
<file path=[Content_Types].xml><?xml version="1.0" encoding="utf-8"?>
<Types xmlns="http://schemas.openxmlformats.org/package/2006/content-types">
  <Default Extension="bin" ContentType="application/vnd.openxmlformats-officedocument.oleObject"/>
  <Default Extension="docx" ContentType="application/vnd.openxmlformats-officedocument.wordprocessingml.document"/>
  <Default Extension="emf" ContentType="image/x-emf"/>
  <Default Extension="jpeg" ContentType="image/jpeg"/>
  <Default Extension="png" ContentType="image/png"/>
  <Default Extension="rels" ContentType="application/vnd.openxmlformats-package.relationships+xml"/>
  <Default Extension="svg" ContentType="image/svg+xml"/>
  <Default Extension="wmf" ContentType="image/x-wm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2.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4.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theme/theme5.xml" ContentType="application/vnd.openxmlformats-officedocument.theme+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6.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822" r:id="rId4"/>
    <p:sldMasterId id="2147483892" r:id="rId5"/>
    <p:sldMasterId id="2147483969" r:id="rId6"/>
    <p:sldMasterId id="2147483991" r:id="rId7"/>
    <p:sldMasterId id="2147484100" r:id="rId8"/>
    <p:sldMasterId id="2147484133" r:id="rId9"/>
    <p:sldMasterId id="2147484153" r:id="rId10"/>
  </p:sldMasterIdLst>
  <p:notesMasterIdLst>
    <p:notesMasterId r:id="rId108"/>
  </p:notesMasterIdLst>
  <p:handoutMasterIdLst>
    <p:handoutMasterId r:id="rId109"/>
  </p:handoutMasterIdLst>
  <p:sldIdLst>
    <p:sldId id="284" r:id="rId11"/>
    <p:sldId id="7033" r:id="rId12"/>
    <p:sldId id="7238" r:id="rId13"/>
    <p:sldId id="7239" r:id="rId14"/>
    <p:sldId id="7193" r:id="rId15"/>
    <p:sldId id="7194" r:id="rId16"/>
    <p:sldId id="7371" r:id="rId17"/>
    <p:sldId id="7277" r:id="rId18"/>
    <p:sldId id="7278" r:id="rId19"/>
    <p:sldId id="7369" r:id="rId20"/>
    <p:sldId id="7416" r:id="rId21"/>
    <p:sldId id="7361" r:id="rId22"/>
    <p:sldId id="7314" r:id="rId23"/>
    <p:sldId id="7370" r:id="rId24"/>
    <p:sldId id="7195" r:id="rId25"/>
    <p:sldId id="7207" r:id="rId26"/>
    <p:sldId id="7206" r:id="rId27"/>
    <p:sldId id="7196" r:id="rId28"/>
    <p:sldId id="7197" r:id="rId29"/>
    <p:sldId id="7208" r:id="rId30"/>
    <p:sldId id="7209" r:id="rId31"/>
    <p:sldId id="7210" r:id="rId32"/>
    <p:sldId id="7199" r:id="rId33"/>
    <p:sldId id="7211" r:id="rId34"/>
    <p:sldId id="7213" r:id="rId35"/>
    <p:sldId id="7214" r:id="rId36"/>
    <p:sldId id="7215" r:id="rId37"/>
    <p:sldId id="7216" r:id="rId38"/>
    <p:sldId id="7190" r:id="rId39"/>
    <p:sldId id="7222" r:id="rId40"/>
    <p:sldId id="7316" r:id="rId41"/>
    <p:sldId id="7317" r:id="rId42"/>
    <p:sldId id="7318" r:id="rId43"/>
    <p:sldId id="7381" r:id="rId44"/>
    <p:sldId id="7242" r:id="rId45"/>
    <p:sldId id="7321" r:id="rId46"/>
    <p:sldId id="7322" r:id="rId47"/>
    <p:sldId id="7323" r:id="rId48"/>
    <p:sldId id="7382" r:id="rId49"/>
    <p:sldId id="7414" r:id="rId50"/>
    <p:sldId id="7374" r:id="rId51"/>
    <p:sldId id="7375" r:id="rId52"/>
    <p:sldId id="7376" r:id="rId53"/>
    <p:sldId id="7398" r:id="rId54"/>
    <p:sldId id="7413" r:id="rId55"/>
    <p:sldId id="7329" r:id="rId56"/>
    <p:sldId id="7330" r:id="rId57"/>
    <p:sldId id="7331" r:id="rId58"/>
    <p:sldId id="7384" r:id="rId59"/>
    <p:sldId id="7412" r:id="rId60"/>
    <p:sldId id="7272" r:id="rId61"/>
    <p:sldId id="7368" r:id="rId62"/>
    <p:sldId id="7320" r:id="rId63"/>
    <p:sldId id="7402" r:id="rId64"/>
    <p:sldId id="7411" r:id="rId65"/>
    <p:sldId id="7337" r:id="rId66"/>
    <p:sldId id="7338" r:id="rId67"/>
    <p:sldId id="7339" r:id="rId68"/>
    <p:sldId id="7403" r:id="rId69"/>
    <p:sldId id="7232" r:id="rId70"/>
    <p:sldId id="7363" r:id="rId71"/>
    <p:sldId id="7364" r:id="rId72"/>
    <p:sldId id="7365" r:id="rId73"/>
    <p:sldId id="7404" r:id="rId74"/>
    <p:sldId id="7405" r:id="rId75"/>
    <p:sldId id="7252" r:id="rId76"/>
    <p:sldId id="7341" r:id="rId77"/>
    <p:sldId id="7342" r:id="rId78"/>
    <p:sldId id="7343" r:id="rId79"/>
    <p:sldId id="7406" r:id="rId80"/>
    <p:sldId id="7276" r:id="rId81"/>
    <p:sldId id="7377" r:id="rId82"/>
    <p:sldId id="7378" r:id="rId83"/>
    <p:sldId id="7379" r:id="rId84"/>
    <p:sldId id="7389" r:id="rId85"/>
    <p:sldId id="7175" r:id="rId86"/>
    <p:sldId id="7349" r:id="rId87"/>
    <p:sldId id="7350" r:id="rId88"/>
    <p:sldId id="7351" r:id="rId89"/>
    <p:sldId id="7397" r:id="rId90"/>
    <p:sldId id="7227" r:id="rId91"/>
    <p:sldId id="7353" r:id="rId92"/>
    <p:sldId id="7354" r:id="rId93"/>
    <p:sldId id="7355" r:id="rId94"/>
    <p:sldId id="7400" r:id="rId95"/>
    <p:sldId id="7251" r:id="rId96"/>
    <p:sldId id="7357" r:id="rId97"/>
    <p:sldId id="7358" r:id="rId98"/>
    <p:sldId id="7359" r:id="rId99"/>
    <p:sldId id="7401" r:id="rId100"/>
    <p:sldId id="7410" r:id="rId101"/>
    <p:sldId id="7372" r:id="rId102"/>
    <p:sldId id="7237" r:id="rId103"/>
    <p:sldId id="7090" r:id="rId104"/>
    <p:sldId id="7373" r:id="rId105"/>
    <p:sldId id="7408" r:id="rId106"/>
    <p:sldId id="314" r:id="rId107"/>
  </p:sldIdLst>
  <p:sldSz cx="12198350" cy="6858000"/>
  <p:notesSz cx="6950075" cy="9236075"/>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03E0F6FF-5571-4A3D-A5D3-45A2642DAD33}">
          <p14:sldIdLst>
            <p14:sldId id="284"/>
            <p14:sldId id="7033"/>
            <p14:sldId id="7238"/>
            <p14:sldId id="7239"/>
            <p14:sldId id="7193"/>
            <p14:sldId id="7194"/>
            <p14:sldId id="7371"/>
            <p14:sldId id="7277"/>
            <p14:sldId id="7278"/>
            <p14:sldId id="7369"/>
            <p14:sldId id="7416"/>
            <p14:sldId id="7361"/>
            <p14:sldId id="7314"/>
            <p14:sldId id="7370"/>
            <p14:sldId id="7195"/>
          </p14:sldIdLst>
        </p14:section>
        <p14:section name="Metodika" id="{69C62C65-F1C3-4EFC-854D-9320403A1AC4}">
          <p14:sldIdLst>
            <p14:sldId id="7207"/>
            <p14:sldId id="7206"/>
            <p14:sldId id="7196"/>
            <p14:sldId id="7197"/>
            <p14:sldId id="7208"/>
            <p14:sldId id="7209"/>
            <p14:sldId id="7210"/>
            <p14:sldId id="7199"/>
            <p14:sldId id="7211"/>
            <p14:sldId id="7213"/>
            <p14:sldId id="7214"/>
            <p14:sldId id="7215"/>
            <p14:sldId id="7216"/>
            <p14:sldId id="7190"/>
          </p14:sldIdLst>
        </p14:section>
        <p14:section name="Dienvidkurzemes novads" id="{FE745F75-DA2D-4A83-B1B4-A1038A3DF1C9}">
          <p14:sldIdLst>
            <p14:sldId id="7222"/>
            <p14:sldId id="7316"/>
            <p14:sldId id="7317"/>
            <p14:sldId id="7318"/>
            <p14:sldId id="7381"/>
          </p14:sldIdLst>
        </p14:section>
        <p14:section name="Tukuma novads" id="{747F8949-67E7-4A65-987C-2A12AB2FA219}">
          <p14:sldIdLst>
            <p14:sldId id="7242"/>
            <p14:sldId id="7321"/>
            <p14:sldId id="7322"/>
            <p14:sldId id="7323"/>
            <p14:sldId id="7382"/>
          </p14:sldIdLst>
        </p14:section>
        <p14:section name="Talsu novads" id="{D6E23C0F-1505-427C-B925-12EF7308C43C}">
          <p14:sldIdLst>
            <p14:sldId id="7414"/>
            <p14:sldId id="7374"/>
            <p14:sldId id="7375"/>
            <p14:sldId id="7376"/>
            <p14:sldId id="7398"/>
          </p14:sldIdLst>
        </p14:section>
        <p14:section name="Dobeles novads" id="{CCBA4106-29A9-4BA6-A0BF-268E24050CB1}">
          <p14:sldIdLst>
            <p14:sldId id="7413"/>
            <p14:sldId id="7329"/>
            <p14:sldId id="7330"/>
            <p14:sldId id="7331"/>
            <p14:sldId id="7384"/>
          </p14:sldIdLst>
        </p14:section>
        <p14:section name="Bauskas novads" id="{CB83CE36-5B13-46C2-BDD5-318FAB38716B}">
          <p14:sldIdLst>
            <p14:sldId id="7412"/>
            <p14:sldId id="7272"/>
            <p14:sldId id="7368"/>
            <p14:sldId id="7320"/>
            <p14:sldId id="7402"/>
          </p14:sldIdLst>
        </p14:section>
        <p14:section name="Aizkraukles novads" id="{F9C78EB0-FA26-4172-9677-249F5B26A1C6}">
          <p14:sldIdLst>
            <p14:sldId id="7411"/>
            <p14:sldId id="7337"/>
            <p14:sldId id="7338"/>
            <p14:sldId id="7339"/>
            <p14:sldId id="7403"/>
          </p14:sldIdLst>
        </p14:section>
        <p14:section name="Limbažu novads" id="{56175C00-5D05-4885-BF8B-2BCCF7E80848}">
          <p14:sldIdLst>
            <p14:sldId id="7232"/>
            <p14:sldId id="7363"/>
            <p14:sldId id="7364"/>
            <p14:sldId id="7365"/>
            <p14:sldId id="7404"/>
            <p14:sldId id="7405"/>
          </p14:sldIdLst>
        </p14:section>
        <p14:section name="Valmieras novads" id="{6471E3E6-BFB2-49B7-8943-FDF909490672}">
          <p14:sldIdLst>
            <p14:sldId id="7252"/>
            <p14:sldId id="7341"/>
            <p14:sldId id="7342"/>
            <p14:sldId id="7343"/>
            <p14:sldId id="7406"/>
          </p14:sldIdLst>
        </p14:section>
        <p14:section name="Ogres novads" id="{4E3EADE6-FB17-40BB-8871-FF10BABC780A}">
          <p14:sldIdLst>
            <p14:sldId id="7276"/>
            <p14:sldId id="7377"/>
            <p14:sldId id="7378"/>
            <p14:sldId id="7379"/>
            <p14:sldId id="7389"/>
          </p14:sldIdLst>
        </p14:section>
        <p14:section name="Krāslavas novads" id="{66D4A21B-7ED3-4F84-A8F3-569A584966DE}">
          <p14:sldIdLst>
            <p14:sldId id="7175"/>
            <p14:sldId id="7349"/>
            <p14:sldId id="7350"/>
            <p14:sldId id="7351"/>
            <p14:sldId id="7397"/>
          </p14:sldIdLst>
        </p14:section>
        <p14:section name="Augšdaugavas novads" id="{2E3FD158-7F90-4E6C-9F8A-BC1879783BAF}">
          <p14:sldIdLst>
            <p14:sldId id="7227"/>
            <p14:sldId id="7353"/>
            <p14:sldId id="7354"/>
            <p14:sldId id="7355"/>
            <p14:sldId id="7400"/>
          </p14:sldIdLst>
        </p14:section>
        <p14:section name="Balvu novads" id="{060EDADD-0445-4AE7-967D-D382A266F104}">
          <p14:sldIdLst>
            <p14:sldId id="7251"/>
            <p14:sldId id="7357"/>
            <p14:sldId id="7358"/>
            <p14:sldId id="7359"/>
            <p14:sldId id="7401"/>
          </p14:sldIdLst>
        </p14:section>
        <p14:section name="4. sadaļa" id="{C06E2709-2D80-4AF3-8812-61DB601B0E45}">
          <p14:sldIdLst>
            <p14:sldId id="7410"/>
            <p14:sldId id="7372"/>
            <p14:sldId id="7237"/>
            <p14:sldId id="7090"/>
            <p14:sldId id="7373"/>
            <p14:sldId id="7408"/>
            <p14:sldId id="314"/>
          </p14:sldIdLst>
        </p14:section>
      </p14:sectionLst>
    </p:ext>
    <p:ext uri="{EFAFB233-063F-42B5-8137-9DF3F51BA10A}">
      <p15:sldGuideLst xmlns:p15="http://schemas.microsoft.com/office/powerpoint/2012/main">
        <p15:guide id="1" orient="horz" pos="2160" userDrawn="1">
          <p15:clr>
            <a:srgbClr val="A4A3A4"/>
          </p15:clr>
        </p15:guide>
        <p15:guide id="2" pos="3842" userDrawn="1">
          <p15:clr>
            <a:srgbClr val="A4A3A4"/>
          </p15:clr>
        </p15:guide>
      </p15:sldGuideLst>
    </p:ext>
    <p:ext uri="{2D200454-40CA-4A62-9FC3-DE9A4176ACB9}">
      <p15:notesGuideLst xmlns:p15="http://schemas.microsoft.com/office/powerpoint/2012/main">
        <p15:guide id="1" orient="horz" pos="2909">
          <p15:clr>
            <a:srgbClr val="A4A3A4"/>
          </p15:clr>
        </p15:guide>
        <p15:guide id="2" pos="2189">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AD6C6611-D2D0-0644-29DF-656F691C9292}" name="Viesturs Razumovskis" initials="VR" userId="S::viesturs.razumovskis@varam.gov.lv::ba916dda-af88-48e0-ba3f-1b14e3280096" providerId="AD"/>
  <p188:author id="{A3183653-54DC-9699-A6B2-FA838CE4205E}" name="Lauris Zarans" initials="LZ" userId="S::Lauris.Zarans@lv.ey.com::f7b5348a-5898-4b5c-8804-a726ed3d6502" providerId="AD"/>
  <p188:author id="{AC0D37B6-997C-8100-4581-ED78A8BC028C}" name="Inese Bursevica" initials="IB" userId="S::inese.bursevica@varam.gov.lv::354e8359-44d5-4540-a70d-13ed9befd077" providerId="AD"/>
  <p188:author id="{FACA32CF-4FEF-0FEA-C8D5-B9D767046BAA}" name="Vineta Stolere" initials="VS" userId="S::vinetas@varam.gov.lv::e797c1fc-ca4e-4050-8ce4-903a1682fd07" providerId="AD"/>
  <p188:author id="{235D42D3-10A8-77A2-4E42-4679B6C98D75}" name="Beate Bruksle" initials="BB" userId="S::Beate.Bruksle@lv.ey.com::60132b41-e269-43de-9c04-61600bc0e58f"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7" name="Diāna Rasuma" initials="DR" lastIdx="56" clrIdx="6">
    <p:extLst>
      <p:ext uri="{19B8F6BF-5375-455C-9EA6-DF929625EA0E}">
        <p15:presenceInfo xmlns:p15="http://schemas.microsoft.com/office/powerpoint/2012/main" userId="S::Diana.Orlovska@varam.gov.lv::fc97915e-f1a5-40d5-bfab-93d1550d0172" providerId="AD"/>
      </p:ext>
    </p:extLst>
  </p:cmAuthor>
  <p:cmAuthor id="8" name="Beate Bruksle" initials="BB" lastIdx="67" clrIdx="7">
    <p:extLst>
      <p:ext uri="{19B8F6BF-5375-455C-9EA6-DF929625EA0E}">
        <p15:presenceInfo xmlns:p15="http://schemas.microsoft.com/office/powerpoint/2012/main" userId="S::Beate.Bruksle@lv.ey.com::60132b41-e269-43de-9c04-61600bc0e58f" providerId="AD"/>
      </p:ext>
    </p:extLst>
  </p:cmAuthor>
  <p:cmAuthor id="2" name="Author" initials="A" lastIdx="474" clrIdx="1"/>
  <p:cmAuthor id="9" name="Lauris Zarans" initials="LZ" lastIdx="9" clrIdx="8">
    <p:extLst>
      <p:ext uri="{19B8F6BF-5375-455C-9EA6-DF929625EA0E}">
        <p15:presenceInfo xmlns:p15="http://schemas.microsoft.com/office/powerpoint/2012/main" userId="S::Lauris.Zarans@lv.ey.com::f7b5348a-5898-4b5c-8804-a726ed3d6502" providerId="AD"/>
      </p:ext>
    </p:extLst>
  </p:cmAuthor>
  <p:cmAuthor id="3" name="Andris Bogomols" initials="AB" lastIdx="14" clrIdx="2">
    <p:extLst>
      <p:ext uri="{19B8F6BF-5375-455C-9EA6-DF929625EA0E}">
        <p15:presenceInfo xmlns:p15="http://schemas.microsoft.com/office/powerpoint/2012/main" userId="S::Andris.Bogomols@lv.ey.com::9209e623-67da-41e2-a9ac-4bfeb9b699a6" providerId="AD"/>
      </p:ext>
    </p:extLst>
  </p:cmAuthor>
  <p:cmAuthor id="10" name="Anna Asjutcenko" initials="AA" lastIdx="23" clrIdx="9">
    <p:extLst>
      <p:ext uri="{19B8F6BF-5375-455C-9EA6-DF929625EA0E}">
        <p15:presenceInfo xmlns:p15="http://schemas.microsoft.com/office/powerpoint/2012/main" userId="S::Anna.Asjutcenko@lv.ey.com::93033911-9332-4598-b654-3122d1f36e1b" providerId="AD"/>
      </p:ext>
    </p:extLst>
  </p:cmAuthor>
  <p:cmAuthor id="4" name="Dzintra Muzikante" initials="DM" lastIdx="4" clrIdx="3">
    <p:extLst>
      <p:ext uri="{19B8F6BF-5375-455C-9EA6-DF929625EA0E}">
        <p15:presenceInfo xmlns:p15="http://schemas.microsoft.com/office/powerpoint/2012/main" userId="S::DzintraMuzikante@varam.gov.lv::50eae762-3b26-48ac-a842-e93ea647a998" providerId="AD"/>
      </p:ext>
    </p:extLst>
  </p:cmAuthor>
  <p:cmAuthor id="11" name="Arturs Grickus" initials="AG" lastIdx="22" clrIdx="10">
    <p:extLst>
      <p:ext uri="{19B8F6BF-5375-455C-9EA6-DF929625EA0E}">
        <p15:presenceInfo xmlns:p15="http://schemas.microsoft.com/office/powerpoint/2012/main" userId="S::arturs.grickus@tele2.com::4d1d32a7-cdb0-4690-83ee-9c90dac62743" providerId="AD"/>
      </p:ext>
    </p:extLst>
  </p:cmAuthor>
  <p:cmAuthor id="5" name="Ilze Sniega Sniedziņa" initials="ISS" lastIdx="48" clrIdx="4">
    <p:extLst>
      <p:ext uri="{19B8F6BF-5375-455C-9EA6-DF929625EA0E}">
        <p15:presenceInfo xmlns:p15="http://schemas.microsoft.com/office/powerpoint/2012/main" userId="S::IlzeSniega@varam.gov.lv::7cd87e3c-c35a-4642-9f82-360fd753d0f0" providerId="AD"/>
      </p:ext>
    </p:extLst>
  </p:cmAuthor>
  <p:cmAuthor id="6" name="Dāvis Melnalksnis" initials="DM" lastIdx="3" clrIdx="5">
    <p:extLst>
      <p:ext uri="{19B8F6BF-5375-455C-9EA6-DF929625EA0E}">
        <p15:presenceInfo xmlns:p15="http://schemas.microsoft.com/office/powerpoint/2012/main" userId="Dāvis Melnalksnis"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showAnimation="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0E0E0"/>
    <a:srgbClr val="FFFFFF"/>
    <a:srgbClr val="93F0E6"/>
    <a:srgbClr val="747480"/>
    <a:srgbClr val="FF0000"/>
    <a:srgbClr val="FFE600"/>
    <a:srgbClr val="808080"/>
    <a:srgbClr val="C4C4CD"/>
    <a:srgbClr val="27ACAA"/>
    <a:srgbClr val="92D05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8B94DF89-C0A6-442F-82D1-417FBDAB4139}" v="215" dt="2022-12-22T14:46:27.706"/>
    <p1510:client id="{9F11B504-D0E8-4AB1-8FBB-78BE04B35B41}" v="1" dt="2022-12-22T15:40:21.770"/>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93D81CF-94F2-401A-BA57-92F5A7B2D0C5}" styleName="Medium Style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68" d="100"/>
          <a:sy n="68" d="100"/>
        </p:scale>
        <p:origin x="792" y="60"/>
      </p:cViewPr>
      <p:guideLst>
        <p:guide orient="horz" pos="2160"/>
        <p:guide pos="3842"/>
      </p:guideLst>
    </p:cSldViewPr>
  </p:slideViewPr>
  <p:notesTextViewPr>
    <p:cViewPr>
      <p:scale>
        <a:sx n="1" d="1"/>
        <a:sy n="1" d="1"/>
      </p:scale>
      <p:origin x="0" y="0"/>
    </p:cViewPr>
  </p:notesTextViewPr>
  <p:notesViewPr>
    <p:cSldViewPr snapToGrid="0">
      <p:cViewPr varScale="1">
        <p:scale>
          <a:sx n="66" d="100"/>
          <a:sy n="66" d="100"/>
        </p:scale>
        <p:origin x="0" y="0"/>
      </p:cViewPr>
      <p:guideLst>
        <p:guide orient="horz" pos="2909"/>
        <p:guide pos="2189"/>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6.xml"/><Relationship Id="rId21" Type="http://schemas.openxmlformats.org/officeDocument/2006/relationships/slide" Target="slides/slide11.xml"/><Relationship Id="rId42" Type="http://schemas.openxmlformats.org/officeDocument/2006/relationships/slide" Target="slides/slide32.xml"/><Relationship Id="rId47" Type="http://schemas.openxmlformats.org/officeDocument/2006/relationships/slide" Target="slides/slide37.xml"/><Relationship Id="rId63" Type="http://schemas.openxmlformats.org/officeDocument/2006/relationships/slide" Target="slides/slide53.xml"/><Relationship Id="rId68" Type="http://schemas.openxmlformats.org/officeDocument/2006/relationships/slide" Target="slides/slide58.xml"/><Relationship Id="rId84" Type="http://schemas.openxmlformats.org/officeDocument/2006/relationships/slide" Target="slides/slide74.xml"/><Relationship Id="rId89" Type="http://schemas.openxmlformats.org/officeDocument/2006/relationships/slide" Target="slides/slide79.xml"/><Relationship Id="rId112" Type="http://schemas.openxmlformats.org/officeDocument/2006/relationships/viewProps" Target="viewProps.xml"/><Relationship Id="rId16" Type="http://schemas.openxmlformats.org/officeDocument/2006/relationships/slide" Target="slides/slide6.xml"/><Relationship Id="rId107" Type="http://schemas.openxmlformats.org/officeDocument/2006/relationships/slide" Target="slides/slide97.xml"/><Relationship Id="rId11" Type="http://schemas.openxmlformats.org/officeDocument/2006/relationships/slide" Target="slides/slide1.xml"/><Relationship Id="rId32" Type="http://schemas.openxmlformats.org/officeDocument/2006/relationships/slide" Target="slides/slide22.xml"/><Relationship Id="rId37" Type="http://schemas.openxmlformats.org/officeDocument/2006/relationships/slide" Target="slides/slide27.xml"/><Relationship Id="rId53" Type="http://schemas.openxmlformats.org/officeDocument/2006/relationships/slide" Target="slides/slide43.xml"/><Relationship Id="rId58" Type="http://schemas.openxmlformats.org/officeDocument/2006/relationships/slide" Target="slides/slide48.xml"/><Relationship Id="rId74" Type="http://schemas.openxmlformats.org/officeDocument/2006/relationships/slide" Target="slides/slide64.xml"/><Relationship Id="rId79" Type="http://schemas.openxmlformats.org/officeDocument/2006/relationships/slide" Target="slides/slide69.xml"/><Relationship Id="rId102" Type="http://schemas.openxmlformats.org/officeDocument/2006/relationships/slide" Target="slides/slide92.xml"/><Relationship Id="rId5" Type="http://schemas.openxmlformats.org/officeDocument/2006/relationships/slideMaster" Target="slideMasters/slideMaster2.xml"/><Relationship Id="rId90" Type="http://schemas.openxmlformats.org/officeDocument/2006/relationships/slide" Target="slides/slide80.xml"/><Relationship Id="rId95" Type="http://schemas.openxmlformats.org/officeDocument/2006/relationships/slide" Target="slides/slide85.xml"/><Relationship Id="rId22" Type="http://schemas.openxmlformats.org/officeDocument/2006/relationships/slide" Target="slides/slide12.xml"/><Relationship Id="rId27" Type="http://schemas.openxmlformats.org/officeDocument/2006/relationships/slide" Target="slides/slide17.xml"/><Relationship Id="rId43" Type="http://schemas.openxmlformats.org/officeDocument/2006/relationships/slide" Target="slides/slide33.xml"/><Relationship Id="rId48" Type="http://schemas.openxmlformats.org/officeDocument/2006/relationships/slide" Target="slides/slide38.xml"/><Relationship Id="rId64" Type="http://schemas.openxmlformats.org/officeDocument/2006/relationships/slide" Target="slides/slide54.xml"/><Relationship Id="rId69" Type="http://schemas.openxmlformats.org/officeDocument/2006/relationships/slide" Target="slides/slide59.xml"/><Relationship Id="rId113" Type="http://schemas.openxmlformats.org/officeDocument/2006/relationships/theme" Target="theme/theme1.xml"/><Relationship Id="rId80" Type="http://schemas.openxmlformats.org/officeDocument/2006/relationships/slide" Target="slides/slide70.xml"/><Relationship Id="rId85" Type="http://schemas.openxmlformats.org/officeDocument/2006/relationships/slide" Target="slides/slide75.xml"/><Relationship Id="rId12" Type="http://schemas.openxmlformats.org/officeDocument/2006/relationships/slide" Target="slides/slide2.xml"/><Relationship Id="rId17" Type="http://schemas.openxmlformats.org/officeDocument/2006/relationships/slide" Target="slides/slide7.xml"/><Relationship Id="rId33" Type="http://schemas.openxmlformats.org/officeDocument/2006/relationships/slide" Target="slides/slide23.xml"/><Relationship Id="rId38" Type="http://schemas.openxmlformats.org/officeDocument/2006/relationships/slide" Target="slides/slide28.xml"/><Relationship Id="rId59" Type="http://schemas.openxmlformats.org/officeDocument/2006/relationships/slide" Target="slides/slide49.xml"/><Relationship Id="rId103" Type="http://schemas.openxmlformats.org/officeDocument/2006/relationships/slide" Target="slides/slide93.xml"/><Relationship Id="rId108" Type="http://schemas.openxmlformats.org/officeDocument/2006/relationships/notesMaster" Target="notesMasters/notesMaster1.xml"/><Relationship Id="rId54" Type="http://schemas.openxmlformats.org/officeDocument/2006/relationships/slide" Target="slides/slide44.xml"/><Relationship Id="rId70" Type="http://schemas.openxmlformats.org/officeDocument/2006/relationships/slide" Target="slides/slide60.xml"/><Relationship Id="rId75" Type="http://schemas.openxmlformats.org/officeDocument/2006/relationships/slide" Target="slides/slide65.xml"/><Relationship Id="rId91" Type="http://schemas.openxmlformats.org/officeDocument/2006/relationships/slide" Target="slides/slide81.xml"/><Relationship Id="rId96" Type="http://schemas.openxmlformats.org/officeDocument/2006/relationships/slide" Target="slides/slide86.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49" Type="http://schemas.openxmlformats.org/officeDocument/2006/relationships/slide" Target="slides/slide39.xml"/><Relationship Id="rId57" Type="http://schemas.openxmlformats.org/officeDocument/2006/relationships/slide" Target="slides/slide47.xml"/><Relationship Id="rId106" Type="http://schemas.openxmlformats.org/officeDocument/2006/relationships/slide" Target="slides/slide96.xml"/><Relationship Id="rId114" Type="http://schemas.openxmlformats.org/officeDocument/2006/relationships/tableStyles" Target="tableStyles.xml"/><Relationship Id="rId10" Type="http://schemas.openxmlformats.org/officeDocument/2006/relationships/slideMaster" Target="slideMasters/slideMaster7.xml"/><Relationship Id="rId31" Type="http://schemas.openxmlformats.org/officeDocument/2006/relationships/slide" Target="slides/slide21.xml"/><Relationship Id="rId44" Type="http://schemas.openxmlformats.org/officeDocument/2006/relationships/slide" Target="slides/slide34.xml"/><Relationship Id="rId52" Type="http://schemas.openxmlformats.org/officeDocument/2006/relationships/slide" Target="slides/slide42.xml"/><Relationship Id="rId60" Type="http://schemas.openxmlformats.org/officeDocument/2006/relationships/slide" Target="slides/slide50.xml"/><Relationship Id="rId65" Type="http://schemas.openxmlformats.org/officeDocument/2006/relationships/slide" Target="slides/slide55.xml"/><Relationship Id="rId73" Type="http://schemas.openxmlformats.org/officeDocument/2006/relationships/slide" Target="slides/slide63.xml"/><Relationship Id="rId78" Type="http://schemas.openxmlformats.org/officeDocument/2006/relationships/slide" Target="slides/slide68.xml"/><Relationship Id="rId81" Type="http://schemas.openxmlformats.org/officeDocument/2006/relationships/slide" Target="slides/slide71.xml"/><Relationship Id="rId86" Type="http://schemas.openxmlformats.org/officeDocument/2006/relationships/slide" Target="slides/slide76.xml"/><Relationship Id="rId94" Type="http://schemas.openxmlformats.org/officeDocument/2006/relationships/slide" Target="slides/slide84.xml"/><Relationship Id="rId99" Type="http://schemas.openxmlformats.org/officeDocument/2006/relationships/slide" Target="slides/slide89.xml"/><Relationship Id="rId101" Type="http://schemas.openxmlformats.org/officeDocument/2006/relationships/slide" Target="slides/slide91.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 Target="slides/slide3.xml"/><Relationship Id="rId18" Type="http://schemas.openxmlformats.org/officeDocument/2006/relationships/slide" Target="slides/slide8.xml"/><Relationship Id="rId39" Type="http://schemas.openxmlformats.org/officeDocument/2006/relationships/slide" Target="slides/slide29.xml"/><Relationship Id="rId109" Type="http://schemas.openxmlformats.org/officeDocument/2006/relationships/handoutMaster" Target="handoutMasters/handoutMaster1.xml"/><Relationship Id="rId34" Type="http://schemas.openxmlformats.org/officeDocument/2006/relationships/slide" Target="slides/slide24.xml"/><Relationship Id="rId50" Type="http://schemas.openxmlformats.org/officeDocument/2006/relationships/slide" Target="slides/slide40.xml"/><Relationship Id="rId55" Type="http://schemas.openxmlformats.org/officeDocument/2006/relationships/slide" Target="slides/slide45.xml"/><Relationship Id="rId76" Type="http://schemas.openxmlformats.org/officeDocument/2006/relationships/slide" Target="slides/slide66.xml"/><Relationship Id="rId97" Type="http://schemas.openxmlformats.org/officeDocument/2006/relationships/slide" Target="slides/slide87.xml"/><Relationship Id="rId104" Type="http://schemas.openxmlformats.org/officeDocument/2006/relationships/slide" Target="slides/slide94.xml"/><Relationship Id="rId7" Type="http://schemas.openxmlformats.org/officeDocument/2006/relationships/slideMaster" Target="slideMasters/slideMaster4.xml"/><Relationship Id="rId71" Type="http://schemas.openxmlformats.org/officeDocument/2006/relationships/slide" Target="slides/slide61.xml"/><Relationship Id="rId92" Type="http://schemas.openxmlformats.org/officeDocument/2006/relationships/slide" Target="slides/slide82.xml"/><Relationship Id="rId2" Type="http://schemas.openxmlformats.org/officeDocument/2006/relationships/customXml" Target="../customXml/item2.xml"/><Relationship Id="rId29" Type="http://schemas.openxmlformats.org/officeDocument/2006/relationships/slide" Target="slides/slide19.xml"/><Relationship Id="rId24" Type="http://schemas.openxmlformats.org/officeDocument/2006/relationships/slide" Target="slides/slide14.xml"/><Relationship Id="rId40" Type="http://schemas.openxmlformats.org/officeDocument/2006/relationships/slide" Target="slides/slide30.xml"/><Relationship Id="rId45" Type="http://schemas.openxmlformats.org/officeDocument/2006/relationships/slide" Target="slides/slide35.xml"/><Relationship Id="rId66" Type="http://schemas.openxmlformats.org/officeDocument/2006/relationships/slide" Target="slides/slide56.xml"/><Relationship Id="rId87" Type="http://schemas.openxmlformats.org/officeDocument/2006/relationships/slide" Target="slides/slide77.xml"/><Relationship Id="rId110" Type="http://schemas.openxmlformats.org/officeDocument/2006/relationships/commentAuthors" Target="commentAuthors.xml"/><Relationship Id="rId115" Type="http://schemas.microsoft.com/office/2015/10/relationships/revisionInfo" Target="revisionInfo.xml"/><Relationship Id="rId61" Type="http://schemas.openxmlformats.org/officeDocument/2006/relationships/slide" Target="slides/slide51.xml"/><Relationship Id="rId82" Type="http://schemas.openxmlformats.org/officeDocument/2006/relationships/slide" Target="slides/slide72.xml"/><Relationship Id="rId19" Type="http://schemas.openxmlformats.org/officeDocument/2006/relationships/slide" Target="slides/slide9.xml"/><Relationship Id="rId14" Type="http://schemas.openxmlformats.org/officeDocument/2006/relationships/slide" Target="slides/slide4.xml"/><Relationship Id="rId30" Type="http://schemas.openxmlformats.org/officeDocument/2006/relationships/slide" Target="slides/slide20.xml"/><Relationship Id="rId35" Type="http://schemas.openxmlformats.org/officeDocument/2006/relationships/slide" Target="slides/slide25.xml"/><Relationship Id="rId56" Type="http://schemas.openxmlformats.org/officeDocument/2006/relationships/slide" Target="slides/slide46.xml"/><Relationship Id="rId77" Type="http://schemas.openxmlformats.org/officeDocument/2006/relationships/slide" Target="slides/slide67.xml"/><Relationship Id="rId100" Type="http://schemas.openxmlformats.org/officeDocument/2006/relationships/slide" Target="slides/slide90.xml"/><Relationship Id="rId105" Type="http://schemas.openxmlformats.org/officeDocument/2006/relationships/slide" Target="slides/slide95.xml"/><Relationship Id="rId8" Type="http://schemas.openxmlformats.org/officeDocument/2006/relationships/slideMaster" Target="slideMasters/slideMaster5.xml"/><Relationship Id="rId51" Type="http://schemas.openxmlformats.org/officeDocument/2006/relationships/slide" Target="slides/slide41.xml"/><Relationship Id="rId72" Type="http://schemas.openxmlformats.org/officeDocument/2006/relationships/slide" Target="slides/slide62.xml"/><Relationship Id="rId93" Type="http://schemas.openxmlformats.org/officeDocument/2006/relationships/slide" Target="slides/slide83.xml"/><Relationship Id="rId98" Type="http://schemas.openxmlformats.org/officeDocument/2006/relationships/slide" Target="slides/slide88.xml"/><Relationship Id="rId3" Type="http://schemas.openxmlformats.org/officeDocument/2006/relationships/customXml" Target="../customXml/item3.xml"/><Relationship Id="rId25" Type="http://schemas.openxmlformats.org/officeDocument/2006/relationships/slide" Target="slides/slide15.xml"/><Relationship Id="rId46" Type="http://schemas.openxmlformats.org/officeDocument/2006/relationships/slide" Target="slides/slide36.xml"/><Relationship Id="rId67" Type="http://schemas.openxmlformats.org/officeDocument/2006/relationships/slide" Target="slides/slide57.xml"/><Relationship Id="rId116" Type="http://schemas.microsoft.com/office/2018/10/relationships/authors" Target="authors.xml"/><Relationship Id="rId20" Type="http://schemas.openxmlformats.org/officeDocument/2006/relationships/slide" Target="slides/slide10.xml"/><Relationship Id="rId41" Type="http://schemas.openxmlformats.org/officeDocument/2006/relationships/slide" Target="slides/slide31.xml"/><Relationship Id="rId62" Type="http://schemas.openxmlformats.org/officeDocument/2006/relationships/slide" Target="slides/slide52.xml"/><Relationship Id="rId83" Type="http://schemas.openxmlformats.org/officeDocument/2006/relationships/slide" Target="slides/slide73.xml"/><Relationship Id="rId88" Type="http://schemas.openxmlformats.org/officeDocument/2006/relationships/slide" Target="slides/slide78.xml"/><Relationship Id="rId111" Type="http://schemas.openxmlformats.org/officeDocument/2006/relationships/presProps" Target="pres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11699" cy="461804"/>
          </a:xfrm>
          <a:prstGeom prst="rect">
            <a:avLst/>
          </a:prstGeom>
        </p:spPr>
        <p:txBody>
          <a:bodyPr vert="horz" lIns="92492" tIns="46246" rIns="92492" bIns="46246" rtlCol="0"/>
          <a:lstStyle>
            <a:lvl1pPr algn="l">
              <a:defRPr sz="1200"/>
            </a:lvl1pPr>
          </a:lstStyle>
          <a:p>
            <a:endParaRPr lang="en-GB">
              <a:latin typeface="Arial" pitchFamily="34" charset="0"/>
            </a:endParaRPr>
          </a:p>
        </p:txBody>
      </p:sp>
      <p:sp>
        <p:nvSpPr>
          <p:cNvPr id="3" name="Date Placeholder 2"/>
          <p:cNvSpPr>
            <a:spLocks noGrp="1"/>
          </p:cNvSpPr>
          <p:nvPr>
            <p:ph type="dt" sz="quarter" idx="1"/>
          </p:nvPr>
        </p:nvSpPr>
        <p:spPr>
          <a:xfrm>
            <a:off x="3936768" y="0"/>
            <a:ext cx="3011699" cy="461804"/>
          </a:xfrm>
          <a:prstGeom prst="rect">
            <a:avLst/>
          </a:prstGeom>
        </p:spPr>
        <p:txBody>
          <a:bodyPr vert="horz" lIns="92492" tIns="46246" rIns="92492" bIns="46246" rtlCol="0"/>
          <a:lstStyle>
            <a:lvl1pPr algn="r">
              <a:defRPr sz="1200"/>
            </a:lvl1pPr>
          </a:lstStyle>
          <a:p>
            <a:fld id="{75A85089-C692-4DEA-AC49-04CF34D4FE14}" type="datetimeFigureOut">
              <a:rPr lang="en-GB" smtClean="0">
                <a:latin typeface="Arial" pitchFamily="34" charset="0"/>
              </a:rPr>
              <a:pPr/>
              <a:t>16/03/2023</a:t>
            </a:fld>
            <a:endParaRPr lang="en-GB">
              <a:latin typeface="Arial" pitchFamily="34" charset="0"/>
            </a:endParaRPr>
          </a:p>
        </p:txBody>
      </p:sp>
      <p:sp>
        <p:nvSpPr>
          <p:cNvPr id="4" name="Footer Placeholder 3"/>
          <p:cNvSpPr>
            <a:spLocks noGrp="1"/>
          </p:cNvSpPr>
          <p:nvPr>
            <p:ph type="ftr" sz="quarter" idx="2"/>
          </p:nvPr>
        </p:nvSpPr>
        <p:spPr>
          <a:xfrm>
            <a:off x="0" y="8772668"/>
            <a:ext cx="3011699" cy="461804"/>
          </a:xfrm>
          <a:prstGeom prst="rect">
            <a:avLst/>
          </a:prstGeom>
        </p:spPr>
        <p:txBody>
          <a:bodyPr vert="horz" lIns="92492" tIns="46246" rIns="92492" bIns="46246" rtlCol="0" anchor="b"/>
          <a:lstStyle>
            <a:lvl1pPr algn="l">
              <a:defRPr sz="1200"/>
            </a:lvl1pPr>
          </a:lstStyle>
          <a:p>
            <a:endParaRPr lang="en-GB">
              <a:latin typeface="Arial" pitchFamily="34" charset="0"/>
            </a:endParaRPr>
          </a:p>
        </p:txBody>
      </p:sp>
      <p:sp>
        <p:nvSpPr>
          <p:cNvPr id="5" name="Slide Number Placeholder 4"/>
          <p:cNvSpPr>
            <a:spLocks noGrp="1"/>
          </p:cNvSpPr>
          <p:nvPr>
            <p:ph type="sldNum" sz="quarter" idx="3"/>
          </p:nvPr>
        </p:nvSpPr>
        <p:spPr>
          <a:xfrm>
            <a:off x="3936768" y="8772668"/>
            <a:ext cx="3011699" cy="461804"/>
          </a:xfrm>
          <a:prstGeom prst="rect">
            <a:avLst/>
          </a:prstGeom>
        </p:spPr>
        <p:txBody>
          <a:bodyPr vert="horz" lIns="92492" tIns="46246" rIns="92492" bIns="46246" rtlCol="0" anchor="b"/>
          <a:lstStyle>
            <a:lvl1pPr algn="r">
              <a:defRPr sz="1200"/>
            </a:lvl1pPr>
          </a:lstStyle>
          <a:p>
            <a:fld id="{D3A5C721-4BB5-4DB6-AD65-4BA2A62B05B6}" type="slidenum">
              <a:rPr lang="en-GB" smtClean="0">
                <a:latin typeface="Arial" pitchFamily="34" charset="0"/>
              </a:rPr>
              <a:pPr/>
              <a:t>‹#›</a:t>
            </a:fld>
            <a:endParaRPr lang="en-GB">
              <a:latin typeface="Arial" pitchFamily="34" charset="0"/>
            </a:endParaRPr>
          </a:p>
        </p:txBody>
      </p:sp>
    </p:spTree>
    <p:extLst>
      <p:ext uri="{BB962C8B-B14F-4D97-AF65-F5344CB8AC3E}">
        <p14:creationId xmlns:p14="http://schemas.microsoft.com/office/powerpoint/2010/main" val="199163239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11699" cy="461804"/>
          </a:xfrm>
          <a:prstGeom prst="rect">
            <a:avLst/>
          </a:prstGeom>
        </p:spPr>
        <p:txBody>
          <a:bodyPr vert="horz" lIns="92492" tIns="46246" rIns="92492" bIns="46246" rtlCol="0"/>
          <a:lstStyle>
            <a:lvl1pPr algn="l">
              <a:defRPr sz="1200">
                <a:latin typeface="Arial" pitchFamily="34" charset="0"/>
              </a:defRPr>
            </a:lvl1pPr>
          </a:lstStyle>
          <a:p>
            <a:endParaRPr lang="en-GB"/>
          </a:p>
        </p:txBody>
      </p:sp>
      <p:sp>
        <p:nvSpPr>
          <p:cNvPr id="3" name="Date Placeholder 2"/>
          <p:cNvSpPr>
            <a:spLocks noGrp="1"/>
          </p:cNvSpPr>
          <p:nvPr>
            <p:ph type="dt" idx="1"/>
          </p:nvPr>
        </p:nvSpPr>
        <p:spPr>
          <a:xfrm>
            <a:off x="3936768" y="0"/>
            <a:ext cx="3011699" cy="461804"/>
          </a:xfrm>
          <a:prstGeom prst="rect">
            <a:avLst/>
          </a:prstGeom>
        </p:spPr>
        <p:txBody>
          <a:bodyPr vert="horz" lIns="92492" tIns="46246" rIns="92492" bIns="46246" rtlCol="0"/>
          <a:lstStyle>
            <a:lvl1pPr algn="r">
              <a:defRPr sz="1200">
                <a:latin typeface="Arial" pitchFamily="34" charset="0"/>
              </a:defRPr>
            </a:lvl1pPr>
          </a:lstStyle>
          <a:p>
            <a:fld id="{8045EBA9-A28D-4849-BFEA-AA04F6A21B63}" type="datetimeFigureOut">
              <a:rPr lang="en-GB" smtClean="0"/>
              <a:pPr/>
              <a:t>16/03/2023</a:t>
            </a:fld>
            <a:endParaRPr lang="en-GB"/>
          </a:p>
        </p:txBody>
      </p:sp>
      <p:sp>
        <p:nvSpPr>
          <p:cNvPr id="4" name="Slide Image Placeholder 3"/>
          <p:cNvSpPr>
            <a:spLocks noGrp="1" noRot="1" noChangeAspect="1"/>
          </p:cNvSpPr>
          <p:nvPr>
            <p:ph type="sldImg" idx="2"/>
          </p:nvPr>
        </p:nvSpPr>
        <p:spPr>
          <a:xfrm>
            <a:off x="393700" y="692150"/>
            <a:ext cx="6162675" cy="3463925"/>
          </a:xfrm>
          <a:prstGeom prst="rect">
            <a:avLst/>
          </a:prstGeom>
          <a:noFill/>
          <a:ln w="12700">
            <a:solidFill>
              <a:prstClr val="black"/>
            </a:solidFill>
          </a:ln>
        </p:spPr>
        <p:txBody>
          <a:bodyPr vert="horz" lIns="92492" tIns="46246" rIns="92492" bIns="46246" rtlCol="0" anchor="ctr"/>
          <a:lstStyle/>
          <a:p>
            <a:endParaRPr lang="en-GB"/>
          </a:p>
        </p:txBody>
      </p:sp>
      <p:sp>
        <p:nvSpPr>
          <p:cNvPr id="5" name="Notes Placeholder 4"/>
          <p:cNvSpPr>
            <a:spLocks noGrp="1"/>
          </p:cNvSpPr>
          <p:nvPr>
            <p:ph type="body" sz="quarter" idx="3"/>
          </p:nvPr>
        </p:nvSpPr>
        <p:spPr>
          <a:xfrm>
            <a:off x="695008" y="4387136"/>
            <a:ext cx="5560060" cy="4156234"/>
          </a:xfrm>
          <a:prstGeom prst="rect">
            <a:avLst/>
          </a:prstGeom>
        </p:spPr>
        <p:txBody>
          <a:bodyPr vert="horz" lIns="92492" tIns="46246" rIns="92492" bIns="46246"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772668"/>
            <a:ext cx="3011699" cy="461804"/>
          </a:xfrm>
          <a:prstGeom prst="rect">
            <a:avLst/>
          </a:prstGeom>
        </p:spPr>
        <p:txBody>
          <a:bodyPr vert="horz" lIns="92492" tIns="46246" rIns="92492" bIns="46246" rtlCol="0" anchor="b"/>
          <a:lstStyle>
            <a:lvl1pPr algn="l">
              <a:defRPr sz="1200">
                <a:latin typeface="Arial" pitchFamily="34" charset="0"/>
              </a:defRPr>
            </a:lvl1pPr>
          </a:lstStyle>
          <a:p>
            <a:endParaRPr lang="en-GB"/>
          </a:p>
        </p:txBody>
      </p:sp>
      <p:sp>
        <p:nvSpPr>
          <p:cNvPr id="7" name="Slide Number Placeholder 6"/>
          <p:cNvSpPr>
            <a:spLocks noGrp="1"/>
          </p:cNvSpPr>
          <p:nvPr>
            <p:ph type="sldNum" sz="quarter" idx="5"/>
          </p:nvPr>
        </p:nvSpPr>
        <p:spPr>
          <a:xfrm>
            <a:off x="3936768" y="8772668"/>
            <a:ext cx="3011699" cy="461804"/>
          </a:xfrm>
          <a:prstGeom prst="rect">
            <a:avLst/>
          </a:prstGeom>
        </p:spPr>
        <p:txBody>
          <a:bodyPr vert="horz" lIns="92492" tIns="46246" rIns="92492" bIns="46246" rtlCol="0" anchor="b"/>
          <a:lstStyle>
            <a:lvl1pPr algn="r">
              <a:defRPr sz="1200">
                <a:latin typeface="Arial" pitchFamily="34" charset="0"/>
              </a:defRPr>
            </a:lvl1pPr>
          </a:lstStyle>
          <a:p>
            <a:fld id="{5B43D19E-BFDB-4C92-8EDD-32EDDA8F41DF}" type="slidenum">
              <a:rPr lang="en-GB" smtClean="0"/>
              <a:pPr/>
              <a:t>‹#›</a:t>
            </a:fld>
            <a:endParaRPr lang="en-GB"/>
          </a:p>
        </p:txBody>
      </p:sp>
    </p:spTree>
    <p:extLst>
      <p:ext uri="{BB962C8B-B14F-4D97-AF65-F5344CB8AC3E}">
        <p14:creationId xmlns:p14="http://schemas.microsoft.com/office/powerpoint/2010/main" val="160627034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Arial" pitchFamily="34" charset="0"/>
        <a:ea typeface="+mn-ea"/>
        <a:cs typeface="+mn-cs"/>
      </a:defRPr>
    </a:lvl1pPr>
    <a:lvl2pPr marL="457200" algn="l" defTabSz="914400" rtl="0" eaLnBrk="1" latinLnBrk="0" hangingPunct="1">
      <a:defRPr sz="1200" kern="1200">
        <a:solidFill>
          <a:schemeClr val="tx1"/>
        </a:solidFill>
        <a:latin typeface="Arial" pitchFamily="34" charset="0"/>
        <a:ea typeface="+mn-ea"/>
        <a:cs typeface="+mn-cs"/>
      </a:defRPr>
    </a:lvl2pPr>
    <a:lvl3pPr marL="914400" algn="l" defTabSz="914400" rtl="0" eaLnBrk="1" latinLnBrk="0" hangingPunct="1">
      <a:defRPr sz="1200" kern="1200">
        <a:solidFill>
          <a:schemeClr val="tx1"/>
        </a:solidFill>
        <a:latin typeface="Arial" pitchFamily="34" charset="0"/>
        <a:ea typeface="+mn-ea"/>
        <a:cs typeface="+mn-cs"/>
      </a:defRPr>
    </a:lvl3pPr>
    <a:lvl4pPr marL="1371600" algn="l" defTabSz="914400" rtl="0" eaLnBrk="1" latinLnBrk="0" hangingPunct="1">
      <a:defRPr sz="1200" kern="1200">
        <a:solidFill>
          <a:schemeClr val="tx1"/>
        </a:solidFill>
        <a:latin typeface="Arial" pitchFamily="34" charset="0"/>
        <a:ea typeface="+mn-ea"/>
        <a:cs typeface="+mn-cs"/>
      </a:defRPr>
    </a:lvl4pPr>
    <a:lvl5pPr marL="1828800" algn="l" defTabSz="914400" rtl="0" eaLnBrk="1" latinLnBrk="0" hangingPunct="1">
      <a:defRPr sz="1200" kern="1200">
        <a:solidFill>
          <a:schemeClr val="tx1"/>
        </a:solidFill>
        <a:latin typeface="Arial"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fld id="{5B43D19E-BFDB-4C92-8EDD-32EDDA8F41DF}" type="slidenum">
              <a:rPr lang="en-GB" smtClean="0"/>
              <a:pPr/>
              <a:t>6</a:t>
            </a:fld>
            <a:endParaRPr lang="en-GB"/>
          </a:p>
        </p:txBody>
      </p:sp>
    </p:spTree>
    <p:extLst>
      <p:ext uri="{BB962C8B-B14F-4D97-AF65-F5344CB8AC3E}">
        <p14:creationId xmlns:p14="http://schemas.microsoft.com/office/powerpoint/2010/main" val="296653847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23921661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15197040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53351199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16236532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2587867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91499150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47990086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97012447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56563242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7660768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fld id="{5B43D19E-BFDB-4C92-8EDD-32EDDA8F41DF}" type="slidenum">
              <a:rPr lang="en-GB" smtClean="0"/>
              <a:pPr/>
              <a:t>9</a:t>
            </a:fld>
            <a:endParaRPr lang="en-GB"/>
          </a:p>
        </p:txBody>
      </p:sp>
    </p:spTree>
    <p:extLst>
      <p:ext uri="{BB962C8B-B14F-4D97-AF65-F5344CB8AC3E}">
        <p14:creationId xmlns:p14="http://schemas.microsoft.com/office/powerpoint/2010/main" val="310123099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93417398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98421839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00342339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05870187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95023520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37521872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45992834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8049238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69328039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0263942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fld id="{5B43D19E-BFDB-4C92-8EDD-32EDDA8F41DF}" type="slidenum">
              <a:rPr lang="en-GB" smtClean="0"/>
              <a:pPr/>
              <a:t>10</a:t>
            </a:fld>
            <a:endParaRPr lang="en-GB"/>
          </a:p>
        </p:txBody>
      </p:sp>
    </p:spTree>
    <p:extLst>
      <p:ext uri="{BB962C8B-B14F-4D97-AF65-F5344CB8AC3E}">
        <p14:creationId xmlns:p14="http://schemas.microsoft.com/office/powerpoint/2010/main" val="248477312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93224585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76464656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29632685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01901421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99075831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62448072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24822945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30506388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78674292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83754152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95527738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38134775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72462368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9496189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61660123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66392879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08022335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46790565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89380761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71954464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55092154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fld id="{5B43D19E-BFDB-4C92-8EDD-32EDDA8F41DF}" type="slidenum">
              <a:rPr lang="en-GB" smtClean="0"/>
              <a:pPr/>
              <a:t>13</a:t>
            </a:fld>
            <a:endParaRPr lang="en-GB"/>
          </a:p>
        </p:txBody>
      </p:sp>
    </p:spTree>
    <p:extLst>
      <p:ext uri="{BB962C8B-B14F-4D97-AF65-F5344CB8AC3E}">
        <p14:creationId xmlns:p14="http://schemas.microsoft.com/office/powerpoint/2010/main" val="112217509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88914297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51078914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60011277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81999894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2909226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61696297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fld id="{5B43D19E-BFDB-4C92-8EDD-32EDDA8F41DF}" type="slidenum">
              <a:rPr lang="en-GB" smtClean="0"/>
              <a:pPr/>
              <a:t>76</a:t>
            </a:fld>
            <a:endParaRPr lang="en-GB"/>
          </a:p>
        </p:txBody>
      </p:sp>
    </p:spTree>
    <p:extLst>
      <p:ext uri="{BB962C8B-B14F-4D97-AF65-F5344CB8AC3E}">
        <p14:creationId xmlns:p14="http://schemas.microsoft.com/office/powerpoint/2010/main" val="40498861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98580072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29050527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52118891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423029162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40773547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92051222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70718710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72764614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33334953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62691271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fld id="{5B43D19E-BFDB-4C92-8EDD-32EDDA8F41DF}" type="slidenum">
              <a:rPr lang="en-GB" smtClean="0"/>
              <a:pPr/>
              <a:t>86</a:t>
            </a:fld>
            <a:endParaRPr lang="en-GB"/>
          </a:p>
        </p:txBody>
      </p:sp>
    </p:spTree>
    <p:extLst>
      <p:ext uri="{BB962C8B-B14F-4D97-AF65-F5344CB8AC3E}">
        <p14:creationId xmlns:p14="http://schemas.microsoft.com/office/powerpoint/2010/main" val="277470453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05695010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64381908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73758395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59631278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13811250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GB"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57228458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v-LV"/>
          </a:p>
        </p:txBody>
      </p:sp>
      <p:sp>
        <p:nvSpPr>
          <p:cNvPr id="4" name="Slide Number Placeholder 3"/>
          <p:cNvSpPr>
            <a:spLocks noGrp="1"/>
          </p:cNvSpPr>
          <p:nvPr>
            <p:ph type="sldNum" sz="quarter" idx="5"/>
          </p:nvPr>
        </p:nvSpPr>
        <p:spPr/>
        <p:txBody>
          <a:bodyPr/>
          <a:lstStyle/>
          <a:p>
            <a:fld id="{5B43D19E-BFDB-4C92-8EDD-32EDDA8F41DF}" type="slidenum">
              <a:rPr lang="en-GB" smtClean="0"/>
              <a:pPr/>
              <a:t>28</a:t>
            </a:fld>
            <a:endParaRPr lang="en-GB"/>
          </a:p>
        </p:txBody>
      </p:sp>
    </p:spTree>
    <p:extLst>
      <p:ext uri="{BB962C8B-B14F-4D97-AF65-F5344CB8AC3E}">
        <p14:creationId xmlns:p14="http://schemas.microsoft.com/office/powerpoint/2010/main" val="21019807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image" Target="../media/image20.emf"/><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22.jpeg"/><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image" Target="../media/image20.emf"/><Relationship Id="rId1" Type="http://schemas.openxmlformats.org/officeDocument/2006/relationships/slideMaster" Target="../slideMasters/slideMaster6.xml"/></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22.jpeg"/><Relationship Id="rId1" Type="http://schemas.openxmlformats.org/officeDocument/2006/relationships/slideMaster" Target="../slideMasters/slideMaster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11.wmf"/><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11.wmf"/><Relationship Id="rId2" Type="http://schemas.openxmlformats.org/officeDocument/2006/relationships/image" Target="../media/image21.emf"/><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1.wmf"/><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1.wmf"/><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13.wmf"/><Relationship Id="rId2" Type="http://schemas.openxmlformats.org/officeDocument/2006/relationships/image" Target="../media/image12.jpeg"/><Relationship Id="rId1" Type="http://schemas.openxmlformats.org/officeDocument/2006/relationships/slideMaster" Target="../slideMasters/slideMaster3.xml"/><Relationship Id="rId5" Type="http://schemas.openxmlformats.org/officeDocument/2006/relationships/image" Target="../media/image14.emf"/><Relationship Id="rId4" Type="http://schemas.openxmlformats.org/officeDocument/2006/relationships/image" Target="../media/image11.wmf"/></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11.wmf"/><Relationship Id="rId2" Type="http://schemas.openxmlformats.org/officeDocument/2006/relationships/image" Target="../media/image15.wmf"/><Relationship Id="rId1" Type="http://schemas.openxmlformats.org/officeDocument/2006/relationships/slideMaster" Target="../slideMasters/slideMaster3.xml"/><Relationship Id="rId4" Type="http://schemas.openxmlformats.org/officeDocument/2006/relationships/image" Target="../media/image14.emf"/></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emf"/><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userDrawn="1">
  <p:cSld name="1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tx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tx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4" y="6019189"/>
            <a:ext cx="3089275" cy="180000"/>
          </a:xfrm>
        </p:spPr>
        <p:txBody>
          <a:bodyPr/>
          <a:lstStyle>
            <a:lvl1pPr marL="0" indent="0">
              <a:buNone/>
              <a:defRPr sz="1200">
                <a:solidFill>
                  <a:schemeClr val="tx2"/>
                </a:solidFill>
              </a:defRPr>
            </a:lvl1pPr>
          </a:lstStyle>
          <a:p>
            <a:pPr lvl="0"/>
            <a:r>
              <a:rPr lang="en-US"/>
              <a:t>Name Surname</a:t>
            </a:r>
            <a:endParaRPr lang="en-GB"/>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4" y="6216807"/>
            <a:ext cx="3089275" cy="180000"/>
          </a:xfrm>
        </p:spPr>
        <p:txBody>
          <a:bodyPr/>
          <a:lstStyle>
            <a:lvl1pPr marL="0" indent="0">
              <a:buNone/>
              <a:defRPr sz="1200">
                <a:solidFill>
                  <a:schemeClr val="bg1"/>
                </a:solidFill>
              </a:defRPr>
            </a:lvl1pPr>
          </a:lstStyle>
          <a:p>
            <a:pPr lvl="0"/>
            <a:r>
              <a:rPr lang="en-US"/>
              <a:t>Job Title</a:t>
            </a:r>
            <a:endParaRPr lang="en-GB"/>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r>
              <a:rPr lang="en-US"/>
              <a:t>Click icon to add picture</a:t>
            </a:r>
            <a:endParaRPr lang="en-GB"/>
          </a:p>
        </p:txBody>
      </p:sp>
      <p:grpSp>
        <p:nvGrpSpPr>
          <p:cNvPr id="15" name="Group 4">
            <a:extLst>
              <a:ext uri="{FF2B5EF4-FFF2-40B4-BE49-F238E27FC236}">
                <a16:creationId xmlns:a16="http://schemas.microsoft.com/office/drawing/2014/main" id="{6B891F47-1BBE-4926-81DF-B17907D2F8E1}"/>
              </a:ext>
            </a:extLst>
          </p:cNvPr>
          <p:cNvGrpSpPr>
            <a:grpSpLocks noChangeAspect="1"/>
          </p:cNvGrpSpPr>
          <p:nvPr userDrawn="1"/>
        </p:nvGrpSpPr>
        <p:grpSpPr bwMode="auto">
          <a:xfrm>
            <a:off x="10364788" y="4960938"/>
            <a:ext cx="1225550" cy="1435100"/>
            <a:chOff x="6529" y="3125"/>
            <a:chExt cx="772" cy="904"/>
          </a:xfrm>
        </p:grpSpPr>
        <p:sp>
          <p:nvSpPr>
            <p:cNvPr id="17" name="Freeform 5">
              <a:extLst>
                <a:ext uri="{FF2B5EF4-FFF2-40B4-BE49-F238E27FC236}">
                  <a16:creationId xmlns:a16="http://schemas.microsoft.com/office/drawing/2014/main" id="{0A2A4AEF-C603-4360-9387-8879E71862A6}"/>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 name="Freeform 6">
              <a:extLst>
                <a:ext uri="{FF2B5EF4-FFF2-40B4-BE49-F238E27FC236}">
                  <a16:creationId xmlns:a16="http://schemas.microsoft.com/office/drawing/2014/main" id="{54797EE6-BAEA-4DA7-95C2-6B09B77D317C}"/>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273876984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a:t>Chapter Title</a:t>
            </a:r>
            <a:endParaRPr lang="en-IN"/>
          </a:p>
        </p:txBody>
      </p:sp>
      <p:sp>
        <p:nvSpPr>
          <p:cNvPr id="2" name="Date Placeholder 1">
            <a:extLst>
              <a:ext uri="{FF2B5EF4-FFF2-40B4-BE49-F238E27FC236}">
                <a16:creationId xmlns:a16="http://schemas.microsoft.com/office/drawing/2014/main" id="{984443D1-37A3-4969-A6D3-4E99E05604B9}"/>
              </a:ext>
            </a:extLst>
          </p:cNvPr>
          <p:cNvSpPr>
            <a:spLocks noGrp="1"/>
          </p:cNvSpPr>
          <p:nvPr>
            <p:ph type="dt" sz="half" idx="11"/>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61AB04F4-59F4-4102-9BBD-DB62B48E184D}"/>
              </a:ext>
            </a:extLst>
          </p:cNvPr>
          <p:cNvSpPr>
            <a:spLocks noGrp="1"/>
          </p:cNvSpPr>
          <p:nvPr>
            <p:ph type="ftr" sz="quarter" idx="12"/>
          </p:nvPr>
        </p:nvSpPr>
        <p:spPr/>
        <p:txBody>
          <a:bodyPr/>
          <a:lstStyle/>
          <a:p>
            <a:r>
              <a:rPr lang="en-US"/>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E499AB0A-887B-46B8-BA72-781970F002C7}"/>
              </a:ext>
            </a:extLst>
          </p:cNvPr>
          <p:cNvSpPr>
            <a:spLocks noGrp="1"/>
          </p:cNvSpPr>
          <p:nvPr>
            <p:ph type="sldNum" sz="quarter" idx="13"/>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389370449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2586631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userDrawn="1">
  <p:cSld name="1_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9" y="100000"/>
            <a:ext cx="10978515" cy="860400"/>
          </a:xfrm>
        </p:spPr>
        <p:txBody>
          <a:bodyPr/>
          <a:lstStyle/>
          <a:p>
            <a:r>
              <a:rPr lang="en-US"/>
              <a:t>Click to edit Master title style</a:t>
            </a:r>
            <a:endParaRPr lang="en-GB"/>
          </a:p>
        </p:txBody>
      </p:sp>
      <p:sp>
        <p:nvSpPr>
          <p:cNvPr id="7" name="Line 10"/>
          <p:cNvSpPr>
            <a:spLocks noChangeShapeType="1"/>
          </p:cNvSpPr>
          <p:nvPr userDrawn="1"/>
        </p:nvSpPr>
        <p:spPr bwMode="auto">
          <a:xfrm>
            <a:off x="609919" y="9424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8" name="Line 11"/>
          <p:cNvSpPr>
            <a:spLocks noChangeShapeType="1"/>
          </p:cNvSpPr>
          <p:nvPr userDrawn="1"/>
        </p:nvSpPr>
        <p:spPr bwMode="auto">
          <a:xfrm>
            <a:off x="609919" y="634060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a:solidFill>
                <a:schemeClr val="bg1"/>
              </a:solidFill>
            </a:endParaRPr>
          </a:p>
        </p:txBody>
      </p:sp>
      <p:sp>
        <p:nvSpPr>
          <p:cNvPr id="5" name="Date Placeholder 4"/>
          <p:cNvSpPr>
            <a:spLocks noGrp="1"/>
          </p:cNvSpPr>
          <p:nvPr>
            <p:ph type="dt" sz="half" idx="10"/>
          </p:nvPr>
        </p:nvSpPr>
        <p:spPr/>
        <p:txBody>
          <a:bodyPr/>
          <a:lstStyle/>
          <a:p>
            <a:r>
              <a:rPr lang="lv-LV"/>
              <a:t>2022. gada 16. novembris</a:t>
            </a:r>
            <a:endParaRPr lang="en-US"/>
          </a:p>
        </p:txBody>
      </p:sp>
      <p:sp>
        <p:nvSpPr>
          <p:cNvPr id="9" name="Footer Placeholder 8"/>
          <p:cNvSpPr>
            <a:spLocks noGrp="1"/>
          </p:cNvSpPr>
          <p:nvPr>
            <p:ph type="ftr" sz="quarter" idx="11"/>
          </p:nvPr>
        </p:nvSpPr>
        <p:spPr/>
        <p:txBody>
          <a:bodyPr/>
          <a:lstStyle/>
          <a:p>
            <a:r>
              <a:rPr lang="lv-LV"/>
              <a:t>Administratīvi teritoriālās reformas ietekmes uz pašvaldību administratīvo kapacitāti un pakalpojumu nodrošinājumu izvērtējums</a:t>
            </a:r>
            <a:endParaRPr lang="en-GB"/>
          </a:p>
        </p:txBody>
      </p:sp>
    </p:spTree>
    <p:extLst>
      <p:ext uri="{BB962C8B-B14F-4D97-AF65-F5344CB8AC3E}">
        <p14:creationId xmlns:p14="http://schemas.microsoft.com/office/powerpoint/2010/main" val="203741095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userDrawn="1">
  <p:cSld name="Transmittal letter - second page">
    <p:spTree>
      <p:nvGrpSpPr>
        <p:cNvPr id="1" name=""/>
        <p:cNvGrpSpPr/>
        <p:nvPr/>
      </p:nvGrpSpPr>
      <p:grpSpPr>
        <a:xfrm>
          <a:off x="0" y="0"/>
          <a:ext cx="0" cy="0"/>
          <a:chOff x="0" y="0"/>
          <a:chExt cx="0" cy="0"/>
        </a:xfrm>
      </p:grpSpPr>
      <p:pic>
        <p:nvPicPr>
          <p:cNvPr id="19460" name="Picture 4">
            <a:extLst>
              <a:ext uri="{FF2B5EF4-FFF2-40B4-BE49-F238E27FC236}">
                <a16:creationId xmlns:a16="http://schemas.microsoft.com/office/drawing/2014/main" id="{9D35E1A3-2B8A-4B66-B816-C304C8A77003}"/>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703507" y="653899"/>
            <a:ext cx="668094" cy="770466"/>
          </a:xfrm>
          <a:prstGeom prst="rect">
            <a:avLst/>
          </a:prstGeom>
          <a:noFill/>
          <a:extLst>
            <a:ext uri="{909E8E84-426E-40DD-AFC4-6F175D3DCCD1}">
              <a14:hiddenFill xmlns:a14="http://schemas.microsoft.com/office/drawing/2010/main">
                <a:solidFill>
                  <a:srgbClr val="FFFFFF"/>
                </a:solidFill>
              </a14:hiddenFill>
            </a:ext>
          </a:extLst>
        </p:spPr>
      </p:pic>
      <p:cxnSp>
        <p:nvCxnSpPr>
          <p:cNvPr id="14" name="Bottom rule"/>
          <p:cNvCxnSpPr/>
          <p:nvPr userDrawn="1"/>
        </p:nvCxnSpPr>
        <p:spPr bwMode="gray">
          <a:xfrm>
            <a:off x="698870" y="6660826"/>
            <a:ext cx="10795974" cy="0"/>
          </a:xfrm>
          <a:prstGeom prst="line">
            <a:avLst/>
          </a:prstGeom>
          <a:noFill/>
          <a:ln w="6350">
            <a:solidFill>
              <a:schemeClr val="bg2"/>
            </a:solidFill>
            <a:miter lim="800000"/>
            <a:headEnd/>
            <a:tailEnd type="none" w="med" len="med"/>
          </a:ln>
          <a:effectLst/>
        </p:spPr>
      </p:cxnSp>
      <p:sp>
        <p:nvSpPr>
          <p:cNvPr id="15" name="Filename_Subsec_Page"/>
          <p:cNvSpPr txBox="1"/>
          <p:nvPr userDrawn="1"/>
        </p:nvSpPr>
        <p:spPr>
          <a:xfrm>
            <a:off x="698869" y="6529701"/>
            <a:ext cx="10795974" cy="129686"/>
          </a:xfrm>
          <a:prstGeom prst="rect">
            <a:avLst/>
          </a:prstGeom>
          <a:noFill/>
        </p:spPr>
        <p:txBody>
          <a:bodyPr wrap="square" lIns="0" tIns="0" rIns="0" bIns="0" rtlCol="0">
            <a:noAutofit/>
          </a:bodyPr>
          <a:lstStyle/>
          <a:p>
            <a:pPr algn="r">
              <a:spcBef>
                <a:spcPts val="0"/>
              </a:spcBef>
            </a:pPr>
            <a:r>
              <a:rPr lang="lv-LV" sz="635">
                <a:solidFill>
                  <a:schemeClr val="accent1"/>
                </a:solidFill>
                <a:latin typeface="+mn-lt"/>
              </a:rPr>
              <a:t>VAS “Latvijas dzelzceļš” koncerna sabiedrību biznesa modeļa novērtējuma un rekomendāciju izstrāde</a:t>
            </a:r>
            <a:endParaRPr lang="en-US" sz="635" b="1">
              <a:solidFill>
                <a:schemeClr val="accent1"/>
              </a:solidFill>
              <a:latin typeface="+mn-lt"/>
            </a:endParaRPr>
          </a:p>
        </p:txBody>
      </p:sp>
      <p:cxnSp>
        <p:nvCxnSpPr>
          <p:cNvPr id="8" name="Top rule"/>
          <p:cNvCxnSpPr/>
          <p:nvPr userDrawn="1"/>
        </p:nvCxnSpPr>
        <p:spPr bwMode="gray">
          <a:xfrm>
            <a:off x="698870" y="391351"/>
            <a:ext cx="10795974" cy="0"/>
          </a:xfrm>
          <a:prstGeom prst="line">
            <a:avLst/>
          </a:prstGeom>
          <a:noFill/>
          <a:ln w="6350">
            <a:solidFill>
              <a:schemeClr val="bg2"/>
            </a:solidFill>
            <a:miter lim="800000"/>
            <a:headEnd/>
            <a:tailEnd type="none" w="med" len="med"/>
          </a:ln>
          <a:effectLst/>
        </p:spPr>
      </p:cxnSp>
      <p:sp>
        <p:nvSpPr>
          <p:cNvPr id="9" name="Filename_Vers_Draft"/>
          <p:cNvSpPr txBox="1">
            <a:spLocks/>
          </p:cNvSpPr>
          <p:nvPr userDrawn="1"/>
        </p:nvSpPr>
        <p:spPr>
          <a:xfrm>
            <a:off x="698870" y="222306"/>
            <a:ext cx="4638848" cy="165871"/>
          </a:xfrm>
          <a:prstGeom prst="rect">
            <a:avLst/>
          </a:prstGeom>
        </p:spPr>
        <p:txBody>
          <a:bodyPr lIns="0" tIns="0" rIns="0" bIns="0" anchor="t" anchorCtr="0"/>
          <a:lstStyle>
            <a:lvl1pPr algn="l" defTabSz="995363" rtl="0" eaLnBrk="1" fontAlgn="base" hangingPunct="1">
              <a:lnSpc>
                <a:spcPct val="110000"/>
              </a:lnSpc>
              <a:spcBef>
                <a:spcPts val="0"/>
              </a:spcBef>
              <a:spcAft>
                <a:spcPts val="600"/>
              </a:spcAft>
              <a:defRPr sz="2800" b="1">
                <a:solidFill>
                  <a:schemeClr val="bg1">
                    <a:lumMod val="50000"/>
                  </a:schemeClr>
                </a:solidFill>
                <a:latin typeface="Arial" pitchFamily="34" charset="0"/>
                <a:ea typeface="+mn-ea"/>
                <a:cs typeface="Arial" pitchFamily="34" charset="0"/>
              </a:defRPr>
            </a:lvl1pPr>
            <a:lvl2pPr marL="1588" algn="just" defTabSz="995363" rtl="0" eaLnBrk="1" fontAlgn="base" hangingPunct="1">
              <a:lnSpc>
                <a:spcPct val="110000"/>
              </a:lnSpc>
              <a:spcBef>
                <a:spcPts val="0"/>
              </a:spcBef>
              <a:spcAft>
                <a:spcPts val="600"/>
              </a:spcAft>
              <a:buClr>
                <a:srgbClr val="000000"/>
              </a:buClr>
              <a:defRPr sz="1400" b="0">
                <a:solidFill>
                  <a:schemeClr val="tx1"/>
                </a:solidFill>
                <a:latin typeface="Arial" pitchFamily="34" charset="0"/>
                <a:cs typeface="Arial" pitchFamily="34" charset="0"/>
              </a:defRPr>
            </a:lvl2pPr>
            <a:lvl3pPr marL="3175" algn="just" defTabSz="995363" rtl="0" eaLnBrk="1" fontAlgn="base" hangingPunct="1">
              <a:lnSpc>
                <a:spcPct val="110000"/>
              </a:lnSpc>
              <a:spcBef>
                <a:spcPts val="0"/>
              </a:spcBef>
              <a:spcAft>
                <a:spcPts val="600"/>
              </a:spcAft>
              <a:buClr>
                <a:srgbClr val="000000"/>
              </a:buClr>
              <a:defRPr sz="1200" b="0">
                <a:solidFill>
                  <a:schemeClr val="tx1"/>
                </a:solidFill>
                <a:latin typeface="Arial" pitchFamily="34" charset="0"/>
                <a:cs typeface="Arial" pitchFamily="34" charset="0"/>
              </a:defRPr>
            </a:lvl3pPr>
            <a:lvl4pPr marL="196850" indent="-192088" algn="just" defTabSz="995363" rtl="0" eaLnBrk="1" fontAlgn="base" hangingPunct="1">
              <a:lnSpc>
                <a:spcPct val="110000"/>
              </a:lnSpc>
              <a:spcBef>
                <a:spcPts val="0"/>
              </a:spcBef>
              <a:spcAft>
                <a:spcPts val="600"/>
              </a:spcAft>
              <a:buClr>
                <a:schemeClr val="bg2"/>
              </a:buClr>
              <a:buSzPct val="70000"/>
              <a:buFont typeface="Wingdings 3" pitchFamily="18" charset="2"/>
              <a:buNone/>
              <a:defRPr sz="1200" b="1">
                <a:solidFill>
                  <a:schemeClr val="accent1"/>
                </a:solidFill>
                <a:latin typeface="Arial" pitchFamily="34" charset="0"/>
                <a:cs typeface="Arial" pitchFamily="34" charset="0"/>
              </a:defRPr>
            </a:lvl4pPr>
            <a:lvl5pPr marL="393700" indent="-195263" algn="just" defTabSz="995363" rtl="0" eaLnBrk="1" fontAlgn="base" hangingPunct="1">
              <a:lnSpc>
                <a:spcPct val="100000"/>
              </a:lnSpc>
              <a:spcBef>
                <a:spcPts val="0"/>
              </a:spcBef>
              <a:spcAft>
                <a:spcPts val="600"/>
              </a:spcAft>
              <a:buClr>
                <a:schemeClr val="bg2"/>
              </a:buClr>
              <a:buSzPct val="70000"/>
              <a:buFont typeface="Arial Narrow" pitchFamily="34" charset="0"/>
              <a:buChar char="–"/>
              <a:defRPr sz="1000">
                <a:solidFill>
                  <a:schemeClr val="tx1"/>
                </a:solidFill>
                <a:latin typeface="Arial" pitchFamily="34" charset="0"/>
                <a:cs typeface="Arial" pitchFamily="34" charset="0"/>
              </a:defRPr>
            </a:lvl5pPr>
            <a:lvl6pPr marL="850900" indent="-195263" algn="l" defTabSz="995363" rtl="0" eaLnBrk="1" fontAlgn="base" hangingPunct="1">
              <a:spcBef>
                <a:spcPct val="15000"/>
              </a:spcBef>
              <a:spcAft>
                <a:spcPct val="15000"/>
              </a:spcAft>
              <a:buClr>
                <a:schemeClr val="tx2"/>
              </a:buClr>
              <a:buFont typeface="Arial Narrow" pitchFamily="34" charset="0"/>
              <a:buChar char="–"/>
              <a:defRPr sz="1100">
                <a:solidFill>
                  <a:schemeClr val="tx1"/>
                </a:solidFill>
                <a:latin typeface="+mn-lt"/>
              </a:defRPr>
            </a:lvl6pPr>
            <a:lvl7pPr marL="1308100" indent="-195263" algn="l" defTabSz="995363" rtl="0" eaLnBrk="1" fontAlgn="base" hangingPunct="1">
              <a:spcBef>
                <a:spcPct val="15000"/>
              </a:spcBef>
              <a:spcAft>
                <a:spcPct val="15000"/>
              </a:spcAft>
              <a:buClr>
                <a:schemeClr val="tx2"/>
              </a:buClr>
              <a:buFont typeface="Arial Narrow" pitchFamily="34" charset="0"/>
              <a:buChar char="–"/>
              <a:defRPr sz="1100">
                <a:solidFill>
                  <a:schemeClr val="tx1"/>
                </a:solidFill>
                <a:latin typeface="+mn-lt"/>
              </a:defRPr>
            </a:lvl7pPr>
            <a:lvl8pPr marL="1765300" indent="-195263" algn="l" defTabSz="995363" rtl="0" eaLnBrk="1" fontAlgn="base" hangingPunct="1">
              <a:spcBef>
                <a:spcPct val="15000"/>
              </a:spcBef>
              <a:spcAft>
                <a:spcPct val="15000"/>
              </a:spcAft>
              <a:buClr>
                <a:schemeClr val="tx2"/>
              </a:buClr>
              <a:buFont typeface="Arial Narrow" pitchFamily="34" charset="0"/>
              <a:buChar char="–"/>
              <a:defRPr sz="1100">
                <a:solidFill>
                  <a:schemeClr val="tx1"/>
                </a:solidFill>
                <a:latin typeface="+mn-lt"/>
              </a:defRPr>
            </a:lvl8pPr>
            <a:lvl9pPr marL="2222500" indent="-195263" algn="l" defTabSz="995363" rtl="0" eaLnBrk="1" fontAlgn="base" hangingPunct="1">
              <a:spcBef>
                <a:spcPct val="15000"/>
              </a:spcBef>
              <a:spcAft>
                <a:spcPct val="15000"/>
              </a:spcAft>
              <a:buClr>
                <a:schemeClr val="tx2"/>
              </a:buClr>
              <a:buFont typeface="Arial Narrow" pitchFamily="34" charset="0"/>
              <a:buChar char="–"/>
              <a:defRPr sz="1100">
                <a:solidFill>
                  <a:schemeClr val="tx1"/>
                </a:solidFill>
                <a:latin typeface="+mn-lt"/>
              </a:defRPr>
            </a:lvl9pPr>
          </a:lstStyle>
          <a:p>
            <a:pPr>
              <a:lnSpc>
                <a:spcPts val="1088"/>
              </a:lnSpc>
              <a:spcBef>
                <a:spcPts val="544"/>
              </a:spcBef>
              <a:spcAft>
                <a:spcPts val="0"/>
              </a:spcAft>
            </a:pPr>
            <a:r>
              <a:rPr lang="lv-LV" sz="635" b="0" kern="0">
                <a:solidFill>
                  <a:schemeClr val="accent1"/>
                </a:solidFill>
                <a:latin typeface="Arial" pitchFamily="34" charset="0"/>
                <a:ea typeface="+mn-ea"/>
                <a:cs typeface="Arial" pitchFamily="34" charset="0"/>
              </a:rPr>
              <a:t>2020. gada </a:t>
            </a:r>
            <a:r>
              <a:rPr lang="en-US" sz="635" b="0" kern="0">
                <a:solidFill>
                  <a:schemeClr val="accent1"/>
                </a:solidFill>
                <a:latin typeface="Arial" pitchFamily="34" charset="0"/>
                <a:ea typeface="+mn-ea"/>
                <a:cs typeface="Arial" pitchFamily="34" charset="0"/>
              </a:rPr>
              <a:t>5</a:t>
            </a:r>
            <a:r>
              <a:rPr lang="lv-LV" sz="635" b="0" kern="0">
                <a:solidFill>
                  <a:schemeClr val="accent1"/>
                </a:solidFill>
                <a:latin typeface="Arial" pitchFamily="34" charset="0"/>
                <a:ea typeface="+mn-ea"/>
                <a:cs typeface="Arial" pitchFamily="34" charset="0"/>
              </a:rPr>
              <a:t>. jūnijs |  Ziņojums</a:t>
            </a:r>
            <a:endParaRPr lang="en-US" sz="635" b="0" kern="0">
              <a:solidFill>
                <a:schemeClr val="accent1"/>
              </a:solidFill>
              <a:latin typeface="Arial" pitchFamily="34" charset="0"/>
              <a:ea typeface="+mn-ea"/>
              <a:cs typeface="Arial" pitchFamily="34" charset="0"/>
            </a:endParaRPr>
          </a:p>
        </p:txBody>
      </p:sp>
      <p:sp>
        <p:nvSpPr>
          <p:cNvPr id="12" name="Letter text"/>
          <p:cNvSpPr>
            <a:spLocks noGrp="1"/>
          </p:cNvSpPr>
          <p:nvPr>
            <p:ph type="body" sz="quarter" idx="14" hasCustomPrompt="1"/>
          </p:nvPr>
        </p:nvSpPr>
        <p:spPr>
          <a:xfrm>
            <a:off x="3417203" y="1865809"/>
            <a:ext cx="8077641" cy="4535759"/>
          </a:xfrm>
        </p:spPr>
        <p:txBody>
          <a:bodyPr/>
          <a:lstStyle>
            <a:lvl1pPr>
              <a:lnSpc>
                <a:spcPct val="100000"/>
              </a:lnSpc>
              <a:spcBef>
                <a:spcPts val="0"/>
              </a:spcBef>
              <a:defRPr sz="907"/>
            </a:lvl1pPr>
            <a:lvl2pPr>
              <a:lnSpc>
                <a:spcPct val="100000"/>
              </a:lnSpc>
              <a:spcBef>
                <a:spcPts val="0"/>
              </a:spcBef>
              <a:defRPr sz="998"/>
            </a:lvl2pPr>
            <a:lvl3pPr>
              <a:lnSpc>
                <a:spcPct val="100000"/>
              </a:lnSpc>
              <a:spcBef>
                <a:spcPts val="0"/>
              </a:spcBef>
              <a:defRPr sz="907"/>
            </a:lvl3pPr>
            <a:lvl4pPr>
              <a:lnSpc>
                <a:spcPct val="100000"/>
              </a:lnSpc>
              <a:spcBef>
                <a:spcPts val="0"/>
              </a:spcBef>
              <a:defRPr sz="907"/>
            </a:lvl4pPr>
            <a:lvl5pPr>
              <a:lnSpc>
                <a:spcPct val="100000"/>
              </a:lnSpc>
              <a:spcBef>
                <a:spcPts val="0"/>
              </a:spcBef>
              <a:defRPr sz="907"/>
            </a:lvl5pPr>
          </a:lstStyle>
          <a:p>
            <a:pPr lvl="0"/>
            <a:r>
              <a:rPr lang="en-US"/>
              <a:t>Put the text of the letter here</a:t>
            </a:r>
          </a:p>
        </p:txBody>
      </p:sp>
      <p:sp>
        <p:nvSpPr>
          <p:cNvPr id="13" name="BottomFooter"/>
          <p:cNvSpPr>
            <a:spLocks noGrp="1"/>
          </p:cNvSpPr>
          <p:nvPr>
            <p:ph type="body" sz="quarter" idx="18" hasCustomPrompt="1"/>
          </p:nvPr>
        </p:nvSpPr>
        <p:spPr>
          <a:xfrm>
            <a:off x="694634" y="6529701"/>
            <a:ext cx="8073511" cy="129686"/>
          </a:xfrm>
        </p:spPr>
        <p:txBody>
          <a:bodyPr/>
          <a:lstStyle>
            <a:lvl1pPr marL="0" indent="0" algn="l">
              <a:buNone/>
              <a:defRPr sz="635" baseline="0">
                <a:solidFill>
                  <a:schemeClr val="accent1"/>
                </a:solidFill>
              </a:defRPr>
            </a:lvl1pPr>
          </a:lstStyle>
          <a:p>
            <a:pPr lvl="0"/>
            <a:r>
              <a:rPr lang="en-US"/>
              <a:t>A member firm of Ernst &amp; Young Global</a:t>
            </a:r>
          </a:p>
        </p:txBody>
      </p:sp>
      <p:sp>
        <p:nvSpPr>
          <p:cNvPr id="10" name="LocalFirmNameAndAddress"/>
          <p:cNvSpPr>
            <a:spLocks noGrp="1"/>
          </p:cNvSpPr>
          <p:nvPr>
            <p:ph type="body" sz="quarter" idx="13" hasCustomPrompt="1"/>
          </p:nvPr>
        </p:nvSpPr>
        <p:spPr bwMode="gray">
          <a:xfrm>
            <a:off x="694634" y="1865809"/>
            <a:ext cx="2245298" cy="1214032"/>
          </a:xfrm>
          <a:prstGeom prst="rect">
            <a:avLst/>
          </a:prstGeom>
        </p:spPr>
        <p:txBody>
          <a:bodyPr lIns="0" tIns="0" rIns="0" bIns="0"/>
          <a:lstStyle>
            <a:lvl1pPr algn="l">
              <a:lnSpc>
                <a:spcPct val="100000"/>
              </a:lnSpc>
              <a:spcBef>
                <a:spcPts val="0"/>
              </a:spcBef>
              <a:spcAft>
                <a:spcPts val="0"/>
              </a:spcAft>
              <a:defRPr lang="en-US" sz="816" b="1" i="0" noProof="0" dirty="0" smtClean="0">
                <a:solidFill>
                  <a:schemeClr val="tx1"/>
                </a:solidFill>
                <a:latin typeface="+mn-lt"/>
                <a:cs typeface="Arial" pitchFamily="34" charset="0"/>
              </a:defRPr>
            </a:lvl1pPr>
            <a:lvl2pPr algn="l">
              <a:lnSpc>
                <a:spcPct val="100000"/>
              </a:lnSpc>
              <a:spcBef>
                <a:spcPts val="0"/>
              </a:spcBef>
              <a:spcAft>
                <a:spcPts val="0"/>
              </a:spcAft>
              <a:defRPr lang="en-US" sz="816" b="0" i="0" noProof="0" dirty="0" smtClean="0">
                <a:solidFill>
                  <a:schemeClr val="tx1"/>
                </a:solidFill>
                <a:latin typeface="+mn-lt"/>
                <a:cs typeface="Arial" pitchFamily="34" charset="0"/>
              </a:defRPr>
            </a:lvl2pPr>
            <a:lvl3pPr marL="0" indent="0" algn="l">
              <a:lnSpc>
                <a:spcPct val="100000"/>
              </a:lnSpc>
              <a:spcBef>
                <a:spcPts val="544"/>
              </a:spcBef>
              <a:spcAft>
                <a:spcPts val="544"/>
              </a:spcAft>
              <a:buNone/>
              <a:defRPr lang="en-US" sz="816" b="1" i="0" noProof="0" dirty="0" smtClean="0">
                <a:solidFill>
                  <a:schemeClr val="tx1"/>
                </a:solidFill>
                <a:latin typeface="+mn-lt"/>
                <a:cs typeface="Arial" pitchFamily="34" charset="0"/>
              </a:defRPr>
            </a:lvl3pPr>
            <a:lvl4pPr>
              <a:lnSpc>
                <a:spcPct val="100000"/>
              </a:lnSpc>
              <a:spcAft>
                <a:spcPts val="544"/>
              </a:spcAft>
              <a:buFont typeface="Arial" pitchFamily="34" charset="0"/>
              <a:buChar char="─"/>
              <a:defRPr>
                <a:solidFill>
                  <a:schemeClr val="bg1"/>
                </a:solidFill>
                <a:latin typeface="Arial" pitchFamily="34" charset="0"/>
                <a:cs typeface="Arial" pitchFamily="34" charset="0"/>
              </a:defRPr>
            </a:lvl4pPr>
            <a:lvl5pPr>
              <a:lnSpc>
                <a:spcPct val="100000"/>
              </a:lnSpc>
              <a:spcAft>
                <a:spcPts val="544"/>
              </a:spcAft>
              <a:buFont typeface="Arial" pitchFamily="34" charset="0"/>
              <a:buChar char="─"/>
              <a:defRPr>
                <a:solidFill>
                  <a:schemeClr val="bg1"/>
                </a:solidFill>
                <a:latin typeface="Arial" pitchFamily="34" charset="0"/>
                <a:cs typeface="Arial" pitchFamily="34" charset="0"/>
              </a:defRPr>
            </a:lvl5pPr>
          </a:lstStyle>
          <a:p>
            <a:pPr lvl="0"/>
            <a:r>
              <a:rPr lang="en-US"/>
              <a:t>Add the local firm name as a level 1 entry, then “indent” to level 2 for the address, then indent to level 3 for the ey.com.</a:t>
            </a:r>
          </a:p>
          <a:p>
            <a:pPr lvl="1"/>
            <a:r>
              <a:rPr lang="en-US"/>
              <a:t>Address level</a:t>
            </a:r>
          </a:p>
          <a:p>
            <a:pPr lvl="2"/>
            <a:r>
              <a:rPr lang="en-US"/>
              <a:t>ey.com level</a:t>
            </a:r>
          </a:p>
        </p:txBody>
      </p:sp>
    </p:spTree>
    <p:extLst>
      <p:ext uri="{BB962C8B-B14F-4D97-AF65-F5344CB8AC3E}">
        <p14:creationId xmlns:p14="http://schemas.microsoft.com/office/powerpoint/2010/main" val="286785205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itle" preserve="1">
  <p:cSld name="Cover">
    <p:spTree>
      <p:nvGrpSpPr>
        <p:cNvPr id="1" name=""/>
        <p:cNvGrpSpPr/>
        <p:nvPr/>
      </p:nvGrpSpPr>
      <p:grpSpPr>
        <a:xfrm>
          <a:off x="0" y="0"/>
          <a:ext cx="0" cy="0"/>
          <a:chOff x="0" y="0"/>
          <a:chExt cx="0" cy="0"/>
        </a:xfrm>
      </p:grpSpPr>
      <p:pic>
        <p:nvPicPr>
          <p:cNvPr id="9" name="Picture 2"/>
          <p:cNvPicPr>
            <a:picLocks noChangeAspect="1" noChangeArrowheads="1"/>
          </p:cNvPicPr>
          <p:nvPr userDrawn="1"/>
        </p:nvPicPr>
        <p:blipFill>
          <a:blip r:embed="rId2" cstate="print"/>
          <a:srcRect/>
          <a:stretch>
            <a:fillRect/>
          </a:stretch>
        </p:blipFill>
        <p:spPr bwMode="auto">
          <a:xfrm>
            <a:off x="3029923" y="5747990"/>
            <a:ext cx="1311994" cy="745200"/>
          </a:xfrm>
          <a:prstGeom prst="rect">
            <a:avLst/>
          </a:prstGeom>
          <a:noFill/>
          <a:ln w="9525">
            <a:noFill/>
            <a:miter lim="800000"/>
            <a:headEnd/>
            <a:tailEnd/>
          </a:ln>
          <a:effectLst/>
        </p:spPr>
      </p:pic>
      <p:sp>
        <p:nvSpPr>
          <p:cNvPr id="2" name="Title 1"/>
          <p:cNvSpPr>
            <a:spLocks noGrp="1"/>
          </p:cNvSpPr>
          <p:nvPr>
            <p:ph type="ctrTitle"/>
          </p:nvPr>
        </p:nvSpPr>
        <p:spPr>
          <a:xfrm>
            <a:off x="3043296" y="777600"/>
            <a:ext cx="7323813" cy="860400"/>
          </a:xfrm>
        </p:spPr>
        <p:txBody>
          <a:bodyPr/>
          <a:lstStyle>
            <a:lvl1pPr>
              <a:defRPr>
                <a:solidFill>
                  <a:srgbClr val="646464"/>
                </a:solidFill>
              </a:defRPr>
            </a:lvl1pPr>
          </a:lstStyle>
          <a:p>
            <a:r>
              <a:rPr lang="en-US"/>
              <a:t>Click to edit Master title style</a:t>
            </a:r>
            <a:endParaRPr lang="en-GB"/>
          </a:p>
        </p:txBody>
      </p:sp>
      <p:sp>
        <p:nvSpPr>
          <p:cNvPr id="3" name="Subtitle 2"/>
          <p:cNvSpPr>
            <a:spLocks noGrp="1"/>
          </p:cNvSpPr>
          <p:nvPr>
            <p:ph type="subTitle" idx="1"/>
          </p:nvPr>
        </p:nvSpPr>
        <p:spPr>
          <a:xfrm>
            <a:off x="3043296" y="1753200"/>
            <a:ext cx="7323813" cy="968400"/>
          </a:xfrm>
        </p:spPr>
        <p:txBody>
          <a:bodyPr/>
          <a:lstStyle>
            <a:lvl1pPr marL="0" indent="0" algn="l">
              <a:buNone/>
              <a:defRPr sz="2000">
                <a:solidFill>
                  <a:srgbClr val="646464"/>
                </a:solidFill>
              </a:defRPr>
            </a:lvl1pPr>
            <a:lvl2pPr marL="0" indent="0" algn="l">
              <a:buNone/>
              <a:defRPr sz="1600">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GB"/>
          </a:p>
        </p:txBody>
      </p:sp>
      <p:grpSp>
        <p:nvGrpSpPr>
          <p:cNvPr id="12" name="Group 11"/>
          <p:cNvGrpSpPr/>
          <p:nvPr userDrawn="1"/>
        </p:nvGrpSpPr>
        <p:grpSpPr>
          <a:xfrm>
            <a:off x="-8714" y="2405084"/>
            <a:ext cx="12207064" cy="3349170"/>
            <a:chOff x="-6532" y="2405084"/>
            <a:chExt cx="9150532" cy="3349170"/>
          </a:xfrm>
        </p:grpSpPr>
        <p:sp>
          <p:nvSpPr>
            <p:cNvPr id="1032" name="Freeform 8"/>
            <p:cNvSpPr>
              <a:spLocks/>
            </p:cNvSpPr>
            <p:nvPr userDrawn="1"/>
          </p:nvSpPr>
          <p:spPr bwMode="gray">
            <a:xfrm>
              <a:off x="2273222" y="2405084"/>
              <a:ext cx="6870778" cy="2495225"/>
            </a:xfrm>
            <a:custGeom>
              <a:avLst/>
              <a:gdLst/>
              <a:ahLst/>
              <a:cxnLst>
                <a:cxn ang="0">
                  <a:pos x="0" y="1852"/>
                </a:cxn>
                <a:cxn ang="0">
                  <a:pos x="5081" y="0"/>
                </a:cxn>
                <a:cxn ang="0">
                  <a:pos x="5081" y="968"/>
                </a:cxn>
                <a:cxn ang="0">
                  <a:pos x="0" y="1852"/>
                </a:cxn>
              </a:cxnLst>
              <a:rect l="0" t="0" r="r" b="b"/>
              <a:pathLst>
                <a:path w="5081" h="1852">
                  <a:moveTo>
                    <a:pt x="0" y="1852"/>
                  </a:moveTo>
                  <a:lnTo>
                    <a:pt x="5081" y="0"/>
                  </a:lnTo>
                  <a:lnTo>
                    <a:pt x="5081" y="968"/>
                  </a:lnTo>
                  <a:lnTo>
                    <a:pt x="0" y="185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sz="1800">
                <a:solidFill>
                  <a:srgbClr val="646464"/>
                </a:solidFill>
              </a:endParaRPr>
            </a:p>
          </p:txBody>
        </p:sp>
        <p:pic>
          <p:nvPicPr>
            <p:cNvPr id="8" name="Picture 3"/>
            <p:cNvPicPr>
              <a:picLocks noChangeAspect="1" noChangeArrowheads="1"/>
            </p:cNvPicPr>
            <p:nvPr userDrawn="1"/>
          </p:nvPicPr>
          <p:blipFill>
            <a:blip r:embed="rId3" cstate="print"/>
            <a:srcRect/>
            <a:stretch>
              <a:fillRect/>
            </a:stretch>
          </p:blipFill>
          <p:spPr bwMode="auto">
            <a:xfrm>
              <a:off x="-6532" y="4411503"/>
              <a:ext cx="2289891" cy="1342751"/>
            </a:xfrm>
            <a:prstGeom prst="rect">
              <a:avLst/>
            </a:prstGeom>
            <a:noFill/>
            <a:ln w="9525">
              <a:noFill/>
              <a:miter lim="800000"/>
              <a:headEnd/>
              <a:tailEnd/>
            </a:ln>
            <a:effectLst/>
          </p:spPr>
        </p:pic>
      </p:grpSp>
    </p:spTree>
    <p:extLst>
      <p:ext uri="{BB962C8B-B14F-4D97-AF65-F5344CB8AC3E}">
        <p14:creationId xmlns:p14="http://schemas.microsoft.com/office/powerpoint/2010/main" val="245305129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itle" preserve="1">
  <p:cSld name="Cover_photo_or_illustration_input">
    <p:spTree>
      <p:nvGrpSpPr>
        <p:cNvPr id="1" name=""/>
        <p:cNvGrpSpPr/>
        <p:nvPr/>
      </p:nvGrpSpPr>
      <p:grpSpPr>
        <a:xfrm>
          <a:off x="0" y="0"/>
          <a:ext cx="0" cy="0"/>
          <a:chOff x="0" y="0"/>
          <a:chExt cx="0" cy="0"/>
        </a:xfrm>
      </p:grpSpPr>
      <p:sp>
        <p:nvSpPr>
          <p:cNvPr id="10" name="Freeform 9"/>
          <p:cNvSpPr/>
          <p:nvPr userDrawn="1"/>
        </p:nvSpPr>
        <p:spPr>
          <a:xfrm>
            <a:off x="-12199" y="3000376"/>
            <a:ext cx="3049588" cy="2729861"/>
          </a:xfrm>
          <a:custGeom>
            <a:avLst/>
            <a:gdLst>
              <a:gd name="connsiteX0" fmla="*/ 0 w 2286000"/>
              <a:gd name="connsiteY0" fmla="*/ 1318973 h 1318973"/>
              <a:gd name="connsiteX1" fmla="*/ 0 w 2286000"/>
              <a:gd name="connsiteY1" fmla="*/ 0 h 1318973"/>
              <a:gd name="connsiteX2" fmla="*/ 2286000 w 2286000"/>
              <a:gd name="connsiteY2" fmla="*/ 486803 h 1318973"/>
              <a:gd name="connsiteX3" fmla="*/ 0 w 2286000"/>
              <a:gd name="connsiteY3" fmla="*/ 1318973 h 1318973"/>
              <a:gd name="connsiteX0" fmla="*/ 0 w 2286000"/>
              <a:gd name="connsiteY0" fmla="*/ 2729861 h 2729861"/>
              <a:gd name="connsiteX1" fmla="*/ 9144 w 2286000"/>
              <a:gd name="connsiteY1" fmla="*/ 0 h 2729861"/>
              <a:gd name="connsiteX2" fmla="*/ 2286000 w 2286000"/>
              <a:gd name="connsiteY2" fmla="*/ 1897691 h 2729861"/>
              <a:gd name="connsiteX3" fmla="*/ 0 w 2286000"/>
              <a:gd name="connsiteY3" fmla="*/ 2729861 h 2729861"/>
            </a:gdLst>
            <a:ahLst/>
            <a:cxnLst>
              <a:cxn ang="0">
                <a:pos x="connsiteX0" y="connsiteY0"/>
              </a:cxn>
              <a:cxn ang="0">
                <a:pos x="connsiteX1" y="connsiteY1"/>
              </a:cxn>
              <a:cxn ang="0">
                <a:pos x="connsiteX2" y="connsiteY2"/>
              </a:cxn>
              <a:cxn ang="0">
                <a:pos x="connsiteX3" y="connsiteY3"/>
              </a:cxn>
            </a:cxnLst>
            <a:rect l="l" t="t" r="r" b="b"/>
            <a:pathLst>
              <a:path w="2286000" h="2729861">
                <a:moveTo>
                  <a:pt x="0" y="2729861"/>
                </a:moveTo>
                <a:lnTo>
                  <a:pt x="9144" y="0"/>
                </a:lnTo>
                <a:lnTo>
                  <a:pt x="2286000" y="1897691"/>
                </a:lnTo>
                <a:lnTo>
                  <a:pt x="0" y="2729861"/>
                </a:lnTo>
                <a:close/>
              </a:path>
            </a:pathLst>
          </a:custGeom>
          <a:blipFill>
            <a:blip r:embed="rId2" cstate="print"/>
            <a:stretch>
              <a:fillRect/>
            </a:stretch>
          </a:blip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rgbClr val="646464"/>
              </a:solidFill>
            </a:endParaRPr>
          </a:p>
        </p:txBody>
      </p:sp>
      <p:pic>
        <p:nvPicPr>
          <p:cNvPr id="9" name="Picture 2"/>
          <p:cNvPicPr>
            <a:picLocks noChangeAspect="1" noChangeArrowheads="1"/>
          </p:cNvPicPr>
          <p:nvPr userDrawn="1"/>
        </p:nvPicPr>
        <p:blipFill>
          <a:blip r:embed="rId3" cstate="print"/>
          <a:srcRect/>
          <a:stretch>
            <a:fillRect/>
          </a:stretch>
        </p:blipFill>
        <p:spPr bwMode="auto">
          <a:xfrm>
            <a:off x="3029923" y="5747990"/>
            <a:ext cx="1311994" cy="745200"/>
          </a:xfrm>
          <a:prstGeom prst="rect">
            <a:avLst/>
          </a:prstGeom>
          <a:noFill/>
          <a:ln w="9525">
            <a:noFill/>
            <a:miter lim="800000"/>
            <a:headEnd/>
            <a:tailEnd/>
          </a:ln>
          <a:effectLst/>
        </p:spPr>
      </p:pic>
      <p:sp>
        <p:nvSpPr>
          <p:cNvPr id="2" name="Title 1"/>
          <p:cNvSpPr>
            <a:spLocks noGrp="1"/>
          </p:cNvSpPr>
          <p:nvPr>
            <p:ph type="ctrTitle"/>
          </p:nvPr>
        </p:nvSpPr>
        <p:spPr>
          <a:xfrm>
            <a:off x="3043296" y="777600"/>
            <a:ext cx="7323813" cy="860400"/>
          </a:xfrm>
        </p:spPr>
        <p:txBody>
          <a:bodyPr/>
          <a:lstStyle>
            <a:lvl1pPr>
              <a:defRPr>
                <a:solidFill>
                  <a:srgbClr val="646464"/>
                </a:solidFill>
              </a:defRPr>
            </a:lvl1pPr>
          </a:lstStyle>
          <a:p>
            <a:r>
              <a:rPr lang="en-US"/>
              <a:t>Click to edit Master title style</a:t>
            </a:r>
            <a:endParaRPr lang="en-GB"/>
          </a:p>
        </p:txBody>
      </p:sp>
      <p:sp>
        <p:nvSpPr>
          <p:cNvPr id="3" name="Subtitle 2"/>
          <p:cNvSpPr>
            <a:spLocks noGrp="1"/>
          </p:cNvSpPr>
          <p:nvPr>
            <p:ph type="subTitle" idx="1"/>
          </p:nvPr>
        </p:nvSpPr>
        <p:spPr>
          <a:xfrm>
            <a:off x="3043296" y="1753200"/>
            <a:ext cx="7323813" cy="968400"/>
          </a:xfrm>
        </p:spPr>
        <p:txBody>
          <a:bodyPr/>
          <a:lstStyle>
            <a:lvl1pPr marL="0" indent="0" algn="l">
              <a:buNone/>
              <a:defRPr sz="2000">
                <a:solidFill>
                  <a:srgbClr val="646464"/>
                </a:solidFill>
              </a:defRPr>
            </a:lvl1pPr>
            <a:lvl2pPr marL="0" indent="0" algn="l">
              <a:buNone/>
              <a:defRPr sz="1600">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GB"/>
          </a:p>
        </p:txBody>
      </p:sp>
      <p:sp>
        <p:nvSpPr>
          <p:cNvPr id="1032" name="Freeform 8"/>
          <p:cNvSpPr>
            <a:spLocks/>
          </p:cNvSpPr>
          <p:nvPr userDrawn="1"/>
        </p:nvSpPr>
        <p:spPr bwMode="gray">
          <a:xfrm>
            <a:off x="3032541" y="2405085"/>
            <a:ext cx="9165809" cy="2495225"/>
          </a:xfrm>
          <a:custGeom>
            <a:avLst/>
            <a:gdLst/>
            <a:ahLst/>
            <a:cxnLst>
              <a:cxn ang="0">
                <a:pos x="0" y="1852"/>
              </a:cxn>
              <a:cxn ang="0">
                <a:pos x="5081" y="0"/>
              </a:cxn>
              <a:cxn ang="0">
                <a:pos x="5081" y="968"/>
              </a:cxn>
              <a:cxn ang="0">
                <a:pos x="0" y="1852"/>
              </a:cxn>
            </a:cxnLst>
            <a:rect l="0" t="0" r="r" b="b"/>
            <a:pathLst>
              <a:path w="5081" h="1852">
                <a:moveTo>
                  <a:pt x="0" y="1852"/>
                </a:moveTo>
                <a:lnTo>
                  <a:pt x="5081" y="0"/>
                </a:lnTo>
                <a:lnTo>
                  <a:pt x="5081" y="968"/>
                </a:lnTo>
                <a:lnTo>
                  <a:pt x="0" y="185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sz="1800">
              <a:solidFill>
                <a:srgbClr val="646464"/>
              </a:solidFill>
            </a:endParaRPr>
          </a:p>
        </p:txBody>
      </p:sp>
      <p:sp>
        <p:nvSpPr>
          <p:cNvPr id="7" name="TextBox 6"/>
          <p:cNvSpPr txBox="1"/>
          <p:nvPr userDrawn="1"/>
        </p:nvSpPr>
        <p:spPr>
          <a:xfrm>
            <a:off x="87136" y="4047893"/>
            <a:ext cx="2382285" cy="664797"/>
          </a:xfrm>
          <a:prstGeom prst="rect">
            <a:avLst/>
          </a:prstGeom>
          <a:noFill/>
        </p:spPr>
        <p:txBody>
          <a:bodyPr wrap="square" lIns="0" tIns="36576" rIns="0" bIns="0" rtlCol="0">
            <a:spAutoFit/>
          </a:bodyPr>
          <a:lstStyle/>
          <a:p>
            <a:pPr marL="0" indent="0" algn="l">
              <a:lnSpc>
                <a:spcPct val="85000"/>
              </a:lnSpc>
              <a:spcAft>
                <a:spcPts val="600"/>
              </a:spcAft>
              <a:buClr>
                <a:schemeClr val="accent2"/>
              </a:buClr>
              <a:buSzPct val="70000"/>
              <a:buFontTx/>
              <a:buNone/>
            </a:pPr>
            <a:r>
              <a:rPr lang="en-US" sz="1600" b="1">
                <a:solidFill>
                  <a:schemeClr val="accent2"/>
                </a:solidFill>
              </a:rPr>
              <a:t>Placeholder image — to replace this image, select View&gt;Notes Page</a:t>
            </a:r>
          </a:p>
        </p:txBody>
      </p:sp>
    </p:spTree>
    <p:extLst>
      <p:ext uri="{BB962C8B-B14F-4D97-AF65-F5344CB8AC3E}">
        <p14:creationId xmlns:p14="http://schemas.microsoft.com/office/powerpoint/2010/main" val="349203084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646464"/>
                </a:solidFill>
              </a:defRPr>
            </a:lvl1pPr>
          </a:lstStyle>
          <a:p>
            <a:r>
              <a:rPr lang="en-US"/>
              <a:t>Click to edit Master title style</a:t>
            </a:r>
            <a:endParaRPr lang="en-GB"/>
          </a:p>
        </p:txBody>
      </p:sp>
      <p:sp>
        <p:nvSpPr>
          <p:cNvPr id="3" name="Content Placeholder 2"/>
          <p:cNvSpPr>
            <a:spLocks noGrp="1"/>
          </p:cNvSpPr>
          <p:nvPr>
            <p:ph idx="1"/>
          </p:nvPr>
        </p:nvSpPr>
        <p:spPr>
          <a:xfrm>
            <a:off x="609918" y="1425600"/>
            <a:ext cx="10978515" cy="4698000"/>
          </a:xfrm>
        </p:spPr>
        <p:txBody>
          <a:bodyPr/>
          <a:lstStyle>
            <a:lvl1pPr>
              <a:defRPr>
                <a:solidFill>
                  <a:srgbClr val="646464"/>
                </a:solidFill>
              </a:defRPr>
            </a:lvl1pPr>
            <a:lvl2pPr>
              <a:defRPr>
                <a:solidFill>
                  <a:srgbClr val="646464"/>
                </a:solidFill>
              </a:defRPr>
            </a:lvl2pPr>
            <a:lvl3pPr>
              <a:defRPr>
                <a:solidFill>
                  <a:srgbClr val="646464"/>
                </a:solidFill>
              </a:defRPr>
            </a:lvl3pPr>
            <a:lvl4pPr>
              <a:defRPr>
                <a:solidFill>
                  <a:srgbClr val="646464"/>
                </a:solidFill>
              </a:defRPr>
            </a:lvl4pPr>
            <a:lvl5pPr>
              <a:defRPr>
                <a:solidFill>
                  <a:srgbClr val="646464"/>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Footer Placeholder 4"/>
          <p:cNvSpPr>
            <a:spLocks noGrp="1"/>
          </p:cNvSpPr>
          <p:nvPr>
            <p:ph type="ftr" sz="quarter" idx="11"/>
          </p:nvPr>
        </p:nvSpPr>
        <p:spPr/>
        <p:txBody>
          <a:bodyPr/>
          <a:lstStyle>
            <a:lvl1pPr>
              <a:defRPr>
                <a:solidFill>
                  <a:srgbClr val="646464"/>
                </a:solidFill>
              </a:defRPr>
            </a:lvl1pPr>
          </a:lstStyle>
          <a:p>
            <a:r>
              <a:rPr lang="en-GB"/>
              <a:t>Administratīvi teritoriālās reformas ietekmes uz pašvaldību administratīvo kapacitāti un pakalpojumu nodrošinājumu izvērtējums</a:t>
            </a:r>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Tree>
    <p:extLst>
      <p:ext uri="{BB962C8B-B14F-4D97-AF65-F5344CB8AC3E}">
        <p14:creationId xmlns:p14="http://schemas.microsoft.com/office/powerpoint/2010/main" val="418181020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646464"/>
                </a:solidFill>
              </a:defRPr>
            </a:lvl1pPr>
          </a:lstStyle>
          <a:p>
            <a:r>
              <a:rPr lang="en-US"/>
              <a:t>Click to edit Master title style</a:t>
            </a:r>
            <a:endParaRPr lang="en-GB"/>
          </a:p>
        </p:txBody>
      </p:sp>
      <p:sp>
        <p:nvSpPr>
          <p:cNvPr id="5" name="Footer Placeholder 4"/>
          <p:cNvSpPr>
            <a:spLocks noGrp="1"/>
          </p:cNvSpPr>
          <p:nvPr>
            <p:ph type="ftr" sz="quarter" idx="11"/>
          </p:nvPr>
        </p:nvSpPr>
        <p:spPr/>
        <p:txBody>
          <a:bodyPr/>
          <a:lstStyle>
            <a:lvl1pPr>
              <a:defRPr>
                <a:solidFill>
                  <a:srgbClr val="646464"/>
                </a:solidFill>
              </a:defRPr>
            </a:lvl1pPr>
          </a:lstStyle>
          <a:p>
            <a:r>
              <a:rPr lang="en-GB"/>
              <a:t>Administratīvi teritoriālās reformas ietekmes uz pašvaldību administratīvo kapacitāti un pakalpojumu nodrošinājumu izvērtējums</a:t>
            </a:r>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Tree>
    <p:extLst>
      <p:ext uri="{BB962C8B-B14F-4D97-AF65-F5344CB8AC3E}">
        <p14:creationId xmlns:p14="http://schemas.microsoft.com/office/powerpoint/2010/main" val="418537785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646464"/>
                </a:solidFill>
              </a:defRPr>
            </a:lvl1pPr>
          </a:lstStyle>
          <a:p>
            <a:r>
              <a:rPr lang="en-US"/>
              <a:t>Click to edit Master title style</a:t>
            </a:r>
            <a:endParaRPr lang="en-GB"/>
          </a:p>
        </p:txBody>
      </p:sp>
      <p:sp>
        <p:nvSpPr>
          <p:cNvPr id="3" name="Content Placeholder 2"/>
          <p:cNvSpPr>
            <a:spLocks noGrp="1"/>
          </p:cNvSpPr>
          <p:nvPr>
            <p:ph sz="half" idx="1"/>
          </p:nvPr>
        </p:nvSpPr>
        <p:spPr>
          <a:xfrm>
            <a:off x="609917" y="1425599"/>
            <a:ext cx="5387605" cy="4698000"/>
          </a:xfrm>
        </p:spPr>
        <p:txBody>
          <a:bodyPr/>
          <a:lstStyle>
            <a:lvl1pPr>
              <a:defRPr sz="2400">
                <a:solidFill>
                  <a:srgbClr val="646464"/>
                </a:solidFill>
              </a:defRPr>
            </a:lvl1pPr>
            <a:lvl2pPr>
              <a:defRPr sz="2400">
                <a:solidFill>
                  <a:srgbClr val="646464"/>
                </a:solidFill>
              </a:defRPr>
            </a:lvl2pPr>
            <a:lvl3pPr>
              <a:defRPr sz="2000">
                <a:solidFill>
                  <a:srgbClr val="646464"/>
                </a:solidFill>
              </a:defRPr>
            </a:lvl3pPr>
            <a:lvl4pPr>
              <a:defRPr sz="1800">
                <a:solidFill>
                  <a:srgbClr val="646464"/>
                </a:solidFill>
              </a:defRPr>
            </a:lvl4pPr>
            <a:lvl5pPr>
              <a:defRPr sz="1800">
                <a:solidFill>
                  <a:srgbClr val="646464"/>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00828" y="1425599"/>
            <a:ext cx="5387605" cy="4698000"/>
          </a:xfrm>
        </p:spPr>
        <p:txBody>
          <a:bodyPr/>
          <a:lstStyle>
            <a:lvl1pPr>
              <a:defRPr sz="2400">
                <a:solidFill>
                  <a:srgbClr val="646464"/>
                </a:solidFill>
              </a:defRPr>
            </a:lvl1pPr>
            <a:lvl2pPr>
              <a:defRPr sz="2400">
                <a:solidFill>
                  <a:srgbClr val="646464"/>
                </a:solidFill>
              </a:defRPr>
            </a:lvl2pPr>
            <a:lvl3pPr>
              <a:defRPr sz="2000">
                <a:solidFill>
                  <a:srgbClr val="646464"/>
                </a:solidFill>
              </a:defRPr>
            </a:lvl3pPr>
            <a:lvl4pPr>
              <a:defRPr sz="1800">
                <a:solidFill>
                  <a:srgbClr val="646464"/>
                </a:solidFill>
              </a:defRPr>
            </a:lvl4pPr>
            <a:lvl5pPr>
              <a:defRPr sz="1800">
                <a:solidFill>
                  <a:srgbClr val="646464"/>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12"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9" name="Footer Placeholder 4"/>
          <p:cNvSpPr>
            <a:spLocks noGrp="1"/>
          </p:cNvSpPr>
          <p:nvPr>
            <p:ph type="ftr" sz="quarter" idx="11"/>
          </p:nvPr>
        </p:nvSpPr>
        <p:spPr>
          <a:xfrm>
            <a:off x="3452998" y="6415200"/>
            <a:ext cx="4581585" cy="201600"/>
          </a:xfrm>
        </p:spPr>
        <p:txBody>
          <a:bodyPr/>
          <a:lstStyle>
            <a:lvl1pPr>
              <a:defRPr>
                <a:solidFill>
                  <a:srgbClr val="646464"/>
                </a:solidFill>
              </a:defRPr>
            </a:lvl1pPr>
          </a:lstStyle>
          <a:p>
            <a:r>
              <a:rPr lang="en-GB"/>
              <a:t>Administratīvi teritoriālās reformas ietekmes uz pašvaldību administratīvo kapacitāti un pakalpojumu nodrošinājumu izvērtējums</a:t>
            </a:r>
          </a:p>
        </p:txBody>
      </p:sp>
    </p:spTree>
    <p:extLst>
      <p:ext uri="{BB962C8B-B14F-4D97-AF65-F5344CB8AC3E}">
        <p14:creationId xmlns:p14="http://schemas.microsoft.com/office/powerpoint/2010/main" val="165124529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646464"/>
                </a:solidFill>
              </a:defRPr>
            </a:lvl1pPr>
          </a:lstStyle>
          <a:p>
            <a:r>
              <a:rPr lang="en-US"/>
              <a:t>Click to edit Master title style</a:t>
            </a:r>
            <a:endParaRPr lang="en-GB"/>
          </a:p>
        </p:txBody>
      </p:sp>
      <p:sp>
        <p:nvSpPr>
          <p:cNvPr id="3" name="Content Placeholder 2"/>
          <p:cNvSpPr>
            <a:spLocks noGrp="1"/>
          </p:cNvSpPr>
          <p:nvPr>
            <p:ph sz="half" idx="1"/>
          </p:nvPr>
        </p:nvSpPr>
        <p:spPr>
          <a:xfrm>
            <a:off x="609917" y="2178001"/>
            <a:ext cx="5393208" cy="3945599"/>
          </a:xfrm>
        </p:spPr>
        <p:txBody>
          <a:bodyPr/>
          <a:lstStyle>
            <a:lvl1pPr>
              <a:defRPr sz="2400">
                <a:solidFill>
                  <a:srgbClr val="646464"/>
                </a:solidFill>
              </a:defRPr>
            </a:lvl1pPr>
            <a:lvl2pPr>
              <a:defRPr sz="2400">
                <a:solidFill>
                  <a:srgbClr val="646464"/>
                </a:solidFill>
              </a:defRPr>
            </a:lvl2pPr>
            <a:lvl3pPr>
              <a:defRPr sz="2000">
                <a:solidFill>
                  <a:srgbClr val="646464"/>
                </a:solidFill>
              </a:defRPr>
            </a:lvl3pPr>
            <a:lvl4pPr>
              <a:defRPr sz="1800">
                <a:solidFill>
                  <a:srgbClr val="646464"/>
                </a:solidFill>
              </a:defRPr>
            </a:lvl4pPr>
            <a:lvl5pPr>
              <a:defRPr sz="1800">
                <a:solidFill>
                  <a:srgbClr val="646464"/>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04830" y="2178001"/>
            <a:ext cx="5393208" cy="3945599"/>
          </a:xfrm>
        </p:spPr>
        <p:txBody>
          <a:bodyPr/>
          <a:lstStyle>
            <a:lvl1pPr>
              <a:defRPr sz="2400">
                <a:solidFill>
                  <a:srgbClr val="646464"/>
                </a:solidFill>
              </a:defRPr>
            </a:lvl1pPr>
            <a:lvl2pPr>
              <a:defRPr sz="2400">
                <a:solidFill>
                  <a:srgbClr val="646464"/>
                </a:solidFill>
              </a:defRPr>
            </a:lvl2pPr>
            <a:lvl3pPr>
              <a:defRPr sz="2000">
                <a:solidFill>
                  <a:srgbClr val="646464"/>
                </a:solidFill>
              </a:defRPr>
            </a:lvl3pPr>
            <a:lvl4pPr>
              <a:defRPr sz="1800">
                <a:solidFill>
                  <a:srgbClr val="646464"/>
                </a:solidFill>
              </a:defRPr>
            </a:lvl4pPr>
            <a:lvl5pPr>
              <a:defRPr sz="1800">
                <a:solidFill>
                  <a:srgbClr val="646464"/>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11"/>
          </p:nvPr>
        </p:nvSpPr>
        <p:spPr/>
        <p:txBody>
          <a:bodyPr/>
          <a:lstStyle>
            <a:lvl1pPr>
              <a:defRPr>
                <a:solidFill>
                  <a:srgbClr val="646464"/>
                </a:solidFill>
              </a:defRPr>
            </a:lvl1pPr>
          </a:lstStyle>
          <a:p>
            <a:r>
              <a:rPr lang="en-GB"/>
              <a:t>Administratīvi teritoriālās reformas ietekmes uz pašvaldību administratīvo kapacitāti un pakalpojumu nodrošinājumu izvērtējums</a:t>
            </a:r>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10" name="Text Placeholder 9"/>
          <p:cNvSpPr>
            <a:spLocks noGrp="1"/>
          </p:cNvSpPr>
          <p:nvPr>
            <p:ph type="body" sz="quarter" idx="12"/>
          </p:nvPr>
        </p:nvSpPr>
        <p:spPr>
          <a:xfrm>
            <a:off x="609917" y="1425600"/>
            <a:ext cx="5393208" cy="640800"/>
          </a:xfrm>
        </p:spPr>
        <p:txBody>
          <a:bodyPr anchor="b" anchorCtr="0"/>
          <a:lstStyle>
            <a:lvl1pPr marL="0" indent="0">
              <a:buNone/>
              <a:defRPr b="1">
                <a:solidFill>
                  <a:srgbClr val="646464"/>
                </a:solidFill>
              </a:defRPr>
            </a:lvl1pPr>
          </a:lstStyle>
          <a:p>
            <a:pPr lvl="0"/>
            <a:r>
              <a:rPr lang="en-US"/>
              <a:t>Click to edit Master text styles</a:t>
            </a:r>
          </a:p>
        </p:txBody>
      </p:sp>
      <p:sp>
        <p:nvSpPr>
          <p:cNvPr id="11" name="Text Placeholder 9"/>
          <p:cNvSpPr>
            <a:spLocks noGrp="1"/>
          </p:cNvSpPr>
          <p:nvPr>
            <p:ph type="body" sz="quarter" idx="13"/>
          </p:nvPr>
        </p:nvSpPr>
        <p:spPr>
          <a:xfrm>
            <a:off x="6204830" y="1425600"/>
            <a:ext cx="5393208" cy="640800"/>
          </a:xfrm>
        </p:spPr>
        <p:txBody>
          <a:bodyPr anchor="b" anchorCtr="0"/>
          <a:lstStyle>
            <a:lvl1pPr marL="0" indent="0">
              <a:buNone/>
              <a:defRPr b="1">
                <a:solidFill>
                  <a:srgbClr val="646464"/>
                </a:solidFill>
              </a:defRPr>
            </a:lvl1pPr>
          </a:lstStyle>
          <a:p>
            <a:pPr lvl="0"/>
            <a:r>
              <a:rPr lang="en-US"/>
              <a:t>Click to edit Master text styles</a:t>
            </a:r>
          </a:p>
        </p:txBody>
      </p:sp>
      <p:sp>
        <p:nvSpPr>
          <p:cNvPr id="9"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Tree>
    <p:extLst>
      <p:ext uri="{BB962C8B-B14F-4D97-AF65-F5344CB8AC3E}">
        <p14:creationId xmlns:p14="http://schemas.microsoft.com/office/powerpoint/2010/main" val="75745076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12" name="Footer Placeholder 11"/>
          <p:cNvSpPr>
            <a:spLocks noGrp="1"/>
          </p:cNvSpPr>
          <p:nvPr>
            <p:ph type="ftr" sz="quarter" idx="10"/>
          </p:nvPr>
        </p:nvSpPr>
        <p:spPr/>
        <p:txBody>
          <a:bodyPr/>
          <a:lstStyle/>
          <a:p>
            <a:r>
              <a:rPr lang="en-US"/>
              <a:t>Administratīvi teritoriālās reformas ietekmes uz pašvaldību administratīvo kapacitāti un pakalpojumu nodrošinājumu izvērtējums</a:t>
            </a:r>
          </a:p>
        </p:txBody>
      </p:sp>
      <p:sp>
        <p:nvSpPr>
          <p:cNvPr id="3" name="Text Placeholder 2"/>
          <p:cNvSpPr>
            <a:spLocks noGrp="1"/>
          </p:cNvSpPr>
          <p:nvPr>
            <p:ph type="body" sz="quarter" idx="11"/>
          </p:nvPr>
        </p:nvSpPr>
        <p:spPr>
          <a:xfrm>
            <a:off x="607802" y="1025526"/>
            <a:ext cx="10978515" cy="1643063"/>
          </a:xfrm>
        </p:spPr>
        <p:txBody>
          <a:bodyPr/>
          <a:lstStyle>
            <a:lvl1pPr marL="0" indent="0" algn="l">
              <a:lnSpc>
                <a:spcPct val="85000"/>
              </a:lnSpc>
              <a:spcBef>
                <a:spcPts val="0"/>
              </a:spcBef>
              <a:buNone/>
              <a:defRPr sz="5000" b="1">
                <a:solidFill>
                  <a:srgbClr val="646464"/>
                </a:solidFill>
                <a:latin typeface="+mj-lt"/>
              </a:defRPr>
            </a:lvl1pPr>
            <a:lvl2pPr marL="0" indent="0">
              <a:buNone/>
              <a:defRPr/>
            </a:lvl2pPr>
            <a:lvl3pPr marL="0" indent="0">
              <a:buNone/>
              <a:defRPr/>
            </a:lvl3pPr>
            <a:lvl4pPr marL="0" indent="0">
              <a:buNone/>
              <a:defRPr/>
            </a:lvl4pPr>
            <a:lvl5pPr marL="0" indent="0">
              <a:buNone/>
              <a:defRPr/>
            </a:lvl5pPr>
          </a:lstStyle>
          <a:p>
            <a:pPr lvl="0"/>
            <a:r>
              <a:rPr lang="en-US"/>
              <a:t>Click to edit Master text styles</a:t>
            </a:r>
          </a:p>
        </p:txBody>
      </p:sp>
      <p:sp>
        <p:nvSpPr>
          <p:cNvPr id="5"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chemeClr val="bg1"/>
              </a:solidFill>
            </a:endParaRPr>
          </a:p>
        </p:txBody>
      </p:sp>
    </p:spTree>
    <p:extLst>
      <p:ext uri="{BB962C8B-B14F-4D97-AF65-F5344CB8AC3E}">
        <p14:creationId xmlns:p14="http://schemas.microsoft.com/office/powerpoint/2010/main" val="23675942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r>
              <a:rPr lang="en-US"/>
              <a:t>Click icon to add picture</a:t>
            </a:r>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5" y="2578743"/>
            <a:ext cx="4537959" cy="1055708"/>
          </a:xfrm>
        </p:spPr>
        <p:txBody>
          <a:bodyPr/>
          <a:lstStyle>
            <a:lvl1pPr marL="0" indent="0">
              <a:buNone/>
              <a:defRPr sz="3000"/>
            </a:lvl1pPr>
          </a:lstStyle>
          <a:p>
            <a:pPr lvl="0"/>
            <a:r>
              <a:rPr lang="en-IN"/>
              <a:t>Chapter Title</a:t>
            </a:r>
          </a:p>
          <a:p>
            <a:pPr lvl="0"/>
            <a:r>
              <a:rPr lang="en-IN"/>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5" y="3840384"/>
            <a:ext cx="4537959" cy="1055708"/>
          </a:xfrm>
        </p:spPr>
        <p:txBody>
          <a:bodyPr/>
          <a:lstStyle>
            <a:lvl1pPr marL="0" indent="0">
              <a:buNone/>
              <a:defRPr sz="1600"/>
            </a:lvl1pPr>
          </a:lstStyle>
          <a:p>
            <a:pPr lvl="0"/>
            <a:r>
              <a:rPr lang="en-IN"/>
              <a:t>text</a:t>
            </a:r>
          </a:p>
        </p:txBody>
      </p:sp>
      <p:sp>
        <p:nvSpPr>
          <p:cNvPr id="2" name="Date Placeholder 1">
            <a:extLst>
              <a:ext uri="{FF2B5EF4-FFF2-40B4-BE49-F238E27FC236}">
                <a16:creationId xmlns:a16="http://schemas.microsoft.com/office/drawing/2014/main" id="{F656DB61-969F-46BA-942C-3600269FA4D1}"/>
              </a:ext>
            </a:extLst>
          </p:cNvPr>
          <p:cNvSpPr>
            <a:spLocks noGrp="1"/>
          </p:cNvSpPr>
          <p:nvPr>
            <p:ph type="dt" sz="half" idx="13"/>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C7C562FF-E912-4424-B259-AED677C026AF}"/>
              </a:ext>
            </a:extLst>
          </p:cNvPr>
          <p:cNvSpPr>
            <a:spLocks noGrp="1"/>
          </p:cNvSpPr>
          <p:nvPr>
            <p:ph type="ftr" sz="quarter" idx="14"/>
          </p:nvPr>
        </p:nvSpPr>
        <p:spPr/>
        <p:txBody>
          <a:bodyPr/>
          <a:lstStyle/>
          <a:p>
            <a:r>
              <a:rPr lang="en-US"/>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E82C1B82-1A85-4CFD-98C3-C21698A96B67}"/>
              </a:ext>
            </a:extLst>
          </p:cNvPr>
          <p:cNvSpPr>
            <a:spLocks noGrp="1"/>
          </p:cNvSpPr>
          <p:nvPr>
            <p:ph type="sldNum" sz="quarter" idx="15"/>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158052468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rgbClr val="646464"/>
                </a:solidFill>
              </a:defRPr>
            </a:lvl1pPr>
          </a:lstStyle>
          <a:p>
            <a:pPr lvl="0" algn="l" fontAlgn="base">
              <a:lnSpc>
                <a:spcPct val="85000"/>
              </a:lnSpc>
              <a:spcAft>
                <a:spcPct val="0"/>
              </a:spcAft>
            </a:pPr>
            <a:r>
              <a:rPr lang="en-US"/>
              <a:t>Click to edit Master title style</a:t>
            </a:r>
          </a:p>
        </p:txBody>
      </p:sp>
      <p:sp>
        <p:nvSpPr>
          <p:cNvPr id="12" name="Footer Placeholder 11"/>
          <p:cNvSpPr>
            <a:spLocks noGrp="1"/>
          </p:cNvSpPr>
          <p:nvPr>
            <p:ph type="ftr" sz="quarter" idx="10"/>
          </p:nvPr>
        </p:nvSpPr>
        <p:spPr/>
        <p:txBody>
          <a:bodyPr/>
          <a:lstStyle>
            <a:lvl1pPr>
              <a:defRPr>
                <a:solidFill>
                  <a:srgbClr val="646464"/>
                </a:solidFill>
              </a:defRPr>
            </a:lvl1pPr>
          </a:lstStyle>
          <a:p>
            <a:r>
              <a:rPr lang="en-US"/>
              <a:t>Administratīvi teritoriālās reformas ietekmes uz pašvaldību administratīvo kapacitāti un pakalpojumu nodrošinājumu izvērtējums</a:t>
            </a:r>
          </a:p>
        </p:txBody>
      </p:sp>
      <p:sp>
        <p:nvSpPr>
          <p:cNvPr id="3077" name="Freeform 5"/>
          <p:cNvSpPr>
            <a:spLocks/>
          </p:cNvSpPr>
          <p:nvPr userDrawn="1"/>
        </p:nvSpPr>
        <p:spPr bwMode="gray">
          <a:xfrm>
            <a:off x="609918" y="1039814"/>
            <a:ext cx="10978515" cy="5184775"/>
          </a:xfrm>
          <a:custGeom>
            <a:avLst/>
            <a:gdLst/>
            <a:ahLst/>
            <a:cxnLst>
              <a:cxn ang="0">
                <a:pos x="0" y="0"/>
              </a:cxn>
              <a:cxn ang="0">
                <a:pos x="0" y="3266"/>
              </a:cxn>
              <a:cxn ang="0">
                <a:pos x="5184" y="2352"/>
              </a:cxn>
              <a:cxn ang="0">
                <a:pos x="5184" y="0"/>
              </a:cxn>
              <a:cxn ang="0">
                <a:pos x="0" y="0"/>
              </a:cxn>
            </a:cxnLst>
            <a:rect l="0" t="0" r="r" b="b"/>
            <a:pathLst>
              <a:path w="5184" h="3266">
                <a:moveTo>
                  <a:pt x="0" y="0"/>
                </a:moveTo>
                <a:lnTo>
                  <a:pt x="0" y="3266"/>
                </a:lnTo>
                <a:lnTo>
                  <a:pt x="5184" y="2352"/>
                </a:lnTo>
                <a:lnTo>
                  <a:pt x="5184" y="0"/>
                </a:lnTo>
                <a:lnTo>
                  <a:pt x="0"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sz="1800">
              <a:solidFill>
                <a:srgbClr val="646464"/>
              </a:solidFill>
            </a:endParaRPr>
          </a:p>
        </p:txBody>
      </p:sp>
    </p:spTree>
    <p:extLst>
      <p:ext uri="{BB962C8B-B14F-4D97-AF65-F5344CB8AC3E}">
        <p14:creationId xmlns:p14="http://schemas.microsoft.com/office/powerpoint/2010/main" val="247724214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Divider 2">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lvl1pPr>
          </a:lstStyle>
          <a:p>
            <a:pPr lvl="0" algn="l" fontAlgn="base">
              <a:lnSpc>
                <a:spcPct val="85000"/>
              </a:lnSpc>
              <a:spcAft>
                <a:spcPct val="0"/>
              </a:spcAft>
            </a:pPr>
            <a:r>
              <a:rPr lang="en-US"/>
              <a:t>Click to edit Master title style</a:t>
            </a:r>
          </a:p>
        </p:txBody>
      </p:sp>
      <p:sp>
        <p:nvSpPr>
          <p:cNvPr id="12" name="Footer Placeholder 11"/>
          <p:cNvSpPr>
            <a:spLocks noGrp="1"/>
          </p:cNvSpPr>
          <p:nvPr>
            <p:ph type="ftr" sz="quarter" idx="10"/>
          </p:nvPr>
        </p:nvSpPr>
        <p:spPr/>
        <p:txBody>
          <a:bodyPr/>
          <a:lstStyle/>
          <a:p>
            <a:r>
              <a:rPr lang="en-US"/>
              <a:t>Administratīvi teritoriālās reformas ietekmes uz pašvaldību administratīvo kapacitāti un pakalpojumu nodrošinājumu izvērtējums</a:t>
            </a:r>
          </a:p>
        </p:txBody>
      </p:sp>
      <p:sp>
        <p:nvSpPr>
          <p:cNvPr id="4101" name="Freeform 5"/>
          <p:cNvSpPr>
            <a:spLocks/>
          </p:cNvSpPr>
          <p:nvPr userDrawn="1"/>
        </p:nvSpPr>
        <p:spPr bwMode="gray">
          <a:xfrm>
            <a:off x="609918" y="1040400"/>
            <a:ext cx="10978515" cy="5184775"/>
          </a:xfrm>
          <a:custGeom>
            <a:avLst/>
            <a:gdLst/>
            <a:ahLst/>
            <a:cxnLst>
              <a:cxn ang="0">
                <a:pos x="0" y="0"/>
              </a:cxn>
              <a:cxn ang="0">
                <a:pos x="0" y="3266"/>
              </a:cxn>
              <a:cxn ang="0">
                <a:pos x="5184" y="2352"/>
              </a:cxn>
              <a:cxn ang="0">
                <a:pos x="5184" y="0"/>
              </a:cxn>
              <a:cxn ang="0">
                <a:pos x="0" y="0"/>
              </a:cxn>
            </a:cxnLst>
            <a:rect l="0" t="0" r="r" b="b"/>
            <a:pathLst>
              <a:path w="5184" h="3266">
                <a:moveTo>
                  <a:pt x="0" y="0"/>
                </a:moveTo>
                <a:lnTo>
                  <a:pt x="0" y="3266"/>
                </a:lnTo>
                <a:lnTo>
                  <a:pt x="5184" y="2352"/>
                </a:lnTo>
                <a:lnTo>
                  <a:pt x="5184" y="0"/>
                </a:lnTo>
                <a:lnTo>
                  <a:pt x="0"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GB" sz="1800"/>
          </a:p>
        </p:txBody>
      </p:sp>
    </p:spTree>
    <p:extLst>
      <p:ext uri="{BB962C8B-B14F-4D97-AF65-F5344CB8AC3E}">
        <p14:creationId xmlns:p14="http://schemas.microsoft.com/office/powerpoint/2010/main" val="386509279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lvl1pPr>
          </a:lstStyle>
          <a:p>
            <a:pPr lvl="0" algn="l" fontAlgn="base">
              <a:lnSpc>
                <a:spcPct val="85000"/>
              </a:lnSpc>
              <a:spcAft>
                <a:spcPct val="0"/>
              </a:spcAft>
            </a:pPr>
            <a:r>
              <a:rPr lang="en-US"/>
              <a:t>Click to edit Master title style</a:t>
            </a:r>
          </a:p>
        </p:txBody>
      </p:sp>
      <p:sp>
        <p:nvSpPr>
          <p:cNvPr id="12" name="Footer Placeholder 11"/>
          <p:cNvSpPr>
            <a:spLocks noGrp="1"/>
          </p:cNvSpPr>
          <p:nvPr>
            <p:ph type="ftr" sz="quarter" idx="10"/>
          </p:nvPr>
        </p:nvSpPr>
        <p:spPr/>
        <p:txBody>
          <a:bodyPr/>
          <a:lstStyle/>
          <a:p>
            <a:r>
              <a:rPr lang="en-US"/>
              <a:t>Administratīvi teritoriālās reformas ietekmes uz pašvaldību administratīvo kapacitāti un pakalpojumu nodrošinājumu izvērtējums</a:t>
            </a:r>
          </a:p>
        </p:txBody>
      </p:sp>
      <p:pic>
        <p:nvPicPr>
          <p:cNvPr id="6" name="Picture 2"/>
          <p:cNvPicPr>
            <a:picLocks noChangeAspect="1" noChangeArrowheads="1"/>
          </p:cNvPicPr>
          <p:nvPr userDrawn="1"/>
        </p:nvPicPr>
        <p:blipFill>
          <a:blip r:embed="rId2" cstate="print"/>
          <a:srcRect/>
          <a:stretch>
            <a:fillRect/>
          </a:stretch>
        </p:blipFill>
        <p:spPr bwMode="auto">
          <a:xfrm>
            <a:off x="609918" y="1044000"/>
            <a:ext cx="10973111" cy="5184000"/>
          </a:xfrm>
          <a:prstGeom prst="rect">
            <a:avLst/>
          </a:prstGeom>
          <a:noFill/>
          <a:ln w="9525">
            <a:noFill/>
            <a:miter lim="800000"/>
            <a:headEnd/>
            <a:tailEnd/>
          </a:ln>
          <a:effectLst/>
        </p:spPr>
      </p:pic>
    </p:spTree>
    <p:extLst>
      <p:ext uri="{BB962C8B-B14F-4D97-AF65-F5344CB8AC3E}">
        <p14:creationId xmlns:p14="http://schemas.microsoft.com/office/powerpoint/2010/main" val="9152966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Divider 4">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lvl1pPr>
          </a:lstStyle>
          <a:p>
            <a:pPr lvl="0" algn="l" fontAlgn="base">
              <a:lnSpc>
                <a:spcPct val="85000"/>
              </a:lnSpc>
              <a:spcAft>
                <a:spcPct val="0"/>
              </a:spcAft>
            </a:pPr>
            <a:r>
              <a:rPr lang="en-US"/>
              <a:t>Click to edit Master title style</a:t>
            </a:r>
          </a:p>
        </p:txBody>
      </p:sp>
      <p:sp>
        <p:nvSpPr>
          <p:cNvPr id="12" name="Footer Placeholder 11"/>
          <p:cNvSpPr>
            <a:spLocks noGrp="1"/>
          </p:cNvSpPr>
          <p:nvPr>
            <p:ph type="ftr" sz="quarter" idx="10"/>
          </p:nvPr>
        </p:nvSpPr>
        <p:spPr/>
        <p:txBody>
          <a:bodyPr/>
          <a:lstStyle/>
          <a:p>
            <a:r>
              <a:rPr lang="en-US"/>
              <a:t>Administratīvi teritoriālās reformas ietekmes uz pašvaldību administratīvo kapacitāti un pakalpojumu nodrošinājumu izvērtējums</a:t>
            </a:r>
          </a:p>
        </p:txBody>
      </p:sp>
      <p:sp>
        <p:nvSpPr>
          <p:cNvPr id="4101" name="Freeform 5"/>
          <p:cNvSpPr>
            <a:spLocks/>
          </p:cNvSpPr>
          <p:nvPr userDrawn="1"/>
        </p:nvSpPr>
        <p:spPr bwMode="gray">
          <a:xfrm>
            <a:off x="609918" y="1040400"/>
            <a:ext cx="10978515" cy="5184775"/>
          </a:xfrm>
          <a:custGeom>
            <a:avLst/>
            <a:gdLst/>
            <a:ahLst/>
            <a:cxnLst>
              <a:cxn ang="0">
                <a:pos x="0" y="0"/>
              </a:cxn>
              <a:cxn ang="0">
                <a:pos x="0" y="3266"/>
              </a:cxn>
              <a:cxn ang="0">
                <a:pos x="5184" y="2352"/>
              </a:cxn>
              <a:cxn ang="0">
                <a:pos x="5184" y="0"/>
              </a:cxn>
              <a:cxn ang="0">
                <a:pos x="0" y="0"/>
              </a:cxn>
            </a:cxnLst>
            <a:rect l="0" t="0" r="r" b="b"/>
            <a:pathLst>
              <a:path w="5184" h="3266">
                <a:moveTo>
                  <a:pt x="0" y="0"/>
                </a:moveTo>
                <a:lnTo>
                  <a:pt x="0" y="3266"/>
                </a:lnTo>
                <a:lnTo>
                  <a:pt x="5184" y="2352"/>
                </a:lnTo>
                <a:lnTo>
                  <a:pt x="5184" y="0"/>
                </a:lnTo>
                <a:lnTo>
                  <a:pt x="0" y="0"/>
                </a:lnTo>
                <a:close/>
              </a:path>
            </a:pathLst>
          </a:custGeom>
          <a:blipFill dpi="0" rotWithShape="1">
            <a:blip r:embed="rId2" cstate="print"/>
            <a:srcRect/>
            <a:stretch>
              <a:fillRect/>
            </a:stretch>
          </a:blipFill>
          <a:ln w="9525">
            <a:noFill/>
            <a:round/>
            <a:headEnd/>
            <a:tailEnd/>
          </a:ln>
        </p:spPr>
        <p:txBody>
          <a:bodyPr vert="horz" wrap="square" lIns="91440" tIns="45720" rIns="91440" bIns="45720" numCol="1" anchor="t" anchorCtr="0" compatLnSpc="1">
            <a:prstTxWarp prst="textNoShape">
              <a:avLst/>
            </a:prstTxWarp>
          </a:bodyPr>
          <a:lstStyle/>
          <a:p>
            <a:endParaRPr lang="en-GB" sz="1800"/>
          </a:p>
        </p:txBody>
      </p:sp>
    </p:spTree>
    <p:extLst>
      <p:ext uri="{BB962C8B-B14F-4D97-AF65-F5344CB8AC3E}">
        <p14:creationId xmlns:p14="http://schemas.microsoft.com/office/powerpoint/2010/main" val="298924483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12" name="Footer Placeholder 11"/>
          <p:cNvSpPr>
            <a:spLocks noGrp="1"/>
          </p:cNvSpPr>
          <p:nvPr>
            <p:ph type="ftr" sz="quarter" idx="10"/>
          </p:nvPr>
        </p:nvSpPr>
        <p:spPr/>
        <p:txBody>
          <a:bodyPr/>
          <a:lstStyle/>
          <a:p>
            <a:r>
              <a:rPr lang="en-US"/>
              <a:t>Administratīvi teritoriālās reformas ietekmes uz pašvaldību administratīvo kapacitāti un pakalpojumu nodrošinājumu izvērtējums</a:t>
            </a:r>
          </a:p>
        </p:txBody>
      </p:sp>
      <p:sp>
        <p:nvSpPr>
          <p:cNvPr id="7" name="Line 11"/>
          <p:cNvSpPr>
            <a:spLocks noChangeShapeType="1"/>
          </p:cNvSpPr>
          <p:nvPr userDrawn="1"/>
        </p:nvSpPr>
        <p:spPr bwMode="auto">
          <a:xfrm>
            <a:off x="607800" y="6243638"/>
            <a:ext cx="10978515" cy="0"/>
          </a:xfrm>
          <a:prstGeom prst="line">
            <a:avLst/>
          </a:prstGeom>
          <a:noFill/>
          <a:ln w="3175">
            <a:solidFill>
              <a:schemeClr val="bg1"/>
            </a:solidFill>
            <a:round/>
            <a:headEnd/>
            <a:tailEnd/>
          </a:ln>
          <a:effectLst/>
        </p:spPr>
        <p:txBody>
          <a:bodyPr wrap="none" anchor="ctr"/>
          <a:lstStyle/>
          <a:p>
            <a:endParaRPr lang="en-US" sz="1800" noProof="0">
              <a:solidFill>
                <a:schemeClr val="bg1"/>
              </a:solidFill>
            </a:endParaRPr>
          </a:p>
        </p:txBody>
      </p:sp>
    </p:spTree>
    <p:extLst>
      <p:ext uri="{BB962C8B-B14F-4D97-AF65-F5344CB8AC3E}">
        <p14:creationId xmlns:p14="http://schemas.microsoft.com/office/powerpoint/2010/main" val="155924789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Final legal text">
    <p:spTree>
      <p:nvGrpSpPr>
        <p:cNvPr id="1" name=""/>
        <p:cNvGrpSpPr/>
        <p:nvPr/>
      </p:nvGrpSpPr>
      <p:grpSpPr>
        <a:xfrm>
          <a:off x="0" y="0"/>
          <a:ext cx="0" cy="0"/>
          <a:chOff x="0" y="0"/>
          <a:chExt cx="0" cy="0"/>
        </a:xfrm>
      </p:grpSpPr>
      <p:sp>
        <p:nvSpPr>
          <p:cNvPr id="7" name="Line 11"/>
          <p:cNvSpPr>
            <a:spLocks noChangeShapeType="1"/>
          </p:cNvSpPr>
          <p:nvPr userDrawn="1"/>
        </p:nvSpPr>
        <p:spPr bwMode="auto">
          <a:xfrm>
            <a:off x="607800" y="6243638"/>
            <a:ext cx="10978515" cy="0"/>
          </a:xfrm>
          <a:prstGeom prst="line">
            <a:avLst/>
          </a:prstGeom>
          <a:noFill/>
          <a:ln w="3175">
            <a:solidFill>
              <a:schemeClr val="bg1"/>
            </a:solidFill>
            <a:round/>
            <a:headEnd/>
            <a:tailEnd/>
          </a:ln>
          <a:effectLst/>
        </p:spPr>
        <p:txBody>
          <a:bodyPr wrap="none" anchor="ctr"/>
          <a:lstStyle/>
          <a:p>
            <a:endParaRPr lang="en-US" sz="1800" noProof="0">
              <a:solidFill>
                <a:schemeClr val="bg1"/>
              </a:solidFill>
            </a:endParaRPr>
          </a:p>
        </p:txBody>
      </p:sp>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rgbClr val="646464"/>
                </a:solidFill>
                <a:latin typeface="Arial" pitchFamily="34"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rgbClr val="646464"/>
                </a:solidFill>
                <a:latin typeface="Arial" pitchFamily="34" charset="0"/>
                <a:ea typeface="+mn-ea"/>
                <a:cs typeface="Arial" pitchFamily="34" charset="0"/>
              </a:defRPr>
            </a:lvl2pPr>
            <a:lvl3pPr marL="176213" indent="-176213" algn="l" defTabSz="995363" rtl="0" fontAlgn="base">
              <a:lnSpc>
                <a:spcPct val="100000"/>
              </a:lnSpc>
              <a:spcBef>
                <a:spcPct val="0"/>
              </a:spcBef>
              <a:spcAft>
                <a:spcPct val="0"/>
              </a:spcAft>
              <a:buClr>
                <a:schemeClr val="accent2"/>
              </a:buClr>
              <a:buSzPct val="70000"/>
              <a:buFont typeface="Arial" pitchFamily="34" charset="0"/>
              <a:buChar char="►"/>
              <a:defRPr lang="en-US" sz="900" b="1" kern="1200" noProof="0" dirty="0" smtClean="0">
                <a:solidFill>
                  <a:srgbClr val="646464"/>
                </a:solidFill>
                <a:latin typeface="Arial" pitchFamily="34"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rgbClr val="646464"/>
                </a:solidFill>
                <a:latin typeface="Arial" pitchFamily="34" charset="0"/>
                <a:ea typeface="+mn-ea"/>
                <a:cs typeface="Arial" pitchFamily="34" charset="0"/>
              </a:defRPr>
            </a:lvl4pPr>
            <a:lvl5pPr marL="188913" indent="-188913" algn="l" defTabSz="995363" rtl="0" fontAlgn="base">
              <a:lnSpc>
                <a:spcPct val="100000"/>
              </a:lnSpc>
              <a:spcBef>
                <a:spcPct val="0"/>
              </a:spcBef>
              <a:spcAft>
                <a:spcPct val="0"/>
              </a:spcAft>
              <a:buClr>
                <a:schemeClr val="accent2"/>
              </a:buClr>
              <a:buSzPct val="70000"/>
              <a:buFont typeface="Arial" pitchFamily="34" charset="0"/>
              <a:buChar char="►"/>
              <a:defRPr lang="en-US" sz="800" kern="1200" noProof="0" dirty="0">
                <a:solidFill>
                  <a:srgbClr val="646464"/>
                </a:solidFill>
                <a:latin typeface="Arial" pitchFamily="34"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15054613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51008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918" y="201600"/>
            <a:ext cx="10978515" cy="419088"/>
          </a:xfrm>
        </p:spPr>
        <p:txBody>
          <a:bodyPr/>
          <a:lstStyle>
            <a:lvl1pPr>
              <a:defRPr>
                <a:solidFill>
                  <a:srgbClr val="646464"/>
                </a:solidFill>
              </a:defRPr>
            </a:lvl1pPr>
          </a:lstStyle>
          <a:p>
            <a:r>
              <a:rPr lang="en-US"/>
              <a:t>Click to edit Master title style</a:t>
            </a:r>
            <a:endParaRPr lang="en-GB"/>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10" name="Text Placeholder 10"/>
          <p:cNvSpPr>
            <a:spLocks noGrp="1"/>
          </p:cNvSpPr>
          <p:nvPr>
            <p:ph type="body" sz="quarter" idx="11"/>
          </p:nvPr>
        </p:nvSpPr>
        <p:spPr>
          <a:xfrm>
            <a:off x="609918" y="620688"/>
            <a:ext cx="10978515" cy="442800"/>
          </a:xfrm>
        </p:spPr>
        <p:txBody>
          <a:bodyPr/>
          <a:lstStyle>
            <a:lvl1pPr marL="0" indent="0">
              <a:buNone/>
              <a:defRPr sz="2200">
                <a:latin typeface="+mj-lt"/>
              </a:defRPr>
            </a:lvl1pPr>
          </a:lstStyle>
          <a:p>
            <a:pPr lvl="0"/>
            <a:r>
              <a:rPr lang="en-US"/>
              <a:t>Click to edit Master</a:t>
            </a:r>
            <a:endParaRPr lang="en-IN"/>
          </a:p>
        </p:txBody>
      </p:sp>
    </p:spTree>
    <p:extLst>
      <p:ext uri="{BB962C8B-B14F-4D97-AF65-F5344CB8AC3E}">
        <p14:creationId xmlns:p14="http://schemas.microsoft.com/office/powerpoint/2010/main" val="5996377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918" y="201600"/>
            <a:ext cx="10978515" cy="419088"/>
          </a:xfrm>
        </p:spPr>
        <p:txBody>
          <a:bodyPr/>
          <a:lstStyle>
            <a:lvl1pPr>
              <a:defRPr>
                <a:solidFill>
                  <a:srgbClr val="646464"/>
                </a:solidFill>
              </a:defRPr>
            </a:lvl1pPr>
          </a:lstStyle>
          <a:p>
            <a:r>
              <a:rPr lang="en-US"/>
              <a:t>Click to edit Master title style</a:t>
            </a:r>
            <a:endParaRPr lang="en-GB"/>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10" name="Text Placeholder 10"/>
          <p:cNvSpPr>
            <a:spLocks noGrp="1"/>
          </p:cNvSpPr>
          <p:nvPr>
            <p:ph type="body" sz="quarter" idx="11"/>
          </p:nvPr>
        </p:nvSpPr>
        <p:spPr>
          <a:xfrm>
            <a:off x="609918" y="620688"/>
            <a:ext cx="10978515" cy="442800"/>
          </a:xfrm>
        </p:spPr>
        <p:txBody>
          <a:bodyPr/>
          <a:lstStyle>
            <a:lvl1pPr marL="0" indent="0">
              <a:buNone/>
              <a:defRPr sz="2200"/>
            </a:lvl1pPr>
          </a:lstStyle>
          <a:p>
            <a:pPr lvl="0"/>
            <a:r>
              <a:rPr lang="en-US"/>
              <a:t>Click to edit Master</a:t>
            </a:r>
            <a:endParaRPr lang="en-IN"/>
          </a:p>
        </p:txBody>
      </p:sp>
    </p:spTree>
    <p:extLst>
      <p:ext uri="{BB962C8B-B14F-4D97-AF65-F5344CB8AC3E}">
        <p14:creationId xmlns:p14="http://schemas.microsoft.com/office/powerpoint/2010/main" val="1965172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1_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201600"/>
            <a:ext cx="10978515" cy="419088"/>
          </a:xfrm>
        </p:spPr>
        <p:txBody>
          <a:bodyPr/>
          <a:lstStyle>
            <a:lvl1pPr>
              <a:defRPr>
                <a:solidFill>
                  <a:srgbClr val="646464"/>
                </a:solidFill>
              </a:defRPr>
            </a:lvl1pPr>
          </a:lstStyle>
          <a:p>
            <a:r>
              <a:rPr lang="en-US"/>
              <a:t>Click to edit Master title style</a:t>
            </a:r>
            <a:endParaRPr lang="en-GB"/>
          </a:p>
        </p:txBody>
      </p:sp>
      <p:sp>
        <p:nvSpPr>
          <p:cNvPr id="3" name="Content Placeholder 2"/>
          <p:cNvSpPr>
            <a:spLocks noGrp="1"/>
          </p:cNvSpPr>
          <p:nvPr>
            <p:ph sz="half" idx="1"/>
          </p:nvPr>
        </p:nvSpPr>
        <p:spPr>
          <a:xfrm>
            <a:off x="609917" y="1425599"/>
            <a:ext cx="5387605" cy="4698000"/>
          </a:xfrm>
        </p:spPr>
        <p:txBody>
          <a:bodyPr/>
          <a:lstStyle>
            <a:lvl1pPr>
              <a:defRPr sz="2400">
                <a:solidFill>
                  <a:srgbClr val="646464"/>
                </a:solidFill>
              </a:defRPr>
            </a:lvl1pPr>
            <a:lvl2pPr>
              <a:defRPr sz="2400">
                <a:solidFill>
                  <a:srgbClr val="646464"/>
                </a:solidFill>
              </a:defRPr>
            </a:lvl2pPr>
            <a:lvl3pPr>
              <a:defRPr sz="2000">
                <a:solidFill>
                  <a:srgbClr val="646464"/>
                </a:solidFill>
              </a:defRPr>
            </a:lvl3pPr>
            <a:lvl4pPr>
              <a:defRPr sz="1800">
                <a:solidFill>
                  <a:srgbClr val="646464"/>
                </a:solidFill>
              </a:defRPr>
            </a:lvl4pPr>
            <a:lvl5pPr>
              <a:defRPr sz="1800">
                <a:solidFill>
                  <a:srgbClr val="646464"/>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00828" y="1425599"/>
            <a:ext cx="5387605" cy="4698000"/>
          </a:xfrm>
        </p:spPr>
        <p:txBody>
          <a:bodyPr/>
          <a:lstStyle>
            <a:lvl1pPr>
              <a:defRPr sz="2400">
                <a:solidFill>
                  <a:srgbClr val="646464"/>
                </a:solidFill>
              </a:defRPr>
            </a:lvl1pPr>
            <a:lvl2pPr>
              <a:defRPr sz="2400">
                <a:solidFill>
                  <a:srgbClr val="646464"/>
                </a:solidFill>
              </a:defRPr>
            </a:lvl2pPr>
            <a:lvl3pPr>
              <a:defRPr sz="2000">
                <a:solidFill>
                  <a:srgbClr val="646464"/>
                </a:solidFill>
              </a:defRPr>
            </a:lvl3pPr>
            <a:lvl4pPr>
              <a:defRPr sz="1800">
                <a:solidFill>
                  <a:srgbClr val="646464"/>
                </a:solidFill>
              </a:defRPr>
            </a:lvl4pPr>
            <a:lvl5pPr>
              <a:defRPr sz="1800">
                <a:solidFill>
                  <a:srgbClr val="646464"/>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12"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13" name="Text Placeholder 10"/>
          <p:cNvSpPr>
            <a:spLocks noGrp="1"/>
          </p:cNvSpPr>
          <p:nvPr>
            <p:ph type="body" sz="quarter" idx="11"/>
          </p:nvPr>
        </p:nvSpPr>
        <p:spPr>
          <a:xfrm>
            <a:off x="609918" y="620688"/>
            <a:ext cx="10978515" cy="442800"/>
          </a:xfrm>
        </p:spPr>
        <p:txBody>
          <a:bodyPr/>
          <a:lstStyle>
            <a:lvl1pPr marL="0" indent="0">
              <a:buNone/>
              <a:defRPr sz="2200"/>
            </a:lvl1pPr>
          </a:lstStyle>
          <a:p>
            <a:pPr lvl="0"/>
            <a:r>
              <a:rPr lang="en-US"/>
              <a:t>Click to edit Master</a:t>
            </a:r>
            <a:endParaRPr lang="en-IN"/>
          </a:p>
        </p:txBody>
      </p:sp>
    </p:spTree>
    <p:extLst>
      <p:ext uri="{BB962C8B-B14F-4D97-AF65-F5344CB8AC3E}">
        <p14:creationId xmlns:p14="http://schemas.microsoft.com/office/powerpoint/2010/main" val="889447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0"/>
            <a:ext cx="4957505" cy="4267457"/>
          </a:xfrm>
        </p:spPr>
        <p:txBody>
          <a:bodyPr/>
          <a:lstStyle/>
          <a:p>
            <a:r>
              <a:rPr lang="en-US"/>
              <a:t>Click icon to add table</a:t>
            </a:r>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1" y="3813288"/>
            <a:ext cx="3089275" cy="180000"/>
          </a:xfrm>
        </p:spPr>
        <p:txBody>
          <a:bodyPr/>
          <a:lstStyle>
            <a:lvl1pPr marL="0" indent="0">
              <a:buNone/>
              <a:defRPr sz="1200">
                <a:solidFill>
                  <a:schemeClr val="bg1"/>
                </a:solidFill>
              </a:defRPr>
            </a:lvl1pPr>
          </a:lstStyle>
          <a:p>
            <a:pPr lvl="0"/>
            <a:r>
              <a:rPr lang="en-US"/>
              <a:t>Name Surname</a:t>
            </a:r>
            <a:endParaRPr lang="en-GB"/>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1" y="4055931"/>
            <a:ext cx="3089275" cy="180000"/>
          </a:xfrm>
        </p:spPr>
        <p:txBody>
          <a:bodyPr/>
          <a:lstStyle>
            <a:lvl1pPr marL="0" indent="0">
              <a:buNone/>
              <a:defRPr sz="1200">
                <a:solidFill>
                  <a:schemeClr val="bg1"/>
                </a:solidFill>
              </a:defRPr>
            </a:lvl1pPr>
          </a:lstStyle>
          <a:p>
            <a:pPr lvl="0"/>
            <a:r>
              <a:rPr lang="en-US"/>
              <a:t>Job Title to go here</a:t>
            </a:r>
            <a:endParaRPr lang="en-GB"/>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7" y="3578083"/>
            <a:ext cx="778959" cy="778959"/>
          </a:xfrm>
          <a:prstGeom prst="ellipse">
            <a:avLst/>
          </a:prstGeom>
        </p:spPr>
        <p:txBody>
          <a:bodyPr anchor="ctr"/>
          <a:lstStyle>
            <a:lvl1pPr marL="0" indent="0" algn="ctr">
              <a:buNone/>
              <a:defRPr sz="900">
                <a:solidFill>
                  <a:schemeClr val="bg1"/>
                </a:solidFill>
              </a:defRPr>
            </a:lvl1pPr>
          </a:lstStyle>
          <a:p>
            <a:r>
              <a:rPr lang="en-US"/>
              <a:t>Click icon to add picture</a:t>
            </a:r>
            <a:endParaRPr lang="en-GB"/>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0"/>
            <a:ext cx="5465425" cy="373807"/>
          </a:xfrm>
        </p:spPr>
        <p:txBody>
          <a:bodyPr/>
          <a:lstStyle>
            <a:lvl1pPr marL="0" indent="0">
              <a:buNone/>
              <a:defRPr/>
            </a:lvl1pPr>
          </a:lstStyle>
          <a:p>
            <a:pPr lvl="0"/>
            <a:r>
              <a:rPr lang="en-US"/>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600"/>
            </a:lvl1pPr>
          </a:lstStyle>
          <a:p>
            <a:pPr lvl="0"/>
            <a:r>
              <a:rPr lang="en-US"/>
              <a:t>Content EY Interstate Light, 16pt, Lorem ipsum dolor, 12pt, </a:t>
            </a:r>
            <a:r>
              <a:rPr lang="en-US" err="1"/>
              <a:t>Utinam</a:t>
            </a:r>
            <a:r>
              <a:rPr lang="en-US"/>
              <a:t> </a:t>
            </a:r>
            <a:r>
              <a:rPr lang="en-US" err="1"/>
              <a:t>nonumy</a:t>
            </a:r>
            <a:r>
              <a:rPr lang="en-US"/>
              <a:t> </a:t>
            </a:r>
            <a:r>
              <a:rPr lang="en-US" err="1"/>
              <a:t>abhorreant</a:t>
            </a:r>
            <a:r>
              <a:rPr lang="en-US"/>
              <a:t> </a:t>
            </a:r>
            <a:r>
              <a:rPr lang="en-US" err="1"/>
              <a:t>sead</a:t>
            </a:r>
            <a:r>
              <a:rPr lang="en-US"/>
              <a:t>. </a:t>
            </a:r>
            <a:r>
              <a:rPr lang="en-US" err="1"/>
              <a:t>Putant</a:t>
            </a:r>
            <a:r>
              <a:rPr lang="en-US"/>
              <a:t> </a:t>
            </a:r>
            <a:r>
              <a:rPr lang="en-US" err="1"/>
              <a:t>probatus</a:t>
            </a:r>
            <a:r>
              <a:rPr lang="en-US"/>
              <a:t> id vis, ad his </a:t>
            </a:r>
            <a:r>
              <a:rPr lang="en-US" err="1"/>
              <a:t>meis</a:t>
            </a:r>
            <a:r>
              <a:rPr lang="en-US"/>
              <a:t> </a:t>
            </a:r>
            <a:r>
              <a:rPr lang="en-US" err="1"/>
              <a:t>habemus</a:t>
            </a:r>
            <a:r>
              <a:rPr lang="en-US"/>
              <a:t> </a:t>
            </a:r>
            <a:r>
              <a:rPr lang="en-US" err="1"/>
              <a:t>repudiare</a:t>
            </a:r>
            <a:r>
              <a:rPr lang="en-US"/>
              <a:t>, has an </a:t>
            </a:r>
            <a:r>
              <a:rPr lang="en-US" err="1"/>
              <a:t>pericula</a:t>
            </a:r>
            <a:r>
              <a:rPr lang="en-US"/>
              <a:t> </a:t>
            </a:r>
            <a:r>
              <a:rPr lang="en-US" err="1"/>
              <a:t>tractatos</a:t>
            </a:r>
            <a:r>
              <a:rPr lang="en-US"/>
              <a:t>. </a:t>
            </a:r>
            <a:r>
              <a:rPr lang="en-US" err="1"/>
              <a:t>Nec</a:t>
            </a:r>
            <a:r>
              <a:rPr lang="en-US"/>
              <a:t> </a:t>
            </a:r>
            <a:r>
              <a:rPr lang="en-US" err="1"/>
              <a:t>debitis</a:t>
            </a:r>
            <a:r>
              <a:rPr lang="en-US"/>
              <a:t> </a:t>
            </a:r>
            <a:r>
              <a:rPr lang="en-US" err="1"/>
              <a:t>dissentias</a:t>
            </a:r>
            <a:r>
              <a:rPr lang="en-US"/>
              <a:t> ad. </a:t>
            </a:r>
            <a:r>
              <a:rPr lang="en-US" err="1"/>
              <a:t>Patrioque</a:t>
            </a:r>
            <a:r>
              <a:rPr lang="en-US"/>
              <a:t> </a:t>
            </a:r>
            <a:r>
              <a:rPr lang="en-US" err="1"/>
              <a:t>voluptatum</a:t>
            </a:r>
            <a:r>
              <a:rPr lang="en-US"/>
              <a:t> </a:t>
            </a:r>
            <a:r>
              <a:rPr lang="en-US" err="1"/>
              <a:t>sed</a:t>
            </a:r>
            <a:r>
              <a:rPr lang="en-US"/>
              <a:t> ex, id </a:t>
            </a:r>
            <a:r>
              <a:rPr lang="en-US" err="1"/>
              <a:t>admodum</a:t>
            </a:r>
            <a:r>
              <a:rPr lang="en-US"/>
              <a:t>.</a:t>
            </a:r>
          </a:p>
          <a:p>
            <a:pPr lvl="0"/>
            <a:endParaRPr lang="en-US"/>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a:extLst>
              <a:ext uri="{FF2B5EF4-FFF2-40B4-BE49-F238E27FC236}">
                <a16:creationId xmlns:a16="http://schemas.microsoft.com/office/drawing/2014/main" id="{C5822E28-B24F-4CF6-8F50-70ED7C22A114}"/>
              </a:ext>
            </a:extLst>
          </p:cNvPr>
          <p:cNvSpPr>
            <a:spLocks noGrp="1"/>
          </p:cNvSpPr>
          <p:nvPr>
            <p:ph type="dt" sz="half" idx="19"/>
          </p:nvPr>
        </p:nvSpPr>
        <p:spPr/>
        <p:txBody>
          <a:bodyPr/>
          <a:lstStyle/>
          <a:p>
            <a:r>
              <a:rPr lang="lv-LV"/>
              <a:t>2022. gada 16. novembris</a:t>
            </a:r>
            <a:endParaRPr lang="en-IN"/>
          </a:p>
        </p:txBody>
      </p:sp>
      <p:sp>
        <p:nvSpPr>
          <p:cNvPr id="4" name="Footer Placeholder 3">
            <a:extLst>
              <a:ext uri="{FF2B5EF4-FFF2-40B4-BE49-F238E27FC236}">
                <a16:creationId xmlns:a16="http://schemas.microsoft.com/office/drawing/2014/main" id="{6865E1CD-A05B-41DC-B488-E4BA204E7AE5}"/>
              </a:ext>
            </a:extLst>
          </p:cNvPr>
          <p:cNvSpPr>
            <a:spLocks noGrp="1"/>
          </p:cNvSpPr>
          <p:nvPr>
            <p:ph type="ftr" sz="quarter" idx="20"/>
          </p:nvPr>
        </p:nvSpPr>
        <p:spPr/>
        <p:txBody>
          <a:bodyPr/>
          <a:lstStyle/>
          <a:p>
            <a:r>
              <a:rPr lang="en-US"/>
              <a:t>Administratīvi teritoriālās reformas ietekmes uz pašvaldību administratīvo kapacitāti un pakalpojumu nodrošinājumu izvērtējums</a:t>
            </a:r>
          </a:p>
        </p:txBody>
      </p:sp>
      <p:sp>
        <p:nvSpPr>
          <p:cNvPr id="6" name="Slide Number Placeholder 5">
            <a:extLst>
              <a:ext uri="{FF2B5EF4-FFF2-40B4-BE49-F238E27FC236}">
                <a16:creationId xmlns:a16="http://schemas.microsoft.com/office/drawing/2014/main" id="{5716ABDB-CF45-4001-9487-F3BA3DD8DACD}"/>
              </a:ext>
            </a:extLst>
          </p:cNvPr>
          <p:cNvSpPr>
            <a:spLocks noGrp="1"/>
          </p:cNvSpPr>
          <p:nvPr>
            <p:ph type="sldNum" sz="quarter" idx="21"/>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283310098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1_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01600"/>
            <a:ext cx="10978515" cy="419088"/>
          </a:xfrm>
        </p:spPr>
        <p:txBody>
          <a:bodyPr/>
          <a:lstStyle>
            <a:lvl1pPr>
              <a:defRPr>
                <a:solidFill>
                  <a:srgbClr val="646464"/>
                </a:solidFill>
              </a:defRPr>
            </a:lvl1pPr>
          </a:lstStyle>
          <a:p>
            <a:r>
              <a:rPr lang="en-US"/>
              <a:t>Click to edit Master title style</a:t>
            </a:r>
            <a:endParaRPr lang="en-GB"/>
          </a:p>
        </p:txBody>
      </p:sp>
      <p:sp>
        <p:nvSpPr>
          <p:cNvPr id="3" name="Content Placeholder 2"/>
          <p:cNvSpPr>
            <a:spLocks noGrp="1"/>
          </p:cNvSpPr>
          <p:nvPr>
            <p:ph idx="1"/>
          </p:nvPr>
        </p:nvSpPr>
        <p:spPr>
          <a:xfrm>
            <a:off x="609918" y="1425600"/>
            <a:ext cx="10978515" cy="4698000"/>
          </a:xfrm>
        </p:spPr>
        <p:txBody>
          <a:bodyPr/>
          <a:lstStyle>
            <a:lvl1pPr>
              <a:defRPr>
                <a:solidFill>
                  <a:srgbClr val="646464"/>
                </a:solidFill>
              </a:defRPr>
            </a:lvl1pPr>
            <a:lvl2pPr>
              <a:defRPr>
                <a:solidFill>
                  <a:srgbClr val="646464"/>
                </a:solidFill>
              </a:defRPr>
            </a:lvl2pPr>
            <a:lvl3pPr>
              <a:defRPr>
                <a:solidFill>
                  <a:srgbClr val="646464"/>
                </a:solidFill>
              </a:defRPr>
            </a:lvl3pPr>
            <a:lvl4pPr>
              <a:defRPr>
                <a:solidFill>
                  <a:srgbClr val="646464"/>
                </a:solidFill>
              </a:defRPr>
            </a:lvl4pPr>
            <a:lvl5pPr>
              <a:defRPr>
                <a:solidFill>
                  <a:srgbClr val="646464"/>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11" name="Text Placeholder 10"/>
          <p:cNvSpPr>
            <a:spLocks noGrp="1"/>
          </p:cNvSpPr>
          <p:nvPr>
            <p:ph type="body" sz="quarter" idx="11"/>
          </p:nvPr>
        </p:nvSpPr>
        <p:spPr>
          <a:xfrm>
            <a:off x="609918" y="620688"/>
            <a:ext cx="10978515" cy="442800"/>
          </a:xfrm>
        </p:spPr>
        <p:txBody>
          <a:bodyPr/>
          <a:lstStyle>
            <a:lvl1pPr marL="0" indent="0">
              <a:buNone/>
              <a:defRPr sz="2200"/>
            </a:lvl1pPr>
          </a:lstStyle>
          <a:p>
            <a:pPr lvl="0"/>
            <a:r>
              <a:rPr lang="en-US"/>
              <a:t>Click to edit Master</a:t>
            </a:r>
            <a:endParaRPr lang="en-IN"/>
          </a:p>
        </p:txBody>
      </p:sp>
    </p:spTree>
    <p:extLst>
      <p:ext uri="{BB962C8B-B14F-4D97-AF65-F5344CB8AC3E}">
        <p14:creationId xmlns:p14="http://schemas.microsoft.com/office/powerpoint/2010/main" val="27485348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10_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201600"/>
            <a:ext cx="10978515" cy="419088"/>
          </a:xfrm>
        </p:spPr>
        <p:txBody>
          <a:bodyPr/>
          <a:lstStyle>
            <a:lvl1pPr>
              <a:defRPr>
                <a:solidFill>
                  <a:srgbClr val="646464"/>
                </a:solidFill>
              </a:defRPr>
            </a:lvl1pPr>
          </a:lstStyle>
          <a:p>
            <a:r>
              <a:rPr lang="en-US"/>
              <a:t>Click to edit Master title style</a:t>
            </a:r>
            <a:endParaRPr lang="en-GB"/>
          </a:p>
        </p:txBody>
      </p:sp>
      <p:sp>
        <p:nvSpPr>
          <p:cNvPr id="3" name="Content Placeholder 2"/>
          <p:cNvSpPr>
            <a:spLocks noGrp="1"/>
          </p:cNvSpPr>
          <p:nvPr>
            <p:ph sz="half" idx="1"/>
          </p:nvPr>
        </p:nvSpPr>
        <p:spPr>
          <a:xfrm>
            <a:off x="609917" y="1425599"/>
            <a:ext cx="5387605" cy="4698000"/>
          </a:xfrm>
        </p:spPr>
        <p:txBody>
          <a:bodyPr/>
          <a:lstStyle>
            <a:lvl1pPr>
              <a:defRPr sz="2400">
                <a:solidFill>
                  <a:srgbClr val="646464"/>
                </a:solidFill>
              </a:defRPr>
            </a:lvl1pPr>
            <a:lvl2pPr>
              <a:defRPr sz="2400">
                <a:solidFill>
                  <a:srgbClr val="646464"/>
                </a:solidFill>
              </a:defRPr>
            </a:lvl2pPr>
            <a:lvl3pPr>
              <a:defRPr sz="2000">
                <a:solidFill>
                  <a:srgbClr val="646464"/>
                </a:solidFill>
              </a:defRPr>
            </a:lvl3pPr>
            <a:lvl4pPr>
              <a:defRPr sz="1800">
                <a:solidFill>
                  <a:srgbClr val="646464"/>
                </a:solidFill>
              </a:defRPr>
            </a:lvl4pPr>
            <a:lvl5pPr>
              <a:defRPr sz="1800">
                <a:solidFill>
                  <a:srgbClr val="646464"/>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00828" y="1425599"/>
            <a:ext cx="5387605" cy="4698000"/>
          </a:xfrm>
        </p:spPr>
        <p:txBody>
          <a:bodyPr/>
          <a:lstStyle>
            <a:lvl1pPr>
              <a:defRPr sz="2400">
                <a:solidFill>
                  <a:srgbClr val="646464"/>
                </a:solidFill>
              </a:defRPr>
            </a:lvl1pPr>
            <a:lvl2pPr>
              <a:defRPr sz="2400">
                <a:solidFill>
                  <a:srgbClr val="646464"/>
                </a:solidFill>
              </a:defRPr>
            </a:lvl2pPr>
            <a:lvl3pPr>
              <a:defRPr sz="2000">
                <a:solidFill>
                  <a:srgbClr val="646464"/>
                </a:solidFill>
              </a:defRPr>
            </a:lvl3pPr>
            <a:lvl4pPr>
              <a:defRPr sz="1800">
                <a:solidFill>
                  <a:srgbClr val="646464"/>
                </a:solidFill>
              </a:defRPr>
            </a:lvl4pPr>
            <a:lvl5pPr>
              <a:defRPr sz="1800">
                <a:solidFill>
                  <a:srgbClr val="646464"/>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12"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13" name="Text Placeholder 10"/>
          <p:cNvSpPr>
            <a:spLocks noGrp="1"/>
          </p:cNvSpPr>
          <p:nvPr>
            <p:ph type="body" sz="quarter" idx="11"/>
          </p:nvPr>
        </p:nvSpPr>
        <p:spPr>
          <a:xfrm>
            <a:off x="609918" y="620688"/>
            <a:ext cx="10978515" cy="442800"/>
          </a:xfrm>
        </p:spPr>
        <p:txBody>
          <a:bodyPr/>
          <a:lstStyle>
            <a:lvl1pPr marL="0" indent="0">
              <a:buNone/>
              <a:defRPr sz="2200">
                <a:latin typeface="+mj-lt"/>
              </a:defRPr>
            </a:lvl1pPr>
          </a:lstStyle>
          <a:p>
            <a:pPr lvl="0"/>
            <a:r>
              <a:rPr lang="en-US"/>
              <a:t>Click to edit Master</a:t>
            </a:r>
            <a:endParaRPr lang="en-IN"/>
          </a:p>
        </p:txBody>
      </p:sp>
    </p:spTree>
    <p:extLst>
      <p:ext uri="{BB962C8B-B14F-4D97-AF65-F5344CB8AC3E}">
        <p14:creationId xmlns:p14="http://schemas.microsoft.com/office/powerpoint/2010/main" val="2233366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1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4" y="6019189"/>
            <a:ext cx="3089275" cy="180000"/>
          </a:xfrm>
        </p:spPr>
        <p:txBody>
          <a:bodyPr/>
          <a:lstStyle>
            <a:lvl1pPr marL="0" indent="0">
              <a:buNone/>
              <a:defRPr sz="1200">
                <a:solidFill>
                  <a:schemeClr val="bg1"/>
                </a:solidFill>
              </a:defRPr>
            </a:lvl1pPr>
          </a:lstStyle>
          <a:p>
            <a:pPr lvl="0"/>
            <a:r>
              <a:rPr lang="en-US"/>
              <a:t>Name Surname</a:t>
            </a:r>
            <a:endParaRPr lang="en-GB"/>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4" y="6216807"/>
            <a:ext cx="3089275" cy="180000"/>
          </a:xfrm>
        </p:spPr>
        <p:txBody>
          <a:bodyPr/>
          <a:lstStyle>
            <a:lvl1pPr marL="0" indent="0">
              <a:buNone/>
              <a:defRPr sz="1200">
                <a:solidFill>
                  <a:schemeClr val="bg1"/>
                </a:solidFill>
              </a:defRPr>
            </a:lvl1pPr>
          </a:lstStyle>
          <a:p>
            <a:pPr lvl="0"/>
            <a:r>
              <a:rPr lang="en-US"/>
              <a:t>Job Title</a:t>
            </a:r>
            <a:endParaRPr lang="en-GB"/>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endParaRPr lang="en-GB"/>
          </a:p>
        </p:txBody>
      </p:sp>
      <p:grpSp>
        <p:nvGrpSpPr>
          <p:cNvPr id="2" name="Group 4">
            <a:extLst>
              <a:ext uri="{FF2B5EF4-FFF2-40B4-BE49-F238E27FC236}">
                <a16:creationId xmlns:a16="http://schemas.microsoft.com/office/drawing/2014/main" id="{63F02F42-4916-4588-807F-4BB7367EB0EC}"/>
              </a:ext>
            </a:extLst>
          </p:cNvPr>
          <p:cNvGrpSpPr>
            <a:grpSpLocks noChangeAspect="1"/>
          </p:cNvGrpSpPr>
          <p:nvPr userDrawn="1"/>
        </p:nvGrpSpPr>
        <p:grpSpPr bwMode="auto">
          <a:xfrm>
            <a:off x="10364788" y="4960938"/>
            <a:ext cx="1225550" cy="1435100"/>
            <a:chOff x="6529" y="3125"/>
            <a:chExt cx="772" cy="904"/>
          </a:xfrm>
        </p:grpSpPr>
        <p:sp>
          <p:nvSpPr>
            <p:cNvPr id="4" name="Freeform 5">
              <a:extLst>
                <a:ext uri="{FF2B5EF4-FFF2-40B4-BE49-F238E27FC236}">
                  <a16:creationId xmlns:a16="http://schemas.microsoft.com/office/drawing/2014/main" id="{0BD928C5-1C7D-4599-A7E9-8AB1B188C6AA}"/>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 name="Freeform 6">
              <a:extLst>
                <a:ext uri="{FF2B5EF4-FFF2-40B4-BE49-F238E27FC236}">
                  <a16:creationId xmlns:a16="http://schemas.microsoft.com/office/drawing/2014/main" id="{37C281E8-2924-471F-A849-26C37A059B4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026292899"/>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461984" y="6019189"/>
            <a:ext cx="3089275" cy="180000"/>
          </a:xfrm>
        </p:spPr>
        <p:txBody>
          <a:bodyPr/>
          <a:lstStyle>
            <a:lvl1pPr marL="0" indent="0">
              <a:buNone/>
              <a:defRPr sz="1200">
                <a:solidFill>
                  <a:schemeClr val="bg1"/>
                </a:solidFill>
              </a:defRPr>
            </a:lvl1pPr>
          </a:lstStyle>
          <a:p>
            <a:pPr lvl="0"/>
            <a:r>
              <a:rPr lang="en-US"/>
              <a:t>Name Surname</a:t>
            </a:r>
            <a:endParaRPr lang="en-GB"/>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461984" y="6216807"/>
            <a:ext cx="3089275" cy="180000"/>
          </a:xfrm>
        </p:spPr>
        <p:txBody>
          <a:bodyPr/>
          <a:lstStyle>
            <a:lvl1pPr marL="0" indent="0">
              <a:buNone/>
              <a:defRPr sz="1200">
                <a:solidFill>
                  <a:schemeClr val="bg1"/>
                </a:solidFill>
              </a:defRPr>
            </a:lvl1pPr>
          </a:lstStyle>
          <a:p>
            <a:pPr lvl="0"/>
            <a:r>
              <a:rPr lang="en-US"/>
              <a:t>Job Title</a:t>
            </a:r>
            <a:endParaRPr lang="en-GB"/>
          </a:p>
        </p:txBody>
      </p:sp>
      <p:grpSp>
        <p:nvGrpSpPr>
          <p:cNvPr id="14" name="Group 4">
            <a:extLst>
              <a:ext uri="{FF2B5EF4-FFF2-40B4-BE49-F238E27FC236}">
                <a16:creationId xmlns:a16="http://schemas.microsoft.com/office/drawing/2014/main" id="{5CE71800-5B4B-4F94-8DA1-A2C05D9E8750}"/>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58FB548F-77B7-4F42-8CF1-C53943386AA5}"/>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6">
              <a:extLst>
                <a:ext uri="{FF2B5EF4-FFF2-40B4-BE49-F238E27FC236}">
                  <a16:creationId xmlns:a16="http://schemas.microsoft.com/office/drawing/2014/main" id="{40005A69-42DA-4C6D-A41C-62C78DAFEFB7}"/>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359546466"/>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2"/>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6"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a:p>
        </p:txBody>
      </p:sp>
      <p:sp>
        <p:nvSpPr>
          <p:cNvPr id="4" name="Freeform: Shape 3">
            <a:extLst>
              <a:ext uri="{FF2B5EF4-FFF2-40B4-BE49-F238E27FC236}">
                <a16:creationId xmlns:a16="http://schemas.microsoft.com/office/drawing/2014/main" id="{15324C54-B75E-4AC0-90C2-FA558C7716F7}"/>
              </a:ext>
            </a:extLst>
          </p:cNvPr>
          <p:cNvSpPr/>
          <p:nvPr/>
        </p:nvSpPr>
        <p:spPr>
          <a:xfrm>
            <a:off x="489366"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6" name="Freeform: Shape 5">
            <a:extLst>
              <a:ext uri="{FF2B5EF4-FFF2-40B4-BE49-F238E27FC236}">
                <a16:creationId xmlns:a16="http://schemas.microsoft.com/office/drawing/2014/main" id="{D65680A1-86D1-44C2-AA38-0DF5735F1F26}"/>
              </a:ext>
            </a:extLst>
          </p:cNvPr>
          <p:cNvSpPr/>
          <p:nvPr/>
        </p:nvSpPr>
        <p:spPr>
          <a:xfrm>
            <a:off x="1059910"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10364788" y="4960938"/>
            <a:ext cx="1225550"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3867208728"/>
      </p:ext>
    </p:extLst>
  </p:cSld>
  <p:clrMapOvr>
    <a:masterClrMapping/>
  </p:clrMapOvr>
  <p:extLst>
    <p:ext uri="{DCECCB84-F9BA-43D5-87BE-67443E8EF086}">
      <p15:sldGuideLst xmlns:p15="http://schemas.microsoft.com/office/powerpoint/2012/main"/>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2"/>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6" y="876058"/>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459522708"/>
      </p:ext>
    </p:extLst>
  </p:cSld>
  <p:clrMapOvr>
    <a:masterClrMapping/>
  </p:clrMapOvr>
  <p:extLst>
    <p:ext uri="{DCECCB84-F9BA-43D5-87BE-67443E8EF086}">
      <p15:sldGuideLst xmlns:p15="http://schemas.microsoft.com/office/powerpoint/2012/main"/>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sz="2400">
                <a:solidFill>
                  <a:schemeClr val="bg1"/>
                </a:solidFill>
              </a:defRPr>
            </a:lvl1pPr>
          </a:lstStyle>
          <a:p>
            <a:r>
              <a:rPr lang="en-US"/>
              <a:t>Click to edit Master title style</a:t>
            </a:r>
            <a:endParaRPr lang="en-GB"/>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8"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Date Placeholder 2">
            <a:extLst>
              <a:ext uri="{FF2B5EF4-FFF2-40B4-BE49-F238E27FC236}">
                <a16:creationId xmlns:a16="http://schemas.microsoft.com/office/drawing/2014/main" id="{471C0341-34F4-4193-BA5D-03EC7B169E49}"/>
              </a:ext>
            </a:extLst>
          </p:cNvPr>
          <p:cNvSpPr>
            <a:spLocks noGrp="1"/>
          </p:cNvSpPr>
          <p:nvPr>
            <p:ph type="dt" sz="half" idx="10"/>
          </p:nvPr>
        </p:nvSpPr>
        <p:spPr/>
        <p:txBody>
          <a:bodyPr/>
          <a:lstStyle/>
          <a:p>
            <a:r>
              <a:rPr lang="lv-LV"/>
              <a:t>2022. gada 16. novembris</a:t>
            </a:r>
            <a:endParaRPr lang="en-IN"/>
          </a:p>
        </p:txBody>
      </p:sp>
      <p:sp>
        <p:nvSpPr>
          <p:cNvPr id="4" name="Footer Placeholder 3">
            <a:extLst>
              <a:ext uri="{FF2B5EF4-FFF2-40B4-BE49-F238E27FC236}">
                <a16:creationId xmlns:a16="http://schemas.microsoft.com/office/drawing/2014/main" id="{59766852-DA6A-4FFF-A37A-38799880BFF9}"/>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5" name="Slide Number Placeholder 4">
            <a:extLst>
              <a:ext uri="{FF2B5EF4-FFF2-40B4-BE49-F238E27FC236}">
                <a16:creationId xmlns:a16="http://schemas.microsoft.com/office/drawing/2014/main" id="{0633A228-E83A-465D-863A-5296E0692135}"/>
              </a:ext>
            </a:extLst>
          </p:cNvPr>
          <p:cNvSpPr>
            <a:spLocks noGrp="1"/>
          </p:cNvSpPr>
          <p:nvPr>
            <p:ph type="sldNum" sz="quarter" idx="12"/>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67204102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8" y="294200"/>
            <a:ext cx="10978515" cy="590400"/>
          </a:xfrm>
        </p:spPr>
        <p:txBody>
          <a:bodyPr/>
          <a:lstStyle>
            <a:lvl1pPr>
              <a:defRPr sz="2400">
                <a:solidFill>
                  <a:schemeClr val="bg1"/>
                </a:solidFill>
              </a:defRPr>
            </a:lvl1pPr>
          </a:lstStyle>
          <a:p>
            <a:r>
              <a:rPr lang="en-US"/>
              <a:t>Standard slide</a:t>
            </a:r>
            <a:endParaRPr lang="en-GB"/>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a:extLst>
              <a:ext uri="{FF2B5EF4-FFF2-40B4-BE49-F238E27FC236}">
                <a16:creationId xmlns:a16="http://schemas.microsoft.com/office/drawing/2014/main" id="{4F411006-B995-4148-88EB-11AC253E0BEF}"/>
              </a:ext>
            </a:extLst>
          </p:cNvPr>
          <p:cNvSpPr>
            <a:spLocks noGrp="1"/>
          </p:cNvSpPr>
          <p:nvPr>
            <p:ph type="dt" sz="half" idx="10"/>
          </p:nvPr>
        </p:nvSpPr>
        <p:spPr/>
        <p:txBody>
          <a:bodyPr/>
          <a:lstStyle/>
          <a:p>
            <a:r>
              <a:rPr lang="lv-LV"/>
              <a:t>2022. gada 16. novembris</a:t>
            </a:r>
            <a:endParaRPr lang="en-IN"/>
          </a:p>
        </p:txBody>
      </p:sp>
      <p:sp>
        <p:nvSpPr>
          <p:cNvPr id="4" name="Footer Placeholder 3">
            <a:extLst>
              <a:ext uri="{FF2B5EF4-FFF2-40B4-BE49-F238E27FC236}">
                <a16:creationId xmlns:a16="http://schemas.microsoft.com/office/drawing/2014/main" id="{0A59CED7-E8C3-4B0B-926A-2DB14B76E213}"/>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5" name="Slide Number Placeholder 4">
            <a:extLst>
              <a:ext uri="{FF2B5EF4-FFF2-40B4-BE49-F238E27FC236}">
                <a16:creationId xmlns:a16="http://schemas.microsoft.com/office/drawing/2014/main" id="{71E85C59-165A-4058-A688-5CABF45EEC6D}"/>
              </a:ext>
            </a:extLst>
          </p:cNvPr>
          <p:cNvSpPr>
            <a:spLocks noGrp="1"/>
          </p:cNvSpPr>
          <p:nvPr>
            <p:ph type="sldNum" sz="quarter" idx="12"/>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240831278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0" y="1"/>
            <a:ext cx="3999231" cy="6156104"/>
          </a:xfrm>
        </p:spPr>
        <p:txBody>
          <a:bodyPr/>
          <a:lstStyle/>
          <a:p>
            <a:endParaRPr lang="en-IN"/>
          </a:p>
        </p:txBody>
      </p:sp>
      <p:sp>
        <p:nvSpPr>
          <p:cNvPr id="2" name="Title 1"/>
          <p:cNvSpPr>
            <a:spLocks noGrp="1"/>
          </p:cNvSpPr>
          <p:nvPr>
            <p:ph type="title"/>
          </p:nvPr>
        </p:nvSpPr>
        <p:spPr>
          <a:xfrm>
            <a:off x="609919" y="294200"/>
            <a:ext cx="7444422" cy="590400"/>
          </a:xfrm>
        </p:spPr>
        <p:txBody>
          <a:bodyPr/>
          <a:lstStyle>
            <a:lvl1pPr>
              <a:defRPr sz="2400">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8" y="2311401"/>
            <a:ext cx="3580117" cy="384470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3" y="2311401"/>
            <a:ext cx="3580117" cy="1254759"/>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3" y="4236721"/>
            <a:ext cx="3580117" cy="1944160"/>
          </a:xfrm>
        </p:spPr>
        <p:txBody>
          <a:bodyPr numCol="1"/>
          <a:lstStyle>
            <a:lvl1pPr marL="0" indent="0">
              <a:buNone/>
              <a:defRPr sz="1800">
                <a:solidFill>
                  <a:schemeClr val="bg1"/>
                </a:solidFill>
                <a:latin typeface="Georgia" panose="02040502050405020303" pitchFamily="18" charset="0"/>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8"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37FCBEA7-2083-4646-B333-4B9CFC33AE29}"/>
              </a:ext>
            </a:extLst>
          </p:cNvPr>
          <p:cNvSpPr>
            <a:spLocks noGrp="1"/>
          </p:cNvSpPr>
          <p:nvPr>
            <p:ph type="dt" sz="half" idx="14"/>
          </p:nvPr>
        </p:nvSpPr>
        <p:spPr/>
        <p:txBody>
          <a:bodyPr/>
          <a:lstStyle/>
          <a:p>
            <a:r>
              <a:rPr lang="lv-LV"/>
              <a:t>2022. gada 16. novembris</a:t>
            </a:r>
            <a:endParaRPr lang="en-IN"/>
          </a:p>
        </p:txBody>
      </p:sp>
      <p:sp>
        <p:nvSpPr>
          <p:cNvPr id="6" name="Footer Placeholder 5">
            <a:extLst>
              <a:ext uri="{FF2B5EF4-FFF2-40B4-BE49-F238E27FC236}">
                <a16:creationId xmlns:a16="http://schemas.microsoft.com/office/drawing/2014/main" id="{F109C751-6B4B-4694-87BD-7EC4CD34E73E}"/>
              </a:ext>
            </a:extLst>
          </p:cNvPr>
          <p:cNvSpPr>
            <a:spLocks noGrp="1"/>
          </p:cNvSpPr>
          <p:nvPr>
            <p:ph type="ftr" sz="quarter" idx="15"/>
          </p:nvPr>
        </p:nvSpPr>
        <p:spPr/>
        <p:txBody>
          <a:bodyPr/>
          <a:lstStyle/>
          <a:p>
            <a:r>
              <a:rPr lang="en-IN"/>
              <a:t>Administratīvi teritoriālās reformas ietekmes uz pašvaldību administratīvo kapacitāti un pakalpojumu nodrošinājumu izvērtējums</a:t>
            </a:r>
          </a:p>
        </p:txBody>
      </p:sp>
      <p:sp>
        <p:nvSpPr>
          <p:cNvPr id="7" name="Slide Number Placeholder 6">
            <a:extLst>
              <a:ext uri="{FF2B5EF4-FFF2-40B4-BE49-F238E27FC236}">
                <a16:creationId xmlns:a16="http://schemas.microsoft.com/office/drawing/2014/main" id="{3C6AEEDE-0F05-40BC-B1C3-FBB31F893D73}"/>
              </a:ext>
            </a:extLst>
          </p:cNvPr>
          <p:cNvSpPr>
            <a:spLocks noGrp="1"/>
          </p:cNvSpPr>
          <p:nvPr>
            <p:ph type="sldNum" sz="quarter" idx="16"/>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392443121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0" y="0"/>
            <a:ext cx="2384460" cy="6857999"/>
          </a:xfrm>
        </p:spPr>
        <p:txBody>
          <a:bodyPr/>
          <a:lstStyle/>
          <a:p>
            <a:endParaRPr lang="en-IN"/>
          </a:p>
        </p:txBody>
      </p:sp>
      <p:sp>
        <p:nvSpPr>
          <p:cNvPr id="2" name="Title 1"/>
          <p:cNvSpPr>
            <a:spLocks noGrp="1"/>
          </p:cNvSpPr>
          <p:nvPr>
            <p:ph type="title"/>
          </p:nvPr>
        </p:nvSpPr>
        <p:spPr>
          <a:xfrm>
            <a:off x="2695294" y="294200"/>
            <a:ext cx="8892000" cy="590400"/>
          </a:xfrm>
        </p:spPr>
        <p:txBody>
          <a:bodyPr/>
          <a:lstStyle>
            <a:lvl1pPr>
              <a:defRPr sz="2400">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2" y="1137921"/>
            <a:ext cx="2768600" cy="2796151"/>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DB1FEEB4-03F4-45F2-94EB-6EDDD801A2DE}"/>
              </a:ext>
            </a:extLst>
          </p:cNvPr>
          <p:cNvSpPr>
            <a:spLocks noGrp="1"/>
          </p:cNvSpPr>
          <p:nvPr>
            <p:ph type="dt" sz="half" idx="13"/>
          </p:nvPr>
        </p:nvSpPr>
        <p:spPr/>
        <p:txBody>
          <a:bodyPr/>
          <a:lstStyle/>
          <a:p>
            <a:r>
              <a:rPr lang="lv-LV"/>
              <a:t>2022. gada 16. novembris</a:t>
            </a:r>
            <a:endParaRPr lang="en-IN"/>
          </a:p>
        </p:txBody>
      </p:sp>
      <p:sp>
        <p:nvSpPr>
          <p:cNvPr id="6" name="Footer Placeholder 5">
            <a:extLst>
              <a:ext uri="{FF2B5EF4-FFF2-40B4-BE49-F238E27FC236}">
                <a16:creationId xmlns:a16="http://schemas.microsoft.com/office/drawing/2014/main" id="{0CF7118A-49F1-4CFC-9C75-C0CF33DFC44B}"/>
              </a:ext>
            </a:extLst>
          </p:cNvPr>
          <p:cNvSpPr>
            <a:spLocks noGrp="1"/>
          </p:cNvSpPr>
          <p:nvPr>
            <p:ph type="ftr" sz="quarter" idx="14"/>
          </p:nvPr>
        </p:nvSpPr>
        <p:spPr/>
        <p:txBody>
          <a:bodyPr/>
          <a:lstStyle/>
          <a:p>
            <a:r>
              <a:rPr lang="en-IN"/>
              <a:t>Administratīvi teritoriālās reformas ietekmes uz pašvaldību administratīvo kapacitāti un pakalpojumu nodrošinājumu izvērtējums</a:t>
            </a:r>
          </a:p>
        </p:txBody>
      </p:sp>
      <p:sp>
        <p:nvSpPr>
          <p:cNvPr id="7" name="Slide Number Placeholder 6">
            <a:extLst>
              <a:ext uri="{FF2B5EF4-FFF2-40B4-BE49-F238E27FC236}">
                <a16:creationId xmlns:a16="http://schemas.microsoft.com/office/drawing/2014/main" id="{2CA5FC04-2F23-4FBA-9F2B-46CC6019CD8E}"/>
              </a:ext>
            </a:extLst>
          </p:cNvPr>
          <p:cNvSpPr>
            <a:spLocks noGrp="1"/>
          </p:cNvSpPr>
          <p:nvPr>
            <p:ph type="sldNum" sz="quarter" idx="15"/>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2842489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CD06B42-27A8-4223-AE57-EB729EB5FC27}"/>
              </a:ext>
            </a:extLst>
          </p:cNvPr>
          <p:cNvSpPr>
            <a:spLocks noGrp="1"/>
          </p:cNvSpPr>
          <p:nvPr>
            <p:ph type="dt" sz="half" idx="10"/>
          </p:nvPr>
        </p:nvSpPr>
        <p:spPr/>
        <p:txBody>
          <a:bodyPr/>
          <a:lstStyle/>
          <a:p>
            <a:r>
              <a:rPr lang="lv-LV"/>
              <a:t>2022. gada 16. novembris</a:t>
            </a:r>
            <a:endParaRPr lang="en-IN"/>
          </a:p>
        </p:txBody>
      </p:sp>
      <p:sp>
        <p:nvSpPr>
          <p:cNvPr id="4" name="Footer Placeholder 3">
            <a:extLst>
              <a:ext uri="{FF2B5EF4-FFF2-40B4-BE49-F238E27FC236}">
                <a16:creationId xmlns:a16="http://schemas.microsoft.com/office/drawing/2014/main" id="{5C1F4AD2-0FC3-4A7D-B553-FC19C918C14E}"/>
              </a:ext>
            </a:extLst>
          </p:cNvPr>
          <p:cNvSpPr>
            <a:spLocks noGrp="1"/>
          </p:cNvSpPr>
          <p:nvPr>
            <p:ph type="ftr" sz="quarter" idx="11"/>
          </p:nvPr>
        </p:nvSpPr>
        <p:spPr/>
        <p:txBody>
          <a:bodyPr/>
          <a:lstStyle/>
          <a:p>
            <a:r>
              <a:rPr lang="en-US"/>
              <a:t>Administratīvi teritoriālās reformas ietekmes uz pašvaldību administratīvo kapacitāti un pakalpojumu nodrošinājumu izvērtējums</a:t>
            </a:r>
          </a:p>
        </p:txBody>
      </p:sp>
      <p:sp>
        <p:nvSpPr>
          <p:cNvPr id="5" name="Slide Number Placeholder 4">
            <a:extLst>
              <a:ext uri="{FF2B5EF4-FFF2-40B4-BE49-F238E27FC236}">
                <a16:creationId xmlns:a16="http://schemas.microsoft.com/office/drawing/2014/main" id="{C7E89B92-9E6D-4E4B-A5F6-7BC8B1612D1D}"/>
              </a:ext>
            </a:extLst>
          </p:cNvPr>
          <p:cNvSpPr>
            <a:spLocks noGrp="1"/>
          </p:cNvSpPr>
          <p:nvPr>
            <p:ph type="sldNum" sz="quarter" idx="12"/>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196582719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idx="1"/>
          </p:nvPr>
        </p:nvSpPr>
        <p:spPr>
          <a:xfrm>
            <a:off x="609918" y="1137920"/>
            <a:ext cx="8238744" cy="4834800"/>
          </a:xfrm>
        </p:spPr>
        <p:txBody>
          <a:bodyPr/>
          <a:lstStyle>
            <a:lvl1pPr marL="0" indent="0">
              <a:spcBef>
                <a:spcPts val="0"/>
              </a:spcBef>
              <a:buNone/>
              <a:defRPr>
                <a:solidFill>
                  <a:schemeClr val="bg1"/>
                </a:solidFill>
              </a:defRPr>
            </a:lvl1pPr>
            <a:lvl2pPr marL="0" indent="0">
              <a:spcBef>
                <a:spcPts val="0"/>
              </a:spcBef>
              <a:buNone/>
              <a:defRPr sz="1800">
                <a:solidFill>
                  <a:schemeClr val="bg1"/>
                </a:solidFill>
              </a:defRPr>
            </a:lvl2pPr>
            <a:lvl3pPr marL="0" indent="0">
              <a:spcBef>
                <a:spcPts val="0"/>
              </a:spcBef>
              <a:buNone/>
              <a:defRPr sz="1600">
                <a:solidFill>
                  <a:schemeClr val="bg1"/>
                </a:solidFill>
              </a:defRPr>
            </a:lvl3pPr>
            <a:lvl4pPr marL="0" indent="0">
              <a:spcBef>
                <a:spcPts val="0"/>
              </a:spcBef>
              <a:buNone/>
              <a:defRPr sz="1400">
                <a:solidFill>
                  <a:schemeClr val="bg1"/>
                </a:solidFill>
              </a:defRPr>
            </a:lvl4pPr>
            <a:lvl5pPr marL="0" indent="0">
              <a:spcBef>
                <a:spcPts val="0"/>
              </a:spcBef>
              <a:buNone/>
              <a:defRPr sz="12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2CBC80F8-2CD6-4C81-AD24-BA3317D1CA57}"/>
              </a:ext>
            </a:extLst>
          </p:cNvPr>
          <p:cNvSpPr>
            <a:spLocks noGrp="1"/>
          </p:cNvSpPr>
          <p:nvPr>
            <p:ph type="dt" sz="half" idx="10"/>
          </p:nvPr>
        </p:nvSpPr>
        <p:spPr/>
        <p:txBody>
          <a:bodyPr/>
          <a:lstStyle/>
          <a:p>
            <a:r>
              <a:rPr lang="lv-LV"/>
              <a:t>2022. gada 16. novembris</a:t>
            </a:r>
            <a:endParaRPr lang="en-IN"/>
          </a:p>
        </p:txBody>
      </p:sp>
      <p:sp>
        <p:nvSpPr>
          <p:cNvPr id="5" name="Footer Placeholder 4">
            <a:extLst>
              <a:ext uri="{FF2B5EF4-FFF2-40B4-BE49-F238E27FC236}">
                <a16:creationId xmlns:a16="http://schemas.microsoft.com/office/drawing/2014/main" id="{7D76860F-14AD-4E1D-8798-E3E13FB1C2E7}"/>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6" name="Slide Number Placeholder 5">
            <a:extLst>
              <a:ext uri="{FF2B5EF4-FFF2-40B4-BE49-F238E27FC236}">
                <a16:creationId xmlns:a16="http://schemas.microsoft.com/office/drawing/2014/main" id="{29933596-FDB6-40BA-8708-27F679D168F9}"/>
              </a:ext>
            </a:extLst>
          </p:cNvPr>
          <p:cNvSpPr>
            <a:spLocks noGrp="1"/>
          </p:cNvSpPr>
          <p:nvPr>
            <p:ph type="sldNum" sz="quarter" idx="12"/>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230247737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4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chemeClr val="bg1"/>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a:t>Chapter Title</a:t>
            </a:r>
            <a:endParaRPr lang="en-IN"/>
          </a:p>
        </p:txBody>
      </p:sp>
      <p:sp>
        <p:nvSpPr>
          <p:cNvPr id="2" name="Date Placeholder 1">
            <a:extLst>
              <a:ext uri="{FF2B5EF4-FFF2-40B4-BE49-F238E27FC236}">
                <a16:creationId xmlns:a16="http://schemas.microsoft.com/office/drawing/2014/main" id="{4D4BC44A-22A5-48D7-99F5-7FD70A047367}"/>
              </a:ext>
            </a:extLst>
          </p:cNvPr>
          <p:cNvSpPr>
            <a:spLocks noGrp="1"/>
          </p:cNvSpPr>
          <p:nvPr>
            <p:ph type="dt" sz="half" idx="11"/>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2ACCD0F4-D29E-4D8D-B70C-78780A9D0A02}"/>
              </a:ext>
            </a:extLst>
          </p:cNvPr>
          <p:cNvSpPr>
            <a:spLocks noGrp="1"/>
          </p:cNvSpPr>
          <p:nvPr>
            <p:ph type="ftr" sz="quarter" idx="12"/>
          </p:nvPr>
        </p:nvSpPr>
        <p:spPr/>
        <p:txBody>
          <a:bodyPr/>
          <a:lstStyle/>
          <a:p>
            <a:r>
              <a:rPr lang="en-IN"/>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86020A4D-11B7-40CC-BC8E-E439CC2DF290}"/>
              </a:ext>
            </a:extLst>
          </p:cNvPr>
          <p:cNvSpPr>
            <a:spLocks noGrp="1"/>
          </p:cNvSpPr>
          <p:nvPr>
            <p:ph type="sldNum" sz="quarter" idx="13"/>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1064748115"/>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5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a:t>Chapter Title</a:t>
            </a:r>
            <a:endParaRPr lang="en-IN"/>
          </a:p>
        </p:txBody>
      </p:sp>
      <p:sp>
        <p:nvSpPr>
          <p:cNvPr id="2" name="Date Placeholder 1">
            <a:extLst>
              <a:ext uri="{FF2B5EF4-FFF2-40B4-BE49-F238E27FC236}">
                <a16:creationId xmlns:a16="http://schemas.microsoft.com/office/drawing/2014/main" id="{7B1C9586-AFAC-44F4-A639-B7773B8AA061}"/>
              </a:ext>
            </a:extLst>
          </p:cNvPr>
          <p:cNvSpPr>
            <a:spLocks noGrp="1"/>
          </p:cNvSpPr>
          <p:nvPr>
            <p:ph type="dt" sz="half" idx="11"/>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B8A0B2D4-9686-42FF-A182-FEB25F5FECB6}"/>
              </a:ext>
            </a:extLst>
          </p:cNvPr>
          <p:cNvSpPr>
            <a:spLocks noGrp="1"/>
          </p:cNvSpPr>
          <p:nvPr>
            <p:ph type="ftr" sz="quarter" idx="12"/>
          </p:nvPr>
        </p:nvSpPr>
        <p:spPr/>
        <p:txBody>
          <a:bodyPr/>
          <a:lstStyle/>
          <a:p>
            <a:r>
              <a:rPr lang="en-IN"/>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3F3E8E1C-4F0F-499E-81C9-1DF6D1144299}"/>
              </a:ext>
            </a:extLst>
          </p:cNvPr>
          <p:cNvSpPr>
            <a:spLocks noGrp="1"/>
          </p:cNvSpPr>
          <p:nvPr>
            <p:ph type="sldNum" sz="quarter" idx="13"/>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194872391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20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0" cy="1800000"/>
          </a:xfrm>
        </p:spPr>
        <p:txBody>
          <a:bodyPr lIns="90000" tIns="46800" rIns="90000" bIns="46800"/>
          <a:lstStyle>
            <a:lvl1pPr marL="0" indent="0">
              <a:buNone/>
              <a:defRPr lang="en-US" sz="2800" dirty="0" smtClean="0">
                <a:latin typeface="Georgia" panose="02040502050405020303" pitchFamily="18" charset="0"/>
              </a:defRPr>
            </a:lvl1pPr>
          </a:lstStyle>
          <a:p>
            <a:pPr marL="356616" lvl="0" indent="-356616">
              <a:spcBef>
                <a:spcPts val="0"/>
              </a:spcBef>
            </a:pPr>
            <a:r>
              <a:rPr lang="en-US"/>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a:t>Job Title</a:t>
            </a:r>
          </a:p>
        </p:txBody>
      </p:sp>
    </p:spTree>
    <p:extLst>
      <p:ext uri="{BB962C8B-B14F-4D97-AF65-F5344CB8AC3E}">
        <p14:creationId xmlns:p14="http://schemas.microsoft.com/office/powerpoint/2010/main" val="759840568"/>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5" y="2060235"/>
            <a:ext cx="5292000" cy="3025522"/>
          </a:xfrm>
        </p:spPr>
        <p:txBody>
          <a:bodyPr lIns="0" tIns="0" rIns="0" bIns="0">
            <a:noAutofit/>
          </a:bodyPr>
          <a:lstStyle>
            <a:lvl1pPr marL="0" indent="0" algn="ctr">
              <a:buNone/>
              <a:defRPr lang="en-US" sz="2800" dirty="0" smtClean="0">
                <a:latin typeface="Georgia" panose="02040502050405020303" pitchFamily="18" charset="0"/>
              </a:defRPr>
            </a:lvl1pPr>
          </a:lstStyle>
          <a:p>
            <a:pPr marL="356616" lvl="0" indent="-356616" algn="ctr">
              <a:spcBef>
                <a:spcPts val="0"/>
              </a:spcBef>
            </a:pPr>
            <a:r>
              <a:rPr lang="en-US"/>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5" y="5506678"/>
            <a:ext cx="5292000" cy="316838"/>
          </a:xfrm>
        </p:spPr>
        <p:txBody>
          <a:bodyPr lIns="0" tIns="0" rIns="0" bIns="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5" y="5818717"/>
            <a:ext cx="5292000" cy="316838"/>
          </a:xfrm>
        </p:spPr>
        <p:txBody>
          <a:bodyPr vert="horz" lIns="0" tIns="0" rIns="0" bIns="0" rtlCol="0" anchor="t" anchorCtr="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1" y="979787"/>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200">
                <a:solidFill>
                  <a:schemeClr val="tx2"/>
                </a:solidFill>
                <a:latin typeface="Georgia" panose="02040502050405020303" pitchFamily="18" charset="0"/>
              </a:rPr>
              <a:t>“ </a:t>
            </a:r>
          </a:p>
        </p:txBody>
      </p:sp>
    </p:spTree>
    <p:extLst>
      <p:ext uri="{BB962C8B-B14F-4D97-AF65-F5344CB8AC3E}">
        <p14:creationId xmlns:p14="http://schemas.microsoft.com/office/powerpoint/2010/main" val="188826766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5" y="2578743"/>
            <a:ext cx="4537959" cy="1055708"/>
          </a:xfrm>
        </p:spPr>
        <p:txBody>
          <a:bodyPr/>
          <a:lstStyle>
            <a:lvl1pPr marL="0" indent="0">
              <a:buNone/>
              <a:defRPr sz="3000"/>
            </a:lvl1pPr>
          </a:lstStyle>
          <a:p>
            <a:pPr lvl="0"/>
            <a:r>
              <a:rPr lang="en-IN"/>
              <a:t>Chapter Title</a:t>
            </a:r>
          </a:p>
          <a:p>
            <a:pPr lvl="0"/>
            <a:r>
              <a:rPr lang="en-IN"/>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5" y="3840384"/>
            <a:ext cx="4537959" cy="1055708"/>
          </a:xfrm>
        </p:spPr>
        <p:txBody>
          <a:bodyPr/>
          <a:lstStyle>
            <a:lvl1pPr marL="0" indent="0">
              <a:buNone/>
              <a:defRPr sz="1600"/>
            </a:lvl1pPr>
          </a:lstStyle>
          <a:p>
            <a:pPr lvl="0"/>
            <a:r>
              <a:rPr lang="en-IN"/>
              <a:t>text</a:t>
            </a:r>
          </a:p>
        </p:txBody>
      </p:sp>
      <p:sp>
        <p:nvSpPr>
          <p:cNvPr id="2" name="Date Placeholder 1">
            <a:extLst>
              <a:ext uri="{FF2B5EF4-FFF2-40B4-BE49-F238E27FC236}">
                <a16:creationId xmlns:a16="http://schemas.microsoft.com/office/drawing/2014/main" id="{233090AE-B6FF-49F9-BB1C-4E66D4E45946}"/>
              </a:ext>
            </a:extLst>
          </p:cNvPr>
          <p:cNvSpPr>
            <a:spLocks noGrp="1"/>
          </p:cNvSpPr>
          <p:nvPr>
            <p:ph type="dt" sz="half" idx="13"/>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703879C7-4D65-40F8-A76F-E4D269ADD911}"/>
              </a:ext>
            </a:extLst>
          </p:cNvPr>
          <p:cNvSpPr>
            <a:spLocks noGrp="1"/>
          </p:cNvSpPr>
          <p:nvPr>
            <p:ph type="ftr" sz="quarter" idx="14"/>
          </p:nvPr>
        </p:nvSpPr>
        <p:spPr/>
        <p:txBody>
          <a:bodyPr/>
          <a:lstStyle/>
          <a:p>
            <a:r>
              <a:rPr lang="en-IN"/>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EC232BAA-5F7C-41CA-B2BA-4DD798D3DCC9}"/>
              </a:ext>
            </a:extLst>
          </p:cNvPr>
          <p:cNvSpPr>
            <a:spLocks noGrp="1"/>
          </p:cNvSpPr>
          <p:nvPr>
            <p:ph type="sldNum" sz="quarter" idx="15"/>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85418113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0"/>
            <a:ext cx="4957505" cy="4267457"/>
          </a:xfrm>
        </p:spPr>
        <p:txBody>
          <a:bodyPr/>
          <a:lstStyle/>
          <a:p>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1" y="3813288"/>
            <a:ext cx="3089275" cy="180000"/>
          </a:xfrm>
        </p:spPr>
        <p:txBody>
          <a:bodyPr/>
          <a:lstStyle>
            <a:lvl1pPr marL="0" indent="0">
              <a:buNone/>
              <a:defRPr sz="1200">
                <a:solidFill>
                  <a:schemeClr val="bg1"/>
                </a:solidFill>
              </a:defRPr>
            </a:lvl1pPr>
          </a:lstStyle>
          <a:p>
            <a:pPr lvl="0"/>
            <a:r>
              <a:rPr lang="en-US"/>
              <a:t>Name Surname</a:t>
            </a:r>
            <a:endParaRPr lang="en-GB"/>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1" y="4055931"/>
            <a:ext cx="3089275" cy="180000"/>
          </a:xfrm>
        </p:spPr>
        <p:txBody>
          <a:bodyPr/>
          <a:lstStyle>
            <a:lvl1pPr marL="0" indent="0">
              <a:buNone/>
              <a:defRPr sz="1200">
                <a:solidFill>
                  <a:schemeClr val="bg1"/>
                </a:solidFill>
              </a:defRPr>
            </a:lvl1pPr>
          </a:lstStyle>
          <a:p>
            <a:pPr lvl="0"/>
            <a:r>
              <a:rPr lang="en-US"/>
              <a:t>Job Title to go here</a:t>
            </a:r>
            <a:endParaRPr lang="en-GB"/>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7" y="3578083"/>
            <a:ext cx="778959" cy="778959"/>
          </a:xfrm>
          <a:prstGeom prst="ellipse">
            <a:avLst/>
          </a:prstGeom>
        </p:spPr>
        <p:txBody>
          <a:bodyPr anchor="ctr"/>
          <a:lstStyle>
            <a:lvl1pPr marL="0" indent="0" algn="ctr">
              <a:buNone/>
              <a:defRPr sz="900">
                <a:solidFill>
                  <a:schemeClr val="bg1"/>
                </a:solidFill>
              </a:defRPr>
            </a:lvl1pPr>
          </a:lstStyle>
          <a:p>
            <a:endParaRPr lang="en-GB"/>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0"/>
            <a:ext cx="5465425" cy="373807"/>
          </a:xfrm>
        </p:spPr>
        <p:txBody>
          <a:bodyPr/>
          <a:lstStyle>
            <a:lvl1pPr marL="0" indent="0">
              <a:buNone/>
              <a:defRPr/>
            </a:lvl1pPr>
          </a:lstStyle>
          <a:p>
            <a:pPr lvl="0"/>
            <a:r>
              <a:rPr lang="en-US"/>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600"/>
            </a:lvl1pPr>
          </a:lstStyle>
          <a:p>
            <a:pPr lvl="0"/>
            <a:r>
              <a:rPr lang="en-US"/>
              <a:t>Content EY Interstate Light, 16pt, Lorem ipsum dolor, 12pt, </a:t>
            </a:r>
            <a:r>
              <a:rPr lang="en-US" err="1"/>
              <a:t>Utinam</a:t>
            </a:r>
            <a:r>
              <a:rPr lang="en-US"/>
              <a:t> </a:t>
            </a:r>
            <a:r>
              <a:rPr lang="en-US" err="1"/>
              <a:t>nonumy</a:t>
            </a:r>
            <a:r>
              <a:rPr lang="en-US"/>
              <a:t> </a:t>
            </a:r>
            <a:r>
              <a:rPr lang="en-US" err="1"/>
              <a:t>abhorreant</a:t>
            </a:r>
            <a:r>
              <a:rPr lang="en-US"/>
              <a:t> </a:t>
            </a:r>
            <a:r>
              <a:rPr lang="en-US" err="1"/>
              <a:t>sead</a:t>
            </a:r>
            <a:r>
              <a:rPr lang="en-US"/>
              <a:t>. </a:t>
            </a:r>
            <a:r>
              <a:rPr lang="en-US" err="1"/>
              <a:t>Putant</a:t>
            </a:r>
            <a:r>
              <a:rPr lang="en-US"/>
              <a:t> </a:t>
            </a:r>
            <a:r>
              <a:rPr lang="en-US" err="1"/>
              <a:t>probatus</a:t>
            </a:r>
            <a:r>
              <a:rPr lang="en-US"/>
              <a:t> id vis, ad his </a:t>
            </a:r>
            <a:r>
              <a:rPr lang="en-US" err="1"/>
              <a:t>meis</a:t>
            </a:r>
            <a:r>
              <a:rPr lang="en-US"/>
              <a:t> </a:t>
            </a:r>
            <a:r>
              <a:rPr lang="en-US" err="1"/>
              <a:t>habemus</a:t>
            </a:r>
            <a:r>
              <a:rPr lang="en-US"/>
              <a:t> </a:t>
            </a:r>
            <a:r>
              <a:rPr lang="en-US" err="1"/>
              <a:t>repudiare</a:t>
            </a:r>
            <a:r>
              <a:rPr lang="en-US"/>
              <a:t>, has an </a:t>
            </a:r>
            <a:r>
              <a:rPr lang="en-US" err="1"/>
              <a:t>pericula</a:t>
            </a:r>
            <a:r>
              <a:rPr lang="en-US"/>
              <a:t> </a:t>
            </a:r>
            <a:r>
              <a:rPr lang="en-US" err="1"/>
              <a:t>tractatos</a:t>
            </a:r>
            <a:r>
              <a:rPr lang="en-US"/>
              <a:t>. </a:t>
            </a:r>
            <a:r>
              <a:rPr lang="en-US" err="1"/>
              <a:t>Nec</a:t>
            </a:r>
            <a:r>
              <a:rPr lang="en-US"/>
              <a:t> </a:t>
            </a:r>
            <a:r>
              <a:rPr lang="en-US" err="1"/>
              <a:t>debitis</a:t>
            </a:r>
            <a:r>
              <a:rPr lang="en-US"/>
              <a:t> </a:t>
            </a:r>
            <a:r>
              <a:rPr lang="en-US" err="1"/>
              <a:t>dissentias</a:t>
            </a:r>
            <a:r>
              <a:rPr lang="en-US"/>
              <a:t> ad. </a:t>
            </a:r>
            <a:r>
              <a:rPr lang="en-US" err="1"/>
              <a:t>Patrioque</a:t>
            </a:r>
            <a:r>
              <a:rPr lang="en-US"/>
              <a:t> </a:t>
            </a:r>
            <a:r>
              <a:rPr lang="en-US" err="1"/>
              <a:t>voluptatum</a:t>
            </a:r>
            <a:r>
              <a:rPr lang="en-US"/>
              <a:t> </a:t>
            </a:r>
            <a:r>
              <a:rPr lang="en-US" err="1"/>
              <a:t>sed</a:t>
            </a:r>
            <a:r>
              <a:rPr lang="en-US"/>
              <a:t> ex, id </a:t>
            </a:r>
            <a:r>
              <a:rPr lang="en-US" err="1"/>
              <a:t>admodum</a:t>
            </a:r>
            <a:r>
              <a:rPr lang="en-US"/>
              <a:t>.</a:t>
            </a:r>
          </a:p>
          <a:p>
            <a:pPr lvl="0"/>
            <a:endParaRPr lang="en-US"/>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a:extLst>
              <a:ext uri="{FF2B5EF4-FFF2-40B4-BE49-F238E27FC236}">
                <a16:creationId xmlns:a16="http://schemas.microsoft.com/office/drawing/2014/main" id="{8769A5CD-8A0E-4B35-814B-FB3B7708ECDD}"/>
              </a:ext>
            </a:extLst>
          </p:cNvPr>
          <p:cNvSpPr>
            <a:spLocks noGrp="1"/>
          </p:cNvSpPr>
          <p:nvPr>
            <p:ph type="dt" sz="half" idx="19"/>
          </p:nvPr>
        </p:nvSpPr>
        <p:spPr/>
        <p:txBody>
          <a:bodyPr/>
          <a:lstStyle/>
          <a:p>
            <a:r>
              <a:rPr lang="lv-LV"/>
              <a:t>2022. gada 16. novembris</a:t>
            </a:r>
            <a:endParaRPr lang="en-IN"/>
          </a:p>
        </p:txBody>
      </p:sp>
      <p:sp>
        <p:nvSpPr>
          <p:cNvPr id="4" name="Footer Placeholder 3">
            <a:extLst>
              <a:ext uri="{FF2B5EF4-FFF2-40B4-BE49-F238E27FC236}">
                <a16:creationId xmlns:a16="http://schemas.microsoft.com/office/drawing/2014/main" id="{790880E2-DB1E-4AF7-8DED-AC73C7236913}"/>
              </a:ext>
            </a:extLst>
          </p:cNvPr>
          <p:cNvSpPr>
            <a:spLocks noGrp="1"/>
          </p:cNvSpPr>
          <p:nvPr>
            <p:ph type="ftr" sz="quarter" idx="20"/>
          </p:nvPr>
        </p:nvSpPr>
        <p:spPr/>
        <p:txBody>
          <a:bodyPr/>
          <a:lstStyle/>
          <a:p>
            <a:r>
              <a:rPr lang="en-IN"/>
              <a:t>Administratīvi teritoriālās reformas ietekmes uz pašvaldību administratīvo kapacitāti un pakalpojumu nodrošinājumu izvērtējums</a:t>
            </a:r>
          </a:p>
        </p:txBody>
      </p:sp>
      <p:sp>
        <p:nvSpPr>
          <p:cNvPr id="6" name="Slide Number Placeholder 5">
            <a:extLst>
              <a:ext uri="{FF2B5EF4-FFF2-40B4-BE49-F238E27FC236}">
                <a16:creationId xmlns:a16="http://schemas.microsoft.com/office/drawing/2014/main" id="{D64BFAB5-AFFD-4CF6-B953-2B8AC46595DB}"/>
              </a:ext>
            </a:extLst>
          </p:cNvPr>
          <p:cNvSpPr>
            <a:spLocks noGrp="1"/>
          </p:cNvSpPr>
          <p:nvPr>
            <p:ph type="sldNum" sz="quarter" idx="21"/>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112048384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43168CD0-24CF-4BFE-A5A5-9B1FA394C1DE}"/>
              </a:ext>
            </a:extLst>
          </p:cNvPr>
          <p:cNvSpPr>
            <a:spLocks noGrp="1"/>
          </p:cNvSpPr>
          <p:nvPr>
            <p:ph type="dt" sz="half" idx="10"/>
          </p:nvPr>
        </p:nvSpPr>
        <p:spPr/>
        <p:txBody>
          <a:bodyPr/>
          <a:lstStyle/>
          <a:p>
            <a:r>
              <a:rPr lang="lv-LV"/>
              <a:t>2022. gada 16. novembris</a:t>
            </a:r>
            <a:endParaRPr lang="en-IN"/>
          </a:p>
        </p:txBody>
      </p:sp>
      <p:sp>
        <p:nvSpPr>
          <p:cNvPr id="6" name="Footer Placeholder 5">
            <a:extLst>
              <a:ext uri="{FF2B5EF4-FFF2-40B4-BE49-F238E27FC236}">
                <a16:creationId xmlns:a16="http://schemas.microsoft.com/office/drawing/2014/main" id="{8A03029B-4CD8-44C1-8D62-4C21014BBA80}"/>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7" name="Slide Number Placeholder 6">
            <a:extLst>
              <a:ext uri="{FF2B5EF4-FFF2-40B4-BE49-F238E27FC236}">
                <a16:creationId xmlns:a16="http://schemas.microsoft.com/office/drawing/2014/main" id="{A55D0878-DBF4-4FDC-8BBD-B51A057753DB}"/>
              </a:ext>
            </a:extLst>
          </p:cNvPr>
          <p:cNvSpPr>
            <a:spLocks noGrp="1"/>
          </p:cNvSpPr>
          <p:nvPr>
            <p:ph type="sldNum" sz="quarter" idx="12"/>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418941809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idx="1"/>
          </p:nvPr>
        </p:nvSpPr>
        <p:spPr>
          <a:xfrm>
            <a:off x="609918" y="1137920"/>
            <a:ext cx="8238744" cy="4834800"/>
          </a:xfrm>
        </p:spPr>
        <p:txBody>
          <a:bodyPr/>
          <a:lstStyle>
            <a:lvl1pPr marL="0" indent="0">
              <a:buNone/>
              <a:defRPr>
                <a:solidFill>
                  <a:schemeClr val="bg1"/>
                </a:solidFill>
              </a:defRPr>
            </a:lvl1pPr>
            <a:lvl2pPr marL="356616">
              <a:defRPr>
                <a:solidFill>
                  <a:schemeClr val="bg1"/>
                </a:solidFill>
              </a:defRPr>
            </a:lvl2pPr>
            <a:lvl3pPr marL="713232">
              <a:defRPr>
                <a:solidFill>
                  <a:schemeClr val="bg1"/>
                </a:solidFill>
              </a:defRPr>
            </a:lvl3pPr>
            <a:lvl4pPr marL="1069848">
              <a:defRPr>
                <a:solidFill>
                  <a:schemeClr val="bg1"/>
                </a:solidFill>
              </a:defRPr>
            </a:lvl4pPr>
            <a:lvl5pPr marL="1426464">
              <a:defRPr sz="12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9676AC5F-F41B-41B3-944D-407B2EC006EE}"/>
              </a:ext>
            </a:extLst>
          </p:cNvPr>
          <p:cNvSpPr>
            <a:spLocks noGrp="1"/>
          </p:cNvSpPr>
          <p:nvPr>
            <p:ph type="dt" sz="half" idx="10"/>
          </p:nvPr>
        </p:nvSpPr>
        <p:spPr/>
        <p:txBody>
          <a:bodyPr/>
          <a:lstStyle/>
          <a:p>
            <a:r>
              <a:rPr lang="lv-LV"/>
              <a:t>2022. gada 16. novembris</a:t>
            </a:r>
            <a:endParaRPr lang="en-IN"/>
          </a:p>
        </p:txBody>
      </p:sp>
      <p:sp>
        <p:nvSpPr>
          <p:cNvPr id="5" name="Footer Placeholder 4">
            <a:extLst>
              <a:ext uri="{FF2B5EF4-FFF2-40B4-BE49-F238E27FC236}">
                <a16:creationId xmlns:a16="http://schemas.microsoft.com/office/drawing/2014/main" id="{361D047A-D60B-4333-A8BC-94FB1C913B58}"/>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6" name="Slide Number Placeholder 5">
            <a:extLst>
              <a:ext uri="{FF2B5EF4-FFF2-40B4-BE49-F238E27FC236}">
                <a16:creationId xmlns:a16="http://schemas.microsoft.com/office/drawing/2014/main" id="{E0FD345F-47B5-44A9-AB94-75DC10DC21EC}"/>
              </a:ext>
            </a:extLst>
          </p:cNvPr>
          <p:cNvSpPr>
            <a:spLocks noGrp="1"/>
          </p:cNvSpPr>
          <p:nvPr>
            <p:ph type="sldNum" sz="quarter" idx="12"/>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332766744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a:t>Click to edit Master title style</a:t>
            </a:r>
            <a:endParaRPr lang="en-GB"/>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a:extLst>
              <a:ext uri="{FF2B5EF4-FFF2-40B4-BE49-F238E27FC236}">
                <a16:creationId xmlns:a16="http://schemas.microsoft.com/office/drawing/2014/main" id="{867E904C-40FC-478E-BED5-7D16E82B3BC2}"/>
              </a:ext>
            </a:extLst>
          </p:cNvPr>
          <p:cNvSpPr>
            <a:spLocks noGrp="1"/>
          </p:cNvSpPr>
          <p:nvPr>
            <p:ph type="dt" sz="half" idx="10"/>
          </p:nvPr>
        </p:nvSpPr>
        <p:spPr/>
        <p:txBody>
          <a:bodyPr/>
          <a:lstStyle/>
          <a:p>
            <a:r>
              <a:rPr lang="lv-LV"/>
              <a:t>2022. gada 16. novembris</a:t>
            </a:r>
            <a:endParaRPr lang="en-IN"/>
          </a:p>
        </p:txBody>
      </p:sp>
      <p:sp>
        <p:nvSpPr>
          <p:cNvPr id="4" name="Footer Placeholder 3">
            <a:extLst>
              <a:ext uri="{FF2B5EF4-FFF2-40B4-BE49-F238E27FC236}">
                <a16:creationId xmlns:a16="http://schemas.microsoft.com/office/drawing/2014/main" id="{53AF9D1A-049F-47B8-95F8-FB0F6841B74D}"/>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5" name="Slide Number Placeholder 4">
            <a:extLst>
              <a:ext uri="{FF2B5EF4-FFF2-40B4-BE49-F238E27FC236}">
                <a16:creationId xmlns:a16="http://schemas.microsoft.com/office/drawing/2014/main" id="{31673B52-B4E0-42F2-A086-88E313EA7411}"/>
              </a:ext>
            </a:extLst>
          </p:cNvPr>
          <p:cNvSpPr>
            <a:spLocks noGrp="1"/>
          </p:cNvSpPr>
          <p:nvPr>
            <p:ph type="sldNum" sz="quarter" idx="12"/>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48682200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5" y="2060235"/>
            <a:ext cx="5292000" cy="3025522"/>
          </a:xfrm>
        </p:spPr>
        <p:txBody>
          <a:bodyPr lIns="0" tIns="0" rIns="0" bIns="0">
            <a:noAutofit/>
          </a:bodyPr>
          <a:lstStyle>
            <a:lvl1pPr marL="0" indent="0" algn="ctr">
              <a:buNone/>
              <a:defRPr lang="en-US" sz="2800" dirty="0" smtClean="0">
                <a:latin typeface="Georgia" panose="02040502050405020303" pitchFamily="18" charset="0"/>
              </a:defRPr>
            </a:lvl1pPr>
          </a:lstStyle>
          <a:p>
            <a:pPr marL="356616" lvl="0" indent="-356616" algn="ctr">
              <a:spcBef>
                <a:spcPts val="0"/>
              </a:spcBef>
            </a:pPr>
            <a:r>
              <a:rPr lang="en-US"/>
              <a:t>Click to 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5" y="5506678"/>
            <a:ext cx="5292000" cy="316838"/>
          </a:xfrm>
        </p:spPr>
        <p:txBody>
          <a:bodyPr lIns="0" tIns="0" rIns="0" bIns="0">
            <a:noAutofit/>
          </a:bodyPr>
          <a:lstStyle>
            <a:lvl1pPr marL="0" indent="0" algn="ctr">
              <a:buNone/>
              <a:defRPr lang="en-US" sz="1600" dirty="0" smtClean="0">
                <a:solidFill>
                  <a:srgbClr val="FFE600"/>
                </a:solidFill>
                <a:latin typeface="+mn-lt"/>
              </a:defRPr>
            </a:lvl1pPr>
          </a:lstStyle>
          <a:p>
            <a:pPr marL="356616" lvl="0" indent="-356616" algn="ctr">
              <a:spcBef>
                <a:spcPts val="0"/>
              </a:spcBef>
              <a:spcAft>
                <a:spcPts val="600"/>
              </a:spcAft>
            </a:pPr>
            <a:r>
              <a:rPr lang="en-US"/>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5" y="5818717"/>
            <a:ext cx="5292000" cy="316838"/>
          </a:xfrm>
        </p:spPr>
        <p:txBody>
          <a:bodyPr vert="horz" lIns="0" tIns="0" rIns="0" bIns="0" rtlCol="0" anchor="t" anchorCtr="0">
            <a:noAutofit/>
          </a:bodyPr>
          <a:lstStyle>
            <a:lvl1pPr marL="0" indent="0" algn="ctr">
              <a:buNone/>
              <a:defRPr lang="en-US" sz="1600" dirty="0" smtClean="0">
                <a:latin typeface="+mn-lt"/>
              </a:defRPr>
            </a:lvl1pPr>
          </a:lstStyle>
          <a:p>
            <a:pPr marL="356616" lvl="0" indent="-356616" algn="ctr">
              <a:spcBef>
                <a:spcPts val="0"/>
              </a:spcBef>
              <a:spcAft>
                <a:spcPts val="600"/>
              </a:spcAft>
            </a:pPr>
            <a:r>
              <a:rPr lang="en-US"/>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1" y="979787"/>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200">
                <a:solidFill>
                  <a:schemeClr val="tx2"/>
                </a:solidFill>
                <a:latin typeface="Georgia" panose="02040502050405020303" pitchFamily="18" charset="0"/>
              </a:rPr>
              <a:t>“ </a:t>
            </a:r>
          </a:p>
        </p:txBody>
      </p:sp>
    </p:spTree>
    <p:extLst>
      <p:ext uri="{BB962C8B-B14F-4D97-AF65-F5344CB8AC3E}">
        <p14:creationId xmlns:p14="http://schemas.microsoft.com/office/powerpoint/2010/main" val="352122004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sz="half" idx="1"/>
          </p:nvPr>
        </p:nvSpPr>
        <p:spPr>
          <a:xfrm>
            <a:off x="60991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0082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5" name="Date Placeholder 4">
            <a:extLst>
              <a:ext uri="{FF2B5EF4-FFF2-40B4-BE49-F238E27FC236}">
                <a16:creationId xmlns:a16="http://schemas.microsoft.com/office/drawing/2014/main" id="{80A9C25C-3A8C-4C58-96C4-E37B4561A61F}"/>
              </a:ext>
            </a:extLst>
          </p:cNvPr>
          <p:cNvSpPr>
            <a:spLocks noGrp="1"/>
          </p:cNvSpPr>
          <p:nvPr>
            <p:ph type="dt" sz="half" idx="10"/>
          </p:nvPr>
        </p:nvSpPr>
        <p:spPr/>
        <p:txBody>
          <a:bodyPr/>
          <a:lstStyle/>
          <a:p>
            <a:r>
              <a:rPr lang="lv-LV"/>
              <a:t>2022. gada 16. novembris</a:t>
            </a:r>
            <a:endParaRPr lang="en-IN"/>
          </a:p>
        </p:txBody>
      </p:sp>
      <p:sp>
        <p:nvSpPr>
          <p:cNvPr id="6" name="Footer Placeholder 5">
            <a:extLst>
              <a:ext uri="{FF2B5EF4-FFF2-40B4-BE49-F238E27FC236}">
                <a16:creationId xmlns:a16="http://schemas.microsoft.com/office/drawing/2014/main" id="{3D1EACC4-E008-4EAD-B376-3291A92C1F62}"/>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7" name="Slide Number Placeholder 6">
            <a:extLst>
              <a:ext uri="{FF2B5EF4-FFF2-40B4-BE49-F238E27FC236}">
                <a16:creationId xmlns:a16="http://schemas.microsoft.com/office/drawing/2014/main" id="{AB123B54-CFA9-4016-9E57-DB2AA98A8757}"/>
              </a:ext>
            </a:extLst>
          </p:cNvPr>
          <p:cNvSpPr>
            <a:spLocks noGrp="1"/>
          </p:cNvSpPr>
          <p:nvPr>
            <p:ph type="sldNum" sz="quarter" idx="12"/>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214961310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9632"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a:p>
        </p:txBody>
      </p:sp>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5" name="Date Placeholder 4">
            <a:extLst>
              <a:ext uri="{FF2B5EF4-FFF2-40B4-BE49-F238E27FC236}">
                <a16:creationId xmlns:a16="http://schemas.microsoft.com/office/drawing/2014/main" id="{ADFF1ECC-D716-46AD-962C-B32A20A2DA9B}"/>
              </a:ext>
            </a:extLst>
          </p:cNvPr>
          <p:cNvSpPr>
            <a:spLocks noGrp="1"/>
          </p:cNvSpPr>
          <p:nvPr>
            <p:ph type="dt" sz="half" idx="14"/>
          </p:nvPr>
        </p:nvSpPr>
        <p:spPr/>
        <p:txBody>
          <a:bodyPr/>
          <a:lstStyle/>
          <a:p>
            <a:r>
              <a:rPr lang="lv-LV"/>
              <a:t>2022. gada 16. novembris</a:t>
            </a:r>
            <a:endParaRPr lang="en-IN"/>
          </a:p>
        </p:txBody>
      </p:sp>
      <p:sp>
        <p:nvSpPr>
          <p:cNvPr id="6" name="Footer Placeholder 5">
            <a:extLst>
              <a:ext uri="{FF2B5EF4-FFF2-40B4-BE49-F238E27FC236}">
                <a16:creationId xmlns:a16="http://schemas.microsoft.com/office/drawing/2014/main" id="{922DD0AC-C845-45A9-9269-24BB926CD6A0}"/>
              </a:ext>
            </a:extLst>
          </p:cNvPr>
          <p:cNvSpPr>
            <a:spLocks noGrp="1"/>
          </p:cNvSpPr>
          <p:nvPr>
            <p:ph type="ftr" sz="quarter" idx="15"/>
          </p:nvPr>
        </p:nvSpPr>
        <p:spPr/>
        <p:txBody>
          <a:bodyPr/>
          <a:lstStyle/>
          <a:p>
            <a:r>
              <a:rPr lang="en-IN"/>
              <a:t>Administratīvi teritoriālās reformas ietekmes uz pašvaldību administratīvo kapacitāti un pakalpojumu nodrošinājumu izvērtējums</a:t>
            </a:r>
          </a:p>
        </p:txBody>
      </p:sp>
      <p:sp>
        <p:nvSpPr>
          <p:cNvPr id="7" name="Slide Number Placeholder 6">
            <a:extLst>
              <a:ext uri="{FF2B5EF4-FFF2-40B4-BE49-F238E27FC236}">
                <a16:creationId xmlns:a16="http://schemas.microsoft.com/office/drawing/2014/main" id="{0340F5C5-4C2B-44BD-928E-0C8CDB06CA69}"/>
              </a:ext>
            </a:extLst>
          </p:cNvPr>
          <p:cNvSpPr>
            <a:spLocks noGrp="1"/>
          </p:cNvSpPr>
          <p:nvPr>
            <p:ph type="sldNum" sz="quarter" idx="16"/>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370799166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D1D31E5-3A36-4B92-9824-68015446CE38}"/>
              </a:ext>
            </a:extLst>
          </p:cNvPr>
          <p:cNvSpPr>
            <a:spLocks noGrp="1"/>
          </p:cNvSpPr>
          <p:nvPr>
            <p:ph type="dt" sz="half" idx="10"/>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B6917ECE-7F22-4E34-BEC0-FF476EAA7A27}"/>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BB3F14B0-01FE-4A53-8102-B11A8D1461F1}"/>
              </a:ext>
            </a:extLst>
          </p:cNvPr>
          <p:cNvSpPr>
            <a:spLocks noGrp="1"/>
          </p:cNvSpPr>
          <p:nvPr>
            <p:ph type="sldNum" sz="quarter" idx="12"/>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129885523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F2D0D41-C0F6-403C-A7A7-43E790279BFA}"/>
              </a:ext>
            </a:extLst>
          </p:cNvPr>
          <p:cNvSpPr>
            <a:spLocks noGrp="1"/>
          </p:cNvSpPr>
          <p:nvPr>
            <p:ph type="dt" sz="half" idx="10"/>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A8AA7B3C-2A50-4163-BC1E-4B56A39D36E7}"/>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B84A0F18-411D-4935-9981-B5C6EFC12665}"/>
              </a:ext>
            </a:extLst>
          </p:cNvPr>
          <p:cNvSpPr>
            <a:spLocks noGrp="1"/>
          </p:cNvSpPr>
          <p:nvPr>
            <p:ph type="sldNum" sz="quarter" idx="12"/>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69982784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0A27BF3-82A1-4599-8CCA-CF3ACAB0C86D}"/>
              </a:ext>
            </a:extLst>
          </p:cNvPr>
          <p:cNvSpPr>
            <a:spLocks noGrp="1"/>
          </p:cNvSpPr>
          <p:nvPr>
            <p:ph type="dt" sz="half" idx="10"/>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0E231361-E880-4D6A-825A-680614E9A87B}"/>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F9181148-8F5A-4E91-8793-730AF648EE6C}"/>
              </a:ext>
            </a:extLst>
          </p:cNvPr>
          <p:cNvSpPr>
            <a:spLocks noGrp="1"/>
          </p:cNvSpPr>
          <p:nvPr>
            <p:ph type="sldNum" sz="quarter" idx="12"/>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164528558"/>
      </p:ext>
    </p:extLst>
  </p:cSld>
  <p:clrMapOvr>
    <a:masterClrMapping/>
  </p:clrMapOvr>
  <p:extLst>
    <p:ext uri="{DCECCB84-F9BA-43D5-87BE-67443E8EF086}">
      <p15:sldGuideLst xmlns:p15="http://schemas.microsoft.com/office/powerpoint/2012/main"/>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ABF41DC-C088-4408-8F03-9E8FE84B9906}"/>
              </a:ext>
            </a:extLst>
          </p:cNvPr>
          <p:cNvSpPr>
            <a:spLocks noGrp="1"/>
          </p:cNvSpPr>
          <p:nvPr>
            <p:ph type="dt" sz="half" idx="10"/>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094103BA-A989-4AA1-98D0-D1C50DEC6F81}"/>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6FD666F6-A0AB-4C89-91BC-046B84ABD97A}"/>
              </a:ext>
            </a:extLst>
          </p:cNvPr>
          <p:cNvSpPr>
            <a:spLocks noGrp="1"/>
          </p:cNvSpPr>
          <p:nvPr>
            <p:ph type="sldNum" sz="quarter" idx="12"/>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2193547685"/>
      </p:ext>
    </p:extLst>
  </p:cSld>
  <p:clrMapOvr>
    <a:masterClrMapping/>
  </p:clrMapOvr>
  <p:extLst>
    <p:ext uri="{DCECCB84-F9BA-43D5-87BE-67443E8EF086}">
      <p15:sldGuideLst xmlns:p15="http://schemas.microsoft.com/office/powerpoint/2012/main"/>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45762763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a:t>Video</a:t>
            </a:r>
          </a:p>
        </p:txBody>
      </p:sp>
      <p:sp>
        <p:nvSpPr>
          <p:cNvPr id="2" name="Date Placeholder 1">
            <a:extLst>
              <a:ext uri="{FF2B5EF4-FFF2-40B4-BE49-F238E27FC236}">
                <a16:creationId xmlns:a16="http://schemas.microsoft.com/office/drawing/2014/main" id="{8052B57E-D8D9-41A9-9A23-57DF0FE007D2}"/>
              </a:ext>
            </a:extLst>
          </p:cNvPr>
          <p:cNvSpPr>
            <a:spLocks noGrp="1"/>
          </p:cNvSpPr>
          <p:nvPr>
            <p:ph type="dt" sz="half" idx="11"/>
          </p:nvPr>
        </p:nvSpPr>
        <p:spPr/>
        <p:txBody>
          <a:bodyPr/>
          <a:lstStyle/>
          <a:p>
            <a:r>
              <a:rPr lang="lv-LV"/>
              <a:t>2022. gada 16. novembris</a:t>
            </a:r>
            <a:endParaRPr lang="en-IN"/>
          </a:p>
        </p:txBody>
      </p:sp>
      <p:sp>
        <p:nvSpPr>
          <p:cNvPr id="4" name="Footer Placeholder 3">
            <a:extLst>
              <a:ext uri="{FF2B5EF4-FFF2-40B4-BE49-F238E27FC236}">
                <a16:creationId xmlns:a16="http://schemas.microsoft.com/office/drawing/2014/main" id="{C94FFAD0-F08B-4EB5-A51A-B14BC48FA29C}"/>
              </a:ext>
            </a:extLst>
          </p:cNvPr>
          <p:cNvSpPr>
            <a:spLocks noGrp="1"/>
          </p:cNvSpPr>
          <p:nvPr>
            <p:ph type="ftr" sz="quarter" idx="12"/>
          </p:nvPr>
        </p:nvSpPr>
        <p:spPr/>
        <p:txBody>
          <a:bodyPr/>
          <a:lstStyle/>
          <a:p>
            <a:r>
              <a:rPr lang="en-IN"/>
              <a:t>Administratīvi teritoriālās reformas ietekmes uz pašvaldību administratīvo kapacitāti un pakalpojumu nodrošinājumu izvērtējums</a:t>
            </a:r>
          </a:p>
        </p:txBody>
      </p:sp>
      <p:sp>
        <p:nvSpPr>
          <p:cNvPr id="5" name="Slide Number Placeholder 4">
            <a:extLst>
              <a:ext uri="{FF2B5EF4-FFF2-40B4-BE49-F238E27FC236}">
                <a16:creationId xmlns:a16="http://schemas.microsoft.com/office/drawing/2014/main" id="{4F19FC2B-3BB3-4DA2-9433-70BCC7C5659E}"/>
              </a:ext>
            </a:extLst>
          </p:cNvPr>
          <p:cNvSpPr>
            <a:spLocks noGrp="1"/>
          </p:cNvSpPr>
          <p:nvPr>
            <p:ph type="sldNum" sz="quarter" idx="13"/>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338407274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4223874-3AD1-4756-B25E-8234DD3717B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5"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67844786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1_Final legal text">
    <p:spTree>
      <p:nvGrpSpPr>
        <p:cNvPr id="1" name=""/>
        <p:cNvGrpSpPr/>
        <p:nvPr/>
      </p:nvGrpSpPr>
      <p:grpSpPr>
        <a:xfrm>
          <a:off x="0" y="0"/>
          <a:ext cx="0" cy="0"/>
          <a:chOff x="0" y="0"/>
          <a:chExt cx="0" cy="0"/>
        </a:xfrm>
      </p:grpSpPr>
      <p:pic>
        <p:nvPicPr>
          <p:cNvPr id="3" name="Content Placeholder 3">
            <a:extLst>
              <a:ext uri="{FF2B5EF4-FFF2-40B4-BE49-F238E27FC236}">
                <a16:creationId xmlns:a16="http://schemas.microsoft.com/office/drawing/2014/main" id="{C94B4409-2B48-4C2E-B122-78CAC0F697B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5"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97958139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20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0" cy="1800000"/>
          </a:xfrm>
        </p:spPr>
        <p:txBody>
          <a:bodyPr lIns="90000" tIns="46800" rIns="90000" bIns="46800"/>
          <a:lstStyle>
            <a:lvl1pPr marL="0" indent="0">
              <a:buNone/>
              <a:defRPr lang="en-US" sz="2800" dirty="0" smtClean="0">
                <a:latin typeface="Georgia" panose="02040502050405020303" pitchFamily="18" charset="0"/>
              </a:defRPr>
            </a:lvl1pPr>
          </a:lstStyle>
          <a:p>
            <a:pPr marL="356616" lvl="0" indent="-356616">
              <a:spcBef>
                <a:spcPts val="0"/>
              </a:spcBef>
            </a:pPr>
            <a:r>
              <a:rPr lang="en-US"/>
              <a:t>Click to 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chemeClr val="tx2"/>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chemeClr val="bg1"/>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a:t>Job Title</a:t>
            </a:r>
          </a:p>
        </p:txBody>
      </p:sp>
    </p:spTree>
    <p:extLst>
      <p:ext uri="{BB962C8B-B14F-4D97-AF65-F5344CB8AC3E}">
        <p14:creationId xmlns:p14="http://schemas.microsoft.com/office/powerpoint/2010/main" val="232228480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preserve="1" userDrawn="1">
  <p:cSld name="2_Final legal text">
    <p:spTree>
      <p:nvGrpSpPr>
        <p:cNvPr id="1" name=""/>
        <p:cNvGrpSpPr/>
        <p:nvPr/>
      </p:nvGrpSpPr>
      <p:grpSpPr>
        <a:xfrm>
          <a:off x="0" y="0"/>
          <a:ext cx="0" cy="0"/>
          <a:chOff x="0" y="0"/>
          <a:chExt cx="0" cy="0"/>
        </a:xfrm>
      </p:grpSpPr>
      <p:pic>
        <p:nvPicPr>
          <p:cNvPr id="3" name="Content Placeholder 3">
            <a:extLst>
              <a:ext uri="{FF2B5EF4-FFF2-40B4-BE49-F238E27FC236}">
                <a16:creationId xmlns:a16="http://schemas.microsoft.com/office/drawing/2014/main" id="{512A84B0-F10A-4A02-AD57-E01F7676B6B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3" y="0"/>
            <a:ext cx="12192005"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13273609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86910565"/>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userDrawn="1">
  <p:cSld name="2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1"/>
            <a:ext cx="4930412" cy="4266789"/>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grpSp>
        <p:nvGrpSpPr>
          <p:cNvPr id="14" name="Group 4">
            <a:extLst>
              <a:ext uri="{FF2B5EF4-FFF2-40B4-BE49-F238E27FC236}">
                <a16:creationId xmlns:a16="http://schemas.microsoft.com/office/drawing/2014/main" id="{C8422AE9-8257-41A9-AB41-1F10585C886F}"/>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D19659BD-653C-4300-9060-420AFAE39587}"/>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6">
              <a:extLst>
                <a:ext uri="{FF2B5EF4-FFF2-40B4-BE49-F238E27FC236}">
                  <a16:creationId xmlns:a16="http://schemas.microsoft.com/office/drawing/2014/main" id="{A4669336-72A1-4233-827A-C41AB4C1CC0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803904190"/>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userDrawn="1">
  <p:cSld name="Transmittal letter - second page">
    <p:spTree>
      <p:nvGrpSpPr>
        <p:cNvPr id="1" name=""/>
        <p:cNvGrpSpPr/>
        <p:nvPr/>
      </p:nvGrpSpPr>
      <p:grpSpPr>
        <a:xfrm>
          <a:off x="0" y="0"/>
          <a:ext cx="0" cy="0"/>
          <a:chOff x="0" y="0"/>
          <a:chExt cx="0" cy="0"/>
        </a:xfrm>
      </p:grpSpPr>
      <p:pic>
        <p:nvPicPr>
          <p:cNvPr id="19460" name="Picture 4">
            <a:extLst>
              <a:ext uri="{FF2B5EF4-FFF2-40B4-BE49-F238E27FC236}">
                <a16:creationId xmlns:a16="http://schemas.microsoft.com/office/drawing/2014/main" id="{9D35E1A3-2B8A-4B66-B816-C304C8A77003}"/>
              </a:ext>
            </a:extLst>
          </p:cNvPr>
          <p:cNvPicPr>
            <a:picLocks noChangeAspect="1" noChangeArrowheads="1"/>
          </p:cNvPicPr>
          <p:nvPr userDrawn="1"/>
        </p:nvPicPr>
        <p:blipFill>
          <a:blip r:embed="rId2" cstate="hqprint">
            <a:extLst>
              <a:ext uri="{28A0092B-C50C-407E-A947-70E740481C1C}">
                <a14:useLocalDpi xmlns:a14="http://schemas.microsoft.com/office/drawing/2010/main"/>
              </a:ext>
            </a:extLst>
          </a:blip>
          <a:srcRect/>
          <a:stretch>
            <a:fillRect/>
          </a:stretch>
        </p:blipFill>
        <p:spPr bwMode="auto">
          <a:xfrm>
            <a:off x="703507" y="653899"/>
            <a:ext cx="668094" cy="770466"/>
          </a:xfrm>
          <a:prstGeom prst="rect">
            <a:avLst/>
          </a:prstGeom>
          <a:noFill/>
          <a:extLst>
            <a:ext uri="{909E8E84-426E-40DD-AFC4-6F175D3DCCD1}">
              <a14:hiddenFill xmlns:a14="http://schemas.microsoft.com/office/drawing/2010/main">
                <a:solidFill>
                  <a:srgbClr val="FFFFFF"/>
                </a:solidFill>
              </a14:hiddenFill>
            </a:ext>
          </a:extLst>
        </p:spPr>
      </p:pic>
      <p:cxnSp>
        <p:nvCxnSpPr>
          <p:cNvPr id="14" name="Bottom rule"/>
          <p:cNvCxnSpPr/>
          <p:nvPr userDrawn="1"/>
        </p:nvCxnSpPr>
        <p:spPr bwMode="gray">
          <a:xfrm>
            <a:off x="698870" y="6660826"/>
            <a:ext cx="10795974" cy="0"/>
          </a:xfrm>
          <a:prstGeom prst="line">
            <a:avLst/>
          </a:prstGeom>
          <a:noFill/>
          <a:ln w="6350">
            <a:solidFill>
              <a:schemeClr val="bg2"/>
            </a:solidFill>
            <a:miter lim="800000"/>
            <a:headEnd/>
            <a:tailEnd type="none" w="med" len="med"/>
          </a:ln>
          <a:effectLst/>
        </p:spPr>
      </p:cxnSp>
      <p:sp>
        <p:nvSpPr>
          <p:cNvPr id="15" name="Filename_Subsec_Page"/>
          <p:cNvSpPr txBox="1"/>
          <p:nvPr userDrawn="1"/>
        </p:nvSpPr>
        <p:spPr>
          <a:xfrm>
            <a:off x="698869" y="6529701"/>
            <a:ext cx="10795974" cy="129686"/>
          </a:xfrm>
          <a:prstGeom prst="rect">
            <a:avLst/>
          </a:prstGeom>
          <a:noFill/>
        </p:spPr>
        <p:txBody>
          <a:bodyPr wrap="square" lIns="0" tIns="0" rIns="0" bIns="0" rtlCol="0">
            <a:noAutofit/>
          </a:bodyPr>
          <a:lstStyle/>
          <a:p>
            <a:pPr algn="r">
              <a:spcBef>
                <a:spcPts val="0"/>
              </a:spcBef>
            </a:pPr>
            <a:r>
              <a:rPr lang="lv-LV" sz="635">
                <a:solidFill>
                  <a:schemeClr val="bg2"/>
                </a:solidFill>
                <a:latin typeface="+mn-lt"/>
              </a:rPr>
              <a:t>Ārkārtas finanšu revīzija par pašvaldību pakalpojumu pieejamības nodrošināšanu novada teritoriālā iedalījuma vienībās pēc administratīvi teritoriālās reformas</a:t>
            </a:r>
            <a:endParaRPr lang="en-US" sz="635" b="1">
              <a:solidFill>
                <a:schemeClr val="bg2"/>
              </a:solidFill>
              <a:latin typeface="+mn-lt"/>
            </a:endParaRPr>
          </a:p>
        </p:txBody>
      </p:sp>
      <p:cxnSp>
        <p:nvCxnSpPr>
          <p:cNvPr id="8" name="Top rule"/>
          <p:cNvCxnSpPr/>
          <p:nvPr userDrawn="1"/>
        </p:nvCxnSpPr>
        <p:spPr bwMode="gray">
          <a:xfrm>
            <a:off x="698870" y="391351"/>
            <a:ext cx="10795974" cy="0"/>
          </a:xfrm>
          <a:prstGeom prst="line">
            <a:avLst/>
          </a:prstGeom>
          <a:noFill/>
          <a:ln w="6350">
            <a:solidFill>
              <a:schemeClr val="bg2"/>
            </a:solidFill>
            <a:miter lim="800000"/>
            <a:headEnd/>
            <a:tailEnd type="none" w="med" len="med"/>
          </a:ln>
          <a:effectLst/>
        </p:spPr>
      </p:cxnSp>
      <p:sp>
        <p:nvSpPr>
          <p:cNvPr id="9" name="Filename_Vers_Draft"/>
          <p:cNvSpPr txBox="1">
            <a:spLocks/>
          </p:cNvSpPr>
          <p:nvPr userDrawn="1"/>
        </p:nvSpPr>
        <p:spPr>
          <a:xfrm>
            <a:off x="698869" y="222309"/>
            <a:ext cx="7239786" cy="169042"/>
          </a:xfrm>
          <a:prstGeom prst="rect">
            <a:avLst/>
          </a:prstGeom>
        </p:spPr>
        <p:txBody>
          <a:bodyPr lIns="0" tIns="0" rIns="0" bIns="0" anchor="t" anchorCtr="0"/>
          <a:lstStyle>
            <a:lvl1pPr algn="l" defTabSz="995363" rtl="0" eaLnBrk="1" fontAlgn="base" hangingPunct="1">
              <a:lnSpc>
                <a:spcPct val="110000"/>
              </a:lnSpc>
              <a:spcBef>
                <a:spcPts val="0"/>
              </a:spcBef>
              <a:spcAft>
                <a:spcPts val="600"/>
              </a:spcAft>
              <a:defRPr sz="2800" b="1">
                <a:solidFill>
                  <a:schemeClr val="bg1">
                    <a:lumMod val="50000"/>
                  </a:schemeClr>
                </a:solidFill>
                <a:latin typeface="Arial" pitchFamily="34" charset="0"/>
                <a:ea typeface="+mn-ea"/>
                <a:cs typeface="Arial" pitchFamily="34" charset="0"/>
              </a:defRPr>
            </a:lvl1pPr>
            <a:lvl2pPr marL="1588" algn="just" defTabSz="995363" rtl="0" eaLnBrk="1" fontAlgn="base" hangingPunct="1">
              <a:lnSpc>
                <a:spcPct val="110000"/>
              </a:lnSpc>
              <a:spcBef>
                <a:spcPts val="0"/>
              </a:spcBef>
              <a:spcAft>
                <a:spcPts val="600"/>
              </a:spcAft>
              <a:buClr>
                <a:srgbClr val="000000"/>
              </a:buClr>
              <a:defRPr sz="1400" b="0">
                <a:solidFill>
                  <a:schemeClr val="tx1"/>
                </a:solidFill>
                <a:latin typeface="Arial" pitchFamily="34" charset="0"/>
                <a:cs typeface="Arial" pitchFamily="34" charset="0"/>
              </a:defRPr>
            </a:lvl2pPr>
            <a:lvl3pPr marL="3175" algn="just" defTabSz="995363" rtl="0" eaLnBrk="1" fontAlgn="base" hangingPunct="1">
              <a:lnSpc>
                <a:spcPct val="110000"/>
              </a:lnSpc>
              <a:spcBef>
                <a:spcPts val="0"/>
              </a:spcBef>
              <a:spcAft>
                <a:spcPts val="600"/>
              </a:spcAft>
              <a:buClr>
                <a:srgbClr val="000000"/>
              </a:buClr>
              <a:defRPr sz="1200" b="0">
                <a:solidFill>
                  <a:schemeClr val="tx1"/>
                </a:solidFill>
                <a:latin typeface="Arial" pitchFamily="34" charset="0"/>
                <a:cs typeface="Arial" pitchFamily="34" charset="0"/>
              </a:defRPr>
            </a:lvl3pPr>
            <a:lvl4pPr marL="196850" indent="-192088" algn="just" defTabSz="995363" rtl="0" eaLnBrk="1" fontAlgn="base" hangingPunct="1">
              <a:lnSpc>
                <a:spcPct val="110000"/>
              </a:lnSpc>
              <a:spcBef>
                <a:spcPts val="0"/>
              </a:spcBef>
              <a:spcAft>
                <a:spcPts val="600"/>
              </a:spcAft>
              <a:buClr>
                <a:schemeClr val="bg2"/>
              </a:buClr>
              <a:buSzPct val="70000"/>
              <a:buFont typeface="Wingdings 3" pitchFamily="18" charset="2"/>
              <a:buNone/>
              <a:defRPr sz="1200" b="1">
                <a:solidFill>
                  <a:schemeClr val="accent1"/>
                </a:solidFill>
                <a:latin typeface="Arial" pitchFamily="34" charset="0"/>
                <a:cs typeface="Arial" pitchFamily="34" charset="0"/>
              </a:defRPr>
            </a:lvl4pPr>
            <a:lvl5pPr marL="393700" indent="-195263" algn="just" defTabSz="995363" rtl="0" eaLnBrk="1" fontAlgn="base" hangingPunct="1">
              <a:lnSpc>
                <a:spcPct val="100000"/>
              </a:lnSpc>
              <a:spcBef>
                <a:spcPts val="0"/>
              </a:spcBef>
              <a:spcAft>
                <a:spcPts val="600"/>
              </a:spcAft>
              <a:buClr>
                <a:schemeClr val="bg2"/>
              </a:buClr>
              <a:buSzPct val="70000"/>
              <a:buFont typeface="Arial Narrow" pitchFamily="34" charset="0"/>
              <a:buChar char="–"/>
              <a:defRPr sz="1000">
                <a:solidFill>
                  <a:schemeClr val="tx1"/>
                </a:solidFill>
                <a:latin typeface="Arial" pitchFamily="34" charset="0"/>
                <a:cs typeface="Arial" pitchFamily="34" charset="0"/>
              </a:defRPr>
            </a:lvl5pPr>
            <a:lvl6pPr marL="850900" indent="-195263" algn="l" defTabSz="995363" rtl="0" eaLnBrk="1" fontAlgn="base" hangingPunct="1">
              <a:spcBef>
                <a:spcPct val="15000"/>
              </a:spcBef>
              <a:spcAft>
                <a:spcPct val="15000"/>
              </a:spcAft>
              <a:buClr>
                <a:schemeClr val="tx2"/>
              </a:buClr>
              <a:buFont typeface="Arial Narrow" pitchFamily="34" charset="0"/>
              <a:buChar char="–"/>
              <a:defRPr sz="1100">
                <a:solidFill>
                  <a:schemeClr val="tx1"/>
                </a:solidFill>
                <a:latin typeface="+mn-lt"/>
              </a:defRPr>
            </a:lvl6pPr>
            <a:lvl7pPr marL="1308100" indent="-195263" algn="l" defTabSz="995363" rtl="0" eaLnBrk="1" fontAlgn="base" hangingPunct="1">
              <a:spcBef>
                <a:spcPct val="15000"/>
              </a:spcBef>
              <a:spcAft>
                <a:spcPct val="15000"/>
              </a:spcAft>
              <a:buClr>
                <a:schemeClr val="tx2"/>
              </a:buClr>
              <a:buFont typeface="Arial Narrow" pitchFamily="34" charset="0"/>
              <a:buChar char="–"/>
              <a:defRPr sz="1100">
                <a:solidFill>
                  <a:schemeClr val="tx1"/>
                </a:solidFill>
                <a:latin typeface="+mn-lt"/>
              </a:defRPr>
            </a:lvl7pPr>
            <a:lvl8pPr marL="1765300" indent="-195263" algn="l" defTabSz="995363" rtl="0" eaLnBrk="1" fontAlgn="base" hangingPunct="1">
              <a:spcBef>
                <a:spcPct val="15000"/>
              </a:spcBef>
              <a:spcAft>
                <a:spcPct val="15000"/>
              </a:spcAft>
              <a:buClr>
                <a:schemeClr val="tx2"/>
              </a:buClr>
              <a:buFont typeface="Arial Narrow" pitchFamily="34" charset="0"/>
              <a:buChar char="–"/>
              <a:defRPr sz="1100">
                <a:solidFill>
                  <a:schemeClr val="tx1"/>
                </a:solidFill>
                <a:latin typeface="+mn-lt"/>
              </a:defRPr>
            </a:lvl8pPr>
            <a:lvl9pPr marL="2222500" indent="-195263" algn="l" defTabSz="995363" rtl="0" eaLnBrk="1" fontAlgn="base" hangingPunct="1">
              <a:spcBef>
                <a:spcPct val="15000"/>
              </a:spcBef>
              <a:spcAft>
                <a:spcPct val="15000"/>
              </a:spcAft>
              <a:buClr>
                <a:schemeClr val="tx2"/>
              </a:buClr>
              <a:buFont typeface="Arial Narrow" pitchFamily="34" charset="0"/>
              <a:buChar char="–"/>
              <a:defRPr sz="1100">
                <a:solidFill>
                  <a:schemeClr val="tx1"/>
                </a:solidFill>
                <a:latin typeface="+mn-lt"/>
              </a:defRPr>
            </a:lvl9pPr>
          </a:lstStyle>
          <a:p>
            <a:pPr>
              <a:lnSpc>
                <a:spcPts val="1087"/>
              </a:lnSpc>
              <a:spcBef>
                <a:spcPts val="544"/>
              </a:spcBef>
              <a:spcAft>
                <a:spcPts val="0"/>
              </a:spcAft>
            </a:pPr>
            <a:r>
              <a:rPr lang="lv-LV" sz="635" b="0" kern="0">
                <a:solidFill>
                  <a:schemeClr val="bg2"/>
                </a:solidFill>
                <a:latin typeface="Arial" pitchFamily="34" charset="0"/>
                <a:ea typeface="+mn-ea"/>
                <a:cs typeface="Arial" pitchFamily="34" charset="0"/>
              </a:rPr>
              <a:t>2022. gada 5. oktobris | Ārkārtas finanšu revīzija par pašvaldību pakalpojumu pieejamības nodrošināšanu novada teritoriālā iedalījuma vienībās pēc administratīvi teritoriālās reformas</a:t>
            </a:r>
          </a:p>
          <a:p>
            <a:pPr>
              <a:lnSpc>
                <a:spcPts val="1087"/>
              </a:lnSpc>
              <a:spcBef>
                <a:spcPts val="544"/>
              </a:spcBef>
              <a:spcAft>
                <a:spcPts val="0"/>
              </a:spcAft>
            </a:pPr>
            <a:endParaRPr lang="en-US" sz="635" b="0" kern="0">
              <a:solidFill>
                <a:schemeClr val="bg2"/>
              </a:solidFill>
              <a:latin typeface="Arial" pitchFamily="34" charset="0"/>
              <a:ea typeface="+mn-ea"/>
              <a:cs typeface="Arial" pitchFamily="34" charset="0"/>
            </a:endParaRPr>
          </a:p>
        </p:txBody>
      </p:sp>
      <p:sp>
        <p:nvSpPr>
          <p:cNvPr id="12" name="Letter text"/>
          <p:cNvSpPr>
            <a:spLocks noGrp="1"/>
          </p:cNvSpPr>
          <p:nvPr>
            <p:ph type="body" sz="quarter" idx="14" hasCustomPrompt="1"/>
          </p:nvPr>
        </p:nvSpPr>
        <p:spPr>
          <a:xfrm>
            <a:off x="3417204" y="1865811"/>
            <a:ext cx="8077641" cy="4535759"/>
          </a:xfrm>
        </p:spPr>
        <p:txBody>
          <a:bodyPr/>
          <a:lstStyle>
            <a:lvl1pPr>
              <a:lnSpc>
                <a:spcPct val="100000"/>
              </a:lnSpc>
              <a:spcBef>
                <a:spcPts val="0"/>
              </a:spcBef>
              <a:defRPr sz="907"/>
            </a:lvl1pPr>
            <a:lvl2pPr>
              <a:lnSpc>
                <a:spcPct val="100000"/>
              </a:lnSpc>
              <a:spcBef>
                <a:spcPts val="0"/>
              </a:spcBef>
              <a:defRPr sz="998"/>
            </a:lvl2pPr>
            <a:lvl3pPr>
              <a:lnSpc>
                <a:spcPct val="100000"/>
              </a:lnSpc>
              <a:spcBef>
                <a:spcPts val="0"/>
              </a:spcBef>
              <a:defRPr sz="907"/>
            </a:lvl3pPr>
            <a:lvl4pPr>
              <a:lnSpc>
                <a:spcPct val="100000"/>
              </a:lnSpc>
              <a:spcBef>
                <a:spcPts val="0"/>
              </a:spcBef>
              <a:defRPr sz="907"/>
            </a:lvl4pPr>
            <a:lvl5pPr>
              <a:lnSpc>
                <a:spcPct val="100000"/>
              </a:lnSpc>
              <a:spcBef>
                <a:spcPts val="0"/>
              </a:spcBef>
              <a:defRPr sz="907"/>
            </a:lvl5pPr>
          </a:lstStyle>
          <a:p>
            <a:pPr lvl="0"/>
            <a:r>
              <a:rPr lang="en-US"/>
              <a:t>Put the text of the letter here</a:t>
            </a:r>
          </a:p>
        </p:txBody>
      </p:sp>
      <p:sp>
        <p:nvSpPr>
          <p:cNvPr id="10" name="LocalFirmNameAndAddress"/>
          <p:cNvSpPr>
            <a:spLocks noGrp="1"/>
          </p:cNvSpPr>
          <p:nvPr>
            <p:ph type="body" sz="quarter" idx="13" hasCustomPrompt="1"/>
          </p:nvPr>
        </p:nvSpPr>
        <p:spPr bwMode="gray">
          <a:xfrm>
            <a:off x="694634" y="1865809"/>
            <a:ext cx="2245298" cy="1214032"/>
          </a:xfrm>
          <a:prstGeom prst="rect">
            <a:avLst/>
          </a:prstGeom>
        </p:spPr>
        <p:txBody>
          <a:bodyPr lIns="0" tIns="0" rIns="0" bIns="0"/>
          <a:lstStyle>
            <a:lvl1pPr algn="l">
              <a:lnSpc>
                <a:spcPct val="100000"/>
              </a:lnSpc>
              <a:spcBef>
                <a:spcPts val="0"/>
              </a:spcBef>
              <a:spcAft>
                <a:spcPts val="0"/>
              </a:spcAft>
              <a:defRPr lang="en-US" sz="816" b="1" i="0" noProof="0" dirty="0" smtClean="0">
                <a:solidFill>
                  <a:schemeClr val="tx1"/>
                </a:solidFill>
                <a:latin typeface="+mn-lt"/>
                <a:cs typeface="Arial" pitchFamily="34" charset="0"/>
              </a:defRPr>
            </a:lvl1pPr>
            <a:lvl2pPr algn="l">
              <a:lnSpc>
                <a:spcPct val="100000"/>
              </a:lnSpc>
              <a:spcBef>
                <a:spcPts val="0"/>
              </a:spcBef>
              <a:spcAft>
                <a:spcPts val="0"/>
              </a:spcAft>
              <a:defRPr lang="en-US" sz="816" b="0" i="0" noProof="0" dirty="0" smtClean="0">
                <a:solidFill>
                  <a:schemeClr val="tx1"/>
                </a:solidFill>
                <a:latin typeface="+mn-lt"/>
                <a:cs typeface="Arial" pitchFamily="34" charset="0"/>
              </a:defRPr>
            </a:lvl2pPr>
            <a:lvl3pPr marL="0" indent="0" algn="l">
              <a:lnSpc>
                <a:spcPct val="100000"/>
              </a:lnSpc>
              <a:spcBef>
                <a:spcPts val="544"/>
              </a:spcBef>
              <a:spcAft>
                <a:spcPts val="544"/>
              </a:spcAft>
              <a:buNone/>
              <a:defRPr lang="en-US" sz="816" b="1" i="0" noProof="0" dirty="0" smtClean="0">
                <a:solidFill>
                  <a:schemeClr val="tx1"/>
                </a:solidFill>
                <a:latin typeface="+mn-lt"/>
                <a:cs typeface="Arial" pitchFamily="34" charset="0"/>
              </a:defRPr>
            </a:lvl3pPr>
            <a:lvl4pPr>
              <a:lnSpc>
                <a:spcPct val="100000"/>
              </a:lnSpc>
              <a:spcAft>
                <a:spcPts val="544"/>
              </a:spcAft>
              <a:buFont typeface="Arial" pitchFamily="34" charset="0"/>
              <a:buChar char="─"/>
              <a:defRPr>
                <a:solidFill>
                  <a:schemeClr val="bg1"/>
                </a:solidFill>
                <a:latin typeface="Arial" pitchFamily="34" charset="0"/>
                <a:cs typeface="Arial" pitchFamily="34" charset="0"/>
              </a:defRPr>
            </a:lvl4pPr>
            <a:lvl5pPr>
              <a:lnSpc>
                <a:spcPct val="100000"/>
              </a:lnSpc>
              <a:spcAft>
                <a:spcPts val="544"/>
              </a:spcAft>
              <a:buFont typeface="Arial" pitchFamily="34" charset="0"/>
              <a:buChar char="─"/>
              <a:defRPr>
                <a:solidFill>
                  <a:schemeClr val="bg1"/>
                </a:solidFill>
                <a:latin typeface="Arial" pitchFamily="34" charset="0"/>
                <a:cs typeface="Arial" pitchFamily="34" charset="0"/>
              </a:defRPr>
            </a:lvl5pPr>
          </a:lstStyle>
          <a:p>
            <a:pPr lvl="0"/>
            <a:r>
              <a:rPr lang="en-US"/>
              <a:t>Add the local firm name as a level 1 entry, then “indent” to level 2 for the address, then indent to level 3 for the ey.com.</a:t>
            </a:r>
          </a:p>
          <a:p>
            <a:pPr lvl="1"/>
            <a:r>
              <a:rPr lang="en-US"/>
              <a:t>Address level</a:t>
            </a:r>
          </a:p>
          <a:p>
            <a:pPr lvl="2"/>
            <a:r>
              <a:rPr lang="en-US"/>
              <a:t>ey.com level</a:t>
            </a:r>
          </a:p>
        </p:txBody>
      </p:sp>
    </p:spTree>
    <p:extLst>
      <p:ext uri="{BB962C8B-B14F-4D97-AF65-F5344CB8AC3E}">
        <p14:creationId xmlns:p14="http://schemas.microsoft.com/office/powerpoint/2010/main" val="267062404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title" preserve="1">
  <p:cSld name="Cover">
    <p:spTree>
      <p:nvGrpSpPr>
        <p:cNvPr id="1" name=""/>
        <p:cNvGrpSpPr/>
        <p:nvPr/>
      </p:nvGrpSpPr>
      <p:grpSpPr>
        <a:xfrm>
          <a:off x="0" y="0"/>
          <a:ext cx="0" cy="0"/>
          <a:chOff x="0" y="0"/>
          <a:chExt cx="0" cy="0"/>
        </a:xfrm>
      </p:grpSpPr>
      <p:pic>
        <p:nvPicPr>
          <p:cNvPr id="9" name="Picture 2"/>
          <p:cNvPicPr>
            <a:picLocks noChangeAspect="1" noChangeArrowheads="1"/>
          </p:cNvPicPr>
          <p:nvPr userDrawn="1"/>
        </p:nvPicPr>
        <p:blipFill>
          <a:blip r:embed="rId2" cstate="print"/>
          <a:srcRect/>
          <a:stretch>
            <a:fillRect/>
          </a:stretch>
        </p:blipFill>
        <p:spPr bwMode="auto">
          <a:xfrm>
            <a:off x="3029923" y="5747990"/>
            <a:ext cx="1311994" cy="745200"/>
          </a:xfrm>
          <a:prstGeom prst="rect">
            <a:avLst/>
          </a:prstGeom>
          <a:noFill/>
          <a:ln w="9525">
            <a:noFill/>
            <a:miter lim="800000"/>
            <a:headEnd/>
            <a:tailEnd/>
          </a:ln>
          <a:effectLst/>
        </p:spPr>
      </p:pic>
      <p:sp>
        <p:nvSpPr>
          <p:cNvPr id="2" name="Title 1"/>
          <p:cNvSpPr>
            <a:spLocks noGrp="1"/>
          </p:cNvSpPr>
          <p:nvPr>
            <p:ph type="ctrTitle"/>
          </p:nvPr>
        </p:nvSpPr>
        <p:spPr>
          <a:xfrm>
            <a:off x="3043296" y="777600"/>
            <a:ext cx="7323813" cy="860400"/>
          </a:xfrm>
        </p:spPr>
        <p:txBody>
          <a:bodyPr/>
          <a:lstStyle>
            <a:lvl1pPr>
              <a:defRPr>
                <a:solidFill>
                  <a:srgbClr val="646464"/>
                </a:solidFill>
              </a:defRPr>
            </a:lvl1pPr>
          </a:lstStyle>
          <a:p>
            <a:r>
              <a:rPr lang="en-US"/>
              <a:t>Click to edit Master title style</a:t>
            </a:r>
            <a:endParaRPr lang="en-GB"/>
          </a:p>
        </p:txBody>
      </p:sp>
      <p:sp>
        <p:nvSpPr>
          <p:cNvPr id="3" name="Subtitle 2"/>
          <p:cNvSpPr>
            <a:spLocks noGrp="1"/>
          </p:cNvSpPr>
          <p:nvPr>
            <p:ph type="subTitle" idx="1"/>
          </p:nvPr>
        </p:nvSpPr>
        <p:spPr>
          <a:xfrm>
            <a:off x="3043296" y="1753200"/>
            <a:ext cx="7323813" cy="968400"/>
          </a:xfrm>
        </p:spPr>
        <p:txBody>
          <a:bodyPr/>
          <a:lstStyle>
            <a:lvl1pPr marL="0" indent="0" algn="l">
              <a:buNone/>
              <a:defRPr sz="2000">
                <a:solidFill>
                  <a:srgbClr val="646464"/>
                </a:solidFill>
              </a:defRPr>
            </a:lvl1pPr>
            <a:lvl2pPr marL="0" indent="0" algn="l">
              <a:buNone/>
              <a:defRPr sz="1600">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GB"/>
          </a:p>
        </p:txBody>
      </p:sp>
      <p:grpSp>
        <p:nvGrpSpPr>
          <p:cNvPr id="12" name="Group 11"/>
          <p:cNvGrpSpPr/>
          <p:nvPr userDrawn="1"/>
        </p:nvGrpSpPr>
        <p:grpSpPr>
          <a:xfrm>
            <a:off x="-8714" y="2405084"/>
            <a:ext cx="12207064" cy="3349170"/>
            <a:chOff x="-6532" y="2405084"/>
            <a:chExt cx="9150532" cy="3349170"/>
          </a:xfrm>
        </p:grpSpPr>
        <p:sp>
          <p:nvSpPr>
            <p:cNvPr id="1032" name="Freeform 8"/>
            <p:cNvSpPr>
              <a:spLocks/>
            </p:cNvSpPr>
            <p:nvPr userDrawn="1"/>
          </p:nvSpPr>
          <p:spPr bwMode="gray">
            <a:xfrm>
              <a:off x="2273222" y="2405084"/>
              <a:ext cx="6870778" cy="2495225"/>
            </a:xfrm>
            <a:custGeom>
              <a:avLst/>
              <a:gdLst/>
              <a:ahLst/>
              <a:cxnLst>
                <a:cxn ang="0">
                  <a:pos x="0" y="1852"/>
                </a:cxn>
                <a:cxn ang="0">
                  <a:pos x="5081" y="0"/>
                </a:cxn>
                <a:cxn ang="0">
                  <a:pos x="5081" y="968"/>
                </a:cxn>
                <a:cxn ang="0">
                  <a:pos x="0" y="1852"/>
                </a:cxn>
              </a:cxnLst>
              <a:rect l="0" t="0" r="r" b="b"/>
              <a:pathLst>
                <a:path w="5081" h="1852">
                  <a:moveTo>
                    <a:pt x="0" y="1852"/>
                  </a:moveTo>
                  <a:lnTo>
                    <a:pt x="5081" y="0"/>
                  </a:lnTo>
                  <a:lnTo>
                    <a:pt x="5081" y="968"/>
                  </a:lnTo>
                  <a:lnTo>
                    <a:pt x="0" y="185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sz="1800">
                <a:solidFill>
                  <a:srgbClr val="646464"/>
                </a:solidFill>
              </a:endParaRPr>
            </a:p>
          </p:txBody>
        </p:sp>
        <p:pic>
          <p:nvPicPr>
            <p:cNvPr id="8" name="Picture 3"/>
            <p:cNvPicPr>
              <a:picLocks noChangeAspect="1" noChangeArrowheads="1"/>
            </p:cNvPicPr>
            <p:nvPr userDrawn="1"/>
          </p:nvPicPr>
          <p:blipFill>
            <a:blip r:embed="rId3" cstate="print"/>
            <a:srcRect/>
            <a:stretch>
              <a:fillRect/>
            </a:stretch>
          </p:blipFill>
          <p:spPr bwMode="auto">
            <a:xfrm>
              <a:off x="-6532" y="4411503"/>
              <a:ext cx="2289891" cy="1342751"/>
            </a:xfrm>
            <a:prstGeom prst="rect">
              <a:avLst/>
            </a:prstGeom>
            <a:noFill/>
            <a:ln w="9525">
              <a:noFill/>
              <a:miter lim="800000"/>
              <a:headEnd/>
              <a:tailEnd/>
            </a:ln>
            <a:effectLst/>
          </p:spPr>
        </p:pic>
      </p:grpSp>
    </p:spTree>
    <p:extLst>
      <p:ext uri="{BB962C8B-B14F-4D97-AF65-F5344CB8AC3E}">
        <p14:creationId xmlns:p14="http://schemas.microsoft.com/office/powerpoint/2010/main" val="306616896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itle" preserve="1">
  <p:cSld name="Cover_photo_or_illustration_input">
    <p:spTree>
      <p:nvGrpSpPr>
        <p:cNvPr id="1" name=""/>
        <p:cNvGrpSpPr/>
        <p:nvPr/>
      </p:nvGrpSpPr>
      <p:grpSpPr>
        <a:xfrm>
          <a:off x="0" y="0"/>
          <a:ext cx="0" cy="0"/>
          <a:chOff x="0" y="0"/>
          <a:chExt cx="0" cy="0"/>
        </a:xfrm>
      </p:grpSpPr>
      <p:sp>
        <p:nvSpPr>
          <p:cNvPr id="10" name="Freeform 9"/>
          <p:cNvSpPr/>
          <p:nvPr userDrawn="1"/>
        </p:nvSpPr>
        <p:spPr>
          <a:xfrm>
            <a:off x="-12199" y="3000376"/>
            <a:ext cx="3049588" cy="2729861"/>
          </a:xfrm>
          <a:custGeom>
            <a:avLst/>
            <a:gdLst>
              <a:gd name="connsiteX0" fmla="*/ 0 w 2286000"/>
              <a:gd name="connsiteY0" fmla="*/ 1318973 h 1318973"/>
              <a:gd name="connsiteX1" fmla="*/ 0 w 2286000"/>
              <a:gd name="connsiteY1" fmla="*/ 0 h 1318973"/>
              <a:gd name="connsiteX2" fmla="*/ 2286000 w 2286000"/>
              <a:gd name="connsiteY2" fmla="*/ 486803 h 1318973"/>
              <a:gd name="connsiteX3" fmla="*/ 0 w 2286000"/>
              <a:gd name="connsiteY3" fmla="*/ 1318973 h 1318973"/>
              <a:gd name="connsiteX0" fmla="*/ 0 w 2286000"/>
              <a:gd name="connsiteY0" fmla="*/ 2729861 h 2729861"/>
              <a:gd name="connsiteX1" fmla="*/ 9144 w 2286000"/>
              <a:gd name="connsiteY1" fmla="*/ 0 h 2729861"/>
              <a:gd name="connsiteX2" fmla="*/ 2286000 w 2286000"/>
              <a:gd name="connsiteY2" fmla="*/ 1897691 h 2729861"/>
              <a:gd name="connsiteX3" fmla="*/ 0 w 2286000"/>
              <a:gd name="connsiteY3" fmla="*/ 2729861 h 2729861"/>
            </a:gdLst>
            <a:ahLst/>
            <a:cxnLst>
              <a:cxn ang="0">
                <a:pos x="connsiteX0" y="connsiteY0"/>
              </a:cxn>
              <a:cxn ang="0">
                <a:pos x="connsiteX1" y="connsiteY1"/>
              </a:cxn>
              <a:cxn ang="0">
                <a:pos x="connsiteX2" y="connsiteY2"/>
              </a:cxn>
              <a:cxn ang="0">
                <a:pos x="connsiteX3" y="connsiteY3"/>
              </a:cxn>
            </a:cxnLst>
            <a:rect l="l" t="t" r="r" b="b"/>
            <a:pathLst>
              <a:path w="2286000" h="2729861">
                <a:moveTo>
                  <a:pt x="0" y="2729861"/>
                </a:moveTo>
                <a:lnTo>
                  <a:pt x="9144" y="0"/>
                </a:lnTo>
                <a:lnTo>
                  <a:pt x="2286000" y="1897691"/>
                </a:lnTo>
                <a:lnTo>
                  <a:pt x="0" y="2729861"/>
                </a:lnTo>
                <a:close/>
              </a:path>
            </a:pathLst>
          </a:custGeom>
          <a:blipFill>
            <a:blip r:embed="rId2" cstate="print"/>
            <a:stretch>
              <a:fillRect/>
            </a:stretch>
          </a:blip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rgbClr val="646464"/>
              </a:solidFill>
            </a:endParaRPr>
          </a:p>
        </p:txBody>
      </p:sp>
      <p:pic>
        <p:nvPicPr>
          <p:cNvPr id="9" name="Picture 2"/>
          <p:cNvPicPr>
            <a:picLocks noChangeAspect="1" noChangeArrowheads="1"/>
          </p:cNvPicPr>
          <p:nvPr userDrawn="1"/>
        </p:nvPicPr>
        <p:blipFill>
          <a:blip r:embed="rId3" cstate="print"/>
          <a:srcRect/>
          <a:stretch>
            <a:fillRect/>
          </a:stretch>
        </p:blipFill>
        <p:spPr bwMode="auto">
          <a:xfrm>
            <a:off x="3029923" y="5747990"/>
            <a:ext cx="1311994" cy="745200"/>
          </a:xfrm>
          <a:prstGeom prst="rect">
            <a:avLst/>
          </a:prstGeom>
          <a:noFill/>
          <a:ln w="9525">
            <a:noFill/>
            <a:miter lim="800000"/>
            <a:headEnd/>
            <a:tailEnd/>
          </a:ln>
          <a:effectLst/>
        </p:spPr>
      </p:pic>
      <p:sp>
        <p:nvSpPr>
          <p:cNvPr id="2" name="Title 1"/>
          <p:cNvSpPr>
            <a:spLocks noGrp="1"/>
          </p:cNvSpPr>
          <p:nvPr>
            <p:ph type="ctrTitle"/>
          </p:nvPr>
        </p:nvSpPr>
        <p:spPr>
          <a:xfrm>
            <a:off x="3043296" y="777600"/>
            <a:ext cx="7323813" cy="860400"/>
          </a:xfrm>
        </p:spPr>
        <p:txBody>
          <a:bodyPr/>
          <a:lstStyle>
            <a:lvl1pPr>
              <a:defRPr>
                <a:solidFill>
                  <a:srgbClr val="646464"/>
                </a:solidFill>
              </a:defRPr>
            </a:lvl1pPr>
          </a:lstStyle>
          <a:p>
            <a:r>
              <a:rPr lang="en-US"/>
              <a:t>Click to edit Master title style</a:t>
            </a:r>
            <a:endParaRPr lang="en-GB"/>
          </a:p>
        </p:txBody>
      </p:sp>
      <p:sp>
        <p:nvSpPr>
          <p:cNvPr id="3" name="Subtitle 2"/>
          <p:cNvSpPr>
            <a:spLocks noGrp="1"/>
          </p:cNvSpPr>
          <p:nvPr>
            <p:ph type="subTitle" idx="1"/>
          </p:nvPr>
        </p:nvSpPr>
        <p:spPr>
          <a:xfrm>
            <a:off x="3043296" y="1753200"/>
            <a:ext cx="7323813" cy="968400"/>
          </a:xfrm>
        </p:spPr>
        <p:txBody>
          <a:bodyPr/>
          <a:lstStyle>
            <a:lvl1pPr marL="0" indent="0" algn="l">
              <a:buNone/>
              <a:defRPr sz="2000">
                <a:solidFill>
                  <a:srgbClr val="646464"/>
                </a:solidFill>
              </a:defRPr>
            </a:lvl1pPr>
            <a:lvl2pPr marL="0" indent="0" algn="l">
              <a:buNone/>
              <a:defRPr sz="1600">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GB"/>
          </a:p>
        </p:txBody>
      </p:sp>
      <p:sp>
        <p:nvSpPr>
          <p:cNvPr id="1032" name="Freeform 8"/>
          <p:cNvSpPr>
            <a:spLocks/>
          </p:cNvSpPr>
          <p:nvPr userDrawn="1"/>
        </p:nvSpPr>
        <p:spPr bwMode="gray">
          <a:xfrm>
            <a:off x="3032541" y="2405085"/>
            <a:ext cx="9165809" cy="2495225"/>
          </a:xfrm>
          <a:custGeom>
            <a:avLst/>
            <a:gdLst/>
            <a:ahLst/>
            <a:cxnLst>
              <a:cxn ang="0">
                <a:pos x="0" y="1852"/>
              </a:cxn>
              <a:cxn ang="0">
                <a:pos x="5081" y="0"/>
              </a:cxn>
              <a:cxn ang="0">
                <a:pos x="5081" y="968"/>
              </a:cxn>
              <a:cxn ang="0">
                <a:pos x="0" y="1852"/>
              </a:cxn>
            </a:cxnLst>
            <a:rect l="0" t="0" r="r" b="b"/>
            <a:pathLst>
              <a:path w="5081" h="1852">
                <a:moveTo>
                  <a:pt x="0" y="1852"/>
                </a:moveTo>
                <a:lnTo>
                  <a:pt x="5081" y="0"/>
                </a:lnTo>
                <a:lnTo>
                  <a:pt x="5081" y="968"/>
                </a:lnTo>
                <a:lnTo>
                  <a:pt x="0" y="185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sz="1800">
              <a:solidFill>
                <a:srgbClr val="646464"/>
              </a:solidFill>
            </a:endParaRPr>
          </a:p>
        </p:txBody>
      </p:sp>
      <p:sp>
        <p:nvSpPr>
          <p:cNvPr id="7" name="TextBox 6"/>
          <p:cNvSpPr txBox="1"/>
          <p:nvPr userDrawn="1"/>
        </p:nvSpPr>
        <p:spPr>
          <a:xfrm>
            <a:off x="87136" y="4047893"/>
            <a:ext cx="2382285" cy="664797"/>
          </a:xfrm>
          <a:prstGeom prst="rect">
            <a:avLst/>
          </a:prstGeom>
          <a:noFill/>
        </p:spPr>
        <p:txBody>
          <a:bodyPr wrap="square" lIns="0" tIns="36576" rIns="0" bIns="0" rtlCol="0">
            <a:spAutoFit/>
          </a:bodyPr>
          <a:lstStyle/>
          <a:p>
            <a:pPr marL="0" indent="0" algn="l">
              <a:lnSpc>
                <a:spcPct val="85000"/>
              </a:lnSpc>
              <a:spcAft>
                <a:spcPts val="600"/>
              </a:spcAft>
              <a:buClr>
                <a:schemeClr val="accent2"/>
              </a:buClr>
              <a:buSzPct val="70000"/>
              <a:buFontTx/>
              <a:buNone/>
            </a:pPr>
            <a:r>
              <a:rPr lang="en-US" sz="1600" b="1">
                <a:solidFill>
                  <a:schemeClr val="accent2"/>
                </a:solidFill>
              </a:rPr>
              <a:t>Placeholder image — to replace this image, select View&gt;Notes Page</a:t>
            </a:r>
          </a:p>
        </p:txBody>
      </p:sp>
    </p:spTree>
    <p:extLst>
      <p:ext uri="{BB962C8B-B14F-4D97-AF65-F5344CB8AC3E}">
        <p14:creationId xmlns:p14="http://schemas.microsoft.com/office/powerpoint/2010/main" val="160572286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646464"/>
                </a:solidFill>
              </a:defRPr>
            </a:lvl1pPr>
          </a:lstStyle>
          <a:p>
            <a:r>
              <a:rPr lang="en-US"/>
              <a:t>Click to edit Master title style</a:t>
            </a:r>
            <a:endParaRPr lang="en-GB"/>
          </a:p>
        </p:txBody>
      </p:sp>
      <p:sp>
        <p:nvSpPr>
          <p:cNvPr id="3" name="Content Placeholder 2"/>
          <p:cNvSpPr>
            <a:spLocks noGrp="1"/>
          </p:cNvSpPr>
          <p:nvPr>
            <p:ph idx="1"/>
          </p:nvPr>
        </p:nvSpPr>
        <p:spPr>
          <a:xfrm>
            <a:off x="609918" y="1425600"/>
            <a:ext cx="10978515" cy="4698000"/>
          </a:xfrm>
        </p:spPr>
        <p:txBody>
          <a:bodyPr/>
          <a:lstStyle>
            <a:lvl1pPr>
              <a:defRPr>
                <a:solidFill>
                  <a:srgbClr val="646464"/>
                </a:solidFill>
              </a:defRPr>
            </a:lvl1pPr>
            <a:lvl2pPr>
              <a:defRPr>
                <a:solidFill>
                  <a:srgbClr val="646464"/>
                </a:solidFill>
              </a:defRPr>
            </a:lvl2pPr>
            <a:lvl3pPr>
              <a:defRPr>
                <a:solidFill>
                  <a:srgbClr val="646464"/>
                </a:solidFill>
              </a:defRPr>
            </a:lvl3pPr>
            <a:lvl4pPr>
              <a:defRPr>
                <a:solidFill>
                  <a:srgbClr val="646464"/>
                </a:solidFill>
              </a:defRPr>
            </a:lvl4pPr>
            <a:lvl5pPr>
              <a:defRPr>
                <a:solidFill>
                  <a:srgbClr val="646464"/>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Footer Placeholder 4"/>
          <p:cNvSpPr>
            <a:spLocks noGrp="1"/>
          </p:cNvSpPr>
          <p:nvPr>
            <p:ph type="ftr" sz="quarter" idx="11"/>
          </p:nvPr>
        </p:nvSpPr>
        <p:spPr/>
        <p:txBody>
          <a:bodyPr/>
          <a:lstStyle>
            <a:lvl1pPr>
              <a:defRPr>
                <a:solidFill>
                  <a:srgbClr val="646464"/>
                </a:solidFill>
              </a:defRPr>
            </a:lvl1pPr>
          </a:lstStyle>
          <a:p>
            <a:r>
              <a:rPr lang="en-GB"/>
              <a:t>Administratīvi teritoriālās reformas ietekmes uz pašvaldību administratīvo kapacitāti un pakalpojumu nodrošinājumu izvērtējums</a:t>
            </a:r>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Tree>
    <p:extLst>
      <p:ext uri="{BB962C8B-B14F-4D97-AF65-F5344CB8AC3E}">
        <p14:creationId xmlns:p14="http://schemas.microsoft.com/office/powerpoint/2010/main" val="223064419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646464"/>
                </a:solidFill>
              </a:defRPr>
            </a:lvl1pPr>
          </a:lstStyle>
          <a:p>
            <a:r>
              <a:rPr lang="en-US"/>
              <a:t>Click to edit Master title style</a:t>
            </a:r>
            <a:endParaRPr lang="en-GB"/>
          </a:p>
        </p:txBody>
      </p:sp>
      <p:sp>
        <p:nvSpPr>
          <p:cNvPr id="5" name="Footer Placeholder 4"/>
          <p:cNvSpPr>
            <a:spLocks noGrp="1"/>
          </p:cNvSpPr>
          <p:nvPr>
            <p:ph type="ftr" sz="quarter" idx="11"/>
          </p:nvPr>
        </p:nvSpPr>
        <p:spPr/>
        <p:txBody>
          <a:bodyPr/>
          <a:lstStyle>
            <a:lvl1pPr>
              <a:defRPr>
                <a:solidFill>
                  <a:srgbClr val="646464"/>
                </a:solidFill>
              </a:defRPr>
            </a:lvl1pPr>
          </a:lstStyle>
          <a:p>
            <a:r>
              <a:rPr lang="en-GB"/>
              <a:t>Administratīvi teritoriālās reformas ietekmes uz pašvaldību administratīvo kapacitāti un pakalpojumu nodrošinājumu izvērtējums</a:t>
            </a:r>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Tree>
    <p:extLst>
      <p:ext uri="{BB962C8B-B14F-4D97-AF65-F5344CB8AC3E}">
        <p14:creationId xmlns:p14="http://schemas.microsoft.com/office/powerpoint/2010/main" val="2766190649"/>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646464"/>
                </a:solidFill>
              </a:defRPr>
            </a:lvl1pPr>
          </a:lstStyle>
          <a:p>
            <a:r>
              <a:rPr lang="en-US"/>
              <a:t>Click to edit Master title style</a:t>
            </a:r>
            <a:endParaRPr lang="en-GB"/>
          </a:p>
        </p:txBody>
      </p:sp>
      <p:sp>
        <p:nvSpPr>
          <p:cNvPr id="3" name="Content Placeholder 2"/>
          <p:cNvSpPr>
            <a:spLocks noGrp="1"/>
          </p:cNvSpPr>
          <p:nvPr>
            <p:ph sz="half" idx="1"/>
          </p:nvPr>
        </p:nvSpPr>
        <p:spPr>
          <a:xfrm>
            <a:off x="609917" y="1425599"/>
            <a:ext cx="5387605" cy="4698000"/>
          </a:xfrm>
        </p:spPr>
        <p:txBody>
          <a:bodyPr/>
          <a:lstStyle>
            <a:lvl1pPr>
              <a:defRPr sz="2400">
                <a:solidFill>
                  <a:srgbClr val="646464"/>
                </a:solidFill>
              </a:defRPr>
            </a:lvl1pPr>
            <a:lvl2pPr>
              <a:defRPr sz="2400">
                <a:solidFill>
                  <a:srgbClr val="646464"/>
                </a:solidFill>
              </a:defRPr>
            </a:lvl2pPr>
            <a:lvl3pPr>
              <a:defRPr sz="2000">
                <a:solidFill>
                  <a:srgbClr val="646464"/>
                </a:solidFill>
              </a:defRPr>
            </a:lvl3pPr>
            <a:lvl4pPr>
              <a:defRPr sz="1800">
                <a:solidFill>
                  <a:srgbClr val="646464"/>
                </a:solidFill>
              </a:defRPr>
            </a:lvl4pPr>
            <a:lvl5pPr>
              <a:defRPr sz="1800">
                <a:solidFill>
                  <a:srgbClr val="646464"/>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00828" y="1425599"/>
            <a:ext cx="5387605" cy="4698000"/>
          </a:xfrm>
        </p:spPr>
        <p:txBody>
          <a:bodyPr/>
          <a:lstStyle>
            <a:lvl1pPr>
              <a:defRPr sz="2400">
                <a:solidFill>
                  <a:srgbClr val="646464"/>
                </a:solidFill>
              </a:defRPr>
            </a:lvl1pPr>
            <a:lvl2pPr>
              <a:defRPr sz="2400">
                <a:solidFill>
                  <a:srgbClr val="646464"/>
                </a:solidFill>
              </a:defRPr>
            </a:lvl2pPr>
            <a:lvl3pPr>
              <a:defRPr sz="2000">
                <a:solidFill>
                  <a:srgbClr val="646464"/>
                </a:solidFill>
              </a:defRPr>
            </a:lvl3pPr>
            <a:lvl4pPr>
              <a:defRPr sz="1800">
                <a:solidFill>
                  <a:srgbClr val="646464"/>
                </a:solidFill>
              </a:defRPr>
            </a:lvl4pPr>
            <a:lvl5pPr>
              <a:defRPr sz="1800">
                <a:solidFill>
                  <a:srgbClr val="646464"/>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12"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9" name="Footer Placeholder 4"/>
          <p:cNvSpPr>
            <a:spLocks noGrp="1"/>
          </p:cNvSpPr>
          <p:nvPr>
            <p:ph type="ftr" sz="quarter" idx="11"/>
          </p:nvPr>
        </p:nvSpPr>
        <p:spPr>
          <a:xfrm>
            <a:off x="3452998" y="6415200"/>
            <a:ext cx="4581585" cy="201600"/>
          </a:xfrm>
        </p:spPr>
        <p:txBody>
          <a:bodyPr/>
          <a:lstStyle>
            <a:lvl1pPr>
              <a:defRPr>
                <a:solidFill>
                  <a:srgbClr val="646464"/>
                </a:solidFill>
              </a:defRPr>
            </a:lvl1pPr>
          </a:lstStyle>
          <a:p>
            <a:r>
              <a:rPr lang="en-GB"/>
              <a:t>Administratīvi teritoriālās reformas ietekmes uz pašvaldību administratīvo kapacitāti un pakalpojumu nodrošinājumu izvērtējums</a:t>
            </a:r>
          </a:p>
        </p:txBody>
      </p:sp>
    </p:spTree>
    <p:extLst>
      <p:ext uri="{BB962C8B-B14F-4D97-AF65-F5344CB8AC3E}">
        <p14:creationId xmlns:p14="http://schemas.microsoft.com/office/powerpoint/2010/main" val="33522361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646464"/>
                </a:solidFill>
              </a:defRPr>
            </a:lvl1pPr>
          </a:lstStyle>
          <a:p>
            <a:r>
              <a:rPr lang="en-US"/>
              <a:t>Click to edit Master title style</a:t>
            </a:r>
            <a:endParaRPr lang="en-GB"/>
          </a:p>
        </p:txBody>
      </p:sp>
      <p:sp>
        <p:nvSpPr>
          <p:cNvPr id="3" name="Content Placeholder 2"/>
          <p:cNvSpPr>
            <a:spLocks noGrp="1"/>
          </p:cNvSpPr>
          <p:nvPr>
            <p:ph sz="half" idx="1"/>
          </p:nvPr>
        </p:nvSpPr>
        <p:spPr>
          <a:xfrm>
            <a:off x="609917" y="2178001"/>
            <a:ext cx="5393208" cy="3945599"/>
          </a:xfrm>
        </p:spPr>
        <p:txBody>
          <a:bodyPr/>
          <a:lstStyle>
            <a:lvl1pPr>
              <a:defRPr sz="2400">
                <a:solidFill>
                  <a:srgbClr val="646464"/>
                </a:solidFill>
              </a:defRPr>
            </a:lvl1pPr>
            <a:lvl2pPr>
              <a:defRPr sz="2400">
                <a:solidFill>
                  <a:srgbClr val="646464"/>
                </a:solidFill>
              </a:defRPr>
            </a:lvl2pPr>
            <a:lvl3pPr>
              <a:defRPr sz="2000">
                <a:solidFill>
                  <a:srgbClr val="646464"/>
                </a:solidFill>
              </a:defRPr>
            </a:lvl3pPr>
            <a:lvl4pPr>
              <a:defRPr sz="1800">
                <a:solidFill>
                  <a:srgbClr val="646464"/>
                </a:solidFill>
              </a:defRPr>
            </a:lvl4pPr>
            <a:lvl5pPr>
              <a:defRPr sz="1800">
                <a:solidFill>
                  <a:srgbClr val="646464"/>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04830" y="2178001"/>
            <a:ext cx="5393208" cy="3945599"/>
          </a:xfrm>
        </p:spPr>
        <p:txBody>
          <a:bodyPr/>
          <a:lstStyle>
            <a:lvl1pPr>
              <a:defRPr sz="2400">
                <a:solidFill>
                  <a:srgbClr val="646464"/>
                </a:solidFill>
              </a:defRPr>
            </a:lvl1pPr>
            <a:lvl2pPr>
              <a:defRPr sz="2400">
                <a:solidFill>
                  <a:srgbClr val="646464"/>
                </a:solidFill>
              </a:defRPr>
            </a:lvl2pPr>
            <a:lvl3pPr>
              <a:defRPr sz="2000">
                <a:solidFill>
                  <a:srgbClr val="646464"/>
                </a:solidFill>
              </a:defRPr>
            </a:lvl3pPr>
            <a:lvl4pPr>
              <a:defRPr sz="1800">
                <a:solidFill>
                  <a:srgbClr val="646464"/>
                </a:solidFill>
              </a:defRPr>
            </a:lvl4pPr>
            <a:lvl5pPr>
              <a:defRPr sz="1800">
                <a:solidFill>
                  <a:srgbClr val="646464"/>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11"/>
          </p:nvPr>
        </p:nvSpPr>
        <p:spPr/>
        <p:txBody>
          <a:bodyPr/>
          <a:lstStyle>
            <a:lvl1pPr>
              <a:defRPr>
                <a:solidFill>
                  <a:srgbClr val="646464"/>
                </a:solidFill>
              </a:defRPr>
            </a:lvl1pPr>
          </a:lstStyle>
          <a:p>
            <a:r>
              <a:rPr lang="en-GB"/>
              <a:t>Administratīvi teritoriālās reformas ietekmes uz pašvaldību administratīvo kapacitāti un pakalpojumu nodrošinājumu izvērtējums</a:t>
            </a:r>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10" name="Text Placeholder 9"/>
          <p:cNvSpPr>
            <a:spLocks noGrp="1"/>
          </p:cNvSpPr>
          <p:nvPr>
            <p:ph type="body" sz="quarter" idx="12"/>
          </p:nvPr>
        </p:nvSpPr>
        <p:spPr>
          <a:xfrm>
            <a:off x="609917" y="1425600"/>
            <a:ext cx="5393208" cy="640800"/>
          </a:xfrm>
        </p:spPr>
        <p:txBody>
          <a:bodyPr anchor="b" anchorCtr="0"/>
          <a:lstStyle>
            <a:lvl1pPr marL="0" indent="0">
              <a:buNone/>
              <a:defRPr b="1">
                <a:solidFill>
                  <a:srgbClr val="646464"/>
                </a:solidFill>
              </a:defRPr>
            </a:lvl1pPr>
          </a:lstStyle>
          <a:p>
            <a:pPr lvl="0"/>
            <a:r>
              <a:rPr lang="en-US"/>
              <a:t>Click to edit Master text styles</a:t>
            </a:r>
          </a:p>
        </p:txBody>
      </p:sp>
      <p:sp>
        <p:nvSpPr>
          <p:cNvPr id="11" name="Text Placeholder 9"/>
          <p:cNvSpPr>
            <a:spLocks noGrp="1"/>
          </p:cNvSpPr>
          <p:nvPr>
            <p:ph type="body" sz="quarter" idx="13"/>
          </p:nvPr>
        </p:nvSpPr>
        <p:spPr>
          <a:xfrm>
            <a:off x="6204830" y="1425600"/>
            <a:ext cx="5393208" cy="640800"/>
          </a:xfrm>
        </p:spPr>
        <p:txBody>
          <a:bodyPr anchor="b" anchorCtr="0"/>
          <a:lstStyle>
            <a:lvl1pPr marL="0" indent="0">
              <a:buNone/>
              <a:defRPr b="1">
                <a:solidFill>
                  <a:srgbClr val="646464"/>
                </a:solidFill>
              </a:defRPr>
            </a:lvl1pPr>
          </a:lstStyle>
          <a:p>
            <a:pPr lvl="0"/>
            <a:r>
              <a:rPr lang="en-US"/>
              <a:t>Click to edit Master text styles</a:t>
            </a:r>
          </a:p>
        </p:txBody>
      </p:sp>
      <p:sp>
        <p:nvSpPr>
          <p:cNvPr id="9"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Tree>
    <p:extLst>
      <p:ext uri="{BB962C8B-B14F-4D97-AF65-F5344CB8AC3E}">
        <p14:creationId xmlns:p14="http://schemas.microsoft.com/office/powerpoint/2010/main" val="169019970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idx="1"/>
          </p:nvPr>
        </p:nvSpPr>
        <p:spPr>
          <a:xfrm>
            <a:off x="609918" y="1137920"/>
            <a:ext cx="8238744" cy="4834800"/>
          </a:xfrm>
        </p:spPr>
        <p:txBody>
          <a:bodyPr/>
          <a:lstStyle>
            <a:lvl1pPr marL="0" indent="0">
              <a:buNone/>
              <a:defRPr>
                <a:solidFill>
                  <a:schemeClr val="bg1"/>
                </a:solidFill>
              </a:defRPr>
            </a:lvl1pPr>
            <a:lvl2pPr marL="356616">
              <a:defRPr>
                <a:solidFill>
                  <a:schemeClr val="bg1"/>
                </a:solidFill>
              </a:defRPr>
            </a:lvl2pPr>
            <a:lvl3pPr marL="713232">
              <a:defRPr>
                <a:solidFill>
                  <a:schemeClr val="bg1"/>
                </a:solidFill>
              </a:defRPr>
            </a:lvl3pPr>
            <a:lvl4pPr marL="1069848">
              <a:defRPr>
                <a:solidFill>
                  <a:schemeClr val="bg1"/>
                </a:solidFill>
              </a:defRPr>
            </a:lvl4pPr>
            <a:lvl5pPr marL="1426464">
              <a:defRPr sz="12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E7DAEB49-9ADD-490C-B904-979B3953B8CD}"/>
              </a:ext>
            </a:extLst>
          </p:cNvPr>
          <p:cNvSpPr>
            <a:spLocks noGrp="1"/>
          </p:cNvSpPr>
          <p:nvPr>
            <p:ph type="dt" sz="half" idx="10"/>
          </p:nvPr>
        </p:nvSpPr>
        <p:spPr/>
        <p:txBody>
          <a:bodyPr/>
          <a:lstStyle/>
          <a:p>
            <a:r>
              <a:rPr lang="lv-LV"/>
              <a:t>2022. gada 16. novembris</a:t>
            </a:r>
            <a:endParaRPr lang="en-IN"/>
          </a:p>
        </p:txBody>
      </p:sp>
      <p:sp>
        <p:nvSpPr>
          <p:cNvPr id="5" name="Footer Placeholder 4">
            <a:extLst>
              <a:ext uri="{FF2B5EF4-FFF2-40B4-BE49-F238E27FC236}">
                <a16:creationId xmlns:a16="http://schemas.microsoft.com/office/drawing/2014/main" id="{36528C68-2511-4745-B448-A5AA41E7BFE8}"/>
              </a:ext>
            </a:extLst>
          </p:cNvPr>
          <p:cNvSpPr>
            <a:spLocks noGrp="1"/>
          </p:cNvSpPr>
          <p:nvPr>
            <p:ph type="ftr" sz="quarter" idx="11"/>
          </p:nvPr>
        </p:nvSpPr>
        <p:spPr/>
        <p:txBody>
          <a:bodyPr/>
          <a:lstStyle/>
          <a:p>
            <a:r>
              <a:rPr lang="en-US"/>
              <a:t>Administratīvi teritoriālās reformas ietekmes uz pašvaldību administratīvo kapacitāti un pakalpojumu nodrošinājumu izvērtējums</a:t>
            </a:r>
          </a:p>
        </p:txBody>
      </p:sp>
      <p:sp>
        <p:nvSpPr>
          <p:cNvPr id="6" name="Slide Number Placeholder 5">
            <a:extLst>
              <a:ext uri="{FF2B5EF4-FFF2-40B4-BE49-F238E27FC236}">
                <a16:creationId xmlns:a16="http://schemas.microsoft.com/office/drawing/2014/main" id="{1B5C8157-0191-4E69-819F-DB443768675C}"/>
              </a:ext>
            </a:extLst>
          </p:cNvPr>
          <p:cNvSpPr>
            <a:spLocks noGrp="1"/>
          </p:cNvSpPr>
          <p:nvPr>
            <p:ph type="sldNum" sz="quarter" idx="12"/>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377500286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12" name="Footer Placeholder 11"/>
          <p:cNvSpPr>
            <a:spLocks noGrp="1"/>
          </p:cNvSpPr>
          <p:nvPr>
            <p:ph type="ftr" sz="quarter" idx="10"/>
          </p:nvPr>
        </p:nvSpPr>
        <p:spPr/>
        <p:txBody>
          <a:bodyPr/>
          <a:lstStyle/>
          <a:p>
            <a:r>
              <a:rPr lang="en-US"/>
              <a:t>Administratīvi teritoriālās reformas ietekmes uz pašvaldību administratīvo kapacitāti un pakalpojumu nodrošinājumu izvērtējums</a:t>
            </a:r>
          </a:p>
        </p:txBody>
      </p:sp>
      <p:sp>
        <p:nvSpPr>
          <p:cNvPr id="3" name="Text Placeholder 2"/>
          <p:cNvSpPr>
            <a:spLocks noGrp="1"/>
          </p:cNvSpPr>
          <p:nvPr>
            <p:ph type="body" sz="quarter" idx="11"/>
          </p:nvPr>
        </p:nvSpPr>
        <p:spPr>
          <a:xfrm>
            <a:off x="607802" y="1025526"/>
            <a:ext cx="10978515" cy="1643063"/>
          </a:xfrm>
        </p:spPr>
        <p:txBody>
          <a:bodyPr/>
          <a:lstStyle>
            <a:lvl1pPr marL="0" indent="0" algn="l">
              <a:lnSpc>
                <a:spcPct val="85000"/>
              </a:lnSpc>
              <a:spcBef>
                <a:spcPts val="0"/>
              </a:spcBef>
              <a:buNone/>
              <a:defRPr sz="5000" b="1">
                <a:solidFill>
                  <a:srgbClr val="646464"/>
                </a:solidFill>
                <a:latin typeface="+mj-lt"/>
              </a:defRPr>
            </a:lvl1pPr>
            <a:lvl2pPr marL="0" indent="0">
              <a:buNone/>
              <a:defRPr/>
            </a:lvl2pPr>
            <a:lvl3pPr marL="0" indent="0">
              <a:buNone/>
              <a:defRPr/>
            </a:lvl3pPr>
            <a:lvl4pPr marL="0" indent="0">
              <a:buNone/>
              <a:defRPr/>
            </a:lvl4pPr>
            <a:lvl5pPr marL="0" indent="0">
              <a:buNone/>
              <a:defRPr/>
            </a:lvl5pPr>
          </a:lstStyle>
          <a:p>
            <a:pPr lvl="0"/>
            <a:r>
              <a:rPr lang="en-US"/>
              <a:t>Click to edit Master text styles</a:t>
            </a:r>
          </a:p>
        </p:txBody>
      </p:sp>
      <p:sp>
        <p:nvSpPr>
          <p:cNvPr id="5"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chemeClr val="bg1"/>
              </a:solidFill>
            </a:endParaRPr>
          </a:p>
        </p:txBody>
      </p:sp>
    </p:spTree>
    <p:extLst>
      <p:ext uri="{BB962C8B-B14F-4D97-AF65-F5344CB8AC3E}">
        <p14:creationId xmlns:p14="http://schemas.microsoft.com/office/powerpoint/2010/main" val="193298038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rgbClr val="646464"/>
                </a:solidFill>
              </a:defRPr>
            </a:lvl1pPr>
          </a:lstStyle>
          <a:p>
            <a:pPr lvl="0" algn="l" fontAlgn="base">
              <a:lnSpc>
                <a:spcPct val="85000"/>
              </a:lnSpc>
              <a:spcAft>
                <a:spcPct val="0"/>
              </a:spcAft>
            </a:pPr>
            <a:r>
              <a:rPr lang="en-US"/>
              <a:t>Click to edit Master title style</a:t>
            </a:r>
          </a:p>
        </p:txBody>
      </p:sp>
      <p:sp>
        <p:nvSpPr>
          <p:cNvPr id="12" name="Footer Placeholder 11"/>
          <p:cNvSpPr>
            <a:spLocks noGrp="1"/>
          </p:cNvSpPr>
          <p:nvPr>
            <p:ph type="ftr" sz="quarter" idx="10"/>
          </p:nvPr>
        </p:nvSpPr>
        <p:spPr/>
        <p:txBody>
          <a:bodyPr/>
          <a:lstStyle>
            <a:lvl1pPr>
              <a:defRPr>
                <a:solidFill>
                  <a:srgbClr val="646464"/>
                </a:solidFill>
              </a:defRPr>
            </a:lvl1pPr>
          </a:lstStyle>
          <a:p>
            <a:r>
              <a:rPr lang="en-US"/>
              <a:t>Administratīvi teritoriālās reformas ietekmes uz pašvaldību administratīvo kapacitāti un pakalpojumu nodrošinājumu izvērtējums</a:t>
            </a:r>
          </a:p>
        </p:txBody>
      </p:sp>
      <p:sp>
        <p:nvSpPr>
          <p:cNvPr id="3077" name="Freeform 5"/>
          <p:cNvSpPr>
            <a:spLocks/>
          </p:cNvSpPr>
          <p:nvPr userDrawn="1"/>
        </p:nvSpPr>
        <p:spPr bwMode="gray">
          <a:xfrm>
            <a:off x="609918" y="1039814"/>
            <a:ext cx="10978515" cy="5184775"/>
          </a:xfrm>
          <a:custGeom>
            <a:avLst/>
            <a:gdLst/>
            <a:ahLst/>
            <a:cxnLst>
              <a:cxn ang="0">
                <a:pos x="0" y="0"/>
              </a:cxn>
              <a:cxn ang="0">
                <a:pos x="0" y="3266"/>
              </a:cxn>
              <a:cxn ang="0">
                <a:pos x="5184" y="2352"/>
              </a:cxn>
              <a:cxn ang="0">
                <a:pos x="5184" y="0"/>
              </a:cxn>
              <a:cxn ang="0">
                <a:pos x="0" y="0"/>
              </a:cxn>
            </a:cxnLst>
            <a:rect l="0" t="0" r="r" b="b"/>
            <a:pathLst>
              <a:path w="5184" h="3266">
                <a:moveTo>
                  <a:pt x="0" y="0"/>
                </a:moveTo>
                <a:lnTo>
                  <a:pt x="0" y="3266"/>
                </a:lnTo>
                <a:lnTo>
                  <a:pt x="5184" y="2352"/>
                </a:lnTo>
                <a:lnTo>
                  <a:pt x="5184" y="0"/>
                </a:lnTo>
                <a:lnTo>
                  <a:pt x="0"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sz="1800">
              <a:solidFill>
                <a:srgbClr val="646464"/>
              </a:solidFill>
            </a:endParaRPr>
          </a:p>
        </p:txBody>
      </p:sp>
    </p:spTree>
    <p:extLst>
      <p:ext uri="{BB962C8B-B14F-4D97-AF65-F5344CB8AC3E}">
        <p14:creationId xmlns:p14="http://schemas.microsoft.com/office/powerpoint/2010/main" val="282847891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Divider 2">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lvl1pPr>
          </a:lstStyle>
          <a:p>
            <a:pPr lvl="0" algn="l" fontAlgn="base">
              <a:lnSpc>
                <a:spcPct val="85000"/>
              </a:lnSpc>
              <a:spcAft>
                <a:spcPct val="0"/>
              </a:spcAft>
            </a:pPr>
            <a:r>
              <a:rPr lang="en-US"/>
              <a:t>Click to edit Master title style</a:t>
            </a:r>
          </a:p>
        </p:txBody>
      </p:sp>
      <p:sp>
        <p:nvSpPr>
          <p:cNvPr id="12" name="Footer Placeholder 11"/>
          <p:cNvSpPr>
            <a:spLocks noGrp="1"/>
          </p:cNvSpPr>
          <p:nvPr>
            <p:ph type="ftr" sz="quarter" idx="10"/>
          </p:nvPr>
        </p:nvSpPr>
        <p:spPr/>
        <p:txBody>
          <a:bodyPr/>
          <a:lstStyle/>
          <a:p>
            <a:r>
              <a:rPr lang="en-US"/>
              <a:t>Administratīvi teritoriālās reformas ietekmes uz pašvaldību administratīvo kapacitāti un pakalpojumu nodrošinājumu izvērtējums</a:t>
            </a:r>
          </a:p>
        </p:txBody>
      </p:sp>
      <p:sp>
        <p:nvSpPr>
          <p:cNvPr id="4101" name="Freeform 5"/>
          <p:cNvSpPr>
            <a:spLocks/>
          </p:cNvSpPr>
          <p:nvPr userDrawn="1"/>
        </p:nvSpPr>
        <p:spPr bwMode="gray">
          <a:xfrm>
            <a:off x="609918" y="1040400"/>
            <a:ext cx="10978515" cy="5184775"/>
          </a:xfrm>
          <a:custGeom>
            <a:avLst/>
            <a:gdLst/>
            <a:ahLst/>
            <a:cxnLst>
              <a:cxn ang="0">
                <a:pos x="0" y="0"/>
              </a:cxn>
              <a:cxn ang="0">
                <a:pos x="0" y="3266"/>
              </a:cxn>
              <a:cxn ang="0">
                <a:pos x="5184" y="2352"/>
              </a:cxn>
              <a:cxn ang="0">
                <a:pos x="5184" y="0"/>
              </a:cxn>
              <a:cxn ang="0">
                <a:pos x="0" y="0"/>
              </a:cxn>
            </a:cxnLst>
            <a:rect l="0" t="0" r="r" b="b"/>
            <a:pathLst>
              <a:path w="5184" h="3266">
                <a:moveTo>
                  <a:pt x="0" y="0"/>
                </a:moveTo>
                <a:lnTo>
                  <a:pt x="0" y="3266"/>
                </a:lnTo>
                <a:lnTo>
                  <a:pt x="5184" y="2352"/>
                </a:lnTo>
                <a:lnTo>
                  <a:pt x="5184" y="0"/>
                </a:lnTo>
                <a:lnTo>
                  <a:pt x="0"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GB" sz="1800"/>
          </a:p>
        </p:txBody>
      </p:sp>
    </p:spTree>
    <p:extLst>
      <p:ext uri="{BB962C8B-B14F-4D97-AF65-F5344CB8AC3E}">
        <p14:creationId xmlns:p14="http://schemas.microsoft.com/office/powerpoint/2010/main" val="158044205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lvl1pPr>
          </a:lstStyle>
          <a:p>
            <a:pPr lvl="0" algn="l" fontAlgn="base">
              <a:lnSpc>
                <a:spcPct val="85000"/>
              </a:lnSpc>
              <a:spcAft>
                <a:spcPct val="0"/>
              </a:spcAft>
            </a:pPr>
            <a:r>
              <a:rPr lang="en-US"/>
              <a:t>Click to edit Master title style</a:t>
            </a:r>
          </a:p>
        </p:txBody>
      </p:sp>
      <p:sp>
        <p:nvSpPr>
          <p:cNvPr id="12" name="Footer Placeholder 11"/>
          <p:cNvSpPr>
            <a:spLocks noGrp="1"/>
          </p:cNvSpPr>
          <p:nvPr>
            <p:ph type="ftr" sz="quarter" idx="10"/>
          </p:nvPr>
        </p:nvSpPr>
        <p:spPr/>
        <p:txBody>
          <a:bodyPr/>
          <a:lstStyle/>
          <a:p>
            <a:r>
              <a:rPr lang="en-US"/>
              <a:t>Administratīvi teritoriālās reformas ietekmes uz pašvaldību administratīvo kapacitāti un pakalpojumu nodrošinājumu izvērtējums</a:t>
            </a:r>
          </a:p>
        </p:txBody>
      </p:sp>
      <p:pic>
        <p:nvPicPr>
          <p:cNvPr id="6" name="Picture 2"/>
          <p:cNvPicPr>
            <a:picLocks noChangeAspect="1" noChangeArrowheads="1"/>
          </p:cNvPicPr>
          <p:nvPr userDrawn="1"/>
        </p:nvPicPr>
        <p:blipFill>
          <a:blip r:embed="rId2" cstate="print"/>
          <a:srcRect/>
          <a:stretch>
            <a:fillRect/>
          </a:stretch>
        </p:blipFill>
        <p:spPr bwMode="auto">
          <a:xfrm>
            <a:off x="609918" y="1044000"/>
            <a:ext cx="10973111" cy="5184000"/>
          </a:xfrm>
          <a:prstGeom prst="rect">
            <a:avLst/>
          </a:prstGeom>
          <a:noFill/>
          <a:ln w="9525">
            <a:noFill/>
            <a:miter lim="800000"/>
            <a:headEnd/>
            <a:tailEnd/>
          </a:ln>
          <a:effectLst/>
        </p:spPr>
      </p:pic>
    </p:spTree>
    <p:extLst>
      <p:ext uri="{BB962C8B-B14F-4D97-AF65-F5344CB8AC3E}">
        <p14:creationId xmlns:p14="http://schemas.microsoft.com/office/powerpoint/2010/main" val="423446797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Divider 4">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lvl1pPr>
          </a:lstStyle>
          <a:p>
            <a:pPr lvl="0" algn="l" fontAlgn="base">
              <a:lnSpc>
                <a:spcPct val="85000"/>
              </a:lnSpc>
              <a:spcAft>
                <a:spcPct val="0"/>
              </a:spcAft>
            </a:pPr>
            <a:r>
              <a:rPr lang="en-US"/>
              <a:t>Click to edit Master title style</a:t>
            </a:r>
          </a:p>
        </p:txBody>
      </p:sp>
      <p:sp>
        <p:nvSpPr>
          <p:cNvPr id="12" name="Footer Placeholder 11"/>
          <p:cNvSpPr>
            <a:spLocks noGrp="1"/>
          </p:cNvSpPr>
          <p:nvPr>
            <p:ph type="ftr" sz="quarter" idx="10"/>
          </p:nvPr>
        </p:nvSpPr>
        <p:spPr/>
        <p:txBody>
          <a:bodyPr/>
          <a:lstStyle/>
          <a:p>
            <a:r>
              <a:rPr lang="en-US"/>
              <a:t>Administratīvi teritoriālās reformas ietekmes uz pašvaldību administratīvo kapacitāti un pakalpojumu nodrošinājumu izvērtējums</a:t>
            </a:r>
          </a:p>
        </p:txBody>
      </p:sp>
      <p:sp>
        <p:nvSpPr>
          <p:cNvPr id="4101" name="Freeform 5"/>
          <p:cNvSpPr>
            <a:spLocks/>
          </p:cNvSpPr>
          <p:nvPr userDrawn="1"/>
        </p:nvSpPr>
        <p:spPr bwMode="gray">
          <a:xfrm>
            <a:off x="609918" y="1040400"/>
            <a:ext cx="10978515" cy="5184775"/>
          </a:xfrm>
          <a:custGeom>
            <a:avLst/>
            <a:gdLst/>
            <a:ahLst/>
            <a:cxnLst>
              <a:cxn ang="0">
                <a:pos x="0" y="0"/>
              </a:cxn>
              <a:cxn ang="0">
                <a:pos x="0" y="3266"/>
              </a:cxn>
              <a:cxn ang="0">
                <a:pos x="5184" y="2352"/>
              </a:cxn>
              <a:cxn ang="0">
                <a:pos x="5184" y="0"/>
              </a:cxn>
              <a:cxn ang="0">
                <a:pos x="0" y="0"/>
              </a:cxn>
            </a:cxnLst>
            <a:rect l="0" t="0" r="r" b="b"/>
            <a:pathLst>
              <a:path w="5184" h="3266">
                <a:moveTo>
                  <a:pt x="0" y="0"/>
                </a:moveTo>
                <a:lnTo>
                  <a:pt x="0" y="3266"/>
                </a:lnTo>
                <a:lnTo>
                  <a:pt x="5184" y="2352"/>
                </a:lnTo>
                <a:lnTo>
                  <a:pt x="5184" y="0"/>
                </a:lnTo>
                <a:lnTo>
                  <a:pt x="0" y="0"/>
                </a:lnTo>
                <a:close/>
              </a:path>
            </a:pathLst>
          </a:custGeom>
          <a:blipFill dpi="0" rotWithShape="1">
            <a:blip r:embed="rId2" cstate="print"/>
            <a:srcRect/>
            <a:stretch>
              <a:fillRect/>
            </a:stretch>
          </a:blipFill>
          <a:ln w="9525">
            <a:noFill/>
            <a:round/>
            <a:headEnd/>
            <a:tailEnd/>
          </a:ln>
        </p:spPr>
        <p:txBody>
          <a:bodyPr vert="horz" wrap="square" lIns="91440" tIns="45720" rIns="91440" bIns="45720" numCol="1" anchor="t" anchorCtr="0" compatLnSpc="1">
            <a:prstTxWarp prst="textNoShape">
              <a:avLst/>
            </a:prstTxWarp>
          </a:bodyPr>
          <a:lstStyle/>
          <a:p>
            <a:endParaRPr lang="en-GB" sz="1800"/>
          </a:p>
        </p:txBody>
      </p:sp>
    </p:spTree>
    <p:extLst>
      <p:ext uri="{BB962C8B-B14F-4D97-AF65-F5344CB8AC3E}">
        <p14:creationId xmlns:p14="http://schemas.microsoft.com/office/powerpoint/2010/main" val="301929954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12" name="Footer Placeholder 11"/>
          <p:cNvSpPr>
            <a:spLocks noGrp="1"/>
          </p:cNvSpPr>
          <p:nvPr>
            <p:ph type="ftr" sz="quarter" idx="10"/>
          </p:nvPr>
        </p:nvSpPr>
        <p:spPr/>
        <p:txBody>
          <a:bodyPr/>
          <a:lstStyle/>
          <a:p>
            <a:r>
              <a:rPr lang="en-US"/>
              <a:t>Administratīvi teritoriālās reformas ietekmes uz pašvaldību administratīvo kapacitāti un pakalpojumu nodrošinājumu izvērtējums</a:t>
            </a:r>
          </a:p>
        </p:txBody>
      </p:sp>
      <p:sp>
        <p:nvSpPr>
          <p:cNvPr id="7" name="Line 11"/>
          <p:cNvSpPr>
            <a:spLocks noChangeShapeType="1"/>
          </p:cNvSpPr>
          <p:nvPr userDrawn="1"/>
        </p:nvSpPr>
        <p:spPr bwMode="auto">
          <a:xfrm>
            <a:off x="607800" y="6243638"/>
            <a:ext cx="10978515" cy="0"/>
          </a:xfrm>
          <a:prstGeom prst="line">
            <a:avLst/>
          </a:prstGeom>
          <a:noFill/>
          <a:ln w="3175">
            <a:solidFill>
              <a:schemeClr val="bg1"/>
            </a:solidFill>
            <a:round/>
            <a:headEnd/>
            <a:tailEnd/>
          </a:ln>
          <a:effectLst/>
        </p:spPr>
        <p:txBody>
          <a:bodyPr wrap="none" anchor="ctr"/>
          <a:lstStyle/>
          <a:p>
            <a:endParaRPr lang="en-US" sz="1800" noProof="0">
              <a:solidFill>
                <a:schemeClr val="bg1"/>
              </a:solidFill>
            </a:endParaRPr>
          </a:p>
        </p:txBody>
      </p:sp>
    </p:spTree>
    <p:extLst>
      <p:ext uri="{BB962C8B-B14F-4D97-AF65-F5344CB8AC3E}">
        <p14:creationId xmlns:p14="http://schemas.microsoft.com/office/powerpoint/2010/main" val="407477936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Final legal text">
    <p:spTree>
      <p:nvGrpSpPr>
        <p:cNvPr id="1" name=""/>
        <p:cNvGrpSpPr/>
        <p:nvPr/>
      </p:nvGrpSpPr>
      <p:grpSpPr>
        <a:xfrm>
          <a:off x="0" y="0"/>
          <a:ext cx="0" cy="0"/>
          <a:chOff x="0" y="0"/>
          <a:chExt cx="0" cy="0"/>
        </a:xfrm>
      </p:grpSpPr>
      <p:sp>
        <p:nvSpPr>
          <p:cNvPr id="7" name="Line 11"/>
          <p:cNvSpPr>
            <a:spLocks noChangeShapeType="1"/>
          </p:cNvSpPr>
          <p:nvPr userDrawn="1"/>
        </p:nvSpPr>
        <p:spPr bwMode="auto">
          <a:xfrm>
            <a:off x="607800" y="6243638"/>
            <a:ext cx="10978515" cy="0"/>
          </a:xfrm>
          <a:prstGeom prst="line">
            <a:avLst/>
          </a:prstGeom>
          <a:noFill/>
          <a:ln w="3175">
            <a:solidFill>
              <a:schemeClr val="bg1"/>
            </a:solidFill>
            <a:round/>
            <a:headEnd/>
            <a:tailEnd/>
          </a:ln>
          <a:effectLst/>
        </p:spPr>
        <p:txBody>
          <a:bodyPr wrap="none" anchor="ctr"/>
          <a:lstStyle/>
          <a:p>
            <a:endParaRPr lang="en-US" sz="1800" noProof="0">
              <a:solidFill>
                <a:schemeClr val="bg1"/>
              </a:solidFill>
            </a:endParaRPr>
          </a:p>
        </p:txBody>
      </p:sp>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rgbClr val="646464"/>
                </a:solidFill>
                <a:latin typeface="Arial" pitchFamily="34"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rgbClr val="646464"/>
                </a:solidFill>
                <a:latin typeface="Arial" pitchFamily="34" charset="0"/>
                <a:ea typeface="+mn-ea"/>
                <a:cs typeface="Arial" pitchFamily="34" charset="0"/>
              </a:defRPr>
            </a:lvl2pPr>
            <a:lvl3pPr marL="176213" indent="-176213" algn="l" defTabSz="995363" rtl="0" fontAlgn="base">
              <a:lnSpc>
                <a:spcPct val="100000"/>
              </a:lnSpc>
              <a:spcBef>
                <a:spcPct val="0"/>
              </a:spcBef>
              <a:spcAft>
                <a:spcPct val="0"/>
              </a:spcAft>
              <a:buClr>
                <a:schemeClr val="accent2"/>
              </a:buClr>
              <a:buSzPct val="70000"/>
              <a:buFont typeface="Arial" pitchFamily="34" charset="0"/>
              <a:buChar char="►"/>
              <a:defRPr lang="en-US" sz="900" b="1" kern="1200" noProof="0" dirty="0" smtClean="0">
                <a:solidFill>
                  <a:srgbClr val="646464"/>
                </a:solidFill>
                <a:latin typeface="Arial" pitchFamily="34"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rgbClr val="646464"/>
                </a:solidFill>
                <a:latin typeface="Arial" pitchFamily="34" charset="0"/>
                <a:ea typeface="+mn-ea"/>
                <a:cs typeface="Arial" pitchFamily="34" charset="0"/>
              </a:defRPr>
            </a:lvl4pPr>
            <a:lvl5pPr marL="188913" indent="-188913" algn="l" defTabSz="995363" rtl="0" fontAlgn="base">
              <a:lnSpc>
                <a:spcPct val="100000"/>
              </a:lnSpc>
              <a:spcBef>
                <a:spcPct val="0"/>
              </a:spcBef>
              <a:spcAft>
                <a:spcPct val="0"/>
              </a:spcAft>
              <a:buClr>
                <a:schemeClr val="accent2"/>
              </a:buClr>
              <a:buSzPct val="70000"/>
              <a:buFont typeface="Arial" pitchFamily="34" charset="0"/>
              <a:buChar char="►"/>
              <a:defRPr lang="en-US" sz="800" kern="1200" noProof="0" dirty="0">
                <a:solidFill>
                  <a:srgbClr val="646464"/>
                </a:solidFill>
                <a:latin typeface="Arial" pitchFamily="34"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566036266"/>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40789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918" y="201600"/>
            <a:ext cx="10978515" cy="419088"/>
          </a:xfrm>
        </p:spPr>
        <p:txBody>
          <a:bodyPr/>
          <a:lstStyle>
            <a:lvl1pPr>
              <a:defRPr>
                <a:solidFill>
                  <a:srgbClr val="646464"/>
                </a:solidFill>
              </a:defRPr>
            </a:lvl1pPr>
          </a:lstStyle>
          <a:p>
            <a:r>
              <a:rPr lang="en-US"/>
              <a:t>Click to edit Master title style</a:t>
            </a:r>
            <a:endParaRPr lang="en-GB"/>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10" name="Text Placeholder 10"/>
          <p:cNvSpPr>
            <a:spLocks noGrp="1"/>
          </p:cNvSpPr>
          <p:nvPr>
            <p:ph type="body" sz="quarter" idx="11"/>
          </p:nvPr>
        </p:nvSpPr>
        <p:spPr>
          <a:xfrm>
            <a:off x="609918" y="620688"/>
            <a:ext cx="10978515" cy="442800"/>
          </a:xfrm>
        </p:spPr>
        <p:txBody>
          <a:bodyPr/>
          <a:lstStyle>
            <a:lvl1pPr marL="0" indent="0">
              <a:buNone/>
              <a:defRPr sz="2200">
                <a:latin typeface="+mj-lt"/>
              </a:defRPr>
            </a:lvl1pPr>
          </a:lstStyle>
          <a:p>
            <a:pPr lvl="0"/>
            <a:r>
              <a:rPr lang="en-US"/>
              <a:t>Click to edit Master</a:t>
            </a:r>
            <a:endParaRPr lang="en-IN"/>
          </a:p>
        </p:txBody>
      </p:sp>
    </p:spTree>
    <p:extLst>
      <p:ext uri="{BB962C8B-B14F-4D97-AF65-F5344CB8AC3E}">
        <p14:creationId xmlns:p14="http://schemas.microsoft.com/office/powerpoint/2010/main" val="1320593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userDrawn="1">
  <p:cSld name="5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918" y="201600"/>
            <a:ext cx="10978515" cy="419088"/>
          </a:xfrm>
        </p:spPr>
        <p:txBody>
          <a:bodyPr/>
          <a:lstStyle>
            <a:lvl1pPr>
              <a:defRPr>
                <a:solidFill>
                  <a:srgbClr val="646464"/>
                </a:solidFill>
              </a:defRPr>
            </a:lvl1pPr>
          </a:lstStyle>
          <a:p>
            <a:r>
              <a:rPr lang="en-US"/>
              <a:t>Click to edit Master title style</a:t>
            </a:r>
            <a:endParaRPr lang="en-GB"/>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rgbClr val="646464"/>
              </a:solidFill>
            </a:endParaRPr>
          </a:p>
        </p:txBody>
      </p:sp>
      <p:sp>
        <p:nvSpPr>
          <p:cNvPr id="10" name="Text Placeholder 10"/>
          <p:cNvSpPr>
            <a:spLocks noGrp="1"/>
          </p:cNvSpPr>
          <p:nvPr>
            <p:ph type="body" sz="quarter" idx="11"/>
          </p:nvPr>
        </p:nvSpPr>
        <p:spPr>
          <a:xfrm>
            <a:off x="609918" y="620688"/>
            <a:ext cx="10978515" cy="442800"/>
          </a:xfrm>
        </p:spPr>
        <p:txBody>
          <a:bodyPr/>
          <a:lstStyle>
            <a:lvl1pPr marL="0" indent="0">
              <a:buNone/>
              <a:defRPr sz="2200"/>
            </a:lvl1pPr>
          </a:lstStyle>
          <a:p>
            <a:pPr lvl="0"/>
            <a:r>
              <a:rPr lang="en-US"/>
              <a:t>Click to edit Master</a:t>
            </a:r>
            <a:endParaRPr lang="en-IN"/>
          </a:p>
        </p:txBody>
      </p:sp>
    </p:spTree>
    <p:extLst>
      <p:ext uri="{BB962C8B-B14F-4D97-AF65-F5344CB8AC3E}">
        <p14:creationId xmlns:p14="http://schemas.microsoft.com/office/powerpoint/2010/main" val="2520017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a:t>Click to edit Master title style</a:t>
            </a:r>
            <a:endParaRPr lang="en-GB"/>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a:extLst>
              <a:ext uri="{FF2B5EF4-FFF2-40B4-BE49-F238E27FC236}">
                <a16:creationId xmlns:a16="http://schemas.microsoft.com/office/drawing/2014/main" id="{0B88B559-CD59-4D3D-87C0-5D51BCF9B731}"/>
              </a:ext>
            </a:extLst>
          </p:cNvPr>
          <p:cNvSpPr>
            <a:spLocks noGrp="1"/>
          </p:cNvSpPr>
          <p:nvPr>
            <p:ph type="dt" sz="half" idx="10"/>
          </p:nvPr>
        </p:nvSpPr>
        <p:spPr/>
        <p:txBody>
          <a:bodyPr/>
          <a:lstStyle/>
          <a:p>
            <a:r>
              <a:rPr lang="lv-LV"/>
              <a:t>2022. gada 16. novembris</a:t>
            </a:r>
            <a:endParaRPr lang="en-IN"/>
          </a:p>
        </p:txBody>
      </p:sp>
      <p:sp>
        <p:nvSpPr>
          <p:cNvPr id="4" name="Footer Placeholder 3">
            <a:extLst>
              <a:ext uri="{FF2B5EF4-FFF2-40B4-BE49-F238E27FC236}">
                <a16:creationId xmlns:a16="http://schemas.microsoft.com/office/drawing/2014/main" id="{136FB98F-FBCE-4F2C-978B-A5576B577450}"/>
              </a:ext>
            </a:extLst>
          </p:cNvPr>
          <p:cNvSpPr>
            <a:spLocks noGrp="1"/>
          </p:cNvSpPr>
          <p:nvPr>
            <p:ph type="ftr" sz="quarter" idx="11"/>
          </p:nvPr>
        </p:nvSpPr>
        <p:spPr/>
        <p:txBody>
          <a:bodyPr/>
          <a:lstStyle/>
          <a:p>
            <a:r>
              <a:rPr lang="en-US"/>
              <a:t>Administratīvi teritoriālās reformas ietekmes uz pašvaldību administratīvo kapacitāti un pakalpojumu nodrošinājumu izvērtējums</a:t>
            </a:r>
          </a:p>
        </p:txBody>
      </p:sp>
      <p:sp>
        <p:nvSpPr>
          <p:cNvPr id="5" name="Slide Number Placeholder 4">
            <a:extLst>
              <a:ext uri="{FF2B5EF4-FFF2-40B4-BE49-F238E27FC236}">
                <a16:creationId xmlns:a16="http://schemas.microsoft.com/office/drawing/2014/main" id="{01A95690-F0A7-4101-82DB-B17CE6B7A487}"/>
              </a:ext>
            </a:extLst>
          </p:cNvPr>
          <p:cNvSpPr>
            <a:spLocks noGrp="1"/>
          </p:cNvSpPr>
          <p:nvPr>
            <p:ph type="sldNum" sz="quarter" idx="12"/>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253793892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Cover">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283209" y="5340096"/>
            <a:ext cx="1317422" cy="1156968"/>
          </a:xfrm>
          <a:prstGeom prst="rect">
            <a:avLst/>
          </a:prstGeom>
        </p:spPr>
      </p:pic>
      <p:sp>
        <p:nvSpPr>
          <p:cNvPr id="10" name="Rectangle 1"/>
          <p:cNvSpPr>
            <a:spLocks noChangeAspect="1"/>
          </p:cNvSpPr>
          <p:nvPr userDrawn="1"/>
        </p:nvSpPr>
        <p:spPr>
          <a:xfrm>
            <a:off x="2578386" y="777243"/>
            <a:ext cx="9012167" cy="3400425"/>
          </a:xfrm>
          <a:custGeom>
            <a:avLst/>
            <a:gdLst>
              <a:gd name="connsiteX0" fmla="*/ 0 w 6753225"/>
              <a:gd name="connsiteY0" fmla="*/ 0 h 3400425"/>
              <a:gd name="connsiteX1" fmla="*/ 6753225 w 6753225"/>
              <a:gd name="connsiteY1" fmla="*/ 0 h 3400425"/>
              <a:gd name="connsiteX2" fmla="*/ 6753225 w 6753225"/>
              <a:gd name="connsiteY2" fmla="*/ 3400425 h 3400425"/>
              <a:gd name="connsiteX3" fmla="*/ 0 w 6753225"/>
              <a:gd name="connsiteY3" fmla="*/ 3400425 h 3400425"/>
              <a:gd name="connsiteX4" fmla="*/ 0 w 6753225"/>
              <a:gd name="connsiteY4" fmla="*/ 0 h 3400425"/>
              <a:gd name="connsiteX0" fmla="*/ 0 w 6755607"/>
              <a:gd name="connsiteY0" fmla="*/ 1197768 h 3400425"/>
              <a:gd name="connsiteX1" fmla="*/ 6755607 w 6755607"/>
              <a:gd name="connsiteY1" fmla="*/ 0 h 3400425"/>
              <a:gd name="connsiteX2" fmla="*/ 6755607 w 6755607"/>
              <a:gd name="connsiteY2" fmla="*/ 3400425 h 3400425"/>
              <a:gd name="connsiteX3" fmla="*/ 2382 w 6755607"/>
              <a:gd name="connsiteY3" fmla="*/ 3400425 h 3400425"/>
              <a:gd name="connsiteX4" fmla="*/ 0 w 6755607"/>
              <a:gd name="connsiteY4" fmla="*/ 1197768 h 3400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5607" h="3400425">
                <a:moveTo>
                  <a:pt x="0" y="1197768"/>
                </a:moveTo>
                <a:lnTo>
                  <a:pt x="6755607" y="0"/>
                </a:lnTo>
                <a:lnTo>
                  <a:pt x="6755607" y="3400425"/>
                </a:lnTo>
                <a:lnTo>
                  <a:pt x="2382" y="3400425"/>
                </a:lnTo>
                <a:lnTo>
                  <a:pt x="0" y="1197768"/>
                </a:lnTo>
                <a:close/>
              </a:path>
            </a:pathLst>
          </a:cu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900">
              <a:solidFill>
                <a:schemeClr val="tx1"/>
              </a:solidFill>
            </a:endParaRPr>
          </a:p>
        </p:txBody>
      </p:sp>
      <p:sp>
        <p:nvSpPr>
          <p:cNvPr id="12" name="Title 1"/>
          <p:cNvSpPr>
            <a:spLocks noGrp="1"/>
          </p:cNvSpPr>
          <p:nvPr>
            <p:ph type="ctrTitle"/>
          </p:nvPr>
        </p:nvSpPr>
        <p:spPr>
          <a:xfrm>
            <a:off x="2951999" y="2240280"/>
            <a:ext cx="8294878" cy="860400"/>
          </a:xfrm>
        </p:spPr>
        <p:txBody>
          <a:bodyPr/>
          <a:lstStyle>
            <a:lvl1pPr>
              <a:defRPr>
                <a:solidFill>
                  <a:srgbClr val="404040"/>
                </a:solidFill>
                <a:latin typeface="+mn-lt"/>
                <a:cs typeface="Arial" pitchFamily="34" charset="0"/>
              </a:defRPr>
            </a:lvl1pPr>
          </a:lstStyle>
          <a:p>
            <a:r>
              <a:rPr lang="en-US"/>
              <a:t>Click to edit Master title style</a:t>
            </a:r>
            <a:endParaRPr lang="en-GB"/>
          </a:p>
        </p:txBody>
      </p:sp>
      <p:sp>
        <p:nvSpPr>
          <p:cNvPr id="15" name="Subtitle 2"/>
          <p:cNvSpPr>
            <a:spLocks noGrp="1"/>
          </p:cNvSpPr>
          <p:nvPr>
            <p:ph type="subTitle" idx="1"/>
          </p:nvPr>
        </p:nvSpPr>
        <p:spPr>
          <a:xfrm>
            <a:off x="2952001" y="3220754"/>
            <a:ext cx="8294878" cy="645742"/>
          </a:xfrm>
        </p:spPr>
        <p:txBody>
          <a:bodyPr/>
          <a:lstStyle>
            <a:lvl1pPr marL="0" indent="0" algn="l">
              <a:buNone/>
              <a:defRPr sz="1500">
                <a:solidFill>
                  <a:srgbClr val="404040"/>
                </a:solidFill>
                <a:latin typeface="+mn-lt"/>
                <a:cs typeface="Arial" pitchFamily="34" charset="0"/>
              </a:defRPr>
            </a:lvl1pPr>
            <a:lvl2pPr marL="0" indent="0" algn="l">
              <a:buNone/>
              <a:defRPr sz="1200">
                <a:solidFill>
                  <a:srgbClr val="404040"/>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pPr lvl="0"/>
            <a:r>
              <a:rPr lang="en-US"/>
              <a:t>Click to edit Master subtitle style</a:t>
            </a:r>
            <a:endParaRPr lang="en-GB"/>
          </a:p>
        </p:txBody>
      </p:sp>
    </p:spTree>
    <p:extLst>
      <p:ext uri="{BB962C8B-B14F-4D97-AF65-F5344CB8AC3E}">
        <p14:creationId xmlns:p14="http://schemas.microsoft.com/office/powerpoint/2010/main" val="45937832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itle" preserve="1">
  <p:cSld name="Cover with beam (legacy)">
    <p:spTree>
      <p:nvGrpSpPr>
        <p:cNvPr id="1" name=""/>
        <p:cNvGrpSpPr/>
        <p:nvPr/>
      </p:nvGrpSpPr>
      <p:grpSpPr>
        <a:xfrm>
          <a:off x="0" y="0"/>
          <a:ext cx="0" cy="0"/>
          <a:chOff x="0" y="0"/>
          <a:chExt cx="0" cy="0"/>
        </a:xfrm>
      </p:grpSpPr>
      <p:grpSp>
        <p:nvGrpSpPr>
          <p:cNvPr id="12" name="Group 11"/>
          <p:cNvGrpSpPr/>
          <p:nvPr userDrawn="1"/>
        </p:nvGrpSpPr>
        <p:grpSpPr>
          <a:xfrm>
            <a:off x="-8714" y="2405084"/>
            <a:ext cx="12207064" cy="3349170"/>
            <a:chOff x="-6532" y="2405084"/>
            <a:chExt cx="9150532" cy="3349170"/>
          </a:xfrm>
        </p:grpSpPr>
        <p:sp>
          <p:nvSpPr>
            <p:cNvPr id="1032" name="Freeform 8"/>
            <p:cNvSpPr>
              <a:spLocks/>
            </p:cNvSpPr>
            <p:nvPr userDrawn="1"/>
          </p:nvSpPr>
          <p:spPr bwMode="gray">
            <a:xfrm>
              <a:off x="2273222" y="2405084"/>
              <a:ext cx="6870778" cy="2495225"/>
            </a:xfrm>
            <a:custGeom>
              <a:avLst/>
              <a:gdLst/>
              <a:ahLst/>
              <a:cxnLst>
                <a:cxn ang="0">
                  <a:pos x="0" y="1852"/>
                </a:cxn>
                <a:cxn ang="0">
                  <a:pos x="5081" y="0"/>
                </a:cxn>
                <a:cxn ang="0">
                  <a:pos x="5081" y="968"/>
                </a:cxn>
                <a:cxn ang="0">
                  <a:pos x="0" y="1852"/>
                </a:cxn>
              </a:cxnLst>
              <a:rect l="0" t="0" r="r" b="b"/>
              <a:pathLst>
                <a:path w="5081" h="1852">
                  <a:moveTo>
                    <a:pt x="0" y="1852"/>
                  </a:moveTo>
                  <a:lnTo>
                    <a:pt x="5081" y="0"/>
                  </a:lnTo>
                  <a:lnTo>
                    <a:pt x="5081" y="968"/>
                  </a:lnTo>
                  <a:lnTo>
                    <a:pt x="0" y="185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sz="1350">
                <a:solidFill>
                  <a:schemeClr val="bg1"/>
                </a:solidFill>
                <a:latin typeface="+mn-lt"/>
                <a:cs typeface="Arial" pitchFamily="34" charset="0"/>
              </a:endParaRPr>
            </a:p>
          </p:txBody>
        </p:sp>
        <p:pic>
          <p:nvPicPr>
            <p:cNvPr id="8" name="Picture 3"/>
            <p:cNvPicPr>
              <a:picLocks noChangeAspect="1" noChangeArrowheads="1"/>
            </p:cNvPicPr>
            <p:nvPr userDrawn="1"/>
          </p:nvPicPr>
          <p:blipFill>
            <a:blip r:embed="rId2" cstate="print"/>
            <a:srcRect/>
            <a:stretch>
              <a:fillRect/>
            </a:stretch>
          </p:blipFill>
          <p:spPr bwMode="auto">
            <a:xfrm>
              <a:off x="-6532" y="4411503"/>
              <a:ext cx="2289891" cy="1342751"/>
            </a:xfrm>
            <a:prstGeom prst="rect">
              <a:avLst/>
            </a:prstGeom>
            <a:noFill/>
            <a:ln w="9525">
              <a:noFill/>
              <a:miter lim="800000"/>
              <a:headEnd/>
              <a:tailEnd/>
            </a:ln>
            <a:effectLst/>
          </p:spPr>
        </p:pic>
      </p:grpSp>
      <p:sp>
        <p:nvSpPr>
          <p:cNvPr id="2" name="Title 1"/>
          <p:cNvSpPr>
            <a:spLocks noGrp="1"/>
          </p:cNvSpPr>
          <p:nvPr>
            <p:ph type="ctrTitle"/>
          </p:nvPr>
        </p:nvSpPr>
        <p:spPr>
          <a:xfrm>
            <a:off x="3025192" y="777600"/>
            <a:ext cx="7369607" cy="860400"/>
          </a:xfrm>
        </p:spPr>
        <p:txBody>
          <a:bodyPr/>
          <a:lstStyle>
            <a:lvl1pPr>
              <a:defRPr>
                <a:solidFill>
                  <a:schemeClr val="bg1"/>
                </a:solidFill>
                <a:latin typeface="+mn-lt"/>
                <a:cs typeface="Arial" pitchFamily="34" charset="0"/>
              </a:defRPr>
            </a:lvl1pPr>
          </a:lstStyle>
          <a:p>
            <a:r>
              <a:rPr lang="en-US"/>
              <a:t>Click to edit Master title style</a:t>
            </a:r>
            <a:endParaRPr lang="en-GB"/>
          </a:p>
        </p:txBody>
      </p:sp>
      <p:sp>
        <p:nvSpPr>
          <p:cNvPr id="3" name="Subtitle 2"/>
          <p:cNvSpPr>
            <a:spLocks noGrp="1"/>
          </p:cNvSpPr>
          <p:nvPr>
            <p:ph type="subTitle" idx="1"/>
          </p:nvPr>
        </p:nvSpPr>
        <p:spPr>
          <a:xfrm>
            <a:off x="3025192" y="1753200"/>
            <a:ext cx="7369607" cy="968400"/>
          </a:xfrm>
        </p:spPr>
        <p:txBody>
          <a:bodyPr/>
          <a:lstStyle>
            <a:lvl1pPr marL="0" indent="0" algn="l">
              <a:buNone/>
              <a:defRPr sz="1500">
                <a:solidFill>
                  <a:schemeClr val="bg1"/>
                </a:solidFill>
                <a:latin typeface="+mn-lt"/>
                <a:cs typeface="Arial" pitchFamily="34" charset="0"/>
              </a:defRPr>
            </a:lvl1pPr>
            <a:lvl2pPr marL="0" indent="0" algn="l">
              <a:buNone/>
              <a:defRPr sz="1200">
                <a:solidFill>
                  <a:schemeClr val="bg1"/>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pPr lvl="0"/>
            <a:r>
              <a:rPr lang="en-US"/>
              <a:t>Click to edit Master subtitle style</a:t>
            </a:r>
            <a:endParaRPr lang="en-GB"/>
          </a:p>
        </p:txBody>
      </p:sp>
      <p:pic>
        <p:nvPicPr>
          <p:cNvPr id="9" name="Picture 8">
            <a:extLst>
              <a:ext uri="{FF2B5EF4-FFF2-40B4-BE49-F238E27FC236}">
                <a16:creationId xmlns:a16="http://schemas.microsoft.com/office/drawing/2014/main" id="{B1A7D39A-CC34-44E6-9523-88BB4AA1C204}"/>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033483" y="5552193"/>
            <a:ext cx="987552" cy="1156968"/>
          </a:xfrm>
          <a:prstGeom prst="rect">
            <a:avLst/>
          </a:prstGeom>
        </p:spPr>
      </p:pic>
    </p:spTree>
    <p:extLst>
      <p:ext uri="{BB962C8B-B14F-4D97-AF65-F5344CB8AC3E}">
        <p14:creationId xmlns:p14="http://schemas.microsoft.com/office/powerpoint/2010/main" val="4276976840"/>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9" y="201600"/>
            <a:ext cx="10982751" cy="860400"/>
          </a:xfrm>
          <a:prstGeom prst="rect">
            <a:avLst/>
          </a:prstGeom>
        </p:spPr>
        <p:txBody>
          <a:bodyPr/>
          <a:lstStyle>
            <a:lvl1pPr>
              <a:defRPr>
                <a:solidFill>
                  <a:schemeClr val="bg1"/>
                </a:solidFill>
                <a:latin typeface="+mn-lt"/>
                <a:cs typeface="Arial" pitchFamily="34" charset="0"/>
              </a:defRPr>
            </a:lvl1pPr>
          </a:lstStyle>
          <a:p>
            <a:r>
              <a:rPr lang="en-US"/>
              <a:t>Click to edit Master title style</a:t>
            </a:r>
            <a:endParaRPr lang="en-GB"/>
          </a:p>
        </p:txBody>
      </p:sp>
      <p:sp>
        <p:nvSpPr>
          <p:cNvPr id="3" name="Content Placeholder 2"/>
          <p:cNvSpPr>
            <a:spLocks noGrp="1"/>
          </p:cNvSpPr>
          <p:nvPr>
            <p:ph idx="1"/>
          </p:nvPr>
        </p:nvSpPr>
        <p:spPr>
          <a:xfrm>
            <a:off x="609918" y="1425601"/>
            <a:ext cx="10978515" cy="4698977"/>
          </a:xfrm>
          <a:prstGeom prst="rect">
            <a:avLst/>
          </a:prstGeom>
        </p:spPr>
        <p:txBody>
          <a:bodyPr/>
          <a:lstStyle>
            <a:lvl1pPr>
              <a:defRPr>
                <a:solidFill>
                  <a:schemeClr val="bg1"/>
                </a:solidFill>
                <a:latin typeface="+mn-lt"/>
                <a:cs typeface="Arial" pitchFamily="34" charset="0"/>
              </a:defRPr>
            </a:lvl1pPr>
            <a:lvl2pPr>
              <a:defRPr>
                <a:solidFill>
                  <a:schemeClr val="bg1"/>
                </a:solidFill>
                <a:latin typeface="+mn-lt"/>
                <a:cs typeface="Arial" pitchFamily="34" charset="0"/>
              </a:defRPr>
            </a:lvl2pPr>
            <a:lvl3pPr>
              <a:defRPr>
                <a:solidFill>
                  <a:schemeClr val="bg1"/>
                </a:solidFill>
                <a:latin typeface="+mn-lt"/>
                <a:cs typeface="Arial" pitchFamily="34" charset="0"/>
              </a:defRPr>
            </a:lvl3pPr>
            <a:lvl4pPr>
              <a:defRPr>
                <a:solidFill>
                  <a:schemeClr val="bg1"/>
                </a:solidFill>
                <a:latin typeface="+mn-lt"/>
                <a:cs typeface="Arial" pitchFamily="34" charset="0"/>
              </a:defRPr>
            </a:lvl4pPr>
            <a:lvl5pPr>
              <a:defRPr>
                <a:solidFill>
                  <a:schemeClr val="bg1"/>
                </a:solidFill>
                <a:latin typeface="+mn-lt"/>
                <a:cs typeface="Arial"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noProof="0">
              <a:solidFill>
                <a:schemeClr val="bg1"/>
              </a:solidFill>
              <a:latin typeface="+mn-lt"/>
              <a:cs typeface="Arial" pitchFamily="34" charset="0"/>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noProof="0">
              <a:solidFill>
                <a:schemeClr val="bg1"/>
              </a:solidFill>
              <a:latin typeface="+mn-lt"/>
              <a:cs typeface="Arial" pitchFamily="34" charset="0"/>
            </a:endParaRPr>
          </a:p>
        </p:txBody>
      </p:sp>
      <p:sp>
        <p:nvSpPr>
          <p:cNvPr id="4" name="Date Placeholder 3"/>
          <p:cNvSpPr>
            <a:spLocks noGrp="1"/>
          </p:cNvSpPr>
          <p:nvPr>
            <p:ph type="dt" sz="half" idx="10"/>
          </p:nvPr>
        </p:nvSpPr>
        <p:spPr/>
        <p:txBody>
          <a:bodyPr/>
          <a:lstStyle/>
          <a:p>
            <a:r>
              <a:rPr lang="lv-LV"/>
              <a:t>2022. gada 16. novembris</a:t>
            </a:r>
            <a:endParaRPr lang="en-US"/>
          </a:p>
        </p:txBody>
      </p:sp>
      <p:sp>
        <p:nvSpPr>
          <p:cNvPr id="5" name="Footer Placeholder 4"/>
          <p:cNvSpPr>
            <a:spLocks noGrp="1"/>
          </p:cNvSpPr>
          <p:nvPr>
            <p:ph type="ftr" sz="quarter" idx="11"/>
          </p:nvPr>
        </p:nvSpPr>
        <p:spPr/>
        <p:txBody>
          <a:bodyPr/>
          <a:lstStyle/>
          <a:p>
            <a:r>
              <a:rPr lang="en-GB"/>
              <a:t>Administratīvi teritoriālās reformas ietekmes uz pašvaldību administratīvo kapacitāti un pakalpojumu nodrošinājumu izvērtējums</a:t>
            </a:r>
          </a:p>
        </p:txBody>
      </p:sp>
    </p:spTree>
    <p:extLst>
      <p:ext uri="{BB962C8B-B14F-4D97-AF65-F5344CB8AC3E}">
        <p14:creationId xmlns:p14="http://schemas.microsoft.com/office/powerpoint/2010/main" val="314281144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01600"/>
            <a:ext cx="10982751" cy="860400"/>
          </a:xfrm>
          <a:prstGeom prst="rect">
            <a:avLst/>
          </a:prstGeom>
        </p:spPr>
        <p:txBody>
          <a:bodyPr/>
          <a:lstStyle>
            <a:lvl1pPr>
              <a:defRPr>
                <a:solidFill>
                  <a:schemeClr val="bg1"/>
                </a:solidFill>
                <a:latin typeface="+mn-lt"/>
                <a:cs typeface="Arial" pitchFamily="34" charset="0"/>
              </a:defRPr>
            </a:lvl1pPr>
          </a:lstStyle>
          <a:p>
            <a:r>
              <a:rPr lang="en-US"/>
              <a:t>Click to edit Master title style</a:t>
            </a:r>
            <a:endParaRPr lang="en-GB"/>
          </a:p>
        </p:txBody>
      </p:sp>
      <p:sp>
        <p:nvSpPr>
          <p:cNvPr id="3" name="Content Placeholder 2"/>
          <p:cNvSpPr>
            <a:spLocks noGrp="1"/>
          </p:cNvSpPr>
          <p:nvPr>
            <p:ph idx="1"/>
          </p:nvPr>
        </p:nvSpPr>
        <p:spPr>
          <a:xfrm>
            <a:off x="609918" y="1425601"/>
            <a:ext cx="10978515" cy="4698977"/>
          </a:xfrm>
          <a:prstGeom prst="rect">
            <a:avLst/>
          </a:prstGeom>
        </p:spPr>
        <p:txBody>
          <a:bodyPr/>
          <a:lstStyle>
            <a:lvl1pPr marL="0" indent="0">
              <a:buNone/>
              <a:defRPr>
                <a:solidFill>
                  <a:schemeClr val="bg1"/>
                </a:solidFill>
                <a:latin typeface="+mn-lt"/>
                <a:cs typeface="Arial" pitchFamily="34" charset="0"/>
              </a:defRPr>
            </a:lvl1pPr>
            <a:lvl2pPr marL="0" indent="0">
              <a:buNone/>
              <a:defRPr>
                <a:solidFill>
                  <a:schemeClr val="bg1"/>
                </a:solidFill>
                <a:latin typeface="+mn-lt"/>
                <a:cs typeface="Arial" pitchFamily="34" charset="0"/>
              </a:defRPr>
            </a:lvl2pPr>
            <a:lvl3pPr marL="0" indent="0">
              <a:buNone/>
              <a:defRPr>
                <a:solidFill>
                  <a:schemeClr val="bg1"/>
                </a:solidFill>
                <a:latin typeface="+mn-lt"/>
                <a:cs typeface="Arial" pitchFamily="34" charset="0"/>
              </a:defRPr>
            </a:lvl3pPr>
            <a:lvl4pPr marL="0" indent="0">
              <a:buNone/>
              <a:defRPr>
                <a:solidFill>
                  <a:schemeClr val="bg1"/>
                </a:solidFill>
                <a:latin typeface="+mn-lt"/>
                <a:cs typeface="Arial" pitchFamily="34" charset="0"/>
              </a:defRPr>
            </a:lvl4pPr>
            <a:lvl5pPr marL="0" indent="0">
              <a:buNone/>
              <a:defRPr>
                <a:solidFill>
                  <a:schemeClr val="bg1"/>
                </a:solidFill>
                <a:latin typeface="+mn-lt"/>
                <a:cs typeface="Arial"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noProof="0">
              <a:solidFill>
                <a:schemeClr val="bg1"/>
              </a:solidFill>
              <a:latin typeface="+mn-lt"/>
              <a:cs typeface="Arial" pitchFamily="34" charset="0"/>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noProof="0">
              <a:solidFill>
                <a:schemeClr val="bg1"/>
              </a:solidFill>
              <a:latin typeface="+mn-lt"/>
              <a:cs typeface="Arial" pitchFamily="34" charset="0"/>
            </a:endParaRPr>
          </a:p>
        </p:txBody>
      </p:sp>
      <p:sp>
        <p:nvSpPr>
          <p:cNvPr id="4" name="Date Placeholder 3"/>
          <p:cNvSpPr>
            <a:spLocks noGrp="1"/>
          </p:cNvSpPr>
          <p:nvPr>
            <p:ph type="dt" sz="half" idx="10"/>
          </p:nvPr>
        </p:nvSpPr>
        <p:spPr/>
        <p:txBody>
          <a:bodyPr/>
          <a:lstStyle/>
          <a:p>
            <a:r>
              <a:rPr lang="lv-LV"/>
              <a:t>2022. gada 16. novembris</a:t>
            </a:r>
            <a:endParaRPr lang="en-US"/>
          </a:p>
        </p:txBody>
      </p:sp>
      <p:sp>
        <p:nvSpPr>
          <p:cNvPr id="5" name="Footer Placeholder 4"/>
          <p:cNvSpPr>
            <a:spLocks noGrp="1"/>
          </p:cNvSpPr>
          <p:nvPr>
            <p:ph type="ftr" sz="quarter" idx="11"/>
          </p:nvPr>
        </p:nvSpPr>
        <p:spPr/>
        <p:txBody>
          <a:bodyPr/>
          <a:lstStyle/>
          <a:p>
            <a:r>
              <a:rPr lang="en-GB"/>
              <a:t>Administratīvi teritoriālās reformas ietekmes uz pašvaldību administratīvo kapacitāti un pakalpojumu nodrošinājumu izvērtējums</a:t>
            </a:r>
          </a:p>
        </p:txBody>
      </p:sp>
    </p:spTree>
    <p:extLst>
      <p:ext uri="{BB962C8B-B14F-4D97-AF65-F5344CB8AC3E}">
        <p14:creationId xmlns:p14="http://schemas.microsoft.com/office/powerpoint/2010/main" val="3557538954"/>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01600"/>
            <a:ext cx="10982751" cy="860400"/>
          </a:xfrm>
          <a:prstGeom prst="rect">
            <a:avLst/>
          </a:prstGeom>
        </p:spPr>
        <p:txBody>
          <a:bodyPr/>
          <a:lstStyle>
            <a:lvl1pPr>
              <a:defRPr>
                <a:solidFill>
                  <a:schemeClr val="bg1"/>
                </a:solidFill>
                <a:latin typeface="+mn-lt"/>
                <a:cs typeface="Arial" pitchFamily="34" charset="0"/>
              </a:defRPr>
            </a:lvl1pPr>
          </a:lstStyle>
          <a:p>
            <a:r>
              <a:rPr lang="en-US"/>
              <a:t>Click to edit Master title style</a:t>
            </a:r>
            <a:endParaRPr lang="en-GB"/>
          </a:p>
        </p:txBody>
      </p:sp>
      <p:sp>
        <p:nvSpPr>
          <p:cNvPr id="3" name="Content Placeholder 2"/>
          <p:cNvSpPr>
            <a:spLocks noGrp="1"/>
          </p:cNvSpPr>
          <p:nvPr>
            <p:ph idx="1"/>
          </p:nvPr>
        </p:nvSpPr>
        <p:spPr>
          <a:xfrm>
            <a:off x="609918" y="1425601"/>
            <a:ext cx="10978515" cy="4698977"/>
          </a:xfrm>
          <a:prstGeom prst="rect">
            <a:avLst/>
          </a:prstGeom>
        </p:spPr>
        <p:txBody>
          <a:bodyPr/>
          <a:lstStyle>
            <a:lvl1pPr marL="0" indent="0">
              <a:buNone/>
              <a:defRPr>
                <a:solidFill>
                  <a:schemeClr val="bg1"/>
                </a:solidFill>
                <a:latin typeface="+mn-lt"/>
                <a:cs typeface="Arial" pitchFamily="34" charset="0"/>
              </a:defRPr>
            </a:lvl1pPr>
            <a:lvl2pPr marL="267462">
              <a:defRPr>
                <a:solidFill>
                  <a:schemeClr val="bg1"/>
                </a:solidFill>
                <a:latin typeface="+mn-lt"/>
                <a:cs typeface="Arial" pitchFamily="34" charset="0"/>
              </a:defRPr>
            </a:lvl2pPr>
            <a:lvl3pPr marL="534924">
              <a:defRPr>
                <a:solidFill>
                  <a:schemeClr val="bg1"/>
                </a:solidFill>
                <a:latin typeface="+mn-lt"/>
                <a:cs typeface="Arial" pitchFamily="34" charset="0"/>
              </a:defRPr>
            </a:lvl3pPr>
            <a:lvl4pPr marL="802386">
              <a:defRPr>
                <a:solidFill>
                  <a:schemeClr val="bg1"/>
                </a:solidFill>
                <a:latin typeface="+mn-lt"/>
                <a:cs typeface="Arial" pitchFamily="34" charset="0"/>
              </a:defRPr>
            </a:lvl4pPr>
            <a:lvl5pPr marL="1069848">
              <a:defRPr>
                <a:solidFill>
                  <a:schemeClr val="bg1"/>
                </a:solidFill>
                <a:latin typeface="+mn-lt"/>
                <a:cs typeface="Arial"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noProof="0">
              <a:solidFill>
                <a:schemeClr val="bg1"/>
              </a:solidFill>
              <a:latin typeface="+mn-lt"/>
              <a:cs typeface="Arial" pitchFamily="34" charset="0"/>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noProof="0">
              <a:solidFill>
                <a:schemeClr val="bg1"/>
              </a:solidFill>
              <a:latin typeface="+mn-lt"/>
              <a:cs typeface="Arial" pitchFamily="34" charset="0"/>
            </a:endParaRPr>
          </a:p>
        </p:txBody>
      </p:sp>
      <p:sp>
        <p:nvSpPr>
          <p:cNvPr id="4" name="Date Placeholder 3"/>
          <p:cNvSpPr>
            <a:spLocks noGrp="1"/>
          </p:cNvSpPr>
          <p:nvPr>
            <p:ph type="dt" sz="half" idx="10"/>
          </p:nvPr>
        </p:nvSpPr>
        <p:spPr/>
        <p:txBody>
          <a:bodyPr/>
          <a:lstStyle/>
          <a:p>
            <a:r>
              <a:rPr lang="lv-LV"/>
              <a:t>2022. gada 16. novembris</a:t>
            </a:r>
            <a:endParaRPr lang="en-US"/>
          </a:p>
        </p:txBody>
      </p:sp>
      <p:sp>
        <p:nvSpPr>
          <p:cNvPr id="5" name="Footer Placeholder 4"/>
          <p:cNvSpPr>
            <a:spLocks noGrp="1"/>
          </p:cNvSpPr>
          <p:nvPr>
            <p:ph type="ftr" sz="quarter" idx="11"/>
          </p:nvPr>
        </p:nvSpPr>
        <p:spPr/>
        <p:txBody>
          <a:bodyPr/>
          <a:lstStyle/>
          <a:p>
            <a:r>
              <a:rPr lang="en-GB"/>
              <a:t>Administratīvi teritoriālās reformas ietekmes uz pašvaldību administratīvo kapacitāti un pakalpojumu nodrošinājumu izvērtējums</a:t>
            </a:r>
          </a:p>
        </p:txBody>
      </p:sp>
    </p:spTree>
    <p:extLst>
      <p:ext uri="{BB962C8B-B14F-4D97-AF65-F5344CB8AC3E}">
        <p14:creationId xmlns:p14="http://schemas.microsoft.com/office/powerpoint/2010/main" val="121830154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noProof="0">
              <a:solidFill>
                <a:schemeClr val="bg1"/>
              </a:solidFill>
              <a:latin typeface="+mn-lt"/>
              <a:cs typeface="Arial" pitchFamily="34" charset="0"/>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noProof="0">
              <a:solidFill>
                <a:schemeClr val="bg1"/>
              </a:solidFill>
              <a:latin typeface="+mn-lt"/>
              <a:cs typeface="Arial" pitchFamily="34" charset="0"/>
            </a:endParaRPr>
          </a:p>
        </p:txBody>
      </p:sp>
      <p:sp>
        <p:nvSpPr>
          <p:cNvPr id="6" name="Title 5"/>
          <p:cNvSpPr>
            <a:spLocks noGrp="1"/>
          </p:cNvSpPr>
          <p:nvPr>
            <p:ph type="title"/>
          </p:nvPr>
        </p:nvSpPr>
        <p:spPr>
          <a:xfrm>
            <a:off x="609919" y="201600"/>
            <a:ext cx="10982751" cy="860400"/>
          </a:xfrm>
          <a:prstGeom prst="rect">
            <a:avLst/>
          </a:prstGeom>
        </p:spPr>
        <p:txBody>
          <a:bodyPr/>
          <a:lstStyle/>
          <a:p>
            <a:r>
              <a:rPr lang="en-US"/>
              <a:t>Click to edit Master title style</a:t>
            </a:r>
          </a:p>
        </p:txBody>
      </p:sp>
      <p:sp>
        <p:nvSpPr>
          <p:cNvPr id="2" name="Date Placeholder 1"/>
          <p:cNvSpPr>
            <a:spLocks noGrp="1"/>
          </p:cNvSpPr>
          <p:nvPr>
            <p:ph type="dt" sz="half" idx="10"/>
          </p:nvPr>
        </p:nvSpPr>
        <p:spPr/>
        <p:txBody>
          <a:bodyPr/>
          <a:lstStyle/>
          <a:p>
            <a:r>
              <a:rPr lang="lv-LV"/>
              <a:t>2022. gada 16. novembris</a:t>
            </a:r>
            <a:endParaRPr lang="en-US"/>
          </a:p>
        </p:txBody>
      </p:sp>
      <p:sp>
        <p:nvSpPr>
          <p:cNvPr id="3" name="Footer Placeholder 2"/>
          <p:cNvSpPr>
            <a:spLocks noGrp="1"/>
          </p:cNvSpPr>
          <p:nvPr>
            <p:ph type="ftr" sz="quarter" idx="11"/>
          </p:nvPr>
        </p:nvSpPr>
        <p:spPr/>
        <p:txBody>
          <a:bodyPr/>
          <a:lstStyle/>
          <a:p>
            <a:r>
              <a:rPr lang="en-GB"/>
              <a:t>Administratīvi teritoriālās reformas ietekmes uz pašvaldību administratīvo kapacitāti un pakalpojumu nodrošinājumu izvērtējums</a:t>
            </a:r>
          </a:p>
        </p:txBody>
      </p:sp>
    </p:spTree>
    <p:extLst>
      <p:ext uri="{BB962C8B-B14F-4D97-AF65-F5344CB8AC3E}">
        <p14:creationId xmlns:p14="http://schemas.microsoft.com/office/powerpoint/2010/main" val="309634806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noProof="0">
              <a:solidFill>
                <a:schemeClr val="bg1"/>
              </a:solidFill>
              <a:latin typeface="+mn-lt"/>
              <a:cs typeface="Arial" pitchFamily="34" charset="0"/>
            </a:endParaRPr>
          </a:p>
        </p:txBody>
      </p:sp>
      <p:sp>
        <p:nvSpPr>
          <p:cNvPr id="6" name="Title 5"/>
          <p:cNvSpPr>
            <a:spLocks noGrp="1"/>
          </p:cNvSpPr>
          <p:nvPr>
            <p:ph type="title"/>
          </p:nvPr>
        </p:nvSpPr>
        <p:spPr>
          <a:xfrm>
            <a:off x="609919" y="201600"/>
            <a:ext cx="10982751" cy="860400"/>
          </a:xfrm>
          <a:prstGeom prst="rect">
            <a:avLst/>
          </a:prstGeom>
        </p:spPr>
        <p:txBody>
          <a:bodyPr/>
          <a:lstStyle/>
          <a:p>
            <a:r>
              <a:rPr lang="en-US"/>
              <a:t>Click to edit Master title style</a:t>
            </a:r>
          </a:p>
        </p:txBody>
      </p:sp>
      <p:sp>
        <p:nvSpPr>
          <p:cNvPr id="2" name="Date Placeholder 1"/>
          <p:cNvSpPr>
            <a:spLocks noGrp="1"/>
          </p:cNvSpPr>
          <p:nvPr>
            <p:ph type="dt" sz="half" idx="10"/>
          </p:nvPr>
        </p:nvSpPr>
        <p:spPr/>
        <p:txBody>
          <a:bodyPr/>
          <a:lstStyle/>
          <a:p>
            <a:r>
              <a:rPr lang="lv-LV"/>
              <a:t>2022. gada 16. novembris</a:t>
            </a:r>
            <a:endParaRPr lang="en-US"/>
          </a:p>
        </p:txBody>
      </p:sp>
      <p:sp>
        <p:nvSpPr>
          <p:cNvPr id="3" name="Footer Placeholder 2"/>
          <p:cNvSpPr>
            <a:spLocks noGrp="1"/>
          </p:cNvSpPr>
          <p:nvPr>
            <p:ph type="ftr" sz="quarter" idx="11"/>
          </p:nvPr>
        </p:nvSpPr>
        <p:spPr/>
        <p:txBody>
          <a:bodyPr/>
          <a:lstStyle/>
          <a:p>
            <a:r>
              <a:rPr lang="en-GB"/>
              <a:t>Administratīvi teritoriālās reformas ietekmes uz pašvaldību administratīvo kapacitāti un pakalpojumu nodrošinājumu izvērtējums</a:t>
            </a:r>
          </a:p>
        </p:txBody>
      </p:sp>
    </p:spTree>
    <p:extLst>
      <p:ext uri="{BB962C8B-B14F-4D97-AF65-F5344CB8AC3E}">
        <p14:creationId xmlns:p14="http://schemas.microsoft.com/office/powerpoint/2010/main" val="382563526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9" y="201600"/>
            <a:ext cx="10982751" cy="860400"/>
          </a:xfrm>
          <a:prstGeom prst="rect">
            <a:avLst/>
          </a:prstGeom>
        </p:spPr>
        <p:txBody>
          <a:bodyPr/>
          <a:lstStyle>
            <a:lvl1pPr>
              <a:defRPr>
                <a:solidFill>
                  <a:schemeClr val="bg1"/>
                </a:solidFill>
                <a:latin typeface="+mn-lt"/>
                <a:cs typeface="Arial" pitchFamily="34" charset="0"/>
              </a:defRPr>
            </a:lvl1pPr>
          </a:lstStyle>
          <a:p>
            <a:r>
              <a:rPr lang="en-US"/>
              <a:t>Click to edit Master title style</a:t>
            </a:r>
            <a:endParaRPr lang="en-GB"/>
          </a:p>
        </p:txBody>
      </p:sp>
      <p:sp>
        <p:nvSpPr>
          <p:cNvPr id="3" name="Content Placeholder 2"/>
          <p:cNvSpPr>
            <a:spLocks noGrp="1"/>
          </p:cNvSpPr>
          <p:nvPr>
            <p:ph sz="half" idx="1"/>
          </p:nvPr>
        </p:nvSpPr>
        <p:spPr>
          <a:xfrm>
            <a:off x="609917" y="1426467"/>
            <a:ext cx="5387605" cy="4698111"/>
          </a:xfrm>
          <a:prstGeom prst="rect">
            <a:avLst/>
          </a:prstGeom>
        </p:spPr>
        <p:txBody>
          <a:bodyPr/>
          <a:lstStyle>
            <a:lvl1pPr>
              <a:defRPr sz="1800">
                <a:solidFill>
                  <a:schemeClr val="bg1"/>
                </a:solidFill>
                <a:latin typeface="+mn-lt"/>
                <a:cs typeface="Arial" pitchFamily="34" charset="0"/>
              </a:defRPr>
            </a:lvl1pPr>
            <a:lvl2pPr>
              <a:defRPr sz="1800">
                <a:solidFill>
                  <a:schemeClr val="bg1"/>
                </a:solidFill>
                <a:latin typeface="+mn-lt"/>
                <a:cs typeface="Arial" pitchFamily="34" charset="0"/>
              </a:defRPr>
            </a:lvl2pPr>
            <a:lvl3pPr>
              <a:defRPr sz="1500">
                <a:solidFill>
                  <a:schemeClr val="bg1"/>
                </a:solidFill>
                <a:latin typeface="+mn-lt"/>
                <a:cs typeface="Arial" pitchFamily="34" charset="0"/>
              </a:defRPr>
            </a:lvl3pPr>
            <a:lvl4pPr>
              <a:defRPr sz="1350">
                <a:solidFill>
                  <a:schemeClr val="bg1"/>
                </a:solidFill>
                <a:latin typeface="+mn-lt"/>
                <a:cs typeface="Arial" pitchFamily="34" charset="0"/>
              </a:defRPr>
            </a:lvl4pPr>
            <a:lvl5pPr>
              <a:defRPr sz="1350">
                <a:solidFill>
                  <a:schemeClr val="bg1"/>
                </a:solidFill>
                <a:latin typeface="+mn-lt"/>
                <a:cs typeface="Arial" pitchFamily="34" charset="0"/>
              </a:defRPr>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00828" y="1426467"/>
            <a:ext cx="5387605" cy="4698111"/>
          </a:xfrm>
          <a:prstGeom prst="rect">
            <a:avLst/>
          </a:prstGeom>
        </p:spPr>
        <p:txBody>
          <a:bodyPr/>
          <a:lstStyle>
            <a:lvl1pPr>
              <a:defRPr sz="1800">
                <a:solidFill>
                  <a:schemeClr val="bg1"/>
                </a:solidFill>
                <a:latin typeface="+mn-lt"/>
                <a:cs typeface="Arial" pitchFamily="34" charset="0"/>
              </a:defRPr>
            </a:lvl1pPr>
            <a:lvl2pPr>
              <a:defRPr sz="1800">
                <a:solidFill>
                  <a:schemeClr val="bg1"/>
                </a:solidFill>
                <a:latin typeface="+mn-lt"/>
                <a:cs typeface="Arial" pitchFamily="34" charset="0"/>
              </a:defRPr>
            </a:lvl2pPr>
            <a:lvl3pPr>
              <a:defRPr sz="1500">
                <a:solidFill>
                  <a:schemeClr val="bg1"/>
                </a:solidFill>
                <a:latin typeface="+mn-lt"/>
                <a:cs typeface="Arial" pitchFamily="34" charset="0"/>
              </a:defRPr>
            </a:lvl3pPr>
            <a:lvl4pPr>
              <a:defRPr sz="1350">
                <a:solidFill>
                  <a:schemeClr val="bg1"/>
                </a:solidFill>
                <a:latin typeface="+mn-lt"/>
                <a:cs typeface="Arial" pitchFamily="34" charset="0"/>
              </a:defRPr>
            </a:lvl4pPr>
            <a:lvl5pPr>
              <a:defRPr sz="1350">
                <a:solidFill>
                  <a:schemeClr val="bg1"/>
                </a:solidFill>
                <a:latin typeface="+mn-lt"/>
                <a:cs typeface="Arial" pitchFamily="34" charset="0"/>
              </a:defRPr>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noProof="0">
              <a:solidFill>
                <a:schemeClr val="bg1"/>
              </a:solidFill>
              <a:latin typeface="+mn-lt"/>
              <a:cs typeface="Arial" pitchFamily="34" charset="0"/>
            </a:endParaRPr>
          </a:p>
        </p:txBody>
      </p:sp>
      <p:sp>
        <p:nvSpPr>
          <p:cNvPr id="12"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noProof="0">
              <a:solidFill>
                <a:schemeClr val="bg1"/>
              </a:solidFill>
              <a:latin typeface="+mn-lt"/>
              <a:cs typeface="Arial" pitchFamily="34" charset="0"/>
            </a:endParaRPr>
          </a:p>
        </p:txBody>
      </p:sp>
      <p:sp>
        <p:nvSpPr>
          <p:cNvPr id="7" name="Date Placeholder 6"/>
          <p:cNvSpPr>
            <a:spLocks noGrp="1"/>
          </p:cNvSpPr>
          <p:nvPr>
            <p:ph type="dt" sz="half" idx="10"/>
          </p:nvPr>
        </p:nvSpPr>
        <p:spPr/>
        <p:txBody>
          <a:bodyPr/>
          <a:lstStyle/>
          <a:p>
            <a:r>
              <a:rPr lang="lv-LV"/>
              <a:t>2022. gada 16. novembris</a:t>
            </a:r>
            <a:endParaRPr lang="en-US"/>
          </a:p>
        </p:txBody>
      </p:sp>
      <p:sp>
        <p:nvSpPr>
          <p:cNvPr id="9" name="Footer Placeholder 8"/>
          <p:cNvSpPr>
            <a:spLocks noGrp="1"/>
          </p:cNvSpPr>
          <p:nvPr>
            <p:ph type="ftr" sz="quarter" idx="11"/>
          </p:nvPr>
        </p:nvSpPr>
        <p:spPr/>
        <p:txBody>
          <a:bodyPr/>
          <a:lstStyle/>
          <a:p>
            <a:r>
              <a:rPr lang="en-GB"/>
              <a:t>Administratīvi teritoriālās reformas ietekmes uz pašvaldību administratīvo kapacitāti un pakalpojumu nodrošinājumu izvērtējums</a:t>
            </a:r>
          </a:p>
        </p:txBody>
      </p:sp>
    </p:spTree>
    <p:extLst>
      <p:ext uri="{BB962C8B-B14F-4D97-AF65-F5344CB8AC3E}">
        <p14:creationId xmlns:p14="http://schemas.microsoft.com/office/powerpoint/2010/main" val="142445621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9" y="201600"/>
            <a:ext cx="10982751" cy="860400"/>
          </a:xfrm>
          <a:prstGeom prst="rect">
            <a:avLst/>
          </a:prstGeom>
        </p:spPr>
        <p:txBody>
          <a:bodyPr/>
          <a:lstStyle>
            <a:lvl1pPr>
              <a:defRPr>
                <a:solidFill>
                  <a:schemeClr val="bg1"/>
                </a:solidFill>
                <a:latin typeface="+mn-lt"/>
                <a:cs typeface="Arial" pitchFamily="34" charset="0"/>
              </a:defRPr>
            </a:lvl1pPr>
          </a:lstStyle>
          <a:p>
            <a:r>
              <a:rPr lang="en-US"/>
              <a:t>Click to edit Master title style</a:t>
            </a:r>
            <a:endParaRPr lang="en-GB"/>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noProof="0">
              <a:solidFill>
                <a:schemeClr val="bg1"/>
              </a:solidFill>
              <a:latin typeface="+mn-lt"/>
              <a:cs typeface="Arial" pitchFamily="34" charset="0"/>
            </a:endParaRPr>
          </a:p>
        </p:txBody>
      </p:sp>
      <p:sp>
        <p:nvSpPr>
          <p:cNvPr id="9"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noProof="0">
              <a:solidFill>
                <a:schemeClr val="bg1"/>
              </a:solidFill>
              <a:latin typeface="+mn-lt"/>
              <a:cs typeface="Arial" pitchFamily="34" charset="0"/>
            </a:endParaRPr>
          </a:p>
        </p:txBody>
      </p:sp>
      <p:sp>
        <p:nvSpPr>
          <p:cNvPr id="7" name="Date Placeholder 6"/>
          <p:cNvSpPr>
            <a:spLocks noGrp="1"/>
          </p:cNvSpPr>
          <p:nvPr>
            <p:ph type="dt" sz="half" idx="14"/>
          </p:nvPr>
        </p:nvSpPr>
        <p:spPr/>
        <p:txBody>
          <a:bodyPr/>
          <a:lstStyle/>
          <a:p>
            <a:r>
              <a:rPr lang="lv-LV"/>
              <a:t>2022. gada 16. novembris</a:t>
            </a:r>
            <a:endParaRPr lang="en-US"/>
          </a:p>
        </p:txBody>
      </p:sp>
      <p:sp>
        <p:nvSpPr>
          <p:cNvPr id="12" name="Footer Placeholder 11"/>
          <p:cNvSpPr>
            <a:spLocks noGrp="1"/>
          </p:cNvSpPr>
          <p:nvPr>
            <p:ph type="ftr" sz="quarter" idx="15"/>
          </p:nvPr>
        </p:nvSpPr>
        <p:spPr/>
        <p:txBody>
          <a:bodyPr/>
          <a:lstStyle/>
          <a:p>
            <a:r>
              <a:rPr lang="en-GB"/>
              <a:t>Administratīvi teritoriālās reformas ietekmes uz pašvaldību administratīvo kapacitāti un pakalpojumu nodrošinājumu izvērtējums</a:t>
            </a:r>
          </a:p>
        </p:txBody>
      </p:sp>
      <p:sp>
        <p:nvSpPr>
          <p:cNvPr id="13" name="Content Placeholder 2"/>
          <p:cNvSpPr>
            <a:spLocks noGrp="1"/>
          </p:cNvSpPr>
          <p:nvPr>
            <p:ph sz="half" idx="1"/>
          </p:nvPr>
        </p:nvSpPr>
        <p:spPr>
          <a:xfrm>
            <a:off x="609917" y="2121116"/>
            <a:ext cx="5393208" cy="3994963"/>
          </a:xfrm>
          <a:prstGeom prst="rect">
            <a:avLst/>
          </a:prstGeom>
        </p:spPr>
        <p:txBody>
          <a:bodyPr/>
          <a:lstStyle>
            <a:lvl1pPr>
              <a:defRPr sz="1800">
                <a:solidFill>
                  <a:schemeClr val="bg1"/>
                </a:solidFill>
              </a:defRPr>
            </a:lvl1pPr>
            <a:lvl2pPr>
              <a:defRPr sz="1800">
                <a:solidFill>
                  <a:schemeClr val="bg1"/>
                </a:solidFill>
              </a:defRPr>
            </a:lvl2pPr>
            <a:lvl3pPr>
              <a:defRPr sz="1500">
                <a:solidFill>
                  <a:schemeClr val="bg1"/>
                </a:solidFill>
              </a:defRPr>
            </a:lvl3pPr>
            <a:lvl4pPr>
              <a:defRPr sz="1350">
                <a:solidFill>
                  <a:schemeClr val="bg1"/>
                </a:solidFill>
              </a:defRPr>
            </a:lvl4pPr>
            <a:lvl5pPr>
              <a:defRPr sz="1350">
                <a:solidFill>
                  <a:schemeClr val="bg1"/>
                </a:solidFill>
              </a:defRPr>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4" name="Content Placeholder 3"/>
          <p:cNvSpPr>
            <a:spLocks noGrp="1"/>
          </p:cNvSpPr>
          <p:nvPr>
            <p:ph sz="half" idx="2"/>
          </p:nvPr>
        </p:nvSpPr>
        <p:spPr>
          <a:xfrm>
            <a:off x="6204830" y="2121116"/>
            <a:ext cx="5393208" cy="3994963"/>
          </a:xfrm>
          <a:prstGeom prst="rect">
            <a:avLst/>
          </a:prstGeom>
        </p:spPr>
        <p:txBody>
          <a:bodyPr/>
          <a:lstStyle>
            <a:lvl1pPr>
              <a:defRPr sz="1800">
                <a:solidFill>
                  <a:schemeClr val="bg1"/>
                </a:solidFill>
              </a:defRPr>
            </a:lvl1pPr>
            <a:lvl2pPr>
              <a:defRPr sz="1800">
                <a:solidFill>
                  <a:schemeClr val="bg1"/>
                </a:solidFill>
              </a:defRPr>
            </a:lvl2pPr>
            <a:lvl3pPr>
              <a:defRPr sz="1500">
                <a:solidFill>
                  <a:schemeClr val="bg1"/>
                </a:solidFill>
              </a:defRPr>
            </a:lvl3pPr>
            <a:lvl4pPr>
              <a:defRPr sz="1350">
                <a:solidFill>
                  <a:schemeClr val="bg1"/>
                </a:solidFill>
              </a:defRPr>
            </a:lvl4pPr>
            <a:lvl5pPr>
              <a:defRPr sz="1350">
                <a:solidFill>
                  <a:schemeClr val="bg1"/>
                </a:solidFill>
              </a:defRPr>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5" name="Text Placeholder 9"/>
          <p:cNvSpPr>
            <a:spLocks noGrp="1"/>
          </p:cNvSpPr>
          <p:nvPr>
            <p:ph type="body" sz="quarter" idx="12"/>
          </p:nvPr>
        </p:nvSpPr>
        <p:spPr>
          <a:xfrm>
            <a:off x="609917" y="1426464"/>
            <a:ext cx="5393208" cy="640800"/>
          </a:xfrm>
          <a:prstGeom prst="rect">
            <a:avLst/>
          </a:prstGeom>
        </p:spPr>
        <p:txBody>
          <a:bodyPr anchor="t" anchorCtr="0"/>
          <a:lstStyle>
            <a:lvl1pPr>
              <a:buNone/>
              <a:defRPr b="1">
                <a:solidFill>
                  <a:schemeClr val="bg1"/>
                </a:solidFill>
              </a:defRPr>
            </a:lvl1pPr>
          </a:lstStyle>
          <a:p>
            <a:pPr lvl="0"/>
            <a:r>
              <a:rPr lang="en-US"/>
              <a:t>Click to edit Master text styles</a:t>
            </a:r>
          </a:p>
        </p:txBody>
      </p:sp>
      <p:sp>
        <p:nvSpPr>
          <p:cNvPr id="16" name="Text Placeholder 9"/>
          <p:cNvSpPr>
            <a:spLocks noGrp="1"/>
          </p:cNvSpPr>
          <p:nvPr>
            <p:ph type="body" sz="quarter" idx="13"/>
          </p:nvPr>
        </p:nvSpPr>
        <p:spPr>
          <a:xfrm>
            <a:off x="6204830" y="1426464"/>
            <a:ext cx="5393208" cy="640800"/>
          </a:xfrm>
          <a:prstGeom prst="rect">
            <a:avLst/>
          </a:prstGeom>
        </p:spPr>
        <p:txBody>
          <a:bodyPr anchor="t" anchorCtr="0"/>
          <a:lstStyle>
            <a:lvl1pPr>
              <a:buNone/>
              <a:defRPr b="1">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112900457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a:xfrm>
            <a:off x="607802" y="1024131"/>
            <a:ext cx="10978515" cy="1643063"/>
          </a:xfrm>
          <a:prstGeom prst="rect">
            <a:avLst/>
          </a:prstGeom>
        </p:spPr>
        <p:txBody>
          <a:bodyPr/>
          <a:lstStyle>
            <a:lvl1pPr marL="0" indent="0" algn="l">
              <a:lnSpc>
                <a:spcPct val="85000"/>
              </a:lnSpc>
              <a:spcBef>
                <a:spcPts val="0"/>
              </a:spcBef>
              <a:buNone/>
              <a:defRPr sz="3750" b="1">
                <a:solidFill>
                  <a:schemeClr val="bg2"/>
                </a:solidFill>
                <a:latin typeface="+mn-lt"/>
                <a:cs typeface="Arial" pitchFamily="34" charset="0"/>
              </a:defRPr>
            </a:lvl1pPr>
            <a:lvl2pPr marL="0" indent="0">
              <a:buNone/>
              <a:defRPr/>
            </a:lvl2pPr>
            <a:lvl3pPr marL="0" indent="0">
              <a:buNone/>
              <a:defRPr/>
            </a:lvl3pPr>
            <a:lvl4pPr marL="0" indent="0">
              <a:buNone/>
              <a:defRPr/>
            </a:lvl4pPr>
            <a:lvl5pPr marL="0" indent="0">
              <a:buNone/>
              <a:defRPr/>
            </a:lvl5pPr>
          </a:lstStyle>
          <a:p>
            <a:pPr lvl="0"/>
            <a:r>
              <a:rPr lang="en-US"/>
              <a:t>Click to edit Master text styles</a:t>
            </a:r>
          </a:p>
        </p:txBody>
      </p:sp>
      <p:sp>
        <p:nvSpPr>
          <p:cNvPr id="5"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noProof="0">
              <a:solidFill>
                <a:schemeClr val="bg1"/>
              </a:solidFill>
              <a:latin typeface="+mn-lt"/>
              <a:cs typeface="Arial" pitchFamily="34" charset="0"/>
            </a:endParaRPr>
          </a:p>
        </p:txBody>
      </p:sp>
      <p:sp>
        <p:nvSpPr>
          <p:cNvPr id="6" name="Date Placeholder 5"/>
          <p:cNvSpPr>
            <a:spLocks noGrp="1"/>
          </p:cNvSpPr>
          <p:nvPr>
            <p:ph type="dt" sz="half" idx="12"/>
          </p:nvPr>
        </p:nvSpPr>
        <p:spPr/>
        <p:txBody>
          <a:bodyPr/>
          <a:lstStyle/>
          <a:p>
            <a:r>
              <a:rPr lang="lv-LV"/>
              <a:t>2022. gada 16. novembris</a:t>
            </a:r>
            <a:endParaRPr lang="en-US"/>
          </a:p>
        </p:txBody>
      </p:sp>
      <p:sp>
        <p:nvSpPr>
          <p:cNvPr id="7" name="Footer Placeholder 6"/>
          <p:cNvSpPr>
            <a:spLocks noGrp="1"/>
          </p:cNvSpPr>
          <p:nvPr>
            <p:ph type="ftr" sz="quarter" idx="13"/>
          </p:nvPr>
        </p:nvSpPr>
        <p:spPr/>
        <p:txBody>
          <a:bodyPr/>
          <a:lstStyle/>
          <a:p>
            <a:r>
              <a:rPr lang="en-GB"/>
              <a:t>Administratīvi teritoriālās reformas ietekmes uz pašvaldību administratīvo kapacitāti un pakalpojumu nodrošinājumu izvērtējums</a:t>
            </a:r>
          </a:p>
        </p:txBody>
      </p:sp>
    </p:spTree>
    <p:extLst>
      <p:ext uri="{BB962C8B-B14F-4D97-AF65-F5344CB8AC3E}">
        <p14:creationId xmlns:p14="http://schemas.microsoft.com/office/powerpoint/2010/main" val="392068177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sz="half" idx="1"/>
          </p:nvPr>
        </p:nvSpPr>
        <p:spPr>
          <a:xfrm>
            <a:off x="60991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0082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5" name="Date Placeholder 4">
            <a:extLst>
              <a:ext uri="{FF2B5EF4-FFF2-40B4-BE49-F238E27FC236}">
                <a16:creationId xmlns:a16="http://schemas.microsoft.com/office/drawing/2014/main" id="{B20B9B26-E95B-4DC1-A613-4C0C0933C72B}"/>
              </a:ext>
            </a:extLst>
          </p:cNvPr>
          <p:cNvSpPr>
            <a:spLocks noGrp="1"/>
          </p:cNvSpPr>
          <p:nvPr>
            <p:ph type="dt" sz="half" idx="10"/>
          </p:nvPr>
        </p:nvSpPr>
        <p:spPr/>
        <p:txBody>
          <a:bodyPr/>
          <a:lstStyle/>
          <a:p>
            <a:r>
              <a:rPr lang="lv-LV"/>
              <a:t>2022. gada 16. novembris</a:t>
            </a:r>
            <a:endParaRPr lang="en-IN"/>
          </a:p>
        </p:txBody>
      </p:sp>
      <p:sp>
        <p:nvSpPr>
          <p:cNvPr id="6" name="Footer Placeholder 5">
            <a:extLst>
              <a:ext uri="{FF2B5EF4-FFF2-40B4-BE49-F238E27FC236}">
                <a16:creationId xmlns:a16="http://schemas.microsoft.com/office/drawing/2014/main" id="{ED7373D8-2AB5-4625-822C-B1F2B5CDC39C}"/>
              </a:ext>
            </a:extLst>
          </p:cNvPr>
          <p:cNvSpPr>
            <a:spLocks noGrp="1"/>
          </p:cNvSpPr>
          <p:nvPr>
            <p:ph type="ftr" sz="quarter" idx="11"/>
          </p:nvPr>
        </p:nvSpPr>
        <p:spPr/>
        <p:txBody>
          <a:bodyPr/>
          <a:lstStyle/>
          <a:p>
            <a:r>
              <a:rPr lang="en-US"/>
              <a:t>Administratīvi teritoriālās reformas ietekmes uz pašvaldību administratīvo kapacitāti un pakalpojumu nodrošinājumu izvērtējums</a:t>
            </a:r>
          </a:p>
        </p:txBody>
      </p:sp>
      <p:sp>
        <p:nvSpPr>
          <p:cNvPr id="7" name="Slide Number Placeholder 6">
            <a:extLst>
              <a:ext uri="{FF2B5EF4-FFF2-40B4-BE49-F238E27FC236}">
                <a16:creationId xmlns:a16="http://schemas.microsoft.com/office/drawing/2014/main" id="{E76E3B4B-D68B-4AFA-A20D-2ECE69120F7E}"/>
              </a:ext>
            </a:extLst>
          </p:cNvPr>
          <p:cNvSpPr>
            <a:spLocks noGrp="1"/>
          </p:cNvSpPr>
          <p:nvPr>
            <p:ph type="sldNum" sz="quarter" idx="12"/>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339141524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latin typeface="+mn-lt"/>
                <a:cs typeface="Arial" pitchFamily="34" charset="0"/>
              </a:defRPr>
            </a:lvl1pPr>
          </a:lstStyle>
          <a:p>
            <a:pPr lvl="0" algn="l" fontAlgn="base">
              <a:lnSpc>
                <a:spcPct val="85000"/>
              </a:lnSpc>
              <a:spcAft>
                <a:spcPct val="0"/>
              </a:spcAft>
            </a:pPr>
            <a:r>
              <a:rPr lang="en-US"/>
              <a:t>Click to edit Master title style</a:t>
            </a:r>
          </a:p>
        </p:txBody>
      </p:sp>
      <p:sp>
        <p:nvSpPr>
          <p:cNvPr id="3077" name="Freeform 5"/>
          <p:cNvSpPr>
            <a:spLocks/>
          </p:cNvSpPr>
          <p:nvPr userDrawn="1"/>
        </p:nvSpPr>
        <p:spPr bwMode="gray">
          <a:xfrm>
            <a:off x="609918" y="1042417"/>
            <a:ext cx="10978515" cy="5184775"/>
          </a:xfrm>
          <a:custGeom>
            <a:avLst/>
            <a:gdLst/>
            <a:ahLst/>
            <a:cxnLst>
              <a:cxn ang="0">
                <a:pos x="0" y="0"/>
              </a:cxn>
              <a:cxn ang="0">
                <a:pos x="0" y="3266"/>
              </a:cxn>
              <a:cxn ang="0">
                <a:pos x="5184" y="2352"/>
              </a:cxn>
              <a:cxn ang="0">
                <a:pos x="5184" y="0"/>
              </a:cxn>
              <a:cxn ang="0">
                <a:pos x="0" y="0"/>
              </a:cxn>
            </a:cxnLst>
            <a:rect l="0" t="0" r="r" b="b"/>
            <a:pathLst>
              <a:path w="5184" h="3266">
                <a:moveTo>
                  <a:pt x="0" y="0"/>
                </a:moveTo>
                <a:lnTo>
                  <a:pt x="0" y="3266"/>
                </a:lnTo>
                <a:lnTo>
                  <a:pt x="5184" y="2352"/>
                </a:lnTo>
                <a:lnTo>
                  <a:pt x="5184" y="0"/>
                </a:lnTo>
                <a:lnTo>
                  <a:pt x="0" y="0"/>
                </a:lnTo>
                <a:close/>
              </a:path>
            </a:pathLst>
          </a:custGeom>
          <a:solidFill>
            <a:schemeClr val="accent2"/>
          </a:solidFill>
          <a:ln w="9525">
            <a:noFill/>
            <a:round/>
            <a:headEnd/>
            <a:tailEnd/>
          </a:ln>
        </p:spPr>
        <p:txBody>
          <a:bodyPr vert="horz" wrap="square" lIns="68580" tIns="34290" rIns="68580" bIns="34290" numCol="1" anchor="t" anchorCtr="0" compatLnSpc="1">
            <a:prstTxWarp prst="textNoShape">
              <a:avLst/>
            </a:prstTxWarp>
          </a:bodyPr>
          <a:lstStyle/>
          <a:p>
            <a:endParaRPr lang="en-GB" sz="1350">
              <a:solidFill>
                <a:schemeClr val="bg1"/>
              </a:solidFill>
              <a:latin typeface="+mn-lt"/>
              <a:cs typeface="Arial" pitchFamily="34" charset="0"/>
            </a:endParaRPr>
          </a:p>
        </p:txBody>
      </p:sp>
      <p:sp>
        <p:nvSpPr>
          <p:cNvPr id="5" name="Date Placeholder 4"/>
          <p:cNvSpPr>
            <a:spLocks noGrp="1"/>
          </p:cNvSpPr>
          <p:nvPr>
            <p:ph type="dt" sz="half" idx="10"/>
          </p:nvPr>
        </p:nvSpPr>
        <p:spPr/>
        <p:txBody>
          <a:bodyPr/>
          <a:lstStyle/>
          <a:p>
            <a:r>
              <a:rPr lang="lv-LV"/>
              <a:t>2022. gada 16. novembris</a:t>
            </a:r>
            <a:endParaRPr lang="en-US"/>
          </a:p>
        </p:txBody>
      </p:sp>
      <p:sp>
        <p:nvSpPr>
          <p:cNvPr id="6" name="Footer Placeholder 5"/>
          <p:cNvSpPr>
            <a:spLocks noGrp="1"/>
          </p:cNvSpPr>
          <p:nvPr>
            <p:ph type="ftr" sz="quarter" idx="11"/>
          </p:nvPr>
        </p:nvSpPr>
        <p:spPr/>
        <p:txBody>
          <a:bodyPr/>
          <a:lstStyle/>
          <a:p>
            <a:r>
              <a:rPr lang="en-GB"/>
              <a:t>Administratīvi teritoriālās reformas ietekmes uz pašvaldību administratīvo kapacitāti un pakalpojumu nodrošinājumu izvērtējums</a:t>
            </a:r>
          </a:p>
        </p:txBody>
      </p:sp>
    </p:spTree>
    <p:extLst>
      <p:ext uri="{BB962C8B-B14F-4D97-AF65-F5344CB8AC3E}">
        <p14:creationId xmlns:p14="http://schemas.microsoft.com/office/powerpoint/2010/main" val="471361143"/>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Divider 2">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latin typeface="+mn-lt"/>
                <a:cs typeface="Arial" pitchFamily="34" charset="0"/>
              </a:defRPr>
            </a:lvl1pPr>
          </a:lstStyle>
          <a:p>
            <a:pPr lvl="0" algn="l" fontAlgn="base">
              <a:lnSpc>
                <a:spcPct val="85000"/>
              </a:lnSpc>
              <a:spcAft>
                <a:spcPct val="0"/>
              </a:spcAft>
            </a:pPr>
            <a:r>
              <a:rPr lang="en-US"/>
              <a:t>Click to edit Master title style</a:t>
            </a:r>
          </a:p>
        </p:txBody>
      </p:sp>
      <p:sp>
        <p:nvSpPr>
          <p:cNvPr id="4101" name="Freeform 5"/>
          <p:cNvSpPr>
            <a:spLocks/>
          </p:cNvSpPr>
          <p:nvPr userDrawn="1"/>
        </p:nvSpPr>
        <p:spPr bwMode="gray">
          <a:xfrm>
            <a:off x="609918" y="1042417"/>
            <a:ext cx="10978515" cy="5184775"/>
          </a:xfrm>
          <a:custGeom>
            <a:avLst/>
            <a:gdLst/>
            <a:ahLst/>
            <a:cxnLst>
              <a:cxn ang="0">
                <a:pos x="0" y="0"/>
              </a:cxn>
              <a:cxn ang="0">
                <a:pos x="0" y="3266"/>
              </a:cxn>
              <a:cxn ang="0">
                <a:pos x="5184" y="2352"/>
              </a:cxn>
              <a:cxn ang="0">
                <a:pos x="5184" y="0"/>
              </a:cxn>
              <a:cxn ang="0">
                <a:pos x="0" y="0"/>
              </a:cxn>
            </a:cxnLst>
            <a:rect l="0" t="0" r="r" b="b"/>
            <a:pathLst>
              <a:path w="5184" h="3266">
                <a:moveTo>
                  <a:pt x="0" y="0"/>
                </a:moveTo>
                <a:lnTo>
                  <a:pt x="0" y="3266"/>
                </a:lnTo>
                <a:lnTo>
                  <a:pt x="5184" y="2352"/>
                </a:lnTo>
                <a:lnTo>
                  <a:pt x="5184" y="0"/>
                </a:lnTo>
                <a:lnTo>
                  <a:pt x="0" y="0"/>
                </a:lnTo>
                <a:close/>
              </a:path>
            </a:pathLst>
          </a:custGeom>
          <a:solidFill>
            <a:schemeClr val="accent1"/>
          </a:solidFill>
          <a:ln w="9525">
            <a:noFill/>
            <a:round/>
            <a:headEnd/>
            <a:tailEnd/>
          </a:ln>
        </p:spPr>
        <p:txBody>
          <a:bodyPr vert="horz" wrap="square" lIns="68580" tIns="34290" rIns="68580" bIns="34290" numCol="1" anchor="t" anchorCtr="0" compatLnSpc="1">
            <a:prstTxWarp prst="textNoShape">
              <a:avLst/>
            </a:prstTxWarp>
          </a:bodyPr>
          <a:lstStyle/>
          <a:p>
            <a:endParaRPr lang="en-GB" sz="1350">
              <a:solidFill>
                <a:schemeClr val="bg1"/>
              </a:solidFill>
              <a:latin typeface="+mn-lt"/>
              <a:cs typeface="Arial" pitchFamily="34" charset="0"/>
            </a:endParaRPr>
          </a:p>
        </p:txBody>
      </p:sp>
      <p:sp>
        <p:nvSpPr>
          <p:cNvPr id="5" name="Date Placeholder 4"/>
          <p:cNvSpPr>
            <a:spLocks noGrp="1"/>
          </p:cNvSpPr>
          <p:nvPr>
            <p:ph type="dt" sz="half" idx="10"/>
          </p:nvPr>
        </p:nvSpPr>
        <p:spPr/>
        <p:txBody>
          <a:bodyPr/>
          <a:lstStyle/>
          <a:p>
            <a:r>
              <a:rPr lang="lv-LV"/>
              <a:t>2022. gada 16. novembris</a:t>
            </a:r>
            <a:endParaRPr lang="en-US"/>
          </a:p>
        </p:txBody>
      </p:sp>
      <p:sp>
        <p:nvSpPr>
          <p:cNvPr id="6" name="Footer Placeholder 5"/>
          <p:cNvSpPr>
            <a:spLocks noGrp="1"/>
          </p:cNvSpPr>
          <p:nvPr>
            <p:ph type="ftr" sz="quarter" idx="11"/>
          </p:nvPr>
        </p:nvSpPr>
        <p:spPr/>
        <p:txBody>
          <a:bodyPr/>
          <a:lstStyle/>
          <a:p>
            <a:r>
              <a:rPr lang="en-GB"/>
              <a:t>Administratīvi teritoriālās reformas ietekmes uz pašvaldību administratīvo kapacitāti un pakalpojumu nodrošinājumu izvērtējums</a:t>
            </a:r>
          </a:p>
        </p:txBody>
      </p:sp>
    </p:spTree>
    <p:extLst>
      <p:ext uri="{BB962C8B-B14F-4D97-AF65-F5344CB8AC3E}">
        <p14:creationId xmlns:p14="http://schemas.microsoft.com/office/powerpoint/2010/main" val="115830193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latin typeface="+mn-lt"/>
                <a:cs typeface="Arial" pitchFamily="34" charset="0"/>
              </a:defRPr>
            </a:lvl1pPr>
          </a:lstStyle>
          <a:p>
            <a:pPr lvl="0" algn="l" fontAlgn="base">
              <a:lnSpc>
                <a:spcPct val="85000"/>
              </a:lnSpc>
              <a:spcAft>
                <a:spcPct val="0"/>
              </a:spcAft>
            </a:pPr>
            <a:r>
              <a:rPr lang="en-US"/>
              <a:t>Click to edit Master title style</a:t>
            </a:r>
          </a:p>
        </p:txBody>
      </p:sp>
      <p:sp>
        <p:nvSpPr>
          <p:cNvPr id="4101" name="Freeform 5"/>
          <p:cNvSpPr>
            <a:spLocks/>
          </p:cNvSpPr>
          <p:nvPr userDrawn="1"/>
        </p:nvSpPr>
        <p:spPr bwMode="gray">
          <a:xfrm>
            <a:off x="609918" y="1040400"/>
            <a:ext cx="10978515" cy="5184775"/>
          </a:xfrm>
          <a:custGeom>
            <a:avLst/>
            <a:gdLst/>
            <a:ahLst/>
            <a:cxnLst>
              <a:cxn ang="0">
                <a:pos x="0" y="0"/>
              </a:cxn>
              <a:cxn ang="0">
                <a:pos x="0" y="3266"/>
              </a:cxn>
              <a:cxn ang="0">
                <a:pos x="5184" y="2352"/>
              </a:cxn>
              <a:cxn ang="0">
                <a:pos x="5184" y="0"/>
              </a:cxn>
              <a:cxn ang="0">
                <a:pos x="0" y="0"/>
              </a:cxn>
            </a:cxnLst>
            <a:rect l="0" t="0" r="r" b="b"/>
            <a:pathLst>
              <a:path w="5184" h="3266">
                <a:moveTo>
                  <a:pt x="0" y="0"/>
                </a:moveTo>
                <a:lnTo>
                  <a:pt x="0" y="3266"/>
                </a:lnTo>
                <a:lnTo>
                  <a:pt x="5184" y="2352"/>
                </a:lnTo>
                <a:lnTo>
                  <a:pt x="5184" y="0"/>
                </a:lnTo>
                <a:lnTo>
                  <a:pt x="0" y="0"/>
                </a:lnTo>
                <a:close/>
              </a:path>
            </a:pathLst>
          </a:custGeom>
          <a:blipFill dpi="0" rotWithShape="1">
            <a:blip r:embed="rId2" cstate="print"/>
            <a:srcRect/>
            <a:stretch>
              <a:fillRect/>
            </a:stretch>
          </a:blipFill>
          <a:ln w="9525">
            <a:noFill/>
            <a:round/>
            <a:headEnd/>
            <a:tailEnd/>
          </a:ln>
        </p:spPr>
        <p:txBody>
          <a:bodyPr vert="horz" wrap="square" lIns="68580" tIns="34290" rIns="68580" bIns="34290" numCol="1" anchor="t" anchorCtr="0" compatLnSpc="1">
            <a:prstTxWarp prst="textNoShape">
              <a:avLst/>
            </a:prstTxWarp>
          </a:bodyPr>
          <a:lstStyle/>
          <a:p>
            <a:endParaRPr lang="en-GB" sz="1350">
              <a:solidFill>
                <a:schemeClr val="bg1"/>
              </a:solidFill>
              <a:latin typeface="+mn-lt"/>
              <a:cs typeface="Arial" pitchFamily="34" charset="0"/>
            </a:endParaRPr>
          </a:p>
        </p:txBody>
      </p:sp>
      <p:sp>
        <p:nvSpPr>
          <p:cNvPr id="5" name="Date Placeholder 4"/>
          <p:cNvSpPr>
            <a:spLocks noGrp="1"/>
          </p:cNvSpPr>
          <p:nvPr>
            <p:ph type="dt" sz="half" idx="10"/>
          </p:nvPr>
        </p:nvSpPr>
        <p:spPr/>
        <p:txBody>
          <a:bodyPr/>
          <a:lstStyle/>
          <a:p>
            <a:r>
              <a:rPr lang="lv-LV"/>
              <a:t>2022. gada 16. novembris</a:t>
            </a:r>
            <a:endParaRPr lang="en-US"/>
          </a:p>
        </p:txBody>
      </p:sp>
      <p:sp>
        <p:nvSpPr>
          <p:cNvPr id="6" name="Footer Placeholder 5"/>
          <p:cNvSpPr>
            <a:spLocks noGrp="1"/>
          </p:cNvSpPr>
          <p:nvPr>
            <p:ph type="ftr" sz="quarter" idx="11"/>
          </p:nvPr>
        </p:nvSpPr>
        <p:spPr/>
        <p:txBody>
          <a:bodyPr/>
          <a:lstStyle/>
          <a:p>
            <a:r>
              <a:rPr lang="en-GB"/>
              <a:t>Administratīvi teritoriālās reformas ietekmes uz pašvaldību administratīvo kapacitāti un pakalpojumu nodrošinājumu izvērtējums</a:t>
            </a:r>
          </a:p>
        </p:txBody>
      </p:sp>
    </p:spTree>
    <p:extLst>
      <p:ext uri="{BB962C8B-B14F-4D97-AF65-F5344CB8AC3E}">
        <p14:creationId xmlns:p14="http://schemas.microsoft.com/office/powerpoint/2010/main" val="2893157386"/>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7" name="Line 11"/>
          <p:cNvSpPr>
            <a:spLocks noChangeShapeType="1"/>
          </p:cNvSpPr>
          <p:nvPr userDrawn="1"/>
        </p:nvSpPr>
        <p:spPr bwMode="auto">
          <a:xfrm>
            <a:off x="607800" y="6243638"/>
            <a:ext cx="10978515" cy="0"/>
          </a:xfrm>
          <a:prstGeom prst="line">
            <a:avLst/>
          </a:prstGeom>
          <a:noFill/>
          <a:ln w="3175">
            <a:solidFill>
              <a:schemeClr val="bg1"/>
            </a:solidFill>
            <a:round/>
            <a:headEnd/>
            <a:tailEnd/>
          </a:ln>
          <a:effectLst/>
        </p:spPr>
        <p:txBody>
          <a:bodyPr wrap="none" anchor="ctr"/>
          <a:lstStyle/>
          <a:p>
            <a:endParaRPr lang="en-US" sz="1350" noProof="0">
              <a:solidFill>
                <a:schemeClr val="bg1"/>
              </a:solidFill>
              <a:latin typeface="+mn-lt"/>
              <a:cs typeface="Arial" pitchFamily="34" charset="0"/>
            </a:endParaRPr>
          </a:p>
        </p:txBody>
      </p:sp>
      <p:sp>
        <p:nvSpPr>
          <p:cNvPr id="4" name="Date Placeholder 3"/>
          <p:cNvSpPr>
            <a:spLocks noGrp="1"/>
          </p:cNvSpPr>
          <p:nvPr>
            <p:ph type="dt" sz="half" idx="10"/>
          </p:nvPr>
        </p:nvSpPr>
        <p:spPr/>
        <p:txBody>
          <a:bodyPr/>
          <a:lstStyle/>
          <a:p>
            <a:r>
              <a:rPr lang="lv-LV"/>
              <a:t>2022. gada 16. novembris</a:t>
            </a:r>
            <a:endParaRPr lang="en-US"/>
          </a:p>
        </p:txBody>
      </p:sp>
      <p:sp>
        <p:nvSpPr>
          <p:cNvPr id="5" name="Footer Placeholder 4"/>
          <p:cNvSpPr>
            <a:spLocks noGrp="1"/>
          </p:cNvSpPr>
          <p:nvPr>
            <p:ph type="ftr" sz="quarter" idx="11"/>
          </p:nvPr>
        </p:nvSpPr>
        <p:spPr/>
        <p:txBody>
          <a:bodyPr/>
          <a:lstStyle/>
          <a:p>
            <a:r>
              <a:rPr lang="en-GB"/>
              <a:t>Administratīvi teritoriālās reformas ietekmes uz pašvaldību administratīvo kapacitāti un pakalpojumu nodrošinājumu izvērtējums</a:t>
            </a:r>
          </a:p>
        </p:txBody>
      </p:sp>
    </p:spTree>
    <p:extLst>
      <p:ext uri="{BB962C8B-B14F-4D97-AF65-F5344CB8AC3E}">
        <p14:creationId xmlns:p14="http://schemas.microsoft.com/office/powerpoint/2010/main" val="94861107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a:prstGeom prst="rect">
            <a:avLst/>
          </a:prstGeom>
        </p:spPr>
        <p:txBody>
          <a:bodyPr/>
          <a:lstStyle>
            <a:lvl1pPr marL="0" indent="0" algn="l" defTabSz="746522" rtl="0" fontAlgn="base">
              <a:lnSpc>
                <a:spcPct val="100000"/>
              </a:lnSpc>
              <a:spcBef>
                <a:spcPct val="70000"/>
              </a:spcBef>
              <a:spcAft>
                <a:spcPct val="0"/>
              </a:spcAft>
              <a:buSzPct val="100000"/>
              <a:buNone/>
              <a:defRPr lang="en-US" sz="900" kern="1200" noProof="0" dirty="0" smtClean="0">
                <a:solidFill>
                  <a:schemeClr val="bg1"/>
                </a:solidFill>
                <a:latin typeface="+mn-lt"/>
                <a:ea typeface="+mn-ea"/>
                <a:cs typeface="Arial" pitchFamily="34" charset="0"/>
              </a:defRPr>
            </a:lvl1pPr>
            <a:lvl2pPr marL="0" indent="0" algn="l" defTabSz="746522" rtl="0" fontAlgn="base">
              <a:lnSpc>
                <a:spcPct val="100000"/>
              </a:lnSpc>
              <a:spcBef>
                <a:spcPct val="0"/>
              </a:spcBef>
              <a:spcAft>
                <a:spcPct val="0"/>
              </a:spcAft>
              <a:buSzPct val="100000"/>
              <a:buNone/>
              <a:defRPr lang="en-US" sz="675" b="1" kern="1200" noProof="0" dirty="0" smtClean="0">
                <a:solidFill>
                  <a:schemeClr val="bg1"/>
                </a:solidFill>
                <a:latin typeface="+mn-lt"/>
                <a:ea typeface="+mn-ea"/>
                <a:cs typeface="Arial" pitchFamily="34" charset="0"/>
              </a:defRPr>
            </a:lvl2pPr>
            <a:lvl3pPr marL="132160" indent="-132160" algn="l" defTabSz="746522" rtl="0" fontAlgn="base">
              <a:lnSpc>
                <a:spcPct val="100000"/>
              </a:lnSpc>
              <a:spcBef>
                <a:spcPct val="0"/>
              </a:spcBef>
              <a:spcAft>
                <a:spcPct val="0"/>
              </a:spcAft>
              <a:buClr>
                <a:schemeClr val="accent2"/>
              </a:buClr>
              <a:buSzPct val="70000"/>
              <a:buFont typeface="Arial" pitchFamily="34" charset="0"/>
              <a:buChar char="►"/>
              <a:defRPr lang="en-US" sz="675" b="1" kern="1200" noProof="0" dirty="0" smtClean="0">
                <a:solidFill>
                  <a:schemeClr val="bg1"/>
                </a:solidFill>
                <a:latin typeface="+mn-lt"/>
                <a:ea typeface="+mn-ea"/>
                <a:cs typeface="Arial" pitchFamily="34" charset="0"/>
              </a:defRPr>
            </a:lvl3pPr>
            <a:lvl4pPr marL="0" indent="0" algn="l" defTabSz="746522" rtl="0" fontAlgn="base">
              <a:lnSpc>
                <a:spcPct val="100000"/>
              </a:lnSpc>
              <a:spcBef>
                <a:spcPct val="0"/>
              </a:spcBef>
              <a:spcAft>
                <a:spcPct val="0"/>
              </a:spcAft>
              <a:buSzPct val="100000"/>
              <a:buNone/>
              <a:defRPr lang="en-US" sz="600" kern="1200" noProof="0" dirty="0" smtClean="0">
                <a:solidFill>
                  <a:schemeClr val="bg1"/>
                </a:solidFill>
                <a:latin typeface="+mn-lt"/>
                <a:ea typeface="+mn-ea"/>
                <a:cs typeface="Arial" pitchFamily="34" charset="0"/>
              </a:defRPr>
            </a:lvl4pPr>
            <a:lvl5pPr marL="141685" indent="-141685" algn="l" defTabSz="746522" rtl="0" fontAlgn="base">
              <a:lnSpc>
                <a:spcPct val="100000"/>
              </a:lnSpc>
              <a:spcBef>
                <a:spcPct val="0"/>
              </a:spcBef>
              <a:spcAft>
                <a:spcPct val="0"/>
              </a:spcAft>
              <a:buClr>
                <a:schemeClr val="accent2"/>
              </a:buClr>
              <a:buSzPct val="70000"/>
              <a:buFont typeface="Arial" pitchFamily="34" charset="0"/>
              <a:buChar char="►"/>
              <a:defRPr lang="en-US" sz="600" kern="1200" noProof="0" dirty="0">
                <a:solidFill>
                  <a:schemeClr val="bg1"/>
                </a:solidFill>
                <a:latin typeface="+mn-lt"/>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64947495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734039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9632"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r>
              <a:rPr lang="en-US"/>
              <a:t>Click to edit Master text styles</a:t>
            </a:r>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r>
              <a:rPr lang="en-US"/>
              <a:t>Click to edit Master text styles</a:t>
            </a:r>
          </a:p>
        </p:txBody>
      </p:sp>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5" name="Date Placeholder 4">
            <a:extLst>
              <a:ext uri="{FF2B5EF4-FFF2-40B4-BE49-F238E27FC236}">
                <a16:creationId xmlns:a16="http://schemas.microsoft.com/office/drawing/2014/main" id="{409FCCF0-19BC-4024-9BCA-E14DB77EAF2F}"/>
              </a:ext>
            </a:extLst>
          </p:cNvPr>
          <p:cNvSpPr>
            <a:spLocks noGrp="1"/>
          </p:cNvSpPr>
          <p:nvPr>
            <p:ph type="dt" sz="half" idx="14"/>
          </p:nvPr>
        </p:nvSpPr>
        <p:spPr/>
        <p:txBody>
          <a:bodyPr/>
          <a:lstStyle/>
          <a:p>
            <a:r>
              <a:rPr lang="lv-LV"/>
              <a:t>2022. gada 16. novembris</a:t>
            </a:r>
            <a:endParaRPr lang="en-IN"/>
          </a:p>
        </p:txBody>
      </p:sp>
      <p:sp>
        <p:nvSpPr>
          <p:cNvPr id="6" name="Footer Placeholder 5">
            <a:extLst>
              <a:ext uri="{FF2B5EF4-FFF2-40B4-BE49-F238E27FC236}">
                <a16:creationId xmlns:a16="http://schemas.microsoft.com/office/drawing/2014/main" id="{12B54F7E-BDC4-4386-B2E2-1FC66609D14F}"/>
              </a:ext>
            </a:extLst>
          </p:cNvPr>
          <p:cNvSpPr>
            <a:spLocks noGrp="1"/>
          </p:cNvSpPr>
          <p:nvPr>
            <p:ph type="ftr" sz="quarter" idx="15"/>
          </p:nvPr>
        </p:nvSpPr>
        <p:spPr/>
        <p:txBody>
          <a:bodyPr/>
          <a:lstStyle/>
          <a:p>
            <a:r>
              <a:rPr lang="en-US"/>
              <a:t>Administratīvi teritoriālās reformas ietekmes uz pašvaldību administratīvo kapacitāti un pakalpojumu nodrošinājumu izvērtējums</a:t>
            </a:r>
          </a:p>
        </p:txBody>
      </p:sp>
      <p:sp>
        <p:nvSpPr>
          <p:cNvPr id="7" name="Slide Number Placeholder 6">
            <a:extLst>
              <a:ext uri="{FF2B5EF4-FFF2-40B4-BE49-F238E27FC236}">
                <a16:creationId xmlns:a16="http://schemas.microsoft.com/office/drawing/2014/main" id="{B94FBF9A-EC9A-41E4-A24C-ECB5DC15CCD7}"/>
              </a:ext>
            </a:extLst>
          </p:cNvPr>
          <p:cNvSpPr>
            <a:spLocks noGrp="1"/>
          </p:cNvSpPr>
          <p:nvPr>
            <p:ph type="sldNum" sz="quarter" idx="16"/>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256190283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F4B0007-DA02-48C7-9137-9386DFC24A9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8350" cy="6858000"/>
          </a:xfrm>
          <a:prstGeom prst="rect">
            <a:avLst/>
          </a:prstGeom>
        </p:spPr>
      </p:pic>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tx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tx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grpSp>
        <p:nvGrpSpPr>
          <p:cNvPr id="14" name="Group 4">
            <a:extLst>
              <a:ext uri="{FF2B5EF4-FFF2-40B4-BE49-F238E27FC236}">
                <a16:creationId xmlns:a16="http://schemas.microsoft.com/office/drawing/2014/main" id="{C8422AE9-8257-41A9-AB41-1F10585C886F}"/>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D19659BD-653C-4300-9060-420AFAE39587}"/>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6">
              <a:extLst>
                <a:ext uri="{FF2B5EF4-FFF2-40B4-BE49-F238E27FC236}">
                  <a16:creationId xmlns:a16="http://schemas.microsoft.com/office/drawing/2014/main" id="{A4669336-72A1-4233-827A-C41AB4C1CC0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815037000"/>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8EDF149-816A-4257-A64D-E23E91A5063C}"/>
              </a:ext>
            </a:extLst>
          </p:cNvPr>
          <p:cNvSpPr>
            <a:spLocks noGrp="1"/>
          </p:cNvSpPr>
          <p:nvPr>
            <p:ph type="dt" sz="half" idx="10"/>
          </p:nvPr>
        </p:nvSpPr>
        <p:spPr/>
        <p:txBody>
          <a:bodyPr/>
          <a:lstStyle/>
          <a:p>
            <a:r>
              <a:rPr lang="lv-LV"/>
              <a:t>2022. gada 16. novembris</a:t>
            </a:r>
            <a:endParaRPr lang="en-IN"/>
          </a:p>
        </p:txBody>
      </p:sp>
      <p:sp>
        <p:nvSpPr>
          <p:cNvPr id="4" name="Footer Placeholder 3">
            <a:extLst>
              <a:ext uri="{FF2B5EF4-FFF2-40B4-BE49-F238E27FC236}">
                <a16:creationId xmlns:a16="http://schemas.microsoft.com/office/drawing/2014/main" id="{4678256F-B716-4FA1-B0CC-85D20C72FCE5}"/>
              </a:ext>
            </a:extLst>
          </p:cNvPr>
          <p:cNvSpPr>
            <a:spLocks noGrp="1"/>
          </p:cNvSpPr>
          <p:nvPr>
            <p:ph type="ftr" sz="quarter" idx="11"/>
          </p:nvPr>
        </p:nvSpPr>
        <p:spPr/>
        <p:txBody>
          <a:bodyPr/>
          <a:lstStyle/>
          <a:p>
            <a:r>
              <a:rPr lang="en-US"/>
              <a:t>Administratīvi teritoriālās reformas ietekmes uz pašvaldību administratīvo kapacitāti un pakalpojumu nodrošinājumu izvērtējums</a:t>
            </a:r>
          </a:p>
        </p:txBody>
      </p:sp>
      <p:sp>
        <p:nvSpPr>
          <p:cNvPr id="5" name="Slide Number Placeholder 4">
            <a:extLst>
              <a:ext uri="{FF2B5EF4-FFF2-40B4-BE49-F238E27FC236}">
                <a16:creationId xmlns:a16="http://schemas.microsoft.com/office/drawing/2014/main" id="{32344F6A-D6D0-4CE3-8495-873C004D38DC}"/>
              </a:ext>
            </a:extLst>
          </p:cNvPr>
          <p:cNvSpPr>
            <a:spLocks noGrp="1"/>
          </p:cNvSpPr>
          <p:nvPr>
            <p:ph type="sldNum" sz="quarter" idx="12"/>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179434810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139B669-D18F-448E-A005-0A353671C9CB}"/>
              </a:ext>
            </a:extLst>
          </p:cNvPr>
          <p:cNvSpPr>
            <a:spLocks noGrp="1"/>
          </p:cNvSpPr>
          <p:nvPr>
            <p:ph type="dt" sz="half" idx="10"/>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A7031300-352D-4FEE-9216-28FB241372A5}"/>
              </a:ext>
            </a:extLst>
          </p:cNvPr>
          <p:cNvSpPr>
            <a:spLocks noGrp="1"/>
          </p:cNvSpPr>
          <p:nvPr>
            <p:ph type="ftr" sz="quarter" idx="11"/>
          </p:nvPr>
        </p:nvSpPr>
        <p:spPr/>
        <p:txBody>
          <a:bodyPr/>
          <a:lstStyle/>
          <a:p>
            <a:r>
              <a:rPr lang="en-US"/>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CAADEB71-FD7D-4974-99DD-0F48E0466750}"/>
              </a:ext>
            </a:extLst>
          </p:cNvPr>
          <p:cNvSpPr>
            <a:spLocks noGrp="1"/>
          </p:cNvSpPr>
          <p:nvPr>
            <p:ph type="sldNum" sz="quarter" idx="12"/>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89486742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570B882-5FC5-4C48-9562-890886DDEDF3}"/>
              </a:ext>
            </a:extLst>
          </p:cNvPr>
          <p:cNvSpPr>
            <a:spLocks noGrp="1"/>
          </p:cNvSpPr>
          <p:nvPr>
            <p:ph type="dt" sz="half" idx="10"/>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992E7899-FE60-4FDA-8608-58147D09186A}"/>
              </a:ext>
            </a:extLst>
          </p:cNvPr>
          <p:cNvSpPr>
            <a:spLocks noGrp="1"/>
          </p:cNvSpPr>
          <p:nvPr>
            <p:ph type="ftr" sz="quarter" idx="11"/>
          </p:nvPr>
        </p:nvSpPr>
        <p:spPr/>
        <p:txBody>
          <a:bodyPr/>
          <a:lstStyle/>
          <a:p>
            <a:r>
              <a:rPr lang="en-US"/>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BAA32B5C-3285-477F-B755-A6F2F0F4D3A2}"/>
              </a:ext>
            </a:extLst>
          </p:cNvPr>
          <p:cNvSpPr>
            <a:spLocks noGrp="1"/>
          </p:cNvSpPr>
          <p:nvPr>
            <p:ph type="sldNum" sz="quarter" idx="12"/>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405290533"/>
      </p:ext>
    </p:extLst>
  </p:cSld>
  <p:clrMapOvr>
    <a:masterClrMapping/>
  </p:clrMapOvr>
  <p:extLst>
    <p:ext uri="{DCECCB84-F9BA-43D5-87BE-67443E8EF086}">
      <p15:sldGuideLst xmlns:p15="http://schemas.microsoft.com/office/powerpoint/2012/main"/>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37416E9-5919-4213-81D7-5E74B3B61EAA}"/>
              </a:ext>
            </a:extLst>
          </p:cNvPr>
          <p:cNvSpPr>
            <a:spLocks noGrp="1"/>
          </p:cNvSpPr>
          <p:nvPr>
            <p:ph type="dt" sz="half" idx="10"/>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6BDFF1B2-A745-40FB-B885-B3638A4F4178}"/>
              </a:ext>
            </a:extLst>
          </p:cNvPr>
          <p:cNvSpPr>
            <a:spLocks noGrp="1"/>
          </p:cNvSpPr>
          <p:nvPr>
            <p:ph type="ftr" sz="quarter" idx="11"/>
          </p:nvPr>
        </p:nvSpPr>
        <p:spPr/>
        <p:txBody>
          <a:bodyPr/>
          <a:lstStyle/>
          <a:p>
            <a:r>
              <a:rPr lang="en-US"/>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0DC9AD96-7B7E-4E05-90E8-1F98943B0720}"/>
              </a:ext>
            </a:extLst>
          </p:cNvPr>
          <p:cNvSpPr>
            <a:spLocks noGrp="1"/>
          </p:cNvSpPr>
          <p:nvPr>
            <p:ph type="sldNum" sz="quarter" idx="12"/>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169379374"/>
      </p:ext>
    </p:extLst>
  </p:cSld>
  <p:clrMapOvr>
    <a:masterClrMapping/>
  </p:clrMapOvr>
  <p:extLst>
    <p:ext uri="{DCECCB84-F9BA-43D5-87BE-67443E8EF086}">
      <p15:sldGuideLst xmlns:p15="http://schemas.microsoft.com/office/powerpoint/2012/main"/>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199043862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a:t>Video</a:t>
            </a:r>
          </a:p>
        </p:txBody>
      </p:sp>
      <p:sp>
        <p:nvSpPr>
          <p:cNvPr id="2" name="Date Placeholder 1">
            <a:extLst>
              <a:ext uri="{FF2B5EF4-FFF2-40B4-BE49-F238E27FC236}">
                <a16:creationId xmlns:a16="http://schemas.microsoft.com/office/drawing/2014/main" id="{711B3654-4C35-482F-B580-02C23F975B92}"/>
              </a:ext>
            </a:extLst>
          </p:cNvPr>
          <p:cNvSpPr>
            <a:spLocks noGrp="1"/>
          </p:cNvSpPr>
          <p:nvPr>
            <p:ph type="dt" sz="half" idx="11"/>
          </p:nvPr>
        </p:nvSpPr>
        <p:spPr/>
        <p:txBody>
          <a:bodyPr/>
          <a:lstStyle/>
          <a:p>
            <a:r>
              <a:rPr lang="lv-LV"/>
              <a:t>2022. gada 16. novembris</a:t>
            </a:r>
            <a:endParaRPr lang="en-IN"/>
          </a:p>
        </p:txBody>
      </p:sp>
      <p:sp>
        <p:nvSpPr>
          <p:cNvPr id="4" name="Footer Placeholder 3">
            <a:extLst>
              <a:ext uri="{FF2B5EF4-FFF2-40B4-BE49-F238E27FC236}">
                <a16:creationId xmlns:a16="http://schemas.microsoft.com/office/drawing/2014/main" id="{162EFEC5-10C4-4E79-B06E-F14B8F305F91}"/>
              </a:ext>
            </a:extLst>
          </p:cNvPr>
          <p:cNvSpPr>
            <a:spLocks noGrp="1"/>
          </p:cNvSpPr>
          <p:nvPr>
            <p:ph type="ftr" sz="quarter" idx="12"/>
          </p:nvPr>
        </p:nvSpPr>
        <p:spPr/>
        <p:txBody>
          <a:bodyPr/>
          <a:lstStyle/>
          <a:p>
            <a:r>
              <a:rPr lang="en-US"/>
              <a:t>Administratīvi teritoriālās reformas ietekmes uz pašvaldību administratīvo kapacitāti un pakalpojumu nodrošinājumu izvērtējums</a:t>
            </a:r>
          </a:p>
        </p:txBody>
      </p:sp>
      <p:sp>
        <p:nvSpPr>
          <p:cNvPr id="5" name="Slide Number Placeholder 4">
            <a:extLst>
              <a:ext uri="{FF2B5EF4-FFF2-40B4-BE49-F238E27FC236}">
                <a16:creationId xmlns:a16="http://schemas.microsoft.com/office/drawing/2014/main" id="{0CC05763-C066-4818-A1DF-64ED4D64BE2E}"/>
              </a:ext>
            </a:extLst>
          </p:cNvPr>
          <p:cNvSpPr>
            <a:spLocks noGrp="1"/>
          </p:cNvSpPr>
          <p:nvPr>
            <p:ph type="sldNum" sz="quarter" idx="13"/>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357304049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C129049-E3D5-4C0A-BB1F-72BEDB1FB59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5"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09923674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1_Final legal text">
    <p:spTree>
      <p:nvGrpSpPr>
        <p:cNvPr id="1" name=""/>
        <p:cNvGrpSpPr/>
        <p:nvPr/>
      </p:nvGrpSpPr>
      <p:grpSpPr>
        <a:xfrm>
          <a:off x="0" y="0"/>
          <a:ext cx="0" cy="0"/>
          <a:chOff x="0" y="0"/>
          <a:chExt cx="0" cy="0"/>
        </a:xfrm>
      </p:grpSpPr>
      <p:pic>
        <p:nvPicPr>
          <p:cNvPr id="5" name="Content Placeholder 3">
            <a:extLst>
              <a:ext uri="{FF2B5EF4-FFF2-40B4-BE49-F238E27FC236}">
                <a16:creationId xmlns:a16="http://schemas.microsoft.com/office/drawing/2014/main" id="{501A2F11-32A0-4526-A5F7-F4382DA5B47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5"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49195857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2_Final legal text">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E83BDE2E-2BCF-4140-945E-7D5610CDE4C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3" y="0"/>
            <a:ext cx="12192005"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28222703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3788064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2"/>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6"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a:p>
        </p:txBody>
      </p:sp>
      <p:sp>
        <p:nvSpPr>
          <p:cNvPr id="4" name="Freeform: Shape 3">
            <a:extLst>
              <a:ext uri="{FF2B5EF4-FFF2-40B4-BE49-F238E27FC236}">
                <a16:creationId xmlns:a16="http://schemas.microsoft.com/office/drawing/2014/main" id="{15324C54-B75E-4AC0-90C2-FA558C7716F7}"/>
              </a:ext>
            </a:extLst>
          </p:cNvPr>
          <p:cNvSpPr/>
          <p:nvPr/>
        </p:nvSpPr>
        <p:spPr>
          <a:xfrm>
            <a:off x="489366"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6" name="Freeform: Shape 5">
            <a:extLst>
              <a:ext uri="{FF2B5EF4-FFF2-40B4-BE49-F238E27FC236}">
                <a16:creationId xmlns:a16="http://schemas.microsoft.com/office/drawing/2014/main" id="{D65680A1-86D1-44C2-AA38-0DF5735F1F26}"/>
              </a:ext>
            </a:extLst>
          </p:cNvPr>
          <p:cNvSpPr/>
          <p:nvPr/>
        </p:nvSpPr>
        <p:spPr>
          <a:xfrm>
            <a:off x="1059910"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grpSp>
        <p:nvGrpSpPr>
          <p:cNvPr id="104" name="Group 4">
            <a:extLst>
              <a:ext uri="{FF2B5EF4-FFF2-40B4-BE49-F238E27FC236}">
                <a16:creationId xmlns:a16="http://schemas.microsoft.com/office/drawing/2014/main" id="{89402076-F24D-44C5-B8A7-1127F9C4B9B7}"/>
              </a:ext>
            </a:extLst>
          </p:cNvPr>
          <p:cNvGrpSpPr>
            <a:grpSpLocks noChangeAspect="1"/>
          </p:cNvGrpSpPr>
          <p:nvPr userDrawn="1"/>
        </p:nvGrpSpPr>
        <p:grpSpPr bwMode="auto">
          <a:xfrm>
            <a:off x="10364788" y="4960938"/>
            <a:ext cx="1225550" cy="1435100"/>
            <a:chOff x="6529" y="3125"/>
            <a:chExt cx="772" cy="904"/>
          </a:xfrm>
        </p:grpSpPr>
        <p:sp>
          <p:nvSpPr>
            <p:cNvPr id="105" name="Freeform 5">
              <a:extLst>
                <a:ext uri="{FF2B5EF4-FFF2-40B4-BE49-F238E27FC236}">
                  <a16:creationId xmlns:a16="http://schemas.microsoft.com/office/drawing/2014/main" id="{A239DDBF-0740-4B20-9CF3-A05C2A0BF592}"/>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6" name="Freeform 6">
              <a:extLst>
                <a:ext uri="{FF2B5EF4-FFF2-40B4-BE49-F238E27FC236}">
                  <a16:creationId xmlns:a16="http://schemas.microsoft.com/office/drawing/2014/main" id="{380EECCA-3396-425E-AB04-F11ABB1B5092}"/>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3062192309"/>
      </p:ext>
    </p:extLst>
  </p:cSld>
  <p:clrMapOvr>
    <a:masterClrMapping/>
  </p:clrMapOvr>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userDrawn="1">
  <p:cSld name="2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grpSp>
        <p:nvGrpSpPr>
          <p:cNvPr id="14" name="Group 4">
            <a:extLst>
              <a:ext uri="{FF2B5EF4-FFF2-40B4-BE49-F238E27FC236}">
                <a16:creationId xmlns:a16="http://schemas.microsoft.com/office/drawing/2014/main" id="{C8422AE9-8257-41A9-AB41-1F10585C886F}"/>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D19659BD-653C-4300-9060-420AFAE39587}"/>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6">
              <a:extLst>
                <a:ext uri="{FF2B5EF4-FFF2-40B4-BE49-F238E27FC236}">
                  <a16:creationId xmlns:a16="http://schemas.microsoft.com/office/drawing/2014/main" id="{A4669336-72A1-4233-827A-C41AB4C1CC0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035356923"/>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userDrawn="1">
  <p:cSld name="2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4" y="6019189"/>
            <a:ext cx="3089275" cy="180000"/>
          </a:xfrm>
        </p:spPr>
        <p:txBody>
          <a:bodyPr/>
          <a:lstStyle>
            <a:lvl1pPr marL="0" indent="0">
              <a:buNone/>
              <a:defRPr sz="1200">
                <a:solidFill>
                  <a:schemeClr val="bg1"/>
                </a:solidFill>
              </a:defRPr>
            </a:lvl1pPr>
          </a:lstStyle>
          <a:p>
            <a:pPr lvl="0"/>
            <a:r>
              <a:rPr lang="en-US"/>
              <a:t>Name Surname</a:t>
            </a:r>
            <a:endParaRPr lang="en-GB"/>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4" y="6216807"/>
            <a:ext cx="3089275" cy="180000"/>
          </a:xfrm>
        </p:spPr>
        <p:txBody>
          <a:bodyPr/>
          <a:lstStyle>
            <a:lvl1pPr marL="0" indent="0">
              <a:buNone/>
              <a:defRPr sz="1200">
                <a:solidFill>
                  <a:schemeClr val="bg1"/>
                </a:solidFill>
              </a:defRPr>
            </a:lvl1pPr>
          </a:lstStyle>
          <a:p>
            <a:pPr lvl="0"/>
            <a:r>
              <a:rPr lang="en-US"/>
              <a:t>Job Title</a:t>
            </a:r>
            <a:endParaRPr lang="en-GB"/>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r>
              <a:rPr lang="en-US"/>
              <a:t>Click icon to add picture</a:t>
            </a:r>
            <a:endParaRPr lang="en-GB"/>
          </a:p>
        </p:txBody>
      </p:sp>
      <p:grpSp>
        <p:nvGrpSpPr>
          <p:cNvPr id="2" name="Group 4">
            <a:extLst>
              <a:ext uri="{FF2B5EF4-FFF2-40B4-BE49-F238E27FC236}">
                <a16:creationId xmlns:a16="http://schemas.microsoft.com/office/drawing/2014/main" id="{63F02F42-4916-4588-807F-4BB7367EB0EC}"/>
              </a:ext>
            </a:extLst>
          </p:cNvPr>
          <p:cNvGrpSpPr>
            <a:grpSpLocks noChangeAspect="1"/>
          </p:cNvGrpSpPr>
          <p:nvPr userDrawn="1"/>
        </p:nvGrpSpPr>
        <p:grpSpPr bwMode="auto">
          <a:xfrm>
            <a:off x="10364788" y="4960938"/>
            <a:ext cx="1225550" cy="1435100"/>
            <a:chOff x="6529" y="3125"/>
            <a:chExt cx="772" cy="904"/>
          </a:xfrm>
        </p:grpSpPr>
        <p:sp>
          <p:nvSpPr>
            <p:cNvPr id="4" name="Freeform 5">
              <a:extLst>
                <a:ext uri="{FF2B5EF4-FFF2-40B4-BE49-F238E27FC236}">
                  <a16:creationId xmlns:a16="http://schemas.microsoft.com/office/drawing/2014/main" id="{0BD928C5-1C7D-4599-A7E9-8AB1B188C6AA}"/>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 name="Freeform 6">
              <a:extLst>
                <a:ext uri="{FF2B5EF4-FFF2-40B4-BE49-F238E27FC236}">
                  <a16:creationId xmlns:a16="http://schemas.microsoft.com/office/drawing/2014/main" id="{37C281E8-2924-471F-A849-26C37A059B4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572513004"/>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userDrawn="1">
  <p:cSld name="1_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2"/>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6" y="876058"/>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217270853"/>
      </p:ext>
    </p:extLst>
  </p:cSld>
  <p:clrMapOvr>
    <a:masterClrMapping/>
  </p:clrMapOvr>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userDrawn="1">
  <p:cSld name="1_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2"/>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6"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a:p>
        </p:txBody>
      </p:sp>
      <p:sp>
        <p:nvSpPr>
          <p:cNvPr id="4" name="Freeform: Shape 3">
            <a:extLst>
              <a:ext uri="{FF2B5EF4-FFF2-40B4-BE49-F238E27FC236}">
                <a16:creationId xmlns:a16="http://schemas.microsoft.com/office/drawing/2014/main" id="{15324C54-B75E-4AC0-90C2-FA558C7716F7}"/>
              </a:ext>
            </a:extLst>
          </p:cNvPr>
          <p:cNvSpPr/>
          <p:nvPr/>
        </p:nvSpPr>
        <p:spPr>
          <a:xfrm>
            <a:off x="489366"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6" name="Freeform: Shape 5">
            <a:extLst>
              <a:ext uri="{FF2B5EF4-FFF2-40B4-BE49-F238E27FC236}">
                <a16:creationId xmlns:a16="http://schemas.microsoft.com/office/drawing/2014/main" id="{D65680A1-86D1-44C2-AA38-0DF5735F1F26}"/>
              </a:ext>
            </a:extLst>
          </p:cNvPr>
          <p:cNvSpPr/>
          <p:nvPr/>
        </p:nvSpPr>
        <p:spPr>
          <a:xfrm>
            <a:off x="1059910"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10364788" y="4960938"/>
            <a:ext cx="1225550"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74294588"/>
      </p:ext>
    </p:extLst>
  </p:cSld>
  <p:clrMapOvr>
    <a:masterClrMapping/>
  </p:clrMapOvr>
  <p:extLst>
    <p:ext uri="{DCECCB84-F9BA-43D5-87BE-67443E8EF086}">
      <p15:sldGuideLst xmlns:p15="http://schemas.microsoft.com/office/powerpoint/2012/main"/>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4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0"/>
            <a:ext cx="4957505" cy="4267457"/>
          </a:xfrm>
        </p:spPr>
        <p:txBody>
          <a:bodyPr/>
          <a:lstStyle/>
          <a:p>
            <a:r>
              <a:rPr lang="en-US"/>
              <a:t>Click icon to add table</a:t>
            </a:r>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1" y="3813288"/>
            <a:ext cx="3089275" cy="180000"/>
          </a:xfrm>
        </p:spPr>
        <p:txBody>
          <a:bodyPr/>
          <a:lstStyle>
            <a:lvl1pPr marL="0" indent="0">
              <a:buNone/>
              <a:defRPr sz="1200">
                <a:solidFill>
                  <a:schemeClr val="bg1"/>
                </a:solidFill>
              </a:defRPr>
            </a:lvl1pPr>
          </a:lstStyle>
          <a:p>
            <a:pPr lvl="0"/>
            <a:r>
              <a:rPr lang="en-US"/>
              <a:t>Name Surname</a:t>
            </a:r>
            <a:endParaRPr lang="en-GB"/>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1" y="4055931"/>
            <a:ext cx="3089275" cy="180000"/>
          </a:xfrm>
        </p:spPr>
        <p:txBody>
          <a:bodyPr/>
          <a:lstStyle>
            <a:lvl1pPr marL="0" indent="0">
              <a:buNone/>
              <a:defRPr sz="1200">
                <a:solidFill>
                  <a:schemeClr val="bg1"/>
                </a:solidFill>
              </a:defRPr>
            </a:lvl1pPr>
          </a:lstStyle>
          <a:p>
            <a:pPr lvl="0"/>
            <a:r>
              <a:rPr lang="en-US"/>
              <a:t>Job Title to go here</a:t>
            </a:r>
            <a:endParaRPr lang="en-GB"/>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7" y="3578083"/>
            <a:ext cx="778959" cy="778959"/>
          </a:xfrm>
          <a:prstGeom prst="ellipse">
            <a:avLst/>
          </a:prstGeom>
        </p:spPr>
        <p:txBody>
          <a:bodyPr anchor="ctr"/>
          <a:lstStyle>
            <a:lvl1pPr marL="0" indent="0" algn="ctr">
              <a:buNone/>
              <a:defRPr sz="900">
                <a:solidFill>
                  <a:schemeClr val="bg1"/>
                </a:solidFill>
              </a:defRPr>
            </a:lvl1pPr>
          </a:lstStyle>
          <a:p>
            <a:r>
              <a:rPr lang="en-US"/>
              <a:t>Click icon to add picture</a:t>
            </a:r>
            <a:endParaRPr lang="en-GB"/>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0"/>
            <a:ext cx="5465425" cy="373807"/>
          </a:xfrm>
        </p:spPr>
        <p:txBody>
          <a:bodyPr/>
          <a:lstStyle>
            <a:lvl1pPr marL="0" indent="0">
              <a:buNone/>
              <a:defRPr/>
            </a:lvl1pPr>
          </a:lstStyle>
          <a:p>
            <a:pPr lvl="0"/>
            <a:r>
              <a:rPr lang="en-US"/>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600"/>
            </a:lvl1pPr>
          </a:lstStyle>
          <a:p>
            <a:pPr lvl="0"/>
            <a:r>
              <a:rPr lang="en-US"/>
              <a:t>Content EY Interstate Light, 16pt, Lorem ipsum dolor, 12pt, </a:t>
            </a:r>
            <a:r>
              <a:rPr lang="en-US" err="1"/>
              <a:t>Utinam</a:t>
            </a:r>
            <a:r>
              <a:rPr lang="en-US"/>
              <a:t> </a:t>
            </a:r>
            <a:r>
              <a:rPr lang="en-US" err="1"/>
              <a:t>nonumy</a:t>
            </a:r>
            <a:r>
              <a:rPr lang="en-US"/>
              <a:t> </a:t>
            </a:r>
            <a:r>
              <a:rPr lang="en-US" err="1"/>
              <a:t>abhorreant</a:t>
            </a:r>
            <a:r>
              <a:rPr lang="en-US"/>
              <a:t> </a:t>
            </a:r>
            <a:r>
              <a:rPr lang="en-US" err="1"/>
              <a:t>sead</a:t>
            </a:r>
            <a:r>
              <a:rPr lang="en-US"/>
              <a:t>. </a:t>
            </a:r>
            <a:r>
              <a:rPr lang="en-US" err="1"/>
              <a:t>Putant</a:t>
            </a:r>
            <a:r>
              <a:rPr lang="en-US"/>
              <a:t> </a:t>
            </a:r>
            <a:r>
              <a:rPr lang="en-US" err="1"/>
              <a:t>probatus</a:t>
            </a:r>
            <a:r>
              <a:rPr lang="en-US"/>
              <a:t> id vis, ad his </a:t>
            </a:r>
            <a:r>
              <a:rPr lang="en-US" err="1"/>
              <a:t>meis</a:t>
            </a:r>
            <a:r>
              <a:rPr lang="en-US"/>
              <a:t> </a:t>
            </a:r>
            <a:r>
              <a:rPr lang="en-US" err="1"/>
              <a:t>habemus</a:t>
            </a:r>
            <a:r>
              <a:rPr lang="en-US"/>
              <a:t> </a:t>
            </a:r>
            <a:r>
              <a:rPr lang="en-US" err="1"/>
              <a:t>repudiare</a:t>
            </a:r>
            <a:r>
              <a:rPr lang="en-US"/>
              <a:t>, has an </a:t>
            </a:r>
            <a:r>
              <a:rPr lang="en-US" err="1"/>
              <a:t>pericula</a:t>
            </a:r>
            <a:r>
              <a:rPr lang="en-US"/>
              <a:t> </a:t>
            </a:r>
            <a:r>
              <a:rPr lang="en-US" err="1"/>
              <a:t>tractatos</a:t>
            </a:r>
            <a:r>
              <a:rPr lang="en-US"/>
              <a:t>. </a:t>
            </a:r>
            <a:r>
              <a:rPr lang="en-US" err="1"/>
              <a:t>Nec</a:t>
            </a:r>
            <a:r>
              <a:rPr lang="en-US"/>
              <a:t> </a:t>
            </a:r>
            <a:r>
              <a:rPr lang="en-US" err="1"/>
              <a:t>debitis</a:t>
            </a:r>
            <a:r>
              <a:rPr lang="en-US"/>
              <a:t> </a:t>
            </a:r>
            <a:r>
              <a:rPr lang="en-US" err="1"/>
              <a:t>dissentias</a:t>
            </a:r>
            <a:r>
              <a:rPr lang="en-US"/>
              <a:t> ad. </a:t>
            </a:r>
            <a:r>
              <a:rPr lang="en-US" err="1"/>
              <a:t>Patrioque</a:t>
            </a:r>
            <a:r>
              <a:rPr lang="en-US"/>
              <a:t> </a:t>
            </a:r>
            <a:r>
              <a:rPr lang="en-US" err="1"/>
              <a:t>voluptatum</a:t>
            </a:r>
            <a:r>
              <a:rPr lang="en-US"/>
              <a:t> </a:t>
            </a:r>
            <a:r>
              <a:rPr lang="en-US" err="1"/>
              <a:t>sed</a:t>
            </a:r>
            <a:r>
              <a:rPr lang="en-US"/>
              <a:t> ex, id </a:t>
            </a:r>
            <a:r>
              <a:rPr lang="en-US" err="1"/>
              <a:t>admodum</a:t>
            </a:r>
            <a:r>
              <a:rPr lang="en-US"/>
              <a:t>.</a:t>
            </a:r>
          </a:p>
          <a:p>
            <a:pPr lvl="0"/>
            <a:endParaRPr lang="en-US"/>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a:extLst>
              <a:ext uri="{FF2B5EF4-FFF2-40B4-BE49-F238E27FC236}">
                <a16:creationId xmlns:a16="http://schemas.microsoft.com/office/drawing/2014/main" id="{DA661012-3455-4F88-94AD-14869D2D5405}"/>
              </a:ext>
            </a:extLst>
          </p:cNvPr>
          <p:cNvSpPr>
            <a:spLocks noGrp="1"/>
          </p:cNvSpPr>
          <p:nvPr>
            <p:ph type="dt" sz="half" idx="19"/>
          </p:nvPr>
        </p:nvSpPr>
        <p:spPr/>
        <p:txBody>
          <a:bodyPr/>
          <a:lstStyle/>
          <a:p>
            <a:r>
              <a:rPr lang="lv-LV"/>
              <a:t>2022. gada 16. novembris</a:t>
            </a:r>
            <a:endParaRPr lang="en-IN"/>
          </a:p>
        </p:txBody>
      </p:sp>
      <p:sp>
        <p:nvSpPr>
          <p:cNvPr id="4" name="Footer Placeholder 3">
            <a:extLst>
              <a:ext uri="{FF2B5EF4-FFF2-40B4-BE49-F238E27FC236}">
                <a16:creationId xmlns:a16="http://schemas.microsoft.com/office/drawing/2014/main" id="{F21FBA45-9D10-4CA1-B5FE-DF08BC4B79DE}"/>
              </a:ext>
            </a:extLst>
          </p:cNvPr>
          <p:cNvSpPr>
            <a:spLocks noGrp="1"/>
          </p:cNvSpPr>
          <p:nvPr>
            <p:ph type="ftr" sz="quarter" idx="20"/>
          </p:nvPr>
        </p:nvSpPr>
        <p:spPr/>
        <p:txBody>
          <a:bodyPr/>
          <a:lstStyle/>
          <a:p>
            <a:r>
              <a:rPr lang="en-IN"/>
              <a:t>Administratīvi teritoriālās reformas ietekmes uz pašvaldību administratīvo kapacitāti un pakalpojumu nodrošinājumu izvērtējums</a:t>
            </a:r>
          </a:p>
        </p:txBody>
      </p:sp>
      <p:sp>
        <p:nvSpPr>
          <p:cNvPr id="6" name="Slide Number Placeholder 5">
            <a:extLst>
              <a:ext uri="{FF2B5EF4-FFF2-40B4-BE49-F238E27FC236}">
                <a16:creationId xmlns:a16="http://schemas.microsoft.com/office/drawing/2014/main" id="{611C45D8-BA71-4A92-82B2-C059AF6B6702}"/>
              </a:ext>
            </a:extLst>
          </p:cNvPr>
          <p:cNvSpPr>
            <a:spLocks noGrp="1"/>
          </p:cNvSpPr>
          <p:nvPr>
            <p:ph type="sldNum" sz="quarter" idx="21"/>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90628074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4_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sz="2400">
                <a:solidFill>
                  <a:schemeClr val="bg1"/>
                </a:solidFill>
              </a:defRPr>
            </a:lvl1pPr>
          </a:lstStyle>
          <a:p>
            <a:r>
              <a:rPr lang="en-US"/>
              <a:t>Click to edit Master title style</a:t>
            </a:r>
            <a:endParaRPr lang="en-GB"/>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8"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Date Placeholder 2">
            <a:extLst>
              <a:ext uri="{FF2B5EF4-FFF2-40B4-BE49-F238E27FC236}">
                <a16:creationId xmlns:a16="http://schemas.microsoft.com/office/drawing/2014/main" id="{39369FE1-2141-4E78-8B01-84E57EEFE06A}"/>
              </a:ext>
            </a:extLst>
          </p:cNvPr>
          <p:cNvSpPr>
            <a:spLocks noGrp="1"/>
          </p:cNvSpPr>
          <p:nvPr>
            <p:ph type="dt" sz="half" idx="10"/>
          </p:nvPr>
        </p:nvSpPr>
        <p:spPr/>
        <p:txBody>
          <a:bodyPr/>
          <a:lstStyle/>
          <a:p>
            <a:r>
              <a:rPr lang="lv-LV"/>
              <a:t>2022. gada 16. novembris</a:t>
            </a:r>
            <a:endParaRPr lang="en-IN"/>
          </a:p>
        </p:txBody>
      </p:sp>
      <p:sp>
        <p:nvSpPr>
          <p:cNvPr id="4" name="Footer Placeholder 3">
            <a:extLst>
              <a:ext uri="{FF2B5EF4-FFF2-40B4-BE49-F238E27FC236}">
                <a16:creationId xmlns:a16="http://schemas.microsoft.com/office/drawing/2014/main" id="{714482B3-B946-42D6-98EA-72EE48EEB847}"/>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5" name="Slide Number Placeholder 4">
            <a:extLst>
              <a:ext uri="{FF2B5EF4-FFF2-40B4-BE49-F238E27FC236}">
                <a16:creationId xmlns:a16="http://schemas.microsoft.com/office/drawing/2014/main" id="{272DD5AC-66F0-425C-A9DE-0484513193A1}"/>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415951674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5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0" y="1"/>
            <a:ext cx="3999231" cy="6156104"/>
          </a:xfrm>
        </p:spPr>
        <p:txBody>
          <a:bodyPr/>
          <a:lstStyle/>
          <a:p>
            <a:r>
              <a:rPr lang="en-US"/>
              <a:t>Click icon to add picture</a:t>
            </a:r>
            <a:endParaRPr lang="en-IN"/>
          </a:p>
        </p:txBody>
      </p:sp>
      <p:sp>
        <p:nvSpPr>
          <p:cNvPr id="2" name="Title 1"/>
          <p:cNvSpPr>
            <a:spLocks noGrp="1"/>
          </p:cNvSpPr>
          <p:nvPr>
            <p:ph type="title"/>
          </p:nvPr>
        </p:nvSpPr>
        <p:spPr>
          <a:xfrm>
            <a:off x="609919" y="294200"/>
            <a:ext cx="7444422" cy="590400"/>
          </a:xfrm>
        </p:spPr>
        <p:txBody>
          <a:bodyPr/>
          <a:lstStyle>
            <a:lvl1pPr>
              <a:defRPr sz="2400">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8" y="2311401"/>
            <a:ext cx="3580117" cy="384470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3" y="2311401"/>
            <a:ext cx="3580117" cy="1254759"/>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3" y="4236721"/>
            <a:ext cx="3580117" cy="1944160"/>
          </a:xfrm>
        </p:spPr>
        <p:txBody>
          <a:bodyPr numCol="1"/>
          <a:lstStyle>
            <a:lvl1pPr marL="0" indent="0">
              <a:buNone/>
              <a:defRPr sz="1800">
                <a:solidFill>
                  <a:schemeClr val="bg1"/>
                </a:solidFill>
                <a:latin typeface="Georgia" panose="02040502050405020303" pitchFamily="18" charset="0"/>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8"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2073C7F4-1F66-48B4-8A7F-96C64986A204}"/>
              </a:ext>
            </a:extLst>
          </p:cNvPr>
          <p:cNvSpPr>
            <a:spLocks noGrp="1"/>
          </p:cNvSpPr>
          <p:nvPr>
            <p:ph type="dt" sz="half" idx="14"/>
          </p:nvPr>
        </p:nvSpPr>
        <p:spPr/>
        <p:txBody>
          <a:bodyPr/>
          <a:lstStyle/>
          <a:p>
            <a:r>
              <a:rPr lang="lv-LV"/>
              <a:t>2022. gada 16. novembris</a:t>
            </a:r>
            <a:endParaRPr lang="en-IN"/>
          </a:p>
        </p:txBody>
      </p:sp>
      <p:sp>
        <p:nvSpPr>
          <p:cNvPr id="6" name="Footer Placeholder 5">
            <a:extLst>
              <a:ext uri="{FF2B5EF4-FFF2-40B4-BE49-F238E27FC236}">
                <a16:creationId xmlns:a16="http://schemas.microsoft.com/office/drawing/2014/main" id="{628F1198-1F5C-4C8B-A7E4-2658430FBCFA}"/>
              </a:ext>
            </a:extLst>
          </p:cNvPr>
          <p:cNvSpPr>
            <a:spLocks noGrp="1"/>
          </p:cNvSpPr>
          <p:nvPr>
            <p:ph type="ftr" sz="quarter" idx="15"/>
          </p:nvPr>
        </p:nvSpPr>
        <p:spPr/>
        <p:txBody>
          <a:bodyPr/>
          <a:lstStyle/>
          <a:p>
            <a:r>
              <a:rPr lang="en-IN"/>
              <a:t>Administratīvi teritoriālās reformas ietekmes uz pašvaldību administratīvo kapacitāti un pakalpojumu nodrošinājumu izvērtējums</a:t>
            </a:r>
          </a:p>
        </p:txBody>
      </p:sp>
      <p:sp>
        <p:nvSpPr>
          <p:cNvPr id="7" name="Slide Number Placeholder 6">
            <a:extLst>
              <a:ext uri="{FF2B5EF4-FFF2-40B4-BE49-F238E27FC236}">
                <a16:creationId xmlns:a16="http://schemas.microsoft.com/office/drawing/2014/main" id="{86EA2D1B-5973-42E9-87B4-02C40C0EF1B0}"/>
              </a:ext>
            </a:extLst>
          </p:cNvPr>
          <p:cNvSpPr>
            <a:spLocks noGrp="1"/>
          </p:cNvSpPr>
          <p:nvPr>
            <p:ph type="sldNum" sz="quarter" idx="16"/>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66828729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6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0" y="0"/>
            <a:ext cx="2384460" cy="6857999"/>
          </a:xfrm>
        </p:spPr>
        <p:txBody>
          <a:bodyPr/>
          <a:lstStyle/>
          <a:p>
            <a:r>
              <a:rPr lang="en-US"/>
              <a:t>Click icon to add picture</a:t>
            </a:r>
            <a:endParaRPr lang="en-IN"/>
          </a:p>
        </p:txBody>
      </p:sp>
      <p:sp>
        <p:nvSpPr>
          <p:cNvPr id="2" name="Title 1"/>
          <p:cNvSpPr>
            <a:spLocks noGrp="1"/>
          </p:cNvSpPr>
          <p:nvPr>
            <p:ph type="title"/>
          </p:nvPr>
        </p:nvSpPr>
        <p:spPr>
          <a:xfrm>
            <a:off x="2695294" y="294200"/>
            <a:ext cx="8892000" cy="590400"/>
          </a:xfrm>
        </p:spPr>
        <p:txBody>
          <a:bodyPr/>
          <a:lstStyle>
            <a:lvl1pPr>
              <a:defRPr sz="2400">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2" y="1137921"/>
            <a:ext cx="2768600" cy="2796151"/>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118571DE-086F-444C-976E-D386CED54CF9}"/>
              </a:ext>
            </a:extLst>
          </p:cNvPr>
          <p:cNvSpPr>
            <a:spLocks noGrp="1"/>
          </p:cNvSpPr>
          <p:nvPr>
            <p:ph type="dt" sz="half" idx="13"/>
          </p:nvPr>
        </p:nvSpPr>
        <p:spPr/>
        <p:txBody>
          <a:bodyPr/>
          <a:lstStyle/>
          <a:p>
            <a:r>
              <a:rPr lang="lv-LV"/>
              <a:t>2022. gada 16. novembris</a:t>
            </a:r>
            <a:endParaRPr lang="en-IN"/>
          </a:p>
        </p:txBody>
      </p:sp>
      <p:sp>
        <p:nvSpPr>
          <p:cNvPr id="6" name="Footer Placeholder 5">
            <a:extLst>
              <a:ext uri="{FF2B5EF4-FFF2-40B4-BE49-F238E27FC236}">
                <a16:creationId xmlns:a16="http://schemas.microsoft.com/office/drawing/2014/main" id="{A5178D09-F6E9-4981-B6E0-209D099207E6}"/>
              </a:ext>
            </a:extLst>
          </p:cNvPr>
          <p:cNvSpPr>
            <a:spLocks noGrp="1"/>
          </p:cNvSpPr>
          <p:nvPr>
            <p:ph type="ftr" sz="quarter" idx="14"/>
          </p:nvPr>
        </p:nvSpPr>
        <p:spPr/>
        <p:txBody>
          <a:bodyPr/>
          <a:lstStyle/>
          <a:p>
            <a:r>
              <a:rPr lang="en-IN"/>
              <a:t>Administratīvi teritoriālās reformas ietekmes uz pašvaldību administratīvo kapacitāti un pakalpojumu nodrošinājumu izvērtējums</a:t>
            </a:r>
          </a:p>
        </p:txBody>
      </p:sp>
      <p:sp>
        <p:nvSpPr>
          <p:cNvPr id="7" name="Slide Number Placeholder 6">
            <a:extLst>
              <a:ext uri="{FF2B5EF4-FFF2-40B4-BE49-F238E27FC236}">
                <a16:creationId xmlns:a16="http://schemas.microsoft.com/office/drawing/2014/main" id="{BAE170B6-45D3-4E0A-A799-1F973EAAC5EC}"/>
              </a:ext>
            </a:extLst>
          </p:cNvPr>
          <p:cNvSpPr>
            <a:spLocks noGrp="1"/>
          </p:cNvSpPr>
          <p:nvPr>
            <p:ph type="sldNum" sz="quarter" idx="15"/>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10207247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3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20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0" cy="1800000"/>
          </a:xfrm>
        </p:spPr>
        <p:txBody>
          <a:bodyPr lIns="90000" tIns="46800" rIns="90000" bIns="46800"/>
          <a:lstStyle>
            <a:lvl1pPr marL="0" indent="0">
              <a:buNone/>
              <a:defRPr lang="en-US" sz="2800" dirty="0" smtClean="0">
                <a:latin typeface="Georgia" panose="02040502050405020303" pitchFamily="18" charset="0"/>
              </a:defRPr>
            </a:lvl1pPr>
          </a:lstStyle>
          <a:p>
            <a:pPr marL="356616" lvl="0" indent="-356616">
              <a:spcBef>
                <a:spcPts val="0"/>
              </a:spcBef>
            </a:pPr>
            <a:r>
              <a:rPr lang="en-US"/>
              <a:t>Click to 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a:t>Job Title</a:t>
            </a:r>
          </a:p>
        </p:txBody>
      </p:sp>
    </p:spTree>
    <p:extLst>
      <p:ext uri="{BB962C8B-B14F-4D97-AF65-F5344CB8AC3E}">
        <p14:creationId xmlns:p14="http://schemas.microsoft.com/office/powerpoint/2010/main" val="102232333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4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5" y="2060235"/>
            <a:ext cx="5292000" cy="3025522"/>
          </a:xfrm>
        </p:spPr>
        <p:txBody>
          <a:bodyPr lIns="0" tIns="0" rIns="0" bIns="0">
            <a:noAutofit/>
          </a:bodyPr>
          <a:lstStyle>
            <a:lvl1pPr marL="0" indent="0" algn="ctr">
              <a:buNone/>
              <a:defRPr lang="en-US" sz="2800" dirty="0" smtClean="0">
                <a:latin typeface="Georgia" panose="02040502050405020303" pitchFamily="18" charset="0"/>
              </a:defRPr>
            </a:lvl1pPr>
          </a:lstStyle>
          <a:p>
            <a:pPr marL="356616" lvl="0" indent="-356616" algn="ctr">
              <a:spcBef>
                <a:spcPts val="0"/>
              </a:spcBef>
            </a:pPr>
            <a:r>
              <a:rPr lang="en-US"/>
              <a:t>Click to 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5" y="5506678"/>
            <a:ext cx="5292000" cy="316838"/>
          </a:xfrm>
        </p:spPr>
        <p:txBody>
          <a:bodyPr lIns="0" tIns="0" rIns="0" bIns="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5" y="5818717"/>
            <a:ext cx="5292000" cy="316838"/>
          </a:xfrm>
        </p:spPr>
        <p:txBody>
          <a:bodyPr vert="horz" lIns="0" tIns="0" rIns="0" bIns="0" rtlCol="0" anchor="t" anchorCtr="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1" y="979787"/>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200">
                <a:solidFill>
                  <a:schemeClr val="tx2"/>
                </a:solidFill>
                <a:latin typeface="Georgia" panose="02040502050405020303" pitchFamily="18" charset="0"/>
              </a:rPr>
              <a:t>“ </a:t>
            </a:r>
          </a:p>
        </p:txBody>
      </p:sp>
    </p:spTree>
    <p:extLst>
      <p:ext uri="{BB962C8B-B14F-4D97-AF65-F5344CB8AC3E}">
        <p14:creationId xmlns:p14="http://schemas.microsoft.com/office/powerpoint/2010/main" val="24056719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pic>
        <p:nvPicPr>
          <p:cNvPr id="75" name="Picture 74">
            <a:extLst>
              <a:ext uri="{FF2B5EF4-FFF2-40B4-BE49-F238E27FC236}">
                <a16:creationId xmlns:a16="http://schemas.microsoft.com/office/drawing/2014/main" id="{32889845-07EE-48FB-A972-F8ECF1EF871A}"/>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0" y="0"/>
            <a:ext cx="12198350" cy="6858000"/>
          </a:xfrm>
          <a:prstGeom prst="rect">
            <a:avLst/>
          </a:prstGeom>
        </p:spPr>
      </p:pic>
      <p:pic>
        <p:nvPicPr>
          <p:cNvPr id="85" name="Graphic 84">
            <a:extLst>
              <a:ext uri="{FF2B5EF4-FFF2-40B4-BE49-F238E27FC236}">
                <a16:creationId xmlns:a16="http://schemas.microsoft.com/office/drawing/2014/main" id="{819BCB30-E1AA-4383-BEF0-0BE30C6425DE}"/>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89366" y="869576"/>
            <a:ext cx="4848024" cy="3933825"/>
          </a:xfrm>
          <a:prstGeom prst="rect">
            <a:avLst/>
          </a:prstGeom>
        </p:spPr>
      </p:pic>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2"/>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grpSp>
        <p:nvGrpSpPr>
          <p:cNvPr id="82" name="Group 4">
            <a:extLst>
              <a:ext uri="{FF2B5EF4-FFF2-40B4-BE49-F238E27FC236}">
                <a16:creationId xmlns:a16="http://schemas.microsoft.com/office/drawing/2014/main" id="{A63454B3-EB4E-450A-98AA-6B5943D89732}"/>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C4ED221A-C963-42C0-91ED-C597F6BDAF9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6">
              <a:extLst>
                <a:ext uri="{FF2B5EF4-FFF2-40B4-BE49-F238E27FC236}">
                  <a16:creationId xmlns:a16="http://schemas.microsoft.com/office/drawing/2014/main" id="{7956D1CB-5F24-4766-80AE-D7551538344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496167784"/>
      </p:ext>
    </p:extLst>
  </p:cSld>
  <p:clrMapOvr>
    <a:masterClrMapping/>
  </p:clrMapOvr>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5_Standard slide_Quotes">
    <p:spTree>
      <p:nvGrpSpPr>
        <p:cNvPr id="1" name=""/>
        <p:cNvGrpSpPr/>
        <p:nvPr/>
      </p:nvGrpSpPr>
      <p:grpSpPr>
        <a:xfrm>
          <a:off x="0" y="0"/>
          <a:ext cx="0" cy="0"/>
          <a:chOff x="0" y="0"/>
          <a:chExt cx="0" cy="0"/>
        </a:xfrm>
      </p:grpSpPr>
    </p:spTree>
    <p:extLst>
      <p:ext uri="{BB962C8B-B14F-4D97-AF65-F5344CB8AC3E}">
        <p14:creationId xmlns:p14="http://schemas.microsoft.com/office/powerpoint/2010/main" val="269481756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1_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2D9F631-BCA2-47E9-B382-A1254CE498E4}"/>
              </a:ext>
            </a:extLst>
          </p:cNvPr>
          <p:cNvSpPr>
            <a:spLocks noGrp="1"/>
          </p:cNvSpPr>
          <p:nvPr>
            <p:ph type="dt" sz="half" idx="10"/>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EC1D1872-1F65-44DE-8D43-3328C27B5870}"/>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A06C50CF-7368-4D25-B2B5-360BA59E76C3}"/>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127526408"/>
      </p:ext>
    </p:extLst>
  </p:cSld>
  <p:clrMapOvr>
    <a:masterClrMapping/>
  </p:clrMapOvr>
  <p:extLst>
    <p:ext uri="{DCECCB84-F9BA-43D5-87BE-67443E8EF086}">
      <p15:sldGuideLst xmlns:p15="http://schemas.microsoft.com/office/powerpoint/2012/main"/>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2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a:t>Video</a:t>
            </a:r>
          </a:p>
        </p:txBody>
      </p:sp>
      <p:sp>
        <p:nvSpPr>
          <p:cNvPr id="2" name="Date Placeholder 1">
            <a:extLst>
              <a:ext uri="{FF2B5EF4-FFF2-40B4-BE49-F238E27FC236}">
                <a16:creationId xmlns:a16="http://schemas.microsoft.com/office/drawing/2014/main" id="{E943830C-23AE-48E4-B9DE-E91E6CE0B8B9}"/>
              </a:ext>
            </a:extLst>
          </p:cNvPr>
          <p:cNvSpPr>
            <a:spLocks noGrp="1"/>
          </p:cNvSpPr>
          <p:nvPr>
            <p:ph type="dt" sz="half" idx="11"/>
          </p:nvPr>
        </p:nvSpPr>
        <p:spPr/>
        <p:txBody>
          <a:bodyPr/>
          <a:lstStyle/>
          <a:p>
            <a:r>
              <a:rPr lang="lv-LV"/>
              <a:t>2022. gada 16. novembris</a:t>
            </a:r>
            <a:endParaRPr lang="en-IN"/>
          </a:p>
        </p:txBody>
      </p:sp>
      <p:sp>
        <p:nvSpPr>
          <p:cNvPr id="4" name="Footer Placeholder 3">
            <a:extLst>
              <a:ext uri="{FF2B5EF4-FFF2-40B4-BE49-F238E27FC236}">
                <a16:creationId xmlns:a16="http://schemas.microsoft.com/office/drawing/2014/main" id="{B0F742A9-BF69-4BF2-966C-3D76FC687FBA}"/>
              </a:ext>
            </a:extLst>
          </p:cNvPr>
          <p:cNvSpPr>
            <a:spLocks noGrp="1"/>
          </p:cNvSpPr>
          <p:nvPr>
            <p:ph type="ftr" sz="quarter" idx="12"/>
          </p:nvPr>
        </p:nvSpPr>
        <p:spPr/>
        <p:txBody>
          <a:bodyPr/>
          <a:lstStyle/>
          <a:p>
            <a:r>
              <a:rPr lang="en-IN"/>
              <a:t>Administratīvi teritoriālās reformas ietekmes uz pašvaldību administratīvo kapacitāti un pakalpojumu nodrošinājumu izvērtējums</a:t>
            </a:r>
          </a:p>
        </p:txBody>
      </p:sp>
      <p:sp>
        <p:nvSpPr>
          <p:cNvPr id="5" name="Slide Number Placeholder 4">
            <a:extLst>
              <a:ext uri="{FF2B5EF4-FFF2-40B4-BE49-F238E27FC236}">
                <a16:creationId xmlns:a16="http://schemas.microsoft.com/office/drawing/2014/main" id="{9B65F912-EBE8-413B-A241-0FB3A540BA82}"/>
              </a:ext>
            </a:extLst>
          </p:cNvPr>
          <p:cNvSpPr>
            <a:spLocks noGrp="1"/>
          </p:cNvSpPr>
          <p:nvPr>
            <p:ph type="sldNum" sz="quarter" idx="13"/>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4603433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1_Key statement">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C37B5C6B-B98B-4A4C-A8A7-B006989B59BC}"/>
              </a:ext>
            </a:extLst>
          </p:cNvPr>
          <p:cNvSpPr>
            <a:spLocks noGrp="1"/>
          </p:cNvSpPr>
          <p:nvPr>
            <p:ph type="dt" sz="half" idx="10"/>
          </p:nvPr>
        </p:nvSpPr>
        <p:spPr/>
        <p:txBody>
          <a:bodyPr/>
          <a:lstStyle/>
          <a:p>
            <a:r>
              <a:rPr lang="lv-LV"/>
              <a:t>2022. gada 16. novembris</a:t>
            </a:r>
            <a:endParaRPr lang="en-IN"/>
          </a:p>
        </p:txBody>
      </p:sp>
      <p:sp>
        <p:nvSpPr>
          <p:cNvPr id="6" name="Footer Placeholder 5">
            <a:extLst>
              <a:ext uri="{FF2B5EF4-FFF2-40B4-BE49-F238E27FC236}">
                <a16:creationId xmlns:a16="http://schemas.microsoft.com/office/drawing/2014/main" id="{3CEF6675-2050-4038-B9E1-B80DB63D730E}"/>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7" name="Slide Number Placeholder 6">
            <a:extLst>
              <a:ext uri="{FF2B5EF4-FFF2-40B4-BE49-F238E27FC236}">
                <a16:creationId xmlns:a16="http://schemas.microsoft.com/office/drawing/2014/main" id="{BBA4D6F3-1431-4069-B814-25584667728F}"/>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88979713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1_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897186E-D73E-46D0-965A-D83686BA73F7}"/>
              </a:ext>
            </a:extLst>
          </p:cNvPr>
          <p:cNvSpPr>
            <a:spLocks noGrp="1"/>
          </p:cNvSpPr>
          <p:nvPr>
            <p:ph type="dt" sz="half" idx="10"/>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9DEF40EA-FE63-4D50-8C90-EC25A860C0C3}"/>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3F37420B-CF82-4784-8E9C-5C496E27C509}"/>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08508395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7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8" y="294200"/>
            <a:ext cx="10978515" cy="590400"/>
          </a:xfrm>
        </p:spPr>
        <p:txBody>
          <a:bodyPr/>
          <a:lstStyle>
            <a:lvl1pPr>
              <a:defRPr sz="2400">
                <a:solidFill>
                  <a:schemeClr val="bg1"/>
                </a:solidFill>
              </a:defRPr>
            </a:lvl1pPr>
          </a:lstStyle>
          <a:p>
            <a:r>
              <a:rPr lang="en-US"/>
              <a:t>Standard slide</a:t>
            </a:r>
            <a:endParaRPr lang="en-GB"/>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a:extLst>
              <a:ext uri="{FF2B5EF4-FFF2-40B4-BE49-F238E27FC236}">
                <a16:creationId xmlns:a16="http://schemas.microsoft.com/office/drawing/2014/main" id="{7BD5E823-546D-4100-9D33-42F450A382EF}"/>
              </a:ext>
            </a:extLst>
          </p:cNvPr>
          <p:cNvSpPr>
            <a:spLocks noGrp="1"/>
          </p:cNvSpPr>
          <p:nvPr>
            <p:ph type="dt" sz="half" idx="10"/>
          </p:nvPr>
        </p:nvSpPr>
        <p:spPr/>
        <p:txBody>
          <a:bodyPr/>
          <a:lstStyle/>
          <a:p>
            <a:r>
              <a:rPr lang="lv-LV"/>
              <a:t>2022. gada 16. novembris</a:t>
            </a:r>
            <a:endParaRPr lang="en-IN"/>
          </a:p>
        </p:txBody>
      </p:sp>
      <p:sp>
        <p:nvSpPr>
          <p:cNvPr id="4" name="Footer Placeholder 3">
            <a:extLst>
              <a:ext uri="{FF2B5EF4-FFF2-40B4-BE49-F238E27FC236}">
                <a16:creationId xmlns:a16="http://schemas.microsoft.com/office/drawing/2014/main" id="{D4EEA008-3E80-49A8-A128-C1EEB8A02F06}"/>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5" name="Slide Number Placeholder 4">
            <a:extLst>
              <a:ext uri="{FF2B5EF4-FFF2-40B4-BE49-F238E27FC236}">
                <a16:creationId xmlns:a16="http://schemas.microsoft.com/office/drawing/2014/main" id="{0A192330-2E70-49F4-A5DA-F82320E7080E}"/>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7032719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1_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9632"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r>
              <a:rPr lang="en-US"/>
              <a:t>Click to edit Master text styles</a:t>
            </a:r>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r>
              <a:rPr lang="en-US"/>
              <a:t>Click to edit Master text styles</a:t>
            </a:r>
          </a:p>
        </p:txBody>
      </p:sp>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5" name="Date Placeholder 4">
            <a:extLst>
              <a:ext uri="{FF2B5EF4-FFF2-40B4-BE49-F238E27FC236}">
                <a16:creationId xmlns:a16="http://schemas.microsoft.com/office/drawing/2014/main" id="{6A3CD3F7-62DC-4CC4-8F34-C353DB087D7C}"/>
              </a:ext>
            </a:extLst>
          </p:cNvPr>
          <p:cNvSpPr>
            <a:spLocks noGrp="1"/>
          </p:cNvSpPr>
          <p:nvPr>
            <p:ph type="dt" sz="half" idx="14"/>
          </p:nvPr>
        </p:nvSpPr>
        <p:spPr/>
        <p:txBody>
          <a:bodyPr/>
          <a:lstStyle/>
          <a:p>
            <a:r>
              <a:rPr lang="lv-LV"/>
              <a:t>2022. gada 16. novembris</a:t>
            </a:r>
            <a:endParaRPr lang="en-IN"/>
          </a:p>
        </p:txBody>
      </p:sp>
      <p:sp>
        <p:nvSpPr>
          <p:cNvPr id="6" name="Footer Placeholder 5">
            <a:extLst>
              <a:ext uri="{FF2B5EF4-FFF2-40B4-BE49-F238E27FC236}">
                <a16:creationId xmlns:a16="http://schemas.microsoft.com/office/drawing/2014/main" id="{4BD2EC01-3D34-4D32-9B76-5269D1AA4651}"/>
              </a:ext>
            </a:extLst>
          </p:cNvPr>
          <p:cNvSpPr>
            <a:spLocks noGrp="1"/>
          </p:cNvSpPr>
          <p:nvPr>
            <p:ph type="ftr" sz="quarter" idx="15"/>
          </p:nvPr>
        </p:nvSpPr>
        <p:spPr/>
        <p:txBody>
          <a:bodyPr/>
          <a:lstStyle/>
          <a:p>
            <a:r>
              <a:rPr lang="en-IN"/>
              <a:t>Administratīvi teritoriālās reformas ietekmes uz pašvaldību administratīvo kapacitāti un pakalpojumu nodrošinājumu izvērtējums</a:t>
            </a:r>
          </a:p>
        </p:txBody>
      </p:sp>
      <p:sp>
        <p:nvSpPr>
          <p:cNvPr id="7" name="Slide Number Placeholder 6">
            <a:extLst>
              <a:ext uri="{FF2B5EF4-FFF2-40B4-BE49-F238E27FC236}">
                <a16:creationId xmlns:a16="http://schemas.microsoft.com/office/drawing/2014/main" id="{24BE1C2B-4DA4-468F-9976-85F6CBF826F1}"/>
              </a:ext>
            </a:extLst>
          </p:cNvPr>
          <p:cNvSpPr>
            <a:spLocks noGrp="1"/>
          </p:cNvSpPr>
          <p:nvPr>
            <p:ph type="sldNum" sz="quarter" idx="16"/>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110273270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5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r>
              <a:rPr lang="en-US"/>
              <a:t>Click icon to add picture</a:t>
            </a:r>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5" y="2578743"/>
            <a:ext cx="4537959" cy="1055708"/>
          </a:xfrm>
        </p:spPr>
        <p:txBody>
          <a:bodyPr/>
          <a:lstStyle>
            <a:lvl1pPr marL="0" indent="0">
              <a:buNone/>
              <a:defRPr sz="3000"/>
            </a:lvl1pPr>
          </a:lstStyle>
          <a:p>
            <a:pPr lvl="0"/>
            <a:r>
              <a:rPr lang="en-IN"/>
              <a:t>Chapter Title</a:t>
            </a:r>
          </a:p>
          <a:p>
            <a:pPr lvl="0"/>
            <a:r>
              <a:rPr lang="en-IN"/>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5" y="3840384"/>
            <a:ext cx="4537959" cy="1055708"/>
          </a:xfrm>
        </p:spPr>
        <p:txBody>
          <a:bodyPr/>
          <a:lstStyle>
            <a:lvl1pPr marL="0" indent="0">
              <a:buNone/>
              <a:defRPr sz="1600"/>
            </a:lvl1pPr>
          </a:lstStyle>
          <a:p>
            <a:pPr lvl="0"/>
            <a:r>
              <a:rPr lang="en-IN"/>
              <a:t>text</a:t>
            </a:r>
          </a:p>
        </p:txBody>
      </p:sp>
      <p:sp>
        <p:nvSpPr>
          <p:cNvPr id="2" name="Date Placeholder 1">
            <a:extLst>
              <a:ext uri="{FF2B5EF4-FFF2-40B4-BE49-F238E27FC236}">
                <a16:creationId xmlns:a16="http://schemas.microsoft.com/office/drawing/2014/main" id="{E3EABBDA-A77F-45A2-9996-90CD0EE5C388}"/>
              </a:ext>
            </a:extLst>
          </p:cNvPr>
          <p:cNvSpPr>
            <a:spLocks noGrp="1"/>
          </p:cNvSpPr>
          <p:nvPr>
            <p:ph type="dt" sz="half" idx="13"/>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0F883B36-3BA3-42B4-A811-65C0AF01A86F}"/>
              </a:ext>
            </a:extLst>
          </p:cNvPr>
          <p:cNvSpPr>
            <a:spLocks noGrp="1"/>
          </p:cNvSpPr>
          <p:nvPr>
            <p:ph type="ftr" sz="quarter" idx="14"/>
          </p:nvPr>
        </p:nvSpPr>
        <p:spPr/>
        <p:txBody>
          <a:bodyPr/>
          <a:lstStyle/>
          <a:p>
            <a:r>
              <a:rPr lang="en-IN"/>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89D9C98C-F30E-45BC-A1D9-67DB57119DCE}"/>
              </a:ext>
            </a:extLst>
          </p:cNvPr>
          <p:cNvSpPr>
            <a:spLocks noGrp="1"/>
          </p:cNvSpPr>
          <p:nvPr>
            <p:ph type="sldNum" sz="quarter" idx="15"/>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338249808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6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chemeClr val="bg1"/>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a:t>Chapter Title</a:t>
            </a:r>
            <a:endParaRPr lang="en-IN"/>
          </a:p>
        </p:txBody>
      </p:sp>
      <p:sp>
        <p:nvSpPr>
          <p:cNvPr id="2" name="Date Placeholder 1">
            <a:extLst>
              <a:ext uri="{FF2B5EF4-FFF2-40B4-BE49-F238E27FC236}">
                <a16:creationId xmlns:a16="http://schemas.microsoft.com/office/drawing/2014/main" id="{D00C2D9D-B0D7-494E-9184-FCD6E94AACE5}"/>
              </a:ext>
            </a:extLst>
          </p:cNvPr>
          <p:cNvSpPr>
            <a:spLocks noGrp="1"/>
          </p:cNvSpPr>
          <p:nvPr>
            <p:ph type="dt" sz="half" idx="11"/>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587FD91A-AB40-450B-8784-9A5D99C62D81}"/>
              </a:ext>
            </a:extLst>
          </p:cNvPr>
          <p:cNvSpPr>
            <a:spLocks noGrp="1"/>
          </p:cNvSpPr>
          <p:nvPr>
            <p:ph type="ftr" sz="quarter" idx="12"/>
          </p:nvPr>
        </p:nvSpPr>
        <p:spPr/>
        <p:txBody>
          <a:bodyPr/>
          <a:lstStyle/>
          <a:p>
            <a:r>
              <a:rPr lang="en-IN"/>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C2CE5F90-7113-4FA1-AFCF-3BC8EF010002}"/>
              </a:ext>
            </a:extLst>
          </p:cNvPr>
          <p:cNvSpPr>
            <a:spLocks noGrp="1"/>
          </p:cNvSpPr>
          <p:nvPr>
            <p:ph type="sldNum" sz="quarter" idx="13"/>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52880889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1_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BD5388A-86DF-494E-B137-EE20B7E1CF99}"/>
              </a:ext>
            </a:extLst>
          </p:cNvPr>
          <p:cNvSpPr>
            <a:spLocks noGrp="1"/>
          </p:cNvSpPr>
          <p:nvPr>
            <p:ph type="dt" sz="half" idx="10"/>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7297E548-6FF4-4D89-ADE0-60181F5365D0}"/>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810B0A8B-D001-432B-877C-21558412BB33}"/>
              </a:ext>
            </a:extLst>
          </p:cNvPr>
          <p:cNvSpPr>
            <a:spLocks noGrp="1"/>
          </p:cNvSpPr>
          <p:nvPr>
            <p:ph type="sldNum" sz="quarter" idx="12"/>
          </p:nvPr>
        </p:nvSpPr>
        <p:spPr/>
        <p:txBody>
          <a:bodyPr/>
          <a:lstStyle/>
          <a:p>
            <a:r>
              <a:rPr lang="en-IN"/>
              <a:t>Page </a:t>
            </a:r>
            <a:fld id="{F1BC30E3-FFE5-4B91-AA19-87A149EBB9EE}" type="slidenum">
              <a:rPr smtClean="0"/>
              <a:pPr/>
              <a:t>‹#›</a:t>
            </a:fld>
            <a:endParaRPr/>
          </a:p>
        </p:txBody>
      </p:sp>
    </p:spTree>
    <p:extLst>
      <p:ext uri="{BB962C8B-B14F-4D97-AF65-F5344CB8AC3E}">
        <p14:creationId xmlns:p14="http://schemas.microsoft.com/office/powerpoint/2010/main" val="2284886263"/>
      </p:ext>
    </p:extLst>
  </p:cSld>
  <p:clrMapOvr>
    <a:masterClrMapping/>
  </p:clrMapOvr>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sz="2400">
                <a:solidFill>
                  <a:schemeClr val="bg1"/>
                </a:solidFill>
              </a:defRPr>
            </a:lvl1pPr>
          </a:lstStyle>
          <a:p>
            <a:r>
              <a:rPr lang="en-US"/>
              <a:t>Click to edit Master title style</a:t>
            </a:r>
            <a:endParaRPr lang="en-GB"/>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148806A2-2AA7-4EC7-8FA5-6DD8E9FC1AD1}"/>
              </a:ext>
            </a:extLst>
          </p:cNvPr>
          <p:cNvSpPr>
            <a:spLocks noGrp="1"/>
          </p:cNvSpPr>
          <p:nvPr>
            <p:ph type="dt" sz="half" idx="10"/>
          </p:nvPr>
        </p:nvSpPr>
        <p:spPr/>
        <p:txBody>
          <a:bodyPr/>
          <a:lstStyle/>
          <a:p>
            <a:r>
              <a:rPr lang="lv-LV"/>
              <a:t>2022. gada 16. novembris</a:t>
            </a:r>
            <a:endParaRPr lang="en-IN"/>
          </a:p>
        </p:txBody>
      </p:sp>
      <p:sp>
        <p:nvSpPr>
          <p:cNvPr id="5" name="Footer Placeholder 4">
            <a:extLst>
              <a:ext uri="{FF2B5EF4-FFF2-40B4-BE49-F238E27FC236}">
                <a16:creationId xmlns:a16="http://schemas.microsoft.com/office/drawing/2014/main" id="{8C56F6B4-9E49-490D-8FE1-DB9035090F2D}"/>
              </a:ext>
            </a:extLst>
          </p:cNvPr>
          <p:cNvSpPr>
            <a:spLocks noGrp="1"/>
          </p:cNvSpPr>
          <p:nvPr>
            <p:ph type="ftr" sz="quarter" idx="11"/>
          </p:nvPr>
        </p:nvSpPr>
        <p:spPr/>
        <p:txBody>
          <a:bodyPr/>
          <a:lstStyle/>
          <a:p>
            <a:r>
              <a:rPr lang="en-US"/>
              <a:t>Administratīvi teritoriālās reformas ietekmes uz pašvaldību administratīvo kapacitāti un pakalpojumu nodrošinājumu izvērtējums</a:t>
            </a:r>
          </a:p>
        </p:txBody>
      </p:sp>
      <p:sp>
        <p:nvSpPr>
          <p:cNvPr id="6" name="Slide Number Placeholder 5">
            <a:extLst>
              <a:ext uri="{FF2B5EF4-FFF2-40B4-BE49-F238E27FC236}">
                <a16:creationId xmlns:a16="http://schemas.microsoft.com/office/drawing/2014/main" id="{B3C35AEC-478D-4BBF-9883-4CE09EB36AB9}"/>
              </a:ext>
            </a:extLst>
          </p:cNvPr>
          <p:cNvSpPr>
            <a:spLocks noGrp="1"/>
          </p:cNvSpPr>
          <p:nvPr>
            <p:ph type="sldNum" sz="quarter" idx="12"/>
          </p:nvPr>
        </p:nvSpPr>
        <p:spPr/>
        <p:txBody>
          <a:bodyPr/>
          <a:lstStyle/>
          <a:p>
            <a:r>
              <a:rPr lang="en-GB"/>
              <a:t>Page </a:t>
            </a:r>
            <a:fld id="{F1BC30E3-FFE5-4B91-AA19-87A149EBB9EE}" type="slidenum">
              <a:rPr smtClean="0"/>
              <a:pPr/>
              <a:t>‹#›</a:t>
            </a:fld>
            <a:endParaRPr/>
          </a:p>
        </p:txBody>
      </p:sp>
      <p:sp>
        <p:nvSpPr>
          <p:cNvPr id="8" name="Text Placeholder 2">
            <a:extLst>
              <a:ext uri="{FF2B5EF4-FFF2-40B4-BE49-F238E27FC236}">
                <a16:creationId xmlns:a16="http://schemas.microsoft.com/office/drawing/2014/main" id="{AC5F387F-0A77-424D-88D8-FFE5F0CA22D3}"/>
              </a:ext>
            </a:extLst>
          </p:cNvPr>
          <p:cNvSpPr>
            <a:spLocks noGrp="1"/>
          </p:cNvSpPr>
          <p:nvPr>
            <p:ph idx="1"/>
          </p:nvPr>
        </p:nvSpPr>
        <p:spPr>
          <a:xfrm>
            <a:off x="609918"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99939659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userDrawn="1">
  <p:cSld name="3_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61311815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1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4" y="6019189"/>
            <a:ext cx="3089275" cy="180000"/>
          </a:xfrm>
        </p:spPr>
        <p:txBody>
          <a:bodyPr/>
          <a:lstStyle>
            <a:lvl1pPr marL="0" indent="0">
              <a:buNone/>
              <a:defRPr sz="1200">
                <a:solidFill>
                  <a:schemeClr val="bg1"/>
                </a:solidFill>
              </a:defRPr>
            </a:lvl1pPr>
          </a:lstStyle>
          <a:p>
            <a:pPr lvl="0"/>
            <a:r>
              <a:rPr lang="en-US"/>
              <a:t>Name Surname</a:t>
            </a:r>
            <a:endParaRPr lang="en-GB"/>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4" y="6216807"/>
            <a:ext cx="3089275" cy="180000"/>
          </a:xfrm>
        </p:spPr>
        <p:txBody>
          <a:bodyPr/>
          <a:lstStyle>
            <a:lvl1pPr marL="0" indent="0">
              <a:buNone/>
              <a:defRPr sz="1200">
                <a:solidFill>
                  <a:schemeClr val="bg1"/>
                </a:solidFill>
              </a:defRPr>
            </a:lvl1pPr>
          </a:lstStyle>
          <a:p>
            <a:pPr lvl="0"/>
            <a:r>
              <a:rPr lang="en-US"/>
              <a:t>Job Title</a:t>
            </a:r>
            <a:endParaRPr lang="en-GB"/>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endParaRPr lang="en-GB"/>
          </a:p>
        </p:txBody>
      </p:sp>
      <p:grpSp>
        <p:nvGrpSpPr>
          <p:cNvPr id="2" name="Group 4">
            <a:extLst>
              <a:ext uri="{FF2B5EF4-FFF2-40B4-BE49-F238E27FC236}">
                <a16:creationId xmlns:a16="http://schemas.microsoft.com/office/drawing/2014/main" id="{63F02F42-4916-4588-807F-4BB7367EB0EC}"/>
              </a:ext>
            </a:extLst>
          </p:cNvPr>
          <p:cNvGrpSpPr>
            <a:grpSpLocks noChangeAspect="1"/>
          </p:cNvGrpSpPr>
          <p:nvPr userDrawn="1"/>
        </p:nvGrpSpPr>
        <p:grpSpPr bwMode="auto">
          <a:xfrm>
            <a:off x="10364788" y="4960938"/>
            <a:ext cx="1225550" cy="1435100"/>
            <a:chOff x="6529" y="3125"/>
            <a:chExt cx="772" cy="904"/>
          </a:xfrm>
        </p:grpSpPr>
        <p:sp>
          <p:nvSpPr>
            <p:cNvPr id="4" name="Freeform 5">
              <a:extLst>
                <a:ext uri="{FF2B5EF4-FFF2-40B4-BE49-F238E27FC236}">
                  <a16:creationId xmlns:a16="http://schemas.microsoft.com/office/drawing/2014/main" id="{0BD928C5-1C7D-4599-A7E9-8AB1B188C6AA}"/>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5" name="Freeform 6">
              <a:extLst>
                <a:ext uri="{FF2B5EF4-FFF2-40B4-BE49-F238E27FC236}">
                  <a16:creationId xmlns:a16="http://schemas.microsoft.com/office/drawing/2014/main" id="{37C281E8-2924-471F-A849-26C37A059B4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311004377"/>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EYInterstate" panose="02000503020000020004" pitchFamily="2"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461984" y="6019189"/>
            <a:ext cx="3089275" cy="180000"/>
          </a:xfrm>
        </p:spPr>
        <p:txBody>
          <a:bodyPr/>
          <a:lstStyle>
            <a:lvl1pPr marL="0" indent="0">
              <a:buNone/>
              <a:defRPr sz="1200">
                <a:solidFill>
                  <a:schemeClr val="bg1"/>
                </a:solidFill>
              </a:defRPr>
            </a:lvl1pPr>
          </a:lstStyle>
          <a:p>
            <a:pPr lvl="0"/>
            <a:r>
              <a:rPr lang="en-US"/>
              <a:t>Name Surname</a:t>
            </a:r>
            <a:endParaRPr lang="en-GB"/>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461984" y="6216807"/>
            <a:ext cx="3089275" cy="180000"/>
          </a:xfrm>
        </p:spPr>
        <p:txBody>
          <a:bodyPr/>
          <a:lstStyle>
            <a:lvl1pPr marL="0" indent="0">
              <a:buNone/>
              <a:defRPr sz="1200">
                <a:solidFill>
                  <a:schemeClr val="bg1"/>
                </a:solidFill>
              </a:defRPr>
            </a:lvl1pPr>
          </a:lstStyle>
          <a:p>
            <a:pPr lvl="0"/>
            <a:r>
              <a:rPr lang="en-US"/>
              <a:t>Job Title</a:t>
            </a:r>
            <a:endParaRPr lang="en-GB"/>
          </a:p>
        </p:txBody>
      </p:sp>
      <p:grpSp>
        <p:nvGrpSpPr>
          <p:cNvPr id="14" name="Group 4">
            <a:extLst>
              <a:ext uri="{FF2B5EF4-FFF2-40B4-BE49-F238E27FC236}">
                <a16:creationId xmlns:a16="http://schemas.microsoft.com/office/drawing/2014/main" id="{5CE71800-5B4B-4F94-8DA1-A2C05D9E8750}"/>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58FB548F-77B7-4F42-8CF1-C53943386AA5}"/>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6">
              <a:extLst>
                <a:ext uri="{FF2B5EF4-FFF2-40B4-BE49-F238E27FC236}">
                  <a16:creationId xmlns:a16="http://schemas.microsoft.com/office/drawing/2014/main" id="{40005A69-42DA-4C6D-A41C-62C78DAFEFB7}"/>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52480370"/>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2"/>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6"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a:p>
        </p:txBody>
      </p:sp>
      <p:sp>
        <p:nvSpPr>
          <p:cNvPr id="4" name="Freeform: Shape 3">
            <a:extLst>
              <a:ext uri="{FF2B5EF4-FFF2-40B4-BE49-F238E27FC236}">
                <a16:creationId xmlns:a16="http://schemas.microsoft.com/office/drawing/2014/main" id="{15324C54-B75E-4AC0-90C2-FA558C7716F7}"/>
              </a:ext>
            </a:extLst>
          </p:cNvPr>
          <p:cNvSpPr/>
          <p:nvPr/>
        </p:nvSpPr>
        <p:spPr>
          <a:xfrm>
            <a:off x="489366"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sp>
        <p:nvSpPr>
          <p:cNvPr id="6" name="Freeform: Shape 5">
            <a:extLst>
              <a:ext uri="{FF2B5EF4-FFF2-40B4-BE49-F238E27FC236}">
                <a16:creationId xmlns:a16="http://schemas.microsoft.com/office/drawing/2014/main" id="{D65680A1-86D1-44C2-AA38-0DF5735F1F26}"/>
              </a:ext>
            </a:extLst>
          </p:cNvPr>
          <p:cNvSpPr/>
          <p:nvPr/>
        </p:nvSpPr>
        <p:spPr>
          <a:xfrm>
            <a:off x="1059910"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10364788" y="4960938"/>
            <a:ext cx="1225550"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761285936"/>
      </p:ext>
    </p:extLst>
  </p:cSld>
  <p:clrMapOvr>
    <a:masterClrMapping/>
  </p:clrMapOvr>
  <p:extLst>
    <p:ext uri="{DCECCB84-F9BA-43D5-87BE-67443E8EF086}">
      <p15:sldGuideLst xmlns:p15="http://schemas.microsoft.com/office/powerpoint/2012/main"/>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2"/>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6" y="876058"/>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11574529"/>
      </p:ext>
    </p:extLst>
  </p:cSld>
  <p:clrMapOvr>
    <a:masterClrMapping/>
  </p:clrMapOvr>
  <p:extLst>
    <p:ext uri="{DCECCB84-F9BA-43D5-87BE-67443E8EF086}">
      <p15:sldGuideLst xmlns:p15="http://schemas.microsoft.com/office/powerpoint/2012/main"/>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sz="2400">
                <a:solidFill>
                  <a:schemeClr val="bg1"/>
                </a:solidFill>
              </a:defRPr>
            </a:lvl1pPr>
          </a:lstStyle>
          <a:p>
            <a:r>
              <a:rPr lang="en-US"/>
              <a:t>Click to edit Master title style</a:t>
            </a:r>
            <a:endParaRPr lang="en-GB"/>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8"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 name="Date Placeholder 2">
            <a:extLst>
              <a:ext uri="{FF2B5EF4-FFF2-40B4-BE49-F238E27FC236}">
                <a16:creationId xmlns:a16="http://schemas.microsoft.com/office/drawing/2014/main" id="{471C0341-34F4-4193-BA5D-03EC7B169E49}"/>
              </a:ext>
            </a:extLst>
          </p:cNvPr>
          <p:cNvSpPr>
            <a:spLocks noGrp="1"/>
          </p:cNvSpPr>
          <p:nvPr>
            <p:ph type="dt" sz="half" idx="10"/>
          </p:nvPr>
        </p:nvSpPr>
        <p:spPr/>
        <p:txBody>
          <a:bodyPr/>
          <a:lstStyle/>
          <a:p>
            <a:r>
              <a:rPr lang="lv-LV"/>
              <a:t>2022. gada 16. novembris</a:t>
            </a:r>
            <a:endParaRPr lang="en-IN"/>
          </a:p>
        </p:txBody>
      </p:sp>
      <p:sp>
        <p:nvSpPr>
          <p:cNvPr id="4" name="Footer Placeholder 3">
            <a:extLst>
              <a:ext uri="{FF2B5EF4-FFF2-40B4-BE49-F238E27FC236}">
                <a16:creationId xmlns:a16="http://schemas.microsoft.com/office/drawing/2014/main" id="{59766852-DA6A-4FFF-A37A-38799880BFF9}"/>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5" name="Slide Number Placeholder 4">
            <a:extLst>
              <a:ext uri="{FF2B5EF4-FFF2-40B4-BE49-F238E27FC236}">
                <a16:creationId xmlns:a16="http://schemas.microsoft.com/office/drawing/2014/main" id="{0633A228-E83A-465D-863A-5296E0692135}"/>
              </a:ext>
            </a:extLst>
          </p:cNvPr>
          <p:cNvSpPr>
            <a:spLocks noGrp="1"/>
          </p:cNvSpPr>
          <p:nvPr>
            <p:ph type="sldNum" sz="quarter" idx="12"/>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2783233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8" y="294200"/>
            <a:ext cx="10978515" cy="590400"/>
          </a:xfrm>
        </p:spPr>
        <p:txBody>
          <a:bodyPr/>
          <a:lstStyle>
            <a:lvl1pPr>
              <a:defRPr sz="2400">
                <a:solidFill>
                  <a:schemeClr val="bg1"/>
                </a:solidFill>
              </a:defRPr>
            </a:lvl1pPr>
          </a:lstStyle>
          <a:p>
            <a:r>
              <a:rPr lang="en-US"/>
              <a:t>Standard slide</a:t>
            </a:r>
            <a:endParaRPr lang="en-GB"/>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a:extLst>
              <a:ext uri="{FF2B5EF4-FFF2-40B4-BE49-F238E27FC236}">
                <a16:creationId xmlns:a16="http://schemas.microsoft.com/office/drawing/2014/main" id="{4F411006-B995-4148-88EB-11AC253E0BEF}"/>
              </a:ext>
            </a:extLst>
          </p:cNvPr>
          <p:cNvSpPr>
            <a:spLocks noGrp="1"/>
          </p:cNvSpPr>
          <p:nvPr>
            <p:ph type="dt" sz="half" idx="10"/>
          </p:nvPr>
        </p:nvSpPr>
        <p:spPr/>
        <p:txBody>
          <a:bodyPr/>
          <a:lstStyle/>
          <a:p>
            <a:r>
              <a:rPr lang="lv-LV"/>
              <a:t>2022. gada 16. novembris</a:t>
            </a:r>
            <a:endParaRPr lang="en-IN"/>
          </a:p>
        </p:txBody>
      </p:sp>
      <p:sp>
        <p:nvSpPr>
          <p:cNvPr id="4" name="Footer Placeholder 3">
            <a:extLst>
              <a:ext uri="{FF2B5EF4-FFF2-40B4-BE49-F238E27FC236}">
                <a16:creationId xmlns:a16="http://schemas.microsoft.com/office/drawing/2014/main" id="{0A59CED7-E8C3-4B0B-926A-2DB14B76E213}"/>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5" name="Slide Number Placeholder 4">
            <a:extLst>
              <a:ext uri="{FF2B5EF4-FFF2-40B4-BE49-F238E27FC236}">
                <a16:creationId xmlns:a16="http://schemas.microsoft.com/office/drawing/2014/main" id="{71E85C59-165A-4058-A688-5CABF45EEC6D}"/>
              </a:ext>
            </a:extLst>
          </p:cNvPr>
          <p:cNvSpPr>
            <a:spLocks noGrp="1"/>
          </p:cNvSpPr>
          <p:nvPr>
            <p:ph type="sldNum" sz="quarter" idx="12"/>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354570419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0" y="1"/>
            <a:ext cx="3999231" cy="6156104"/>
          </a:xfrm>
        </p:spPr>
        <p:txBody>
          <a:bodyPr/>
          <a:lstStyle/>
          <a:p>
            <a:endParaRPr lang="en-IN"/>
          </a:p>
        </p:txBody>
      </p:sp>
      <p:sp>
        <p:nvSpPr>
          <p:cNvPr id="2" name="Title 1"/>
          <p:cNvSpPr>
            <a:spLocks noGrp="1"/>
          </p:cNvSpPr>
          <p:nvPr>
            <p:ph type="title"/>
          </p:nvPr>
        </p:nvSpPr>
        <p:spPr>
          <a:xfrm>
            <a:off x="609919" y="294200"/>
            <a:ext cx="7444422" cy="590400"/>
          </a:xfrm>
        </p:spPr>
        <p:txBody>
          <a:bodyPr/>
          <a:lstStyle>
            <a:lvl1pPr>
              <a:defRPr sz="2400">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8" y="2311401"/>
            <a:ext cx="3580117" cy="384470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3" y="2311401"/>
            <a:ext cx="3580117" cy="1254759"/>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3" y="4236721"/>
            <a:ext cx="3580117" cy="1944160"/>
          </a:xfrm>
        </p:spPr>
        <p:txBody>
          <a:bodyPr numCol="1"/>
          <a:lstStyle>
            <a:lvl1pPr marL="0" indent="0">
              <a:buNone/>
              <a:defRPr sz="1800">
                <a:solidFill>
                  <a:schemeClr val="bg1"/>
                </a:solidFill>
                <a:latin typeface="Georgia" panose="02040502050405020303" pitchFamily="18" charset="0"/>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8"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37FCBEA7-2083-4646-B333-4B9CFC33AE29}"/>
              </a:ext>
            </a:extLst>
          </p:cNvPr>
          <p:cNvSpPr>
            <a:spLocks noGrp="1"/>
          </p:cNvSpPr>
          <p:nvPr>
            <p:ph type="dt" sz="half" idx="14"/>
          </p:nvPr>
        </p:nvSpPr>
        <p:spPr/>
        <p:txBody>
          <a:bodyPr/>
          <a:lstStyle/>
          <a:p>
            <a:r>
              <a:rPr lang="lv-LV"/>
              <a:t>2022. gada 16. novembris</a:t>
            </a:r>
            <a:endParaRPr lang="en-IN"/>
          </a:p>
        </p:txBody>
      </p:sp>
      <p:sp>
        <p:nvSpPr>
          <p:cNvPr id="6" name="Footer Placeholder 5">
            <a:extLst>
              <a:ext uri="{FF2B5EF4-FFF2-40B4-BE49-F238E27FC236}">
                <a16:creationId xmlns:a16="http://schemas.microsoft.com/office/drawing/2014/main" id="{F109C751-6B4B-4694-87BD-7EC4CD34E73E}"/>
              </a:ext>
            </a:extLst>
          </p:cNvPr>
          <p:cNvSpPr>
            <a:spLocks noGrp="1"/>
          </p:cNvSpPr>
          <p:nvPr>
            <p:ph type="ftr" sz="quarter" idx="15"/>
          </p:nvPr>
        </p:nvSpPr>
        <p:spPr/>
        <p:txBody>
          <a:bodyPr/>
          <a:lstStyle/>
          <a:p>
            <a:r>
              <a:rPr lang="en-IN"/>
              <a:t>Administratīvi teritoriālās reformas ietekmes uz pašvaldību administratīvo kapacitāti un pakalpojumu nodrošinājumu izvērtējums</a:t>
            </a:r>
          </a:p>
        </p:txBody>
      </p:sp>
      <p:sp>
        <p:nvSpPr>
          <p:cNvPr id="7" name="Slide Number Placeholder 6">
            <a:extLst>
              <a:ext uri="{FF2B5EF4-FFF2-40B4-BE49-F238E27FC236}">
                <a16:creationId xmlns:a16="http://schemas.microsoft.com/office/drawing/2014/main" id="{3C6AEEDE-0F05-40BC-B1C3-FBB31F893D73}"/>
              </a:ext>
            </a:extLst>
          </p:cNvPr>
          <p:cNvSpPr>
            <a:spLocks noGrp="1"/>
          </p:cNvSpPr>
          <p:nvPr>
            <p:ph type="sldNum" sz="quarter" idx="16"/>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145001323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0" y="0"/>
            <a:ext cx="2384460" cy="6857999"/>
          </a:xfrm>
        </p:spPr>
        <p:txBody>
          <a:bodyPr/>
          <a:lstStyle/>
          <a:p>
            <a:endParaRPr lang="en-IN"/>
          </a:p>
        </p:txBody>
      </p:sp>
      <p:sp>
        <p:nvSpPr>
          <p:cNvPr id="2" name="Title 1"/>
          <p:cNvSpPr>
            <a:spLocks noGrp="1"/>
          </p:cNvSpPr>
          <p:nvPr>
            <p:ph type="title"/>
          </p:nvPr>
        </p:nvSpPr>
        <p:spPr>
          <a:xfrm>
            <a:off x="2695294" y="294200"/>
            <a:ext cx="8892000" cy="590400"/>
          </a:xfrm>
        </p:spPr>
        <p:txBody>
          <a:bodyPr/>
          <a:lstStyle>
            <a:lvl1pPr>
              <a:defRPr sz="2400">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2" y="1137921"/>
            <a:ext cx="2768600" cy="2796151"/>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DB1FEEB4-03F4-45F2-94EB-6EDDD801A2DE}"/>
              </a:ext>
            </a:extLst>
          </p:cNvPr>
          <p:cNvSpPr>
            <a:spLocks noGrp="1"/>
          </p:cNvSpPr>
          <p:nvPr>
            <p:ph type="dt" sz="half" idx="13"/>
          </p:nvPr>
        </p:nvSpPr>
        <p:spPr/>
        <p:txBody>
          <a:bodyPr/>
          <a:lstStyle/>
          <a:p>
            <a:r>
              <a:rPr lang="lv-LV"/>
              <a:t>2022. gada 16. novembris</a:t>
            </a:r>
            <a:endParaRPr lang="en-IN"/>
          </a:p>
        </p:txBody>
      </p:sp>
      <p:sp>
        <p:nvSpPr>
          <p:cNvPr id="6" name="Footer Placeholder 5">
            <a:extLst>
              <a:ext uri="{FF2B5EF4-FFF2-40B4-BE49-F238E27FC236}">
                <a16:creationId xmlns:a16="http://schemas.microsoft.com/office/drawing/2014/main" id="{0CF7118A-49F1-4CFC-9C75-C0CF33DFC44B}"/>
              </a:ext>
            </a:extLst>
          </p:cNvPr>
          <p:cNvSpPr>
            <a:spLocks noGrp="1"/>
          </p:cNvSpPr>
          <p:nvPr>
            <p:ph type="ftr" sz="quarter" idx="14"/>
          </p:nvPr>
        </p:nvSpPr>
        <p:spPr/>
        <p:txBody>
          <a:bodyPr/>
          <a:lstStyle/>
          <a:p>
            <a:r>
              <a:rPr lang="en-IN"/>
              <a:t>Administratīvi teritoriālās reformas ietekmes uz pašvaldību administratīvo kapacitāti un pakalpojumu nodrošinājumu izvērtējums</a:t>
            </a:r>
          </a:p>
        </p:txBody>
      </p:sp>
      <p:sp>
        <p:nvSpPr>
          <p:cNvPr id="7" name="Slide Number Placeholder 6">
            <a:extLst>
              <a:ext uri="{FF2B5EF4-FFF2-40B4-BE49-F238E27FC236}">
                <a16:creationId xmlns:a16="http://schemas.microsoft.com/office/drawing/2014/main" id="{2CA5FC04-2F23-4FBA-9F2B-46CC6019CD8E}"/>
              </a:ext>
            </a:extLst>
          </p:cNvPr>
          <p:cNvSpPr>
            <a:spLocks noGrp="1"/>
          </p:cNvSpPr>
          <p:nvPr>
            <p:ph type="sldNum" sz="quarter" idx="15"/>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27108949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idx="1"/>
          </p:nvPr>
        </p:nvSpPr>
        <p:spPr>
          <a:xfrm>
            <a:off x="609918" y="1137920"/>
            <a:ext cx="8238744" cy="4834800"/>
          </a:xfrm>
        </p:spPr>
        <p:txBody>
          <a:bodyPr/>
          <a:lstStyle>
            <a:lvl1pPr marL="0" indent="0">
              <a:spcBef>
                <a:spcPts val="0"/>
              </a:spcBef>
              <a:buNone/>
              <a:defRPr>
                <a:solidFill>
                  <a:schemeClr val="bg1"/>
                </a:solidFill>
              </a:defRPr>
            </a:lvl1pPr>
            <a:lvl2pPr marL="0" indent="0">
              <a:spcBef>
                <a:spcPts val="0"/>
              </a:spcBef>
              <a:buNone/>
              <a:defRPr sz="1800">
                <a:solidFill>
                  <a:schemeClr val="bg1"/>
                </a:solidFill>
              </a:defRPr>
            </a:lvl2pPr>
            <a:lvl3pPr marL="0" indent="0">
              <a:spcBef>
                <a:spcPts val="0"/>
              </a:spcBef>
              <a:buNone/>
              <a:defRPr sz="1600">
                <a:solidFill>
                  <a:schemeClr val="bg1"/>
                </a:solidFill>
              </a:defRPr>
            </a:lvl3pPr>
            <a:lvl4pPr marL="0" indent="0">
              <a:spcBef>
                <a:spcPts val="0"/>
              </a:spcBef>
              <a:buNone/>
              <a:defRPr sz="1400">
                <a:solidFill>
                  <a:schemeClr val="bg1"/>
                </a:solidFill>
              </a:defRPr>
            </a:lvl4pPr>
            <a:lvl5pPr marL="0" indent="0">
              <a:spcBef>
                <a:spcPts val="0"/>
              </a:spcBef>
              <a:buNone/>
              <a:defRPr sz="12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2CBC80F8-2CD6-4C81-AD24-BA3317D1CA57}"/>
              </a:ext>
            </a:extLst>
          </p:cNvPr>
          <p:cNvSpPr>
            <a:spLocks noGrp="1"/>
          </p:cNvSpPr>
          <p:nvPr>
            <p:ph type="dt" sz="half" idx="10"/>
          </p:nvPr>
        </p:nvSpPr>
        <p:spPr/>
        <p:txBody>
          <a:bodyPr/>
          <a:lstStyle/>
          <a:p>
            <a:r>
              <a:rPr lang="lv-LV"/>
              <a:t>2022. gada 16. novembris</a:t>
            </a:r>
            <a:endParaRPr lang="en-IN"/>
          </a:p>
        </p:txBody>
      </p:sp>
      <p:sp>
        <p:nvSpPr>
          <p:cNvPr id="5" name="Footer Placeholder 4">
            <a:extLst>
              <a:ext uri="{FF2B5EF4-FFF2-40B4-BE49-F238E27FC236}">
                <a16:creationId xmlns:a16="http://schemas.microsoft.com/office/drawing/2014/main" id="{7D76860F-14AD-4E1D-8798-E3E13FB1C2E7}"/>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6" name="Slide Number Placeholder 5">
            <a:extLst>
              <a:ext uri="{FF2B5EF4-FFF2-40B4-BE49-F238E27FC236}">
                <a16:creationId xmlns:a16="http://schemas.microsoft.com/office/drawing/2014/main" id="{29933596-FDB6-40BA-8708-27F679D168F9}"/>
              </a:ext>
            </a:extLst>
          </p:cNvPr>
          <p:cNvSpPr>
            <a:spLocks noGrp="1"/>
          </p:cNvSpPr>
          <p:nvPr>
            <p:ph type="sldNum" sz="quarter" idx="12"/>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6460789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8" y="294200"/>
            <a:ext cx="10978515" cy="590400"/>
          </a:xfrm>
        </p:spPr>
        <p:txBody>
          <a:bodyPr/>
          <a:lstStyle>
            <a:lvl1pPr>
              <a:defRPr sz="2400">
                <a:solidFill>
                  <a:schemeClr val="bg1"/>
                </a:solidFill>
              </a:defRPr>
            </a:lvl1pPr>
          </a:lstStyle>
          <a:p>
            <a:r>
              <a:rPr lang="en-US"/>
              <a:t>Standard slide</a:t>
            </a:r>
            <a:endParaRPr lang="en-GB"/>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a:extLst>
              <a:ext uri="{FF2B5EF4-FFF2-40B4-BE49-F238E27FC236}">
                <a16:creationId xmlns:a16="http://schemas.microsoft.com/office/drawing/2014/main" id="{40F0AABF-D862-4E52-856A-98A908BD81E4}"/>
              </a:ext>
            </a:extLst>
          </p:cNvPr>
          <p:cNvSpPr>
            <a:spLocks noGrp="1"/>
          </p:cNvSpPr>
          <p:nvPr>
            <p:ph type="dt" sz="half" idx="10"/>
          </p:nvPr>
        </p:nvSpPr>
        <p:spPr/>
        <p:txBody>
          <a:bodyPr/>
          <a:lstStyle/>
          <a:p>
            <a:r>
              <a:rPr lang="lv-LV"/>
              <a:t>2022. gada 16. novembris</a:t>
            </a:r>
            <a:endParaRPr lang="en-IN"/>
          </a:p>
        </p:txBody>
      </p:sp>
      <p:sp>
        <p:nvSpPr>
          <p:cNvPr id="4" name="Footer Placeholder 3">
            <a:extLst>
              <a:ext uri="{FF2B5EF4-FFF2-40B4-BE49-F238E27FC236}">
                <a16:creationId xmlns:a16="http://schemas.microsoft.com/office/drawing/2014/main" id="{7F5FDC76-F946-4827-A773-FCD68068B859}"/>
              </a:ext>
            </a:extLst>
          </p:cNvPr>
          <p:cNvSpPr>
            <a:spLocks noGrp="1"/>
          </p:cNvSpPr>
          <p:nvPr>
            <p:ph type="ftr" sz="quarter" idx="11"/>
          </p:nvPr>
        </p:nvSpPr>
        <p:spPr/>
        <p:txBody>
          <a:bodyPr/>
          <a:lstStyle/>
          <a:p>
            <a:r>
              <a:rPr lang="en-US"/>
              <a:t>Administratīvi teritoriālās reformas ietekmes uz pašvaldību administratīvo kapacitāti un pakalpojumu nodrošinājumu izvērtējums</a:t>
            </a:r>
          </a:p>
        </p:txBody>
      </p:sp>
      <p:sp>
        <p:nvSpPr>
          <p:cNvPr id="5" name="Slide Number Placeholder 4">
            <a:extLst>
              <a:ext uri="{FF2B5EF4-FFF2-40B4-BE49-F238E27FC236}">
                <a16:creationId xmlns:a16="http://schemas.microsoft.com/office/drawing/2014/main" id="{2ABF873B-E40B-4AF7-8D2F-967775EB8EA6}"/>
              </a:ext>
            </a:extLst>
          </p:cNvPr>
          <p:cNvSpPr>
            <a:spLocks noGrp="1"/>
          </p:cNvSpPr>
          <p:nvPr>
            <p:ph type="sldNum" sz="quarter" idx="12"/>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136554701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4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chemeClr val="bg1"/>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a:t>Chapter Title</a:t>
            </a:r>
            <a:endParaRPr lang="en-IN"/>
          </a:p>
        </p:txBody>
      </p:sp>
      <p:sp>
        <p:nvSpPr>
          <p:cNvPr id="2" name="Date Placeholder 1">
            <a:extLst>
              <a:ext uri="{FF2B5EF4-FFF2-40B4-BE49-F238E27FC236}">
                <a16:creationId xmlns:a16="http://schemas.microsoft.com/office/drawing/2014/main" id="{4D4BC44A-22A5-48D7-99F5-7FD70A047367}"/>
              </a:ext>
            </a:extLst>
          </p:cNvPr>
          <p:cNvSpPr>
            <a:spLocks noGrp="1"/>
          </p:cNvSpPr>
          <p:nvPr>
            <p:ph type="dt" sz="half" idx="11"/>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2ACCD0F4-D29E-4D8D-B70C-78780A9D0A02}"/>
              </a:ext>
            </a:extLst>
          </p:cNvPr>
          <p:cNvSpPr>
            <a:spLocks noGrp="1"/>
          </p:cNvSpPr>
          <p:nvPr>
            <p:ph type="ftr" sz="quarter" idx="12"/>
          </p:nvPr>
        </p:nvSpPr>
        <p:spPr/>
        <p:txBody>
          <a:bodyPr/>
          <a:lstStyle/>
          <a:p>
            <a:r>
              <a:rPr lang="en-IN"/>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86020A4D-11B7-40CC-BC8E-E439CC2DF290}"/>
              </a:ext>
            </a:extLst>
          </p:cNvPr>
          <p:cNvSpPr>
            <a:spLocks noGrp="1"/>
          </p:cNvSpPr>
          <p:nvPr>
            <p:ph type="sldNum" sz="quarter" idx="13"/>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362943626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5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a:t>Chapter Title</a:t>
            </a:r>
            <a:endParaRPr lang="en-IN"/>
          </a:p>
        </p:txBody>
      </p:sp>
      <p:sp>
        <p:nvSpPr>
          <p:cNvPr id="2" name="Date Placeholder 1">
            <a:extLst>
              <a:ext uri="{FF2B5EF4-FFF2-40B4-BE49-F238E27FC236}">
                <a16:creationId xmlns:a16="http://schemas.microsoft.com/office/drawing/2014/main" id="{7B1C9586-AFAC-44F4-A639-B7773B8AA061}"/>
              </a:ext>
            </a:extLst>
          </p:cNvPr>
          <p:cNvSpPr>
            <a:spLocks noGrp="1"/>
          </p:cNvSpPr>
          <p:nvPr>
            <p:ph type="dt" sz="half" idx="11"/>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B8A0B2D4-9686-42FF-A182-FEB25F5FECB6}"/>
              </a:ext>
            </a:extLst>
          </p:cNvPr>
          <p:cNvSpPr>
            <a:spLocks noGrp="1"/>
          </p:cNvSpPr>
          <p:nvPr>
            <p:ph type="ftr" sz="quarter" idx="12"/>
          </p:nvPr>
        </p:nvSpPr>
        <p:spPr/>
        <p:txBody>
          <a:bodyPr/>
          <a:lstStyle/>
          <a:p>
            <a:r>
              <a:rPr lang="en-IN"/>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3F3E8E1C-4F0F-499E-81C9-1DF6D1144299}"/>
              </a:ext>
            </a:extLst>
          </p:cNvPr>
          <p:cNvSpPr>
            <a:spLocks noGrp="1"/>
          </p:cNvSpPr>
          <p:nvPr>
            <p:ph type="sldNum" sz="quarter" idx="13"/>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49311974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20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0" cy="1800000"/>
          </a:xfrm>
        </p:spPr>
        <p:txBody>
          <a:bodyPr lIns="90000" tIns="46800" rIns="90000" bIns="46800"/>
          <a:lstStyle>
            <a:lvl1pPr marL="0" indent="0">
              <a:buNone/>
              <a:defRPr lang="en-US" sz="2800" dirty="0" smtClean="0">
                <a:latin typeface="Georgia" panose="02040502050405020303" pitchFamily="18" charset="0"/>
              </a:defRPr>
            </a:lvl1pPr>
          </a:lstStyle>
          <a:p>
            <a:pPr marL="356616" lvl="0" indent="-356616">
              <a:spcBef>
                <a:spcPts val="0"/>
              </a:spcBef>
            </a:pPr>
            <a:r>
              <a:rPr lang="en-US"/>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mn-lt"/>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a:t>Job Title</a:t>
            </a:r>
          </a:p>
        </p:txBody>
      </p:sp>
    </p:spTree>
    <p:extLst>
      <p:ext uri="{BB962C8B-B14F-4D97-AF65-F5344CB8AC3E}">
        <p14:creationId xmlns:p14="http://schemas.microsoft.com/office/powerpoint/2010/main" val="422173724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5" y="2060235"/>
            <a:ext cx="5292000" cy="3025522"/>
          </a:xfrm>
        </p:spPr>
        <p:txBody>
          <a:bodyPr lIns="0" tIns="0" rIns="0" bIns="0">
            <a:noAutofit/>
          </a:bodyPr>
          <a:lstStyle>
            <a:lvl1pPr marL="0" indent="0" algn="ctr">
              <a:buNone/>
              <a:defRPr lang="en-US" sz="2800" dirty="0" smtClean="0">
                <a:latin typeface="Georgia" panose="02040502050405020303" pitchFamily="18" charset="0"/>
              </a:defRPr>
            </a:lvl1pPr>
          </a:lstStyle>
          <a:p>
            <a:pPr marL="356616" lvl="0" indent="-356616" algn="ctr">
              <a:spcBef>
                <a:spcPts val="0"/>
              </a:spcBef>
            </a:pPr>
            <a:r>
              <a:rPr lang="en-US"/>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5" y="5506678"/>
            <a:ext cx="5292000" cy="316838"/>
          </a:xfrm>
        </p:spPr>
        <p:txBody>
          <a:bodyPr lIns="0" tIns="0" rIns="0" bIns="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5" y="5818717"/>
            <a:ext cx="5292000" cy="316838"/>
          </a:xfrm>
        </p:spPr>
        <p:txBody>
          <a:bodyPr vert="horz" lIns="0" tIns="0" rIns="0" bIns="0" rtlCol="0" anchor="t" anchorCtr="0">
            <a:noAutofit/>
          </a:bodyPr>
          <a:lstStyle>
            <a:lvl1pPr marL="0" indent="0" algn="ctr">
              <a:buNone/>
              <a:defRPr lang="en-US" sz="1600" dirty="0" smtClean="0">
                <a:solidFill>
                  <a:srgbClr val="2E2E38"/>
                </a:solidFill>
                <a:latin typeface="+mn-lt"/>
              </a:defRPr>
            </a:lvl1pPr>
          </a:lstStyle>
          <a:p>
            <a:pPr marL="356616" lvl="0" indent="-356616" algn="ctr">
              <a:spcBef>
                <a:spcPts val="0"/>
              </a:spcBef>
              <a:spcAft>
                <a:spcPts val="600"/>
              </a:spcAft>
            </a:pPr>
            <a:r>
              <a:rPr lang="en-US"/>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1" y="979787"/>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200">
                <a:solidFill>
                  <a:schemeClr val="tx2"/>
                </a:solidFill>
                <a:latin typeface="Georgia" panose="02040502050405020303" pitchFamily="18" charset="0"/>
              </a:rPr>
              <a:t>“ </a:t>
            </a:r>
          </a:p>
        </p:txBody>
      </p:sp>
    </p:spTree>
    <p:extLst>
      <p:ext uri="{BB962C8B-B14F-4D97-AF65-F5344CB8AC3E}">
        <p14:creationId xmlns:p14="http://schemas.microsoft.com/office/powerpoint/2010/main" val="304899167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5" y="2578743"/>
            <a:ext cx="4537959" cy="1055708"/>
          </a:xfrm>
        </p:spPr>
        <p:txBody>
          <a:bodyPr/>
          <a:lstStyle>
            <a:lvl1pPr marL="0" indent="0">
              <a:buNone/>
              <a:defRPr sz="3000"/>
            </a:lvl1pPr>
          </a:lstStyle>
          <a:p>
            <a:pPr lvl="0"/>
            <a:r>
              <a:rPr lang="en-IN"/>
              <a:t>Chapter Title</a:t>
            </a:r>
          </a:p>
          <a:p>
            <a:pPr lvl="0"/>
            <a:r>
              <a:rPr lang="en-IN"/>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5" y="3840384"/>
            <a:ext cx="4537959" cy="1055708"/>
          </a:xfrm>
        </p:spPr>
        <p:txBody>
          <a:bodyPr/>
          <a:lstStyle>
            <a:lvl1pPr marL="0" indent="0">
              <a:buNone/>
              <a:defRPr sz="1600"/>
            </a:lvl1pPr>
          </a:lstStyle>
          <a:p>
            <a:pPr lvl="0"/>
            <a:r>
              <a:rPr lang="en-IN"/>
              <a:t>text</a:t>
            </a:r>
          </a:p>
        </p:txBody>
      </p:sp>
      <p:sp>
        <p:nvSpPr>
          <p:cNvPr id="2" name="Date Placeholder 1">
            <a:extLst>
              <a:ext uri="{FF2B5EF4-FFF2-40B4-BE49-F238E27FC236}">
                <a16:creationId xmlns:a16="http://schemas.microsoft.com/office/drawing/2014/main" id="{233090AE-B6FF-49F9-BB1C-4E66D4E45946}"/>
              </a:ext>
            </a:extLst>
          </p:cNvPr>
          <p:cNvSpPr>
            <a:spLocks noGrp="1"/>
          </p:cNvSpPr>
          <p:nvPr>
            <p:ph type="dt" sz="half" idx="13"/>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703879C7-4D65-40F8-A76F-E4D269ADD911}"/>
              </a:ext>
            </a:extLst>
          </p:cNvPr>
          <p:cNvSpPr>
            <a:spLocks noGrp="1"/>
          </p:cNvSpPr>
          <p:nvPr>
            <p:ph type="ftr" sz="quarter" idx="14"/>
          </p:nvPr>
        </p:nvSpPr>
        <p:spPr/>
        <p:txBody>
          <a:bodyPr/>
          <a:lstStyle/>
          <a:p>
            <a:r>
              <a:rPr lang="en-IN"/>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EC232BAA-5F7C-41CA-B2BA-4DD798D3DCC9}"/>
              </a:ext>
            </a:extLst>
          </p:cNvPr>
          <p:cNvSpPr>
            <a:spLocks noGrp="1"/>
          </p:cNvSpPr>
          <p:nvPr>
            <p:ph type="sldNum" sz="quarter" idx="15"/>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167862739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0"/>
            <a:ext cx="4957505" cy="4267457"/>
          </a:xfrm>
        </p:spPr>
        <p:txBody>
          <a:bodyPr/>
          <a:lstStyle/>
          <a:p>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1" y="3813288"/>
            <a:ext cx="3089275" cy="180000"/>
          </a:xfrm>
        </p:spPr>
        <p:txBody>
          <a:bodyPr/>
          <a:lstStyle>
            <a:lvl1pPr marL="0" indent="0">
              <a:buNone/>
              <a:defRPr sz="1200">
                <a:solidFill>
                  <a:schemeClr val="bg1"/>
                </a:solidFill>
              </a:defRPr>
            </a:lvl1pPr>
          </a:lstStyle>
          <a:p>
            <a:pPr lvl="0"/>
            <a:r>
              <a:rPr lang="en-US"/>
              <a:t>Name Surname</a:t>
            </a:r>
            <a:endParaRPr lang="en-GB"/>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1" y="4055931"/>
            <a:ext cx="3089275" cy="180000"/>
          </a:xfrm>
        </p:spPr>
        <p:txBody>
          <a:bodyPr/>
          <a:lstStyle>
            <a:lvl1pPr marL="0" indent="0">
              <a:buNone/>
              <a:defRPr sz="1200">
                <a:solidFill>
                  <a:schemeClr val="bg1"/>
                </a:solidFill>
              </a:defRPr>
            </a:lvl1pPr>
          </a:lstStyle>
          <a:p>
            <a:pPr lvl="0"/>
            <a:r>
              <a:rPr lang="en-US"/>
              <a:t>Job Title to go here</a:t>
            </a:r>
            <a:endParaRPr lang="en-GB"/>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7" y="3578083"/>
            <a:ext cx="778959" cy="778959"/>
          </a:xfrm>
          <a:prstGeom prst="ellipse">
            <a:avLst/>
          </a:prstGeom>
        </p:spPr>
        <p:txBody>
          <a:bodyPr anchor="ctr"/>
          <a:lstStyle>
            <a:lvl1pPr marL="0" indent="0" algn="ctr">
              <a:buNone/>
              <a:defRPr sz="900">
                <a:solidFill>
                  <a:schemeClr val="bg1"/>
                </a:solidFill>
              </a:defRPr>
            </a:lvl1pPr>
          </a:lstStyle>
          <a:p>
            <a:endParaRPr lang="en-GB"/>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0"/>
            <a:ext cx="5465425" cy="373807"/>
          </a:xfrm>
        </p:spPr>
        <p:txBody>
          <a:bodyPr/>
          <a:lstStyle>
            <a:lvl1pPr marL="0" indent="0">
              <a:buNone/>
              <a:defRPr/>
            </a:lvl1pPr>
          </a:lstStyle>
          <a:p>
            <a:pPr lvl="0"/>
            <a:r>
              <a:rPr lang="en-US"/>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600"/>
            </a:lvl1pPr>
          </a:lstStyle>
          <a:p>
            <a:pPr lvl="0"/>
            <a:r>
              <a:rPr lang="en-US"/>
              <a:t>Content EY Interstate Light, 16pt, Lorem ipsum dolor, 12pt, </a:t>
            </a:r>
            <a:r>
              <a:rPr lang="en-US" err="1"/>
              <a:t>Utinam</a:t>
            </a:r>
            <a:r>
              <a:rPr lang="en-US"/>
              <a:t> </a:t>
            </a:r>
            <a:r>
              <a:rPr lang="en-US" err="1"/>
              <a:t>nonumy</a:t>
            </a:r>
            <a:r>
              <a:rPr lang="en-US"/>
              <a:t> </a:t>
            </a:r>
            <a:r>
              <a:rPr lang="en-US" err="1"/>
              <a:t>abhorreant</a:t>
            </a:r>
            <a:r>
              <a:rPr lang="en-US"/>
              <a:t> </a:t>
            </a:r>
            <a:r>
              <a:rPr lang="en-US" err="1"/>
              <a:t>sead</a:t>
            </a:r>
            <a:r>
              <a:rPr lang="en-US"/>
              <a:t>. </a:t>
            </a:r>
            <a:r>
              <a:rPr lang="en-US" err="1"/>
              <a:t>Putant</a:t>
            </a:r>
            <a:r>
              <a:rPr lang="en-US"/>
              <a:t> </a:t>
            </a:r>
            <a:r>
              <a:rPr lang="en-US" err="1"/>
              <a:t>probatus</a:t>
            </a:r>
            <a:r>
              <a:rPr lang="en-US"/>
              <a:t> id vis, ad his </a:t>
            </a:r>
            <a:r>
              <a:rPr lang="en-US" err="1"/>
              <a:t>meis</a:t>
            </a:r>
            <a:r>
              <a:rPr lang="en-US"/>
              <a:t> </a:t>
            </a:r>
            <a:r>
              <a:rPr lang="en-US" err="1"/>
              <a:t>habemus</a:t>
            </a:r>
            <a:r>
              <a:rPr lang="en-US"/>
              <a:t> </a:t>
            </a:r>
            <a:r>
              <a:rPr lang="en-US" err="1"/>
              <a:t>repudiare</a:t>
            </a:r>
            <a:r>
              <a:rPr lang="en-US"/>
              <a:t>, has an </a:t>
            </a:r>
            <a:r>
              <a:rPr lang="en-US" err="1"/>
              <a:t>pericula</a:t>
            </a:r>
            <a:r>
              <a:rPr lang="en-US"/>
              <a:t> </a:t>
            </a:r>
            <a:r>
              <a:rPr lang="en-US" err="1"/>
              <a:t>tractatos</a:t>
            </a:r>
            <a:r>
              <a:rPr lang="en-US"/>
              <a:t>. </a:t>
            </a:r>
            <a:r>
              <a:rPr lang="en-US" err="1"/>
              <a:t>Nec</a:t>
            </a:r>
            <a:r>
              <a:rPr lang="en-US"/>
              <a:t> </a:t>
            </a:r>
            <a:r>
              <a:rPr lang="en-US" err="1"/>
              <a:t>debitis</a:t>
            </a:r>
            <a:r>
              <a:rPr lang="en-US"/>
              <a:t> </a:t>
            </a:r>
            <a:r>
              <a:rPr lang="en-US" err="1"/>
              <a:t>dissentias</a:t>
            </a:r>
            <a:r>
              <a:rPr lang="en-US"/>
              <a:t> ad. </a:t>
            </a:r>
            <a:r>
              <a:rPr lang="en-US" err="1"/>
              <a:t>Patrioque</a:t>
            </a:r>
            <a:r>
              <a:rPr lang="en-US"/>
              <a:t> </a:t>
            </a:r>
            <a:r>
              <a:rPr lang="en-US" err="1"/>
              <a:t>voluptatum</a:t>
            </a:r>
            <a:r>
              <a:rPr lang="en-US"/>
              <a:t> </a:t>
            </a:r>
            <a:r>
              <a:rPr lang="en-US" err="1"/>
              <a:t>sed</a:t>
            </a:r>
            <a:r>
              <a:rPr lang="en-US"/>
              <a:t> ex, id </a:t>
            </a:r>
            <a:r>
              <a:rPr lang="en-US" err="1"/>
              <a:t>admodum</a:t>
            </a:r>
            <a:r>
              <a:rPr lang="en-US"/>
              <a:t>.</a:t>
            </a:r>
          </a:p>
          <a:p>
            <a:pPr lvl="0"/>
            <a:endParaRPr lang="en-US"/>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a:extLst>
              <a:ext uri="{FF2B5EF4-FFF2-40B4-BE49-F238E27FC236}">
                <a16:creationId xmlns:a16="http://schemas.microsoft.com/office/drawing/2014/main" id="{8769A5CD-8A0E-4B35-814B-FB3B7708ECDD}"/>
              </a:ext>
            </a:extLst>
          </p:cNvPr>
          <p:cNvSpPr>
            <a:spLocks noGrp="1"/>
          </p:cNvSpPr>
          <p:nvPr>
            <p:ph type="dt" sz="half" idx="19"/>
          </p:nvPr>
        </p:nvSpPr>
        <p:spPr/>
        <p:txBody>
          <a:bodyPr/>
          <a:lstStyle/>
          <a:p>
            <a:r>
              <a:rPr lang="lv-LV"/>
              <a:t>2022. gada 16. novembris</a:t>
            </a:r>
            <a:endParaRPr lang="en-IN"/>
          </a:p>
        </p:txBody>
      </p:sp>
      <p:sp>
        <p:nvSpPr>
          <p:cNvPr id="4" name="Footer Placeholder 3">
            <a:extLst>
              <a:ext uri="{FF2B5EF4-FFF2-40B4-BE49-F238E27FC236}">
                <a16:creationId xmlns:a16="http://schemas.microsoft.com/office/drawing/2014/main" id="{790880E2-DB1E-4AF7-8DED-AC73C7236913}"/>
              </a:ext>
            </a:extLst>
          </p:cNvPr>
          <p:cNvSpPr>
            <a:spLocks noGrp="1"/>
          </p:cNvSpPr>
          <p:nvPr>
            <p:ph type="ftr" sz="quarter" idx="20"/>
          </p:nvPr>
        </p:nvSpPr>
        <p:spPr/>
        <p:txBody>
          <a:bodyPr/>
          <a:lstStyle/>
          <a:p>
            <a:r>
              <a:rPr lang="en-IN"/>
              <a:t>Administratīvi teritoriālās reformas ietekmes uz pašvaldību administratīvo kapacitāti un pakalpojumu nodrošinājumu izvērtējums</a:t>
            </a:r>
          </a:p>
        </p:txBody>
      </p:sp>
      <p:sp>
        <p:nvSpPr>
          <p:cNvPr id="6" name="Slide Number Placeholder 5">
            <a:extLst>
              <a:ext uri="{FF2B5EF4-FFF2-40B4-BE49-F238E27FC236}">
                <a16:creationId xmlns:a16="http://schemas.microsoft.com/office/drawing/2014/main" id="{D64BFAB5-AFFD-4CF6-B953-2B8AC46595DB}"/>
              </a:ext>
            </a:extLst>
          </p:cNvPr>
          <p:cNvSpPr>
            <a:spLocks noGrp="1"/>
          </p:cNvSpPr>
          <p:nvPr>
            <p:ph type="sldNum" sz="quarter" idx="21"/>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252544142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43168CD0-24CF-4BFE-A5A5-9B1FA394C1DE}"/>
              </a:ext>
            </a:extLst>
          </p:cNvPr>
          <p:cNvSpPr>
            <a:spLocks noGrp="1"/>
          </p:cNvSpPr>
          <p:nvPr>
            <p:ph type="dt" sz="half" idx="10"/>
          </p:nvPr>
        </p:nvSpPr>
        <p:spPr/>
        <p:txBody>
          <a:bodyPr/>
          <a:lstStyle/>
          <a:p>
            <a:r>
              <a:rPr lang="lv-LV"/>
              <a:t>2022. gada 16. novembris</a:t>
            </a:r>
            <a:endParaRPr lang="en-IN"/>
          </a:p>
        </p:txBody>
      </p:sp>
      <p:sp>
        <p:nvSpPr>
          <p:cNvPr id="6" name="Footer Placeholder 5">
            <a:extLst>
              <a:ext uri="{FF2B5EF4-FFF2-40B4-BE49-F238E27FC236}">
                <a16:creationId xmlns:a16="http://schemas.microsoft.com/office/drawing/2014/main" id="{8A03029B-4CD8-44C1-8D62-4C21014BBA80}"/>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7" name="Slide Number Placeholder 6">
            <a:extLst>
              <a:ext uri="{FF2B5EF4-FFF2-40B4-BE49-F238E27FC236}">
                <a16:creationId xmlns:a16="http://schemas.microsoft.com/office/drawing/2014/main" id="{A55D0878-DBF4-4FDC-8BBD-B51A057753DB}"/>
              </a:ext>
            </a:extLst>
          </p:cNvPr>
          <p:cNvSpPr>
            <a:spLocks noGrp="1"/>
          </p:cNvSpPr>
          <p:nvPr>
            <p:ph type="sldNum" sz="quarter" idx="12"/>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8956502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idx="1"/>
          </p:nvPr>
        </p:nvSpPr>
        <p:spPr>
          <a:xfrm>
            <a:off x="609918" y="1137920"/>
            <a:ext cx="8238744" cy="4834800"/>
          </a:xfrm>
        </p:spPr>
        <p:txBody>
          <a:bodyPr/>
          <a:lstStyle>
            <a:lvl1pPr marL="0" indent="0">
              <a:buNone/>
              <a:defRPr>
                <a:solidFill>
                  <a:schemeClr val="bg1"/>
                </a:solidFill>
              </a:defRPr>
            </a:lvl1pPr>
            <a:lvl2pPr marL="356616">
              <a:defRPr>
                <a:solidFill>
                  <a:schemeClr val="bg1"/>
                </a:solidFill>
              </a:defRPr>
            </a:lvl2pPr>
            <a:lvl3pPr marL="713232">
              <a:defRPr>
                <a:solidFill>
                  <a:schemeClr val="bg1"/>
                </a:solidFill>
              </a:defRPr>
            </a:lvl3pPr>
            <a:lvl4pPr marL="1069848">
              <a:defRPr>
                <a:solidFill>
                  <a:schemeClr val="bg1"/>
                </a:solidFill>
              </a:defRPr>
            </a:lvl4pPr>
            <a:lvl5pPr marL="1426464">
              <a:defRPr sz="12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9676AC5F-F41B-41B3-944D-407B2EC006EE}"/>
              </a:ext>
            </a:extLst>
          </p:cNvPr>
          <p:cNvSpPr>
            <a:spLocks noGrp="1"/>
          </p:cNvSpPr>
          <p:nvPr>
            <p:ph type="dt" sz="half" idx="10"/>
          </p:nvPr>
        </p:nvSpPr>
        <p:spPr/>
        <p:txBody>
          <a:bodyPr/>
          <a:lstStyle/>
          <a:p>
            <a:r>
              <a:rPr lang="lv-LV"/>
              <a:t>2022. gada 16. novembris</a:t>
            </a:r>
            <a:endParaRPr lang="en-IN"/>
          </a:p>
        </p:txBody>
      </p:sp>
      <p:sp>
        <p:nvSpPr>
          <p:cNvPr id="5" name="Footer Placeholder 4">
            <a:extLst>
              <a:ext uri="{FF2B5EF4-FFF2-40B4-BE49-F238E27FC236}">
                <a16:creationId xmlns:a16="http://schemas.microsoft.com/office/drawing/2014/main" id="{361D047A-D60B-4333-A8BC-94FB1C913B58}"/>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6" name="Slide Number Placeholder 5">
            <a:extLst>
              <a:ext uri="{FF2B5EF4-FFF2-40B4-BE49-F238E27FC236}">
                <a16:creationId xmlns:a16="http://schemas.microsoft.com/office/drawing/2014/main" id="{E0FD345F-47B5-44A9-AB94-75DC10DC21EC}"/>
              </a:ext>
            </a:extLst>
          </p:cNvPr>
          <p:cNvSpPr>
            <a:spLocks noGrp="1"/>
          </p:cNvSpPr>
          <p:nvPr>
            <p:ph type="sldNum" sz="quarter" idx="12"/>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260758110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a:t>Click to edit Master title style</a:t>
            </a:r>
            <a:endParaRPr lang="en-GB"/>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a:extLst>
              <a:ext uri="{FF2B5EF4-FFF2-40B4-BE49-F238E27FC236}">
                <a16:creationId xmlns:a16="http://schemas.microsoft.com/office/drawing/2014/main" id="{867E904C-40FC-478E-BED5-7D16E82B3BC2}"/>
              </a:ext>
            </a:extLst>
          </p:cNvPr>
          <p:cNvSpPr>
            <a:spLocks noGrp="1"/>
          </p:cNvSpPr>
          <p:nvPr>
            <p:ph type="dt" sz="half" idx="10"/>
          </p:nvPr>
        </p:nvSpPr>
        <p:spPr/>
        <p:txBody>
          <a:bodyPr/>
          <a:lstStyle/>
          <a:p>
            <a:r>
              <a:rPr lang="lv-LV"/>
              <a:t>2022. gada 16. novembris</a:t>
            </a:r>
            <a:endParaRPr lang="en-IN"/>
          </a:p>
        </p:txBody>
      </p:sp>
      <p:sp>
        <p:nvSpPr>
          <p:cNvPr id="4" name="Footer Placeholder 3">
            <a:extLst>
              <a:ext uri="{FF2B5EF4-FFF2-40B4-BE49-F238E27FC236}">
                <a16:creationId xmlns:a16="http://schemas.microsoft.com/office/drawing/2014/main" id="{53AF9D1A-049F-47B8-95F8-FB0F6841B74D}"/>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5" name="Slide Number Placeholder 4">
            <a:extLst>
              <a:ext uri="{FF2B5EF4-FFF2-40B4-BE49-F238E27FC236}">
                <a16:creationId xmlns:a16="http://schemas.microsoft.com/office/drawing/2014/main" id="{31673B52-B4E0-42F2-A086-88E313EA7411}"/>
              </a:ext>
            </a:extLst>
          </p:cNvPr>
          <p:cNvSpPr>
            <a:spLocks noGrp="1"/>
          </p:cNvSpPr>
          <p:nvPr>
            <p:ph type="sldNum" sz="quarter" idx="12"/>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57615930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sz="half" idx="1"/>
          </p:nvPr>
        </p:nvSpPr>
        <p:spPr>
          <a:xfrm>
            <a:off x="60991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0082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5" name="Date Placeholder 4">
            <a:extLst>
              <a:ext uri="{FF2B5EF4-FFF2-40B4-BE49-F238E27FC236}">
                <a16:creationId xmlns:a16="http://schemas.microsoft.com/office/drawing/2014/main" id="{80A9C25C-3A8C-4C58-96C4-E37B4561A61F}"/>
              </a:ext>
            </a:extLst>
          </p:cNvPr>
          <p:cNvSpPr>
            <a:spLocks noGrp="1"/>
          </p:cNvSpPr>
          <p:nvPr>
            <p:ph type="dt" sz="half" idx="10"/>
          </p:nvPr>
        </p:nvSpPr>
        <p:spPr/>
        <p:txBody>
          <a:bodyPr/>
          <a:lstStyle/>
          <a:p>
            <a:r>
              <a:rPr lang="lv-LV"/>
              <a:t>2022. gada 16. novembris</a:t>
            </a:r>
            <a:endParaRPr lang="en-IN"/>
          </a:p>
        </p:txBody>
      </p:sp>
      <p:sp>
        <p:nvSpPr>
          <p:cNvPr id="6" name="Footer Placeholder 5">
            <a:extLst>
              <a:ext uri="{FF2B5EF4-FFF2-40B4-BE49-F238E27FC236}">
                <a16:creationId xmlns:a16="http://schemas.microsoft.com/office/drawing/2014/main" id="{3D1EACC4-E008-4EAD-B376-3291A92C1F62}"/>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7" name="Slide Number Placeholder 6">
            <a:extLst>
              <a:ext uri="{FF2B5EF4-FFF2-40B4-BE49-F238E27FC236}">
                <a16:creationId xmlns:a16="http://schemas.microsoft.com/office/drawing/2014/main" id="{AB123B54-CFA9-4016-9E57-DB2AA98A8757}"/>
              </a:ext>
            </a:extLst>
          </p:cNvPr>
          <p:cNvSpPr>
            <a:spLocks noGrp="1"/>
          </p:cNvSpPr>
          <p:nvPr>
            <p:ph type="sldNum" sz="quarter" idx="12"/>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395464408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0" y="1"/>
            <a:ext cx="3999231" cy="6156104"/>
          </a:xfrm>
        </p:spPr>
        <p:txBody>
          <a:bodyPr/>
          <a:lstStyle/>
          <a:p>
            <a:r>
              <a:rPr lang="en-US"/>
              <a:t>Click icon to add picture</a:t>
            </a:r>
            <a:endParaRPr lang="en-IN"/>
          </a:p>
        </p:txBody>
      </p:sp>
      <p:sp>
        <p:nvSpPr>
          <p:cNvPr id="2" name="Title 1"/>
          <p:cNvSpPr>
            <a:spLocks noGrp="1"/>
          </p:cNvSpPr>
          <p:nvPr>
            <p:ph type="title"/>
          </p:nvPr>
        </p:nvSpPr>
        <p:spPr>
          <a:xfrm>
            <a:off x="609919" y="294200"/>
            <a:ext cx="7444422" cy="590400"/>
          </a:xfrm>
        </p:spPr>
        <p:txBody>
          <a:bodyPr/>
          <a:lstStyle>
            <a:lvl1pPr>
              <a:defRPr sz="2400">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8" y="2311401"/>
            <a:ext cx="3580117" cy="384470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3" y="2311401"/>
            <a:ext cx="3580117" cy="1254759"/>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3" y="4236721"/>
            <a:ext cx="3580117" cy="1944160"/>
          </a:xfrm>
        </p:spPr>
        <p:txBody>
          <a:bodyPr numCol="1"/>
          <a:lstStyle>
            <a:lvl1pPr marL="0" indent="0">
              <a:buNone/>
              <a:defRPr sz="1800">
                <a:solidFill>
                  <a:schemeClr val="bg1"/>
                </a:solidFill>
                <a:latin typeface="Georgia" panose="02040502050405020303" pitchFamily="18" charset="0"/>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8" y="907750"/>
            <a:ext cx="7444423"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38FDA286-FC7C-4768-AFFF-1618056D687D}"/>
              </a:ext>
            </a:extLst>
          </p:cNvPr>
          <p:cNvSpPr>
            <a:spLocks noGrp="1"/>
          </p:cNvSpPr>
          <p:nvPr>
            <p:ph type="dt" sz="half" idx="14"/>
          </p:nvPr>
        </p:nvSpPr>
        <p:spPr/>
        <p:txBody>
          <a:bodyPr/>
          <a:lstStyle/>
          <a:p>
            <a:r>
              <a:rPr lang="lv-LV"/>
              <a:t>2022. gada 16. novembris</a:t>
            </a:r>
            <a:endParaRPr lang="en-IN"/>
          </a:p>
        </p:txBody>
      </p:sp>
      <p:sp>
        <p:nvSpPr>
          <p:cNvPr id="6" name="Footer Placeholder 5">
            <a:extLst>
              <a:ext uri="{FF2B5EF4-FFF2-40B4-BE49-F238E27FC236}">
                <a16:creationId xmlns:a16="http://schemas.microsoft.com/office/drawing/2014/main" id="{69C73E4D-1EBD-404A-B8F4-9B8AD7336F33}"/>
              </a:ext>
            </a:extLst>
          </p:cNvPr>
          <p:cNvSpPr>
            <a:spLocks noGrp="1"/>
          </p:cNvSpPr>
          <p:nvPr>
            <p:ph type="ftr" sz="quarter" idx="15"/>
          </p:nvPr>
        </p:nvSpPr>
        <p:spPr/>
        <p:txBody>
          <a:bodyPr/>
          <a:lstStyle/>
          <a:p>
            <a:r>
              <a:rPr lang="en-US"/>
              <a:t>Administratīvi teritoriālās reformas ietekmes uz pašvaldību administratīvo kapacitāti un pakalpojumu nodrošinājumu izvērtējums</a:t>
            </a:r>
          </a:p>
        </p:txBody>
      </p:sp>
      <p:sp>
        <p:nvSpPr>
          <p:cNvPr id="7" name="Slide Number Placeholder 6">
            <a:extLst>
              <a:ext uri="{FF2B5EF4-FFF2-40B4-BE49-F238E27FC236}">
                <a16:creationId xmlns:a16="http://schemas.microsoft.com/office/drawing/2014/main" id="{D159C267-49E7-46A8-B353-C5EB81154AB5}"/>
              </a:ext>
            </a:extLst>
          </p:cNvPr>
          <p:cNvSpPr>
            <a:spLocks noGrp="1"/>
          </p:cNvSpPr>
          <p:nvPr>
            <p:ph type="sldNum" sz="quarter" idx="16"/>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140639128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9632"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a:p>
        </p:txBody>
      </p:sp>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5" name="Date Placeholder 4">
            <a:extLst>
              <a:ext uri="{FF2B5EF4-FFF2-40B4-BE49-F238E27FC236}">
                <a16:creationId xmlns:a16="http://schemas.microsoft.com/office/drawing/2014/main" id="{ADFF1ECC-D716-46AD-962C-B32A20A2DA9B}"/>
              </a:ext>
            </a:extLst>
          </p:cNvPr>
          <p:cNvSpPr>
            <a:spLocks noGrp="1"/>
          </p:cNvSpPr>
          <p:nvPr>
            <p:ph type="dt" sz="half" idx="14"/>
          </p:nvPr>
        </p:nvSpPr>
        <p:spPr/>
        <p:txBody>
          <a:bodyPr/>
          <a:lstStyle/>
          <a:p>
            <a:r>
              <a:rPr lang="lv-LV"/>
              <a:t>2022. gada 16. novembris</a:t>
            </a:r>
            <a:endParaRPr lang="en-IN"/>
          </a:p>
        </p:txBody>
      </p:sp>
      <p:sp>
        <p:nvSpPr>
          <p:cNvPr id="6" name="Footer Placeholder 5">
            <a:extLst>
              <a:ext uri="{FF2B5EF4-FFF2-40B4-BE49-F238E27FC236}">
                <a16:creationId xmlns:a16="http://schemas.microsoft.com/office/drawing/2014/main" id="{922DD0AC-C845-45A9-9269-24BB926CD6A0}"/>
              </a:ext>
            </a:extLst>
          </p:cNvPr>
          <p:cNvSpPr>
            <a:spLocks noGrp="1"/>
          </p:cNvSpPr>
          <p:nvPr>
            <p:ph type="ftr" sz="quarter" idx="15"/>
          </p:nvPr>
        </p:nvSpPr>
        <p:spPr/>
        <p:txBody>
          <a:bodyPr/>
          <a:lstStyle/>
          <a:p>
            <a:r>
              <a:rPr lang="en-IN"/>
              <a:t>Administratīvi teritoriālās reformas ietekmes uz pašvaldību administratīvo kapacitāti un pakalpojumu nodrošinājumu izvērtējums</a:t>
            </a:r>
          </a:p>
        </p:txBody>
      </p:sp>
      <p:sp>
        <p:nvSpPr>
          <p:cNvPr id="7" name="Slide Number Placeholder 6">
            <a:extLst>
              <a:ext uri="{FF2B5EF4-FFF2-40B4-BE49-F238E27FC236}">
                <a16:creationId xmlns:a16="http://schemas.microsoft.com/office/drawing/2014/main" id="{0340F5C5-4C2B-44BD-928E-0C8CDB06CA69}"/>
              </a:ext>
            </a:extLst>
          </p:cNvPr>
          <p:cNvSpPr>
            <a:spLocks noGrp="1"/>
          </p:cNvSpPr>
          <p:nvPr>
            <p:ph type="sldNum" sz="quarter" idx="16"/>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59664102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D1D31E5-3A36-4B92-9824-68015446CE38}"/>
              </a:ext>
            </a:extLst>
          </p:cNvPr>
          <p:cNvSpPr>
            <a:spLocks noGrp="1"/>
          </p:cNvSpPr>
          <p:nvPr>
            <p:ph type="dt" sz="half" idx="10"/>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B6917ECE-7F22-4E34-BEC0-FF476EAA7A27}"/>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BB3F14B0-01FE-4A53-8102-B11A8D1461F1}"/>
              </a:ext>
            </a:extLst>
          </p:cNvPr>
          <p:cNvSpPr>
            <a:spLocks noGrp="1"/>
          </p:cNvSpPr>
          <p:nvPr>
            <p:ph type="sldNum" sz="quarter" idx="12"/>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3021805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F2D0D41-C0F6-403C-A7A7-43E790279BFA}"/>
              </a:ext>
            </a:extLst>
          </p:cNvPr>
          <p:cNvSpPr>
            <a:spLocks noGrp="1"/>
          </p:cNvSpPr>
          <p:nvPr>
            <p:ph type="dt" sz="half" idx="10"/>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A8AA7B3C-2A50-4163-BC1E-4B56A39D36E7}"/>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B84A0F18-411D-4935-9981-B5C6EFC12665}"/>
              </a:ext>
            </a:extLst>
          </p:cNvPr>
          <p:cNvSpPr>
            <a:spLocks noGrp="1"/>
          </p:cNvSpPr>
          <p:nvPr>
            <p:ph type="sldNum" sz="quarter" idx="12"/>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240407928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0A27BF3-82A1-4599-8CCA-CF3ACAB0C86D}"/>
              </a:ext>
            </a:extLst>
          </p:cNvPr>
          <p:cNvSpPr>
            <a:spLocks noGrp="1"/>
          </p:cNvSpPr>
          <p:nvPr>
            <p:ph type="dt" sz="half" idx="10"/>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0E231361-E880-4D6A-825A-680614E9A87B}"/>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F9181148-8F5A-4E91-8793-730AF648EE6C}"/>
              </a:ext>
            </a:extLst>
          </p:cNvPr>
          <p:cNvSpPr>
            <a:spLocks noGrp="1"/>
          </p:cNvSpPr>
          <p:nvPr>
            <p:ph type="sldNum" sz="quarter" idx="12"/>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2139393885"/>
      </p:ext>
    </p:extLst>
  </p:cSld>
  <p:clrMapOvr>
    <a:masterClrMapping/>
  </p:clrMapOvr>
  <p:extLst>
    <p:ext uri="{DCECCB84-F9BA-43D5-87BE-67443E8EF086}">
      <p15:sldGuideLst xmlns:p15="http://schemas.microsoft.com/office/powerpoint/2012/main"/>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ABF41DC-C088-4408-8F03-9E8FE84B9906}"/>
              </a:ext>
            </a:extLst>
          </p:cNvPr>
          <p:cNvSpPr>
            <a:spLocks noGrp="1"/>
          </p:cNvSpPr>
          <p:nvPr>
            <p:ph type="dt" sz="half" idx="10"/>
          </p:nvPr>
        </p:nvSpPr>
        <p:spPr/>
        <p:txBody>
          <a:bodyPr/>
          <a:lstStyle/>
          <a:p>
            <a:r>
              <a:rPr lang="lv-LV"/>
              <a:t>2022. gada 16. novembris</a:t>
            </a:r>
            <a:endParaRPr lang="en-IN"/>
          </a:p>
        </p:txBody>
      </p:sp>
      <p:sp>
        <p:nvSpPr>
          <p:cNvPr id="3" name="Footer Placeholder 2">
            <a:extLst>
              <a:ext uri="{FF2B5EF4-FFF2-40B4-BE49-F238E27FC236}">
                <a16:creationId xmlns:a16="http://schemas.microsoft.com/office/drawing/2014/main" id="{094103BA-A989-4AA1-98D0-D1C50DEC6F81}"/>
              </a:ext>
            </a:extLst>
          </p:cNvPr>
          <p:cNvSpPr>
            <a:spLocks noGrp="1"/>
          </p:cNvSpPr>
          <p:nvPr>
            <p:ph type="ftr" sz="quarter" idx="11"/>
          </p:nvPr>
        </p:nvSpPr>
        <p:spPr/>
        <p:txBody>
          <a:bodyPr/>
          <a:lstStyle/>
          <a:p>
            <a:r>
              <a:rPr lang="en-IN"/>
              <a:t>Administratīvi teritoriālās reformas ietekmes uz pašvaldību administratīvo kapacitāti un pakalpojumu nodrošinājumu izvērtējums</a:t>
            </a:r>
          </a:p>
        </p:txBody>
      </p:sp>
      <p:sp>
        <p:nvSpPr>
          <p:cNvPr id="4" name="Slide Number Placeholder 3">
            <a:extLst>
              <a:ext uri="{FF2B5EF4-FFF2-40B4-BE49-F238E27FC236}">
                <a16:creationId xmlns:a16="http://schemas.microsoft.com/office/drawing/2014/main" id="{6FD666F6-A0AB-4C89-91BC-046B84ABD97A}"/>
              </a:ext>
            </a:extLst>
          </p:cNvPr>
          <p:cNvSpPr>
            <a:spLocks noGrp="1"/>
          </p:cNvSpPr>
          <p:nvPr>
            <p:ph type="sldNum" sz="quarter" idx="12"/>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1895198702"/>
      </p:ext>
    </p:extLst>
  </p:cSld>
  <p:clrMapOvr>
    <a:masterClrMapping/>
  </p:clrMapOvr>
  <p:extLst>
    <p:ext uri="{DCECCB84-F9BA-43D5-87BE-67443E8EF086}">
      <p15:sldGuideLst xmlns:p15="http://schemas.microsoft.com/office/powerpoint/2012/main"/>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38860053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a:t>Video</a:t>
            </a:r>
          </a:p>
        </p:txBody>
      </p:sp>
      <p:sp>
        <p:nvSpPr>
          <p:cNvPr id="2" name="Date Placeholder 1">
            <a:extLst>
              <a:ext uri="{FF2B5EF4-FFF2-40B4-BE49-F238E27FC236}">
                <a16:creationId xmlns:a16="http://schemas.microsoft.com/office/drawing/2014/main" id="{8052B57E-D8D9-41A9-9A23-57DF0FE007D2}"/>
              </a:ext>
            </a:extLst>
          </p:cNvPr>
          <p:cNvSpPr>
            <a:spLocks noGrp="1"/>
          </p:cNvSpPr>
          <p:nvPr>
            <p:ph type="dt" sz="half" idx="11"/>
          </p:nvPr>
        </p:nvSpPr>
        <p:spPr/>
        <p:txBody>
          <a:bodyPr/>
          <a:lstStyle/>
          <a:p>
            <a:r>
              <a:rPr lang="lv-LV"/>
              <a:t>2022. gada 16. novembris</a:t>
            </a:r>
            <a:endParaRPr lang="en-IN"/>
          </a:p>
        </p:txBody>
      </p:sp>
      <p:sp>
        <p:nvSpPr>
          <p:cNvPr id="4" name="Footer Placeholder 3">
            <a:extLst>
              <a:ext uri="{FF2B5EF4-FFF2-40B4-BE49-F238E27FC236}">
                <a16:creationId xmlns:a16="http://schemas.microsoft.com/office/drawing/2014/main" id="{C94FFAD0-F08B-4EB5-A51A-B14BC48FA29C}"/>
              </a:ext>
            </a:extLst>
          </p:cNvPr>
          <p:cNvSpPr>
            <a:spLocks noGrp="1"/>
          </p:cNvSpPr>
          <p:nvPr>
            <p:ph type="ftr" sz="quarter" idx="12"/>
          </p:nvPr>
        </p:nvSpPr>
        <p:spPr/>
        <p:txBody>
          <a:bodyPr/>
          <a:lstStyle/>
          <a:p>
            <a:r>
              <a:rPr lang="en-IN"/>
              <a:t>Administratīvi teritoriālās reformas ietekmes uz pašvaldību administratīvo kapacitāti un pakalpojumu nodrošinājumu izvērtējums</a:t>
            </a:r>
          </a:p>
        </p:txBody>
      </p:sp>
      <p:sp>
        <p:nvSpPr>
          <p:cNvPr id="5" name="Slide Number Placeholder 4">
            <a:extLst>
              <a:ext uri="{FF2B5EF4-FFF2-40B4-BE49-F238E27FC236}">
                <a16:creationId xmlns:a16="http://schemas.microsoft.com/office/drawing/2014/main" id="{4F19FC2B-3BB3-4DA2-9433-70BCC7C5659E}"/>
              </a:ext>
            </a:extLst>
          </p:cNvPr>
          <p:cNvSpPr>
            <a:spLocks noGrp="1"/>
          </p:cNvSpPr>
          <p:nvPr>
            <p:ph type="sldNum" sz="quarter" idx="13"/>
          </p:nvPr>
        </p:nvSpPr>
        <p:spPr/>
        <p:txBody>
          <a:body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319215703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4223874-3AD1-4756-B25E-8234DD3717B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5"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53105487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1_Final legal text">
    <p:spTree>
      <p:nvGrpSpPr>
        <p:cNvPr id="1" name=""/>
        <p:cNvGrpSpPr/>
        <p:nvPr/>
      </p:nvGrpSpPr>
      <p:grpSpPr>
        <a:xfrm>
          <a:off x="0" y="0"/>
          <a:ext cx="0" cy="0"/>
          <a:chOff x="0" y="0"/>
          <a:chExt cx="0" cy="0"/>
        </a:xfrm>
      </p:grpSpPr>
      <p:pic>
        <p:nvPicPr>
          <p:cNvPr id="3" name="Content Placeholder 3">
            <a:extLst>
              <a:ext uri="{FF2B5EF4-FFF2-40B4-BE49-F238E27FC236}">
                <a16:creationId xmlns:a16="http://schemas.microsoft.com/office/drawing/2014/main" id="{C94B4409-2B48-4C2E-B122-78CAC0F697B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5"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57559399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2_Final legal text">
    <p:spTree>
      <p:nvGrpSpPr>
        <p:cNvPr id="1" name=""/>
        <p:cNvGrpSpPr/>
        <p:nvPr/>
      </p:nvGrpSpPr>
      <p:grpSpPr>
        <a:xfrm>
          <a:off x="0" y="0"/>
          <a:ext cx="0" cy="0"/>
          <a:chOff x="0" y="0"/>
          <a:chExt cx="0" cy="0"/>
        </a:xfrm>
      </p:grpSpPr>
      <p:pic>
        <p:nvPicPr>
          <p:cNvPr id="3" name="Content Placeholder 3">
            <a:extLst>
              <a:ext uri="{FF2B5EF4-FFF2-40B4-BE49-F238E27FC236}">
                <a16:creationId xmlns:a16="http://schemas.microsoft.com/office/drawing/2014/main" id="{512A84B0-F10A-4A02-AD57-E01F7676B6B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3" y="0"/>
            <a:ext cx="12192005"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EYInterstate Light" panose="02000506000000020004" pitchFamily="2"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3714509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0" y="0"/>
            <a:ext cx="2384460" cy="6857999"/>
          </a:xfrm>
        </p:spPr>
        <p:txBody>
          <a:bodyPr/>
          <a:lstStyle/>
          <a:p>
            <a:r>
              <a:rPr lang="en-US"/>
              <a:t>Click icon to add picture</a:t>
            </a:r>
            <a:endParaRPr lang="en-IN"/>
          </a:p>
        </p:txBody>
      </p:sp>
      <p:sp>
        <p:nvSpPr>
          <p:cNvPr id="2" name="Title 1"/>
          <p:cNvSpPr>
            <a:spLocks noGrp="1"/>
          </p:cNvSpPr>
          <p:nvPr>
            <p:ph type="title"/>
          </p:nvPr>
        </p:nvSpPr>
        <p:spPr>
          <a:xfrm>
            <a:off x="2695294" y="294200"/>
            <a:ext cx="8892000" cy="590400"/>
          </a:xfrm>
        </p:spPr>
        <p:txBody>
          <a:bodyPr/>
          <a:lstStyle>
            <a:lvl1pPr>
              <a:defRPr sz="2400">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2" y="1137921"/>
            <a:ext cx="2768600" cy="2796151"/>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457DDD53-DA5D-4F66-8EAA-913A40461E30}"/>
              </a:ext>
            </a:extLst>
          </p:cNvPr>
          <p:cNvSpPr>
            <a:spLocks noGrp="1"/>
          </p:cNvSpPr>
          <p:nvPr>
            <p:ph type="dt" sz="half" idx="13"/>
          </p:nvPr>
        </p:nvSpPr>
        <p:spPr/>
        <p:txBody>
          <a:bodyPr/>
          <a:lstStyle/>
          <a:p>
            <a:r>
              <a:rPr lang="lv-LV"/>
              <a:t>2022. gada 16. novembris</a:t>
            </a:r>
            <a:endParaRPr lang="en-IN"/>
          </a:p>
        </p:txBody>
      </p:sp>
      <p:sp>
        <p:nvSpPr>
          <p:cNvPr id="6" name="Footer Placeholder 5">
            <a:extLst>
              <a:ext uri="{FF2B5EF4-FFF2-40B4-BE49-F238E27FC236}">
                <a16:creationId xmlns:a16="http://schemas.microsoft.com/office/drawing/2014/main" id="{89A18168-B280-402E-8310-35BC958D390B}"/>
              </a:ext>
            </a:extLst>
          </p:cNvPr>
          <p:cNvSpPr>
            <a:spLocks noGrp="1"/>
          </p:cNvSpPr>
          <p:nvPr>
            <p:ph type="ftr" sz="quarter" idx="14"/>
          </p:nvPr>
        </p:nvSpPr>
        <p:spPr/>
        <p:txBody>
          <a:bodyPr/>
          <a:lstStyle/>
          <a:p>
            <a:r>
              <a:rPr lang="en-US"/>
              <a:t>Administratīvi teritoriālās reformas ietekmes uz pašvaldību administratīvo kapacitāti un pakalpojumu nodrošinājumu izvērtējums</a:t>
            </a:r>
          </a:p>
        </p:txBody>
      </p:sp>
      <p:sp>
        <p:nvSpPr>
          <p:cNvPr id="7" name="Slide Number Placeholder 6">
            <a:extLst>
              <a:ext uri="{FF2B5EF4-FFF2-40B4-BE49-F238E27FC236}">
                <a16:creationId xmlns:a16="http://schemas.microsoft.com/office/drawing/2014/main" id="{97D562B9-5194-4705-ABBD-89576E2CC7A3}"/>
              </a:ext>
            </a:extLst>
          </p:cNvPr>
          <p:cNvSpPr>
            <a:spLocks noGrp="1"/>
          </p:cNvSpPr>
          <p:nvPr>
            <p:ph type="sldNum" sz="quarter" idx="15"/>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35313813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854436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userDrawn="1">
  <p:cSld name="Transmittal letter - second page">
    <p:spTree>
      <p:nvGrpSpPr>
        <p:cNvPr id="1" name=""/>
        <p:cNvGrpSpPr/>
        <p:nvPr/>
      </p:nvGrpSpPr>
      <p:grpSpPr>
        <a:xfrm>
          <a:off x="0" y="0"/>
          <a:ext cx="0" cy="0"/>
          <a:chOff x="0" y="0"/>
          <a:chExt cx="0" cy="0"/>
        </a:xfrm>
      </p:grpSpPr>
      <p:pic>
        <p:nvPicPr>
          <p:cNvPr id="19460" name="Picture 4">
            <a:extLst>
              <a:ext uri="{FF2B5EF4-FFF2-40B4-BE49-F238E27FC236}">
                <a16:creationId xmlns:a16="http://schemas.microsoft.com/office/drawing/2014/main" id="{9D35E1A3-2B8A-4B66-B816-C304C8A77003}"/>
              </a:ext>
            </a:extLst>
          </p:cNvPr>
          <p:cNvPicPr>
            <a:picLocks noChangeAspect="1" noChangeArrowheads="1"/>
          </p:cNvPicPr>
          <p:nvPr userDrawn="1"/>
        </p:nvPicPr>
        <p:blipFill>
          <a:blip r:embed="rId2" cstate="hqprint">
            <a:extLst>
              <a:ext uri="{28A0092B-C50C-407E-A947-70E740481C1C}">
                <a14:useLocalDpi xmlns:a14="http://schemas.microsoft.com/office/drawing/2010/main"/>
              </a:ext>
            </a:extLst>
          </a:blip>
          <a:srcRect/>
          <a:stretch>
            <a:fillRect/>
          </a:stretch>
        </p:blipFill>
        <p:spPr bwMode="auto">
          <a:xfrm>
            <a:off x="703507" y="653899"/>
            <a:ext cx="668094" cy="770466"/>
          </a:xfrm>
          <a:prstGeom prst="rect">
            <a:avLst/>
          </a:prstGeom>
          <a:noFill/>
          <a:extLst>
            <a:ext uri="{909E8E84-426E-40DD-AFC4-6F175D3DCCD1}">
              <a14:hiddenFill xmlns:a14="http://schemas.microsoft.com/office/drawing/2010/main">
                <a:solidFill>
                  <a:srgbClr val="FFFFFF"/>
                </a:solidFill>
              </a14:hiddenFill>
            </a:ext>
          </a:extLst>
        </p:spPr>
      </p:pic>
      <p:cxnSp>
        <p:nvCxnSpPr>
          <p:cNvPr id="14" name="Bottom rule"/>
          <p:cNvCxnSpPr/>
          <p:nvPr userDrawn="1"/>
        </p:nvCxnSpPr>
        <p:spPr bwMode="gray">
          <a:xfrm>
            <a:off x="698870" y="6660826"/>
            <a:ext cx="10795974" cy="0"/>
          </a:xfrm>
          <a:prstGeom prst="line">
            <a:avLst/>
          </a:prstGeom>
          <a:noFill/>
          <a:ln w="6350">
            <a:solidFill>
              <a:schemeClr val="bg2"/>
            </a:solidFill>
            <a:miter lim="800000"/>
            <a:headEnd/>
            <a:tailEnd type="none" w="med" len="med"/>
          </a:ln>
          <a:effectLst/>
        </p:spPr>
      </p:cxnSp>
      <p:sp>
        <p:nvSpPr>
          <p:cNvPr id="15" name="Filename_Subsec_Page"/>
          <p:cNvSpPr txBox="1"/>
          <p:nvPr userDrawn="1"/>
        </p:nvSpPr>
        <p:spPr>
          <a:xfrm>
            <a:off x="698869" y="6529701"/>
            <a:ext cx="10795974" cy="129686"/>
          </a:xfrm>
          <a:prstGeom prst="rect">
            <a:avLst/>
          </a:prstGeom>
          <a:noFill/>
        </p:spPr>
        <p:txBody>
          <a:bodyPr wrap="square" lIns="0" tIns="0" rIns="0" bIns="0" rtlCol="0">
            <a:noAutofit/>
          </a:bodyPr>
          <a:lstStyle/>
          <a:p>
            <a:pPr algn="r">
              <a:spcBef>
                <a:spcPts val="0"/>
              </a:spcBef>
            </a:pPr>
            <a:r>
              <a:rPr lang="lv-LV" sz="635">
                <a:solidFill>
                  <a:schemeClr val="bg2"/>
                </a:solidFill>
                <a:latin typeface="+mn-lt"/>
              </a:rPr>
              <a:t>Ārkārtas finanšu revīzija par pašvaldību pakalpojumu pieejamības nodrošināšanu novada teritoriālā iedalījuma vienībās pēc administratīvi teritoriālās reformas.</a:t>
            </a:r>
          </a:p>
          <a:p>
            <a:pPr algn="r">
              <a:spcBef>
                <a:spcPts val="0"/>
              </a:spcBef>
            </a:pPr>
            <a:endParaRPr lang="en-US" sz="635" b="1">
              <a:solidFill>
                <a:schemeClr val="bg2"/>
              </a:solidFill>
              <a:latin typeface="+mn-lt"/>
            </a:endParaRPr>
          </a:p>
        </p:txBody>
      </p:sp>
      <p:cxnSp>
        <p:nvCxnSpPr>
          <p:cNvPr id="8" name="Top rule"/>
          <p:cNvCxnSpPr/>
          <p:nvPr userDrawn="1"/>
        </p:nvCxnSpPr>
        <p:spPr bwMode="gray">
          <a:xfrm>
            <a:off x="698870" y="391351"/>
            <a:ext cx="10795974" cy="0"/>
          </a:xfrm>
          <a:prstGeom prst="line">
            <a:avLst/>
          </a:prstGeom>
          <a:noFill/>
          <a:ln w="6350">
            <a:solidFill>
              <a:schemeClr val="bg2"/>
            </a:solidFill>
            <a:miter lim="800000"/>
            <a:headEnd/>
            <a:tailEnd type="none" w="med" len="med"/>
          </a:ln>
          <a:effectLst/>
        </p:spPr>
      </p:cxnSp>
      <p:sp>
        <p:nvSpPr>
          <p:cNvPr id="9" name="Filename_Vers_Draft"/>
          <p:cNvSpPr txBox="1">
            <a:spLocks/>
          </p:cNvSpPr>
          <p:nvPr userDrawn="1"/>
        </p:nvSpPr>
        <p:spPr>
          <a:xfrm>
            <a:off x="698869" y="222309"/>
            <a:ext cx="8702306" cy="167604"/>
          </a:xfrm>
          <a:prstGeom prst="rect">
            <a:avLst/>
          </a:prstGeom>
        </p:spPr>
        <p:txBody>
          <a:bodyPr lIns="0" tIns="0" rIns="0" bIns="0" anchor="t" anchorCtr="0"/>
          <a:lstStyle>
            <a:lvl1pPr algn="l" defTabSz="995363" rtl="0" eaLnBrk="1" fontAlgn="base" hangingPunct="1">
              <a:lnSpc>
                <a:spcPct val="110000"/>
              </a:lnSpc>
              <a:spcBef>
                <a:spcPts val="0"/>
              </a:spcBef>
              <a:spcAft>
                <a:spcPts val="600"/>
              </a:spcAft>
              <a:defRPr sz="2800" b="1">
                <a:solidFill>
                  <a:schemeClr val="bg1">
                    <a:lumMod val="50000"/>
                  </a:schemeClr>
                </a:solidFill>
                <a:latin typeface="Arial" pitchFamily="34" charset="0"/>
                <a:ea typeface="+mn-ea"/>
                <a:cs typeface="Arial" pitchFamily="34" charset="0"/>
              </a:defRPr>
            </a:lvl1pPr>
            <a:lvl2pPr marL="1588" algn="just" defTabSz="995363" rtl="0" eaLnBrk="1" fontAlgn="base" hangingPunct="1">
              <a:lnSpc>
                <a:spcPct val="110000"/>
              </a:lnSpc>
              <a:spcBef>
                <a:spcPts val="0"/>
              </a:spcBef>
              <a:spcAft>
                <a:spcPts val="600"/>
              </a:spcAft>
              <a:buClr>
                <a:srgbClr val="000000"/>
              </a:buClr>
              <a:defRPr sz="1400" b="0">
                <a:solidFill>
                  <a:schemeClr val="tx1"/>
                </a:solidFill>
                <a:latin typeface="Arial" pitchFamily="34" charset="0"/>
                <a:cs typeface="Arial" pitchFamily="34" charset="0"/>
              </a:defRPr>
            </a:lvl2pPr>
            <a:lvl3pPr marL="3175" algn="just" defTabSz="995363" rtl="0" eaLnBrk="1" fontAlgn="base" hangingPunct="1">
              <a:lnSpc>
                <a:spcPct val="110000"/>
              </a:lnSpc>
              <a:spcBef>
                <a:spcPts val="0"/>
              </a:spcBef>
              <a:spcAft>
                <a:spcPts val="600"/>
              </a:spcAft>
              <a:buClr>
                <a:srgbClr val="000000"/>
              </a:buClr>
              <a:defRPr sz="1200" b="0">
                <a:solidFill>
                  <a:schemeClr val="tx1"/>
                </a:solidFill>
                <a:latin typeface="Arial" pitchFamily="34" charset="0"/>
                <a:cs typeface="Arial" pitchFamily="34" charset="0"/>
              </a:defRPr>
            </a:lvl3pPr>
            <a:lvl4pPr marL="196850" indent="-192088" algn="just" defTabSz="995363" rtl="0" eaLnBrk="1" fontAlgn="base" hangingPunct="1">
              <a:lnSpc>
                <a:spcPct val="110000"/>
              </a:lnSpc>
              <a:spcBef>
                <a:spcPts val="0"/>
              </a:spcBef>
              <a:spcAft>
                <a:spcPts val="600"/>
              </a:spcAft>
              <a:buClr>
                <a:schemeClr val="bg2"/>
              </a:buClr>
              <a:buSzPct val="70000"/>
              <a:buFont typeface="Wingdings 3" pitchFamily="18" charset="2"/>
              <a:buNone/>
              <a:defRPr sz="1200" b="1">
                <a:solidFill>
                  <a:schemeClr val="accent1"/>
                </a:solidFill>
                <a:latin typeface="Arial" pitchFamily="34" charset="0"/>
                <a:cs typeface="Arial" pitchFamily="34" charset="0"/>
              </a:defRPr>
            </a:lvl4pPr>
            <a:lvl5pPr marL="393700" indent="-195263" algn="just" defTabSz="995363" rtl="0" eaLnBrk="1" fontAlgn="base" hangingPunct="1">
              <a:lnSpc>
                <a:spcPct val="100000"/>
              </a:lnSpc>
              <a:spcBef>
                <a:spcPts val="0"/>
              </a:spcBef>
              <a:spcAft>
                <a:spcPts val="600"/>
              </a:spcAft>
              <a:buClr>
                <a:schemeClr val="bg2"/>
              </a:buClr>
              <a:buSzPct val="70000"/>
              <a:buFont typeface="Arial Narrow" pitchFamily="34" charset="0"/>
              <a:buChar char="–"/>
              <a:defRPr sz="1000">
                <a:solidFill>
                  <a:schemeClr val="tx1"/>
                </a:solidFill>
                <a:latin typeface="Arial" pitchFamily="34" charset="0"/>
                <a:cs typeface="Arial" pitchFamily="34" charset="0"/>
              </a:defRPr>
            </a:lvl5pPr>
            <a:lvl6pPr marL="850900" indent="-195263" algn="l" defTabSz="995363" rtl="0" eaLnBrk="1" fontAlgn="base" hangingPunct="1">
              <a:spcBef>
                <a:spcPct val="15000"/>
              </a:spcBef>
              <a:spcAft>
                <a:spcPct val="15000"/>
              </a:spcAft>
              <a:buClr>
                <a:schemeClr val="tx2"/>
              </a:buClr>
              <a:buFont typeface="Arial Narrow" pitchFamily="34" charset="0"/>
              <a:buChar char="–"/>
              <a:defRPr sz="1100">
                <a:solidFill>
                  <a:schemeClr val="tx1"/>
                </a:solidFill>
                <a:latin typeface="+mn-lt"/>
              </a:defRPr>
            </a:lvl6pPr>
            <a:lvl7pPr marL="1308100" indent="-195263" algn="l" defTabSz="995363" rtl="0" eaLnBrk="1" fontAlgn="base" hangingPunct="1">
              <a:spcBef>
                <a:spcPct val="15000"/>
              </a:spcBef>
              <a:spcAft>
                <a:spcPct val="15000"/>
              </a:spcAft>
              <a:buClr>
                <a:schemeClr val="tx2"/>
              </a:buClr>
              <a:buFont typeface="Arial Narrow" pitchFamily="34" charset="0"/>
              <a:buChar char="–"/>
              <a:defRPr sz="1100">
                <a:solidFill>
                  <a:schemeClr val="tx1"/>
                </a:solidFill>
                <a:latin typeface="+mn-lt"/>
              </a:defRPr>
            </a:lvl7pPr>
            <a:lvl8pPr marL="1765300" indent="-195263" algn="l" defTabSz="995363" rtl="0" eaLnBrk="1" fontAlgn="base" hangingPunct="1">
              <a:spcBef>
                <a:spcPct val="15000"/>
              </a:spcBef>
              <a:spcAft>
                <a:spcPct val="15000"/>
              </a:spcAft>
              <a:buClr>
                <a:schemeClr val="tx2"/>
              </a:buClr>
              <a:buFont typeface="Arial Narrow" pitchFamily="34" charset="0"/>
              <a:buChar char="–"/>
              <a:defRPr sz="1100">
                <a:solidFill>
                  <a:schemeClr val="tx1"/>
                </a:solidFill>
                <a:latin typeface="+mn-lt"/>
              </a:defRPr>
            </a:lvl8pPr>
            <a:lvl9pPr marL="2222500" indent="-195263" algn="l" defTabSz="995363" rtl="0" eaLnBrk="1" fontAlgn="base" hangingPunct="1">
              <a:spcBef>
                <a:spcPct val="15000"/>
              </a:spcBef>
              <a:spcAft>
                <a:spcPct val="15000"/>
              </a:spcAft>
              <a:buClr>
                <a:schemeClr val="tx2"/>
              </a:buClr>
              <a:buFont typeface="Arial Narrow" pitchFamily="34" charset="0"/>
              <a:buChar char="–"/>
              <a:defRPr sz="1100">
                <a:solidFill>
                  <a:schemeClr val="tx1"/>
                </a:solidFill>
                <a:latin typeface="+mn-lt"/>
              </a:defRPr>
            </a:lvl9pPr>
          </a:lstStyle>
          <a:p>
            <a:pPr>
              <a:lnSpc>
                <a:spcPts val="1087"/>
              </a:lnSpc>
              <a:spcBef>
                <a:spcPts val="544"/>
              </a:spcBef>
              <a:spcAft>
                <a:spcPts val="0"/>
              </a:spcAft>
            </a:pPr>
            <a:r>
              <a:rPr lang="lv-LV" sz="635" b="0" kern="0" dirty="0">
                <a:solidFill>
                  <a:schemeClr val="bg2"/>
                </a:solidFill>
                <a:latin typeface="Arial" pitchFamily="34" charset="0"/>
                <a:ea typeface="+mn-ea"/>
                <a:cs typeface="Arial" pitchFamily="34" charset="0"/>
              </a:rPr>
              <a:t>2022. gada 2. decembris | Ārkārtas finanšu revīzija par pašvaldību pakalpojumu pieejamības nodrošināšanu novada teritoriālā iedalījuma vienībās pēc administratīvi teritoriālās reformas</a:t>
            </a:r>
          </a:p>
          <a:p>
            <a:pPr>
              <a:lnSpc>
                <a:spcPts val="1087"/>
              </a:lnSpc>
              <a:spcBef>
                <a:spcPts val="544"/>
              </a:spcBef>
              <a:spcAft>
                <a:spcPts val="0"/>
              </a:spcAft>
            </a:pPr>
            <a:endParaRPr lang="en-US" sz="635" b="0" kern="0" dirty="0">
              <a:solidFill>
                <a:schemeClr val="bg2"/>
              </a:solidFill>
              <a:latin typeface="Arial" pitchFamily="34" charset="0"/>
              <a:ea typeface="+mn-ea"/>
              <a:cs typeface="Arial" pitchFamily="34" charset="0"/>
            </a:endParaRPr>
          </a:p>
        </p:txBody>
      </p:sp>
      <p:sp>
        <p:nvSpPr>
          <p:cNvPr id="12" name="Letter text"/>
          <p:cNvSpPr>
            <a:spLocks noGrp="1"/>
          </p:cNvSpPr>
          <p:nvPr>
            <p:ph type="body" sz="quarter" idx="14" hasCustomPrompt="1"/>
          </p:nvPr>
        </p:nvSpPr>
        <p:spPr>
          <a:xfrm>
            <a:off x="3417204" y="1865811"/>
            <a:ext cx="8077641" cy="4535759"/>
          </a:xfrm>
        </p:spPr>
        <p:txBody>
          <a:bodyPr/>
          <a:lstStyle>
            <a:lvl1pPr>
              <a:lnSpc>
                <a:spcPct val="100000"/>
              </a:lnSpc>
              <a:spcBef>
                <a:spcPts val="0"/>
              </a:spcBef>
              <a:defRPr sz="907"/>
            </a:lvl1pPr>
            <a:lvl2pPr>
              <a:lnSpc>
                <a:spcPct val="100000"/>
              </a:lnSpc>
              <a:spcBef>
                <a:spcPts val="0"/>
              </a:spcBef>
              <a:defRPr sz="998"/>
            </a:lvl2pPr>
            <a:lvl3pPr>
              <a:lnSpc>
                <a:spcPct val="100000"/>
              </a:lnSpc>
              <a:spcBef>
                <a:spcPts val="0"/>
              </a:spcBef>
              <a:defRPr sz="907"/>
            </a:lvl3pPr>
            <a:lvl4pPr>
              <a:lnSpc>
                <a:spcPct val="100000"/>
              </a:lnSpc>
              <a:spcBef>
                <a:spcPts val="0"/>
              </a:spcBef>
              <a:defRPr sz="907"/>
            </a:lvl4pPr>
            <a:lvl5pPr>
              <a:lnSpc>
                <a:spcPct val="100000"/>
              </a:lnSpc>
              <a:spcBef>
                <a:spcPts val="0"/>
              </a:spcBef>
              <a:defRPr sz="907"/>
            </a:lvl5pPr>
          </a:lstStyle>
          <a:p>
            <a:pPr lvl="0"/>
            <a:r>
              <a:rPr lang="en-US"/>
              <a:t>Put the text of the letter here</a:t>
            </a:r>
          </a:p>
        </p:txBody>
      </p:sp>
      <p:sp>
        <p:nvSpPr>
          <p:cNvPr id="13" name="BottomFooter"/>
          <p:cNvSpPr>
            <a:spLocks noGrp="1"/>
          </p:cNvSpPr>
          <p:nvPr>
            <p:ph type="body" sz="quarter" idx="18" hasCustomPrompt="1"/>
          </p:nvPr>
        </p:nvSpPr>
        <p:spPr>
          <a:xfrm>
            <a:off x="694634" y="6529701"/>
            <a:ext cx="8073511" cy="129686"/>
          </a:xfrm>
        </p:spPr>
        <p:txBody>
          <a:bodyPr/>
          <a:lstStyle>
            <a:lvl1pPr marL="0" indent="0" algn="l">
              <a:buNone/>
              <a:defRPr sz="635" baseline="0">
                <a:solidFill>
                  <a:schemeClr val="bg2"/>
                </a:solidFill>
              </a:defRPr>
            </a:lvl1pPr>
          </a:lstStyle>
          <a:p>
            <a:pPr lvl="0"/>
            <a:r>
              <a:rPr lang="en-US"/>
              <a:t>A member firm of Ernst &amp; Young Global</a:t>
            </a:r>
          </a:p>
        </p:txBody>
      </p:sp>
      <p:sp>
        <p:nvSpPr>
          <p:cNvPr id="10" name="LocalFirmNameAndAddress"/>
          <p:cNvSpPr>
            <a:spLocks noGrp="1"/>
          </p:cNvSpPr>
          <p:nvPr>
            <p:ph type="body" sz="quarter" idx="13" hasCustomPrompt="1"/>
          </p:nvPr>
        </p:nvSpPr>
        <p:spPr bwMode="gray">
          <a:xfrm>
            <a:off x="694634" y="1865809"/>
            <a:ext cx="2245298" cy="1214032"/>
          </a:xfrm>
          <a:prstGeom prst="rect">
            <a:avLst/>
          </a:prstGeom>
        </p:spPr>
        <p:txBody>
          <a:bodyPr lIns="0" tIns="0" rIns="0" bIns="0"/>
          <a:lstStyle>
            <a:lvl1pPr algn="l">
              <a:lnSpc>
                <a:spcPct val="100000"/>
              </a:lnSpc>
              <a:spcBef>
                <a:spcPts val="0"/>
              </a:spcBef>
              <a:spcAft>
                <a:spcPts val="0"/>
              </a:spcAft>
              <a:defRPr lang="en-US" sz="816" b="1" i="0" noProof="0" dirty="0" smtClean="0">
                <a:solidFill>
                  <a:schemeClr val="tx1"/>
                </a:solidFill>
                <a:latin typeface="+mn-lt"/>
                <a:cs typeface="Arial" pitchFamily="34" charset="0"/>
              </a:defRPr>
            </a:lvl1pPr>
            <a:lvl2pPr algn="l">
              <a:lnSpc>
                <a:spcPct val="100000"/>
              </a:lnSpc>
              <a:spcBef>
                <a:spcPts val="0"/>
              </a:spcBef>
              <a:spcAft>
                <a:spcPts val="0"/>
              </a:spcAft>
              <a:defRPr lang="en-US" sz="816" b="0" i="0" noProof="0" dirty="0" smtClean="0">
                <a:solidFill>
                  <a:schemeClr val="tx1"/>
                </a:solidFill>
                <a:latin typeface="+mn-lt"/>
                <a:cs typeface="Arial" pitchFamily="34" charset="0"/>
              </a:defRPr>
            </a:lvl2pPr>
            <a:lvl3pPr marL="0" indent="0" algn="l">
              <a:lnSpc>
                <a:spcPct val="100000"/>
              </a:lnSpc>
              <a:spcBef>
                <a:spcPts val="544"/>
              </a:spcBef>
              <a:spcAft>
                <a:spcPts val="544"/>
              </a:spcAft>
              <a:buNone/>
              <a:defRPr lang="en-US" sz="816" b="1" i="0" noProof="0" dirty="0" smtClean="0">
                <a:solidFill>
                  <a:schemeClr val="tx1"/>
                </a:solidFill>
                <a:latin typeface="+mn-lt"/>
                <a:cs typeface="Arial" pitchFamily="34" charset="0"/>
              </a:defRPr>
            </a:lvl3pPr>
            <a:lvl4pPr>
              <a:lnSpc>
                <a:spcPct val="100000"/>
              </a:lnSpc>
              <a:spcAft>
                <a:spcPts val="544"/>
              </a:spcAft>
              <a:buFont typeface="Arial" pitchFamily="34" charset="0"/>
              <a:buChar char="─"/>
              <a:defRPr>
                <a:solidFill>
                  <a:schemeClr val="bg1"/>
                </a:solidFill>
                <a:latin typeface="Arial" pitchFamily="34" charset="0"/>
                <a:cs typeface="Arial" pitchFamily="34" charset="0"/>
              </a:defRPr>
            </a:lvl4pPr>
            <a:lvl5pPr>
              <a:lnSpc>
                <a:spcPct val="100000"/>
              </a:lnSpc>
              <a:spcAft>
                <a:spcPts val="544"/>
              </a:spcAft>
              <a:buFont typeface="Arial" pitchFamily="34" charset="0"/>
              <a:buChar char="─"/>
              <a:defRPr>
                <a:solidFill>
                  <a:schemeClr val="bg1"/>
                </a:solidFill>
                <a:latin typeface="Arial" pitchFamily="34" charset="0"/>
                <a:cs typeface="Arial" pitchFamily="34" charset="0"/>
              </a:defRPr>
            </a:lvl5pPr>
          </a:lstStyle>
          <a:p>
            <a:pPr lvl="0"/>
            <a:r>
              <a:rPr lang="en-US"/>
              <a:t>Add the local firm name as a level 1 entry, then “indent” to level 2 for the address, then indent to level 3 for the ey.com.</a:t>
            </a:r>
          </a:p>
          <a:p>
            <a:pPr lvl="1"/>
            <a:r>
              <a:rPr lang="en-US"/>
              <a:t>Address level</a:t>
            </a:r>
          </a:p>
          <a:p>
            <a:pPr lvl="2"/>
            <a:r>
              <a:rPr lang="en-US"/>
              <a:t>ey.com level</a:t>
            </a:r>
          </a:p>
        </p:txBody>
      </p:sp>
    </p:spTree>
    <p:extLst>
      <p:ext uri="{BB962C8B-B14F-4D97-AF65-F5344CB8AC3E}">
        <p14:creationId xmlns:p14="http://schemas.microsoft.com/office/powerpoint/2010/main" val="25853055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Cover">
    <p:spTree>
      <p:nvGrpSpPr>
        <p:cNvPr id="1" name=""/>
        <p:cNvGrpSpPr/>
        <p:nvPr/>
      </p:nvGrpSpPr>
      <p:grpSpPr>
        <a:xfrm>
          <a:off x="0" y="0"/>
          <a:ext cx="0" cy="0"/>
          <a:chOff x="0" y="0"/>
          <a:chExt cx="0" cy="0"/>
        </a:xfrm>
      </p:grpSpPr>
      <p:sp>
        <p:nvSpPr>
          <p:cNvPr id="13" name="Rectangle 1"/>
          <p:cNvSpPr>
            <a:spLocks noChangeAspect="1"/>
          </p:cNvSpPr>
          <p:nvPr userDrawn="1"/>
        </p:nvSpPr>
        <p:spPr>
          <a:xfrm>
            <a:off x="3853963" y="615950"/>
            <a:ext cx="7735824" cy="3575304"/>
          </a:xfrm>
          <a:custGeom>
            <a:avLst/>
            <a:gdLst>
              <a:gd name="connsiteX0" fmla="*/ 0 w 6753225"/>
              <a:gd name="connsiteY0" fmla="*/ 0 h 3400425"/>
              <a:gd name="connsiteX1" fmla="*/ 6753225 w 6753225"/>
              <a:gd name="connsiteY1" fmla="*/ 0 h 3400425"/>
              <a:gd name="connsiteX2" fmla="*/ 6753225 w 6753225"/>
              <a:gd name="connsiteY2" fmla="*/ 3400425 h 3400425"/>
              <a:gd name="connsiteX3" fmla="*/ 0 w 6753225"/>
              <a:gd name="connsiteY3" fmla="*/ 3400425 h 3400425"/>
              <a:gd name="connsiteX4" fmla="*/ 0 w 6753225"/>
              <a:gd name="connsiteY4" fmla="*/ 0 h 3400425"/>
              <a:gd name="connsiteX0" fmla="*/ 0 w 6755607"/>
              <a:gd name="connsiteY0" fmla="*/ 1197768 h 3400425"/>
              <a:gd name="connsiteX1" fmla="*/ 6755607 w 6755607"/>
              <a:gd name="connsiteY1" fmla="*/ 0 h 3400425"/>
              <a:gd name="connsiteX2" fmla="*/ 6755607 w 6755607"/>
              <a:gd name="connsiteY2" fmla="*/ 3400425 h 3400425"/>
              <a:gd name="connsiteX3" fmla="*/ 2382 w 6755607"/>
              <a:gd name="connsiteY3" fmla="*/ 3400425 h 3400425"/>
              <a:gd name="connsiteX4" fmla="*/ 0 w 6755607"/>
              <a:gd name="connsiteY4" fmla="*/ 1197768 h 3400425"/>
              <a:gd name="connsiteX0" fmla="*/ 3182 w 6753225"/>
              <a:gd name="connsiteY0" fmla="*/ 1312615 h 3400425"/>
              <a:gd name="connsiteX1" fmla="*/ 6753225 w 6753225"/>
              <a:gd name="connsiteY1" fmla="*/ 0 h 3400425"/>
              <a:gd name="connsiteX2" fmla="*/ 6753225 w 6753225"/>
              <a:gd name="connsiteY2" fmla="*/ 3400425 h 3400425"/>
              <a:gd name="connsiteX3" fmla="*/ 0 w 6753225"/>
              <a:gd name="connsiteY3" fmla="*/ 3400425 h 3400425"/>
              <a:gd name="connsiteX4" fmla="*/ 3182 w 6753225"/>
              <a:gd name="connsiteY4" fmla="*/ 1312615 h 3400425"/>
              <a:gd name="connsiteX0" fmla="*/ 3182 w 6753225"/>
              <a:gd name="connsiteY0" fmla="*/ 67426 h 2155236"/>
              <a:gd name="connsiteX1" fmla="*/ 6619689 w 6753225"/>
              <a:gd name="connsiteY1" fmla="*/ 0 h 2155236"/>
              <a:gd name="connsiteX2" fmla="*/ 6753225 w 6753225"/>
              <a:gd name="connsiteY2" fmla="*/ 2155236 h 2155236"/>
              <a:gd name="connsiteX3" fmla="*/ 0 w 6753225"/>
              <a:gd name="connsiteY3" fmla="*/ 2155236 h 2155236"/>
              <a:gd name="connsiteX4" fmla="*/ 3182 w 6753225"/>
              <a:gd name="connsiteY4" fmla="*/ 67426 h 2155236"/>
              <a:gd name="connsiteX0" fmla="*/ 3182 w 6769917"/>
              <a:gd name="connsiteY0" fmla="*/ 1306570 h 3394380"/>
              <a:gd name="connsiteX1" fmla="*/ 6769917 w 6769917"/>
              <a:gd name="connsiteY1" fmla="*/ 0 h 3394380"/>
              <a:gd name="connsiteX2" fmla="*/ 6753225 w 6769917"/>
              <a:gd name="connsiteY2" fmla="*/ 3394380 h 3394380"/>
              <a:gd name="connsiteX3" fmla="*/ 0 w 6769917"/>
              <a:gd name="connsiteY3" fmla="*/ 3394380 h 3394380"/>
              <a:gd name="connsiteX4" fmla="*/ 3182 w 6769917"/>
              <a:gd name="connsiteY4" fmla="*/ 1306570 h 3394380"/>
              <a:gd name="connsiteX0" fmla="*/ 223 w 6771131"/>
              <a:gd name="connsiteY0" fmla="*/ 1297504 h 3394380"/>
              <a:gd name="connsiteX1" fmla="*/ 6771131 w 6771131"/>
              <a:gd name="connsiteY1" fmla="*/ 0 h 3394380"/>
              <a:gd name="connsiteX2" fmla="*/ 6754439 w 6771131"/>
              <a:gd name="connsiteY2" fmla="*/ 3394380 h 3394380"/>
              <a:gd name="connsiteX3" fmla="*/ 1214 w 6771131"/>
              <a:gd name="connsiteY3" fmla="*/ 3394380 h 3394380"/>
              <a:gd name="connsiteX4" fmla="*/ 223 w 6771131"/>
              <a:gd name="connsiteY4" fmla="*/ 1297504 h 3394380"/>
              <a:gd name="connsiteX0" fmla="*/ 105 w 6775185"/>
              <a:gd name="connsiteY0" fmla="*/ 1297505 h 3394380"/>
              <a:gd name="connsiteX1" fmla="*/ 6775185 w 6775185"/>
              <a:gd name="connsiteY1" fmla="*/ 0 h 3394380"/>
              <a:gd name="connsiteX2" fmla="*/ 6758493 w 6775185"/>
              <a:gd name="connsiteY2" fmla="*/ 3394380 h 3394380"/>
              <a:gd name="connsiteX3" fmla="*/ 5268 w 6775185"/>
              <a:gd name="connsiteY3" fmla="*/ 3394380 h 3394380"/>
              <a:gd name="connsiteX4" fmla="*/ 105 w 6775185"/>
              <a:gd name="connsiteY4" fmla="*/ 1297505 h 3394380"/>
              <a:gd name="connsiteX0" fmla="*/ 105 w 6775185"/>
              <a:gd name="connsiteY0" fmla="*/ 1297505 h 3394380"/>
              <a:gd name="connsiteX1" fmla="*/ 6775185 w 6775185"/>
              <a:gd name="connsiteY1" fmla="*/ 0 h 3394380"/>
              <a:gd name="connsiteX2" fmla="*/ 6769621 w 6775185"/>
              <a:gd name="connsiteY2" fmla="*/ 3394380 h 3394380"/>
              <a:gd name="connsiteX3" fmla="*/ 5268 w 6775185"/>
              <a:gd name="connsiteY3" fmla="*/ 3394380 h 3394380"/>
              <a:gd name="connsiteX4" fmla="*/ 105 w 6775185"/>
              <a:gd name="connsiteY4" fmla="*/ 1297505 h 3394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5185" h="3394380">
                <a:moveTo>
                  <a:pt x="105" y="1297505"/>
                </a:moveTo>
                <a:lnTo>
                  <a:pt x="6775185" y="0"/>
                </a:lnTo>
                <a:cubicBezTo>
                  <a:pt x="6773330" y="1131460"/>
                  <a:pt x="6771476" y="2262920"/>
                  <a:pt x="6769621" y="3394380"/>
                </a:cubicBezTo>
                <a:lnTo>
                  <a:pt x="5268" y="3394380"/>
                </a:lnTo>
                <a:cubicBezTo>
                  <a:pt x="6329" y="2698443"/>
                  <a:pt x="-956" y="1993442"/>
                  <a:pt x="105" y="1297505"/>
                </a:cubicBezTo>
                <a:close/>
              </a:path>
            </a:pathLst>
          </a:cu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8" name="Title 1"/>
          <p:cNvSpPr>
            <a:spLocks noGrp="1"/>
          </p:cNvSpPr>
          <p:nvPr>
            <p:ph type="ctrTitle"/>
          </p:nvPr>
        </p:nvSpPr>
        <p:spPr>
          <a:xfrm>
            <a:off x="4151376" y="2240280"/>
            <a:ext cx="7223760" cy="860400"/>
          </a:xfrm>
        </p:spPr>
        <p:txBody>
          <a:bodyPr/>
          <a:lstStyle>
            <a:lvl1pPr>
              <a:defRPr>
                <a:solidFill>
                  <a:srgbClr val="404040"/>
                </a:solidFill>
                <a:latin typeface="+mn-lt"/>
                <a:cs typeface="Arial" pitchFamily="34" charset="0"/>
              </a:defRPr>
            </a:lvl1pPr>
          </a:lstStyle>
          <a:p>
            <a:r>
              <a:rPr lang="en-US"/>
              <a:t>Click to edit Master title style</a:t>
            </a:r>
            <a:endParaRPr lang="en-GB"/>
          </a:p>
        </p:txBody>
      </p:sp>
      <p:sp>
        <p:nvSpPr>
          <p:cNvPr id="10" name="Subtitle 2"/>
          <p:cNvSpPr>
            <a:spLocks noGrp="1"/>
          </p:cNvSpPr>
          <p:nvPr>
            <p:ph type="subTitle" idx="1"/>
          </p:nvPr>
        </p:nvSpPr>
        <p:spPr>
          <a:xfrm>
            <a:off x="4151376" y="3218688"/>
            <a:ext cx="7223760" cy="645742"/>
          </a:xfrm>
        </p:spPr>
        <p:txBody>
          <a:bodyPr/>
          <a:lstStyle>
            <a:lvl1pPr marL="0" indent="0" algn="l">
              <a:buNone/>
              <a:defRPr sz="2000">
                <a:solidFill>
                  <a:srgbClr val="404040"/>
                </a:solidFill>
                <a:latin typeface="+mn-lt"/>
                <a:cs typeface="Arial" pitchFamily="34" charset="0"/>
              </a:defRPr>
            </a:lvl1pPr>
            <a:lvl2pPr marL="0" indent="0" algn="l">
              <a:buNone/>
              <a:defRPr sz="1600">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581676" y="5339038"/>
            <a:ext cx="987552" cy="1156968"/>
          </a:xfrm>
          <a:prstGeom prst="rect">
            <a:avLst/>
          </a:prstGeom>
        </p:spPr>
      </p:pic>
    </p:spTree>
    <p:extLst>
      <p:ext uri="{BB962C8B-B14F-4D97-AF65-F5344CB8AC3E}">
        <p14:creationId xmlns:p14="http://schemas.microsoft.com/office/powerpoint/2010/main" val="65233099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userDrawn="1">
  <p:cSld name="Cover alternate">
    <p:spTree>
      <p:nvGrpSpPr>
        <p:cNvPr id="1" name=""/>
        <p:cNvGrpSpPr/>
        <p:nvPr/>
      </p:nvGrpSpPr>
      <p:grpSpPr>
        <a:xfrm>
          <a:off x="0" y="0"/>
          <a:ext cx="0" cy="0"/>
          <a:chOff x="0" y="0"/>
          <a:chExt cx="0" cy="0"/>
        </a:xfrm>
      </p:grpSpPr>
      <p:sp>
        <p:nvSpPr>
          <p:cNvPr id="7" name="Freeform 5"/>
          <p:cNvSpPr>
            <a:spLocks noChangeAspect="1"/>
          </p:cNvSpPr>
          <p:nvPr userDrawn="1"/>
        </p:nvSpPr>
        <p:spPr bwMode="gray">
          <a:xfrm rot="10800000">
            <a:off x="4370832" y="457200"/>
            <a:ext cx="7221423" cy="4570413"/>
          </a:xfrm>
          <a:custGeom>
            <a:avLst/>
            <a:gdLst>
              <a:gd name="connsiteX0" fmla="*/ 0 w 10000"/>
              <a:gd name="connsiteY0" fmla="*/ 0 h 9745"/>
              <a:gd name="connsiteX1" fmla="*/ 921 w 10000"/>
              <a:gd name="connsiteY1" fmla="*/ 9745 h 9745"/>
              <a:gd name="connsiteX2" fmla="*/ 10000 w 10000"/>
              <a:gd name="connsiteY2" fmla="*/ 7201 h 9745"/>
              <a:gd name="connsiteX3" fmla="*/ 10000 w 10000"/>
              <a:gd name="connsiteY3" fmla="*/ 0 h 9745"/>
              <a:gd name="connsiteX4" fmla="*/ 0 w 10000"/>
              <a:gd name="connsiteY4" fmla="*/ 0 h 9745"/>
              <a:gd name="connsiteX0" fmla="*/ 0 w 9079"/>
              <a:gd name="connsiteY0" fmla="*/ 0 h 10000"/>
              <a:gd name="connsiteX1" fmla="*/ 0 w 9079"/>
              <a:gd name="connsiteY1" fmla="*/ 10000 h 10000"/>
              <a:gd name="connsiteX2" fmla="*/ 9079 w 9079"/>
              <a:gd name="connsiteY2" fmla="*/ 7389 h 10000"/>
              <a:gd name="connsiteX3" fmla="*/ 9079 w 9079"/>
              <a:gd name="connsiteY3" fmla="*/ 0 h 10000"/>
              <a:gd name="connsiteX4" fmla="*/ 0 w 9079"/>
              <a:gd name="connsiteY4" fmla="*/ 0 h 10000"/>
              <a:gd name="connsiteX0" fmla="*/ 5 w 10000"/>
              <a:gd name="connsiteY0" fmla="*/ 2555 h 10000"/>
              <a:gd name="connsiteX1" fmla="*/ 0 w 10000"/>
              <a:gd name="connsiteY1" fmla="*/ 10000 h 10000"/>
              <a:gd name="connsiteX2" fmla="*/ 10000 w 10000"/>
              <a:gd name="connsiteY2" fmla="*/ 7389 h 10000"/>
              <a:gd name="connsiteX3" fmla="*/ 10000 w 10000"/>
              <a:gd name="connsiteY3" fmla="*/ 0 h 10000"/>
              <a:gd name="connsiteX4" fmla="*/ 5 w 10000"/>
              <a:gd name="connsiteY4" fmla="*/ 2555 h 10000"/>
              <a:gd name="connsiteX0" fmla="*/ 5 w 10000"/>
              <a:gd name="connsiteY0" fmla="*/ 0 h 7445"/>
              <a:gd name="connsiteX1" fmla="*/ 0 w 10000"/>
              <a:gd name="connsiteY1" fmla="*/ 7445 h 7445"/>
              <a:gd name="connsiteX2" fmla="*/ 10000 w 10000"/>
              <a:gd name="connsiteY2" fmla="*/ 4834 h 7445"/>
              <a:gd name="connsiteX3" fmla="*/ 10000 w 10000"/>
              <a:gd name="connsiteY3" fmla="*/ 7 h 7445"/>
              <a:gd name="connsiteX4" fmla="*/ 5 w 10000"/>
              <a:gd name="connsiteY4" fmla="*/ 0 h 7445"/>
              <a:gd name="connsiteX0" fmla="*/ 5 w 10000"/>
              <a:gd name="connsiteY0" fmla="*/ 0 h 10000"/>
              <a:gd name="connsiteX1" fmla="*/ 0 w 10000"/>
              <a:gd name="connsiteY1" fmla="*/ 10000 h 10000"/>
              <a:gd name="connsiteX2" fmla="*/ 8453 w 10000"/>
              <a:gd name="connsiteY2" fmla="*/ 7036 h 10000"/>
              <a:gd name="connsiteX3" fmla="*/ 10000 w 10000"/>
              <a:gd name="connsiteY3" fmla="*/ 9 h 10000"/>
              <a:gd name="connsiteX4" fmla="*/ 5 w 10000"/>
              <a:gd name="connsiteY4" fmla="*/ 0 h 10000"/>
              <a:gd name="connsiteX0" fmla="*/ 5 w 8453"/>
              <a:gd name="connsiteY0" fmla="*/ 4143 h 14143"/>
              <a:gd name="connsiteX1" fmla="*/ 0 w 8453"/>
              <a:gd name="connsiteY1" fmla="*/ 14143 h 14143"/>
              <a:gd name="connsiteX2" fmla="*/ 8453 w 8453"/>
              <a:gd name="connsiteY2" fmla="*/ 11179 h 14143"/>
              <a:gd name="connsiteX3" fmla="*/ 8453 w 8453"/>
              <a:gd name="connsiteY3" fmla="*/ 0 h 14143"/>
              <a:gd name="connsiteX4" fmla="*/ 5 w 8453"/>
              <a:gd name="connsiteY4" fmla="*/ 4143 h 14143"/>
              <a:gd name="connsiteX0" fmla="*/ 6 w 10000"/>
              <a:gd name="connsiteY0" fmla="*/ 0 h 10007"/>
              <a:gd name="connsiteX1" fmla="*/ 0 w 10000"/>
              <a:gd name="connsiteY1" fmla="*/ 10007 h 10007"/>
              <a:gd name="connsiteX2" fmla="*/ 10000 w 10000"/>
              <a:gd name="connsiteY2" fmla="*/ 7911 h 10007"/>
              <a:gd name="connsiteX3" fmla="*/ 10000 w 10000"/>
              <a:gd name="connsiteY3" fmla="*/ 7 h 10007"/>
              <a:gd name="connsiteX4" fmla="*/ 6 w 10000"/>
              <a:gd name="connsiteY4" fmla="*/ 0 h 1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7">
                <a:moveTo>
                  <a:pt x="6" y="0"/>
                </a:moveTo>
                <a:cubicBezTo>
                  <a:pt x="4" y="2358"/>
                  <a:pt x="2" y="7650"/>
                  <a:pt x="0" y="10007"/>
                </a:cubicBezTo>
                <a:lnTo>
                  <a:pt x="10000" y="7911"/>
                </a:lnTo>
                <a:lnTo>
                  <a:pt x="10000" y="7"/>
                </a:lnTo>
                <a:lnTo>
                  <a:pt x="6"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1" name="Title 1"/>
          <p:cNvSpPr>
            <a:spLocks noGrp="1"/>
          </p:cNvSpPr>
          <p:nvPr>
            <p:ph type="ctrTitle"/>
          </p:nvPr>
        </p:nvSpPr>
        <p:spPr>
          <a:xfrm>
            <a:off x="4809744" y="1737360"/>
            <a:ext cx="6400800" cy="860400"/>
          </a:xfrm>
        </p:spPr>
        <p:txBody>
          <a:bodyPr/>
          <a:lstStyle>
            <a:lvl1pPr>
              <a:defRPr>
                <a:solidFill>
                  <a:srgbClr val="404040"/>
                </a:solidFill>
                <a:latin typeface="+mn-lt"/>
                <a:cs typeface="Arial" pitchFamily="34" charset="0"/>
              </a:defRPr>
            </a:lvl1pPr>
          </a:lstStyle>
          <a:p>
            <a:r>
              <a:rPr lang="en-US"/>
              <a:t>Click to edit Master title style</a:t>
            </a:r>
            <a:endParaRPr lang="en-GB"/>
          </a:p>
        </p:txBody>
      </p:sp>
      <p:sp>
        <p:nvSpPr>
          <p:cNvPr id="13" name="Subtitle 2"/>
          <p:cNvSpPr>
            <a:spLocks noGrp="1"/>
          </p:cNvSpPr>
          <p:nvPr>
            <p:ph type="subTitle" idx="1"/>
          </p:nvPr>
        </p:nvSpPr>
        <p:spPr>
          <a:xfrm>
            <a:off x="4809744" y="2724912"/>
            <a:ext cx="6400800" cy="645742"/>
          </a:xfrm>
        </p:spPr>
        <p:txBody>
          <a:bodyPr/>
          <a:lstStyle>
            <a:lvl1pPr marL="0" indent="0" algn="l">
              <a:buNone/>
              <a:defRPr sz="2000">
                <a:solidFill>
                  <a:srgbClr val="404040"/>
                </a:solidFill>
                <a:latin typeface="+mn-lt"/>
                <a:cs typeface="Arial" pitchFamily="34" charset="0"/>
              </a:defRPr>
            </a:lvl1pPr>
            <a:lvl2pPr marL="0" indent="0" algn="l">
              <a:buNone/>
              <a:defRPr sz="1600">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581676" y="5339038"/>
            <a:ext cx="987552" cy="1156968"/>
          </a:xfrm>
          <a:prstGeom prst="rect">
            <a:avLst/>
          </a:prstGeom>
        </p:spPr>
      </p:pic>
    </p:spTree>
    <p:extLst>
      <p:ext uri="{BB962C8B-B14F-4D97-AF65-F5344CB8AC3E}">
        <p14:creationId xmlns:p14="http://schemas.microsoft.com/office/powerpoint/2010/main" val="233791414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userDrawn="1">
  <p:cSld name="Approved question wide">
    <p:spTree>
      <p:nvGrpSpPr>
        <p:cNvPr id="1" name=""/>
        <p:cNvGrpSpPr/>
        <p:nvPr/>
      </p:nvGrpSpPr>
      <p:grpSpPr>
        <a:xfrm>
          <a:off x="0" y="0"/>
          <a:ext cx="0" cy="0"/>
          <a:chOff x="0" y="0"/>
          <a:chExt cx="0" cy="0"/>
        </a:xfrm>
      </p:grpSpPr>
      <p:pic>
        <p:nvPicPr>
          <p:cNvPr id="3" name="Picture 2" descr="A picture containing projector, control panel&#10;&#10;Description automatically generated">
            <a:extLst>
              <a:ext uri="{FF2B5EF4-FFF2-40B4-BE49-F238E27FC236}">
                <a16:creationId xmlns:a16="http://schemas.microsoft.com/office/drawing/2014/main" id="{A43757F1-A0B1-4988-8343-0CF86745EDF8}"/>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8350" cy="6858000"/>
          </a:xfrm>
          <a:prstGeom prst="rect">
            <a:avLst/>
          </a:prstGeom>
        </p:spPr>
      </p:pic>
      <p:pic>
        <p:nvPicPr>
          <p:cNvPr id="7" name="Picture 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12647" y="612648"/>
            <a:ext cx="6397753" cy="3575304"/>
          </a:xfrm>
          <a:prstGeom prst="rect">
            <a:avLst/>
          </a:prstGeom>
        </p:spPr>
      </p:pic>
      <p:pic>
        <p:nvPicPr>
          <p:cNvPr id="12" name="Picture 11"/>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0581676" y="5339038"/>
            <a:ext cx="987552" cy="1156968"/>
          </a:xfrm>
          <a:prstGeom prst="rect">
            <a:avLst/>
          </a:prstGeom>
        </p:spPr>
      </p:pic>
      <p:sp>
        <p:nvSpPr>
          <p:cNvPr id="9" name="Title 1"/>
          <p:cNvSpPr>
            <a:spLocks noGrp="1"/>
          </p:cNvSpPr>
          <p:nvPr>
            <p:ph type="ctrTitle"/>
          </p:nvPr>
        </p:nvSpPr>
        <p:spPr>
          <a:xfrm>
            <a:off x="1005840" y="2240280"/>
            <a:ext cx="6879463" cy="860400"/>
          </a:xfrm>
          <a:prstGeom prst="rect">
            <a:avLst/>
          </a:prstGeom>
        </p:spPr>
        <p:txBody>
          <a:bodyPr/>
          <a:lstStyle>
            <a:lvl1pPr>
              <a:defRPr>
                <a:solidFill>
                  <a:srgbClr val="404040"/>
                </a:solidFill>
                <a:latin typeface="+mn-lt"/>
                <a:cs typeface="Arial" pitchFamily="34" charset="0"/>
              </a:defRPr>
            </a:lvl1pPr>
          </a:lstStyle>
          <a:p>
            <a:r>
              <a:rPr lang="en-US"/>
              <a:t>Click to edit Master title style</a:t>
            </a:r>
            <a:endParaRPr lang="en-GB"/>
          </a:p>
        </p:txBody>
      </p:sp>
      <p:sp>
        <p:nvSpPr>
          <p:cNvPr id="10" name="Subtitle 2"/>
          <p:cNvSpPr>
            <a:spLocks noGrp="1"/>
          </p:cNvSpPr>
          <p:nvPr>
            <p:ph type="subTitle" idx="1"/>
          </p:nvPr>
        </p:nvSpPr>
        <p:spPr>
          <a:xfrm>
            <a:off x="1005840" y="3218688"/>
            <a:ext cx="6879463" cy="645742"/>
          </a:xfrm>
          <a:prstGeom prst="rect">
            <a:avLst/>
          </a:prstGeom>
        </p:spPr>
        <p:txBody>
          <a:bodyPr/>
          <a:lstStyle>
            <a:lvl1pPr marL="0" indent="0" algn="l">
              <a:buNone/>
              <a:defRPr sz="2000">
                <a:solidFill>
                  <a:srgbClr val="404040"/>
                </a:solidFill>
                <a:latin typeface="+mn-lt"/>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pic>
        <p:nvPicPr>
          <p:cNvPr id="8" name="Picture 7"/>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594360" y="5888736"/>
            <a:ext cx="3780000" cy="618750"/>
          </a:xfrm>
          <a:prstGeom prst="rect">
            <a:avLst/>
          </a:prstGeom>
        </p:spPr>
      </p:pic>
      <p:sp>
        <p:nvSpPr>
          <p:cNvPr id="11" name="Rectangle 1">
            <a:extLst>
              <a:ext uri="{FF2B5EF4-FFF2-40B4-BE49-F238E27FC236}">
                <a16:creationId xmlns:a16="http://schemas.microsoft.com/office/drawing/2014/main" id="{1D632D4D-3FE0-4816-BB41-D03F09CB2425}"/>
              </a:ext>
            </a:extLst>
          </p:cNvPr>
          <p:cNvSpPr>
            <a:spLocks noChangeAspect="1"/>
          </p:cNvSpPr>
          <p:nvPr userDrawn="1"/>
        </p:nvSpPr>
        <p:spPr>
          <a:xfrm>
            <a:off x="594361" y="612648"/>
            <a:ext cx="6416040" cy="3575304"/>
          </a:xfrm>
          <a:custGeom>
            <a:avLst/>
            <a:gdLst>
              <a:gd name="connsiteX0" fmla="*/ 0 w 6753225"/>
              <a:gd name="connsiteY0" fmla="*/ 0 h 3400425"/>
              <a:gd name="connsiteX1" fmla="*/ 6753225 w 6753225"/>
              <a:gd name="connsiteY1" fmla="*/ 0 h 3400425"/>
              <a:gd name="connsiteX2" fmla="*/ 6753225 w 6753225"/>
              <a:gd name="connsiteY2" fmla="*/ 3400425 h 3400425"/>
              <a:gd name="connsiteX3" fmla="*/ 0 w 6753225"/>
              <a:gd name="connsiteY3" fmla="*/ 3400425 h 3400425"/>
              <a:gd name="connsiteX4" fmla="*/ 0 w 6753225"/>
              <a:gd name="connsiteY4" fmla="*/ 0 h 3400425"/>
              <a:gd name="connsiteX0" fmla="*/ 0 w 6755607"/>
              <a:gd name="connsiteY0" fmla="*/ 1197768 h 3400425"/>
              <a:gd name="connsiteX1" fmla="*/ 6755607 w 6755607"/>
              <a:gd name="connsiteY1" fmla="*/ 0 h 3400425"/>
              <a:gd name="connsiteX2" fmla="*/ 6755607 w 6755607"/>
              <a:gd name="connsiteY2" fmla="*/ 3400425 h 3400425"/>
              <a:gd name="connsiteX3" fmla="*/ 2382 w 6755607"/>
              <a:gd name="connsiteY3" fmla="*/ 3400425 h 3400425"/>
              <a:gd name="connsiteX4" fmla="*/ 0 w 6755607"/>
              <a:gd name="connsiteY4" fmla="*/ 1197768 h 3400425"/>
              <a:gd name="connsiteX0" fmla="*/ 3182 w 6753225"/>
              <a:gd name="connsiteY0" fmla="*/ 1312615 h 3400425"/>
              <a:gd name="connsiteX1" fmla="*/ 6753225 w 6753225"/>
              <a:gd name="connsiteY1" fmla="*/ 0 h 3400425"/>
              <a:gd name="connsiteX2" fmla="*/ 6753225 w 6753225"/>
              <a:gd name="connsiteY2" fmla="*/ 3400425 h 3400425"/>
              <a:gd name="connsiteX3" fmla="*/ 0 w 6753225"/>
              <a:gd name="connsiteY3" fmla="*/ 3400425 h 3400425"/>
              <a:gd name="connsiteX4" fmla="*/ 3182 w 6753225"/>
              <a:gd name="connsiteY4" fmla="*/ 1312615 h 3400425"/>
              <a:gd name="connsiteX0" fmla="*/ 3182 w 6753225"/>
              <a:gd name="connsiteY0" fmla="*/ 67426 h 2155236"/>
              <a:gd name="connsiteX1" fmla="*/ 6619689 w 6753225"/>
              <a:gd name="connsiteY1" fmla="*/ 0 h 2155236"/>
              <a:gd name="connsiteX2" fmla="*/ 6753225 w 6753225"/>
              <a:gd name="connsiteY2" fmla="*/ 2155236 h 2155236"/>
              <a:gd name="connsiteX3" fmla="*/ 0 w 6753225"/>
              <a:gd name="connsiteY3" fmla="*/ 2155236 h 2155236"/>
              <a:gd name="connsiteX4" fmla="*/ 3182 w 6753225"/>
              <a:gd name="connsiteY4" fmla="*/ 67426 h 2155236"/>
              <a:gd name="connsiteX0" fmla="*/ 3182 w 6769917"/>
              <a:gd name="connsiteY0" fmla="*/ 1306570 h 3394380"/>
              <a:gd name="connsiteX1" fmla="*/ 6769917 w 6769917"/>
              <a:gd name="connsiteY1" fmla="*/ 0 h 3394380"/>
              <a:gd name="connsiteX2" fmla="*/ 6753225 w 6769917"/>
              <a:gd name="connsiteY2" fmla="*/ 3394380 h 3394380"/>
              <a:gd name="connsiteX3" fmla="*/ 0 w 6769917"/>
              <a:gd name="connsiteY3" fmla="*/ 3394380 h 3394380"/>
              <a:gd name="connsiteX4" fmla="*/ 3182 w 6769917"/>
              <a:gd name="connsiteY4" fmla="*/ 1306570 h 3394380"/>
              <a:gd name="connsiteX0" fmla="*/ 223 w 6771131"/>
              <a:gd name="connsiteY0" fmla="*/ 1297504 h 3394380"/>
              <a:gd name="connsiteX1" fmla="*/ 6771131 w 6771131"/>
              <a:gd name="connsiteY1" fmla="*/ 0 h 3394380"/>
              <a:gd name="connsiteX2" fmla="*/ 6754439 w 6771131"/>
              <a:gd name="connsiteY2" fmla="*/ 3394380 h 3394380"/>
              <a:gd name="connsiteX3" fmla="*/ 1214 w 6771131"/>
              <a:gd name="connsiteY3" fmla="*/ 3394380 h 3394380"/>
              <a:gd name="connsiteX4" fmla="*/ 223 w 6771131"/>
              <a:gd name="connsiteY4" fmla="*/ 1297504 h 3394380"/>
              <a:gd name="connsiteX0" fmla="*/ 105 w 6775185"/>
              <a:gd name="connsiteY0" fmla="*/ 1297505 h 3394380"/>
              <a:gd name="connsiteX1" fmla="*/ 6775185 w 6775185"/>
              <a:gd name="connsiteY1" fmla="*/ 0 h 3394380"/>
              <a:gd name="connsiteX2" fmla="*/ 6758493 w 6775185"/>
              <a:gd name="connsiteY2" fmla="*/ 3394380 h 3394380"/>
              <a:gd name="connsiteX3" fmla="*/ 5268 w 6775185"/>
              <a:gd name="connsiteY3" fmla="*/ 3394380 h 3394380"/>
              <a:gd name="connsiteX4" fmla="*/ 105 w 6775185"/>
              <a:gd name="connsiteY4" fmla="*/ 1297505 h 3394380"/>
              <a:gd name="connsiteX0" fmla="*/ 105 w 6775185"/>
              <a:gd name="connsiteY0" fmla="*/ 1297505 h 3394380"/>
              <a:gd name="connsiteX1" fmla="*/ 6775185 w 6775185"/>
              <a:gd name="connsiteY1" fmla="*/ 0 h 3394380"/>
              <a:gd name="connsiteX2" fmla="*/ 6769621 w 6775185"/>
              <a:gd name="connsiteY2" fmla="*/ 3394380 h 3394380"/>
              <a:gd name="connsiteX3" fmla="*/ 5268 w 6775185"/>
              <a:gd name="connsiteY3" fmla="*/ 3394380 h 3394380"/>
              <a:gd name="connsiteX4" fmla="*/ 105 w 6775185"/>
              <a:gd name="connsiteY4" fmla="*/ 1297505 h 3394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5185" h="3394380">
                <a:moveTo>
                  <a:pt x="105" y="1297505"/>
                </a:moveTo>
                <a:lnTo>
                  <a:pt x="6775185" y="0"/>
                </a:lnTo>
                <a:cubicBezTo>
                  <a:pt x="6773330" y="1131460"/>
                  <a:pt x="6771476" y="2262920"/>
                  <a:pt x="6769621" y="3394380"/>
                </a:cubicBezTo>
                <a:lnTo>
                  <a:pt x="5268" y="3394380"/>
                </a:lnTo>
                <a:cubicBezTo>
                  <a:pt x="6329" y="2698443"/>
                  <a:pt x="-956" y="1993442"/>
                  <a:pt x="105" y="1297505"/>
                </a:cubicBezTo>
                <a:close/>
              </a:path>
            </a:pathLst>
          </a:cu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Tree>
    <p:extLst>
      <p:ext uri="{BB962C8B-B14F-4D97-AF65-F5344CB8AC3E}">
        <p14:creationId xmlns:p14="http://schemas.microsoft.com/office/powerpoint/2010/main" val="99006908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userDrawn="1">
  <p:cSld name="Approved question tall">
    <p:spTree>
      <p:nvGrpSpPr>
        <p:cNvPr id="1" name=""/>
        <p:cNvGrpSpPr/>
        <p:nvPr/>
      </p:nvGrpSpPr>
      <p:grpSpPr>
        <a:xfrm>
          <a:off x="0" y="0"/>
          <a:ext cx="0" cy="0"/>
          <a:chOff x="0" y="0"/>
          <a:chExt cx="0" cy="0"/>
        </a:xfrm>
      </p:grpSpPr>
      <p:pic>
        <p:nvPicPr>
          <p:cNvPr id="13" name="Picture 1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04838" y="385087"/>
            <a:ext cx="5413375" cy="4572000"/>
          </a:xfrm>
          <a:prstGeom prst="rect">
            <a:avLst/>
          </a:prstGeom>
        </p:spPr>
      </p:pic>
      <p:pic>
        <p:nvPicPr>
          <p:cNvPr id="12" name="Picture 1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581676" y="5339038"/>
            <a:ext cx="987552" cy="1156968"/>
          </a:xfrm>
          <a:prstGeom prst="rect">
            <a:avLst/>
          </a:prstGeom>
        </p:spPr>
      </p:pic>
      <p:pic>
        <p:nvPicPr>
          <p:cNvPr id="10" name="Picture 9"/>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94360" y="5888736"/>
            <a:ext cx="3780000" cy="618750"/>
          </a:xfrm>
          <a:prstGeom prst="rect">
            <a:avLst/>
          </a:prstGeom>
        </p:spPr>
      </p:pic>
      <p:sp>
        <p:nvSpPr>
          <p:cNvPr id="11" name="Title 1"/>
          <p:cNvSpPr>
            <a:spLocks noGrp="1"/>
          </p:cNvSpPr>
          <p:nvPr>
            <p:ph type="ctrTitle"/>
          </p:nvPr>
        </p:nvSpPr>
        <p:spPr>
          <a:xfrm>
            <a:off x="996696" y="1691640"/>
            <a:ext cx="4597400" cy="860400"/>
          </a:xfrm>
          <a:prstGeom prst="rect">
            <a:avLst/>
          </a:prstGeom>
        </p:spPr>
        <p:txBody>
          <a:bodyPr/>
          <a:lstStyle>
            <a:lvl1pPr>
              <a:defRPr>
                <a:solidFill>
                  <a:srgbClr val="404040"/>
                </a:solidFill>
                <a:latin typeface="+mn-lt"/>
                <a:cs typeface="Arial" pitchFamily="34" charset="0"/>
              </a:defRPr>
            </a:lvl1pPr>
          </a:lstStyle>
          <a:p>
            <a:r>
              <a:rPr lang="en-US"/>
              <a:t>Click to edit Master title style</a:t>
            </a:r>
            <a:endParaRPr lang="en-GB"/>
          </a:p>
        </p:txBody>
      </p:sp>
      <p:sp>
        <p:nvSpPr>
          <p:cNvPr id="14" name="Subtitle 2"/>
          <p:cNvSpPr>
            <a:spLocks noGrp="1"/>
          </p:cNvSpPr>
          <p:nvPr>
            <p:ph type="subTitle" idx="1"/>
          </p:nvPr>
        </p:nvSpPr>
        <p:spPr>
          <a:xfrm>
            <a:off x="996696" y="2660904"/>
            <a:ext cx="4597400" cy="645742"/>
          </a:xfrm>
          <a:prstGeom prst="rect">
            <a:avLst/>
          </a:prstGeom>
        </p:spPr>
        <p:txBody>
          <a:bodyPr/>
          <a:lstStyle>
            <a:lvl1pPr marL="0" indent="0" algn="l">
              <a:buNone/>
              <a:defRPr sz="2000">
                <a:solidFill>
                  <a:srgbClr val="404040"/>
                </a:solidFill>
                <a:latin typeface="+mn-lt"/>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spTree>
    <p:extLst>
      <p:ext uri="{BB962C8B-B14F-4D97-AF65-F5344CB8AC3E}">
        <p14:creationId xmlns:p14="http://schemas.microsoft.com/office/powerpoint/2010/main" val="319960216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Cover with beam (legacy)">
    <p:spTree>
      <p:nvGrpSpPr>
        <p:cNvPr id="1" name=""/>
        <p:cNvGrpSpPr/>
        <p:nvPr/>
      </p:nvGrpSpPr>
      <p:grpSpPr>
        <a:xfrm>
          <a:off x="0" y="0"/>
          <a:ext cx="0" cy="0"/>
          <a:chOff x="0" y="0"/>
          <a:chExt cx="0" cy="0"/>
        </a:xfrm>
      </p:grpSpPr>
      <p:grpSp>
        <p:nvGrpSpPr>
          <p:cNvPr id="10" name="Group 9"/>
          <p:cNvGrpSpPr/>
          <p:nvPr userDrawn="1"/>
        </p:nvGrpSpPr>
        <p:grpSpPr>
          <a:xfrm>
            <a:off x="0" y="1628775"/>
            <a:ext cx="12198350" cy="4469625"/>
            <a:chOff x="0" y="1628775"/>
            <a:chExt cx="12198350" cy="4469625"/>
          </a:xfrm>
        </p:grpSpPr>
        <p:sp>
          <p:nvSpPr>
            <p:cNvPr id="12" name="Freeform 8"/>
            <p:cNvSpPr>
              <a:spLocks/>
            </p:cNvSpPr>
            <p:nvPr userDrawn="1"/>
          </p:nvSpPr>
          <p:spPr bwMode="gray">
            <a:xfrm>
              <a:off x="3072661" y="1628775"/>
              <a:ext cx="9125689" cy="3318440"/>
            </a:xfrm>
            <a:custGeom>
              <a:avLst/>
              <a:gdLst/>
              <a:ahLst/>
              <a:cxnLst>
                <a:cxn ang="0">
                  <a:pos x="0" y="2464"/>
                </a:cxn>
                <a:cxn ang="0">
                  <a:pos x="6761" y="0"/>
                </a:cxn>
                <a:cxn ang="0">
                  <a:pos x="6761" y="1290"/>
                </a:cxn>
                <a:cxn ang="0">
                  <a:pos x="0" y="2464"/>
                </a:cxn>
              </a:cxnLst>
              <a:rect l="0" t="0" r="r" b="b"/>
              <a:pathLst>
                <a:path w="6761" h="2464">
                  <a:moveTo>
                    <a:pt x="0" y="2464"/>
                  </a:moveTo>
                  <a:lnTo>
                    <a:pt x="6761" y="0"/>
                  </a:lnTo>
                  <a:lnTo>
                    <a:pt x="6761" y="1290"/>
                  </a:lnTo>
                  <a:lnTo>
                    <a:pt x="0" y="246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pic>
          <p:nvPicPr>
            <p:cNvPr id="14" name="Picture 2"/>
            <p:cNvPicPr>
              <a:picLocks noChangeAspect="1" noChangeArrowheads="1"/>
            </p:cNvPicPr>
            <p:nvPr userDrawn="1"/>
          </p:nvPicPr>
          <p:blipFill>
            <a:blip r:embed="rId2" cstate="print"/>
            <a:srcRect/>
            <a:stretch>
              <a:fillRect/>
            </a:stretch>
          </p:blipFill>
          <p:spPr bwMode="auto">
            <a:xfrm>
              <a:off x="0" y="4291200"/>
              <a:ext cx="3078523" cy="1807200"/>
            </a:xfrm>
            <a:prstGeom prst="rect">
              <a:avLst/>
            </a:prstGeom>
            <a:noFill/>
            <a:ln w="9525">
              <a:noFill/>
              <a:miter lim="800000"/>
              <a:headEnd/>
              <a:tailEnd/>
            </a:ln>
            <a:effectLst/>
          </p:spPr>
        </p:pic>
      </p:grpSp>
      <p:sp>
        <p:nvSpPr>
          <p:cNvPr id="8" name="Title 1"/>
          <p:cNvSpPr>
            <a:spLocks noGrp="1"/>
          </p:cNvSpPr>
          <p:nvPr>
            <p:ph type="ctrTitle"/>
          </p:nvPr>
        </p:nvSpPr>
        <p:spPr>
          <a:xfrm>
            <a:off x="3081528" y="777600"/>
            <a:ext cx="8509385" cy="860400"/>
          </a:xfrm>
        </p:spPr>
        <p:txBody>
          <a:bodyPr/>
          <a:lstStyle>
            <a:lvl1pPr>
              <a:defRPr>
                <a:solidFill>
                  <a:schemeClr val="bg1"/>
                </a:solidFill>
              </a:defRPr>
            </a:lvl1pPr>
          </a:lstStyle>
          <a:p>
            <a:r>
              <a:rPr lang="en-US"/>
              <a:t>Click to edit Master title style</a:t>
            </a:r>
            <a:endParaRPr lang="en-GB"/>
          </a:p>
        </p:txBody>
      </p:sp>
      <p:sp>
        <p:nvSpPr>
          <p:cNvPr id="9" name="Subtitle 2"/>
          <p:cNvSpPr>
            <a:spLocks noGrp="1"/>
          </p:cNvSpPr>
          <p:nvPr>
            <p:ph type="subTitle" idx="1"/>
          </p:nvPr>
        </p:nvSpPr>
        <p:spPr>
          <a:xfrm>
            <a:off x="3081528" y="1731938"/>
            <a:ext cx="6222953" cy="968400"/>
          </a:xfrm>
        </p:spPr>
        <p:txBody>
          <a:bodyPr/>
          <a:lstStyle>
            <a:lvl1pPr marL="0" indent="0" algn="l">
              <a:buNone/>
              <a:defRPr sz="2000">
                <a:solidFill>
                  <a:schemeClr val="bg1"/>
                </a:solidFill>
              </a:defRPr>
            </a:lvl1pPr>
            <a:lvl2pPr marL="0" indent="0" algn="l">
              <a:buNone/>
              <a:defRPr sz="1600">
                <a:solidFill>
                  <a:schemeClr val="bg1"/>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pic>
        <p:nvPicPr>
          <p:cNvPr id="15" name="Picture 1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081528" y="5751576"/>
            <a:ext cx="989153" cy="749808"/>
          </a:xfrm>
          <a:prstGeom prst="rect">
            <a:avLst/>
          </a:prstGeom>
        </p:spPr>
      </p:pic>
    </p:spTree>
    <p:extLst>
      <p:ext uri="{BB962C8B-B14F-4D97-AF65-F5344CB8AC3E}">
        <p14:creationId xmlns:p14="http://schemas.microsoft.com/office/powerpoint/2010/main" val="289640617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100000"/>
            <a:ext cx="10978515" cy="860400"/>
          </a:xfrm>
        </p:spPr>
        <p:txBody>
          <a:bodyPr/>
          <a:lstStyle/>
          <a:p>
            <a:r>
              <a:rPr lang="en-US"/>
              <a:t>Click to edit Master title style</a:t>
            </a:r>
            <a:endParaRPr lang="en-GB"/>
          </a:p>
        </p:txBody>
      </p:sp>
      <p:sp>
        <p:nvSpPr>
          <p:cNvPr id="3" name="Content Placeholder 2"/>
          <p:cNvSpPr>
            <a:spLocks noGrp="1"/>
          </p:cNvSpPr>
          <p:nvPr>
            <p:ph idx="1"/>
          </p:nvPr>
        </p:nvSpPr>
        <p:spPr>
          <a:xfrm>
            <a:off x="609918" y="1425600"/>
            <a:ext cx="10978515" cy="470001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Line 10"/>
          <p:cNvSpPr>
            <a:spLocks noChangeShapeType="1"/>
          </p:cNvSpPr>
          <p:nvPr userDrawn="1"/>
        </p:nvSpPr>
        <p:spPr bwMode="auto">
          <a:xfrm>
            <a:off x="609918" y="9424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8" name="Line 11"/>
          <p:cNvSpPr>
            <a:spLocks noChangeShapeType="1"/>
          </p:cNvSpPr>
          <p:nvPr userDrawn="1"/>
        </p:nvSpPr>
        <p:spPr bwMode="auto">
          <a:xfrm>
            <a:off x="609918" y="634060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5" name="Date Placeholder 4"/>
          <p:cNvSpPr>
            <a:spLocks noGrp="1"/>
          </p:cNvSpPr>
          <p:nvPr>
            <p:ph type="dt" sz="half" idx="10"/>
          </p:nvPr>
        </p:nvSpPr>
        <p:spPr/>
        <p:txBody>
          <a:bodyPr/>
          <a:lstStyle/>
          <a:p>
            <a:r>
              <a:rPr lang="lv-LV"/>
              <a:t>2022. gada 16. novembris</a:t>
            </a:r>
            <a:endParaRPr lang="en-US"/>
          </a:p>
        </p:txBody>
      </p:sp>
      <p:sp>
        <p:nvSpPr>
          <p:cNvPr id="9" name="Footer Placeholder 8"/>
          <p:cNvSpPr>
            <a:spLocks noGrp="1"/>
          </p:cNvSpPr>
          <p:nvPr>
            <p:ph type="ftr" sz="quarter" idx="11"/>
          </p:nvPr>
        </p:nvSpPr>
        <p:spPr/>
        <p:txBody>
          <a:bodyPr/>
          <a:lstStyle/>
          <a:p>
            <a:r>
              <a:rPr lang="lv-LV"/>
              <a:t>Administratīvi teritoriālās reformas ietekmes uz pašvaldību administratīvo kapacitāti un pakalpojumu nodrošinājumu izvērtējums</a:t>
            </a:r>
            <a:endParaRPr lang="en-GB"/>
          </a:p>
        </p:txBody>
      </p:sp>
    </p:spTree>
    <p:extLst>
      <p:ext uri="{BB962C8B-B14F-4D97-AF65-F5344CB8AC3E}">
        <p14:creationId xmlns:p14="http://schemas.microsoft.com/office/powerpoint/2010/main" val="311812003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100000"/>
            <a:ext cx="10978515" cy="860400"/>
          </a:xfrm>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marL="0" indent="0">
              <a:spcBef>
                <a:spcPts val="0"/>
              </a:spcBef>
              <a:buNone/>
              <a:defRPr/>
            </a:lvl1pPr>
            <a:lvl2pPr marL="0" indent="0">
              <a:spcBef>
                <a:spcPts val="0"/>
              </a:spcBef>
              <a:buNone/>
              <a:defRPr/>
            </a:lvl2pPr>
            <a:lvl3pPr marL="0" indent="0">
              <a:spcBef>
                <a:spcPts val="0"/>
              </a:spcBef>
              <a:buNone/>
              <a:defRPr/>
            </a:lvl3pPr>
            <a:lvl4pPr marL="0" indent="0">
              <a:spcBef>
                <a:spcPts val="0"/>
              </a:spcBef>
              <a:buNone/>
              <a:defRPr/>
            </a:lvl4pPr>
            <a:lvl5pPr marL="0" indent="0">
              <a:spcBef>
                <a:spcPts val="0"/>
              </a:spcBef>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Line 10"/>
          <p:cNvSpPr>
            <a:spLocks noChangeShapeType="1"/>
          </p:cNvSpPr>
          <p:nvPr userDrawn="1"/>
        </p:nvSpPr>
        <p:spPr bwMode="auto">
          <a:xfrm>
            <a:off x="609918" y="9424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8" name="Line 11"/>
          <p:cNvSpPr>
            <a:spLocks noChangeShapeType="1"/>
          </p:cNvSpPr>
          <p:nvPr userDrawn="1"/>
        </p:nvSpPr>
        <p:spPr bwMode="auto">
          <a:xfrm>
            <a:off x="609918" y="634060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p:cNvSpPr>
            <a:spLocks noGrp="1"/>
          </p:cNvSpPr>
          <p:nvPr>
            <p:ph type="dt" sz="half" idx="10"/>
          </p:nvPr>
        </p:nvSpPr>
        <p:spPr/>
        <p:txBody>
          <a:bodyPr/>
          <a:lstStyle/>
          <a:p>
            <a:r>
              <a:rPr lang="lv-LV"/>
              <a:t>2022. gada 16. novembris</a:t>
            </a:r>
            <a:endParaRPr lang="en-US"/>
          </a:p>
        </p:txBody>
      </p:sp>
      <p:sp>
        <p:nvSpPr>
          <p:cNvPr id="6" name="Footer Placeholder 5"/>
          <p:cNvSpPr>
            <a:spLocks noGrp="1"/>
          </p:cNvSpPr>
          <p:nvPr>
            <p:ph type="ftr" sz="quarter" idx="11"/>
          </p:nvPr>
        </p:nvSpPr>
        <p:spPr/>
        <p:txBody>
          <a:bodyPr/>
          <a:lstStyle/>
          <a:p>
            <a:r>
              <a:rPr lang="lv-LV"/>
              <a:t>Administratīvi teritoriālās reformas ietekmes uz pašvaldību administratīvo kapacitāti un pakalpojumu nodrošinājumu izvērtējums</a:t>
            </a:r>
            <a:endParaRPr lang="en-GB"/>
          </a:p>
        </p:txBody>
      </p:sp>
    </p:spTree>
    <p:extLst>
      <p:ext uri="{BB962C8B-B14F-4D97-AF65-F5344CB8AC3E}">
        <p14:creationId xmlns:p14="http://schemas.microsoft.com/office/powerpoint/2010/main" val="155111429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100000"/>
            <a:ext cx="10978515" cy="860400"/>
          </a:xfrm>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marL="0" indent="0">
              <a:buNone/>
              <a:defRPr/>
            </a:lvl1pPr>
            <a:lvl2pPr marL="356616">
              <a:defRPr/>
            </a:lvl2pPr>
            <a:lvl3pPr marL="713232">
              <a:defRPr/>
            </a:lvl3pPr>
            <a:lvl4pPr marL="1069848">
              <a:defRPr/>
            </a:lvl4pPr>
            <a:lvl5pPr marL="1426464">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Line 10"/>
          <p:cNvSpPr>
            <a:spLocks noChangeShapeType="1"/>
          </p:cNvSpPr>
          <p:nvPr userDrawn="1"/>
        </p:nvSpPr>
        <p:spPr bwMode="auto">
          <a:xfrm>
            <a:off x="609918" y="9424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8" name="Line 11"/>
          <p:cNvSpPr>
            <a:spLocks noChangeShapeType="1"/>
          </p:cNvSpPr>
          <p:nvPr userDrawn="1"/>
        </p:nvSpPr>
        <p:spPr bwMode="auto">
          <a:xfrm>
            <a:off x="609918" y="634060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p:cNvSpPr>
            <a:spLocks noGrp="1"/>
          </p:cNvSpPr>
          <p:nvPr>
            <p:ph type="dt" sz="half" idx="10"/>
          </p:nvPr>
        </p:nvSpPr>
        <p:spPr/>
        <p:txBody>
          <a:bodyPr/>
          <a:lstStyle/>
          <a:p>
            <a:r>
              <a:rPr lang="lv-LV"/>
              <a:t>2022. gada 16. novembris</a:t>
            </a:r>
            <a:endParaRPr lang="en-US"/>
          </a:p>
        </p:txBody>
      </p:sp>
      <p:sp>
        <p:nvSpPr>
          <p:cNvPr id="6" name="Footer Placeholder 5"/>
          <p:cNvSpPr>
            <a:spLocks noGrp="1"/>
          </p:cNvSpPr>
          <p:nvPr>
            <p:ph type="ftr" sz="quarter" idx="11"/>
          </p:nvPr>
        </p:nvSpPr>
        <p:spPr/>
        <p:txBody>
          <a:bodyPr/>
          <a:lstStyle/>
          <a:p>
            <a:r>
              <a:rPr lang="lv-LV"/>
              <a:t>Administratīvi teritoriālās reformas ietekmes uz pašvaldību administratīvo kapacitāti un pakalpojumu nodrošinājumu izvērtējums</a:t>
            </a:r>
            <a:endParaRPr lang="en-GB"/>
          </a:p>
        </p:txBody>
      </p:sp>
    </p:spTree>
    <p:extLst>
      <p:ext uri="{BB962C8B-B14F-4D97-AF65-F5344CB8AC3E}">
        <p14:creationId xmlns:p14="http://schemas.microsoft.com/office/powerpoint/2010/main" val="311282258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idx="1"/>
          </p:nvPr>
        </p:nvSpPr>
        <p:spPr>
          <a:xfrm>
            <a:off x="609918" y="1137920"/>
            <a:ext cx="8238744" cy="4834800"/>
          </a:xfrm>
        </p:spPr>
        <p:txBody>
          <a:bodyPr/>
          <a:lstStyle>
            <a:lvl1pPr marL="0" indent="0">
              <a:spcBef>
                <a:spcPts val="0"/>
              </a:spcBef>
              <a:buNone/>
              <a:defRPr>
                <a:solidFill>
                  <a:schemeClr val="bg1"/>
                </a:solidFill>
              </a:defRPr>
            </a:lvl1pPr>
            <a:lvl2pPr marL="0" indent="0">
              <a:spcBef>
                <a:spcPts val="0"/>
              </a:spcBef>
              <a:buNone/>
              <a:defRPr sz="1800">
                <a:solidFill>
                  <a:schemeClr val="bg1"/>
                </a:solidFill>
              </a:defRPr>
            </a:lvl2pPr>
            <a:lvl3pPr marL="0" indent="0">
              <a:spcBef>
                <a:spcPts val="0"/>
              </a:spcBef>
              <a:buNone/>
              <a:defRPr sz="1600">
                <a:solidFill>
                  <a:schemeClr val="bg1"/>
                </a:solidFill>
              </a:defRPr>
            </a:lvl3pPr>
            <a:lvl4pPr marL="0" indent="0">
              <a:spcBef>
                <a:spcPts val="0"/>
              </a:spcBef>
              <a:buNone/>
              <a:defRPr sz="1400">
                <a:solidFill>
                  <a:schemeClr val="bg1"/>
                </a:solidFill>
              </a:defRPr>
            </a:lvl4pPr>
            <a:lvl5pPr marL="0" indent="0">
              <a:spcBef>
                <a:spcPts val="0"/>
              </a:spcBef>
              <a:buNone/>
              <a:defRPr sz="12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a:extLst>
              <a:ext uri="{FF2B5EF4-FFF2-40B4-BE49-F238E27FC236}">
                <a16:creationId xmlns:a16="http://schemas.microsoft.com/office/drawing/2014/main" id="{00869D6F-A030-48CA-9C7C-9FC3A6F1F671}"/>
              </a:ext>
            </a:extLst>
          </p:cNvPr>
          <p:cNvSpPr>
            <a:spLocks noGrp="1"/>
          </p:cNvSpPr>
          <p:nvPr>
            <p:ph type="dt" sz="half" idx="10"/>
          </p:nvPr>
        </p:nvSpPr>
        <p:spPr/>
        <p:txBody>
          <a:bodyPr/>
          <a:lstStyle/>
          <a:p>
            <a:r>
              <a:rPr lang="lv-LV"/>
              <a:t>2022. gada 16. novembris</a:t>
            </a:r>
            <a:endParaRPr lang="en-IN"/>
          </a:p>
        </p:txBody>
      </p:sp>
      <p:sp>
        <p:nvSpPr>
          <p:cNvPr id="5" name="Footer Placeholder 4">
            <a:extLst>
              <a:ext uri="{FF2B5EF4-FFF2-40B4-BE49-F238E27FC236}">
                <a16:creationId xmlns:a16="http://schemas.microsoft.com/office/drawing/2014/main" id="{2F02C3F7-BD0A-4AD4-95D8-328DA6F539AD}"/>
              </a:ext>
            </a:extLst>
          </p:cNvPr>
          <p:cNvSpPr>
            <a:spLocks noGrp="1"/>
          </p:cNvSpPr>
          <p:nvPr>
            <p:ph type="ftr" sz="quarter" idx="11"/>
          </p:nvPr>
        </p:nvSpPr>
        <p:spPr/>
        <p:txBody>
          <a:bodyPr/>
          <a:lstStyle/>
          <a:p>
            <a:r>
              <a:rPr lang="en-US"/>
              <a:t>Administratīvi teritoriālās reformas ietekmes uz pašvaldību administratīvo kapacitāti un pakalpojumu nodrošinājumu izvērtējums</a:t>
            </a:r>
          </a:p>
        </p:txBody>
      </p:sp>
      <p:sp>
        <p:nvSpPr>
          <p:cNvPr id="6" name="Slide Number Placeholder 5">
            <a:extLst>
              <a:ext uri="{FF2B5EF4-FFF2-40B4-BE49-F238E27FC236}">
                <a16:creationId xmlns:a16="http://schemas.microsoft.com/office/drawing/2014/main" id="{DE4422C8-68BE-4650-89F1-3BECCFF9B514}"/>
              </a:ext>
            </a:extLst>
          </p:cNvPr>
          <p:cNvSpPr>
            <a:spLocks noGrp="1"/>
          </p:cNvSpPr>
          <p:nvPr>
            <p:ph type="sldNum" sz="quarter" idx="12"/>
          </p:nvPr>
        </p:nvSpPr>
        <p:spPr/>
        <p:txBody>
          <a:body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25345761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918" y="100000"/>
            <a:ext cx="10978515" cy="860400"/>
          </a:xfrm>
        </p:spPr>
        <p:txBody>
          <a:bodyPr/>
          <a:lstStyle>
            <a:lvl1pPr>
              <a:defRPr>
                <a:solidFill>
                  <a:schemeClr val="bg1"/>
                </a:solidFill>
              </a:defRPr>
            </a:lvl1pPr>
          </a:lstStyle>
          <a:p>
            <a:r>
              <a:rPr lang="en-US"/>
              <a:t>Click to edit Master title style</a:t>
            </a:r>
            <a:endParaRPr lang="en-GB"/>
          </a:p>
        </p:txBody>
      </p:sp>
      <p:sp>
        <p:nvSpPr>
          <p:cNvPr id="7" name="Line 10"/>
          <p:cNvSpPr>
            <a:spLocks noChangeShapeType="1"/>
          </p:cNvSpPr>
          <p:nvPr userDrawn="1"/>
        </p:nvSpPr>
        <p:spPr bwMode="auto">
          <a:xfrm>
            <a:off x="609918" y="9424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8" name="Line 11"/>
          <p:cNvSpPr>
            <a:spLocks noChangeShapeType="1"/>
          </p:cNvSpPr>
          <p:nvPr userDrawn="1"/>
        </p:nvSpPr>
        <p:spPr bwMode="auto">
          <a:xfrm>
            <a:off x="609918" y="634060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p:cNvSpPr>
            <a:spLocks noGrp="1"/>
          </p:cNvSpPr>
          <p:nvPr>
            <p:ph type="dt" sz="half" idx="10"/>
          </p:nvPr>
        </p:nvSpPr>
        <p:spPr/>
        <p:txBody>
          <a:bodyPr/>
          <a:lstStyle>
            <a:lvl1pPr>
              <a:defRPr>
                <a:solidFill>
                  <a:schemeClr val="bg1"/>
                </a:solidFill>
              </a:defRPr>
            </a:lvl1pPr>
          </a:lstStyle>
          <a:p>
            <a:r>
              <a:rPr lang="lv-LV"/>
              <a:t>2022. gada 16. novembris</a:t>
            </a:r>
            <a:endParaRPr lang="en-US"/>
          </a:p>
        </p:txBody>
      </p:sp>
      <p:sp>
        <p:nvSpPr>
          <p:cNvPr id="4" name="Footer Placeholder 3"/>
          <p:cNvSpPr>
            <a:spLocks noGrp="1"/>
          </p:cNvSpPr>
          <p:nvPr>
            <p:ph type="ftr" sz="quarter" idx="11"/>
          </p:nvPr>
        </p:nvSpPr>
        <p:spPr/>
        <p:txBody>
          <a:bodyPr/>
          <a:lstStyle>
            <a:lvl1pPr>
              <a:defRPr>
                <a:solidFill>
                  <a:schemeClr val="bg1"/>
                </a:solidFill>
              </a:defRPr>
            </a:lvl1pPr>
          </a:lstStyle>
          <a:p>
            <a:r>
              <a:rPr lang="lv-LV"/>
              <a:t>Administratīvi teritoriālās reformas ietekmes uz pašvaldību administratīvo kapacitāti un pakalpojumu nodrošinājumu izvērtējums</a:t>
            </a:r>
            <a:endParaRPr lang="en-GB"/>
          </a:p>
        </p:txBody>
      </p:sp>
    </p:spTree>
    <p:extLst>
      <p:ext uri="{BB962C8B-B14F-4D97-AF65-F5344CB8AC3E}">
        <p14:creationId xmlns:p14="http://schemas.microsoft.com/office/powerpoint/2010/main" val="84138515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8" y="100000"/>
            <a:ext cx="10978515" cy="860400"/>
          </a:xfrm>
        </p:spPr>
        <p:txBody>
          <a:bodyPr/>
          <a:lstStyle>
            <a:lvl1pPr>
              <a:defRPr>
                <a:solidFill>
                  <a:schemeClr val="bg1"/>
                </a:solidFill>
              </a:defRPr>
            </a:lvl1pPr>
          </a:lstStyle>
          <a:p>
            <a:r>
              <a:rPr lang="en-US"/>
              <a:t>Click to edit Master title style</a:t>
            </a:r>
            <a:endParaRPr lang="en-GB"/>
          </a:p>
        </p:txBody>
      </p:sp>
      <p:sp>
        <p:nvSpPr>
          <p:cNvPr id="8" name="Line 11"/>
          <p:cNvSpPr>
            <a:spLocks noChangeShapeType="1"/>
          </p:cNvSpPr>
          <p:nvPr userDrawn="1"/>
        </p:nvSpPr>
        <p:spPr bwMode="auto">
          <a:xfrm>
            <a:off x="609918" y="634060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p:cNvSpPr>
            <a:spLocks noGrp="1"/>
          </p:cNvSpPr>
          <p:nvPr>
            <p:ph type="dt" sz="half" idx="10"/>
          </p:nvPr>
        </p:nvSpPr>
        <p:spPr/>
        <p:txBody>
          <a:bodyPr/>
          <a:lstStyle>
            <a:lvl1pPr>
              <a:defRPr>
                <a:solidFill>
                  <a:schemeClr val="bg1"/>
                </a:solidFill>
              </a:defRPr>
            </a:lvl1pPr>
          </a:lstStyle>
          <a:p>
            <a:r>
              <a:rPr lang="lv-LV"/>
              <a:t>2022. gada 16. novembris</a:t>
            </a:r>
            <a:endParaRPr lang="en-US"/>
          </a:p>
        </p:txBody>
      </p:sp>
      <p:sp>
        <p:nvSpPr>
          <p:cNvPr id="4" name="Footer Placeholder 3"/>
          <p:cNvSpPr>
            <a:spLocks noGrp="1"/>
          </p:cNvSpPr>
          <p:nvPr>
            <p:ph type="ftr" sz="quarter" idx="11"/>
          </p:nvPr>
        </p:nvSpPr>
        <p:spPr/>
        <p:txBody>
          <a:bodyPr/>
          <a:lstStyle>
            <a:lvl1pPr>
              <a:defRPr>
                <a:solidFill>
                  <a:schemeClr val="bg1"/>
                </a:solidFill>
              </a:defRPr>
            </a:lvl1pPr>
          </a:lstStyle>
          <a:p>
            <a:r>
              <a:rPr lang="lv-LV"/>
              <a:t>Administratīvi teritoriālās reformas ietekmes uz pašvaldību administratīvo kapacitāti un pakalpojumu nodrošinājumu izvērtējums</a:t>
            </a:r>
            <a:endParaRPr lang="en-GB"/>
          </a:p>
        </p:txBody>
      </p:sp>
    </p:spTree>
    <p:extLst>
      <p:ext uri="{BB962C8B-B14F-4D97-AF65-F5344CB8AC3E}">
        <p14:creationId xmlns:p14="http://schemas.microsoft.com/office/powerpoint/2010/main" val="157918831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100000"/>
            <a:ext cx="10978515" cy="86040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sz="half" idx="1"/>
          </p:nvPr>
        </p:nvSpPr>
        <p:spPr>
          <a:xfrm>
            <a:off x="609917" y="1425575"/>
            <a:ext cx="5387605" cy="4700589"/>
          </a:xfrm>
        </p:spPr>
        <p:txBody>
          <a:bodyPr/>
          <a:lstStyle>
            <a:lvl1pPr>
              <a:defRPr sz="2400">
                <a:solidFill>
                  <a:schemeClr val="bg1"/>
                </a:solidFill>
              </a:defRPr>
            </a:lvl1pPr>
            <a:lvl2pPr>
              <a:defRPr sz="2400">
                <a:solidFill>
                  <a:schemeClr val="bg1"/>
                </a:solidFill>
              </a:defRPr>
            </a:lvl2pPr>
            <a:lvl3pPr>
              <a:defRPr sz="2000">
                <a:solidFill>
                  <a:schemeClr val="bg1"/>
                </a:solidFill>
              </a:defRPr>
            </a:lvl3pPr>
            <a:lvl4pPr>
              <a:defRPr sz="1800">
                <a:solidFill>
                  <a:schemeClr val="bg1"/>
                </a:solidFill>
              </a:defRPr>
            </a:lvl4pPr>
            <a:lvl5pPr>
              <a:defRPr sz="1800">
                <a:solidFill>
                  <a:schemeClr val="bg1"/>
                </a:solidFill>
              </a:defRPr>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00828" y="1425575"/>
            <a:ext cx="5387605" cy="4700589"/>
          </a:xfrm>
        </p:spPr>
        <p:txBody>
          <a:bodyPr/>
          <a:lstStyle>
            <a:lvl1pPr marL="356616" indent="-356616" algn="l" defTabSz="914400" rtl="0" eaLnBrk="1" latinLnBrk="0" hangingPunct="1">
              <a:spcBef>
                <a:spcPct val="20000"/>
              </a:spcBef>
              <a:buClr>
                <a:schemeClr val="accent2"/>
              </a:buClr>
              <a:buSzPct val="70000"/>
              <a:buFont typeface="Arial" pitchFamily="34" charset="0"/>
              <a:buChar char="►"/>
              <a:defRPr lang="en-US" sz="2400" kern="1200" dirty="0" smtClean="0">
                <a:solidFill>
                  <a:schemeClr val="bg1"/>
                </a:solidFill>
                <a:latin typeface="+mn-lt"/>
                <a:ea typeface="+mn-ea"/>
                <a:cs typeface="+mn-cs"/>
              </a:defRPr>
            </a:lvl1pPr>
            <a:lvl2pPr marL="713232" indent="-356616" algn="l" defTabSz="914400" rtl="0" eaLnBrk="1" latinLnBrk="0" hangingPunct="1">
              <a:spcBef>
                <a:spcPct val="20000"/>
              </a:spcBef>
              <a:buClr>
                <a:schemeClr val="accent2"/>
              </a:buClr>
              <a:buSzPct val="70000"/>
              <a:buFont typeface="Arial" pitchFamily="34" charset="0"/>
              <a:buChar char="►"/>
              <a:defRPr lang="en-US" sz="2400" kern="1200" dirty="0" smtClean="0">
                <a:solidFill>
                  <a:schemeClr val="bg1"/>
                </a:solidFill>
                <a:latin typeface="+mn-lt"/>
                <a:ea typeface="+mn-ea"/>
                <a:cs typeface="+mn-cs"/>
              </a:defRPr>
            </a:lvl2pPr>
            <a:lvl3pPr marL="1069848" indent="-356616" algn="l" defTabSz="914400" rtl="0" eaLnBrk="1" latinLnBrk="0" hangingPunct="1">
              <a:spcBef>
                <a:spcPct val="20000"/>
              </a:spcBef>
              <a:buClr>
                <a:schemeClr val="accent2"/>
              </a:buClr>
              <a:buSzPct val="70000"/>
              <a:buFont typeface="Arial" pitchFamily="34" charset="0"/>
              <a:buChar char="►"/>
              <a:defRPr lang="en-US" sz="2000" kern="1200" dirty="0" smtClean="0">
                <a:solidFill>
                  <a:schemeClr val="bg1"/>
                </a:solidFill>
                <a:latin typeface="+mn-lt"/>
                <a:ea typeface="+mn-ea"/>
                <a:cs typeface="+mn-cs"/>
              </a:defRPr>
            </a:lvl3pPr>
            <a:lvl4pPr marL="1426464" indent="-356616" algn="l" defTabSz="914400" rtl="0" eaLnBrk="1" latinLnBrk="0" hangingPunct="1">
              <a:spcBef>
                <a:spcPct val="20000"/>
              </a:spcBef>
              <a:buClr>
                <a:schemeClr val="accent2"/>
              </a:buClr>
              <a:buSzPct val="70000"/>
              <a:buFont typeface="Arial" pitchFamily="34" charset="0"/>
              <a:buChar char="►"/>
              <a:defRPr lang="en-US" sz="1800" kern="1200" dirty="0" smtClean="0">
                <a:solidFill>
                  <a:schemeClr val="bg1"/>
                </a:solidFill>
                <a:latin typeface="+mn-lt"/>
                <a:ea typeface="+mn-ea"/>
                <a:cs typeface="+mn-cs"/>
              </a:defRPr>
            </a:lvl4pPr>
            <a:lvl5pPr marL="1783080" indent="-356616" algn="l" defTabSz="914400" rtl="0" eaLnBrk="1" latinLnBrk="0" hangingPunct="1">
              <a:spcBef>
                <a:spcPct val="20000"/>
              </a:spcBef>
              <a:buClr>
                <a:schemeClr val="accent2"/>
              </a:buClr>
              <a:buSzPct val="70000"/>
              <a:buFont typeface="Arial" pitchFamily="34" charset="0"/>
              <a:buChar char="►"/>
              <a:defRPr lang="en-GB" sz="1800" kern="1200" dirty="0">
                <a:solidFill>
                  <a:schemeClr val="bg1"/>
                </a:solidFill>
                <a:latin typeface="+mn-lt"/>
                <a:ea typeface="+mn-ea"/>
                <a:cs typeface="+mn-cs"/>
              </a:defRPr>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Line 10"/>
          <p:cNvSpPr>
            <a:spLocks noChangeShapeType="1"/>
          </p:cNvSpPr>
          <p:nvPr userDrawn="1"/>
        </p:nvSpPr>
        <p:spPr bwMode="auto">
          <a:xfrm>
            <a:off x="609918" y="9424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12" name="Line 11"/>
          <p:cNvSpPr>
            <a:spLocks noChangeShapeType="1"/>
          </p:cNvSpPr>
          <p:nvPr userDrawn="1"/>
        </p:nvSpPr>
        <p:spPr bwMode="auto">
          <a:xfrm>
            <a:off x="609918" y="634060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5" name="Date Placeholder 4"/>
          <p:cNvSpPr>
            <a:spLocks noGrp="1"/>
          </p:cNvSpPr>
          <p:nvPr>
            <p:ph type="dt" sz="half" idx="10"/>
          </p:nvPr>
        </p:nvSpPr>
        <p:spPr/>
        <p:txBody>
          <a:bodyPr/>
          <a:lstStyle>
            <a:lvl1pPr>
              <a:defRPr>
                <a:solidFill>
                  <a:schemeClr val="bg1"/>
                </a:solidFill>
              </a:defRPr>
            </a:lvl1pPr>
          </a:lstStyle>
          <a:p>
            <a:r>
              <a:rPr lang="lv-LV"/>
              <a:t>2022. gada 16. novembris</a:t>
            </a:r>
            <a:endParaRPr lang="en-US"/>
          </a:p>
        </p:txBody>
      </p:sp>
      <p:sp>
        <p:nvSpPr>
          <p:cNvPr id="7" name="Footer Placeholder 6"/>
          <p:cNvSpPr>
            <a:spLocks noGrp="1"/>
          </p:cNvSpPr>
          <p:nvPr>
            <p:ph type="ftr" sz="quarter" idx="11"/>
          </p:nvPr>
        </p:nvSpPr>
        <p:spPr/>
        <p:txBody>
          <a:bodyPr/>
          <a:lstStyle>
            <a:lvl1pPr>
              <a:defRPr>
                <a:solidFill>
                  <a:schemeClr val="bg1"/>
                </a:solidFill>
              </a:defRPr>
            </a:lvl1pPr>
          </a:lstStyle>
          <a:p>
            <a:r>
              <a:rPr lang="lv-LV"/>
              <a:t>Administratīvi teritoriālās reformas ietekmes uz pašvaldību administratīvo kapacitāti un pakalpojumu nodrošinājumu izvērtējums</a:t>
            </a:r>
            <a:endParaRPr lang="en-GB"/>
          </a:p>
        </p:txBody>
      </p:sp>
    </p:spTree>
    <p:extLst>
      <p:ext uri="{BB962C8B-B14F-4D97-AF65-F5344CB8AC3E}">
        <p14:creationId xmlns:p14="http://schemas.microsoft.com/office/powerpoint/2010/main" val="363858154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100000"/>
            <a:ext cx="10978515" cy="860400"/>
          </a:xfrm>
        </p:spPr>
        <p:txBody>
          <a:bodyPr/>
          <a:lstStyle/>
          <a:p>
            <a:r>
              <a:rPr lang="en-US"/>
              <a:t>Click to edit Master title style</a:t>
            </a:r>
            <a:endParaRPr lang="en-GB"/>
          </a:p>
        </p:txBody>
      </p:sp>
      <p:sp>
        <p:nvSpPr>
          <p:cNvPr id="3" name="Content Placeholder 2"/>
          <p:cNvSpPr>
            <a:spLocks noGrp="1"/>
          </p:cNvSpPr>
          <p:nvPr>
            <p:ph sz="half" idx="1"/>
          </p:nvPr>
        </p:nvSpPr>
        <p:spPr>
          <a:xfrm>
            <a:off x="612648" y="2130551"/>
            <a:ext cx="5393208" cy="3995928"/>
          </a:xfrm>
        </p:spPr>
        <p:txBody>
          <a:bodyPr/>
          <a:lstStyle>
            <a:lvl1pPr>
              <a:defRPr sz="2400"/>
            </a:lvl1pPr>
            <a:lvl2pPr>
              <a:defRPr sz="2400"/>
            </a:lvl2pPr>
            <a:lvl3pPr marL="1081088" indent="-357188">
              <a:defRPr sz="2000"/>
            </a:lvl3pPr>
            <a:lvl4pPr>
              <a:defRPr sz="1800"/>
            </a:lvl4pPr>
            <a:lvl5pPr>
              <a:defRPr sz="18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9632" y="2130551"/>
            <a:ext cx="5393208" cy="3995928"/>
          </a:xfrm>
        </p:spPr>
        <p:txBody>
          <a:bodyPr/>
          <a:lstStyle>
            <a:lvl1pPr>
              <a:defRPr sz="24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Line 10"/>
          <p:cNvSpPr>
            <a:spLocks noChangeShapeType="1"/>
          </p:cNvSpPr>
          <p:nvPr userDrawn="1"/>
        </p:nvSpPr>
        <p:spPr bwMode="auto">
          <a:xfrm>
            <a:off x="609918" y="9424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10" name="Text Placeholder 9"/>
          <p:cNvSpPr>
            <a:spLocks noGrp="1"/>
          </p:cNvSpPr>
          <p:nvPr>
            <p:ph type="body" sz="quarter" idx="12"/>
          </p:nvPr>
        </p:nvSpPr>
        <p:spPr>
          <a:xfrm>
            <a:off x="612648" y="1427144"/>
            <a:ext cx="5393208" cy="640800"/>
          </a:xfrm>
        </p:spPr>
        <p:txBody>
          <a:bodyPr anchor="t" anchorCtr="0"/>
          <a:lstStyle>
            <a:lvl1pPr>
              <a:buNone/>
              <a:defRPr b="1"/>
            </a:lvl1pPr>
          </a:lstStyle>
          <a:p>
            <a:pPr lvl="0"/>
            <a:r>
              <a:rPr lang="en-US"/>
              <a:t>Edit Master text styles</a:t>
            </a:r>
          </a:p>
        </p:txBody>
      </p:sp>
      <p:sp>
        <p:nvSpPr>
          <p:cNvPr id="11" name="Text Placeholder 9"/>
          <p:cNvSpPr>
            <a:spLocks noGrp="1"/>
          </p:cNvSpPr>
          <p:nvPr>
            <p:ph type="body" sz="quarter" idx="13"/>
          </p:nvPr>
        </p:nvSpPr>
        <p:spPr>
          <a:xfrm>
            <a:off x="6199632" y="1427144"/>
            <a:ext cx="5393208" cy="640800"/>
          </a:xfrm>
        </p:spPr>
        <p:txBody>
          <a:bodyPr anchor="t" anchorCtr="0"/>
          <a:lstStyle>
            <a:lvl1pPr>
              <a:buNone/>
              <a:defRPr b="1"/>
            </a:lvl1pPr>
          </a:lstStyle>
          <a:p>
            <a:pPr lvl="0"/>
            <a:r>
              <a:rPr lang="en-US"/>
              <a:t>Edit Master text styles</a:t>
            </a:r>
          </a:p>
        </p:txBody>
      </p:sp>
      <p:sp>
        <p:nvSpPr>
          <p:cNvPr id="9" name="Line 11"/>
          <p:cNvSpPr>
            <a:spLocks noChangeShapeType="1"/>
          </p:cNvSpPr>
          <p:nvPr userDrawn="1"/>
        </p:nvSpPr>
        <p:spPr bwMode="auto">
          <a:xfrm>
            <a:off x="609918" y="634060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5" name="Date Placeholder 4"/>
          <p:cNvSpPr>
            <a:spLocks noGrp="1"/>
          </p:cNvSpPr>
          <p:nvPr>
            <p:ph type="dt" sz="half" idx="14"/>
          </p:nvPr>
        </p:nvSpPr>
        <p:spPr/>
        <p:txBody>
          <a:bodyPr/>
          <a:lstStyle/>
          <a:p>
            <a:r>
              <a:rPr lang="lv-LV"/>
              <a:t>2022. gada 16. novembris</a:t>
            </a:r>
            <a:endParaRPr lang="en-US"/>
          </a:p>
        </p:txBody>
      </p:sp>
      <p:sp>
        <p:nvSpPr>
          <p:cNvPr id="7" name="Footer Placeholder 6"/>
          <p:cNvSpPr>
            <a:spLocks noGrp="1"/>
          </p:cNvSpPr>
          <p:nvPr>
            <p:ph type="ftr" sz="quarter" idx="15"/>
          </p:nvPr>
        </p:nvSpPr>
        <p:spPr/>
        <p:txBody>
          <a:bodyPr/>
          <a:lstStyle/>
          <a:p>
            <a:r>
              <a:rPr lang="lv-LV"/>
              <a:t>Administratīvi teritoriālās reformas ietekmes uz pašvaldību administratīvo kapacitāti un pakalpojumu nodrošinājumu izvērtējums</a:t>
            </a:r>
            <a:endParaRPr lang="en-GB"/>
          </a:p>
        </p:txBody>
      </p:sp>
    </p:spTree>
    <p:extLst>
      <p:ext uri="{BB962C8B-B14F-4D97-AF65-F5344CB8AC3E}">
        <p14:creationId xmlns:p14="http://schemas.microsoft.com/office/powerpoint/2010/main" val="264488869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a:xfrm>
            <a:off x="607802" y="1025526"/>
            <a:ext cx="10978515" cy="1643063"/>
          </a:xfrm>
        </p:spPr>
        <p:txBody>
          <a:bodyPr/>
          <a:lstStyle>
            <a:lvl1pPr marL="0" indent="0" algn="l">
              <a:lnSpc>
                <a:spcPct val="85000"/>
              </a:lnSpc>
              <a:spcBef>
                <a:spcPts val="0"/>
              </a:spcBef>
              <a:buNone/>
              <a:defRPr sz="5000" b="1">
                <a:solidFill>
                  <a:schemeClr val="bg2"/>
                </a:solidFill>
                <a:latin typeface="+mj-lt"/>
              </a:defRPr>
            </a:lvl1pPr>
            <a:lvl2pPr marL="0" indent="0">
              <a:buNone/>
              <a:defRPr/>
            </a:lvl2pPr>
            <a:lvl3pPr marL="0" indent="0">
              <a:buNone/>
              <a:defRPr/>
            </a:lvl3pPr>
            <a:lvl4pPr marL="0" indent="0">
              <a:buNone/>
              <a:defRPr/>
            </a:lvl4pPr>
            <a:lvl5pPr marL="0" indent="0">
              <a:buNone/>
              <a:defRPr/>
            </a:lvl5pPr>
          </a:lstStyle>
          <a:p>
            <a:pPr lvl="0"/>
            <a:r>
              <a:rPr lang="en-US"/>
              <a:t>Edit Master text styles</a:t>
            </a:r>
          </a:p>
        </p:txBody>
      </p:sp>
      <p:sp>
        <p:nvSpPr>
          <p:cNvPr id="5" name="Line 11"/>
          <p:cNvSpPr>
            <a:spLocks noChangeShapeType="1"/>
          </p:cNvSpPr>
          <p:nvPr userDrawn="1"/>
        </p:nvSpPr>
        <p:spPr bwMode="auto">
          <a:xfrm>
            <a:off x="609918" y="634060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2" name="Date Placeholder 1"/>
          <p:cNvSpPr>
            <a:spLocks noGrp="1"/>
          </p:cNvSpPr>
          <p:nvPr>
            <p:ph type="dt" sz="half" idx="12"/>
          </p:nvPr>
        </p:nvSpPr>
        <p:spPr/>
        <p:txBody>
          <a:bodyPr/>
          <a:lstStyle>
            <a:lvl1pPr>
              <a:defRPr>
                <a:solidFill>
                  <a:schemeClr val="bg1"/>
                </a:solidFill>
              </a:defRPr>
            </a:lvl1pPr>
          </a:lstStyle>
          <a:p>
            <a:r>
              <a:rPr lang="lv-LV"/>
              <a:t>2022. gada 16. novembris</a:t>
            </a:r>
            <a:endParaRPr lang="en-US"/>
          </a:p>
        </p:txBody>
      </p:sp>
      <p:sp>
        <p:nvSpPr>
          <p:cNvPr id="4" name="Footer Placeholder 3"/>
          <p:cNvSpPr>
            <a:spLocks noGrp="1"/>
          </p:cNvSpPr>
          <p:nvPr>
            <p:ph type="ftr" sz="quarter" idx="13"/>
          </p:nvPr>
        </p:nvSpPr>
        <p:spPr/>
        <p:txBody>
          <a:bodyPr/>
          <a:lstStyle>
            <a:lvl1pPr>
              <a:defRPr>
                <a:solidFill>
                  <a:schemeClr val="bg1"/>
                </a:solidFill>
              </a:defRPr>
            </a:lvl1pPr>
          </a:lstStyle>
          <a:p>
            <a:r>
              <a:rPr lang="lv-LV"/>
              <a:t>Administratīvi teritoriālās reformas ietekmes uz pašvaldību administratīvo kapacitāti un pakalpojumu nodrošinājumu izvērtējums</a:t>
            </a:r>
            <a:endParaRPr lang="en-GB"/>
          </a:p>
        </p:txBody>
      </p:sp>
    </p:spTree>
    <p:extLst>
      <p:ext uri="{BB962C8B-B14F-4D97-AF65-F5344CB8AC3E}">
        <p14:creationId xmlns:p14="http://schemas.microsoft.com/office/powerpoint/2010/main" val="253759370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defRPr>
            </a:lvl1pPr>
          </a:lstStyle>
          <a:p>
            <a:pPr lvl="0" algn="l" fontAlgn="base">
              <a:lnSpc>
                <a:spcPct val="85000"/>
              </a:lnSpc>
              <a:spcAft>
                <a:spcPct val="0"/>
              </a:spcAft>
            </a:pPr>
            <a:r>
              <a:rPr lang="en-US"/>
              <a:t>Click to edit Master title style</a:t>
            </a:r>
          </a:p>
        </p:txBody>
      </p:sp>
      <p:sp>
        <p:nvSpPr>
          <p:cNvPr id="4102" name="Freeform 6"/>
          <p:cNvSpPr>
            <a:spLocks/>
          </p:cNvSpPr>
          <p:nvPr userDrawn="1"/>
        </p:nvSpPr>
        <p:spPr bwMode="gray">
          <a:xfrm>
            <a:off x="598488" y="1057275"/>
            <a:ext cx="10993437" cy="5195888"/>
          </a:xfrm>
          <a:custGeom>
            <a:avLst/>
            <a:gdLst/>
            <a:ahLst/>
            <a:cxnLst>
              <a:cxn ang="0">
                <a:pos x="0" y="0"/>
              </a:cxn>
              <a:cxn ang="0">
                <a:pos x="6925" y="0"/>
              </a:cxn>
              <a:cxn ang="0">
                <a:pos x="6925" y="2053"/>
              </a:cxn>
              <a:cxn ang="0">
                <a:pos x="0" y="3273"/>
              </a:cxn>
              <a:cxn ang="0">
                <a:pos x="0" y="0"/>
              </a:cxn>
            </a:cxnLst>
            <a:rect l="0" t="0" r="r" b="b"/>
            <a:pathLst>
              <a:path w="6925" h="3273">
                <a:moveTo>
                  <a:pt x="0" y="0"/>
                </a:moveTo>
                <a:lnTo>
                  <a:pt x="6925" y="0"/>
                </a:lnTo>
                <a:lnTo>
                  <a:pt x="6925" y="2053"/>
                </a:lnTo>
                <a:lnTo>
                  <a:pt x="0" y="3273"/>
                </a:lnTo>
                <a:lnTo>
                  <a:pt x="0"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2" name="Date Placeholder 1"/>
          <p:cNvSpPr>
            <a:spLocks noGrp="1"/>
          </p:cNvSpPr>
          <p:nvPr>
            <p:ph type="dt" sz="half" idx="10"/>
          </p:nvPr>
        </p:nvSpPr>
        <p:spPr/>
        <p:txBody>
          <a:bodyPr/>
          <a:lstStyle/>
          <a:p>
            <a:r>
              <a:rPr lang="lv-LV"/>
              <a:t>2022. gada 16. novembris</a:t>
            </a:r>
            <a:endParaRPr lang="en-US"/>
          </a:p>
        </p:txBody>
      </p:sp>
      <p:sp>
        <p:nvSpPr>
          <p:cNvPr id="3" name="Footer Placeholder 2"/>
          <p:cNvSpPr>
            <a:spLocks noGrp="1"/>
          </p:cNvSpPr>
          <p:nvPr>
            <p:ph type="ftr" sz="quarter" idx="11"/>
          </p:nvPr>
        </p:nvSpPr>
        <p:spPr/>
        <p:txBody>
          <a:bodyPr/>
          <a:lstStyle/>
          <a:p>
            <a:r>
              <a:rPr lang="lv-LV"/>
              <a:t>Administratīvi teritoriālās reformas ietekmes uz pašvaldību administratīvo kapacitāti un pakalpojumu nodrošinājumu izvērtējums</a:t>
            </a:r>
            <a:endParaRPr lang="en-GB"/>
          </a:p>
        </p:txBody>
      </p:sp>
    </p:spTree>
    <p:extLst>
      <p:ext uri="{BB962C8B-B14F-4D97-AF65-F5344CB8AC3E}">
        <p14:creationId xmlns:p14="http://schemas.microsoft.com/office/powerpoint/2010/main" val="371394475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Divider 2">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defRPr>
            </a:lvl1pPr>
          </a:lstStyle>
          <a:p>
            <a:pPr lvl="0" algn="l" fontAlgn="base">
              <a:lnSpc>
                <a:spcPct val="85000"/>
              </a:lnSpc>
              <a:spcAft>
                <a:spcPct val="0"/>
              </a:spcAft>
            </a:pPr>
            <a:r>
              <a:rPr lang="en-US"/>
              <a:t>Click to edit Master title style</a:t>
            </a:r>
          </a:p>
        </p:txBody>
      </p:sp>
      <p:sp>
        <p:nvSpPr>
          <p:cNvPr id="7" name="Freeform 6"/>
          <p:cNvSpPr>
            <a:spLocks/>
          </p:cNvSpPr>
          <p:nvPr userDrawn="1"/>
        </p:nvSpPr>
        <p:spPr bwMode="gray">
          <a:xfrm>
            <a:off x="598488" y="1057275"/>
            <a:ext cx="10993437" cy="5195888"/>
          </a:xfrm>
          <a:custGeom>
            <a:avLst/>
            <a:gdLst/>
            <a:ahLst/>
            <a:cxnLst>
              <a:cxn ang="0">
                <a:pos x="0" y="0"/>
              </a:cxn>
              <a:cxn ang="0">
                <a:pos x="6925" y="0"/>
              </a:cxn>
              <a:cxn ang="0">
                <a:pos x="6925" y="2053"/>
              </a:cxn>
              <a:cxn ang="0">
                <a:pos x="0" y="3273"/>
              </a:cxn>
              <a:cxn ang="0">
                <a:pos x="0" y="0"/>
              </a:cxn>
            </a:cxnLst>
            <a:rect l="0" t="0" r="r" b="b"/>
            <a:pathLst>
              <a:path w="6925" h="3273">
                <a:moveTo>
                  <a:pt x="0" y="0"/>
                </a:moveTo>
                <a:lnTo>
                  <a:pt x="6925" y="0"/>
                </a:lnTo>
                <a:lnTo>
                  <a:pt x="6925" y="2053"/>
                </a:lnTo>
                <a:lnTo>
                  <a:pt x="0" y="3273"/>
                </a:lnTo>
                <a:lnTo>
                  <a:pt x="0"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2" name="Date Placeholder 1"/>
          <p:cNvSpPr>
            <a:spLocks noGrp="1"/>
          </p:cNvSpPr>
          <p:nvPr>
            <p:ph type="dt" sz="half" idx="10"/>
          </p:nvPr>
        </p:nvSpPr>
        <p:spPr/>
        <p:txBody>
          <a:bodyPr/>
          <a:lstStyle/>
          <a:p>
            <a:r>
              <a:rPr lang="lv-LV"/>
              <a:t>2022. gada 16. novembris</a:t>
            </a:r>
            <a:endParaRPr lang="en-US"/>
          </a:p>
        </p:txBody>
      </p:sp>
      <p:sp>
        <p:nvSpPr>
          <p:cNvPr id="3" name="Footer Placeholder 2"/>
          <p:cNvSpPr>
            <a:spLocks noGrp="1"/>
          </p:cNvSpPr>
          <p:nvPr>
            <p:ph type="ftr" sz="quarter" idx="11"/>
          </p:nvPr>
        </p:nvSpPr>
        <p:spPr/>
        <p:txBody>
          <a:bodyPr/>
          <a:lstStyle/>
          <a:p>
            <a:r>
              <a:rPr lang="lv-LV"/>
              <a:t>Administratīvi teritoriālās reformas ietekmes uz pašvaldību administratīvo kapacitāti un pakalpojumu nodrošinājumu izvērtējums</a:t>
            </a:r>
            <a:endParaRPr lang="en-GB"/>
          </a:p>
        </p:txBody>
      </p:sp>
    </p:spTree>
    <p:extLst>
      <p:ext uri="{BB962C8B-B14F-4D97-AF65-F5344CB8AC3E}">
        <p14:creationId xmlns:p14="http://schemas.microsoft.com/office/powerpoint/2010/main" val="342556224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lvl1pPr>
          </a:lstStyle>
          <a:p>
            <a:pPr lvl="0" algn="l" fontAlgn="base">
              <a:lnSpc>
                <a:spcPct val="85000"/>
              </a:lnSpc>
              <a:spcAft>
                <a:spcPct val="0"/>
              </a:spcAft>
            </a:pPr>
            <a:r>
              <a:rPr lang="en-US"/>
              <a:t>Click to edit Master title style</a:t>
            </a:r>
          </a:p>
        </p:txBody>
      </p:sp>
      <p:sp>
        <p:nvSpPr>
          <p:cNvPr id="7" name="Freeform 6"/>
          <p:cNvSpPr>
            <a:spLocks/>
          </p:cNvSpPr>
          <p:nvPr userDrawn="1"/>
        </p:nvSpPr>
        <p:spPr bwMode="gray">
          <a:xfrm>
            <a:off x="598488" y="1057275"/>
            <a:ext cx="10993437" cy="5195888"/>
          </a:xfrm>
          <a:custGeom>
            <a:avLst/>
            <a:gdLst/>
            <a:ahLst/>
            <a:cxnLst>
              <a:cxn ang="0">
                <a:pos x="0" y="0"/>
              </a:cxn>
              <a:cxn ang="0">
                <a:pos x="6925" y="0"/>
              </a:cxn>
              <a:cxn ang="0">
                <a:pos x="6925" y="2053"/>
              </a:cxn>
              <a:cxn ang="0">
                <a:pos x="0" y="3273"/>
              </a:cxn>
              <a:cxn ang="0">
                <a:pos x="0" y="0"/>
              </a:cxn>
            </a:cxnLst>
            <a:rect l="0" t="0" r="r" b="b"/>
            <a:pathLst>
              <a:path w="6925" h="3273">
                <a:moveTo>
                  <a:pt x="0" y="0"/>
                </a:moveTo>
                <a:lnTo>
                  <a:pt x="6925" y="0"/>
                </a:lnTo>
                <a:lnTo>
                  <a:pt x="6925" y="2053"/>
                </a:lnTo>
                <a:lnTo>
                  <a:pt x="0" y="3273"/>
                </a:lnTo>
                <a:lnTo>
                  <a:pt x="0" y="0"/>
                </a:lnTo>
                <a:close/>
              </a:path>
            </a:pathLst>
          </a:custGeom>
          <a:blipFill dpi="0" rotWithShape="1">
            <a:blip r:embed="rId2" cstate="print"/>
            <a:srcRect/>
            <a:tile tx="0" ty="0" sx="100000" sy="100000" flip="none" algn="tl"/>
          </a:bli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 name="Date Placeholder 1"/>
          <p:cNvSpPr>
            <a:spLocks noGrp="1"/>
          </p:cNvSpPr>
          <p:nvPr>
            <p:ph type="dt" sz="half" idx="10"/>
          </p:nvPr>
        </p:nvSpPr>
        <p:spPr/>
        <p:txBody>
          <a:bodyPr/>
          <a:lstStyle/>
          <a:p>
            <a:r>
              <a:rPr lang="lv-LV"/>
              <a:t>2022. gada 16. novembris</a:t>
            </a:r>
            <a:endParaRPr lang="en-US"/>
          </a:p>
        </p:txBody>
      </p:sp>
      <p:sp>
        <p:nvSpPr>
          <p:cNvPr id="3" name="Footer Placeholder 2"/>
          <p:cNvSpPr>
            <a:spLocks noGrp="1"/>
          </p:cNvSpPr>
          <p:nvPr>
            <p:ph type="ftr" sz="quarter" idx="11"/>
          </p:nvPr>
        </p:nvSpPr>
        <p:spPr/>
        <p:txBody>
          <a:bodyPr/>
          <a:lstStyle/>
          <a:p>
            <a:r>
              <a:rPr lang="lv-LV"/>
              <a:t>Administratīvi teritoriālās reformas ietekmes uz pašvaldību administratīvo kapacitāti un pakalpojumu nodrošinājumu izvērtējums</a:t>
            </a:r>
            <a:endParaRPr lang="en-GB"/>
          </a:p>
        </p:txBody>
      </p:sp>
    </p:spTree>
    <p:extLst>
      <p:ext uri="{BB962C8B-B14F-4D97-AF65-F5344CB8AC3E}">
        <p14:creationId xmlns:p14="http://schemas.microsoft.com/office/powerpoint/2010/main" val="404890267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7" name="Line 11"/>
          <p:cNvSpPr>
            <a:spLocks noChangeShapeType="1"/>
          </p:cNvSpPr>
          <p:nvPr userDrawn="1"/>
        </p:nvSpPr>
        <p:spPr bwMode="auto">
          <a:xfrm>
            <a:off x="607800" y="6245352"/>
            <a:ext cx="10978515" cy="0"/>
          </a:xfrm>
          <a:prstGeom prst="line">
            <a:avLst/>
          </a:prstGeom>
          <a:noFill/>
          <a:ln w="3175">
            <a:solidFill>
              <a:srgbClr val="808080"/>
            </a:solidFill>
            <a:round/>
            <a:headEnd/>
            <a:tailEnd/>
          </a:ln>
          <a:effectLst/>
        </p:spPr>
        <p:txBody>
          <a:bodyPr wrap="none" anchor="ctr"/>
          <a:lstStyle/>
          <a:p>
            <a:endParaRPr lang="en-US" noProof="0">
              <a:solidFill>
                <a:schemeClr val="bg1"/>
              </a:solidFill>
            </a:endParaRPr>
          </a:p>
        </p:txBody>
      </p:sp>
      <p:sp>
        <p:nvSpPr>
          <p:cNvPr id="2" name="Date Placeholder 1"/>
          <p:cNvSpPr>
            <a:spLocks noGrp="1"/>
          </p:cNvSpPr>
          <p:nvPr>
            <p:ph type="dt" sz="half" idx="10"/>
          </p:nvPr>
        </p:nvSpPr>
        <p:spPr/>
        <p:txBody>
          <a:bodyPr/>
          <a:lstStyle/>
          <a:p>
            <a:r>
              <a:rPr lang="lv-LV"/>
              <a:t>2022. gada 16. novembris</a:t>
            </a:r>
            <a:endParaRPr lang="en-US"/>
          </a:p>
        </p:txBody>
      </p:sp>
      <p:sp>
        <p:nvSpPr>
          <p:cNvPr id="3" name="Footer Placeholder 2"/>
          <p:cNvSpPr>
            <a:spLocks noGrp="1"/>
          </p:cNvSpPr>
          <p:nvPr>
            <p:ph type="ftr" sz="quarter" idx="11"/>
          </p:nvPr>
        </p:nvSpPr>
        <p:spPr/>
        <p:txBody>
          <a:bodyPr/>
          <a:lstStyle/>
          <a:p>
            <a:r>
              <a:rPr lang="lv-LV"/>
              <a:t>Administratīvi teritoriālās reformas ietekmes uz pašvaldību administratīvo kapacitāti un pakalpojumu nodrošinājumu izvērtējums</a:t>
            </a:r>
            <a:endParaRPr lang="en-GB"/>
          </a:p>
        </p:txBody>
      </p:sp>
    </p:spTree>
    <p:extLst>
      <p:ext uri="{BB962C8B-B14F-4D97-AF65-F5344CB8AC3E}">
        <p14:creationId xmlns:p14="http://schemas.microsoft.com/office/powerpoint/2010/main" val="24246897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Arial" pitchFamily="34"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Arial" pitchFamily="34" charset="0"/>
                <a:ea typeface="+mn-ea"/>
                <a:cs typeface="Arial" pitchFamily="34" charset="0"/>
              </a:defRPr>
            </a:lvl2pPr>
            <a:lvl3pPr marL="176213" indent="-176213" algn="l" defTabSz="995363" rtl="0" fontAlgn="base">
              <a:lnSpc>
                <a:spcPct val="100000"/>
              </a:lnSpc>
              <a:spcBef>
                <a:spcPct val="0"/>
              </a:spcBef>
              <a:spcAft>
                <a:spcPct val="0"/>
              </a:spcAft>
              <a:buClr>
                <a:schemeClr val="accent2"/>
              </a:buClr>
              <a:buSzPct val="70000"/>
              <a:buFont typeface="Arial" pitchFamily="34" charset="0"/>
              <a:buChar char="►"/>
              <a:defRPr lang="en-US" sz="900" b="1" kern="1200" noProof="0" dirty="0" smtClean="0">
                <a:solidFill>
                  <a:schemeClr val="bg1"/>
                </a:solidFill>
                <a:latin typeface="Arial" pitchFamily="34"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Arial" pitchFamily="34" charset="0"/>
                <a:ea typeface="+mn-ea"/>
                <a:cs typeface="Arial" pitchFamily="34" charset="0"/>
              </a:defRPr>
            </a:lvl4pPr>
            <a:lvl5pPr marL="188913" indent="-188913" algn="l" defTabSz="995363" rtl="0" fontAlgn="base">
              <a:lnSpc>
                <a:spcPct val="100000"/>
              </a:lnSpc>
              <a:spcBef>
                <a:spcPct val="0"/>
              </a:spcBef>
              <a:spcAft>
                <a:spcPct val="0"/>
              </a:spcAft>
              <a:buClr>
                <a:schemeClr val="accent2"/>
              </a:buClr>
              <a:buSzPct val="70000"/>
              <a:buFont typeface="Arial" pitchFamily="34" charset="0"/>
              <a:buChar char="►"/>
              <a:defRPr lang="en-US" sz="800" kern="1200" noProof="0" dirty="0">
                <a:solidFill>
                  <a:schemeClr val="bg1"/>
                </a:solidFill>
                <a:latin typeface="Arial" pitchFamily="34" charset="0"/>
                <a:ea typeface="+mn-ea"/>
                <a:cs typeface="Arial" pitchFamily="34" charset="0"/>
              </a:defRPr>
            </a:lvl5pPr>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575629298"/>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theme" Target="../theme/theme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18" Type="http://schemas.openxmlformats.org/officeDocument/2006/relationships/slideLayout" Target="../slideLayouts/slideLayout68.xml"/><Relationship Id="rId26" Type="http://schemas.openxmlformats.org/officeDocument/2006/relationships/slideLayout" Target="../slideLayouts/slideLayout76.xml"/><Relationship Id="rId3" Type="http://schemas.openxmlformats.org/officeDocument/2006/relationships/slideLayout" Target="../slideLayouts/slideLayout53.xml"/><Relationship Id="rId21" Type="http://schemas.openxmlformats.org/officeDocument/2006/relationships/slideLayout" Target="../slideLayouts/slideLayout71.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17" Type="http://schemas.openxmlformats.org/officeDocument/2006/relationships/slideLayout" Target="../slideLayouts/slideLayout67.xml"/><Relationship Id="rId25" Type="http://schemas.openxmlformats.org/officeDocument/2006/relationships/slideLayout" Target="../slideLayouts/slideLayout75.xml"/><Relationship Id="rId2" Type="http://schemas.openxmlformats.org/officeDocument/2006/relationships/slideLayout" Target="../slideLayouts/slideLayout52.xml"/><Relationship Id="rId16" Type="http://schemas.openxmlformats.org/officeDocument/2006/relationships/slideLayout" Target="../slideLayouts/slideLayout66.xml"/><Relationship Id="rId20" Type="http://schemas.openxmlformats.org/officeDocument/2006/relationships/slideLayout" Target="../slideLayouts/slideLayout70.xml"/><Relationship Id="rId29" Type="http://schemas.openxmlformats.org/officeDocument/2006/relationships/slideLayout" Target="../slideLayouts/slideLayout79.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24" Type="http://schemas.openxmlformats.org/officeDocument/2006/relationships/slideLayout" Target="../slideLayouts/slideLayout74.xml"/><Relationship Id="rId32" Type="http://schemas.openxmlformats.org/officeDocument/2006/relationships/theme" Target="../theme/theme2.xml"/><Relationship Id="rId5" Type="http://schemas.openxmlformats.org/officeDocument/2006/relationships/slideLayout" Target="../slideLayouts/slideLayout55.xml"/><Relationship Id="rId15" Type="http://schemas.openxmlformats.org/officeDocument/2006/relationships/slideLayout" Target="../slideLayouts/slideLayout65.xml"/><Relationship Id="rId23" Type="http://schemas.openxmlformats.org/officeDocument/2006/relationships/slideLayout" Target="../slideLayouts/slideLayout73.xml"/><Relationship Id="rId28" Type="http://schemas.openxmlformats.org/officeDocument/2006/relationships/slideLayout" Target="../slideLayouts/slideLayout78.xml"/><Relationship Id="rId10" Type="http://schemas.openxmlformats.org/officeDocument/2006/relationships/slideLayout" Target="../slideLayouts/slideLayout60.xml"/><Relationship Id="rId19" Type="http://schemas.openxmlformats.org/officeDocument/2006/relationships/slideLayout" Target="../slideLayouts/slideLayout69.xml"/><Relationship Id="rId31" Type="http://schemas.openxmlformats.org/officeDocument/2006/relationships/slideLayout" Target="../slideLayouts/slideLayout81.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slideLayout" Target="../slideLayouts/slideLayout64.xml"/><Relationship Id="rId22" Type="http://schemas.openxmlformats.org/officeDocument/2006/relationships/slideLayout" Target="../slideLayouts/slideLayout72.xml"/><Relationship Id="rId27" Type="http://schemas.openxmlformats.org/officeDocument/2006/relationships/slideLayout" Target="../slideLayouts/slideLayout77.xml"/><Relationship Id="rId30" Type="http://schemas.openxmlformats.org/officeDocument/2006/relationships/slideLayout" Target="../slideLayouts/slideLayout8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26" Type="http://schemas.openxmlformats.org/officeDocument/2006/relationships/image" Target="../media/image9.emf"/><Relationship Id="rId3" Type="http://schemas.openxmlformats.org/officeDocument/2006/relationships/slideLayout" Target="../slideLayouts/slideLayout84.xml"/><Relationship Id="rId21" Type="http://schemas.openxmlformats.org/officeDocument/2006/relationships/slideLayout" Target="../slideLayouts/slideLayout102.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oleObject" Target="../embeddings/oleObject1.bin"/><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tags" Target="../tags/tag2.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tags" Target="../tags/tag1.xml"/><Relationship Id="rId10" Type="http://schemas.openxmlformats.org/officeDocument/2006/relationships/slideLayout" Target="../slideLayouts/slideLayout91.xml"/><Relationship Id="rId19" Type="http://schemas.openxmlformats.org/officeDocument/2006/relationships/slideLayout" Target="../slideLayouts/slideLayout100.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theme" Target="../theme/theme3.xml"/><Relationship Id="rId27" Type="http://schemas.openxmlformats.org/officeDocument/2006/relationships/image" Target="../media/image10.wmf"/></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10.xml"/><Relationship Id="rId13" Type="http://schemas.openxmlformats.org/officeDocument/2006/relationships/slideLayout" Target="../slideLayouts/slideLayout115.xml"/><Relationship Id="rId18" Type="http://schemas.openxmlformats.org/officeDocument/2006/relationships/slideLayout" Target="../slideLayouts/slideLayout12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slideLayout" Target="../slideLayouts/slideLayout114.xml"/><Relationship Id="rId17" Type="http://schemas.openxmlformats.org/officeDocument/2006/relationships/slideLayout" Target="../slideLayouts/slideLayout119.xml"/><Relationship Id="rId2" Type="http://schemas.openxmlformats.org/officeDocument/2006/relationships/slideLayout" Target="../slideLayouts/slideLayout104.xml"/><Relationship Id="rId16" Type="http://schemas.openxmlformats.org/officeDocument/2006/relationships/slideLayout" Target="../slideLayouts/slideLayout118.xml"/><Relationship Id="rId20" Type="http://schemas.openxmlformats.org/officeDocument/2006/relationships/theme" Target="../theme/theme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5" Type="http://schemas.openxmlformats.org/officeDocument/2006/relationships/slideLayout" Target="../slideLayouts/slideLayout117.xml"/><Relationship Id="rId10" Type="http://schemas.openxmlformats.org/officeDocument/2006/relationships/slideLayout" Target="../slideLayouts/slideLayout112.xml"/><Relationship Id="rId19" Type="http://schemas.openxmlformats.org/officeDocument/2006/relationships/slideLayout" Target="../slideLayouts/slideLayout121.xml"/><Relationship Id="rId4" Type="http://schemas.openxmlformats.org/officeDocument/2006/relationships/slideLayout" Target="../slideLayouts/slideLayout106.xml"/><Relationship Id="rId9" Type="http://schemas.openxmlformats.org/officeDocument/2006/relationships/slideLayout" Target="../slideLayouts/slideLayout111.xml"/><Relationship Id="rId14" Type="http://schemas.openxmlformats.org/officeDocument/2006/relationships/slideLayout" Target="../slideLayouts/slideLayout116.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134.xml"/><Relationship Id="rId18" Type="http://schemas.openxmlformats.org/officeDocument/2006/relationships/slideLayout" Target="../slideLayouts/slideLayout139.xml"/><Relationship Id="rId26" Type="http://schemas.openxmlformats.org/officeDocument/2006/relationships/slideLayout" Target="../slideLayouts/slideLayout147.xml"/><Relationship Id="rId3" Type="http://schemas.openxmlformats.org/officeDocument/2006/relationships/slideLayout" Target="../slideLayouts/slideLayout124.xml"/><Relationship Id="rId21" Type="http://schemas.openxmlformats.org/officeDocument/2006/relationships/slideLayout" Target="../slideLayouts/slideLayout142.xml"/><Relationship Id="rId7" Type="http://schemas.openxmlformats.org/officeDocument/2006/relationships/slideLayout" Target="../slideLayouts/slideLayout128.xml"/><Relationship Id="rId12" Type="http://schemas.openxmlformats.org/officeDocument/2006/relationships/slideLayout" Target="../slideLayouts/slideLayout133.xml"/><Relationship Id="rId17" Type="http://schemas.openxmlformats.org/officeDocument/2006/relationships/slideLayout" Target="../slideLayouts/slideLayout138.xml"/><Relationship Id="rId25" Type="http://schemas.openxmlformats.org/officeDocument/2006/relationships/slideLayout" Target="../slideLayouts/slideLayout146.xml"/><Relationship Id="rId33" Type="http://schemas.openxmlformats.org/officeDocument/2006/relationships/theme" Target="../theme/theme5.xml"/><Relationship Id="rId2" Type="http://schemas.openxmlformats.org/officeDocument/2006/relationships/slideLayout" Target="../slideLayouts/slideLayout123.xml"/><Relationship Id="rId16" Type="http://schemas.openxmlformats.org/officeDocument/2006/relationships/slideLayout" Target="../slideLayouts/slideLayout137.xml"/><Relationship Id="rId20" Type="http://schemas.openxmlformats.org/officeDocument/2006/relationships/slideLayout" Target="../slideLayouts/slideLayout141.xml"/><Relationship Id="rId29" Type="http://schemas.openxmlformats.org/officeDocument/2006/relationships/slideLayout" Target="../slideLayouts/slideLayout150.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24" Type="http://schemas.openxmlformats.org/officeDocument/2006/relationships/slideLayout" Target="../slideLayouts/slideLayout145.xml"/><Relationship Id="rId32" Type="http://schemas.openxmlformats.org/officeDocument/2006/relationships/slideLayout" Target="../slideLayouts/slideLayout153.xml"/><Relationship Id="rId5" Type="http://schemas.openxmlformats.org/officeDocument/2006/relationships/slideLayout" Target="../slideLayouts/slideLayout126.xml"/><Relationship Id="rId15" Type="http://schemas.openxmlformats.org/officeDocument/2006/relationships/slideLayout" Target="../slideLayouts/slideLayout136.xml"/><Relationship Id="rId23" Type="http://schemas.openxmlformats.org/officeDocument/2006/relationships/slideLayout" Target="../slideLayouts/slideLayout144.xml"/><Relationship Id="rId28" Type="http://schemas.openxmlformats.org/officeDocument/2006/relationships/slideLayout" Target="../slideLayouts/slideLayout149.xml"/><Relationship Id="rId10" Type="http://schemas.openxmlformats.org/officeDocument/2006/relationships/slideLayout" Target="../slideLayouts/slideLayout131.xml"/><Relationship Id="rId19" Type="http://schemas.openxmlformats.org/officeDocument/2006/relationships/slideLayout" Target="../slideLayouts/slideLayout140.xml"/><Relationship Id="rId31" Type="http://schemas.openxmlformats.org/officeDocument/2006/relationships/slideLayout" Target="../slideLayouts/slideLayout152.xml"/><Relationship Id="rId4" Type="http://schemas.openxmlformats.org/officeDocument/2006/relationships/slideLayout" Target="../slideLayouts/slideLayout125.xml"/><Relationship Id="rId9" Type="http://schemas.openxmlformats.org/officeDocument/2006/relationships/slideLayout" Target="../slideLayouts/slideLayout130.xml"/><Relationship Id="rId14" Type="http://schemas.openxmlformats.org/officeDocument/2006/relationships/slideLayout" Target="../slideLayouts/slideLayout135.xml"/><Relationship Id="rId22" Type="http://schemas.openxmlformats.org/officeDocument/2006/relationships/slideLayout" Target="../slideLayouts/slideLayout143.xml"/><Relationship Id="rId27" Type="http://schemas.openxmlformats.org/officeDocument/2006/relationships/slideLayout" Target="../slideLayouts/slideLayout148.xml"/><Relationship Id="rId30" Type="http://schemas.openxmlformats.org/officeDocument/2006/relationships/slideLayout" Target="../slideLayouts/slideLayout151.xml"/><Relationship Id="rId8" Type="http://schemas.openxmlformats.org/officeDocument/2006/relationships/slideLayout" Target="../slideLayouts/slideLayout12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61.xml"/><Relationship Id="rId13" Type="http://schemas.openxmlformats.org/officeDocument/2006/relationships/slideLayout" Target="../slideLayouts/slideLayout166.xml"/><Relationship Id="rId3" Type="http://schemas.openxmlformats.org/officeDocument/2006/relationships/slideLayout" Target="../slideLayouts/slideLayout156.xml"/><Relationship Id="rId7" Type="http://schemas.openxmlformats.org/officeDocument/2006/relationships/slideLayout" Target="../slideLayouts/slideLayout160.xml"/><Relationship Id="rId12" Type="http://schemas.openxmlformats.org/officeDocument/2006/relationships/slideLayout" Target="../slideLayouts/slideLayout165.xml"/><Relationship Id="rId17" Type="http://schemas.openxmlformats.org/officeDocument/2006/relationships/theme" Target="../theme/theme6.xml"/><Relationship Id="rId2" Type="http://schemas.openxmlformats.org/officeDocument/2006/relationships/slideLayout" Target="../slideLayouts/slideLayout155.xml"/><Relationship Id="rId16" Type="http://schemas.openxmlformats.org/officeDocument/2006/relationships/slideLayout" Target="../slideLayouts/slideLayout169.xml"/><Relationship Id="rId1" Type="http://schemas.openxmlformats.org/officeDocument/2006/relationships/slideLayout" Target="../slideLayouts/slideLayout154.xml"/><Relationship Id="rId6" Type="http://schemas.openxmlformats.org/officeDocument/2006/relationships/slideLayout" Target="../slideLayouts/slideLayout159.xml"/><Relationship Id="rId11" Type="http://schemas.openxmlformats.org/officeDocument/2006/relationships/slideLayout" Target="../slideLayouts/slideLayout164.xml"/><Relationship Id="rId5" Type="http://schemas.openxmlformats.org/officeDocument/2006/relationships/slideLayout" Target="../slideLayouts/slideLayout158.xml"/><Relationship Id="rId15" Type="http://schemas.openxmlformats.org/officeDocument/2006/relationships/slideLayout" Target="../slideLayouts/slideLayout168.xml"/><Relationship Id="rId10" Type="http://schemas.openxmlformats.org/officeDocument/2006/relationships/slideLayout" Target="../slideLayouts/slideLayout163.xml"/><Relationship Id="rId4" Type="http://schemas.openxmlformats.org/officeDocument/2006/relationships/slideLayout" Target="../slideLayouts/slideLayout157.xml"/><Relationship Id="rId9" Type="http://schemas.openxmlformats.org/officeDocument/2006/relationships/slideLayout" Target="../slideLayouts/slideLayout162.xml"/><Relationship Id="rId14" Type="http://schemas.openxmlformats.org/officeDocument/2006/relationships/slideLayout" Target="../slideLayouts/slideLayout16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77.xml"/><Relationship Id="rId13" Type="http://schemas.openxmlformats.org/officeDocument/2006/relationships/slideLayout" Target="../slideLayouts/slideLayout182.xml"/><Relationship Id="rId18" Type="http://schemas.openxmlformats.org/officeDocument/2006/relationships/image" Target="../media/image10.wmf"/><Relationship Id="rId3" Type="http://schemas.openxmlformats.org/officeDocument/2006/relationships/slideLayout" Target="../slideLayouts/slideLayout172.xml"/><Relationship Id="rId7" Type="http://schemas.openxmlformats.org/officeDocument/2006/relationships/slideLayout" Target="../slideLayouts/slideLayout176.xml"/><Relationship Id="rId12" Type="http://schemas.openxmlformats.org/officeDocument/2006/relationships/slideLayout" Target="../slideLayouts/slideLayout181.xml"/><Relationship Id="rId17" Type="http://schemas.openxmlformats.org/officeDocument/2006/relationships/theme" Target="../theme/theme7.xml"/><Relationship Id="rId2" Type="http://schemas.openxmlformats.org/officeDocument/2006/relationships/slideLayout" Target="../slideLayouts/slideLayout171.xml"/><Relationship Id="rId16" Type="http://schemas.openxmlformats.org/officeDocument/2006/relationships/slideLayout" Target="../slideLayouts/slideLayout185.xml"/><Relationship Id="rId1" Type="http://schemas.openxmlformats.org/officeDocument/2006/relationships/slideLayout" Target="../slideLayouts/slideLayout170.xml"/><Relationship Id="rId6" Type="http://schemas.openxmlformats.org/officeDocument/2006/relationships/slideLayout" Target="../slideLayouts/slideLayout175.xml"/><Relationship Id="rId11" Type="http://schemas.openxmlformats.org/officeDocument/2006/relationships/slideLayout" Target="../slideLayouts/slideLayout180.xml"/><Relationship Id="rId5" Type="http://schemas.openxmlformats.org/officeDocument/2006/relationships/slideLayout" Target="../slideLayouts/slideLayout174.xml"/><Relationship Id="rId15" Type="http://schemas.openxmlformats.org/officeDocument/2006/relationships/slideLayout" Target="../slideLayouts/slideLayout184.xml"/><Relationship Id="rId10" Type="http://schemas.openxmlformats.org/officeDocument/2006/relationships/slideLayout" Target="../slideLayouts/slideLayout179.xml"/><Relationship Id="rId4" Type="http://schemas.openxmlformats.org/officeDocument/2006/relationships/slideLayout" Target="../slideLayouts/slideLayout173.xml"/><Relationship Id="rId9" Type="http://schemas.openxmlformats.org/officeDocument/2006/relationships/slideLayout" Target="../slideLayouts/slideLayout178.xml"/><Relationship Id="rId14" Type="http://schemas.openxmlformats.org/officeDocument/2006/relationships/slideLayout" Target="../slideLayouts/slideLayout18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8" y="294200"/>
            <a:ext cx="10978515" cy="590880"/>
          </a:xfrm>
          <a:prstGeom prst="rect">
            <a:avLst/>
          </a:prstGeom>
        </p:spPr>
        <p:txBody>
          <a:bodyPr vert="horz" lIns="0" tIns="0" rIns="0" bIns="0" rtlCol="0" anchor="t" anchorCtr="0">
            <a:noAutofit/>
          </a:bodyPr>
          <a:lstStyle/>
          <a:p>
            <a:r>
              <a:rPr lang="en-US"/>
              <a:t>Click to edit Master title style</a:t>
            </a:r>
            <a:endParaRPr lang="en-GB"/>
          </a:p>
        </p:txBody>
      </p:sp>
      <p:sp>
        <p:nvSpPr>
          <p:cNvPr id="3" name="Text Placeholder 2"/>
          <p:cNvSpPr>
            <a:spLocks noGrp="1"/>
          </p:cNvSpPr>
          <p:nvPr>
            <p:ph type="body" idx="1"/>
          </p:nvPr>
        </p:nvSpPr>
        <p:spPr>
          <a:xfrm>
            <a:off x="609918"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grpSp>
        <p:nvGrpSpPr>
          <p:cNvPr id="9" name="Group 4">
            <a:extLst>
              <a:ext uri="{FF2B5EF4-FFF2-40B4-BE49-F238E27FC236}">
                <a16:creationId xmlns:a16="http://schemas.microsoft.com/office/drawing/2014/main" id="{ABA621AC-91DA-4716-A450-56540FA39C36}"/>
              </a:ext>
            </a:extLst>
          </p:cNvPr>
          <p:cNvGrpSpPr>
            <a:grpSpLocks noChangeAspect="1"/>
          </p:cNvGrpSpPr>
          <p:nvPr userDrawn="1"/>
        </p:nvGrpSpPr>
        <p:grpSpPr bwMode="auto">
          <a:xfrm>
            <a:off x="11287125" y="6356350"/>
            <a:ext cx="303213" cy="311150"/>
            <a:chOff x="7110" y="4004"/>
            <a:chExt cx="191" cy="196"/>
          </a:xfrm>
        </p:grpSpPr>
        <p:sp>
          <p:nvSpPr>
            <p:cNvPr id="11" name="Freeform 5">
              <a:extLst>
                <a:ext uri="{FF2B5EF4-FFF2-40B4-BE49-F238E27FC236}">
                  <a16:creationId xmlns:a16="http://schemas.microsoft.com/office/drawing/2014/main" id="{76E3EDA9-8EAC-419E-8C11-4E1E158AF762}"/>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 name="Freeform 6">
              <a:extLst>
                <a:ext uri="{FF2B5EF4-FFF2-40B4-BE49-F238E27FC236}">
                  <a16:creationId xmlns:a16="http://schemas.microsoft.com/office/drawing/2014/main" id="{ABC9458B-8C2C-486A-8ADE-F22CCDC7E2F8}"/>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 name="Freeform 7">
              <a:extLst>
                <a:ext uri="{FF2B5EF4-FFF2-40B4-BE49-F238E27FC236}">
                  <a16:creationId xmlns:a16="http://schemas.microsoft.com/office/drawing/2014/main" id="{0A4C4046-69B4-41DA-AA2E-E892AEC9AA90}"/>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
        <p:nvSpPr>
          <p:cNvPr id="19" name="Date Placeholder 3">
            <a:extLst>
              <a:ext uri="{FF2B5EF4-FFF2-40B4-BE49-F238E27FC236}">
                <a16:creationId xmlns:a16="http://schemas.microsoft.com/office/drawing/2014/main" id="{600772EA-C6B0-4F5D-AA59-01C0858EFADB}"/>
              </a:ext>
            </a:extLst>
          </p:cNvPr>
          <p:cNvSpPr>
            <a:spLocks noGrp="1"/>
          </p:cNvSpPr>
          <p:nvPr>
            <p:ph type="dt" sz="half" idx="2"/>
          </p:nvPr>
        </p:nvSpPr>
        <p:spPr>
          <a:xfrm>
            <a:off x="1428928" y="6471244"/>
            <a:ext cx="1191258" cy="180000"/>
          </a:xfrm>
          <a:prstGeom prst="rect">
            <a:avLst/>
          </a:prstGeom>
        </p:spPr>
        <p:txBody>
          <a:bodyPr vert="horz" lIns="0" tIns="0" rIns="0" bIns="0" rtlCol="0" anchor="ctr"/>
          <a:lstStyle>
            <a:lvl1pPr marL="0" algn="l" defTabSz="914400" rtl="0" eaLnBrk="1" latinLnBrk="0" hangingPunct="1">
              <a:defRPr lang="en-IN" sz="800" kern="1200" smtClean="0">
                <a:solidFill>
                  <a:schemeClr val="bg1"/>
                </a:solidFill>
                <a:latin typeface="EYInterstate" panose="02000503020000020004" pitchFamily="2" charset="0"/>
                <a:ea typeface="+mn-ea"/>
                <a:cs typeface="+mn-cs"/>
              </a:defRPr>
            </a:lvl1pPr>
          </a:lstStyle>
          <a:p>
            <a:r>
              <a:rPr lang="lv-LV"/>
              <a:t>2022. gada 16. novembris</a:t>
            </a:r>
            <a:endParaRPr lang="en-IN"/>
          </a:p>
        </p:txBody>
      </p:sp>
      <p:sp>
        <p:nvSpPr>
          <p:cNvPr id="20" name="Footer Placeholder 4">
            <a:extLst>
              <a:ext uri="{FF2B5EF4-FFF2-40B4-BE49-F238E27FC236}">
                <a16:creationId xmlns:a16="http://schemas.microsoft.com/office/drawing/2014/main" id="{AC28FA70-87E4-49F4-AFDE-345AA28E0BE7}"/>
              </a:ext>
            </a:extLst>
          </p:cNvPr>
          <p:cNvSpPr>
            <a:spLocks noGrp="1"/>
          </p:cNvSpPr>
          <p:nvPr>
            <p:ph type="ftr" sz="quarter" idx="3"/>
          </p:nvPr>
        </p:nvSpPr>
        <p:spPr>
          <a:xfrm>
            <a:off x="3239188" y="6471244"/>
            <a:ext cx="3086100" cy="180000"/>
          </a:xfrm>
          <a:prstGeom prst="rect">
            <a:avLst/>
          </a:prstGeom>
        </p:spPr>
        <p:txBody>
          <a:bodyPr vert="horz" lIns="0" tIns="0" rIns="0" bIns="0" rtlCol="0" anchor="ctr"/>
          <a:lstStyle>
            <a:lvl1pPr marL="0" algn="l" defTabSz="914400" rtl="0" eaLnBrk="1" latinLnBrk="0" hangingPunct="1">
              <a:defRPr lang="en-IN" sz="800" kern="1200" dirty="0">
                <a:solidFill>
                  <a:schemeClr val="bg1"/>
                </a:solidFill>
                <a:latin typeface="EYInterstate" panose="02000503020000020004" pitchFamily="2" charset="0"/>
                <a:ea typeface="+mn-ea"/>
                <a:cs typeface="+mn-cs"/>
              </a:defRPr>
            </a:lvl1pPr>
          </a:lstStyle>
          <a:p>
            <a:r>
              <a:rPr lang="en-US"/>
              <a:t>Administratīvi teritoriālās reformas ietekmes uz pašvaldību administratīvo kapacitāti un pakalpojumu nodrošinājumu izvērtējums</a:t>
            </a:r>
          </a:p>
        </p:txBody>
      </p:sp>
      <p:sp>
        <p:nvSpPr>
          <p:cNvPr id="21" name="Slide Number Placeholder 5">
            <a:extLst>
              <a:ext uri="{FF2B5EF4-FFF2-40B4-BE49-F238E27FC236}">
                <a16:creationId xmlns:a16="http://schemas.microsoft.com/office/drawing/2014/main" id="{3B540F9A-D485-4BD0-B905-41F8A52593F8}"/>
              </a:ext>
            </a:extLst>
          </p:cNvPr>
          <p:cNvSpPr>
            <a:spLocks noGrp="1"/>
          </p:cNvSpPr>
          <p:nvPr>
            <p:ph type="sldNum" sz="quarter" idx="4"/>
          </p:nvPr>
        </p:nvSpPr>
        <p:spPr>
          <a:xfrm>
            <a:off x="617221" y="6471244"/>
            <a:ext cx="663066" cy="180000"/>
          </a:xfrm>
          <a:prstGeom prst="rect">
            <a:avLst/>
          </a:prstGeom>
        </p:spPr>
        <p:txBody>
          <a:bodyPr vert="horz" lIns="0" tIns="0" rIns="0" bIns="0" rtlCol="0" anchor="ctr"/>
          <a:lstStyle>
            <a:lvl1pPr marL="0" algn="l" defTabSz="914400" rtl="0" eaLnBrk="1" latinLnBrk="0" hangingPunct="1">
              <a:defRPr lang="en-IN" sz="800" kern="1200" smtClean="0">
                <a:solidFill>
                  <a:schemeClr val="bg1"/>
                </a:solidFill>
                <a:latin typeface="EYInterstate" panose="02000503020000020004" pitchFamily="2" charset="0"/>
                <a:ea typeface="+mn-ea"/>
                <a:cs typeface="+mn-cs"/>
              </a:defRPr>
            </a:lvl1pPr>
          </a:lstStyle>
          <a:p>
            <a:r>
              <a:rPr lang="en-GB"/>
              <a:t>Page </a:t>
            </a:r>
            <a:fld id="{F1BC30E3-FFE5-4B91-AA19-87A149EBB9EE}" type="slidenum">
              <a:rPr smtClean="0"/>
              <a:pPr/>
              <a:t>‹#›</a:t>
            </a:fld>
            <a:endParaRPr/>
          </a:p>
        </p:txBody>
      </p:sp>
    </p:spTree>
    <p:extLst>
      <p:ext uri="{BB962C8B-B14F-4D97-AF65-F5344CB8AC3E}">
        <p14:creationId xmlns:p14="http://schemas.microsoft.com/office/powerpoint/2010/main" val="1919714218"/>
      </p:ext>
    </p:extLst>
  </p:cSld>
  <p:clrMap bg1="lt1" tx1="dk1" bg2="lt2" tx2="dk2" accent1="accent1" accent2="accent2" accent3="accent3" accent4="accent4" accent5="accent5" accent6="accent6" hlink="hlink" folHlink="folHlink"/>
  <p:sldLayoutIdLst>
    <p:sldLayoutId id="2147483887" r:id="rId1"/>
    <p:sldLayoutId id="2147483890" r:id="rId2"/>
    <p:sldLayoutId id="2147483825" r:id="rId3"/>
    <p:sldLayoutId id="2147483826" r:id="rId4"/>
    <p:sldLayoutId id="2147483827" r:id="rId5"/>
    <p:sldLayoutId id="2147483875" r:id="rId6"/>
    <p:sldLayoutId id="2147483873" r:id="rId7"/>
    <p:sldLayoutId id="2147483872" r:id="rId8"/>
    <p:sldLayoutId id="2147483828" r:id="rId9"/>
    <p:sldLayoutId id="2147483877" r:id="rId10"/>
    <p:sldLayoutId id="2147483876" r:id="rId11"/>
    <p:sldLayoutId id="2147483871" r:id="rId12"/>
    <p:sldLayoutId id="2147483829" r:id="rId13"/>
    <p:sldLayoutId id="2147483923" r:id="rId14"/>
    <p:sldLayoutId id="2147483921" r:id="rId15"/>
    <p:sldLayoutId id="2147483830" r:id="rId16"/>
    <p:sldLayoutId id="2147483831" r:id="rId17"/>
    <p:sldLayoutId id="2147483832" r:id="rId18"/>
    <p:sldLayoutId id="2147483833" r:id="rId19"/>
    <p:sldLayoutId id="2147483834" r:id="rId20"/>
    <p:sldLayoutId id="2147483835" r:id="rId21"/>
    <p:sldLayoutId id="2147483836" r:id="rId22"/>
    <p:sldLayoutId id="2147483837" r:id="rId23"/>
    <p:sldLayoutId id="2147483838" r:id="rId24"/>
    <p:sldLayoutId id="2147483874" r:id="rId25"/>
    <p:sldLayoutId id="2147483839" r:id="rId26"/>
    <p:sldLayoutId id="2147483925" r:id="rId27"/>
    <p:sldLayoutId id="2147483926" r:id="rId28"/>
    <p:sldLayoutId id="2147483840" r:id="rId29"/>
    <p:sldLayoutId id="2147483946" r:id="rId30"/>
    <p:sldLayoutId id="2147483947" r:id="rId31"/>
    <p:sldLayoutId id="2147483948" r:id="rId32"/>
    <p:sldLayoutId id="2147483949" r:id="rId33"/>
    <p:sldLayoutId id="2147483950" r:id="rId34"/>
    <p:sldLayoutId id="2147483951" r:id="rId35"/>
    <p:sldLayoutId id="2147483952" r:id="rId36"/>
    <p:sldLayoutId id="2147483953" r:id="rId37"/>
    <p:sldLayoutId id="2147483954" r:id="rId38"/>
    <p:sldLayoutId id="2147483955" r:id="rId39"/>
    <p:sldLayoutId id="2147483956" r:id="rId40"/>
    <p:sldLayoutId id="2147483957" r:id="rId41"/>
    <p:sldLayoutId id="2147483958" r:id="rId42"/>
    <p:sldLayoutId id="2147483959" r:id="rId43"/>
    <p:sldLayoutId id="2147483960" r:id="rId44"/>
    <p:sldLayoutId id="2147483961" r:id="rId45"/>
    <p:sldLayoutId id="2147483962" r:id="rId46"/>
    <p:sldLayoutId id="2147483963" r:id="rId47"/>
    <p:sldLayoutId id="2147483964" r:id="rId48"/>
    <p:sldLayoutId id="2147483965" r:id="rId49"/>
    <p:sldLayoutId id="2147483966" r:id="rId50"/>
  </p:sldLayoutIdLst>
  <p:hf hdr="0" ftr="0"/>
  <p:txStyles>
    <p:title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p:titleStyle>
    <p:body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8" y="294200"/>
            <a:ext cx="10978515" cy="590880"/>
          </a:xfrm>
          <a:prstGeom prst="rect">
            <a:avLst/>
          </a:prstGeom>
        </p:spPr>
        <p:txBody>
          <a:bodyPr vert="horz" lIns="0" tIns="0" rIns="0" bIns="0" rtlCol="0" anchor="t" anchorCtr="0">
            <a:noAutofit/>
          </a:bodyPr>
          <a:lstStyle/>
          <a:p>
            <a:r>
              <a:rPr lang="en-US"/>
              <a:t>Click to edit Master title style</a:t>
            </a:r>
            <a:endParaRPr lang="en-GB"/>
          </a:p>
        </p:txBody>
      </p:sp>
      <p:sp>
        <p:nvSpPr>
          <p:cNvPr id="3" name="Text Placeholder 2"/>
          <p:cNvSpPr>
            <a:spLocks noGrp="1"/>
          </p:cNvSpPr>
          <p:nvPr>
            <p:ph type="body" idx="1"/>
          </p:nvPr>
        </p:nvSpPr>
        <p:spPr>
          <a:xfrm>
            <a:off x="609918"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grpSp>
        <p:nvGrpSpPr>
          <p:cNvPr id="14" name="Group 4">
            <a:extLst>
              <a:ext uri="{FF2B5EF4-FFF2-40B4-BE49-F238E27FC236}">
                <a16:creationId xmlns:a16="http://schemas.microsoft.com/office/drawing/2014/main" id="{7E89FB01-0304-4B7A-83F4-087FD710583C}"/>
              </a:ext>
            </a:extLst>
          </p:cNvPr>
          <p:cNvGrpSpPr>
            <a:grpSpLocks noChangeAspect="1"/>
          </p:cNvGrpSpPr>
          <p:nvPr userDrawn="1"/>
        </p:nvGrpSpPr>
        <p:grpSpPr bwMode="auto">
          <a:xfrm>
            <a:off x="11287125" y="6356350"/>
            <a:ext cx="303213" cy="311150"/>
            <a:chOff x="7110" y="4004"/>
            <a:chExt cx="191" cy="196"/>
          </a:xfrm>
        </p:grpSpPr>
        <p:sp>
          <p:nvSpPr>
            <p:cNvPr id="15" name="Freeform 5">
              <a:extLst>
                <a:ext uri="{FF2B5EF4-FFF2-40B4-BE49-F238E27FC236}">
                  <a16:creationId xmlns:a16="http://schemas.microsoft.com/office/drawing/2014/main" id="{4DE1CE93-8A80-4A24-92CA-71C05E453718}"/>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 name="Freeform 6">
              <a:extLst>
                <a:ext uri="{FF2B5EF4-FFF2-40B4-BE49-F238E27FC236}">
                  <a16:creationId xmlns:a16="http://schemas.microsoft.com/office/drawing/2014/main" id="{769AC85D-6BA0-4E5B-A206-FB7E85E0DDBE}"/>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7">
              <a:extLst>
                <a:ext uri="{FF2B5EF4-FFF2-40B4-BE49-F238E27FC236}">
                  <a16:creationId xmlns:a16="http://schemas.microsoft.com/office/drawing/2014/main" id="{5A99D1FF-A731-4C56-AEC5-4C61FAC74874}"/>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
        <p:nvSpPr>
          <p:cNvPr id="20" name="Date Placeholder 3">
            <a:extLst>
              <a:ext uri="{FF2B5EF4-FFF2-40B4-BE49-F238E27FC236}">
                <a16:creationId xmlns:a16="http://schemas.microsoft.com/office/drawing/2014/main" id="{7FA7D49F-D989-4CDB-9335-913430F7425F}"/>
              </a:ext>
            </a:extLst>
          </p:cNvPr>
          <p:cNvSpPr>
            <a:spLocks noGrp="1"/>
          </p:cNvSpPr>
          <p:nvPr>
            <p:ph type="dt" sz="half" idx="2"/>
          </p:nvPr>
        </p:nvSpPr>
        <p:spPr>
          <a:xfrm>
            <a:off x="1428927" y="6471244"/>
            <a:ext cx="1469547"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r>
              <a:rPr lang="lv-LV"/>
              <a:t>2022. gada 16. novembris</a:t>
            </a:r>
            <a:endParaRPr lang="en-IN"/>
          </a:p>
        </p:txBody>
      </p:sp>
      <p:sp>
        <p:nvSpPr>
          <p:cNvPr id="21" name="Footer Placeholder 4">
            <a:extLst>
              <a:ext uri="{FF2B5EF4-FFF2-40B4-BE49-F238E27FC236}">
                <a16:creationId xmlns:a16="http://schemas.microsoft.com/office/drawing/2014/main" id="{26944631-E8AF-4601-B721-3347E3AFB2F4}"/>
              </a:ext>
            </a:extLst>
          </p:cNvPr>
          <p:cNvSpPr>
            <a:spLocks noGrp="1"/>
          </p:cNvSpPr>
          <p:nvPr>
            <p:ph type="ftr" sz="quarter" idx="3"/>
          </p:nvPr>
        </p:nvSpPr>
        <p:spPr>
          <a:xfrm>
            <a:off x="3239187" y="6471243"/>
            <a:ext cx="7000367" cy="180001"/>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r>
              <a:rPr lang="en-IN"/>
              <a:t>Administratīvi teritoriālās reformas ietekmes uz pašvaldību administratīvo kapacitāti un pakalpojumu nodrošinājumu izvērtējums</a:t>
            </a:r>
          </a:p>
        </p:txBody>
      </p:sp>
      <p:sp>
        <p:nvSpPr>
          <p:cNvPr id="22" name="Slide Number Placeholder 5">
            <a:extLst>
              <a:ext uri="{FF2B5EF4-FFF2-40B4-BE49-F238E27FC236}">
                <a16:creationId xmlns:a16="http://schemas.microsoft.com/office/drawing/2014/main" id="{1E733AAD-1BCD-417D-A2A4-521F133E28CB}"/>
              </a:ext>
            </a:extLst>
          </p:cNvPr>
          <p:cNvSpPr>
            <a:spLocks noGrp="1"/>
          </p:cNvSpPr>
          <p:nvPr>
            <p:ph type="sldNum" sz="quarter" idx="4"/>
          </p:nvPr>
        </p:nvSpPr>
        <p:spPr>
          <a:xfrm>
            <a:off x="617221" y="6471244"/>
            <a:ext cx="663066" cy="180000"/>
          </a:xfrm>
          <a:prstGeom prst="rect">
            <a:avLst/>
          </a:prstGeom>
        </p:spPr>
        <p:txBody>
          <a:bodyPr/>
          <a:lstStyle>
            <a:lvl1pPr marL="0" algn="l" defTabSz="914400" rtl="0" eaLnBrk="1" latinLnBrk="0" hangingPunct="1">
              <a:defRPr lang="en-GB" sz="800" kern="1200" smtClean="0">
                <a:solidFill>
                  <a:schemeClr val="bg1"/>
                </a:solidFill>
                <a:latin typeface="EYInterstate" panose="02000503020000020004" pitchFamily="2" charset="0"/>
                <a:ea typeface="+mn-ea"/>
                <a:cs typeface="+mn-cs"/>
              </a:defRPr>
            </a:lvl1p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2945010009"/>
      </p:ext>
    </p:extLst>
  </p:cSld>
  <p:clrMap bg1="lt1" tx1="dk1" bg2="lt2" tx2="dk2" accent1="accent1" accent2="accent2" accent3="accent3" accent4="accent4" accent5="accent5" accent6="accent6" hlink="hlink" folHlink="folHlink"/>
  <p:sldLayoutIdLst>
    <p:sldLayoutId id="2147483893" r:id="rId1"/>
    <p:sldLayoutId id="2147483894" r:id="rId2"/>
    <p:sldLayoutId id="2147483895" r:id="rId3"/>
    <p:sldLayoutId id="2147483896" r:id="rId4"/>
    <p:sldLayoutId id="2147483897" r:id="rId5"/>
    <p:sldLayoutId id="2147483898" r:id="rId6"/>
    <p:sldLayoutId id="2147483899" r:id="rId7"/>
    <p:sldLayoutId id="2147483900" r:id="rId8"/>
    <p:sldLayoutId id="2147483901" r:id="rId9"/>
    <p:sldLayoutId id="2147483903" r:id="rId10"/>
    <p:sldLayoutId id="2147483919" r:id="rId11"/>
    <p:sldLayoutId id="2147483922" r:id="rId12"/>
    <p:sldLayoutId id="2147483924" r:id="rId13"/>
    <p:sldLayoutId id="2147483904" r:id="rId14"/>
    <p:sldLayoutId id="2147483905" r:id="rId15"/>
    <p:sldLayoutId id="2147483906" r:id="rId16"/>
    <p:sldLayoutId id="2147483907" r:id="rId17"/>
    <p:sldLayoutId id="2147483908" r:id="rId18"/>
    <p:sldLayoutId id="2147483909" r:id="rId19"/>
    <p:sldLayoutId id="2147483910" r:id="rId20"/>
    <p:sldLayoutId id="2147483911" r:id="rId21"/>
    <p:sldLayoutId id="2147483912" r:id="rId22"/>
    <p:sldLayoutId id="2147483913" r:id="rId23"/>
    <p:sldLayoutId id="2147483914" r:id="rId24"/>
    <p:sldLayoutId id="2147483915" r:id="rId25"/>
    <p:sldLayoutId id="2147483916" r:id="rId26"/>
    <p:sldLayoutId id="2147483917" r:id="rId27"/>
    <p:sldLayoutId id="2147483927" r:id="rId28"/>
    <p:sldLayoutId id="2147483928" r:id="rId29"/>
    <p:sldLayoutId id="2147483918" r:id="rId30"/>
    <p:sldLayoutId id="2147483968" r:id="rId31"/>
  </p:sldLayoutIdLst>
  <p:hf hdr="0" ftr="0"/>
  <p:txStyles>
    <p:title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p:titleStyle>
    <p:body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6631DC8D-584F-4FA8-9843-D5596B72F202}"/>
              </a:ext>
            </a:extLst>
          </p:cNvPr>
          <p:cNvGraphicFramePr>
            <a:graphicFrameLocks noChangeAspect="1"/>
          </p:cNvGraphicFramePr>
          <p:nvPr userDrawn="1">
            <p:custDataLst>
              <p:tags r:id="rId23"/>
            </p:custDataLst>
            <p:extLst>
              <p:ext uri="{D42A27DB-BD31-4B8C-83A1-F6EECF244321}">
                <p14:modId xmlns:p14="http://schemas.microsoft.com/office/powerpoint/2010/main" val="516071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5" imgW="347" imgH="348" progId="TCLayout.ActiveDocument.1">
                  <p:embed/>
                </p:oleObj>
              </mc:Choice>
              <mc:Fallback>
                <p:oleObj name="think-cell Slide" r:id="rId25" imgW="347" imgH="348" progId="TCLayout.ActiveDocument.1">
                  <p:embed/>
                  <p:pic>
                    <p:nvPicPr>
                      <p:cNvPr id="8" name="Object 7" hidden="1">
                        <a:extLst>
                          <a:ext uri="{FF2B5EF4-FFF2-40B4-BE49-F238E27FC236}">
                            <a16:creationId xmlns:a16="http://schemas.microsoft.com/office/drawing/2014/main" id="{6631DC8D-584F-4FA8-9843-D5596B72F202}"/>
                          </a:ext>
                        </a:extLst>
                      </p:cNvPr>
                      <p:cNvPicPr/>
                      <p:nvPr/>
                    </p:nvPicPr>
                    <p:blipFill>
                      <a:blip r:embed="rId26"/>
                      <a:stretch>
                        <a:fillRect/>
                      </a:stretch>
                    </p:blipFill>
                    <p:spPr>
                      <a:xfrm>
                        <a:off x="1588" y="1588"/>
                        <a:ext cx="1588" cy="1588"/>
                      </a:xfrm>
                      <a:prstGeom prst="rect">
                        <a:avLst/>
                      </a:prstGeom>
                    </p:spPr>
                  </p:pic>
                </p:oleObj>
              </mc:Fallback>
            </mc:AlternateContent>
          </a:graphicData>
        </a:graphic>
      </p:graphicFrame>
      <p:sp>
        <p:nvSpPr>
          <p:cNvPr id="6" name="Rectangle 5" hidden="1">
            <a:extLst>
              <a:ext uri="{FF2B5EF4-FFF2-40B4-BE49-F238E27FC236}">
                <a16:creationId xmlns:a16="http://schemas.microsoft.com/office/drawing/2014/main" id="{5EB54F70-93D6-458A-A2EF-C79136E90AFD}"/>
              </a:ext>
            </a:extLst>
          </p:cNvPr>
          <p:cNvSpPr/>
          <p:nvPr userDrawn="1">
            <p:custDataLst>
              <p:tags r:id="rId24"/>
            </p:custDataLst>
          </p:nvPr>
        </p:nvSpPr>
        <p:spPr>
          <a:xfrm>
            <a:off x="0" y="0"/>
            <a:ext cx="158750" cy="158750"/>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t" anchorCtr="0">
            <a:noAutofit/>
          </a:bodyPr>
          <a:lstStyle/>
          <a:p>
            <a:pPr marL="0" lvl="0" indent="0" algn="ctr"/>
            <a:endParaRPr lang="en-US" sz="3000" b="1" i="0" baseline="0">
              <a:solidFill>
                <a:schemeClr val="tx1"/>
              </a:solidFill>
              <a:latin typeface="Arial" panose="020B0604020202020204" pitchFamily="34" charset="0"/>
              <a:ea typeface="+mj-ea"/>
              <a:cs typeface="Arial" panose="020B0604020202020204" pitchFamily="34" charset="0"/>
              <a:sym typeface="Arial" panose="020B0604020202020204" pitchFamily="34" charset="0"/>
            </a:endParaRPr>
          </a:p>
        </p:txBody>
      </p:sp>
      <p:sp>
        <p:nvSpPr>
          <p:cNvPr id="2" name="Title Placeholder 1"/>
          <p:cNvSpPr>
            <a:spLocks noGrp="1"/>
          </p:cNvSpPr>
          <p:nvPr>
            <p:ph type="title"/>
          </p:nvPr>
        </p:nvSpPr>
        <p:spPr>
          <a:xfrm>
            <a:off x="609918" y="201600"/>
            <a:ext cx="10978515" cy="860400"/>
          </a:xfrm>
          <a:prstGeom prst="rect">
            <a:avLst/>
          </a:prstGeom>
        </p:spPr>
        <p:txBody>
          <a:bodyPr vert="horz" lIns="0" tIns="0" rIns="0" bIns="0" rtlCol="0" anchor="t" anchorCtr="0">
            <a:noAutofit/>
          </a:bodyPr>
          <a:lstStyle/>
          <a:p>
            <a:r>
              <a:rPr lang="en-US"/>
              <a:t>Click to edit Master title style</a:t>
            </a:r>
            <a:endParaRPr lang="en-GB"/>
          </a:p>
        </p:txBody>
      </p:sp>
      <p:sp>
        <p:nvSpPr>
          <p:cNvPr id="3" name="Text Placeholder 2"/>
          <p:cNvSpPr>
            <a:spLocks noGrp="1"/>
          </p:cNvSpPr>
          <p:nvPr>
            <p:ph type="body" idx="1"/>
          </p:nvPr>
        </p:nvSpPr>
        <p:spPr>
          <a:xfrm>
            <a:off x="609918" y="1425600"/>
            <a:ext cx="10978515" cy="4700016"/>
          </a:xfrm>
          <a:prstGeom prst="rect">
            <a:avLst/>
          </a:prstGeom>
        </p:spPr>
        <p:txBody>
          <a:bodyPr vert="horz" lIns="0" tIns="0" rIns="0" bIns="0" rtlCol="0" anchor="t" anchorCtr="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Footer Placeholder 4"/>
          <p:cNvSpPr>
            <a:spLocks noGrp="1"/>
          </p:cNvSpPr>
          <p:nvPr>
            <p:ph type="ftr" sz="quarter" idx="3"/>
          </p:nvPr>
        </p:nvSpPr>
        <p:spPr>
          <a:xfrm>
            <a:off x="3452998" y="6519672"/>
            <a:ext cx="4581585" cy="201168"/>
          </a:xfrm>
          <a:prstGeom prst="rect">
            <a:avLst/>
          </a:prstGeom>
        </p:spPr>
        <p:txBody>
          <a:bodyPr vert="horz" lIns="0" tIns="0" rIns="0" bIns="0" rtlCol="0" anchor="t" anchorCtr="0">
            <a:noAutofit/>
          </a:bodyPr>
          <a:lstStyle>
            <a:lvl1pPr algn="l">
              <a:defRPr sz="900">
                <a:solidFill>
                  <a:schemeClr val="bg1"/>
                </a:solidFill>
                <a:latin typeface="+mn-lt"/>
              </a:defRPr>
            </a:lvl1pPr>
          </a:lstStyle>
          <a:p>
            <a:r>
              <a:rPr lang="lv-LV"/>
              <a:t>Administratīvi teritoriālās reformas ietekmes uz pašvaldību administratīvo kapacitāti un pakalpojumu nodrošinājumu izvērtējums</a:t>
            </a:r>
            <a:endParaRPr lang="en-GB"/>
          </a:p>
        </p:txBody>
      </p:sp>
      <p:sp>
        <p:nvSpPr>
          <p:cNvPr id="7" name="TextBox 6"/>
          <p:cNvSpPr txBox="1"/>
          <p:nvPr/>
        </p:nvSpPr>
        <p:spPr>
          <a:xfrm>
            <a:off x="609918" y="6519672"/>
            <a:ext cx="885600" cy="201168"/>
          </a:xfrm>
          <a:prstGeom prst="rect">
            <a:avLst/>
          </a:prstGeom>
          <a:noFill/>
        </p:spPr>
        <p:txBody>
          <a:bodyPr wrap="square" lIns="0" tIns="0" rIns="0" bIns="0" rtlCol="0" anchor="t" anchorCtr="0">
            <a:noAutofit/>
          </a:bodyPr>
          <a:lstStyle/>
          <a:p>
            <a:r>
              <a:rPr lang="lv-LV" sz="900">
                <a:solidFill>
                  <a:schemeClr val="bg1"/>
                </a:solidFill>
                <a:latin typeface="+mn-lt"/>
              </a:rPr>
              <a:t>Lapa</a:t>
            </a:r>
            <a:r>
              <a:rPr lang="en-GB" sz="900">
                <a:solidFill>
                  <a:schemeClr val="bg1"/>
                </a:solidFill>
                <a:latin typeface="+mn-lt"/>
              </a:rPr>
              <a:t> </a:t>
            </a:r>
            <a:fld id="{9AE4D82F-B047-469B-AC52-A46321747EAF}" type="slidenum">
              <a:rPr lang="en-GB" sz="900" smtClean="0">
                <a:solidFill>
                  <a:schemeClr val="bg1"/>
                </a:solidFill>
                <a:latin typeface="+mn-lt"/>
              </a:rPr>
              <a:pPr/>
              <a:t>‹#›</a:t>
            </a:fld>
            <a:endParaRPr lang="en-GB" sz="900">
              <a:solidFill>
                <a:schemeClr val="bg1"/>
              </a:solidFill>
              <a:latin typeface="+mn-lt"/>
            </a:endParaRPr>
          </a:p>
        </p:txBody>
      </p:sp>
      <p:sp>
        <p:nvSpPr>
          <p:cNvPr id="4" name="Date Placeholder 3"/>
          <p:cNvSpPr>
            <a:spLocks noGrp="1"/>
          </p:cNvSpPr>
          <p:nvPr>
            <p:ph type="dt" sz="half" idx="2"/>
          </p:nvPr>
        </p:nvSpPr>
        <p:spPr>
          <a:xfrm>
            <a:off x="1495518" y="6519672"/>
            <a:ext cx="1371600" cy="201168"/>
          </a:xfrm>
          <a:prstGeom prst="rect">
            <a:avLst/>
          </a:prstGeom>
        </p:spPr>
        <p:txBody>
          <a:bodyPr vert="horz" wrap="none" lIns="0" tIns="0" rIns="0" bIns="0" rtlCol="0" anchor="t" anchorCtr="0"/>
          <a:lstStyle>
            <a:lvl1pPr algn="l">
              <a:defRPr sz="900">
                <a:solidFill>
                  <a:schemeClr val="bg1"/>
                </a:solidFill>
                <a:latin typeface="+mn-lt"/>
              </a:defRPr>
            </a:lvl1pPr>
          </a:lstStyle>
          <a:p>
            <a:r>
              <a:rPr lang="lv-LV"/>
              <a:t>2022. gada 16. novembris</a:t>
            </a:r>
            <a:endParaRPr lang="en-US"/>
          </a:p>
        </p:txBody>
      </p:sp>
      <p:pic>
        <p:nvPicPr>
          <p:cNvPr id="12" name="Picture 11"/>
          <p:cNvPicPr>
            <a:picLocks noChangeAspect="1"/>
          </p:cNvPicPr>
          <p:nvPr/>
        </p:nvPicPr>
        <p:blipFill>
          <a:blip r:embed="rId27" cstate="print">
            <a:extLst>
              <a:ext uri="{28A0092B-C50C-407E-A947-70E740481C1C}">
                <a14:useLocalDpi xmlns:a14="http://schemas.microsoft.com/office/drawing/2010/main" val="0"/>
              </a:ext>
            </a:extLst>
          </a:blip>
          <a:stretch>
            <a:fillRect/>
          </a:stretch>
        </p:blipFill>
        <p:spPr>
          <a:xfrm>
            <a:off x="11236286" y="6360840"/>
            <a:ext cx="352146" cy="360000"/>
          </a:xfrm>
          <a:prstGeom prst="rect">
            <a:avLst/>
          </a:prstGeom>
        </p:spPr>
      </p:pic>
    </p:spTree>
    <p:extLst>
      <p:ext uri="{BB962C8B-B14F-4D97-AF65-F5344CB8AC3E}">
        <p14:creationId xmlns:p14="http://schemas.microsoft.com/office/powerpoint/2010/main" val="685942140"/>
      </p:ext>
    </p:extLst>
  </p:cSld>
  <p:clrMap bg1="lt1" tx1="dk1" bg2="lt2" tx2="dk2" accent1="accent1" accent2="accent2" accent3="accent3" accent4="accent4" accent5="accent5" accent6="accent6" hlink="hlink" folHlink="folHlink"/>
  <p:sldLayoutIdLst>
    <p:sldLayoutId id="2147483970" r:id="rId1"/>
    <p:sldLayoutId id="2147483971" r:id="rId2"/>
    <p:sldLayoutId id="2147483972" r:id="rId3"/>
    <p:sldLayoutId id="2147483973" r:id="rId4"/>
    <p:sldLayoutId id="2147483974" r:id="rId5"/>
    <p:sldLayoutId id="2147483975" r:id="rId6"/>
    <p:sldLayoutId id="2147483976" r:id="rId7"/>
    <p:sldLayoutId id="2147483977" r:id="rId8"/>
    <p:sldLayoutId id="2147483978" r:id="rId9"/>
    <p:sldLayoutId id="2147483979" r:id="rId10"/>
    <p:sldLayoutId id="2147483980" r:id="rId11"/>
    <p:sldLayoutId id="2147483981" r:id="rId12"/>
    <p:sldLayoutId id="2147483982" r:id="rId13"/>
    <p:sldLayoutId id="2147483983" r:id="rId14"/>
    <p:sldLayoutId id="2147483984" r:id="rId15"/>
    <p:sldLayoutId id="2147483985" r:id="rId16"/>
    <p:sldLayoutId id="2147483986" r:id="rId17"/>
    <p:sldLayoutId id="2147483987" r:id="rId18"/>
    <p:sldLayoutId id="2147483988" r:id="rId19"/>
    <p:sldLayoutId id="2147483989" r:id="rId20"/>
    <p:sldLayoutId id="2147483990" r:id="rId21"/>
  </p:sldLayoutIdLst>
  <p:hf hdr="0" ftr="0"/>
  <p:txStyles>
    <p:titleStyle>
      <a:lvl1pPr algn="l" defTabSz="914400" rtl="0" eaLnBrk="1" latinLnBrk="0" hangingPunct="1">
        <a:lnSpc>
          <a:spcPct val="85000"/>
        </a:lnSpc>
        <a:spcBef>
          <a:spcPct val="0"/>
        </a:spcBef>
        <a:buNone/>
        <a:defRPr sz="3000" b="1" kern="1200">
          <a:solidFill>
            <a:schemeClr val="bg1"/>
          </a:solidFill>
          <a:latin typeface="+mn-lt"/>
          <a:ea typeface="+mj-ea"/>
          <a:cs typeface="Arial" pitchFamily="34" charset="0"/>
        </a:defRPr>
      </a:lvl1pPr>
    </p:titleStyle>
    <p:bodyStyle>
      <a:lvl1pPr marL="356616" indent="-356616" algn="l" defTabSz="914400" rtl="0" eaLnBrk="1" latinLnBrk="0" hangingPunct="1">
        <a:spcBef>
          <a:spcPct val="20000"/>
        </a:spcBef>
        <a:buClr>
          <a:schemeClr val="accent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accent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accent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accent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accent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8" y="201600"/>
            <a:ext cx="10978515" cy="860400"/>
          </a:xfrm>
          <a:prstGeom prst="rect">
            <a:avLst/>
          </a:prstGeom>
        </p:spPr>
        <p:txBody>
          <a:bodyPr vert="horz" lIns="0" tIns="0" rIns="0" bIns="0" rtlCol="0" anchor="t" anchorCtr="0">
            <a:noAutofit/>
          </a:bodyPr>
          <a:lstStyle/>
          <a:p>
            <a:r>
              <a:rPr lang="en-US"/>
              <a:t>Click to edit Master title style</a:t>
            </a:r>
            <a:endParaRPr lang="en-GB"/>
          </a:p>
        </p:txBody>
      </p:sp>
      <p:sp>
        <p:nvSpPr>
          <p:cNvPr id="3" name="Text Placeholder 2"/>
          <p:cNvSpPr>
            <a:spLocks noGrp="1"/>
          </p:cNvSpPr>
          <p:nvPr>
            <p:ph type="body" idx="1"/>
          </p:nvPr>
        </p:nvSpPr>
        <p:spPr>
          <a:xfrm>
            <a:off x="609918" y="1425600"/>
            <a:ext cx="10978515" cy="469800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Footer Placeholder 4"/>
          <p:cNvSpPr>
            <a:spLocks noGrp="1"/>
          </p:cNvSpPr>
          <p:nvPr>
            <p:ph type="ftr" sz="quarter" idx="3"/>
          </p:nvPr>
        </p:nvSpPr>
        <p:spPr>
          <a:xfrm>
            <a:off x="3452998" y="6415200"/>
            <a:ext cx="4581585" cy="201600"/>
          </a:xfrm>
          <a:prstGeom prst="rect">
            <a:avLst/>
          </a:prstGeom>
        </p:spPr>
        <p:txBody>
          <a:bodyPr vert="horz" lIns="0" tIns="0" rIns="0" bIns="0" rtlCol="0" anchor="t" anchorCtr="0">
            <a:noAutofit/>
          </a:bodyPr>
          <a:lstStyle>
            <a:lvl1pPr algn="ctr">
              <a:defRPr sz="1100">
                <a:solidFill>
                  <a:srgbClr val="646464"/>
                </a:solidFill>
              </a:defRPr>
            </a:lvl1pPr>
          </a:lstStyle>
          <a:p>
            <a:r>
              <a:rPr lang="en-GB"/>
              <a:t>Administratīvi teritoriālās reformas ietekmes uz pašvaldību administratīvo kapacitāti un pakalpojumu nodrošinājumu izvērtējums</a:t>
            </a:r>
          </a:p>
        </p:txBody>
      </p:sp>
      <p:sp>
        <p:nvSpPr>
          <p:cNvPr id="7" name="TextBox 6"/>
          <p:cNvSpPr txBox="1"/>
          <p:nvPr/>
        </p:nvSpPr>
        <p:spPr>
          <a:xfrm>
            <a:off x="609918" y="6415200"/>
            <a:ext cx="960500" cy="198000"/>
          </a:xfrm>
          <a:prstGeom prst="rect">
            <a:avLst/>
          </a:prstGeom>
          <a:noFill/>
        </p:spPr>
        <p:txBody>
          <a:bodyPr wrap="square" lIns="0" tIns="0" rIns="0" bIns="0" rtlCol="0">
            <a:noAutofit/>
          </a:bodyPr>
          <a:lstStyle/>
          <a:p>
            <a:r>
              <a:rPr lang="en-GB" sz="1100">
                <a:solidFill>
                  <a:srgbClr val="646464"/>
                </a:solidFill>
              </a:rPr>
              <a:t>Page </a:t>
            </a:r>
            <a:fld id="{9AE4D82F-B047-469B-AC52-A46321747EAF}" type="slidenum">
              <a:rPr lang="en-GB" sz="1100" smtClean="0">
                <a:solidFill>
                  <a:srgbClr val="646464"/>
                </a:solidFill>
              </a:rPr>
              <a:pPr/>
              <a:t>‹#›</a:t>
            </a:fld>
            <a:endParaRPr lang="en-GB" sz="1100">
              <a:solidFill>
                <a:srgbClr val="646464"/>
              </a:solidFill>
            </a:endParaRPr>
          </a:p>
        </p:txBody>
      </p:sp>
      <p:grpSp>
        <p:nvGrpSpPr>
          <p:cNvPr id="8" name="Group 7"/>
          <p:cNvGrpSpPr/>
          <p:nvPr/>
        </p:nvGrpSpPr>
        <p:grpSpPr bwMode="gray">
          <a:xfrm>
            <a:off x="11137349" y="6450014"/>
            <a:ext cx="451084" cy="204787"/>
            <a:chOff x="8348663" y="6450013"/>
            <a:chExt cx="338137" cy="204787"/>
          </a:xfrm>
          <a:solidFill>
            <a:srgbClr val="808080"/>
          </a:solidFill>
        </p:grpSpPr>
        <p:sp>
          <p:nvSpPr>
            <p:cNvPr id="10" name="Freeform 5"/>
            <p:cNvSpPr>
              <a:spLocks/>
            </p:cNvSpPr>
            <p:nvPr userDrawn="1"/>
          </p:nvSpPr>
          <p:spPr bwMode="gray">
            <a:xfrm>
              <a:off x="8348663" y="6450013"/>
              <a:ext cx="163512" cy="204787"/>
            </a:xfrm>
            <a:custGeom>
              <a:avLst/>
              <a:gdLst/>
              <a:ahLst/>
              <a:cxnLst>
                <a:cxn ang="0">
                  <a:pos x="39" y="78"/>
                </a:cxn>
                <a:cxn ang="0">
                  <a:pos x="85" y="78"/>
                </a:cxn>
                <a:cxn ang="0">
                  <a:pos x="85" y="51"/>
                </a:cxn>
                <a:cxn ang="0">
                  <a:pos x="39" y="51"/>
                </a:cxn>
                <a:cxn ang="0">
                  <a:pos x="39" y="30"/>
                </a:cxn>
                <a:cxn ang="0">
                  <a:pos x="90" y="30"/>
                </a:cxn>
                <a:cxn ang="0">
                  <a:pos x="73" y="0"/>
                </a:cxn>
                <a:cxn ang="0">
                  <a:pos x="0" y="0"/>
                </a:cxn>
                <a:cxn ang="0">
                  <a:pos x="0" y="129"/>
                </a:cxn>
                <a:cxn ang="0">
                  <a:pos x="103" y="129"/>
                </a:cxn>
                <a:cxn ang="0">
                  <a:pos x="103" y="99"/>
                </a:cxn>
                <a:cxn ang="0">
                  <a:pos x="39" y="99"/>
                </a:cxn>
                <a:cxn ang="0">
                  <a:pos x="39" y="78"/>
                </a:cxn>
              </a:cxnLst>
              <a:rect l="0" t="0" r="r" b="b"/>
              <a:pathLst>
                <a:path w="103" h="129">
                  <a:moveTo>
                    <a:pt x="39" y="78"/>
                  </a:moveTo>
                  <a:lnTo>
                    <a:pt x="85" y="78"/>
                  </a:lnTo>
                  <a:lnTo>
                    <a:pt x="85" y="51"/>
                  </a:lnTo>
                  <a:lnTo>
                    <a:pt x="39" y="51"/>
                  </a:lnTo>
                  <a:lnTo>
                    <a:pt x="39" y="30"/>
                  </a:lnTo>
                  <a:lnTo>
                    <a:pt x="90" y="30"/>
                  </a:lnTo>
                  <a:lnTo>
                    <a:pt x="73" y="0"/>
                  </a:lnTo>
                  <a:lnTo>
                    <a:pt x="0" y="0"/>
                  </a:lnTo>
                  <a:lnTo>
                    <a:pt x="0" y="129"/>
                  </a:lnTo>
                  <a:lnTo>
                    <a:pt x="103" y="129"/>
                  </a:lnTo>
                  <a:lnTo>
                    <a:pt x="103" y="99"/>
                  </a:lnTo>
                  <a:lnTo>
                    <a:pt x="39" y="99"/>
                  </a:lnTo>
                  <a:lnTo>
                    <a:pt x="39" y="7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1800">
                <a:solidFill>
                  <a:srgbClr val="646464"/>
                </a:solidFill>
              </a:endParaRPr>
            </a:p>
          </p:txBody>
        </p:sp>
        <p:sp>
          <p:nvSpPr>
            <p:cNvPr id="11" name="Freeform 6"/>
            <p:cNvSpPr>
              <a:spLocks/>
            </p:cNvSpPr>
            <p:nvPr userDrawn="1"/>
          </p:nvSpPr>
          <p:spPr bwMode="gray">
            <a:xfrm>
              <a:off x="8483600" y="6450013"/>
              <a:ext cx="203200" cy="204787"/>
            </a:xfrm>
            <a:custGeom>
              <a:avLst/>
              <a:gdLst/>
              <a:ahLst/>
              <a:cxnLst>
                <a:cxn ang="0">
                  <a:pos x="86" y="0"/>
                </a:cxn>
                <a:cxn ang="0">
                  <a:pos x="64" y="42"/>
                </a:cxn>
                <a:cxn ang="0">
                  <a:pos x="42" y="0"/>
                </a:cxn>
                <a:cxn ang="0">
                  <a:pos x="0" y="0"/>
                </a:cxn>
                <a:cxn ang="0">
                  <a:pos x="45" y="78"/>
                </a:cxn>
                <a:cxn ang="0">
                  <a:pos x="45" y="129"/>
                </a:cxn>
                <a:cxn ang="0">
                  <a:pos x="83" y="129"/>
                </a:cxn>
                <a:cxn ang="0">
                  <a:pos x="83" y="78"/>
                </a:cxn>
                <a:cxn ang="0">
                  <a:pos x="128" y="0"/>
                </a:cxn>
                <a:cxn ang="0">
                  <a:pos x="86" y="0"/>
                </a:cxn>
              </a:cxnLst>
              <a:rect l="0" t="0" r="r" b="b"/>
              <a:pathLst>
                <a:path w="128" h="129">
                  <a:moveTo>
                    <a:pt x="86" y="0"/>
                  </a:moveTo>
                  <a:lnTo>
                    <a:pt x="64" y="42"/>
                  </a:lnTo>
                  <a:lnTo>
                    <a:pt x="42" y="0"/>
                  </a:lnTo>
                  <a:lnTo>
                    <a:pt x="0" y="0"/>
                  </a:lnTo>
                  <a:lnTo>
                    <a:pt x="45" y="78"/>
                  </a:lnTo>
                  <a:lnTo>
                    <a:pt x="45" y="129"/>
                  </a:lnTo>
                  <a:lnTo>
                    <a:pt x="83" y="129"/>
                  </a:lnTo>
                  <a:lnTo>
                    <a:pt x="83" y="78"/>
                  </a:lnTo>
                  <a:lnTo>
                    <a:pt x="128" y="0"/>
                  </a:lnTo>
                  <a:lnTo>
                    <a:pt x="8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1800">
                <a:solidFill>
                  <a:srgbClr val="646464"/>
                </a:solidFill>
              </a:endParaRPr>
            </a:p>
          </p:txBody>
        </p:sp>
      </p:grpSp>
    </p:spTree>
    <p:extLst>
      <p:ext uri="{BB962C8B-B14F-4D97-AF65-F5344CB8AC3E}">
        <p14:creationId xmlns:p14="http://schemas.microsoft.com/office/powerpoint/2010/main" val="2654054996"/>
      </p:ext>
    </p:extLst>
  </p:cSld>
  <p:clrMap bg1="lt1" tx1="dk1" bg2="lt2" tx2="dk2" accent1="accent1" accent2="accent2" accent3="accent3" accent4="accent4" accent5="accent5" accent6="accent6" hlink="hlink" folHlink="folHlink"/>
  <p:sldLayoutIdLst>
    <p:sldLayoutId id="2147483992" r:id="rId1"/>
    <p:sldLayoutId id="2147483993" r:id="rId2"/>
    <p:sldLayoutId id="2147483994" r:id="rId3"/>
    <p:sldLayoutId id="2147483995" r:id="rId4"/>
    <p:sldLayoutId id="2147483996" r:id="rId5"/>
    <p:sldLayoutId id="2147483997" r:id="rId6"/>
    <p:sldLayoutId id="2147483998" r:id="rId7"/>
    <p:sldLayoutId id="2147483999" r:id="rId8"/>
    <p:sldLayoutId id="2147484000" r:id="rId9"/>
    <p:sldLayoutId id="2147484001" r:id="rId10"/>
    <p:sldLayoutId id="2147484002" r:id="rId11"/>
    <p:sldLayoutId id="2147484003" r:id="rId12"/>
    <p:sldLayoutId id="2147484004" r:id="rId13"/>
    <p:sldLayoutId id="2147484005" r:id="rId14"/>
    <p:sldLayoutId id="2147484007" r:id="rId15"/>
    <p:sldLayoutId id="2147484016" r:id="rId16"/>
    <p:sldLayoutId id="2147484017" r:id="rId17"/>
    <p:sldLayoutId id="2147484018" r:id="rId18"/>
    <p:sldLayoutId id="2147484037" r:id="rId19"/>
  </p:sldLayoutIdLst>
  <p:hf hdr="0" ftr="0"/>
  <p:txStyles>
    <p:titleStyle>
      <a:lvl1pPr algn="l" defTabSz="914400" rtl="0" eaLnBrk="1" latinLnBrk="0" hangingPunct="1">
        <a:lnSpc>
          <a:spcPct val="85000"/>
        </a:lnSpc>
        <a:spcBef>
          <a:spcPct val="0"/>
        </a:spcBef>
        <a:buNone/>
        <a:defRPr sz="3000" b="1" kern="1200">
          <a:solidFill>
            <a:srgbClr val="646464"/>
          </a:solidFill>
          <a:latin typeface="Arial" pitchFamily="34" charset="0"/>
          <a:ea typeface="+mj-ea"/>
          <a:cs typeface="Arial" pitchFamily="34" charset="0"/>
        </a:defRPr>
      </a:lvl1pPr>
    </p:titleStyle>
    <p:bodyStyle>
      <a:lvl1pPr marL="342900" indent="-342900" algn="l" defTabSz="914400" rtl="0" eaLnBrk="1" latinLnBrk="0" hangingPunct="1">
        <a:spcBef>
          <a:spcPct val="20000"/>
        </a:spcBef>
        <a:buClr>
          <a:schemeClr val="accent2"/>
        </a:buClr>
        <a:buSzPct val="70000"/>
        <a:buFont typeface="Arial" pitchFamily="34" charset="0"/>
        <a:buChar char="►"/>
        <a:defRPr sz="2400" kern="1200">
          <a:solidFill>
            <a:srgbClr val="646464"/>
          </a:solidFill>
          <a:latin typeface="+mn-lt"/>
          <a:ea typeface="+mn-ea"/>
          <a:cs typeface="+mn-cs"/>
        </a:defRPr>
      </a:lvl1pPr>
      <a:lvl2pPr marL="709613" indent="-354013" algn="l" defTabSz="914400" rtl="0" eaLnBrk="1" latinLnBrk="0" hangingPunct="1">
        <a:spcBef>
          <a:spcPct val="20000"/>
        </a:spcBef>
        <a:buClr>
          <a:schemeClr val="accent2"/>
        </a:buClr>
        <a:buSzPct val="70000"/>
        <a:buFont typeface="Arial" pitchFamily="34" charset="0"/>
        <a:buChar char="►"/>
        <a:defRPr sz="2000" kern="1200">
          <a:solidFill>
            <a:srgbClr val="646464"/>
          </a:solidFill>
          <a:latin typeface="+mn-lt"/>
          <a:ea typeface="+mn-ea"/>
          <a:cs typeface="+mn-cs"/>
        </a:defRPr>
      </a:lvl2pPr>
      <a:lvl3pPr marL="1077913" indent="-354013" algn="l" defTabSz="914400" rtl="0" eaLnBrk="1" latinLnBrk="0" hangingPunct="1">
        <a:spcBef>
          <a:spcPct val="20000"/>
        </a:spcBef>
        <a:buClr>
          <a:schemeClr val="accent2"/>
        </a:buClr>
        <a:buSzPct val="70000"/>
        <a:buFont typeface="Arial" pitchFamily="34" charset="0"/>
        <a:buChar char="►"/>
        <a:defRPr sz="1800" kern="1200">
          <a:solidFill>
            <a:srgbClr val="646464"/>
          </a:solidFill>
          <a:latin typeface="+mn-lt"/>
          <a:ea typeface="+mn-ea"/>
          <a:cs typeface="+mn-cs"/>
        </a:defRPr>
      </a:lvl3pPr>
      <a:lvl4pPr marL="1433513" indent="-355600" algn="l" defTabSz="914400" rtl="0" eaLnBrk="1" latinLnBrk="0" hangingPunct="1">
        <a:spcBef>
          <a:spcPct val="20000"/>
        </a:spcBef>
        <a:buClr>
          <a:schemeClr val="accent2"/>
        </a:buClr>
        <a:buSzPct val="70000"/>
        <a:buFont typeface="Arial" pitchFamily="34" charset="0"/>
        <a:buChar char="►"/>
        <a:defRPr sz="1600" kern="1200">
          <a:solidFill>
            <a:srgbClr val="646464"/>
          </a:solidFill>
          <a:latin typeface="+mn-lt"/>
          <a:ea typeface="+mn-ea"/>
          <a:cs typeface="+mn-cs"/>
        </a:defRPr>
      </a:lvl4pPr>
      <a:lvl5pPr marL="1787525" indent="-354013" algn="l" defTabSz="914400" rtl="0" eaLnBrk="1" latinLnBrk="0" hangingPunct="1">
        <a:spcBef>
          <a:spcPct val="20000"/>
        </a:spcBef>
        <a:buClr>
          <a:schemeClr val="accent2"/>
        </a:buClr>
        <a:buSzPct val="70000"/>
        <a:buFont typeface="Arial" pitchFamily="34" charset="0"/>
        <a:buChar char="►"/>
        <a:defRPr sz="1600" kern="1200">
          <a:solidFill>
            <a:srgbClr val="646464"/>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8" y="294200"/>
            <a:ext cx="10978515" cy="590880"/>
          </a:xfrm>
          <a:prstGeom prst="rect">
            <a:avLst/>
          </a:prstGeom>
        </p:spPr>
        <p:txBody>
          <a:bodyPr vert="horz" lIns="0" tIns="0" rIns="0" bIns="0" rtlCol="0" anchor="t" anchorCtr="0">
            <a:noAutofit/>
          </a:bodyPr>
          <a:lstStyle/>
          <a:p>
            <a:r>
              <a:rPr lang="en-US"/>
              <a:t>Click to edit Master title style</a:t>
            </a:r>
            <a:endParaRPr lang="en-GB"/>
          </a:p>
        </p:txBody>
      </p:sp>
      <p:sp>
        <p:nvSpPr>
          <p:cNvPr id="3" name="Text Placeholder 2"/>
          <p:cNvSpPr>
            <a:spLocks noGrp="1"/>
          </p:cNvSpPr>
          <p:nvPr>
            <p:ph type="body" idx="1"/>
          </p:nvPr>
        </p:nvSpPr>
        <p:spPr>
          <a:xfrm>
            <a:off x="609918"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grpSp>
        <p:nvGrpSpPr>
          <p:cNvPr id="14" name="Group 4">
            <a:extLst>
              <a:ext uri="{FF2B5EF4-FFF2-40B4-BE49-F238E27FC236}">
                <a16:creationId xmlns:a16="http://schemas.microsoft.com/office/drawing/2014/main" id="{7E89FB01-0304-4B7A-83F4-087FD710583C}"/>
              </a:ext>
            </a:extLst>
          </p:cNvPr>
          <p:cNvGrpSpPr>
            <a:grpSpLocks noChangeAspect="1"/>
          </p:cNvGrpSpPr>
          <p:nvPr userDrawn="1"/>
        </p:nvGrpSpPr>
        <p:grpSpPr bwMode="auto">
          <a:xfrm>
            <a:off x="11287125" y="6356350"/>
            <a:ext cx="303213" cy="311150"/>
            <a:chOff x="7110" y="4004"/>
            <a:chExt cx="191" cy="196"/>
          </a:xfrm>
        </p:grpSpPr>
        <p:sp>
          <p:nvSpPr>
            <p:cNvPr id="15" name="Freeform 5">
              <a:extLst>
                <a:ext uri="{FF2B5EF4-FFF2-40B4-BE49-F238E27FC236}">
                  <a16:creationId xmlns:a16="http://schemas.microsoft.com/office/drawing/2014/main" id="{4DE1CE93-8A80-4A24-92CA-71C05E453718}"/>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6" name="Freeform 6">
              <a:extLst>
                <a:ext uri="{FF2B5EF4-FFF2-40B4-BE49-F238E27FC236}">
                  <a16:creationId xmlns:a16="http://schemas.microsoft.com/office/drawing/2014/main" id="{769AC85D-6BA0-4E5B-A206-FB7E85E0DDBE}"/>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7" name="Freeform 7">
              <a:extLst>
                <a:ext uri="{FF2B5EF4-FFF2-40B4-BE49-F238E27FC236}">
                  <a16:creationId xmlns:a16="http://schemas.microsoft.com/office/drawing/2014/main" id="{5A99D1FF-A731-4C56-AEC5-4C61FAC74874}"/>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rgbClr val="2E2E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
        <p:nvSpPr>
          <p:cNvPr id="20" name="Date Placeholder 3">
            <a:extLst>
              <a:ext uri="{FF2B5EF4-FFF2-40B4-BE49-F238E27FC236}">
                <a16:creationId xmlns:a16="http://schemas.microsoft.com/office/drawing/2014/main" id="{7FA7D49F-D989-4CDB-9335-913430F7425F}"/>
              </a:ext>
            </a:extLst>
          </p:cNvPr>
          <p:cNvSpPr>
            <a:spLocks noGrp="1"/>
          </p:cNvSpPr>
          <p:nvPr>
            <p:ph type="dt" sz="half" idx="2"/>
          </p:nvPr>
        </p:nvSpPr>
        <p:spPr>
          <a:xfrm>
            <a:off x="1428927" y="6471244"/>
            <a:ext cx="1469547"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r>
              <a:rPr lang="lv-LV"/>
              <a:t>2022. gada 16. novembris</a:t>
            </a:r>
            <a:endParaRPr lang="en-IN"/>
          </a:p>
        </p:txBody>
      </p:sp>
      <p:sp>
        <p:nvSpPr>
          <p:cNvPr id="21" name="Footer Placeholder 4">
            <a:extLst>
              <a:ext uri="{FF2B5EF4-FFF2-40B4-BE49-F238E27FC236}">
                <a16:creationId xmlns:a16="http://schemas.microsoft.com/office/drawing/2014/main" id="{26944631-E8AF-4601-B721-3347E3AFB2F4}"/>
              </a:ext>
            </a:extLst>
          </p:cNvPr>
          <p:cNvSpPr>
            <a:spLocks noGrp="1"/>
          </p:cNvSpPr>
          <p:nvPr>
            <p:ph type="ftr" sz="quarter" idx="3"/>
          </p:nvPr>
        </p:nvSpPr>
        <p:spPr>
          <a:xfrm>
            <a:off x="3239187" y="6471243"/>
            <a:ext cx="7000367" cy="180001"/>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r>
              <a:rPr lang="en-IN"/>
              <a:t>Administratīvi teritoriālās reformas ietekmes uz pašvaldību administratīvo kapacitāti un pakalpojumu nodrošinājumu izvērtējums</a:t>
            </a:r>
          </a:p>
        </p:txBody>
      </p:sp>
      <p:sp>
        <p:nvSpPr>
          <p:cNvPr id="22" name="Slide Number Placeholder 5">
            <a:extLst>
              <a:ext uri="{FF2B5EF4-FFF2-40B4-BE49-F238E27FC236}">
                <a16:creationId xmlns:a16="http://schemas.microsoft.com/office/drawing/2014/main" id="{1E733AAD-1BCD-417D-A2A4-521F133E28CB}"/>
              </a:ext>
            </a:extLst>
          </p:cNvPr>
          <p:cNvSpPr>
            <a:spLocks noGrp="1"/>
          </p:cNvSpPr>
          <p:nvPr>
            <p:ph type="sldNum" sz="quarter" idx="4"/>
          </p:nvPr>
        </p:nvSpPr>
        <p:spPr>
          <a:xfrm>
            <a:off x="617221" y="6471244"/>
            <a:ext cx="663066" cy="180000"/>
          </a:xfrm>
          <a:prstGeom prst="rect">
            <a:avLst/>
          </a:prstGeom>
        </p:spPr>
        <p:txBody>
          <a:bodyPr/>
          <a:lstStyle>
            <a:lvl1pPr marL="0" algn="l" defTabSz="914400" rtl="0" eaLnBrk="1" latinLnBrk="0" hangingPunct="1">
              <a:defRPr lang="en-GB" sz="800" kern="1200" smtClean="0">
                <a:solidFill>
                  <a:schemeClr val="bg1"/>
                </a:solidFill>
                <a:latin typeface="EYInterstate" panose="02000503020000020004" pitchFamily="2" charset="0"/>
                <a:ea typeface="+mn-ea"/>
                <a:cs typeface="+mn-cs"/>
              </a:defRPr>
            </a:lvl1pPr>
          </a:lstStyle>
          <a:p>
            <a:r>
              <a:rPr lang="lv-LV"/>
              <a:t>Lapa </a:t>
            </a:r>
            <a:fld id="{F1BC30E3-FFE5-4B91-AA19-87A149EBB9EE}" type="slidenum">
              <a:rPr smtClean="0"/>
              <a:pPr/>
              <a:t>‹#›</a:t>
            </a:fld>
            <a:endParaRPr/>
          </a:p>
        </p:txBody>
      </p:sp>
    </p:spTree>
    <p:extLst>
      <p:ext uri="{BB962C8B-B14F-4D97-AF65-F5344CB8AC3E}">
        <p14:creationId xmlns:p14="http://schemas.microsoft.com/office/powerpoint/2010/main" val="1055368519"/>
      </p:ext>
    </p:extLst>
  </p:cSld>
  <p:clrMap bg1="lt1" tx1="dk1" bg2="lt2" tx2="dk2" accent1="accent1" accent2="accent2" accent3="accent3" accent4="accent4" accent5="accent5" accent6="accent6" hlink="hlink" folHlink="folHlink"/>
  <p:sldLayoutIdLst>
    <p:sldLayoutId id="2147484101" r:id="rId1"/>
    <p:sldLayoutId id="2147484102" r:id="rId2"/>
    <p:sldLayoutId id="2147484103" r:id="rId3"/>
    <p:sldLayoutId id="2147484104" r:id="rId4"/>
    <p:sldLayoutId id="2147484105" r:id="rId5"/>
    <p:sldLayoutId id="2147484106" r:id="rId6"/>
    <p:sldLayoutId id="2147484107" r:id="rId7"/>
    <p:sldLayoutId id="2147484108" r:id="rId8"/>
    <p:sldLayoutId id="2147484109" r:id="rId9"/>
    <p:sldLayoutId id="2147484110" r:id="rId10"/>
    <p:sldLayoutId id="2147484111" r:id="rId11"/>
    <p:sldLayoutId id="2147484112" r:id="rId12"/>
    <p:sldLayoutId id="2147484113" r:id="rId13"/>
    <p:sldLayoutId id="2147484114" r:id="rId14"/>
    <p:sldLayoutId id="2147484115" r:id="rId15"/>
    <p:sldLayoutId id="2147484116" r:id="rId16"/>
    <p:sldLayoutId id="2147484117" r:id="rId17"/>
    <p:sldLayoutId id="2147484118" r:id="rId18"/>
    <p:sldLayoutId id="2147484119" r:id="rId19"/>
    <p:sldLayoutId id="2147484120" r:id="rId20"/>
    <p:sldLayoutId id="2147484121" r:id="rId21"/>
    <p:sldLayoutId id="2147484122" r:id="rId22"/>
    <p:sldLayoutId id="2147484123" r:id="rId23"/>
    <p:sldLayoutId id="2147484124" r:id="rId24"/>
    <p:sldLayoutId id="2147484125" r:id="rId25"/>
    <p:sldLayoutId id="2147484126" r:id="rId26"/>
    <p:sldLayoutId id="2147484127" r:id="rId27"/>
    <p:sldLayoutId id="2147484128" r:id="rId28"/>
    <p:sldLayoutId id="2147484129" r:id="rId29"/>
    <p:sldLayoutId id="2147484130" r:id="rId30"/>
    <p:sldLayoutId id="2147484131" r:id="rId31"/>
    <p:sldLayoutId id="2147484132" r:id="rId32"/>
  </p:sldLayoutIdLst>
  <p:hf hdr="0" ftr="0"/>
  <p:txStyles>
    <p:title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p:titleStyle>
    <p:body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8" y="201600"/>
            <a:ext cx="10978515" cy="860400"/>
          </a:xfrm>
          <a:prstGeom prst="rect">
            <a:avLst/>
          </a:prstGeom>
        </p:spPr>
        <p:txBody>
          <a:bodyPr vert="horz" lIns="0" tIns="0" rIns="0" bIns="0" rtlCol="0" anchor="t" anchorCtr="0">
            <a:noAutofit/>
          </a:bodyPr>
          <a:lstStyle/>
          <a:p>
            <a:r>
              <a:rPr lang="en-US"/>
              <a:t>Click to edit Master title style</a:t>
            </a:r>
            <a:endParaRPr lang="en-GB"/>
          </a:p>
        </p:txBody>
      </p:sp>
      <p:sp>
        <p:nvSpPr>
          <p:cNvPr id="3" name="Text Placeholder 2"/>
          <p:cNvSpPr>
            <a:spLocks noGrp="1"/>
          </p:cNvSpPr>
          <p:nvPr>
            <p:ph type="body" idx="1"/>
          </p:nvPr>
        </p:nvSpPr>
        <p:spPr>
          <a:xfrm>
            <a:off x="609918" y="1425600"/>
            <a:ext cx="10978515" cy="469800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Footer Placeholder 4"/>
          <p:cNvSpPr>
            <a:spLocks noGrp="1"/>
          </p:cNvSpPr>
          <p:nvPr>
            <p:ph type="ftr" sz="quarter" idx="3"/>
          </p:nvPr>
        </p:nvSpPr>
        <p:spPr>
          <a:xfrm>
            <a:off x="3452998" y="6415200"/>
            <a:ext cx="4581585" cy="201600"/>
          </a:xfrm>
          <a:prstGeom prst="rect">
            <a:avLst/>
          </a:prstGeom>
        </p:spPr>
        <p:txBody>
          <a:bodyPr vert="horz" lIns="0" tIns="0" rIns="0" bIns="0" rtlCol="0" anchor="t" anchorCtr="0">
            <a:noAutofit/>
          </a:bodyPr>
          <a:lstStyle>
            <a:lvl1pPr algn="ctr">
              <a:defRPr sz="1100">
                <a:solidFill>
                  <a:srgbClr val="646464"/>
                </a:solidFill>
              </a:defRPr>
            </a:lvl1pPr>
          </a:lstStyle>
          <a:p>
            <a:r>
              <a:rPr lang="en-GB"/>
              <a:t>Administratīvi teritoriālās reformas ietekmes uz pašvaldību administratīvo kapacitāti un pakalpojumu nodrošinājumu izvērtējums</a:t>
            </a:r>
          </a:p>
        </p:txBody>
      </p:sp>
      <p:sp>
        <p:nvSpPr>
          <p:cNvPr id="7" name="TextBox 6"/>
          <p:cNvSpPr txBox="1"/>
          <p:nvPr/>
        </p:nvSpPr>
        <p:spPr>
          <a:xfrm>
            <a:off x="609918" y="6415200"/>
            <a:ext cx="960500" cy="198000"/>
          </a:xfrm>
          <a:prstGeom prst="rect">
            <a:avLst/>
          </a:prstGeom>
          <a:noFill/>
        </p:spPr>
        <p:txBody>
          <a:bodyPr wrap="square" lIns="0" tIns="0" rIns="0" bIns="0" rtlCol="0">
            <a:noAutofit/>
          </a:bodyPr>
          <a:lstStyle/>
          <a:p>
            <a:r>
              <a:rPr lang="en-GB" sz="1100">
                <a:solidFill>
                  <a:srgbClr val="646464"/>
                </a:solidFill>
              </a:rPr>
              <a:t>Page </a:t>
            </a:r>
            <a:fld id="{9AE4D82F-B047-469B-AC52-A46321747EAF}" type="slidenum">
              <a:rPr lang="en-GB" sz="1100" smtClean="0">
                <a:solidFill>
                  <a:srgbClr val="646464"/>
                </a:solidFill>
              </a:rPr>
              <a:pPr/>
              <a:t>‹#›</a:t>
            </a:fld>
            <a:endParaRPr lang="en-GB" sz="1100">
              <a:solidFill>
                <a:srgbClr val="646464"/>
              </a:solidFill>
            </a:endParaRPr>
          </a:p>
        </p:txBody>
      </p:sp>
      <p:grpSp>
        <p:nvGrpSpPr>
          <p:cNvPr id="8" name="Group 7"/>
          <p:cNvGrpSpPr/>
          <p:nvPr/>
        </p:nvGrpSpPr>
        <p:grpSpPr bwMode="gray">
          <a:xfrm>
            <a:off x="11137349" y="6450014"/>
            <a:ext cx="451084" cy="204787"/>
            <a:chOff x="8348663" y="6450013"/>
            <a:chExt cx="338137" cy="204787"/>
          </a:xfrm>
          <a:solidFill>
            <a:srgbClr val="808080"/>
          </a:solidFill>
        </p:grpSpPr>
        <p:sp>
          <p:nvSpPr>
            <p:cNvPr id="10" name="Freeform 5"/>
            <p:cNvSpPr>
              <a:spLocks/>
            </p:cNvSpPr>
            <p:nvPr userDrawn="1"/>
          </p:nvSpPr>
          <p:spPr bwMode="gray">
            <a:xfrm>
              <a:off x="8348663" y="6450013"/>
              <a:ext cx="163512" cy="204787"/>
            </a:xfrm>
            <a:custGeom>
              <a:avLst/>
              <a:gdLst/>
              <a:ahLst/>
              <a:cxnLst>
                <a:cxn ang="0">
                  <a:pos x="39" y="78"/>
                </a:cxn>
                <a:cxn ang="0">
                  <a:pos x="85" y="78"/>
                </a:cxn>
                <a:cxn ang="0">
                  <a:pos x="85" y="51"/>
                </a:cxn>
                <a:cxn ang="0">
                  <a:pos x="39" y="51"/>
                </a:cxn>
                <a:cxn ang="0">
                  <a:pos x="39" y="30"/>
                </a:cxn>
                <a:cxn ang="0">
                  <a:pos x="90" y="30"/>
                </a:cxn>
                <a:cxn ang="0">
                  <a:pos x="73" y="0"/>
                </a:cxn>
                <a:cxn ang="0">
                  <a:pos x="0" y="0"/>
                </a:cxn>
                <a:cxn ang="0">
                  <a:pos x="0" y="129"/>
                </a:cxn>
                <a:cxn ang="0">
                  <a:pos x="103" y="129"/>
                </a:cxn>
                <a:cxn ang="0">
                  <a:pos x="103" y="99"/>
                </a:cxn>
                <a:cxn ang="0">
                  <a:pos x="39" y="99"/>
                </a:cxn>
                <a:cxn ang="0">
                  <a:pos x="39" y="78"/>
                </a:cxn>
              </a:cxnLst>
              <a:rect l="0" t="0" r="r" b="b"/>
              <a:pathLst>
                <a:path w="103" h="129">
                  <a:moveTo>
                    <a:pt x="39" y="78"/>
                  </a:moveTo>
                  <a:lnTo>
                    <a:pt x="85" y="78"/>
                  </a:lnTo>
                  <a:lnTo>
                    <a:pt x="85" y="51"/>
                  </a:lnTo>
                  <a:lnTo>
                    <a:pt x="39" y="51"/>
                  </a:lnTo>
                  <a:lnTo>
                    <a:pt x="39" y="30"/>
                  </a:lnTo>
                  <a:lnTo>
                    <a:pt x="90" y="30"/>
                  </a:lnTo>
                  <a:lnTo>
                    <a:pt x="73" y="0"/>
                  </a:lnTo>
                  <a:lnTo>
                    <a:pt x="0" y="0"/>
                  </a:lnTo>
                  <a:lnTo>
                    <a:pt x="0" y="129"/>
                  </a:lnTo>
                  <a:lnTo>
                    <a:pt x="103" y="129"/>
                  </a:lnTo>
                  <a:lnTo>
                    <a:pt x="103" y="99"/>
                  </a:lnTo>
                  <a:lnTo>
                    <a:pt x="39" y="99"/>
                  </a:lnTo>
                  <a:lnTo>
                    <a:pt x="39" y="7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1800">
                <a:solidFill>
                  <a:srgbClr val="646464"/>
                </a:solidFill>
              </a:endParaRPr>
            </a:p>
          </p:txBody>
        </p:sp>
        <p:sp>
          <p:nvSpPr>
            <p:cNvPr id="11" name="Freeform 6"/>
            <p:cNvSpPr>
              <a:spLocks/>
            </p:cNvSpPr>
            <p:nvPr userDrawn="1"/>
          </p:nvSpPr>
          <p:spPr bwMode="gray">
            <a:xfrm>
              <a:off x="8483600" y="6450013"/>
              <a:ext cx="203200" cy="204787"/>
            </a:xfrm>
            <a:custGeom>
              <a:avLst/>
              <a:gdLst/>
              <a:ahLst/>
              <a:cxnLst>
                <a:cxn ang="0">
                  <a:pos x="86" y="0"/>
                </a:cxn>
                <a:cxn ang="0">
                  <a:pos x="64" y="42"/>
                </a:cxn>
                <a:cxn ang="0">
                  <a:pos x="42" y="0"/>
                </a:cxn>
                <a:cxn ang="0">
                  <a:pos x="0" y="0"/>
                </a:cxn>
                <a:cxn ang="0">
                  <a:pos x="45" y="78"/>
                </a:cxn>
                <a:cxn ang="0">
                  <a:pos x="45" y="129"/>
                </a:cxn>
                <a:cxn ang="0">
                  <a:pos x="83" y="129"/>
                </a:cxn>
                <a:cxn ang="0">
                  <a:pos x="83" y="78"/>
                </a:cxn>
                <a:cxn ang="0">
                  <a:pos x="128" y="0"/>
                </a:cxn>
                <a:cxn ang="0">
                  <a:pos x="86" y="0"/>
                </a:cxn>
              </a:cxnLst>
              <a:rect l="0" t="0" r="r" b="b"/>
              <a:pathLst>
                <a:path w="128" h="129">
                  <a:moveTo>
                    <a:pt x="86" y="0"/>
                  </a:moveTo>
                  <a:lnTo>
                    <a:pt x="64" y="42"/>
                  </a:lnTo>
                  <a:lnTo>
                    <a:pt x="42" y="0"/>
                  </a:lnTo>
                  <a:lnTo>
                    <a:pt x="0" y="0"/>
                  </a:lnTo>
                  <a:lnTo>
                    <a:pt x="45" y="78"/>
                  </a:lnTo>
                  <a:lnTo>
                    <a:pt x="45" y="129"/>
                  </a:lnTo>
                  <a:lnTo>
                    <a:pt x="83" y="129"/>
                  </a:lnTo>
                  <a:lnTo>
                    <a:pt x="83" y="78"/>
                  </a:lnTo>
                  <a:lnTo>
                    <a:pt x="128" y="0"/>
                  </a:lnTo>
                  <a:lnTo>
                    <a:pt x="8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1800">
                <a:solidFill>
                  <a:srgbClr val="646464"/>
                </a:solidFill>
              </a:endParaRPr>
            </a:p>
          </p:txBody>
        </p:sp>
      </p:grpSp>
    </p:spTree>
    <p:extLst>
      <p:ext uri="{BB962C8B-B14F-4D97-AF65-F5344CB8AC3E}">
        <p14:creationId xmlns:p14="http://schemas.microsoft.com/office/powerpoint/2010/main" val="996226014"/>
      </p:ext>
    </p:extLst>
  </p:cSld>
  <p:clrMap bg1="lt1" tx1="dk1" bg2="lt2" tx2="dk2" accent1="accent1" accent2="accent2" accent3="accent3" accent4="accent4" accent5="accent5" accent6="accent6" hlink="hlink" folHlink="folHlink"/>
  <p:sldLayoutIdLst>
    <p:sldLayoutId id="2147484134" r:id="rId1"/>
    <p:sldLayoutId id="2147484135" r:id="rId2"/>
    <p:sldLayoutId id="2147484136" r:id="rId3"/>
    <p:sldLayoutId id="2147484137" r:id="rId4"/>
    <p:sldLayoutId id="2147484138" r:id="rId5"/>
    <p:sldLayoutId id="2147484139" r:id="rId6"/>
    <p:sldLayoutId id="2147484140" r:id="rId7"/>
    <p:sldLayoutId id="2147484141" r:id="rId8"/>
    <p:sldLayoutId id="2147484142" r:id="rId9"/>
    <p:sldLayoutId id="2147484143" r:id="rId10"/>
    <p:sldLayoutId id="2147484144" r:id="rId11"/>
    <p:sldLayoutId id="2147484145" r:id="rId12"/>
    <p:sldLayoutId id="2147484146" r:id="rId13"/>
    <p:sldLayoutId id="2147484147" r:id="rId14"/>
    <p:sldLayoutId id="2147484148" r:id="rId15"/>
    <p:sldLayoutId id="2147484152" r:id="rId16"/>
  </p:sldLayoutIdLst>
  <p:hf hdr="0" ftr="0"/>
  <p:txStyles>
    <p:titleStyle>
      <a:lvl1pPr algn="l" defTabSz="914400" rtl="0" eaLnBrk="1" latinLnBrk="0" hangingPunct="1">
        <a:lnSpc>
          <a:spcPct val="85000"/>
        </a:lnSpc>
        <a:spcBef>
          <a:spcPct val="0"/>
        </a:spcBef>
        <a:buNone/>
        <a:defRPr sz="3000" b="1" kern="1200">
          <a:solidFill>
            <a:srgbClr val="646464"/>
          </a:solidFill>
          <a:latin typeface="Arial" pitchFamily="34" charset="0"/>
          <a:ea typeface="+mj-ea"/>
          <a:cs typeface="Arial" pitchFamily="34" charset="0"/>
        </a:defRPr>
      </a:lvl1pPr>
    </p:titleStyle>
    <p:bodyStyle>
      <a:lvl1pPr marL="342900" indent="-342900" algn="l" defTabSz="914400" rtl="0" eaLnBrk="1" latinLnBrk="0" hangingPunct="1">
        <a:spcBef>
          <a:spcPct val="20000"/>
        </a:spcBef>
        <a:buClr>
          <a:schemeClr val="accent2"/>
        </a:buClr>
        <a:buSzPct val="70000"/>
        <a:buFont typeface="Arial" pitchFamily="34" charset="0"/>
        <a:buChar char="►"/>
        <a:defRPr sz="2400" kern="1200">
          <a:solidFill>
            <a:srgbClr val="646464"/>
          </a:solidFill>
          <a:latin typeface="+mn-lt"/>
          <a:ea typeface="+mn-ea"/>
          <a:cs typeface="+mn-cs"/>
        </a:defRPr>
      </a:lvl1pPr>
      <a:lvl2pPr marL="709613" indent="-354013" algn="l" defTabSz="914400" rtl="0" eaLnBrk="1" latinLnBrk="0" hangingPunct="1">
        <a:spcBef>
          <a:spcPct val="20000"/>
        </a:spcBef>
        <a:buClr>
          <a:schemeClr val="accent2"/>
        </a:buClr>
        <a:buSzPct val="70000"/>
        <a:buFont typeface="Arial" pitchFamily="34" charset="0"/>
        <a:buChar char="►"/>
        <a:defRPr sz="2000" kern="1200">
          <a:solidFill>
            <a:srgbClr val="646464"/>
          </a:solidFill>
          <a:latin typeface="+mn-lt"/>
          <a:ea typeface="+mn-ea"/>
          <a:cs typeface="+mn-cs"/>
        </a:defRPr>
      </a:lvl2pPr>
      <a:lvl3pPr marL="1077913" indent="-354013" algn="l" defTabSz="914400" rtl="0" eaLnBrk="1" latinLnBrk="0" hangingPunct="1">
        <a:spcBef>
          <a:spcPct val="20000"/>
        </a:spcBef>
        <a:buClr>
          <a:schemeClr val="accent2"/>
        </a:buClr>
        <a:buSzPct val="70000"/>
        <a:buFont typeface="Arial" pitchFamily="34" charset="0"/>
        <a:buChar char="►"/>
        <a:defRPr sz="1800" kern="1200">
          <a:solidFill>
            <a:srgbClr val="646464"/>
          </a:solidFill>
          <a:latin typeface="+mn-lt"/>
          <a:ea typeface="+mn-ea"/>
          <a:cs typeface="+mn-cs"/>
        </a:defRPr>
      </a:lvl3pPr>
      <a:lvl4pPr marL="1433513" indent="-355600" algn="l" defTabSz="914400" rtl="0" eaLnBrk="1" latinLnBrk="0" hangingPunct="1">
        <a:spcBef>
          <a:spcPct val="20000"/>
        </a:spcBef>
        <a:buClr>
          <a:schemeClr val="accent2"/>
        </a:buClr>
        <a:buSzPct val="70000"/>
        <a:buFont typeface="Arial" pitchFamily="34" charset="0"/>
        <a:buChar char="►"/>
        <a:defRPr sz="1600" kern="1200">
          <a:solidFill>
            <a:srgbClr val="646464"/>
          </a:solidFill>
          <a:latin typeface="+mn-lt"/>
          <a:ea typeface="+mn-ea"/>
          <a:cs typeface="+mn-cs"/>
        </a:defRPr>
      </a:lvl4pPr>
      <a:lvl5pPr marL="1787525" indent="-354013" algn="l" defTabSz="914400" rtl="0" eaLnBrk="1" latinLnBrk="0" hangingPunct="1">
        <a:spcBef>
          <a:spcPct val="20000"/>
        </a:spcBef>
        <a:buClr>
          <a:schemeClr val="accent2"/>
        </a:buClr>
        <a:buSzPct val="70000"/>
        <a:buFont typeface="Arial" pitchFamily="34" charset="0"/>
        <a:buChar char="►"/>
        <a:defRPr sz="1600" kern="1200">
          <a:solidFill>
            <a:srgbClr val="646464"/>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
        <p:nvSpPr>
          <p:cNvPr id="12" name="Title Placeholder 1"/>
          <p:cNvSpPr>
            <a:spLocks noGrp="1"/>
          </p:cNvSpPr>
          <p:nvPr>
            <p:ph type="title"/>
          </p:nvPr>
        </p:nvSpPr>
        <p:spPr>
          <a:xfrm>
            <a:off x="609919" y="201600"/>
            <a:ext cx="10982751" cy="860400"/>
          </a:xfrm>
          <a:prstGeom prst="rect">
            <a:avLst/>
          </a:prstGeom>
        </p:spPr>
        <p:txBody>
          <a:bodyPr vert="horz" lIns="0" tIns="0" rIns="0" bIns="0" rtlCol="0" anchor="t" anchorCtr="0">
            <a:noAutofit/>
          </a:bodyPr>
          <a:lstStyle/>
          <a:p>
            <a:r>
              <a:rPr lang="en-US"/>
              <a:t>Click to edit Master title style</a:t>
            </a:r>
            <a:endParaRPr lang="en-GB"/>
          </a:p>
        </p:txBody>
      </p:sp>
      <p:sp>
        <p:nvSpPr>
          <p:cNvPr id="13" name="Text Placeholder 2"/>
          <p:cNvSpPr>
            <a:spLocks noGrp="1"/>
          </p:cNvSpPr>
          <p:nvPr>
            <p:ph type="body" idx="1"/>
          </p:nvPr>
        </p:nvSpPr>
        <p:spPr>
          <a:xfrm>
            <a:off x="609918" y="1425600"/>
            <a:ext cx="10978515" cy="4698976"/>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4" name="Footer Placeholder 4"/>
          <p:cNvSpPr>
            <a:spLocks noGrp="1"/>
          </p:cNvSpPr>
          <p:nvPr>
            <p:ph type="ftr" sz="quarter" idx="3"/>
          </p:nvPr>
        </p:nvSpPr>
        <p:spPr>
          <a:xfrm>
            <a:off x="3452998" y="6496184"/>
            <a:ext cx="4581585" cy="201168"/>
          </a:xfrm>
          <a:prstGeom prst="rect">
            <a:avLst/>
          </a:prstGeom>
        </p:spPr>
        <p:txBody>
          <a:bodyPr vert="horz" lIns="0" tIns="0" rIns="0" bIns="0" rtlCol="0" anchor="t" anchorCtr="0">
            <a:noAutofit/>
          </a:bodyPr>
          <a:lstStyle>
            <a:lvl1pPr algn="l">
              <a:defRPr sz="825">
                <a:solidFill>
                  <a:schemeClr val="bg1"/>
                </a:solidFill>
                <a:latin typeface="+mn-lt"/>
                <a:cs typeface="Arial" pitchFamily="34" charset="0"/>
              </a:defRPr>
            </a:lvl1pPr>
          </a:lstStyle>
          <a:p>
            <a:r>
              <a:rPr lang="en-GB"/>
              <a:t>Administratīvi teritoriālās reformas ietekmes uz pašvaldību administratīvo kapacitāti un pakalpojumu nodrošinājumu izvērtējums</a:t>
            </a:r>
          </a:p>
        </p:txBody>
      </p:sp>
      <p:sp>
        <p:nvSpPr>
          <p:cNvPr id="15" name="TextBox 14"/>
          <p:cNvSpPr txBox="1"/>
          <p:nvPr/>
        </p:nvSpPr>
        <p:spPr>
          <a:xfrm>
            <a:off x="609917" y="6496184"/>
            <a:ext cx="963670" cy="201168"/>
          </a:xfrm>
          <a:prstGeom prst="rect">
            <a:avLst/>
          </a:prstGeom>
          <a:noFill/>
        </p:spPr>
        <p:txBody>
          <a:bodyPr vert="horz" wrap="square" lIns="0" tIns="0" rIns="0" bIns="0" rtlCol="0" anchor="t" anchorCtr="0">
            <a:noAutofit/>
          </a:bodyPr>
          <a:lstStyle/>
          <a:p>
            <a:r>
              <a:rPr lang="en-GB" sz="825">
                <a:solidFill>
                  <a:schemeClr val="bg1"/>
                </a:solidFill>
                <a:latin typeface="+mn-lt"/>
                <a:cs typeface="Arial" pitchFamily="34" charset="0"/>
              </a:rPr>
              <a:t>Page </a:t>
            </a:r>
            <a:fld id="{9AE4D82F-B047-469B-AC52-A46321747EAF}" type="slidenum">
              <a:rPr lang="en-GB" sz="825" smtClean="0">
                <a:solidFill>
                  <a:schemeClr val="bg1"/>
                </a:solidFill>
                <a:latin typeface="+mn-lt"/>
                <a:cs typeface="Arial" pitchFamily="34" charset="0"/>
              </a:rPr>
              <a:pPr/>
              <a:t>‹#›</a:t>
            </a:fld>
            <a:endParaRPr lang="en-GB" sz="825">
              <a:solidFill>
                <a:schemeClr val="bg1"/>
              </a:solidFill>
              <a:latin typeface="+mn-lt"/>
              <a:cs typeface="Arial" pitchFamily="34" charset="0"/>
            </a:endParaRPr>
          </a:p>
        </p:txBody>
      </p:sp>
      <p:sp>
        <p:nvSpPr>
          <p:cNvPr id="16" name="Date Placeholder 3"/>
          <p:cNvSpPr>
            <a:spLocks noGrp="1"/>
          </p:cNvSpPr>
          <p:nvPr>
            <p:ph type="dt" sz="half" idx="2"/>
          </p:nvPr>
        </p:nvSpPr>
        <p:spPr>
          <a:xfrm>
            <a:off x="1624568" y="6496184"/>
            <a:ext cx="1585786" cy="201168"/>
          </a:xfrm>
          <a:prstGeom prst="rect">
            <a:avLst/>
          </a:prstGeom>
        </p:spPr>
        <p:txBody>
          <a:bodyPr vert="horz" wrap="none" lIns="0" tIns="0" rIns="0" bIns="0" rtlCol="0" anchor="t" anchorCtr="0">
            <a:noAutofit/>
          </a:bodyPr>
          <a:lstStyle>
            <a:lvl1pPr algn="l">
              <a:defRPr sz="825">
                <a:solidFill>
                  <a:schemeClr val="bg1"/>
                </a:solidFill>
                <a:latin typeface="+mn-lt"/>
                <a:cs typeface="Arial" pitchFamily="34" charset="0"/>
              </a:defRPr>
            </a:lvl1pPr>
          </a:lstStyle>
          <a:p>
            <a:r>
              <a:rPr lang="lv-LV"/>
              <a:t>2022. gada 16. novembris</a:t>
            </a:r>
            <a:endParaRPr lang="en-US"/>
          </a:p>
        </p:txBody>
      </p:sp>
      <p:pic>
        <p:nvPicPr>
          <p:cNvPr id="17" name="Picture 16"/>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11051707" y="6327648"/>
            <a:ext cx="533503" cy="408838"/>
          </a:xfrm>
          <a:prstGeom prst="rect">
            <a:avLst/>
          </a:prstGeom>
        </p:spPr>
      </p:pic>
    </p:spTree>
    <p:extLst>
      <p:ext uri="{BB962C8B-B14F-4D97-AF65-F5344CB8AC3E}">
        <p14:creationId xmlns:p14="http://schemas.microsoft.com/office/powerpoint/2010/main" val="1244407784"/>
      </p:ext>
    </p:extLst>
  </p:cSld>
  <p:clrMap bg1="lt1" tx1="dk1" bg2="lt2" tx2="dk2" accent1="accent1" accent2="accent2" accent3="accent3" accent4="accent4" accent5="accent5" accent6="accent6" hlink="hlink" folHlink="folHlink"/>
  <p:sldLayoutIdLst>
    <p:sldLayoutId id="2147484154" r:id="rId1"/>
    <p:sldLayoutId id="2147484155" r:id="rId2"/>
    <p:sldLayoutId id="2147484156" r:id="rId3"/>
    <p:sldLayoutId id="2147484157" r:id="rId4"/>
    <p:sldLayoutId id="2147484158" r:id="rId5"/>
    <p:sldLayoutId id="2147484159" r:id="rId6"/>
    <p:sldLayoutId id="2147484160" r:id="rId7"/>
    <p:sldLayoutId id="2147484161" r:id="rId8"/>
    <p:sldLayoutId id="2147484162" r:id="rId9"/>
    <p:sldLayoutId id="2147484163" r:id="rId10"/>
    <p:sldLayoutId id="2147484164" r:id="rId11"/>
    <p:sldLayoutId id="2147484165" r:id="rId12"/>
    <p:sldLayoutId id="2147484166" r:id="rId13"/>
    <p:sldLayoutId id="2147484167" r:id="rId14"/>
    <p:sldLayoutId id="2147484168" r:id="rId15"/>
    <p:sldLayoutId id="2147484169" r:id="rId16"/>
  </p:sldLayoutIdLst>
  <p:hf hdr="0" ftr="0"/>
  <p:txStyles>
    <p:titleStyle>
      <a:lvl1pPr algn="l" defTabSz="685800" rtl="0" eaLnBrk="1" latinLnBrk="0" hangingPunct="1">
        <a:lnSpc>
          <a:spcPct val="85000"/>
        </a:lnSpc>
        <a:spcBef>
          <a:spcPct val="0"/>
        </a:spcBef>
        <a:buNone/>
        <a:defRPr sz="2250" b="1" kern="1200">
          <a:solidFill>
            <a:schemeClr val="bg1"/>
          </a:solidFill>
          <a:latin typeface="+mn-lt"/>
          <a:ea typeface="+mj-ea"/>
          <a:cs typeface="Arial" pitchFamily="34" charset="0"/>
        </a:defRPr>
      </a:lvl1pPr>
    </p:titleStyle>
    <p:bodyStyle>
      <a:lvl1pPr marL="267462" indent="-267462" algn="l" defTabSz="685800" rtl="0" eaLnBrk="1" latinLnBrk="0" hangingPunct="1">
        <a:spcBef>
          <a:spcPct val="20000"/>
        </a:spcBef>
        <a:buClr>
          <a:schemeClr val="accent2"/>
        </a:buClr>
        <a:buSzPct val="70000"/>
        <a:buFont typeface="Arial" pitchFamily="34" charset="0"/>
        <a:buChar char="►"/>
        <a:defRPr sz="1800" kern="1200">
          <a:solidFill>
            <a:schemeClr val="bg1"/>
          </a:solidFill>
          <a:latin typeface="+mn-lt"/>
          <a:ea typeface="+mn-ea"/>
          <a:cs typeface="Arial" pitchFamily="34" charset="0"/>
        </a:defRPr>
      </a:lvl1pPr>
      <a:lvl2pPr marL="534924" indent="-267462" algn="l" defTabSz="685800" rtl="0" eaLnBrk="1" latinLnBrk="0" hangingPunct="1">
        <a:spcBef>
          <a:spcPct val="20000"/>
        </a:spcBef>
        <a:buClr>
          <a:schemeClr val="accent2"/>
        </a:buClr>
        <a:buSzPct val="70000"/>
        <a:buFont typeface="Arial" pitchFamily="34" charset="0"/>
        <a:buChar char="►"/>
        <a:defRPr sz="1500" kern="1200">
          <a:solidFill>
            <a:schemeClr val="bg1"/>
          </a:solidFill>
          <a:latin typeface="+mn-lt"/>
          <a:ea typeface="+mn-ea"/>
          <a:cs typeface="Arial" pitchFamily="34" charset="0"/>
        </a:defRPr>
      </a:lvl2pPr>
      <a:lvl3pPr marL="802386" indent="-267462" algn="l" defTabSz="685800" rtl="0" eaLnBrk="1" latinLnBrk="0" hangingPunct="1">
        <a:spcBef>
          <a:spcPct val="20000"/>
        </a:spcBef>
        <a:buClr>
          <a:schemeClr val="accent2"/>
        </a:buClr>
        <a:buSzPct val="70000"/>
        <a:buFont typeface="Arial" pitchFamily="34" charset="0"/>
        <a:buChar char="►"/>
        <a:defRPr sz="1350" kern="1200">
          <a:solidFill>
            <a:schemeClr val="bg1"/>
          </a:solidFill>
          <a:latin typeface="+mn-lt"/>
          <a:ea typeface="+mn-ea"/>
          <a:cs typeface="Arial" pitchFamily="34" charset="0"/>
        </a:defRPr>
      </a:lvl3pPr>
      <a:lvl4pPr marL="1069848" indent="-267462" algn="l" defTabSz="685800" rtl="0" eaLnBrk="1" latinLnBrk="0" hangingPunct="1">
        <a:spcBef>
          <a:spcPct val="20000"/>
        </a:spcBef>
        <a:buClr>
          <a:schemeClr val="accent2"/>
        </a:buClr>
        <a:buSzPct val="70000"/>
        <a:buFont typeface="Arial" pitchFamily="34" charset="0"/>
        <a:buChar char="►"/>
        <a:defRPr sz="1200" kern="1200">
          <a:solidFill>
            <a:schemeClr val="bg1"/>
          </a:solidFill>
          <a:latin typeface="+mn-lt"/>
          <a:ea typeface="+mn-ea"/>
          <a:cs typeface="Arial" pitchFamily="34" charset="0"/>
        </a:defRPr>
      </a:lvl4pPr>
      <a:lvl5pPr marL="1337310" indent="-267462" algn="l" defTabSz="685800" rtl="0" eaLnBrk="1" latinLnBrk="0" hangingPunct="1">
        <a:spcBef>
          <a:spcPct val="20000"/>
        </a:spcBef>
        <a:buClr>
          <a:schemeClr val="accent2"/>
        </a:buClr>
        <a:buSzPct val="70000"/>
        <a:buFont typeface="Arial" pitchFamily="34" charset="0"/>
        <a:buChar char="►"/>
        <a:defRPr sz="1200" kern="1200">
          <a:solidFill>
            <a:schemeClr val="bg1"/>
          </a:solidFill>
          <a:latin typeface="+mn-lt"/>
          <a:ea typeface="+mn-ea"/>
          <a:cs typeface="Arial" pitchFamily="34" charset="0"/>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1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xml"/><Relationship Id="rId1" Type="http://schemas.openxmlformats.org/officeDocument/2006/relationships/slideLayout" Target="../slideLayouts/slideLayout87.xml"/></Relationships>
</file>

<file path=ppt/slides/_rels/slide1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xml"/><Relationship Id="rId1" Type="http://schemas.openxmlformats.org/officeDocument/2006/relationships/slideLayout" Target="../slideLayouts/slideLayout87.xml"/></Relationships>
</file>

<file path=ppt/slides/_rels/slide1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87.xml"/></Relationships>
</file>

<file path=ppt/slides/_rels/slide1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xml"/><Relationship Id="rId1" Type="http://schemas.openxmlformats.org/officeDocument/2006/relationships/slideLayout" Target="../slideLayouts/slideLayout87.xml"/></Relationships>
</file>

<file path=ppt/slides/_rels/slide1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6.xml"/><Relationship Id="rId1" Type="http://schemas.openxmlformats.org/officeDocument/2006/relationships/slideLayout" Target="../slideLayouts/slideLayout8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2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69.xml"/></Relationships>
</file>

<file path=ppt/slides/_rels/slide2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7.xml"/><Relationship Id="rId1" Type="http://schemas.openxmlformats.org/officeDocument/2006/relationships/slideLayout" Target="../slideLayouts/slideLayout55.xml"/><Relationship Id="rId4" Type="http://schemas.openxmlformats.org/officeDocument/2006/relationships/image" Target="../media/image31.jpeg"/></Relationships>
</file>

<file path=ppt/slides/_rels/slide2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8.xml"/><Relationship Id="rId1" Type="http://schemas.openxmlformats.org/officeDocument/2006/relationships/slideLayout" Target="../slideLayouts/slideLayout55.xml"/><Relationship Id="rId4" Type="http://schemas.openxmlformats.org/officeDocument/2006/relationships/image" Target="../media/image31.jpeg"/></Relationships>
</file>

<file path=ppt/slides/_rels/slide2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55.xml"/></Relationships>
</file>

<file path=ppt/slides/_rels/slide24.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Layout" Target="../slideLayouts/slideLayout55.xml"/></Relationships>
</file>

<file path=ppt/slides/_rels/slide25.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55.xml"/></Relationships>
</file>

<file path=ppt/slides/_rels/slide26.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55.xml"/></Relationships>
</file>

<file path=ppt/slides/_rels/slide27.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55.xml"/></Relationships>
</file>

<file path=ppt/slides/_rels/slide28.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9.xml"/><Relationship Id="rId1" Type="http://schemas.openxmlformats.org/officeDocument/2006/relationships/slideLayout" Target="../slideLayouts/slideLayout55.xml"/><Relationship Id="rId4" Type="http://schemas.openxmlformats.org/officeDocument/2006/relationships/image" Target="../media/image37.jpe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3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0.xml"/><Relationship Id="rId1" Type="http://schemas.openxmlformats.org/officeDocument/2006/relationships/slideLayout" Target="../slideLayouts/slideLayout5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5.xml"/></Relationships>
</file>

<file path=ppt/slides/_rels/slide3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5.xml"/><Relationship Id="rId1" Type="http://schemas.openxmlformats.org/officeDocument/2006/relationships/slideLayout" Target="../slideLayouts/slideLayout5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4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0.xml"/><Relationship Id="rId1" Type="http://schemas.openxmlformats.org/officeDocument/2006/relationships/slideLayout" Target="../slideLayouts/slideLayout5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5.xml"/></Relationships>
</file>

<file path=ppt/slides/_rels/slide4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5.xml"/><Relationship Id="rId1" Type="http://schemas.openxmlformats.org/officeDocument/2006/relationships/slideLayout" Target="../slideLayouts/slideLayout55.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5.xml"/></Relationships>
</file>

<file path=ppt/slides/_rels/slide48.xml.rels><?xml version="1.0" encoding="UTF-8" standalone="yes"?>
<Relationships xmlns="http://schemas.openxmlformats.org/package/2006/relationships"><Relationship Id="rId3" Type="http://schemas.openxmlformats.org/officeDocument/2006/relationships/package" Target="../embeddings/Microsoft_Word_Document.docx"/><Relationship Id="rId2" Type="http://schemas.openxmlformats.org/officeDocument/2006/relationships/notesSlide" Target="../notesSlides/notesSlide28.xml"/><Relationship Id="rId1" Type="http://schemas.openxmlformats.org/officeDocument/2006/relationships/slideLayout" Target="../slideLayouts/slideLayout55.xml"/><Relationship Id="rId4" Type="http://schemas.openxmlformats.org/officeDocument/2006/relationships/image" Target="../media/image42.wmf"/></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5.xml"/></Relationships>
</file>

<file path=ppt/slides/_rels/slide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55.xml"/></Relationships>
</file>

<file path=ppt/slides/_rels/slide5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0.xml"/><Relationship Id="rId1" Type="http://schemas.openxmlformats.org/officeDocument/2006/relationships/slideLayout" Target="../slideLayouts/slideLayout5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5.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5.xml"/></Relationships>
</file>

<file path=ppt/slides/_rels/slide5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5.xml"/><Relationship Id="rId1" Type="http://schemas.openxmlformats.org/officeDocument/2006/relationships/slideLayout" Target="../slideLayouts/slideLayout55.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5.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55.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5.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5.xml"/></Relationships>
</file>

<file path=ppt/slides/_rels/slide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xml"/><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40.xml"/><Relationship Id="rId1" Type="http://schemas.openxmlformats.org/officeDocument/2006/relationships/slideLayout" Target="../slideLayouts/slideLayout55.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5.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5.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55.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5.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55.xml"/></Relationships>
</file>

<file path=ppt/slides/_rels/slide6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46.xml"/><Relationship Id="rId1" Type="http://schemas.openxmlformats.org/officeDocument/2006/relationships/slideLayout" Target="../slideLayouts/slideLayout55.xml"/><Relationship Id="rId4" Type="http://schemas.openxmlformats.org/officeDocument/2006/relationships/image" Target="../media/image47.emf"/></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55.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5.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5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70.xml.rels><?xml version="1.0" encoding="UTF-8" standalone="yes"?>
<Relationships xmlns="http://schemas.openxmlformats.org/package/2006/relationships"><Relationship Id="rId3" Type="http://schemas.openxmlformats.org/officeDocument/2006/relationships/hyperlink" Target="https://eur01.safelinks.protection.outlook.com/?url=https%3A%2F%2Fwww.valmierasnovads.lv%2Fcontent%2Fuploads%2F2021%2F09%2F199_lem_piel_Valmieras_biblioteka_NOLIKUMS.pdf&amp;data=05%7C01%7CAnna.Asjutcenko%40lv.ey.com%7Cd7108d07ce85451d5d4208dad4565e48%7C5b973f9977df4bebb27daa0c70b8482c%7C0%7C0%7C638055765084668862%7CUnknown%7CTWFpbGZsb3d8eyJWIjoiMC4wLjAwMDAiLCJQIjoiV2luMzIiLCJBTiI6Ik1haWwiLCJXVCI6Mn0%3D%7C3000%7C%7C%7C&amp;sdata=skKP1m%2FkongbNs169web35CV86EBa1AkjJDU4QDp83Y%3D&amp;reserved=0" TargetMode="External"/><Relationship Id="rId2" Type="http://schemas.openxmlformats.org/officeDocument/2006/relationships/notesSlide" Target="../notesSlides/notesSlide50.xml"/><Relationship Id="rId1" Type="http://schemas.openxmlformats.org/officeDocument/2006/relationships/slideLayout" Target="../slideLayouts/slideLayout55.xml"/><Relationship Id="rId4" Type="http://schemas.openxmlformats.org/officeDocument/2006/relationships/hyperlink" Target="https://www.valmierasnovads.lv/pasvaldiba/par-pasvaldibu/kontakti/apvienibu-parvaldes/" TargetMode="External"/></Relationships>
</file>

<file path=ppt/slides/_rels/slide7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51.xml"/><Relationship Id="rId1" Type="http://schemas.openxmlformats.org/officeDocument/2006/relationships/slideLayout" Target="../slideLayouts/slideLayout55.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55.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55.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55.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55.xml"/></Relationships>
</file>

<file path=ppt/slides/_rels/slide76.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56.xml"/><Relationship Id="rId1" Type="http://schemas.openxmlformats.org/officeDocument/2006/relationships/slideLayout" Target="../slideLayouts/slideLayout55.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55.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55.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5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55.xml"/></Relationships>
</file>

<file path=ppt/slides/_rels/slide8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61.xml"/><Relationship Id="rId1" Type="http://schemas.openxmlformats.org/officeDocument/2006/relationships/slideLayout" Target="../slideLayouts/slideLayout55.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55.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55.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55.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55.xml"/></Relationships>
</file>

<file path=ppt/slides/_rels/slide86.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66.xml"/><Relationship Id="rId1" Type="http://schemas.openxmlformats.org/officeDocument/2006/relationships/slideLayout" Target="../slideLayouts/slideLayout55.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55.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5.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5.xml"/></Relationships>
</file>

<file path=ppt/slides/_rels/slide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xml"/><Relationship Id="rId1" Type="http://schemas.openxmlformats.org/officeDocument/2006/relationships/slideLayout" Target="../slideLayouts/slideLayout87.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55.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93.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image" Target="../media/image52.emf"/><Relationship Id="rId1" Type="http://schemas.openxmlformats.org/officeDocument/2006/relationships/slideLayout" Target="../slideLayouts/slideLayout55.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95.xml.rels><?xml version="1.0" encoding="UTF-8" standalone="yes"?>
<Relationships xmlns="http://schemas.openxmlformats.org/package/2006/relationships"><Relationship Id="rId3" Type="http://schemas.openxmlformats.org/officeDocument/2006/relationships/image" Target="../media/image54.wmf"/><Relationship Id="rId2" Type="http://schemas.openxmlformats.org/officeDocument/2006/relationships/oleObject" Target="../embeddings/oleObject2.bin"/><Relationship Id="rId1" Type="http://schemas.openxmlformats.org/officeDocument/2006/relationships/slideLayout" Target="../slideLayouts/slideLayout55.xml"/></Relationships>
</file>

<file path=ppt/slides/_rels/slide96.xml.rels><?xml version="1.0" encoding="UTF-8" standalone="yes"?>
<Relationships xmlns="http://schemas.openxmlformats.org/package/2006/relationships"><Relationship Id="rId3" Type="http://schemas.openxmlformats.org/officeDocument/2006/relationships/image" Target="../media/image55.wmf"/><Relationship Id="rId2" Type="http://schemas.openxmlformats.org/officeDocument/2006/relationships/package" Target="../embeddings/Microsoft_Excel_Worksheet.xlsx"/><Relationship Id="rId1" Type="http://schemas.openxmlformats.org/officeDocument/2006/relationships/slideLayout" Target="../slideLayouts/slideLayout55.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4A8123C5-0B4E-4F3C-9DF6-0E09D9B90023}"/>
              </a:ext>
            </a:extLst>
          </p:cNvPr>
          <p:cNvSpPr>
            <a:spLocks noGrp="1"/>
          </p:cNvSpPr>
          <p:nvPr>
            <p:ph type="ctrTitle"/>
          </p:nvPr>
        </p:nvSpPr>
        <p:spPr>
          <a:xfrm>
            <a:off x="933450" y="1188014"/>
            <a:ext cx="5366380" cy="1605409"/>
          </a:xfrm>
        </p:spPr>
        <p:txBody>
          <a:bodyPr/>
          <a:lstStyle/>
          <a:p>
            <a:pPr marL="0"/>
            <a:r>
              <a:rPr lang="lv-LV" sz="2400" b="1" dirty="0">
                <a:solidFill>
                  <a:schemeClr val="tx1"/>
                </a:solidFill>
                <a:latin typeface="EYInterstate Light" panose="02000506000000020004" pitchFamily="2" charset="0"/>
              </a:rPr>
              <a:t>Vides aizsardzības un reģionālās attīstības ministrija (VARAM)</a:t>
            </a:r>
            <a:br>
              <a:rPr lang="lv-LV" sz="2400" b="1" dirty="0">
                <a:latin typeface="EYInterstate Light" panose="02000506000000020004" pitchFamily="2" charset="0"/>
              </a:rPr>
            </a:br>
            <a:br>
              <a:rPr lang="lv-LV" sz="2400" b="1" dirty="0">
                <a:latin typeface="EYInterstate Light" panose="02000506000000020004" pitchFamily="2" charset="0"/>
              </a:rPr>
            </a:br>
            <a:r>
              <a:rPr lang="lt-LT" sz="1800" b="0" i="0" spc="0" baseline="0" dirty="0">
                <a:solidFill>
                  <a:srgbClr val="2E2E38"/>
                </a:solidFill>
                <a:latin typeface="EYInterstate Light" panose="02000506000000020004" pitchFamily="2" charset="0"/>
              </a:rPr>
              <a:t>Ārkārtas finanšu revīzija par pašvaldību pakalpojumu pieejamības nodrošināšanu novada teritoriālā iedalījuma vienībās pēc administratīvi teritoriālās reformas.</a:t>
            </a:r>
            <a:br>
              <a:rPr lang="lt-LT" sz="2400" b="0" i="0" spc="0" baseline="0" dirty="0">
                <a:solidFill>
                  <a:srgbClr val="2E2E38"/>
                </a:solidFill>
                <a:latin typeface="EYInterstate Light" panose="02000506000000020004" pitchFamily="2" charset="0"/>
              </a:rPr>
            </a:br>
            <a:endParaRPr lang="lv-LV" sz="2200" dirty="0">
              <a:latin typeface="EYInterstate Light" panose="02000506000000020004" pitchFamily="2" charset="0"/>
            </a:endParaRPr>
          </a:p>
        </p:txBody>
      </p:sp>
      <p:sp>
        <p:nvSpPr>
          <p:cNvPr id="9" name="Subtitle 6">
            <a:extLst>
              <a:ext uri="{FF2B5EF4-FFF2-40B4-BE49-F238E27FC236}">
                <a16:creationId xmlns:a16="http://schemas.microsoft.com/office/drawing/2014/main" id="{B3B66E52-94F7-4C1E-835C-74C77CAD76B6}"/>
              </a:ext>
            </a:extLst>
          </p:cNvPr>
          <p:cNvSpPr>
            <a:spLocks noGrp="1"/>
          </p:cNvSpPr>
          <p:nvPr>
            <p:ph type="subTitle" idx="1"/>
          </p:nvPr>
        </p:nvSpPr>
        <p:spPr>
          <a:xfrm>
            <a:off x="933450" y="3854757"/>
            <a:ext cx="4328932" cy="419641"/>
          </a:xfrm>
        </p:spPr>
        <p:txBody>
          <a:bodyPr/>
          <a:lstStyle/>
          <a:p>
            <a:r>
              <a:rPr lang="lv-LV" sz="1600" dirty="0">
                <a:solidFill>
                  <a:srgbClr val="2E2E38"/>
                </a:solidFill>
                <a:latin typeface="EYInterstate Light" panose="02000506000000020004" pitchFamily="2" charset="0"/>
                <a:ea typeface="+mj-ea"/>
              </a:rPr>
              <a:t>2022. gada 2. decembris</a:t>
            </a:r>
          </a:p>
        </p:txBody>
      </p:sp>
      <p:sp>
        <p:nvSpPr>
          <p:cNvPr id="10" name="Subtitle 6">
            <a:extLst>
              <a:ext uri="{FF2B5EF4-FFF2-40B4-BE49-F238E27FC236}">
                <a16:creationId xmlns:a16="http://schemas.microsoft.com/office/drawing/2014/main" id="{FAF9ECB3-3483-4325-BFFD-0D0A5B6DD4DF}"/>
              </a:ext>
            </a:extLst>
          </p:cNvPr>
          <p:cNvSpPr txBox="1">
            <a:spLocks/>
          </p:cNvSpPr>
          <p:nvPr/>
        </p:nvSpPr>
        <p:spPr>
          <a:xfrm>
            <a:off x="933450" y="3349932"/>
            <a:ext cx="4328932" cy="419641"/>
          </a:xfrm>
          <a:prstGeom prst="rect">
            <a:avLst/>
          </a:prstGeom>
        </p:spPr>
        <p:txBody>
          <a:bodyPr vert="horz" lIns="0" tIns="0" rIns="0" bIns="0" rtlCol="0" anchor="t" anchorCtr="0">
            <a:noAutofit/>
          </a:bodyPr>
          <a:lstStyle>
            <a:lvl1pPr marL="0" indent="0" algn="l" defTabSz="685800" rtl="0" eaLnBrk="1" latinLnBrk="0" hangingPunct="1">
              <a:spcBef>
                <a:spcPct val="20000"/>
              </a:spcBef>
              <a:buClr>
                <a:schemeClr val="accent2"/>
              </a:buClr>
              <a:buSzPct val="70000"/>
              <a:buFont typeface="Arial" pitchFamily="34" charset="0"/>
              <a:buNone/>
              <a:defRPr sz="1500" kern="1200">
                <a:solidFill>
                  <a:schemeClr val="bg1"/>
                </a:solidFill>
                <a:latin typeface="+mn-lt"/>
                <a:ea typeface="+mn-ea"/>
                <a:cs typeface="Arial" pitchFamily="34" charset="0"/>
              </a:defRPr>
            </a:lvl1pPr>
            <a:lvl2pPr marL="0" indent="0" algn="l" defTabSz="685800" rtl="0" eaLnBrk="1" latinLnBrk="0" hangingPunct="1">
              <a:spcBef>
                <a:spcPct val="20000"/>
              </a:spcBef>
              <a:buClr>
                <a:schemeClr val="accent2"/>
              </a:buClr>
              <a:buSzPct val="70000"/>
              <a:buFont typeface="Arial" pitchFamily="34" charset="0"/>
              <a:buNone/>
              <a:defRPr sz="1200" kern="1200">
                <a:solidFill>
                  <a:schemeClr val="bg1"/>
                </a:solidFill>
                <a:latin typeface="+mn-lt"/>
                <a:ea typeface="+mn-ea"/>
                <a:cs typeface="Arial" pitchFamily="34" charset="0"/>
              </a:defRPr>
            </a:lvl2pPr>
            <a:lvl3pPr marL="685800" indent="0" algn="ctr" defTabSz="685800" rtl="0" eaLnBrk="1" latinLnBrk="0" hangingPunct="1">
              <a:spcBef>
                <a:spcPct val="20000"/>
              </a:spcBef>
              <a:buClr>
                <a:schemeClr val="accent2"/>
              </a:buClr>
              <a:buSzPct val="70000"/>
              <a:buFont typeface="Arial" pitchFamily="34" charset="0"/>
              <a:buNone/>
              <a:defRPr sz="1350" kern="1200">
                <a:solidFill>
                  <a:schemeClr val="tx1">
                    <a:tint val="75000"/>
                  </a:schemeClr>
                </a:solidFill>
                <a:latin typeface="+mn-lt"/>
                <a:ea typeface="+mn-ea"/>
                <a:cs typeface="Arial" pitchFamily="34" charset="0"/>
              </a:defRPr>
            </a:lvl3pPr>
            <a:lvl4pPr marL="1028700" indent="0" algn="ctr" defTabSz="685800" rtl="0" eaLnBrk="1" latinLnBrk="0" hangingPunct="1">
              <a:spcBef>
                <a:spcPct val="20000"/>
              </a:spcBef>
              <a:buClr>
                <a:schemeClr val="accent2"/>
              </a:buClr>
              <a:buSzPct val="70000"/>
              <a:buFont typeface="Arial" pitchFamily="34" charset="0"/>
              <a:buNone/>
              <a:defRPr sz="1200" kern="1200">
                <a:solidFill>
                  <a:schemeClr val="tx1">
                    <a:tint val="75000"/>
                  </a:schemeClr>
                </a:solidFill>
                <a:latin typeface="+mn-lt"/>
                <a:ea typeface="+mn-ea"/>
                <a:cs typeface="Arial" pitchFamily="34" charset="0"/>
              </a:defRPr>
            </a:lvl4pPr>
            <a:lvl5pPr marL="1371600" indent="0" algn="ctr" defTabSz="685800" rtl="0" eaLnBrk="1" latinLnBrk="0" hangingPunct="1">
              <a:spcBef>
                <a:spcPct val="20000"/>
              </a:spcBef>
              <a:buClr>
                <a:schemeClr val="accent2"/>
              </a:buClr>
              <a:buSzPct val="70000"/>
              <a:buFont typeface="Arial" pitchFamily="34" charset="0"/>
              <a:buNone/>
              <a:defRPr sz="1200" kern="1200">
                <a:solidFill>
                  <a:schemeClr val="tx1">
                    <a:tint val="75000"/>
                  </a:schemeClr>
                </a:solidFill>
                <a:latin typeface="+mn-lt"/>
                <a:ea typeface="+mn-ea"/>
                <a:cs typeface="Arial" pitchFamily="34" charset="0"/>
              </a:defRPr>
            </a:lvl5pPr>
            <a:lvl6pPr marL="1714500" indent="0" algn="ctr" defTabSz="685800" rtl="0" eaLnBrk="1" latinLnBrk="0" hangingPunct="1">
              <a:spcBef>
                <a:spcPct val="20000"/>
              </a:spcBef>
              <a:buFont typeface="Arial" pitchFamily="34" charset="0"/>
              <a:buNone/>
              <a:defRPr sz="1500" kern="1200">
                <a:solidFill>
                  <a:schemeClr val="tx1">
                    <a:tint val="75000"/>
                  </a:schemeClr>
                </a:solidFill>
                <a:latin typeface="+mn-lt"/>
                <a:ea typeface="+mn-ea"/>
                <a:cs typeface="+mn-cs"/>
              </a:defRPr>
            </a:lvl6pPr>
            <a:lvl7pPr marL="2057400" indent="0" algn="ctr" defTabSz="685800" rtl="0" eaLnBrk="1" latinLnBrk="0" hangingPunct="1">
              <a:spcBef>
                <a:spcPct val="20000"/>
              </a:spcBef>
              <a:buFont typeface="Arial" pitchFamily="34" charset="0"/>
              <a:buNone/>
              <a:defRPr sz="1500" kern="1200">
                <a:solidFill>
                  <a:schemeClr val="tx1">
                    <a:tint val="75000"/>
                  </a:schemeClr>
                </a:solidFill>
                <a:latin typeface="+mn-lt"/>
                <a:ea typeface="+mn-ea"/>
                <a:cs typeface="+mn-cs"/>
              </a:defRPr>
            </a:lvl7pPr>
            <a:lvl8pPr marL="2400300" indent="0" algn="ctr" defTabSz="685800" rtl="0" eaLnBrk="1" latinLnBrk="0" hangingPunct="1">
              <a:spcBef>
                <a:spcPct val="20000"/>
              </a:spcBef>
              <a:buFont typeface="Arial" pitchFamily="34" charset="0"/>
              <a:buNone/>
              <a:defRPr sz="1500" kern="1200">
                <a:solidFill>
                  <a:schemeClr val="tx1">
                    <a:tint val="75000"/>
                  </a:schemeClr>
                </a:solidFill>
                <a:latin typeface="+mn-lt"/>
                <a:ea typeface="+mn-ea"/>
                <a:cs typeface="+mn-cs"/>
              </a:defRPr>
            </a:lvl8pPr>
            <a:lvl9pPr marL="2743200" indent="0" algn="ctr" defTabSz="685800" rtl="0" eaLnBrk="1" latinLnBrk="0" hangingPunct="1">
              <a:spcBef>
                <a:spcPct val="20000"/>
              </a:spcBef>
              <a:buFont typeface="Arial" pitchFamily="34" charset="0"/>
              <a:buNone/>
              <a:defRPr sz="1500" kern="1200">
                <a:solidFill>
                  <a:schemeClr val="tx1">
                    <a:tint val="75000"/>
                  </a:schemeClr>
                </a:solidFill>
                <a:latin typeface="+mn-lt"/>
                <a:ea typeface="+mn-ea"/>
                <a:cs typeface="+mn-cs"/>
              </a:defRPr>
            </a:lvl9pPr>
          </a:lstStyle>
          <a:p>
            <a:r>
              <a:rPr lang="lv-LV" sz="1600" dirty="0">
                <a:solidFill>
                  <a:srgbClr val="2E2E38"/>
                </a:solidFill>
                <a:latin typeface="EYInterstate Light" panose="02000506000000020004" pitchFamily="2" charset="0"/>
                <a:ea typeface="+mj-ea"/>
              </a:rPr>
              <a:t>Gala ziņojums (precizēts) </a:t>
            </a:r>
          </a:p>
        </p:txBody>
      </p:sp>
    </p:spTree>
    <p:extLst>
      <p:ext uri="{BB962C8B-B14F-4D97-AF65-F5344CB8AC3E}">
        <p14:creationId xmlns:p14="http://schemas.microsoft.com/office/powerpoint/2010/main" val="223619114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F4DD39B7-B1E6-4AF0-AF40-026ECD117779}"/>
              </a:ext>
            </a:extLst>
          </p:cNvPr>
          <p:cNvSpPr/>
          <p:nvPr/>
        </p:nvSpPr>
        <p:spPr>
          <a:xfrm>
            <a:off x="1185558" y="1068413"/>
            <a:ext cx="10397807" cy="342417"/>
          </a:xfrm>
          <a:prstGeom prst="rect">
            <a:avLst/>
          </a:prstGeom>
          <a:solidFill>
            <a:schemeClr val="bg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latin typeface="EYInterstate Light" panose="02000506000000020004" pitchFamily="2" charset="0"/>
            </a:endParaRPr>
          </a:p>
        </p:txBody>
      </p:sp>
      <p:sp>
        <p:nvSpPr>
          <p:cNvPr id="7" name="Title 1">
            <a:extLst>
              <a:ext uri="{FF2B5EF4-FFF2-40B4-BE49-F238E27FC236}">
                <a16:creationId xmlns:a16="http://schemas.microsoft.com/office/drawing/2014/main" id="{7488BEE4-8208-4615-A664-CC07CE543F56}"/>
              </a:ext>
            </a:extLst>
          </p:cNvPr>
          <p:cNvSpPr txBox="1">
            <a:spLocks/>
          </p:cNvSpPr>
          <p:nvPr/>
        </p:nvSpPr>
        <p:spPr>
          <a:xfrm>
            <a:off x="609918" y="294200"/>
            <a:ext cx="10978515" cy="590880"/>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lang="en-US">
                <a:solidFill>
                  <a:srgbClr val="2E2E38"/>
                </a:solidFill>
              </a:rPr>
              <a:t>Vadības kopsavilkums</a:t>
            </a:r>
            <a:endParaRPr kumimoji="0" lang="en-US" sz="2400" b="0" i="0" u="none" strike="noStrike" kern="1200" cap="none" spc="0" normalizeH="0" baseline="0">
              <a:ln>
                <a:noFill/>
              </a:ln>
              <a:solidFill>
                <a:srgbClr val="2E2E38"/>
              </a:solidFill>
              <a:effectLst/>
              <a:uLnTx/>
              <a:uFillTx/>
            </a:endParaRPr>
          </a:p>
        </p:txBody>
      </p:sp>
      <p:sp>
        <p:nvSpPr>
          <p:cNvPr id="10" name="TextBox 9">
            <a:extLst>
              <a:ext uri="{FF2B5EF4-FFF2-40B4-BE49-F238E27FC236}">
                <a16:creationId xmlns:a16="http://schemas.microsoft.com/office/drawing/2014/main" id="{F97F996F-D366-492A-AA9D-050247B9823C}"/>
              </a:ext>
            </a:extLst>
          </p:cNvPr>
          <p:cNvSpPr txBox="1"/>
          <p:nvPr/>
        </p:nvSpPr>
        <p:spPr>
          <a:xfrm>
            <a:off x="1306147" y="1132720"/>
            <a:ext cx="1933030"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en-US" sz="1200">
                <a:latin typeface="EYInterstate Light" panose="02000506000000020004" pitchFamily="2" charset="0"/>
              </a:rPr>
              <a:t>Kopējie revīzijas novērojumi</a:t>
            </a:r>
          </a:p>
        </p:txBody>
      </p:sp>
      <p:pic>
        <p:nvPicPr>
          <p:cNvPr id="73" name="Picture 72">
            <a:extLst>
              <a:ext uri="{FF2B5EF4-FFF2-40B4-BE49-F238E27FC236}">
                <a16:creationId xmlns:a16="http://schemas.microsoft.com/office/drawing/2014/main" id="{CCD1EB52-A9DA-40A6-8554-D74459B60C97}"/>
              </a:ext>
            </a:extLst>
          </p:cNvPr>
          <p:cNvPicPr>
            <a:picLocks noChangeAspect="1"/>
          </p:cNvPicPr>
          <p:nvPr/>
        </p:nvPicPr>
        <p:blipFill rotWithShape="1">
          <a:blip r:embed="rId3"/>
          <a:srcRect b="19423"/>
          <a:stretch/>
        </p:blipFill>
        <p:spPr>
          <a:xfrm>
            <a:off x="660437" y="1051327"/>
            <a:ext cx="525121" cy="423124"/>
          </a:xfrm>
          <a:prstGeom prst="rect">
            <a:avLst/>
          </a:prstGeom>
        </p:spPr>
      </p:pic>
      <p:sp>
        <p:nvSpPr>
          <p:cNvPr id="74" name="TextBox 73">
            <a:extLst>
              <a:ext uri="{FF2B5EF4-FFF2-40B4-BE49-F238E27FC236}">
                <a16:creationId xmlns:a16="http://schemas.microsoft.com/office/drawing/2014/main" id="{3847A5EB-4F01-4249-A8A2-7768CBB87E31}"/>
              </a:ext>
            </a:extLst>
          </p:cNvPr>
          <p:cNvSpPr txBox="1"/>
          <p:nvPr/>
        </p:nvSpPr>
        <p:spPr>
          <a:xfrm>
            <a:off x="693817" y="1514909"/>
            <a:ext cx="10889548" cy="4888646"/>
          </a:xfrm>
          <a:prstGeom prst="rect">
            <a:avLst/>
          </a:prstGeom>
          <a:noFill/>
        </p:spPr>
        <p:txBody>
          <a:bodyPr wrap="square">
            <a:spAutoFit/>
          </a:bodyPr>
          <a:lstStyle/>
          <a:p>
            <a:pPr marL="228600" indent="-228600" algn="just">
              <a:lnSpc>
                <a:spcPct val="85000"/>
              </a:lnSpc>
              <a:spcBef>
                <a:spcPts val="300"/>
              </a:spcBef>
              <a:spcAft>
                <a:spcPts val="300"/>
              </a:spcAft>
              <a:buSzPct val="100000"/>
              <a:buFont typeface="+mj-lt"/>
              <a:buAutoNum type="arabicPeriod" startAt="4"/>
            </a:pPr>
            <a:r>
              <a:rPr lang="lv-LV" sz="1050" dirty="0">
                <a:latin typeface="EYInterstate Light" panose="02000506000000020004" pitchFamily="2" charset="0"/>
              </a:rPr>
              <a:t>Pašvaldību interviju laikā tiek pārrunāti izaicinājumi ar kuriem pašvaldības kopumā saskarās pēc ATR. Pašvaldības ziņo, ka kopumā tām ir ticis dots samērā neilgs laiks organizatorisko struktūru izmaiņām un darbs ar ATR realizēšanu vēl turpinās. Pašvaldības kopumā </a:t>
            </a:r>
            <a:r>
              <a:rPr lang="lv-LV" sz="1050" b="1" dirty="0">
                <a:latin typeface="EYInterstate Light" panose="02000506000000020004" pitchFamily="2" charset="0"/>
              </a:rPr>
              <a:t>nesaskata, ka ir iespējams samazināt pakalpojumu sniegšanā iesaistīto darbinieku skaitu, bet saskata iespēju veikt funkciju auditu </a:t>
            </a:r>
            <a:r>
              <a:rPr lang="lv-LV" sz="1050" dirty="0">
                <a:latin typeface="EYInterstate Light" panose="02000506000000020004" pitchFamily="2" charset="0"/>
              </a:rPr>
              <a:t>kā rezultātā centralizētā pašvaldības funkcija (piemēram, grāmatvedība vai juridiskais departaments) spētu rast optimizācijas iespējas. </a:t>
            </a:r>
          </a:p>
          <a:p>
            <a:pPr marL="228600" indent="-228600" algn="just">
              <a:lnSpc>
                <a:spcPct val="85000"/>
              </a:lnSpc>
              <a:spcBef>
                <a:spcPts val="300"/>
              </a:spcBef>
              <a:spcAft>
                <a:spcPts val="300"/>
              </a:spcAft>
              <a:buSzPct val="100000"/>
              <a:buFont typeface="+mj-lt"/>
              <a:buAutoNum type="arabicPeriod" startAt="4"/>
            </a:pPr>
            <a:r>
              <a:rPr lang="lv-LV" sz="1050" dirty="0">
                <a:latin typeface="EYInterstate Light" panose="02000506000000020004" pitchFamily="2" charset="0"/>
              </a:rPr>
              <a:t>Apkopojot un analizējot pašvaldību sniegto pakalpojumu izmaksas, tiek atklāts, ka viena novada ietvaros, sniegto maksas pakalpojumu </a:t>
            </a:r>
            <a:r>
              <a:rPr lang="lv-LV" sz="1050" b="1" dirty="0">
                <a:latin typeface="EYInterstate Light" panose="02000506000000020004" pitchFamily="2" charset="0"/>
              </a:rPr>
              <a:t>cenrāži atšķiras. Pašvaldības pakalpojumu pašizmaksu nemēra sistemātiski</a:t>
            </a:r>
            <a:r>
              <a:rPr lang="lv-LV" sz="1050" dirty="0">
                <a:latin typeface="EYInterstate Light" panose="02000506000000020004" pitchFamily="2" charset="0"/>
              </a:rPr>
              <a:t>, kā arī veidojot cenrāžus ņem vērā iedzīvotāju pirktspēju, kā rezultātā tiek cenas pārvaldēs tiek vērtētas individuālā līmenī. Pašizmaksu izvērtēšana pašvaldībās ir atšķirīga (citās tiek veikta padziļināta ekonomiskā analīze, citās pārvaldes pašas veido cenrāžus un virza uz apstiprināšanu novada domes deputātu līmenī). Pakalpojumu cenrāži lielākoties tiek veidoti balstoties uz pakalpojuma izmaksām un sniegto pakalpojumu skaitu, kā arī pašvaldības šos pakalpojumus nesniedz ar mērķi gūt peļņu, bet gan nodrošināt pakalpojumu pieejamību visiem par to prasot pašizmaksas līmeņa samaksu. </a:t>
            </a:r>
          </a:p>
          <a:p>
            <a:pPr marL="228600" indent="-228600" algn="just">
              <a:lnSpc>
                <a:spcPct val="85000"/>
              </a:lnSpc>
              <a:spcBef>
                <a:spcPts val="300"/>
              </a:spcBef>
              <a:spcAft>
                <a:spcPts val="300"/>
              </a:spcAft>
              <a:buSzPct val="100000"/>
              <a:buFont typeface="+mj-lt"/>
              <a:buAutoNum type="arabicPeriod" startAt="4"/>
            </a:pPr>
            <a:r>
              <a:rPr lang="lv-LV" sz="1050" dirty="0">
                <a:latin typeface="EYInterstate Light" panose="02000506000000020004" pitchFamily="2" charset="0"/>
              </a:rPr>
              <a:t>ATR rezultātā ir tikusi veikta </a:t>
            </a:r>
            <a:r>
              <a:rPr lang="lv-LV" sz="1050" b="1" dirty="0">
                <a:latin typeface="EYInterstate Light" panose="02000506000000020004" pitchFamily="2" charset="0"/>
              </a:rPr>
              <a:t>lietvedības sistēmu centralizācija </a:t>
            </a:r>
            <a:r>
              <a:rPr lang="lv-LV" sz="1050" dirty="0">
                <a:latin typeface="EYInterstate Light" panose="02000506000000020004" pitchFamily="2" charset="0"/>
              </a:rPr>
              <a:t>un, pašlaik, katra novada ietvaros tiek izmantots tikai viens kopējs risinājums, kurā gan pašvaldības centrālā administrācija, gan arī pilsētas, pagastu un apvienību pārvaldes veic dokumentu vadību. Par cik vēsturiski pirms ATR katrs novads izmantoju savas lietvedības sistēmas (populārākās no kurām bija «DVS Namejs», «DVS </a:t>
            </a:r>
            <a:r>
              <a:rPr lang="lv-LV" sz="1050" dirty="0" err="1">
                <a:latin typeface="EYInterstate Light" panose="02000506000000020004" pitchFamily="2" charset="0"/>
              </a:rPr>
              <a:t>Lietvaris</a:t>
            </a:r>
            <a:r>
              <a:rPr lang="lv-LV" sz="1050" dirty="0">
                <a:latin typeface="EYInterstate Light" panose="02000506000000020004" pitchFamily="2" charset="0"/>
              </a:rPr>
              <a:t>», «</a:t>
            </a:r>
            <a:r>
              <a:rPr lang="lv-LV" sz="1050" dirty="0" err="1">
                <a:latin typeface="EYInterstate Light" panose="02000506000000020004" pitchFamily="2" charset="0"/>
              </a:rPr>
              <a:t>DocLogix</a:t>
            </a:r>
            <a:r>
              <a:rPr lang="lv-LV" sz="1050" dirty="0">
                <a:latin typeface="EYInterstate Light" panose="02000506000000020004" pitchFamily="2" charset="0"/>
              </a:rPr>
              <a:t>»), ATR rezultātā radās nepieciešamība veikt vēsturisko datu migrāciju uz jauno risinājumu vai arī datu arhivēšanu un vēsturisko datu skatīšanu dažādos risinājumos. Revīzijas laikā tiek identificēts, ka pašvaldībām ir atšķirīgas pieejas un vairākas pašvaldības arhīva režīmā turpina uzturēt iepriekšējos risinājumus. Ir pašvaldības, kurām ir izdevies pārtraukt līgumattiecības ar šo sistēmu izstrādātājiem un vairāk netiek veiktas samaksas par šo arhivēto datu glabāšanu, bet citām pašvaldībām šī līguma nosacījumu definēšana un datu uzglabāšanas kārtība vēl ir procesā.</a:t>
            </a:r>
          </a:p>
          <a:p>
            <a:pPr marL="228600" indent="-228600" algn="just">
              <a:lnSpc>
                <a:spcPct val="85000"/>
              </a:lnSpc>
              <a:spcBef>
                <a:spcPts val="300"/>
              </a:spcBef>
              <a:spcAft>
                <a:spcPts val="300"/>
              </a:spcAft>
              <a:buSzPct val="100000"/>
              <a:buFont typeface="+mj-lt"/>
              <a:buAutoNum type="arabicPeriod" startAt="4"/>
            </a:pPr>
            <a:r>
              <a:rPr lang="lv-LV" sz="1050" dirty="0">
                <a:latin typeface="EYInterstate Light" panose="02000506000000020004" pitchFamily="2" charset="0"/>
              </a:rPr>
              <a:t>Pašvaldībām ir </a:t>
            </a:r>
            <a:r>
              <a:rPr lang="lv-LV" sz="1050" b="1" dirty="0">
                <a:latin typeface="EYInterstate Light" panose="02000506000000020004" pitchFamily="2" charset="0"/>
              </a:rPr>
              <a:t>atšķirīga izpratne par e-pakalpojumu sniegšanu</a:t>
            </a:r>
            <a:r>
              <a:rPr lang="lv-LV" sz="1050" dirty="0">
                <a:latin typeface="EYInterstate Light" panose="02000506000000020004" pitchFamily="2" charset="0"/>
              </a:rPr>
              <a:t>. Revīzijas laikā tiek secināts, ka visas pašvaldības atbilstoši likuma prasībām administrē elektroniski parakstītus iedzīvotāju iesniegumus, kas iniciē pakalpojumu saņemšanu. Taču atšķiras izpratne par e-pakalpojumu sniegšanas veidu, kas pēc definīcijas ir viena vai vairāku pakalpojumu vai atsevišķu pakalpojumu sniegšanas posmu (pieprasīšana vai pakalpojuma rezultāta saņemšana) izpilde elektroniskā veidā, tai skaitā izmantojot tīmekļvietnes, mobilās lietotnes vai citus elektroniskus komunikāciju kanālus. Atbilstoši vispārpieņemtai VARAM metodikai* var secināt, ka vidējais pakalpojumu elektronizācijas līmenis ir starp 1. līmeni (informēšana) un 3. līmeni (vienvirzienu mijiedarbība). Lai arī saprotot, ka tas paaugstina pakalpojumu pieejamību, vairākas pašvaldības apgalvo, ka šāda pakalpojumu sniegšanas kārtība un pakalpojumu elektronizācija ir kā administratīvs slogs, vai arī tām trūkst skaidru un vienkāršotu vadlīniju par to, kā var elektronizēt šo pakalpojumu sniegšanu.</a:t>
            </a:r>
          </a:p>
          <a:p>
            <a:pPr marL="228600" indent="-228600" algn="just">
              <a:lnSpc>
                <a:spcPct val="85000"/>
              </a:lnSpc>
              <a:spcBef>
                <a:spcPts val="300"/>
              </a:spcBef>
              <a:spcAft>
                <a:spcPts val="300"/>
              </a:spcAft>
              <a:buSzPct val="100000"/>
              <a:buFont typeface="+mj-lt"/>
              <a:buAutoNum type="arabicPeriod" startAt="4"/>
            </a:pPr>
            <a:r>
              <a:rPr lang="lv-LV" sz="1050" dirty="0">
                <a:latin typeface="EYInterstate Light" panose="02000506000000020004" pitchFamily="2" charset="0"/>
              </a:rPr>
              <a:t>Revīzijas rezultātā pašvaldības ir aizpildījušas strukturētas EY sagatavotas anketas, kurās ir iekļauti sniegtie pakalpojumi pašvaldības, pārvalžu un kapitālsabiedrību griezumā. Anketas pievienotas kā 1. pielikums šim ziņojumam.</a:t>
            </a:r>
          </a:p>
          <a:p>
            <a:pPr marL="228600" indent="-228600" algn="just">
              <a:lnSpc>
                <a:spcPct val="85000"/>
              </a:lnSpc>
              <a:spcBef>
                <a:spcPts val="300"/>
              </a:spcBef>
              <a:spcAft>
                <a:spcPts val="300"/>
              </a:spcAft>
              <a:buSzPct val="100000"/>
              <a:buFont typeface="+mj-lt"/>
              <a:buAutoNum type="arabicPeriod" startAt="4"/>
            </a:pPr>
            <a:r>
              <a:rPr lang="lv-LV" sz="1050" dirty="0">
                <a:latin typeface="EYInterstate Light" panose="02000506000000020004" pitchFamily="2" charset="0"/>
              </a:rPr>
              <a:t>Balstoties uz revīzijas rezultātiem, un analizētajiem pārvalžu sniegto pakalpojumu groziem, ir secināts, ka pārvaldes šobrīd sniedz tādus pakalpojumus, kuru sniegšana netiek paredzēta atbilstoši normatīvajiem aktiem. Tiek saskatītas divas alternatīvas saistībā ar šo pakalpojumu sniegšanu. </a:t>
            </a:r>
          </a:p>
          <a:p>
            <a:pPr marL="685800" lvl="1" indent="-228600" algn="just">
              <a:lnSpc>
                <a:spcPct val="85000"/>
              </a:lnSpc>
              <a:spcBef>
                <a:spcPts val="300"/>
              </a:spcBef>
              <a:spcAft>
                <a:spcPts val="300"/>
              </a:spcAft>
              <a:buSzPct val="100000"/>
              <a:buFont typeface="+mj-lt"/>
              <a:buAutoNum type="alphaLcParenR"/>
            </a:pPr>
            <a:r>
              <a:rPr lang="lv-LV" sz="1050" dirty="0">
                <a:latin typeface="EYInterstate Light" panose="02000506000000020004" pitchFamily="2" charset="0"/>
              </a:rPr>
              <a:t>Nepieciešams veikt konsultācijas ar pašvaldībām un to pakļautībā esošajām pagastu un apvienību pārvaldēm un aizliegt tām sniegt pakalpojumus, kas pārsniedz pārvalžu autonomās funkcijas, kuras ir tiek aprakstītas spēkā esošajos normatīvajos aktos (Likums- «Par pašvaldībām, 69.1. pants). Ierobežot pakalpojumu sniegšanu pārvaldēs un centralizēt pakalpojumu apstrādes procesu pašvaldības centrālās administrācijas līmenī.</a:t>
            </a:r>
          </a:p>
          <a:p>
            <a:pPr marL="685800" lvl="1" indent="-228600" algn="just">
              <a:lnSpc>
                <a:spcPct val="85000"/>
              </a:lnSpc>
              <a:spcBef>
                <a:spcPts val="300"/>
              </a:spcBef>
              <a:spcAft>
                <a:spcPts val="300"/>
              </a:spcAft>
              <a:buSzPct val="100000"/>
              <a:buFont typeface="+mj-lt"/>
              <a:buAutoNum type="alphaLcParenR"/>
            </a:pPr>
            <a:r>
              <a:rPr lang="lv-LV" sz="1050" dirty="0">
                <a:latin typeface="EYInterstate Light" panose="02000506000000020004" pitchFamily="2" charset="0"/>
              </a:rPr>
              <a:t>Iestrādāt atbilstošos sniegto pakalpojumu papildinājumus pagasta un apvienību pārvalžu nolikumos (kas nodrošinātu juridisku pamatu sniegt konkrētos pakalpojumus). Esošajā situācijā tiek identificēts, ka pašvaldības sniedz pakalpojumus, kas nav aprakstīti to nolikumos (detalizētākai informācijai skatīt 3. sadaļu un pašvaldību datus) </a:t>
            </a:r>
          </a:p>
        </p:txBody>
      </p:sp>
      <p:sp>
        <p:nvSpPr>
          <p:cNvPr id="49" name="Footer Placeholder 4">
            <a:extLst>
              <a:ext uri="{FF2B5EF4-FFF2-40B4-BE49-F238E27FC236}">
                <a16:creationId xmlns:a16="http://schemas.microsoft.com/office/drawing/2014/main" id="{A23E3A4C-90B7-40B9-8F0F-8C24CB41999E}"/>
              </a:ext>
            </a:extLst>
          </p:cNvPr>
          <p:cNvSpPr txBox="1">
            <a:spLocks/>
          </p:cNvSpPr>
          <p:nvPr/>
        </p:nvSpPr>
        <p:spPr>
          <a:xfrm>
            <a:off x="3784290" y="6484244"/>
            <a:ext cx="7715140" cy="180000"/>
          </a:xfrm>
          <a:prstGeom prst="rect">
            <a:avLst/>
          </a:prstGeom>
        </p:spPr>
        <p:txBody>
          <a:bodyPr/>
          <a:lstStyle>
            <a:defPPr>
              <a:defRPr lang="en-US"/>
            </a:defPPr>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dirty="0" err="1">
                <a:solidFill>
                  <a:srgbClr val="2E2E38"/>
                </a:solidFill>
                <a:latin typeface="EYInterstate Light" panose="02000506000000020004" pitchFamily="2" charset="0"/>
              </a:rPr>
              <a:t>Ārkārtas</a:t>
            </a:r>
            <a:r>
              <a:rPr lang="en-US" dirty="0">
                <a:solidFill>
                  <a:srgbClr val="2E2E38"/>
                </a:solidFill>
                <a:latin typeface="EYInterstate Light" panose="02000506000000020004" pitchFamily="2" charset="0"/>
              </a:rPr>
              <a:t> </a:t>
            </a:r>
            <a:r>
              <a:rPr lang="en-US" dirty="0" err="1">
                <a:solidFill>
                  <a:srgbClr val="2E2E38"/>
                </a:solidFill>
                <a:latin typeface="EYInterstate Light" panose="02000506000000020004" pitchFamily="2" charset="0"/>
              </a:rPr>
              <a:t>finanšu</a:t>
            </a:r>
            <a:r>
              <a:rPr lang="en-US" dirty="0">
                <a:solidFill>
                  <a:srgbClr val="2E2E38"/>
                </a:solidFill>
                <a:latin typeface="EYInterstate Light" panose="02000506000000020004" pitchFamily="2" charset="0"/>
              </a:rPr>
              <a:t> </a:t>
            </a:r>
            <a:r>
              <a:rPr lang="en-US" dirty="0" err="1">
                <a:solidFill>
                  <a:srgbClr val="2E2E38"/>
                </a:solidFill>
                <a:latin typeface="EYInterstate Light" panose="02000506000000020004" pitchFamily="2" charset="0"/>
              </a:rPr>
              <a:t>revīzija</a:t>
            </a:r>
            <a:r>
              <a:rPr lang="en-US" dirty="0">
                <a:solidFill>
                  <a:srgbClr val="2E2E38"/>
                </a:solidFill>
                <a:latin typeface="EYInterstate Light" panose="02000506000000020004" pitchFamily="2" charset="0"/>
              </a:rPr>
              <a:t> par </a:t>
            </a:r>
            <a:r>
              <a:rPr lang="en-US" dirty="0" err="1">
                <a:solidFill>
                  <a:srgbClr val="2E2E38"/>
                </a:solidFill>
                <a:latin typeface="EYInterstate Light" panose="02000506000000020004" pitchFamily="2" charset="0"/>
              </a:rPr>
              <a:t>pašvaldību</a:t>
            </a:r>
            <a:r>
              <a:rPr lang="en-US" dirty="0">
                <a:solidFill>
                  <a:srgbClr val="2E2E38"/>
                </a:solidFill>
                <a:latin typeface="EYInterstate Light" panose="02000506000000020004" pitchFamily="2" charset="0"/>
              </a:rPr>
              <a:t> </a:t>
            </a:r>
            <a:r>
              <a:rPr lang="en-US" dirty="0" err="1">
                <a:solidFill>
                  <a:srgbClr val="2E2E38"/>
                </a:solidFill>
                <a:latin typeface="EYInterstate Light" panose="02000506000000020004" pitchFamily="2" charset="0"/>
              </a:rPr>
              <a:t>pakalpojumu</a:t>
            </a:r>
            <a:r>
              <a:rPr lang="en-US" dirty="0">
                <a:solidFill>
                  <a:srgbClr val="2E2E38"/>
                </a:solidFill>
                <a:latin typeface="EYInterstate Light" panose="02000506000000020004" pitchFamily="2" charset="0"/>
              </a:rPr>
              <a:t> </a:t>
            </a:r>
            <a:r>
              <a:rPr lang="en-US" dirty="0" err="1">
                <a:solidFill>
                  <a:srgbClr val="2E2E38"/>
                </a:solidFill>
                <a:latin typeface="EYInterstate Light" panose="02000506000000020004" pitchFamily="2" charset="0"/>
              </a:rPr>
              <a:t>pieejamības</a:t>
            </a:r>
            <a:r>
              <a:rPr lang="en-US" dirty="0">
                <a:solidFill>
                  <a:srgbClr val="2E2E38"/>
                </a:solidFill>
                <a:latin typeface="EYInterstate Light" panose="02000506000000020004" pitchFamily="2" charset="0"/>
              </a:rPr>
              <a:t> </a:t>
            </a:r>
            <a:r>
              <a:rPr lang="en-US" dirty="0" err="1">
                <a:solidFill>
                  <a:srgbClr val="2E2E38"/>
                </a:solidFill>
                <a:latin typeface="EYInterstate Light" panose="02000506000000020004" pitchFamily="2" charset="0"/>
              </a:rPr>
              <a:t>nodrošināšanu</a:t>
            </a:r>
            <a:r>
              <a:rPr lang="en-US" dirty="0">
                <a:solidFill>
                  <a:srgbClr val="2E2E38"/>
                </a:solidFill>
                <a:latin typeface="EYInterstate Light" panose="02000506000000020004" pitchFamily="2" charset="0"/>
              </a:rPr>
              <a:t> novada </a:t>
            </a:r>
            <a:r>
              <a:rPr lang="en-US" dirty="0" err="1">
                <a:solidFill>
                  <a:srgbClr val="2E2E38"/>
                </a:solidFill>
                <a:latin typeface="EYInterstate Light" panose="02000506000000020004" pitchFamily="2" charset="0"/>
              </a:rPr>
              <a:t>teritoriālā</a:t>
            </a:r>
            <a:r>
              <a:rPr lang="en-US" dirty="0">
                <a:solidFill>
                  <a:srgbClr val="2E2E38"/>
                </a:solidFill>
                <a:latin typeface="EYInterstate Light" panose="02000506000000020004" pitchFamily="2" charset="0"/>
              </a:rPr>
              <a:t> </a:t>
            </a:r>
            <a:r>
              <a:rPr lang="en-US" dirty="0" err="1">
                <a:solidFill>
                  <a:srgbClr val="2E2E38"/>
                </a:solidFill>
                <a:latin typeface="EYInterstate Light" panose="02000506000000020004" pitchFamily="2" charset="0"/>
              </a:rPr>
              <a:t>iedalījuma</a:t>
            </a:r>
            <a:r>
              <a:rPr lang="en-US" dirty="0">
                <a:solidFill>
                  <a:srgbClr val="2E2E38"/>
                </a:solidFill>
                <a:latin typeface="EYInterstate Light" panose="02000506000000020004" pitchFamily="2" charset="0"/>
              </a:rPr>
              <a:t> </a:t>
            </a:r>
            <a:r>
              <a:rPr lang="en-US" dirty="0" err="1">
                <a:solidFill>
                  <a:srgbClr val="2E2E38"/>
                </a:solidFill>
                <a:latin typeface="EYInterstate Light" panose="02000506000000020004" pitchFamily="2" charset="0"/>
              </a:rPr>
              <a:t>vienībās</a:t>
            </a:r>
            <a:r>
              <a:rPr lang="en-US" dirty="0">
                <a:solidFill>
                  <a:srgbClr val="2E2E38"/>
                </a:solidFill>
                <a:latin typeface="EYInterstate Light" panose="02000506000000020004" pitchFamily="2" charset="0"/>
              </a:rPr>
              <a:t> </a:t>
            </a:r>
            <a:r>
              <a:rPr lang="en-US" dirty="0" err="1">
                <a:solidFill>
                  <a:srgbClr val="2E2E38"/>
                </a:solidFill>
                <a:latin typeface="EYInterstate Light" panose="02000506000000020004" pitchFamily="2" charset="0"/>
              </a:rPr>
              <a:t>pēc</a:t>
            </a:r>
            <a:r>
              <a:rPr lang="en-US" dirty="0">
                <a:solidFill>
                  <a:srgbClr val="2E2E38"/>
                </a:solidFill>
                <a:latin typeface="EYInterstate Light" panose="02000506000000020004" pitchFamily="2" charset="0"/>
              </a:rPr>
              <a:t> </a:t>
            </a:r>
            <a:r>
              <a:rPr lang="en-US" dirty="0" err="1">
                <a:solidFill>
                  <a:srgbClr val="2E2E38"/>
                </a:solidFill>
                <a:latin typeface="EYInterstate Light" panose="02000506000000020004" pitchFamily="2" charset="0"/>
              </a:rPr>
              <a:t>administratīvi</a:t>
            </a:r>
            <a:r>
              <a:rPr lang="en-US" dirty="0">
                <a:solidFill>
                  <a:srgbClr val="2E2E38"/>
                </a:solidFill>
                <a:latin typeface="EYInterstate Light" panose="02000506000000020004" pitchFamily="2" charset="0"/>
              </a:rPr>
              <a:t> </a:t>
            </a:r>
            <a:r>
              <a:rPr lang="en-US" dirty="0" err="1">
                <a:solidFill>
                  <a:srgbClr val="2E2E38"/>
                </a:solidFill>
                <a:latin typeface="EYInterstate Light" panose="02000506000000020004" pitchFamily="2" charset="0"/>
              </a:rPr>
              <a:t>teritoriālās</a:t>
            </a:r>
            <a:r>
              <a:rPr lang="en-US" dirty="0">
                <a:solidFill>
                  <a:srgbClr val="2E2E38"/>
                </a:solidFill>
                <a:latin typeface="EYInterstate Light" panose="02000506000000020004" pitchFamily="2" charset="0"/>
              </a:rPr>
              <a:t> </a:t>
            </a:r>
            <a:r>
              <a:rPr lang="en-US" dirty="0" err="1">
                <a:solidFill>
                  <a:srgbClr val="2E2E38"/>
                </a:solidFill>
                <a:latin typeface="EYInterstate Light" panose="02000506000000020004" pitchFamily="2" charset="0"/>
              </a:rPr>
              <a:t>reformas</a:t>
            </a:r>
            <a:r>
              <a:rPr lang="en-US" dirty="0">
                <a:solidFill>
                  <a:srgbClr val="2E2E38"/>
                </a:solidFill>
                <a:latin typeface="EYInterstate Light" panose="02000506000000020004" pitchFamily="2" charset="0"/>
              </a:rPr>
              <a:t>.</a:t>
            </a:r>
          </a:p>
          <a:p>
            <a:pPr>
              <a:defRPr/>
            </a:pPr>
            <a:endParaRPr lang="en-US" dirty="0">
              <a:solidFill>
                <a:srgbClr val="2E2E38"/>
              </a:solidFill>
              <a:latin typeface="EYInterstate Light" panose="02000506000000020004" pitchFamily="2" charset="0"/>
            </a:endParaRPr>
          </a:p>
        </p:txBody>
      </p:sp>
      <p:sp>
        <p:nvSpPr>
          <p:cNvPr id="2" name="TextBox 1">
            <a:extLst>
              <a:ext uri="{FF2B5EF4-FFF2-40B4-BE49-F238E27FC236}">
                <a16:creationId xmlns:a16="http://schemas.microsoft.com/office/drawing/2014/main" id="{5C46AADB-6C4C-4F4F-8590-1F026B3758FF}"/>
              </a:ext>
            </a:extLst>
          </p:cNvPr>
          <p:cNvSpPr txBox="1"/>
          <p:nvPr/>
        </p:nvSpPr>
        <p:spPr>
          <a:xfrm>
            <a:off x="7549118" y="6346106"/>
            <a:ext cx="3616375" cy="154658"/>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en-US" sz="900" dirty="0">
                <a:latin typeface="EYInterstate Light" panose="02000506000000020004" pitchFamily="2" charset="0"/>
              </a:rPr>
              <a:t>*https://latvija.lv/lv/DzivesSituacijas/tiesibu-aizsardziba/epak#hide4</a:t>
            </a:r>
          </a:p>
        </p:txBody>
      </p:sp>
      <p:sp>
        <p:nvSpPr>
          <p:cNvPr id="11" name="Date Placeholder 10">
            <a:extLst>
              <a:ext uri="{FF2B5EF4-FFF2-40B4-BE49-F238E27FC236}">
                <a16:creationId xmlns:a16="http://schemas.microsoft.com/office/drawing/2014/main" id="{9CACEB78-7524-4CDE-9241-06A8436C411E}"/>
              </a:ext>
            </a:extLst>
          </p:cNvPr>
          <p:cNvSpPr>
            <a:spLocks noGrp="1"/>
          </p:cNvSpPr>
          <p:nvPr>
            <p:ph type="dt" sz="half" idx="10"/>
          </p:nvPr>
        </p:nvSpPr>
        <p:spPr>
          <a:xfrm>
            <a:off x="1537888" y="6524669"/>
            <a:ext cx="1469547" cy="180000"/>
          </a:xfrm>
        </p:spPr>
        <p:txBody>
          <a:bodyPr/>
          <a:lstStyle/>
          <a:p>
            <a:r>
              <a:rPr lang="lv-LV" dirty="0"/>
              <a:t>2022. gada 2. decembris</a:t>
            </a:r>
            <a:endParaRPr lang="en-IN" dirty="0"/>
          </a:p>
        </p:txBody>
      </p:sp>
    </p:spTree>
    <p:extLst>
      <p:ext uri="{BB962C8B-B14F-4D97-AF65-F5344CB8AC3E}">
        <p14:creationId xmlns:p14="http://schemas.microsoft.com/office/powerpoint/2010/main" val="278584676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F4DD39B7-B1E6-4AF0-AF40-026ECD117779}"/>
              </a:ext>
            </a:extLst>
          </p:cNvPr>
          <p:cNvSpPr/>
          <p:nvPr/>
        </p:nvSpPr>
        <p:spPr>
          <a:xfrm>
            <a:off x="1185558" y="1068413"/>
            <a:ext cx="10397807" cy="342417"/>
          </a:xfrm>
          <a:prstGeom prst="rect">
            <a:avLst/>
          </a:prstGeom>
          <a:solidFill>
            <a:schemeClr val="bg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endParaRPr>
          </a:p>
        </p:txBody>
      </p:sp>
      <p:sp>
        <p:nvSpPr>
          <p:cNvPr id="7" name="Title 1">
            <a:extLst>
              <a:ext uri="{FF2B5EF4-FFF2-40B4-BE49-F238E27FC236}">
                <a16:creationId xmlns:a16="http://schemas.microsoft.com/office/drawing/2014/main" id="{7488BEE4-8208-4615-A664-CC07CE543F56}"/>
              </a:ext>
            </a:extLst>
          </p:cNvPr>
          <p:cNvSpPr txBox="1">
            <a:spLocks/>
          </p:cNvSpPr>
          <p:nvPr/>
        </p:nvSpPr>
        <p:spPr>
          <a:xfrm>
            <a:off x="609918" y="294200"/>
            <a:ext cx="10978515" cy="590880"/>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sz="2400" b="0"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rPr>
              <a:t>Vadības kopsavilkums</a:t>
            </a:r>
          </a:p>
        </p:txBody>
      </p:sp>
      <p:sp>
        <p:nvSpPr>
          <p:cNvPr id="10" name="TextBox 9">
            <a:extLst>
              <a:ext uri="{FF2B5EF4-FFF2-40B4-BE49-F238E27FC236}">
                <a16:creationId xmlns:a16="http://schemas.microsoft.com/office/drawing/2014/main" id="{F97F996F-D366-492A-AA9D-050247B9823C}"/>
              </a:ext>
            </a:extLst>
          </p:cNvPr>
          <p:cNvSpPr txBox="1"/>
          <p:nvPr/>
        </p:nvSpPr>
        <p:spPr>
          <a:xfrm>
            <a:off x="1306147" y="1132720"/>
            <a:ext cx="1933030" cy="193899"/>
          </a:xfrm>
          <a:prstGeom prst="rect">
            <a:avLst/>
          </a:prstGeom>
          <a:noFill/>
        </p:spPr>
        <p:txBody>
          <a:bodyPr wrap="non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FFE600"/>
              </a:buClr>
              <a:buSzPct val="70000"/>
              <a:buFontTx/>
              <a:buNone/>
              <a:tabLst/>
              <a:defRPr/>
            </a:pPr>
            <a:r>
              <a:rPr kumimoji="0" lang="en-US" sz="1200" b="0"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Kopējie revīzijas novērojumi</a:t>
            </a:r>
          </a:p>
        </p:txBody>
      </p:sp>
      <p:pic>
        <p:nvPicPr>
          <p:cNvPr id="73" name="Picture 72">
            <a:extLst>
              <a:ext uri="{FF2B5EF4-FFF2-40B4-BE49-F238E27FC236}">
                <a16:creationId xmlns:a16="http://schemas.microsoft.com/office/drawing/2014/main" id="{CCD1EB52-A9DA-40A6-8554-D74459B60C97}"/>
              </a:ext>
            </a:extLst>
          </p:cNvPr>
          <p:cNvPicPr>
            <a:picLocks noChangeAspect="1"/>
          </p:cNvPicPr>
          <p:nvPr/>
        </p:nvPicPr>
        <p:blipFill rotWithShape="1">
          <a:blip r:embed="rId3"/>
          <a:srcRect b="19423"/>
          <a:stretch/>
        </p:blipFill>
        <p:spPr>
          <a:xfrm>
            <a:off x="660437" y="1051327"/>
            <a:ext cx="525121" cy="423124"/>
          </a:xfrm>
          <a:prstGeom prst="rect">
            <a:avLst/>
          </a:prstGeom>
        </p:spPr>
      </p:pic>
      <p:sp>
        <p:nvSpPr>
          <p:cNvPr id="74" name="TextBox 73">
            <a:extLst>
              <a:ext uri="{FF2B5EF4-FFF2-40B4-BE49-F238E27FC236}">
                <a16:creationId xmlns:a16="http://schemas.microsoft.com/office/drawing/2014/main" id="{3847A5EB-4F01-4249-A8A2-7768CBB87E31}"/>
              </a:ext>
            </a:extLst>
          </p:cNvPr>
          <p:cNvSpPr txBox="1"/>
          <p:nvPr/>
        </p:nvSpPr>
        <p:spPr>
          <a:xfrm>
            <a:off x="693817" y="1514909"/>
            <a:ext cx="10889548" cy="3284361"/>
          </a:xfrm>
          <a:prstGeom prst="rect">
            <a:avLst/>
          </a:prstGeom>
          <a:noFill/>
        </p:spPr>
        <p:txBody>
          <a:bodyPr wrap="square">
            <a:spAutoFit/>
          </a:bodyPr>
          <a:lstStyle/>
          <a:p>
            <a:pPr marL="228600" marR="0" lvl="0" indent="-228600" algn="just" defTabSz="914400" rtl="0" eaLnBrk="1" fontAlgn="auto" latinLnBrk="0" hangingPunct="1">
              <a:lnSpc>
                <a:spcPct val="85000"/>
              </a:lnSpc>
              <a:spcBef>
                <a:spcPts val="300"/>
              </a:spcBef>
              <a:spcAft>
                <a:spcPts val="300"/>
              </a:spcAft>
              <a:buClrTx/>
              <a:buSzPct val="100000"/>
              <a:buFont typeface="+mj-lt"/>
              <a:buAutoNum type="arabicPeriod" startAt="10"/>
              <a:tabLst/>
              <a:defRPr/>
            </a:pPr>
            <a:r>
              <a:rPr kumimoji="0" lang="lv-LV" sz="1050" b="0" i="0" u="none" strike="noStrike" kern="1200" cap="none" spc="0" normalizeH="0" baseline="0" noProof="0" dirty="0">
                <a:ln>
                  <a:noFill/>
                </a:ln>
                <a:effectLst/>
                <a:uLnTx/>
                <a:uFillTx/>
                <a:latin typeface="EYInterstate Light" panose="02000506000000020004" pitchFamily="2" charset="0"/>
                <a:ea typeface="+mn-ea"/>
                <a:cs typeface="+mn-cs"/>
              </a:rPr>
              <a:t>EY analizējot VPVKAC un pagastu pārvalžu pakalpojumu sniegšanas vietas, kā atšķirīgus modeļus papildus izskatīšanai izvēlējās Talsu un Limbažu novadus, kur VPVKAC un pagastu pārvalžu pakalpojumu sniegšanas ģeogrāfiskais izvietojums būtiski atšķiras, proti Talsos ir saglabātas vairums pagastu pārvaldes un izveidoti tikai daži VPVKAC, savukārt Limbažos ir pretējs modelis - daudzi VPVKAC un dažas apvienību pārvaldes. Pēc papildus skaidrojuma pieprasīšanas no minēto novadu pārstāvjiem ir secināms, ka abos novados pakalpojumu sniegšanas vietas ir saglabātas vēsturiskajās lokācijās, bet Talsos pāreja uz VPVKAC vēl norit un nav pabeigta. Kopumā ir secināms, ka novadi saskata racionālu pamatu pārejā </a:t>
            </a:r>
            <a:r>
              <a:rPr kumimoji="0" lang="lv-LV" sz="1050" b="0" i="0" u="none" strike="noStrike" kern="1200" cap="none" spc="0" normalizeH="0" baseline="0" noProof="0">
                <a:ln>
                  <a:noFill/>
                </a:ln>
                <a:effectLst/>
                <a:uLnTx/>
                <a:uFillTx/>
                <a:latin typeface="EYInterstate Light" panose="02000506000000020004" pitchFamily="2" charset="0"/>
                <a:ea typeface="+mn-ea"/>
                <a:cs typeface="+mn-cs"/>
              </a:rPr>
              <a:t>uz VPVKAC </a:t>
            </a:r>
            <a:r>
              <a:rPr kumimoji="0" lang="lv-LV" sz="1050" b="0" i="0" u="none" strike="noStrike" kern="1200" cap="none" spc="0" normalizeH="0" baseline="0" noProof="0" dirty="0">
                <a:ln>
                  <a:noFill/>
                </a:ln>
                <a:effectLst/>
                <a:uLnTx/>
                <a:uFillTx/>
                <a:latin typeface="EYInterstate Light" panose="02000506000000020004" pitchFamily="2" charset="0"/>
                <a:ea typeface="+mn-ea"/>
                <a:cs typeface="+mn-cs"/>
              </a:rPr>
              <a:t>kā pakalpojumu sniegšanas plaši pieejamu tīklu līdzšinējo pagastu pārvalžu vietā. </a:t>
            </a:r>
          </a:p>
          <a:p>
            <a:pPr marL="228600" indent="-228600" algn="just">
              <a:lnSpc>
                <a:spcPct val="85000"/>
              </a:lnSpc>
              <a:spcBef>
                <a:spcPts val="300"/>
              </a:spcBef>
              <a:spcAft>
                <a:spcPts val="300"/>
              </a:spcAft>
              <a:buSzPct val="100000"/>
              <a:buFont typeface="+mj-lt"/>
              <a:buAutoNum type="arabicPeriod" startAt="10"/>
            </a:pPr>
            <a:r>
              <a:rPr kumimoji="0" lang="lv-LV" sz="105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Pašvaldībām vietās, kur VPVKAC ir tajās pašās atrašanās vietās – ir tikai viens darbinieks, kas veic abas funkcijas, piem. Tukums un Limbaži, savukārt citās pašvaldībās, piem. </a:t>
            </a:r>
            <a:r>
              <a:rPr kumimoji="0" lang="lv-LV" sz="1050" b="0" i="0" u="none" strike="noStrike" kern="1200" cap="none" spc="0" normalizeH="0" baseline="0" noProof="0" dirty="0" err="1">
                <a:ln>
                  <a:noFill/>
                </a:ln>
                <a:solidFill>
                  <a:srgbClr val="000000"/>
                </a:solidFill>
                <a:effectLst/>
                <a:uLnTx/>
                <a:uFillTx/>
                <a:latin typeface="EYInterstate Light" panose="02000506000000020004" pitchFamily="2" charset="0"/>
                <a:ea typeface="+mn-ea"/>
                <a:cs typeface="+mn-cs"/>
              </a:rPr>
              <a:t>Dienvidkurzeme</a:t>
            </a:r>
            <a:r>
              <a:rPr kumimoji="0" lang="lv-LV" sz="105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 Dobele, Aizkraukle, Krāslava, Augšdaugava, Balvi  – Pašvaldības sniedz savus pakalpojumus, savukārt VPVKAC sniedz gan pašvaldības, gan valsts. Vienlaicīgi šo pašvaldību pārstāvji norāda, ka darbinieku pienākumu pārklāšanās nenotiek. Talsos darbinieku pienākumi arī nepārklājas. </a:t>
            </a:r>
            <a:r>
              <a:rPr kumimoji="0" lang="lv-LV" sz="1050" b="1"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Tiek uzskatīts par lietderīgu apvienot iestādes (darbiniekus), gadījumos, ja Pašvaldība un VPVKAC sniedz līdzīgus pakalpojumus un to atrašanās vietas ir netālu. </a:t>
            </a:r>
            <a:endParaRPr lang="lv-LV" sz="1050" dirty="0">
              <a:solidFill>
                <a:srgbClr val="000000"/>
              </a:solidFill>
              <a:latin typeface="EYInterstate Light" panose="02000506000000020004" pitchFamily="2" charset="0"/>
            </a:endParaRPr>
          </a:p>
          <a:p>
            <a:pPr marL="228600" indent="-228600" algn="just">
              <a:lnSpc>
                <a:spcPct val="85000"/>
              </a:lnSpc>
              <a:spcBef>
                <a:spcPts val="300"/>
              </a:spcBef>
              <a:spcAft>
                <a:spcPts val="300"/>
              </a:spcAft>
              <a:buSzPct val="100000"/>
              <a:buFont typeface="+mj-lt"/>
              <a:buAutoNum type="arabicPeriod" startAt="10"/>
            </a:pPr>
            <a:r>
              <a:rPr kumimoji="0" lang="lv-LV" sz="105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Balstoties uz informāciju, kuru Pašvaldības ir iesniegušas atkārtotājā aptaujā – secināms, ka vairums pašvaldību (</a:t>
            </a:r>
            <a:r>
              <a:rPr kumimoji="0" lang="lv-LV" sz="1050" b="0" i="0" u="none" strike="noStrike" kern="1200" cap="none" spc="0" normalizeH="0" baseline="0" noProof="0" dirty="0" err="1">
                <a:ln>
                  <a:noFill/>
                </a:ln>
                <a:solidFill>
                  <a:srgbClr val="000000"/>
                </a:solidFill>
                <a:effectLst/>
                <a:uLnTx/>
                <a:uFillTx/>
                <a:latin typeface="EYInterstate Light" panose="02000506000000020004" pitchFamily="2" charset="0"/>
                <a:ea typeface="+mn-ea"/>
                <a:cs typeface="+mn-cs"/>
              </a:rPr>
              <a:t>Dienvidkurzeme</a:t>
            </a:r>
            <a:r>
              <a:rPr kumimoji="0" lang="lv-LV" sz="105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 Tukums, Talsi, Aizkraukle, Limbaži, Krāslava, Augšdaugava, Balvi) neveic sistemātisku un pastāvīgu sniegto pakalpojumu metrikas uzskaiti, kas sevī ietvertu gan apkalpoto personu, gan pakalpojumu skaitu ar mērķi noteikt sniegto pakalpojumu pašizmaksu. </a:t>
            </a:r>
            <a:r>
              <a:rPr kumimoji="0" lang="lv-LV" sz="1050" b="1"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Atsevišķās pašvaldībās (Dobele, Bauska, Valmiera) ir ieviesta augstāk minētās metrikas apkopošana un izmantošana dažādās šī procesa brieduma pakāpēs. Papildus – Dobeles un Valmieras pašvaldības ir veikušas papildus sagatavošanās darbus, lai sistemātiski novērtētu sniegto pakalpojumu pašizmaksu, savukārt pārejās pašvaldības, kas neveic pastāvīgu pašizmaksas uzskaiti, tomēr ir izstrādājušas metodikas sniegto pakalpojumu cenrāžu noteikšanā un veic pašizmaksas aprēķinu cenrāžu noteikšanas ietvaros.</a:t>
            </a:r>
          </a:p>
          <a:p>
            <a:pPr marL="228600" indent="-228600" algn="just">
              <a:lnSpc>
                <a:spcPct val="85000"/>
              </a:lnSpc>
              <a:spcBef>
                <a:spcPts val="300"/>
              </a:spcBef>
              <a:spcAft>
                <a:spcPts val="300"/>
              </a:spcAft>
              <a:buSzPct val="100000"/>
              <a:buFont typeface="+mj-lt"/>
              <a:buAutoNum type="arabicPeriod" startAt="10"/>
            </a:pPr>
            <a:r>
              <a:rPr kumimoji="0" lang="lv-LV" sz="105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EY konsultanti atsevišķos gadījumos ir konstatējuši, ka VPVKAC un pašvaldības pārvaldes klientu apkalpošanas vietas (telpas) atrodas ģeogrāfiski ļoti tuvās vietās. </a:t>
            </a:r>
            <a:r>
              <a:rPr kumimoji="0" lang="lv-LV" sz="1050" b="1"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Lai veicinātu saimniecisku valsts līdzekļu izlietojumu vienlaicīgi nesamazinot klientu apkalpošanas kvalitāti, ir uzskatāms par nepieciešamu izskatīt šādu apkalpošanas vietu apvienošanas iespējas. </a:t>
            </a:r>
          </a:p>
          <a:p>
            <a:pPr marL="228600" indent="-228600" algn="just">
              <a:lnSpc>
                <a:spcPct val="85000"/>
              </a:lnSpc>
              <a:spcBef>
                <a:spcPts val="300"/>
              </a:spcBef>
              <a:spcAft>
                <a:spcPts val="300"/>
              </a:spcAft>
              <a:buSzPct val="100000"/>
              <a:buFont typeface="+mj-lt"/>
              <a:buAutoNum type="arabicPeriod" startAt="10"/>
            </a:pPr>
            <a:r>
              <a:rPr kumimoji="0" lang="lv-LV" sz="105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EY konsultanti ir novērojuši, ka www.latvija.lv e-pakalpojumu saraksts bieži ir atšķirīgs no Pašvaldību mājas lapās uzrādītajiem pakalpojumiem. Tam, atkarībā no konkrētās pašvaldības ir dažādi skaidrojumi. Proti, dažās pašvaldībās tas ir saistīts ar e-pakalpojumu reģistrēšanas procesu www.latvija.lv, savukārt citās – ar to, ka darbs ir uzsākts, bet vel nav pabeigts. </a:t>
            </a:r>
            <a:r>
              <a:rPr kumimoji="0" lang="lv-LV" sz="1050" b="1"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Gadījumos, kad šie saraksti ir atšķirīgi ir nepieciešams to pārskatīt un vienādot, lai neradītu neizpratni klientos un veicinātu uzticību un to lietojumu. </a:t>
            </a:r>
          </a:p>
        </p:txBody>
      </p:sp>
      <p:sp>
        <p:nvSpPr>
          <p:cNvPr id="49" name="Footer Placeholder 4">
            <a:extLst>
              <a:ext uri="{FF2B5EF4-FFF2-40B4-BE49-F238E27FC236}">
                <a16:creationId xmlns:a16="http://schemas.microsoft.com/office/drawing/2014/main" id="{A23E3A4C-90B7-40B9-8F0F-8C24CB41999E}"/>
              </a:ext>
            </a:extLst>
          </p:cNvPr>
          <p:cNvSpPr txBox="1">
            <a:spLocks/>
          </p:cNvSpPr>
          <p:nvPr/>
        </p:nvSpPr>
        <p:spPr>
          <a:xfrm>
            <a:off x="3784290" y="6484244"/>
            <a:ext cx="7715140" cy="180000"/>
          </a:xfrm>
          <a:prstGeom prst="rect">
            <a:avLst/>
          </a:prstGeom>
        </p:spPr>
        <p:txBody>
          <a:bodyPr/>
          <a:lstStyle>
            <a:defPPr>
              <a:defRPr lang="en-US"/>
            </a:defPPr>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Ārkārtas</a:t>
            </a:r>
            <a:r>
              <a:rPr kumimoji="0" lang="en-US" sz="8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8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finanšu</a:t>
            </a:r>
            <a:r>
              <a:rPr kumimoji="0" lang="en-US" sz="8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8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revīzija</a:t>
            </a:r>
            <a:r>
              <a:rPr kumimoji="0" lang="en-US" sz="8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par </a:t>
            </a:r>
            <a:r>
              <a:rPr kumimoji="0" lang="en-US" sz="8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pašvaldību</a:t>
            </a:r>
            <a:r>
              <a:rPr kumimoji="0" lang="en-US" sz="8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8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pakalpojumu</a:t>
            </a:r>
            <a:r>
              <a:rPr kumimoji="0" lang="en-US" sz="8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8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pieejamības</a:t>
            </a:r>
            <a:r>
              <a:rPr kumimoji="0" lang="en-US" sz="8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8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nodrošināšanu</a:t>
            </a:r>
            <a:r>
              <a:rPr kumimoji="0" lang="en-US" sz="8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novada </a:t>
            </a:r>
            <a:r>
              <a:rPr kumimoji="0" lang="en-US" sz="8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teritoriālā</a:t>
            </a:r>
            <a:r>
              <a:rPr kumimoji="0" lang="en-US" sz="8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8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iedalījuma</a:t>
            </a:r>
            <a:r>
              <a:rPr kumimoji="0" lang="en-US" sz="8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8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vienībās</a:t>
            </a:r>
            <a:r>
              <a:rPr kumimoji="0" lang="en-US" sz="8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8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pēc</a:t>
            </a:r>
            <a:r>
              <a:rPr kumimoji="0" lang="en-US" sz="8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8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administratīvi</a:t>
            </a:r>
            <a:r>
              <a:rPr kumimoji="0" lang="en-US" sz="8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8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teritoriālās</a:t>
            </a:r>
            <a:r>
              <a:rPr kumimoji="0" lang="en-US" sz="8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8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reformas</a:t>
            </a:r>
            <a:r>
              <a:rPr kumimoji="0" lang="en-US" sz="8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p:txBody>
      </p:sp>
      <p:sp>
        <p:nvSpPr>
          <p:cNvPr id="11" name="Date Placeholder 10">
            <a:extLst>
              <a:ext uri="{FF2B5EF4-FFF2-40B4-BE49-F238E27FC236}">
                <a16:creationId xmlns:a16="http://schemas.microsoft.com/office/drawing/2014/main" id="{9CACEB78-7524-4CDE-9241-06A8436C411E}"/>
              </a:ext>
            </a:extLst>
          </p:cNvPr>
          <p:cNvSpPr>
            <a:spLocks noGrp="1"/>
          </p:cNvSpPr>
          <p:nvPr>
            <p:ph type="dt" sz="half" idx="10"/>
          </p:nvPr>
        </p:nvSpPr>
        <p:spPr>
          <a:xfrm>
            <a:off x="1537888" y="6524669"/>
            <a:ext cx="1469547"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900" b="0" i="0" u="none" strike="noStrike" kern="1200" cap="none" spc="0" normalizeH="0" baseline="0" noProof="0" dirty="0">
                <a:ln>
                  <a:noFill/>
                </a:ln>
                <a:solidFill>
                  <a:srgbClr val="646464"/>
                </a:solidFill>
                <a:effectLst/>
                <a:uLnTx/>
                <a:uFillTx/>
                <a:latin typeface="Arial"/>
                <a:ea typeface="+mn-ea"/>
                <a:cs typeface="+mn-cs"/>
              </a:rPr>
              <a:t>2022. gada 2. decembris</a:t>
            </a:r>
            <a:endParaRPr kumimoji="0" lang="en-IN" sz="900" b="0" i="0" u="none" strike="noStrike" kern="1200" cap="none" spc="0" normalizeH="0" baseline="0" noProof="0" dirty="0">
              <a:ln>
                <a:noFill/>
              </a:ln>
              <a:solidFill>
                <a:srgbClr val="646464"/>
              </a:solidFill>
              <a:effectLst/>
              <a:uLnTx/>
              <a:uFillTx/>
              <a:latin typeface="Arial"/>
              <a:ea typeface="+mn-ea"/>
              <a:cs typeface="+mn-cs"/>
            </a:endParaRPr>
          </a:p>
        </p:txBody>
      </p:sp>
    </p:spTree>
    <p:extLst>
      <p:ext uri="{BB962C8B-B14F-4D97-AF65-F5344CB8AC3E}">
        <p14:creationId xmlns:p14="http://schemas.microsoft.com/office/powerpoint/2010/main" val="301278826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28067B-84B8-41DC-8500-9EB29211A38E}"/>
              </a:ext>
            </a:extLst>
          </p:cNvPr>
          <p:cNvSpPr/>
          <p:nvPr/>
        </p:nvSpPr>
        <p:spPr>
          <a:xfrm>
            <a:off x="1135039" y="1054491"/>
            <a:ext cx="10453393" cy="350865"/>
          </a:xfrm>
          <a:prstGeom prst="rect">
            <a:avLst/>
          </a:prstGeom>
          <a:solidFill>
            <a:schemeClr val="bg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latin typeface="EYInterstate Light" panose="02000506000000020004" pitchFamily="2" charset="0"/>
            </a:endParaRPr>
          </a:p>
        </p:txBody>
      </p:sp>
      <p:sp>
        <p:nvSpPr>
          <p:cNvPr id="9" name="TextBox 8">
            <a:extLst>
              <a:ext uri="{FF2B5EF4-FFF2-40B4-BE49-F238E27FC236}">
                <a16:creationId xmlns:a16="http://schemas.microsoft.com/office/drawing/2014/main" id="{5C16D046-B819-4BD3-97D2-8D5C9A929037}"/>
              </a:ext>
            </a:extLst>
          </p:cNvPr>
          <p:cNvSpPr txBox="1"/>
          <p:nvPr/>
        </p:nvSpPr>
        <p:spPr>
          <a:xfrm>
            <a:off x="1333818" y="1128749"/>
            <a:ext cx="2736327"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en-US" sz="1200">
                <a:latin typeface="EYInterstate Light" panose="02000506000000020004" pitchFamily="2" charset="0"/>
              </a:rPr>
              <a:t>Būtiskākie novērojumi pašvaldību līmenī</a:t>
            </a:r>
          </a:p>
        </p:txBody>
      </p:sp>
      <p:pic>
        <p:nvPicPr>
          <p:cNvPr id="10" name="Picture 9">
            <a:extLst>
              <a:ext uri="{FF2B5EF4-FFF2-40B4-BE49-F238E27FC236}">
                <a16:creationId xmlns:a16="http://schemas.microsoft.com/office/drawing/2014/main" id="{98FC383F-9148-4853-ACB7-3E379768E300}"/>
              </a:ext>
            </a:extLst>
          </p:cNvPr>
          <p:cNvPicPr>
            <a:picLocks noChangeAspect="1"/>
          </p:cNvPicPr>
          <p:nvPr/>
        </p:nvPicPr>
        <p:blipFill rotWithShape="1">
          <a:blip r:embed="rId2"/>
          <a:srcRect b="19423"/>
          <a:stretch/>
        </p:blipFill>
        <p:spPr>
          <a:xfrm>
            <a:off x="609918" y="1031631"/>
            <a:ext cx="525121" cy="423124"/>
          </a:xfrm>
          <a:prstGeom prst="rect">
            <a:avLst/>
          </a:prstGeom>
        </p:spPr>
      </p:pic>
      <p:sp>
        <p:nvSpPr>
          <p:cNvPr id="11" name="Title 1">
            <a:extLst>
              <a:ext uri="{FF2B5EF4-FFF2-40B4-BE49-F238E27FC236}">
                <a16:creationId xmlns:a16="http://schemas.microsoft.com/office/drawing/2014/main" id="{DB61A0E8-1178-4D6F-BD2C-F29F79F4ACB6}"/>
              </a:ext>
            </a:extLst>
          </p:cNvPr>
          <p:cNvSpPr txBox="1">
            <a:spLocks/>
          </p:cNvSpPr>
          <p:nvPr/>
        </p:nvSpPr>
        <p:spPr>
          <a:xfrm>
            <a:off x="609918" y="294200"/>
            <a:ext cx="10978515" cy="590880"/>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lang="en-US">
                <a:solidFill>
                  <a:srgbClr val="2E2E38"/>
                </a:solidFill>
              </a:rPr>
              <a:t>Vadības kopsavilkums</a:t>
            </a:r>
            <a:endParaRPr kumimoji="0" lang="en-US" sz="2400" b="0" i="0" u="none" strike="noStrike" kern="1200" cap="none" spc="0" normalizeH="0" baseline="0">
              <a:ln>
                <a:noFill/>
              </a:ln>
              <a:solidFill>
                <a:srgbClr val="2E2E38"/>
              </a:solidFill>
              <a:effectLst/>
              <a:uLnTx/>
              <a:uFillTx/>
            </a:endParaRPr>
          </a:p>
        </p:txBody>
      </p:sp>
      <p:graphicFrame>
        <p:nvGraphicFramePr>
          <p:cNvPr id="12" name="Table 17">
            <a:extLst>
              <a:ext uri="{FF2B5EF4-FFF2-40B4-BE49-F238E27FC236}">
                <a16:creationId xmlns:a16="http://schemas.microsoft.com/office/drawing/2014/main" id="{6234FA12-B376-47E9-891B-2A14DC30643E}"/>
              </a:ext>
            </a:extLst>
          </p:cNvPr>
          <p:cNvGraphicFramePr>
            <a:graphicFrameLocks noGrp="1"/>
          </p:cNvGraphicFramePr>
          <p:nvPr>
            <p:extLst>
              <p:ext uri="{D42A27DB-BD31-4B8C-83A1-F6EECF244321}">
                <p14:modId xmlns:p14="http://schemas.microsoft.com/office/powerpoint/2010/main" val="808889755"/>
              </p:ext>
            </p:extLst>
          </p:nvPr>
        </p:nvGraphicFramePr>
        <p:xfrm>
          <a:off x="609918" y="1579709"/>
          <a:ext cx="10978514" cy="4280497"/>
        </p:xfrm>
        <a:graphic>
          <a:graphicData uri="http://schemas.openxmlformats.org/drawingml/2006/table">
            <a:tbl>
              <a:tblPr>
                <a:tableStyleId>{5C22544A-7EE6-4342-B048-85BDC9FD1C3A}</a:tableStyleId>
              </a:tblPr>
              <a:tblGrid>
                <a:gridCol w="2633342">
                  <a:extLst>
                    <a:ext uri="{9D8B030D-6E8A-4147-A177-3AD203B41FA5}">
                      <a16:colId xmlns:a16="http://schemas.microsoft.com/office/drawing/2014/main" val="1382104035"/>
                    </a:ext>
                  </a:extLst>
                </a:gridCol>
                <a:gridCol w="8345172">
                  <a:extLst>
                    <a:ext uri="{9D8B030D-6E8A-4147-A177-3AD203B41FA5}">
                      <a16:colId xmlns:a16="http://schemas.microsoft.com/office/drawing/2014/main" val="1342508774"/>
                    </a:ext>
                  </a:extLst>
                </a:gridCol>
              </a:tblGrid>
              <a:tr h="181617">
                <a:tc>
                  <a:txBody>
                    <a:bodyPr/>
                    <a:lstStyle/>
                    <a:p>
                      <a:r>
                        <a:rPr lang="lv-LV" sz="1050" b="1" dirty="0">
                          <a:solidFill>
                            <a:schemeClr val="tx1"/>
                          </a:solidFill>
                          <a:latin typeface="EYInterstate Light" panose="02000506000000020004" pitchFamily="2" charset="0"/>
                        </a:rPr>
                        <a:t>Pašvaldība</a:t>
                      </a:r>
                    </a:p>
                  </a:txBody>
                  <a:tcPr>
                    <a:lnL w="28575" cap="flat" cmpd="sng" algn="ctr">
                      <a:noFill/>
                      <a:prstDash val="solid"/>
                      <a:round/>
                      <a:headEnd type="none" w="med" len="med"/>
                      <a:tailEnd type="none" w="med" len="med"/>
                    </a:lnL>
                    <a:lnR w="6350"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40000"/>
                        <a:lumOff val="60000"/>
                      </a:schemeClr>
                    </a:solidFill>
                  </a:tcPr>
                </a:tc>
                <a:tc>
                  <a:txBody>
                    <a:bodyPr/>
                    <a:lstStyle/>
                    <a:p>
                      <a:r>
                        <a:rPr lang="lv-LV" sz="1050" b="1" dirty="0">
                          <a:solidFill>
                            <a:schemeClr val="tx1"/>
                          </a:solidFill>
                          <a:latin typeface="EYInterstate Light" panose="02000506000000020004" pitchFamily="2" charset="0"/>
                        </a:rPr>
                        <a:t>Būtiskākie novērojumi</a:t>
                      </a:r>
                    </a:p>
                  </a:txBody>
                  <a:tcPr>
                    <a:lnL w="635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40000"/>
                        <a:lumOff val="60000"/>
                      </a:schemeClr>
                    </a:solidFill>
                  </a:tcPr>
                </a:tc>
                <a:extLst>
                  <a:ext uri="{0D108BD9-81ED-4DB2-BD59-A6C34878D82A}">
                    <a16:rowId xmlns:a16="http://schemas.microsoft.com/office/drawing/2014/main" val="2439759812"/>
                  </a:ext>
                </a:extLst>
              </a:tr>
              <a:tr h="207441">
                <a:tc>
                  <a:txBody>
                    <a:bodyPr/>
                    <a:lstStyle/>
                    <a:p>
                      <a:pPr marL="457200" lvl="1" algn="l" defTabSz="914400" rtl="0" eaLnBrk="1" fontAlgn="b" latinLnBrk="0" hangingPunct="1"/>
                      <a:r>
                        <a:rPr lang="lv-LV" sz="1050" kern="1200">
                          <a:solidFill>
                            <a:schemeClr val="tx1"/>
                          </a:solidFill>
                          <a:latin typeface="EYInterstate Light" panose="02000506000000020004" pitchFamily="2" charset="0"/>
                          <a:ea typeface="+mn-ea"/>
                          <a:cs typeface="+mn-cs"/>
                        </a:rPr>
                        <a:t>1. Dienvidkurzemes novada pašvaldība</a:t>
                      </a:r>
                    </a:p>
                  </a:txBody>
                  <a:tcPr marL="7620" marR="7620" marT="7620" marB="0" anchor="ctr">
                    <a:lnL w="28575" cap="flat" cmpd="sng" algn="ctr">
                      <a:noFill/>
                      <a:prstDash val="solid"/>
                      <a:round/>
                      <a:headEnd type="none" w="med" len="med"/>
                      <a:tailEnd type="none" w="med" len="med"/>
                    </a:lnL>
                    <a:lnR w="6350" cap="flat" cmpd="sng" algn="ctr">
                      <a:solidFill>
                        <a:srgbClr val="C4C4CD"/>
                      </a:solid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chemeClr val="accent2">
                        <a:lumMod val="20000"/>
                        <a:lumOff val="80000"/>
                      </a:schemeClr>
                    </a:solidFill>
                  </a:tcPr>
                </a:tc>
                <a:tc>
                  <a:txBody>
                    <a:bodyPr/>
                    <a:lstStyle/>
                    <a:p>
                      <a:pPr marL="356616" marR="0" lvl="0" indent="-356616" algn="just" defTabSz="914400" rtl="0" eaLnBrk="1" fontAlgn="b" latinLnBrk="0" hangingPunct="1">
                        <a:lnSpc>
                          <a:spcPct val="85000"/>
                        </a:lnSpc>
                        <a:spcBef>
                          <a:spcPts val="0"/>
                        </a:spcBef>
                        <a:spcAft>
                          <a:spcPts val="600"/>
                        </a:spcAft>
                        <a:buClr>
                          <a:schemeClr val="accent2"/>
                        </a:buClr>
                        <a:buSzPct val="70000"/>
                        <a:buFont typeface="Arial" pitchFamily="34" charset="0"/>
                        <a:buChar char="►"/>
                        <a:tabLst/>
                        <a:defRPr/>
                      </a:pPr>
                      <a:r>
                        <a:rPr lang="lv-LV" sz="1050" kern="1200">
                          <a:solidFill>
                            <a:schemeClr val="tx1"/>
                          </a:solidFill>
                          <a:latin typeface="EYInterstate Light" panose="02000506000000020004" pitchFamily="2" charset="0"/>
                          <a:ea typeface="+mn-ea"/>
                          <a:cs typeface="+mn-cs"/>
                        </a:rPr>
                        <a:t>Salīdzinot ar citām pašvaldībām nodrošina vismazāko e-pakalpojumu skaitu.</a:t>
                      </a:r>
                    </a:p>
                  </a:txBody>
                  <a:tcPr marL="7620" marR="7620" marT="7620" marB="0" anchor="ctr">
                    <a:lnL w="6350" cap="flat" cmpd="sng" algn="ctr">
                      <a:solidFill>
                        <a:srgbClr val="C4C4CD"/>
                      </a:solid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3728780454"/>
                  </a:ext>
                </a:extLst>
              </a:tr>
              <a:tr h="207441">
                <a:tc>
                  <a:txBody>
                    <a:bodyPr/>
                    <a:lstStyle/>
                    <a:p>
                      <a:pPr marL="457200" lvl="1" algn="l" defTabSz="914400" rtl="0" eaLnBrk="1" fontAlgn="b" latinLnBrk="0" hangingPunct="1"/>
                      <a:r>
                        <a:rPr lang="lv-LV" sz="1050" kern="1200">
                          <a:solidFill>
                            <a:schemeClr val="tx1"/>
                          </a:solidFill>
                          <a:latin typeface="EYInterstate Light" panose="02000506000000020004" pitchFamily="2" charset="0"/>
                          <a:ea typeface="+mn-ea"/>
                          <a:cs typeface="+mn-cs"/>
                        </a:rPr>
                        <a:t>2. Tukuma novada pašvaldība </a:t>
                      </a:r>
                    </a:p>
                  </a:txBody>
                  <a:tcPr marL="7620" marR="7620" marT="7620" marB="0" anchor="ctr">
                    <a:lnL w="28575" cap="flat" cmpd="sng" algn="ctr">
                      <a:no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marL="356616" indent="-356616" algn="just" defTabSz="914400" rtl="0" eaLnBrk="1" latinLnBrk="0" hangingPunct="1">
                        <a:lnSpc>
                          <a:spcPct val="85000"/>
                        </a:lnSpc>
                        <a:spcAft>
                          <a:spcPts val="600"/>
                        </a:spcAft>
                        <a:buClr>
                          <a:schemeClr val="accent2"/>
                        </a:buClr>
                        <a:buSzPct val="70000"/>
                        <a:buFont typeface="Arial" pitchFamily="34" charset="0"/>
                        <a:buChar char="►"/>
                      </a:pPr>
                      <a:r>
                        <a:rPr lang="lv-LV" sz="1050" kern="1200" dirty="0">
                          <a:solidFill>
                            <a:schemeClr val="tx1"/>
                          </a:solidFill>
                          <a:latin typeface="EYInterstate Light" panose="02000506000000020004" pitchFamily="2" charset="0"/>
                          <a:ea typeface="+mn-ea"/>
                          <a:cs typeface="+mn-cs"/>
                        </a:rPr>
                        <a:t>Neveic sniegto pakalpojumu izmaksu uzskaiti. Pašizmaksu aprēķins tiek veikts pagasta pārvalžu līmenī, nevis centralizētās administrācijas līmenī. </a:t>
                      </a:r>
                    </a:p>
                  </a:txBody>
                  <a:tcPr marL="7620" marR="7620" marT="7620" marB="0" anchor="ctr">
                    <a:lnL w="6350" cap="flat" cmpd="sng" algn="ctr">
                      <a:solidFill>
                        <a:srgbClr val="C4C4CD"/>
                      </a:solidFill>
                      <a:prstDash val="solid"/>
                      <a:round/>
                      <a:headEnd type="none" w="med" len="med"/>
                      <a:tailEnd type="none" w="med" len="med"/>
                    </a:lnL>
                    <a:lnR w="28575" cap="flat" cmpd="sng" algn="ctr">
                      <a:no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3215810574"/>
                  </a:ext>
                </a:extLst>
              </a:tr>
              <a:tr h="184660">
                <a:tc>
                  <a:txBody>
                    <a:bodyPr/>
                    <a:lstStyle/>
                    <a:p>
                      <a:pPr marL="457200" lvl="1" algn="l" defTabSz="914400" rtl="0" eaLnBrk="1" fontAlgn="b" latinLnBrk="0" hangingPunct="1"/>
                      <a:r>
                        <a:rPr lang="lv-LV" sz="1050" kern="1200">
                          <a:solidFill>
                            <a:schemeClr val="tx1"/>
                          </a:solidFill>
                          <a:latin typeface="EYInterstate Light" panose="02000506000000020004" pitchFamily="2" charset="0"/>
                          <a:ea typeface="+mn-ea"/>
                          <a:cs typeface="+mn-cs"/>
                        </a:rPr>
                        <a:t>3. Talsu novada pašvaldība</a:t>
                      </a:r>
                    </a:p>
                  </a:txBody>
                  <a:tcPr marL="7620" marR="7620" marT="7620" marB="0" anchor="ctr">
                    <a:lnL w="28575" cap="flat" cmpd="sng" algn="ctr">
                      <a:no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chemeClr val="accent2">
                        <a:lumMod val="20000"/>
                        <a:lumOff val="80000"/>
                      </a:schemeClr>
                    </a:solidFill>
                  </a:tcPr>
                </a:tc>
                <a:tc>
                  <a:txBody>
                    <a:bodyPr/>
                    <a:lstStyle/>
                    <a:p>
                      <a:pPr marL="356616" indent="-356616" algn="just" defTabSz="914400" rtl="0" eaLnBrk="1" latinLnBrk="0" hangingPunct="1">
                        <a:lnSpc>
                          <a:spcPct val="85000"/>
                        </a:lnSpc>
                        <a:spcAft>
                          <a:spcPts val="600"/>
                        </a:spcAft>
                        <a:buClr>
                          <a:schemeClr val="accent2"/>
                        </a:buClr>
                        <a:buSzPct val="70000"/>
                        <a:buFont typeface="Arial" pitchFamily="34" charset="0"/>
                        <a:buChar char="►"/>
                      </a:pPr>
                      <a:r>
                        <a:rPr lang="lv-LV" sz="1050" kern="1200" dirty="0">
                          <a:solidFill>
                            <a:schemeClr val="tx1"/>
                          </a:solidFill>
                          <a:latin typeface="EYInterstate Light" panose="02000506000000020004" pitchFamily="2" charset="0"/>
                          <a:ea typeface="+mn-ea"/>
                          <a:cs typeface="+mn-cs"/>
                        </a:rPr>
                        <a:t>ATR rezultātā neveica pakalpojumu sniegšanas vietu izmaiņas un ir saglabājusi iepriekšējo sniegšanas vietu skaitu.</a:t>
                      </a:r>
                    </a:p>
                    <a:p>
                      <a:pPr marL="356616" indent="-356616" algn="just" defTabSz="914400" rtl="0" eaLnBrk="1" latinLnBrk="0" hangingPunct="1">
                        <a:lnSpc>
                          <a:spcPct val="85000"/>
                        </a:lnSpc>
                        <a:spcAft>
                          <a:spcPts val="600"/>
                        </a:spcAft>
                        <a:buClr>
                          <a:schemeClr val="accent2"/>
                        </a:buClr>
                        <a:buSzPct val="70000"/>
                        <a:buFont typeface="Arial" pitchFamily="34" charset="0"/>
                        <a:buChar char="►"/>
                      </a:pPr>
                      <a:r>
                        <a:rPr lang="lv-LV" sz="1050" kern="1200" dirty="0">
                          <a:solidFill>
                            <a:schemeClr val="tx1"/>
                          </a:solidFill>
                          <a:latin typeface="EYInterstate Light" panose="02000506000000020004" pitchFamily="2" charset="0"/>
                          <a:ea typeface="+mn-ea"/>
                          <a:cs typeface="+mn-cs"/>
                        </a:rPr>
                        <a:t>Šobrīd neveic centralizētu sniegto pakalpojumu kvalitātes novērtēšanu, šī kvalitātes novērtēšana tiek katra darbinieka pienākumu ietvaros.. </a:t>
                      </a:r>
                    </a:p>
                  </a:txBody>
                  <a:tcPr marL="7620" marR="7620" marT="7620" marB="0" anchor="ctr">
                    <a:lnL w="6350" cap="flat" cmpd="sng" algn="ctr">
                      <a:solidFill>
                        <a:srgbClr val="C4C4CD"/>
                      </a:solidFill>
                      <a:prstDash val="solid"/>
                      <a:round/>
                      <a:headEnd type="none" w="med" len="med"/>
                      <a:tailEnd type="none" w="med" len="med"/>
                    </a:lnL>
                    <a:lnR w="28575" cap="flat" cmpd="sng" algn="ctr">
                      <a:no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3606310715"/>
                  </a:ext>
                </a:extLst>
              </a:tr>
              <a:tr h="373141">
                <a:tc>
                  <a:txBody>
                    <a:bodyPr/>
                    <a:lstStyle/>
                    <a:p>
                      <a:pPr marL="457200" lvl="1" algn="l" defTabSz="914400" rtl="0" eaLnBrk="1" fontAlgn="b" latinLnBrk="0" hangingPunct="1"/>
                      <a:r>
                        <a:rPr lang="lv-LV" sz="1050" kern="1200">
                          <a:solidFill>
                            <a:schemeClr val="tx1"/>
                          </a:solidFill>
                          <a:latin typeface="EYInterstate Light" panose="02000506000000020004" pitchFamily="2" charset="0"/>
                          <a:ea typeface="+mn-ea"/>
                          <a:cs typeface="+mn-cs"/>
                        </a:rPr>
                        <a:t>4. Dobeles novada pašvaldība</a:t>
                      </a:r>
                    </a:p>
                  </a:txBody>
                  <a:tcPr marL="7620" marR="7620" marT="7620" marB="0" anchor="ctr">
                    <a:lnL w="28575" cap="flat" cmpd="sng" algn="ctr">
                      <a:no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marL="356616" indent="-356616" algn="just" defTabSz="914400" rtl="0" eaLnBrk="1" latinLnBrk="0" hangingPunct="1">
                        <a:lnSpc>
                          <a:spcPct val="85000"/>
                        </a:lnSpc>
                        <a:spcAft>
                          <a:spcPts val="600"/>
                        </a:spcAft>
                        <a:buClr>
                          <a:schemeClr val="accent2"/>
                        </a:buClr>
                        <a:buSzPct val="70000"/>
                        <a:buFont typeface="Arial" pitchFamily="34" charset="0"/>
                        <a:buChar char="►"/>
                      </a:pPr>
                      <a:r>
                        <a:rPr lang="lv-LV" sz="1050" kern="1200">
                          <a:solidFill>
                            <a:schemeClr val="tx1"/>
                          </a:solidFill>
                          <a:latin typeface="EYInterstate Light" panose="02000506000000020004" pitchFamily="2" charset="0"/>
                          <a:ea typeface="+mn-ea"/>
                          <a:cs typeface="+mn-cs"/>
                        </a:rPr>
                        <a:t>Netiek identificēta sniegto pakalpojumu kvalitātes kontrole un pārvaldība. </a:t>
                      </a:r>
                    </a:p>
                    <a:p>
                      <a:pPr marL="356616" indent="-356616" algn="just" defTabSz="914400" rtl="0" eaLnBrk="1" latinLnBrk="0" hangingPunct="1">
                        <a:lnSpc>
                          <a:spcPct val="85000"/>
                        </a:lnSpc>
                        <a:spcAft>
                          <a:spcPts val="600"/>
                        </a:spcAft>
                        <a:buClr>
                          <a:schemeClr val="accent2"/>
                        </a:buClr>
                        <a:buSzPct val="70000"/>
                        <a:buFont typeface="Arial" pitchFamily="34" charset="0"/>
                        <a:buChar char="►"/>
                      </a:pPr>
                      <a:r>
                        <a:rPr lang="lv-LV" sz="1050" kern="1200">
                          <a:solidFill>
                            <a:schemeClr val="tx1"/>
                          </a:solidFill>
                          <a:latin typeface="EYInterstate Light" panose="02000506000000020004" pitchFamily="2" charset="0"/>
                          <a:ea typeface="+mn-ea"/>
                          <a:cs typeface="+mn-cs"/>
                        </a:rPr>
                        <a:t>Ir izstrādāta pakalpojumu izcenojuma noteikšanas metodika</a:t>
                      </a:r>
                    </a:p>
                  </a:txBody>
                  <a:tcPr marL="7620" marR="7620" marT="7620" marB="0" anchor="ctr">
                    <a:lnL w="6350" cap="flat" cmpd="sng" algn="ctr">
                      <a:solidFill>
                        <a:srgbClr val="C4C4CD"/>
                      </a:solidFill>
                      <a:prstDash val="solid"/>
                      <a:round/>
                      <a:headEnd type="none" w="med" len="med"/>
                      <a:tailEnd type="none" w="med" len="med"/>
                    </a:lnL>
                    <a:lnR w="28575" cap="flat" cmpd="sng" algn="ctr">
                      <a:no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660445132"/>
                  </a:ext>
                </a:extLst>
              </a:tr>
              <a:tr h="373141">
                <a:tc>
                  <a:txBody>
                    <a:bodyPr/>
                    <a:lstStyle/>
                    <a:p>
                      <a:pPr marL="457200" lvl="1" algn="l" defTabSz="914400" rtl="0" eaLnBrk="1" fontAlgn="b" latinLnBrk="0" hangingPunct="1"/>
                      <a:r>
                        <a:rPr lang="lv-LV" sz="1050" kern="1200">
                          <a:solidFill>
                            <a:schemeClr val="tx1"/>
                          </a:solidFill>
                          <a:latin typeface="EYInterstate Light" panose="02000506000000020004" pitchFamily="2" charset="0"/>
                          <a:ea typeface="+mn-ea"/>
                          <a:cs typeface="+mn-cs"/>
                        </a:rPr>
                        <a:t>5. Bauskas novada pašvaldība</a:t>
                      </a:r>
                    </a:p>
                  </a:txBody>
                  <a:tcPr marL="7620" marR="7620" marT="7620" marB="0" anchor="ctr">
                    <a:lnL w="28575" cap="flat" cmpd="sng" algn="ctr">
                      <a:no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chemeClr val="accent2">
                        <a:lumMod val="20000"/>
                        <a:lumOff val="80000"/>
                      </a:schemeClr>
                    </a:solidFill>
                  </a:tcPr>
                </a:tc>
                <a:tc>
                  <a:txBody>
                    <a:bodyPr/>
                    <a:lstStyle/>
                    <a:p>
                      <a:pPr marL="356616" indent="-356616" algn="just" defTabSz="914400" rtl="0" eaLnBrk="1" latinLnBrk="0" hangingPunct="1">
                        <a:lnSpc>
                          <a:spcPct val="85000"/>
                        </a:lnSpc>
                        <a:spcAft>
                          <a:spcPts val="600"/>
                        </a:spcAft>
                        <a:buClr>
                          <a:schemeClr val="accent2"/>
                        </a:buClr>
                        <a:buSzPct val="70000"/>
                        <a:buFont typeface="Arial" pitchFamily="34" charset="0"/>
                        <a:buChar char="►"/>
                      </a:pPr>
                      <a:r>
                        <a:rPr lang="lv-LV" sz="1050" kern="1200">
                          <a:solidFill>
                            <a:schemeClr val="tx1"/>
                          </a:solidFill>
                          <a:latin typeface="EYInterstate Light" panose="02000506000000020004" pitchFamily="2" charset="0"/>
                          <a:ea typeface="+mn-ea"/>
                          <a:cs typeface="+mn-cs"/>
                        </a:rPr>
                        <a:t>Bauskas novadā sniegto pakalpojumu kvalitātes kontroles nolūkos periodiski tiek veikti iekšējie auditi.</a:t>
                      </a:r>
                    </a:p>
                    <a:p>
                      <a:pPr marL="356616" indent="-356616" algn="just" defTabSz="914400" rtl="0" eaLnBrk="1" latinLnBrk="0" hangingPunct="1">
                        <a:lnSpc>
                          <a:spcPct val="85000"/>
                        </a:lnSpc>
                        <a:spcAft>
                          <a:spcPts val="600"/>
                        </a:spcAft>
                        <a:buClr>
                          <a:schemeClr val="accent2"/>
                        </a:buClr>
                        <a:buSzPct val="70000"/>
                        <a:buFont typeface="Arial" pitchFamily="34" charset="0"/>
                        <a:buChar char="►"/>
                      </a:pPr>
                      <a:r>
                        <a:rPr lang="lv-LV" sz="1050" kern="1200">
                          <a:solidFill>
                            <a:schemeClr val="tx1"/>
                          </a:solidFill>
                          <a:latin typeface="EYInterstate Light" panose="02000506000000020004" pitchFamily="2" charset="0"/>
                          <a:ea typeface="+mn-ea"/>
                          <a:cs typeface="+mn-cs"/>
                        </a:rPr>
                        <a:t>Ir izstrādāta metodika pakalpojumu izmaksu izvērtēšanai.</a:t>
                      </a:r>
                    </a:p>
                  </a:txBody>
                  <a:tcPr marL="7620" marR="7620" marT="7620" marB="0" anchor="ctr">
                    <a:lnL w="6350" cap="flat" cmpd="sng" algn="ctr">
                      <a:solidFill>
                        <a:srgbClr val="C4C4CD"/>
                      </a:solidFill>
                      <a:prstDash val="solid"/>
                      <a:round/>
                      <a:headEnd type="none" w="med" len="med"/>
                      <a:tailEnd type="none" w="med" len="med"/>
                    </a:lnL>
                    <a:lnR w="28575" cap="flat" cmpd="sng" algn="ctr">
                      <a:no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2488145266"/>
                  </a:ext>
                </a:extLst>
              </a:tr>
              <a:tr h="362953">
                <a:tc>
                  <a:txBody>
                    <a:bodyPr/>
                    <a:lstStyle/>
                    <a:p>
                      <a:pPr marL="457200" lvl="1" algn="l" defTabSz="914400" rtl="0" eaLnBrk="1" fontAlgn="b" latinLnBrk="0" hangingPunct="1"/>
                      <a:r>
                        <a:rPr lang="lv-LV" sz="1050" kern="1200">
                          <a:solidFill>
                            <a:schemeClr val="tx1"/>
                          </a:solidFill>
                          <a:latin typeface="EYInterstate Light" panose="02000506000000020004" pitchFamily="2" charset="0"/>
                          <a:ea typeface="+mn-ea"/>
                          <a:cs typeface="+mn-cs"/>
                        </a:rPr>
                        <a:t>6. Aizkraukles novada pašvaldība</a:t>
                      </a:r>
                    </a:p>
                  </a:txBody>
                  <a:tcPr marL="7620" marR="7620" marT="7620" marB="0" anchor="ctr">
                    <a:lnL w="28575" cap="flat" cmpd="sng" algn="ctr">
                      <a:no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marL="356616" marR="0" lvl="0" indent="-356616" algn="just" defTabSz="914400" rtl="0" eaLnBrk="1" fontAlgn="b" latinLnBrk="0" hangingPunct="1">
                        <a:lnSpc>
                          <a:spcPct val="85000"/>
                        </a:lnSpc>
                        <a:spcBef>
                          <a:spcPts val="0"/>
                        </a:spcBef>
                        <a:spcAft>
                          <a:spcPts val="600"/>
                        </a:spcAft>
                        <a:buClr>
                          <a:schemeClr val="accent2"/>
                        </a:buClr>
                        <a:buSzPct val="70000"/>
                        <a:buFont typeface="Arial" pitchFamily="34" charset="0"/>
                        <a:buChar char="►"/>
                        <a:tabLst/>
                        <a:defRPr/>
                      </a:pPr>
                      <a:r>
                        <a:rPr lang="lv-LV" sz="1050" kern="1200">
                          <a:solidFill>
                            <a:schemeClr val="tx1"/>
                          </a:solidFill>
                          <a:latin typeface="EYInterstate Light" panose="02000506000000020004" pitchFamily="2" charset="0"/>
                          <a:ea typeface="+mn-ea"/>
                          <a:cs typeface="+mn-cs"/>
                        </a:rPr>
                        <a:t>Nav vienota pārskata par pakalpojumu organizēšanu pašvaldības vai pilsētas un pagastu pārvalžu līmenī. Pašvaldības pārvalžu sagatavotā un anketā iesniegtā informācija ir atšķiras no intervijā pārrunātā.</a:t>
                      </a:r>
                    </a:p>
                  </a:txBody>
                  <a:tcPr marL="7620" marR="7620" marT="7620" marB="0" anchor="ctr">
                    <a:lnL w="6350" cap="flat" cmpd="sng" algn="ctr">
                      <a:solidFill>
                        <a:srgbClr val="C4C4CD"/>
                      </a:solidFill>
                      <a:prstDash val="solid"/>
                      <a:round/>
                      <a:headEnd type="none" w="med" len="med"/>
                      <a:tailEnd type="none" w="med" len="med"/>
                    </a:lnL>
                    <a:lnR w="28575" cap="flat" cmpd="sng" algn="ctr">
                      <a:no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90560258"/>
                  </a:ext>
                </a:extLst>
              </a:tr>
              <a:tr h="132746">
                <a:tc>
                  <a:txBody>
                    <a:bodyPr/>
                    <a:lstStyle/>
                    <a:p>
                      <a:pPr marL="457200" lvl="1" algn="l" defTabSz="914400" rtl="0" eaLnBrk="1" fontAlgn="b" latinLnBrk="0" hangingPunct="1"/>
                      <a:r>
                        <a:rPr lang="lv-LV" sz="1050" kern="1200">
                          <a:solidFill>
                            <a:schemeClr val="tx1"/>
                          </a:solidFill>
                          <a:latin typeface="EYInterstate Light" panose="02000506000000020004" pitchFamily="2" charset="0"/>
                          <a:ea typeface="+mn-ea"/>
                          <a:cs typeface="+mn-cs"/>
                        </a:rPr>
                        <a:t>7. Limbažu novada pašvaldība</a:t>
                      </a:r>
                    </a:p>
                  </a:txBody>
                  <a:tcPr marL="7620" marR="7620" marT="7620" marB="0" anchor="ctr">
                    <a:lnL w="28575" cap="flat" cmpd="sng" algn="ctr">
                      <a:no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chemeClr val="accent2">
                        <a:lumMod val="20000"/>
                        <a:lumOff val="80000"/>
                      </a:schemeClr>
                    </a:solidFill>
                  </a:tcPr>
                </a:tc>
                <a:tc>
                  <a:txBody>
                    <a:bodyPr/>
                    <a:lstStyle/>
                    <a:p>
                      <a:pPr marL="356616" marR="0" lvl="0" indent="-356616" algn="just" defTabSz="914400" rtl="0" eaLnBrk="1" fontAlgn="b" latinLnBrk="0" hangingPunct="1">
                        <a:lnSpc>
                          <a:spcPct val="85000"/>
                        </a:lnSpc>
                        <a:spcBef>
                          <a:spcPts val="0"/>
                        </a:spcBef>
                        <a:spcAft>
                          <a:spcPts val="600"/>
                        </a:spcAft>
                        <a:buClr>
                          <a:schemeClr val="accent2"/>
                        </a:buClr>
                        <a:buSzPct val="70000"/>
                        <a:buFont typeface="Arial" pitchFamily="34" charset="0"/>
                        <a:buChar char="►"/>
                        <a:tabLst/>
                        <a:defRPr/>
                      </a:pPr>
                      <a:r>
                        <a:rPr lang="lv-LV" sz="1050" kern="1200">
                          <a:solidFill>
                            <a:schemeClr val="tx1"/>
                          </a:solidFill>
                          <a:latin typeface="EYInterstate Light" panose="02000506000000020004" pitchFamily="2" charset="0"/>
                          <a:ea typeface="+mn-ea"/>
                          <a:cs typeface="+mn-cs"/>
                        </a:rPr>
                        <a:t>Liels pakalpojumu sniegšanas apjoms tiek nodrošināts caur pašvaldību aģentūrām, tāpēc apvienību pārvaldes katra sniedz tikai 3 pakalpojumus.</a:t>
                      </a:r>
                    </a:p>
                  </a:txBody>
                  <a:tcPr marL="7620" marR="7620" marT="7620" marB="0" anchor="ctr">
                    <a:lnL w="6350" cap="flat" cmpd="sng" algn="ctr">
                      <a:solidFill>
                        <a:srgbClr val="C4C4CD"/>
                      </a:solidFill>
                      <a:prstDash val="solid"/>
                      <a:round/>
                      <a:headEnd type="none" w="med" len="med"/>
                      <a:tailEnd type="none" w="med" len="med"/>
                    </a:lnL>
                    <a:lnR w="28575" cap="flat" cmpd="sng" algn="ctr">
                      <a:no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2624157078"/>
                  </a:ext>
                </a:extLst>
              </a:tr>
              <a:tr h="400729">
                <a:tc>
                  <a:txBody>
                    <a:bodyPr/>
                    <a:lstStyle/>
                    <a:p>
                      <a:pPr marL="457200" lvl="1" algn="l" defTabSz="914400" rtl="0" eaLnBrk="1" fontAlgn="b" latinLnBrk="0" hangingPunct="1"/>
                      <a:r>
                        <a:rPr lang="lv-LV" sz="1050" kern="1200">
                          <a:solidFill>
                            <a:schemeClr val="tx1"/>
                          </a:solidFill>
                          <a:latin typeface="EYInterstate Light" panose="02000506000000020004" pitchFamily="2" charset="0"/>
                          <a:ea typeface="+mn-ea"/>
                          <a:cs typeface="+mn-cs"/>
                        </a:rPr>
                        <a:t>8. Valmieras novada pašvaldība</a:t>
                      </a:r>
                    </a:p>
                  </a:txBody>
                  <a:tcPr marL="7620" marR="7620" marT="7620" marB="0" anchor="ctr">
                    <a:lnL w="28575" cap="flat" cmpd="sng" algn="ctr">
                      <a:no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marL="356616" indent="-356616" algn="just">
                        <a:lnSpc>
                          <a:spcPct val="85000"/>
                        </a:lnSpc>
                        <a:spcAft>
                          <a:spcPts val="600"/>
                        </a:spcAft>
                        <a:buClr>
                          <a:schemeClr val="accent2"/>
                        </a:buClr>
                        <a:buSzPct val="70000"/>
                        <a:buFont typeface="Arial" pitchFamily="34" charset="0"/>
                        <a:buChar char="►"/>
                      </a:pPr>
                      <a:r>
                        <a:rPr lang="lv-LV" sz="1050">
                          <a:solidFill>
                            <a:schemeClr val="tx1"/>
                          </a:solidFill>
                          <a:latin typeface="EYInterstate Light" panose="02000506000000020004" pitchFamily="2" charset="0"/>
                        </a:rPr>
                        <a:t>Pakalpojumu groza un pakalpojumu sniegšanas vietu izkārtojums ir analizēts un ATR ietvaros ir ticis optimizēts/pielāgots.</a:t>
                      </a:r>
                    </a:p>
                    <a:p>
                      <a:pPr marL="356616" indent="-356616" algn="just">
                        <a:lnSpc>
                          <a:spcPct val="85000"/>
                        </a:lnSpc>
                        <a:spcAft>
                          <a:spcPts val="600"/>
                        </a:spcAft>
                        <a:buClr>
                          <a:schemeClr val="accent2"/>
                        </a:buClr>
                        <a:buSzPct val="70000"/>
                        <a:buFont typeface="Arial" pitchFamily="34" charset="0"/>
                        <a:buChar char="►"/>
                      </a:pPr>
                      <a:r>
                        <a:rPr lang="lv-LV" sz="1050">
                          <a:solidFill>
                            <a:schemeClr val="tx1"/>
                          </a:solidFill>
                          <a:latin typeface="EYInterstate Light" panose="02000506000000020004" pitchFamily="2" charset="0"/>
                        </a:rPr>
                        <a:t>Ir izstrādāta kvalitātes un izcenojuma noteikšanas metodika.</a:t>
                      </a:r>
                    </a:p>
                  </a:txBody>
                  <a:tcPr marL="7620" marR="7620" marT="7620" marB="0" anchor="ctr">
                    <a:lnL w="6350" cap="flat" cmpd="sng" algn="ctr">
                      <a:solidFill>
                        <a:srgbClr val="C4C4CD"/>
                      </a:solidFill>
                      <a:prstDash val="solid"/>
                      <a:round/>
                      <a:headEnd type="none" w="med" len="med"/>
                      <a:tailEnd type="none" w="med" len="med"/>
                    </a:lnL>
                    <a:lnR w="28575" cap="flat" cmpd="sng" algn="ctr">
                      <a:no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2544770356"/>
                  </a:ext>
                </a:extLst>
              </a:tr>
              <a:tr h="115099">
                <a:tc>
                  <a:txBody>
                    <a:bodyPr/>
                    <a:lstStyle/>
                    <a:p>
                      <a:pPr marL="457200" lvl="1" algn="l" defTabSz="914400" rtl="0" eaLnBrk="1" fontAlgn="b" latinLnBrk="0" hangingPunct="1"/>
                      <a:r>
                        <a:rPr lang="lv-LV" sz="1050" kern="1200">
                          <a:solidFill>
                            <a:schemeClr val="tx1"/>
                          </a:solidFill>
                          <a:latin typeface="EYInterstate Light" panose="02000506000000020004" pitchFamily="2" charset="0"/>
                          <a:ea typeface="+mn-ea"/>
                          <a:cs typeface="+mn-cs"/>
                        </a:rPr>
                        <a:t>9. Ogres novada pašvaldība</a:t>
                      </a:r>
                    </a:p>
                  </a:txBody>
                  <a:tcPr marL="7620" marR="7620" marT="7620" marB="0" anchor="ctr">
                    <a:lnL w="28575" cap="flat" cmpd="sng" algn="ctr">
                      <a:no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chemeClr val="accent2">
                        <a:lumMod val="20000"/>
                        <a:lumOff val="80000"/>
                      </a:schemeClr>
                    </a:solidFill>
                  </a:tcPr>
                </a:tc>
                <a:tc>
                  <a:txBody>
                    <a:bodyPr/>
                    <a:lstStyle/>
                    <a:p>
                      <a:pPr marL="356616" indent="-356616" algn="just" defTabSz="914400" rtl="0" eaLnBrk="1" latinLnBrk="0" hangingPunct="1">
                        <a:lnSpc>
                          <a:spcPct val="85000"/>
                        </a:lnSpc>
                        <a:spcAft>
                          <a:spcPts val="600"/>
                        </a:spcAft>
                        <a:buClr>
                          <a:schemeClr val="accent2"/>
                        </a:buClr>
                        <a:buSzPct val="70000"/>
                        <a:buFont typeface="Arial" pitchFamily="34" charset="0"/>
                        <a:buChar char="►"/>
                      </a:pPr>
                      <a:r>
                        <a:rPr lang="lv-LV" sz="1050" kern="1200">
                          <a:solidFill>
                            <a:schemeClr val="tx1"/>
                          </a:solidFill>
                          <a:latin typeface="EYInterstate Light" panose="02000506000000020004" pitchFamily="2" charset="0"/>
                          <a:ea typeface="+mn-ea"/>
                          <a:cs typeface="+mn-cs"/>
                        </a:rPr>
                        <a:t>ATR rezultātā izveidoja 6 papildu pagasta pārvaldes, par pamatu šādam lēmumam skaidrojot nepieciešamību pēc pakalpojumu pieejamības nodrošināšanas iedzīvotājiem novada pagastos un pilsētās.</a:t>
                      </a:r>
                    </a:p>
                    <a:p>
                      <a:pPr marL="356616" indent="-356616" algn="just" defTabSz="914400" rtl="0" eaLnBrk="1" latinLnBrk="0" hangingPunct="1">
                        <a:lnSpc>
                          <a:spcPct val="85000"/>
                        </a:lnSpc>
                        <a:spcAft>
                          <a:spcPts val="600"/>
                        </a:spcAft>
                        <a:buClr>
                          <a:schemeClr val="accent2"/>
                        </a:buClr>
                        <a:buSzPct val="70000"/>
                        <a:buFont typeface="Arial" pitchFamily="34" charset="0"/>
                        <a:buChar char="►"/>
                      </a:pPr>
                      <a:r>
                        <a:rPr lang="lv-LV" sz="1050" kern="1200">
                          <a:solidFill>
                            <a:schemeClr val="tx1"/>
                          </a:solidFill>
                          <a:latin typeface="EYInterstate Light" panose="02000506000000020004" pitchFamily="2" charset="0"/>
                          <a:ea typeface="+mn-ea"/>
                          <a:cs typeface="+mn-cs"/>
                        </a:rPr>
                        <a:t>Nodrošina sistemātisku procesu kā veikt sniegto pakalpojumu kvalitātes novērtēšanu un izmaksu aprēķinu. </a:t>
                      </a:r>
                    </a:p>
                  </a:txBody>
                  <a:tcPr marL="7620" marR="7620" marT="7620" marB="0" anchor="ctr">
                    <a:lnL w="6350" cap="flat" cmpd="sng" algn="ctr">
                      <a:solidFill>
                        <a:srgbClr val="C4C4CD"/>
                      </a:solidFill>
                      <a:prstDash val="solid"/>
                      <a:round/>
                      <a:headEnd type="none" w="med" len="med"/>
                      <a:tailEnd type="none" w="med" len="med"/>
                    </a:lnL>
                    <a:lnR w="28575" cap="flat" cmpd="sng" algn="ctr">
                      <a:no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2332914420"/>
                  </a:ext>
                </a:extLst>
              </a:tr>
              <a:tr h="268126">
                <a:tc>
                  <a:txBody>
                    <a:bodyPr/>
                    <a:lstStyle/>
                    <a:p>
                      <a:pPr marL="457200" lvl="1" algn="l" defTabSz="914400" rtl="0" eaLnBrk="1" fontAlgn="b" latinLnBrk="0" hangingPunct="1"/>
                      <a:r>
                        <a:rPr lang="lv-LV" sz="1050" kern="1200">
                          <a:solidFill>
                            <a:schemeClr val="tx1"/>
                          </a:solidFill>
                          <a:latin typeface="EYInterstate Light" panose="02000506000000020004" pitchFamily="2" charset="0"/>
                          <a:ea typeface="+mn-ea"/>
                          <a:cs typeface="+mn-cs"/>
                        </a:rPr>
                        <a:t>10. Krāslavas novada pašvaldība</a:t>
                      </a:r>
                    </a:p>
                  </a:txBody>
                  <a:tcPr marL="7620" marR="7620" marT="7620" marB="0" anchor="ctr">
                    <a:lnL w="28575" cap="flat" cmpd="sng" algn="ctr">
                      <a:no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tc>
                  <a:txBody>
                    <a:bodyPr/>
                    <a:lstStyle/>
                    <a:p>
                      <a:pPr marL="356616" lvl="1" indent="-356616" algn="just" defTabSz="914400" rtl="0" eaLnBrk="1" latinLnBrk="0" hangingPunct="1">
                        <a:lnSpc>
                          <a:spcPct val="85000"/>
                        </a:lnSpc>
                        <a:spcAft>
                          <a:spcPts val="600"/>
                        </a:spcAft>
                        <a:buClr>
                          <a:schemeClr val="accent2"/>
                        </a:buClr>
                        <a:buSzPct val="70000"/>
                        <a:buFont typeface="Arial" pitchFamily="34" charset="0"/>
                        <a:buChar char="►"/>
                      </a:pPr>
                      <a:r>
                        <a:rPr lang="lv-LV" sz="1050" kern="1200">
                          <a:solidFill>
                            <a:schemeClr val="tx1"/>
                          </a:solidFill>
                          <a:latin typeface="EYInterstate Light" panose="02000506000000020004" pitchFamily="2" charset="0"/>
                          <a:ea typeface="+mn-ea"/>
                          <a:cs typeface="+mn-cs"/>
                        </a:rPr>
                        <a:t>Tiek identificēti pakalpojumi, kas tiek sniegti decentralizēti (pakalpojumi sniegti pilsētas un pagasta pārvalžu līmenī un neatbilst likuma vai iekšējo nolikumu prasībām). Pašvaldība šobrīd veic decentralizēti sniegto pakalpojumu iekšēju izvērtēšanu.</a:t>
                      </a:r>
                    </a:p>
                  </a:txBody>
                  <a:tcPr marL="7620" marR="7620" marT="7620" marB="0" anchor="ctr">
                    <a:lnL w="6350" cap="flat" cmpd="sng" algn="ctr">
                      <a:solidFill>
                        <a:srgbClr val="C4C4CD"/>
                      </a:solidFill>
                      <a:prstDash val="solid"/>
                      <a:round/>
                      <a:headEnd type="none" w="med" len="med"/>
                      <a:tailEnd type="none" w="med" len="med"/>
                    </a:lnL>
                    <a:lnR w="28575" cap="flat" cmpd="sng" algn="ctr">
                      <a:no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noFill/>
                  </a:tcPr>
                </a:tc>
                <a:extLst>
                  <a:ext uri="{0D108BD9-81ED-4DB2-BD59-A6C34878D82A}">
                    <a16:rowId xmlns:a16="http://schemas.microsoft.com/office/drawing/2014/main" val="4241847480"/>
                  </a:ext>
                </a:extLst>
              </a:tr>
              <a:tr h="182880">
                <a:tc>
                  <a:txBody>
                    <a:bodyPr/>
                    <a:lstStyle/>
                    <a:p>
                      <a:pPr marL="457200" lvl="1" algn="l" defTabSz="914400" rtl="0" eaLnBrk="1" fontAlgn="b" latinLnBrk="0" hangingPunct="1"/>
                      <a:r>
                        <a:rPr lang="lv-LV" sz="1050" kern="1200">
                          <a:solidFill>
                            <a:schemeClr val="tx1"/>
                          </a:solidFill>
                          <a:latin typeface="EYInterstate Light" panose="02000506000000020004" pitchFamily="2" charset="0"/>
                          <a:ea typeface="+mn-ea"/>
                          <a:cs typeface="+mn-cs"/>
                        </a:rPr>
                        <a:t>11. Augšdaugavas novada pašvaldība</a:t>
                      </a:r>
                    </a:p>
                  </a:txBody>
                  <a:tcPr marL="7620" marR="7620" marT="7620" marB="0" anchor="ctr">
                    <a:lnL w="28575" cap="flat" cmpd="sng" algn="ctr">
                      <a:no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chemeClr val="accent2">
                        <a:lumMod val="20000"/>
                        <a:lumOff val="80000"/>
                      </a:schemeClr>
                    </a:solidFill>
                  </a:tcPr>
                </a:tc>
                <a:tc>
                  <a:txBody>
                    <a:bodyPr/>
                    <a:lstStyle/>
                    <a:p>
                      <a:pPr marL="356616" indent="-356616" algn="just">
                        <a:lnSpc>
                          <a:spcPct val="85000"/>
                        </a:lnSpc>
                        <a:spcAft>
                          <a:spcPts val="600"/>
                        </a:spcAft>
                        <a:buClr>
                          <a:schemeClr val="accent2"/>
                        </a:buClr>
                        <a:buSzPct val="70000"/>
                        <a:buFont typeface="Arial" pitchFamily="34" charset="0"/>
                        <a:buChar char="►"/>
                      </a:pPr>
                      <a:r>
                        <a:rPr lang="lv-LV" sz="1050">
                          <a:solidFill>
                            <a:schemeClr val="tx1"/>
                          </a:solidFill>
                          <a:latin typeface="EYInterstate Light" panose="02000506000000020004" pitchFamily="2" charset="0"/>
                        </a:rPr>
                        <a:t>Balstoties uz novada iedzīvotāju zemo pieprasījumu pēc e-pakalpojumu izmantošanas, netiek saskatīts ekonomiskais pamatojums e-pakalpojuma izveidei un uzturēšanai.</a:t>
                      </a:r>
                    </a:p>
                  </a:txBody>
                  <a:tcPr marL="7620" marR="7620" marT="7620" marB="0" anchor="ctr">
                    <a:lnL w="6350" cap="flat" cmpd="sng" algn="ctr">
                      <a:solidFill>
                        <a:srgbClr val="C4C4CD"/>
                      </a:solidFill>
                      <a:prstDash val="solid"/>
                      <a:round/>
                      <a:headEnd type="none" w="med" len="med"/>
                      <a:tailEnd type="none" w="med" len="med"/>
                    </a:lnL>
                    <a:lnR w="28575" cap="flat" cmpd="sng" algn="ctr">
                      <a:no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3138106804"/>
                  </a:ext>
                </a:extLst>
              </a:tr>
              <a:tr h="524690">
                <a:tc>
                  <a:txBody>
                    <a:bodyPr/>
                    <a:lstStyle/>
                    <a:p>
                      <a:pPr marL="457200" lvl="1" algn="l" defTabSz="914400" rtl="0" eaLnBrk="1" fontAlgn="b" latinLnBrk="0" hangingPunct="1"/>
                      <a:r>
                        <a:rPr lang="lv-LV" sz="1050" kern="1200">
                          <a:solidFill>
                            <a:schemeClr val="tx1"/>
                          </a:solidFill>
                          <a:latin typeface="EYInterstate Light" panose="02000506000000020004" pitchFamily="2" charset="0"/>
                          <a:ea typeface="+mn-ea"/>
                          <a:cs typeface="+mn-cs"/>
                        </a:rPr>
                        <a:t>12. Balvu novada pašvaldība</a:t>
                      </a:r>
                    </a:p>
                  </a:txBody>
                  <a:tcPr marL="7620" marR="7620" marT="7620" marB="0" anchor="ctr">
                    <a:lnL w="28575" cap="flat" cmpd="sng" algn="ctr">
                      <a:no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marL="356616" indent="-356616" algn="just">
                        <a:lnSpc>
                          <a:spcPct val="85000"/>
                        </a:lnSpc>
                        <a:spcAft>
                          <a:spcPts val="600"/>
                        </a:spcAft>
                        <a:buClr>
                          <a:schemeClr val="accent2"/>
                        </a:buClr>
                        <a:buSzPct val="70000"/>
                        <a:buFont typeface="Arial" pitchFamily="34" charset="0"/>
                        <a:buChar char="►"/>
                      </a:pPr>
                      <a:r>
                        <a:rPr lang="lv-LV" sz="1050" dirty="0">
                          <a:solidFill>
                            <a:schemeClr val="tx1"/>
                          </a:solidFill>
                          <a:latin typeface="EYInterstate Light" panose="02000506000000020004" pitchFamily="2" charset="0"/>
                        </a:rPr>
                        <a:t>Šobrīd Balvu novads veido jaunu mājas lapu, attiecīgi veicot iekšēju elektroniski sniedzamu pakalpojumu revīziju pēc kuras tiks precizēts un papildināts e-pakalpojumu saraksts gan Latvija.lv, gan caur mājaslapā.</a:t>
                      </a:r>
                    </a:p>
                  </a:txBody>
                  <a:tcPr marL="7620" marR="7620" marT="7620" marB="0" anchor="ctr">
                    <a:lnL w="6350" cap="flat" cmpd="sng" algn="ctr">
                      <a:solidFill>
                        <a:srgbClr val="C4C4CD"/>
                      </a:solidFill>
                      <a:prstDash val="solid"/>
                      <a:round/>
                      <a:headEnd type="none" w="med" len="med"/>
                      <a:tailEnd type="none" w="med" len="med"/>
                    </a:lnL>
                    <a:lnR w="28575" cap="flat" cmpd="sng" algn="ctr">
                      <a:noFill/>
                      <a:prstDash val="solid"/>
                      <a:round/>
                      <a:headEnd type="none" w="med" len="med"/>
                      <a:tailEnd type="none" w="med" len="med"/>
                    </a:lnR>
                    <a:lnT w="6350" cap="flat" cmpd="sng" algn="ctr">
                      <a:solidFill>
                        <a:srgbClr val="C4C4CD"/>
                      </a:solidFill>
                      <a:prstDash val="solid"/>
                      <a:round/>
                      <a:headEnd type="none" w="med" len="med"/>
                      <a:tailEnd type="none" w="med" len="med"/>
                    </a:lnT>
                    <a:lnB w="28575" cap="flat" cmpd="sng" algn="ctr">
                      <a:noFill/>
                      <a:prstDash val="solid"/>
                      <a:round/>
                      <a:headEnd type="none" w="med" len="med"/>
                      <a:tailEnd type="none" w="med" len="med"/>
                    </a:lnB>
                    <a:noFill/>
                  </a:tcPr>
                </a:tc>
                <a:extLst>
                  <a:ext uri="{0D108BD9-81ED-4DB2-BD59-A6C34878D82A}">
                    <a16:rowId xmlns:a16="http://schemas.microsoft.com/office/drawing/2014/main" val="1066221259"/>
                  </a:ext>
                </a:extLst>
              </a:tr>
            </a:tbl>
          </a:graphicData>
        </a:graphic>
      </p:graphicFrame>
      <p:sp>
        <p:nvSpPr>
          <p:cNvPr id="14" name="Footer Placeholder 4">
            <a:extLst>
              <a:ext uri="{FF2B5EF4-FFF2-40B4-BE49-F238E27FC236}">
                <a16:creationId xmlns:a16="http://schemas.microsoft.com/office/drawing/2014/main" id="{EFA6E73B-A326-494C-8E15-08E936D8D5D4}"/>
              </a:ext>
            </a:extLst>
          </p:cNvPr>
          <p:cNvSpPr txBox="1">
            <a:spLocks/>
          </p:cNvSpPr>
          <p:nvPr/>
        </p:nvSpPr>
        <p:spPr>
          <a:xfrm>
            <a:off x="3206774" y="6491250"/>
            <a:ext cx="7715140" cy="180000"/>
          </a:xfrm>
          <a:prstGeom prst="rect">
            <a:avLst/>
          </a:prstGeom>
        </p:spPr>
        <p:txBody>
          <a:bodyPr/>
          <a:lstStyle>
            <a:defPPr>
              <a:defRPr lang="en-US"/>
            </a:defPPr>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solidFill>
                  <a:srgbClr val="2E2E38"/>
                </a:solidFill>
                <a:latin typeface="EYInterstate Light" panose="02000506000000020004" pitchFamily="2" charset="0"/>
              </a:rPr>
              <a:t>Ārkārtas finanšu revīzija par pašvaldību pakalpojumu pieejamības nodrošināšanu novada teritoriālā iedalījuma vienībās pēc administratīvi teritoriālās reformas.</a:t>
            </a:r>
          </a:p>
          <a:p>
            <a:pPr>
              <a:defRPr/>
            </a:pPr>
            <a:endParaRPr lang="en-US">
              <a:solidFill>
                <a:srgbClr val="2E2E38"/>
              </a:solidFill>
              <a:latin typeface="EYInterstate Light" panose="02000506000000020004" pitchFamily="2" charset="0"/>
            </a:endParaRPr>
          </a:p>
        </p:txBody>
      </p:sp>
      <p:sp>
        <p:nvSpPr>
          <p:cNvPr id="16" name="TextBox 15">
            <a:extLst>
              <a:ext uri="{FF2B5EF4-FFF2-40B4-BE49-F238E27FC236}">
                <a16:creationId xmlns:a16="http://schemas.microsoft.com/office/drawing/2014/main" id="{84E43C19-E14E-4058-88AB-6DFEAD3AF598}"/>
              </a:ext>
            </a:extLst>
          </p:cNvPr>
          <p:cNvSpPr txBox="1"/>
          <p:nvPr/>
        </p:nvSpPr>
        <p:spPr>
          <a:xfrm>
            <a:off x="1428927" y="-272479"/>
            <a:ext cx="13707150" cy="42780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ATR rezultātā izveidoja 6 papildu pagasta pārvaldes, par pamatu šādam lēmumam skaidrojot nepieciešamību pēc pakalpojumu pieejamības nodrošināšanas iedzīvotājiem novada pagastos un pilsētās.</a:t>
            </a:r>
          </a:p>
          <a:p>
            <a:pPr>
              <a:lnSpc>
                <a:spcPct val="85000"/>
              </a:lnSpc>
              <a:spcAft>
                <a:spcPts val="600"/>
              </a:spcAft>
              <a:buClr>
                <a:schemeClr val="accent2"/>
              </a:buClr>
              <a:buSzPct val="70000"/>
            </a:pPr>
            <a:r>
              <a:rPr lang="lv-LV" sz="1200">
                <a:solidFill>
                  <a:schemeClr val="bg1"/>
                </a:solidFill>
              </a:rPr>
              <a:t>Nodrošina sistemātisku procesu kā veikt sniegto pakalpojumu kvalitātes novērtēšanu un izmaksu aprēķinu. </a:t>
            </a:r>
          </a:p>
        </p:txBody>
      </p:sp>
      <p:sp>
        <p:nvSpPr>
          <p:cNvPr id="13" name="Date Placeholder 10">
            <a:extLst>
              <a:ext uri="{FF2B5EF4-FFF2-40B4-BE49-F238E27FC236}">
                <a16:creationId xmlns:a16="http://schemas.microsoft.com/office/drawing/2014/main" id="{7E6617E9-F398-4110-B038-04C0AA4FDC8A}"/>
              </a:ext>
            </a:extLst>
          </p:cNvPr>
          <p:cNvSpPr>
            <a:spLocks noGrp="1"/>
          </p:cNvSpPr>
          <p:nvPr>
            <p:ph type="dt" sz="half" idx="10"/>
          </p:nvPr>
        </p:nvSpPr>
        <p:spPr>
          <a:xfrm>
            <a:off x="1428927" y="6519143"/>
            <a:ext cx="1469547" cy="180000"/>
          </a:xfrm>
        </p:spPr>
        <p:txBody>
          <a:bodyPr/>
          <a:lstStyle/>
          <a:p>
            <a:r>
              <a:rPr lang="lv-LV" dirty="0"/>
              <a:t>2022. gada 2. decembris</a:t>
            </a:r>
            <a:endParaRPr lang="en-IN" dirty="0"/>
          </a:p>
        </p:txBody>
      </p:sp>
    </p:spTree>
    <p:extLst>
      <p:ext uri="{BB962C8B-B14F-4D97-AF65-F5344CB8AC3E}">
        <p14:creationId xmlns:p14="http://schemas.microsoft.com/office/powerpoint/2010/main" val="12632953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 name="Arrow: Right 222">
            <a:extLst>
              <a:ext uri="{FF2B5EF4-FFF2-40B4-BE49-F238E27FC236}">
                <a16:creationId xmlns:a16="http://schemas.microsoft.com/office/drawing/2014/main" id="{4350BD49-CC9A-45A6-9BD3-588AF43DD07A}"/>
              </a:ext>
            </a:extLst>
          </p:cNvPr>
          <p:cNvSpPr/>
          <p:nvPr/>
        </p:nvSpPr>
        <p:spPr>
          <a:xfrm>
            <a:off x="2571077" y="2037633"/>
            <a:ext cx="9035165" cy="1673262"/>
          </a:xfrm>
          <a:prstGeom prst="rightArrow">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t" anchorCtr="0"/>
          <a:lstStyle/>
          <a:p>
            <a:pPr algn="ctr"/>
            <a:endParaRPr lang="lv-LV" sz="1200">
              <a:solidFill>
                <a:schemeClr val="tx1"/>
              </a:solidFill>
              <a:latin typeface="EYInterstate Light" panose="02000506000000020004" pitchFamily="2" charset="0"/>
            </a:endParaRPr>
          </a:p>
        </p:txBody>
      </p:sp>
      <p:sp>
        <p:nvSpPr>
          <p:cNvPr id="30" name="Rectangle 29">
            <a:extLst>
              <a:ext uri="{FF2B5EF4-FFF2-40B4-BE49-F238E27FC236}">
                <a16:creationId xmlns:a16="http://schemas.microsoft.com/office/drawing/2014/main" id="{F8B9284B-96DE-4D65-B13F-D5DA55D07326}"/>
              </a:ext>
            </a:extLst>
          </p:cNvPr>
          <p:cNvSpPr/>
          <p:nvPr/>
        </p:nvSpPr>
        <p:spPr>
          <a:xfrm>
            <a:off x="1097010" y="977620"/>
            <a:ext cx="10491423" cy="350865"/>
          </a:xfrm>
          <a:prstGeom prst="rect">
            <a:avLst/>
          </a:prstGeom>
          <a:solidFill>
            <a:schemeClr val="bg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lv-LV" sz="1200">
              <a:solidFill>
                <a:schemeClr val="tx1"/>
              </a:solidFill>
              <a:latin typeface="EYInterstate Light" panose="02000506000000020004" pitchFamily="2" charset="0"/>
            </a:endParaRPr>
          </a:p>
        </p:txBody>
      </p:sp>
      <p:sp>
        <p:nvSpPr>
          <p:cNvPr id="7" name="Title 1">
            <a:extLst>
              <a:ext uri="{FF2B5EF4-FFF2-40B4-BE49-F238E27FC236}">
                <a16:creationId xmlns:a16="http://schemas.microsoft.com/office/drawing/2014/main" id="{7488BEE4-8208-4615-A664-CC07CE543F56}"/>
              </a:ext>
            </a:extLst>
          </p:cNvPr>
          <p:cNvSpPr txBox="1">
            <a:spLocks/>
          </p:cNvSpPr>
          <p:nvPr/>
        </p:nvSpPr>
        <p:spPr>
          <a:xfrm>
            <a:off x="629081" y="426238"/>
            <a:ext cx="10978515" cy="413054"/>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solidFill>
                  <a:srgbClr val="2E2E38"/>
                </a:solidFill>
              </a:rPr>
              <a:t>Vadības kopsavilkums</a:t>
            </a:r>
            <a:endParaRPr kumimoji="0" lang="lv-LV" sz="2400" b="0" i="0" u="none" strike="noStrike" kern="1200" cap="none" spc="0" normalizeH="0" baseline="0" noProof="0">
              <a:ln>
                <a:noFill/>
              </a:ln>
              <a:solidFill>
                <a:srgbClr val="2E2E38"/>
              </a:solidFill>
              <a:effectLst/>
              <a:uLnTx/>
              <a:uFillTx/>
            </a:endParaRPr>
          </a:p>
        </p:txBody>
      </p:sp>
      <p:sp>
        <p:nvSpPr>
          <p:cNvPr id="56" name="TextBox 55">
            <a:extLst>
              <a:ext uri="{FF2B5EF4-FFF2-40B4-BE49-F238E27FC236}">
                <a16:creationId xmlns:a16="http://schemas.microsoft.com/office/drawing/2014/main" id="{6A1B23B0-ED37-4147-91EC-CA7082CDF17F}"/>
              </a:ext>
            </a:extLst>
          </p:cNvPr>
          <p:cNvSpPr txBox="1"/>
          <p:nvPr/>
        </p:nvSpPr>
        <p:spPr>
          <a:xfrm>
            <a:off x="1275299" y="1045354"/>
            <a:ext cx="2736327"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latin typeface="EYInterstate Light" panose="02000506000000020004" pitchFamily="2" charset="0"/>
              </a:rPr>
              <a:t>Būtiskākie novērojumi pašvaldību līmenī</a:t>
            </a:r>
          </a:p>
        </p:txBody>
      </p:sp>
      <p:pic>
        <p:nvPicPr>
          <p:cNvPr id="29" name="Picture 28">
            <a:extLst>
              <a:ext uri="{FF2B5EF4-FFF2-40B4-BE49-F238E27FC236}">
                <a16:creationId xmlns:a16="http://schemas.microsoft.com/office/drawing/2014/main" id="{F21C147B-9014-4593-8B45-85D3A539FDAF}"/>
              </a:ext>
            </a:extLst>
          </p:cNvPr>
          <p:cNvPicPr>
            <a:picLocks noChangeAspect="1"/>
          </p:cNvPicPr>
          <p:nvPr/>
        </p:nvPicPr>
        <p:blipFill rotWithShape="1">
          <a:blip r:embed="rId3"/>
          <a:srcRect b="19423"/>
          <a:stretch/>
        </p:blipFill>
        <p:spPr>
          <a:xfrm>
            <a:off x="571889" y="970080"/>
            <a:ext cx="525121" cy="423124"/>
          </a:xfrm>
          <a:prstGeom prst="rect">
            <a:avLst/>
          </a:prstGeom>
        </p:spPr>
      </p:pic>
      <p:sp>
        <p:nvSpPr>
          <p:cNvPr id="50" name="TextBox 49">
            <a:extLst>
              <a:ext uri="{FF2B5EF4-FFF2-40B4-BE49-F238E27FC236}">
                <a16:creationId xmlns:a16="http://schemas.microsoft.com/office/drawing/2014/main" id="{F19B1A7D-05EF-4B61-A94A-119302914C1F}"/>
              </a:ext>
            </a:extLst>
          </p:cNvPr>
          <p:cNvSpPr txBox="1"/>
          <p:nvPr/>
        </p:nvSpPr>
        <p:spPr>
          <a:xfrm>
            <a:off x="8057929" y="1657690"/>
            <a:ext cx="2573434" cy="324704"/>
          </a:xfrm>
          <a:prstGeom prst="rect">
            <a:avLst/>
          </a:prstGeom>
          <a:noFill/>
        </p:spPr>
        <p:txBody>
          <a:bodyPr wrap="square" lIns="0" tIns="36576" rIns="0" bIns="0" rtlCol="0">
            <a:spAutoFit/>
          </a:bodyPr>
          <a:lstStyle/>
          <a:p>
            <a:pPr algn="r">
              <a:lnSpc>
                <a:spcPct val="85000"/>
              </a:lnSpc>
              <a:spcAft>
                <a:spcPts val="600"/>
              </a:spcAft>
              <a:buClr>
                <a:schemeClr val="accent2"/>
              </a:buClr>
              <a:buSzPct val="70000"/>
            </a:pPr>
            <a:r>
              <a:rPr lang="lv-LV" sz="1100">
                <a:solidFill>
                  <a:schemeClr val="bg1"/>
                </a:solidFill>
                <a:latin typeface="EYInterstate Light" panose="02000506000000020004" pitchFamily="2" charset="0"/>
              </a:rPr>
              <a:t>Pakalpojumu sniegšana ir centralizēta teritorijas administratīvajā centrā</a:t>
            </a:r>
          </a:p>
        </p:txBody>
      </p:sp>
      <p:sp>
        <p:nvSpPr>
          <p:cNvPr id="57" name="TextBox 56">
            <a:extLst>
              <a:ext uri="{FF2B5EF4-FFF2-40B4-BE49-F238E27FC236}">
                <a16:creationId xmlns:a16="http://schemas.microsoft.com/office/drawing/2014/main" id="{71637A30-54C5-4AD3-A95A-21EC9A905F4E}"/>
              </a:ext>
            </a:extLst>
          </p:cNvPr>
          <p:cNvSpPr txBox="1"/>
          <p:nvPr/>
        </p:nvSpPr>
        <p:spPr>
          <a:xfrm>
            <a:off x="653568" y="3343853"/>
            <a:ext cx="1614085" cy="507831"/>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lv-LV" sz="1200" b="1">
                <a:solidFill>
                  <a:schemeClr val="bg1"/>
                </a:solidFill>
                <a:latin typeface="EYInterstate Light" panose="02000506000000020004" pitchFamily="2" charset="0"/>
              </a:rPr>
              <a:t>Centralizācijas pakāpe – atbilstība likumam «Par pašvaldībām»</a:t>
            </a:r>
          </a:p>
        </p:txBody>
      </p:sp>
      <p:sp>
        <p:nvSpPr>
          <p:cNvPr id="58" name="TextBox 57">
            <a:extLst>
              <a:ext uri="{FF2B5EF4-FFF2-40B4-BE49-F238E27FC236}">
                <a16:creationId xmlns:a16="http://schemas.microsoft.com/office/drawing/2014/main" id="{71F777BA-851B-401B-995A-524B58832703}"/>
              </a:ext>
            </a:extLst>
          </p:cNvPr>
          <p:cNvSpPr txBox="1"/>
          <p:nvPr/>
        </p:nvSpPr>
        <p:spPr>
          <a:xfrm>
            <a:off x="543111" y="5783365"/>
            <a:ext cx="1922908" cy="350865"/>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lv-LV" sz="1200" b="1">
                <a:solidFill>
                  <a:schemeClr val="bg1"/>
                </a:solidFill>
                <a:latin typeface="EYInterstate Light" panose="02000506000000020004" pitchFamily="2" charset="0"/>
              </a:rPr>
              <a:t>Sniegto pakalpojumu kvalitātes kontrole</a:t>
            </a:r>
          </a:p>
        </p:txBody>
      </p:sp>
      <p:sp>
        <p:nvSpPr>
          <p:cNvPr id="70" name="TextBox 69">
            <a:extLst>
              <a:ext uri="{FF2B5EF4-FFF2-40B4-BE49-F238E27FC236}">
                <a16:creationId xmlns:a16="http://schemas.microsoft.com/office/drawing/2014/main" id="{34C92D40-16E9-4E38-B42C-84AFB0DC6EC3}"/>
              </a:ext>
            </a:extLst>
          </p:cNvPr>
          <p:cNvSpPr txBox="1"/>
          <p:nvPr/>
        </p:nvSpPr>
        <p:spPr>
          <a:xfrm>
            <a:off x="2601786" y="1643809"/>
            <a:ext cx="2985016" cy="612475"/>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100">
                <a:solidFill>
                  <a:schemeClr val="bg1"/>
                </a:solidFill>
                <a:latin typeface="EYInterstate Light" panose="02000506000000020004" pitchFamily="2" charset="0"/>
              </a:rPr>
              <a:t>Pakalpojumu sniegšana ir decentralizēta un pakalpojuma sniegšana (administratīvā procesa veikšana), daļēji,  notiek pārvalžu/ apvienību līmenī.</a:t>
            </a:r>
          </a:p>
        </p:txBody>
      </p:sp>
      <p:sp>
        <p:nvSpPr>
          <p:cNvPr id="99" name="_color1">
            <a:extLst>
              <a:ext uri="{FF2B5EF4-FFF2-40B4-BE49-F238E27FC236}">
                <a16:creationId xmlns:a16="http://schemas.microsoft.com/office/drawing/2014/main" id="{7E640D2E-4832-4200-93A7-A710D1162541}"/>
              </a:ext>
            </a:extLst>
          </p:cNvPr>
          <p:cNvSpPr/>
          <p:nvPr/>
        </p:nvSpPr>
        <p:spPr bwMode="gray">
          <a:xfrm>
            <a:off x="3056527" y="2551216"/>
            <a:ext cx="680880" cy="630448"/>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53" name="TextBox 52">
            <a:extLst>
              <a:ext uri="{FF2B5EF4-FFF2-40B4-BE49-F238E27FC236}">
                <a16:creationId xmlns:a16="http://schemas.microsoft.com/office/drawing/2014/main" id="{CBCCA329-BB13-4218-A10E-7D014B00E6C3}"/>
              </a:ext>
            </a:extLst>
          </p:cNvPr>
          <p:cNvSpPr txBox="1"/>
          <p:nvPr/>
        </p:nvSpPr>
        <p:spPr>
          <a:xfrm>
            <a:off x="3127425" y="2755512"/>
            <a:ext cx="645026"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b="1">
                <a:solidFill>
                  <a:srgbClr val="FFFFFF"/>
                </a:solidFill>
                <a:latin typeface="EYInterstate Light" panose="02000506000000020004" pitchFamily="2" charset="0"/>
              </a:rPr>
              <a:t>Krāslava</a:t>
            </a:r>
            <a:r>
              <a:rPr lang="lv-LV" sz="1200" b="1">
                <a:solidFill>
                  <a:schemeClr val="bg1"/>
                </a:solidFill>
                <a:highlight>
                  <a:srgbClr val="FFFF00"/>
                </a:highlight>
                <a:latin typeface="EYInterstate Light" panose="02000506000000020004" pitchFamily="2" charset="0"/>
              </a:rPr>
              <a:t> </a:t>
            </a:r>
          </a:p>
        </p:txBody>
      </p:sp>
      <p:sp>
        <p:nvSpPr>
          <p:cNvPr id="118" name="_color1">
            <a:extLst>
              <a:ext uri="{FF2B5EF4-FFF2-40B4-BE49-F238E27FC236}">
                <a16:creationId xmlns:a16="http://schemas.microsoft.com/office/drawing/2014/main" id="{63911049-E342-490B-BA99-497737B9D946}"/>
              </a:ext>
            </a:extLst>
          </p:cNvPr>
          <p:cNvSpPr/>
          <p:nvPr/>
        </p:nvSpPr>
        <p:spPr bwMode="gray">
          <a:xfrm>
            <a:off x="3714287" y="2535823"/>
            <a:ext cx="680880" cy="630448"/>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19" name="TextBox 118">
            <a:extLst>
              <a:ext uri="{FF2B5EF4-FFF2-40B4-BE49-F238E27FC236}">
                <a16:creationId xmlns:a16="http://schemas.microsoft.com/office/drawing/2014/main" id="{5636A390-DFBF-40BE-BBD2-0A4C5231F0C5}"/>
              </a:ext>
            </a:extLst>
          </p:cNvPr>
          <p:cNvSpPr txBox="1"/>
          <p:nvPr/>
        </p:nvSpPr>
        <p:spPr>
          <a:xfrm>
            <a:off x="3786542" y="2770103"/>
            <a:ext cx="645026"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b="1">
                <a:solidFill>
                  <a:srgbClr val="FFFFFF"/>
                </a:solidFill>
                <a:latin typeface="EYInterstate Light" panose="02000506000000020004" pitchFamily="2" charset="0"/>
              </a:rPr>
              <a:t>Tukums</a:t>
            </a:r>
            <a:endParaRPr lang="lv-LV" sz="1100" b="1">
              <a:solidFill>
                <a:srgbClr val="FFFFFF"/>
              </a:solidFill>
              <a:highlight>
                <a:srgbClr val="FFFF00"/>
              </a:highlight>
              <a:latin typeface="EYInterstate Light" panose="02000506000000020004" pitchFamily="2" charset="0"/>
            </a:endParaRPr>
          </a:p>
        </p:txBody>
      </p:sp>
      <p:sp>
        <p:nvSpPr>
          <p:cNvPr id="126" name="_color1">
            <a:extLst>
              <a:ext uri="{FF2B5EF4-FFF2-40B4-BE49-F238E27FC236}">
                <a16:creationId xmlns:a16="http://schemas.microsoft.com/office/drawing/2014/main" id="{84DF7DF0-2B4A-44A2-9C53-59D745DA00A4}"/>
              </a:ext>
            </a:extLst>
          </p:cNvPr>
          <p:cNvSpPr/>
          <p:nvPr/>
        </p:nvSpPr>
        <p:spPr bwMode="gray">
          <a:xfrm>
            <a:off x="6462466" y="2564689"/>
            <a:ext cx="680880" cy="630448"/>
          </a:xfrm>
          <a:prstGeom prst="ellipse">
            <a:avLst/>
          </a:prstGeom>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27" name="TextBox 126">
            <a:extLst>
              <a:ext uri="{FF2B5EF4-FFF2-40B4-BE49-F238E27FC236}">
                <a16:creationId xmlns:a16="http://schemas.microsoft.com/office/drawing/2014/main" id="{25E9949E-4E6D-4ABF-A3C3-7197C06A02BD}"/>
              </a:ext>
            </a:extLst>
          </p:cNvPr>
          <p:cNvSpPr txBox="1"/>
          <p:nvPr/>
        </p:nvSpPr>
        <p:spPr>
          <a:xfrm>
            <a:off x="6645333" y="2786134"/>
            <a:ext cx="645026"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b="1">
                <a:solidFill>
                  <a:schemeClr val="bg1"/>
                </a:solidFill>
                <a:latin typeface="EYInterstate Light" panose="02000506000000020004" pitchFamily="2" charset="0"/>
              </a:rPr>
              <a:t>Balvi</a:t>
            </a:r>
            <a:endParaRPr lang="lv-LV" sz="1200" b="1">
              <a:solidFill>
                <a:schemeClr val="bg1"/>
              </a:solidFill>
              <a:highlight>
                <a:srgbClr val="FFFF00"/>
              </a:highlight>
              <a:latin typeface="EYInterstate Light" panose="02000506000000020004" pitchFamily="2" charset="0"/>
            </a:endParaRPr>
          </a:p>
        </p:txBody>
      </p:sp>
      <p:sp>
        <p:nvSpPr>
          <p:cNvPr id="128" name="_color1">
            <a:extLst>
              <a:ext uri="{FF2B5EF4-FFF2-40B4-BE49-F238E27FC236}">
                <a16:creationId xmlns:a16="http://schemas.microsoft.com/office/drawing/2014/main" id="{446FD2F6-7574-49A5-8393-FEFD550AD2A0}"/>
              </a:ext>
            </a:extLst>
          </p:cNvPr>
          <p:cNvSpPr/>
          <p:nvPr/>
        </p:nvSpPr>
        <p:spPr bwMode="gray">
          <a:xfrm>
            <a:off x="7117553" y="2544440"/>
            <a:ext cx="695477" cy="649106"/>
          </a:xfrm>
          <a:prstGeom prst="ellipse">
            <a:avLst/>
          </a:prstGeom>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32" name="TextBox 131">
            <a:extLst>
              <a:ext uri="{FF2B5EF4-FFF2-40B4-BE49-F238E27FC236}">
                <a16:creationId xmlns:a16="http://schemas.microsoft.com/office/drawing/2014/main" id="{13183657-A2C6-4657-921B-B740D5306974}"/>
              </a:ext>
            </a:extLst>
          </p:cNvPr>
          <p:cNvSpPr txBox="1"/>
          <p:nvPr/>
        </p:nvSpPr>
        <p:spPr>
          <a:xfrm>
            <a:off x="7184979" y="2776120"/>
            <a:ext cx="746905"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b="1">
                <a:solidFill>
                  <a:schemeClr val="bg1"/>
                </a:solidFill>
                <a:latin typeface="EYInterstate Light" panose="02000506000000020004" pitchFamily="2" charset="0"/>
              </a:rPr>
              <a:t>Aizkraukle</a:t>
            </a:r>
            <a:endParaRPr lang="lv-LV" sz="1200" b="1">
              <a:solidFill>
                <a:schemeClr val="bg1"/>
              </a:solidFill>
              <a:highlight>
                <a:srgbClr val="FFFF00"/>
              </a:highlight>
              <a:latin typeface="EYInterstate Light" panose="02000506000000020004" pitchFamily="2" charset="0"/>
            </a:endParaRPr>
          </a:p>
        </p:txBody>
      </p:sp>
      <p:sp>
        <p:nvSpPr>
          <p:cNvPr id="137" name="_color1">
            <a:extLst>
              <a:ext uri="{FF2B5EF4-FFF2-40B4-BE49-F238E27FC236}">
                <a16:creationId xmlns:a16="http://schemas.microsoft.com/office/drawing/2014/main" id="{0C017B83-8A92-405D-AFE0-E491C7B2B2BA}"/>
              </a:ext>
            </a:extLst>
          </p:cNvPr>
          <p:cNvSpPr/>
          <p:nvPr/>
        </p:nvSpPr>
        <p:spPr bwMode="gray">
          <a:xfrm>
            <a:off x="9980936" y="2749132"/>
            <a:ext cx="680880" cy="630449"/>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38" name="TextBox 137">
            <a:extLst>
              <a:ext uri="{FF2B5EF4-FFF2-40B4-BE49-F238E27FC236}">
                <a16:creationId xmlns:a16="http://schemas.microsoft.com/office/drawing/2014/main" id="{FE3E3C8B-D327-437B-ACD1-448A7A117081}"/>
              </a:ext>
            </a:extLst>
          </p:cNvPr>
          <p:cNvSpPr txBox="1"/>
          <p:nvPr/>
        </p:nvSpPr>
        <p:spPr>
          <a:xfrm>
            <a:off x="10039419" y="2925337"/>
            <a:ext cx="582901" cy="298543"/>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lv-LV" sz="1000" b="1">
                <a:solidFill>
                  <a:schemeClr val="bg1"/>
                </a:solidFill>
                <a:latin typeface="EYInterstate Light" panose="02000506000000020004" pitchFamily="2" charset="0"/>
              </a:rPr>
              <a:t>Augšdaugava</a:t>
            </a:r>
            <a:endParaRPr lang="lv-LV" sz="1100" b="1">
              <a:solidFill>
                <a:schemeClr val="bg1"/>
              </a:solidFill>
              <a:highlight>
                <a:srgbClr val="FFFF00"/>
              </a:highlight>
              <a:latin typeface="EYInterstate Light" panose="02000506000000020004" pitchFamily="2" charset="0"/>
            </a:endParaRPr>
          </a:p>
        </p:txBody>
      </p:sp>
      <p:sp>
        <p:nvSpPr>
          <p:cNvPr id="139" name="_color1">
            <a:extLst>
              <a:ext uri="{FF2B5EF4-FFF2-40B4-BE49-F238E27FC236}">
                <a16:creationId xmlns:a16="http://schemas.microsoft.com/office/drawing/2014/main" id="{0562279F-F17B-43D6-84AF-501BFA508AB7}"/>
              </a:ext>
            </a:extLst>
          </p:cNvPr>
          <p:cNvSpPr/>
          <p:nvPr/>
        </p:nvSpPr>
        <p:spPr bwMode="gray">
          <a:xfrm>
            <a:off x="9370758" y="2754566"/>
            <a:ext cx="680880" cy="630448"/>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40" name="TextBox 139">
            <a:extLst>
              <a:ext uri="{FF2B5EF4-FFF2-40B4-BE49-F238E27FC236}">
                <a16:creationId xmlns:a16="http://schemas.microsoft.com/office/drawing/2014/main" id="{02CD4349-9C3F-4296-89C9-DF6A7C2EC621}"/>
              </a:ext>
            </a:extLst>
          </p:cNvPr>
          <p:cNvSpPr txBox="1"/>
          <p:nvPr/>
        </p:nvSpPr>
        <p:spPr>
          <a:xfrm>
            <a:off x="9493199" y="2972839"/>
            <a:ext cx="746905"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b="1">
                <a:solidFill>
                  <a:schemeClr val="bg1"/>
                </a:solidFill>
                <a:latin typeface="EYInterstate Light" panose="02000506000000020004" pitchFamily="2" charset="0"/>
              </a:rPr>
              <a:t>Dobele</a:t>
            </a:r>
            <a:endParaRPr lang="lv-LV" sz="1100" b="1">
              <a:solidFill>
                <a:schemeClr val="bg1"/>
              </a:solidFill>
              <a:highlight>
                <a:srgbClr val="FFFF00"/>
              </a:highlight>
              <a:latin typeface="EYInterstate Light" panose="02000506000000020004" pitchFamily="2" charset="0"/>
            </a:endParaRPr>
          </a:p>
        </p:txBody>
      </p:sp>
      <p:sp>
        <p:nvSpPr>
          <p:cNvPr id="141" name="_color1">
            <a:extLst>
              <a:ext uri="{FF2B5EF4-FFF2-40B4-BE49-F238E27FC236}">
                <a16:creationId xmlns:a16="http://schemas.microsoft.com/office/drawing/2014/main" id="{D704F6F9-2994-45F3-A3FB-0CD8BC2575A6}"/>
              </a:ext>
            </a:extLst>
          </p:cNvPr>
          <p:cNvSpPr/>
          <p:nvPr/>
        </p:nvSpPr>
        <p:spPr bwMode="gray">
          <a:xfrm>
            <a:off x="9386665" y="2238545"/>
            <a:ext cx="680880" cy="630448"/>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42" name="TextBox 141">
            <a:extLst>
              <a:ext uri="{FF2B5EF4-FFF2-40B4-BE49-F238E27FC236}">
                <a16:creationId xmlns:a16="http://schemas.microsoft.com/office/drawing/2014/main" id="{9F19614B-641F-4A99-BDC5-8CBD01783A9E}"/>
              </a:ext>
            </a:extLst>
          </p:cNvPr>
          <p:cNvSpPr txBox="1"/>
          <p:nvPr/>
        </p:nvSpPr>
        <p:spPr>
          <a:xfrm>
            <a:off x="9477292" y="2435032"/>
            <a:ext cx="746905"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b="1">
                <a:solidFill>
                  <a:schemeClr val="bg1"/>
                </a:solidFill>
                <a:latin typeface="EYInterstate Light" panose="02000506000000020004" pitchFamily="2" charset="0"/>
              </a:rPr>
              <a:t>Limbaži</a:t>
            </a:r>
            <a:endParaRPr lang="lv-LV" sz="1100" b="1">
              <a:solidFill>
                <a:schemeClr val="bg1"/>
              </a:solidFill>
              <a:highlight>
                <a:srgbClr val="FFFF00"/>
              </a:highlight>
              <a:latin typeface="EYInterstate Light" panose="02000506000000020004" pitchFamily="2" charset="0"/>
            </a:endParaRPr>
          </a:p>
        </p:txBody>
      </p:sp>
      <p:sp>
        <p:nvSpPr>
          <p:cNvPr id="143" name="_color1">
            <a:extLst>
              <a:ext uri="{FF2B5EF4-FFF2-40B4-BE49-F238E27FC236}">
                <a16:creationId xmlns:a16="http://schemas.microsoft.com/office/drawing/2014/main" id="{E1711A47-F268-4536-9D54-014302DA1F81}"/>
              </a:ext>
            </a:extLst>
          </p:cNvPr>
          <p:cNvSpPr/>
          <p:nvPr/>
        </p:nvSpPr>
        <p:spPr bwMode="gray">
          <a:xfrm>
            <a:off x="9977605" y="2225738"/>
            <a:ext cx="680880" cy="630448"/>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44" name="TextBox 143">
            <a:extLst>
              <a:ext uri="{FF2B5EF4-FFF2-40B4-BE49-F238E27FC236}">
                <a16:creationId xmlns:a16="http://schemas.microsoft.com/office/drawing/2014/main" id="{1BFE67BD-74A2-4ED2-8953-D6EEB5A2F669}"/>
              </a:ext>
            </a:extLst>
          </p:cNvPr>
          <p:cNvSpPr txBox="1"/>
          <p:nvPr/>
        </p:nvSpPr>
        <p:spPr>
          <a:xfrm>
            <a:off x="10056782" y="2431745"/>
            <a:ext cx="746905"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b="1">
                <a:solidFill>
                  <a:schemeClr val="bg1"/>
                </a:solidFill>
                <a:latin typeface="EYInterstate Light" panose="02000506000000020004" pitchFamily="2" charset="0"/>
              </a:rPr>
              <a:t>Valmiera</a:t>
            </a:r>
            <a:endParaRPr lang="lv-LV" sz="1200" b="1">
              <a:solidFill>
                <a:schemeClr val="bg1"/>
              </a:solidFill>
              <a:highlight>
                <a:srgbClr val="FFFF00"/>
              </a:highlight>
              <a:latin typeface="EYInterstate Light" panose="02000506000000020004" pitchFamily="2" charset="0"/>
            </a:endParaRPr>
          </a:p>
        </p:txBody>
      </p:sp>
      <p:sp>
        <p:nvSpPr>
          <p:cNvPr id="145" name="_color1">
            <a:extLst>
              <a:ext uri="{FF2B5EF4-FFF2-40B4-BE49-F238E27FC236}">
                <a16:creationId xmlns:a16="http://schemas.microsoft.com/office/drawing/2014/main" id="{822C7533-D79F-4B24-9ACF-8B2B658C6983}"/>
              </a:ext>
            </a:extLst>
          </p:cNvPr>
          <p:cNvSpPr/>
          <p:nvPr/>
        </p:nvSpPr>
        <p:spPr bwMode="gray">
          <a:xfrm>
            <a:off x="8762062" y="2224196"/>
            <a:ext cx="695477" cy="649107"/>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46" name="TextBox 145">
            <a:extLst>
              <a:ext uri="{FF2B5EF4-FFF2-40B4-BE49-F238E27FC236}">
                <a16:creationId xmlns:a16="http://schemas.microsoft.com/office/drawing/2014/main" id="{E9408030-17D3-4188-BC0F-B55AD01FEAB3}"/>
              </a:ext>
            </a:extLst>
          </p:cNvPr>
          <p:cNvSpPr txBox="1"/>
          <p:nvPr/>
        </p:nvSpPr>
        <p:spPr>
          <a:xfrm>
            <a:off x="8815654" y="2432716"/>
            <a:ext cx="595998" cy="272382"/>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lv-LV" sz="900" b="1" err="1">
                <a:solidFill>
                  <a:schemeClr val="bg1"/>
                </a:solidFill>
                <a:latin typeface="EYInterstate Light" panose="02000506000000020004" pitchFamily="2" charset="0"/>
              </a:rPr>
              <a:t>Dienvidkurzeme</a:t>
            </a:r>
            <a:endParaRPr lang="lv-LV" sz="1050" b="1">
              <a:solidFill>
                <a:schemeClr val="bg1"/>
              </a:solidFill>
              <a:highlight>
                <a:srgbClr val="FFFF00"/>
              </a:highlight>
              <a:latin typeface="EYInterstate Light" panose="02000506000000020004" pitchFamily="2" charset="0"/>
            </a:endParaRPr>
          </a:p>
        </p:txBody>
      </p:sp>
      <p:sp>
        <p:nvSpPr>
          <p:cNvPr id="147" name="_color1">
            <a:extLst>
              <a:ext uri="{FF2B5EF4-FFF2-40B4-BE49-F238E27FC236}">
                <a16:creationId xmlns:a16="http://schemas.microsoft.com/office/drawing/2014/main" id="{049BACC9-A7A9-4789-BE08-806E11D4A928}"/>
              </a:ext>
            </a:extLst>
          </p:cNvPr>
          <p:cNvSpPr/>
          <p:nvPr/>
        </p:nvSpPr>
        <p:spPr bwMode="gray">
          <a:xfrm>
            <a:off x="8763911" y="2749341"/>
            <a:ext cx="680880" cy="630448"/>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48" name="TextBox 147">
            <a:extLst>
              <a:ext uri="{FF2B5EF4-FFF2-40B4-BE49-F238E27FC236}">
                <a16:creationId xmlns:a16="http://schemas.microsoft.com/office/drawing/2014/main" id="{1F3512AA-6E7F-45B6-A7D2-358009E83E7D}"/>
              </a:ext>
            </a:extLst>
          </p:cNvPr>
          <p:cNvSpPr txBox="1"/>
          <p:nvPr/>
        </p:nvSpPr>
        <p:spPr>
          <a:xfrm>
            <a:off x="8924229" y="2982531"/>
            <a:ext cx="746905"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b="1">
                <a:solidFill>
                  <a:schemeClr val="bg1"/>
                </a:solidFill>
                <a:latin typeface="EYInterstate Light" panose="02000506000000020004" pitchFamily="2" charset="0"/>
              </a:rPr>
              <a:t>Bauska</a:t>
            </a:r>
            <a:endParaRPr lang="lv-LV" sz="1100" b="1">
              <a:solidFill>
                <a:schemeClr val="bg1"/>
              </a:solidFill>
              <a:highlight>
                <a:srgbClr val="FFFF00"/>
              </a:highlight>
              <a:latin typeface="EYInterstate Light" panose="02000506000000020004" pitchFamily="2" charset="0"/>
            </a:endParaRPr>
          </a:p>
        </p:txBody>
      </p:sp>
      <p:sp>
        <p:nvSpPr>
          <p:cNvPr id="208" name="Footer Placeholder 4">
            <a:extLst>
              <a:ext uri="{FF2B5EF4-FFF2-40B4-BE49-F238E27FC236}">
                <a16:creationId xmlns:a16="http://schemas.microsoft.com/office/drawing/2014/main" id="{83A79E80-4F12-42A7-94F2-BAF133F6DA9A}"/>
              </a:ext>
            </a:extLst>
          </p:cNvPr>
          <p:cNvSpPr txBox="1">
            <a:spLocks/>
          </p:cNvSpPr>
          <p:nvPr/>
        </p:nvSpPr>
        <p:spPr>
          <a:xfrm>
            <a:off x="3084408" y="6494172"/>
            <a:ext cx="7715140" cy="180000"/>
          </a:xfrm>
          <a:prstGeom prst="rect">
            <a:avLst/>
          </a:prstGeom>
        </p:spPr>
        <p:txBody>
          <a:bodyPr/>
          <a:lstStyle>
            <a:defPPr>
              <a:defRPr lang="en-US"/>
            </a:defPPr>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IN" err="1">
                <a:solidFill>
                  <a:srgbClr val="2E2E38"/>
                </a:solidFill>
                <a:latin typeface="EYInterstate Light" panose="02000506000000020004" pitchFamily="2" charset="0"/>
              </a:rPr>
              <a:t>Ārkārtas</a:t>
            </a:r>
            <a:r>
              <a:rPr lang="en-IN">
                <a:solidFill>
                  <a:srgbClr val="2E2E38"/>
                </a:solidFill>
                <a:latin typeface="EYInterstate Light" panose="02000506000000020004" pitchFamily="2" charset="0"/>
              </a:rPr>
              <a:t> </a:t>
            </a:r>
            <a:r>
              <a:rPr lang="en-IN" err="1">
                <a:solidFill>
                  <a:srgbClr val="2E2E38"/>
                </a:solidFill>
                <a:latin typeface="EYInterstate Light" panose="02000506000000020004" pitchFamily="2" charset="0"/>
              </a:rPr>
              <a:t>finanšu</a:t>
            </a:r>
            <a:r>
              <a:rPr lang="en-IN">
                <a:solidFill>
                  <a:srgbClr val="2E2E38"/>
                </a:solidFill>
                <a:latin typeface="EYInterstate Light" panose="02000506000000020004" pitchFamily="2" charset="0"/>
              </a:rPr>
              <a:t> </a:t>
            </a:r>
            <a:r>
              <a:rPr lang="en-IN" err="1">
                <a:solidFill>
                  <a:srgbClr val="2E2E38"/>
                </a:solidFill>
                <a:latin typeface="EYInterstate Light" panose="02000506000000020004" pitchFamily="2" charset="0"/>
              </a:rPr>
              <a:t>revīzija</a:t>
            </a:r>
            <a:r>
              <a:rPr lang="en-IN">
                <a:solidFill>
                  <a:srgbClr val="2E2E38"/>
                </a:solidFill>
                <a:latin typeface="EYInterstate Light" panose="02000506000000020004" pitchFamily="2" charset="0"/>
              </a:rPr>
              <a:t> par </a:t>
            </a:r>
            <a:r>
              <a:rPr lang="en-IN" err="1">
                <a:solidFill>
                  <a:srgbClr val="2E2E38"/>
                </a:solidFill>
                <a:latin typeface="EYInterstate Light" panose="02000506000000020004" pitchFamily="2" charset="0"/>
              </a:rPr>
              <a:t>pašvaldību</a:t>
            </a:r>
            <a:r>
              <a:rPr lang="en-IN">
                <a:solidFill>
                  <a:srgbClr val="2E2E38"/>
                </a:solidFill>
                <a:latin typeface="EYInterstate Light" panose="02000506000000020004" pitchFamily="2" charset="0"/>
              </a:rPr>
              <a:t> </a:t>
            </a:r>
            <a:r>
              <a:rPr lang="en-IN" err="1">
                <a:solidFill>
                  <a:srgbClr val="2E2E38"/>
                </a:solidFill>
                <a:latin typeface="EYInterstate Light" panose="02000506000000020004" pitchFamily="2" charset="0"/>
              </a:rPr>
              <a:t>pakalpojumu</a:t>
            </a:r>
            <a:r>
              <a:rPr lang="en-IN">
                <a:solidFill>
                  <a:srgbClr val="2E2E38"/>
                </a:solidFill>
                <a:latin typeface="EYInterstate Light" panose="02000506000000020004" pitchFamily="2" charset="0"/>
              </a:rPr>
              <a:t> </a:t>
            </a:r>
            <a:r>
              <a:rPr lang="en-IN" err="1">
                <a:solidFill>
                  <a:srgbClr val="2E2E38"/>
                </a:solidFill>
                <a:latin typeface="EYInterstate Light" panose="02000506000000020004" pitchFamily="2" charset="0"/>
              </a:rPr>
              <a:t>pieejamības</a:t>
            </a:r>
            <a:r>
              <a:rPr lang="en-IN">
                <a:solidFill>
                  <a:srgbClr val="2E2E38"/>
                </a:solidFill>
                <a:latin typeface="EYInterstate Light" panose="02000506000000020004" pitchFamily="2" charset="0"/>
              </a:rPr>
              <a:t> </a:t>
            </a:r>
            <a:r>
              <a:rPr lang="en-IN" err="1">
                <a:solidFill>
                  <a:srgbClr val="2E2E38"/>
                </a:solidFill>
                <a:latin typeface="EYInterstate Light" panose="02000506000000020004" pitchFamily="2" charset="0"/>
              </a:rPr>
              <a:t>nodrošināšanu</a:t>
            </a:r>
            <a:r>
              <a:rPr lang="en-IN">
                <a:solidFill>
                  <a:srgbClr val="2E2E38"/>
                </a:solidFill>
                <a:latin typeface="EYInterstate Light" panose="02000506000000020004" pitchFamily="2" charset="0"/>
              </a:rPr>
              <a:t> novada </a:t>
            </a:r>
            <a:r>
              <a:rPr lang="en-IN" err="1">
                <a:solidFill>
                  <a:srgbClr val="2E2E38"/>
                </a:solidFill>
                <a:latin typeface="EYInterstate Light" panose="02000506000000020004" pitchFamily="2" charset="0"/>
              </a:rPr>
              <a:t>teritoriālā</a:t>
            </a:r>
            <a:r>
              <a:rPr lang="en-IN">
                <a:solidFill>
                  <a:srgbClr val="2E2E38"/>
                </a:solidFill>
                <a:latin typeface="EYInterstate Light" panose="02000506000000020004" pitchFamily="2" charset="0"/>
              </a:rPr>
              <a:t> </a:t>
            </a:r>
            <a:r>
              <a:rPr lang="en-IN" err="1">
                <a:solidFill>
                  <a:srgbClr val="2E2E38"/>
                </a:solidFill>
                <a:latin typeface="EYInterstate Light" panose="02000506000000020004" pitchFamily="2" charset="0"/>
              </a:rPr>
              <a:t>iedalījuma</a:t>
            </a:r>
            <a:r>
              <a:rPr lang="lv-LV">
                <a:solidFill>
                  <a:srgbClr val="2E2E38"/>
                </a:solidFill>
                <a:latin typeface="EYInterstate Light" panose="02000506000000020004" pitchFamily="2" charset="0"/>
              </a:rPr>
              <a:t> </a:t>
            </a:r>
            <a:r>
              <a:rPr lang="en-IN" err="1">
                <a:solidFill>
                  <a:srgbClr val="2E2E38"/>
                </a:solidFill>
                <a:latin typeface="EYInterstate Light" panose="02000506000000020004" pitchFamily="2" charset="0"/>
              </a:rPr>
              <a:t>vienībās</a:t>
            </a:r>
            <a:r>
              <a:rPr lang="en-IN">
                <a:solidFill>
                  <a:srgbClr val="2E2E38"/>
                </a:solidFill>
                <a:latin typeface="EYInterstate Light" panose="02000506000000020004" pitchFamily="2" charset="0"/>
              </a:rPr>
              <a:t> </a:t>
            </a:r>
            <a:r>
              <a:rPr lang="en-IN" err="1">
                <a:solidFill>
                  <a:srgbClr val="2E2E38"/>
                </a:solidFill>
                <a:latin typeface="EYInterstate Light" panose="02000506000000020004" pitchFamily="2" charset="0"/>
              </a:rPr>
              <a:t>pēc</a:t>
            </a:r>
            <a:r>
              <a:rPr lang="en-IN">
                <a:solidFill>
                  <a:srgbClr val="2E2E38"/>
                </a:solidFill>
                <a:latin typeface="EYInterstate Light" panose="02000506000000020004" pitchFamily="2" charset="0"/>
              </a:rPr>
              <a:t> </a:t>
            </a:r>
            <a:r>
              <a:rPr lang="en-IN" err="1">
                <a:solidFill>
                  <a:srgbClr val="2E2E38"/>
                </a:solidFill>
                <a:latin typeface="EYInterstate Light" panose="02000506000000020004" pitchFamily="2" charset="0"/>
              </a:rPr>
              <a:t>administratīvi</a:t>
            </a:r>
            <a:r>
              <a:rPr lang="en-IN">
                <a:solidFill>
                  <a:srgbClr val="2E2E38"/>
                </a:solidFill>
                <a:latin typeface="EYInterstate Light" panose="02000506000000020004" pitchFamily="2" charset="0"/>
              </a:rPr>
              <a:t> </a:t>
            </a:r>
            <a:r>
              <a:rPr lang="en-IN" err="1">
                <a:solidFill>
                  <a:srgbClr val="2E2E38"/>
                </a:solidFill>
                <a:latin typeface="EYInterstate Light" panose="02000506000000020004" pitchFamily="2" charset="0"/>
              </a:rPr>
              <a:t>teritoriālās</a:t>
            </a:r>
            <a:r>
              <a:rPr lang="en-IN">
                <a:solidFill>
                  <a:srgbClr val="2E2E38"/>
                </a:solidFill>
                <a:latin typeface="EYInterstate Light" panose="02000506000000020004" pitchFamily="2" charset="0"/>
              </a:rPr>
              <a:t> </a:t>
            </a:r>
            <a:r>
              <a:rPr lang="en-IN" err="1">
                <a:solidFill>
                  <a:srgbClr val="2E2E38"/>
                </a:solidFill>
                <a:latin typeface="EYInterstate Light" panose="02000506000000020004" pitchFamily="2" charset="0"/>
              </a:rPr>
              <a:t>reformas</a:t>
            </a:r>
            <a:r>
              <a:rPr lang="en-IN">
                <a:solidFill>
                  <a:srgbClr val="2E2E38"/>
                </a:solidFill>
                <a:latin typeface="EYInterstate Light" panose="02000506000000020004" pitchFamily="2" charset="0"/>
              </a:rPr>
              <a:t>.</a:t>
            </a:r>
          </a:p>
          <a:p>
            <a:pPr>
              <a:defRPr/>
            </a:pPr>
            <a:endParaRPr lang="en-IN">
              <a:solidFill>
                <a:srgbClr val="2E2E38"/>
              </a:solidFill>
              <a:latin typeface="EYInterstate Light" panose="02000506000000020004" pitchFamily="2" charset="0"/>
            </a:endParaRPr>
          </a:p>
        </p:txBody>
      </p:sp>
      <p:sp>
        <p:nvSpPr>
          <p:cNvPr id="210" name="Freeform 46">
            <a:extLst>
              <a:ext uri="{FF2B5EF4-FFF2-40B4-BE49-F238E27FC236}">
                <a16:creationId xmlns:a16="http://schemas.microsoft.com/office/drawing/2014/main" id="{AC747E07-C4D4-44B2-AE69-C3255F0FECB1}"/>
              </a:ext>
            </a:extLst>
          </p:cNvPr>
          <p:cNvSpPr>
            <a:spLocks/>
          </p:cNvSpPr>
          <p:nvPr/>
        </p:nvSpPr>
        <p:spPr bwMode="gray">
          <a:xfrm>
            <a:off x="1068197" y="1695804"/>
            <a:ext cx="569642" cy="1421872"/>
          </a:xfrm>
          <a:custGeom>
            <a:avLst/>
            <a:gdLst/>
            <a:ahLst/>
            <a:cxnLst>
              <a:cxn ang="0">
                <a:pos x="95" y="113"/>
              </a:cxn>
              <a:cxn ang="0">
                <a:pos x="57" y="113"/>
              </a:cxn>
              <a:cxn ang="0">
                <a:pos x="0" y="56"/>
              </a:cxn>
              <a:cxn ang="0">
                <a:pos x="57" y="0"/>
              </a:cxn>
              <a:cxn ang="0">
                <a:pos x="156" y="0"/>
              </a:cxn>
              <a:cxn ang="0">
                <a:pos x="216" y="61"/>
              </a:cxn>
              <a:cxn ang="0">
                <a:pos x="216" y="474"/>
              </a:cxn>
              <a:cxn ang="0">
                <a:pos x="156" y="539"/>
              </a:cxn>
              <a:cxn ang="0">
                <a:pos x="95" y="474"/>
              </a:cxn>
              <a:cxn ang="0">
                <a:pos x="95" y="113"/>
              </a:cxn>
            </a:cxnLst>
            <a:rect l="0" t="0" r="r" b="b"/>
            <a:pathLst>
              <a:path w="216" h="539">
                <a:moveTo>
                  <a:pt x="95" y="113"/>
                </a:moveTo>
                <a:cubicBezTo>
                  <a:pt x="57" y="113"/>
                  <a:pt x="57" y="113"/>
                  <a:pt x="57" y="113"/>
                </a:cubicBezTo>
                <a:cubicBezTo>
                  <a:pt x="19" y="113"/>
                  <a:pt x="0" y="84"/>
                  <a:pt x="0" y="56"/>
                </a:cubicBezTo>
                <a:cubicBezTo>
                  <a:pt x="0" y="29"/>
                  <a:pt x="19" y="0"/>
                  <a:pt x="57" y="0"/>
                </a:cubicBezTo>
                <a:cubicBezTo>
                  <a:pt x="156" y="0"/>
                  <a:pt x="156" y="0"/>
                  <a:pt x="156" y="0"/>
                </a:cubicBezTo>
                <a:cubicBezTo>
                  <a:pt x="183" y="0"/>
                  <a:pt x="216" y="11"/>
                  <a:pt x="216" y="61"/>
                </a:cubicBezTo>
                <a:cubicBezTo>
                  <a:pt x="216" y="474"/>
                  <a:pt x="216" y="474"/>
                  <a:pt x="216" y="474"/>
                </a:cubicBezTo>
                <a:cubicBezTo>
                  <a:pt x="216" y="517"/>
                  <a:pt x="191" y="539"/>
                  <a:pt x="156" y="539"/>
                </a:cubicBezTo>
                <a:cubicBezTo>
                  <a:pt x="120" y="539"/>
                  <a:pt x="95" y="517"/>
                  <a:pt x="95" y="474"/>
                </a:cubicBezTo>
                <a:lnTo>
                  <a:pt x="95" y="113"/>
                </a:lnTo>
                <a:close/>
              </a:path>
            </a:pathLst>
          </a:custGeom>
          <a:solidFill>
            <a:schemeClr val="accent1"/>
          </a:solidFill>
          <a:ln>
            <a:no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endParaRPr lang="en-US">
              <a:ln>
                <a:solidFill>
                  <a:sysClr val="windowText" lastClr="000000"/>
                </a:solidFill>
              </a:ln>
              <a:solidFill>
                <a:srgbClr val="646464"/>
              </a:solidFill>
              <a:latin typeface="EYInterstate Light" panose="02000506000000020004" pitchFamily="2" charset="0"/>
            </a:endParaRPr>
          </a:p>
        </p:txBody>
      </p:sp>
      <p:sp>
        <p:nvSpPr>
          <p:cNvPr id="16" name="Arrow: Right 15">
            <a:extLst>
              <a:ext uri="{FF2B5EF4-FFF2-40B4-BE49-F238E27FC236}">
                <a16:creationId xmlns:a16="http://schemas.microsoft.com/office/drawing/2014/main" id="{694F0CE6-E4D3-4F93-AA9B-3CA08FA38C07}"/>
              </a:ext>
            </a:extLst>
          </p:cNvPr>
          <p:cNvSpPr/>
          <p:nvPr/>
        </p:nvSpPr>
        <p:spPr>
          <a:xfrm>
            <a:off x="2553267" y="4390064"/>
            <a:ext cx="9035165" cy="1682018"/>
          </a:xfrm>
          <a:prstGeom prst="rightArrow">
            <a:avLst/>
          </a:prstGeom>
          <a:solidFill>
            <a:srgbClr val="FFF27F"/>
          </a:solidFill>
          <a:ln>
            <a:noFill/>
          </a:ln>
        </p:spPr>
        <p:style>
          <a:lnRef idx="0">
            <a:scrgbClr r="0" g="0" b="0"/>
          </a:lnRef>
          <a:fillRef idx="0">
            <a:scrgbClr r="0" g="0" b="0"/>
          </a:fillRef>
          <a:effectRef idx="0">
            <a:scrgbClr r="0" g="0" b="0"/>
          </a:effectRef>
          <a:fontRef idx="minor">
            <a:schemeClr val="lt1"/>
          </a:fontRef>
        </p:style>
        <p:txBody>
          <a:bodyPr rtlCol="0" anchor="t" anchorCtr="0"/>
          <a:lstStyle/>
          <a:p>
            <a:pPr algn="ctr"/>
            <a:endParaRPr lang="lv-LV" sz="1200">
              <a:solidFill>
                <a:schemeClr val="tx1"/>
              </a:solidFill>
              <a:latin typeface="EYInterstate Light" panose="02000506000000020004" pitchFamily="2" charset="0"/>
            </a:endParaRPr>
          </a:p>
        </p:txBody>
      </p:sp>
      <p:sp>
        <p:nvSpPr>
          <p:cNvPr id="69" name="TextBox 68">
            <a:extLst>
              <a:ext uri="{FF2B5EF4-FFF2-40B4-BE49-F238E27FC236}">
                <a16:creationId xmlns:a16="http://schemas.microsoft.com/office/drawing/2014/main" id="{6C1D9194-4F1D-4018-8548-394FF06311D6}"/>
              </a:ext>
            </a:extLst>
          </p:cNvPr>
          <p:cNvSpPr txBox="1"/>
          <p:nvPr/>
        </p:nvSpPr>
        <p:spPr>
          <a:xfrm>
            <a:off x="8064375" y="4192857"/>
            <a:ext cx="2566988" cy="324704"/>
          </a:xfrm>
          <a:prstGeom prst="rect">
            <a:avLst/>
          </a:prstGeom>
          <a:noFill/>
        </p:spPr>
        <p:txBody>
          <a:bodyPr wrap="square" lIns="0" tIns="36576" rIns="0" bIns="0" rtlCol="0">
            <a:spAutoFit/>
          </a:bodyPr>
          <a:lstStyle/>
          <a:p>
            <a:pPr algn="r">
              <a:lnSpc>
                <a:spcPct val="85000"/>
              </a:lnSpc>
              <a:spcAft>
                <a:spcPts val="600"/>
              </a:spcAft>
              <a:buClr>
                <a:schemeClr val="accent2"/>
              </a:buClr>
              <a:buSzPct val="70000"/>
            </a:pPr>
            <a:r>
              <a:rPr lang="lv-LV" sz="1100">
                <a:solidFill>
                  <a:schemeClr val="bg1"/>
                </a:solidFill>
                <a:latin typeface="EYInterstate Light" panose="02000506000000020004" pitchFamily="2" charset="0"/>
              </a:rPr>
              <a:t>Ir izstrādāta metodika un process kā kontrolēt sniegto pakalpojumu kvalitāti</a:t>
            </a:r>
          </a:p>
        </p:txBody>
      </p:sp>
      <p:sp>
        <p:nvSpPr>
          <p:cNvPr id="211" name="Freeform 23">
            <a:extLst>
              <a:ext uri="{FF2B5EF4-FFF2-40B4-BE49-F238E27FC236}">
                <a16:creationId xmlns:a16="http://schemas.microsoft.com/office/drawing/2014/main" id="{83E617C9-D706-4C6E-9DFC-1E2FD4D1DCD2}"/>
              </a:ext>
            </a:extLst>
          </p:cNvPr>
          <p:cNvSpPr>
            <a:spLocks/>
          </p:cNvSpPr>
          <p:nvPr/>
        </p:nvSpPr>
        <p:spPr bwMode="gray">
          <a:xfrm>
            <a:off x="1022460" y="4190612"/>
            <a:ext cx="981377" cy="1449904"/>
          </a:xfrm>
          <a:custGeom>
            <a:avLst/>
            <a:gdLst/>
            <a:ahLst/>
            <a:cxnLst>
              <a:cxn ang="0">
                <a:pos x="314" y="434"/>
              </a:cxn>
              <a:cxn ang="0">
                <a:pos x="371" y="490"/>
              </a:cxn>
              <a:cxn ang="0">
                <a:pos x="314" y="546"/>
              </a:cxn>
              <a:cxn ang="0">
                <a:pos x="69" y="546"/>
              </a:cxn>
              <a:cxn ang="0">
                <a:pos x="0" y="493"/>
              </a:cxn>
              <a:cxn ang="0">
                <a:pos x="92" y="366"/>
              </a:cxn>
              <a:cxn ang="0">
                <a:pos x="228" y="167"/>
              </a:cxn>
              <a:cxn ang="0">
                <a:pos x="182" y="117"/>
              </a:cxn>
              <a:cxn ang="0">
                <a:pos x="65" y="230"/>
              </a:cxn>
              <a:cxn ang="0">
                <a:pos x="8" y="172"/>
              </a:cxn>
              <a:cxn ang="0">
                <a:pos x="189" y="0"/>
              </a:cxn>
              <a:cxn ang="0">
                <a:pos x="359" y="162"/>
              </a:cxn>
              <a:cxn ang="0">
                <a:pos x="187" y="434"/>
              </a:cxn>
              <a:cxn ang="0">
                <a:pos x="314" y="434"/>
              </a:cxn>
            </a:cxnLst>
            <a:rect l="0" t="0" r="r" b="b"/>
            <a:pathLst>
              <a:path w="371" h="546">
                <a:moveTo>
                  <a:pt x="314" y="434"/>
                </a:moveTo>
                <a:cubicBezTo>
                  <a:pt x="352" y="434"/>
                  <a:pt x="371" y="462"/>
                  <a:pt x="371" y="490"/>
                </a:cubicBezTo>
                <a:cubicBezTo>
                  <a:pt x="371" y="518"/>
                  <a:pt x="352" y="546"/>
                  <a:pt x="314" y="546"/>
                </a:cubicBezTo>
                <a:cubicBezTo>
                  <a:pt x="69" y="546"/>
                  <a:pt x="69" y="546"/>
                  <a:pt x="69" y="546"/>
                </a:cubicBezTo>
                <a:cubicBezTo>
                  <a:pt x="29" y="546"/>
                  <a:pt x="0" y="524"/>
                  <a:pt x="0" y="493"/>
                </a:cubicBezTo>
                <a:cubicBezTo>
                  <a:pt x="0" y="448"/>
                  <a:pt x="68" y="393"/>
                  <a:pt x="92" y="366"/>
                </a:cubicBezTo>
                <a:cubicBezTo>
                  <a:pt x="123" y="331"/>
                  <a:pt x="228" y="221"/>
                  <a:pt x="228" y="167"/>
                </a:cubicBezTo>
                <a:cubicBezTo>
                  <a:pt x="228" y="131"/>
                  <a:pt x="211" y="117"/>
                  <a:pt x="182" y="117"/>
                </a:cubicBezTo>
                <a:cubicBezTo>
                  <a:pt x="101" y="117"/>
                  <a:pt x="142" y="230"/>
                  <a:pt x="65" y="230"/>
                </a:cubicBezTo>
                <a:cubicBezTo>
                  <a:pt x="26" y="230"/>
                  <a:pt x="8" y="200"/>
                  <a:pt x="8" y="172"/>
                </a:cubicBezTo>
                <a:cubicBezTo>
                  <a:pt x="8" y="80"/>
                  <a:pt x="83" y="0"/>
                  <a:pt x="189" y="0"/>
                </a:cubicBezTo>
                <a:cubicBezTo>
                  <a:pt x="282" y="0"/>
                  <a:pt x="359" y="64"/>
                  <a:pt x="359" y="162"/>
                </a:cubicBezTo>
                <a:cubicBezTo>
                  <a:pt x="359" y="269"/>
                  <a:pt x="251" y="355"/>
                  <a:pt x="187" y="434"/>
                </a:cubicBezTo>
                <a:lnTo>
                  <a:pt x="314" y="434"/>
                </a:lnTo>
                <a:close/>
              </a:path>
            </a:pathLst>
          </a:custGeom>
          <a:solidFill>
            <a:srgbClr val="646464"/>
          </a:solidFill>
          <a:ln w="9525">
            <a:noFill/>
            <a:round/>
            <a:headEnd/>
            <a:tailEnd/>
          </a:ln>
          <a:effectLst/>
        </p:spPr>
        <p:txBody>
          <a:bodyPr vert="horz" wrap="square" lIns="91440" tIns="45720" rIns="91440" bIns="45720" numCol="1" anchor="t" anchorCtr="0" compatLnSpc="1">
            <a:prstTxWarp prst="textNoShape">
              <a:avLst/>
            </a:prstTxWarp>
          </a:bodyPr>
          <a:lstStyle/>
          <a:p>
            <a:endParaRPr lang="en-US">
              <a:ln>
                <a:solidFill>
                  <a:sysClr val="windowText" lastClr="000000"/>
                </a:solidFill>
              </a:ln>
              <a:solidFill>
                <a:srgbClr val="646464"/>
              </a:solidFill>
              <a:latin typeface="EYInterstate Light" panose="02000506000000020004" pitchFamily="2" charset="0"/>
            </a:endParaRPr>
          </a:p>
        </p:txBody>
      </p:sp>
      <p:sp>
        <p:nvSpPr>
          <p:cNvPr id="155" name="_color1">
            <a:extLst>
              <a:ext uri="{FF2B5EF4-FFF2-40B4-BE49-F238E27FC236}">
                <a16:creationId xmlns:a16="http://schemas.microsoft.com/office/drawing/2014/main" id="{2FC7420F-6088-4963-9C19-189E8FCBC111}"/>
              </a:ext>
            </a:extLst>
          </p:cNvPr>
          <p:cNvSpPr/>
          <p:nvPr/>
        </p:nvSpPr>
        <p:spPr bwMode="gray">
          <a:xfrm>
            <a:off x="2860366" y="5140512"/>
            <a:ext cx="684306" cy="630448"/>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57" name="_color1">
            <a:extLst>
              <a:ext uri="{FF2B5EF4-FFF2-40B4-BE49-F238E27FC236}">
                <a16:creationId xmlns:a16="http://schemas.microsoft.com/office/drawing/2014/main" id="{0BFE74B9-84FF-479E-B82A-84AA18C8D03C}"/>
              </a:ext>
            </a:extLst>
          </p:cNvPr>
          <p:cNvSpPr/>
          <p:nvPr/>
        </p:nvSpPr>
        <p:spPr bwMode="gray">
          <a:xfrm>
            <a:off x="7115606" y="4864152"/>
            <a:ext cx="680881" cy="662323"/>
          </a:xfrm>
          <a:prstGeom prst="ellipse">
            <a:avLst/>
          </a:prstGeom>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59" name="_color1">
            <a:extLst>
              <a:ext uri="{FF2B5EF4-FFF2-40B4-BE49-F238E27FC236}">
                <a16:creationId xmlns:a16="http://schemas.microsoft.com/office/drawing/2014/main" id="{EEA74C6E-613F-48DC-ACEA-FA1FE7FEEE7B}"/>
              </a:ext>
            </a:extLst>
          </p:cNvPr>
          <p:cNvSpPr/>
          <p:nvPr/>
        </p:nvSpPr>
        <p:spPr bwMode="gray">
          <a:xfrm>
            <a:off x="6482221" y="4896027"/>
            <a:ext cx="680880" cy="630448"/>
          </a:xfrm>
          <a:prstGeom prst="ellipse">
            <a:avLst/>
          </a:prstGeom>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61" name="_color1">
            <a:extLst>
              <a:ext uri="{FF2B5EF4-FFF2-40B4-BE49-F238E27FC236}">
                <a16:creationId xmlns:a16="http://schemas.microsoft.com/office/drawing/2014/main" id="{FC3987D7-2DC9-4D1B-89AC-415576034FE3}"/>
              </a:ext>
            </a:extLst>
          </p:cNvPr>
          <p:cNvSpPr/>
          <p:nvPr/>
        </p:nvSpPr>
        <p:spPr bwMode="gray">
          <a:xfrm>
            <a:off x="2859952" y="4697290"/>
            <a:ext cx="680880" cy="630448"/>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62" name="TextBox 161">
            <a:extLst>
              <a:ext uri="{FF2B5EF4-FFF2-40B4-BE49-F238E27FC236}">
                <a16:creationId xmlns:a16="http://schemas.microsoft.com/office/drawing/2014/main" id="{A10A615A-E7EC-42D4-94E7-D812731560AB}"/>
              </a:ext>
            </a:extLst>
          </p:cNvPr>
          <p:cNvSpPr txBox="1"/>
          <p:nvPr/>
        </p:nvSpPr>
        <p:spPr>
          <a:xfrm>
            <a:off x="2918236" y="4915564"/>
            <a:ext cx="645026" cy="16773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b="1">
                <a:solidFill>
                  <a:srgbClr val="FFFFFF"/>
                </a:solidFill>
                <a:latin typeface="EYInterstate Light" panose="02000506000000020004" pitchFamily="2" charset="0"/>
              </a:rPr>
              <a:t>Krāslava</a:t>
            </a:r>
            <a:r>
              <a:rPr lang="lv-LV" sz="1000" b="1">
                <a:solidFill>
                  <a:schemeClr val="bg1"/>
                </a:solidFill>
                <a:highlight>
                  <a:srgbClr val="FFFF00"/>
                </a:highlight>
                <a:latin typeface="EYInterstate Light" panose="02000506000000020004" pitchFamily="2" charset="0"/>
              </a:rPr>
              <a:t> </a:t>
            </a:r>
          </a:p>
        </p:txBody>
      </p:sp>
      <p:sp>
        <p:nvSpPr>
          <p:cNvPr id="163" name="_color1">
            <a:extLst>
              <a:ext uri="{FF2B5EF4-FFF2-40B4-BE49-F238E27FC236}">
                <a16:creationId xmlns:a16="http://schemas.microsoft.com/office/drawing/2014/main" id="{F78BBFCE-CD00-433C-8EFC-48030A66F36A}"/>
              </a:ext>
            </a:extLst>
          </p:cNvPr>
          <p:cNvSpPr/>
          <p:nvPr/>
        </p:nvSpPr>
        <p:spPr bwMode="gray">
          <a:xfrm>
            <a:off x="4118593" y="4691361"/>
            <a:ext cx="680880" cy="630448"/>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66" name="TextBox 165">
            <a:extLst>
              <a:ext uri="{FF2B5EF4-FFF2-40B4-BE49-F238E27FC236}">
                <a16:creationId xmlns:a16="http://schemas.microsoft.com/office/drawing/2014/main" id="{C8FBB876-0D05-4CD3-9C4F-BE7D9BBB9CC0}"/>
              </a:ext>
            </a:extLst>
          </p:cNvPr>
          <p:cNvSpPr txBox="1"/>
          <p:nvPr/>
        </p:nvSpPr>
        <p:spPr>
          <a:xfrm>
            <a:off x="4246017" y="4907197"/>
            <a:ext cx="746905"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b="1">
                <a:solidFill>
                  <a:srgbClr val="FFFFFF"/>
                </a:solidFill>
                <a:latin typeface="EYInterstate Light" panose="02000506000000020004" pitchFamily="2" charset="0"/>
              </a:rPr>
              <a:t>Dobele</a:t>
            </a:r>
            <a:endParaRPr lang="lv-LV" sz="1100" b="1">
              <a:solidFill>
                <a:srgbClr val="FFFFFF"/>
              </a:solidFill>
              <a:highlight>
                <a:srgbClr val="FFFF00"/>
              </a:highlight>
              <a:latin typeface="EYInterstate Light" panose="02000506000000020004" pitchFamily="2" charset="0"/>
            </a:endParaRPr>
          </a:p>
        </p:txBody>
      </p:sp>
      <p:sp>
        <p:nvSpPr>
          <p:cNvPr id="167" name="_color1">
            <a:extLst>
              <a:ext uri="{FF2B5EF4-FFF2-40B4-BE49-F238E27FC236}">
                <a16:creationId xmlns:a16="http://schemas.microsoft.com/office/drawing/2014/main" id="{83EA4D12-7806-4DED-AC9C-50C87C195AF1}"/>
              </a:ext>
            </a:extLst>
          </p:cNvPr>
          <p:cNvSpPr/>
          <p:nvPr/>
        </p:nvSpPr>
        <p:spPr bwMode="gray">
          <a:xfrm>
            <a:off x="4749153" y="4633022"/>
            <a:ext cx="724961" cy="663046"/>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60" name="TextBox 159">
            <a:extLst>
              <a:ext uri="{FF2B5EF4-FFF2-40B4-BE49-F238E27FC236}">
                <a16:creationId xmlns:a16="http://schemas.microsoft.com/office/drawing/2014/main" id="{B1B6C211-F3D0-4B03-A461-344302DFDE19}"/>
              </a:ext>
            </a:extLst>
          </p:cNvPr>
          <p:cNvSpPr txBox="1"/>
          <p:nvPr/>
        </p:nvSpPr>
        <p:spPr>
          <a:xfrm>
            <a:off x="2893794" y="5388901"/>
            <a:ext cx="618157" cy="272382"/>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lv-LV" sz="900" b="1" err="1">
                <a:solidFill>
                  <a:srgbClr val="FFFFFF"/>
                </a:solidFill>
                <a:latin typeface="EYInterstate Light" panose="02000506000000020004" pitchFamily="2" charset="0"/>
              </a:rPr>
              <a:t>Dienvidkurzeme</a:t>
            </a:r>
            <a:endParaRPr lang="lv-LV" sz="900" b="1">
              <a:solidFill>
                <a:srgbClr val="FFFFFF"/>
              </a:solidFill>
              <a:highlight>
                <a:srgbClr val="FFFF00"/>
              </a:highlight>
              <a:latin typeface="EYInterstate Light" panose="02000506000000020004" pitchFamily="2" charset="0"/>
            </a:endParaRPr>
          </a:p>
        </p:txBody>
      </p:sp>
      <p:sp>
        <p:nvSpPr>
          <p:cNvPr id="151" name="_color1">
            <a:extLst>
              <a:ext uri="{FF2B5EF4-FFF2-40B4-BE49-F238E27FC236}">
                <a16:creationId xmlns:a16="http://schemas.microsoft.com/office/drawing/2014/main" id="{F18EB787-34BC-4E6B-A638-2B81B8343161}"/>
              </a:ext>
            </a:extLst>
          </p:cNvPr>
          <p:cNvSpPr/>
          <p:nvPr/>
        </p:nvSpPr>
        <p:spPr bwMode="gray">
          <a:xfrm>
            <a:off x="3498014" y="5118329"/>
            <a:ext cx="680880" cy="665036"/>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53" name="_color1">
            <a:extLst>
              <a:ext uri="{FF2B5EF4-FFF2-40B4-BE49-F238E27FC236}">
                <a16:creationId xmlns:a16="http://schemas.microsoft.com/office/drawing/2014/main" id="{30932559-F539-4E95-9446-74CF2723A19D}"/>
              </a:ext>
            </a:extLst>
          </p:cNvPr>
          <p:cNvSpPr/>
          <p:nvPr/>
        </p:nvSpPr>
        <p:spPr bwMode="gray">
          <a:xfrm>
            <a:off x="3478689" y="4671787"/>
            <a:ext cx="680880" cy="630448"/>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54" name="TextBox 153">
            <a:extLst>
              <a:ext uri="{FF2B5EF4-FFF2-40B4-BE49-F238E27FC236}">
                <a16:creationId xmlns:a16="http://schemas.microsoft.com/office/drawing/2014/main" id="{89FB0D49-D5FE-4C3F-8C3B-1895A51B55C0}"/>
              </a:ext>
            </a:extLst>
          </p:cNvPr>
          <p:cNvSpPr txBox="1"/>
          <p:nvPr/>
        </p:nvSpPr>
        <p:spPr>
          <a:xfrm>
            <a:off x="6593594" y="5132510"/>
            <a:ext cx="746905"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b="1">
                <a:solidFill>
                  <a:schemeClr val="bg1"/>
                </a:solidFill>
                <a:latin typeface="EYInterstate Light" panose="02000506000000020004" pitchFamily="2" charset="0"/>
              </a:rPr>
              <a:t>Limbaži</a:t>
            </a:r>
            <a:endParaRPr lang="lv-LV" sz="1100" b="1">
              <a:solidFill>
                <a:schemeClr val="bg1"/>
              </a:solidFill>
              <a:highlight>
                <a:srgbClr val="FFFF00"/>
              </a:highlight>
              <a:latin typeface="EYInterstate Light" panose="02000506000000020004" pitchFamily="2" charset="0"/>
            </a:endParaRPr>
          </a:p>
        </p:txBody>
      </p:sp>
      <p:sp>
        <p:nvSpPr>
          <p:cNvPr id="152" name="TextBox 151">
            <a:extLst>
              <a:ext uri="{FF2B5EF4-FFF2-40B4-BE49-F238E27FC236}">
                <a16:creationId xmlns:a16="http://schemas.microsoft.com/office/drawing/2014/main" id="{8EC50A02-F846-49A4-95AB-5DCF1DC02C6B}"/>
              </a:ext>
            </a:extLst>
          </p:cNvPr>
          <p:cNvSpPr txBox="1"/>
          <p:nvPr/>
        </p:nvSpPr>
        <p:spPr>
          <a:xfrm>
            <a:off x="7172975" y="5082765"/>
            <a:ext cx="569507" cy="298543"/>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lv-LV" sz="1000" b="1">
                <a:solidFill>
                  <a:schemeClr val="bg1"/>
                </a:solidFill>
                <a:latin typeface="EYInterstate Light" panose="02000506000000020004" pitchFamily="2" charset="0"/>
              </a:rPr>
              <a:t>Augšdaugava</a:t>
            </a:r>
            <a:endParaRPr lang="lv-LV" sz="1200" b="1">
              <a:solidFill>
                <a:schemeClr val="bg1"/>
              </a:solidFill>
              <a:highlight>
                <a:srgbClr val="FFFF00"/>
              </a:highlight>
              <a:latin typeface="EYInterstate Light" panose="02000506000000020004" pitchFamily="2" charset="0"/>
            </a:endParaRPr>
          </a:p>
        </p:txBody>
      </p:sp>
      <p:sp>
        <p:nvSpPr>
          <p:cNvPr id="72" name="TextBox 71">
            <a:extLst>
              <a:ext uri="{FF2B5EF4-FFF2-40B4-BE49-F238E27FC236}">
                <a16:creationId xmlns:a16="http://schemas.microsoft.com/office/drawing/2014/main" id="{9DC2CD17-99A5-4342-BD4A-9BDA1EC0DB98}"/>
              </a:ext>
            </a:extLst>
          </p:cNvPr>
          <p:cNvSpPr txBox="1"/>
          <p:nvPr/>
        </p:nvSpPr>
        <p:spPr>
          <a:xfrm>
            <a:off x="2601786" y="4164395"/>
            <a:ext cx="2369512" cy="324704"/>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100">
                <a:solidFill>
                  <a:schemeClr val="bg1"/>
                </a:solidFill>
                <a:latin typeface="EYInterstate Light" panose="02000506000000020004" pitchFamily="2" charset="0"/>
              </a:rPr>
              <a:t>Pakalpojumu kvalitātes kontroles metodika ir izstrādes stadijā</a:t>
            </a:r>
          </a:p>
        </p:txBody>
      </p:sp>
      <p:sp>
        <p:nvSpPr>
          <p:cNvPr id="168" name="TextBox 167">
            <a:extLst>
              <a:ext uri="{FF2B5EF4-FFF2-40B4-BE49-F238E27FC236}">
                <a16:creationId xmlns:a16="http://schemas.microsoft.com/office/drawing/2014/main" id="{6DB72297-FBC4-4D9A-999D-EDA0FF2F53EF}"/>
              </a:ext>
            </a:extLst>
          </p:cNvPr>
          <p:cNvSpPr txBox="1"/>
          <p:nvPr/>
        </p:nvSpPr>
        <p:spPr>
          <a:xfrm>
            <a:off x="3596457" y="4874921"/>
            <a:ext cx="746905"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b="1">
                <a:solidFill>
                  <a:srgbClr val="FFFFFF"/>
                </a:solidFill>
                <a:latin typeface="EYInterstate Light" panose="02000506000000020004" pitchFamily="2" charset="0"/>
              </a:rPr>
              <a:t>Bauska</a:t>
            </a:r>
            <a:endParaRPr lang="lv-LV" sz="1100" b="1">
              <a:solidFill>
                <a:srgbClr val="FFFFFF"/>
              </a:solidFill>
              <a:highlight>
                <a:srgbClr val="FFFF00"/>
              </a:highlight>
              <a:latin typeface="EYInterstate Light" panose="02000506000000020004" pitchFamily="2" charset="0"/>
            </a:endParaRPr>
          </a:p>
        </p:txBody>
      </p:sp>
      <p:sp>
        <p:nvSpPr>
          <p:cNvPr id="158" name="TextBox 157">
            <a:extLst>
              <a:ext uri="{FF2B5EF4-FFF2-40B4-BE49-F238E27FC236}">
                <a16:creationId xmlns:a16="http://schemas.microsoft.com/office/drawing/2014/main" id="{C9A1380D-A113-4207-9C81-F255003F8C3F}"/>
              </a:ext>
            </a:extLst>
          </p:cNvPr>
          <p:cNvSpPr txBox="1"/>
          <p:nvPr/>
        </p:nvSpPr>
        <p:spPr>
          <a:xfrm>
            <a:off x="4794488" y="4868650"/>
            <a:ext cx="795261"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b="1">
                <a:solidFill>
                  <a:srgbClr val="FFFFFF"/>
                </a:solidFill>
                <a:latin typeface="EYInterstate Light" panose="02000506000000020004" pitchFamily="2" charset="0"/>
              </a:rPr>
              <a:t>Aizkraukle</a:t>
            </a:r>
            <a:endParaRPr lang="lv-LV" sz="1100" b="1">
              <a:solidFill>
                <a:srgbClr val="FFFFFF"/>
              </a:solidFill>
              <a:highlight>
                <a:srgbClr val="FFFF00"/>
              </a:highlight>
              <a:latin typeface="EYInterstate Light" panose="02000506000000020004" pitchFamily="2" charset="0"/>
            </a:endParaRPr>
          </a:p>
        </p:txBody>
      </p:sp>
      <p:sp>
        <p:nvSpPr>
          <p:cNvPr id="164" name="TextBox 163">
            <a:extLst>
              <a:ext uri="{FF2B5EF4-FFF2-40B4-BE49-F238E27FC236}">
                <a16:creationId xmlns:a16="http://schemas.microsoft.com/office/drawing/2014/main" id="{D202F87E-A2B8-42AA-B4EA-8375C029B5B8}"/>
              </a:ext>
            </a:extLst>
          </p:cNvPr>
          <p:cNvSpPr txBox="1"/>
          <p:nvPr/>
        </p:nvSpPr>
        <p:spPr>
          <a:xfrm>
            <a:off x="3581781" y="5378516"/>
            <a:ext cx="645026"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b="1">
                <a:solidFill>
                  <a:srgbClr val="FFFFFF"/>
                </a:solidFill>
                <a:latin typeface="EYInterstate Light" panose="02000506000000020004" pitchFamily="2" charset="0"/>
              </a:rPr>
              <a:t>Tukums</a:t>
            </a:r>
            <a:endParaRPr lang="lv-LV" sz="1100" b="1">
              <a:solidFill>
                <a:srgbClr val="FFFFFF"/>
              </a:solidFill>
              <a:highlight>
                <a:srgbClr val="FFFF00"/>
              </a:highlight>
              <a:latin typeface="EYInterstate Light" panose="02000506000000020004" pitchFamily="2" charset="0"/>
            </a:endParaRPr>
          </a:p>
        </p:txBody>
      </p:sp>
      <p:sp>
        <p:nvSpPr>
          <p:cNvPr id="222" name="_color1">
            <a:extLst>
              <a:ext uri="{FF2B5EF4-FFF2-40B4-BE49-F238E27FC236}">
                <a16:creationId xmlns:a16="http://schemas.microsoft.com/office/drawing/2014/main" id="{4A15281C-724D-4326-A17E-F170C0B7E3EB}"/>
              </a:ext>
            </a:extLst>
          </p:cNvPr>
          <p:cNvSpPr/>
          <p:nvPr/>
        </p:nvSpPr>
        <p:spPr bwMode="gray">
          <a:xfrm>
            <a:off x="9979230" y="4817952"/>
            <a:ext cx="680880" cy="630448"/>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50" name="TextBox 149">
            <a:extLst>
              <a:ext uri="{FF2B5EF4-FFF2-40B4-BE49-F238E27FC236}">
                <a16:creationId xmlns:a16="http://schemas.microsoft.com/office/drawing/2014/main" id="{D66123D8-79E3-460D-8B3A-5B8B3B5282CA}"/>
              </a:ext>
            </a:extLst>
          </p:cNvPr>
          <p:cNvSpPr txBox="1"/>
          <p:nvPr/>
        </p:nvSpPr>
        <p:spPr>
          <a:xfrm>
            <a:off x="10057409" y="5056839"/>
            <a:ext cx="746905" cy="16773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b="1">
                <a:solidFill>
                  <a:schemeClr val="bg1"/>
                </a:solidFill>
                <a:latin typeface="EYInterstate Light" panose="02000506000000020004" pitchFamily="2" charset="0"/>
              </a:rPr>
              <a:t>Valmiera</a:t>
            </a:r>
            <a:endParaRPr lang="lv-LV" sz="1100" b="1">
              <a:solidFill>
                <a:schemeClr val="bg1"/>
              </a:solidFill>
              <a:highlight>
                <a:srgbClr val="FFFF00"/>
              </a:highlight>
              <a:latin typeface="EYInterstate Light" panose="02000506000000020004" pitchFamily="2" charset="0"/>
            </a:endParaRPr>
          </a:p>
        </p:txBody>
      </p:sp>
      <p:sp>
        <p:nvSpPr>
          <p:cNvPr id="165" name="_color1">
            <a:extLst>
              <a:ext uri="{FF2B5EF4-FFF2-40B4-BE49-F238E27FC236}">
                <a16:creationId xmlns:a16="http://schemas.microsoft.com/office/drawing/2014/main" id="{9442D2BD-E2DB-44F0-9875-E889844FBD63}"/>
              </a:ext>
            </a:extLst>
          </p:cNvPr>
          <p:cNvSpPr/>
          <p:nvPr/>
        </p:nvSpPr>
        <p:spPr bwMode="gray">
          <a:xfrm>
            <a:off x="4120669" y="5157373"/>
            <a:ext cx="680880" cy="630448"/>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56" name="TextBox 155">
            <a:extLst>
              <a:ext uri="{FF2B5EF4-FFF2-40B4-BE49-F238E27FC236}">
                <a16:creationId xmlns:a16="http://schemas.microsoft.com/office/drawing/2014/main" id="{9D998DC7-434F-4710-96FD-218C43C7BBED}"/>
              </a:ext>
            </a:extLst>
          </p:cNvPr>
          <p:cNvSpPr txBox="1"/>
          <p:nvPr/>
        </p:nvSpPr>
        <p:spPr>
          <a:xfrm>
            <a:off x="4286840" y="5376579"/>
            <a:ext cx="645026"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b="1">
                <a:solidFill>
                  <a:srgbClr val="FFFFFF"/>
                </a:solidFill>
                <a:latin typeface="EYInterstate Light" panose="02000506000000020004" pitchFamily="2" charset="0"/>
              </a:rPr>
              <a:t>Balvi</a:t>
            </a:r>
            <a:endParaRPr lang="lv-LV" sz="1100" b="1">
              <a:solidFill>
                <a:srgbClr val="FFFFFF"/>
              </a:solidFill>
              <a:highlight>
                <a:srgbClr val="FFFF00"/>
              </a:highlight>
              <a:latin typeface="EYInterstate Light" panose="02000506000000020004" pitchFamily="2" charset="0"/>
            </a:endParaRPr>
          </a:p>
        </p:txBody>
      </p:sp>
      <p:sp>
        <p:nvSpPr>
          <p:cNvPr id="3" name="TextBox 2">
            <a:extLst>
              <a:ext uri="{FF2B5EF4-FFF2-40B4-BE49-F238E27FC236}">
                <a16:creationId xmlns:a16="http://schemas.microsoft.com/office/drawing/2014/main" id="{AB3A4298-338B-4828-B603-57E0E0BBAEB4}"/>
              </a:ext>
            </a:extLst>
          </p:cNvPr>
          <p:cNvSpPr txBox="1"/>
          <p:nvPr/>
        </p:nvSpPr>
        <p:spPr>
          <a:xfrm>
            <a:off x="9024923" y="392863"/>
            <a:ext cx="2535056" cy="350865"/>
          </a:xfrm>
          <a:prstGeom prst="rect">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wrap="square" lIns="0" tIns="36576" rIns="0" bIns="0" rtlCol="0">
            <a:spAutoFit/>
          </a:bodyPr>
          <a:lstStyle/>
          <a:p>
            <a:pPr algn="ctr">
              <a:lnSpc>
                <a:spcPct val="85000"/>
              </a:lnSpc>
              <a:spcAft>
                <a:spcPts val="600"/>
              </a:spcAft>
              <a:buClr>
                <a:schemeClr val="accent2"/>
              </a:buClr>
              <a:buSzPct val="70000"/>
            </a:pPr>
            <a:r>
              <a:rPr lang="lv-LV" sz="1200" b="1">
                <a:solidFill>
                  <a:schemeClr val="tx1"/>
                </a:solidFill>
                <a:latin typeface="EYInterstate" panose="02000503020000020004" pitchFamily="2" charset="0"/>
              </a:rPr>
              <a:t>Novērojumi balstīti uz pašvaldību savstarpējo salīdzinājumu</a:t>
            </a:r>
          </a:p>
        </p:txBody>
      </p:sp>
      <p:sp>
        <p:nvSpPr>
          <p:cNvPr id="61" name="Freeform 79">
            <a:extLst>
              <a:ext uri="{FF2B5EF4-FFF2-40B4-BE49-F238E27FC236}">
                <a16:creationId xmlns:a16="http://schemas.microsoft.com/office/drawing/2014/main" id="{825481BC-B857-46CA-9039-915C550290BA}"/>
              </a:ext>
            </a:extLst>
          </p:cNvPr>
          <p:cNvSpPr>
            <a:spLocks noChangeAspect="1" noEditPoints="1"/>
          </p:cNvSpPr>
          <p:nvPr/>
        </p:nvSpPr>
        <p:spPr bwMode="auto">
          <a:xfrm>
            <a:off x="8487546" y="271552"/>
            <a:ext cx="366994" cy="575114"/>
          </a:xfrm>
          <a:custGeom>
            <a:avLst/>
            <a:gdLst>
              <a:gd name="T0" fmla="*/ 0 w 3218"/>
              <a:gd name="T1" fmla="*/ 2147483647 h 4763"/>
              <a:gd name="T2" fmla="*/ 2147483647 w 3218"/>
              <a:gd name="T3" fmla="*/ 2147483647 h 4763"/>
              <a:gd name="T4" fmla="*/ 2147483647 w 3218"/>
              <a:gd name="T5" fmla="*/ 2147483647 h 4763"/>
              <a:gd name="T6" fmla="*/ 2147483647 w 3218"/>
              <a:gd name="T7" fmla="*/ 2147483647 h 4763"/>
              <a:gd name="T8" fmla="*/ 2147483647 w 3218"/>
              <a:gd name="T9" fmla="*/ 2147483647 h 4763"/>
              <a:gd name="T10" fmla="*/ 2147483647 w 3218"/>
              <a:gd name="T11" fmla="*/ 2147483647 h 4763"/>
              <a:gd name="T12" fmla="*/ 2147483647 w 3218"/>
              <a:gd name="T13" fmla="*/ 2147483647 h 4763"/>
              <a:gd name="T14" fmla="*/ 2147483647 w 3218"/>
              <a:gd name="T15" fmla="*/ 2147483647 h 4763"/>
              <a:gd name="T16" fmla="*/ 2147483647 w 3218"/>
              <a:gd name="T17" fmla="*/ 2147483647 h 4763"/>
              <a:gd name="T18" fmla="*/ 2147483647 w 3218"/>
              <a:gd name="T19" fmla="*/ 2147483647 h 4763"/>
              <a:gd name="T20" fmla="*/ 2147483647 w 3218"/>
              <a:gd name="T21" fmla="*/ 2147483647 h 4763"/>
              <a:gd name="T22" fmla="*/ 2147483647 w 3218"/>
              <a:gd name="T23" fmla="*/ 2147483647 h 4763"/>
              <a:gd name="T24" fmla="*/ 2147483647 w 3218"/>
              <a:gd name="T25" fmla="*/ 2147483647 h 4763"/>
              <a:gd name="T26" fmla="*/ 2147483647 w 3218"/>
              <a:gd name="T27" fmla="*/ 2147483647 h 4763"/>
              <a:gd name="T28" fmla="*/ 2147483647 w 3218"/>
              <a:gd name="T29" fmla="*/ 2147483647 h 4763"/>
              <a:gd name="T30" fmla="*/ 2147483647 w 3218"/>
              <a:gd name="T31" fmla="*/ 2147483647 h 4763"/>
              <a:gd name="T32" fmla="*/ 2147483647 w 3218"/>
              <a:gd name="T33" fmla="*/ 2147483647 h 4763"/>
              <a:gd name="T34" fmla="*/ 2147483647 w 3218"/>
              <a:gd name="T35" fmla="*/ 2147483647 h 4763"/>
              <a:gd name="T36" fmla="*/ 2147483647 w 3218"/>
              <a:gd name="T37" fmla="*/ 2147483647 h 4763"/>
              <a:gd name="T38" fmla="*/ 2147483647 w 3218"/>
              <a:gd name="T39" fmla="*/ 2147483647 h 4763"/>
              <a:gd name="T40" fmla="*/ 2147483647 w 3218"/>
              <a:gd name="T41" fmla="*/ 2147483647 h 4763"/>
              <a:gd name="T42" fmla="*/ 2147483647 w 3218"/>
              <a:gd name="T43" fmla="*/ 2147483647 h 4763"/>
              <a:gd name="T44" fmla="*/ 2147483647 w 3218"/>
              <a:gd name="T45" fmla="*/ 2147483647 h 4763"/>
              <a:gd name="T46" fmla="*/ 2147483647 w 3218"/>
              <a:gd name="T47" fmla="*/ 2147483647 h 4763"/>
              <a:gd name="T48" fmla="*/ 2147483647 w 3218"/>
              <a:gd name="T49" fmla="*/ 2147483647 h 4763"/>
              <a:gd name="T50" fmla="*/ 2147483647 w 3218"/>
              <a:gd name="T51" fmla="*/ 2147483647 h 4763"/>
              <a:gd name="T52" fmla="*/ 2147483647 w 3218"/>
              <a:gd name="T53" fmla="*/ 2147483647 h 4763"/>
              <a:gd name="T54" fmla="*/ 2147483647 w 3218"/>
              <a:gd name="T55" fmla="*/ 2147483647 h 4763"/>
              <a:gd name="T56" fmla="*/ 2147483647 w 3218"/>
              <a:gd name="T57" fmla="*/ 2147483647 h 4763"/>
              <a:gd name="T58" fmla="*/ 2147483647 w 3218"/>
              <a:gd name="T59" fmla="*/ 2147483647 h 4763"/>
              <a:gd name="T60" fmla="*/ 2147483647 w 3218"/>
              <a:gd name="T61" fmla="*/ 2147483647 h 4763"/>
              <a:gd name="T62" fmla="*/ 2147483647 w 3218"/>
              <a:gd name="T63" fmla="*/ 2147483647 h 4763"/>
              <a:gd name="T64" fmla="*/ 2147483647 w 3218"/>
              <a:gd name="T65" fmla="*/ 2147483647 h 4763"/>
              <a:gd name="T66" fmla="*/ 2147483647 w 3218"/>
              <a:gd name="T67" fmla="*/ 2147483647 h 4763"/>
              <a:gd name="T68" fmla="*/ 2147483647 w 3218"/>
              <a:gd name="T69" fmla="*/ 2147483647 h 4763"/>
              <a:gd name="T70" fmla="*/ 2147483647 w 3218"/>
              <a:gd name="T71" fmla="*/ 2147483647 h 4763"/>
              <a:gd name="T72" fmla="*/ 2147483647 w 3218"/>
              <a:gd name="T73" fmla="*/ 2147483647 h 4763"/>
              <a:gd name="T74" fmla="*/ 2147483647 w 3218"/>
              <a:gd name="T75" fmla="*/ 2147483647 h 4763"/>
              <a:gd name="T76" fmla="*/ 2147483647 w 3218"/>
              <a:gd name="T77" fmla="*/ 2147483647 h 4763"/>
              <a:gd name="T78" fmla="*/ 2147483647 w 3218"/>
              <a:gd name="T79" fmla="*/ 2147483647 h 4763"/>
              <a:gd name="T80" fmla="*/ 2147483647 w 3218"/>
              <a:gd name="T81" fmla="*/ 2147483647 h 4763"/>
              <a:gd name="T82" fmla="*/ 2147483647 w 3218"/>
              <a:gd name="T83" fmla="*/ 2147483647 h 4763"/>
              <a:gd name="T84" fmla="*/ 2147483647 w 3218"/>
              <a:gd name="T85" fmla="*/ 2147483647 h 4763"/>
              <a:gd name="T86" fmla="*/ 2147483647 w 3218"/>
              <a:gd name="T87" fmla="*/ 0 h 4763"/>
              <a:gd name="T88" fmla="*/ 2147483647 w 3218"/>
              <a:gd name="T89" fmla="*/ 2147483647 h 4763"/>
              <a:gd name="T90" fmla="*/ 2147483647 w 3218"/>
              <a:gd name="T91" fmla="*/ 2147483647 h 4763"/>
              <a:gd name="T92" fmla="*/ 2147483647 w 3218"/>
              <a:gd name="T93" fmla="*/ 2147483647 h 4763"/>
              <a:gd name="T94" fmla="*/ 2147483647 w 3218"/>
              <a:gd name="T95" fmla="*/ 2147483647 h 4763"/>
              <a:gd name="T96" fmla="*/ 2147483647 w 3218"/>
              <a:gd name="T97" fmla="*/ 2147483647 h 4763"/>
              <a:gd name="T98" fmla="*/ 2147483647 w 3218"/>
              <a:gd name="T99" fmla="*/ 2147483647 h 4763"/>
              <a:gd name="T100" fmla="*/ 2147483647 w 3218"/>
              <a:gd name="T101" fmla="*/ 2147483647 h 4763"/>
              <a:gd name="T102" fmla="*/ 2147483647 w 3218"/>
              <a:gd name="T103" fmla="*/ 2147483647 h 4763"/>
              <a:gd name="T104" fmla="*/ 2147483647 w 3218"/>
              <a:gd name="T105" fmla="*/ 2147483647 h 4763"/>
              <a:gd name="T106" fmla="*/ 2147483647 w 3218"/>
              <a:gd name="T107" fmla="*/ 2147483647 h 4763"/>
              <a:gd name="T108" fmla="*/ 2147483647 w 3218"/>
              <a:gd name="T109" fmla="*/ 2147483647 h 4763"/>
              <a:gd name="T110" fmla="*/ 2147483647 w 3218"/>
              <a:gd name="T111" fmla="*/ 2147483647 h 4763"/>
              <a:gd name="T112" fmla="*/ 2147483647 w 3218"/>
              <a:gd name="T113" fmla="*/ 2147483647 h 4763"/>
              <a:gd name="T114" fmla="*/ 2147483647 w 3218"/>
              <a:gd name="T115" fmla="*/ 2147483647 h 4763"/>
              <a:gd name="T116" fmla="*/ 2147483647 w 3218"/>
              <a:gd name="T117" fmla="*/ 2147483647 h 4763"/>
              <a:gd name="T118" fmla="*/ 2147483647 w 3218"/>
              <a:gd name="T119" fmla="*/ 2147483647 h 4763"/>
              <a:gd name="T120" fmla="*/ 2147483647 w 3218"/>
              <a:gd name="T121" fmla="*/ 2147483647 h 4763"/>
              <a:gd name="T122" fmla="*/ 2147483647 w 3218"/>
              <a:gd name="T123" fmla="*/ 2147483647 h 4763"/>
              <a:gd name="T124" fmla="*/ 2147483647 w 3218"/>
              <a:gd name="T125" fmla="*/ 2147483647 h 47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18"/>
              <a:gd name="T190" fmla="*/ 0 h 4763"/>
              <a:gd name="T191" fmla="*/ 3218 w 3218"/>
              <a:gd name="T192" fmla="*/ 4763 h 476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18" h="4763">
                <a:moveTo>
                  <a:pt x="4" y="3376"/>
                </a:moveTo>
                <a:lnTo>
                  <a:pt x="4" y="3376"/>
                </a:lnTo>
                <a:lnTo>
                  <a:pt x="1" y="3367"/>
                </a:lnTo>
                <a:lnTo>
                  <a:pt x="1" y="3359"/>
                </a:lnTo>
                <a:lnTo>
                  <a:pt x="0" y="3349"/>
                </a:lnTo>
                <a:lnTo>
                  <a:pt x="1" y="3341"/>
                </a:lnTo>
                <a:lnTo>
                  <a:pt x="2" y="3331"/>
                </a:lnTo>
                <a:lnTo>
                  <a:pt x="6" y="3323"/>
                </a:lnTo>
                <a:lnTo>
                  <a:pt x="8" y="3316"/>
                </a:lnTo>
                <a:lnTo>
                  <a:pt x="13" y="3308"/>
                </a:lnTo>
                <a:lnTo>
                  <a:pt x="18" y="3301"/>
                </a:lnTo>
                <a:lnTo>
                  <a:pt x="23" y="3293"/>
                </a:lnTo>
                <a:lnTo>
                  <a:pt x="28" y="3288"/>
                </a:lnTo>
                <a:lnTo>
                  <a:pt x="36" y="3282"/>
                </a:lnTo>
                <a:lnTo>
                  <a:pt x="43" y="3277"/>
                </a:lnTo>
                <a:lnTo>
                  <a:pt x="50" y="3272"/>
                </a:lnTo>
                <a:lnTo>
                  <a:pt x="58" y="3269"/>
                </a:lnTo>
                <a:lnTo>
                  <a:pt x="68" y="3266"/>
                </a:lnTo>
                <a:lnTo>
                  <a:pt x="597" y="3124"/>
                </a:lnTo>
                <a:lnTo>
                  <a:pt x="1012" y="4672"/>
                </a:lnTo>
                <a:lnTo>
                  <a:pt x="668" y="4763"/>
                </a:lnTo>
                <a:lnTo>
                  <a:pt x="4" y="3376"/>
                </a:lnTo>
                <a:close/>
                <a:moveTo>
                  <a:pt x="1768" y="2912"/>
                </a:moveTo>
                <a:lnTo>
                  <a:pt x="1768" y="2912"/>
                </a:lnTo>
                <a:lnTo>
                  <a:pt x="1791" y="2876"/>
                </a:lnTo>
                <a:lnTo>
                  <a:pt x="1803" y="2857"/>
                </a:lnTo>
                <a:lnTo>
                  <a:pt x="1814" y="2838"/>
                </a:lnTo>
                <a:lnTo>
                  <a:pt x="1825" y="2819"/>
                </a:lnTo>
                <a:lnTo>
                  <a:pt x="1834" y="2799"/>
                </a:lnTo>
                <a:lnTo>
                  <a:pt x="1842" y="2779"/>
                </a:lnTo>
                <a:lnTo>
                  <a:pt x="1848" y="2760"/>
                </a:lnTo>
                <a:lnTo>
                  <a:pt x="1853" y="2740"/>
                </a:lnTo>
                <a:lnTo>
                  <a:pt x="1857" y="2720"/>
                </a:lnTo>
                <a:lnTo>
                  <a:pt x="1858" y="2700"/>
                </a:lnTo>
                <a:lnTo>
                  <a:pt x="1857" y="2678"/>
                </a:lnTo>
                <a:lnTo>
                  <a:pt x="1853" y="2658"/>
                </a:lnTo>
                <a:lnTo>
                  <a:pt x="1846" y="2638"/>
                </a:lnTo>
                <a:lnTo>
                  <a:pt x="1836" y="2618"/>
                </a:lnTo>
                <a:lnTo>
                  <a:pt x="1825" y="2598"/>
                </a:lnTo>
                <a:lnTo>
                  <a:pt x="1519" y="2861"/>
                </a:lnTo>
                <a:lnTo>
                  <a:pt x="1421" y="2917"/>
                </a:lnTo>
                <a:lnTo>
                  <a:pt x="1463" y="2912"/>
                </a:lnTo>
                <a:lnTo>
                  <a:pt x="1505" y="2908"/>
                </a:lnTo>
                <a:lnTo>
                  <a:pt x="1564" y="2912"/>
                </a:lnTo>
                <a:lnTo>
                  <a:pt x="1629" y="2914"/>
                </a:lnTo>
                <a:lnTo>
                  <a:pt x="1698" y="2914"/>
                </a:lnTo>
                <a:lnTo>
                  <a:pt x="1768" y="2912"/>
                </a:lnTo>
                <a:close/>
                <a:moveTo>
                  <a:pt x="2284" y="2754"/>
                </a:moveTo>
                <a:lnTo>
                  <a:pt x="2284" y="2416"/>
                </a:lnTo>
                <a:lnTo>
                  <a:pt x="2046" y="2655"/>
                </a:lnTo>
                <a:lnTo>
                  <a:pt x="2049" y="2684"/>
                </a:lnTo>
                <a:lnTo>
                  <a:pt x="2049" y="2716"/>
                </a:lnTo>
                <a:lnTo>
                  <a:pt x="2045" y="2749"/>
                </a:lnTo>
                <a:lnTo>
                  <a:pt x="2039" y="2784"/>
                </a:lnTo>
                <a:lnTo>
                  <a:pt x="2161" y="2770"/>
                </a:lnTo>
                <a:lnTo>
                  <a:pt x="2284" y="2754"/>
                </a:lnTo>
                <a:close/>
                <a:moveTo>
                  <a:pt x="1937" y="2441"/>
                </a:moveTo>
                <a:lnTo>
                  <a:pt x="1937" y="2235"/>
                </a:lnTo>
                <a:lnTo>
                  <a:pt x="2379" y="2235"/>
                </a:lnTo>
                <a:lnTo>
                  <a:pt x="2379" y="2742"/>
                </a:lnTo>
                <a:lnTo>
                  <a:pt x="2451" y="2733"/>
                </a:lnTo>
                <a:lnTo>
                  <a:pt x="2475" y="2731"/>
                </a:lnTo>
                <a:lnTo>
                  <a:pt x="2499" y="2732"/>
                </a:lnTo>
                <a:lnTo>
                  <a:pt x="2520" y="2735"/>
                </a:lnTo>
                <a:lnTo>
                  <a:pt x="2540" y="2740"/>
                </a:lnTo>
                <a:lnTo>
                  <a:pt x="2560" y="2748"/>
                </a:lnTo>
                <a:lnTo>
                  <a:pt x="2578" y="2758"/>
                </a:lnTo>
                <a:lnTo>
                  <a:pt x="2595" y="2770"/>
                </a:lnTo>
                <a:lnTo>
                  <a:pt x="2610" y="2783"/>
                </a:lnTo>
                <a:lnTo>
                  <a:pt x="2624" y="2798"/>
                </a:lnTo>
                <a:lnTo>
                  <a:pt x="2637" y="2815"/>
                </a:lnTo>
                <a:lnTo>
                  <a:pt x="2648" y="2832"/>
                </a:lnTo>
                <a:lnTo>
                  <a:pt x="2659" y="2851"/>
                </a:lnTo>
                <a:lnTo>
                  <a:pt x="2668" y="2872"/>
                </a:lnTo>
                <a:lnTo>
                  <a:pt x="2677" y="2893"/>
                </a:lnTo>
                <a:lnTo>
                  <a:pt x="2684" y="2915"/>
                </a:lnTo>
                <a:lnTo>
                  <a:pt x="2688" y="2938"/>
                </a:lnTo>
                <a:lnTo>
                  <a:pt x="2693" y="2960"/>
                </a:lnTo>
                <a:lnTo>
                  <a:pt x="2697" y="2984"/>
                </a:lnTo>
                <a:lnTo>
                  <a:pt x="2698" y="3007"/>
                </a:lnTo>
                <a:lnTo>
                  <a:pt x="2699" y="3030"/>
                </a:lnTo>
                <a:lnTo>
                  <a:pt x="2699" y="3054"/>
                </a:lnTo>
                <a:lnTo>
                  <a:pt x="2697" y="3077"/>
                </a:lnTo>
                <a:lnTo>
                  <a:pt x="2694" y="3099"/>
                </a:lnTo>
                <a:lnTo>
                  <a:pt x="2691" y="3122"/>
                </a:lnTo>
                <a:lnTo>
                  <a:pt x="2686" y="3143"/>
                </a:lnTo>
                <a:lnTo>
                  <a:pt x="2679" y="3164"/>
                </a:lnTo>
                <a:lnTo>
                  <a:pt x="2672" y="3183"/>
                </a:lnTo>
                <a:lnTo>
                  <a:pt x="2663" y="3202"/>
                </a:lnTo>
                <a:lnTo>
                  <a:pt x="2654" y="3219"/>
                </a:lnTo>
                <a:lnTo>
                  <a:pt x="2642" y="3235"/>
                </a:lnTo>
                <a:lnTo>
                  <a:pt x="2630" y="3250"/>
                </a:lnTo>
                <a:lnTo>
                  <a:pt x="2617" y="3261"/>
                </a:lnTo>
                <a:lnTo>
                  <a:pt x="2494" y="3370"/>
                </a:lnTo>
                <a:lnTo>
                  <a:pt x="2325" y="4007"/>
                </a:lnTo>
                <a:lnTo>
                  <a:pt x="2315" y="4038"/>
                </a:lnTo>
                <a:lnTo>
                  <a:pt x="2306" y="4067"/>
                </a:lnTo>
                <a:lnTo>
                  <a:pt x="2295" y="4097"/>
                </a:lnTo>
                <a:lnTo>
                  <a:pt x="2283" y="4124"/>
                </a:lnTo>
                <a:lnTo>
                  <a:pt x="2270" y="4150"/>
                </a:lnTo>
                <a:lnTo>
                  <a:pt x="2257" y="4175"/>
                </a:lnTo>
                <a:lnTo>
                  <a:pt x="2242" y="4199"/>
                </a:lnTo>
                <a:lnTo>
                  <a:pt x="2226" y="4220"/>
                </a:lnTo>
                <a:lnTo>
                  <a:pt x="2210" y="4240"/>
                </a:lnTo>
                <a:lnTo>
                  <a:pt x="2191" y="4259"/>
                </a:lnTo>
                <a:lnTo>
                  <a:pt x="2172" y="4277"/>
                </a:lnTo>
                <a:lnTo>
                  <a:pt x="2152" y="4293"/>
                </a:lnTo>
                <a:lnTo>
                  <a:pt x="2130" y="4306"/>
                </a:lnTo>
                <a:lnTo>
                  <a:pt x="2108" y="4317"/>
                </a:lnTo>
                <a:lnTo>
                  <a:pt x="2084" y="4327"/>
                </a:lnTo>
                <a:lnTo>
                  <a:pt x="2059" y="4335"/>
                </a:lnTo>
                <a:lnTo>
                  <a:pt x="1834" y="4393"/>
                </a:lnTo>
                <a:lnTo>
                  <a:pt x="1457" y="4493"/>
                </a:lnTo>
                <a:lnTo>
                  <a:pt x="1096" y="4430"/>
                </a:lnTo>
                <a:lnTo>
                  <a:pt x="1044" y="4227"/>
                </a:lnTo>
                <a:lnTo>
                  <a:pt x="1449" y="4298"/>
                </a:lnTo>
                <a:lnTo>
                  <a:pt x="1514" y="4282"/>
                </a:lnTo>
                <a:lnTo>
                  <a:pt x="1592" y="4263"/>
                </a:lnTo>
                <a:lnTo>
                  <a:pt x="1757" y="4225"/>
                </a:lnTo>
                <a:lnTo>
                  <a:pt x="1949" y="4182"/>
                </a:lnTo>
                <a:lnTo>
                  <a:pt x="1967" y="4176"/>
                </a:lnTo>
                <a:lnTo>
                  <a:pt x="1985" y="4170"/>
                </a:lnTo>
                <a:lnTo>
                  <a:pt x="2001" y="4162"/>
                </a:lnTo>
                <a:lnTo>
                  <a:pt x="2017" y="4154"/>
                </a:lnTo>
                <a:lnTo>
                  <a:pt x="2031" y="4143"/>
                </a:lnTo>
                <a:lnTo>
                  <a:pt x="2045" y="4131"/>
                </a:lnTo>
                <a:lnTo>
                  <a:pt x="2058" y="4119"/>
                </a:lnTo>
                <a:lnTo>
                  <a:pt x="2071" y="4105"/>
                </a:lnTo>
                <a:lnTo>
                  <a:pt x="2082" y="4091"/>
                </a:lnTo>
                <a:lnTo>
                  <a:pt x="2092" y="4074"/>
                </a:lnTo>
                <a:lnTo>
                  <a:pt x="2102" y="4058"/>
                </a:lnTo>
                <a:lnTo>
                  <a:pt x="2111" y="4041"/>
                </a:lnTo>
                <a:lnTo>
                  <a:pt x="2120" y="4022"/>
                </a:lnTo>
                <a:lnTo>
                  <a:pt x="2127" y="4003"/>
                </a:lnTo>
                <a:lnTo>
                  <a:pt x="2134" y="3984"/>
                </a:lnTo>
                <a:lnTo>
                  <a:pt x="2140" y="3964"/>
                </a:lnTo>
                <a:lnTo>
                  <a:pt x="2327" y="3264"/>
                </a:lnTo>
                <a:lnTo>
                  <a:pt x="2462" y="3148"/>
                </a:lnTo>
                <a:lnTo>
                  <a:pt x="2474" y="3137"/>
                </a:lnTo>
                <a:lnTo>
                  <a:pt x="2485" y="3126"/>
                </a:lnTo>
                <a:lnTo>
                  <a:pt x="2493" y="3114"/>
                </a:lnTo>
                <a:lnTo>
                  <a:pt x="2501" y="3104"/>
                </a:lnTo>
                <a:lnTo>
                  <a:pt x="2508" y="3091"/>
                </a:lnTo>
                <a:lnTo>
                  <a:pt x="2514" y="3079"/>
                </a:lnTo>
                <a:lnTo>
                  <a:pt x="2518" y="3066"/>
                </a:lnTo>
                <a:lnTo>
                  <a:pt x="2520" y="3053"/>
                </a:lnTo>
                <a:lnTo>
                  <a:pt x="2521" y="3040"/>
                </a:lnTo>
                <a:lnTo>
                  <a:pt x="2521" y="3026"/>
                </a:lnTo>
                <a:lnTo>
                  <a:pt x="2519" y="3013"/>
                </a:lnTo>
                <a:lnTo>
                  <a:pt x="2514" y="2998"/>
                </a:lnTo>
                <a:lnTo>
                  <a:pt x="2508" y="2984"/>
                </a:lnTo>
                <a:lnTo>
                  <a:pt x="2501" y="2970"/>
                </a:lnTo>
                <a:lnTo>
                  <a:pt x="2491" y="2957"/>
                </a:lnTo>
                <a:lnTo>
                  <a:pt x="2479" y="2943"/>
                </a:lnTo>
                <a:lnTo>
                  <a:pt x="2474" y="2938"/>
                </a:lnTo>
                <a:lnTo>
                  <a:pt x="2467" y="2934"/>
                </a:lnTo>
                <a:lnTo>
                  <a:pt x="2457" y="2931"/>
                </a:lnTo>
                <a:lnTo>
                  <a:pt x="2445" y="2928"/>
                </a:lnTo>
                <a:lnTo>
                  <a:pt x="2431" y="2927"/>
                </a:lnTo>
                <a:lnTo>
                  <a:pt x="2415" y="2927"/>
                </a:lnTo>
                <a:lnTo>
                  <a:pt x="2396" y="2928"/>
                </a:lnTo>
                <a:lnTo>
                  <a:pt x="2376" y="2931"/>
                </a:lnTo>
                <a:lnTo>
                  <a:pt x="2001" y="2977"/>
                </a:lnTo>
                <a:lnTo>
                  <a:pt x="1963" y="2987"/>
                </a:lnTo>
                <a:lnTo>
                  <a:pt x="1924" y="2994"/>
                </a:lnTo>
                <a:lnTo>
                  <a:pt x="1883" y="2998"/>
                </a:lnTo>
                <a:lnTo>
                  <a:pt x="1841" y="3003"/>
                </a:lnTo>
                <a:lnTo>
                  <a:pt x="1799" y="3007"/>
                </a:lnTo>
                <a:lnTo>
                  <a:pt x="1757" y="3008"/>
                </a:lnTo>
                <a:lnTo>
                  <a:pt x="1717" y="3009"/>
                </a:lnTo>
                <a:lnTo>
                  <a:pt x="1679" y="3009"/>
                </a:lnTo>
                <a:lnTo>
                  <a:pt x="1616" y="3009"/>
                </a:lnTo>
                <a:lnTo>
                  <a:pt x="1564" y="3007"/>
                </a:lnTo>
                <a:lnTo>
                  <a:pt x="1504" y="3004"/>
                </a:lnTo>
                <a:lnTo>
                  <a:pt x="1476" y="3004"/>
                </a:lnTo>
                <a:lnTo>
                  <a:pt x="1450" y="3005"/>
                </a:lnTo>
                <a:lnTo>
                  <a:pt x="1423" y="3008"/>
                </a:lnTo>
                <a:lnTo>
                  <a:pt x="1396" y="3010"/>
                </a:lnTo>
                <a:lnTo>
                  <a:pt x="1367" y="3015"/>
                </a:lnTo>
                <a:lnTo>
                  <a:pt x="1340" y="3020"/>
                </a:lnTo>
                <a:lnTo>
                  <a:pt x="1312" y="3026"/>
                </a:lnTo>
                <a:lnTo>
                  <a:pt x="1283" y="3033"/>
                </a:lnTo>
                <a:lnTo>
                  <a:pt x="1256" y="3040"/>
                </a:lnTo>
                <a:lnTo>
                  <a:pt x="1227" y="3049"/>
                </a:lnTo>
                <a:lnTo>
                  <a:pt x="1200" y="3059"/>
                </a:lnTo>
                <a:lnTo>
                  <a:pt x="1173" y="3069"/>
                </a:lnTo>
                <a:lnTo>
                  <a:pt x="1146" y="3080"/>
                </a:lnTo>
                <a:lnTo>
                  <a:pt x="1118" y="3093"/>
                </a:lnTo>
                <a:lnTo>
                  <a:pt x="1092" y="3106"/>
                </a:lnTo>
                <a:lnTo>
                  <a:pt x="1066" y="3120"/>
                </a:lnTo>
                <a:lnTo>
                  <a:pt x="794" y="3277"/>
                </a:lnTo>
                <a:lnTo>
                  <a:pt x="744" y="3087"/>
                </a:lnTo>
                <a:lnTo>
                  <a:pt x="1409" y="2704"/>
                </a:lnTo>
                <a:lnTo>
                  <a:pt x="1829" y="2343"/>
                </a:lnTo>
                <a:lnTo>
                  <a:pt x="1859" y="2367"/>
                </a:lnTo>
                <a:lnTo>
                  <a:pt x="1886" y="2392"/>
                </a:lnTo>
                <a:lnTo>
                  <a:pt x="1912" y="2416"/>
                </a:lnTo>
                <a:lnTo>
                  <a:pt x="1937" y="2441"/>
                </a:lnTo>
                <a:close/>
                <a:moveTo>
                  <a:pt x="3217" y="0"/>
                </a:moveTo>
                <a:lnTo>
                  <a:pt x="3218" y="2140"/>
                </a:lnTo>
                <a:lnTo>
                  <a:pt x="1147" y="2140"/>
                </a:lnTo>
                <a:lnTo>
                  <a:pt x="1147" y="0"/>
                </a:lnTo>
                <a:lnTo>
                  <a:pt x="3217" y="0"/>
                </a:lnTo>
                <a:close/>
                <a:moveTo>
                  <a:pt x="3027" y="190"/>
                </a:moveTo>
                <a:lnTo>
                  <a:pt x="1336" y="190"/>
                </a:lnTo>
                <a:lnTo>
                  <a:pt x="1336" y="1951"/>
                </a:lnTo>
                <a:lnTo>
                  <a:pt x="3028" y="1951"/>
                </a:lnTo>
                <a:lnTo>
                  <a:pt x="3027" y="190"/>
                </a:lnTo>
                <a:close/>
                <a:moveTo>
                  <a:pt x="2276" y="1320"/>
                </a:moveTo>
                <a:lnTo>
                  <a:pt x="2088" y="1320"/>
                </a:lnTo>
                <a:lnTo>
                  <a:pt x="2041" y="934"/>
                </a:lnTo>
                <a:lnTo>
                  <a:pt x="2041" y="353"/>
                </a:lnTo>
                <a:lnTo>
                  <a:pt x="2323" y="353"/>
                </a:lnTo>
                <a:lnTo>
                  <a:pt x="2323" y="934"/>
                </a:lnTo>
                <a:lnTo>
                  <a:pt x="2276" y="1320"/>
                </a:lnTo>
                <a:close/>
                <a:moveTo>
                  <a:pt x="2353" y="1614"/>
                </a:moveTo>
                <a:lnTo>
                  <a:pt x="2353" y="1614"/>
                </a:lnTo>
                <a:lnTo>
                  <a:pt x="2352" y="1632"/>
                </a:lnTo>
                <a:lnTo>
                  <a:pt x="2350" y="1649"/>
                </a:lnTo>
                <a:lnTo>
                  <a:pt x="2345" y="1665"/>
                </a:lnTo>
                <a:lnTo>
                  <a:pt x="2339" y="1682"/>
                </a:lnTo>
                <a:lnTo>
                  <a:pt x="2332" y="1696"/>
                </a:lnTo>
                <a:lnTo>
                  <a:pt x="2323" y="1710"/>
                </a:lnTo>
                <a:lnTo>
                  <a:pt x="2313" y="1723"/>
                </a:lnTo>
                <a:lnTo>
                  <a:pt x="2302" y="1736"/>
                </a:lnTo>
                <a:lnTo>
                  <a:pt x="2289" y="1747"/>
                </a:lnTo>
                <a:lnTo>
                  <a:pt x="2276" y="1756"/>
                </a:lnTo>
                <a:lnTo>
                  <a:pt x="2262" y="1766"/>
                </a:lnTo>
                <a:lnTo>
                  <a:pt x="2246" y="1773"/>
                </a:lnTo>
                <a:lnTo>
                  <a:pt x="2231" y="1779"/>
                </a:lnTo>
                <a:lnTo>
                  <a:pt x="2216" y="1784"/>
                </a:lnTo>
                <a:lnTo>
                  <a:pt x="2199" y="1786"/>
                </a:lnTo>
                <a:lnTo>
                  <a:pt x="2182" y="1787"/>
                </a:lnTo>
                <a:lnTo>
                  <a:pt x="2165" y="1786"/>
                </a:lnTo>
                <a:lnTo>
                  <a:pt x="2148" y="1784"/>
                </a:lnTo>
                <a:lnTo>
                  <a:pt x="2132" y="1779"/>
                </a:lnTo>
                <a:lnTo>
                  <a:pt x="2116" y="1773"/>
                </a:lnTo>
                <a:lnTo>
                  <a:pt x="2101" y="1766"/>
                </a:lnTo>
                <a:lnTo>
                  <a:pt x="2088" y="1756"/>
                </a:lnTo>
                <a:lnTo>
                  <a:pt x="2075" y="1747"/>
                </a:lnTo>
                <a:lnTo>
                  <a:pt x="2062" y="1736"/>
                </a:lnTo>
                <a:lnTo>
                  <a:pt x="2051" y="1723"/>
                </a:lnTo>
                <a:lnTo>
                  <a:pt x="2040" y="1710"/>
                </a:lnTo>
                <a:lnTo>
                  <a:pt x="2032" y="1696"/>
                </a:lnTo>
                <a:lnTo>
                  <a:pt x="2025" y="1682"/>
                </a:lnTo>
                <a:lnTo>
                  <a:pt x="2019" y="1665"/>
                </a:lnTo>
                <a:lnTo>
                  <a:pt x="2014" y="1649"/>
                </a:lnTo>
                <a:lnTo>
                  <a:pt x="2012" y="1632"/>
                </a:lnTo>
                <a:lnTo>
                  <a:pt x="2011" y="1614"/>
                </a:lnTo>
                <a:lnTo>
                  <a:pt x="2012" y="1598"/>
                </a:lnTo>
                <a:lnTo>
                  <a:pt x="2014" y="1581"/>
                </a:lnTo>
                <a:lnTo>
                  <a:pt x="2019" y="1566"/>
                </a:lnTo>
                <a:lnTo>
                  <a:pt x="2025" y="1550"/>
                </a:lnTo>
                <a:lnTo>
                  <a:pt x="2032" y="1535"/>
                </a:lnTo>
                <a:lnTo>
                  <a:pt x="2040" y="1521"/>
                </a:lnTo>
                <a:lnTo>
                  <a:pt x="2051" y="1507"/>
                </a:lnTo>
                <a:lnTo>
                  <a:pt x="2062" y="1494"/>
                </a:lnTo>
                <a:lnTo>
                  <a:pt x="2075" y="1484"/>
                </a:lnTo>
                <a:lnTo>
                  <a:pt x="2088" y="1473"/>
                </a:lnTo>
                <a:lnTo>
                  <a:pt x="2101" y="1465"/>
                </a:lnTo>
                <a:lnTo>
                  <a:pt x="2116" y="1458"/>
                </a:lnTo>
                <a:lnTo>
                  <a:pt x="2132" y="1452"/>
                </a:lnTo>
                <a:lnTo>
                  <a:pt x="2148" y="1447"/>
                </a:lnTo>
                <a:lnTo>
                  <a:pt x="2165" y="1445"/>
                </a:lnTo>
                <a:lnTo>
                  <a:pt x="2182" y="1443"/>
                </a:lnTo>
                <a:lnTo>
                  <a:pt x="2199" y="1445"/>
                </a:lnTo>
                <a:lnTo>
                  <a:pt x="2216" y="1447"/>
                </a:lnTo>
                <a:lnTo>
                  <a:pt x="2231" y="1452"/>
                </a:lnTo>
                <a:lnTo>
                  <a:pt x="2246" y="1458"/>
                </a:lnTo>
                <a:lnTo>
                  <a:pt x="2262" y="1465"/>
                </a:lnTo>
                <a:lnTo>
                  <a:pt x="2276" y="1473"/>
                </a:lnTo>
                <a:lnTo>
                  <a:pt x="2289" y="1484"/>
                </a:lnTo>
                <a:lnTo>
                  <a:pt x="2302" y="1494"/>
                </a:lnTo>
                <a:lnTo>
                  <a:pt x="2313" y="1507"/>
                </a:lnTo>
                <a:lnTo>
                  <a:pt x="2323" y="1521"/>
                </a:lnTo>
                <a:lnTo>
                  <a:pt x="2332" y="1535"/>
                </a:lnTo>
                <a:lnTo>
                  <a:pt x="2339" y="1550"/>
                </a:lnTo>
                <a:lnTo>
                  <a:pt x="2345" y="1566"/>
                </a:lnTo>
                <a:lnTo>
                  <a:pt x="2350" y="1581"/>
                </a:lnTo>
                <a:lnTo>
                  <a:pt x="2352" y="1598"/>
                </a:lnTo>
                <a:lnTo>
                  <a:pt x="2353" y="1614"/>
                </a:lnTo>
                <a:close/>
              </a:path>
            </a:pathLst>
          </a:custGeom>
          <a:solidFill>
            <a:schemeClr val="dk1"/>
          </a:solidFill>
          <a:ln>
            <a:noFill/>
          </a:ln>
        </p:spPr>
        <p:style>
          <a:lnRef idx="0">
            <a:scrgbClr r="0" g="0" b="0"/>
          </a:lnRef>
          <a:fillRef idx="0">
            <a:scrgbClr r="0" g="0" b="0"/>
          </a:fillRef>
          <a:effectRef idx="0">
            <a:scrgbClr r="0" g="0" b="0"/>
          </a:effectRef>
          <a:fontRef idx="minor">
            <a:schemeClr val="lt1"/>
          </a:fontRef>
        </p:style>
        <p:txBody>
          <a:bodyPr lIns="80147" tIns="40074" rIns="80147" bIns="40074"/>
          <a:lstStyle/>
          <a:p>
            <a:endParaRPr lang="en-GB"/>
          </a:p>
        </p:txBody>
      </p:sp>
      <p:sp>
        <p:nvSpPr>
          <p:cNvPr id="60" name="_color1">
            <a:extLst>
              <a:ext uri="{FF2B5EF4-FFF2-40B4-BE49-F238E27FC236}">
                <a16:creationId xmlns:a16="http://schemas.microsoft.com/office/drawing/2014/main" id="{D5C54365-EC91-42D4-8024-35F3E50F8D74}"/>
              </a:ext>
            </a:extLst>
          </p:cNvPr>
          <p:cNvSpPr/>
          <p:nvPr/>
        </p:nvSpPr>
        <p:spPr bwMode="gray">
          <a:xfrm>
            <a:off x="8205002" y="2778286"/>
            <a:ext cx="680880" cy="630448"/>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62" name="TextBox 61">
            <a:extLst>
              <a:ext uri="{FF2B5EF4-FFF2-40B4-BE49-F238E27FC236}">
                <a16:creationId xmlns:a16="http://schemas.microsoft.com/office/drawing/2014/main" id="{C4F9264C-8CB3-4D28-BB48-A1519B5C292E}"/>
              </a:ext>
            </a:extLst>
          </p:cNvPr>
          <p:cNvSpPr txBox="1"/>
          <p:nvPr/>
        </p:nvSpPr>
        <p:spPr>
          <a:xfrm>
            <a:off x="8361217" y="2982531"/>
            <a:ext cx="746905"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b="1">
                <a:solidFill>
                  <a:schemeClr val="bg1"/>
                </a:solidFill>
                <a:latin typeface="EYInterstate Light" panose="02000506000000020004" pitchFamily="2" charset="0"/>
              </a:rPr>
              <a:t>Ogre</a:t>
            </a:r>
            <a:endParaRPr lang="lv-LV" sz="1100" b="1">
              <a:solidFill>
                <a:schemeClr val="bg1"/>
              </a:solidFill>
              <a:highlight>
                <a:srgbClr val="FFFF00"/>
              </a:highlight>
              <a:latin typeface="EYInterstate Light" panose="02000506000000020004" pitchFamily="2" charset="0"/>
            </a:endParaRPr>
          </a:p>
        </p:txBody>
      </p:sp>
      <p:sp>
        <p:nvSpPr>
          <p:cNvPr id="65" name="_color1">
            <a:extLst>
              <a:ext uri="{FF2B5EF4-FFF2-40B4-BE49-F238E27FC236}">
                <a16:creationId xmlns:a16="http://schemas.microsoft.com/office/drawing/2014/main" id="{76476C4F-DB7A-4649-AF0C-88EAC856F9DE}"/>
              </a:ext>
            </a:extLst>
          </p:cNvPr>
          <p:cNvSpPr/>
          <p:nvPr/>
        </p:nvSpPr>
        <p:spPr bwMode="gray">
          <a:xfrm>
            <a:off x="9311808" y="4834568"/>
            <a:ext cx="680880" cy="630448"/>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66" name="TextBox 65">
            <a:extLst>
              <a:ext uri="{FF2B5EF4-FFF2-40B4-BE49-F238E27FC236}">
                <a16:creationId xmlns:a16="http://schemas.microsoft.com/office/drawing/2014/main" id="{1573778D-506C-4A6C-B816-5E1320C54A8C}"/>
              </a:ext>
            </a:extLst>
          </p:cNvPr>
          <p:cNvSpPr txBox="1"/>
          <p:nvPr/>
        </p:nvSpPr>
        <p:spPr>
          <a:xfrm>
            <a:off x="9523242" y="5056839"/>
            <a:ext cx="746905"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b="1">
                <a:solidFill>
                  <a:schemeClr val="bg1"/>
                </a:solidFill>
                <a:latin typeface="EYInterstate Light" panose="02000506000000020004" pitchFamily="2" charset="0"/>
              </a:rPr>
              <a:t>Ogre</a:t>
            </a:r>
            <a:endParaRPr lang="lv-LV" sz="1100" b="1">
              <a:solidFill>
                <a:schemeClr val="bg1"/>
              </a:solidFill>
              <a:highlight>
                <a:srgbClr val="FFFF00"/>
              </a:highlight>
              <a:latin typeface="EYInterstate Light" panose="02000506000000020004" pitchFamily="2" charset="0"/>
            </a:endParaRPr>
          </a:p>
        </p:txBody>
      </p:sp>
      <p:sp>
        <p:nvSpPr>
          <p:cNvPr id="71" name="_color1">
            <a:extLst>
              <a:ext uri="{FF2B5EF4-FFF2-40B4-BE49-F238E27FC236}">
                <a16:creationId xmlns:a16="http://schemas.microsoft.com/office/drawing/2014/main" id="{D3616394-FD3F-4787-AA35-DC249248E264}"/>
              </a:ext>
            </a:extLst>
          </p:cNvPr>
          <p:cNvSpPr/>
          <p:nvPr/>
        </p:nvSpPr>
        <p:spPr bwMode="gray">
          <a:xfrm>
            <a:off x="6741147" y="2088408"/>
            <a:ext cx="680880" cy="630448"/>
          </a:xfrm>
          <a:prstGeom prst="ellipse">
            <a:avLst/>
          </a:prstGeom>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73" name="TextBox 72">
            <a:extLst>
              <a:ext uri="{FF2B5EF4-FFF2-40B4-BE49-F238E27FC236}">
                <a16:creationId xmlns:a16="http://schemas.microsoft.com/office/drawing/2014/main" id="{1A030433-559C-4604-B985-81DAD9EF4D1D}"/>
              </a:ext>
            </a:extLst>
          </p:cNvPr>
          <p:cNvSpPr txBox="1"/>
          <p:nvPr/>
        </p:nvSpPr>
        <p:spPr>
          <a:xfrm>
            <a:off x="6924014" y="2309853"/>
            <a:ext cx="645026"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b="1">
                <a:solidFill>
                  <a:schemeClr val="bg1"/>
                </a:solidFill>
                <a:latin typeface="EYInterstate Light" panose="02000506000000020004" pitchFamily="2" charset="0"/>
              </a:rPr>
              <a:t>Talsi</a:t>
            </a:r>
            <a:endParaRPr lang="lv-LV" sz="1200" b="1">
              <a:solidFill>
                <a:schemeClr val="bg1"/>
              </a:solidFill>
              <a:highlight>
                <a:srgbClr val="FFFF00"/>
              </a:highlight>
              <a:latin typeface="EYInterstate Light" panose="02000506000000020004" pitchFamily="2" charset="0"/>
            </a:endParaRPr>
          </a:p>
        </p:txBody>
      </p:sp>
      <p:sp>
        <p:nvSpPr>
          <p:cNvPr id="74" name="_color1">
            <a:extLst>
              <a:ext uri="{FF2B5EF4-FFF2-40B4-BE49-F238E27FC236}">
                <a16:creationId xmlns:a16="http://schemas.microsoft.com/office/drawing/2014/main" id="{141D6B1D-80E3-43C7-B70B-8DC8B8562E2E}"/>
              </a:ext>
            </a:extLst>
          </p:cNvPr>
          <p:cNvSpPr/>
          <p:nvPr/>
        </p:nvSpPr>
        <p:spPr bwMode="gray">
          <a:xfrm>
            <a:off x="4739083" y="5130174"/>
            <a:ext cx="724961" cy="663046"/>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75" name="TextBox 74">
            <a:extLst>
              <a:ext uri="{FF2B5EF4-FFF2-40B4-BE49-F238E27FC236}">
                <a16:creationId xmlns:a16="http://schemas.microsoft.com/office/drawing/2014/main" id="{7EAA8727-CC69-4DDC-B1E8-9645346E329C}"/>
              </a:ext>
            </a:extLst>
          </p:cNvPr>
          <p:cNvSpPr txBox="1"/>
          <p:nvPr/>
        </p:nvSpPr>
        <p:spPr>
          <a:xfrm>
            <a:off x="4953348" y="5383314"/>
            <a:ext cx="795261"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b="1">
                <a:solidFill>
                  <a:srgbClr val="FFFFFF"/>
                </a:solidFill>
                <a:latin typeface="EYInterstate Light" panose="02000506000000020004" pitchFamily="2" charset="0"/>
              </a:rPr>
              <a:t>Talsi</a:t>
            </a:r>
            <a:endParaRPr lang="lv-LV" sz="1100" b="1">
              <a:solidFill>
                <a:srgbClr val="FFFFFF"/>
              </a:solidFill>
              <a:highlight>
                <a:srgbClr val="FFFF00"/>
              </a:highlight>
              <a:latin typeface="EYInterstate Light" panose="02000506000000020004" pitchFamily="2" charset="0"/>
            </a:endParaRPr>
          </a:p>
        </p:txBody>
      </p:sp>
      <p:sp>
        <p:nvSpPr>
          <p:cNvPr id="68" name="Date Placeholder 10">
            <a:extLst>
              <a:ext uri="{FF2B5EF4-FFF2-40B4-BE49-F238E27FC236}">
                <a16:creationId xmlns:a16="http://schemas.microsoft.com/office/drawing/2014/main" id="{663DF299-A2BE-4B43-BD3E-9DAFCE318109}"/>
              </a:ext>
            </a:extLst>
          </p:cNvPr>
          <p:cNvSpPr>
            <a:spLocks noGrp="1"/>
          </p:cNvSpPr>
          <p:nvPr>
            <p:ph type="dt" sz="half" idx="10"/>
          </p:nvPr>
        </p:nvSpPr>
        <p:spPr>
          <a:xfrm>
            <a:off x="1398802" y="6515304"/>
            <a:ext cx="1469547" cy="180000"/>
          </a:xfrm>
        </p:spPr>
        <p:txBody>
          <a:bodyPr/>
          <a:lstStyle/>
          <a:p>
            <a:r>
              <a:rPr lang="lv-LV" dirty="0"/>
              <a:t>2022. gada 2. decembris</a:t>
            </a:r>
            <a:endParaRPr lang="en-IN" dirty="0"/>
          </a:p>
        </p:txBody>
      </p:sp>
    </p:spTree>
    <p:extLst>
      <p:ext uri="{BB962C8B-B14F-4D97-AF65-F5344CB8AC3E}">
        <p14:creationId xmlns:p14="http://schemas.microsoft.com/office/powerpoint/2010/main" val="396385324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grpId="0" nodeType="withEffect" p14:presetBounceEnd="31000">
                                      <p:stCondLst>
                                        <p:cond delay="0"/>
                                      </p:stCondLst>
                                      <p:childTnLst>
                                        <p:animMotion origin="layout" path="M 1.03071E-6 -0.72083 L 1.03071E-6 -7.40741E-7 " pathEditMode="relative" rAng="0" ptsTypes="AA" p14:bounceEnd="31000">
                                          <p:cBhvr>
                                            <p:cTn id="6" dur="800" fill="hold"/>
                                            <p:tgtEl>
                                              <p:spTgt spid="118"/>
                                            </p:tgtEl>
                                            <p:attrNameLst>
                                              <p:attrName>ppt_x</p:attrName>
                                              <p:attrName>ppt_y</p:attrName>
                                            </p:attrNameLst>
                                          </p:cBhvr>
                                          <p:rCtr x="0" y="36042"/>
                                        </p:animMotion>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1" nodeType="clickEffect">
                                      <p:stCondLst>
                                        <p:cond delay="0"/>
                                      </p:stCondLst>
                                      <p:childTnLst>
                                        <p:set>
                                          <p:cBhvr>
                                            <p:cTn id="10" dur="1" fill="hold">
                                              <p:stCondLst>
                                                <p:cond delay="0"/>
                                              </p:stCondLst>
                                            </p:cTn>
                                            <p:tgtEl>
                                              <p:spTgt spid="126"/>
                                            </p:tgtEl>
                                            <p:attrNameLst>
                                              <p:attrName>style.visibility</p:attrName>
                                            </p:attrNameLst>
                                          </p:cBhvr>
                                          <p:to>
                                            <p:strVal val="visible"/>
                                          </p:to>
                                        </p:set>
                                        <p:animEffect transition="in" filter="fade">
                                          <p:cBhvr>
                                            <p:cTn id="11" dur="300"/>
                                            <p:tgtEl>
                                              <p:spTgt spid="126"/>
                                            </p:tgtEl>
                                          </p:cBhvr>
                                        </p:animEffect>
                                      </p:childTnLst>
                                    </p:cTn>
                                  </p:par>
                                  <p:par>
                                    <p:cTn id="12" presetID="42" presetClass="path" presetSubtype="0" accel="50000" fill="hold" grpId="0" nodeType="withEffect" p14:presetBounceEnd="31000">
                                      <p:stCondLst>
                                        <p:cond delay="0"/>
                                      </p:stCondLst>
                                      <p:childTnLst>
                                        <p:animMotion origin="layout" path="M -2.26445E-6 -0.72084 L -2.26445E-6 2.59259E-6 " pathEditMode="relative" rAng="0" ptsTypes="AA" p14:bounceEnd="31000">
                                          <p:cBhvr>
                                            <p:cTn id="13" dur="800" fill="hold"/>
                                            <p:tgtEl>
                                              <p:spTgt spid="126"/>
                                            </p:tgtEl>
                                            <p:attrNameLst>
                                              <p:attrName>ppt_x</p:attrName>
                                              <p:attrName>ppt_y</p:attrName>
                                            </p:attrNameLst>
                                          </p:cBhvr>
                                          <p:rCtr x="0" y="36042"/>
                                        </p:animMotion>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1" nodeType="clickEffect">
                                      <p:stCondLst>
                                        <p:cond delay="0"/>
                                      </p:stCondLst>
                                      <p:childTnLst>
                                        <p:set>
                                          <p:cBhvr>
                                            <p:cTn id="17" dur="1" fill="hold">
                                              <p:stCondLst>
                                                <p:cond delay="0"/>
                                              </p:stCondLst>
                                            </p:cTn>
                                            <p:tgtEl>
                                              <p:spTgt spid="128"/>
                                            </p:tgtEl>
                                            <p:attrNameLst>
                                              <p:attrName>style.visibility</p:attrName>
                                            </p:attrNameLst>
                                          </p:cBhvr>
                                          <p:to>
                                            <p:strVal val="visible"/>
                                          </p:to>
                                        </p:set>
                                        <p:animEffect transition="in" filter="fade">
                                          <p:cBhvr>
                                            <p:cTn id="18" dur="300"/>
                                            <p:tgtEl>
                                              <p:spTgt spid="128"/>
                                            </p:tgtEl>
                                          </p:cBhvr>
                                        </p:animEffect>
                                      </p:childTnLst>
                                    </p:cTn>
                                  </p:par>
                                  <p:par>
                                    <p:cTn id="19" presetID="42" presetClass="path" presetSubtype="0" accel="50000" fill="hold" grpId="0" nodeType="withEffect" p14:presetBounceEnd="31000">
                                      <p:stCondLst>
                                        <p:cond delay="0"/>
                                      </p:stCondLst>
                                      <p:childTnLst>
                                        <p:animMotion origin="layout" path="M -8.74545E-7 -0.72084 L -8.74545E-7 2.96296E-6 " pathEditMode="relative" rAng="0" ptsTypes="AA" p14:bounceEnd="31000">
                                          <p:cBhvr>
                                            <p:cTn id="20" dur="800" fill="hold"/>
                                            <p:tgtEl>
                                              <p:spTgt spid="128"/>
                                            </p:tgtEl>
                                            <p:attrNameLst>
                                              <p:attrName>ppt_x</p:attrName>
                                              <p:attrName>ppt_y</p:attrName>
                                            </p:attrNameLst>
                                          </p:cBhvr>
                                          <p:rCtr x="0" y="36042"/>
                                        </p:animMotion>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1" nodeType="clickEffect">
                                      <p:stCondLst>
                                        <p:cond delay="0"/>
                                      </p:stCondLst>
                                      <p:childTnLst>
                                        <p:set>
                                          <p:cBhvr>
                                            <p:cTn id="24" dur="1" fill="hold">
                                              <p:stCondLst>
                                                <p:cond delay="0"/>
                                              </p:stCondLst>
                                            </p:cTn>
                                            <p:tgtEl>
                                              <p:spTgt spid="137"/>
                                            </p:tgtEl>
                                            <p:attrNameLst>
                                              <p:attrName>style.visibility</p:attrName>
                                            </p:attrNameLst>
                                          </p:cBhvr>
                                          <p:to>
                                            <p:strVal val="visible"/>
                                          </p:to>
                                        </p:set>
                                        <p:animEffect transition="in" filter="fade">
                                          <p:cBhvr>
                                            <p:cTn id="25" dur="300"/>
                                            <p:tgtEl>
                                              <p:spTgt spid="137"/>
                                            </p:tgtEl>
                                          </p:cBhvr>
                                        </p:animEffect>
                                      </p:childTnLst>
                                    </p:cTn>
                                  </p:par>
                                  <p:par>
                                    <p:cTn id="26" presetID="42" presetClass="path" presetSubtype="0" accel="50000" fill="hold" grpId="0" nodeType="withEffect" p14:presetBounceEnd="31000">
                                      <p:stCondLst>
                                        <p:cond delay="0"/>
                                      </p:stCondLst>
                                      <p:childTnLst>
                                        <p:animMotion origin="layout" path="M -3.72723E-6 -0.72083 L -3.72723E-6 7.40741E-7 " pathEditMode="relative" rAng="0" ptsTypes="AA" p14:bounceEnd="31000">
                                          <p:cBhvr>
                                            <p:cTn id="27" dur="800" fill="hold"/>
                                            <p:tgtEl>
                                              <p:spTgt spid="137"/>
                                            </p:tgtEl>
                                            <p:attrNameLst>
                                              <p:attrName>ppt_x</p:attrName>
                                              <p:attrName>ppt_y</p:attrName>
                                            </p:attrNameLst>
                                          </p:cBhvr>
                                          <p:rCtr x="0" y="36042"/>
                                        </p:animMotion>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1" nodeType="clickEffect">
                                      <p:stCondLst>
                                        <p:cond delay="0"/>
                                      </p:stCondLst>
                                      <p:childTnLst>
                                        <p:set>
                                          <p:cBhvr>
                                            <p:cTn id="31" dur="1" fill="hold">
                                              <p:stCondLst>
                                                <p:cond delay="0"/>
                                              </p:stCondLst>
                                            </p:cTn>
                                            <p:tgtEl>
                                              <p:spTgt spid="139"/>
                                            </p:tgtEl>
                                            <p:attrNameLst>
                                              <p:attrName>style.visibility</p:attrName>
                                            </p:attrNameLst>
                                          </p:cBhvr>
                                          <p:to>
                                            <p:strVal val="visible"/>
                                          </p:to>
                                        </p:set>
                                        <p:animEffect transition="in" filter="fade">
                                          <p:cBhvr>
                                            <p:cTn id="32" dur="300"/>
                                            <p:tgtEl>
                                              <p:spTgt spid="139"/>
                                            </p:tgtEl>
                                          </p:cBhvr>
                                        </p:animEffect>
                                      </p:childTnLst>
                                    </p:cTn>
                                  </p:par>
                                  <p:par>
                                    <p:cTn id="33" presetID="42" presetClass="path" presetSubtype="0" accel="50000" fill="hold" grpId="0" nodeType="withEffect" p14:presetBounceEnd="31000">
                                      <p:stCondLst>
                                        <p:cond delay="0"/>
                                      </p:stCondLst>
                                      <p:childTnLst>
                                        <p:animMotion origin="layout" path="M 2.44664E-7 -0.72083 L 2.44664E-7 -3.7037E-6 " pathEditMode="relative" rAng="0" ptsTypes="AA" p14:bounceEnd="31000">
                                          <p:cBhvr>
                                            <p:cTn id="34" dur="800" fill="hold"/>
                                            <p:tgtEl>
                                              <p:spTgt spid="139"/>
                                            </p:tgtEl>
                                            <p:attrNameLst>
                                              <p:attrName>ppt_x</p:attrName>
                                              <p:attrName>ppt_y</p:attrName>
                                            </p:attrNameLst>
                                          </p:cBhvr>
                                          <p:rCtr x="0" y="36042"/>
                                        </p:animMotion>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1" nodeType="clickEffect">
                                      <p:stCondLst>
                                        <p:cond delay="0"/>
                                      </p:stCondLst>
                                      <p:childTnLst>
                                        <p:set>
                                          <p:cBhvr>
                                            <p:cTn id="38" dur="1" fill="hold">
                                              <p:stCondLst>
                                                <p:cond delay="0"/>
                                              </p:stCondLst>
                                            </p:cTn>
                                            <p:tgtEl>
                                              <p:spTgt spid="141"/>
                                            </p:tgtEl>
                                            <p:attrNameLst>
                                              <p:attrName>style.visibility</p:attrName>
                                            </p:attrNameLst>
                                          </p:cBhvr>
                                          <p:to>
                                            <p:strVal val="visible"/>
                                          </p:to>
                                        </p:set>
                                        <p:animEffect transition="in" filter="fade">
                                          <p:cBhvr>
                                            <p:cTn id="39" dur="300"/>
                                            <p:tgtEl>
                                              <p:spTgt spid="141"/>
                                            </p:tgtEl>
                                          </p:cBhvr>
                                        </p:animEffect>
                                      </p:childTnLst>
                                    </p:cTn>
                                  </p:par>
                                  <p:par>
                                    <p:cTn id="40" presetID="42" presetClass="path" presetSubtype="0" accel="50000" fill="hold" grpId="0" nodeType="withEffect" p14:presetBounceEnd="31000">
                                      <p:stCondLst>
                                        <p:cond delay="0"/>
                                      </p:stCondLst>
                                      <p:childTnLst>
                                        <p:animMotion origin="layout" path="M -1.16085E-6 -0.72083 L -1.16085E-6 -2.22222E-6 " pathEditMode="relative" rAng="0" ptsTypes="AA" p14:bounceEnd="31000">
                                          <p:cBhvr>
                                            <p:cTn id="41" dur="800" fill="hold"/>
                                            <p:tgtEl>
                                              <p:spTgt spid="141"/>
                                            </p:tgtEl>
                                            <p:attrNameLst>
                                              <p:attrName>ppt_x</p:attrName>
                                              <p:attrName>ppt_y</p:attrName>
                                            </p:attrNameLst>
                                          </p:cBhvr>
                                          <p:rCtr x="0" y="36042"/>
                                        </p:animMotion>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1" nodeType="clickEffect">
                                      <p:stCondLst>
                                        <p:cond delay="0"/>
                                      </p:stCondLst>
                                      <p:childTnLst>
                                        <p:set>
                                          <p:cBhvr>
                                            <p:cTn id="45" dur="1" fill="hold">
                                              <p:stCondLst>
                                                <p:cond delay="0"/>
                                              </p:stCondLst>
                                            </p:cTn>
                                            <p:tgtEl>
                                              <p:spTgt spid="143"/>
                                            </p:tgtEl>
                                            <p:attrNameLst>
                                              <p:attrName>style.visibility</p:attrName>
                                            </p:attrNameLst>
                                          </p:cBhvr>
                                          <p:to>
                                            <p:strVal val="visible"/>
                                          </p:to>
                                        </p:set>
                                        <p:animEffect transition="in" filter="fade">
                                          <p:cBhvr>
                                            <p:cTn id="46" dur="300"/>
                                            <p:tgtEl>
                                              <p:spTgt spid="143"/>
                                            </p:tgtEl>
                                          </p:cBhvr>
                                        </p:animEffect>
                                      </p:childTnLst>
                                    </p:cTn>
                                  </p:par>
                                  <p:par>
                                    <p:cTn id="47" presetID="42" presetClass="path" presetSubtype="0" accel="50000" fill="hold" grpId="0" nodeType="withEffect" p14:presetBounceEnd="31000">
                                      <p:stCondLst>
                                        <p:cond delay="0"/>
                                      </p:stCondLst>
                                      <p:childTnLst>
                                        <p:animMotion origin="layout" path="M -3.44612E-6 -0.72083 L -3.44612E-6 -3.7037E-7 " pathEditMode="relative" rAng="0" ptsTypes="AA" p14:bounceEnd="31000">
                                          <p:cBhvr>
                                            <p:cTn id="48" dur="800" fill="hold"/>
                                            <p:tgtEl>
                                              <p:spTgt spid="143"/>
                                            </p:tgtEl>
                                            <p:attrNameLst>
                                              <p:attrName>ppt_x</p:attrName>
                                              <p:attrName>ppt_y</p:attrName>
                                            </p:attrNameLst>
                                          </p:cBhvr>
                                          <p:rCtr x="0" y="36042"/>
                                        </p:animMotion>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1" nodeType="clickEffect">
                                      <p:stCondLst>
                                        <p:cond delay="0"/>
                                      </p:stCondLst>
                                      <p:childTnLst>
                                        <p:set>
                                          <p:cBhvr>
                                            <p:cTn id="52" dur="1" fill="hold">
                                              <p:stCondLst>
                                                <p:cond delay="0"/>
                                              </p:stCondLst>
                                            </p:cTn>
                                            <p:tgtEl>
                                              <p:spTgt spid="145"/>
                                            </p:tgtEl>
                                            <p:attrNameLst>
                                              <p:attrName>style.visibility</p:attrName>
                                            </p:attrNameLst>
                                          </p:cBhvr>
                                          <p:to>
                                            <p:strVal val="visible"/>
                                          </p:to>
                                        </p:set>
                                        <p:animEffect transition="in" filter="fade">
                                          <p:cBhvr>
                                            <p:cTn id="53" dur="300"/>
                                            <p:tgtEl>
                                              <p:spTgt spid="145"/>
                                            </p:tgtEl>
                                          </p:cBhvr>
                                        </p:animEffect>
                                      </p:childTnLst>
                                    </p:cTn>
                                  </p:par>
                                  <p:par>
                                    <p:cTn id="54" presetID="42" presetClass="path" presetSubtype="0" accel="50000" fill="hold" grpId="0" nodeType="withEffect" p14:presetBounceEnd="31000">
                                      <p:stCondLst>
                                        <p:cond delay="0"/>
                                      </p:stCondLst>
                                      <p:childTnLst>
                                        <p:animMotion origin="layout" path="M 3.51379E-6 -0.72084 L 3.51379E-6 2.22222E-6 " pathEditMode="relative" rAng="0" ptsTypes="AA" p14:bounceEnd="31000">
                                          <p:cBhvr>
                                            <p:cTn id="55" dur="800" fill="hold"/>
                                            <p:tgtEl>
                                              <p:spTgt spid="145"/>
                                            </p:tgtEl>
                                            <p:attrNameLst>
                                              <p:attrName>ppt_x</p:attrName>
                                              <p:attrName>ppt_y</p:attrName>
                                            </p:attrNameLst>
                                          </p:cBhvr>
                                          <p:rCtr x="0" y="36042"/>
                                        </p:animMotion>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1" nodeType="clickEffect">
                                      <p:stCondLst>
                                        <p:cond delay="0"/>
                                      </p:stCondLst>
                                      <p:childTnLst>
                                        <p:set>
                                          <p:cBhvr>
                                            <p:cTn id="59" dur="1" fill="hold">
                                              <p:stCondLst>
                                                <p:cond delay="0"/>
                                              </p:stCondLst>
                                            </p:cTn>
                                            <p:tgtEl>
                                              <p:spTgt spid="147"/>
                                            </p:tgtEl>
                                            <p:attrNameLst>
                                              <p:attrName>style.visibility</p:attrName>
                                            </p:attrNameLst>
                                          </p:cBhvr>
                                          <p:to>
                                            <p:strVal val="visible"/>
                                          </p:to>
                                        </p:set>
                                        <p:animEffect transition="in" filter="fade">
                                          <p:cBhvr>
                                            <p:cTn id="60" dur="300"/>
                                            <p:tgtEl>
                                              <p:spTgt spid="147"/>
                                            </p:tgtEl>
                                          </p:cBhvr>
                                        </p:animEffect>
                                      </p:childTnLst>
                                    </p:cTn>
                                  </p:par>
                                  <p:par>
                                    <p:cTn id="61" presetID="42" presetClass="path" presetSubtype="0" accel="50000" fill="hold" grpId="0" nodeType="withEffect" p14:presetBounceEnd="31000">
                                      <p:stCondLst>
                                        <p:cond delay="0"/>
                                      </p:stCondLst>
                                      <p:childTnLst>
                                        <p:animMotion origin="layout" path="M 3.93545E-6 -0.72083 L 3.93545E-6 7.40741E-7 " pathEditMode="relative" rAng="0" ptsTypes="AA" p14:bounceEnd="31000">
                                          <p:cBhvr>
                                            <p:cTn id="62" dur="800" fill="hold"/>
                                            <p:tgtEl>
                                              <p:spTgt spid="147"/>
                                            </p:tgtEl>
                                            <p:attrNameLst>
                                              <p:attrName>ppt_x</p:attrName>
                                              <p:attrName>ppt_y</p:attrName>
                                            </p:attrNameLst>
                                          </p:cBhvr>
                                          <p:rCtr x="0" y="36042"/>
                                        </p:animMotion>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1" nodeType="clickEffect">
                                      <p:stCondLst>
                                        <p:cond delay="0"/>
                                      </p:stCondLst>
                                      <p:childTnLst>
                                        <p:set>
                                          <p:cBhvr>
                                            <p:cTn id="66" dur="1" fill="hold">
                                              <p:stCondLst>
                                                <p:cond delay="0"/>
                                              </p:stCondLst>
                                            </p:cTn>
                                            <p:tgtEl>
                                              <p:spTgt spid="151"/>
                                            </p:tgtEl>
                                            <p:attrNameLst>
                                              <p:attrName>style.visibility</p:attrName>
                                            </p:attrNameLst>
                                          </p:cBhvr>
                                          <p:to>
                                            <p:strVal val="visible"/>
                                          </p:to>
                                        </p:set>
                                        <p:animEffect transition="in" filter="fade">
                                          <p:cBhvr>
                                            <p:cTn id="67" dur="300"/>
                                            <p:tgtEl>
                                              <p:spTgt spid="151"/>
                                            </p:tgtEl>
                                          </p:cBhvr>
                                        </p:animEffect>
                                      </p:childTnLst>
                                    </p:cTn>
                                  </p:par>
                                  <p:par>
                                    <p:cTn id="68" presetID="42" presetClass="path" presetSubtype="0" accel="50000" fill="hold" grpId="0" nodeType="withEffect" p14:presetBounceEnd="31000">
                                      <p:stCondLst>
                                        <p:cond delay="0"/>
                                      </p:stCondLst>
                                      <p:childTnLst>
                                        <p:animMotion origin="layout" path="M 2.86309E-7 -0.72084 L 2.86309E-7 4.07407E-6 " pathEditMode="relative" rAng="0" ptsTypes="AA" p14:bounceEnd="31000">
                                          <p:cBhvr>
                                            <p:cTn id="69" dur="800" fill="hold"/>
                                            <p:tgtEl>
                                              <p:spTgt spid="151"/>
                                            </p:tgtEl>
                                            <p:attrNameLst>
                                              <p:attrName>ppt_x</p:attrName>
                                              <p:attrName>ppt_y</p:attrName>
                                            </p:attrNameLst>
                                          </p:cBhvr>
                                          <p:rCtr x="0" y="36042"/>
                                        </p:animMotion>
                                      </p:childTnLst>
                                    </p:cTn>
                                  </p:par>
                                </p:childTnLst>
                              </p:cTn>
                            </p:par>
                          </p:childTnLst>
                        </p:cTn>
                      </p:par>
                      <p:par>
                        <p:cTn id="70" fill="hold">
                          <p:stCondLst>
                            <p:cond delay="indefinite"/>
                          </p:stCondLst>
                          <p:childTnLst>
                            <p:par>
                              <p:cTn id="71" fill="hold">
                                <p:stCondLst>
                                  <p:cond delay="0"/>
                                </p:stCondLst>
                                <p:childTnLst>
                                  <p:par>
                                    <p:cTn id="72" presetID="10" presetClass="entr" presetSubtype="0" fill="hold" grpId="1" nodeType="clickEffect">
                                      <p:stCondLst>
                                        <p:cond delay="0"/>
                                      </p:stCondLst>
                                      <p:childTnLst>
                                        <p:set>
                                          <p:cBhvr>
                                            <p:cTn id="73" dur="1" fill="hold">
                                              <p:stCondLst>
                                                <p:cond delay="0"/>
                                              </p:stCondLst>
                                            </p:cTn>
                                            <p:tgtEl>
                                              <p:spTgt spid="153"/>
                                            </p:tgtEl>
                                            <p:attrNameLst>
                                              <p:attrName>style.visibility</p:attrName>
                                            </p:attrNameLst>
                                          </p:cBhvr>
                                          <p:to>
                                            <p:strVal val="visible"/>
                                          </p:to>
                                        </p:set>
                                        <p:animEffect transition="in" filter="fade">
                                          <p:cBhvr>
                                            <p:cTn id="74" dur="300"/>
                                            <p:tgtEl>
                                              <p:spTgt spid="153"/>
                                            </p:tgtEl>
                                          </p:cBhvr>
                                        </p:animEffect>
                                      </p:childTnLst>
                                    </p:cTn>
                                  </p:par>
                                  <p:par>
                                    <p:cTn id="75" presetID="42" presetClass="path" presetSubtype="0" accel="50000" fill="hold" grpId="0" nodeType="withEffect" p14:presetBounceEnd="31000">
                                      <p:stCondLst>
                                        <p:cond delay="0"/>
                                      </p:stCondLst>
                                      <p:childTnLst>
                                        <p:animMotion origin="layout" path="M 1.97293E-6 -0.72083 L 1.97293E-6 -3.33333E-6 " pathEditMode="relative" rAng="0" ptsTypes="AA" p14:bounceEnd="31000">
                                          <p:cBhvr>
                                            <p:cTn id="76" dur="800" fill="hold"/>
                                            <p:tgtEl>
                                              <p:spTgt spid="153"/>
                                            </p:tgtEl>
                                            <p:attrNameLst>
                                              <p:attrName>ppt_x</p:attrName>
                                              <p:attrName>ppt_y</p:attrName>
                                            </p:attrNameLst>
                                          </p:cBhvr>
                                          <p:rCtr x="0" y="36042"/>
                                        </p:animMotion>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1" nodeType="clickEffect">
                                      <p:stCondLst>
                                        <p:cond delay="0"/>
                                      </p:stCondLst>
                                      <p:childTnLst>
                                        <p:set>
                                          <p:cBhvr>
                                            <p:cTn id="80" dur="1" fill="hold">
                                              <p:stCondLst>
                                                <p:cond delay="0"/>
                                              </p:stCondLst>
                                            </p:cTn>
                                            <p:tgtEl>
                                              <p:spTgt spid="155"/>
                                            </p:tgtEl>
                                            <p:attrNameLst>
                                              <p:attrName>style.visibility</p:attrName>
                                            </p:attrNameLst>
                                          </p:cBhvr>
                                          <p:to>
                                            <p:strVal val="visible"/>
                                          </p:to>
                                        </p:set>
                                        <p:animEffect transition="in" filter="fade">
                                          <p:cBhvr>
                                            <p:cTn id="81" dur="300"/>
                                            <p:tgtEl>
                                              <p:spTgt spid="155"/>
                                            </p:tgtEl>
                                          </p:cBhvr>
                                        </p:animEffect>
                                      </p:childTnLst>
                                    </p:cTn>
                                  </p:par>
                                  <p:par>
                                    <p:cTn id="82" presetID="42" presetClass="path" presetSubtype="0" accel="50000" fill="hold" grpId="0" nodeType="withEffect" p14:presetBounceEnd="31000">
                                      <p:stCondLst>
                                        <p:cond delay="0"/>
                                      </p:stCondLst>
                                      <p:childTnLst>
                                        <p:animMotion origin="layout" path="M -3.49297E-6 -0.72083 L -3.49297E-6 -3.7037E-7 " pathEditMode="relative" rAng="0" ptsTypes="AA" p14:bounceEnd="31000">
                                          <p:cBhvr>
                                            <p:cTn id="83" dur="800" fill="hold"/>
                                            <p:tgtEl>
                                              <p:spTgt spid="155"/>
                                            </p:tgtEl>
                                            <p:attrNameLst>
                                              <p:attrName>ppt_x</p:attrName>
                                              <p:attrName>ppt_y</p:attrName>
                                            </p:attrNameLst>
                                          </p:cBhvr>
                                          <p:rCtr x="0" y="36042"/>
                                        </p:animMotion>
                                      </p:childTnLst>
                                    </p:cTn>
                                  </p:par>
                                </p:childTnLst>
                              </p:cTn>
                            </p:par>
                          </p:childTnLst>
                        </p:cTn>
                      </p:par>
                      <p:par>
                        <p:cTn id="84" fill="hold">
                          <p:stCondLst>
                            <p:cond delay="indefinite"/>
                          </p:stCondLst>
                          <p:childTnLst>
                            <p:par>
                              <p:cTn id="85" fill="hold">
                                <p:stCondLst>
                                  <p:cond delay="0"/>
                                </p:stCondLst>
                                <p:childTnLst>
                                  <p:par>
                                    <p:cTn id="86" presetID="10" presetClass="entr" presetSubtype="0" fill="hold" grpId="1" nodeType="clickEffect">
                                      <p:stCondLst>
                                        <p:cond delay="0"/>
                                      </p:stCondLst>
                                      <p:childTnLst>
                                        <p:set>
                                          <p:cBhvr>
                                            <p:cTn id="87" dur="1" fill="hold">
                                              <p:stCondLst>
                                                <p:cond delay="0"/>
                                              </p:stCondLst>
                                            </p:cTn>
                                            <p:tgtEl>
                                              <p:spTgt spid="157"/>
                                            </p:tgtEl>
                                            <p:attrNameLst>
                                              <p:attrName>style.visibility</p:attrName>
                                            </p:attrNameLst>
                                          </p:cBhvr>
                                          <p:to>
                                            <p:strVal val="visible"/>
                                          </p:to>
                                        </p:set>
                                        <p:animEffect transition="in" filter="fade">
                                          <p:cBhvr>
                                            <p:cTn id="88" dur="300"/>
                                            <p:tgtEl>
                                              <p:spTgt spid="157"/>
                                            </p:tgtEl>
                                          </p:cBhvr>
                                        </p:animEffect>
                                      </p:childTnLst>
                                    </p:cTn>
                                  </p:par>
                                  <p:par>
                                    <p:cTn id="89" presetID="42" presetClass="path" presetSubtype="0" accel="50000" fill="hold" grpId="0" nodeType="withEffect" p14:presetBounceEnd="31000">
                                      <p:stCondLst>
                                        <p:cond delay="0"/>
                                      </p:stCondLst>
                                      <p:childTnLst>
                                        <p:animMotion origin="layout" path="M -3.12337E-8 -0.72084 L -3.12337E-8 2.59259E-6 " pathEditMode="relative" rAng="0" ptsTypes="AA" p14:bounceEnd="31000">
                                          <p:cBhvr>
                                            <p:cTn id="90" dur="800" fill="hold"/>
                                            <p:tgtEl>
                                              <p:spTgt spid="157"/>
                                            </p:tgtEl>
                                            <p:attrNameLst>
                                              <p:attrName>ppt_x</p:attrName>
                                              <p:attrName>ppt_y</p:attrName>
                                            </p:attrNameLst>
                                          </p:cBhvr>
                                          <p:rCtr x="0" y="36042"/>
                                        </p:animMotion>
                                      </p:childTnLst>
                                    </p:cTn>
                                  </p:par>
                                </p:childTnLst>
                              </p:cTn>
                            </p:par>
                          </p:childTnLst>
                        </p:cTn>
                      </p:par>
                      <p:par>
                        <p:cTn id="91" fill="hold">
                          <p:stCondLst>
                            <p:cond delay="indefinite"/>
                          </p:stCondLst>
                          <p:childTnLst>
                            <p:par>
                              <p:cTn id="92" fill="hold">
                                <p:stCondLst>
                                  <p:cond delay="0"/>
                                </p:stCondLst>
                                <p:childTnLst>
                                  <p:par>
                                    <p:cTn id="93" presetID="10" presetClass="entr" presetSubtype="0" fill="hold" grpId="1" nodeType="clickEffect">
                                      <p:stCondLst>
                                        <p:cond delay="0"/>
                                      </p:stCondLst>
                                      <p:childTnLst>
                                        <p:set>
                                          <p:cBhvr>
                                            <p:cTn id="94" dur="1" fill="hold">
                                              <p:stCondLst>
                                                <p:cond delay="0"/>
                                              </p:stCondLst>
                                            </p:cTn>
                                            <p:tgtEl>
                                              <p:spTgt spid="159"/>
                                            </p:tgtEl>
                                            <p:attrNameLst>
                                              <p:attrName>style.visibility</p:attrName>
                                            </p:attrNameLst>
                                          </p:cBhvr>
                                          <p:to>
                                            <p:strVal val="visible"/>
                                          </p:to>
                                        </p:set>
                                        <p:animEffect transition="in" filter="fade">
                                          <p:cBhvr>
                                            <p:cTn id="95" dur="300"/>
                                            <p:tgtEl>
                                              <p:spTgt spid="159"/>
                                            </p:tgtEl>
                                          </p:cBhvr>
                                        </p:animEffect>
                                      </p:childTnLst>
                                    </p:cTn>
                                  </p:par>
                                  <p:par>
                                    <p:cTn id="96" presetID="42" presetClass="path" presetSubtype="0" accel="50000" fill="hold" grpId="0" nodeType="withEffect" p14:presetBounceEnd="31000">
                                      <p:stCondLst>
                                        <p:cond delay="0"/>
                                      </p:stCondLst>
                                      <p:childTnLst>
                                        <p:animMotion origin="layout" path="M -3.95107E-6 -0.72083 L -3.95107E-6 -2.22222E-6 " pathEditMode="relative" rAng="0" ptsTypes="AA" p14:bounceEnd="31000">
                                          <p:cBhvr>
                                            <p:cTn id="97" dur="800" fill="hold"/>
                                            <p:tgtEl>
                                              <p:spTgt spid="159"/>
                                            </p:tgtEl>
                                            <p:attrNameLst>
                                              <p:attrName>ppt_x</p:attrName>
                                              <p:attrName>ppt_y</p:attrName>
                                            </p:attrNameLst>
                                          </p:cBhvr>
                                          <p:rCtr x="0" y="36042"/>
                                        </p:animMotion>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1" nodeType="clickEffect">
                                      <p:stCondLst>
                                        <p:cond delay="0"/>
                                      </p:stCondLst>
                                      <p:childTnLst>
                                        <p:set>
                                          <p:cBhvr>
                                            <p:cTn id="101" dur="1" fill="hold">
                                              <p:stCondLst>
                                                <p:cond delay="0"/>
                                              </p:stCondLst>
                                            </p:cTn>
                                            <p:tgtEl>
                                              <p:spTgt spid="161"/>
                                            </p:tgtEl>
                                            <p:attrNameLst>
                                              <p:attrName>style.visibility</p:attrName>
                                            </p:attrNameLst>
                                          </p:cBhvr>
                                          <p:to>
                                            <p:strVal val="visible"/>
                                          </p:to>
                                        </p:set>
                                        <p:animEffect transition="in" filter="fade">
                                          <p:cBhvr>
                                            <p:cTn id="102" dur="300"/>
                                            <p:tgtEl>
                                              <p:spTgt spid="161"/>
                                            </p:tgtEl>
                                          </p:cBhvr>
                                        </p:animEffect>
                                      </p:childTnLst>
                                    </p:cTn>
                                  </p:par>
                                  <p:par>
                                    <p:cTn id="103" presetID="42" presetClass="path" presetSubtype="0" accel="50000" fill="hold" grpId="0" nodeType="withEffect" p14:presetBounceEnd="31000">
                                      <p:stCondLst>
                                        <p:cond delay="0"/>
                                      </p:stCondLst>
                                      <p:childTnLst>
                                        <p:animMotion origin="layout" path="M -3.35242E-6 -0.72084 L -3.35242E-6 2.96296E-6 " pathEditMode="relative" rAng="0" ptsTypes="AA" p14:bounceEnd="31000">
                                          <p:cBhvr>
                                            <p:cTn id="104" dur="800" fill="hold"/>
                                            <p:tgtEl>
                                              <p:spTgt spid="161"/>
                                            </p:tgtEl>
                                            <p:attrNameLst>
                                              <p:attrName>ppt_x</p:attrName>
                                              <p:attrName>ppt_y</p:attrName>
                                            </p:attrNameLst>
                                          </p:cBhvr>
                                          <p:rCtr x="0" y="36042"/>
                                        </p:animMotion>
                                      </p:childTnLst>
                                    </p:cTn>
                                  </p:par>
                                </p:childTnLst>
                              </p:cTn>
                            </p:par>
                          </p:childTnLst>
                        </p:cTn>
                      </p:par>
                      <p:par>
                        <p:cTn id="105" fill="hold">
                          <p:stCondLst>
                            <p:cond delay="indefinite"/>
                          </p:stCondLst>
                          <p:childTnLst>
                            <p:par>
                              <p:cTn id="106" fill="hold">
                                <p:stCondLst>
                                  <p:cond delay="0"/>
                                </p:stCondLst>
                                <p:childTnLst>
                                  <p:par>
                                    <p:cTn id="107" presetID="10" presetClass="entr" presetSubtype="0" fill="hold" grpId="1" nodeType="clickEffect">
                                      <p:stCondLst>
                                        <p:cond delay="0"/>
                                      </p:stCondLst>
                                      <p:childTnLst>
                                        <p:set>
                                          <p:cBhvr>
                                            <p:cTn id="108" dur="1" fill="hold">
                                              <p:stCondLst>
                                                <p:cond delay="0"/>
                                              </p:stCondLst>
                                            </p:cTn>
                                            <p:tgtEl>
                                              <p:spTgt spid="163"/>
                                            </p:tgtEl>
                                            <p:attrNameLst>
                                              <p:attrName>style.visibility</p:attrName>
                                            </p:attrNameLst>
                                          </p:cBhvr>
                                          <p:to>
                                            <p:strVal val="visible"/>
                                          </p:to>
                                        </p:set>
                                        <p:animEffect transition="in" filter="fade">
                                          <p:cBhvr>
                                            <p:cTn id="109" dur="300"/>
                                            <p:tgtEl>
                                              <p:spTgt spid="163"/>
                                            </p:tgtEl>
                                          </p:cBhvr>
                                        </p:animEffect>
                                      </p:childTnLst>
                                    </p:cTn>
                                  </p:par>
                                  <p:par>
                                    <p:cTn id="110" presetID="42" presetClass="path" presetSubtype="0" accel="50000" fill="hold" grpId="0" nodeType="withEffect" p14:presetBounceEnd="31000">
                                      <p:stCondLst>
                                        <p:cond delay="0"/>
                                      </p:stCondLst>
                                      <p:childTnLst>
                                        <p:animMotion origin="layout" path="M -4.66944E-6 -0.72083 L -4.66944E-6 -1.11111E-6 " pathEditMode="relative" rAng="0" ptsTypes="AA" p14:bounceEnd="31000">
                                          <p:cBhvr>
                                            <p:cTn id="111" dur="800" fill="hold"/>
                                            <p:tgtEl>
                                              <p:spTgt spid="163"/>
                                            </p:tgtEl>
                                            <p:attrNameLst>
                                              <p:attrName>ppt_x</p:attrName>
                                              <p:attrName>ppt_y</p:attrName>
                                            </p:attrNameLst>
                                          </p:cBhvr>
                                          <p:rCtr x="0" y="36042"/>
                                        </p:animMotion>
                                      </p:childTnLst>
                                    </p:cTn>
                                  </p:par>
                                </p:childTnLst>
                              </p:cTn>
                            </p:par>
                          </p:childTnLst>
                        </p:cTn>
                      </p:par>
                      <p:par>
                        <p:cTn id="112" fill="hold">
                          <p:stCondLst>
                            <p:cond delay="indefinite"/>
                          </p:stCondLst>
                          <p:childTnLst>
                            <p:par>
                              <p:cTn id="113" fill="hold">
                                <p:stCondLst>
                                  <p:cond delay="0"/>
                                </p:stCondLst>
                                <p:childTnLst>
                                  <p:par>
                                    <p:cTn id="114" presetID="10" presetClass="entr" presetSubtype="0" fill="hold" grpId="1" nodeType="clickEffect">
                                      <p:stCondLst>
                                        <p:cond delay="0"/>
                                      </p:stCondLst>
                                      <p:childTnLst>
                                        <p:set>
                                          <p:cBhvr>
                                            <p:cTn id="115" dur="1" fill="hold">
                                              <p:stCondLst>
                                                <p:cond delay="0"/>
                                              </p:stCondLst>
                                            </p:cTn>
                                            <p:tgtEl>
                                              <p:spTgt spid="165"/>
                                            </p:tgtEl>
                                            <p:attrNameLst>
                                              <p:attrName>style.visibility</p:attrName>
                                            </p:attrNameLst>
                                          </p:cBhvr>
                                          <p:to>
                                            <p:strVal val="visible"/>
                                          </p:to>
                                        </p:set>
                                        <p:animEffect transition="in" filter="fade">
                                          <p:cBhvr>
                                            <p:cTn id="116" dur="300"/>
                                            <p:tgtEl>
                                              <p:spTgt spid="165"/>
                                            </p:tgtEl>
                                          </p:cBhvr>
                                        </p:animEffect>
                                      </p:childTnLst>
                                    </p:cTn>
                                  </p:par>
                                  <p:par>
                                    <p:cTn id="117" presetID="42" presetClass="path" presetSubtype="0" accel="50000" fill="hold" grpId="0" nodeType="withEffect" p14:presetBounceEnd="31000">
                                      <p:stCondLst>
                                        <p:cond delay="0"/>
                                      </p:stCondLst>
                                      <p:childTnLst>
                                        <p:animMotion origin="layout" path="M -4.95055E-6 -0.72084 L -4.95055E-6 3.33333E-6 " pathEditMode="relative" rAng="0" ptsTypes="AA" p14:bounceEnd="31000">
                                          <p:cBhvr>
                                            <p:cTn id="118" dur="800" fill="hold"/>
                                            <p:tgtEl>
                                              <p:spTgt spid="165"/>
                                            </p:tgtEl>
                                            <p:attrNameLst>
                                              <p:attrName>ppt_x</p:attrName>
                                              <p:attrName>ppt_y</p:attrName>
                                            </p:attrNameLst>
                                          </p:cBhvr>
                                          <p:rCtr x="0" y="36042"/>
                                        </p:animMotion>
                                      </p:childTnLst>
                                    </p:cTn>
                                  </p:par>
                                </p:childTnLst>
                              </p:cTn>
                            </p:par>
                          </p:childTnLst>
                        </p:cTn>
                      </p:par>
                      <p:par>
                        <p:cTn id="119" fill="hold">
                          <p:stCondLst>
                            <p:cond delay="indefinite"/>
                          </p:stCondLst>
                          <p:childTnLst>
                            <p:par>
                              <p:cTn id="120" fill="hold">
                                <p:stCondLst>
                                  <p:cond delay="0"/>
                                </p:stCondLst>
                                <p:childTnLst>
                                  <p:par>
                                    <p:cTn id="121" presetID="10" presetClass="entr" presetSubtype="0" fill="hold" grpId="1" nodeType="clickEffect">
                                      <p:stCondLst>
                                        <p:cond delay="0"/>
                                      </p:stCondLst>
                                      <p:childTnLst>
                                        <p:set>
                                          <p:cBhvr>
                                            <p:cTn id="122" dur="1" fill="hold">
                                              <p:stCondLst>
                                                <p:cond delay="0"/>
                                              </p:stCondLst>
                                            </p:cTn>
                                            <p:tgtEl>
                                              <p:spTgt spid="167"/>
                                            </p:tgtEl>
                                            <p:attrNameLst>
                                              <p:attrName>style.visibility</p:attrName>
                                            </p:attrNameLst>
                                          </p:cBhvr>
                                          <p:to>
                                            <p:strVal val="visible"/>
                                          </p:to>
                                        </p:set>
                                        <p:animEffect transition="in" filter="fade">
                                          <p:cBhvr>
                                            <p:cTn id="123" dur="300"/>
                                            <p:tgtEl>
                                              <p:spTgt spid="167"/>
                                            </p:tgtEl>
                                          </p:cBhvr>
                                        </p:animEffect>
                                      </p:childTnLst>
                                    </p:cTn>
                                  </p:par>
                                  <p:par>
                                    <p:cTn id="124" presetID="42" presetClass="path" presetSubtype="0" accel="50000" fill="hold" grpId="0" nodeType="withEffect" p14:presetBounceEnd="31000">
                                      <p:stCondLst>
                                        <p:cond delay="0"/>
                                      </p:stCondLst>
                                      <p:childTnLst>
                                        <p:animMotion origin="layout" path="M 3.6075E-6 -0.72083 L 3.6075E-6 1.11111E-6 " pathEditMode="relative" rAng="0" ptsTypes="AA" p14:bounceEnd="31000">
                                          <p:cBhvr>
                                            <p:cTn id="125" dur="800" fill="hold"/>
                                            <p:tgtEl>
                                              <p:spTgt spid="167"/>
                                            </p:tgtEl>
                                            <p:attrNameLst>
                                              <p:attrName>ppt_x</p:attrName>
                                              <p:attrName>ppt_y</p:attrName>
                                            </p:attrNameLst>
                                          </p:cBhvr>
                                          <p:rCtr x="0" y="36042"/>
                                        </p:animMotion>
                                      </p:childTnLst>
                                    </p:cTn>
                                  </p:par>
                                  <p:par>
                                    <p:cTn id="126" presetID="10" presetClass="entr" presetSubtype="0" fill="hold" grpId="0" nodeType="withEffect">
                                      <p:stCondLst>
                                        <p:cond delay="400"/>
                                      </p:stCondLst>
                                      <p:childTnLst>
                                        <p:set>
                                          <p:cBhvr>
                                            <p:cTn id="127" dur="1" fill="hold">
                                              <p:stCondLst>
                                                <p:cond delay="0"/>
                                              </p:stCondLst>
                                            </p:cTn>
                                            <p:tgtEl>
                                              <p:spTgt spid="210"/>
                                            </p:tgtEl>
                                            <p:attrNameLst>
                                              <p:attrName>style.visibility</p:attrName>
                                            </p:attrNameLst>
                                          </p:cBhvr>
                                          <p:to>
                                            <p:strVal val="visible"/>
                                          </p:to>
                                        </p:set>
                                        <p:animEffect transition="in" filter="fade">
                                          <p:cBhvr>
                                            <p:cTn id="128" dur="300"/>
                                            <p:tgtEl>
                                              <p:spTgt spid="210"/>
                                            </p:tgtEl>
                                          </p:cBhvr>
                                        </p:animEffect>
                                      </p:childTnLst>
                                    </p:cTn>
                                  </p:par>
                                  <p:par>
                                    <p:cTn id="129" presetID="42" presetClass="path" presetSubtype="0" fill="hold" grpId="1" nodeType="withEffect" p14:presetBounceEnd="40000">
                                      <p:stCondLst>
                                        <p:cond delay="400"/>
                                      </p:stCondLst>
                                      <p:childTnLst>
                                        <p:animMotion origin="layout" path="M 2.4987E-7 -0.45926 L 2.4987E-7 4.07407E-6 " pathEditMode="relative" rAng="0" ptsTypes="AA" p14:bounceEnd="40000">
                                          <p:cBhvr>
                                            <p:cTn id="130" dur="500" fill="hold"/>
                                            <p:tgtEl>
                                              <p:spTgt spid="210"/>
                                            </p:tgtEl>
                                            <p:attrNameLst>
                                              <p:attrName>ppt_x</p:attrName>
                                              <p:attrName>ppt_y</p:attrName>
                                            </p:attrNameLst>
                                          </p:cBhvr>
                                          <p:rCtr x="0" y="22963"/>
                                        </p:animMotion>
                                      </p:childTnLst>
                                    </p:cTn>
                                  </p:par>
                                  <p:par>
                                    <p:cTn id="131" presetID="6" presetClass="emph" presetSubtype="0" decel="100000" autoRev="1" fill="hold" grpId="2" nodeType="withEffect">
                                      <p:stCondLst>
                                        <p:cond delay="800"/>
                                      </p:stCondLst>
                                      <p:childTnLst>
                                        <p:animScale>
                                          <p:cBhvr>
                                            <p:cTn id="132" dur="100" fill="hold"/>
                                            <p:tgtEl>
                                              <p:spTgt spid="210"/>
                                            </p:tgtEl>
                                          </p:cBhvr>
                                          <p:by x="100000" y="110000"/>
                                        </p:animScale>
                                      </p:childTnLst>
                                    </p:cTn>
                                  </p:par>
                                  <p:par>
                                    <p:cTn id="133" presetID="10" presetClass="entr" presetSubtype="0" fill="hold" grpId="0" nodeType="withEffect">
                                      <p:stCondLst>
                                        <p:cond delay="200"/>
                                      </p:stCondLst>
                                      <p:childTnLst>
                                        <p:set>
                                          <p:cBhvr>
                                            <p:cTn id="134" dur="1" fill="hold">
                                              <p:stCondLst>
                                                <p:cond delay="0"/>
                                              </p:stCondLst>
                                            </p:cTn>
                                            <p:tgtEl>
                                              <p:spTgt spid="211"/>
                                            </p:tgtEl>
                                            <p:attrNameLst>
                                              <p:attrName>style.visibility</p:attrName>
                                            </p:attrNameLst>
                                          </p:cBhvr>
                                          <p:to>
                                            <p:strVal val="visible"/>
                                          </p:to>
                                        </p:set>
                                        <p:animEffect transition="in" filter="fade">
                                          <p:cBhvr>
                                            <p:cTn id="135" dur="300"/>
                                            <p:tgtEl>
                                              <p:spTgt spid="211"/>
                                            </p:tgtEl>
                                          </p:cBhvr>
                                        </p:animEffect>
                                      </p:childTnLst>
                                    </p:cTn>
                                  </p:par>
                                  <p:par>
                                    <p:cTn id="136" presetID="42" presetClass="path" presetSubtype="0" fill="hold" grpId="1" nodeType="withEffect" p14:presetBounceEnd="40000">
                                      <p:stCondLst>
                                        <p:cond delay="200"/>
                                      </p:stCondLst>
                                      <p:childTnLst>
                                        <p:animMotion origin="layout" path="M -3.94586E-6 -0.45926 L -3.94586E-6 3.33333E-6 " pathEditMode="relative" rAng="0" ptsTypes="AA" p14:bounceEnd="40000">
                                          <p:cBhvr>
                                            <p:cTn id="137" dur="500" fill="hold"/>
                                            <p:tgtEl>
                                              <p:spTgt spid="211"/>
                                            </p:tgtEl>
                                            <p:attrNameLst>
                                              <p:attrName>ppt_x</p:attrName>
                                              <p:attrName>ppt_y</p:attrName>
                                            </p:attrNameLst>
                                          </p:cBhvr>
                                          <p:rCtr x="0" y="22963"/>
                                        </p:animMotion>
                                      </p:childTnLst>
                                    </p:cTn>
                                  </p:par>
                                </p:childTnLst>
                              </p:cTn>
                            </p:par>
                          </p:childTnLst>
                        </p:cTn>
                      </p:par>
                      <p:par>
                        <p:cTn id="138" fill="hold">
                          <p:stCondLst>
                            <p:cond delay="indefinite"/>
                          </p:stCondLst>
                          <p:childTnLst>
                            <p:par>
                              <p:cTn id="139" fill="hold">
                                <p:stCondLst>
                                  <p:cond delay="0"/>
                                </p:stCondLst>
                                <p:childTnLst>
                                  <p:par>
                                    <p:cTn id="140" presetID="10" presetClass="entr" presetSubtype="0" fill="hold" grpId="0" nodeType="clickEffect">
                                      <p:stCondLst>
                                        <p:cond delay="0"/>
                                      </p:stCondLst>
                                      <p:childTnLst>
                                        <p:set>
                                          <p:cBhvr>
                                            <p:cTn id="141" dur="1" fill="hold">
                                              <p:stCondLst>
                                                <p:cond delay="0"/>
                                              </p:stCondLst>
                                            </p:cTn>
                                            <p:tgtEl>
                                              <p:spTgt spid="222"/>
                                            </p:tgtEl>
                                            <p:attrNameLst>
                                              <p:attrName>style.visibility</p:attrName>
                                            </p:attrNameLst>
                                          </p:cBhvr>
                                          <p:to>
                                            <p:strVal val="visible"/>
                                          </p:to>
                                        </p:set>
                                        <p:animEffect transition="in" filter="fade">
                                          <p:cBhvr>
                                            <p:cTn id="142" dur="300"/>
                                            <p:tgtEl>
                                              <p:spTgt spid="222"/>
                                            </p:tgtEl>
                                          </p:cBhvr>
                                        </p:animEffect>
                                      </p:childTnLst>
                                    </p:cTn>
                                  </p:par>
                                  <p:par>
                                    <p:cTn id="143" presetID="6" presetClass="emph" presetSubtype="0" decel="100000" autoRev="1" fill="hold" grpId="2" nodeType="withEffect">
                                      <p:stCondLst>
                                        <p:cond delay="600"/>
                                      </p:stCondLst>
                                      <p:childTnLst>
                                        <p:animScale>
                                          <p:cBhvr>
                                            <p:cTn id="144" dur="100" fill="hold"/>
                                            <p:tgtEl>
                                              <p:spTgt spid="211"/>
                                            </p:tgtEl>
                                          </p:cBhvr>
                                          <p:by x="100000" y="110000"/>
                                        </p:animScale>
                                      </p:childTnLst>
                                    </p:cTn>
                                  </p:par>
                                  <p:par>
                                    <p:cTn id="145" presetID="6" presetClass="emph" presetSubtype="0" decel="100000" autoRev="1" fill="hold" grpId="3" nodeType="withEffect">
                                      <p:stCondLst>
                                        <p:cond delay="700"/>
                                      </p:stCondLst>
                                      <p:childTnLst>
                                        <p:animScale>
                                          <p:cBhvr>
                                            <p:cTn id="146" dur="100" fill="hold"/>
                                            <p:tgtEl>
                                              <p:spTgt spid="211"/>
                                            </p:tgtEl>
                                          </p:cBhvr>
                                          <p:by x="100000" y="95000"/>
                                        </p:animScale>
                                      </p:childTnLst>
                                    </p:cTn>
                                  </p:par>
                                </p:childTnLst>
                              </p:cTn>
                            </p:par>
                          </p:childTnLst>
                        </p:cTn>
                      </p:par>
                      <p:par>
                        <p:cTn id="147" fill="hold">
                          <p:stCondLst>
                            <p:cond delay="indefinite"/>
                          </p:stCondLst>
                          <p:childTnLst>
                            <p:par>
                              <p:cTn id="148" fill="hold">
                                <p:stCondLst>
                                  <p:cond delay="0"/>
                                </p:stCondLst>
                                <p:childTnLst>
                                  <p:par>
                                    <p:cTn id="149" presetID="10" presetClass="entr" presetSubtype="0" fill="hold" grpId="1" nodeType="clickEffect">
                                      <p:stCondLst>
                                        <p:cond delay="0"/>
                                      </p:stCondLst>
                                      <p:childTnLst>
                                        <p:set>
                                          <p:cBhvr>
                                            <p:cTn id="150" dur="1" fill="hold">
                                              <p:stCondLst>
                                                <p:cond delay="0"/>
                                              </p:stCondLst>
                                            </p:cTn>
                                            <p:tgtEl>
                                              <p:spTgt spid="60"/>
                                            </p:tgtEl>
                                            <p:attrNameLst>
                                              <p:attrName>style.visibility</p:attrName>
                                            </p:attrNameLst>
                                          </p:cBhvr>
                                          <p:to>
                                            <p:strVal val="visible"/>
                                          </p:to>
                                        </p:set>
                                        <p:animEffect transition="in" filter="fade">
                                          <p:cBhvr>
                                            <p:cTn id="151" dur="300"/>
                                            <p:tgtEl>
                                              <p:spTgt spid="60"/>
                                            </p:tgtEl>
                                          </p:cBhvr>
                                        </p:animEffect>
                                      </p:childTnLst>
                                    </p:cTn>
                                  </p:par>
                                  <p:par>
                                    <p:cTn id="152" presetID="42" presetClass="path" presetSubtype="0" accel="50000" fill="hold" grpId="0" nodeType="withEffect" p14:presetBounceEnd="31000">
                                      <p:stCondLst>
                                        <p:cond delay="0"/>
                                      </p:stCondLst>
                                      <p:childTnLst>
                                        <p:animMotion origin="layout" path="M 3.93545E-6 -0.72083 L 3.93545E-6 7.40741E-7 " pathEditMode="relative" rAng="0" ptsTypes="AA" p14:bounceEnd="31000">
                                          <p:cBhvr>
                                            <p:cTn id="153" dur="800" fill="hold"/>
                                            <p:tgtEl>
                                              <p:spTgt spid="60"/>
                                            </p:tgtEl>
                                            <p:attrNameLst>
                                              <p:attrName>ppt_x</p:attrName>
                                              <p:attrName>ppt_y</p:attrName>
                                            </p:attrNameLst>
                                          </p:cBhvr>
                                          <p:rCtr x="0" y="36042"/>
                                        </p:animMotion>
                                      </p:childTnLst>
                                    </p:cTn>
                                  </p:par>
                                </p:childTnLst>
                              </p:cTn>
                            </p:par>
                          </p:childTnLst>
                        </p:cTn>
                      </p:par>
                      <p:par>
                        <p:cTn id="154" fill="hold">
                          <p:stCondLst>
                            <p:cond delay="indefinite"/>
                          </p:stCondLst>
                          <p:childTnLst>
                            <p:par>
                              <p:cTn id="155" fill="hold">
                                <p:stCondLst>
                                  <p:cond delay="0"/>
                                </p:stCondLst>
                                <p:childTnLst>
                                  <p:par>
                                    <p:cTn id="156" presetID="10" presetClass="entr" presetSubtype="0" fill="hold" grpId="1" nodeType="clickEffect">
                                      <p:stCondLst>
                                        <p:cond delay="0"/>
                                      </p:stCondLst>
                                      <p:childTnLst>
                                        <p:set>
                                          <p:cBhvr>
                                            <p:cTn id="157" dur="1" fill="hold">
                                              <p:stCondLst>
                                                <p:cond delay="0"/>
                                              </p:stCondLst>
                                            </p:cTn>
                                            <p:tgtEl>
                                              <p:spTgt spid="65"/>
                                            </p:tgtEl>
                                            <p:attrNameLst>
                                              <p:attrName>style.visibility</p:attrName>
                                            </p:attrNameLst>
                                          </p:cBhvr>
                                          <p:to>
                                            <p:strVal val="visible"/>
                                          </p:to>
                                        </p:set>
                                        <p:animEffect transition="in" filter="fade">
                                          <p:cBhvr>
                                            <p:cTn id="158" dur="300"/>
                                            <p:tgtEl>
                                              <p:spTgt spid="65"/>
                                            </p:tgtEl>
                                          </p:cBhvr>
                                        </p:animEffect>
                                      </p:childTnLst>
                                    </p:cTn>
                                  </p:par>
                                  <p:par>
                                    <p:cTn id="159" presetID="42" presetClass="path" presetSubtype="0" accel="50000" fill="hold" grpId="0" nodeType="withEffect" p14:presetBounceEnd="31000">
                                      <p:stCondLst>
                                        <p:cond delay="0"/>
                                      </p:stCondLst>
                                      <p:childTnLst>
                                        <p:animMotion origin="layout" path="M 3.93545E-6 -0.72083 L 3.93545E-6 7.40741E-7 " pathEditMode="relative" rAng="0" ptsTypes="AA" p14:bounceEnd="31000">
                                          <p:cBhvr>
                                            <p:cTn id="160" dur="800" fill="hold"/>
                                            <p:tgtEl>
                                              <p:spTgt spid="65"/>
                                            </p:tgtEl>
                                            <p:attrNameLst>
                                              <p:attrName>ppt_x</p:attrName>
                                              <p:attrName>ppt_y</p:attrName>
                                            </p:attrNameLst>
                                          </p:cBhvr>
                                          <p:rCtr x="0" y="36042"/>
                                        </p:animMotion>
                                      </p:childTnLst>
                                    </p:cTn>
                                  </p:par>
                                </p:childTnLst>
                              </p:cTn>
                            </p:par>
                          </p:childTnLst>
                        </p:cTn>
                      </p:par>
                      <p:par>
                        <p:cTn id="161" fill="hold">
                          <p:stCondLst>
                            <p:cond delay="indefinite"/>
                          </p:stCondLst>
                          <p:childTnLst>
                            <p:par>
                              <p:cTn id="162" fill="hold">
                                <p:stCondLst>
                                  <p:cond delay="0"/>
                                </p:stCondLst>
                                <p:childTnLst>
                                  <p:par>
                                    <p:cTn id="163" presetID="10" presetClass="entr" presetSubtype="0" fill="hold" grpId="1" nodeType="clickEffect">
                                      <p:stCondLst>
                                        <p:cond delay="0"/>
                                      </p:stCondLst>
                                      <p:childTnLst>
                                        <p:set>
                                          <p:cBhvr>
                                            <p:cTn id="164" dur="1" fill="hold">
                                              <p:stCondLst>
                                                <p:cond delay="0"/>
                                              </p:stCondLst>
                                            </p:cTn>
                                            <p:tgtEl>
                                              <p:spTgt spid="71"/>
                                            </p:tgtEl>
                                            <p:attrNameLst>
                                              <p:attrName>style.visibility</p:attrName>
                                            </p:attrNameLst>
                                          </p:cBhvr>
                                          <p:to>
                                            <p:strVal val="visible"/>
                                          </p:to>
                                        </p:set>
                                        <p:animEffect transition="in" filter="fade">
                                          <p:cBhvr>
                                            <p:cTn id="165" dur="300"/>
                                            <p:tgtEl>
                                              <p:spTgt spid="71"/>
                                            </p:tgtEl>
                                          </p:cBhvr>
                                        </p:animEffect>
                                      </p:childTnLst>
                                    </p:cTn>
                                  </p:par>
                                  <p:par>
                                    <p:cTn id="166" presetID="42" presetClass="path" presetSubtype="0" accel="50000" fill="hold" grpId="0" nodeType="withEffect" p14:presetBounceEnd="31000">
                                      <p:stCondLst>
                                        <p:cond delay="0"/>
                                      </p:stCondLst>
                                      <p:childTnLst>
                                        <p:animMotion origin="layout" path="M -2.26445E-6 -0.72084 L -2.26445E-6 2.59259E-6 " pathEditMode="relative" rAng="0" ptsTypes="AA" p14:bounceEnd="31000">
                                          <p:cBhvr>
                                            <p:cTn id="167" dur="800" fill="hold"/>
                                            <p:tgtEl>
                                              <p:spTgt spid="71"/>
                                            </p:tgtEl>
                                            <p:attrNameLst>
                                              <p:attrName>ppt_x</p:attrName>
                                              <p:attrName>ppt_y</p:attrName>
                                            </p:attrNameLst>
                                          </p:cBhvr>
                                          <p:rCtr x="0" y="36042"/>
                                        </p:animMotion>
                                      </p:childTnLst>
                                    </p:cTn>
                                  </p:par>
                                </p:childTnLst>
                              </p:cTn>
                            </p:par>
                          </p:childTnLst>
                        </p:cTn>
                      </p:par>
                      <p:par>
                        <p:cTn id="168" fill="hold">
                          <p:stCondLst>
                            <p:cond delay="indefinite"/>
                          </p:stCondLst>
                          <p:childTnLst>
                            <p:par>
                              <p:cTn id="169" fill="hold">
                                <p:stCondLst>
                                  <p:cond delay="0"/>
                                </p:stCondLst>
                                <p:childTnLst>
                                  <p:par>
                                    <p:cTn id="170" presetID="10" presetClass="entr" presetSubtype="0" fill="hold" grpId="1" nodeType="clickEffect">
                                      <p:stCondLst>
                                        <p:cond delay="0"/>
                                      </p:stCondLst>
                                      <p:childTnLst>
                                        <p:set>
                                          <p:cBhvr>
                                            <p:cTn id="171" dur="1" fill="hold">
                                              <p:stCondLst>
                                                <p:cond delay="0"/>
                                              </p:stCondLst>
                                            </p:cTn>
                                            <p:tgtEl>
                                              <p:spTgt spid="74"/>
                                            </p:tgtEl>
                                            <p:attrNameLst>
                                              <p:attrName>style.visibility</p:attrName>
                                            </p:attrNameLst>
                                          </p:cBhvr>
                                          <p:to>
                                            <p:strVal val="visible"/>
                                          </p:to>
                                        </p:set>
                                        <p:animEffect transition="in" filter="fade">
                                          <p:cBhvr>
                                            <p:cTn id="172" dur="300"/>
                                            <p:tgtEl>
                                              <p:spTgt spid="74"/>
                                            </p:tgtEl>
                                          </p:cBhvr>
                                        </p:animEffect>
                                      </p:childTnLst>
                                    </p:cTn>
                                  </p:par>
                                  <p:par>
                                    <p:cTn id="173" presetID="42" presetClass="path" presetSubtype="0" accel="50000" fill="hold" grpId="0" nodeType="withEffect" p14:presetBounceEnd="31000">
                                      <p:stCondLst>
                                        <p:cond delay="0"/>
                                      </p:stCondLst>
                                      <p:childTnLst>
                                        <p:animMotion origin="layout" path="M 3.6075E-6 -0.72083 L 3.6075E-6 1.11111E-6 " pathEditMode="relative" rAng="0" ptsTypes="AA" p14:bounceEnd="31000">
                                          <p:cBhvr>
                                            <p:cTn id="174" dur="800" fill="hold"/>
                                            <p:tgtEl>
                                              <p:spTgt spid="74"/>
                                            </p:tgtEl>
                                            <p:attrNameLst>
                                              <p:attrName>ppt_x</p:attrName>
                                              <p:attrName>ppt_y</p:attrName>
                                            </p:attrNameLst>
                                          </p:cBhvr>
                                          <p:rCtr x="0" y="3604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126" grpId="0" animBg="1"/>
          <p:bldP spid="126" grpId="1" animBg="1"/>
          <p:bldP spid="128" grpId="0" animBg="1"/>
          <p:bldP spid="128" grpId="1" animBg="1"/>
          <p:bldP spid="137" grpId="0" animBg="1"/>
          <p:bldP spid="137" grpId="1" animBg="1"/>
          <p:bldP spid="139" grpId="0" animBg="1"/>
          <p:bldP spid="139" grpId="1" animBg="1"/>
          <p:bldP spid="141" grpId="0" animBg="1"/>
          <p:bldP spid="141" grpId="1" animBg="1"/>
          <p:bldP spid="143" grpId="0" animBg="1"/>
          <p:bldP spid="143" grpId="1" animBg="1"/>
          <p:bldP spid="145" grpId="0" animBg="1"/>
          <p:bldP spid="145" grpId="1" animBg="1"/>
          <p:bldP spid="147" grpId="0" animBg="1"/>
          <p:bldP spid="147" grpId="1" animBg="1"/>
          <p:bldP spid="210" grpId="0" animBg="1"/>
          <p:bldP spid="210" grpId="1" animBg="1"/>
          <p:bldP spid="210" grpId="2" animBg="1"/>
          <p:bldP spid="211" grpId="0" animBg="1"/>
          <p:bldP spid="211" grpId="1" animBg="1"/>
          <p:bldP spid="211" grpId="2" animBg="1"/>
          <p:bldP spid="211" grpId="3" animBg="1"/>
          <p:bldP spid="155" grpId="0" animBg="1"/>
          <p:bldP spid="155" grpId="1" animBg="1"/>
          <p:bldP spid="157" grpId="0" animBg="1"/>
          <p:bldP spid="157" grpId="1" animBg="1"/>
          <p:bldP spid="159" grpId="0" animBg="1"/>
          <p:bldP spid="159" grpId="1" animBg="1"/>
          <p:bldP spid="161" grpId="0" animBg="1"/>
          <p:bldP spid="161" grpId="1" animBg="1"/>
          <p:bldP spid="163" grpId="0" animBg="1"/>
          <p:bldP spid="163" grpId="1" animBg="1"/>
          <p:bldP spid="167" grpId="0" animBg="1"/>
          <p:bldP spid="167" grpId="1" animBg="1"/>
          <p:bldP spid="151" grpId="0" animBg="1"/>
          <p:bldP spid="151" grpId="1" animBg="1"/>
          <p:bldP spid="153" grpId="0" animBg="1"/>
          <p:bldP spid="153" grpId="1" animBg="1"/>
          <p:bldP spid="222" grpId="0" animBg="1"/>
          <p:bldP spid="165" grpId="0" animBg="1"/>
          <p:bldP spid="165" grpId="1" animBg="1"/>
          <p:bldP spid="60" grpId="0" animBg="1"/>
          <p:bldP spid="60" grpId="1" animBg="1"/>
          <p:bldP spid="65" grpId="0" animBg="1"/>
          <p:bldP spid="65" grpId="1" animBg="1"/>
          <p:bldP spid="71" grpId="0" animBg="1"/>
          <p:bldP spid="71" grpId="1" animBg="1"/>
          <p:bldP spid="74" grpId="0" animBg="1"/>
          <p:bldP spid="74"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grpId="0" nodeType="withEffect">
                                      <p:stCondLst>
                                        <p:cond delay="0"/>
                                      </p:stCondLst>
                                      <p:childTnLst>
                                        <p:animMotion origin="layout" path="M 1.03071E-6 -0.72083 L 1.03071E-6 -7.40741E-7 " pathEditMode="relative" rAng="0" ptsTypes="AA">
                                          <p:cBhvr>
                                            <p:cTn id="6" dur="800" fill="hold"/>
                                            <p:tgtEl>
                                              <p:spTgt spid="118"/>
                                            </p:tgtEl>
                                            <p:attrNameLst>
                                              <p:attrName>ppt_x</p:attrName>
                                              <p:attrName>ppt_y</p:attrName>
                                            </p:attrNameLst>
                                          </p:cBhvr>
                                          <p:rCtr x="0" y="36042"/>
                                        </p:animMotion>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grpId="1" nodeType="clickEffect">
                                      <p:stCondLst>
                                        <p:cond delay="0"/>
                                      </p:stCondLst>
                                      <p:childTnLst>
                                        <p:set>
                                          <p:cBhvr>
                                            <p:cTn id="10" dur="1" fill="hold">
                                              <p:stCondLst>
                                                <p:cond delay="0"/>
                                              </p:stCondLst>
                                            </p:cTn>
                                            <p:tgtEl>
                                              <p:spTgt spid="126"/>
                                            </p:tgtEl>
                                            <p:attrNameLst>
                                              <p:attrName>style.visibility</p:attrName>
                                            </p:attrNameLst>
                                          </p:cBhvr>
                                          <p:to>
                                            <p:strVal val="visible"/>
                                          </p:to>
                                        </p:set>
                                        <p:animEffect transition="in" filter="fade">
                                          <p:cBhvr>
                                            <p:cTn id="11" dur="300"/>
                                            <p:tgtEl>
                                              <p:spTgt spid="126"/>
                                            </p:tgtEl>
                                          </p:cBhvr>
                                        </p:animEffect>
                                      </p:childTnLst>
                                    </p:cTn>
                                  </p:par>
                                  <p:par>
                                    <p:cTn id="12" presetID="42" presetClass="path" presetSubtype="0" accel="50000" fill="hold" grpId="0" nodeType="withEffect">
                                      <p:stCondLst>
                                        <p:cond delay="0"/>
                                      </p:stCondLst>
                                      <p:childTnLst>
                                        <p:animMotion origin="layout" path="M -2.26445E-6 -0.72084 L -2.26445E-6 2.59259E-6 " pathEditMode="relative" rAng="0" ptsTypes="AA">
                                          <p:cBhvr>
                                            <p:cTn id="13" dur="800" fill="hold"/>
                                            <p:tgtEl>
                                              <p:spTgt spid="126"/>
                                            </p:tgtEl>
                                            <p:attrNameLst>
                                              <p:attrName>ppt_x</p:attrName>
                                              <p:attrName>ppt_y</p:attrName>
                                            </p:attrNameLst>
                                          </p:cBhvr>
                                          <p:rCtr x="0" y="36042"/>
                                        </p:animMotion>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1" nodeType="clickEffect">
                                      <p:stCondLst>
                                        <p:cond delay="0"/>
                                      </p:stCondLst>
                                      <p:childTnLst>
                                        <p:set>
                                          <p:cBhvr>
                                            <p:cTn id="17" dur="1" fill="hold">
                                              <p:stCondLst>
                                                <p:cond delay="0"/>
                                              </p:stCondLst>
                                            </p:cTn>
                                            <p:tgtEl>
                                              <p:spTgt spid="128"/>
                                            </p:tgtEl>
                                            <p:attrNameLst>
                                              <p:attrName>style.visibility</p:attrName>
                                            </p:attrNameLst>
                                          </p:cBhvr>
                                          <p:to>
                                            <p:strVal val="visible"/>
                                          </p:to>
                                        </p:set>
                                        <p:animEffect transition="in" filter="fade">
                                          <p:cBhvr>
                                            <p:cTn id="18" dur="300"/>
                                            <p:tgtEl>
                                              <p:spTgt spid="128"/>
                                            </p:tgtEl>
                                          </p:cBhvr>
                                        </p:animEffect>
                                      </p:childTnLst>
                                    </p:cTn>
                                  </p:par>
                                  <p:par>
                                    <p:cTn id="19" presetID="42" presetClass="path" presetSubtype="0" accel="50000" fill="hold" grpId="0" nodeType="withEffect">
                                      <p:stCondLst>
                                        <p:cond delay="0"/>
                                      </p:stCondLst>
                                      <p:childTnLst>
                                        <p:animMotion origin="layout" path="M -8.74545E-7 -0.72084 L -8.74545E-7 2.96296E-6 " pathEditMode="relative" rAng="0" ptsTypes="AA">
                                          <p:cBhvr>
                                            <p:cTn id="20" dur="800" fill="hold"/>
                                            <p:tgtEl>
                                              <p:spTgt spid="128"/>
                                            </p:tgtEl>
                                            <p:attrNameLst>
                                              <p:attrName>ppt_x</p:attrName>
                                              <p:attrName>ppt_y</p:attrName>
                                            </p:attrNameLst>
                                          </p:cBhvr>
                                          <p:rCtr x="0" y="36042"/>
                                        </p:animMotion>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1" nodeType="clickEffect">
                                      <p:stCondLst>
                                        <p:cond delay="0"/>
                                      </p:stCondLst>
                                      <p:childTnLst>
                                        <p:set>
                                          <p:cBhvr>
                                            <p:cTn id="24" dur="1" fill="hold">
                                              <p:stCondLst>
                                                <p:cond delay="0"/>
                                              </p:stCondLst>
                                            </p:cTn>
                                            <p:tgtEl>
                                              <p:spTgt spid="137"/>
                                            </p:tgtEl>
                                            <p:attrNameLst>
                                              <p:attrName>style.visibility</p:attrName>
                                            </p:attrNameLst>
                                          </p:cBhvr>
                                          <p:to>
                                            <p:strVal val="visible"/>
                                          </p:to>
                                        </p:set>
                                        <p:animEffect transition="in" filter="fade">
                                          <p:cBhvr>
                                            <p:cTn id="25" dur="300"/>
                                            <p:tgtEl>
                                              <p:spTgt spid="137"/>
                                            </p:tgtEl>
                                          </p:cBhvr>
                                        </p:animEffect>
                                      </p:childTnLst>
                                    </p:cTn>
                                  </p:par>
                                  <p:par>
                                    <p:cTn id="26" presetID="42" presetClass="path" presetSubtype="0" accel="50000" fill="hold" grpId="0" nodeType="withEffect">
                                      <p:stCondLst>
                                        <p:cond delay="0"/>
                                      </p:stCondLst>
                                      <p:childTnLst>
                                        <p:animMotion origin="layout" path="M -3.72723E-6 -0.72083 L -3.72723E-6 7.40741E-7 " pathEditMode="relative" rAng="0" ptsTypes="AA">
                                          <p:cBhvr>
                                            <p:cTn id="27" dur="800" fill="hold"/>
                                            <p:tgtEl>
                                              <p:spTgt spid="137"/>
                                            </p:tgtEl>
                                            <p:attrNameLst>
                                              <p:attrName>ppt_x</p:attrName>
                                              <p:attrName>ppt_y</p:attrName>
                                            </p:attrNameLst>
                                          </p:cBhvr>
                                          <p:rCtr x="0" y="36042"/>
                                        </p:animMotion>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1" nodeType="clickEffect">
                                      <p:stCondLst>
                                        <p:cond delay="0"/>
                                      </p:stCondLst>
                                      <p:childTnLst>
                                        <p:set>
                                          <p:cBhvr>
                                            <p:cTn id="31" dur="1" fill="hold">
                                              <p:stCondLst>
                                                <p:cond delay="0"/>
                                              </p:stCondLst>
                                            </p:cTn>
                                            <p:tgtEl>
                                              <p:spTgt spid="139"/>
                                            </p:tgtEl>
                                            <p:attrNameLst>
                                              <p:attrName>style.visibility</p:attrName>
                                            </p:attrNameLst>
                                          </p:cBhvr>
                                          <p:to>
                                            <p:strVal val="visible"/>
                                          </p:to>
                                        </p:set>
                                        <p:animEffect transition="in" filter="fade">
                                          <p:cBhvr>
                                            <p:cTn id="32" dur="300"/>
                                            <p:tgtEl>
                                              <p:spTgt spid="139"/>
                                            </p:tgtEl>
                                          </p:cBhvr>
                                        </p:animEffect>
                                      </p:childTnLst>
                                    </p:cTn>
                                  </p:par>
                                  <p:par>
                                    <p:cTn id="33" presetID="42" presetClass="path" presetSubtype="0" accel="50000" fill="hold" grpId="0" nodeType="withEffect">
                                      <p:stCondLst>
                                        <p:cond delay="0"/>
                                      </p:stCondLst>
                                      <p:childTnLst>
                                        <p:animMotion origin="layout" path="M 2.44664E-7 -0.72083 L 2.44664E-7 -3.7037E-6 " pathEditMode="relative" rAng="0" ptsTypes="AA">
                                          <p:cBhvr>
                                            <p:cTn id="34" dur="800" fill="hold"/>
                                            <p:tgtEl>
                                              <p:spTgt spid="139"/>
                                            </p:tgtEl>
                                            <p:attrNameLst>
                                              <p:attrName>ppt_x</p:attrName>
                                              <p:attrName>ppt_y</p:attrName>
                                            </p:attrNameLst>
                                          </p:cBhvr>
                                          <p:rCtr x="0" y="36042"/>
                                        </p:animMotion>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1" nodeType="clickEffect">
                                      <p:stCondLst>
                                        <p:cond delay="0"/>
                                      </p:stCondLst>
                                      <p:childTnLst>
                                        <p:set>
                                          <p:cBhvr>
                                            <p:cTn id="38" dur="1" fill="hold">
                                              <p:stCondLst>
                                                <p:cond delay="0"/>
                                              </p:stCondLst>
                                            </p:cTn>
                                            <p:tgtEl>
                                              <p:spTgt spid="141"/>
                                            </p:tgtEl>
                                            <p:attrNameLst>
                                              <p:attrName>style.visibility</p:attrName>
                                            </p:attrNameLst>
                                          </p:cBhvr>
                                          <p:to>
                                            <p:strVal val="visible"/>
                                          </p:to>
                                        </p:set>
                                        <p:animEffect transition="in" filter="fade">
                                          <p:cBhvr>
                                            <p:cTn id="39" dur="300"/>
                                            <p:tgtEl>
                                              <p:spTgt spid="141"/>
                                            </p:tgtEl>
                                          </p:cBhvr>
                                        </p:animEffect>
                                      </p:childTnLst>
                                    </p:cTn>
                                  </p:par>
                                  <p:par>
                                    <p:cTn id="40" presetID="42" presetClass="path" presetSubtype="0" accel="50000" fill="hold" grpId="0" nodeType="withEffect">
                                      <p:stCondLst>
                                        <p:cond delay="0"/>
                                      </p:stCondLst>
                                      <p:childTnLst>
                                        <p:animMotion origin="layout" path="M -1.16085E-6 -0.72083 L -1.16085E-6 -2.22222E-6 " pathEditMode="relative" rAng="0" ptsTypes="AA">
                                          <p:cBhvr>
                                            <p:cTn id="41" dur="800" fill="hold"/>
                                            <p:tgtEl>
                                              <p:spTgt spid="141"/>
                                            </p:tgtEl>
                                            <p:attrNameLst>
                                              <p:attrName>ppt_x</p:attrName>
                                              <p:attrName>ppt_y</p:attrName>
                                            </p:attrNameLst>
                                          </p:cBhvr>
                                          <p:rCtr x="0" y="36042"/>
                                        </p:animMotion>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1" nodeType="clickEffect">
                                      <p:stCondLst>
                                        <p:cond delay="0"/>
                                      </p:stCondLst>
                                      <p:childTnLst>
                                        <p:set>
                                          <p:cBhvr>
                                            <p:cTn id="45" dur="1" fill="hold">
                                              <p:stCondLst>
                                                <p:cond delay="0"/>
                                              </p:stCondLst>
                                            </p:cTn>
                                            <p:tgtEl>
                                              <p:spTgt spid="143"/>
                                            </p:tgtEl>
                                            <p:attrNameLst>
                                              <p:attrName>style.visibility</p:attrName>
                                            </p:attrNameLst>
                                          </p:cBhvr>
                                          <p:to>
                                            <p:strVal val="visible"/>
                                          </p:to>
                                        </p:set>
                                        <p:animEffect transition="in" filter="fade">
                                          <p:cBhvr>
                                            <p:cTn id="46" dur="300"/>
                                            <p:tgtEl>
                                              <p:spTgt spid="143"/>
                                            </p:tgtEl>
                                          </p:cBhvr>
                                        </p:animEffect>
                                      </p:childTnLst>
                                    </p:cTn>
                                  </p:par>
                                  <p:par>
                                    <p:cTn id="47" presetID="42" presetClass="path" presetSubtype="0" accel="50000" fill="hold" grpId="0" nodeType="withEffect">
                                      <p:stCondLst>
                                        <p:cond delay="0"/>
                                      </p:stCondLst>
                                      <p:childTnLst>
                                        <p:animMotion origin="layout" path="M -3.44612E-6 -0.72083 L -3.44612E-6 -3.7037E-7 " pathEditMode="relative" rAng="0" ptsTypes="AA">
                                          <p:cBhvr>
                                            <p:cTn id="48" dur="800" fill="hold"/>
                                            <p:tgtEl>
                                              <p:spTgt spid="143"/>
                                            </p:tgtEl>
                                            <p:attrNameLst>
                                              <p:attrName>ppt_x</p:attrName>
                                              <p:attrName>ppt_y</p:attrName>
                                            </p:attrNameLst>
                                          </p:cBhvr>
                                          <p:rCtr x="0" y="36042"/>
                                        </p:animMotion>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1" nodeType="clickEffect">
                                      <p:stCondLst>
                                        <p:cond delay="0"/>
                                      </p:stCondLst>
                                      <p:childTnLst>
                                        <p:set>
                                          <p:cBhvr>
                                            <p:cTn id="52" dur="1" fill="hold">
                                              <p:stCondLst>
                                                <p:cond delay="0"/>
                                              </p:stCondLst>
                                            </p:cTn>
                                            <p:tgtEl>
                                              <p:spTgt spid="145"/>
                                            </p:tgtEl>
                                            <p:attrNameLst>
                                              <p:attrName>style.visibility</p:attrName>
                                            </p:attrNameLst>
                                          </p:cBhvr>
                                          <p:to>
                                            <p:strVal val="visible"/>
                                          </p:to>
                                        </p:set>
                                        <p:animEffect transition="in" filter="fade">
                                          <p:cBhvr>
                                            <p:cTn id="53" dur="300"/>
                                            <p:tgtEl>
                                              <p:spTgt spid="145"/>
                                            </p:tgtEl>
                                          </p:cBhvr>
                                        </p:animEffect>
                                      </p:childTnLst>
                                    </p:cTn>
                                  </p:par>
                                  <p:par>
                                    <p:cTn id="54" presetID="42" presetClass="path" presetSubtype="0" accel="50000" fill="hold" grpId="0" nodeType="withEffect">
                                      <p:stCondLst>
                                        <p:cond delay="0"/>
                                      </p:stCondLst>
                                      <p:childTnLst>
                                        <p:animMotion origin="layout" path="M 3.51379E-6 -0.72084 L 3.51379E-6 2.22222E-6 " pathEditMode="relative" rAng="0" ptsTypes="AA">
                                          <p:cBhvr>
                                            <p:cTn id="55" dur="800" fill="hold"/>
                                            <p:tgtEl>
                                              <p:spTgt spid="145"/>
                                            </p:tgtEl>
                                            <p:attrNameLst>
                                              <p:attrName>ppt_x</p:attrName>
                                              <p:attrName>ppt_y</p:attrName>
                                            </p:attrNameLst>
                                          </p:cBhvr>
                                          <p:rCtr x="0" y="36042"/>
                                        </p:animMotion>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1" nodeType="clickEffect">
                                      <p:stCondLst>
                                        <p:cond delay="0"/>
                                      </p:stCondLst>
                                      <p:childTnLst>
                                        <p:set>
                                          <p:cBhvr>
                                            <p:cTn id="59" dur="1" fill="hold">
                                              <p:stCondLst>
                                                <p:cond delay="0"/>
                                              </p:stCondLst>
                                            </p:cTn>
                                            <p:tgtEl>
                                              <p:spTgt spid="147"/>
                                            </p:tgtEl>
                                            <p:attrNameLst>
                                              <p:attrName>style.visibility</p:attrName>
                                            </p:attrNameLst>
                                          </p:cBhvr>
                                          <p:to>
                                            <p:strVal val="visible"/>
                                          </p:to>
                                        </p:set>
                                        <p:animEffect transition="in" filter="fade">
                                          <p:cBhvr>
                                            <p:cTn id="60" dur="300"/>
                                            <p:tgtEl>
                                              <p:spTgt spid="147"/>
                                            </p:tgtEl>
                                          </p:cBhvr>
                                        </p:animEffect>
                                      </p:childTnLst>
                                    </p:cTn>
                                  </p:par>
                                  <p:par>
                                    <p:cTn id="61" presetID="42" presetClass="path" presetSubtype="0" accel="50000" fill="hold" grpId="0" nodeType="withEffect">
                                      <p:stCondLst>
                                        <p:cond delay="0"/>
                                      </p:stCondLst>
                                      <p:childTnLst>
                                        <p:animMotion origin="layout" path="M 3.93545E-6 -0.72083 L 3.93545E-6 7.40741E-7 " pathEditMode="relative" rAng="0" ptsTypes="AA">
                                          <p:cBhvr>
                                            <p:cTn id="62" dur="800" fill="hold"/>
                                            <p:tgtEl>
                                              <p:spTgt spid="147"/>
                                            </p:tgtEl>
                                            <p:attrNameLst>
                                              <p:attrName>ppt_x</p:attrName>
                                              <p:attrName>ppt_y</p:attrName>
                                            </p:attrNameLst>
                                          </p:cBhvr>
                                          <p:rCtr x="0" y="36042"/>
                                        </p:animMotion>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1" nodeType="clickEffect">
                                      <p:stCondLst>
                                        <p:cond delay="0"/>
                                      </p:stCondLst>
                                      <p:childTnLst>
                                        <p:set>
                                          <p:cBhvr>
                                            <p:cTn id="66" dur="1" fill="hold">
                                              <p:stCondLst>
                                                <p:cond delay="0"/>
                                              </p:stCondLst>
                                            </p:cTn>
                                            <p:tgtEl>
                                              <p:spTgt spid="151"/>
                                            </p:tgtEl>
                                            <p:attrNameLst>
                                              <p:attrName>style.visibility</p:attrName>
                                            </p:attrNameLst>
                                          </p:cBhvr>
                                          <p:to>
                                            <p:strVal val="visible"/>
                                          </p:to>
                                        </p:set>
                                        <p:animEffect transition="in" filter="fade">
                                          <p:cBhvr>
                                            <p:cTn id="67" dur="300"/>
                                            <p:tgtEl>
                                              <p:spTgt spid="151"/>
                                            </p:tgtEl>
                                          </p:cBhvr>
                                        </p:animEffect>
                                      </p:childTnLst>
                                    </p:cTn>
                                  </p:par>
                                  <p:par>
                                    <p:cTn id="68" presetID="42" presetClass="path" presetSubtype="0" accel="50000" fill="hold" grpId="0" nodeType="withEffect">
                                      <p:stCondLst>
                                        <p:cond delay="0"/>
                                      </p:stCondLst>
                                      <p:childTnLst>
                                        <p:animMotion origin="layout" path="M 2.86309E-7 -0.72084 L 2.86309E-7 4.07407E-6 " pathEditMode="relative" rAng="0" ptsTypes="AA">
                                          <p:cBhvr>
                                            <p:cTn id="69" dur="800" fill="hold"/>
                                            <p:tgtEl>
                                              <p:spTgt spid="151"/>
                                            </p:tgtEl>
                                            <p:attrNameLst>
                                              <p:attrName>ppt_x</p:attrName>
                                              <p:attrName>ppt_y</p:attrName>
                                            </p:attrNameLst>
                                          </p:cBhvr>
                                          <p:rCtr x="0" y="36042"/>
                                        </p:animMotion>
                                      </p:childTnLst>
                                    </p:cTn>
                                  </p:par>
                                </p:childTnLst>
                              </p:cTn>
                            </p:par>
                          </p:childTnLst>
                        </p:cTn>
                      </p:par>
                      <p:par>
                        <p:cTn id="70" fill="hold">
                          <p:stCondLst>
                            <p:cond delay="indefinite"/>
                          </p:stCondLst>
                          <p:childTnLst>
                            <p:par>
                              <p:cTn id="71" fill="hold">
                                <p:stCondLst>
                                  <p:cond delay="0"/>
                                </p:stCondLst>
                                <p:childTnLst>
                                  <p:par>
                                    <p:cTn id="72" presetID="10" presetClass="entr" presetSubtype="0" fill="hold" grpId="1" nodeType="clickEffect">
                                      <p:stCondLst>
                                        <p:cond delay="0"/>
                                      </p:stCondLst>
                                      <p:childTnLst>
                                        <p:set>
                                          <p:cBhvr>
                                            <p:cTn id="73" dur="1" fill="hold">
                                              <p:stCondLst>
                                                <p:cond delay="0"/>
                                              </p:stCondLst>
                                            </p:cTn>
                                            <p:tgtEl>
                                              <p:spTgt spid="153"/>
                                            </p:tgtEl>
                                            <p:attrNameLst>
                                              <p:attrName>style.visibility</p:attrName>
                                            </p:attrNameLst>
                                          </p:cBhvr>
                                          <p:to>
                                            <p:strVal val="visible"/>
                                          </p:to>
                                        </p:set>
                                        <p:animEffect transition="in" filter="fade">
                                          <p:cBhvr>
                                            <p:cTn id="74" dur="300"/>
                                            <p:tgtEl>
                                              <p:spTgt spid="153"/>
                                            </p:tgtEl>
                                          </p:cBhvr>
                                        </p:animEffect>
                                      </p:childTnLst>
                                    </p:cTn>
                                  </p:par>
                                  <p:par>
                                    <p:cTn id="75" presetID="42" presetClass="path" presetSubtype="0" accel="50000" fill="hold" grpId="0" nodeType="withEffect">
                                      <p:stCondLst>
                                        <p:cond delay="0"/>
                                      </p:stCondLst>
                                      <p:childTnLst>
                                        <p:animMotion origin="layout" path="M 1.97293E-6 -0.72083 L 1.97293E-6 -3.33333E-6 " pathEditMode="relative" rAng="0" ptsTypes="AA">
                                          <p:cBhvr>
                                            <p:cTn id="76" dur="800" fill="hold"/>
                                            <p:tgtEl>
                                              <p:spTgt spid="153"/>
                                            </p:tgtEl>
                                            <p:attrNameLst>
                                              <p:attrName>ppt_x</p:attrName>
                                              <p:attrName>ppt_y</p:attrName>
                                            </p:attrNameLst>
                                          </p:cBhvr>
                                          <p:rCtr x="0" y="36042"/>
                                        </p:animMotion>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1" nodeType="clickEffect">
                                      <p:stCondLst>
                                        <p:cond delay="0"/>
                                      </p:stCondLst>
                                      <p:childTnLst>
                                        <p:set>
                                          <p:cBhvr>
                                            <p:cTn id="80" dur="1" fill="hold">
                                              <p:stCondLst>
                                                <p:cond delay="0"/>
                                              </p:stCondLst>
                                            </p:cTn>
                                            <p:tgtEl>
                                              <p:spTgt spid="155"/>
                                            </p:tgtEl>
                                            <p:attrNameLst>
                                              <p:attrName>style.visibility</p:attrName>
                                            </p:attrNameLst>
                                          </p:cBhvr>
                                          <p:to>
                                            <p:strVal val="visible"/>
                                          </p:to>
                                        </p:set>
                                        <p:animEffect transition="in" filter="fade">
                                          <p:cBhvr>
                                            <p:cTn id="81" dur="300"/>
                                            <p:tgtEl>
                                              <p:spTgt spid="155"/>
                                            </p:tgtEl>
                                          </p:cBhvr>
                                        </p:animEffect>
                                      </p:childTnLst>
                                    </p:cTn>
                                  </p:par>
                                  <p:par>
                                    <p:cTn id="82" presetID="42" presetClass="path" presetSubtype="0" accel="50000" fill="hold" grpId="0" nodeType="withEffect">
                                      <p:stCondLst>
                                        <p:cond delay="0"/>
                                      </p:stCondLst>
                                      <p:childTnLst>
                                        <p:animMotion origin="layout" path="M -3.49297E-6 -0.72083 L -3.49297E-6 -3.7037E-7 " pathEditMode="relative" rAng="0" ptsTypes="AA">
                                          <p:cBhvr>
                                            <p:cTn id="83" dur="800" fill="hold"/>
                                            <p:tgtEl>
                                              <p:spTgt spid="155"/>
                                            </p:tgtEl>
                                            <p:attrNameLst>
                                              <p:attrName>ppt_x</p:attrName>
                                              <p:attrName>ppt_y</p:attrName>
                                            </p:attrNameLst>
                                          </p:cBhvr>
                                          <p:rCtr x="0" y="36042"/>
                                        </p:animMotion>
                                      </p:childTnLst>
                                    </p:cTn>
                                  </p:par>
                                </p:childTnLst>
                              </p:cTn>
                            </p:par>
                          </p:childTnLst>
                        </p:cTn>
                      </p:par>
                      <p:par>
                        <p:cTn id="84" fill="hold">
                          <p:stCondLst>
                            <p:cond delay="indefinite"/>
                          </p:stCondLst>
                          <p:childTnLst>
                            <p:par>
                              <p:cTn id="85" fill="hold">
                                <p:stCondLst>
                                  <p:cond delay="0"/>
                                </p:stCondLst>
                                <p:childTnLst>
                                  <p:par>
                                    <p:cTn id="86" presetID="10" presetClass="entr" presetSubtype="0" fill="hold" grpId="1" nodeType="clickEffect">
                                      <p:stCondLst>
                                        <p:cond delay="0"/>
                                      </p:stCondLst>
                                      <p:childTnLst>
                                        <p:set>
                                          <p:cBhvr>
                                            <p:cTn id="87" dur="1" fill="hold">
                                              <p:stCondLst>
                                                <p:cond delay="0"/>
                                              </p:stCondLst>
                                            </p:cTn>
                                            <p:tgtEl>
                                              <p:spTgt spid="157"/>
                                            </p:tgtEl>
                                            <p:attrNameLst>
                                              <p:attrName>style.visibility</p:attrName>
                                            </p:attrNameLst>
                                          </p:cBhvr>
                                          <p:to>
                                            <p:strVal val="visible"/>
                                          </p:to>
                                        </p:set>
                                        <p:animEffect transition="in" filter="fade">
                                          <p:cBhvr>
                                            <p:cTn id="88" dur="300"/>
                                            <p:tgtEl>
                                              <p:spTgt spid="157"/>
                                            </p:tgtEl>
                                          </p:cBhvr>
                                        </p:animEffect>
                                      </p:childTnLst>
                                    </p:cTn>
                                  </p:par>
                                  <p:par>
                                    <p:cTn id="89" presetID="42" presetClass="path" presetSubtype="0" accel="50000" fill="hold" grpId="0" nodeType="withEffect">
                                      <p:stCondLst>
                                        <p:cond delay="0"/>
                                      </p:stCondLst>
                                      <p:childTnLst>
                                        <p:animMotion origin="layout" path="M -3.12337E-8 -0.72084 L -3.12337E-8 2.59259E-6 " pathEditMode="relative" rAng="0" ptsTypes="AA">
                                          <p:cBhvr>
                                            <p:cTn id="90" dur="800" fill="hold"/>
                                            <p:tgtEl>
                                              <p:spTgt spid="157"/>
                                            </p:tgtEl>
                                            <p:attrNameLst>
                                              <p:attrName>ppt_x</p:attrName>
                                              <p:attrName>ppt_y</p:attrName>
                                            </p:attrNameLst>
                                          </p:cBhvr>
                                          <p:rCtr x="0" y="36042"/>
                                        </p:animMotion>
                                      </p:childTnLst>
                                    </p:cTn>
                                  </p:par>
                                </p:childTnLst>
                              </p:cTn>
                            </p:par>
                          </p:childTnLst>
                        </p:cTn>
                      </p:par>
                      <p:par>
                        <p:cTn id="91" fill="hold">
                          <p:stCondLst>
                            <p:cond delay="indefinite"/>
                          </p:stCondLst>
                          <p:childTnLst>
                            <p:par>
                              <p:cTn id="92" fill="hold">
                                <p:stCondLst>
                                  <p:cond delay="0"/>
                                </p:stCondLst>
                                <p:childTnLst>
                                  <p:par>
                                    <p:cTn id="93" presetID="10" presetClass="entr" presetSubtype="0" fill="hold" grpId="1" nodeType="clickEffect">
                                      <p:stCondLst>
                                        <p:cond delay="0"/>
                                      </p:stCondLst>
                                      <p:childTnLst>
                                        <p:set>
                                          <p:cBhvr>
                                            <p:cTn id="94" dur="1" fill="hold">
                                              <p:stCondLst>
                                                <p:cond delay="0"/>
                                              </p:stCondLst>
                                            </p:cTn>
                                            <p:tgtEl>
                                              <p:spTgt spid="159"/>
                                            </p:tgtEl>
                                            <p:attrNameLst>
                                              <p:attrName>style.visibility</p:attrName>
                                            </p:attrNameLst>
                                          </p:cBhvr>
                                          <p:to>
                                            <p:strVal val="visible"/>
                                          </p:to>
                                        </p:set>
                                        <p:animEffect transition="in" filter="fade">
                                          <p:cBhvr>
                                            <p:cTn id="95" dur="300"/>
                                            <p:tgtEl>
                                              <p:spTgt spid="159"/>
                                            </p:tgtEl>
                                          </p:cBhvr>
                                        </p:animEffect>
                                      </p:childTnLst>
                                    </p:cTn>
                                  </p:par>
                                  <p:par>
                                    <p:cTn id="96" presetID="42" presetClass="path" presetSubtype="0" accel="50000" fill="hold" grpId="0" nodeType="withEffect">
                                      <p:stCondLst>
                                        <p:cond delay="0"/>
                                      </p:stCondLst>
                                      <p:childTnLst>
                                        <p:animMotion origin="layout" path="M -3.95107E-6 -0.72083 L -3.95107E-6 -2.22222E-6 " pathEditMode="relative" rAng="0" ptsTypes="AA">
                                          <p:cBhvr>
                                            <p:cTn id="97" dur="800" fill="hold"/>
                                            <p:tgtEl>
                                              <p:spTgt spid="159"/>
                                            </p:tgtEl>
                                            <p:attrNameLst>
                                              <p:attrName>ppt_x</p:attrName>
                                              <p:attrName>ppt_y</p:attrName>
                                            </p:attrNameLst>
                                          </p:cBhvr>
                                          <p:rCtr x="0" y="36042"/>
                                        </p:animMotion>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1" nodeType="clickEffect">
                                      <p:stCondLst>
                                        <p:cond delay="0"/>
                                      </p:stCondLst>
                                      <p:childTnLst>
                                        <p:set>
                                          <p:cBhvr>
                                            <p:cTn id="101" dur="1" fill="hold">
                                              <p:stCondLst>
                                                <p:cond delay="0"/>
                                              </p:stCondLst>
                                            </p:cTn>
                                            <p:tgtEl>
                                              <p:spTgt spid="161"/>
                                            </p:tgtEl>
                                            <p:attrNameLst>
                                              <p:attrName>style.visibility</p:attrName>
                                            </p:attrNameLst>
                                          </p:cBhvr>
                                          <p:to>
                                            <p:strVal val="visible"/>
                                          </p:to>
                                        </p:set>
                                        <p:animEffect transition="in" filter="fade">
                                          <p:cBhvr>
                                            <p:cTn id="102" dur="300"/>
                                            <p:tgtEl>
                                              <p:spTgt spid="161"/>
                                            </p:tgtEl>
                                          </p:cBhvr>
                                        </p:animEffect>
                                      </p:childTnLst>
                                    </p:cTn>
                                  </p:par>
                                  <p:par>
                                    <p:cTn id="103" presetID="42" presetClass="path" presetSubtype="0" accel="50000" fill="hold" grpId="0" nodeType="withEffect">
                                      <p:stCondLst>
                                        <p:cond delay="0"/>
                                      </p:stCondLst>
                                      <p:childTnLst>
                                        <p:animMotion origin="layout" path="M -3.35242E-6 -0.72084 L -3.35242E-6 2.96296E-6 " pathEditMode="relative" rAng="0" ptsTypes="AA">
                                          <p:cBhvr>
                                            <p:cTn id="104" dur="800" fill="hold"/>
                                            <p:tgtEl>
                                              <p:spTgt spid="161"/>
                                            </p:tgtEl>
                                            <p:attrNameLst>
                                              <p:attrName>ppt_x</p:attrName>
                                              <p:attrName>ppt_y</p:attrName>
                                            </p:attrNameLst>
                                          </p:cBhvr>
                                          <p:rCtr x="0" y="36042"/>
                                        </p:animMotion>
                                      </p:childTnLst>
                                    </p:cTn>
                                  </p:par>
                                </p:childTnLst>
                              </p:cTn>
                            </p:par>
                          </p:childTnLst>
                        </p:cTn>
                      </p:par>
                      <p:par>
                        <p:cTn id="105" fill="hold">
                          <p:stCondLst>
                            <p:cond delay="indefinite"/>
                          </p:stCondLst>
                          <p:childTnLst>
                            <p:par>
                              <p:cTn id="106" fill="hold">
                                <p:stCondLst>
                                  <p:cond delay="0"/>
                                </p:stCondLst>
                                <p:childTnLst>
                                  <p:par>
                                    <p:cTn id="107" presetID="10" presetClass="entr" presetSubtype="0" fill="hold" grpId="1" nodeType="clickEffect">
                                      <p:stCondLst>
                                        <p:cond delay="0"/>
                                      </p:stCondLst>
                                      <p:childTnLst>
                                        <p:set>
                                          <p:cBhvr>
                                            <p:cTn id="108" dur="1" fill="hold">
                                              <p:stCondLst>
                                                <p:cond delay="0"/>
                                              </p:stCondLst>
                                            </p:cTn>
                                            <p:tgtEl>
                                              <p:spTgt spid="163"/>
                                            </p:tgtEl>
                                            <p:attrNameLst>
                                              <p:attrName>style.visibility</p:attrName>
                                            </p:attrNameLst>
                                          </p:cBhvr>
                                          <p:to>
                                            <p:strVal val="visible"/>
                                          </p:to>
                                        </p:set>
                                        <p:animEffect transition="in" filter="fade">
                                          <p:cBhvr>
                                            <p:cTn id="109" dur="300"/>
                                            <p:tgtEl>
                                              <p:spTgt spid="163"/>
                                            </p:tgtEl>
                                          </p:cBhvr>
                                        </p:animEffect>
                                      </p:childTnLst>
                                    </p:cTn>
                                  </p:par>
                                  <p:par>
                                    <p:cTn id="110" presetID="42" presetClass="path" presetSubtype="0" accel="50000" fill="hold" grpId="0" nodeType="withEffect">
                                      <p:stCondLst>
                                        <p:cond delay="0"/>
                                      </p:stCondLst>
                                      <p:childTnLst>
                                        <p:animMotion origin="layout" path="M -4.66944E-6 -0.72083 L -4.66944E-6 -1.11111E-6 " pathEditMode="relative" rAng="0" ptsTypes="AA">
                                          <p:cBhvr>
                                            <p:cTn id="111" dur="800" fill="hold"/>
                                            <p:tgtEl>
                                              <p:spTgt spid="163"/>
                                            </p:tgtEl>
                                            <p:attrNameLst>
                                              <p:attrName>ppt_x</p:attrName>
                                              <p:attrName>ppt_y</p:attrName>
                                            </p:attrNameLst>
                                          </p:cBhvr>
                                          <p:rCtr x="0" y="36042"/>
                                        </p:animMotion>
                                      </p:childTnLst>
                                    </p:cTn>
                                  </p:par>
                                </p:childTnLst>
                              </p:cTn>
                            </p:par>
                          </p:childTnLst>
                        </p:cTn>
                      </p:par>
                      <p:par>
                        <p:cTn id="112" fill="hold">
                          <p:stCondLst>
                            <p:cond delay="indefinite"/>
                          </p:stCondLst>
                          <p:childTnLst>
                            <p:par>
                              <p:cTn id="113" fill="hold">
                                <p:stCondLst>
                                  <p:cond delay="0"/>
                                </p:stCondLst>
                                <p:childTnLst>
                                  <p:par>
                                    <p:cTn id="114" presetID="10" presetClass="entr" presetSubtype="0" fill="hold" grpId="1" nodeType="clickEffect">
                                      <p:stCondLst>
                                        <p:cond delay="0"/>
                                      </p:stCondLst>
                                      <p:childTnLst>
                                        <p:set>
                                          <p:cBhvr>
                                            <p:cTn id="115" dur="1" fill="hold">
                                              <p:stCondLst>
                                                <p:cond delay="0"/>
                                              </p:stCondLst>
                                            </p:cTn>
                                            <p:tgtEl>
                                              <p:spTgt spid="165"/>
                                            </p:tgtEl>
                                            <p:attrNameLst>
                                              <p:attrName>style.visibility</p:attrName>
                                            </p:attrNameLst>
                                          </p:cBhvr>
                                          <p:to>
                                            <p:strVal val="visible"/>
                                          </p:to>
                                        </p:set>
                                        <p:animEffect transition="in" filter="fade">
                                          <p:cBhvr>
                                            <p:cTn id="116" dur="300"/>
                                            <p:tgtEl>
                                              <p:spTgt spid="165"/>
                                            </p:tgtEl>
                                          </p:cBhvr>
                                        </p:animEffect>
                                      </p:childTnLst>
                                    </p:cTn>
                                  </p:par>
                                  <p:par>
                                    <p:cTn id="117" presetID="42" presetClass="path" presetSubtype="0" accel="50000" fill="hold" grpId="0" nodeType="withEffect">
                                      <p:stCondLst>
                                        <p:cond delay="0"/>
                                      </p:stCondLst>
                                      <p:childTnLst>
                                        <p:animMotion origin="layout" path="M -4.95055E-6 -0.72084 L -4.95055E-6 3.33333E-6 " pathEditMode="relative" rAng="0" ptsTypes="AA">
                                          <p:cBhvr>
                                            <p:cTn id="118" dur="800" fill="hold"/>
                                            <p:tgtEl>
                                              <p:spTgt spid="165"/>
                                            </p:tgtEl>
                                            <p:attrNameLst>
                                              <p:attrName>ppt_x</p:attrName>
                                              <p:attrName>ppt_y</p:attrName>
                                            </p:attrNameLst>
                                          </p:cBhvr>
                                          <p:rCtr x="0" y="36042"/>
                                        </p:animMotion>
                                      </p:childTnLst>
                                    </p:cTn>
                                  </p:par>
                                </p:childTnLst>
                              </p:cTn>
                            </p:par>
                          </p:childTnLst>
                        </p:cTn>
                      </p:par>
                      <p:par>
                        <p:cTn id="119" fill="hold">
                          <p:stCondLst>
                            <p:cond delay="indefinite"/>
                          </p:stCondLst>
                          <p:childTnLst>
                            <p:par>
                              <p:cTn id="120" fill="hold">
                                <p:stCondLst>
                                  <p:cond delay="0"/>
                                </p:stCondLst>
                                <p:childTnLst>
                                  <p:par>
                                    <p:cTn id="121" presetID="10" presetClass="entr" presetSubtype="0" fill="hold" grpId="1" nodeType="clickEffect">
                                      <p:stCondLst>
                                        <p:cond delay="0"/>
                                      </p:stCondLst>
                                      <p:childTnLst>
                                        <p:set>
                                          <p:cBhvr>
                                            <p:cTn id="122" dur="1" fill="hold">
                                              <p:stCondLst>
                                                <p:cond delay="0"/>
                                              </p:stCondLst>
                                            </p:cTn>
                                            <p:tgtEl>
                                              <p:spTgt spid="167"/>
                                            </p:tgtEl>
                                            <p:attrNameLst>
                                              <p:attrName>style.visibility</p:attrName>
                                            </p:attrNameLst>
                                          </p:cBhvr>
                                          <p:to>
                                            <p:strVal val="visible"/>
                                          </p:to>
                                        </p:set>
                                        <p:animEffect transition="in" filter="fade">
                                          <p:cBhvr>
                                            <p:cTn id="123" dur="300"/>
                                            <p:tgtEl>
                                              <p:spTgt spid="167"/>
                                            </p:tgtEl>
                                          </p:cBhvr>
                                        </p:animEffect>
                                      </p:childTnLst>
                                    </p:cTn>
                                  </p:par>
                                  <p:par>
                                    <p:cTn id="124" presetID="42" presetClass="path" presetSubtype="0" accel="50000" fill="hold" grpId="0" nodeType="withEffect">
                                      <p:stCondLst>
                                        <p:cond delay="0"/>
                                      </p:stCondLst>
                                      <p:childTnLst>
                                        <p:animMotion origin="layout" path="M 3.6075E-6 -0.72083 L 3.6075E-6 1.11111E-6 " pathEditMode="relative" rAng="0" ptsTypes="AA">
                                          <p:cBhvr>
                                            <p:cTn id="125" dur="800" fill="hold"/>
                                            <p:tgtEl>
                                              <p:spTgt spid="167"/>
                                            </p:tgtEl>
                                            <p:attrNameLst>
                                              <p:attrName>ppt_x</p:attrName>
                                              <p:attrName>ppt_y</p:attrName>
                                            </p:attrNameLst>
                                          </p:cBhvr>
                                          <p:rCtr x="0" y="36042"/>
                                        </p:animMotion>
                                      </p:childTnLst>
                                    </p:cTn>
                                  </p:par>
                                  <p:par>
                                    <p:cTn id="126" presetID="10" presetClass="entr" presetSubtype="0" fill="hold" grpId="0" nodeType="withEffect">
                                      <p:stCondLst>
                                        <p:cond delay="400"/>
                                      </p:stCondLst>
                                      <p:childTnLst>
                                        <p:set>
                                          <p:cBhvr>
                                            <p:cTn id="127" dur="1" fill="hold">
                                              <p:stCondLst>
                                                <p:cond delay="0"/>
                                              </p:stCondLst>
                                            </p:cTn>
                                            <p:tgtEl>
                                              <p:spTgt spid="210"/>
                                            </p:tgtEl>
                                            <p:attrNameLst>
                                              <p:attrName>style.visibility</p:attrName>
                                            </p:attrNameLst>
                                          </p:cBhvr>
                                          <p:to>
                                            <p:strVal val="visible"/>
                                          </p:to>
                                        </p:set>
                                        <p:animEffect transition="in" filter="fade">
                                          <p:cBhvr>
                                            <p:cTn id="128" dur="300"/>
                                            <p:tgtEl>
                                              <p:spTgt spid="210"/>
                                            </p:tgtEl>
                                          </p:cBhvr>
                                        </p:animEffect>
                                      </p:childTnLst>
                                    </p:cTn>
                                  </p:par>
                                  <p:par>
                                    <p:cTn id="129" presetID="42" presetClass="path" presetSubtype="0" fill="hold" grpId="1" nodeType="withEffect">
                                      <p:stCondLst>
                                        <p:cond delay="400"/>
                                      </p:stCondLst>
                                      <p:childTnLst>
                                        <p:animMotion origin="layout" path="M 2.4987E-7 -0.45926 L 2.4987E-7 4.07407E-6 " pathEditMode="relative" rAng="0" ptsTypes="AA">
                                          <p:cBhvr>
                                            <p:cTn id="130" dur="500" fill="hold"/>
                                            <p:tgtEl>
                                              <p:spTgt spid="210"/>
                                            </p:tgtEl>
                                            <p:attrNameLst>
                                              <p:attrName>ppt_x</p:attrName>
                                              <p:attrName>ppt_y</p:attrName>
                                            </p:attrNameLst>
                                          </p:cBhvr>
                                          <p:rCtr x="0" y="22963"/>
                                        </p:animMotion>
                                      </p:childTnLst>
                                    </p:cTn>
                                  </p:par>
                                  <p:par>
                                    <p:cTn id="131" presetID="6" presetClass="emph" presetSubtype="0" decel="100000" autoRev="1" fill="hold" grpId="2" nodeType="withEffect">
                                      <p:stCondLst>
                                        <p:cond delay="800"/>
                                      </p:stCondLst>
                                      <p:childTnLst>
                                        <p:animScale>
                                          <p:cBhvr>
                                            <p:cTn id="132" dur="100" fill="hold"/>
                                            <p:tgtEl>
                                              <p:spTgt spid="210"/>
                                            </p:tgtEl>
                                          </p:cBhvr>
                                          <p:by x="100000" y="110000"/>
                                        </p:animScale>
                                      </p:childTnLst>
                                    </p:cTn>
                                  </p:par>
                                  <p:par>
                                    <p:cTn id="133" presetID="10" presetClass="entr" presetSubtype="0" fill="hold" grpId="0" nodeType="withEffect">
                                      <p:stCondLst>
                                        <p:cond delay="200"/>
                                      </p:stCondLst>
                                      <p:childTnLst>
                                        <p:set>
                                          <p:cBhvr>
                                            <p:cTn id="134" dur="1" fill="hold">
                                              <p:stCondLst>
                                                <p:cond delay="0"/>
                                              </p:stCondLst>
                                            </p:cTn>
                                            <p:tgtEl>
                                              <p:spTgt spid="211"/>
                                            </p:tgtEl>
                                            <p:attrNameLst>
                                              <p:attrName>style.visibility</p:attrName>
                                            </p:attrNameLst>
                                          </p:cBhvr>
                                          <p:to>
                                            <p:strVal val="visible"/>
                                          </p:to>
                                        </p:set>
                                        <p:animEffect transition="in" filter="fade">
                                          <p:cBhvr>
                                            <p:cTn id="135" dur="300"/>
                                            <p:tgtEl>
                                              <p:spTgt spid="211"/>
                                            </p:tgtEl>
                                          </p:cBhvr>
                                        </p:animEffect>
                                      </p:childTnLst>
                                    </p:cTn>
                                  </p:par>
                                  <p:par>
                                    <p:cTn id="136" presetID="42" presetClass="path" presetSubtype="0" fill="hold" grpId="1" nodeType="withEffect">
                                      <p:stCondLst>
                                        <p:cond delay="200"/>
                                      </p:stCondLst>
                                      <p:childTnLst>
                                        <p:animMotion origin="layout" path="M -3.94586E-6 -0.45926 L -3.94586E-6 3.33333E-6 " pathEditMode="relative" rAng="0" ptsTypes="AA">
                                          <p:cBhvr>
                                            <p:cTn id="137" dur="500" fill="hold"/>
                                            <p:tgtEl>
                                              <p:spTgt spid="211"/>
                                            </p:tgtEl>
                                            <p:attrNameLst>
                                              <p:attrName>ppt_x</p:attrName>
                                              <p:attrName>ppt_y</p:attrName>
                                            </p:attrNameLst>
                                          </p:cBhvr>
                                          <p:rCtr x="0" y="22963"/>
                                        </p:animMotion>
                                      </p:childTnLst>
                                    </p:cTn>
                                  </p:par>
                                </p:childTnLst>
                              </p:cTn>
                            </p:par>
                          </p:childTnLst>
                        </p:cTn>
                      </p:par>
                      <p:par>
                        <p:cTn id="138" fill="hold">
                          <p:stCondLst>
                            <p:cond delay="indefinite"/>
                          </p:stCondLst>
                          <p:childTnLst>
                            <p:par>
                              <p:cTn id="139" fill="hold">
                                <p:stCondLst>
                                  <p:cond delay="0"/>
                                </p:stCondLst>
                                <p:childTnLst>
                                  <p:par>
                                    <p:cTn id="140" presetID="10" presetClass="entr" presetSubtype="0" fill="hold" grpId="0" nodeType="clickEffect">
                                      <p:stCondLst>
                                        <p:cond delay="0"/>
                                      </p:stCondLst>
                                      <p:childTnLst>
                                        <p:set>
                                          <p:cBhvr>
                                            <p:cTn id="141" dur="1" fill="hold">
                                              <p:stCondLst>
                                                <p:cond delay="0"/>
                                              </p:stCondLst>
                                            </p:cTn>
                                            <p:tgtEl>
                                              <p:spTgt spid="222"/>
                                            </p:tgtEl>
                                            <p:attrNameLst>
                                              <p:attrName>style.visibility</p:attrName>
                                            </p:attrNameLst>
                                          </p:cBhvr>
                                          <p:to>
                                            <p:strVal val="visible"/>
                                          </p:to>
                                        </p:set>
                                        <p:animEffect transition="in" filter="fade">
                                          <p:cBhvr>
                                            <p:cTn id="142" dur="300"/>
                                            <p:tgtEl>
                                              <p:spTgt spid="222"/>
                                            </p:tgtEl>
                                          </p:cBhvr>
                                        </p:animEffect>
                                      </p:childTnLst>
                                    </p:cTn>
                                  </p:par>
                                  <p:par>
                                    <p:cTn id="143" presetID="6" presetClass="emph" presetSubtype="0" decel="100000" autoRev="1" fill="hold" grpId="2" nodeType="withEffect">
                                      <p:stCondLst>
                                        <p:cond delay="600"/>
                                      </p:stCondLst>
                                      <p:childTnLst>
                                        <p:animScale>
                                          <p:cBhvr>
                                            <p:cTn id="144" dur="100" fill="hold"/>
                                            <p:tgtEl>
                                              <p:spTgt spid="211"/>
                                            </p:tgtEl>
                                          </p:cBhvr>
                                          <p:by x="100000" y="110000"/>
                                        </p:animScale>
                                      </p:childTnLst>
                                    </p:cTn>
                                  </p:par>
                                  <p:par>
                                    <p:cTn id="145" presetID="6" presetClass="emph" presetSubtype="0" decel="100000" autoRev="1" fill="hold" grpId="3" nodeType="withEffect">
                                      <p:stCondLst>
                                        <p:cond delay="700"/>
                                      </p:stCondLst>
                                      <p:childTnLst>
                                        <p:animScale>
                                          <p:cBhvr>
                                            <p:cTn id="146" dur="100" fill="hold"/>
                                            <p:tgtEl>
                                              <p:spTgt spid="211"/>
                                            </p:tgtEl>
                                          </p:cBhvr>
                                          <p:by x="100000" y="95000"/>
                                        </p:animScale>
                                      </p:childTnLst>
                                    </p:cTn>
                                  </p:par>
                                </p:childTnLst>
                              </p:cTn>
                            </p:par>
                          </p:childTnLst>
                        </p:cTn>
                      </p:par>
                      <p:par>
                        <p:cTn id="147" fill="hold">
                          <p:stCondLst>
                            <p:cond delay="indefinite"/>
                          </p:stCondLst>
                          <p:childTnLst>
                            <p:par>
                              <p:cTn id="148" fill="hold">
                                <p:stCondLst>
                                  <p:cond delay="0"/>
                                </p:stCondLst>
                                <p:childTnLst>
                                  <p:par>
                                    <p:cTn id="149" presetID="10" presetClass="entr" presetSubtype="0" fill="hold" grpId="1" nodeType="clickEffect">
                                      <p:stCondLst>
                                        <p:cond delay="0"/>
                                      </p:stCondLst>
                                      <p:childTnLst>
                                        <p:set>
                                          <p:cBhvr>
                                            <p:cTn id="150" dur="1" fill="hold">
                                              <p:stCondLst>
                                                <p:cond delay="0"/>
                                              </p:stCondLst>
                                            </p:cTn>
                                            <p:tgtEl>
                                              <p:spTgt spid="60"/>
                                            </p:tgtEl>
                                            <p:attrNameLst>
                                              <p:attrName>style.visibility</p:attrName>
                                            </p:attrNameLst>
                                          </p:cBhvr>
                                          <p:to>
                                            <p:strVal val="visible"/>
                                          </p:to>
                                        </p:set>
                                        <p:animEffect transition="in" filter="fade">
                                          <p:cBhvr>
                                            <p:cTn id="151" dur="300"/>
                                            <p:tgtEl>
                                              <p:spTgt spid="60"/>
                                            </p:tgtEl>
                                          </p:cBhvr>
                                        </p:animEffect>
                                      </p:childTnLst>
                                    </p:cTn>
                                  </p:par>
                                  <p:par>
                                    <p:cTn id="152" presetID="42" presetClass="path" presetSubtype="0" accel="50000" fill="hold" grpId="0" nodeType="withEffect">
                                      <p:stCondLst>
                                        <p:cond delay="0"/>
                                      </p:stCondLst>
                                      <p:childTnLst>
                                        <p:animMotion origin="layout" path="M 3.93545E-6 -0.72083 L 3.93545E-6 7.40741E-7 " pathEditMode="relative" rAng="0" ptsTypes="AA">
                                          <p:cBhvr>
                                            <p:cTn id="153" dur="800" fill="hold"/>
                                            <p:tgtEl>
                                              <p:spTgt spid="60"/>
                                            </p:tgtEl>
                                            <p:attrNameLst>
                                              <p:attrName>ppt_x</p:attrName>
                                              <p:attrName>ppt_y</p:attrName>
                                            </p:attrNameLst>
                                          </p:cBhvr>
                                          <p:rCtr x="0" y="36042"/>
                                        </p:animMotion>
                                      </p:childTnLst>
                                    </p:cTn>
                                  </p:par>
                                </p:childTnLst>
                              </p:cTn>
                            </p:par>
                          </p:childTnLst>
                        </p:cTn>
                      </p:par>
                      <p:par>
                        <p:cTn id="154" fill="hold">
                          <p:stCondLst>
                            <p:cond delay="indefinite"/>
                          </p:stCondLst>
                          <p:childTnLst>
                            <p:par>
                              <p:cTn id="155" fill="hold">
                                <p:stCondLst>
                                  <p:cond delay="0"/>
                                </p:stCondLst>
                                <p:childTnLst>
                                  <p:par>
                                    <p:cTn id="156" presetID="10" presetClass="entr" presetSubtype="0" fill="hold" grpId="1" nodeType="clickEffect">
                                      <p:stCondLst>
                                        <p:cond delay="0"/>
                                      </p:stCondLst>
                                      <p:childTnLst>
                                        <p:set>
                                          <p:cBhvr>
                                            <p:cTn id="157" dur="1" fill="hold">
                                              <p:stCondLst>
                                                <p:cond delay="0"/>
                                              </p:stCondLst>
                                            </p:cTn>
                                            <p:tgtEl>
                                              <p:spTgt spid="65"/>
                                            </p:tgtEl>
                                            <p:attrNameLst>
                                              <p:attrName>style.visibility</p:attrName>
                                            </p:attrNameLst>
                                          </p:cBhvr>
                                          <p:to>
                                            <p:strVal val="visible"/>
                                          </p:to>
                                        </p:set>
                                        <p:animEffect transition="in" filter="fade">
                                          <p:cBhvr>
                                            <p:cTn id="158" dur="300"/>
                                            <p:tgtEl>
                                              <p:spTgt spid="65"/>
                                            </p:tgtEl>
                                          </p:cBhvr>
                                        </p:animEffect>
                                      </p:childTnLst>
                                    </p:cTn>
                                  </p:par>
                                  <p:par>
                                    <p:cTn id="159" presetID="42" presetClass="path" presetSubtype="0" accel="50000" fill="hold" grpId="0" nodeType="withEffect">
                                      <p:stCondLst>
                                        <p:cond delay="0"/>
                                      </p:stCondLst>
                                      <p:childTnLst>
                                        <p:animMotion origin="layout" path="M 3.93545E-6 -0.72083 L 3.93545E-6 7.40741E-7 " pathEditMode="relative" rAng="0" ptsTypes="AA">
                                          <p:cBhvr>
                                            <p:cTn id="160" dur="800" fill="hold"/>
                                            <p:tgtEl>
                                              <p:spTgt spid="65"/>
                                            </p:tgtEl>
                                            <p:attrNameLst>
                                              <p:attrName>ppt_x</p:attrName>
                                              <p:attrName>ppt_y</p:attrName>
                                            </p:attrNameLst>
                                          </p:cBhvr>
                                          <p:rCtr x="0" y="36042"/>
                                        </p:animMotion>
                                      </p:childTnLst>
                                    </p:cTn>
                                  </p:par>
                                </p:childTnLst>
                              </p:cTn>
                            </p:par>
                          </p:childTnLst>
                        </p:cTn>
                      </p:par>
                      <p:par>
                        <p:cTn id="161" fill="hold">
                          <p:stCondLst>
                            <p:cond delay="indefinite"/>
                          </p:stCondLst>
                          <p:childTnLst>
                            <p:par>
                              <p:cTn id="162" fill="hold">
                                <p:stCondLst>
                                  <p:cond delay="0"/>
                                </p:stCondLst>
                                <p:childTnLst>
                                  <p:par>
                                    <p:cTn id="163" presetID="10" presetClass="entr" presetSubtype="0" fill="hold" grpId="1" nodeType="clickEffect">
                                      <p:stCondLst>
                                        <p:cond delay="0"/>
                                      </p:stCondLst>
                                      <p:childTnLst>
                                        <p:set>
                                          <p:cBhvr>
                                            <p:cTn id="164" dur="1" fill="hold">
                                              <p:stCondLst>
                                                <p:cond delay="0"/>
                                              </p:stCondLst>
                                            </p:cTn>
                                            <p:tgtEl>
                                              <p:spTgt spid="71"/>
                                            </p:tgtEl>
                                            <p:attrNameLst>
                                              <p:attrName>style.visibility</p:attrName>
                                            </p:attrNameLst>
                                          </p:cBhvr>
                                          <p:to>
                                            <p:strVal val="visible"/>
                                          </p:to>
                                        </p:set>
                                        <p:animEffect transition="in" filter="fade">
                                          <p:cBhvr>
                                            <p:cTn id="165" dur="300"/>
                                            <p:tgtEl>
                                              <p:spTgt spid="71"/>
                                            </p:tgtEl>
                                          </p:cBhvr>
                                        </p:animEffect>
                                      </p:childTnLst>
                                    </p:cTn>
                                  </p:par>
                                  <p:par>
                                    <p:cTn id="166" presetID="42" presetClass="path" presetSubtype="0" accel="50000" fill="hold" grpId="0" nodeType="withEffect">
                                      <p:stCondLst>
                                        <p:cond delay="0"/>
                                      </p:stCondLst>
                                      <p:childTnLst>
                                        <p:animMotion origin="layout" path="M -2.26445E-6 -0.72084 L -2.26445E-6 2.59259E-6 " pathEditMode="relative" rAng="0" ptsTypes="AA">
                                          <p:cBhvr>
                                            <p:cTn id="167" dur="800" fill="hold"/>
                                            <p:tgtEl>
                                              <p:spTgt spid="71"/>
                                            </p:tgtEl>
                                            <p:attrNameLst>
                                              <p:attrName>ppt_x</p:attrName>
                                              <p:attrName>ppt_y</p:attrName>
                                            </p:attrNameLst>
                                          </p:cBhvr>
                                          <p:rCtr x="0" y="36042"/>
                                        </p:animMotion>
                                      </p:childTnLst>
                                    </p:cTn>
                                  </p:par>
                                </p:childTnLst>
                              </p:cTn>
                            </p:par>
                          </p:childTnLst>
                        </p:cTn>
                      </p:par>
                      <p:par>
                        <p:cTn id="168" fill="hold">
                          <p:stCondLst>
                            <p:cond delay="indefinite"/>
                          </p:stCondLst>
                          <p:childTnLst>
                            <p:par>
                              <p:cTn id="169" fill="hold">
                                <p:stCondLst>
                                  <p:cond delay="0"/>
                                </p:stCondLst>
                                <p:childTnLst>
                                  <p:par>
                                    <p:cTn id="170" presetID="10" presetClass="entr" presetSubtype="0" fill="hold" grpId="1" nodeType="clickEffect">
                                      <p:stCondLst>
                                        <p:cond delay="0"/>
                                      </p:stCondLst>
                                      <p:childTnLst>
                                        <p:set>
                                          <p:cBhvr>
                                            <p:cTn id="171" dur="1" fill="hold">
                                              <p:stCondLst>
                                                <p:cond delay="0"/>
                                              </p:stCondLst>
                                            </p:cTn>
                                            <p:tgtEl>
                                              <p:spTgt spid="74"/>
                                            </p:tgtEl>
                                            <p:attrNameLst>
                                              <p:attrName>style.visibility</p:attrName>
                                            </p:attrNameLst>
                                          </p:cBhvr>
                                          <p:to>
                                            <p:strVal val="visible"/>
                                          </p:to>
                                        </p:set>
                                        <p:animEffect transition="in" filter="fade">
                                          <p:cBhvr>
                                            <p:cTn id="172" dur="300"/>
                                            <p:tgtEl>
                                              <p:spTgt spid="74"/>
                                            </p:tgtEl>
                                          </p:cBhvr>
                                        </p:animEffect>
                                      </p:childTnLst>
                                    </p:cTn>
                                  </p:par>
                                  <p:par>
                                    <p:cTn id="173" presetID="42" presetClass="path" presetSubtype="0" accel="50000" fill="hold" grpId="0" nodeType="withEffect">
                                      <p:stCondLst>
                                        <p:cond delay="0"/>
                                      </p:stCondLst>
                                      <p:childTnLst>
                                        <p:animMotion origin="layout" path="M 3.6075E-6 -0.72083 L 3.6075E-6 1.11111E-6 " pathEditMode="relative" rAng="0" ptsTypes="AA">
                                          <p:cBhvr>
                                            <p:cTn id="174" dur="800" fill="hold"/>
                                            <p:tgtEl>
                                              <p:spTgt spid="74"/>
                                            </p:tgtEl>
                                            <p:attrNameLst>
                                              <p:attrName>ppt_x</p:attrName>
                                              <p:attrName>ppt_y</p:attrName>
                                            </p:attrNameLst>
                                          </p:cBhvr>
                                          <p:rCtr x="0" y="3604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126" grpId="0" animBg="1"/>
          <p:bldP spid="126" grpId="1" animBg="1"/>
          <p:bldP spid="128" grpId="0" animBg="1"/>
          <p:bldP spid="128" grpId="1" animBg="1"/>
          <p:bldP spid="137" grpId="0" animBg="1"/>
          <p:bldP spid="137" grpId="1" animBg="1"/>
          <p:bldP spid="139" grpId="0" animBg="1"/>
          <p:bldP spid="139" grpId="1" animBg="1"/>
          <p:bldP spid="141" grpId="0" animBg="1"/>
          <p:bldP spid="141" grpId="1" animBg="1"/>
          <p:bldP spid="143" grpId="0" animBg="1"/>
          <p:bldP spid="143" grpId="1" animBg="1"/>
          <p:bldP spid="145" grpId="0" animBg="1"/>
          <p:bldP spid="145" grpId="1" animBg="1"/>
          <p:bldP spid="147" grpId="0" animBg="1"/>
          <p:bldP spid="147" grpId="1" animBg="1"/>
          <p:bldP spid="210" grpId="0" animBg="1"/>
          <p:bldP spid="210" grpId="1" animBg="1"/>
          <p:bldP spid="210" grpId="2" animBg="1"/>
          <p:bldP spid="211" grpId="0" animBg="1"/>
          <p:bldP spid="211" grpId="1" animBg="1"/>
          <p:bldP spid="211" grpId="2" animBg="1"/>
          <p:bldP spid="211" grpId="3" animBg="1"/>
          <p:bldP spid="155" grpId="0" animBg="1"/>
          <p:bldP spid="155" grpId="1" animBg="1"/>
          <p:bldP spid="157" grpId="0" animBg="1"/>
          <p:bldP spid="157" grpId="1" animBg="1"/>
          <p:bldP spid="159" grpId="0" animBg="1"/>
          <p:bldP spid="159" grpId="1" animBg="1"/>
          <p:bldP spid="161" grpId="0" animBg="1"/>
          <p:bldP spid="161" grpId="1" animBg="1"/>
          <p:bldP spid="163" grpId="0" animBg="1"/>
          <p:bldP spid="163" grpId="1" animBg="1"/>
          <p:bldP spid="167" grpId="0" animBg="1"/>
          <p:bldP spid="167" grpId="1" animBg="1"/>
          <p:bldP spid="151" grpId="0" animBg="1"/>
          <p:bldP spid="151" grpId="1" animBg="1"/>
          <p:bldP spid="153" grpId="0" animBg="1"/>
          <p:bldP spid="153" grpId="1" animBg="1"/>
          <p:bldP spid="222" grpId="0" animBg="1"/>
          <p:bldP spid="165" grpId="0" animBg="1"/>
          <p:bldP spid="165" grpId="1" animBg="1"/>
          <p:bldP spid="60" grpId="0" animBg="1"/>
          <p:bldP spid="60" grpId="1" animBg="1"/>
          <p:bldP spid="65" grpId="0" animBg="1"/>
          <p:bldP spid="65" grpId="1" animBg="1"/>
          <p:bldP spid="71" grpId="0" animBg="1"/>
          <p:bldP spid="71" grpId="1" animBg="1"/>
          <p:bldP spid="74" grpId="0" animBg="1"/>
          <p:bldP spid="74" grpId="1" animBg="1"/>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 name="Arrow: Right 222">
            <a:extLst>
              <a:ext uri="{FF2B5EF4-FFF2-40B4-BE49-F238E27FC236}">
                <a16:creationId xmlns:a16="http://schemas.microsoft.com/office/drawing/2014/main" id="{4350BD49-CC9A-45A6-9BD3-588AF43DD07A}"/>
              </a:ext>
            </a:extLst>
          </p:cNvPr>
          <p:cNvSpPr/>
          <p:nvPr/>
        </p:nvSpPr>
        <p:spPr>
          <a:xfrm>
            <a:off x="2669671" y="1893751"/>
            <a:ext cx="8918761" cy="1673262"/>
          </a:xfrm>
          <a:prstGeom prst="rightArrow">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30" name="Rectangle 29">
            <a:extLst>
              <a:ext uri="{FF2B5EF4-FFF2-40B4-BE49-F238E27FC236}">
                <a16:creationId xmlns:a16="http://schemas.microsoft.com/office/drawing/2014/main" id="{F8B9284B-96DE-4D65-B13F-D5DA55D07326}"/>
              </a:ext>
            </a:extLst>
          </p:cNvPr>
          <p:cNvSpPr/>
          <p:nvPr/>
        </p:nvSpPr>
        <p:spPr>
          <a:xfrm>
            <a:off x="1097010" y="977620"/>
            <a:ext cx="10491423" cy="350865"/>
          </a:xfrm>
          <a:prstGeom prst="rect">
            <a:avLst/>
          </a:prstGeom>
          <a:solidFill>
            <a:schemeClr val="bg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7" name="Title 1">
            <a:extLst>
              <a:ext uri="{FF2B5EF4-FFF2-40B4-BE49-F238E27FC236}">
                <a16:creationId xmlns:a16="http://schemas.microsoft.com/office/drawing/2014/main" id="{7488BEE4-8208-4615-A664-CC07CE543F56}"/>
              </a:ext>
            </a:extLst>
          </p:cNvPr>
          <p:cNvSpPr txBox="1">
            <a:spLocks/>
          </p:cNvSpPr>
          <p:nvPr/>
        </p:nvSpPr>
        <p:spPr>
          <a:xfrm>
            <a:off x="609918" y="294200"/>
            <a:ext cx="10978515" cy="590880"/>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0" i="0" u="none" strike="noStrike" kern="1200" cap="none" spc="0" normalizeH="0" baseline="0" noProof="0">
                <a:ln>
                  <a:noFill/>
                </a:ln>
                <a:solidFill>
                  <a:srgbClr val="2E2E38"/>
                </a:solidFill>
                <a:effectLst/>
                <a:uLnTx/>
                <a:uFillTx/>
              </a:rPr>
              <a:t>Vadības kopsavilkums</a:t>
            </a:r>
          </a:p>
        </p:txBody>
      </p:sp>
      <p:sp>
        <p:nvSpPr>
          <p:cNvPr id="56" name="TextBox 55">
            <a:extLst>
              <a:ext uri="{FF2B5EF4-FFF2-40B4-BE49-F238E27FC236}">
                <a16:creationId xmlns:a16="http://schemas.microsoft.com/office/drawing/2014/main" id="{6A1B23B0-ED37-4147-91EC-CA7082CDF17F}"/>
              </a:ext>
            </a:extLst>
          </p:cNvPr>
          <p:cNvSpPr txBox="1"/>
          <p:nvPr/>
        </p:nvSpPr>
        <p:spPr>
          <a:xfrm>
            <a:off x="1275299" y="1045354"/>
            <a:ext cx="2736327" cy="193899"/>
          </a:xfrm>
          <a:prstGeom prst="rect">
            <a:avLst/>
          </a:prstGeom>
          <a:noFill/>
        </p:spPr>
        <p:txBody>
          <a:bodyPr wrap="non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FFE600"/>
              </a:buClr>
              <a:buSzPct val="70000"/>
              <a:buFontTx/>
              <a:buNone/>
              <a:tabLst/>
              <a:defRPr/>
            </a:pPr>
            <a:r>
              <a:rPr kumimoji="0" lang="lv-LV" sz="1200" b="0" i="0" u="none" strike="noStrike" kern="1200" cap="none" spc="0" normalizeH="0" baseline="0" noProof="0">
                <a:ln>
                  <a:noFill/>
                </a:ln>
                <a:solidFill>
                  <a:srgbClr val="000000"/>
                </a:solidFill>
                <a:effectLst/>
                <a:uLnTx/>
                <a:uFillTx/>
                <a:latin typeface="EYInterstate Light" panose="02000506000000020004" pitchFamily="2" charset="0"/>
              </a:rPr>
              <a:t>Būtiskākie novērojumi pašvaldību līmenī</a:t>
            </a:r>
          </a:p>
        </p:txBody>
      </p:sp>
      <p:pic>
        <p:nvPicPr>
          <p:cNvPr id="29" name="Picture 28">
            <a:extLst>
              <a:ext uri="{FF2B5EF4-FFF2-40B4-BE49-F238E27FC236}">
                <a16:creationId xmlns:a16="http://schemas.microsoft.com/office/drawing/2014/main" id="{F21C147B-9014-4593-8B45-85D3A539FDAF}"/>
              </a:ext>
            </a:extLst>
          </p:cNvPr>
          <p:cNvPicPr>
            <a:picLocks noChangeAspect="1"/>
          </p:cNvPicPr>
          <p:nvPr/>
        </p:nvPicPr>
        <p:blipFill rotWithShape="1">
          <a:blip r:embed="rId3"/>
          <a:srcRect b="19423"/>
          <a:stretch/>
        </p:blipFill>
        <p:spPr>
          <a:xfrm>
            <a:off x="571889" y="970080"/>
            <a:ext cx="525121" cy="423124"/>
          </a:xfrm>
          <a:prstGeom prst="rect">
            <a:avLst/>
          </a:prstGeom>
        </p:spPr>
      </p:pic>
      <p:sp>
        <p:nvSpPr>
          <p:cNvPr id="208" name="Footer Placeholder 4">
            <a:extLst>
              <a:ext uri="{FF2B5EF4-FFF2-40B4-BE49-F238E27FC236}">
                <a16:creationId xmlns:a16="http://schemas.microsoft.com/office/drawing/2014/main" id="{83A79E80-4F12-42A7-94F2-BAF133F6DA9A}"/>
              </a:ext>
            </a:extLst>
          </p:cNvPr>
          <p:cNvSpPr txBox="1">
            <a:spLocks/>
          </p:cNvSpPr>
          <p:nvPr/>
        </p:nvSpPr>
        <p:spPr>
          <a:xfrm>
            <a:off x="3084408" y="6494172"/>
            <a:ext cx="7715140" cy="180000"/>
          </a:xfrm>
          <a:prstGeom prst="rect">
            <a:avLst/>
          </a:prstGeom>
        </p:spPr>
        <p:txBody>
          <a:bodyPr/>
          <a:lstStyle>
            <a:defPPr>
              <a:defRPr lang="en-US"/>
            </a:defPPr>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6" name="Arrow: Right 15">
            <a:extLst>
              <a:ext uri="{FF2B5EF4-FFF2-40B4-BE49-F238E27FC236}">
                <a16:creationId xmlns:a16="http://schemas.microsoft.com/office/drawing/2014/main" id="{694F0CE6-E4D3-4F93-AA9B-3CA08FA38C07}"/>
              </a:ext>
            </a:extLst>
          </p:cNvPr>
          <p:cNvSpPr/>
          <p:nvPr/>
        </p:nvSpPr>
        <p:spPr>
          <a:xfrm>
            <a:off x="2669672" y="4354810"/>
            <a:ext cx="8836527" cy="1682018"/>
          </a:xfrm>
          <a:prstGeom prst="rightArrow">
            <a:avLst/>
          </a:prstGeom>
          <a:solidFill>
            <a:srgbClr val="FFF27F"/>
          </a:solidFill>
          <a:ln>
            <a:noFill/>
          </a:ln>
        </p:spPr>
        <p:style>
          <a:lnRef idx="0">
            <a:scrgbClr r="0" g="0" b="0"/>
          </a:lnRef>
          <a:fillRef idx="0">
            <a:scrgbClr r="0" g="0" b="0"/>
          </a:fillRef>
          <a:effectRef idx="0">
            <a:scrgbClr r="0" g="0" b="0"/>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62" name="Freeform 24">
            <a:extLst>
              <a:ext uri="{FF2B5EF4-FFF2-40B4-BE49-F238E27FC236}">
                <a16:creationId xmlns:a16="http://schemas.microsoft.com/office/drawing/2014/main" id="{F09B1338-0E5F-444C-8D5C-74ECED0954D9}"/>
              </a:ext>
            </a:extLst>
          </p:cNvPr>
          <p:cNvSpPr>
            <a:spLocks/>
          </p:cNvSpPr>
          <p:nvPr/>
        </p:nvSpPr>
        <p:spPr bwMode="gray">
          <a:xfrm>
            <a:off x="985911" y="1613737"/>
            <a:ext cx="994297" cy="1472567"/>
          </a:xfrm>
          <a:custGeom>
            <a:avLst/>
            <a:gdLst/>
            <a:ahLst/>
            <a:cxnLst>
              <a:cxn ang="0">
                <a:pos x="56" y="357"/>
              </a:cxn>
              <a:cxn ang="0">
                <a:pos x="190" y="441"/>
              </a:cxn>
              <a:cxn ang="0">
                <a:pos x="251" y="377"/>
              </a:cxn>
              <a:cxn ang="0">
                <a:pos x="175" y="319"/>
              </a:cxn>
              <a:cxn ang="0">
                <a:pos x="123" y="262"/>
              </a:cxn>
              <a:cxn ang="0">
                <a:pos x="187" y="206"/>
              </a:cxn>
              <a:cxn ang="0">
                <a:pos x="233" y="157"/>
              </a:cxn>
              <a:cxn ang="0">
                <a:pos x="187" y="117"/>
              </a:cxn>
              <a:cxn ang="0">
                <a:pos x="67" y="181"/>
              </a:cxn>
              <a:cxn ang="0">
                <a:pos x="17" y="125"/>
              </a:cxn>
              <a:cxn ang="0">
                <a:pos x="185" y="0"/>
              </a:cxn>
              <a:cxn ang="0">
                <a:pos x="350" y="146"/>
              </a:cxn>
              <a:cxn ang="0">
                <a:pos x="290" y="255"/>
              </a:cxn>
              <a:cxn ang="0">
                <a:pos x="377" y="391"/>
              </a:cxn>
              <a:cxn ang="0">
                <a:pos x="189" y="558"/>
              </a:cxn>
              <a:cxn ang="0">
                <a:pos x="0" y="413"/>
              </a:cxn>
              <a:cxn ang="0">
                <a:pos x="56" y="357"/>
              </a:cxn>
            </a:cxnLst>
            <a:rect l="0" t="0" r="r" b="b"/>
            <a:pathLst>
              <a:path w="377" h="558">
                <a:moveTo>
                  <a:pt x="56" y="357"/>
                </a:moveTo>
                <a:cubicBezTo>
                  <a:pt x="122" y="357"/>
                  <a:pt x="106" y="441"/>
                  <a:pt x="190" y="441"/>
                </a:cubicBezTo>
                <a:cubicBezTo>
                  <a:pt x="225" y="441"/>
                  <a:pt x="251" y="412"/>
                  <a:pt x="251" y="377"/>
                </a:cubicBezTo>
                <a:cubicBezTo>
                  <a:pt x="251" y="332"/>
                  <a:pt x="214" y="320"/>
                  <a:pt x="175" y="319"/>
                </a:cubicBezTo>
                <a:cubicBezTo>
                  <a:pt x="150" y="318"/>
                  <a:pt x="123" y="302"/>
                  <a:pt x="123" y="262"/>
                </a:cubicBezTo>
                <a:cubicBezTo>
                  <a:pt x="123" y="229"/>
                  <a:pt x="139" y="218"/>
                  <a:pt x="187" y="206"/>
                </a:cubicBezTo>
                <a:cubicBezTo>
                  <a:pt x="215" y="200"/>
                  <a:pt x="233" y="187"/>
                  <a:pt x="233" y="157"/>
                </a:cubicBezTo>
                <a:cubicBezTo>
                  <a:pt x="233" y="130"/>
                  <a:pt x="211" y="117"/>
                  <a:pt x="187" y="117"/>
                </a:cubicBezTo>
                <a:cubicBezTo>
                  <a:pt x="125" y="117"/>
                  <a:pt x="122" y="181"/>
                  <a:pt x="67" y="181"/>
                </a:cubicBezTo>
                <a:cubicBezTo>
                  <a:pt x="36" y="181"/>
                  <a:pt x="17" y="151"/>
                  <a:pt x="17" y="125"/>
                </a:cubicBezTo>
                <a:cubicBezTo>
                  <a:pt x="17" y="50"/>
                  <a:pt x="114" y="0"/>
                  <a:pt x="185" y="0"/>
                </a:cubicBezTo>
                <a:cubicBezTo>
                  <a:pt x="275" y="0"/>
                  <a:pt x="350" y="54"/>
                  <a:pt x="350" y="146"/>
                </a:cubicBezTo>
                <a:cubicBezTo>
                  <a:pt x="350" y="185"/>
                  <a:pt x="332" y="224"/>
                  <a:pt x="290" y="255"/>
                </a:cubicBezTo>
                <a:cubicBezTo>
                  <a:pt x="347" y="278"/>
                  <a:pt x="377" y="329"/>
                  <a:pt x="377" y="391"/>
                </a:cubicBezTo>
                <a:cubicBezTo>
                  <a:pt x="377" y="488"/>
                  <a:pt x="294" y="558"/>
                  <a:pt x="189" y="558"/>
                </a:cubicBezTo>
                <a:cubicBezTo>
                  <a:pt x="80" y="558"/>
                  <a:pt x="0" y="485"/>
                  <a:pt x="0" y="413"/>
                </a:cubicBezTo>
                <a:cubicBezTo>
                  <a:pt x="0" y="383"/>
                  <a:pt x="30" y="357"/>
                  <a:pt x="56" y="357"/>
                </a:cubicBezTo>
                <a:close/>
              </a:path>
            </a:pathLst>
          </a:custGeom>
          <a:solidFill>
            <a:schemeClr val="bg1"/>
          </a:solidFill>
          <a:ln w="9525">
            <a:noFill/>
            <a:round/>
            <a:headEnd/>
            <a:tailEnd/>
          </a:ln>
          <a:effectLst/>
        </p:spPr>
        <p:txBody>
          <a:bodyPr vert="horz" wrap="square" lIns="91440" tIns="45720" rIns="91440" bIns="45720" numCol="1" anchor="t" anchorCtr="0" compatLnSpc="1">
            <a:prstTxWarp prst="textNoShape">
              <a:avLst/>
            </a:prstTxWarp>
          </a:bodyPr>
          <a:lstStyle/>
          <a:p>
            <a:endParaRPr lang="en-US">
              <a:ln>
                <a:solidFill>
                  <a:sysClr val="windowText" lastClr="000000"/>
                </a:solidFill>
              </a:ln>
              <a:solidFill>
                <a:srgbClr val="646464"/>
              </a:solidFill>
              <a:latin typeface="EYInterstate Light" panose="02000506000000020004" pitchFamily="2" charset="0"/>
            </a:endParaRPr>
          </a:p>
        </p:txBody>
      </p:sp>
      <p:sp>
        <p:nvSpPr>
          <p:cNvPr id="63" name="Freeform 25">
            <a:extLst>
              <a:ext uri="{FF2B5EF4-FFF2-40B4-BE49-F238E27FC236}">
                <a16:creationId xmlns:a16="http://schemas.microsoft.com/office/drawing/2014/main" id="{FB926142-98A2-486F-A6A1-0585A0BEB68D}"/>
              </a:ext>
            </a:extLst>
          </p:cNvPr>
          <p:cNvSpPr>
            <a:spLocks noEditPoints="1"/>
          </p:cNvSpPr>
          <p:nvPr/>
        </p:nvSpPr>
        <p:spPr bwMode="gray">
          <a:xfrm>
            <a:off x="870479" y="4184301"/>
            <a:ext cx="1245947" cy="1456797"/>
          </a:xfrm>
          <a:custGeom>
            <a:avLst/>
            <a:gdLst/>
            <a:ahLst/>
            <a:cxnLst>
              <a:cxn ang="0">
                <a:pos x="261" y="426"/>
              </a:cxn>
              <a:cxn ang="0">
                <a:pos x="60" y="426"/>
              </a:cxn>
              <a:cxn ang="0">
                <a:pos x="0" y="378"/>
              </a:cxn>
              <a:cxn ang="0">
                <a:pos x="23" y="318"/>
              </a:cxn>
              <a:cxn ang="0">
                <a:pos x="201" y="42"/>
              </a:cxn>
              <a:cxn ang="0">
                <a:pos x="288" y="0"/>
              </a:cxn>
              <a:cxn ang="0">
                <a:pos x="378" y="91"/>
              </a:cxn>
              <a:cxn ang="0">
                <a:pos x="378" y="318"/>
              </a:cxn>
              <a:cxn ang="0">
                <a:pos x="403" y="318"/>
              </a:cxn>
              <a:cxn ang="0">
                <a:pos x="465" y="372"/>
              </a:cxn>
              <a:cxn ang="0">
                <a:pos x="403" y="426"/>
              </a:cxn>
              <a:cxn ang="0">
                <a:pos x="378" y="426"/>
              </a:cxn>
              <a:cxn ang="0">
                <a:pos x="378" y="475"/>
              </a:cxn>
              <a:cxn ang="0">
                <a:pos x="319" y="543"/>
              </a:cxn>
              <a:cxn ang="0">
                <a:pos x="261" y="477"/>
              </a:cxn>
              <a:cxn ang="0">
                <a:pos x="261" y="426"/>
              </a:cxn>
              <a:cxn ang="0">
                <a:pos x="261" y="126"/>
              </a:cxn>
              <a:cxn ang="0">
                <a:pos x="259" y="126"/>
              </a:cxn>
              <a:cxn ang="0">
                <a:pos x="148" y="318"/>
              </a:cxn>
              <a:cxn ang="0">
                <a:pos x="261" y="318"/>
              </a:cxn>
              <a:cxn ang="0">
                <a:pos x="261" y="126"/>
              </a:cxn>
            </a:cxnLst>
            <a:rect l="0" t="0" r="r" b="b"/>
            <a:pathLst>
              <a:path w="465" h="543">
                <a:moveTo>
                  <a:pt x="261" y="426"/>
                </a:moveTo>
                <a:cubicBezTo>
                  <a:pt x="60" y="426"/>
                  <a:pt x="60" y="426"/>
                  <a:pt x="60" y="426"/>
                </a:cubicBezTo>
                <a:cubicBezTo>
                  <a:pt x="15" y="426"/>
                  <a:pt x="0" y="398"/>
                  <a:pt x="0" y="378"/>
                </a:cubicBezTo>
                <a:cubicBezTo>
                  <a:pt x="0" y="354"/>
                  <a:pt x="14" y="332"/>
                  <a:pt x="23" y="318"/>
                </a:cubicBezTo>
                <a:cubicBezTo>
                  <a:pt x="201" y="42"/>
                  <a:pt x="201" y="42"/>
                  <a:pt x="201" y="42"/>
                </a:cubicBezTo>
                <a:cubicBezTo>
                  <a:pt x="223" y="9"/>
                  <a:pt x="249" y="0"/>
                  <a:pt x="288" y="0"/>
                </a:cubicBezTo>
                <a:cubicBezTo>
                  <a:pt x="343" y="0"/>
                  <a:pt x="378" y="37"/>
                  <a:pt x="378" y="91"/>
                </a:cubicBezTo>
                <a:cubicBezTo>
                  <a:pt x="378" y="318"/>
                  <a:pt x="378" y="318"/>
                  <a:pt x="378" y="318"/>
                </a:cubicBezTo>
                <a:cubicBezTo>
                  <a:pt x="403" y="318"/>
                  <a:pt x="403" y="318"/>
                  <a:pt x="403" y="318"/>
                </a:cubicBezTo>
                <a:cubicBezTo>
                  <a:pt x="441" y="318"/>
                  <a:pt x="465" y="334"/>
                  <a:pt x="465" y="372"/>
                </a:cubicBezTo>
                <a:cubicBezTo>
                  <a:pt x="465" y="409"/>
                  <a:pt x="441" y="426"/>
                  <a:pt x="403" y="426"/>
                </a:cubicBezTo>
                <a:cubicBezTo>
                  <a:pt x="378" y="426"/>
                  <a:pt x="378" y="426"/>
                  <a:pt x="378" y="426"/>
                </a:cubicBezTo>
                <a:cubicBezTo>
                  <a:pt x="378" y="475"/>
                  <a:pt x="378" y="475"/>
                  <a:pt x="378" y="475"/>
                </a:cubicBezTo>
                <a:cubicBezTo>
                  <a:pt x="378" y="519"/>
                  <a:pt x="355" y="543"/>
                  <a:pt x="319" y="543"/>
                </a:cubicBezTo>
                <a:cubicBezTo>
                  <a:pt x="283" y="543"/>
                  <a:pt x="261" y="519"/>
                  <a:pt x="261" y="477"/>
                </a:cubicBezTo>
                <a:lnTo>
                  <a:pt x="261" y="426"/>
                </a:lnTo>
                <a:close/>
                <a:moveTo>
                  <a:pt x="261" y="126"/>
                </a:moveTo>
                <a:cubicBezTo>
                  <a:pt x="259" y="126"/>
                  <a:pt x="259" y="126"/>
                  <a:pt x="259" y="126"/>
                </a:cubicBezTo>
                <a:cubicBezTo>
                  <a:pt x="148" y="318"/>
                  <a:pt x="148" y="318"/>
                  <a:pt x="148" y="318"/>
                </a:cubicBezTo>
                <a:cubicBezTo>
                  <a:pt x="261" y="318"/>
                  <a:pt x="261" y="318"/>
                  <a:pt x="261" y="318"/>
                </a:cubicBezTo>
                <a:lnTo>
                  <a:pt x="261" y="126"/>
                </a:lnTo>
                <a:close/>
              </a:path>
            </a:pathLst>
          </a:custGeom>
          <a:solidFill>
            <a:schemeClr val="accent3"/>
          </a:solidFill>
          <a:ln w="9525">
            <a:noFill/>
            <a:round/>
            <a:headEnd/>
            <a:tailEnd/>
          </a:ln>
          <a:effectLst/>
        </p:spPr>
        <p:txBody>
          <a:bodyPr vert="horz" wrap="square" lIns="91440" tIns="45720" rIns="91440" bIns="45720" numCol="1" anchor="t" anchorCtr="0" compatLnSpc="1">
            <a:prstTxWarp prst="textNoShape">
              <a:avLst/>
            </a:prstTxWarp>
          </a:bodyPr>
          <a:lstStyle/>
          <a:p>
            <a:endParaRPr lang="en-US">
              <a:ln>
                <a:solidFill>
                  <a:sysClr val="windowText" lastClr="000000"/>
                </a:solidFill>
              </a:ln>
              <a:solidFill>
                <a:srgbClr val="646464"/>
              </a:solidFill>
              <a:latin typeface="EYInterstate Light" panose="02000506000000020004" pitchFamily="2" charset="0"/>
            </a:endParaRPr>
          </a:p>
        </p:txBody>
      </p:sp>
      <p:sp>
        <p:nvSpPr>
          <p:cNvPr id="64" name="TextBox 63">
            <a:extLst>
              <a:ext uri="{FF2B5EF4-FFF2-40B4-BE49-F238E27FC236}">
                <a16:creationId xmlns:a16="http://schemas.microsoft.com/office/drawing/2014/main" id="{DAF65A0A-693D-4771-AFF9-E9C15995D93C}"/>
              </a:ext>
            </a:extLst>
          </p:cNvPr>
          <p:cNvSpPr txBox="1"/>
          <p:nvPr/>
        </p:nvSpPr>
        <p:spPr>
          <a:xfrm>
            <a:off x="985911" y="3267863"/>
            <a:ext cx="1197825" cy="350865"/>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lIns="0" tIns="36576" rIns="0" bIns="0" rtlCol="0">
            <a:spAutoFit/>
          </a:bodyPr>
          <a:lstStyle/>
          <a:p>
            <a:pPr algn="ctr">
              <a:lnSpc>
                <a:spcPct val="85000"/>
              </a:lnSpc>
              <a:spcAft>
                <a:spcPts val="600"/>
              </a:spcAft>
              <a:buClr>
                <a:schemeClr val="accent2"/>
              </a:buClr>
              <a:buSzPct val="70000"/>
            </a:pPr>
            <a:r>
              <a:rPr lang="lv-LV" sz="1200" b="1" err="1">
                <a:solidFill>
                  <a:schemeClr val="bg1"/>
                </a:solidFill>
                <a:latin typeface="EYInterstate Light" panose="02000506000000020004" pitchFamily="2" charset="0"/>
              </a:rPr>
              <a:t>Digitalizācija</a:t>
            </a:r>
            <a:r>
              <a:rPr lang="lv-LV" sz="1200" b="1">
                <a:solidFill>
                  <a:schemeClr val="bg1"/>
                </a:solidFill>
                <a:latin typeface="EYInterstate Light" panose="02000506000000020004" pitchFamily="2" charset="0"/>
              </a:rPr>
              <a:t> un e-pakalpojumi</a:t>
            </a:r>
          </a:p>
        </p:txBody>
      </p:sp>
      <p:sp>
        <p:nvSpPr>
          <p:cNvPr id="65" name="TextBox 64">
            <a:extLst>
              <a:ext uri="{FF2B5EF4-FFF2-40B4-BE49-F238E27FC236}">
                <a16:creationId xmlns:a16="http://schemas.microsoft.com/office/drawing/2014/main" id="{A8691F6A-0E74-4A0A-881F-D538A7A3ADD3}"/>
              </a:ext>
            </a:extLst>
          </p:cNvPr>
          <p:cNvSpPr txBox="1"/>
          <p:nvPr/>
        </p:nvSpPr>
        <p:spPr>
          <a:xfrm>
            <a:off x="981855" y="5887920"/>
            <a:ext cx="1415617" cy="193899"/>
          </a:xfrm>
          <a:prstGeom prst="rect">
            <a:avLst/>
          </a:prstGeom>
          <a:noFill/>
          <a:ln>
            <a:noFill/>
          </a:ln>
        </p:spPr>
        <p:style>
          <a:lnRef idx="0">
            <a:scrgbClr r="0" g="0" b="0"/>
          </a:lnRef>
          <a:fillRef idx="0">
            <a:scrgbClr r="0" g="0" b="0"/>
          </a:fillRef>
          <a:effectRef idx="0">
            <a:scrgbClr r="0" g="0" b="0"/>
          </a:effectRef>
          <a:fontRef idx="minor">
            <a:schemeClr val="dk1"/>
          </a:fontRef>
        </p:style>
        <p:txBody>
          <a:bodyPr wrap="square" lIns="0" tIns="36576" rIns="0" bIns="0" rtlCol="0">
            <a:spAutoFit/>
          </a:bodyPr>
          <a:lstStyle/>
          <a:p>
            <a:pPr algn="ctr">
              <a:lnSpc>
                <a:spcPct val="85000"/>
              </a:lnSpc>
              <a:spcAft>
                <a:spcPts val="600"/>
              </a:spcAft>
              <a:buClr>
                <a:schemeClr val="accent2"/>
              </a:buClr>
              <a:buSzPct val="70000"/>
            </a:pPr>
            <a:r>
              <a:rPr lang="lv-LV" sz="1200" b="1">
                <a:solidFill>
                  <a:schemeClr val="bg1"/>
                </a:solidFill>
                <a:latin typeface="EYInterstate Light" panose="02000506000000020004" pitchFamily="2" charset="0"/>
              </a:rPr>
              <a:t>Izmaksu kontrole</a:t>
            </a:r>
          </a:p>
        </p:txBody>
      </p:sp>
      <p:sp>
        <p:nvSpPr>
          <p:cNvPr id="66" name="TextBox 65">
            <a:extLst>
              <a:ext uri="{FF2B5EF4-FFF2-40B4-BE49-F238E27FC236}">
                <a16:creationId xmlns:a16="http://schemas.microsoft.com/office/drawing/2014/main" id="{DADEE0A7-4F8F-44B9-8CC9-F86675461506}"/>
              </a:ext>
            </a:extLst>
          </p:cNvPr>
          <p:cNvSpPr txBox="1"/>
          <p:nvPr/>
        </p:nvSpPr>
        <p:spPr>
          <a:xfrm>
            <a:off x="2669671" y="1539019"/>
            <a:ext cx="2204671" cy="468590"/>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100">
                <a:solidFill>
                  <a:schemeClr val="bg1"/>
                </a:solidFill>
                <a:latin typeface="EYInterstate Light" panose="02000506000000020004" pitchFamily="2" charset="0"/>
              </a:rPr>
              <a:t>Kopējais e-pakalpojumu skaits pret pašvaldības kopējo sniegto pakalpojumu skaitu ir neliels</a:t>
            </a:r>
            <a:endParaRPr lang="lv-LV" sz="1100">
              <a:solidFill>
                <a:srgbClr val="FF0000"/>
              </a:solidFill>
              <a:latin typeface="EYInterstate Light" panose="02000506000000020004" pitchFamily="2" charset="0"/>
            </a:endParaRPr>
          </a:p>
        </p:txBody>
      </p:sp>
      <p:sp>
        <p:nvSpPr>
          <p:cNvPr id="67" name="TextBox 66">
            <a:extLst>
              <a:ext uri="{FF2B5EF4-FFF2-40B4-BE49-F238E27FC236}">
                <a16:creationId xmlns:a16="http://schemas.microsoft.com/office/drawing/2014/main" id="{8F2C2281-F14B-4AAF-AD8D-FD11AFB161E4}"/>
              </a:ext>
            </a:extLst>
          </p:cNvPr>
          <p:cNvSpPr txBox="1"/>
          <p:nvPr/>
        </p:nvSpPr>
        <p:spPr>
          <a:xfrm>
            <a:off x="2669671" y="4118106"/>
            <a:ext cx="2355161" cy="468590"/>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100">
                <a:solidFill>
                  <a:schemeClr val="bg1"/>
                </a:solidFill>
                <a:latin typeface="EYInterstate Light" panose="02000506000000020004" pitchFamily="2" charset="0"/>
              </a:rPr>
              <a:t>Pašvaldībā neveic izmaksu uzskaiti, kā arī nav izstrādāta maksas pakalpojumu izcenojumu metodika</a:t>
            </a:r>
          </a:p>
        </p:txBody>
      </p:sp>
      <p:sp>
        <p:nvSpPr>
          <p:cNvPr id="71" name="TextBox 70">
            <a:extLst>
              <a:ext uri="{FF2B5EF4-FFF2-40B4-BE49-F238E27FC236}">
                <a16:creationId xmlns:a16="http://schemas.microsoft.com/office/drawing/2014/main" id="{FB5EBD1C-3F10-48CE-BC69-33EF3EC6F2EC}"/>
              </a:ext>
            </a:extLst>
          </p:cNvPr>
          <p:cNvSpPr txBox="1"/>
          <p:nvPr/>
        </p:nvSpPr>
        <p:spPr>
          <a:xfrm>
            <a:off x="8277665" y="1509530"/>
            <a:ext cx="2329830" cy="468590"/>
          </a:xfrm>
          <a:prstGeom prst="rect">
            <a:avLst/>
          </a:prstGeom>
          <a:noFill/>
        </p:spPr>
        <p:txBody>
          <a:bodyPr wrap="square" lIns="0" tIns="36576" rIns="0" bIns="0" rtlCol="0">
            <a:spAutoFit/>
          </a:bodyPr>
          <a:lstStyle/>
          <a:p>
            <a:pPr algn="r">
              <a:lnSpc>
                <a:spcPct val="85000"/>
              </a:lnSpc>
              <a:spcAft>
                <a:spcPts val="600"/>
              </a:spcAft>
              <a:buClr>
                <a:schemeClr val="accent2"/>
              </a:buClr>
              <a:buSzPct val="70000"/>
            </a:pPr>
            <a:r>
              <a:rPr lang="lv-LV" sz="1100">
                <a:solidFill>
                  <a:schemeClr val="bg1"/>
                </a:solidFill>
                <a:latin typeface="EYInterstate Light" panose="02000506000000020004" pitchFamily="2" charset="0"/>
              </a:rPr>
              <a:t>Kopējais e-pakalpojumu skaits pret pašvaldības kopējo sniegto pakalpojumu skaitu ir liels</a:t>
            </a:r>
            <a:endParaRPr lang="lv-LV" sz="1100">
              <a:solidFill>
                <a:srgbClr val="FF0000"/>
              </a:solidFill>
              <a:latin typeface="EYInterstate Light" panose="02000506000000020004" pitchFamily="2" charset="0"/>
            </a:endParaRPr>
          </a:p>
        </p:txBody>
      </p:sp>
      <p:sp>
        <p:nvSpPr>
          <p:cNvPr id="73" name="TextBox 72">
            <a:extLst>
              <a:ext uri="{FF2B5EF4-FFF2-40B4-BE49-F238E27FC236}">
                <a16:creationId xmlns:a16="http://schemas.microsoft.com/office/drawing/2014/main" id="{60F8CCBF-149F-48DA-8EA6-BCBA8537427F}"/>
              </a:ext>
            </a:extLst>
          </p:cNvPr>
          <p:cNvSpPr txBox="1"/>
          <p:nvPr/>
        </p:nvSpPr>
        <p:spPr>
          <a:xfrm>
            <a:off x="7909462" y="4102701"/>
            <a:ext cx="2665149" cy="468590"/>
          </a:xfrm>
          <a:prstGeom prst="rect">
            <a:avLst/>
          </a:prstGeom>
          <a:noFill/>
        </p:spPr>
        <p:txBody>
          <a:bodyPr wrap="square" lIns="0" tIns="36576" rIns="0" bIns="0" rtlCol="0">
            <a:spAutoFit/>
          </a:bodyPr>
          <a:lstStyle/>
          <a:p>
            <a:pPr algn="r">
              <a:lnSpc>
                <a:spcPct val="85000"/>
              </a:lnSpc>
              <a:spcAft>
                <a:spcPts val="600"/>
              </a:spcAft>
              <a:buClr>
                <a:schemeClr val="accent2"/>
              </a:buClr>
              <a:buSzPct val="70000"/>
            </a:pPr>
            <a:r>
              <a:rPr lang="lv-LV" sz="1100">
                <a:solidFill>
                  <a:schemeClr val="bg1"/>
                </a:solidFill>
                <a:latin typeface="EYInterstate Light" panose="02000506000000020004" pitchFamily="2" charset="0"/>
              </a:rPr>
              <a:t>Pašvaldība uzskaita sniegto pakalpojumu izmaksas, kā arī ir izstrādāta maksas pakalpojumu izcenojumu metodika</a:t>
            </a:r>
            <a:endParaRPr lang="lv-LV" sz="1200">
              <a:solidFill>
                <a:schemeClr val="bg1"/>
              </a:solidFill>
              <a:latin typeface="EYInterstate Light" panose="02000506000000020004" pitchFamily="2" charset="0"/>
            </a:endParaRPr>
          </a:p>
        </p:txBody>
      </p:sp>
      <p:sp>
        <p:nvSpPr>
          <p:cNvPr id="75" name="_color1">
            <a:extLst>
              <a:ext uri="{FF2B5EF4-FFF2-40B4-BE49-F238E27FC236}">
                <a16:creationId xmlns:a16="http://schemas.microsoft.com/office/drawing/2014/main" id="{62CCF3F5-5980-4C19-93AC-64828D64CE67}"/>
              </a:ext>
            </a:extLst>
          </p:cNvPr>
          <p:cNvSpPr/>
          <p:nvPr/>
        </p:nvSpPr>
        <p:spPr bwMode="gray">
          <a:xfrm>
            <a:off x="3531280" y="4876076"/>
            <a:ext cx="680880" cy="630448"/>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77" name="_color1">
            <a:extLst>
              <a:ext uri="{FF2B5EF4-FFF2-40B4-BE49-F238E27FC236}">
                <a16:creationId xmlns:a16="http://schemas.microsoft.com/office/drawing/2014/main" id="{E17AFB32-3185-40F7-8BA3-EEAED6CC920D}"/>
              </a:ext>
            </a:extLst>
          </p:cNvPr>
          <p:cNvSpPr/>
          <p:nvPr/>
        </p:nvSpPr>
        <p:spPr bwMode="gray">
          <a:xfrm>
            <a:off x="2854535" y="4861152"/>
            <a:ext cx="680880" cy="630448"/>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78" name="TextBox 77">
            <a:extLst>
              <a:ext uri="{FF2B5EF4-FFF2-40B4-BE49-F238E27FC236}">
                <a16:creationId xmlns:a16="http://schemas.microsoft.com/office/drawing/2014/main" id="{9081B413-8962-461D-BB2A-E88ECB4109E4}"/>
              </a:ext>
            </a:extLst>
          </p:cNvPr>
          <p:cNvSpPr txBox="1"/>
          <p:nvPr/>
        </p:nvSpPr>
        <p:spPr>
          <a:xfrm>
            <a:off x="2953992" y="5074284"/>
            <a:ext cx="645026"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a:solidFill>
                  <a:srgbClr val="FFFFFF"/>
                </a:solidFill>
                <a:latin typeface="EYInterstate Light" panose="02000506000000020004" pitchFamily="2" charset="0"/>
              </a:rPr>
              <a:t>Tukums</a:t>
            </a:r>
            <a:endParaRPr lang="lv-LV" sz="1200">
              <a:solidFill>
                <a:srgbClr val="FFFFFF"/>
              </a:solidFill>
              <a:highlight>
                <a:srgbClr val="FFFF00"/>
              </a:highlight>
              <a:latin typeface="EYInterstate Light" panose="02000506000000020004" pitchFamily="2" charset="0"/>
            </a:endParaRPr>
          </a:p>
        </p:txBody>
      </p:sp>
      <p:sp>
        <p:nvSpPr>
          <p:cNvPr id="79" name="_color1">
            <a:extLst>
              <a:ext uri="{FF2B5EF4-FFF2-40B4-BE49-F238E27FC236}">
                <a16:creationId xmlns:a16="http://schemas.microsoft.com/office/drawing/2014/main" id="{955F72EB-36A8-4F65-BFAD-B50B836865B5}"/>
              </a:ext>
            </a:extLst>
          </p:cNvPr>
          <p:cNvSpPr/>
          <p:nvPr/>
        </p:nvSpPr>
        <p:spPr bwMode="gray">
          <a:xfrm>
            <a:off x="5610418" y="5185089"/>
            <a:ext cx="680880" cy="630448"/>
          </a:xfrm>
          <a:prstGeom prst="ellipse">
            <a:avLst/>
          </a:prstGeom>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80" name="TextBox 79">
            <a:extLst>
              <a:ext uri="{FF2B5EF4-FFF2-40B4-BE49-F238E27FC236}">
                <a16:creationId xmlns:a16="http://schemas.microsoft.com/office/drawing/2014/main" id="{2ABF2DD9-F341-44A1-8A3B-DEF72B776FCC}"/>
              </a:ext>
            </a:extLst>
          </p:cNvPr>
          <p:cNvSpPr txBox="1"/>
          <p:nvPr/>
        </p:nvSpPr>
        <p:spPr>
          <a:xfrm>
            <a:off x="5647417" y="5409052"/>
            <a:ext cx="746905"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a:solidFill>
                  <a:schemeClr val="bg1"/>
                </a:solidFill>
                <a:latin typeface="EYInterstate Light" panose="02000506000000020004" pitchFamily="2" charset="0"/>
              </a:rPr>
              <a:t>Aizkraukle</a:t>
            </a:r>
            <a:endParaRPr lang="lv-LV" sz="1100">
              <a:solidFill>
                <a:schemeClr val="bg1"/>
              </a:solidFill>
              <a:highlight>
                <a:srgbClr val="FFFF00"/>
              </a:highlight>
              <a:latin typeface="EYInterstate Light" panose="02000506000000020004" pitchFamily="2" charset="0"/>
            </a:endParaRPr>
          </a:p>
        </p:txBody>
      </p:sp>
      <p:sp>
        <p:nvSpPr>
          <p:cNvPr id="81" name="_color1">
            <a:extLst>
              <a:ext uri="{FF2B5EF4-FFF2-40B4-BE49-F238E27FC236}">
                <a16:creationId xmlns:a16="http://schemas.microsoft.com/office/drawing/2014/main" id="{6828D48C-124E-4FEF-A19B-92C5BABF45DF}"/>
              </a:ext>
            </a:extLst>
          </p:cNvPr>
          <p:cNvSpPr/>
          <p:nvPr/>
        </p:nvSpPr>
        <p:spPr bwMode="gray">
          <a:xfrm>
            <a:off x="6258542" y="5177265"/>
            <a:ext cx="680880" cy="630448"/>
          </a:xfrm>
          <a:prstGeom prst="ellipse">
            <a:avLst/>
          </a:prstGeom>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82" name="TextBox 81">
            <a:extLst>
              <a:ext uri="{FF2B5EF4-FFF2-40B4-BE49-F238E27FC236}">
                <a16:creationId xmlns:a16="http://schemas.microsoft.com/office/drawing/2014/main" id="{B16CD023-C328-478B-AE72-ECAC105DB534}"/>
              </a:ext>
            </a:extLst>
          </p:cNvPr>
          <p:cNvSpPr txBox="1"/>
          <p:nvPr/>
        </p:nvSpPr>
        <p:spPr>
          <a:xfrm>
            <a:off x="6386448" y="5409052"/>
            <a:ext cx="746905"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a:solidFill>
                  <a:schemeClr val="bg1"/>
                </a:solidFill>
                <a:latin typeface="EYInterstate Light" panose="02000506000000020004" pitchFamily="2" charset="0"/>
              </a:rPr>
              <a:t>Limbaži</a:t>
            </a:r>
            <a:endParaRPr lang="lv-LV" sz="1200">
              <a:solidFill>
                <a:schemeClr val="bg1"/>
              </a:solidFill>
              <a:highlight>
                <a:srgbClr val="FFFF00"/>
              </a:highlight>
              <a:latin typeface="EYInterstate Light" panose="02000506000000020004" pitchFamily="2" charset="0"/>
            </a:endParaRPr>
          </a:p>
        </p:txBody>
      </p:sp>
      <p:sp>
        <p:nvSpPr>
          <p:cNvPr id="83" name="_color1">
            <a:extLst>
              <a:ext uri="{FF2B5EF4-FFF2-40B4-BE49-F238E27FC236}">
                <a16:creationId xmlns:a16="http://schemas.microsoft.com/office/drawing/2014/main" id="{F05A1690-054C-4522-BBFB-E3239A3B143B}"/>
              </a:ext>
            </a:extLst>
          </p:cNvPr>
          <p:cNvSpPr/>
          <p:nvPr/>
        </p:nvSpPr>
        <p:spPr bwMode="gray">
          <a:xfrm>
            <a:off x="6245575" y="4671135"/>
            <a:ext cx="680880" cy="630448"/>
          </a:xfrm>
          <a:prstGeom prst="ellipse">
            <a:avLst/>
          </a:prstGeom>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84" name="TextBox 83">
            <a:extLst>
              <a:ext uri="{FF2B5EF4-FFF2-40B4-BE49-F238E27FC236}">
                <a16:creationId xmlns:a16="http://schemas.microsoft.com/office/drawing/2014/main" id="{888488FE-8940-42EC-8597-5CA2338D0EA7}"/>
              </a:ext>
            </a:extLst>
          </p:cNvPr>
          <p:cNvSpPr txBox="1"/>
          <p:nvPr/>
        </p:nvSpPr>
        <p:spPr>
          <a:xfrm>
            <a:off x="6453335" y="4912700"/>
            <a:ext cx="645026"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a:solidFill>
                  <a:schemeClr val="bg1"/>
                </a:solidFill>
                <a:latin typeface="EYInterstate Light" panose="02000506000000020004" pitchFamily="2" charset="0"/>
              </a:rPr>
              <a:t>Balvi</a:t>
            </a:r>
            <a:endParaRPr lang="lv-LV" sz="1200">
              <a:solidFill>
                <a:schemeClr val="bg1"/>
              </a:solidFill>
              <a:highlight>
                <a:srgbClr val="FFFF00"/>
              </a:highlight>
              <a:latin typeface="EYInterstate Light" panose="02000506000000020004" pitchFamily="2" charset="0"/>
            </a:endParaRPr>
          </a:p>
        </p:txBody>
      </p:sp>
      <p:sp>
        <p:nvSpPr>
          <p:cNvPr id="85" name="_color1">
            <a:extLst>
              <a:ext uri="{FF2B5EF4-FFF2-40B4-BE49-F238E27FC236}">
                <a16:creationId xmlns:a16="http://schemas.microsoft.com/office/drawing/2014/main" id="{F4B18B91-D56A-4810-B334-FBC8671F9E22}"/>
              </a:ext>
            </a:extLst>
          </p:cNvPr>
          <p:cNvSpPr/>
          <p:nvPr/>
        </p:nvSpPr>
        <p:spPr bwMode="gray">
          <a:xfrm>
            <a:off x="5601767" y="4678959"/>
            <a:ext cx="680880" cy="630448"/>
          </a:xfrm>
          <a:prstGeom prst="ellipse">
            <a:avLst/>
          </a:prstGeom>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86" name="TextBox 85">
            <a:extLst>
              <a:ext uri="{FF2B5EF4-FFF2-40B4-BE49-F238E27FC236}">
                <a16:creationId xmlns:a16="http://schemas.microsoft.com/office/drawing/2014/main" id="{C44B7481-87A3-47EA-A152-81D74A48C819}"/>
              </a:ext>
            </a:extLst>
          </p:cNvPr>
          <p:cNvSpPr txBox="1"/>
          <p:nvPr/>
        </p:nvSpPr>
        <p:spPr>
          <a:xfrm>
            <a:off x="5698356" y="4905252"/>
            <a:ext cx="645026"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a:solidFill>
                  <a:schemeClr val="bg1"/>
                </a:solidFill>
                <a:latin typeface="EYInterstate Light" panose="02000506000000020004" pitchFamily="2" charset="0"/>
              </a:rPr>
              <a:t>Krāslava</a:t>
            </a:r>
            <a:r>
              <a:rPr lang="lv-LV" sz="1200">
                <a:solidFill>
                  <a:schemeClr val="bg1"/>
                </a:solidFill>
                <a:highlight>
                  <a:srgbClr val="FFFF00"/>
                </a:highlight>
                <a:latin typeface="EYInterstate Light" panose="02000506000000020004" pitchFamily="2" charset="0"/>
              </a:rPr>
              <a:t> </a:t>
            </a:r>
          </a:p>
        </p:txBody>
      </p:sp>
      <p:sp>
        <p:nvSpPr>
          <p:cNvPr id="87" name="_color1">
            <a:extLst>
              <a:ext uri="{FF2B5EF4-FFF2-40B4-BE49-F238E27FC236}">
                <a16:creationId xmlns:a16="http://schemas.microsoft.com/office/drawing/2014/main" id="{3C162584-CD21-4635-9944-19389AD0675A}"/>
              </a:ext>
            </a:extLst>
          </p:cNvPr>
          <p:cNvSpPr/>
          <p:nvPr/>
        </p:nvSpPr>
        <p:spPr bwMode="gray">
          <a:xfrm>
            <a:off x="9858550" y="5196556"/>
            <a:ext cx="680880" cy="611157"/>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88" name="_color1">
            <a:extLst>
              <a:ext uri="{FF2B5EF4-FFF2-40B4-BE49-F238E27FC236}">
                <a16:creationId xmlns:a16="http://schemas.microsoft.com/office/drawing/2014/main" id="{76B7FD30-A62B-43F8-84E4-20C77B5BAB8D}"/>
              </a:ext>
            </a:extLst>
          </p:cNvPr>
          <p:cNvSpPr/>
          <p:nvPr/>
        </p:nvSpPr>
        <p:spPr bwMode="gray">
          <a:xfrm>
            <a:off x="9191271" y="4684913"/>
            <a:ext cx="680880" cy="630448"/>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89" name="TextBox 88">
            <a:extLst>
              <a:ext uri="{FF2B5EF4-FFF2-40B4-BE49-F238E27FC236}">
                <a16:creationId xmlns:a16="http://schemas.microsoft.com/office/drawing/2014/main" id="{5BF57A00-6BD1-4F78-BE3E-45EF7D1A5AA9}"/>
              </a:ext>
            </a:extLst>
          </p:cNvPr>
          <p:cNvSpPr txBox="1"/>
          <p:nvPr/>
        </p:nvSpPr>
        <p:spPr>
          <a:xfrm>
            <a:off x="9929780" y="5378805"/>
            <a:ext cx="561737" cy="298543"/>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lv-LV" sz="1000">
                <a:solidFill>
                  <a:schemeClr val="bg1"/>
                </a:solidFill>
                <a:latin typeface="EYInterstate Light" panose="02000506000000020004" pitchFamily="2" charset="0"/>
              </a:rPr>
              <a:t>Augšdaugava</a:t>
            </a:r>
            <a:endParaRPr lang="lv-LV" sz="1100">
              <a:solidFill>
                <a:schemeClr val="bg1"/>
              </a:solidFill>
              <a:highlight>
                <a:srgbClr val="FFFF00"/>
              </a:highlight>
              <a:latin typeface="EYInterstate Light" panose="02000506000000020004" pitchFamily="2" charset="0"/>
            </a:endParaRPr>
          </a:p>
        </p:txBody>
      </p:sp>
      <p:sp>
        <p:nvSpPr>
          <p:cNvPr id="90" name="TextBox 89">
            <a:extLst>
              <a:ext uri="{FF2B5EF4-FFF2-40B4-BE49-F238E27FC236}">
                <a16:creationId xmlns:a16="http://schemas.microsoft.com/office/drawing/2014/main" id="{61C04A87-85B7-473B-9309-6101A373E6C3}"/>
              </a:ext>
            </a:extLst>
          </p:cNvPr>
          <p:cNvSpPr txBox="1"/>
          <p:nvPr/>
        </p:nvSpPr>
        <p:spPr>
          <a:xfrm>
            <a:off x="9336348" y="4939867"/>
            <a:ext cx="746905"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a:solidFill>
                  <a:schemeClr val="bg1"/>
                </a:solidFill>
                <a:latin typeface="EYInterstate Light" panose="02000506000000020004" pitchFamily="2" charset="0"/>
              </a:rPr>
              <a:t>Dobele</a:t>
            </a:r>
            <a:endParaRPr lang="lv-LV" sz="1200">
              <a:solidFill>
                <a:schemeClr val="bg1"/>
              </a:solidFill>
              <a:highlight>
                <a:srgbClr val="FFFF00"/>
              </a:highlight>
              <a:latin typeface="EYInterstate Light" panose="02000506000000020004" pitchFamily="2" charset="0"/>
            </a:endParaRPr>
          </a:p>
        </p:txBody>
      </p:sp>
      <p:sp>
        <p:nvSpPr>
          <p:cNvPr id="91" name="_color1">
            <a:extLst>
              <a:ext uri="{FF2B5EF4-FFF2-40B4-BE49-F238E27FC236}">
                <a16:creationId xmlns:a16="http://schemas.microsoft.com/office/drawing/2014/main" id="{F5D82F84-EE01-4853-B0E2-E2E7FBA6F88E}"/>
              </a:ext>
            </a:extLst>
          </p:cNvPr>
          <p:cNvSpPr/>
          <p:nvPr/>
        </p:nvSpPr>
        <p:spPr bwMode="gray">
          <a:xfrm>
            <a:off x="9212377" y="5180138"/>
            <a:ext cx="680880" cy="630448"/>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92" name="TextBox 91">
            <a:extLst>
              <a:ext uri="{FF2B5EF4-FFF2-40B4-BE49-F238E27FC236}">
                <a16:creationId xmlns:a16="http://schemas.microsoft.com/office/drawing/2014/main" id="{86712CC7-89DD-4DD5-85B5-15D93799004F}"/>
              </a:ext>
            </a:extLst>
          </p:cNvPr>
          <p:cNvSpPr txBox="1"/>
          <p:nvPr/>
        </p:nvSpPr>
        <p:spPr>
          <a:xfrm>
            <a:off x="9356750" y="5411420"/>
            <a:ext cx="746905"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a:solidFill>
                  <a:schemeClr val="bg1"/>
                </a:solidFill>
                <a:latin typeface="EYInterstate Light" panose="02000506000000020004" pitchFamily="2" charset="0"/>
              </a:rPr>
              <a:t>Bauska</a:t>
            </a:r>
            <a:endParaRPr lang="lv-LV" sz="1200">
              <a:solidFill>
                <a:schemeClr val="bg1"/>
              </a:solidFill>
              <a:highlight>
                <a:srgbClr val="FFFF00"/>
              </a:highlight>
              <a:latin typeface="EYInterstate Light" panose="02000506000000020004" pitchFamily="2" charset="0"/>
            </a:endParaRPr>
          </a:p>
        </p:txBody>
      </p:sp>
      <p:sp>
        <p:nvSpPr>
          <p:cNvPr id="93" name="_color1">
            <a:extLst>
              <a:ext uri="{FF2B5EF4-FFF2-40B4-BE49-F238E27FC236}">
                <a16:creationId xmlns:a16="http://schemas.microsoft.com/office/drawing/2014/main" id="{BAD85077-4F34-4C29-8AE1-E1E20A72F832}"/>
              </a:ext>
            </a:extLst>
          </p:cNvPr>
          <p:cNvSpPr/>
          <p:nvPr/>
        </p:nvSpPr>
        <p:spPr bwMode="gray">
          <a:xfrm>
            <a:off x="9856185" y="4662170"/>
            <a:ext cx="680880" cy="630448"/>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50" name="TextBox 149">
            <a:extLst>
              <a:ext uri="{FF2B5EF4-FFF2-40B4-BE49-F238E27FC236}">
                <a16:creationId xmlns:a16="http://schemas.microsoft.com/office/drawing/2014/main" id="{D66123D8-79E3-460D-8B3A-5B8B3B5282CA}"/>
              </a:ext>
            </a:extLst>
          </p:cNvPr>
          <p:cNvSpPr txBox="1"/>
          <p:nvPr/>
        </p:nvSpPr>
        <p:spPr>
          <a:xfrm>
            <a:off x="9965390" y="4893392"/>
            <a:ext cx="746905" cy="167738"/>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FFE600"/>
              </a:buClr>
              <a:buSzPct val="70000"/>
              <a:buFontTx/>
              <a:buNone/>
              <a:tabLst/>
              <a:defRPr/>
            </a:pPr>
            <a:r>
              <a:rPr kumimoji="0" lang="lv-LV" sz="1000" i="0" u="none" strike="noStrike" kern="1200" cap="none" spc="0" normalizeH="0" baseline="0" noProof="0">
                <a:ln>
                  <a:noFill/>
                </a:ln>
                <a:solidFill>
                  <a:srgbClr val="646464"/>
                </a:solidFill>
                <a:effectLst/>
                <a:uLnTx/>
                <a:uFillTx/>
                <a:latin typeface="EYInterstate Light" panose="02000506000000020004" pitchFamily="2" charset="0"/>
              </a:rPr>
              <a:t>Valmiera</a:t>
            </a:r>
            <a:endParaRPr kumimoji="0" lang="lv-LV" sz="1100" i="0" u="none" strike="noStrike" kern="1200" cap="none" spc="0" normalizeH="0" baseline="0" noProof="0">
              <a:ln>
                <a:noFill/>
              </a:ln>
              <a:solidFill>
                <a:srgbClr val="646464"/>
              </a:solidFill>
              <a:effectLst/>
              <a:highlight>
                <a:srgbClr val="FFFF00"/>
              </a:highlight>
              <a:uLnTx/>
              <a:uFillTx/>
              <a:latin typeface="EYInterstate Light" panose="02000506000000020004" pitchFamily="2" charset="0"/>
            </a:endParaRPr>
          </a:p>
        </p:txBody>
      </p:sp>
      <p:sp>
        <p:nvSpPr>
          <p:cNvPr id="94" name="_color1">
            <a:extLst>
              <a:ext uri="{FF2B5EF4-FFF2-40B4-BE49-F238E27FC236}">
                <a16:creationId xmlns:a16="http://schemas.microsoft.com/office/drawing/2014/main" id="{0CB1813E-6465-481A-9F94-119D88E6F3DB}"/>
              </a:ext>
            </a:extLst>
          </p:cNvPr>
          <p:cNvSpPr/>
          <p:nvPr/>
        </p:nvSpPr>
        <p:spPr bwMode="gray">
          <a:xfrm>
            <a:off x="3547971" y="2422024"/>
            <a:ext cx="680880" cy="630448"/>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95" name="_color1">
            <a:extLst>
              <a:ext uri="{FF2B5EF4-FFF2-40B4-BE49-F238E27FC236}">
                <a16:creationId xmlns:a16="http://schemas.microsoft.com/office/drawing/2014/main" id="{E1B0EE98-D9AC-4198-8EAD-03F9821D8600}"/>
              </a:ext>
            </a:extLst>
          </p:cNvPr>
          <p:cNvSpPr/>
          <p:nvPr/>
        </p:nvSpPr>
        <p:spPr bwMode="gray">
          <a:xfrm>
            <a:off x="2836644" y="2423934"/>
            <a:ext cx="680880" cy="630448"/>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96" name="TextBox 95">
            <a:extLst>
              <a:ext uri="{FF2B5EF4-FFF2-40B4-BE49-F238E27FC236}">
                <a16:creationId xmlns:a16="http://schemas.microsoft.com/office/drawing/2014/main" id="{ADF834E1-8919-4CEE-87A6-A0C743AAC499}"/>
              </a:ext>
            </a:extLst>
          </p:cNvPr>
          <p:cNvSpPr txBox="1"/>
          <p:nvPr/>
        </p:nvSpPr>
        <p:spPr>
          <a:xfrm>
            <a:off x="2848126" y="2600109"/>
            <a:ext cx="648242" cy="298543"/>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lv-LV" sz="1000" err="1">
                <a:solidFill>
                  <a:srgbClr val="FFFFFF"/>
                </a:solidFill>
                <a:latin typeface="EYInterstate Light" panose="02000506000000020004" pitchFamily="2" charset="0"/>
              </a:rPr>
              <a:t>Dienvidkurzeme</a:t>
            </a:r>
            <a:endParaRPr lang="lv-LV" sz="1200">
              <a:solidFill>
                <a:srgbClr val="FFFFFF"/>
              </a:solidFill>
              <a:highlight>
                <a:srgbClr val="FFFF00"/>
              </a:highlight>
              <a:latin typeface="EYInterstate Light" panose="02000506000000020004" pitchFamily="2" charset="0"/>
            </a:endParaRPr>
          </a:p>
        </p:txBody>
      </p:sp>
      <p:sp>
        <p:nvSpPr>
          <p:cNvPr id="97" name="TextBox 96">
            <a:extLst>
              <a:ext uri="{FF2B5EF4-FFF2-40B4-BE49-F238E27FC236}">
                <a16:creationId xmlns:a16="http://schemas.microsoft.com/office/drawing/2014/main" id="{5A47EA7B-1ACB-4C17-9C35-CEE28FDA391A}"/>
              </a:ext>
            </a:extLst>
          </p:cNvPr>
          <p:cNvSpPr txBox="1"/>
          <p:nvPr/>
        </p:nvSpPr>
        <p:spPr>
          <a:xfrm>
            <a:off x="3592971" y="2620555"/>
            <a:ext cx="587387" cy="298543"/>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lv-LV" sz="1000">
                <a:solidFill>
                  <a:srgbClr val="FFFFFF"/>
                </a:solidFill>
                <a:latin typeface="EYInterstate Light" panose="02000506000000020004" pitchFamily="2" charset="0"/>
              </a:rPr>
              <a:t>Augšdaugava</a:t>
            </a:r>
            <a:endParaRPr lang="lv-LV" sz="1100">
              <a:solidFill>
                <a:srgbClr val="FFFFFF"/>
              </a:solidFill>
              <a:highlight>
                <a:srgbClr val="FFFF00"/>
              </a:highlight>
              <a:latin typeface="EYInterstate Light" panose="02000506000000020004" pitchFamily="2" charset="0"/>
            </a:endParaRPr>
          </a:p>
        </p:txBody>
      </p:sp>
      <p:sp>
        <p:nvSpPr>
          <p:cNvPr id="100" name="_color1">
            <a:extLst>
              <a:ext uri="{FF2B5EF4-FFF2-40B4-BE49-F238E27FC236}">
                <a16:creationId xmlns:a16="http://schemas.microsoft.com/office/drawing/2014/main" id="{D8638243-37E6-4AC8-BA4B-7C907A4E5434}"/>
              </a:ext>
            </a:extLst>
          </p:cNvPr>
          <p:cNvSpPr/>
          <p:nvPr/>
        </p:nvSpPr>
        <p:spPr bwMode="gray">
          <a:xfrm>
            <a:off x="5592529" y="2691492"/>
            <a:ext cx="680880" cy="630448"/>
          </a:xfrm>
          <a:prstGeom prst="ellipse">
            <a:avLst/>
          </a:prstGeom>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01" name="TextBox 100">
            <a:extLst>
              <a:ext uri="{FF2B5EF4-FFF2-40B4-BE49-F238E27FC236}">
                <a16:creationId xmlns:a16="http://schemas.microsoft.com/office/drawing/2014/main" id="{AAABF8A5-88CC-41D0-964F-39AFCA828DB9}"/>
              </a:ext>
            </a:extLst>
          </p:cNvPr>
          <p:cNvSpPr txBox="1"/>
          <p:nvPr/>
        </p:nvSpPr>
        <p:spPr>
          <a:xfrm>
            <a:off x="5783183" y="2902359"/>
            <a:ext cx="645026"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a:solidFill>
                  <a:schemeClr val="bg1"/>
                </a:solidFill>
                <a:latin typeface="EYInterstate Light" panose="02000506000000020004" pitchFamily="2" charset="0"/>
              </a:rPr>
              <a:t>Balvi</a:t>
            </a:r>
            <a:endParaRPr lang="lv-LV" sz="1200">
              <a:solidFill>
                <a:schemeClr val="bg1"/>
              </a:solidFill>
              <a:highlight>
                <a:srgbClr val="FFFF00"/>
              </a:highlight>
              <a:latin typeface="EYInterstate Light" panose="02000506000000020004" pitchFamily="2" charset="0"/>
            </a:endParaRPr>
          </a:p>
        </p:txBody>
      </p:sp>
      <p:sp>
        <p:nvSpPr>
          <p:cNvPr id="102" name="_color1">
            <a:extLst>
              <a:ext uri="{FF2B5EF4-FFF2-40B4-BE49-F238E27FC236}">
                <a16:creationId xmlns:a16="http://schemas.microsoft.com/office/drawing/2014/main" id="{1159F44A-1D77-449A-9827-0C7D39E24D11}"/>
              </a:ext>
            </a:extLst>
          </p:cNvPr>
          <p:cNvSpPr/>
          <p:nvPr/>
        </p:nvSpPr>
        <p:spPr bwMode="gray">
          <a:xfrm>
            <a:off x="6333464" y="2668812"/>
            <a:ext cx="680880" cy="630448"/>
          </a:xfrm>
          <a:prstGeom prst="ellipse">
            <a:avLst/>
          </a:prstGeom>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03" name="TextBox 102">
            <a:extLst>
              <a:ext uri="{FF2B5EF4-FFF2-40B4-BE49-F238E27FC236}">
                <a16:creationId xmlns:a16="http://schemas.microsoft.com/office/drawing/2014/main" id="{D8664EDE-9894-4DE6-8BFE-FBDC263C5950}"/>
              </a:ext>
            </a:extLst>
          </p:cNvPr>
          <p:cNvSpPr txBox="1"/>
          <p:nvPr/>
        </p:nvSpPr>
        <p:spPr>
          <a:xfrm>
            <a:off x="6453335" y="2892803"/>
            <a:ext cx="645026"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a:solidFill>
                  <a:schemeClr val="bg1"/>
                </a:solidFill>
                <a:latin typeface="EYInterstate Light" panose="02000506000000020004" pitchFamily="2" charset="0"/>
              </a:rPr>
              <a:t>Tukums</a:t>
            </a:r>
            <a:endParaRPr lang="lv-LV" sz="1200">
              <a:solidFill>
                <a:schemeClr val="bg1"/>
              </a:solidFill>
              <a:highlight>
                <a:srgbClr val="FFFF00"/>
              </a:highlight>
              <a:latin typeface="EYInterstate Light" panose="02000506000000020004" pitchFamily="2" charset="0"/>
            </a:endParaRPr>
          </a:p>
        </p:txBody>
      </p:sp>
      <p:sp>
        <p:nvSpPr>
          <p:cNvPr id="106" name="_color1">
            <a:extLst>
              <a:ext uri="{FF2B5EF4-FFF2-40B4-BE49-F238E27FC236}">
                <a16:creationId xmlns:a16="http://schemas.microsoft.com/office/drawing/2014/main" id="{F890B3CD-4C88-4BF8-9193-B30583559835}"/>
              </a:ext>
            </a:extLst>
          </p:cNvPr>
          <p:cNvSpPr/>
          <p:nvPr/>
        </p:nvSpPr>
        <p:spPr bwMode="gray">
          <a:xfrm>
            <a:off x="8955114" y="2622346"/>
            <a:ext cx="680880" cy="630448"/>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08" name="_color1">
            <a:extLst>
              <a:ext uri="{FF2B5EF4-FFF2-40B4-BE49-F238E27FC236}">
                <a16:creationId xmlns:a16="http://schemas.microsoft.com/office/drawing/2014/main" id="{20AB2EC1-C870-4694-BE3E-D2E94268CFE5}"/>
              </a:ext>
            </a:extLst>
          </p:cNvPr>
          <p:cNvSpPr/>
          <p:nvPr/>
        </p:nvSpPr>
        <p:spPr bwMode="gray">
          <a:xfrm>
            <a:off x="9589340" y="2635951"/>
            <a:ext cx="680880" cy="630448"/>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09" name="TextBox 108">
            <a:extLst>
              <a:ext uri="{FF2B5EF4-FFF2-40B4-BE49-F238E27FC236}">
                <a16:creationId xmlns:a16="http://schemas.microsoft.com/office/drawing/2014/main" id="{585446CA-0940-4F1A-BB28-A8BB1A69D9EA}"/>
              </a:ext>
            </a:extLst>
          </p:cNvPr>
          <p:cNvSpPr txBox="1"/>
          <p:nvPr/>
        </p:nvSpPr>
        <p:spPr>
          <a:xfrm>
            <a:off x="9679967" y="2832438"/>
            <a:ext cx="746905"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a:solidFill>
                  <a:schemeClr val="bg1"/>
                </a:solidFill>
                <a:latin typeface="EYInterstate Light" panose="02000506000000020004" pitchFamily="2" charset="0"/>
              </a:rPr>
              <a:t>Limbaži</a:t>
            </a:r>
            <a:endParaRPr lang="lv-LV" sz="1200">
              <a:solidFill>
                <a:schemeClr val="bg1"/>
              </a:solidFill>
              <a:highlight>
                <a:srgbClr val="FFFF00"/>
              </a:highlight>
              <a:latin typeface="EYInterstate Light" panose="02000506000000020004" pitchFamily="2" charset="0"/>
            </a:endParaRPr>
          </a:p>
        </p:txBody>
      </p:sp>
      <p:sp>
        <p:nvSpPr>
          <p:cNvPr id="110" name="_color1">
            <a:extLst>
              <a:ext uri="{FF2B5EF4-FFF2-40B4-BE49-F238E27FC236}">
                <a16:creationId xmlns:a16="http://schemas.microsoft.com/office/drawing/2014/main" id="{2BE3FC93-4380-474F-9AB1-88EA1A8AC29F}"/>
              </a:ext>
            </a:extLst>
          </p:cNvPr>
          <p:cNvSpPr/>
          <p:nvPr/>
        </p:nvSpPr>
        <p:spPr bwMode="gray">
          <a:xfrm>
            <a:off x="10148656" y="2429439"/>
            <a:ext cx="680880" cy="630448"/>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11" name="TextBox 110">
            <a:extLst>
              <a:ext uri="{FF2B5EF4-FFF2-40B4-BE49-F238E27FC236}">
                <a16:creationId xmlns:a16="http://schemas.microsoft.com/office/drawing/2014/main" id="{AE05855B-304B-491B-9894-FE2381A9B3C7}"/>
              </a:ext>
            </a:extLst>
          </p:cNvPr>
          <p:cNvSpPr txBox="1"/>
          <p:nvPr/>
        </p:nvSpPr>
        <p:spPr>
          <a:xfrm>
            <a:off x="10227833" y="2635446"/>
            <a:ext cx="746905"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a:solidFill>
                  <a:schemeClr val="bg1"/>
                </a:solidFill>
                <a:latin typeface="EYInterstate Light" panose="02000506000000020004" pitchFamily="2" charset="0"/>
              </a:rPr>
              <a:t>Valmiera</a:t>
            </a:r>
            <a:endParaRPr lang="lv-LV" sz="1200">
              <a:solidFill>
                <a:schemeClr val="bg1"/>
              </a:solidFill>
              <a:highlight>
                <a:srgbClr val="FFFF00"/>
              </a:highlight>
              <a:latin typeface="EYInterstate Light" panose="02000506000000020004" pitchFamily="2" charset="0"/>
            </a:endParaRPr>
          </a:p>
        </p:txBody>
      </p:sp>
      <p:sp>
        <p:nvSpPr>
          <p:cNvPr id="112" name="_color1">
            <a:extLst>
              <a:ext uri="{FF2B5EF4-FFF2-40B4-BE49-F238E27FC236}">
                <a16:creationId xmlns:a16="http://schemas.microsoft.com/office/drawing/2014/main" id="{BF92A3EF-76B0-4F99-83DB-CF1802B64376}"/>
              </a:ext>
            </a:extLst>
          </p:cNvPr>
          <p:cNvSpPr/>
          <p:nvPr/>
        </p:nvSpPr>
        <p:spPr bwMode="gray">
          <a:xfrm>
            <a:off x="8967119" y="2126292"/>
            <a:ext cx="680880" cy="630448"/>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13" name="TextBox 112">
            <a:extLst>
              <a:ext uri="{FF2B5EF4-FFF2-40B4-BE49-F238E27FC236}">
                <a16:creationId xmlns:a16="http://schemas.microsoft.com/office/drawing/2014/main" id="{FF1C9E69-D762-4E5B-A2EB-A69CC4C37344}"/>
              </a:ext>
            </a:extLst>
          </p:cNvPr>
          <p:cNvSpPr txBox="1"/>
          <p:nvPr/>
        </p:nvSpPr>
        <p:spPr>
          <a:xfrm>
            <a:off x="9069128" y="2320400"/>
            <a:ext cx="746905"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a:solidFill>
                  <a:schemeClr val="bg1"/>
                </a:solidFill>
                <a:latin typeface="EYInterstate Light" panose="02000506000000020004" pitchFamily="2" charset="0"/>
              </a:rPr>
              <a:t>Bauska</a:t>
            </a:r>
            <a:endParaRPr lang="lv-LV" sz="1200">
              <a:solidFill>
                <a:schemeClr val="bg1"/>
              </a:solidFill>
              <a:highlight>
                <a:srgbClr val="FFFF00"/>
              </a:highlight>
              <a:latin typeface="EYInterstate Light" panose="02000506000000020004" pitchFamily="2" charset="0"/>
            </a:endParaRPr>
          </a:p>
        </p:txBody>
      </p:sp>
      <p:sp>
        <p:nvSpPr>
          <p:cNvPr id="104" name="_color1">
            <a:extLst>
              <a:ext uri="{FF2B5EF4-FFF2-40B4-BE49-F238E27FC236}">
                <a16:creationId xmlns:a16="http://schemas.microsoft.com/office/drawing/2014/main" id="{779B9B6A-8B1D-4A59-8B25-AA8C3E448524}"/>
              </a:ext>
            </a:extLst>
          </p:cNvPr>
          <p:cNvSpPr/>
          <p:nvPr/>
        </p:nvSpPr>
        <p:spPr bwMode="gray">
          <a:xfrm>
            <a:off x="9583961" y="2093031"/>
            <a:ext cx="680880" cy="630448"/>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05" name="TextBox 104">
            <a:extLst>
              <a:ext uri="{FF2B5EF4-FFF2-40B4-BE49-F238E27FC236}">
                <a16:creationId xmlns:a16="http://schemas.microsoft.com/office/drawing/2014/main" id="{3F0991E2-3898-4E54-BEE5-E82CD7B528CE}"/>
              </a:ext>
            </a:extLst>
          </p:cNvPr>
          <p:cNvSpPr txBox="1"/>
          <p:nvPr/>
        </p:nvSpPr>
        <p:spPr>
          <a:xfrm>
            <a:off x="9654859" y="2297327"/>
            <a:ext cx="645026"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a:solidFill>
                  <a:schemeClr val="bg1"/>
                </a:solidFill>
                <a:latin typeface="EYInterstate Light" panose="02000506000000020004" pitchFamily="2" charset="0"/>
              </a:rPr>
              <a:t>Krāslava</a:t>
            </a:r>
            <a:r>
              <a:rPr lang="lv-LV" sz="1200" b="1">
                <a:solidFill>
                  <a:schemeClr val="bg1"/>
                </a:solidFill>
                <a:highlight>
                  <a:srgbClr val="FFFF00"/>
                </a:highlight>
                <a:latin typeface="EYInterstate Light" panose="02000506000000020004" pitchFamily="2" charset="0"/>
              </a:rPr>
              <a:t> </a:t>
            </a:r>
          </a:p>
        </p:txBody>
      </p:sp>
      <p:sp>
        <p:nvSpPr>
          <p:cNvPr id="107" name="TextBox 106">
            <a:extLst>
              <a:ext uri="{FF2B5EF4-FFF2-40B4-BE49-F238E27FC236}">
                <a16:creationId xmlns:a16="http://schemas.microsoft.com/office/drawing/2014/main" id="{E69358B9-C153-4C4B-A914-E18CD15DFECC}"/>
              </a:ext>
            </a:extLst>
          </p:cNvPr>
          <p:cNvSpPr txBox="1"/>
          <p:nvPr/>
        </p:nvSpPr>
        <p:spPr>
          <a:xfrm>
            <a:off x="9006312" y="2854115"/>
            <a:ext cx="746905"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a:solidFill>
                  <a:schemeClr val="bg1"/>
                </a:solidFill>
                <a:latin typeface="EYInterstate Light" panose="02000506000000020004" pitchFamily="2" charset="0"/>
              </a:rPr>
              <a:t>Aizkraukle</a:t>
            </a:r>
            <a:endParaRPr lang="lv-LV" sz="1200">
              <a:solidFill>
                <a:schemeClr val="bg1"/>
              </a:solidFill>
              <a:highlight>
                <a:srgbClr val="FFFF00"/>
              </a:highlight>
              <a:latin typeface="EYInterstate Light" panose="02000506000000020004" pitchFamily="2" charset="0"/>
            </a:endParaRPr>
          </a:p>
        </p:txBody>
      </p:sp>
      <p:sp>
        <p:nvSpPr>
          <p:cNvPr id="76" name="TextBox 75">
            <a:extLst>
              <a:ext uri="{FF2B5EF4-FFF2-40B4-BE49-F238E27FC236}">
                <a16:creationId xmlns:a16="http://schemas.microsoft.com/office/drawing/2014/main" id="{6C06F056-C57E-46D0-AFB3-90E63794A89F}"/>
              </a:ext>
            </a:extLst>
          </p:cNvPr>
          <p:cNvSpPr txBox="1"/>
          <p:nvPr/>
        </p:nvSpPr>
        <p:spPr>
          <a:xfrm>
            <a:off x="3544894" y="5049663"/>
            <a:ext cx="635026" cy="298543"/>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lv-LV" sz="1000" err="1">
                <a:solidFill>
                  <a:srgbClr val="FFFFFF"/>
                </a:solidFill>
                <a:latin typeface="EYInterstate Light" panose="02000506000000020004" pitchFamily="2" charset="0"/>
              </a:rPr>
              <a:t>Dienvidkurzeme</a:t>
            </a:r>
            <a:endParaRPr lang="lv-LV" sz="1100">
              <a:solidFill>
                <a:srgbClr val="FFFFFF"/>
              </a:solidFill>
              <a:highlight>
                <a:srgbClr val="FFFF00"/>
              </a:highlight>
              <a:latin typeface="EYInterstate Light" panose="02000506000000020004" pitchFamily="2" charset="0"/>
            </a:endParaRPr>
          </a:p>
        </p:txBody>
      </p:sp>
      <p:sp>
        <p:nvSpPr>
          <p:cNvPr id="120" name="TextBox 119">
            <a:extLst>
              <a:ext uri="{FF2B5EF4-FFF2-40B4-BE49-F238E27FC236}">
                <a16:creationId xmlns:a16="http://schemas.microsoft.com/office/drawing/2014/main" id="{48F7418B-BDEB-41D5-8568-39971B9F9BF9}"/>
              </a:ext>
            </a:extLst>
          </p:cNvPr>
          <p:cNvSpPr txBox="1"/>
          <p:nvPr/>
        </p:nvSpPr>
        <p:spPr>
          <a:xfrm>
            <a:off x="9024923" y="392863"/>
            <a:ext cx="2535056" cy="350865"/>
          </a:xfrm>
          <a:prstGeom prst="rect">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wrap="square" lIns="0" tIns="36576" rIns="0" bIns="0" rtlCol="0">
            <a:spAutoFit/>
          </a:bodyPr>
          <a:lstStyle/>
          <a:p>
            <a:pPr algn="ctr">
              <a:lnSpc>
                <a:spcPct val="85000"/>
              </a:lnSpc>
              <a:spcAft>
                <a:spcPts val="600"/>
              </a:spcAft>
              <a:buClr>
                <a:schemeClr val="accent2"/>
              </a:buClr>
              <a:buSzPct val="70000"/>
            </a:pPr>
            <a:r>
              <a:rPr lang="lv-LV" sz="1200" b="1">
                <a:solidFill>
                  <a:schemeClr val="tx1"/>
                </a:solidFill>
                <a:latin typeface="EYInterstate" panose="02000503020000020004" pitchFamily="2" charset="0"/>
              </a:rPr>
              <a:t>Novērojumi balstīti uz pašvaldību  savstarpējo salīdzinājumu</a:t>
            </a:r>
          </a:p>
        </p:txBody>
      </p:sp>
      <p:sp>
        <p:nvSpPr>
          <p:cNvPr id="121" name="Freeform 79">
            <a:extLst>
              <a:ext uri="{FF2B5EF4-FFF2-40B4-BE49-F238E27FC236}">
                <a16:creationId xmlns:a16="http://schemas.microsoft.com/office/drawing/2014/main" id="{0A9E044A-4D03-43AD-8659-6B77A46EB9BE}"/>
              </a:ext>
            </a:extLst>
          </p:cNvPr>
          <p:cNvSpPr>
            <a:spLocks noChangeAspect="1" noEditPoints="1"/>
          </p:cNvSpPr>
          <p:nvPr/>
        </p:nvSpPr>
        <p:spPr bwMode="auto">
          <a:xfrm>
            <a:off x="8487546" y="271552"/>
            <a:ext cx="366994" cy="575114"/>
          </a:xfrm>
          <a:custGeom>
            <a:avLst/>
            <a:gdLst>
              <a:gd name="T0" fmla="*/ 0 w 3218"/>
              <a:gd name="T1" fmla="*/ 2147483647 h 4763"/>
              <a:gd name="T2" fmla="*/ 2147483647 w 3218"/>
              <a:gd name="T3" fmla="*/ 2147483647 h 4763"/>
              <a:gd name="T4" fmla="*/ 2147483647 w 3218"/>
              <a:gd name="T5" fmla="*/ 2147483647 h 4763"/>
              <a:gd name="T6" fmla="*/ 2147483647 w 3218"/>
              <a:gd name="T7" fmla="*/ 2147483647 h 4763"/>
              <a:gd name="T8" fmla="*/ 2147483647 w 3218"/>
              <a:gd name="T9" fmla="*/ 2147483647 h 4763"/>
              <a:gd name="T10" fmla="*/ 2147483647 w 3218"/>
              <a:gd name="T11" fmla="*/ 2147483647 h 4763"/>
              <a:gd name="T12" fmla="*/ 2147483647 w 3218"/>
              <a:gd name="T13" fmla="*/ 2147483647 h 4763"/>
              <a:gd name="T14" fmla="*/ 2147483647 w 3218"/>
              <a:gd name="T15" fmla="*/ 2147483647 h 4763"/>
              <a:gd name="T16" fmla="*/ 2147483647 w 3218"/>
              <a:gd name="T17" fmla="*/ 2147483647 h 4763"/>
              <a:gd name="T18" fmla="*/ 2147483647 w 3218"/>
              <a:gd name="T19" fmla="*/ 2147483647 h 4763"/>
              <a:gd name="T20" fmla="*/ 2147483647 w 3218"/>
              <a:gd name="T21" fmla="*/ 2147483647 h 4763"/>
              <a:gd name="T22" fmla="*/ 2147483647 w 3218"/>
              <a:gd name="T23" fmla="*/ 2147483647 h 4763"/>
              <a:gd name="T24" fmla="*/ 2147483647 w 3218"/>
              <a:gd name="T25" fmla="*/ 2147483647 h 4763"/>
              <a:gd name="T26" fmla="*/ 2147483647 w 3218"/>
              <a:gd name="T27" fmla="*/ 2147483647 h 4763"/>
              <a:gd name="T28" fmla="*/ 2147483647 w 3218"/>
              <a:gd name="T29" fmla="*/ 2147483647 h 4763"/>
              <a:gd name="T30" fmla="*/ 2147483647 w 3218"/>
              <a:gd name="T31" fmla="*/ 2147483647 h 4763"/>
              <a:gd name="T32" fmla="*/ 2147483647 w 3218"/>
              <a:gd name="T33" fmla="*/ 2147483647 h 4763"/>
              <a:gd name="T34" fmla="*/ 2147483647 w 3218"/>
              <a:gd name="T35" fmla="*/ 2147483647 h 4763"/>
              <a:gd name="T36" fmla="*/ 2147483647 w 3218"/>
              <a:gd name="T37" fmla="*/ 2147483647 h 4763"/>
              <a:gd name="T38" fmla="*/ 2147483647 w 3218"/>
              <a:gd name="T39" fmla="*/ 2147483647 h 4763"/>
              <a:gd name="T40" fmla="*/ 2147483647 w 3218"/>
              <a:gd name="T41" fmla="*/ 2147483647 h 4763"/>
              <a:gd name="T42" fmla="*/ 2147483647 w 3218"/>
              <a:gd name="T43" fmla="*/ 2147483647 h 4763"/>
              <a:gd name="T44" fmla="*/ 2147483647 w 3218"/>
              <a:gd name="T45" fmla="*/ 2147483647 h 4763"/>
              <a:gd name="T46" fmla="*/ 2147483647 w 3218"/>
              <a:gd name="T47" fmla="*/ 2147483647 h 4763"/>
              <a:gd name="T48" fmla="*/ 2147483647 w 3218"/>
              <a:gd name="T49" fmla="*/ 2147483647 h 4763"/>
              <a:gd name="T50" fmla="*/ 2147483647 w 3218"/>
              <a:gd name="T51" fmla="*/ 2147483647 h 4763"/>
              <a:gd name="T52" fmla="*/ 2147483647 w 3218"/>
              <a:gd name="T53" fmla="*/ 2147483647 h 4763"/>
              <a:gd name="T54" fmla="*/ 2147483647 w 3218"/>
              <a:gd name="T55" fmla="*/ 2147483647 h 4763"/>
              <a:gd name="T56" fmla="*/ 2147483647 w 3218"/>
              <a:gd name="T57" fmla="*/ 2147483647 h 4763"/>
              <a:gd name="T58" fmla="*/ 2147483647 w 3218"/>
              <a:gd name="T59" fmla="*/ 2147483647 h 4763"/>
              <a:gd name="T60" fmla="*/ 2147483647 w 3218"/>
              <a:gd name="T61" fmla="*/ 2147483647 h 4763"/>
              <a:gd name="T62" fmla="*/ 2147483647 w 3218"/>
              <a:gd name="T63" fmla="*/ 2147483647 h 4763"/>
              <a:gd name="T64" fmla="*/ 2147483647 w 3218"/>
              <a:gd name="T65" fmla="*/ 2147483647 h 4763"/>
              <a:gd name="T66" fmla="*/ 2147483647 w 3218"/>
              <a:gd name="T67" fmla="*/ 2147483647 h 4763"/>
              <a:gd name="T68" fmla="*/ 2147483647 w 3218"/>
              <a:gd name="T69" fmla="*/ 2147483647 h 4763"/>
              <a:gd name="T70" fmla="*/ 2147483647 w 3218"/>
              <a:gd name="T71" fmla="*/ 2147483647 h 4763"/>
              <a:gd name="T72" fmla="*/ 2147483647 w 3218"/>
              <a:gd name="T73" fmla="*/ 2147483647 h 4763"/>
              <a:gd name="T74" fmla="*/ 2147483647 w 3218"/>
              <a:gd name="T75" fmla="*/ 2147483647 h 4763"/>
              <a:gd name="T76" fmla="*/ 2147483647 w 3218"/>
              <a:gd name="T77" fmla="*/ 2147483647 h 4763"/>
              <a:gd name="T78" fmla="*/ 2147483647 w 3218"/>
              <a:gd name="T79" fmla="*/ 2147483647 h 4763"/>
              <a:gd name="T80" fmla="*/ 2147483647 w 3218"/>
              <a:gd name="T81" fmla="*/ 2147483647 h 4763"/>
              <a:gd name="T82" fmla="*/ 2147483647 w 3218"/>
              <a:gd name="T83" fmla="*/ 2147483647 h 4763"/>
              <a:gd name="T84" fmla="*/ 2147483647 w 3218"/>
              <a:gd name="T85" fmla="*/ 2147483647 h 4763"/>
              <a:gd name="T86" fmla="*/ 2147483647 w 3218"/>
              <a:gd name="T87" fmla="*/ 0 h 4763"/>
              <a:gd name="T88" fmla="*/ 2147483647 w 3218"/>
              <a:gd name="T89" fmla="*/ 2147483647 h 4763"/>
              <a:gd name="T90" fmla="*/ 2147483647 w 3218"/>
              <a:gd name="T91" fmla="*/ 2147483647 h 4763"/>
              <a:gd name="T92" fmla="*/ 2147483647 w 3218"/>
              <a:gd name="T93" fmla="*/ 2147483647 h 4763"/>
              <a:gd name="T94" fmla="*/ 2147483647 w 3218"/>
              <a:gd name="T95" fmla="*/ 2147483647 h 4763"/>
              <a:gd name="T96" fmla="*/ 2147483647 w 3218"/>
              <a:gd name="T97" fmla="*/ 2147483647 h 4763"/>
              <a:gd name="T98" fmla="*/ 2147483647 w 3218"/>
              <a:gd name="T99" fmla="*/ 2147483647 h 4763"/>
              <a:gd name="T100" fmla="*/ 2147483647 w 3218"/>
              <a:gd name="T101" fmla="*/ 2147483647 h 4763"/>
              <a:gd name="T102" fmla="*/ 2147483647 w 3218"/>
              <a:gd name="T103" fmla="*/ 2147483647 h 4763"/>
              <a:gd name="T104" fmla="*/ 2147483647 w 3218"/>
              <a:gd name="T105" fmla="*/ 2147483647 h 4763"/>
              <a:gd name="T106" fmla="*/ 2147483647 w 3218"/>
              <a:gd name="T107" fmla="*/ 2147483647 h 4763"/>
              <a:gd name="T108" fmla="*/ 2147483647 w 3218"/>
              <a:gd name="T109" fmla="*/ 2147483647 h 4763"/>
              <a:gd name="T110" fmla="*/ 2147483647 w 3218"/>
              <a:gd name="T111" fmla="*/ 2147483647 h 4763"/>
              <a:gd name="T112" fmla="*/ 2147483647 w 3218"/>
              <a:gd name="T113" fmla="*/ 2147483647 h 4763"/>
              <a:gd name="T114" fmla="*/ 2147483647 w 3218"/>
              <a:gd name="T115" fmla="*/ 2147483647 h 4763"/>
              <a:gd name="T116" fmla="*/ 2147483647 w 3218"/>
              <a:gd name="T117" fmla="*/ 2147483647 h 4763"/>
              <a:gd name="T118" fmla="*/ 2147483647 w 3218"/>
              <a:gd name="T119" fmla="*/ 2147483647 h 4763"/>
              <a:gd name="T120" fmla="*/ 2147483647 w 3218"/>
              <a:gd name="T121" fmla="*/ 2147483647 h 4763"/>
              <a:gd name="T122" fmla="*/ 2147483647 w 3218"/>
              <a:gd name="T123" fmla="*/ 2147483647 h 4763"/>
              <a:gd name="T124" fmla="*/ 2147483647 w 3218"/>
              <a:gd name="T125" fmla="*/ 2147483647 h 47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18"/>
              <a:gd name="T190" fmla="*/ 0 h 4763"/>
              <a:gd name="T191" fmla="*/ 3218 w 3218"/>
              <a:gd name="T192" fmla="*/ 4763 h 476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18" h="4763">
                <a:moveTo>
                  <a:pt x="4" y="3376"/>
                </a:moveTo>
                <a:lnTo>
                  <a:pt x="4" y="3376"/>
                </a:lnTo>
                <a:lnTo>
                  <a:pt x="1" y="3367"/>
                </a:lnTo>
                <a:lnTo>
                  <a:pt x="1" y="3359"/>
                </a:lnTo>
                <a:lnTo>
                  <a:pt x="0" y="3349"/>
                </a:lnTo>
                <a:lnTo>
                  <a:pt x="1" y="3341"/>
                </a:lnTo>
                <a:lnTo>
                  <a:pt x="2" y="3331"/>
                </a:lnTo>
                <a:lnTo>
                  <a:pt x="6" y="3323"/>
                </a:lnTo>
                <a:lnTo>
                  <a:pt x="8" y="3316"/>
                </a:lnTo>
                <a:lnTo>
                  <a:pt x="13" y="3308"/>
                </a:lnTo>
                <a:lnTo>
                  <a:pt x="18" y="3301"/>
                </a:lnTo>
                <a:lnTo>
                  <a:pt x="23" y="3293"/>
                </a:lnTo>
                <a:lnTo>
                  <a:pt x="28" y="3288"/>
                </a:lnTo>
                <a:lnTo>
                  <a:pt x="36" y="3282"/>
                </a:lnTo>
                <a:lnTo>
                  <a:pt x="43" y="3277"/>
                </a:lnTo>
                <a:lnTo>
                  <a:pt x="50" y="3272"/>
                </a:lnTo>
                <a:lnTo>
                  <a:pt x="58" y="3269"/>
                </a:lnTo>
                <a:lnTo>
                  <a:pt x="68" y="3266"/>
                </a:lnTo>
                <a:lnTo>
                  <a:pt x="597" y="3124"/>
                </a:lnTo>
                <a:lnTo>
                  <a:pt x="1012" y="4672"/>
                </a:lnTo>
                <a:lnTo>
                  <a:pt x="668" y="4763"/>
                </a:lnTo>
                <a:lnTo>
                  <a:pt x="4" y="3376"/>
                </a:lnTo>
                <a:close/>
                <a:moveTo>
                  <a:pt x="1768" y="2912"/>
                </a:moveTo>
                <a:lnTo>
                  <a:pt x="1768" y="2912"/>
                </a:lnTo>
                <a:lnTo>
                  <a:pt x="1791" y="2876"/>
                </a:lnTo>
                <a:lnTo>
                  <a:pt x="1803" y="2857"/>
                </a:lnTo>
                <a:lnTo>
                  <a:pt x="1814" y="2838"/>
                </a:lnTo>
                <a:lnTo>
                  <a:pt x="1825" y="2819"/>
                </a:lnTo>
                <a:lnTo>
                  <a:pt x="1834" y="2799"/>
                </a:lnTo>
                <a:lnTo>
                  <a:pt x="1842" y="2779"/>
                </a:lnTo>
                <a:lnTo>
                  <a:pt x="1848" y="2760"/>
                </a:lnTo>
                <a:lnTo>
                  <a:pt x="1853" y="2740"/>
                </a:lnTo>
                <a:lnTo>
                  <a:pt x="1857" y="2720"/>
                </a:lnTo>
                <a:lnTo>
                  <a:pt x="1858" y="2700"/>
                </a:lnTo>
                <a:lnTo>
                  <a:pt x="1857" y="2678"/>
                </a:lnTo>
                <a:lnTo>
                  <a:pt x="1853" y="2658"/>
                </a:lnTo>
                <a:lnTo>
                  <a:pt x="1846" y="2638"/>
                </a:lnTo>
                <a:lnTo>
                  <a:pt x="1836" y="2618"/>
                </a:lnTo>
                <a:lnTo>
                  <a:pt x="1825" y="2598"/>
                </a:lnTo>
                <a:lnTo>
                  <a:pt x="1519" y="2861"/>
                </a:lnTo>
                <a:lnTo>
                  <a:pt x="1421" y="2917"/>
                </a:lnTo>
                <a:lnTo>
                  <a:pt x="1463" y="2912"/>
                </a:lnTo>
                <a:lnTo>
                  <a:pt x="1505" y="2908"/>
                </a:lnTo>
                <a:lnTo>
                  <a:pt x="1564" y="2912"/>
                </a:lnTo>
                <a:lnTo>
                  <a:pt x="1629" y="2914"/>
                </a:lnTo>
                <a:lnTo>
                  <a:pt x="1698" y="2914"/>
                </a:lnTo>
                <a:lnTo>
                  <a:pt x="1768" y="2912"/>
                </a:lnTo>
                <a:close/>
                <a:moveTo>
                  <a:pt x="2284" y="2754"/>
                </a:moveTo>
                <a:lnTo>
                  <a:pt x="2284" y="2416"/>
                </a:lnTo>
                <a:lnTo>
                  <a:pt x="2046" y="2655"/>
                </a:lnTo>
                <a:lnTo>
                  <a:pt x="2049" y="2684"/>
                </a:lnTo>
                <a:lnTo>
                  <a:pt x="2049" y="2716"/>
                </a:lnTo>
                <a:lnTo>
                  <a:pt x="2045" y="2749"/>
                </a:lnTo>
                <a:lnTo>
                  <a:pt x="2039" y="2784"/>
                </a:lnTo>
                <a:lnTo>
                  <a:pt x="2161" y="2770"/>
                </a:lnTo>
                <a:lnTo>
                  <a:pt x="2284" y="2754"/>
                </a:lnTo>
                <a:close/>
                <a:moveTo>
                  <a:pt x="1937" y="2441"/>
                </a:moveTo>
                <a:lnTo>
                  <a:pt x="1937" y="2235"/>
                </a:lnTo>
                <a:lnTo>
                  <a:pt x="2379" y="2235"/>
                </a:lnTo>
                <a:lnTo>
                  <a:pt x="2379" y="2742"/>
                </a:lnTo>
                <a:lnTo>
                  <a:pt x="2451" y="2733"/>
                </a:lnTo>
                <a:lnTo>
                  <a:pt x="2475" y="2731"/>
                </a:lnTo>
                <a:lnTo>
                  <a:pt x="2499" y="2732"/>
                </a:lnTo>
                <a:lnTo>
                  <a:pt x="2520" y="2735"/>
                </a:lnTo>
                <a:lnTo>
                  <a:pt x="2540" y="2740"/>
                </a:lnTo>
                <a:lnTo>
                  <a:pt x="2560" y="2748"/>
                </a:lnTo>
                <a:lnTo>
                  <a:pt x="2578" y="2758"/>
                </a:lnTo>
                <a:lnTo>
                  <a:pt x="2595" y="2770"/>
                </a:lnTo>
                <a:lnTo>
                  <a:pt x="2610" y="2783"/>
                </a:lnTo>
                <a:lnTo>
                  <a:pt x="2624" y="2798"/>
                </a:lnTo>
                <a:lnTo>
                  <a:pt x="2637" y="2815"/>
                </a:lnTo>
                <a:lnTo>
                  <a:pt x="2648" y="2832"/>
                </a:lnTo>
                <a:lnTo>
                  <a:pt x="2659" y="2851"/>
                </a:lnTo>
                <a:lnTo>
                  <a:pt x="2668" y="2872"/>
                </a:lnTo>
                <a:lnTo>
                  <a:pt x="2677" y="2893"/>
                </a:lnTo>
                <a:lnTo>
                  <a:pt x="2684" y="2915"/>
                </a:lnTo>
                <a:lnTo>
                  <a:pt x="2688" y="2938"/>
                </a:lnTo>
                <a:lnTo>
                  <a:pt x="2693" y="2960"/>
                </a:lnTo>
                <a:lnTo>
                  <a:pt x="2697" y="2984"/>
                </a:lnTo>
                <a:lnTo>
                  <a:pt x="2698" y="3007"/>
                </a:lnTo>
                <a:lnTo>
                  <a:pt x="2699" y="3030"/>
                </a:lnTo>
                <a:lnTo>
                  <a:pt x="2699" y="3054"/>
                </a:lnTo>
                <a:lnTo>
                  <a:pt x="2697" y="3077"/>
                </a:lnTo>
                <a:lnTo>
                  <a:pt x="2694" y="3099"/>
                </a:lnTo>
                <a:lnTo>
                  <a:pt x="2691" y="3122"/>
                </a:lnTo>
                <a:lnTo>
                  <a:pt x="2686" y="3143"/>
                </a:lnTo>
                <a:lnTo>
                  <a:pt x="2679" y="3164"/>
                </a:lnTo>
                <a:lnTo>
                  <a:pt x="2672" y="3183"/>
                </a:lnTo>
                <a:lnTo>
                  <a:pt x="2663" y="3202"/>
                </a:lnTo>
                <a:lnTo>
                  <a:pt x="2654" y="3219"/>
                </a:lnTo>
                <a:lnTo>
                  <a:pt x="2642" y="3235"/>
                </a:lnTo>
                <a:lnTo>
                  <a:pt x="2630" y="3250"/>
                </a:lnTo>
                <a:lnTo>
                  <a:pt x="2617" y="3261"/>
                </a:lnTo>
                <a:lnTo>
                  <a:pt x="2494" y="3370"/>
                </a:lnTo>
                <a:lnTo>
                  <a:pt x="2325" y="4007"/>
                </a:lnTo>
                <a:lnTo>
                  <a:pt x="2315" y="4038"/>
                </a:lnTo>
                <a:lnTo>
                  <a:pt x="2306" y="4067"/>
                </a:lnTo>
                <a:lnTo>
                  <a:pt x="2295" y="4097"/>
                </a:lnTo>
                <a:lnTo>
                  <a:pt x="2283" y="4124"/>
                </a:lnTo>
                <a:lnTo>
                  <a:pt x="2270" y="4150"/>
                </a:lnTo>
                <a:lnTo>
                  <a:pt x="2257" y="4175"/>
                </a:lnTo>
                <a:lnTo>
                  <a:pt x="2242" y="4199"/>
                </a:lnTo>
                <a:lnTo>
                  <a:pt x="2226" y="4220"/>
                </a:lnTo>
                <a:lnTo>
                  <a:pt x="2210" y="4240"/>
                </a:lnTo>
                <a:lnTo>
                  <a:pt x="2191" y="4259"/>
                </a:lnTo>
                <a:lnTo>
                  <a:pt x="2172" y="4277"/>
                </a:lnTo>
                <a:lnTo>
                  <a:pt x="2152" y="4293"/>
                </a:lnTo>
                <a:lnTo>
                  <a:pt x="2130" y="4306"/>
                </a:lnTo>
                <a:lnTo>
                  <a:pt x="2108" y="4317"/>
                </a:lnTo>
                <a:lnTo>
                  <a:pt x="2084" y="4327"/>
                </a:lnTo>
                <a:lnTo>
                  <a:pt x="2059" y="4335"/>
                </a:lnTo>
                <a:lnTo>
                  <a:pt x="1834" y="4393"/>
                </a:lnTo>
                <a:lnTo>
                  <a:pt x="1457" y="4493"/>
                </a:lnTo>
                <a:lnTo>
                  <a:pt x="1096" y="4430"/>
                </a:lnTo>
                <a:lnTo>
                  <a:pt x="1044" y="4227"/>
                </a:lnTo>
                <a:lnTo>
                  <a:pt x="1449" y="4298"/>
                </a:lnTo>
                <a:lnTo>
                  <a:pt x="1514" y="4282"/>
                </a:lnTo>
                <a:lnTo>
                  <a:pt x="1592" y="4263"/>
                </a:lnTo>
                <a:lnTo>
                  <a:pt x="1757" y="4225"/>
                </a:lnTo>
                <a:lnTo>
                  <a:pt x="1949" y="4182"/>
                </a:lnTo>
                <a:lnTo>
                  <a:pt x="1967" y="4176"/>
                </a:lnTo>
                <a:lnTo>
                  <a:pt x="1985" y="4170"/>
                </a:lnTo>
                <a:lnTo>
                  <a:pt x="2001" y="4162"/>
                </a:lnTo>
                <a:lnTo>
                  <a:pt x="2017" y="4154"/>
                </a:lnTo>
                <a:lnTo>
                  <a:pt x="2031" y="4143"/>
                </a:lnTo>
                <a:lnTo>
                  <a:pt x="2045" y="4131"/>
                </a:lnTo>
                <a:lnTo>
                  <a:pt x="2058" y="4119"/>
                </a:lnTo>
                <a:lnTo>
                  <a:pt x="2071" y="4105"/>
                </a:lnTo>
                <a:lnTo>
                  <a:pt x="2082" y="4091"/>
                </a:lnTo>
                <a:lnTo>
                  <a:pt x="2092" y="4074"/>
                </a:lnTo>
                <a:lnTo>
                  <a:pt x="2102" y="4058"/>
                </a:lnTo>
                <a:lnTo>
                  <a:pt x="2111" y="4041"/>
                </a:lnTo>
                <a:lnTo>
                  <a:pt x="2120" y="4022"/>
                </a:lnTo>
                <a:lnTo>
                  <a:pt x="2127" y="4003"/>
                </a:lnTo>
                <a:lnTo>
                  <a:pt x="2134" y="3984"/>
                </a:lnTo>
                <a:lnTo>
                  <a:pt x="2140" y="3964"/>
                </a:lnTo>
                <a:lnTo>
                  <a:pt x="2327" y="3264"/>
                </a:lnTo>
                <a:lnTo>
                  <a:pt x="2462" y="3148"/>
                </a:lnTo>
                <a:lnTo>
                  <a:pt x="2474" y="3137"/>
                </a:lnTo>
                <a:lnTo>
                  <a:pt x="2485" y="3126"/>
                </a:lnTo>
                <a:lnTo>
                  <a:pt x="2493" y="3114"/>
                </a:lnTo>
                <a:lnTo>
                  <a:pt x="2501" y="3104"/>
                </a:lnTo>
                <a:lnTo>
                  <a:pt x="2508" y="3091"/>
                </a:lnTo>
                <a:lnTo>
                  <a:pt x="2514" y="3079"/>
                </a:lnTo>
                <a:lnTo>
                  <a:pt x="2518" y="3066"/>
                </a:lnTo>
                <a:lnTo>
                  <a:pt x="2520" y="3053"/>
                </a:lnTo>
                <a:lnTo>
                  <a:pt x="2521" y="3040"/>
                </a:lnTo>
                <a:lnTo>
                  <a:pt x="2521" y="3026"/>
                </a:lnTo>
                <a:lnTo>
                  <a:pt x="2519" y="3013"/>
                </a:lnTo>
                <a:lnTo>
                  <a:pt x="2514" y="2998"/>
                </a:lnTo>
                <a:lnTo>
                  <a:pt x="2508" y="2984"/>
                </a:lnTo>
                <a:lnTo>
                  <a:pt x="2501" y="2970"/>
                </a:lnTo>
                <a:lnTo>
                  <a:pt x="2491" y="2957"/>
                </a:lnTo>
                <a:lnTo>
                  <a:pt x="2479" y="2943"/>
                </a:lnTo>
                <a:lnTo>
                  <a:pt x="2474" y="2938"/>
                </a:lnTo>
                <a:lnTo>
                  <a:pt x="2467" y="2934"/>
                </a:lnTo>
                <a:lnTo>
                  <a:pt x="2457" y="2931"/>
                </a:lnTo>
                <a:lnTo>
                  <a:pt x="2445" y="2928"/>
                </a:lnTo>
                <a:lnTo>
                  <a:pt x="2431" y="2927"/>
                </a:lnTo>
                <a:lnTo>
                  <a:pt x="2415" y="2927"/>
                </a:lnTo>
                <a:lnTo>
                  <a:pt x="2396" y="2928"/>
                </a:lnTo>
                <a:lnTo>
                  <a:pt x="2376" y="2931"/>
                </a:lnTo>
                <a:lnTo>
                  <a:pt x="2001" y="2977"/>
                </a:lnTo>
                <a:lnTo>
                  <a:pt x="1963" y="2987"/>
                </a:lnTo>
                <a:lnTo>
                  <a:pt x="1924" y="2994"/>
                </a:lnTo>
                <a:lnTo>
                  <a:pt x="1883" y="2998"/>
                </a:lnTo>
                <a:lnTo>
                  <a:pt x="1841" y="3003"/>
                </a:lnTo>
                <a:lnTo>
                  <a:pt x="1799" y="3007"/>
                </a:lnTo>
                <a:lnTo>
                  <a:pt x="1757" y="3008"/>
                </a:lnTo>
                <a:lnTo>
                  <a:pt x="1717" y="3009"/>
                </a:lnTo>
                <a:lnTo>
                  <a:pt x="1679" y="3009"/>
                </a:lnTo>
                <a:lnTo>
                  <a:pt x="1616" y="3009"/>
                </a:lnTo>
                <a:lnTo>
                  <a:pt x="1564" y="3007"/>
                </a:lnTo>
                <a:lnTo>
                  <a:pt x="1504" y="3004"/>
                </a:lnTo>
                <a:lnTo>
                  <a:pt x="1476" y="3004"/>
                </a:lnTo>
                <a:lnTo>
                  <a:pt x="1450" y="3005"/>
                </a:lnTo>
                <a:lnTo>
                  <a:pt x="1423" y="3008"/>
                </a:lnTo>
                <a:lnTo>
                  <a:pt x="1396" y="3010"/>
                </a:lnTo>
                <a:lnTo>
                  <a:pt x="1367" y="3015"/>
                </a:lnTo>
                <a:lnTo>
                  <a:pt x="1340" y="3020"/>
                </a:lnTo>
                <a:lnTo>
                  <a:pt x="1312" y="3026"/>
                </a:lnTo>
                <a:lnTo>
                  <a:pt x="1283" y="3033"/>
                </a:lnTo>
                <a:lnTo>
                  <a:pt x="1256" y="3040"/>
                </a:lnTo>
                <a:lnTo>
                  <a:pt x="1227" y="3049"/>
                </a:lnTo>
                <a:lnTo>
                  <a:pt x="1200" y="3059"/>
                </a:lnTo>
                <a:lnTo>
                  <a:pt x="1173" y="3069"/>
                </a:lnTo>
                <a:lnTo>
                  <a:pt x="1146" y="3080"/>
                </a:lnTo>
                <a:lnTo>
                  <a:pt x="1118" y="3093"/>
                </a:lnTo>
                <a:lnTo>
                  <a:pt x="1092" y="3106"/>
                </a:lnTo>
                <a:lnTo>
                  <a:pt x="1066" y="3120"/>
                </a:lnTo>
                <a:lnTo>
                  <a:pt x="794" y="3277"/>
                </a:lnTo>
                <a:lnTo>
                  <a:pt x="744" y="3087"/>
                </a:lnTo>
                <a:lnTo>
                  <a:pt x="1409" y="2704"/>
                </a:lnTo>
                <a:lnTo>
                  <a:pt x="1829" y="2343"/>
                </a:lnTo>
                <a:lnTo>
                  <a:pt x="1859" y="2367"/>
                </a:lnTo>
                <a:lnTo>
                  <a:pt x="1886" y="2392"/>
                </a:lnTo>
                <a:lnTo>
                  <a:pt x="1912" y="2416"/>
                </a:lnTo>
                <a:lnTo>
                  <a:pt x="1937" y="2441"/>
                </a:lnTo>
                <a:close/>
                <a:moveTo>
                  <a:pt x="3217" y="0"/>
                </a:moveTo>
                <a:lnTo>
                  <a:pt x="3218" y="2140"/>
                </a:lnTo>
                <a:lnTo>
                  <a:pt x="1147" y="2140"/>
                </a:lnTo>
                <a:lnTo>
                  <a:pt x="1147" y="0"/>
                </a:lnTo>
                <a:lnTo>
                  <a:pt x="3217" y="0"/>
                </a:lnTo>
                <a:close/>
                <a:moveTo>
                  <a:pt x="3027" y="190"/>
                </a:moveTo>
                <a:lnTo>
                  <a:pt x="1336" y="190"/>
                </a:lnTo>
                <a:lnTo>
                  <a:pt x="1336" y="1951"/>
                </a:lnTo>
                <a:lnTo>
                  <a:pt x="3028" y="1951"/>
                </a:lnTo>
                <a:lnTo>
                  <a:pt x="3027" y="190"/>
                </a:lnTo>
                <a:close/>
                <a:moveTo>
                  <a:pt x="2276" y="1320"/>
                </a:moveTo>
                <a:lnTo>
                  <a:pt x="2088" y="1320"/>
                </a:lnTo>
                <a:lnTo>
                  <a:pt x="2041" y="934"/>
                </a:lnTo>
                <a:lnTo>
                  <a:pt x="2041" y="353"/>
                </a:lnTo>
                <a:lnTo>
                  <a:pt x="2323" y="353"/>
                </a:lnTo>
                <a:lnTo>
                  <a:pt x="2323" y="934"/>
                </a:lnTo>
                <a:lnTo>
                  <a:pt x="2276" y="1320"/>
                </a:lnTo>
                <a:close/>
                <a:moveTo>
                  <a:pt x="2353" y="1614"/>
                </a:moveTo>
                <a:lnTo>
                  <a:pt x="2353" y="1614"/>
                </a:lnTo>
                <a:lnTo>
                  <a:pt x="2352" y="1632"/>
                </a:lnTo>
                <a:lnTo>
                  <a:pt x="2350" y="1649"/>
                </a:lnTo>
                <a:lnTo>
                  <a:pt x="2345" y="1665"/>
                </a:lnTo>
                <a:lnTo>
                  <a:pt x="2339" y="1682"/>
                </a:lnTo>
                <a:lnTo>
                  <a:pt x="2332" y="1696"/>
                </a:lnTo>
                <a:lnTo>
                  <a:pt x="2323" y="1710"/>
                </a:lnTo>
                <a:lnTo>
                  <a:pt x="2313" y="1723"/>
                </a:lnTo>
                <a:lnTo>
                  <a:pt x="2302" y="1736"/>
                </a:lnTo>
                <a:lnTo>
                  <a:pt x="2289" y="1747"/>
                </a:lnTo>
                <a:lnTo>
                  <a:pt x="2276" y="1756"/>
                </a:lnTo>
                <a:lnTo>
                  <a:pt x="2262" y="1766"/>
                </a:lnTo>
                <a:lnTo>
                  <a:pt x="2246" y="1773"/>
                </a:lnTo>
                <a:lnTo>
                  <a:pt x="2231" y="1779"/>
                </a:lnTo>
                <a:lnTo>
                  <a:pt x="2216" y="1784"/>
                </a:lnTo>
                <a:lnTo>
                  <a:pt x="2199" y="1786"/>
                </a:lnTo>
                <a:lnTo>
                  <a:pt x="2182" y="1787"/>
                </a:lnTo>
                <a:lnTo>
                  <a:pt x="2165" y="1786"/>
                </a:lnTo>
                <a:lnTo>
                  <a:pt x="2148" y="1784"/>
                </a:lnTo>
                <a:lnTo>
                  <a:pt x="2132" y="1779"/>
                </a:lnTo>
                <a:lnTo>
                  <a:pt x="2116" y="1773"/>
                </a:lnTo>
                <a:lnTo>
                  <a:pt x="2101" y="1766"/>
                </a:lnTo>
                <a:lnTo>
                  <a:pt x="2088" y="1756"/>
                </a:lnTo>
                <a:lnTo>
                  <a:pt x="2075" y="1747"/>
                </a:lnTo>
                <a:lnTo>
                  <a:pt x="2062" y="1736"/>
                </a:lnTo>
                <a:lnTo>
                  <a:pt x="2051" y="1723"/>
                </a:lnTo>
                <a:lnTo>
                  <a:pt x="2040" y="1710"/>
                </a:lnTo>
                <a:lnTo>
                  <a:pt x="2032" y="1696"/>
                </a:lnTo>
                <a:lnTo>
                  <a:pt x="2025" y="1682"/>
                </a:lnTo>
                <a:lnTo>
                  <a:pt x="2019" y="1665"/>
                </a:lnTo>
                <a:lnTo>
                  <a:pt x="2014" y="1649"/>
                </a:lnTo>
                <a:lnTo>
                  <a:pt x="2012" y="1632"/>
                </a:lnTo>
                <a:lnTo>
                  <a:pt x="2011" y="1614"/>
                </a:lnTo>
                <a:lnTo>
                  <a:pt x="2012" y="1598"/>
                </a:lnTo>
                <a:lnTo>
                  <a:pt x="2014" y="1581"/>
                </a:lnTo>
                <a:lnTo>
                  <a:pt x="2019" y="1566"/>
                </a:lnTo>
                <a:lnTo>
                  <a:pt x="2025" y="1550"/>
                </a:lnTo>
                <a:lnTo>
                  <a:pt x="2032" y="1535"/>
                </a:lnTo>
                <a:lnTo>
                  <a:pt x="2040" y="1521"/>
                </a:lnTo>
                <a:lnTo>
                  <a:pt x="2051" y="1507"/>
                </a:lnTo>
                <a:lnTo>
                  <a:pt x="2062" y="1494"/>
                </a:lnTo>
                <a:lnTo>
                  <a:pt x="2075" y="1484"/>
                </a:lnTo>
                <a:lnTo>
                  <a:pt x="2088" y="1473"/>
                </a:lnTo>
                <a:lnTo>
                  <a:pt x="2101" y="1465"/>
                </a:lnTo>
                <a:lnTo>
                  <a:pt x="2116" y="1458"/>
                </a:lnTo>
                <a:lnTo>
                  <a:pt x="2132" y="1452"/>
                </a:lnTo>
                <a:lnTo>
                  <a:pt x="2148" y="1447"/>
                </a:lnTo>
                <a:lnTo>
                  <a:pt x="2165" y="1445"/>
                </a:lnTo>
                <a:lnTo>
                  <a:pt x="2182" y="1443"/>
                </a:lnTo>
                <a:lnTo>
                  <a:pt x="2199" y="1445"/>
                </a:lnTo>
                <a:lnTo>
                  <a:pt x="2216" y="1447"/>
                </a:lnTo>
                <a:lnTo>
                  <a:pt x="2231" y="1452"/>
                </a:lnTo>
                <a:lnTo>
                  <a:pt x="2246" y="1458"/>
                </a:lnTo>
                <a:lnTo>
                  <a:pt x="2262" y="1465"/>
                </a:lnTo>
                <a:lnTo>
                  <a:pt x="2276" y="1473"/>
                </a:lnTo>
                <a:lnTo>
                  <a:pt x="2289" y="1484"/>
                </a:lnTo>
                <a:lnTo>
                  <a:pt x="2302" y="1494"/>
                </a:lnTo>
                <a:lnTo>
                  <a:pt x="2313" y="1507"/>
                </a:lnTo>
                <a:lnTo>
                  <a:pt x="2323" y="1521"/>
                </a:lnTo>
                <a:lnTo>
                  <a:pt x="2332" y="1535"/>
                </a:lnTo>
                <a:lnTo>
                  <a:pt x="2339" y="1550"/>
                </a:lnTo>
                <a:lnTo>
                  <a:pt x="2345" y="1566"/>
                </a:lnTo>
                <a:lnTo>
                  <a:pt x="2350" y="1581"/>
                </a:lnTo>
                <a:lnTo>
                  <a:pt x="2352" y="1598"/>
                </a:lnTo>
                <a:lnTo>
                  <a:pt x="2353" y="1614"/>
                </a:lnTo>
                <a:close/>
              </a:path>
            </a:pathLst>
          </a:custGeom>
          <a:solidFill>
            <a:schemeClr val="dk1"/>
          </a:solidFill>
          <a:ln>
            <a:noFill/>
          </a:ln>
        </p:spPr>
        <p:style>
          <a:lnRef idx="0">
            <a:scrgbClr r="0" g="0" b="0"/>
          </a:lnRef>
          <a:fillRef idx="0">
            <a:scrgbClr r="0" g="0" b="0"/>
          </a:fillRef>
          <a:effectRef idx="0">
            <a:scrgbClr r="0" g="0" b="0"/>
          </a:effectRef>
          <a:fontRef idx="minor">
            <a:schemeClr val="lt1"/>
          </a:fontRef>
        </p:style>
        <p:txBody>
          <a:bodyPr lIns="80147" tIns="40074" rIns="80147" bIns="40074"/>
          <a:lstStyle/>
          <a:p>
            <a:endParaRPr lang="en-GB"/>
          </a:p>
        </p:txBody>
      </p:sp>
      <p:sp>
        <p:nvSpPr>
          <p:cNvPr id="58" name="_color1">
            <a:extLst>
              <a:ext uri="{FF2B5EF4-FFF2-40B4-BE49-F238E27FC236}">
                <a16:creationId xmlns:a16="http://schemas.microsoft.com/office/drawing/2014/main" id="{A630E499-C5E1-4ACF-B649-7488F8D52004}"/>
              </a:ext>
            </a:extLst>
          </p:cNvPr>
          <p:cNvSpPr/>
          <p:nvPr/>
        </p:nvSpPr>
        <p:spPr bwMode="gray">
          <a:xfrm>
            <a:off x="6880732" y="5177265"/>
            <a:ext cx="680880" cy="630448"/>
          </a:xfrm>
          <a:prstGeom prst="ellipse">
            <a:avLst/>
          </a:prstGeom>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59" name="TextBox 58">
            <a:extLst>
              <a:ext uri="{FF2B5EF4-FFF2-40B4-BE49-F238E27FC236}">
                <a16:creationId xmlns:a16="http://schemas.microsoft.com/office/drawing/2014/main" id="{796A10D2-4DC7-47EC-8805-8AD6A6C8047D}"/>
              </a:ext>
            </a:extLst>
          </p:cNvPr>
          <p:cNvSpPr txBox="1"/>
          <p:nvPr/>
        </p:nvSpPr>
        <p:spPr>
          <a:xfrm>
            <a:off x="7067769" y="5404461"/>
            <a:ext cx="746905"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a:solidFill>
                  <a:schemeClr val="bg1"/>
                </a:solidFill>
                <a:latin typeface="EYInterstate Light" panose="02000506000000020004" pitchFamily="2" charset="0"/>
              </a:rPr>
              <a:t>Talsi</a:t>
            </a:r>
            <a:endParaRPr lang="lv-LV" sz="1100">
              <a:solidFill>
                <a:schemeClr val="bg1"/>
              </a:solidFill>
              <a:highlight>
                <a:srgbClr val="FFFF00"/>
              </a:highlight>
              <a:latin typeface="EYInterstate Light" panose="02000506000000020004" pitchFamily="2" charset="0"/>
            </a:endParaRPr>
          </a:p>
        </p:txBody>
      </p:sp>
      <p:sp>
        <p:nvSpPr>
          <p:cNvPr id="68" name="_color1">
            <a:extLst>
              <a:ext uri="{FF2B5EF4-FFF2-40B4-BE49-F238E27FC236}">
                <a16:creationId xmlns:a16="http://schemas.microsoft.com/office/drawing/2014/main" id="{32DA2701-3AA8-456F-A704-910A431D15EC}"/>
              </a:ext>
            </a:extLst>
          </p:cNvPr>
          <p:cNvSpPr/>
          <p:nvPr/>
        </p:nvSpPr>
        <p:spPr bwMode="gray">
          <a:xfrm>
            <a:off x="8619090" y="4906252"/>
            <a:ext cx="680880" cy="630448"/>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69" name="TextBox 68">
            <a:extLst>
              <a:ext uri="{FF2B5EF4-FFF2-40B4-BE49-F238E27FC236}">
                <a16:creationId xmlns:a16="http://schemas.microsoft.com/office/drawing/2014/main" id="{C3B5FC7E-B979-4519-BE34-2ECC63D05FBA}"/>
              </a:ext>
            </a:extLst>
          </p:cNvPr>
          <p:cNvSpPr txBox="1"/>
          <p:nvPr/>
        </p:nvSpPr>
        <p:spPr>
          <a:xfrm>
            <a:off x="8763463" y="5137534"/>
            <a:ext cx="746905"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a:solidFill>
                  <a:schemeClr val="bg1"/>
                </a:solidFill>
                <a:latin typeface="EYInterstate Light" panose="02000506000000020004" pitchFamily="2" charset="0"/>
              </a:rPr>
              <a:t>Ogre</a:t>
            </a:r>
            <a:endParaRPr lang="lv-LV" sz="1200">
              <a:solidFill>
                <a:schemeClr val="bg1"/>
              </a:solidFill>
              <a:highlight>
                <a:srgbClr val="FFFF00"/>
              </a:highlight>
              <a:latin typeface="EYInterstate Light" panose="02000506000000020004" pitchFamily="2" charset="0"/>
            </a:endParaRPr>
          </a:p>
        </p:txBody>
      </p:sp>
      <p:sp>
        <p:nvSpPr>
          <p:cNvPr id="74" name="_color1">
            <a:extLst>
              <a:ext uri="{FF2B5EF4-FFF2-40B4-BE49-F238E27FC236}">
                <a16:creationId xmlns:a16="http://schemas.microsoft.com/office/drawing/2014/main" id="{BCFC0E74-9115-411A-B2A5-A5A2EE7B89C3}"/>
              </a:ext>
            </a:extLst>
          </p:cNvPr>
          <p:cNvSpPr/>
          <p:nvPr/>
        </p:nvSpPr>
        <p:spPr bwMode="gray">
          <a:xfrm>
            <a:off x="5553309" y="2133124"/>
            <a:ext cx="680880" cy="630448"/>
          </a:xfrm>
          <a:prstGeom prst="ellipse">
            <a:avLst/>
          </a:prstGeom>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98" name="TextBox 97">
            <a:extLst>
              <a:ext uri="{FF2B5EF4-FFF2-40B4-BE49-F238E27FC236}">
                <a16:creationId xmlns:a16="http://schemas.microsoft.com/office/drawing/2014/main" id="{95FB687F-BE9C-4B1B-A661-5E15195AF623}"/>
              </a:ext>
            </a:extLst>
          </p:cNvPr>
          <p:cNvSpPr txBox="1"/>
          <p:nvPr/>
        </p:nvSpPr>
        <p:spPr>
          <a:xfrm>
            <a:off x="5743963" y="2343991"/>
            <a:ext cx="645026"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a:solidFill>
                  <a:schemeClr val="bg1"/>
                </a:solidFill>
                <a:latin typeface="EYInterstate Light" panose="02000506000000020004" pitchFamily="2" charset="0"/>
              </a:rPr>
              <a:t>Ogre</a:t>
            </a:r>
            <a:endParaRPr lang="lv-LV" sz="1200">
              <a:solidFill>
                <a:schemeClr val="bg1"/>
              </a:solidFill>
              <a:highlight>
                <a:srgbClr val="FFFF00"/>
              </a:highlight>
              <a:latin typeface="EYInterstate Light" panose="02000506000000020004" pitchFamily="2" charset="0"/>
            </a:endParaRPr>
          </a:p>
        </p:txBody>
      </p:sp>
      <p:sp>
        <p:nvSpPr>
          <p:cNvPr id="99" name="_color1">
            <a:extLst>
              <a:ext uri="{FF2B5EF4-FFF2-40B4-BE49-F238E27FC236}">
                <a16:creationId xmlns:a16="http://schemas.microsoft.com/office/drawing/2014/main" id="{ABB4D902-17A9-4DB1-8213-A555E9FFDE94}"/>
              </a:ext>
            </a:extLst>
          </p:cNvPr>
          <p:cNvSpPr/>
          <p:nvPr/>
        </p:nvSpPr>
        <p:spPr bwMode="gray">
          <a:xfrm>
            <a:off x="6294244" y="2110444"/>
            <a:ext cx="680880" cy="630448"/>
          </a:xfrm>
          <a:prstGeom prst="ellipse">
            <a:avLst/>
          </a:prstGeom>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a:defRPr/>
            </a:pPr>
            <a:endParaRPr lang="en-US" sz="4400" b="1">
              <a:solidFill>
                <a:srgbClr val="FFFFFF"/>
              </a:solidFill>
              <a:effectLst>
                <a:glow rad="101600">
                  <a:schemeClr val="accent1">
                    <a:alpha val="40000"/>
                  </a:schemeClr>
                </a:glow>
                <a:innerShdw blurRad="63500" dist="50800" dir="16200000">
                  <a:prstClr val="black">
                    <a:alpha val="50000"/>
                  </a:prstClr>
                </a:innerShdw>
              </a:effectLst>
              <a:latin typeface="EYInterstate Light" panose="02000506000000020004" pitchFamily="2" charset="0"/>
            </a:endParaRPr>
          </a:p>
        </p:txBody>
      </p:sp>
      <p:sp>
        <p:nvSpPr>
          <p:cNvPr id="114" name="TextBox 113">
            <a:extLst>
              <a:ext uri="{FF2B5EF4-FFF2-40B4-BE49-F238E27FC236}">
                <a16:creationId xmlns:a16="http://schemas.microsoft.com/office/drawing/2014/main" id="{580A505C-F52D-41EA-91CC-FE4C066F3922}"/>
              </a:ext>
            </a:extLst>
          </p:cNvPr>
          <p:cNvSpPr txBox="1"/>
          <p:nvPr/>
        </p:nvSpPr>
        <p:spPr>
          <a:xfrm>
            <a:off x="6484025" y="2342623"/>
            <a:ext cx="645026" cy="17427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000">
                <a:solidFill>
                  <a:schemeClr val="bg1"/>
                </a:solidFill>
                <a:latin typeface="EYInterstate Light" panose="02000506000000020004" pitchFamily="2" charset="0"/>
              </a:rPr>
              <a:t>Talsi</a:t>
            </a:r>
            <a:endParaRPr lang="lv-LV" sz="1200">
              <a:solidFill>
                <a:schemeClr val="bg1"/>
              </a:solidFill>
              <a:highlight>
                <a:srgbClr val="FFFF00"/>
              </a:highlight>
              <a:latin typeface="EYInterstate Light" panose="02000506000000020004" pitchFamily="2" charset="0"/>
            </a:endParaRPr>
          </a:p>
        </p:txBody>
      </p:sp>
      <p:sp>
        <p:nvSpPr>
          <p:cNvPr id="70" name="Date Placeholder 10">
            <a:extLst>
              <a:ext uri="{FF2B5EF4-FFF2-40B4-BE49-F238E27FC236}">
                <a16:creationId xmlns:a16="http://schemas.microsoft.com/office/drawing/2014/main" id="{9C3CD745-0057-4799-8D2C-C41C848BF153}"/>
              </a:ext>
            </a:extLst>
          </p:cNvPr>
          <p:cNvSpPr>
            <a:spLocks noGrp="1"/>
          </p:cNvSpPr>
          <p:nvPr>
            <p:ph type="dt" sz="half" idx="10"/>
          </p:nvPr>
        </p:nvSpPr>
        <p:spPr>
          <a:xfrm>
            <a:off x="1448962" y="6546140"/>
            <a:ext cx="1469547" cy="180000"/>
          </a:xfrm>
        </p:spPr>
        <p:txBody>
          <a:bodyPr/>
          <a:lstStyle/>
          <a:p>
            <a:r>
              <a:rPr lang="lv-LV" dirty="0"/>
              <a:t>2022. gada 2. decembris</a:t>
            </a:r>
            <a:endParaRPr lang="en-IN" dirty="0"/>
          </a:p>
        </p:txBody>
      </p:sp>
    </p:spTree>
    <p:extLst>
      <p:ext uri="{BB962C8B-B14F-4D97-AF65-F5344CB8AC3E}">
        <p14:creationId xmlns:p14="http://schemas.microsoft.com/office/powerpoint/2010/main" val="212906673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300"/>
                                            <p:tgtEl>
                                              <p:spTgt spid="62"/>
                                            </p:tgtEl>
                                          </p:cBhvr>
                                        </p:animEffect>
                                      </p:childTnLst>
                                    </p:cTn>
                                  </p:par>
                                  <p:par>
                                    <p:cTn id="8" presetID="42" presetClass="path" presetSubtype="0" fill="hold" grpId="1" nodeType="withEffect" p14:presetBounceEnd="40000">
                                      <p:stCondLst>
                                        <p:cond delay="0"/>
                                      </p:stCondLst>
                                      <p:childTnLst>
                                        <p:animMotion origin="layout" path="M -1.27538E-6 -0.46065 L -1.27538E-6 -0.00092 " pathEditMode="relative" rAng="0" ptsTypes="AA" p14:bounceEnd="40000">
                                          <p:cBhvr>
                                            <p:cTn id="9" dur="500" fill="hold"/>
                                            <p:tgtEl>
                                              <p:spTgt spid="62"/>
                                            </p:tgtEl>
                                            <p:attrNameLst>
                                              <p:attrName>ppt_x</p:attrName>
                                              <p:attrName>ppt_y</p:attrName>
                                            </p:attrNameLst>
                                          </p:cBhvr>
                                          <p:rCtr x="0" y="22986"/>
                                        </p:animMotion>
                                      </p:childTnLst>
                                    </p:cTn>
                                  </p:par>
                                  <p:par>
                                    <p:cTn id="10" presetID="6" presetClass="emph" presetSubtype="0" decel="100000" autoRev="1" fill="hold" grpId="2" nodeType="withEffect">
                                      <p:stCondLst>
                                        <p:cond delay="400"/>
                                      </p:stCondLst>
                                      <p:childTnLst>
                                        <p:animScale>
                                          <p:cBhvr>
                                            <p:cTn id="11" dur="100" fill="hold"/>
                                            <p:tgtEl>
                                              <p:spTgt spid="62"/>
                                            </p:tgtEl>
                                          </p:cBhvr>
                                          <p:by x="100000" y="110000"/>
                                        </p:animScale>
                                      </p:childTnLst>
                                    </p:cTn>
                                  </p:par>
                                  <p:par>
                                    <p:cTn id="12" presetID="6" presetClass="emph" presetSubtype="0" decel="100000" autoRev="1" fill="hold" grpId="3" nodeType="withEffect">
                                      <p:stCondLst>
                                        <p:cond delay="500"/>
                                      </p:stCondLst>
                                      <p:childTnLst>
                                        <p:animScale>
                                          <p:cBhvr>
                                            <p:cTn id="13" dur="100" fill="hold"/>
                                            <p:tgtEl>
                                              <p:spTgt spid="62"/>
                                            </p:tgtEl>
                                          </p:cBhvr>
                                          <p:by x="100000" y="95000"/>
                                        </p:animScale>
                                      </p:childTnLst>
                                    </p:cTn>
                                  </p:par>
                                  <p:par>
                                    <p:cTn id="14" presetID="6" presetClass="emph" presetSubtype="0" decel="100000" autoRev="1" fill="hold" grpId="4" nodeType="withEffect">
                                      <p:stCondLst>
                                        <p:cond delay="700"/>
                                      </p:stCondLst>
                                      <p:childTnLst>
                                        <p:animScale>
                                          <p:cBhvr>
                                            <p:cTn id="15" dur="100" fill="hold"/>
                                            <p:tgtEl>
                                              <p:spTgt spid="62"/>
                                            </p:tgtEl>
                                          </p:cBhvr>
                                          <p:by x="100000" y="95000"/>
                                        </p:animScale>
                                      </p:childTnLst>
                                    </p:cTn>
                                  </p:par>
                                  <p:par>
                                    <p:cTn id="16" presetID="10" presetClass="entr" presetSubtype="0" fill="hold" grpId="0" nodeType="withEffect">
                                      <p:stCondLst>
                                        <p:cond delay="500"/>
                                      </p:stCondLst>
                                      <p:childTnLst>
                                        <p:set>
                                          <p:cBhvr>
                                            <p:cTn id="17" dur="1" fill="hold">
                                              <p:stCondLst>
                                                <p:cond delay="0"/>
                                              </p:stCondLst>
                                            </p:cTn>
                                            <p:tgtEl>
                                              <p:spTgt spid="63"/>
                                            </p:tgtEl>
                                            <p:attrNameLst>
                                              <p:attrName>style.visibility</p:attrName>
                                            </p:attrNameLst>
                                          </p:cBhvr>
                                          <p:to>
                                            <p:strVal val="visible"/>
                                          </p:to>
                                        </p:set>
                                        <p:animEffect transition="in" filter="fade">
                                          <p:cBhvr>
                                            <p:cTn id="18" dur="300"/>
                                            <p:tgtEl>
                                              <p:spTgt spid="63"/>
                                            </p:tgtEl>
                                          </p:cBhvr>
                                        </p:animEffect>
                                      </p:childTnLst>
                                    </p:cTn>
                                  </p:par>
                                  <p:par>
                                    <p:cTn id="19" presetID="42" presetClass="path" presetSubtype="0" fill="hold" grpId="1" nodeType="withEffect" p14:presetBounceEnd="40000">
                                      <p:stCondLst>
                                        <p:cond delay="300"/>
                                      </p:stCondLst>
                                      <p:childTnLst>
                                        <p:animMotion origin="layout" path="M -2.11869E-6 -0.46018 L -2.11869E-6 -0.00092 " pathEditMode="relative" rAng="0" ptsTypes="AA" p14:bounceEnd="40000">
                                          <p:cBhvr>
                                            <p:cTn id="20" dur="500" fill="hold"/>
                                            <p:tgtEl>
                                              <p:spTgt spid="63"/>
                                            </p:tgtEl>
                                            <p:attrNameLst>
                                              <p:attrName>ppt_x</p:attrName>
                                              <p:attrName>ppt_y</p:attrName>
                                            </p:attrNameLst>
                                          </p:cBhvr>
                                          <p:rCtr x="0" y="22963"/>
                                        </p:animMotion>
                                      </p:childTnLst>
                                    </p:cTn>
                                  </p:par>
                                  <p:par>
                                    <p:cTn id="21" presetID="6" presetClass="emph" presetSubtype="0" decel="100000" autoRev="1" fill="hold" grpId="2" nodeType="withEffect">
                                      <p:stCondLst>
                                        <p:cond delay="700"/>
                                      </p:stCondLst>
                                      <p:childTnLst>
                                        <p:animScale>
                                          <p:cBhvr>
                                            <p:cTn id="22" dur="100" fill="hold"/>
                                            <p:tgtEl>
                                              <p:spTgt spid="63"/>
                                            </p:tgtEl>
                                          </p:cBhvr>
                                          <p:by x="100000" y="110000"/>
                                        </p:animScale>
                                      </p:childTnLst>
                                    </p:cTn>
                                  </p:par>
                                  <p:par>
                                    <p:cTn id="23" presetID="6" presetClass="emph" presetSubtype="0" decel="100000" autoRev="1" fill="hold" grpId="3" nodeType="withEffect">
                                      <p:stCondLst>
                                        <p:cond delay="600"/>
                                      </p:stCondLst>
                                      <p:childTnLst>
                                        <p:animScale>
                                          <p:cBhvr>
                                            <p:cTn id="24" dur="100" fill="hold"/>
                                            <p:tgtEl>
                                              <p:spTgt spid="63"/>
                                            </p:tgtEl>
                                          </p:cBhvr>
                                          <p:by x="100000" y="95000"/>
                                        </p:animScale>
                                      </p:childTnLst>
                                    </p:cTn>
                                  </p:par>
                                  <p:par>
                                    <p:cTn id="25" presetID="6" presetClass="emph" presetSubtype="0" decel="100000" autoRev="1" fill="hold" grpId="4" nodeType="withEffect">
                                      <p:stCondLst>
                                        <p:cond delay="600"/>
                                      </p:stCondLst>
                                      <p:childTnLst>
                                        <p:animScale>
                                          <p:cBhvr>
                                            <p:cTn id="26" dur="100" fill="hold"/>
                                            <p:tgtEl>
                                              <p:spTgt spid="63"/>
                                            </p:tgtEl>
                                          </p:cBhvr>
                                          <p:by x="100000" y="95000"/>
                                        </p:animScale>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1" nodeType="clickEffect">
                                      <p:stCondLst>
                                        <p:cond delay="0"/>
                                      </p:stCondLst>
                                      <p:childTnLst>
                                        <p:set>
                                          <p:cBhvr>
                                            <p:cTn id="30" dur="1" fill="hold">
                                              <p:stCondLst>
                                                <p:cond delay="0"/>
                                              </p:stCondLst>
                                            </p:cTn>
                                            <p:tgtEl>
                                              <p:spTgt spid="75"/>
                                            </p:tgtEl>
                                            <p:attrNameLst>
                                              <p:attrName>style.visibility</p:attrName>
                                            </p:attrNameLst>
                                          </p:cBhvr>
                                          <p:to>
                                            <p:strVal val="visible"/>
                                          </p:to>
                                        </p:set>
                                        <p:animEffect transition="in" filter="fade">
                                          <p:cBhvr>
                                            <p:cTn id="31" dur="300"/>
                                            <p:tgtEl>
                                              <p:spTgt spid="75"/>
                                            </p:tgtEl>
                                          </p:cBhvr>
                                        </p:animEffect>
                                      </p:childTnLst>
                                    </p:cTn>
                                  </p:par>
                                  <p:par>
                                    <p:cTn id="32" presetID="42" presetClass="path" presetSubtype="0" accel="50000" fill="hold" grpId="0" nodeType="withEffect" p14:presetBounceEnd="31000">
                                      <p:stCondLst>
                                        <p:cond delay="0"/>
                                      </p:stCondLst>
                                      <p:childTnLst>
                                        <p:animMotion origin="layout" path="M -2.66528E-6 -0.72083 L -2.66528E-6 -4.44444E-6 " pathEditMode="relative" rAng="0" ptsTypes="AA" p14:bounceEnd="31000">
                                          <p:cBhvr>
                                            <p:cTn id="33" dur="800" fill="hold"/>
                                            <p:tgtEl>
                                              <p:spTgt spid="75"/>
                                            </p:tgtEl>
                                            <p:attrNameLst>
                                              <p:attrName>ppt_x</p:attrName>
                                              <p:attrName>ppt_y</p:attrName>
                                            </p:attrNameLst>
                                          </p:cBhvr>
                                          <p:rCtr x="0" y="36042"/>
                                        </p:animMotion>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1" nodeType="clickEffect">
                                      <p:stCondLst>
                                        <p:cond delay="0"/>
                                      </p:stCondLst>
                                      <p:childTnLst>
                                        <p:set>
                                          <p:cBhvr>
                                            <p:cTn id="37" dur="1" fill="hold">
                                              <p:stCondLst>
                                                <p:cond delay="0"/>
                                              </p:stCondLst>
                                            </p:cTn>
                                            <p:tgtEl>
                                              <p:spTgt spid="77"/>
                                            </p:tgtEl>
                                            <p:attrNameLst>
                                              <p:attrName>style.visibility</p:attrName>
                                            </p:attrNameLst>
                                          </p:cBhvr>
                                          <p:to>
                                            <p:strVal val="visible"/>
                                          </p:to>
                                        </p:set>
                                        <p:animEffect transition="in" filter="fade">
                                          <p:cBhvr>
                                            <p:cTn id="38" dur="300"/>
                                            <p:tgtEl>
                                              <p:spTgt spid="77"/>
                                            </p:tgtEl>
                                          </p:cBhvr>
                                        </p:animEffect>
                                      </p:childTnLst>
                                    </p:cTn>
                                  </p:par>
                                  <p:par>
                                    <p:cTn id="39" presetID="42" presetClass="path" presetSubtype="0" accel="50000" fill="hold" grpId="0" nodeType="withEffect" p14:presetBounceEnd="31000">
                                      <p:stCondLst>
                                        <p:cond delay="0"/>
                                      </p:stCondLst>
                                      <p:childTnLst>
                                        <p:animMotion origin="layout" path="M -2.79021E-6 -0.72083 L -2.79021E-6 3.7037E-7 " pathEditMode="relative" rAng="0" ptsTypes="AA" p14:bounceEnd="31000">
                                          <p:cBhvr>
                                            <p:cTn id="40" dur="800" fill="hold"/>
                                            <p:tgtEl>
                                              <p:spTgt spid="77"/>
                                            </p:tgtEl>
                                            <p:attrNameLst>
                                              <p:attrName>ppt_x</p:attrName>
                                              <p:attrName>ppt_y</p:attrName>
                                            </p:attrNameLst>
                                          </p:cBhvr>
                                          <p:rCtr x="0" y="36042"/>
                                        </p:animMotion>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1" nodeType="clickEffect">
                                      <p:stCondLst>
                                        <p:cond delay="0"/>
                                      </p:stCondLst>
                                      <p:childTnLst>
                                        <p:set>
                                          <p:cBhvr>
                                            <p:cTn id="44" dur="1" fill="hold">
                                              <p:stCondLst>
                                                <p:cond delay="0"/>
                                              </p:stCondLst>
                                            </p:cTn>
                                            <p:tgtEl>
                                              <p:spTgt spid="79"/>
                                            </p:tgtEl>
                                            <p:attrNameLst>
                                              <p:attrName>style.visibility</p:attrName>
                                            </p:attrNameLst>
                                          </p:cBhvr>
                                          <p:to>
                                            <p:strVal val="visible"/>
                                          </p:to>
                                        </p:set>
                                        <p:animEffect transition="in" filter="fade">
                                          <p:cBhvr>
                                            <p:cTn id="45" dur="300"/>
                                            <p:tgtEl>
                                              <p:spTgt spid="79"/>
                                            </p:tgtEl>
                                          </p:cBhvr>
                                        </p:animEffect>
                                      </p:childTnLst>
                                    </p:cTn>
                                  </p:par>
                                  <p:par>
                                    <p:cTn id="46" presetID="42" presetClass="path" presetSubtype="0" accel="50000" fill="hold" grpId="0" nodeType="withEffect" p14:presetBounceEnd="31000">
                                      <p:stCondLst>
                                        <p:cond delay="0"/>
                                      </p:stCondLst>
                                      <p:childTnLst>
                                        <p:animMotion origin="layout" path="M 3.21187E-6 -0.72083 L 3.21187E-6 -1.85185E-6 " pathEditMode="relative" rAng="0" ptsTypes="AA" p14:bounceEnd="31000">
                                          <p:cBhvr>
                                            <p:cTn id="47" dur="800" fill="hold"/>
                                            <p:tgtEl>
                                              <p:spTgt spid="79"/>
                                            </p:tgtEl>
                                            <p:attrNameLst>
                                              <p:attrName>ppt_x</p:attrName>
                                              <p:attrName>ppt_y</p:attrName>
                                            </p:attrNameLst>
                                          </p:cBhvr>
                                          <p:rCtr x="0" y="36042"/>
                                        </p:animMotion>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1" nodeType="clickEffect">
                                      <p:stCondLst>
                                        <p:cond delay="0"/>
                                      </p:stCondLst>
                                      <p:childTnLst>
                                        <p:set>
                                          <p:cBhvr>
                                            <p:cTn id="51" dur="1" fill="hold">
                                              <p:stCondLst>
                                                <p:cond delay="0"/>
                                              </p:stCondLst>
                                            </p:cTn>
                                            <p:tgtEl>
                                              <p:spTgt spid="81"/>
                                            </p:tgtEl>
                                            <p:attrNameLst>
                                              <p:attrName>style.visibility</p:attrName>
                                            </p:attrNameLst>
                                          </p:cBhvr>
                                          <p:to>
                                            <p:strVal val="visible"/>
                                          </p:to>
                                        </p:set>
                                        <p:animEffect transition="in" filter="fade">
                                          <p:cBhvr>
                                            <p:cTn id="52" dur="300"/>
                                            <p:tgtEl>
                                              <p:spTgt spid="81"/>
                                            </p:tgtEl>
                                          </p:cBhvr>
                                        </p:animEffect>
                                      </p:childTnLst>
                                    </p:cTn>
                                  </p:par>
                                  <p:par>
                                    <p:cTn id="53" presetID="42" presetClass="path" presetSubtype="0" accel="50000" fill="hold" grpId="0" nodeType="withEffect" p14:presetBounceEnd="31000">
                                      <p:stCondLst>
                                        <p:cond delay="0"/>
                                      </p:stCondLst>
                                      <p:childTnLst>
                                        <p:animMotion origin="layout" path="M -4.13326E-6 -0.72083 L -4.13326E-6 -4.44444E-6 " pathEditMode="relative" rAng="0" ptsTypes="AA" p14:bounceEnd="31000">
                                          <p:cBhvr>
                                            <p:cTn id="54" dur="800" fill="hold"/>
                                            <p:tgtEl>
                                              <p:spTgt spid="81"/>
                                            </p:tgtEl>
                                            <p:attrNameLst>
                                              <p:attrName>ppt_x</p:attrName>
                                              <p:attrName>ppt_y</p:attrName>
                                            </p:attrNameLst>
                                          </p:cBhvr>
                                          <p:rCtr x="0" y="36042"/>
                                        </p:animMotion>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1" nodeType="clickEffect">
                                      <p:stCondLst>
                                        <p:cond delay="0"/>
                                      </p:stCondLst>
                                      <p:childTnLst>
                                        <p:set>
                                          <p:cBhvr>
                                            <p:cTn id="58" dur="1" fill="hold">
                                              <p:stCondLst>
                                                <p:cond delay="0"/>
                                              </p:stCondLst>
                                            </p:cTn>
                                            <p:tgtEl>
                                              <p:spTgt spid="83"/>
                                            </p:tgtEl>
                                            <p:attrNameLst>
                                              <p:attrName>style.visibility</p:attrName>
                                            </p:attrNameLst>
                                          </p:cBhvr>
                                          <p:to>
                                            <p:strVal val="visible"/>
                                          </p:to>
                                        </p:set>
                                        <p:animEffect transition="in" filter="fade">
                                          <p:cBhvr>
                                            <p:cTn id="59" dur="300"/>
                                            <p:tgtEl>
                                              <p:spTgt spid="83"/>
                                            </p:tgtEl>
                                          </p:cBhvr>
                                        </p:animEffect>
                                      </p:childTnLst>
                                    </p:cTn>
                                  </p:par>
                                  <p:par>
                                    <p:cTn id="60" presetID="42" presetClass="path" presetSubtype="0" accel="50000" fill="hold" grpId="0" nodeType="withEffect" p14:presetBounceEnd="31000">
                                      <p:stCondLst>
                                        <p:cond delay="0"/>
                                      </p:stCondLst>
                                      <p:childTnLst>
                                        <p:animMotion origin="layout" path="M -3.00885E-6 -0.72083 L -3.00885E-6 -3.33333E-6 " pathEditMode="relative" rAng="0" ptsTypes="AA" p14:bounceEnd="31000">
                                          <p:cBhvr>
                                            <p:cTn id="61" dur="800" fill="hold"/>
                                            <p:tgtEl>
                                              <p:spTgt spid="83"/>
                                            </p:tgtEl>
                                            <p:attrNameLst>
                                              <p:attrName>ppt_x</p:attrName>
                                              <p:attrName>ppt_y</p:attrName>
                                            </p:attrNameLst>
                                          </p:cBhvr>
                                          <p:rCtr x="0" y="36042"/>
                                        </p:animMotion>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1" nodeType="clickEffect">
                                      <p:stCondLst>
                                        <p:cond delay="0"/>
                                      </p:stCondLst>
                                      <p:childTnLst>
                                        <p:set>
                                          <p:cBhvr>
                                            <p:cTn id="65" dur="1" fill="hold">
                                              <p:stCondLst>
                                                <p:cond delay="0"/>
                                              </p:stCondLst>
                                            </p:cTn>
                                            <p:tgtEl>
                                              <p:spTgt spid="85"/>
                                            </p:tgtEl>
                                            <p:attrNameLst>
                                              <p:attrName>style.visibility</p:attrName>
                                            </p:attrNameLst>
                                          </p:cBhvr>
                                          <p:to>
                                            <p:strVal val="visible"/>
                                          </p:to>
                                        </p:set>
                                        <p:animEffect transition="in" filter="fade">
                                          <p:cBhvr>
                                            <p:cTn id="66" dur="300"/>
                                            <p:tgtEl>
                                              <p:spTgt spid="85"/>
                                            </p:tgtEl>
                                          </p:cBhvr>
                                        </p:animEffect>
                                      </p:childTnLst>
                                    </p:cTn>
                                  </p:par>
                                  <p:par>
                                    <p:cTn id="67" presetID="42" presetClass="path" presetSubtype="0" accel="50000" fill="hold" grpId="0" nodeType="withEffect" p14:presetBounceEnd="31000">
                                      <p:stCondLst>
                                        <p:cond delay="0"/>
                                      </p:stCondLst>
                                      <p:childTnLst>
                                        <p:animMotion origin="layout" path="M 3.91463E-6 -0.72083 L 3.91463E-6 -7.40741E-7 " pathEditMode="relative" rAng="0" ptsTypes="AA" p14:bounceEnd="31000">
                                          <p:cBhvr>
                                            <p:cTn id="68" dur="800" fill="hold"/>
                                            <p:tgtEl>
                                              <p:spTgt spid="85"/>
                                            </p:tgtEl>
                                            <p:attrNameLst>
                                              <p:attrName>ppt_x</p:attrName>
                                              <p:attrName>ppt_y</p:attrName>
                                            </p:attrNameLst>
                                          </p:cBhvr>
                                          <p:rCtr x="0" y="36042"/>
                                        </p:animMotion>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1" nodeType="clickEffect">
                                      <p:stCondLst>
                                        <p:cond delay="0"/>
                                      </p:stCondLst>
                                      <p:childTnLst>
                                        <p:set>
                                          <p:cBhvr>
                                            <p:cTn id="72" dur="1" fill="hold">
                                              <p:stCondLst>
                                                <p:cond delay="0"/>
                                              </p:stCondLst>
                                            </p:cTn>
                                            <p:tgtEl>
                                              <p:spTgt spid="87"/>
                                            </p:tgtEl>
                                            <p:attrNameLst>
                                              <p:attrName>style.visibility</p:attrName>
                                            </p:attrNameLst>
                                          </p:cBhvr>
                                          <p:to>
                                            <p:strVal val="visible"/>
                                          </p:to>
                                        </p:set>
                                        <p:animEffect transition="in" filter="fade">
                                          <p:cBhvr>
                                            <p:cTn id="73" dur="300"/>
                                            <p:tgtEl>
                                              <p:spTgt spid="87"/>
                                            </p:tgtEl>
                                          </p:cBhvr>
                                        </p:animEffect>
                                      </p:childTnLst>
                                    </p:cTn>
                                  </p:par>
                                  <p:par>
                                    <p:cTn id="74" presetID="42" presetClass="path" presetSubtype="0" accel="50000" fill="hold" grpId="0" nodeType="withEffect" p14:presetBounceEnd="31000">
                                      <p:stCondLst>
                                        <p:cond delay="0"/>
                                      </p:stCondLst>
                                      <p:childTnLst>
                                        <p:animMotion origin="layout" path="M -2.90474E-6 -0.72083 L -2.90474E-6 -3.33333E-6 " pathEditMode="relative" rAng="0" ptsTypes="AA" p14:bounceEnd="31000">
                                          <p:cBhvr>
                                            <p:cTn id="75" dur="800" fill="hold"/>
                                            <p:tgtEl>
                                              <p:spTgt spid="87"/>
                                            </p:tgtEl>
                                            <p:attrNameLst>
                                              <p:attrName>ppt_x</p:attrName>
                                              <p:attrName>ppt_y</p:attrName>
                                            </p:attrNameLst>
                                          </p:cBhvr>
                                          <p:rCtr x="0" y="36042"/>
                                        </p:animMotion>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1" nodeType="clickEffect">
                                      <p:stCondLst>
                                        <p:cond delay="0"/>
                                      </p:stCondLst>
                                      <p:childTnLst>
                                        <p:set>
                                          <p:cBhvr>
                                            <p:cTn id="79" dur="1" fill="hold">
                                              <p:stCondLst>
                                                <p:cond delay="0"/>
                                              </p:stCondLst>
                                            </p:cTn>
                                            <p:tgtEl>
                                              <p:spTgt spid="88"/>
                                            </p:tgtEl>
                                            <p:attrNameLst>
                                              <p:attrName>style.visibility</p:attrName>
                                            </p:attrNameLst>
                                          </p:cBhvr>
                                          <p:to>
                                            <p:strVal val="visible"/>
                                          </p:to>
                                        </p:set>
                                        <p:animEffect transition="in" filter="fade">
                                          <p:cBhvr>
                                            <p:cTn id="80" dur="300"/>
                                            <p:tgtEl>
                                              <p:spTgt spid="88"/>
                                            </p:tgtEl>
                                          </p:cBhvr>
                                        </p:animEffect>
                                      </p:childTnLst>
                                    </p:cTn>
                                  </p:par>
                                  <p:par>
                                    <p:cTn id="81" presetID="42" presetClass="path" presetSubtype="0" accel="50000" fill="hold" grpId="0" nodeType="withEffect" p14:presetBounceEnd="31000">
                                      <p:stCondLst>
                                        <p:cond delay="0"/>
                                      </p:stCondLst>
                                      <p:childTnLst>
                                        <p:animMotion origin="layout" path="M -3.87298E-6 -0.72084 L -3.87298E-6 4.81481E-6 " pathEditMode="relative" rAng="0" ptsTypes="AA" p14:bounceEnd="31000">
                                          <p:cBhvr>
                                            <p:cTn id="82" dur="800" fill="hold"/>
                                            <p:tgtEl>
                                              <p:spTgt spid="88"/>
                                            </p:tgtEl>
                                            <p:attrNameLst>
                                              <p:attrName>ppt_x</p:attrName>
                                              <p:attrName>ppt_y</p:attrName>
                                            </p:attrNameLst>
                                          </p:cBhvr>
                                          <p:rCtr x="0" y="36042"/>
                                        </p:animMotion>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1" nodeType="clickEffect">
                                      <p:stCondLst>
                                        <p:cond delay="0"/>
                                      </p:stCondLst>
                                      <p:childTnLst>
                                        <p:set>
                                          <p:cBhvr>
                                            <p:cTn id="86" dur="1" fill="hold">
                                              <p:stCondLst>
                                                <p:cond delay="0"/>
                                              </p:stCondLst>
                                            </p:cTn>
                                            <p:tgtEl>
                                              <p:spTgt spid="91"/>
                                            </p:tgtEl>
                                            <p:attrNameLst>
                                              <p:attrName>style.visibility</p:attrName>
                                            </p:attrNameLst>
                                          </p:cBhvr>
                                          <p:to>
                                            <p:strVal val="visible"/>
                                          </p:to>
                                        </p:set>
                                        <p:animEffect transition="in" filter="fade">
                                          <p:cBhvr>
                                            <p:cTn id="87" dur="300"/>
                                            <p:tgtEl>
                                              <p:spTgt spid="91"/>
                                            </p:tgtEl>
                                          </p:cBhvr>
                                        </p:animEffect>
                                      </p:childTnLst>
                                    </p:cTn>
                                  </p:par>
                                  <p:par>
                                    <p:cTn id="88" presetID="42" presetClass="path" presetSubtype="0" accel="50000" fill="hold" grpId="0" nodeType="withEffect" p14:presetBounceEnd="31000">
                                      <p:stCondLst>
                                        <p:cond delay="0"/>
                                      </p:stCondLst>
                                      <p:childTnLst>
                                        <p:animMotion origin="layout" path="M 4.29984E-6 -0.72084 L 4.29984E-6 2.59259E-6 " pathEditMode="relative" rAng="0" ptsTypes="AA" p14:bounceEnd="31000">
                                          <p:cBhvr>
                                            <p:cTn id="89" dur="800" fill="hold"/>
                                            <p:tgtEl>
                                              <p:spTgt spid="91"/>
                                            </p:tgtEl>
                                            <p:attrNameLst>
                                              <p:attrName>ppt_x</p:attrName>
                                              <p:attrName>ppt_y</p:attrName>
                                            </p:attrNameLst>
                                          </p:cBhvr>
                                          <p:rCtr x="0" y="36042"/>
                                        </p:animMotion>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grpId="1" nodeType="click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fade">
                                          <p:cBhvr>
                                            <p:cTn id="94" dur="300"/>
                                            <p:tgtEl>
                                              <p:spTgt spid="93"/>
                                            </p:tgtEl>
                                          </p:cBhvr>
                                        </p:animEffect>
                                      </p:childTnLst>
                                    </p:cTn>
                                  </p:par>
                                  <p:par>
                                    <p:cTn id="95" presetID="42" presetClass="path" presetSubtype="0" accel="50000" fill="hold" grpId="0" nodeType="withEffect" p14:presetBounceEnd="31000">
                                      <p:stCondLst>
                                        <p:cond delay="0"/>
                                      </p:stCondLst>
                                      <p:childTnLst>
                                        <p:animMotion origin="layout" path="M -2.76419E-6 -0.72083 L -2.76419E-6 -4.44444E-6 " pathEditMode="relative" rAng="0" ptsTypes="AA" p14:bounceEnd="31000">
                                          <p:cBhvr>
                                            <p:cTn id="96" dur="800" fill="hold"/>
                                            <p:tgtEl>
                                              <p:spTgt spid="93"/>
                                            </p:tgtEl>
                                            <p:attrNameLst>
                                              <p:attrName>ppt_x</p:attrName>
                                              <p:attrName>ppt_y</p:attrName>
                                            </p:attrNameLst>
                                          </p:cBhvr>
                                          <p:rCtr x="0" y="36042"/>
                                        </p:animMotion>
                                      </p:childTnLst>
                                    </p:cTn>
                                  </p:par>
                                </p:childTnLst>
                              </p:cTn>
                            </p:par>
                          </p:childTnLst>
                        </p:cTn>
                      </p:par>
                      <p:par>
                        <p:cTn id="97" fill="hold">
                          <p:stCondLst>
                            <p:cond delay="indefinite"/>
                          </p:stCondLst>
                          <p:childTnLst>
                            <p:par>
                              <p:cTn id="98" fill="hold">
                                <p:stCondLst>
                                  <p:cond delay="0"/>
                                </p:stCondLst>
                                <p:childTnLst>
                                  <p:par>
                                    <p:cTn id="99" presetID="10" presetClass="entr" presetSubtype="0" fill="hold" grpId="1" nodeType="clickEffect">
                                      <p:stCondLst>
                                        <p:cond delay="0"/>
                                      </p:stCondLst>
                                      <p:childTnLst>
                                        <p:set>
                                          <p:cBhvr>
                                            <p:cTn id="100" dur="1" fill="hold">
                                              <p:stCondLst>
                                                <p:cond delay="0"/>
                                              </p:stCondLst>
                                            </p:cTn>
                                            <p:tgtEl>
                                              <p:spTgt spid="94"/>
                                            </p:tgtEl>
                                            <p:attrNameLst>
                                              <p:attrName>style.visibility</p:attrName>
                                            </p:attrNameLst>
                                          </p:cBhvr>
                                          <p:to>
                                            <p:strVal val="visible"/>
                                          </p:to>
                                        </p:set>
                                        <p:animEffect transition="in" filter="fade">
                                          <p:cBhvr>
                                            <p:cTn id="101" dur="300"/>
                                            <p:tgtEl>
                                              <p:spTgt spid="94"/>
                                            </p:tgtEl>
                                          </p:cBhvr>
                                        </p:animEffect>
                                      </p:childTnLst>
                                    </p:cTn>
                                  </p:par>
                                  <p:par>
                                    <p:cTn id="102" presetID="42" presetClass="path" presetSubtype="0" accel="50000" fill="hold" grpId="0" nodeType="withEffect" p14:presetBounceEnd="31000">
                                      <p:stCondLst>
                                        <p:cond delay="0"/>
                                      </p:stCondLst>
                                      <p:childTnLst>
                                        <p:animMotion origin="layout" path="M 1.45757E-7 -0.72083 L 1.45757E-7 5.55112E-17 " pathEditMode="relative" rAng="0" ptsTypes="AA" p14:bounceEnd="31000">
                                          <p:cBhvr>
                                            <p:cTn id="103" dur="800" fill="hold"/>
                                            <p:tgtEl>
                                              <p:spTgt spid="94"/>
                                            </p:tgtEl>
                                            <p:attrNameLst>
                                              <p:attrName>ppt_x</p:attrName>
                                              <p:attrName>ppt_y</p:attrName>
                                            </p:attrNameLst>
                                          </p:cBhvr>
                                          <p:rCtr x="0" y="36042"/>
                                        </p:animMotion>
                                      </p:childTnLst>
                                    </p:cTn>
                                  </p:par>
                                </p:childTnLst>
                              </p:cTn>
                            </p:par>
                          </p:childTnLst>
                        </p:cTn>
                      </p:par>
                      <p:par>
                        <p:cTn id="104" fill="hold">
                          <p:stCondLst>
                            <p:cond delay="indefinite"/>
                          </p:stCondLst>
                          <p:childTnLst>
                            <p:par>
                              <p:cTn id="105" fill="hold">
                                <p:stCondLst>
                                  <p:cond delay="0"/>
                                </p:stCondLst>
                                <p:childTnLst>
                                  <p:par>
                                    <p:cTn id="106" presetID="10" presetClass="entr" presetSubtype="0" fill="hold" grpId="1" nodeType="clickEffect">
                                      <p:stCondLst>
                                        <p:cond delay="0"/>
                                      </p:stCondLst>
                                      <p:childTnLst>
                                        <p:set>
                                          <p:cBhvr>
                                            <p:cTn id="107" dur="1" fill="hold">
                                              <p:stCondLst>
                                                <p:cond delay="0"/>
                                              </p:stCondLst>
                                            </p:cTn>
                                            <p:tgtEl>
                                              <p:spTgt spid="95"/>
                                            </p:tgtEl>
                                            <p:attrNameLst>
                                              <p:attrName>style.visibility</p:attrName>
                                            </p:attrNameLst>
                                          </p:cBhvr>
                                          <p:to>
                                            <p:strVal val="visible"/>
                                          </p:to>
                                        </p:set>
                                        <p:animEffect transition="in" filter="fade">
                                          <p:cBhvr>
                                            <p:cTn id="108" dur="300"/>
                                            <p:tgtEl>
                                              <p:spTgt spid="95"/>
                                            </p:tgtEl>
                                          </p:cBhvr>
                                        </p:animEffect>
                                      </p:childTnLst>
                                    </p:cTn>
                                  </p:par>
                                  <p:par>
                                    <p:cTn id="109" presetID="42" presetClass="path" presetSubtype="0" accel="50000" fill="hold" grpId="0" nodeType="withEffect" p14:presetBounceEnd="31000">
                                      <p:stCondLst>
                                        <p:cond delay="0"/>
                                      </p:stCondLst>
                                      <p:childTnLst>
                                        <p:animMotion origin="layout" path="M -1.6658E-6 -0.72083 L -1.6658E-6 -2.96296E-6 " pathEditMode="relative" rAng="0" ptsTypes="AA" p14:bounceEnd="31000">
                                          <p:cBhvr>
                                            <p:cTn id="110" dur="800" fill="hold"/>
                                            <p:tgtEl>
                                              <p:spTgt spid="95"/>
                                            </p:tgtEl>
                                            <p:attrNameLst>
                                              <p:attrName>ppt_x</p:attrName>
                                              <p:attrName>ppt_y</p:attrName>
                                            </p:attrNameLst>
                                          </p:cBhvr>
                                          <p:rCtr x="0" y="36042"/>
                                        </p:animMotion>
                                      </p:childTnLst>
                                    </p:cTn>
                                  </p:par>
                                </p:childTnLst>
                              </p:cTn>
                            </p:par>
                          </p:childTnLst>
                        </p:cTn>
                      </p:par>
                      <p:par>
                        <p:cTn id="111" fill="hold">
                          <p:stCondLst>
                            <p:cond delay="indefinite"/>
                          </p:stCondLst>
                          <p:childTnLst>
                            <p:par>
                              <p:cTn id="112" fill="hold">
                                <p:stCondLst>
                                  <p:cond delay="0"/>
                                </p:stCondLst>
                                <p:childTnLst>
                                  <p:par>
                                    <p:cTn id="113" presetID="10" presetClass="entr" presetSubtype="0" fill="hold" grpId="1" nodeType="clickEffect">
                                      <p:stCondLst>
                                        <p:cond delay="0"/>
                                      </p:stCondLst>
                                      <p:childTnLst>
                                        <p:set>
                                          <p:cBhvr>
                                            <p:cTn id="114" dur="1" fill="hold">
                                              <p:stCondLst>
                                                <p:cond delay="0"/>
                                              </p:stCondLst>
                                            </p:cTn>
                                            <p:tgtEl>
                                              <p:spTgt spid="100"/>
                                            </p:tgtEl>
                                            <p:attrNameLst>
                                              <p:attrName>style.visibility</p:attrName>
                                            </p:attrNameLst>
                                          </p:cBhvr>
                                          <p:to>
                                            <p:strVal val="visible"/>
                                          </p:to>
                                        </p:set>
                                        <p:animEffect transition="in" filter="fade">
                                          <p:cBhvr>
                                            <p:cTn id="115" dur="300"/>
                                            <p:tgtEl>
                                              <p:spTgt spid="100"/>
                                            </p:tgtEl>
                                          </p:cBhvr>
                                        </p:animEffect>
                                      </p:childTnLst>
                                    </p:cTn>
                                  </p:par>
                                  <p:par>
                                    <p:cTn id="116" presetID="42" presetClass="path" presetSubtype="0" accel="50000" fill="hold" grpId="0" nodeType="withEffect" p14:presetBounceEnd="31000">
                                      <p:stCondLst>
                                        <p:cond delay="0"/>
                                      </p:stCondLst>
                                      <p:childTnLst>
                                        <p:animMotion origin="layout" path="M -7.86049E-7 -0.72083 L -7.86049E-7 7.40741E-7 " pathEditMode="relative" rAng="0" ptsTypes="AA" p14:bounceEnd="31000">
                                          <p:cBhvr>
                                            <p:cTn id="117" dur="800" fill="hold"/>
                                            <p:tgtEl>
                                              <p:spTgt spid="100"/>
                                            </p:tgtEl>
                                            <p:attrNameLst>
                                              <p:attrName>ppt_x</p:attrName>
                                              <p:attrName>ppt_y</p:attrName>
                                            </p:attrNameLst>
                                          </p:cBhvr>
                                          <p:rCtr x="0" y="36042"/>
                                        </p:animMotion>
                                      </p:childTnLst>
                                    </p:cTn>
                                  </p:par>
                                </p:childTnLst>
                              </p:cTn>
                            </p:par>
                          </p:childTnLst>
                        </p:cTn>
                      </p:par>
                      <p:par>
                        <p:cTn id="118" fill="hold">
                          <p:stCondLst>
                            <p:cond delay="indefinite"/>
                          </p:stCondLst>
                          <p:childTnLst>
                            <p:par>
                              <p:cTn id="119" fill="hold">
                                <p:stCondLst>
                                  <p:cond delay="0"/>
                                </p:stCondLst>
                                <p:childTnLst>
                                  <p:par>
                                    <p:cTn id="120" presetID="10" presetClass="entr" presetSubtype="0" fill="hold" grpId="1" nodeType="clickEffect">
                                      <p:stCondLst>
                                        <p:cond delay="0"/>
                                      </p:stCondLst>
                                      <p:childTnLst>
                                        <p:set>
                                          <p:cBhvr>
                                            <p:cTn id="121" dur="1" fill="hold">
                                              <p:stCondLst>
                                                <p:cond delay="0"/>
                                              </p:stCondLst>
                                            </p:cTn>
                                            <p:tgtEl>
                                              <p:spTgt spid="102"/>
                                            </p:tgtEl>
                                            <p:attrNameLst>
                                              <p:attrName>style.visibility</p:attrName>
                                            </p:attrNameLst>
                                          </p:cBhvr>
                                          <p:to>
                                            <p:strVal val="visible"/>
                                          </p:to>
                                        </p:set>
                                        <p:animEffect transition="in" filter="fade">
                                          <p:cBhvr>
                                            <p:cTn id="122" dur="300"/>
                                            <p:tgtEl>
                                              <p:spTgt spid="102"/>
                                            </p:tgtEl>
                                          </p:cBhvr>
                                        </p:animEffect>
                                      </p:childTnLst>
                                    </p:cTn>
                                  </p:par>
                                  <p:par>
                                    <p:cTn id="123" presetID="42" presetClass="path" presetSubtype="0" accel="50000" fill="hold" grpId="0" nodeType="withEffect" p14:presetBounceEnd="31000">
                                      <p:stCondLst>
                                        <p:cond delay="0"/>
                                      </p:stCondLst>
                                      <p:childTnLst>
                                        <p:animMotion origin="layout" path="M 9.47423E-7 -0.72083 L 9.47423E-7 -1.85185E-6 " pathEditMode="relative" rAng="0" ptsTypes="AA" p14:bounceEnd="31000">
                                          <p:cBhvr>
                                            <p:cTn id="124" dur="800" fill="hold"/>
                                            <p:tgtEl>
                                              <p:spTgt spid="102"/>
                                            </p:tgtEl>
                                            <p:attrNameLst>
                                              <p:attrName>ppt_x</p:attrName>
                                              <p:attrName>ppt_y</p:attrName>
                                            </p:attrNameLst>
                                          </p:cBhvr>
                                          <p:rCtr x="0" y="36042"/>
                                        </p:animMotion>
                                      </p:childTnLst>
                                    </p:cTn>
                                  </p:par>
                                </p:childTnLst>
                              </p:cTn>
                            </p:par>
                          </p:childTnLst>
                        </p:cTn>
                      </p:par>
                      <p:par>
                        <p:cTn id="125" fill="hold">
                          <p:stCondLst>
                            <p:cond delay="indefinite"/>
                          </p:stCondLst>
                          <p:childTnLst>
                            <p:par>
                              <p:cTn id="126" fill="hold">
                                <p:stCondLst>
                                  <p:cond delay="0"/>
                                </p:stCondLst>
                                <p:childTnLst>
                                  <p:par>
                                    <p:cTn id="127" presetID="10" presetClass="entr" presetSubtype="0" fill="hold" grpId="1" nodeType="clickEffect">
                                      <p:stCondLst>
                                        <p:cond delay="0"/>
                                      </p:stCondLst>
                                      <p:childTnLst>
                                        <p:set>
                                          <p:cBhvr>
                                            <p:cTn id="128" dur="1" fill="hold">
                                              <p:stCondLst>
                                                <p:cond delay="0"/>
                                              </p:stCondLst>
                                            </p:cTn>
                                            <p:tgtEl>
                                              <p:spTgt spid="104"/>
                                            </p:tgtEl>
                                            <p:attrNameLst>
                                              <p:attrName>style.visibility</p:attrName>
                                            </p:attrNameLst>
                                          </p:cBhvr>
                                          <p:to>
                                            <p:strVal val="visible"/>
                                          </p:to>
                                        </p:set>
                                        <p:animEffect transition="in" filter="fade">
                                          <p:cBhvr>
                                            <p:cTn id="129" dur="300"/>
                                            <p:tgtEl>
                                              <p:spTgt spid="104"/>
                                            </p:tgtEl>
                                          </p:cBhvr>
                                        </p:animEffect>
                                      </p:childTnLst>
                                    </p:cTn>
                                  </p:par>
                                  <p:par>
                                    <p:cTn id="130" presetID="42" presetClass="path" presetSubtype="0" accel="50000" fill="hold" grpId="0" nodeType="withEffect" p14:presetBounceEnd="31000">
                                      <p:stCondLst>
                                        <p:cond delay="0"/>
                                      </p:stCondLst>
                                      <p:childTnLst>
                                        <p:animMotion origin="layout" path="M 1.41072E-6 -0.72084 L 1.41072E-6 2.59259E-6 " pathEditMode="relative" rAng="0" ptsTypes="AA" p14:bounceEnd="31000">
                                          <p:cBhvr>
                                            <p:cTn id="131" dur="800" fill="hold"/>
                                            <p:tgtEl>
                                              <p:spTgt spid="104"/>
                                            </p:tgtEl>
                                            <p:attrNameLst>
                                              <p:attrName>ppt_x</p:attrName>
                                              <p:attrName>ppt_y</p:attrName>
                                            </p:attrNameLst>
                                          </p:cBhvr>
                                          <p:rCtr x="0" y="36042"/>
                                        </p:animMotion>
                                      </p:childTnLst>
                                    </p:cTn>
                                  </p:par>
                                </p:childTnLst>
                              </p:cTn>
                            </p:par>
                          </p:childTnLst>
                        </p:cTn>
                      </p:par>
                      <p:par>
                        <p:cTn id="132" fill="hold">
                          <p:stCondLst>
                            <p:cond delay="indefinite"/>
                          </p:stCondLst>
                          <p:childTnLst>
                            <p:par>
                              <p:cTn id="133" fill="hold">
                                <p:stCondLst>
                                  <p:cond delay="0"/>
                                </p:stCondLst>
                                <p:childTnLst>
                                  <p:par>
                                    <p:cTn id="134" presetID="10" presetClass="entr" presetSubtype="0" fill="hold" grpId="1" nodeType="clickEffect">
                                      <p:stCondLst>
                                        <p:cond delay="0"/>
                                      </p:stCondLst>
                                      <p:childTnLst>
                                        <p:set>
                                          <p:cBhvr>
                                            <p:cTn id="135" dur="1" fill="hold">
                                              <p:stCondLst>
                                                <p:cond delay="0"/>
                                              </p:stCondLst>
                                            </p:cTn>
                                            <p:tgtEl>
                                              <p:spTgt spid="106"/>
                                            </p:tgtEl>
                                            <p:attrNameLst>
                                              <p:attrName>style.visibility</p:attrName>
                                            </p:attrNameLst>
                                          </p:cBhvr>
                                          <p:to>
                                            <p:strVal val="visible"/>
                                          </p:to>
                                        </p:set>
                                        <p:animEffect transition="in" filter="fade">
                                          <p:cBhvr>
                                            <p:cTn id="136" dur="300"/>
                                            <p:tgtEl>
                                              <p:spTgt spid="106"/>
                                            </p:tgtEl>
                                          </p:cBhvr>
                                        </p:animEffect>
                                      </p:childTnLst>
                                    </p:cTn>
                                  </p:par>
                                  <p:par>
                                    <p:cTn id="137" presetID="42" presetClass="path" presetSubtype="0" accel="50000" fill="hold" grpId="0" nodeType="withEffect" p14:presetBounceEnd="31000">
                                      <p:stCondLst>
                                        <p:cond delay="0"/>
                                      </p:stCondLst>
                                      <p:childTnLst>
                                        <p:animMotion origin="layout" path="M -2.93077E-6 -0.72083 L -2.93077E-6 -7.40741E-7 " pathEditMode="relative" rAng="0" ptsTypes="AA" p14:bounceEnd="31000">
                                          <p:cBhvr>
                                            <p:cTn id="138" dur="800" fill="hold"/>
                                            <p:tgtEl>
                                              <p:spTgt spid="106"/>
                                            </p:tgtEl>
                                            <p:attrNameLst>
                                              <p:attrName>ppt_x</p:attrName>
                                              <p:attrName>ppt_y</p:attrName>
                                            </p:attrNameLst>
                                          </p:cBhvr>
                                          <p:rCtr x="0" y="36042"/>
                                        </p:animMotion>
                                      </p:childTnLst>
                                    </p:cTn>
                                  </p:par>
                                </p:childTnLst>
                              </p:cTn>
                            </p:par>
                          </p:childTnLst>
                        </p:cTn>
                      </p:par>
                      <p:par>
                        <p:cTn id="139" fill="hold">
                          <p:stCondLst>
                            <p:cond delay="indefinite"/>
                          </p:stCondLst>
                          <p:childTnLst>
                            <p:par>
                              <p:cTn id="140" fill="hold">
                                <p:stCondLst>
                                  <p:cond delay="0"/>
                                </p:stCondLst>
                                <p:childTnLst>
                                  <p:par>
                                    <p:cTn id="141" presetID="10" presetClass="entr" presetSubtype="0" fill="hold" grpId="1" nodeType="clickEffect">
                                      <p:stCondLst>
                                        <p:cond delay="0"/>
                                      </p:stCondLst>
                                      <p:childTnLst>
                                        <p:set>
                                          <p:cBhvr>
                                            <p:cTn id="142" dur="1" fill="hold">
                                              <p:stCondLst>
                                                <p:cond delay="0"/>
                                              </p:stCondLst>
                                            </p:cTn>
                                            <p:tgtEl>
                                              <p:spTgt spid="108"/>
                                            </p:tgtEl>
                                            <p:attrNameLst>
                                              <p:attrName>style.visibility</p:attrName>
                                            </p:attrNameLst>
                                          </p:cBhvr>
                                          <p:to>
                                            <p:strVal val="visible"/>
                                          </p:to>
                                        </p:set>
                                        <p:animEffect transition="in" filter="fade">
                                          <p:cBhvr>
                                            <p:cTn id="143" dur="300"/>
                                            <p:tgtEl>
                                              <p:spTgt spid="108"/>
                                            </p:tgtEl>
                                          </p:cBhvr>
                                        </p:animEffect>
                                      </p:childTnLst>
                                    </p:cTn>
                                  </p:par>
                                  <p:par>
                                    <p:cTn id="144" presetID="42" presetClass="path" presetSubtype="0" accel="50000" fill="hold" grpId="0" nodeType="withEffect" p14:presetBounceEnd="31000">
                                      <p:stCondLst>
                                        <p:cond delay="0"/>
                                      </p:stCondLst>
                                      <p:childTnLst>
                                        <p:animMotion origin="layout" path="M 8.48516E-7 -0.72083 L 8.48516E-7 -4.07407E-6 " pathEditMode="relative" rAng="0" ptsTypes="AA" p14:bounceEnd="31000">
                                          <p:cBhvr>
                                            <p:cTn id="145" dur="800" fill="hold"/>
                                            <p:tgtEl>
                                              <p:spTgt spid="108"/>
                                            </p:tgtEl>
                                            <p:attrNameLst>
                                              <p:attrName>ppt_x</p:attrName>
                                              <p:attrName>ppt_y</p:attrName>
                                            </p:attrNameLst>
                                          </p:cBhvr>
                                          <p:rCtr x="0" y="36042"/>
                                        </p:animMotion>
                                      </p:childTnLst>
                                    </p:cTn>
                                  </p:par>
                                </p:childTnLst>
                              </p:cTn>
                            </p:par>
                          </p:childTnLst>
                        </p:cTn>
                      </p:par>
                      <p:par>
                        <p:cTn id="146" fill="hold">
                          <p:stCondLst>
                            <p:cond delay="indefinite"/>
                          </p:stCondLst>
                          <p:childTnLst>
                            <p:par>
                              <p:cTn id="147" fill="hold">
                                <p:stCondLst>
                                  <p:cond delay="0"/>
                                </p:stCondLst>
                                <p:childTnLst>
                                  <p:par>
                                    <p:cTn id="148" presetID="10" presetClass="entr" presetSubtype="0" fill="hold" grpId="1" nodeType="clickEffect">
                                      <p:stCondLst>
                                        <p:cond delay="0"/>
                                      </p:stCondLst>
                                      <p:childTnLst>
                                        <p:set>
                                          <p:cBhvr>
                                            <p:cTn id="149" dur="1" fill="hold">
                                              <p:stCondLst>
                                                <p:cond delay="0"/>
                                              </p:stCondLst>
                                            </p:cTn>
                                            <p:tgtEl>
                                              <p:spTgt spid="110"/>
                                            </p:tgtEl>
                                            <p:attrNameLst>
                                              <p:attrName>style.visibility</p:attrName>
                                            </p:attrNameLst>
                                          </p:cBhvr>
                                          <p:to>
                                            <p:strVal val="visible"/>
                                          </p:to>
                                        </p:set>
                                        <p:animEffect transition="in" filter="fade">
                                          <p:cBhvr>
                                            <p:cTn id="150" dur="300"/>
                                            <p:tgtEl>
                                              <p:spTgt spid="110"/>
                                            </p:tgtEl>
                                          </p:cBhvr>
                                        </p:animEffect>
                                      </p:childTnLst>
                                    </p:cTn>
                                  </p:par>
                                  <p:par>
                                    <p:cTn id="151" presetID="42" presetClass="path" presetSubtype="0" accel="50000" fill="hold" grpId="0" nodeType="withEffect" p14:presetBounceEnd="31000">
                                      <p:stCondLst>
                                        <p:cond delay="0"/>
                                      </p:stCondLst>
                                      <p:childTnLst>
                                        <p:animMotion origin="layout" path="M 1.37428E-6 -0.72083 L 1.37428E-6 0 " pathEditMode="relative" rAng="0" ptsTypes="AA" p14:bounceEnd="31000">
                                          <p:cBhvr>
                                            <p:cTn id="152" dur="800" fill="hold"/>
                                            <p:tgtEl>
                                              <p:spTgt spid="110"/>
                                            </p:tgtEl>
                                            <p:attrNameLst>
                                              <p:attrName>ppt_x</p:attrName>
                                              <p:attrName>ppt_y</p:attrName>
                                            </p:attrNameLst>
                                          </p:cBhvr>
                                          <p:rCtr x="0" y="36042"/>
                                        </p:animMotion>
                                      </p:childTnLst>
                                    </p:cTn>
                                  </p:par>
                                </p:childTnLst>
                              </p:cTn>
                            </p:par>
                          </p:childTnLst>
                        </p:cTn>
                      </p:par>
                      <p:par>
                        <p:cTn id="153" fill="hold">
                          <p:stCondLst>
                            <p:cond delay="indefinite"/>
                          </p:stCondLst>
                          <p:childTnLst>
                            <p:par>
                              <p:cTn id="154" fill="hold">
                                <p:stCondLst>
                                  <p:cond delay="0"/>
                                </p:stCondLst>
                                <p:childTnLst>
                                  <p:par>
                                    <p:cTn id="155" presetID="10" presetClass="entr" presetSubtype="0" fill="hold" grpId="1" nodeType="clickEffect">
                                      <p:stCondLst>
                                        <p:cond delay="0"/>
                                      </p:stCondLst>
                                      <p:childTnLst>
                                        <p:set>
                                          <p:cBhvr>
                                            <p:cTn id="156" dur="1" fill="hold">
                                              <p:stCondLst>
                                                <p:cond delay="0"/>
                                              </p:stCondLst>
                                            </p:cTn>
                                            <p:tgtEl>
                                              <p:spTgt spid="112"/>
                                            </p:tgtEl>
                                            <p:attrNameLst>
                                              <p:attrName>style.visibility</p:attrName>
                                            </p:attrNameLst>
                                          </p:cBhvr>
                                          <p:to>
                                            <p:strVal val="visible"/>
                                          </p:to>
                                        </p:set>
                                        <p:animEffect transition="in" filter="fade">
                                          <p:cBhvr>
                                            <p:cTn id="157" dur="300"/>
                                            <p:tgtEl>
                                              <p:spTgt spid="112"/>
                                            </p:tgtEl>
                                          </p:cBhvr>
                                        </p:animEffect>
                                      </p:childTnLst>
                                    </p:cTn>
                                  </p:par>
                                  <p:par>
                                    <p:cTn id="158" presetID="42" presetClass="path" presetSubtype="0" accel="50000" fill="hold" grpId="0" nodeType="withEffect" p14:presetBounceEnd="31000">
                                      <p:stCondLst>
                                        <p:cond delay="0"/>
                                      </p:stCondLst>
                                      <p:childTnLst>
                                        <p:animMotion origin="layout" path="M -4.05518E-6 -0.72083 L -4.05518E-6 1.48148E-6 " pathEditMode="relative" rAng="0" ptsTypes="AA" p14:bounceEnd="31000">
                                          <p:cBhvr>
                                            <p:cTn id="159" dur="800" fill="hold"/>
                                            <p:tgtEl>
                                              <p:spTgt spid="112"/>
                                            </p:tgtEl>
                                            <p:attrNameLst>
                                              <p:attrName>ppt_x</p:attrName>
                                              <p:attrName>ppt_y</p:attrName>
                                            </p:attrNameLst>
                                          </p:cBhvr>
                                          <p:rCtr x="0" y="36042"/>
                                        </p:animMotion>
                                      </p:childTnLst>
                                    </p:cTn>
                                  </p:par>
                                </p:childTnLst>
                              </p:cTn>
                            </p:par>
                          </p:childTnLst>
                        </p:cTn>
                      </p:par>
                      <p:par>
                        <p:cTn id="160" fill="hold">
                          <p:stCondLst>
                            <p:cond delay="indefinite"/>
                          </p:stCondLst>
                          <p:childTnLst>
                            <p:par>
                              <p:cTn id="161" fill="hold">
                                <p:stCondLst>
                                  <p:cond delay="0"/>
                                </p:stCondLst>
                                <p:childTnLst>
                                  <p:par>
                                    <p:cTn id="162" presetID="10" presetClass="entr" presetSubtype="0" fill="hold" grpId="1" nodeType="clickEffect">
                                      <p:stCondLst>
                                        <p:cond delay="0"/>
                                      </p:stCondLst>
                                      <p:childTnLst>
                                        <p:set>
                                          <p:cBhvr>
                                            <p:cTn id="163" dur="1" fill="hold">
                                              <p:stCondLst>
                                                <p:cond delay="0"/>
                                              </p:stCondLst>
                                            </p:cTn>
                                            <p:tgtEl>
                                              <p:spTgt spid="58"/>
                                            </p:tgtEl>
                                            <p:attrNameLst>
                                              <p:attrName>style.visibility</p:attrName>
                                            </p:attrNameLst>
                                          </p:cBhvr>
                                          <p:to>
                                            <p:strVal val="visible"/>
                                          </p:to>
                                        </p:set>
                                        <p:animEffect transition="in" filter="fade">
                                          <p:cBhvr>
                                            <p:cTn id="164" dur="300"/>
                                            <p:tgtEl>
                                              <p:spTgt spid="58"/>
                                            </p:tgtEl>
                                          </p:cBhvr>
                                        </p:animEffect>
                                      </p:childTnLst>
                                    </p:cTn>
                                  </p:par>
                                  <p:par>
                                    <p:cTn id="165" presetID="42" presetClass="path" presetSubtype="0" accel="50000" fill="hold" grpId="0" nodeType="withEffect" p14:presetBounceEnd="31000">
                                      <p:stCondLst>
                                        <p:cond delay="0"/>
                                      </p:stCondLst>
                                      <p:childTnLst>
                                        <p:animMotion origin="layout" path="M 3.21187E-6 -0.72083 L 3.21187E-6 -1.85185E-6 " pathEditMode="relative" rAng="0" ptsTypes="AA" p14:bounceEnd="31000">
                                          <p:cBhvr>
                                            <p:cTn id="166" dur="800" fill="hold"/>
                                            <p:tgtEl>
                                              <p:spTgt spid="58"/>
                                            </p:tgtEl>
                                            <p:attrNameLst>
                                              <p:attrName>ppt_x</p:attrName>
                                              <p:attrName>ppt_y</p:attrName>
                                            </p:attrNameLst>
                                          </p:cBhvr>
                                          <p:rCtr x="0" y="36042"/>
                                        </p:animMotion>
                                      </p:childTnLst>
                                    </p:cTn>
                                  </p:par>
                                </p:childTnLst>
                              </p:cTn>
                            </p:par>
                          </p:childTnLst>
                        </p:cTn>
                      </p:par>
                      <p:par>
                        <p:cTn id="167" fill="hold">
                          <p:stCondLst>
                            <p:cond delay="indefinite"/>
                          </p:stCondLst>
                          <p:childTnLst>
                            <p:par>
                              <p:cTn id="168" fill="hold">
                                <p:stCondLst>
                                  <p:cond delay="0"/>
                                </p:stCondLst>
                                <p:childTnLst>
                                  <p:par>
                                    <p:cTn id="169" presetID="10" presetClass="entr" presetSubtype="0" fill="hold" grpId="1" nodeType="clickEffect">
                                      <p:stCondLst>
                                        <p:cond delay="0"/>
                                      </p:stCondLst>
                                      <p:childTnLst>
                                        <p:set>
                                          <p:cBhvr>
                                            <p:cTn id="170" dur="1" fill="hold">
                                              <p:stCondLst>
                                                <p:cond delay="0"/>
                                              </p:stCondLst>
                                            </p:cTn>
                                            <p:tgtEl>
                                              <p:spTgt spid="68"/>
                                            </p:tgtEl>
                                            <p:attrNameLst>
                                              <p:attrName>style.visibility</p:attrName>
                                            </p:attrNameLst>
                                          </p:cBhvr>
                                          <p:to>
                                            <p:strVal val="visible"/>
                                          </p:to>
                                        </p:set>
                                        <p:animEffect transition="in" filter="fade">
                                          <p:cBhvr>
                                            <p:cTn id="171" dur="300"/>
                                            <p:tgtEl>
                                              <p:spTgt spid="68"/>
                                            </p:tgtEl>
                                          </p:cBhvr>
                                        </p:animEffect>
                                      </p:childTnLst>
                                    </p:cTn>
                                  </p:par>
                                  <p:par>
                                    <p:cTn id="172" presetID="42" presetClass="path" presetSubtype="0" accel="50000" fill="hold" grpId="0" nodeType="withEffect" p14:presetBounceEnd="31000">
                                      <p:stCondLst>
                                        <p:cond delay="0"/>
                                      </p:stCondLst>
                                      <p:childTnLst>
                                        <p:animMotion origin="layout" path="M 4.29984E-6 -0.72084 L 4.29984E-6 2.59259E-6 " pathEditMode="relative" rAng="0" ptsTypes="AA" p14:bounceEnd="31000">
                                          <p:cBhvr>
                                            <p:cTn id="173" dur="800" fill="hold"/>
                                            <p:tgtEl>
                                              <p:spTgt spid="68"/>
                                            </p:tgtEl>
                                            <p:attrNameLst>
                                              <p:attrName>ppt_x</p:attrName>
                                              <p:attrName>ppt_y</p:attrName>
                                            </p:attrNameLst>
                                          </p:cBhvr>
                                          <p:rCtr x="0" y="36042"/>
                                        </p:animMotion>
                                      </p:childTnLst>
                                    </p:cTn>
                                  </p:par>
                                </p:childTnLst>
                              </p:cTn>
                            </p:par>
                          </p:childTnLst>
                        </p:cTn>
                      </p:par>
                      <p:par>
                        <p:cTn id="174" fill="hold">
                          <p:stCondLst>
                            <p:cond delay="indefinite"/>
                          </p:stCondLst>
                          <p:childTnLst>
                            <p:par>
                              <p:cTn id="175" fill="hold">
                                <p:stCondLst>
                                  <p:cond delay="0"/>
                                </p:stCondLst>
                                <p:childTnLst>
                                  <p:par>
                                    <p:cTn id="176" presetID="10" presetClass="entr" presetSubtype="0" fill="hold" grpId="1" nodeType="clickEffect">
                                      <p:stCondLst>
                                        <p:cond delay="0"/>
                                      </p:stCondLst>
                                      <p:childTnLst>
                                        <p:set>
                                          <p:cBhvr>
                                            <p:cTn id="177" dur="1" fill="hold">
                                              <p:stCondLst>
                                                <p:cond delay="0"/>
                                              </p:stCondLst>
                                            </p:cTn>
                                            <p:tgtEl>
                                              <p:spTgt spid="74"/>
                                            </p:tgtEl>
                                            <p:attrNameLst>
                                              <p:attrName>style.visibility</p:attrName>
                                            </p:attrNameLst>
                                          </p:cBhvr>
                                          <p:to>
                                            <p:strVal val="visible"/>
                                          </p:to>
                                        </p:set>
                                        <p:animEffect transition="in" filter="fade">
                                          <p:cBhvr>
                                            <p:cTn id="178" dur="300"/>
                                            <p:tgtEl>
                                              <p:spTgt spid="74"/>
                                            </p:tgtEl>
                                          </p:cBhvr>
                                        </p:animEffect>
                                      </p:childTnLst>
                                    </p:cTn>
                                  </p:par>
                                  <p:par>
                                    <p:cTn id="179" presetID="42" presetClass="path" presetSubtype="0" accel="50000" fill="hold" grpId="0" nodeType="withEffect" p14:presetBounceEnd="31000">
                                      <p:stCondLst>
                                        <p:cond delay="0"/>
                                      </p:stCondLst>
                                      <p:childTnLst>
                                        <p:animMotion origin="layout" path="M -7.86049E-7 -0.72083 L -7.86049E-7 7.40741E-7 " pathEditMode="relative" rAng="0" ptsTypes="AA" p14:bounceEnd="31000">
                                          <p:cBhvr>
                                            <p:cTn id="180" dur="800" fill="hold"/>
                                            <p:tgtEl>
                                              <p:spTgt spid="74"/>
                                            </p:tgtEl>
                                            <p:attrNameLst>
                                              <p:attrName>ppt_x</p:attrName>
                                              <p:attrName>ppt_y</p:attrName>
                                            </p:attrNameLst>
                                          </p:cBhvr>
                                          <p:rCtr x="0" y="36042"/>
                                        </p:animMotion>
                                      </p:childTnLst>
                                    </p:cTn>
                                  </p:par>
                                </p:childTnLst>
                              </p:cTn>
                            </p:par>
                          </p:childTnLst>
                        </p:cTn>
                      </p:par>
                      <p:par>
                        <p:cTn id="181" fill="hold">
                          <p:stCondLst>
                            <p:cond delay="indefinite"/>
                          </p:stCondLst>
                          <p:childTnLst>
                            <p:par>
                              <p:cTn id="182" fill="hold">
                                <p:stCondLst>
                                  <p:cond delay="0"/>
                                </p:stCondLst>
                                <p:childTnLst>
                                  <p:par>
                                    <p:cTn id="183" presetID="10" presetClass="entr" presetSubtype="0" fill="hold" grpId="1" nodeType="clickEffect">
                                      <p:stCondLst>
                                        <p:cond delay="0"/>
                                      </p:stCondLst>
                                      <p:childTnLst>
                                        <p:set>
                                          <p:cBhvr>
                                            <p:cTn id="184" dur="1" fill="hold">
                                              <p:stCondLst>
                                                <p:cond delay="0"/>
                                              </p:stCondLst>
                                            </p:cTn>
                                            <p:tgtEl>
                                              <p:spTgt spid="99"/>
                                            </p:tgtEl>
                                            <p:attrNameLst>
                                              <p:attrName>style.visibility</p:attrName>
                                            </p:attrNameLst>
                                          </p:cBhvr>
                                          <p:to>
                                            <p:strVal val="visible"/>
                                          </p:to>
                                        </p:set>
                                        <p:animEffect transition="in" filter="fade">
                                          <p:cBhvr>
                                            <p:cTn id="185" dur="300"/>
                                            <p:tgtEl>
                                              <p:spTgt spid="99"/>
                                            </p:tgtEl>
                                          </p:cBhvr>
                                        </p:animEffect>
                                      </p:childTnLst>
                                    </p:cTn>
                                  </p:par>
                                  <p:par>
                                    <p:cTn id="186" presetID="42" presetClass="path" presetSubtype="0" accel="50000" fill="hold" grpId="0" nodeType="withEffect" p14:presetBounceEnd="31000">
                                      <p:stCondLst>
                                        <p:cond delay="0"/>
                                      </p:stCondLst>
                                      <p:childTnLst>
                                        <p:animMotion origin="layout" path="M 9.47423E-7 -0.72083 L 9.47423E-7 -1.85185E-6 " pathEditMode="relative" rAng="0" ptsTypes="AA" p14:bounceEnd="31000">
                                          <p:cBhvr>
                                            <p:cTn id="187" dur="800" fill="hold"/>
                                            <p:tgtEl>
                                              <p:spTgt spid="99"/>
                                            </p:tgtEl>
                                            <p:attrNameLst>
                                              <p:attrName>ppt_x</p:attrName>
                                              <p:attrName>ppt_y</p:attrName>
                                            </p:attrNameLst>
                                          </p:cBhvr>
                                          <p:rCtr x="0" y="3604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2" grpId="1" animBg="1"/>
          <p:bldP spid="62" grpId="2" animBg="1"/>
          <p:bldP spid="62" grpId="3" animBg="1"/>
          <p:bldP spid="62" grpId="4" animBg="1"/>
          <p:bldP spid="63" grpId="0" animBg="1"/>
          <p:bldP spid="63" grpId="1" animBg="1"/>
          <p:bldP spid="63" grpId="2" animBg="1"/>
          <p:bldP spid="63" grpId="3" animBg="1"/>
          <p:bldP spid="63" grpId="4" animBg="1"/>
          <p:bldP spid="75" grpId="0" animBg="1"/>
          <p:bldP spid="75" grpId="1" animBg="1"/>
          <p:bldP spid="77" grpId="0" animBg="1"/>
          <p:bldP spid="77" grpId="1" animBg="1"/>
          <p:bldP spid="79" grpId="0" animBg="1"/>
          <p:bldP spid="79" grpId="1" animBg="1"/>
          <p:bldP spid="81" grpId="0" animBg="1"/>
          <p:bldP spid="81" grpId="1" animBg="1"/>
          <p:bldP spid="83" grpId="0" animBg="1"/>
          <p:bldP spid="83" grpId="1" animBg="1"/>
          <p:bldP spid="85" grpId="0" animBg="1"/>
          <p:bldP spid="85" grpId="1" animBg="1"/>
          <p:bldP spid="87" grpId="0" animBg="1"/>
          <p:bldP spid="87" grpId="1" animBg="1"/>
          <p:bldP spid="88" grpId="0" animBg="1"/>
          <p:bldP spid="88" grpId="1" animBg="1"/>
          <p:bldP spid="91" grpId="0" animBg="1"/>
          <p:bldP spid="91" grpId="1" animBg="1"/>
          <p:bldP spid="93" grpId="0" animBg="1"/>
          <p:bldP spid="93" grpId="1" animBg="1"/>
          <p:bldP spid="94" grpId="0" animBg="1"/>
          <p:bldP spid="94" grpId="1" animBg="1"/>
          <p:bldP spid="95" grpId="0" animBg="1"/>
          <p:bldP spid="95" grpId="1" animBg="1"/>
          <p:bldP spid="100" grpId="0" animBg="1"/>
          <p:bldP spid="100" grpId="1" animBg="1"/>
          <p:bldP spid="102" grpId="0" animBg="1"/>
          <p:bldP spid="102" grpId="1" animBg="1"/>
          <p:bldP spid="106" grpId="0" animBg="1"/>
          <p:bldP spid="106" grpId="1" animBg="1"/>
          <p:bldP spid="108" grpId="0" animBg="1"/>
          <p:bldP spid="108" grpId="1" animBg="1"/>
          <p:bldP spid="110" grpId="0" animBg="1"/>
          <p:bldP spid="110" grpId="1" animBg="1"/>
          <p:bldP spid="112" grpId="0" animBg="1"/>
          <p:bldP spid="112" grpId="1" animBg="1"/>
          <p:bldP spid="104" grpId="0" animBg="1"/>
          <p:bldP spid="104" grpId="1" animBg="1"/>
          <p:bldP spid="58" grpId="0" animBg="1"/>
          <p:bldP spid="58" grpId="1" animBg="1"/>
          <p:bldP spid="68" grpId="0" animBg="1"/>
          <p:bldP spid="68" grpId="1" animBg="1"/>
          <p:bldP spid="74" grpId="0" animBg="1"/>
          <p:bldP spid="74" grpId="1" animBg="1"/>
          <p:bldP spid="99" grpId="0" animBg="1"/>
          <p:bldP spid="99"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300"/>
                                            <p:tgtEl>
                                              <p:spTgt spid="62"/>
                                            </p:tgtEl>
                                          </p:cBhvr>
                                        </p:animEffect>
                                      </p:childTnLst>
                                    </p:cTn>
                                  </p:par>
                                  <p:par>
                                    <p:cTn id="8" presetID="42" presetClass="path" presetSubtype="0" fill="hold" grpId="1" nodeType="withEffect">
                                      <p:stCondLst>
                                        <p:cond delay="0"/>
                                      </p:stCondLst>
                                      <p:childTnLst>
                                        <p:animMotion origin="layout" path="M -1.27538E-6 -0.46065 L -1.27538E-6 -0.00092 " pathEditMode="relative" rAng="0" ptsTypes="AA">
                                          <p:cBhvr>
                                            <p:cTn id="9" dur="500" fill="hold"/>
                                            <p:tgtEl>
                                              <p:spTgt spid="62"/>
                                            </p:tgtEl>
                                            <p:attrNameLst>
                                              <p:attrName>ppt_x</p:attrName>
                                              <p:attrName>ppt_y</p:attrName>
                                            </p:attrNameLst>
                                          </p:cBhvr>
                                          <p:rCtr x="0" y="22986"/>
                                        </p:animMotion>
                                      </p:childTnLst>
                                    </p:cTn>
                                  </p:par>
                                  <p:par>
                                    <p:cTn id="10" presetID="6" presetClass="emph" presetSubtype="0" decel="100000" autoRev="1" fill="hold" grpId="2" nodeType="withEffect">
                                      <p:stCondLst>
                                        <p:cond delay="400"/>
                                      </p:stCondLst>
                                      <p:childTnLst>
                                        <p:animScale>
                                          <p:cBhvr>
                                            <p:cTn id="11" dur="100" fill="hold"/>
                                            <p:tgtEl>
                                              <p:spTgt spid="62"/>
                                            </p:tgtEl>
                                          </p:cBhvr>
                                          <p:by x="100000" y="110000"/>
                                        </p:animScale>
                                      </p:childTnLst>
                                    </p:cTn>
                                  </p:par>
                                  <p:par>
                                    <p:cTn id="12" presetID="6" presetClass="emph" presetSubtype="0" decel="100000" autoRev="1" fill="hold" grpId="3" nodeType="withEffect">
                                      <p:stCondLst>
                                        <p:cond delay="500"/>
                                      </p:stCondLst>
                                      <p:childTnLst>
                                        <p:animScale>
                                          <p:cBhvr>
                                            <p:cTn id="13" dur="100" fill="hold"/>
                                            <p:tgtEl>
                                              <p:spTgt spid="62"/>
                                            </p:tgtEl>
                                          </p:cBhvr>
                                          <p:by x="100000" y="95000"/>
                                        </p:animScale>
                                      </p:childTnLst>
                                    </p:cTn>
                                  </p:par>
                                  <p:par>
                                    <p:cTn id="14" presetID="6" presetClass="emph" presetSubtype="0" decel="100000" autoRev="1" fill="hold" grpId="4" nodeType="withEffect">
                                      <p:stCondLst>
                                        <p:cond delay="700"/>
                                      </p:stCondLst>
                                      <p:childTnLst>
                                        <p:animScale>
                                          <p:cBhvr>
                                            <p:cTn id="15" dur="100" fill="hold"/>
                                            <p:tgtEl>
                                              <p:spTgt spid="62"/>
                                            </p:tgtEl>
                                          </p:cBhvr>
                                          <p:by x="100000" y="95000"/>
                                        </p:animScale>
                                      </p:childTnLst>
                                    </p:cTn>
                                  </p:par>
                                  <p:par>
                                    <p:cTn id="16" presetID="10" presetClass="entr" presetSubtype="0" fill="hold" grpId="0" nodeType="withEffect">
                                      <p:stCondLst>
                                        <p:cond delay="500"/>
                                      </p:stCondLst>
                                      <p:childTnLst>
                                        <p:set>
                                          <p:cBhvr>
                                            <p:cTn id="17" dur="1" fill="hold">
                                              <p:stCondLst>
                                                <p:cond delay="0"/>
                                              </p:stCondLst>
                                            </p:cTn>
                                            <p:tgtEl>
                                              <p:spTgt spid="63"/>
                                            </p:tgtEl>
                                            <p:attrNameLst>
                                              <p:attrName>style.visibility</p:attrName>
                                            </p:attrNameLst>
                                          </p:cBhvr>
                                          <p:to>
                                            <p:strVal val="visible"/>
                                          </p:to>
                                        </p:set>
                                        <p:animEffect transition="in" filter="fade">
                                          <p:cBhvr>
                                            <p:cTn id="18" dur="300"/>
                                            <p:tgtEl>
                                              <p:spTgt spid="63"/>
                                            </p:tgtEl>
                                          </p:cBhvr>
                                        </p:animEffect>
                                      </p:childTnLst>
                                    </p:cTn>
                                  </p:par>
                                  <p:par>
                                    <p:cTn id="19" presetID="42" presetClass="path" presetSubtype="0" fill="hold" grpId="1" nodeType="withEffect">
                                      <p:stCondLst>
                                        <p:cond delay="300"/>
                                      </p:stCondLst>
                                      <p:childTnLst>
                                        <p:animMotion origin="layout" path="M -2.11869E-6 -0.46018 L -2.11869E-6 -0.00092 " pathEditMode="relative" rAng="0" ptsTypes="AA">
                                          <p:cBhvr>
                                            <p:cTn id="20" dur="500" fill="hold"/>
                                            <p:tgtEl>
                                              <p:spTgt spid="63"/>
                                            </p:tgtEl>
                                            <p:attrNameLst>
                                              <p:attrName>ppt_x</p:attrName>
                                              <p:attrName>ppt_y</p:attrName>
                                            </p:attrNameLst>
                                          </p:cBhvr>
                                          <p:rCtr x="0" y="22963"/>
                                        </p:animMotion>
                                      </p:childTnLst>
                                    </p:cTn>
                                  </p:par>
                                  <p:par>
                                    <p:cTn id="21" presetID="6" presetClass="emph" presetSubtype="0" decel="100000" autoRev="1" fill="hold" grpId="2" nodeType="withEffect">
                                      <p:stCondLst>
                                        <p:cond delay="700"/>
                                      </p:stCondLst>
                                      <p:childTnLst>
                                        <p:animScale>
                                          <p:cBhvr>
                                            <p:cTn id="22" dur="100" fill="hold"/>
                                            <p:tgtEl>
                                              <p:spTgt spid="63"/>
                                            </p:tgtEl>
                                          </p:cBhvr>
                                          <p:by x="100000" y="110000"/>
                                        </p:animScale>
                                      </p:childTnLst>
                                    </p:cTn>
                                  </p:par>
                                  <p:par>
                                    <p:cTn id="23" presetID="6" presetClass="emph" presetSubtype="0" decel="100000" autoRev="1" fill="hold" grpId="3" nodeType="withEffect">
                                      <p:stCondLst>
                                        <p:cond delay="600"/>
                                      </p:stCondLst>
                                      <p:childTnLst>
                                        <p:animScale>
                                          <p:cBhvr>
                                            <p:cTn id="24" dur="100" fill="hold"/>
                                            <p:tgtEl>
                                              <p:spTgt spid="63"/>
                                            </p:tgtEl>
                                          </p:cBhvr>
                                          <p:by x="100000" y="95000"/>
                                        </p:animScale>
                                      </p:childTnLst>
                                    </p:cTn>
                                  </p:par>
                                  <p:par>
                                    <p:cTn id="25" presetID="6" presetClass="emph" presetSubtype="0" decel="100000" autoRev="1" fill="hold" grpId="4" nodeType="withEffect">
                                      <p:stCondLst>
                                        <p:cond delay="600"/>
                                      </p:stCondLst>
                                      <p:childTnLst>
                                        <p:animScale>
                                          <p:cBhvr>
                                            <p:cTn id="26" dur="100" fill="hold"/>
                                            <p:tgtEl>
                                              <p:spTgt spid="63"/>
                                            </p:tgtEl>
                                          </p:cBhvr>
                                          <p:by x="100000" y="95000"/>
                                        </p:animScale>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1" nodeType="clickEffect">
                                      <p:stCondLst>
                                        <p:cond delay="0"/>
                                      </p:stCondLst>
                                      <p:childTnLst>
                                        <p:set>
                                          <p:cBhvr>
                                            <p:cTn id="30" dur="1" fill="hold">
                                              <p:stCondLst>
                                                <p:cond delay="0"/>
                                              </p:stCondLst>
                                            </p:cTn>
                                            <p:tgtEl>
                                              <p:spTgt spid="75"/>
                                            </p:tgtEl>
                                            <p:attrNameLst>
                                              <p:attrName>style.visibility</p:attrName>
                                            </p:attrNameLst>
                                          </p:cBhvr>
                                          <p:to>
                                            <p:strVal val="visible"/>
                                          </p:to>
                                        </p:set>
                                        <p:animEffect transition="in" filter="fade">
                                          <p:cBhvr>
                                            <p:cTn id="31" dur="300"/>
                                            <p:tgtEl>
                                              <p:spTgt spid="75"/>
                                            </p:tgtEl>
                                          </p:cBhvr>
                                        </p:animEffect>
                                      </p:childTnLst>
                                    </p:cTn>
                                  </p:par>
                                  <p:par>
                                    <p:cTn id="32" presetID="42" presetClass="path" presetSubtype="0" accel="50000" fill="hold" grpId="0" nodeType="withEffect">
                                      <p:stCondLst>
                                        <p:cond delay="0"/>
                                      </p:stCondLst>
                                      <p:childTnLst>
                                        <p:animMotion origin="layout" path="M -2.66528E-6 -0.72083 L -2.66528E-6 -4.44444E-6 " pathEditMode="relative" rAng="0" ptsTypes="AA">
                                          <p:cBhvr>
                                            <p:cTn id="33" dur="800" fill="hold"/>
                                            <p:tgtEl>
                                              <p:spTgt spid="75"/>
                                            </p:tgtEl>
                                            <p:attrNameLst>
                                              <p:attrName>ppt_x</p:attrName>
                                              <p:attrName>ppt_y</p:attrName>
                                            </p:attrNameLst>
                                          </p:cBhvr>
                                          <p:rCtr x="0" y="36042"/>
                                        </p:animMotion>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1" nodeType="clickEffect">
                                      <p:stCondLst>
                                        <p:cond delay="0"/>
                                      </p:stCondLst>
                                      <p:childTnLst>
                                        <p:set>
                                          <p:cBhvr>
                                            <p:cTn id="37" dur="1" fill="hold">
                                              <p:stCondLst>
                                                <p:cond delay="0"/>
                                              </p:stCondLst>
                                            </p:cTn>
                                            <p:tgtEl>
                                              <p:spTgt spid="77"/>
                                            </p:tgtEl>
                                            <p:attrNameLst>
                                              <p:attrName>style.visibility</p:attrName>
                                            </p:attrNameLst>
                                          </p:cBhvr>
                                          <p:to>
                                            <p:strVal val="visible"/>
                                          </p:to>
                                        </p:set>
                                        <p:animEffect transition="in" filter="fade">
                                          <p:cBhvr>
                                            <p:cTn id="38" dur="300"/>
                                            <p:tgtEl>
                                              <p:spTgt spid="77"/>
                                            </p:tgtEl>
                                          </p:cBhvr>
                                        </p:animEffect>
                                      </p:childTnLst>
                                    </p:cTn>
                                  </p:par>
                                  <p:par>
                                    <p:cTn id="39" presetID="42" presetClass="path" presetSubtype="0" accel="50000" fill="hold" grpId="0" nodeType="withEffect">
                                      <p:stCondLst>
                                        <p:cond delay="0"/>
                                      </p:stCondLst>
                                      <p:childTnLst>
                                        <p:animMotion origin="layout" path="M -2.79021E-6 -0.72083 L -2.79021E-6 3.7037E-7 " pathEditMode="relative" rAng="0" ptsTypes="AA">
                                          <p:cBhvr>
                                            <p:cTn id="40" dur="800" fill="hold"/>
                                            <p:tgtEl>
                                              <p:spTgt spid="77"/>
                                            </p:tgtEl>
                                            <p:attrNameLst>
                                              <p:attrName>ppt_x</p:attrName>
                                              <p:attrName>ppt_y</p:attrName>
                                            </p:attrNameLst>
                                          </p:cBhvr>
                                          <p:rCtr x="0" y="36042"/>
                                        </p:animMotion>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1" nodeType="clickEffect">
                                      <p:stCondLst>
                                        <p:cond delay="0"/>
                                      </p:stCondLst>
                                      <p:childTnLst>
                                        <p:set>
                                          <p:cBhvr>
                                            <p:cTn id="44" dur="1" fill="hold">
                                              <p:stCondLst>
                                                <p:cond delay="0"/>
                                              </p:stCondLst>
                                            </p:cTn>
                                            <p:tgtEl>
                                              <p:spTgt spid="79"/>
                                            </p:tgtEl>
                                            <p:attrNameLst>
                                              <p:attrName>style.visibility</p:attrName>
                                            </p:attrNameLst>
                                          </p:cBhvr>
                                          <p:to>
                                            <p:strVal val="visible"/>
                                          </p:to>
                                        </p:set>
                                        <p:animEffect transition="in" filter="fade">
                                          <p:cBhvr>
                                            <p:cTn id="45" dur="300"/>
                                            <p:tgtEl>
                                              <p:spTgt spid="79"/>
                                            </p:tgtEl>
                                          </p:cBhvr>
                                        </p:animEffect>
                                      </p:childTnLst>
                                    </p:cTn>
                                  </p:par>
                                  <p:par>
                                    <p:cTn id="46" presetID="42" presetClass="path" presetSubtype="0" accel="50000" fill="hold" grpId="0" nodeType="withEffect">
                                      <p:stCondLst>
                                        <p:cond delay="0"/>
                                      </p:stCondLst>
                                      <p:childTnLst>
                                        <p:animMotion origin="layout" path="M 3.21187E-6 -0.72083 L 3.21187E-6 -1.85185E-6 " pathEditMode="relative" rAng="0" ptsTypes="AA">
                                          <p:cBhvr>
                                            <p:cTn id="47" dur="800" fill="hold"/>
                                            <p:tgtEl>
                                              <p:spTgt spid="79"/>
                                            </p:tgtEl>
                                            <p:attrNameLst>
                                              <p:attrName>ppt_x</p:attrName>
                                              <p:attrName>ppt_y</p:attrName>
                                            </p:attrNameLst>
                                          </p:cBhvr>
                                          <p:rCtr x="0" y="36042"/>
                                        </p:animMotion>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1" nodeType="clickEffect">
                                      <p:stCondLst>
                                        <p:cond delay="0"/>
                                      </p:stCondLst>
                                      <p:childTnLst>
                                        <p:set>
                                          <p:cBhvr>
                                            <p:cTn id="51" dur="1" fill="hold">
                                              <p:stCondLst>
                                                <p:cond delay="0"/>
                                              </p:stCondLst>
                                            </p:cTn>
                                            <p:tgtEl>
                                              <p:spTgt spid="81"/>
                                            </p:tgtEl>
                                            <p:attrNameLst>
                                              <p:attrName>style.visibility</p:attrName>
                                            </p:attrNameLst>
                                          </p:cBhvr>
                                          <p:to>
                                            <p:strVal val="visible"/>
                                          </p:to>
                                        </p:set>
                                        <p:animEffect transition="in" filter="fade">
                                          <p:cBhvr>
                                            <p:cTn id="52" dur="300"/>
                                            <p:tgtEl>
                                              <p:spTgt spid="81"/>
                                            </p:tgtEl>
                                          </p:cBhvr>
                                        </p:animEffect>
                                      </p:childTnLst>
                                    </p:cTn>
                                  </p:par>
                                  <p:par>
                                    <p:cTn id="53" presetID="42" presetClass="path" presetSubtype="0" accel="50000" fill="hold" grpId="0" nodeType="withEffect">
                                      <p:stCondLst>
                                        <p:cond delay="0"/>
                                      </p:stCondLst>
                                      <p:childTnLst>
                                        <p:animMotion origin="layout" path="M -4.13326E-6 -0.72083 L -4.13326E-6 -4.44444E-6 " pathEditMode="relative" rAng="0" ptsTypes="AA">
                                          <p:cBhvr>
                                            <p:cTn id="54" dur="800" fill="hold"/>
                                            <p:tgtEl>
                                              <p:spTgt spid="81"/>
                                            </p:tgtEl>
                                            <p:attrNameLst>
                                              <p:attrName>ppt_x</p:attrName>
                                              <p:attrName>ppt_y</p:attrName>
                                            </p:attrNameLst>
                                          </p:cBhvr>
                                          <p:rCtr x="0" y="36042"/>
                                        </p:animMotion>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1" nodeType="clickEffect">
                                      <p:stCondLst>
                                        <p:cond delay="0"/>
                                      </p:stCondLst>
                                      <p:childTnLst>
                                        <p:set>
                                          <p:cBhvr>
                                            <p:cTn id="58" dur="1" fill="hold">
                                              <p:stCondLst>
                                                <p:cond delay="0"/>
                                              </p:stCondLst>
                                            </p:cTn>
                                            <p:tgtEl>
                                              <p:spTgt spid="83"/>
                                            </p:tgtEl>
                                            <p:attrNameLst>
                                              <p:attrName>style.visibility</p:attrName>
                                            </p:attrNameLst>
                                          </p:cBhvr>
                                          <p:to>
                                            <p:strVal val="visible"/>
                                          </p:to>
                                        </p:set>
                                        <p:animEffect transition="in" filter="fade">
                                          <p:cBhvr>
                                            <p:cTn id="59" dur="300"/>
                                            <p:tgtEl>
                                              <p:spTgt spid="83"/>
                                            </p:tgtEl>
                                          </p:cBhvr>
                                        </p:animEffect>
                                      </p:childTnLst>
                                    </p:cTn>
                                  </p:par>
                                  <p:par>
                                    <p:cTn id="60" presetID="42" presetClass="path" presetSubtype="0" accel="50000" fill="hold" grpId="0" nodeType="withEffect">
                                      <p:stCondLst>
                                        <p:cond delay="0"/>
                                      </p:stCondLst>
                                      <p:childTnLst>
                                        <p:animMotion origin="layout" path="M -3.00885E-6 -0.72083 L -3.00885E-6 -3.33333E-6 " pathEditMode="relative" rAng="0" ptsTypes="AA">
                                          <p:cBhvr>
                                            <p:cTn id="61" dur="800" fill="hold"/>
                                            <p:tgtEl>
                                              <p:spTgt spid="83"/>
                                            </p:tgtEl>
                                            <p:attrNameLst>
                                              <p:attrName>ppt_x</p:attrName>
                                              <p:attrName>ppt_y</p:attrName>
                                            </p:attrNameLst>
                                          </p:cBhvr>
                                          <p:rCtr x="0" y="36042"/>
                                        </p:animMotion>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1" nodeType="clickEffect">
                                      <p:stCondLst>
                                        <p:cond delay="0"/>
                                      </p:stCondLst>
                                      <p:childTnLst>
                                        <p:set>
                                          <p:cBhvr>
                                            <p:cTn id="65" dur="1" fill="hold">
                                              <p:stCondLst>
                                                <p:cond delay="0"/>
                                              </p:stCondLst>
                                            </p:cTn>
                                            <p:tgtEl>
                                              <p:spTgt spid="85"/>
                                            </p:tgtEl>
                                            <p:attrNameLst>
                                              <p:attrName>style.visibility</p:attrName>
                                            </p:attrNameLst>
                                          </p:cBhvr>
                                          <p:to>
                                            <p:strVal val="visible"/>
                                          </p:to>
                                        </p:set>
                                        <p:animEffect transition="in" filter="fade">
                                          <p:cBhvr>
                                            <p:cTn id="66" dur="300"/>
                                            <p:tgtEl>
                                              <p:spTgt spid="85"/>
                                            </p:tgtEl>
                                          </p:cBhvr>
                                        </p:animEffect>
                                      </p:childTnLst>
                                    </p:cTn>
                                  </p:par>
                                  <p:par>
                                    <p:cTn id="67" presetID="42" presetClass="path" presetSubtype="0" accel="50000" fill="hold" grpId="0" nodeType="withEffect">
                                      <p:stCondLst>
                                        <p:cond delay="0"/>
                                      </p:stCondLst>
                                      <p:childTnLst>
                                        <p:animMotion origin="layout" path="M 3.91463E-6 -0.72083 L 3.91463E-6 -7.40741E-7 " pathEditMode="relative" rAng="0" ptsTypes="AA">
                                          <p:cBhvr>
                                            <p:cTn id="68" dur="800" fill="hold"/>
                                            <p:tgtEl>
                                              <p:spTgt spid="85"/>
                                            </p:tgtEl>
                                            <p:attrNameLst>
                                              <p:attrName>ppt_x</p:attrName>
                                              <p:attrName>ppt_y</p:attrName>
                                            </p:attrNameLst>
                                          </p:cBhvr>
                                          <p:rCtr x="0" y="36042"/>
                                        </p:animMotion>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1" nodeType="clickEffect">
                                      <p:stCondLst>
                                        <p:cond delay="0"/>
                                      </p:stCondLst>
                                      <p:childTnLst>
                                        <p:set>
                                          <p:cBhvr>
                                            <p:cTn id="72" dur="1" fill="hold">
                                              <p:stCondLst>
                                                <p:cond delay="0"/>
                                              </p:stCondLst>
                                            </p:cTn>
                                            <p:tgtEl>
                                              <p:spTgt spid="87"/>
                                            </p:tgtEl>
                                            <p:attrNameLst>
                                              <p:attrName>style.visibility</p:attrName>
                                            </p:attrNameLst>
                                          </p:cBhvr>
                                          <p:to>
                                            <p:strVal val="visible"/>
                                          </p:to>
                                        </p:set>
                                        <p:animEffect transition="in" filter="fade">
                                          <p:cBhvr>
                                            <p:cTn id="73" dur="300"/>
                                            <p:tgtEl>
                                              <p:spTgt spid="87"/>
                                            </p:tgtEl>
                                          </p:cBhvr>
                                        </p:animEffect>
                                      </p:childTnLst>
                                    </p:cTn>
                                  </p:par>
                                  <p:par>
                                    <p:cTn id="74" presetID="42" presetClass="path" presetSubtype="0" accel="50000" fill="hold" grpId="0" nodeType="withEffect">
                                      <p:stCondLst>
                                        <p:cond delay="0"/>
                                      </p:stCondLst>
                                      <p:childTnLst>
                                        <p:animMotion origin="layout" path="M -2.90474E-6 -0.72083 L -2.90474E-6 -3.33333E-6 " pathEditMode="relative" rAng="0" ptsTypes="AA">
                                          <p:cBhvr>
                                            <p:cTn id="75" dur="800" fill="hold"/>
                                            <p:tgtEl>
                                              <p:spTgt spid="87"/>
                                            </p:tgtEl>
                                            <p:attrNameLst>
                                              <p:attrName>ppt_x</p:attrName>
                                              <p:attrName>ppt_y</p:attrName>
                                            </p:attrNameLst>
                                          </p:cBhvr>
                                          <p:rCtr x="0" y="36042"/>
                                        </p:animMotion>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1" nodeType="clickEffect">
                                      <p:stCondLst>
                                        <p:cond delay="0"/>
                                      </p:stCondLst>
                                      <p:childTnLst>
                                        <p:set>
                                          <p:cBhvr>
                                            <p:cTn id="79" dur="1" fill="hold">
                                              <p:stCondLst>
                                                <p:cond delay="0"/>
                                              </p:stCondLst>
                                            </p:cTn>
                                            <p:tgtEl>
                                              <p:spTgt spid="88"/>
                                            </p:tgtEl>
                                            <p:attrNameLst>
                                              <p:attrName>style.visibility</p:attrName>
                                            </p:attrNameLst>
                                          </p:cBhvr>
                                          <p:to>
                                            <p:strVal val="visible"/>
                                          </p:to>
                                        </p:set>
                                        <p:animEffect transition="in" filter="fade">
                                          <p:cBhvr>
                                            <p:cTn id="80" dur="300"/>
                                            <p:tgtEl>
                                              <p:spTgt spid="88"/>
                                            </p:tgtEl>
                                          </p:cBhvr>
                                        </p:animEffect>
                                      </p:childTnLst>
                                    </p:cTn>
                                  </p:par>
                                  <p:par>
                                    <p:cTn id="81" presetID="42" presetClass="path" presetSubtype="0" accel="50000" fill="hold" grpId="0" nodeType="withEffect">
                                      <p:stCondLst>
                                        <p:cond delay="0"/>
                                      </p:stCondLst>
                                      <p:childTnLst>
                                        <p:animMotion origin="layout" path="M -3.87298E-6 -0.72084 L -3.87298E-6 4.81481E-6 " pathEditMode="relative" rAng="0" ptsTypes="AA">
                                          <p:cBhvr>
                                            <p:cTn id="82" dur="800" fill="hold"/>
                                            <p:tgtEl>
                                              <p:spTgt spid="88"/>
                                            </p:tgtEl>
                                            <p:attrNameLst>
                                              <p:attrName>ppt_x</p:attrName>
                                              <p:attrName>ppt_y</p:attrName>
                                            </p:attrNameLst>
                                          </p:cBhvr>
                                          <p:rCtr x="0" y="36042"/>
                                        </p:animMotion>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1" nodeType="clickEffect">
                                      <p:stCondLst>
                                        <p:cond delay="0"/>
                                      </p:stCondLst>
                                      <p:childTnLst>
                                        <p:set>
                                          <p:cBhvr>
                                            <p:cTn id="86" dur="1" fill="hold">
                                              <p:stCondLst>
                                                <p:cond delay="0"/>
                                              </p:stCondLst>
                                            </p:cTn>
                                            <p:tgtEl>
                                              <p:spTgt spid="91"/>
                                            </p:tgtEl>
                                            <p:attrNameLst>
                                              <p:attrName>style.visibility</p:attrName>
                                            </p:attrNameLst>
                                          </p:cBhvr>
                                          <p:to>
                                            <p:strVal val="visible"/>
                                          </p:to>
                                        </p:set>
                                        <p:animEffect transition="in" filter="fade">
                                          <p:cBhvr>
                                            <p:cTn id="87" dur="300"/>
                                            <p:tgtEl>
                                              <p:spTgt spid="91"/>
                                            </p:tgtEl>
                                          </p:cBhvr>
                                        </p:animEffect>
                                      </p:childTnLst>
                                    </p:cTn>
                                  </p:par>
                                  <p:par>
                                    <p:cTn id="88" presetID="42" presetClass="path" presetSubtype="0" accel="50000" fill="hold" grpId="0" nodeType="withEffect">
                                      <p:stCondLst>
                                        <p:cond delay="0"/>
                                      </p:stCondLst>
                                      <p:childTnLst>
                                        <p:animMotion origin="layout" path="M 4.29984E-6 -0.72084 L 4.29984E-6 2.59259E-6 " pathEditMode="relative" rAng="0" ptsTypes="AA">
                                          <p:cBhvr>
                                            <p:cTn id="89" dur="800" fill="hold"/>
                                            <p:tgtEl>
                                              <p:spTgt spid="91"/>
                                            </p:tgtEl>
                                            <p:attrNameLst>
                                              <p:attrName>ppt_x</p:attrName>
                                              <p:attrName>ppt_y</p:attrName>
                                            </p:attrNameLst>
                                          </p:cBhvr>
                                          <p:rCtr x="0" y="36042"/>
                                        </p:animMotion>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grpId="1" nodeType="click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fade">
                                          <p:cBhvr>
                                            <p:cTn id="94" dur="300"/>
                                            <p:tgtEl>
                                              <p:spTgt spid="93"/>
                                            </p:tgtEl>
                                          </p:cBhvr>
                                        </p:animEffect>
                                      </p:childTnLst>
                                    </p:cTn>
                                  </p:par>
                                  <p:par>
                                    <p:cTn id="95" presetID="42" presetClass="path" presetSubtype="0" accel="50000" fill="hold" grpId="0" nodeType="withEffect">
                                      <p:stCondLst>
                                        <p:cond delay="0"/>
                                      </p:stCondLst>
                                      <p:childTnLst>
                                        <p:animMotion origin="layout" path="M -2.76419E-6 -0.72083 L -2.76419E-6 -4.44444E-6 " pathEditMode="relative" rAng="0" ptsTypes="AA">
                                          <p:cBhvr>
                                            <p:cTn id="96" dur="800" fill="hold"/>
                                            <p:tgtEl>
                                              <p:spTgt spid="93"/>
                                            </p:tgtEl>
                                            <p:attrNameLst>
                                              <p:attrName>ppt_x</p:attrName>
                                              <p:attrName>ppt_y</p:attrName>
                                            </p:attrNameLst>
                                          </p:cBhvr>
                                          <p:rCtr x="0" y="36042"/>
                                        </p:animMotion>
                                      </p:childTnLst>
                                    </p:cTn>
                                  </p:par>
                                </p:childTnLst>
                              </p:cTn>
                            </p:par>
                          </p:childTnLst>
                        </p:cTn>
                      </p:par>
                      <p:par>
                        <p:cTn id="97" fill="hold">
                          <p:stCondLst>
                            <p:cond delay="indefinite"/>
                          </p:stCondLst>
                          <p:childTnLst>
                            <p:par>
                              <p:cTn id="98" fill="hold">
                                <p:stCondLst>
                                  <p:cond delay="0"/>
                                </p:stCondLst>
                                <p:childTnLst>
                                  <p:par>
                                    <p:cTn id="99" presetID="10" presetClass="entr" presetSubtype="0" fill="hold" grpId="1" nodeType="clickEffect">
                                      <p:stCondLst>
                                        <p:cond delay="0"/>
                                      </p:stCondLst>
                                      <p:childTnLst>
                                        <p:set>
                                          <p:cBhvr>
                                            <p:cTn id="100" dur="1" fill="hold">
                                              <p:stCondLst>
                                                <p:cond delay="0"/>
                                              </p:stCondLst>
                                            </p:cTn>
                                            <p:tgtEl>
                                              <p:spTgt spid="94"/>
                                            </p:tgtEl>
                                            <p:attrNameLst>
                                              <p:attrName>style.visibility</p:attrName>
                                            </p:attrNameLst>
                                          </p:cBhvr>
                                          <p:to>
                                            <p:strVal val="visible"/>
                                          </p:to>
                                        </p:set>
                                        <p:animEffect transition="in" filter="fade">
                                          <p:cBhvr>
                                            <p:cTn id="101" dur="300"/>
                                            <p:tgtEl>
                                              <p:spTgt spid="94"/>
                                            </p:tgtEl>
                                          </p:cBhvr>
                                        </p:animEffect>
                                      </p:childTnLst>
                                    </p:cTn>
                                  </p:par>
                                  <p:par>
                                    <p:cTn id="102" presetID="42" presetClass="path" presetSubtype="0" accel="50000" fill="hold" grpId="0" nodeType="withEffect">
                                      <p:stCondLst>
                                        <p:cond delay="0"/>
                                      </p:stCondLst>
                                      <p:childTnLst>
                                        <p:animMotion origin="layout" path="M 1.45757E-7 -0.72083 L 1.45757E-7 5.55112E-17 " pathEditMode="relative" rAng="0" ptsTypes="AA">
                                          <p:cBhvr>
                                            <p:cTn id="103" dur="800" fill="hold"/>
                                            <p:tgtEl>
                                              <p:spTgt spid="94"/>
                                            </p:tgtEl>
                                            <p:attrNameLst>
                                              <p:attrName>ppt_x</p:attrName>
                                              <p:attrName>ppt_y</p:attrName>
                                            </p:attrNameLst>
                                          </p:cBhvr>
                                          <p:rCtr x="0" y="36042"/>
                                        </p:animMotion>
                                      </p:childTnLst>
                                    </p:cTn>
                                  </p:par>
                                </p:childTnLst>
                              </p:cTn>
                            </p:par>
                          </p:childTnLst>
                        </p:cTn>
                      </p:par>
                      <p:par>
                        <p:cTn id="104" fill="hold">
                          <p:stCondLst>
                            <p:cond delay="indefinite"/>
                          </p:stCondLst>
                          <p:childTnLst>
                            <p:par>
                              <p:cTn id="105" fill="hold">
                                <p:stCondLst>
                                  <p:cond delay="0"/>
                                </p:stCondLst>
                                <p:childTnLst>
                                  <p:par>
                                    <p:cTn id="106" presetID="10" presetClass="entr" presetSubtype="0" fill="hold" grpId="1" nodeType="clickEffect">
                                      <p:stCondLst>
                                        <p:cond delay="0"/>
                                      </p:stCondLst>
                                      <p:childTnLst>
                                        <p:set>
                                          <p:cBhvr>
                                            <p:cTn id="107" dur="1" fill="hold">
                                              <p:stCondLst>
                                                <p:cond delay="0"/>
                                              </p:stCondLst>
                                            </p:cTn>
                                            <p:tgtEl>
                                              <p:spTgt spid="95"/>
                                            </p:tgtEl>
                                            <p:attrNameLst>
                                              <p:attrName>style.visibility</p:attrName>
                                            </p:attrNameLst>
                                          </p:cBhvr>
                                          <p:to>
                                            <p:strVal val="visible"/>
                                          </p:to>
                                        </p:set>
                                        <p:animEffect transition="in" filter="fade">
                                          <p:cBhvr>
                                            <p:cTn id="108" dur="300"/>
                                            <p:tgtEl>
                                              <p:spTgt spid="95"/>
                                            </p:tgtEl>
                                          </p:cBhvr>
                                        </p:animEffect>
                                      </p:childTnLst>
                                    </p:cTn>
                                  </p:par>
                                  <p:par>
                                    <p:cTn id="109" presetID="42" presetClass="path" presetSubtype="0" accel="50000" fill="hold" grpId="0" nodeType="withEffect">
                                      <p:stCondLst>
                                        <p:cond delay="0"/>
                                      </p:stCondLst>
                                      <p:childTnLst>
                                        <p:animMotion origin="layout" path="M -1.6658E-6 -0.72083 L -1.6658E-6 -2.96296E-6 " pathEditMode="relative" rAng="0" ptsTypes="AA">
                                          <p:cBhvr>
                                            <p:cTn id="110" dur="800" fill="hold"/>
                                            <p:tgtEl>
                                              <p:spTgt spid="95"/>
                                            </p:tgtEl>
                                            <p:attrNameLst>
                                              <p:attrName>ppt_x</p:attrName>
                                              <p:attrName>ppt_y</p:attrName>
                                            </p:attrNameLst>
                                          </p:cBhvr>
                                          <p:rCtr x="0" y="36042"/>
                                        </p:animMotion>
                                      </p:childTnLst>
                                    </p:cTn>
                                  </p:par>
                                </p:childTnLst>
                              </p:cTn>
                            </p:par>
                          </p:childTnLst>
                        </p:cTn>
                      </p:par>
                      <p:par>
                        <p:cTn id="111" fill="hold">
                          <p:stCondLst>
                            <p:cond delay="indefinite"/>
                          </p:stCondLst>
                          <p:childTnLst>
                            <p:par>
                              <p:cTn id="112" fill="hold">
                                <p:stCondLst>
                                  <p:cond delay="0"/>
                                </p:stCondLst>
                                <p:childTnLst>
                                  <p:par>
                                    <p:cTn id="113" presetID="10" presetClass="entr" presetSubtype="0" fill="hold" grpId="1" nodeType="clickEffect">
                                      <p:stCondLst>
                                        <p:cond delay="0"/>
                                      </p:stCondLst>
                                      <p:childTnLst>
                                        <p:set>
                                          <p:cBhvr>
                                            <p:cTn id="114" dur="1" fill="hold">
                                              <p:stCondLst>
                                                <p:cond delay="0"/>
                                              </p:stCondLst>
                                            </p:cTn>
                                            <p:tgtEl>
                                              <p:spTgt spid="100"/>
                                            </p:tgtEl>
                                            <p:attrNameLst>
                                              <p:attrName>style.visibility</p:attrName>
                                            </p:attrNameLst>
                                          </p:cBhvr>
                                          <p:to>
                                            <p:strVal val="visible"/>
                                          </p:to>
                                        </p:set>
                                        <p:animEffect transition="in" filter="fade">
                                          <p:cBhvr>
                                            <p:cTn id="115" dur="300"/>
                                            <p:tgtEl>
                                              <p:spTgt spid="100"/>
                                            </p:tgtEl>
                                          </p:cBhvr>
                                        </p:animEffect>
                                      </p:childTnLst>
                                    </p:cTn>
                                  </p:par>
                                  <p:par>
                                    <p:cTn id="116" presetID="42" presetClass="path" presetSubtype="0" accel="50000" fill="hold" grpId="0" nodeType="withEffect">
                                      <p:stCondLst>
                                        <p:cond delay="0"/>
                                      </p:stCondLst>
                                      <p:childTnLst>
                                        <p:animMotion origin="layout" path="M -7.86049E-7 -0.72083 L -7.86049E-7 7.40741E-7 " pathEditMode="relative" rAng="0" ptsTypes="AA">
                                          <p:cBhvr>
                                            <p:cTn id="117" dur="800" fill="hold"/>
                                            <p:tgtEl>
                                              <p:spTgt spid="100"/>
                                            </p:tgtEl>
                                            <p:attrNameLst>
                                              <p:attrName>ppt_x</p:attrName>
                                              <p:attrName>ppt_y</p:attrName>
                                            </p:attrNameLst>
                                          </p:cBhvr>
                                          <p:rCtr x="0" y="36042"/>
                                        </p:animMotion>
                                      </p:childTnLst>
                                    </p:cTn>
                                  </p:par>
                                </p:childTnLst>
                              </p:cTn>
                            </p:par>
                          </p:childTnLst>
                        </p:cTn>
                      </p:par>
                      <p:par>
                        <p:cTn id="118" fill="hold">
                          <p:stCondLst>
                            <p:cond delay="indefinite"/>
                          </p:stCondLst>
                          <p:childTnLst>
                            <p:par>
                              <p:cTn id="119" fill="hold">
                                <p:stCondLst>
                                  <p:cond delay="0"/>
                                </p:stCondLst>
                                <p:childTnLst>
                                  <p:par>
                                    <p:cTn id="120" presetID="10" presetClass="entr" presetSubtype="0" fill="hold" grpId="1" nodeType="clickEffect">
                                      <p:stCondLst>
                                        <p:cond delay="0"/>
                                      </p:stCondLst>
                                      <p:childTnLst>
                                        <p:set>
                                          <p:cBhvr>
                                            <p:cTn id="121" dur="1" fill="hold">
                                              <p:stCondLst>
                                                <p:cond delay="0"/>
                                              </p:stCondLst>
                                            </p:cTn>
                                            <p:tgtEl>
                                              <p:spTgt spid="102"/>
                                            </p:tgtEl>
                                            <p:attrNameLst>
                                              <p:attrName>style.visibility</p:attrName>
                                            </p:attrNameLst>
                                          </p:cBhvr>
                                          <p:to>
                                            <p:strVal val="visible"/>
                                          </p:to>
                                        </p:set>
                                        <p:animEffect transition="in" filter="fade">
                                          <p:cBhvr>
                                            <p:cTn id="122" dur="300"/>
                                            <p:tgtEl>
                                              <p:spTgt spid="102"/>
                                            </p:tgtEl>
                                          </p:cBhvr>
                                        </p:animEffect>
                                      </p:childTnLst>
                                    </p:cTn>
                                  </p:par>
                                  <p:par>
                                    <p:cTn id="123" presetID="42" presetClass="path" presetSubtype="0" accel="50000" fill="hold" grpId="0" nodeType="withEffect">
                                      <p:stCondLst>
                                        <p:cond delay="0"/>
                                      </p:stCondLst>
                                      <p:childTnLst>
                                        <p:animMotion origin="layout" path="M 9.47423E-7 -0.72083 L 9.47423E-7 -1.85185E-6 " pathEditMode="relative" rAng="0" ptsTypes="AA">
                                          <p:cBhvr>
                                            <p:cTn id="124" dur="800" fill="hold"/>
                                            <p:tgtEl>
                                              <p:spTgt spid="102"/>
                                            </p:tgtEl>
                                            <p:attrNameLst>
                                              <p:attrName>ppt_x</p:attrName>
                                              <p:attrName>ppt_y</p:attrName>
                                            </p:attrNameLst>
                                          </p:cBhvr>
                                          <p:rCtr x="0" y="36042"/>
                                        </p:animMotion>
                                      </p:childTnLst>
                                    </p:cTn>
                                  </p:par>
                                </p:childTnLst>
                              </p:cTn>
                            </p:par>
                          </p:childTnLst>
                        </p:cTn>
                      </p:par>
                      <p:par>
                        <p:cTn id="125" fill="hold">
                          <p:stCondLst>
                            <p:cond delay="indefinite"/>
                          </p:stCondLst>
                          <p:childTnLst>
                            <p:par>
                              <p:cTn id="126" fill="hold">
                                <p:stCondLst>
                                  <p:cond delay="0"/>
                                </p:stCondLst>
                                <p:childTnLst>
                                  <p:par>
                                    <p:cTn id="127" presetID="10" presetClass="entr" presetSubtype="0" fill="hold" grpId="1" nodeType="clickEffect">
                                      <p:stCondLst>
                                        <p:cond delay="0"/>
                                      </p:stCondLst>
                                      <p:childTnLst>
                                        <p:set>
                                          <p:cBhvr>
                                            <p:cTn id="128" dur="1" fill="hold">
                                              <p:stCondLst>
                                                <p:cond delay="0"/>
                                              </p:stCondLst>
                                            </p:cTn>
                                            <p:tgtEl>
                                              <p:spTgt spid="104"/>
                                            </p:tgtEl>
                                            <p:attrNameLst>
                                              <p:attrName>style.visibility</p:attrName>
                                            </p:attrNameLst>
                                          </p:cBhvr>
                                          <p:to>
                                            <p:strVal val="visible"/>
                                          </p:to>
                                        </p:set>
                                        <p:animEffect transition="in" filter="fade">
                                          <p:cBhvr>
                                            <p:cTn id="129" dur="300"/>
                                            <p:tgtEl>
                                              <p:spTgt spid="104"/>
                                            </p:tgtEl>
                                          </p:cBhvr>
                                        </p:animEffect>
                                      </p:childTnLst>
                                    </p:cTn>
                                  </p:par>
                                  <p:par>
                                    <p:cTn id="130" presetID="42" presetClass="path" presetSubtype="0" accel="50000" fill="hold" grpId="0" nodeType="withEffect">
                                      <p:stCondLst>
                                        <p:cond delay="0"/>
                                      </p:stCondLst>
                                      <p:childTnLst>
                                        <p:animMotion origin="layout" path="M 1.41072E-6 -0.72084 L 1.41072E-6 2.59259E-6 " pathEditMode="relative" rAng="0" ptsTypes="AA">
                                          <p:cBhvr>
                                            <p:cTn id="131" dur="800" fill="hold"/>
                                            <p:tgtEl>
                                              <p:spTgt spid="104"/>
                                            </p:tgtEl>
                                            <p:attrNameLst>
                                              <p:attrName>ppt_x</p:attrName>
                                              <p:attrName>ppt_y</p:attrName>
                                            </p:attrNameLst>
                                          </p:cBhvr>
                                          <p:rCtr x="0" y="36042"/>
                                        </p:animMotion>
                                      </p:childTnLst>
                                    </p:cTn>
                                  </p:par>
                                </p:childTnLst>
                              </p:cTn>
                            </p:par>
                          </p:childTnLst>
                        </p:cTn>
                      </p:par>
                      <p:par>
                        <p:cTn id="132" fill="hold">
                          <p:stCondLst>
                            <p:cond delay="indefinite"/>
                          </p:stCondLst>
                          <p:childTnLst>
                            <p:par>
                              <p:cTn id="133" fill="hold">
                                <p:stCondLst>
                                  <p:cond delay="0"/>
                                </p:stCondLst>
                                <p:childTnLst>
                                  <p:par>
                                    <p:cTn id="134" presetID="10" presetClass="entr" presetSubtype="0" fill="hold" grpId="1" nodeType="clickEffect">
                                      <p:stCondLst>
                                        <p:cond delay="0"/>
                                      </p:stCondLst>
                                      <p:childTnLst>
                                        <p:set>
                                          <p:cBhvr>
                                            <p:cTn id="135" dur="1" fill="hold">
                                              <p:stCondLst>
                                                <p:cond delay="0"/>
                                              </p:stCondLst>
                                            </p:cTn>
                                            <p:tgtEl>
                                              <p:spTgt spid="106"/>
                                            </p:tgtEl>
                                            <p:attrNameLst>
                                              <p:attrName>style.visibility</p:attrName>
                                            </p:attrNameLst>
                                          </p:cBhvr>
                                          <p:to>
                                            <p:strVal val="visible"/>
                                          </p:to>
                                        </p:set>
                                        <p:animEffect transition="in" filter="fade">
                                          <p:cBhvr>
                                            <p:cTn id="136" dur="300"/>
                                            <p:tgtEl>
                                              <p:spTgt spid="106"/>
                                            </p:tgtEl>
                                          </p:cBhvr>
                                        </p:animEffect>
                                      </p:childTnLst>
                                    </p:cTn>
                                  </p:par>
                                  <p:par>
                                    <p:cTn id="137" presetID="42" presetClass="path" presetSubtype="0" accel="50000" fill="hold" grpId="0" nodeType="withEffect">
                                      <p:stCondLst>
                                        <p:cond delay="0"/>
                                      </p:stCondLst>
                                      <p:childTnLst>
                                        <p:animMotion origin="layout" path="M -2.93077E-6 -0.72083 L -2.93077E-6 -7.40741E-7 " pathEditMode="relative" rAng="0" ptsTypes="AA">
                                          <p:cBhvr>
                                            <p:cTn id="138" dur="800" fill="hold"/>
                                            <p:tgtEl>
                                              <p:spTgt spid="106"/>
                                            </p:tgtEl>
                                            <p:attrNameLst>
                                              <p:attrName>ppt_x</p:attrName>
                                              <p:attrName>ppt_y</p:attrName>
                                            </p:attrNameLst>
                                          </p:cBhvr>
                                          <p:rCtr x="0" y="36042"/>
                                        </p:animMotion>
                                      </p:childTnLst>
                                    </p:cTn>
                                  </p:par>
                                </p:childTnLst>
                              </p:cTn>
                            </p:par>
                          </p:childTnLst>
                        </p:cTn>
                      </p:par>
                      <p:par>
                        <p:cTn id="139" fill="hold">
                          <p:stCondLst>
                            <p:cond delay="indefinite"/>
                          </p:stCondLst>
                          <p:childTnLst>
                            <p:par>
                              <p:cTn id="140" fill="hold">
                                <p:stCondLst>
                                  <p:cond delay="0"/>
                                </p:stCondLst>
                                <p:childTnLst>
                                  <p:par>
                                    <p:cTn id="141" presetID="10" presetClass="entr" presetSubtype="0" fill="hold" grpId="1" nodeType="clickEffect">
                                      <p:stCondLst>
                                        <p:cond delay="0"/>
                                      </p:stCondLst>
                                      <p:childTnLst>
                                        <p:set>
                                          <p:cBhvr>
                                            <p:cTn id="142" dur="1" fill="hold">
                                              <p:stCondLst>
                                                <p:cond delay="0"/>
                                              </p:stCondLst>
                                            </p:cTn>
                                            <p:tgtEl>
                                              <p:spTgt spid="108"/>
                                            </p:tgtEl>
                                            <p:attrNameLst>
                                              <p:attrName>style.visibility</p:attrName>
                                            </p:attrNameLst>
                                          </p:cBhvr>
                                          <p:to>
                                            <p:strVal val="visible"/>
                                          </p:to>
                                        </p:set>
                                        <p:animEffect transition="in" filter="fade">
                                          <p:cBhvr>
                                            <p:cTn id="143" dur="300"/>
                                            <p:tgtEl>
                                              <p:spTgt spid="108"/>
                                            </p:tgtEl>
                                          </p:cBhvr>
                                        </p:animEffect>
                                      </p:childTnLst>
                                    </p:cTn>
                                  </p:par>
                                  <p:par>
                                    <p:cTn id="144" presetID="42" presetClass="path" presetSubtype="0" accel="50000" fill="hold" grpId="0" nodeType="withEffect">
                                      <p:stCondLst>
                                        <p:cond delay="0"/>
                                      </p:stCondLst>
                                      <p:childTnLst>
                                        <p:animMotion origin="layout" path="M 8.48516E-7 -0.72083 L 8.48516E-7 -4.07407E-6 " pathEditMode="relative" rAng="0" ptsTypes="AA">
                                          <p:cBhvr>
                                            <p:cTn id="145" dur="800" fill="hold"/>
                                            <p:tgtEl>
                                              <p:spTgt spid="108"/>
                                            </p:tgtEl>
                                            <p:attrNameLst>
                                              <p:attrName>ppt_x</p:attrName>
                                              <p:attrName>ppt_y</p:attrName>
                                            </p:attrNameLst>
                                          </p:cBhvr>
                                          <p:rCtr x="0" y="36042"/>
                                        </p:animMotion>
                                      </p:childTnLst>
                                    </p:cTn>
                                  </p:par>
                                </p:childTnLst>
                              </p:cTn>
                            </p:par>
                          </p:childTnLst>
                        </p:cTn>
                      </p:par>
                      <p:par>
                        <p:cTn id="146" fill="hold">
                          <p:stCondLst>
                            <p:cond delay="indefinite"/>
                          </p:stCondLst>
                          <p:childTnLst>
                            <p:par>
                              <p:cTn id="147" fill="hold">
                                <p:stCondLst>
                                  <p:cond delay="0"/>
                                </p:stCondLst>
                                <p:childTnLst>
                                  <p:par>
                                    <p:cTn id="148" presetID="10" presetClass="entr" presetSubtype="0" fill="hold" grpId="1" nodeType="clickEffect">
                                      <p:stCondLst>
                                        <p:cond delay="0"/>
                                      </p:stCondLst>
                                      <p:childTnLst>
                                        <p:set>
                                          <p:cBhvr>
                                            <p:cTn id="149" dur="1" fill="hold">
                                              <p:stCondLst>
                                                <p:cond delay="0"/>
                                              </p:stCondLst>
                                            </p:cTn>
                                            <p:tgtEl>
                                              <p:spTgt spid="110"/>
                                            </p:tgtEl>
                                            <p:attrNameLst>
                                              <p:attrName>style.visibility</p:attrName>
                                            </p:attrNameLst>
                                          </p:cBhvr>
                                          <p:to>
                                            <p:strVal val="visible"/>
                                          </p:to>
                                        </p:set>
                                        <p:animEffect transition="in" filter="fade">
                                          <p:cBhvr>
                                            <p:cTn id="150" dur="300"/>
                                            <p:tgtEl>
                                              <p:spTgt spid="110"/>
                                            </p:tgtEl>
                                          </p:cBhvr>
                                        </p:animEffect>
                                      </p:childTnLst>
                                    </p:cTn>
                                  </p:par>
                                  <p:par>
                                    <p:cTn id="151" presetID="42" presetClass="path" presetSubtype="0" accel="50000" fill="hold" grpId="0" nodeType="withEffect">
                                      <p:stCondLst>
                                        <p:cond delay="0"/>
                                      </p:stCondLst>
                                      <p:childTnLst>
                                        <p:animMotion origin="layout" path="M 1.37428E-6 -0.72083 L 1.37428E-6 0 " pathEditMode="relative" rAng="0" ptsTypes="AA">
                                          <p:cBhvr>
                                            <p:cTn id="152" dur="800" fill="hold"/>
                                            <p:tgtEl>
                                              <p:spTgt spid="110"/>
                                            </p:tgtEl>
                                            <p:attrNameLst>
                                              <p:attrName>ppt_x</p:attrName>
                                              <p:attrName>ppt_y</p:attrName>
                                            </p:attrNameLst>
                                          </p:cBhvr>
                                          <p:rCtr x="0" y="36042"/>
                                        </p:animMotion>
                                      </p:childTnLst>
                                    </p:cTn>
                                  </p:par>
                                </p:childTnLst>
                              </p:cTn>
                            </p:par>
                          </p:childTnLst>
                        </p:cTn>
                      </p:par>
                      <p:par>
                        <p:cTn id="153" fill="hold">
                          <p:stCondLst>
                            <p:cond delay="indefinite"/>
                          </p:stCondLst>
                          <p:childTnLst>
                            <p:par>
                              <p:cTn id="154" fill="hold">
                                <p:stCondLst>
                                  <p:cond delay="0"/>
                                </p:stCondLst>
                                <p:childTnLst>
                                  <p:par>
                                    <p:cTn id="155" presetID="10" presetClass="entr" presetSubtype="0" fill="hold" grpId="1" nodeType="clickEffect">
                                      <p:stCondLst>
                                        <p:cond delay="0"/>
                                      </p:stCondLst>
                                      <p:childTnLst>
                                        <p:set>
                                          <p:cBhvr>
                                            <p:cTn id="156" dur="1" fill="hold">
                                              <p:stCondLst>
                                                <p:cond delay="0"/>
                                              </p:stCondLst>
                                            </p:cTn>
                                            <p:tgtEl>
                                              <p:spTgt spid="112"/>
                                            </p:tgtEl>
                                            <p:attrNameLst>
                                              <p:attrName>style.visibility</p:attrName>
                                            </p:attrNameLst>
                                          </p:cBhvr>
                                          <p:to>
                                            <p:strVal val="visible"/>
                                          </p:to>
                                        </p:set>
                                        <p:animEffect transition="in" filter="fade">
                                          <p:cBhvr>
                                            <p:cTn id="157" dur="300"/>
                                            <p:tgtEl>
                                              <p:spTgt spid="112"/>
                                            </p:tgtEl>
                                          </p:cBhvr>
                                        </p:animEffect>
                                      </p:childTnLst>
                                    </p:cTn>
                                  </p:par>
                                  <p:par>
                                    <p:cTn id="158" presetID="42" presetClass="path" presetSubtype="0" accel="50000" fill="hold" grpId="0" nodeType="withEffect">
                                      <p:stCondLst>
                                        <p:cond delay="0"/>
                                      </p:stCondLst>
                                      <p:childTnLst>
                                        <p:animMotion origin="layout" path="M -4.05518E-6 -0.72083 L -4.05518E-6 1.48148E-6 " pathEditMode="relative" rAng="0" ptsTypes="AA">
                                          <p:cBhvr>
                                            <p:cTn id="159" dur="800" fill="hold"/>
                                            <p:tgtEl>
                                              <p:spTgt spid="112"/>
                                            </p:tgtEl>
                                            <p:attrNameLst>
                                              <p:attrName>ppt_x</p:attrName>
                                              <p:attrName>ppt_y</p:attrName>
                                            </p:attrNameLst>
                                          </p:cBhvr>
                                          <p:rCtr x="0" y="36042"/>
                                        </p:animMotion>
                                      </p:childTnLst>
                                    </p:cTn>
                                  </p:par>
                                </p:childTnLst>
                              </p:cTn>
                            </p:par>
                          </p:childTnLst>
                        </p:cTn>
                      </p:par>
                      <p:par>
                        <p:cTn id="160" fill="hold">
                          <p:stCondLst>
                            <p:cond delay="indefinite"/>
                          </p:stCondLst>
                          <p:childTnLst>
                            <p:par>
                              <p:cTn id="161" fill="hold">
                                <p:stCondLst>
                                  <p:cond delay="0"/>
                                </p:stCondLst>
                                <p:childTnLst>
                                  <p:par>
                                    <p:cTn id="162" presetID="10" presetClass="entr" presetSubtype="0" fill="hold" grpId="1" nodeType="clickEffect">
                                      <p:stCondLst>
                                        <p:cond delay="0"/>
                                      </p:stCondLst>
                                      <p:childTnLst>
                                        <p:set>
                                          <p:cBhvr>
                                            <p:cTn id="163" dur="1" fill="hold">
                                              <p:stCondLst>
                                                <p:cond delay="0"/>
                                              </p:stCondLst>
                                            </p:cTn>
                                            <p:tgtEl>
                                              <p:spTgt spid="58"/>
                                            </p:tgtEl>
                                            <p:attrNameLst>
                                              <p:attrName>style.visibility</p:attrName>
                                            </p:attrNameLst>
                                          </p:cBhvr>
                                          <p:to>
                                            <p:strVal val="visible"/>
                                          </p:to>
                                        </p:set>
                                        <p:animEffect transition="in" filter="fade">
                                          <p:cBhvr>
                                            <p:cTn id="164" dur="300"/>
                                            <p:tgtEl>
                                              <p:spTgt spid="58"/>
                                            </p:tgtEl>
                                          </p:cBhvr>
                                        </p:animEffect>
                                      </p:childTnLst>
                                    </p:cTn>
                                  </p:par>
                                  <p:par>
                                    <p:cTn id="165" presetID="42" presetClass="path" presetSubtype="0" accel="50000" fill="hold" grpId="0" nodeType="withEffect">
                                      <p:stCondLst>
                                        <p:cond delay="0"/>
                                      </p:stCondLst>
                                      <p:childTnLst>
                                        <p:animMotion origin="layout" path="M 3.21187E-6 -0.72083 L 3.21187E-6 -1.85185E-6 " pathEditMode="relative" rAng="0" ptsTypes="AA">
                                          <p:cBhvr>
                                            <p:cTn id="166" dur="800" fill="hold"/>
                                            <p:tgtEl>
                                              <p:spTgt spid="58"/>
                                            </p:tgtEl>
                                            <p:attrNameLst>
                                              <p:attrName>ppt_x</p:attrName>
                                              <p:attrName>ppt_y</p:attrName>
                                            </p:attrNameLst>
                                          </p:cBhvr>
                                          <p:rCtr x="0" y="36042"/>
                                        </p:animMotion>
                                      </p:childTnLst>
                                    </p:cTn>
                                  </p:par>
                                </p:childTnLst>
                              </p:cTn>
                            </p:par>
                          </p:childTnLst>
                        </p:cTn>
                      </p:par>
                      <p:par>
                        <p:cTn id="167" fill="hold">
                          <p:stCondLst>
                            <p:cond delay="indefinite"/>
                          </p:stCondLst>
                          <p:childTnLst>
                            <p:par>
                              <p:cTn id="168" fill="hold">
                                <p:stCondLst>
                                  <p:cond delay="0"/>
                                </p:stCondLst>
                                <p:childTnLst>
                                  <p:par>
                                    <p:cTn id="169" presetID="10" presetClass="entr" presetSubtype="0" fill="hold" grpId="1" nodeType="clickEffect">
                                      <p:stCondLst>
                                        <p:cond delay="0"/>
                                      </p:stCondLst>
                                      <p:childTnLst>
                                        <p:set>
                                          <p:cBhvr>
                                            <p:cTn id="170" dur="1" fill="hold">
                                              <p:stCondLst>
                                                <p:cond delay="0"/>
                                              </p:stCondLst>
                                            </p:cTn>
                                            <p:tgtEl>
                                              <p:spTgt spid="68"/>
                                            </p:tgtEl>
                                            <p:attrNameLst>
                                              <p:attrName>style.visibility</p:attrName>
                                            </p:attrNameLst>
                                          </p:cBhvr>
                                          <p:to>
                                            <p:strVal val="visible"/>
                                          </p:to>
                                        </p:set>
                                        <p:animEffect transition="in" filter="fade">
                                          <p:cBhvr>
                                            <p:cTn id="171" dur="300"/>
                                            <p:tgtEl>
                                              <p:spTgt spid="68"/>
                                            </p:tgtEl>
                                          </p:cBhvr>
                                        </p:animEffect>
                                      </p:childTnLst>
                                    </p:cTn>
                                  </p:par>
                                  <p:par>
                                    <p:cTn id="172" presetID="42" presetClass="path" presetSubtype="0" accel="50000" fill="hold" grpId="0" nodeType="withEffect">
                                      <p:stCondLst>
                                        <p:cond delay="0"/>
                                      </p:stCondLst>
                                      <p:childTnLst>
                                        <p:animMotion origin="layout" path="M 4.29984E-6 -0.72084 L 4.29984E-6 2.59259E-6 " pathEditMode="relative" rAng="0" ptsTypes="AA">
                                          <p:cBhvr>
                                            <p:cTn id="173" dur="800" fill="hold"/>
                                            <p:tgtEl>
                                              <p:spTgt spid="68"/>
                                            </p:tgtEl>
                                            <p:attrNameLst>
                                              <p:attrName>ppt_x</p:attrName>
                                              <p:attrName>ppt_y</p:attrName>
                                            </p:attrNameLst>
                                          </p:cBhvr>
                                          <p:rCtr x="0" y="36042"/>
                                        </p:animMotion>
                                      </p:childTnLst>
                                    </p:cTn>
                                  </p:par>
                                </p:childTnLst>
                              </p:cTn>
                            </p:par>
                          </p:childTnLst>
                        </p:cTn>
                      </p:par>
                      <p:par>
                        <p:cTn id="174" fill="hold">
                          <p:stCondLst>
                            <p:cond delay="indefinite"/>
                          </p:stCondLst>
                          <p:childTnLst>
                            <p:par>
                              <p:cTn id="175" fill="hold">
                                <p:stCondLst>
                                  <p:cond delay="0"/>
                                </p:stCondLst>
                                <p:childTnLst>
                                  <p:par>
                                    <p:cTn id="176" presetID="10" presetClass="entr" presetSubtype="0" fill="hold" grpId="1" nodeType="clickEffect">
                                      <p:stCondLst>
                                        <p:cond delay="0"/>
                                      </p:stCondLst>
                                      <p:childTnLst>
                                        <p:set>
                                          <p:cBhvr>
                                            <p:cTn id="177" dur="1" fill="hold">
                                              <p:stCondLst>
                                                <p:cond delay="0"/>
                                              </p:stCondLst>
                                            </p:cTn>
                                            <p:tgtEl>
                                              <p:spTgt spid="74"/>
                                            </p:tgtEl>
                                            <p:attrNameLst>
                                              <p:attrName>style.visibility</p:attrName>
                                            </p:attrNameLst>
                                          </p:cBhvr>
                                          <p:to>
                                            <p:strVal val="visible"/>
                                          </p:to>
                                        </p:set>
                                        <p:animEffect transition="in" filter="fade">
                                          <p:cBhvr>
                                            <p:cTn id="178" dur="300"/>
                                            <p:tgtEl>
                                              <p:spTgt spid="74"/>
                                            </p:tgtEl>
                                          </p:cBhvr>
                                        </p:animEffect>
                                      </p:childTnLst>
                                    </p:cTn>
                                  </p:par>
                                  <p:par>
                                    <p:cTn id="179" presetID="42" presetClass="path" presetSubtype="0" accel="50000" fill="hold" grpId="0" nodeType="withEffect">
                                      <p:stCondLst>
                                        <p:cond delay="0"/>
                                      </p:stCondLst>
                                      <p:childTnLst>
                                        <p:animMotion origin="layout" path="M -7.86049E-7 -0.72083 L -7.86049E-7 7.40741E-7 " pathEditMode="relative" rAng="0" ptsTypes="AA">
                                          <p:cBhvr>
                                            <p:cTn id="180" dur="800" fill="hold"/>
                                            <p:tgtEl>
                                              <p:spTgt spid="74"/>
                                            </p:tgtEl>
                                            <p:attrNameLst>
                                              <p:attrName>ppt_x</p:attrName>
                                              <p:attrName>ppt_y</p:attrName>
                                            </p:attrNameLst>
                                          </p:cBhvr>
                                          <p:rCtr x="0" y="36042"/>
                                        </p:animMotion>
                                      </p:childTnLst>
                                    </p:cTn>
                                  </p:par>
                                </p:childTnLst>
                              </p:cTn>
                            </p:par>
                          </p:childTnLst>
                        </p:cTn>
                      </p:par>
                      <p:par>
                        <p:cTn id="181" fill="hold">
                          <p:stCondLst>
                            <p:cond delay="indefinite"/>
                          </p:stCondLst>
                          <p:childTnLst>
                            <p:par>
                              <p:cTn id="182" fill="hold">
                                <p:stCondLst>
                                  <p:cond delay="0"/>
                                </p:stCondLst>
                                <p:childTnLst>
                                  <p:par>
                                    <p:cTn id="183" presetID="10" presetClass="entr" presetSubtype="0" fill="hold" grpId="1" nodeType="clickEffect">
                                      <p:stCondLst>
                                        <p:cond delay="0"/>
                                      </p:stCondLst>
                                      <p:childTnLst>
                                        <p:set>
                                          <p:cBhvr>
                                            <p:cTn id="184" dur="1" fill="hold">
                                              <p:stCondLst>
                                                <p:cond delay="0"/>
                                              </p:stCondLst>
                                            </p:cTn>
                                            <p:tgtEl>
                                              <p:spTgt spid="99"/>
                                            </p:tgtEl>
                                            <p:attrNameLst>
                                              <p:attrName>style.visibility</p:attrName>
                                            </p:attrNameLst>
                                          </p:cBhvr>
                                          <p:to>
                                            <p:strVal val="visible"/>
                                          </p:to>
                                        </p:set>
                                        <p:animEffect transition="in" filter="fade">
                                          <p:cBhvr>
                                            <p:cTn id="185" dur="300"/>
                                            <p:tgtEl>
                                              <p:spTgt spid="99"/>
                                            </p:tgtEl>
                                          </p:cBhvr>
                                        </p:animEffect>
                                      </p:childTnLst>
                                    </p:cTn>
                                  </p:par>
                                  <p:par>
                                    <p:cTn id="186" presetID="42" presetClass="path" presetSubtype="0" accel="50000" fill="hold" grpId="0" nodeType="withEffect">
                                      <p:stCondLst>
                                        <p:cond delay="0"/>
                                      </p:stCondLst>
                                      <p:childTnLst>
                                        <p:animMotion origin="layout" path="M 9.47423E-7 -0.72083 L 9.47423E-7 -1.85185E-6 " pathEditMode="relative" rAng="0" ptsTypes="AA">
                                          <p:cBhvr>
                                            <p:cTn id="187" dur="800" fill="hold"/>
                                            <p:tgtEl>
                                              <p:spTgt spid="99"/>
                                            </p:tgtEl>
                                            <p:attrNameLst>
                                              <p:attrName>ppt_x</p:attrName>
                                              <p:attrName>ppt_y</p:attrName>
                                            </p:attrNameLst>
                                          </p:cBhvr>
                                          <p:rCtr x="0" y="3604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2" grpId="1" animBg="1"/>
          <p:bldP spid="62" grpId="2" animBg="1"/>
          <p:bldP spid="62" grpId="3" animBg="1"/>
          <p:bldP spid="62" grpId="4" animBg="1"/>
          <p:bldP spid="63" grpId="0" animBg="1"/>
          <p:bldP spid="63" grpId="1" animBg="1"/>
          <p:bldP spid="63" grpId="2" animBg="1"/>
          <p:bldP spid="63" grpId="3" animBg="1"/>
          <p:bldP spid="63" grpId="4" animBg="1"/>
          <p:bldP spid="75" grpId="0" animBg="1"/>
          <p:bldP spid="75" grpId="1" animBg="1"/>
          <p:bldP spid="77" grpId="0" animBg="1"/>
          <p:bldP spid="77" grpId="1" animBg="1"/>
          <p:bldP spid="79" grpId="0" animBg="1"/>
          <p:bldP spid="79" grpId="1" animBg="1"/>
          <p:bldP spid="81" grpId="0" animBg="1"/>
          <p:bldP spid="81" grpId="1" animBg="1"/>
          <p:bldP spid="83" grpId="0" animBg="1"/>
          <p:bldP spid="83" grpId="1" animBg="1"/>
          <p:bldP spid="85" grpId="0" animBg="1"/>
          <p:bldP spid="85" grpId="1" animBg="1"/>
          <p:bldP spid="87" grpId="0" animBg="1"/>
          <p:bldP spid="87" grpId="1" animBg="1"/>
          <p:bldP spid="88" grpId="0" animBg="1"/>
          <p:bldP spid="88" grpId="1" animBg="1"/>
          <p:bldP spid="91" grpId="0" animBg="1"/>
          <p:bldP spid="91" grpId="1" animBg="1"/>
          <p:bldP spid="93" grpId="0" animBg="1"/>
          <p:bldP spid="93" grpId="1" animBg="1"/>
          <p:bldP spid="94" grpId="0" animBg="1"/>
          <p:bldP spid="94" grpId="1" animBg="1"/>
          <p:bldP spid="95" grpId="0" animBg="1"/>
          <p:bldP spid="95" grpId="1" animBg="1"/>
          <p:bldP spid="100" grpId="0" animBg="1"/>
          <p:bldP spid="100" grpId="1" animBg="1"/>
          <p:bldP spid="102" grpId="0" animBg="1"/>
          <p:bldP spid="102" grpId="1" animBg="1"/>
          <p:bldP spid="106" grpId="0" animBg="1"/>
          <p:bldP spid="106" grpId="1" animBg="1"/>
          <p:bldP spid="108" grpId="0" animBg="1"/>
          <p:bldP spid="108" grpId="1" animBg="1"/>
          <p:bldP spid="110" grpId="0" animBg="1"/>
          <p:bldP spid="110" grpId="1" animBg="1"/>
          <p:bldP spid="112" grpId="0" animBg="1"/>
          <p:bldP spid="112" grpId="1" animBg="1"/>
          <p:bldP spid="104" grpId="0" animBg="1"/>
          <p:bldP spid="104" grpId="1" animBg="1"/>
          <p:bldP spid="58" grpId="0" animBg="1"/>
          <p:bldP spid="58" grpId="1" animBg="1"/>
          <p:bldP spid="68" grpId="0" animBg="1"/>
          <p:bldP spid="68" grpId="1" animBg="1"/>
          <p:bldP spid="74" grpId="0" animBg="1"/>
          <p:bldP spid="74" grpId="1" animBg="1"/>
          <p:bldP spid="99" grpId="0" animBg="1"/>
          <p:bldP spid="99" grpId="1" animBg="1"/>
        </p:bldLst>
      </p:timing>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B381DF7-EEB6-42C3-AA16-367C5DC19C0B}"/>
              </a:ext>
            </a:extLst>
          </p:cNvPr>
          <p:cNvSpPr/>
          <p:nvPr/>
        </p:nvSpPr>
        <p:spPr>
          <a:xfrm>
            <a:off x="3186545" y="-92364"/>
            <a:ext cx="9011805" cy="6950364"/>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000000"/>
              </a:solidFill>
              <a:effectLst/>
              <a:uLnTx/>
              <a:uFillTx/>
              <a:latin typeface="Arial"/>
              <a:ea typeface="+mn-ea"/>
              <a:cs typeface="+mn-cs"/>
            </a:endParaRPr>
          </a:p>
        </p:txBody>
      </p:sp>
      <p:sp>
        <p:nvSpPr>
          <p:cNvPr id="4" name="Date Placeholder 3">
            <a:extLst>
              <a:ext uri="{FF2B5EF4-FFF2-40B4-BE49-F238E27FC236}">
                <a16:creationId xmlns:a16="http://schemas.microsoft.com/office/drawing/2014/main" id="{0BFEDD17-4196-4B57-93A7-25A7007326E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900" b="0" i="0" u="none" strike="noStrike" kern="1200" cap="none" spc="0" normalizeH="0" baseline="0" noProof="0">
                <a:ln>
                  <a:noFill/>
                </a:ln>
                <a:solidFill>
                  <a:srgbClr val="646464"/>
                </a:solidFill>
                <a:effectLst/>
                <a:uLnTx/>
                <a:uFillTx/>
                <a:latin typeface="Arial"/>
                <a:ea typeface="+mn-ea"/>
                <a:cs typeface="+mn-cs"/>
              </a:rPr>
              <a:t>2022. gada 16. novembris</a:t>
            </a:r>
            <a:endParaRPr kumimoji="0" lang="en-US" sz="900" b="0" i="0" u="none" strike="noStrike" kern="1200" cap="none" spc="0" normalizeH="0" baseline="0" noProof="0">
              <a:ln>
                <a:noFill/>
              </a:ln>
              <a:solidFill>
                <a:srgbClr val="646464"/>
              </a:solidFill>
              <a:effectLst/>
              <a:uLnTx/>
              <a:uFillTx/>
              <a:latin typeface="Arial"/>
              <a:ea typeface="+mn-ea"/>
              <a:cs typeface="+mn-cs"/>
            </a:endParaRPr>
          </a:p>
        </p:txBody>
      </p:sp>
      <p:sp>
        <p:nvSpPr>
          <p:cNvPr id="9" name="Flowchart: Manual Input 8">
            <a:extLst>
              <a:ext uri="{FF2B5EF4-FFF2-40B4-BE49-F238E27FC236}">
                <a16:creationId xmlns:a16="http://schemas.microsoft.com/office/drawing/2014/main" id="{69D4DF97-A064-4832-8897-12AC6EE3DE4D}"/>
              </a:ext>
            </a:extLst>
          </p:cNvPr>
          <p:cNvSpPr/>
          <p:nvPr/>
        </p:nvSpPr>
        <p:spPr>
          <a:xfrm rot="16200000" flipV="1">
            <a:off x="-425596" y="333231"/>
            <a:ext cx="6950366" cy="6099176"/>
          </a:xfrm>
          <a:prstGeom prst="flowChartManualInpu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grpSp>
        <p:nvGrpSpPr>
          <p:cNvPr id="7" name="Group 4">
            <a:extLst>
              <a:ext uri="{FF2B5EF4-FFF2-40B4-BE49-F238E27FC236}">
                <a16:creationId xmlns:a16="http://schemas.microsoft.com/office/drawing/2014/main" id="{FB394582-C08E-4DBA-BF3C-0D1FB571D3C0}"/>
              </a:ext>
            </a:extLst>
          </p:cNvPr>
          <p:cNvGrpSpPr>
            <a:grpSpLocks noChangeAspect="1"/>
          </p:cNvGrpSpPr>
          <p:nvPr/>
        </p:nvGrpSpPr>
        <p:grpSpPr bwMode="auto">
          <a:xfrm>
            <a:off x="10364788" y="4960938"/>
            <a:ext cx="1225550" cy="1435100"/>
            <a:chOff x="6529" y="3125"/>
            <a:chExt cx="772" cy="904"/>
          </a:xfrm>
        </p:grpSpPr>
        <p:sp>
          <p:nvSpPr>
            <p:cNvPr id="8" name="Freeform 5">
              <a:extLst>
                <a:ext uri="{FF2B5EF4-FFF2-40B4-BE49-F238E27FC236}">
                  <a16:creationId xmlns:a16="http://schemas.microsoft.com/office/drawing/2014/main" id="{3F1A1618-1F38-4450-8656-2D4173BD466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10" name="Freeform 6">
              <a:extLst>
                <a:ext uri="{FF2B5EF4-FFF2-40B4-BE49-F238E27FC236}">
                  <a16:creationId xmlns:a16="http://schemas.microsoft.com/office/drawing/2014/main" id="{9D1BEE46-E4B7-48F0-AC37-19BFCBB07F6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ysClr val="window" lastClr="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2E2E38"/>
                </a:solidFill>
                <a:effectLst/>
                <a:uLnTx/>
                <a:uFillTx/>
                <a:latin typeface="EYInterstate Light"/>
                <a:ea typeface="+mn-ea"/>
                <a:cs typeface="+mn-cs"/>
              </a:endParaRPr>
            </a:p>
          </p:txBody>
        </p:sp>
      </p:grpSp>
      <p:sp>
        <p:nvSpPr>
          <p:cNvPr id="11" name="TextBox 10">
            <a:extLst>
              <a:ext uri="{FF2B5EF4-FFF2-40B4-BE49-F238E27FC236}">
                <a16:creationId xmlns:a16="http://schemas.microsoft.com/office/drawing/2014/main" id="{C852EF45-0B28-4CCF-8884-0CAF8DE541E0}"/>
              </a:ext>
            </a:extLst>
          </p:cNvPr>
          <p:cNvSpPr txBox="1"/>
          <p:nvPr/>
        </p:nvSpPr>
        <p:spPr>
          <a:xfrm>
            <a:off x="385320" y="1830955"/>
            <a:ext cx="4680226" cy="3397084"/>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FFE600"/>
              </a:buClr>
              <a:buSzPct val="70000"/>
              <a:buFontTx/>
              <a:buNone/>
              <a:tabLst/>
              <a:defRPr/>
            </a:pPr>
            <a:r>
              <a:rPr kumimoji="0" lang="lv-LV" sz="3500" b="1" i="0" u="none" strike="noStrike" kern="1200" cap="none" spc="0" normalizeH="0" baseline="0" noProof="0">
                <a:ln>
                  <a:noFill/>
                </a:ln>
                <a:solidFill>
                  <a:srgbClr val="808080">
                    <a:lumMod val="75000"/>
                  </a:srgbClr>
                </a:solidFill>
                <a:effectLst/>
                <a:uLnTx/>
                <a:uFillTx/>
                <a:latin typeface="EYInterstate Light" panose="02000506000000020004" pitchFamily="2" charset="0"/>
              </a:rPr>
              <a:t>2. </a:t>
            </a:r>
            <a:r>
              <a:rPr kumimoji="0" lang="lv-LV" sz="3600" b="1" i="0" u="none" strike="noStrike" kern="1200" cap="none" spc="0" normalizeH="0" baseline="0" noProof="0">
                <a:ln>
                  <a:noFill/>
                </a:ln>
                <a:solidFill>
                  <a:srgbClr val="646464"/>
                </a:solidFill>
                <a:effectLst/>
                <a:uLnTx/>
                <a:uFillTx/>
                <a:latin typeface="EYInterstate Light" panose="02000506000000020004" pitchFamily="2" charset="0"/>
              </a:rPr>
              <a:t>Metodika pašvaldības pakalpojumu sniegšanas vietu skaita un lokācijas noteikšanai</a:t>
            </a:r>
          </a:p>
          <a:p>
            <a:pPr marL="0" marR="0" lvl="0" indent="0" algn="ctr" defTabSz="914400" rtl="0" eaLnBrk="1" fontAlgn="auto" latinLnBrk="0" hangingPunct="1">
              <a:lnSpc>
                <a:spcPct val="85000"/>
              </a:lnSpc>
              <a:spcBef>
                <a:spcPts val="0"/>
              </a:spcBef>
              <a:spcAft>
                <a:spcPts val="600"/>
              </a:spcAft>
              <a:buClr>
                <a:srgbClr val="FFE600"/>
              </a:buClr>
              <a:buSzPct val="70000"/>
              <a:buFontTx/>
              <a:buNone/>
              <a:tabLst/>
              <a:defRPr/>
            </a:pPr>
            <a:endParaRPr kumimoji="0" lang="lv-LV" sz="3500" b="1" i="0" u="none" strike="noStrike" kern="1200" cap="none" spc="0" normalizeH="0" baseline="0" noProof="0">
              <a:ln>
                <a:noFill/>
              </a:ln>
              <a:solidFill>
                <a:srgbClr val="808080">
                  <a:lumMod val="75000"/>
                </a:srgbClr>
              </a:solidFill>
              <a:effectLst/>
              <a:uLnTx/>
              <a:uFillTx/>
              <a:latin typeface="Arial"/>
              <a:ea typeface="+mn-ea"/>
              <a:cs typeface="+mn-cs"/>
            </a:endParaRPr>
          </a:p>
        </p:txBody>
      </p:sp>
    </p:spTree>
    <p:extLst>
      <p:ext uri="{BB962C8B-B14F-4D97-AF65-F5344CB8AC3E}">
        <p14:creationId xmlns:p14="http://schemas.microsoft.com/office/powerpoint/2010/main" val="289556657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Rectangle 88">
            <a:extLst>
              <a:ext uri="{FF2B5EF4-FFF2-40B4-BE49-F238E27FC236}">
                <a16:creationId xmlns:a16="http://schemas.microsoft.com/office/drawing/2014/main" id="{96E21AE1-2A86-4C9D-B3EF-C0C2E43162EA}"/>
              </a:ext>
            </a:extLst>
          </p:cNvPr>
          <p:cNvSpPr>
            <a:spLocks/>
          </p:cNvSpPr>
          <p:nvPr/>
        </p:nvSpPr>
        <p:spPr>
          <a:xfrm>
            <a:off x="7096051" y="1907360"/>
            <a:ext cx="4420387" cy="3579833"/>
          </a:xfrm>
          <a:prstGeom prst="rect">
            <a:avLst/>
          </a:prstGeom>
          <a:solidFill>
            <a:schemeClr val="bg1">
              <a:lumMod val="20000"/>
              <a:lumOff val="80000"/>
            </a:schemeClr>
          </a:solidFill>
          <a:ln w="19050" cap="flat" cmpd="sng" algn="ctr">
            <a:noFill/>
            <a:prstDash val="solid"/>
          </a:ln>
          <a:effectLst/>
        </p:spPr>
        <p:txBody>
          <a:bodyPr lIns="144000" tIns="46800" rIns="90000" bIns="46800" rtlCol="0" anchor="ctr" anchorCtr="0"/>
          <a:lstStyle/>
          <a:p>
            <a:pPr marL="190500" marR="0" lvl="1" indent="0" algn="l" defTabSz="914400" rtl="0" eaLnBrk="1" fontAlgn="auto" latinLnBrk="0" hangingPunct="1">
              <a:lnSpc>
                <a:spcPct val="100000"/>
              </a:lnSpc>
              <a:spcBef>
                <a:spcPts val="0"/>
              </a:spcBef>
              <a:spcAft>
                <a:spcPts val="600"/>
              </a:spcAft>
              <a:buClr>
                <a:srgbClr val="646464"/>
              </a:buClr>
              <a:buSzPct val="75000"/>
              <a:buFontTx/>
              <a:buNone/>
              <a:tabLst/>
              <a:defRPr/>
            </a:pPr>
            <a:endParaRPr kumimoji="0" lang="lv-LV" sz="1000" b="0" i="0" u="none" strike="noStrike" kern="1200" cap="none" spc="0" normalizeH="0" baseline="0" noProof="0">
              <a:ln>
                <a:noFill/>
              </a:ln>
              <a:solidFill>
                <a:srgbClr val="646464"/>
              </a:solidFill>
              <a:effectLst/>
              <a:uLnTx/>
              <a:uFillTx/>
              <a:latin typeface="EYInterstate Light" panose="02000506000000020004" pitchFamily="2" charset="0"/>
              <a:cs typeface="Arial"/>
            </a:endParaRPr>
          </a:p>
        </p:txBody>
      </p:sp>
      <p:sp>
        <p:nvSpPr>
          <p:cNvPr id="7" name="Title 1">
            <a:extLst>
              <a:ext uri="{FF2B5EF4-FFF2-40B4-BE49-F238E27FC236}">
                <a16:creationId xmlns:a16="http://schemas.microsoft.com/office/drawing/2014/main" id="{120F0210-34CD-4D22-8A3D-FB54AF7D8E2D}"/>
              </a:ext>
            </a:extLst>
          </p:cNvPr>
          <p:cNvSpPr>
            <a:spLocks noGrp="1"/>
          </p:cNvSpPr>
          <p:nvPr>
            <p:ph type="title"/>
          </p:nvPr>
        </p:nvSpPr>
        <p:spPr>
          <a:xfrm>
            <a:off x="1428927" y="246887"/>
            <a:ext cx="10168764" cy="590400"/>
          </a:xfrm>
        </p:spPr>
        <p:txBody>
          <a:bodyPr/>
          <a:lstStyle/>
          <a:p>
            <a:r>
              <a:rPr lang="lv-LV" sz="2400" b="1" kern="1200">
                <a:solidFill>
                  <a:schemeClr val="bg1"/>
                </a:solidFill>
                <a:ea typeface="+mn-ea"/>
                <a:cs typeface="+mn-cs"/>
              </a:rPr>
              <a:t>Metodika pašvaldības pakalpojumu sniegšanas vietu skaita un lokācijas noteikšanai</a:t>
            </a:r>
            <a:br>
              <a:rPr lang="lv-LV" sz="2400" b="1" kern="1200">
                <a:solidFill>
                  <a:schemeClr val="bg1"/>
                </a:solidFill>
                <a:ea typeface="+mn-ea"/>
                <a:cs typeface="+mn-cs"/>
              </a:rPr>
            </a:br>
            <a:endParaRPr lang="lv-LV"/>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16</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44" name="Content Placeholder 10">
            <a:extLst>
              <a:ext uri="{FF2B5EF4-FFF2-40B4-BE49-F238E27FC236}">
                <a16:creationId xmlns:a16="http://schemas.microsoft.com/office/drawing/2014/main" id="{76C77B4D-2975-41F7-86AD-B8BDBFA8ECD0}"/>
              </a:ext>
            </a:extLst>
          </p:cNvPr>
          <p:cNvSpPr>
            <a:spLocks noGrp="1"/>
          </p:cNvSpPr>
          <p:nvPr>
            <p:ph idx="1"/>
          </p:nvPr>
        </p:nvSpPr>
        <p:spPr>
          <a:xfrm>
            <a:off x="609919" y="1137920"/>
            <a:ext cx="10971210" cy="800010"/>
          </a:xfrm>
        </p:spPr>
        <p:txBody>
          <a:bodyPr/>
          <a:lstStyle/>
          <a:p>
            <a:pPr marL="0" indent="0" algn="just">
              <a:buNone/>
            </a:pPr>
            <a:r>
              <a:rPr lang="lv-LV" sz="1400"/>
              <a:t>Metodika pašvaldības pakalpojumu sniegšanas vietu skaita un lokācijas noteikšanai atbalstīs pašvaldības veikt objektīvu izvērtējumu par nākotnē plānotu klātienes pakalpojumu nodrošināšanu, kā arī sniegs iespēju plānot un optimizēt klātienes pakalpojumu sniegšanas vietu skaitu (skat. 16. </a:t>
            </a:r>
            <a:r>
              <a:rPr lang="lv-LV" sz="1400" err="1"/>
              <a:t>lpp</a:t>
            </a:r>
            <a:r>
              <a:rPr lang="lv-LV" sz="1400"/>
              <a:t>).</a:t>
            </a:r>
          </a:p>
        </p:txBody>
      </p:sp>
      <p:sp>
        <p:nvSpPr>
          <p:cNvPr id="83" name="Rectangle 82">
            <a:extLst>
              <a:ext uri="{FF2B5EF4-FFF2-40B4-BE49-F238E27FC236}">
                <a16:creationId xmlns:a16="http://schemas.microsoft.com/office/drawing/2014/main" id="{6636186F-3CB5-4BB4-B979-CABE15AD89D9}"/>
              </a:ext>
            </a:extLst>
          </p:cNvPr>
          <p:cNvSpPr>
            <a:spLocks/>
          </p:cNvSpPr>
          <p:nvPr/>
        </p:nvSpPr>
        <p:spPr>
          <a:xfrm>
            <a:off x="2517293" y="1899366"/>
            <a:ext cx="4420387" cy="3587825"/>
          </a:xfrm>
          <a:prstGeom prst="rect">
            <a:avLst/>
          </a:prstGeom>
          <a:solidFill>
            <a:srgbClr val="FFE600"/>
          </a:solidFill>
          <a:ln w="19050" cap="flat" cmpd="sng" algn="ctr">
            <a:noFill/>
            <a:prstDash val="solid"/>
          </a:ln>
          <a:effectLst/>
        </p:spPr>
        <p:txBody>
          <a:bodyPr lIns="144000" tIns="46800" rIns="90000" bIns="46800" rtlCol="0" anchor="ctr" anchorCtr="0"/>
          <a:lstStyle/>
          <a:p>
            <a:pPr marL="190500" marR="0" lvl="1" indent="0" algn="l" defTabSz="914400" rtl="0" eaLnBrk="1" fontAlgn="auto" latinLnBrk="0" hangingPunct="1">
              <a:lnSpc>
                <a:spcPct val="100000"/>
              </a:lnSpc>
              <a:spcBef>
                <a:spcPts val="0"/>
              </a:spcBef>
              <a:spcAft>
                <a:spcPts val="600"/>
              </a:spcAft>
              <a:buClr>
                <a:srgbClr val="646464"/>
              </a:buClr>
              <a:buSzPct val="75000"/>
              <a:buFontTx/>
              <a:buNone/>
              <a:tabLst/>
              <a:defRPr/>
            </a:pPr>
            <a:endParaRPr kumimoji="0" lang="lv-LV" sz="1000" b="0" i="0" u="none" strike="noStrike" kern="1200" cap="none" spc="0" normalizeH="0" baseline="0" noProof="0">
              <a:ln>
                <a:noFill/>
              </a:ln>
              <a:solidFill>
                <a:srgbClr val="646464"/>
              </a:solidFill>
              <a:effectLst/>
              <a:uLnTx/>
              <a:uFillTx/>
              <a:latin typeface="EYInterstate Light" panose="02000506000000020004" pitchFamily="2" charset="0"/>
              <a:cs typeface="Arial"/>
            </a:endParaRPr>
          </a:p>
        </p:txBody>
      </p:sp>
      <p:sp>
        <p:nvSpPr>
          <p:cNvPr id="86" name="Content Placeholder 10">
            <a:extLst>
              <a:ext uri="{FF2B5EF4-FFF2-40B4-BE49-F238E27FC236}">
                <a16:creationId xmlns:a16="http://schemas.microsoft.com/office/drawing/2014/main" id="{04CA5EEA-AC85-4C0B-B0A5-5641B4B944EC}"/>
              </a:ext>
            </a:extLst>
          </p:cNvPr>
          <p:cNvSpPr txBox="1">
            <a:spLocks/>
          </p:cNvSpPr>
          <p:nvPr/>
        </p:nvSpPr>
        <p:spPr>
          <a:xfrm>
            <a:off x="2704654" y="2577916"/>
            <a:ext cx="4004022" cy="437182"/>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
                <a:srgbClr val="FFE600"/>
              </a:buClr>
              <a:buSzPct val="110000"/>
              <a:buFont typeface="EYInterstate Light" panose="02000506000000020004" pitchFamily="2" charset="0"/>
              <a:buNone/>
              <a:tabLst/>
              <a:defRPr/>
            </a:pPr>
            <a:r>
              <a:rPr kumimoji="0" lang="lv-LV" sz="1400" b="0" i="0" u="none" strike="noStrike" kern="1200" cap="none" spc="0" normalizeH="0" baseline="0" noProof="0">
                <a:ln>
                  <a:noFill/>
                </a:ln>
                <a:solidFill>
                  <a:srgbClr val="2E2E38"/>
                </a:solidFill>
                <a:effectLst/>
                <a:uLnTx/>
                <a:uFillTx/>
              </a:rPr>
              <a:t>Šis izvērtējums tiek realizēts caur lēmumu koka principu:</a:t>
            </a:r>
          </a:p>
          <a:p>
            <a:pPr marL="143510" marR="0" lvl="0" indent="0" algn="just" defTabSz="914400" rtl="0" eaLnBrk="1" fontAlgn="auto" latinLnBrk="0" hangingPunct="1">
              <a:lnSpc>
                <a:spcPct val="100000"/>
              </a:lnSpc>
              <a:spcBef>
                <a:spcPct val="20000"/>
              </a:spcBef>
              <a:spcAft>
                <a:spcPts val="0"/>
              </a:spcAft>
              <a:buClr>
                <a:srgbClr val="FFE600"/>
              </a:buClr>
              <a:buSzPct val="110000"/>
              <a:buFont typeface="EYInterstate Light" panose="02000506000000020004" pitchFamily="2" charset="0"/>
              <a:buNone/>
              <a:tabLst/>
              <a:defRPr/>
            </a:pPr>
            <a:r>
              <a:rPr kumimoji="0" lang="lv-LV" sz="1400" b="0" i="0" u="none" strike="noStrike" kern="1200" cap="none" spc="0" normalizeH="0" baseline="0" noProof="0">
                <a:ln>
                  <a:noFill/>
                </a:ln>
                <a:solidFill>
                  <a:srgbClr val="2E2E38"/>
                </a:solidFill>
                <a:effectLst/>
                <a:uLnTx/>
                <a:uFillTx/>
              </a:rPr>
              <a:t>1. Vispirms, tiek veikta </a:t>
            </a:r>
            <a:r>
              <a:rPr kumimoji="0" lang="lv-LV" sz="1400" b="0" i="0" u="sng" strike="noStrike" kern="1200" cap="none" spc="0" normalizeH="0" baseline="0" noProof="0">
                <a:ln>
                  <a:noFill/>
                </a:ln>
                <a:solidFill>
                  <a:srgbClr val="2E2E38"/>
                </a:solidFill>
                <a:effectLst/>
                <a:uLnTx/>
                <a:uFillTx/>
              </a:rPr>
              <a:t>ģeogrāfiskā segmentēšana</a:t>
            </a:r>
            <a:r>
              <a:rPr kumimoji="0" lang="lv-LV" sz="1400" b="0" i="0" u="none" strike="noStrike" kern="1200" cap="none" spc="0" normalizeH="0" baseline="0" noProof="0">
                <a:ln>
                  <a:noFill/>
                </a:ln>
                <a:solidFill>
                  <a:srgbClr val="2E2E38"/>
                </a:solidFill>
                <a:effectLst/>
                <a:uLnTx/>
                <a:uFillTx/>
              </a:rPr>
              <a:t> un tiek identificētas analizējamās pakalpojumu sniegšanas vietas.</a:t>
            </a:r>
          </a:p>
          <a:p>
            <a:pPr marL="143510" marR="0" lvl="0" indent="0" algn="just" defTabSz="914400" rtl="0" eaLnBrk="1" fontAlgn="auto" latinLnBrk="0" hangingPunct="1">
              <a:lnSpc>
                <a:spcPct val="100000"/>
              </a:lnSpc>
              <a:spcBef>
                <a:spcPct val="20000"/>
              </a:spcBef>
              <a:spcAft>
                <a:spcPts val="0"/>
              </a:spcAft>
              <a:buClr>
                <a:srgbClr val="FFE600"/>
              </a:buClr>
              <a:buSzPct val="110000"/>
              <a:buFont typeface="EYInterstate Light" panose="02000506000000020004" pitchFamily="2" charset="0"/>
              <a:buNone/>
              <a:tabLst/>
              <a:defRPr/>
            </a:pPr>
            <a:r>
              <a:rPr kumimoji="0" lang="lv-LV" sz="1400" b="0" i="0" u="none" strike="noStrike" kern="1200" cap="none" spc="0" normalizeH="0" baseline="0" noProof="0">
                <a:ln>
                  <a:noFill/>
                </a:ln>
                <a:solidFill>
                  <a:srgbClr val="2E2E38"/>
                </a:solidFill>
                <a:effectLst/>
                <a:uLnTx/>
                <a:uFillTx/>
              </a:rPr>
              <a:t>2. Tiek veikta sākotnējā atlase un vietas  atbilstības/ neatbilstības tiek vērtētas pēc </a:t>
            </a:r>
            <a:r>
              <a:rPr kumimoji="0" lang="lv-LV" sz="1400" b="0" i="0" u="sng" strike="noStrike" kern="1200" cap="none" spc="0" normalizeH="0" baseline="0" noProof="0">
                <a:ln>
                  <a:noFill/>
                </a:ln>
                <a:solidFill>
                  <a:srgbClr val="2E2E38"/>
                </a:solidFill>
                <a:effectLst/>
                <a:uLnTx/>
                <a:uFillTx/>
              </a:rPr>
              <a:t>izslēdzošajiem nosacījumiem</a:t>
            </a:r>
            <a:r>
              <a:rPr kumimoji="0" lang="lv-LV" sz="1400" b="0" i="0" u="none" strike="noStrike" kern="1200" cap="none" spc="0" normalizeH="0" baseline="0" noProof="0">
                <a:ln>
                  <a:noFill/>
                </a:ln>
                <a:solidFill>
                  <a:srgbClr val="2E2E38"/>
                </a:solidFill>
                <a:effectLst/>
                <a:uLnTx/>
                <a:uFillTx/>
              </a:rPr>
              <a:t>.</a:t>
            </a:r>
          </a:p>
          <a:p>
            <a:pPr marL="143510" marR="0" lvl="0" indent="0" algn="just" defTabSz="914400" rtl="0" eaLnBrk="1" fontAlgn="auto" latinLnBrk="0" hangingPunct="1">
              <a:lnSpc>
                <a:spcPct val="100000"/>
              </a:lnSpc>
              <a:spcBef>
                <a:spcPct val="20000"/>
              </a:spcBef>
              <a:spcAft>
                <a:spcPts val="0"/>
              </a:spcAft>
              <a:buClr>
                <a:srgbClr val="FFE600"/>
              </a:buClr>
              <a:buSzPct val="110000"/>
              <a:buFont typeface="EYInterstate Light" panose="02000506000000020004" pitchFamily="2" charset="0"/>
              <a:buNone/>
              <a:tabLst/>
              <a:defRPr/>
            </a:pPr>
            <a:r>
              <a:rPr kumimoji="0" lang="lv-LV" sz="1400" b="0" i="0" u="none" strike="noStrike" kern="1200" cap="none" spc="0" normalizeH="0" baseline="0" noProof="0">
                <a:ln>
                  <a:noFill/>
                </a:ln>
                <a:solidFill>
                  <a:srgbClr val="2E2E38"/>
                </a:solidFill>
                <a:effectLst/>
                <a:uLnTx/>
                <a:uFillTx/>
              </a:rPr>
              <a:t>3. Tālāk atlasītajām vietām tiek veikta </a:t>
            </a:r>
            <a:r>
              <a:rPr kumimoji="0" lang="lv-LV" sz="1400" b="0" i="0" u="sng" strike="noStrike" kern="1200" cap="none" spc="0" normalizeH="0" baseline="0" noProof="0" err="1">
                <a:ln>
                  <a:noFill/>
                </a:ln>
                <a:solidFill>
                  <a:srgbClr val="2E2E38"/>
                </a:solidFill>
                <a:effectLst/>
                <a:uLnTx/>
                <a:uFillTx/>
              </a:rPr>
              <a:t>multi</a:t>
            </a:r>
            <a:r>
              <a:rPr kumimoji="0" lang="lv-LV" sz="1400" b="0" i="0" u="sng" strike="noStrike" kern="1200" cap="none" spc="0" normalizeH="0" baseline="0" noProof="0">
                <a:ln>
                  <a:noFill/>
                </a:ln>
                <a:solidFill>
                  <a:srgbClr val="2E2E38"/>
                </a:solidFill>
                <a:effectLst/>
                <a:uLnTx/>
                <a:uFillTx/>
              </a:rPr>
              <a:t>-kritēriju analīze</a:t>
            </a:r>
            <a:r>
              <a:rPr kumimoji="0" lang="lv-LV" sz="1400" b="0" i="0" u="none" strike="noStrike" kern="1200" cap="none" spc="0" normalizeH="0" baseline="0" noProof="0">
                <a:ln>
                  <a:noFill/>
                </a:ln>
                <a:solidFill>
                  <a:srgbClr val="2E2E38"/>
                </a:solidFill>
                <a:effectLst/>
                <a:uLnTx/>
                <a:uFillTx/>
              </a:rPr>
              <a:t> un rezultāti tiek kvantificēti.</a:t>
            </a:r>
          </a:p>
          <a:p>
            <a:pPr marL="143510" marR="0" lvl="0" indent="0" algn="just" defTabSz="914400" rtl="0" eaLnBrk="1" fontAlgn="auto" latinLnBrk="0" hangingPunct="1">
              <a:lnSpc>
                <a:spcPct val="100000"/>
              </a:lnSpc>
              <a:spcBef>
                <a:spcPct val="20000"/>
              </a:spcBef>
              <a:spcAft>
                <a:spcPts val="0"/>
              </a:spcAft>
              <a:buClr>
                <a:srgbClr val="FFE600"/>
              </a:buClr>
              <a:buSzPct val="110000"/>
              <a:buFont typeface="EYInterstate Light" panose="02000506000000020004" pitchFamily="2" charset="0"/>
              <a:buNone/>
              <a:tabLst/>
              <a:defRPr/>
            </a:pPr>
            <a:r>
              <a:rPr kumimoji="0" lang="lv-LV" sz="1400" b="0" i="0" u="none" strike="noStrike" kern="1200" cap="none" spc="0" normalizeH="0" baseline="0" noProof="0">
                <a:ln>
                  <a:noFill/>
                </a:ln>
                <a:solidFill>
                  <a:srgbClr val="2E2E38"/>
                </a:solidFill>
                <a:effectLst/>
                <a:uLnTx/>
                <a:uFillTx/>
              </a:rPr>
              <a:t>4. Tiek analizēts vietas darbības </a:t>
            </a:r>
            <a:r>
              <a:rPr kumimoji="0" lang="lv-LV" sz="1400" b="0" i="0" u="sng" strike="noStrike" kern="1200" cap="none" spc="0" normalizeH="0" baseline="0" noProof="0">
                <a:ln>
                  <a:noFill/>
                </a:ln>
                <a:solidFill>
                  <a:srgbClr val="2E2E38"/>
                </a:solidFill>
                <a:effectLst/>
                <a:uLnTx/>
                <a:uFillTx/>
              </a:rPr>
              <a:t>kapacitātes aspekts</a:t>
            </a:r>
            <a:r>
              <a:rPr kumimoji="0" lang="lv-LV" sz="1400" b="0" i="0" u="none" strike="noStrike" kern="1200" cap="none" spc="0" normalizeH="0" baseline="0" noProof="0">
                <a:ln>
                  <a:noFill/>
                </a:ln>
                <a:solidFill>
                  <a:srgbClr val="2E2E38"/>
                </a:solidFill>
                <a:effectLst/>
                <a:uLnTx/>
                <a:uFillTx/>
              </a:rPr>
              <a:t>.</a:t>
            </a:r>
          </a:p>
        </p:txBody>
      </p:sp>
      <p:sp>
        <p:nvSpPr>
          <p:cNvPr id="91" name="TextBox 90">
            <a:extLst>
              <a:ext uri="{FF2B5EF4-FFF2-40B4-BE49-F238E27FC236}">
                <a16:creationId xmlns:a16="http://schemas.microsoft.com/office/drawing/2014/main" id="{78E40900-A633-491B-AFA7-85D9E5B26E78}"/>
              </a:ext>
            </a:extLst>
          </p:cNvPr>
          <p:cNvSpPr txBox="1"/>
          <p:nvPr/>
        </p:nvSpPr>
        <p:spPr>
          <a:xfrm>
            <a:off x="764995" y="3303177"/>
            <a:ext cx="1454032" cy="1600438"/>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lv-LV" sz="1400" b="0" i="0" u="none" strike="noStrike" kern="1200" cap="none" spc="0" normalizeH="0" baseline="0" noProof="0">
                <a:ln>
                  <a:noFill/>
                </a:ln>
                <a:solidFill>
                  <a:srgbClr val="2E2E38"/>
                </a:solidFill>
                <a:effectLst/>
                <a:uLnTx/>
                <a:uFillTx/>
                <a:latin typeface="EYInterstate Light" panose="02000506000000020004" pitchFamily="2" charset="0"/>
              </a:rPr>
              <a:t>Metodika paredz kvantitatīvo un kvalitatīvo kritēriju analīzi divās grupās.</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lv-LV" sz="14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84" name="Rectangle 20">
            <a:extLst>
              <a:ext uri="{FF2B5EF4-FFF2-40B4-BE49-F238E27FC236}">
                <a16:creationId xmlns:a16="http://schemas.microsoft.com/office/drawing/2014/main" id="{ABBD4FDE-48B0-4756-9B42-EDF0FEB2D9E9}"/>
              </a:ext>
            </a:extLst>
          </p:cNvPr>
          <p:cNvSpPr/>
          <p:nvPr/>
        </p:nvSpPr>
        <p:spPr>
          <a:xfrm>
            <a:off x="645997" y="1907360"/>
            <a:ext cx="1692028" cy="448395"/>
          </a:xfrm>
          <a:custGeom>
            <a:avLst/>
            <a:gdLst>
              <a:gd name="connsiteX0" fmla="*/ 0 w 3133656"/>
              <a:gd name="connsiteY0" fmla="*/ 0 h 452367"/>
              <a:gd name="connsiteX1" fmla="*/ 3133656 w 3133656"/>
              <a:gd name="connsiteY1" fmla="*/ 0 h 452367"/>
              <a:gd name="connsiteX2" fmla="*/ 3133656 w 3133656"/>
              <a:gd name="connsiteY2" fmla="*/ 452367 h 452367"/>
              <a:gd name="connsiteX3" fmla="*/ 0 w 3133656"/>
              <a:gd name="connsiteY3" fmla="*/ 452367 h 452367"/>
              <a:gd name="connsiteX4" fmla="*/ 0 w 3133656"/>
              <a:gd name="connsiteY4" fmla="*/ 0 h 452367"/>
              <a:gd name="connsiteX0" fmla="*/ 0 w 3133656"/>
              <a:gd name="connsiteY0" fmla="*/ 13157 h 465524"/>
              <a:gd name="connsiteX1" fmla="*/ 2317932 w 3133656"/>
              <a:gd name="connsiteY1" fmla="*/ 0 h 465524"/>
              <a:gd name="connsiteX2" fmla="*/ 3133656 w 3133656"/>
              <a:gd name="connsiteY2" fmla="*/ 465524 h 465524"/>
              <a:gd name="connsiteX3" fmla="*/ 0 w 3133656"/>
              <a:gd name="connsiteY3" fmla="*/ 465524 h 465524"/>
              <a:gd name="connsiteX4" fmla="*/ 0 w 3133656"/>
              <a:gd name="connsiteY4" fmla="*/ 13157 h 465524"/>
              <a:gd name="connsiteX0" fmla="*/ 0 w 3140234"/>
              <a:gd name="connsiteY0" fmla="*/ 0 h 452367"/>
              <a:gd name="connsiteX1" fmla="*/ 3140234 w 3140234"/>
              <a:gd name="connsiteY1" fmla="*/ 6578 h 452367"/>
              <a:gd name="connsiteX2" fmla="*/ 3133656 w 3140234"/>
              <a:gd name="connsiteY2" fmla="*/ 452367 h 452367"/>
              <a:gd name="connsiteX3" fmla="*/ 0 w 3140234"/>
              <a:gd name="connsiteY3" fmla="*/ 452367 h 452367"/>
              <a:gd name="connsiteX4" fmla="*/ 0 w 3140234"/>
              <a:gd name="connsiteY4" fmla="*/ 0 h 452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0234" h="452367">
                <a:moveTo>
                  <a:pt x="0" y="0"/>
                </a:moveTo>
                <a:lnTo>
                  <a:pt x="3140234" y="6578"/>
                </a:lnTo>
                <a:cubicBezTo>
                  <a:pt x="3138041" y="155174"/>
                  <a:pt x="3135849" y="303771"/>
                  <a:pt x="3133656" y="452367"/>
                </a:cubicBezTo>
                <a:lnTo>
                  <a:pt x="0" y="452367"/>
                </a:lnTo>
                <a:lnTo>
                  <a:pt x="0" y="0"/>
                </a:lnTo>
                <a:close/>
              </a:path>
            </a:pathLst>
          </a:custGeom>
          <a:solidFill>
            <a:srgbClr val="808080">
              <a:alpha val="77000"/>
            </a:srgbClr>
          </a:solidFill>
          <a:ln w="19050" cap="flat" cmpd="sng" algn="ctr">
            <a:solidFill>
              <a:schemeClr val="bg1"/>
            </a:solidFill>
            <a:prstDash val="solid"/>
          </a:ln>
          <a:effectLst>
            <a:outerShdw blurRad="50800" dist="38100" dir="2700000" algn="tl" rotWithShape="0">
              <a:prstClr val="black">
                <a:alpha val="40000"/>
              </a:prstClr>
            </a:outerShdw>
          </a:effectLst>
        </p:spPr>
        <p:txBody>
          <a:bodyPr lIns="144000" tIns="46800" rIns="90000" bIns="46800" rtlCol="0" anchor="ctr" anchorCtr="0"/>
          <a:lstStyle/>
          <a:p>
            <a:pPr marL="0" marR="0" lvl="0" indent="0" algn="ctr" defTabSz="1043056" rtl="0" eaLnBrk="1" fontAlgn="auto" latinLnBrk="0" hangingPunct="1">
              <a:lnSpc>
                <a:spcPct val="100000"/>
              </a:lnSpc>
              <a:spcBef>
                <a:spcPts val="0"/>
              </a:spcBef>
              <a:spcAft>
                <a:spcPts val="0"/>
              </a:spcAft>
              <a:buClr>
                <a:srgbClr val="FFD200"/>
              </a:buClr>
              <a:buSzPct val="80000"/>
              <a:buFontTx/>
              <a:buNone/>
              <a:tabLst/>
              <a:defRPr/>
            </a:pPr>
            <a:r>
              <a:rPr kumimoji="0" lang="lv-LV" sz="1400" b="1" i="0" u="none" strike="noStrike" kern="0" cap="none" spc="0" normalizeH="0" baseline="0" noProof="0">
                <a:ln>
                  <a:noFill/>
                </a:ln>
                <a:solidFill>
                  <a:srgbClr val="FFFFFF"/>
                </a:solidFill>
                <a:effectLst/>
                <a:uLnTx/>
                <a:uFillTx/>
                <a:latin typeface="EYInterstate Light" panose="02000506000000020004" pitchFamily="2" charset="0"/>
              </a:rPr>
              <a:t>Metodikas būtība</a:t>
            </a:r>
            <a:endParaRPr kumimoji="0" lang="en-AU" sz="1400" b="1" i="0" u="none" strike="noStrike" kern="0" cap="none" spc="0" normalizeH="0" baseline="0" noProof="0">
              <a:ln>
                <a:noFill/>
              </a:ln>
              <a:solidFill>
                <a:srgbClr val="FFFFFF"/>
              </a:solidFill>
              <a:effectLst/>
              <a:uLnTx/>
              <a:uFillTx/>
              <a:latin typeface="EYInterstate Light" panose="02000506000000020004" pitchFamily="2" charset="0"/>
            </a:endParaRPr>
          </a:p>
        </p:txBody>
      </p:sp>
      <p:sp>
        <p:nvSpPr>
          <p:cNvPr id="94" name="Content Placeholder 10">
            <a:extLst>
              <a:ext uri="{FF2B5EF4-FFF2-40B4-BE49-F238E27FC236}">
                <a16:creationId xmlns:a16="http://schemas.microsoft.com/office/drawing/2014/main" id="{15A5A145-76CF-47DD-9383-45F29CC47F19}"/>
              </a:ext>
            </a:extLst>
          </p:cNvPr>
          <p:cNvSpPr txBox="1">
            <a:spLocks/>
          </p:cNvSpPr>
          <p:nvPr/>
        </p:nvSpPr>
        <p:spPr>
          <a:xfrm>
            <a:off x="7394317" y="2019972"/>
            <a:ext cx="3823854" cy="437182"/>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
                <a:srgbClr val="FFE600"/>
              </a:buClr>
              <a:buSzPct val="110000"/>
              <a:buFont typeface="EYInterstate Light" panose="02000506000000020004" pitchFamily="2" charset="0"/>
              <a:buNone/>
              <a:tabLst/>
              <a:defRPr/>
            </a:pPr>
            <a:r>
              <a:rPr kumimoji="0" lang="lv-LV" sz="1400" b="1" i="0" u="none" strike="noStrike" kern="1200" cap="none" spc="0" normalizeH="0" baseline="0" noProof="0">
                <a:ln>
                  <a:noFill/>
                </a:ln>
                <a:solidFill>
                  <a:srgbClr val="2E2E38"/>
                </a:solidFill>
                <a:effectLst/>
                <a:uLnTx/>
                <a:uFillTx/>
              </a:rPr>
              <a:t>2. Pakalpojumu sniegšanas vietu salīdzinošā finanšu analīze.</a:t>
            </a:r>
            <a:endParaRPr kumimoji="0" lang="lv-LV" sz="1400" b="0" i="0" u="none" strike="noStrike" kern="1200" cap="none" spc="0" normalizeH="0" baseline="0" noProof="0">
              <a:ln>
                <a:noFill/>
              </a:ln>
              <a:solidFill>
                <a:srgbClr val="2E2E38"/>
              </a:solidFill>
              <a:effectLst/>
              <a:uLnTx/>
              <a:uFillTx/>
            </a:endParaRPr>
          </a:p>
        </p:txBody>
      </p:sp>
      <p:sp>
        <p:nvSpPr>
          <p:cNvPr id="95" name="Rectangle 94">
            <a:extLst>
              <a:ext uri="{FF2B5EF4-FFF2-40B4-BE49-F238E27FC236}">
                <a16:creationId xmlns:a16="http://schemas.microsoft.com/office/drawing/2014/main" id="{436794D0-0056-41AC-B49B-DB4A7BB5DF86}"/>
              </a:ext>
            </a:extLst>
          </p:cNvPr>
          <p:cNvSpPr>
            <a:spLocks/>
          </p:cNvSpPr>
          <p:nvPr/>
        </p:nvSpPr>
        <p:spPr>
          <a:xfrm>
            <a:off x="645998" y="2355756"/>
            <a:ext cx="1692028" cy="3943444"/>
          </a:xfrm>
          <a:prstGeom prst="rect">
            <a:avLst/>
          </a:prstGeom>
          <a:noFill/>
          <a:ln w="19050" cap="flat" cmpd="sng" algn="ctr">
            <a:solidFill>
              <a:schemeClr val="bg1"/>
            </a:solidFill>
            <a:prstDash val="solid"/>
          </a:ln>
          <a:effectLst/>
        </p:spPr>
        <p:txBody>
          <a:bodyPr lIns="144000" tIns="46800" rIns="90000" bIns="46800" rtlCol="0" anchor="ctr" anchorCtr="0"/>
          <a:lstStyle/>
          <a:p>
            <a:pPr marL="190500" marR="0" lvl="1" indent="0" algn="l" defTabSz="914400" rtl="0" eaLnBrk="1" fontAlgn="auto" latinLnBrk="0" hangingPunct="1">
              <a:lnSpc>
                <a:spcPct val="100000"/>
              </a:lnSpc>
              <a:spcBef>
                <a:spcPts val="0"/>
              </a:spcBef>
              <a:spcAft>
                <a:spcPts val="600"/>
              </a:spcAft>
              <a:buClr>
                <a:srgbClr val="646464"/>
              </a:buClr>
              <a:buSzPct val="75000"/>
              <a:buFontTx/>
              <a:buNone/>
              <a:tabLst/>
              <a:defRPr/>
            </a:pPr>
            <a:endParaRPr kumimoji="0" lang="lv-LV" sz="1000" b="0" i="0" u="none" strike="noStrike" kern="1200" cap="none" spc="0" normalizeH="0" baseline="0" noProof="0">
              <a:ln>
                <a:noFill/>
              </a:ln>
              <a:solidFill>
                <a:srgbClr val="646464"/>
              </a:solidFill>
              <a:effectLst/>
              <a:uLnTx/>
              <a:uFillTx/>
              <a:latin typeface="EYInterstate Light" panose="02000506000000020004" pitchFamily="2" charset="0"/>
              <a:cs typeface="Arial"/>
            </a:endParaRPr>
          </a:p>
        </p:txBody>
      </p:sp>
      <p:sp>
        <p:nvSpPr>
          <p:cNvPr id="96" name="Content Placeholder 10">
            <a:extLst>
              <a:ext uri="{FF2B5EF4-FFF2-40B4-BE49-F238E27FC236}">
                <a16:creationId xmlns:a16="http://schemas.microsoft.com/office/drawing/2014/main" id="{4D5808B1-6EEC-4893-B8AB-E3EB1961E162}"/>
              </a:ext>
            </a:extLst>
          </p:cNvPr>
          <p:cNvSpPr txBox="1">
            <a:spLocks/>
          </p:cNvSpPr>
          <p:nvPr/>
        </p:nvSpPr>
        <p:spPr>
          <a:xfrm>
            <a:off x="2989936" y="2039331"/>
            <a:ext cx="3475100" cy="437182"/>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
                <a:srgbClr val="FFE600"/>
              </a:buClr>
              <a:buSzPct val="110000"/>
              <a:buFont typeface="EYInterstate Light" panose="02000506000000020004" pitchFamily="2" charset="0"/>
              <a:buNone/>
              <a:tabLst/>
              <a:defRPr/>
            </a:pPr>
            <a:r>
              <a:rPr kumimoji="0" lang="lv-LV" sz="1400" b="1" i="0" u="none" strike="noStrike" kern="1200" cap="none" spc="0" normalizeH="0" baseline="0" noProof="0">
                <a:ln>
                  <a:noFill/>
                </a:ln>
                <a:solidFill>
                  <a:srgbClr val="2E2E38"/>
                </a:solidFill>
                <a:effectLst/>
                <a:uLnTx/>
                <a:uFillTx/>
              </a:rPr>
              <a:t>1. Pakalpojumu pieejamības ģeogrāfiskais izvērtējums.</a:t>
            </a:r>
          </a:p>
        </p:txBody>
      </p:sp>
      <p:sp>
        <p:nvSpPr>
          <p:cNvPr id="97" name="Content Placeholder 10">
            <a:extLst>
              <a:ext uri="{FF2B5EF4-FFF2-40B4-BE49-F238E27FC236}">
                <a16:creationId xmlns:a16="http://schemas.microsoft.com/office/drawing/2014/main" id="{CD015904-8D17-4891-B904-E888A361B571}"/>
              </a:ext>
            </a:extLst>
          </p:cNvPr>
          <p:cNvSpPr txBox="1">
            <a:spLocks/>
          </p:cNvSpPr>
          <p:nvPr/>
        </p:nvSpPr>
        <p:spPr>
          <a:xfrm>
            <a:off x="7394317" y="2570418"/>
            <a:ext cx="3823854" cy="437182"/>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ct val="20000"/>
              </a:spcBef>
              <a:spcAft>
                <a:spcPts val="0"/>
              </a:spcAft>
              <a:buClr>
                <a:srgbClr val="FFE600"/>
              </a:buClr>
              <a:buSzPct val="110000"/>
              <a:buFont typeface="EYInterstate Light" panose="02000506000000020004" pitchFamily="2" charset="0"/>
              <a:buNone/>
              <a:tabLst/>
              <a:defRPr/>
            </a:pPr>
            <a:r>
              <a:rPr kumimoji="0" lang="lv-LV" sz="1400" b="0" i="0" u="none" strike="noStrike" kern="1200" cap="none" spc="0" normalizeH="0" baseline="0" noProof="0">
                <a:ln>
                  <a:noFill/>
                </a:ln>
                <a:solidFill>
                  <a:srgbClr val="2E2E38"/>
                </a:solidFill>
                <a:effectLst/>
                <a:uLnTx/>
                <a:uFillTx/>
              </a:rPr>
              <a:t>Pēc ģeogrāfiskā izvērtējuma veikšanas tiek identificēta viena vai vairākas pakalpojumu sniegšanas vietas. Strukturētā veidā tiek analizēti finanšu aspekti:</a:t>
            </a:r>
          </a:p>
          <a:p>
            <a:pPr marL="342900" marR="0" lvl="0" indent="-342900" algn="just" defTabSz="914400" rtl="0" eaLnBrk="1" fontAlgn="auto" latinLnBrk="0" hangingPunct="1">
              <a:lnSpc>
                <a:spcPct val="100000"/>
              </a:lnSpc>
              <a:spcBef>
                <a:spcPct val="20000"/>
              </a:spcBef>
              <a:spcAft>
                <a:spcPts val="0"/>
              </a:spcAft>
              <a:buClr>
                <a:srgbClr val="FFE600"/>
              </a:buClr>
              <a:buSzPct val="110000"/>
              <a:buFont typeface="EYInterstate Light" panose="02000506000000020004" pitchFamily="2" charset="0"/>
              <a:buAutoNum type="arabicPeriod"/>
              <a:tabLst/>
              <a:defRPr/>
            </a:pPr>
            <a:r>
              <a:rPr kumimoji="0" lang="lv-LV" sz="1400" b="0" i="0" u="none" strike="noStrike" kern="1200" cap="none" spc="0" normalizeH="0" baseline="0" noProof="0">
                <a:ln>
                  <a:noFill/>
                </a:ln>
                <a:solidFill>
                  <a:srgbClr val="2E2E38"/>
                </a:solidFill>
                <a:effectLst/>
                <a:uLnTx/>
                <a:uFillTx/>
              </a:rPr>
              <a:t>Iespēja pakalpojumu nodrošināt </a:t>
            </a:r>
            <a:r>
              <a:rPr kumimoji="0" lang="lv-LV" sz="1400" b="0" i="0" u="sng" strike="noStrike" kern="1200" cap="none" spc="0" normalizeH="0" baseline="0" noProof="0">
                <a:ln>
                  <a:noFill/>
                </a:ln>
                <a:solidFill>
                  <a:srgbClr val="2E2E38"/>
                </a:solidFill>
                <a:effectLst/>
                <a:uLnTx/>
                <a:uFillTx/>
              </a:rPr>
              <a:t>caur tiešsaistes/elektroniskiem komunikāciju kanāliem </a:t>
            </a:r>
            <a:r>
              <a:rPr kumimoji="0" lang="lv-LV" sz="1400" b="0" i="0" u="none" strike="noStrike" kern="1200" cap="none" spc="0" normalizeH="0" baseline="0" noProof="0">
                <a:ln>
                  <a:noFill/>
                </a:ln>
                <a:solidFill>
                  <a:srgbClr val="2E2E38"/>
                </a:solidFill>
                <a:effectLst/>
                <a:uLnTx/>
                <a:uFillTx/>
              </a:rPr>
              <a:t>un pamatotība fiziska pakalpojuma sniegšanai.</a:t>
            </a:r>
          </a:p>
          <a:p>
            <a:pPr marL="342900" marR="0" lvl="0" indent="-342900" algn="just" defTabSz="914400" rtl="0" eaLnBrk="1" fontAlgn="auto" latinLnBrk="0" hangingPunct="1">
              <a:lnSpc>
                <a:spcPct val="100000"/>
              </a:lnSpc>
              <a:spcBef>
                <a:spcPct val="20000"/>
              </a:spcBef>
              <a:spcAft>
                <a:spcPts val="0"/>
              </a:spcAft>
              <a:buClr>
                <a:srgbClr val="FFE600"/>
              </a:buClr>
              <a:buSzPct val="110000"/>
              <a:buFont typeface="EYInterstate Light" panose="02000506000000020004" pitchFamily="2" charset="0"/>
              <a:buAutoNum type="arabicPeriod"/>
              <a:tabLst/>
              <a:defRPr/>
            </a:pPr>
            <a:r>
              <a:rPr kumimoji="0" lang="lv-LV" sz="1400" b="0" i="0" u="none" strike="noStrike" kern="1200" cap="none" spc="0" normalizeH="0" baseline="0" noProof="0">
                <a:ln>
                  <a:noFill/>
                </a:ln>
                <a:solidFill>
                  <a:srgbClr val="2E2E38"/>
                </a:solidFill>
                <a:effectLst/>
                <a:uLnTx/>
                <a:uFillTx/>
              </a:rPr>
              <a:t>Plānotais </a:t>
            </a:r>
            <a:r>
              <a:rPr kumimoji="0" lang="lv-LV" sz="1400" b="0" i="0" u="sng" strike="noStrike" kern="1200" cap="none" spc="0" normalizeH="0" baseline="0" noProof="0">
                <a:ln>
                  <a:noFill/>
                </a:ln>
                <a:solidFill>
                  <a:srgbClr val="2E2E38"/>
                </a:solidFill>
                <a:effectLst/>
                <a:uLnTx/>
                <a:uFillTx/>
              </a:rPr>
              <a:t>pakalpojuma saņemšanas pieprasījums </a:t>
            </a:r>
            <a:r>
              <a:rPr kumimoji="0" lang="lv-LV" sz="1400" b="0" i="0" u="none" strike="noStrike" kern="1200" cap="none" spc="0" normalizeH="0" baseline="0" noProof="0">
                <a:ln>
                  <a:noFill/>
                </a:ln>
                <a:solidFill>
                  <a:srgbClr val="2E2E38"/>
                </a:solidFill>
                <a:effectLst/>
                <a:uLnTx/>
                <a:uFillTx/>
              </a:rPr>
              <a:t>no pašvaldības iedzīvotājiem.</a:t>
            </a:r>
          </a:p>
          <a:p>
            <a:pPr marL="342900" marR="0" lvl="0" indent="-342900" algn="just" defTabSz="914400" rtl="0" eaLnBrk="1" fontAlgn="auto" latinLnBrk="0" hangingPunct="1">
              <a:lnSpc>
                <a:spcPct val="100000"/>
              </a:lnSpc>
              <a:spcBef>
                <a:spcPct val="20000"/>
              </a:spcBef>
              <a:spcAft>
                <a:spcPts val="0"/>
              </a:spcAft>
              <a:buClr>
                <a:srgbClr val="FFE600"/>
              </a:buClr>
              <a:buSzPct val="110000"/>
              <a:buFont typeface="EYInterstate Light" panose="02000506000000020004" pitchFamily="2" charset="0"/>
              <a:buAutoNum type="arabicPeriod"/>
              <a:tabLst/>
              <a:defRPr/>
            </a:pPr>
            <a:r>
              <a:rPr kumimoji="0" lang="lv-LV" sz="1400" b="0" i="0" u="none" strike="noStrike" kern="1200" cap="none" spc="0" normalizeH="0" baseline="0" noProof="0">
                <a:ln>
                  <a:noFill/>
                </a:ln>
                <a:solidFill>
                  <a:srgbClr val="2E2E38"/>
                </a:solidFill>
                <a:effectLst/>
                <a:uLnTx/>
                <a:uFillTx/>
              </a:rPr>
              <a:t>Administratīvās izmaksas telpu un darbinieku uzturēšanai.</a:t>
            </a:r>
          </a:p>
        </p:txBody>
      </p:sp>
      <p:sp>
        <p:nvSpPr>
          <p:cNvPr id="98" name="Rectangle 97">
            <a:extLst>
              <a:ext uri="{FF2B5EF4-FFF2-40B4-BE49-F238E27FC236}">
                <a16:creationId xmlns:a16="http://schemas.microsoft.com/office/drawing/2014/main" id="{22B4A22F-23FE-4DE3-A06A-26ADA6DF563D}"/>
              </a:ext>
            </a:extLst>
          </p:cNvPr>
          <p:cNvSpPr>
            <a:spLocks/>
          </p:cNvSpPr>
          <p:nvPr/>
        </p:nvSpPr>
        <p:spPr>
          <a:xfrm>
            <a:off x="2517292" y="5659236"/>
            <a:ext cx="8999145" cy="639963"/>
          </a:xfrm>
          <a:prstGeom prst="rect">
            <a:avLst/>
          </a:prstGeom>
          <a:noFill/>
          <a:ln w="19050" cap="flat" cmpd="sng" algn="ctr">
            <a:solidFill>
              <a:schemeClr val="bg1"/>
            </a:solidFill>
            <a:prstDash val="solid"/>
          </a:ln>
          <a:effectLst/>
        </p:spPr>
        <p:txBody>
          <a:bodyPr lIns="144000" tIns="46800" rIns="90000" bIns="46800" rtlCol="0" anchor="ctr" anchorCtr="0"/>
          <a:lstStyle/>
          <a:p>
            <a:pPr marL="190500" marR="0" lvl="1" indent="0" algn="l" defTabSz="914400" rtl="0" eaLnBrk="1" fontAlgn="auto" latinLnBrk="0" hangingPunct="1">
              <a:lnSpc>
                <a:spcPct val="100000"/>
              </a:lnSpc>
              <a:spcBef>
                <a:spcPts val="0"/>
              </a:spcBef>
              <a:spcAft>
                <a:spcPts val="600"/>
              </a:spcAft>
              <a:buClr>
                <a:srgbClr val="646464"/>
              </a:buClr>
              <a:buSzPct val="75000"/>
              <a:buFontTx/>
              <a:buNone/>
              <a:tabLst/>
              <a:defRPr/>
            </a:pPr>
            <a:endParaRPr kumimoji="0" lang="lv-LV" sz="1000" b="0" i="0" u="none" strike="noStrike" kern="1200" cap="none" spc="0" normalizeH="0" baseline="0" noProof="0">
              <a:ln>
                <a:noFill/>
              </a:ln>
              <a:solidFill>
                <a:srgbClr val="646464"/>
              </a:solidFill>
              <a:effectLst/>
              <a:uLnTx/>
              <a:uFillTx/>
              <a:latin typeface="EYInterstate Light" panose="02000506000000020004" pitchFamily="2" charset="0"/>
              <a:cs typeface="Arial"/>
            </a:endParaRPr>
          </a:p>
        </p:txBody>
      </p:sp>
      <p:sp>
        <p:nvSpPr>
          <p:cNvPr id="99" name="Content Placeholder 10">
            <a:extLst>
              <a:ext uri="{FF2B5EF4-FFF2-40B4-BE49-F238E27FC236}">
                <a16:creationId xmlns:a16="http://schemas.microsoft.com/office/drawing/2014/main" id="{A47C0D03-1564-4FF1-9B23-780B250EE0E6}"/>
              </a:ext>
            </a:extLst>
          </p:cNvPr>
          <p:cNvSpPr txBox="1">
            <a:spLocks/>
          </p:cNvSpPr>
          <p:nvPr/>
        </p:nvSpPr>
        <p:spPr>
          <a:xfrm>
            <a:off x="4659125" y="5777084"/>
            <a:ext cx="4758041" cy="437182"/>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
                <a:srgbClr val="FFE600"/>
              </a:buClr>
              <a:buSzPct val="110000"/>
              <a:buFont typeface="EYInterstate Light" panose="02000506000000020004" pitchFamily="2" charset="0"/>
              <a:buNone/>
              <a:tabLst/>
              <a:defRPr/>
            </a:pPr>
            <a:r>
              <a:rPr kumimoji="0" lang="lv-LV" sz="1400" b="1" i="0" u="none" strike="noStrike" kern="1200" cap="none" spc="0" normalizeH="0" baseline="0" noProof="0">
                <a:ln>
                  <a:noFill/>
                </a:ln>
                <a:solidFill>
                  <a:srgbClr val="2E2E38"/>
                </a:solidFill>
                <a:effectLst/>
                <a:uLnTx/>
                <a:uFillTx/>
              </a:rPr>
              <a:t>Balstoties uz analizētajiem aspektiem tiek pieņemts gala lēmums par pakalpojuma sniegšanas vietas izvēli.</a:t>
            </a:r>
            <a:endParaRPr kumimoji="0" lang="lv-LV" sz="1400" b="0" i="0" u="none" strike="noStrike" kern="1200" cap="none" spc="0" normalizeH="0" baseline="0" noProof="0">
              <a:ln>
                <a:noFill/>
              </a:ln>
              <a:solidFill>
                <a:srgbClr val="2E2E38"/>
              </a:solidFill>
              <a:effectLst/>
              <a:uLnTx/>
              <a:uFillTx/>
            </a:endParaRPr>
          </a:p>
        </p:txBody>
      </p:sp>
      <p:sp>
        <p:nvSpPr>
          <p:cNvPr id="18" name="Rectangle 17">
            <a:extLst>
              <a:ext uri="{FF2B5EF4-FFF2-40B4-BE49-F238E27FC236}">
                <a16:creationId xmlns:a16="http://schemas.microsoft.com/office/drawing/2014/main" id="{8AB8DCD3-76AF-496F-AE28-BB040FC25439}"/>
              </a:ext>
            </a:extLst>
          </p:cNvPr>
          <p:cNvSpPr/>
          <p:nvPr/>
        </p:nvSpPr>
        <p:spPr>
          <a:xfrm>
            <a:off x="600659" y="294200"/>
            <a:ext cx="60202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lv-LV" b="1">
                <a:solidFill>
                  <a:srgbClr val="000000"/>
                </a:solidFill>
                <a:latin typeface="EYInterstate Light" panose="02000506000000020004" pitchFamily="2" charset="0"/>
              </a:rPr>
              <a:t>2</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19" name="Footer Placeholder 4">
            <a:extLst>
              <a:ext uri="{FF2B5EF4-FFF2-40B4-BE49-F238E27FC236}">
                <a16:creationId xmlns:a16="http://schemas.microsoft.com/office/drawing/2014/main" id="{A868B8C4-B28C-41B3-9904-CF4527A68653}"/>
              </a:ext>
            </a:extLst>
          </p:cNvPr>
          <p:cNvSpPr txBox="1">
            <a:spLocks/>
          </p:cNvSpPr>
          <p:nvPr/>
        </p:nvSpPr>
        <p:spPr>
          <a:xfrm>
            <a:off x="3012809" y="6483411"/>
            <a:ext cx="7715140" cy="180000"/>
          </a:xfrm>
          <a:prstGeom prst="rect">
            <a:avLst/>
          </a:prstGeom>
        </p:spPr>
        <p:txBody>
          <a:bodyPr/>
          <a:lstStyle>
            <a:defPPr>
              <a:defRPr lang="en-US"/>
            </a:defPPr>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IN" err="1">
                <a:solidFill>
                  <a:srgbClr val="2E2E38"/>
                </a:solidFill>
                <a:latin typeface="+mn-lt"/>
              </a:rPr>
              <a:t>Ārkārtas</a:t>
            </a:r>
            <a:r>
              <a:rPr lang="en-IN">
                <a:solidFill>
                  <a:srgbClr val="2E2E38"/>
                </a:solidFill>
                <a:latin typeface="+mn-lt"/>
              </a:rPr>
              <a:t> </a:t>
            </a:r>
            <a:r>
              <a:rPr lang="en-IN" err="1">
                <a:solidFill>
                  <a:srgbClr val="2E2E38"/>
                </a:solidFill>
                <a:latin typeface="+mn-lt"/>
              </a:rPr>
              <a:t>finanšu</a:t>
            </a:r>
            <a:r>
              <a:rPr lang="en-IN">
                <a:solidFill>
                  <a:srgbClr val="2E2E38"/>
                </a:solidFill>
                <a:latin typeface="+mn-lt"/>
              </a:rPr>
              <a:t> </a:t>
            </a:r>
            <a:r>
              <a:rPr lang="en-IN" err="1">
                <a:solidFill>
                  <a:srgbClr val="2E2E38"/>
                </a:solidFill>
                <a:latin typeface="+mn-lt"/>
              </a:rPr>
              <a:t>revīzija</a:t>
            </a:r>
            <a:r>
              <a:rPr lang="en-IN">
                <a:solidFill>
                  <a:srgbClr val="2E2E38"/>
                </a:solidFill>
                <a:latin typeface="+mn-lt"/>
              </a:rPr>
              <a:t> par </a:t>
            </a:r>
            <a:r>
              <a:rPr lang="en-IN" err="1">
                <a:solidFill>
                  <a:srgbClr val="2E2E38"/>
                </a:solidFill>
                <a:latin typeface="+mn-lt"/>
              </a:rPr>
              <a:t>pašvaldību</a:t>
            </a:r>
            <a:r>
              <a:rPr lang="en-IN">
                <a:solidFill>
                  <a:srgbClr val="2E2E38"/>
                </a:solidFill>
                <a:latin typeface="+mn-lt"/>
              </a:rPr>
              <a:t> </a:t>
            </a:r>
            <a:r>
              <a:rPr lang="en-IN" err="1">
                <a:solidFill>
                  <a:srgbClr val="2E2E38"/>
                </a:solidFill>
                <a:latin typeface="+mn-lt"/>
              </a:rPr>
              <a:t>pakalpojumu</a:t>
            </a:r>
            <a:r>
              <a:rPr lang="en-IN">
                <a:solidFill>
                  <a:srgbClr val="2E2E38"/>
                </a:solidFill>
                <a:latin typeface="+mn-lt"/>
              </a:rPr>
              <a:t> </a:t>
            </a:r>
            <a:r>
              <a:rPr lang="en-IN" err="1">
                <a:solidFill>
                  <a:srgbClr val="2E2E38"/>
                </a:solidFill>
                <a:latin typeface="+mn-lt"/>
              </a:rPr>
              <a:t>pieejamības</a:t>
            </a:r>
            <a:r>
              <a:rPr lang="en-IN">
                <a:solidFill>
                  <a:srgbClr val="2E2E38"/>
                </a:solidFill>
                <a:latin typeface="+mn-lt"/>
              </a:rPr>
              <a:t> </a:t>
            </a:r>
            <a:r>
              <a:rPr lang="en-IN" err="1">
                <a:solidFill>
                  <a:srgbClr val="2E2E38"/>
                </a:solidFill>
                <a:latin typeface="+mn-lt"/>
              </a:rPr>
              <a:t>nodrošināšanu</a:t>
            </a:r>
            <a:r>
              <a:rPr lang="en-IN">
                <a:solidFill>
                  <a:srgbClr val="2E2E38"/>
                </a:solidFill>
                <a:latin typeface="+mn-lt"/>
              </a:rPr>
              <a:t> novada </a:t>
            </a:r>
            <a:r>
              <a:rPr lang="en-IN" err="1">
                <a:solidFill>
                  <a:srgbClr val="2E2E38"/>
                </a:solidFill>
                <a:latin typeface="+mn-lt"/>
              </a:rPr>
              <a:t>teritoriālā</a:t>
            </a:r>
            <a:r>
              <a:rPr lang="en-IN">
                <a:solidFill>
                  <a:srgbClr val="2E2E38"/>
                </a:solidFill>
                <a:latin typeface="+mn-lt"/>
              </a:rPr>
              <a:t> </a:t>
            </a:r>
            <a:r>
              <a:rPr lang="en-IN" err="1">
                <a:solidFill>
                  <a:srgbClr val="2E2E38"/>
                </a:solidFill>
                <a:latin typeface="+mn-lt"/>
              </a:rPr>
              <a:t>iedalījuma</a:t>
            </a:r>
            <a:r>
              <a:rPr lang="lv-LV">
                <a:solidFill>
                  <a:srgbClr val="2E2E38"/>
                </a:solidFill>
                <a:latin typeface="+mn-lt"/>
              </a:rPr>
              <a:t> </a:t>
            </a:r>
            <a:r>
              <a:rPr lang="en-IN" err="1">
                <a:solidFill>
                  <a:srgbClr val="2E2E38"/>
                </a:solidFill>
                <a:latin typeface="+mn-lt"/>
              </a:rPr>
              <a:t>vienībās</a:t>
            </a:r>
            <a:r>
              <a:rPr lang="en-IN">
                <a:solidFill>
                  <a:srgbClr val="2E2E38"/>
                </a:solidFill>
                <a:latin typeface="+mn-lt"/>
              </a:rPr>
              <a:t> </a:t>
            </a:r>
            <a:r>
              <a:rPr lang="en-IN" err="1">
                <a:solidFill>
                  <a:srgbClr val="2E2E38"/>
                </a:solidFill>
                <a:latin typeface="+mn-lt"/>
              </a:rPr>
              <a:t>pēc</a:t>
            </a:r>
            <a:r>
              <a:rPr lang="en-IN">
                <a:solidFill>
                  <a:srgbClr val="2E2E38"/>
                </a:solidFill>
                <a:latin typeface="+mn-lt"/>
              </a:rPr>
              <a:t> </a:t>
            </a:r>
            <a:r>
              <a:rPr lang="en-IN" err="1">
                <a:solidFill>
                  <a:srgbClr val="2E2E38"/>
                </a:solidFill>
                <a:latin typeface="+mn-lt"/>
              </a:rPr>
              <a:t>administratīvi</a:t>
            </a:r>
            <a:r>
              <a:rPr lang="en-IN">
                <a:solidFill>
                  <a:srgbClr val="2E2E38"/>
                </a:solidFill>
                <a:latin typeface="+mn-lt"/>
              </a:rPr>
              <a:t> </a:t>
            </a:r>
            <a:r>
              <a:rPr lang="en-IN" err="1">
                <a:solidFill>
                  <a:srgbClr val="2E2E38"/>
                </a:solidFill>
                <a:latin typeface="+mn-lt"/>
              </a:rPr>
              <a:t>teritoriālās</a:t>
            </a:r>
            <a:r>
              <a:rPr lang="en-IN">
                <a:solidFill>
                  <a:srgbClr val="2E2E38"/>
                </a:solidFill>
                <a:latin typeface="+mn-lt"/>
              </a:rPr>
              <a:t> </a:t>
            </a:r>
            <a:r>
              <a:rPr lang="en-IN" err="1">
                <a:solidFill>
                  <a:srgbClr val="2E2E38"/>
                </a:solidFill>
                <a:latin typeface="+mn-lt"/>
              </a:rPr>
              <a:t>reformas</a:t>
            </a:r>
            <a:r>
              <a:rPr lang="en-IN">
                <a:solidFill>
                  <a:srgbClr val="2E2E38"/>
                </a:solidFill>
                <a:latin typeface="+mn-lt"/>
              </a:rPr>
              <a:t>.</a:t>
            </a:r>
          </a:p>
          <a:p>
            <a:pPr>
              <a:defRPr/>
            </a:pPr>
            <a:endParaRPr lang="en-IN">
              <a:solidFill>
                <a:srgbClr val="2E2E38"/>
              </a:solidFill>
              <a:latin typeface="+mn-lt"/>
            </a:endParaRPr>
          </a:p>
        </p:txBody>
      </p:sp>
      <p:sp>
        <p:nvSpPr>
          <p:cNvPr id="20" name="Date Placeholder 10">
            <a:extLst>
              <a:ext uri="{FF2B5EF4-FFF2-40B4-BE49-F238E27FC236}">
                <a16:creationId xmlns:a16="http://schemas.microsoft.com/office/drawing/2014/main" id="{03282E47-0777-4573-97E5-FA632950FF78}"/>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249362357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120F0210-34CD-4D22-8A3D-FB54AF7D8E2D}"/>
              </a:ext>
            </a:extLst>
          </p:cNvPr>
          <p:cNvSpPr>
            <a:spLocks noGrp="1"/>
          </p:cNvSpPr>
          <p:nvPr>
            <p:ph type="title"/>
          </p:nvPr>
        </p:nvSpPr>
        <p:spPr>
          <a:xfrm>
            <a:off x="1428927" y="246887"/>
            <a:ext cx="10168764" cy="590400"/>
          </a:xfrm>
        </p:spPr>
        <p:txBody>
          <a:bodyPr/>
          <a:lstStyle/>
          <a:p>
            <a:r>
              <a:rPr lang="lv-LV" sz="2400" b="1" kern="1200">
                <a:solidFill>
                  <a:schemeClr val="bg1"/>
                </a:solidFill>
                <a:ea typeface="+mn-ea"/>
                <a:cs typeface="+mn-cs"/>
              </a:rPr>
              <a:t>Metodika pašvaldības pakalpojumu sniegšanas vietu skaita un lokācijas noteikšanai</a:t>
            </a:r>
            <a:br>
              <a:rPr lang="lv-LV" sz="2400" b="1" kern="1200">
                <a:solidFill>
                  <a:schemeClr val="bg1"/>
                </a:solidFill>
                <a:ea typeface="+mn-ea"/>
                <a:cs typeface="+mn-cs"/>
              </a:rPr>
            </a:br>
            <a:endParaRPr lang="lv-LV"/>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17</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grpSp>
        <p:nvGrpSpPr>
          <p:cNvPr id="45" name="Group 44">
            <a:extLst>
              <a:ext uri="{FF2B5EF4-FFF2-40B4-BE49-F238E27FC236}">
                <a16:creationId xmlns:a16="http://schemas.microsoft.com/office/drawing/2014/main" id="{8657A239-8247-4367-9A96-4C4AFEAF7993}"/>
              </a:ext>
            </a:extLst>
          </p:cNvPr>
          <p:cNvGrpSpPr/>
          <p:nvPr/>
        </p:nvGrpSpPr>
        <p:grpSpPr>
          <a:xfrm>
            <a:off x="6514466" y="1208617"/>
            <a:ext cx="4966880" cy="4280977"/>
            <a:chOff x="855721" y="1537437"/>
            <a:chExt cx="4966880" cy="4194396"/>
          </a:xfrm>
        </p:grpSpPr>
        <p:sp>
          <p:nvSpPr>
            <p:cNvPr id="48" name="Rectangle 47">
              <a:extLst>
                <a:ext uri="{FF2B5EF4-FFF2-40B4-BE49-F238E27FC236}">
                  <a16:creationId xmlns:a16="http://schemas.microsoft.com/office/drawing/2014/main" id="{FC03E1F8-01E6-47DB-B503-32B430632F15}"/>
                </a:ext>
              </a:extLst>
            </p:cNvPr>
            <p:cNvSpPr/>
            <p:nvPr/>
          </p:nvSpPr>
          <p:spPr>
            <a:xfrm>
              <a:off x="866934" y="1936905"/>
              <a:ext cx="4955667" cy="60628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050" b="0" i="0" u="none" strike="noStrike" kern="1200" cap="none" spc="0" normalizeH="0" baseline="0" noProof="0">
                  <a:ln>
                    <a:noFill/>
                  </a:ln>
                  <a:solidFill>
                    <a:srgbClr val="000000"/>
                  </a:solidFill>
                  <a:effectLst/>
                  <a:uLnTx/>
                  <a:uFillTx/>
                  <a:latin typeface="EYInterstate Light" panose="02000506000000020004" pitchFamily="2" charset="0"/>
                </a:rPr>
                <a:t>Pašvaldībām jāiegūst vispārīgs pārskats par attiecīgā pakalpojuma būtību un nepieciešamību pēc pakalpojuma nodrošināšanas klātienē. Ja iespējams, ieteicams pakalpojumu nodrošināt elektroniski, ievērojami mazinot administratīvās izmaksas.</a:t>
              </a:r>
            </a:p>
          </p:txBody>
        </p:sp>
        <p:sp>
          <p:nvSpPr>
            <p:cNvPr id="49" name="Rectangle 48">
              <a:extLst>
                <a:ext uri="{FF2B5EF4-FFF2-40B4-BE49-F238E27FC236}">
                  <a16:creationId xmlns:a16="http://schemas.microsoft.com/office/drawing/2014/main" id="{67A8025D-E431-41FE-95CB-9681E7A915FC}"/>
                </a:ext>
              </a:extLst>
            </p:cNvPr>
            <p:cNvSpPr/>
            <p:nvPr/>
          </p:nvSpPr>
          <p:spPr>
            <a:xfrm>
              <a:off x="855721" y="1537437"/>
              <a:ext cx="4966880" cy="342294"/>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050" b="1" i="0" u="none" strike="noStrike" kern="1200" cap="none" spc="0" normalizeH="0" baseline="0" noProof="0">
                  <a:ln>
                    <a:noFill/>
                  </a:ln>
                  <a:solidFill>
                    <a:srgbClr val="2E2E38"/>
                  </a:solidFill>
                  <a:effectLst/>
                  <a:uLnTx/>
                  <a:uFillTx/>
                  <a:latin typeface="EYInterstate Light" panose="02000506000000020004" pitchFamily="2" charset="0"/>
                </a:rPr>
                <a:t>2. Pakalpojumu sniegšanas vietu salīdzinošā finanšu analīze</a:t>
              </a:r>
            </a:p>
          </p:txBody>
        </p:sp>
        <p:sp>
          <p:nvSpPr>
            <p:cNvPr id="50" name="Rectangle 49">
              <a:extLst>
                <a:ext uri="{FF2B5EF4-FFF2-40B4-BE49-F238E27FC236}">
                  <a16:creationId xmlns:a16="http://schemas.microsoft.com/office/drawing/2014/main" id="{AB0D1962-8EBB-4941-BBD6-0626F7C1D536}"/>
                </a:ext>
              </a:extLst>
            </p:cNvPr>
            <p:cNvSpPr/>
            <p:nvPr/>
          </p:nvSpPr>
          <p:spPr>
            <a:xfrm>
              <a:off x="866934" y="2755907"/>
              <a:ext cx="4955667" cy="71394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050" b="0" i="0" u="none" strike="noStrike" kern="1200" cap="none" spc="0" normalizeH="0" baseline="0" noProof="0">
                  <a:ln>
                    <a:noFill/>
                  </a:ln>
                  <a:solidFill>
                    <a:srgbClr val="000000"/>
                  </a:solidFill>
                  <a:effectLst/>
                  <a:uLnTx/>
                  <a:uFillTx/>
                  <a:latin typeface="EYInterstate Light" panose="02000506000000020004" pitchFamily="2" charset="0"/>
                </a:rPr>
                <a:t>2.1. Sekojoši, lai vērtētu nepieciešamību un izmaksas pašvaldībai klātienes pakalpojumu nodrošināt ir nepieciešams modelēt pieprasījumu, kas izrietot no statistikas un prognozēm sastāv no pakalpojumu pieprasījumu skaita un to sniegšanas ilguma. (skatīt </a:t>
              </a:r>
              <a:r>
                <a:rPr lang="lv-LV" sz="1050">
                  <a:solidFill>
                    <a:srgbClr val="000000"/>
                  </a:solidFill>
                  <a:latin typeface="EYInterstate Light" panose="02000506000000020004" pitchFamily="2" charset="0"/>
                </a:rPr>
                <a:t>25</a:t>
              </a:r>
              <a:r>
                <a:rPr kumimoji="0" lang="lv-LV" sz="1050" b="0" i="0" u="none" strike="noStrike" kern="1200" cap="none" spc="0" normalizeH="0" baseline="0" noProof="0">
                  <a:ln>
                    <a:noFill/>
                  </a:ln>
                  <a:solidFill>
                    <a:srgbClr val="000000"/>
                  </a:solidFill>
                  <a:effectLst/>
                  <a:uLnTx/>
                  <a:uFillTx/>
                  <a:latin typeface="EYInterstate Light" panose="02000506000000020004" pitchFamily="2" charset="0"/>
                </a:rPr>
                <a:t>. lapu)</a:t>
              </a:r>
            </a:p>
          </p:txBody>
        </p:sp>
        <p:cxnSp>
          <p:nvCxnSpPr>
            <p:cNvPr id="51" name="Straight Arrow Connector 50">
              <a:extLst>
                <a:ext uri="{FF2B5EF4-FFF2-40B4-BE49-F238E27FC236}">
                  <a16:creationId xmlns:a16="http://schemas.microsoft.com/office/drawing/2014/main" id="{E9B085D6-E500-4F8E-BBE5-C76CA5B148B2}"/>
                </a:ext>
              </a:extLst>
            </p:cNvPr>
            <p:cNvCxnSpPr>
              <a:cxnSpLocks/>
              <a:stCxn id="48" idx="2"/>
              <a:endCxn id="50" idx="0"/>
            </p:cNvCxnSpPr>
            <p:nvPr/>
          </p:nvCxnSpPr>
          <p:spPr>
            <a:xfrm>
              <a:off x="3344768" y="2543189"/>
              <a:ext cx="0" cy="212717"/>
            </a:xfrm>
            <a:prstGeom prst="straightConnector1">
              <a:avLst/>
            </a:prstGeom>
            <a:ln>
              <a:solidFill>
                <a:srgbClr val="747480"/>
              </a:solidFill>
              <a:tailEnd type="triangle"/>
            </a:ln>
          </p:spPr>
          <p:style>
            <a:lnRef idx="3">
              <a:schemeClr val="accent4"/>
            </a:lnRef>
            <a:fillRef idx="0">
              <a:schemeClr val="accent4"/>
            </a:fillRef>
            <a:effectRef idx="2">
              <a:schemeClr val="accent4"/>
            </a:effectRef>
            <a:fontRef idx="minor">
              <a:schemeClr val="tx1"/>
            </a:fontRef>
          </p:style>
        </p:cxnSp>
        <p:sp>
          <p:nvSpPr>
            <p:cNvPr id="52" name="Rectangle 51">
              <a:extLst>
                <a:ext uri="{FF2B5EF4-FFF2-40B4-BE49-F238E27FC236}">
                  <a16:creationId xmlns:a16="http://schemas.microsoft.com/office/drawing/2014/main" id="{CB12AA34-E145-4F14-896D-C7F3F38E7A43}"/>
                </a:ext>
              </a:extLst>
            </p:cNvPr>
            <p:cNvSpPr/>
            <p:nvPr/>
          </p:nvSpPr>
          <p:spPr>
            <a:xfrm>
              <a:off x="2633315" y="4438166"/>
              <a:ext cx="1516857" cy="1289091"/>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050" b="0" i="0" u="none" strike="noStrike" kern="1200" cap="none" spc="0" normalizeH="0" baseline="0" noProof="0">
                  <a:ln>
                    <a:noFill/>
                  </a:ln>
                  <a:solidFill>
                    <a:srgbClr val="000000"/>
                  </a:solidFill>
                  <a:effectLst/>
                  <a:uLnTx/>
                  <a:uFillTx/>
                  <a:latin typeface="EYInterstate Light" panose="02000506000000020004" pitchFamily="2" charset="0"/>
                </a:rPr>
                <a:t>Kādi un cik pakalpojumi tiek sniegti uz vienu darbinieku, tādejādi izvērtējot darba intensitātes un personāla kapacitātes atbilstību.</a:t>
              </a:r>
            </a:p>
          </p:txBody>
        </p:sp>
        <p:sp>
          <p:nvSpPr>
            <p:cNvPr id="53" name="Rectangle 52">
              <a:extLst>
                <a:ext uri="{FF2B5EF4-FFF2-40B4-BE49-F238E27FC236}">
                  <a16:creationId xmlns:a16="http://schemas.microsoft.com/office/drawing/2014/main" id="{BE46B44C-C5DA-48E5-B63D-C5CD61022AC0}"/>
                </a:ext>
              </a:extLst>
            </p:cNvPr>
            <p:cNvSpPr/>
            <p:nvPr/>
          </p:nvSpPr>
          <p:spPr>
            <a:xfrm>
              <a:off x="4219190" y="4442742"/>
              <a:ext cx="1603411" cy="1289091"/>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050" b="0" i="0" u="none" strike="noStrike" kern="1200" cap="none" spc="0" normalizeH="0" baseline="0" noProof="0">
                  <a:ln>
                    <a:noFill/>
                  </a:ln>
                  <a:solidFill>
                    <a:srgbClr val="000000"/>
                  </a:solidFill>
                  <a:effectLst/>
                  <a:uLnTx/>
                  <a:uFillTx/>
                  <a:latin typeface="EYInterstate Light" panose="02000506000000020004" pitchFamily="2" charset="0"/>
                </a:rPr>
                <a:t>Kādi un cik pakalpojumi tiek sniegti uz katru no pakalpojumu sniegšanas adresēm tādejādi, izvērtējot vai ēkas uzturēšana ir pamatota.</a:t>
              </a:r>
            </a:p>
          </p:txBody>
        </p:sp>
        <p:sp>
          <p:nvSpPr>
            <p:cNvPr id="54" name="Rectangle 53">
              <a:extLst>
                <a:ext uri="{FF2B5EF4-FFF2-40B4-BE49-F238E27FC236}">
                  <a16:creationId xmlns:a16="http://schemas.microsoft.com/office/drawing/2014/main" id="{77F3CCD8-27A4-40EB-8DCF-BE3D5501A42E}"/>
                </a:ext>
              </a:extLst>
            </p:cNvPr>
            <p:cNvSpPr/>
            <p:nvPr/>
          </p:nvSpPr>
          <p:spPr>
            <a:xfrm>
              <a:off x="2645675" y="3682567"/>
              <a:ext cx="3173477" cy="58337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050" b="0" i="0" u="none" strike="noStrike" kern="1200" cap="none" spc="0" normalizeH="0" baseline="0" noProof="0">
                  <a:ln>
                    <a:noFill/>
                  </a:ln>
                  <a:solidFill>
                    <a:srgbClr val="2E2E38"/>
                  </a:solidFill>
                  <a:effectLst/>
                  <a:uLnTx/>
                  <a:uFillTx/>
                  <a:latin typeface="EYInterstate Light" panose="02000506000000020004" pitchFamily="2" charset="0"/>
                </a:rPr>
                <a:t>2.3. Izmaksas veido pieprasījums </a:t>
              </a:r>
              <a:r>
                <a:rPr kumimoji="0" lang="lv-LV" sz="1050" b="0" i="0" u="none" strike="noStrike" kern="1200" cap="none" spc="0" normalizeH="0" baseline="0" noProof="0">
                  <a:ln>
                    <a:noFill/>
                  </a:ln>
                  <a:solidFill>
                    <a:srgbClr val="000000"/>
                  </a:solidFill>
                  <a:effectLst/>
                  <a:uLnTx/>
                  <a:uFillTx/>
                  <a:latin typeface="EYInterstate Light" panose="02000506000000020004" pitchFamily="2" charset="0"/>
                </a:rPr>
                <a:t>un administratīvās </a:t>
              </a:r>
              <a:r>
                <a:rPr kumimoji="0" lang="lv-LV" sz="1050" b="0" i="0" u="none" strike="noStrike" kern="1200" cap="none" spc="0" normalizeH="0" baseline="0" noProof="0">
                  <a:ln>
                    <a:noFill/>
                  </a:ln>
                  <a:solidFill>
                    <a:srgbClr val="2E2E38"/>
                  </a:solidFill>
                  <a:effectLst/>
                  <a:uLnTx/>
                  <a:uFillTx/>
                  <a:latin typeface="EYInterstate Light" panose="02000506000000020004" pitchFamily="2" charset="0"/>
                </a:rPr>
                <a:t>izmaksas. Pašvaldībām ieteicams šīs izmaksas izvērtēt </a:t>
              </a:r>
              <a:r>
                <a:rPr kumimoji="0" lang="lv-LV" sz="1050" b="0" i="0" u="none" strike="noStrike" kern="1200" cap="none" spc="0" normalizeH="0" baseline="0" noProof="0">
                  <a:ln>
                    <a:noFill/>
                  </a:ln>
                  <a:solidFill>
                    <a:srgbClr val="000000"/>
                  </a:solidFill>
                  <a:effectLst/>
                  <a:uLnTx/>
                  <a:uFillTx/>
                  <a:latin typeface="EYInterstate Light" panose="02000506000000020004" pitchFamily="2" charset="0"/>
                </a:rPr>
                <a:t>(skatīt 27. lapu) </a:t>
              </a:r>
              <a:r>
                <a:rPr kumimoji="0" lang="lv-LV" sz="1050" b="0" i="0" u="none" strike="noStrike" kern="1200" cap="none" spc="0" normalizeH="0" baseline="0" noProof="0">
                  <a:ln>
                    <a:noFill/>
                  </a:ln>
                  <a:solidFill>
                    <a:srgbClr val="2E2E38"/>
                  </a:solidFill>
                  <a:effectLst/>
                  <a:uLnTx/>
                  <a:uFillTx/>
                  <a:latin typeface="EYInterstate Light" panose="02000506000000020004" pitchFamily="2" charset="0"/>
                </a:rPr>
                <a:t>:</a:t>
              </a:r>
            </a:p>
          </p:txBody>
        </p:sp>
        <p:cxnSp>
          <p:nvCxnSpPr>
            <p:cNvPr id="55" name="Straight Arrow Connector 54">
              <a:extLst>
                <a:ext uri="{FF2B5EF4-FFF2-40B4-BE49-F238E27FC236}">
                  <a16:creationId xmlns:a16="http://schemas.microsoft.com/office/drawing/2014/main" id="{0A30DC2F-BD30-408A-8EF0-EE0086D9E618}"/>
                </a:ext>
              </a:extLst>
            </p:cNvPr>
            <p:cNvCxnSpPr>
              <a:cxnSpLocks/>
              <a:stCxn id="50" idx="2"/>
              <a:endCxn id="54" idx="0"/>
            </p:cNvCxnSpPr>
            <p:nvPr/>
          </p:nvCxnSpPr>
          <p:spPr>
            <a:xfrm>
              <a:off x="3344768" y="3469850"/>
              <a:ext cx="887646" cy="212716"/>
            </a:xfrm>
            <a:prstGeom prst="straightConnector1">
              <a:avLst/>
            </a:prstGeom>
            <a:ln>
              <a:solidFill>
                <a:srgbClr val="747480"/>
              </a:solidFill>
              <a:tailEnd type="triangle"/>
            </a:ln>
          </p:spPr>
          <p:style>
            <a:lnRef idx="3">
              <a:schemeClr val="accent4"/>
            </a:lnRef>
            <a:fillRef idx="0">
              <a:schemeClr val="accent4"/>
            </a:fillRef>
            <a:effectRef idx="2">
              <a:schemeClr val="accent4"/>
            </a:effectRef>
            <a:fontRef idx="minor">
              <a:schemeClr val="tx1"/>
            </a:fontRef>
          </p:style>
        </p:cxnSp>
        <p:cxnSp>
          <p:nvCxnSpPr>
            <p:cNvPr id="56" name="Straight Arrow Connector 55">
              <a:extLst>
                <a:ext uri="{FF2B5EF4-FFF2-40B4-BE49-F238E27FC236}">
                  <a16:creationId xmlns:a16="http://schemas.microsoft.com/office/drawing/2014/main" id="{A537F577-2C4F-4E22-9A2F-7880AAA3F239}"/>
                </a:ext>
              </a:extLst>
            </p:cNvPr>
            <p:cNvCxnSpPr>
              <a:cxnSpLocks/>
              <a:stCxn id="54" idx="2"/>
              <a:endCxn id="52" idx="0"/>
            </p:cNvCxnSpPr>
            <p:nvPr/>
          </p:nvCxnSpPr>
          <p:spPr>
            <a:xfrm flipH="1">
              <a:off x="3391744" y="4265939"/>
              <a:ext cx="840670" cy="172227"/>
            </a:xfrm>
            <a:prstGeom prst="straightConnector1">
              <a:avLst/>
            </a:prstGeom>
            <a:ln>
              <a:solidFill>
                <a:srgbClr val="747480"/>
              </a:solidFill>
              <a:tailEnd type="triangle"/>
            </a:ln>
          </p:spPr>
          <p:style>
            <a:lnRef idx="3">
              <a:schemeClr val="accent4"/>
            </a:lnRef>
            <a:fillRef idx="0">
              <a:schemeClr val="accent4"/>
            </a:fillRef>
            <a:effectRef idx="2">
              <a:schemeClr val="accent4"/>
            </a:effectRef>
            <a:fontRef idx="minor">
              <a:schemeClr val="tx1"/>
            </a:fontRef>
          </p:style>
        </p:cxnSp>
        <p:cxnSp>
          <p:nvCxnSpPr>
            <p:cNvPr id="57" name="Straight Arrow Connector 56">
              <a:extLst>
                <a:ext uri="{FF2B5EF4-FFF2-40B4-BE49-F238E27FC236}">
                  <a16:creationId xmlns:a16="http://schemas.microsoft.com/office/drawing/2014/main" id="{267A57F2-FAC5-4721-8448-AB4F8AD4F6B8}"/>
                </a:ext>
              </a:extLst>
            </p:cNvPr>
            <p:cNvCxnSpPr>
              <a:cxnSpLocks/>
              <a:stCxn id="54" idx="2"/>
              <a:endCxn id="53" idx="0"/>
            </p:cNvCxnSpPr>
            <p:nvPr/>
          </p:nvCxnSpPr>
          <p:spPr>
            <a:xfrm>
              <a:off x="4232414" y="4265939"/>
              <a:ext cx="788482" cy="176803"/>
            </a:xfrm>
            <a:prstGeom prst="straightConnector1">
              <a:avLst/>
            </a:prstGeom>
            <a:ln>
              <a:solidFill>
                <a:srgbClr val="747480"/>
              </a:solidFill>
              <a:tailEnd type="triangle"/>
            </a:ln>
          </p:spPr>
          <p:style>
            <a:lnRef idx="3">
              <a:schemeClr val="accent4"/>
            </a:lnRef>
            <a:fillRef idx="0">
              <a:schemeClr val="accent4"/>
            </a:fillRef>
            <a:effectRef idx="2">
              <a:schemeClr val="accent4"/>
            </a:effectRef>
            <a:fontRef idx="minor">
              <a:schemeClr val="tx1"/>
            </a:fontRef>
          </p:style>
        </p:cxnSp>
        <p:sp>
          <p:nvSpPr>
            <p:cNvPr id="58" name="Rectangle 57">
              <a:extLst>
                <a:ext uri="{FF2B5EF4-FFF2-40B4-BE49-F238E27FC236}">
                  <a16:creationId xmlns:a16="http://schemas.microsoft.com/office/drawing/2014/main" id="{32D46357-958B-4ED9-ABF9-D1C61FC26F81}"/>
                </a:ext>
              </a:extLst>
            </p:cNvPr>
            <p:cNvSpPr/>
            <p:nvPr/>
          </p:nvSpPr>
          <p:spPr>
            <a:xfrm>
              <a:off x="861479" y="3682567"/>
              <a:ext cx="1701955" cy="2037513"/>
            </a:xfrm>
            <a:prstGeom prst="rect">
              <a:avLst/>
            </a:prstGeom>
            <a:solidFill>
              <a:srgbClr val="80808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000" b="0" i="0" u="none" strike="noStrike" kern="1200" cap="none" spc="0" normalizeH="0" baseline="0" noProof="0">
                  <a:ln>
                    <a:noFill/>
                  </a:ln>
                  <a:solidFill>
                    <a:srgbClr val="FFFFFF">
                      <a:lumMod val="95000"/>
                    </a:srgbClr>
                  </a:solidFill>
                  <a:effectLst/>
                  <a:uLnTx/>
                  <a:uFillTx/>
                  <a:latin typeface="EYInterstate Light" panose="02000506000000020004" pitchFamily="2" charset="0"/>
                </a:rPr>
                <a:t>2.2.Ja tiek konstatēts, ka pakalpojuma pieprasījums ir ļoti zems, proti</a:t>
              </a:r>
              <a:r>
                <a:rPr kumimoji="0" lang="lv-LV" sz="1000" b="0" i="0" u="none" strike="noStrike" kern="1200" cap="none" spc="0" normalizeH="0" baseline="0" noProof="0">
                  <a:ln>
                    <a:noFill/>
                  </a:ln>
                  <a:solidFill>
                    <a:srgbClr val="FFFFFF"/>
                  </a:solidFill>
                  <a:effectLst/>
                  <a:uLnTx/>
                  <a:uFillTx/>
                  <a:latin typeface="EYInterstate Light" panose="02000506000000020004" pitchFamily="2" charset="0"/>
                </a:rPr>
                <a:t>, sastāda X% no kopējā pakalpojumu pieprasījuma</a:t>
              </a:r>
              <a:r>
                <a:rPr kumimoji="0" lang="lv-LV" sz="1000" b="0" i="0" u="none" strike="noStrike" kern="1200" cap="none" spc="0" normalizeH="0" baseline="0" noProof="0">
                  <a:ln>
                    <a:noFill/>
                  </a:ln>
                  <a:solidFill>
                    <a:srgbClr val="FFFFFF">
                      <a:lumMod val="95000"/>
                    </a:srgbClr>
                  </a:solidFill>
                  <a:effectLst/>
                  <a:uLnTx/>
                  <a:uFillTx/>
                  <a:latin typeface="EYInterstate Light" panose="02000506000000020004" pitchFamily="2" charset="0"/>
                </a:rPr>
                <a:t>, ir ieteicams izvērtēt, vai pašvaldībai nav izdevīgāk vienoties ar speciālistu par pakalpojuma sniegšanu pēc pieprasījuma. (skatīt 26. lapu)</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050" b="0" i="0" u="none" strike="noStrike" kern="1200" cap="none" spc="0" normalizeH="0" baseline="0" noProof="0">
                <a:ln>
                  <a:noFill/>
                </a:ln>
                <a:solidFill>
                  <a:srgbClr val="FF0000"/>
                </a:solidFill>
                <a:effectLst/>
                <a:uLnTx/>
                <a:uFillTx/>
                <a:latin typeface="EYInterstate Light" panose="02000506000000020004" pitchFamily="2" charset="0"/>
              </a:endParaRPr>
            </a:p>
          </p:txBody>
        </p:sp>
        <p:cxnSp>
          <p:nvCxnSpPr>
            <p:cNvPr id="59" name="Straight Arrow Connector 58">
              <a:extLst>
                <a:ext uri="{FF2B5EF4-FFF2-40B4-BE49-F238E27FC236}">
                  <a16:creationId xmlns:a16="http://schemas.microsoft.com/office/drawing/2014/main" id="{23582C7D-0C95-4F0C-9911-87FE7BBD1A0B}"/>
                </a:ext>
              </a:extLst>
            </p:cNvPr>
            <p:cNvCxnSpPr>
              <a:cxnSpLocks/>
              <a:stCxn id="50" idx="2"/>
              <a:endCxn id="58" idx="0"/>
            </p:cNvCxnSpPr>
            <p:nvPr/>
          </p:nvCxnSpPr>
          <p:spPr>
            <a:xfrm flipH="1">
              <a:off x="1712457" y="3469850"/>
              <a:ext cx="1632311" cy="212716"/>
            </a:xfrm>
            <a:prstGeom prst="straightConnector1">
              <a:avLst/>
            </a:prstGeom>
            <a:ln>
              <a:solidFill>
                <a:srgbClr val="747480"/>
              </a:solidFill>
              <a:tailEnd type="triangle"/>
            </a:ln>
            <a:effectLst>
              <a:outerShdw blurRad="152400" dist="317500" dir="5400000" sx="90000" sy="-19000" rotWithShape="0">
                <a:prstClr val="black">
                  <a:alpha val="15000"/>
                </a:prstClr>
              </a:outerShdw>
            </a:effectLst>
          </p:spPr>
          <p:style>
            <a:lnRef idx="3">
              <a:schemeClr val="accent4"/>
            </a:lnRef>
            <a:fillRef idx="0">
              <a:schemeClr val="accent4"/>
            </a:fillRef>
            <a:effectRef idx="2">
              <a:schemeClr val="accent4"/>
            </a:effectRef>
            <a:fontRef idx="minor">
              <a:schemeClr val="tx1"/>
            </a:fontRef>
          </p:style>
        </p:cxnSp>
      </p:grpSp>
      <p:sp>
        <p:nvSpPr>
          <p:cNvPr id="60" name="Rectangle 59">
            <a:extLst>
              <a:ext uri="{FF2B5EF4-FFF2-40B4-BE49-F238E27FC236}">
                <a16:creationId xmlns:a16="http://schemas.microsoft.com/office/drawing/2014/main" id="{9E47154C-8407-4F08-AB1D-FFFBF8ED3095}"/>
              </a:ext>
            </a:extLst>
          </p:cNvPr>
          <p:cNvSpPr/>
          <p:nvPr/>
        </p:nvSpPr>
        <p:spPr>
          <a:xfrm>
            <a:off x="861480" y="5856463"/>
            <a:ext cx="10616417" cy="379168"/>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050" b="1"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62" name="Plus Sign 61">
            <a:extLst>
              <a:ext uri="{FF2B5EF4-FFF2-40B4-BE49-F238E27FC236}">
                <a16:creationId xmlns:a16="http://schemas.microsoft.com/office/drawing/2014/main" id="{BBE9C33B-8DF5-4A03-8D72-877C7FCBA41E}"/>
              </a:ext>
            </a:extLst>
          </p:cNvPr>
          <p:cNvSpPr/>
          <p:nvPr/>
        </p:nvSpPr>
        <p:spPr>
          <a:xfrm>
            <a:off x="6128635" y="3045564"/>
            <a:ext cx="435378" cy="453470"/>
          </a:xfrm>
          <a:prstGeom prst="mathPlus">
            <a:avLst/>
          </a:prstGeom>
          <a:ln/>
        </p:spPr>
        <p:style>
          <a:lnRef idx="2">
            <a:schemeClr val="dk1"/>
          </a:lnRef>
          <a:fillRef idx="1">
            <a:schemeClr val="lt1"/>
          </a:fillRef>
          <a:effectRef idx="0">
            <a:schemeClr val="dk1"/>
          </a:effectRef>
          <a:fontRef idx="minor">
            <a:schemeClr val="dk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400" b="0" i="0" u="none" strike="noStrike" kern="1200" cap="none" spc="0" normalizeH="0" baseline="0" noProof="0">
              <a:ln>
                <a:noFill/>
              </a:ln>
              <a:solidFill>
                <a:srgbClr val="FFFFFF"/>
              </a:solidFill>
              <a:effectLst/>
              <a:uLnTx/>
              <a:uFillTx/>
              <a:latin typeface="EYInterstate Light" panose="02000506000000020004" pitchFamily="2" charset="0"/>
            </a:endParaRPr>
          </a:p>
        </p:txBody>
      </p:sp>
      <p:grpSp>
        <p:nvGrpSpPr>
          <p:cNvPr id="64" name="Group 63">
            <a:extLst>
              <a:ext uri="{FF2B5EF4-FFF2-40B4-BE49-F238E27FC236}">
                <a16:creationId xmlns:a16="http://schemas.microsoft.com/office/drawing/2014/main" id="{5C1A44B2-00AB-4B19-88D4-BC017085FDA0}"/>
              </a:ext>
            </a:extLst>
          </p:cNvPr>
          <p:cNvGrpSpPr/>
          <p:nvPr/>
        </p:nvGrpSpPr>
        <p:grpSpPr>
          <a:xfrm>
            <a:off x="861480" y="1208620"/>
            <a:ext cx="5311016" cy="4276307"/>
            <a:chOff x="6290969" y="1508244"/>
            <a:chExt cx="5311016" cy="4226929"/>
          </a:xfrm>
        </p:grpSpPr>
        <p:sp>
          <p:nvSpPr>
            <p:cNvPr id="65" name="Rectangle 64">
              <a:extLst>
                <a:ext uri="{FF2B5EF4-FFF2-40B4-BE49-F238E27FC236}">
                  <a16:creationId xmlns:a16="http://schemas.microsoft.com/office/drawing/2014/main" id="{201B09A8-3E8E-40F1-AA36-DDBA6CF302B7}"/>
                </a:ext>
              </a:extLst>
            </p:cNvPr>
            <p:cNvSpPr/>
            <p:nvPr/>
          </p:nvSpPr>
          <p:spPr>
            <a:xfrm>
              <a:off x="6303749" y="1949167"/>
              <a:ext cx="5294611" cy="271695"/>
            </a:xfrm>
            <a:prstGeom prst="rect">
              <a:avLst/>
            </a:prstGeom>
            <a:solidFill>
              <a:srgbClr val="27ACA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050" b="1" i="0" u="sng" strike="noStrike" kern="1200" cap="none" spc="0" normalizeH="0" baseline="0" noProof="0">
                  <a:ln>
                    <a:noFill/>
                  </a:ln>
                  <a:solidFill>
                    <a:srgbClr val="2E2E38"/>
                  </a:solidFill>
                  <a:effectLst/>
                  <a:uLnTx/>
                  <a:uFillTx/>
                  <a:latin typeface="EYInterstate Light" panose="02000506000000020004" pitchFamily="2" charset="0"/>
                </a:rPr>
                <a:t>1.1. </a:t>
              </a:r>
              <a:r>
                <a:rPr kumimoji="0" lang="lv-LV" sz="1050" b="0" i="0" u="none" strike="noStrike" kern="1200" cap="none" spc="0" normalizeH="0" baseline="0" noProof="0">
                  <a:ln>
                    <a:noFill/>
                  </a:ln>
                  <a:solidFill>
                    <a:srgbClr val="2E2E38"/>
                  </a:solidFill>
                  <a:effectLst/>
                  <a:uLnTx/>
                  <a:uFillTx/>
                  <a:latin typeface="EYInterstate Light" panose="02000506000000020004" pitchFamily="2" charset="0"/>
                </a:rPr>
                <a:t>Ģeogrāfiskā segmentēšana (skatīt 18.lapu)</a:t>
              </a:r>
            </a:p>
          </p:txBody>
        </p:sp>
        <p:sp>
          <p:nvSpPr>
            <p:cNvPr id="66" name="Rectangle 65">
              <a:extLst>
                <a:ext uri="{FF2B5EF4-FFF2-40B4-BE49-F238E27FC236}">
                  <a16:creationId xmlns:a16="http://schemas.microsoft.com/office/drawing/2014/main" id="{726D3D7C-FDC6-4565-8B0C-056560EF1A6C}"/>
                </a:ext>
              </a:extLst>
            </p:cNvPr>
            <p:cNvSpPr/>
            <p:nvPr/>
          </p:nvSpPr>
          <p:spPr>
            <a:xfrm>
              <a:off x="6303749" y="1508244"/>
              <a:ext cx="5294611" cy="342294"/>
            </a:xfrm>
            <a:prstGeom prst="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050" b="1" i="0" u="none" strike="noStrike" kern="1200" cap="none" spc="0" normalizeH="0" baseline="0" noProof="0">
                  <a:ln>
                    <a:noFill/>
                  </a:ln>
                  <a:solidFill>
                    <a:srgbClr val="2E2E38"/>
                  </a:solidFill>
                  <a:effectLst/>
                  <a:uLnTx/>
                  <a:uFillTx/>
                  <a:latin typeface="EYInterstate Light" panose="02000506000000020004" pitchFamily="2" charset="0"/>
                </a:rPr>
                <a:t>1. Pakalpojumu pieejamības ģeogrāfiskais izvērtējums</a:t>
              </a:r>
            </a:p>
          </p:txBody>
        </p:sp>
        <p:cxnSp>
          <p:nvCxnSpPr>
            <p:cNvPr id="67" name="Straight Arrow Connector 66">
              <a:extLst>
                <a:ext uri="{FF2B5EF4-FFF2-40B4-BE49-F238E27FC236}">
                  <a16:creationId xmlns:a16="http://schemas.microsoft.com/office/drawing/2014/main" id="{EC7FB297-2527-4B88-A42B-C3D4E118E48C}"/>
                </a:ext>
              </a:extLst>
            </p:cNvPr>
            <p:cNvCxnSpPr>
              <a:cxnSpLocks/>
              <a:stCxn id="73" idx="2"/>
              <a:endCxn id="70" idx="0"/>
            </p:cNvCxnSpPr>
            <p:nvPr/>
          </p:nvCxnSpPr>
          <p:spPr>
            <a:xfrm>
              <a:off x="7581740" y="3437421"/>
              <a:ext cx="5" cy="227123"/>
            </a:xfrm>
            <a:prstGeom prst="straightConnector1">
              <a:avLst/>
            </a:prstGeom>
            <a:ln>
              <a:solidFill>
                <a:srgbClr val="747480"/>
              </a:solidFill>
              <a:tailEnd type="triangle"/>
            </a:ln>
          </p:spPr>
          <p:style>
            <a:lnRef idx="3">
              <a:schemeClr val="accent4"/>
            </a:lnRef>
            <a:fillRef idx="0">
              <a:schemeClr val="accent4"/>
            </a:fillRef>
            <a:effectRef idx="2">
              <a:schemeClr val="accent4"/>
            </a:effectRef>
            <a:fontRef idx="minor">
              <a:schemeClr val="tx1"/>
            </a:fontRef>
          </p:style>
        </p:cxnSp>
        <p:sp>
          <p:nvSpPr>
            <p:cNvPr id="68" name="Rectangle 67">
              <a:extLst>
                <a:ext uri="{FF2B5EF4-FFF2-40B4-BE49-F238E27FC236}">
                  <a16:creationId xmlns:a16="http://schemas.microsoft.com/office/drawing/2014/main" id="{92580BE3-1AD2-41E3-9575-4F22ECEA600A}"/>
                </a:ext>
              </a:extLst>
            </p:cNvPr>
            <p:cNvSpPr/>
            <p:nvPr/>
          </p:nvSpPr>
          <p:spPr>
            <a:xfrm>
              <a:off x="6290970" y="4390274"/>
              <a:ext cx="2581552" cy="576808"/>
            </a:xfrm>
            <a:prstGeom prst="rect">
              <a:avLst/>
            </a:prstGeom>
            <a:solidFill>
              <a:srgbClr val="27ACA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050" b="1" i="0" u="sng" strike="noStrike" kern="1200" cap="none" spc="0" normalizeH="0" baseline="0" noProof="0">
                  <a:ln>
                    <a:noFill/>
                  </a:ln>
                  <a:solidFill>
                    <a:srgbClr val="2E2E38"/>
                  </a:solidFill>
                  <a:effectLst/>
                  <a:uLnTx/>
                  <a:uFillTx/>
                  <a:latin typeface="EYInterstate Light" panose="02000506000000020004" pitchFamily="2" charset="0"/>
                </a:rPr>
                <a:t>1.3. </a:t>
              </a:r>
              <a:r>
                <a:rPr kumimoji="0" lang="lv-LV" sz="1050" b="0" i="0" u="none" strike="noStrike" kern="1200" cap="none" spc="0" normalizeH="0" baseline="0" noProof="0" err="1">
                  <a:ln>
                    <a:noFill/>
                  </a:ln>
                  <a:solidFill>
                    <a:srgbClr val="2E2E38"/>
                  </a:solidFill>
                  <a:effectLst/>
                  <a:uLnTx/>
                  <a:uFillTx/>
                  <a:latin typeface="EYInterstate Light" panose="02000506000000020004" pitchFamily="2" charset="0"/>
                </a:rPr>
                <a:t>Multi</a:t>
              </a:r>
              <a:r>
                <a:rPr kumimoji="0" lang="lv-LV" sz="1050" b="0" i="0" u="none" strike="noStrike" kern="1200" cap="none" spc="0" normalizeH="0" baseline="0" noProof="0">
                  <a:ln>
                    <a:noFill/>
                  </a:ln>
                  <a:solidFill>
                    <a:srgbClr val="2E2E38"/>
                  </a:solidFill>
                  <a:effectLst/>
                  <a:uLnTx/>
                  <a:uFillTx/>
                  <a:latin typeface="EYInterstate Light" panose="02000506000000020004" pitchFamily="2" charset="0"/>
                </a:rPr>
                <a:t>-kritēriju analīze [</a:t>
              </a:r>
              <a:r>
                <a:rPr kumimoji="0" lang="lv-LV" sz="1050" b="0" i="1" u="none" strike="noStrike" kern="1200" cap="none" spc="0" normalizeH="0" baseline="0" noProof="0">
                  <a:ln>
                    <a:noFill/>
                  </a:ln>
                  <a:solidFill>
                    <a:srgbClr val="2E2E38"/>
                  </a:solidFill>
                  <a:effectLst/>
                  <a:uLnTx/>
                  <a:uFillTx/>
                  <a:latin typeface="EYInterstate Light" panose="02000506000000020004" pitchFamily="2" charset="0"/>
                </a:rPr>
                <a:t>kritērija nozīmīgums un vērtējums</a:t>
              </a:r>
              <a:r>
                <a:rPr kumimoji="0" lang="lv-LV" sz="1050" b="0" i="0" u="none" strike="noStrike" kern="1200" cap="none" spc="0" normalizeH="0" baseline="0" noProof="0">
                  <a:ln>
                    <a:noFill/>
                  </a:ln>
                  <a:solidFill>
                    <a:srgbClr val="2E2E38"/>
                  </a:solidFill>
                  <a:effectLst/>
                  <a:uLnTx/>
                  <a:uFillTx/>
                  <a:latin typeface="EYInterstate Light" panose="02000506000000020004" pitchFamily="2" charset="0"/>
                </a:rPr>
                <a:t>] [(skatīt 22. lapu)</a:t>
              </a:r>
            </a:p>
          </p:txBody>
        </p:sp>
        <p:sp>
          <p:nvSpPr>
            <p:cNvPr id="69" name="Rectangle 68">
              <a:extLst>
                <a:ext uri="{FF2B5EF4-FFF2-40B4-BE49-F238E27FC236}">
                  <a16:creationId xmlns:a16="http://schemas.microsoft.com/office/drawing/2014/main" id="{A26061A2-AEAA-4E5E-822C-EF552F2CC18D}"/>
                </a:ext>
              </a:extLst>
            </p:cNvPr>
            <p:cNvSpPr/>
            <p:nvPr/>
          </p:nvSpPr>
          <p:spPr>
            <a:xfrm>
              <a:off x="6303750" y="5147374"/>
              <a:ext cx="2568772" cy="579883"/>
            </a:xfrm>
            <a:prstGeom prst="rect">
              <a:avLst/>
            </a:prstGeom>
            <a:solidFill>
              <a:srgbClr val="27ACA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050" b="1" i="0" u="sng" strike="noStrike" kern="1200" cap="none" spc="0" normalizeH="0" baseline="0" noProof="0">
                  <a:ln>
                    <a:noFill/>
                  </a:ln>
                  <a:solidFill>
                    <a:srgbClr val="2E2E38"/>
                  </a:solidFill>
                  <a:effectLst/>
                  <a:uLnTx/>
                  <a:uFillTx/>
                  <a:latin typeface="EYInterstate Light" panose="02000506000000020004" pitchFamily="2" charset="0"/>
                </a:rPr>
                <a:t>1.4. </a:t>
              </a:r>
              <a:r>
                <a:rPr kumimoji="0" lang="lv-LV" sz="1050" b="0" i="0" u="none" strike="noStrike" kern="1200" cap="none" spc="0" normalizeH="0" baseline="0" noProof="0">
                  <a:ln>
                    <a:noFill/>
                  </a:ln>
                  <a:solidFill>
                    <a:srgbClr val="2E2E38"/>
                  </a:solidFill>
                  <a:effectLst/>
                  <a:uLnTx/>
                  <a:uFillTx/>
                  <a:latin typeface="EYInterstate Light" panose="02000506000000020004" pitchFamily="2" charset="0"/>
                </a:rPr>
                <a:t>Kapacitātes analīze [plānotās </a:t>
              </a:r>
              <a:r>
                <a:rPr kumimoji="0" lang="lv-LV" sz="1050" b="0" i="1" u="none" strike="noStrike" kern="1200" cap="none" spc="0" normalizeH="0" baseline="0" noProof="0">
                  <a:ln>
                    <a:noFill/>
                  </a:ln>
                  <a:solidFill>
                    <a:srgbClr val="2E2E38"/>
                  </a:solidFill>
                  <a:effectLst/>
                  <a:uLnTx/>
                  <a:uFillTx/>
                  <a:latin typeface="EYInterstate Light" panose="02000506000000020004" pitchFamily="2" charset="0"/>
                </a:rPr>
                <a:t>apjoma izmaiņas</a:t>
              </a:r>
              <a:r>
                <a:rPr kumimoji="0" lang="lv-LV" sz="1050" b="0" i="0" u="none" strike="noStrike" kern="1200" cap="none" spc="0" normalizeH="0" baseline="0" noProof="0">
                  <a:ln>
                    <a:noFill/>
                  </a:ln>
                  <a:solidFill>
                    <a:srgbClr val="2E2E38"/>
                  </a:solidFill>
                  <a:effectLst/>
                  <a:uLnTx/>
                  <a:uFillTx/>
                  <a:latin typeface="EYInterstate Light" panose="02000506000000020004" pitchFamily="2" charset="0"/>
                </a:rPr>
                <a:t>] (skatīt 24. lapu)</a:t>
              </a:r>
            </a:p>
          </p:txBody>
        </p:sp>
        <p:sp>
          <p:nvSpPr>
            <p:cNvPr id="70" name="Rectangle 69">
              <a:extLst>
                <a:ext uri="{FF2B5EF4-FFF2-40B4-BE49-F238E27FC236}">
                  <a16:creationId xmlns:a16="http://schemas.microsoft.com/office/drawing/2014/main" id="{5A66955F-AD1A-4787-BFE1-1554643BC17D}"/>
                </a:ext>
              </a:extLst>
            </p:cNvPr>
            <p:cNvSpPr/>
            <p:nvPr/>
          </p:nvSpPr>
          <p:spPr>
            <a:xfrm>
              <a:off x="6290969" y="3664544"/>
              <a:ext cx="2581552" cy="579883"/>
            </a:xfrm>
            <a:prstGeom prst="rect">
              <a:avLst/>
            </a:prstGeom>
            <a:solidFill>
              <a:srgbClr val="27ACA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050" b="1" i="0" u="sng" strike="noStrike" kern="1200" cap="none" spc="0" normalizeH="0" baseline="0" noProof="0">
                  <a:ln>
                    <a:noFill/>
                  </a:ln>
                  <a:solidFill>
                    <a:srgbClr val="2E2E38"/>
                  </a:solidFill>
                  <a:effectLst/>
                  <a:uLnTx/>
                  <a:uFillTx/>
                  <a:latin typeface="EYInterstate Light" panose="02000506000000020004" pitchFamily="2" charset="0"/>
                </a:rPr>
                <a:t>1.2.</a:t>
              </a:r>
              <a:r>
                <a:rPr kumimoji="0" lang="lv-LV" sz="1050" b="0" i="0" u="none" strike="noStrike" kern="1200" cap="none" spc="0" normalizeH="0" baseline="0" noProof="0">
                  <a:ln>
                    <a:noFill/>
                  </a:ln>
                  <a:solidFill>
                    <a:srgbClr val="2E2E38"/>
                  </a:solidFill>
                  <a:effectLst/>
                  <a:uLnTx/>
                  <a:uFillTx/>
                  <a:latin typeface="EYInterstate Light" panose="02000506000000020004" pitchFamily="2" charset="0"/>
                </a:rPr>
                <a:t>Sākotnējā atlase – izslēdzošie nosacījumi [</a:t>
              </a:r>
              <a:r>
                <a:rPr kumimoji="0" lang="lv-LV" sz="1050" b="0" i="1" u="none" strike="noStrike" kern="1200" cap="none" spc="0" normalizeH="0" baseline="0" noProof="0">
                  <a:ln>
                    <a:noFill/>
                  </a:ln>
                  <a:solidFill>
                    <a:srgbClr val="2E2E38"/>
                  </a:solidFill>
                  <a:effectLst/>
                  <a:uLnTx/>
                  <a:uFillTx/>
                  <a:latin typeface="EYInterstate Light" panose="02000506000000020004" pitchFamily="2" charset="0"/>
                </a:rPr>
                <a:t>nosacījums izpildās/neizpildās</a:t>
              </a:r>
              <a:r>
                <a:rPr kumimoji="0" lang="lv-LV" sz="1050" b="0" i="0" u="none" strike="noStrike" kern="1200" cap="none" spc="0" normalizeH="0" baseline="0" noProof="0">
                  <a:ln>
                    <a:noFill/>
                  </a:ln>
                  <a:solidFill>
                    <a:srgbClr val="2E2E38"/>
                  </a:solidFill>
                  <a:effectLst/>
                  <a:uLnTx/>
                  <a:uFillTx/>
                  <a:latin typeface="EYInterstate Light" panose="02000506000000020004" pitchFamily="2" charset="0"/>
                </a:rPr>
                <a:t>] (skatīt 20. lapu)</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050" b="0" i="0" u="none" strike="noStrike" kern="1200" cap="none" spc="0" normalizeH="0" baseline="0" noProof="0">
                <a:ln>
                  <a:noFill/>
                </a:ln>
                <a:solidFill>
                  <a:srgbClr val="2E2E38"/>
                </a:solidFill>
                <a:effectLst/>
                <a:uLnTx/>
                <a:uFillTx/>
                <a:latin typeface="EYInterstate Light" panose="02000506000000020004" pitchFamily="2" charset="0"/>
              </a:endParaRPr>
            </a:p>
          </p:txBody>
        </p:sp>
        <p:cxnSp>
          <p:nvCxnSpPr>
            <p:cNvPr id="71" name="Straight Arrow Connector 70">
              <a:extLst>
                <a:ext uri="{FF2B5EF4-FFF2-40B4-BE49-F238E27FC236}">
                  <a16:creationId xmlns:a16="http://schemas.microsoft.com/office/drawing/2014/main" id="{F22E8CAD-ECF1-40C2-81A3-094FF9A1DB69}"/>
                </a:ext>
              </a:extLst>
            </p:cNvPr>
            <p:cNvCxnSpPr>
              <a:cxnSpLocks/>
              <a:stCxn id="70" idx="2"/>
              <a:endCxn id="68" idx="0"/>
            </p:cNvCxnSpPr>
            <p:nvPr/>
          </p:nvCxnSpPr>
          <p:spPr>
            <a:xfrm>
              <a:off x="7581745" y="4244427"/>
              <a:ext cx="1" cy="145847"/>
            </a:xfrm>
            <a:prstGeom prst="straightConnector1">
              <a:avLst/>
            </a:prstGeom>
            <a:ln>
              <a:solidFill>
                <a:srgbClr val="747480"/>
              </a:solidFill>
              <a:tailEnd type="triangle"/>
            </a:ln>
          </p:spPr>
          <p:style>
            <a:lnRef idx="3">
              <a:schemeClr val="accent4"/>
            </a:lnRef>
            <a:fillRef idx="0">
              <a:schemeClr val="accent4"/>
            </a:fillRef>
            <a:effectRef idx="2">
              <a:schemeClr val="accent4"/>
            </a:effectRef>
            <a:fontRef idx="minor">
              <a:schemeClr val="tx1"/>
            </a:fontRef>
          </p:style>
        </p:cxnSp>
        <p:cxnSp>
          <p:nvCxnSpPr>
            <p:cNvPr id="72" name="Straight Arrow Connector 71">
              <a:extLst>
                <a:ext uri="{FF2B5EF4-FFF2-40B4-BE49-F238E27FC236}">
                  <a16:creationId xmlns:a16="http://schemas.microsoft.com/office/drawing/2014/main" id="{564E8250-92B2-43CF-B23D-6839871D09C0}"/>
                </a:ext>
              </a:extLst>
            </p:cNvPr>
            <p:cNvCxnSpPr>
              <a:cxnSpLocks/>
              <a:stCxn id="68" idx="2"/>
              <a:endCxn id="69" idx="0"/>
            </p:cNvCxnSpPr>
            <p:nvPr/>
          </p:nvCxnSpPr>
          <p:spPr>
            <a:xfrm>
              <a:off x="7581746" y="4967082"/>
              <a:ext cx="6390" cy="180292"/>
            </a:xfrm>
            <a:prstGeom prst="straightConnector1">
              <a:avLst/>
            </a:prstGeom>
            <a:ln>
              <a:solidFill>
                <a:srgbClr val="747480"/>
              </a:solidFill>
              <a:tailEnd type="triangle"/>
            </a:ln>
          </p:spPr>
          <p:style>
            <a:lnRef idx="3">
              <a:schemeClr val="accent4"/>
            </a:lnRef>
            <a:fillRef idx="0">
              <a:schemeClr val="accent4"/>
            </a:fillRef>
            <a:effectRef idx="2">
              <a:schemeClr val="accent4"/>
            </a:effectRef>
            <a:fontRef idx="minor">
              <a:schemeClr val="tx1"/>
            </a:fontRef>
          </p:style>
        </p:cxnSp>
        <p:sp>
          <p:nvSpPr>
            <p:cNvPr id="73" name="Rectangle 72">
              <a:extLst>
                <a:ext uri="{FF2B5EF4-FFF2-40B4-BE49-F238E27FC236}">
                  <a16:creationId xmlns:a16="http://schemas.microsoft.com/office/drawing/2014/main" id="{17CEDA08-2F6F-41CB-8850-CDDBDF702915}"/>
                </a:ext>
              </a:extLst>
            </p:cNvPr>
            <p:cNvSpPr/>
            <p:nvPr/>
          </p:nvSpPr>
          <p:spPr>
            <a:xfrm>
              <a:off x="6290969" y="2757358"/>
              <a:ext cx="2581541" cy="680063"/>
            </a:xfrm>
            <a:prstGeom prst="rect">
              <a:avLst/>
            </a:prstGeom>
            <a:solidFill>
              <a:schemeClr val="accent2">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050" b="0" i="0" u="none" strike="noStrike" kern="1200" cap="none" spc="0" normalizeH="0" baseline="0" noProof="0">
                  <a:ln>
                    <a:noFill/>
                  </a:ln>
                  <a:solidFill>
                    <a:srgbClr val="2E2E38"/>
                  </a:solidFill>
                  <a:effectLst/>
                  <a:uLnTx/>
                  <a:uFillTx/>
                  <a:latin typeface="EYInterstate Light" panose="02000506000000020004" pitchFamily="2" charset="0"/>
                </a:rPr>
                <a:t>Ģeogrāfiskā segmentēšana pēc 2 blakus esošām pakalpojumu sniegšanas vietām, kas iepriekš piederēja atšķirīgām pašvaldībām</a:t>
              </a:r>
            </a:p>
          </p:txBody>
        </p:sp>
        <p:sp>
          <p:nvSpPr>
            <p:cNvPr id="74" name="Rectangle 73">
              <a:extLst>
                <a:ext uri="{FF2B5EF4-FFF2-40B4-BE49-F238E27FC236}">
                  <a16:creationId xmlns:a16="http://schemas.microsoft.com/office/drawing/2014/main" id="{A0812E6D-5107-46DC-A955-2650CE32E4E7}"/>
                </a:ext>
              </a:extLst>
            </p:cNvPr>
            <p:cNvSpPr/>
            <p:nvPr/>
          </p:nvSpPr>
          <p:spPr>
            <a:xfrm>
              <a:off x="9020433" y="2776031"/>
              <a:ext cx="2572964" cy="680063"/>
            </a:xfrm>
            <a:prstGeom prst="rect">
              <a:avLst/>
            </a:prstGeom>
            <a:solidFill>
              <a:schemeClr val="accent2">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050" b="0" i="0" u="none" strike="noStrike" kern="1200" cap="none" spc="0" normalizeH="0" baseline="0" noProof="0">
                  <a:ln>
                    <a:noFill/>
                  </a:ln>
                  <a:solidFill>
                    <a:srgbClr val="2E2E38"/>
                  </a:solidFill>
                  <a:effectLst/>
                  <a:uLnTx/>
                  <a:uFillTx/>
                  <a:latin typeface="EYInterstate Light" panose="02000506000000020004" pitchFamily="2" charset="0"/>
                </a:rPr>
                <a:t>Ģeogrāfiskā segmentēšana pēc iedzīvotāju blīvuma un maksimālā pieļaujamā braukšanas attāluma</a:t>
              </a:r>
            </a:p>
          </p:txBody>
        </p:sp>
        <p:cxnSp>
          <p:nvCxnSpPr>
            <p:cNvPr id="75" name="Straight Arrow Connector 74">
              <a:extLst>
                <a:ext uri="{FF2B5EF4-FFF2-40B4-BE49-F238E27FC236}">
                  <a16:creationId xmlns:a16="http://schemas.microsoft.com/office/drawing/2014/main" id="{DF88F5D0-DC6B-490A-8D95-E382E5AC7FF3}"/>
                </a:ext>
              </a:extLst>
            </p:cNvPr>
            <p:cNvCxnSpPr>
              <a:cxnSpLocks/>
              <a:stCxn id="65" idx="2"/>
              <a:endCxn id="74" idx="0"/>
            </p:cNvCxnSpPr>
            <p:nvPr/>
          </p:nvCxnSpPr>
          <p:spPr>
            <a:xfrm>
              <a:off x="8951055" y="2220862"/>
              <a:ext cx="1355860" cy="555169"/>
            </a:xfrm>
            <a:prstGeom prst="straightConnector1">
              <a:avLst/>
            </a:prstGeom>
            <a:ln>
              <a:solidFill>
                <a:srgbClr val="747480"/>
              </a:solidFill>
              <a:tailEnd type="triangle"/>
            </a:ln>
          </p:spPr>
          <p:style>
            <a:lnRef idx="3">
              <a:schemeClr val="accent4"/>
            </a:lnRef>
            <a:fillRef idx="0">
              <a:schemeClr val="accent4"/>
            </a:fillRef>
            <a:effectRef idx="2">
              <a:schemeClr val="accent4"/>
            </a:effectRef>
            <a:fontRef idx="minor">
              <a:schemeClr val="tx1"/>
            </a:fontRef>
          </p:style>
        </p:cxnSp>
        <p:cxnSp>
          <p:nvCxnSpPr>
            <p:cNvPr id="76" name="Straight Arrow Connector 75">
              <a:extLst>
                <a:ext uri="{FF2B5EF4-FFF2-40B4-BE49-F238E27FC236}">
                  <a16:creationId xmlns:a16="http://schemas.microsoft.com/office/drawing/2014/main" id="{BDBF42D4-774E-459B-84FE-D1DB6538DF0D}"/>
                </a:ext>
              </a:extLst>
            </p:cNvPr>
            <p:cNvCxnSpPr>
              <a:cxnSpLocks/>
              <a:stCxn id="65" idx="2"/>
              <a:endCxn id="73" idx="0"/>
            </p:cNvCxnSpPr>
            <p:nvPr/>
          </p:nvCxnSpPr>
          <p:spPr>
            <a:xfrm flipH="1">
              <a:off x="7581740" y="2220862"/>
              <a:ext cx="1369315" cy="536496"/>
            </a:xfrm>
            <a:prstGeom prst="straightConnector1">
              <a:avLst/>
            </a:prstGeom>
            <a:ln>
              <a:solidFill>
                <a:srgbClr val="747480"/>
              </a:solidFill>
              <a:tailEnd type="triangle"/>
            </a:ln>
          </p:spPr>
          <p:style>
            <a:lnRef idx="3">
              <a:schemeClr val="accent4"/>
            </a:lnRef>
            <a:fillRef idx="0">
              <a:schemeClr val="accent4"/>
            </a:fillRef>
            <a:effectRef idx="2">
              <a:schemeClr val="accent4"/>
            </a:effectRef>
            <a:fontRef idx="minor">
              <a:schemeClr val="tx1"/>
            </a:fontRef>
          </p:style>
        </p:cxnSp>
        <p:sp>
          <p:nvSpPr>
            <p:cNvPr id="77" name="Rectangle 76">
              <a:extLst>
                <a:ext uri="{FF2B5EF4-FFF2-40B4-BE49-F238E27FC236}">
                  <a16:creationId xmlns:a16="http://schemas.microsoft.com/office/drawing/2014/main" id="{C64CB51A-7CB8-40C5-868D-979720C7FD50}"/>
                </a:ext>
              </a:extLst>
            </p:cNvPr>
            <p:cNvSpPr/>
            <p:nvPr/>
          </p:nvSpPr>
          <p:spPr>
            <a:xfrm>
              <a:off x="9020433" y="3664544"/>
              <a:ext cx="2581552" cy="579883"/>
            </a:xfrm>
            <a:prstGeom prst="rect">
              <a:avLst/>
            </a:prstGeom>
            <a:solidFill>
              <a:srgbClr val="27ACA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050" b="1" i="0" u="sng" strike="noStrike" kern="1200" cap="none" spc="0" normalizeH="0" baseline="0" noProof="0">
                  <a:ln>
                    <a:noFill/>
                  </a:ln>
                  <a:solidFill>
                    <a:srgbClr val="2E2E38"/>
                  </a:solidFill>
                  <a:effectLst/>
                  <a:uLnTx/>
                  <a:uFillTx/>
                  <a:latin typeface="EYInterstate Light" panose="02000506000000020004" pitchFamily="2" charset="0"/>
                </a:rPr>
                <a:t>1.2. </a:t>
              </a:r>
              <a:r>
                <a:rPr kumimoji="0" lang="lv-LV" sz="1050" b="0" i="0" u="none" strike="noStrike" kern="1200" cap="none" spc="0" normalizeH="0" baseline="0" noProof="0">
                  <a:ln>
                    <a:noFill/>
                  </a:ln>
                  <a:solidFill>
                    <a:srgbClr val="2E2E38"/>
                  </a:solidFill>
                  <a:effectLst/>
                  <a:uLnTx/>
                  <a:uFillTx/>
                  <a:latin typeface="EYInterstate Light" panose="02000506000000020004" pitchFamily="2" charset="0"/>
                </a:rPr>
                <a:t>Sākotnējā atlase – izslēdzošie nosacījumi [</a:t>
              </a:r>
              <a:r>
                <a:rPr kumimoji="0" lang="lv-LV" sz="1050" b="0" i="1" u="none" strike="noStrike" kern="1200" cap="none" spc="0" normalizeH="0" baseline="0" noProof="0">
                  <a:ln>
                    <a:noFill/>
                  </a:ln>
                  <a:solidFill>
                    <a:srgbClr val="2E2E38"/>
                  </a:solidFill>
                  <a:effectLst/>
                  <a:uLnTx/>
                  <a:uFillTx/>
                  <a:latin typeface="EYInterstate Light" panose="02000506000000020004" pitchFamily="2" charset="0"/>
                </a:rPr>
                <a:t>nosacījums izpildās/neizpildās</a:t>
              </a:r>
              <a:r>
                <a:rPr kumimoji="0" lang="lv-LV" sz="1050" b="0" i="0" u="none" strike="noStrike" kern="1200" cap="none" spc="0" normalizeH="0" baseline="0" noProof="0">
                  <a:ln>
                    <a:noFill/>
                  </a:ln>
                  <a:solidFill>
                    <a:srgbClr val="2E2E38"/>
                  </a:solidFill>
                  <a:effectLst/>
                  <a:uLnTx/>
                  <a:uFillTx/>
                  <a:latin typeface="EYInterstate Light" panose="02000506000000020004" pitchFamily="2" charset="0"/>
                </a:rPr>
                <a:t>] (skatīt 20. lapu)</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05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78" name="Rectangle 77">
              <a:extLst>
                <a:ext uri="{FF2B5EF4-FFF2-40B4-BE49-F238E27FC236}">
                  <a16:creationId xmlns:a16="http://schemas.microsoft.com/office/drawing/2014/main" id="{0F32435B-D908-48F1-94A3-1F51F171E203}"/>
                </a:ext>
              </a:extLst>
            </p:cNvPr>
            <p:cNvSpPr/>
            <p:nvPr/>
          </p:nvSpPr>
          <p:spPr>
            <a:xfrm>
              <a:off x="9016139" y="4409612"/>
              <a:ext cx="2581552" cy="576808"/>
            </a:xfrm>
            <a:prstGeom prst="rect">
              <a:avLst/>
            </a:prstGeom>
            <a:solidFill>
              <a:srgbClr val="27ACA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050" b="1" i="0" u="sng" strike="noStrike" kern="1200" cap="none" spc="0" normalizeH="0" baseline="0" noProof="0">
                  <a:ln>
                    <a:noFill/>
                  </a:ln>
                  <a:solidFill>
                    <a:srgbClr val="2E2E38"/>
                  </a:solidFill>
                  <a:effectLst/>
                  <a:uLnTx/>
                  <a:uFillTx/>
                  <a:latin typeface="EYInterstate Light" panose="02000506000000020004" pitchFamily="2" charset="0"/>
                </a:rPr>
                <a:t>1.3. </a:t>
              </a:r>
              <a:r>
                <a:rPr kumimoji="0" lang="lv-LV" sz="1050" b="0" i="0" u="none" strike="noStrike" kern="1200" cap="none" spc="0" normalizeH="0" baseline="0" noProof="0" err="1">
                  <a:ln>
                    <a:noFill/>
                  </a:ln>
                  <a:solidFill>
                    <a:srgbClr val="2E2E38"/>
                  </a:solidFill>
                  <a:effectLst/>
                  <a:uLnTx/>
                  <a:uFillTx/>
                  <a:latin typeface="EYInterstate Light" panose="02000506000000020004" pitchFamily="2" charset="0"/>
                </a:rPr>
                <a:t>Multi</a:t>
              </a:r>
              <a:r>
                <a:rPr kumimoji="0" lang="lv-LV" sz="1050" b="0" i="0" u="none" strike="noStrike" kern="1200" cap="none" spc="0" normalizeH="0" baseline="0" noProof="0">
                  <a:ln>
                    <a:noFill/>
                  </a:ln>
                  <a:solidFill>
                    <a:srgbClr val="2E2E38"/>
                  </a:solidFill>
                  <a:effectLst/>
                  <a:uLnTx/>
                  <a:uFillTx/>
                  <a:latin typeface="EYInterstate Light" panose="02000506000000020004" pitchFamily="2" charset="0"/>
                </a:rPr>
                <a:t>-kritēriju analīze [</a:t>
              </a:r>
              <a:r>
                <a:rPr kumimoji="0" lang="lv-LV" sz="1050" b="0" i="1" u="none" strike="noStrike" kern="1200" cap="none" spc="0" normalizeH="0" baseline="0" noProof="0">
                  <a:ln>
                    <a:noFill/>
                  </a:ln>
                  <a:solidFill>
                    <a:srgbClr val="2E2E38"/>
                  </a:solidFill>
                  <a:effectLst/>
                  <a:uLnTx/>
                  <a:uFillTx/>
                  <a:latin typeface="EYInterstate Light" panose="02000506000000020004" pitchFamily="2" charset="0"/>
                </a:rPr>
                <a:t>kritērija nozīmīgums un vērtējums</a:t>
              </a:r>
              <a:r>
                <a:rPr kumimoji="0" lang="lv-LV" sz="1050" b="0" i="0" u="none" strike="noStrike" kern="1200" cap="none" spc="0" normalizeH="0" baseline="0" noProof="0">
                  <a:ln>
                    <a:noFill/>
                  </a:ln>
                  <a:solidFill>
                    <a:srgbClr val="2E2E38"/>
                  </a:solidFill>
                  <a:effectLst/>
                  <a:uLnTx/>
                  <a:uFillTx/>
                  <a:latin typeface="EYInterstate Light" panose="02000506000000020004" pitchFamily="2" charset="0"/>
                </a:rPr>
                <a:t>] (skatīt 22. lapu)</a:t>
              </a:r>
            </a:p>
          </p:txBody>
        </p:sp>
        <p:sp>
          <p:nvSpPr>
            <p:cNvPr id="80" name="Rectangle 79">
              <a:extLst>
                <a:ext uri="{FF2B5EF4-FFF2-40B4-BE49-F238E27FC236}">
                  <a16:creationId xmlns:a16="http://schemas.microsoft.com/office/drawing/2014/main" id="{4F1EE1C4-F91C-4837-93ED-F8F2EA546ED1}"/>
                </a:ext>
              </a:extLst>
            </p:cNvPr>
            <p:cNvSpPr/>
            <p:nvPr/>
          </p:nvSpPr>
          <p:spPr>
            <a:xfrm>
              <a:off x="9022143" y="5155290"/>
              <a:ext cx="2568772" cy="579883"/>
            </a:xfrm>
            <a:prstGeom prst="rect">
              <a:avLst/>
            </a:prstGeom>
            <a:solidFill>
              <a:srgbClr val="27ACA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050" b="1" i="0" u="sng" strike="noStrike" kern="1200" cap="none" spc="0" normalizeH="0" baseline="0" noProof="0">
                  <a:ln>
                    <a:noFill/>
                  </a:ln>
                  <a:solidFill>
                    <a:srgbClr val="2E2E38"/>
                  </a:solidFill>
                  <a:effectLst/>
                  <a:uLnTx/>
                  <a:uFillTx/>
                  <a:latin typeface="EYInterstate Light" panose="02000506000000020004" pitchFamily="2" charset="0"/>
                </a:rPr>
                <a:t>1.4. </a:t>
              </a:r>
              <a:r>
                <a:rPr kumimoji="0" lang="lv-LV" sz="1050" b="0" i="0" u="none" strike="noStrike" kern="1200" cap="none" spc="0" normalizeH="0" baseline="0" noProof="0">
                  <a:ln>
                    <a:noFill/>
                  </a:ln>
                  <a:solidFill>
                    <a:srgbClr val="2E2E38"/>
                  </a:solidFill>
                  <a:effectLst/>
                  <a:uLnTx/>
                  <a:uFillTx/>
                  <a:latin typeface="EYInterstate Light" panose="02000506000000020004" pitchFamily="2" charset="0"/>
                </a:rPr>
                <a:t>Kapacitātes analīze [plānotās </a:t>
              </a:r>
              <a:r>
                <a:rPr kumimoji="0" lang="lv-LV" sz="1050" b="0" i="1" u="none" strike="noStrike" kern="1200" cap="none" spc="0" normalizeH="0" baseline="0" noProof="0">
                  <a:ln>
                    <a:noFill/>
                  </a:ln>
                  <a:solidFill>
                    <a:srgbClr val="2E2E38"/>
                  </a:solidFill>
                  <a:effectLst/>
                  <a:uLnTx/>
                  <a:uFillTx/>
                  <a:latin typeface="EYInterstate Light" panose="02000506000000020004" pitchFamily="2" charset="0"/>
                </a:rPr>
                <a:t>apjoma izmaiņas</a:t>
              </a:r>
              <a:r>
                <a:rPr kumimoji="0" lang="lv-LV" sz="1050" b="0" i="0" u="none" strike="noStrike" kern="1200" cap="none" spc="0" normalizeH="0" baseline="0" noProof="0">
                  <a:ln>
                    <a:noFill/>
                  </a:ln>
                  <a:solidFill>
                    <a:srgbClr val="2E2E38"/>
                  </a:solidFill>
                  <a:effectLst/>
                  <a:uLnTx/>
                  <a:uFillTx/>
                  <a:latin typeface="EYInterstate Light" panose="02000506000000020004" pitchFamily="2" charset="0"/>
                </a:rPr>
                <a:t>] (skatīt 24. lapu)</a:t>
              </a:r>
            </a:p>
          </p:txBody>
        </p:sp>
        <p:cxnSp>
          <p:nvCxnSpPr>
            <p:cNvPr id="81" name="Straight Arrow Connector 80">
              <a:extLst>
                <a:ext uri="{FF2B5EF4-FFF2-40B4-BE49-F238E27FC236}">
                  <a16:creationId xmlns:a16="http://schemas.microsoft.com/office/drawing/2014/main" id="{41F9BC3E-C1CB-45FC-A825-D616C94FE4D4}"/>
                </a:ext>
              </a:extLst>
            </p:cNvPr>
            <p:cNvCxnSpPr>
              <a:cxnSpLocks/>
              <a:stCxn id="74" idx="2"/>
              <a:endCxn id="77" idx="0"/>
            </p:cNvCxnSpPr>
            <p:nvPr/>
          </p:nvCxnSpPr>
          <p:spPr>
            <a:xfrm>
              <a:off x="10306915" y="3456094"/>
              <a:ext cx="4294" cy="208450"/>
            </a:xfrm>
            <a:prstGeom prst="straightConnector1">
              <a:avLst/>
            </a:prstGeom>
            <a:ln>
              <a:solidFill>
                <a:srgbClr val="747480"/>
              </a:solidFill>
              <a:tailEnd type="triangle"/>
            </a:ln>
          </p:spPr>
          <p:style>
            <a:lnRef idx="3">
              <a:schemeClr val="accent4"/>
            </a:lnRef>
            <a:fillRef idx="0">
              <a:schemeClr val="accent4"/>
            </a:fillRef>
            <a:effectRef idx="2">
              <a:schemeClr val="accent4"/>
            </a:effectRef>
            <a:fontRef idx="minor">
              <a:schemeClr val="tx1"/>
            </a:fontRef>
          </p:style>
        </p:cxnSp>
        <p:cxnSp>
          <p:nvCxnSpPr>
            <p:cNvPr id="82" name="Straight Arrow Connector 81">
              <a:extLst>
                <a:ext uri="{FF2B5EF4-FFF2-40B4-BE49-F238E27FC236}">
                  <a16:creationId xmlns:a16="http://schemas.microsoft.com/office/drawing/2014/main" id="{91AFA6B2-D8C4-4627-8274-7C44965047F6}"/>
                </a:ext>
              </a:extLst>
            </p:cNvPr>
            <p:cNvCxnSpPr>
              <a:cxnSpLocks/>
              <a:stCxn id="77" idx="2"/>
              <a:endCxn id="78" idx="0"/>
            </p:cNvCxnSpPr>
            <p:nvPr/>
          </p:nvCxnSpPr>
          <p:spPr>
            <a:xfrm flipH="1">
              <a:off x="10306915" y="4244427"/>
              <a:ext cx="4294" cy="165185"/>
            </a:xfrm>
            <a:prstGeom prst="straightConnector1">
              <a:avLst/>
            </a:prstGeom>
            <a:ln>
              <a:solidFill>
                <a:srgbClr val="747480"/>
              </a:solidFill>
              <a:tailEnd type="triangle"/>
            </a:ln>
          </p:spPr>
          <p:style>
            <a:lnRef idx="3">
              <a:schemeClr val="accent4"/>
            </a:lnRef>
            <a:fillRef idx="0">
              <a:schemeClr val="accent4"/>
            </a:fillRef>
            <a:effectRef idx="2">
              <a:schemeClr val="accent4"/>
            </a:effectRef>
            <a:fontRef idx="minor">
              <a:schemeClr val="tx1"/>
            </a:fontRef>
          </p:style>
        </p:cxnSp>
        <p:cxnSp>
          <p:nvCxnSpPr>
            <p:cNvPr id="85" name="Straight Arrow Connector 84">
              <a:extLst>
                <a:ext uri="{FF2B5EF4-FFF2-40B4-BE49-F238E27FC236}">
                  <a16:creationId xmlns:a16="http://schemas.microsoft.com/office/drawing/2014/main" id="{6C52E3C0-42CD-427B-93D1-60AE0176C780}"/>
                </a:ext>
              </a:extLst>
            </p:cNvPr>
            <p:cNvCxnSpPr>
              <a:cxnSpLocks/>
              <a:stCxn id="78" idx="2"/>
              <a:endCxn id="80" idx="0"/>
            </p:cNvCxnSpPr>
            <p:nvPr/>
          </p:nvCxnSpPr>
          <p:spPr>
            <a:xfrm flipH="1">
              <a:off x="10306529" y="4986420"/>
              <a:ext cx="386" cy="168870"/>
            </a:xfrm>
            <a:prstGeom prst="straightConnector1">
              <a:avLst/>
            </a:prstGeom>
            <a:ln>
              <a:solidFill>
                <a:srgbClr val="747480"/>
              </a:solidFill>
              <a:tailEnd type="triangle"/>
            </a:ln>
          </p:spPr>
          <p:style>
            <a:lnRef idx="3">
              <a:schemeClr val="accent4"/>
            </a:lnRef>
            <a:fillRef idx="0">
              <a:schemeClr val="accent4"/>
            </a:fillRef>
            <a:effectRef idx="2">
              <a:schemeClr val="accent4"/>
            </a:effectRef>
            <a:fontRef idx="minor">
              <a:schemeClr val="tx1"/>
            </a:fontRef>
          </p:style>
        </p:cxnSp>
      </p:grpSp>
      <p:sp>
        <p:nvSpPr>
          <p:cNvPr id="87" name="Isosceles Triangle 86">
            <a:extLst>
              <a:ext uri="{FF2B5EF4-FFF2-40B4-BE49-F238E27FC236}">
                <a16:creationId xmlns:a16="http://schemas.microsoft.com/office/drawing/2014/main" id="{5E38CBD6-6EF4-48BC-BA7B-241BC093FDB7}"/>
              </a:ext>
            </a:extLst>
          </p:cNvPr>
          <p:cNvSpPr/>
          <p:nvPr/>
        </p:nvSpPr>
        <p:spPr>
          <a:xfrm rot="10800000">
            <a:off x="2439087" y="5550607"/>
            <a:ext cx="918774" cy="177546"/>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88" name="Isosceles Triangle 87">
            <a:extLst>
              <a:ext uri="{FF2B5EF4-FFF2-40B4-BE49-F238E27FC236}">
                <a16:creationId xmlns:a16="http://schemas.microsoft.com/office/drawing/2014/main" id="{E874EF19-6B4E-43DD-AA6E-3AC0DB41D28C}"/>
              </a:ext>
            </a:extLst>
          </p:cNvPr>
          <p:cNvSpPr/>
          <p:nvPr/>
        </p:nvSpPr>
        <p:spPr>
          <a:xfrm rot="10800000">
            <a:off x="9366626" y="5550607"/>
            <a:ext cx="918774" cy="177546"/>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90" name="Isosceles Triangle 89">
            <a:extLst>
              <a:ext uri="{FF2B5EF4-FFF2-40B4-BE49-F238E27FC236}">
                <a16:creationId xmlns:a16="http://schemas.microsoft.com/office/drawing/2014/main" id="{2F274B41-CE76-4DA6-989B-15E4FC922F7A}"/>
              </a:ext>
            </a:extLst>
          </p:cNvPr>
          <p:cNvSpPr/>
          <p:nvPr/>
        </p:nvSpPr>
        <p:spPr>
          <a:xfrm rot="10800000">
            <a:off x="5876186" y="5550607"/>
            <a:ext cx="918774" cy="177546"/>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5" name="TextBox 4">
            <a:extLst>
              <a:ext uri="{FF2B5EF4-FFF2-40B4-BE49-F238E27FC236}">
                <a16:creationId xmlns:a16="http://schemas.microsoft.com/office/drawing/2014/main" id="{3FE1E0F6-5D6C-4F40-8511-CB2A63CF0CB6}"/>
              </a:ext>
            </a:extLst>
          </p:cNvPr>
          <p:cNvSpPr txBox="1"/>
          <p:nvPr/>
        </p:nvSpPr>
        <p:spPr>
          <a:xfrm>
            <a:off x="5876185" y="5948512"/>
            <a:ext cx="1094852" cy="180819"/>
          </a:xfrm>
          <a:prstGeom prst="rect">
            <a:avLst/>
          </a:prstGeom>
          <a:noFill/>
        </p:spPr>
        <p:txBody>
          <a:bodyPr wrap="non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100" b="1" i="0" u="none" strike="noStrike" kern="1200" cap="none" spc="0" normalizeH="0" baseline="0" noProof="0">
                <a:ln>
                  <a:noFill/>
                </a:ln>
                <a:solidFill>
                  <a:srgbClr val="2E2E38"/>
                </a:solidFill>
                <a:effectLst/>
                <a:uLnTx/>
                <a:uFillTx/>
                <a:latin typeface="EYInterstate Light" panose="02000506000000020004" pitchFamily="2" charset="0"/>
              </a:rPr>
              <a:t>Gala izvērtējums</a:t>
            </a:r>
          </a:p>
        </p:txBody>
      </p:sp>
      <p:sp>
        <p:nvSpPr>
          <p:cNvPr id="44" name="Rectangle 43">
            <a:extLst>
              <a:ext uri="{FF2B5EF4-FFF2-40B4-BE49-F238E27FC236}">
                <a16:creationId xmlns:a16="http://schemas.microsoft.com/office/drawing/2014/main" id="{FA83027B-F37C-4019-86E0-FFDEAADF6AA0}"/>
              </a:ext>
            </a:extLst>
          </p:cNvPr>
          <p:cNvSpPr/>
          <p:nvPr/>
        </p:nvSpPr>
        <p:spPr>
          <a:xfrm>
            <a:off x="600659" y="294200"/>
            <a:ext cx="60202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lv-LV" b="1">
                <a:solidFill>
                  <a:srgbClr val="000000"/>
                </a:solidFill>
                <a:latin typeface="EYInterstate Light" panose="02000506000000020004" pitchFamily="2" charset="0"/>
              </a:rPr>
              <a:t>2</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46" name="Footer Placeholder 4">
            <a:extLst>
              <a:ext uri="{FF2B5EF4-FFF2-40B4-BE49-F238E27FC236}">
                <a16:creationId xmlns:a16="http://schemas.microsoft.com/office/drawing/2014/main" id="{8A829157-A02F-445C-9CBB-876D109B1D4D}"/>
              </a:ext>
            </a:extLst>
          </p:cNvPr>
          <p:cNvSpPr txBox="1">
            <a:spLocks/>
          </p:cNvSpPr>
          <p:nvPr/>
        </p:nvSpPr>
        <p:spPr>
          <a:xfrm>
            <a:off x="3012809" y="6483411"/>
            <a:ext cx="7715140" cy="180000"/>
          </a:xfrm>
          <a:prstGeom prst="rect">
            <a:avLst/>
          </a:prstGeom>
        </p:spPr>
        <p:txBody>
          <a:bodyPr/>
          <a:lstStyle>
            <a:defPPr>
              <a:defRPr lang="en-US"/>
            </a:defPPr>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IN" err="1">
                <a:solidFill>
                  <a:srgbClr val="2E2E38"/>
                </a:solidFill>
                <a:latin typeface="+mn-lt"/>
              </a:rPr>
              <a:t>Ārkārtas</a:t>
            </a:r>
            <a:r>
              <a:rPr lang="en-IN">
                <a:solidFill>
                  <a:srgbClr val="2E2E38"/>
                </a:solidFill>
                <a:latin typeface="+mn-lt"/>
              </a:rPr>
              <a:t> </a:t>
            </a:r>
            <a:r>
              <a:rPr lang="en-IN" err="1">
                <a:solidFill>
                  <a:srgbClr val="2E2E38"/>
                </a:solidFill>
                <a:latin typeface="+mn-lt"/>
              </a:rPr>
              <a:t>finanšu</a:t>
            </a:r>
            <a:r>
              <a:rPr lang="en-IN">
                <a:solidFill>
                  <a:srgbClr val="2E2E38"/>
                </a:solidFill>
                <a:latin typeface="+mn-lt"/>
              </a:rPr>
              <a:t> </a:t>
            </a:r>
            <a:r>
              <a:rPr lang="en-IN" err="1">
                <a:solidFill>
                  <a:srgbClr val="2E2E38"/>
                </a:solidFill>
                <a:latin typeface="+mn-lt"/>
              </a:rPr>
              <a:t>revīzija</a:t>
            </a:r>
            <a:r>
              <a:rPr lang="en-IN">
                <a:solidFill>
                  <a:srgbClr val="2E2E38"/>
                </a:solidFill>
                <a:latin typeface="+mn-lt"/>
              </a:rPr>
              <a:t> par </a:t>
            </a:r>
            <a:r>
              <a:rPr lang="en-IN" err="1">
                <a:solidFill>
                  <a:srgbClr val="2E2E38"/>
                </a:solidFill>
                <a:latin typeface="+mn-lt"/>
              </a:rPr>
              <a:t>pašvaldību</a:t>
            </a:r>
            <a:r>
              <a:rPr lang="en-IN">
                <a:solidFill>
                  <a:srgbClr val="2E2E38"/>
                </a:solidFill>
                <a:latin typeface="+mn-lt"/>
              </a:rPr>
              <a:t> </a:t>
            </a:r>
            <a:r>
              <a:rPr lang="en-IN" err="1">
                <a:solidFill>
                  <a:srgbClr val="2E2E38"/>
                </a:solidFill>
                <a:latin typeface="+mn-lt"/>
              </a:rPr>
              <a:t>pakalpojumu</a:t>
            </a:r>
            <a:r>
              <a:rPr lang="en-IN">
                <a:solidFill>
                  <a:srgbClr val="2E2E38"/>
                </a:solidFill>
                <a:latin typeface="+mn-lt"/>
              </a:rPr>
              <a:t> </a:t>
            </a:r>
            <a:r>
              <a:rPr lang="en-IN" err="1">
                <a:solidFill>
                  <a:srgbClr val="2E2E38"/>
                </a:solidFill>
                <a:latin typeface="+mn-lt"/>
              </a:rPr>
              <a:t>pieejamības</a:t>
            </a:r>
            <a:r>
              <a:rPr lang="en-IN">
                <a:solidFill>
                  <a:srgbClr val="2E2E38"/>
                </a:solidFill>
                <a:latin typeface="+mn-lt"/>
              </a:rPr>
              <a:t> </a:t>
            </a:r>
            <a:r>
              <a:rPr lang="en-IN" err="1">
                <a:solidFill>
                  <a:srgbClr val="2E2E38"/>
                </a:solidFill>
                <a:latin typeface="+mn-lt"/>
              </a:rPr>
              <a:t>nodrošināšanu</a:t>
            </a:r>
            <a:r>
              <a:rPr lang="en-IN">
                <a:solidFill>
                  <a:srgbClr val="2E2E38"/>
                </a:solidFill>
                <a:latin typeface="+mn-lt"/>
              </a:rPr>
              <a:t> novada </a:t>
            </a:r>
            <a:r>
              <a:rPr lang="en-IN" err="1">
                <a:solidFill>
                  <a:srgbClr val="2E2E38"/>
                </a:solidFill>
                <a:latin typeface="+mn-lt"/>
              </a:rPr>
              <a:t>teritoriālā</a:t>
            </a:r>
            <a:r>
              <a:rPr lang="en-IN">
                <a:solidFill>
                  <a:srgbClr val="2E2E38"/>
                </a:solidFill>
                <a:latin typeface="+mn-lt"/>
              </a:rPr>
              <a:t> </a:t>
            </a:r>
            <a:r>
              <a:rPr lang="en-IN" err="1">
                <a:solidFill>
                  <a:srgbClr val="2E2E38"/>
                </a:solidFill>
                <a:latin typeface="+mn-lt"/>
              </a:rPr>
              <a:t>iedalījuma</a:t>
            </a:r>
            <a:r>
              <a:rPr lang="lv-LV">
                <a:solidFill>
                  <a:srgbClr val="2E2E38"/>
                </a:solidFill>
                <a:latin typeface="+mn-lt"/>
              </a:rPr>
              <a:t> </a:t>
            </a:r>
            <a:r>
              <a:rPr lang="en-IN" err="1">
                <a:solidFill>
                  <a:srgbClr val="2E2E38"/>
                </a:solidFill>
                <a:latin typeface="+mn-lt"/>
              </a:rPr>
              <a:t>vienībās</a:t>
            </a:r>
            <a:r>
              <a:rPr lang="en-IN">
                <a:solidFill>
                  <a:srgbClr val="2E2E38"/>
                </a:solidFill>
                <a:latin typeface="+mn-lt"/>
              </a:rPr>
              <a:t> </a:t>
            </a:r>
            <a:r>
              <a:rPr lang="en-IN" err="1">
                <a:solidFill>
                  <a:srgbClr val="2E2E38"/>
                </a:solidFill>
                <a:latin typeface="+mn-lt"/>
              </a:rPr>
              <a:t>pēc</a:t>
            </a:r>
            <a:r>
              <a:rPr lang="en-IN">
                <a:solidFill>
                  <a:srgbClr val="2E2E38"/>
                </a:solidFill>
                <a:latin typeface="+mn-lt"/>
              </a:rPr>
              <a:t> </a:t>
            </a:r>
            <a:r>
              <a:rPr lang="en-IN" err="1">
                <a:solidFill>
                  <a:srgbClr val="2E2E38"/>
                </a:solidFill>
                <a:latin typeface="+mn-lt"/>
              </a:rPr>
              <a:t>administratīvi</a:t>
            </a:r>
            <a:r>
              <a:rPr lang="en-IN">
                <a:solidFill>
                  <a:srgbClr val="2E2E38"/>
                </a:solidFill>
                <a:latin typeface="+mn-lt"/>
              </a:rPr>
              <a:t> </a:t>
            </a:r>
            <a:r>
              <a:rPr lang="en-IN" err="1">
                <a:solidFill>
                  <a:srgbClr val="2E2E38"/>
                </a:solidFill>
                <a:latin typeface="+mn-lt"/>
              </a:rPr>
              <a:t>teritoriālās</a:t>
            </a:r>
            <a:r>
              <a:rPr lang="en-IN">
                <a:solidFill>
                  <a:srgbClr val="2E2E38"/>
                </a:solidFill>
                <a:latin typeface="+mn-lt"/>
              </a:rPr>
              <a:t> </a:t>
            </a:r>
            <a:r>
              <a:rPr lang="en-IN" err="1">
                <a:solidFill>
                  <a:srgbClr val="2E2E38"/>
                </a:solidFill>
                <a:latin typeface="+mn-lt"/>
              </a:rPr>
              <a:t>reformas</a:t>
            </a:r>
            <a:r>
              <a:rPr lang="en-IN">
                <a:solidFill>
                  <a:srgbClr val="2E2E38"/>
                </a:solidFill>
                <a:latin typeface="+mn-lt"/>
              </a:rPr>
              <a:t>.</a:t>
            </a:r>
          </a:p>
          <a:p>
            <a:pPr>
              <a:defRPr/>
            </a:pPr>
            <a:endParaRPr lang="en-IN">
              <a:solidFill>
                <a:srgbClr val="2E2E38"/>
              </a:solidFill>
              <a:latin typeface="+mn-lt"/>
            </a:endParaRPr>
          </a:p>
        </p:txBody>
      </p:sp>
      <p:sp>
        <p:nvSpPr>
          <p:cNvPr id="47" name="Date Placeholder 10">
            <a:extLst>
              <a:ext uri="{FF2B5EF4-FFF2-40B4-BE49-F238E27FC236}">
                <a16:creationId xmlns:a16="http://schemas.microsoft.com/office/drawing/2014/main" id="{1D8102A2-C64D-4C3B-9C9B-2A4A8C4FC0A2}"/>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230762884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90AFF6B-29C6-41A9-A4DD-EAED3632DA46}"/>
              </a:ext>
            </a:extLst>
          </p:cNvPr>
          <p:cNvSpPr>
            <a:spLocks noGrp="1"/>
          </p:cNvSpPr>
          <p:nvPr>
            <p:ph sz="half" idx="1"/>
          </p:nvPr>
        </p:nvSpPr>
        <p:spPr>
          <a:xfrm>
            <a:off x="609918" y="1137919"/>
            <a:ext cx="10809922" cy="4834800"/>
          </a:xfrm>
        </p:spPr>
        <p:txBody>
          <a:bodyPr/>
          <a:lstStyle/>
          <a:p>
            <a:pPr marL="285750" indent="-285750" algn="just">
              <a:lnSpc>
                <a:spcPct val="120000"/>
              </a:lnSpc>
              <a:spcBef>
                <a:spcPts val="600"/>
              </a:spcBef>
              <a:spcAft>
                <a:spcPts val="800"/>
              </a:spcAft>
              <a:buFont typeface="Arial" panose="020B0604020202020204" pitchFamily="34" charset="0"/>
              <a:buChar char="►"/>
              <a:defRPr/>
            </a:pPr>
            <a:r>
              <a:rPr lang="lv-LV" sz="1800">
                <a:solidFill>
                  <a:schemeClr val="bg2"/>
                </a:solidFill>
                <a:latin typeface="+mn-lt"/>
                <a:cs typeface="Arial" panose="020B0604020202020204" pitchFamily="34" charset="0"/>
              </a:rPr>
              <a:t>Optimizācijas kritēriji pakalpojumu vietu (lokāciju) izvēlē privātajā sektorā ir peļņas un tirgus piesaistes maksimizēšana, savukārt publiskajā sektorā - </a:t>
            </a:r>
            <a:r>
              <a:rPr lang="lv-LV" sz="1800" b="1" u="sng">
                <a:solidFill>
                  <a:schemeClr val="bg2"/>
                </a:solidFill>
                <a:latin typeface="+mn-lt"/>
                <a:cs typeface="Arial" panose="020B0604020202020204" pitchFamily="34" charset="0"/>
              </a:rPr>
              <a:t>sociālo izmaksu mazināšana, vietas piekļūšanas ērtums, pakalpojumu sniegšanas efektivitāte un vienlīdzība</a:t>
            </a:r>
            <a:r>
              <a:rPr lang="lv-LV" sz="1800">
                <a:solidFill>
                  <a:schemeClr val="bg2"/>
                </a:solidFill>
                <a:latin typeface="+mn-lt"/>
                <a:cs typeface="Arial" panose="020B0604020202020204" pitchFamily="34" charset="0"/>
              </a:rPr>
              <a:t>.</a:t>
            </a:r>
          </a:p>
          <a:p>
            <a:pPr marL="285750" indent="-285750" algn="just">
              <a:lnSpc>
                <a:spcPct val="120000"/>
              </a:lnSpc>
              <a:spcBef>
                <a:spcPts val="600"/>
              </a:spcBef>
              <a:spcAft>
                <a:spcPts val="800"/>
              </a:spcAft>
              <a:buFont typeface="Arial" panose="020B0604020202020204" pitchFamily="34" charset="0"/>
              <a:buChar char="►"/>
              <a:defRPr/>
            </a:pPr>
            <a:r>
              <a:rPr lang="lv-LV" sz="1800">
                <a:solidFill>
                  <a:schemeClr val="bg2"/>
                </a:solidFill>
                <a:latin typeface="+mn-lt"/>
                <a:cs typeface="Arial" panose="020B0604020202020204" pitchFamily="34" charset="0"/>
              </a:rPr>
              <a:t>Uzdevumos, kas ir saistīti ar sabiedrisko objektu izvietojumu un savstarpējo optimizāciju, rezultātu modelēšana ir atkarīga no vairākiem atlases soļiem un kritērijiem. Divas atšķirīgas, bet gala rezultātu vienlīdzīgi ietekmējošas kritēriju grupas ir pakalpojumu finanšu un vietu ģeografiskā analīze. </a:t>
            </a:r>
          </a:p>
          <a:p>
            <a:pPr marL="285750" indent="-285750" algn="just">
              <a:lnSpc>
                <a:spcPct val="120000"/>
              </a:lnSpc>
              <a:spcBef>
                <a:spcPts val="600"/>
              </a:spcBef>
              <a:spcAft>
                <a:spcPts val="800"/>
              </a:spcAft>
              <a:buFont typeface="Arial" panose="020B0604020202020204" pitchFamily="34" charset="0"/>
              <a:buChar char="►"/>
              <a:defRPr/>
            </a:pPr>
            <a:r>
              <a:rPr lang="lv-LV" sz="1800">
                <a:solidFill>
                  <a:schemeClr val="bg2"/>
                </a:solidFill>
                <a:latin typeface="+mn-lt"/>
                <a:cs typeface="Arial"/>
              </a:rPr>
              <a:t>Plānojot jaunas pakalpojumu sniegšanas vietas praksē visbiežāk tiek pielietota ”p-mediānas” (no angļu valodas ”p-median”) metode, kas ir attāluma optimizācijas funkcija, proti, pakalpojuma sniegšanas vieta ir jāizvēlas tā, lai iedzīvotāju atrašanās vietas tiktu kartētas (attiecinātas) uz konkrētu pakalpojuma sniegšanas vietu un svērtā attāluma summa starp visiem pieprasījuma punktiem un pakalpojumu sniegšanas vietām tiktu samazināta līdz minimumam.</a:t>
            </a:r>
          </a:p>
          <a:p>
            <a:pPr marL="356235" indent="-356235"/>
            <a:endParaRPr lang="lv-LV" sz="2800">
              <a:latin typeface="+mn-lt"/>
            </a:endParaRPr>
          </a:p>
        </p:txBody>
      </p:sp>
      <p:sp>
        <p:nvSpPr>
          <p:cNvPr id="6" name="Slide Number Placeholder 5">
            <a:extLst>
              <a:ext uri="{FF2B5EF4-FFF2-40B4-BE49-F238E27FC236}">
                <a16:creationId xmlns:a16="http://schemas.microsoft.com/office/drawing/2014/main" id="{2306D234-1CDD-4471-A579-B95730163041}"/>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a:ln>
                  <a:noFill/>
                </a:ln>
                <a:solidFill>
                  <a:srgbClr val="2E2E38"/>
                </a:solidFill>
                <a:effectLst/>
                <a:uLnTx/>
                <a:uFillTx/>
                <a:latin typeface="+mn-lt"/>
                <a:ea typeface="+mn-ea"/>
                <a:cs typeface="+mn-cs"/>
              </a:rPr>
              <a:t>Lapa </a:t>
            </a:r>
            <a:fld id="{F1BC30E3-FFE5-4B91-AA19-87A149EBB9EE}" type="slidenum">
              <a:rPr kumimoji="0" lang="lv-LV" sz="800" b="0" i="0" u="none" strike="noStrike" kern="1200" cap="none" spc="0" normalizeH="0" baseline="0" smtClean="0">
                <a:ln>
                  <a:noFill/>
                </a:ln>
                <a:solidFill>
                  <a:srgbClr val="2E2E38"/>
                </a:solidFill>
                <a:effectLst/>
                <a:uLnTx/>
                <a:uFillTx/>
                <a:latin typeface="+mn-lt"/>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18</a:t>
            </a:fld>
            <a:endParaRPr kumimoji="0" lang="lv-LV" sz="800" b="0" i="0" u="none" strike="noStrike" kern="1200" cap="none" spc="0" normalizeH="0" baseline="0">
              <a:ln>
                <a:noFill/>
              </a:ln>
              <a:solidFill>
                <a:srgbClr val="2E2E38"/>
              </a:solidFill>
              <a:effectLst/>
              <a:uLnTx/>
              <a:uFillTx/>
              <a:latin typeface="+mn-lt"/>
              <a:ea typeface="+mn-ea"/>
              <a:cs typeface="+mn-cs"/>
            </a:endParaRPr>
          </a:p>
        </p:txBody>
      </p:sp>
      <p:sp>
        <p:nvSpPr>
          <p:cNvPr id="16" name="Footer Placeholder 4">
            <a:extLst>
              <a:ext uri="{FF2B5EF4-FFF2-40B4-BE49-F238E27FC236}">
                <a16:creationId xmlns:a16="http://schemas.microsoft.com/office/drawing/2014/main" id="{B06DC71C-28FF-478C-9090-C8B0375C1DD8}"/>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a:ln>
                  <a:noFill/>
                </a:ln>
                <a:solidFill>
                  <a:srgbClr val="2E2E38"/>
                </a:solidFill>
                <a:effectLst/>
                <a:uLnTx/>
                <a:uFillTx/>
                <a:latin typeface="+mn-lt"/>
                <a:ea typeface="+mn-ea"/>
                <a:cs typeface="+mn-cs"/>
              </a:rPr>
              <a:t>Ārkārtas finanšu revīzija par pašvaldību pakalpojumu pieejamības nodrošināšanu novada teritoriālā iedalījuma vienībās pēc administratīvi teritoriālās reformas.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800" b="0" i="0" u="none" strike="noStrike" kern="1200" cap="none" spc="0" normalizeH="0" baseline="0">
              <a:ln>
                <a:noFill/>
              </a:ln>
              <a:solidFill>
                <a:srgbClr val="2E2E38"/>
              </a:solidFill>
              <a:effectLst/>
              <a:uLnTx/>
              <a:uFillTx/>
              <a:latin typeface="+mn-lt"/>
              <a:ea typeface="+mn-ea"/>
              <a:cs typeface="+mn-cs"/>
            </a:endParaRPr>
          </a:p>
        </p:txBody>
      </p:sp>
      <p:sp>
        <p:nvSpPr>
          <p:cNvPr id="8" name="Title 1">
            <a:extLst>
              <a:ext uri="{FF2B5EF4-FFF2-40B4-BE49-F238E27FC236}">
                <a16:creationId xmlns:a16="http://schemas.microsoft.com/office/drawing/2014/main" id="{0A570CE8-82B0-4EDC-90ED-DF6FCCED8967}"/>
              </a:ext>
            </a:extLst>
          </p:cNvPr>
          <p:cNvSpPr txBox="1">
            <a:spLocks/>
          </p:cNvSpPr>
          <p:nvPr/>
        </p:nvSpPr>
        <p:spPr>
          <a:xfrm>
            <a:off x="1428927" y="246887"/>
            <a:ext cx="10168764" cy="590400"/>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1" i="0" u="none" strike="noStrike" kern="1200" cap="none" spc="0" normalizeH="0" baseline="0">
                <a:ln>
                  <a:noFill/>
                </a:ln>
                <a:solidFill>
                  <a:srgbClr val="2E2E38"/>
                </a:solidFill>
                <a:effectLst/>
                <a:uLnTx/>
                <a:uFillTx/>
                <a:latin typeface="+mn-lt"/>
                <a:ea typeface="+mj-ea"/>
                <a:cs typeface="Arial" pitchFamily="34" charset="0"/>
              </a:rPr>
              <a:t>Pakalpojumu pieejamības ģeogrāfiskais izvērtējums</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0" i="0" u="none" strike="noStrike" kern="1200" cap="none" spc="0" normalizeH="0" baseline="0">
                <a:ln>
                  <a:noFill/>
                </a:ln>
                <a:solidFill>
                  <a:srgbClr val="2E2E38"/>
                </a:solidFill>
                <a:effectLst/>
                <a:uLnTx/>
                <a:uFillTx/>
                <a:latin typeface="+mn-lt"/>
                <a:ea typeface="+mj-ea"/>
                <a:cs typeface="Arial" pitchFamily="34" charset="0"/>
              </a:rPr>
              <a:t>Ievads</a:t>
            </a:r>
            <a:br>
              <a:rPr kumimoji="0" lang="lv-LV" sz="2400" b="1" i="0" u="none" strike="noStrike" kern="1200" cap="none" spc="0" normalizeH="0" baseline="0">
                <a:ln>
                  <a:noFill/>
                </a:ln>
                <a:solidFill>
                  <a:srgbClr val="2E2E38"/>
                </a:solidFill>
                <a:effectLst/>
                <a:uLnTx/>
                <a:uFillTx/>
                <a:latin typeface="+mn-lt"/>
                <a:ea typeface="+mj-ea"/>
                <a:cs typeface="Arial" pitchFamily="34" charset="0"/>
              </a:rPr>
            </a:br>
            <a:endParaRPr kumimoji="0" lang="lv-LV" sz="2400" b="0" i="0" u="none" strike="noStrike" kern="1200" cap="none" spc="0" normalizeH="0" baseline="0">
              <a:ln>
                <a:noFill/>
              </a:ln>
              <a:solidFill>
                <a:srgbClr val="2E2E38"/>
              </a:solidFill>
              <a:effectLst/>
              <a:uLnTx/>
              <a:uFillTx/>
              <a:latin typeface="+mn-lt"/>
              <a:ea typeface="+mj-ea"/>
              <a:cs typeface="Arial" pitchFamily="34" charset="0"/>
            </a:endParaRPr>
          </a:p>
        </p:txBody>
      </p:sp>
      <p:sp>
        <p:nvSpPr>
          <p:cNvPr id="11" name="Rectangle 10">
            <a:extLst>
              <a:ext uri="{FF2B5EF4-FFF2-40B4-BE49-F238E27FC236}">
                <a16:creationId xmlns:a16="http://schemas.microsoft.com/office/drawing/2014/main" id="{2492EDF4-2CF1-4409-BE7D-DB0B89F0DFB9}"/>
              </a:ext>
            </a:extLst>
          </p:cNvPr>
          <p:cNvSpPr/>
          <p:nvPr/>
        </p:nvSpPr>
        <p:spPr>
          <a:xfrm>
            <a:off x="600659" y="294200"/>
            <a:ext cx="60202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lv-LV" b="1">
                <a:solidFill>
                  <a:srgbClr val="000000"/>
                </a:solidFill>
              </a:rPr>
              <a:t>2</a:t>
            </a:r>
            <a:endParaRPr kumimoji="0" lang="lv-LV" sz="1800" b="1" i="0" u="none" strike="noStrike" kern="1200" cap="none" spc="0" normalizeH="0" baseline="0">
              <a:ln>
                <a:noFill/>
              </a:ln>
              <a:solidFill>
                <a:srgbClr val="000000"/>
              </a:solidFill>
              <a:effectLst/>
              <a:uLnTx/>
              <a:uFillTx/>
              <a:ea typeface="+mn-ea"/>
              <a:cs typeface="+mn-cs"/>
            </a:endParaRPr>
          </a:p>
        </p:txBody>
      </p:sp>
      <p:sp>
        <p:nvSpPr>
          <p:cNvPr id="9" name="Date Placeholder 10">
            <a:extLst>
              <a:ext uri="{FF2B5EF4-FFF2-40B4-BE49-F238E27FC236}">
                <a16:creationId xmlns:a16="http://schemas.microsoft.com/office/drawing/2014/main" id="{662633BA-70E7-46B6-98F0-740F134D9F46}"/>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84479860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90AFF6B-29C6-41A9-A4DD-EAED3632DA46}"/>
              </a:ext>
            </a:extLst>
          </p:cNvPr>
          <p:cNvSpPr>
            <a:spLocks noGrp="1"/>
          </p:cNvSpPr>
          <p:nvPr>
            <p:ph sz="half" idx="1"/>
          </p:nvPr>
        </p:nvSpPr>
        <p:spPr>
          <a:xfrm>
            <a:off x="609918" y="1137919"/>
            <a:ext cx="10809922" cy="4834800"/>
          </a:xfrm>
        </p:spPr>
        <p:txBody>
          <a:bodyPr/>
          <a:lstStyle/>
          <a:p>
            <a:pPr marL="356235" indent="-356235" algn="just">
              <a:lnSpc>
                <a:spcPct val="120000"/>
              </a:lnSpc>
              <a:spcAft>
                <a:spcPts val="800"/>
              </a:spcAft>
            </a:pPr>
            <a:r>
              <a:rPr lang="lv-LV" sz="1800">
                <a:solidFill>
                  <a:srgbClr val="202124"/>
                </a:solidFill>
                <a:effectLst/>
                <a:latin typeface="+mj-lt"/>
                <a:ea typeface="Arial" panose="020B0604020202020204" pitchFamily="34" charset="0"/>
                <a:cs typeface="Arial"/>
              </a:rPr>
              <a:t>Šīs </a:t>
            </a:r>
            <a:r>
              <a:rPr lang="lv-LV" sz="1800">
                <a:solidFill>
                  <a:srgbClr val="202124"/>
                </a:solidFill>
                <a:latin typeface="+mj-lt"/>
                <a:ea typeface="Arial" panose="020B0604020202020204" pitchFamily="34" charset="0"/>
                <a:cs typeface="Arial"/>
              </a:rPr>
              <a:t>metodikas </a:t>
            </a:r>
            <a:r>
              <a:rPr lang="lv-LV" sz="1800">
                <a:solidFill>
                  <a:srgbClr val="202124"/>
                </a:solidFill>
                <a:effectLst/>
                <a:latin typeface="+mj-lt"/>
                <a:ea typeface="Arial" panose="020B0604020202020204" pitchFamily="34" charset="0"/>
                <a:cs typeface="Arial"/>
              </a:rPr>
              <a:t>ietvaros analizējot pakalpojuma sniegšanas optimālās vietas un izmantojot ģeogrāfiskā pārklājuma modeli analīze tiek balstīta uz </a:t>
            </a:r>
            <a:r>
              <a:rPr lang="lv-LV" sz="1800" b="1" u="sng">
                <a:solidFill>
                  <a:srgbClr val="202124"/>
                </a:solidFill>
                <a:effectLst/>
                <a:latin typeface="+mj-lt"/>
                <a:ea typeface="Arial" panose="020B0604020202020204" pitchFamily="34" charset="0"/>
                <a:cs typeface="Arial"/>
              </a:rPr>
              <a:t>pieņemama attāluma principu</a:t>
            </a:r>
            <a:r>
              <a:rPr lang="lv-LV" sz="1800">
                <a:solidFill>
                  <a:srgbClr val="202124"/>
                </a:solidFill>
                <a:effectLst/>
                <a:latin typeface="+mj-lt"/>
                <a:ea typeface="Arial" panose="020B0604020202020204" pitchFamily="34" charset="0"/>
                <a:cs typeface="Arial"/>
              </a:rPr>
              <a:t>. Ja pakalpojumu sniegšanas vieta atrodas maksimāli pieļaujama attāluma vai brauciena laika robežās, pakalpojums tiek uzskatīts par atbilstošu</a:t>
            </a:r>
            <a:r>
              <a:rPr lang="lv-LV" sz="1800">
                <a:solidFill>
                  <a:srgbClr val="202124"/>
                </a:solidFill>
                <a:latin typeface="+mj-lt"/>
                <a:ea typeface="Arial" panose="020B0604020202020204" pitchFamily="34" charset="0"/>
                <a:cs typeface="Arial"/>
              </a:rPr>
              <a:t>, proti,</a:t>
            </a:r>
            <a:r>
              <a:rPr lang="lv-LV" sz="1800">
                <a:solidFill>
                  <a:srgbClr val="202124"/>
                </a:solidFill>
                <a:effectLst/>
                <a:latin typeface="+mj-lt"/>
                <a:ea typeface="Arial" panose="020B0604020202020204" pitchFamily="34" charset="0"/>
                <a:cs typeface="Arial"/>
              </a:rPr>
              <a:t> tiek apmierināts klientu pieprasījums.</a:t>
            </a:r>
            <a:r>
              <a:rPr lang="en-US" sz="1800">
                <a:latin typeface="+mj-lt"/>
                <a:ea typeface="Arial" panose="020B0604020202020204" pitchFamily="34" charset="0"/>
                <a:cs typeface="Times New Roman"/>
              </a:rPr>
              <a:t> </a:t>
            </a:r>
            <a:endParaRPr lang="en-US">
              <a:latin typeface="+mj-lt"/>
            </a:endParaRPr>
          </a:p>
          <a:p>
            <a:pPr marL="356235" indent="-356235" algn="just">
              <a:lnSpc>
                <a:spcPct val="120000"/>
              </a:lnSpc>
              <a:spcAft>
                <a:spcPts val="800"/>
              </a:spcAft>
            </a:pPr>
            <a:r>
              <a:rPr lang="lv-LV" sz="1800">
                <a:solidFill>
                  <a:srgbClr val="202124"/>
                </a:solidFill>
                <a:effectLst/>
                <a:latin typeface="+mj-lt"/>
                <a:ea typeface="Arial" panose="020B0604020202020204" pitchFamily="34" charset="0"/>
                <a:cs typeface="Arial"/>
              </a:rPr>
              <a:t>Pēc ATR visbiežāk novērotā problēma ir </a:t>
            </a:r>
            <a:r>
              <a:rPr lang="lv-LV" sz="1800">
                <a:solidFill>
                  <a:srgbClr val="202124"/>
                </a:solidFill>
                <a:latin typeface="+mj-lt"/>
                <a:ea typeface="Arial" panose="020B0604020202020204" pitchFamily="34" charset="0"/>
                <a:cs typeface="Arial"/>
              </a:rPr>
              <a:t>atsevišķu </a:t>
            </a:r>
            <a:r>
              <a:rPr lang="lv-LV" sz="1800">
                <a:solidFill>
                  <a:srgbClr val="202124"/>
                </a:solidFill>
                <a:latin typeface="+mj-lt"/>
                <a:cs typeface="Arial"/>
              </a:rPr>
              <a:t>pakalpojumu sniegšanas punktu atrašanās neefektīvi nelielā attālumā bijušo teritoriālo veidojumu pierobežu zonās.  </a:t>
            </a:r>
            <a:endParaRPr lang="lv-LV" sz="1800">
              <a:solidFill>
                <a:srgbClr val="202124"/>
              </a:solidFill>
              <a:latin typeface="+mj-lt"/>
              <a:cs typeface="Arial" panose="020B0604020202020204" pitchFamily="34" charset="0"/>
            </a:endParaRPr>
          </a:p>
          <a:p>
            <a:pPr marL="713105" lvl="1" indent="-356235" algn="just">
              <a:lnSpc>
                <a:spcPct val="120000"/>
              </a:lnSpc>
              <a:spcAft>
                <a:spcPts val="800"/>
              </a:spcAft>
              <a:buFont typeface="+mj-lt"/>
              <a:buAutoNum type="arabicPeriod"/>
            </a:pPr>
            <a:r>
              <a:rPr lang="lv-LV" sz="1600" b="1">
                <a:solidFill>
                  <a:srgbClr val="202124"/>
                </a:solidFill>
                <a:latin typeface="+mj-lt"/>
                <a:cs typeface="Arial" panose="020B0604020202020204" pitchFamily="34" charset="0"/>
              </a:rPr>
              <a:t>Pirmais solis </a:t>
            </a:r>
            <a:r>
              <a:rPr lang="lv-LV" sz="1600">
                <a:solidFill>
                  <a:srgbClr val="202124"/>
                </a:solidFill>
                <a:latin typeface="+mj-lt"/>
                <a:cs typeface="Arial" panose="020B0604020202020204" pitchFamily="34" charset="0"/>
              </a:rPr>
              <a:t>pakalpojumu vietu lokāciju savstarpējā analīzē pēc ATR ir </a:t>
            </a:r>
            <a:r>
              <a:rPr lang="lv-LV" sz="1600" b="1">
                <a:solidFill>
                  <a:srgbClr val="202124"/>
                </a:solidFill>
                <a:latin typeface="+mj-lt"/>
                <a:cs typeface="Arial" panose="020B0604020202020204" pitchFamily="34" charset="0"/>
              </a:rPr>
              <a:t>ģeogrāfiski tuvu pakalpojumu sniegšanas vietu izvēle </a:t>
            </a:r>
            <a:r>
              <a:rPr lang="lv-LV" sz="1600">
                <a:solidFill>
                  <a:srgbClr val="202124"/>
                </a:solidFill>
                <a:latin typeface="+mj-lt"/>
                <a:cs typeface="Arial" panose="020B0604020202020204" pitchFamily="34" charset="0"/>
              </a:rPr>
              <a:t>iepriekšējo teritoriju robežu tuvumā. </a:t>
            </a:r>
          </a:p>
          <a:p>
            <a:pPr marL="713105" lvl="1" indent="-356235" algn="just">
              <a:lnSpc>
                <a:spcPct val="120000"/>
              </a:lnSpc>
              <a:spcAft>
                <a:spcPts val="800"/>
              </a:spcAft>
              <a:buFont typeface="+mj-lt"/>
              <a:buAutoNum type="arabicPeriod"/>
            </a:pPr>
            <a:r>
              <a:rPr lang="lv-LV" sz="1600" b="1">
                <a:solidFill>
                  <a:srgbClr val="202124"/>
                </a:solidFill>
                <a:latin typeface="+mj-lt"/>
                <a:cs typeface="Arial"/>
              </a:rPr>
              <a:t>Nākamais solis </a:t>
            </a:r>
            <a:r>
              <a:rPr lang="lv-LV" sz="1600">
                <a:solidFill>
                  <a:srgbClr val="202124"/>
                </a:solidFill>
                <a:latin typeface="+mj-lt"/>
                <a:cs typeface="Arial"/>
              </a:rPr>
              <a:t>ir ģeogrāfiski segmentēt pārējās pakalpojumu sniegšanas vietas, kur vienā segmentā ir iekļaujamas tās vietas, kas atrodas </a:t>
            </a:r>
            <a:r>
              <a:rPr lang="lv-LV" sz="1600" b="1">
                <a:solidFill>
                  <a:srgbClr val="202124"/>
                </a:solidFill>
                <a:latin typeface="+mj-lt"/>
                <a:cs typeface="Arial"/>
              </a:rPr>
              <a:t>maksimāli pieļaujamā braukšanas attālumā </a:t>
            </a:r>
            <a:r>
              <a:rPr lang="lv-LV" sz="1600">
                <a:solidFill>
                  <a:srgbClr val="202124"/>
                </a:solidFill>
                <a:latin typeface="+mj-lt"/>
                <a:cs typeface="Arial"/>
              </a:rPr>
              <a:t>no attiecīgā reģiona iedzīvotāju blīvuma centra. </a:t>
            </a:r>
            <a:endParaRPr lang="en-US" sz="1600">
              <a:solidFill>
                <a:srgbClr val="202124"/>
              </a:solidFill>
              <a:latin typeface="+mj-lt"/>
              <a:cs typeface="Arial" panose="020B0604020202020204" pitchFamily="34" charset="0"/>
            </a:endParaRPr>
          </a:p>
          <a:p>
            <a:pPr marL="100330" indent="0" algn="just">
              <a:lnSpc>
                <a:spcPct val="120000"/>
              </a:lnSpc>
              <a:spcAft>
                <a:spcPts val="800"/>
              </a:spcAft>
              <a:buNone/>
            </a:pPr>
            <a:r>
              <a:rPr lang="lv-LV" sz="1800">
                <a:solidFill>
                  <a:srgbClr val="202124"/>
                </a:solidFill>
                <a:latin typeface="+mj-lt"/>
                <a:ea typeface="Arial" panose="020B0604020202020204" pitchFamily="34" charset="0"/>
              </a:rPr>
              <a:t>Metodikas </a:t>
            </a:r>
            <a:r>
              <a:rPr lang="lv-LV" sz="1800">
                <a:solidFill>
                  <a:srgbClr val="202124"/>
                </a:solidFill>
                <a:effectLst/>
                <a:latin typeface="+mj-lt"/>
                <a:ea typeface="Arial" panose="020B0604020202020204" pitchFamily="34" charset="0"/>
              </a:rPr>
              <a:t>pielietošanas ietvaros ir nepieciešams noteikt konkrētajā pašvaldībā pieņemamo maksimālo braukšanas attālumu, lai veiktu tālāko ģeogrāfisko segmentēšanu.</a:t>
            </a:r>
            <a:r>
              <a:rPr lang="lv-LV" sz="1800">
                <a:solidFill>
                  <a:srgbClr val="202124"/>
                </a:solidFill>
                <a:latin typeface="+mj-lt"/>
                <a:ea typeface="Arial" panose="020B0604020202020204" pitchFamily="34" charset="0"/>
              </a:rPr>
              <a:t> </a:t>
            </a:r>
            <a:endParaRPr lang="lv-LV" sz="1800">
              <a:latin typeface="+mj-lt"/>
            </a:endParaRPr>
          </a:p>
        </p:txBody>
      </p:sp>
      <p:sp>
        <p:nvSpPr>
          <p:cNvPr id="6" name="Slide Number Placeholder 5">
            <a:extLst>
              <a:ext uri="{FF2B5EF4-FFF2-40B4-BE49-F238E27FC236}">
                <a16:creationId xmlns:a16="http://schemas.microsoft.com/office/drawing/2014/main" id="{2306D234-1CDD-4471-A579-B95730163041}"/>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19</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6" name="Footer Placeholder 4">
            <a:extLst>
              <a:ext uri="{FF2B5EF4-FFF2-40B4-BE49-F238E27FC236}">
                <a16:creationId xmlns:a16="http://schemas.microsoft.com/office/drawing/2014/main" id="{B06DC71C-28FF-478C-9090-C8B0375C1DD8}"/>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Ārkārtas finanšu revīzija par pašvaldību pakalpojumu pieejamības nodrošināšanu novada teritoriālā 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vienībās pēc administratīvi teritoriālās reformas.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8" name="Title 1">
            <a:extLst>
              <a:ext uri="{FF2B5EF4-FFF2-40B4-BE49-F238E27FC236}">
                <a16:creationId xmlns:a16="http://schemas.microsoft.com/office/drawing/2014/main" id="{772E41F2-DC5B-45D4-B5A4-A81015D42624}"/>
              </a:ext>
            </a:extLst>
          </p:cNvPr>
          <p:cNvSpPr txBox="1">
            <a:spLocks/>
          </p:cNvSpPr>
          <p:nvPr/>
        </p:nvSpPr>
        <p:spPr>
          <a:xfrm>
            <a:off x="1428927" y="246887"/>
            <a:ext cx="10168764" cy="590400"/>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1" i="0" u="none" strike="noStrike" kern="1200" cap="none" spc="0" normalizeH="0" baseline="0" noProof="0">
                <a:ln>
                  <a:noFill/>
                </a:ln>
                <a:solidFill>
                  <a:srgbClr val="2E2E38"/>
                </a:solidFill>
                <a:effectLst/>
                <a:uLnTx/>
                <a:uFillTx/>
              </a:rPr>
              <a:t>Pakalpojumu pieejamības ģeogrāfiskais izvērtējums</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0" i="0" u="sng" strike="noStrike" kern="1200" cap="none" spc="0" normalizeH="0" baseline="0" noProof="0">
                <a:ln>
                  <a:noFill/>
                </a:ln>
                <a:solidFill>
                  <a:srgbClr val="2E2E38"/>
                </a:solidFill>
                <a:effectLst/>
                <a:uLnTx/>
                <a:uFillTx/>
              </a:rPr>
              <a:t>1.1. </a:t>
            </a:r>
            <a:r>
              <a:rPr kumimoji="0" lang="lv-LV" sz="2400" b="0" i="0" u="none" strike="noStrike" kern="1200" cap="none" spc="0" normalizeH="0" baseline="0" noProof="0">
                <a:ln>
                  <a:noFill/>
                </a:ln>
                <a:solidFill>
                  <a:srgbClr val="2E2E38"/>
                </a:solidFill>
                <a:effectLst/>
                <a:uLnTx/>
                <a:uFillTx/>
              </a:rPr>
              <a:t>Ģeogrāfiskā segmentēšana (1/2 lapa)</a:t>
            </a:r>
            <a:br>
              <a:rPr kumimoji="0" lang="lv-LV" sz="2400" b="1" i="0" u="none" strike="noStrike" kern="1200" cap="none" spc="0" normalizeH="0" baseline="0" noProof="0">
                <a:ln>
                  <a:noFill/>
                </a:ln>
                <a:solidFill>
                  <a:srgbClr val="2E2E38"/>
                </a:solidFill>
                <a:effectLst/>
                <a:uLnTx/>
                <a:uFillTx/>
              </a:rPr>
            </a:br>
            <a:endParaRPr kumimoji="0" lang="lv-LV" sz="2400" b="0" i="0" u="none" strike="noStrike" kern="1200" cap="none" spc="0" normalizeH="0" baseline="0" noProof="0">
              <a:ln>
                <a:noFill/>
              </a:ln>
              <a:solidFill>
                <a:srgbClr val="2E2E38"/>
              </a:solidFill>
              <a:effectLst/>
              <a:uLnTx/>
              <a:uFillTx/>
            </a:endParaRPr>
          </a:p>
        </p:txBody>
      </p:sp>
      <p:sp>
        <p:nvSpPr>
          <p:cNvPr id="11" name="Rectangle 10">
            <a:extLst>
              <a:ext uri="{FF2B5EF4-FFF2-40B4-BE49-F238E27FC236}">
                <a16:creationId xmlns:a16="http://schemas.microsoft.com/office/drawing/2014/main" id="{94AD1FF7-B24C-454B-BF7D-4F58CAAA034A}"/>
              </a:ext>
            </a:extLst>
          </p:cNvPr>
          <p:cNvSpPr/>
          <p:nvPr/>
        </p:nvSpPr>
        <p:spPr>
          <a:xfrm>
            <a:off x="600659" y="294200"/>
            <a:ext cx="60202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lv-LV" b="1">
                <a:solidFill>
                  <a:srgbClr val="000000"/>
                </a:solidFill>
                <a:latin typeface="EYInterstate Light" panose="02000506000000020004" pitchFamily="2" charset="0"/>
              </a:rPr>
              <a:t>2</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9" name="Date Placeholder 10">
            <a:extLst>
              <a:ext uri="{FF2B5EF4-FFF2-40B4-BE49-F238E27FC236}">
                <a16:creationId xmlns:a16="http://schemas.microsoft.com/office/drawing/2014/main" id="{00BBFD00-75BF-4BD8-9205-B3FB6F902571}"/>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17756152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1"/>
          <p:cNvSpPr>
            <a:spLocks noGrp="1"/>
          </p:cNvSpPr>
          <p:nvPr>
            <p:ph type="body" sz="quarter" idx="13"/>
          </p:nvPr>
        </p:nvSpPr>
        <p:spPr>
          <a:xfrm>
            <a:off x="1587816" y="1743402"/>
            <a:ext cx="1784291" cy="1213400"/>
          </a:xfrm>
        </p:spPr>
        <p:txBody>
          <a:bodyPr/>
          <a:lstStyle/>
          <a:p>
            <a:pPr marL="0" indent="0">
              <a:buNone/>
            </a:pPr>
            <a:r>
              <a:rPr lang="en-US" sz="900">
                <a:solidFill>
                  <a:schemeClr val="bg2"/>
                </a:solidFill>
              </a:rPr>
              <a:t>SIA </a:t>
            </a:r>
            <a:r>
              <a:rPr lang="lv-LV" sz="900">
                <a:solidFill>
                  <a:schemeClr val="bg2"/>
                </a:solidFill>
              </a:rPr>
              <a:t>«</a:t>
            </a:r>
            <a:r>
              <a:rPr lang="en-US" sz="900">
                <a:solidFill>
                  <a:schemeClr val="bg2"/>
                </a:solidFill>
              </a:rPr>
              <a:t>Ernst &amp; Young Baltic</a:t>
            </a:r>
            <a:r>
              <a:rPr lang="lv-LV" sz="900">
                <a:solidFill>
                  <a:schemeClr val="bg2"/>
                </a:solidFill>
              </a:rPr>
              <a:t>»</a:t>
            </a:r>
            <a:endParaRPr lang="en-US" sz="900">
              <a:solidFill>
                <a:schemeClr val="bg2"/>
              </a:solidFill>
            </a:endParaRPr>
          </a:p>
          <a:p>
            <a:pPr marL="0" indent="0">
              <a:buNone/>
            </a:pPr>
            <a:r>
              <a:rPr lang="en-US" sz="900" b="0" err="1">
                <a:solidFill>
                  <a:schemeClr val="bg2"/>
                </a:solidFill>
              </a:rPr>
              <a:t>Muitas</a:t>
            </a:r>
            <a:r>
              <a:rPr lang="en-US" sz="900" b="0">
                <a:solidFill>
                  <a:schemeClr val="bg2"/>
                </a:solidFill>
              </a:rPr>
              <a:t> </a:t>
            </a:r>
            <a:r>
              <a:rPr lang="en-US" sz="900" b="0" err="1">
                <a:solidFill>
                  <a:schemeClr val="bg2"/>
                </a:solidFill>
              </a:rPr>
              <a:t>iela</a:t>
            </a:r>
            <a:r>
              <a:rPr lang="en-US" sz="900" b="0">
                <a:solidFill>
                  <a:schemeClr val="bg2"/>
                </a:solidFill>
              </a:rPr>
              <a:t> 1a</a:t>
            </a:r>
          </a:p>
          <a:p>
            <a:pPr marL="0" indent="0">
              <a:buNone/>
            </a:pPr>
            <a:r>
              <a:rPr lang="en-US" sz="900" b="0" err="1">
                <a:solidFill>
                  <a:schemeClr val="bg2"/>
                </a:solidFill>
              </a:rPr>
              <a:t>Rīga</a:t>
            </a:r>
            <a:r>
              <a:rPr lang="en-US" sz="900" b="0">
                <a:solidFill>
                  <a:schemeClr val="bg2"/>
                </a:solidFill>
              </a:rPr>
              <a:t>, LV-1010</a:t>
            </a:r>
          </a:p>
          <a:p>
            <a:pPr marL="0" indent="0">
              <a:buNone/>
            </a:pPr>
            <a:r>
              <a:rPr lang="en-US" sz="900" b="0" err="1">
                <a:solidFill>
                  <a:schemeClr val="bg2"/>
                </a:solidFill>
              </a:rPr>
              <a:t>Latvi</a:t>
            </a:r>
            <a:r>
              <a:rPr lang="lv-LV" sz="900" b="0">
                <a:solidFill>
                  <a:schemeClr val="bg2"/>
                </a:solidFill>
              </a:rPr>
              <a:t>j</a:t>
            </a:r>
            <a:r>
              <a:rPr lang="en-US" sz="900" b="0">
                <a:solidFill>
                  <a:schemeClr val="bg2"/>
                </a:solidFill>
              </a:rPr>
              <a:t>a</a:t>
            </a:r>
          </a:p>
          <a:p>
            <a:pPr marL="0" indent="0">
              <a:buNone/>
            </a:pPr>
            <a:r>
              <a:rPr lang="en-US" sz="900" b="0">
                <a:solidFill>
                  <a:schemeClr val="bg2"/>
                </a:solidFill>
              </a:rPr>
              <a:t>T</a:t>
            </a:r>
            <a:r>
              <a:rPr lang="lv-LV" sz="900" b="0" err="1">
                <a:solidFill>
                  <a:schemeClr val="bg2"/>
                </a:solidFill>
              </a:rPr>
              <a:t>ālr</a:t>
            </a:r>
            <a:r>
              <a:rPr lang="en-US" sz="900" b="0">
                <a:solidFill>
                  <a:schemeClr val="bg2"/>
                </a:solidFill>
              </a:rPr>
              <a:t>.: +371 6704 3801</a:t>
            </a:r>
          </a:p>
          <a:p>
            <a:pPr marL="0" indent="0">
              <a:buNone/>
            </a:pPr>
            <a:r>
              <a:rPr lang="lv-LV" sz="900" b="0">
                <a:solidFill>
                  <a:schemeClr val="bg2"/>
                </a:solidFill>
              </a:rPr>
              <a:t>Fakss</a:t>
            </a:r>
            <a:r>
              <a:rPr lang="en-US" sz="900" b="0">
                <a:solidFill>
                  <a:schemeClr val="bg2"/>
                </a:solidFill>
              </a:rPr>
              <a:t>: +371 6704 3802</a:t>
            </a:r>
          </a:p>
          <a:p>
            <a:pPr marL="0" indent="0">
              <a:buNone/>
            </a:pPr>
            <a:r>
              <a:rPr lang="en-US" sz="900">
                <a:solidFill>
                  <a:schemeClr val="bg2"/>
                </a:solidFill>
              </a:rPr>
              <a:t>www.ey.com/lv</a:t>
            </a:r>
          </a:p>
          <a:p>
            <a:endParaRPr lang="en-US" sz="900">
              <a:solidFill>
                <a:schemeClr val="bg2"/>
              </a:solidFill>
            </a:endParaRPr>
          </a:p>
          <a:p>
            <a:endParaRPr lang="en-US" sz="900">
              <a:solidFill>
                <a:schemeClr val="bg2"/>
              </a:solidFill>
            </a:endParaRPr>
          </a:p>
        </p:txBody>
      </p:sp>
      <p:sp>
        <p:nvSpPr>
          <p:cNvPr id="6" name="Text Placeholder 2">
            <a:extLst>
              <a:ext uri="{FF2B5EF4-FFF2-40B4-BE49-F238E27FC236}">
                <a16:creationId xmlns:a16="http://schemas.microsoft.com/office/drawing/2014/main" id="{F5B7E256-CE36-4E4A-B3F0-757C42AE1A7A}"/>
              </a:ext>
            </a:extLst>
          </p:cNvPr>
          <p:cNvSpPr txBox="1">
            <a:spLocks/>
          </p:cNvSpPr>
          <p:nvPr/>
        </p:nvSpPr>
        <p:spPr>
          <a:xfrm>
            <a:off x="3418600" y="1743402"/>
            <a:ext cx="7974968" cy="4132733"/>
          </a:xfrm>
          <a:prstGeom prst="rect">
            <a:avLst/>
          </a:prstGeom>
        </p:spPr>
        <p:txBody>
          <a:bodyPr vert="horz" lIns="0" tIns="0" rIns="0" bIns="0" rtlCol="0" anchor="t" anchorCtr="0">
            <a:noAutofit/>
          </a:bodyPr>
          <a:lstStyle>
            <a:lvl1pPr marL="356616" indent="-356616" algn="l" defTabSz="914400" rtl="0" eaLnBrk="1" latinLnBrk="0" hangingPunct="1">
              <a:lnSpc>
                <a:spcPct val="100000"/>
              </a:lnSpc>
              <a:spcBef>
                <a:spcPts val="0"/>
              </a:spcBef>
              <a:buClr>
                <a:schemeClr val="accent2"/>
              </a:buClr>
              <a:buSzPct val="70000"/>
              <a:buFont typeface="Arial" pitchFamily="34" charset="0"/>
              <a:buChar char="►"/>
              <a:defRPr sz="907" kern="1200">
                <a:solidFill>
                  <a:schemeClr val="bg1"/>
                </a:solidFill>
                <a:latin typeface="+mn-lt"/>
                <a:ea typeface="+mn-ea"/>
                <a:cs typeface="+mn-cs"/>
              </a:defRPr>
            </a:lvl1pPr>
            <a:lvl2pPr marL="713232" indent="-356616" algn="l" defTabSz="914400" rtl="0" eaLnBrk="1" latinLnBrk="0" hangingPunct="1">
              <a:lnSpc>
                <a:spcPct val="100000"/>
              </a:lnSpc>
              <a:spcBef>
                <a:spcPts val="0"/>
              </a:spcBef>
              <a:buClr>
                <a:schemeClr val="accent2"/>
              </a:buClr>
              <a:buSzPct val="70000"/>
              <a:buFont typeface="Arial" pitchFamily="34" charset="0"/>
              <a:buChar char="►"/>
              <a:defRPr sz="998" kern="1200">
                <a:solidFill>
                  <a:schemeClr val="bg1"/>
                </a:solidFill>
                <a:latin typeface="+mn-lt"/>
                <a:ea typeface="+mn-ea"/>
                <a:cs typeface="+mn-cs"/>
              </a:defRPr>
            </a:lvl2pPr>
            <a:lvl3pPr marL="1069848" indent="-356616" algn="l" defTabSz="914400" rtl="0" eaLnBrk="1" latinLnBrk="0" hangingPunct="1">
              <a:lnSpc>
                <a:spcPct val="100000"/>
              </a:lnSpc>
              <a:spcBef>
                <a:spcPts val="0"/>
              </a:spcBef>
              <a:buClr>
                <a:schemeClr val="accent2"/>
              </a:buClr>
              <a:buSzPct val="70000"/>
              <a:buFont typeface="Arial" pitchFamily="34" charset="0"/>
              <a:buChar char="►"/>
              <a:defRPr sz="907" kern="1200">
                <a:solidFill>
                  <a:schemeClr val="bg1"/>
                </a:solidFill>
                <a:latin typeface="+mn-lt"/>
                <a:ea typeface="+mn-ea"/>
                <a:cs typeface="+mn-cs"/>
              </a:defRPr>
            </a:lvl3pPr>
            <a:lvl4pPr marL="1426464" indent="-356616" algn="l" defTabSz="914400" rtl="0" eaLnBrk="1" latinLnBrk="0" hangingPunct="1">
              <a:lnSpc>
                <a:spcPct val="100000"/>
              </a:lnSpc>
              <a:spcBef>
                <a:spcPts val="0"/>
              </a:spcBef>
              <a:buClr>
                <a:schemeClr val="accent2"/>
              </a:buClr>
              <a:buSzPct val="70000"/>
              <a:buFont typeface="Arial" pitchFamily="34" charset="0"/>
              <a:buChar char="►"/>
              <a:defRPr sz="907" kern="1200">
                <a:solidFill>
                  <a:schemeClr val="bg1"/>
                </a:solidFill>
                <a:latin typeface="+mn-lt"/>
                <a:ea typeface="+mn-ea"/>
                <a:cs typeface="+mn-cs"/>
              </a:defRPr>
            </a:lvl4pPr>
            <a:lvl5pPr marL="1783080" indent="-356616" algn="l" defTabSz="914400" rtl="0" eaLnBrk="1" latinLnBrk="0" hangingPunct="1">
              <a:lnSpc>
                <a:spcPct val="100000"/>
              </a:lnSpc>
              <a:spcBef>
                <a:spcPts val="0"/>
              </a:spcBef>
              <a:buClr>
                <a:schemeClr val="accent2"/>
              </a:buClr>
              <a:buSzPct val="70000"/>
              <a:buFont typeface="Arial" pitchFamily="34" charset="0"/>
              <a:buChar char="►"/>
              <a:defRPr sz="907"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r>
              <a:rPr lang="lv-LV" sz="900" dirty="0">
                <a:solidFill>
                  <a:schemeClr val="bg2"/>
                </a:solidFill>
                <a:cs typeface="Arial" panose="020B0604020202020204" pitchFamily="34" charset="0"/>
              </a:rPr>
              <a:t>Cienījamā I. Ošas kundze!</a:t>
            </a:r>
            <a:r>
              <a:rPr lang="en-US" sz="900" dirty="0">
                <a:solidFill>
                  <a:schemeClr val="bg2"/>
                </a:solidFill>
                <a:cs typeface="Arial" panose="020B0604020202020204" pitchFamily="34" charset="0"/>
              </a:rPr>
              <a:t>​</a:t>
            </a:r>
            <a:endParaRPr lang="lv-LV" sz="900" dirty="0">
              <a:solidFill>
                <a:schemeClr val="bg2"/>
              </a:solidFill>
              <a:cs typeface="Arial" panose="020B0604020202020204" pitchFamily="34" charset="0"/>
            </a:endParaRPr>
          </a:p>
          <a:p>
            <a:pPr marL="0" indent="0" algn="just">
              <a:buNone/>
            </a:pPr>
            <a:endParaRPr lang="en-US" sz="900" dirty="0">
              <a:solidFill>
                <a:schemeClr val="bg2"/>
              </a:solidFill>
              <a:highlight>
                <a:srgbClr val="FFFF00"/>
              </a:highlight>
              <a:cs typeface="Arial" panose="020B0604020202020204" pitchFamily="34" charset="0"/>
            </a:endParaRPr>
          </a:p>
          <a:p>
            <a:pPr marL="0" indent="0" algn="just">
              <a:buNone/>
            </a:pPr>
            <a:r>
              <a:rPr lang="lv-LV" sz="900" dirty="0">
                <a:solidFill>
                  <a:schemeClr val="bg2"/>
                </a:solidFill>
                <a:cs typeface="Arial" panose="020B0604020202020204" pitchFamily="34" charset="0"/>
              </a:rPr>
              <a:t>Saskaņā ar mūsu 2022. gada 7. septembra līgumu Vides aizsardzības un reģionālās attīstības ministrija (tālāk tekstā – «Klients», «Pasūtītājs») ir devusi uzdevumu SIA “Ernst &amp; </a:t>
            </a:r>
            <a:r>
              <a:rPr lang="lv-LV" sz="900" dirty="0" err="1">
                <a:solidFill>
                  <a:schemeClr val="bg2"/>
                </a:solidFill>
                <a:cs typeface="Arial" panose="020B0604020202020204" pitchFamily="34" charset="0"/>
              </a:rPr>
              <a:t>Young</a:t>
            </a:r>
            <a:r>
              <a:rPr lang="lv-LV" sz="900" dirty="0">
                <a:solidFill>
                  <a:schemeClr val="bg2"/>
                </a:solidFill>
                <a:cs typeface="Arial" panose="020B0604020202020204" pitchFamily="34" charset="0"/>
              </a:rPr>
              <a:t> Baltic” (tālāk tekstā – «EY», «mēs») veikt 12 pašvaldību finanšu revīziju par pakalpojumu pieejamības nodrošināšanu novada teritoriālā iedalījuma vienībās pēc administratīvi teritoriālās reformas (tālāk tekstā – «Pakalpojums»).</a:t>
            </a:r>
          </a:p>
          <a:p>
            <a:pPr marL="0" indent="0" algn="just">
              <a:buNone/>
            </a:pPr>
            <a:endParaRPr lang="en-US" sz="900" dirty="0">
              <a:solidFill>
                <a:schemeClr val="bg2"/>
              </a:solidFill>
              <a:highlight>
                <a:srgbClr val="FFFF00"/>
              </a:highlight>
              <a:cs typeface="Arial" panose="020B0604020202020204" pitchFamily="34" charset="0"/>
            </a:endParaRPr>
          </a:p>
          <a:p>
            <a:pPr marL="0" indent="0" algn="just">
              <a:buNone/>
            </a:pPr>
            <a:r>
              <a:rPr lang="lv-LV" sz="900" b="1" dirty="0">
                <a:solidFill>
                  <a:schemeClr val="bg2"/>
                </a:solidFill>
                <a:cs typeface="Arial" panose="020B0604020202020204" pitchFamily="34" charset="0"/>
              </a:rPr>
              <a:t>Mūsu ziņojums</a:t>
            </a:r>
            <a:r>
              <a:rPr lang="en-US" sz="900" dirty="0">
                <a:solidFill>
                  <a:schemeClr val="bg2"/>
                </a:solidFill>
                <a:cs typeface="Arial" panose="020B0604020202020204" pitchFamily="34" charset="0"/>
              </a:rPr>
              <a:t>​</a:t>
            </a:r>
          </a:p>
          <a:p>
            <a:pPr marL="0" indent="0" algn="just">
              <a:buNone/>
            </a:pPr>
            <a:r>
              <a:rPr lang="lv-LV" sz="900" dirty="0">
                <a:solidFill>
                  <a:schemeClr val="bg2"/>
                </a:solidFill>
                <a:cs typeface="Arial" panose="020B0604020202020204" pitchFamily="34" charset="0"/>
              </a:rPr>
              <a:t>Šis dokuments ir gala ziņojuma projektam: ārkārtas finanšu revīzija par pašvaldību pakalpojumu pieejamības nodrošināšanu novada teritoriālā iedalījuma </a:t>
            </a:r>
            <a:br>
              <a:rPr lang="lv-LV" sz="900" dirty="0">
                <a:solidFill>
                  <a:schemeClr val="bg2"/>
                </a:solidFill>
                <a:cs typeface="Arial" panose="020B0604020202020204" pitchFamily="34" charset="0"/>
              </a:rPr>
            </a:br>
            <a:r>
              <a:rPr lang="lv-LV" sz="900" dirty="0">
                <a:solidFill>
                  <a:schemeClr val="bg2"/>
                </a:solidFill>
                <a:cs typeface="Arial" panose="020B0604020202020204" pitchFamily="34" charset="0"/>
              </a:rPr>
              <a:t>vienībās pēc administratīvi teritoriālās reformas.</a:t>
            </a:r>
          </a:p>
          <a:p>
            <a:pPr marL="0" indent="0" algn="just">
              <a:buNone/>
            </a:pPr>
            <a:endParaRPr lang="lv-LV" sz="900" dirty="0">
              <a:solidFill>
                <a:schemeClr val="bg2"/>
              </a:solidFill>
              <a:highlight>
                <a:srgbClr val="FFFF00"/>
              </a:highlight>
              <a:cs typeface="Arial" panose="020B0604020202020204" pitchFamily="34" charset="0"/>
            </a:endParaRPr>
          </a:p>
          <a:p>
            <a:pPr marL="0" indent="0" algn="just">
              <a:buNone/>
            </a:pPr>
            <a:r>
              <a:rPr lang="lv-LV" sz="900" b="1" dirty="0">
                <a:solidFill>
                  <a:schemeClr val="bg2"/>
                </a:solidFill>
                <a:cs typeface="Arial" panose="020B0604020202020204" pitchFamily="34" charset="0"/>
              </a:rPr>
              <a:t>Ziņojuma saturs</a:t>
            </a:r>
            <a:endParaRPr lang="en-US" sz="900" dirty="0">
              <a:solidFill>
                <a:schemeClr val="bg2"/>
              </a:solidFill>
              <a:cs typeface="Arial" panose="020B0604020202020204" pitchFamily="34" charset="0"/>
            </a:endParaRPr>
          </a:p>
          <a:p>
            <a:pPr marL="0" indent="0" algn="just">
              <a:buNone/>
            </a:pPr>
            <a:r>
              <a:rPr lang="lv-LV" sz="900" dirty="0">
                <a:solidFill>
                  <a:schemeClr val="bg2"/>
                </a:solidFill>
                <a:cs typeface="Arial" panose="020B0604020202020204" pitchFamily="34" charset="0"/>
              </a:rPr>
              <a:t>Ziņojumā iekļauta informācija, kas EY pieejama līdz precizētā ziņojuma iesniegšanas brīdim 2022. gada 2.decembrī. Ziņojumā atspoguļota 12 pašvaldību (</a:t>
            </a:r>
            <a:r>
              <a:rPr lang="lv-LV" sz="900" dirty="0" err="1">
                <a:solidFill>
                  <a:schemeClr val="bg2"/>
                </a:solidFill>
                <a:cs typeface="Arial" panose="020B0604020202020204" pitchFamily="34" charset="0"/>
              </a:rPr>
              <a:t>Dienvidkurzeme</a:t>
            </a:r>
            <a:r>
              <a:rPr lang="lv-LV" sz="900" dirty="0">
                <a:solidFill>
                  <a:schemeClr val="bg2"/>
                </a:solidFill>
                <a:cs typeface="Arial" panose="020B0604020202020204" pitchFamily="34" charset="0"/>
              </a:rPr>
              <a:t>, Tukums, Talsi, Dobele, Bauska, Aizkraukle, Limbaži, Valmiera, Ogre, Krāslava, Augšdaugava, Balvi) sniegtā informācija, kas ir apkopota no pašvaldību aptaujas anketām, kā arī informācija, kas tikusi saņemta interviju laikā. Papildus tam, ziņojumā apkopota informācija, kas ir pieejama publiski sniegtā Pakalpojuma pašvaldību mājas lapās. </a:t>
            </a:r>
          </a:p>
          <a:p>
            <a:pPr marL="0" indent="0" algn="just">
              <a:buNone/>
            </a:pPr>
            <a:endParaRPr lang="en-US" sz="900" dirty="0">
              <a:solidFill>
                <a:schemeClr val="bg2"/>
              </a:solidFill>
              <a:highlight>
                <a:srgbClr val="FFFF00"/>
              </a:highlight>
              <a:cs typeface="Arial" panose="020B0604020202020204" pitchFamily="34" charset="0"/>
            </a:endParaRPr>
          </a:p>
          <a:p>
            <a:pPr marL="0" indent="0" algn="just">
              <a:buNone/>
            </a:pPr>
            <a:r>
              <a:rPr lang="lv-LV" sz="900" b="1" dirty="0">
                <a:solidFill>
                  <a:schemeClr val="bg2"/>
                </a:solidFill>
                <a:cs typeface="Arial" panose="020B0604020202020204" pitchFamily="34" charset="0"/>
              </a:rPr>
              <a:t>Darba apjoms un raksturs</a:t>
            </a:r>
            <a:r>
              <a:rPr lang="en-US" sz="900" dirty="0">
                <a:solidFill>
                  <a:schemeClr val="bg2"/>
                </a:solidFill>
                <a:cs typeface="Arial" panose="020B0604020202020204" pitchFamily="34" charset="0"/>
              </a:rPr>
              <a:t>​</a:t>
            </a:r>
          </a:p>
          <a:p>
            <a:pPr marL="0" indent="0" algn="just">
              <a:buNone/>
            </a:pPr>
            <a:r>
              <a:rPr lang="lv-LV" sz="900" dirty="0">
                <a:solidFill>
                  <a:schemeClr val="bg2"/>
                </a:solidFill>
                <a:cs typeface="Arial" panose="020B0604020202020204" pitchFamily="34" charset="0"/>
              </a:rPr>
              <a:t>Mūsu darba apjoms un raksturs, tajā skaitā tā pamatojums un ierobežojumi, detalizēti izklāstīti mūsu 2022. gada 7.  septembra līgumā. </a:t>
            </a:r>
          </a:p>
          <a:p>
            <a:pPr marL="0" indent="0" algn="just">
              <a:buNone/>
            </a:pPr>
            <a:endParaRPr lang="lv-LV" sz="900" dirty="0">
              <a:solidFill>
                <a:schemeClr val="bg2"/>
              </a:solidFill>
              <a:highlight>
                <a:srgbClr val="FFFF00"/>
              </a:highlight>
              <a:cs typeface="Arial" panose="020B0604020202020204" pitchFamily="34" charset="0"/>
            </a:endParaRPr>
          </a:p>
          <a:p>
            <a:pPr marL="0" indent="0" algn="just">
              <a:buNone/>
            </a:pPr>
            <a:r>
              <a:rPr lang="lv-LV" sz="900" b="1" dirty="0">
                <a:solidFill>
                  <a:schemeClr val="bg2"/>
                </a:solidFill>
                <a:cs typeface="Arial" panose="020B0604020202020204" pitchFamily="34" charset="0"/>
              </a:rPr>
              <a:t>Ierobežojošie nosacījumi</a:t>
            </a:r>
            <a:r>
              <a:rPr lang="en-US" sz="900" dirty="0">
                <a:solidFill>
                  <a:schemeClr val="bg2"/>
                </a:solidFill>
                <a:cs typeface="Arial" panose="020B0604020202020204" pitchFamily="34" charset="0"/>
              </a:rPr>
              <a:t>​</a:t>
            </a:r>
          </a:p>
          <a:p>
            <a:pPr marL="0" indent="0" algn="just">
              <a:buNone/>
            </a:pPr>
            <a:r>
              <a:rPr lang="lv-LV" sz="900" dirty="0">
                <a:solidFill>
                  <a:schemeClr val="bg2"/>
                </a:solidFill>
                <a:cs typeface="Arial" panose="020B0604020202020204" pitchFamily="34" charset="0"/>
              </a:rPr>
              <a:t>Ziņojums sagatavots saskaņā ar publiski pieejamu, kā arī Pasūtītāja un sniegtajā Pakalpojumā iesaistīto pašvaldību sniegto informāciju. Mēs neveicām padziļinātu datu patiesuma izpēti, nedz arī kādā citā veidā pārbaudījām mums sniegto datu precizitāti. Mēs nesniedzam nekādu atzinumu vai kāda cita veida apliecinājumus par attiecīgās informācijas pareizību un pilnīgumu. Mēs uzskatījām, ka mums sniegtā informācija ir ticama un precīza. Mēs pieņēmām, ka mums sniegtā informācija patiesi atspoguļo Ziņojumā analizētos jautājumus. Tāpēc EY neuzņemsies nekādu atbildību par jebkādām Ziņojumā konstatētām kļūdām vai tajā neiekļautu informāciju, ja šādas kļūdas radušās vai informācija nav iekļauta tāpēc, ka Pasūtītāja vai aptaujāto pašvaldību pārstāvji mums snieguši nepatiesu vai nepilnīgu informāciju.</a:t>
            </a:r>
          </a:p>
          <a:p>
            <a:pPr marL="0" indent="0" algn="just">
              <a:buNone/>
            </a:pPr>
            <a:endParaRPr lang="lv-LV" sz="900" b="1" dirty="0">
              <a:solidFill>
                <a:schemeClr val="bg2"/>
              </a:solidFill>
              <a:highlight>
                <a:srgbClr val="FFFF00"/>
              </a:highlight>
              <a:cs typeface="Arial" panose="020B0604020202020204" pitchFamily="34" charset="0"/>
            </a:endParaRPr>
          </a:p>
          <a:p>
            <a:pPr marL="0" indent="0" algn="just">
              <a:buNone/>
            </a:pPr>
            <a:endParaRPr lang="lv-LV" sz="900" dirty="0">
              <a:solidFill>
                <a:schemeClr val="bg2"/>
              </a:solidFill>
              <a:highlight>
                <a:srgbClr val="FFFF00"/>
              </a:highlight>
              <a:cs typeface="Arial" panose="020B0604020202020204" pitchFamily="34" charset="0"/>
            </a:endParaRPr>
          </a:p>
          <a:p>
            <a:pPr marL="0" indent="0" algn="just">
              <a:buNone/>
            </a:pPr>
            <a:endParaRPr lang="en-US" sz="900" dirty="0">
              <a:solidFill>
                <a:schemeClr val="bg2"/>
              </a:solidFill>
              <a:highlight>
                <a:srgbClr val="FFFF00"/>
              </a:highlight>
              <a:cs typeface="Arial" panose="020B0604020202020204" pitchFamily="34" charset="0"/>
            </a:endParaRPr>
          </a:p>
          <a:p>
            <a:pPr marL="0" indent="0" algn="just">
              <a:buNone/>
            </a:pPr>
            <a:r>
              <a:rPr lang="lv-LV" sz="900" dirty="0">
                <a:solidFill>
                  <a:schemeClr val="bg2"/>
                </a:solidFill>
                <a:cs typeface="Arial" panose="020B0604020202020204" pitchFamily="34" charset="0"/>
              </a:rPr>
              <a:t>Patiesā cieņā,</a:t>
            </a:r>
            <a:r>
              <a:rPr lang="en-US" sz="900" dirty="0">
                <a:solidFill>
                  <a:schemeClr val="bg2"/>
                </a:solidFill>
                <a:cs typeface="Arial" panose="020B0604020202020204" pitchFamily="34" charset="0"/>
              </a:rPr>
              <a:t>​</a:t>
            </a:r>
          </a:p>
          <a:p>
            <a:pPr marL="0" indent="0" algn="just">
              <a:buNone/>
            </a:pPr>
            <a:r>
              <a:rPr lang="lv-LV" sz="900" dirty="0">
                <a:solidFill>
                  <a:schemeClr val="bg2"/>
                </a:solidFill>
                <a:cs typeface="Arial" panose="020B0604020202020204" pitchFamily="34" charset="0"/>
              </a:rPr>
              <a:t>Nauris Kļava</a:t>
            </a:r>
            <a:r>
              <a:rPr lang="en-US" sz="900" dirty="0">
                <a:solidFill>
                  <a:schemeClr val="bg2"/>
                </a:solidFill>
                <a:cs typeface="Arial" panose="020B0604020202020204" pitchFamily="34" charset="0"/>
              </a:rPr>
              <a:t>​</a:t>
            </a:r>
          </a:p>
          <a:p>
            <a:pPr marL="0" indent="0" algn="just">
              <a:buNone/>
            </a:pPr>
            <a:r>
              <a:rPr lang="lv-LV" sz="900" dirty="0">
                <a:solidFill>
                  <a:schemeClr val="bg2"/>
                </a:solidFill>
                <a:cs typeface="Arial" panose="020B0604020202020204" pitchFamily="34" charset="0"/>
              </a:rPr>
              <a:t>SIA „Ernst &amp; </a:t>
            </a:r>
            <a:r>
              <a:rPr lang="lv-LV" sz="900" dirty="0" err="1">
                <a:solidFill>
                  <a:schemeClr val="bg2"/>
                </a:solidFill>
                <a:cs typeface="Arial" panose="020B0604020202020204" pitchFamily="34" charset="0"/>
              </a:rPr>
              <a:t>Young</a:t>
            </a:r>
            <a:r>
              <a:rPr lang="lv-LV" sz="900" dirty="0">
                <a:solidFill>
                  <a:schemeClr val="bg2"/>
                </a:solidFill>
                <a:cs typeface="Arial" panose="020B0604020202020204" pitchFamily="34" charset="0"/>
              </a:rPr>
              <a:t> Baltic” </a:t>
            </a:r>
            <a:endParaRPr lang="en-US" sz="900" dirty="0">
              <a:solidFill>
                <a:schemeClr val="bg2"/>
              </a:solidFill>
              <a:cs typeface="Arial" panose="020B0604020202020204" pitchFamily="34" charset="0"/>
            </a:endParaRPr>
          </a:p>
          <a:p>
            <a:pPr marL="0" indent="0" algn="just">
              <a:buNone/>
            </a:pPr>
            <a:endParaRPr lang="en-US" sz="900" dirty="0">
              <a:solidFill>
                <a:schemeClr val="bg2"/>
              </a:solidFill>
              <a:cs typeface="Arial" panose="020B0604020202020204" pitchFamily="34" charset="0"/>
            </a:endParaRPr>
          </a:p>
        </p:txBody>
      </p:sp>
      <p:sp>
        <p:nvSpPr>
          <p:cNvPr id="7" name="Text Placeholder 4">
            <a:extLst>
              <a:ext uri="{FF2B5EF4-FFF2-40B4-BE49-F238E27FC236}">
                <a16:creationId xmlns:a16="http://schemas.microsoft.com/office/drawing/2014/main" id="{4C7CB5D7-E6BF-4117-ADAF-9F11BD8EE2A8}"/>
              </a:ext>
            </a:extLst>
          </p:cNvPr>
          <p:cNvSpPr txBox="1">
            <a:spLocks/>
          </p:cNvSpPr>
          <p:nvPr/>
        </p:nvSpPr>
        <p:spPr>
          <a:xfrm>
            <a:off x="8141268" y="1289761"/>
            <a:ext cx="3252300" cy="225939"/>
          </a:xfrm>
          <a:prstGeom prst="rect">
            <a:avLst/>
          </a:prstGeom>
        </p:spPr>
        <p:txBody>
          <a:bodyPr/>
          <a:lstStyle>
            <a:lvl1pPr marL="356616" indent="-356616" algn="l" defTabSz="914400" rtl="0" eaLnBrk="1" latinLnBrk="0" hangingPunct="1">
              <a:spcBef>
                <a:spcPct val="20000"/>
              </a:spcBef>
              <a:buClr>
                <a:schemeClr val="accent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accent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accent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accent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accent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en-US" sz="900" b="1" dirty="0"/>
              <a:t>202</a:t>
            </a:r>
            <a:r>
              <a:rPr lang="lv-LV" sz="900" b="1" dirty="0"/>
              <a:t>2</a:t>
            </a:r>
            <a:r>
              <a:rPr lang="en-US" sz="900" b="1" dirty="0"/>
              <a:t>. </a:t>
            </a:r>
            <a:r>
              <a:rPr lang="en-US" sz="900" b="1" dirty="0" err="1"/>
              <a:t>gada</a:t>
            </a:r>
            <a:r>
              <a:rPr lang="en-US" sz="900" b="1" dirty="0"/>
              <a:t> </a:t>
            </a:r>
            <a:r>
              <a:rPr lang="lv-LV" sz="900" b="1" dirty="0"/>
              <a:t>2</a:t>
            </a:r>
            <a:r>
              <a:rPr lang="en-US" sz="900" b="1" dirty="0"/>
              <a:t>. </a:t>
            </a:r>
            <a:r>
              <a:rPr lang="lv-LV" sz="900" b="1" dirty="0"/>
              <a:t>decembris</a:t>
            </a:r>
            <a:endParaRPr lang="en-US" sz="900" b="1" dirty="0"/>
          </a:p>
        </p:txBody>
      </p:sp>
      <p:graphicFrame>
        <p:nvGraphicFramePr>
          <p:cNvPr id="10" name="Group 405">
            <a:extLst>
              <a:ext uri="{FF2B5EF4-FFF2-40B4-BE49-F238E27FC236}">
                <a16:creationId xmlns:a16="http://schemas.microsoft.com/office/drawing/2014/main" id="{24D68401-29B9-4ED7-81D9-F22EB345D9A2}"/>
              </a:ext>
            </a:extLst>
          </p:cNvPr>
          <p:cNvGraphicFramePr>
            <a:graphicFrameLocks noGrp="1"/>
          </p:cNvGraphicFramePr>
          <p:nvPr>
            <p:extLst>
              <p:ext uri="{D42A27DB-BD31-4B8C-83A1-F6EECF244321}">
                <p14:modId xmlns:p14="http://schemas.microsoft.com/office/powerpoint/2010/main" val="4237720954"/>
              </p:ext>
            </p:extLst>
          </p:nvPr>
        </p:nvGraphicFramePr>
        <p:xfrm>
          <a:off x="1583863" y="2810778"/>
          <a:ext cx="1530529" cy="1031140"/>
        </p:xfrm>
        <a:graphic>
          <a:graphicData uri="http://schemas.openxmlformats.org/drawingml/2006/table">
            <a:tbl>
              <a:tblPr/>
              <a:tblGrid>
                <a:gridCol w="98968">
                  <a:extLst>
                    <a:ext uri="{9D8B030D-6E8A-4147-A177-3AD203B41FA5}">
                      <a16:colId xmlns:a16="http://schemas.microsoft.com/office/drawing/2014/main" val="20000"/>
                    </a:ext>
                  </a:extLst>
                </a:gridCol>
                <a:gridCol w="1431561">
                  <a:extLst>
                    <a:ext uri="{9D8B030D-6E8A-4147-A177-3AD203B41FA5}">
                      <a16:colId xmlns:a16="http://schemas.microsoft.com/office/drawing/2014/main" val="20001"/>
                    </a:ext>
                  </a:extLst>
                </a:gridCol>
              </a:tblGrid>
              <a:tr h="298412">
                <a:tc gridSpan="2">
                  <a:txBody>
                    <a:bodyPr/>
                    <a:lstStyle/>
                    <a:p>
                      <a:r>
                        <a:rPr lang="lv-LV" sz="900" b="1" i="0" u="none" strike="noStrike" baseline="0">
                          <a:solidFill>
                            <a:schemeClr val="bg2"/>
                          </a:solidFill>
                          <a:latin typeface="Arial" panose="020B0604020202020204" pitchFamily="34" charset="0"/>
                          <a:cs typeface="Arial" panose="020B0604020202020204" pitchFamily="34" charset="0"/>
                        </a:rPr>
                        <a:t>Nauris Kļava</a:t>
                      </a:r>
                      <a:endParaRPr lang="en-US" sz="900" b="1" i="0" u="none" strike="noStrike" baseline="0">
                        <a:solidFill>
                          <a:schemeClr val="bg2"/>
                        </a:solidFill>
                        <a:latin typeface="Arial" panose="020B0604020202020204" pitchFamily="34" charset="0"/>
                        <a:cs typeface="Arial" panose="020B0604020202020204" pitchFamily="34" charset="0"/>
                      </a:endParaRPr>
                    </a:p>
                    <a:p>
                      <a:r>
                        <a:rPr lang="en-US" sz="900" b="0" i="0" u="none" strike="noStrike" baseline="0">
                          <a:solidFill>
                            <a:schemeClr val="bg2"/>
                          </a:solidFill>
                          <a:latin typeface="Arial" panose="020B0604020202020204" pitchFamily="34" charset="0"/>
                          <a:cs typeface="Arial" panose="020B0604020202020204" pitchFamily="34" charset="0"/>
                        </a:rPr>
                        <a:t>Partner</a:t>
                      </a:r>
                      <a:r>
                        <a:rPr lang="lv-LV" sz="900" b="0" i="0" u="none" strike="noStrike" baseline="0">
                          <a:solidFill>
                            <a:schemeClr val="bg2"/>
                          </a:solidFill>
                          <a:latin typeface="Arial" panose="020B0604020202020204" pitchFamily="34" charset="0"/>
                          <a:cs typeface="Arial" panose="020B0604020202020204" pitchFamily="34" charset="0"/>
                        </a:rPr>
                        <a:t>is</a:t>
                      </a:r>
                      <a:r>
                        <a:rPr lang="en-US" sz="900" b="0" i="0" u="none" strike="noStrike" baseline="0">
                          <a:solidFill>
                            <a:schemeClr val="bg2"/>
                          </a:solidFill>
                          <a:latin typeface="Arial" panose="020B0604020202020204" pitchFamily="34" charset="0"/>
                          <a:cs typeface="Arial" panose="020B0604020202020204" pitchFamily="34" charset="0"/>
                        </a:rPr>
                        <a:t> </a:t>
                      </a:r>
                    </a:p>
                  </a:txBody>
                  <a:tcPr marL="0" marR="0" marT="0" marB="49735" anchor="ctr" horzOverflow="overflow">
                    <a:lnL cap="flat">
                      <a:noFill/>
                    </a:lnL>
                    <a:lnR w="762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hMerge="1">
                  <a:txBody>
                    <a:bodyPr/>
                    <a:lstStyle/>
                    <a:p>
                      <a:endParaRPr lang="en-GB"/>
                    </a:p>
                  </a:txBody>
                  <a:tcPr/>
                </a:tc>
                <a:extLst>
                  <a:ext uri="{0D108BD9-81ED-4DB2-BD59-A6C34878D82A}">
                    <a16:rowId xmlns:a16="http://schemas.microsoft.com/office/drawing/2014/main" val="10000"/>
                  </a:ext>
                </a:extLst>
              </a:tr>
              <a:tr h="293448">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lv-LV" sz="900" b="0" i="0" u="none" strike="noStrike" kern="1200" baseline="0">
                          <a:solidFill>
                            <a:schemeClr val="bg2"/>
                          </a:solidFill>
                          <a:latin typeface="Arial" panose="020B0604020202020204" pitchFamily="34" charset="0"/>
                          <a:ea typeface="+mn-ea"/>
                          <a:cs typeface="Arial" panose="020B0604020202020204" pitchFamily="34" charset="0"/>
                        </a:rPr>
                        <a:t>SIA „Ernst &amp; Young Baltic”</a:t>
                      </a:r>
                      <a:endParaRPr lang="en-US" sz="900" b="0" i="0" u="none" strike="noStrike" kern="1200" baseline="0">
                        <a:solidFill>
                          <a:schemeClr val="bg2"/>
                        </a:solidFill>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chemeClr val="bg2"/>
                        </a:solidFill>
                        <a:effectLst/>
                        <a:uLnTx/>
                        <a:uFillTx/>
                        <a:latin typeface="Arial" panose="020B0604020202020204" pitchFamily="34" charset="0"/>
                        <a:ea typeface="+mn-ea"/>
                        <a:cs typeface="Arial" panose="020B0604020202020204" pitchFamily="34" charset="0"/>
                      </a:endParaRPr>
                    </a:p>
                  </a:txBody>
                  <a:tcPr marL="0" marR="0" marT="49735" marB="0" anchor="ctr" horzOverflow="overflow">
                    <a:lnL cap="flat">
                      <a:noFill/>
                    </a:lnL>
                    <a:lnR w="76200" cap="flat" cmpd="sng" algn="ctr">
                      <a:noFill/>
                      <a:prstDash val="solid"/>
                      <a:round/>
                      <a:headEnd type="none" w="med" len="med"/>
                      <a:tailEnd type="none" w="med" len="med"/>
                    </a:lnR>
                    <a:lnT w="6350" cap="flat" cmpd="sng" algn="ctr">
                      <a:solidFill>
                        <a:schemeClr val="bg2"/>
                      </a:solidFill>
                      <a:prstDash val="solid"/>
                      <a:round/>
                      <a:headEnd type="none" w="med" len="med"/>
                      <a:tailEnd type="none" w="med" len="med"/>
                    </a:lnT>
                    <a:lnB>
                      <a:noFill/>
                    </a:lnB>
                    <a:lnTlToBr>
                      <a:noFill/>
                    </a:lnTlToBr>
                    <a:lnBlToTr>
                      <a:noFill/>
                    </a:lnBlToTr>
                    <a:noFill/>
                  </a:tcPr>
                </a:tc>
                <a:tc hMerge="1">
                  <a:txBody>
                    <a:bodyPr/>
                    <a:lstStyle/>
                    <a:p>
                      <a:pPr marL="0" marR="0" lvl="0" indent="0" algn="l" defTabSz="995363" rtl="0" eaLnBrk="1" fontAlgn="base" latinLnBrk="0" hangingPunct="1">
                        <a:lnSpc>
                          <a:spcPct val="100000"/>
                        </a:lnSpc>
                        <a:spcBef>
                          <a:spcPct val="0"/>
                        </a:spcBef>
                        <a:spcAft>
                          <a:spcPct val="0"/>
                        </a:spcAft>
                        <a:buClrTx/>
                        <a:buSzTx/>
                        <a:buFontTx/>
                        <a:buNone/>
                        <a:tabLst/>
                      </a:pPr>
                      <a:endParaRPr kumimoji="0" lang="en-GB" altLang="zh-TW" sz="1800" b="0" i="0" u="none" strike="noStrike" cap="none" normalizeH="0" baseline="0">
                        <a:ln>
                          <a:noFill/>
                        </a:ln>
                        <a:solidFill>
                          <a:schemeClr val="tx2"/>
                        </a:solidFill>
                        <a:effectLst/>
                        <a:latin typeface="Arial" charset="0"/>
                        <a:ea typeface="PMingLiU" charset="-120"/>
                        <a:cs typeface="Arial" charset="0"/>
                      </a:endParaRPr>
                    </a:p>
                  </a:txBody>
                  <a:tcPr marL="18288" marR="39200" marT="0" marB="0" anchor="ctr" horzOverflow="overflow">
                    <a:lnL w="76200" cap="flat" cmpd="sng" algn="ctr">
                      <a:noFill/>
                      <a:prstDash val="solid"/>
                      <a:round/>
                      <a:headEnd type="none" w="med" len="med"/>
                      <a:tailEnd type="none" w="med" len="med"/>
                    </a:lnL>
                    <a:lnR w="76200" cap="flat" cmpd="sng" algn="ctr">
                      <a:noFill/>
                      <a:prstDash val="solid"/>
                      <a:round/>
                      <a:headEnd type="none" w="med" len="med"/>
                      <a:tailEnd type="none" w="med" len="med"/>
                    </a:lnR>
                    <a:lnT w="6350" cap="flat" cmpd="sng" algn="ctr">
                      <a:no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119157">
                <a:tc>
                  <a:txBody>
                    <a:bodyPr/>
                    <a:lstStyle/>
                    <a:p>
                      <a:pPr marL="0" marR="0" lvl="0" indent="0" algn="l" defTabSz="995363" rtl="0" eaLnBrk="1" fontAlgn="base" latinLnBrk="0" hangingPunct="1">
                        <a:lnSpc>
                          <a:spcPct val="100000"/>
                        </a:lnSpc>
                        <a:spcBef>
                          <a:spcPct val="0"/>
                        </a:spcBef>
                        <a:spcAft>
                          <a:spcPct val="0"/>
                        </a:spcAft>
                        <a:buClrTx/>
                        <a:buSzTx/>
                        <a:buFontTx/>
                        <a:buNone/>
                        <a:tabLst/>
                      </a:pPr>
                      <a:r>
                        <a:rPr kumimoji="0" lang="en-US" altLang="zh-TW" sz="800" b="1" i="0" u="none" strike="noStrike" cap="none" normalizeH="0" baseline="0">
                          <a:ln>
                            <a:noFill/>
                          </a:ln>
                          <a:solidFill>
                            <a:schemeClr val="bg2"/>
                          </a:solidFill>
                          <a:effectLst/>
                          <a:latin typeface="Arial" panose="020B0604020202020204" pitchFamily="34" charset="0"/>
                          <a:ea typeface="PMingLiU" charset="-120"/>
                          <a:cs typeface="Arial" panose="020B0604020202020204" pitchFamily="34" charset="0"/>
                        </a:rPr>
                        <a:t>T</a:t>
                      </a:r>
                      <a:endParaRPr kumimoji="0" lang="en-US" altLang="zh-TW" sz="1800" b="1" i="0" u="none" strike="noStrike" cap="none" normalizeH="0" baseline="0">
                        <a:ln>
                          <a:noFill/>
                        </a:ln>
                        <a:solidFill>
                          <a:schemeClr val="bg2"/>
                        </a:solidFill>
                        <a:effectLst/>
                        <a:latin typeface="Arial" panose="020B0604020202020204" pitchFamily="34" charset="0"/>
                        <a:ea typeface="PMingLiU" charset="-120"/>
                        <a:cs typeface="Arial" panose="020B0604020202020204" pitchFamily="34" charset="0"/>
                      </a:endParaRPr>
                    </a:p>
                  </a:txBody>
                  <a:tcPr marL="0" marR="0" marT="0" marB="0" anchor="ctr" horzOverflow="overflow">
                    <a:lnL cap="flat">
                      <a:noFill/>
                    </a:lnL>
                    <a:lnR w="76200" cap="flat" cmpd="sng" algn="ctr">
                      <a:noFill/>
                      <a:prstDash val="solid"/>
                      <a:round/>
                      <a:headEnd type="none" w="med" len="med"/>
                      <a:tailEnd type="none" w="med" len="med"/>
                    </a:lnR>
                    <a:lnT w="6350" cap="flat" cmpd="sng" algn="ctr">
                      <a:no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lang="lv-LV" sz="800" b="0" i="0" u="none" strike="noStrike" kern="1200" baseline="0">
                          <a:solidFill>
                            <a:schemeClr val="bg2"/>
                          </a:solidFill>
                          <a:effectLst/>
                          <a:latin typeface="Arial" panose="020B0604020202020204" pitchFamily="34" charset="0"/>
                          <a:ea typeface="+mn-ea"/>
                          <a:cs typeface="Arial" panose="020B0604020202020204" pitchFamily="34" charset="0"/>
                        </a:rPr>
                        <a:t>+371 6 704 3801</a:t>
                      </a:r>
                      <a:endParaRPr lang="en-US" sz="800" b="0" i="0" u="none" strike="noStrike" kern="1200" baseline="0">
                        <a:solidFill>
                          <a:schemeClr val="bg2"/>
                        </a:solidFill>
                        <a:effectLst/>
                        <a:latin typeface="Arial" panose="020B0604020202020204" pitchFamily="34" charset="0"/>
                        <a:ea typeface="+mn-ea"/>
                        <a:cs typeface="Arial" panose="020B0604020202020204" pitchFamily="34" charset="0"/>
                      </a:endParaRPr>
                    </a:p>
                  </a:txBody>
                  <a:tcPr marL="16578" marR="8635" marT="8635" marB="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6350" cap="flat" cmpd="sng" algn="ctr">
                      <a:no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2"/>
                  </a:ext>
                </a:extLst>
              </a:tr>
              <a:tr h="119157">
                <a:tc>
                  <a:txBody>
                    <a:bodyPr/>
                    <a:lstStyle/>
                    <a:p>
                      <a:pPr marL="0" marR="0" lvl="0" indent="0" algn="l" defTabSz="995363" rtl="0" eaLnBrk="1" fontAlgn="base" latinLnBrk="0" hangingPunct="1">
                        <a:lnSpc>
                          <a:spcPct val="100000"/>
                        </a:lnSpc>
                        <a:spcBef>
                          <a:spcPct val="0"/>
                        </a:spcBef>
                        <a:spcAft>
                          <a:spcPct val="0"/>
                        </a:spcAft>
                        <a:buClrTx/>
                        <a:buSzTx/>
                        <a:buFontTx/>
                        <a:buNone/>
                        <a:tabLst/>
                      </a:pPr>
                      <a:r>
                        <a:rPr kumimoji="0" lang="en-US" altLang="zh-TW" sz="800" b="1" i="0" u="none" strike="noStrike" cap="none" normalizeH="0" baseline="0">
                          <a:ln>
                            <a:noFill/>
                          </a:ln>
                          <a:solidFill>
                            <a:schemeClr val="bg2"/>
                          </a:solidFill>
                          <a:effectLst/>
                          <a:latin typeface="Arial" panose="020B0604020202020204" pitchFamily="34" charset="0"/>
                          <a:ea typeface="PMingLiU" charset="-120"/>
                          <a:cs typeface="Arial" panose="020B0604020202020204" pitchFamily="34" charset="0"/>
                        </a:rPr>
                        <a:t>M</a:t>
                      </a:r>
                      <a:endParaRPr kumimoji="0" lang="en-US" altLang="zh-TW" sz="1800" b="1" i="0" u="none" strike="noStrike" cap="none" normalizeH="0" baseline="0">
                        <a:ln>
                          <a:noFill/>
                        </a:ln>
                        <a:solidFill>
                          <a:schemeClr val="bg2"/>
                        </a:solidFill>
                        <a:effectLst/>
                        <a:latin typeface="Arial" panose="020B0604020202020204" pitchFamily="34" charset="0"/>
                        <a:ea typeface="PMingLiU" charset="-120"/>
                        <a:cs typeface="Arial" panose="020B0604020202020204" pitchFamily="34" charset="0"/>
                      </a:endParaRPr>
                    </a:p>
                  </a:txBody>
                  <a:tcPr marL="0" marR="0" marT="0" marB="0" anchor="ctr" horzOverflow="overflow">
                    <a:lnL cap="flat">
                      <a:noFill/>
                    </a:lnL>
                    <a:lnR w="76200" cap="flat" cmpd="sng" algn="ctr">
                      <a:noFill/>
                      <a:prstDash val="solid"/>
                      <a:round/>
                      <a:headEnd type="none" w="med" len="med"/>
                      <a:tailEnd type="none" w="med" len="med"/>
                    </a:lnR>
                    <a:lnT>
                      <a:noFill/>
                    </a:lnT>
                    <a:lnB>
                      <a:noFill/>
                    </a:lnB>
                    <a:lnTlToBr>
                      <a:noFill/>
                    </a:lnTlToBr>
                    <a:lnBlToTr>
                      <a:noFill/>
                    </a:lnBlToTr>
                    <a:noFill/>
                  </a:tcPr>
                </a:tc>
                <a:tc>
                  <a:txBody>
                    <a:bodyPr/>
                    <a:lstStyle/>
                    <a:p>
                      <a:pPr marL="0" algn="l" rtl="0" eaLnBrk="1" fontAlgn="ctr" latinLnBrk="0" hangingPunct="1">
                        <a:spcBef>
                          <a:spcPts val="0"/>
                        </a:spcBef>
                        <a:spcAft>
                          <a:spcPts val="0"/>
                        </a:spcAft>
                      </a:pPr>
                      <a:r>
                        <a:rPr lang="lv-LV" sz="800" b="0" i="0" u="none" strike="noStrike" kern="1200" baseline="0">
                          <a:solidFill>
                            <a:schemeClr val="bg2"/>
                          </a:solidFill>
                          <a:effectLst/>
                          <a:latin typeface="Arial" panose="020B0604020202020204" pitchFamily="34" charset="0"/>
                          <a:ea typeface="+mn-ea"/>
                          <a:cs typeface="Arial" panose="020B0604020202020204" pitchFamily="34" charset="0"/>
                        </a:rPr>
                        <a:t>+371 2 659 6969</a:t>
                      </a:r>
                      <a:endParaRPr lang="en-US" sz="800" b="0" i="0" u="none" strike="noStrike" kern="1200" baseline="0">
                        <a:solidFill>
                          <a:schemeClr val="bg2"/>
                        </a:solidFill>
                        <a:effectLst/>
                        <a:latin typeface="Arial" panose="020B0604020202020204" pitchFamily="34" charset="0"/>
                        <a:ea typeface="+mn-ea"/>
                        <a:cs typeface="Arial" panose="020B0604020202020204" pitchFamily="34" charset="0"/>
                      </a:endParaRPr>
                    </a:p>
                  </a:txBody>
                  <a:tcPr marL="16578" marR="8635" marT="8635" marB="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3"/>
                  </a:ext>
                </a:extLst>
              </a:tr>
              <a:tr h="110522">
                <a:tc>
                  <a:txBody>
                    <a:bodyPr/>
                    <a:lstStyle/>
                    <a:p>
                      <a:pPr marL="0" marR="0" lvl="0" indent="0" algn="l" defTabSz="995363" rtl="0" eaLnBrk="1" fontAlgn="base" latinLnBrk="0" hangingPunct="1">
                        <a:lnSpc>
                          <a:spcPct val="100000"/>
                        </a:lnSpc>
                        <a:spcBef>
                          <a:spcPct val="0"/>
                        </a:spcBef>
                        <a:spcAft>
                          <a:spcPct val="0"/>
                        </a:spcAft>
                        <a:buClrTx/>
                        <a:buSzTx/>
                        <a:buFontTx/>
                        <a:buNone/>
                        <a:tabLst/>
                      </a:pPr>
                      <a:r>
                        <a:rPr kumimoji="0" lang="en-US" altLang="zh-TW" sz="800" b="1" i="0" u="none" strike="noStrike" cap="none" normalizeH="0" baseline="0">
                          <a:ln>
                            <a:noFill/>
                          </a:ln>
                          <a:solidFill>
                            <a:schemeClr val="bg2"/>
                          </a:solidFill>
                          <a:effectLst/>
                          <a:latin typeface="Arial" panose="020B0604020202020204" pitchFamily="34" charset="0"/>
                          <a:ea typeface="PMingLiU" charset="-120"/>
                          <a:cs typeface="Arial" panose="020B0604020202020204" pitchFamily="34" charset="0"/>
                        </a:rPr>
                        <a:t>E</a:t>
                      </a:r>
                      <a:endParaRPr kumimoji="0" lang="en-US" altLang="zh-TW" sz="1800" b="1" i="0" u="none" strike="noStrike" cap="none" normalizeH="0" baseline="0">
                        <a:ln>
                          <a:noFill/>
                        </a:ln>
                        <a:solidFill>
                          <a:schemeClr val="bg2"/>
                        </a:solidFill>
                        <a:effectLst/>
                        <a:latin typeface="Arial" panose="020B0604020202020204" pitchFamily="34" charset="0"/>
                        <a:ea typeface="PMingLiU" charset="-120"/>
                        <a:cs typeface="Arial" panose="020B0604020202020204" pitchFamily="34" charset="0"/>
                      </a:endParaRPr>
                    </a:p>
                  </a:txBody>
                  <a:tcPr marL="0" marR="0" marT="0" marB="0" anchor="ctr" horzOverflow="overflow">
                    <a:lnL cap="flat">
                      <a:noFill/>
                    </a:lnL>
                    <a:lnR w="76200" cap="flat" cmpd="sng" algn="ctr">
                      <a:noFill/>
                      <a:prstDash val="solid"/>
                      <a:round/>
                      <a:headEnd type="none" w="med" len="med"/>
                      <a:tailEnd type="none" w="med" len="med"/>
                    </a:lnR>
                    <a:lnT>
                      <a:noFill/>
                    </a:lnT>
                    <a:lnB>
                      <a:noFill/>
                    </a:lnB>
                    <a:lnTlToBr>
                      <a:noFill/>
                    </a:lnTlToBr>
                    <a:lnBlToTr>
                      <a:noFill/>
                    </a:lnBlToTr>
                    <a:noFill/>
                  </a:tcPr>
                </a:tc>
                <a:tc>
                  <a:txBody>
                    <a:bodyPr/>
                    <a:lstStyle/>
                    <a:p>
                      <a:r>
                        <a:rPr lang="lv-LV" sz="800" b="0" i="0" u="none" strike="noStrike" kern="1200" baseline="0">
                          <a:solidFill>
                            <a:schemeClr val="bg2"/>
                          </a:solidFill>
                          <a:effectLst/>
                          <a:latin typeface="Arial" panose="020B0604020202020204" pitchFamily="34" charset="0"/>
                          <a:cs typeface="Arial" panose="020B0604020202020204" pitchFamily="34" charset="0"/>
                        </a:rPr>
                        <a:t>Nauris.Klava</a:t>
                      </a:r>
                      <a:r>
                        <a:rPr lang="en-US" sz="800" b="0" i="0" u="none" strike="noStrike" kern="1200" baseline="0">
                          <a:solidFill>
                            <a:schemeClr val="bg2"/>
                          </a:solidFill>
                          <a:effectLst/>
                          <a:latin typeface="Arial" panose="020B0604020202020204" pitchFamily="34" charset="0"/>
                          <a:cs typeface="Arial" panose="020B0604020202020204" pitchFamily="34" charset="0"/>
                        </a:rPr>
                        <a:t>@</a:t>
                      </a:r>
                      <a:r>
                        <a:rPr lang="lv-LV" sz="800" b="0" i="0" u="none" strike="noStrike" kern="1200" baseline="0">
                          <a:solidFill>
                            <a:schemeClr val="bg2"/>
                          </a:solidFill>
                          <a:effectLst/>
                          <a:latin typeface="Arial" panose="020B0604020202020204" pitchFamily="34" charset="0"/>
                          <a:cs typeface="Arial" panose="020B0604020202020204" pitchFamily="34" charset="0"/>
                        </a:rPr>
                        <a:t>lv</a:t>
                      </a:r>
                      <a:r>
                        <a:rPr lang="en-US" sz="800" b="0" i="0" u="none" strike="noStrike" kern="1200" baseline="0">
                          <a:solidFill>
                            <a:schemeClr val="bg2"/>
                          </a:solidFill>
                          <a:effectLst/>
                          <a:latin typeface="Arial" panose="020B0604020202020204" pitchFamily="34" charset="0"/>
                          <a:cs typeface="Arial" panose="020B0604020202020204" pitchFamily="34" charset="0"/>
                        </a:rPr>
                        <a:t>.ey.com</a:t>
                      </a:r>
                      <a:endParaRPr kumimoji="0" lang="en-GB" altLang="zh-TW" sz="1800" b="0" i="0" u="none" strike="noStrike" cap="none" normalizeH="0" baseline="0">
                        <a:ln>
                          <a:noFill/>
                        </a:ln>
                        <a:solidFill>
                          <a:schemeClr val="bg2"/>
                        </a:solidFill>
                        <a:effectLst/>
                        <a:latin typeface="Arial" panose="020B0604020202020204" pitchFamily="34" charset="0"/>
                        <a:ea typeface="PMingLiU" charset="-120"/>
                        <a:cs typeface="Arial" panose="020B0604020202020204" pitchFamily="34" charset="0"/>
                      </a:endParaRPr>
                    </a:p>
                  </a:txBody>
                  <a:tcPr marL="16578" marR="0" marT="0" marB="0" anchor="ctr" horzOverflow="overflow">
                    <a:lnL w="76200" cap="flat" cmpd="sng" algn="ctr">
                      <a:noFill/>
                      <a:prstDash val="solid"/>
                      <a:round/>
                      <a:headEnd type="none" w="med" len="med"/>
                      <a:tailEnd type="none" w="med" len="med"/>
                    </a:lnL>
                    <a:lnR w="76200"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graphicFrame>
        <p:nvGraphicFramePr>
          <p:cNvPr id="11" name="Group 405">
            <a:extLst>
              <a:ext uri="{FF2B5EF4-FFF2-40B4-BE49-F238E27FC236}">
                <a16:creationId xmlns:a16="http://schemas.microsoft.com/office/drawing/2014/main" id="{DACBBE86-AD77-4F38-943E-412E48E56352}"/>
              </a:ext>
            </a:extLst>
          </p:cNvPr>
          <p:cNvGraphicFramePr>
            <a:graphicFrameLocks noGrp="1"/>
          </p:cNvGraphicFramePr>
          <p:nvPr>
            <p:extLst>
              <p:ext uri="{D42A27DB-BD31-4B8C-83A1-F6EECF244321}">
                <p14:modId xmlns:p14="http://schemas.microsoft.com/office/powerpoint/2010/main" val="1127377475"/>
              </p:ext>
            </p:extLst>
          </p:nvPr>
        </p:nvGraphicFramePr>
        <p:xfrm>
          <a:off x="1583863" y="4024178"/>
          <a:ext cx="1519785" cy="1015900"/>
        </p:xfrm>
        <a:graphic>
          <a:graphicData uri="http://schemas.openxmlformats.org/drawingml/2006/table">
            <a:tbl>
              <a:tblPr/>
              <a:tblGrid>
                <a:gridCol w="114293">
                  <a:extLst>
                    <a:ext uri="{9D8B030D-6E8A-4147-A177-3AD203B41FA5}">
                      <a16:colId xmlns:a16="http://schemas.microsoft.com/office/drawing/2014/main" val="20000"/>
                    </a:ext>
                  </a:extLst>
                </a:gridCol>
                <a:gridCol w="1405492">
                  <a:extLst>
                    <a:ext uri="{9D8B030D-6E8A-4147-A177-3AD203B41FA5}">
                      <a16:colId xmlns:a16="http://schemas.microsoft.com/office/drawing/2014/main" val="20001"/>
                    </a:ext>
                  </a:extLst>
                </a:gridCol>
              </a:tblGrid>
              <a:tr h="298412">
                <a:tc gridSpan="2">
                  <a:txBody>
                    <a:bodyPr/>
                    <a:lstStyle/>
                    <a:p>
                      <a:r>
                        <a:rPr lang="lv-LV" sz="900" b="1" i="0" u="none" strike="noStrike" baseline="0">
                          <a:solidFill>
                            <a:schemeClr val="bg2"/>
                          </a:solidFill>
                          <a:latin typeface="Arial" panose="020B0604020202020204" pitchFamily="34" charset="0"/>
                          <a:cs typeface="Arial" panose="020B0604020202020204" pitchFamily="34" charset="0"/>
                        </a:rPr>
                        <a:t>Lauris </a:t>
                      </a:r>
                      <a:r>
                        <a:rPr lang="lv-LV" sz="900" b="1" i="0" u="none" strike="noStrike" baseline="0" err="1">
                          <a:solidFill>
                            <a:schemeClr val="bg2"/>
                          </a:solidFill>
                          <a:latin typeface="Arial" panose="020B0604020202020204" pitchFamily="34" charset="0"/>
                          <a:cs typeface="Arial" panose="020B0604020202020204" pitchFamily="34" charset="0"/>
                        </a:rPr>
                        <a:t>Zarāns</a:t>
                      </a:r>
                      <a:endParaRPr lang="lv-LV" sz="900" b="1" i="0" u="none" strike="noStrike" baseline="0">
                        <a:solidFill>
                          <a:schemeClr val="bg2"/>
                        </a:solidFill>
                        <a:latin typeface="Arial" panose="020B0604020202020204" pitchFamily="34" charset="0"/>
                        <a:cs typeface="Arial" panose="020B0604020202020204" pitchFamily="34" charset="0"/>
                      </a:endParaRPr>
                    </a:p>
                    <a:p>
                      <a:r>
                        <a:rPr lang="lv-LV" sz="900" b="0" i="0" u="none" strike="noStrike" baseline="0">
                          <a:solidFill>
                            <a:schemeClr val="bg2"/>
                          </a:solidFill>
                          <a:latin typeface="Arial" panose="020B0604020202020204" pitchFamily="34" charset="0"/>
                          <a:cs typeface="Arial" panose="020B0604020202020204" pitchFamily="34" charset="0"/>
                        </a:rPr>
                        <a:t>Projekta vadītājs</a:t>
                      </a:r>
                      <a:endParaRPr lang="en-US" sz="900" b="0" i="0" u="none" strike="noStrike" baseline="0">
                        <a:solidFill>
                          <a:schemeClr val="bg2"/>
                        </a:solidFill>
                        <a:latin typeface="Arial" panose="020B0604020202020204" pitchFamily="34" charset="0"/>
                        <a:cs typeface="Arial" panose="020B0604020202020204" pitchFamily="34" charset="0"/>
                      </a:endParaRPr>
                    </a:p>
                  </a:txBody>
                  <a:tcPr marL="0" marR="0" marT="0" marB="49735" anchor="ctr" horzOverflow="overflow">
                    <a:lnL cap="flat">
                      <a:noFill/>
                    </a:lnL>
                    <a:lnR w="762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2"/>
                      </a:solidFill>
                      <a:prstDash val="solid"/>
                      <a:round/>
                      <a:headEnd type="none" w="med" len="med"/>
                      <a:tailEnd type="none" w="med" len="med"/>
                    </a:lnB>
                    <a:lnTlToBr>
                      <a:noFill/>
                    </a:lnTlToBr>
                    <a:lnBlToTr>
                      <a:noFill/>
                    </a:lnBlToTr>
                    <a:noFill/>
                  </a:tcPr>
                </a:tc>
                <a:tc hMerge="1">
                  <a:txBody>
                    <a:bodyPr/>
                    <a:lstStyle/>
                    <a:p>
                      <a:endParaRPr lang="en-GB"/>
                    </a:p>
                  </a:txBody>
                  <a:tcPr/>
                </a:tc>
                <a:extLst>
                  <a:ext uri="{0D108BD9-81ED-4DB2-BD59-A6C34878D82A}">
                    <a16:rowId xmlns:a16="http://schemas.microsoft.com/office/drawing/2014/main" val="10000"/>
                  </a:ext>
                </a:extLst>
              </a:tr>
              <a:tr h="278216">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lv-LV" sz="900" b="0" i="0" u="none" strike="noStrike" kern="1200" baseline="0">
                          <a:solidFill>
                            <a:schemeClr val="bg2"/>
                          </a:solidFill>
                          <a:latin typeface="Arial" panose="020B0604020202020204" pitchFamily="34" charset="0"/>
                          <a:ea typeface="+mn-ea"/>
                          <a:cs typeface="Arial" panose="020B0604020202020204" pitchFamily="34" charset="0"/>
                        </a:rPr>
                        <a:t>SIA „Ernst &amp; </a:t>
                      </a:r>
                      <a:r>
                        <a:rPr lang="lv-LV" sz="900" b="0" i="0" u="none" strike="noStrike" kern="1200" baseline="0" err="1">
                          <a:solidFill>
                            <a:schemeClr val="bg2"/>
                          </a:solidFill>
                          <a:latin typeface="Arial" panose="020B0604020202020204" pitchFamily="34" charset="0"/>
                          <a:ea typeface="+mn-ea"/>
                          <a:cs typeface="Arial" panose="020B0604020202020204" pitchFamily="34" charset="0"/>
                        </a:rPr>
                        <a:t>Young</a:t>
                      </a:r>
                      <a:r>
                        <a:rPr lang="lv-LV" sz="900" b="0" i="0" u="none" strike="noStrike" kern="1200" baseline="0">
                          <a:solidFill>
                            <a:schemeClr val="bg2"/>
                          </a:solidFill>
                          <a:latin typeface="Arial" panose="020B0604020202020204" pitchFamily="34" charset="0"/>
                          <a:ea typeface="+mn-ea"/>
                          <a:cs typeface="Arial" panose="020B0604020202020204" pitchFamily="34" charset="0"/>
                        </a:rPr>
                        <a:t> Baltic”</a:t>
                      </a:r>
                      <a:endParaRPr lang="en-US" sz="900" b="0" i="0" u="none" strike="noStrike" kern="1200" baseline="0">
                        <a:solidFill>
                          <a:schemeClr val="bg2"/>
                        </a:solidFill>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chemeClr val="bg2"/>
                        </a:solidFill>
                        <a:effectLst/>
                        <a:uLnTx/>
                        <a:uFillTx/>
                        <a:latin typeface="Arial" panose="020B0604020202020204" pitchFamily="34" charset="0"/>
                        <a:ea typeface="+mn-ea"/>
                        <a:cs typeface="Arial" panose="020B0604020202020204" pitchFamily="34" charset="0"/>
                      </a:endParaRPr>
                    </a:p>
                  </a:txBody>
                  <a:tcPr marL="0" marR="0" marT="49735" marB="0" anchor="ctr" horzOverflow="overflow">
                    <a:lnL cap="flat">
                      <a:noFill/>
                    </a:lnL>
                    <a:lnR w="76200" cap="flat" cmpd="sng" algn="ctr">
                      <a:noFill/>
                      <a:prstDash val="solid"/>
                      <a:round/>
                      <a:headEnd type="none" w="med" len="med"/>
                      <a:tailEnd type="none" w="med" len="med"/>
                    </a:lnR>
                    <a:lnT w="6350" cap="flat" cmpd="sng" algn="ctr">
                      <a:solidFill>
                        <a:schemeClr val="bg2"/>
                      </a:solidFill>
                      <a:prstDash val="solid"/>
                      <a:round/>
                      <a:headEnd type="none" w="med" len="med"/>
                      <a:tailEnd type="none" w="med" len="med"/>
                    </a:lnT>
                    <a:lnB>
                      <a:noFill/>
                    </a:lnB>
                    <a:lnTlToBr>
                      <a:noFill/>
                    </a:lnTlToBr>
                    <a:lnBlToTr>
                      <a:noFill/>
                    </a:lnBlToTr>
                    <a:noFill/>
                  </a:tcPr>
                </a:tc>
                <a:tc hMerge="1">
                  <a:txBody>
                    <a:bodyPr/>
                    <a:lstStyle/>
                    <a:p>
                      <a:pPr marL="0" marR="0" lvl="0" indent="0" algn="l" defTabSz="995363" rtl="0" eaLnBrk="1" fontAlgn="base" latinLnBrk="0" hangingPunct="1">
                        <a:lnSpc>
                          <a:spcPct val="100000"/>
                        </a:lnSpc>
                        <a:spcBef>
                          <a:spcPct val="0"/>
                        </a:spcBef>
                        <a:spcAft>
                          <a:spcPct val="0"/>
                        </a:spcAft>
                        <a:buClrTx/>
                        <a:buSzTx/>
                        <a:buFontTx/>
                        <a:buNone/>
                        <a:tabLst/>
                      </a:pPr>
                      <a:endParaRPr kumimoji="0" lang="en-GB" altLang="zh-TW" sz="1800" b="0" i="0" u="none" strike="noStrike" cap="none" normalizeH="0" baseline="0">
                        <a:ln>
                          <a:noFill/>
                        </a:ln>
                        <a:solidFill>
                          <a:schemeClr val="tx2"/>
                        </a:solidFill>
                        <a:effectLst/>
                        <a:latin typeface="Arial" charset="0"/>
                        <a:ea typeface="PMingLiU" charset="-120"/>
                        <a:cs typeface="Arial" charset="0"/>
                      </a:endParaRPr>
                    </a:p>
                  </a:txBody>
                  <a:tcPr marL="18288" marR="39200" marT="0" marB="0" anchor="ctr" horzOverflow="overflow">
                    <a:lnL w="76200" cap="flat" cmpd="sng" algn="ctr">
                      <a:noFill/>
                      <a:prstDash val="solid"/>
                      <a:round/>
                      <a:headEnd type="none" w="med" len="med"/>
                      <a:tailEnd type="none" w="med" len="med"/>
                    </a:lnL>
                    <a:lnR w="76200" cap="flat" cmpd="sng" algn="ctr">
                      <a:noFill/>
                      <a:prstDash val="solid"/>
                      <a:round/>
                      <a:headEnd type="none" w="med" len="med"/>
                      <a:tailEnd type="none" w="med" len="med"/>
                    </a:lnR>
                    <a:lnT w="6350" cap="flat" cmpd="sng" algn="ctr">
                      <a:no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119157">
                <a:tc>
                  <a:txBody>
                    <a:bodyPr/>
                    <a:lstStyle/>
                    <a:p>
                      <a:pPr marL="0" marR="0" lvl="0" indent="0" algn="l" defTabSz="995363" rtl="0" eaLnBrk="1" fontAlgn="base" latinLnBrk="0" hangingPunct="1">
                        <a:lnSpc>
                          <a:spcPct val="100000"/>
                        </a:lnSpc>
                        <a:spcBef>
                          <a:spcPct val="0"/>
                        </a:spcBef>
                        <a:spcAft>
                          <a:spcPct val="0"/>
                        </a:spcAft>
                        <a:buClrTx/>
                        <a:buSzTx/>
                        <a:buFontTx/>
                        <a:buNone/>
                        <a:tabLst/>
                      </a:pPr>
                      <a:r>
                        <a:rPr kumimoji="0" lang="en-US" altLang="zh-TW" sz="800" b="1" i="0" u="none" strike="noStrike" cap="none" normalizeH="0" baseline="0">
                          <a:ln>
                            <a:noFill/>
                          </a:ln>
                          <a:solidFill>
                            <a:schemeClr val="bg2"/>
                          </a:solidFill>
                          <a:effectLst/>
                          <a:latin typeface="Arial" panose="020B0604020202020204" pitchFamily="34" charset="0"/>
                          <a:ea typeface="PMingLiU" charset="-120"/>
                          <a:cs typeface="Arial" panose="020B0604020202020204" pitchFamily="34" charset="0"/>
                        </a:rPr>
                        <a:t>T</a:t>
                      </a:r>
                      <a:endParaRPr kumimoji="0" lang="en-US" altLang="zh-TW" sz="1800" b="1" i="0" u="none" strike="noStrike" cap="none" normalizeH="0" baseline="0">
                        <a:ln>
                          <a:noFill/>
                        </a:ln>
                        <a:solidFill>
                          <a:schemeClr val="bg2"/>
                        </a:solidFill>
                        <a:effectLst/>
                        <a:latin typeface="Arial" panose="020B0604020202020204" pitchFamily="34" charset="0"/>
                        <a:ea typeface="PMingLiU" charset="-120"/>
                        <a:cs typeface="Arial" panose="020B0604020202020204" pitchFamily="34" charset="0"/>
                      </a:endParaRPr>
                    </a:p>
                  </a:txBody>
                  <a:tcPr marL="0" marR="0" marT="0" marB="0" anchor="ctr" horzOverflow="overflow">
                    <a:lnL cap="flat">
                      <a:noFill/>
                    </a:lnL>
                    <a:lnR w="76200" cap="flat" cmpd="sng" algn="ctr">
                      <a:noFill/>
                      <a:prstDash val="solid"/>
                      <a:round/>
                      <a:headEnd type="none" w="med" len="med"/>
                      <a:tailEnd type="none" w="med" len="med"/>
                    </a:lnR>
                    <a:lnT w="6350" cap="flat" cmpd="sng" algn="ctr">
                      <a:no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lang="lv-LV" sz="800" b="0" i="0" u="none" strike="noStrike" kern="1200" baseline="0">
                          <a:solidFill>
                            <a:schemeClr val="bg2"/>
                          </a:solidFill>
                          <a:effectLst/>
                          <a:latin typeface="Arial" panose="020B0604020202020204" pitchFamily="34" charset="0"/>
                          <a:ea typeface="+mn-ea"/>
                          <a:cs typeface="Arial" panose="020B0604020202020204" pitchFamily="34" charset="0"/>
                        </a:rPr>
                        <a:t>+371 6 200 1708</a:t>
                      </a:r>
                      <a:endParaRPr lang="en-US" sz="800" b="0" i="0" u="none" strike="noStrike" kern="1200" baseline="0">
                        <a:solidFill>
                          <a:schemeClr val="bg2"/>
                        </a:solidFill>
                        <a:effectLst/>
                        <a:latin typeface="Arial" panose="020B0604020202020204" pitchFamily="34" charset="0"/>
                        <a:ea typeface="+mn-ea"/>
                        <a:cs typeface="Arial" panose="020B0604020202020204" pitchFamily="34" charset="0"/>
                      </a:endParaRPr>
                    </a:p>
                  </a:txBody>
                  <a:tcPr marL="16578" marR="8635" marT="8635" marB="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w="6350" cap="flat" cmpd="sng" algn="ctr">
                      <a:no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2"/>
                  </a:ext>
                </a:extLst>
              </a:tr>
              <a:tr h="119157">
                <a:tc>
                  <a:txBody>
                    <a:bodyPr/>
                    <a:lstStyle/>
                    <a:p>
                      <a:pPr marL="0" marR="0" lvl="0" indent="0" algn="l" defTabSz="995363" rtl="0" eaLnBrk="1" fontAlgn="base" latinLnBrk="0" hangingPunct="1">
                        <a:lnSpc>
                          <a:spcPct val="100000"/>
                        </a:lnSpc>
                        <a:spcBef>
                          <a:spcPct val="0"/>
                        </a:spcBef>
                        <a:spcAft>
                          <a:spcPct val="0"/>
                        </a:spcAft>
                        <a:buClrTx/>
                        <a:buSzTx/>
                        <a:buFontTx/>
                        <a:buNone/>
                        <a:tabLst/>
                      </a:pPr>
                      <a:r>
                        <a:rPr kumimoji="0" lang="en-US" altLang="zh-TW" sz="800" b="1" i="0" u="none" strike="noStrike" cap="none" normalizeH="0" baseline="0">
                          <a:ln>
                            <a:noFill/>
                          </a:ln>
                          <a:solidFill>
                            <a:schemeClr val="bg2"/>
                          </a:solidFill>
                          <a:effectLst/>
                          <a:latin typeface="Arial" panose="020B0604020202020204" pitchFamily="34" charset="0"/>
                          <a:ea typeface="PMingLiU" charset="-120"/>
                          <a:cs typeface="Arial" panose="020B0604020202020204" pitchFamily="34" charset="0"/>
                        </a:rPr>
                        <a:t>M</a:t>
                      </a:r>
                      <a:endParaRPr kumimoji="0" lang="en-US" altLang="zh-TW" sz="1800" b="1" i="0" u="none" strike="noStrike" cap="none" normalizeH="0" baseline="0">
                        <a:ln>
                          <a:noFill/>
                        </a:ln>
                        <a:solidFill>
                          <a:schemeClr val="bg2"/>
                        </a:solidFill>
                        <a:effectLst/>
                        <a:latin typeface="Arial" panose="020B0604020202020204" pitchFamily="34" charset="0"/>
                        <a:ea typeface="PMingLiU" charset="-120"/>
                        <a:cs typeface="Arial" panose="020B0604020202020204" pitchFamily="34" charset="0"/>
                      </a:endParaRPr>
                    </a:p>
                  </a:txBody>
                  <a:tcPr marL="0" marR="0" marT="0" marB="0" anchor="ctr" horzOverflow="overflow">
                    <a:lnL cap="flat">
                      <a:noFill/>
                    </a:lnL>
                    <a:lnR w="76200" cap="flat" cmpd="sng" algn="ctr">
                      <a:noFill/>
                      <a:prstDash val="solid"/>
                      <a:round/>
                      <a:headEnd type="none" w="med" len="med"/>
                      <a:tailEnd type="none" w="med" len="med"/>
                    </a:lnR>
                    <a:lnT>
                      <a:noFill/>
                    </a:lnT>
                    <a:lnB>
                      <a:noFill/>
                    </a:lnB>
                    <a:lnTlToBr>
                      <a:noFill/>
                    </a:lnTlToBr>
                    <a:lnBlToTr>
                      <a:noFill/>
                    </a:lnBlToTr>
                    <a:noFill/>
                  </a:tcPr>
                </a:tc>
                <a:tc>
                  <a:txBody>
                    <a:bodyPr/>
                    <a:lstStyle/>
                    <a:p>
                      <a:pPr marL="0" algn="l" rtl="0" eaLnBrk="1" fontAlgn="ctr" latinLnBrk="0" hangingPunct="1">
                        <a:spcBef>
                          <a:spcPts val="0"/>
                        </a:spcBef>
                        <a:spcAft>
                          <a:spcPts val="0"/>
                        </a:spcAft>
                      </a:pPr>
                      <a:r>
                        <a:rPr lang="en-US" sz="800" b="0" i="0" u="none" strike="noStrike" kern="1200" baseline="0">
                          <a:solidFill>
                            <a:schemeClr val="bg2"/>
                          </a:solidFill>
                          <a:effectLst/>
                          <a:latin typeface="Arial" panose="020B0604020202020204" pitchFamily="34" charset="0"/>
                          <a:cs typeface="Arial" panose="020B0604020202020204" pitchFamily="34" charset="0"/>
                        </a:rPr>
                        <a:t>+</a:t>
                      </a:r>
                      <a:r>
                        <a:rPr lang="en-US" sz="800" b="0" i="0" u="none" strike="noStrike" kern="1200" baseline="0">
                          <a:solidFill>
                            <a:schemeClr val="bg2"/>
                          </a:solidFill>
                          <a:effectLst/>
                          <a:latin typeface="Arial" panose="020B0604020202020204" pitchFamily="34" charset="0"/>
                          <a:ea typeface="+mn-ea"/>
                          <a:cs typeface="Arial" panose="020B0604020202020204" pitchFamily="34" charset="0"/>
                        </a:rPr>
                        <a:t>371 </a:t>
                      </a:r>
                      <a:r>
                        <a:rPr lang="lv-LV" sz="800" b="0" i="0" u="none" strike="noStrike" kern="1200" baseline="0">
                          <a:solidFill>
                            <a:schemeClr val="bg2"/>
                          </a:solidFill>
                          <a:effectLst/>
                          <a:latin typeface="Arial" panose="020B0604020202020204" pitchFamily="34" charset="0"/>
                          <a:ea typeface="+mn-ea"/>
                          <a:cs typeface="Arial" panose="020B0604020202020204" pitchFamily="34" charset="0"/>
                        </a:rPr>
                        <a:t>2 602 0442</a:t>
                      </a:r>
                      <a:endParaRPr lang="en-US" sz="800" b="0" i="0" u="none" strike="noStrike" kern="1200" baseline="0">
                        <a:solidFill>
                          <a:schemeClr val="bg2"/>
                        </a:solidFill>
                        <a:effectLst/>
                        <a:latin typeface="Arial" panose="020B0604020202020204" pitchFamily="34" charset="0"/>
                        <a:ea typeface="+mn-ea"/>
                        <a:cs typeface="Arial" panose="020B0604020202020204" pitchFamily="34" charset="0"/>
                      </a:endParaRPr>
                    </a:p>
                  </a:txBody>
                  <a:tcPr marL="16578" marR="8635" marT="8635" marB="0" anchor="ctr">
                    <a:lnL w="76200" cap="flat" cmpd="sng" algn="ctr">
                      <a:noFill/>
                      <a:prstDash val="solid"/>
                      <a:round/>
                      <a:headEnd type="none" w="med" len="med"/>
                      <a:tailEnd type="none" w="med" len="med"/>
                    </a:lnL>
                    <a:lnR w="76200"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3"/>
                  </a:ext>
                </a:extLst>
              </a:tr>
              <a:tr h="110522">
                <a:tc>
                  <a:txBody>
                    <a:bodyPr/>
                    <a:lstStyle/>
                    <a:p>
                      <a:pPr marL="0" marR="0" lvl="0" indent="0" algn="l" defTabSz="995363" rtl="0" eaLnBrk="1" fontAlgn="base" latinLnBrk="0" hangingPunct="1">
                        <a:lnSpc>
                          <a:spcPct val="100000"/>
                        </a:lnSpc>
                        <a:spcBef>
                          <a:spcPct val="0"/>
                        </a:spcBef>
                        <a:spcAft>
                          <a:spcPct val="0"/>
                        </a:spcAft>
                        <a:buClrTx/>
                        <a:buSzTx/>
                        <a:buFontTx/>
                        <a:buNone/>
                        <a:tabLst/>
                      </a:pPr>
                      <a:r>
                        <a:rPr kumimoji="0" lang="en-US" altLang="zh-TW" sz="800" b="1" i="0" u="none" strike="noStrike" cap="none" normalizeH="0" baseline="0">
                          <a:ln>
                            <a:noFill/>
                          </a:ln>
                          <a:solidFill>
                            <a:schemeClr val="bg2"/>
                          </a:solidFill>
                          <a:effectLst/>
                          <a:latin typeface="Arial" panose="020B0604020202020204" pitchFamily="34" charset="0"/>
                          <a:ea typeface="PMingLiU" charset="-120"/>
                          <a:cs typeface="Arial" panose="020B0604020202020204" pitchFamily="34" charset="0"/>
                        </a:rPr>
                        <a:t>E</a:t>
                      </a:r>
                      <a:endParaRPr kumimoji="0" lang="en-US" altLang="zh-TW" sz="1800" b="1" i="0" u="none" strike="noStrike" cap="none" normalizeH="0" baseline="0">
                        <a:ln>
                          <a:noFill/>
                        </a:ln>
                        <a:solidFill>
                          <a:schemeClr val="bg2"/>
                        </a:solidFill>
                        <a:effectLst/>
                        <a:latin typeface="Arial" panose="020B0604020202020204" pitchFamily="34" charset="0"/>
                        <a:ea typeface="PMingLiU" charset="-120"/>
                        <a:cs typeface="Arial" panose="020B0604020202020204" pitchFamily="34" charset="0"/>
                      </a:endParaRPr>
                    </a:p>
                  </a:txBody>
                  <a:tcPr marL="0" marR="0" marT="0" marB="0" anchor="ctr" horzOverflow="overflow">
                    <a:lnL cap="flat">
                      <a:noFill/>
                    </a:lnL>
                    <a:lnR w="76200" cap="flat" cmpd="sng" algn="ctr">
                      <a:noFill/>
                      <a:prstDash val="solid"/>
                      <a:round/>
                      <a:headEnd type="none" w="med" len="med"/>
                      <a:tailEnd type="none" w="med" len="med"/>
                    </a:lnR>
                    <a:lnT>
                      <a:noFill/>
                    </a:lnT>
                    <a:lnB>
                      <a:noFill/>
                    </a:lnB>
                    <a:lnTlToBr>
                      <a:noFill/>
                    </a:lnTlToBr>
                    <a:lnBlToTr>
                      <a:noFill/>
                    </a:lnBlToTr>
                    <a:noFill/>
                  </a:tcPr>
                </a:tc>
                <a:tc>
                  <a:txBody>
                    <a:bodyPr/>
                    <a:lstStyle/>
                    <a:p>
                      <a:r>
                        <a:rPr lang="lv-LV" sz="800" b="0" i="0" u="none" strike="noStrike" kern="1200" baseline="0" err="1">
                          <a:solidFill>
                            <a:schemeClr val="bg2"/>
                          </a:solidFill>
                          <a:effectLst/>
                          <a:latin typeface="Arial" panose="020B0604020202020204" pitchFamily="34" charset="0"/>
                          <a:cs typeface="Arial" panose="020B0604020202020204" pitchFamily="34" charset="0"/>
                        </a:rPr>
                        <a:t>Lauris.Zarans</a:t>
                      </a:r>
                      <a:r>
                        <a:rPr lang="en-US" sz="800" b="0" i="0" u="none" strike="noStrike" kern="1200" baseline="0">
                          <a:solidFill>
                            <a:schemeClr val="bg2"/>
                          </a:solidFill>
                          <a:effectLst/>
                          <a:latin typeface="Arial" panose="020B0604020202020204" pitchFamily="34" charset="0"/>
                          <a:cs typeface="Arial" panose="020B0604020202020204" pitchFamily="34" charset="0"/>
                        </a:rPr>
                        <a:t>@</a:t>
                      </a:r>
                      <a:r>
                        <a:rPr lang="lv-LV" sz="800" b="0" i="0" u="none" strike="noStrike" kern="1200" baseline="0">
                          <a:solidFill>
                            <a:schemeClr val="bg2"/>
                          </a:solidFill>
                          <a:effectLst/>
                          <a:latin typeface="Arial" panose="020B0604020202020204" pitchFamily="34" charset="0"/>
                          <a:cs typeface="Arial" panose="020B0604020202020204" pitchFamily="34" charset="0"/>
                        </a:rPr>
                        <a:t>lv</a:t>
                      </a:r>
                      <a:r>
                        <a:rPr lang="en-US" sz="800" b="0" i="0" u="none" strike="noStrike" kern="1200" baseline="0">
                          <a:solidFill>
                            <a:schemeClr val="bg2"/>
                          </a:solidFill>
                          <a:effectLst/>
                          <a:latin typeface="Arial" panose="020B0604020202020204" pitchFamily="34" charset="0"/>
                          <a:cs typeface="Arial" panose="020B0604020202020204" pitchFamily="34" charset="0"/>
                        </a:rPr>
                        <a:t>.ey.com</a:t>
                      </a:r>
                      <a:endParaRPr kumimoji="0" lang="en-GB" altLang="zh-TW" sz="1800" b="0" i="0" u="none" strike="noStrike" cap="none" normalizeH="0" baseline="0">
                        <a:ln>
                          <a:noFill/>
                        </a:ln>
                        <a:solidFill>
                          <a:schemeClr val="bg2"/>
                        </a:solidFill>
                        <a:effectLst/>
                        <a:latin typeface="Arial" panose="020B0604020202020204" pitchFamily="34" charset="0"/>
                        <a:ea typeface="PMingLiU" charset="-120"/>
                        <a:cs typeface="Arial" panose="020B0604020202020204" pitchFamily="34" charset="0"/>
                      </a:endParaRPr>
                    </a:p>
                  </a:txBody>
                  <a:tcPr marL="16578" marR="0" marT="0" marB="0" anchor="ctr" horzOverflow="overflow">
                    <a:lnL w="76200" cap="flat" cmpd="sng" algn="ctr">
                      <a:noFill/>
                      <a:prstDash val="solid"/>
                      <a:round/>
                      <a:headEnd type="none" w="med" len="med"/>
                      <a:tailEnd type="none" w="med" len="med"/>
                    </a:lnL>
                    <a:lnR w="76200" cap="flat" cmpd="sng" algn="ctr">
                      <a:no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13" name="Text Placeholder 3">
            <a:extLst>
              <a:ext uri="{FF2B5EF4-FFF2-40B4-BE49-F238E27FC236}">
                <a16:creationId xmlns:a16="http://schemas.microsoft.com/office/drawing/2014/main" id="{53AD3B4F-9812-4A8E-8183-CA9AAAE141E4}"/>
              </a:ext>
            </a:extLst>
          </p:cNvPr>
          <p:cNvSpPr txBox="1">
            <a:spLocks/>
          </p:cNvSpPr>
          <p:nvPr/>
        </p:nvSpPr>
        <p:spPr>
          <a:xfrm>
            <a:off x="3330876" y="1304890"/>
            <a:ext cx="6643633" cy="334031"/>
          </a:xfrm>
          <a:prstGeom prst="rect">
            <a:avLst/>
          </a:prstGeom>
        </p:spPr>
        <p:txBody>
          <a:bodyPr/>
          <a:lstStyle>
            <a:lvl1pPr marL="356616" indent="-356616" algn="l" defTabSz="914400" rtl="0" eaLnBrk="1" latinLnBrk="0" hangingPunct="1">
              <a:spcBef>
                <a:spcPct val="20000"/>
              </a:spcBef>
              <a:buClr>
                <a:schemeClr val="accent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accent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accent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accent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accent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lv-LV" sz="900" b="1">
                <a:cs typeface="Arial" panose="020B0604020202020204" pitchFamily="34" charset="0"/>
              </a:rPr>
              <a:t>Ārkārtas finanšu revīzija par pašvaldību pakalpojumu pieejamības nodrošināšanu novada teritoriālā iedalījuma </a:t>
            </a:r>
            <a:br>
              <a:rPr lang="lv-LV" sz="900" b="1">
                <a:cs typeface="Arial" panose="020B0604020202020204" pitchFamily="34" charset="0"/>
              </a:rPr>
            </a:br>
            <a:r>
              <a:rPr lang="lv-LV" sz="900" b="1">
                <a:cs typeface="Arial" panose="020B0604020202020204" pitchFamily="34" charset="0"/>
              </a:rPr>
              <a:t>vienībās pēc administratīvi teritoriālās reformas.</a:t>
            </a:r>
            <a:endParaRPr lang="en-US" sz="900" b="1">
              <a:cs typeface="Arial" panose="020B0604020202020204" pitchFamily="34" charset="0"/>
            </a:endParaRPr>
          </a:p>
        </p:txBody>
      </p:sp>
    </p:spTree>
    <p:extLst>
      <p:ext uri="{BB962C8B-B14F-4D97-AF65-F5344CB8AC3E}">
        <p14:creationId xmlns:p14="http://schemas.microsoft.com/office/powerpoint/2010/main" val="48619104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90AFF6B-29C6-41A9-A4DD-EAED3632DA46}"/>
              </a:ext>
            </a:extLst>
          </p:cNvPr>
          <p:cNvSpPr>
            <a:spLocks noGrp="1"/>
          </p:cNvSpPr>
          <p:nvPr>
            <p:ph sz="half" idx="1"/>
          </p:nvPr>
        </p:nvSpPr>
        <p:spPr/>
        <p:txBody>
          <a:bodyPr/>
          <a:lstStyle/>
          <a:p>
            <a:r>
              <a:rPr lang="lv-LV"/>
              <a:t>Savstarpējai analīzei primāri izvēlas segmentēt kopās pakalpojumu sniegšanas vietas, kuras atrodas savstarpēji vistuvāk pēc ATR, bijušo teritoriju pierobežu zonās.</a:t>
            </a:r>
          </a:p>
          <a:p>
            <a:endParaRPr lang="lv-LV"/>
          </a:p>
        </p:txBody>
      </p:sp>
      <p:sp>
        <p:nvSpPr>
          <p:cNvPr id="8" name="Content Placeholder 7">
            <a:extLst>
              <a:ext uri="{FF2B5EF4-FFF2-40B4-BE49-F238E27FC236}">
                <a16:creationId xmlns:a16="http://schemas.microsoft.com/office/drawing/2014/main" id="{D1B844A6-A773-47CF-8F52-4B2C335A6AF7}"/>
              </a:ext>
            </a:extLst>
          </p:cNvPr>
          <p:cNvSpPr>
            <a:spLocks noGrp="1"/>
          </p:cNvSpPr>
          <p:nvPr>
            <p:ph sz="half" idx="2"/>
          </p:nvPr>
        </p:nvSpPr>
        <p:spPr/>
        <p:txBody>
          <a:bodyPr/>
          <a:lstStyle/>
          <a:p>
            <a:r>
              <a:rPr lang="lv-LV"/>
              <a:t>Grupēšana pēc iedzīvotāju blīvuma un maksimāli pieļaujamā braukšanas attāluma.</a:t>
            </a:r>
          </a:p>
        </p:txBody>
      </p:sp>
      <p:sp>
        <p:nvSpPr>
          <p:cNvPr id="6" name="Slide Number Placeholder 5">
            <a:extLst>
              <a:ext uri="{FF2B5EF4-FFF2-40B4-BE49-F238E27FC236}">
                <a16:creationId xmlns:a16="http://schemas.microsoft.com/office/drawing/2014/main" id="{2306D234-1CDD-4471-A579-B95730163041}"/>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20</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pic>
        <p:nvPicPr>
          <p:cNvPr id="7" name="Picture 6">
            <a:extLst>
              <a:ext uri="{FF2B5EF4-FFF2-40B4-BE49-F238E27FC236}">
                <a16:creationId xmlns:a16="http://schemas.microsoft.com/office/drawing/2014/main" id="{C697078D-8F29-4528-906C-D6AFD8707FF8}"/>
              </a:ext>
            </a:extLst>
          </p:cNvPr>
          <p:cNvPicPr>
            <a:picLocks noChangeAspect="1"/>
          </p:cNvPicPr>
          <p:nvPr/>
        </p:nvPicPr>
        <p:blipFill rotWithShape="1">
          <a:blip r:embed="rId2"/>
          <a:srcRect t="13129" b="14502"/>
          <a:stretch/>
        </p:blipFill>
        <p:spPr>
          <a:xfrm>
            <a:off x="6363686" y="2800905"/>
            <a:ext cx="5054108" cy="2743200"/>
          </a:xfrm>
          <a:prstGeom prst="rect">
            <a:avLst/>
          </a:prstGeom>
        </p:spPr>
      </p:pic>
      <p:pic>
        <p:nvPicPr>
          <p:cNvPr id="9" name="Picture 8">
            <a:extLst>
              <a:ext uri="{FF2B5EF4-FFF2-40B4-BE49-F238E27FC236}">
                <a16:creationId xmlns:a16="http://schemas.microsoft.com/office/drawing/2014/main" id="{3D36C14F-50ED-4954-8D91-2A4867DC5A0A}"/>
              </a:ext>
            </a:extLst>
          </p:cNvPr>
          <p:cNvPicPr>
            <a:picLocks noChangeAspect="1"/>
          </p:cNvPicPr>
          <p:nvPr/>
        </p:nvPicPr>
        <p:blipFill rotWithShape="1">
          <a:blip r:embed="rId2"/>
          <a:srcRect t="13129" b="14502"/>
          <a:stretch/>
        </p:blipFill>
        <p:spPr>
          <a:xfrm>
            <a:off x="780556" y="2800905"/>
            <a:ext cx="5054108" cy="2743200"/>
          </a:xfrm>
          <a:prstGeom prst="rect">
            <a:avLst/>
          </a:prstGeom>
        </p:spPr>
      </p:pic>
      <p:sp>
        <p:nvSpPr>
          <p:cNvPr id="10" name="Oval 9">
            <a:extLst>
              <a:ext uri="{FF2B5EF4-FFF2-40B4-BE49-F238E27FC236}">
                <a16:creationId xmlns:a16="http://schemas.microsoft.com/office/drawing/2014/main" id="{B5FBCF5B-0321-4E18-9244-A12AA15C9396}"/>
              </a:ext>
            </a:extLst>
          </p:cNvPr>
          <p:cNvSpPr/>
          <p:nvPr/>
        </p:nvSpPr>
        <p:spPr>
          <a:xfrm>
            <a:off x="8558074" y="4172505"/>
            <a:ext cx="816745" cy="754602"/>
          </a:xfrm>
          <a:prstGeom prst="ellipse">
            <a:avLst/>
          </a:prstGeom>
          <a:noFill/>
          <a:ln w="28575"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4"/>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1" name="Oval 10">
            <a:extLst>
              <a:ext uri="{FF2B5EF4-FFF2-40B4-BE49-F238E27FC236}">
                <a16:creationId xmlns:a16="http://schemas.microsoft.com/office/drawing/2014/main" id="{25BC2F66-8DEE-495A-B372-0B6E201462AC}"/>
              </a:ext>
            </a:extLst>
          </p:cNvPr>
          <p:cNvSpPr/>
          <p:nvPr/>
        </p:nvSpPr>
        <p:spPr>
          <a:xfrm>
            <a:off x="3233196" y="3308310"/>
            <a:ext cx="319498" cy="314823"/>
          </a:xfrm>
          <a:prstGeom prst="ellipse">
            <a:avLst/>
          </a:prstGeom>
          <a:noFill/>
          <a:ln w="28575"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4"/>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ndParaRPr>
          </a:p>
        </p:txBody>
      </p:sp>
      <p:cxnSp>
        <p:nvCxnSpPr>
          <p:cNvPr id="13" name="Straight Arrow Connector 12">
            <a:extLst>
              <a:ext uri="{FF2B5EF4-FFF2-40B4-BE49-F238E27FC236}">
                <a16:creationId xmlns:a16="http://schemas.microsoft.com/office/drawing/2014/main" id="{B2A4A870-3EB8-409E-A96D-13AF6F69440E}"/>
              </a:ext>
            </a:extLst>
          </p:cNvPr>
          <p:cNvCxnSpPr>
            <a:cxnSpLocks/>
            <a:stCxn id="10" idx="0"/>
          </p:cNvCxnSpPr>
          <p:nvPr/>
        </p:nvCxnSpPr>
        <p:spPr>
          <a:xfrm>
            <a:off x="8966447" y="4172505"/>
            <a:ext cx="0" cy="461637"/>
          </a:xfrm>
          <a:prstGeom prst="straightConnector1">
            <a:avLst/>
          </a:prstGeom>
          <a:ln>
            <a:solidFill>
              <a:schemeClr val="bg1"/>
            </a:solidFill>
            <a:headEnd type="triangle"/>
            <a:tailEnd type="triangle"/>
          </a:ln>
        </p:spPr>
        <p:style>
          <a:lnRef idx="2">
            <a:schemeClr val="accent4"/>
          </a:lnRef>
          <a:fillRef idx="0">
            <a:schemeClr val="accent4"/>
          </a:fillRef>
          <a:effectRef idx="1">
            <a:schemeClr val="accent4"/>
          </a:effectRef>
          <a:fontRef idx="minor">
            <a:schemeClr val="tx1"/>
          </a:fontRef>
        </p:style>
      </p:cxnSp>
      <p:cxnSp>
        <p:nvCxnSpPr>
          <p:cNvPr id="21" name="Straight Arrow Connector 20">
            <a:extLst>
              <a:ext uri="{FF2B5EF4-FFF2-40B4-BE49-F238E27FC236}">
                <a16:creationId xmlns:a16="http://schemas.microsoft.com/office/drawing/2014/main" id="{0CB10B21-A87B-438B-9F55-178806204400}"/>
              </a:ext>
            </a:extLst>
          </p:cNvPr>
          <p:cNvCxnSpPr>
            <a:cxnSpLocks/>
          </p:cNvCxnSpPr>
          <p:nvPr/>
        </p:nvCxnSpPr>
        <p:spPr>
          <a:xfrm>
            <a:off x="7844900" y="3429000"/>
            <a:ext cx="442404" cy="0"/>
          </a:xfrm>
          <a:prstGeom prst="straightConnector1">
            <a:avLst/>
          </a:prstGeom>
          <a:ln>
            <a:solidFill>
              <a:schemeClr val="bg1"/>
            </a:solidFill>
            <a:headEnd type="triangle"/>
            <a:tailEnd type="triangle"/>
          </a:ln>
        </p:spPr>
        <p:style>
          <a:lnRef idx="2">
            <a:schemeClr val="accent4"/>
          </a:lnRef>
          <a:fillRef idx="0">
            <a:schemeClr val="accent4"/>
          </a:fillRef>
          <a:effectRef idx="1">
            <a:schemeClr val="accent4"/>
          </a:effectRef>
          <a:fontRef idx="minor">
            <a:schemeClr val="tx1"/>
          </a:fontRef>
        </p:style>
      </p:cxnSp>
      <p:sp>
        <p:nvSpPr>
          <p:cNvPr id="23" name="Rectangle 22">
            <a:extLst>
              <a:ext uri="{FF2B5EF4-FFF2-40B4-BE49-F238E27FC236}">
                <a16:creationId xmlns:a16="http://schemas.microsoft.com/office/drawing/2014/main" id="{432F435A-4B61-47F9-A491-7F2CF1A18563}"/>
              </a:ext>
            </a:extLst>
          </p:cNvPr>
          <p:cNvSpPr/>
          <p:nvPr/>
        </p:nvSpPr>
        <p:spPr>
          <a:xfrm>
            <a:off x="7742807" y="3144648"/>
            <a:ext cx="646591" cy="200703"/>
          </a:xfrm>
          <a:prstGeom prst="rect">
            <a:avLst/>
          </a:prstGeom>
          <a:noFill/>
          <a:ln>
            <a:noFill/>
          </a:ln>
        </p:spPr>
        <p:style>
          <a:lnRef idx="0">
            <a:scrgbClr r="0" g="0" b="0"/>
          </a:lnRef>
          <a:fillRef idx="0">
            <a:scrgbClr r="0" g="0" b="0"/>
          </a:fillRef>
          <a:effectRef idx="0">
            <a:scrgbClr r="0" g="0" b="0"/>
          </a:effectRef>
          <a:fontRef idx="minor">
            <a:schemeClr val="accent4"/>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30km</a:t>
            </a:r>
          </a:p>
        </p:txBody>
      </p:sp>
      <p:sp>
        <p:nvSpPr>
          <p:cNvPr id="16" name="Footer Placeholder 4">
            <a:extLst>
              <a:ext uri="{FF2B5EF4-FFF2-40B4-BE49-F238E27FC236}">
                <a16:creationId xmlns:a16="http://schemas.microsoft.com/office/drawing/2014/main" id="{B06DC71C-28FF-478C-9090-C8B0375C1DD8}"/>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Ārkārtas finanšu revīzija par pašvaldību pakalpojumu pieejamības nodrošināšanu novada teritoriālā 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vienībās pēc administratīvi teritoriālās reformas.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0" name="Title 1">
            <a:extLst>
              <a:ext uri="{FF2B5EF4-FFF2-40B4-BE49-F238E27FC236}">
                <a16:creationId xmlns:a16="http://schemas.microsoft.com/office/drawing/2014/main" id="{274B8D90-7966-48A7-AFDB-9BDB33E35955}"/>
              </a:ext>
            </a:extLst>
          </p:cNvPr>
          <p:cNvSpPr txBox="1">
            <a:spLocks/>
          </p:cNvSpPr>
          <p:nvPr/>
        </p:nvSpPr>
        <p:spPr>
          <a:xfrm>
            <a:off x="1428927" y="246887"/>
            <a:ext cx="10168764" cy="590400"/>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1" i="0" u="none" strike="noStrike" kern="1200" cap="none" spc="0" normalizeH="0" baseline="0" noProof="0">
                <a:ln>
                  <a:noFill/>
                </a:ln>
                <a:solidFill>
                  <a:srgbClr val="2E2E38"/>
                </a:solidFill>
                <a:effectLst/>
                <a:uLnTx/>
                <a:uFillTx/>
              </a:rPr>
              <a:t>Pakalpojumu pieejamības ģeogrāfiskais izvērtējums</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0" i="0" u="sng" strike="noStrike" kern="1200" cap="none" spc="0" normalizeH="0" baseline="0" noProof="0">
                <a:ln>
                  <a:noFill/>
                </a:ln>
                <a:solidFill>
                  <a:srgbClr val="2E2E38"/>
                </a:solidFill>
                <a:effectLst/>
                <a:uLnTx/>
                <a:uFillTx/>
              </a:rPr>
              <a:t>1.1. </a:t>
            </a:r>
            <a:r>
              <a:rPr kumimoji="0" lang="lv-LV" sz="2400" b="0" i="0" u="none" strike="noStrike" kern="1200" cap="none" spc="0" normalizeH="0" baseline="0" noProof="0">
                <a:ln>
                  <a:noFill/>
                </a:ln>
                <a:solidFill>
                  <a:srgbClr val="2E2E38"/>
                </a:solidFill>
                <a:effectLst/>
                <a:uLnTx/>
                <a:uFillTx/>
              </a:rPr>
              <a:t>Ģeogrāfiskā segmentēšana (2/2 lapa)</a:t>
            </a:r>
            <a:br>
              <a:rPr kumimoji="0" lang="lv-LV" sz="2400" b="1" i="0" u="none" strike="noStrike" kern="1200" cap="none" spc="0" normalizeH="0" baseline="0" noProof="0">
                <a:ln>
                  <a:noFill/>
                </a:ln>
                <a:solidFill>
                  <a:srgbClr val="2E2E38"/>
                </a:solidFill>
                <a:effectLst/>
                <a:uLnTx/>
                <a:uFillTx/>
              </a:rPr>
            </a:br>
            <a:endParaRPr kumimoji="0" lang="lv-LV" sz="2400" b="0" i="0" u="none" strike="noStrike" kern="1200" cap="none" spc="0" normalizeH="0" baseline="0" noProof="0">
              <a:ln>
                <a:noFill/>
              </a:ln>
              <a:solidFill>
                <a:srgbClr val="2E2E38"/>
              </a:solidFill>
              <a:effectLst/>
              <a:uLnTx/>
              <a:uFillTx/>
            </a:endParaRPr>
          </a:p>
        </p:txBody>
      </p:sp>
      <p:sp>
        <p:nvSpPr>
          <p:cNvPr id="18" name="Rectangle 17">
            <a:extLst>
              <a:ext uri="{FF2B5EF4-FFF2-40B4-BE49-F238E27FC236}">
                <a16:creationId xmlns:a16="http://schemas.microsoft.com/office/drawing/2014/main" id="{22428257-67CF-4E1B-8D93-A190E211C578}"/>
              </a:ext>
            </a:extLst>
          </p:cNvPr>
          <p:cNvSpPr/>
          <p:nvPr/>
        </p:nvSpPr>
        <p:spPr>
          <a:xfrm>
            <a:off x="600659" y="294200"/>
            <a:ext cx="60202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lv-LV" b="1">
                <a:solidFill>
                  <a:srgbClr val="000000"/>
                </a:solidFill>
                <a:latin typeface="EYInterstate Light" panose="02000506000000020004" pitchFamily="2" charset="0"/>
              </a:rPr>
              <a:t>2</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17" name="Date Placeholder 10">
            <a:extLst>
              <a:ext uri="{FF2B5EF4-FFF2-40B4-BE49-F238E27FC236}">
                <a16:creationId xmlns:a16="http://schemas.microsoft.com/office/drawing/2014/main" id="{62636AF9-CF22-48FD-A28A-23561DFE6564}"/>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152369974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7ECB8A47-E6D7-4BA2-86D2-90674B1025EB}"/>
              </a:ext>
            </a:extLst>
          </p:cNvPr>
          <p:cNvSpPr>
            <a:spLocks/>
          </p:cNvSpPr>
          <p:nvPr/>
        </p:nvSpPr>
        <p:spPr>
          <a:xfrm>
            <a:off x="600659" y="5280940"/>
            <a:ext cx="7149164" cy="611860"/>
          </a:xfrm>
          <a:prstGeom prst="rect">
            <a:avLst/>
          </a:prstGeom>
          <a:solidFill>
            <a:srgbClr val="FFE600"/>
          </a:solidFill>
          <a:ln w="19050" cap="flat" cmpd="sng" algn="ctr">
            <a:noFill/>
            <a:prstDash val="solid"/>
          </a:ln>
          <a:effectLst/>
        </p:spPr>
        <p:txBody>
          <a:bodyPr lIns="144000" tIns="46800" rIns="90000" bIns="46800" rtlCol="0" anchor="ctr" anchorCtr="0"/>
          <a:lstStyle/>
          <a:p>
            <a:pPr marL="190500" marR="0" lvl="1" indent="0" algn="l" defTabSz="914400" rtl="0" eaLnBrk="1" fontAlgn="auto" latinLnBrk="0" hangingPunct="1">
              <a:lnSpc>
                <a:spcPct val="100000"/>
              </a:lnSpc>
              <a:spcBef>
                <a:spcPts val="0"/>
              </a:spcBef>
              <a:spcAft>
                <a:spcPts val="600"/>
              </a:spcAft>
              <a:buClr>
                <a:srgbClr val="646464"/>
              </a:buClr>
              <a:buSzPct val="75000"/>
              <a:buFontTx/>
              <a:buNone/>
              <a:tabLst/>
              <a:defRPr/>
            </a:pPr>
            <a:endParaRPr kumimoji="0" lang="lv-LV" sz="1000" b="0" i="0" u="none" strike="noStrike" kern="1200" cap="none" spc="0" normalizeH="0" baseline="0" noProof="0">
              <a:ln>
                <a:noFill/>
              </a:ln>
              <a:solidFill>
                <a:srgbClr val="646464"/>
              </a:solidFill>
              <a:effectLst/>
              <a:uLnTx/>
              <a:uFillTx/>
              <a:latin typeface="EYInterstate Light" panose="02000506000000020004" pitchFamily="2" charset="0"/>
              <a:cs typeface="Arial"/>
            </a:endParaRPr>
          </a:p>
        </p:txBody>
      </p:sp>
      <p:sp>
        <p:nvSpPr>
          <p:cNvPr id="3" name="Content Placeholder 2">
            <a:extLst>
              <a:ext uri="{FF2B5EF4-FFF2-40B4-BE49-F238E27FC236}">
                <a16:creationId xmlns:a16="http://schemas.microsoft.com/office/drawing/2014/main" id="{B2688CC7-B41F-44EE-A193-008DD67D8F40}"/>
              </a:ext>
            </a:extLst>
          </p:cNvPr>
          <p:cNvSpPr>
            <a:spLocks noGrp="1"/>
          </p:cNvSpPr>
          <p:nvPr>
            <p:ph idx="1"/>
          </p:nvPr>
        </p:nvSpPr>
        <p:spPr>
          <a:xfrm>
            <a:off x="609919" y="1137920"/>
            <a:ext cx="7149164" cy="4943284"/>
          </a:xfrm>
        </p:spPr>
        <p:txBody>
          <a:bodyPr/>
          <a:lstStyle/>
          <a:p>
            <a:pPr marL="0" indent="0" algn="just">
              <a:buNone/>
            </a:pPr>
            <a:r>
              <a:rPr lang="lv-LV" b="1">
                <a:solidFill>
                  <a:srgbClr val="202124"/>
                </a:solidFill>
                <a:cs typeface="Arial" panose="020B0604020202020204" pitchFamily="34" charset="0"/>
              </a:rPr>
              <a:t>Izslēdzošie nosacījumi – kas izslēdz esošo/ potenciālo pakalpojuma sniegšanas vietu no alternatīvu saraksta</a:t>
            </a:r>
            <a:endParaRPr lang="lv-LV" b="1"/>
          </a:p>
          <a:p>
            <a:pPr marL="356235" indent="-356235" algn="just">
              <a:lnSpc>
                <a:spcPct val="120000"/>
              </a:lnSpc>
              <a:spcBef>
                <a:spcPts val="1200"/>
              </a:spcBef>
              <a:spcAft>
                <a:spcPts val="800"/>
              </a:spcAft>
            </a:pPr>
            <a:r>
              <a:rPr lang="lv-LV" sz="1400">
                <a:solidFill>
                  <a:srgbClr val="202124"/>
                </a:solidFill>
                <a:effectLst/>
                <a:ea typeface="Arial" panose="020B0604020202020204" pitchFamily="34" charset="0"/>
                <a:cs typeface="Arial"/>
              </a:rPr>
              <a:t>Pēc pakalpojumu vietu ģeogrāfiskās segmentēšanas kopās pa 2-4 vietām var sākt sākotnējo analīzi</a:t>
            </a:r>
            <a:r>
              <a:rPr lang="lv-LV" sz="1400">
                <a:solidFill>
                  <a:srgbClr val="202124"/>
                </a:solidFill>
                <a:ea typeface="Arial" panose="020B0604020202020204" pitchFamily="34" charset="0"/>
                <a:cs typeface="Arial"/>
              </a:rPr>
              <a:t> pēc</a:t>
            </a:r>
            <a:r>
              <a:rPr lang="lv-LV" sz="1400">
                <a:solidFill>
                  <a:srgbClr val="202124"/>
                </a:solidFill>
                <a:effectLst/>
                <a:ea typeface="Arial" panose="020B0604020202020204" pitchFamily="34" charset="0"/>
                <a:cs typeface="Arial"/>
              </a:rPr>
              <a:t> </a:t>
            </a:r>
            <a:r>
              <a:rPr lang="lv-LV" sz="1400">
                <a:solidFill>
                  <a:srgbClr val="202124"/>
                </a:solidFill>
                <a:ea typeface="Arial" panose="020B0604020202020204" pitchFamily="34" charset="0"/>
                <a:cs typeface="Arial"/>
              </a:rPr>
              <a:t>iekļaujošiem</a:t>
            </a:r>
            <a:r>
              <a:rPr lang="lv-LV" sz="1400">
                <a:solidFill>
                  <a:srgbClr val="202124"/>
                </a:solidFill>
                <a:effectLst/>
                <a:ea typeface="Arial" panose="020B0604020202020204" pitchFamily="34" charset="0"/>
                <a:cs typeface="Arial"/>
              </a:rPr>
              <a:t> vai </a:t>
            </a:r>
            <a:r>
              <a:rPr lang="lv-LV" sz="1400">
                <a:solidFill>
                  <a:srgbClr val="202124"/>
                </a:solidFill>
                <a:ea typeface="Arial" panose="020B0604020202020204" pitchFamily="34" charset="0"/>
                <a:cs typeface="Arial"/>
              </a:rPr>
              <a:t>izslēdzošiem</a:t>
            </a:r>
            <a:r>
              <a:rPr lang="lv-LV" sz="1400">
                <a:solidFill>
                  <a:srgbClr val="202124"/>
                </a:solidFill>
                <a:effectLst/>
                <a:ea typeface="Arial" panose="020B0604020202020204" pitchFamily="34" charset="0"/>
                <a:cs typeface="Arial"/>
              </a:rPr>
              <a:t> atlases </a:t>
            </a:r>
            <a:r>
              <a:rPr lang="lv-LV" sz="1400">
                <a:solidFill>
                  <a:srgbClr val="202124"/>
                </a:solidFill>
                <a:ea typeface="Arial" panose="020B0604020202020204" pitchFamily="34" charset="0"/>
                <a:cs typeface="Arial"/>
              </a:rPr>
              <a:t>kritērijiem</a:t>
            </a:r>
            <a:r>
              <a:rPr lang="lv-LV" sz="1400">
                <a:solidFill>
                  <a:srgbClr val="202124"/>
                </a:solidFill>
                <a:effectLst/>
                <a:ea typeface="Arial" panose="020B0604020202020204" pitchFamily="34" charset="0"/>
                <a:cs typeface="Arial"/>
              </a:rPr>
              <a:t>. Proti, pirms salīdzināt vietas sava starpā ir nepieciešams noteikt</a:t>
            </a:r>
            <a:r>
              <a:rPr lang="lv-LV" sz="1400">
                <a:solidFill>
                  <a:srgbClr val="202124"/>
                </a:solidFill>
                <a:ea typeface="Arial" panose="020B0604020202020204" pitchFamily="34" charset="0"/>
                <a:cs typeface="Arial"/>
              </a:rPr>
              <a:t>,</a:t>
            </a:r>
            <a:r>
              <a:rPr lang="lv-LV" sz="1400">
                <a:solidFill>
                  <a:srgbClr val="202124"/>
                </a:solidFill>
                <a:effectLst/>
                <a:ea typeface="Arial" panose="020B0604020202020204" pitchFamily="34" charset="0"/>
                <a:cs typeface="Arial"/>
              </a:rPr>
              <a:t> vai pastāv apstākļi, kas šo vietu padara par neiespējamu apvienot ar citu, vai tieši otrādi ir apstākļi, kas viennozīmīgi nosaka, ka vietai ir objektīvi apstākļi tās apvienošanai.</a:t>
            </a:r>
            <a:r>
              <a:rPr lang="lv-LV" sz="1400">
                <a:solidFill>
                  <a:srgbClr val="202124"/>
                </a:solidFill>
                <a:ea typeface="Arial" panose="020B0604020202020204" pitchFamily="34" charset="0"/>
                <a:cs typeface="Arial"/>
              </a:rPr>
              <a:t> </a:t>
            </a:r>
            <a:endParaRPr lang="lv-LV" sz="1400">
              <a:solidFill>
                <a:srgbClr val="202124"/>
              </a:solidFill>
              <a:effectLst/>
              <a:ea typeface="Arial" panose="020B0604020202020204" pitchFamily="34" charset="0"/>
              <a:cs typeface="Arial" panose="020B0604020202020204" pitchFamily="34" charset="0"/>
            </a:endParaRPr>
          </a:p>
          <a:p>
            <a:pPr marL="356235" indent="-356235" algn="just">
              <a:lnSpc>
                <a:spcPct val="120000"/>
              </a:lnSpc>
              <a:spcAft>
                <a:spcPts val="800"/>
              </a:spcAft>
            </a:pPr>
            <a:r>
              <a:rPr lang="lv-LV" sz="1400">
                <a:solidFill>
                  <a:srgbClr val="202124"/>
                </a:solidFill>
                <a:effectLst/>
                <a:ea typeface="Arial" panose="020B0604020202020204" pitchFamily="34" charset="0"/>
                <a:cs typeface="Arial"/>
              </a:rPr>
              <a:t>Kā iekļaujošu piemēru var minēt, ka starp analizējamām lokācijām ir dabiski šķēršļi (</a:t>
            </a:r>
            <a:r>
              <a:rPr lang="lv-LV" sz="1400">
                <a:solidFill>
                  <a:srgbClr val="202124"/>
                </a:solidFill>
                <a:ea typeface="Arial" panose="020B0604020202020204" pitchFamily="34" charset="0"/>
                <a:cs typeface="Arial"/>
              </a:rPr>
              <a:t>piemēram,</a:t>
            </a:r>
            <a:r>
              <a:rPr lang="lv-LV" sz="1400">
                <a:solidFill>
                  <a:srgbClr val="202124"/>
                </a:solidFill>
                <a:effectLst/>
                <a:ea typeface="Arial" panose="020B0604020202020204" pitchFamily="34" charset="0"/>
                <a:cs typeface="Arial"/>
              </a:rPr>
              <a:t> upe bez tās šķērsošanas vietām tuvumā), kas objektīvi izslēdz iespēju novirzīt pakalpojumu saņēmējus uz citu tuvāko pakalpojumu saņemšanas vietu.</a:t>
            </a:r>
            <a:r>
              <a:rPr lang="lv-LV" sz="1400">
                <a:solidFill>
                  <a:srgbClr val="202124"/>
                </a:solidFill>
                <a:ea typeface="Arial" panose="020B0604020202020204" pitchFamily="34" charset="0"/>
                <a:cs typeface="Arial"/>
              </a:rPr>
              <a:t> Kā</a:t>
            </a:r>
            <a:r>
              <a:rPr lang="lv-LV" sz="1400">
                <a:solidFill>
                  <a:srgbClr val="202124"/>
                </a:solidFill>
                <a:effectLst/>
                <a:ea typeface="Arial" panose="020B0604020202020204" pitchFamily="34" charset="0"/>
                <a:cs typeface="Arial"/>
              </a:rPr>
              <a:t> izslēdzošu kritēriju var minēt objektīvu nepieciešamību slēgt pakalpojumu </a:t>
            </a:r>
            <a:r>
              <a:rPr lang="lv-LV" sz="1400">
                <a:solidFill>
                  <a:srgbClr val="202124"/>
                </a:solidFill>
                <a:ea typeface="Arial" panose="020B0604020202020204" pitchFamily="34" charset="0"/>
                <a:cs typeface="Arial"/>
              </a:rPr>
              <a:t>sniegšanas vietu</a:t>
            </a:r>
            <a:r>
              <a:rPr lang="lv-LV" sz="1400">
                <a:solidFill>
                  <a:srgbClr val="202124"/>
                </a:solidFill>
                <a:effectLst/>
                <a:ea typeface="Arial" panose="020B0604020202020204" pitchFamily="34" charset="0"/>
                <a:cs typeface="Arial"/>
              </a:rPr>
              <a:t>, jo piemēram, ēku tehniskais stāvoklis vai citas tehniskās prasības neatbilst nepieciešamajai pakalpojumu saņēmēju apkalpošanas kapacitātei un kvalitātei.</a:t>
            </a:r>
          </a:p>
          <a:p>
            <a:pPr marL="0" indent="0" algn="just">
              <a:lnSpc>
                <a:spcPct val="120000"/>
              </a:lnSpc>
              <a:spcAft>
                <a:spcPts val="800"/>
              </a:spcAft>
              <a:buNone/>
            </a:pPr>
            <a:endParaRPr lang="en-US" sz="1400">
              <a:effectLst/>
              <a:ea typeface="Arial" panose="020B0604020202020204" pitchFamily="34" charset="0"/>
              <a:cs typeface="Arial"/>
            </a:endParaRPr>
          </a:p>
          <a:p>
            <a:pPr marL="100330" indent="0">
              <a:lnSpc>
                <a:spcPct val="120000"/>
              </a:lnSpc>
              <a:spcBef>
                <a:spcPts val="0"/>
              </a:spcBef>
              <a:spcAft>
                <a:spcPts val="800"/>
              </a:spcAft>
              <a:buNone/>
            </a:pPr>
            <a:r>
              <a:rPr lang="lv-LV" sz="1400">
                <a:solidFill>
                  <a:srgbClr val="202124"/>
                </a:solidFill>
                <a:effectLst/>
                <a:ea typeface="Arial" panose="020B0604020202020204" pitchFamily="34" charset="0"/>
                <a:cs typeface="Arial"/>
              </a:rPr>
              <a:t>Katras pašvaldības ietvaros var būt atšķirīgi iekļaujošie un izslēdzošie sākotnējās atlases kritēriji, kas ir jāizvēlas un jānosaka </a:t>
            </a:r>
            <a:r>
              <a:rPr lang="lv-LV" sz="1400">
                <a:solidFill>
                  <a:srgbClr val="202124"/>
                </a:solidFill>
                <a:ea typeface="Arial" panose="020B0604020202020204" pitchFamily="34" charset="0"/>
                <a:cs typeface="Arial"/>
              </a:rPr>
              <a:t>metodikas piemērošanas</a:t>
            </a:r>
            <a:r>
              <a:rPr lang="lv-LV" sz="1400">
                <a:solidFill>
                  <a:srgbClr val="202124"/>
                </a:solidFill>
                <a:effectLst/>
                <a:ea typeface="Arial" panose="020B0604020202020204" pitchFamily="34" charset="0"/>
                <a:cs typeface="Arial"/>
              </a:rPr>
              <a:t> ietvaros</a:t>
            </a:r>
            <a:r>
              <a:rPr lang="lv-LV" sz="1200">
                <a:solidFill>
                  <a:srgbClr val="202124"/>
                </a:solidFill>
                <a:effectLst/>
                <a:ea typeface="Arial" panose="020B0604020202020204" pitchFamily="34" charset="0"/>
                <a:cs typeface="Arial"/>
              </a:rPr>
              <a:t>.</a:t>
            </a:r>
            <a:r>
              <a:rPr lang="lv-LV" sz="1200">
                <a:solidFill>
                  <a:srgbClr val="202124"/>
                </a:solidFill>
                <a:ea typeface="Arial" panose="020B0604020202020204" pitchFamily="34" charset="0"/>
                <a:cs typeface="Arial"/>
              </a:rPr>
              <a:t> </a:t>
            </a:r>
            <a:endParaRPr lang="en-US" sz="1200">
              <a:effectLst/>
              <a:ea typeface="Arial" panose="020B0604020202020204" pitchFamily="34" charset="0"/>
              <a:cs typeface="Times New Roman" panose="02020603050405020304" pitchFamily="18" charset="0"/>
            </a:endParaRPr>
          </a:p>
        </p:txBody>
      </p:sp>
      <p:pic>
        <p:nvPicPr>
          <p:cNvPr id="15" name="Picture 14" descr="Handicapped parking spot">
            <a:extLst>
              <a:ext uri="{FF2B5EF4-FFF2-40B4-BE49-F238E27FC236}">
                <a16:creationId xmlns:a16="http://schemas.microsoft.com/office/drawing/2014/main" id="{EAF2B62A-1884-44F4-B189-F328DA63796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009944" y="1043924"/>
            <a:ext cx="3578487" cy="2385076"/>
          </a:xfrm>
          <a:prstGeom prst="rect">
            <a:avLst/>
          </a:prstGeom>
        </p:spPr>
      </p:pic>
      <p:pic>
        <p:nvPicPr>
          <p:cNvPr id="17" name="Picture 16" descr="Moving bus">
            <a:extLst>
              <a:ext uri="{FF2B5EF4-FFF2-40B4-BE49-F238E27FC236}">
                <a16:creationId xmlns:a16="http://schemas.microsoft.com/office/drawing/2014/main" id="{5C30C2FB-C294-4326-91A9-672F02F78FC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009944" y="3514772"/>
            <a:ext cx="3578487" cy="2385443"/>
          </a:xfrm>
          <a:prstGeom prst="rect">
            <a:avLst/>
          </a:prstGeom>
        </p:spPr>
      </p:pic>
      <p:sp>
        <p:nvSpPr>
          <p:cNvPr id="18" name="Slide Number Placeholder 5">
            <a:extLst>
              <a:ext uri="{FF2B5EF4-FFF2-40B4-BE49-F238E27FC236}">
                <a16:creationId xmlns:a16="http://schemas.microsoft.com/office/drawing/2014/main" id="{E9E08E6B-46F8-43DA-931E-736B464A07B8}"/>
              </a:ext>
            </a:extLst>
          </p:cNvPr>
          <p:cNvSpPr>
            <a:spLocks noGrp="1"/>
          </p:cNvSpPr>
          <p:nvPr>
            <p:ph type="sldNum" sz="quarter" idx="12"/>
          </p:nvPr>
        </p:nvSpPr>
        <p:spPr>
          <a:xfrm>
            <a:off x="617221"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21</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9" name="Footer Placeholder 4">
            <a:extLst>
              <a:ext uri="{FF2B5EF4-FFF2-40B4-BE49-F238E27FC236}">
                <a16:creationId xmlns:a16="http://schemas.microsoft.com/office/drawing/2014/main" id="{83D10AFD-803D-4211-8AB6-FF9F1AA9E5A4}"/>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novada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0" name="Title 1">
            <a:extLst>
              <a:ext uri="{FF2B5EF4-FFF2-40B4-BE49-F238E27FC236}">
                <a16:creationId xmlns:a16="http://schemas.microsoft.com/office/drawing/2014/main" id="{5D2F9E2C-B528-4054-BFC1-7E1843159D32}"/>
              </a:ext>
            </a:extLst>
          </p:cNvPr>
          <p:cNvSpPr txBox="1">
            <a:spLocks/>
          </p:cNvSpPr>
          <p:nvPr/>
        </p:nvSpPr>
        <p:spPr>
          <a:xfrm>
            <a:off x="1428927" y="246887"/>
            <a:ext cx="10168764" cy="590400"/>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1" i="0" u="none" strike="noStrike" kern="1200" cap="none" spc="0" normalizeH="0" baseline="0" noProof="0">
                <a:ln>
                  <a:noFill/>
                </a:ln>
                <a:solidFill>
                  <a:srgbClr val="2E2E38"/>
                </a:solidFill>
                <a:effectLst/>
                <a:uLnTx/>
                <a:uFillTx/>
              </a:rPr>
              <a:t>Pakalpojumu pieejamības ģeogrāfiskais izvērtējums</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i="0" u="sng" strike="noStrike" kern="1200" cap="none" spc="0" normalizeH="0" baseline="0" noProof="0">
                <a:ln>
                  <a:noFill/>
                </a:ln>
                <a:solidFill>
                  <a:srgbClr val="2E2E38"/>
                </a:solidFill>
                <a:effectLst/>
                <a:uLnTx/>
                <a:uFillTx/>
              </a:rPr>
              <a:t>1.2. </a:t>
            </a:r>
            <a:r>
              <a:rPr kumimoji="0" lang="lv-LV" sz="2400" b="0" i="0" u="none" strike="noStrike" kern="1200" cap="none" spc="0" normalizeH="0" baseline="0" noProof="0">
                <a:ln>
                  <a:noFill/>
                </a:ln>
                <a:solidFill>
                  <a:srgbClr val="2E2E38"/>
                </a:solidFill>
                <a:effectLst/>
                <a:uLnTx/>
                <a:uFillTx/>
              </a:rPr>
              <a:t>Izslēdzošie nosacījumi (1/2 lapa)</a:t>
            </a:r>
            <a:br>
              <a:rPr kumimoji="0" lang="lv-LV" sz="2400" b="1" i="0" u="none" strike="noStrike" kern="1200" cap="none" spc="0" normalizeH="0" baseline="0" noProof="0">
                <a:ln>
                  <a:noFill/>
                </a:ln>
                <a:solidFill>
                  <a:srgbClr val="2E2E38"/>
                </a:solidFill>
                <a:effectLst/>
                <a:uLnTx/>
                <a:uFillTx/>
              </a:rPr>
            </a:br>
            <a:endParaRPr kumimoji="0" lang="lv-LV" sz="2400" b="0" i="0" u="none" strike="noStrike" kern="1200" cap="none" spc="0" normalizeH="0" baseline="0" noProof="0">
              <a:ln>
                <a:noFill/>
              </a:ln>
              <a:solidFill>
                <a:srgbClr val="2E2E38"/>
              </a:solidFill>
              <a:effectLst/>
              <a:uLnTx/>
              <a:uFillTx/>
            </a:endParaRPr>
          </a:p>
        </p:txBody>
      </p:sp>
      <p:sp>
        <p:nvSpPr>
          <p:cNvPr id="21" name="Rectangle 20">
            <a:extLst>
              <a:ext uri="{FF2B5EF4-FFF2-40B4-BE49-F238E27FC236}">
                <a16:creationId xmlns:a16="http://schemas.microsoft.com/office/drawing/2014/main" id="{30285468-CF79-469C-9A9B-D98420342926}"/>
              </a:ext>
            </a:extLst>
          </p:cNvPr>
          <p:cNvSpPr/>
          <p:nvPr/>
        </p:nvSpPr>
        <p:spPr>
          <a:xfrm>
            <a:off x="600659" y="294200"/>
            <a:ext cx="60202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lv-LV" b="1">
                <a:solidFill>
                  <a:srgbClr val="000000"/>
                </a:solidFill>
                <a:latin typeface="EYInterstate Light" panose="02000506000000020004" pitchFamily="2" charset="0"/>
              </a:rPr>
              <a:t>2</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12" name="Date Placeholder 10">
            <a:extLst>
              <a:ext uri="{FF2B5EF4-FFF2-40B4-BE49-F238E27FC236}">
                <a16:creationId xmlns:a16="http://schemas.microsoft.com/office/drawing/2014/main" id="{DD1C4938-7BE7-4713-BC3D-2362B9F7DB84}"/>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87068473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2688CC7-B41F-44EE-A193-008DD67D8F40}"/>
              </a:ext>
            </a:extLst>
          </p:cNvPr>
          <p:cNvSpPr>
            <a:spLocks noGrp="1"/>
          </p:cNvSpPr>
          <p:nvPr>
            <p:ph idx="1"/>
          </p:nvPr>
        </p:nvSpPr>
        <p:spPr>
          <a:xfrm>
            <a:off x="609919" y="1137920"/>
            <a:ext cx="7149164" cy="4762295"/>
          </a:xfrm>
        </p:spPr>
        <p:txBody>
          <a:bodyPr/>
          <a:lstStyle/>
          <a:p>
            <a:pPr marL="0" indent="0" algn="just">
              <a:spcBef>
                <a:spcPts val="600"/>
              </a:spcBef>
              <a:spcAft>
                <a:spcPts val="1200"/>
              </a:spcAft>
              <a:buNone/>
            </a:pPr>
            <a:r>
              <a:rPr lang="lv-LV" b="1">
                <a:solidFill>
                  <a:srgbClr val="202124"/>
                </a:solidFill>
                <a:cs typeface="Arial" panose="020B0604020202020204" pitchFamily="34" charset="0"/>
              </a:rPr>
              <a:t>Izslēdzošie nosacījumi – kas izslēdz esošo/ potenciālo pakalpojuma sniegšanas vietu no alternatīvu saraksta</a:t>
            </a:r>
            <a:endParaRPr lang="lv-LV" b="1"/>
          </a:p>
          <a:p>
            <a:pPr marL="0" indent="0" algn="just">
              <a:spcBef>
                <a:spcPts val="600"/>
              </a:spcBef>
              <a:buNone/>
            </a:pPr>
            <a:r>
              <a:rPr lang="lv-LV" sz="1400" b="1">
                <a:cs typeface="Arial" panose="020B0604020202020204" pitchFamily="34" charset="0"/>
              </a:rPr>
              <a:t>Izslēdzošo nosacījumu piemēri:</a:t>
            </a:r>
            <a:endParaRPr lang="lv-LV" b="1"/>
          </a:p>
          <a:p>
            <a:pPr marL="285750" indent="-285750" algn="just">
              <a:lnSpc>
                <a:spcPct val="120000"/>
              </a:lnSpc>
              <a:spcBef>
                <a:spcPts val="600"/>
              </a:spcBef>
              <a:buFont typeface="Arial" panose="020B0604020202020204" pitchFamily="34" charset="0"/>
              <a:buChar char="►"/>
              <a:defRPr/>
            </a:pPr>
            <a:r>
              <a:rPr lang="lv-LV" sz="1400">
                <a:cs typeface="Arial" panose="020B0604020202020204" pitchFamily="34" charset="0"/>
              </a:rPr>
              <a:t>Vai ir iespējams ērti piekļūt ar sabiedrisko transportu no visām administratīvās teritorijas apdzīvotajām vietām?</a:t>
            </a:r>
          </a:p>
          <a:p>
            <a:pPr marL="285750" indent="-285750" algn="just">
              <a:lnSpc>
                <a:spcPct val="120000"/>
              </a:lnSpc>
              <a:spcBef>
                <a:spcPts val="600"/>
              </a:spcBef>
              <a:buFont typeface="Arial" panose="020B0604020202020204" pitchFamily="34" charset="0"/>
              <a:buChar char="►"/>
              <a:defRPr/>
            </a:pPr>
            <a:r>
              <a:rPr lang="lv-LV" sz="1400">
                <a:cs typeface="Arial" panose="020B0604020202020204" pitchFamily="34" charset="0"/>
              </a:rPr>
              <a:t>Vai konkrētā pakalpojumu sniegšanas vieta ir bibliotēka?</a:t>
            </a:r>
          </a:p>
          <a:p>
            <a:pPr marL="285750" indent="-285750" algn="just">
              <a:lnSpc>
                <a:spcPct val="120000"/>
              </a:lnSpc>
              <a:spcBef>
                <a:spcPts val="600"/>
              </a:spcBef>
              <a:buFont typeface="Arial" panose="020B0604020202020204" pitchFamily="34" charset="0"/>
              <a:buChar char="►"/>
              <a:defRPr/>
            </a:pPr>
            <a:r>
              <a:rPr lang="lv-LV" sz="1400">
                <a:cs typeface="Arial"/>
              </a:rPr>
              <a:t>Vai apkārtnē pieejami arī citi sabiedriski pakalpojumi (ārstniecības iestādes, kultūras iestādes, veikali u.c.)?</a:t>
            </a:r>
          </a:p>
          <a:p>
            <a:pPr marL="285750" indent="-285750" algn="just">
              <a:lnSpc>
                <a:spcPct val="120000"/>
              </a:lnSpc>
              <a:spcBef>
                <a:spcPts val="600"/>
              </a:spcBef>
              <a:buFont typeface="Arial" panose="020B0604020202020204" pitchFamily="34" charset="0"/>
              <a:buChar char="►"/>
              <a:defRPr/>
            </a:pPr>
            <a:r>
              <a:rPr lang="lv-LV" sz="1400">
                <a:cs typeface="Arial" panose="020B0604020202020204" pitchFamily="34" charset="0"/>
              </a:rPr>
              <a:t>Vai konkrētajām telpām ir labvēlīgi lietošanas nosacījumi (īpašumtiesības, noslēgtie līgumi, īres noteikumi u.c.)?</a:t>
            </a:r>
          </a:p>
          <a:p>
            <a:pPr marL="285750" indent="-285750" algn="just">
              <a:lnSpc>
                <a:spcPct val="120000"/>
              </a:lnSpc>
              <a:spcBef>
                <a:spcPts val="600"/>
              </a:spcBef>
              <a:buFont typeface="Arial" panose="020B0604020202020204" pitchFamily="34" charset="0"/>
              <a:buChar char="►"/>
              <a:defRPr/>
            </a:pPr>
            <a:r>
              <a:rPr lang="lv-LV" sz="1400">
                <a:cs typeface="Arial" panose="020B0604020202020204" pitchFamily="34" charset="0"/>
              </a:rPr>
              <a:t>Vai ir iespējams ērti piekļūt blakus esošajām pakalpojumu sniegšanas vietām, ja konkrēto pakalpojuma sniegšanas vietu slēdz?</a:t>
            </a:r>
          </a:p>
          <a:p>
            <a:pPr marL="285750" indent="-285750" algn="just">
              <a:lnSpc>
                <a:spcPct val="120000"/>
              </a:lnSpc>
              <a:spcBef>
                <a:spcPts val="600"/>
              </a:spcBef>
              <a:buFont typeface="Arial" panose="020B0604020202020204" pitchFamily="34" charset="0"/>
              <a:buChar char="►"/>
              <a:defRPr/>
            </a:pPr>
            <a:r>
              <a:rPr lang="lv-LV" sz="1400">
                <a:cs typeface="Arial"/>
              </a:rPr>
              <a:t>Vai pakalpojumu sniegšanas vieta tiek izmantota kā sabiedrības pulcēšanās punkts (iedzīvotāju socializēšanās vieta).</a:t>
            </a:r>
          </a:p>
        </p:txBody>
      </p:sp>
      <p:pic>
        <p:nvPicPr>
          <p:cNvPr id="15" name="Picture 14" descr="Handicapped parking spot">
            <a:extLst>
              <a:ext uri="{FF2B5EF4-FFF2-40B4-BE49-F238E27FC236}">
                <a16:creationId xmlns:a16="http://schemas.microsoft.com/office/drawing/2014/main" id="{EAF2B62A-1884-44F4-B189-F328DA63796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009944" y="1043924"/>
            <a:ext cx="3578487" cy="2385076"/>
          </a:xfrm>
          <a:prstGeom prst="rect">
            <a:avLst/>
          </a:prstGeom>
        </p:spPr>
      </p:pic>
      <p:pic>
        <p:nvPicPr>
          <p:cNvPr id="17" name="Picture 16" descr="Moving bus">
            <a:extLst>
              <a:ext uri="{FF2B5EF4-FFF2-40B4-BE49-F238E27FC236}">
                <a16:creationId xmlns:a16="http://schemas.microsoft.com/office/drawing/2014/main" id="{5C30C2FB-C294-4326-91A9-672F02F78FC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009944" y="3514772"/>
            <a:ext cx="3578487" cy="2385443"/>
          </a:xfrm>
          <a:prstGeom prst="rect">
            <a:avLst/>
          </a:prstGeom>
        </p:spPr>
      </p:pic>
      <p:sp>
        <p:nvSpPr>
          <p:cNvPr id="18" name="Slide Number Placeholder 5">
            <a:extLst>
              <a:ext uri="{FF2B5EF4-FFF2-40B4-BE49-F238E27FC236}">
                <a16:creationId xmlns:a16="http://schemas.microsoft.com/office/drawing/2014/main" id="{E9E08E6B-46F8-43DA-931E-736B464A07B8}"/>
              </a:ext>
            </a:extLst>
          </p:cNvPr>
          <p:cNvSpPr>
            <a:spLocks noGrp="1"/>
          </p:cNvSpPr>
          <p:nvPr>
            <p:ph type="sldNum" sz="quarter" idx="12"/>
          </p:nvPr>
        </p:nvSpPr>
        <p:spPr>
          <a:xfrm>
            <a:off x="617221"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22</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9" name="Footer Placeholder 4">
            <a:extLst>
              <a:ext uri="{FF2B5EF4-FFF2-40B4-BE49-F238E27FC236}">
                <a16:creationId xmlns:a16="http://schemas.microsoft.com/office/drawing/2014/main" id="{83D10AFD-803D-4211-8AB6-FF9F1AA9E5A4}"/>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novada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0" name="Title 1">
            <a:extLst>
              <a:ext uri="{FF2B5EF4-FFF2-40B4-BE49-F238E27FC236}">
                <a16:creationId xmlns:a16="http://schemas.microsoft.com/office/drawing/2014/main" id="{5D2F9E2C-B528-4054-BFC1-7E1843159D32}"/>
              </a:ext>
            </a:extLst>
          </p:cNvPr>
          <p:cNvSpPr txBox="1">
            <a:spLocks/>
          </p:cNvSpPr>
          <p:nvPr/>
        </p:nvSpPr>
        <p:spPr>
          <a:xfrm>
            <a:off x="1428927" y="246887"/>
            <a:ext cx="10168764" cy="590400"/>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1" i="0" u="none" strike="noStrike" kern="1200" cap="none" spc="0" normalizeH="0" baseline="0" noProof="0">
                <a:ln>
                  <a:noFill/>
                </a:ln>
                <a:solidFill>
                  <a:srgbClr val="2E2E38"/>
                </a:solidFill>
                <a:effectLst/>
                <a:uLnTx/>
                <a:uFillTx/>
              </a:rPr>
              <a:t>Pakalpojumu pieejamības ģeogrāfiskais izvērtējums</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0" i="0" u="sng" strike="noStrike" kern="1200" cap="none" spc="0" normalizeH="0" baseline="0" noProof="0">
                <a:ln>
                  <a:noFill/>
                </a:ln>
                <a:solidFill>
                  <a:srgbClr val="2E2E38"/>
                </a:solidFill>
                <a:effectLst/>
                <a:uLnTx/>
                <a:uFillTx/>
              </a:rPr>
              <a:t>1.2. </a:t>
            </a:r>
            <a:r>
              <a:rPr kumimoji="0" lang="lv-LV" sz="2400" b="0" i="0" u="none" strike="noStrike" kern="1200" cap="none" spc="0" normalizeH="0" baseline="0" noProof="0">
                <a:ln>
                  <a:noFill/>
                </a:ln>
                <a:solidFill>
                  <a:srgbClr val="2E2E38"/>
                </a:solidFill>
                <a:effectLst/>
                <a:uLnTx/>
                <a:uFillTx/>
              </a:rPr>
              <a:t>Izslēdzošie nosacījumi (2/2 lapa)</a:t>
            </a:r>
            <a:br>
              <a:rPr kumimoji="0" lang="lv-LV" sz="2400" b="1" i="0" u="none" strike="noStrike" kern="1200" cap="none" spc="0" normalizeH="0" baseline="0" noProof="0">
                <a:ln>
                  <a:noFill/>
                </a:ln>
                <a:solidFill>
                  <a:srgbClr val="2E2E38"/>
                </a:solidFill>
                <a:effectLst/>
                <a:uLnTx/>
                <a:uFillTx/>
              </a:rPr>
            </a:br>
            <a:endParaRPr kumimoji="0" lang="lv-LV" sz="2400" b="0" i="0" u="none" strike="noStrike" kern="1200" cap="none" spc="0" normalizeH="0" baseline="0" noProof="0">
              <a:ln>
                <a:noFill/>
              </a:ln>
              <a:solidFill>
                <a:srgbClr val="2E2E38"/>
              </a:solidFill>
              <a:effectLst/>
              <a:uLnTx/>
              <a:uFillTx/>
            </a:endParaRPr>
          </a:p>
        </p:txBody>
      </p:sp>
      <p:sp>
        <p:nvSpPr>
          <p:cNvPr id="11" name="Rectangle 10">
            <a:extLst>
              <a:ext uri="{FF2B5EF4-FFF2-40B4-BE49-F238E27FC236}">
                <a16:creationId xmlns:a16="http://schemas.microsoft.com/office/drawing/2014/main" id="{F95A7C6B-A1F4-4F46-984B-F873A4672C72}"/>
              </a:ext>
            </a:extLst>
          </p:cNvPr>
          <p:cNvSpPr/>
          <p:nvPr/>
        </p:nvSpPr>
        <p:spPr>
          <a:xfrm>
            <a:off x="600659" y="294200"/>
            <a:ext cx="60202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lv-LV" b="1">
                <a:solidFill>
                  <a:srgbClr val="000000"/>
                </a:solidFill>
                <a:latin typeface="EYInterstate Light" panose="02000506000000020004" pitchFamily="2" charset="0"/>
              </a:rPr>
              <a:t>2</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12" name="Date Placeholder 10">
            <a:extLst>
              <a:ext uri="{FF2B5EF4-FFF2-40B4-BE49-F238E27FC236}">
                <a16:creationId xmlns:a16="http://schemas.microsoft.com/office/drawing/2014/main" id="{A3F46BD4-B645-43F0-8805-10F62A29972D}"/>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37057467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 name="Content Placeholder 2">
                <a:extLst>
                  <a:ext uri="{FF2B5EF4-FFF2-40B4-BE49-F238E27FC236}">
                    <a16:creationId xmlns:a16="http://schemas.microsoft.com/office/drawing/2014/main" id="{34F973D0-59A9-4992-8E20-BC49F63FDAAB}"/>
                  </a:ext>
                </a:extLst>
              </p:cNvPr>
              <p:cNvSpPr>
                <a:spLocks noGrp="1"/>
              </p:cNvSpPr>
              <p:nvPr>
                <p:ph idx="1"/>
              </p:nvPr>
            </p:nvSpPr>
            <p:spPr>
              <a:xfrm>
                <a:off x="619176" y="1062764"/>
                <a:ext cx="10978515" cy="4947920"/>
              </a:xfrm>
            </p:spPr>
            <p:txBody>
              <a:bodyPr/>
              <a:lstStyle/>
              <a:p>
                <a:pPr algn="just">
                  <a:spcBef>
                    <a:spcPts val="400"/>
                  </a:spcBef>
                  <a:spcAft>
                    <a:spcPts val="400"/>
                  </a:spcAft>
                </a:pPr>
                <a:r>
                  <a:rPr lang="lv-LV" sz="1800"/>
                  <a:t>Ja ir pieejami atbilstoši dati, analīzes kvalitātes uzlabošanai nepieciešams veikt pakalpojumu sniegšanas vietu alternatīvu salīdzināšanu pēc iedzīvotāju pieejamību noteicošiem kritērijiem,  </a:t>
                </a:r>
                <a:r>
                  <a:rPr lang="lv-LV" sz="1800" b="1"/>
                  <a:t>piemērojot </a:t>
                </a:r>
                <a:r>
                  <a:rPr lang="lv-LV" sz="1800" b="1" err="1"/>
                  <a:t>multi</a:t>
                </a:r>
                <a:r>
                  <a:rPr lang="lv-LV" sz="1800" b="1"/>
                  <a:t>-kritēriju analīzi</a:t>
                </a:r>
                <a:r>
                  <a:rPr lang="lv-LV" sz="1800"/>
                  <a:t>: </a:t>
                </a:r>
                <a:endParaRPr lang="en-US" sz="1800"/>
              </a:p>
              <a:p>
                <a:pPr lvl="1" algn="just">
                  <a:lnSpc>
                    <a:spcPct val="120000"/>
                  </a:lnSpc>
                  <a:spcBef>
                    <a:spcPts val="400"/>
                  </a:spcBef>
                  <a:spcAft>
                    <a:spcPts val="400"/>
                  </a:spcAft>
                  <a:buFontTx/>
                  <a:buChar char="•"/>
                </a:pPr>
                <a:r>
                  <a:rPr lang="lv-LV" sz="1600">
                    <a:solidFill>
                      <a:schemeClr val="bg1"/>
                    </a:solidFill>
                  </a:rPr>
                  <a:t>Ir nepieciešams izvēlēties kritērijus (K) un tos formulēt </a:t>
                </a:r>
                <a:r>
                  <a:rPr lang="lv-LV" sz="1600"/>
                  <a:t>tā, lai</a:t>
                </a:r>
                <a:r>
                  <a:rPr lang="lv-LV" sz="1600">
                    <a:solidFill>
                      <a:schemeClr val="bg1"/>
                    </a:solidFill>
                  </a:rPr>
                  <a:t> atbildi/vērtējumu (V) sniegtu formātā Augsts(A)/Vidējs(V)/Zems(Z), kur A,V,Z ir skaitliskas vērtības 3, 2, 1.</a:t>
                </a:r>
                <a:endParaRPr lang="en-US" sz="1600">
                  <a:solidFill>
                    <a:schemeClr val="bg1"/>
                  </a:solidFill>
                </a:endParaRPr>
              </a:p>
              <a:p>
                <a:pPr lvl="1" algn="just">
                  <a:lnSpc>
                    <a:spcPct val="120000"/>
                  </a:lnSpc>
                  <a:spcBef>
                    <a:spcPts val="400"/>
                  </a:spcBef>
                  <a:spcAft>
                    <a:spcPts val="400"/>
                  </a:spcAft>
                  <a:buFontTx/>
                  <a:buChar char="•"/>
                </a:pPr>
                <a:r>
                  <a:rPr lang="lv-LV" sz="1600">
                    <a:solidFill>
                      <a:schemeClr val="bg1"/>
                    </a:solidFill>
                  </a:rPr>
                  <a:t>Katram no kritērijiem atbilstoši, to būtiskumam (ietekmei uz lokācijas izvēli) ir piešķirams svars (S) no 0.00 līdz 1.00.</a:t>
                </a:r>
              </a:p>
              <a:p>
                <a:pPr lvl="1" algn="just">
                  <a:lnSpc>
                    <a:spcPct val="120000"/>
                  </a:lnSpc>
                  <a:spcBef>
                    <a:spcPts val="400"/>
                  </a:spcBef>
                  <a:spcAft>
                    <a:spcPts val="400"/>
                  </a:spcAft>
                  <a:buFontTx/>
                  <a:buChar char="•"/>
                </a:pPr>
                <a:r>
                  <a:rPr lang="lv-LV" sz="1600">
                    <a:solidFill>
                      <a:schemeClr val="bg1"/>
                    </a:solidFill>
                  </a:rPr>
                  <a:t>Pēc svaru un vērtējumu piešķiršanas izvēlētajām pakalpojumu sniegšanas vietām, ir nepieciešams aprēķināt gala rezultātu pēc sekojošas formulas: </a:t>
                </a:r>
              </a:p>
              <a:p>
                <a:pPr lvl="2" algn="just">
                  <a:lnSpc>
                    <a:spcPct val="120000"/>
                  </a:lnSpc>
                  <a:spcBef>
                    <a:spcPts val="400"/>
                  </a:spcBef>
                  <a:spcAft>
                    <a:spcPts val="400"/>
                  </a:spcAft>
                  <a:buFontTx/>
                  <a:buChar char="•"/>
                </a:pPr>
                <a:r>
                  <a:rPr lang="lv-LV" sz="1400">
                    <a:solidFill>
                      <a:schemeClr val="bg1"/>
                    </a:solidFill>
                  </a:rPr>
                  <a:t>Lokācijas X,Y,Z gala rezultāts = Summa (kritēriju vērtējums (V)  * svars (S)) </a:t>
                </a:r>
              </a:p>
              <a:p>
                <a:pPr lvl="2" algn="just">
                  <a:lnSpc>
                    <a:spcPct val="120000"/>
                  </a:lnSpc>
                  <a:spcBef>
                    <a:spcPts val="400"/>
                  </a:spcBef>
                  <a:spcAft>
                    <a:spcPts val="400"/>
                  </a:spcAft>
                  <a:buFontTx/>
                  <a:buChar char="•"/>
                </a:pPr>
                <a:r>
                  <a:rPr lang="lv-LV" sz="1400">
                    <a:solidFill>
                      <a:schemeClr val="bg1"/>
                    </a:solidFill>
                  </a:rPr>
                  <a:t>Piemēram, Lokācijas X gala rezultāts  </a:t>
                </a:r>
                <a14:m>
                  <m:oMath xmlns:m="http://schemas.openxmlformats.org/officeDocument/2006/math">
                    <m:nary>
                      <m:naryPr>
                        <m:chr m:val="∑"/>
                        <m:limLoc m:val="undOvr"/>
                        <m:grow m:val="on"/>
                        <m:ctrlPr>
                          <a:rPr lang="en-US" sz="1400" i="1">
                            <a:solidFill>
                              <a:schemeClr val="bg1"/>
                            </a:solidFill>
                            <a:latin typeface="Cambria Math" panose="02040503050406030204" pitchFamily="18" charset="0"/>
                          </a:rPr>
                        </m:ctrlPr>
                      </m:naryPr>
                      <m:sub>
                        <m:r>
                          <a:rPr lang="lv-LV" sz="1400">
                            <a:solidFill>
                              <a:schemeClr val="bg1"/>
                            </a:solidFill>
                            <a:latin typeface="Cambria Math" panose="02040503050406030204" pitchFamily="18" charset="0"/>
                          </a:rPr>
                          <m:t>𝑖</m:t>
                        </m:r>
                        <m:r>
                          <a:rPr lang="lv-LV" sz="1400">
                            <a:solidFill>
                              <a:schemeClr val="bg1"/>
                            </a:solidFill>
                            <a:latin typeface="Cambria Math" panose="02040503050406030204" pitchFamily="18" charset="0"/>
                          </a:rPr>
                          <m:t>=1</m:t>
                        </m:r>
                      </m:sub>
                      <m:sup>
                        <m:r>
                          <a:rPr lang="lv-LV" sz="1400">
                            <a:solidFill>
                              <a:schemeClr val="bg1"/>
                            </a:solidFill>
                            <a:latin typeface="Cambria Math" panose="02040503050406030204" pitchFamily="18" charset="0"/>
                          </a:rPr>
                          <m:t>𝑛</m:t>
                        </m:r>
                      </m:sup>
                      <m:e>
                        <m:sSub>
                          <m:sSubPr>
                            <m:ctrlPr>
                              <a:rPr lang="en-US" sz="1400" i="1">
                                <a:solidFill>
                                  <a:schemeClr val="bg1"/>
                                </a:solidFill>
                                <a:latin typeface="Cambria Math" panose="02040503050406030204" pitchFamily="18" charset="0"/>
                              </a:rPr>
                            </m:ctrlPr>
                          </m:sSubPr>
                          <m:e>
                            <m:r>
                              <a:rPr lang="lv-LV" sz="1400">
                                <a:solidFill>
                                  <a:schemeClr val="bg1"/>
                                </a:solidFill>
                                <a:latin typeface="Cambria Math" panose="02040503050406030204" pitchFamily="18" charset="0"/>
                              </a:rPr>
                              <m:t>𝑥</m:t>
                            </m:r>
                          </m:e>
                          <m:sub>
                            <m:r>
                              <a:rPr lang="lv-LV" sz="1400">
                                <a:solidFill>
                                  <a:schemeClr val="bg1"/>
                                </a:solidFill>
                                <a:latin typeface="Cambria Math" panose="02040503050406030204" pitchFamily="18" charset="0"/>
                              </a:rPr>
                              <m:t>𝑖</m:t>
                            </m:r>
                          </m:sub>
                        </m:sSub>
                      </m:e>
                    </m:nary>
                    <m:r>
                      <a:rPr lang="lv-LV" sz="1400">
                        <a:solidFill>
                          <a:schemeClr val="bg1"/>
                        </a:solidFill>
                        <a:latin typeface="Cambria Math" panose="02040503050406030204" pitchFamily="18" charset="0"/>
                      </a:rPr>
                      <m:t>⋅</m:t>
                    </m:r>
                    <m:sSub>
                      <m:sSubPr>
                        <m:ctrlPr>
                          <a:rPr lang="en-US" sz="1400" i="1">
                            <a:solidFill>
                              <a:schemeClr val="bg1"/>
                            </a:solidFill>
                            <a:latin typeface="Cambria Math" panose="02040503050406030204" pitchFamily="18" charset="0"/>
                          </a:rPr>
                        </m:ctrlPr>
                      </m:sSubPr>
                      <m:e>
                        <m:r>
                          <a:rPr lang="lv-LV" sz="1400">
                            <a:solidFill>
                              <a:schemeClr val="bg1"/>
                            </a:solidFill>
                            <a:latin typeface="Cambria Math" panose="02040503050406030204" pitchFamily="18" charset="0"/>
                          </a:rPr>
                          <m:t>𝑠</m:t>
                        </m:r>
                      </m:e>
                      <m:sub>
                        <m:r>
                          <a:rPr lang="lv-LV" sz="1400">
                            <a:solidFill>
                              <a:schemeClr val="bg1"/>
                            </a:solidFill>
                            <a:latin typeface="Cambria Math" panose="02040503050406030204" pitchFamily="18" charset="0"/>
                          </a:rPr>
                          <m:t>𝑖</m:t>
                        </m:r>
                      </m:sub>
                    </m:sSub>
                  </m:oMath>
                </a14:m>
                <a:endParaRPr lang="lv-LV" sz="1400">
                  <a:solidFill>
                    <a:schemeClr val="bg1"/>
                  </a:solidFill>
                </a:endParaRPr>
              </a:p>
              <a:p>
                <a:pPr marL="356616" lvl="1" indent="0" algn="just">
                  <a:lnSpc>
                    <a:spcPct val="120000"/>
                  </a:lnSpc>
                  <a:spcBef>
                    <a:spcPts val="400"/>
                  </a:spcBef>
                  <a:spcAft>
                    <a:spcPts val="400"/>
                  </a:spcAft>
                  <a:buNone/>
                </a:pPr>
                <a:r>
                  <a:rPr lang="lv-LV"/>
                  <a:t>Pēc </a:t>
                </a:r>
                <a:r>
                  <a:rPr lang="lv-LV" err="1"/>
                  <a:t>multi</a:t>
                </a:r>
                <a:r>
                  <a:rPr lang="lv-LV"/>
                  <a:t>-kritēriju analīzes gala vērtējuma summas aprēķina katrai no pakalpojuma sniegšanas vietām (lokācijām), tās var sakārtot pēc iegūto punktu skaita, kur lokācija ar lielāko punktu skaitu ir prioritāra lokācijas izvēle.</a:t>
                </a:r>
                <a:endParaRPr lang="en-US"/>
              </a:p>
              <a:p>
                <a:pPr marL="0" indent="0" algn="just">
                  <a:buNone/>
                </a:pPr>
                <a:endParaRPr lang="lv-LV"/>
              </a:p>
            </p:txBody>
          </p:sp>
        </mc:Choice>
        <mc:Fallback xmlns="">
          <p:sp>
            <p:nvSpPr>
              <p:cNvPr id="3" name="Content Placeholder 2">
                <a:extLst>
                  <a:ext uri="{FF2B5EF4-FFF2-40B4-BE49-F238E27FC236}">
                    <a16:creationId xmlns:a16="http://schemas.microsoft.com/office/drawing/2014/main" id="{34F973D0-59A9-4992-8E20-BC49F63FDAAB}"/>
                  </a:ext>
                </a:extLst>
              </p:cNvPr>
              <p:cNvSpPr>
                <a:spLocks noGrp="1" noRot="1" noChangeAspect="1" noMove="1" noResize="1" noEditPoints="1" noAdjustHandles="1" noChangeArrowheads="1" noChangeShapeType="1" noTextEdit="1"/>
              </p:cNvSpPr>
              <p:nvPr>
                <p:ph idx="1"/>
              </p:nvPr>
            </p:nvSpPr>
            <p:spPr>
              <a:xfrm>
                <a:off x="619176" y="1062764"/>
                <a:ext cx="10978515" cy="4947920"/>
              </a:xfrm>
              <a:blipFill>
                <a:blip r:embed="rId2"/>
                <a:stretch>
                  <a:fillRect l="-1444" t="-2094" r="-1277"/>
                </a:stretch>
              </a:blipFill>
            </p:spPr>
            <p:txBody>
              <a:bodyPr/>
              <a:lstStyle/>
              <a:p>
                <a:r>
                  <a:rPr lang="en-US">
                    <a:noFill/>
                  </a:rPr>
                  <a:t> </a:t>
                </a:r>
              </a:p>
            </p:txBody>
          </p:sp>
        </mc:Fallback>
      </mc:AlternateContent>
      <p:sp>
        <p:nvSpPr>
          <p:cNvPr id="10" name="Slide Number Placeholder 5">
            <a:extLst>
              <a:ext uri="{FF2B5EF4-FFF2-40B4-BE49-F238E27FC236}">
                <a16:creationId xmlns:a16="http://schemas.microsoft.com/office/drawing/2014/main" id="{BC82932C-D107-404A-BE94-20639FA83811}"/>
              </a:ext>
            </a:extLst>
          </p:cNvPr>
          <p:cNvSpPr>
            <a:spLocks noGrp="1"/>
          </p:cNvSpPr>
          <p:nvPr>
            <p:ph type="sldNum" sz="quarter" idx="12"/>
          </p:nvPr>
        </p:nvSpPr>
        <p:spPr>
          <a:xfrm>
            <a:off x="617221"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23</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1" name="Footer Placeholder 4">
            <a:extLst>
              <a:ext uri="{FF2B5EF4-FFF2-40B4-BE49-F238E27FC236}">
                <a16:creationId xmlns:a16="http://schemas.microsoft.com/office/drawing/2014/main" id="{1DDB03E4-2B74-4BD2-8607-CEDCEC45AD1B}"/>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novada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2" name="Title 1">
            <a:extLst>
              <a:ext uri="{FF2B5EF4-FFF2-40B4-BE49-F238E27FC236}">
                <a16:creationId xmlns:a16="http://schemas.microsoft.com/office/drawing/2014/main" id="{D5E1FA0F-4A4F-4422-BB5D-9AA369EC6675}"/>
              </a:ext>
            </a:extLst>
          </p:cNvPr>
          <p:cNvSpPr txBox="1">
            <a:spLocks/>
          </p:cNvSpPr>
          <p:nvPr/>
        </p:nvSpPr>
        <p:spPr>
          <a:xfrm>
            <a:off x="1428927" y="246887"/>
            <a:ext cx="10168764" cy="590400"/>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1" i="0" u="none" strike="noStrike" kern="1200" cap="none" spc="0" normalizeH="0" baseline="0" noProof="0">
                <a:ln>
                  <a:noFill/>
                </a:ln>
                <a:solidFill>
                  <a:srgbClr val="2E2E38"/>
                </a:solidFill>
                <a:effectLst/>
                <a:uLnTx/>
                <a:uFillTx/>
              </a:rPr>
              <a:t>Pakalpojumu pieejamības ģeogrāfiskais izvērtējums</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0" i="0" u="sng" strike="noStrike" kern="1200" cap="none" spc="0" normalizeH="0" baseline="0" noProof="0">
                <a:ln>
                  <a:noFill/>
                </a:ln>
                <a:solidFill>
                  <a:srgbClr val="2E2E38"/>
                </a:solidFill>
                <a:effectLst/>
                <a:uLnTx/>
                <a:uFillTx/>
              </a:rPr>
              <a:t>1.3. </a:t>
            </a:r>
            <a:r>
              <a:rPr kumimoji="0" lang="lv-LV" sz="2400" b="0" i="0" u="none" strike="noStrike" kern="1200" cap="none" spc="0" normalizeH="0" baseline="0" noProof="0" err="1">
                <a:ln>
                  <a:noFill/>
                </a:ln>
                <a:solidFill>
                  <a:srgbClr val="2E2E38"/>
                </a:solidFill>
                <a:effectLst/>
                <a:uLnTx/>
                <a:uFillTx/>
              </a:rPr>
              <a:t>Multi</a:t>
            </a:r>
            <a:r>
              <a:rPr kumimoji="0" lang="lv-LV" sz="2400" b="0" i="0" u="none" strike="noStrike" kern="1200" cap="none" spc="0" normalizeH="0" baseline="0" noProof="0">
                <a:ln>
                  <a:noFill/>
                </a:ln>
                <a:solidFill>
                  <a:srgbClr val="2E2E38"/>
                </a:solidFill>
                <a:effectLst/>
                <a:uLnTx/>
                <a:uFillTx/>
              </a:rPr>
              <a:t>-kritēriju analīze (1/2 lapa)</a:t>
            </a:r>
            <a:br>
              <a:rPr kumimoji="0" lang="lv-LV" sz="2400" b="1" i="0" u="none" strike="noStrike" kern="1200" cap="none" spc="0" normalizeH="0" baseline="0" noProof="0">
                <a:ln>
                  <a:noFill/>
                </a:ln>
                <a:solidFill>
                  <a:srgbClr val="2E2E38"/>
                </a:solidFill>
                <a:effectLst/>
                <a:uLnTx/>
                <a:uFillTx/>
              </a:rPr>
            </a:br>
            <a:endParaRPr kumimoji="0" lang="lv-LV" sz="2400" b="0" i="0" u="none" strike="noStrike" kern="1200" cap="none" spc="0" normalizeH="0" baseline="0" noProof="0">
              <a:ln>
                <a:noFill/>
              </a:ln>
              <a:solidFill>
                <a:srgbClr val="2E2E38"/>
              </a:solidFill>
              <a:effectLst/>
              <a:uLnTx/>
              <a:uFillTx/>
            </a:endParaRPr>
          </a:p>
        </p:txBody>
      </p:sp>
      <p:sp>
        <p:nvSpPr>
          <p:cNvPr id="9" name="Rectangle 8">
            <a:extLst>
              <a:ext uri="{FF2B5EF4-FFF2-40B4-BE49-F238E27FC236}">
                <a16:creationId xmlns:a16="http://schemas.microsoft.com/office/drawing/2014/main" id="{F576E595-E9D9-48AE-B69C-45771B6D82DB}"/>
              </a:ext>
            </a:extLst>
          </p:cNvPr>
          <p:cNvSpPr/>
          <p:nvPr/>
        </p:nvSpPr>
        <p:spPr>
          <a:xfrm>
            <a:off x="600659" y="294200"/>
            <a:ext cx="60202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lv-LV" b="1">
                <a:solidFill>
                  <a:srgbClr val="000000"/>
                </a:solidFill>
                <a:latin typeface="EYInterstate Light" panose="02000506000000020004" pitchFamily="2" charset="0"/>
              </a:rPr>
              <a:t>2</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13" name="Date Placeholder 10">
            <a:extLst>
              <a:ext uri="{FF2B5EF4-FFF2-40B4-BE49-F238E27FC236}">
                <a16:creationId xmlns:a16="http://schemas.microsoft.com/office/drawing/2014/main" id="{76A5F642-DBC8-44BF-819A-395C7ED49317}"/>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111632321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34F973D0-59A9-4992-8E20-BC49F63FDAAB}"/>
              </a:ext>
            </a:extLst>
          </p:cNvPr>
          <p:cNvSpPr>
            <a:spLocks noGrp="1"/>
          </p:cNvSpPr>
          <p:nvPr>
            <p:ph idx="1"/>
          </p:nvPr>
        </p:nvSpPr>
        <p:spPr/>
        <p:txBody>
          <a:bodyPr/>
          <a:lstStyle/>
          <a:p>
            <a:r>
              <a:rPr lang="lv-LV" err="1"/>
              <a:t>Multi</a:t>
            </a:r>
            <a:r>
              <a:rPr lang="lv-LV"/>
              <a:t>-kritēriju, piešķirto svaru piemēri:</a:t>
            </a:r>
          </a:p>
        </p:txBody>
      </p:sp>
      <p:sp>
        <p:nvSpPr>
          <p:cNvPr id="10" name="Slide Number Placeholder 5">
            <a:extLst>
              <a:ext uri="{FF2B5EF4-FFF2-40B4-BE49-F238E27FC236}">
                <a16:creationId xmlns:a16="http://schemas.microsoft.com/office/drawing/2014/main" id="{BC82932C-D107-404A-BE94-20639FA83811}"/>
              </a:ext>
            </a:extLst>
          </p:cNvPr>
          <p:cNvSpPr>
            <a:spLocks noGrp="1"/>
          </p:cNvSpPr>
          <p:nvPr>
            <p:ph type="sldNum" sz="quarter" idx="12"/>
          </p:nvPr>
        </p:nvSpPr>
        <p:spPr>
          <a:xfrm>
            <a:off x="617221"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24</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1" name="Footer Placeholder 4">
            <a:extLst>
              <a:ext uri="{FF2B5EF4-FFF2-40B4-BE49-F238E27FC236}">
                <a16:creationId xmlns:a16="http://schemas.microsoft.com/office/drawing/2014/main" id="{1DDB03E4-2B74-4BD2-8607-CEDCEC45AD1B}"/>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novada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2" name="Title 1">
            <a:extLst>
              <a:ext uri="{FF2B5EF4-FFF2-40B4-BE49-F238E27FC236}">
                <a16:creationId xmlns:a16="http://schemas.microsoft.com/office/drawing/2014/main" id="{F74C776E-FAEF-4A1A-A174-C7B11CAE3EBD}"/>
              </a:ext>
            </a:extLst>
          </p:cNvPr>
          <p:cNvSpPr txBox="1">
            <a:spLocks/>
          </p:cNvSpPr>
          <p:nvPr/>
        </p:nvSpPr>
        <p:spPr>
          <a:xfrm>
            <a:off x="1428927" y="246887"/>
            <a:ext cx="10168764" cy="590400"/>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1" i="0" u="none" strike="noStrike" kern="1200" cap="none" spc="0" normalizeH="0" baseline="0" noProof="0">
                <a:ln>
                  <a:noFill/>
                </a:ln>
                <a:solidFill>
                  <a:srgbClr val="2E2E38"/>
                </a:solidFill>
                <a:effectLst/>
                <a:uLnTx/>
                <a:uFillTx/>
              </a:rPr>
              <a:t>Pakalpojumu pieejamības ģeogrāfiskais izvērtējums</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0" i="0" u="sng" strike="noStrike" kern="1200" cap="none" spc="0" normalizeH="0" baseline="0" noProof="0">
                <a:ln>
                  <a:noFill/>
                </a:ln>
                <a:solidFill>
                  <a:srgbClr val="2E2E38"/>
                </a:solidFill>
                <a:effectLst/>
                <a:uLnTx/>
                <a:uFillTx/>
              </a:rPr>
              <a:t>1.3. </a:t>
            </a:r>
            <a:r>
              <a:rPr kumimoji="0" lang="lv-LV" sz="2400" b="0" i="0" u="none" strike="noStrike" kern="1200" cap="none" spc="0" normalizeH="0" baseline="0" noProof="0" err="1">
                <a:ln>
                  <a:noFill/>
                </a:ln>
                <a:solidFill>
                  <a:srgbClr val="2E2E38"/>
                </a:solidFill>
                <a:effectLst/>
                <a:uLnTx/>
                <a:uFillTx/>
              </a:rPr>
              <a:t>Multi</a:t>
            </a:r>
            <a:r>
              <a:rPr kumimoji="0" lang="lv-LV" sz="2400" b="0" i="0" u="none" strike="noStrike" kern="1200" cap="none" spc="0" normalizeH="0" baseline="0" noProof="0">
                <a:ln>
                  <a:noFill/>
                </a:ln>
                <a:solidFill>
                  <a:srgbClr val="2E2E38"/>
                </a:solidFill>
                <a:effectLst/>
                <a:uLnTx/>
                <a:uFillTx/>
              </a:rPr>
              <a:t>-kritēriju analīze (2/2 lapa)</a:t>
            </a:r>
            <a:br>
              <a:rPr kumimoji="0" lang="lv-LV" sz="2400" b="1" i="0" u="none" strike="noStrike" kern="1200" cap="none" spc="0" normalizeH="0" baseline="0" noProof="0">
                <a:ln>
                  <a:noFill/>
                </a:ln>
                <a:solidFill>
                  <a:srgbClr val="2E2E38"/>
                </a:solidFill>
                <a:effectLst/>
                <a:uLnTx/>
                <a:uFillTx/>
              </a:rPr>
            </a:br>
            <a:endParaRPr kumimoji="0" lang="lv-LV" sz="2400" b="0" i="0" u="none" strike="noStrike" kern="1200" cap="none" spc="0" normalizeH="0" baseline="0" noProof="0">
              <a:ln>
                <a:noFill/>
              </a:ln>
              <a:solidFill>
                <a:srgbClr val="2E2E38"/>
              </a:solidFill>
              <a:effectLst/>
              <a:uLnTx/>
              <a:uFillTx/>
            </a:endParaRPr>
          </a:p>
        </p:txBody>
      </p:sp>
      <p:pic>
        <p:nvPicPr>
          <p:cNvPr id="2" name="Picture 1">
            <a:extLst>
              <a:ext uri="{FF2B5EF4-FFF2-40B4-BE49-F238E27FC236}">
                <a16:creationId xmlns:a16="http://schemas.microsoft.com/office/drawing/2014/main" id="{C7EAF94B-FAED-462B-9649-8E03F2A5E829}"/>
              </a:ext>
            </a:extLst>
          </p:cNvPr>
          <p:cNvPicPr>
            <a:picLocks noChangeAspect="1"/>
          </p:cNvPicPr>
          <p:nvPr/>
        </p:nvPicPr>
        <p:blipFill>
          <a:blip r:embed="rId2"/>
          <a:stretch>
            <a:fillRect/>
          </a:stretch>
        </p:blipFill>
        <p:spPr>
          <a:xfrm>
            <a:off x="482600" y="1706280"/>
            <a:ext cx="11233150" cy="2343150"/>
          </a:xfrm>
          <a:prstGeom prst="rect">
            <a:avLst/>
          </a:prstGeom>
        </p:spPr>
      </p:pic>
      <p:sp>
        <p:nvSpPr>
          <p:cNvPr id="9" name="Rectangle 8">
            <a:extLst>
              <a:ext uri="{FF2B5EF4-FFF2-40B4-BE49-F238E27FC236}">
                <a16:creationId xmlns:a16="http://schemas.microsoft.com/office/drawing/2014/main" id="{07C4A2E6-E769-4A36-97C3-33111BBDC78A}"/>
              </a:ext>
            </a:extLst>
          </p:cNvPr>
          <p:cNvSpPr/>
          <p:nvPr/>
        </p:nvSpPr>
        <p:spPr>
          <a:xfrm>
            <a:off x="600659" y="294200"/>
            <a:ext cx="60202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lv-LV" b="1">
                <a:solidFill>
                  <a:srgbClr val="000000"/>
                </a:solidFill>
                <a:latin typeface="EYInterstate Light" panose="02000506000000020004" pitchFamily="2" charset="0"/>
              </a:rPr>
              <a:t>2</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13" name="Date Placeholder 10">
            <a:extLst>
              <a:ext uri="{FF2B5EF4-FFF2-40B4-BE49-F238E27FC236}">
                <a16:creationId xmlns:a16="http://schemas.microsoft.com/office/drawing/2014/main" id="{68176DEC-25C5-4725-A667-83947298E562}"/>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281641917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6CDF013-3EF2-4585-903C-A4B2CCC92E99}"/>
              </a:ext>
            </a:extLst>
          </p:cNvPr>
          <p:cNvSpPr>
            <a:spLocks noGrp="1"/>
          </p:cNvSpPr>
          <p:nvPr>
            <p:ph idx="1"/>
          </p:nvPr>
        </p:nvSpPr>
        <p:spPr>
          <a:xfrm>
            <a:off x="617222" y="1178430"/>
            <a:ext cx="6189978" cy="4947920"/>
          </a:xfrm>
        </p:spPr>
        <p:txBody>
          <a:bodyPr/>
          <a:lstStyle/>
          <a:p>
            <a:pPr marL="356235" indent="-356235" algn="just"/>
            <a:r>
              <a:rPr lang="lv-LV" b="1"/>
              <a:t>Izvēloties pakalpojumu sniegšanas vietu ir nepieciešams ņemt vērā arī kapacitāti, proti:</a:t>
            </a:r>
            <a:endParaRPr lang="en-US"/>
          </a:p>
          <a:p>
            <a:pPr marL="713105" lvl="1" indent="-356235" algn="just">
              <a:spcBef>
                <a:spcPts val="1200"/>
              </a:spcBef>
            </a:pPr>
            <a:r>
              <a:rPr lang="lv-LV" sz="1600"/>
              <a:t>Spēju apkalpot iedzīvotājus, kas tiks novirzīti uz konkrēto pakalpojumu sniegšanas vietu centralizācijas procesā; </a:t>
            </a:r>
          </a:p>
          <a:p>
            <a:pPr marL="713105" lvl="1" indent="-356235" algn="just">
              <a:spcBef>
                <a:spcPts val="1200"/>
              </a:spcBef>
            </a:pPr>
            <a:r>
              <a:rPr lang="lv-LV" sz="1600"/>
              <a:t>Jāņem vērā reģiona attīstības plāni, piemēram, jaunu autoceļu vai ciematu izbūve, kas varētu palielināt apkalpojamo iedzīvotāju skaitu. Nepieciešams ņemt vērā arī citas pakalpojumu sniegšanas vietu nākotnes attīstības perspektīvas. Apstākļus, kas gan pozitīvi, gan negatīvi var ietekmēt pakalpojumu sniegšanas vietas izvēli.</a:t>
            </a:r>
          </a:p>
          <a:p>
            <a:pPr marL="713105" lvl="1" indent="-356235" algn="just">
              <a:spcBef>
                <a:spcPts val="1200"/>
              </a:spcBef>
            </a:pPr>
            <a:endParaRPr lang="lv-LV" sz="1600"/>
          </a:p>
          <a:p>
            <a:pPr marL="0" indent="0">
              <a:buNone/>
            </a:pPr>
            <a:endParaRPr lang="lv-LV"/>
          </a:p>
        </p:txBody>
      </p:sp>
      <p:sp>
        <p:nvSpPr>
          <p:cNvPr id="6" name="Slide Number Placeholder 5">
            <a:extLst>
              <a:ext uri="{FF2B5EF4-FFF2-40B4-BE49-F238E27FC236}">
                <a16:creationId xmlns:a16="http://schemas.microsoft.com/office/drawing/2014/main" id="{816EBAE7-BF77-4FD6-85DE-7699A5BFBA93}"/>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25</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pic>
        <p:nvPicPr>
          <p:cNvPr id="15" name="Picture 14" descr="Piles of paperwork">
            <a:extLst>
              <a:ext uri="{FF2B5EF4-FFF2-40B4-BE49-F238E27FC236}">
                <a16:creationId xmlns:a16="http://schemas.microsoft.com/office/drawing/2014/main" id="{A515133F-2EEE-4C2B-AD4C-852EE8CB7E6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111999" y="1178430"/>
            <a:ext cx="4469129" cy="2900410"/>
          </a:xfrm>
          <a:prstGeom prst="rect">
            <a:avLst/>
          </a:prstGeom>
        </p:spPr>
      </p:pic>
      <p:sp>
        <p:nvSpPr>
          <p:cNvPr id="11" name="Footer Placeholder 4">
            <a:extLst>
              <a:ext uri="{FF2B5EF4-FFF2-40B4-BE49-F238E27FC236}">
                <a16:creationId xmlns:a16="http://schemas.microsoft.com/office/drawing/2014/main" id="{F2BAB20E-C27D-41C6-B9F5-8C27FDFEE3E6}"/>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novada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2" name="Title 1">
            <a:extLst>
              <a:ext uri="{FF2B5EF4-FFF2-40B4-BE49-F238E27FC236}">
                <a16:creationId xmlns:a16="http://schemas.microsoft.com/office/drawing/2014/main" id="{CEA86455-ACCD-49D1-BB54-AE309AE262E2}"/>
              </a:ext>
            </a:extLst>
          </p:cNvPr>
          <p:cNvSpPr txBox="1">
            <a:spLocks/>
          </p:cNvSpPr>
          <p:nvPr/>
        </p:nvSpPr>
        <p:spPr>
          <a:xfrm>
            <a:off x="1428927" y="246887"/>
            <a:ext cx="10168764" cy="590400"/>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1" i="0" u="none" strike="noStrike" kern="1200" cap="none" spc="0" normalizeH="0" baseline="0" noProof="0">
                <a:ln>
                  <a:noFill/>
                </a:ln>
                <a:solidFill>
                  <a:srgbClr val="2E2E38"/>
                </a:solidFill>
                <a:effectLst/>
                <a:uLnTx/>
                <a:uFillTx/>
              </a:rPr>
              <a:t>Pakalpojumu pieejamības ģeogrāfiskais izvērtējums</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0" i="0" u="sng" strike="noStrike" kern="1200" cap="none" spc="0" normalizeH="0" baseline="0" noProof="0">
                <a:ln>
                  <a:noFill/>
                </a:ln>
                <a:solidFill>
                  <a:srgbClr val="2E2E38"/>
                </a:solidFill>
                <a:effectLst/>
                <a:uLnTx/>
                <a:uFillTx/>
              </a:rPr>
              <a:t>1.4. </a:t>
            </a:r>
            <a:r>
              <a:rPr kumimoji="0" lang="lv-LV" sz="2400" b="0" i="0" u="none" strike="noStrike" kern="1200" cap="none" spc="0" normalizeH="0" baseline="0" noProof="0">
                <a:ln>
                  <a:noFill/>
                </a:ln>
                <a:solidFill>
                  <a:srgbClr val="2E2E38"/>
                </a:solidFill>
                <a:effectLst/>
                <a:uLnTx/>
                <a:uFillTx/>
              </a:rPr>
              <a:t>Kapacitātes analīze</a:t>
            </a:r>
            <a:br>
              <a:rPr kumimoji="0" lang="lv-LV" sz="2400" b="1" i="0" u="none" strike="noStrike" kern="1200" cap="none" spc="0" normalizeH="0" baseline="0" noProof="0">
                <a:ln>
                  <a:noFill/>
                </a:ln>
                <a:solidFill>
                  <a:srgbClr val="2E2E38"/>
                </a:solidFill>
                <a:effectLst/>
                <a:uLnTx/>
                <a:uFillTx/>
              </a:rPr>
            </a:br>
            <a:endParaRPr kumimoji="0" lang="lv-LV" sz="2400" b="0" i="0" u="none" strike="noStrike" kern="1200" cap="none" spc="0" normalizeH="0" baseline="0" noProof="0">
              <a:ln>
                <a:noFill/>
              </a:ln>
              <a:solidFill>
                <a:srgbClr val="2E2E38"/>
              </a:solidFill>
              <a:effectLst/>
              <a:uLnTx/>
              <a:uFillTx/>
            </a:endParaRPr>
          </a:p>
        </p:txBody>
      </p:sp>
      <p:sp>
        <p:nvSpPr>
          <p:cNvPr id="18" name="Rectangle 17">
            <a:extLst>
              <a:ext uri="{FF2B5EF4-FFF2-40B4-BE49-F238E27FC236}">
                <a16:creationId xmlns:a16="http://schemas.microsoft.com/office/drawing/2014/main" id="{ABDE4601-0420-45AA-B9EC-C47426B5B838}"/>
              </a:ext>
            </a:extLst>
          </p:cNvPr>
          <p:cNvSpPr/>
          <p:nvPr/>
        </p:nvSpPr>
        <p:spPr>
          <a:xfrm>
            <a:off x="600659" y="294200"/>
            <a:ext cx="60202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lv-LV" b="1">
                <a:solidFill>
                  <a:srgbClr val="000000"/>
                </a:solidFill>
                <a:latin typeface="EYInterstate Light" panose="02000506000000020004" pitchFamily="2" charset="0"/>
              </a:rPr>
              <a:t>2</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9" name="Date Placeholder 10">
            <a:extLst>
              <a:ext uri="{FF2B5EF4-FFF2-40B4-BE49-F238E27FC236}">
                <a16:creationId xmlns:a16="http://schemas.microsoft.com/office/drawing/2014/main" id="{3244551D-0F6C-42E0-BF22-CEB74726D828}"/>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12389951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6CDF013-3EF2-4585-903C-A4B2CCC92E99}"/>
              </a:ext>
            </a:extLst>
          </p:cNvPr>
          <p:cNvSpPr>
            <a:spLocks noGrp="1"/>
          </p:cNvSpPr>
          <p:nvPr>
            <p:ph idx="1"/>
          </p:nvPr>
        </p:nvSpPr>
        <p:spPr>
          <a:xfrm>
            <a:off x="393137" y="1134475"/>
            <a:ext cx="6482465" cy="4947920"/>
          </a:xfrm>
        </p:spPr>
        <p:txBody>
          <a:bodyPr/>
          <a:lstStyle/>
          <a:p>
            <a:pPr marL="356616" lvl="1" indent="0" algn="just">
              <a:spcBef>
                <a:spcPts val="1200"/>
              </a:spcBef>
              <a:buNone/>
            </a:pPr>
            <a:r>
              <a:rPr kumimoji="0" lang="lv-LV" b="1" i="0" u="none" strike="noStrike" kern="1200" cap="none" spc="0" normalizeH="0" baseline="0" noProof="0">
                <a:ln>
                  <a:noFill/>
                </a:ln>
                <a:solidFill>
                  <a:srgbClr val="000000"/>
                </a:solidFill>
                <a:effectLst/>
                <a:uLnTx/>
                <a:uFillTx/>
              </a:rPr>
              <a:t>Pašvaldībām jāiegūst vispārīgs pārskats par attiecīgā pakalpojuma būtību un nepieciešamību pēc pakalpojuma nodrošināšanas klātienē. </a:t>
            </a:r>
          </a:p>
          <a:p>
            <a:pPr lvl="2" algn="just">
              <a:spcBef>
                <a:spcPts val="1200"/>
              </a:spcBef>
            </a:pPr>
            <a:r>
              <a:rPr kumimoji="0" lang="lv-LV" i="0" u="none" strike="noStrike" kern="1200" cap="none" spc="0" normalizeH="0" baseline="0" noProof="0">
                <a:ln>
                  <a:noFill/>
                </a:ln>
                <a:solidFill>
                  <a:srgbClr val="000000"/>
                </a:solidFill>
                <a:effectLst/>
                <a:uLnTx/>
                <a:uFillTx/>
              </a:rPr>
              <a:t>Ja iespējams, ieteicams pakalpojumu nodrošināt elektroniski, ievērojami mazinot administratīvās izmaksas.</a:t>
            </a:r>
          </a:p>
          <a:p>
            <a:pPr lvl="2" algn="just">
              <a:spcBef>
                <a:spcPts val="1200"/>
              </a:spcBef>
            </a:pPr>
            <a:r>
              <a:rPr lang="lv-LV">
                <a:solidFill>
                  <a:srgbClr val="000000"/>
                </a:solidFill>
              </a:rPr>
              <a:t>Ja pakalpojums jau tiek sniegts elektroniski, ieteicams rosināt iedzīvotājus, kas pakalpojumu saņem klātienē, arī to turpmāk saņemt elektroniski. Ja nepieciešams, var apsvērt iespēju veikt apmācības tiem, kas līdz šim nav mācējuši pakalpojumu saņemt elektroniski. Ja tomēr personai nav iespējams šo pakalpojumu pašai saņemt elektroniski, ieteikt vērsties tuvākajā bibliotēkā. </a:t>
            </a:r>
            <a:endParaRPr kumimoji="0" lang="lv-LV" i="0" u="none" strike="noStrike" kern="1200" cap="none" spc="0" normalizeH="0" baseline="0" noProof="0">
              <a:ln>
                <a:noFill/>
              </a:ln>
              <a:solidFill>
                <a:srgbClr val="000000"/>
              </a:solidFill>
              <a:effectLst/>
              <a:uLnTx/>
              <a:uFillTx/>
            </a:endParaRPr>
          </a:p>
          <a:p>
            <a:pPr lvl="1" algn="just">
              <a:spcBef>
                <a:spcPts val="1200"/>
              </a:spcBef>
            </a:pPr>
            <a:endParaRPr kumimoji="0" lang="lv-LV" sz="1600" b="1" i="0" u="none" strike="noStrike" kern="1200" cap="none" spc="0" normalizeH="0" baseline="0" noProof="0">
              <a:ln>
                <a:noFill/>
              </a:ln>
              <a:solidFill>
                <a:srgbClr val="000000"/>
              </a:solidFill>
              <a:effectLst/>
              <a:uLnTx/>
              <a:uFillTx/>
            </a:endParaRPr>
          </a:p>
          <a:p>
            <a:pPr lvl="1" algn="just">
              <a:spcBef>
                <a:spcPts val="1200"/>
              </a:spcBef>
            </a:pPr>
            <a:endParaRPr lang="lv-LV"/>
          </a:p>
        </p:txBody>
      </p:sp>
      <p:sp>
        <p:nvSpPr>
          <p:cNvPr id="6" name="Slide Number Placeholder 5">
            <a:extLst>
              <a:ext uri="{FF2B5EF4-FFF2-40B4-BE49-F238E27FC236}">
                <a16:creationId xmlns:a16="http://schemas.microsoft.com/office/drawing/2014/main" id="{816EBAE7-BF77-4FD6-85DE-7699A5BFBA93}"/>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26</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1" name="Footer Placeholder 4">
            <a:extLst>
              <a:ext uri="{FF2B5EF4-FFF2-40B4-BE49-F238E27FC236}">
                <a16:creationId xmlns:a16="http://schemas.microsoft.com/office/drawing/2014/main" id="{F2BAB20E-C27D-41C6-B9F5-8C27FDFEE3E6}"/>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novada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pic>
        <p:nvPicPr>
          <p:cNvPr id="5" name="Picture 4" descr="Senior woman working">
            <a:extLst>
              <a:ext uri="{FF2B5EF4-FFF2-40B4-BE49-F238E27FC236}">
                <a16:creationId xmlns:a16="http://schemas.microsoft.com/office/drawing/2014/main" id="{2348F1EC-F129-4A41-8081-799D38B37F4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090766" y="1159875"/>
            <a:ext cx="4524426" cy="3016284"/>
          </a:xfrm>
          <a:prstGeom prst="rect">
            <a:avLst/>
          </a:prstGeom>
        </p:spPr>
      </p:pic>
      <p:sp>
        <p:nvSpPr>
          <p:cNvPr id="9" name="Title 1">
            <a:extLst>
              <a:ext uri="{FF2B5EF4-FFF2-40B4-BE49-F238E27FC236}">
                <a16:creationId xmlns:a16="http://schemas.microsoft.com/office/drawing/2014/main" id="{7515DF80-2F4D-40FB-A238-DA611FE4A97C}"/>
              </a:ext>
            </a:extLst>
          </p:cNvPr>
          <p:cNvSpPr txBox="1">
            <a:spLocks/>
          </p:cNvSpPr>
          <p:nvPr/>
        </p:nvSpPr>
        <p:spPr>
          <a:xfrm>
            <a:off x="1433955" y="252430"/>
            <a:ext cx="10168764" cy="590400"/>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1" i="0" u="none" strike="noStrike" kern="1200" cap="none" spc="0" normalizeH="0" baseline="0" noProof="0">
                <a:ln>
                  <a:noFill/>
                </a:ln>
                <a:solidFill>
                  <a:srgbClr val="2E2E38"/>
                </a:solidFill>
                <a:effectLst/>
                <a:uLnTx/>
                <a:uFillTx/>
              </a:rPr>
              <a:t>Pakalpojumu sniegšanas vietu salīdzinošā finanšu analīze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0" i="0" u="sng" strike="noStrike" kern="1200" cap="none" spc="0" normalizeH="0" baseline="0" noProof="0">
                <a:ln>
                  <a:noFill/>
                </a:ln>
                <a:solidFill>
                  <a:srgbClr val="2E2E38"/>
                </a:solidFill>
                <a:effectLst/>
                <a:uLnTx/>
                <a:uFillTx/>
              </a:rPr>
              <a:t>2.1. </a:t>
            </a:r>
            <a:r>
              <a:rPr kumimoji="0" lang="lv-LV" sz="2400" b="0" i="0" u="none" strike="noStrike" kern="1200" cap="none" spc="0" normalizeH="0" baseline="0" noProof="0">
                <a:ln>
                  <a:noFill/>
                </a:ln>
                <a:solidFill>
                  <a:srgbClr val="2E2E38"/>
                </a:solidFill>
                <a:effectLst/>
                <a:uLnTx/>
                <a:uFillTx/>
              </a:rPr>
              <a:t>Pakalpojuma nodrošināšana elektroniski</a:t>
            </a:r>
            <a:br>
              <a:rPr kumimoji="0" lang="lv-LV" sz="2400" b="1" i="0" u="none" strike="noStrike" kern="1200" cap="none" spc="0" normalizeH="0" baseline="0" noProof="0">
                <a:ln>
                  <a:noFill/>
                </a:ln>
                <a:solidFill>
                  <a:srgbClr val="2E2E38"/>
                </a:solidFill>
                <a:effectLst/>
                <a:uLnTx/>
                <a:uFillTx/>
              </a:rPr>
            </a:br>
            <a:endParaRPr kumimoji="0" lang="lv-LV" sz="2400" b="0" i="0" u="none" strike="noStrike" kern="1200" cap="none" spc="0" normalizeH="0" baseline="0" noProof="0">
              <a:ln>
                <a:noFill/>
              </a:ln>
              <a:solidFill>
                <a:srgbClr val="2E2E38"/>
              </a:solidFill>
              <a:effectLst/>
              <a:uLnTx/>
              <a:uFillTx/>
            </a:endParaRPr>
          </a:p>
        </p:txBody>
      </p:sp>
      <p:sp>
        <p:nvSpPr>
          <p:cNvPr id="10" name="Rectangle 9">
            <a:extLst>
              <a:ext uri="{FF2B5EF4-FFF2-40B4-BE49-F238E27FC236}">
                <a16:creationId xmlns:a16="http://schemas.microsoft.com/office/drawing/2014/main" id="{17CF9C25-0051-4EF5-BFE9-A7C68E6FDAF9}"/>
              </a:ext>
            </a:extLst>
          </p:cNvPr>
          <p:cNvSpPr/>
          <p:nvPr/>
        </p:nvSpPr>
        <p:spPr>
          <a:xfrm>
            <a:off x="600659" y="294200"/>
            <a:ext cx="60202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lv-LV" b="1">
                <a:solidFill>
                  <a:srgbClr val="000000"/>
                </a:solidFill>
                <a:latin typeface="EYInterstate Light" panose="02000506000000020004" pitchFamily="2" charset="0"/>
              </a:rPr>
              <a:t>2</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12" name="Date Placeholder 10">
            <a:extLst>
              <a:ext uri="{FF2B5EF4-FFF2-40B4-BE49-F238E27FC236}">
                <a16:creationId xmlns:a16="http://schemas.microsoft.com/office/drawing/2014/main" id="{6CE2623B-EAF2-4038-89F1-60225E56C88E}"/>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208759893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B1DE95E1-3EA8-4502-9117-6FB1AEF7DDE0}"/>
              </a:ext>
            </a:extLst>
          </p:cNvPr>
          <p:cNvSpPr>
            <a:spLocks/>
          </p:cNvSpPr>
          <p:nvPr/>
        </p:nvSpPr>
        <p:spPr>
          <a:xfrm>
            <a:off x="7413571" y="4665575"/>
            <a:ext cx="4189148" cy="925599"/>
          </a:xfrm>
          <a:prstGeom prst="rect">
            <a:avLst/>
          </a:prstGeom>
          <a:solidFill>
            <a:srgbClr val="FFE600"/>
          </a:solidFill>
          <a:ln w="19050" cap="flat" cmpd="sng" algn="ctr">
            <a:noFill/>
            <a:prstDash val="solid"/>
          </a:ln>
          <a:effectLst/>
        </p:spPr>
        <p:txBody>
          <a:bodyPr lIns="144000" tIns="46800" rIns="90000" bIns="46800" rtlCol="0" anchor="ctr" anchorCtr="0"/>
          <a:lstStyle/>
          <a:p>
            <a:pPr marL="190500" marR="0" lvl="1" indent="0" algn="l" defTabSz="914400" rtl="0" eaLnBrk="1" fontAlgn="auto" latinLnBrk="0" hangingPunct="1">
              <a:lnSpc>
                <a:spcPct val="100000"/>
              </a:lnSpc>
              <a:spcBef>
                <a:spcPts val="0"/>
              </a:spcBef>
              <a:spcAft>
                <a:spcPts val="600"/>
              </a:spcAft>
              <a:buClr>
                <a:srgbClr val="646464"/>
              </a:buClr>
              <a:buSzPct val="75000"/>
              <a:buFontTx/>
              <a:buNone/>
              <a:tabLst/>
              <a:defRPr/>
            </a:pPr>
            <a:endParaRPr kumimoji="0" lang="lv-LV" sz="1000" b="0" i="0" u="none" strike="noStrike" kern="1200" cap="none" spc="0" normalizeH="0" baseline="0" noProof="0">
              <a:ln>
                <a:noFill/>
              </a:ln>
              <a:solidFill>
                <a:srgbClr val="646464"/>
              </a:solidFill>
              <a:effectLst/>
              <a:uLnTx/>
              <a:uFillTx/>
              <a:latin typeface="EYInterstate Light" panose="02000506000000020004" pitchFamily="2" charset="0"/>
              <a:cs typeface="Arial"/>
            </a:endParaRPr>
          </a:p>
        </p:txBody>
      </p:sp>
      <p:sp>
        <p:nvSpPr>
          <p:cNvPr id="3" name="Content Placeholder 2">
            <a:extLst>
              <a:ext uri="{FF2B5EF4-FFF2-40B4-BE49-F238E27FC236}">
                <a16:creationId xmlns:a16="http://schemas.microsoft.com/office/drawing/2014/main" id="{D94B8857-0D29-4FCA-9FE8-32B1878A4614}"/>
              </a:ext>
            </a:extLst>
          </p:cNvPr>
          <p:cNvSpPr>
            <a:spLocks noGrp="1"/>
          </p:cNvSpPr>
          <p:nvPr>
            <p:ph idx="1"/>
          </p:nvPr>
        </p:nvSpPr>
        <p:spPr>
          <a:xfrm>
            <a:off x="609918" y="1134474"/>
            <a:ext cx="6547628" cy="4947920"/>
          </a:xfrm>
        </p:spPr>
        <p:txBody>
          <a:bodyPr/>
          <a:lstStyle/>
          <a:p>
            <a:pPr marL="0" indent="0" algn="just">
              <a:buNone/>
            </a:pPr>
            <a:r>
              <a:rPr lang="lv-LV" b="1">
                <a:solidFill>
                  <a:srgbClr val="000000"/>
                </a:solidFill>
              </a:rPr>
              <a:t>L</a:t>
            </a:r>
            <a:r>
              <a:rPr kumimoji="0" lang="lv-LV" sz="2000" b="1" i="0" u="none" strike="noStrike" kern="1200" cap="none" spc="0" normalizeH="0" baseline="0" noProof="0">
                <a:ln>
                  <a:noFill/>
                </a:ln>
                <a:solidFill>
                  <a:srgbClr val="000000"/>
                </a:solidFill>
                <a:effectLst/>
                <a:uLnTx/>
                <a:uFillTx/>
              </a:rPr>
              <a:t>ai vērtētu nepieciešamību un izmaksas pašvaldībai klātienes pakalpojumu nodrošināt ir nepieciešams modelēt pieprasījumu.</a:t>
            </a:r>
          </a:p>
          <a:p>
            <a:pPr lvl="1" algn="just"/>
            <a:r>
              <a:rPr lang="lv-LV" sz="1600">
                <a:solidFill>
                  <a:srgbClr val="000000"/>
                </a:solidFill>
              </a:rPr>
              <a:t>Pieprasījumu nosaka pamatojoties uz statistikas datiem par pakalpojuma sniegšanas skaitu un ilgumu salīdzinot to ar kopējo pakalpojumu sniegšanas skaitu un ilgumu.</a:t>
            </a:r>
            <a:endParaRPr kumimoji="0" lang="lv-LV" sz="1600" b="0" i="0" u="none" strike="noStrike" kern="1200" cap="none" spc="0" normalizeH="0" baseline="0" noProof="0">
              <a:ln>
                <a:noFill/>
              </a:ln>
              <a:solidFill>
                <a:srgbClr val="000000"/>
              </a:solidFill>
              <a:effectLst/>
              <a:uLnTx/>
              <a:uFillTx/>
            </a:endParaRPr>
          </a:p>
          <a:p>
            <a:pPr lvl="1" algn="just"/>
            <a:r>
              <a:rPr lang="lv-LV" sz="1600"/>
              <a:t>Ja tiek konstatēts, ka pakalpojuma pieprasījums ir ļoti zems, proti, sastāda X*% no kopējā pakalpojumu pieprasījuma, ir ieteicams izvērtēt, vai pašvaldībai nav izdevīgāk vienoties ar speciālistu par pakalpojuma sniegšanu pēc pieprasījuma.</a:t>
            </a:r>
          </a:p>
          <a:p>
            <a:pPr lvl="1" algn="just"/>
            <a:r>
              <a:rPr lang="lv-LV" sz="1600"/>
              <a:t>Ja tiek konstatēts, ka pakalpojums sniegts bieži, tas norāda uz to, ka pakalpojums ir prioritārs. Ja konkrētais pakalpojums ir nestandarta, proti, tāds, kuram tehniski nevajadzētu būt prioritāram, ir vērts analizēt iemeslus, kāpēc konkrētais pakalpojums ir tik pieprasīts. Iespējams, tas norāda uz kādu risināmu problēmu konkrētajā pašvaldībā.</a:t>
            </a:r>
          </a:p>
          <a:p>
            <a:endParaRPr lang="lv-LV"/>
          </a:p>
        </p:txBody>
      </p:sp>
      <p:sp>
        <p:nvSpPr>
          <p:cNvPr id="6" name="Slide Number Placeholder 5">
            <a:extLst>
              <a:ext uri="{FF2B5EF4-FFF2-40B4-BE49-F238E27FC236}">
                <a16:creationId xmlns:a16="http://schemas.microsoft.com/office/drawing/2014/main" id="{25CA4B16-B846-42E1-8038-91604BF9DFF4}"/>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27</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pic>
        <p:nvPicPr>
          <p:cNvPr id="10" name="Picture 9" descr="Team of four people using computer in call center">
            <a:extLst>
              <a:ext uri="{FF2B5EF4-FFF2-40B4-BE49-F238E27FC236}">
                <a16:creationId xmlns:a16="http://schemas.microsoft.com/office/drawing/2014/main" id="{858A0B62-A784-4C95-9714-38EE1704A53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399284" y="1137919"/>
            <a:ext cx="4189148" cy="2638705"/>
          </a:xfrm>
          <a:prstGeom prst="rect">
            <a:avLst/>
          </a:prstGeom>
        </p:spPr>
      </p:pic>
      <p:sp>
        <p:nvSpPr>
          <p:cNvPr id="11" name="Footer Placeholder 4">
            <a:extLst>
              <a:ext uri="{FF2B5EF4-FFF2-40B4-BE49-F238E27FC236}">
                <a16:creationId xmlns:a16="http://schemas.microsoft.com/office/drawing/2014/main" id="{5462D434-42A1-4C1C-AAD9-C39C95AFC7D6}"/>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novada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4" name="Title 1">
            <a:extLst>
              <a:ext uri="{FF2B5EF4-FFF2-40B4-BE49-F238E27FC236}">
                <a16:creationId xmlns:a16="http://schemas.microsoft.com/office/drawing/2014/main" id="{39E53DE4-55FD-4A2B-A53D-ACB00540991B}"/>
              </a:ext>
            </a:extLst>
          </p:cNvPr>
          <p:cNvSpPr txBox="1">
            <a:spLocks/>
          </p:cNvSpPr>
          <p:nvPr/>
        </p:nvSpPr>
        <p:spPr>
          <a:xfrm>
            <a:off x="1433955" y="252430"/>
            <a:ext cx="10168764" cy="590400"/>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1" i="0" u="none" strike="noStrike" kern="1200" cap="none" spc="0" normalizeH="0" baseline="0" noProof="0">
                <a:ln>
                  <a:noFill/>
                </a:ln>
                <a:solidFill>
                  <a:srgbClr val="2E2E38"/>
                </a:solidFill>
                <a:effectLst/>
                <a:uLnTx/>
                <a:uFillTx/>
              </a:rPr>
              <a:t>Pakalpojumu sniegšanas vietu salīdzinošā finanšu analīze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0" i="0" u="sng" strike="noStrike" kern="1200" cap="none" spc="0" normalizeH="0" baseline="0" noProof="0">
                <a:ln>
                  <a:noFill/>
                </a:ln>
                <a:solidFill>
                  <a:srgbClr val="2E2E38"/>
                </a:solidFill>
                <a:effectLst/>
                <a:uLnTx/>
                <a:uFillTx/>
              </a:rPr>
              <a:t>2.2. </a:t>
            </a:r>
            <a:r>
              <a:rPr kumimoji="0" lang="lv-LV" sz="2400" b="0" i="0" u="none" strike="noStrike" kern="1200" cap="none" spc="0" normalizeH="0" baseline="0" noProof="0">
                <a:ln>
                  <a:noFill/>
                </a:ln>
                <a:solidFill>
                  <a:srgbClr val="2E2E38"/>
                </a:solidFill>
                <a:effectLst/>
                <a:uLnTx/>
                <a:uFillTx/>
              </a:rPr>
              <a:t>Pakalpojuma pieprasījuma izvērtēšana</a:t>
            </a:r>
            <a:br>
              <a:rPr kumimoji="0" lang="lv-LV" sz="2400" b="1" i="0" u="none" strike="noStrike" kern="1200" cap="none" spc="0" normalizeH="0" baseline="0" noProof="0">
                <a:ln>
                  <a:noFill/>
                </a:ln>
                <a:solidFill>
                  <a:srgbClr val="2E2E38"/>
                </a:solidFill>
                <a:effectLst/>
                <a:uLnTx/>
                <a:uFillTx/>
              </a:rPr>
            </a:br>
            <a:endParaRPr kumimoji="0" lang="lv-LV" sz="2400" b="0" i="0" u="none" strike="noStrike" kern="1200" cap="none" spc="0" normalizeH="0" baseline="0" noProof="0">
              <a:ln>
                <a:noFill/>
              </a:ln>
              <a:solidFill>
                <a:srgbClr val="2E2E38"/>
              </a:solidFill>
              <a:effectLst/>
              <a:uLnTx/>
              <a:uFillTx/>
            </a:endParaRPr>
          </a:p>
        </p:txBody>
      </p:sp>
      <p:sp>
        <p:nvSpPr>
          <p:cNvPr id="9" name="TextBox 8">
            <a:extLst>
              <a:ext uri="{FF2B5EF4-FFF2-40B4-BE49-F238E27FC236}">
                <a16:creationId xmlns:a16="http://schemas.microsoft.com/office/drawing/2014/main" id="{290220BD-563E-402B-90C3-BB5FEBC6CBA5}"/>
              </a:ext>
            </a:extLst>
          </p:cNvPr>
          <p:cNvSpPr txBox="1"/>
          <p:nvPr/>
        </p:nvSpPr>
        <p:spPr>
          <a:xfrm>
            <a:off x="7969857" y="4795975"/>
            <a:ext cx="3076575" cy="664797"/>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600" b="0" i="0" u="none" strike="noStrike" kern="1200" cap="none" spc="0" normalizeH="0" baseline="0" noProof="0">
                <a:ln>
                  <a:noFill/>
                </a:ln>
                <a:solidFill>
                  <a:srgbClr val="2E2E38"/>
                </a:solidFill>
                <a:effectLst/>
                <a:uLnTx/>
                <a:uFillTx/>
                <a:latin typeface="EYInterstate Light" panose="02000506000000020004" pitchFamily="2" charset="0"/>
              </a:rPr>
              <a:t>*X- Katras pašvaldības ietvaros var būt atšķirīgs pieprasījuma apjoma koeficients. </a:t>
            </a:r>
          </a:p>
        </p:txBody>
      </p:sp>
      <p:sp>
        <p:nvSpPr>
          <p:cNvPr id="13" name="Rectangle 12">
            <a:extLst>
              <a:ext uri="{FF2B5EF4-FFF2-40B4-BE49-F238E27FC236}">
                <a16:creationId xmlns:a16="http://schemas.microsoft.com/office/drawing/2014/main" id="{32A3FEC5-C0DD-4CDA-B381-2676C8573D58}"/>
              </a:ext>
            </a:extLst>
          </p:cNvPr>
          <p:cNvSpPr/>
          <p:nvPr/>
        </p:nvSpPr>
        <p:spPr>
          <a:xfrm>
            <a:off x="600659" y="294200"/>
            <a:ext cx="60202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lv-LV" b="1">
                <a:solidFill>
                  <a:srgbClr val="000000"/>
                </a:solidFill>
                <a:latin typeface="EYInterstate Light" panose="02000506000000020004" pitchFamily="2" charset="0"/>
              </a:rPr>
              <a:t>2</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15" name="Date Placeholder 10">
            <a:extLst>
              <a:ext uri="{FF2B5EF4-FFF2-40B4-BE49-F238E27FC236}">
                <a16:creationId xmlns:a16="http://schemas.microsoft.com/office/drawing/2014/main" id="{1E361D55-A5C7-4E00-8388-578C4648163B}"/>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365169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D94B8857-0D29-4FCA-9FE8-32B1878A4614}"/>
              </a:ext>
            </a:extLst>
          </p:cNvPr>
          <p:cNvSpPr>
            <a:spLocks noGrp="1"/>
          </p:cNvSpPr>
          <p:nvPr>
            <p:ph idx="1"/>
          </p:nvPr>
        </p:nvSpPr>
        <p:spPr>
          <a:xfrm>
            <a:off x="609918" y="1137920"/>
            <a:ext cx="6747323" cy="4947920"/>
          </a:xfrm>
        </p:spPr>
        <p:txBody>
          <a:bodyPr/>
          <a:lstStyle/>
          <a:p>
            <a:pPr algn="just"/>
            <a:r>
              <a:rPr kumimoji="0" lang="lv-LV" sz="2000" b="1" i="0" u="none" strike="noStrike" kern="1200" cap="none" spc="0" normalizeH="0" baseline="0" noProof="0">
                <a:ln>
                  <a:noFill/>
                </a:ln>
                <a:solidFill>
                  <a:srgbClr val="2E2E38"/>
                </a:solidFill>
                <a:effectLst/>
                <a:uLnTx/>
                <a:uFillTx/>
              </a:rPr>
              <a:t>Izmaksas veido pieprasījums </a:t>
            </a:r>
            <a:r>
              <a:rPr kumimoji="0" lang="lv-LV" sz="2000" b="1" i="0" u="none" strike="noStrike" kern="1200" cap="none" spc="0" normalizeH="0" baseline="0" noProof="0">
                <a:ln>
                  <a:noFill/>
                </a:ln>
                <a:solidFill>
                  <a:srgbClr val="000000"/>
                </a:solidFill>
                <a:effectLst/>
                <a:uLnTx/>
                <a:uFillTx/>
              </a:rPr>
              <a:t>un administratīvās </a:t>
            </a:r>
            <a:r>
              <a:rPr kumimoji="0" lang="lv-LV" sz="2000" b="1" i="0" u="none" strike="noStrike" kern="1200" cap="none" spc="0" normalizeH="0" baseline="0" noProof="0">
                <a:ln>
                  <a:noFill/>
                </a:ln>
                <a:solidFill>
                  <a:srgbClr val="2E2E38"/>
                </a:solidFill>
                <a:effectLst/>
                <a:uLnTx/>
                <a:uFillTx/>
              </a:rPr>
              <a:t>izmaksas. Pašvaldībām ieteicams šīs izmaksas izvērtēt:</a:t>
            </a:r>
          </a:p>
          <a:p>
            <a:pPr lvl="1" algn="just">
              <a:spcBef>
                <a:spcPts val="400"/>
              </a:spcBef>
              <a:spcAft>
                <a:spcPts val="400"/>
              </a:spcAft>
            </a:pPr>
            <a:r>
              <a:rPr kumimoji="0" lang="lv-LV" sz="1600" b="0" i="0" u="none" strike="noStrike" kern="1200" cap="none" spc="0" normalizeH="0" baseline="0" noProof="0">
                <a:ln>
                  <a:noFill/>
                </a:ln>
                <a:solidFill>
                  <a:srgbClr val="000000"/>
                </a:solidFill>
                <a:effectLst/>
                <a:uLnTx/>
                <a:uFillTx/>
              </a:rPr>
              <a:t>Kādi un cik pakalpojumi tiek sniegti uz vienu darbinieku tādejādi izvērtējot darba intensitātes un personāla kapacitātes atbilstību.</a:t>
            </a:r>
          </a:p>
          <a:p>
            <a:pPr lvl="2" algn="just">
              <a:spcBef>
                <a:spcPts val="400"/>
              </a:spcBef>
              <a:spcAft>
                <a:spcPts val="400"/>
              </a:spcAft>
            </a:pPr>
            <a:r>
              <a:rPr lang="lv-LV" sz="1350">
                <a:solidFill>
                  <a:srgbClr val="000000"/>
                </a:solidFill>
              </a:rPr>
              <a:t>T</a:t>
            </a:r>
            <a:r>
              <a:rPr kumimoji="0" lang="lv-LV" sz="1350" b="0" i="0" u="none" strike="noStrike" kern="1200" cap="none" spc="0" normalizeH="0" baseline="0" noProof="0">
                <a:ln>
                  <a:noFill/>
                </a:ln>
                <a:solidFill>
                  <a:srgbClr val="000000"/>
                </a:solidFill>
                <a:effectLst/>
                <a:uLnTx/>
                <a:uFillTx/>
              </a:rPr>
              <a:t>iek izvērtēts, </a:t>
            </a:r>
            <a:r>
              <a:rPr lang="lv-LV" sz="1350">
                <a:solidFill>
                  <a:srgbClr val="000000"/>
                </a:solidFill>
              </a:rPr>
              <a:t>kāda ir katra darbinieka noslodze un darbinieka izmaksas pašvaldībai, vērtējot, vai ir nepieciešams veikt izmaiņas personāla skaitā vai sabalansēt slodzi, piemēram, piešķirot vairākiem darbiniekiem pieprasīta pakalpojuma sniegšanu.</a:t>
            </a:r>
            <a:endParaRPr kumimoji="0" lang="lv-LV" sz="1350" b="0" i="0" u="none" strike="noStrike" kern="1200" cap="none" spc="0" normalizeH="0" baseline="0" noProof="0">
              <a:ln>
                <a:noFill/>
              </a:ln>
              <a:solidFill>
                <a:srgbClr val="000000"/>
              </a:solidFill>
              <a:effectLst/>
              <a:uLnTx/>
              <a:uFillTx/>
            </a:endParaRPr>
          </a:p>
          <a:p>
            <a:pPr lvl="1" algn="just">
              <a:spcBef>
                <a:spcPts val="400"/>
              </a:spcBef>
              <a:spcAft>
                <a:spcPts val="400"/>
              </a:spcAft>
            </a:pPr>
            <a:r>
              <a:rPr kumimoji="0" lang="lv-LV" sz="1600" b="0" i="0" u="none" strike="noStrike" kern="1200" cap="none" spc="0" normalizeH="0" baseline="0" noProof="0">
                <a:ln>
                  <a:noFill/>
                </a:ln>
                <a:solidFill>
                  <a:srgbClr val="000000"/>
                </a:solidFill>
                <a:effectLst/>
                <a:uLnTx/>
                <a:uFillTx/>
              </a:rPr>
              <a:t>Kādi un cik pakalpojumi tiek sniegti uz katru no pakalpojumu sniegšanas adresēm tādejādi izvērtējot vai ēkas uzturēšana ir pamatota.</a:t>
            </a:r>
          </a:p>
          <a:p>
            <a:pPr lvl="2" algn="just">
              <a:spcBef>
                <a:spcPts val="400"/>
              </a:spcBef>
              <a:spcAft>
                <a:spcPts val="400"/>
              </a:spcAft>
            </a:pPr>
            <a:r>
              <a:rPr lang="lv-LV" sz="1350">
                <a:solidFill>
                  <a:srgbClr val="000000"/>
                </a:solidFill>
              </a:rPr>
              <a:t>Tiek vērtēts, vai ēkas kapacitāte ir atbilstoša, proti, vai nav iespējams pārcelt pakalpojuma sniegšanu no divām blakus esošām ēkām uz vienu vai arī vai nav nepieciešama papildus pakalpojuma sniegšanas vieta pieprasījuma dēļ. </a:t>
            </a:r>
            <a:endParaRPr kumimoji="0" lang="lv-LV" sz="1350" b="0" i="0" u="none" strike="noStrike" kern="1200" cap="none" spc="0" normalizeH="0" baseline="0" noProof="0">
              <a:ln>
                <a:noFill/>
              </a:ln>
              <a:solidFill>
                <a:srgbClr val="000000"/>
              </a:solidFill>
              <a:effectLst/>
              <a:uLnTx/>
              <a:uFillTx/>
            </a:endParaRPr>
          </a:p>
          <a:p>
            <a:pPr lvl="1"/>
            <a:endParaRPr lang="lv-LV"/>
          </a:p>
          <a:p>
            <a:endParaRPr lang="lv-LV"/>
          </a:p>
        </p:txBody>
      </p:sp>
      <p:sp>
        <p:nvSpPr>
          <p:cNvPr id="6" name="Slide Number Placeholder 5">
            <a:extLst>
              <a:ext uri="{FF2B5EF4-FFF2-40B4-BE49-F238E27FC236}">
                <a16:creationId xmlns:a16="http://schemas.microsoft.com/office/drawing/2014/main" id="{25CA4B16-B846-42E1-8038-91604BF9DFF4}"/>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28</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pic>
        <p:nvPicPr>
          <p:cNvPr id="9" name="Picture 8" descr="Stacks of gold coins">
            <a:extLst>
              <a:ext uri="{FF2B5EF4-FFF2-40B4-BE49-F238E27FC236}">
                <a16:creationId xmlns:a16="http://schemas.microsoft.com/office/drawing/2014/main" id="{8F1E14CA-335B-40B6-A3E2-A5F274F4AEA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14897" y="990818"/>
            <a:ext cx="4073535" cy="2715690"/>
          </a:xfrm>
          <a:prstGeom prst="rect">
            <a:avLst/>
          </a:prstGeom>
        </p:spPr>
      </p:pic>
      <p:pic>
        <p:nvPicPr>
          <p:cNvPr id="11" name="Picture 10" descr="Classroom desks and chairs">
            <a:extLst>
              <a:ext uri="{FF2B5EF4-FFF2-40B4-BE49-F238E27FC236}">
                <a16:creationId xmlns:a16="http://schemas.microsoft.com/office/drawing/2014/main" id="{E28B064F-2364-4E9A-9BF6-AF6A731DE3D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647053" y="3616830"/>
            <a:ext cx="3941379" cy="2627586"/>
          </a:xfrm>
          <a:prstGeom prst="rect">
            <a:avLst/>
          </a:prstGeom>
        </p:spPr>
      </p:pic>
      <p:sp>
        <p:nvSpPr>
          <p:cNvPr id="13" name="Footer Placeholder 4">
            <a:extLst>
              <a:ext uri="{FF2B5EF4-FFF2-40B4-BE49-F238E27FC236}">
                <a16:creationId xmlns:a16="http://schemas.microsoft.com/office/drawing/2014/main" id="{2A96875C-D709-4850-BDE6-502D039CC25B}"/>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4" name="Title 1">
            <a:extLst>
              <a:ext uri="{FF2B5EF4-FFF2-40B4-BE49-F238E27FC236}">
                <a16:creationId xmlns:a16="http://schemas.microsoft.com/office/drawing/2014/main" id="{FF24B7CB-71D0-4028-AB37-9308BCCE7939}"/>
              </a:ext>
            </a:extLst>
          </p:cNvPr>
          <p:cNvSpPr txBox="1">
            <a:spLocks/>
          </p:cNvSpPr>
          <p:nvPr/>
        </p:nvSpPr>
        <p:spPr>
          <a:xfrm>
            <a:off x="1433955" y="252430"/>
            <a:ext cx="10168764" cy="590400"/>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1" i="0" u="none" strike="noStrike" kern="1200" cap="none" spc="0" normalizeH="0" baseline="0" noProof="0">
                <a:ln>
                  <a:noFill/>
                </a:ln>
                <a:solidFill>
                  <a:srgbClr val="2E2E38"/>
                </a:solidFill>
                <a:effectLst/>
                <a:uLnTx/>
                <a:uFillTx/>
              </a:rPr>
              <a:t>Pakalpojumu sniegšanas vietu salīdzinošā finanšu analīze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0" i="0" u="sng" strike="noStrike" kern="1200" cap="none" spc="0" normalizeH="0" baseline="0" noProof="0">
                <a:ln>
                  <a:noFill/>
                </a:ln>
                <a:solidFill>
                  <a:srgbClr val="2E2E38"/>
                </a:solidFill>
                <a:effectLst/>
                <a:uLnTx/>
                <a:uFillTx/>
              </a:rPr>
              <a:t>2.3. </a:t>
            </a:r>
            <a:r>
              <a:rPr kumimoji="0" lang="lv-LV" sz="2400" b="0" i="0" u="none" strike="noStrike" kern="1200" cap="none" spc="0" normalizeH="0" baseline="0" noProof="0">
                <a:ln>
                  <a:noFill/>
                </a:ln>
                <a:solidFill>
                  <a:srgbClr val="2E2E38"/>
                </a:solidFill>
                <a:effectLst/>
                <a:uLnTx/>
                <a:uFillTx/>
              </a:rPr>
              <a:t>Pakalpojuma izmaksu izvērtēšana</a:t>
            </a:r>
            <a:br>
              <a:rPr kumimoji="0" lang="lv-LV" sz="2400" b="1" i="0" u="none" strike="noStrike" kern="1200" cap="none" spc="0" normalizeH="0" baseline="0" noProof="0">
                <a:ln>
                  <a:noFill/>
                </a:ln>
                <a:solidFill>
                  <a:srgbClr val="2E2E38"/>
                </a:solidFill>
                <a:effectLst/>
                <a:uLnTx/>
                <a:uFillTx/>
              </a:rPr>
            </a:br>
            <a:endParaRPr kumimoji="0" lang="lv-LV" sz="2400" b="0" i="0" u="none" strike="noStrike" kern="1200" cap="none" spc="0" normalizeH="0" baseline="0" noProof="0">
              <a:ln>
                <a:noFill/>
              </a:ln>
              <a:solidFill>
                <a:srgbClr val="2E2E38"/>
              </a:solidFill>
              <a:effectLst/>
              <a:uLnTx/>
              <a:uFillTx/>
            </a:endParaRPr>
          </a:p>
        </p:txBody>
      </p:sp>
      <p:sp>
        <p:nvSpPr>
          <p:cNvPr id="15" name="Rectangle 14">
            <a:extLst>
              <a:ext uri="{FF2B5EF4-FFF2-40B4-BE49-F238E27FC236}">
                <a16:creationId xmlns:a16="http://schemas.microsoft.com/office/drawing/2014/main" id="{3DE09A15-DA7A-4C80-91C2-9FCBC2F9E6B7}"/>
              </a:ext>
            </a:extLst>
          </p:cNvPr>
          <p:cNvSpPr/>
          <p:nvPr/>
        </p:nvSpPr>
        <p:spPr>
          <a:xfrm>
            <a:off x="600659" y="294200"/>
            <a:ext cx="60202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2</a:t>
            </a:r>
          </a:p>
        </p:txBody>
      </p:sp>
      <p:sp>
        <p:nvSpPr>
          <p:cNvPr id="12" name="Date Placeholder 10">
            <a:extLst>
              <a:ext uri="{FF2B5EF4-FFF2-40B4-BE49-F238E27FC236}">
                <a16:creationId xmlns:a16="http://schemas.microsoft.com/office/drawing/2014/main" id="{F10015C6-1D1F-4150-A95A-4F0680EE9222}"/>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407906022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B381DF7-EEB6-42C3-AA16-367C5DC19C0B}"/>
              </a:ext>
            </a:extLst>
          </p:cNvPr>
          <p:cNvSpPr/>
          <p:nvPr/>
        </p:nvSpPr>
        <p:spPr>
          <a:xfrm>
            <a:off x="3186545" y="0"/>
            <a:ext cx="9011805" cy="6858000"/>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000000"/>
              </a:solidFill>
              <a:effectLst/>
              <a:uLnTx/>
              <a:uFillTx/>
              <a:latin typeface="Arial"/>
              <a:ea typeface="+mn-ea"/>
              <a:cs typeface="+mn-cs"/>
            </a:endParaRPr>
          </a:p>
        </p:txBody>
      </p:sp>
      <p:sp>
        <p:nvSpPr>
          <p:cNvPr id="4" name="Date Placeholder 3">
            <a:extLst>
              <a:ext uri="{FF2B5EF4-FFF2-40B4-BE49-F238E27FC236}">
                <a16:creationId xmlns:a16="http://schemas.microsoft.com/office/drawing/2014/main" id="{0BFEDD17-4196-4B57-93A7-25A7007326E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900" b="0" i="0" u="none" strike="noStrike" kern="1200" cap="none" spc="0" normalizeH="0" baseline="0" noProof="0">
                <a:ln>
                  <a:noFill/>
                </a:ln>
                <a:solidFill>
                  <a:srgbClr val="646464"/>
                </a:solidFill>
                <a:effectLst/>
                <a:uLnTx/>
                <a:uFillTx/>
                <a:latin typeface="Arial"/>
                <a:ea typeface="+mn-ea"/>
                <a:cs typeface="+mn-cs"/>
              </a:rPr>
              <a:t>2022. gada 16. novembris</a:t>
            </a:r>
            <a:endParaRPr kumimoji="0" lang="en-US" sz="900" b="0" i="0" u="none" strike="noStrike" kern="1200" cap="none" spc="0" normalizeH="0" baseline="0" noProof="0">
              <a:ln>
                <a:noFill/>
              </a:ln>
              <a:solidFill>
                <a:srgbClr val="646464"/>
              </a:solidFill>
              <a:effectLst/>
              <a:uLnTx/>
              <a:uFillTx/>
              <a:latin typeface="Arial"/>
              <a:ea typeface="+mn-ea"/>
              <a:cs typeface="+mn-cs"/>
            </a:endParaRPr>
          </a:p>
        </p:txBody>
      </p:sp>
      <p:sp>
        <p:nvSpPr>
          <p:cNvPr id="9" name="Flowchart: Manual Input 8">
            <a:extLst>
              <a:ext uri="{FF2B5EF4-FFF2-40B4-BE49-F238E27FC236}">
                <a16:creationId xmlns:a16="http://schemas.microsoft.com/office/drawing/2014/main" id="{69D4DF97-A064-4832-8897-12AC6EE3DE4D}"/>
              </a:ext>
            </a:extLst>
          </p:cNvPr>
          <p:cNvSpPr/>
          <p:nvPr/>
        </p:nvSpPr>
        <p:spPr>
          <a:xfrm rot="16200000" flipV="1">
            <a:off x="-379414" y="379413"/>
            <a:ext cx="6858002" cy="6099176"/>
          </a:xfrm>
          <a:prstGeom prst="flowChartManualInpu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grpSp>
        <p:nvGrpSpPr>
          <p:cNvPr id="7" name="Group 4">
            <a:extLst>
              <a:ext uri="{FF2B5EF4-FFF2-40B4-BE49-F238E27FC236}">
                <a16:creationId xmlns:a16="http://schemas.microsoft.com/office/drawing/2014/main" id="{FB394582-C08E-4DBA-BF3C-0D1FB571D3C0}"/>
              </a:ext>
            </a:extLst>
          </p:cNvPr>
          <p:cNvGrpSpPr>
            <a:grpSpLocks noChangeAspect="1"/>
          </p:cNvGrpSpPr>
          <p:nvPr/>
        </p:nvGrpSpPr>
        <p:grpSpPr bwMode="auto">
          <a:xfrm>
            <a:off x="10364788" y="4960938"/>
            <a:ext cx="1225550" cy="1435100"/>
            <a:chOff x="6529" y="3125"/>
            <a:chExt cx="772" cy="904"/>
          </a:xfrm>
        </p:grpSpPr>
        <p:sp>
          <p:nvSpPr>
            <p:cNvPr id="8" name="Freeform 5">
              <a:extLst>
                <a:ext uri="{FF2B5EF4-FFF2-40B4-BE49-F238E27FC236}">
                  <a16:creationId xmlns:a16="http://schemas.microsoft.com/office/drawing/2014/main" id="{3F1A1618-1F38-4450-8656-2D4173BD466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10" name="Freeform 6">
              <a:extLst>
                <a:ext uri="{FF2B5EF4-FFF2-40B4-BE49-F238E27FC236}">
                  <a16:creationId xmlns:a16="http://schemas.microsoft.com/office/drawing/2014/main" id="{9D1BEE46-E4B7-48F0-AC37-19BFCBB07F6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ysClr val="window" lastClr="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2E2E38"/>
                </a:solidFill>
                <a:effectLst/>
                <a:uLnTx/>
                <a:uFillTx/>
                <a:latin typeface="EYInterstate Light"/>
                <a:ea typeface="+mn-ea"/>
                <a:cs typeface="+mn-cs"/>
              </a:endParaRPr>
            </a:p>
          </p:txBody>
        </p:sp>
      </p:grpSp>
      <p:sp>
        <p:nvSpPr>
          <p:cNvPr id="11" name="TextBox 10">
            <a:extLst>
              <a:ext uri="{FF2B5EF4-FFF2-40B4-BE49-F238E27FC236}">
                <a16:creationId xmlns:a16="http://schemas.microsoft.com/office/drawing/2014/main" id="{C852EF45-0B28-4CCF-8884-0CAF8DE541E0}"/>
              </a:ext>
            </a:extLst>
          </p:cNvPr>
          <p:cNvSpPr txBox="1"/>
          <p:nvPr/>
        </p:nvSpPr>
        <p:spPr>
          <a:xfrm>
            <a:off x="385320" y="1830955"/>
            <a:ext cx="4680226" cy="2156744"/>
          </a:xfrm>
          <a:prstGeom prst="rect">
            <a:avLst/>
          </a:prstGeom>
          <a:noFill/>
        </p:spPr>
        <p:txBody>
          <a:bodyPr wrap="square" lIns="0" tIns="36576" rIns="0" bIns="0" rtlCol="0">
            <a:spAutoFit/>
          </a:bodyPr>
          <a:lstStyle/>
          <a:p>
            <a:pPr marL="0" algn="l" defTabSz="914400" rtl="0" eaLnBrk="1" fontAlgn="b" latinLnBrk="0" hangingPunct="1"/>
            <a:r>
              <a:rPr kumimoji="0" lang="lv-LV" sz="3500" b="1" i="0" u="none" strike="noStrike" kern="1200" cap="none" spc="0" normalizeH="0" baseline="0" noProof="0">
                <a:ln>
                  <a:noFill/>
                </a:ln>
                <a:solidFill>
                  <a:srgbClr val="808080">
                    <a:lumMod val="75000"/>
                  </a:srgbClr>
                </a:solidFill>
                <a:effectLst/>
                <a:uLnTx/>
                <a:uFillTx/>
                <a:latin typeface="EYInterstate Light" panose="02000506000000020004" pitchFamily="2" charset="0"/>
              </a:rPr>
              <a:t>3. </a:t>
            </a:r>
            <a:r>
              <a:rPr lang="lv-LV" sz="3600" b="1" kern="1200">
                <a:solidFill>
                  <a:schemeClr val="bg1"/>
                </a:solidFill>
                <a:latin typeface="EYInterstate Light" panose="02000506000000020004" pitchFamily="2" charset="0"/>
              </a:rPr>
              <a:t>Pašvaldību sniegto pakalpojumu finanšu revīzija</a:t>
            </a:r>
          </a:p>
          <a:p>
            <a:pPr marL="0" marR="0" lvl="0" indent="0" algn="ctr" defTabSz="914400" rtl="0" eaLnBrk="1" fontAlgn="auto" latinLnBrk="0" hangingPunct="1">
              <a:lnSpc>
                <a:spcPct val="85000"/>
              </a:lnSpc>
              <a:spcBef>
                <a:spcPts val="0"/>
              </a:spcBef>
              <a:spcAft>
                <a:spcPts val="600"/>
              </a:spcAft>
              <a:buClr>
                <a:srgbClr val="FFE600"/>
              </a:buClr>
              <a:buSzPct val="70000"/>
              <a:buFontTx/>
              <a:buNone/>
              <a:tabLst/>
              <a:defRPr/>
            </a:pPr>
            <a:endParaRPr kumimoji="0" lang="lv-LV" sz="3500" b="1" i="0" u="none" strike="noStrike" kern="1200" cap="none" spc="0" normalizeH="0" baseline="0" noProof="0">
              <a:ln>
                <a:noFill/>
              </a:ln>
              <a:solidFill>
                <a:srgbClr val="808080">
                  <a:lumMod val="75000"/>
                </a:srgbClr>
              </a:solidFill>
              <a:effectLst/>
              <a:uLnTx/>
              <a:uFillTx/>
              <a:latin typeface="EYInterstate Light" panose="02000506000000020004" pitchFamily="2" charset="0"/>
            </a:endParaRPr>
          </a:p>
        </p:txBody>
      </p:sp>
    </p:spTree>
    <p:extLst>
      <p:ext uri="{BB962C8B-B14F-4D97-AF65-F5344CB8AC3E}">
        <p14:creationId xmlns:p14="http://schemas.microsoft.com/office/powerpoint/2010/main" val="231600023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0CE0C3-D2E5-40A0-8019-EC01D7EDBBFD}"/>
              </a:ext>
            </a:extLst>
          </p:cNvPr>
          <p:cNvSpPr>
            <a:spLocks noGrp="1"/>
          </p:cNvSpPr>
          <p:nvPr>
            <p:ph type="title"/>
          </p:nvPr>
        </p:nvSpPr>
        <p:spPr/>
        <p:txBody>
          <a:bodyPr/>
          <a:lstStyle/>
          <a:p>
            <a:r>
              <a:rPr lang="lv-LV">
                <a:latin typeface="+mn-lt"/>
              </a:rPr>
              <a:t>Revīzijas ziņojuma atbilstība Pasūtītāja tehniskajai specifikācijai </a:t>
            </a:r>
          </a:p>
        </p:txBody>
      </p:sp>
      <p:sp>
        <p:nvSpPr>
          <p:cNvPr id="6" name="Rectangle 5">
            <a:extLst>
              <a:ext uri="{FF2B5EF4-FFF2-40B4-BE49-F238E27FC236}">
                <a16:creationId xmlns:a16="http://schemas.microsoft.com/office/drawing/2014/main" id="{938C71AA-9865-4F60-A48B-917477374379}"/>
              </a:ext>
            </a:extLst>
          </p:cNvPr>
          <p:cNvSpPr/>
          <p:nvPr/>
        </p:nvSpPr>
        <p:spPr>
          <a:xfrm>
            <a:off x="556925" y="958631"/>
            <a:ext cx="11048008" cy="276999"/>
          </a:xfrm>
          <a:prstGeom prst="rect">
            <a:avLst/>
          </a:prstGeom>
        </p:spPr>
        <p:txBody>
          <a:bodyPr wrap="square" rtlCol="0">
            <a:spAutoFit/>
          </a:bodyPr>
          <a:lstStyle/>
          <a:p>
            <a:pPr algn="just">
              <a:spcBef>
                <a:spcPts val="300"/>
              </a:spcBef>
              <a:spcAft>
                <a:spcPts val="300"/>
              </a:spcAft>
            </a:pPr>
            <a:r>
              <a:rPr lang="lv-lv" sz="1200">
                <a:solidFill>
                  <a:schemeClr val="bg1"/>
                </a:solidFill>
              </a:rPr>
              <a:t>Mēs, SIA „Ernst &amp; </a:t>
            </a:r>
            <a:r>
              <a:rPr lang="lv-lv" sz="1200" err="1">
                <a:solidFill>
                  <a:schemeClr val="bg1"/>
                </a:solidFill>
              </a:rPr>
              <a:t>Young</a:t>
            </a:r>
            <a:r>
              <a:rPr lang="lv-lv" sz="1200">
                <a:solidFill>
                  <a:schemeClr val="bg1"/>
                </a:solidFill>
              </a:rPr>
              <a:t> Baltic“, </a:t>
            </a:r>
            <a:r>
              <a:rPr lang="lv-LV" sz="1200">
                <a:solidFill>
                  <a:schemeClr val="bg1"/>
                </a:solidFill>
              </a:rPr>
              <a:t>norādām veiktā Pakalpojuma prasību atbilstību Pasūtītāja tehniskajai specifikācijai. </a:t>
            </a:r>
            <a:endParaRPr lang="lv-lv" sz="1200">
              <a:solidFill>
                <a:schemeClr val="bg1"/>
              </a:solidFill>
            </a:endParaRPr>
          </a:p>
        </p:txBody>
      </p:sp>
      <p:graphicFrame>
        <p:nvGraphicFramePr>
          <p:cNvPr id="7" name="Table 6">
            <a:extLst>
              <a:ext uri="{FF2B5EF4-FFF2-40B4-BE49-F238E27FC236}">
                <a16:creationId xmlns:a16="http://schemas.microsoft.com/office/drawing/2014/main" id="{B3334B00-F632-4069-BBFE-C7379C058852}"/>
              </a:ext>
            </a:extLst>
          </p:cNvPr>
          <p:cNvGraphicFramePr>
            <a:graphicFrameLocks noGrp="1"/>
          </p:cNvGraphicFramePr>
          <p:nvPr>
            <p:extLst>
              <p:ext uri="{D42A27DB-BD31-4B8C-83A1-F6EECF244321}">
                <p14:modId xmlns:p14="http://schemas.microsoft.com/office/powerpoint/2010/main" val="3164204907"/>
              </p:ext>
            </p:extLst>
          </p:nvPr>
        </p:nvGraphicFramePr>
        <p:xfrm>
          <a:off x="618012" y="1260905"/>
          <a:ext cx="10973913" cy="4905350"/>
        </p:xfrm>
        <a:graphic>
          <a:graphicData uri="http://schemas.openxmlformats.org/drawingml/2006/table">
            <a:tbl>
              <a:tblPr firstRow="1" bandRow="1"/>
              <a:tblGrid>
                <a:gridCol w="7186043">
                  <a:extLst>
                    <a:ext uri="{9D8B030D-6E8A-4147-A177-3AD203B41FA5}">
                      <a16:colId xmlns:a16="http://schemas.microsoft.com/office/drawing/2014/main" val="20000"/>
                    </a:ext>
                  </a:extLst>
                </a:gridCol>
                <a:gridCol w="3787870">
                  <a:extLst>
                    <a:ext uri="{9D8B030D-6E8A-4147-A177-3AD203B41FA5}">
                      <a16:colId xmlns:a16="http://schemas.microsoft.com/office/drawing/2014/main" val="1701911386"/>
                    </a:ext>
                  </a:extLst>
                </a:gridCol>
              </a:tblGrid>
              <a:tr h="343136">
                <a:tc>
                  <a:txBody>
                    <a:bodyPr/>
                    <a:lstStyle>
                      <a:lvl1pPr marL="0" algn="l" defTabSz="914400" rtl="0" eaLnBrk="1" latinLnBrk="0" hangingPunct="1">
                        <a:defRPr sz="1800" b="1" kern="1200">
                          <a:solidFill>
                            <a:schemeClr val="lt1"/>
                          </a:solidFill>
                          <a:latin typeface="EYInterstate Light"/>
                        </a:defRPr>
                      </a:lvl1pPr>
                      <a:lvl2pPr marL="457200" algn="l" defTabSz="914400" rtl="0" eaLnBrk="1" latinLnBrk="0" hangingPunct="1">
                        <a:defRPr sz="1800" b="1" kern="1200">
                          <a:solidFill>
                            <a:schemeClr val="lt1"/>
                          </a:solidFill>
                          <a:latin typeface="EYInterstate Light"/>
                        </a:defRPr>
                      </a:lvl2pPr>
                      <a:lvl3pPr marL="914400" algn="l" defTabSz="914400" rtl="0" eaLnBrk="1" latinLnBrk="0" hangingPunct="1">
                        <a:defRPr sz="1800" b="1" kern="1200">
                          <a:solidFill>
                            <a:schemeClr val="lt1"/>
                          </a:solidFill>
                          <a:latin typeface="EYInterstate Light"/>
                        </a:defRPr>
                      </a:lvl3pPr>
                      <a:lvl4pPr marL="1371600" algn="l" defTabSz="914400" rtl="0" eaLnBrk="1" latinLnBrk="0" hangingPunct="1">
                        <a:defRPr sz="1800" b="1" kern="1200">
                          <a:solidFill>
                            <a:schemeClr val="lt1"/>
                          </a:solidFill>
                          <a:latin typeface="EYInterstate Light"/>
                        </a:defRPr>
                      </a:lvl4pPr>
                      <a:lvl5pPr marL="1828800" algn="l" defTabSz="914400" rtl="0" eaLnBrk="1" latinLnBrk="0" hangingPunct="1">
                        <a:defRPr sz="1800" b="1" kern="1200">
                          <a:solidFill>
                            <a:schemeClr val="lt1"/>
                          </a:solidFill>
                          <a:latin typeface="EYInterstate Light"/>
                        </a:defRPr>
                      </a:lvl5pPr>
                      <a:lvl6pPr marL="2286000" algn="l" defTabSz="914400" rtl="0" eaLnBrk="1" latinLnBrk="0" hangingPunct="1">
                        <a:defRPr sz="1800" b="1" kern="1200">
                          <a:solidFill>
                            <a:schemeClr val="lt1"/>
                          </a:solidFill>
                          <a:latin typeface="EYInterstate Light"/>
                        </a:defRPr>
                      </a:lvl6pPr>
                      <a:lvl7pPr marL="2743200" algn="l" defTabSz="914400" rtl="0" eaLnBrk="1" latinLnBrk="0" hangingPunct="1">
                        <a:defRPr sz="1800" b="1" kern="1200">
                          <a:solidFill>
                            <a:schemeClr val="lt1"/>
                          </a:solidFill>
                          <a:latin typeface="EYInterstate Light"/>
                        </a:defRPr>
                      </a:lvl7pPr>
                      <a:lvl8pPr marL="3200400" algn="l" defTabSz="914400" rtl="0" eaLnBrk="1" latinLnBrk="0" hangingPunct="1">
                        <a:defRPr sz="1800" b="1" kern="1200">
                          <a:solidFill>
                            <a:schemeClr val="lt1"/>
                          </a:solidFill>
                          <a:latin typeface="EYInterstate Light"/>
                        </a:defRPr>
                      </a:lvl8pPr>
                      <a:lvl9pPr marL="3657600" algn="l" defTabSz="914400" rtl="0" eaLnBrk="1" latinLnBrk="0" hangingPunct="1">
                        <a:defRPr sz="1800" b="1" kern="1200">
                          <a:solidFill>
                            <a:schemeClr val="lt1"/>
                          </a:solidFill>
                          <a:latin typeface="EYInterstate Light"/>
                        </a:defRPr>
                      </a:lvl9pPr>
                    </a:lstStyle>
                    <a:p>
                      <a:pPr marL="0" marR="0" lvl="0" indent="0" algn="l" defTabSz="914400" rtl="0" eaLnBrk="1" fontAlgn="auto" latinLnBrk="0" hangingPunct="1">
                        <a:lnSpc>
                          <a:spcPct val="100000"/>
                        </a:lnSpc>
                        <a:spcBef>
                          <a:spcPts val="300"/>
                        </a:spcBef>
                        <a:spcAft>
                          <a:spcPts val="300"/>
                        </a:spcAft>
                        <a:buClrTx/>
                        <a:buSzTx/>
                        <a:buFontTx/>
                        <a:buNone/>
                        <a:tabLst/>
                        <a:defRPr/>
                      </a:pPr>
                      <a:r>
                        <a:rPr lang="lv-lv" sz="1000" b="1" kern="1200">
                          <a:solidFill>
                            <a:schemeClr val="bg1"/>
                          </a:solidFill>
                          <a:latin typeface="EYInterstate Light"/>
                          <a:ea typeface="+mn-ea"/>
                          <a:cs typeface="+mn-cs"/>
                        </a:rPr>
                        <a:t>Tehniskās specifikācijas prasība</a:t>
                      </a:r>
                      <a:endParaRPr lang="lt-LT" sz="1000" b="1" kern="1200">
                        <a:solidFill>
                          <a:schemeClr val="bg1"/>
                        </a:solidFill>
                        <a:latin typeface="EYInterstate Light"/>
                        <a:ea typeface="+mn-ea"/>
                        <a:cs typeface="+mn-cs"/>
                      </a:endParaRPr>
                    </a:p>
                  </a:txBody>
                  <a:tcPr marL="91392" marR="91392" marT="45696" marB="45696"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3175" cap="flat" cmpd="sng" algn="ctr">
                      <a:solidFill>
                        <a:srgbClr val="404040"/>
                      </a:solidFill>
                      <a:prstDash val="solid"/>
                      <a:round/>
                      <a:headEnd type="none" w="med" len="med"/>
                      <a:tailEnd type="none" w="med" len="med"/>
                    </a:lnT>
                    <a:lnB w="3175" cap="flat" cmpd="sng" algn="ctr">
                      <a:solidFill>
                        <a:srgbClr val="40404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algn="l" rtl="0">
                        <a:spcBef>
                          <a:spcPts val="300"/>
                        </a:spcBef>
                        <a:spcAft>
                          <a:spcPts val="300"/>
                        </a:spcAft>
                      </a:pPr>
                      <a:r>
                        <a:rPr lang="lv-LV" sz="1000" b="1">
                          <a:solidFill>
                            <a:schemeClr val="bg1"/>
                          </a:solidFill>
                          <a:latin typeface="+mn-lt"/>
                        </a:rPr>
                        <a:t>R</a:t>
                      </a:r>
                      <a:r>
                        <a:rPr lang="lv-lv" sz="1000" b="1">
                          <a:solidFill>
                            <a:schemeClr val="bg1"/>
                          </a:solidFill>
                          <a:latin typeface="+mn-lt"/>
                        </a:rPr>
                        <a:t>evīzijas ziņojuma sadaļa</a:t>
                      </a:r>
                      <a:endParaRPr lang="lt-LT" sz="1000" b="1">
                        <a:solidFill>
                          <a:schemeClr val="bg1"/>
                        </a:solidFill>
                        <a:latin typeface="+mn-lt"/>
                      </a:endParaRPr>
                    </a:p>
                  </a:txBody>
                  <a:tcPr marL="91392" marR="91392" marT="45696" marB="45696"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3175" cap="flat" cmpd="sng" algn="ctr">
                      <a:solidFill>
                        <a:srgbClr val="404040"/>
                      </a:solidFill>
                      <a:prstDash val="solid"/>
                      <a:round/>
                      <a:headEnd type="none" w="med" len="med"/>
                      <a:tailEnd type="none" w="med" len="med"/>
                    </a:lnT>
                    <a:lnB w="3175" cap="flat" cmpd="sng" algn="ctr">
                      <a:solidFill>
                        <a:srgbClr val="40404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extLst>
                  <a:ext uri="{0D108BD9-81ED-4DB2-BD59-A6C34878D82A}">
                    <a16:rowId xmlns:a16="http://schemas.microsoft.com/office/drawing/2014/main" val="10000"/>
                  </a:ext>
                </a:extLst>
              </a:tr>
              <a:tr h="217184">
                <a:tc gridSpan="2">
                  <a:txBody>
                    <a:bodyPr/>
                    <a:lstStyle>
                      <a:lvl1pPr marL="0" algn="l" defTabSz="914400" rtl="0" eaLnBrk="1" latinLnBrk="0" hangingPunct="1">
                        <a:defRPr sz="1800" kern="1200">
                          <a:solidFill>
                            <a:schemeClr val="tx1"/>
                          </a:solidFill>
                          <a:latin typeface="EYInterstate Light"/>
                        </a:defRPr>
                      </a:lvl1pPr>
                      <a:lvl2pPr marL="457200" algn="l" defTabSz="914400" rtl="0" eaLnBrk="1" latinLnBrk="0" hangingPunct="1">
                        <a:defRPr sz="1800" kern="1200">
                          <a:solidFill>
                            <a:schemeClr val="tx1"/>
                          </a:solidFill>
                          <a:latin typeface="EYInterstate Light"/>
                        </a:defRPr>
                      </a:lvl2pPr>
                      <a:lvl3pPr marL="914400" algn="l" defTabSz="914400" rtl="0" eaLnBrk="1" latinLnBrk="0" hangingPunct="1">
                        <a:defRPr sz="1800" kern="1200">
                          <a:solidFill>
                            <a:schemeClr val="tx1"/>
                          </a:solidFill>
                          <a:latin typeface="EYInterstate Light"/>
                        </a:defRPr>
                      </a:lvl3pPr>
                      <a:lvl4pPr marL="1371600" algn="l" defTabSz="914400" rtl="0" eaLnBrk="1" latinLnBrk="0" hangingPunct="1">
                        <a:defRPr sz="1800" kern="1200">
                          <a:solidFill>
                            <a:schemeClr val="tx1"/>
                          </a:solidFill>
                          <a:latin typeface="EYInterstate Light"/>
                        </a:defRPr>
                      </a:lvl4pPr>
                      <a:lvl5pPr marL="1828800" algn="l" defTabSz="914400" rtl="0" eaLnBrk="1" latinLnBrk="0" hangingPunct="1">
                        <a:defRPr sz="1800" kern="1200">
                          <a:solidFill>
                            <a:schemeClr val="tx1"/>
                          </a:solidFill>
                          <a:latin typeface="EYInterstate Light"/>
                        </a:defRPr>
                      </a:lvl5pPr>
                      <a:lvl6pPr marL="2286000" algn="l" defTabSz="914400" rtl="0" eaLnBrk="1" latinLnBrk="0" hangingPunct="1">
                        <a:defRPr sz="1800" kern="1200">
                          <a:solidFill>
                            <a:schemeClr val="tx1"/>
                          </a:solidFill>
                          <a:latin typeface="EYInterstate Light"/>
                        </a:defRPr>
                      </a:lvl6pPr>
                      <a:lvl7pPr marL="2743200" algn="l" defTabSz="914400" rtl="0" eaLnBrk="1" latinLnBrk="0" hangingPunct="1">
                        <a:defRPr sz="1800" kern="1200">
                          <a:solidFill>
                            <a:schemeClr val="tx1"/>
                          </a:solidFill>
                          <a:latin typeface="EYInterstate Light"/>
                        </a:defRPr>
                      </a:lvl7pPr>
                      <a:lvl8pPr marL="3200400" algn="l" defTabSz="914400" rtl="0" eaLnBrk="1" latinLnBrk="0" hangingPunct="1">
                        <a:defRPr sz="1800" kern="1200">
                          <a:solidFill>
                            <a:schemeClr val="tx1"/>
                          </a:solidFill>
                          <a:latin typeface="EYInterstate Light"/>
                        </a:defRPr>
                      </a:lvl8pPr>
                      <a:lvl9pPr marL="3657600" algn="l" defTabSz="914400" rtl="0" eaLnBrk="1" latinLnBrk="0" hangingPunct="1">
                        <a:defRPr sz="1800" kern="1200">
                          <a:solidFill>
                            <a:schemeClr val="tx1"/>
                          </a:solidFill>
                          <a:latin typeface="EYInterstate Light"/>
                        </a:defRPr>
                      </a:lvl9pPr>
                    </a:lstStyle>
                    <a:p>
                      <a:pPr marL="0" marR="0" lvl="0" indent="0" algn="l" defTabSz="914400" rtl="0" eaLnBrk="1" fontAlgn="auto" latinLnBrk="0" hangingPunct="1">
                        <a:lnSpc>
                          <a:spcPts val="1300"/>
                        </a:lnSpc>
                        <a:spcBef>
                          <a:spcPts val="300"/>
                        </a:spcBef>
                        <a:spcAft>
                          <a:spcPts val="300"/>
                        </a:spcAft>
                        <a:buClr>
                          <a:srgbClr val="FFD200"/>
                        </a:buClr>
                        <a:buSzPct val="75000"/>
                        <a:buFontTx/>
                        <a:buNone/>
                        <a:tabLst/>
                        <a:defRPr/>
                      </a:pPr>
                      <a:r>
                        <a:rPr lang="lv-lv" sz="1000" kern="1200">
                          <a:solidFill>
                            <a:schemeClr val="tx1"/>
                          </a:solidFill>
                          <a:latin typeface="EYInterstate Light"/>
                          <a:ea typeface="+mn-ea"/>
                          <a:cs typeface="Arial" panose="020B0604020202020204" pitchFamily="34" charset="0"/>
                        </a:rPr>
                        <a:t>Ziņojuma atbilstība finanšu revīzijas mērķis</a:t>
                      </a:r>
                      <a:endParaRPr lang="en-US" sz="1000" kern="0">
                        <a:solidFill>
                          <a:schemeClr val="tx1"/>
                        </a:solidFill>
                        <a:latin typeface="EYInterstate Light" pitchFamily="2" charset="0"/>
                        <a:ea typeface="+mn-ea"/>
                        <a:cs typeface="+mn-cs"/>
                      </a:endParaRP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3175" cap="flat" cmpd="sng" algn="ctr">
                      <a:solidFill>
                        <a:srgbClr val="404040"/>
                      </a:solidFill>
                      <a:prstDash val="solid"/>
                      <a:round/>
                      <a:headEnd type="none" w="med" len="med"/>
                      <a:tailEnd type="none" w="med" len="med"/>
                    </a:lnT>
                    <a:lnB w="3175" cap="flat" cmpd="sng" algn="ctr">
                      <a:solidFill>
                        <a:srgbClr val="404040"/>
                      </a:solidFill>
                      <a:prstDash val="solid"/>
                      <a:round/>
                      <a:headEnd type="none" w="med" len="med"/>
                      <a:tailEnd type="none" w="med" len="med"/>
                    </a:lnB>
                    <a:lnTlToBr w="12700" cmpd="sng">
                      <a:noFill/>
                      <a:prstDash val="solid"/>
                    </a:lnTlToBr>
                    <a:lnBlToTr w="12700" cmpd="sng">
                      <a:noFill/>
                      <a:prstDash val="solid"/>
                    </a:lnBlToTr>
                    <a:solidFill>
                      <a:srgbClr val="808080"/>
                    </a:solidFill>
                  </a:tcPr>
                </a:tc>
                <a:tc hMerge="1">
                  <a:txBody>
                    <a:bodyPr/>
                    <a:lstStyle/>
                    <a:p>
                      <a:pPr marL="0" marR="0" lvl="0" indent="0" algn="l" defTabSz="914400" rtl="0" eaLnBrk="1" fontAlgn="auto" latinLnBrk="0" hangingPunct="1">
                        <a:lnSpc>
                          <a:spcPts val="1300"/>
                        </a:lnSpc>
                        <a:spcBef>
                          <a:spcPts val="300"/>
                        </a:spcBef>
                        <a:spcAft>
                          <a:spcPts val="300"/>
                        </a:spcAft>
                        <a:buClr>
                          <a:srgbClr val="FFD200"/>
                        </a:buClr>
                        <a:buSzPct val="75000"/>
                        <a:buFontTx/>
                        <a:buNone/>
                        <a:tabLst/>
                        <a:defRPr/>
                      </a:pPr>
                      <a:endParaRPr lang="lt-LT" sz="1200" b="1" kern="1200">
                        <a:solidFill>
                          <a:schemeClr val="tx1"/>
                        </a:solidFill>
                        <a:latin typeface="EYInterstate Light" panose="02000506000000020004" pitchFamily="2" charset="0"/>
                        <a:ea typeface="+mn-ea"/>
                        <a:cs typeface="Arial" panose="020B0604020202020204" pitchFamily="34" charset="0"/>
                      </a:endParaRPr>
                    </a:p>
                  </a:txBody>
                  <a:tcPr marL="68580" marR="68580"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3175" cap="flat" cmpd="sng" algn="ctr">
                      <a:solidFill>
                        <a:srgbClr val="404040"/>
                      </a:solidFill>
                      <a:prstDash val="solid"/>
                      <a:round/>
                      <a:headEnd type="none" w="med" len="med"/>
                      <a:tailEnd type="none" w="med" len="med"/>
                    </a:lnT>
                    <a:lnB w="3175" cap="flat" cmpd="sng" algn="ctr">
                      <a:solidFill>
                        <a:srgbClr val="404040"/>
                      </a:solidFill>
                      <a:prstDash val="solid"/>
                      <a:round/>
                      <a:headEnd type="none" w="med" len="med"/>
                      <a:tailEnd type="none" w="med" len="med"/>
                    </a:lnB>
                    <a:lnTlToBr w="12700" cmpd="sng">
                      <a:noFill/>
                      <a:prstDash val="solid"/>
                    </a:lnTlToBr>
                    <a:lnBlToTr w="12700" cmpd="sng">
                      <a:noFill/>
                      <a:prstDash val="solid"/>
                    </a:lnBlToTr>
                    <a:solidFill>
                      <a:srgbClr val="808080"/>
                    </a:solidFill>
                  </a:tcPr>
                </a:tc>
                <a:extLst>
                  <a:ext uri="{0D108BD9-81ED-4DB2-BD59-A6C34878D82A}">
                    <a16:rowId xmlns:a16="http://schemas.microsoft.com/office/drawing/2014/main" val="10016"/>
                  </a:ext>
                </a:extLst>
              </a:tr>
              <a:tr h="462723">
                <a:tc>
                  <a:txBody>
                    <a:bodyPr/>
                    <a:lstStyle/>
                    <a:p>
                      <a:pPr marL="180000" marR="0" lvl="0" indent="-180000" algn="just" defTabSz="914400" rtl="0" eaLnBrk="1" fontAlgn="auto" latinLnBrk="0" hangingPunct="1">
                        <a:lnSpc>
                          <a:spcPct val="85000"/>
                        </a:lnSpc>
                        <a:spcBef>
                          <a:spcPts val="300"/>
                        </a:spcBef>
                        <a:spcAft>
                          <a:spcPts val="300"/>
                        </a:spcAft>
                        <a:buClr>
                          <a:srgbClr val="FFE600"/>
                        </a:buClr>
                        <a:buSzPct val="100000"/>
                        <a:buFont typeface="Arial" panose="020B0604020202020204" pitchFamily="34" charset="0"/>
                        <a:buChar char="►"/>
                        <a:tabLst/>
                        <a:defRPr/>
                      </a:pPr>
                      <a:r>
                        <a:rPr lang="lv-LV" sz="1000" kern="0">
                          <a:solidFill>
                            <a:schemeClr val="bg1"/>
                          </a:solidFill>
                          <a:latin typeface="EYInterstate Light" pitchFamily="2" charset="0"/>
                          <a:ea typeface="+mn-ea"/>
                          <a:cs typeface="+mn-cs"/>
                        </a:rPr>
                        <a:t>Finanšu revīzijas mērķis ir noskaidrot, cik sekmīgi pašvaldības ir izpildījušas uzdevumu ar pagasta vai pilsētas pārvaldes, valsts un pašvaldību vienoto klientu apkalpošanas centru vai citu pašvaldības iedzīvotāju pieņemšanas punktu (turpmāk- pakalpojumu sniegšanas vieta) starpniecību nodrošināt iedzīvotājiem nepārtrauktu pašvaldības pakalpojumu pieejamību pēc ATR. </a:t>
                      </a:r>
                      <a:endParaRPr lang="lv-lv" sz="1000" kern="0">
                        <a:solidFill>
                          <a:schemeClr val="bg1"/>
                        </a:solidFill>
                        <a:latin typeface="EYInterstate Light" pitchFamily="2" charset="0"/>
                        <a:ea typeface="+mn-ea"/>
                        <a:cs typeface="+mn-cs"/>
                      </a:endParaRP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3175" cap="flat" cmpd="sng" algn="ctr">
                      <a:solidFill>
                        <a:srgbClr val="404040"/>
                      </a:solidFill>
                      <a:prstDash val="solid"/>
                      <a:round/>
                      <a:headEnd type="none" w="med" len="med"/>
                      <a:tailEnd type="none" w="med" len="med"/>
                    </a:lnT>
                    <a:lnB w="12700" cap="flat" cmpd="sng" algn="ctr">
                      <a:solidFill>
                        <a:schemeClr val="bg1">
                          <a:lumMod val="40000"/>
                          <a:lumOff val="6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just" defTabSz="779827" rtl="0" fontAlgn="base">
                        <a:spcBef>
                          <a:spcPct val="0"/>
                        </a:spcBef>
                        <a:spcAft>
                          <a:spcPts val="342"/>
                        </a:spcAft>
                        <a:buClr>
                          <a:srgbClr val="FFE600"/>
                        </a:buClr>
                        <a:buSzPct val="80000"/>
                        <a:defRPr/>
                      </a:pPr>
                      <a:r>
                        <a:rPr lang="lv-LV" sz="1000" kern="0">
                          <a:solidFill>
                            <a:schemeClr val="bg1"/>
                          </a:solidFill>
                          <a:latin typeface="EYInterstate Light" pitchFamily="2" charset="0"/>
                          <a:ea typeface="+mn-ea"/>
                          <a:cs typeface="+mn-cs"/>
                        </a:rPr>
                        <a:t>1. sadaļa- Vadības kopsavilkums.</a:t>
                      </a:r>
                      <a:endParaRPr lang="lv-lv" sz="1000" kern="0">
                        <a:solidFill>
                          <a:schemeClr val="bg1"/>
                        </a:solidFill>
                        <a:latin typeface="EYInterstate Light" pitchFamily="2" charset="0"/>
                        <a:ea typeface="+mn-ea"/>
                        <a:cs typeface="+mn-cs"/>
                      </a:endParaRPr>
                    </a:p>
                  </a:txBody>
                  <a:tcPr marL="68508" marR="68508"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3175" cap="flat" cmpd="sng" algn="ctr">
                      <a:solidFill>
                        <a:srgbClr val="404040"/>
                      </a:solidFill>
                      <a:prstDash val="solid"/>
                      <a:round/>
                      <a:headEnd type="none" w="med" len="med"/>
                      <a:tailEnd type="none" w="med" len="med"/>
                    </a:lnT>
                    <a:lnB w="12700" cap="flat" cmpd="sng" algn="ctr">
                      <a:solidFill>
                        <a:schemeClr val="bg1">
                          <a:lumMod val="40000"/>
                          <a:lumOff val="6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652203618"/>
                  </a:ext>
                </a:extLst>
              </a:tr>
              <a:tr h="182326">
                <a:tc gridSpan="2">
                  <a:txBody>
                    <a:bodyPr/>
                    <a:lstStyle/>
                    <a:p>
                      <a:pPr marL="0" marR="0" lvl="0" indent="0" algn="just" defTabSz="914400" rtl="0" eaLnBrk="1" fontAlgn="auto" latinLnBrk="0" hangingPunct="1">
                        <a:lnSpc>
                          <a:spcPct val="85000"/>
                        </a:lnSpc>
                        <a:spcBef>
                          <a:spcPts val="300"/>
                        </a:spcBef>
                        <a:spcAft>
                          <a:spcPts val="300"/>
                        </a:spcAft>
                        <a:buClr>
                          <a:srgbClr val="FFE600"/>
                        </a:buClr>
                        <a:buSzPct val="100000"/>
                        <a:buFont typeface="Arial" panose="020B0604020202020204" pitchFamily="34" charset="0"/>
                        <a:buNone/>
                        <a:tabLst/>
                        <a:defRPr/>
                      </a:pPr>
                      <a:r>
                        <a:rPr lang="lv-LV" sz="1000" b="1" kern="0">
                          <a:solidFill>
                            <a:schemeClr val="tx1"/>
                          </a:solidFill>
                          <a:latin typeface="EYInterstate Light" pitchFamily="2" charset="0"/>
                        </a:rPr>
                        <a:t>Darba uzdevums</a:t>
                      </a:r>
                      <a:endParaRPr lang="lv-lv" sz="1000" b="1" kern="0">
                        <a:solidFill>
                          <a:schemeClr val="tx1"/>
                        </a:solidFill>
                        <a:latin typeface="EYInterstate Light" pitchFamily="2" charset="0"/>
                      </a:endParaRP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12700" cap="flat" cmpd="sng" algn="ctr">
                      <a:solidFill>
                        <a:schemeClr val="bg1">
                          <a:lumMod val="40000"/>
                          <a:lumOff val="60000"/>
                        </a:schemeClr>
                      </a:solidFill>
                      <a:prstDash val="solid"/>
                      <a:round/>
                      <a:headEnd type="none" w="med" len="med"/>
                      <a:tailEnd type="none" w="med" len="med"/>
                    </a:lnT>
                    <a:lnB w="3175" cap="flat" cmpd="sng" algn="ctr">
                      <a:solidFill>
                        <a:srgbClr val="404040"/>
                      </a:solidFill>
                      <a:prstDash val="solid"/>
                      <a:round/>
                      <a:headEnd type="none" w="med" len="med"/>
                      <a:tailEnd type="none" w="med" len="med"/>
                    </a:lnB>
                    <a:lnTlToBr w="12700" cmpd="sng">
                      <a:noFill/>
                      <a:prstDash val="solid"/>
                    </a:lnTlToBr>
                    <a:lnBlToTr w="12700" cmpd="sng">
                      <a:noFill/>
                      <a:prstDash val="solid"/>
                    </a:lnBlToTr>
                    <a:solidFill>
                      <a:srgbClr val="808080"/>
                    </a:solidFill>
                  </a:tcPr>
                </a:tc>
                <a:tc hMerge="1">
                  <a:txBody>
                    <a:bodyPr/>
                    <a:lstStyle/>
                    <a:p>
                      <a:pPr marL="0" marR="0" lvl="0" indent="0" algn="l" defTabSz="914400" rtl="0" eaLnBrk="1" fontAlgn="auto" latinLnBrk="0" hangingPunct="1">
                        <a:lnSpc>
                          <a:spcPts val="1300"/>
                        </a:lnSpc>
                        <a:spcBef>
                          <a:spcPts val="300"/>
                        </a:spcBef>
                        <a:spcAft>
                          <a:spcPts val="300"/>
                        </a:spcAft>
                        <a:buClr>
                          <a:srgbClr val="FFD200"/>
                        </a:buClr>
                        <a:buSzPct val="75000"/>
                        <a:buFontTx/>
                        <a:buNone/>
                        <a:tabLst/>
                        <a:defRPr/>
                      </a:pPr>
                      <a:endParaRPr lang="lt-LT" sz="1200" b="1" kern="1200">
                        <a:solidFill>
                          <a:schemeClr val="tx1"/>
                        </a:solidFill>
                        <a:latin typeface="EYInterstate Light" panose="02000506000000020004" pitchFamily="2" charset="0"/>
                        <a:ea typeface="+mn-ea"/>
                        <a:cs typeface="Arial" panose="020B0604020202020204" pitchFamily="34" charset="0"/>
                      </a:endParaRPr>
                    </a:p>
                  </a:txBody>
                  <a:tcPr marL="68580" marR="68580"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12700" cap="flat" cmpd="sng" algn="ctr">
                      <a:solidFill>
                        <a:schemeClr val="bg1">
                          <a:lumMod val="40000"/>
                          <a:lumOff val="60000"/>
                        </a:schemeClr>
                      </a:solidFill>
                      <a:prstDash val="solid"/>
                      <a:round/>
                      <a:headEnd type="none" w="med" len="med"/>
                      <a:tailEnd type="none" w="med" len="med"/>
                    </a:lnT>
                    <a:lnB w="3175" cap="flat" cmpd="sng" algn="ctr">
                      <a:solidFill>
                        <a:srgbClr val="404040"/>
                      </a:solidFill>
                      <a:prstDash val="solid"/>
                      <a:round/>
                      <a:headEnd type="none" w="med" len="med"/>
                      <a:tailEnd type="none" w="med" len="med"/>
                    </a:lnB>
                    <a:lnTlToBr w="12700" cmpd="sng">
                      <a:noFill/>
                      <a:prstDash val="solid"/>
                    </a:lnTlToBr>
                    <a:lnBlToTr w="12700" cmpd="sng">
                      <a:noFill/>
                      <a:prstDash val="solid"/>
                    </a:lnBlToTr>
                    <a:solidFill>
                      <a:srgbClr val="808080"/>
                    </a:solidFill>
                  </a:tcPr>
                </a:tc>
                <a:extLst>
                  <a:ext uri="{0D108BD9-81ED-4DB2-BD59-A6C34878D82A}">
                    <a16:rowId xmlns:a16="http://schemas.microsoft.com/office/drawing/2014/main" val="359056871"/>
                  </a:ext>
                </a:extLst>
              </a:tr>
              <a:tr h="243790">
                <a:tc gridSpan="2">
                  <a:txBody>
                    <a:bodyPr/>
                    <a:lstStyle/>
                    <a:p>
                      <a:pPr marL="0" marR="0" lvl="0" indent="0" algn="just" defTabSz="914400" rtl="0" eaLnBrk="1" fontAlgn="auto" latinLnBrk="0" hangingPunct="1">
                        <a:lnSpc>
                          <a:spcPts val="1300"/>
                        </a:lnSpc>
                        <a:spcBef>
                          <a:spcPts val="300"/>
                        </a:spcBef>
                        <a:spcAft>
                          <a:spcPts val="300"/>
                        </a:spcAft>
                        <a:buClr>
                          <a:srgbClr val="FFD200"/>
                        </a:buClr>
                        <a:buSzPct val="75000"/>
                        <a:buFontTx/>
                        <a:buNone/>
                        <a:tabLst/>
                        <a:defRPr/>
                      </a:pPr>
                      <a:r>
                        <a:rPr lang="lv-LV" sz="1000" kern="1200">
                          <a:solidFill>
                            <a:schemeClr val="bg1"/>
                          </a:solidFill>
                          <a:latin typeface="+mn-lt"/>
                          <a:ea typeface="+mn-ea"/>
                          <a:cs typeface="Arial" panose="020B0604020202020204" pitchFamily="34" charset="0"/>
                        </a:rPr>
                        <a:t>1. Pakalpojumu sniegšanas vietu pieejamība:</a:t>
                      </a:r>
                      <a:endParaRPr lang="en-US" sz="1000" kern="0">
                        <a:solidFill>
                          <a:schemeClr val="bg1"/>
                        </a:solidFill>
                        <a:latin typeface="EYInterstate Light" pitchFamily="2" charset="0"/>
                        <a:ea typeface="+mn-ea"/>
                        <a:cs typeface="+mn-cs"/>
                      </a:endParaRP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3175" cap="flat" cmpd="sng" algn="ctr">
                      <a:solidFill>
                        <a:srgbClr val="404040"/>
                      </a:solidFill>
                      <a:prstDash val="solid"/>
                      <a:round/>
                      <a:headEnd type="none" w="med" len="med"/>
                      <a:tailEnd type="none" w="med" len="med"/>
                    </a:lnT>
                    <a:lnB w="3175" cap="flat" cmpd="sng" algn="ctr">
                      <a:solidFill>
                        <a:srgbClr val="404040"/>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marL="226800" marR="0" lvl="0" indent="-227799" algn="just" defTabSz="914400" rtl="0" eaLnBrk="1" fontAlgn="auto" latinLnBrk="0" hangingPunct="1">
                        <a:lnSpc>
                          <a:spcPct val="100000"/>
                        </a:lnSpc>
                        <a:spcBef>
                          <a:spcPts val="100"/>
                        </a:spcBef>
                        <a:spcAft>
                          <a:spcPts val="100"/>
                        </a:spcAft>
                        <a:buClr>
                          <a:srgbClr val="FFE600"/>
                        </a:buClr>
                        <a:buSzPct val="100000"/>
                        <a:buFont typeface="Arial" panose="020B0604020202020204" pitchFamily="34" charset="0"/>
                        <a:buChar char="►"/>
                        <a:tabLst/>
                        <a:defRPr/>
                      </a:pPr>
                      <a:endParaRPr lang="lt-LT" sz="1000" kern="1200" noProof="0">
                        <a:solidFill>
                          <a:schemeClr val="bg1"/>
                        </a:solidFill>
                        <a:latin typeface="+mn-lt"/>
                        <a:ea typeface="+mn-ea"/>
                        <a:cs typeface="+mn-cs"/>
                      </a:endParaRP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3175" cap="flat" cmpd="sng" algn="ctr">
                      <a:solidFill>
                        <a:srgbClr val="404040"/>
                      </a:solidFill>
                      <a:prstDash val="solid"/>
                      <a:round/>
                      <a:headEnd type="none" w="med" len="med"/>
                      <a:tailEnd type="none" w="med" len="med"/>
                    </a:lnT>
                    <a:lnB w="3175" cap="flat" cmpd="sng" algn="ctr">
                      <a:solidFill>
                        <a:srgbClr val="40404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775157168"/>
                  </a:ext>
                </a:extLst>
              </a:tr>
              <a:tr h="1109173">
                <a:tc>
                  <a:txBody>
                    <a:bodyPr/>
                    <a:lstStyle/>
                    <a:p>
                      <a:pPr marL="228600" marR="0" lvl="0" indent="-228600" algn="just" defTabSz="914400" rtl="0" eaLnBrk="1" fontAlgn="auto" latinLnBrk="0" hangingPunct="1">
                        <a:lnSpc>
                          <a:spcPct val="85000"/>
                        </a:lnSpc>
                        <a:spcBef>
                          <a:spcPts val="300"/>
                        </a:spcBef>
                        <a:spcAft>
                          <a:spcPts val="300"/>
                        </a:spcAft>
                        <a:buClrTx/>
                        <a:buSzPct val="100000"/>
                        <a:buFont typeface="Arial" panose="020B0604020202020204" pitchFamily="34" charset="0"/>
                        <a:buAutoNum type="alphaLcParenR"/>
                        <a:tabLst/>
                        <a:defRPr/>
                      </a:pPr>
                      <a:r>
                        <a:rPr lang="lv-LV" sz="1000" kern="0" dirty="0">
                          <a:solidFill>
                            <a:schemeClr val="bg1"/>
                          </a:solidFill>
                          <a:latin typeface="EYInterstate Light" pitchFamily="2" charset="0"/>
                          <a:ea typeface="+mn-ea"/>
                          <a:cs typeface="+mn-cs"/>
                        </a:rPr>
                        <a:t>Vai pašvaldība, plānojot pakalpojumu sniegšanas vietu lokāciju, </a:t>
                      </a:r>
                      <a:r>
                        <a:rPr lang="lv-LV" sz="1000" b="1" kern="0" dirty="0">
                          <a:solidFill>
                            <a:schemeClr val="bg1"/>
                          </a:solidFill>
                          <a:latin typeface="EYInterstate Light" pitchFamily="2" charset="0"/>
                          <a:ea typeface="+mn-ea"/>
                          <a:cs typeface="+mn-cs"/>
                        </a:rPr>
                        <a:t>izvērtēja līdz ATR pastāvošo </a:t>
                      </a:r>
                      <a:r>
                        <a:rPr lang="lv-LV" sz="1000" kern="0" dirty="0">
                          <a:solidFill>
                            <a:schemeClr val="bg1"/>
                          </a:solidFill>
                          <a:latin typeface="EYInterstate Light" pitchFamily="2" charset="0"/>
                          <a:ea typeface="+mn-ea"/>
                          <a:cs typeface="+mn-cs"/>
                        </a:rPr>
                        <a:t>(bijušo pašvaldību izveidoto) </a:t>
                      </a:r>
                      <a:r>
                        <a:rPr lang="lv-LV" sz="1000" b="1" kern="0" dirty="0">
                          <a:solidFill>
                            <a:schemeClr val="bg1"/>
                          </a:solidFill>
                          <a:latin typeface="EYInterstate Light" pitchFamily="2" charset="0"/>
                          <a:ea typeface="+mn-ea"/>
                          <a:cs typeface="+mn-cs"/>
                        </a:rPr>
                        <a:t>pakalpojumu sniegšanas vietu izkliedes samērīgumu ar pieprasījumu </a:t>
                      </a:r>
                      <a:r>
                        <a:rPr lang="lv-LV" sz="1000" kern="0" dirty="0">
                          <a:solidFill>
                            <a:schemeClr val="bg1"/>
                          </a:solidFill>
                          <a:latin typeface="EYInterstate Light" pitchFamily="2" charset="0"/>
                          <a:ea typeface="+mn-ea"/>
                          <a:cs typeface="+mn-cs"/>
                        </a:rPr>
                        <a:t>(identificēt un analizēt pašvaldības noteiktos kritērijus, piemēram, iedzīvotāju skaits uz vienu pakalpojumu sniegšanas vietu un vienvērtības principa ievērošana pakalpojumu sniegšanas vietu noteikšanā, kā arī sniegt viedokli, vai pakalpojumu sniegšanas vietu lokāciju un organizatorisko struktūru ietekmē bijušās pašvaldības administratīvo ēku izvietojums, struktūra un funkciju sadalījums); </a:t>
                      </a:r>
                    </a:p>
                    <a:p>
                      <a:pPr marL="230400" marR="0" lvl="0" indent="0" algn="just" defTabSz="914400" rtl="0" eaLnBrk="1" fontAlgn="auto" latinLnBrk="0" hangingPunct="1">
                        <a:lnSpc>
                          <a:spcPct val="85000"/>
                        </a:lnSpc>
                        <a:spcBef>
                          <a:spcPts val="300"/>
                        </a:spcBef>
                        <a:spcAft>
                          <a:spcPts val="300"/>
                        </a:spcAft>
                        <a:buClr>
                          <a:srgbClr val="FFE600"/>
                        </a:buClr>
                        <a:buSzPct val="100000"/>
                        <a:buFont typeface="Arial" panose="020B0604020202020204" pitchFamily="34" charset="0"/>
                        <a:buNone/>
                        <a:tabLst/>
                        <a:defRPr/>
                      </a:pPr>
                      <a:r>
                        <a:rPr lang="lv-LV" sz="1000" kern="0" dirty="0">
                          <a:solidFill>
                            <a:schemeClr val="bg1"/>
                          </a:solidFill>
                          <a:latin typeface="EYInterstate Light" pitchFamily="2" charset="0"/>
                          <a:ea typeface="+mn-ea"/>
                          <a:cs typeface="+mn-cs"/>
                        </a:rPr>
                        <a:t>Vai un kādos </a:t>
                      </a:r>
                      <a:r>
                        <a:rPr lang="lv-LV" sz="1000" b="1" kern="0" dirty="0">
                          <a:solidFill>
                            <a:schemeClr val="bg1"/>
                          </a:solidFill>
                          <a:latin typeface="EYInterstate Light" pitchFamily="2" charset="0"/>
                          <a:ea typeface="+mn-ea"/>
                          <a:cs typeface="+mn-cs"/>
                        </a:rPr>
                        <a:t>informācijas avotos pašvaldība ir nodrošinājusi iedzīvotājiem informāciju </a:t>
                      </a:r>
                      <a:r>
                        <a:rPr lang="lv-LV" sz="1000" kern="0" dirty="0">
                          <a:solidFill>
                            <a:schemeClr val="bg1"/>
                          </a:solidFill>
                          <a:latin typeface="EYInterstate Light" pitchFamily="2" charset="0"/>
                          <a:ea typeface="+mn-ea"/>
                          <a:cs typeface="+mn-cs"/>
                        </a:rPr>
                        <a:t>par pakalpojumu sniegšanas vietām (atrašanās vieta, darba laiks, vides piekļūstamība, sniegto “pakalpojumu grozs”), t.sk. pakalpojumu sniegšanas vietu izmaiņām;</a:t>
                      </a:r>
                      <a:endParaRPr lang="lv-lv" sz="1000" kern="0" dirty="0">
                        <a:solidFill>
                          <a:schemeClr val="bg1"/>
                        </a:solidFill>
                        <a:latin typeface="EYInterstate Light" pitchFamily="2" charset="0"/>
                        <a:ea typeface="+mn-ea"/>
                        <a:cs typeface="+mn-cs"/>
                      </a:endParaRP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3175" cap="flat" cmpd="sng" algn="ctr">
                      <a:solidFill>
                        <a:srgbClr val="404040"/>
                      </a:solidFill>
                      <a:prstDash val="solid"/>
                      <a:round/>
                      <a:headEnd type="none" w="med" len="med"/>
                      <a:tailEnd type="none" w="med" len="med"/>
                    </a:lnT>
                    <a:lnB w="12700" cap="flat" cmpd="sng" algn="ctr">
                      <a:solidFill>
                        <a:schemeClr val="bg1">
                          <a:lumMod val="40000"/>
                          <a:lumOff val="6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just" defTabSz="914400" rtl="0" eaLnBrk="1" fontAlgn="auto" latinLnBrk="0" hangingPunct="1">
                        <a:lnSpc>
                          <a:spcPct val="100000"/>
                        </a:lnSpc>
                        <a:spcBef>
                          <a:spcPts val="100"/>
                        </a:spcBef>
                        <a:spcAft>
                          <a:spcPts val="100"/>
                        </a:spcAft>
                        <a:buClr>
                          <a:srgbClr val="FFE600"/>
                        </a:buClr>
                        <a:buSzPct val="100000"/>
                        <a:buFont typeface="Arial" panose="020B0604020202020204" pitchFamily="34" charset="0"/>
                        <a:buNone/>
                        <a:tabLst/>
                        <a:defRPr/>
                      </a:pPr>
                      <a:r>
                        <a:rPr lang="lt-LT" sz="1000" i="0" kern="1200">
                          <a:solidFill>
                            <a:schemeClr val="bg1"/>
                          </a:solidFill>
                          <a:latin typeface="+mn-lt"/>
                          <a:ea typeface="+mn-ea"/>
                          <a:cs typeface="+mn-cs"/>
                        </a:rPr>
                        <a:t>3. sadaļa- Pašvaldību sniegto pakalpojumu finanšu revīzija.</a:t>
                      </a:r>
                    </a:p>
                    <a:p>
                      <a:pPr marL="0" marR="0" lvl="0" indent="0" algn="just" defTabSz="914400" rtl="0" eaLnBrk="1" fontAlgn="auto" latinLnBrk="0" hangingPunct="1">
                        <a:lnSpc>
                          <a:spcPct val="100000"/>
                        </a:lnSpc>
                        <a:spcBef>
                          <a:spcPts val="100"/>
                        </a:spcBef>
                        <a:spcAft>
                          <a:spcPts val="100"/>
                        </a:spcAft>
                        <a:buClr>
                          <a:srgbClr val="FFE600"/>
                        </a:buClr>
                        <a:buSzPct val="100000"/>
                        <a:buFont typeface="Arial" panose="020B0604020202020204" pitchFamily="34" charset="0"/>
                        <a:buNone/>
                        <a:tabLst/>
                        <a:defRPr/>
                      </a:pPr>
                      <a:endParaRPr lang="lt-LT" sz="1000" i="0" kern="1200">
                        <a:solidFill>
                          <a:schemeClr val="bg1"/>
                        </a:solidFill>
                        <a:latin typeface="+mn-lt"/>
                        <a:ea typeface="+mn-ea"/>
                        <a:cs typeface="+mn-cs"/>
                      </a:endParaRPr>
                    </a:p>
                    <a:p>
                      <a:pPr marL="0" marR="0" lvl="0" indent="0" algn="just" defTabSz="914400" rtl="0" eaLnBrk="1" fontAlgn="auto" latinLnBrk="0" hangingPunct="1">
                        <a:lnSpc>
                          <a:spcPct val="100000"/>
                        </a:lnSpc>
                        <a:spcBef>
                          <a:spcPts val="100"/>
                        </a:spcBef>
                        <a:spcAft>
                          <a:spcPts val="100"/>
                        </a:spcAft>
                        <a:buClr>
                          <a:srgbClr val="FFE600"/>
                        </a:buClr>
                        <a:buSzPct val="100000"/>
                        <a:buFont typeface="Arial" panose="020B0604020202020204" pitchFamily="34" charset="0"/>
                        <a:buNone/>
                        <a:tabLst/>
                        <a:defRPr/>
                      </a:pPr>
                      <a:r>
                        <a:rPr lang="lt-LT" sz="1000" i="0" kern="1200">
                          <a:solidFill>
                            <a:schemeClr val="bg1"/>
                          </a:solidFill>
                          <a:latin typeface="+mn-lt"/>
                          <a:ea typeface="+mn-ea"/>
                          <a:cs typeface="+mn-cs"/>
                        </a:rPr>
                        <a:t>Katras pašvaldības kartītē norādītas šādas sadaļas:</a:t>
                      </a:r>
                    </a:p>
                    <a:p>
                      <a:pPr marL="180000" marR="0" lvl="0" indent="-180000" algn="just" defTabSz="914400" rtl="0" eaLnBrk="1" fontAlgn="auto" latinLnBrk="0" hangingPunct="1">
                        <a:lnSpc>
                          <a:spcPct val="85000"/>
                        </a:lnSpc>
                        <a:spcBef>
                          <a:spcPts val="300"/>
                        </a:spcBef>
                        <a:spcAft>
                          <a:spcPts val="300"/>
                        </a:spcAft>
                        <a:buClr>
                          <a:srgbClr val="FFE600"/>
                        </a:buClr>
                        <a:buSzPct val="100000"/>
                        <a:buFont typeface="Arial" panose="020B0604020202020204" pitchFamily="34" charset="0"/>
                        <a:buChar char="►"/>
                        <a:tabLst/>
                        <a:defRPr/>
                      </a:pPr>
                      <a:r>
                        <a:rPr lang="lv-LV" sz="1000" kern="0" noProof="0">
                          <a:solidFill>
                            <a:schemeClr val="bg1"/>
                          </a:solidFill>
                          <a:latin typeface="EYInterstate Light" pitchFamily="2" charset="0"/>
                          <a:ea typeface="+mn-ea"/>
                          <a:cs typeface="+mn-cs"/>
                        </a:rPr>
                        <a:t>Pakalpojumu pieejamības izvērtējuma metodika pašvaldībā</a:t>
                      </a:r>
                    </a:p>
                    <a:p>
                      <a:pPr marL="180000" marR="0" lvl="0" indent="-180000" algn="just" defTabSz="914400" rtl="0" eaLnBrk="1" fontAlgn="auto" latinLnBrk="0" hangingPunct="1">
                        <a:lnSpc>
                          <a:spcPct val="85000"/>
                        </a:lnSpc>
                        <a:spcBef>
                          <a:spcPts val="300"/>
                        </a:spcBef>
                        <a:spcAft>
                          <a:spcPts val="300"/>
                        </a:spcAft>
                        <a:buClr>
                          <a:srgbClr val="FFE600"/>
                        </a:buClr>
                        <a:buSzPct val="100000"/>
                        <a:buFont typeface="Arial" panose="020B0604020202020204" pitchFamily="34" charset="0"/>
                        <a:buChar char="►"/>
                        <a:tabLst/>
                        <a:defRPr/>
                      </a:pPr>
                      <a:r>
                        <a:rPr lang="lt-LT" sz="1000" kern="0">
                          <a:solidFill>
                            <a:schemeClr val="bg1"/>
                          </a:solidFill>
                          <a:latin typeface="EYInterstate Light" pitchFamily="2" charset="0"/>
                          <a:ea typeface="+mn-ea"/>
                          <a:cs typeface="+mn-cs"/>
                        </a:rPr>
                        <a:t>Informācijas avoti un pakalpojumu pieejamība elektroniski</a:t>
                      </a: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3175" cap="flat" cmpd="sng" algn="ctr">
                      <a:solidFill>
                        <a:srgbClr val="404040"/>
                      </a:solidFill>
                      <a:prstDash val="solid"/>
                      <a:round/>
                      <a:headEnd type="none" w="med" len="med"/>
                      <a:tailEnd type="none" w="med" len="med"/>
                    </a:lnT>
                    <a:lnB w="12700" cap="flat" cmpd="sng" algn="ctr">
                      <a:solidFill>
                        <a:schemeClr val="bg1">
                          <a:lumMod val="40000"/>
                          <a:lumOff val="6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151550368"/>
                  </a:ext>
                </a:extLst>
              </a:tr>
              <a:tr h="430967">
                <a:tc>
                  <a:txBody>
                    <a:bodyPr/>
                    <a:lstStyle/>
                    <a:p>
                      <a:pPr marL="228600" marR="0" lvl="0" indent="-228600" algn="just" defTabSz="914400" rtl="0" eaLnBrk="1" fontAlgn="auto" latinLnBrk="0" hangingPunct="1">
                        <a:lnSpc>
                          <a:spcPct val="85000"/>
                        </a:lnSpc>
                        <a:spcBef>
                          <a:spcPts val="300"/>
                        </a:spcBef>
                        <a:spcAft>
                          <a:spcPts val="300"/>
                        </a:spcAft>
                        <a:buClrTx/>
                        <a:buSzPct val="100000"/>
                        <a:buFont typeface="+mj-lt"/>
                        <a:buAutoNum type="alphaLcParenR" startAt="2"/>
                        <a:tabLst/>
                        <a:defRPr/>
                      </a:pPr>
                      <a:r>
                        <a:rPr lang="lv-LV" sz="1000" kern="0">
                          <a:solidFill>
                            <a:schemeClr val="bg1"/>
                          </a:solidFill>
                          <a:latin typeface="EYInterstate Light" pitchFamily="2" charset="0"/>
                          <a:ea typeface="+mn-ea"/>
                          <a:cs typeface="+mn-cs"/>
                        </a:rPr>
                        <a:t>Izstrādāt metodiku pašvaldības pakalpojumu sniegšanas vietu skaita un lokācijas noteikšanai, par pamatu ņemot tādus kritērijus kā, piemēram, iedzīvotāju skaits un blīvums teritoriālā iedalījuma vienībā, attālums līdz pakalpojuma sniegšanas vietai, ceļu kvalitāte, sabiedriskā transporta pieejamība utt.</a:t>
                      </a:r>
                      <a:endParaRPr lang="lv-lv" sz="1000" kern="0">
                        <a:solidFill>
                          <a:schemeClr val="bg1"/>
                        </a:solidFill>
                        <a:latin typeface="EYInterstate Light" pitchFamily="2" charset="0"/>
                        <a:ea typeface="+mn-ea"/>
                        <a:cs typeface="+mn-cs"/>
                      </a:endParaRP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12700" cap="flat" cmpd="sng" algn="ctr">
                      <a:solidFill>
                        <a:schemeClr val="bg1">
                          <a:lumMod val="40000"/>
                          <a:lumOff val="60000"/>
                        </a:schemeClr>
                      </a:solidFill>
                      <a:prstDash val="solid"/>
                      <a:round/>
                      <a:headEnd type="none" w="med" len="med"/>
                      <a:tailEnd type="none" w="med" len="med"/>
                    </a:lnT>
                    <a:lnB w="12700" cap="flat" cmpd="sng" algn="ctr">
                      <a:solidFill>
                        <a:schemeClr val="bg1">
                          <a:lumMod val="40000"/>
                          <a:lumOff val="6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just" defTabSz="914400" rtl="0" eaLnBrk="1" fontAlgn="auto" latinLnBrk="0" hangingPunct="1">
                        <a:lnSpc>
                          <a:spcPct val="100000"/>
                        </a:lnSpc>
                        <a:spcBef>
                          <a:spcPts val="100"/>
                        </a:spcBef>
                        <a:spcAft>
                          <a:spcPts val="100"/>
                        </a:spcAft>
                        <a:buClr>
                          <a:srgbClr val="FFE600"/>
                        </a:buClr>
                        <a:buSzPct val="100000"/>
                        <a:buFont typeface="Arial" panose="020B0604020202020204" pitchFamily="34" charset="0"/>
                        <a:buNone/>
                        <a:tabLst/>
                        <a:defRPr/>
                      </a:pPr>
                      <a:r>
                        <a:rPr lang="lt-LT" sz="1000" i="0" kern="1200">
                          <a:solidFill>
                            <a:schemeClr val="bg1"/>
                          </a:solidFill>
                          <a:latin typeface="+mn-lt"/>
                          <a:ea typeface="+mn-ea"/>
                          <a:cs typeface="+mn-cs"/>
                        </a:rPr>
                        <a:t>2. sadaļa- Metodika pašvaldības pakalpojumu sniegšanas vietu skaita un lokācijas noteikšanai</a:t>
                      </a:r>
                    </a:p>
                    <a:p>
                      <a:pPr marL="180975" marR="0" lvl="0" indent="-38100" algn="just" defTabSz="914400" rtl="0" eaLnBrk="1" fontAlgn="auto" latinLnBrk="0" hangingPunct="1">
                        <a:lnSpc>
                          <a:spcPct val="100000"/>
                        </a:lnSpc>
                        <a:spcBef>
                          <a:spcPts val="100"/>
                        </a:spcBef>
                        <a:spcAft>
                          <a:spcPts val="100"/>
                        </a:spcAft>
                        <a:buClr>
                          <a:srgbClr val="FFE600"/>
                        </a:buClr>
                        <a:buSzPct val="100000"/>
                        <a:buFont typeface="Arial" panose="020B0604020202020204" pitchFamily="34" charset="0"/>
                        <a:buNone/>
                        <a:tabLst/>
                        <a:defRPr/>
                      </a:pPr>
                      <a:endParaRPr lang="lt-LT" sz="1000" i="0" kern="1200">
                        <a:solidFill>
                          <a:schemeClr val="bg1"/>
                        </a:solidFill>
                        <a:latin typeface="+mn-lt"/>
                        <a:ea typeface="+mn-ea"/>
                        <a:cs typeface="+mn-cs"/>
                      </a:endParaRP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12700" cap="flat" cmpd="sng" algn="ctr">
                      <a:solidFill>
                        <a:schemeClr val="bg1">
                          <a:lumMod val="40000"/>
                          <a:lumOff val="60000"/>
                        </a:schemeClr>
                      </a:solidFill>
                      <a:prstDash val="solid"/>
                      <a:round/>
                      <a:headEnd type="none" w="med" len="med"/>
                      <a:tailEnd type="none" w="med" len="med"/>
                    </a:lnT>
                    <a:lnB w="12700" cap="flat" cmpd="sng" algn="ctr">
                      <a:solidFill>
                        <a:schemeClr val="bg1">
                          <a:lumMod val="40000"/>
                          <a:lumOff val="6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478366052"/>
                  </a:ext>
                </a:extLst>
              </a:tr>
              <a:tr h="302318">
                <a:tc gridSpan="2">
                  <a:txBody>
                    <a:bodyPr/>
                    <a:lstStyle/>
                    <a:p>
                      <a:pPr marL="0" marR="0" lvl="0" indent="0" algn="just" defTabSz="914400" rtl="0" eaLnBrk="1" fontAlgn="auto" latinLnBrk="0" hangingPunct="1">
                        <a:lnSpc>
                          <a:spcPct val="85000"/>
                        </a:lnSpc>
                        <a:spcBef>
                          <a:spcPts val="300"/>
                        </a:spcBef>
                        <a:spcAft>
                          <a:spcPts val="300"/>
                        </a:spcAft>
                        <a:buClr>
                          <a:srgbClr val="FFE600"/>
                        </a:buClr>
                        <a:buSzPct val="100000"/>
                        <a:buFont typeface="Arial" panose="020B0604020202020204" pitchFamily="34" charset="0"/>
                        <a:buNone/>
                        <a:tabLst/>
                        <a:defRPr/>
                      </a:pPr>
                      <a:r>
                        <a:rPr lang="lv-LV" sz="1000" kern="0">
                          <a:solidFill>
                            <a:schemeClr val="bg1"/>
                          </a:solidFill>
                          <a:latin typeface="EYInterstate Light" pitchFamily="2" charset="0"/>
                          <a:ea typeface="+mn-ea"/>
                          <a:cs typeface="+mn-cs"/>
                        </a:rPr>
                        <a:t>2. Pakalpojumu kvalitāte:</a:t>
                      </a:r>
                      <a:endParaRPr lang="lv-lv" sz="1000" kern="0">
                        <a:solidFill>
                          <a:schemeClr val="bg1"/>
                        </a:solidFill>
                        <a:latin typeface="EYInterstate Light" pitchFamily="2" charset="0"/>
                        <a:ea typeface="+mn-ea"/>
                        <a:cs typeface="+mn-cs"/>
                      </a:endParaRP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12700" cap="flat" cmpd="sng" algn="ctr">
                      <a:solidFill>
                        <a:schemeClr val="bg1">
                          <a:lumMod val="40000"/>
                          <a:lumOff val="60000"/>
                        </a:schemeClr>
                      </a:solidFill>
                      <a:prstDash val="solid"/>
                      <a:round/>
                      <a:headEnd type="none" w="med" len="med"/>
                      <a:tailEnd type="none" w="med" len="med"/>
                    </a:lnT>
                    <a:lnB w="12700" cap="flat" cmpd="sng" algn="ctr">
                      <a:solidFill>
                        <a:schemeClr val="bg1">
                          <a:lumMod val="40000"/>
                          <a:lumOff val="6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marL="180975" marR="0" lvl="0" indent="-38100" algn="just" defTabSz="914400" rtl="0" eaLnBrk="1" fontAlgn="auto" latinLnBrk="0" hangingPunct="1">
                        <a:lnSpc>
                          <a:spcPct val="100000"/>
                        </a:lnSpc>
                        <a:spcBef>
                          <a:spcPts val="100"/>
                        </a:spcBef>
                        <a:spcAft>
                          <a:spcPts val="100"/>
                        </a:spcAft>
                        <a:buClr>
                          <a:srgbClr val="FFE600"/>
                        </a:buClr>
                        <a:buSzPct val="100000"/>
                        <a:buFont typeface="Arial" panose="020B0604020202020204" pitchFamily="34" charset="0"/>
                        <a:buNone/>
                        <a:tabLst/>
                        <a:defRPr/>
                      </a:pPr>
                      <a:endParaRPr lang="lt-LT" sz="1000" i="0" kern="1200">
                        <a:solidFill>
                          <a:schemeClr val="bg1"/>
                        </a:solidFill>
                        <a:latin typeface="+mn-lt"/>
                        <a:ea typeface="+mn-ea"/>
                        <a:cs typeface="+mn-cs"/>
                      </a:endParaRP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12700" cap="flat" cmpd="sng" algn="ctr">
                      <a:solidFill>
                        <a:schemeClr val="bg1">
                          <a:lumMod val="40000"/>
                          <a:lumOff val="60000"/>
                        </a:schemeClr>
                      </a:solidFill>
                      <a:prstDash val="solid"/>
                      <a:round/>
                      <a:headEnd type="none" w="med" len="med"/>
                      <a:tailEnd type="none" w="med" len="med"/>
                    </a:lnT>
                    <a:lnB w="12700" cap="flat" cmpd="sng" algn="ctr">
                      <a:solidFill>
                        <a:schemeClr val="bg1">
                          <a:lumMod val="40000"/>
                          <a:lumOff val="6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2237340219"/>
                  </a:ext>
                </a:extLst>
              </a:tr>
              <a:tr h="1394972">
                <a:tc>
                  <a:txBody>
                    <a:bodyPr/>
                    <a:lstStyle/>
                    <a:p>
                      <a:pPr marL="228600" marR="0" lvl="0" indent="-228600" algn="just" defTabSz="914400" rtl="0" eaLnBrk="1" fontAlgn="auto" latinLnBrk="0" hangingPunct="1">
                        <a:lnSpc>
                          <a:spcPct val="85000"/>
                        </a:lnSpc>
                        <a:spcBef>
                          <a:spcPts val="300"/>
                        </a:spcBef>
                        <a:spcAft>
                          <a:spcPts val="300"/>
                        </a:spcAft>
                        <a:buClrTx/>
                        <a:buSzPct val="100000"/>
                        <a:buFont typeface="+mj-lt"/>
                        <a:buAutoNum type="alphaLcParenR"/>
                        <a:tabLst/>
                        <a:defRPr/>
                      </a:pPr>
                      <a:r>
                        <a:rPr lang="lv-LV" sz="1000" kern="0">
                          <a:solidFill>
                            <a:schemeClr val="bg1"/>
                          </a:solidFill>
                          <a:latin typeface="EYInterstate Light" pitchFamily="2" charset="0"/>
                          <a:ea typeface="+mn-ea"/>
                          <a:cs typeface="+mn-cs"/>
                        </a:rPr>
                        <a:t>Vai pašvaldības “pakalpojumu grozs” ir efektīvs (</a:t>
                      </a:r>
                      <a:r>
                        <a:rPr lang="lv-LV" sz="1000" b="1" kern="0">
                          <a:solidFill>
                            <a:schemeClr val="bg1"/>
                          </a:solidFill>
                          <a:latin typeface="EYInterstate Light" pitchFamily="2" charset="0"/>
                          <a:ea typeface="+mn-ea"/>
                          <a:cs typeface="+mn-cs"/>
                        </a:rPr>
                        <a:t>sniegtā “pakalpojumu groza” saturs, struktūras izpēte (“pakalpojumu groza” atbilstība likuma “Par pašvaldībām” tvērumam</a:t>
                      </a:r>
                      <a:r>
                        <a:rPr lang="lv-LV" sz="1000" kern="0">
                          <a:solidFill>
                            <a:schemeClr val="bg1"/>
                          </a:solidFill>
                          <a:latin typeface="EYInterstate Light" pitchFamily="2" charset="0"/>
                          <a:ea typeface="+mn-ea"/>
                          <a:cs typeface="+mn-cs"/>
                        </a:rPr>
                        <a:t>). </a:t>
                      </a:r>
                    </a:p>
                    <a:p>
                      <a:pPr marL="230400" marR="0" lvl="0" indent="0" algn="just" defTabSz="914400" rtl="0" eaLnBrk="1" fontAlgn="auto" latinLnBrk="0" hangingPunct="1">
                        <a:lnSpc>
                          <a:spcPct val="85000"/>
                        </a:lnSpc>
                        <a:spcBef>
                          <a:spcPts val="300"/>
                        </a:spcBef>
                        <a:spcAft>
                          <a:spcPts val="300"/>
                        </a:spcAft>
                        <a:buClrTx/>
                        <a:buSzPct val="100000"/>
                        <a:buFont typeface="+mj-lt"/>
                        <a:buNone/>
                        <a:tabLst/>
                        <a:defRPr/>
                      </a:pPr>
                      <a:r>
                        <a:rPr lang="lv-LV" sz="1000" b="1" kern="0">
                          <a:solidFill>
                            <a:schemeClr val="bg1"/>
                          </a:solidFill>
                          <a:latin typeface="EYInterstate Light" pitchFamily="2" charset="0"/>
                          <a:ea typeface="+mn-ea"/>
                          <a:cs typeface="+mn-cs"/>
                        </a:rPr>
                        <a:t>Organizatoriskie jautājumi </a:t>
                      </a:r>
                      <a:r>
                        <a:rPr lang="lv-LV" sz="1000" kern="0">
                          <a:solidFill>
                            <a:schemeClr val="bg1"/>
                          </a:solidFill>
                          <a:latin typeface="EYInterstate Light" pitchFamily="2" charset="0"/>
                          <a:ea typeface="+mn-ea"/>
                          <a:cs typeface="+mn-cs"/>
                        </a:rPr>
                        <a:t>(centralizēta, decentralizēta dokumentu aprite, izmantotās elektroniskās lietvedības sistēmas u.c.)); </a:t>
                      </a:r>
                      <a:endParaRPr lang="lv-lv" sz="1000" kern="0">
                        <a:solidFill>
                          <a:schemeClr val="bg1"/>
                        </a:solidFill>
                        <a:latin typeface="EYInterstate Light" pitchFamily="2" charset="0"/>
                        <a:ea typeface="+mn-ea"/>
                        <a:cs typeface="+mn-cs"/>
                      </a:endParaRP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12700" cap="flat" cmpd="sng" algn="ctr">
                      <a:solidFill>
                        <a:schemeClr val="bg1">
                          <a:lumMod val="40000"/>
                          <a:lumOff val="60000"/>
                        </a:schemeClr>
                      </a:solidFill>
                      <a:prstDash val="solid"/>
                      <a:round/>
                      <a:headEnd type="none" w="med" len="med"/>
                      <a:tailEnd type="none" w="med" len="med"/>
                    </a:lnT>
                    <a:lnB w="12700" cap="flat" cmpd="sng" algn="ctr">
                      <a:solidFill>
                        <a:schemeClr val="bg1">
                          <a:lumMod val="40000"/>
                          <a:lumOff val="6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just" defTabSz="914400" rtl="0" eaLnBrk="1" fontAlgn="auto" latinLnBrk="0" hangingPunct="1">
                        <a:lnSpc>
                          <a:spcPct val="100000"/>
                        </a:lnSpc>
                        <a:spcBef>
                          <a:spcPts val="100"/>
                        </a:spcBef>
                        <a:spcAft>
                          <a:spcPts val="100"/>
                        </a:spcAft>
                        <a:buClr>
                          <a:srgbClr val="FFE600"/>
                        </a:buClr>
                        <a:buSzPct val="100000"/>
                        <a:buFont typeface="Arial" panose="020B0604020202020204" pitchFamily="34" charset="0"/>
                        <a:buNone/>
                        <a:tabLst/>
                        <a:defRPr/>
                      </a:pPr>
                      <a:r>
                        <a:rPr lang="lt-LT" sz="1000" i="0" kern="1200" dirty="0">
                          <a:solidFill>
                            <a:schemeClr val="bg1"/>
                          </a:solidFill>
                          <a:latin typeface="+mn-lt"/>
                          <a:ea typeface="+mn-ea"/>
                          <a:cs typeface="+mn-cs"/>
                        </a:rPr>
                        <a:t>3. sadaļa- Pašvaldību sniegto pakalpojumu finanšu revīzija.</a:t>
                      </a:r>
                    </a:p>
                    <a:p>
                      <a:pPr marL="0" marR="0" lvl="0" indent="0" algn="just" defTabSz="914400" rtl="0" eaLnBrk="1" fontAlgn="auto" latinLnBrk="0" hangingPunct="1">
                        <a:lnSpc>
                          <a:spcPct val="100000"/>
                        </a:lnSpc>
                        <a:spcBef>
                          <a:spcPts val="100"/>
                        </a:spcBef>
                        <a:spcAft>
                          <a:spcPts val="100"/>
                        </a:spcAft>
                        <a:buClr>
                          <a:srgbClr val="FFE600"/>
                        </a:buClr>
                        <a:buSzPct val="100000"/>
                        <a:buFont typeface="Arial" panose="020B0604020202020204" pitchFamily="34" charset="0"/>
                        <a:buNone/>
                        <a:tabLst/>
                        <a:defRPr/>
                      </a:pPr>
                      <a:endParaRPr lang="lt-LT" sz="1000" i="0" kern="1200" dirty="0">
                        <a:solidFill>
                          <a:schemeClr val="bg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
                          <a:srgbClr val="FFE600"/>
                        </a:buClr>
                        <a:buSzPct val="100000"/>
                        <a:buFont typeface="Arial" panose="020B0604020202020204" pitchFamily="34" charset="0"/>
                        <a:buNone/>
                        <a:tabLst/>
                        <a:defRPr/>
                      </a:pPr>
                      <a:r>
                        <a:rPr lang="lt-LT" sz="1000" i="0" kern="1200" dirty="0">
                          <a:solidFill>
                            <a:schemeClr val="bg1"/>
                          </a:solidFill>
                          <a:latin typeface="+mn-lt"/>
                          <a:ea typeface="+mn-ea"/>
                          <a:cs typeface="+mn-cs"/>
                        </a:rPr>
                        <a:t>Katras pašvaldības kartītē norādītas šādas sadaļas:</a:t>
                      </a:r>
                    </a:p>
                    <a:p>
                      <a:pPr marL="180000" marR="0" lvl="0" indent="-180000" algn="just" defTabSz="914400" rtl="0" eaLnBrk="1" fontAlgn="auto" latinLnBrk="0" hangingPunct="1">
                        <a:lnSpc>
                          <a:spcPct val="100000"/>
                        </a:lnSpc>
                        <a:spcBef>
                          <a:spcPts val="0"/>
                        </a:spcBef>
                        <a:spcAft>
                          <a:spcPts val="0"/>
                        </a:spcAft>
                        <a:buClr>
                          <a:srgbClr val="FFE600"/>
                        </a:buClr>
                        <a:buSzPct val="100000"/>
                        <a:buFont typeface="Arial" panose="020B0604020202020204" pitchFamily="34" charset="0"/>
                        <a:buChar char="►"/>
                        <a:tabLst/>
                        <a:defRPr/>
                      </a:pPr>
                      <a:r>
                        <a:rPr lang="lv-LV" sz="1000" kern="0" noProof="0" dirty="0">
                          <a:solidFill>
                            <a:schemeClr val="bg1"/>
                          </a:solidFill>
                          <a:latin typeface="EYInterstate Light" pitchFamily="2" charset="0"/>
                          <a:ea typeface="+mn-ea"/>
                          <a:cs typeface="+mn-cs"/>
                        </a:rPr>
                        <a:t>Pakalpojumu groza atbilstība likuma prasībām</a:t>
                      </a:r>
                    </a:p>
                    <a:p>
                      <a:pPr marL="637200" marR="0" lvl="1" indent="-180000" algn="just" defTabSz="914400" rtl="0" eaLnBrk="1" fontAlgn="auto" latinLnBrk="0" hangingPunct="1">
                        <a:lnSpc>
                          <a:spcPct val="100000"/>
                        </a:lnSpc>
                        <a:spcBef>
                          <a:spcPts val="0"/>
                        </a:spcBef>
                        <a:spcAft>
                          <a:spcPts val="0"/>
                        </a:spcAft>
                        <a:buClr>
                          <a:schemeClr val="tx1">
                            <a:lumMod val="75000"/>
                          </a:schemeClr>
                        </a:buClr>
                        <a:buSzPct val="70000"/>
                        <a:buFont typeface="Arial" panose="020B0604020202020204" pitchFamily="34" charset="0"/>
                        <a:buChar char="►"/>
                        <a:tabLst/>
                        <a:defRPr/>
                      </a:pPr>
                      <a:r>
                        <a:rPr lang="lv-LV" sz="1000" kern="0" noProof="0" dirty="0">
                          <a:solidFill>
                            <a:schemeClr val="bg1"/>
                          </a:solidFill>
                          <a:latin typeface="EYInterstate Light" pitchFamily="2" charset="0"/>
                          <a:ea typeface="+mn-ea"/>
                          <a:cs typeface="+mn-cs"/>
                        </a:rPr>
                        <a:t>Pakalpojumi, kas noteikti likumā «Par pašvaldībām»</a:t>
                      </a:r>
                    </a:p>
                    <a:p>
                      <a:pPr marL="637200" marR="0" lvl="1" indent="-180000" algn="just" defTabSz="914400" rtl="0" eaLnBrk="1" fontAlgn="auto" latinLnBrk="0" hangingPunct="1">
                        <a:lnSpc>
                          <a:spcPct val="100000"/>
                        </a:lnSpc>
                        <a:spcBef>
                          <a:spcPts val="0"/>
                        </a:spcBef>
                        <a:spcAft>
                          <a:spcPts val="0"/>
                        </a:spcAft>
                        <a:buClr>
                          <a:schemeClr val="tx1">
                            <a:lumMod val="75000"/>
                          </a:schemeClr>
                        </a:buClr>
                        <a:buSzPct val="70000"/>
                        <a:buFont typeface="Arial" panose="020B0604020202020204" pitchFamily="34" charset="0"/>
                        <a:buChar char="►"/>
                        <a:tabLst/>
                        <a:defRPr/>
                      </a:pPr>
                      <a:r>
                        <a:rPr lang="lv-LV" sz="1000" kern="0" noProof="0" dirty="0">
                          <a:solidFill>
                            <a:schemeClr val="bg1"/>
                          </a:solidFill>
                          <a:latin typeface="EYInterstate Light" pitchFamily="2" charset="0"/>
                          <a:ea typeface="+mn-ea"/>
                          <a:cs typeface="+mn-cs"/>
                        </a:rPr>
                        <a:t>Pakalpojumi, kas noteikti pašvaldības nolikumā vai saistošajos noteikumos, kā arī pakalpojumi, kas saskaņoti ar domes lēmumu.</a:t>
                      </a:r>
                    </a:p>
                    <a:p>
                      <a:pPr marL="637200" marR="0" lvl="1" indent="-180000" algn="just" defTabSz="914400" rtl="0" eaLnBrk="1" fontAlgn="auto" latinLnBrk="0" hangingPunct="1">
                        <a:lnSpc>
                          <a:spcPct val="100000"/>
                        </a:lnSpc>
                        <a:spcBef>
                          <a:spcPts val="0"/>
                        </a:spcBef>
                        <a:spcAft>
                          <a:spcPts val="0"/>
                        </a:spcAft>
                        <a:buClr>
                          <a:schemeClr val="tx1">
                            <a:lumMod val="75000"/>
                          </a:schemeClr>
                        </a:buClr>
                        <a:buSzPct val="70000"/>
                        <a:buFont typeface="Arial" panose="020B0604020202020204" pitchFamily="34" charset="0"/>
                        <a:buChar char="►"/>
                        <a:tabLst/>
                        <a:defRPr/>
                      </a:pPr>
                      <a:r>
                        <a:rPr lang="lv-LV" sz="1000" kern="0" noProof="0" dirty="0">
                          <a:solidFill>
                            <a:schemeClr val="bg1"/>
                          </a:solidFill>
                          <a:latin typeface="EYInterstate Light" pitchFamily="2" charset="0"/>
                          <a:ea typeface="+mn-ea"/>
                          <a:cs typeface="+mn-cs"/>
                        </a:rPr>
                        <a:t>Papildus pakalpojumi</a:t>
                      </a:r>
                    </a:p>
                    <a:p>
                      <a:pPr marL="180000" marR="0" lvl="0" indent="-180000" algn="just" defTabSz="914400" rtl="0" eaLnBrk="1" fontAlgn="auto" latinLnBrk="0" hangingPunct="1">
                        <a:lnSpc>
                          <a:spcPct val="100000"/>
                        </a:lnSpc>
                        <a:spcBef>
                          <a:spcPts val="0"/>
                        </a:spcBef>
                        <a:spcAft>
                          <a:spcPts val="0"/>
                        </a:spcAft>
                        <a:buClr>
                          <a:srgbClr val="FFE600"/>
                        </a:buClr>
                        <a:buSzPct val="100000"/>
                        <a:buFont typeface="Arial" panose="020B0604020202020204" pitchFamily="34" charset="0"/>
                        <a:buChar char="►"/>
                        <a:tabLst/>
                        <a:defRPr/>
                      </a:pPr>
                      <a:r>
                        <a:rPr lang="lt-LT" sz="1000" kern="0" dirty="0">
                          <a:solidFill>
                            <a:schemeClr val="bg1"/>
                          </a:solidFill>
                          <a:latin typeface="EYInterstate Light" pitchFamily="2" charset="0"/>
                          <a:ea typeface="+mn-ea"/>
                          <a:cs typeface="+mn-cs"/>
                        </a:rPr>
                        <a:t>Dokumentu aprite</a:t>
                      </a: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12700" cap="flat" cmpd="sng" algn="ctr">
                      <a:solidFill>
                        <a:schemeClr val="bg1">
                          <a:lumMod val="40000"/>
                          <a:lumOff val="60000"/>
                        </a:schemeClr>
                      </a:solidFill>
                      <a:prstDash val="solid"/>
                      <a:round/>
                      <a:headEnd type="none" w="med" len="med"/>
                      <a:tailEnd type="none" w="med" len="med"/>
                    </a:lnT>
                    <a:lnB w="12700" cap="flat" cmpd="sng" algn="ctr">
                      <a:solidFill>
                        <a:schemeClr val="bg1">
                          <a:lumMod val="40000"/>
                          <a:lumOff val="6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786197151"/>
                  </a:ext>
                </a:extLst>
              </a:tr>
            </a:tbl>
          </a:graphicData>
        </a:graphic>
      </p:graphicFrame>
      <p:sp>
        <p:nvSpPr>
          <p:cNvPr id="10" name="Footer Placeholder 4">
            <a:extLst>
              <a:ext uri="{FF2B5EF4-FFF2-40B4-BE49-F238E27FC236}">
                <a16:creationId xmlns:a16="http://schemas.microsoft.com/office/drawing/2014/main" id="{B844E73D-9E27-417B-B626-8BE408C3173E}"/>
              </a:ext>
            </a:extLst>
          </p:cNvPr>
          <p:cNvSpPr txBox="1">
            <a:spLocks/>
          </p:cNvSpPr>
          <p:nvPr/>
        </p:nvSpPr>
        <p:spPr>
          <a:xfrm>
            <a:off x="3012809" y="6483411"/>
            <a:ext cx="7715140" cy="180000"/>
          </a:xfrm>
          <a:prstGeom prst="rect">
            <a:avLst/>
          </a:prstGeom>
        </p:spPr>
        <p:txBody>
          <a:bodyPr/>
          <a:lstStyle>
            <a:defPPr>
              <a:defRPr lang="en-US"/>
            </a:defPPr>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IN" err="1">
                <a:solidFill>
                  <a:srgbClr val="2E2E38"/>
                </a:solidFill>
                <a:latin typeface="+mn-lt"/>
              </a:rPr>
              <a:t>Ārkārtas</a:t>
            </a:r>
            <a:r>
              <a:rPr lang="en-IN">
                <a:solidFill>
                  <a:srgbClr val="2E2E38"/>
                </a:solidFill>
                <a:latin typeface="+mn-lt"/>
              </a:rPr>
              <a:t> </a:t>
            </a:r>
            <a:r>
              <a:rPr lang="en-IN" err="1">
                <a:solidFill>
                  <a:srgbClr val="2E2E38"/>
                </a:solidFill>
                <a:latin typeface="+mn-lt"/>
              </a:rPr>
              <a:t>finanšu</a:t>
            </a:r>
            <a:r>
              <a:rPr lang="en-IN">
                <a:solidFill>
                  <a:srgbClr val="2E2E38"/>
                </a:solidFill>
                <a:latin typeface="+mn-lt"/>
              </a:rPr>
              <a:t> </a:t>
            </a:r>
            <a:r>
              <a:rPr lang="en-IN" err="1">
                <a:solidFill>
                  <a:srgbClr val="2E2E38"/>
                </a:solidFill>
                <a:latin typeface="+mn-lt"/>
              </a:rPr>
              <a:t>revīzija</a:t>
            </a:r>
            <a:r>
              <a:rPr lang="en-IN">
                <a:solidFill>
                  <a:srgbClr val="2E2E38"/>
                </a:solidFill>
                <a:latin typeface="+mn-lt"/>
              </a:rPr>
              <a:t> par </a:t>
            </a:r>
            <a:r>
              <a:rPr lang="en-IN" err="1">
                <a:solidFill>
                  <a:srgbClr val="2E2E38"/>
                </a:solidFill>
                <a:latin typeface="+mn-lt"/>
              </a:rPr>
              <a:t>pašvaldību</a:t>
            </a:r>
            <a:r>
              <a:rPr lang="en-IN">
                <a:solidFill>
                  <a:srgbClr val="2E2E38"/>
                </a:solidFill>
                <a:latin typeface="+mn-lt"/>
              </a:rPr>
              <a:t> </a:t>
            </a:r>
            <a:r>
              <a:rPr lang="en-IN" err="1">
                <a:solidFill>
                  <a:srgbClr val="2E2E38"/>
                </a:solidFill>
                <a:latin typeface="+mn-lt"/>
              </a:rPr>
              <a:t>pakalpojumu</a:t>
            </a:r>
            <a:r>
              <a:rPr lang="en-IN">
                <a:solidFill>
                  <a:srgbClr val="2E2E38"/>
                </a:solidFill>
                <a:latin typeface="+mn-lt"/>
              </a:rPr>
              <a:t> </a:t>
            </a:r>
            <a:r>
              <a:rPr lang="en-IN" err="1">
                <a:solidFill>
                  <a:srgbClr val="2E2E38"/>
                </a:solidFill>
                <a:latin typeface="+mn-lt"/>
              </a:rPr>
              <a:t>pieejamības</a:t>
            </a:r>
            <a:r>
              <a:rPr lang="en-IN">
                <a:solidFill>
                  <a:srgbClr val="2E2E38"/>
                </a:solidFill>
                <a:latin typeface="+mn-lt"/>
              </a:rPr>
              <a:t> </a:t>
            </a:r>
            <a:r>
              <a:rPr lang="en-IN" err="1">
                <a:solidFill>
                  <a:srgbClr val="2E2E38"/>
                </a:solidFill>
                <a:latin typeface="+mn-lt"/>
              </a:rPr>
              <a:t>nodrošināšanu</a:t>
            </a:r>
            <a:r>
              <a:rPr lang="en-IN">
                <a:solidFill>
                  <a:srgbClr val="2E2E38"/>
                </a:solidFill>
                <a:latin typeface="+mn-lt"/>
              </a:rPr>
              <a:t> novada </a:t>
            </a:r>
            <a:r>
              <a:rPr lang="en-IN" err="1">
                <a:solidFill>
                  <a:srgbClr val="2E2E38"/>
                </a:solidFill>
                <a:latin typeface="+mn-lt"/>
              </a:rPr>
              <a:t>teritoriālā</a:t>
            </a:r>
            <a:r>
              <a:rPr lang="en-IN">
                <a:solidFill>
                  <a:srgbClr val="2E2E38"/>
                </a:solidFill>
                <a:latin typeface="+mn-lt"/>
              </a:rPr>
              <a:t> </a:t>
            </a:r>
            <a:r>
              <a:rPr lang="en-IN" err="1">
                <a:solidFill>
                  <a:srgbClr val="2E2E38"/>
                </a:solidFill>
                <a:latin typeface="+mn-lt"/>
              </a:rPr>
              <a:t>iedalījuma</a:t>
            </a:r>
            <a:r>
              <a:rPr lang="lv-LV">
                <a:solidFill>
                  <a:srgbClr val="2E2E38"/>
                </a:solidFill>
                <a:latin typeface="+mn-lt"/>
              </a:rPr>
              <a:t> </a:t>
            </a:r>
            <a:r>
              <a:rPr lang="en-IN" err="1">
                <a:solidFill>
                  <a:srgbClr val="2E2E38"/>
                </a:solidFill>
                <a:latin typeface="+mn-lt"/>
              </a:rPr>
              <a:t>vienībās</a:t>
            </a:r>
            <a:r>
              <a:rPr lang="en-IN">
                <a:solidFill>
                  <a:srgbClr val="2E2E38"/>
                </a:solidFill>
                <a:latin typeface="+mn-lt"/>
              </a:rPr>
              <a:t> </a:t>
            </a:r>
            <a:r>
              <a:rPr lang="en-IN" err="1">
                <a:solidFill>
                  <a:srgbClr val="2E2E38"/>
                </a:solidFill>
                <a:latin typeface="+mn-lt"/>
              </a:rPr>
              <a:t>pēc</a:t>
            </a:r>
            <a:r>
              <a:rPr lang="en-IN">
                <a:solidFill>
                  <a:srgbClr val="2E2E38"/>
                </a:solidFill>
                <a:latin typeface="+mn-lt"/>
              </a:rPr>
              <a:t> </a:t>
            </a:r>
            <a:r>
              <a:rPr lang="en-IN" err="1">
                <a:solidFill>
                  <a:srgbClr val="2E2E38"/>
                </a:solidFill>
                <a:latin typeface="+mn-lt"/>
              </a:rPr>
              <a:t>administratīvi</a:t>
            </a:r>
            <a:r>
              <a:rPr lang="en-IN">
                <a:solidFill>
                  <a:srgbClr val="2E2E38"/>
                </a:solidFill>
                <a:latin typeface="+mn-lt"/>
              </a:rPr>
              <a:t> </a:t>
            </a:r>
            <a:r>
              <a:rPr lang="en-IN" err="1">
                <a:solidFill>
                  <a:srgbClr val="2E2E38"/>
                </a:solidFill>
                <a:latin typeface="+mn-lt"/>
              </a:rPr>
              <a:t>teritoriālās</a:t>
            </a:r>
            <a:r>
              <a:rPr lang="en-IN">
                <a:solidFill>
                  <a:srgbClr val="2E2E38"/>
                </a:solidFill>
                <a:latin typeface="+mn-lt"/>
              </a:rPr>
              <a:t> </a:t>
            </a:r>
            <a:r>
              <a:rPr lang="en-IN" err="1">
                <a:solidFill>
                  <a:srgbClr val="2E2E38"/>
                </a:solidFill>
                <a:latin typeface="+mn-lt"/>
              </a:rPr>
              <a:t>reformas</a:t>
            </a:r>
            <a:r>
              <a:rPr lang="en-IN">
                <a:solidFill>
                  <a:srgbClr val="2E2E38"/>
                </a:solidFill>
                <a:latin typeface="+mn-lt"/>
              </a:rPr>
              <a:t>.</a:t>
            </a:r>
          </a:p>
          <a:p>
            <a:pPr>
              <a:defRPr/>
            </a:pPr>
            <a:endParaRPr lang="en-IN">
              <a:solidFill>
                <a:srgbClr val="2E2E38"/>
              </a:solidFill>
              <a:latin typeface="+mn-lt"/>
            </a:endParaRPr>
          </a:p>
        </p:txBody>
      </p:sp>
      <p:sp>
        <p:nvSpPr>
          <p:cNvPr id="11" name="Date Placeholder 10">
            <a:extLst>
              <a:ext uri="{FF2B5EF4-FFF2-40B4-BE49-F238E27FC236}">
                <a16:creationId xmlns:a16="http://schemas.microsoft.com/office/drawing/2014/main" id="{581DF1E6-C34D-4846-906D-CBEAE580B8A1}"/>
              </a:ext>
            </a:extLst>
          </p:cNvPr>
          <p:cNvSpPr>
            <a:spLocks noGrp="1"/>
          </p:cNvSpPr>
          <p:nvPr>
            <p:ph type="dt" sz="half" idx="10"/>
          </p:nvPr>
        </p:nvSpPr>
        <p:spPr/>
        <p:txBody>
          <a:bodyPr/>
          <a:lstStyle/>
          <a:p>
            <a:r>
              <a:rPr lang="lv-LV"/>
              <a:t>2022. gada 2. decembris</a:t>
            </a:r>
            <a:endParaRPr lang="en-IN" dirty="0"/>
          </a:p>
        </p:txBody>
      </p:sp>
      <p:sp>
        <p:nvSpPr>
          <p:cNvPr id="12" name="Slide Number Placeholder 11">
            <a:extLst>
              <a:ext uri="{FF2B5EF4-FFF2-40B4-BE49-F238E27FC236}">
                <a16:creationId xmlns:a16="http://schemas.microsoft.com/office/drawing/2014/main" id="{28A5DC16-44BB-4167-8DA7-30F626D1F66E}"/>
              </a:ext>
            </a:extLst>
          </p:cNvPr>
          <p:cNvSpPr>
            <a:spLocks noGrp="1"/>
          </p:cNvSpPr>
          <p:nvPr>
            <p:ph type="sldNum" sz="quarter" idx="12"/>
          </p:nvPr>
        </p:nvSpPr>
        <p:spPr/>
        <p:txBody>
          <a:bodyPr/>
          <a:lstStyle/>
          <a:p>
            <a:r>
              <a:rPr lang="lv-LV"/>
              <a:t>Lapa </a:t>
            </a:r>
            <a:fld id="{F1BC30E3-FFE5-4B91-AA19-87A149EBB9EE}" type="slidenum">
              <a:rPr smtClean="0"/>
              <a:pPr/>
              <a:t>3</a:t>
            </a:fld>
            <a:endParaRPr/>
          </a:p>
        </p:txBody>
      </p:sp>
    </p:spTree>
    <p:extLst>
      <p:ext uri="{BB962C8B-B14F-4D97-AF65-F5344CB8AC3E}">
        <p14:creationId xmlns:p14="http://schemas.microsoft.com/office/powerpoint/2010/main" val="224570870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Freeform 79">
            <a:extLst>
              <a:ext uri="{FF2B5EF4-FFF2-40B4-BE49-F238E27FC236}">
                <a16:creationId xmlns:a16="http://schemas.microsoft.com/office/drawing/2014/main" id="{EAF84F96-5656-484B-987E-2869FC6AAF76}"/>
              </a:ext>
            </a:extLst>
          </p:cNvPr>
          <p:cNvSpPr>
            <a:spLocks noChangeAspect="1"/>
          </p:cNvSpPr>
          <p:nvPr/>
        </p:nvSpPr>
        <p:spPr bwMode="auto">
          <a:xfrm>
            <a:off x="8754696" y="4929440"/>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241841" y="6563800"/>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30</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280286" y="280889"/>
            <a:ext cx="10308146" cy="267775"/>
          </a:xfrm>
        </p:spPr>
        <p:txBody>
          <a:bodyPr/>
          <a:lstStyle/>
          <a:p>
            <a:r>
              <a:rPr lang="lv-LV" dirty="0"/>
              <a:t>Dienvidkurzemes novads</a:t>
            </a: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280286" y="544884"/>
            <a:ext cx="4244460" cy="253024"/>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Kopskats</a:t>
            </a:r>
          </a:p>
        </p:txBody>
      </p:sp>
      <p:sp>
        <p:nvSpPr>
          <p:cNvPr id="5" name="TextBox 4">
            <a:extLst>
              <a:ext uri="{FF2B5EF4-FFF2-40B4-BE49-F238E27FC236}">
                <a16:creationId xmlns:a16="http://schemas.microsoft.com/office/drawing/2014/main" id="{CEBC4680-AF6C-443F-BB2F-7DF9AF672CAD}"/>
              </a:ext>
            </a:extLst>
          </p:cNvPr>
          <p:cNvSpPr txBox="1"/>
          <p:nvPr/>
        </p:nvSpPr>
        <p:spPr>
          <a:xfrm>
            <a:off x="826270" y="3123818"/>
            <a:ext cx="1743660" cy="2542234"/>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dirty="0">
                <a:solidFill>
                  <a:srgbClr val="2E2E38"/>
                </a:solidFill>
                <a:latin typeface="EYInterstate Light" panose="02000506000000020004" pitchFamily="2" charset="0"/>
              </a:rPr>
              <a:t>Sakas pagasta un Pāvilostas pilsētas</a:t>
            </a: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rPr>
              <a:t> apvienības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dirty="0">
                <a:solidFill>
                  <a:srgbClr val="2E2E38"/>
                </a:solidFill>
                <a:latin typeface="EYInterstate Light" panose="02000506000000020004" pitchFamily="2" charset="0"/>
              </a:rPr>
              <a:t>Embūtes un Kalvenes pagastu apvienības</a:t>
            </a: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rPr>
              <a:t> pārvalde, </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dirty="0">
                <a:solidFill>
                  <a:srgbClr val="2E2E38"/>
                </a:solidFill>
                <a:latin typeface="EYInterstate Light" panose="02000506000000020004" pitchFamily="2" charset="0"/>
              </a:rPr>
              <a:t>Dunalkas, Vecpils, Durbes, Tadaiķu pagastu un Durbes pilsētas apvienības pārvalde</a:t>
            </a: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dirty="0">
                <a:solidFill>
                  <a:srgbClr val="2E2E38"/>
                </a:solidFill>
                <a:latin typeface="EYInterstate Light" panose="02000506000000020004" pitchFamily="2" charset="0"/>
              </a:rPr>
              <a:t>Vērgales</a:t>
            </a: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rPr>
              <a:t> pagasta pārvalde, </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dirty="0">
                <a:solidFill>
                  <a:srgbClr val="2E2E38"/>
                </a:solidFill>
                <a:latin typeface="EYInterstate Light" panose="02000506000000020004" pitchFamily="2" charset="0"/>
              </a:rPr>
              <a:t>Vaiņodes pagasta pārvalde</a:t>
            </a: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ndParaRPr>
          </a:p>
        </p:txBody>
      </p:sp>
      <p:sp>
        <p:nvSpPr>
          <p:cNvPr id="37" name="TextBox 36">
            <a:extLst>
              <a:ext uri="{FF2B5EF4-FFF2-40B4-BE49-F238E27FC236}">
                <a16:creationId xmlns:a16="http://schemas.microsoft.com/office/drawing/2014/main" id="{433761C5-69C9-4DBD-871D-D05E05229256}"/>
              </a:ext>
            </a:extLst>
          </p:cNvPr>
          <p:cNvSpPr txBox="1"/>
          <p:nvPr/>
        </p:nvSpPr>
        <p:spPr>
          <a:xfrm>
            <a:off x="1192586" y="1035991"/>
            <a:ext cx="5855147" cy="1782026"/>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Unikālie pakalpojumu veidi </a:t>
            </a:r>
            <a:r>
              <a:rPr lang="lv-LV" sz="1400" b="1" dirty="0">
                <a:solidFill>
                  <a:srgbClr val="2E2E38"/>
                </a:solidFill>
                <a:latin typeface="EYInterstate Light" panose="02000506000000020004" pitchFamily="2" charset="0"/>
              </a:rPr>
              <a:t>Dienvidkurzemes</a:t>
            </a: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 novadā: </a:t>
            </a:r>
            <a:r>
              <a:rPr lang="lv-LV" sz="1400" dirty="0">
                <a:solidFill>
                  <a:srgbClr val="2E2E38"/>
                </a:solidFill>
                <a:latin typeface="EYInterstate Light" panose="02000506000000020004" pitchFamily="2" charset="0"/>
              </a:rPr>
              <a:t>46</a:t>
            </a:r>
            <a:endPar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Pilsētu un pagastu pārvalžu un apvienību pārvalžu skaits: </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rPr>
              <a:t>16 </a:t>
            </a:r>
            <a:r>
              <a:rPr kumimoji="0" lang="lv-LV" sz="1100" b="0" i="1" u="none" strike="noStrike" kern="1200" cap="none" spc="0" normalizeH="0" baseline="0" noProof="0" dirty="0">
                <a:ln>
                  <a:noFill/>
                </a:ln>
                <a:solidFill>
                  <a:srgbClr val="2E2E38"/>
                </a:solidFill>
                <a:effectLst/>
                <a:uLnTx/>
                <a:uFillTx/>
                <a:latin typeface="EYInterstate Light" panose="02000506000000020004" pitchFamily="2" charset="0"/>
              </a:rPr>
              <a:t>(pakalpojumu pieejamību vairāku pagastu apvienotajās pārvaldēs vai pagastu apvienību pārvaldēs nodrošina katrā no pārvaldītajiem pagastiem)</a:t>
            </a: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Unikālie pakalpojuma veidi pārvaldēs: </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rPr>
              <a:t>10</a:t>
            </a: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No tiem elektroniski pieejami: </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rPr>
              <a:t>2 </a:t>
            </a: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Sniegto pakalpojumu skaits pagasta pārvaldēs: </a:t>
            </a:r>
            <a:r>
              <a:rPr lang="lv-LV" sz="1050" i="1" dirty="0">
                <a:solidFill>
                  <a:srgbClr val="2E2E38"/>
                </a:solidFill>
                <a:latin typeface="EYInterstate Light" panose="02000506000000020004" pitchFamily="2" charset="0"/>
              </a:rPr>
              <a:t>uzskaite netiek veikta</a:t>
            </a:r>
            <a:endParaRPr kumimoji="0" lang="lv-LV" sz="1050" b="0" i="1" u="none" strike="noStrike" kern="1200" cap="none" spc="0" normalizeH="0" baseline="0" noProof="0" dirty="0">
              <a:ln>
                <a:noFill/>
              </a:ln>
              <a:solidFill>
                <a:srgbClr val="2E2E38"/>
              </a:solidFill>
              <a:effectLst/>
              <a:uLnTx/>
              <a:uFillTx/>
              <a:latin typeface="EYInterstate Light" panose="02000506000000020004" pitchFamily="2" charset="0"/>
            </a:endParaRPr>
          </a:p>
          <a:p>
            <a:pPr marL="356616" marR="0" lvl="0" indent="-356616" algn="l" defTabSz="914400" rtl="0" eaLnBrk="1" fontAlgn="auto" latinLnBrk="0" hangingPunct="1">
              <a:lnSpc>
                <a:spcPct val="85000"/>
              </a:lnSpc>
              <a:spcBef>
                <a:spcPts val="0"/>
              </a:spcBef>
              <a:spcAft>
                <a:spcPts val="600"/>
              </a:spcAft>
              <a:buClr>
                <a:srgbClr val="27ACAA"/>
              </a:buClr>
              <a:buSzPct val="70000"/>
              <a:buFont typeface="Arial" pitchFamily="34" charset="0"/>
              <a:buChar char="►"/>
              <a:tabLst/>
              <a:defRPr/>
            </a:pP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ndParaRPr>
          </a:p>
        </p:txBody>
      </p:sp>
      <p:sp>
        <p:nvSpPr>
          <p:cNvPr id="38" name="Freeform 83">
            <a:extLst>
              <a:ext uri="{FF2B5EF4-FFF2-40B4-BE49-F238E27FC236}">
                <a16:creationId xmlns:a16="http://schemas.microsoft.com/office/drawing/2014/main" id="{F08E6ACE-FB50-4614-890E-0AF86CF03F28}"/>
              </a:ext>
            </a:extLst>
          </p:cNvPr>
          <p:cNvSpPr>
            <a:spLocks noChangeAspect="1" noEditPoints="1"/>
          </p:cNvSpPr>
          <p:nvPr/>
        </p:nvSpPr>
        <p:spPr bwMode="auto">
          <a:xfrm>
            <a:off x="913831" y="1880234"/>
            <a:ext cx="394322" cy="574087"/>
          </a:xfrm>
          <a:custGeom>
            <a:avLst/>
            <a:gdLst>
              <a:gd name="T0" fmla="*/ 2147483647 w 3468"/>
              <a:gd name="T1" fmla="*/ 2147483647 h 4763"/>
              <a:gd name="T2" fmla="*/ 2147483647 w 3468"/>
              <a:gd name="T3" fmla="*/ 2147483647 h 4763"/>
              <a:gd name="T4" fmla="*/ 2147483647 w 3468"/>
              <a:gd name="T5" fmla="*/ 2147483647 h 4763"/>
              <a:gd name="T6" fmla="*/ 2147483647 w 3468"/>
              <a:gd name="T7" fmla="*/ 2147483647 h 4763"/>
              <a:gd name="T8" fmla="*/ 2147483647 w 3468"/>
              <a:gd name="T9" fmla="*/ 2147483647 h 4763"/>
              <a:gd name="T10" fmla="*/ 2147483647 w 3468"/>
              <a:gd name="T11" fmla="*/ 2147483647 h 4763"/>
              <a:gd name="T12" fmla="*/ 2147483647 w 3468"/>
              <a:gd name="T13" fmla="*/ 2147483647 h 4763"/>
              <a:gd name="T14" fmla="*/ 2147483647 w 3468"/>
              <a:gd name="T15" fmla="*/ 2147483647 h 4763"/>
              <a:gd name="T16" fmla="*/ 2147483647 w 3468"/>
              <a:gd name="T17" fmla="*/ 2147483647 h 4763"/>
              <a:gd name="T18" fmla="*/ 2147483647 w 3468"/>
              <a:gd name="T19" fmla="*/ 2147483647 h 4763"/>
              <a:gd name="T20" fmla="*/ 2147483647 w 3468"/>
              <a:gd name="T21" fmla="*/ 2147483647 h 4763"/>
              <a:gd name="T22" fmla="*/ 2147483647 w 3468"/>
              <a:gd name="T23" fmla="*/ 2147483647 h 4763"/>
              <a:gd name="T24" fmla="*/ 2147483647 w 3468"/>
              <a:gd name="T25" fmla="*/ 2147483647 h 4763"/>
              <a:gd name="T26" fmla="*/ 2147483647 w 3468"/>
              <a:gd name="T27" fmla="*/ 2147483647 h 4763"/>
              <a:gd name="T28" fmla="*/ 2147483647 w 3468"/>
              <a:gd name="T29" fmla="*/ 2147483647 h 4763"/>
              <a:gd name="T30" fmla="*/ 2147483647 w 3468"/>
              <a:gd name="T31" fmla="*/ 2147483647 h 4763"/>
              <a:gd name="T32" fmla="*/ 2147483647 w 3468"/>
              <a:gd name="T33" fmla="*/ 2147483647 h 4763"/>
              <a:gd name="T34" fmla="*/ 2147483647 w 3468"/>
              <a:gd name="T35" fmla="*/ 2147483647 h 4763"/>
              <a:gd name="T36" fmla="*/ 2147483647 w 3468"/>
              <a:gd name="T37" fmla="*/ 2147483647 h 4763"/>
              <a:gd name="T38" fmla="*/ 2147483647 w 3468"/>
              <a:gd name="T39" fmla="*/ 2147483647 h 4763"/>
              <a:gd name="T40" fmla="*/ 2147483647 w 3468"/>
              <a:gd name="T41" fmla="*/ 2147483647 h 4763"/>
              <a:gd name="T42" fmla="*/ 2147483647 w 3468"/>
              <a:gd name="T43" fmla="*/ 2147483647 h 4763"/>
              <a:gd name="T44" fmla="*/ 2147483647 w 3468"/>
              <a:gd name="T45" fmla="*/ 2147483647 h 4763"/>
              <a:gd name="T46" fmla="*/ 2147483647 w 3468"/>
              <a:gd name="T47" fmla="*/ 2147483647 h 4763"/>
              <a:gd name="T48" fmla="*/ 2147483647 w 3468"/>
              <a:gd name="T49" fmla="*/ 2147483647 h 4763"/>
              <a:gd name="T50" fmla="*/ 2147483647 w 3468"/>
              <a:gd name="T51" fmla="*/ 2147483647 h 4763"/>
              <a:gd name="T52" fmla="*/ 2147483647 w 3468"/>
              <a:gd name="T53" fmla="*/ 2147483647 h 4763"/>
              <a:gd name="T54" fmla="*/ 2147483647 w 3468"/>
              <a:gd name="T55" fmla="*/ 2147483647 h 4763"/>
              <a:gd name="T56" fmla="*/ 2147483647 w 3468"/>
              <a:gd name="T57" fmla="*/ 2147483647 h 4763"/>
              <a:gd name="T58" fmla="*/ 2147483647 w 3468"/>
              <a:gd name="T59" fmla="*/ 2147483647 h 4763"/>
              <a:gd name="T60" fmla="*/ 2147483647 w 3468"/>
              <a:gd name="T61" fmla="*/ 2147483647 h 4763"/>
              <a:gd name="T62" fmla="*/ 2147483647 w 3468"/>
              <a:gd name="T63" fmla="*/ 2147483647 h 4763"/>
              <a:gd name="T64" fmla="*/ 2147483647 w 3468"/>
              <a:gd name="T65" fmla="*/ 2147483647 h 4763"/>
              <a:gd name="T66" fmla="*/ 2147483647 w 3468"/>
              <a:gd name="T67" fmla="*/ 2147483647 h 4763"/>
              <a:gd name="T68" fmla="*/ 2147483647 w 3468"/>
              <a:gd name="T69" fmla="*/ 2147483647 h 4763"/>
              <a:gd name="T70" fmla="*/ 2147483647 w 3468"/>
              <a:gd name="T71" fmla="*/ 2147483647 h 4763"/>
              <a:gd name="T72" fmla="*/ 2147483647 w 3468"/>
              <a:gd name="T73" fmla="*/ 2147483647 h 4763"/>
              <a:gd name="T74" fmla="*/ 2147483647 w 3468"/>
              <a:gd name="T75" fmla="*/ 2147483647 h 4763"/>
              <a:gd name="T76" fmla="*/ 2147483647 w 3468"/>
              <a:gd name="T77" fmla="*/ 2147483647 h 4763"/>
              <a:gd name="T78" fmla="*/ 2147483647 w 3468"/>
              <a:gd name="T79" fmla="*/ 2147483647 h 4763"/>
              <a:gd name="T80" fmla="*/ 2147483647 w 3468"/>
              <a:gd name="T81" fmla="*/ 2147483647 h 4763"/>
              <a:gd name="T82" fmla="*/ 2147483647 w 3468"/>
              <a:gd name="T83" fmla="*/ 2147483647 h 4763"/>
              <a:gd name="T84" fmla="*/ 2147483647 w 3468"/>
              <a:gd name="T85" fmla="*/ 2147483647 h 4763"/>
              <a:gd name="T86" fmla="*/ 2147483647 w 3468"/>
              <a:gd name="T87" fmla="*/ 2147483647 h 4763"/>
              <a:gd name="T88" fmla="*/ 2147483647 w 3468"/>
              <a:gd name="T89" fmla="*/ 2147483647 h 4763"/>
              <a:gd name="T90" fmla="*/ 2147483647 w 3468"/>
              <a:gd name="T91" fmla="*/ 2147483647 h 4763"/>
              <a:gd name="T92" fmla="*/ 2147483647 w 3468"/>
              <a:gd name="T93" fmla="*/ 2147483647 h 4763"/>
              <a:gd name="T94" fmla="*/ 2147483647 w 3468"/>
              <a:gd name="T95" fmla="*/ 2147483647 h 4763"/>
              <a:gd name="T96" fmla="*/ 2147483647 w 3468"/>
              <a:gd name="T97" fmla="*/ 2147483647 h 4763"/>
              <a:gd name="T98" fmla="*/ 2147483647 w 3468"/>
              <a:gd name="T99" fmla="*/ 2147483647 h 4763"/>
              <a:gd name="T100" fmla="*/ 2147483647 w 3468"/>
              <a:gd name="T101" fmla="*/ 2147483647 h 4763"/>
              <a:gd name="T102" fmla="*/ 2147483647 w 3468"/>
              <a:gd name="T103" fmla="*/ 2147483647 h 4763"/>
              <a:gd name="T104" fmla="*/ 2147483647 w 3468"/>
              <a:gd name="T105" fmla="*/ 2147483647 h 4763"/>
              <a:gd name="T106" fmla="*/ 2147483647 w 3468"/>
              <a:gd name="T107" fmla="*/ 2147483647 h 4763"/>
              <a:gd name="T108" fmla="*/ 2147483647 w 3468"/>
              <a:gd name="T109" fmla="*/ 2147483647 h 4763"/>
              <a:gd name="T110" fmla="*/ 2147483647 w 3468"/>
              <a:gd name="T111" fmla="*/ 2147483647 h 4763"/>
              <a:gd name="T112" fmla="*/ 2147483647 w 3468"/>
              <a:gd name="T113" fmla="*/ 2147483647 h 4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68"/>
              <a:gd name="T172" fmla="*/ 0 h 4763"/>
              <a:gd name="T173" fmla="*/ 3468 w 3468"/>
              <a:gd name="T174" fmla="*/ 4763 h 4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68" h="4763">
                <a:moveTo>
                  <a:pt x="3467" y="2391"/>
                </a:moveTo>
                <a:lnTo>
                  <a:pt x="3350" y="1534"/>
                </a:lnTo>
                <a:lnTo>
                  <a:pt x="3349" y="1527"/>
                </a:lnTo>
                <a:lnTo>
                  <a:pt x="3346" y="1519"/>
                </a:lnTo>
                <a:lnTo>
                  <a:pt x="3342" y="1513"/>
                </a:lnTo>
                <a:lnTo>
                  <a:pt x="3336" y="1506"/>
                </a:lnTo>
                <a:lnTo>
                  <a:pt x="3122" y="1305"/>
                </a:lnTo>
                <a:lnTo>
                  <a:pt x="3185" y="1229"/>
                </a:lnTo>
                <a:lnTo>
                  <a:pt x="3189" y="1221"/>
                </a:lnTo>
                <a:lnTo>
                  <a:pt x="3193" y="1215"/>
                </a:lnTo>
                <a:lnTo>
                  <a:pt x="3194" y="1207"/>
                </a:lnTo>
                <a:lnTo>
                  <a:pt x="3194" y="1200"/>
                </a:lnTo>
                <a:lnTo>
                  <a:pt x="3198" y="839"/>
                </a:lnTo>
                <a:lnTo>
                  <a:pt x="3198" y="832"/>
                </a:lnTo>
                <a:lnTo>
                  <a:pt x="3197" y="824"/>
                </a:lnTo>
                <a:lnTo>
                  <a:pt x="3194" y="818"/>
                </a:lnTo>
                <a:lnTo>
                  <a:pt x="3192" y="813"/>
                </a:lnTo>
                <a:lnTo>
                  <a:pt x="3188" y="808"/>
                </a:lnTo>
                <a:lnTo>
                  <a:pt x="3183" y="804"/>
                </a:lnTo>
                <a:lnTo>
                  <a:pt x="3178" y="800"/>
                </a:lnTo>
                <a:lnTo>
                  <a:pt x="3171" y="798"/>
                </a:lnTo>
                <a:lnTo>
                  <a:pt x="2970" y="704"/>
                </a:lnTo>
                <a:lnTo>
                  <a:pt x="2965" y="568"/>
                </a:lnTo>
                <a:lnTo>
                  <a:pt x="2964" y="562"/>
                </a:lnTo>
                <a:lnTo>
                  <a:pt x="2963" y="555"/>
                </a:lnTo>
                <a:lnTo>
                  <a:pt x="2960" y="550"/>
                </a:lnTo>
                <a:lnTo>
                  <a:pt x="2958" y="545"/>
                </a:lnTo>
                <a:lnTo>
                  <a:pt x="2952" y="536"/>
                </a:lnTo>
                <a:lnTo>
                  <a:pt x="2943" y="530"/>
                </a:lnTo>
                <a:lnTo>
                  <a:pt x="2518" y="269"/>
                </a:lnTo>
                <a:lnTo>
                  <a:pt x="2512" y="265"/>
                </a:lnTo>
                <a:lnTo>
                  <a:pt x="2503" y="264"/>
                </a:lnTo>
                <a:lnTo>
                  <a:pt x="2495" y="263"/>
                </a:lnTo>
                <a:lnTo>
                  <a:pt x="2487" y="263"/>
                </a:lnTo>
                <a:lnTo>
                  <a:pt x="2479" y="265"/>
                </a:lnTo>
                <a:lnTo>
                  <a:pt x="2472" y="269"/>
                </a:lnTo>
                <a:lnTo>
                  <a:pt x="2464" y="274"/>
                </a:lnTo>
                <a:lnTo>
                  <a:pt x="2458" y="280"/>
                </a:lnTo>
                <a:lnTo>
                  <a:pt x="2304" y="482"/>
                </a:lnTo>
                <a:lnTo>
                  <a:pt x="2166" y="485"/>
                </a:lnTo>
                <a:lnTo>
                  <a:pt x="2160" y="486"/>
                </a:lnTo>
                <a:lnTo>
                  <a:pt x="2154" y="487"/>
                </a:lnTo>
                <a:lnTo>
                  <a:pt x="2147" y="490"/>
                </a:lnTo>
                <a:lnTo>
                  <a:pt x="2142" y="493"/>
                </a:lnTo>
                <a:lnTo>
                  <a:pt x="2135" y="500"/>
                </a:lnTo>
                <a:lnTo>
                  <a:pt x="2129" y="508"/>
                </a:lnTo>
                <a:lnTo>
                  <a:pt x="2078" y="594"/>
                </a:lnTo>
                <a:lnTo>
                  <a:pt x="1955" y="593"/>
                </a:lnTo>
                <a:lnTo>
                  <a:pt x="1961" y="578"/>
                </a:lnTo>
                <a:lnTo>
                  <a:pt x="1989" y="388"/>
                </a:lnTo>
                <a:lnTo>
                  <a:pt x="1989" y="381"/>
                </a:lnTo>
                <a:lnTo>
                  <a:pt x="1988" y="372"/>
                </a:lnTo>
                <a:lnTo>
                  <a:pt x="1984" y="363"/>
                </a:lnTo>
                <a:lnTo>
                  <a:pt x="1979" y="354"/>
                </a:lnTo>
                <a:lnTo>
                  <a:pt x="1971" y="348"/>
                </a:lnTo>
                <a:lnTo>
                  <a:pt x="1964" y="342"/>
                </a:lnTo>
                <a:lnTo>
                  <a:pt x="1955" y="338"/>
                </a:lnTo>
                <a:lnTo>
                  <a:pt x="1945" y="337"/>
                </a:lnTo>
                <a:lnTo>
                  <a:pt x="1762" y="334"/>
                </a:lnTo>
                <a:lnTo>
                  <a:pt x="1494" y="34"/>
                </a:lnTo>
                <a:lnTo>
                  <a:pt x="1489" y="29"/>
                </a:lnTo>
                <a:lnTo>
                  <a:pt x="1483" y="25"/>
                </a:lnTo>
                <a:lnTo>
                  <a:pt x="1476" y="21"/>
                </a:lnTo>
                <a:lnTo>
                  <a:pt x="1469" y="19"/>
                </a:lnTo>
                <a:lnTo>
                  <a:pt x="1461" y="19"/>
                </a:lnTo>
                <a:lnTo>
                  <a:pt x="1454" y="19"/>
                </a:lnTo>
                <a:lnTo>
                  <a:pt x="1446" y="20"/>
                </a:lnTo>
                <a:lnTo>
                  <a:pt x="1439" y="24"/>
                </a:lnTo>
                <a:lnTo>
                  <a:pt x="1312" y="89"/>
                </a:lnTo>
                <a:lnTo>
                  <a:pt x="1128" y="4"/>
                </a:lnTo>
                <a:lnTo>
                  <a:pt x="1123" y="1"/>
                </a:lnTo>
                <a:lnTo>
                  <a:pt x="1118" y="1"/>
                </a:lnTo>
                <a:lnTo>
                  <a:pt x="1107" y="0"/>
                </a:lnTo>
                <a:lnTo>
                  <a:pt x="1097" y="3"/>
                </a:lnTo>
                <a:lnTo>
                  <a:pt x="1087" y="8"/>
                </a:lnTo>
                <a:lnTo>
                  <a:pt x="1078" y="14"/>
                </a:lnTo>
                <a:lnTo>
                  <a:pt x="1071" y="21"/>
                </a:lnTo>
                <a:lnTo>
                  <a:pt x="1066" y="30"/>
                </a:lnTo>
                <a:lnTo>
                  <a:pt x="1064" y="35"/>
                </a:lnTo>
                <a:lnTo>
                  <a:pt x="1063" y="40"/>
                </a:lnTo>
                <a:lnTo>
                  <a:pt x="1029" y="383"/>
                </a:lnTo>
                <a:lnTo>
                  <a:pt x="1033" y="408"/>
                </a:lnTo>
                <a:lnTo>
                  <a:pt x="1142" y="652"/>
                </a:lnTo>
                <a:lnTo>
                  <a:pt x="962" y="829"/>
                </a:lnTo>
                <a:lnTo>
                  <a:pt x="866" y="692"/>
                </a:lnTo>
                <a:lnTo>
                  <a:pt x="862" y="686"/>
                </a:lnTo>
                <a:lnTo>
                  <a:pt x="857" y="682"/>
                </a:lnTo>
                <a:lnTo>
                  <a:pt x="851" y="678"/>
                </a:lnTo>
                <a:lnTo>
                  <a:pt x="844" y="675"/>
                </a:lnTo>
                <a:lnTo>
                  <a:pt x="838" y="673"/>
                </a:lnTo>
                <a:lnTo>
                  <a:pt x="831" y="672"/>
                </a:lnTo>
                <a:lnTo>
                  <a:pt x="823" y="673"/>
                </a:lnTo>
                <a:lnTo>
                  <a:pt x="815" y="675"/>
                </a:lnTo>
                <a:lnTo>
                  <a:pt x="440" y="788"/>
                </a:lnTo>
                <a:lnTo>
                  <a:pt x="430" y="793"/>
                </a:lnTo>
                <a:lnTo>
                  <a:pt x="421" y="799"/>
                </a:lnTo>
                <a:lnTo>
                  <a:pt x="415" y="807"/>
                </a:lnTo>
                <a:lnTo>
                  <a:pt x="411" y="817"/>
                </a:lnTo>
                <a:lnTo>
                  <a:pt x="408" y="827"/>
                </a:lnTo>
                <a:lnTo>
                  <a:pt x="408" y="837"/>
                </a:lnTo>
                <a:lnTo>
                  <a:pt x="411" y="847"/>
                </a:lnTo>
                <a:lnTo>
                  <a:pt x="415" y="857"/>
                </a:lnTo>
                <a:lnTo>
                  <a:pt x="532" y="1029"/>
                </a:lnTo>
                <a:lnTo>
                  <a:pt x="356" y="1738"/>
                </a:lnTo>
                <a:lnTo>
                  <a:pt x="38" y="1797"/>
                </a:lnTo>
                <a:lnTo>
                  <a:pt x="28" y="1799"/>
                </a:lnTo>
                <a:lnTo>
                  <a:pt x="20" y="1804"/>
                </a:lnTo>
                <a:lnTo>
                  <a:pt x="13" y="1810"/>
                </a:lnTo>
                <a:lnTo>
                  <a:pt x="8" y="1818"/>
                </a:lnTo>
                <a:lnTo>
                  <a:pt x="3" y="1826"/>
                </a:lnTo>
                <a:lnTo>
                  <a:pt x="1" y="1834"/>
                </a:lnTo>
                <a:lnTo>
                  <a:pt x="0" y="1844"/>
                </a:lnTo>
                <a:lnTo>
                  <a:pt x="1" y="1853"/>
                </a:lnTo>
                <a:lnTo>
                  <a:pt x="77" y="2116"/>
                </a:lnTo>
                <a:lnTo>
                  <a:pt x="26" y="2352"/>
                </a:lnTo>
                <a:lnTo>
                  <a:pt x="25" y="2370"/>
                </a:lnTo>
                <a:lnTo>
                  <a:pt x="80" y="2780"/>
                </a:lnTo>
                <a:lnTo>
                  <a:pt x="21" y="2877"/>
                </a:lnTo>
                <a:lnTo>
                  <a:pt x="16" y="2886"/>
                </a:lnTo>
                <a:lnTo>
                  <a:pt x="15" y="2895"/>
                </a:lnTo>
                <a:lnTo>
                  <a:pt x="15" y="2906"/>
                </a:lnTo>
                <a:lnTo>
                  <a:pt x="18" y="2916"/>
                </a:lnTo>
                <a:lnTo>
                  <a:pt x="122" y="3198"/>
                </a:lnTo>
                <a:lnTo>
                  <a:pt x="79" y="3378"/>
                </a:lnTo>
                <a:lnTo>
                  <a:pt x="78" y="3386"/>
                </a:lnTo>
                <a:lnTo>
                  <a:pt x="78" y="3394"/>
                </a:lnTo>
                <a:lnTo>
                  <a:pt x="79" y="3401"/>
                </a:lnTo>
                <a:lnTo>
                  <a:pt x="82" y="3407"/>
                </a:lnTo>
                <a:lnTo>
                  <a:pt x="85" y="3414"/>
                </a:lnTo>
                <a:lnTo>
                  <a:pt x="90" y="3420"/>
                </a:lnTo>
                <a:lnTo>
                  <a:pt x="95" y="3425"/>
                </a:lnTo>
                <a:lnTo>
                  <a:pt x="103" y="3430"/>
                </a:lnTo>
                <a:lnTo>
                  <a:pt x="378" y="3574"/>
                </a:lnTo>
                <a:lnTo>
                  <a:pt x="388" y="3578"/>
                </a:lnTo>
                <a:lnTo>
                  <a:pt x="676" y="3660"/>
                </a:lnTo>
                <a:lnTo>
                  <a:pt x="462" y="4117"/>
                </a:lnTo>
                <a:lnTo>
                  <a:pt x="457" y="4137"/>
                </a:lnTo>
                <a:lnTo>
                  <a:pt x="454" y="4480"/>
                </a:lnTo>
                <a:lnTo>
                  <a:pt x="455" y="4490"/>
                </a:lnTo>
                <a:lnTo>
                  <a:pt x="457" y="4499"/>
                </a:lnTo>
                <a:lnTo>
                  <a:pt x="461" y="4507"/>
                </a:lnTo>
                <a:lnTo>
                  <a:pt x="467" y="4513"/>
                </a:lnTo>
                <a:lnTo>
                  <a:pt x="474" y="4519"/>
                </a:lnTo>
                <a:lnTo>
                  <a:pt x="481" y="4523"/>
                </a:lnTo>
                <a:lnTo>
                  <a:pt x="490" y="4526"/>
                </a:lnTo>
                <a:lnTo>
                  <a:pt x="499" y="4527"/>
                </a:lnTo>
                <a:lnTo>
                  <a:pt x="832" y="4529"/>
                </a:lnTo>
                <a:lnTo>
                  <a:pt x="841" y="4529"/>
                </a:lnTo>
                <a:lnTo>
                  <a:pt x="848" y="4527"/>
                </a:lnTo>
                <a:lnTo>
                  <a:pt x="856" y="4524"/>
                </a:lnTo>
                <a:lnTo>
                  <a:pt x="862" y="4519"/>
                </a:lnTo>
                <a:lnTo>
                  <a:pt x="868" y="4514"/>
                </a:lnTo>
                <a:lnTo>
                  <a:pt x="872" y="4507"/>
                </a:lnTo>
                <a:lnTo>
                  <a:pt x="876" y="4499"/>
                </a:lnTo>
                <a:lnTo>
                  <a:pt x="877" y="4490"/>
                </a:lnTo>
                <a:lnTo>
                  <a:pt x="887" y="4421"/>
                </a:lnTo>
                <a:lnTo>
                  <a:pt x="1355" y="4548"/>
                </a:lnTo>
                <a:lnTo>
                  <a:pt x="1504" y="4745"/>
                </a:lnTo>
                <a:lnTo>
                  <a:pt x="1510" y="4750"/>
                </a:lnTo>
                <a:lnTo>
                  <a:pt x="1517" y="4755"/>
                </a:lnTo>
                <a:lnTo>
                  <a:pt x="1524" y="4759"/>
                </a:lnTo>
                <a:lnTo>
                  <a:pt x="1532" y="4762"/>
                </a:lnTo>
                <a:lnTo>
                  <a:pt x="1540" y="4763"/>
                </a:lnTo>
                <a:lnTo>
                  <a:pt x="1548" y="4762"/>
                </a:lnTo>
                <a:lnTo>
                  <a:pt x="1557" y="4760"/>
                </a:lnTo>
                <a:lnTo>
                  <a:pt x="1564" y="4757"/>
                </a:lnTo>
                <a:lnTo>
                  <a:pt x="1659" y="4700"/>
                </a:lnTo>
                <a:lnTo>
                  <a:pt x="2356" y="4524"/>
                </a:lnTo>
                <a:lnTo>
                  <a:pt x="2666" y="4640"/>
                </a:lnTo>
                <a:lnTo>
                  <a:pt x="2671" y="4641"/>
                </a:lnTo>
                <a:lnTo>
                  <a:pt x="2678" y="4642"/>
                </a:lnTo>
                <a:lnTo>
                  <a:pt x="2683" y="4641"/>
                </a:lnTo>
                <a:lnTo>
                  <a:pt x="2689" y="4640"/>
                </a:lnTo>
                <a:lnTo>
                  <a:pt x="2695" y="4639"/>
                </a:lnTo>
                <a:lnTo>
                  <a:pt x="2700" y="4635"/>
                </a:lnTo>
                <a:lnTo>
                  <a:pt x="2710" y="4627"/>
                </a:lnTo>
                <a:lnTo>
                  <a:pt x="2718" y="4619"/>
                </a:lnTo>
                <a:lnTo>
                  <a:pt x="2724" y="4608"/>
                </a:lnTo>
                <a:lnTo>
                  <a:pt x="2725" y="4602"/>
                </a:lnTo>
                <a:lnTo>
                  <a:pt x="2727" y="4597"/>
                </a:lnTo>
                <a:lnTo>
                  <a:pt x="2727" y="4591"/>
                </a:lnTo>
                <a:lnTo>
                  <a:pt x="2725" y="4586"/>
                </a:lnTo>
                <a:lnTo>
                  <a:pt x="2634" y="4229"/>
                </a:lnTo>
                <a:lnTo>
                  <a:pt x="2772" y="4176"/>
                </a:lnTo>
                <a:lnTo>
                  <a:pt x="2779" y="4172"/>
                </a:lnTo>
                <a:lnTo>
                  <a:pt x="2784" y="4169"/>
                </a:lnTo>
                <a:lnTo>
                  <a:pt x="2789" y="4165"/>
                </a:lnTo>
                <a:lnTo>
                  <a:pt x="2795" y="4159"/>
                </a:lnTo>
                <a:lnTo>
                  <a:pt x="3032" y="3801"/>
                </a:lnTo>
                <a:lnTo>
                  <a:pt x="3036" y="3793"/>
                </a:lnTo>
                <a:lnTo>
                  <a:pt x="3040" y="3786"/>
                </a:lnTo>
                <a:lnTo>
                  <a:pt x="3041" y="3779"/>
                </a:lnTo>
                <a:lnTo>
                  <a:pt x="3041" y="3772"/>
                </a:lnTo>
                <a:lnTo>
                  <a:pt x="3040" y="3764"/>
                </a:lnTo>
                <a:lnTo>
                  <a:pt x="3037" y="3758"/>
                </a:lnTo>
                <a:lnTo>
                  <a:pt x="3032" y="3750"/>
                </a:lnTo>
                <a:lnTo>
                  <a:pt x="3026" y="3743"/>
                </a:lnTo>
                <a:lnTo>
                  <a:pt x="2504" y="3239"/>
                </a:lnTo>
                <a:lnTo>
                  <a:pt x="2514" y="3193"/>
                </a:lnTo>
                <a:lnTo>
                  <a:pt x="2514" y="3181"/>
                </a:lnTo>
                <a:lnTo>
                  <a:pt x="2513" y="3170"/>
                </a:lnTo>
                <a:lnTo>
                  <a:pt x="2511" y="3165"/>
                </a:lnTo>
                <a:lnTo>
                  <a:pt x="2508" y="3160"/>
                </a:lnTo>
                <a:lnTo>
                  <a:pt x="2504" y="3155"/>
                </a:lnTo>
                <a:lnTo>
                  <a:pt x="2500" y="3150"/>
                </a:lnTo>
                <a:lnTo>
                  <a:pt x="2371" y="3032"/>
                </a:lnTo>
                <a:lnTo>
                  <a:pt x="2419" y="2994"/>
                </a:lnTo>
                <a:lnTo>
                  <a:pt x="2424" y="2937"/>
                </a:lnTo>
                <a:lnTo>
                  <a:pt x="3126" y="2540"/>
                </a:lnTo>
                <a:lnTo>
                  <a:pt x="3136" y="2533"/>
                </a:lnTo>
                <a:lnTo>
                  <a:pt x="3143" y="2525"/>
                </a:lnTo>
                <a:lnTo>
                  <a:pt x="3146" y="2517"/>
                </a:lnTo>
                <a:lnTo>
                  <a:pt x="3149" y="2507"/>
                </a:lnTo>
                <a:lnTo>
                  <a:pt x="3151" y="2485"/>
                </a:lnTo>
                <a:lnTo>
                  <a:pt x="3330" y="2563"/>
                </a:lnTo>
                <a:lnTo>
                  <a:pt x="3337" y="2566"/>
                </a:lnTo>
                <a:lnTo>
                  <a:pt x="3345" y="2567"/>
                </a:lnTo>
                <a:lnTo>
                  <a:pt x="3354" y="2566"/>
                </a:lnTo>
                <a:lnTo>
                  <a:pt x="3361" y="2564"/>
                </a:lnTo>
                <a:lnTo>
                  <a:pt x="3369" y="2562"/>
                </a:lnTo>
                <a:lnTo>
                  <a:pt x="3376" y="2557"/>
                </a:lnTo>
                <a:lnTo>
                  <a:pt x="3383" y="2552"/>
                </a:lnTo>
                <a:lnTo>
                  <a:pt x="3388" y="2544"/>
                </a:lnTo>
                <a:lnTo>
                  <a:pt x="3460" y="2421"/>
                </a:lnTo>
                <a:lnTo>
                  <a:pt x="3464" y="2414"/>
                </a:lnTo>
                <a:lnTo>
                  <a:pt x="3467" y="2406"/>
                </a:lnTo>
                <a:lnTo>
                  <a:pt x="3468" y="2398"/>
                </a:lnTo>
                <a:lnTo>
                  <a:pt x="3467" y="2391"/>
                </a:lnTo>
                <a:close/>
                <a:moveTo>
                  <a:pt x="3326" y="2450"/>
                </a:moveTo>
                <a:lnTo>
                  <a:pt x="3136" y="2368"/>
                </a:lnTo>
                <a:lnTo>
                  <a:pt x="3131" y="2366"/>
                </a:lnTo>
                <a:lnTo>
                  <a:pt x="3125" y="2365"/>
                </a:lnTo>
                <a:lnTo>
                  <a:pt x="3114" y="2365"/>
                </a:lnTo>
                <a:lnTo>
                  <a:pt x="3101" y="2367"/>
                </a:lnTo>
                <a:lnTo>
                  <a:pt x="3089" y="2372"/>
                </a:lnTo>
                <a:lnTo>
                  <a:pt x="3078" y="2380"/>
                </a:lnTo>
                <a:lnTo>
                  <a:pt x="3070" y="2388"/>
                </a:lnTo>
                <a:lnTo>
                  <a:pt x="3066" y="2393"/>
                </a:lnTo>
                <a:lnTo>
                  <a:pt x="3062" y="2398"/>
                </a:lnTo>
                <a:lnTo>
                  <a:pt x="3060" y="2405"/>
                </a:lnTo>
                <a:lnTo>
                  <a:pt x="3058" y="2411"/>
                </a:lnTo>
                <a:lnTo>
                  <a:pt x="3052" y="2465"/>
                </a:lnTo>
                <a:lnTo>
                  <a:pt x="2356" y="2860"/>
                </a:lnTo>
                <a:lnTo>
                  <a:pt x="2351" y="2863"/>
                </a:lnTo>
                <a:lnTo>
                  <a:pt x="2346" y="2867"/>
                </a:lnTo>
                <a:lnTo>
                  <a:pt x="2337" y="2876"/>
                </a:lnTo>
                <a:lnTo>
                  <a:pt x="2332" y="2886"/>
                </a:lnTo>
                <a:lnTo>
                  <a:pt x="2330" y="2896"/>
                </a:lnTo>
                <a:lnTo>
                  <a:pt x="2321" y="2940"/>
                </a:lnTo>
                <a:lnTo>
                  <a:pt x="2264" y="2966"/>
                </a:lnTo>
                <a:lnTo>
                  <a:pt x="2258" y="2970"/>
                </a:lnTo>
                <a:lnTo>
                  <a:pt x="2253" y="2975"/>
                </a:lnTo>
                <a:lnTo>
                  <a:pt x="2248" y="2980"/>
                </a:lnTo>
                <a:lnTo>
                  <a:pt x="2244" y="2985"/>
                </a:lnTo>
                <a:lnTo>
                  <a:pt x="2242" y="2991"/>
                </a:lnTo>
                <a:lnTo>
                  <a:pt x="2239" y="2998"/>
                </a:lnTo>
                <a:lnTo>
                  <a:pt x="2237" y="3012"/>
                </a:lnTo>
                <a:lnTo>
                  <a:pt x="2237" y="3025"/>
                </a:lnTo>
                <a:lnTo>
                  <a:pt x="2239" y="3038"/>
                </a:lnTo>
                <a:lnTo>
                  <a:pt x="2244" y="3049"/>
                </a:lnTo>
                <a:lnTo>
                  <a:pt x="2247" y="3054"/>
                </a:lnTo>
                <a:lnTo>
                  <a:pt x="2250" y="3058"/>
                </a:lnTo>
                <a:lnTo>
                  <a:pt x="2409" y="3204"/>
                </a:lnTo>
                <a:lnTo>
                  <a:pt x="2400" y="3244"/>
                </a:lnTo>
                <a:lnTo>
                  <a:pt x="2399" y="3255"/>
                </a:lnTo>
                <a:lnTo>
                  <a:pt x="2400" y="3262"/>
                </a:lnTo>
                <a:lnTo>
                  <a:pt x="2401" y="3269"/>
                </a:lnTo>
                <a:lnTo>
                  <a:pt x="2402" y="3275"/>
                </a:lnTo>
                <a:lnTo>
                  <a:pt x="2406" y="3282"/>
                </a:lnTo>
                <a:lnTo>
                  <a:pt x="2410" y="3288"/>
                </a:lnTo>
                <a:lnTo>
                  <a:pt x="2416" y="3294"/>
                </a:lnTo>
                <a:lnTo>
                  <a:pt x="2921" y="3783"/>
                </a:lnTo>
                <a:lnTo>
                  <a:pt x="2719" y="4088"/>
                </a:lnTo>
                <a:lnTo>
                  <a:pt x="2560" y="4149"/>
                </a:lnTo>
                <a:lnTo>
                  <a:pt x="2551" y="4152"/>
                </a:lnTo>
                <a:lnTo>
                  <a:pt x="2543" y="4159"/>
                </a:lnTo>
                <a:lnTo>
                  <a:pt x="2536" y="4165"/>
                </a:lnTo>
                <a:lnTo>
                  <a:pt x="2531" y="4174"/>
                </a:lnTo>
                <a:lnTo>
                  <a:pt x="2526" y="4183"/>
                </a:lnTo>
                <a:lnTo>
                  <a:pt x="2523" y="4193"/>
                </a:lnTo>
                <a:lnTo>
                  <a:pt x="2523" y="4204"/>
                </a:lnTo>
                <a:lnTo>
                  <a:pt x="2524" y="4215"/>
                </a:lnTo>
                <a:lnTo>
                  <a:pt x="2601" y="4508"/>
                </a:lnTo>
                <a:lnTo>
                  <a:pt x="2379" y="4425"/>
                </a:lnTo>
                <a:lnTo>
                  <a:pt x="2370" y="4423"/>
                </a:lnTo>
                <a:lnTo>
                  <a:pt x="2362" y="4421"/>
                </a:lnTo>
                <a:lnTo>
                  <a:pt x="2353" y="4421"/>
                </a:lnTo>
                <a:lnTo>
                  <a:pt x="2346" y="4423"/>
                </a:lnTo>
                <a:lnTo>
                  <a:pt x="1627" y="4603"/>
                </a:lnTo>
                <a:lnTo>
                  <a:pt x="1612" y="4610"/>
                </a:lnTo>
                <a:lnTo>
                  <a:pt x="1554" y="4644"/>
                </a:lnTo>
                <a:lnTo>
                  <a:pt x="1425" y="4475"/>
                </a:lnTo>
                <a:lnTo>
                  <a:pt x="1396" y="4455"/>
                </a:lnTo>
                <a:lnTo>
                  <a:pt x="864" y="4309"/>
                </a:lnTo>
                <a:lnTo>
                  <a:pt x="853" y="4307"/>
                </a:lnTo>
                <a:lnTo>
                  <a:pt x="842" y="4307"/>
                </a:lnTo>
                <a:lnTo>
                  <a:pt x="831" y="4308"/>
                </a:lnTo>
                <a:lnTo>
                  <a:pt x="821" y="4312"/>
                </a:lnTo>
                <a:lnTo>
                  <a:pt x="812" y="4318"/>
                </a:lnTo>
                <a:lnTo>
                  <a:pt x="808" y="4323"/>
                </a:lnTo>
                <a:lnTo>
                  <a:pt x="804" y="4328"/>
                </a:lnTo>
                <a:lnTo>
                  <a:pt x="802" y="4333"/>
                </a:lnTo>
                <a:lnTo>
                  <a:pt x="799" y="4340"/>
                </a:lnTo>
                <a:lnTo>
                  <a:pt x="795" y="4355"/>
                </a:lnTo>
                <a:lnTo>
                  <a:pt x="784" y="4428"/>
                </a:lnTo>
                <a:lnTo>
                  <a:pt x="555" y="4425"/>
                </a:lnTo>
                <a:lnTo>
                  <a:pt x="558" y="4150"/>
                </a:lnTo>
                <a:lnTo>
                  <a:pt x="790" y="3654"/>
                </a:lnTo>
                <a:lnTo>
                  <a:pt x="793" y="3649"/>
                </a:lnTo>
                <a:lnTo>
                  <a:pt x="794" y="3642"/>
                </a:lnTo>
                <a:lnTo>
                  <a:pt x="795" y="3630"/>
                </a:lnTo>
                <a:lnTo>
                  <a:pt x="793" y="3618"/>
                </a:lnTo>
                <a:lnTo>
                  <a:pt x="789" y="3607"/>
                </a:lnTo>
                <a:lnTo>
                  <a:pt x="783" y="3597"/>
                </a:lnTo>
                <a:lnTo>
                  <a:pt x="774" y="3588"/>
                </a:lnTo>
                <a:lnTo>
                  <a:pt x="765" y="3581"/>
                </a:lnTo>
                <a:lnTo>
                  <a:pt x="755" y="3577"/>
                </a:lnTo>
                <a:lnTo>
                  <a:pt x="421" y="3483"/>
                </a:lnTo>
                <a:lnTo>
                  <a:pt x="187" y="3360"/>
                </a:lnTo>
                <a:lnTo>
                  <a:pt x="224" y="3208"/>
                </a:lnTo>
                <a:lnTo>
                  <a:pt x="225" y="3199"/>
                </a:lnTo>
                <a:lnTo>
                  <a:pt x="225" y="3191"/>
                </a:lnTo>
                <a:lnTo>
                  <a:pt x="224" y="3184"/>
                </a:lnTo>
                <a:lnTo>
                  <a:pt x="221" y="3175"/>
                </a:lnTo>
                <a:lnTo>
                  <a:pt x="122" y="2906"/>
                </a:lnTo>
                <a:lnTo>
                  <a:pt x="175" y="2821"/>
                </a:lnTo>
                <a:lnTo>
                  <a:pt x="178" y="2812"/>
                </a:lnTo>
                <a:lnTo>
                  <a:pt x="182" y="2803"/>
                </a:lnTo>
                <a:lnTo>
                  <a:pt x="183" y="2793"/>
                </a:lnTo>
                <a:lnTo>
                  <a:pt x="182" y="2784"/>
                </a:lnTo>
                <a:lnTo>
                  <a:pt x="127" y="2365"/>
                </a:lnTo>
                <a:lnTo>
                  <a:pt x="178" y="2126"/>
                </a:lnTo>
                <a:lnTo>
                  <a:pt x="180" y="2120"/>
                </a:lnTo>
                <a:lnTo>
                  <a:pt x="180" y="2113"/>
                </a:lnTo>
                <a:lnTo>
                  <a:pt x="178" y="2106"/>
                </a:lnTo>
                <a:lnTo>
                  <a:pt x="177" y="2098"/>
                </a:lnTo>
                <a:lnTo>
                  <a:pt x="116" y="1885"/>
                </a:lnTo>
                <a:lnTo>
                  <a:pt x="403" y="1832"/>
                </a:lnTo>
                <a:lnTo>
                  <a:pt x="412" y="1829"/>
                </a:lnTo>
                <a:lnTo>
                  <a:pt x="421" y="1827"/>
                </a:lnTo>
                <a:lnTo>
                  <a:pt x="428" y="1822"/>
                </a:lnTo>
                <a:lnTo>
                  <a:pt x="434" y="1817"/>
                </a:lnTo>
                <a:lnTo>
                  <a:pt x="439" y="1810"/>
                </a:lnTo>
                <a:lnTo>
                  <a:pt x="442" y="1804"/>
                </a:lnTo>
                <a:lnTo>
                  <a:pt x="445" y="1798"/>
                </a:lnTo>
                <a:lnTo>
                  <a:pt x="447" y="1790"/>
                </a:lnTo>
                <a:lnTo>
                  <a:pt x="635" y="1033"/>
                </a:lnTo>
                <a:lnTo>
                  <a:pt x="637" y="1020"/>
                </a:lnTo>
                <a:lnTo>
                  <a:pt x="638" y="1014"/>
                </a:lnTo>
                <a:lnTo>
                  <a:pt x="637" y="1009"/>
                </a:lnTo>
                <a:lnTo>
                  <a:pt x="636" y="1005"/>
                </a:lnTo>
                <a:lnTo>
                  <a:pt x="635" y="1000"/>
                </a:lnTo>
                <a:lnTo>
                  <a:pt x="627" y="989"/>
                </a:lnTo>
                <a:lnTo>
                  <a:pt x="542" y="863"/>
                </a:lnTo>
                <a:lnTo>
                  <a:pt x="807" y="783"/>
                </a:lnTo>
                <a:lnTo>
                  <a:pt x="911" y="931"/>
                </a:lnTo>
                <a:lnTo>
                  <a:pt x="915" y="936"/>
                </a:lnTo>
                <a:lnTo>
                  <a:pt x="919" y="940"/>
                </a:lnTo>
                <a:lnTo>
                  <a:pt x="929" y="947"/>
                </a:lnTo>
                <a:lnTo>
                  <a:pt x="940" y="951"/>
                </a:lnTo>
                <a:lnTo>
                  <a:pt x="951" y="954"/>
                </a:lnTo>
                <a:lnTo>
                  <a:pt x="964" y="954"/>
                </a:lnTo>
                <a:lnTo>
                  <a:pt x="975" y="951"/>
                </a:lnTo>
                <a:lnTo>
                  <a:pt x="986" y="946"/>
                </a:lnTo>
                <a:lnTo>
                  <a:pt x="995" y="939"/>
                </a:lnTo>
                <a:lnTo>
                  <a:pt x="1236" y="701"/>
                </a:lnTo>
                <a:lnTo>
                  <a:pt x="1241" y="696"/>
                </a:lnTo>
                <a:lnTo>
                  <a:pt x="1246" y="689"/>
                </a:lnTo>
                <a:lnTo>
                  <a:pt x="1249" y="681"/>
                </a:lnTo>
                <a:lnTo>
                  <a:pt x="1251" y="673"/>
                </a:lnTo>
                <a:lnTo>
                  <a:pt x="1253" y="665"/>
                </a:lnTo>
                <a:lnTo>
                  <a:pt x="1253" y="656"/>
                </a:lnTo>
                <a:lnTo>
                  <a:pt x="1251" y="647"/>
                </a:lnTo>
                <a:lnTo>
                  <a:pt x="1248" y="640"/>
                </a:lnTo>
                <a:lnTo>
                  <a:pt x="1131" y="379"/>
                </a:lnTo>
                <a:lnTo>
                  <a:pt x="1156" y="128"/>
                </a:lnTo>
                <a:lnTo>
                  <a:pt x="1289" y="191"/>
                </a:lnTo>
                <a:lnTo>
                  <a:pt x="1295" y="192"/>
                </a:lnTo>
                <a:lnTo>
                  <a:pt x="1302" y="195"/>
                </a:lnTo>
                <a:lnTo>
                  <a:pt x="1314" y="196"/>
                </a:lnTo>
                <a:lnTo>
                  <a:pt x="1327" y="193"/>
                </a:lnTo>
                <a:lnTo>
                  <a:pt x="1338" y="190"/>
                </a:lnTo>
                <a:lnTo>
                  <a:pt x="1448" y="133"/>
                </a:lnTo>
                <a:lnTo>
                  <a:pt x="1700" y="416"/>
                </a:lnTo>
                <a:lnTo>
                  <a:pt x="1708" y="425"/>
                </a:lnTo>
                <a:lnTo>
                  <a:pt x="1718" y="430"/>
                </a:lnTo>
                <a:lnTo>
                  <a:pt x="1729" y="433"/>
                </a:lnTo>
                <a:lnTo>
                  <a:pt x="1740" y="435"/>
                </a:lnTo>
                <a:lnTo>
                  <a:pt x="1880" y="437"/>
                </a:lnTo>
                <a:lnTo>
                  <a:pt x="1863" y="552"/>
                </a:lnTo>
                <a:lnTo>
                  <a:pt x="1823" y="612"/>
                </a:lnTo>
                <a:lnTo>
                  <a:pt x="1819" y="618"/>
                </a:lnTo>
                <a:lnTo>
                  <a:pt x="1817" y="624"/>
                </a:lnTo>
                <a:lnTo>
                  <a:pt x="1816" y="632"/>
                </a:lnTo>
                <a:lnTo>
                  <a:pt x="1816" y="638"/>
                </a:lnTo>
                <a:lnTo>
                  <a:pt x="1817" y="646"/>
                </a:lnTo>
                <a:lnTo>
                  <a:pt x="1818" y="652"/>
                </a:lnTo>
                <a:lnTo>
                  <a:pt x="1821" y="658"/>
                </a:lnTo>
                <a:lnTo>
                  <a:pt x="1823" y="665"/>
                </a:lnTo>
                <a:lnTo>
                  <a:pt x="1827" y="671"/>
                </a:lnTo>
                <a:lnTo>
                  <a:pt x="1832" y="676"/>
                </a:lnTo>
                <a:lnTo>
                  <a:pt x="1837" y="681"/>
                </a:lnTo>
                <a:lnTo>
                  <a:pt x="1842" y="686"/>
                </a:lnTo>
                <a:lnTo>
                  <a:pt x="1848" y="689"/>
                </a:lnTo>
                <a:lnTo>
                  <a:pt x="1855" y="691"/>
                </a:lnTo>
                <a:lnTo>
                  <a:pt x="1861" y="694"/>
                </a:lnTo>
                <a:lnTo>
                  <a:pt x="1867" y="694"/>
                </a:lnTo>
                <a:lnTo>
                  <a:pt x="2103" y="696"/>
                </a:lnTo>
                <a:lnTo>
                  <a:pt x="2112" y="696"/>
                </a:lnTo>
                <a:lnTo>
                  <a:pt x="2120" y="694"/>
                </a:lnTo>
                <a:lnTo>
                  <a:pt x="2126" y="691"/>
                </a:lnTo>
                <a:lnTo>
                  <a:pt x="2134" y="689"/>
                </a:lnTo>
                <a:lnTo>
                  <a:pt x="2139" y="685"/>
                </a:lnTo>
                <a:lnTo>
                  <a:pt x="2144" y="680"/>
                </a:lnTo>
                <a:lnTo>
                  <a:pt x="2149" y="675"/>
                </a:lnTo>
                <a:lnTo>
                  <a:pt x="2152" y="668"/>
                </a:lnTo>
                <a:lnTo>
                  <a:pt x="2200" y="585"/>
                </a:lnTo>
                <a:lnTo>
                  <a:pt x="2328" y="583"/>
                </a:lnTo>
                <a:lnTo>
                  <a:pt x="2342" y="582"/>
                </a:lnTo>
                <a:lnTo>
                  <a:pt x="2353" y="577"/>
                </a:lnTo>
                <a:lnTo>
                  <a:pt x="2364" y="570"/>
                </a:lnTo>
                <a:lnTo>
                  <a:pt x="2372" y="560"/>
                </a:lnTo>
                <a:lnTo>
                  <a:pt x="2508" y="382"/>
                </a:lnTo>
                <a:lnTo>
                  <a:pt x="2865" y="602"/>
                </a:lnTo>
                <a:lnTo>
                  <a:pt x="2870" y="735"/>
                </a:lnTo>
                <a:lnTo>
                  <a:pt x="2871" y="744"/>
                </a:lnTo>
                <a:lnTo>
                  <a:pt x="2874" y="751"/>
                </a:lnTo>
                <a:lnTo>
                  <a:pt x="2876" y="759"/>
                </a:lnTo>
                <a:lnTo>
                  <a:pt x="2880" y="765"/>
                </a:lnTo>
                <a:lnTo>
                  <a:pt x="2885" y="770"/>
                </a:lnTo>
                <a:lnTo>
                  <a:pt x="2890" y="775"/>
                </a:lnTo>
                <a:lnTo>
                  <a:pt x="2896" y="779"/>
                </a:lnTo>
                <a:lnTo>
                  <a:pt x="2903" y="783"/>
                </a:lnTo>
                <a:lnTo>
                  <a:pt x="3097" y="873"/>
                </a:lnTo>
                <a:lnTo>
                  <a:pt x="3094" y="1180"/>
                </a:lnTo>
                <a:lnTo>
                  <a:pt x="3018" y="1275"/>
                </a:lnTo>
                <a:lnTo>
                  <a:pt x="3012" y="1284"/>
                </a:lnTo>
                <a:lnTo>
                  <a:pt x="3008" y="1294"/>
                </a:lnTo>
                <a:lnTo>
                  <a:pt x="3007" y="1304"/>
                </a:lnTo>
                <a:lnTo>
                  <a:pt x="3006" y="1314"/>
                </a:lnTo>
                <a:lnTo>
                  <a:pt x="3008" y="1324"/>
                </a:lnTo>
                <a:lnTo>
                  <a:pt x="3011" y="1334"/>
                </a:lnTo>
                <a:lnTo>
                  <a:pt x="3016" y="1343"/>
                </a:lnTo>
                <a:lnTo>
                  <a:pt x="3023" y="1351"/>
                </a:lnTo>
                <a:lnTo>
                  <a:pt x="3253" y="1567"/>
                </a:lnTo>
                <a:lnTo>
                  <a:pt x="3364" y="2386"/>
                </a:lnTo>
                <a:lnTo>
                  <a:pt x="3326" y="2450"/>
                </a:lnTo>
                <a:close/>
                <a:moveTo>
                  <a:pt x="1324" y="2544"/>
                </a:moveTo>
                <a:lnTo>
                  <a:pt x="896" y="2279"/>
                </a:lnTo>
                <a:lnTo>
                  <a:pt x="632" y="2427"/>
                </a:lnTo>
                <a:lnTo>
                  <a:pt x="1091" y="2723"/>
                </a:lnTo>
                <a:lnTo>
                  <a:pt x="568" y="3047"/>
                </a:lnTo>
                <a:lnTo>
                  <a:pt x="824" y="3231"/>
                </a:lnTo>
                <a:lnTo>
                  <a:pt x="1352" y="2891"/>
                </a:lnTo>
                <a:lnTo>
                  <a:pt x="1882" y="3231"/>
                </a:lnTo>
                <a:lnTo>
                  <a:pt x="2137" y="3047"/>
                </a:lnTo>
                <a:lnTo>
                  <a:pt x="1613" y="2723"/>
                </a:lnTo>
                <a:lnTo>
                  <a:pt x="2072" y="2427"/>
                </a:lnTo>
                <a:lnTo>
                  <a:pt x="1807" y="2279"/>
                </a:lnTo>
                <a:lnTo>
                  <a:pt x="1539" y="2445"/>
                </a:lnTo>
                <a:lnTo>
                  <a:pt x="1451" y="2758"/>
                </a:lnTo>
                <a:lnTo>
                  <a:pt x="1371" y="2758"/>
                </a:lnTo>
                <a:lnTo>
                  <a:pt x="1693" y="1589"/>
                </a:lnTo>
                <a:lnTo>
                  <a:pt x="2757" y="1439"/>
                </a:lnTo>
                <a:lnTo>
                  <a:pt x="1798" y="809"/>
                </a:lnTo>
                <a:lnTo>
                  <a:pt x="1324" y="2544"/>
                </a:lnTo>
                <a:close/>
                <a:moveTo>
                  <a:pt x="2479" y="1377"/>
                </a:moveTo>
                <a:lnTo>
                  <a:pt x="1721" y="1484"/>
                </a:lnTo>
                <a:lnTo>
                  <a:pt x="1858" y="970"/>
                </a:lnTo>
                <a:lnTo>
                  <a:pt x="2479" y="1377"/>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grpSp>
        <p:nvGrpSpPr>
          <p:cNvPr id="39" name="Gruppieren 48">
            <a:extLst>
              <a:ext uri="{FF2B5EF4-FFF2-40B4-BE49-F238E27FC236}">
                <a16:creationId xmlns:a16="http://schemas.microsoft.com/office/drawing/2014/main" id="{67FD0076-5077-4976-BDE8-2AFE38B7570F}"/>
              </a:ext>
            </a:extLst>
          </p:cNvPr>
          <p:cNvGrpSpPr>
            <a:grpSpLocks noChangeAspect="1"/>
          </p:cNvGrpSpPr>
          <p:nvPr/>
        </p:nvGrpSpPr>
        <p:grpSpPr>
          <a:xfrm>
            <a:off x="653562" y="1073322"/>
            <a:ext cx="394322" cy="417510"/>
            <a:chOff x="1841500" y="1570038"/>
            <a:chExt cx="900113" cy="898525"/>
          </a:xfrm>
          <a:solidFill>
            <a:srgbClr val="000000"/>
          </a:solidFill>
        </p:grpSpPr>
        <p:sp>
          <p:nvSpPr>
            <p:cNvPr id="40" name="Freeform 9">
              <a:extLst>
                <a:ext uri="{FF2B5EF4-FFF2-40B4-BE49-F238E27FC236}">
                  <a16:creationId xmlns:a16="http://schemas.microsoft.com/office/drawing/2014/main" id="{EA9EED8E-EA30-4EAE-AEE3-7F41820BE93A}"/>
                </a:ext>
              </a:extLst>
            </p:cNvPr>
            <p:cNvSpPr>
              <a:spLocks noEditPoints="1"/>
            </p:cNvSpPr>
            <p:nvPr/>
          </p:nvSpPr>
          <p:spPr bwMode="auto">
            <a:xfrm>
              <a:off x="1841500" y="1570038"/>
              <a:ext cx="900113" cy="898525"/>
            </a:xfrm>
            <a:custGeom>
              <a:avLst/>
              <a:gdLst>
                <a:gd name="T0" fmla="*/ 206 w 2835"/>
                <a:gd name="T1" fmla="*/ 1771 h 2830"/>
                <a:gd name="T2" fmla="*/ 100 w 2835"/>
                <a:gd name="T3" fmla="*/ 1534 h 2830"/>
                <a:gd name="T4" fmla="*/ 135 w 2835"/>
                <a:gd name="T5" fmla="*/ 751 h 2830"/>
                <a:gd name="T6" fmla="*/ 316 w 2835"/>
                <a:gd name="T7" fmla="*/ 1311 h 2830"/>
                <a:gd name="T8" fmla="*/ 285 w 2835"/>
                <a:gd name="T9" fmla="*/ 1455 h 2830"/>
                <a:gd name="T10" fmla="*/ 642 w 2835"/>
                <a:gd name="T11" fmla="*/ 1868 h 2830"/>
                <a:gd name="T12" fmla="*/ 329 w 2835"/>
                <a:gd name="T13" fmla="*/ 1452 h 2830"/>
                <a:gd name="T14" fmla="*/ 355 w 2835"/>
                <a:gd name="T15" fmla="*/ 1331 h 2830"/>
                <a:gd name="T16" fmla="*/ 633 w 2835"/>
                <a:gd name="T17" fmla="*/ 1535 h 2830"/>
                <a:gd name="T18" fmla="*/ 845 w 2835"/>
                <a:gd name="T19" fmla="*/ 1663 h 2830"/>
                <a:gd name="T20" fmla="*/ 993 w 2835"/>
                <a:gd name="T21" fmla="*/ 1812 h 2830"/>
                <a:gd name="T22" fmla="*/ 1071 w 2835"/>
                <a:gd name="T23" fmla="*/ 2099 h 2830"/>
                <a:gd name="T24" fmla="*/ 1126 w 2835"/>
                <a:gd name="T25" fmla="*/ 1892 h 2830"/>
                <a:gd name="T26" fmla="*/ 1012 w 2835"/>
                <a:gd name="T27" fmla="*/ 1693 h 2830"/>
                <a:gd name="T28" fmla="*/ 800 w 2835"/>
                <a:gd name="T29" fmla="*/ 1544 h 2830"/>
                <a:gd name="T30" fmla="*/ 407 w 2835"/>
                <a:gd name="T31" fmla="*/ 1197 h 2830"/>
                <a:gd name="T32" fmla="*/ 190 w 2835"/>
                <a:gd name="T33" fmla="*/ 683 h 2830"/>
                <a:gd name="T34" fmla="*/ 64 w 2835"/>
                <a:gd name="T35" fmla="*/ 628 h 2830"/>
                <a:gd name="T36" fmla="*/ 14 w 2835"/>
                <a:gd name="T37" fmla="*/ 1547 h 2830"/>
                <a:gd name="T38" fmla="*/ 134 w 2835"/>
                <a:gd name="T39" fmla="*/ 1819 h 2830"/>
                <a:gd name="T40" fmla="*/ 1247 w 2835"/>
                <a:gd name="T41" fmla="*/ 2829 h 2830"/>
                <a:gd name="T42" fmla="*/ 2813 w 2835"/>
                <a:gd name="T43" fmla="*/ 640 h 2830"/>
                <a:gd name="T44" fmla="*/ 2701 w 2835"/>
                <a:gd name="T45" fmla="*/ 640 h 2830"/>
                <a:gd name="T46" fmla="*/ 2590 w 2835"/>
                <a:gd name="T47" fmla="*/ 757 h 2830"/>
                <a:gd name="T48" fmla="*/ 2164 w 2835"/>
                <a:gd name="T49" fmla="*/ 1449 h 2830"/>
                <a:gd name="T50" fmla="*/ 1895 w 2835"/>
                <a:gd name="T51" fmla="*/ 1625 h 2830"/>
                <a:gd name="T52" fmla="*/ 1744 w 2835"/>
                <a:gd name="T53" fmla="*/ 1809 h 2830"/>
                <a:gd name="T54" fmla="*/ 1678 w 2835"/>
                <a:gd name="T55" fmla="*/ 2099 h 2830"/>
                <a:gd name="T56" fmla="*/ 1807 w 2835"/>
                <a:gd name="T57" fmla="*/ 1882 h 2830"/>
                <a:gd name="T58" fmla="*/ 1920 w 2835"/>
                <a:gd name="T59" fmla="*/ 1717 h 2830"/>
                <a:gd name="T60" fmla="*/ 2128 w 2835"/>
                <a:gd name="T61" fmla="*/ 1603 h 2830"/>
                <a:gd name="T62" fmla="*/ 2448 w 2835"/>
                <a:gd name="T63" fmla="*/ 1308 h 2830"/>
                <a:gd name="T64" fmla="*/ 2504 w 2835"/>
                <a:gd name="T65" fmla="*/ 1393 h 2830"/>
                <a:gd name="T66" fmla="*/ 2483 w 2835"/>
                <a:gd name="T67" fmla="*/ 1530 h 2830"/>
                <a:gd name="T68" fmla="*/ 2536 w 2835"/>
                <a:gd name="T69" fmla="*/ 1522 h 2830"/>
                <a:gd name="T70" fmla="*/ 2536 w 2835"/>
                <a:gd name="T71" fmla="*/ 1345 h 2830"/>
                <a:gd name="T72" fmla="*/ 2676 w 2835"/>
                <a:gd name="T73" fmla="*/ 782 h 2830"/>
                <a:gd name="T74" fmla="*/ 2749 w 2835"/>
                <a:gd name="T75" fmla="*/ 715 h 2830"/>
                <a:gd name="T76" fmla="*/ 2711 w 2835"/>
                <a:gd name="T77" fmla="*/ 1637 h 2830"/>
                <a:gd name="T78" fmla="*/ 2276 w 2835"/>
                <a:gd name="T79" fmla="*/ 2181 h 2830"/>
                <a:gd name="T80" fmla="*/ 2703 w 2835"/>
                <a:gd name="T81" fmla="*/ 1819 h 2830"/>
                <a:gd name="T82" fmla="*/ 2823 w 2835"/>
                <a:gd name="T83" fmla="*/ 1547 h 2830"/>
                <a:gd name="T84" fmla="*/ 1624 w 2835"/>
                <a:gd name="T85" fmla="*/ 2783 h 2830"/>
                <a:gd name="T86" fmla="*/ 1624 w 2835"/>
                <a:gd name="T87" fmla="*/ 2412 h 2830"/>
                <a:gd name="T88" fmla="*/ 1011 w 2835"/>
                <a:gd name="T89" fmla="*/ 1286 h 2830"/>
                <a:gd name="T90" fmla="*/ 1381 w 2835"/>
                <a:gd name="T91" fmla="*/ 1344 h 2830"/>
                <a:gd name="T92" fmla="*/ 1411 w 2835"/>
                <a:gd name="T93" fmla="*/ 1400 h 2830"/>
                <a:gd name="T94" fmla="*/ 1459 w 2835"/>
                <a:gd name="T95" fmla="*/ 1360 h 2830"/>
                <a:gd name="T96" fmla="*/ 1368 w 2835"/>
                <a:gd name="T97" fmla="*/ 278 h 2830"/>
                <a:gd name="T98" fmla="*/ 1875 w 2835"/>
                <a:gd name="T99" fmla="*/ 1529 h 2830"/>
                <a:gd name="T100" fmla="*/ 1983 w 2835"/>
                <a:gd name="T101" fmla="*/ 1426 h 2830"/>
                <a:gd name="T102" fmla="*/ 1970 w 2835"/>
                <a:gd name="T103" fmla="*/ 81 h 2830"/>
                <a:gd name="T104" fmla="*/ 1845 w 2835"/>
                <a:gd name="T105" fmla="*/ 1 h 2830"/>
                <a:gd name="T106" fmla="*/ 907 w 2835"/>
                <a:gd name="T107" fmla="*/ 35 h 2830"/>
                <a:gd name="T108" fmla="*/ 847 w 2835"/>
                <a:gd name="T109" fmla="*/ 1379 h 2830"/>
                <a:gd name="T110" fmla="*/ 907 w 2835"/>
                <a:gd name="T111" fmla="*/ 1500 h 2830"/>
                <a:gd name="T112" fmla="*/ 948 w 2835"/>
                <a:gd name="T113" fmla="*/ 146 h 2830"/>
                <a:gd name="T114" fmla="*/ 1842 w 2835"/>
                <a:gd name="T115" fmla="*/ 101 h 2830"/>
                <a:gd name="T116" fmla="*/ 1889 w 2835"/>
                <a:gd name="T117" fmla="*/ 1390 h 2830"/>
                <a:gd name="T118" fmla="*/ 996 w 2835"/>
                <a:gd name="T119" fmla="*/ 1434 h 2830"/>
                <a:gd name="T120" fmla="*/ 1403 w 2835"/>
                <a:gd name="T121" fmla="*/ 41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35" h="2830">
                  <a:moveTo>
                    <a:pt x="544" y="2335"/>
                  </a:moveTo>
                  <a:lnTo>
                    <a:pt x="631" y="2335"/>
                  </a:lnTo>
                  <a:lnTo>
                    <a:pt x="631" y="2264"/>
                  </a:lnTo>
                  <a:lnTo>
                    <a:pt x="620" y="2251"/>
                  </a:lnTo>
                  <a:lnTo>
                    <a:pt x="620" y="2251"/>
                  </a:lnTo>
                  <a:lnTo>
                    <a:pt x="559" y="2181"/>
                  </a:lnTo>
                  <a:lnTo>
                    <a:pt x="420" y="2021"/>
                  </a:lnTo>
                  <a:lnTo>
                    <a:pt x="420" y="2021"/>
                  </a:lnTo>
                  <a:lnTo>
                    <a:pt x="266" y="1843"/>
                  </a:lnTo>
                  <a:lnTo>
                    <a:pt x="206" y="1771"/>
                  </a:lnTo>
                  <a:lnTo>
                    <a:pt x="166" y="1723"/>
                  </a:lnTo>
                  <a:lnTo>
                    <a:pt x="166" y="1723"/>
                  </a:lnTo>
                  <a:lnTo>
                    <a:pt x="155" y="1704"/>
                  </a:lnTo>
                  <a:lnTo>
                    <a:pt x="144" y="1683"/>
                  </a:lnTo>
                  <a:lnTo>
                    <a:pt x="134" y="1661"/>
                  </a:lnTo>
                  <a:lnTo>
                    <a:pt x="125" y="1637"/>
                  </a:lnTo>
                  <a:lnTo>
                    <a:pt x="117" y="1611"/>
                  </a:lnTo>
                  <a:lnTo>
                    <a:pt x="110" y="1585"/>
                  </a:lnTo>
                  <a:lnTo>
                    <a:pt x="105" y="1558"/>
                  </a:lnTo>
                  <a:lnTo>
                    <a:pt x="100" y="1534"/>
                  </a:lnTo>
                  <a:lnTo>
                    <a:pt x="100" y="1534"/>
                  </a:lnTo>
                  <a:lnTo>
                    <a:pt x="94" y="1486"/>
                  </a:lnTo>
                  <a:lnTo>
                    <a:pt x="90" y="1449"/>
                  </a:lnTo>
                  <a:lnTo>
                    <a:pt x="87" y="1414"/>
                  </a:lnTo>
                  <a:lnTo>
                    <a:pt x="87" y="715"/>
                  </a:lnTo>
                  <a:lnTo>
                    <a:pt x="87" y="715"/>
                  </a:lnTo>
                  <a:lnTo>
                    <a:pt x="99" y="720"/>
                  </a:lnTo>
                  <a:lnTo>
                    <a:pt x="110" y="727"/>
                  </a:lnTo>
                  <a:lnTo>
                    <a:pt x="124" y="739"/>
                  </a:lnTo>
                  <a:lnTo>
                    <a:pt x="135" y="751"/>
                  </a:lnTo>
                  <a:lnTo>
                    <a:pt x="135" y="751"/>
                  </a:lnTo>
                  <a:lnTo>
                    <a:pt x="149" y="767"/>
                  </a:lnTo>
                  <a:lnTo>
                    <a:pt x="159" y="782"/>
                  </a:lnTo>
                  <a:lnTo>
                    <a:pt x="159" y="782"/>
                  </a:lnTo>
                  <a:lnTo>
                    <a:pt x="166" y="792"/>
                  </a:lnTo>
                  <a:lnTo>
                    <a:pt x="324" y="1299"/>
                  </a:lnTo>
                  <a:lnTo>
                    <a:pt x="324" y="1299"/>
                  </a:lnTo>
                  <a:lnTo>
                    <a:pt x="324" y="1301"/>
                  </a:lnTo>
                  <a:lnTo>
                    <a:pt x="324" y="1301"/>
                  </a:lnTo>
                  <a:lnTo>
                    <a:pt x="316" y="1311"/>
                  </a:lnTo>
                  <a:lnTo>
                    <a:pt x="310" y="1321"/>
                  </a:lnTo>
                  <a:lnTo>
                    <a:pt x="304" y="1333"/>
                  </a:lnTo>
                  <a:lnTo>
                    <a:pt x="299" y="1345"/>
                  </a:lnTo>
                  <a:lnTo>
                    <a:pt x="299" y="1345"/>
                  </a:lnTo>
                  <a:lnTo>
                    <a:pt x="295" y="1363"/>
                  </a:lnTo>
                  <a:lnTo>
                    <a:pt x="290" y="1385"/>
                  </a:lnTo>
                  <a:lnTo>
                    <a:pt x="286" y="1411"/>
                  </a:lnTo>
                  <a:lnTo>
                    <a:pt x="285" y="1440"/>
                  </a:lnTo>
                  <a:lnTo>
                    <a:pt x="285" y="1440"/>
                  </a:lnTo>
                  <a:lnTo>
                    <a:pt x="285" y="1455"/>
                  </a:lnTo>
                  <a:lnTo>
                    <a:pt x="286" y="1471"/>
                  </a:lnTo>
                  <a:lnTo>
                    <a:pt x="290" y="1489"/>
                  </a:lnTo>
                  <a:lnTo>
                    <a:pt x="294" y="1505"/>
                  </a:lnTo>
                  <a:lnTo>
                    <a:pt x="300" y="1522"/>
                  </a:lnTo>
                  <a:lnTo>
                    <a:pt x="307" y="1539"/>
                  </a:lnTo>
                  <a:lnTo>
                    <a:pt x="317" y="1555"/>
                  </a:lnTo>
                  <a:lnTo>
                    <a:pt x="329" y="1570"/>
                  </a:lnTo>
                  <a:lnTo>
                    <a:pt x="329" y="1570"/>
                  </a:lnTo>
                  <a:lnTo>
                    <a:pt x="610" y="1897"/>
                  </a:lnTo>
                  <a:lnTo>
                    <a:pt x="642" y="1868"/>
                  </a:lnTo>
                  <a:lnTo>
                    <a:pt x="642" y="1868"/>
                  </a:lnTo>
                  <a:lnTo>
                    <a:pt x="362" y="1541"/>
                  </a:lnTo>
                  <a:lnTo>
                    <a:pt x="362" y="1541"/>
                  </a:lnTo>
                  <a:lnTo>
                    <a:pt x="354" y="1530"/>
                  </a:lnTo>
                  <a:lnTo>
                    <a:pt x="346" y="1517"/>
                  </a:lnTo>
                  <a:lnTo>
                    <a:pt x="340" y="1505"/>
                  </a:lnTo>
                  <a:lnTo>
                    <a:pt x="335" y="1492"/>
                  </a:lnTo>
                  <a:lnTo>
                    <a:pt x="332" y="1480"/>
                  </a:lnTo>
                  <a:lnTo>
                    <a:pt x="330" y="1466"/>
                  </a:lnTo>
                  <a:lnTo>
                    <a:pt x="329" y="1452"/>
                  </a:lnTo>
                  <a:lnTo>
                    <a:pt x="329" y="1440"/>
                  </a:lnTo>
                  <a:lnTo>
                    <a:pt x="329" y="1440"/>
                  </a:lnTo>
                  <a:lnTo>
                    <a:pt x="330" y="1415"/>
                  </a:lnTo>
                  <a:lnTo>
                    <a:pt x="332" y="1393"/>
                  </a:lnTo>
                  <a:lnTo>
                    <a:pt x="336" y="1373"/>
                  </a:lnTo>
                  <a:lnTo>
                    <a:pt x="341" y="1358"/>
                  </a:lnTo>
                  <a:lnTo>
                    <a:pt x="341" y="1358"/>
                  </a:lnTo>
                  <a:lnTo>
                    <a:pt x="345" y="1348"/>
                  </a:lnTo>
                  <a:lnTo>
                    <a:pt x="350" y="1339"/>
                  </a:lnTo>
                  <a:lnTo>
                    <a:pt x="355" y="1331"/>
                  </a:lnTo>
                  <a:lnTo>
                    <a:pt x="362" y="1324"/>
                  </a:lnTo>
                  <a:lnTo>
                    <a:pt x="371" y="1318"/>
                  </a:lnTo>
                  <a:lnTo>
                    <a:pt x="380" y="1313"/>
                  </a:lnTo>
                  <a:lnTo>
                    <a:pt x="389" y="1308"/>
                  </a:lnTo>
                  <a:lnTo>
                    <a:pt x="399" y="1304"/>
                  </a:lnTo>
                  <a:lnTo>
                    <a:pt x="399" y="1304"/>
                  </a:lnTo>
                  <a:lnTo>
                    <a:pt x="412" y="1299"/>
                  </a:lnTo>
                  <a:lnTo>
                    <a:pt x="412" y="1299"/>
                  </a:lnTo>
                  <a:lnTo>
                    <a:pt x="556" y="1454"/>
                  </a:lnTo>
                  <a:lnTo>
                    <a:pt x="633" y="1535"/>
                  </a:lnTo>
                  <a:lnTo>
                    <a:pt x="690" y="1592"/>
                  </a:lnTo>
                  <a:lnTo>
                    <a:pt x="697" y="1601"/>
                  </a:lnTo>
                  <a:lnTo>
                    <a:pt x="707" y="1603"/>
                  </a:lnTo>
                  <a:lnTo>
                    <a:pt x="707" y="1603"/>
                  </a:lnTo>
                  <a:lnTo>
                    <a:pt x="733" y="1612"/>
                  </a:lnTo>
                  <a:lnTo>
                    <a:pt x="757" y="1621"/>
                  </a:lnTo>
                  <a:lnTo>
                    <a:pt x="781" y="1631"/>
                  </a:lnTo>
                  <a:lnTo>
                    <a:pt x="803" y="1641"/>
                  </a:lnTo>
                  <a:lnTo>
                    <a:pt x="825" y="1652"/>
                  </a:lnTo>
                  <a:lnTo>
                    <a:pt x="845" y="1663"/>
                  </a:lnTo>
                  <a:lnTo>
                    <a:pt x="863" y="1676"/>
                  </a:lnTo>
                  <a:lnTo>
                    <a:pt x="882" y="1690"/>
                  </a:lnTo>
                  <a:lnTo>
                    <a:pt x="898" y="1703"/>
                  </a:lnTo>
                  <a:lnTo>
                    <a:pt x="915" y="1717"/>
                  </a:lnTo>
                  <a:lnTo>
                    <a:pt x="930" y="1732"/>
                  </a:lnTo>
                  <a:lnTo>
                    <a:pt x="945" y="1747"/>
                  </a:lnTo>
                  <a:lnTo>
                    <a:pt x="958" y="1763"/>
                  </a:lnTo>
                  <a:lnTo>
                    <a:pt x="971" y="1778"/>
                  </a:lnTo>
                  <a:lnTo>
                    <a:pt x="982" y="1796"/>
                  </a:lnTo>
                  <a:lnTo>
                    <a:pt x="993" y="1812"/>
                  </a:lnTo>
                  <a:lnTo>
                    <a:pt x="1003" y="1829"/>
                  </a:lnTo>
                  <a:lnTo>
                    <a:pt x="1012" y="1845"/>
                  </a:lnTo>
                  <a:lnTo>
                    <a:pt x="1021" y="1863"/>
                  </a:lnTo>
                  <a:lnTo>
                    <a:pt x="1028" y="1882"/>
                  </a:lnTo>
                  <a:lnTo>
                    <a:pt x="1042" y="1918"/>
                  </a:lnTo>
                  <a:lnTo>
                    <a:pt x="1053" y="1954"/>
                  </a:lnTo>
                  <a:lnTo>
                    <a:pt x="1061" y="1990"/>
                  </a:lnTo>
                  <a:lnTo>
                    <a:pt x="1067" y="2026"/>
                  </a:lnTo>
                  <a:lnTo>
                    <a:pt x="1070" y="2064"/>
                  </a:lnTo>
                  <a:lnTo>
                    <a:pt x="1071" y="2099"/>
                  </a:lnTo>
                  <a:lnTo>
                    <a:pt x="1071" y="2335"/>
                  </a:lnTo>
                  <a:lnTo>
                    <a:pt x="1158" y="2335"/>
                  </a:lnTo>
                  <a:lnTo>
                    <a:pt x="1158" y="2099"/>
                  </a:lnTo>
                  <a:lnTo>
                    <a:pt x="1158" y="2099"/>
                  </a:lnTo>
                  <a:lnTo>
                    <a:pt x="1157" y="2059"/>
                  </a:lnTo>
                  <a:lnTo>
                    <a:pt x="1153" y="2018"/>
                  </a:lnTo>
                  <a:lnTo>
                    <a:pt x="1147" y="1977"/>
                  </a:lnTo>
                  <a:lnTo>
                    <a:pt x="1138" y="1934"/>
                  </a:lnTo>
                  <a:lnTo>
                    <a:pt x="1132" y="1913"/>
                  </a:lnTo>
                  <a:lnTo>
                    <a:pt x="1126" y="1892"/>
                  </a:lnTo>
                  <a:lnTo>
                    <a:pt x="1118" y="1872"/>
                  </a:lnTo>
                  <a:lnTo>
                    <a:pt x="1110" y="1850"/>
                  </a:lnTo>
                  <a:lnTo>
                    <a:pt x="1101" y="1829"/>
                  </a:lnTo>
                  <a:lnTo>
                    <a:pt x="1091" y="1809"/>
                  </a:lnTo>
                  <a:lnTo>
                    <a:pt x="1081" y="1789"/>
                  </a:lnTo>
                  <a:lnTo>
                    <a:pt x="1068" y="1769"/>
                  </a:lnTo>
                  <a:lnTo>
                    <a:pt x="1056" y="1749"/>
                  </a:lnTo>
                  <a:lnTo>
                    <a:pt x="1042" y="1731"/>
                  </a:lnTo>
                  <a:lnTo>
                    <a:pt x="1028" y="1711"/>
                  </a:lnTo>
                  <a:lnTo>
                    <a:pt x="1012" y="1693"/>
                  </a:lnTo>
                  <a:lnTo>
                    <a:pt x="996" y="1675"/>
                  </a:lnTo>
                  <a:lnTo>
                    <a:pt x="978" y="1658"/>
                  </a:lnTo>
                  <a:lnTo>
                    <a:pt x="960" y="1641"/>
                  </a:lnTo>
                  <a:lnTo>
                    <a:pt x="940" y="1625"/>
                  </a:lnTo>
                  <a:lnTo>
                    <a:pt x="920" y="1610"/>
                  </a:lnTo>
                  <a:lnTo>
                    <a:pt x="897" y="1595"/>
                  </a:lnTo>
                  <a:lnTo>
                    <a:pt x="875" y="1581"/>
                  </a:lnTo>
                  <a:lnTo>
                    <a:pt x="851" y="1567"/>
                  </a:lnTo>
                  <a:lnTo>
                    <a:pt x="826" y="1555"/>
                  </a:lnTo>
                  <a:lnTo>
                    <a:pt x="800" y="1544"/>
                  </a:lnTo>
                  <a:lnTo>
                    <a:pt x="772" y="1534"/>
                  </a:lnTo>
                  <a:lnTo>
                    <a:pt x="743" y="1524"/>
                  </a:lnTo>
                  <a:lnTo>
                    <a:pt x="743" y="1524"/>
                  </a:lnTo>
                  <a:lnTo>
                    <a:pt x="671" y="1449"/>
                  </a:lnTo>
                  <a:lnTo>
                    <a:pt x="578" y="1350"/>
                  </a:lnTo>
                  <a:lnTo>
                    <a:pt x="495" y="1259"/>
                  </a:lnTo>
                  <a:lnTo>
                    <a:pt x="446" y="1209"/>
                  </a:lnTo>
                  <a:lnTo>
                    <a:pt x="430" y="1193"/>
                  </a:lnTo>
                  <a:lnTo>
                    <a:pt x="407" y="1197"/>
                  </a:lnTo>
                  <a:lnTo>
                    <a:pt x="407" y="1197"/>
                  </a:lnTo>
                  <a:lnTo>
                    <a:pt x="396" y="1199"/>
                  </a:lnTo>
                  <a:lnTo>
                    <a:pt x="384" y="1202"/>
                  </a:lnTo>
                  <a:lnTo>
                    <a:pt x="246" y="757"/>
                  </a:lnTo>
                  <a:lnTo>
                    <a:pt x="244" y="754"/>
                  </a:lnTo>
                  <a:lnTo>
                    <a:pt x="244" y="754"/>
                  </a:lnTo>
                  <a:lnTo>
                    <a:pt x="231" y="735"/>
                  </a:lnTo>
                  <a:lnTo>
                    <a:pt x="219" y="715"/>
                  </a:lnTo>
                  <a:lnTo>
                    <a:pt x="200" y="694"/>
                  </a:lnTo>
                  <a:lnTo>
                    <a:pt x="200" y="694"/>
                  </a:lnTo>
                  <a:lnTo>
                    <a:pt x="190" y="683"/>
                  </a:lnTo>
                  <a:lnTo>
                    <a:pt x="177" y="671"/>
                  </a:lnTo>
                  <a:lnTo>
                    <a:pt x="165" y="660"/>
                  </a:lnTo>
                  <a:lnTo>
                    <a:pt x="151" y="650"/>
                  </a:lnTo>
                  <a:lnTo>
                    <a:pt x="135" y="640"/>
                  </a:lnTo>
                  <a:lnTo>
                    <a:pt x="117" y="634"/>
                  </a:lnTo>
                  <a:lnTo>
                    <a:pt x="99" y="629"/>
                  </a:lnTo>
                  <a:lnTo>
                    <a:pt x="89" y="628"/>
                  </a:lnTo>
                  <a:lnTo>
                    <a:pt x="77" y="626"/>
                  </a:lnTo>
                  <a:lnTo>
                    <a:pt x="77" y="626"/>
                  </a:lnTo>
                  <a:lnTo>
                    <a:pt x="64" y="628"/>
                  </a:lnTo>
                  <a:lnTo>
                    <a:pt x="50" y="630"/>
                  </a:lnTo>
                  <a:lnTo>
                    <a:pt x="36" y="634"/>
                  </a:lnTo>
                  <a:lnTo>
                    <a:pt x="24" y="640"/>
                  </a:lnTo>
                  <a:lnTo>
                    <a:pt x="0" y="653"/>
                  </a:lnTo>
                  <a:lnTo>
                    <a:pt x="0" y="679"/>
                  </a:lnTo>
                  <a:lnTo>
                    <a:pt x="0" y="1415"/>
                  </a:lnTo>
                  <a:lnTo>
                    <a:pt x="0" y="1415"/>
                  </a:lnTo>
                  <a:lnTo>
                    <a:pt x="2" y="1455"/>
                  </a:lnTo>
                  <a:lnTo>
                    <a:pt x="6" y="1496"/>
                  </a:lnTo>
                  <a:lnTo>
                    <a:pt x="14" y="1547"/>
                  </a:lnTo>
                  <a:lnTo>
                    <a:pt x="19" y="1576"/>
                  </a:lnTo>
                  <a:lnTo>
                    <a:pt x="25" y="1605"/>
                  </a:lnTo>
                  <a:lnTo>
                    <a:pt x="32" y="1635"/>
                  </a:lnTo>
                  <a:lnTo>
                    <a:pt x="42" y="1665"/>
                  </a:lnTo>
                  <a:lnTo>
                    <a:pt x="54" y="1693"/>
                  </a:lnTo>
                  <a:lnTo>
                    <a:pt x="66" y="1722"/>
                  </a:lnTo>
                  <a:lnTo>
                    <a:pt x="80" y="1749"/>
                  </a:lnTo>
                  <a:lnTo>
                    <a:pt x="97" y="1774"/>
                  </a:lnTo>
                  <a:lnTo>
                    <a:pt x="97" y="1774"/>
                  </a:lnTo>
                  <a:lnTo>
                    <a:pt x="134" y="1819"/>
                  </a:lnTo>
                  <a:lnTo>
                    <a:pt x="186" y="1884"/>
                  </a:lnTo>
                  <a:lnTo>
                    <a:pt x="322" y="2043"/>
                  </a:lnTo>
                  <a:lnTo>
                    <a:pt x="457" y="2197"/>
                  </a:lnTo>
                  <a:lnTo>
                    <a:pt x="544" y="2296"/>
                  </a:lnTo>
                  <a:lnTo>
                    <a:pt x="544" y="2335"/>
                  </a:lnTo>
                  <a:close/>
                  <a:moveTo>
                    <a:pt x="245" y="2412"/>
                  </a:moveTo>
                  <a:lnTo>
                    <a:pt x="245" y="2726"/>
                  </a:lnTo>
                  <a:lnTo>
                    <a:pt x="1234" y="2830"/>
                  </a:lnTo>
                  <a:lnTo>
                    <a:pt x="1234" y="2830"/>
                  </a:lnTo>
                  <a:lnTo>
                    <a:pt x="1247" y="2829"/>
                  </a:lnTo>
                  <a:lnTo>
                    <a:pt x="1258" y="2825"/>
                  </a:lnTo>
                  <a:lnTo>
                    <a:pt x="1268" y="2820"/>
                  </a:lnTo>
                  <a:lnTo>
                    <a:pt x="1277" y="2813"/>
                  </a:lnTo>
                  <a:lnTo>
                    <a:pt x="1283" y="2804"/>
                  </a:lnTo>
                  <a:lnTo>
                    <a:pt x="1289" y="2794"/>
                  </a:lnTo>
                  <a:lnTo>
                    <a:pt x="1292" y="2783"/>
                  </a:lnTo>
                  <a:lnTo>
                    <a:pt x="1293" y="2771"/>
                  </a:lnTo>
                  <a:lnTo>
                    <a:pt x="1293" y="2412"/>
                  </a:lnTo>
                  <a:lnTo>
                    <a:pt x="245" y="2412"/>
                  </a:lnTo>
                  <a:close/>
                  <a:moveTo>
                    <a:pt x="2813" y="640"/>
                  </a:moveTo>
                  <a:lnTo>
                    <a:pt x="2813" y="640"/>
                  </a:lnTo>
                  <a:lnTo>
                    <a:pt x="2799" y="634"/>
                  </a:lnTo>
                  <a:lnTo>
                    <a:pt x="2785" y="630"/>
                  </a:lnTo>
                  <a:lnTo>
                    <a:pt x="2771" y="628"/>
                  </a:lnTo>
                  <a:lnTo>
                    <a:pt x="2759" y="626"/>
                  </a:lnTo>
                  <a:lnTo>
                    <a:pt x="2759" y="626"/>
                  </a:lnTo>
                  <a:lnTo>
                    <a:pt x="2748" y="628"/>
                  </a:lnTo>
                  <a:lnTo>
                    <a:pt x="2738" y="629"/>
                  </a:lnTo>
                  <a:lnTo>
                    <a:pt x="2719" y="634"/>
                  </a:lnTo>
                  <a:lnTo>
                    <a:pt x="2701" y="640"/>
                  </a:lnTo>
                  <a:lnTo>
                    <a:pt x="2685" y="650"/>
                  </a:lnTo>
                  <a:lnTo>
                    <a:pt x="2671" y="660"/>
                  </a:lnTo>
                  <a:lnTo>
                    <a:pt x="2658" y="671"/>
                  </a:lnTo>
                  <a:lnTo>
                    <a:pt x="2646" y="683"/>
                  </a:lnTo>
                  <a:lnTo>
                    <a:pt x="2635" y="694"/>
                  </a:lnTo>
                  <a:lnTo>
                    <a:pt x="2635" y="694"/>
                  </a:lnTo>
                  <a:lnTo>
                    <a:pt x="2618" y="716"/>
                  </a:lnTo>
                  <a:lnTo>
                    <a:pt x="2604" y="735"/>
                  </a:lnTo>
                  <a:lnTo>
                    <a:pt x="2593" y="754"/>
                  </a:lnTo>
                  <a:lnTo>
                    <a:pt x="2590" y="757"/>
                  </a:lnTo>
                  <a:lnTo>
                    <a:pt x="2451" y="1202"/>
                  </a:lnTo>
                  <a:lnTo>
                    <a:pt x="2451" y="1202"/>
                  </a:lnTo>
                  <a:lnTo>
                    <a:pt x="2440" y="1199"/>
                  </a:lnTo>
                  <a:lnTo>
                    <a:pt x="2428" y="1197"/>
                  </a:lnTo>
                  <a:lnTo>
                    <a:pt x="2406" y="1193"/>
                  </a:lnTo>
                  <a:lnTo>
                    <a:pt x="2390" y="1209"/>
                  </a:lnTo>
                  <a:lnTo>
                    <a:pt x="2390" y="1209"/>
                  </a:lnTo>
                  <a:lnTo>
                    <a:pt x="2341" y="1260"/>
                  </a:lnTo>
                  <a:lnTo>
                    <a:pt x="2257" y="1350"/>
                  </a:lnTo>
                  <a:lnTo>
                    <a:pt x="2164" y="1449"/>
                  </a:lnTo>
                  <a:lnTo>
                    <a:pt x="2093" y="1524"/>
                  </a:lnTo>
                  <a:lnTo>
                    <a:pt x="2093" y="1524"/>
                  </a:lnTo>
                  <a:lnTo>
                    <a:pt x="2064" y="1534"/>
                  </a:lnTo>
                  <a:lnTo>
                    <a:pt x="2037" y="1544"/>
                  </a:lnTo>
                  <a:lnTo>
                    <a:pt x="2010" y="1555"/>
                  </a:lnTo>
                  <a:lnTo>
                    <a:pt x="1985" y="1567"/>
                  </a:lnTo>
                  <a:lnTo>
                    <a:pt x="1962" y="1581"/>
                  </a:lnTo>
                  <a:lnTo>
                    <a:pt x="1938" y="1595"/>
                  </a:lnTo>
                  <a:lnTo>
                    <a:pt x="1917" y="1610"/>
                  </a:lnTo>
                  <a:lnTo>
                    <a:pt x="1895" y="1625"/>
                  </a:lnTo>
                  <a:lnTo>
                    <a:pt x="1877" y="1641"/>
                  </a:lnTo>
                  <a:lnTo>
                    <a:pt x="1858" y="1658"/>
                  </a:lnTo>
                  <a:lnTo>
                    <a:pt x="1840" y="1675"/>
                  </a:lnTo>
                  <a:lnTo>
                    <a:pt x="1823" y="1693"/>
                  </a:lnTo>
                  <a:lnTo>
                    <a:pt x="1808" y="1711"/>
                  </a:lnTo>
                  <a:lnTo>
                    <a:pt x="1793" y="1731"/>
                  </a:lnTo>
                  <a:lnTo>
                    <a:pt x="1780" y="1749"/>
                  </a:lnTo>
                  <a:lnTo>
                    <a:pt x="1767" y="1769"/>
                  </a:lnTo>
                  <a:lnTo>
                    <a:pt x="1755" y="1789"/>
                  </a:lnTo>
                  <a:lnTo>
                    <a:pt x="1744" y="1809"/>
                  </a:lnTo>
                  <a:lnTo>
                    <a:pt x="1734" y="1829"/>
                  </a:lnTo>
                  <a:lnTo>
                    <a:pt x="1725" y="1850"/>
                  </a:lnTo>
                  <a:lnTo>
                    <a:pt x="1718" y="1872"/>
                  </a:lnTo>
                  <a:lnTo>
                    <a:pt x="1710" y="1892"/>
                  </a:lnTo>
                  <a:lnTo>
                    <a:pt x="1703" y="1913"/>
                  </a:lnTo>
                  <a:lnTo>
                    <a:pt x="1698" y="1934"/>
                  </a:lnTo>
                  <a:lnTo>
                    <a:pt x="1688" y="1977"/>
                  </a:lnTo>
                  <a:lnTo>
                    <a:pt x="1682" y="2018"/>
                  </a:lnTo>
                  <a:lnTo>
                    <a:pt x="1678" y="2059"/>
                  </a:lnTo>
                  <a:lnTo>
                    <a:pt x="1678" y="2099"/>
                  </a:lnTo>
                  <a:lnTo>
                    <a:pt x="1678" y="2335"/>
                  </a:lnTo>
                  <a:lnTo>
                    <a:pt x="1764" y="2335"/>
                  </a:lnTo>
                  <a:lnTo>
                    <a:pt x="1764" y="2099"/>
                  </a:lnTo>
                  <a:lnTo>
                    <a:pt x="1764" y="2099"/>
                  </a:lnTo>
                  <a:lnTo>
                    <a:pt x="1765" y="2064"/>
                  </a:lnTo>
                  <a:lnTo>
                    <a:pt x="1769" y="2026"/>
                  </a:lnTo>
                  <a:lnTo>
                    <a:pt x="1775" y="1990"/>
                  </a:lnTo>
                  <a:lnTo>
                    <a:pt x="1783" y="1954"/>
                  </a:lnTo>
                  <a:lnTo>
                    <a:pt x="1794" y="1917"/>
                  </a:lnTo>
                  <a:lnTo>
                    <a:pt x="1807" y="1882"/>
                  </a:lnTo>
                  <a:lnTo>
                    <a:pt x="1814" y="1863"/>
                  </a:lnTo>
                  <a:lnTo>
                    <a:pt x="1823" y="1845"/>
                  </a:lnTo>
                  <a:lnTo>
                    <a:pt x="1833" y="1829"/>
                  </a:lnTo>
                  <a:lnTo>
                    <a:pt x="1843" y="1812"/>
                  </a:lnTo>
                  <a:lnTo>
                    <a:pt x="1854" y="1796"/>
                  </a:lnTo>
                  <a:lnTo>
                    <a:pt x="1865" y="1778"/>
                  </a:lnTo>
                  <a:lnTo>
                    <a:pt x="1878" y="1763"/>
                  </a:lnTo>
                  <a:lnTo>
                    <a:pt x="1892" y="1747"/>
                  </a:lnTo>
                  <a:lnTo>
                    <a:pt x="1905" y="1732"/>
                  </a:lnTo>
                  <a:lnTo>
                    <a:pt x="1920" y="1717"/>
                  </a:lnTo>
                  <a:lnTo>
                    <a:pt x="1937" y="1703"/>
                  </a:lnTo>
                  <a:lnTo>
                    <a:pt x="1954" y="1690"/>
                  </a:lnTo>
                  <a:lnTo>
                    <a:pt x="1973" y="1676"/>
                  </a:lnTo>
                  <a:lnTo>
                    <a:pt x="1992" y="1663"/>
                  </a:lnTo>
                  <a:lnTo>
                    <a:pt x="2012" y="1652"/>
                  </a:lnTo>
                  <a:lnTo>
                    <a:pt x="2033" y="1641"/>
                  </a:lnTo>
                  <a:lnTo>
                    <a:pt x="2055" y="1631"/>
                  </a:lnTo>
                  <a:lnTo>
                    <a:pt x="2078" y="1621"/>
                  </a:lnTo>
                  <a:lnTo>
                    <a:pt x="2103" y="1612"/>
                  </a:lnTo>
                  <a:lnTo>
                    <a:pt x="2128" y="1603"/>
                  </a:lnTo>
                  <a:lnTo>
                    <a:pt x="2139" y="1601"/>
                  </a:lnTo>
                  <a:lnTo>
                    <a:pt x="2147" y="1592"/>
                  </a:lnTo>
                  <a:lnTo>
                    <a:pt x="2147" y="1592"/>
                  </a:lnTo>
                  <a:lnTo>
                    <a:pt x="2203" y="1535"/>
                  </a:lnTo>
                  <a:lnTo>
                    <a:pt x="2279" y="1454"/>
                  </a:lnTo>
                  <a:lnTo>
                    <a:pt x="2424" y="1299"/>
                  </a:lnTo>
                  <a:lnTo>
                    <a:pt x="2424" y="1299"/>
                  </a:lnTo>
                  <a:lnTo>
                    <a:pt x="2438" y="1304"/>
                  </a:lnTo>
                  <a:lnTo>
                    <a:pt x="2438" y="1304"/>
                  </a:lnTo>
                  <a:lnTo>
                    <a:pt x="2448" y="1308"/>
                  </a:lnTo>
                  <a:lnTo>
                    <a:pt x="2456" y="1313"/>
                  </a:lnTo>
                  <a:lnTo>
                    <a:pt x="2465" y="1318"/>
                  </a:lnTo>
                  <a:lnTo>
                    <a:pt x="2474" y="1324"/>
                  </a:lnTo>
                  <a:lnTo>
                    <a:pt x="2480" y="1331"/>
                  </a:lnTo>
                  <a:lnTo>
                    <a:pt x="2486" y="1339"/>
                  </a:lnTo>
                  <a:lnTo>
                    <a:pt x="2491" y="1348"/>
                  </a:lnTo>
                  <a:lnTo>
                    <a:pt x="2495" y="1358"/>
                  </a:lnTo>
                  <a:lnTo>
                    <a:pt x="2495" y="1358"/>
                  </a:lnTo>
                  <a:lnTo>
                    <a:pt x="2499" y="1373"/>
                  </a:lnTo>
                  <a:lnTo>
                    <a:pt x="2504" y="1393"/>
                  </a:lnTo>
                  <a:lnTo>
                    <a:pt x="2506" y="1415"/>
                  </a:lnTo>
                  <a:lnTo>
                    <a:pt x="2508" y="1439"/>
                  </a:lnTo>
                  <a:lnTo>
                    <a:pt x="2508" y="1439"/>
                  </a:lnTo>
                  <a:lnTo>
                    <a:pt x="2508" y="1452"/>
                  </a:lnTo>
                  <a:lnTo>
                    <a:pt x="2506" y="1466"/>
                  </a:lnTo>
                  <a:lnTo>
                    <a:pt x="2504" y="1480"/>
                  </a:lnTo>
                  <a:lnTo>
                    <a:pt x="2500" y="1492"/>
                  </a:lnTo>
                  <a:lnTo>
                    <a:pt x="2496" y="1505"/>
                  </a:lnTo>
                  <a:lnTo>
                    <a:pt x="2490" y="1517"/>
                  </a:lnTo>
                  <a:lnTo>
                    <a:pt x="2483" y="1530"/>
                  </a:lnTo>
                  <a:lnTo>
                    <a:pt x="2474" y="1541"/>
                  </a:lnTo>
                  <a:lnTo>
                    <a:pt x="2474" y="1541"/>
                  </a:lnTo>
                  <a:lnTo>
                    <a:pt x="2194" y="1868"/>
                  </a:lnTo>
                  <a:lnTo>
                    <a:pt x="2227" y="1897"/>
                  </a:lnTo>
                  <a:lnTo>
                    <a:pt x="2227" y="1897"/>
                  </a:lnTo>
                  <a:lnTo>
                    <a:pt x="2506" y="1570"/>
                  </a:lnTo>
                  <a:lnTo>
                    <a:pt x="2506" y="1570"/>
                  </a:lnTo>
                  <a:lnTo>
                    <a:pt x="2519" y="1555"/>
                  </a:lnTo>
                  <a:lnTo>
                    <a:pt x="2529" y="1539"/>
                  </a:lnTo>
                  <a:lnTo>
                    <a:pt x="2536" y="1522"/>
                  </a:lnTo>
                  <a:lnTo>
                    <a:pt x="2541" y="1505"/>
                  </a:lnTo>
                  <a:lnTo>
                    <a:pt x="2546" y="1489"/>
                  </a:lnTo>
                  <a:lnTo>
                    <a:pt x="2549" y="1471"/>
                  </a:lnTo>
                  <a:lnTo>
                    <a:pt x="2550" y="1455"/>
                  </a:lnTo>
                  <a:lnTo>
                    <a:pt x="2551" y="1439"/>
                  </a:lnTo>
                  <a:lnTo>
                    <a:pt x="2551" y="1439"/>
                  </a:lnTo>
                  <a:lnTo>
                    <a:pt x="2550" y="1411"/>
                  </a:lnTo>
                  <a:lnTo>
                    <a:pt x="2546" y="1385"/>
                  </a:lnTo>
                  <a:lnTo>
                    <a:pt x="2541" y="1363"/>
                  </a:lnTo>
                  <a:lnTo>
                    <a:pt x="2536" y="1345"/>
                  </a:lnTo>
                  <a:lnTo>
                    <a:pt x="2536" y="1345"/>
                  </a:lnTo>
                  <a:lnTo>
                    <a:pt x="2531" y="1333"/>
                  </a:lnTo>
                  <a:lnTo>
                    <a:pt x="2526" y="1321"/>
                  </a:lnTo>
                  <a:lnTo>
                    <a:pt x="2519" y="1311"/>
                  </a:lnTo>
                  <a:lnTo>
                    <a:pt x="2511" y="1301"/>
                  </a:lnTo>
                  <a:lnTo>
                    <a:pt x="2511" y="1301"/>
                  </a:lnTo>
                  <a:lnTo>
                    <a:pt x="2513" y="1299"/>
                  </a:lnTo>
                  <a:lnTo>
                    <a:pt x="2670" y="792"/>
                  </a:lnTo>
                  <a:lnTo>
                    <a:pt x="2670" y="792"/>
                  </a:lnTo>
                  <a:lnTo>
                    <a:pt x="2676" y="782"/>
                  </a:lnTo>
                  <a:lnTo>
                    <a:pt x="2676" y="782"/>
                  </a:lnTo>
                  <a:lnTo>
                    <a:pt x="2684" y="772"/>
                  </a:lnTo>
                  <a:lnTo>
                    <a:pt x="2694" y="760"/>
                  </a:lnTo>
                  <a:lnTo>
                    <a:pt x="2705" y="747"/>
                  </a:lnTo>
                  <a:lnTo>
                    <a:pt x="2716" y="735"/>
                  </a:lnTo>
                  <a:lnTo>
                    <a:pt x="2716" y="735"/>
                  </a:lnTo>
                  <a:lnTo>
                    <a:pt x="2725" y="727"/>
                  </a:lnTo>
                  <a:lnTo>
                    <a:pt x="2734" y="722"/>
                  </a:lnTo>
                  <a:lnTo>
                    <a:pt x="2741" y="717"/>
                  </a:lnTo>
                  <a:lnTo>
                    <a:pt x="2749" y="715"/>
                  </a:lnTo>
                  <a:lnTo>
                    <a:pt x="2749" y="1415"/>
                  </a:lnTo>
                  <a:lnTo>
                    <a:pt x="2749" y="1415"/>
                  </a:lnTo>
                  <a:lnTo>
                    <a:pt x="2746" y="1449"/>
                  </a:lnTo>
                  <a:lnTo>
                    <a:pt x="2743" y="1486"/>
                  </a:lnTo>
                  <a:lnTo>
                    <a:pt x="2736" y="1534"/>
                  </a:lnTo>
                  <a:lnTo>
                    <a:pt x="2736" y="1534"/>
                  </a:lnTo>
                  <a:lnTo>
                    <a:pt x="2731" y="1558"/>
                  </a:lnTo>
                  <a:lnTo>
                    <a:pt x="2726" y="1585"/>
                  </a:lnTo>
                  <a:lnTo>
                    <a:pt x="2719" y="1611"/>
                  </a:lnTo>
                  <a:lnTo>
                    <a:pt x="2711" y="1637"/>
                  </a:lnTo>
                  <a:lnTo>
                    <a:pt x="2703" y="1661"/>
                  </a:lnTo>
                  <a:lnTo>
                    <a:pt x="2693" y="1685"/>
                  </a:lnTo>
                  <a:lnTo>
                    <a:pt x="2681" y="1704"/>
                  </a:lnTo>
                  <a:lnTo>
                    <a:pt x="2669" y="1723"/>
                  </a:lnTo>
                  <a:lnTo>
                    <a:pt x="2669" y="1723"/>
                  </a:lnTo>
                  <a:lnTo>
                    <a:pt x="2630" y="1771"/>
                  </a:lnTo>
                  <a:lnTo>
                    <a:pt x="2570" y="1843"/>
                  </a:lnTo>
                  <a:lnTo>
                    <a:pt x="2416" y="2021"/>
                  </a:lnTo>
                  <a:lnTo>
                    <a:pt x="2416" y="2021"/>
                  </a:lnTo>
                  <a:lnTo>
                    <a:pt x="2276" y="2181"/>
                  </a:lnTo>
                  <a:lnTo>
                    <a:pt x="2215" y="2251"/>
                  </a:lnTo>
                  <a:lnTo>
                    <a:pt x="2205" y="2264"/>
                  </a:lnTo>
                  <a:lnTo>
                    <a:pt x="2205" y="2335"/>
                  </a:lnTo>
                  <a:lnTo>
                    <a:pt x="2291" y="2335"/>
                  </a:lnTo>
                  <a:lnTo>
                    <a:pt x="2291" y="2296"/>
                  </a:lnTo>
                  <a:lnTo>
                    <a:pt x="2291" y="2296"/>
                  </a:lnTo>
                  <a:lnTo>
                    <a:pt x="2379" y="2197"/>
                  </a:lnTo>
                  <a:lnTo>
                    <a:pt x="2514" y="2043"/>
                  </a:lnTo>
                  <a:lnTo>
                    <a:pt x="2649" y="1884"/>
                  </a:lnTo>
                  <a:lnTo>
                    <a:pt x="2703" y="1819"/>
                  </a:lnTo>
                  <a:lnTo>
                    <a:pt x="2739" y="1774"/>
                  </a:lnTo>
                  <a:lnTo>
                    <a:pt x="2739" y="1774"/>
                  </a:lnTo>
                  <a:lnTo>
                    <a:pt x="2755" y="1749"/>
                  </a:lnTo>
                  <a:lnTo>
                    <a:pt x="2770" y="1722"/>
                  </a:lnTo>
                  <a:lnTo>
                    <a:pt x="2783" y="1693"/>
                  </a:lnTo>
                  <a:lnTo>
                    <a:pt x="2794" y="1665"/>
                  </a:lnTo>
                  <a:lnTo>
                    <a:pt x="2803" y="1635"/>
                  </a:lnTo>
                  <a:lnTo>
                    <a:pt x="2810" y="1605"/>
                  </a:lnTo>
                  <a:lnTo>
                    <a:pt x="2818" y="1576"/>
                  </a:lnTo>
                  <a:lnTo>
                    <a:pt x="2823" y="1547"/>
                  </a:lnTo>
                  <a:lnTo>
                    <a:pt x="2829" y="1496"/>
                  </a:lnTo>
                  <a:lnTo>
                    <a:pt x="2833" y="1455"/>
                  </a:lnTo>
                  <a:lnTo>
                    <a:pt x="2835" y="1416"/>
                  </a:lnTo>
                  <a:lnTo>
                    <a:pt x="2835" y="1416"/>
                  </a:lnTo>
                  <a:lnTo>
                    <a:pt x="2835" y="679"/>
                  </a:lnTo>
                  <a:lnTo>
                    <a:pt x="2835" y="653"/>
                  </a:lnTo>
                  <a:lnTo>
                    <a:pt x="2813" y="640"/>
                  </a:lnTo>
                  <a:close/>
                  <a:moveTo>
                    <a:pt x="1623" y="2771"/>
                  </a:moveTo>
                  <a:lnTo>
                    <a:pt x="1623" y="2771"/>
                  </a:lnTo>
                  <a:lnTo>
                    <a:pt x="1624" y="2783"/>
                  </a:lnTo>
                  <a:lnTo>
                    <a:pt x="1628" y="2794"/>
                  </a:lnTo>
                  <a:lnTo>
                    <a:pt x="1634" y="2804"/>
                  </a:lnTo>
                  <a:lnTo>
                    <a:pt x="1641" y="2813"/>
                  </a:lnTo>
                  <a:lnTo>
                    <a:pt x="1649" y="2820"/>
                  </a:lnTo>
                  <a:lnTo>
                    <a:pt x="1659" y="2825"/>
                  </a:lnTo>
                  <a:lnTo>
                    <a:pt x="1671" y="2829"/>
                  </a:lnTo>
                  <a:lnTo>
                    <a:pt x="1683" y="2830"/>
                  </a:lnTo>
                  <a:lnTo>
                    <a:pt x="2673" y="2726"/>
                  </a:lnTo>
                  <a:lnTo>
                    <a:pt x="2673" y="2412"/>
                  </a:lnTo>
                  <a:lnTo>
                    <a:pt x="1624" y="2412"/>
                  </a:lnTo>
                  <a:lnTo>
                    <a:pt x="1623" y="2771"/>
                  </a:lnTo>
                  <a:close/>
                  <a:moveTo>
                    <a:pt x="1827" y="183"/>
                  </a:moveTo>
                  <a:lnTo>
                    <a:pt x="1777" y="183"/>
                  </a:lnTo>
                  <a:lnTo>
                    <a:pt x="1777" y="1237"/>
                  </a:lnTo>
                  <a:lnTo>
                    <a:pt x="1061" y="1237"/>
                  </a:lnTo>
                  <a:lnTo>
                    <a:pt x="1061" y="233"/>
                  </a:lnTo>
                  <a:lnTo>
                    <a:pt x="1705" y="233"/>
                  </a:lnTo>
                  <a:lnTo>
                    <a:pt x="1705" y="183"/>
                  </a:lnTo>
                  <a:lnTo>
                    <a:pt x="1011" y="183"/>
                  </a:lnTo>
                  <a:lnTo>
                    <a:pt x="1011" y="1286"/>
                  </a:lnTo>
                  <a:lnTo>
                    <a:pt x="1827" y="1286"/>
                  </a:lnTo>
                  <a:lnTo>
                    <a:pt x="1827" y="183"/>
                  </a:lnTo>
                  <a:close/>
                  <a:moveTo>
                    <a:pt x="1418" y="1319"/>
                  </a:moveTo>
                  <a:lnTo>
                    <a:pt x="1418" y="1319"/>
                  </a:lnTo>
                  <a:lnTo>
                    <a:pt x="1411" y="1320"/>
                  </a:lnTo>
                  <a:lnTo>
                    <a:pt x="1403" y="1323"/>
                  </a:lnTo>
                  <a:lnTo>
                    <a:pt x="1396" y="1326"/>
                  </a:lnTo>
                  <a:lnTo>
                    <a:pt x="1389" y="1331"/>
                  </a:lnTo>
                  <a:lnTo>
                    <a:pt x="1384" y="1336"/>
                  </a:lnTo>
                  <a:lnTo>
                    <a:pt x="1381" y="1344"/>
                  </a:lnTo>
                  <a:lnTo>
                    <a:pt x="1378" y="1351"/>
                  </a:lnTo>
                  <a:lnTo>
                    <a:pt x="1378" y="1360"/>
                  </a:lnTo>
                  <a:lnTo>
                    <a:pt x="1378" y="1360"/>
                  </a:lnTo>
                  <a:lnTo>
                    <a:pt x="1378" y="1368"/>
                  </a:lnTo>
                  <a:lnTo>
                    <a:pt x="1381" y="1375"/>
                  </a:lnTo>
                  <a:lnTo>
                    <a:pt x="1384" y="1383"/>
                  </a:lnTo>
                  <a:lnTo>
                    <a:pt x="1389" y="1389"/>
                  </a:lnTo>
                  <a:lnTo>
                    <a:pt x="1396" y="1394"/>
                  </a:lnTo>
                  <a:lnTo>
                    <a:pt x="1403" y="1398"/>
                  </a:lnTo>
                  <a:lnTo>
                    <a:pt x="1411" y="1400"/>
                  </a:lnTo>
                  <a:lnTo>
                    <a:pt x="1418" y="1400"/>
                  </a:lnTo>
                  <a:lnTo>
                    <a:pt x="1418" y="1400"/>
                  </a:lnTo>
                  <a:lnTo>
                    <a:pt x="1427" y="1400"/>
                  </a:lnTo>
                  <a:lnTo>
                    <a:pt x="1434" y="1398"/>
                  </a:lnTo>
                  <a:lnTo>
                    <a:pt x="1442" y="1394"/>
                  </a:lnTo>
                  <a:lnTo>
                    <a:pt x="1448" y="1389"/>
                  </a:lnTo>
                  <a:lnTo>
                    <a:pt x="1453" y="1383"/>
                  </a:lnTo>
                  <a:lnTo>
                    <a:pt x="1457" y="1375"/>
                  </a:lnTo>
                  <a:lnTo>
                    <a:pt x="1458" y="1368"/>
                  </a:lnTo>
                  <a:lnTo>
                    <a:pt x="1459" y="1360"/>
                  </a:lnTo>
                  <a:lnTo>
                    <a:pt x="1459" y="1360"/>
                  </a:lnTo>
                  <a:lnTo>
                    <a:pt x="1458" y="1351"/>
                  </a:lnTo>
                  <a:lnTo>
                    <a:pt x="1457" y="1344"/>
                  </a:lnTo>
                  <a:lnTo>
                    <a:pt x="1453" y="1336"/>
                  </a:lnTo>
                  <a:lnTo>
                    <a:pt x="1448" y="1331"/>
                  </a:lnTo>
                  <a:lnTo>
                    <a:pt x="1442" y="1326"/>
                  </a:lnTo>
                  <a:lnTo>
                    <a:pt x="1434" y="1323"/>
                  </a:lnTo>
                  <a:lnTo>
                    <a:pt x="1427" y="1320"/>
                  </a:lnTo>
                  <a:lnTo>
                    <a:pt x="1418" y="1319"/>
                  </a:lnTo>
                  <a:close/>
                  <a:moveTo>
                    <a:pt x="1368" y="278"/>
                  </a:moveTo>
                  <a:lnTo>
                    <a:pt x="1120" y="527"/>
                  </a:lnTo>
                  <a:lnTo>
                    <a:pt x="1154" y="563"/>
                  </a:lnTo>
                  <a:lnTo>
                    <a:pt x="1403" y="313"/>
                  </a:lnTo>
                  <a:lnTo>
                    <a:pt x="1368" y="278"/>
                  </a:lnTo>
                  <a:close/>
                  <a:moveTo>
                    <a:pt x="1008" y="1535"/>
                  </a:moveTo>
                  <a:lnTo>
                    <a:pt x="1829" y="1535"/>
                  </a:lnTo>
                  <a:lnTo>
                    <a:pt x="1829" y="1535"/>
                  </a:lnTo>
                  <a:lnTo>
                    <a:pt x="1845" y="1534"/>
                  </a:lnTo>
                  <a:lnTo>
                    <a:pt x="1860" y="1532"/>
                  </a:lnTo>
                  <a:lnTo>
                    <a:pt x="1875" y="1529"/>
                  </a:lnTo>
                  <a:lnTo>
                    <a:pt x="1890" y="1522"/>
                  </a:lnTo>
                  <a:lnTo>
                    <a:pt x="1904" y="1516"/>
                  </a:lnTo>
                  <a:lnTo>
                    <a:pt x="1918" y="1509"/>
                  </a:lnTo>
                  <a:lnTo>
                    <a:pt x="1930" y="1500"/>
                  </a:lnTo>
                  <a:lnTo>
                    <a:pt x="1942" y="1490"/>
                  </a:lnTo>
                  <a:lnTo>
                    <a:pt x="1953" y="1479"/>
                  </a:lnTo>
                  <a:lnTo>
                    <a:pt x="1962" y="1466"/>
                  </a:lnTo>
                  <a:lnTo>
                    <a:pt x="1970" y="1454"/>
                  </a:lnTo>
                  <a:lnTo>
                    <a:pt x="1977" y="1440"/>
                  </a:lnTo>
                  <a:lnTo>
                    <a:pt x="1983" y="1426"/>
                  </a:lnTo>
                  <a:lnTo>
                    <a:pt x="1987" y="1410"/>
                  </a:lnTo>
                  <a:lnTo>
                    <a:pt x="1989" y="1395"/>
                  </a:lnTo>
                  <a:lnTo>
                    <a:pt x="1990" y="1379"/>
                  </a:lnTo>
                  <a:lnTo>
                    <a:pt x="1990" y="156"/>
                  </a:lnTo>
                  <a:lnTo>
                    <a:pt x="1990" y="156"/>
                  </a:lnTo>
                  <a:lnTo>
                    <a:pt x="1989" y="140"/>
                  </a:lnTo>
                  <a:lnTo>
                    <a:pt x="1987" y="125"/>
                  </a:lnTo>
                  <a:lnTo>
                    <a:pt x="1983" y="110"/>
                  </a:lnTo>
                  <a:lnTo>
                    <a:pt x="1977" y="95"/>
                  </a:lnTo>
                  <a:lnTo>
                    <a:pt x="1970" y="81"/>
                  </a:lnTo>
                  <a:lnTo>
                    <a:pt x="1962" y="69"/>
                  </a:lnTo>
                  <a:lnTo>
                    <a:pt x="1953" y="56"/>
                  </a:lnTo>
                  <a:lnTo>
                    <a:pt x="1942" y="45"/>
                  </a:lnTo>
                  <a:lnTo>
                    <a:pt x="1930" y="35"/>
                  </a:lnTo>
                  <a:lnTo>
                    <a:pt x="1918" y="26"/>
                  </a:lnTo>
                  <a:lnTo>
                    <a:pt x="1904" y="19"/>
                  </a:lnTo>
                  <a:lnTo>
                    <a:pt x="1890" y="12"/>
                  </a:lnTo>
                  <a:lnTo>
                    <a:pt x="1875" y="7"/>
                  </a:lnTo>
                  <a:lnTo>
                    <a:pt x="1860" y="4"/>
                  </a:lnTo>
                  <a:lnTo>
                    <a:pt x="1845" y="1"/>
                  </a:lnTo>
                  <a:lnTo>
                    <a:pt x="1829" y="0"/>
                  </a:lnTo>
                  <a:lnTo>
                    <a:pt x="1008" y="0"/>
                  </a:lnTo>
                  <a:lnTo>
                    <a:pt x="1008" y="0"/>
                  </a:lnTo>
                  <a:lnTo>
                    <a:pt x="992" y="1"/>
                  </a:lnTo>
                  <a:lnTo>
                    <a:pt x="976" y="4"/>
                  </a:lnTo>
                  <a:lnTo>
                    <a:pt x="961" y="7"/>
                  </a:lnTo>
                  <a:lnTo>
                    <a:pt x="946" y="12"/>
                  </a:lnTo>
                  <a:lnTo>
                    <a:pt x="932" y="19"/>
                  </a:lnTo>
                  <a:lnTo>
                    <a:pt x="920" y="26"/>
                  </a:lnTo>
                  <a:lnTo>
                    <a:pt x="907" y="35"/>
                  </a:lnTo>
                  <a:lnTo>
                    <a:pt x="895" y="45"/>
                  </a:lnTo>
                  <a:lnTo>
                    <a:pt x="885" y="56"/>
                  </a:lnTo>
                  <a:lnTo>
                    <a:pt x="875" y="69"/>
                  </a:lnTo>
                  <a:lnTo>
                    <a:pt x="867" y="81"/>
                  </a:lnTo>
                  <a:lnTo>
                    <a:pt x="860" y="95"/>
                  </a:lnTo>
                  <a:lnTo>
                    <a:pt x="855" y="110"/>
                  </a:lnTo>
                  <a:lnTo>
                    <a:pt x="851" y="125"/>
                  </a:lnTo>
                  <a:lnTo>
                    <a:pt x="848" y="140"/>
                  </a:lnTo>
                  <a:lnTo>
                    <a:pt x="847" y="156"/>
                  </a:lnTo>
                  <a:lnTo>
                    <a:pt x="847" y="1379"/>
                  </a:lnTo>
                  <a:lnTo>
                    <a:pt x="847" y="1379"/>
                  </a:lnTo>
                  <a:lnTo>
                    <a:pt x="848" y="1395"/>
                  </a:lnTo>
                  <a:lnTo>
                    <a:pt x="851" y="1411"/>
                  </a:lnTo>
                  <a:lnTo>
                    <a:pt x="855" y="1426"/>
                  </a:lnTo>
                  <a:lnTo>
                    <a:pt x="860" y="1440"/>
                  </a:lnTo>
                  <a:lnTo>
                    <a:pt x="867" y="1454"/>
                  </a:lnTo>
                  <a:lnTo>
                    <a:pt x="875" y="1466"/>
                  </a:lnTo>
                  <a:lnTo>
                    <a:pt x="885" y="1479"/>
                  </a:lnTo>
                  <a:lnTo>
                    <a:pt x="895" y="1490"/>
                  </a:lnTo>
                  <a:lnTo>
                    <a:pt x="907" y="1500"/>
                  </a:lnTo>
                  <a:lnTo>
                    <a:pt x="920" y="1509"/>
                  </a:lnTo>
                  <a:lnTo>
                    <a:pt x="932" y="1516"/>
                  </a:lnTo>
                  <a:lnTo>
                    <a:pt x="946" y="1522"/>
                  </a:lnTo>
                  <a:lnTo>
                    <a:pt x="961" y="1529"/>
                  </a:lnTo>
                  <a:lnTo>
                    <a:pt x="976" y="1532"/>
                  </a:lnTo>
                  <a:lnTo>
                    <a:pt x="992" y="1534"/>
                  </a:lnTo>
                  <a:lnTo>
                    <a:pt x="1008" y="1535"/>
                  </a:lnTo>
                  <a:close/>
                  <a:moveTo>
                    <a:pt x="947" y="156"/>
                  </a:moveTo>
                  <a:lnTo>
                    <a:pt x="947" y="156"/>
                  </a:lnTo>
                  <a:lnTo>
                    <a:pt x="948" y="146"/>
                  </a:lnTo>
                  <a:lnTo>
                    <a:pt x="952" y="135"/>
                  </a:lnTo>
                  <a:lnTo>
                    <a:pt x="957" y="126"/>
                  </a:lnTo>
                  <a:lnTo>
                    <a:pt x="965" y="117"/>
                  </a:lnTo>
                  <a:lnTo>
                    <a:pt x="973" y="110"/>
                  </a:lnTo>
                  <a:lnTo>
                    <a:pt x="983" y="105"/>
                  </a:lnTo>
                  <a:lnTo>
                    <a:pt x="996" y="101"/>
                  </a:lnTo>
                  <a:lnTo>
                    <a:pt x="1008" y="100"/>
                  </a:lnTo>
                  <a:lnTo>
                    <a:pt x="1829" y="100"/>
                  </a:lnTo>
                  <a:lnTo>
                    <a:pt x="1829" y="100"/>
                  </a:lnTo>
                  <a:lnTo>
                    <a:pt x="1842" y="101"/>
                  </a:lnTo>
                  <a:lnTo>
                    <a:pt x="1853" y="105"/>
                  </a:lnTo>
                  <a:lnTo>
                    <a:pt x="1864" y="110"/>
                  </a:lnTo>
                  <a:lnTo>
                    <a:pt x="1873" y="117"/>
                  </a:lnTo>
                  <a:lnTo>
                    <a:pt x="1880" y="126"/>
                  </a:lnTo>
                  <a:lnTo>
                    <a:pt x="1885" y="135"/>
                  </a:lnTo>
                  <a:lnTo>
                    <a:pt x="1889" y="146"/>
                  </a:lnTo>
                  <a:lnTo>
                    <a:pt x="1890" y="156"/>
                  </a:lnTo>
                  <a:lnTo>
                    <a:pt x="1890" y="1379"/>
                  </a:lnTo>
                  <a:lnTo>
                    <a:pt x="1890" y="1379"/>
                  </a:lnTo>
                  <a:lnTo>
                    <a:pt x="1889" y="1390"/>
                  </a:lnTo>
                  <a:lnTo>
                    <a:pt x="1885" y="1400"/>
                  </a:lnTo>
                  <a:lnTo>
                    <a:pt x="1880" y="1410"/>
                  </a:lnTo>
                  <a:lnTo>
                    <a:pt x="1873" y="1417"/>
                  </a:lnTo>
                  <a:lnTo>
                    <a:pt x="1864" y="1425"/>
                  </a:lnTo>
                  <a:lnTo>
                    <a:pt x="1853" y="1430"/>
                  </a:lnTo>
                  <a:lnTo>
                    <a:pt x="1842" y="1434"/>
                  </a:lnTo>
                  <a:lnTo>
                    <a:pt x="1829" y="1435"/>
                  </a:lnTo>
                  <a:lnTo>
                    <a:pt x="1008" y="1435"/>
                  </a:lnTo>
                  <a:lnTo>
                    <a:pt x="1008" y="1435"/>
                  </a:lnTo>
                  <a:lnTo>
                    <a:pt x="996" y="1434"/>
                  </a:lnTo>
                  <a:lnTo>
                    <a:pt x="983" y="1430"/>
                  </a:lnTo>
                  <a:lnTo>
                    <a:pt x="973" y="1425"/>
                  </a:lnTo>
                  <a:lnTo>
                    <a:pt x="965" y="1417"/>
                  </a:lnTo>
                  <a:lnTo>
                    <a:pt x="957" y="1410"/>
                  </a:lnTo>
                  <a:lnTo>
                    <a:pt x="952" y="1400"/>
                  </a:lnTo>
                  <a:lnTo>
                    <a:pt x="948" y="1390"/>
                  </a:lnTo>
                  <a:lnTo>
                    <a:pt x="947" y="1379"/>
                  </a:lnTo>
                  <a:lnTo>
                    <a:pt x="947" y="156"/>
                  </a:lnTo>
                  <a:close/>
                  <a:moveTo>
                    <a:pt x="1247" y="580"/>
                  </a:moveTo>
                  <a:lnTo>
                    <a:pt x="1403" y="413"/>
                  </a:lnTo>
                  <a:lnTo>
                    <a:pt x="1367" y="379"/>
                  </a:lnTo>
                  <a:lnTo>
                    <a:pt x="1211" y="547"/>
                  </a:lnTo>
                  <a:lnTo>
                    <a:pt x="1247" y="58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1" name="Freeform 10">
              <a:extLst>
                <a:ext uri="{FF2B5EF4-FFF2-40B4-BE49-F238E27FC236}">
                  <a16:creationId xmlns:a16="http://schemas.microsoft.com/office/drawing/2014/main" id="{BD57CA29-4D9D-4BCF-8502-2C027143EAF3}"/>
                </a:ext>
              </a:extLst>
            </p:cNvPr>
            <p:cNvSpPr>
              <a:spLocks/>
            </p:cNvSpPr>
            <p:nvPr/>
          </p:nvSpPr>
          <p:spPr bwMode="auto">
            <a:xfrm>
              <a:off x="1841500" y="1768476"/>
              <a:ext cx="368300" cy="542925"/>
            </a:xfrm>
            <a:custGeom>
              <a:avLst/>
              <a:gdLst>
                <a:gd name="T0" fmla="*/ 620 w 1158"/>
                <a:gd name="T1" fmla="*/ 1625 h 1709"/>
                <a:gd name="T2" fmla="*/ 420 w 1158"/>
                <a:gd name="T3" fmla="*/ 1395 h 1709"/>
                <a:gd name="T4" fmla="*/ 166 w 1158"/>
                <a:gd name="T5" fmla="*/ 1097 h 1709"/>
                <a:gd name="T6" fmla="*/ 125 w 1158"/>
                <a:gd name="T7" fmla="*/ 1011 h 1709"/>
                <a:gd name="T8" fmla="*/ 100 w 1158"/>
                <a:gd name="T9" fmla="*/ 908 h 1709"/>
                <a:gd name="T10" fmla="*/ 87 w 1158"/>
                <a:gd name="T11" fmla="*/ 788 h 1709"/>
                <a:gd name="T12" fmla="*/ 110 w 1158"/>
                <a:gd name="T13" fmla="*/ 101 h 1709"/>
                <a:gd name="T14" fmla="*/ 149 w 1158"/>
                <a:gd name="T15" fmla="*/ 141 h 1709"/>
                <a:gd name="T16" fmla="*/ 324 w 1158"/>
                <a:gd name="T17" fmla="*/ 673 h 1709"/>
                <a:gd name="T18" fmla="*/ 316 w 1158"/>
                <a:gd name="T19" fmla="*/ 685 h 1709"/>
                <a:gd name="T20" fmla="*/ 299 w 1158"/>
                <a:gd name="T21" fmla="*/ 719 h 1709"/>
                <a:gd name="T22" fmla="*/ 285 w 1158"/>
                <a:gd name="T23" fmla="*/ 814 h 1709"/>
                <a:gd name="T24" fmla="*/ 290 w 1158"/>
                <a:gd name="T25" fmla="*/ 863 h 1709"/>
                <a:gd name="T26" fmla="*/ 317 w 1158"/>
                <a:gd name="T27" fmla="*/ 929 h 1709"/>
                <a:gd name="T28" fmla="*/ 642 w 1158"/>
                <a:gd name="T29" fmla="*/ 1242 h 1709"/>
                <a:gd name="T30" fmla="*/ 354 w 1158"/>
                <a:gd name="T31" fmla="*/ 904 h 1709"/>
                <a:gd name="T32" fmla="*/ 332 w 1158"/>
                <a:gd name="T33" fmla="*/ 854 h 1709"/>
                <a:gd name="T34" fmla="*/ 329 w 1158"/>
                <a:gd name="T35" fmla="*/ 814 h 1709"/>
                <a:gd name="T36" fmla="*/ 341 w 1158"/>
                <a:gd name="T37" fmla="*/ 732 h 1709"/>
                <a:gd name="T38" fmla="*/ 355 w 1158"/>
                <a:gd name="T39" fmla="*/ 705 h 1709"/>
                <a:gd name="T40" fmla="*/ 389 w 1158"/>
                <a:gd name="T41" fmla="*/ 682 h 1709"/>
                <a:gd name="T42" fmla="*/ 412 w 1158"/>
                <a:gd name="T43" fmla="*/ 673 h 1709"/>
                <a:gd name="T44" fmla="*/ 697 w 1158"/>
                <a:gd name="T45" fmla="*/ 975 h 1709"/>
                <a:gd name="T46" fmla="*/ 757 w 1158"/>
                <a:gd name="T47" fmla="*/ 995 h 1709"/>
                <a:gd name="T48" fmla="*/ 845 w 1158"/>
                <a:gd name="T49" fmla="*/ 1037 h 1709"/>
                <a:gd name="T50" fmla="*/ 915 w 1158"/>
                <a:gd name="T51" fmla="*/ 1091 h 1709"/>
                <a:gd name="T52" fmla="*/ 971 w 1158"/>
                <a:gd name="T53" fmla="*/ 1152 h 1709"/>
                <a:gd name="T54" fmla="*/ 1012 w 1158"/>
                <a:gd name="T55" fmla="*/ 1219 h 1709"/>
                <a:gd name="T56" fmla="*/ 1053 w 1158"/>
                <a:gd name="T57" fmla="*/ 1328 h 1709"/>
                <a:gd name="T58" fmla="*/ 1071 w 1158"/>
                <a:gd name="T59" fmla="*/ 1473 h 1709"/>
                <a:gd name="T60" fmla="*/ 1158 w 1158"/>
                <a:gd name="T61" fmla="*/ 1473 h 1709"/>
                <a:gd name="T62" fmla="*/ 1138 w 1158"/>
                <a:gd name="T63" fmla="*/ 1308 h 1709"/>
                <a:gd name="T64" fmla="*/ 1110 w 1158"/>
                <a:gd name="T65" fmla="*/ 1224 h 1709"/>
                <a:gd name="T66" fmla="*/ 1068 w 1158"/>
                <a:gd name="T67" fmla="*/ 1143 h 1709"/>
                <a:gd name="T68" fmla="*/ 1012 w 1158"/>
                <a:gd name="T69" fmla="*/ 1067 h 1709"/>
                <a:gd name="T70" fmla="*/ 940 w 1158"/>
                <a:gd name="T71" fmla="*/ 999 h 1709"/>
                <a:gd name="T72" fmla="*/ 851 w 1158"/>
                <a:gd name="T73" fmla="*/ 941 h 1709"/>
                <a:gd name="T74" fmla="*/ 743 w 1158"/>
                <a:gd name="T75" fmla="*/ 898 h 1709"/>
                <a:gd name="T76" fmla="*/ 495 w 1158"/>
                <a:gd name="T77" fmla="*/ 633 h 1709"/>
                <a:gd name="T78" fmla="*/ 407 w 1158"/>
                <a:gd name="T79" fmla="*/ 571 h 1709"/>
                <a:gd name="T80" fmla="*/ 244 w 1158"/>
                <a:gd name="T81" fmla="*/ 128 h 1709"/>
                <a:gd name="T82" fmla="*/ 200 w 1158"/>
                <a:gd name="T83" fmla="*/ 68 h 1709"/>
                <a:gd name="T84" fmla="*/ 165 w 1158"/>
                <a:gd name="T85" fmla="*/ 34 h 1709"/>
                <a:gd name="T86" fmla="*/ 99 w 1158"/>
                <a:gd name="T87" fmla="*/ 3 h 1709"/>
                <a:gd name="T88" fmla="*/ 64 w 1158"/>
                <a:gd name="T89" fmla="*/ 2 h 1709"/>
                <a:gd name="T90" fmla="*/ 0 w 1158"/>
                <a:gd name="T91" fmla="*/ 27 h 1709"/>
                <a:gd name="T92" fmla="*/ 2 w 1158"/>
                <a:gd name="T93" fmla="*/ 829 h 1709"/>
                <a:gd name="T94" fmla="*/ 25 w 1158"/>
                <a:gd name="T95" fmla="*/ 979 h 1709"/>
                <a:gd name="T96" fmla="*/ 66 w 1158"/>
                <a:gd name="T97" fmla="*/ 1096 h 1709"/>
                <a:gd name="T98" fmla="*/ 134 w 1158"/>
                <a:gd name="T99" fmla="*/ 1193 h 1709"/>
                <a:gd name="T100" fmla="*/ 544 w 1158"/>
                <a:gd name="T101" fmla="*/ 167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8" h="1709">
                  <a:moveTo>
                    <a:pt x="544" y="1709"/>
                  </a:moveTo>
                  <a:lnTo>
                    <a:pt x="631" y="1709"/>
                  </a:lnTo>
                  <a:lnTo>
                    <a:pt x="631" y="1638"/>
                  </a:lnTo>
                  <a:lnTo>
                    <a:pt x="620" y="1625"/>
                  </a:lnTo>
                  <a:lnTo>
                    <a:pt x="620" y="1625"/>
                  </a:lnTo>
                  <a:lnTo>
                    <a:pt x="559" y="1555"/>
                  </a:lnTo>
                  <a:lnTo>
                    <a:pt x="420" y="1395"/>
                  </a:lnTo>
                  <a:lnTo>
                    <a:pt x="420" y="1395"/>
                  </a:lnTo>
                  <a:lnTo>
                    <a:pt x="266" y="1217"/>
                  </a:lnTo>
                  <a:lnTo>
                    <a:pt x="206" y="1145"/>
                  </a:lnTo>
                  <a:lnTo>
                    <a:pt x="166" y="1097"/>
                  </a:lnTo>
                  <a:lnTo>
                    <a:pt x="166" y="1097"/>
                  </a:lnTo>
                  <a:lnTo>
                    <a:pt x="155" y="1078"/>
                  </a:lnTo>
                  <a:lnTo>
                    <a:pt x="144" y="1057"/>
                  </a:lnTo>
                  <a:lnTo>
                    <a:pt x="134" y="1035"/>
                  </a:lnTo>
                  <a:lnTo>
                    <a:pt x="125" y="1011"/>
                  </a:lnTo>
                  <a:lnTo>
                    <a:pt x="117" y="985"/>
                  </a:lnTo>
                  <a:lnTo>
                    <a:pt x="110" y="959"/>
                  </a:lnTo>
                  <a:lnTo>
                    <a:pt x="105" y="932"/>
                  </a:lnTo>
                  <a:lnTo>
                    <a:pt x="100" y="908"/>
                  </a:lnTo>
                  <a:lnTo>
                    <a:pt x="100" y="908"/>
                  </a:lnTo>
                  <a:lnTo>
                    <a:pt x="94" y="860"/>
                  </a:lnTo>
                  <a:lnTo>
                    <a:pt x="90" y="823"/>
                  </a:lnTo>
                  <a:lnTo>
                    <a:pt x="87" y="788"/>
                  </a:lnTo>
                  <a:lnTo>
                    <a:pt x="87" y="89"/>
                  </a:lnTo>
                  <a:lnTo>
                    <a:pt x="87" y="89"/>
                  </a:lnTo>
                  <a:lnTo>
                    <a:pt x="99" y="94"/>
                  </a:lnTo>
                  <a:lnTo>
                    <a:pt x="110" y="101"/>
                  </a:lnTo>
                  <a:lnTo>
                    <a:pt x="124" y="113"/>
                  </a:lnTo>
                  <a:lnTo>
                    <a:pt x="135" y="125"/>
                  </a:lnTo>
                  <a:lnTo>
                    <a:pt x="135" y="125"/>
                  </a:lnTo>
                  <a:lnTo>
                    <a:pt x="149" y="141"/>
                  </a:lnTo>
                  <a:lnTo>
                    <a:pt x="159" y="156"/>
                  </a:lnTo>
                  <a:lnTo>
                    <a:pt x="159" y="156"/>
                  </a:lnTo>
                  <a:lnTo>
                    <a:pt x="166" y="166"/>
                  </a:lnTo>
                  <a:lnTo>
                    <a:pt x="324" y="673"/>
                  </a:lnTo>
                  <a:lnTo>
                    <a:pt x="324" y="673"/>
                  </a:lnTo>
                  <a:lnTo>
                    <a:pt x="324" y="675"/>
                  </a:lnTo>
                  <a:lnTo>
                    <a:pt x="324" y="675"/>
                  </a:lnTo>
                  <a:lnTo>
                    <a:pt x="316" y="685"/>
                  </a:lnTo>
                  <a:lnTo>
                    <a:pt x="310" y="695"/>
                  </a:lnTo>
                  <a:lnTo>
                    <a:pt x="304" y="707"/>
                  </a:lnTo>
                  <a:lnTo>
                    <a:pt x="299" y="719"/>
                  </a:lnTo>
                  <a:lnTo>
                    <a:pt x="299" y="719"/>
                  </a:lnTo>
                  <a:lnTo>
                    <a:pt x="295" y="737"/>
                  </a:lnTo>
                  <a:lnTo>
                    <a:pt x="290" y="759"/>
                  </a:lnTo>
                  <a:lnTo>
                    <a:pt x="286" y="785"/>
                  </a:lnTo>
                  <a:lnTo>
                    <a:pt x="285" y="814"/>
                  </a:lnTo>
                  <a:lnTo>
                    <a:pt x="285" y="814"/>
                  </a:lnTo>
                  <a:lnTo>
                    <a:pt x="285" y="829"/>
                  </a:lnTo>
                  <a:lnTo>
                    <a:pt x="286" y="845"/>
                  </a:lnTo>
                  <a:lnTo>
                    <a:pt x="290" y="863"/>
                  </a:lnTo>
                  <a:lnTo>
                    <a:pt x="294" y="879"/>
                  </a:lnTo>
                  <a:lnTo>
                    <a:pt x="300" y="896"/>
                  </a:lnTo>
                  <a:lnTo>
                    <a:pt x="307" y="913"/>
                  </a:lnTo>
                  <a:lnTo>
                    <a:pt x="317" y="929"/>
                  </a:lnTo>
                  <a:lnTo>
                    <a:pt x="329" y="944"/>
                  </a:lnTo>
                  <a:lnTo>
                    <a:pt x="329" y="944"/>
                  </a:lnTo>
                  <a:lnTo>
                    <a:pt x="610" y="1271"/>
                  </a:lnTo>
                  <a:lnTo>
                    <a:pt x="642" y="1242"/>
                  </a:lnTo>
                  <a:lnTo>
                    <a:pt x="642" y="1242"/>
                  </a:lnTo>
                  <a:lnTo>
                    <a:pt x="362" y="915"/>
                  </a:lnTo>
                  <a:lnTo>
                    <a:pt x="362" y="915"/>
                  </a:lnTo>
                  <a:lnTo>
                    <a:pt x="354" y="904"/>
                  </a:lnTo>
                  <a:lnTo>
                    <a:pt x="346" y="891"/>
                  </a:lnTo>
                  <a:lnTo>
                    <a:pt x="340" y="879"/>
                  </a:lnTo>
                  <a:lnTo>
                    <a:pt x="335" y="866"/>
                  </a:lnTo>
                  <a:lnTo>
                    <a:pt x="332" y="854"/>
                  </a:lnTo>
                  <a:lnTo>
                    <a:pt x="330" y="840"/>
                  </a:lnTo>
                  <a:lnTo>
                    <a:pt x="329" y="826"/>
                  </a:lnTo>
                  <a:lnTo>
                    <a:pt x="329" y="814"/>
                  </a:lnTo>
                  <a:lnTo>
                    <a:pt x="329" y="814"/>
                  </a:lnTo>
                  <a:lnTo>
                    <a:pt x="330" y="789"/>
                  </a:lnTo>
                  <a:lnTo>
                    <a:pt x="332" y="767"/>
                  </a:lnTo>
                  <a:lnTo>
                    <a:pt x="336" y="747"/>
                  </a:lnTo>
                  <a:lnTo>
                    <a:pt x="341" y="732"/>
                  </a:lnTo>
                  <a:lnTo>
                    <a:pt x="341" y="732"/>
                  </a:lnTo>
                  <a:lnTo>
                    <a:pt x="345" y="722"/>
                  </a:lnTo>
                  <a:lnTo>
                    <a:pt x="350" y="713"/>
                  </a:lnTo>
                  <a:lnTo>
                    <a:pt x="355" y="705"/>
                  </a:lnTo>
                  <a:lnTo>
                    <a:pt x="362" y="698"/>
                  </a:lnTo>
                  <a:lnTo>
                    <a:pt x="371" y="692"/>
                  </a:lnTo>
                  <a:lnTo>
                    <a:pt x="380" y="687"/>
                  </a:lnTo>
                  <a:lnTo>
                    <a:pt x="389" y="682"/>
                  </a:lnTo>
                  <a:lnTo>
                    <a:pt x="399" y="678"/>
                  </a:lnTo>
                  <a:lnTo>
                    <a:pt x="399" y="678"/>
                  </a:lnTo>
                  <a:lnTo>
                    <a:pt x="412" y="673"/>
                  </a:lnTo>
                  <a:lnTo>
                    <a:pt x="412" y="673"/>
                  </a:lnTo>
                  <a:lnTo>
                    <a:pt x="556" y="828"/>
                  </a:lnTo>
                  <a:lnTo>
                    <a:pt x="633" y="909"/>
                  </a:lnTo>
                  <a:lnTo>
                    <a:pt x="690" y="966"/>
                  </a:lnTo>
                  <a:lnTo>
                    <a:pt x="697" y="975"/>
                  </a:lnTo>
                  <a:lnTo>
                    <a:pt x="707" y="977"/>
                  </a:lnTo>
                  <a:lnTo>
                    <a:pt x="707" y="977"/>
                  </a:lnTo>
                  <a:lnTo>
                    <a:pt x="733" y="986"/>
                  </a:lnTo>
                  <a:lnTo>
                    <a:pt x="757" y="995"/>
                  </a:lnTo>
                  <a:lnTo>
                    <a:pt x="781" y="1005"/>
                  </a:lnTo>
                  <a:lnTo>
                    <a:pt x="803" y="1015"/>
                  </a:lnTo>
                  <a:lnTo>
                    <a:pt x="825" y="1026"/>
                  </a:lnTo>
                  <a:lnTo>
                    <a:pt x="845" y="1037"/>
                  </a:lnTo>
                  <a:lnTo>
                    <a:pt x="863" y="1050"/>
                  </a:lnTo>
                  <a:lnTo>
                    <a:pt x="882" y="1064"/>
                  </a:lnTo>
                  <a:lnTo>
                    <a:pt x="898" y="1077"/>
                  </a:lnTo>
                  <a:lnTo>
                    <a:pt x="915" y="1091"/>
                  </a:lnTo>
                  <a:lnTo>
                    <a:pt x="930" y="1106"/>
                  </a:lnTo>
                  <a:lnTo>
                    <a:pt x="945" y="1121"/>
                  </a:lnTo>
                  <a:lnTo>
                    <a:pt x="958" y="1137"/>
                  </a:lnTo>
                  <a:lnTo>
                    <a:pt x="971" y="1152"/>
                  </a:lnTo>
                  <a:lnTo>
                    <a:pt x="982" y="1170"/>
                  </a:lnTo>
                  <a:lnTo>
                    <a:pt x="993" y="1186"/>
                  </a:lnTo>
                  <a:lnTo>
                    <a:pt x="1003" y="1203"/>
                  </a:lnTo>
                  <a:lnTo>
                    <a:pt x="1012" y="1219"/>
                  </a:lnTo>
                  <a:lnTo>
                    <a:pt x="1021" y="1237"/>
                  </a:lnTo>
                  <a:lnTo>
                    <a:pt x="1028" y="1256"/>
                  </a:lnTo>
                  <a:lnTo>
                    <a:pt x="1042" y="1292"/>
                  </a:lnTo>
                  <a:lnTo>
                    <a:pt x="1053" y="1328"/>
                  </a:lnTo>
                  <a:lnTo>
                    <a:pt x="1061" y="1364"/>
                  </a:lnTo>
                  <a:lnTo>
                    <a:pt x="1067" y="1400"/>
                  </a:lnTo>
                  <a:lnTo>
                    <a:pt x="1070" y="1438"/>
                  </a:lnTo>
                  <a:lnTo>
                    <a:pt x="1071" y="1473"/>
                  </a:lnTo>
                  <a:lnTo>
                    <a:pt x="1071" y="1709"/>
                  </a:lnTo>
                  <a:lnTo>
                    <a:pt x="1158" y="1709"/>
                  </a:lnTo>
                  <a:lnTo>
                    <a:pt x="1158" y="1473"/>
                  </a:lnTo>
                  <a:lnTo>
                    <a:pt x="1158" y="1473"/>
                  </a:lnTo>
                  <a:lnTo>
                    <a:pt x="1157" y="1433"/>
                  </a:lnTo>
                  <a:lnTo>
                    <a:pt x="1153" y="1392"/>
                  </a:lnTo>
                  <a:lnTo>
                    <a:pt x="1147" y="1351"/>
                  </a:lnTo>
                  <a:lnTo>
                    <a:pt x="1138" y="1308"/>
                  </a:lnTo>
                  <a:lnTo>
                    <a:pt x="1132" y="1287"/>
                  </a:lnTo>
                  <a:lnTo>
                    <a:pt x="1126" y="1266"/>
                  </a:lnTo>
                  <a:lnTo>
                    <a:pt x="1118" y="1246"/>
                  </a:lnTo>
                  <a:lnTo>
                    <a:pt x="1110" y="1224"/>
                  </a:lnTo>
                  <a:lnTo>
                    <a:pt x="1101" y="1203"/>
                  </a:lnTo>
                  <a:lnTo>
                    <a:pt x="1091" y="1183"/>
                  </a:lnTo>
                  <a:lnTo>
                    <a:pt x="1081" y="1163"/>
                  </a:lnTo>
                  <a:lnTo>
                    <a:pt x="1068" y="1143"/>
                  </a:lnTo>
                  <a:lnTo>
                    <a:pt x="1056" y="1123"/>
                  </a:lnTo>
                  <a:lnTo>
                    <a:pt x="1042" y="1105"/>
                  </a:lnTo>
                  <a:lnTo>
                    <a:pt x="1028" y="1085"/>
                  </a:lnTo>
                  <a:lnTo>
                    <a:pt x="1012" y="1067"/>
                  </a:lnTo>
                  <a:lnTo>
                    <a:pt x="996" y="1049"/>
                  </a:lnTo>
                  <a:lnTo>
                    <a:pt x="978" y="1032"/>
                  </a:lnTo>
                  <a:lnTo>
                    <a:pt x="960" y="1015"/>
                  </a:lnTo>
                  <a:lnTo>
                    <a:pt x="940" y="999"/>
                  </a:lnTo>
                  <a:lnTo>
                    <a:pt x="920" y="984"/>
                  </a:lnTo>
                  <a:lnTo>
                    <a:pt x="897" y="969"/>
                  </a:lnTo>
                  <a:lnTo>
                    <a:pt x="875" y="955"/>
                  </a:lnTo>
                  <a:lnTo>
                    <a:pt x="851" y="941"/>
                  </a:lnTo>
                  <a:lnTo>
                    <a:pt x="826" y="929"/>
                  </a:lnTo>
                  <a:lnTo>
                    <a:pt x="800" y="918"/>
                  </a:lnTo>
                  <a:lnTo>
                    <a:pt x="772" y="908"/>
                  </a:lnTo>
                  <a:lnTo>
                    <a:pt x="743" y="898"/>
                  </a:lnTo>
                  <a:lnTo>
                    <a:pt x="743" y="898"/>
                  </a:lnTo>
                  <a:lnTo>
                    <a:pt x="671" y="823"/>
                  </a:lnTo>
                  <a:lnTo>
                    <a:pt x="578" y="724"/>
                  </a:lnTo>
                  <a:lnTo>
                    <a:pt x="495" y="633"/>
                  </a:lnTo>
                  <a:lnTo>
                    <a:pt x="446" y="583"/>
                  </a:lnTo>
                  <a:lnTo>
                    <a:pt x="430" y="567"/>
                  </a:lnTo>
                  <a:lnTo>
                    <a:pt x="407" y="571"/>
                  </a:lnTo>
                  <a:lnTo>
                    <a:pt x="407" y="571"/>
                  </a:lnTo>
                  <a:lnTo>
                    <a:pt x="396" y="573"/>
                  </a:lnTo>
                  <a:lnTo>
                    <a:pt x="384" y="576"/>
                  </a:lnTo>
                  <a:lnTo>
                    <a:pt x="246" y="131"/>
                  </a:lnTo>
                  <a:lnTo>
                    <a:pt x="244" y="128"/>
                  </a:lnTo>
                  <a:lnTo>
                    <a:pt x="244" y="128"/>
                  </a:lnTo>
                  <a:lnTo>
                    <a:pt x="231" y="109"/>
                  </a:lnTo>
                  <a:lnTo>
                    <a:pt x="219" y="89"/>
                  </a:lnTo>
                  <a:lnTo>
                    <a:pt x="200" y="68"/>
                  </a:lnTo>
                  <a:lnTo>
                    <a:pt x="200" y="68"/>
                  </a:lnTo>
                  <a:lnTo>
                    <a:pt x="190" y="57"/>
                  </a:lnTo>
                  <a:lnTo>
                    <a:pt x="177" y="45"/>
                  </a:lnTo>
                  <a:lnTo>
                    <a:pt x="165" y="34"/>
                  </a:lnTo>
                  <a:lnTo>
                    <a:pt x="151" y="24"/>
                  </a:lnTo>
                  <a:lnTo>
                    <a:pt x="135" y="14"/>
                  </a:lnTo>
                  <a:lnTo>
                    <a:pt x="117" y="8"/>
                  </a:lnTo>
                  <a:lnTo>
                    <a:pt x="99" y="3"/>
                  </a:lnTo>
                  <a:lnTo>
                    <a:pt x="89" y="2"/>
                  </a:lnTo>
                  <a:lnTo>
                    <a:pt x="77" y="0"/>
                  </a:lnTo>
                  <a:lnTo>
                    <a:pt x="77" y="0"/>
                  </a:lnTo>
                  <a:lnTo>
                    <a:pt x="64" y="2"/>
                  </a:lnTo>
                  <a:lnTo>
                    <a:pt x="50" y="4"/>
                  </a:lnTo>
                  <a:lnTo>
                    <a:pt x="36" y="8"/>
                  </a:lnTo>
                  <a:lnTo>
                    <a:pt x="24" y="14"/>
                  </a:lnTo>
                  <a:lnTo>
                    <a:pt x="0" y="27"/>
                  </a:lnTo>
                  <a:lnTo>
                    <a:pt x="0" y="53"/>
                  </a:lnTo>
                  <a:lnTo>
                    <a:pt x="0" y="789"/>
                  </a:lnTo>
                  <a:lnTo>
                    <a:pt x="0" y="789"/>
                  </a:lnTo>
                  <a:lnTo>
                    <a:pt x="2" y="829"/>
                  </a:lnTo>
                  <a:lnTo>
                    <a:pt x="6" y="870"/>
                  </a:lnTo>
                  <a:lnTo>
                    <a:pt x="14" y="921"/>
                  </a:lnTo>
                  <a:lnTo>
                    <a:pt x="19" y="950"/>
                  </a:lnTo>
                  <a:lnTo>
                    <a:pt x="25" y="979"/>
                  </a:lnTo>
                  <a:lnTo>
                    <a:pt x="32" y="1009"/>
                  </a:lnTo>
                  <a:lnTo>
                    <a:pt x="42" y="1039"/>
                  </a:lnTo>
                  <a:lnTo>
                    <a:pt x="54" y="1067"/>
                  </a:lnTo>
                  <a:lnTo>
                    <a:pt x="66" y="1096"/>
                  </a:lnTo>
                  <a:lnTo>
                    <a:pt x="80" y="1123"/>
                  </a:lnTo>
                  <a:lnTo>
                    <a:pt x="97" y="1148"/>
                  </a:lnTo>
                  <a:lnTo>
                    <a:pt x="97" y="1148"/>
                  </a:lnTo>
                  <a:lnTo>
                    <a:pt x="134" y="1193"/>
                  </a:lnTo>
                  <a:lnTo>
                    <a:pt x="186" y="1258"/>
                  </a:lnTo>
                  <a:lnTo>
                    <a:pt x="322" y="1417"/>
                  </a:lnTo>
                  <a:lnTo>
                    <a:pt x="457" y="1571"/>
                  </a:lnTo>
                  <a:lnTo>
                    <a:pt x="544" y="1670"/>
                  </a:lnTo>
                  <a:lnTo>
                    <a:pt x="544" y="170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2" name="Freeform 12">
              <a:extLst>
                <a:ext uri="{FF2B5EF4-FFF2-40B4-BE49-F238E27FC236}">
                  <a16:creationId xmlns:a16="http://schemas.microsoft.com/office/drawing/2014/main" id="{8FEBC572-B0D6-4A0E-8651-BB8873604035}"/>
                </a:ext>
              </a:extLst>
            </p:cNvPr>
            <p:cNvSpPr>
              <a:spLocks/>
            </p:cNvSpPr>
            <p:nvPr/>
          </p:nvSpPr>
          <p:spPr bwMode="auto">
            <a:xfrm>
              <a:off x="2374900" y="1768476"/>
              <a:ext cx="366713" cy="542925"/>
            </a:xfrm>
            <a:custGeom>
              <a:avLst/>
              <a:gdLst>
                <a:gd name="T0" fmla="*/ 1107 w 1157"/>
                <a:gd name="T1" fmla="*/ 4 h 1709"/>
                <a:gd name="T2" fmla="*/ 1070 w 1157"/>
                <a:gd name="T3" fmla="*/ 2 h 1709"/>
                <a:gd name="T4" fmla="*/ 1007 w 1157"/>
                <a:gd name="T5" fmla="*/ 24 h 1709"/>
                <a:gd name="T6" fmla="*/ 957 w 1157"/>
                <a:gd name="T7" fmla="*/ 68 h 1709"/>
                <a:gd name="T8" fmla="*/ 915 w 1157"/>
                <a:gd name="T9" fmla="*/ 128 h 1709"/>
                <a:gd name="T10" fmla="*/ 762 w 1157"/>
                <a:gd name="T11" fmla="*/ 573 h 1709"/>
                <a:gd name="T12" fmla="*/ 712 w 1157"/>
                <a:gd name="T13" fmla="*/ 583 h 1709"/>
                <a:gd name="T14" fmla="*/ 415 w 1157"/>
                <a:gd name="T15" fmla="*/ 898 h 1709"/>
                <a:gd name="T16" fmla="*/ 332 w 1157"/>
                <a:gd name="T17" fmla="*/ 929 h 1709"/>
                <a:gd name="T18" fmla="*/ 239 w 1157"/>
                <a:gd name="T19" fmla="*/ 984 h 1709"/>
                <a:gd name="T20" fmla="*/ 162 w 1157"/>
                <a:gd name="T21" fmla="*/ 1049 h 1709"/>
                <a:gd name="T22" fmla="*/ 102 w 1157"/>
                <a:gd name="T23" fmla="*/ 1123 h 1709"/>
                <a:gd name="T24" fmla="*/ 56 w 1157"/>
                <a:gd name="T25" fmla="*/ 1203 h 1709"/>
                <a:gd name="T26" fmla="*/ 25 w 1157"/>
                <a:gd name="T27" fmla="*/ 1287 h 1709"/>
                <a:gd name="T28" fmla="*/ 0 w 1157"/>
                <a:gd name="T29" fmla="*/ 1433 h 1709"/>
                <a:gd name="T30" fmla="*/ 86 w 1157"/>
                <a:gd name="T31" fmla="*/ 1473 h 1709"/>
                <a:gd name="T32" fmla="*/ 97 w 1157"/>
                <a:gd name="T33" fmla="*/ 1364 h 1709"/>
                <a:gd name="T34" fmla="*/ 136 w 1157"/>
                <a:gd name="T35" fmla="*/ 1237 h 1709"/>
                <a:gd name="T36" fmla="*/ 176 w 1157"/>
                <a:gd name="T37" fmla="*/ 1170 h 1709"/>
                <a:gd name="T38" fmla="*/ 227 w 1157"/>
                <a:gd name="T39" fmla="*/ 1106 h 1709"/>
                <a:gd name="T40" fmla="*/ 295 w 1157"/>
                <a:gd name="T41" fmla="*/ 1050 h 1709"/>
                <a:gd name="T42" fmla="*/ 377 w 1157"/>
                <a:gd name="T43" fmla="*/ 1005 h 1709"/>
                <a:gd name="T44" fmla="*/ 461 w 1157"/>
                <a:gd name="T45" fmla="*/ 975 h 1709"/>
                <a:gd name="T46" fmla="*/ 601 w 1157"/>
                <a:gd name="T47" fmla="*/ 828 h 1709"/>
                <a:gd name="T48" fmla="*/ 760 w 1157"/>
                <a:gd name="T49" fmla="*/ 678 h 1709"/>
                <a:gd name="T50" fmla="*/ 796 w 1157"/>
                <a:gd name="T51" fmla="*/ 698 h 1709"/>
                <a:gd name="T52" fmla="*/ 817 w 1157"/>
                <a:gd name="T53" fmla="*/ 732 h 1709"/>
                <a:gd name="T54" fmla="*/ 828 w 1157"/>
                <a:gd name="T55" fmla="*/ 789 h 1709"/>
                <a:gd name="T56" fmla="*/ 828 w 1157"/>
                <a:gd name="T57" fmla="*/ 840 h 1709"/>
                <a:gd name="T58" fmla="*/ 812 w 1157"/>
                <a:gd name="T59" fmla="*/ 891 h 1709"/>
                <a:gd name="T60" fmla="*/ 516 w 1157"/>
                <a:gd name="T61" fmla="*/ 1242 h 1709"/>
                <a:gd name="T62" fmla="*/ 828 w 1157"/>
                <a:gd name="T63" fmla="*/ 944 h 1709"/>
                <a:gd name="T64" fmla="*/ 863 w 1157"/>
                <a:gd name="T65" fmla="*/ 879 h 1709"/>
                <a:gd name="T66" fmla="*/ 873 w 1157"/>
                <a:gd name="T67" fmla="*/ 813 h 1709"/>
                <a:gd name="T68" fmla="*/ 863 w 1157"/>
                <a:gd name="T69" fmla="*/ 737 h 1709"/>
                <a:gd name="T70" fmla="*/ 848 w 1157"/>
                <a:gd name="T71" fmla="*/ 695 h 1709"/>
                <a:gd name="T72" fmla="*/ 835 w 1157"/>
                <a:gd name="T73" fmla="*/ 673 h 1709"/>
                <a:gd name="T74" fmla="*/ 998 w 1157"/>
                <a:gd name="T75" fmla="*/ 156 h 1709"/>
                <a:gd name="T76" fmla="*/ 1038 w 1157"/>
                <a:gd name="T77" fmla="*/ 109 h 1709"/>
                <a:gd name="T78" fmla="*/ 1063 w 1157"/>
                <a:gd name="T79" fmla="*/ 91 h 1709"/>
                <a:gd name="T80" fmla="*/ 1068 w 1157"/>
                <a:gd name="T81" fmla="*/ 823 h 1709"/>
                <a:gd name="T82" fmla="*/ 1053 w 1157"/>
                <a:gd name="T83" fmla="*/ 932 h 1709"/>
                <a:gd name="T84" fmla="*/ 1025 w 1157"/>
                <a:gd name="T85" fmla="*/ 1035 h 1709"/>
                <a:gd name="T86" fmla="*/ 991 w 1157"/>
                <a:gd name="T87" fmla="*/ 1097 h 1709"/>
                <a:gd name="T88" fmla="*/ 738 w 1157"/>
                <a:gd name="T89" fmla="*/ 1395 h 1709"/>
                <a:gd name="T90" fmla="*/ 527 w 1157"/>
                <a:gd name="T91" fmla="*/ 1709 h 1709"/>
                <a:gd name="T92" fmla="*/ 701 w 1157"/>
                <a:gd name="T93" fmla="*/ 1571 h 1709"/>
                <a:gd name="T94" fmla="*/ 1061 w 1157"/>
                <a:gd name="T95" fmla="*/ 1148 h 1709"/>
                <a:gd name="T96" fmla="*/ 1105 w 1157"/>
                <a:gd name="T97" fmla="*/ 1067 h 1709"/>
                <a:gd name="T98" fmla="*/ 1140 w 1157"/>
                <a:gd name="T99" fmla="*/ 950 h 1709"/>
                <a:gd name="T100" fmla="*/ 1157 w 1157"/>
                <a:gd name="T101" fmla="*/ 790 h 1709"/>
                <a:gd name="T102" fmla="*/ 1135 w 1157"/>
                <a:gd name="T103" fmla="*/ 14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7" h="1709">
                  <a:moveTo>
                    <a:pt x="1135" y="14"/>
                  </a:moveTo>
                  <a:lnTo>
                    <a:pt x="1135" y="14"/>
                  </a:lnTo>
                  <a:lnTo>
                    <a:pt x="1121" y="8"/>
                  </a:lnTo>
                  <a:lnTo>
                    <a:pt x="1107" y="4"/>
                  </a:lnTo>
                  <a:lnTo>
                    <a:pt x="1093" y="2"/>
                  </a:lnTo>
                  <a:lnTo>
                    <a:pt x="1081" y="0"/>
                  </a:lnTo>
                  <a:lnTo>
                    <a:pt x="1081" y="0"/>
                  </a:lnTo>
                  <a:lnTo>
                    <a:pt x="1070" y="2"/>
                  </a:lnTo>
                  <a:lnTo>
                    <a:pt x="1060" y="3"/>
                  </a:lnTo>
                  <a:lnTo>
                    <a:pt x="1041" y="8"/>
                  </a:lnTo>
                  <a:lnTo>
                    <a:pt x="1023" y="14"/>
                  </a:lnTo>
                  <a:lnTo>
                    <a:pt x="1007" y="24"/>
                  </a:lnTo>
                  <a:lnTo>
                    <a:pt x="993" y="34"/>
                  </a:lnTo>
                  <a:lnTo>
                    <a:pt x="980" y="45"/>
                  </a:lnTo>
                  <a:lnTo>
                    <a:pt x="968" y="57"/>
                  </a:lnTo>
                  <a:lnTo>
                    <a:pt x="957" y="68"/>
                  </a:lnTo>
                  <a:lnTo>
                    <a:pt x="957" y="68"/>
                  </a:lnTo>
                  <a:lnTo>
                    <a:pt x="940" y="90"/>
                  </a:lnTo>
                  <a:lnTo>
                    <a:pt x="926" y="109"/>
                  </a:lnTo>
                  <a:lnTo>
                    <a:pt x="915" y="128"/>
                  </a:lnTo>
                  <a:lnTo>
                    <a:pt x="912" y="131"/>
                  </a:lnTo>
                  <a:lnTo>
                    <a:pt x="773" y="576"/>
                  </a:lnTo>
                  <a:lnTo>
                    <a:pt x="773" y="576"/>
                  </a:lnTo>
                  <a:lnTo>
                    <a:pt x="762" y="573"/>
                  </a:lnTo>
                  <a:lnTo>
                    <a:pt x="750" y="571"/>
                  </a:lnTo>
                  <a:lnTo>
                    <a:pt x="728" y="567"/>
                  </a:lnTo>
                  <a:lnTo>
                    <a:pt x="712" y="583"/>
                  </a:lnTo>
                  <a:lnTo>
                    <a:pt x="712" y="583"/>
                  </a:lnTo>
                  <a:lnTo>
                    <a:pt x="663" y="634"/>
                  </a:lnTo>
                  <a:lnTo>
                    <a:pt x="579" y="724"/>
                  </a:lnTo>
                  <a:lnTo>
                    <a:pt x="486" y="823"/>
                  </a:lnTo>
                  <a:lnTo>
                    <a:pt x="415" y="898"/>
                  </a:lnTo>
                  <a:lnTo>
                    <a:pt x="415" y="898"/>
                  </a:lnTo>
                  <a:lnTo>
                    <a:pt x="386" y="908"/>
                  </a:lnTo>
                  <a:lnTo>
                    <a:pt x="359" y="918"/>
                  </a:lnTo>
                  <a:lnTo>
                    <a:pt x="332" y="929"/>
                  </a:lnTo>
                  <a:lnTo>
                    <a:pt x="307" y="941"/>
                  </a:lnTo>
                  <a:lnTo>
                    <a:pt x="284" y="955"/>
                  </a:lnTo>
                  <a:lnTo>
                    <a:pt x="260" y="969"/>
                  </a:lnTo>
                  <a:lnTo>
                    <a:pt x="239" y="984"/>
                  </a:lnTo>
                  <a:lnTo>
                    <a:pt x="217" y="999"/>
                  </a:lnTo>
                  <a:lnTo>
                    <a:pt x="199" y="1015"/>
                  </a:lnTo>
                  <a:lnTo>
                    <a:pt x="180" y="1032"/>
                  </a:lnTo>
                  <a:lnTo>
                    <a:pt x="162" y="1049"/>
                  </a:lnTo>
                  <a:lnTo>
                    <a:pt x="145" y="1067"/>
                  </a:lnTo>
                  <a:lnTo>
                    <a:pt x="130" y="1085"/>
                  </a:lnTo>
                  <a:lnTo>
                    <a:pt x="115" y="1105"/>
                  </a:lnTo>
                  <a:lnTo>
                    <a:pt x="102" y="1123"/>
                  </a:lnTo>
                  <a:lnTo>
                    <a:pt x="89" y="1143"/>
                  </a:lnTo>
                  <a:lnTo>
                    <a:pt x="77" y="1163"/>
                  </a:lnTo>
                  <a:lnTo>
                    <a:pt x="66" y="1183"/>
                  </a:lnTo>
                  <a:lnTo>
                    <a:pt x="56" y="1203"/>
                  </a:lnTo>
                  <a:lnTo>
                    <a:pt x="47" y="1224"/>
                  </a:lnTo>
                  <a:lnTo>
                    <a:pt x="40" y="1246"/>
                  </a:lnTo>
                  <a:lnTo>
                    <a:pt x="32" y="1266"/>
                  </a:lnTo>
                  <a:lnTo>
                    <a:pt x="25" y="1287"/>
                  </a:lnTo>
                  <a:lnTo>
                    <a:pt x="20" y="1308"/>
                  </a:lnTo>
                  <a:lnTo>
                    <a:pt x="10" y="1351"/>
                  </a:lnTo>
                  <a:lnTo>
                    <a:pt x="4" y="1392"/>
                  </a:lnTo>
                  <a:lnTo>
                    <a:pt x="0" y="1433"/>
                  </a:lnTo>
                  <a:lnTo>
                    <a:pt x="0" y="1473"/>
                  </a:lnTo>
                  <a:lnTo>
                    <a:pt x="0" y="1709"/>
                  </a:lnTo>
                  <a:lnTo>
                    <a:pt x="86" y="1709"/>
                  </a:lnTo>
                  <a:lnTo>
                    <a:pt x="86" y="1473"/>
                  </a:lnTo>
                  <a:lnTo>
                    <a:pt x="86" y="1473"/>
                  </a:lnTo>
                  <a:lnTo>
                    <a:pt x="87" y="1438"/>
                  </a:lnTo>
                  <a:lnTo>
                    <a:pt x="91" y="1400"/>
                  </a:lnTo>
                  <a:lnTo>
                    <a:pt x="97" y="1364"/>
                  </a:lnTo>
                  <a:lnTo>
                    <a:pt x="105" y="1328"/>
                  </a:lnTo>
                  <a:lnTo>
                    <a:pt x="116" y="1291"/>
                  </a:lnTo>
                  <a:lnTo>
                    <a:pt x="129" y="1256"/>
                  </a:lnTo>
                  <a:lnTo>
                    <a:pt x="136" y="1237"/>
                  </a:lnTo>
                  <a:lnTo>
                    <a:pt x="145" y="1219"/>
                  </a:lnTo>
                  <a:lnTo>
                    <a:pt x="155" y="1203"/>
                  </a:lnTo>
                  <a:lnTo>
                    <a:pt x="165" y="1186"/>
                  </a:lnTo>
                  <a:lnTo>
                    <a:pt x="176" y="1170"/>
                  </a:lnTo>
                  <a:lnTo>
                    <a:pt x="187" y="1152"/>
                  </a:lnTo>
                  <a:lnTo>
                    <a:pt x="200" y="1137"/>
                  </a:lnTo>
                  <a:lnTo>
                    <a:pt x="214" y="1121"/>
                  </a:lnTo>
                  <a:lnTo>
                    <a:pt x="227" y="1106"/>
                  </a:lnTo>
                  <a:lnTo>
                    <a:pt x="242" y="1091"/>
                  </a:lnTo>
                  <a:lnTo>
                    <a:pt x="259" y="1077"/>
                  </a:lnTo>
                  <a:lnTo>
                    <a:pt x="276" y="1064"/>
                  </a:lnTo>
                  <a:lnTo>
                    <a:pt x="295" y="1050"/>
                  </a:lnTo>
                  <a:lnTo>
                    <a:pt x="314" y="1037"/>
                  </a:lnTo>
                  <a:lnTo>
                    <a:pt x="334" y="1026"/>
                  </a:lnTo>
                  <a:lnTo>
                    <a:pt x="355" y="1015"/>
                  </a:lnTo>
                  <a:lnTo>
                    <a:pt x="377" y="1005"/>
                  </a:lnTo>
                  <a:lnTo>
                    <a:pt x="400" y="995"/>
                  </a:lnTo>
                  <a:lnTo>
                    <a:pt x="425" y="986"/>
                  </a:lnTo>
                  <a:lnTo>
                    <a:pt x="450" y="977"/>
                  </a:lnTo>
                  <a:lnTo>
                    <a:pt x="461" y="975"/>
                  </a:lnTo>
                  <a:lnTo>
                    <a:pt x="469" y="966"/>
                  </a:lnTo>
                  <a:lnTo>
                    <a:pt x="469" y="966"/>
                  </a:lnTo>
                  <a:lnTo>
                    <a:pt x="525" y="909"/>
                  </a:lnTo>
                  <a:lnTo>
                    <a:pt x="601" y="828"/>
                  </a:lnTo>
                  <a:lnTo>
                    <a:pt x="746" y="673"/>
                  </a:lnTo>
                  <a:lnTo>
                    <a:pt x="746" y="673"/>
                  </a:lnTo>
                  <a:lnTo>
                    <a:pt x="760" y="678"/>
                  </a:lnTo>
                  <a:lnTo>
                    <a:pt x="760" y="678"/>
                  </a:lnTo>
                  <a:lnTo>
                    <a:pt x="770" y="682"/>
                  </a:lnTo>
                  <a:lnTo>
                    <a:pt x="778" y="687"/>
                  </a:lnTo>
                  <a:lnTo>
                    <a:pt x="787" y="692"/>
                  </a:lnTo>
                  <a:lnTo>
                    <a:pt x="796" y="698"/>
                  </a:lnTo>
                  <a:lnTo>
                    <a:pt x="802" y="705"/>
                  </a:lnTo>
                  <a:lnTo>
                    <a:pt x="808" y="713"/>
                  </a:lnTo>
                  <a:lnTo>
                    <a:pt x="813" y="722"/>
                  </a:lnTo>
                  <a:lnTo>
                    <a:pt x="817" y="732"/>
                  </a:lnTo>
                  <a:lnTo>
                    <a:pt x="817" y="732"/>
                  </a:lnTo>
                  <a:lnTo>
                    <a:pt x="821" y="747"/>
                  </a:lnTo>
                  <a:lnTo>
                    <a:pt x="826" y="767"/>
                  </a:lnTo>
                  <a:lnTo>
                    <a:pt x="828" y="789"/>
                  </a:lnTo>
                  <a:lnTo>
                    <a:pt x="830" y="813"/>
                  </a:lnTo>
                  <a:lnTo>
                    <a:pt x="830" y="813"/>
                  </a:lnTo>
                  <a:lnTo>
                    <a:pt x="830" y="826"/>
                  </a:lnTo>
                  <a:lnTo>
                    <a:pt x="828" y="840"/>
                  </a:lnTo>
                  <a:lnTo>
                    <a:pt x="826" y="854"/>
                  </a:lnTo>
                  <a:lnTo>
                    <a:pt x="822" y="866"/>
                  </a:lnTo>
                  <a:lnTo>
                    <a:pt x="818" y="879"/>
                  </a:lnTo>
                  <a:lnTo>
                    <a:pt x="812" y="891"/>
                  </a:lnTo>
                  <a:lnTo>
                    <a:pt x="805" y="904"/>
                  </a:lnTo>
                  <a:lnTo>
                    <a:pt x="796" y="915"/>
                  </a:lnTo>
                  <a:lnTo>
                    <a:pt x="796" y="915"/>
                  </a:lnTo>
                  <a:lnTo>
                    <a:pt x="516" y="1242"/>
                  </a:lnTo>
                  <a:lnTo>
                    <a:pt x="549" y="1271"/>
                  </a:lnTo>
                  <a:lnTo>
                    <a:pt x="549" y="1271"/>
                  </a:lnTo>
                  <a:lnTo>
                    <a:pt x="828" y="944"/>
                  </a:lnTo>
                  <a:lnTo>
                    <a:pt x="828" y="944"/>
                  </a:lnTo>
                  <a:lnTo>
                    <a:pt x="841" y="929"/>
                  </a:lnTo>
                  <a:lnTo>
                    <a:pt x="851" y="913"/>
                  </a:lnTo>
                  <a:lnTo>
                    <a:pt x="858" y="896"/>
                  </a:lnTo>
                  <a:lnTo>
                    <a:pt x="863" y="879"/>
                  </a:lnTo>
                  <a:lnTo>
                    <a:pt x="868" y="863"/>
                  </a:lnTo>
                  <a:lnTo>
                    <a:pt x="871" y="845"/>
                  </a:lnTo>
                  <a:lnTo>
                    <a:pt x="872" y="829"/>
                  </a:lnTo>
                  <a:lnTo>
                    <a:pt x="873" y="813"/>
                  </a:lnTo>
                  <a:lnTo>
                    <a:pt x="873" y="813"/>
                  </a:lnTo>
                  <a:lnTo>
                    <a:pt x="872" y="785"/>
                  </a:lnTo>
                  <a:lnTo>
                    <a:pt x="868" y="759"/>
                  </a:lnTo>
                  <a:lnTo>
                    <a:pt x="863" y="737"/>
                  </a:lnTo>
                  <a:lnTo>
                    <a:pt x="858" y="719"/>
                  </a:lnTo>
                  <a:lnTo>
                    <a:pt x="858" y="719"/>
                  </a:lnTo>
                  <a:lnTo>
                    <a:pt x="853" y="707"/>
                  </a:lnTo>
                  <a:lnTo>
                    <a:pt x="848" y="695"/>
                  </a:lnTo>
                  <a:lnTo>
                    <a:pt x="841" y="685"/>
                  </a:lnTo>
                  <a:lnTo>
                    <a:pt x="833" y="675"/>
                  </a:lnTo>
                  <a:lnTo>
                    <a:pt x="833" y="675"/>
                  </a:lnTo>
                  <a:lnTo>
                    <a:pt x="835" y="673"/>
                  </a:lnTo>
                  <a:lnTo>
                    <a:pt x="992" y="166"/>
                  </a:lnTo>
                  <a:lnTo>
                    <a:pt x="992" y="166"/>
                  </a:lnTo>
                  <a:lnTo>
                    <a:pt x="998" y="156"/>
                  </a:lnTo>
                  <a:lnTo>
                    <a:pt x="998" y="156"/>
                  </a:lnTo>
                  <a:lnTo>
                    <a:pt x="1006" y="146"/>
                  </a:lnTo>
                  <a:lnTo>
                    <a:pt x="1016" y="134"/>
                  </a:lnTo>
                  <a:lnTo>
                    <a:pt x="1027" y="121"/>
                  </a:lnTo>
                  <a:lnTo>
                    <a:pt x="1038" y="109"/>
                  </a:lnTo>
                  <a:lnTo>
                    <a:pt x="1038" y="109"/>
                  </a:lnTo>
                  <a:lnTo>
                    <a:pt x="1047" y="101"/>
                  </a:lnTo>
                  <a:lnTo>
                    <a:pt x="1056" y="96"/>
                  </a:lnTo>
                  <a:lnTo>
                    <a:pt x="1063" y="91"/>
                  </a:lnTo>
                  <a:lnTo>
                    <a:pt x="1071" y="89"/>
                  </a:lnTo>
                  <a:lnTo>
                    <a:pt x="1071" y="789"/>
                  </a:lnTo>
                  <a:lnTo>
                    <a:pt x="1071" y="789"/>
                  </a:lnTo>
                  <a:lnTo>
                    <a:pt x="1068" y="823"/>
                  </a:lnTo>
                  <a:lnTo>
                    <a:pt x="1065" y="860"/>
                  </a:lnTo>
                  <a:lnTo>
                    <a:pt x="1058" y="908"/>
                  </a:lnTo>
                  <a:lnTo>
                    <a:pt x="1058" y="908"/>
                  </a:lnTo>
                  <a:lnTo>
                    <a:pt x="1053" y="932"/>
                  </a:lnTo>
                  <a:lnTo>
                    <a:pt x="1048" y="959"/>
                  </a:lnTo>
                  <a:lnTo>
                    <a:pt x="1041" y="985"/>
                  </a:lnTo>
                  <a:lnTo>
                    <a:pt x="1033" y="1011"/>
                  </a:lnTo>
                  <a:lnTo>
                    <a:pt x="1025" y="1035"/>
                  </a:lnTo>
                  <a:lnTo>
                    <a:pt x="1015" y="1059"/>
                  </a:lnTo>
                  <a:lnTo>
                    <a:pt x="1003" y="1078"/>
                  </a:lnTo>
                  <a:lnTo>
                    <a:pt x="991" y="1097"/>
                  </a:lnTo>
                  <a:lnTo>
                    <a:pt x="991" y="1097"/>
                  </a:lnTo>
                  <a:lnTo>
                    <a:pt x="952" y="1145"/>
                  </a:lnTo>
                  <a:lnTo>
                    <a:pt x="892" y="1217"/>
                  </a:lnTo>
                  <a:lnTo>
                    <a:pt x="738" y="1395"/>
                  </a:lnTo>
                  <a:lnTo>
                    <a:pt x="738" y="1395"/>
                  </a:lnTo>
                  <a:lnTo>
                    <a:pt x="598" y="1555"/>
                  </a:lnTo>
                  <a:lnTo>
                    <a:pt x="537" y="1625"/>
                  </a:lnTo>
                  <a:lnTo>
                    <a:pt x="527" y="1638"/>
                  </a:lnTo>
                  <a:lnTo>
                    <a:pt x="527" y="1709"/>
                  </a:lnTo>
                  <a:lnTo>
                    <a:pt x="613" y="1709"/>
                  </a:lnTo>
                  <a:lnTo>
                    <a:pt x="613" y="1670"/>
                  </a:lnTo>
                  <a:lnTo>
                    <a:pt x="613" y="1670"/>
                  </a:lnTo>
                  <a:lnTo>
                    <a:pt x="701" y="1571"/>
                  </a:lnTo>
                  <a:lnTo>
                    <a:pt x="836" y="1417"/>
                  </a:lnTo>
                  <a:lnTo>
                    <a:pt x="971" y="1258"/>
                  </a:lnTo>
                  <a:lnTo>
                    <a:pt x="1025" y="1193"/>
                  </a:lnTo>
                  <a:lnTo>
                    <a:pt x="1061" y="1148"/>
                  </a:lnTo>
                  <a:lnTo>
                    <a:pt x="1061" y="1148"/>
                  </a:lnTo>
                  <a:lnTo>
                    <a:pt x="1077" y="1123"/>
                  </a:lnTo>
                  <a:lnTo>
                    <a:pt x="1092" y="1096"/>
                  </a:lnTo>
                  <a:lnTo>
                    <a:pt x="1105" y="1067"/>
                  </a:lnTo>
                  <a:lnTo>
                    <a:pt x="1116" y="1039"/>
                  </a:lnTo>
                  <a:lnTo>
                    <a:pt x="1125" y="1009"/>
                  </a:lnTo>
                  <a:lnTo>
                    <a:pt x="1132" y="979"/>
                  </a:lnTo>
                  <a:lnTo>
                    <a:pt x="1140" y="950"/>
                  </a:lnTo>
                  <a:lnTo>
                    <a:pt x="1145" y="921"/>
                  </a:lnTo>
                  <a:lnTo>
                    <a:pt x="1151" y="870"/>
                  </a:lnTo>
                  <a:lnTo>
                    <a:pt x="1155" y="829"/>
                  </a:lnTo>
                  <a:lnTo>
                    <a:pt x="1157" y="790"/>
                  </a:lnTo>
                  <a:lnTo>
                    <a:pt x="1157" y="790"/>
                  </a:lnTo>
                  <a:lnTo>
                    <a:pt x="1157" y="53"/>
                  </a:lnTo>
                  <a:lnTo>
                    <a:pt x="1157" y="27"/>
                  </a:lnTo>
                  <a:lnTo>
                    <a:pt x="1135" y="1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grpSp>
      <p:sp>
        <p:nvSpPr>
          <p:cNvPr id="45" name="Freeform 30">
            <a:extLst>
              <a:ext uri="{FF2B5EF4-FFF2-40B4-BE49-F238E27FC236}">
                <a16:creationId xmlns:a16="http://schemas.microsoft.com/office/drawing/2014/main" id="{B218AB35-2A54-4496-A9CC-C822564D8CAE}"/>
              </a:ext>
            </a:extLst>
          </p:cNvPr>
          <p:cNvSpPr>
            <a:spLocks noChangeAspect="1" noEditPoints="1"/>
          </p:cNvSpPr>
          <p:nvPr/>
        </p:nvSpPr>
        <p:spPr bwMode="auto">
          <a:xfrm>
            <a:off x="942983" y="2682354"/>
            <a:ext cx="474536" cy="237683"/>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6" name="Freeform 79">
            <a:extLst>
              <a:ext uri="{FF2B5EF4-FFF2-40B4-BE49-F238E27FC236}">
                <a16:creationId xmlns:a16="http://schemas.microsoft.com/office/drawing/2014/main" id="{0CC1851C-BD6A-4DF5-8396-94B5AF5F643D}"/>
              </a:ext>
            </a:extLst>
          </p:cNvPr>
          <p:cNvSpPr>
            <a:spLocks noChangeAspect="1"/>
          </p:cNvSpPr>
          <p:nvPr/>
        </p:nvSpPr>
        <p:spPr bwMode="auto">
          <a:xfrm>
            <a:off x="530929" y="316121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7" name="TextBox 46">
            <a:extLst>
              <a:ext uri="{FF2B5EF4-FFF2-40B4-BE49-F238E27FC236}">
                <a16:creationId xmlns:a16="http://schemas.microsoft.com/office/drawing/2014/main" id="{90463254-88C1-419D-8DDB-E0DA1141D7BA}"/>
              </a:ext>
            </a:extLst>
          </p:cNvPr>
          <p:cNvSpPr txBox="1"/>
          <p:nvPr/>
        </p:nvSpPr>
        <p:spPr>
          <a:xfrm>
            <a:off x="1301698" y="2722851"/>
            <a:ext cx="5498329" cy="193899"/>
          </a:xfrm>
          <a:prstGeom prst="rect">
            <a:avLst/>
          </a:prstGeom>
          <a:noFill/>
        </p:spPr>
        <p:txBody>
          <a:bodyPr wrap="square" lIns="0" tIns="36576" rIns="0" bIns="0" rtlCol="0">
            <a:spAutoFit/>
          </a:bodyPr>
          <a:lstStyle/>
          <a:p>
            <a:pPr marL="356616" marR="0" lvl="0" indent="-356616" algn="l" defTabSz="914400" rtl="0" eaLnBrk="1" fontAlgn="auto" latinLnBrk="0" hangingPunct="1">
              <a:lnSpc>
                <a:spcPct val="85000"/>
              </a:lnSpc>
              <a:spcBef>
                <a:spcPts val="0"/>
              </a:spcBef>
              <a:spcAft>
                <a:spcPts val="600"/>
              </a:spcAft>
              <a:buClr>
                <a:srgbClr val="27ACAA"/>
              </a:buClr>
              <a:buSzPct val="70000"/>
              <a:buFont typeface="Arial" panose="020B0604020202020204" pitchFamily="34" charset="0"/>
              <a:buChar char="•"/>
              <a:tabLst/>
              <a:defRPr/>
            </a:pPr>
            <a:r>
              <a:rPr lang="lv-LV" sz="1200" dirty="0">
                <a:solidFill>
                  <a:schemeClr val="bg1"/>
                </a:solidFill>
                <a:latin typeface="EYInterstate Light" panose="02000506000000020004" pitchFamily="2" charset="0"/>
              </a:rPr>
              <a:t>Dienvidkurzemes</a:t>
            </a:r>
            <a:r>
              <a:rPr kumimoji="0" lang="lv-LV" sz="1200" i="0" u="none" strike="noStrike" kern="1200" cap="none" spc="0" normalizeH="0" baseline="0" noProof="0" dirty="0">
                <a:ln>
                  <a:noFill/>
                </a:ln>
                <a:solidFill>
                  <a:schemeClr val="bg1"/>
                </a:solidFill>
                <a:effectLst/>
                <a:uLnTx/>
                <a:uFillTx/>
                <a:latin typeface="EYInterstate Light" panose="02000506000000020004" pitchFamily="2" charset="0"/>
              </a:rPr>
              <a:t> novada pašvaldības centrs (Grobiņas pilsēta)</a:t>
            </a:r>
          </a:p>
        </p:txBody>
      </p:sp>
      <p:sp>
        <p:nvSpPr>
          <p:cNvPr id="48" name="TextBox 47">
            <a:extLst>
              <a:ext uri="{FF2B5EF4-FFF2-40B4-BE49-F238E27FC236}">
                <a16:creationId xmlns:a16="http://schemas.microsoft.com/office/drawing/2014/main" id="{E44546C3-2DBB-4CB0-8778-6336819766B7}"/>
              </a:ext>
            </a:extLst>
          </p:cNvPr>
          <p:cNvSpPr txBox="1"/>
          <p:nvPr/>
        </p:nvSpPr>
        <p:spPr>
          <a:xfrm>
            <a:off x="2920491" y="3155881"/>
            <a:ext cx="1752213" cy="261917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Medzes pagasta pārvalde, </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Gramzdas un Virgas pagastu apvienības pārvalde</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Bārtas un Kalētu</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pagastu apvienības pārvalde, </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Dunikas un Rucavas</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pagastu apvienības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Bunkas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Priekules pagasta un Priekules pilsētas apvienības pārvalde</a:t>
            </a:r>
          </a:p>
        </p:txBody>
      </p:sp>
      <p:sp>
        <p:nvSpPr>
          <p:cNvPr id="49" name="Freeform 79">
            <a:extLst>
              <a:ext uri="{FF2B5EF4-FFF2-40B4-BE49-F238E27FC236}">
                <a16:creationId xmlns:a16="http://schemas.microsoft.com/office/drawing/2014/main" id="{5F2DBB18-55E9-4E0A-A233-1FD7E8650610}"/>
              </a:ext>
            </a:extLst>
          </p:cNvPr>
          <p:cNvSpPr>
            <a:spLocks noChangeAspect="1"/>
          </p:cNvSpPr>
          <p:nvPr/>
        </p:nvSpPr>
        <p:spPr bwMode="auto">
          <a:xfrm>
            <a:off x="494753" y="3717313"/>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0" name="Freeform 79">
            <a:extLst>
              <a:ext uri="{FF2B5EF4-FFF2-40B4-BE49-F238E27FC236}">
                <a16:creationId xmlns:a16="http://schemas.microsoft.com/office/drawing/2014/main" id="{4CB6D185-5989-459C-BDA0-50D4CAE0B1A3}"/>
              </a:ext>
            </a:extLst>
          </p:cNvPr>
          <p:cNvSpPr>
            <a:spLocks noChangeAspect="1"/>
          </p:cNvSpPr>
          <p:nvPr/>
        </p:nvSpPr>
        <p:spPr bwMode="auto">
          <a:xfrm>
            <a:off x="2546782" y="535325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1" name="Freeform 79">
            <a:extLst>
              <a:ext uri="{FF2B5EF4-FFF2-40B4-BE49-F238E27FC236}">
                <a16:creationId xmlns:a16="http://schemas.microsoft.com/office/drawing/2014/main" id="{7E6EBEBB-D36F-4B30-A5C8-DB0B6FBD1A8F}"/>
              </a:ext>
            </a:extLst>
          </p:cNvPr>
          <p:cNvSpPr>
            <a:spLocks noChangeAspect="1"/>
          </p:cNvSpPr>
          <p:nvPr/>
        </p:nvSpPr>
        <p:spPr bwMode="auto">
          <a:xfrm>
            <a:off x="511818" y="426913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2" name="Freeform 79">
            <a:extLst>
              <a:ext uri="{FF2B5EF4-FFF2-40B4-BE49-F238E27FC236}">
                <a16:creationId xmlns:a16="http://schemas.microsoft.com/office/drawing/2014/main" id="{1D003063-0C47-489D-A7F5-47C5E92FA7E8}"/>
              </a:ext>
            </a:extLst>
          </p:cNvPr>
          <p:cNvSpPr>
            <a:spLocks noChangeAspect="1"/>
          </p:cNvSpPr>
          <p:nvPr/>
        </p:nvSpPr>
        <p:spPr bwMode="auto">
          <a:xfrm>
            <a:off x="506945" y="4943717"/>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3" name="Freeform 79">
            <a:extLst>
              <a:ext uri="{FF2B5EF4-FFF2-40B4-BE49-F238E27FC236}">
                <a16:creationId xmlns:a16="http://schemas.microsoft.com/office/drawing/2014/main" id="{9899101A-FD0A-445C-A2E9-33FBB9FD8332}"/>
              </a:ext>
            </a:extLst>
          </p:cNvPr>
          <p:cNvSpPr>
            <a:spLocks noChangeAspect="1"/>
          </p:cNvSpPr>
          <p:nvPr/>
        </p:nvSpPr>
        <p:spPr bwMode="auto">
          <a:xfrm>
            <a:off x="2592958" y="317759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4" name="Freeform 79">
            <a:extLst>
              <a:ext uri="{FF2B5EF4-FFF2-40B4-BE49-F238E27FC236}">
                <a16:creationId xmlns:a16="http://schemas.microsoft.com/office/drawing/2014/main" id="{85343442-0562-4650-B09B-9EAA2D8B9F79}"/>
              </a:ext>
            </a:extLst>
          </p:cNvPr>
          <p:cNvSpPr>
            <a:spLocks noChangeAspect="1"/>
          </p:cNvSpPr>
          <p:nvPr/>
        </p:nvSpPr>
        <p:spPr bwMode="auto">
          <a:xfrm>
            <a:off x="2587192" y="357323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5" name="Freeform 79">
            <a:extLst>
              <a:ext uri="{FF2B5EF4-FFF2-40B4-BE49-F238E27FC236}">
                <a16:creationId xmlns:a16="http://schemas.microsoft.com/office/drawing/2014/main" id="{A599DACB-9A47-4C6A-970D-4728333010B2}"/>
              </a:ext>
            </a:extLst>
          </p:cNvPr>
          <p:cNvSpPr>
            <a:spLocks noChangeAspect="1"/>
          </p:cNvSpPr>
          <p:nvPr/>
        </p:nvSpPr>
        <p:spPr bwMode="auto">
          <a:xfrm>
            <a:off x="2587191" y="4124927"/>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6" name="Freeform 79">
            <a:extLst>
              <a:ext uri="{FF2B5EF4-FFF2-40B4-BE49-F238E27FC236}">
                <a16:creationId xmlns:a16="http://schemas.microsoft.com/office/drawing/2014/main" id="{9E45D47D-FD68-408A-8403-DA911DD3A287}"/>
              </a:ext>
            </a:extLst>
          </p:cNvPr>
          <p:cNvSpPr>
            <a:spLocks noChangeAspect="1"/>
          </p:cNvSpPr>
          <p:nvPr/>
        </p:nvSpPr>
        <p:spPr bwMode="auto">
          <a:xfrm>
            <a:off x="2592690" y="451111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7" name="Freeform 79">
            <a:extLst>
              <a:ext uri="{FF2B5EF4-FFF2-40B4-BE49-F238E27FC236}">
                <a16:creationId xmlns:a16="http://schemas.microsoft.com/office/drawing/2014/main" id="{AC1296A3-2F13-4DF3-A627-C2708648F56A}"/>
              </a:ext>
            </a:extLst>
          </p:cNvPr>
          <p:cNvSpPr>
            <a:spLocks noChangeAspect="1"/>
          </p:cNvSpPr>
          <p:nvPr/>
        </p:nvSpPr>
        <p:spPr bwMode="auto">
          <a:xfrm>
            <a:off x="496608" y="535325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1" name="TextBox 60">
            <a:extLst>
              <a:ext uri="{FF2B5EF4-FFF2-40B4-BE49-F238E27FC236}">
                <a16:creationId xmlns:a16="http://schemas.microsoft.com/office/drawing/2014/main" id="{0A854F26-0D79-42F5-9D99-55FFD1CAEA77}"/>
              </a:ext>
            </a:extLst>
          </p:cNvPr>
          <p:cNvSpPr txBox="1"/>
          <p:nvPr/>
        </p:nvSpPr>
        <p:spPr>
          <a:xfrm>
            <a:off x="5018772" y="3155881"/>
            <a:ext cx="1992539" cy="1914370"/>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dirty="0">
                <a:solidFill>
                  <a:srgbClr val="2E2E38"/>
                </a:solidFill>
                <a:latin typeface="EYInterstate Light" panose="02000506000000020004" pitchFamily="2" charset="0"/>
              </a:rPr>
              <a:t>Nīcas un Otaņķu pagastu apvienības pārvalde</a:t>
            </a: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rPr>
              <a:t>, </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dirty="0">
                <a:solidFill>
                  <a:srgbClr val="2E2E38"/>
                </a:solidFill>
                <a:latin typeface="EYInterstate Light" panose="02000506000000020004" pitchFamily="2" charset="0"/>
              </a:rPr>
              <a:t>Grobiņas un Gaviezes</a:t>
            </a: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rPr>
              <a:t> pagastu apvienības pārvalde, </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dirty="0">
                <a:solidFill>
                  <a:srgbClr val="2E2E38"/>
                </a:solidFill>
                <a:latin typeface="EYInterstate Light" panose="02000506000000020004" pitchFamily="2" charset="0"/>
              </a:rPr>
              <a:t>Aizputes un Cīravas pagastu</a:t>
            </a: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rPr>
              <a:t> apvienības pārvalde, </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dirty="0">
                <a:solidFill>
                  <a:srgbClr val="2E2E38"/>
                </a:solidFill>
                <a:latin typeface="EYInterstate Light" panose="02000506000000020004" pitchFamily="2" charset="0"/>
              </a:rPr>
              <a:t>Aizputes pilsētas</a:t>
            </a: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rPr>
              <a:t> pārvalde, </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dirty="0">
                <a:solidFill>
                  <a:srgbClr val="2E2E38"/>
                </a:solidFill>
                <a:latin typeface="EYInterstate Light" panose="02000506000000020004" pitchFamily="2" charset="0"/>
              </a:rPr>
              <a:t>Kazdangas un Lažas</a:t>
            </a: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rPr>
              <a:t> pagastu apvienības pārvalde</a:t>
            </a:r>
          </a:p>
        </p:txBody>
      </p:sp>
      <p:sp>
        <p:nvSpPr>
          <p:cNvPr id="44" name="Freeform 79">
            <a:extLst>
              <a:ext uri="{FF2B5EF4-FFF2-40B4-BE49-F238E27FC236}">
                <a16:creationId xmlns:a16="http://schemas.microsoft.com/office/drawing/2014/main" id="{77034919-4736-441A-90B0-4F5967693930}"/>
              </a:ext>
            </a:extLst>
          </p:cNvPr>
          <p:cNvSpPr>
            <a:spLocks noChangeAspect="1"/>
          </p:cNvSpPr>
          <p:nvPr/>
        </p:nvSpPr>
        <p:spPr bwMode="auto">
          <a:xfrm>
            <a:off x="4759284" y="5051251"/>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3" name="Freeform 79">
            <a:extLst>
              <a:ext uri="{FF2B5EF4-FFF2-40B4-BE49-F238E27FC236}">
                <a16:creationId xmlns:a16="http://schemas.microsoft.com/office/drawing/2014/main" id="{EF89CD08-BC5A-494F-B8AA-F32EC8583295}"/>
              </a:ext>
            </a:extLst>
          </p:cNvPr>
          <p:cNvSpPr>
            <a:spLocks noChangeAspect="1"/>
          </p:cNvSpPr>
          <p:nvPr/>
        </p:nvSpPr>
        <p:spPr bwMode="auto">
          <a:xfrm>
            <a:off x="2562012" y="5023469"/>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4" name="Freeform 79">
            <a:extLst>
              <a:ext uri="{FF2B5EF4-FFF2-40B4-BE49-F238E27FC236}">
                <a16:creationId xmlns:a16="http://schemas.microsoft.com/office/drawing/2014/main" id="{33DAA133-9334-4869-A9D5-87F0BAB2BB97}"/>
              </a:ext>
            </a:extLst>
          </p:cNvPr>
          <p:cNvSpPr>
            <a:spLocks noChangeAspect="1"/>
          </p:cNvSpPr>
          <p:nvPr/>
        </p:nvSpPr>
        <p:spPr bwMode="auto">
          <a:xfrm>
            <a:off x="4763595" y="3184654"/>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5" name="Freeform 79">
            <a:extLst>
              <a:ext uri="{FF2B5EF4-FFF2-40B4-BE49-F238E27FC236}">
                <a16:creationId xmlns:a16="http://schemas.microsoft.com/office/drawing/2014/main" id="{688EFCF2-CD66-48B7-8939-A92CE8CE6F24}"/>
              </a:ext>
            </a:extLst>
          </p:cNvPr>
          <p:cNvSpPr>
            <a:spLocks noChangeAspect="1"/>
          </p:cNvSpPr>
          <p:nvPr/>
        </p:nvSpPr>
        <p:spPr bwMode="auto">
          <a:xfrm>
            <a:off x="4748926" y="3584993"/>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6" name="Freeform 79">
            <a:extLst>
              <a:ext uri="{FF2B5EF4-FFF2-40B4-BE49-F238E27FC236}">
                <a16:creationId xmlns:a16="http://schemas.microsoft.com/office/drawing/2014/main" id="{994DF185-39AE-4EAE-994C-24733843C352}"/>
              </a:ext>
            </a:extLst>
          </p:cNvPr>
          <p:cNvSpPr>
            <a:spLocks noChangeAspect="1"/>
          </p:cNvSpPr>
          <p:nvPr/>
        </p:nvSpPr>
        <p:spPr bwMode="auto">
          <a:xfrm>
            <a:off x="4759657" y="411297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7" name="Freeform 79">
            <a:extLst>
              <a:ext uri="{FF2B5EF4-FFF2-40B4-BE49-F238E27FC236}">
                <a16:creationId xmlns:a16="http://schemas.microsoft.com/office/drawing/2014/main" id="{B9F61553-A582-407A-89D3-8F69F0A46359}"/>
              </a:ext>
            </a:extLst>
          </p:cNvPr>
          <p:cNvSpPr>
            <a:spLocks noChangeAspect="1"/>
          </p:cNvSpPr>
          <p:nvPr/>
        </p:nvSpPr>
        <p:spPr bwMode="auto">
          <a:xfrm>
            <a:off x="4767861" y="4462360"/>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8" name="Freeform 79">
            <a:extLst>
              <a:ext uri="{FF2B5EF4-FFF2-40B4-BE49-F238E27FC236}">
                <a16:creationId xmlns:a16="http://schemas.microsoft.com/office/drawing/2014/main" id="{4225F345-59A0-4859-A8F6-BB96C00D5C9C}"/>
              </a:ext>
            </a:extLst>
          </p:cNvPr>
          <p:cNvSpPr>
            <a:spLocks noChangeAspect="1"/>
          </p:cNvSpPr>
          <p:nvPr/>
        </p:nvSpPr>
        <p:spPr bwMode="auto">
          <a:xfrm>
            <a:off x="4755570" y="4765413"/>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grpSp>
        <p:nvGrpSpPr>
          <p:cNvPr id="4" name="Group 3">
            <a:extLst>
              <a:ext uri="{FF2B5EF4-FFF2-40B4-BE49-F238E27FC236}">
                <a16:creationId xmlns:a16="http://schemas.microsoft.com/office/drawing/2014/main" id="{985D0963-4007-41FA-AFD3-5AF05B1B8A8A}"/>
              </a:ext>
            </a:extLst>
          </p:cNvPr>
          <p:cNvGrpSpPr/>
          <p:nvPr/>
        </p:nvGrpSpPr>
        <p:grpSpPr>
          <a:xfrm>
            <a:off x="7359664" y="0"/>
            <a:ext cx="4841038" cy="6865431"/>
            <a:chOff x="6808096" y="0"/>
            <a:chExt cx="4841038" cy="6865431"/>
          </a:xfrm>
        </p:grpSpPr>
        <p:pic>
          <p:nvPicPr>
            <p:cNvPr id="3" name="Picture 2">
              <a:extLst>
                <a:ext uri="{FF2B5EF4-FFF2-40B4-BE49-F238E27FC236}">
                  <a16:creationId xmlns:a16="http://schemas.microsoft.com/office/drawing/2014/main" id="{A26F450B-DCAD-4A5C-9E8B-6BED5C80E9FA}"/>
                </a:ext>
              </a:extLst>
            </p:cNvPr>
            <p:cNvPicPr>
              <a:picLocks noChangeAspect="1"/>
            </p:cNvPicPr>
            <p:nvPr/>
          </p:nvPicPr>
          <p:blipFill rotWithShape="1">
            <a:blip r:embed="rId3"/>
            <a:srcRect t="1841" b="1445"/>
            <a:stretch/>
          </p:blipFill>
          <p:spPr>
            <a:xfrm>
              <a:off x="6808096" y="0"/>
              <a:ext cx="4841038" cy="6865431"/>
            </a:xfrm>
            <a:prstGeom prst="rect">
              <a:avLst/>
            </a:prstGeom>
          </p:spPr>
        </p:pic>
        <p:sp>
          <p:nvSpPr>
            <p:cNvPr id="16" name="Freeform 30">
              <a:extLst>
                <a:ext uri="{FF2B5EF4-FFF2-40B4-BE49-F238E27FC236}">
                  <a16:creationId xmlns:a16="http://schemas.microsoft.com/office/drawing/2014/main" id="{47D17AEB-4012-4A10-882E-F964E6F2A7B8}"/>
                </a:ext>
              </a:extLst>
            </p:cNvPr>
            <p:cNvSpPr>
              <a:spLocks noChangeAspect="1" noEditPoints="1"/>
            </p:cNvSpPr>
            <p:nvPr/>
          </p:nvSpPr>
          <p:spPr bwMode="auto">
            <a:xfrm>
              <a:off x="7711060" y="3237783"/>
              <a:ext cx="534616" cy="267775"/>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5" name="Freeform 79">
              <a:extLst>
                <a:ext uri="{FF2B5EF4-FFF2-40B4-BE49-F238E27FC236}">
                  <a16:creationId xmlns:a16="http://schemas.microsoft.com/office/drawing/2014/main" id="{D7531284-B19E-4BAE-867E-701E52F2F909}"/>
                </a:ext>
              </a:extLst>
            </p:cNvPr>
            <p:cNvSpPr>
              <a:spLocks noChangeAspect="1"/>
            </p:cNvSpPr>
            <p:nvPr/>
          </p:nvSpPr>
          <p:spPr bwMode="auto">
            <a:xfrm>
              <a:off x="7941554" y="401391"/>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3" name="Freeform 79">
              <a:extLst>
                <a:ext uri="{FF2B5EF4-FFF2-40B4-BE49-F238E27FC236}">
                  <a16:creationId xmlns:a16="http://schemas.microsoft.com/office/drawing/2014/main" id="{9696B763-FDE2-4686-BA2B-49C5854B62DA}"/>
                </a:ext>
              </a:extLst>
            </p:cNvPr>
            <p:cNvSpPr>
              <a:spLocks noChangeAspect="1"/>
            </p:cNvSpPr>
            <p:nvPr/>
          </p:nvSpPr>
          <p:spPr bwMode="auto">
            <a:xfrm>
              <a:off x="8531903" y="1849143"/>
              <a:ext cx="419095" cy="4943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8" name="Freeform 79">
              <a:extLst>
                <a:ext uri="{FF2B5EF4-FFF2-40B4-BE49-F238E27FC236}">
                  <a16:creationId xmlns:a16="http://schemas.microsoft.com/office/drawing/2014/main" id="{A968EF39-7A54-4A9C-9D99-380F011C59BB}"/>
                </a:ext>
              </a:extLst>
            </p:cNvPr>
            <p:cNvSpPr>
              <a:spLocks noChangeAspect="1"/>
            </p:cNvSpPr>
            <p:nvPr/>
          </p:nvSpPr>
          <p:spPr bwMode="auto">
            <a:xfrm>
              <a:off x="8917968" y="3444480"/>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5" name="Freeform 79">
              <a:extLst>
                <a:ext uri="{FF2B5EF4-FFF2-40B4-BE49-F238E27FC236}">
                  <a16:creationId xmlns:a16="http://schemas.microsoft.com/office/drawing/2014/main" id="{6D40B7F1-119D-41D8-A970-280F953E93B8}"/>
                </a:ext>
              </a:extLst>
            </p:cNvPr>
            <p:cNvSpPr>
              <a:spLocks noChangeAspect="1"/>
            </p:cNvSpPr>
            <p:nvPr/>
          </p:nvSpPr>
          <p:spPr bwMode="auto">
            <a:xfrm>
              <a:off x="9603198" y="3543829"/>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2" name="Freeform 79">
              <a:extLst>
                <a:ext uri="{FF2B5EF4-FFF2-40B4-BE49-F238E27FC236}">
                  <a16:creationId xmlns:a16="http://schemas.microsoft.com/office/drawing/2014/main" id="{5AE17C1D-7827-499D-924A-D4C1FC02A528}"/>
                </a:ext>
              </a:extLst>
            </p:cNvPr>
            <p:cNvSpPr>
              <a:spLocks noChangeAspect="1"/>
            </p:cNvSpPr>
            <p:nvPr/>
          </p:nvSpPr>
          <p:spPr bwMode="auto">
            <a:xfrm>
              <a:off x="10797510" y="3326556"/>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9" name="Freeform 79">
              <a:extLst>
                <a:ext uri="{FF2B5EF4-FFF2-40B4-BE49-F238E27FC236}">
                  <a16:creationId xmlns:a16="http://schemas.microsoft.com/office/drawing/2014/main" id="{597661D3-00E8-4225-9946-1AD874ED2061}"/>
                </a:ext>
              </a:extLst>
            </p:cNvPr>
            <p:cNvSpPr>
              <a:spLocks noChangeAspect="1"/>
            </p:cNvSpPr>
            <p:nvPr/>
          </p:nvSpPr>
          <p:spPr bwMode="auto">
            <a:xfrm>
              <a:off x="10688918" y="3826950"/>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4" name="Freeform 79">
              <a:extLst>
                <a:ext uri="{FF2B5EF4-FFF2-40B4-BE49-F238E27FC236}">
                  <a16:creationId xmlns:a16="http://schemas.microsoft.com/office/drawing/2014/main" id="{37269DEC-4FD2-4BEF-8581-733DC7AC55CD}"/>
                </a:ext>
              </a:extLst>
            </p:cNvPr>
            <p:cNvSpPr>
              <a:spLocks noChangeAspect="1"/>
            </p:cNvSpPr>
            <p:nvPr/>
          </p:nvSpPr>
          <p:spPr bwMode="auto">
            <a:xfrm>
              <a:off x="8022904" y="1796169"/>
              <a:ext cx="380455" cy="44879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4" name="Freeform 79">
              <a:extLst>
                <a:ext uri="{FF2B5EF4-FFF2-40B4-BE49-F238E27FC236}">
                  <a16:creationId xmlns:a16="http://schemas.microsoft.com/office/drawing/2014/main" id="{B4D7F87D-1269-404D-8F21-A1004053FDE2}"/>
                </a:ext>
              </a:extLst>
            </p:cNvPr>
            <p:cNvSpPr>
              <a:spLocks noChangeAspect="1"/>
            </p:cNvSpPr>
            <p:nvPr/>
          </p:nvSpPr>
          <p:spPr bwMode="auto">
            <a:xfrm>
              <a:off x="7801657" y="5710838"/>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0" name="Freeform 79">
              <a:extLst>
                <a:ext uri="{FF2B5EF4-FFF2-40B4-BE49-F238E27FC236}">
                  <a16:creationId xmlns:a16="http://schemas.microsoft.com/office/drawing/2014/main" id="{9E785402-6005-44E4-AF4E-5CB74D44C2D5}"/>
                </a:ext>
              </a:extLst>
            </p:cNvPr>
            <p:cNvSpPr>
              <a:spLocks noChangeAspect="1"/>
            </p:cNvSpPr>
            <p:nvPr/>
          </p:nvSpPr>
          <p:spPr bwMode="auto">
            <a:xfrm>
              <a:off x="7316662" y="4378772"/>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9" name="Freeform 79">
              <a:extLst>
                <a:ext uri="{FF2B5EF4-FFF2-40B4-BE49-F238E27FC236}">
                  <a16:creationId xmlns:a16="http://schemas.microsoft.com/office/drawing/2014/main" id="{E4093498-7ADE-4E47-8C65-8F9906FA1E2B}"/>
                </a:ext>
              </a:extLst>
            </p:cNvPr>
            <p:cNvSpPr>
              <a:spLocks noChangeAspect="1"/>
            </p:cNvSpPr>
            <p:nvPr/>
          </p:nvSpPr>
          <p:spPr bwMode="auto">
            <a:xfrm>
              <a:off x="7709179" y="2506755"/>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0" name="Freeform 79">
              <a:extLst>
                <a:ext uri="{FF2B5EF4-FFF2-40B4-BE49-F238E27FC236}">
                  <a16:creationId xmlns:a16="http://schemas.microsoft.com/office/drawing/2014/main" id="{723D3F96-DE20-4A0B-BD9A-3A14DCED44A6}"/>
                </a:ext>
              </a:extLst>
            </p:cNvPr>
            <p:cNvSpPr>
              <a:spLocks noChangeAspect="1"/>
            </p:cNvSpPr>
            <p:nvPr/>
          </p:nvSpPr>
          <p:spPr bwMode="auto">
            <a:xfrm>
              <a:off x="8380761" y="4258669"/>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1" name="Freeform 79">
              <a:extLst>
                <a:ext uri="{FF2B5EF4-FFF2-40B4-BE49-F238E27FC236}">
                  <a16:creationId xmlns:a16="http://schemas.microsoft.com/office/drawing/2014/main" id="{336841F4-CC17-477D-B0D3-0DD92B607300}"/>
                </a:ext>
              </a:extLst>
            </p:cNvPr>
            <p:cNvSpPr>
              <a:spLocks noChangeAspect="1"/>
            </p:cNvSpPr>
            <p:nvPr/>
          </p:nvSpPr>
          <p:spPr bwMode="auto">
            <a:xfrm>
              <a:off x="9260583" y="3218753"/>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2" name="Freeform 79">
              <a:extLst>
                <a:ext uri="{FF2B5EF4-FFF2-40B4-BE49-F238E27FC236}">
                  <a16:creationId xmlns:a16="http://schemas.microsoft.com/office/drawing/2014/main" id="{91014E90-5B3C-4384-95BF-185A9FA8C3E0}"/>
                </a:ext>
              </a:extLst>
            </p:cNvPr>
            <p:cNvSpPr>
              <a:spLocks noChangeAspect="1"/>
            </p:cNvSpPr>
            <p:nvPr/>
          </p:nvSpPr>
          <p:spPr bwMode="auto">
            <a:xfrm>
              <a:off x="8315203" y="3200546"/>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3" name="Freeform 79">
              <a:extLst>
                <a:ext uri="{FF2B5EF4-FFF2-40B4-BE49-F238E27FC236}">
                  <a16:creationId xmlns:a16="http://schemas.microsoft.com/office/drawing/2014/main" id="{7143DB09-FA32-4A70-9146-31FDA57B6D36}"/>
                </a:ext>
              </a:extLst>
            </p:cNvPr>
            <p:cNvSpPr>
              <a:spLocks noChangeAspect="1"/>
            </p:cNvSpPr>
            <p:nvPr/>
          </p:nvSpPr>
          <p:spPr bwMode="auto">
            <a:xfrm>
              <a:off x="8669162" y="1375522"/>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7" name="Freeform 79">
              <a:extLst>
                <a:ext uri="{FF2B5EF4-FFF2-40B4-BE49-F238E27FC236}">
                  <a16:creationId xmlns:a16="http://schemas.microsoft.com/office/drawing/2014/main" id="{D513F506-4092-4E25-B8CA-04C84ACF0E7D}"/>
                </a:ext>
              </a:extLst>
            </p:cNvPr>
            <p:cNvSpPr>
              <a:spLocks noChangeAspect="1"/>
            </p:cNvSpPr>
            <p:nvPr/>
          </p:nvSpPr>
          <p:spPr bwMode="auto">
            <a:xfrm>
              <a:off x="10153838" y="1518892"/>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4" name="Freeform 79">
              <a:extLst>
                <a:ext uri="{FF2B5EF4-FFF2-40B4-BE49-F238E27FC236}">
                  <a16:creationId xmlns:a16="http://schemas.microsoft.com/office/drawing/2014/main" id="{76682120-6828-487D-A014-7B4D3BF3B1D5}"/>
                </a:ext>
              </a:extLst>
            </p:cNvPr>
            <p:cNvSpPr>
              <a:spLocks noChangeAspect="1"/>
            </p:cNvSpPr>
            <p:nvPr/>
          </p:nvSpPr>
          <p:spPr bwMode="auto">
            <a:xfrm>
              <a:off x="7827017" y="5737687"/>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6" name="Freeform 79">
              <a:extLst>
                <a:ext uri="{FF2B5EF4-FFF2-40B4-BE49-F238E27FC236}">
                  <a16:creationId xmlns:a16="http://schemas.microsoft.com/office/drawing/2014/main" id="{4BC7685D-1E91-46ED-97E5-EE353EE1EA5F}"/>
                </a:ext>
              </a:extLst>
            </p:cNvPr>
            <p:cNvSpPr>
              <a:spLocks noChangeAspect="1"/>
            </p:cNvSpPr>
            <p:nvPr/>
          </p:nvSpPr>
          <p:spPr bwMode="auto">
            <a:xfrm>
              <a:off x="8229363" y="4993480"/>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7" name="Freeform 79">
              <a:extLst>
                <a:ext uri="{FF2B5EF4-FFF2-40B4-BE49-F238E27FC236}">
                  <a16:creationId xmlns:a16="http://schemas.microsoft.com/office/drawing/2014/main" id="{680E6648-3C06-4AC5-BBBB-BDECDE64156F}"/>
                </a:ext>
              </a:extLst>
            </p:cNvPr>
            <p:cNvSpPr>
              <a:spLocks noChangeAspect="1"/>
            </p:cNvSpPr>
            <p:nvPr/>
          </p:nvSpPr>
          <p:spPr bwMode="auto">
            <a:xfrm>
              <a:off x="7934008" y="407997"/>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8" name="Freeform 79">
              <a:extLst>
                <a:ext uri="{FF2B5EF4-FFF2-40B4-BE49-F238E27FC236}">
                  <a16:creationId xmlns:a16="http://schemas.microsoft.com/office/drawing/2014/main" id="{459B297E-E569-4BBE-A23C-EBBA2E7024A1}"/>
                </a:ext>
              </a:extLst>
            </p:cNvPr>
            <p:cNvSpPr>
              <a:spLocks noChangeAspect="1"/>
            </p:cNvSpPr>
            <p:nvPr/>
          </p:nvSpPr>
          <p:spPr bwMode="auto">
            <a:xfrm>
              <a:off x="10690639" y="3841635"/>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9" name="Freeform 79">
              <a:extLst>
                <a:ext uri="{FF2B5EF4-FFF2-40B4-BE49-F238E27FC236}">
                  <a16:creationId xmlns:a16="http://schemas.microsoft.com/office/drawing/2014/main" id="{0C58AD46-ACC1-4A7E-B665-1B0715C2DE58}"/>
                </a:ext>
              </a:extLst>
            </p:cNvPr>
            <p:cNvSpPr>
              <a:spLocks noChangeAspect="1"/>
            </p:cNvSpPr>
            <p:nvPr/>
          </p:nvSpPr>
          <p:spPr bwMode="auto">
            <a:xfrm>
              <a:off x="7852378" y="3061481"/>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0" name="Freeform 79">
              <a:extLst>
                <a:ext uri="{FF2B5EF4-FFF2-40B4-BE49-F238E27FC236}">
                  <a16:creationId xmlns:a16="http://schemas.microsoft.com/office/drawing/2014/main" id="{D6ACC057-1ED4-4FB0-8FAA-CD12D689FF34}"/>
                </a:ext>
              </a:extLst>
            </p:cNvPr>
            <p:cNvSpPr>
              <a:spLocks noChangeAspect="1"/>
            </p:cNvSpPr>
            <p:nvPr/>
          </p:nvSpPr>
          <p:spPr bwMode="auto">
            <a:xfrm>
              <a:off x="9648450" y="3573746"/>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1" name="Freeform 79">
              <a:extLst>
                <a:ext uri="{FF2B5EF4-FFF2-40B4-BE49-F238E27FC236}">
                  <a16:creationId xmlns:a16="http://schemas.microsoft.com/office/drawing/2014/main" id="{7A9C945D-6530-431F-ABE8-D8FAAD841947}"/>
                </a:ext>
              </a:extLst>
            </p:cNvPr>
            <p:cNvSpPr>
              <a:spLocks noChangeAspect="1"/>
            </p:cNvSpPr>
            <p:nvPr/>
          </p:nvSpPr>
          <p:spPr bwMode="auto">
            <a:xfrm>
              <a:off x="8028945" y="1781755"/>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3" name="Freeform 79">
              <a:extLst>
                <a:ext uri="{FF2B5EF4-FFF2-40B4-BE49-F238E27FC236}">
                  <a16:creationId xmlns:a16="http://schemas.microsoft.com/office/drawing/2014/main" id="{EEB5459E-B786-4D19-BB14-74C34DCBC5DF}"/>
                </a:ext>
              </a:extLst>
            </p:cNvPr>
            <p:cNvSpPr>
              <a:spLocks noChangeAspect="1"/>
            </p:cNvSpPr>
            <p:nvPr/>
          </p:nvSpPr>
          <p:spPr bwMode="auto">
            <a:xfrm>
              <a:off x="7301544" y="4394935"/>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grpSp>
      <p:sp>
        <p:nvSpPr>
          <p:cNvPr id="82" name="TextBox 81">
            <a:extLst>
              <a:ext uri="{FF2B5EF4-FFF2-40B4-BE49-F238E27FC236}">
                <a16:creationId xmlns:a16="http://schemas.microsoft.com/office/drawing/2014/main" id="{8762DC78-9FBC-4B5A-AA18-9F41168BDF9A}"/>
              </a:ext>
            </a:extLst>
          </p:cNvPr>
          <p:cNvSpPr txBox="1"/>
          <p:nvPr/>
        </p:nvSpPr>
        <p:spPr>
          <a:xfrm>
            <a:off x="760182" y="5833297"/>
            <a:ext cx="1898609" cy="42780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Aizputes pilsētas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Dunikas pagasta VPVKAC</a:t>
            </a:r>
          </a:p>
        </p:txBody>
      </p:sp>
      <p:sp>
        <p:nvSpPr>
          <p:cNvPr id="83" name="TextBox 82">
            <a:extLst>
              <a:ext uri="{FF2B5EF4-FFF2-40B4-BE49-F238E27FC236}">
                <a16:creationId xmlns:a16="http://schemas.microsoft.com/office/drawing/2014/main" id="{0826A59B-DE7A-48D9-8A7C-20225488FF98}"/>
              </a:ext>
            </a:extLst>
          </p:cNvPr>
          <p:cNvSpPr txBox="1"/>
          <p:nvPr/>
        </p:nvSpPr>
        <p:spPr>
          <a:xfrm>
            <a:off x="2907152" y="5833297"/>
            <a:ext cx="1898609" cy="42780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Grobiņas pilsētas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Nīcas pagasta VPVKAC</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a:t>
            </a:r>
          </a:p>
        </p:txBody>
      </p:sp>
      <p:sp>
        <p:nvSpPr>
          <p:cNvPr id="84" name="TextBox 83">
            <a:extLst>
              <a:ext uri="{FF2B5EF4-FFF2-40B4-BE49-F238E27FC236}">
                <a16:creationId xmlns:a16="http://schemas.microsoft.com/office/drawing/2014/main" id="{B010EC22-17A1-4DD1-A3D4-CAE33866AEA1}"/>
              </a:ext>
            </a:extLst>
          </p:cNvPr>
          <p:cNvSpPr txBox="1"/>
          <p:nvPr/>
        </p:nvSpPr>
        <p:spPr>
          <a:xfrm>
            <a:off x="5032088" y="5146068"/>
            <a:ext cx="1898609" cy="1129540"/>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Pāvilostas pilsētas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Priekules pilsētas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Rucavas pagasta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Vaiņodes pagasta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Vērgales pagasta VPVKAC</a:t>
            </a:r>
            <a:endPar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85" name="Freeform 79">
            <a:extLst>
              <a:ext uri="{FF2B5EF4-FFF2-40B4-BE49-F238E27FC236}">
                <a16:creationId xmlns:a16="http://schemas.microsoft.com/office/drawing/2014/main" id="{8C9A7D63-AC95-4C62-9C4B-81535D21E397}"/>
              </a:ext>
            </a:extLst>
          </p:cNvPr>
          <p:cNvSpPr>
            <a:spLocks noChangeAspect="1"/>
          </p:cNvSpPr>
          <p:nvPr/>
        </p:nvSpPr>
        <p:spPr bwMode="auto">
          <a:xfrm>
            <a:off x="502480" y="5726432"/>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6" name="Freeform 79">
            <a:extLst>
              <a:ext uri="{FF2B5EF4-FFF2-40B4-BE49-F238E27FC236}">
                <a16:creationId xmlns:a16="http://schemas.microsoft.com/office/drawing/2014/main" id="{8F10BCBA-9576-4643-AF4F-218871236AA2}"/>
              </a:ext>
            </a:extLst>
          </p:cNvPr>
          <p:cNvSpPr>
            <a:spLocks noChangeAspect="1"/>
          </p:cNvSpPr>
          <p:nvPr/>
        </p:nvSpPr>
        <p:spPr bwMode="auto">
          <a:xfrm>
            <a:off x="494753" y="6037065"/>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7" name="Freeform 79">
            <a:extLst>
              <a:ext uri="{FF2B5EF4-FFF2-40B4-BE49-F238E27FC236}">
                <a16:creationId xmlns:a16="http://schemas.microsoft.com/office/drawing/2014/main" id="{119B440D-FE58-4854-8A85-FD30C4CB1ED8}"/>
              </a:ext>
            </a:extLst>
          </p:cNvPr>
          <p:cNvSpPr>
            <a:spLocks noChangeAspect="1"/>
          </p:cNvSpPr>
          <p:nvPr/>
        </p:nvSpPr>
        <p:spPr bwMode="auto">
          <a:xfrm>
            <a:off x="2559204" y="5770178"/>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8" name="Freeform 79">
            <a:extLst>
              <a:ext uri="{FF2B5EF4-FFF2-40B4-BE49-F238E27FC236}">
                <a16:creationId xmlns:a16="http://schemas.microsoft.com/office/drawing/2014/main" id="{8C39FA75-A889-4978-97A9-C2D717C75F2C}"/>
              </a:ext>
            </a:extLst>
          </p:cNvPr>
          <p:cNvSpPr>
            <a:spLocks noChangeAspect="1"/>
          </p:cNvSpPr>
          <p:nvPr/>
        </p:nvSpPr>
        <p:spPr bwMode="auto">
          <a:xfrm>
            <a:off x="2581589" y="6037065"/>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9" name="Freeform 79">
            <a:extLst>
              <a:ext uri="{FF2B5EF4-FFF2-40B4-BE49-F238E27FC236}">
                <a16:creationId xmlns:a16="http://schemas.microsoft.com/office/drawing/2014/main" id="{52C66DEB-83EC-4029-928E-CE66253B0943}"/>
              </a:ext>
            </a:extLst>
          </p:cNvPr>
          <p:cNvSpPr>
            <a:spLocks noChangeAspect="1"/>
          </p:cNvSpPr>
          <p:nvPr/>
        </p:nvSpPr>
        <p:spPr bwMode="auto">
          <a:xfrm>
            <a:off x="4759284" y="5324865"/>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0" name="Freeform 79">
            <a:extLst>
              <a:ext uri="{FF2B5EF4-FFF2-40B4-BE49-F238E27FC236}">
                <a16:creationId xmlns:a16="http://schemas.microsoft.com/office/drawing/2014/main" id="{BFB8C798-AC0F-4E47-BA91-F7A24164DA79}"/>
              </a:ext>
            </a:extLst>
          </p:cNvPr>
          <p:cNvSpPr>
            <a:spLocks noChangeAspect="1"/>
          </p:cNvSpPr>
          <p:nvPr/>
        </p:nvSpPr>
        <p:spPr bwMode="auto">
          <a:xfrm>
            <a:off x="4756580" y="5529203"/>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1" name="Freeform 79">
            <a:extLst>
              <a:ext uri="{FF2B5EF4-FFF2-40B4-BE49-F238E27FC236}">
                <a16:creationId xmlns:a16="http://schemas.microsoft.com/office/drawing/2014/main" id="{8A40F310-DBA1-41E4-BFE1-8C157338181B}"/>
              </a:ext>
            </a:extLst>
          </p:cNvPr>
          <p:cNvSpPr>
            <a:spLocks noChangeAspect="1"/>
          </p:cNvSpPr>
          <p:nvPr/>
        </p:nvSpPr>
        <p:spPr bwMode="auto">
          <a:xfrm>
            <a:off x="4770751" y="5784522"/>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2" name="Freeform 79">
            <a:extLst>
              <a:ext uri="{FF2B5EF4-FFF2-40B4-BE49-F238E27FC236}">
                <a16:creationId xmlns:a16="http://schemas.microsoft.com/office/drawing/2014/main" id="{86806D4A-8CBF-4B5A-ACE9-F8FF92022BC2}"/>
              </a:ext>
            </a:extLst>
          </p:cNvPr>
          <p:cNvSpPr>
            <a:spLocks noChangeAspect="1"/>
          </p:cNvSpPr>
          <p:nvPr/>
        </p:nvSpPr>
        <p:spPr bwMode="auto">
          <a:xfrm>
            <a:off x="4755294" y="6049499"/>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3" name="Rectangle 92">
            <a:extLst>
              <a:ext uri="{FF2B5EF4-FFF2-40B4-BE49-F238E27FC236}">
                <a16:creationId xmlns:a16="http://schemas.microsoft.com/office/drawing/2014/main" id="{280915E7-098A-4E0F-B954-2BAB6D094485}"/>
              </a:ext>
            </a:extLst>
          </p:cNvPr>
          <p:cNvSpPr/>
          <p:nvPr/>
        </p:nvSpPr>
        <p:spPr>
          <a:xfrm>
            <a:off x="609918" y="294200"/>
            <a:ext cx="595586"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ru-RU" b="1">
                <a:solidFill>
                  <a:srgbClr val="000000"/>
                </a:solidFill>
                <a:latin typeface="EYInterstate Light" panose="02000506000000020004" pitchFamily="2" charset="0"/>
              </a:rPr>
              <a:t>3</a:t>
            </a: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.1</a:t>
            </a:r>
          </a:p>
        </p:txBody>
      </p:sp>
      <p:sp>
        <p:nvSpPr>
          <p:cNvPr id="94" name="Freeform 79">
            <a:extLst>
              <a:ext uri="{FF2B5EF4-FFF2-40B4-BE49-F238E27FC236}">
                <a16:creationId xmlns:a16="http://schemas.microsoft.com/office/drawing/2014/main" id="{2577636F-706A-4B3C-BBFF-E64AEF86E772}"/>
              </a:ext>
            </a:extLst>
          </p:cNvPr>
          <p:cNvSpPr>
            <a:spLocks noChangeAspect="1"/>
          </p:cNvSpPr>
          <p:nvPr/>
        </p:nvSpPr>
        <p:spPr bwMode="auto">
          <a:xfrm>
            <a:off x="10729391" y="2467950"/>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5" name="Freeform 79">
            <a:extLst>
              <a:ext uri="{FF2B5EF4-FFF2-40B4-BE49-F238E27FC236}">
                <a16:creationId xmlns:a16="http://schemas.microsoft.com/office/drawing/2014/main" id="{E0E05556-5B8F-4E85-AC52-48345CA603C1}"/>
              </a:ext>
            </a:extLst>
          </p:cNvPr>
          <p:cNvSpPr>
            <a:spLocks noChangeAspect="1"/>
          </p:cNvSpPr>
          <p:nvPr/>
        </p:nvSpPr>
        <p:spPr bwMode="auto">
          <a:xfrm>
            <a:off x="9221635" y="2578294"/>
            <a:ext cx="419095" cy="4943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6" name="Freeform 79">
            <a:extLst>
              <a:ext uri="{FF2B5EF4-FFF2-40B4-BE49-F238E27FC236}">
                <a16:creationId xmlns:a16="http://schemas.microsoft.com/office/drawing/2014/main" id="{7F18685C-1FDA-4C01-B3BF-DBA6A747E75B}"/>
              </a:ext>
            </a:extLst>
          </p:cNvPr>
          <p:cNvSpPr>
            <a:spLocks noChangeAspect="1"/>
          </p:cNvSpPr>
          <p:nvPr/>
        </p:nvSpPr>
        <p:spPr bwMode="auto">
          <a:xfrm>
            <a:off x="9706803" y="2328994"/>
            <a:ext cx="419095" cy="4943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7" name="Freeform 79">
            <a:extLst>
              <a:ext uri="{FF2B5EF4-FFF2-40B4-BE49-F238E27FC236}">
                <a16:creationId xmlns:a16="http://schemas.microsoft.com/office/drawing/2014/main" id="{AFBF6135-126C-400E-BD6D-116ADB911363}"/>
              </a:ext>
            </a:extLst>
          </p:cNvPr>
          <p:cNvSpPr>
            <a:spLocks noChangeAspect="1"/>
          </p:cNvSpPr>
          <p:nvPr/>
        </p:nvSpPr>
        <p:spPr bwMode="auto">
          <a:xfrm>
            <a:off x="9038558" y="2655308"/>
            <a:ext cx="419095" cy="4943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9" name="Freeform 79">
            <a:extLst>
              <a:ext uri="{FF2B5EF4-FFF2-40B4-BE49-F238E27FC236}">
                <a16:creationId xmlns:a16="http://schemas.microsoft.com/office/drawing/2014/main" id="{5067CD48-3FA3-4A6D-B13D-C7CEC471C0AB}"/>
              </a:ext>
            </a:extLst>
          </p:cNvPr>
          <p:cNvSpPr>
            <a:spLocks noChangeAspect="1"/>
          </p:cNvSpPr>
          <p:nvPr/>
        </p:nvSpPr>
        <p:spPr bwMode="auto">
          <a:xfrm>
            <a:off x="10164964" y="4216945"/>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00" name="Freeform 79">
            <a:extLst>
              <a:ext uri="{FF2B5EF4-FFF2-40B4-BE49-F238E27FC236}">
                <a16:creationId xmlns:a16="http://schemas.microsoft.com/office/drawing/2014/main" id="{D04154EB-EAF4-49DF-949F-7CBCBDCEFD19}"/>
              </a:ext>
            </a:extLst>
          </p:cNvPr>
          <p:cNvSpPr>
            <a:spLocks noChangeAspect="1"/>
          </p:cNvSpPr>
          <p:nvPr/>
        </p:nvSpPr>
        <p:spPr bwMode="auto">
          <a:xfrm>
            <a:off x="9615401" y="4202149"/>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01" name="Freeform 79">
            <a:extLst>
              <a:ext uri="{FF2B5EF4-FFF2-40B4-BE49-F238E27FC236}">
                <a16:creationId xmlns:a16="http://schemas.microsoft.com/office/drawing/2014/main" id="{714D192A-2736-49CE-9B20-23AEC4696422}"/>
              </a:ext>
            </a:extLst>
          </p:cNvPr>
          <p:cNvSpPr>
            <a:spLocks noChangeAspect="1"/>
          </p:cNvSpPr>
          <p:nvPr/>
        </p:nvSpPr>
        <p:spPr bwMode="auto">
          <a:xfrm>
            <a:off x="8120087" y="3791018"/>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02" name="Freeform 79">
            <a:extLst>
              <a:ext uri="{FF2B5EF4-FFF2-40B4-BE49-F238E27FC236}">
                <a16:creationId xmlns:a16="http://schemas.microsoft.com/office/drawing/2014/main" id="{1E736907-C3B3-4D46-80AE-9A5D0AF1A387}"/>
              </a:ext>
            </a:extLst>
          </p:cNvPr>
          <p:cNvSpPr>
            <a:spLocks noChangeAspect="1"/>
          </p:cNvSpPr>
          <p:nvPr/>
        </p:nvSpPr>
        <p:spPr bwMode="auto">
          <a:xfrm>
            <a:off x="9977065" y="1584283"/>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03" name="Freeform 79">
            <a:extLst>
              <a:ext uri="{FF2B5EF4-FFF2-40B4-BE49-F238E27FC236}">
                <a16:creationId xmlns:a16="http://schemas.microsoft.com/office/drawing/2014/main" id="{A64F004D-0B64-4E77-AA25-11D6710D7C38}"/>
              </a:ext>
            </a:extLst>
          </p:cNvPr>
          <p:cNvSpPr>
            <a:spLocks noChangeAspect="1"/>
          </p:cNvSpPr>
          <p:nvPr/>
        </p:nvSpPr>
        <p:spPr bwMode="auto">
          <a:xfrm>
            <a:off x="9745868" y="985640"/>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04" name="Freeform 79">
            <a:extLst>
              <a:ext uri="{FF2B5EF4-FFF2-40B4-BE49-F238E27FC236}">
                <a16:creationId xmlns:a16="http://schemas.microsoft.com/office/drawing/2014/main" id="{95466E1C-9329-4CB7-9F49-A8FA171A6DE8}"/>
              </a:ext>
            </a:extLst>
          </p:cNvPr>
          <p:cNvSpPr>
            <a:spLocks noChangeAspect="1"/>
          </p:cNvSpPr>
          <p:nvPr/>
        </p:nvSpPr>
        <p:spPr bwMode="auto">
          <a:xfrm>
            <a:off x="10130837" y="1523641"/>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05" name="Freeform 79">
            <a:extLst>
              <a:ext uri="{FF2B5EF4-FFF2-40B4-BE49-F238E27FC236}">
                <a16:creationId xmlns:a16="http://schemas.microsoft.com/office/drawing/2014/main" id="{9F45E4ED-1933-4B40-B4DC-26D9106A9CC4}"/>
              </a:ext>
            </a:extLst>
          </p:cNvPr>
          <p:cNvSpPr>
            <a:spLocks noChangeAspect="1"/>
          </p:cNvSpPr>
          <p:nvPr/>
        </p:nvSpPr>
        <p:spPr bwMode="auto">
          <a:xfrm>
            <a:off x="8545148" y="3376937"/>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06" name="Freeform 79">
            <a:extLst>
              <a:ext uri="{FF2B5EF4-FFF2-40B4-BE49-F238E27FC236}">
                <a16:creationId xmlns:a16="http://schemas.microsoft.com/office/drawing/2014/main" id="{80925633-406C-4E1F-853A-2DDE02AD8A7B}"/>
              </a:ext>
            </a:extLst>
          </p:cNvPr>
          <p:cNvSpPr>
            <a:spLocks noChangeAspect="1"/>
          </p:cNvSpPr>
          <p:nvPr/>
        </p:nvSpPr>
        <p:spPr bwMode="auto">
          <a:xfrm>
            <a:off x="10159671" y="1539850"/>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07" name="Freeform 79">
            <a:extLst>
              <a:ext uri="{FF2B5EF4-FFF2-40B4-BE49-F238E27FC236}">
                <a16:creationId xmlns:a16="http://schemas.microsoft.com/office/drawing/2014/main" id="{42B59B65-3280-4684-B4F4-C1828C136D0D}"/>
              </a:ext>
            </a:extLst>
          </p:cNvPr>
          <p:cNvSpPr>
            <a:spLocks noChangeAspect="1"/>
          </p:cNvSpPr>
          <p:nvPr/>
        </p:nvSpPr>
        <p:spPr bwMode="auto">
          <a:xfrm>
            <a:off x="8746960" y="4968516"/>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08" name="Date Placeholder 10">
            <a:extLst>
              <a:ext uri="{FF2B5EF4-FFF2-40B4-BE49-F238E27FC236}">
                <a16:creationId xmlns:a16="http://schemas.microsoft.com/office/drawing/2014/main" id="{B0DD762C-102C-44EF-8058-A3858D1F8543}"/>
              </a:ext>
            </a:extLst>
          </p:cNvPr>
          <p:cNvSpPr>
            <a:spLocks noGrp="1"/>
          </p:cNvSpPr>
          <p:nvPr>
            <p:ph type="dt" sz="half" idx="10"/>
          </p:nvPr>
        </p:nvSpPr>
        <p:spPr>
          <a:xfrm>
            <a:off x="963326" y="6563800"/>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158444448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C859A04E-D8D8-4F48-B2C0-25B6B5DBC6D3}"/>
              </a:ext>
            </a:extLst>
          </p:cNvPr>
          <p:cNvSpPr/>
          <p:nvPr/>
        </p:nvSpPr>
        <p:spPr>
          <a:xfrm>
            <a:off x="609917" y="907493"/>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 name="Slide Number Placeholder 5">
            <a:extLst>
              <a:ext uri="{FF2B5EF4-FFF2-40B4-BE49-F238E27FC236}">
                <a16:creationId xmlns:a16="http://schemas.microsoft.com/office/drawing/2014/main" id="{A37B551C-C94C-480A-B965-878851337062}"/>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31</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1" name="Abgerundetes Rechteck 35">
            <a:extLst>
              <a:ext uri="{FF2B5EF4-FFF2-40B4-BE49-F238E27FC236}">
                <a16:creationId xmlns:a16="http://schemas.microsoft.com/office/drawing/2014/main" id="{6F36FF58-237F-4594-8C22-BACA8E68CC4F}"/>
              </a:ext>
            </a:extLst>
          </p:cNvPr>
          <p:cNvSpPr/>
          <p:nvPr/>
        </p:nvSpPr>
        <p:spPr bwMode="gray">
          <a:xfrm>
            <a:off x="6120756" y="1397001"/>
            <a:ext cx="5474978" cy="4891142"/>
          </a:xfrm>
          <a:prstGeom prst="rect">
            <a:avLst/>
          </a:prstGeom>
          <a:solidFill>
            <a:srgbClr val="F0F0F0"/>
          </a:solidFill>
          <a:ln w="25400" cap="flat" cmpd="sng" algn="ctr">
            <a:noFill/>
            <a:prstDash val="solid"/>
            <a:headEnd/>
            <a:tailEnd/>
          </a:ln>
          <a:effectLst/>
        </p:spPr>
        <p:txBody>
          <a:bodyPr lIns="640080" tIns="72000" rIns="108000" bIns="72000" anchor="ctr"/>
          <a:lstStyle/>
          <a:p>
            <a:pPr marL="534988" defTabSz="801688" eaLnBrk="0" hangingPunct="0">
              <a:lnSpc>
                <a:spcPct val="95000"/>
              </a:lnSpc>
              <a:spcAft>
                <a:spcPts val="800"/>
              </a:spcAft>
              <a:buClr>
                <a:srgbClr val="969696"/>
              </a:buClr>
              <a:defRPr/>
            </a:pPr>
            <a:r>
              <a:rPr lang="lv-LV" sz="1400" b="1" kern="0">
                <a:solidFill>
                  <a:schemeClr val="bg2"/>
                </a:solidFill>
                <a:latin typeface="EYInterstate Light" panose="02000506000000020004" pitchFamily="2" charset="0"/>
                <a:cs typeface="Arial" charset="0"/>
              </a:rPr>
              <a:t>Informācijas avoti un pakalpojumu pieejamība elektroniski</a:t>
            </a:r>
          </a:p>
          <a:p>
            <a:pPr marL="534988" algn="just" defTabSz="801688" eaLnBrk="0" hangingPunct="0">
              <a:lnSpc>
                <a:spcPct val="95000"/>
              </a:lnSpc>
              <a:spcAft>
                <a:spcPts val="800"/>
              </a:spcAft>
              <a:buClr>
                <a:srgbClr val="969696"/>
              </a:buClr>
              <a:defRPr/>
            </a:pPr>
            <a:r>
              <a:rPr lang="lv-LV" sz="1200" kern="0">
                <a:solidFill>
                  <a:schemeClr val="bg2"/>
                </a:solidFill>
                <a:latin typeface="EYInterstate Light" panose="02000506000000020004" pitchFamily="2" charset="0"/>
                <a:cs typeface="Arial" charset="0"/>
              </a:rPr>
              <a:t>Visi anketā uzrādītie pakalpojumi nav iekļauti Dienvidkurzemes novada  pašvaldības mājaslapā un Latvija.lv. Pašvaldības pārstāvji komentē, ka administratīvā sloga un administratīvās teritorijas sadrumstalotības dēļ darbs ar pakalpojumu apkopošanu un aprakstīšanu vedas gausi.</a:t>
            </a:r>
          </a:p>
          <a:p>
            <a:pPr marL="534988" algn="just" defTabSz="801688" eaLnBrk="0" hangingPunct="0">
              <a:lnSpc>
                <a:spcPct val="95000"/>
              </a:lnSpc>
              <a:spcAft>
                <a:spcPts val="800"/>
              </a:spcAft>
              <a:buClr>
                <a:srgbClr val="969696"/>
              </a:buClr>
              <a:defRPr/>
            </a:pPr>
            <a:r>
              <a:rPr lang="lv-LV" sz="1200" kern="0">
                <a:solidFill>
                  <a:schemeClr val="bg2"/>
                </a:solidFill>
                <a:latin typeface="EYInterstate Light" panose="02000506000000020004" pitchFamily="2" charset="0"/>
                <a:cs typeface="Arial" charset="0"/>
              </a:rPr>
              <a:t>Pašvaldības mājaslapā norādīto e-pakalpojumu skaits šobrīd: 0</a:t>
            </a:r>
          </a:p>
          <a:p>
            <a:pPr marL="534988" algn="just" defTabSz="801688" eaLnBrk="0" hangingPunct="0">
              <a:lnSpc>
                <a:spcPct val="95000"/>
              </a:lnSpc>
              <a:spcAft>
                <a:spcPts val="800"/>
              </a:spcAft>
              <a:buClr>
                <a:srgbClr val="969696"/>
              </a:buClr>
              <a:defRPr/>
            </a:pPr>
            <a:r>
              <a:rPr lang="lv-LV" sz="1200" kern="0">
                <a:solidFill>
                  <a:schemeClr val="bg2"/>
                </a:solidFill>
                <a:latin typeface="EYInterstate Light" panose="02000506000000020004" pitchFamily="2" charset="0"/>
                <a:cs typeface="Arial" charset="0"/>
              </a:rPr>
              <a:t>Latvija.lv norādīto e-pakalpojumu skaits šobrīd: 2</a:t>
            </a:r>
            <a:endParaRPr lang="en-IN" sz="1200" kern="0">
              <a:solidFill>
                <a:schemeClr val="bg2"/>
              </a:solidFill>
              <a:latin typeface="EYInterstate Light" panose="02000506000000020004" pitchFamily="2" charset="0"/>
              <a:cs typeface="Arial" charset="0"/>
            </a:endParaRPr>
          </a:p>
        </p:txBody>
      </p:sp>
      <p:sp>
        <p:nvSpPr>
          <p:cNvPr id="14" name="Abgerundetes Rechteck 35">
            <a:extLst>
              <a:ext uri="{FF2B5EF4-FFF2-40B4-BE49-F238E27FC236}">
                <a16:creationId xmlns:a16="http://schemas.microsoft.com/office/drawing/2014/main" id="{0463D941-5282-473C-B34A-0C280712A1C2}"/>
              </a:ext>
            </a:extLst>
          </p:cNvPr>
          <p:cNvSpPr/>
          <p:nvPr/>
        </p:nvSpPr>
        <p:spPr bwMode="gray">
          <a:xfrm>
            <a:off x="609917" y="1397000"/>
            <a:ext cx="5474978" cy="4891143"/>
          </a:xfrm>
          <a:prstGeom prst="rect">
            <a:avLst/>
          </a:prstGeom>
          <a:solidFill>
            <a:srgbClr val="F0F0F0"/>
          </a:solidFill>
          <a:ln w="25400" cap="flat" cmpd="sng" algn="ctr">
            <a:noFill/>
            <a:prstDash val="solid"/>
            <a:headEnd/>
            <a:tailEnd/>
          </a:ln>
          <a:effectLst/>
        </p:spPr>
        <p:txBody>
          <a:bodyPr lIns="640080" tIns="72000" rIns="108000" bIns="72000" anchor="ctr"/>
          <a:lstStyle/>
          <a:p>
            <a:pPr marL="534988" marR="0" lvl="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Pakalpojumu pieejamības izvērtējuma metodika pašvaldībā</a:t>
            </a:r>
          </a:p>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Dienvidkurzemes novada pašvaldībā pilsētu un pagastu pārvaldes tika apvienotas un ietilpst apvienotajā pārvaldē, taču pakalpojumu sniegšanas vietu skaits netika samazināts.</a:t>
            </a:r>
          </a:p>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Par pagasta pārvalžu apvienošanu, ņemot vērā iedzīvotāju skaitu, lēma domes deputāti, apstiprinot pašvaldības nolikumu. </a:t>
            </a:r>
          </a:p>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40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40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17" name="Freeform 38">
            <a:extLst>
              <a:ext uri="{FF2B5EF4-FFF2-40B4-BE49-F238E27FC236}">
                <a16:creationId xmlns:a16="http://schemas.microsoft.com/office/drawing/2014/main" id="{32547100-D15B-47A7-9F44-55AD0775B024}"/>
              </a:ext>
            </a:extLst>
          </p:cNvPr>
          <p:cNvSpPr>
            <a:spLocks noChangeAspect="1" noEditPoints="1"/>
          </p:cNvSpPr>
          <p:nvPr/>
        </p:nvSpPr>
        <p:spPr bwMode="auto">
          <a:xfrm>
            <a:off x="6438443" y="2733901"/>
            <a:ext cx="652323" cy="619208"/>
          </a:xfrm>
          <a:custGeom>
            <a:avLst/>
            <a:gdLst>
              <a:gd name="T0" fmla="*/ 2147483647 w 5332"/>
              <a:gd name="T1" fmla="*/ 2147483647 h 4763"/>
              <a:gd name="T2" fmla="*/ 2147483647 w 5332"/>
              <a:gd name="T3" fmla="*/ 2147483647 h 4763"/>
              <a:gd name="T4" fmla="*/ 2147483647 w 5332"/>
              <a:gd name="T5" fmla="*/ 2147483647 h 4763"/>
              <a:gd name="T6" fmla="*/ 2147483647 w 5332"/>
              <a:gd name="T7" fmla="*/ 2147483647 h 4763"/>
              <a:gd name="T8" fmla="*/ 2147483647 w 5332"/>
              <a:gd name="T9" fmla="*/ 2147483647 h 4763"/>
              <a:gd name="T10" fmla="*/ 2147483647 w 5332"/>
              <a:gd name="T11" fmla="*/ 2147483647 h 4763"/>
              <a:gd name="T12" fmla="*/ 2147483647 w 5332"/>
              <a:gd name="T13" fmla="*/ 2147483647 h 4763"/>
              <a:gd name="T14" fmla="*/ 2147483647 w 5332"/>
              <a:gd name="T15" fmla="*/ 2147483647 h 4763"/>
              <a:gd name="T16" fmla="*/ 2147483647 w 5332"/>
              <a:gd name="T17" fmla="*/ 2147483647 h 4763"/>
              <a:gd name="T18" fmla="*/ 2147483647 w 5332"/>
              <a:gd name="T19" fmla="*/ 2147483647 h 4763"/>
              <a:gd name="T20" fmla="*/ 2147483647 w 5332"/>
              <a:gd name="T21" fmla="*/ 2147483647 h 4763"/>
              <a:gd name="T22" fmla="*/ 2147483647 w 5332"/>
              <a:gd name="T23" fmla="*/ 2147483647 h 4763"/>
              <a:gd name="T24" fmla="*/ 2147483647 w 5332"/>
              <a:gd name="T25" fmla="*/ 2147483647 h 4763"/>
              <a:gd name="T26" fmla="*/ 2147483647 w 5332"/>
              <a:gd name="T27" fmla="*/ 2147483647 h 4763"/>
              <a:gd name="T28" fmla="*/ 2147483647 w 5332"/>
              <a:gd name="T29" fmla="*/ 2147483647 h 4763"/>
              <a:gd name="T30" fmla="*/ 2147483647 w 5332"/>
              <a:gd name="T31" fmla="*/ 2147483647 h 4763"/>
              <a:gd name="T32" fmla="*/ 2147483647 w 5332"/>
              <a:gd name="T33" fmla="*/ 2147483647 h 4763"/>
              <a:gd name="T34" fmla="*/ 2147483647 w 5332"/>
              <a:gd name="T35" fmla="*/ 2147483647 h 4763"/>
              <a:gd name="T36" fmla="*/ 2147483647 w 5332"/>
              <a:gd name="T37" fmla="*/ 2147483647 h 4763"/>
              <a:gd name="T38" fmla="*/ 2147483647 w 5332"/>
              <a:gd name="T39" fmla="*/ 2147483647 h 4763"/>
              <a:gd name="T40" fmla="*/ 2147483647 w 5332"/>
              <a:gd name="T41" fmla="*/ 0 h 4763"/>
              <a:gd name="T42" fmla="*/ 2147483647 w 5332"/>
              <a:gd name="T43" fmla="*/ 2147483647 h 4763"/>
              <a:gd name="T44" fmla="*/ 2147483647 w 5332"/>
              <a:gd name="T45" fmla="*/ 2147483647 h 4763"/>
              <a:gd name="T46" fmla="*/ 2147483647 w 5332"/>
              <a:gd name="T47" fmla="*/ 2147483647 h 4763"/>
              <a:gd name="T48" fmla="*/ 2147483647 w 5332"/>
              <a:gd name="T49" fmla="*/ 2147483647 h 4763"/>
              <a:gd name="T50" fmla="*/ 2147483647 w 5332"/>
              <a:gd name="T51" fmla="*/ 2147483647 h 4763"/>
              <a:gd name="T52" fmla="*/ 2147483647 w 5332"/>
              <a:gd name="T53" fmla="*/ 2147483647 h 4763"/>
              <a:gd name="T54" fmla="*/ 2147483647 w 5332"/>
              <a:gd name="T55" fmla="*/ 2147483647 h 4763"/>
              <a:gd name="T56" fmla="*/ 2147483647 w 5332"/>
              <a:gd name="T57" fmla="*/ 2147483647 h 4763"/>
              <a:gd name="T58" fmla="*/ 0 w 5332"/>
              <a:gd name="T59" fmla="*/ 2147483647 h 4763"/>
              <a:gd name="T60" fmla="*/ 2147483647 w 5332"/>
              <a:gd name="T61" fmla="*/ 2147483647 h 4763"/>
              <a:gd name="T62" fmla="*/ 2147483647 w 5332"/>
              <a:gd name="T63" fmla="*/ 2147483647 h 4763"/>
              <a:gd name="T64" fmla="*/ 2147483647 w 5332"/>
              <a:gd name="T65" fmla="*/ 0 h 4763"/>
              <a:gd name="T66" fmla="*/ 2147483647 w 5332"/>
              <a:gd name="T67" fmla="*/ 2147483647 h 4763"/>
              <a:gd name="T68" fmla="*/ 2147483647 w 5332"/>
              <a:gd name="T69" fmla="*/ 2147483647 h 4763"/>
              <a:gd name="T70" fmla="*/ 2147483647 w 5332"/>
              <a:gd name="T71" fmla="*/ 2147483647 h 4763"/>
              <a:gd name="T72" fmla="*/ 2147483647 w 5332"/>
              <a:gd name="T73" fmla="*/ 2147483647 h 4763"/>
              <a:gd name="T74" fmla="*/ 2147483647 w 5332"/>
              <a:gd name="T75" fmla="*/ 2147483647 h 4763"/>
              <a:gd name="T76" fmla="*/ 2147483647 w 5332"/>
              <a:gd name="T77" fmla="*/ 2147483647 h 4763"/>
              <a:gd name="T78" fmla="*/ 2147483647 w 5332"/>
              <a:gd name="T79" fmla="*/ 2147483647 h 4763"/>
              <a:gd name="T80" fmla="*/ 2147483647 w 5332"/>
              <a:gd name="T81" fmla="*/ 2147483647 h 4763"/>
              <a:gd name="T82" fmla="*/ 2147483647 w 5332"/>
              <a:gd name="T83" fmla="*/ 2147483647 h 4763"/>
              <a:gd name="T84" fmla="*/ 2147483647 w 5332"/>
              <a:gd name="T85" fmla="*/ 2147483647 h 4763"/>
              <a:gd name="T86" fmla="*/ 2147483647 w 5332"/>
              <a:gd name="T87" fmla="*/ 2147483647 h 4763"/>
              <a:gd name="T88" fmla="*/ 2147483647 w 5332"/>
              <a:gd name="T89" fmla="*/ 2147483647 h 4763"/>
              <a:gd name="T90" fmla="*/ 2147483647 w 5332"/>
              <a:gd name="T91" fmla="*/ 2147483647 h 4763"/>
              <a:gd name="T92" fmla="*/ 2147483647 w 5332"/>
              <a:gd name="T93" fmla="*/ 2147483647 h 4763"/>
              <a:gd name="T94" fmla="*/ 2147483647 w 5332"/>
              <a:gd name="T95" fmla="*/ 2147483647 h 4763"/>
              <a:gd name="T96" fmla="*/ 2147483647 w 5332"/>
              <a:gd name="T97" fmla="*/ 2147483647 h 4763"/>
              <a:gd name="T98" fmla="*/ 2147483647 w 5332"/>
              <a:gd name="T99" fmla="*/ 2147483647 h 4763"/>
              <a:gd name="T100" fmla="*/ 2147483647 w 5332"/>
              <a:gd name="T101" fmla="*/ 2147483647 h 4763"/>
              <a:gd name="T102" fmla="*/ 2147483647 w 5332"/>
              <a:gd name="T103" fmla="*/ 2147483647 h 4763"/>
              <a:gd name="T104" fmla="*/ 2147483647 w 5332"/>
              <a:gd name="T105" fmla="*/ 2147483647 h 4763"/>
              <a:gd name="T106" fmla="*/ 2147483647 w 5332"/>
              <a:gd name="T107" fmla="*/ 2147483647 h 4763"/>
              <a:gd name="T108" fmla="*/ 2147483647 w 5332"/>
              <a:gd name="T109" fmla="*/ 2147483647 h 4763"/>
              <a:gd name="T110" fmla="*/ 2147483647 w 5332"/>
              <a:gd name="T111" fmla="*/ 2147483647 h 4763"/>
              <a:gd name="T112" fmla="*/ 2147483647 w 5332"/>
              <a:gd name="T113" fmla="*/ 2147483647 h 4763"/>
              <a:gd name="T114" fmla="*/ 2147483647 w 5332"/>
              <a:gd name="T115" fmla="*/ 2147483647 h 4763"/>
              <a:gd name="T116" fmla="*/ 2147483647 w 5332"/>
              <a:gd name="T117" fmla="*/ 2147483647 h 4763"/>
              <a:gd name="T118" fmla="*/ 2147483647 w 5332"/>
              <a:gd name="T119" fmla="*/ 2147483647 h 4763"/>
              <a:gd name="T120" fmla="*/ 2147483647 w 5332"/>
              <a:gd name="T121" fmla="*/ 2147483647 h 4763"/>
              <a:gd name="T122" fmla="*/ 2147483647 w 5332"/>
              <a:gd name="T123" fmla="*/ 2147483647 h 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32"/>
              <a:gd name="T187" fmla="*/ 0 h 4763"/>
              <a:gd name="T188" fmla="*/ 5332 w 5332"/>
              <a:gd name="T189" fmla="*/ 4763 h 47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32" h="4763">
                <a:moveTo>
                  <a:pt x="2131" y="4305"/>
                </a:moveTo>
                <a:lnTo>
                  <a:pt x="2885" y="4305"/>
                </a:lnTo>
                <a:lnTo>
                  <a:pt x="2885" y="4413"/>
                </a:lnTo>
                <a:lnTo>
                  <a:pt x="2041" y="4413"/>
                </a:lnTo>
                <a:lnTo>
                  <a:pt x="1813" y="4548"/>
                </a:lnTo>
                <a:lnTo>
                  <a:pt x="3514" y="4548"/>
                </a:lnTo>
                <a:lnTo>
                  <a:pt x="3259" y="4394"/>
                </a:lnTo>
                <a:lnTo>
                  <a:pt x="3248" y="4386"/>
                </a:lnTo>
                <a:lnTo>
                  <a:pt x="3239" y="4379"/>
                </a:lnTo>
                <a:lnTo>
                  <a:pt x="3230" y="4371"/>
                </a:lnTo>
                <a:lnTo>
                  <a:pt x="3223" y="4365"/>
                </a:lnTo>
                <a:lnTo>
                  <a:pt x="3216" y="4356"/>
                </a:lnTo>
                <a:lnTo>
                  <a:pt x="3209" y="4347"/>
                </a:lnTo>
                <a:lnTo>
                  <a:pt x="3205" y="4339"/>
                </a:lnTo>
                <a:lnTo>
                  <a:pt x="3201" y="4331"/>
                </a:lnTo>
                <a:lnTo>
                  <a:pt x="3195" y="4312"/>
                </a:lnTo>
                <a:lnTo>
                  <a:pt x="3191" y="4292"/>
                </a:lnTo>
                <a:lnTo>
                  <a:pt x="3189" y="4271"/>
                </a:lnTo>
                <a:lnTo>
                  <a:pt x="3189" y="4246"/>
                </a:lnTo>
                <a:lnTo>
                  <a:pt x="3189" y="4063"/>
                </a:lnTo>
                <a:lnTo>
                  <a:pt x="3404" y="4063"/>
                </a:lnTo>
                <a:lnTo>
                  <a:pt x="3404" y="4175"/>
                </a:lnTo>
                <a:lnTo>
                  <a:pt x="3404" y="4197"/>
                </a:lnTo>
                <a:lnTo>
                  <a:pt x="3408" y="4213"/>
                </a:lnTo>
                <a:lnTo>
                  <a:pt x="3413" y="4228"/>
                </a:lnTo>
                <a:lnTo>
                  <a:pt x="3420" y="4238"/>
                </a:lnTo>
                <a:lnTo>
                  <a:pt x="3431" y="4249"/>
                </a:lnTo>
                <a:lnTo>
                  <a:pt x="3443" y="4259"/>
                </a:lnTo>
                <a:lnTo>
                  <a:pt x="3475" y="4277"/>
                </a:lnTo>
                <a:lnTo>
                  <a:pt x="3815" y="4480"/>
                </a:lnTo>
                <a:lnTo>
                  <a:pt x="3827" y="4487"/>
                </a:lnTo>
                <a:lnTo>
                  <a:pt x="3836" y="4495"/>
                </a:lnTo>
                <a:lnTo>
                  <a:pt x="3847" y="4503"/>
                </a:lnTo>
                <a:lnTo>
                  <a:pt x="3855" y="4512"/>
                </a:lnTo>
                <a:lnTo>
                  <a:pt x="3863" y="4523"/>
                </a:lnTo>
                <a:lnTo>
                  <a:pt x="3871" y="4532"/>
                </a:lnTo>
                <a:lnTo>
                  <a:pt x="3876" y="4544"/>
                </a:lnTo>
                <a:lnTo>
                  <a:pt x="3882" y="4555"/>
                </a:lnTo>
                <a:lnTo>
                  <a:pt x="3887" y="4566"/>
                </a:lnTo>
                <a:lnTo>
                  <a:pt x="3891" y="4578"/>
                </a:lnTo>
                <a:lnTo>
                  <a:pt x="3894" y="4590"/>
                </a:lnTo>
                <a:lnTo>
                  <a:pt x="3896" y="4602"/>
                </a:lnTo>
                <a:lnTo>
                  <a:pt x="3898" y="4614"/>
                </a:lnTo>
                <a:lnTo>
                  <a:pt x="3898" y="4625"/>
                </a:lnTo>
                <a:lnTo>
                  <a:pt x="3898" y="4637"/>
                </a:lnTo>
                <a:lnTo>
                  <a:pt x="3896" y="4649"/>
                </a:lnTo>
                <a:lnTo>
                  <a:pt x="3895" y="4661"/>
                </a:lnTo>
                <a:lnTo>
                  <a:pt x="3892" y="4672"/>
                </a:lnTo>
                <a:lnTo>
                  <a:pt x="3888" y="4682"/>
                </a:lnTo>
                <a:lnTo>
                  <a:pt x="3884" y="4693"/>
                </a:lnTo>
                <a:lnTo>
                  <a:pt x="3879" y="4703"/>
                </a:lnTo>
                <a:lnTo>
                  <a:pt x="3872" y="4712"/>
                </a:lnTo>
                <a:lnTo>
                  <a:pt x="3865" y="4721"/>
                </a:lnTo>
                <a:lnTo>
                  <a:pt x="3857" y="4729"/>
                </a:lnTo>
                <a:lnTo>
                  <a:pt x="3848" y="4736"/>
                </a:lnTo>
                <a:lnTo>
                  <a:pt x="3839" y="4743"/>
                </a:lnTo>
                <a:lnTo>
                  <a:pt x="3828" y="4750"/>
                </a:lnTo>
                <a:lnTo>
                  <a:pt x="3816" y="4754"/>
                </a:lnTo>
                <a:lnTo>
                  <a:pt x="3804" y="4758"/>
                </a:lnTo>
                <a:lnTo>
                  <a:pt x="3790" y="4760"/>
                </a:lnTo>
                <a:lnTo>
                  <a:pt x="3777" y="4763"/>
                </a:lnTo>
                <a:lnTo>
                  <a:pt x="3761" y="4763"/>
                </a:lnTo>
                <a:lnTo>
                  <a:pt x="1571" y="4763"/>
                </a:lnTo>
                <a:lnTo>
                  <a:pt x="1556" y="4763"/>
                </a:lnTo>
                <a:lnTo>
                  <a:pt x="1542" y="4760"/>
                </a:lnTo>
                <a:lnTo>
                  <a:pt x="1528" y="4758"/>
                </a:lnTo>
                <a:lnTo>
                  <a:pt x="1516" y="4754"/>
                </a:lnTo>
                <a:lnTo>
                  <a:pt x="1504" y="4750"/>
                </a:lnTo>
                <a:lnTo>
                  <a:pt x="1493" y="4743"/>
                </a:lnTo>
                <a:lnTo>
                  <a:pt x="1484" y="4736"/>
                </a:lnTo>
                <a:lnTo>
                  <a:pt x="1475" y="4729"/>
                </a:lnTo>
                <a:lnTo>
                  <a:pt x="1467" y="4721"/>
                </a:lnTo>
                <a:lnTo>
                  <a:pt x="1460" y="4712"/>
                </a:lnTo>
                <a:lnTo>
                  <a:pt x="1453" y="4703"/>
                </a:lnTo>
                <a:lnTo>
                  <a:pt x="1448" y="4693"/>
                </a:lnTo>
                <a:lnTo>
                  <a:pt x="1444" y="4682"/>
                </a:lnTo>
                <a:lnTo>
                  <a:pt x="1440" y="4672"/>
                </a:lnTo>
                <a:lnTo>
                  <a:pt x="1437" y="4660"/>
                </a:lnTo>
                <a:lnTo>
                  <a:pt x="1436" y="4649"/>
                </a:lnTo>
                <a:lnTo>
                  <a:pt x="1434" y="4637"/>
                </a:lnTo>
                <a:lnTo>
                  <a:pt x="1434" y="4625"/>
                </a:lnTo>
                <a:lnTo>
                  <a:pt x="1434" y="4613"/>
                </a:lnTo>
                <a:lnTo>
                  <a:pt x="1436" y="4601"/>
                </a:lnTo>
                <a:lnTo>
                  <a:pt x="1438" y="4590"/>
                </a:lnTo>
                <a:lnTo>
                  <a:pt x="1441" y="4578"/>
                </a:lnTo>
                <a:lnTo>
                  <a:pt x="1445" y="4566"/>
                </a:lnTo>
                <a:lnTo>
                  <a:pt x="1450" y="4555"/>
                </a:lnTo>
                <a:lnTo>
                  <a:pt x="1456" y="4543"/>
                </a:lnTo>
                <a:lnTo>
                  <a:pt x="1462" y="4532"/>
                </a:lnTo>
                <a:lnTo>
                  <a:pt x="1469" y="4523"/>
                </a:lnTo>
                <a:lnTo>
                  <a:pt x="1477" y="4512"/>
                </a:lnTo>
                <a:lnTo>
                  <a:pt x="1487" y="4503"/>
                </a:lnTo>
                <a:lnTo>
                  <a:pt x="1496" y="4495"/>
                </a:lnTo>
                <a:lnTo>
                  <a:pt x="1507" y="4487"/>
                </a:lnTo>
                <a:lnTo>
                  <a:pt x="1517" y="4480"/>
                </a:lnTo>
                <a:lnTo>
                  <a:pt x="1864" y="4277"/>
                </a:lnTo>
                <a:lnTo>
                  <a:pt x="1877" y="4268"/>
                </a:lnTo>
                <a:lnTo>
                  <a:pt x="1890" y="4256"/>
                </a:lnTo>
                <a:lnTo>
                  <a:pt x="1901" y="4242"/>
                </a:lnTo>
                <a:lnTo>
                  <a:pt x="1911" y="4228"/>
                </a:lnTo>
                <a:lnTo>
                  <a:pt x="1919" y="4212"/>
                </a:lnTo>
                <a:lnTo>
                  <a:pt x="1924" y="4194"/>
                </a:lnTo>
                <a:lnTo>
                  <a:pt x="1928" y="4177"/>
                </a:lnTo>
                <a:lnTo>
                  <a:pt x="1929" y="4158"/>
                </a:lnTo>
                <a:lnTo>
                  <a:pt x="1929" y="4063"/>
                </a:lnTo>
                <a:lnTo>
                  <a:pt x="2144" y="4063"/>
                </a:lnTo>
                <a:lnTo>
                  <a:pt x="2144" y="4198"/>
                </a:lnTo>
                <a:lnTo>
                  <a:pt x="2143" y="4226"/>
                </a:lnTo>
                <a:lnTo>
                  <a:pt x="2141" y="4257"/>
                </a:lnTo>
                <a:lnTo>
                  <a:pt x="2137" y="4285"/>
                </a:lnTo>
                <a:lnTo>
                  <a:pt x="2135" y="4296"/>
                </a:lnTo>
                <a:lnTo>
                  <a:pt x="2131" y="4305"/>
                </a:lnTo>
                <a:close/>
                <a:moveTo>
                  <a:pt x="5117" y="3741"/>
                </a:moveTo>
                <a:lnTo>
                  <a:pt x="5117" y="215"/>
                </a:lnTo>
                <a:lnTo>
                  <a:pt x="215" y="215"/>
                </a:lnTo>
                <a:lnTo>
                  <a:pt x="215" y="3741"/>
                </a:lnTo>
                <a:lnTo>
                  <a:pt x="5117" y="3741"/>
                </a:lnTo>
                <a:close/>
                <a:moveTo>
                  <a:pt x="182" y="0"/>
                </a:moveTo>
                <a:lnTo>
                  <a:pt x="5151" y="0"/>
                </a:lnTo>
                <a:lnTo>
                  <a:pt x="5167" y="1"/>
                </a:lnTo>
                <a:lnTo>
                  <a:pt x="5183" y="3"/>
                </a:lnTo>
                <a:lnTo>
                  <a:pt x="5199" y="7"/>
                </a:lnTo>
                <a:lnTo>
                  <a:pt x="5215" y="12"/>
                </a:lnTo>
                <a:lnTo>
                  <a:pt x="5231" y="19"/>
                </a:lnTo>
                <a:lnTo>
                  <a:pt x="5246" y="27"/>
                </a:lnTo>
                <a:lnTo>
                  <a:pt x="5261" y="36"/>
                </a:lnTo>
                <a:lnTo>
                  <a:pt x="5274" y="46"/>
                </a:lnTo>
                <a:lnTo>
                  <a:pt x="5286" y="58"/>
                </a:lnTo>
                <a:lnTo>
                  <a:pt x="5297" y="71"/>
                </a:lnTo>
                <a:lnTo>
                  <a:pt x="5308" y="86"/>
                </a:lnTo>
                <a:lnTo>
                  <a:pt x="5316" y="101"/>
                </a:lnTo>
                <a:lnTo>
                  <a:pt x="5323" y="117"/>
                </a:lnTo>
                <a:lnTo>
                  <a:pt x="5328" y="134"/>
                </a:lnTo>
                <a:lnTo>
                  <a:pt x="5331" y="153"/>
                </a:lnTo>
                <a:lnTo>
                  <a:pt x="5332" y="173"/>
                </a:lnTo>
                <a:lnTo>
                  <a:pt x="5332" y="3782"/>
                </a:lnTo>
                <a:lnTo>
                  <a:pt x="5331" y="3802"/>
                </a:lnTo>
                <a:lnTo>
                  <a:pt x="5328" y="3821"/>
                </a:lnTo>
                <a:lnTo>
                  <a:pt x="5323" y="3839"/>
                </a:lnTo>
                <a:lnTo>
                  <a:pt x="5316" y="3855"/>
                </a:lnTo>
                <a:lnTo>
                  <a:pt x="5308" y="3869"/>
                </a:lnTo>
                <a:lnTo>
                  <a:pt x="5297" y="3884"/>
                </a:lnTo>
                <a:lnTo>
                  <a:pt x="5286" y="3898"/>
                </a:lnTo>
                <a:lnTo>
                  <a:pt x="5274" y="3910"/>
                </a:lnTo>
                <a:lnTo>
                  <a:pt x="5261" y="3919"/>
                </a:lnTo>
                <a:lnTo>
                  <a:pt x="5246" y="3928"/>
                </a:lnTo>
                <a:lnTo>
                  <a:pt x="5231" y="3937"/>
                </a:lnTo>
                <a:lnTo>
                  <a:pt x="5215" y="3943"/>
                </a:lnTo>
                <a:lnTo>
                  <a:pt x="5199" y="3949"/>
                </a:lnTo>
                <a:lnTo>
                  <a:pt x="5183" y="3953"/>
                </a:lnTo>
                <a:lnTo>
                  <a:pt x="5167" y="3954"/>
                </a:lnTo>
                <a:lnTo>
                  <a:pt x="5151" y="3955"/>
                </a:lnTo>
                <a:lnTo>
                  <a:pt x="182" y="3955"/>
                </a:lnTo>
                <a:lnTo>
                  <a:pt x="165" y="3954"/>
                </a:lnTo>
                <a:lnTo>
                  <a:pt x="149" y="3953"/>
                </a:lnTo>
                <a:lnTo>
                  <a:pt x="133" y="3949"/>
                </a:lnTo>
                <a:lnTo>
                  <a:pt x="117" y="3943"/>
                </a:lnTo>
                <a:lnTo>
                  <a:pt x="101" y="3937"/>
                </a:lnTo>
                <a:lnTo>
                  <a:pt x="86" y="3928"/>
                </a:lnTo>
                <a:lnTo>
                  <a:pt x="72" y="3919"/>
                </a:lnTo>
                <a:lnTo>
                  <a:pt x="59" y="3910"/>
                </a:lnTo>
                <a:lnTo>
                  <a:pt x="46" y="3898"/>
                </a:lnTo>
                <a:lnTo>
                  <a:pt x="35" y="3884"/>
                </a:lnTo>
                <a:lnTo>
                  <a:pt x="25" y="3869"/>
                </a:lnTo>
                <a:lnTo>
                  <a:pt x="16" y="3855"/>
                </a:lnTo>
                <a:lnTo>
                  <a:pt x="9" y="3839"/>
                </a:lnTo>
                <a:lnTo>
                  <a:pt x="5" y="3821"/>
                </a:lnTo>
                <a:lnTo>
                  <a:pt x="1" y="3802"/>
                </a:lnTo>
                <a:lnTo>
                  <a:pt x="0" y="3782"/>
                </a:lnTo>
                <a:lnTo>
                  <a:pt x="0" y="173"/>
                </a:lnTo>
                <a:lnTo>
                  <a:pt x="1" y="153"/>
                </a:lnTo>
                <a:lnTo>
                  <a:pt x="5" y="134"/>
                </a:lnTo>
                <a:lnTo>
                  <a:pt x="9" y="117"/>
                </a:lnTo>
                <a:lnTo>
                  <a:pt x="16" y="101"/>
                </a:lnTo>
                <a:lnTo>
                  <a:pt x="25" y="86"/>
                </a:lnTo>
                <a:lnTo>
                  <a:pt x="35" y="71"/>
                </a:lnTo>
                <a:lnTo>
                  <a:pt x="46" y="58"/>
                </a:lnTo>
                <a:lnTo>
                  <a:pt x="59" y="46"/>
                </a:lnTo>
                <a:lnTo>
                  <a:pt x="72" y="36"/>
                </a:lnTo>
                <a:lnTo>
                  <a:pt x="86" y="27"/>
                </a:lnTo>
                <a:lnTo>
                  <a:pt x="101" y="19"/>
                </a:lnTo>
                <a:lnTo>
                  <a:pt x="117" y="12"/>
                </a:lnTo>
                <a:lnTo>
                  <a:pt x="133" y="7"/>
                </a:lnTo>
                <a:lnTo>
                  <a:pt x="149" y="3"/>
                </a:lnTo>
                <a:lnTo>
                  <a:pt x="165" y="1"/>
                </a:lnTo>
                <a:lnTo>
                  <a:pt x="182" y="0"/>
                </a:lnTo>
                <a:close/>
                <a:moveTo>
                  <a:pt x="1728" y="2250"/>
                </a:moveTo>
                <a:lnTo>
                  <a:pt x="1542" y="2250"/>
                </a:lnTo>
                <a:lnTo>
                  <a:pt x="1411" y="1737"/>
                </a:lnTo>
                <a:lnTo>
                  <a:pt x="1281" y="2250"/>
                </a:lnTo>
                <a:lnTo>
                  <a:pt x="1094" y="2250"/>
                </a:lnTo>
                <a:lnTo>
                  <a:pt x="848" y="1397"/>
                </a:lnTo>
                <a:lnTo>
                  <a:pt x="1076" y="1397"/>
                </a:lnTo>
                <a:lnTo>
                  <a:pt x="1191" y="1886"/>
                </a:lnTo>
                <a:lnTo>
                  <a:pt x="1322" y="1397"/>
                </a:lnTo>
                <a:lnTo>
                  <a:pt x="1507" y="1397"/>
                </a:lnTo>
                <a:lnTo>
                  <a:pt x="1637" y="1886"/>
                </a:lnTo>
                <a:lnTo>
                  <a:pt x="1752" y="1397"/>
                </a:lnTo>
                <a:lnTo>
                  <a:pt x="1974" y="1397"/>
                </a:lnTo>
                <a:lnTo>
                  <a:pt x="1728" y="2250"/>
                </a:lnTo>
                <a:close/>
                <a:moveTo>
                  <a:pt x="2983" y="2250"/>
                </a:moveTo>
                <a:lnTo>
                  <a:pt x="2796" y="2250"/>
                </a:lnTo>
                <a:lnTo>
                  <a:pt x="2666" y="1737"/>
                </a:lnTo>
                <a:lnTo>
                  <a:pt x="2536" y="2250"/>
                </a:lnTo>
                <a:lnTo>
                  <a:pt x="2349" y="2250"/>
                </a:lnTo>
                <a:lnTo>
                  <a:pt x="2104" y="1397"/>
                </a:lnTo>
                <a:lnTo>
                  <a:pt x="2332" y="1397"/>
                </a:lnTo>
                <a:lnTo>
                  <a:pt x="2447" y="1886"/>
                </a:lnTo>
                <a:lnTo>
                  <a:pt x="2577" y="1397"/>
                </a:lnTo>
                <a:lnTo>
                  <a:pt x="2763" y="1397"/>
                </a:lnTo>
                <a:lnTo>
                  <a:pt x="2891" y="1886"/>
                </a:lnTo>
                <a:lnTo>
                  <a:pt x="3008" y="1397"/>
                </a:lnTo>
                <a:lnTo>
                  <a:pt x="3228" y="1397"/>
                </a:lnTo>
                <a:lnTo>
                  <a:pt x="2983" y="2250"/>
                </a:lnTo>
                <a:close/>
                <a:moveTo>
                  <a:pt x="4238" y="2250"/>
                </a:moveTo>
                <a:lnTo>
                  <a:pt x="4052" y="2250"/>
                </a:lnTo>
                <a:lnTo>
                  <a:pt x="3922" y="1737"/>
                </a:lnTo>
                <a:lnTo>
                  <a:pt x="3792" y="2250"/>
                </a:lnTo>
                <a:lnTo>
                  <a:pt x="3604" y="2250"/>
                </a:lnTo>
                <a:lnTo>
                  <a:pt x="3360" y="1397"/>
                </a:lnTo>
                <a:lnTo>
                  <a:pt x="3586" y="1397"/>
                </a:lnTo>
                <a:lnTo>
                  <a:pt x="3702" y="1886"/>
                </a:lnTo>
                <a:lnTo>
                  <a:pt x="3832" y="1397"/>
                </a:lnTo>
                <a:lnTo>
                  <a:pt x="4018" y="1397"/>
                </a:lnTo>
                <a:lnTo>
                  <a:pt x="4147" y="1886"/>
                </a:lnTo>
                <a:lnTo>
                  <a:pt x="4263" y="1397"/>
                </a:lnTo>
                <a:lnTo>
                  <a:pt x="4484" y="1397"/>
                </a:lnTo>
                <a:lnTo>
                  <a:pt x="4238" y="2250"/>
                </a:lnTo>
                <a:close/>
                <a:moveTo>
                  <a:pt x="2666" y="3264"/>
                </a:moveTo>
                <a:lnTo>
                  <a:pt x="2666" y="3264"/>
                </a:lnTo>
                <a:lnTo>
                  <a:pt x="2686" y="3266"/>
                </a:lnTo>
                <a:lnTo>
                  <a:pt x="2705" y="3268"/>
                </a:lnTo>
                <a:lnTo>
                  <a:pt x="2722" y="3272"/>
                </a:lnTo>
                <a:lnTo>
                  <a:pt x="2740" y="3279"/>
                </a:lnTo>
                <a:lnTo>
                  <a:pt x="2756" y="3287"/>
                </a:lnTo>
                <a:lnTo>
                  <a:pt x="2772" y="3297"/>
                </a:lnTo>
                <a:lnTo>
                  <a:pt x="2787" y="3307"/>
                </a:lnTo>
                <a:lnTo>
                  <a:pt x="2800" y="3319"/>
                </a:lnTo>
                <a:lnTo>
                  <a:pt x="2812" y="3333"/>
                </a:lnTo>
                <a:lnTo>
                  <a:pt x="2823" y="3348"/>
                </a:lnTo>
                <a:lnTo>
                  <a:pt x="2832" y="3364"/>
                </a:lnTo>
                <a:lnTo>
                  <a:pt x="2840" y="3380"/>
                </a:lnTo>
                <a:lnTo>
                  <a:pt x="2847" y="3397"/>
                </a:lnTo>
                <a:lnTo>
                  <a:pt x="2852" y="3416"/>
                </a:lnTo>
                <a:lnTo>
                  <a:pt x="2855" y="3435"/>
                </a:lnTo>
                <a:lnTo>
                  <a:pt x="2855" y="3454"/>
                </a:lnTo>
                <a:lnTo>
                  <a:pt x="2855" y="3474"/>
                </a:lnTo>
                <a:lnTo>
                  <a:pt x="2852" y="3492"/>
                </a:lnTo>
                <a:lnTo>
                  <a:pt x="2847" y="3510"/>
                </a:lnTo>
                <a:lnTo>
                  <a:pt x="2840" y="3527"/>
                </a:lnTo>
                <a:lnTo>
                  <a:pt x="2832" y="3545"/>
                </a:lnTo>
                <a:lnTo>
                  <a:pt x="2823" y="3560"/>
                </a:lnTo>
                <a:lnTo>
                  <a:pt x="2812" y="3574"/>
                </a:lnTo>
                <a:lnTo>
                  <a:pt x="2800" y="3588"/>
                </a:lnTo>
                <a:lnTo>
                  <a:pt x="2787" y="3600"/>
                </a:lnTo>
                <a:lnTo>
                  <a:pt x="2772" y="3612"/>
                </a:lnTo>
                <a:lnTo>
                  <a:pt x="2756" y="3621"/>
                </a:lnTo>
                <a:lnTo>
                  <a:pt x="2740" y="3629"/>
                </a:lnTo>
                <a:lnTo>
                  <a:pt x="2722" y="3635"/>
                </a:lnTo>
                <a:lnTo>
                  <a:pt x="2705" y="3640"/>
                </a:lnTo>
                <a:lnTo>
                  <a:pt x="2686" y="3643"/>
                </a:lnTo>
                <a:lnTo>
                  <a:pt x="2666" y="3644"/>
                </a:lnTo>
                <a:lnTo>
                  <a:pt x="2647" y="3643"/>
                </a:lnTo>
                <a:lnTo>
                  <a:pt x="2628" y="3640"/>
                </a:lnTo>
                <a:lnTo>
                  <a:pt x="2610" y="3635"/>
                </a:lnTo>
                <a:lnTo>
                  <a:pt x="2592" y="3629"/>
                </a:lnTo>
                <a:lnTo>
                  <a:pt x="2576" y="3621"/>
                </a:lnTo>
                <a:lnTo>
                  <a:pt x="2560" y="3612"/>
                </a:lnTo>
                <a:lnTo>
                  <a:pt x="2545" y="3600"/>
                </a:lnTo>
                <a:lnTo>
                  <a:pt x="2532" y="3588"/>
                </a:lnTo>
                <a:lnTo>
                  <a:pt x="2520" y="3574"/>
                </a:lnTo>
                <a:lnTo>
                  <a:pt x="2509" y="3560"/>
                </a:lnTo>
                <a:lnTo>
                  <a:pt x="2500" y="3545"/>
                </a:lnTo>
                <a:lnTo>
                  <a:pt x="2492" y="3527"/>
                </a:lnTo>
                <a:lnTo>
                  <a:pt x="2485" y="3510"/>
                </a:lnTo>
                <a:lnTo>
                  <a:pt x="2481" y="3492"/>
                </a:lnTo>
                <a:lnTo>
                  <a:pt x="2478" y="3474"/>
                </a:lnTo>
                <a:lnTo>
                  <a:pt x="2477" y="3454"/>
                </a:lnTo>
                <a:lnTo>
                  <a:pt x="2478" y="3435"/>
                </a:lnTo>
                <a:lnTo>
                  <a:pt x="2481" y="3416"/>
                </a:lnTo>
                <a:lnTo>
                  <a:pt x="2485" y="3397"/>
                </a:lnTo>
                <a:lnTo>
                  <a:pt x="2492" y="3380"/>
                </a:lnTo>
                <a:lnTo>
                  <a:pt x="2500" y="3364"/>
                </a:lnTo>
                <a:lnTo>
                  <a:pt x="2509" y="3348"/>
                </a:lnTo>
                <a:lnTo>
                  <a:pt x="2520" y="3333"/>
                </a:lnTo>
                <a:lnTo>
                  <a:pt x="2532" y="3319"/>
                </a:lnTo>
                <a:lnTo>
                  <a:pt x="2545" y="3307"/>
                </a:lnTo>
                <a:lnTo>
                  <a:pt x="2560" y="3297"/>
                </a:lnTo>
                <a:lnTo>
                  <a:pt x="2576" y="3287"/>
                </a:lnTo>
                <a:lnTo>
                  <a:pt x="2592" y="3279"/>
                </a:lnTo>
                <a:lnTo>
                  <a:pt x="2610" y="3272"/>
                </a:lnTo>
                <a:lnTo>
                  <a:pt x="2628" y="3268"/>
                </a:lnTo>
                <a:lnTo>
                  <a:pt x="2647" y="3266"/>
                </a:lnTo>
                <a:lnTo>
                  <a:pt x="2666" y="3264"/>
                </a:lnTo>
                <a:close/>
                <a:moveTo>
                  <a:pt x="2666" y="3372"/>
                </a:moveTo>
                <a:lnTo>
                  <a:pt x="2666" y="3372"/>
                </a:lnTo>
                <a:lnTo>
                  <a:pt x="2658" y="3372"/>
                </a:lnTo>
                <a:lnTo>
                  <a:pt x="2650" y="3373"/>
                </a:lnTo>
                <a:lnTo>
                  <a:pt x="2642" y="3376"/>
                </a:lnTo>
                <a:lnTo>
                  <a:pt x="2634" y="3378"/>
                </a:lnTo>
                <a:lnTo>
                  <a:pt x="2620" y="3385"/>
                </a:lnTo>
                <a:lnTo>
                  <a:pt x="2608" y="3396"/>
                </a:lnTo>
                <a:lnTo>
                  <a:pt x="2598" y="3408"/>
                </a:lnTo>
                <a:lnTo>
                  <a:pt x="2591" y="3421"/>
                </a:lnTo>
                <a:lnTo>
                  <a:pt x="2588" y="3429"/>
                </a:lnTo>
                <a:lnTo>
                  <a:pt x="2585" y="3437"/>
                </a:lnTo>
                <a:lnTo>
                  <a:pt x="2584" y="3445"/>
                </a:lnTo>
                <a:lnTo>
                  <a:pt x="2584" y="3454"/>
                </a:lnTo>
                <a:lnTo>
                  <a:pt x="2584" y="3463"/>
                </a:lnTo>
                <a:lnTo>
                  <a:pt x="2585" y="3471"/>
                </a:lnTo>
                <a:lnTo>
                  <a:pt x="2588" y="3479"/>
                </a:lnTo>
                <a:lnTo>
                  <a:pt x="2591" y="3486"/>
                </a:lnTo>
                <a:lnTo>
                  <a:pt x="2598" y="3500"/>
                </a:lnTo>
                <a:lnTo>
                  <a:pt x="2608" y="3513"/>
                </a:lnTo>
                <a:lnTo>
                  <a:pt x="2620" y="3522"/>
                </a:lnTo>
                <a:lnTo>
                  <a:pt x="2634" y="3530"/>
                </a:lnTo>
                <a:lnTo>
                  <a:pt x="2642" y="3533"/>
                </a:lnTo>
                <a:lnTo>
                  <a:pt x="2650" y="3534"/>
                </a:lnTo>
                <a:lnTo>
                  <a:pt x="2658" y="3535"/>
                </a:lnTo>
                <a:lnTo>
                  <a:pt x="2666" y="3537"/>
                </a:lnTo>
                <a:lnTo>
                  <a:pt x="2674" y="3535"/>
                </a:lnTo>
                <a:lnTo>
                  <a:pt x="2682" y="3534"/>
                </a:lnTo>
                <a:lnTo>
                  <a:pt x="2690" y="3533"/>
                </a:lnTo>
                <a:lnTo>
                  <a:pt x="2698" y="3530"/>
                </a:lnTo>
                <a:lnTo>
                  <a:pt x="2712" y="3522"/>
                </a:lnTo>
                <a:lnTo>
                  <a:pt x="2724" y="3513"/>
                </a:lnTo>
                <a:lnTo>
                  <a:pt x="2734" y="3500"/>
                </a:lnTo>
                <a:lnTo>
                  <a:pt x="2742" y="3486"/>
                </a:lnTo>
                <a:lnTo>
                  <a:pt x="2745" y="3479"/>
                </a:lnTo>
                <a:lnTo>
                  <a:pt x="2747" y="3471"/>
                </a:lnTo>
                <a:lnTo>
                  <a:pt x="2748" y="3463"/>
                </a:lnTo>
                <a:lnTo>
                  <a:pt x="2748" y="3454"/>
                </a:lnTo>
                <a:lnTo>
                  <a:pt x="2748" y="3445"/>
                </a:lnTo>
                <a:lnTo>
                  <a:pt x="2747" y="3437"/>
                </a:lnTo>
                <a:lnTo>
                  <a:pt x="2745" y="3429"/>
                </a:lnTo>
                <a:lnTo>
                  <a:pt x="2742" y="3421"/>
                </a:lnTo>
                <a:lnTo>
                  <a:pt x="2734" y="3408"/>
                </a:lnTo>
                <a:lnTo>
                  <a:pt x="2724" y="3396"/>
                </a:lnTo>
                <a:lnTo>
                  <a:pt x="2712" y="3385"/>
                </a:lnTo>
                <a:lnTo>
                  <a:pt x="2698" y="3378"/>
                </a:lnTo>
                <a:lnTo>
                  <a:pt x="2690" y="3376"/>
                </a:lnTo>
                <a:lnTo>
                  <a:pt x="2682" y="3373"/>
                </a:lnTo>
                <a:lnTo>
                  <a:pt x="2674" y="3372"/>
                </a:lnTo>
                <a:lnTo>
                  <a:pt x="2666" y="3372"/>
                </a:lnTo>
                <a:close/>
                <a:moveTo>
                  <a:pt x="4599" y="498"/>
                </a:moveTo>
                <a:lnTo>
                  <a:pt x="518" y="498"/>
                </a:lnTo>
                <a:lnTo>
                  <a:pt x="518" y="3082"/>
                </a:lnTo>
                <a:lnTo>
                  <a:pt x="4814" y="3082"/>
                </a:lnTo>
                <a:lnTo>
                  <a:pt x="4814" y="390"/>
                </a:lnTo>
                <a:lnTo>
                  <a:pt x="4921" y="390"/>
                </a:lnTo>
                <a:lnTo>
                  <a:pt x="4921" y="3189"/>
                </a:lnTo>
                <a:lnTo>
                  <a:pt x="411" y="3189"/>
                </a:lnTo>
                <a:lnTo>
                  <a:pt x="411" y="390"/>
                </a:lnTo>
                <a:lnTo>
                  <a:pt x="4599" y="390"/>
                </a:lnTo>
                <a:lnTo>
                  <a:pt x="4599" y="49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18" name="Freeform 89">
            <a:extLst>
              <a:ext uri="{FF2B5EF4-FFF2-40B4-BE49-F238E27FC236}">
                <a16:creationId xmlns:a16="http://schemas.microsoft.com/office/drawing/2014/main" id="{BEBA8B27-93DD-41D9-923D-CD4395589C6E}"/>
              </a:ext>
            </a:extLst>
          </p:cNvPr>
          <p:cNvSpPr>
            <a:spLocks noChangeAspect="1" noEditPoints="1"/>
          </p:cNvSpPr>
          <p:nvPr/>
        </p:nvSpPr>
        <p:spPr bwMode="auto">
          <a:xfrm>
            <a:off x="907711" y="2751392"/>
            <a:ext cx="663274" cy="615201"/>
          </a:xfrm>
          <a:custGeom>
            <a:avLst/>
            <a:gdLst>
              <a:gd name="T0" fmla="*/ 388 w 2265"/>
              <a:gd name="T1" fmla="*/ 645 h 2550"/>
              <a:gd name="T2" fmla="*/ 408 w 2265"/>
              <a:gd name="T3" fmla="*/ 370 h 2550"/>
              <a:gd name="T4" fmla="*/ 744 w 2265"/>
              <a:gd name="T5" fmla="*/ 115 h 2550"/>
              <a:gd name="T6" fmla="*/ 1248 w 2265"/>
              <a:gd name="T7" fmla="*/ 65 h 2550"/>
              <a:gd name="T8" fmla="*/ 1686 w 2265"/>
              <a:gd name="T9" fmla="*/ 250 h 2550"/>
              <a:gd name="T10" fmla="*/ 1828 w 2265"/>
              <a:gd name="T11" fmla="*/ 542 h 2550"/>
              <a:gd name="T12" fmla="*/ 1866 w 2265"/>
              <a:gd name="T13" fmla="*/ 636 h 2550"/>
              <a:gd name="T14" fmla="*/ 1801 w 2265"/>
              <a:gd name="T15" fmla="*/ 296 h 2550"/>
              <a:gd name="T16" fmla="*/ 1397 w 2265"/>
              <a:gd name="T17" fmla="*/ 40 h 2550"/>
              <a:gd name="T18" fmla="*/ 868 w 2265"/>
              <a:gd name="T19" fmla="*/ 22 h 2550"/>
              <a:gd name="T20" fmla="*/ 426 w 2265"/>
              <a:gd name="T21" fmla="*/ 251 h 2550"/>
              <a:gd name="T22" fmla="*/ 317 w 2265"/>
              <a:gd name="T23" fmla="*/ 598 h 2550"/>
              <a:gd name="T24" fmla="*/ 1870 w 2265"/>
              <a:gd name="T25" fmla="*/ 1809 h 2550"/>
              <a:gd name="T26" fmla="*/ 2014 w 2265"/>
              <a:gd name="T27" fmla="*/ 1960 h 2550"/>
              <a:gd name="T28" fmla="*/ 2182 w 2265"/>
              <a:gd name="T29" fmla="*/ 1879 h 2550"/>
              <a:gd name="T30" fmla="*/ 2265 w 2265"/>
              <a:gd name="T31" fmla="*/ 1722 h 2550"/>
              <a:gd name="T32" fmla="*/ 2129 w 2265"/>
              <a:gd name="T33" fmla="*/ 1584 h 2550"/>
              <a:gd name="T34" fmla="*/ 1885 w 2265"/>
              <a:gd name="T35" fmla="*/ 1672 h 2550"/>
              <a:gd name="T36" fmla="*/ 1931 w 2265"/>
              <a:gd name="T37" fmla="*/ 1662 h 2550"/>
              <a:gd name="T38" fmla="*/ 2046 w 2265"/>
              <a:gd name="T39" fmla="*/ 1789 h 2550"/>
              <a:gd name="T40" fmla="*/ 2093 w 2265"/>
              <a:gd name="T41" fmla="*/ 1901 h 2550"/>
              <a:gd name="T42" fmla="*/ 1959 w 2265"/>
              <a:gd name="T43" fmla="*/ 1915 h 2550"/>
              <a:gd name="T44" fmla="*/ 1500 w 2265"/>
              <a:gd name="T45" fmla="*/ 2550 h 2550"/>
              <a:gd name="T46" fmla="*/ 340 w 2265"/>
              <a:gd name="T47" fmla="*/ 2037 h 2550"/>
              <a:gd name="T48" fmla="*/ 55 w 2265"/>
              <a:gd name="T49" fmla="*/ 2069 h 2550"/>
              <a:gd name="T50" fmla="*/ 100 w 2265"/>
              <a:gd name="T51" fmla="*/ 2101 h 2550"/>
              <a:gd name="T52" fmla="*/ 342 w 2265"/>
              <a:gd name="T53" fmla="*/ 2106 h 2550"/>
              <a:gd name="T54" fmla="*/ 1882 w 2265"/>
              <a:gd name="T55" fmla="*/ 2042 h 2550"/>
              <a:gd name="T56" fmla="*/ 1882 w 2265"/>
              <a:gd name="T57" fmla="*/ 2117 h 2550"/>
              <a:gd name="T58" fmla="*/ 2129 w 2265"/>
              <a:gd name="T59" fmla="*/ 2097 h 2550"/>
              <a:gd name="T60" fmla="*/ 2182 w 2265"/>
              <a:gd name="T61" fmla="*/ 2078 h 2550"/>
              <a:gd name="T62" fmla="*/ 1194 w 2265"/>
              <a:gd name="T63" fmla="*/ 1174 h 2550"/>
              <a:gd name="T64" fmla="*/ 324 w 2265"/>
              <a:gd name="T65" fmla="*/ 2522 h 2550"/>
              <a:gd name="T66" fmla="*/ 1396 w 2265"/>
              <a:gd name="T67" fmla="*/ 961 h 2550"/>
              <a:gd name="T68" fmla="*/ 1194 w 2265"/>
              <a:gd name="T69" fmla="*/ 1057 h 2550"/>
              <a:gd name="T70" fmla="*/ 63 w 2265"/>
              <a:gd name="T71" fmla="*/ 1890 h 2550"/>
              <a:gd name="T72" fmla="*/ 205 w 2265"/>
              <a:gd name="T73" fmla="*/ 1959 h 2550"/>
              <a:gd name="T74" fmla="*/ 369 w 2265"/>
              <a:gd name="T75" fmla="*/ 1838 h 2550"/>
              <a:gd name="T76" fmla="*/ 336 w 2265"/>
              <a:gd name="T77" fmla="*/ 1606 h 2550"/>
              <a:gd name="T78" fmla="*/ 282 w 2265"/>
              <a:gd name="T79" fmla="*/ 1561 h 2550"/>
              <a:gd name="T80" fmla="*/ 101 w 2265"/>
              <a:gd name="T81" fmla="*/ 1576 h 2550"/>
              <a:gd name="T82" fmla="*/ 20 w 2265"/>
              <a:gd name="T83" fmla="*/ 1729 h 2550"/>
              <a:gd name="T84" fmla="*/ 161 w 2265"/>
              <a:gd name="T85" fmla="*/ 1758 h 2550"/>
              <a:gd name="T86" fmla="*/ 291 w 2265"/>
              <a:gd name="T87" fmla="*/ 1649 h 2550"/>
              <a:gd name="T88" fmla="*/ 345 w 2265"/>
              <a:gd name="T89" fmla="*/ 1817 h 2550"/>
              <a:gd name="T90" fmla="*/ 222 w 2265"/>
              <a:gd name="T91" fmla="*/ 1933 h 2550"/>
              <a:gd name="T92" fmla="*/ 1464 w 2265"/>
              <a:gd name="T93" fmla="*/ 1920 h 2550"/>
              <a:gd name="T94" fmla="*/ 1350 w 2265"/>
              <a:gd name="T95" fmla="*/ 1780 h 2550"/>
              <a:gd name="T96" fmla="*/ 949 w 2265"/>
              <a:gd name="T97" fmla="*/ 1843 h 2550"/>
              <a:gd name="T98" fmla="*/ 797 w 2265"/>
              <a:gd name="T99" fmla="*/ 1860 h 2550"/>
              <a:gd name="T100" fmla="*/ 1154 w 2265"/>
              <a:gd name="T101" fmla="*/ 2131 h 2550"/>
              <a:gd name="T102" fmla="*/ 1280 w 2265"/>
              <a:gd name="T103" fmla="*/ 1454 h 2550"/>
              <a:gd name="T104" fmla="*/ 1076 w 2265"/>
              <a:gd name="T105" fmla="*/ 1368 h 2550"/>
              <a:gd name="T106" fmla="*/ 950 w 2265"/>
              <a:gd name="T107" fmla="*/ 1606 h 2550"/>
              <a:gd name="T108" fmla="*/ 1039 w 2265"/>
              <a:gd name="T109" fmla="*/ 1720 h 2550"/>
              <a:gd name="T110" fmla="*/ 1192 w 2265"/>
              <a:gd name="T111" fmla="*/ 1717 h 2550"/>
              <a:gd name="T112" fmla="*/ 1303 w 2265"/>
              <a:gd name="T113" fmla="*/ 1562 h 2550"/>
              <a:gd name="T114" fmla="*/ 1183 w 2265"/>
              <a:gd name="T115" fmla="*/ 1690 h 2550"/>
              <a:gd name="T116" fmla="*/ 1049 w 2265"/>
              <a:gd name="T117" fmla="*/ 1676 h 2550"/>
              <a:gd name="T118" fmla="*/ 1031 w 2265"/>
              <a:gd name="T119" fmla="*/ 1537 h 2550"/>
              <a:gd name="T120" fmla="*/ 1224 w 2265"/>
              <a:gd name="T121" fmla="*/ 1520 h 2550"/>
              <a:gd name="T122" fmla="*/ 1035 w 2265"/>
              <a:gd name="T123" fmla="*/ 1852 h 2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5" h="2550">
                <a:moveTo>
                  <a:pt x="1490" y="341"/>
                </a:moveTo>
                <a:lnTo>
                  <a:pt x="680" y="341"/>
                </a:lnTo>
                <a:lnTo>
                  <a:pt x="680" y="396"/>
                </a:lnTo>
                <a:lnTo>
                  <a:pt x="1490" y="396"/>
                </a:lnTo>
                <a:lnTo>
                  <a:pt x="1490" y="341"/>
                </a:lnTo>
                <a:close/>
                <a:moveTo>
                  <a:pt x="680" y="569"/>
                </a:moveTo>
                <a:lnTo>
                  <a:pt x="1490" y="569"/>
                </a:lnTo>
                <a:lnTo>
                  <a:pt x="1490" y="514"/>
                </a:lnTo>
                <a:lnTo>
                  <a:pt x="680" y="514"/>
                </a:lnTo>
                <a:lnTo>
                  <a:pt x="680" y="569"/>
                </a:lnTo>
                <a:close/>
                <a:moveTo>
                  <a:pt x="628" y="1346"/>
                </a:moveTo>
                <a:lnTo>
                  <a:pt x="641" y="1238"/>
                </a:lnTo>
                <a:lnTo>
                  <a:pt x="395" y="661"/>
                </a:lnTo>
                <a:lnTo>
                  <a:pt x="395" y="661"/>
                </a:lnTo>
                <a:lnTo>
                  <a:pt x="388" y="645"/>
                </a:lnTo>
                <a:lnTo>
                  <a:pt x="383" y="630"/>
                </a:lnTo>
                <a:lnTo>
                  <a:pt x="378" y="613"/>
                </a:lnTo>
                <a:lnTo>
                  <a:pt x="374" y="597"/>
                </a:lnTo>
                <a:lnTo>
                  <a:pt x="370" y="580"/>
                </a:lnTo>
                <a:lnTo>
                  <a:pt x="368" y="563"/>
                </a:lnTo>
                <a:lnTo>
                  <a:pt x="366" y="546"/>
                </a:lnTo>
                <a:lnTo>
                  <a:pt x="366" y="530"/>
                </a:lnTo>
                <a:lnTo>
                  <a:pt x="366" y="530"/>
                </a:lnTo>
                <a:lnTo>
                  <a:pt x="367" y="506"/>
                </a:lnTo>
                <a:lnTo>
                  <a:pt x="369" y="482"/>
                </a:lnTo>
                <a:lnTo>
                  <a:pt x="374" y="460"/>
                </a:lnTo>
                <a:lnTo>
                  <a:pt x="380" y="436"/>
                </a:lnTo>
                <a:lnTo>
                  <a:pt x="388" y="414"/>
                </a:lnTo>
                <a:lnTo>
                  <a:pt x="397" y="392"/>
                </a:lnTo>
                <a:lnTo>
                  <a:pt x="408" y="370"/>
                </a:lnTo>
                <a:lnTo>
                  <a:pt x="422" y="349"/>
                </a:lnTo>
                <a:lnTo>
                  <a:pt x="435" y="328"/>
                </a:lnTo>
                <a:lnTo>
                  <a:pt x="451" y="308"/>
                </a:lnTo>
                <a:lnTo>
                  <a:pt x="469" y="288"/>
                </a:lnTo>
                <a:lnTo>
                  <a:pt x="487" y="269"/>
                </a:lnTo>
                <a:lnTo>
                  <a:pt x="507" y="250"/>
                </a:lnTo>
                <a:lnTo>
                  <a:pt x="529" y="232"/>
                </a:lnTo>
                <a:lnTo>
                  <a:pt x="551" y="215"/>
                </a:lnTo>
                <a:lnTo>
                  <a:pt x="575" y="198"/>
                </a:lnTo>
                <a:lnTo>
                  <a:pt x="601" y="182"/>
                </a:lnTo>
                <a:lnTo>
                  <a:pt x="627" y="166"/>
                </a:lnTo>
                <a:lnTo>
                  <a:pt x="655" y="152"/>
                </a:lnTo>
                <a:lnTo>
                  <a:pt x="683" y="138"/>
                </a:lnTo>
                <a:lnTo>
                  <a:pt x="712" y="126"/>
                </a:lnTo>
                <a:lnTo>
                  <a:pt x="744" y="115"/>
                </a:lnTo>
                <a:lnTo>
                  <a:pt x="775" y="103"/>
                </a:lnTo>
                <a:lnTo>
                  <a:pt x="808" y="93"/>
                </a:lnTo>
                <a:lnTo>
                  <a:pt x="841" y="85"/>
                </a:lnTo>
                <a:lnTo>
                  <a:pt x="875" y="78"/>
                </a:lnTo>
                <a:lnTo>
                  <a:pt x="910" y="71"/>
                </a:lnTo>
                <a:lnTo>
                  <a:pt x="946" y="65"/>
                </a:lnTo>
                <a:lnTo>
                  <a:pt x="983" y="61"/>
                </a:lnTo>
                <a:lnTo>
                  <a:pt x="1021" y="57"/>
                </a:lnTo>
                <a:lnTo>
                  <a:pt x="1059" y="56"/>
                </a:lnTo>
                <a:lnTo>
                  <a:pt x="1097" y="55"/>
                </a:lnTo>
                <a:lnTo>
                  <a:pt x="1097" y="55"/>
                </a:lnTo>
                <a:lnTo>
                  <a:pt x="1135" y="56"/>
                </a:lnTo>
                <a:lnTo>
                  <a:pt x="1174" y="57"/>
                </a:lnTo>
                <a:lnTo>
                  <a:pt x="1211" y="61"/>
                </a:lnTo>
                <a:lnTo>
                  <a:pt x="1248" y="65"/>
                </a:lnTo>
                <a:lnTo>
                  <a:pt x="1284" y="71"/>
                </a:lnTo>
                <a:lnTo>
                  <a:pt x="1319" y="78"/>
                </a:lnTo>
                <a:lnTo>
                  <a:pt x="1352" y="85"/>
                </a:lnTo>
                <a:lnTo>
                  <a:pt x="1386" y="93"/>
                </a:lnTo>
                <a:lnTo>
                  <a:pt x="1419" y="103"/>
                </a:lnTo>
                <a:lnTo>
                  <a:pt x="1450" y="115"/>
                </a:lnTo>
                <a:lnTo>
                  <a:pt x="1481" y="126"/>
                </a:lnTo>
                <a:lnTo>
                  <a:pt x="1510" y="138"/>
                </a:lnTo>
                <a:lnTo>
                  <a:pt x="1539" y="152"/>
                </a:lnTo>
                <a:lnTo>
                  <a:pt x="1566" y="166"/>
                </a:lnTo>
                <a:lnTo>
                  <a:pt x="1592" y="182"/>
                </a:lnTo>
                <a:lnTo>
                  <a:pt x="1618" y="198"/>
                </a:lnTo>
                <a:lnTo>
                  <a:pt x="1642" y="215"/>
                </a:lnTo>
                <a:lnTo>
                  <a:pt x="1664" y="232"/>
                </a:lnTo>
                <a:lnTo>
                  <a:pt x="1686" y="250"/>
                </a:lnTo>
                <a:lnTo>
                  <a:pt x="1706" y="269"/>
                </a:lnTo>
                <a:lnTo>
                  <a:pt x="1724" y="288"/>
                </a:lnTo>
                <a:lnTo>
                  <a:pt x="1742" y="308"/>
                </a:lnTo>
                <a:lnTo>
                  <a:pt x="1758" y="328"/>
                </a:lnTo>
                <a:lnTo>
                  <a:pt x="1771" y="349"/>
                </a:lnTo>
                <a:lnTo>
                  <a:pt x="1785" y="370"/>
                </a:lnTo>
                <a:lnTo>
                  <a:pt x="1796" y="392"/>
                </a:lnTo>
                <a:lnTo>
                  <a:pt x="1805" y="414"/>
                </a:lnTo>
                <a:lnTo>
                  <a:pt x="1814" y="436"/>
                </a:lnTo>
                <a:lnTo>
                  <a:pt x="1819" y="460"/>
                </a:lnTo>
                <a:lnTo>
                  <a:pt x="1824" y="482"/>
                </a:lnTo>
                <a:lnTo>
                  <a:pt x="1827" y="506"/>
                </a:lnTo>
                <a:lnTo>
                  <a:pt x="1828" y="530"/>
                </a:lnTo>
                <a:lnTo>
                  <a:pt x="1828" y="530"/>
                </a:lnTo>
                <a:lnTo>
                  <a:pt x="1828" y="542"/>
                </a:lnTo>
                <a:lnTo>
                  <a:pt x="1826" y="555"/>
                </a:lnTo>
                <a:lnTo>
                  <a:pt x="1824" y="570"/>
                </a:lnTo>
                <a:lnTo>
                  <a:pt x="1821" y="585"/>
                </a:lnTo>
                <a:lnTo>
                  <a:pt x="1812" y="617"/>
                </a:lnTo>
                <a:lnTo>
                  <a:pt x="1799" y="654"/>
                </a:lnTo>
                <a:lnTo>
                  <a:pt x="1782" y="697"/>
                </a:lnTo>
                <a:lnTo>
                  <a:pt x="1763" y="744"/>
                </a:lnTo>
                <a:lnTo>
                  <a:pt x="1715" y="859"/>
                </a:lnTo>
                <a:lnTo>
                  <a:pt x="1554" y="1236"/>
                </a:lnTo>
                <a:lnTo>
                  <a:pt x="1567" y="1345"/>
                </a:lnTo>
                <a:lnTo>
                  <a:pt x="1842" y="702"/>
                </a:lnTo>
                <a:lnTo>
                  <a:pt x="1842" y="702"/>
                </a:lnTo>
                <a:lnTo>
                  <a:pt x="1850" y="680"/>
                </a:lnTo>
                <a:lnTo>
                  <a:pt x="1859" y="659"/>
                </a:lnTo>
                <a:lnTo>
                  <a:pt x="1866" y="636"/>
                </a:lnTo>
                <a:lnTo>
                  <a:pt x="1872" y="614"/>
                </a:lnTo>
                <a:lnTo>
                  <a:pt x="1877" y="591"/>
                </a:lnTo>
                <a:lnTo>
                  <a:pt x="1881" y="570"/>
                </a:lnTo>
                <a:lnTo>
                  <a:pt x="1884" y="549"/>
                </a:lnTo>
                <a:lnTo>
                  <a:pt x="1884" y="530"/>
                </a:lnTo>
                <a:lnTo>
                  <a:pt x="1884" y="530"/>
                </a:lnTo>
                <a:lnTo>
                  <a:pt x="1882" y="501"/>
                </a:lnTo>
                <a:lnTo>
                  <a:pt x="1878" y="474"/>
                </a:lnTo>
                <a:lnTo>
                  <a:pt x="1872" y="446"/>
                </a:lnTo>
                <a:lnTo>
                  <a:pt x="1866" y="421"/>
                </a:lnTo>
                <a:lnTo>
                  <a:pt x="1855" y="395"/>
                </a:lnTo>
                <a:lnTo>
                  <a:pt x="1844" y="369"/>
                </a:lnTo>
                <a:lnTo>
                  <a:pt x="1832" y="344"/>
                </a:lnTo>
                <a:lnTo>
                  <a:pt x="1817" y="319"/>
                </a:lnTo>
                <a:lnTo>
                  <a:pt x="1801" y="296"/>
                </a:lnTo>
                <a:lnTo>
                  <a:pt x="1783" y="273"/>
                </a:lnTo>
                <a:lnTo>
                  <a:pt x="1764" y="251"/>
                </a:lnTo>
                <a:lnTo>
                  <a:pt x="1743" y="229"/>
                </a:lnTo>
                <a:lnTo>
                  <a:pt x="1720" y="209"/>
                </a:lnTo>
                <a:lnTo>
                  <a:pt x="1697" y="189"/>
                </a:lnTo>
                <a:lnTo>
                  <a:pt x="1672" y="170"/>
                </a:lnTo>
                <a:lnTo>
                  <a:pt x="1646" y="152"/>
                </a:lnTo>
                <a:lnTo>
                  <a:pt x="1619" y="134"/>
                </a:lnTo>
                <a:lnTo>
                  <a:pt x="1590" y="118"/>
                </a:lnTo>
                <a:lnTo>
                  <a:pt x="1561" y="102"/>
                </a:lnTo>
                <a:lnTo>
                  <a:pt x="1530" y="88"/>
                </a:lnTo>
                <a:lnTo>
                  <a:pt x="1498" y="74"/>
                </a:lnTo>
                <a:lnTo>
                  <a:pt x="1465" y="62"/>
                </a:lnTo>
                <a:lnTo>
                  <a:pt x="1432" y="51"/>
                </a:lnTo>
                <a:lnTo>
                  <a:pt x="1397" y="40"/>
                </a:lnTo>
                <a:lnTo>
                  <a:pt x="1363" y="31"/>
                </a:lnTo>
                <a:lnTo>
                  <a:pt x="1327" y="22"/>
                </a:lnTo>
                <a:lnTo>
                  <a:pt x="1289" y="16"/>
                </a:lnTo>
                <a:lnTo>
                  <a:pt x="1252" y="10"/>
                </a:lnTo>
                <a:lnTo>
                  <a:pt x="1214" y="6"/>
                </a:lnTo>
                <a:lnTo>
                  <a:pt x="1176" y="2"/>
                </a:lnTo>
                <a:lnTo>
                  <a:pt x="1136" y="1"/>
                </a:lnTo>
                <a:lnTo>
                  <a:pt x="1097" y="0"/>
                </a:lnTo>
                <a:lnTo>
                  <a:pt x="1097" y="0"/>
                </a:lnTo>
                <a:lnTo>
                  <a:pt x="1058" y="1"/>
                </a:lnTo>
                <a:lnTo>
                  <a:pt x="1018" y="2"/>
                </a:lnTo>
                <a:lnTo>
                  <a:pt x="980" y="6"/>
                </a:lnTo>
                <a:lnTo>
                  <a:pt x="942" y="10"/>
                </a:lnTo>
                <a:lnTo>
                  <a:pt x="905" y="16"/>
                </a:lnTo>
                <a:lnTo>
                  <a:pt x="868" y="22"/>
                </a:lnTo>
                <a:lnTo>
                  <a:pt x="832" y="31"/>
                </a:lnTo>
                <a:lnTo>
                  <a:pt x="796" y="40"/>
                </a:lnTo>
                <a:lnTo>
                  <a:pt x="761" y="51"/>
                </a:lnTo>
                <a:lnTo>
                  <a:pt x="727" y="62"/>
                </a:lnTo>
                <a:lnTo>
                  <a:pt x="694" y="74"/>
                </a:lnTo>
                <a:lnTo>
                  <a:pt x="663" y="88"/>
                </a:lnTo>
                <a:lnTo>
                  <a:pt x="631" y="102"/>
                </a:lnTo>
                <a:lnTo>
                  <a:pt x="601" y="118"/>
                </a:lnTo>
                <a:lnTo>
                  <a:pt x="573" y="134"/>
                </a:lnTo>
                <a:lnTo>
                  <a:pt x="545" y="152"/>
                </a:lnTo>
                <a:lnTo>
                  <a:pt x="519" y="170"/>
                </a:lnTo>
                <a:lnTo>
                  <a:pt x="494" y="189"/>
                </a:lnTo>
                <a:lnTo>
                  <a:pt x="470" y="209"/>
                </a:lnTo>
                <a:lnTo>
                  <a:pt x="448" y="229"/>
                </a:lnTo>
                <a:lnTo>
                  <a:pt x="426" y="251"/>
                </a:lnTo>
                <a:lnTo>
                  <a:pt x="407" y="273"/>
                </a:lnTo>
                <a:lnTo>
                  <a:pt x="390" y="296"/>
                </a:lnTo>
                <a:lnTo>
                  <a:pt x="374" y="319"/>
                </a:lnTo>
                <a:lnTo>
                  <a:pt x="359" y="344"/>
                </a:lnTo>
                <a:lnTo>
                  <a:pt x="347" y="369"/>
                </a:lnTo>
                <a:lnTo>
                  <a:pt x="335" y="395"/>
                </a:lnTo>
                <a:lnTo>
                  <a:pt x="326" y="421"/>
                </a:lnTo>
                <a:lnTo>
                  <a:pt x="320" y="446"/>
                </a:lnTo>
                <a:lnTo>
                  <a:pt x="315" y="474"/>
                </a:lnTo>
                <a:lnTo>
                  <a:pt x="312" y="501"/>
                </a:lnTo>
                <a:lnTo>
                  <a:pt x="311" y="530"/>
                </a:lnTo>
                <a:lnTo>
                  <a:pt x="311" y="530"/>
                </a:lnTo>
                <a:lnTo>
                  <a:pt x="312" y="553"/>
                </a:lnTo>
                <a:lnTo>
                  <a:pt x="314" y="576"/>
                </a:lnTo>
                <a:lnTo>
                  <a:pt x="317" y="598"/>
                </a:lnTo>
                <a:lnTo>
                  <a:pt x="322" y="620"/>
                </a:lnTo>
                <a:lnTo>
                  <a:pt x="327" y="642"/>
                </a:lnTo>
                <a:lnTo>
                  <a:pt x="335" y="663"/>
                </a:lnTo>
                <a:lnTo>
                  <a:pt x="343" y="685"/>
                </a:lnTo>
                <a:lnTo>
                  <a:pt x="351" y="706"/>
                </a:lnTo>
                <a:lnTo>
                  <a:pt x="628" y="1346"/>
                </a:lnTo>
                <a:close/>
                <a:moveTo>
                  <a:pt x="1490" y="743"/>
                </a:moveTo>
                <a:lnTo>
                  <a:pt x="1490" y="688"/>
                </a:lnTo>
                <a:lnTo>
                  <a:pt x="1147" y="688"/>
                </a:lnTo>
                <a:lnTo>
                  <a:pt x="1147" y="743"/>
                </a:lnTo>
                <a:lnTo>
                  <a:pt x="1490" y="743"/>
                </a:lnTo>
                <a:close/>
                <a:moveTo>
                  <a:pt x="1870" y="1753"/>
                </a:moveTo>
                <a:lnTo>
                  <a:pt x="1870" y="1792"/>
                </a:lnTo>
                <a:lnTo>
                  <a:pt x="1870" y="1792"/>
                </a:lnTo>
                <a:lnTo>
                  <a:pt x="1870" y="1809"/>
                </a:lnTo>
                <a:lnTo>
                  <a:pt x="1872" y="1825"/>
                </a:lnTo>
                <a:lnTo>
                  <a:pt x="1876" y="1841"/>
                </a:lnTo>
                <a:lnTo>
                  <a:pt x="1880" y="1856"/>
                </a:lnTo>
                <a:lnTo>
                  <a:pt x="1886" y="1870"/>
                </a:lnTo>
                <a:lnTo>
                  <a:pt x="1893" y="1884"/>
                </a:lnTo>
                <a:lnTo>
                  <a:pt x="1902" y="1897"/>
                </a:lnTo>
                <a:lnTo>
                  <a:pt x="1911" y="1909"/>
                </a:lnTo>
                <a:lnTo>
                  <a:pt x="1921" y="1919"/>
                </a:lnTo>
                <a:lnTo>
                  <a:pt x="1932" y="1929"/>
                </a:lnTo>
                <a:lnTo>
                  <a:pt x="1944" y="1938"/>
                </a:lnTo>
                <a:lnTo>
                  <a:pt x="1957" y="1945"/>
                </a:lnTo>
                <a:lnTo>
                  <a:pt x="1970" y="1951"/>
                </a:lnTo>
                <a:lnTo>
                  <a:pt x="1985" y="1955"/>
                </a:lnTo>
                <a:lnTo>
                  <a:pt x="1999" y="1959"/>
                </a:lnTo>
                <a:lnTo>
                  <a:pt x="2014" y="1960"/>
                </a:lnTo>
                <a:lnTo>
                  <a:pt x="2014" y="1960"/>
                </a:lnTo>
                <a:lnTo>
                  <a:pt x="2030" y="1959"/>
                </a:lnTo>
                <a:lnTo>
                  <a:pt x="2044" y="1956"/>
                </a:lnTo>
                <a:lnTo>
                  <a:pt x="2059" y="1953"/>
                </a:lnTo>
                <a:lnTo>
                  <a:pt x="2073" y="1947"/>
                </a:lnTo>
                <a:lnTo>
                  <a:pt x="2085" y="1941"/>
                </a:lnTo>
                <a:lnTo>
                  <a:pt x="2097" y="1933"/>
                </a:lnTo>
                <a:lnTo>
                  <a:pt x="2109" y="1924"/>
                </a:lnTo>
                <a:lnTo>
                  <a:pt x="2120" y="1914"/>
                </a:lnTo>
                <a:lnTo>
                  <a:pt x="2120" y="1914"/>
                </a:lnTo>
                <a:lnTo>
                  <a:pt x="2140" y="1901"/>
                </a:lnTo>
                <a:lnTo>
                  <a:pt x="2157" y="1892"/>
                </a:lnTo>
                <a:lnTo>
                  <a:pt x="2170" y="1882"/>
                </a:lnTo>
                <a:lnTo>
                  <a:pt x="2170" y="1882"/>
                </a:lnTo>
                <a:lnTo>
                  <a:pt x="2182" y="1879"/>
                </a:lnTo>
                <a:lnTo>
                  <a:pt x="2191" y="1874"/>
                </a:lnTo>
                <a:lnTo>
                  <a:pt x="2201" y="1869"/>
                </a:lnTo>
                <a:lnTo>
                  <a:pt x="2210" y="1861"/>
                </a:lnTo>
                <a:lnTo>
                  <a:pt x="2218" y="1853"/>
                </a:lnTo>
                <a:lnTo>
                  <a:pt x="2226" y="1844"/>
                </a:lnTo>
                <a:lnTo>
                  <a:pt x="2233" y="1834"/>
                </a:lnTo>
                <a:lnTo>
                  <a:pt x="2240" y="1824"/>
                </a:lnTo>
                <a:lnTo>
                  <a:pt x="2246" y="1812"/>
                </a:lnTo>
                <a:lnTo>
                  <a:pt x="2251" y="1800"/>
                </a:lnTo>
                <a:lnTo>
                  <a:pt x="2256" y="1788"/>
                </a:lnTo>
                <a:lnTo>
                  <a:pt x="2259" y="1775"/>
                </a:lnTo>
                <a:lnTo>
                  <a:pt x="2262" y="1763"/>
                </a:lnTo>
                <a:lnTo>
                  <a:pt x="2264" y="1749"/>
                </a:lnTo>
                <a:lnTo>
                  <a:pt x="2265" y="1736"/>
                </a:lnTo>
                <a:lnTo>
                  <a:pt x="2265" y="1722"/>
                </a:lnTo>
                <a:lnTo>
                  <a:pt x="2264" y="1709"/>
                </a:lnTo>
                <a:lnTo>
                  <a:pt x="2263" y="1697"/>
                </a:lnTo>
                <a:lnTo>
                  <a:pt x="2259" y="1683"/>
                </a:lnTo>
                <a:lnTo>
                  <a:pt x="2255" y="1671"/>
                </a:lnTo>
                <a:lnTo>
                  <a:pt x="2250" y="1658"/>
                </a:lnTo>
                <a:lnTo>
                  <a:pt x="2244" y="1647"/>
                </a:lnTo>
                <a:lnTo>
                  <a:pt x="2236" y="1637"/>
                </a:lnTo>
                <a:lnTo>
                  <a:pt x="2228" y="1627"/>
                </a:lnTo>
                <a:lnTo>
                  <a:pt x="2218" y="1617"/>
                </a:lnTo>
                <a:lnTo>
                  <a:pt x="2206" y="1609"/>
                </a:lnTo>
                <a:lnTo>
                  <a:pt x="2193" y="1601"/>
                </a:lnTo>
                <a:lnTo>
                  <a:pt x="2179" y="1595"/>
                </a:lnTo>
                <a:lnTo>
                  <a:pt x="2164" y="1591"/>
                </a:lnTo>
                <a:lnTo>
                  <a:pt x="2147" y="1586"/>
                </a:lnTo>
                <a:lnTo>
                  <a:pt x="2129" y="1584"/>
                </a:lnTo>
                <a:lnTo>
                  <a:pt x="2109" y="1583"/>
                </a:lnTo>
                <a:lnTo>
                  <a:pt x="1963" y="1583"/>
                </a:lnTo>
                <a:lnTo>
                  <a:pt x="1963" y="1583"/>
                </a:lnTo>
                <a:lnTo>
                  <a:pt x="1956" y="1584"/>
                </a:lnTo>
                <a:lnTo>
                  <a:pt x="1947" y="1585"/>
                </a:lnTo>
                <a:lnTo>
                  <a:pt x="1939" y="1588"/>
                </a:lnTo>
                <a:lnTo>
                  <a:pt x="1932" y="1592"/>
                </a:lnTo>
                <a:lnTo>
                  <a:pt x="1925" y="1597"/>
                </a:lnTo>
                <a:lnTo>
                  <a:pt x="1918" y="1602"/>
                </a:lnTo>
                <a:lnTo>
                  <a:pt x="1913" y="1609"/>
                </a:lnTo>
                <a:lnTo>
                  <a:pt x="1907" y="1616"/>
                </a:lnTo>
                <a:lnTo>
                  <a:pt x="1903" y="1624"/>
                </a:lnTo>
                <a:lnTo>
                  <a:pt x="1898" y="1633"/>
                </a:lnTo>
                <a:lnTo>
                  <a:pt x="1890" y="1652"/>
                </a:lnTo>
                <a:lnTo>
                  <a:pt x="1885" y="1672"/>
                </a:lnTo>
                <a:lnTo>
                  <a:pt x="1881" y="1696"/>
                </a:lnTo>
                <a:lnTo>
                  <a:pt x="1881" y="1696"/>
                </a:lnTo>
                <a:lnTo>
                  <a:pt x="1877" y="1709"/>
                </a:lnTo>
                <a:lnTo>
                  <a:pt x="1873" y="1722"/>
                </a:lnTo>
                <a:lnTo>
                  <a:pt x="1871" y="1737"/>
                </a:lnTo>
                <a:lnTo>
                  <a:pt x="1870" y="1753"/>
                </a:lnTo>
                <a:lnTo>
                  <a:pt x="1870" y="1753"/>
                </a:lnTo>
                <a:close/>
                <a:moveTo>
                  <a:pt x="1898" y="1753"/>
                </a:moveTo>
                <a:lnTo>
                  <a:pt x="1898" y="1753"/>
                </a:lnTo>
                <a:lnTo>
                  <a:pt x="1899" y="1736"/>
                </a:lnTo>
                <a:lnTo>
                  <a:pt x="1903" y="1719"/>
                </a:lnTo>
                <a:lnTo>
                  <a:pt x="1907" y="1702"/>
                </a:lnTo>
                <a:lnTo>
                  <a:pt x="1914" y="1688"/>
                </a:lnTo>
                <a:lnTo>
                  <a:pt x="1922" y="1674"/>
                </a:lnTo>
                <a:lnTo>
                  <a:pt x="1931" y="1662"/>
                </a:lnTo>
                <a:lnTo>
                  <a:pt x="1941" y="1651"/>
                </a:lnTo>
                <a:lnTo>
                  <a:pt x="1952" y="1640"/>
                </a:lnTo>
                <a:lnTo>
                  <a:pt x="1952" y="1640"/>
                </a:lnTo>
                <a:lnTo>
                  <a:pt x="1957" y="1655"/>
                </a:lnTo>
                <a:lnTo>
                  <a:pt x="1962" y="1669"/>
                </a:lnTo>
                <a:lnTo>
                  <a:pt x="1968" y="1682"/>
                </a:lnTo>
                <a:lnTo>
                  <a:pt x="1974" y="1696"/>
                </a:lnTo>
                <a:lnTo>
                  <a:pt x="1980" y="1708"/>
                </a:lnTo>
                <a:lnTo>
                  <a:pt x="1988" y="1721"/>
                </a:lnTo>
                <a:lnTo>
                  <a:pt x="1996" y="1733"/>
                </a:lnTo>
                <a:lnTo>
                  <a:pt x="2005" y="1745"/>
                </a:lnTo>
                <a:lnTo>
                  <a:pt x="2014" y="1756"/>
                </a:lnTo>
                <a:lnTo>
                  <a:pt x="2024" y="1767"/>
                </a:lnTo>
                <a:lnTo>
                  <a:pt x="2034" y="1779"/>
                </a:lnTo>
                <a:lnTo>
                  <a:pt x="2046" y="1789"/>
                </a:lnTo>
                <a:lnTo>
                  <a:pt x="2057" y="1798"/>
                </a:lnTo>
                <a:lnTo>
                  <a:pt x="2069" y="1807"/>
                </a:lnTo>
                <a:lnTo>
                  <a:pt x="2082" y="1816"/>
                </a:lnTo>
                <a:lnTo>
                  <a:pt x="2095" y="1824"/>
                </a:lnTo>
                <a:lnTo>
                  <a:pt x="2095" y="1824"/>
                </a:lnTo>
                <a:lnTo>
                  <a:pt x="2113" y="1833"/>
                </a:lnTo>
                <a:lnTo>
                  <a:pt x="2130" y="1841"/>
                </a:lnTo>
                <a:lnTo>
                  <a:pt x="2130" y="1841"/>
                </a:lnTo>
                <a:lnTo>
                  <a:pt x="2127" y="1851"/>
                </a:lnTo>
                <a:lnTo>
                  <a:pt x="2122" y="1861"/>
                </a:lnTo>
                <a:lnTo>
                  <a:pt x="2118" y="1870"/>
                </a:lnTo>
                <a:lnTo>
                  <a:pt x="2112" y="1878"/>
                </a:lnTo>
                <a:lnTo>
                  <a:pt x="2106" y="1887"/>
                </a:lnTo>
                <a:lnTo>
                  <a:pt x="2100" y="1893"/>
                </a:lnTo>
                <a:lnTo>
                  <a:pt x="2093" y="1901"/>
                </a:lnTo>
                <a:lnTo>
                  <a:pt x="2086" y="1907"/>
                </a:lnTo>
                <a:lnTo>
                  <a:pt x="2078" y="1913"/>
                </a:lnTo>
                <a:lnTo>
                  <a:pt x="2069" y="1918"/>
                </a:lnTo>
                <a:lnTo>
                  <a:pt x="2061" y="1921"/>
                </a:lnTo>
                <a:lnTo>
                  <a:pt x="2052" y="1926"/>
                </a:lnTo>
                <a:lnTo>
                  <a:pt x="2043" y="1928"/>
                </a:lnTo>
                <a:lnTo>
                  <a:pt x="2034" y="1930"/>
                </a:lnTo>
                <a:lnTo>
                  <a:pt x="2024" y="1932"/>
                </a:lnTo>
                <a:lnTo>
                  <a:pt x="2015" y="1932"/>
                </a:lnTo>
                <a:lnTo>
                  <a:pt x="2015" y="1932"/>
                </a:lnTo>
                <a:lnTo>
                  <a:pt x="2003" y="1930"/>
                </a:lnTo>
                <a:lnTo>
                  <a:pt x="1992" y="1928"/>
                </a:lnTo>
                <a:lnTo>
                  <a:pt x="1980" y="1925"/>
                </a:lnTo>
                <a:lnTo>
                  <a:pt x="1969" y="1920"/>
                </a:lnTo>
                <a:lnTo>
                  <a:pt x="1959" y="1915"/>
                </a:lnTo>
                <a:lnTo>
                  <a:pt x="1949" y="1908"/>
                </a:lnTo>
                <a:lnTo>
                  <a:pt x="1940" y="1900"/>
                </a:lnTo>
                <a:lnTo>
                  <a:pt x="1932" y="1891"/>
                </a:lnTo>
                <a:lnTo>
                  <a:pt x="1924" y="1881"/>
                </a:lnTo>
                <a:lnTo>
                  <a:pt x="1917" y="1871"/>
                </a:lnTo>
                <a:lnTo>
                  <a:pt x="1911" y="1859"/>
                </a:lnTo>
                <a:lnTo>
                  <a:pt x="1906" y="1847"/>
                </a:lnTo>
                <a:lnTo>
                  <a:pt x="1903" y="1834"/>
                </a:lnTo>
                <a:lnTo>
                  <a:pt x="1899" y="1820"/>
                </a:lnTo>
                <a:lnTo>
                  <a:pt x="1898" y="1807"/>
                </a:lnTo>
                <a:lnTo>
                  <a:pt x="1897" y="1792"/>
                </a:lnTo>
                <a:lnTo>
                  <a:pt x="1898" y="1753"/>
                </a:lnTo>
                <a:close/>
                <a:moveTo>
                  <a:pt x="1907" y="2522"/>
                </a:moveTo>
                <a:lnTo>
                  <a:pt x="1500" y="2522"/>
                </a:lnTo>
                <a:lnTo>
                  <a:pt x="1500" y="2550"/>
                </a:lnTo>
                <a:lnTo>
                  <a:pt x="1925" y="2550"/>
                </a:lnTo>
                <a:lnTo>
                  <a:pt x="2040" y="2290"/>
                </a:lnTo>
                <a:lnTo>
                  <a:pt x="2014" y="2279"/>
                </a:lnTo>
                <a:lnTo>
                  <a:pt x="1907" y="2522"/>
                </a:lnTo>
                <a:close/>
                <a:moveTo>
                  <a:pt x="407" y="2114"/>
                </a:moveTo>
                <a:lnTo>
                  <a:pt x="407" y="2114"/>
                </a:lnTo>
                <a:lnTo>
                  <a:pt x="402" y="2100"/>
                </a:lnTo>
                <a:lnTo>
                  <a:pt x="396" y="2088"/>
                </a:lnTo>
                <a:lnTo>
                  <a:pt x="389" y="2078"/>
                </a:lnTo>
                <a:lnTo>
                  <a:pt x="383" y="2068"/>
                </a:lnTo>
                <a:lnTo>
                  <a:pt x="375" y="2060"/>
                </a:lnTo>
                <a:lnTo>
                  <a:pt x="367" y="2053"/>
                </a:lnTo>
                <a:lnTo>
                  <a:pt x="358" y="2047"/>
                </a:lnTo>
                <a:lnTo>
                  <a:pt x="349" y="2042"/>
                </a:lnTo>
                <a:lnTo>
                  <a:pt x="340" y="2037"/>
                </a:lnTo>
                <a:lnTo>
                  <a:pt x="331" y="2035"/>
                </a:lnTo>
                <a:lnTo>
                  <a:pt x="313" y="2031"/>
                </a:lnTo>
                <a:lnTo>
                  <a:pt x="296" y="2028"/>
                </a:lnTo>
                <a:lnTo>
                  <a:pt x="280" y="2027"/>
                </a:lnTo>
                <a:lnTo>
                  <a:pt x="147" y="2027"/>
                </a:lnTo>
                <a:lnTo>
                  <a:pt x="147" y="2027"/>
                </a:lnTo>
                <a:lnTo>
                  <a:pt x="133" y="2028"/>
                </a:lnTo>
                <a:lnTo>
                  <a:pt x="120" y="2029"/>
                </a:lnTo>
                <a:lnTo>
                  <a:pt x="108" y="2033"/>
                </a:lnTo>
                <a:lnTo>
                  <a:pt x="97" y="2036"/>
                </a:lnTo>
                <a:lnTo>
                  <a:pt x="87" y="2041"/>
                </a:lnTo>
                <a:lnTo>
                  <a:pt x="78" y="2046"/>
                </a:lnTo>
                <a:lnTo>
                  <a:pt x="70" y="2053"/>
                </a:lnTo>
                <a:lnTo>
                  <a:pt x="62" y="2061"/>
                </a:lnTo>
                <a:lnTo>
                  <a:pt x="55" y="2069"/>
                </a:lnTo>
                <a:lnTo>
                  <a:pt x="50" y="2078"/>
                </a:lnTo>
                <a:lnTo>
                  <a:pt x="45" y="2088"/>
                </a:lnTo>
                <a:lnTo>
                  <a:pt x="41" y="2099"/>
                </a:lnTo>
                <a:lnTo>
                  <a:pt x="37" y="2110"/>
                </a:lnTo>
                <a:lnTo>
                  <a:pt x="34" y="2123"/>
                </a:lnTo>
                <a:lnTo>
                  <a:pt x="32" y="2136"/>
                </a:lnTo>
                <a:lnTo>
                  <a:pt x="30" y="2150"/>
                </a:lnTo>
                <a:lnTo>
                  <a:pt x="0" y="2472"/>
                </a:lnTo>
                <a:lnTo>
                  <a:pt x="55" y="2477"/>
                </a:lnTo>
                <a:lnTo>
                  <a:pt x="86" y="2154"/>
                </a:lnTo>
                <a:lnTo>
                  <a:pt x="86" y="2154"/>
                </a:lnTo>
                <a:lnTo>
                  <a:pt x="88" y="2135"/>
                </a:lnTo>
                <a:lnTo>
                  <a:pt x="91" y="2119"/>
                </a:lnTo>
                <a:lnTo>
                  <a:pt x="97" y="2107"/>
                </a:lnTo>
                <a:lnTo>
                  <a:pt x="100" y="2101"/>
                </a:lnTo>
                <a:lnTo>
                  <a:pt x="104" y="2097"/>
                </a:lnTo>
                <a:lnTo>
                  <a:pt x="107" y="2094"/>
                </a:lnTo>
                <a:lnTo>
                  <a:pt x="111" y="2090"/>
                </a:lnTo>
                <a:lnTo>
                  <a:pt x="116" y="2088"/>
                </a:lnTo>
                <a:lnTo>
                  <a:pt x="122" y="2086"/>
                </a:lnTo>
                <a:lnTo>
                  <a:pt x="134" y="2083"/>
                </a:lnTo>
                <a:lnTo>
                  <a:pt x="147" y="2082"/>
                </a:lnTo>
                <a:lnTo>
                  <a:pt x="280" y="2082"/>
                </a:lnTo>
                <a:lnTo>
                  <a:pt x="280" y="2082"/>
                </a:lnTo>
                <a:lnTo>
                  <a:pt x="291" y="2083"/>
                </a:lnTo>
                <a:lnTo>
                  <a:pt x="303" y="2085"/>
                </a:lnTo>
                <a:lnTo>
                  <a:pt x="314" y="2087"/>
                </a:lnTo>
                <a:lnTo>
                  <a:pt x="324" y="2091"/>
                </a:lnTo>
                <a:lnTo>
                  <a:pt x="333" y="2097"/>
                </a:lnTo>
                <a:lnTo>
                  <a:pt x="342" y="2106"/>
                </a:lnTo>
                <a:lnTo>
                  <a:pt x="349" y="2117"/>
                </a:lnTo>
                <a:lnTo>
                  <a:pt x="354" y="2132"/>
                </a:lnTo>
                <a:lnTo>
                  <a:pt x="435" y="2371"/>
                </a:lnTo>
                <a:lnTo>
                  <a:pt x="731" y="2413"/>
                </a:lnTo>
                <a:lnTo>
                  <a:pt x="731" y="2357"/>
                </a:lnTo>
                <a:lnTo>
                  <a:pt x="477" y="2321"/>
                </a:lnTo>
                <a:lnTo>
                  <a:pt x="407" y="2114"/>
                </a:lnTo>
                <a:close/>
                <a:moveTo>
                  <a:pt x="2084" y="2027"/>
                </a:moveTo>
                <a:lnTo>
                  <a:pt x="1952" y="2027"/>
                </a:lnTo>
                <a:lnTo>
                  <a:pt x="1952" y="2027"/>
                </a:lnTo>
                <a:lnTo>
                  <a:pt x="1936" y="2028"/>
                </a:lnTo>
                <a:lnTo>
                  <a:pt x="1918" y="2031"/>
                </a:lnTo>
                <a:lnTo>
                  <a:pt x="1900" y="2035"/>
                </a:lnTo>
                <a:lnTo>
                  <a:pt x="1891" y="2037"/>
                </a:lnTo>
                <a:lnTo>
                  <a:pt x="1882" y="2042"/>
                </a:lnTo>
                <a:lnTo>
                  <a:pt x="1873" y="2047"/>
                </a:lnTo>
                <a:lnTo>
                  <a:pt x="1866" y="2053"/>
                </a:lnTo>
                <a:lnTo>
                  <a:pt x="1858" y="2060"/>
                </a:lnTo>
                <a:lnTo>
                  <a:pt x="1850" y="2068"/>
                </a:lnTo>
                <a:lnTo>
                  <a:pt x="1842" y="2078"/>
                </a:lnTo>
                <a:lnTo>
                  <a:pt x="1836" y="2088"/>
                </a:lnTo>
                <a:lnTo>
                  <a:pt x="1830" y="2100"/>
                </a:lnTo>
                <a:lnTo>
                  <a:pt x="1825" y="2114"/>
                </a:lnTo>
                <a:lnTo>
                  <a:pt x="1755" y="2321"/>
                </a:lnTo>
                <a:lnTo>
                  <a:pt x="1500" y="2357"/>
                </a:lnTo>
                <a:lnTo>
                  <a:pt x="1500" y="2413"/>
                </a:lnTo>
                <a:lnTo>
                  <a:pt x="1796" y="2371"/>
                </a:lnTo>
                <a:lnTo>
                  <a:pt x="1877" y="2132"/>
                </a:lnTo>
                <a:lnTo>
                  <a:pt x="1877" y="2132"/>
                </a:lnTo>
                <a:lnTo>
                  <a:pt x="1882" y="2117"/>
                </a:lnTo>
                <a:lnTo>
                  <a:pt x="1890" y="2106"/>
                </a:lnTo>
                <a:lnTo>
                  <a:pt x="1898" y="2097"/>
                </a:lnTo>
                <a:lnTo>
                  <a:pt x="1908" y="2091"/>
                </a:lnTo>
                <a:lnTo>
                  <a:pt x="1918" y="2087"/>
                </a:lnTo>
                <a:lnTo>
                  <a:pt x="1929" y="2085"/>
                </a:lnTo>
                <a:lnTo>
                  <a:pt x="1940" y="2083"/>
                </a:lnTo>
                <a:lnTo>
                  <a:pt x="1952" y="2082"/>
                </a:lnTo>
                <a:lnTo>
                  <a:pt x="2084" y="2082"/>
                </a:lnTo>
                <a:lnTo>
                  <a:pt x="2084" y="2082"/>
                </a:lnTo>
                <a:lnTo>
                  <a:pt x="2098" y="2083"/>
                </a:lnTo>
                <a:lnTo>
                  <a:pt x="2110" y="2086"/>
                </a:lnTo>
                <a:lnTo>
                  <a:pt x="2115" y="2088"/>
                </a:lnTo>
                <a:lnTo>
                  <a:pt x="2120" y="2090"/>
                </a:lnTo>
                <a:lnTo>
                  <a:pt x="2124" y="2094"/>
                </a:lnTo>
                <a:lnTo>
                  <a:pt x="2129" y="2097"/>
                </a:lnTo>
                <a:lnTo>
                  <a:pt x="2132" y="2101"/>
                </a:lnTo>
                <a:lnTo>
                  <a:pt x="2136" y="2107"/>
                </a:lnTo>
                <a:lnTo>
                  <a:pt x="2140" y="2119"/>
                </a:lnTo>
                <a:lnTo>
                  <a:pt x="2145" y="2135"/>
                </a:lnTo>
                <a:lnTo>
                  <a:pt x="2147" y="2154"/>
                </a:lnTo>
                <a:lnTo>
                  <a:pt x="2176" y="2477"/>
                </a:lnTo>
                <a:lnTo>
                  <a:pt x="2231" y="2472"/>
                </a:lnTo>
                <a:lnTo>
                  <a:pt x="2202" y="2150"/>
                </a:lnTo>
                <a:lnTo>
                  <a:pt x="2202" y="2150"/>
                </a:lnTo>
                <a:lnTo>
                  <a:pt x="2200" y="2136"/>
                </a:lnTo>
                <a:lnTo>
                  <a:pt x="2197" y="2123"/>
                </a:lnTo>
                <a:lnTo>
                  <a:pt x="2195" y="2110"/>
                </a:lnTo>
                <a:lnTo>
                  <a:pt x="2192" y="2099"/>
                </a:lnTo>
                <a:lnTo>
                  <a:pt x="2187" y="2088"/>
                </a:lnTo>
                <a:lnTo>
                  <a:pt x="2182" y="2078"/>
                </a:lnTo>
                <a:lnTo>
                  <a:pt x="2176" y="2069"/>
                </a:lnTo>
                <a:lnTo>
                  <a:pt x="2169" y="2061"/>
                </a:lnTo>
                <a:lnTo>
                  <a:pt x="2163" y="2053"/>
                </a:lnTo>
                <a:lnTo>
                  <a:pt x="2154" y="2046"/>
                </a:lnTo>
                <a:lnTo>
                  <a:pt x="2145" y="2041"/>
                </a:lnTo>
                <a:lnTo>
                  <a:pt x="2134" y="2036"/>
                </a:lnTo>
                <a:lnTo>
                  <a:pt x="2123" y="2033"/>
                </a:lnTo>
                <a:lnTo>
                  <a:pt x="2112" y="2029"/>
                </a:lnTo>
                <a:lnTo>
                  <a:pt x="2098" y="2028"/>
                </a:lnTo>
                <a:lnTo>
                  <a:pt x="2084" y="2027"/>
                </a:lnTo>
                <a:lnTo>
                  <a:pt x="2084" y="2027"/>
                </a:lnTo>
                <a:close/>
                <a:moveTo>
                  <a:pt x="656" y="1118"/>
                </a:moveTo>
                <a:lnTo>
                  <a:pt x="673" y="976"/>
                </a:lnTo>
                <a:lnTo>
                  <a:pt x="1207" y="1242"/>
                </a:lnTo>
                <a:lnTo>
                  <a:pt x="1194" y="1174"/>
                </a:lnTo>
                <a:lnTo>
                  <a:pt x="711" y="932"/>
                </a:lnTo>
                <a:lnTo>
                  <a:pt x="711" y="932"/>
                </a:lnTo>
                <a:lnTo>
                  <a:pt x="660" y="907"/>
                </a:lnTo>
                <a:lnTo>
                  <a:pt x="612" y="881"/>
                </a:lnTo>
                <a:lnTo>
                  <a:pt x="588" y="868"/>
                </a:lnTo>
                <a:lnTo>
                  <a:pt x="566" y="854"/>
                </a:lnTo>
                <a:lnTo>
                  <a:pt x="546" y="840"/>
                </a:lnTo>
                <a:lnTo>
                  <a:pt x="525" y="824"/>
                </a:lnTo>
                <a:lnTo>
                  <a:pt x="656" y="1118"/>
                </a:lnTo>
                <a:close/>
                <a:moveTo>
                  <a:pt x="217" y="2279"/>
                </a:moveTo>
                <a:lnTo>
                  <a:pt x="192" y="2290"/>
                </a:lnTo>
                <a:lnTo>
                  <a:pt x="306" y="2550"/>
                </a:lnTo>
                <a:lnTo>
                  <a:pt x="731" y="2550"/>
                </a:lnTo>
                <a:lnTo>
                  <a:pt x="731" y="2522"/>
                </a:lnTo>
                <a:lnTo>
                  <a:pt x="324" y="2522"/>
                </a:lnTo>
                <a:lnTo>
                  <a:pt x="217" y="2279"/>
                </a:lnTo>
                <a:close/>
                <a:moveTo>
                  <a:pt x="1539" y="1116"/>
                </a:moveTo>
                <a:lnTo>
                  <a:pt x="1670" y="824"/>
                </a:lnTo>
                <a:lnTo>
                  <a:pt x="1670" y="824"/>
                </a:lnTo>
                <a:lnTo>
                  <a:pt x="1645" y="842"/>
                </a:lnTo>
                <a:lnTo>
                  <a:pt x="1621" y="858"/>
                </a:lnTo>
                <a:lnTo>
                  <a:pt x="1597" y="874"/>
                </a:lnTo>
                <a:lnTo>
                  <a:pt x="1572" y="888"/>
                </a:lnTo>
                <a:lnTo>
                  <a:pt x="1547" y="902"/>
                </a:lnTo>
                <a:lnTo>
                  <a:pt x="1522" y="913"/>
                </a:lnTo>
                <a:lnTo>
                  <a:pt x="1498" y="925"/>
                </a:lnTo>
                <a:lnTo>
                  <a:pt x="1472" y="935"/>
                </a:lnTo>
                <a:lnTo>
                  <a:pt x="1447" y="944"/>
                </a:lnTo>
                <a:lnTo>
                  <a:pt x="1422" y="953"/>
                </a:lnTo>
                <a:lnTo>
                  <a:pt x="1396" y="961"/>
                </a:lnTo>
                <a:lnTo>
                  <a:pt x="1372" y="968"/>
                </a:lnTo>
                <a:lnTo>
                  <a:pt x="1322" y="980"/>
                </a:lnTo>
                <a:lnTo>
                  <a:pt x="1274" y="989"/>
                </a:lnTo>
                <a:lnTo>
                  <a:pt x="1226" y="996"/>
                </a:lnTo>
                <a:lnTo>
                  <a:pt x="1181" y="1001"/>
                </a:lnTo>
                <a:lnTo>
                  <a:pt x="1138" y="1003"/>
                </a:lnTo>
                <a:lnTo>
                  <a:pt x="1096" y="1004"/>
                </a:lnTo>
                <a:lnTo>
                  <a:pt x="1058" y="1003"/>
                </a:lnTo>
                <a:lnTo>
                  <a:pt x="1022" y="1002"/>
                </a:lnTo>
                <a:lnTo>
                  <a:pt x="990" y="998"/>
                </a:lnTo>
                <a:lnTo>
                  <a:pt x="961" y="996"/>
                </a:lnTo>
                <a:lnTo>
                  <a:pt x="1180" y="1105"/>
                </a:lnTo>
                <a:lnTo>
                  <a:pt x="1171" y="1058"/>
                </a:lnTo>
                <a:lnTo>
                  <a:pt x="1171" y="1058"/>
                </a:lnTo>
                <a:lnTo>
                  <a:pt x="1194" y="1057"/>
                </a:lnTo>
                <a:lnTo>
                  <a:pt x="1219" y="1055"/>
                </a:lnTo>
                <a:lnTo>
                  <a:pt x="1243" y="1051"/>
                </a:lnTo>
                <a:lnTo>
                  <a:pt x="1269" y="1048"/>
                </a:lnTo>
                <a:lnTo>
                  <a:pt x="1322" y="1038"/>
                </a:lnTo>
                <a:lnTo>
                  <a:pt x="1373" y="1027"/>
                </a:lnTo>
                <a:lnTo>
                  <a:pt x="1421" y="1013"/>
                </a:lnTo>
                <a:lnTo>
                  <a:pt x="1464" y="1000"/>
                </a:lnTo>
                <a:lnTo>
                  <a:pt x="1499" y="987"/>
                </a:lnTo>
                <a:lnTo>
                  <a:pt x="1513" y="980"/>
                </a:lnTo>
                <a:lnTo>
                  <a:pt x="1524" y="975"/>
                </a:lnTo>
                <a:lnTo>
                  <a:pt x="1539" y="1116"/>
                </a:lnTo>
                <a:close/>
                <a:moveTo>
                  <a:pt x="55" y="1878"/>
                </a:moveTo>
                <a:lnTo>
                  <a:pt x="55" y="1878"/>
                </a:lnTo>
                <a:lnTo>
                  <a:pt x="59" y="1884"/>
                </a:lnTo>
                <a:lnTo>
                  <a:pt x="63" y="1890"/>
                </a:lnTo>
                <a:lnTo>
                  <a:pt x="69" y="1896"/>
                </a:lnTo>
                <a:lnTo>
                  <a:pt x="75" y="1899"/>
                </a:lnTo>
                <a:lnTo>
                  <a:pt x="82" y="1902"/>
                </a:lnTo>
                <a:lnTo>
                  <a:pt x="90" y="1905"/>
                </a:lnTo>
                <a:lnTo>
                  <a:pt x="98" y="1906"/>
                </a:lnTo>
                <a:lnTo>
                  <a:pt x="106" y="1906"/>
                </a:lnTo>
                <a:lnTo>
                  <a:pt x="108" y="1905"/>
                </a:lnTo>
                <a:lnTo>
                  <a:pt x="108" y="1905"/>
                </a:lnTo>
                <a:lnTo>
                  <a:pt x="119" y="1917"/>
                </a:lnTo>
                <a:lnTo>
                  <a:pt x="132" y="1927"/>
                </a:lnTo>
                <a:lnTo>
                  <a:pt x="144" y="1937"/>
                </a:lnTo>
                <a:lnTo>
                  <a:pt x="159" y="1945"/>
                </a:lnTo>
                <a:lnTo>
                  <a:pt x="173" y="1951"/>
                </a:lnTo>
                <a:lnTo>
                  <a:pt x="189" y="1956"/>
                </a:lnTo>
                <a:lnTo>
                  <a:pt x="205" y="1959"/>
                </a:lnTo>
                <a:lnTo>
                  <a:pt x="222" y="1960"/>
                </a:lnTo>
                <a:lnTo>
                  <a:pt x="222" y="1960"/>
                </a:lnTo>
                <a:lnTo>
                  <a:pt x="237" y="1959"/>
                </a:lnTo>
                <a:lnTo>
                  <a:pt x="253" y="1956"/>
                </a:lnTo>
                <a:lnTo>
                  <a:pt x="268" y="1952"/>
                </a:lnTo>
                <a:lnTo>
                  <a:pt x="282" y="1946"/>
                </a:lnTo>
                <a:lnTo>
                  <a:pt x="296" y="1938"/>
                </a:lnTo>
                <a:lnTo>
                  <a:pt x="308" y="1930"/>
                </a:lnTo>
                <a:lnTo>
                  <a:pt x="320" y="1920"/>
                </a:lnTo>
                <a:lnTo>
                  <a:pt x="331" y="1909"/>
                </a:lnTo>
                <a:lnTo>
                  <a:pt x="341" y="1897"/>
                </a:lnTo>
                <a:lnTo>
                  <a:pt x="350" y="1883"/>
                </a:lnTo>
                <a:lnTo>
                  <a:pt x="358" y="1869"/>
                </a:lnTo>
                <a:lnTo>
                  <a:pt x="363" y="1854"/>
                </a:lnTo>
                <a:lnTo>
                  <a:pt x="369" y="1838"/>
                </a:lnTo>
                <a:lnTo>
                  <a:pt x="372" y="1823"/>
                </a:lnTo>
                <a:lnTo>
                  <a:pt x="375" y="1806"/>
                </a:lnTo>
                <a:lnTo>
                  <a:pt x="376" y="1788"/>
                </a:lnTo>
                <a:lnTo>
                  <a:pt x="376" y="1746"/>
                </a:lnTo>
                <a:lnTo>
                  <a:pt x="376" y="1746"/>
                </a:lnTo>
                <a:lnTo>
                  <a:pt x="375" y="1728"/>
                </a:lnTo>
                <a:lnTo>
                  <a:pt x="372" y="1710"/>
                </a:lnTo>
                <a:lnTo>
                  <a:pt x="368" y="1693"/>
                </a:lnTo>
                <a:lnTo>
                  <a:pt x="362" y="1676"/>
                </a:lnTo>
                <a:lnTo>
                  <a:pt x="356" y="1661"/>
                </a:lnTo>
                <a:lnTo>
                  <a:pt x="347" y="1646"/>
                </a:lnTo>
                <a:lnTo>
                  <a:pt x="336" y="1633"/>
                </a:lnTo>
                <a:lnTo>
                  <a:pt x="326" y="1620"/>
                </a:lnTo>
                <a:lnTo>
                  <a:pt x="326" y="1620"/>
                </a:lnTo>
                <a:lnTo>
                  <a:pt x="336" y="1606"/>
                </a:lnTo>
                <a:lnTo>
                  <a:pt x="336" y="1606"/>
                </a:lnTo>
                <a:lnTo>
                  <a:pt x="344" y="1591"/>
                </a:lnTo>
                <a:lnTo>
                  <a:pt x="349" y="1575"/>
                </a:lnTo>
                <a:lnTo>
                  <a:pt x="352" y="1559"/>
                </a:lnTo>
                <a:lnTo>
                  <a:pt x="354" y="1544"/>
                </a:lnTo>
                <a:lnTo>
                  <a:pt x="354" y="1544"/>
                </a:lnTo>
                <a:lnTo>
                  <a:pt x="345" y="1548"/>
                </a:lnTo>
                <a:lnTo>
                  <a:pt x="338" y="1552"/>
                </a:lnTo>
                <a:lnTo>
                  <a:pt x="329" y="1555"/>
                </a:lnTo>
                <a:lnTo>
                  <a:pt x="320" y="1557"/>
                </a:lnTo>
                <a:lnTo>
                  <a:pt x="311" y="1558"/>
                </a:lnTo>
                <a:lnTo>
                  <a:pt x="300" y="1559"/>
                </a:lnTo>
                <a:lnTo>
                  <a:pt x="291" y="1559"/>
                </a:lnTo>
                <a:lnTo>
                  <a:pt x="282" y="1559"/>
                </a:lnTo>
                <a:lnTo>
                  <a:pt x="282" y="1561"/>
                </a:lnTo>
                <a:lnTo>
                  <a:pt x="282" y="1561"/>
                </a:lnTo>
                <a:lnTo>
                  <a:pt x="268" y="1556"/>
                </a:lnTo>
                <a:lnTo>
                  <a:pt x="253" y="1553"/>
                </a:lnTo>
                <a:lnTo>
                  <a:pt x="239" y="1550"/>
                </a:lnTo>
                <a:lnTo>
                  <a:pt x="224" y="1548"/>
                </a:lnTo>
                <a:lnTo>
                  <a:pt x="210" y="1548"/>
                </a:lnTo>
                <a:lnTo>
                  <a:pt x="197" y="1548"/>
                </a:lnTo>
                <a:lnTo>
                  <a:pt x="183" y="1549"/>
                </a:lnTo>
                <a:lnTo>
                  <a:pt x="171" y="1552"/>
                </a:lnTo>
                <a:lnTo>
                  <a:pt x="158" y="1554"/>
                </a:lnTo>
                <a:lnTo>
                  <a:pt x="146" y="1557"/>
                </a:lnTo>
                <a:lnTo>
                  <a:pt x="134" y="1561"/>
                </a:lnTo>
                <a:lnTo>
                  <a:pt x="123" y="1565"/>
                </a:lnTo>
                <a:lnTo>
                  <a:pt x="113" y="1571"/>
                </a:lnTo>
                <a:lnTo>
                  <a:pt x="101" y="1576"/>
                </a:lnTo>
                <a:lnTo>
                  <a:pt x="92" y="1582"/>
                </a:lnTo>
                <a:lnTo>
                  <a:pt x="82" y="1589"/>
                </a:lnTo>
                <a:lnTo>
                  <a:pt x="65" y="1603"/>
                </a:lnTo>
                <a:lnTo>
                  <a:pt x="51" y="1619"/>
                </a:lnTo>
                <a:lnTo>
                  <a:pt x="38" y="1636"/>
                </a:lnTo>
                <a:lnTo>
                  <a:pt x="34" y="1645"/>
                </a:lnTo>
                <a:lnTo>
                  <a:pt x="29" y="1654"/>
                </a:lnTo>
                <a:lnTo>
                  <a:pt x="26" y="1664"/>
                </a:lnTo>
                <a:lnTo>
                  <a:pt x="23" y="1673"/>
                </a:lnTo>
                <a:lnTo>
                  <a:pt x="20" y="1682"/>
                </a:lnTo>
                <a:lnTo>
                  <a:pt x="18" y="1692"/>
                </a:lnTo>
                <a:lnTo>
                  <a:pt x="18" y="1701"/>
                </a:lnTo>
                <a:lnTo>
                  <a:pt x="18" y="1710"/>
                </a:lnTo>
                <a:lnTo>
                  <a:pt x="19" y="1720"/>
                </a:lnTo>
                <a:lnTo>
                  <a:pt x="20" y="1729"/>
                </a:lnTo>
                <a:lnTo>
                  <a:pt x="55" y="1878"/>
                </a:lnTo>
                <a:close/>
                <a:moveTo>
                  <a:pt x="119" y="1790"/>
                </a:moveTo>
                <a:lnTo>
                  <a:pt x="120" y="1790"/>
                </a:lnTo>
                <a:lnTo>
                  <a:pt x="120" y="1790"/>
                </a:lnTo>
                <a:lnTo>
                  <a:pt x="122" y="1784"/>
                </a:lnTo>
                <a:lnTo>
                  <a:pt x="124" y="1779"/>
                </a:lnTo>
                <a:lnTo>
                  <a:pt x="126" y="1774"/>
                </a:lnTo>
                <a:lnTo>
                  <a:pt x="129" y="1770"/>
                </a:lnTo>
                <a:lnTo>
                  <a:pt x="134" y="1766"/>
                </a:lnTo>
                <a:lnTo>
                  <a:pt x="138" y="1763"/>
                </a:lnTo>
                <a:lnTo>
                  <a:pt x="144" y="1761"/>
                </a:lnTo>
                <a:lnTo>
                  <a:pt x="150" y="1758"/>
                </a:lnTo>
                <a:lnTo>
                  <a:pt x="150" y="1758"/>
                </a:lnTo>
                <a:lnTo>
                  <a:pt x="155" y="1758"/>
                </a:lnTo>
                <a:lnTo>
                  <a:pt x="161" y="1758"/>
                </a:lnTo>
                <a:lnTo>
                  <a:pt x="167" y="1761"/>
                </a:lnTo>
                <a:lnTo>
                  <a:pt x="172" y="1762"/>
                </a:lnTo>
                <a:lnTo>
                  <a:pt x="177" y="1765"/>
                </a:lnTo>
                <a:lnTo>
                  <a:pt x="181" y="1769"/>
                </a:lnTo>
                <a:lnTo>
                  <a:pt x="185" y="1773"/>
                </a:lnTo>
                <a:lnTo>
                  <a:pt x="188" y="1779"/>
                </a:lnTo>
                <a:lnTo>
                  <a:pt x="188" y="1779"/>
                </a:lnTo>
                <a:lnTo>
                  <a:pt x="200" y="1771"/>
                </a:lnTo>
                <a:lnTo>
                  <a:pt x="214" y="1761"/>
                </a:lnTo>
                <a:lnTo>
                  <a:pt x="226" y="1749"/>
                </a:lnTo>
                <a:lnTo>
                  <a:pt x="240" y="1735"/>
                </a:lnTo>
                <a:lnTo>
                  <a:pt x="253" y="1718"/>
                </a:lnTo>
                <a:lnTo>
                  <a:pt x="266" y="1698"/>
                </a:lnTo>
                <a:lnTo>
                  <a:pt x="279" y="1675"/>
                </a:lnTo>
                <a:lnTo>
                  <a:pt x="291" y="1649"/>
                </a:lnTo>
                <a:lnTo>
                  <a:pt x="291" y="1649"/>
                </a:lnTo>
                <a:lnTo>
                  <a:pt x="306" y="1639"/>
                </a:lnTo>
                <a:lnTo>
                  <a:pt x="306" y="1639"/>
                </a:lnTo>
                <a:lnTo>
                  <a:pt x="315" y="1649"/>
                </a:lnTo>
                <a:lnTo>
                  <a:pt x="324" y="1661"/>
                </a:lnTo>
                <a:lnTo>
                  <a:pt x="331" y="1673"/>
                </a:lnTo>
                <a:lnTo>
                  <a:pt x="336" y="1687"/>
                </a:lnTo>
                <a:lnTo>
                  <a:pt x="342" y="1700"/>
                </a:lnTo>
                <a:lnTo>
                  <a:pt x="345" y="1716"/>
                </a:lnTo>
                <a:lnTo>
                  <a:pt x="348" y="1730"/>
                </a:lnTo>
                <a:lnTo>
                  <a:pt x="348" y="1746"/>
                </a:lnTo>
                <a:lnTo>
                  <a:pt x="348" y="1788"/>
                </a:lnTo>
                <a:lnTo>
                  <a:pt x="348" y="1788"/>
                </a:lnTo>
                <a:lnTo>
                  <a:pt x="348" y="1803"/>
                </a:lnTo>
                <a:lnTo>
                  <a:pt x="345" y="1817"/>
                </a:lnTo>
                <a:lnTo>
                  <a:pt x="342" y="1832"/>
                </a:lnTo>
                <a:lnTo>
                  <a:pt x="338" y="1845"/>
                </a:lnTo>
                <a:lnTo>
                  <a:pt x="332" y="1857"/>
                </a:lnTo>
                <a:lnTo>
                  <a:pt x="326" y="1870"/>
                </a:lnTo>
                <a:lnTo>
                  <a:pt x="318" y="1880"/>
                </a:lnTo>
                <a:lnTo>
                  <a:pt x="311" y="1890"/>
                </a:lnTo>
                <a:lnTo>
                  <a:pt x="302" y="1900"/>
                </a:lnTo>
                <a:lnTo>
                  <a:pt x="291" y="1908"/>
                </a:lnTo>
                <a:lnTo>
                  <a:pt x="281" y="1915"/>
                </a:lnTo>
                <a:lnTo>
                  <a:pt x="270" y="1921"/>
                </a:lnTo>
                <a:lnTo>
                  <a:pt x="259" y="1926"/>
                </a:lnTo>
                <a:lnTo>
                  <a:pt x="246" y="1929"/>
                </a:lnTo>
                <a:lnTo>
                  <a:pt x="234" y="1932"/>
                </a:lnTo>
                <a:lnTo>
                  <a:pt x="222" y="1933"/>
                </a:lnTo>
                <a:lnTo>
                  <a:pt x="222" y="1933"/>
                </a:lnTo>
                <a:lnTo>
                  <a:pt x="206" y="1932"/>
                </a:lnTo>
                <a:lnTo>
                  <a:pt x="191" y="1928"/>
                </a:lnTo>
                <a:lnTo>
                  <a:pt x="178" y="1924"/>
                </a:lnTo>
                <a:lnTo>
                  <a:pt x="164" y="1917"/>
                </a:lnTo>
                <a:lnTo>
                  <a:pt x="152" y="1908"/>
                </a:lnTo>
                <a:lnTo>
                  <a:pt x="140" y="1898"/>
                </a:lnTo>
                <a:lnTo>
                  <a:pt x="129" y="1887"/>
                </a:lnTo>
                <a:lnTo>
                  <a:pt x="120" y="1874"/>
                </a:lnTo>
                <a:lnTo>
                  <a:pt x="120" y="1874"/>
                </a:lnTo>
                <a:lnTo>
                  <a:pt x="117" y="1856"/>
                </a:lnTo>
                <a:lnTo>
                  <a:pt x="116" y="1837"/>
                </a:lnTo>
                <a:lnTo>
                  <a:pt x="117" y="1815"/>
                </a:lnTo>
                <a:lnTo>
                  <a:pt x="119" y="1790"/>
                </a:lnTo>
                <a:lnTo>
                  <a:pt x="119" y="1790"/>
                </a:lnTo>
                <a:close/>
                <a:moveTo>
                  <a:pt x="1464" y="1920"/>
                </a:moveTo>
                <a:lnTo>
                  <a:pt x="1464" y="1920"/>
                </a:lnTo>
                <a:lnTo>
                  <a:pt x="1460" y="1902"/>
                </a:lnTo>
                <a:lnTo>
                  <a:pt x="1456" y="1886"/>
                </a:lnTo>
                <a:lnTo>
                  <a:pt x="1451" y="1870"/>
                </a:lnTo>
                <a:lnTo>
                  <a:pt x="1446" y="1856"/>
                </a:lnTo>
                <a:lnTo>
                  <a:pt x="1439" y="1844"/>
                </a:lnTo>
                <a:lnTo>
                  <a:pt x="1432" y="1833"/>
                </a:lnTo>
                <a:lnTo>
                  <a:pt x="1424" y="1823"/>
                </a:lnTo>
                <a:lnTo>
                  <a:pt x="1415" y="1814"/>
                </a:lnTo>
                <a:lnTo>
                  <a:pt x="1406" y="1806"/>
                </a:lnTo>
                <a:lnTo>
                  <a:pt x="1396" y="1799"/>
                </a:lnTo>
                <a:lnTo>
                  <a:pt x="1386" y="1793"/>
                </a:lnTo>
                <a:lnTo>
                  <a:pt x="1375" y="1788"/>
                </a:lnTo>
                <a:lnTo>
                  <a:pt x="1363" y="1783"/>
                </a:lnTo>
                <a:lnTo>
                  <a:pt x="1350" y="1780"/>
                </a:lnTo>
                <a:lnTo>
                  <a:pt x="1337" y="1776"/>
                </a:lnTo>
                <a:lnTo>
                  <a:pt x="1323" y="1774"/>
                </a:lnTo>
                <a:lnTo>
                  <a:pt x="1294" y="1770"/>
                </a:lnTo>
                <a:lnTo>
                  <a:pt x="1294" y="1770"/>
                </a:lnTo>
                <a:lnTo>
                  <a:pt x="1295" y="1843"/>
                </a:lnTo>
                <a:lnTo>
                  <a:pt x="1296" y="1853"/>
                </a:lnTo>
                <a:lnTo>
                  <a:pt x="1286" y="1856"/>
                </a:lnTo>
                <a:lnTo>
                  <a:pt x="1262" y="1863"/>
                </a:lnTo>
                <a:lnTo>
                  <a:pt x="1296" y="1893"/>
                </a:lnTo>
                <a:lnTo>
                  <a:pt x="1118" y="2095"/>
                </a:lnTo>
                <a:lnTo>
                  <a:pt x="947" y="1893"/>
                </a:lnTo>
                <a:lnTo>
                  <a:pt x="981" y="1863"/>
                </a:lnTo>
                <a:lnTo>
                  <a:pt x="949" y="1853"/>
                </a:lnTo>
                <a:lnTo>
                  <a:pt x="949" y="1843"/>
                </a:lnTo>
                <a:lnTo>
                  <a:pt x="949" y="1843"/>
                </a:lnTo>
                <a:lnTo>
                  <a:pt x="950" y="1769"/>
                </a:lnTo>
                <a:lnTo>
                  <a:pt x="911" y="1776"/>
                </a:lnTo>
                <a:lnTo>
                  <a:pt x="911" y="1776"/>
                </a:lnTo>
                <a:lnTo>
                  <a:pt x="899" y="1779"/>
                </a:lnTo>
                <a:lnTo>
                  <a:pt x="887" y="1783"/>
                </a:lnTo>
                <a:lnTo>
                  <a:pt x="874" y="1787"/>
                </a:lnTo>
                <a:lnTo>
                  <a:pt x="863" y="1791"/>
                </a:lnTo>
                <a:lnTo>
                  <a:pt x="853" y="1797"/>
                </a:lnTo>
                <a:lnTo>
                  <a:pt x="843" y="1803"/>
                </a:lnTo>
                <a:lnTo>
                  <a:pt x="834" y="1810"/>
                </a:lnTo>
                <a:lnTo>
                  <a:pt x="825" y="1818"/>
                </a:lnTo>
                <a:lnTo>
                  <a:pt x="817" y="1827"/>
                </a:lnTo>
                <a:lnTo>
                  <a:pt x="810" y="1837"/>
                </a:lnTo>
                <a:lnTo>
                  <a:pt x="803" y="1847"/>
                </a:lnTo>
                <a:lnTo>
                  <a:pt x="797" y="1860"/>
                </a:lnTo>
                <a:lnTo>
                  <a:pt x="791" y="1873"/>
                </a:lnTo>
                <a:lnTo>
                  <a:pt x="787" y="1888"/>
                </a:lnTo>
                <a:lnTo>
                  <a:pt x="782" y="1904"/>
                </a:lnTo>
                <a:lnTo>
                  <a:pt x="779" y="1920"/>
                </a:lnTo>
                <a:lnTo>
                  <a:pt x="738" y="2195"/>
                </a:lnTo>
                <a:lnTo>
                  <a:pt x="738" y="2195"/>
                </a:lnTo>
                <a:lnTo>
                  <a:pt x="787" y="2180"/>
                </a:lnTo>
                <a:lnTo>
                  <a:pt x="836" y="2168"/>
                </a:lnTo>
                <a:lnTo>
                  <a:pt x="887" y="2156"/>
                </a:lnTo>
                <a:lnTo>
                  <a:pt x="938" y="2147"/>
                </a:lnTo>
                <a:lnTo>
                  <a:pt x="991" y="2140"/>
                </a:lnTo>
                <a:lnTo>
                  <a:pt x="1045" y="2135"/>
                </a:lnTo>
                <a:lnTo>
                  <a:pt x="1099" y="2132"/>
                </a:lnTo>
                <a:lnTo>
                  <a:pt x="1154" y="2131"/>
                </a:lnTo>
                <a:lnTo>
                  <a:pt x="1154" y="2131"/>
                </a:lnTo>
                <a:lnTo>
                  <a:pt x="1199" y="2131"/>
                </a:lnTo>
                <a:lnTo>
                  <a:pt x="1244" y="2133"/>
                </a:lnTo>
                <a:lnTo>
                  <a:pt x="1289" y="2137"/>
                </a:lnTo>
                <a:lnTo>
                  <a:pt x="1333" y="2142"/>
                </a:lnTo>
                <a:lnTo>
                  <a:pt x="1376" y="2149"/>
                </a:lnTo>
                <a:lnTo>
                  <a:pt x="1419" y="2155"/>
                </a:lnTo>
                <a:lnTo>
                  <a:pt x="1460" y="2164"/>
                </a:lnTo>
                <a:lnTo>
                  <a:pt x="1502" y="2174"/>
                </a:lnTo>
                <a:lnTo>
                  <a:pt x="1464" y="1920"/>
                </a:lnTo>
                <a:close/>
                <a:moveTo>
                  <a:pt x="1296" y="1503"/>
                </a:moveTo>
                <a:lnTo>
                  <a:pt x="1296" y="1503"/>
                </a:lnTo>
                <a:lnTo>
                  <a:pt x="1293" y="1491"/>
                </a:lnTo>
                <a:lnTo>
                  <a:pt x="1289" y="1479"/>
                </a:lnTo>
                <a:lnTo>
                  <a:pt x="1286" y="1466"/>
                </a:lnTo>
                <a:lnTo>
                  <a:pt x="1280" y="1454"/>
                </a:lnTo>
                <a:lnTo>
                  <a:pt x="1275" y="1443"/>
                </a:lnTo>
                <a:lnTo>
                  <a:pt x="1268" y="1430"/>
                </a:lnTo>
                <a:lnTo>
                  <a:pt x="1259" y="1419"/>
                </a:lnTo>
                <a:lnTo>
                  <a:pt x="1250" y="1409"/>
                </a:lnTo>
                <a:lnTo>
                  <a:pt x="1239" y="1400"/>
                </a:lnTo>
                <a:lnTo>
                  <a:pt x="1226" y="1391"/>
                </a:lnTo>
                <a:lnTo>
                  <a:pt x="1213" y="1383"/>
                </a:lnTo>
                <a:lnTo>
                  <a:pt x="1197" y="1376"/>
                </a:lnTo>
                <a:lnTo>
                  <a:pt x="1180" y="1371"/>
                </a:lnTo>
                <a:lnTo>
                  <a:pt x="1161" y="1367"/>
                </a:lnTo>
                <a:lnTo>
                  <a:pt x="1141" y="1365"/>
                </a:lnTo>
                <a:lnTo>
                  <a:pt x="1118" y="1364"/>
                </a:lnTo>
                <a:lnTo>
                  <a:pt x="1118" y="1364"/>
                </a:lnTo>
                <a:lnTo>
                  <a:pt x="1096" y="1365"/>
                </a:lnTo>
                <a:lnTo>
                  <a:pt x="1076" y="1368"/>
                </a:lnTo>
                <a:lnTo>
                  <a:pt x="1058" y="1373"/>
                </a:lnTo>
                <a:lnTo>
                  <a:pt x="1042" y="1380"/>
                </a:lnTo>
                <a:lnTo>
                  <a:pt x="1027" y="1387"/>
                </a:lnTo>
                <a:lnTo>
                  <a:pt x="1015" y="1396"/>
                </a:lnTo>
                <a:lnTo>
                  <a:pt x="1005" y="1405"/>
                </a:lnTo>
                <a:lnTo>
                  <a:pt x="995" y="1417"/>
                </a:lnTo>
                <a:lnTo>
                  <a:pt x="987" y="1428"/>
                </a:lnTo>
                <a:lnTo>
                  <a:pt x="981" y="1439"/>
                </a:lnTo>
                <a:lnTo>
                  <a:pt x="976" y="1450"/>
                </a:lnTo>
                <a:lnTo>
                  <a:pt x="971" y="1462"/>
                </a:lnTo>
                <a:lnTo>
                  <a:pt x="964" y="1483"/>
                </a:lnTo>
                <a:lnTo>
                  <a:pt x="961" y="1502"/>
                </a:lnTo>
                <a:lnTo>
                  <a:pt x="961" y="1502"/>
                </a:lnTo>
                <a:lnTo>
                  <a:pt x="955" y="1547"/>
                </a:lnTo>
                <a:lnTo>
                  <a:pt x="950" y="1606"/>
                </a:lnTo>
                <a:lnTo>
                  <a:pt x="945" y="1658"/>
                </a:lnTo>
                <a:lnTo>
                  <a:pt x="945" y="1679"/>
                </a:lnTo>
                <a:lnTo>
                  <a:pt x="945" y="1690"/>
                </a:lnTo>
                <a:lnTo>
                  <a:pt x="945" y="1690"/>
                </a:lnTo>
                <a:lnTo>
                  <a:pt x="947" y="1694"/>
                </a:lnTo>
                <a:lnTo>
                  <a:pt x="951" y="1700"/>
                </a:lnTo>
                <a:lnTo>
                  <a:pt x="955" y="1706"/>
                </a:lnTo>
                <a:lnTo>
                  <a:pt x="961" y="1710"/>
                </a:lnTo>
                <a:lnTo>
                  <a:pt x="970" y="1713"/>
                </a:lnTo>
                <a:lnTo>
                  <a:pt x="981" y="1717"/>
                </a:lnTo>
                <a:lnTo>
                  <a:pt x="996" y="1719"/>
                </a:lnTo>
                <a:lnTo>
                  <a:pt x="1013" y="1720"/>
                </a:lnTo>
                <a:lnTo>
                  <a:pt x="1013" y="1720"/>
                </a:lnTo>
                <a:lnTo>
                  <a:pt x="1027" y="1720"/>
                </a:lnTo>
                <a:lnTo>
                  <a:pt x="1039" y="1720"/>
                </a:lnTo>
                <a:lnTo>
                  <a:pt x="1057" y="1718"/>
                </a:lnTo>
                <a:lnTo>
                  <a:pt x="1057" y="1718"/>
                </a:lnTo>
                <a:lnTo>
                  <a:pt x="1071" y="1726"/>
                </a:lnTo>
                <a:lnTo>
                  <a:pt x="1088" y="1733"/>
                </a:lnTo>
                <a:lnTo>
                  <a:pt x="1105" y="1737"/>
                </a:lnTo>
                <a:lnTo>
                  <a:pt x="1114" y="1738"/>
                </a:lnTo>
                <a:lnTo>
                  <a:pt x="1123" y="1738"/>
                </a:lnTo>
                <a:lnTo>
                  <a:pt x="1123" y="1738"/>
                </a:lnTo>
                <a:lnTo>
                  <a:pt x="1133" y="1738"/>
                </a:lnTo>
                <a:lnTo>
                  <a:pt x="1142" y="1737"/>
                </a:lnTo>
                <a:lnTo>
                  <a:pt x="1151" y="1735"/>
                </a:lnTo>
                <a:lnTo>
                  <a:pt x="1160" y="1733"/>
                </a:lnTo>
                <a:lnTo>
                  <a:pt x="1177" y="1726"/>
                </a:lnTo>
                <a:lnTo>
                  <a:pt x="1192" y="1717"/>
                </a:lnTo>
                <a:lnTo>
                  <a:pt x="1192" y="1717"/>
                </a:lnTo>
                <a:lnTo>
                  <a:pt x="1221" y="1718"/>
                </a:lnTo>
                <a:lnTo>
                  <a:pt x="1252" y="1719"/>
                </a:lnTo>
                <a:lnTo>
                  <a:pt x="1267" y="1718"/>
                </a:lnTo>
                <a:lnTo>
                  <a:pt x="1279" y="1717"/>
                </a:lnTo>
                <a:lnTo>
                  <a:pt x="1289" y="1716"/>
                </a:lnTo>
                <a:lnTo>
                  <a:pt x="1296" y="1712"/>
                </a:lnTo>
                <a:lnTo>
                  <a:pt x="1296" y="1712"/>
                </a:lnTo>
                <a:lnTo>
                  <a:pt x="1300" y="1709"/>
                </a:lnTo>
                <a:lnTo>
                  <a:pt x="1302" y="1702"/>
                </a:lnTo>
                <a:lnTo>
                  <a:pt x="1303" y="1694"/>
                </a:lnTo>
                <a:lnTo>
                  <a:pt x="1304" y="1684"/>
                </a:lnTo>
                <a:lnTo>
                  <a:pt x="1306" y="1658"/>
                </a:lnTo>
                <a:lnTo>
                  <a:pt x="1306" y="1628"/>
                </a:lnTo>
                <a:lnTo>
                  <a:pt x="1305" y="1595"/>
                </a:lnTo>
                <a:lnTo>
                  <a:pt x="1303" y="1562"/>
                </a:lnTo>
                <a:lnTo>
                  <a:pt x="1300" y="1530"/>
                </a:lnTo>
                <a:lnTo>
                  <a:pt x="1296" y="1503"/>
                </a:lnTo>
                <a:lnTo>
                  <a:pt x="1296" y="1503"/>
                </a:lnTo>
                <a:close/>
                <a:moveTo>
                  <a:pt x="1230" y="1592"/>
                </a:moveTo>
                <a:lnTo>
                  <a:pt x="1230" y="1592"/>
                </a:lnTo>
                <a:lnTo>
                  <a:pt x="1230" y="1603"/>
                </a:lnTo>
                <a:lnTo>
                  <a:pt x="1228" y="1616"/>
                </a:lnTo>
                <a:lnTo>
                  <a:pt x="1225" y="1627"/>
                </a:lnTo>
                <a:lnTo>
                  <a:pt x="1222" y="1638"/>
                </a:lnTo>
                <a:lnTo>
                  <a:pt x="1217" y="1648"/>
                </a:lnTo>
                <a:lnTo>
                  <a:pt x="1212" y="1658"/>
                </a:lnTo>
                <a:lnTo>
                  <a:pt x="1205" y="1667"/>
                </a:lnTo>
                <a:lnTo>
                  <a:pt x="1198" y="1676"/>
                </a:lnTo>
                <a:lnTo>
                  <a:pt x="1190" y="1683"/>
                </a:lnTo>
                <a:lnTo>
                  <a:pt x="1183" y="1690"/>
                </a:lnTo>
                <a:lnTo>
                  <a:pt x="1174" y="1697"/>
                </a:lnTo>
                <a:lnTo>
                  <a:pt x="1165" y="1701"/>
                </a:lnTo>
                <a:lnTo>
                  <a:pt x="1154" y="1706"/>
                </a:lnTo>
                <a:lnTo>
                  <a:pt x="1144" y="1708"/>
                </a:lnTo>
                <a:lnTo>
                  <a:pt x="1134" y="1710"/>
                </a:lnTo>
                <a:lnTo>
                  <a:pt x="1123" y="1710"/>
                </a:lnTo>
                <a:lnTo>
                  <a:pt x="1123" y="1710"/>
                </a:lnTo>
                <a:lnTo>
                  <a:pt x="1113" y="1710"/>
                </a:lnTo>
                <a:lnTo>
                  <a:pt x="1103" y="1708"/>
                </a:lnTo>
                <a:lnTo>
                  <a:pt x="1093" y="1706"/>
                </a:lnTo>
                <a:lnTo>
                  <a:pt x="1082" y="1701"/>
                </a:lnTo>
                <a:lnTo>
                  <a:pt x="1073" y="1697"/>
                </a:lnTo>
                <a:lnTo>
                  <a:pt x="1064" y="1690"/>
                </a:lnTo>
                <a:lnTo>
                  <a:pt x="1057" y="1683"/>
                </a:lnTo>
                <a:lnTo>
                  <a:pt x="1049" y="1676"/>
                </a:lnTo>
                <a:lnTo>
                  <a:pt x="1042" y="1667"/>
                </a:lnTo>
                <a:lnTo>
                  <a:pt x="1035" y="1658"/>
                </a:lnTo>
                <a:lnTo>
                  <a:pt x="1030" y="1648"/>
                </a:lnTo>
                <a:lnTo>
                  <a:pt x="1025" y="1638"/>
                </a:lnTo>
                <a:lnTo>
                  <a:pt x="1022" y="1627"/>
                </a:lnTo>
                <a:lnTo>
                  <a:pt x="1019" y="1616"/>
                </a:lnTo>
                <a:lnTo>
                  <a:pt x="1017" y="1603"/>
                </a:lnTo>
                <a:lnTo>
                  <a:pt x="1017" y="1592"/>
                </a:lnTo>
                <a:lnTo>
                  <a:pt x="1017" y="1559"/>
                </a:lnTo>
                <a:lnTo>
                  <a:pt x="1017" y="1559"/>
                </a:lnTo>
                <a:lnTo>
                  <a:pt x="1018" y="1544"/>
                </a:lnTo>
                <a:lnTo>
                  <a:pt x="1021" y="1528"/>
                </a:lnTo>
                <a:lnTo>
                  <a:pt x="1021" y="1528"/>
                </a:lnTo>
                <a:lnTo>
                  <a:pt x="1025" y="1532"/>
                </a:lnTo>
                <a:lnTo>
                  <a:pt x="1031" y="1537"/>
                </a:lnTo>
                <a:lnTo>
                  <a:pt x="1036" y="1541"/>
                </a:lnTo>
                <a:lnTo>
                  <a:pt x="1044" y="1545"/>
                </a:lnTo>
                <a:lnTo>
                  <a:pt x="1053" y="1547"/>
                </a:lnTo>
                <a:lnTo>
                  <a:pt x="1064" y="1549"/>
                </a:lnTo>
                <a:lnTo>
                  <a:pt x="1078" y="1549"/>
                </a:lnTo>
                <a:lnTo>
                  <a:pt x="1093" y="1548"/>
                </a:lnTo>
                <a:lnTo>
                  <a:pt x="1093" y="1548"/>
                </a:lnTo>
                <a:lnTo>
                  <a:pt x="1109" y="1545"/>
                </a:lnTo>
                <a:lnTo>
                  <a:pt x="1123" y="1541"/>
                </a:lnTo>
                <a:lnTo>
                  <a:pt x="1148" y="1531"/>
                </a:lnTo>
                <a:lnTo>
                  <a:pt x="1160" y="1527"/>
                </a:lnTo>
                <a:lnTo>
                  <a:pt x="1177" y="1523"/>
                </a:lnTo>
                <a:lnTo>
                  <a:pt x="1197" y="1521"/>
                </a:lnTo>
                <a:lnTo>
                  <a:pt x="1224" y="1520"/>
                </a:lnTo>
                <a:lnTo>
                  <a:pt x="1224" y="1520"/>
                </a:lnTo>
                <a:lnTo>
                  <a:pt x="1226" y="1530"/>
                </a:lnTo>
                <a:lnTo>
                  <a:pt x="1229" y="1539"/>
                </a:lnTo>
                <a:lnTo>
                  <a:pt x="1230" y="1549"/>
                </a:lnTo>
                <a:lnTo>
                  <a:pt x="1230" y="1559"/>
                </a:lnTo>
                <a:lnTo>
                  <a:pt x="1230" y="1592"/>
                </a:lnTo>
                <a:close/>
                <a:moveTo>
                  <a:pt x="1267" y="1765"/>
                </a:moveTo>
                <a:lnTo>
                  <a:pt x="1220" y="1757"/>
                </a:lnTo>
                <a:lnTo>
                  <a:pt x="1118" y="1971"/>
                </a:lnTo>
                <a:lnTo>
                  <a:pt x="1016" y="1755"/>
                </a:lnTo>
                <a:lnTo>
                  <a:pt x="977" y="1763"/>
                </a:lnTo>
                <a:lnTo>
                  <a:pt x="977" y="1763"/>
                </a:lnTo>
                <a:lnTo>
                  <a:pt x="977" y="1794"/>
                </a:lnTo>
                <a:lnTo>
                  <a:pt x="977" y="1794"/>
                </a:lnTo>
                <a:lnTo>
                  <a:pt x="976" y="1833"/>
                </a:lnTo>
                <a:lnTo>
                  <a:pt x="1035" y="1852"/>
                </a:lnTo>
                <a:lnTo>
                  <a:pt x="986" y="1896"/>
                </a:lnTo>
                <a:lnTo>
                  <a:pt x="1118" y="2053"/>
                </a:lnTo>
                <a:lnTo>
                  <a:pt x="1258" y="1896"/>
                </a:lnTo>
                <a:lnTo>
                  <a:pt x="1208" y="1852"/>
                </a:lnTo>
                <a:lnTo>
                  <a:pt x="1268" y="1833"/>
                </a:lnTo>
                <a:lnTo>
                  <a:pt x="1268" y="1833"/>
                </a:lnTo>
                <a:lnTo>
                  <a:pt x="1267" y="1765"/>
                </a:lnTo>
                <a:lnTo>
                  <a:pt x="1267" y="1765"/>
                </a:lnTo>
                <a:close/>
              </a:path>
            </a:pathLst>
          </a:custGeom>
          <a:solidFill>
            <a:schemeClr val="bg1"/>
          </a:solidFill>
          <a:ln>
            <a:noFill/>
          </a:ln>
        </p:spPr>
        <p:txBody>
          <a:bodyPr vert="horz" wrap="square" lIns="80147" tIns="40074" rIns="80147" bIns="4007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24" name="Title 1">
            <a:extLst>
              <a:ext uri="{FF2B5EF4-FFF2-40B4-BE49-F238E27FC236}">
                <a16:creationId xmlns:a16="http://schemas.microsoft.com/office/drawing/2014/main" id="{8E6D328D-ABF6-4B1F-B747-4054F30ED1FE}"/>
              </a:ext>
            </a:extLst>
          </p:cNvPr>
          <p:cNvSpPr txBox="1">
            <a:spLocks/>
          </p:cNvSpPr>
          <p:nvPr/>
        </p:nvSpPr>
        <p:spPr>
          <a:xfrm>
            <a:off x="1287589" y="269528"/>
            <a:ext cx="10308146" cy="267775"/>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solidFill>
                  <a:srgbClr val="2E2E38"/>
                </a:solidFill>
              </a:rPr>
              <a:t>Dienvidkurzemes</a:t>
            </a:r>
            <a:r>
              <a:rPr kumimoji="0" lang="lv-LV" b="0" i="0" u="none" strike="noStrike" kern="1200" cap="none" spc="0" normalizeH="0" baseline="0" noProof="0">
                <a:ln>
                  <a:noFill/>
                </a:ln>
                <a:solidFill>
                  <a:srgbClr val="2E2E38"/>
                </a:solidFill>
                <a:effectLst/>
                <a:uLnTx/>
                <a:uFillTx/>
              </a:rPr>
              <a:t> novads</a:t>
            </a:r>
          </a:p>
        </p:txBody>
      </p:sp>
      <p:sp>
        <p:nvSpPr>
          <p:cNvPr id="23" name="Rectangle 22">
            <a:extLst>
              <a:ext uri="{FF2B5EF4-FFF2-40B4-BE49-F238E27FC236}">
                <a16:creationId xmlns:a16="http://schemas.microsoft.com/office/drawing/2014/main" id="{5DA21F9E-4A2E-4544-B084-B322A3003B00}"/>
              </a:ext>
            </a:extLst>
          </p:cNvPr>
          <p:cNvSpPr/>
          <p:nvPr/>
        </p:nvSpPr>
        <p:spPr>
          <a:xfrm>
            <a:off x="609918" y="1179859"/>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28" name="TextBox 27">
            <a:extLst>
              <a:ext uri="{FF2B5EF4-FFF2-40B4-BE49-F238E27FC236}">
                <a16:creationId xmlns:a16="http://schemas.microsoft.com/office/drawing/2014/main" id="{79C6EE66-DE78-479C-9E58-8F8794FB7ADE}"/>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latin typeface="EYInterstate Light" panose="02000506000000020004" pitchFamily="2" charset="0"/>
              </a:rPr>
              <a:t>1. Pakalpojumu sniegšanas vietu pieejamība</a:t>
            </a:r>
          </a:p>
        </p:txBody>
      </p:sp>
      <p:sp>
        <p:nvSpPr>
          <p:cNvPr id="31" name="Title 1">
            <a:extLst>
              <a:ext uri="{FF2B5EF4-FFF2-40B4-BE49-F238E27FC236}">
                <a16:creationId xmlns:a16="http://schemas.microsoft.com/office/drawing/2014/main" id="{C2C85CDE-12CB-4FB2-A647-1EC8EE33590A}"/>
              </a:ext>
            </a:extLst>
          </p:cNvPr>
          <p:cNvSpPr txBox="1">
            <a:spLocks/>
          </p:cNvSpPr>
          <p:nvPr/>
        </p:nvSpPr>
        <p:spPr>
          <a:xfrm>
            <a:off x="1287588" y="543919"/>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sniegšanas vietu pieejamība</a:t>
            </a:r>
            <a:endParaRPr kumimoji="0" lang="lv-LV" sz="1600" b="1" i="0" u="none" strike="noStrike" kern="1200" cap="none" spc="0" normalizeH="0" baseline="0" noProof="0">
              <a:ln>
                <a:noFill/>
              </a:ln>
              <a:solidFill>
                <a:srgbClr val="2E2E38"/>
              </a:solidFill>
              <a:effectLst/>
              <a:uLnTx/>
              <a:uFillTx/>
            </a:endParaRPr>
          </a:p>
        </p:txBody>
      </p:sp>
      <p:sp>
        <p:nvSpPr>
          <p:cNvPr id="15" name="Rectangle 14">
            <a:extLst>
              <a:ext uri="{FF2B5EF4-FFF2-40B4-BE49-F238E27FC236}">
                <a16:creationId xmlns:a16="http://schemas.microsoft.com/office/drawing/2014/main" id="{172D54E2-A139-4F2C-BD43-0BA5BF2976B7}"/>
              </a:ext>
            </a:extLst>
          </p:cNvPr>
          <p:cNvSpPr/>
          <p:nvPr/>
        </p:nvSpPr>
        <p:spPr>
          <a:xfrm>
            <a:off x="609918" y="294200"/>
            <a:ext cx="595586"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ru-RU" b="1">
                <a:solidFill>
                  <a:srgbClr val="000000"/>
                </a:solidFill>
                <a:latin typeface="EYInterstate Light" panose="02000506000000020004" pitchFamily="2" charset="0"/>
              </a:rPr>
              <a:t>3</a:t>
            </a: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.1</a:t>
            </a:r>
          </a:p>
        </p:txBody>
      </p:sp>
      <p:sp>
        <p:nvSpPr>
          <p:cNvPr id="16" name="Footer Placeholder 4">
            <a:extLst>
              <a:ext uri="{FF2B5EF4-FFF2-40B4-BE49-F238E27FC236}">
                <a16:creationId xmlns:a16="http://schemas.microsoft.com/office/drawing/2014/main" id="{06F14C12-4F1E-4848-9CF1-5B8C88CC30BB}"/>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0" name="Date Placeholder 10">
            <a:extLst>
              <a:ext uri="{FF2B5EF4-FFF2-40B4-BE49-F238E27FC236}">
                <a16:creationId xmlns:a16="http://schemas.microsoft.com/office/drawing/2014/main" id="{C571D4CF-AC23-4F0A-951A-C0A020A9AFB4}"/>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17380461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7"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32</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8" name="Rectangle 7">
            <a:extLst>
              <a:ext uri="{FF2B5EF4-FFF2-40B4-BE49-F238E27FC236}">
                <a16:creationId xmlns:a16="http://schemas.microsoft.com/office/drawing/2014/main" id="{4A9FE6CB-B138-458E-9404-3A7610107381}"/>
              </a:ext>
            </a:extLst>
          </p:cNvPr>
          <p:cNvSpPr/>
          <p:nvPr/>
        </p:nvSpPr>
        <p:spPr>
          <a:xfrm>
            <a:off x="609918" y="294200"/>
            <a:ext cx="595586"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ru-RU" b="1">
                <a:solidFill>
                  <a:srgbClr val="000000"/>
                </a:solidFill>
                <a:latin typeface="EYInterstate Light" panose="02000506000000020004" pitchFamily="2" charset="0"/>
              </a:rPr>
              <a:t>3</a:t>
            </a: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.1</a:t>
            </a: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287589" y="574660"/>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 </a:t>
            </a:r>
            <a:r>
              <a:rPr kumimoji="0" lang="lv-LV" sz="1600" b="1" i="0" u="none" strike="noStrike" kern="1200" cap="none" spc="0" normalizeH="0" baseline="0" noProof="0">
                <a:ln>
                  <a:noFill/>
                </a:ln>
                <a:solidFill>
                  <a:srgbClr val="2E2E38"/>
                </a:solidFill>
                <a:effectLst/>
                <a:uLnTx/>
                <a:uFillTx/>
              </a:rPr>
              <a:t> </a:t>
            </a: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6" name="Rectangle 55">
            <a:extLst>
              <a:ext uri="{FF2B5EF4-FFF2-40B4-BE49-F238E27FC236}">
                <a16:creationId xmlns:a16="http://schemas.microsoft.com/office/drawing/2014/main" id="{0D9629BB-C93A-4FA3-9A6F-E1BF88C16A38}"/>
              </a:ext>
            </a:extLst>
          </p:cNvPr>
          <p:cNvSpPr/>
          <p:nvPr/>
        </p:nvSpPr>
        <p:spPr>
          <a:xfrm>
            <a:off x="609917" y="910987"/>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7" name="TextBox 56">
            <a:extLst>
              <a:ext uri="{FF2B5EF4-FFF2-40B4-BE49-F238E27FC236}">
                <a16:creationId xmlns:a16="http://schemas.microsoft.com/office/drawing/2014/main" id="{C03892DD-2F78-4A17-B9D1-9829D4609A48}"/>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latin typeface="EYInterstate Light" panose="02000506000000020004" pitchFamily="2" charset="0"/>
              </a:rPr>
              <a:t>2. Pakalpojumu sniegšanas vietu pieejamība</a:t>
            </a:r>
          </a:p>
        </p:txBody>
      </p:sp>
      <p:sp>
        <p:nvSpPr>
          <p:cNvPr id="42" name="Rectangle 41">
            <a:extLst>
              <a:ext uri="{FF2B5EF4-FFF2-40B4-BE49-F238E27FC236}">
                <a16:creationId xmlns:a16="http://schemas.microsoft.com/office/drawing/2014/main" id="{087058C6-D1B1-4A21-B5B1-35695F36A705}"/>
              </a:ext>
            </a:extLst>
          </p:cNvPr>
          <p:cNvSpPr/>
          <p:nvPr/>
        </p:nvSpPr>
        <p:spPr>
          <a:xfrm>
            <a:off x="609918" y="1187806"/>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48" name="Freeform 6">
            <a:extLst>
              <a:ext uri="{FF2B5EF4-FFF2-40B4-BE49-F238E27FC236}">
                <a16:creationId xmlns:a16="http://schemas.microsoft.com/office/drawing/2014/main" id="{9C2197C4-F231-44AF-AE04-273588E1EDC0}"/>
              </a:ext>
            </a:extLst>
          </p:cNvPr>
          <p:cNvSpPr>
            <a:spLocks/>
          </p:cNvSpPr>
          <p:nvPr/>
        </p:nvSpPr>
        <p:spPr bwMode="gray">
          <a:xfrm>
            <a:off x="8301399" y="1501721"/>
            <a:ext cx="3274514" cy="428978"/>
          </a:xfrm>
          <a:custGeom>
            <a:avLst/>
            <a:gdLst/>
            <a:ahLst/>
            <a:cxnLst>
              <a:cxn ang="0">
                <a:pos x="0" y="0"/>
              </a:cxn>
              <a:cxn ang="0">
                <a:pos x="1474" y="0"/>
              </a:cxn>
              <a:cxn ang="0">
                <a:pos x="1474" y="719"/>
              </a:cxn>
              <a:cxn ang="0">
                <a:pos x="0" y="719"/>
              </a:cxn>
              <a:cxn ang="0">
                <a:pos x="142" y="360"/>
              </a:cxn>
              <a:cxn ang="0">
                <a:pos x="0" y="0"/>
              </a:cxn>
            </a:cxnLst>
            <a:rect l="0" t="0" r="r" b="b"/>
            <a:pathLst>
              <a:path w="1474" h="719">
                <a:moveTo>
                  <a:pt x="0" y="0"/>
                </a:moveTo>
                <a:lnTo>
                  <a:pt x="1474" y="0"/>
                </a:lnTo>
                <a:lnTo>
                  <a:pt x="1474" y="719"/>
                </a:lnTo>
                <a:lnTo>
                  <a:pt x="0" y="719"/>
                </a:lnTo>
                <a:lnTo>
                  <a:pt x="142" y="360"/>
                </a:lnTo>
                <a:lnTo>
                  <a:pt x="0" y="0"/>
                </a:lnTo>
                <a:close/>
              </a:path>
            </a:pathLst>
          </a:custGeom>
          <a:solidFill>
            <a:srgbClr val="FFE600"/>
          </a:solidFill>
          <a:ln w="12700">
            <a:noFill/>
            <a:miter lim="800000"/>
            <a:headEnd/>
            <a:tailEnd/>
          </a:ln>
          <a:effectLst/>
        </p:spPr>
        <p:txBody>
          <a:bodyPr lIns="216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     </a:t>
            </a:r>
            <a:r>
              <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apildus pakalpojumi</a:t>
            </a:r>
            <a:endPar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endParaRPr>
          </a:p>
        </p:txBody>
      </p:sp>
      <p:sp>
        <p:nvSpPr>
          <p:cNvPr id="50" name="Rectangle 17">
            <a:extLst>
              <a:ext uri="{FF2B5EF4-FFF2-40B4-BE49-F238E27FC236}">
                <a16:creationId xmlns:a16="http://schemas.microsoft.com/office/drawing/2014/main" id="{38ED9CED-99F6-4ADD-8C70-D9BA41ED27E2}"/>
              </a:ext>
            </a:extLst>
          </p:cNvPr>
          <p:cNvSpPr>
            <a:spLocks noChangeArrowheads="1"/>
          </p:cNvSpPr>
          <p:nvPr/>
        </p:nvSpPr>
        <p:spPr bwMode="gray">
          <a:xfrm>
            <a:off x="8276762" y="1982001"/>
            <a:ext cx="3297036" cy="3779457"/>
          </a:xfrm>
          <a:prstGeom prst="rect">
            <a:avLst/>
          </a:prstGeom>
          <a:solidFill>
            <a:srgbClr val="F0F0F0"/>
          </a:solidFill>
          <a:ln w="12700">
            <a:noFill/>
            <a:miter lim="800000"/>
            <a:headEnd/>
            <a:tailEnd/>
          </a:ln>
          <a:effectLst/>
        </p:spPr>
        <p:txBody>
          <a:bodyPr lIns="72000" tIns="108000" rIns="72000" bIns="0"/>
          <a:lstStyle/>
          <a:p>
            <a:pPr marL="180975" indent="-180975">
              <a:lnSpc>
                <a:spcPct val="95000"/>
              </a:lnSpc>
              <a:spcAft>
                <a:spcPts val="600"/>
              </a:spcAft>
              <a:buClr>
                <a:srgbClr val="FFE600"/>
              </a:buClr>
              <a:buSzPct val="70000"/>
              <a:buFont typeface="Arial" pitchFamily="34" charset="0"/>
              <a:buChar char="►"/>
              <a:defRPr/>
            </a:pPr>
            <a:r>
              <a:rPr kumimoji="0" lang="lv-LV" sz="12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Papildus pakalpojumus pilsētu un pagastu pārvaldes nesniedz</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51" name="AutoShape 7">
            <a:extLst>
              <a:ext uri="{FF2B5EF4-FFF2-40B4-BE49-F238E27FC236}">
                <a16:creationId xmlns:a16="http://schemas.microsoft.com/office/drawing/2014/main" id="{F3903C76-6308-462C-8AB9-E4563B309CD8}"/>
              </a:ext>
            </a:extLst>
          </p:cNvPr>
          <p:cNvSpPr>
            <a:spLocks noChangeArrowheads="1"/>
          </p:cNvSpPr>
          <p:nvPr/>
        </p:nvSpPr>
        <p:spPr bwMode="gray">
          <a:xfrm>
            <a:off x="609917" y="1501721"/>
            <a:ext cx="3824924" cy="428979"/>
          </a:xfrm>
          <a:prstGeom prst="homePlate">
            <a:avLst>
              <a:gd name="adj" fmla="val 69343"/>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akalpojumi, kas noteikti likumā «Par pašvaldībām»</a:t>
            </a:r>
            <a:endPar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endParaRPr>
          </a:p>
        </p:txBody>
      </p:sp>
      <p:sp>
        <p:nvSpPr>
          <p:cNvPr id="52" name="Rectangle 14">
            <a:extLst>
              <a:ext uri="{FF2B5EF4-FFF2-40B4-BE49-F238E27FC236}">
                <a16:creationId xmlns:a16="http://schemas.microsoft.com/office/drawing/2014/main" id="{9542D607-2BEE-439C-A617-0A16E6CBFBA7}"/>
              </a:ext>
            </a:extLst>
          </p:cNvPr>
          <p:cNvSpPr>
            <a:spLocks noChangeArrowheads="1"/>
          </p:cNvSpPr>
          <p:nvPr/>
        </p:nvSpPr>
        <p:spPr bwMode="gray">
          <a:xfrm>
            <a:off x="609918" y="1982001"/>
            <a:ext cx="3560684" cy="3775625"/>
          </a:xfrm>
          <a:prstGeom prst="rect">
            <a:avLst/>
          </a:prstGeom>
          <a:solidFill>
            <a:srgbClr val="F0F0F0"/>
          </a:solidFill>
          <a:ln w="12700">
            <a:noFill/>
            <a:miter lim="800000"/>
            <a:headEnd/>
            <a:tailEnd/>
          </a:ln>
          <a:effectLst/>
        </p:spPr>
        <p:txBody>
          <a:bodyPr lIns="72000" tIns="108000" rIns="72000" bIns="0"/>
          <a:lstStyle/>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Dzīvesvietas deklarēšana vai norādīšana</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Izziņa par deklarēto dzīvesvietas izsniegšanu</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Pieņemt valsts noteikto nodokļu un nodevu maksājumus</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Izsniedz izziņas atbilstoši pašvaldības un pārvaldes kompetencei</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Nodrošina pašvaldības sociālo pabalstu izmaksas</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Pieņem iesniegumus, sūdzības un priekšlikumus no fiziskām un juridiskām personām</a:t>
            </a:r>
          </a:p>
          <a:p>
            <a:pPr marR="0" lvl="0" algn="l" defTabSz="914400" rtl="0" eaLnBrk="1" fontAlgn="auto" latinLnBrk="0" hangingPunct="1">
              <a:lnSpc>
                <a:spcPct val="95000"/>
              </a:lnSpc>
              <a:spcBef>
                <a:spcPts val="0"/>
              </a:spcBef>
              <a:spcAft>
                <a:spcPts val="600"/>
              </a:spcAft>
              <a:buClr>
                <a:srgbClr val="FFE600"/>
              </a:buClr>
              <a:buSzPct val="70000"/>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63" name="AutoShape 8">
            <a:extLst>
              <a:ext uri="{FF2B5EF4-FFF2-40B4-BE49-F238E27FC236}">
                <a16:creationId xmlns:a16="http://schemas.microsoft.com/office/drawing/2014/main" id="{96E36D5F-D3FF-4B19-9B61-1F25C7D1C443}"/>
              </a:ext>
            </a:extLst>
          </p:cNvPr>
          <p:cNvSpPr>
            <a:spLocks noChangeArrowheads="1"/>
          </p:cNvSpPr>
          <p:nvPr/>
        </p:nvSpPr>
        <p:spPr bwMode="gray">
          <a:xfrm>
            <a:off x="4217759" y="1501722"/>
            <a:ext cx="4311562" cy="428978"/>
          </a:xfrm>
          <a:prstGeom prst="chevron">
            <a:avLst>
              <a:gd name="adj" fmla="val 73334"/>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err="1">
                <a:ln>
                  <a:noFill/>
                </a:ln>
                <a:solidFill>
                  <a:schemeClr val="bg2"/>
                </a:solidFill>
                <a:effectLst/>
                <a:uLnTx/>
                <a:uFillTx/>
                <a:latin typeface="EYInterstate Light" panose="02000506000000020004" pitchFamily="2" charset="0"/>
                <a:cs typeface="Arial" panose="020B0604020202020204" pitchFamily="34" charset="0"/>
              </a:rPr>
              <a:t>akalpojumi</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 kas noteikti </a:t>
            </a:r>
            <a:r>
              <a:rPr lang="lv-LV" sz="1050" b="1" kern="0">
                <a:solidFill>
                  <a:schemeClr val="bg2"/>
                </a:solidFill>
                <a:latin typeface="EYInterstate Light" panose="02000506000000020004" pitchFamily="2" charset="0"/>
                <a:cs typeface="Arial" panose="020B0604020202020204" pitchFamily="34" charset="0"/>
              </a:rPr>
              <a:t>Dienvidkurzemes</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 pašvaldības nolikumā vai saistošajos noteikumos, kā arī pakalpojumi, kas saskaņoti ar domes lēmumu</a:t>
            </a:r>
            <a:endPar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endParaRPr>
          </a:p>
        </p:txBody>
      </p:sp>
      <p:sp>
        <p:nvSpPr>
          <p:cNvPr id="64" name="Rectangle 15">
            <a:extLst>
              <a:ext uri="{FF2B5EF4-FFF2-40B4-BE49-F238E27FC236}">
                <a16:creationId xmlns:a16="http://schemas.microsoft.com/office/drawing/2014/main" id="{244BD4D5-6FC3-4121-9AC3-002599AFEDAF}"/>
              </a:ext>
            </a:extLst>
          </p:cNvPr>
          <p:cNvSpPr>
            <a:spLocks noChangeArrowheads="1"/>
          </p:cNvSpPr>
          <p:nvPr/>
        </p:nvSpPr>
        <p:spPr bwMode="gray">
          <a:xfrm>
            <a:off x="4217760" y="1982001"/>
            <a:ext cx="4011842" cy="3775625"/>
          </a:xfrm>
          <a:prstGeom prst="rect">
            <a:avLst/>
          </a:prstGeom>
          <a:solidFill>
            <a:srgbClr val="F0F0F0"/>
          </a:solidFill>
          <a:ln w="12700">
            <a:noFill/>
            <a:miter lim="800000"/>
            <a:headEnd/>
            <a:tailEnd/>
          </a:ln>
          <a:effectLst/>
        </p:spPr>
        <p:txBody>
          <a:bodyPr lIns="72000" tIns="108000" rIns="72000" bIns="0"/>
          <a:lstStyle/>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Pieņem domes noteikto nodevu maksājumus un maksājumus par pašvaldības sniegtajiem pakalpojumiem</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Pieņem domes noteikto nodevu maksājumus un maksājumus par pašvaldības sniegtajiem pakalpojumiem</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Veic pašvaldības saimniecisko darbu vadību (pārvaldnieks koordinē darbus)</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Sadarbībā ar pašvaldības iestādēm un kapitālsabiedrībām organizē pašvaldības īpašumā esošo nekustamo īpašumu un būvju apsaimniekošanu</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Izsniedz īstermiņa ielu/ceļu īstermiņa pārvietošanās atļaujas</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lang="lv-LV" sz="1200" kern="0">
                <a:solidFill>
                  <a:schemeClr val="bg2"/>
                </a:solidFill>
                <a:latin typeface="EYInterstate Light" panose="02000506000000020004" pitchFamily="2" charset="0"/>
                <a:cs typeface="Arial" charset="0"/>
              </a:rPr>
              <a:t>Izsniedz ielu tirdzniecības atļaujas</a:t>
            </a:r>
            <a:endPar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R="0" lvl="0" algn="l" defTabSz="914400" rtl="0" eaLnBrk="1" fontAlgn="auto" latinLnBrk="0" hangingPunct="1">
              <a:lnSpc>
                <a:spcPct val="95000"/>
              </a:lnSpc>
              <a:spcBef>
                <a:spcPts val="0"/>
              </a:spcBef>
              <a:spcAft>
                <a:spcPts val="600"/>
              </a:spcAft>
              <a:buClr>
                <a:srgbClr val="FFE600"/>
              </a:buClr>
              <a:buSzPct val="70000"/>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0" marR="0" lvl="0" indent="0" algn="l" defTabSz="914400" rtl="0" eaLnBrk="1" fontAlgn="auto" latinLnBrk="0" hangingPunct="1">
              <a:lnSpc>
                <a:spcPct val="95000"/>
              </a:lnSpc>
              <a:spcBef>
                <a:spcPts val="0"/>
              </a:spcBef>
              <a:spcAft>
                <a:spcPts val="600"/>
              </a:spcAft>
              <a:buClr>
                <a:srgbClr val="FFE600"/>
              </a:buClr>
              <a:buSzPct val="70000"/>
              <a:buFontTx/>
              <a:buNone/>
              <a:tabLst/>
              <a:defRPr/>
            </a:pPr>
            <a:endParaRPr kumimoji="0" lang="en-US"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0" marR="0" lvl="0" indent="0" algn="l" defTabSz="914400" rtl="0" eaLnBrk="1" fontAlgn="auto" latinLnBrk="0" hangingPunct="1">
              <a:lnSpc>
                <a:spcPct val="95000"/>
              </a:lnSpc>
              <a:spcBef>
                <a:spcPts val="0"/>
              </a:spcBef>
              <a:spcAft>
                <a:spcPts val="600"/>
              </a:spcAft>
              <a:buClr>
                <a:srgbClr val="FFE600"/>
              </a:buClr>
              <a:buSzPct val="70000"/>
              <a:buFontTx/>
              <a:buNone/>
              <a:tabLst/>
              <a:defRPr/>
            </a:pPr>
            <a:endParaRPr kumimoji="0" lang="en-US"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29" name="Title 1">
            <a:extLst>
              <a:ext uri="{FF2B5EF4-FFF2-40B4-BE49-F238E27FC236}">
                <a16:creationId xmlns:a16="http://schemas.microsoft.com/office/drawing/2014/main" id="{AE66C519-FF1F-4B65-84E7-8769885ECE82}"/>
              </a:ext>
            </a:extLst>
          </p:cNvPr>
          <p:cNvSpPr txBox="1">
            <a:spLocks/>
          </p:cNvSpPr>
          <p:nvPr/>
        </p:nvSpPr>
        <p:spPr>
          <a:xfrm>
            <a:off x="1287589" y="269528"/>
            <a:ext cx="10308146" cy="267775"/>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solidFill>
                  <a:srgbClr val="2E2E38"/>
                </a:solidFill>
              </a:rPr>
              <a:t>Dienvidkurzemes</a:t>
            </a:r>
            <a:r>
              <a:rPr kumimoji="0" lang="lv-LV" b="0" i="0" u="none" strike="noStrike" kern="1200" cap="none" spc="0" normalizeH="0" baseline="0" noProof="0">
                <a:ln>
                  <a:noFill/>
                </a:ln>
                <a:solidFill>
                  <a:srgbClr val="2E2E38"/>
                </a:solidFill>
                <a:effectLst/>
                <a:uLnTx/>
                <a:uFillTx/>
              </a:rPr>
              <a:t> novads</a:t>
            </a:r>
          </a:p>
        </p:txBody>
      </p:sp>
      <p:sp>
        <p:nvSpPr>
          <p:cNvPr id="24" name="Footer Placeholder 4">
            <a:extLst>
              <a:ext uri="{FF2B5EF4-FFF2-40B4-BE49-F238E27FC236}">
                <a16:creationId xmlns:a16="http://schemas.microsoft.com/office/drawing/2014/main" id="{206B64C5-A5E5-43BF-9DA7-8ACF13006C77}"/>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 name="Rectangle 1">
            <a:extLst>
              <a:ext uri="{FF2B5EF4-FFF2-40B4-BE49-F238E27FC236}">
                <a16:creationId xmlns:a16="http://schemas.microsoft.com/office/drawing/2014/main" id="{18668F25-373C-479C-A9C3-BDE2AF4CF41B}"/>
              </a:ext>
            </a:extLst>
          </p:cNvPr>
          <p:cNvSpPr/>
          <p:nvPr/>
        </p:nvSpPr>
        <p:spPr>
          <a:xfrm>
            <a:off x="609916" y="5086728"/>
            <a:ext cx="10963881" cy="670898"/>
          </a:xfrm>
          <a:prstGeom prst="rect">
            <a:avLst/>
          </a:prstGeom>
          <a:solidFill>
            <a:schemeClr val="accent6">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lv-LV" sz="1000" b="1">
                <a:solidFill>
                  <a:schemeClr val="bg1"/>
                </a:solidFill>
              </a:rPr>
              <a:t>Analizējot pašvaldības iesūtītos pārvalžu nolikumus un salīdzinot nolikumos esošo informāciju ar pašvaldības anketā un intervijā sniegtajiem datiem tiek secināts, ka:</a:t>
            </a:r>
          </a:p>
          <a:p>
            <a:pPr marL="228600" indent="-228600">
              <a:buAutoNum type="arabicPeriod"/>
            </a:pPr>
            <a:r>
              <a:rPr lang="lv-LV" sz="1000">
                <a:solidFill>
                  <a:schemeClr val="bg1"/>
                </a:solidFill>
              </a:rPr>
              <a:t>Anketā un intervijā sniegtās atbildes par pakalpojumiem sakratīt ar pakalpojumiem, kas norādīti nolikumos. Ielu tirdzniecības atļaujas nolikumos nav norādītas kā pakalpojums, un tās tiek izdotas administratīvo aktu formā. Nākotnē iesakām papildināt nolikumus, lai tajos tiktu precīzi attēloti visi pagasta pārvalžu sniegtie pakalpojumi.</a:t>
            </a:r>
          </a:p>
          <a:p>
            <a:endParaRPr lang="lv-LV" sz="1000">
              <a:solidFill>
                <a:schemeClr val="bg1"/>
              </a:solidFill>
            </a:endParaRPr>
          </a:p>
        </p:txBody>
      </p:sp>
      <p:sp>
        <p:nvSpPr>
          <p:cNvPr id="20" name="Date Placeholder 10">
            <a:extLst>
              <a:ext uri="{FF2B5EF4-FFF2-40B4-BE49-F238E27FC236}">
                <a16:creationId xmlns:a16="http://schemas.microsoft.com/office/drawing/2014/main" id="{97A14157-6617-4185-9A29-39497C03F6DE}"/>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82895870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Abgerundetes Rechteck 35">
            <a:extLst>
              <a:ext uri="{FF2B5EF4-FFF2-40B4-BE49-F238E27FC236}">
                <a16:creationId xmlns:a16="http://schemas.microsoft.com/office/drawing/2014/main" id="{1599BFF2-5AAE-42E4-862C-77A90C5D37AF}"/>
              </a:ext>
            </a:extLst>
          </p:cNvPr>
          <p:cNvSpPr/>
          <p:nvPr/>
        </p:nvSpPr>
        <p:spPr bwMode="gray">
          <a:xfrm>
            <a:off x="609916" y="1137971"/>
            <a:ext cx="10973710" cy="994958"/>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Lietvedības sistēma</a:t>
            </a: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lang="lv-LV" sz="1200" kern="0">
                <a:solidFill>
                  <a:schemeClr val="bg2"/>
                </a:solidFill>
                <a:latin typeface="EYInterstate Light" panose="02000506000000020004" pitchFamily="2" charset="0"/>
                <a:cs typeface="Arial" charset="0"/>
              </a:rPr>
              <a:t>Centralizēta. Pašvaldība pakalpojumu sasaistes funkcionalitātes dēļ izmanto </a:t>
            </a:r>
            <a:r>
              <a:rPr lang="lv-LV" sz="1200" kern="0" err="1">
                <a:solidFill>
                  <a:schemeClr val="bg2"/>
                </a:solidFill>
                <a:latin typeface="EYInterstate Light" panose="02000506000000020004" pitchFamily="2" charset="0"/>
                <a:cs typeface="Arial" charset="0"/>
              </a:rPr>
              <a:t>ZZDats</a:t>
            </a:r>
            <a:r>
              <a:rPr lang="lv-LV" sz="1200" kern="0">
                <a:solidFill>
                  <a:schemeClr val="bg2"/>
                </a:solidFill>
                <a:latin typeface="EYInterstate Light" panose="02000506000000020004" pitchFamily="2" charset="0"/>
                <a:cs typeface="Arial" charset="0"/>
              </a:rPr>
              <a:t> DVS </a:t>
            </a:r>
            <a:r>
              <a:rPr lang="lv-LV" sz="1200" kern="0" err="1">
                <a:solidFill>
                  <a:schemeClr val="bg2"/>
                </a:solidFill>
                <a:latin typeface="EYInterstate Light" panose="02000506000000020004" pitchFamily="2" charset="0"/>
                <a:cs typeface="Arial" charset="0"/>
              </a:rPr>
              <a:t>Lietvaris</a:t>
            </a:r>
            <a:r>
              <a:rPr lang="lv-LV" sz="1200" kern="0">
                <a:solidFill>
                  <a:schemeClr val="bg2"/>
                </a:solidFill>
                <a:latin typeface="EYInterstate Light" panose="02000506000000020004" pitchFamily="2" charset="0"/>
                <a:cs typeface="Arial" charset="0"/>
              </a:rPr>
              <a:t>. Vēl joprojām tiek strādāts pie vēsturisko datu migrēšanas un integrācijas no sistēmām, ko pašvaldības izmantoja iepriekš. Par atsevišķām sistēmām ir jāturpina maksāt uzturēšanas maksa integrācijas dēļ. </a:t>
            </a:r>
          </a:p>
        </p:txBody>
      </p:sp>
      <p:sp>
        <p:nvSpPr>
          <p:cNvPr id="33" name="Abgerundetes Rechteck 35">
            <a:extLst>
              <a:ext uri="{FF2B5EF4-FFF2-40B4-BE49-F238E27FC236}">
                <a16:creationId xmlns:a16="http://schemas.microsoft.com/office/drawing/2014/main" id="{9C02CCC1-5C8E-44FC-BD31-37D7A5658453}"/>
              </a:ext>
            </a:extLst>
          </p:cNvPr>
          <p:cNvSpPr/>
          <p:nvPr/>
        </p:nvSpPr>
        <p:spPr bwMode="gray">
          <a:xfrm>
            <a:off x="609914" y="2359234"/>
            <a:ext cx="10965993" cy="916598"/>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Sniegto pakalpojumu kvalitātes novērtēšana</a:t>
            </a: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lang="lv-LV" sz="1200" kern="0">
                <a:solidFill>
                  <a:schemeClr val="bg2"/>
                </a:solidFill>
                <a:latin typeface="EYInterstate Light" panose="02000506000000020004" pitchFamily="2" charset="0"/>
                <a:cs typeface="Arial" charset="0"/>
              </a:rPr>
              <a:t>Pašvaldība neveic patstāvīgu pakalpojumu sniegšanas kvalitātes novērtējumu. Pašvaldība neveic sniegto pakalpojumu skaitu uzskaiti, līdz ar ko netiek sniegtas arī prognozes par pakalpojumu pieprasījumu</a:t>
            </a:r>
            <a:endParaRPr kumimoji="0" lang="en-IN" sz="12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2"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33</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306491" y="572443"/>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r>
              <a:rPr kumimoji="0" lang="lv-LV" sz="1600" b="1" i="0" u="none" strike="noStrike" kern="1200" cap="none" spc="0" normalizeH="0" baseline="0" noProof="0">
                <a:ln>
                  <a:noFill/>
                </a:ln>
                <a:solidFill>
                  <a:srgbClr val="2E2E38"/>
                </a:solidFill>
                <a:effectLst/>
                <a:uLnTx/>
                <a:uFillTx/>
              </a:rPr>
              <a:t> </a:t>
            </a: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2" name="Rectangle 41">
            <a:extLst>
              <a:ext uri="{FF2B5EF4-FFF2-40B4-BE49-F238E27FC236}">
                <a16:creationId xmlns:a16="http://schemas.microsoft.com/office/drawing/2014/main" id="{087058C6-D1B1-4A21-B5B1-35695F36A705}"/>
              </a:ext>
            </a:extLst>
          </p:cNvPr>
          <p:cNvSpPr/>
          <p:nvPr/>
        </p:nvSpPr>
        <p:spPr>
          <a:xfrm>
            <a:off x="609919" y="914203"/>
            <a:ext cx="10973710"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25" name="Rectangle 24">
            <a:extLst>
              <a:ext uri="{FF2B5EF4-FFF2-40B4-BE49-F238E27FC236}">
                <a16:creationId xmlns:a16="http://schemas.microsoft.com/office/drawing/2014/main" id="{0FD29ADC-D1D9-4E4C-B4B8-B4CF91C8EEC8}"/>
              </a:ext>
            </a:extLst>
          </p:cNvPr>
          <p:cNvSpPr/>
          <p:nvPr/>
        </p:nvSpPr>
        <p:spPr>
          <a:xfrm>
            <a:off x="609912" y="2135467"/>
            <a:ext cx="10973709"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32" name="Freeform 38">
            <a:extLst>
              <a:ext uri="{FF2B5EF4-FFF2-40B4-BE49-F238E27FC236}">
                <a16:creationId xmlns:a16="http://schemas.microsoft.com/office/drawing/2014/main" id="{20E731E8-A4B0-436D-8CC4-83FEE48E0C71}"/>
              </a:ext>
            </a:extLst>
          </p:cNvPr>
          <p:cNvSpPr>
            <a:spLocks noChangeAspect="1" noEditPoints="1"/>
          </p:cNvSpPr>
          <p:nvPr/>
        </p:nvSpPr>
        <p:spPr bwMode="auto">
          <a:xfrm>
            <a:off x="960241" y="1474643"/>
            <a:ext cx="327418" cy="447715"/>
          </a:xfrm>
          <a:custGeom>
            <a:avLst/>
            <a:gdLst>
              <a:gd name="T0" fmla="*/ 2147483647 w 3704"/>
              <a:gd name="T1" fmla="*/ 2147483647 h 4763"/>
              <a:gd name="T2" fmla="*/ 2147483647 w 3704"/>
              <a:gd name="T3" fmla="*/ 2147483647 h 4763"/>
              <a:gd name="T4" fmla="*/ 2147483647 w 3704"/>
              <a:gd name="T5" fmla="*/ 2147483647 h 4763"/>
              <a:gd name="T6" fmla="*/ 2147483647 w 3704"/>
              <a:gd name="T7" fmla="*/ 2147483647 h 4763"/>
              <a:gd name="T8" fmla="*/ 2147483647 w 3704"/>
              <a:gd name="T9" fmla="*/ 2147483647 h 4763"/>
              <a:gd name="T10" fmla="*/ 2147483647 w 3704"/>
              <a:gd name="T11" fmla="*/ 2147483647 h 4763"/>
              <a:gd name="T12" fmla="*/ 2147483647 w 3704"/>
              <a:gd name="T13" fmla="*/ 2147483647 h 4763"/>
              <a:gd name="T14" fmla="*/ 2147483647 w 3704"/>
              <a:gd name="T15" fmla="*/ 2147483647 h 4763"/>
              <a:gd name="T16" fmla="*/ 2147483647 w 3704"/>
              <a:gd name="T17" fmla="*/ 2147483647 h 4763"/>
              <a:gd name="T18" fmla="*/ 2147483647 w 3704"/>
              <a:gd name="T19" fmla="*/ 2147483647 h 4763"/>
              <a:gd name="T20" fmla="*/ 2147483647 w 3704"/>
              <a:gd name="T21" fmla="*/ 2147483647 h 4763"/>
              <a:gd name="T22" fmla="*/ 2147483647 w 3704"/>
              <a:gd name="T23" fmla="*/ 2147483647 h 4763"/>
              <a:gd name="T24" fmla="*/ 2147483647 w 3704"/>
              <a:gd name="T25" fmla="*/ 2147483647 h 4763"/>
              <a:gd name="T26" fmla="*/ 2147483647 w 3704"/>
              <a:gd name="T27" fmla="*/ 2147483647 h 4763"/>
              <a:gd name="T28" fmla="*/ 2147483647 w 3704"/>
              <a:gd name="T29" fmla="*/ 2147483647 h 4763"/>
              <a:gd name="T30" fmla="*/ 2147483647 w 3704"/>
              <a:gd name="T31" fmla="*/ 2147483647 h 4763"/>
              <a:gd name="T32" fmla="*/ 2147483647 w 3704"/>
              <a:gd name="T33" fmla="*/ 2147483647 h 4763"/>
              <a:gd name="T34" fmla="*/ 2147483647 w 3704"/>
              <a:gd name="T35" fmla="*/ 2147483647 h 4763"/>
              <a:gd name="T36" fmla="*/ 2147483647 w 3704"/>
              <a:gd name="T37" fmla="*/ 2147483647 h 4763"/>
              <a:gd name="T38" fmla="*/ 2147483647 w 3704"/>
              <a:gd name="T39" fmla="*/ 2147483647 h 4763"/>
              <a:gd name="T40" fmla="*/ 2147483647 w 3704"/>
              <a:gd name="T41" fmla="*/ 2147483647 h 4763"/>
              <a:gd name="T42" fmla="*/ 2147483647 w 3704"/>
              <a:gd name="T43" fmla="*/ 2147483647 h 4763"/>
              <a:gd name="T44" fmla="*/ 2147483647 w 3704"/>
              <a:gd name="T45" fmla="*/ 2147483647 h 4763"/>
              <a:gd name="T46" fmla="*/ 2147483647 w 3704"/>
              <a:gd name="T47" fmla="*/ 2147483647 h 4763"/>
              <a:gd name="T48" fmla="*/ 2147483647 w 3704"/>
              <a:gd name="T49" fmla="*/ 2147483647 h 4763"/>
              <a:gd name="T50" fmla="*/ 2147483647 w 3704"/>
              <a:gd name="T51" fmla="*/ 2147483647 h 4763"/>
              <a:gd name="T52" fmla="*/ 0 w 3704"/>
              <a:gd name="T53" fmla="*/ 2147483647 h 4763"/>
              <a:gd name="T54" fmla="*/ 0 w 3704"/>
              <a:gd name="T55" fmla="*/ 2147483647 h 4763"/>
              <a:gd name="T56" fmla="*/ 2147483647 w 3704"/>
              <a:gd name="T57" fmla="*/ 2147483647 h 4763"/>
              <a:gd name="T58" fmla="*/ 2147483647 w 3704"/>
              <a:gd name="T59" fmla="*/ 2147483647 h 4763"/>
              <a:gd name="T60" fmla="*/ 2147483647 w 3704"/>
              <a:gd name="T61" fmla="*/ 2147483647 h 4763"/>
              <a:gd name="T62" fmla="*/ 2147483647 w 3704"/>
              <a:gd name="T63" fmla="*/ 2147483647 h 4763"/>
              <a:gd name="T64" fmla="*/ 2147483647 w 3704"/>
              <a:gd name="T65" fmla="*/ 2147483647 h 4763"/>
              <a:gd name="T66" fmla="*/ 2147483647 w 3704"/>
              <a:gd name="T67" fmla="*/ 2147483647 h 4763"/>
              <a:gd name="T68" fmla="*/ 2147483647 w 3704"/>
              <a:gd name="T69" fmla="*/ 2147483647 h 4763"/>
              <a:gd name="T70" fmla="*/ 2147483647 w 3704"/>
              <a:gd name="T71" fmla="*/ 2147483647 h 4763"/>
              <a:gd name="T72" fmla="*/ 2147483647 w 3704"/>
              <a:gd name="T73" fmla="*/ 2147483647 h 4763"/>
              <a:gd name="T74" fmla="*/ 2147483647 w 3704"/>
              <a:gd name="T75" fmla="*/ 2147483647 h 4763"/>
              <a:gd name="T76" fmla="*/ 2147483647 w 3704"/>
              <a:gd name="T77" fmla="*/ 2147483647 h 4763"/>
              <a:gd name="T78" fmla="*/ 2147483647 w 3704"/>
              <a:gd name="T79" fmla="*/ 2147483647 h 4763"/>
              <a:gd name="T80" fmla="*/ 2147483647 w 3704"/>
              <a:gd name="T81" fmla="*/ 2147483647 h 4763"/>
              <a:gd name="T82" fmla="*/ 2147483647 w 3704"/>
              <a:gd name="T83" fmla="*/ 2147483647 h 4763"/>
              <a:gd name="T84" fmla="*/ 2147483647 w 3704"/>
              <a:gd name="T85" fmla="*/ 2147483647 h 4763"/>
              <a:gd name="T86" fmla="*/ 2147483647 w 3704"/>
              <a:gd name="T87" fmla="*/ 2147483647 h 4763"/>
              <a:gd name="T88" fmla="*/ 2147483647 w 3704"/>
              <a:gd name="T89" fmla="*/ 2147483647 h 4763"/>
              <a:gd name="T90" fmla="*/ 2147483647 w 3704"/>
              <a:gd name="T91" fmla="*/ 2147483647 h 4763"/>
              <a:gd name="T92" fmla="*/ 2147483647 w 3704"/>
              <a:gd name="T93" fmla="*/ 2147483647 h 4763"/>
              <a:gd name="T94" fmla="*/ 2147483647 w 3704"/>
              <a:gd name="T95" fmla="*/ 2147483647 h 4763"/>
              <a:gd name="T96" fmla="*/ 2147483647 w 3704"/>
              <a:gd name="T97" fmla="*/ 2147483647 h 4763"/>
              <a:gd name="T98" fmla="*/ 2147483647 w 3704"/>
              <a:gd name="T99" fmla="*/ 2147483647 h 4763"/>
              <a:gd name="T100" fmla="*/ 2147483647 w 3704"/>
              <a:gd name="T101" fmla="*/ 0 h 4763"/>
              <a:gd name="T102" fmla="*/ 2147483647 w 3704"/>
              <a:gd name="T103" fmla="*/ 0 h 4763"/>
              <a:gd name="T104" fmla="*/ 2147483647 w 3704"/>
              <a:gd name="T105" fmla="*/ 2147483647 h 4763"/>
              <a:gd name="T106" fmla="*/ 2147483647 w 3704"/>
              <a:gd name="T107" fmla="*/ 2147483647 h 4763"/>
              <a:gd name="T108" fmla="*/ 2147483647 w 3704"/>
              <a:gd name="T109" fmla="*/ 2147483647 h 4763"/>
              <a:gd name="T110" fmla="*/ 2147483647 w 3704"/>
              <a:gd name="T111" fmla="*/ 2147483647 h 4763"/>
              <a:gd name="T112" fmla="*/ 2147483647 w 3704"/>
              <a:gd name="T113" fmla="*/ 2147483647 h 4763"/>
              <a:gd name="T114" fmla="*/ 2147483647 w 3704"/>
              <a:gd name="T115" fmla="*/ 2147483647 h 4763"/>
              <a:gd name="T116" fmla="*/ 2147483647 w 3704"/>
              <a:gd name="T117" fmla="*/ 2147483647 h 4763"/>
              <a:gd name="T118" fmla="*/ 2147483647 w 3704"/>
              <a:gd name="T119" fmla="*/ 2147483647 h 47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04"/>
              <a:gd name="T181" fmla="*/ 0 h 4763"/>
              <a:gd name="T182" fmla="*/ 3704 w 3704"/>
              <a:gd name="T183" fmla="*/ 4763 h 47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04" h="4763">
                <a:moveTo>
                  <a:pt x="577" y="554"/>
                </a:moveTo>
                <a:lnTo>
                  <a:pt x="577" y="337"/>
                </a:lnTo>
                <a:lnTo>
                  <a:pt x="3327" y="337"/>
                </a:lnTo>
                <a:lnTo>
                  <a:pt x="3327" y="4213"/>
                </a:lnTo>
                <a:lnTo>
                  <a:pt x="3074" y="4213"/>
                </a:lnTo>
                <a:lnTo>
                  <a:pt x="3074" y="4115"/>
                </a:lnTo>
                <a:lnTo>
                  <a:pt x="3229" y="4115"/>
                </a:lnTo>
                <a:lnTo>
                  <a:pt x="3229" y="435"/>
                </a:lnTo>
                <a:lnTo>
                  <a:pt x="675" y="435"/>
                </a:lnTo>
                <a:lnTo>
                  <a:pt x="675" y="554"/>
                </a:lnTo>
                <a:lnTo>
                  <a:pt x="577" y="554"/>
                </a:lnTo>
                <a:close/>
                <a:moveTo>
                  <a:pt x="528" y="3793"/>
                </a:moveTo>
                <a:lnTo>
                  <a:pt x="2020" y="3793"/>
                </a:lnTo>
                <a:lnTo>
                  <a:pt x="2020" y="3890"/>
                </a:lnTo>
                <a:lnTo>
                  <a:pt x="528" y="3890"/>
                </a:lnTo>
                <a:lnTo>
                  <a:pt x="528" y="3793"/>
                </a:lnTo>
                <a:close/>
                <a:moveTo>
                  <a:pt x="2685" y="1426"/>
                </a:moveTo>
                <a:lnTo>
                  <a:pt x="2198" y="945"/>
                </a:lnTo>
                <a:lnTo>
                  <a:pt x="2198" y="1426"/>
                </a:lnTo>
                <a:lnTo>
                  <a:pt x="2685" y="1426"/>
                </a:lnTo>
                <a:close/>
                <a:moveTo>
                  <a:pt x="195" y="849"/>
                </a:moveTo>
                <a:lnTo>
                  <a:pt x="195" y="4568"/>
                </a:lnTo>
                <a:lnTo>
                  <a:pt x="2768" y="4568"/>
                </a:lnTo>
                <a:lnTo>
                  <a:pt x="2769" y="1718"/>
                </a:lnTo>
                <a:lnTo>
                  <a:pt x="2964" y="1718"/>
                </a:lnTo>
                <a:lnTo>
                  <a:pt x="2962" y="4763"/>
                </a:lnTo>
                <a:lnTo>
                  <a:pt x="0" y="4763"/>
                </a:lnTo>
                <a:lnTo>
                  <a:pt x="0" y="654"/>
                </a:lnTo>
                <a:lnTo>
                  <a:pt x="2190" y="654"/>
                </a:lnTo>
                <a:lnTo>
                  <a:pt x="2965" y="1428"/>
                </a:lnTo>
                <a:lnTo>
                  <a:pt x="2964" y="1621"/>
                </a:lnTo>
                <a:lnTo>
                  <a:pt x="2003" y="1621"/>
                </a:lnTo>
                <a:lnTo>
                  <a:pt x="2003" y="849"/>
                </a:lnTo>
                <a:lnTo>
                  <a:pt x="195" y="849"/>
                </a:lnTo>
                <a:close/>
                <a:moveTo>
                  <a:pt x="528" y="2209"/>
                </a:moveTo>
                <a:lnTo>
                  <a:pt x="2434" y="2209"/>
                </a:lnTo>
                <a:lnTo>
                  <a:pt x="2434" y="2306"/>
                </a:lnTo>
                <a:lnTo>
                  <a:pt x="528" y="2306"/>
                </a:lnTo>
                <a:lnTo>
                  <a:pt x="528" y="2209"/>
                </a:lnTo>
                <a:close/>
                <a:moveTo>
                  <a:pt x="528" y="2737"/>
                </a:moveTo>
                <a:lnTo>
                  <a:pt x="2434" y="2737"/>
                </a:lnTo>
                <a:lnTo>
                  <a:pt x="2434" y="2834"/>
                </a:lnTo>
                <a:lnTo>
                  <a:pt x="528" y="2834"/>
                </a:lnTo>
                <a:lnTo>
                  <a:pt x="528" y="2737"/>
                </a:lnTo>
                <a:close/>
                <a:moveTo>
                  <a:pt x="528" y="3265"/>
                </a:moveTo>
                <a:lnTo>
                  <a:pt x="2434" y="3265"/>
                </a:lnTo>
                <a:lnTo>
                  <a:pt x="2434" y="3363"/>
                </a:lnTo>
                <a:lnTo>
                  <a:pt x="528" y="3363"/>
                </a:lnTo>
                <a:lnTo>
                  <a:pt x="528" y="3265"/>
                </a:lnTo>
                <a:close/>
                <a:moveTo>
                  <a:pt x="964" y="218"/>
                </a:moveTo>
                <a:lnTo>
                  <a:pt x="964" y="0"/>
                </a:lnTo>
                <a:lnTo>
                  <a:pt x="3704" y="0"/>
                </a:lnTo>
                <a:lnTo>
                  <a:pt x="3704" y="3896"/>
                </a:lnTo>
                <a:lnTo>
                  <a:pt x="3452" y="3896"/>
                </a:lnTo>
                <a:lnTo>
                  <a:pt x="3452" y="3799"/>
                </a:lnTo>
                <a:lnTo>
                  <a:pt x="3607" y="3799"/>
                </a:lnTo>
                <a:lnTo>
                  <a:pt x="3607" y="97"/>
                </a:lnTo>
                <a:lnTo>
                  <a:pt x="1062" y="97"/>
                </a:lnTo>
                <a:lnTo>
                  <a:pt x="1062" y="218"/>
                </a:lnTo>
                <a:lnTo>
                  <a:pt x="964" y="21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38" name="Freeform 55">
            <a:extLst>
              <a:ext uri="{FF2B5EF4-FFF2-40B4-BE49-F238E27FC236}">
                <a16:creationId xmlns:a16="http://schemas.microsoft.com/office/drawing/2014/main" id="{FFF71BD3-550E-4BC1-8CAD-BEA336292BBA}"/>
              </a:ext>
            </a:extLst>
          </p:cNvPr>
          <p:cNvSpPr>
            <a:spLocks noChangeAspect="1" noEditPoints="1"/>
          </p:cNvSpPr>
          <p:nvPr/>
        </p:nvSpPr>
        <p:spPr bwMode="auto">
          <a:xfrm>
            <a:off x="960241" y="2772691"/>
            <a:ext cx="346250" cy="340769"/>
          </a:xfrm>
          <a:custGeom>
            <a:avLst/>
            <a:gdLst>
              <a:gd name="T0" fmla="*/ 2147483647 w 5132"/>
              <a:gd name="T1" fmla="*/ 2147483647 h 4763"/>
              <a:gd name="T2" fmla="*/ 2147483647 w 5132"/>
              <a:gd name="T3" fmla="*/ 2147483647 h 4763"/>
              <a:gd name="T4" fmla="*/ 2147483647 w 5132"/>
              <a:gd name="T5" fmla="*/ 2147483647 h 4763"/>
              <a:gd name="T6" fmla="*/ 2147483647 w 5132"/>
              <a:gd name="T7" fmla="*/ 2147483647 h 4763"/>
              <a:gd name="T8" fmla="*/ 2147483647 w 5132"/>
              <a:gd name="T9" fmla="*/ 2147483647 h 4763"/>
              <a:gd name="T10" fmla="*/ 2147483647 w 5132"/>
              <a:gd name="T11" fmla="*/ 2147483647 h 4763"/>
              <a:gd name="T12" fmla="*/ 2147483647 w 5132"/>
              <a:gd name="T13" fmla="*/ 2147483647 h 4763"/>
              <a:gd name="T14" fmla="*/ 2147483647 w 5132"/>
              <a:gd name="T15" fmla="*/ 2147483647 h 4763"/>
              <a:gd name="T16" fmla="*/ 2147483647 w 5132"/>
              <a:gd name="T17" fmla="*/ 2147483647 h 4763"/>
              <a:gd name="T18" fmla="*/ 2147483647 w 5132"/>
              <a:gd name="T19" fmla="*/ 2147483647 h 4763"/>
              <a:gd name="T20" fmla="*/ 2147483647 w 5132"/>
              <a:gd name="T21" fmla="*/ 2147483647 h 4763"/>
              <a:gd name="T22" fmla="*/ 2147483647 w 5132"/>
              <a:gd name="T23" fmla="*/ 2147483647 h 4763"/>
              <a:gd name="T24" fmla="*/ 2147483647 w 5132"/>
              <a:gd name="T25" fmla="*/ 2147483647 h 4763"/>
              <a:gd name="T26" fmla="*/ 2147483647 w 5132"/>
              <a:gd name="T27" fmla="*/ 2147483647 h 4763"/>
              <a:gd name="T28" fmla="*/ 2147483647 w 5132"/>
              <a:gd name="T29" fmla="*/ 2147483647 h 4763"/>
              <a:gd name="T30" fmla="*/ 2147483647 w 5132"/>
              <a:gd name="T31" fmla="*/ 2147483647 h 4763"/>
              <a:gd name="T32" fmla="*/ 2147483647 w 5132"/>
              <a:gd name="T33" fmla="*/ 2147483647 h 4763"/>
              <a:gd name="T34" fmla="*/ 2147483647 w 5132"/>
              <a:gd name="T35" fmla="*/ 2147483647 h 4763"/>
              <a:gd name="T36" fmla="*/ 2147483647 w 5132"/>
              <a:gd name="T37" fmla="*/ 2147483647 h 4763"/>
              <a:gd name="T38" fmla="*/ 2147483647 w 5132"/>
              <a:gd name="T39" fmla="*/ 2147483647 h 4763"/>
              <a:gd name="T40" fmla="*/ 2147483647 w 5132"/>
              <a:gd name="T41" fmla="*/ 2147483647 h 4763"/>
              <a:gd name="T42" fmla="*/ 2147483647 w 5132"/>
              <a:gd name="T43" fmla="*/ 2147483647 h 4763"/>
              <a:gd name="T44" fmla="*/ 2147483647 w 5132"/>
              <a:gd name="T45" fmla="*/ 2147483647 h 4763"/>
              <a:gd name="T46" fmla="*/ 2147483647 w 5132"/>
              <a:gd name="T47" fmla="*/ 2147483647 h 4763"/>
              <a:gd name="T48" fmla="*/ 2147483647 w 5132"/>
              <a:gd name="T49" fmla="*/ 2147483647 h 4763"/>
              <a:gd name="T50" fmla="*/ 2147483647 w 5132"/>
              <a:gd name="T51" fmla="*/ 2147483647 h 4763"/>
              <a:gd name="T52" fmla="*/ 2147483647 w 5132"/>
              <a:gd name="T53" fmla="*/ 2147483647 h 4763"/>
              <a:gd name="T54" fmla="*/ 2147483647 w 5132"/>
              <a:gd name="T55" fmla="*/ 2147483647 h 4763"/>
              <a:gd name="T56" fmla="*/ 2147483647 w 5132"/>
              <a:gd name="T57" fmla="*/ 2147483647 h 4763"/>
              <a:gd name="T58" fmla="*/ 2147483647 w 5132"/>
              <a:gd name="T59" fmla="*/ 2147483647 h 4763"/>
              <a:gd name="T60" fmla="*/ 2147483647 w 5132"/>
              <a:gd name="T61" fmla="*/ 2147483647 h 4763"/>
              <a:gd name="T62" fmla="*/ 2147483647 w 5132"/>
              <a:gd name="T63" fmla="*/ 2147483647 h 4763"/>
              <a:gd name="T64" fmla="*/ 2147483647 w 5132"/>
              <a:gd name="T65" fmla="*/ 2147483647 h 4763"/>
              <a:gd name="T66" fmla="*/ 2147483647 w 5132"/>
              <a:gd name="T67" fmla="*/ 2147483647 h 4763"/>
              <a:gd name="T68" fmla="*/ 2147483647 w 5132"/>
              <a:gd name="T69" fmla="*/ 2147483647 h 4763"/>
              <a:gd name="T70" fmla="*/ 2147483647 w 5132"/>
              <a:gd name="T71" fmla="*/ 2147483647 h 4763"/>
              <a:gd name="T72" fmla="*/ 2147483647 w 5132"/>
              <a:gd name="T73" fmla="*/ 2147483647 h 4763"/>
              <a:gd name="T74" fmla="*/ 2147483647 w 5132"/>
              <a:gd name="T75" fmla="*/ 2147483647 h 4763"/>
              <a:gd name="T76" fmla="*/ 2147483647 w 5132"/>
              <a:gd name="T77" fmla="*/ 2147483647 h 4763"/>
              <a:gd name="T78" fmla="*/ 2147483647 w 5132"/>
              <a:gd name="T79" fmla="*/ 2147483647 h 4763"/>
              <a:gd name="T80" fmla="*/ 2147483647 w 5132"/>
              <a:gd name="T81" fmla="*/ 2147483647 h 4763"/>
              <a:gd name="T82" fmla="*/ 2147483647 w 5132"/>
              <a:gd name="T83" fmla="*/ 2147483647 h 4763"/>
              <a:gd name="T84" fmla="*/ 2147483647 w 5132"/>
              <a:gd name="T85" fmla="*/ 2147483647 h 4763"/>
              <a:gd name="T86" fmla="*/ 2147483647 w 5132"/>
              <a:gd name="T87" fmla="*/ 2147483647 h 4763"/>
              <a:gd name="T88" fmla="*/ 2147483647 w 5132"/>
              <a:gd name="T89" fmla="*/ 2147483647 h 4763"/>
              <a:gd name="T90" fmla="*/ 2147483647 w 5132"/>
              <a:gd name="T91" fmla="*/ 2147483647 h 4763"/>
              <a:gd name="T92" fmla="*/ 2147483647 w 5132"/>
              <a:gd name="T93" fmla="*/ 2147483647 h 4763"/>
              <a:gd name="T94" fmla="*/ 2147483647 w 5132"/>
              <a:gd name="T95" fmla="*/ 2147483647 h 4763"/>
              <a:gd name="T96" fmla="*/ 2147483647 w 5132"/>
              <a:gd name="T97" fmla="*/ 2147483647 h 4763"/>
              <a:gd name="T98" fmla="*/ 2147483647 w 5132"/>
              <a:gd name="T99" fmla="*/ 2147483647 h 4763"/>
              <a:gd name="T100" fmla="*/ 2147483647 w 5132"/>
              <a:gd name="T101" fmla="*/ 2147483647 h 4763"/>
              <a:gd name="T102" fmla="*/ 2147483647 w 5132"/>
              <a:gd name="T103" fmla="*/ 2147483647 h 4763"/>
              <a:gd name="T104" fmla="*/ 2147483647 w 5132"/>
              <a:gd name="T105" fmla="*/ 2147483647 h 4763"/>
              <a:gd name="T106" fmla="*/ 2147483647 w 5132"/>
              <a:gd name="T107" fmla="*/ 2147483647 h 4763"/>
              <a:gd name="T108" fmla="*/ 2147483647 w 5132"/>
              <a:gd name="T109" fmla="*/ 2147483647 h 4763"/>
              <a:gd name="T110" fmla="*/ 2147483647 w 5132"/>
              <a:gd name="T111" fmla="*/ 2147483647 h 4763"/>
              <a:gd name="T112" fmla="*/ 2147483647 w 5132"/>
              <a:gd name="T113" fmla="*/ 2147483647 h 4763"/>
              <a:gd name="T114" fmla="*/ 2147483647 w 5132"/>
              <a:gd name="T115" fmla="*/ 2147483647 h 4763"/>
              <a:gd name="T116" fmla="*/ 2147483647 w 5132"/>
              <a:gd name="T117" fmla="*/ 2147483647 h 47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32"/>
              <a:gd name="T178" fmla="*/ 0 h 4763"/>
              <a:gd name="T179" fmla="*/ 5132 w 5132"/>
              <a:gd name="T180" fmla="*/ 4763 h 476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32" h="4763">
                <a:moveTo>
                  <a:pt x="3158" y="2388"/>
                </a:moveTo>
                <a:lnTo>
                  <a:pt x="3269" y="2500"/>
                </a:lnTo>
                <a:lnTo>
                  <a:pt x="3284" y="2494"/>
                </a:lnTo>
                <a:lnTo>
                  <a:pt x="3299" y="2489"/>
                </a:lnTo>
                <a:lnTo>
                  <a:pt x="3313" y="2485"/>
                </a:lnTo>
                <a:lnTo>
                  <a:pt x="3329" y="2481"/>
                </a:lnTo>
                <a:lnTo>
                  <a:pt x="3344" y="2479"/>
                </a:lnTo>
                <a:lnTo>
                  <a:pt x="3359" y="2479"/>
                </a:lnTo>
                <a:lnTo>
                  <a:pt x="3373" y="2479"/>
                </a:lnTo>
                <a:lnTo>
                  <a:pt x="3388" y="2480"/>
                </a:lnTo>
                <a:lnTo>
                  <a:pt x="3404" y="2483"/>
                </a:lnTo>
                <a:lnTo>
                  <a:pt x="3418" y="2486"/>
                </a:lnTo>
                <a:lnTo>
                  <a:pt x="3433" y="2491"/>
                </a:lnTo>
                <a:lnTo>
                  <a:pt x="3447" y="2498"/>
                </a:lnTo>
                <a:lnTo>
                  <a:pt x="3462" y="2505"/>
                </a:lnTo>
                <a:lnTo>
                  <a:pt x="3476" y="2516"/>
                </a:lnTo>
                <a:lnTo>
                  <a:pt x="3490" y="2527"/>
                </a:lnTo>
                <a:lnTo>
                  <a:pt x="3504" y="2540"/>
                </a:lnTo>
                <a:lnTo>
                  <a:pt x="4594" y="3630"/>
                </a:lnTo>
                <a:lnTo>
                  <a:pt x="4672" y="3554"/>
                </a:lnTo>
                <a:lnTo>
                  <a:pt x="5132" y="4014"/>
                </a:lnTo>
                <a:lnTo>
                  <a:pt x="4383" y="4763"/>
                </a:lnTo>
                <a:lnTo>
                  <a:pt x="3923" y="4303"/>
                </a:lnTo>
                <a:lnTo>
                  <a:pt x="4000" y="4225"/>
                </a:lnTo>
                <a:lnTo>
                  <a:pt x="2909" y="3135"/>
                </a:lnTo>
                <a:lnTo>
                  <a:pt x="2898" y="3122"/>
                </a:lnTo>
                <a:lnTo>
                  <a:pt x="2888" y="3109"/>
                </a:lnTo>
                <a:lnTo>
                  <a:pt x="2879" y="3095"/>
                </a:lnTo>
                <a:lnTo>
                  <a:pt x="2870" y="3081"/>
                </a:lnTo>
                <a:lnTo>
                  <a:pt x="2863" y="3067"/>
                </a:lnTo>
                <a:lnTo>
                  <a:pt x="2857" y="3052"/>
                </a:lnTo>
                <a:lnTo>
                  <a:pt x="2853" y="3037"/>
                </a:lnTo>
                <a:lnTo>
                  <a:pt x="2849" y="3020"/>
                </a:lnTo>
                <a:lnTo>
                  <a:pt x="2848" y="3005"/>
                </a:lnTo>
                <a:lnTo>
                  <a:pt x="2847" y="2988"/>
                </a:lnTo>
                <a:lnTo>
                  <a:pt x="2847" y="2973"/>
                </a:lnTo>
                <a:lnTo>
                  <a:pt x="2848" y="2957"/>
                </a:lnTo>
                <a:lnTo>
                  <a:pt x="2851" y="2941"/>
                </a:lnTo>
                <a:lnTo>
                  <a:pt x="2855" y="2926"/>
                </a:lnTo>
                <a:lnTo>
                  <a:pt x="2860" y="2911"/>
                </a:lnTo>
                <a:lnTo>
                  <a:pt x="2866" y="2896"/>
                </a:lnTo>
                <a:lnTo>
                  <a:pt x="2758" y="2789"/>
                </a:lnTo>
                <a:lnTo>
                  <a:pt x="2787" y="2769"/>
                </a:lnTo>
                <a:lnTo>
                  <a:pt x="2815" y="2747"/>
                </a:lnTo>
                <a:lnTo>
                  <a:pt x="2843" y="2725"/>
                </a:lnTo>
                <a:lnTo>
                  <a:pt x="2870" y="2704"/>
                </a:lnTo>
                <a:lnTo>
                  <a:pt x="2898" y="2680"/>
                </a:lnTo>
                <a:lnTo>
                  <a:pt x="2924" y="2657"/>
                </a:lnTo>
                <a:lnTo>
                  <a:pt x="2950" y="2631"/>
                </a:lnTo>
                <a:lnTo>
                  <a:pt x="2975" y="2607"/>
                </a:lnTo>
                <a:lnTo>
                  <a:pt x="3001" y="2580"/>
                </a:lnTo>
                <a:lnTo>
                  <a:pt x="3026" y="2555"/>
                </a:lnTo>
                <a:lnTo>
                  <a:pt x="3049" y="2528"/>
                </a:lnTo>
                <a:lnTo>
                  <a:pt x="3072" y="2500"/>
                </a:lnTo>
                <a:lnTo>
                  <a:pt x="3095" y="2474"/>
                </a:lnTo>
                <a:lnTo>
                  <a:pt x="3116" y="2446"/>
                </a:lnTo>
                <a:lnTo>
                  <a:pt x="3138" y="2418"/>
                </a:lnTo>
                <a:lnTo>
                  <a:pt x="3158" y="2388"/>
                </a:lnTo>
                <a:close/>
                <a:moveTo>
                  <a:pt x="4383" y="4476"/>
                </a:moveTo>
                <a:lnTo>
                  <a:pt x="4845" y="4014"/>
                </a:lnTo>
                <a:lnTo>
                  <a:pt x="4672" y="3841"/>
                </a:lnTo>
                <a:lnTo>
                  <a:pt x="4211" y="4303"/>
                </a:lnTo>
                <a:lnTo>
                  <a:pt x="4383" y="4476"/>
                </a:lnTo>
                <a:close/>
                <a:moveTo>
                  <a:pt x="4144" y="4082"/>
                </a:moveTo>
                <a:lnTo>
                  <a:pt x="4451" y="3775"/>
                </a:lnTo>
                <a:lnTo>
                  <a:pt x="3482" y="2805"/>
                </a:lnTo>
                <a:lnTo>
                  <a:pt x="3482" y="3421"/>
                </a:lnTo>
                <a:lnTo>
                  <a:pt x="4144" y="4082"/>
                </a:lnTo>
                <a:close/>
                <a:moveTo>
                  <a:pt x="2505" y="3995"/>
                </a:moveTo>
                <a:lnTo>
                  <a:pt x="1929" y="3924"/>
                </a:lnTo>
                <a:lnTo>
                  <a:pt x="1796" y="3315"/>
                </a:lnTo>
                <a:lnTo>
                  <a:pt x="838" y="3198"/>
                </a:lnTo>
                <a:lnTo>
                  <a:pt x="560" y="3756"/>
                </a:lnTo>
                <a:lnTo>
                  <a:pt x="0" y="3688"/>
                </a:lnTo>
                <a:lnTo>
                  <a:pt x="630" y="2498"/>
                </a:lnTo>
                <a:lnTo>
                  <a:pt x="655" y="2526"/>
                </a:lnTo>
                <a:lnTo>
                  <a:pt x="679" y="2552"/>
                </a:lnTo>
                <a:lnTo>
                  <a:pt x="704" y="2580"/>
                </a:lnTo>
                <a:lnTo>
                  <a:pt x="731" y="2607"/>
                </a:lnTo>
                <a:lnTo>
                  <a:pt x="770" y="2645"/>
                </a:lnTo>
                <a:lnTo>
                  <a:pt x="811" y="2681"/>
                </a:lnTo>
                <a:lnTo>
                  <a:pt x="852" y="2716"/>
                </a:lnTo>
                <a:lnTo>
                  <a:pt x="893" y="2749"/>
                </a:lnTo>
                <a:lnTo>
                  <a:pt x="937" y="2781"/>
                </a:lnTo>
                <a:lnTo>
                  <a:pt x="981" y="2811"/>
                </a:lnTo>
                <a:lnTo>
                  <a:pt x="1026" y="2840"/>
                </a:lnTo>
                <a:lnTo>
                  <a:pt x="1071" y="2866"/>
                </a:lnTo>
                <a:lnTo>
                  <a:pt x="1117" y="2892"/>
                </a:lnTo>
                <a:lnTo>
                  <a:pt x="1164" y="2915"/>
                </a:lnTo>
                <a:lnTo>
                  <a:pt x="1211" y="2936"/>
                </a:lnTo>
                <a:lnTo>
                  <a:pt x="1259" y="2957"/>
                </a:lnTo>
                <a:lnTo>
                  <a:pt x="1308" y="2976"/>
                </a:lnTo>
                <a:lnTo>
                  <a:pt x="1356" y="2992"/>
                </a:lnTo>
                <a:lnTo>
                  <a:pt x="1406" y="3008"/>
                </a:lnTo>
                <a:lnTo>
                  <a:pt x="1455" y="3022"/>
                </a:lnTo>
                <a:lnTo>
                  <a:pt x="1505" y="3033"/>
                </a:lnTo>
                <a:lnTo>
                  <a:pt x="1556" y="3043"/>
                </a:lnTo>
                <a:lnTo>
                  <a:pt x="1605" y="3052"/>
                </a:lnTo>
                <a:lnTo>
                  <a:pt x="1656" y="3060"/>
                </a:lnTo>
                <a:lnTo>
                  <a:pt x="1707" y="3065"/>
                </a:lnTo>
                <a:lnTo>
                  <a:pt x="1758" y="3069"/>
                </a:lnTo>
                <a:lnTo>
                  <a:pt x="1810" y="3071"/>
                </a:lnTo>
                <a:lnTo>
                  <a:pt x="1861" y="3071"/>
                </a:lnTo>
                <a:lnTo>
                  <a:pt x="1911" y="3071"/>
                </a:lnTo>
                <a:lnTo>
                  <a:pt x="1962" y="3067"/>
                </a:lnTo>
                <a:lnTo>
                  <a:pt x="2013" y="3063"/>
                </a:lnTo>
                <a:lnTo>
                  <a:pt x="2064" y="3057"/>
                </a:lnTo>
                <a:lnTo>
                  <a:pt x="2115" y="3049"/>
                </a:lnTo>
                <a:lnTo>
                  <a:pt x="2166" y="3041"/>
                </a:lnTo>
                <a:lnTo>
                  <a:pt x="2215" y="3030"/>
                </a:lnTo>
                <a:lnTo>
                  <a:pt x="2265" y="3018"/>
                </a:lnTo>
                <a:lnTo>
                  <a:pt x="2505" y="3995"/>
                </a:lnTo>
                <a:close/>
                <a:moveTo>
                  <a:pt x="1145" y="2551"/>
                </a:moveTo>
                <a:lnTo>
                  <a:pt x="1145" y="2551"/>
                </a:lnTo>
                <a:lnTo>
                  <a:pt x="1177" y="2572"/>
                </a:lnTo>
                <a:lnTo>
                  <a:pt x="1209" y="2591"/>
                </a:lnTo>
                <a:lnTo>
                  <a:pt x="1240" y="2608"/>
                </a:lnTo>
                <a:lnTo>
                  <a:pt x="1272" y="2625"/>
                </a:lnTo>
                <a:lnTo>
                  <a:pt x="1305" y="2641"/>
                </a:lnTo>
                <a:lnTo>
                  <a:pt x="1338" y="2657"/>
                </a:lnTo>
                <a:lnTo>
                  <a:pt x="1373" y="2671"/>
                </a:lnTo>
                <a:lnTo>
                  <a:pt x="1407" y="2685"/>
                </a:lnTo>
                <a:lnTo>
                  <a:pt x="1440" y="2696"/>
                </a:lnTo>
                <a:lnTo>
                  <a:pt x="1476" y="2708"/>
                </a:lnTo>
                <a:lnTo>
                  <a:pt x="1510" y="2718"/>
                </a:lnTo>
                <a:lnTo>
                  <a:pt x="1544" y="2727"/>
                </a:lnTo>
                <a:lnTo>
                  <a:pt x="1580" y="2736"/>
                </a:lnTo>
                <a:lnTo>
                  <a:pt x="1615" y="2742"/>
                </a:lnTo>
                <a:lnTo>
                  <a:pt x="1651" y="2748"/>
                </a:lnTo>
                <a:lnTo>
                  <a:pt x="1687" y="2753"/>
                </a:lnTo>
                <a:lnTo>
                  <a:pt x="1577" y="2261"/>
                </a:lnTo>
                <a:lnTo>
                  <a:pt x="1551" y="2137"/>
                </a:lnTo>
                <a:lnTo>
                  <a:pt x="1528" y="2019"/>
                </a:lnTo>
                <a:lnTo>
                  <a:pt x="1507" y="1912"/>
                </a:lnTo>
                <a:lnTo>
                  <a:pt x="1493" y="1823"/>
                </a:lnTo>
                <a:lnTo>
                  <a:pt x="1458" y="1907"/>
                </a:lnTo>
                <a:lnTo>
                  <a:pt x="1412" y="2005"/>
                </a:lnTo>
                <a:lnTo>
                  <a:pt x="1361" y="2114"/>
                </a:lnTo>
                <a:lnTo>
                  <a:pt x="1307" y="2227"/>
                </a:lnTo>
                <a:lnTo>
                  <a:pt x="1145" y="2551"/>
                </a:lnTo>
                <a:close/>
                <a:moveTo>
                  <a:pt x="948" y="578"/>
                </a:moveTo>
                <a:lnTo>
                  <a:pt x="948" y="578"/>
                </a:lnTo>
                <a:lnTo>
                  <a:pt x="913" y="615"/>
                </a:lnTo>
                <a:lnTo>
                  <a:pt x="879" y="652"/>
                </a:lnTo>
                <a:lnTo>
                  <a:pt x="848" y="692"/>
                </a:lnTo>
                <a:lnTo>
                  <a:pt x="818" y="730"/>
                </a:lnTo>
                <a:lnTo>
                  <a:pt x="791" y="770"/>
                </a:lnTo>
                <a:lnTo>
                  <a:pt x="764" y="811"/>
                </a:lnTo>
                <a:lnTo>
                  <a:pt x="740" y="853"/>
                </a:lnTo>
                <a:lnTo>
                  <a:pt x="716" y="895"/>
                </a:lnTo>
                <a:lnTo>
                  <a:pt x="695" y="938"/>
                </a:lnTo>
                <a:lnTo>
                  <a:pt x="675" y="983"/>
                </a:lnTo>
                <a:lnTo>
                  <a:pt x="657" y="1026"/>
                </a:lnTo>
                <a:lnTo>
                  <a:pt x="642" y="1072"/>
                </a:lnTo>
                <a:lnTo>
                  <a:pt x="627" y="1116"/>
                </a:lnTo>
                <a:lnTo>
                  <a:pt x="614" y="1162"/>
                </a:lnTo>
                <a:lnTo>
                  <a:pt x="604" y="1208"/>
                </a:lnTo>
                <a:lnTo>
                  <a:pt x="594" y="1255"/>
                </a:lnTo>
                <a:lnTo>
                  <a:pt x="586" y="1300"/>
                </a:lnTo>
                <a:lnTo>
                  <a:pt x="581" y="1347"/>
                </a:lnTo>
                <a:lnTo>
                  <a:pt x="576" y="1394"/>
                </a:lnTo>
                <a:lnTo>
                  <a:pt x="574" y="1441"/>
                </a:lnTo>
                <a:lnTo>
                  <a:pt x="573" y="1489"/>
                </a:lnTo>
                <a:lnTo>
                  <a:pt x="574" y="1536"/>
                </a:lnTo>
                <a:lnTo>
                  <a:pt x="577" y="1581"/>
                </a:lnTo>
                <a:lnTo>
                  <a:pt x="581" y="1628"/>
                </a:lnTo>
                <a:lnTo>
                  <a:pt x="587" y="1675"/>
                </a:lnTo>
                <a:lnTo>
                  <a:pt x="595" y="1722"/>
                </a:lnTo>
                <a:lnTo>
                  <a:pt x="605" y="1768"/>
                </a:lnTo>
                <a:lnTo>
                  <a:pt x="616" y="1814"/>
                </a:lnTo>
                <a:lnTo>
                  <a:pt x="629" y="1860"/>
                </a:lnTo>
                <a:lnTo>
                  <a:pt x="644" y="1904"/>
                </a:lnTo>
                <a:lnTo>
                  <a:pt x="661" y="1949"/>
                </a:lnTo>
                <a:lnTo>
                  <a:pt x="679" y="1993"/>
                </a:lnTo>
                <a:lnTo>
                  <a:pt x="1235" y="944"/>
                </a:lnTo>
                <a:lnTo>
                  <a:pt x="1980" y="1036"/>
                </a:lnTo>
                <a:lnTo>
                  <a:pt x="2377" y="2653"/>
                </a:lnTo>
                <a:lnTo>
                  <a:pt x="2429" y="2629"/>
                </a:lnTo>
                <a:lnTo>
                  <a:pt x="2480" y="2602"/>
                </a:lnTo>
                <a:lnTo>
                  <a:pt x="2529" y="2573"/>
                </a:lnTo>
                <a:lnTo>
                  <a:pt x="2577" y="2541"/>
                </a:lnTo>
                <a:lnTo>
                  <a:pt x="2624" y="2507"/>
                </a:lnTo>
                <a:lnTo>
                  <a:pt x="2670" y="2470"/>
                </a:lnTo>
                <a:lnTo>
                  <a:pt x="2715" y="2430"/>
                </a:lnTo>
                <a:lnTo>
                  <a:pt x="2759" y="2390"/>
                </a:lnTo>
                <a:lnTo>
                  <a:pt x="2782" y="2366"/>
                </a:lnTo>
                <a:lnTo>
                  <a:pt x="2804" y="2341"/>
                </a:lnTo>
                <a:lnTo>
                  <a:pt x="2825" y="2317"/>
                </a:lnTo>
                <a:lnTo>
                  <a:pt x="2847" y="2292"/>
                </a:lnTo>
                <a:lnTo>
                  <a:pt x="2867" y="2266"/>
                </a:lnTo>
                <a:lnTo>
                  <a:pt x="2886" y="2241"/>
                </a:lnTo>
                <a:lnTo>
                  <a:pt x="2905" y="2216"/>
                </a:lnTo>
                <a:lnTo>
                  <a:pt x="2923" y="2189"/>
                </a:lnTo>
                <a:lnTo>
                  <a:pt x="2940" y="2162"/>
                </a:lnTo>
                <a:lnTo>
                  <a:pt x="2956" y="2134"/>
                </a:lnTo>
                <a:lnTo>
                  <a:pt x="2973" y="2108"/>
                </a:lnTo>
                <a:lnTo>
                  <a:pt x="2987" y="2080"/>
                </a:lnTo>
                <a:lnTo>
                  <a:pt x="3002" y="2052"/>
                </a:lnTo>
                <a:lnTo>
                  <a:pt x="3015" y="2024"/>
                </a:lnTo>
                <a:lnTo>
                  <a:pt x="3027" y="1994"/>
                </a:lnTo>
                <a:lnTo>
                  <a:pt x="3040" y="1966"/>
                </a:lnTo>
                <a:lnTo>
                  <a:pt x="3062" y="1908"/>
                </a:lnTo>
                <a:lnTo>
                  <a:pt x="3081" y="1848"/>
                </a:lnTo>
                <a:lnTo>
                  <a:pt x="3097" y="1789"/>
                </a:lnTo>
                <a:lnTo>
                  <a:pt x="3110" y="1729"/>
                </a:lnTo>
                <a:lnTo>
                  <a:pt x="3120" y="1668"/>
                </a:lnTo>
                <a:lnTo>
                  <a:pt x="3128" y="1607"/>
                </a:lnTo>
                <a:lnTo>
                  <a:pt x="3132" y="1546"/>
                </a:lnTo>
                <a:lnTo>
                  <a:pt x="3134" y="1485"/>
                </a:lnTo>
                <a:lnTo>
                  <a:pt x="3132" y="1422"/>
                </a:lnTo>
                <a:lnTo>
                  <a:pt x="3128" y="1361"/>
                </a:lnTo>
                <a:lnTo>
                  <a:pt x="3120" y="1300"/>
                </a:lnTo>
                <a:lnTo>
                  <a:pt x="3110" y="1239"/>
                </a:lnTo>
                <a:lnTo>
                  <a:pt x="3097" y="1180"/>
                </a:lnTo>
                <a:lnTo>
                  <a:pt x="3081" y="1120"/>
                </a:lnTo>
                <a:lnTo>
                  <a:pt x="3062" y="1060"/>
                </a:lnTo>
                <a:lnTo>
                  <a:pt x="3040" y="1003"/>
                </a:lnTo>
                <a:lnTo>
                  <a:pt x="3027" y="974"/>
                </a:lnTo>
                <a:lnTo>
                  <a:pt x="3015" y="944"/>
                </a:lnTo>
                <a:lnTo>
                  <a:pt x="3002" y="916"/>
                </a:lnTo>
                <a:lnTo>
                  <a:pt x="2987" y="889"/>
                </a:lnTo>
                <a:lnTo>
                  <a:pt x="2973" y="861"/>
                </a:lnTo>
                <a:lnTo>
                  <a:pt x="2956" y="834"/>
                </a:lnTo>
                <a:lnTo>
                  <a:pt x="2940" y="806"/>
                </a:lnTo>
                <a:lnTo>
                  <a:pt x="2923" y="779"/>
                </a:lnTo>
                <a:lnTo>
                  <a:pt x="2904" y="754"/>
                </a:lnTo>
                <a:lnTo>
                  <a:pt x="2886" y="727"/>
                </a:lnTo>
                <a:lnTo>
                  <a:pt x="2867" y="702"/>
                </a:lnTo>
                <a:lnTo>
                  <a:pt x="2847" y="676"/>
                </a:lnTo>
                <a:lnTo>
                  <a:pt x="2825" y="651"/>
                </a:lnTo>
                <a:lnTo>
                  <a:pt x="2804" y="627"/>
                </a:lnTo>
                <a:lnTo>
                  <a:pt x="2782" y="603"/>
                </a:lnTo>
                <a:lnTo>
                  <a:pt x="2759" y="578"/>
                </a:lnTo>
                <a:lnTo>
                  <a:pt x="2735" y="555"/>
                </a:lnTo>
                <a:lnTo>
                  <a:pt x="2711" y="534"/>
                </a:lnTo>
                <a:lnTo>
                  <a:pt x="2687" y="512"/>
                </a:lnTo>
                <a:lnTo>
                  <a:pt x="2661" y="491"/>
                </a:lnTo>
                <a:lnTo>
                  <a:pt x="2636" y="470"/>
                </a:lnTo>
                <a:lnTo>
                  <a:pt x="2610" y="451"/>
                </a:lnTo>
                <a:lnTo>
                  <a:pt x="2584" y="432"/>
                </a:lnTo>
                <a:lnTo>
                  <a:pt x="2557" y="414"/>
                </a:lnTo>
                <a:lnTo>
                  <a:pt x="2530" y="398"/>
                </a:lnTo>
                <a:lnTo>
                  <a:pt x="2504" y="381"/>
                </a:lnTo>
                <a:lnTo>
                  <a:pt x="2477" y="365"/>
                </a:lnTo>
                <a:lnTo>
                  <a:pt x="2449" y="351"/>
                </a:lnTo>
                <a:lnTo>
                  <a:pt x="2421" y="336"/>
                </a:lnTo>
                <a:lnTo>
                  <a:pt x="2392" y="323"/>
                </a:lnTo>
                <a:lnTo>
                  <a:pt x="2364" y="310"/>
                </a:lnTo>
                <a:lnTo>
                  <a:pt x="2335" y="297"/>
                </a:lnTo>
                <a:lnTo>
                  <a:pt x="2276" y="276"/>
                </a:lnTo>
                <a:lnTo>
                  <a:pt x="2218" y="257"/>
                </a:lnTo>
                <a:lnTo>
                  <a:pt x="2158" y="240"/>
                </a:lnTo>
                <a:lnTo>
                  <a:pt x="2098" y="228"/>
                </a:lnTo>
                <a:lnTo>
                  <a:pt x="2037" y="217"/>
                </a:lnTo>
                <a:lnTo>
                  <a:pt x="1976" y="210"/>
                </a:lnTo>
                <a:lnTo>
                  <a:pt x="1915" y="205"/>
                </a:lnTo>
                <a:lnTo>
                  <a:pt x="1853" y="203"/>
                </a:lnTo>
                <a:lnTo>
                  <a:pt x="1792" y="205"/>
                </a:lnTo>
                <a:lnTo>
                  <a:pt x="1731" y="210"/>
                </a:lnTo>
                <a:lnTo>
                  <a:pt x="1670" y="217"/>
                </a:lnTo>
                <a:lnTo>
                  <a:pt x="1609" y="228"/>
                </a:lnTo>
                <a:lnTo>
                  <a:pt x="1548" y="240"/>
                </a:lnTo>
                <a:lnTo>
                  <a:pt x="1488" y="257"/>
                </a:lnTo>
                <a:lnTo>
                  <a:pt x="1430" y="276"/>
                </a:lnTo>
                <a:lnTo>
                  <a:pt x="1371" y="297"/>
                </a:lnTo>
                <a:lnTo>
                  <a:pt x="1343" y="310"/>
                </a:lnTo>
                <a:lnTo>
                  <a:pt x="1314" y="323"/>
                </a:lnTo>
                <a:lnTo>
                  <a:pt x="1286" y="336"/>
                </a:lnTo>
                <a:lnTo>
                  <a:pt x="1258" y="351"/>
                </a:lnTo>
                <a:lnTo>
                  <a:pt x="1230" y="365"/>
                </a:lnTo>
                <a:lnTo>
                  <a:pt x="1202" y="381"/>
                </a:lnTo>
                <a:lnTo>
                  <a:pt x="1176" y="398"/>
                </a:lnTo>
                <a:lnTo>
                  <a:pt x="1149" y="414"/>
                </a:lnTo>
                <a:lnTo>
                  <a:pt x="1122" y="432"/>
                </a:lnTo>
                <a:lnTo>
                  <a:pt x="1097" y="451"/>
                </a:lnTo>
                <a:lnTo>
                  <a:pt x="1070" y="470"/>
                </a:lnTo>
                <a:lnTo>
                  <a:pt x="1045" y="491"/>
                </a:lnTo>
                <a:lnTo>
                  <a:pt x="1021" y="512"/>
                </a:lnTo>
                <a:lnTo>
                  <a:pt x="996" y="534"/>
                </a:lnTo>
                <a:lnTo>
                  <a:pt x="972" y="555"/>
                </a:lnTo>
                <a:lnTo>
                  <a:pt x="948" y="578"/>
                </a:lnTo>
                <a:close/>
                <a:moveTo>
                  <a:pt x="804" y="435"/>
                </a:moveTo>
                <a:lnTo>
                  <a:pt x="804" y="435"/>
                </a:lnTo>
                <a:lnTo>
                  <a:pt x="831" y="408"/>
                </a:lnTo>
                <a:lnTo>
                  <a:pt x="859" y="383"/>
                </a:lnTo>
                <a:lnTo>
                  <a:pt x="888" y="357"/>
                </a:lnTo>
                <a:lnTo>
                  <a:pt x="916" y="333"/>
                </a:lnTo>
                <a:lnTo>
                  <a:pt x="947" y="310"/>
                </a:lnTo>
                <a:lnTo>
                  <a:pt x="976" y="287"/>
                </a:lnTo>
                <a:lnTo>
                  <a:pt x="1007" y="266"/>
                </a:lnTo>
                <a:lnTo>
                  <a:pt x="1037" y="245"/>
                </a:lnTo>
                <a:lnTo>
                  <a:pt x="1068" y="225"/>
                </a:lnTo>
                <a:lnTo>
                  <a:pt x="1099" y="206"/>
                </a:lnTo>
                <a:lnTo>
                  <a:pt x="1131" y="188"/>
                </a:lnTo>
                <a:lnTo>
                  <a:pt x="1163" y="170"/>
                </a:lnTo>
                <a:lnTo>
                  <a:pt x="1196" y="154"/>
                </a:lnTo>
                <a:lnTo>
                  <a:pt x="1229" y="137"/>
                </a:lnTo>
                <a:lnTo>
                  <a:pt x="1262" y="123"/>
                </a:lnTo>
                <a:lnTo>
                  <a:pt x="1295" y="109"/>
                </a:lnTo>
                <a:lnTo>
                  <a:pt x="1328" y="95"/>
                </a:lnTo>
                <a:lnTo>
                  <a:pt x="1362" y="84"/>
                </a:lnTo>
                <a:lnTo>
                  <a:pt x="1397" y="72"/>
                </a:lnTo>
                <a:lnTo>
                  <a:pt x="1431" y="61"/>
                </a:lnTo>
                <a:lnTo>
                  <a:pt x="1465" y="52"/>
                </a:lnTo>
                <a:lnTo>
                  <a:pt x="1500" y="43"/>
                </a:lnTo>
                <a:lnTo>
                  <a:pt x="1535" y="34"/>
                </a:lnTo>
                <a:lnTo>
                  <a:pt x="1570" y="28"/>
                </a:lnTo>
                <a:lnTo>
                  <a:pt x="1605" y="22"/>
                </a:lnTo>
                <a:lnTo>
                  <a:pt x="1641" y="15"/>
                </a:lnTo>
                <a:lnTo>
                  <a:pt x="1675" y="11"/>
                </a:lnTo>
                <a:lnTo>
                  <a:pt x="1711" y="8"/>
                </a:lnTo>
                <a:lnTo>
                  <a:pt x="1746" y="4"/>
                </a:lnTo>
                <a:lnTo>
                  <a:pt x="1782" y="3"/>
                </a:lnTo>
                <a:lnTo>
                  <a:pt x="1817" y="1"/>
                </a:lnTo>
                <a:lnTo>
                  <a:pt x="1853" y="0"/>
                </a:lnTo>
                <a:lnTo>
                  <a:pt x="1889" y="1"/>
                </a:lnTo>
                <a:lnTo>
                  <a:pt x="1924" y="3"/>
                </a:lnTo>
                <a:lnTo>
                  <a:pt x="1960" y="4"/>
                </a:lnTo>
                <a:lnTo>
                  <a:pt x="1995" y="8"/>
                </a:lnTo>
                <a:lnTo>
                  <a:pt x="2031" y="11"/>
                </a:lnTo>
                <a:lnTo>
                  <a:pt x="2067" y="15"/>
                </a:lnTo>
                <a:lnTo>
                  <a:pt x="2102" y="22"/>
                </a:lnTo>
                <a:lnTo>
                  <a:pt x="2136" y="28"/>
                </a:lnTo>
                <a:lnTo>
                  <a:pt x="2172" y="34"/>
                </a:lnTo>
                <a:lnTo>
                  <a:pt x="2206" y="43"/>
                </a:lnTo>
                <a:lnTo>
                  <a:pt x="2241" y="52"/>
                </a:lnTo>
                <a:lnTo>
                  <a:pt x="2276" y="61"/>
                </a:lnTo>
                <a:lnTo>
                  <a:pt x="2311" y="72"/>
                </a:lnTo>
                <a:lnTo>
                  <a:pt x="2344" y="84"/>
                </a:lnTo>
                <a:lnTo>
                  <a:pt x="2378" y="95"/>
                </a:lnTo>
                <a:lnTo>
                  <a:pt x="2411" y="109"/>
                </a:lnTo>
                <a:lnTo>
                  <a:pt x="2445" y="123"/>
                </a:lnTo>
                <a:lnTo>
                  <a:pt x="2478" y="137"/>
                </a:lnTo>
                <a:lnTo>
                  <a:pt x="2511" y="154"/>
                </a:lnTo>
                <a:lnTo>
                  <a:pt x="2543" y="170"/>
                </a:lnTo>
                <a:lnTo>
                  <a:pt x="2575" y="188"/>
                </a:lnTo>
                <a:lnTo>
                  <a:pt x="2607" y="206"/>
                </a:lnTo>
                <a:lnTo>
                  <a:pt x="2638" y="225"/>
                </a:lnTo>
                <a:lnTo>
                  <a:pt x="2670" y="245"/>
                </a:lnTo>
                <a:lnTo>
                  <a:pt x="2701" y="266"/>
                </a:lnTo>
                <a:lnTo>
                  <a:pt x="2730" y="287"/>
                </a:lnTo>
                <a:lnTo>
                  <a:pt x="2760" y="310"/>
                </a:lnTo>
                <a:lnTo>
                  <a:pt x="2790" y="333"/>
                </a:lnTo>
                <a:lnTo>
                  <a:pt x="2819" y="357"/>
                </a:lnTo>
                <a:lnTo>
                  <a:pt x="2847" y="383"/>
                </a:lnTo>
                <a:lnTo>
                  <a:pt x="2875" y="408"/>
                </a:lnTo>
                <a:lnTo>
                  <a:pt x="2903" y="435"/>
                </a:lnTo>
                <a:lnTo>
                  <a:pt x="2929" y="463"/>
                </a:lnTo>
                <a:lnTo>
                  <a:pt x="2955" y="491"/>
                </a:lnTo>
                <a:lnTo>
                  <a:pt x="2980" y="519"/>
                </a:lnTo>
                <a:lnTo>
                  <a:pt x="3004" y="548"/>
                </a:lnTo>
                <a:lnTo>
                  <a:pt x="3027" y="577"/>
                </a:lnTo>
                <a:lnTo>
                  <a:pt x="3050" y="606"/>
                </a:lnTo>
                <a:lnTo>
                  <a:pt x="3072" y="637"/>
                </a:lnTo>
                <a:lnTo>
                  <a:pt x="3092" y="667"/>
                </a:lnTo>
                <a:lnTo>
                  <a:pt x="3112" y="699"/>
                </a:lnTo>
                <a:lnTo>
                  <a:pt x="3132" y="730"/>
                </a:lnTo>
                <a:lnTo>
                  <a:pt x="3149" y="761"/>
                </a:lnTo>
                <a:lnTo>
                  <a:pt x="3167" y="794"/>
                </a:lnTo>
                <a:lnTo>
                  <a:pt x="3184" y="826"/>
                </a:lnTo>
                <a:lnTo>
                  <a:pt x="3199" y="859"/>
                </a:lnTo>
                <a:lnTo>
                  <a:pt x="3214" y="892"/>
                </a:lnTo>
                <a:lnTo>
                  <a:pt x="3228" y="925"/>
                </a:lnTo>
                <a:lnTo>
                  <a:pt x="3241" y="960"/>
                </a:lnTo>
                <a:lnTo>
                  <a:pt x="3254" y="993"/>
                </a:lnTo>
                <a:lnTo>
                  <a:pt x="3265" y="1027"/>
                </a:lnTo>
                <a:lnTo>
                  <a:pt x="3275" y="1061"/>
                </a:lnTo>
                <a:lnTo>
                  <a:pt x="3285" y="1096"/>
                </a:lnTo>
                <a:lnTo>
                  <a:pt x="3294" y="1131"/>
                </a:lnTo>
                <a:lnTo>
                  <a:pt x="3303" y="1166"/>
                </a:lnTo>
                <a:lnTo>
                  <a:pt x="3309" y="1201"/>
                </a:lnTo>
                <a:lnTo>
                  <a:pt x="3316" y="1236"/>
                </a:lnTo>
                <a:lnTo>
                  <a:pt x="3322" y="1271"/>
                </a:lnTo>
                <a:lnTo>
                  <a:pt x="3326" y="1307"/>
                </a:lnTo>
                <a:lnTo>
                  <a:pt x="3330" y="1342"/>
                </a:lnTo>
                <a:lnTo>
                  <a:pt x="3334" y="1378"/>
                </a:lnTo>
                <a:lnTo>
                  <a:pt x="3335" y="1414"/>
                </a:lnTo>
                <a:lnTo>
                  <a:pt x="3336" y="1449"/>
                </a:lnTo>
                <a:lnTo>
                  <a:pt x="3337" y="1485"/>
                </a:lnTo>
                <a:lnTo>
                  <a:pt x="3336" y="1520"/>
                </a:lnTo>
                <a:lnTo>
                  <a:pt x="3335" y="1556"/>
                </a:lnTo>
                <a:lnTo>
                  <a:pt x="3334" y="1590"/>
                </a:lnTo>
                <a:lnTo>
                  <a:pt x="3330" y="1626"/>
                </a:lnTo>
                <a:lnTo>
                  <a:pt x="3326" y="1661"/>
                </a:lnTo>
                <a:lnTo>
                  <a:pt x="3322" y="1697"/>
                </a:lnTo>
                <a:lnTo>
                  <a:pt x="3316" y="1733"/>
                </a:lnTo>
                <a:lnTo>
                  <a:pt x="3309" y="1767"/>
                </a:lnTo>
                <a:lnTo>
                  <a:pt x="3303" y="1802"/>
                </a:lnTo>
                <a:lnTo>
                  <a:pt x="3294" y="1837"/>
                </a:lnTo>
                <a:lnTo>
                  <a:pt x="3285" y="1872"/>
                </a:lnTo>
                <a:lnTo>
                  <a:pt x="3276" y="1907"/>
                </a:lnTo>
                <a:lnTo>
                  <a:pt x="3265" y="1941"/>
                </a:lnTo>
                <a:lnTo>
                  <a:pt x="3254" y="1975"/>
                </a:lnTo>
                <a:lnTo>
                  <a:pt x="3241" y="2008"/>
                </a:lnTo>
                <a:lnTo>
                  <a:pt x="3228" y="2043"/>
                </a:lnTo>
                <a:lnTo>
                  <a:pt x="3214" y="2076"/>
                </a:lnTo>
                <a:lnTo>
                  <a:pt x="3199" y="2109"/>
                </a:lnTo>
                <a:lnTo>
                  <a:pt x="3184" y="2142"/>
                </a:lnTo>
                <a:lnTo>
                  <a:pt x="3167" y="2174"/>
                </a:lnTo>
                <a:lnTo>
                  <a:pt x="3149" y="2207"/>
                </a:lnTo>
                <a:lnTo>
                  <a:pt x="3132" y="2238"/>
                </a:lnTo>
                <a:lnTo>
                  <a:pt x="3112" y="2269"/>
                </a:lnTo>
                <a:lnTo>
                  <a:pt x="3092" y="2301"/>
                </a:lnTo>
                <a:lnTo>
                  <a:pt x="3072" y="2331"/>
                </a:lnTo>
                <a:lnTo>
                  <a:pt x="3050" y="2362"/>
                </a:lnTo>
                <a:lnTo>
                  <a:pt x="3027" y="2391"/>
                </a:lnTo>
                <a:lnTo>
                  <a:pt x="3004" y="2420"/>
                </a:lnTo>
                <a:lnTo>
                  <a:pt x="2980" y="2450"/>
                </a:lnTo>
                <a:lnTo>
                  <a:pt x="2955" y="2477"/>
                </a:lnTo>
                <a:lnTo>
                  <a:pt x="2929" y="2505"/>
                </a:lnTo>
                <a:lnTo>
                  <a:pt x="2903" y="2533"/>
                </a:lnTo>
                <a:lnTo>
                  <a:pt x="2876" y="2559"/>
                </a:lnTo>
                <a:lnTo>
                  <a:pt x="2848" y="2584"/>
                </a:lnTo>
                <a:lnTo>
                  <a:pt x="2821" y="2608"/>
                </a:lnTo>
                <a:lnTo>
                  <a:pt x="2793" y="2633"/>
                </a:lnTo>
                <a:lnTo>
                  <a:pt x="2764" y="2655"/>
                </a:lnTo>
                <a:lnTo>
                  <a:pt x="2735" y="2677"/>
                </a:lnTo>
                <a:lnTo>
                  <a:pt x="2706" y="2699"/>
                </a:lnTo>
                <a:lnTo>
                  <a:pt x="2677" y="2719"/>
                </a:lnTo>
                <a:lnTo>
                  <a:pt x="2646" y="2738"/>
                </a:lnTo>
                <a:lnTo>
                  <a:pt x="2616" y="2757"/>
                </a:lnTo>
                <a:lnTo>
                  <a:pt x="2585" y="2775"/>
                </a:lnTo>
                <a:lnTo>
                  <a:pt x="2553" y="2793"/>
                </a:lnTo>
                <a:lnTo>
                  <a:pt x="2523" y="2809"/>
                </a:lnTo>
                <a:lnTo>
                  <a:pt x="2491" y="2824"/>
                </a:lnTo>
                <a:lnTo>
                  <a:pt x="2459" y="2840"/>
                </a:lnTo>
                <a:lnTo>
                  <a:pt x="2426" y="2854"/>
                </a:lnTo>
                <a:lnTo>
                  <a:pt x="2375" y="2873"/>
                </a:lnTo>
                <a:lnTo>
                  <a:pt x="2325" y="2892"/>
                </a:lnTo>
                <a:lnTo>
                  <a:pt x="2272" y="2908"/>
                </a:lnTo>
                <a:lnTo>
                  <a:pt x="2220" y="2922"/>
                </a:lnTo>
                <a:lnTo>
                  <a:pt x="2167" y="2934"/>
                </a:lnTo>
                <a:lnTo>
                  <a:pt x="2114" y="2945"/>
                </a:lnTo>
                <a:lnTo>
                  <a:pt x="2061" y="2953"/>
                </a:lnTo>
                <a:lnTo>
                  <a:pt x="2007" y="2961"/>
                </a:lnTo>
                <a:lnTo>
                  <a:pt x="1953" y="2964"/>
                </a:lnTo>
                <a:lnTo>
                  <a:pt x="1900" y="2967"/>
                </a:lnTo>
                <a:lnTo>
                  <a:pt x="1845" y="2968"/>
                </a:lnTo>
                <a:lnTo>
                  <a:pt x="1792" y="2967"/>
                </a:lnTo>
                <a:lnTo>
                  <a:pt x="1739" y="2963"/>
                </a:lnTo>
                <a:lnTo>
                  <a:pt x="1684" y="2958"/>
                </a:lnTo>
                <a:lnTo>
                  <a:pt x="1631" y="2952"/>
                </a:lnTo>
                <a:lnTo>
                  <a:pt x="1577" y="2943"/>
                </a:lnTo>
                <a:lnTo>
                  <a:pt x="1525" y="2931"/>
                </a:lnTo>
                <a:lnTo>
                  <a:pt x="1472" y="2919"/>
                </a:lnTo>
                <a:lnTo>
                  <a:pt x="1420" y="2903"/>
                </a:lnTo>
                <a:lnTo>
                  <a:pt x="1369" y="2887"/>
                </a:lnTo>
                <a:lnTo>
                  <a:pt x="1317" y="2868"/>
                </a:lnTo>
                <a:lnTo>
                  <a:pt x="1266" y="2847"/>
                </a:lnTo>
                <a:lnTo>
                  <a:pt x="1216" y="2824"/>
                </a:lnTo>
                <a:lnTo>
                  <a:pt x="1167" y="2800"/>
                </a:lnTo>
                <a:lnTo>
                  <a:pt x="1118" y="2774"/>
                </a:lnTo>
                <a:lnTo>
                  <a:pt x="1070" y="2744"/>
                </a:lnTo>
                <a:lnTo>
                  <a:pt x="1024" y="2714"/>
                </a:lnTo>
                <a:lnTo>
                  <a:pt x="977" y="2682"/>
                </a:lnTo>
                <a:lnTo>
                  <a:pt x="933" y="2648"/>
                </a:lnTo>
                <a:lnTo>
                  <a:pt x="888" y="2612"/>
                </a:lnTo>
                <a:lnTo>
                  <a:pt x="846" y="2573"/>
                </a:lnTo>
                <a:lnTo>
                  <a:pt x="804" y="2533"/>
                </a:lnTo>
                <a:lnTo>
                  <a:pt x="769" y="2497"/>
                </a:lnTo>
                <a:lnTo>
                  <a:pt x="735" y="2458"/>
                </a:lnTo>
                <a:lnTo>
                  <a:pt x="702" y="2419"/>
                </a:lnTo>
                <a:lnTo>
                  <a:pt x="671" y="2380"/>
                </a:lnTo>
                <a:lnTo>
                  <a:pt x="641" y="2340"/>
                </a:lnTo>
                <a:lnTo>
                  <a:pt x="613" y="2298"/>
                </a:lnTo>
                <a:lnTo>
                  <a:pt x="586" y="2256"/>
                </a:lnTo>
                <a:lnTo>
                  <a:pt x="562" y="2214"/>
                </a:lnTo>
                <a:lnTo>
                  <a:pt x="533" y="2161"/>
                </a:lnTo>
                <a:lnTo>
                  <a:pt x="506" y="2106"/>
                </a:lnTo>
                <a:lnTo>
                  <a:pt x="482" y="2050"/>
                </a:lnTo>
                <a:lnTo>
                  <a:pt x="460" y="1994"/>
                </a:lnTo>
                <a:lnTo>
                  <a:pt x="441" y="1939"/>
                </a:lnTo>
                <a:lnTo>
                  <a:pt x="423" y="1881"/>
                </a:lnTo>
                <a:lnTo>
                  <a:pt x="409" y="1823"/>
                </a:lnTo>
                <a:lnTo>
                  <a:pt x="397" y="1766"/>
                </a:lnTo>
                <a:lnTo>
                  <a:pt x="386" y="1707"/>
                </a:lnTo>
                <a:lnTo>
                  <a:pt x="379" y="1647"/>
                </a:lnTo>
                <a:lnTo>
                  <a:pt x="374" y="1589"/>
                </a:lnTo>
                <a:lnTo>
                  <a:pt x="371" y="1529"/>
                </a:lnTo>
                <a:lnTo>
                  <a:pt x="370" y="1471"/>
                </a:lnTo>
                <a:lnTo>
                  <a:pt x="371" y="1411"/>
                </a:lnTo>
                <a:lnTo>
                  <a:pt x="376" y="1353"/>
                </a:lnTo>
                <a:lnTo>
                  <a:pt x="383" y="1293"/>
                </a:lnTo>
                <a:lnTo>
                  <a:pt x="391" y="1234"/>
                </a:lnTo>
                <a:lnTo>
                  <a:pt x="402" y="1176"/>
                </a:lnTo>
                <a:lnTo>
                  <a:pt x="416" y="1119"/>
                </a:lnTo>
                <a:lnTo>
                  <a:pt x="431" y="1060"/>
                </a:lnTo>
                <a:lnTo>
                  <a:pt x="450" y="1004"/>
                </a:lnTo>
                <a:lnTo>
                  <a:pt x="470" y="947"/>
                </a:lnTo>
                <a:lnTo>
                  <a:pt x="493" y="891"/>
                </a:lnTo>
                <a:lnTo>
                  <a:pt x="519" y="836"/>
                </a:lnTo>
                <a:lnTo>
                  <a:pt x="545" y="783"/>
                </a:lnTo>
                <a:lnTo>
                  <a:pt x="576" y="730"/>
                </a:lnTo>
                <a:lnTo>
                  <a:pt x="608" y="678"/>
                </a:lnTo>
                <a:lnTo>
                  <a:pt x="642" y="627"/>
                </a:lnTo>
                <a:lnTo>
                  <a:pt x="680" y="577"/>
                </a:lnTo>
                <a:lnTo>
                  <a:pt x="718" y="529"/>
                </a:lnTo>
                <a:lnTo>
                  <a:pt x="760" y="480"/>
                </a:lnTo>
                <a:lnTo>
                  <a:pt x="804" y="435"/>
                </a:lnTo>
                <a:close/>
                <a:moveTo>
                  <a:pt x="2560" y="646"/>
                </a:moveTo>
                <a:lnTo>
                  <a:pt x="2560" y="646"/>
                </a:lnTo>
                <a:lnTo>
                  <a:pt x="2583" y="666"/>
                </a:lnTo>
                <a:lnTo>
                  <a:pt x="2604" y="685"/>
                </a:lnTo>
                <a:lnTo>
                  <a:pt x="2624" y="705"/>
                </a:lnTo>
                <a:lnTo>
                  <a:pt x="2646" y="727"/>
                </a:lnTo>
                <a:lnTo>
                  <a:pt x="2665" y="749"/>
                </a:lnTo>
                <a:lnTo>
                  <a:pt x="2684" y="770"/>
                </a:lnTo>
                <a:lnTo>
                  <a:pt x="2721" y="815"/>
                </a:lnTo>
                <a:lnTo>
                  <a:pt x="2754" y="861"/>
                </a:lnTo>
                <a:lnTo>
                  <a:pt x="2785" y="908"/>
                </a:lnTo>
                <a:lnTo>
                  <a:pt x="2814" y="956"/>
                </a:lnTo>
                <a:lnTo>
                  <a:pt x="2839" y="1007"/>
                </a:lnTo>
                <a:lnTo>
                  <a:pt x="2862" y="1056"/>
                </a:lnTo>
                <a:lnTo>
                  <a:pt x="2882" y="1108"/>
                </a:lnTo>
                <a:lnTo>
                  <a:pt x="2899" y="1162"/>
                </a:lnTo>
                <a:lnTo>
                  <a:pt x="2914" y="1214"/>
                </a:lnTo>
                <a:lnTo>
                  <a:pt x="2927" y="1269"/>
                </a:lnTo>
                <a:lnTo>
                  <a:pt x="2936" y="1323"/>
                </a:lnTo>
                <a:lnTo>
                  <a:pt x="2942" y="1378"/>
                </a:lnTo>
                <a:lnTo>
                  <a:pt x="2946" y="1433"/>
                </a:lnTo>
                <a:lnTo>
                  <a:pt x="2947" y="1487"/>
                </a:lnTo>
                <a:lnTo>
                  <a:pt x="2946" y="1543"/>
                </a:lnTo>
                <a:lnTo>
                  <a:pt x="2941" y="1598"/>
                </a:lnTo>
                <a:lnTo>
                  <a:pt x="2935" y="1652"/>
                </a:lnTo>
                <a:lnTo>
                  <a:pt x="2924" y="1707"/>
                </a:lnTo>
                <a:lnTo>
                  <a:pt x="2912" y="1761"/>
                </a:lnTo>
                <a:lnTo>
                  <a:pt x="2896" y="1814"/>
                </a:lnTo>
                <a:lnTo>
                  <a:pt x="2877" y="1867"/>
                </a:lnTo>
                <a:lnTo>
                  <a:pt x="2856" y="1919"/>
                </a:lnTo>
                <a:lnTo>
                  <a:pt x="2832" y="1970"/>
                </a:lnTo>
                <a:lnTo>
                  <a:pt x="2805" y="2021"/>
                </a:lnTo>
                <a:lnTo>
                  <a:pt x="2791" y="2045"/>
                </a:lnTo>
                <a:lnTo>
                  <a:pt x="2776" y="2069"/>
                </a:lnTo>
                <a:lnTo>
                  <a:pt x="2759" y="2094"/>
                </a:lnTo>
                <a:lnTo>
                  <a:pt x="2743" y="2118"/>
                </a:lnTo>
                <a:lnTo>
                  <a:pt x="2726" y="2141"/>
                </a:lnTo>
                <a:lnTo>
                  <a:pt x="2707" y="2165"/>
                </a:lnTo>
                <a:lnTo>
                  <a:pt x="2689" y="2186"/>
                </a:lnTo>
                <a:lnTo>
                  <a:pt x="2669" y="2209"/>
                </a:lnTo>
                <a:lnTo>
                  <a:pt x="2649" y="2231"/>
                </a:lnTo>
                <a:lnTo>
                  <a:pt x="2628" y="2252"/>
                </a:lnTo>
                <a:lnTo>
                  <a:pt x="2556" y="2181"/>
                </a:lnTo>
                <a:lnTo>
                  <a:pt x="2594" y="2142"/>
                </a:lnTo>
                <a:lnTo>
                  <a:pt x="2628" y="2100"/>
                </a:lnTo>
                <a:lnTo>
                  <a:pt x="2660" y="2058"/>
                </a:lnTo>
                <a:lnTo>
                  <a:pt x="2691" y="2015"/>
                </a:lnTo>
                <a:lnTo>
                  <a:pt x="2717" y="1970"/>
                </a:lnTo>
                <a:lnTo>
                  <a:pt x="2741" y="1925"/>
                </a:lnTo>
                <a:lnTo>
                  <a:pt x="2763" y="1879"/>
                </a:lnTo>
                <a:lnTo>
                  <a:pt x="2782" y="1832"/>
                </a:lnTo>
                <a:lnTo>
                  <a:pt x="2799" y="1783"/>
                </a:lnTo>
                <a:lnTo>
                  <a:pt x="2813" y="1735"/>
                </a:lnTo>
                <a:lnTo>
                  <a:pt x="2825" y="1686"/>
                </a:lnTo>
                <a:lnTo>
                  <a:pt x="2834" y="1636"/>
                </a:lnTo>
                <a:lnTo>
                  <a:pt x="2841" y="1586"/>
                </a:lnTo>
                <a:lnTo>
                  <a:pt x="2844" y="1537"/>
                </a:lnTo>
                <a:lnTo>
                  <a:pt x="2846" y="1487"/>
                </a:lnTo>
                <a:lnTo>
                  <a:pt x="2844" y="1436"/>
                </a:lnTo>
                <a:lnTo>
                  <a:pt x="2842" y="1387"/>
                </a:lnTo>
                <a:lnTo>
                  <a:pt x="2835" y="1337"/>
                </a:lnTo>
                <a:lnTo>
                  <a:pt x="2827" y="1288"/>
                </a:lnTo>
                <a:lnTo>
                  <a:pt x="2816" y="1239"/>
                </a:lnTo>
                <a:lnTo>
                  <a:pt x="2802" y="1191"/>
                </a:lnTo>
                <a:lnTo>
                  <a:pt x="2786" y="1143"/>
                </a:lnTo>
                <a:lnTo>
                  <a:pt x="2768" y="1097"/>
                </a:lnTo>
                <a:lnTo>
                  <a:pt x="2748" y="1050"/>
                </a:lnTo>
                <a:lnTo>
                  <a:pt x="2724" y="1005"/>
                </a:lnTo>
                <a:lnTo>
                  <a:pt x="2698" y="961"/>
                </a:lnTo>
                <a:lnTo>
                  <a:pt x="2670" y="918"/>
                </a:lnTo>
                <a:lnTo>
                  <a:pt x="2640" y="876"/>
                </a:lnTo>
                <a:lnTo>
                  <a:pt x="2607" y="836"/>
                </a:lnTo>
                <a:lnTo>
                  <a:pt x="2572" y="797"/>
                </a:lnTo>
                <a:lnTo>
                  <a:pt x="2534" y="760"/>
                </a:lnTo>
                <a:lnTo>
                  <a:pt x="2495" y="725"/>
                </a:lnTo>
                <a:lnTo>
                  <a:pt x="2560" y="646"/>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37" name="Abgerundetes Rechteck 35">
            <a:extLst>
              <a:ext uri="{FF2B5EF4-FFF2-40B4-BE49-F238E27FC236}">
                <a16:creationId xmlns:a16="http://schemas.microsoft.com/office/drawing/2014/main" id="{8BFC8C06-AC19-47DD-89A7-EF2974B90AB1}"/>
              </a:ext>
            </a:extLst>
          </p:cNvPr>
          <p:cNvSpPr/>
          <p:nvPr/>
        </p:nvSpPr>
        <p:spPr bwMode="gray">
          <a:xfrm>
            <a:off x="609912" y="3726724"/>
            <a:ext cx="10965993" cy="1038560"/>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defTabSz="801688" eaLnBrk="0" hangingPunct="0">
              <a:lnSpc>
                <a:spcPct val="95000"/>
              </a:lnSpc>
              <a:spcAft>
                <a:spcPts val="800"/>
              </a:spcAft>
              <a:buClr>
                <a:srgbClr val="969696"/>
              </a:buClr>
              <a:defRPr/>
            </a:pPr>
            <a:r>
              <a:rPr lang="lv-LV" sz="1200" kern="0">
                <a:solidFill>
                  <a:schemeClr val="bg2"/>
                </a:solidFill>
                <a:latin typeface="EYInterstate Light" panose="02000506000000020004" pitchFamily="2" charset="0"/>
                <a:cs typeface="Arial" charset="0"/>
              </a:rPr>
              <a:t>Pašlaik netiek veikta pašvaldības pakalpojumu sniegšanas izmaksu uzskaitīšana un šobrīd nav arī domes apstiprinātu cenrāžu. </a:t>
            </a:r>
          </a:p>
          <a:p>
            <a:pPr marL="360363" defTabSz="801688" eaLnBrk="0" hangingPunct="0">
              <a:lnSpc>
                <a:spcPct val="95000"/>
              </a:lnSpc>
              <a:spcAft>
                <a:spcPts val="800"/>
              </a:spcAft>
              <a:buClr>
                <a:srgbClr val="969696"/>
              </a:buClr>
              <a:defRPr/>
            </a:pPr>
            <a:r>
              <a:rPr lang="lv-LV" sz="1200" kern="0">
                <a:solidFill>
                  <a:schemeClr val="bg2"/>
                </a:solidFill>
                <a:latin typeface="EYInterstate Light" panose="02000506000000020004" pitchFamily="2" charset="0"/>
                <a:cs typeface="Arial" charset="0"/>
              </a:rPr>
              <a:t>Nav izstrādāta metodika pakalpojumu pašizmaksas noteikšanai.</a:t>
            </a:r>
          </a:p>
        </p:txBody>
      </p:sp>
      <p:sp>
        <p:nvSpPr>
          <p:cNvPr id="40" name="Rectangle 39">
            <a:extLst>
              <a:ext uri="{FF2B5EF4-FFF2-40B4-BE49-F238E27FC236}">
                <a16:creationId xmlns:a16="http://schemas.microsoft.com/office/drawing/2014/main" id="{F9280D3C-CB4D-45F4-9EDD-3CC9C327AFEE}"/>
              </a:ext>
            </a:extLst>
          </p:cNvPr>
          <p:cNvSpPr/>
          <p:nvPr/>
        </p:nvSpPr>
        <p:spPr>
          <a:xfrm>
            <a:off x="609914" y="3498765"/>
            <a:ext cx="10965994" cy="222933"/>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43" name="Freeform 35">
            <a:extLst>
              <a:ext uri="{FF2B5EF4-FFF2-40B4-BE49-F238E27FC236}">
                <a16:creationId xmlns:a16="http://schemas.microsoft.com/office/drawing/2014/main" id="{280C0A06-5FCA-4559-87BC-3573097647DF}"/>
              </a:ext>
            </a:extLst>
          </p:cNvPr>
          <p:cNvSpPr>
            <a:spLocks noChangeAspect="1" noEditPoints="1"/>
          </p:cNvSpPr>
          <p:nvPr/>
        </p:nvSpPr>
        <p:spPr bwMode="auto">
          <a:xfrm rot="10800000" flipV="1">
            <a:off x="820745" y="4224036"/>
            <a:ext cx="572832" cy="328214"/>
          </a:xfrm>
          <a:custGeom>
            <a:avLst/>
            <a:gdLst>
              <a:gd name="T0" fmla="*/ 2147483647 w 6360"/>
              <a:gd name="T1" fmla="*/ 2147483647 h 4761"/>
              <a:gd name="T2" fmla="*/ 2147483647 w 6360"/>
              <a:gd name="T3" fmla="*/ 2147483647 h 4761"/>
              <a:gd name="T4" fmla="*/ 2147483647 w 6360"/>
              <a:gd name="T5" fmla="*/ 2147483647 h 4761"/>
              <a:gd name="T6" fmla="*/ 2147483647 w 6360"/>
              <a:gd name="T7" fmla="*/ 2147483647 h 4761"/>
              <a:gd name="T8" fmla="*/ 2147483647 w 6360"/>
              <a:gd name="T9" fmla="*/ 2147483647 h 4761"/>
              <a:gd name="T10" fmla="*/ 2147483647 w 6360"/>
              <a:gd name="T11" fmla="*/ 2147483647 h 4761"/>
              <a:gd name="T12" fmla="*/ 2147483647 w 6360"/>
              <a:gd name="T13" fmla="*/ 2147483647 h 4761"/>
              <a:gd name="T14" fmla="*/ 2147483647 w 6360"/>
              <a:gd name="T15" fmla="*/ 2147483647 h 4761"/>
              <a:gd name="T16" fmla="*/ 2147483647 w 6360"/>
              <a:gd name="T17" fmla="*/ 2147483647 h 4761"/>
              <a:gd name="T18" fmla="*/ 2147483647 w 6360"/>
              <a:gd name="T19" fmla="*/ 2147483647 h 4761"/>
              <a:gd name="T20" fmla="*/ 2147483647 w 6360"/>
              <a:gd name="T21" fmla="*/ 2147483647 h 4761"/>
              <a:gd name="T22" fmla="*/ 2147483647 w 6360"/>
              <a:gd name="T23" fmla="*/ 2147483647 h 4761"/>
              <a:gd name="T24" fmla="*/ 2147483647 w 6360"/>
              <a:gd name="T25" fmla="*/ 2147483647 h 4761"/>
              <a:gd name="T26" fmla="*/ 2147483647 w 6360"/>
              <a:gd name="T27" fmla="*/ 2147483647 h 4761"/>
              <a:gd name="T28" fmla="*/ 2147483647 w 6360"/>
              <a:gd name="T29" fmla="*/ 2147483647 h 4761"/>
              <a:gd name="T30" fmla="*/ 2147483647 w 6360"/>
              <a:gd name="T31" fmla="*/ 2147483647 h 4761"/>
              <a:gd name="T32" fmla="*/ 2147483647 w 6360"/>
              <a:gd name="T33" fmla="*/ 2147483647 h 4761"/>
              <a:gd name="T34" fmla="*/ 2147483647 w 6360"/>
              <a:gd name="T35" fmla="*/ 2147483647 h 4761"/>
              <a:gd name="T36" fmla="*/ 2147483647 w 6360"/>
              <a:gd name="T37" fmla="*/ 2147483647 h 4761"/>
              <a:gd name="T38" fmla="*/ 2147483647 w 6360"/>
              <a:gd name="T39" fmla="*/ 2147483647 h 4761"/>
              <a:gd name="T40" fmla="*/ 2147483647 w 6360"/>
              <a:gd name="T41" fmla="*/ 2147483647 h 4761"/>
              <a:gd name="T42" fmla="*/ 2147483647 w 6360"/>
              <a:gd name="T43" fmla="*/ 2147483647 h 4761"/>
              <a:gd name="T44" fmla="*/ 2147483647 w 6360"/>
              <a:gd name="T45" fmla="*/ 2147483647 h 4761"/>
              <a:gd name="T46" fmla="*/ 2147483647 w 6360"/>
              <a:gd name="T47" fmla="*/ 2147483647 h 4761"/>
              <a:gd name="T48" fmla="*/ 2147483647 w 6360"/>
              <a:gd name="T49" fmla="*/ 2147483647 h 4761"/>
              <a:gd name="T50" fmla="*/ 2147483647 w 6360"/>
              <a:gd name="T51" fmla="*/ 2147483647 h 4761"/>
              <a:gd name="T52" fmla="*/ 2147483647 w 6360"/>
              <a:gd name="T53" fmla="*/ 2147483647 h 4761"/>
              <a:gd name="T54" fmla="*/ 2147483647 w 6360"/>
              <a:gd name="T55" fmla="*/ 2147483647 h 4761"/>
              <a:gd name="T56" fmla="*/ 2147483647 w 6360"/>
              <a:gd name="T57" fmla="*/ 2147483647 h 4761"/>
              <a:gd name="T58" fmla="*/ 2147483647 w 6360"/>
              <a:gd name="T59" fmla="*/ 2147483647 h 4761"/>
              <a:gd name="T60" fmla="*/ 2147483647 w 6360"/>
              <a:gd name="T61" fmla="*/ 2147483647 h 4761"/>
              <a:gd name="T62" fmla="*/ 2147483647 w 6360"/>
              <a:gd name="T63" fmla="*/ 2147483647 h 4761"/>
              <a:gd name="T64" fmla="*/ 2147483647 w 6360"/>
              <a:gd name="T65" fmla="*/ 2147483647 h 4761"/>
              <a:gd name="T66" fmla="*/ 2147483647 w 6360"/>
              <a:gd name="T67" fmla="*/ 2147483647 h 4761"/>
              <a:gd name="T68" fmla="*/ 2147483647 w 6360"/>
              <a:gd name="T69" fmla="*/ 2147483647 h 4761"/>
              <a:gd name="T70" fmla="*/ 2147483647 w 6360"/>
              <a:gd name="T71" fmla="*/ 2147483647 h 4761"/>
              <a:gd name="T72" fmla="*/ 2147483647 w 6360"/>
              <a:gd name="T73" fmla="*/ 2147483647 h 4761"/>
              <a:gd name="T74" fmla="*/ 2147483647 w 6360"/>
              <a:gd name="T75" fmla="*/ 2147483647 h 4761"/>
              <a:gd name="T76" fmla="*/ 2147483647 w 6360"/>
              <a:gd name="T77" fmla="*/ 2147483647 h 4761"/>
              <a:gd name="T78" fmla="*/ 2147483647 w 6360"/>
              <a:gd name="T79" fmla="*/ 2147483647 h 4761"/>
              <a:gd name="T80" fmla="*/ 2147483647 w 6360"/>
              <a:gd name="T81" fmla="*/ 2147483647 h 4761"/>
              <a:gd name="T82" fmla="*/ 2147483647 w 6360"/>
              <a:gd name="T83" fmla="*/ 2147483647 h 4761"/>
              <a:gd name="T84" fmla="*/ 2147483647 w 6360"/>
              <a:gd name="T85" fmla="*/ 2147483647 h 4761"/>
              <a:gd name="T86" fmla="*/ 2147483647 w 6360"/>
              <a:gd name="T87" fmla="*/ 2147483647 h 4761"/>
              <a:gd name="T88" fmla="*/ 2147483647 w 6360"/>
              <a:gd name="T89" fmla="*/ 2147483647 h 4761"/>
              <a:gd name="T90" fmla="*/ 2147483647 w 6360"/>
              <a:gd name="T91" fmla="*/ 2147483647 h 4761"/>
              <a:gd name="T92" fmla="*/ 2147483647 w 6360"/>
              <a:gd name="T93" fmla="*/ 2147483647 h 4761"/>
              <a:gd name="T94" fmla="*/ 2147483647 w 6360"/>
              <a:gd name="T95" fmla="*/ 2147483647 h 4761"/>
              <a:gd name="T96" fmla="*/ 2147483647 w 6360"/>
              <a:gd name="T97" fmla="*/ 2147483647 h 4761"/>
              <a:gd name="T98" fmla="*/ 2147483647 w 6360"/>
              <a:gd name="T99" fmla="*/ 2147483647 h 4761"/>
              <a:gd name="T100" fmla="*/ 2147483647 w 6360"/>
              <a:gd name="T101" fmla="*/ 2147483647 h 4761"/>
              <a:gd name="T102" fmla="*/ 2147483647 w 6360"/>
              <a:gd name="T103" fmla="*/ 2147483647 h 4761"/>
              <a:gd name="T104" fmla="*/ 2147483647 w 6360"/>
              <a:gd name="T105" fmla="*/ 2147483647 h 4761"/>
              <a:gd name="T106" fmla="*/ 2147483647 w 6360"/>
              <a:gd name="T107" fmla="*/ 2147483647 h 4761"/>
              <a:gd name="T108" fmla="*/ 2147483647 w 6360"/>
              <a:gd name="T109" fmla="*/ 2147483647 h 4761"/>
              <a:gd name="T110" fmla="*/ 2147483647 w 6360"/>
              <a:gd name="T111" fmla="*/ 2147483647 h 4761"/>
              <a:gd name="T112" fmla="*/ 2147483647 w 6360"/>
              <a:gd name="T113" fmla="*/ 2147483647 h 4761"/>
              <a:gd name="T114" fmla="*/ 2147483647 w 6360"/>
              <a:gd name="T115" fmla="*/ 2147483647 h 4761"/>
              <a:gd name="T116" fmla="*/ 2147483647 w 6360"/>
              <a:gd name="T117" fmla="*/ 2147483647 h 4761"/>
              <a:gd name="T118" fmla="*/ 2147483647 w 6360"/>
              <a:gd name="T119" fmla="*/ 2147483647 h 4761"/>
              <a:gd name="T120" fmla="*/ 2147483647 w 6360"/>
              <a:gd name="T121" fmla="*/ 2147483647 h 476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0"/>
              <a:gd name="T184" fmla="*/ 0 h 4761"/>
              <a:gd name="T185" fmla="*/ 6360 w 6360"/>
              <a:gd name="T186" fmla="*/ 4761 h 476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0" h="4761">
                <a:moveTo>
                  <a:pt x="3538" y="2658"/>
                </a:moveTo>
                <a:lnTo>
                  <a:pt x="3538" y="3341"/>
                </a:lnTo>
                <a:lnTo>
                  <a:pt x="3639" y="3329"/>
                </a:lnTo>
                <a:lnTo>
                  <a:pt x="3741" y="3315"/>
                </a:lnTo>
                <a:lnTo>
                  <a:pt x="3841" y="3300"/>
                </a:lnTo>
                <a:lnTo>
                  <a:pt x="3940" y="3284"/>
                </a:lnTo>
                <a:lnTo>
                  <a:pt x="4037" y="3265"/>
                </a:lnTo>
                <a:lnTo>
                  <a:pt x="4130" y="3244"/>
                </a:lnTo>
                <a:lnTo>
                  <a:pt x="4221" y="3221"/>
                </a:lnTo>
                <a:lnTo>
                  <a:pt x="4308" y="3195"/>
                </a:lnTo>
                <a:lnTo>
                  <a:pt x="4308" y="2488"/>
                </a:lnTo>
                <a:lnTo>
                  <a:pt x="4222" y="2514"/>
                </a:lnTo>
                <a:lnTo>
                  <a:pt x="4132" y="2538"/>
                </a:lnTo>
                <a:lnTo>
                  <a:pt x="4040" y="2562"/>
                </a:lnTo>
                <a:lnTo>
                  <a:pt x="3945" y="2585"/>
                </a:lnTo>
                <a:lnTo>
                  <a:pt x="3846" y="2604"/>
                </a:lnTo>
                <a:lnTo>
                  <a:pt x="3746" y="2624"/>
                </a:lnTo>
                <a:lnTo>
                  <a:pt x="3643" y="2641"/>
                </a:lnTo>
                <a:lnTo>
                  <a:pt x="3538" y="2658"/>
                </a:lnTo>
                <a:close/>
                <a:moveTo>
                  <a:pt x="3408" y="3352"/>
                </a:moveTo>
                <a:lnTo>
                  <a:pt x="3408" y="2674"/>
                </a:lnTo>
                <a:lnTo>
                  <a:pt x="3315" y="2683"/>
                </a:lnTo>
                <a:lnTo>
                  <a:pt x="3221" y="2693"/>
                </a:lnTo>
                <a:lnTo>
                  <a:pt x="3128" y="2701"/>
                </a:lnTo>
                <a:lnTo>
                  <a:pt x="3031" y="2706"/>
                </a:lnTo>
                <a:lnTo>
                  <a:pt x="2934" y="2711"/>
                </a:lnTo>
                <a:lnTo>
                  <a:pt x="2835" y="2716"/>
                </a:lnTo>
                <a:lnTo>
                  <a:pt x="2737" y="2717"/>
                </a:lnTo>
                <a:lnTo>
                  <a:pt x="2637" y="2717"/>
                </a:lnTo>
                <a:lnTo>
                  <a:pt x="2637" y="3379"/>
                </a:lnTo>
                <a:lnTo>
                  <a:pt x="2824" y="3379"/>
                </a:lnTo>
                <a:lnTo>
                  <a:pt x="2921" y="3378"/>
                </a:lnTo>
                <a:lnTo>
                  <a:pt x="3016" y="3374"/>
                </a:lnTo>
                <a:lnTo>
                  <a:pt x="3115" y="3371"/>
                </a:lnTo>
                <a:lnTo>
                  <a:pt x="3211" y="3366"/>
                </a:lnTo>
                <a:lnTo>
                  <a:pt x="3310" y="3360"/>
                </a:lnTo>
                <a:lnTo>
                  <a:pt x="3408" y="3352"/>
                </a:lnTo>
                <a:close/>
                <a:moveTo>
                  <a:pt x="1736" y="2654"/>
                </a:moveTo>
                <a:lnTo>
                  <a:pt x="1736" y="3336"/>
                </a:lnTo>
                <a:lnTo>
                  <a:pt x="1891" y="3349"/>
                </a:lnTo>
                <a:lnTo>
                  <a:pt x="2075" y="3362"/>
                </a:lnTo>
                <a:lnTo>
                  <a:pt x="2175" y="3366"/>
                </a:lnTo>
                <a:lnTo>
                  <a:pt x="2281" y="3371"/>
                </a:lnTo>
                <a:lnTo>
                  <a:pt x="2393" y="3376"/>
                </a:lnTo>
                <a:lnTo>
                  <a:pt x="2508" y="3378"/>
                </a:lnTo>
                <a:lnTo>
                  <a:pt x="2508" y="2716"/>
                </a:lnTo>
                <a:lnTo>
                  <a:pt x="2412" y="2712"/>
                </a:lnTo>
                <a:lnTo>
                  <a:pt x="2317" y="2709"/>
                </a:lnTo>
                <a:lnTo>
                  <a:pt x="2222" y="2704"/>
                </a:lnTo>
                <a:lnTo>
                  <a:pt x="2125" y="2696"/>
                </a:lnTo>
                <a:lnTo>
                  <a:pt x="2028" y="2688"/>
                </a:lnTo>
                <a:lnTo>
                  <a:pt x="1931" y="2679"/>
                </a:lnTo>
                <a:lnTo>
                  <a:pt x="1834" y="2667"/>
                </a:lnTo>
                <a:lnTo>
                  <a:pt x="1736" y="2654"/>
                </a:lnTo>
                <a:close/>
                <a:moveTo>
                  <a:pt x="1607" y="3320"/>
                </a:moveTo>
                <a:lnTo>
                  <a:pt x="1607" y="2635"/>
                </a:lnTo>
                <a:lnTo>
                  <a:pt x="1505" y="2617"/>
                </a:lnTo>
                <a:lnTo>
                  <a:pt x="1410" y="2599"/>
                </a:lnTo>
                <a:lnTo>
                  <a:pt x="1316" y="2580"/>
                </a:lnTo>
                <a:lnTo>
                  <a:pt x="1227" y="2561"/>
                </a:lnTo>
                <a:lnTo>
                  <a:pt x="1142" y="2541"/>
                </a:lnTo>
                <a:lnTo>
                  <a:pt x="1059" y="2522"/>
                </a:lnTo>
                <a:lnTo>
                  <a:pt x="982" y="2501"/>
                </a:lnTo>
                <a:lnTo>
                  <a:pt x="907" y="2480"/>
                </a:lnTo>
                <a:lnTo>
                  <a:pt x="836" y="2457"/>
                </a:lnTo>
                <a:lnTo>
                  <a:pt x="836" y="3132"/>
                </a:lnTo>
                <a:lnTo>
                  <a:pt x="907" y="3156"/>
                </a:lnTo>
                <a:lnTo>
                  <a:pt x="983" y="3181"/>
                </a:lnTo>
                <a:lnTo>
                  <a:pt x="1064" y="3203"/>
                </a:lnTo>
                <a:lnTo>
                  <a:pt x="1150" y="3226"/>
                </a:lnTo>
                <a:lnTo>
                  <a:pt x="1240" y="3249"/>
                </a:lnTo>
                <a:lnTo>
                  <a:pt x="1335" y="3270"/>
                </a:lnTo>
                <a:lnTo>
                  <a:pt x="1434" y="3291"/>
                </a:lnTo>
                <a:lnTo>
                  <a:pt x="1539" y="3310"/>
                </a:lnTo>
                <a:lnTo>
                  <a:pt x="1607" y="3320"/>
                </a:lnTo>
                <a:close/>
                <a:moveTo>
                  <a:pt x="4437" y="2443"/>
                </a:moveTo>
                <a:lnTo>
                  <a:pt x="4437" y="3152"/>
                </a:lnTo>
                <a:lnTo>
                  <a:pt x="4484" y="3134"/>
                </a:lnTo>
                <a:lnTo>
                  <a:pt x="4527" y="3115"/>
                </a:lnTo>
                <a:lnTo>
                  <a:pt x="4571" y="3095"/>
                </a:lnTo>
                <a:lnTo>
                  <a:pt x="4613" y="3076"/>
                </a:lnTo>
                <a:lnTo>
                  <a:pt x="4653" y="3053"/>
                </a:lnTo>
                <a:lnTo>
                  <a:pt x="4690" y="3032"/>
                </a:lnTo>
                <a:lnTo>
                  <a:pt x="4728" y="3008"/>
                </a:lnTo>
                <a:lnTo>
                  <a:pt x="4763" y="2985"/>
                </a:lnTo>
                <a:lnTo>
                  <a:pt x="4795" y="2960"/>
                </a:lnTo>
                <a:lnTo>
                  <a:pt x="4828" y="2934"/>
                </a:lnTo>
                <a:lnTo>
                  <a:pt x="4857" y="2906"/>
                </a:lnTo>
                <a:lnTo>
                  <a:pt x="4884" y="2879"/>
                </a:lnTo>
                <a:lnTo>
                  <a:pt x="4908" y="2850"/>
                </a:lnTo>
                <a:lnTo>
                  <a:pt x="4933" y="2821"/>
                </a:lnTo>
                <a:lnTo>
                  <a:pt x="4954" y="2790"/>
                </a:lnTo>
                <a:lnTo>
                  <a:pt x="4971" y="2758"/>
                </a:lnTo>
                <a:lnTo>
                  <a:pt x="4988" y="2149"/>
                </a:lnTo>
                <a:lnTo>
                  <a:pt x="4962" y="2170"/>
                </a:lnTo>
                <a:lnTo>
                  <a:pt x="4936" y="2189"/>
                </a:lnTo>
                <a:lnTo>
                  <a:pt x="4908" y="2210"/>
                </a:lnTo>
                <a:lnTo>
                  <a:pt x="4879" y="2230"/>
                </a:lnTo>
                <a:lnTo>
                  <a:pt x="4818" y="2268"/>
                </a:lnTo>
                <a:lnTo>
                  <a:pt x="4752" y="2306"/>
                </a:lnTo>
                <a:lnTo>
                  <a:pt x="4679" y="2343"/>
                </a:lnTo>
                <a:lnTo>
                  <a:pt x="4603" y="2377"/>
                </a:lnTo>
                <a:lnTo>
                  <a:pt x="4523" y="2411"/>
                </a:lnTo>
                <a:lnTo>
                  <a:pt x="4437" y="2443"/>
                </a:lnTo>
                <a:close/>
                <a:moveTo>
                  <a:pt x="707" y="3084"/>
                </a:moveTo>
                <a:lnTo>
                  <a:pt x="707" y="2414"/>
                </a:lnTo>
                <a:lnTo>
                  <a:pt x="635" y="2386"/>
                </a:lnTo>
                <a:lnTo>
                  <a:pt x="568" y="2359"/>
                </a:lnTo>
                <a:lnTo>
                  <a:pt x="505" y="2330"/>
                </a:lnTo>
                <a:lnTo>
                  <a:pt x="447" y="2301"/>
                </a:lnTo>
                <a:lnTo>
                  <a:pt x="394" y="2272"/>
                </a:lnTo>
                <a:lnTo>
                  <a:pt x="344" y="2241"/>
                </a:lnTo>
                <a:lnTo>
                  <a:pt x="299" y="2212"/>
                </a:lnTo>
                <a:lnTo>
                  <a:pt x="258" y="2181"/>
                </a:lnTo>
                <a:lnTo>
                  <a:pt x="258" y="2763"/>
                </a:lnTo>
                <a:lnTo>
                  <a:pt x="268" y="2780"/>
                </a:lnTo>
                <a:lnTo>
                  <a:pt x="281" y="2800"/>
                </a:lnTo>
                <a:lnTo>
                  <a:pt x="295" y="2819"/>
                </a:lnTo>
                <a:lnTo>
                  <a:pt x="312" y="2838"/>
                </a:lnTo>
                <a:lnTo>
                  <a:pt x="331" y="2859"/>
                </a:lnTo>
                <a:lnTo>
                  <a:pt x="352" y="2879"/>
                </a:lnTo>
                <a:lnTo>
                  <a:pt x="376" y="2898"/>
                </a:lnTo>
                <a:lnTo>
                  <a:pt x="402" y="2919"/>
                </a:lnTo>
                <a:lnTo>
                  <a:pt x="431" y="2940"/>
                </a:lnTo>
                <a:lnTo>
                  <a:pt x="463" y="2960"/>
                </a:lnTo>
                <a:lnTo>
                  <a:pt x="497" y="2981"/>
                </a:lnTo>
                <a:lnTo>
                  <a:pt x="533" y="3001"/>
                </a:lnTo>
                <a:lnTo>
                  <a:pt x="573" y="3022"/>
                </a:lnTo>
                <a:lnTo>
                  <a:pt x="615" y="3042"/>
                </a:lnTo>
                <a:lnTo>
                  <a:pt x="659" y="3063"/>
                </a:lnTo>
                <a:lnTo>
                  <a:pt x="707" y="3084"/>
                </a:lnTo>
                <a:close/>
                <a:moveTo>
                  <a:pt x="1485" y="1079"/>
                </a:moveTo>
                <a:lnTo>
                  <a:pt x="1485" y="1079"/>
                </a:lnTo>
                <a:lnTo>
                  <a:pt x="1368" y="1104"/>
                </a:lnTo>
                <a:lnTo>
                  <a:pt x="1251" y="1132"/>
                </a:lnTo>
                <a:lnTo>
                  <a:pt x="1140" y="1162"/>
                </a:lnTo>
                <a:lnTo>
                  <a:pt x="1030" y="1196"/>
                </a:lnTo>
                <a:lnTo>
                  <a:pt x="927" y="1232"/>
                </a:lnTo>
                <a:lnTo>
                  <a:pt x="827" y="1269"/>
                </a:lnTo>
                <a:lnTo>
                  <a:pt x="780" y="1288"/>
                </a:lnTo>
                <a:lnTo>
                  <a:pt x="733" y="1309"/>
                </a:lnTo>
                <a:lnTo>
                  <a:pt x="688" y="1329"/>
                </a:lnTo>
                <a:lnTo>
                  <a:pt x="644" y="1351"/>
                </a:lnTo>
                <a:lnTo>
                  <a:pt x="604" y="1372"/>
                </a:lnTo>
                <a:lnTo>
                  <a:pt x="564" y="1393"/>
                </a:lnTo>
                <a:lnTo>
                  <a:pt x="525" y="1416"/>
                </a:lnTo>
                <a:lnTo>
                  <a:pt x="488" y="1439"/>
                </a:lnTo>
                <a:lnTo>
                  <a:pt x="452" y="1461"/>
                </a:lnTo>
                <a:lnTo>
                  <a:pt x="420" y="1485"/>
                </a:lnTo>
                <a:lnTo>
                  <a:pt x="389" y="1508"/>
                </a:lnTo>
                <a:lnTo>
                  <a:pt x="360" y="1532"/>
                </a:lnTo>
                <a:lnTo>
                  <a:pt x="333" y="1556"/>
                </a:lnTo>
                <a:lnTo>
                  <a:pt x="307" y="1581"/>
                </a:lnTo>
                <a:lnTo>
                  <a:pt x="284" y="1605"/>
                </a:lnTo>
                <a:lnTo>
                  <a:pt x="263" y="1631"/>
                </a:lnTo>
                <a:lnTo>
                  <a:pt x="245" y="1655"/>
                </a:lnTo>
                <a:lnTo>
                  <a:pt x="229" y="1681"/>
                </a:lnTo>
                <a:lnTo>
                  <a:pt x="216" y="1707"/>
                </a:lnTo>
                <a:lnTo>
                  <a:pt x="205" y="1731"/>
                </a:lnTo>
                <a:lnTo>
                  <a:pt x="197" y="1757"/>
                </a:lnTo>
                <a:lnTo>
                  <a:pt x="191" y="1782"/>
                </a:lnTo>
                <a:lnTo>
                  <a:pt x="187" y="1808"/>
                </a:lnTo>
                <a:lnTo>
                  <a:pt x="187" y="1834"/>
                </a:lnTo>
                <a:lnTo>
                  <a:pt x="189" y="1860"/>
                </a:lnTo>
                <a:lnTo>
                  <a:pt x="194" y="1886"/>
                </a:lnTo>
                <a:lnTo>
                  <a:pt x="202" y="1912"/>
                </a:lnTo>
                <a:lnTo>
                  <a:pt x="213" y="1937"/>
                </a:lnTo>
                <a:lnTo>
                  <a:pt x="228" y="1963"/>
                </a:lnTo>
                <a:lnTo>
                  <a:pt x="245" y="1988"/>
                </a:lnTo>
                <a:lnTo>
                  <a:pt x="265" y="2013"/>
                </a:lnTo>
                <a:lnTo>
                  <a:pt x="289" y="2039"/>
                </a:lnTo>
                <a:lnTo>
                  <a:pt x="315" y="2065"/>
                </a:lnTo>
                <a:lnTo>
                  <a:pt x="346" y="2089"/>
                </a:lnTo>
                <a:lnTo>
                  <a:pt x="379" y="2113"/>
                </a:lnTo>
                <a:lnTo>
                  <a:pt x="417" y="2139"/>
                </a:lnTo>
                <a:lnTo>
                  <a:pt x="457" y="2164"/>
                </a:lnTo>
                <a:lnTo>
                  <a:pt x="501" y="2188"/>
                </a:lnTo>
                <a:lnTo>
                  <a:pt x="549" y="2212"/>
                </a:lnTo>
                <a:lnTo>
                  <a:pt x="601" y="2235"/>
                </a:lnTo>
                <a:lnTo>
                  <a:pt x="656" y="2259"/>
                </a:lnTo>
                <a:lnTo>
                  <a:pt x="714" y="2281"/>
                </a:lnTo>
                <a:lnTo>
                  <a:pt x="777" y="2304"/>
                </a:lnTo>
                <a:lnTo>
                  <a:pt x="844" y="2327"/>
                </a:lnTo>
                <a:lnTo>
                  <a:pt x="915" y="2349"/>
                </a:lnTo>
                <a:lnTo>
                  <a:pt x="990" y="2370"/>
                </a:lnTo>
                <a:lnTo>
                  <a:pt x="1069" y="2391"/>
                </a:lnTo>
                <a:lnTo>
                  <a:pt x="1151" y="2412"/>
                </a:lnTo>
                <a:lnTo>
                  <a:pt x="1240" y="2432"/>
                </a:lnTo>
                <a:lnTo>
                  <a:pt x="1330" y="2453"/>
                </a:lnTo>
                <a:lnTo>
                  <a:pt x="1427" y="2472"/>
                </a:lnTo>
                <a:lnTo>
                  <a:pt x="1527" y="2490"/>
                </a:lnTo>
                <a:lnTo>
                  <a:pt x="1660" y="2512"/>
                </a:lnTo>
                <a:lnTo>
                  <a:pt x="1791" y="2532"/>
                </a:lnTo>
                <a:lnTo>
                  <a:pt x="1921" y="2548"/>
                </a:lnTo>
                <a:lnTo>
                  <a:pt x="2051" y="2561"/>
                </a:lnTo>
                <a:lnTo>
                  <a:pt x="2180" y="2572"/>
                </a:lnTo>
                <a:lnTo>
                  <a:pt x="2309" y="2580"/>
                </a:lnTo>
                <a:lnTo>
                  <a:pt x="2436" y="2585"/>
                </a:lnTo>
                <a:lnTo>
                  <a:pt x="2562" y="2588"/>
                </a:lnTo>
                <a:lnTo>
                  <a:pt x="2687" y="2588"/>
                </a:lnTo>
                <a:lnTo>
                  <a:pt x="2811" y="2587"/>
                </a:lnTo>
                <a:lnTo>
                  <a:pt x="2934" y="2582"/>
                </a:lnTo>
                <a:lnTo>
                  <a:pt x="3053" y="2577"/>
                </a:lnTo>
                <a:lnTo>
                  <a:pt x="3171" y="2567"/>
                </a:lnTo>
                <a:lnTo>
                  <a:pt x="3287" y="2557"/>
                </a:lnTo>
                <a:lnTo>
                  <a:pt x="3402" y="2545"/>
                </a:lnTo>
                <a:lnTo>
                  <a:pt x="3513" y="2530"/>
                </a:lnTo>
                <a:lnTo>
                  <a:pt x="3622" y="2514"/>
                </a:lnTo>
                <a:lnTo>
                  <a:pt x="3728" y="2496"/>
                </a:lnTo>
                <a:lnTo>
                  <a:pt x="3832" y="2477"/>
                </a:lnTo>
                <a:lnTo>
                  <a:pt x="3932" y="2454"/>
                </a:lnTo>
                <a:lnTo>
                  <a:pt x="4028" y="2432"/>
                </a:lnTo>
                <a:lnTo>
                  <a:pt x="4122" y="2407"/>
                </a:lnTo>
                <a:lnTo>
                  <a:pt x="4213" y="2382"/>
                </a:lnTo>
                <a:lnTo>
                  <a:pt x="4300" y="2354"/>
                </a:lnTo>
                <a:lnTo>
                  <a:pt x="4382" y="2327"/>
                </a:lnTo>
                <a:lnTo>
                  <a:pt x="4461" y="2296"/>
                </a:lnTo>
                <a:lnTo>
                  <a:pt x="4535" y="2265"/>
                </a:lnTo>
                <a:lnTo>
                  <a:pt x="4607" y="2235"/>
                </a:lnTo>
                <a:lnTo>
                  <a:pt x="4673" y="2202"/>
                </a:lnTo>
                <a:lnTo>
                  <a:pt x="4734" y="2168"/>
                </a:lnTo>
                <a:lnTo>
                  <a:pt x="4791" y="2134"/>
                </a:lnTo>
                <a:lnTo>
                  <a:pt x="4842" y="2099"/>
                </a:lnTo>
                <a:lnTo>
                  <a:pt x="4752" y="2125"/>
                </a:lnTo>
                <a:lnTo>
                  <a:pt x="4658" y="2147"/>
                </a:lnTo>
                <a:lnTo>
                  <a:pt x="4563" y="2168"/>
                </a:lnTo>
                <a:lnTo>
                  <a:pt x="4463" y="2188"/>
                </a:lnTo>
                <a:lnTo>
                  <a:pt x="4361" y="2206"/>
                </a:lnTo>
                <a:lnTo>
                  <a:pt x="4256" y="2222"/>
                </a:lnTo>
                <a:lnTo>
                  <a:pt x="4151" y="2235"/>
                </a:lnTo>
                <a:lnTo>
                  <a:pt x="4043" y="2246"/>
                </a:lnTo>
                <a:lnTo>
                  <a:pt x="3933" y="2256"/>
                </a:lnTo>
                <a:lnTo>
                  <a:pt x="3823" y="2262"/>
                </a:lnTo>
                <a:lnTo>
                  <a:pt x="3712" y="2267"/>
                </a:lnTo>
                <a:lnTo>
                  <a:pt x="3601" y="2270"/>
                </a:lnTo>
                <a:lnTo>
                  <a:pt x="3489" y="2272"/>
                </a:lnTo>
                <a:lnTo>
                  <a:pt x="3378" y="2270"/>
                </a:lnTo>
                <a:lnTo>
                  <a:pt x="3266" y="2267"/>
                </a:lnTo>
                <a:lnTo>
                  <a:pt x="3155" y="2262"/>
                </a:lnTo>
                <a:lnTo>
                  <a:pt x="3045" y="2254"/>
                </a:lnTo>
                <a:lnTo>
                  <a:pt x="2937" y="2244"/>
                </a:lnTo>
                <a:lnTo>
                  <a:pt x="2830" y="2233"/>
                </a:lnTo>
                <a:lnTo>
                  <a:pt x="2725" y="2220"/>
                </a:lnTo>
                <a:lnTo>
                  <a:pt x="2622" y="2204"/>
                </a:lnTo>
                <a:lnTo>
                  <a:pt x="2522" y="2185"/>
                </a:lnTo>
                <a:lnTo>
                  <a:pt x="2424" y="2165"/>
                </a:lnTo>
                <a:lnTo>
                  <a:pt x="2330" y="2143"/>
                </a:lnTo>
                <a:lnTo>
                  <a:pt x="2238" y="2117"/>
                </a:lnTo>
                <a:lnTo>
                  <a:pt x="2151" y="2089"/>
                </a:lnTo>
                <a:lnTo>
                  <a:pt x="2067" y="2060"/>
                </a:lnTo>
                <a:lnTo>
                  <a:pt x="1986" y="2030"/>
                </a:lnTo>
                <a:lnTo>
                  <a:pt x="1947" y="2012"/>
                </a:lnTo>
                <a:lnTo>
                  <a:pt x="1910" y="1996"/>
                </a:lnTo>
                <a:lnTo>
                  <a:pt x="1875" y="1978"/>
                </a:lnTo>
                <a:lnTo>
                  <a:pt x="1841" y="1958"/>
                </a:lnTo>
                <a:lnTo>
                  <a:pt x="1807" y="1939"/>
                </a:lnTo>
                <a:lnTo>
                  <a:pt x="1774" y="1920"/>
                </a:lnTo>
                <a:lnTo>
                  <a:pt x="1744" y="1900"/>
                </a:lnTo>
                <a:lnTo>
                  <a:pt x="1715" y="1879"/>
                </a:lnTo>
                <a:lnTo>
                  <a:pt x="951" y="2218"/>
                </a:lnTo>
                <a:lnTo>
                  <a:pt x="854" y="2186"/>
                </a:lnTo>
                <a:lnTo>
                  <a:pt x="765" y="2152"/>
                </a:lnTo>
                <a:lnTo>
                  <a:pt x="685" y="2118"/>
                </a:lnTo>
                <a:lnTo>
                  <a:pt x="614" y="2084"/>
                </a:lnTo>
                <a:lnTo>
                  <a:pt x="551" y="2049"/>
                </a:lnTo>
                <a:lnTo>
                  <a:pt x="522" y="2033"/>
                </a:lnTo>
                <a:lnTo>
                  <a:pt x="496" y="2015"/>
                </a:lnTo>
                <a:lnTo>
                  <a:pt x="471" y="1999"/>
                </a:lnTo>
                <a:lnTo>
                  <a:pt x="447" y="1981"/>
                </a:lnTo>
                <a:lnTo>
                  <a:pt x="428" y="1965"/>
                </a:lnTo>
                <a:lnTo>
                  <a:pt x="408" y="1949"/>
                </a:lnTo>
                <a:lnTo>
                  <a:pt x="391" y="1933"/>
                </a:lnTo>
                <a:lnTo>
                  <a:pt x="376" y="1917"/>
                </a:lnTo>
                <a:lnTo>
                  <a:pt x="362" y="1902"/>
                </a:lnTo>
                <a:lnTo>
                  <a:pt x="352" y="1887"/>
                </a:lnTo>
                <a:lnTo>
                  <a:pt x="342" y="1875"/>
                </a:lnTo>
                <a:lnTo>
                  <a:pt x="334" y="1862"/>
                </a:lnTo>
                <a:lnTo>
                  <a:pt x="328" y="1849"/>
                </a:lnTo>
                <a:lnTo>
                  <a:pt x="325" y="1837"/>
                </a:lnTo>
                <a:lnTo>
                  <a:pt x="321" y="1826"/>
                </a:lnTo>
                <a:lnTo>
                  <a:pt x="318" y="1816"/>
                </a:lnTo>
                <a:lnTo>
                  <a:pt x="316" y="1797"/>
                </a:lnTo>
                <a:lnTo>
                  <a:pt x="318" y="1781"/>
                </a:lnTo>
                <a:lnTo>
                  <a:pt x="323" y="1766"/>
                </a:lnTo>
                <a:lnTo>
                  <a:pt x="326" y="1753"/>
                </a:lnTo>
                <a:lnTo>
                  <a:pt x="333" y="1741"/>
                </a:lnTo>
                <a:lnTo>
                  <a:pt x="341" y="1726"/>
                </a:lnTo>
                <a:lnTo>
                  <a:pt x="350" y="1711"/>
                </a:lnTo>
                <a:lnTo>
                  <a:pt x="362" y="1695"/>
                </a:lnTo>
                <a:lnTo>
                  <a:pt x="375" y="1681"/>
                </a:lnTo>
                <a:lnTo>
                  <a:pt x="389" y="1665"/>
                </a:lnTo>
                <a:lnTo>
                  <a:pt x="404" y="1648"/>
                </a:lnTo>
                <a:lnTo>
                  <a:pt x="423" y="1632"/>
                </a:lnTo>
                <a:lnTo>
                  <a:pt x="442" y="1615"/>
                </a:lnTo>
                <a:lnTo>
                  <a:pt x="486" y="1581"/>
                </a:lnTo>
                <a:lnTo>
                  <a:pt x="538" y="1545"/>
                </a:lnTo>
                <a:lnTo>
                  <a:pt x="597" y="1510"/>
                </a:lnTo>
                <a:lnTo>
                  <a:pt x="665" y="1472"/>
                </a:lnTo>
                <a:lnTo>
                  <a:pt x="741" y="1437"/>
                </a:lnTo>
                <a:lnTo>
                  <a:pt x="825" y="1401"/>
                </a:lnTo>
                <a:lnTo>
                  <a:pt x="917" y="1366"/>
                </a:lnTo>
                <a:lnTo>
                  <a:pt x="1019" y="1332"/>
                </a:lnTo>
                <a:lnTo>
                  <a:pt x="1130" y="1298"/>
                </a:lnTo>
                <a:lnTo>
                  <a:pt x="1250" y="1264"/>
                </a:lnTo>
                <a:lnTo>
                  <a:pt x="1379" y="1234"/>
                </a:lnTo>
                <a:lnTo>
                  <a:pt x="1485" y="1211"/>
                </a:lnTo>
                <a:lnTo>
                  <a:pt x="1485" y="1079"/>
                </a:lnTo>
                <a:close/>
                <a:moveTo>
                  <a:pt x="4870" y="373"/>
                </a:moveTo>
                <a:lnTo>
                  <a:pt x="4870" y="373"/>
                </a:lnTo>
                <a:lnTo>
                  <a:pt x="4816" y="355"/>
                </a:lnTo>
                <a:lnTo>
                  <a:pt x="4762" y="339"/>
                </a:lnTo>
                <a:lnTo>
                  <a:pt x="4703" y="325"/>
                </a:lnTo>
                <a:lnTo>
                  <a:pt x="4644" y="308"/>
                </a:lnTo>
                <a:lnTo>
                  <a:pt x="4582" y="295"/>
                </a:lnTo>
                <a:lnTo>
                  <a:pt x="4518" y="281"/>
                </a:lnTo>
                <a:lnTo>
                  <a:pt x="4453" y="270"/>
                </a:lnTo>
                <a:lnTo>
                  <a:pt x="4385" y="257"/>
                </a:lnTo>
                <a:lnTo>
                  <a:pt x="4318" y="247"/>
                </a:lnTo>
                <a:lnTo>
                  <a:pt x="4246" y="237"/>
                </a:lnTo>
                <a:lnTo>
                  <a:pt x="4175" y="228"/>
                </a:lnTo>
                <a:lnTo>
                  <a:pt x="4103" y="220"/>
                </a:lnTo>
                <a:lnTo>
                  <a:pt x="4028" y="213"/>
                </a:lnTo>
                <a:lnTo>
                  <a:pt x="3954" y="207"/>
                </a:lnTo>
                <a:lnTo>
                  <a:pt x="3878" y="202"/>
                </a:lnTo>
                <a:lnTo>
                  <a:pt x="3802" y="199"/>
                </a:lnTo>
                <a:lnTo>
                  <a:pt x="3725" y="195"/>
                </a:lnTo>
                <a:lnTo>
                  <a:pt x="3647" y="194"/>
                </a:lnTo>
                <a:lnTo>
                  <a:pt x="3568" y="194"/>
                </a:lnTo>
                <a:lnTo>
                  <a:pt x="3491" y="194"/>
                </a:lnTo>
                <a:lnTo>
                  <a:pt x="3412" y="195"/>
                </a:lnTo>
                <a:lnTo>
                  <a:pt x="3333" y="199"/>
                </a:lnTo>
                <a:lnTo>
                  <a:pt x="3253" y="203"/>
                </a:lnTo>
                <a:lnTo>
                  <a:pt x="3174" y="208"/>
                </a:lnTo>
                <a:lnTo>
                  <a:pt x="3095" y="215"/>
                </a:lnTo>
                <a:lnTo>
                  <a:pt x="3018" y="223"/>
                </a:lnTo>
                <a:lnTo>
                  <a:pt x="2940" y="231"/>
                </a:lnTo>
                <a:lnTo>
                  <a:pt x="2863" y="242"/>
                </a:lnTo>
                <a:lnTo>
                  <a:pt x="2785" y="253"/>
                </a:lnTo>
                <a:lnTo>
                  <a:pt x="2709" y="266"/>
                </a:lnTo>
                <a:lnTo>
                  <a:pt x="2633" y="281"/>
                </a:lnTo>
                <a:lnTo>
                  <a:pt x="2559" y="297"/>
                </a:lnTo>
                <a:lnTo>
                  <a:pt x="2454" y="323"/>
                </a:lnTo>
                <a:lnTo>
                  <a:pt x="2356" y="349"/>
                </a:lnTo>
                <a:lnTo>
                  <a:pt x="2264" y="378"/>
                </a:lnTo>
                <a:lnTo>
                  <a:pt x="2178" y="407"/>
                </a:lnTo>
                <a:lnTo>
                  <a:pt x="2099" y="438"/>
                </a:lnTo>
                <a:lnTo>
                  <a:pt x="2026" y="468"/>
                </a:lnTo>
                <a:lnTo>
                  <a:pt x="1960" y="501"/>
                </a:lnTo>
                <a:lnTo>
                  <a:pt x="1929" y="517"/>
                </a:lnTo>
                <a:lnTo>
                  <a:pt x="1900" y="534"/>
                </a:lnTo>
                <a:lnTo>
                  <a:pt x="1873" y="551"/>
                </a:lnTo>
                <a:lnTo>
                  <a:pt x="1847" y="568"/>
                </a:lnTo>
                <a:lnTo>
                  <a:pt x="1823" y="586"/>
                </a:lnTo>
                <a:lnTo>
                  <a:pt x="1802" y="602"/>
                </a:lnTo>
                <a:lnTo>
                  <a:pt x="1781" y="620"/>
                </a:lnTo>
                <a:lnTo>
                  <a:pt x="1763" y="638"/>
                </a:lnTo>
                <a:lnTo>
                  <a:pt x="1745" y="656"/>
                </a:lnTo>
                <a:lnTo>
                  <a:pt x="1731" y="673"/>
                </a:lnTo>
                <a:lnTo>
                  <a:pt x="1718" y="693"/>
                </a:lnTo>
                <a:lnTo>
                  <a:pt x="1705" y="710"/>
                </a:lnTo>
                <a:lnTo>
                  <a:pt x="1695" y="728"/>
                </a:lnTo>
                <a:lnTo>
                  <a:pt x="1689" y="746"/>
                </a:lnTo>
                <a:lnTo>
                  <a:pt x="1682" y="765"/>
                </a:lnTo>
                <a:lnTo>
                  <a:pt x="1678" y="783"/>
                </a:lnTo>
                <a:lnTo>
                  <a:pt x="1676" y="801"/>
                </a:lnTo>
                <a:lnTo>
                  <a:pt x="1674" y="820"/>
                </a:lnTo>
                <a:lnTo>
                  <a:pt x="1676" y="838"/>
                </a:lnTo>
                <a:lnTo>
                  <a:pt x="1679" y="856"/>
                </a:lnTo>
                <a:lnTo>
                  <a:pt x="1684" y="873"/>
                </a:lnTo>
                <a:lnTo>
                  <a:pt x="1692" y="893"/>
                </a:lnTo>
                <a:lnTo>
                  <a:pt x="1700" y="911"/>
                </a:lnTo>
                <a:lnTo>
                  <a:pt x="1712" y="928"/>
                </a:lnTo>
                <a:lnTo>
                  <a:pt x="1724" y="946"/>
                </a:lnTo>
                <a:lnTo>
                  <a:pt x="1739" y="964"/>
                </a:lnTo>
                <a:lnTo>
                  <a:pt x="1755" y="982"/>
                </a:lnTo>
                <a:lnTo>
                  <a:pt x="1773" y="999"/>
                </a:lnTo>
                <a:lnTo>
                  <a:pt x="1794" y="1017"/>
                </a:lnTo>
                <a:lnTo>
                  <a:pt x="1816" y="1035"/>
                </a:lnTo>
                <a:lnTo>
                  <a:pt x="1841" y="1053"/>
                </a:lnTo>
                <a:lnTo>
                  <a:pt x="1868" y="1069"/>
                </a:lnTo>
                <a:lnTo>
                  <a:pt x="1896" y="1087"/>
                </a:lnTo>
                <a:lnTo>
                  <a:pt x="1926" y="1103"/>
                </a:lnTo>
                <a:lnTo>
                  <a:pt x="1959" y="1119"/>
                </a:lnTo>
                <a:lnTo>
                  <a:pt x="1992" y="1135"/>
                </a:lnTo>
                <a:lnTo>
                  <a:pt x="2030" y="1151"/>
                </a:lnTo>
                <a:lnTo>
                  <a:pt x="2068" y="1167"/>
                </a:lnTo>
                <a:lnTo>
                  <a:pt x="2109" y="1183"/>
                </a:lnTo>
                <a:lnTo>
                  <a:pt x="2152" y="1198"/>
                </a:lnTo>
                <a:lnTo>
                  <a:pt x="2243" y="1227"/>
                </a:lnTo>
                <a:lnTo>
                  <a:pt x="2343" y="1256"/>
                </a:lnTo>
                <a:lnTo>
                  <a:pt x="2453" y="1284"/>
                </a:lnTo>
                <a:lnTo>
                  <a:pt x="2569" y="1309"/>
                </a:lnTo>
                <a:lnTo>
                  <a:pt x="2695" y="1334"/>
                </a:lnTo>
                <a:lnTo>
                  <a:pt x="2803" y="1351"/>
                </a:lnTo>
                <a:lnTo>
                  <a:pt x="2911" y="1366"/>
                </a:lnTo>
                <a:lnTo>
                  <a:pt x="3019" y="1379"/>
                </a:lnTo>
                <a:lnTo>
                  <a:pt x="3126" y="1390"/>
                </a:lnTo>
                <a:lnTo>
                  <a:pt x="3234" y="1398"/>
                </a:lnTo>
                <a:lnTo>
                  <a:pt x="3339" y="1403"/>
                </a:lnTo>
                <a:lnTo>
                  <a:pt x="3444" y="1408"/>
                </a:lnTo>
                <a:lnTo>
                  <a:pt x="3547" y="1408"/>
                </a:lnTo>
                <a:lnTo>
                  <a:pt x="3651" y="1408"/>
                </a:lnTo>
                <a:lnTo>
                  <a:pt x="3751" y="1405"/>
                </a:lnTo>
                <a:lnTo>
                  <a:pt x="3851" y="1400"/>
                </a:lnTo>
                <a:lnTo>
                  <a:pt x="3948" y="1393"/>
                </a:lnTo>
                <a:lnTo>
                  <a:pt x="4045" y="1384"/>
                </a:lnTo>
                <a:lnTo>
                  <a:pt x="4138" y="1374"/>
                </a:lnTo>
                <a:lnTo>
                  <a:pt x="4230" y="1363"/>
                </a:lnTo>
                <a:lnTo>
                  <a:pt x="4319" y="1348"/>
                </a:lnTo>
                <a:lnTo>
                  <a:pt x="4406" y="1334"/>
                </a:lnTo>
                <a:lnTo>
                  <a:pt x="4490" y="1316"/>
                </a:lnTo>
                <a:lnTo>
                  <a:pt x="4573" y="1298"/>
                </a:lnTo>
                <a:lnTo>
                  <a:pt x="4650" y="1279"/>
                </a:lnTo>
                <a:lnTo>
                  <a:pt x="4726" y="1258"/>
                </a:lnTo>
                <a:lnTo>
                  <a:pt x="4799" y="1237"/>
                </a:lnTo>
                <a:lnTo>
                  <a:pt x="4868" y="1214"/>
                </a:lnTo>
                <a:lnTo>
                  <a:pt x="4933" y="1190"/>
                </a:lnTo>
                <a:lnTo>
                  <a:pt x="4996" y="1164"/>
                </a:lnTo>
                <a:lnTo>
                  <a:pt x="5054" y="1138"/>
                </a:lnTo>
                <a:lnTo>
                  <a:pt x="5107" y="1112"/>
                </a:lnTo>
                <a:lnTo>
                  <a:pt x="5157" y="1085"/>
                </a:lnTo>
                <a:lnTo>
                  <a:pt x="5204" y="1056"/>
                </a:lnTo>
                <a:lnTo>
                  <a:pt x="5244" y="1027"/>
                </a:lnTo>
                <a:lnTo>
                  <a:pt x="5281" y="998"/>
                </a:lnTo>
                <a:lnTo>
                  <a:pt x="5314" y="969"/>
                </a:lnTo>
                <a:lnTo>
                  <a:pt x="5330" y="951"/>
                </a:lnTo>
                <a:lnTo>
                  <a:pt x="5344" y="935"/>
                </a:lnTo>
                <a:lnTo>
                  <a:pt x="5356" y="917"/>
                </a:lnTo>
                <a:lnTo>
                  <a:pt x="5367" y="899"/>
                </a:lnTo>
                <a:lnTo>
                  <a:pt x="5377" y="882"/>
                </a:lnTo>
                <a:lnTo>
                  <a:pt x="5383" y="862"/>
                </a:lnTo>
                <a:lnTo>
                  <a:pt x="5388" y="844"/>
                </a:lnTo>
                <a:lnTo>
                  <a:pt x="5393" y="825"/>
                </a:lnTo>
                <a:lnTo>
                  <a:pt x="5394" y="806"/>
                </a:lnTo>
                <a:lnTo>
                  <a:pt x="5394" y="788"/>
                </a:lnTo>
                <a:lnTo>
                  <a:pt x="5393" y="769"/>
                </a:lnTo>
                <a:lnTo>
                  <a:pt x="5388" y="749"/>
                </a:lnTo>
                <a:lnTo>
                  <a:pt x="5383" y="730"/>
                </a:lnTo>
                <a:lnTo>
                  <a:pt x="5375" y="709"/>
                </a:lnTo>
                <a:lnTo>
                  <a:pt x="5365" y="689"/>
                </a:lnTo>
                <a:lnTo>
                  <a:pt x="5354" y="670"/>
                </a:lnTo>
                <a:lnTo>
                  <a:pt x="5340" y="651"/>
                </a:lnTo>
                <a:lnTo>
                  <a:pt x="5323" y="631"/>
                </a:lnTo>
                <a:lnTo>
                  <a:pt x="5306" y="612"/>
                </a:lnTo>
                <a:lnTo>
                  <a:pt x="5286" y="593"/>
                </a:lnTo>
                <a:lnTo>
                  <a:pt x="5264" y="573"/>
                </a:lnTo>
                <a:lnTo>
                  <a:pt x="5239" y="554"/>
                </a:lnTo>
                <a:lnTo>
                  <a:pt x="5212" y="534"/>
                </a:lnTo>
                <a:lnTo>
                  <a:pt x="5185" y="515"/>
                </a:lnTo>
                <a:lnTo>
                  <a:pt x="5152" y="497"/>
                </a:lnTo>
                <a:lnTo>
                  <a:pt x="5120" y="478"/>
                </a:lnTo>
                <a:lnTo>
                  <a:pt x="5083" y="460"/>
                </a:lnTo>
                <a:lnTo>
                  <a:pt x="5046" y="442"/>
                </a:lnTo>
                <a:lnTo>
                  <a:pt x="5005" y="425"/>
                </a:lnTo>
                <a:lnTo>
                  <a:pt x="4962" y="407"/>
                </a:lnTo>
                <a:lnTo>
                  <a:pt x="4917" y="391"/>
                </a:lnTo>
                <a:lnTo>
                  <a:pt x="4870" y="373"/>
                </a:lnTo>
                <a:close/>
                <a:moveTo>
                  <a:pt x="2052" y="1293"/>
                </a:moveTo>
                <a:lnTo>
                  <a:pt x="2052" y="1293"/>
                </a:lnTo>
                <a:lnTo>
                  <a:pt x="2007" y="1276"/>
                </a:lnTo>
                <a:lnTo>
                  <a:pt x="1962" y="1256"/>
                </a:lnTo>
                <a:lnTo>
                  <a:pt x="1920" y="1235"/>
                </a:lnTo>
                <a:lnTo>
                  <a:pt x="1879" y="1216"/>
                </a:lnTo>
                <a:lnTo>
                  <a:pt x="1842" y="1195"/>
                </a:lnTo>
                <a:lnTo>
                  <a:pt x="1808" y="1174"/>
                </a:lnTo>
                <a:lnTo>
                  <a:pt x="1774" y="1153"/>
                </a:lnTo>
                <a:lnTo>
                  <a:pt x="1744" y="1130"/>
                </a:lnTo>
                <a:lnTo>
                  <a:pt x="1744" y="1550"/>
                </a:lnTo>
                <a:lnTo>
                  <a:pt x="1753" y="1566"/>
                </a:lnTo>
                <a:lnTo>
                  <a:pt x="1765" y="1584"/>
                </a:lnTo>
                <a:lnTo>
                  <a:pt x="1778" y="1600"/>
                </a:lnTo>
                <a:lnTo>
                  <a:pt x="1791" y="1616"/>
                </a:lnTo>
                <a:lnTo>
                  <a:pt x="1807" y="1631"/>
                </a:lnTo>
                <a:lnTo>
                  <a:pt x="1823" y="1647"/>
                </a:lnTo>
                <a:lnTo>
                  <a:pt x="1841" y="1661"/>
                </a:lnTo>
                <a:lnTo>
                  <a:pt x="1860" y="1676"/>
                </a:lnTo>
                <a:lnTo>
                  <a:pt x="1900" y="1705"/>
                </a:lnTo>
                <a:lnTo>
                  <a:pt x="1947" y="1732"/>
                </a:lnTo>
                <a:lnTo>
                  <a:pt x="1997" y="1758"/>
                </a:lnTo>
                <a:lnTo>
                  <a:pt x="2052" y="1782"/>
                </a:lnTo>
                <a:lnTo>
                  <a:pt x="2052" y="1293"/>
                </a:lnTo>
                <a:close/>
                <a:moveTo>
                  <a:pt x="2746" y="1472"/>
                </a:moveTo>
                <a:lnTo>
                  <a:pt x="2746" y="1472"/>
                </a:lnTo>
                <a:lnTo>
                  <a:pt x="2672" y="1460"/>
                </a:lnTo>
                <a:lnTo>
                  <a:pt x="2603" y="1447"/>
                </a:lnTo>
                <a:lnTo>
                  <a:pt x="2537" y="1434"/>
                </a:lnTo>
                <a:lnTo>
                  <a:pt x="2472" y="1419"/>
                </a:lnTo>
                <a:lnTo>
                  <a:pt x="2409" y="1405"/>
                </a:lnTo>
                <a:lnTo>
                  <a:pt x="2349" y="1390"/>
                </a:lnTo>
                <a:lnTo>
                  <a:pt x="2291" y="1374"/>
                </a:lnTo>
                <a:lnTo>
                  <a:pt x="2235" y="1358"/>
                </a:lnTo>
                <a:lnTo>
                  <a:pt x="2181" y="1340"/>
                </a:lnTo>
                <a:lnTo>
                  <a:pt x="2181" y="1831"/>
                </a:lnTo>
                <a:lnTo>
                  <a:pt x="2244" y="1850"/>
                </a:lnTo>
                <a:lnTo>
                  <a:pt x="2309" y="1870"/>
                </a:lnTo>
                <a:lnTo>
                  <a:pt x="2375" y="1886"/>
                </a:lnTo>
                <a:lnTo>
                  <a:pt x="2445" y="1902"/>
                </a:lnTo>
                <a:lnTo>
                  <a:pt x="2517" y="1918"/>
                </a:lnTo>
                <a:lnTo>
                  <a:pt x="2591" y="1931"/>
                </a:lnTo>
                <a:lnTo>
                  <a:pt x="2667" y="1944"/>
                </a:lnTo>
                <a:lnTo>
                  <a:pt x="2746" y="1957"/>
                </a:lnTo>
                <a:lnTo>
                  <a:pt x="2746" y="1472"/>
                </a:lnTo>
                <a:close/>
                <a:moveTo>
                  <a:pt x="3439" y="1535"/>
                </a:moveTo>
                <a:lnTo>
                  <a:pt x="3439" y="1535"/>
                </a:lnTo>
                <a:lnTo>
                  <a:pt x="3300" y="1531"/>
                </a:lnTo>
                <a:lnTo>
                  <a:pt x="3229" y="1527"/>
                </a:lnTo>
                <a:lnTo>
                  <a:pt x="3158" y="1523"/>
                </a:lnTo>
                <a:lnTo>
                  <a:pt x="3089" y="1516"/>
                </a:lnTo>
                <a:lnTo>
                  <a:pt x="3018" y="1510"/>
                </a:lnTo>
                <a:lnTo>
                  <a:pt x="2947" y="1502"/>
                </a:lnTo>
                <a:lnTo>
                  <a:pt x="2876" y="1492"/>
                </a:lnTo>
                <a:lnTo>
                  <a:pt x="2876" y="1973"/>
                </a:lnTo>
                <a:lnTo>
                  <a:pt x="3013" y="1986"/>
                </a:lnTo>
                <a:lnTo>
                  <a:pt x="3153" y="1997"/>
                </a:lnTo>
                <a:lnTo>
                  <a:pt x="3295" y="2004"/>
                </a:lnTo>
                <a:lnTo>
                  <a:pt x="3439" y="2009"/>
                </a:lnTo>
                <a:lnTo>
                  <a:pt x="3439" y="1535"/>
                </a:lnTo>
                <a:close/>
                <a:moveTo>
                  <a:pt x="4132" y="1505"/>
                </a:moveTo>
                <a:lnTo>
                  <a:pt x="4132" y="1505"/>
                </a:lnTo>
                <a:lnTo>
                  <a:pt x="4064" y="1513"/>
                </a:lnTo>
                <a:lnTo>
                  <a:pt x="3996" y="1519"/>
                </a:lnTo>
                <a:lnTo>
                  <a:pt x="3927" y="1524"/>
                </a:lnTo>
                <a:lnTo>
                  <a:pt x="3856" y="1529"/>
                </a:lnTo>
                <a:lnTo>
                  <a:pt x="3785" y="1532"/>
                </a:lnTo>
                <a:lnTo>
                  <a:pt x="3714" y="1535"/>
                </a:lnTo>
                <a:lnTo>
                  <a:pt x="3641" y="1537"/>
                </a:lnTo>
                <a:lnTo>
                  <a:pt x="3568" y="1537"/>
                </a:lnTo>
                <a:lnTo>
                  <a:pt x="3568" y="2009"/>
                </a:lnTo>
                <a:lnTo>
                  <a:pt x="3712" y="2005"/>
                </a:lnTo>
                <a:lnTo>
                  <a:pt x="3854" y="2000"/>
                </a:lnTo>
                <a:lnTo>
                  <a:pt x="3995" y="1991"/>
                </a:lnTo>
                <a:lnTo>
                  <a:pt x="4132" y="1978"/>
                </a:lnTo>
                <a:lnTo>
                  <a:pt x="4132" y="1505"/>
                </a:lnTo>
                <a:close/>
                <a:moveTo>
                  <a:pt x="4826" y="1363"/>
                </a:moveTo>
                <a:lnTo>
                  <a:pt x="4826" y="1363"/>
                </a:lnTo>
                <a:lnTo>
                  <a:pt x="4762" y="1382"/>
                </a:lnTo>
                <a:lnTo>
                  <a:pt x="4695" y="1400"/>
                </a:lnTo>
                <a:lnTo>
                  <a:pt x="4628" y="1418"/>
                </a:lnTo>
                <a:lnTo>
                  <a:pt x="4558" y="1434"/>
                </a:lnTo>
                <a:lnTo>
                  <a:pt x="4487" y="1450"/>
                </a:lnTo>
                <a:lnTo>
                  <a:pt x="4413" y="1463"/>
                </a:lnTo>
                <a:lnTo>
                  <a:pt x="4338" y="1476"/>
                </a:lnTo>
                <a:lnTo>
                  <a:pt x="4261" y="1489"/>
                </a:lnTo>
                <a:lnTo>
                  <a:pt x="4261" y="1963"/>
                </a:lnTo>
                <a:lnTo>
                  <a:pt x="4338" y="1952"/>
                </a:lnTo>
                <a:lnTo>
                  <a:pt x="4414" y="1939"/>
                </a:lnTo>
                <a:lnTo>
                  <a:pt x="4487" y="1926"/>
                </a:lnTo>
                <a:lnTo>
                  <a:pt x="4560" y="1912"/>
                </a:lnTo>
                <a:lnTo>
                  <a:pt x="4629" y="1897"/>
                </a:lnTo>
                <a:lnTo>
                  <a:pt x="4697" y="1879"/>
                </a:lnTo>
                <a:lnTo>
                  <a:pt x="4763" y="1862"/>
                </a:lnTo>
                <a:lnTo>
                  <a:pt x="4826" y="1842"/>
                </a:lnTo>
                <a:lnTo>
                  <a:pt x="4826" y="1363"/>
                </a:lnTo>
                <a:close/>
                <a:moveTo>
                  <a:pt x="5269" y="1603"/>
                </a:moveTo>
                <a:lnTo>
                  <a:pt x="5269" y="1603"/>
                </a:lnTo>
                <a:lnTo>
                  <a:pt x="5283" y="1587"/>
                </a:lnTo>
                <a:lnTo>
                  <a:pt x="5296" y="1573"/>
                </a:lnTo>
                <a:lnTo>
                  <a:pt x="5306" y="1558"/>
                </a:lnTo>
                <a:lnTo>
                  <a:pt x="5314" y="1545"/>
                </a:lnTo>
                <a:lnTo>
                  <a:pt x="5325" y="1129"/>
                </a:lnTo>
                <a:lnTo>
                  <a:pt x="5288" y="1154"/>
                </a:lnTo>
                <a:lnTo>
                  <a:pt x="5248" y="1180"/>
                </a:lnTo>
                <a:lnTo>
                  <a:pt x="5206" y="1206"/>
                </a:lnTo>
                <a:lnTo>
                  <a:pt x="5160" y="1229"/>
                </a:lnTo>
                <a:lnTo>
                  <a:pt x="5114" y="1253"/>
                </a:lnTo>
                <a:lnTo>
                  <a:pt x="5062" y="1276"/>
                </a:lnTo>
                <a:lnTo>
                  <a:pt x="5010" y="1298"/>
                </a:lnTo>
                <a:lnTo>
                  <a:pt x="4955" y="1319"/>
                </a:lnTo>
                <a:lnTo>
                  <a:pt x="4955" y="1795"/>
                </a:lnTo>
                <a:lnTo>
                  <a:pt x="5002" y="1774"/>
                </a:lnTo>
                <a:lnTo>
                  <a:pt x="5049" y="1753"/>
                </a:lnTo>
                <a:lnTo>
                  <a:pt x="5093" y="1731"/>
                </a:lnTo>
                <a:lnTo>
                  <a:pt x="5133" y="1707"/>
                </a:lnTo>
                <a:lnTo>
                  <a:pt x="5170" y="1682"/>
                </a:lnTo>
                <a:lnTo>
                  <a:pt x="5206" y="1657"/>
                </a:lnTo>
                <a:lnTo>
                  <a:pt x="5238" y="1631"/>
                </a:lnTo>
                <a:lnTo>
                  <a:pt x="5269" y="1603"/>
                </a:lnTo>
                <a:close/>
                <a:moveTo>
                  <a:pt x="5591" y="3497"/>
                </a:moveTo>
                <a:lnTo>
                  <a:pt x="5591" y="4237"/>
                </a:lnTo>
                <a:lnTo>
                  <a:pt x="5633" y="4221"/>
                </a:lnTo>
                <a:lnTo>
                  <a:pt x="5674" y="4201"/>
                </a:lnTo>
                <a:lnTo>
                  <a:pt x="5713" y="4183"/>
                </a:lnTo>
                <a:lnTo>
                  <a:pt x="5750" y="4162"/>
                </a:lnTo>
                <a:lnTo>
                  <a:pt x="5787" y="4143"/>
                </a:lnTo>
                <a:lnTo>
                  <a:pt x="5821" y="4120"/>
                </a:lnTo>
                <a:lnTo>
                  <a:pt x="5855" y="4099"/>
                </a:lnTo>
                <a:lnTo>
                  <a:pt x="5885" y="4077"/>
                </a:lnTo>
                <a:lnTo>
                  <a:pt x="5916" y="4053"/>
                </a:lnTo>
                <a:lnTo>
                  <a:pt x="5945" y="4028"/>
                </a:lnTo>
                <a:lnTo>
                  <a:pt x="5971" y="4003"/>
                </a:lnTo>
                <a:lnTo>
                  <a:pt x="5995" y="3977"/>
                </a:lnTo>
                <a:lnTo>
                  <a:pt x="6019" y="3949"/>
                </a:lnTo>
                <a:lnTo>
                  <a:pt x="6040" y="3922"/>
                </a:lnTo>
                <a:lnTo>
                  <a:pt x="6060" y="3893"/>
                </a:lnTo>
                <a:lnTo>
                  <a:pt x="6077" y="3862"/>
                </a:lnTo>
                <a:lnTo>
                  <a:pt x="6081" y="3757"/>
                </a:lnTo>
                <a:lnTo>
                  <a:pt x="6086" y="3657"/>
                </a:lnTo>
                <a:lnTo>
                  <a:pt x="6092" y="3563"/>
                </a:lnTo>
                <a:lnTo>
                  <a:pt x="6098" y="3473"/>
                </a:lnTo>
                <a:lnTo>
                  <a:pt x="6111" y="3307"/>
                </a:lnTo>
                <a:lnTo>
                  <a:pt x="6116" y="3229"/>
                </a:lnTo>
                <a:lnTo>
                  <a:pt x="6119" y="3156"/>
                </a:lnTo>
                <a:lnTo>
                  <a:pt x="6095" y="3182"/>
                </a:lnTo>
                <a:lnTo>
                  <a:pt x="6069" y="3208"/>
                </a:lnTo>
                <a:lnTo>
                  <a:pt x="6047" y="3231"/>
                </a:lnTo>
                <a:lnTo>
                  <a:pt x="6021" y="3252"/>
                </a:lnTo>
                <a:lnTo>
                  <a:pt x="5969" y="3292"/>
                </a:lnTo>
                <a:lnTo>
                  <a:pt x="5914" y="3331"/>
                </a:lnTo>
                <a:lnTo>
                  <a:pt x="5856" y="3368"/>
                </a:lnTo>
                <a:lnTo>
                  <a:pt x="5795" y="3404"/>
                </a:lnTo>
                <a:lnTo>
                  <a:pt x="5730" y="3436"/>
                </a:lnTo>
                <a:lnTo>
                  <a:pt x="5662" y="3468"/>
                </a:lnTo>
                <a:lnTo>
                  <a:pt x="5591" y="3497"/>
                </a:lnTo>
                <a:close/>
                <a:moveTo>
                  <a:pt x="4692" y="3712"/>
                </a:moveTo>
                <a:lnTo>
                  <a:pt x="4692" y="4440"/>
                </a:lnTo>
                <a:lnTo>
                  <a:pt x="4795" y="4427"/>
                </a:lnTo>
                <a:lnTo>
                  <a:pt x="4897" y="4413"/>
                </a:lnTo>
                <a:lnTo>
                  <a:pt x="4997" y="4396"/>
                </a:lnTo>
                <a:lnTo>
                  <a:pt x="5096" y="4379"/>
                </a:lnTo>
                <a:lnTo>
                  <a:pt x="5193" y="4358"/>
                </a:lnTo>
                <a:lnTo>
                  <a:pt x="5286" y="4337"/>
                </a:lnTo>
                <a:lnTo>
                  <a:pt x="5377" y="4311"/>
                </a:lnTo>
                <a:lnTo>
                  <a:pt x="5462" y="4285"/>
                </a:lnTo>
                <a:lnTo>
                  <a:pt x="5462" y="3544"/>
                </a:lnTo>
                <a:lnTo>
                  <a:pt x="5375" y="3573"/>
                </a:lnTo>
                <a:lnTo>
                  <a:pt x="5283" y="3599"/>
                </a:lnTo>
                <a:lnTo>
                  <a:pt x="5189" y="3623"/>
                </a:lnTo>
                <a:lnTo>
                  <a:pt x="5094" y="3644"/>
                </a:lnTo>
                <a:lnTo>
                  <a:pt x="4996" y="3663"/>
                </a:lnTo>
                <a:lnTo>
                  <a:pt x="4897" y="3681"/>
                </a:lnTo>
                <a:lnTo>
                  <a:pt x="4795" y="3697"/>
                </a:lnTo>
                <a:lnTo>
                  <a:pt x="4692" y="3712"/>
                </a:lnTo>
                <a:close/>
                <a:moveTo>
                  <a:pt x="3791" y="3764"/>
                </a:moveTo>
                <a:lnTo>
                  <a:pt x="3791" y="4485"/>
                </a:lnTo>
                <a:lnTo>
                  <a:pt x="3980" y="4484"/>
                </a:lnTo>
                <a:lnTo>
                  <a:pt x="4075" y="4480"/>
                </a:lnTo>
                <a:lnTo>
                  <a:pt x="4172" y="4477"/>
                </a:lnTo>
                <a:lnTo>
                  <a:pt x="4271" y="4474"/>
                </a:lnTo>
                <a:lnTo>
                  <a:pt x="4368" y="4468"/>
                </a:lnTo>
                <a:lnTo>
                  <a:pt x="4466" y="4461"/>
                </a:lnTo>
                <a:lnTo>
                  <a:pt x="4563" y="4453"/>
                </a:lnTo>
                <a:lnTo>
                  <a:pt x="4563" y="3726"/>
                </a:lnTo>
                <a:lnTo>
                  <a:pt x="4468" y="3736"/>
                </a:lnTo>
                <a:lnTo>
                  <a:pt x="4371" y="3743"/>
                </a:lnTo>
                <a:lnTo>
                  <a:pt x="4276" y="3749"/>
                </a:lnTo>
                <a:lnTo>
                  <a:pt x="4179" y="3756"/>
                </a:lnTo>
                <a:lnTo>
                  <a:pt x="4082" y="3759"/>
                </a:lnTo>
                <a:lnTo>
                  <a:pt x="3985" y="3762"/>
                </a:lnTo>
                <a:lnTo>
                  <a:pt x="3888" y="3764"/>
                </a:lnTo>
                <a:lnTo>
                  <a:pt x="3791" y="3764"/>
                </a:lnTo>
                <a:close/>
                <a:moveTo>
                  <a:pt x="2892" y="3717"/>
                </a:moveTo>
                <a:lnTo>
                  <a:pt x="2892" y="4445"/>
                </a:lnTo>
                <a:lnTo>
                  <a:pt x="3050" y="4458"/>
                </a:lnTo>
                <a:lnTo>
                  <a:pt x="3234" y="4469"/>
                </a:lnTo>
                <a:lnTo>
                  <a:pt x="3334" y="4474"/>
                </a:lnTo>
                <a:lnTo>
                  <a:pt x="3439" y="4479"/>
                </a:lnTo>
                <a:lnTo>
                  <a:pt x="3549" y="4482"/>
                </a:lnTo>
                <a:lnTo>
                  <a:pt x="3662" y="4484"/>
                </a:lnTo>
                <a:lnTo>
                  <a:pt x="3662" y="3762"/>
                </a:lnTo>
                <a:lnTo>
                  <a:pt x="3560" y="3760"/>
                </a:lnTo>
                <a:lnTo>
                  <a:pt x="3460" y="3757"/>
                </a:lnTo>
                <a:lnTo>
                  <a:pt x="3362" y="3752"/>
                </a:lnTo>
                <a:lnTo>
                  <a:pt x="3263" y="3747"/>
                </a:lnTo>
                <a:lnTo>
                  <a:pt x="3168" y="3741"/>
                </a:lnTo>
                <a:lnTo>
                  <a:pt x="3073" y="3733"/>
                </a:lnTo>
                <a:lnTo>
                  <a:pt x="2981" y="3725"/>
                </a:lnTo>
                <a:lnTo>
                  <a:pt x="2892" y="3717"/>
                </a:lnTo>
                <a:close/>
                <a:moveTo>
                  <a:pt x="1363" y="3542"/>
                </a:moveTo>
                <a:lnTo>
                  <a:pt x="1363" y="3867"/>
                </a:lnTo>
                <a:lnTo>
                  <a:pt x="1374" y="3886"/>
                </a:lnTo>
                <a:lnTo>
                  <a:pt x="1387" y="3907"/>
                </a:lnTo>
                <a:lnTo>
                  <a:pt x="1403" y="3928"/>
                </a:lnTo>
                <a:lnTo>
                  <a:pt x="1421" y="3949"/>
                </a:lnTo>
                <a:lnTo>
                  <a:pt x="1442" y="3970"/>
                </a:lnTo>
                <a:lnTo>
                  <a:pt x="1466" y="3991"/>
                </a:lnTo>
                <a:lnTo>
                  <a:pt x="1492" y="4012"/>
                </a:lnTo>
                <a:lnTo>
                  <a:pt x="1521" y="4035"/>
                </a:lnTo>
                <a:lnTo>
                  <a:pt x="1553" y="4056"/>
                </a:lnTo>
                <a:lnTo>
                  <a:pt x="1589" y="4078"/>
                </a:lnTo>
                <a:lnTo>
                  <a:pt x="1626" y="4099"/>
                </a:lnTo>
                <a:lnTo>
                  <a:pt x="1666" y="4122"/>
                </a:lnTo>
                <a:lnTo>
                  <a:pt x="1712" y="4143"/>
                </a:lnTo>
                <a:lnTo>
                  <a:pt x="1758" y="4166"/>
                </a:lnTo>
                <a:lnTo>
                  <a:pt x="1808" y="4187"/>
                </a:lnTo>
                <a:lnTo>
                  <a:pt x="1862" y="4208"/>
                </a:lnTo>
                <a:lnTo>
                  <a:pt x="1862" y="3617"/>
                </a:lnTo>
                <a:lnTo>
                  <a:pt x="1734" y="3602"/>
                </a:lnTo>
                <a:lnTo>
                  <a:pt x="1608" y="3584"/>
                </a:lnTo>
                <a:lnTo>
                  <a:pt x="1484" y="3565"/>
                </a:lnTo>
                <a:lnTo>
                  <a:pt x="1363" y="3542"/>
                </a:lnTo>
                <a:close/>
                <a:moveTo>
                  <a:pt x="5249" y="2047"/>
                </a:moveTo>
                <a:lnTo>
                  <a:pt x="5249" y="2047"/>
                </a:lnTo>
                <a:lnTo>
                  <a:pt x="5330" y="2070"/>
                </a:lnTo>
                <a:lnTo>
                  <a:pt x="5417" y="2097"/>
                </a:lnTo>
                <a:lnTo>
                  <a:pt x="5507" y="2130"/>
                </a:lnTo>
                <a:lnTo>
                  <a:pt x="5600" y="2165"/>
                </a:lnTo>
                <a:lnTo>
                  <a:pt x="5693" y="2204"/>
                </a:lnTo>
                <a:lnTo>
                  <a:pt x="5740" y="2225"/>
                </a:lnTo>
                <a:lnTo>
                  <a:pt x="5787" y="2247"/>
                </a:lnTo>
                <a:lnTo>
                  <a:pt x="5832" y="2272"/>
                </a:lnTo>
                <a:lnTo>
                  <a:pt x="5877" y="2296"/>
                </a:lnTo>
                <a:lnTo>
                  <a:pt x="5922" y="2320"/>
                </a:lnTo>
                <a:lnTo>
                  <a:pt x="5964" y="2348"/>
                </a:lnTo>
                <a:lnTo>
                  <a:pt x="6006" y="2373"/>
                </a:lnTo>
                <a:lnTo>
                  <a:pt x="6047" y="2402"/>
                </a:lnTo>
                <a:lnTo>
                  <a:pt x="6086" y="2432"/>
                </a:lnTo>
                <a:lnTo>
                  <a:pt x="6123" y="2461"/>
                </a:lnTo>
                <a:lnTo>
                  <a:pt x="6158" y="2491"/>
                </a:lnTo>
                <a:lnTo>
                  <a:pt x="6192" y="2524"/>
                </a:lnTo>
                <a:lnTo>
                  <a:pt x="6221" y="2556"/>
                </a:lnTo>
                <a:lnTo>
                  <a:pt x="6250" y="2588"/>
                </a:lnTo>
                <a:lnTo>
                  <a:pt x="6274" y="2624"/>
                </a:lnTo>
                <a:lnTo>
                  <a:pt x="6297" y="2658"/>
                </a:lnTo>
                <a:lnTo>
                  <a:pt x="6316" y="2693"/>
                </a:lnTo>
                <a:lnTo>
                  <a:pt x="6333" y="2730"/>
                </a:lnTo>
                <a:lnTo>
                  <a:pt x="6345" y="2767"/>
                </a:lnTo>
                <a:lnTo>
                  <a:pt x="6354" y="2806"/>
                </a:lnTo>
                <a:lnTo>
                  <a:pt x="6357" y="2826"/>
                </a:lnTo>
                <a:lnTo>
                  <a:pt x="6360" y="2845"/>
                </a:lnTo>
                <a:lnTo>
                  <a:pt x="6360" y="2866"/>
                </a:lnTo>
                <a:lnTo>
                  <a:pt x="6360" y="2885"/>
                </a:lnTo>
                <a:lnTo>
                  <a:pt x="6334" y="3922"/>
                </a:lnTo>
                <a:lnTo>
                  <a:pt x="6321" y="3948"/>
                </a:lnTo>
                <a:lnTo>
                  <a:pt x="6308" y="3975"/>
                </a:lnTo>
                <a:lnTo>
                  <a:pt x="6292" y="4001"/>
                </a:lnTo>
                <a:lnTo>
                  <a:pt x="6276" y="4027"/>
                </a:lnTo>
                <a:lnTo>
                  <a:pt x="6258" y="4051"/>
                </a:lnTo>
                <a:lnTo>
                  <a:pt x="6239" y="4077"/>
                </a:lnTo>
                <a:lnTo>
                  <a:pt x="6220" y="4101"/>
                </a:lnTo>
                <a:lnTo>
                  <a:pt x="6197" y="4125"/>
                </a:lnTo>
                <a:lnTo>
                  <a:pt x="6174" y="4148"/>
                </a:lnTo>
                <a:lnTo>
                  <a:pt x="6150" y="4170"/>
                </a:lnTo>
                <a:lnTo>
                  <a:pt x="6126" y="4193"/>
                </a:lnTo>
                <a:lnTo>
                  <a:pt x="6098" y="4216"/>
                </a:lnTo>
                <a:lnTo>
                  <a:pt x="6071" y="4237"/>
                </a:lnTo>
                <a:lnTo>
                  <a:pt x="6044" y="4258"/>
                </a:lnTo>
                <a:lnTo>
                  <a:pt x="6013" y="4279"/>
                </a:lnTo>
                <a:lnTo>
                  <a:pt x="5982" y="4300"/>
                </a:lnTo>
                <a:lnTo>
                  <a:pt x="5918" y="4338"/>
                </a:lnTo>
                <a:lnTo>
                  <a:pt x="5850" y="4376"/>
                </a:lnTo>
                <a:lnTo>
                  <a:pt x="5777" y="4411"/>
                </a:lnTo>
                <a:lnTo>
                  <a:pt x="5701" y="4445"/>
                </a:lnTo>
                <a:lnTo>
                  <a:pt x="5621" y="4477"/>
                </a:lnTo>
                <a:lnTo>
                  <a:pt x="5538" y="4508"/>
                </a:lnTo>
                <a:lnTo>
                  <a:pt x="5453" y="4537"/>
                </a:lnTo>
                <a:lnTo>
                  <a:pt x="5362" y="4563"/>
                </a:lnTo>
                <a:lnTo>
                  <a:pt x="5272" y="4589"/>
                </a:lnTo>
                <a:lnTo>
                  <a:pt x="5176" y="4611"/>
                </a:lnTo>
                <a:lnTo>
                  <a:pt x="5080" y="4634"/>
                </a:lnTo>
                <a:lnTo>
                  <a:pt x="4981" y="4653"/>
                </a:lnTo>
                <a:lnTo>
                  <a:pt x="4879" y="4673"/>
                </a:lnTo>
                <a:lnTo>
                  <a:pt x="4778" y="4689"/>
                </a:lnTo>
                <a:lnTo>
                  <a:pt x="4673" y="4703"/>
                </a:lnTo>
                <a:lnTo>
                  <a:pt x="4566" y="4716"/>
                </a:lnTo>
                <a:lnTo>
                  <a:pt x="4458" y="4727"/>
                </a:lnTo>
                <a:lnTo>
                  <a:pt x="4350" y="4739"/>
                </a:lnTo>
                <a:lnTo>
                  <a:pt x="4240" y="4747"/>
                </a:lnTo>
                <a:lnTo>
                  <a:pt x="4130" y="4753"/>
                </a:lnTo>
                <a:lnTo>
                  <a:pt x="4019" y="4758"/>
                </a:lnTo>
                <a:lnTo>
                  <a:pt x="3907" y="4761"/>
                </a:lnTo>
                <a:lnTo>
                  <a:pt x="3794" y="4761"/>
                </a:lnTo>
                <a:lnTo>
                  <a:pt x="3683" y="4761"/>
                </a:lnTo>
                <a:lnTo>
                  <a:pt x="3572" y="4760"/>
                </a:lnTo>
                <a:lnTo>
                  <a:pt x="3459" y="4757"/>
                </a:lnTo>
                <a:lnTo>
                  <a:pt x="3347" y="4752"/>
                </a:lnTo>
                <a:lnTo>
                  <a:pt x="3237" y="4745"/>
                </a:lnTo>
                <a:lnTo>
                  <a:pt x="3128" y="4737"/>
                </a:lnTo>
                <a:lnTo>
                  <a:pt x="3018" y="4727"/>
                </a:lnTo>
                <a:lnTo>
                  <a:pt x="2911" y="4715"/>
                </a:lnTo>
                <a:lnTo>
                  <a:pt x="2805" y="4702"/>
                </a:lnTo>
                <a:lnTo>
                  <a:pt x="2700" y="4687"/>
                </a:lnTo>
                <a:lnTo>
                  <a:pt x="2596" y="4671"/>
                </a:lnTo>
                <a:lnTo>
                  <a:pt x="2495" y="4653"/>
                </a:lnTo>
                <a:lnTo>
                  <a:pt x="2394" y="4634"/>
                </a:lnTo>
                <a:lnTo>
                  <a:pt x="2298" y="4613"/>
                </a:lnTo>
                <a:lnTo>
                  <a:pt x="2202" y="4589"/>
                </a:lnTo>
                <a:lnTo>
                  <a:pt x="2110" y="4564"/>
                </a:lnTo>
                <a:lnTo>
                  <a:pt x="2022" y="4539"/>
                </a:lnTo>
                <a:lnTo>
                  <a:pt x="1934" y="4511"/>
                </a:lnTo>
                <a:lnTo>
                  <a:pt x="1850" y="4482"/>
                </a:lnTo>
                <a:lnTo>
                  <a:pt x="1770" y="4453"/>
                </a:lnTo>
                <a:lnTo>
                  <a:pt x="1694" y="4421"/>
                </a:lnTo>
                <a:lnTo>
                  <a:pt x="1621" y="4387"/>
                </a:lnTo>
                <a:lnTo>
                  <a:pt x="1552" y="4351"/>
                </a:lnTo>
                <a:lnTo>
                  <a:pt x="1485" y="4314"/>
                </a:lnTo>
                <a:lnTo>
                  <a:pt x="1424" y="4277"/>
                </a:lnTo>
                <a:lnTo>
                  <a:pt x="1368" y="4237"/>
                </a:lnTo>
                <a:lnTo>
                  <a:pt x="1340" y="4216"/>
                </a:lnTo>
                <a:lnTo>
                  <a:pt x="1314" y="4195"/>
                </a:lnTo>
                <a:lnTo>
                  <a:pt x="1290" y="4174"/>
                </a:lnTo>
                <a:lnTo>
                  <a:pt x="1267" y="4153"/>
                </a:lnTo>
                <a:lnTo>
                  <a:pt x="1245" y="4130"/>
                </a:lnTo>
                <a:lnTo>
                  <a:pt x="1224" y="4109"/>
                </a:lnTo>
                <a:lnTo>
                  <a:pt x="1205" y="4085"/>
                </a:lnTo>
                <a:lnTo>
                  <a:pt x="1187" y="4062"/>
                </a:lnTo>
                <a:lnTo>
                  <a:pt x="1169" y="4040"/>
                </a:lnTo>
                <a:lnTo>
                  <a:pt x="1154" y="4015"/>
                </a:lnTo>
                <a:lnTo>
                  <a:pt x="1140" y="3991"/>
                </a:lnTo>
                <a:lnTo>
                  <a:pt x="1127" y="3967"/>
                </a:lnTo>
                <a:lnTo>
                  <a:pt x="1116" y="3941"/>
                </a:lnTo>
                <a:lnTo>
                  <a:pt x="1104" y="3917"/>
                </a:lnTo>
                <a:lnTo>
                  <a:pt x="1104" y="3486"/>
                </a:lnTo>
                <a:lnTo>
                  <a:pt x="1001" y="3458"/>
                </a:lnTo>
                <a:lnTo>
                  <a:pt x="899" y="3429"/>
                </a:lnTo>
                <a:lnTo>
                  <a:pt x="802" y="3397"/>
                </a:lnTo>
                <a:lnTo>
                  <a:pt x="710" y="3365"/>
                </a:lnTo>
                <a:lnTo>
                  <a:pt x="622" y="3329"/>
                </a:lnTo>
                <a:lnTo>
                  <a:pt x="536" y="3292"/>
                </a:lnTo>
                <a:lnTo>
                  <a:pt x="496" y="3273"/>
                </a:lnTo>
                <a:lnTo>
                  <a:pt x="457" y="3252"/>
                </a:lnTo>
                <a:lnTo>
                  <a:pt x="420" y="3232"/>
                </a:lnTo>
                <a:lnTo>
                  <a:pt x="383" y="3211"/>
                </a:lnTo>
                <a:lnTo>
                  <a:pt x="347" y="3190"/>
                </a:lnTo>
                <a:lnTo>
                  <a:pt x="313" y="3168"/>
                </a:lnTo>
                <a:lnTo>
                  <a:pt x="281" y="3145"/>
                </a:lnTo>
                <a:lnTo>
                  <a:pt x="250" y="3123"/>
                </a:lnTo>
                <a:lnTo>
                  <a:pt x="221" y="3100"/>
                </a:lnTo>
                <a:lnTo>
                  <a:pt x="192" y="3076"/>
                </a:lnTo>
                <a:lnTo>
                  <a:pt x="166" y="3052"/>
                </a:lnTo>
                <a:lnTo>
                  <a:pt x="140" y="3027"/>
                </a:lnTo>
                <a:lnTo>
                  <a:pt x="118" y="3001"/>
                </a:lnTo>
                <a:lnTo>
                  <a:pt x="95" y="2976"/>
                </a:lnTo>
                <a:lnTo>
                  <a:pt x="76" y="2950"/>
                </a:lnTo>
                <a:lnTo>
                  <a:pt x="57" y="2922"/>
                </a:lnTo>
                <a:lnTo>
                  <a:pt x="40" y="2895"/>
                </a:lnTo>
                <a:lnTo>
                  <a:pt x="24" y="2867"/>
                </a:lnTo>
                <a:lnTo>
                  <a:pt x="11" y="2840"/>
                </a:lnTo>
                <a:lnTo>
                  <a:pt x="0" y="2811"/>
                </a:lnTo>
                <a:lnTo>
                  <a:pt x="0" y="1774"/>
                </a:lnTo>
                <a:lnTo>
                  <a:pt x="0" y="1749"/>
                </a:lnTo>
                <a:lnTo>
                  <a:pt x="3" y="1723"/>
                </a:lnTo>
                <a:lnTo>
                  <a:pt x="6" y="1697"/>
                </a:lnTo>
                <a:lnTo>
                  <a:pt x="11" y="1671"/>
                </a:lnTo>
                <a:lnTo>
                  <a:pt x="18" y="1647"/>
                </a:lnTo>
                <a:lnTo>
                  <a:pt x="26" y="1624"/>
                </a:lnTo>
                <a:lnTo>
                  <a:pt x="34" y="1600"/>
                </a:lnTo>
                <a:lnTo>
                  <a:pt x="45" y="1577"/>
                </a:lnTo>
                <a:lnTo>
                  <a:pt x="57" y="1555"/>
                </a:lnTo>
                <a:lnTo>
                  <a:pt x="68" y="1532"/>
                </a:lnTo>
                <a:lnTo>
                  <a:pt x="82" y="1511"/>
                </a:lnTo>
                <a:lnTo>
                  <a:pt x="97" y="1489"/>
                </a:lnTo>
                <a:lnTo>
                  <a:pt x="113" y="1469"/>
                </a:lnTo>
                <a:lnTo>
                  <a:pt x="129" y="1448"/>
                </a:lnTo>
                <a:lnTo>
                  <a:pt x="147" y="1427"/>
                </a:lnTo>
                <a:lnTo>
                  <a:pt x="166" y="1408"/>
                </a:lnTo>
                <a:lnTo>
                  <a:pt x="207" y="1371"/>
                </a:lnTo>
                <a:lnTo>
                  <a:pt x="250" y="1334"/>
                </a:lnTo>
                <a:lnTo>
                  <a:pt x="297" y="1300"/>
                </a:lnTo>
                <a:lnTo>
                  <a:pt x="347" y="1266"/>
                </a:lnTo>
                <a:lnTo>
                  <a:pt x="399" y="1235"/>
                </a:lnTo>
                <a:lnTo>
                  <a:pt x="454" y="1204"/>
                </a:lnTo>
                <a:lnTo>
                  <a:pt x="509" y="1175"/>
                </a:lnTo>
                <a:lnTo>
                  <a:pt x="567" y="1148"/>
                </a:lnTo>
                <a:lnTo>
                  <a:pt x="626" y="1122"/>
                </a:lnTo>
                <a:lnTo>
                  <a:pt x="688" y="1098"/>
                </a:lnTo>
                <a:lnTo>
                  <a:pt x="748" y="1075"/>
                </a:lnTo>
                <a:lnTo>
                  <a:pt x="811" y="1053"/>
                </a:lnTo>
                <a:lnTo>
                  <a:pt x="872" y="1033"/>
                </a:lnTo>
                <a:lnTo>
                  <a:pt x="933" y="1014"/>
                </a:lnTo>
                <a:lnTo>
                  <a:pt x="995" y="995"/>
                </a:lnTo>
                <a:lnTo>
                  <a:pt x="1056" y="978"/>
                </a:lnTo>
                <a:lnTo>
                  <a:pt x="1175" y="948"/>
                </a:lnTo>
                <a:lnTo>
                  <a:pt x="1287" y="922"/>
                </a:lnTo>
                <a:lnTo>
                  <a:pt x="1392" y="899"/>
                </a:lnTo>
                <a:lnTo>
                  <a:pt x="1485" y="882"/>
                </a:lnTo>
                <a:lnTo>
                  <a:pt x="1485" y="788"/>
                </a:lnTo>
                <a:lnTo>
                  <a:pt x="1487" y="759"/>
                </a:lnTo>
                <a:lnTo>
                  <a:pt x="1490" y="730"/>
                </a:lnTo>
                <a:lnTo>
                  <a:pt x="1495" y="702"/>
                </a:lnTo>
                <a:lnTo>
                  <a:pt x="1503" y="675"/>
                </a:lnTo>
                <a:lnTo>
                  <a:pt x="1513" y="647"/>
                </a:lnTo>
                <a:lnTo>
                  <a:pt x="1524" y="622"/>
                </a:lnTo>
                <a:lnTo>
                  <a:pt x="1537" y="596"/>
                </a:lnTo>
                <a:lnTo>
                  <a:pt x="1553" y="570"/>
                </a:lnTo>
                <a:lnTo>
                  <a:pt x="1571" y="546"/>
                </a:lnTo>
                <a:lnTo>
                  <a:pt x="1592" y="522"/>
                </a:lnTo>
                <a:lnTo>
                  <a:pt x="1613" y="497"/>
                </a:lnTo>
                <a:lnTo>
                  <a:pt x="1637" y="475"/>
                </a:lnTo>
                <a:lnTo>
                  <a:pt x="1663" y="452"/>
                </a:lnTo>
                <a:lnTo>
                  <a:pt x="1691" y="429"/>
                </a:lnTo>
                <a:lnTo>
                  <a:pt x="1721" y="408"/>
                </a:lnTo>
                <a:lnTo>
                  <a:pt x="1753" y="387"/>
                </a:lnTo>
                <a:lnTo>
                  <a:pt x="1787" y="367"/>
                </a:lnTo>
                <a:lnTo>
                  <a:pt x="1823" y="346"/>
                </a:lnTo>
                <a:lnTo>
                  <a:pt x="1860" y="326"/>
                </a:lnTo>
                <a:lnTo>
                  <a:pt x="1899" y="307"/>
                </a:lnTo>
                <a:lnTo>
                  <a:pt x="1941" y="287"/>
                </a:lnTo>
                <a:lnTo>
                  <a:pt x="1984" y="270"/>
                </a:lnTo>
                <a:lnTo>
                  <a:pt x="2030" y="252"/>
                </a:lnTo>
                <a:lnTo>
                  <a:pt x="2076" y="234"/>
                </a:lnTo>
                <a:lnTo>
                  <a:pt x="2125" y="216"/>
                </a:lnTo>
                <a:lnTo>
                  <a:pt x="2175" y="200"/>
                </a:lnTo>
                <a:lnTo>
                  <a:pt x="2281" y="168"/>
                </a:lnTo>
                <a:lnTo>
                  <a:pt x="2396" y="137"/>
                </a:lnTo>
                <a:lnTo>
                  <a:pt x="2517" y="108"/>
                </a:lnTo>
                <a:lnTo>
                  <a:pt x="2593" y="92"/>
                </a:lnTo>
                <a:lnTo>
                  <a:pt x="2672" y="77"/>
                </a:lnTo>
                <a:lnTo>
                  <a:pt x="2751" y="63"/>
                </a:lnTo>
                <a:lnTo>
                  <a:pt x="2832" y="50"/>
                </a:lnTo>
                <a:lnTo>
                  <a:pt x="2913" y="40"/>
                </a:lnTo>
                <a:lnTo>
                  <a:pt x="2994" y="31"/>
                </a:lnTo>
                <a:lnTo>
                  <a:pt x="3074" y="23"/>
                </a:lnTo>
                <a:lnTo>
                  <a:pt x="3157" y="15"/>
                </a:lnTo>
                <a:lnTo>
                  <a:pt x="3239" y="10"/>
                </a:lnTo>
                <a:lnTo>
                  <a:pt x="3321" y="5"/>
                </a:lnTo>
                <a:lnTo>
                  <a:pt x="3404" y="2"/>
                </a:lnTo>
                <a:lnTo>
                  <a:pt x="3486" y="0"/>
                </a:lnTo>
                <a:lnTo>
                  <a:pt x="3567" y="0"/>
                </a:lnTo>
                <a:lnTo>
                  <a:pt x="3649" y="0"/>
                </a:lnTo>
                <a:lnTo>
                  <a:pt x="3730" y="2"/>
                </a:lnTo>
                <a:lnTo>
                  <a:pt x="3811" y="5"/>
                </a:lnTo>
                <a:lnTo>
                  <a:pt x="3890" y="10"/>
                </a:lnTo>
                <a:lnTo>
                  <a:pt x="3969" y="15"/>
                </a:lnTo>
                <a:lnTo>
                  <a:pt x="4048" y="21"/>
                </a:lnTo>
                <a:lnTo>
                  <a:pt x="4125" y="27"/>
                </a:lnTo>
                <a:lnTo>
                  <a:pt x="4201" y="36"/>
                </a:lnTo>
                <a:lnTo>
                  <a:pt x="4276" y="45"/>
                </a:lnTo>
                <a:lnTo>
                  <a:pt x="4348" y="55"/>
                </a:lnTo>
                <a:lnTo>
                  <a:pt x="4421" y="66"/>
                </a:lnTo>
                <a:lnTo>
                  <a:pt x="4492" y="79"/>
                </a:lnTo>
                <a:lnTo>
                  <a:pt x="4560" y="92"/>
                </a:lnTo>
                <a:lnTo>
                  <a:pt x="4628" y="107"/>
                </a:lnTo>
                <a:lnTo>
                  <a:pt x="4692" y="121"/>
                </a:lnTo>
                <a:lnTo>
                  <a:pt x="4755" y="137"/>
                </a:lnTo>
                <a:lnTo>
                  <a:pt x="4816" y="153"/>
                </a:lnTo>
                <a:lnTo>
                  <a:pt x="4875" y="171"/>
                </a:lnTo>
                <a:lnTo>
                  <a:pt x="4931" y="189"/>
                </a:lnTo>
                <a:lnTo>
                  <a:pt x="5010" y="218"/>
                </a:lnTo>
                <a:lnTo>
                  <a:pt x="5084" y="247"/>
                </a:lnTo>
                <a:lnTo>
                  <a:pt x="5152" y="276"/>
                </a:lnTo>
                <a:lnTo>
                  <a:pt x="5217" y="308"/>
                </a:lnTo>
                <a:lnTo>
                  <a:pt x="5277" y="341"/>
                </a:lnTo>
                <a:lnTo>
                  <a:pt x="5331" y="375"/>
                </a:lnTo>
                <a:lnTo>
                  <a:pt x="5382" y="408"/>
                </a:lnTo>
                <a:lnTo>
                  <a:pt x="5404" y="426"/>
                </a:lnTo>
                <a:lnTo>
                  <a:pt x="5425" y="444"/>
                </a:lnTo>
                <a:lnTo>
                  <a:pt x="5446" y="463"/>
                </a:lnTo>
                <a:lnTo>
                  <a:pt x="5465" y="481"/>
                </a:lnTo>
                <a:lnTo>
                  <a:pt x="5483" y="501"/>
                </a:lnTo>
                <a:lnTo>
                  <a:pt x="5499" y="520"/>
                </a:lnTo>
                <a:lnTo>
                  <a:pt x="5514" y="539"/>
                </a:lnTo>
                <a:lnTo>
                  <a:pt x="5528" y="559"/>
                </a:lnTo>
                <a:lnTo>
                  <a:pt x="5540" y="578"/>
                </a:lnTo>
                <a:lnTo>
                  <a:pt x="5551" y="599"/>
                </a:lnTo>
                <a:lnTo>
                  <a:pt x="5561" y="618"/>
                </a:lnTo>
                <a:lnTo>
                  <a:pt x="5570" y="639"/>
                </a:lnTo>
                <a:lnTo>
                  <a:pt x="5577" y="660"/>
                </a:lnTo>
                <a:lnTo>
                  <a:pt x="5583" y="681"/>
                </a:lnTo>
                <a:lnTo>
                  <a:pt x="5587" y="704"/>
                </a:lnTo>
                <a:lnTo>
                  <a:pt x="5590" y="725"/>
                </a:lnTo>
                <a:lnTo>
                  <a:pt x="5591" y="748"/>
                </a:lnTo>
                <a:lnTo>
                  <a:pt x="5591" y="770"/>
                </a:lnTo>
                <a:lnTo>
                  <a:pt x="5570" y="1605"/>
                </a:lnTo>
                <a:lnTo>
                  <a:pt x="5559" y="1631"/>
                </a:lnTo>
                <a:lnTo>
                  <a:pt x="5548" y="1655"/>
                </a:lnTo>
                <a:lnTo>
                  <a:pt x="5533" y="1678"/>
                </a:lnTo>
                <a:lnTo>
                  <a:pt x="5520" y="1702"/>
                </a:lnTo>
                <a:lnTo>
                  <a:pt x="5504" y="1723"/>
                </a:lnTo>
                <a:lnTo>
                  <a:pt x="5488" y="1744"/>
                </a:lnTo>
                <a:lnTo>
                  <a:pt x="5470" y="1765"/>
                </a:lnTo>
                <a:lnTo>
                  <a:pt x="5451" y="1786"/>
                </a:lnTo>
                <a:lnTo>
                  <a:pt x="5430" y="1805"/>
                </a:lnTo>
                <a:lnTo>
                  <a:pt x="5409" y="1824"/>
                </a:lnTo>
                <a:lnTo>
                  <a:pt x="5385" y="1844"/>
                </a:lnTo>
                <a:lnTo>
                  <a:pt x="5361" y="1862"/>
                </a:lnTo>
                <a:lnTo>
                  <a:pt x="5335" y="1881"/>
                </a:lnTo>
                <a:lnTo>
                  <a:pt x="5309" y="1899"/>
                </a:lnTo>
                <a:lnTo>
                  <a:pt x="5251" y="1933"/>
                </a:lnTo>
                <a:lnTo>
                  <a:pt x="5249" y="2047"/>
                </a:lnTo>
                <a:close/>
                <a:moveTo>
                  <a:pt x="3362" y="3623"/>
                </a:moveTo>
                <a:lnTo>
                  <a:pt x="3362" y="3623"/>
                </a:lnTo>
                <a:lnTo>
                  <a:pt x="3544" y="3630"/>
                </a:lnTo>
                <a:lnTo>
                  <a:pt x="3636" y="3631"/>
                </a:lnTo>
                <a:lnTo>
                  <a:pt x="3730" y="3633"/>
                </a:lnTo>
                <a:lnTo>
                  <a:pt x="3823" y="3633"/>
                </a:lnTo>
                <a:lnTo>
                  <a:pt x="3917" y="3633"/>
                </a:lnTo>
                <a:lnTo>
                  <a:pt x="4012" y="3631"/>
                </a:lnTo>
                <a:lnTo>
                  <a:pt x="4106" y="3628"/>
                </a:lnTo>
                <a:lnTo>
                  <a:pt x="4201" y="3623"/>
                </a:lnTo>
                <a:lnTo>
                  <a:pt x="4297" y="3618"/>
                </a:lnTo>
                <a:lnTo>
                  <a:pt x="4390" y="3612"/>
                </a:lnTo>
                <a:lnTo>
                  <a:pt x="4484" y="3604"/>
                </a:lnTo>
                <a:lnTo>
                  <a:pt x="4576" y="3596"/>
                </a:lnTo>
                <a:lnTo>
                  <a:pt x="4668" y="3584"/>
                </a:lnTo>
                <a:lnTo>
                  <a:pt x="4758" y="3573"/>
                </a:lnTo>
                <a:lnTo>
                  <a:pt x="4849" y="3559"/>
                </a:lnTo>
                <a:lnTo>
                  <a:pt x="4938" y="3544"/>
                </a:lnTo>
                <a:lnTo>
                  <a:pt x="5023" y="3528"/>
                </a:lnTo>
                <a:lnTo>
                  <a:pt x="5109" y="3510"/>
                </a:lnTo>
                <a:lnTo>
                  <a:pt x="5191" y="3491"/>
                </a:lnTo>
                <a:lnTo>
                  <a:pt x="5273" y="3470"/>
                </a:lnTo>
                <a:lnTo>
                  <a:pt x="5351" y="3446"/>
                </a:lnTo>
                <a:lnTo>
                  <a:pt x="5428" y="3421"/>
                </a:lnTo>
                <a:lnTo>
                  <a:pt x="5503" y="3395"/>
                </a:lnTo>
                <a:lnTo>
                  <a:pt x="5574" y="3366"/>
                </a:lnTo>
                <a:lnTo>
                  <a:pt x="5641" y="3337"/>
                </a:lnTo>
                <a:lnTo>
                  <a:pt x="5706" y="3305"/>
                </a:lnTo>
                <a:lnTo>
                  <a:pt x="5769" y="3271"/>
                </a:lnTo>
                <a:lnTo>
                  <a:pt x="5827" y="3236"/>
                </a:lnTo>
                <a:lnTo>
                  <a:pt x="5882" y="3197"/>
                </a:lnTo>
                <a:lnTo>
                  <a:pt x="5908" y="3177"/>
                </a:lnTo>
                <a:lnTo>
                  <a:pt x="5934" y="3156"/>
                </a:lnTo>
                <a:lnTo>
                  <a:pt x="5958" y="3137"/>
                </a:lnTo>
                <a:lnTo>
                  <a:pt x="5981" y="3115"/>
                </a:lnTo>
                <a:lnTo>
                  <a:pt x="6002" y="3094"/>
                </a:lnTo>
                <a:lnTo>
                  <a:pt x="6021" y="3073"/>
                </a:lnTo>
                <a:lnTo>
                  <a:pt x="6037" y="3050"/>
                </a:lnTo>
                <a:lnTo>
                  <a:pt x="6052" y="3027"/>
                </a:lnTo>
                <a:lnTo>
                  <a:pt x="6063" y="3005"/>
                </a:lnTo>
                <a:lnTo>
                  <a:pt x="6073" y="2982"/>
                </a:lnTo>
                <a:lnTo>
                  <a:pt x="6081" y="2958"/>
                </a:lnTo>
                <a:lnTo>
                  <a:pt x="6086" y="2935"/>
                </a:lnTo>
                <a:lnTo>
                  <a:pt x="6087" y="2911"/>
                </a:lnTo>
                <a:lnTo>
                  <a:pt x="6087" y="2887"/>
                </a:lnTo>
                <a:lnTo>
                  <a:pt x="6086" y="2863"/>
                </a:lnTo>
                <a:lnTo>
                  <a:pt x="6079" y="2838"/>
                </a:lnTo>
                <a:lnTo>
                  <a:pt x="6073" y="2814"/>
                </a:lnTo>
                <a:lnTo>
                  <a:pt x="6061" y="2790"/>
                </a:lnTo>
                <a:lnTo>
                  <a:pt x="6048" y="2766"/>
                </a:lnTo>
                <a:lnTo>
                  <a:pt x="6034" y="2742"/>
                </a:lnTo>
                <a:lnTo>
                  <a:pt x="6014" y="2717"/>
                </a:lnTo>
                <a:lnTo>
                  <a:pt x="5995" y="2693"/>
                </a:lnTo>
                <a:lnTo>
                  <a:pt x="5971" y="2669"/>
                </a:lnTo>
                <a:lnTo>
                  <a:pt x="5945" y="2646"/>
                </a:lnTo>
                <a:lnTo>
                  <a:pt x="5916" y="2622"/>
                </a:lnTo>
                <a:lnTo>
                  <a:pt x="5884" y="2598"/>
                </a:lnTo>
                <a:lnTo>
                  <a:pt x="5850" y="2575"/>
                </a:lnTo>
                <a:lnTo>
                  <a:pt x="5813" y="2551"/>
                </a:lnTo>
                <a:lnTo>
                  <a:pt x="5772" y="2528"/>
                </a:lnTo>
                <a:lnTo>
                  <a:pt x="5729" y="2506"/>
                </a:lnTo>
                <a:lnTo>
                  <a:pt x="5683" y="2483"/>
                </a:lnTo>
                <a:lnTo>
                  <a:pt x="5633" y="2462"/>
                </a:lnTo>
                <a:lnTo>
                  <a:pt x="5582" y="2440"/>
                </a:lnTo>
                <a:lnTo>
                  <a:pt x="5527" y="2419"/>
                </a:lnTo>
                <a:lnTo>
                  <a:pt x="5469" y="2398"/>
                </a:lnTo>
                <a:lnTo>
                  <a:pt x="5407" y="2378"/>
                </a:lnTo>
                <a:lnTo>
                  <a:pt x="5327" y="2354"/>
                </a:lnTo>
                <a:lnTo>
                  <a:pt x="5241" y="2330"/>
                </a:lnTo>
                <a:lnTo>
                  <a:pt x="5228" y="2816"/>
                </a:lnTo>
                <a:lnTo>
                  <a:pt x="5209" y="2858"/>
                </a:lnTo>
                <a:lnTo>
                  <a:pt x="5186" y="2898"/>
                </a:lnTo>
                <a:lnTo>
                  <a:pt x="5159" y="2939"/>
                </a:lnTo>
                <a:lnTo>
                  <a:pt x="5130" y="2977"/>
                </a:lnTo>
                <a:lnTo>
                  <a:pt x="5097" y="3014"/>
                </a:lnTo>
                <a:lnTo>
                  <a:pt x="5062" y="3052"/>
                </a:lnTo>
                <a:lnTo>
                  <a:pt x="5023" y="3085"/>
                </a:lnTo>
                <a:lnTo>
                  <a:pt x="4981" y="3121"/>
                </a:lnTo>
                <a:lnTo>
                  <a:pt x="4938" y="3153"/>
                </a:lnTo>
                <a:lnTo>
                  <a:pt x="4891" y="3186"/>
                </a:lnTo>
                <a:lnTo>
                  <a:pt x="4841" y="3216"/>
                </a:lnTo>
                <a:lnTo>
                  <a:pt x="4789" y="3247"/>
                </a:lnTo>
                <a:lnTo>
                  <a:pt x="4736" y="3274"/>
                </a:lnTo>
                <a:lnTo>
                  <a:pt x="4679" y="3303"/>
                </a:lnTo>
                <a:lnTo>
                  <a:pt x="4619" y="3329"/>
                </a:lnTo>
                <a:lnTo>
                  <a:pt x="4560" y="3355"/>
                </a:lnTo>
                <a:lnTo>
                  <a:pt x="4497" y="3379"/>
                </a:lnTo>
                <a:lnTo>
                  <a:pt x="4432" y="3404"/>
                </a:lnTo>
                <a:lnTo>
                  <a:pt x="4364" y="3426"/>
                </a:lnTo>
                <a:lnTo>
                  <a:pt x="4297" y="3447"/>
                </a:lnTo>
                <a:lnTo>
                  <a:pt x="4225" y="3468"/>
                </a:lnTo>
                <a:lnTo>
                  <a:pt x="4154" y="3486"/>
                </a:lnTo>
                <a:lnTo>
                  <a:pt x="4080" y="3505"/>
                </a:lnTo>
                <a:lnTo>
                  <a:pt x="4006" y="3521"/>
                </a:lnTo>
                <a:lnTo>
                  <a:pt x="3928" y="3538"/>
                </a:lnTo>
                <a:lnTo>
                  <a:pt x="3851" y="3554"/>
                </a:lnTo>
                <a:lnTo>
                  <a:pt x="3772" y="3568"/>
                </a:lnTo>
                <a:lnTo>
                  <a:pt x="3693" y="3581"/>
                </a:lnTo>
                <a:lnTo>
                  <a:pt x="3610" y="3592"/>
                </a:lnTo>
                <a:lnTo>
                  <a:pt x="3528" y="3604"/>
                </a:lnTo>
                <a:lnTo>
                  <a:pt x="3446" y="3613"/>
                </a:lnTo>
                <a:lnTo>
                  <a:pt x="3362" y="3623"/>
                </a:lnTo>
                <a:close/>
                <a:moveTo>
                  <a:pt x="1991" y="3630"/>
                </a:moveTo>
                <a:lnTo>
                  <a:pt x="1991" y="4254"/>
                </a:lnTo>
                <a:lnTo>
                  <a:pt x="2059" y="4277"/>
                </a:lnTo>
                <a:lnTo>
                  <a:pt x="2130" y="4298"/>
                </a:lnTo>
                <a:lnTo>
                  <a:pt x="2206" y="4319"/>
                </a:lnTo>
                <a:lnTo>
                  <a:pt x="2286" y="4338"/>
                </a:lnTo>
                <a:lnTo>
                  <a:pt x="2369" y="4359"/>
                </a:lnTo>
                <a:lnTo>
                  <a:pt x="2457" y="4379"/>
                </a:lnTo>
                <a:lnTo>
                  <a:pt x="2548" y="4396"/>
                </a:lnTo>
                <a:lnTo>
                  <a:pt x="2645" y="4414"/>
                </a:lnTo>
                <a:lnTo>
                  <a:pt x="2695" y="4422"/>
                </a:lnTo>
                <a:lnTo>
                  <a:pt x="2763" y="4432"/>
                </a:lnTo>
                <a:lnTo>
                  <a:pt x="2763" y="3702"/>
                </a:lnTo>
                <a:lnTo>
                  <a:pt x="2679" y="3691"/>
                </a:lnTo>
                <a:lnTo>
                  <a:pt x="2598" y="3680"/>
                </a:lnTo>
                <a:lnTo>
                  <a:pt x="2522" y="3667"/>
                </a:lnTo>
                <a:lnTo>
                  <a:pt x="2448" y="3655"/>
                </a:lnTo>
                <a:lnTo>
                  <a:pt x="2333" y="3651"/>
                </a:lnTo>
                <a:lnTo>
                  <a:pt x="2218" y="3646"/>
                </a:lnTo>
                <a:lnTo>
                  <a:pt x="2104" y="3638"/>
                </a:lnTo>
                <a:lnTo>
                  <a:pt x="1991" y="3630"/>
                </a:lnTo>
                <a:close/>
                <a:moveTo>
                  <a:pt x="2528" y="1161"/>
                </a:moveTo>
                <a:lnTo>
                  <a:pt x="2528" y="1161"/>
                </a:lnTo>
                <a:lnTo>
                  <a:pt x="2433" y="1138"/>
                </a:lnTo>
                <a:lnTo>
                  <a:pt x="2344" y="1117"/>
                </a:lnTo>
                <a:lnTo>
                  <a:pt x="2262" y="1095"/>
                </a:lnTo>
                <a:lnTo>
                  <a:pt x="2188" y="1072"/>
                </a:lnTo>
                <a:lnTo>
                  <a:pt x="2118" y="1048"/>
                </a:lnTo>
                <a:lnTo>
                  <a:pt x="2057" y="1025"/>
                </a:lnTo>
                <a:lnTo>
                  <a:pt x="2002" y="1001"/>
                </a:lnTo>
                <a:lnTo>
                  <a:pt x="1954" y="977"/>
                </a:lnTo>
                <a:lnTo>
                  <a:pt x="1912" y="953"/>
                </a:lnTo>
                <a:lnTo>
                  <a:pt x="1876" y="927"/>
                </a:lnTo>
                <a:lnTo>
                  <a:pt x="1862" y="914"/>
                </a:lnTo>
                <a:lnTo>
                  <a:pt x="1847" y="903"/>
                </a:lnTo>
                <a:lnTo>
                  <a:pt x="1836" y="890"/>
                </a:lnTo>
                <a:lnTo>
                  <a:pt x="1825" y="877"/>
                </a:lnTo>
                <a:lnTo>
                  <a:pt x="1816" y="864"/>
                </a:lnTo>
                <a:lnTo>
                  <a:pt x="1808" y="851"/>
                </a:lnTo>
                <a:lnTo>
                  <a:pt x="1802" y="838"/>
                </a:lnTo>
                <a:lnTo>
                  <a:pt x="1799" y="827"/>
                </a:lnTo>
                <a:lnTo>
                  <a:pt x="1795" y="814"/>
                </a:lnTo>
                <a:lnTo>
                  <a:pt x="1794" y="801"/>
                </a:lnTo>
                <a:lnTo>
                  <a:pt x="1794" y="788"/>
                </a:lnTo>
                <a:lnTo>
                  <a:pt x="1795" y="775"/>
                </a:lnTo>
                <a:lnTo>
                  <a:pt x="1799" y="762"/>
                </a:lnTo>
                <a:lnTo>
                  <a:pt x="1804" y="749"/>
                </a:lnTo>
                <a:lnTo>
                  <a:pt x="1808" y="736"/>
                </a:lnTo>
                <a:lnTo>
                  <a:pt x="1816" y="725"/>
                </a:lnTo>
                <a:lnTo>
                  <a:pt x="1826" y="712"/>
                </a:lnTo>
                <a:lnTo>
                  <a:pt x="1836" y="699"/>
                </a:lnTo>
                <a:lnTo>
                  <a:pt x="1847" y="686"/>
                </a:lnTo>
                <a:lnTo>
                  <a:pt x="1862" y="673"/>
                </a:lnTo>
                <a:lnTo>
                  <a:pt x="1892" y="649"/>
                </a:lnTo>
                <a:lnTo>
                  <a:pt x="1928" y="623"/>
                </a:lnTo>
                <a:lnTo>
                  <a:pt x="1970" y="599"/>
                </a:lnTo>
                <a:lnTo>
                  <a:pt x="2018" y="575"/>
                </a:lnTo>
                <a:lnTo>
                  <a:pt x="2070" y="551"/>
                </a:lnTo>
                <a:lnTo>
                  <a:pt x="2128" y="526"/>
                </a:lnTo>
                <a:lnTo>
                  <a:pt x="2191" y="504"/>
                </a:lnTo>
                <a:lnTo>
                  <a:pt x="2260" y="481"/>
                </a:lnTo>
                <a:lnTo>
                  <a:pt x="2335" y="459"/>
                </a:lnTo>
                <a:lnTo>
                  <a:pt x="2412" y="436"/>
                </a:lnTo>
                <a:lnTo>
                  <a:pt x="2496" y="415"/>
                </a:lnTo>
                <a:lnTo>
                  <a:pt x="2585" y="394"/>
                </a:lnTo>
                <a:lnTo>
                  <a:pt x="2693" y="371"/>
                </a:lnTo>
                <a:lnTo>
                  <a:pt x="2803" y="352"/>
                </a:lnTo>
                <a:lnTo>
                  <a:pt x="2914" y="336"/>
                </a:lnTo>
                <a:lnTo>
                  <a:pt x="3027" y="321"/>
                </a:lnTo>
                <a:lnTo>
                  <a:pt x="3140" y="310"/>
                </a:lnTo>
                <a:lnTo>
                  <a:pt x="3255" y="302"/>
                </a:lnTo>
                <a:lnTo>
                  <a:pt x="3368" y="297"/>
                </a:lnTo>
                <a:lnTo>
                  <a:pt x="3483" y="294"/>
                </a:lnTo>
                <a:lnTo>
                  <a:pt x="3596" y="292"/>
                </a:lnTo>
                <a:lnTo>
                  <a:pt x="3709" y="294"/>
                </a:lnTo>
                <a:lnTo>
                  <a:pt x="3820" y="299"/>
                </a:lnTo>
                <a:lnTo>
                  <a:pt x="3930" y="305"/>
                </a:lnTo>
                <a:lnTo>
                  <a:pt x="4038" y="313"/>
                </a:lnTo>
                <a:lnTo>
                  <a:pt x="4143" y="325"/>
                </a:lnTo>
                <a:lnTo>
                  <a:pt x="4246" y="337"/>
                </a:lnTo>
                <a:lnTo>
                  <a:pt x="4347" y="352"/>
                </a:lnTo>
                <a:lnTo>
                  <a:pt x="2528" y="1161"/>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49" name="Rectangle 48">
            <a:extLst>
              <a:ext uri="{FF2B5EF4-FFF2-40B4-BE49-F238E27FC236}">
                <a16:creationId xmlns:a16="http://schemas.microsoft.com/office/drawing/2014/main" id="{9A65B7E1-394A-4466-92DE-F09A96AB4344}"/>
              </a:ext>
            </a:extLst>
          </p:cNvPr>
          <p:cNvSpPr/>
          <p:nvPr/>
        </p:nvSpPr>
        <p:spPr>
          <a:xfrm>
            <a:off x="609914" y="3275832"/>
            <a:ext cx="10965994" cy="222933"/>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50" name="TextBox 49">
            <a:extLst>
              <a:ext uri="{FF2B5EF4-FFF2-40B4-BE49-F238E27FC236}">
                <a16:creationId xmlns:a16="http://schemas.microsoft.com/office/drawing/2014/main" id="{46FF3C2B-AAEF-4E95-A1D4-E907038E08C0}"/>
              </a:ext>
            </a:extLst>
          </p:cNvPr>
          <p:cNvSpPr txBox="1"/>
          <p:nvPr/>
        </p:nvSpPr>
        <p:spPr>
          <a:xfrm>
            <a:off x="866934" y="3309890"/>
            <a:ext cx="3163487"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chemeClr val="bg2"/>
                </a:solidFill>
                <a:effectLst/>
                <a:uLnTx/>
                <a:uFillTx/>
                <a:latin typeface="EYInterstate Light" panose="02000506000000020004" pitchFamily="2" charset="0"/>
              </a:rPr>
              <a:t>3. Pakalpojumu izmaksas</a:t>
            </a:r>
          </a:p>
        </p:txBody>
      </p:sp>
      <p:sp>
        <p:nvSpPr>
          <p:cNvPr id="52" name="Abgerundetes Rechteck 35">
            <a:extLst>
              <a:ext uri="{FF2B5EF4-FFF2-40B4-BE49-F238E27FC236}">
                <a16:creationId xmlns:a16="http://schemas.microsoft.com/office/drawing/2014/main" id="{70031140-4373-4683-938F-96F234815B90}"/>
              </a:ext>
            </a:extLst>
          </p:cNvPr>
          <p:cNvSpPr/>
          <p:nvPr/>
        </p:nvSpPr>
        <p:spPr bwMode="gray">
          <a:xfrm>
            <a:off x="609913" y="4976599"/>
            <a:ext cx="10965994" cy="828928"/>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1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Atkārtoti izvērtēt prasību nodrošināt KAC katrā pagasta pārvaldē izmaksu sloga dēļ. </a:t>
            </a: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1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Nepieciešams vienots atbalsts iedzīvotāju energoresursu krīzes atbalstam.</a:t>
            </a:r>
            <a:endParaRPr kumimoji="0" lang="en-IN" sz="11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53" name="Freeform 69">
            <a:extLst>
              <a:ext uri="{FF2B5EF4-FFF2-40B4-BE49-F238E27FC236}">
                <a16:creationId xmlns:a16="http://schemas.microsoft.com/office/drawing/2014/main" id="{F110D281-FF07-49B7-A941-1E89714A6738}"/>
              </a:ext>
            </a:extLst>
          </p:cNvPr>
          <p:cNvSpPr>
            <a:spLocks noChangeAspect="1" noEditPoints="1"/>
          </p:cNvSpPr>
          <p:nvPr/>
        </p:nvSpPr>
        <p:spPr bwMode="auto">
          <a:xfrm>
            <a:off x="789159" y="5179658"/>
            <a:ext cx="669581" cy="344331"/>
          </a:xfrm>
          <a:custGeom>
            <a:avLst/>
            <a:gdLst>
              <a:gd name="T0" fmla="*/ 2147483647 w 6464"/>
              <a:gd name="T1" fmla="*/ 2147483647 h 4763"/>
              <a:gd name="T2" fmla="*/ 2147483647 w 6464"/>
              <a:gd name="T3" fmla="*/ 2147483647 h 4763"/>
              <a:gd name="T4" fmla="*/ 2147483647 w 6464"/>
              <a:gd name="T5" fmla="*/ 2147483647 h 4763"/>
              <a:gd name="T6" fmla="*/ 2147483647 w 6464"/>
              <a:gd name="T7" fmla="*/ 2147483647 h 4763"/>
              <a:gd name="T8" fmla="*/ 2147483647 w 6464"/>
              <a:gd name="T9" fmla="*/ 2147483647 h 4763"/>
              <a:gd name="T10" fmla="*/ 2147483647 w 6464"/>
              <a:gd name="T11" fmla="*/ 2147483647 h 4763"/>
              <a:gd name="T12" fmla="*/ 2147483647 w 6464"/>
              <a:gd name="T13" fmla="*/ 2147483647 h 4763"/>
              <a:gd name="T14" fmla="*/ 2147483647 w 6464"/>
              <a:gd name="T15" fmla="*/ 2147483647 h 4763"/>
              <a:gd name="T16" fmla="*/ 2147483647 w 6464"/>
              <a:gd name="T17" fmla="*/ 2147483647 h 4763"/>
              <a:gd name="T18" fmla="*/ 2147483647 w 6464"/>
              <a:gd name="T19" fmla="*/ 2147483647 h 4763"/>
              <a:gd name="T20" fmla="*/ 2147483647 w 6464"/>
              <a:gd name="T21" fmla="*/ 2147483647 h 4763"/>
              <a:gd name="T22" fmla="*/ 2147483647 w 6464"/>
              <a:gd name="T23" fmla="*/ 2147483647 h 4763"/>
              <a:gd name="T24" fmla="*/ 2147483647 w 6464"/>
              <a:gd name="T25" fmla="*/ 2147483647 h 4763"/>
              <a:gd name="T26" fmla="*/ 2147483647 w 6464"/>
              <a:gd name="T27" fmla="*/ 2147483647 h 4763"/>
              <a:gd name="T28" fmla="*/ 2147483647 w 6464"/>
              <a:gd name="T29" fmla="*/ 2147483647 h 4763"/>
              <a:gd name="T30" fmla="*/ 2147483647 w 6464"/>
              <a:gd name="T31" fmla="*/ 2147483647 h 4763"/>
              <a:gd name="T32" fmla="*/ 2147483647 w 6464"/>
              <a:gd name="T33" fmla="*/ 2147483647 h 4763"/>
              <a:gd name="T34" fmla="*/ 2147483647 w 6464"/>
              <a:gd name="T35" fmla="*/ 2147483647 h 4763"/>
              <a:gd name="T36" fmla="*/ 2147483647 w 6464"/>
              <a:gd name="T37" fmla="*/ 2147483647 h 4763"/>
              <a:gd name="T38" fmla="*/ 2147483647 w 6464"/>
              <a:gd name="T39" fmla="*/ 2147483647 h 4763"/>
              <a:gd name="T40" fmla="*/ 2147483647 w 6464"/>
              <a:gd name="T41" fmla="*/ 2147483647 h 4763"/>
              <a:gd name="T42" fmla="*/ 2147483647 w 6464"/>
              <a:gd name="T43" fmla="*/ 2147483647 h 4763"/>
              <a:gd name="T44" fmla="*/ 2147483647 w 6464"/>
              <a:gd name="T45" fmla="*/ 2147483647 h 4763"/>
              <a:gd name="T46" fmla="*/ 2147483647 w 6464"/>
              <a:gd name="T47" fmla="*/ 2147483647 h 4763"/>
              <a:gd name="T48" fmla="*/ 2147483647 w 6464"/>
              <a:gd name="T49" fmla="*/ 2147483647 h 4763"/>
              <a:gd name="T50" fmla="*/ 2147483647 w 6464"/>
              <a:gd name="T51" fmla="*/ 2147483647 h 4763"/>
              <a:gd name="T52" fmla="*/ 2147483647 w 6464"/>
              <a:gd name="T53" fmla="*/ 2147483647 h 4763"/>
              <a:gd name="T54" fmla="*/ 2147483647 w 6464"/>
              <a:gd name="T55" fmla="*/ 2147483647 h 4763"/>
              <a:gd name="T56" fmla="*/ 2147483647 w 6464"/>
              <a:gd name="T57" fmla="*/ 2147483647 h 4763"/>
              <a:gd name="T58" fmla="*/ 2147483647 w 6464"/>
              <a:gd name="T59" fmla="*/ 2147483647 h 4763"/>
              <a:gd name="T60" fmla="*/ 2147483647 w 6464"/>
              <a:gd name="T61" fmla="*/ 2147483647 h 4763"/>
              <a:gd name="T62" fmla="*/ 2147483647 w 6464"/>
              <a:gd name="T63" fmla="*/ 2147483647 h 4763"/>
              <a:gd name="T64" fmla="*/ 2147483647 w 6464"/>
              <a:gd name="T65" fmla="*/ 2147483647 h 4763"/>
              <a:gd name="T66" fmla="*/ 2147483647 w 6464"/>
              <a:gd name="T67" fmla="*/ 2147483647 h 4763"/>
              <a:gd name="T68" fmla="*/ 2147483647 w 6464"/>
              <a:gd name="T69" fmla="*/ 2147483647 h 4763"/>
              <a:gd name="T70" fmla="*/ 2147483647 w 6464"/>
              <a:gd name="T71" fmla="*/ 2147483647 h 4763"/>
              <a:gd name="T72" fmla="*/ 2147483647 w 6464"/>
              <a:gd name="T73" fmla="*/ 2147483647 h 4763"/>
              <a:gd name="T74" fmla="*/ 2147483647 w 6464"/>
              <a:gd name="T75" fmla="*/ 2147483647 h 4763"/>
              <a:gd name="T76" fmla="*/ 2147483647 w 6464"/>
              <a:gd name="T77" fmla="*/ 2147483647 h 4763"/>
              <a:gd name="T78" fmla="*/ 2147483647 w 6464"/>
              <a:gd name="T79" fmla="*/ 2147483647 h 4763"/>
              <a:gd name="T80" fmla="*/ 2147483647 w 6464"/>
              <a:gd name="T81" fmla="*/ 2147483647 h 4763"/>
              <a:gd name="T82" fmla="*/ 2147483647 w 6464"/>
              <a:gd name="T83" fmla="*/ 2147483647 h 4763"/>
              <a:gd name="T84" fmla="*/ 2147483647 w 6464"/>
              <a:gd name="T85" fmla="*/ 2147483647 h 4763"/>
              <a:gd name="T86" fmla="*/ 2147483647 w 6464"/>
              <a:gd name="T87" fmla="*/ 2147483647 h 4763"/>
              <a:gd name="T88" fmla="*/ 2147483647 w 6464"/>
              <a:gd name="T89" fmla="*/ 2147483647 h 4763"/>
              <a:gd name="T90" fmla="*/ 2147483647 w 6464"/>
              <a:gd name="T91" fmla="*/ 2147483647 h 4763"/>
              <a:gd name="T92" fmla="*/ 2147483647 w 6464"/>
              <a:gd name="T93" fmla="*/ 2147483647 h 4763"/>
              <a:gd name="T94" fmla="*/ 2147483647 w 6464"/>
              <a:gd name="T95" fmla="*/ 2147483647 h 4763"/>
              <a:gd name="T96" fmla="*/ 2147483647 w 6464"/>
              <a:gd name="T97" fmla="*/ 2147483647 h 4763"/>
              <a:gd name="T98" fmla="*/ 2147483647 w 6464"/>
              <a:gd name="T99" fmla="*/ 2147483647 h 4763"/>
              <a:gd name="T100" fmla="*/ 2147483647 w 6464"/>
              <a:gd name="T101" fmla="*/ 2147483647 h 4763"/>
              <a:gd name="T102" fmla="*/ 2147483647 w 6464"/>
              <a:gd name="T103" fmla="*/ 2147483647 h 4763"/>
              <a:gd name="T104" fmla="*/ 2147483647 w 6464"/>
              <a:gd name="T105" fmla="*/ 2147483647 h 4763"/>
              <a:gd name="T106" fmla="*/ 2147483647 w 6464"/>
              <a:gd name="T107" fmla="*/ 2147483647 h 4763"/>
              <a:gd name="T108" fmla="*/ 2147483647 w 6464"/>
              <a:gd name="T109" fmla="*/ 2147483647 h 4763"/>
              <a:gd name="T110" fmla="*/ 2147483647 w 6464"/>
              <a:gd name="T111" fmla="*/ 2147483647 h 4763"/>
              <a:gd name="T112" fmla="*/ 2147483647 w 6464"/>
              <a:gd name="T113" fmla="*/ 2147483647 h 4763"/>
              <a:gd name="T114" fmla="*/ 2147483647 w 6464"/>
              <a:gd name="T115" fmla="*/ 2147483647 h 4763"/>
              <a:gd name="T116" fmla="*/ 2147483647 w 6464"/>
              <a:gd name="T117" fmla="*/ 2147483647 h 4763"/>
              <a:gd name="T118" fmla="*/ 2147483647 w 6464"/>
              <a:gd name="T119" fmla="*/ 2147483647 h 4763"/>
              <a:gd name="T120" fmla="*/ 2147483647 w 6464"/>
              <a:gd name="T121" fmla="*/ 2147483647 h 4763"/>
              <a:gd name="T122" fmla="*/ 2147483647 w 6464"/>
              <a:gd name="T123" fmla="*/ 2147483647 h 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464"/>
              <a:gd name="T187" fmla="*/ 0 h 4763"/>
              <a:gd name="T188" fmla="*/ 6464 w 6464"/>
              <a:gd name="T189" fmla="*/ 4763 h 47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464" h="4763">
                <a:moveTo>
                  <a:pt x="1890" y="254"/>
                </a:moveTo>
                <a:lnTo>
                  <a:pt x="1890" y="254"/>
                </a:lnTo>
                <a:lnTo>
                  <a:pt x="1801" y="256"/>
                </a:lnTo>
                <a:lnTo>
                  <a:pt x="1713" y="259"/>
                </a:lnTo>
                <a:lnTo>
                  <a:pt x="1628" y="267"/>
                </a:lnTo>
                <a:lnTo>
                  <a:pt x="1545" y="277"/>
                </a:lnTo>
                <a:lnTo>
                  <a:pt x="1462" y="288"/>
                </a:lnTo>
                <a:lnTo>
                  <a:pt x="1383" y="304"/>
                </a:lnTo>
                <a:lnTo>
                  <a:pt x="1305" y="319"/>
                </a:lnTo>
                <a:lnTo>
                  <a:pt x="1230" y="339"/>
                </a:lnTo>
                <a:lnTo>
                  <a:pt x="1155" y="361"/>
                </a:lnTo>
                <a:lnTo>
                  <a:pt x="1086" y="385"/>
                </a:lnTo>
                <a:lnTo>
                  <a:pt x="1017" y="410"/>
                </a:lnTo>
                <a:lnTo>
                  <a:pt x="950" y="437"/>
                </a:lnTo>
                <a:lnTo>
                  <a:pt x="887" y="466"/>
                </a:lnTo>
                <a:lnTo>
                  <a:pt x="826" y="497"/>
                </a:lnTo>
                <a:lnTo>
                  <a:pt x="768" y="529"/>
                </a:lnTo>
                <a:lnTo>
                  <a:pt x="712" y="564"/>
                </a:lnTo>
                <a:lnTo>
                  <a:pt x="660" y="599"/>
                </a:lnTo>
                <a:lnTo>
                  <a:pt x="609" y="637"/>
                </a:lnTo>
                <a:lnTo>
                  <a:pt x="563" y="675"/>
                </a:lnTo>
                <a:lnTo>
                  <a:pt x="518" y="715"/>
                </a:lnTo>
                <a:lnTo>
                  <a:pt x="478" y="756"/>
                </a:lnTo>
                <a:lnTo>
                  <a:pt x="440" y="798"/>
                </a:lnTo>
                <a:lnTo>
                  <a:pt x="405" y="841"/>
                </a:lnTo>
                <a:lnTo>
                  <a:pt x="375" y="884"/>
                </a:lnTo>
                <a:lnTo>
                  <a:pt x="346" y="928"/>
                </a:lnTo>
                <a:lnTo>
                  <a:pt x="323" y="974"/>
                </a:lnTo>
                <a:lnTo>
                  <a:pt x="302" y="1019"/>
                </a:lnTo>
                <a:lnTo>
                  <a:pt x="284" y="1066"/>
                </a:lnTo>
                <a:lnTo>
                  <a:pt x="272" y="1112"/>
                </a:lnTo>
                <a:lnTo>
                  <a:pt x="262" y="1159"/>
                </a:lnTo>
                <a:lnTo>
                  <a:pt x="259" y="1182"/>
                </a:lnTo>
                <a:lnTo>
                  <a:pt x="256" y="1206"/>
                </a:lnTo>
                <a:lnTo>
                  <a:pt x="254" y="1230"/>
                </a:lnTo>
                <a:lnTo>
                  <a:pt x="254" y="1254"/>
                </a:lnTo>
                <a:lnTo>
                  <a:pt x="254" y="1279"/>
                </a:lnTo>
                <a:lnTo>
                  <a:pt x="256" y="1305"/>
                </a:lnTo>
                <a:lnTo>
                  <a:pt x="259" y="1330"/>
                </a:lnTo>
                <a:lnTo>
                  <a:pt x="264" y="1356"/>
                </a:lnTo>
                <a:lnTo>
                  <a:pt x="269" y="1379"/>
                </a:lnTo>
                <a:lnTo>
                  <a:pt x="275" y="1405"/>
                </a:lnTo>
                <a:lnTo>
                  <a:pt x="283" y="1430"/>
                </a:lnTo>
                <a:lnTo>
                  <a:pt x="291" y="1454"/>
                </a:lnTo>
                <a:lnTo>
                  <a:pt x="300" y="1480"/>
                </a:lnTo>
                <a:lnTo>
                  <a:pt x="310" y="1503"/>
                </a:lnTo>
                <a:lnTo>
                  <a:pt x="323" y="1527"/>
                </a:lnTo>
                <a:lnTo>
                  <a:pt x="334" y="1551"/>
                </a:lnTo>
                <a:lnTo>
                  <a:pt x="362" y="1599"/>
                </a:lnTo>
                <a:lnTo>
                  <a:pt x="394" y="1646"/>
                </a:lnTo>
                <a:lnTo>
                  <a:pt x="431" y="1693"/>
                </a:lnTo>
                <a:lnTo>
                  <a:pt x="469" y="1737"/>
                </a:lnTo>
                <a:lnTo>
                  <a:pt x="512" y="1780"/>
                </a:lnTo>
                <a:lnTo>
                  <a:pt x="558" y="1823"/>
                </a:lnTo>
                <a:lnTo>
                  <a:pt x="609" y="1866"/>
                </a:lnTo>
                <a:lnTo>
                  <a:pt x="661" y="1906"/>
                </a:lnTo>
                <a:lnTo>
                  <a:pt x="717" y="1945"/>
                </a:lnTo>
                <a:lnTo>
                  <a:pt x="776" y="1983"/>
                </a:lnTo>
                <a:lnTo>
                  <a:pt x="2823" y="3242"/>
                </a:lnTo>
                <a:lnTo>
                  <a:pt x="2843" y="3194"/>
                </a:lnTo>
                <a:lnTo>
                  <a:pt x="2867" y="3147"/>
                </a:lnTo>
                <a:lnTo>
                  <a:pt x="2894" y="3101"/>
                </a:lnTo>
                <a:lnTo>
                  <a:pt x="2924" y="3056"/>
                </a:lnTo>
                <a:lnTo>
                  <a:pt x="2956" y="3013"/>
                </a:lnTo>
                <a:lnTo>
                  <a:pt x="2991" y="2970"/>
                </a:lnTo>
                <a:lnTo>
                  <a:pt x="3029" y="2929"/>
                </a:lnTo>
                <a:lnTo>
                  <a:pt x="3069" y="2888"/>
                </a:lnTo>
                <a:lnTo>
                  <a:pt x="3112" y="2848"/>
                </a:lnTo>
                <a:lnTo>
                  <a:pt x="3157" y="2810"/>
                </a:lnTo>
                <a:lnTo>
                  <a:pt x="3203" y="2773"/>
                </a:lnTo>
                <a:lnTo>
                  <a:pt x="3252" y="2738"/>
                </a:lnTo>
                <a:lnTo>
                  <a:pt x="3303" y="2703"/>
                </a:lnTo>
                <a:lnTo>
                  <a:pt x="3355" y="2672"/>
                </a:lnTo>
                <a:lnTo>
                  <a:pt x="3411" y="2640"/>
                </a:lnTo>
                <a:lnTo>
                  <a:pt x="3466" y="2610"/>
                </a:lnTo>
                <a:lnTo>
                  <a:pt x="3525" y="2581"/>
                </a:lnTo>
                <a:lnTo>
                  <a:pt x="3586" y="2554"/>
                </a:lnTo>
                <a:lnTo>
                  <a:pt x="3648" y="2529"/>
                </a:lnTo>
                <a:lnTo>
                  <a:pt x="3711" y="2505"/>
                </a:lnTo>
                <a:lnTo>
                  <a:pt x="3776" y="2482"/>
                </a:lnTo>
                <a:lnTo>
                  <a:pt x="3842" y="2462"/>
                </a:lnTo>
                <a:lnTo>
                  <a:pt x="3910" y="2443"/>
                </a:lnTo>
                <a:lnTo>
                  <a:pt x="3978" y="2425"/>
                </a:lnTo>
                <a:lnTo>
                  <a:pt x="4048" y="2411"/>
                </a:lnTo>
                <a:lnTo>
                  <a:pt x="4120" y="2397"/>
                </a:lnTo>
                <a:lnTo>
                  <a:pt x="4191" y="2385"/>
                </a:lnTo>
                <a:lnTo>
                  <a:pt x="4264" y="2374"/>
                </a:lnTo>
                <a:lnTo>
                  <a:pt x="4339" y="2366"/>
                </a:lnTo>
                <a:lnTo>
                  <a:pt x="4414" y="2360"/>
                </a:lnTo>
                <a:lnTo>
                  <a:pt x="4488" y="2357"/>
                </a:lnTo>
                <a:lnTo>
                  <a:pt x="4565" y="2354"/>
                </a:lnTo>
                <a:lnTo>
                  <a:pt x="4792" y="2487"/>
                </a:lnTo>
                <a:lnTo>
                  <a:pt x="4703" y="2482"/>
                </a:lnTo>
                <a:lnTo>
                  <a:pt x="4611" y="2481"/>
                </a:lnTo>
                <a:lnTo>
                  <a:pt x="4520" y="2482"/>
                </a:lnTo>
                <a:lnTo>
                  <a:pt x="4430" y="2487"/>
                </a:lnTo>
                <a:lnTo>
                  <a:pt x="4342" y="2494"/>
                </a:lnTo>
                <a:lnTo>
                  <a:pt x="4255" y="2503"/>
                </a:lnTo>
                <a:lnTo>
                  <a:pt x="4171" y="2516"/>
                </a:lnTo>
                <a:lnTo>
                  <a:pt x="4088" y="2532"/>
                </a:lnTo>
                <a:lnTo>
                  <a:pt x="4007" y="2549"/>
                </a:lnTo>
                <a:lnTo>
                  <a:pt x="3927" y="2568"/>
                </a:lnTo>
                <a:lnTo>
                  <a:pt x="3851" y="2590"/>
                </a:lnTo>
                <a:lnTo>
                  <a:pt x="3776" y="2616"/>
                </a:lnTo>
                <a:lnTo>
                  <a:pt x="3705" y="2641"/>
                </a:lnTo>
                <a:lnTo>
                  <a:pt x="3635" y="2672"/>
                </a:lnTo>
                <a:lnTo>
                  <a:pt x="3567" y="2702"/>
                </a:lnTo>
                <a:lnTo>
                  <a:pt x="3501" y="2734"/>
                </a:lnTo>
                <a:lnTo>
                  <a:pt x="3439" y="2768"/>
                </a:lnTo>
                <a:lnTo>
                  <a:pt x="3381" y="2805"/>
                </a:lnTo>
                <a:lnTo>
                  <a:pt x="3325" y="2843"/>
                </a:lnTo>
                <a:lnTo>
                  <a:pt x="3271" y="2883"/>
                </a:lnTo>
                <a:lnTo>
                  <a:pt x="3220" y="2924"/>
                </a:lnTo>
                <a:lnTo>
                  <a:pt x="3174" y="2966"/>
                </a:lnTo>
                <a:lnTo>
                  <a:pt x="3129" y="3010"/>
                </a:lnTo>
                <a:lnTo>
                  <a:pt x="3088" y="3055"/>
                </a:lnTo>
                <a:lnTo>
                  <a:pt x="3052" y="3101"/>
                </a:lnTo>
                <a:lnTo>
                  <a:pt x="3018" y="3148"/>
                </a:lnTo>
                <a:lnTo>
                  <a:pt x="2988" y="3198"/>
                </a:lnTo>
                <a:lnTo>
                  <a:pt x="2961" y="3247"/>
                </a:lnTo>
                <a:lnTo>
                  <a:pt x="2950" y="3272"/>
                </a:lnTo>
                <a:lnTo>
                  <a:pt x="2939" y="3296"/>
                </a:lnTo>
                <a:lnTo>
                  <a:pt x="2929" y="3322"/>
                </a:lnTo>
                <a:lnTo>
                  <a:pt x="2920" y="3349"/>
                </a:lnTo>
                <a:lnTo>
                  <a:pt x="2912" y="3374"/>
                </a:lnTo>
                <a:lnTo>
                  <a:pt x="2905" y="3399"/>
                </a:lnTo>
                <a:lnTo>
                  <a:pt x="2899" y="3426"/>
                </a:lnTo>
                <a:lnTo>
                  <a:pt x="2894" y="3452"/>
                </a:lnTo>
                <a:lnTo>
                  <a:pt x="2891" y="3479"/>
                </a:lnTo>
                <a:lnTo>
                  <a:pt x="2888" y="3504"/>
                </a:lnTo>
                <a:lnTo>
                  <a:pt x="2886" y="3531"/>
                </a:lnTo>
                <a:lnTo>
                  <a:pt x="2886" y="3558"/>
                </a:lnTo>
                <a:lnTo>
                  <a:pt x="2886" y="3582"/>
                </a:lnTo>
                <a:lnTo>
                  <a:pt x="515" y="2118"/>
                </a:lnTo>
                <a:lnTo>
                  <a:pt x="485" y="2099"/>
                </a:lnTo>
                <a:lnTo>
                  <a:pt x="455" y="2079"/>
                </a:lnTo>
                <a:lnTo>
                  <a:pt x="426" y="2058"/>
                </a:lnTo>
                <a:lnTo>
                  <a:pt x="399" y="2037"/>
                </a:lnTo>
                <a:lnTo>
                  <a:pt x="372" y="2015"/>
                </a:lnTo>
                <a:lnTo>
                  <a:pt x="346" y="1993"/>
                </a:lnTo>
                <a:lnTo>
                  <a:pt x="321" y="1971"/>
                </a:lnTo>
                <a:lnTo>
                  <a:pt x="297" y="1947"/>
                </a:lnTo>
                <a:lnTo>
                  <a:pt x="273" y="1923"/>
                </a:lnTo>
                <a:lnTo>
                  <a:pt x="251" y="1899"/>
                </a:lnTo>
                <a:lnTo>
                  <a:pt x="229" y="1874"/>
                </a:lnTo>
                <a:lnTo>
                  <a:pt x="208" y="1848"/>
                </a:lnTo>
                <a:lnTo>
                  <a:pt x="189" y="1821"/>
                </a:lnTo>
                <a:lnTo>
                  <a:pt x="170" y="1796"/>
                </a:lnTo>
                <a:lnTo>
                  <a:pt x="153" y="1769"/>
                </a:lnTo>
                <a:lnTo>
                  <a:pt x="135" y="1742"/>
                </a:lnTo>
                <a:lnTo>
                  <a:pt x="119" y="1713"/>
                </a:lnTo>
                <a:lnTo>
                  <a:pt x="103" y="1685"/>
                </a:lnTo>
                <a:lnTo>
                  <a:pt x="91" y="1656"/>
                </a:lnTo>
                <a:lnTo>
                  <a:pt x="76" y="1627"/>
                </a:lnTo>
                <a:lnTo>
                  <a:pt x="65" y="1597"/>
                </a:lnTo>
                <a:lnTo>
                  <a:pt x="54" y="1569"/>
                </a:lnTo>
                <a:lnTo>
                  <a:pt x="43" y="1538"/>
                </a:lnTo>
                <a:lnTo>
                  <a:pt x="35" y="1507"/>
                </a:lnTo>
                <a:lnTo>
                  <a:pt x="27" y="1476"/>
                </a:lnTo>
                <a:lnTo>
                  <a:pt x="19" y="1446"/>
                </a:lnTo>
                <a:lnTo>
                  <a:pt x="14" y="1414"/>
                </a:lnTo>
                <a:lnTo>
                  <a:pt x="10" y="1383"/>
                </a:lnTo>
                <a:lnTo>
                  <a:pt x="5" y="1351"/>
                </a:lnTo>
                <a:lnTo>
                  <a:pt x="2" y="1319"/>
                </a:lnTo>
                <a:lnTo>
                  <a:pt x="0" y="1286"/>
                </a:lnTo>
                <a:lnTo>
                  <a:pt x="0" y="1254"/>
                </a:lnTo>
                <a:lnTo>
                  <a:pt x="0" y="1219"/>
                </a:lnTo>
                <a:lnTo>
                  <a:pt x="3" y="1186"/>
                </a:lnTo>
                <a:lnTo>
                  <a:pt x="6" y="1152"/>
                </a:lnTo>
                <a:lnTo>
                  <a:pt x="11" y="1119"/>
                </a:lnTo>
                <a:lnTo>
                  <a:pt x="16" y="1085"/>
                </a:lnTo>
                <a:lnTo>
                  <a:pt x="24" y="1052"/>
                </a:lnTo>
                <a:lnTo>
                  <a:pt x="32" y="1020"/>
                </a:lnTo>
                <a:lnTo>
                  <a:pt x="41" y="989"/>
                </a:lnTo>
                <a:lnTo>
                  <a:pt x="51" y="957"/>
                </a:lnTo>
                <a:lnTo>
                  <a:pt x="64" y="925"/>
                </a:lnTo>
                <a:lnTo>
                  <a:pt x="76" y="895"/>
                </a:lnTo>
                <a:lnTo>
                  <a:pt x="91" y="865"/>
                </a:lnTo>
                <a:lnTo>
                  <a:pt x="105" y="834"/>
                </a:lnTo>
                <a:lnTo>
                  <a:pt x="121" y="804"/>
                </a:lnTo>
                <a:lnTo>
                  <a:pt x="138" y="776"/>
                </a:lnTo>
                <a:lnTo>
                  <a:pt x="157" y="747"/>
                </a:lnTo>
                <a:lnTo>
                  <a:pt x="176" y="718"/>
                </a:lnTo>
                <a:lnTo>
                  <a:pt x="195" y="690"/>
                </a:lnTo>
                <a:lnTo>
                  <a:pt x="218" y="663"/>
                </a:lnTo>
                <a:lnTo>
                  <a:pt x="240" y="636"/>
                </a:lnTo>
                <a:lnTo>
                  <a:pt x="262" y="609"/>
                </a:lnTo>
                <a:lnTo>
                  <a:pt x="288" y="583"/>
                </a:lnTo>
                <a:lnTo>
                  <a:pt x="312" y="558"/>
                </a:lnTo>
                <a:lnTo>
                  <a:pt x="339" y="532"/>
                </a:lnTo>
                <a:lnTo>
                  <a:pt x="393" y="483"/>
                </a:lnTo>
                <a:lnTo>
                  <a:pt x="450" y="437"/>
                </a:lnTo>
                <a:lnTo>
                  <a:pt x="512" y="393"/>
                </a:lnTo>
                <a:lnTo>
                  <a:pt x="575" y="350"/>
                </a:lnTo>
                <a:lnTo>
                  <a:pt x="642" y="310"/>
                </a:lnTo>
                <a:lnTo>
                  <a:pt x="712" y="272"/>
                </a:lnTo>
                <a:lnTo>
                  <a:pt x="784" y="235"/>
                </a:lnTo>
                <a:lnTo>
                  <a:pt x="858" y="202"/>
                </a:lnTo>
                <a:lnTo>
                  <a:pt x="936" y="170"/>
                </a:lnTo>
                <a:lnTo>
                  <a:pt x="1014" y="141"/>
                </a:lnTo>
                <a:lnTo>
                  <a:pt x="1095" y="116"/>
                </a:lnTo>
                <a:lnTo>
                  <a:pt x="1179" y="92"/>
                </a:lnTo>
                <a:lnTo>
                  <a:pt x="1264" y="70"/>
                </a:lnTo>
                <a:lnTo>
                  <a:pt x="1349" y="52"/>
                </a:lnTo>
                <a:lnTo>
                  <a:pt x="1437" y="37"/>
                </a:lnTo>
                <a:lnTo>
                  <a:pt x="1526" y="24"/>
                </a:lnTo>
                <a:lnTo>
                  <a:pt x="1615" y="13"/>
                </a:lnTo>
                <a:lnTo>
                  <a:pt x="1707" y="6"/>
                </a:lnTo>
                <a:lnTo>
                  <a:pt x="1798" y="2"/>
                </a:lnTo>
                <a:lnTo>
                  <a:pt x="1890" y="0"/>
                </a:lnTo>
                <a:lnTo>
                  <a:pt x="1982" y="2"/>
                </a:lnTo>
                <a:lnTo>
                  <a:pt x="2074" y="6"/>
                </a:lnTo>
                <a:lnTo>
                  <a:pt x="2165" y="13"/>
                </a:lnTo>
                <a:lnTo>
                  <a:pt x="2255" y="24"/>
                </a:lnTo>
                <a:lnTo>
                  <a:pt x="2344" y="37"/>
                </a:lnTo>
                <a:lnTo>
                  <a:pt x="2432" y="52"/>
                </a:lnTo>
                <a:lnTo>
                  <a:pt x="2518" y="70"/>
                </a:lnTo>
                <a:lnTo>
                  <a:pt x="2602" y="92"/>
                </a:lnTo>
                <a:lnTo>
                  <a:pt x="2684" y="116"/>
                </a:lnTo>
                <a:lnTo>
                  <a:pt x="2766" y="141"/>
                </a:lnTo>
                <a:lnTo>
                  <a:pt x="2845" y="170"/>
                </a:lnTo>
                <a:lnTo>
                  <a:pt x="2921" y="202"/>
                </a:lnTo>
                <a:lnTo>
                  <a:pt x="2996" y="235"/>
                </a:lnTo>
                <a:lnTo>
                  <a:pt x="3069" y="272"/>
                </a:lnTo>
                <a:lnTo>
                  <a:pt x="3139" y="310"/>
                </a:lnTo>
                <a:lnTo>
                  <a:pt x="3206" y="350"/>
                </a:lnTo>
                <a:lnTo>
                  <a:pt x="3269" y="393"/>
                </a:lnTo>
                <a:lnTo>
                  <a:pt x="3330" y="437"/>
                </a:lnTo>
                <a:lnTo>
                  <a:pt x="3389" y="483"/>
                </a:lnTo>
                <a:lnTo>
                  <a:pt x="3443" y="532"/>
                </a:lnTo>
                <a:lnTo>
                  <a:pt x="3468" y="558"/>
                </a:lnTo>
                <a:lnTo>
                  <a:pt x="3493" y="583"/>
                </a:lnTo>
                <a:lnTo>
                  <a:pt x="3517" y="609"/>
                </a:lnTo>
                <a:lnTo>
                  <a:pt x="3541" y="636"/>
                </a:lnTo>
                <a:lnTo>
                  <a:pt x="3563" y="663"/>
                </a:lnTo>
                <a:lnTo>
                  <a:pt x="3584" y="690"/>
                </a:lnTo>
                <a:lnTo>
                  <a:pt x="3605" y="718"/>
                </a:lnTo>
                <a:lnTo>
                  <a:pt x="3624" y="747"/>
                </a:lnTo>
                <a:lnTo>
                  <a:pt x="3643" y="776"/>
                </a:lnTo>
                <a:lnTo>
                  <a:pt x="3659" y="804"/>
                </a:lnTo>
                <a:lnTo>
                  <a:pt x="3676" y="834"/>
                </a:lnTo>
                <a:lnTo>
                  <a:pt x="3691" y="865"/>
                </a:lnTo>
                <a:lnTo>
                  <a:pt x="3705" y="895"/>
                </a:lnTo>
                <a:lnTo>
                  <a:pt x="3718" y="925"/>
                </a:lnTo>
                <a:lnTo>
                  <a:pt x="3729" y="957"/>
                </a:lnTo>
                <a:lnTo>
                  <a:pt x="3740" y="989"/>
                </a:lnTo>
                <a:lnTo>
                  <a:pt x="3749" y="1020"/>
                </a:lnTo>
                <a:lnTo>
                  <a:pt x="3757" y="1052"/>
                </a:lnTo>
                <a:lnTo>
                  <a:pt x="3764" y="1085"/>
                </a:lnTo>
                <a:lnTo>
                  <a:pt x="3770" y="1119"/>
                </a:lnTo>
                <a:lnTo>
                  <a:pt x="3775" y="1152"/>
                </a:lnTo>
                <a:lnTo>
                  <a:pt x="3778" y="1186"/>
                </a:lnTo>
                <a:lnTo>
                  <a:pt x="3780" y="1219"/>
                </a:lnTo>
                <a:lnTo>
                  <a:pt x="3781" y="1254"/>
                </a:lnTo>
                <a:lnTo>
                  <a:pt x="3780" y="1286"/>
                </a:lnTo>
                <a:lnTo>
                  <a:pt x="3778" y="1317"/>
                </a:lnTo>
                <a:lnTo>
                  <a:pt x="3775" y="1349"/>
                </a:lnTo>
                <a:lnTo>
                  <a:pt x="3772" y="1381"/>
                </a:lnTo>
                <a:lnTo>
                  <a:pt x="3767" y="1411"/>
                </a:lnTo>
                <a:lnTo>
                  <a:pt x="3760" y="1441"/>
                </a:lnTo>
                <a:lnTo>
                  <a:pt x="3753" y="1472"/>
                </a:lnTo>
                <a:lnTo>
                  <a:pt x="3745" y="1502"/>
                </a:lnTo>
                <a:lnTo>
                  <a:pt x="3737" y="1532"/>
                </a:lnTo>
                <a:lnTo>
                  <a:pt x="3726" y="1561"/>
                </a:lnTo>
                <a:lnTo>
                  <a:pt x="3714" y="1589"/>
                </a:lnTo>
                <a:lnTo>
                  <a:pt x="3703" y="1618"/>
                </a:lnTo>
                <a:lnTo>
                  <a:pt x="3689" y="1646"/>
                </a:lnTo>
                <a:lnTo>
                  <a:pt x="3675" y="1673"/>
                </a:lnTo>
                <a:lnTo>
                  <a:pt x="3660" y="1702"/>
                </a:lnTo>
                <a:lnTo>
                  <a:pt x="3644" y="1729"/>
                </a:lnTo>
                <a:lnTo>
                  <a:pt x="3609" y="1782"/>
                </a:lnTo>
                <a:lnTo>
                  <a:pt x="3573" y="1834"/>
                </a:lnTo>
                <a:lnTo>
                  <a:pt x="3532" y="1883"/>
                </a:lnTo>
                <a:lnTo>
                  <a:pt x="3486" y="1933"/>
                </a:lnTo>
                <a:lnTo>
                  <a:pt x="3438" y="1979"/>
                </a:lnTo>
                <a:lnTo>
                  <a:pt x="3389" y="2025"/>
                </a:lnTo>
                <a:lnTo>
                  <a:pt x="3335" y="2068"/>
                </a:lnTo>
                <a:lnTo>
                  <a:pt x="3277" y="2109"/>
                </a:lnTo>
                <a:lnTo>
                  <a:pt x="3218" y="2149"/>
                </a:lnTo>
                <a:lnTo>
                  <a:pt x="3158" y="2187"/>
                </a:lnTo>
                <a:lnTo>
                  <a:pt x="3095" y="2223"/>
                </a:lnTo>
                <a:lnTo>
                  <a:pt x="3028" y="2258"/>
                </a:lnTo>
                <a:lnTo>
                  <a:pt x="2959" y="2290"/>
                </a:lnTo>
                <a:lnTo>
                  <a:pt x="2889" y="2320"/>
                </a:lnTo>
                <a:lnTo>
                  <a:pt x="2816" y="2347"/>
                </a:lnTo>
                <a:lnTo>
                  <a:pt x="2743" y="2374"/>
                </a:lnTo>
                <a:lnTo>
                  <a:pt x="2667" y="2398"/>
                </a:lnTo>
                <a:lnTo>
                  <a:pt x="2589" y="2419"/>
                </a:lnTo>
                <a:lnTo>
                  <a:pt x="2511" y="2440"/>
                </a:lnTo>
                <a:lnTo>
                  <a:pt x="2430" y="2455"/>
                </a:lnTo>
                <a:lnTo>
                  <a:pt x="2349" y="2471"/>
                </a:lnTo>
                <a:lnTo>
                  <a:pt x="2266" y="2482"/>
                </a:lnTo>
                <a:lnTo>
                  <a:pt x="2184" y="2494"/>
                </a:lnTo>
                <a:lnTo>
                  <a:pt x="2100" y="2500"/>
                </a:lnTo>
                <a:lnTo>
                  <a:pt x="1683" y="2246"/>
                </a:lnTo>
                <a:lnTo>
                  <a:pt x="1734" y="2250"/>
                </a:lnTo>
                <a:lnTo>
                  <a:pt x="1786" y="2252"/>
                </a:lnTo>
                <a:lnTo>
                  <a:pt x="1837" y="2254"/>
                </a:lnTo>
                <a:lnTo>
                  <a:pt x="1890" y="2254"/>
                </a:lnTo>
                <a:lnTo>
                  <a:pt x="1979" y="2252"/>
                </a:lnTo>
                <a:lnTo>
                  <a:pt x="2066" y="2249"/>
                </a:lnTo>
                <a:lnTo>
                  <a:pt x="2152" y="2241"/>
                </a:lnTo>
                <a:lnTo>
                  <a:pt x="2236" y="2231"/>
                </a:lnTo>
                <a:lnTo>
                  <a:pt x="2319" y="2220"/>
                </a:lnTo>
                <a:lnTo>
                  <a:pt x="2398" y="2206"/>
                </a:lnTo>
                <a:lnTo>
                  <a:pt x="2476" y="2188"/>
                </a:lnTo>
                <a:lnTo>
                  <a:pt x="2551" y="2169"/>
                </a:lnTo>
                <a:lnTo>
                  <a:pt x="2624" y="2147"/>
                </a:lnTo>
                <a:lnTo>
                  <a:pt x="2696" y="2125"/>
                </a:lnTo>
                <a:lnTo>
                  <a:pt x="2764" y="2098"/>
                </a:lnTo>
                <a:lnTo>
                  <a:pt x="2831" y="2071"/>
                </a:lnTo>
                <a:lnTo>
                  <a:pt x="2894" y="2042"/>
                </a:lnTo>
                <a:lnTo>
                  <a:pt x="2955" y="2010"/>
                </a:lnTo>
                <a:lnTo>
                  <a:pt x="3013" y="1979"/>
                </a:lnTo>
                <a:lnTo>
                  <a:pt x="3069" y="1944"/>
                </a:lnTo>
                <a:lnTo>
                  <a:pt x="3122" y="1909"/>
                </a:lnTo>
                <a:lnTo>
                  <a:pt x="3171" y="1871"/>
                </a:lnTo>
                <a:lnTo>
                  <a:pt x="3218" y="1832"/>
                </a:lnTo>
                <a:lnTo>
                  <a:pt x="3261" y="1793"/>
                </a:lnTo>
                <a:lnTo>
                  <a:pt x="3303" y="1753"/>
                </a:lnTo>
                <a:lnTo>
                  <a:pt x="3341" y="1710"/>
                </a:lnTo>
                <a:lnTo>
                  <a:pt x="3374" y="1667"/>
                </a:lnTo>
                <a:lnTo>
                  <a:pt x="3406" y="1624"/>
                </a:lnTo>
                <a:lnTo>
                  <a:pt x="3433" y="1580"/>
                </a:lnTo>
                <a:lnTo>
                  <a:pt x="3457" y="1534"/>
                </a:lnTo>
                <a:lnTo>
                  <a:pt x="3478" y="1489"/>
                </a:lnTo>
                <a:lnTo>
                  <a:pt x="3495" y="1443"/>
                </a:lnTo>
                <a:lnTo>
                  <a:pt x="3509" y="1395"/>
                </a:lnTo>
                <a:lnTo>
                  <a:pt x="3519" y="1349"/>
                </a:lnTo>
                <a:lnTo>
                  <a:pt x="3522" y="1325"/>
                </a:lnTo>
                <a:lnTo>
                  <a:pt x="3524" y="1302"/>
                </a:lnTo>
                <a:lnTo>
                  <a:pt x="3525" y="1278"/>
                </a:lnTo>
                <a:lnTo>
                  <a:pt x="3527" y="1254"/>
                </a:lnTo>
                <a:lnTo>
                  <a:pt x="3525" y="1230"/>
                </a:lnTo>
                <a:lnTo>
                  <a:pt x="3524" y="1206"/>
                </a:lnTo>
                <a:lnTo>
                  <a:pt x="3522" y="1182"/>
                </a:lnTo>
                <a:lnTo>
                  <a:pt x="3519" y="1159"/>
                </a:lnTo>
                <a:lnTo>
                  <a:pt x="3509" y="1112"/>
                </a:lnTo>
                <a:lnTo>
                  <a:pt x="3495" y="1066"/>
                </a:lnTo>
                <a:lnTo>
                  <a:pt x="3478" y="1019"/>
                </a:lnTo>
                <a:lnTo>
                  <a:pt x="3457" y="974"/>
                </a:lnTo>
                <a:lnTo>
                  <a:pt x="3433" y="928"/>
                </a:lnTo>
                <a:lnTo>
                  <a:pt x="3406" y="884"/>
                </a:lnTo>
                <a:lnTo>
                  <a:pt x="3374" y="841"/>
                </a:lnTo>
                <a:lnTo>
                  <a:pt x="3341" y="798"/>
                </a:lnTo>
                <a:lnTo>
                  <a:pt x="3303" y="756"/>
                </a:lnTo>
                <a:lnTo>
                  <a:pt x="3261" y="715"/>
                </a:lnTo>
                <a:lnTo>
                  <a:pt x="3218" y="675"/>
                </a:lnTo>
                <a:lnTo>
                  <a:pt x="3171" y="637"/>
                </a:lnTo>
                <a:lnTo>
                  <a:pt x="3122" y="599"/>
                </a:lnTo>
                <a:lnTo>
                  <a:pt x="3069" y="564"/>
                </a:lnTo>
                <a:lnTo>
                  <a:pt x="3013" y="529"/>
                </a:lnTo>
                <a:lnTo>
                  <a:pt x="2955" y="497"/>
                </a:lnTo>
                <a:lnTo>
                  <a:pt x="2894" y="466"/>
                </a:lnTo>
                <a:lnTo>
                  <a:pt x="2831" y="437"/>
                </a:lnTo>
                <a:lnTo>
                  <a:pt x="2764" y="410"/>
                </a:lnTo>
                <a:lnTo>
                  <a:pt x="2696" y="385"/>
                </a:lnTo>
                <a:lnTo>
                  <a:pt x="2624" y="361"/>
                </a:lnTo>
                <a:lnTo>
                  <a:pt x="2551" y="339"/>
                </a:lnTo>
                <a:lnTo>
                  <a:pt x="2476" y="319"/>
                </a:lnTo>
                <a:lnTo>
                  <a:pt x="2398" y="304"/>
                </a:lnTo>
                <a:lnTo>
                  <a:pt x="2319" y="288"/>
                </a:lnTo>
                <a:lnTo>
                  <a:pt x="2236" y="277"/>
                </a:lnTo>
                <a:lnTo>
                  <a:pt x="2152" y="267"/>
                </a:lnTo>
                <a:lnTo>
                  <a:pt x="2066" y="259"/>
                </a:lnTo>
                <a:lnTo>
                  <a:pt x="1979" y="256"/>
                </a:lnTo>
                <a:lnTo>
                  <a:pt x="1890" y="254"/>
                </a:lnTo>
                <a:close/>
                <a:moveTo>
                  <a:pt x="2788" y="907"/>
                </a:moveTo>
                <a:lnTo>
                  <a:pt x="927" y="907"/>
                </a:lnTo>
                <a:lnTo>
                  <a:pt x="927" y="780"/>
                </a:lnTo>
                <a:lnTo>
                  <a:pt x="2788" y="780"/>
                </a:lnTo>
                <a:lnTo>
                  <a:pt x="2788" y="907"/>
                </a:lnTo>
                <a:close/>
                <a:moveTo>
                  <a:pt x="2150" y="1313"/>
                </a:moveTo>
                <a:lnTo>
                  <a:pt x="927" y="1313"/>
                </a:lnTo>
                <a:lnTo>
                  <a:pt x="927" y="1186"/>
                </a:lnTo>
                <a:lnTo>
                  <a:pt x="2150" y="1186"/>
                </a:lnTo>
                <a:lnTo>
                  <a:pt x="2150" y="1313"/>
                </a:lnTo>
                <a:close/>
                <a:moveTo>
                  <a:pt x="2788" y="1718"/>
                </a:moveTo>
                <a:lnTo>
                  <a:pt x="927" y="1718"/>
                </a:lnTo>
                <a:lnTo>
                  <a:pt x="927" y="1591"/>
                </a:lnTo>
                <a:lnTo>
                  <a:pt x="2788" y="1591"/>
                </a:lnTo>
                <a:lnTo>
                  <a:pt x="2788" y="1718"/>
                </a:lnTo>
                <a:close/>
                <a:moveTo>
                  <a:pt x="4628" y="4062"/>
                </a:moveTo>
                <a:lnTo>
                  <a:pt x="3740" y="4062"/>
                </a:lnTo>
                <a:lnTo>
                  <a:pt x="3740" y="3935"/>
                </a:lnTo>
                <a:lnTo>
                  <a:pt x="4628" y="3935"/>
                </a:lnTo>
                <a:lnTo>
                  <a:pt x="4628" y="4062"/>
                </a:lnTo>
                <a:close/>
                <a:moveTo>
                  <a:pt x="5601" y="3657"/>
                </a:moveTo>
                <a:lnTo>
                  <a:pt x="3740" y="3657"/>
                </a:lnTo>
                <a:lnTo>
                  <a:pt x="3740" y="3530"/>
                </a:lnTo>
                <a:lnTo>
                  <a:pt x="5601" y="3530"/>
                </a:lnTo>
                <a:lnTo>
                  <a:pt x="5601" y="3657"/>
                </a:lnTo>
                <a:close/>
                <a:moveTo>
                  <a:pt x="5601" y="3252"/>
                </a:moveTo>
                <a:lnTo>
                  <a:pt x="3740" y="3252"/>
                </a:lnTo>
                <a:lnTo>
                  <a:pt x="3740" y="3124"/>
                </a:lnTo>
                <a:lnTo>
                  <a:pt x="5601" y="3124"/>
                </a:lnTo>
                <a:lnTo>
                  <a:pt x="5601" y="3252"/>
                </a:lnTo>
                <a:close/>
                <a:moveTo>
                  <a:pt x="3010" y="3956"/>
                </a:moveTo>
                <a:lnTo>
                  <a:pt x="3010" y="3956"/>
                </a:lnTo>
                <a:lnTo>
                  <a:pt x="3034" y="3992"/>
                </a:lnTo>
                <a:lnTo>
                  <a:pt x="3061" y="4027"/>
                </a:lnTo>
                <a:lnTo>
                  <a:pt x="3090" y="4062"/>
                </a:lnTo>
                <a:lnTo>
                  <a:pt x="3120" y="4097"/>
                </a:lnTo>
                <a:lnTo>
                  <a:pt x="3152" y="4130"/>
                </a:lnTo>
                <a:lnTo>
                  <a:pt x="3187" y="4164"/>
                </a:lnTo>
                <a:lnTo>
                  <a:pt x="3223" y="4196"/>
                </a:lnTo>
                <a:lnTo>
                  <a:pt x="3261" y="4226"/>
                </a:lnTo>
                <a:lnTo>
                  <a:pt x="3301" y="4258"/>
                </a:lnTo>
                <a:lnTo>
                  <a:pt x="3342" y="4286"/>
                </a:lnTo>
                <a:lnTo>
                  <a:pt x="3385" y="4315"/>
                </a:lnTo>
                <a:lnTo>
                  <a:pt x="3430" y="4342"/>
                </a:lnTo>
                <a:lnTo>
                  <a:pt x="3476" y="4369"/>
                </a:lnTo>
                <a:lnTo>
                  <a:pt x="3525" y="4394"/>
                </a:lnTo>
                <a:lnTo>
                  <a:pt x="3575" y="4418"/>
                </a:lnTo>
                <a:lnTo>
                  <a:pt x="3625" y="4442"/>
                </a:lnTo>
                <a:lnTo>
                  <a:pt x="3678" y="4464"/>
                </a:lnTo>
                <a:lnTo>
                  <a:pt x="3732" y="4485"/>
                </a:lnTo>
                <a:lnTo>
                  <a:pt x="3787" y="4506"/>
                </a:lnTo>
                <a:lnTo>
                  <a:pt x="3843" y="4523"/>
                </a:lnTo>
                <a:lnTo>
                  <a:pt x="3902" y="4541"/>
                </a:lnTo>
                <a:lnTo>
                  <a:pt x="3961" y="4556"/>
                </a:lnTo>
                <a:lnTo>
                  <a:pt x="4021" y="4572"/>
                </a:lnTo>
                <a:lnTo>
                  <a:pt x="4082" y="4585"/>
                </a:lnTo>
                <a:lnTo>
                  <a:pt x="4145" y="4596"/>
                </a:lnTo>
                <a:lnTo>
                  <a:pt x="4209" y="4607"/>
                </a:lnTo>
                <a:lnTo>
                  <a:pt x="4274" y="4615"/>
                </a:lnTo>
                <a:lnTo>
                  <a:pt x="4339" y="4623"/>
                </a:lnTo>
                <a:lnTo>
                  <a:pt x="4406" y="4630"/>
                </a:lnTo>
                <a:lnTo>
                  <a:pt x="4474" y="4633"/>
                </a:lnTo>
                <a:lnTo>
                  <a:pt x="4542" y="4636"/>
                </a:lnTo>
                <a:lnTo>
                  <a:pt x="4611" y="4636"/>
                </a:lnTo>
                <a:lnTo>
                  <a:pt x="4703" y="4634"/>
                </a:lnTo>
                <a:lnTo>
                  <a:pt x="4792" y="4631"/>
                </a:lnTo>
                <a:lnTo>
                  <a:pt x="4881" y="4623"/>
                </a:lnTo>
                <a:lnTo>
                  <a:pt x="4967" y="4614"/>
                </a:lnTo>
                <a:lnTo>
                  <a:pt x="5053" y="4601"/>
                </a:lnTo>
                <a:lnTo>
                  <a:pt x="5135" y="4587"/>
                </a:lnTo>
                <a:lnTo>
                  <a:pt x="5216" y="4569"/>
                </a:lnTo>
                <a:lnTo>
                  <a:pt x="5294" y="4548"/>
                </a:lnTo>
                <a:lnTo>
                  <a:pt x="5372" y="4526"/>
                </a:lnTo>
                <a:lnTo>
                  <a:pt x="5447" y="4502"/>
                </a:lnTo>
                <a:lnTo>
                  <a:pt x="5518" y="4475"/>
                </a:lnTo>
                <a:lnTo>
                  <a:pt x="5588" y="4447"/>
                </a:lnTo>
                <a:lnTo>
                  <a:pt x="5655" y="4415"/>
                </a:lnTo>
                <a:lnTo>
                  <a:pt x="5720" y="4383"/>
                </a:lnTo>
                <a:lnTo>
                  <a:pt x="5782" y="4348"/>
                </a:lnTo>
                <a:lnTo>
                  <a:pt x="5841" y="4312"/>
                </a:lnTo>
                <a:lnTo>
                  <a:pt x="5898" y="4274"/>
                </a:lnTo>
                <a:lnTo>
                  <a:pt x="5952" y="4234"/>
                </a:lnTo>
                <a:lnTo>
                  <a:pt x="6001" y="4194"/>
                </a:lnTo>
                <a:lnTo>
                  <a:pt x="6049" y="4151"/>
                </a:lnTo>
                <a:lnTo>
                  <a:pt x="6094" y="4107"/>
                </a:lnTo>
                <a:lnTo>
                  <a:pt x="6133" y="4062"/>
                </a:lnTo>
                <a:lnTo>
                  <a:pt x="6172" y="4016"/>
                </a:lnTo>
                <a:lnTo>
                  <a:pt x="6205" y="3968"/>
                </a:lnTo>
                <a:lnTo>
                  <a:pt x="6235" y="3919"/>
                </a:lnTo>
                <a:lnTo>
                  <a:pt x="6261" y="3870"/>
                </a:lnTo>
                <a:lnTo>
                  <a:pt x="6273" y="3846"/>
                </a:lnTo>
                <a:lnTo>
                  <a:pt x="6283" y="3821"/>
                </a:lnTo>
                <a:lnTo>
                  <a:pt x="6294" y="3795"/>
                </a:lnTo>
                <a:lnTo>
                  <a:pt x="6302" y="3770"/>
                </a:lnTo>
                <a:lnTo>
                  <a:pt x="6310" y="3743"/>
                </a:lnTo>
                <a:lnTo>
                  <a:pt x="6316" y="3717"/>
                </a:lnTo>
                <a:lnTo>
                  <a:pt x="6323" y="3692"/>
                </a:lnTo>
                <a:lnTo>
                  <a:pt x="6327" y="3665"/>
                </a:lnTo>
                <a:lnTo>
                  <a:pt x="6330" y="3638"/>
                </a:lnTo>
                <a:lnTo>
                  <a:pt x="6334" y="3612"/>
                </a:lnTo>
                <a:lnTo>
                  <a:pt x="6335" y="3585"/>
                </a:lnTo>
                <a:lnTo>
                  <a:pt x="6337" y="3558"/>
                </a:lnTo>
                <a:lnTo>
                  <a:pt x="6335" y="3527"/>
                </a:lnTo>
                <a:lnTo>
                  <a:pt x="6334" y="3495"/>
                </a:lnTo>
                <a:lnTo>
                  <a:pt x="6329" y="3465"/>
                </a:lnTo>
                <a:lnTo>
                  <a:pt x="6323" y="3434"/>
                </a:lnTo>
                <a:lnTo>
                  <a:pt x="6316" y="3404"/>
                </a:lnTo>
                <a:lnTo>
                  <a:pt x="6308" y="3374"/>
                </a:lnTo>
                <a:lnTo>
                  <a:pt x="6297" y="3344"/>
                </a:lnTo>
                <a:lnTo>
                  <a:pt x="6286" y="3315"/>
                </a:lnTo>
                <a:lnTo>
                  <a:pt x="6273" y="3285"/>
                </a:lnTo>
                <a:lnTo>
                  <a:pt x="6259" y="3256"/>
                </a:lnTo>
                <a:lnTo>
                  <a:pt x="6243" y="3228"/>
                </a:lnTo>
                <a:lnTo>
                  <a:pt x="6227" y="3201"/>
                </a:lnTo>
                <a:lnTo>
                  <a:pt x="6208" y="3172"/>
                </a:lnTo>
                <a:lnTo>
                  <a:pt x="6189" y="3145"/>
                </a:lnTo>
                <a:lnTo>
                  <a:pt x="6168" y="3118"/>
                </a:lnTo>
                <a:lnTo>
                  <a:pt x="6146" y="3091"/>
                </a:lnTo>
                <a:lnTo>
                  <a:pt x="6124" y="3064"/>
                </a:lnTo>
                <a:lnTo>
                  <a:pt x="6098" y="3039"/>
                </a:lnTo>
                <a:lnTo>
                  <a:pt x="6073" y="3012"/>
                </a:lnTo>
                <a:lnTo>
                  <a:pt x="6048" y="2986"/>
                </a:lnTo>
                <a:lnTo>
                  <a:pt x="5992" y="2937"/>
                </a:lnTo>
                <a:lnTo>
                  <a:pt x="5932" y="2888"/>
                </a:lnTo>
                <a:lnTo>
                  <a:pt x="5868" y="2838"/>
                </a:lnTo>
                <a:lnTo>
                  <a:pt x="5801" y="2792"/>
                </a:lnTo>
                <a:lnTo>
                  <a:pt x="5730" y="2746"/>
                </a:lnTo>
                <a:lnTo>
                  <a:pt x="5657" y="2702"/>
                </a:lnTo>
                <a:lnTo>
                  <a:pt x="3935" y="1691"/>
                </a:lnTo>
                <a:lnTo>
                  <a:pt x="3999" y="1581"/>
                </a:lnTo>
                <a:lnTo>
                  <a:pt x="5725" y="2595"/>
                </a:lnTo>
                <a:lnTo>
                  <a:pt x="5804" y="2643"/>
                </a:lnTo>
                <a:lnTo>
                  <a:pt x="5879" y="2692"/>
                </a:lnTo>
                <a:lnTo>
                  <a:pt x="5952" y="2741"/>
                </a:lnTo>
                <a:lnTo>
                  <a:pt x="6021" y="2794"/>
                </a:lnTo>
                <a:lnTo>
                  <a:pt x="6054" y="2821"/>
                </a:lnTo>
                <a:lnTo>
                  <a:pt x="6086" y="2848"/>
                </a:lnTo>
                <a:lnTo>
                  <a:pt x="6116" y="2875"/>
                </a:lnTo>
                <a:lnTo>
                  <a:pt x="6146" y="2904"/>
                </a:lnTo>
                <a:lnTo>
                  <a:pt x="6175" y="2932"/>
                </a:lnTo>
                <a:lnTo>
                  <a:pt x="6202" y="2961"/>
                </a:lnTo>
                <a:lnTo>
                  <a:pt x="6229" y="2989"/>
                </a:lnTo>
                <a:lnTo>
                  <a:pt x="6254" y="3020"/>
                </a:lnTo>
                <a:lnTo>
                  <a:pt x="6278" y="3050"/>
                </a:lnTo>
                <a:lnTo>
                  <a:pt x="6300" y="3080"/>
                </a:lnTo>
                <a:lnTo>
                  <a:pt x="6323" y="3110"/>
                </a:lnTo>
                <a:lnTo>
                  <a:pt x="6342" y="3142"/>
                </a:lnTo>
                <a:lnTo>
                  <a:pt x="6361" y="3174"/>
                </a:lnTo>
                <a:lnTo>
                  <a:pt x="6378" y="3207"/>
                </a:lnTo>
                <a:lnTo>
                  <a:pt x="6394" y="3239"/>
                </a:lnTo>
                <a:lnTo>
                  <a:pt x="6408" y="3272"/>
                </a:lnTo>
                <a:lnTo>
                  <a:pt x="6421" y="3307"/>
                </a:lnTo>
                <a:lnTo>
                  <a:pt x="6432" y="3341"/>
                </a:lnTo>
                <a:lnTo>
                  <a:pt x="6442" y="3376"/>
                </a:lnTo>
                <a:lnTo>
                  <a:pt x="6450" y="3412"/>
                </a:lnTo>
                <a:lnTo>
                  <a:pt x="6454" y="3447"/>
                </a:lnTo>
                <a:lnTo>
                  <a:pt x="6459" y="3484"/>
                </a:lnTo>
                <a:lnTo>
                  <a:pt x="6462" y="3520"/>
                </a:lnTo>
                <a:lnTo>
                  <a:pt x="6464" y="3558"/>
                </a:lnTo>
                <a:lnTo>
                  <a:pt x="6462" y="3590"/>
                </a:lnTo>
                <a:lnTo>
                  <a:pt x="6461" y="3622"/>
                </a:lnTo>
                <a:lnTo>
                  <a:pt x="6458" y="3654"/>
                </a:lnTo>
                <a:lnTo>
                  <a:pt x="6453" y="3685"/>
                </a:lnTo>
                <a:lnTo>
                  <a:pt x="6448" y="3717"/>
                </a:lnTo>
                <a:lnTo>
                  <a:pt x="6442" y="3747"/>
                </a:lnTo>
                <a:lnTo>
                  <a:pt x="6434" y="3778"/>
                </a:lnTo>
                <a:lnTo>
                  <a:pt x="6424" y="3808"/>
                </a:lnTo>
                <a:lnTo>
                  <a:pt x="6415" y="3838"/>
                </a:lnTo>
                <a:lnTo>
                  <a:pt x="6404" y="3867"/>
                </a:lnTo>
                <a:lnTo>
                  <a:pt x="6391" y="3897"/>
                </a:lnTo>
                <a:lnTo>
                  <a:pt x="6378" y="3925"/>
                </a:lnTo>
                <a:lnTo>
                  <a:pt x="6364" y="3954"/>
                </a:lnTo>
                <a:lnTo>
                  <a:pt x="6348" y="3983"/>
                </a:lnTo>
                <a:lnTo>
                  <a:pt x="6330" y="4010"/>
                </a:lnTo>
                <a:lnTo>
                  <a:pt x="6313" y="4037"/>
                </a:lnTo>
                <a:lnTo>
                  <a:pt x="6296" y="4064"/>
                </a:lnTo>
                <a:lnTo>
                  <a:pt x="6276" y="4091"/>
                </a:lnTo>
                <a:lnTo>
                  <a:pt x="6256" y="4118"/>
                </a:lnTo>
                <a:lnTo>
                  <a:pt x="6234" y="4143"/>
                </a:lnTo>
                <a:lnTo>
                  <a:pt x="6211" y="4169"/>
                </a:lnTo>
                <a:lnTo>
                  <a:pt x="6189" y="4194"/>
                </a:lnTo>
                <a:lnTo>
                  <a:pt x="6140" y="4242"/>
                </a:lnTo>
                <a:lnTo>
                  <a:pt x="6087" y="4289"/>
                </a:lnTo>
                <a:lnTo>
                  <a:pt x="6032" y="4334"/>
                </a:lnTo>
                <a:lnTo>
                  <a:pt x="5973" y="4378"/>
                </a:lnTo>
                <a:lnTo>
                  <a:pt x="5909" y="4420"/>
                </a:lnTo>
                <a:lnTo>
                  <a:pt x="5846" y="4458"/>
                </a:lnTo>
                <a:lnTo>
                  <a:pt x="5777" y="4496"/>
                </a:lnTo>
                <a:lnTo>
                  <a:pt x="5707" y="4531"/>
                </a:lnTo>
                <a:lnTo>
                  <a:pt x="5634" y="4564"/>
                </a:lnTo>
                <a:lnTo>
                  <a:pt x="5560" y="4595"/>
                </a:lnTo>
                <a:lnTo>
                  <a:pt x="5482" y="4623"/>
                </a:lnTo>
                <a:lnTo>
                  <a:pt x="5402" y="4649"/>
                </a:lnTo>
                <a:lnTo>
                  <a:pt x="5320" y="4672"/>
                </a:lnTo>
                <a:lnTo>
                  <a:pt x="5237" y="4693"/>
                </a:lnTo>
                <a:lnTo>
                  <a:pt x="5151" y="4711"/>
                </a:lnTo>
                <a:lnTo>
                  <a:pt x="5064" y="4726"/>
                </a:lnTo>
                <a:lnTo>
                  <a:pt x="4976" y="4739"/>
                </a:lnTo>
                <a:lnTo>
                  <a:pt x="4887" y="4750"/>
                </a:lnTo>
                <a:lnTo>
                  <a:pt x="4795" y="4758"/>
                </a:lnTo>
                <a:lnTo>
                  <a:pt x="4705" y="4761"/>
                </a:lnTo>
                <a:lnTo>
                  <a:pt x="4611" y="4763"/>
                </a:lnTo>
                <a:lnTo>
                  <a:pt x="4531" y="4763"/>
                </a:lnTo>
                <a:lnTo>
                  <a:pt x="4452" y="4758"/>
                </a:lnTo>
                <a:lnTo>
                  <a:pt x="4372" y="4753"/>
                </a:lnTo>
                <a:lnTo>
                  <a:pt x="4294" y="4746"/>
                </a:lnTo>
                <a:lnTo>
                  <a:pt x="4218" y="4736"/>
                </a:lnTo>
                <a:lnTo>
                  <a:pt x="4142" y="4725"/>
                </a:lnTo>
                <a:lnTo>
                  <a:pt x="4067" y="4711"/>
                </a:lnTo>
                <a:lnTo>
                  <a:pt x="3994" y="4695"/>
                </a:lnTo>
                <a:lnTo>
                  <a:pt x="3921" y="4677"/>
                </a:lnTo>
                <a:lnTo>
                  <a:pt x="3851" y="4658"/>
                </a:lnTo>
                <a:lnTo>
                  <a:pt x="3781" y="4636"/>
                </a:lnTo>
                <a:lnTo>
                  <a:pt x="3713" y="4614"/>
                </a:lnTo>
                <a:lnTo>
                  <a:pt x="3648" y="4588"/>
                </a:lnTo>
                <a:lnTo>
                  <a:pt x="3582" y="4561"/>
                </a:lnTo>
                <a:lnTo>
                  <a:pt x="3519" y="4533"/>
                </a:lnTo>
                <a:lnTo>
                  <a:pt x="3458" y="4502"/>
                </a:lnTo>
                <a:lnTo>
                  <a:pt x="3400" y="4471"/>
                </a:lnTo>
                <a:lnTo>
                  <a:pt x="3342" y="4437"/>
                </a:lnTo>
                <a:lnTo>
                  <a:pt x="3287" y="4402"/>
                </a:lnTo>
                <a:lnTo>
                  <a:pt x="3234" y="4367"/>
                </a:lnTo>
                <a:lnTo>
                  <a:pt x="3184" y="4329"/>
                </a:lnTo>
                <a:lnTo>
                  <a:pt x="3136" y="4289"/>
                </a:lnTo>
                <a:lnTo>
                  <a:pt x="3091" y="4250"/>
                </a:lnTo>
                <a:lnTo>
                  <a:pt x="3048" y="4208"/>
                </a:lnTo>
                <a:lnTo>
                  <a:pt x="3007" y="4165"/>
                </a:lnTo>
                <a:lnTo>
                  <a:pt x="2969" y="4121"/>
                </a:lnTo>
                <a:lnTo>
                  <a:pt x="2936" y="4075"/>
                </a:lnTo>
                <a:lnTo>
                  <a:pt x="2902" y="4029"/>
                </a:lnTo>
                <a:lnTo>
                  <a:pt x="2874" y="3981"/>
                </a:lnTo>
                <a:lnTo>
                  <a:pt x="2848" y="3932"/>
                </a:lnTo>
                <a:lnTo>
                  <a:pt x="2826" y="3881"/>
                </a:lnTo>
                <a:lnTo>
                  <a:pt x="2805" y="3830"/>
                </a:lnTo>
                <a:lnTo>
                  <a:pt x="3010" y="3956"/>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27" name="Rectangle 26">
            <a:extLst>
              <a:ext uri="{FF2B5EF4-FFF2-40B4-BE49-F238E27FC236}">
                <a16:creationId xmlns:a16="http://schemas.microsoft.com/office/drawing/2014/main" id="{ACBF9E32-0EAC-471B-BEDC-E956A6FB93FB}"/>
              </a:ext>
            </a:extLst>
          </p:cNvPr>
          <p:cNvSpPr/>
          <p:nvPr/>
        </p:nvSpPr>
        <p:spPr>
          <a:xfrm>
            <a:off x="609913" y="4765284"/>
            <a:ext cx="10965994" cy="222934"/>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360363" marR="0" lvl="0" indent="0" algn="ctr" defTabSz="801688" rtl="0" eaLnBrk="0" fontAlgn="auto" latinLnBrk="0" hangingPunct="0">
              <a:lnSpc>
                <a:spcPct val="95000"/>
              </a:lnSpc>
              <a:spcBef>
                <a:spcPts val="0"/>
              </a:spcBef>
              <a:spcAft>
                <a:spcPts val="800"/>
              </a:spcAft>
              <a:buClr>
                <a:srgbClr val="969696"/>
              </a:buClr>
              <a:buSzTx/>
              <a:buFontTx/>
              <a:buNone/>
              <a:tabLst/>
              <a:defRPr/>
            </a:pPr>
            <a:r>
              <a:rPr lang="lv-LV" sz="1200" b="1" kern="0">
                <a:solidFill>
                  <a:schemeClr val="bg2"/>
                </a:solidFill>
                <a:latin typeface="EYInterstate Light" panose="02000506000000020004" pitchFamily="2" charset="0"/>
                <a:cs typeface="Arial" charset="0"/>
              </a:rPr>
              <a:t>Atgriezeniskā saite no pašvaldības</a:t>
            </a:r>
            <a:endParaRPr kumimoji="0" lang="en-US" sz="12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31" name="Title 1">
            <a:extLst>
              <a:ext uri="{FF2B5EF4-FFF2-40B4-BE49-F238E27FC236}">
                <a16:creationId xmlns:a16="http://schemas.microsoft.com/office/drawing/2014/main" id="{F1A120AB-5DB5-4D0B-BC35-E16A3A56A431}"/>
              </a:ext>
            </a:extLst>
          </p:cNvPr>
          <p:cNvSpPr txBox="1">
            <a:spLocks/>
          </p:cNvSpPr>
          <p:nvPr/>
        </p:nvSpPr>
        <p:spPr>
          <a:xfrm>
            <a:off x="1287589" y="269528"/>
            <a:ext cx="10308146" cy="267775"/>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solidFill>
                  <a:srgbClr val="2E2E38"/>
                </a:solidFill>
              </a:rPr>
              <a:t>Dienvidkurzemes</a:t>
            </a:r>
            <a:r>
              <a:rPr kumimoji="0" lang="lv-LV" b="0" i="0" u="none" strike="noStrike" kern="1200" cap="none" spc="0" normalizeH="0" baseline="0" noProof="0">
                <a:ln>
                  <a:noFill/>
                </a:ln>
                <a:solidFill>
                  <a:srgbClr val="2E2E38"/>
                </a:solidFill>
                <a:effectLst/>
                <a:uLnTx/>
                <a:uFillTx/>
              </a:rPr>
              <a:t> novads</a:t>
            </a:r>
          </a:p>
        </p:txBody>
      </p:sp>
      <p:sp>
        <p:nvSpPr>
          <p:cNvPr id="23" name="Rectangle 22">
            <a:extLst>
              <a:ext uri="{FF2B5EF4-FFF2-40B4-BE49-F238E27FC236}">
                <a16:creationId xmlns:a16="http://schemas.microsoft.com/office/drawing/2014/main" id="{2CC927CA-63C8-4902-AD0F-8B0C2A0591E7}"/>
              </a:ext>
            </a:extLst>
          </p:cNvPr>
          <p:cNvSpPr/>
          <p:nvPr/>
        </p:nvSpPr>
        <p:spPr>
          <a:xfrm>
            <a:off x="609918" y="314748"/>
            <a:ext cx="595586"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ru-RU" b="1">
                <a:solidFill>
                  <a:srgbClr val="000000"/>
                </a:solidFill>
                <a:latin typeface="EYInterstate Light" panose="02000506000000020004" pitchFamily="2" charset="0"/>
              </a:rPr>
              <a:t>3</a:t>
            </a: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.1</a:t>
            </a:r>
          </a:p>
        </p:txBody>
      </p:sp>
      <p:sp>
        <p:nvSpPr>
          <p:cNvPr id="24" name="Footer Placeholder 4">
            <a:extLst>
              <a:ext uri="{FF2B5EF4-FFF2-40B4-BE49-F238E27FC236}">
                <a16:creationId xmlns:a16="http://schemas.microsoft.com/office/drawing/2014/main" id="{DB830086-537A-4909-BF7A-74AD03D04BC6}"/>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8" name="Date Placeholder 10">
            <a:extLst>
              <a:ext uri="{FF2B5EF4-FFF2-40B4-BE49-F238E27FC236}">
                <a16:creationId xmlns:a16="http://schemas.microsoft.com/office/drawing/2014/main" id="{75C7FBCE-9634-4275-A9B3-85524B2CA594}"/>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130279500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Abgerundetes Rechteck 35">
            <a:extLst>
              <a:ext uri="{FF2B5EF4-FFF2-40B4-BE49-F238E27FC236}">
                <a16:creationId xmlns:a16="http://schemas.microsoft.com/office/drawing/2014/main" id="{9C02CCC1-5C8E-44FC-BD31-37D7A5658453}"/>
              </a:ext>
            </a:extLst>
          </p:cNvPr>
          <p:cNvSpPr/>
          <p:nvPr/>
        </p:nvSpPr>
        <p:spPr bwMode="gray">
          <a:xfrm>
            <a:off x="4338283" y="3732293"/>
            <a:ext cx="7200000" cy="2412000"/>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2"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34</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306491" y="572443"/>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r>
              <a:rPr kumimoji="0" lang="lv-LV" sz="1600" b="1" i="0" u="none" strike="noStrike" kern="1200" cap="none" spc="0" normalizeH="0" baseline="0" noProof="0">
                <a:ln>
                  <a:noFill/>
                </a:ln>
                <a:solidFill>
                  <a:srgbClr val="2E2E38"/>
                </a:solidFill>
                <a:effectLst/>
                <a:uLnTx/>
                <a:uFillTx/>
              </a:rPr>
              <a:t> </a:t>
            </a: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5" name="Rectangle 24">
            <a:extLst>
              <a:ext uri="{FF2B5EF4-FFF2-40B4-BE49-F238E27FC236}">
                <a16:creationId xmlns:a16="http://schemas.microsoft.com/office/drawing/2014/main" id="{0FD29ADC-D1D9-4E4C-B4B8-B4CF91C8EEC8}"/>
              </a:ext>
            </a:extLst>
          </p:cNvPr>
          <p:cNvSpPr/>
          <p:nvPr/>
        </p:nvSpPr>
        <p:spPr>
          <a:xfrm>
            <a:off x="541519" y="3992477"/>
            <a:ext cx="4252423" cy="1923009"/>
          </a:xfrm>
          <a:prstGeom prst="rect">
            <a:avLst/>
          </a:prstGeom>
          <a:solidFill>
            <a:schemeClr val="tx1">
              <a:lumMod val="65000"/>
              <a:alpha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31" name="Title 1">
            <a:extLst>
              <a:ext uri="{FF2B5EF4-FFF2-40B4-BE49-F238E27FC236}">
                <a16:creationId xmlns:a16="http://schemas.microsoft.com/office/drawing/2014/main" id="{F1A120AB-5DB5-4D0B-BC35-E16A3A56A431}"/>
              </a:ext>
            </a:extLst>
          </p:cNvPr>
          <p:cNvSpPr txBox="1">
            <a:spLocks/>
          </p:cNvSpPr>
          <p:nvPr/>
        </p:nvSpPr>
        <p:spPr>
          <a:xfrm>
            <a:off x="1287589" y="269528"/>
            <a:ext cx="10308146" cy="267775"/>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solidFill>
                  <a:srgbClr val="2E2E38"/>
                </a:solidFill>
              </a:rPr>
              <a:t>Dienvidkurzemes</a:t>
            </a:r>
            <a:r>
              <a:rPr kumimoji="0" lang="lv-LV" b="0" i="0" u="none" strike="noStrike" kern="1200" cap="none" spc="0" normalizeH="0" baseline="0" noProof="0">
                <a:ln>
                  <a:noFill/>
                </a:ln>
                <a:solidFill>
                  <a:srgbClr val="2E2E38"/>
                </a:solidFill>
                <a:effectLst/>
                <a:uLnTx/>
                <a:uFillTx/>
              </a:rPr>
              <a:t> novads</a:t>
            </a:r>
          </a:p>
        </p:txBody>
      </p:sp>
      <p:sp>
        <p:nvSpPr>
          <p:cNvPr id="23" name="Rectangle 22">
            <a:extLst>
              <a:ext uri="{FF2B5EF4-FFF2-40B4-BE49-F238E27FC236}">
                <a16:creationId xmlns:a16="http://schemas.microsoft.com/office/drawing/2014/main" id="{2CC927CA-63C8-4902-AD0F-8B0C2A0591E7}"/>
              </a:ext>
            </a:extLst>
          </p:cNvPr>
          <p:cNvSpPr/>
          <p:nvPr/>
        </p:nvSpPr>
        <p:spPr>
          <a:xfrm>
            <a:off x="609918" y="314748"/>
            <a:ext cx="595586"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ru-RU" b="1">
                <a:solidFill>
                  <a:srgbClr val="000000"/>
                </a:solidFill>
                <a:latin typeface="EYInterstate Light" panose="02000506000000020004" pitchFamily="2" charset="0"/>
              </a:rPr>
              <a:t>3</a:t>
            </a: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.1</a:t>
            </a:r>
          </a:p>
        </p:txBody>
      </p:sp>
      <p:sp>
        <p:nvSpPr>
          <p:cNvPr id="24" name="Footer Placeholder 4">
            <a:extLst>
              <a:ext uri="{FF2B5EF4-FFF2-40B4-BE49-F238E27FC236}">
                <a16:creationId xmlns:a16="http://schemas.microsoft.com/office/drawing/2014/main" id="{DB830086-537A-4909-BF7A-74AD03D04BC6}"/>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34" name="Abgerundetes Rechteck 35">
            <a:extLst>
              <a:ext uri="{FF2B5EF4-FFF2-40B4-BE49-F238E27FC236}">
                <a16:creationId xmlns:a16="http://schemas.microsoft.com/office/drawing/2014/main" id="{7528A200-DAF9-42AF-AAB1-4644BDD111FF}"/>
              </a:ext>
            </a:extLst>
          </p:cNvPr>
          <p:cNvSpPr/>
          <p:nvPr/>
        </p:nvSpPr>
        <p:spPr bwMode="gray">
          <a:xfrm>
            <a:off x="4338283" y="1181252"/>
            <a:ext cx="7200000" cy="2412000"/>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35" name="Rectangle 34">
            <a:extLst>
              <a:ext uri="{FF2B5EF4-FFF2-40B4-BE49-F238E27FC236}">
                <a16:creationId xmlns:a16="http://schemas.microsoft.com/office/drawing/2014/main" id="{701D77B5-BB20-4BEB-A805-083CBDB6D933}"/>
              </a:ext>
            </a:extLst>
          </p:cNvPr>
          <p:cNvSpPr/>
          <p:nvPr/>
        </p:nvSpPr>
        <p:spPr>
          <a:xfrm>
            <a:off x="541519" y="1510381"/>
            <a:ext cx="4252423" cy="1851366"/>
          </a:xfrm>
          <a:prstGeom prst="rect">
            <a:avLst/>
          </a:prstGeom>
          <a:solidFill>
            <a:schemeClr val="tx1">
              <a:lumMod val="65000"/>
              <a:alpha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4" name="TextBox 3">
            <a:extLst>
              <a:ext uri="{FF2B5EF4-FFF2-40B4-BE49-F238E27FC236}">
                <a16:creationId xmlns:a16="http://schemas.microsoft.com/office/drawing/2014/main" id="{1FEC0119-2C62-4EB5-89FB-300BDB8AB4ED}"/>
              </a:ext>
            </a:extLst>
          </p:cNvPr>
          <p:cNvSpPr txBox="1"/>
          <p:nvPr/>
        </p:nvSpPr>
        <p:spPr>
          <a:xfrm>
            <a:off x="767851" y="1648797"/>
            <a:ext cx="1634743"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Jautājums pašvaldībai:</a:t>
            </a:r>
          </a:p>
        </p:txBody>
      </p:sp>
      <p:sp>
        <p:nvSpPr>
          <p:cNvPr id="30" name="TextBox 29">
            <a:extLst>
              <a:ext uri="{FF2B5EF4-FFF2-40B4-BE49-F238E27FC236}">
                <a16:creationId xmlns:a16="http://schemas.microsoft.com/office/drawing/2014/main" id="{1AF52DD8-E6C4-4791-80A3-667A42BF4241}"/>
              </a:ext>
            </a:extLst>
          </p:cNvPr>
          <p:cNvSpPr txBox="1"/>
          <p:nvPr/>
        </p:nvSpPr>
        <p:spPr>
          <a:xfrm>
            <a:off x="712414" y="1876305"/>
            <a:ext cx="3910632" cy="830997"/>
          </a:xfrm>
          <a:prstGeom prst="rect">
            <a:avLst/>
          </a:prstGeom>
          <a:noFill/>
        </p:spPr>
        <p:txBody>
          <a:bodyPr wrap="square">
            <a:spAutoFit/>
          </a:bodyPr>
          <a:lstStyle/>
          <a:p>
            <a:pPr algn="just"/>
            <a:r>
              <a:rPr lang="lv-LV" sz="1200"/>
              <a:t>Redzam, ka jums ir 16 apvienību pārvaldes un esat norādījuši to, ka vienas apvienību pārvaldes ietvaros pakalpojumi var tikt sniegti vairākās pilsētās/ciemos.  Vēlējāmies saprast to, vai šī mūsu izpratne ir pareiza?</a:t>
            </a:r>
          </a:p>
        </p:txBody>
      </p:sp>
      <p:sp>
        <p:nvSpPr>
          <p:cNvPr id="36" name="TextBox 35">
            <a:extLst>
              <a:ext uri="{FF2B5EF4-FFF2-40B4-BE49-F238E27FC236}">
                <a16:creationId xmlns:a16="http://schemas.microsoft.com/office/drawing/2014/main" id="{C91703C4-4081-42D4-8EF2-72E27944FCFA}"/>
              </a:ext>
            </a:extLst>
          </p:cNvPr>
          <p:cNvSpPr txBox="1"/>
          <p:nvPr/>
        </p:nvSpPr>
        <p:spPr>
          <a:xfrm>
            <a:off x="712415" y="1144009"/>
            <a:ext cx="3544945" cy="220060"/>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400" b="1">
                <a:solidFill>
                  <a:schemeClr val="bg1"/>
                </a:solidFill>
              </a:rPr>
              <a:t>Klātienes pakalpojumu sniegšanas adreses</a:t>
            </a:r>
          </a:p>
        </p:txBody>
      </p:sp>
      <p:sp>
        <p:nvSpPr>
          <p:cNvPr id="39" name="TextBox 38">
            <a:extLst>
              <a:ext uri="{FF2B5EF4-FFF2-40B4-BE49-F238E27FC236}">
                <a16:creationId xmlns:a16="http://schemas.microsoft.com/office/drawing/2014/main" id="{E84123DE-74DD-47C9-AA17-3E30BED19A46}"/>
              </a:ext>
            </a:extLst>
          </p:cNvPr>
          <p:cNvSpPr txBox="1"/>
          <p:nvPr/>
        </p:nvSpPr>
        <p:spPr>
          <a:xfrm>
            <a:off x="712414" y="3552754"/>
            <a:ext cx="3544946" cy="403187"/>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400" b="1">
                <a:solidFill>
                  <a:schemeClr val="bg1"/>
                </a:solidFill>
              </a:rPr>
              <a:t>Pagasta pārvaldes un VPVKAC sniegtie pakalpojumi</a:t>
            </a:r>
          </a:p>
        </p:txBody>
      </p:sp>
      <p:sp>
        <p:nvSpPr>
          <p:cNvPr id="41" name="TextBox 40">
            <a:extLst>
              <a:ext uri="{FF2B5EF4-FFF2-40B4-BE49-F238E27FC236}">
                <a16:creationId xmlns:a16="http://schemas.microsoft.com/office/drawing/2014/main" id="{FB62F4B7-BFD4-4CD2-B71C-5CC3696764F0}"/>
              </a:ext>
            </a:extLst>
          </p:cNvPr>
          <p:cNvSpPr txBox="1"/>
          <p:nvPr/>
        </p:nvSpPr>
        <p:spPr>
          <a:xfrm>
            <a:off x="767850" y="4132231"/>
            <a:ext cx="1634743"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Jautājums pašvaldībai:</a:t>
            </a:r>
          </a:p>
        </p:txBody>
      </p:sp>
      <p:sp>
        <p:nvSpPr>
          <p:cNvPr id="46" name="TextBox 45">
            <a:extLst>
              <a:ext uri="{FF2B5EF4-FFF2-40B4-BE49-F238E27FC236}">
                <a16:creationId xmlns:a16="http://schemas.microsoft.com/office/drawing/2014/main" id="{3FDD3159-889D-4953-A9E1-529E8178C1B4}"/>
              </a:ext>
            </a:extLst>
          </p:cNvPr>
          <p:cNvSpPr txBox="1"/>
          <p:nvPr/>
        </p:nvSpPr>
        <p:spPr>
          <a:xfrm>
            <a:off x="712414" y="4335978"/>
            <a:ext cx="3910632" cy="1569660"/>
          </a:xfrm>
          <a:prstGeom prst="rect">
            <a:avLst/>
          </a:prstGeom>
          <a:noFill/>
        </p:spPr>
        <p:txBody>
          <a:bodyPr wrap="square">
            <a:spAutoFit/>
          </a:bodyPr>
          <a:lstStyle/>
          <a:p>
            <a:pPr algn="just"/>
            <a:r>
              <a:rPr lang="lv-LV" sz="1200"/>
              <a:t>Mēs intervijā runājām par to, ka ir pilsētas/ciemi, kuros ir gan pagasta pārvaldes, van VPVKAC. Vēlamies saprast kā mijiedarbojas šīs abas iestādes un vai nav pienākumu pārklāšanās? Jo pakalpojumu sniegšanas kontekstā sanāk, ka arī KAC nodrošina iespēju iedzīvotājiem pieteikt pakalpojuma saņemšu- iesniegt iesniegumus, kuri tiek virzīti uz centrālo administrāciju, gluži tāpat kā pārvalžu pienākumi.</a:t>
            </a:r>
          </a:p>
        </p:txBody>
      </p:sp>
      <p:sp>
        <p:nvSpPr>
          <p:cNvPr id="47" name="TextBox 46">
            <a:extLst>
              <a:ext uri="{FF2B5EF4-FFF2-40B4-BE49-F238E27FC236}">
                <a16:creationId xmlns:a16="http://schemas.microsoft.com/office/drawing/2014/main" id="{A78018C7-A2D8-4B56-B344-3ADE86C0C84E}"/>
              </a:ext>
            </a:extLst>
          </p:cNvPr>
          <p:cNvSpPr txBox="1"/>
          <p:nvPr/>
        </p:nvSpPr>
        <p:spPr>
          <a:xfrm>
            <a:off x="5094889" y="4065105"/>
            <a:ext cx="1371722"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Pašvaldības atbilde:</a:t>
            </a:r>
          </a:p>
        </p:txBody>
      </p:sp>
      <p:sp>
        <p:nvSpPr>
          <p:cNvPr id="48" name="TextBox 47">
            <a:extLst>
              <a:ext uri="{FF2B5EF4-FFF2-40B4-BE49-F238E27FC236}">
                <a16:creationId xmlns:a16="http://schemas.microsoft.com/office/drawing/2014/main" id="{F1A9D717-C293-41B9-9757-825B9F18C88B}"/>
              </a:ext>
            </a:extLst>
          </p:cNvPr>
          <p:cNvSpPr txBox="1"/>
          <p:nvPr/>
        </p:nvSpPr>
        <p:spPr>
          <a:xfrm>
            <a:off x="5169664" y="1584410"/>
            <a:ext cx="1371722"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Pašvaldības atbilde:</a:t>
            </a:r>
          </a:p>
        </p:txBody>
      </p:sp>
      <p:sp>
        <p:nvSpPr>
          <p:cNvPr id="51" name="TextBox 50">
            <a:extLst>
              <a:ext uri="{FF2B5EF4-FFF2-40B4-BE49-F238E27FC236}">
                <a16:creationId xmlns:a16="http://schemas.microsoft.com/office/drawing/2014/main" id="{B11BC93A-0392-453C-9304-E728DD2B102D}"/>
              </a:ext>
            </a:extLst>
          </p:cNvPr>
          <p:cNvSpPr txBox="1"/>
          <p:nvPr/>
        </p:nvSpPr>
        <p:spPr>
          <a:xfrm>
            <a:off x="5020272" y="4320901"/>
            <a:ext cx="6312745" cy="1200329"/>
          </a:xfrm>
          <a:prstGeom prst="rect">
            <a:avLst/>
          </a:prstGeom>
          <a:noFill/>
        </p:spPr>
        <p:txBody>
          <a:bodyPr wrap="square">
            <a:spAutoFit/>
          </a:bodyPr>
          <a:lstStyle/>
          <a:p>
            <a:pPr algn="just"/>
            <a:r>
              <a:rPr lang="lv-LV" sz="1200">
                <a:solidFill>
                  <a:schemeClr val="bg1"/>
                </a:solidFill>
              </a:rPr>
              <a:t>Pārvalžu klientu apkalpošanas speciālisti sniedz pašvaldības pakalpojumus, bet savukārt 9 VPVKAC klientu apkalpošanas speciālisti sniedz gan pašvaldības, gan valsts pakalpojumu grozā uzskaitītos pakalpojumus. Pašvaldībai adresētie iesniegumi tiek reģistrēti centralizēti DVS Lietvaris, VPVKAC pakalpojumu pieteikumi tiek reģistrēti portālā pakalpojumucentri.lv (katrs VPVKAC atsevišķi). Noteikti nenotiek pienākumu pārklāšanās, amata pienākumi noteikti amata aprakstā.</a:t>
            </a:r>
          </a:p>
        </p:txBody>
      </p:sp>
      <p:sp>
        <p:nvSpPr>
          <p:cNvPr id="54" name="TextBox 53">
            <a:extLst>
              <a:ext uri="{FF2B5EF4-FFF2-40B4-BE49-F238E27FC236}">
                <a16:creationId xmlns:a16="http://schemas.microsoft.com/office/drawing/2014/main" id="{031AF731-1AAB-4B2A-977A-D46684A5DE33}"/>
              </a:ext>
            </a:extLst>
          </p:cNvPr>
          <p:cNvSpPr txBox="1"/>
          <p:nvPr/>
        </p:nvSpPr>
        <p:spPr>
          <a:xfrm>
            <a:off x="5092542" y="1807725"/>
            <a:ext cx="6312745" cy="1015663"/>
          </a:xfrm>
          <a:prstGeom prst="rect">
            <a:avLst/>
          </a:prstGeom>
          <a:noFill/>
        </p:spPr>
        <p:txBody>
          <a:bodyPr wrap="square">
            <a:spAutoFit/>
          </a:bodyPr>
          <a:lstStyle/>
          <a:p>
            <a:pPr algn="just"/>
            <a:r>
              <a:rPr lang="lv-LV" sz="1200">
                <a:solidFill>
                  <a:schemeClr val="bg1"/>
                </a:solidFill>
              </a:rPr>
              <a:t>Atbilstoši Dienvidkurzemes novada pašvaldības nolikumam, mums ir 16 pārvaldes un pašvaldības centrs. Un atbilstoši pārvaldes nolikumiem ir viena un/vai vairākas pakalpojumu sniegšanas vietu adreses. Piemēram: Kazdangas un Lažas pagastu apvienības pārvalde ar divām pakalpojumu sniegšanas vietu adresēm: Kazdangā un Lažas pagastā.</a:t>
            </a:r>
          </a:p>
        </p:txBody>
      </p:sp>
      <p:sp>
        <p:nvSpPr>
          <p:cNvPr id="27" name="Date Placeholder 10">
            <a:extLst>
              <a:ext uri="{FF2B5EF4-FFF2-40B4-BE49-F238E27FC236}">
                <a16:creationId xmlns:a16="http://schemas.microsoft.com/office/drawing/2014/main" id="{4ECF14D5-4FB5-4B2C-AD23-D05FA775646B}"/>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103830886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AC4D3BD-A4DB-7BFD-F02A-149420C249EC}"/>
              </a:ext>
            </a:extLst>
          </p:cNvPr>
          <p:cNvPicPr>
            <a:picLocks noChangeAspect="1"/>
          </p:cNvPicPr>
          <p:nvPr/>
        </p:nvPicPr>
        <p:blipFill>
          <a:blip r:embed="rId3"/>
          <a:stretch>
            <a:fillRect/>
          </a:stretch>
        </p:blipFill>
        <p:spPr>
          <a:xfrm>
            <a:off x="7100586" y="1"/>
            <a:ext cx="5084892" cy="6849618"/>
          </a:xfrm>
          <a:prstGeom prst="rect">
            <a:avLst/>
          </a:prstGeom>
        </p:spPr>
      </p:pic>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280286" y="280889"/>
            <a:ext cx="10308146" cy="267775"/>
          </a:xfrm>
        </p:spPr>
        <p:txBody>
          <a:bodyPr/>
          <a:lstStyle/>
          <a:p>
            <a:r>
              <a:rPr lang="lv-LV"/>
              <a:t>Tukuma novads</a:t>
            </a:r>
          </a:p>
        </p:txBody>
      </p:sp>
      <p:sp>
        <p:nvSpPr>
          <p:cNvPr id="8" name="Rectangle 7">
            <a:extLst>
              <a:ext uri="{FF2B5EF4-FFF2-40B4-BE49-F238E27FC236}">
                <a16:creationId xmlns:a16="http://schemas.microsoft.com/office/drawing/2014/main" id="{4A9FE6CB-B138-458E-9404-3A7610107381}"/>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3.2</a:t>
            </a: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278485" y="554001"/>
            <a:ext cx="4244460" cy="253024"/>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Kopskats</a:t>
            </a:r>
          </a:p>
        </p:txBody>
      </p:sp>
      <p:sp>
        <p:nvSpPr>
          <p:cNvPr id="5" name="TextBox 4">
            <a:extLst>
              <a:ext uri="{FF2B5EF4-FFF2-40B4-BE49-F238E27FC236}">
                <a16:creationId xmlns:a16="http://schemas.microsoft.com/office/drawing/2014/main" id="{CEBC4680-AF6C-443F-BB2F-7DF9AF672CAD}"/>
              </a:ext>
            </a:extLst>
          </p:cNvPr>
          <p:cNvSpPr txBox="1"/>
          <p:nvPr/>
        </p:nvSpPr>
        <p:spPr>
          <a:xfrm>
            <a:off x="1394283" y="3246352"/>
            <a:ext cx="2104085" cy="2773067"/>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kumimoji="0" sz="1200" b="0" i="0" u="none" strike="noStrike" cap="none" spc="0" normalizeH="0" baseline="0">
                <a:ln>
                  <a:noFill/>
                </a:ln>
                <a:solidFill>
                  <a:srgbClr val="2E2E38"/>
                </a:solidFill>
                <a:effectLst/>
                <a:uLnTx/>
                <a:uFillTx/>
                <a:latin typeface="EYInterstate Light"/>
              </a:defRPr>
            </a:lvl1p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s-ES" sz="1200" b="0" i="0" u="none" strike="noStrike" kern="1200" cap="none" spc="0" normalizeH="0" baseline="0" noProof="0" dirty="0" err="1">
                <a:ln>
                  <a:noFill/>
                </a:ln>
                <a:solidFill>
                  <a:srgbClr val="2E2E38"/>
                </a:solidFill>
                <a:effectLst/>
                <a:uLnTx/>
                <a:uFillTx/>
                <a:latin typeface="EYInterstate Light" panose="02000506000000020004" pitchFamily="2" charset="0"/>
              </a:rPr>
              <a:t>Irlavas</a:t>
            </a:r>
            <a:r>
              <a:rPr kumimoji="0" lang="es-ES" sz="1200" b="0" i="0" u="none" strike="noStrike" kern="1200" cap="none" spc="0" normalizeH="0" baseline="0" noProof="0" dirty="0">
                <a:ln>
                  <a:noFill/>
                </a:ln>
                <a:solidFill>
                  <a:srgbClr val="2E2E38"/>
                </a:solidFill>
                <a:effectLst/>
                <a:uLnTx/>
                <a:uFillTx/>
                <a:latin typeface="EYInterstate Light" panose="02000506000000020004" pitchFamily="2" charset="0"/>
              </a:rPr>
              <a:t> un </a:t>
            </a:r>
            <a:r>
              <a:rPr kumimoji="0" lang="es-ES" sz="1200" b="0" i="0" u="none" strike="noStrike" kern="1200" cap="none" spc="0" normalizeH="0" baseline="0" noProof="0" dirty="0" err="1">
                <a:ln>
                  <a:noFill/>
                </a:ln>
                <a:solidFill>
                  <a:srgbClr val="2E2E38"/>
                </a:solidFill>
                <a:effectLst/>
                <a:uLnTx/>
                <a:uFillTx/>
                <a:latin typeface="EYInterstate Light" panose="02000506000000020004" pitchFamily="2" charset="0"/>
              </a:rPr>
              <a:t>Lestenes</a:t>
            </a:r>
            <a:r>
              <a:rPr kumimoji="0" lang="es-ES" sz="1200" b="0" i="0" u="none" strike="noStrike" kern="1200" cap="none" spc="0" normalizeH="0" baseline="0" noProof="0" dirty="0">
                <a:ln>
                  <a:noFill/>
                </a:ln>
                <a:solidFill>
                  <a:srgbClr val="2E2E38"/>
                </a:solidFill>
                <a:effectLst/>
                <a:uLnTx/>
                <a:uFillTx/>
                <a:latin typeface="EYInterstate Light" panose="02000506000000020004" pitchFamily="2" charset="0"/>
              </a:rPr>
              <a:t> </a:t>
            </a:r>
            <a:r>
              <a:rPr kumimoji="0" lang="es-ES" sz="1200" b="0" i="0" u="none" strike="noStrike" kern="1200" cap="none" spc="0" normalizeH="0" baseline="0" noProof="0" dirty="0" err="1">
                <a:ln>
                  <a:noFill/>
                </a:ln>
                <a:solidFill>
                  <a:srgbClr val="2E2E38"/>
                </a:solidFill>
                <a:effectLst/>
                <a:uLnTx/>
                <a:uFillTx/>
                <a:latin typeface="EYInterstate Light" panose="02000506000000020004" pitchFamily="2" charset="0"/>
              </a:rPr>
              <a:t>pagastu</a:t>
            </a:r>
            <a:r>
              <a:rPr kumimoji="0" lang="es-ES" sz="1200" b="0" i="0" u="none" strike="noStrike" kern="1200" cap="none" spc="0" normalizeH="0" baseline="0" noProof="0" dirty="0">
                <a:ln>
                  <a:noFill/>
                </a:ln>
                <a:solidFill>
                  <a:srgbClr val="2E2E38"/>
                </a:solidFill>
                <a:effectLst/>
                <a:uLnTx/>
                <a:uFillTx/>
                <a:latin typeface="EYInterstate Light" panose="02000506000000020004" pitchFamily="2" charset="0"/>
              </a:rPr>
              <a:t> </a:t>
            </a:r>
            <a:r>
              <a:rPr kumimoji="0" lang="es-ES" sz="1200" b="0" i="0" u="none" strike="noStrike" kern="1200" cap="none" spc="0" normalizeH="0" baseline="0" noProof="0" dirty="0" err="1">
                <a:ln>
                  <a:noFill/>
                </a:ln>
                <a:solidFill>
                  <a:srgbClr val="2E2E38"/>
                </a:solidFill>
                <a:effectLst/>
                <a:uLnTx/>
                <a:uFillTx/>
                <a:latin typeface="EYInterstate Light" panose="02000506000000020004" pitchFamily="2" charset="0"/>
              </a:rPr>
              <a:t>pārvalde</a:t>
            </a: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Pūres</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rPr>
              <a:t> un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Jaunsātu</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pagastu</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pārvalde</a:t>
            </a: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s-ES" sz="1200" b="0" i="0" u="none" strike="noStrike" kern="1200" cap="none" spc="0" normalizeH="0" baseline="0" noProof="0" dirty="0" err="1">
                <a:ln>
                  <a:noFill/>
                </a:ln>
                <a:solidFill>
                  <a:srgbClr val="2E2E38"/>
                </a:solidFill>
                <a:effectLst/>
                <a:uLnTx/>
                <a:uFillTx/>
                <a:latin typeface="EYInterstate Light" panose="02000506000000020004" pitchFamily="2" charset="0"/>
              </a:rPr>
              <a:t>Sēmes</a:t>
            </a:r>
            <a:r>
              <a:rPr kumimoji="0" lang="es-ES" sz="1200" b="0" i="0" u="none" strike="noStrike" kern="1200" cap="none" spc="0" normalizeH="0" baseline="0" noProof="0" dirty="0">
                <a:ln>
                  <a:noFill/>
                </a:ln>
                <a:solidFill>
                  <a:srgbClr val="2E2E38"/>
                </a:solidFill>
                <a:effectLst/>
                <a:uLnTx/>
                <a:uFillTx/>
                <a:latin typeface="EYInterstate Light" panose="02000506000000020004" pitchFamily="2" charset="0"/>
              </a:rPr>
              <a:t> un </a:t>
            </a:r>
            <a:r>
              <a:rPr kumimoji="0" lang="es-ES" sz="1200" b="0" i="0" u="none" strike="noStrike" kern="1200" cap="none" spc="0" normalizeH="0" baseline="0" noProof="0" dirty="0" err="1">
                <a:ln>
                  <a:noFill/>
                </a:ln>
                <a:solidFill>
                  <a:srgbClr val="2E2E38"/>
                </a:solidFill>
                <a:effectLst/>
                <a:uLnTx/>
                <a:uFillTx/>
                <a:latin typeface="EYInterstate Light" panose="02000506000000020004" pitchFamily="2" charset="0"/>
              </a:rPr>
              <a:t>Zentenes</a:t>
            </a:r>
            <a:r>
              <a:rPr kumimoji="0" lang="es-ES" sz="1200" b="0" i="0" u="none" strike="noStrike" kern="1200" cap="none" spc="0" normalizeH="0" baseline="0" noProof="0" dirty="0">
                <a:ln>
                  <a:noFill/>
                </a:ln>
                <a:solidFill>
                  <a:srgbClr val="2E2E38"/>
                </a:solidFill>
                <a:effectLst/>
                <a:uLnTx/>
                <a:uFillTx/>
                <a:latin typeface="EYInterstate Light" panose="02000506000000020004" pitchFamily="2" charset="0"/>
              </a:rPr>
              <a:t> </a:t>
            </a:r>
            <a:r>
              <a:rPr kumimoji="0" lang="es-ES" sz="1200" b="0" i="0" u="none" strike="noStrike" kern="1200" cap="none" spc="0" normalizeH="0" baseline="0" noProof="0" dirty="0" err="1">
                <a:ln>
                  <a:noFill/>
                </a:ln>
                <a:solidFill>
                  <a:srgbClr val="2E2E38"/>
                </a:solidFill>
                <a:effectLst/>
                <a:uLnTx/>
                <a:uFillTx/>
                <a:latin typeface="EYInterstate Light" panose="02000506000000020004" pitchFamily="2" charset="0"/>
              </a:rPr>
              <a:t>pagastu</a:t>
            </a:r>
            <a:r>
              <a:rPr kumimoji="0" lang="es-ES" sz="1200" b="0" i="0" u="none" strike="noStrike" kern="1200" cap="none" spc="0" normalizeH="0" baseline="0" noProof="0" dirty="0">
                <a:ln>
                  <a:noFill/>
                </a:ln>
                <a:solidFill>
                  <a:srgbClr val="2E2E38"/>
                </a:solidFill>
                <a:effectLst/>
                <a:uLnTx/>
                <a:uFillTx/>
                <a:latin typeface="EYInterstate Light" panose="02000506000000020004" pitchFamily="2" charset="0"/>
              </a:rPr>
              <a:t> </a:t>
            </a:r>
            <a:r>
              <a:rPr kumimoji="0" lang="es-ES" sz="1200" b="0" i="0" u="none" strike="noStrike" kern="1200" cap="none" spc="0" normalizeH="0" baseline="0" noProof="0" dirty="0" err="1">
                <a:ln>
                  <a:noFill/>
                </a:ln>
                <a:solidFill>
                  <a:srgbClr val="2E2E38"/>
                </a:solidFill>
                <a:effectLst/>
                <a:uLnTx/>
                <a:uFillTx/>
                <a:latin typeface="EYInterstate Light" panose="02000506000000020004" pitchFamily="2" charset="0"/>
              </a:rPr>
              <a:t>pārvalde</a:t>
            </a: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fr-FR" sz="1200" b="0" i="0" u="none" strike="noStrike" kern="1200" cap="none" spc="0" normalizeH="0" baseline="0" noProof="0" dirty="0" err="1">
                <a:ln>
                  <a:noFill/>
                </a:ln>
                <a:solidFill>
                  <a:srgbClr val="2E2E38"/>
                </a:solidFill>
                <a:effectLst/>
                <a:uLnTx/>
                <a:uFillTx/>
                <a:latin typeface="EYInterstate Light" panose="02000506000000020004" pitchFamily="2" charset="0"/>
              </a:rPr>
              <a:t>Slampes</a:t>
            </a:r>
            <a:r>
              <a:rPr kumimoji="0" lang="fr-FR" sz="1200" b="0" i="0" u="none" strike="noStrike" kern="1200" cap="none" spc="0" normalizeH="0" baseline="0" noProof="0" dirty="0">
                <a:ln>
                  <a:noFill/>
                </a:ln>
                <a:solidFill>
                  <a:srgbClr val="2E2E38"/>
                </a:solidFill>
                <a:effectLst/>
                <a:uLnTx/>
                <a:uFillTx/>
                <a:latin typeface="EYInterstate Light" panose="02000506000000020004" pitchFamily="2" charset="0"/>
              </a:rPr>
              <a:t> un </a:t>
            </a:r>
            <a:r>
              <a:rPr kumimoji="0" lang="fr-FR" sz="1200" b="0" i="0" u="none" strike="noStrike" kern="1200" cap="none" spc="0" normalizeH="0" baseline="0" noProof="0" dirty="0" err="1">
                <a:ln>
                  <a:noFill/>
                </a:ln>
                <a:solidFill>
                  <a:srgbClr val="2E2E38"/>
                </a:solidFill>
                <a:effectLst/>
                <a:uLnTx/>
                <a:uFillTx/>
                <a:latin typeface="EYInterstate Light" panose="02000506000000020004" pitchFamily="2" charset="0"/>
              </a:rPr>
              <a:t>Džūkstes</a:t>
            </a:r>
            <a:r>
              <a:rPr kumimoji="0" lang="fr-FR" sz="1200" b="0" i="0" u="none" strike="noStrike" kern="1200" cap="none" spc="0" normalizeH="0" baseline="0" noProof="0" dirty="0">
                <a:ln>
                  <a:noFill/>
                </a:ln>
                <a:solidFill>
                  <a:srgbClr val="2E2E38"/>
                </a:solidFill>
                <a:effectLst/>
                <a:uLnTx/>
                <a:uFillTx/>
                <a:latin typeface="EYInterstate Light" panose="02000506000000020004" pitchFamily="2" charset="0"/>
              </a:rPr>
              <a:t> </a:t>
            </a:r>
            <a:r>
              <a:rPr kumimoji="0" lang="fr-FR" sz="1200" b="0" i="0" u="none" strike="noStrike" kern="1200" cap="none" spc="0" normalizeH="0" baseline="0" noProof="0" dirty="0" err="1">
                <a:ln>
                  <a:noFill/>
                </a:ln>
                <a:solidFill>
                  <a:srgbClr val="2E2E38"/>
                </a:solidFill>
                <a:effectLst/>
                <a:uLnTx/>
                <a:uFillTx/>
                <a:latin typeface="EYInterstate Light" panose="02000506000000020004" pitchFamily="2" charset="0"/>
              </a:rPr>
              <a:t>pagastu</a:t>
            </a:r>
            <a:r>
              <a:rPr kumimoji="0" lang="fr-FR" sz="1200" b="0" i="0" u="none" strike="noStrike" kern="1200" cap="none" spc="0" normalizeH="0" baseline="0" noProof="0" dirty="0">
                <a:ln>
                  <a:noFill/>
                </a:ln>
                <a:solidFill>
                  <a:srgbClr val="2E2E38"/>
                </a:solidFill>
                <a:effectLst/>
                <a:uLnTx/>
                <a:uFillTx/>
                <a:latin typeface="EYInterstate Light" panose="02000506000000020004" pitchFamily="2" charset="0"/>
              </a:rPr>
              <a:t> </a:t>
            </a:r>
            <a:r>
              <a:rPr kumimoji="0" lang="fr-FR" sz="1200" b="0" i="0" u="none" strike="noStrike" kern="1200" cap="none" spc="0" normalizeH="0" baseline="0" noProof="0" dirty="0" err="1">
                <a:ln>
                  <a:noFill/>
                </a:ln>
                <a:solidFill>
                  <a:srgbClr val="2E2E38"/>
                </a:solidFill>
                <a:effectLst/>
                <a:uLnTx/>
                <a:uFillTx/>
                <a:latin typeface="EYInterstate Light" panose="02000506000000020004" pitchFamily="2" charset="0"/>
              </a:rPr>
              <a:t>pārvalde</a:t>
            </a: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fr-FR" sz="1200" b="0" i="0" u="none" strike="noStrike" kern="1200" cap="none" spc="0" normalizeH="0" baseline="0" noProof="0" dirty="0" err="1">
                <a:ln>
                  <a:noFill/>
                </a:ln>
                <a:solidFill>
                  <a:srgbClr val="2E2E38"/>
                </a:solidFill>
                <a:effectLst/>
                <a:uLnTx/>
                <a:uFillTx/>
                <a:latin typeface="EYInterstate Light" panose="02000506000000020004" pitchFamily="2" charset="0"/>
              </a:rPr>
              <a:t>Tumes</a:t>
            </a:r>
            <a:r>
              <a:rPr kumimoji="0" lang="fr-FR" sz="1200" b="0" i="0" u="none" strike="noStrike" kern="1200" cap="none" spc="0" normalizeH="0" baseline="0" noProof="0" dirty="0">
                <a:ln>
                  <a:noFill/>
                </a:ln>
                <a:solidFill>
                  <a:srgbClr val="2E2E38"/>
                </a:solidFill>
                <a:effectLst/>
                <a:uLnTx/>
                <a:uFillTx/>
                <a:latin typeface="EYInterstate Light" panose="02000506000000020004" pitchFamily="2" charset="0"/>
              </a:rPr>
              <a:t> un </a:t>
            </a:r>
            <a:r>
              <a:rPr kumimoji="0" lang="fr-FR" sz="1200" b="0" i="0" u="none" strike="noStrike" kern="1200" cap="none" spc="0" normalizeH="0" baseline="0" noProof="0" dirty="0" err="1">
                <a:ln>
                  <a:noFill/>
                </a:ln>
                <a:solidFill>
                  <a:srgbClr val="2E2E38"/>
                </a:solidFill>
                <a:effectLst/>
                <a:uLnTx/>
                <a:uFillTx/>
                <a:latin typeface="EYInterstate Light" panose="02000506000000020004" pitchFamily="2" charset="0"/>
              </a:rPr>
              <a:t>Degoles</a:t>
            </a:r>
            <a:r>
              <a:rPr kumimoji="0" lang="fr-FR" sz="1200" b="0" i="0" u="none" strike="noStrike" kern="1200" cap="none" spc="0" normalizeH="0" baseline="0" noProof="0" dirty="0">
                <a:ln>
                  <a:noFill/>
                </a:ln>
                <a:solidFill>
                  <a:srgbClr val="2E2E38"/>
                </a:solidFill>
                <a:effectLst/>
                <a:uLnTx/>
                <a:uFillTx/>
                <a:latin typeface="EYInterstate Light" panose="02000506000000020004" pitchFamily="2" charset="0"/>
              </a:rPr>
              <a:t> </a:t>
            </a:r>
            <a:r>
              <a:rPr kumimoji="0" lang="fr-FR" sz="1200" b="0" i="0" u="none" strike="noStrike" kern="1200" cap="none" spc="0" normalizeH="0" baseline="0" noProof="0" dirty="0" err="1">
                <a:ln>
                  <a:noFill/>
                </a:ln>
                <a:solidFill>
                  <a:srgbClr val="2E2E38"/>
                </a:solidFill>
                <a:effectLst/>
                <a:uLnTx/>
                <a:uFillTx/>
                <a:latin typeface="EYInterstate Light" panose="02000506000000020004" pitchFamily="2" charset="0"/>
              </a:rPr>
              <a:t>pagastu</a:t>
            </a:r>
            <a:r>
              <a:rPr kumimoji="0" lang="fr-FR" sz="1200" b="0" i="0" u="none" strike="noStrike" kern="1200" cap="none" spc="0" normalizeH="0" baseline="0" noProof="0" dirty="0">
                <a:ln>
                  <a:noFill/>
                </a:ln>
                <a:solidFill>
                  <a:srgbClr val="2E2E38"/>
                </a:solidFill>
                <a:effectLst/>
                <a:uLnTx/>
                <a:uFillTx/>
                <a:latin typeface="EYInterstate Light" panose="02000506000000020004" pitchFamily="2" charset="0"/>
              </a:rPr>
              <a:t> </a:t>
            </a:r>
            <a:r>
              <a:rPr kumimoji="0" lang="fr-FR" sz="1200" b="0" i="0" u="none" strike="noStrike" kern="1200" cap="none" spc="0" normalizeH="0" baseline="0" noProof="0" dirty="0" err="1">
                <a:ln>
                  <a:noFill/>
                </a:ln>
                <a:solidFill>
                  <a:srgbClr val="2E2E38"/>
                </a:solidFill>
                <a:effectLst/>
                <a:uLnTx/>
                <a:uFillTx/>
                <a:latin typeface="EYInterstate Light" panose="02000506000000020004" pitchFamily="2" charset="0"/>
              </a:rPr>
              <a:t>pārvalde</a:t>
            </a: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Smārdes</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pagasta</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pārvalde</a:t>
            </a: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Engures</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pagasta</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pārvalde</a:t>
            </a: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Lapmežciema</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pagasta</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pārvalde</a:t>
            </a: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ndParaRPr>
          </a:p>
        </p:txBody>
      </p:sp>
      <p:sp>
        <p:nvSpPr>
          <p:cNvPr id="37" name="TextBox 36">
            <a:extLst>
              <a:ext uri="{FF2B5EF4-FFF2-40B4-BE49-F238E27FC236}">
                <a16:creationId xmlns:a16="http://schemas.microsoft.com/office/drawing/2014/main" id="{433761C5-69C9-4DBD-871D-D05E05229256}"/>
              </a:ext>
            </a:extLst>
          </p:cNvPr>
          <p:cNvSpPr txBox="1"/>
          <p:nvPr/>
        </p:nvSpPr>
        <p:spPr>
          <a:xfrm>
            <a:off x="1284771" y="1169309"/>
            <a:ext cx="5331193" cy="1692002"/>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Unikālie pakalpojumu veidi Tukuma novadā: </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rPr>
              <a:t>66</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Pilsētu un pagastu pārvalžu un apvienību pārvalžu skaits</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rPr>
              <a:t>: 10 </a:t>
            </a:r>
            <a:r>
              <a:rPr kumimoji="0" lang="lv-LV" sz="1100" b="0" i="1" u="none" strike="noStrike" kern="1200" cap="none" spc="0" normalizeH="0" noProof="0" dirty="0">
                <a:ln>
                  <a:noFill/>
                </a:ln>
                <a:solidFill>
                  <a:srgbClr val="2E2E38"/>
                </a:solidFill>
                <a:effectLst/>
                <a:uLnTx/>
                <a:uFillTx/>
                <a:latin typeface="EYInterstate Light" panose="02000506000000020004" pitchFamily="2" charset="0"/>
              </a:rPr>
              <a:t>(pārvaldēs, kuras pārvalda 2 pagastus, pakalpojumi ir pieejami katrā no šiem pagastiem, Kandavas un pagastu apvienībā pakalpojumus sniedz 8 adresēs)</a:t>
            </a: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Unikālie pakalpojuma veidi pārvaldēs: </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rPr>
              <a:t>69</a:t>
            </a:r>
            <a:endParaRPr kumimoji="0" lang="lv-LV" sz="1400" b="0" i="1" u="none" strike="noStrike" kern="1200" cap="none" spc="0" normalizeH="0" baseline="0" noProof="0" dirty="0">
              <a:ln>
                <a:noFill/>
              </a:ln>
              <a:solidFill>
                <a:srgbClr val="2E2E38"/>
              </a:solidFill>
              <a:effectLst/>
              <a:uLnTx/>
              <a:uFillTx/>
              <a:latin typeface="EYInterstate Light" panose="02000506000000020004" pitchFamily="2" charset="0"/>
            </a:endParaRP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No tiem elektroniski pieejami: </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rPr>
              <a:t>39 </a:t>
            </a: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Sniegto pakalpojumu skaits pagasta pārvaldēs: </a:t>
            </a:r>
            <a:r>
              <a:rPr kumimoji="0" lang="lv-LV" sz="1100" b="0" i="1" u="none" strike="noStrike" kern="1200" cap="none" spc="0" normalizeH="0" baseline="0" noProof="0" dirty="0">
                <a:ln>
                  <a:noFill/>
                </a:ln>
                <a:solidFill>
                  <a:srgbClr val="2E2E38"/>
                </a:solidFill>
                <a:effectLst/>
                <a:uLnTx/>
                <a:uFillTx/>
                <a:latin typeface="EYInterstate Light" panose="02000506000000020004" pitchFamily="2" charset="0"/>
              </a:rPr>
              <a:t>Dati nav pieejami visiem</a:t>
            </a:r>
            <a:endParaRPr kumimoji="0" lang="lv-LV" sz="1200" b="0" i="1" u="none" strike="noStrike" kern="1200" cap="none" spc="0" normalizeH="0" baseline="0" noProof="0" dirty="0">
              <a:ln>
                <a:noFill/>
              </a:ln>
              <a:solidFill>
                <a:srgbClr val="2E2E38"/>
              </a:solidFill>
              <a:effectLst/>
              <a:uLnTx/>
              <a:uFillTx/>
              <a:latin typeface="EYInterstate Light" panose="02000506000000020004" pitchFamily="2" charset="0"/>
            </a:endParaRPr>
          </a:p>
        </p:txBody>
      </p:sp>
      <p:sp>
        <p:nvSpPr>
          <p:cNvPr id="38" name="Freeform 83">
            <a:extLst>
              <a:ext uri="{FF2B5EF4-FFF2-40B4-BE49-F238E27FC236}">
                <a16:creationId xmlns:a16="http://schemas.microsoft.com/office/drawing/2014/main" id="{F08E6ACE-FB50-4614-890E-0AF86CF03F28}"/>
              </a:ext>
            </a:extLst>
          </p:cNvPr>
          <p:cNvSpPr>
            <a:spLocks noChangeAspect="1" noEditPoints="1"/>
          </p:cNvSpPr>
          <p:nvPr/>
        </p:nvSpPr>
        <p:spPr bwMode="auto">
          <a:xfrm>
            <a:off x="1075817" y="2027670"/>
            <a:ext cx="394322" cy="574087"/>
          </a:xfrm>
          <a:custGeom>
            <a:avLst/>
            <a:gdLst>
              <a:gd name="T0" fmla="*/ 2147483647 w 3468"/>
              <a:gd name="T1" fmla="*/ 2147483647 h 4763"/>
              <a:gd name="T2" fmla="*/ 2147483647 w 3468"/>
              <a:gd name="T3" fmla="*/ 2147483647 h 4763"/>
              <a:gd name="T4" fmla="*/ 2147483647 w 3468"/>
              <a:gd name="T5" fmla="*/ 2147483647 h 4763"/>
              <a:gd name="T6" fmla="*/ 2147483647 w 3468"/>
              <a:gd name="T7" fmla="*/ 2147483647 h 4763"/>
              <a:gd name="T8" fmla="*/ 2147483647 w 3468"/>
              <a:gd name="T9" fmla="*/ 2147483647 h 4763"/>
              <a:gd name="T10" fmla="*/ 2147483647 w 3468"/>
              <a:gd name="T11" fmla="*/ 2147483647 h 4763"/>
              <a:gd name="T12" fmla="*/ 2147483647 w 3468"/>
              <a:gd name="T13" fmla="*/ 2147483647 h 4763"/>
              <a:gd name="T14" fmla="*/ 2147483647 w 3468"/>
              <a:gd name="T15" fmla="*/ 2147483647 h 4763"/>
              <a:gd name="T16" fmla="*/ 2147483647 w 3468"/>
              <a:gd name="T17" fmla="*/ 2147483647 h 4763"/>
              <a:gd name="T18" fmla="*/ 2147483647 w 3468"/>
              <a:gd name="T19" fmla="*/ 2147483647 h 4763"/>
              <a:gd name="T20" fmla="*/ 2147483647 w 3468"/>
              <a:gd name="T21" fmla="*/ 2147483647 h 4763"/>
              <a:gd name="T22" fmla="*/ 2147483647 w 3468"/>
              <a:gd name="T23" fmla="*/ 2147483647 h 4763"/>
              <a:gd name="T24" fmla="*/ 2147483647 w 3468"/>
              <a:gd name="T25" fmla="*/ 2147483647 h 4763"/>
              <a:gd name="T26" fmla="*/ 2147483647 w 3468"/>
              <a:gd name="T27" fmla="*/ 2147483647 h 4763"/>
              <a:gd name="T28" fmla="*/ 2147483647 w 3468"/>
              <a:gd name="T29" fmla="*/ 2147483647 h 4763"/>
              <a:gd name="T30" fmla="*/ 2147483647 w 3468"/>
              <a:gd name="T31" fmla="*/ 2147483647 h 4763"/>
              <a:gd name="T32" fmla="*/ 2147483647 w 3468"/>
              <a:gd name="T33" fmla="*/ 2147483647 h 4763"/>
              <a:gd name="T34" fmla="*/ 2147483647 w 3468"/>
              <a:gd name="T35" fmla="*/ 2147483647 h 4763"/>
              <a:gd name="T36" fmla="*/ 2147483647 w 3468"/>
              <a:gd name="T37" fmla="*/ 2147483647 h 4763"/>
              <a:gd name="T38" fmla="*/ 2147483647 w 3468"/>
              <a:gd name="T39" fmla="*/ 2147483647 h 4763"/>
              <a:gd name="T40" fmla="*/ 2147483647 w 3468"/>
              <a:gd name="T41" fmla="*/ 2147483647 h 4763"/>
              <a:gd name="T42" fmla="*/ 2147483647 w 3468"/>
              <a:gd name="T43" fmla="*/ 2147483647 h 4763"/>
              <a:gd name="T44" fmla="*/ 2147483647 w 3468"/>
              <a:gd name="T45" fmla="*/ 2147483647 h 4763"/>
              <a:gd name="T46" fmla="*/ 2147483647 w 3468"/>
              <a:gd name="T47" fmla="*/ 2147483647 h 4763"/>
              <a:gd name="T48" fmla="*/ 2147483647 w 3468"/>
              <a:gd name="T49" fmla="*/ 2147483647 h 4763"/>
              <a:gd name="T50" fmla="*/ 2147483647 w 3468"/>
              <a:gd name="T51" fmla="*/ 2147483647 h 4763"/>
              <a:gd name="T52" fmla="*/ 2147483647 w 3468"/>
              <a:gd name="T53" fmla="*/ 2147483647 h 4763"/>
              <a:gd name="T54" fmla="*/ 2147483647 w 3468"/>
              <a:gd name="T55" fmla="*/ 2147483647 h 4763"/>
              <a:gd name="T56" fmla="*/ 2147483647 w 3468"/>
              <a:gd name="T57" fmla="*/ 2147483647 h 4763"/>
              <a:gd name="T58" fmla="*/ 2147483647 w 3468"/>
              <a:gd name="T59" fmla="*/ 2147483647 h 4763"/>
              <a:gd name="T60" fmla="*/ 2147483647 w 3468"/>
              <a:gd name="T61" fmla="*/ 2147483647 h 4763"/>
              <a:gd name="T62" fmla="*/ 2147483647 w 3468"/>
              <a:gd name="T63" fmla="*/ 2147483647 h 4763"/>
              <a:gd name="T64" fmla="*/ 2147483647 w 3468"/>
              <a:gd name="T65" fmla="*/ 2147483647 h 4763"/>
              <a:gd name="T66" fmla="*/ 2147483647 w 3468"/>
              <a:gd name="T67" fmla="*/ 2147483647 h 4763"/>
              <a:gd name="T68" fmla="*/ 2147483647 w 3468"/>
              <a:gd name="T69" fmla="*/ 2147483647 h 4763"/>
              <a:gd name="T70" fmla="*/ 2147483647 w 3468"/>
              <a:gd name="T71" fmla="*/ 2147483647 h 4763"/>
              <a:gd name="T72" fmla="*/ 2147483647 w 3468"/>
              <a:gd name="T73" fmla="*/ 2147483647 h 4763"/>
              <a:gd name="T74" fmla="*/ 2147483647 w 3468"/>
              <a:gd name="T75" fmla="*/ 2147483647 h 4763"/>
              <a:gd name="T76" fmla="*/ 2147483647 w 3468"/>
              <a:gd name="T77" fmla="*/ 2147483647 h 4763"/>
              <a:gd name="T78" fmla="*/ 2147483647 w 3468"/>
              <a:gd name="T79" fmla="*/ 2147483647 h 4763"/>
              <a:gd name="T80" fmla="*/ 2147483647 w 3468"/>
              <a:gd name="T81" fmla="*/ 2147483647 h 4763"/>
              <a:gd name="T82" fmla="*/ 2147483647 w 3468"/>
              <a:gd name="T83" fmla="*/ 2147483647 h 4763"/>
              <a:gd name="T84" fmla="*/ 2147483647 w 3468"/>
              <a:gd name="T85" fmla="*/ 2147483647 h 4763"/>
              <a:gd name="T86" fmla="*/ 2147483647 w 3468"/>
              <a:gd name="T87" fmla="*/ 2147483647 h 4763"/>
              <a:gd name="T88" fmla="*/ 2147483647 w 3468"/>
              <a:gd name="T89" fmla="*/ 2147483647 h 4763"/>
              <a:gd name="T90" fmla="*/ 2147483647 w 3468"/>
              <a:gd name="T91" fmla="*/ 2147483647 h 4763"/>
              <a:gd name="T92" fmla="*/ 2147483647 w 3468"/>
              <a:gd name="T93" fmla="*/ 2147483647 h 4763"/>
              <a:gd name="T94" fmla="*/ 2147483647 w 3468"/>
              <a:gd name="T95" fmla="*/ 2147483647 h 4763"/>
              <a:gd name="T96" fmla="*/ 2147483647 w 3468"/>
              <a:gd name="T97" fmla="*/ 2147483647 h 4763"/>
              <a:gd name="T98" fmla="*/ 2147483647 w 3468"/>
              <a:gd name="T99" fmla="*/ 2147483647 h 4763"/>
              <a:gd name="T100" fmla="*/ 2147483647 w 3468"/>
              <a:gd name="T101" fmla="*/ 2147483647 h 4763"/>
              <a:gd name="T102" fmla="*/ 2147483647 w 3468"/>
              <a:gd name="T103" fmla="*/ 2147483647 h 4763"/>
              <a:gd name="T104" fmla="*/ 2147483647 w 3468"/>
              <a:gd name="T105" fmla="*/ 2147483647 h 4763"/>
              <a:gd name="T106" fmla="*/ 2147483647 w 3468"/>
              <a:gd name="T107" fmla="*/ 2147483647 h 4763"/>
              <a:gd name="T108" fmla="*/ 2147483647 w 3468"/>
              <a:gd name="T109" fmla="*/ 2147483647 h 4763"/>
              <a:gd name="T110" fmla="*/ 2147483647 w 3468"/>
              <a:gd name="T111" fmla="*/ 2147483647 h 4763"/>
              <a:gd name="T112" fmla="*/ 2147483647 w 3468"/>
              <a:gd name="T113" fmla="*/ 2147483647 h 4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68"/>
              <a:gd name="T172" fmla="*/ 0 h 4763"/>
              <a:gd name="T173" fmla="*/ 3468 w 3468"/>
              <a:gd name="T174" fmla="*/ 4763 h 4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68" h="4763">
                <a:moveTo>
                  <a:pt x="3467" y="2391"/>
                </a:moveTo>
                <a:lnTo>
                  <a:pt x="3350" y="1534"/>
                </a:lnTo>
                <a:lnTo>
                  <a:pt x="3349" y="1527"/>
                </a:lnTo>
                <a:lnTo>
                  <a:pt x="3346" y="1519"/>
                </a:lnTo>
                <a:lnTo>
                  <a:pt x="3342" y="1513"/>
                </a:lnTo>
                <a:lnTo>
                  <a:pt x="3336" y="1506"/>
                </a:lnTo>
                <a:lnTo>
                  <a:pt x="3122" y="1305"/>
                </a:lnTo>
                <a:lnTo>
                  <a:pt x="3185" y="1229"/>
                </a:lnTo>
                <a:lnTo>
                  <a:pt x="3189" y="1221"/>
                </a:lnTo>
                <a:lnTo>
                  <a:pt x="3193" y="1215"/>
                </a:lnTo>
                <a:lnTo>
                  <a:pt x="3194" y="1207"/>
                </a:lnTo>
                <a:lnTo>
                  <a:pt x="3194" y="1200"/>
                </a:lnTo>
                <a:lnTo>
                  <a:pt x="3198" y="839"/>
                </a:lnTo>
                <a:lnTo>
                  <a:pt x="3198" y="832"/>
                </a:lnTo>
                <a:lnTo>
                  <a:pt x="3197" y="824"/>
                </a:lnTo>
                <a:lnTo>
                  <a:pt x="3194" y="818"/>
                </a:lnTo>
                <a:lnTo>
                  <a:pt x="3192" y="813"/>
                </a:lnTo>
                <a:lnTo>
                  <a:pt x="3188" y="808"/>
                </a:lnTo>
                <a:lnTo>
                  <a:pt x="3183" y="804"/>
                </a:lnTo>
                <a:lnTo>
                  <a:pt x="3178" y="800"/>
                </a:lnTo>
                <a:lnTo>
                  <a:pt x="3171" y="798"/>
                </a:lnTo>
                <a:lnTo>
                  <a:pt x="2970" y="704"/>
                </a:lnTo>
                <a:lnTo>
                  <a:pt x="2965" y="568"/>
                </a:lnTo>
                <a:lnTo>
                  <a:pt x="2964" y="562"/>
                </a:lnTo>
                <a:lnTo>
                  <a:pt x="2963" y="555"/>
                </a:lnTo>
                <a:lnTo>
                  <a:pt x="2960" y="550"/>
                </a:lnTo>
                <a:lnTo>
                  <a:pt x="2958" y="545"/>
                </a:lnTo>
                <a:lnTo>
                  <a:pt x="2952" y="536"/>
                </a:lnTo>
                <a:lnTo>
                  <a:pt x="2943" y="530"/>
                </a:lnTo>
                <a:lnTo>
                  <a:pt x="2518" y="269"/>
                </a:lnTo>
                <a:lnTo>
                  <a:pt x="2512" y="265"/>
                </a:lnTo>
                <a:lnTo>
                  <a:pt x="2503" y="264"/>
                </a:lnTo>
                <a:lnTo>
                  <a:pt x="2495" y="263"/>
                </a:lnTo>
                <a:lnTo>
                  <a:pt x="2487" y="263"/>
                </a:lnTo>
                <a:lnTo>
                  <a:pt x="2479" y="265"/>
                </a:lnTo>
                <a:lnTo>
                  <a:pt x="2472" y="269"/>
                </a:lnTo>
                <a:lnTo>
                  <a:pt x="2464" y="274"/>
                </a:lnTo>
                <a:lnTo>
                  <a:pt x="2458" y="280"/>
                </a:lnTo>
                <a:lnTo>
                  <a:pt x="2304" y="482"/>
                </a:lnTo>
                <a:lnTo>
                  <a:pt x="2166" y="485"/>
                </a:lnTo>
                <a:lnTo>
                  <a:pt x="2160" y="486"/>
                </a:lnTo>
                <a:lnTo>
                  <a:pt x="2154" y="487"/>
                </a:lnTo>
                <a:lnTo>
                  <a:pt x="2147" y="490"/>
                </a:lnTo>
                <a:lnTo>
                  <a:pt x="2142" y="493"/>
                </a:lnTo>
                <a:lnTo>
                  <a:pt x="2135" y="500"/>
                </a:lnTo>
                <a:lnTo>
                  <a:pt x="2129" y="508"/>
                </a:lnTo>
                <a:lnTo>
                  <a:pt x="2078" y="594"/>
                </a:lnTo>
                <a:lnTo>
                  <a:pt x="1955" y="593"/>
                </a:lnTo>
                <a:lnTo>
                  <a:pt x="1961" y="578"/>
                </a:lnTo>
                <a:lnTo>
                  <a:pt x="1989" y="388"/>
                </a:lnTo>
                <a:lnTo>
                  <a:pt x="1989" y="381"/>
                </a:lnTo>
                <a:lnTo>
                  <a:pt x="1988" y="372"/>
                </a:lnTo>
                <a:lnTo>
                  <a:pt x="1984" y="363"/>
                </a:lnTo>
                <a:lnTo>
                  <a:pt x="1979" y="354"/>
                </a:lnTo>
                <a:lnTo>
                  <a:pt x="1971" y="348"/>
                </a:lnTo>
                <a:lnTo>
                  <a:pt x="1964" y="342"/>
                </a:lnTo>
                <a:lnTo>
                  <a:pt x="1955" y="338"/>
                </a:lnTo>
                <a:lnTo>
                  <a:pt x="1945" y="337"/>
                </a:lnTo>
                <a:lnTo>
                  <a:pt x="1762" y="334"/>
                </a:lnTo>
                <a:lnTo>
                  <a:pt x="1494" y="34"/>
                </a:lnTo>
                <a:lnTo>
                  <a:pt x="1489" y="29"/>
                </a:lnTo>
                <a:lnTo>
                  <a:pt x="1483" y="25"/>
                </a:lnTo>
                <a:lnTo>
                  <a:pt x="1476" y="21"/>
                </a:lnTo>
                <a:lnTo>
                  <a:pt x="1469" y="19"/>
                </a:lnTo>
                <a:lnTo>
                  <a:pt x="1461" y="19"/>
                </a:lnTo>
                <a:lnTo>
                  <a:pt x="1454" y="19"/>
                </a:lnTo>
                <a:lnTo>
                  <a:pt x="1446" y="20"/>
                </a:lnTo>
                <a:lnTo>
                  <a:pt x="1439" y="24"/>
                </a:lnTo>
                <a:lnTo>
                  <a:pt x="1312" y="89"/>
                </a:lnTo>
                <a:lnTo>
                  <a:pt x="1128" y="4"/>
                </a:lnTo>
                <a:lnTo>
                  <a:pt x="1123" y="1"/>
                </a:lnTo>
                <a:lnTo>
                  <a:pt x="1118" y="1"/>
                </a:lnTo>
                <a:lnTo>
                  <a:pt x="1107" y="0"/>
                </a:lnTo>
                <a:lnTo>
                  <a:pt x="1097" y="3"/>
                </a:lnTo>
                <a:lnTo>
                  <a:pt x="1087" y="8"/>
                </a:lnTo>
                <a:lnTo>
                  <a:pt x="1078" y="14"/>
                </a:lnTo>
                <a:lnTo>
                  <a:pt x="1071" y="21"/>
                </a:lnTo>
                <a:lnTo>
                  <a:pt x="1066" y="30"/>
                </a:lnTo>
                <a:lnTo>
                  <a:pt x="1064" y="35"/>
                </a:lnTo>
                <a:lnTo>
                  <a:pt x="1063" y="40"/>
                </a:lnTo>
                <a:lnTo>
                  <a:pt x="1029" y="383"/>
                </a:lnTo>
                <a:lnTo>
                  <a:pt x="1033" y="408"/>
                </a:lnTo>
                <a:lnTo>
                  <a:pt x="1142" y="652"/>
                </a:lnTo>
                <a:lnTo>
                  <a:pt x="962" y="829"/>
                </a:lnTo>
                <a:lnTo>
                  <a:pt x="866" y="692"/>
                </a:lnTo>
                <a:lnTo>
                  <a:pt x="862" y="686"/>
                </a:lnTo>
                <a:lnTo>
                  <a:pt x="857" y="682"/>
                </a:lnTo>
                <a:lnTo>
                  <a:pt x="851" y="678"/>
                </a:lnTo>
                <a:lnTo>
                  <a:pt x="844" y="675"/>
                </a:lnTo>
                <a:lnTo>
                  <a:pt x="838" y="673"/>
                </a:lnTo>
                <a:lnTo>
                  <a:pt x="831" y="672"/>
                </a:lnTo>
                <a:lnTo>
                  <a:pt x="823" y="673"/>
                </a:lnTo>
                <a:lnTo>
                  <a:pt x="815" y="675"/>
                </a:lnTo>
                <a:lnTo>
                  <a:pt x="440" y="788"/>
                </a:lnTo>
                <a:lnTo>
                  <a:pt x="430" y="793"/>
                </a:lnTo>
                <a:lnTo>
                  <a:pt x="421" y="799"/>
                </a:lnTo>
                <a:lnTo>
                  <a:pt x="415" y="807"/>
                </a:lnTo>
                <a:lnTo>
                  <a:pt x="411" y="817"/>
                </a:lnTo>
                <a:lnTo>
                  <a:pt x="408" y="827"/>
                </a:lnTo>
                <a:lnTo>
                  <a:pt x="408" y="837"/>
                </a:lnTo>
                <a:lnTo>
                  <a:pt x="411" y="847"/>
                </a:lnTo>
                <a:lnTo>
                  <a:pt x="415" y="857"/>
                </a:lnTo>
                <a:lnTo>
                  <a:pt x="532" y="1029"/>
                </a:lnTo>
                <a:lnTo>
                  <a:pt x="356" y="1738"/>
                </a:lnTo>
                <a:lnTo>
                  <a:pt x="38" y="1797"/>
                </a:lnTo>
                <a:lnTo>
                  <a:pt x="28" y="1799"/>
                </a:lnTo>
                <a:lnTo>
                  <a:pt x="20" y="1804"/>
                </a:lnTo>
                <a:lnTo>
                  <a:pt x="13" y="1810"/>
                </a:lnTo>
                <a:lnTo>
                  <a:pt x="8" y="1818"/>
                </a:lnTo>
                <a:lnTo>
                  <a:pt x="3" y="1826"/>
                </a:lnTo>
                <a:lnTo>
                  <a:pt x="1" y="1834"/>
                </a:lnTo>
                <a:lnTo>
                  <a:pt x="0" y="1844"/>
                </a:lnTo>
                <a:lnTo>
                  <a:pt x="1" y="1853"/>
                </a:lnTo>
                <a:lnTo>
                  <a:pt x="77" y="2116"/>
                </a:lnTo>
                <a:lnTo>
                  <a:pt x="26" y="2352"/>
                </a:lnTo>
                <a:lnTo>
                  <a:pt x="25" y="2370"/>
                </a:lnTo>
                <a:lnTo>
                  <a:pt x="80" y="2780"/>
                </a:lnTo>
                <a:lnTo>
                  <a:pt x="21" y="2877"/>
                </a:lnTo>
                <a:lnTo>
                  <a:pt x="16" y="2886"/>
                </a:lnTo>
                <a:lnTo>
                  <a:pt x="15" y="2895"/>
                </a:lnTo>
                <a:lnTo>
                  <a:pt x="15" y="2906"/>
                </a:lnTo>
                <a:lnTo>
                  <a:pt x="18" y="2916"/>
                </a:lnTo>
                <a:lnTo>
                  <a:pt x="122" y="3198"/>
                </a:lnTo>
                <a:lnTo>
                  <a:pt x="79" y="3378"/>
                </a:lnTo>
                <a:lnTo>
                  <a:pt x="78" y="3386"/>
                </a:lnTo>
                <a:lnTo>
                  <a:pt x="78" y="3394"/>
                </a:lnTo>
                <a:lnTo>
                  <a:pt x="79" y="3401"/>
                </a:lnTo>
                <a:lnTo>
                  <a:pt x="82" y="3407"/>
                </a:lnTo>
                <a:lnTo>
                  <a:pt x="85" y="3414"/>
                </a:lnTo>
                <a:lnTo>
                  <a:pt x="90" y="3420"/>
                </a:lnTo>
                <a:lnTo>
                  <a:pt x="95" y="3425"/>
                </a:lnTo>
                <a:lnTo>
                  <a:pt x="103" y="3430"/>
                </a:lnTo>
                <a:lnTo>
                  <a:pt x="378" y="3574"/>
                </a:lnTo>
                <a:lnTo>
                  <a:pt x="388" y="3578"/>
                </a:lnTo>
                <a:lnTo>
                  <a:pt x="676" y="3660"/>
                </a:lnTo>
                <a:lnTo>
                  <a:pt x="462" y="4117"/>
                </a:lnTo>
                <a:lnTo>
                  <a:pt x="457" y="4137"/>
                </a:lnTo>
                <a:lnTo>
                  <a:pt x="454" y="4480"/>
                </a:lnTo>
                <a:lnTo>
                  <a:pt x="455" y="4490"/>
                </a:lnTo>
                <a:lnTo>
                  <a:pt x="457" y="4499"/>
                </a:lnTo>
                <a:lnTo>
                  <a:pt x="461" y="4507"/>
                </a:lnTo>
                <a:lnTo>
                  <a:pt x="467" y="4513"/>
                </a:lnTo>
                <a:lnTo>
                  <a:pt x="474" y="4519"/>
                </a:lnTo>
                <a:lnTo>
                  <a:pt x="481" y="4523"/>
                </a:lnTo>
                <a:lnTo>
                  <a:pt x="490" y="4526"/>
                </a:lnTo>
                <a:lnTo>
                  <a:pt x="499" y="4527"/>
                </a:lnTo>
                <a:lnTo>
                  <a:pt x="832" y="4529"/>
                </a:lnTo>
                <a:lnTo>
                  <a:pt x="841" y="4529"/>
                </a:lnTo>
                <a:lnTo>
                  <a:pt x="848" y="4527"/>
                </a:lnTo>
                <a:lnTo>
                  <a:pt x="856" y="4524"/>
                </a:lnTo>
                <a:lnTo>
                  <a:pt x="862" y="4519"/>
                </a:lnTo>
                <a:lnTo>
                  <a:pt x="868" y="4514"/>
                </a:lnTo>
                <a:lnTo>
                  <a:pt x="872" y="4507"/>
                </a:lnTo>
                <a:lnTo>
                  <a:pt x="876" y="4499"/>
                </a:lnTo>
                <a:lnTo>
                  <a:pt x="877" y="4490"/>
                </a:lnTo>
                <a:lnTo>
                  <a:pt x="887" y="4421"/>
                </a:lnTo>
                <a:lnTo>
                  <a:pt x="1355" y="4548"/>
                </a:lnTo>
                <a:lnTo>
                  <a:pt x="1504" y="4745"/>
                </a:lnTo>
                <a:lnTo>
                  <a:pt x="1510" y="4750"/>
                </a:lnTo>
                <a:lnTo>
                  <a:pt x="1517" y="4755"/>
                </a:lnTo>
                <a:lnTo>
                  <a:pt x="1524" y="4759"/>
                </a:lnTo>
                <a:lnTo>
                  <a:pt x="1532" y="4762"/>
                </a:lnTo>
                <a:lnTo>
                  <a:pt x="1540" y="4763"/>
                </a:lnTo>
                <a:lnTo>
                  <a:pt x="1548" y="4762"/>
                </a:lnTo>
                <a:lnTo>
                  <a:pt x="1557" y="4760"/>
                </a:lnTo>
                <a:lnTo>
                  <a:pt x="1564" y="4757"/>
                </a:lnTo>
                <a:lnTo>
                  <a:pt x="1659" y="4700"/>
                </a:lnTo>
                <a:lnTo>
                  <a:pt x="2356" y="4524"/>
                </a:lnTo>
                <a:lnTo>
                  <a:pt x="2666" y="4640"/>
                </a:lnTo>
                <a:lnTo>
                  <a:pt x="2671" y="4641"/>
                </a:lnTo>
                <a:lnTo>
                  <a:pt x="2678" y="4642"/>
                </a:lnTo>
                <a:lnTo>
                  <a:pt x="2683" y="4641"/>
                </a:lnTo>
                <a:lnTo>
                  <a:pt x="2689" y="4640"/>
                </a:lnTo>
                <a:lnTo>
                  <a:pt x="2695" y="4639"/>
                </a:lnTo>
                <a:lnTo>
                  <a:pt x="2700" y="4635"/>
                </a:lnTo>
                <a:lnTo>
                  <a:pt x="2710" y="4627"/>
                </a:lnTo>
                <a:lnTo>
                  <a:pt x="2718" y="4619"/>
                </a:lnTo>
                <a:lnTo>
                  <a:pt x="2724" y="4608"/>
                </a:lnTo>
                <a:lnTo>
                  <a:pt x="2725" y="4602"/>
                </a:lnTo>
                <a:lnTo>
                  <a:pt x="2727" y="4597"/>
                </a:lnTo>
                <a:lnTo>
                  <a:pt x="2727" y="4591"/>
                </a:lnTo>
                <a:lnTo>
                  <a:pt x="2725" y="4586"/>
                </a:lnTo>
                <a:lnTo>
                  <a:pt x="2634" y="4229"/>
                </a:lnTo>
                <a:lnTo>
                  <a:pt x="2772" y="4176"/>
                </a:lnTo>
                <a:lnTo>
                  <a:pt x="2779" y="4172"/>
                </a:lnTo>
                <a:lnTo>
                  <a:pt x="2784" y="4169"/>
                </a:lnTo>
                <a:lnTo>
                  <a:pt x="2789" y="4165"/>
                </a:lnTo>
                <a:lnTo>
                  <a:pt x="2795" y="4159"/>
                </a:lnTo>
                <a:lnTo>
                  <a:pt x="3032" y="3801"/>
                </a:lnTo>
                <a:lnTo>
                  <a:pt x="3036" y="3793"/>
                </a:lnTo>
                <a:lnTo>
                  <a:pt x="3040" y="3786"/>
                </a:lnTo>
                <a:lnTo>
                  <a:pt x="3041" y="3779"/>
                </a:lnTo>
                <a:lnTo>
                  <a:pt x="3041" y="3772"/>
                </a:lnTo>
                <a:lnTo>
                  <a:pt x="3040" y="3764"/>
                </a:lnTo>
                <a:lnTo>
                  <a:pt x="3037" y="3758"/>
                </a:lnTo>
                <a:lnTo>
                  <a:pt x="3032" y="3750"/>
                </a:lnTo>
                <a:lnTo>
                  <a:pt x="3026" y="3743"/>
                </a:lnTo>
                <a:lnTo>
                  <a:pt x="2504" y="3239"/>
                </a:lnTo>
                <a:lnTo>
                  <a:pt x="2514" y="3193"/>
                </a:lnTo>
                <a:lnTo>
                  <a:pt x="2514" y="3181"/>
                </a:lnTo>
                <a:lnTo>
                  <a:pt x="2513" y="3170"/>
                </a:lnTo>
                <a:lnTo>
                  <a:pt x="2511" y="3165"/>
                </a:lnTo>
                <a:lnTo>
                  <a:pt x="2508" y="3160"/>
                </a:lnTo>
                <a:lnTo>
                  <a:pt x="2504" y="3155"/>
                </a:lnTo>
                <a:lnTo>
                  <a:pt x="2500" y="3150"/>
                </a:lnTo>
                <a:lnTo>
                  <a:pt x="2371" y="3032"/>
                </a:lnTo>
                <a:lnTo>
                  <a:pt x="2419" y="2994"/>
                </a:lnTo>
                <a:lnTo>
                  <a:pt x="2424" y="2937"/>
                </a:lnTo>
                <a:lnTo>
                  <a:pt x="3126" y="2540"/>
                </a:lnTo>
                <a:lnTo>
                  <a:pt x="3136" y="2533"/>
                </a:lnTo>
                <a:lnTo>
                  <a:pt x="3143" y="2525"/>
                </a:lnTo>
                <a:lnTo>
                  <a:pt x="3146" y="2517"/>
                </a:lnTo>
                <a:lnTo>
                  <a:pt x="3149" y="2507"/>
                </a:lnTo>
                <a:lnTo>
                  <a:pt x="3151" y="2485"/>
                </a:lnTo>
                <a:lnTo>
                  <a:pt x="3330" y="2563"/>
                </a:lnTo>
                <a:lnTo>
                  <a:pt x="3337" y="2566"/>
                </a:lnTo>
                <a:lnTo>
                  <a:pt x="3345" y="2567"/>
                </a:lnTo>
                <a:lnTo>
                  <a:pt x="3354" y="2566"/>
                </a:lnTo>
                <a:lnTo>
                  <a:pt x="3361" y="2564"/>
                </a:lnTo>
                <a:lnTo>
                  <a:pt x="3369" y="2562"/>
                </a:lnTo>
                <a:lnTo>
                  <a:pt x="3376" y="2557"/>
                </a:lnTo>
                <a:lnTo>
                  <a:pt x="3383" y="2552"/>
                </a:lnTo>
                <a:lnTo>
                  <a:pt x="3388" y="2544"/>
                </a:lnTo>
                <a:lnTo>
                  <a:pt x="3460" y="2421"/>
                </a:lnTo>
                <a:lnTo>
                  <a:pt x="3464" y="2414"/>
                </a:lnTo>
                <a:lnTo>
                  <a:pt x="3467" y="2406"/>
                </a:lnTo>
                <a:lnTo>
                  <a:pt x="3468" y="2398"/>
                </a:lnTo>
                <a:lnTo>
                  <a:pt x="3467" y="2391"/>
                </a:lnTo>
                <a:close/>
                <a:moveTo>
                  <a:pt x="3326" y="2450"/>
                </a:moveTo>
                <a:lnTo>
                  <a:pt x="3136" y="2368"/>
                </a:lnTo>
                <a:lnTo>
                  <a:pt x="3131" y="2366"/>
                </a:lnTo>
                <a:lnTo>
                  <a:pt x="3125" y="2365"/>
                </a:lnTo>
                <a:lnTo>
                  <a:pt x="3114" y="2365"/>
                </a:lnTo>
                <a:lnTo>
                  <a:pt x="3101" y="2367"/>
                </a:lnTo>
                <a:lnTo>
                  <a:pt x="3089" y="2372"/>
                </a:lnTo>
                <a:lnTo>
                  <a:pt x="3078" y="2380"/>
                </a:lnTo>
                <a:lnTo>
                  <a:pt x="3070" y="2388"/>
                </a:lnTo>
                <a:lnTo>
                  <a:pt x="3066" y="2393"/>
                </a:lnTo>
                <a:lnTo>
                  <a:pt x="3062" y="2398"/>
                </a:lnTo>
                <a:lnTo>
                  <a:pt x="3060" y="2405"/>
                </a:lnTo>
                <a:lnTo>
                  <a:pt x="3058" y="2411"/>
                </a:lnTo>
                <a:lnTo>
                  <a:pt x="3052" y="2465"/>
                </a:lnTo>
                <a:lnTo>
                  <a:pt x="2356" y="2860"/>
                </a:lnTo>
                <a:lnTo>
                  <a:pt x="2351" y="2863"/>
                </a:lnTo>
                <a:lnTo>
                  <a:pt x="2346" y="2867"/>
                </a:lnTo>
                <a:lnTo>
                  <a:pt x="2337" y="2876"/>
                </a:lnTo>
                <a:lnTo>
                  <a:pt x="2332" y="2886"/>
                </a:lnTo>
                <a:lnTo>
                  <a:pt x="2330" y="2896"/>
                </a:lnTo>
                <a:lnTo>
                  <a:pt x="2321" y="2940"/>
                </a:lnTo>
                <a:lnTo>
                  <a:pt x="2264" y="2966"/>
                </a:lnTo>
                <a:lnTo>
                  <a:pt x="2258" y="2970"/>
                </a:lnTo>
                <a:lnTo>
                  <a:pt x="2253" y="2975"/>
                </a:lnTo>
                <a:lnTo>
                  <a:pt x="2248" y="2980"/>
                </a:lnTo>
                <a:lnTo>
                  <a:pt x="2244" y="2985"/>
                </a:lnTo>
                <a:lnTo>
                  <a:pt x="2242" y="2991"/>
                </a:lnTo>
                <a:lnTo>
                  <a:pt x="2239" y="2998"/>
                </a:lnTo>
                <a:lnTo>
                  <a:pt x="2237" y="3012"/>
                </a:lnTo>
                <a:lnTo>
                  <a:pt x="2237" y="3025"/>
                </a:lnTo>
                <a:lnTo>
                  <a:pt x="2239" y="3038"/>
                </a:lnTo>
                <a:lnTo>
                  <a:pt x="2244" y="3049"/>
                </a:lnTo>
                <a:lnTo>
                  <a:pt x="2247" y="3054"/>
                </a:lnTo>
                <a:lnTo>
                  <a:pt x="2250" y="3058"/>
                </a:lnTo>
                <a:lnTo>
                  <a:pt x="2409" y="3204"/>
                </a:lnTo>
                <a:lnTo>
                  <a:pt x="2400" y="3244"/>
                </a:lnTo>
                <a:lnTo>
                  <a:pt x="2399" y="3255"/>
                </a:lnTo>
                <a:lnTo>
                  <a:pt x="2400" y="3262"/>
                </a:lnTo>
                <a:lnTo>
                  <a:pt x="2401" y="3269"/>
                </a:lnTo>
                <a:lnTo>
                  <a:pt x="2402" y="3275"/>
                </a:lnTo>
                <a:lnTo>
                  <a:pt x="2406" y="3282"/>
                </a:lnTo>
                <a:lnTo>
                  <a:pt x="2410" y="3288"/>
                </a:lnTo>
                <a:lnTo>
                  <a:pt x="2416" y="3294"/>
                </a:lnTo>
                <a:lnTo>
                  <a:pt x="2921" y="3783"/>
                </a:lnTo>
                <a:lnTo>
                  <a:pt x="2719" y="4088"/>
                </a:lnTo>
                <a:lnTo>
                  <a:pt x="2560" y="4149"/>
                </a:lnTo>
                <a:lnTo>
                  <a:pt x="2551" y="4152"/>
                </a:lnTo>
                <a:lnTo>
                  <a:pt x="2543" y="4159"/>
                </a:lnTo>
                <a:lnTo>
                  <a:pt x="2536" y="4165"/>
                </a:lnTo>
                <a:lnTo>
                  <a:pt x="2531" y="4174"/>
                </a:lnTo>
                <a:lnTo>
                  <a:pt x="2526" y="4183"/>
                </a:lnTo>
                <a:lnTo>
                  <a:pt x="2523" y="4193"/>
                </a:lnTo>
                <a:lnTo>
                  <a:pt x="2523" y="4204"/>
                </a:lnTo>
                <a:lnTo>
                  <a:pt x="2524" y="4215"/>
                </a:lnTo>
                <a:lnTo>
                  <a:pt x="2601" y="4508"/>
                </a:lnTo>
                <a:lnTo>
                  <a:pt x="2379" y="4425"/>
                </a:lnTo>
                <a:lnTo>
                  <a:pt x="2370" y="4423"/>
                </a:lnTo>
                <a:lnTo>
                  <a:pt x="2362" y="4421"/>
                </a:lnTo>
                <a:lnTo>
                  <a:pt x="2353" y="4421"/>
                </a:lnTo>
                <a:lnTo>
                  <a:pt x="2346" y="4423"/>
                </a:lnTo>
                <a:lnTo>
                  <a:pt x="1627" y="4603"/>
                </a:lnTo>
                <a:lnTo>
                  <a:pt x="1612" y="4610"/>
                </a:lnTo>
                <a:lnTo>
                  <a:pt x="1554" y="4644"/>
                </a:lnTo>
                <a:lnTo>
                  <a:pt x="1425" y="4475"/>
                </a:lnTo>
                <a:lnTo>
                  <a:pt x="1396" y="4455"/>
                </a:lnTo>
                <a:lnTo>
                  <a:pt x="864" y="4309"/>
                </a:lnTo>
                <a:lnTo>
                  <a:pt x="853" y="4307"/>
                </a:lnTo>
                <a:lnTo>
                  <a:pt x="842" y="4307"/>
                </a:lnTo>
                <a:lnTo>
                  <a:pt x="831" y="4308"/>
                </a:lnTo>
                <a:lnTo>
                  <a:pt x="821" y="4312"/>
                </a:lnTo>
                <a:lnTo>
                  <a:pt x="812" y="4318"/>
                </a:lnTo>
                <a:lnTo>
                  <a:pt x="808" y="4323"/>
                </a:lnTo>
                <a:lnTo>
                  <a:pt x="804" y="4328"/>
                </a:lnTo>
                <a:lnTo>
                  <a:pt x="802" y="4333"/>
                </a:lnTo>
                <a:lnTo>
                  <a:pt x="799" y="4340"/>
                </a:lnTo>
                <a:lnTo>
                  <a:pt x="795" y="4355"/>
                </a:lnTo>
                <a:lnTo>
                  <a:pt x="784" y="4428"/>
                </a:lnTo>
                <a:lnTo>
                  <a:pt x="555" y="4425"/>
                </a:lnTo>
                <a:lnTo>
                  <a:pt x="558" y="4150"/>
                </a:lnTo>
                <a:lnTo>
                  <a:pt x="790" y="3654"/>
                </a:lnTo>
                <a:lnTo>
                  <a:pt x="793" y="3649"/>
                </a:lnTo>
                <a:lnTo>
                  <a:pt x="794" y="3642"/>
                </a:lnTo>
                <a:lnTo>
                  <a:pt x="795" y="3630"/>
                </a:lnTo>
                <a:lnTo>
                  <a:pt x="793" y="3618"/>
                </a:lnTo>
                <a:lnTo>
                  <a:pt x="789" y="3607"/>
                </a:lnTo>
                <a:lnTo>
                  <a:pt x="783" y="3597"/>
                </a:lnTo>
                <a:lnTo>
                  <a:pt x="774" y="3588"/>
                </a:lnTo>
                <a:lnTo>
                  <a:pt x="765" y="3581"/>
                </a:lnTo>
                <a:lnTo>
                  <a:pt x="755" y="3577"/>
                </a:lnTo>
                <a:lnTo>
                  <a:pt x="421" y="3483"/>
                </a:lnTo>
                <a:lnTo>
                  <a:pt x="187" y="3360"/>
                </a:lnTo>
                <a:lnTo>
                  <a:pt x="224" y="3208"/>
                </a:lnTo>
                <a:lnTo>
                  <a:pt x="225" y="3199"/>
                </a:lnTo>
                <a:lnTo>
                  <a:pt x="225" y="3191"/>
                </a:lnTo>
                <a:lnTo>
                  <a:pt x="224" y="3184"/>
                </a:lnTo>
                <a:lnTo>
                  <a:pt x="221" y="3175"/>
                </a:lnTo>
                <a:lnTo>
                  <a:pt x="122" y="2906"/>
                </a:lnTo>
                <a:lnTo>
                  <a:pt x="175" y="2821"/>
                </a:lnTo>
                <a:lnTo>
                  <a:pt x="178" y="2812"/>
                </a:lnTo>
                <a:lnTo>
                  <a:pt x="182" y="2803"/>
                </a:lnTo>
                <a:lnTo>
                  <a:pt x="183" y="2793"/>
                </a:lnTo>
                <a:lnTo>
                  <a:pt x="182" y="2784"/>
                </a:lnTo>
                <a:lnTo>
                  <a:pt x="127" y="2365"/>
                </a:lnTo>
                <a:lnTo>
                  <a:pt x="178" y="2126"/>
                </a:lnTo>
                <a:lnTo>
                  <a:pt x="180" y="2120"/>
                </a:lnTo>
                <a:lnTo>
                  <a:pt x="180" y="2113"/>
                </a:lnTo>
                <a:lnTo>
                  <a:pt x="178" y="2106"/>
                </a:lnTo>
                <a:lnTo>
                  <a:pt x="177" y="2098"/>
                </a:lnTo>
                <a:lnTo>
                  <a:pt x="116" y="1885"/>
                </a:lnTo>
                <a:lnTo>
                  <a:pt x="403" y="1832"/>
                </a:lnTo>
                <a:lnTo>
                  <a:pt x="412" y="1829"/>
                </a:lnTo>
                <a:lnTo>
                  <a:pt x="421" y="1827"/>
                </a:lnTo>
                <a:lnTo>
                  <a:pt x="428" y="1822"/>
                </a:lnTo>
                <a:lnTo>
                  <a:pt x="434" y="1817"/>
                </a:lnTo>
                <a:lnTo>
                  <a:pt x="439" y="1810"/>
                </a:lnTo>
                <a:lnTo>
                  <a:pt x="442" y="1804"/>
                </a:lnTo>
                <a:lnTo>
                  <a:pt x="445" y="1798"/>
                </a:lnTo>
                <a:lnTo>
                  <a:pt x="447" y="1790"/>
                </a:lnTo>
                <a:lnTo>
                  <a:pt x="635" y="1033"/>
                </a:lnTo>
                <a:lnTo>
                  <a:pt x="637" y="1020"/>
                </a:lnTo>
                <a:lnTo>
                  <a:pt x="638" y="1014"/>
                </a:lnTo>
                <a:lnTo>
                  <a:pt x="637" y="1009"/>
                </a:lnTo>
                <a:lnTo>
                  <a:pt x="636" y="1005"/>
                </a:lnTo>
                <a:lnTo>
                  <a:pt x="635" y="1000"/>
                </a:lnTo>
                <a:lnTo>
                  <a:pt x="627" y="989"/>
                </a:lnTo>
                <a:lnTo>
                  <a:pt x="542" y="863"/>
                </a:lnTo>
                <a:lnTo>
                  <a:pt x="807" y="783"/>
                </a:lnTo>
                <a:lnTo>
                  <a:pt x="911" y="931"/>
                </a:lnTo>
                <a:lnTo>
                  <a:pt x="915" y="936"/>
                </a:lnTo>
                <a:lnTo>
                  <a:pt x="919" y="940"/>
                </a:lnTo>
                <a:lnTo>
                  <a:pt x="929" y="947"/>
                </a:lnTo>
                <a:lnTo>
                  <a:pt x="940" y="951"/>
                </a:lnTo>
                <a:lnTo>
                  <a:pt x="951" y="954"/>
                </a:lnTo>
                <a:lnTo>
                  <a:pt x="964" y="954"/>
                </a:lnTo>
                <a:lnTo>
                  <a:pt x="975" y="951"/>
                </a:lnTo>
                <a:lnTo>
                  <a:pt x="986" y="946"/>
                </a:lnTo>
                <a:lnTo>
                  <a:pt x="995" y="939"/>
                </a:lnTo>
                <a:lnTo>
                  <a:pt x="1236" y="701"/>
                </a:lnTo>
                <a:lnTo>
                  <a:pt x="1241" y="696"/>
                </a:lnTo>
                <a:lnTo>
                  <a:pt x="1246" y="689"/>
                </a:lnTo>
                <a:lnTo>
                  <a:pt x="1249" y="681"/>
                </a:lnTo>
                <a:lnTo>
                  <a:pt x="1251" y="673"/>
                </a:lnTo>
                <a:lnTo>
                  <a:pt x="1253" y="665"/>
                </a:lnTo>
                <a:lnTo>
                  <a:pt x="1253" y="656"/>
                </a:lnTo>
                <a:lnTo>
                  <a:pt x="1251" y="647"/>
                </a:lnTo>
                <a:lnTo>
                  <a:pt x="1248" y="640"/>
                </a:lnTo>
                <a:lnTo>
                  <a:pt x="1131" y="379"/>
                </a:lnTo>
                <a:lnTo>
                  <a:pt x="1156" y="128"/>
                </a:lnTo>
                <a:lnTo>
                  <a:pt x="1289" y="191"/>
                </a:lnTo>
                <a:lnTo>
                  <a:pt x="1295" y="192"/>
                </a:lnTo>
                <a:lnTo>
                  <a:pt x="1302" y="195"/>
                </a:lnTo>
                <a:lnTo>
                  <a:pt x="1314" y="196"/>
                </a:lnTo>
                <a:lnTo>
                  <a:pt x="1327" y="193"/>
                </a:lnTo>
                <a:lnTo>
                  <a:pt x="1338" y="190"/>
                </a:lnTo>
                <a:lnTo>
                  <a:pt x="1448" y="133"/>
                </a:lnTo>
                <a:lnTo>
                  <a:pt x="1700" y="416"/>
                </a:lnTo>
                <a:lnTo>
                  <a:pt x="1708" y="425"/>
                </a:lnTo>
                <a:lnTo>
                  <a:pt x="1718" y="430"/>
                </a:lnTo>
                <a:lnTo>
                  <a:pt x="1729" y="433"/>
                </a:lnTo>
                <a:lnTo>
                  <a:pt x="1740" y="435"/>
                </a:lnTo>
                <a:lnTo>
                  <a:pt x="1880" y="437"/>
                </a:lnTo>
                <a:lnTo>
                  <a:pt x="1863" y="552"/>
                </a:lnTo>
                <a:lnTo>
                  <a:pt x="1823" y="612"/>
                </a:lnTo>
                <a:lnTo>
                  <a:pt x="1819" y="618"/>
                </a:lnTo>
                <a:lnTo>
                  <a:pt x="1817" y="624"/>
                </a:lnTo>
                <a:lnTo>
                  <a:pt x="1816" y="632"/>
                </a:lnTo>
                <a:lnTo>
                  <a:pt x="1816" y="638"/>
                </a:lnTo>
                <a:lnTo>
                  <a:pt x="1817" y="646"/>
                </a:lnTo>
                <a:lnTo>
                  <a:pt x="1818" y="652"/>
                </a:lnTo>
                <a:lnTo>
                  <a:pt x="1821" y="658"/>
                </a:lnTo>
                <a:lnTo>
                  <a:pt x="1823" y="665"/>
                </a:lnTo>
                <a:lnTo>
                  <a:pt x="1827" y="671"/>
                </a:lnTo>
                <a:lnTo>
                  <a:pt x="1832" y="676"/>
                </a:lnTo>
                <a:lnTo>
                  <a:pt x="1837" y="681"/>
                </a:lnTo>
                <a:lnTo>
                  <a:pt x="1842" y="686"/>
                </a:lnTo>
                <a:lnTo>
                  <a:pt x="1848" y="689"/>
                </a:lnTo>
                <a:lnTo>
                  <a:pt x="1855" y="691"/>
                </a:lnTo>
                <a:lnTo>
                  <a:pt x="1861" y="694"/>
                </a:lnTo>
                <a:lnTo>
                  <a:pt x="1867" y="694"/>
                </a:lnTo>
                <a:lnTo>
                  <a:pt x="2103" y="696"/>
                </a:lnTo>
                <a:lnTo>
                  <a:pt x="2112" y="696"/>
                </a:lnTo>
                <a:lnTo>
                  <a:pt x="2120" y="694"/>
                </a:lnTo>
                <a:lnTo>
                  <a:pt x="2126" y="691"/>
                </a:lnTo>
                <a:lnTo>
                  <a:pt x="2134" y="689"/>
                </a:lnTo>
                <a:lnTo>
                  <a:pt x="2139" y="685"/>
                </a:lnTo>
                <a:lnTo>
                  <a:pt x="2144" y="680"/>
                </a:lnTo>
                <a:lnTo>
                  <a:pt x="2149" y="675"/>
                </a:lnTo>
                <a:lnTo>
                  <a:pt x="2152" y="668"/>
                </a:lnTo>
                <a:lnTo>
                  <a:pt x="2200" y="585"/>
                </a:lnTo>
                <a:lnTo>
                  <a:pt x="2328" y="583"/>
                </a:lnTo>
                <a:lnTo>
                  <a:pt x="2342" y="582"/>
                </a:lnTo>
                <a:lnTo>
                  <a:pt x="2353" y="577"/>
                </a:lnTo>
                <a:lnTo>
                  <a:pt x="2364" y="570"/>
                </a:lnTo>
                <a:lnTo>
                  <a:pt x="2372" y="560"/>
                </a:lnTo>
                <a:lnTo>
                  <a:pt x="2508" y="382"/>
                </a:lnTo>
                <a:lnTo>
                  <a:pt x="2865" y="602"/>
                </a:lnTo>
                <a:lnTo>
                  <a:pt x="2870" y="735"/>
                </a:lnTo>
                <a:lnTo>
                  <a:pt x="2871" y="744"/>
                </a:lnTo>
                <a:lnTo>
                  <a:pt x="2874" y="751"/>
                </a:lnTo>
                <a:lnTo>
                  <a:pt x="2876" y="759"/>
                </a:lnTo>
                <a:lnTo>
                  <a:pt x="2880" y="765"/>
                </a:lnTo>
                <a:lnTo>
                  <a:pt x="2885" y="770"/>
                </a:lnTo>
                <a:lnTo>
                  <a:pt x="2890" y="775"/>
                </a:lnTo>
                <a:lnTo>
                  <a:pt x="2896" y="779"/>
                </a:lnTo>
                <a:lnTo>
                  <a:pt x="2903" y="783"/>
                </a:lnTo>
                <a:lnTo>
                  <a:pt x="3097" y="873"/>
                </a:lnTo>
                <a:lnTo>
                  <a:pt x="3094" y="1180"/>
                </a:lnTo>
                <a:lnTo>
                  <a:pt x="3018" y="1275"/>
                </a:lnTo>
                <a:lnTo>
                  <a:pt x="3012" y="1284"/>
                </a:lnTo>
                <a:lnTo>
                  <a:pt x="3008" y="1294"/>
                </a:lnTo>
                <a:lnTo>
                  <a:pt x="3007" y="1304"/>
                </a:lnTo>
                <a:lnTo>
                  <a:pt x="3006" y="1314"/>
                </a:lnTo>
                <a:lnTo>
                  <a:pt x="3008" y="1324"/>
                </a:lnTo>
                <a:lnTo>
                  <a:pt x="3011" y="1334"/>
                </a:lnTo>
                <a:lnTo>
                  <a:pt x="3016" y="1343"/>
                </a:lnTo>
                <a:lnTo>
                  <a:pt x="3023" y="1351"/>
                </a:lnTo>
                <a:lnTo>
                  <a:pt x="3253" y="1567"/>
                </a:lnTo>
                <a:lnTo>
                  <a:pt x="3364" y="2386"/>
                </a:lnTo>
                <a:lnTo>
                  <a:pt x="3326" y="2450"/>
                </a:lnTo>
                <a:close/>
                <a:moveTo>
                  <a:pt x="1324" y="2544"/>
                </a:moveTo>
                <a:lnTo>
                  <a:pt x="896" y="2279"/>
                </a:lnTo>
                <a:lnTo>
                  <a:pt x="632" y="2427"/>
                </a:lnTo>
                <a:lnTo>
                  <a:pt x="1091" y="2723"/>
                </a:lnTo>
                <a:lnTo>
                  <a:pt x="568" y="3047"/>
                </a:lnTo>
                <a:lnTo>
                  <a:pt x="824" y="3231"/>
                </a:lnTo>
                <a:lnTo>
                  <a:pt x="1352" y="2891"/>
                </a:lnTo>
                <a:lnTo>
                  <a:pt x="1882" y="3231"/>
                </a:lnTo>
                <a:lnTo>
                  <a:pt x="2137" y="3047"/>
                </a:lnTo>
                <a:lnTo>
                  <a:pt x="1613" y="2723"/>
                </a:lnTo>
                <a:lnTo>
                  <a:pt x="2072" y="2427"/>
                </a:lnTo>
                <a:lnTo>
                  <a:pt x="1807" y="2279"/>
                </a:lnTo>
                <a:lnTo>
                  <a:pt x="1539" y="2445"/>
                </a:lnTo>
                <a:lnTo>
                  <a:pt x="1451" y="2758"/>
                </a:lnTo>
                <a:lnTo>
                  <a:pt x="1371" y="2758"/>
                </a:lnTo>
                <a:lnTo>
                  <a:pt x="1693" y="1589"/>
                </a:lnTo>
                <a:lnTo>
                  <a:pt x="2757" y="1439"/>
                </a:lnTo>
                <a:lnTo>
                  <a:pt x="1798" y="809"/>
                </a:lnTo>
                <a:lnTo>
                  <a:pt x="1324" y="2544"/>
                </a:lnTo>
                <a:close/>
                <a:moveTo>
                  <a:pt x="2479" y="1377"/>
                </a:moveTo>
                <a:lnTo>
                  <a:pt x="1721" y="1484"/>
                </a:lnTo>
                <a:lnTo>
                  <a:pt x="1858" y="970"/>
                </a:lnTo>
                <a:lnTo>
                  <a:pt x="2479" y="1377"/>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grpSp>
        <p:nvGrpSpPr>
          <p:cNvPr id="39" name="Gruppieren 48">
            <a:extLst>
              <a:ext uri="{FF2B5EF4-FFF2-40B4-BE49-F238E27FC236}">
                <a16:creationId xmlns:a16="http://schemas.microsoft.com/office/drawing/2014/main" id="{67FD0076-5077-4976-BDE8-2AFE38B7570F}"/>
              </a:ext>
            </a:extLst>
          </p:cNvPr>
          <p:cNvGrpSpPr>
            <a:grpSpLocks noChangeAspect="1"/>
          </p:cNvGrpSpPr>
          <p:nvPr/>
        </p:nvGrpSpPr>
        <p:grpSpPr>
          <a:xfrm>
            <a:off x="648138" y="1238421"/>
            <a:ext cx="394322" cy="417510"/>
            <a:chOff x="1841500" y="1570038"/>
            <a:chExt cx="900113" cy="898525"/>
          </a:xfrm>
          <a:solidFill>
            <a:srgbClr val="000000"/>
          </a:solidFill>
        </p:grpSpPr>
        <p:sp>
          <p:nvSpPr>
            <p:cNvPr id="40" name="Freeform 9">
              <a:extLst>
                <a:ext uri="{FF2B5EF4-FFF2-40B4-BE49-F238E27FC236}">
                  <a16:creationId xmlns:a16="http://schemas.microsoft.com/office/drawing/2014/main" id="{EA9EED8E-EA30-4EAE-AEE3-7F41820BE93A}"/>
                </a:ext>
              </a:extLst>
            </p:cNvPr>
            <p:cNvSpPr>
              <a:spLocks noEditPoints="1"/>
            </p:cNvSpPr>
            <p:nvPr/>
          </p:nvSpPr>
          <p:spPr bwMode="auto">
            <a:xfrm>
              <a:off x="1841500" y="1570038"/>
              <a:ext cx="900113" cy="898525"/>
            </a:xfrm>
            <a:custGeom>
              <a:avLst/>
              <a:gdLst>
                <a:gd name="T0" fmla="*/ 206 w 2835"/>
                <a:gd name="T1" fmla="*/ 1771 h 2830"/>
                <a:gd name="T2" fmla="*/ 100 w 2835"/>
                <a:gd name="T3" fmla="*/ 1534 h 2830"/>
                <a:gd name="T4" fmla="*/ 135 w 2835"/>
                <a:gd name="T5" fmla="*/ 751 h 2830"/>
                <a:gd name="T6" fmla="*/ 316 w 2835"/>
                <a:gd name="T7" fmla="*/ 1311 h 2830"/>
                <a:gd name="T8" fmla="*/ 285 w 2835"/>
                <a:gd name="T9" fmla="*/ 1455 h 2830"/>
                <a:gd name="T10" fmla="*/ 642 w 2835"/>
                <a:gd name="T11" fmla="*/ 1868 h 2830"/>
                <a:gd name="T12" fmla="*/ 329 w 2835"/>
                <a:gd name="T13" fmla="*/ 1452 h 2830"/>
                <a:gd name="T14" fmla="*/ 355 w 2835"/>
                <a:gd name="T15" fmla="*/ 1331 h 2830"/>
                <a:gd name="T16" fmla="*/ 633 w 2835"/>
                <a:gd name="T17" fmla="*/ 1535 h 2830"/>
                <a:gd name="T18" fmla="*/ 845 w 2835"/>
                <a:gd name="T19" fmla="*/ 1663 h 2830"/>
                <a:gd name="T20" fmla="*/ 993 w 2835"/>
                <a:gd name="T21" fmla="*/ 1812 h 2830"/>
                <a:gd name="T22" fmla="*/ 1071 w 2835"/>
                <a:gd name="T23" fmla="*/ 2099 h 2830"/>
                <a:gd name="T24" fmla="*/ 1126 w 2835"/>
                <a:gd name="T25" fmla="*/ 1892 h 2830"/>
                <a:gd name="T26" fmla="*/ 1012 w 2835"/>
                <a:gd name="T27" fmla="*/ 1693 h 2830"/>
                <a:gd name="T28" fmla="*/ 800 w 2835"/>
                <a:gd name="T29" fmla="*/ 1544 h 2830"/>
                <a:gd name="T30" fmla="*/ 407 w 2835"/>
                <a:gd name="T31" fmla="*/ 1197 h 2830"/>
                <a:gd name="T32" fmla="*/ 190 w 2835"/>
                <a:gd name="T33" fmla="*/ 683 h 2830"/>
                <a:gd name="T34" fmla="*/ 64 w 2835"/>
                <a:gd name="T35" fmla="*/ 628 h 2830"/>
                <a:gd name="T36" fmla="*/ 14 w 2835"/>
                <a:gd name="T37" fmla="*/ 1547 h 2830"/>
                <a:gd name="T38" fmla="*/ 134 w 2835"/>
                <a:gd name="T39" fmla="*/ 1819 h 2830"/>
                <a:gd name="T40" fmla="*/ 1247 w 2835"/>
                <a:gd name="T41" fmla="*/ 2829 h 2830"/>
                <a:gd name="T42" fmla="*/ 2813 w 2835"/>
                <a:gd name="T43" fmla="*/ 640 h 2830"/>
                <a:gd name="T44" fmla="*/ 2701 w 2835"/>
                <a:gd name="T45" fmla="*/ 640 h 2830"/>
                <a:gd name="T46" fmla="*/ 2590 w 2835"/>
                <a:gd name="T47" fmla="*/ 757 h 2830"/>
                <a:gd name="T48" fmla="*/ 2164 w 2835"/>
                <a:gd name="T49" fmla="*/ 1449 h 2830"/>
                <a:gd name="T50" fmla="*/ 1895 w 2835"/>
                <a:gd name="T51" fmla="*/ 1625 h 2830"/>
                <a:gd name="T52" fmla="*/ 1744 w 2835"/>
                <a:gd name="T53" fmla="*/ 1809 h 2830"/>
                <a:gd name="T54" fmla="*/ 1678 w 2835"/>
                <a:gd name="T55" fmla="*/ 2099 h 2830"/>
                <a:gd name="T56" fmla="*/ 1807 w 2835"/>
                <a:gd name="T57" fmla="*/ 1882 h 2830"/>
                <a:gd name="T58" fmla="*/ 1920 w 2835"/>
                <a:gd name="T59" fmla="*/ 1717 h 2830"/>
                <a:gd name="T60" fmla="*/ 2128 w 2835"/>
                <a:gd name="T61" fmla="*/ 1603 h 2830"/>
                <a:gd name="T62" fmla="*/ 2448 w 2835"/>
                <a:gd name="T63" fmla="*/ 1308 h 2830"/>
                <a:gd name="T64" fmla="*/ 2504 w 2835"/>
                <a:gd name="T65" fmla="*/ 1393 h 2830"/>
                <a:gd name="T66" fmla="*/ 2483 w 2835"/>
                <a:gd name="T67" fmla="*/ 1530 h 2830"/>
                <a:gd name="T68" fmla="*/ 2536 w 2835"/>
                <a:gd name="T69" fmla="*/ 1522 h 2830"/>
                <a:gd name="T70" fmla="*/ 2536 w 2835"/>
                <a:gd name="T71" fmla="*/ 1345 h 2830"/>
                <a:gd name="T72" fmla="*/ 2676 w 2835"/>
                <a:gd name="T73" fmla="*/ 782 h 2830"/>
                <a:gd name="T74" fmla="*/ 2749 w 2835"/>
                <a:gd name="T75" fmla="*/ 715 h 2830"/>
                <a:gd name="T76" fmla="*/ 2711 w 2835"/>
                <a:gd name="T77" fmla="*/ 1637 h 2830"/>
                <a:gd name="T78" fmla="*/ 2276 w 2835"/>
                <a:gd name="T79" fmla="*/ 2181 h 2830"/>
                <a:gd name="T80" fmla="*/ 2703 w 2835"/>
                <a:gd name="T81" fmla="*/ 1819 h 2830"/>
                <a:gd name="T82" fmla="*/ 2823 w 2835"/>
                <a:gd name="T83" fmla="*/ 1547 h 2830"/>
                <a:gd name="T84" fmla="*/ 1624 w 2835"/>
                <a:gd name="T85" fmla="*/ 2783 h 2830"/>
                <a:gd name="T86" fmla="*/ 1624 w 2835"/>
                <a:gd name="T87" fmla="*/ 2412 h 2830"/>
                <a:gd name="T88" fmla="*/ 1011 w 2835"/>
                <a:gd name="T89" fmla="*/ 1286 h 2830"/>
                <a:gd name="T90" fmla="*/ 1381 w 2835"/>
                <a:gd name="T91" fmla="*/ 1344 h 2830"/>
                <a:gd name="T92" fmla="*/ 1411 w 2835"/>
                <a:gd name="T93" fmla="*/ 1400 h 2830"/>
                <a:gd name="T94" fmla="*/ 1459 w 2835"/>
                <a:gd name="T95" fmla="*/ 1360 h 2830"/>
                <a:gd name="T96" fmla="*/ 1368 w 2835"/>
                <a:gd name="T97" fmla="*/ 278 h 2830"/>
                <a:gd name="T98" fmla="*/ 1875 w 2835"/>
                <a:gd name="T99" fmla="*/ 1529 h 2830"/>
                <a:gd name="T100" fmla="*/ 1983 w 2835"/>
                <a:gd name="T101" fmla="*/ 1426 h 2830"/>
                <a:gd name="T102" fmla="*/ 1970 w 2835"/>
                <a:gd name="T103" fmla="*/ 81 h 2830"/>
                <a:gd name="T104" fmla="*/ 1845 w 2835"/>
                <a:gd name="T105" fmla="*/ 1 h 2830"/>
                <a:gd name="T106" fmla="*/ 907 w 2835"/>
                <a:gd name="T107" fmla="*/ 35 h 2830"/>
                <a:gd name="T108" fmla="*/ 847 w 2835"/>
                <a:gd name="T109" fmla="*/ 1379 h 2830"/>
                <a:gd name="T110" fmla="*/ 907 w 2835"/>
                <a:gd name="T111" fmla="*/ 1500 h 2830"/>
                <a:gd name="T112" fmla="*/ 948 w 2835"/>
                <a:gd name="T113" fmla="*/ 146 h 2830"/>
                <a:gd name="T114" fmla="*/ 1842 w 2835"/>
                <a:gd name="T115" fmla="*/ 101 h 2830"/>
                <a:gd name="T116" fmla="*/ 1889 w 2835"/>
                <a:gd name="T117" fmla="*/ 1390 h 2830"/>
                <a:gd name="T118" fmla="*/ 996 w 2835"/>
                <a:gd name="T119" fmla="*/ 1434 h 2830"/>
                <a:gd name="T120" fmla="*/ 1403 w 2835"/>
                <a:gd name="T121" fmla="*/ 41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35" h="2830">
                  <a:moveTo>
                    <a:pt x="544" y="2335"/>
                  </a:moveTo>
                  <a:lnTo>
                    <a:pt x="631" y="2335"/>
                  </a:lnTo>
                  <a:lnTo>
                    <a:pt x="631" y="2264"/>
                  </a:lnTo>
                  <a:lnTo>
                    <a:pt x="620" y="2251"/>
                  </a:lnTo>
                  <a:lnTo>
                    <a:pt x="620" y="2251"/>
                  </a:lnTo>
                  <a:lnTo>
                    <a:pt x="559" y="2181"/>
                  </a:lnTo>
                  <a:lnTo>
                    <a:pt x="420" y="2021"/>
                  </a:lnTo>
                  <a:lnTo>
                    <a:pt x="420" y="2021"/>
                  </a:lnTo>
                  <a:lnTo>
                    <a:pt x="266" y="1843"/>
                  </a:lnTo>
                  <a:lnTo>
                    <a:pt x="206" y="1771"/>
                  </a:lnTo>
                  <a:lnTo>
                    <a:pt x="166" y="1723"/>
                  </a:lnTo>
                  <a:lnTo>
                    <a:pt x="166" y="1723"/>
                  </a:lnTo>
                  <a:lnTo>
                    <a:pt x="155" y="1704"/>
                  </a:lnTo>
                  <a:lnTo>
                    <a:pt x="144" y="1683"/>
                  </a:lnTo>
                  <a:lnTo>
                    <a:pt x="134" y="1661"/>
                  </a:lnTo>
                  <a:lnTo>
                    <a:pt x="125" y="1637"/>
                  </a:lnTo>
                  <a:lnTo>
                    <a:pt x="117" y="1611"/>
                  </a:lnTo>
                  <a:lnTo>
                    <a:pt x="110" y="1585"/>
                  </a:lnTo>
                  <a:lnTo>
                    <a:pt x="105" y="1558"/>
                  </a:lnTo>
                  <a:lnTo>
                    <a:pt x="100" y="1534"/>
                  </a:lnTo>
                  <a:lnTo>
                    <a:pt x="100" y="1534"/>
                  </a:lnTo>
                  <a:lnTo>
                    <a:pt x="94" y="1486"/>
                  </a:lnTo>
                  <a:lnTo>
                    <a:pt x="90" y="1449"/>
                  </a:lnTo>
                  <a:lnTo>
                    <a:pt x="87" y="1414"/>
                  </a:lnTo>
                  <a:lnTo>
                    <a:pt x="87" y="715"/>
                  </a:lnTo>
                  <a:lnTo>
                    <a:pt x="87" y="715"/>
                  </a:lnTo>
                  <a:lnTo>
                    <a:pt x="99" y="720"/>
                  </a:lnTo>
                  <a:lnTo>
                    <a:pt x="110" y="727"/>
                  </a:lnTo>
                  <a:lnTo>
                    <a:pt x="124" y="739"/>
                  </a:lnTo>
                  <a:lnTo>
                    <a:pt x="135" y="751"/>
                  </a:lnTo>
                  <a:lnTo>
                    <a:pt x="135" y="751"/>
                  </a:lnTo>
                  <a:lnTo>
                    <a:pt x="149" y="767"/>
                  </a:lnTo>
                  <a:lnTo>
                    <a:pt x="159" y="782"/>
                  </a:lnTo>
                  <a:lnTo>
                    <a:pt x="159" y="782"/>
                  </a:lnTo>
                  <a:lnTo>
                    <a:pt x="166" y="792"/>
                  </a:lnTo>
                  <a:lnTo>
                    <a:pt x="324" y="1299"/>
                  </a:lnTo>
                  <a:lnTo>
                    <a:pt x="324" y="1299"/>
                  </a:lnTo>
                  <a:lnTo>
                    <a:pt x="324" y="1301"/>
                  </a:lnTo>
                  <a:lnTo>
                    <a:pt x="324" y="1301"/>
                  </a:lnTo>
                  <a:lnTo>
                    <a:pt x="316" y="1311"/>
                  </a:lnTo>
                  <a:lnTo>
                    <a:pt x="310" y="1321"/>
                  </a:lnTo>
                  <a:lnTo>
                    <a:pt x="304" y="1333"/>
                  </a:lnTo>
                  <a:lnTo>
                    <a:pt x="299" y="1345"/>
                  </a:lnTo>
                  <a:lnTo>
                    <a:pt x="299" y="1345"/>
                  </a:lnTo>
                  <a:lnTo>
                    <a:pt x="295" y="1363"/>
                  </a:lnTo>
                  <a:lnTo>
                    <a:pt x="290" y="1385"/>
                  </a:lnTo>
                  <a:lnTo>
                    <a:pt x="286" y="1411"/>
                  </a:lnTo>
                  <a:lnTo>
                    <a:pt x="285" y="1440"/>
                  </a:lnTo>
                  <a:lnTo>
                    <a:pt x="285" y="1440"/>
                  </a:lnTo>
                  <a:lnTo>
                    <a:pt x="285" y="1455"/>
                  </a:lnTo>
                  <a:lnTo>
                    <a:pt x="286" y="1471"/>
                  </a:lnTo>
                  <a:lnTo>
                    <a:pt x="290" y="1489"/>
                  </a:lnTo>
                  <a:lnTo>
                    <a:pt x="294" y="1505"/>
                  </a:lnTo>
                  <a:lnTo>
                    <a:pt x="300" y="1522"/>
                  </a:lnTo>
                  <a:lnTo>
                    <a:pt x="307" y="1539"/>
                  </a:lnTo>
                  <a:lnTo>
                    <a:pt x="317" y="1555"/>
                  </a:lnTo>
                  <a:lnTo>
                    <a:pt x="329" y="1570"/>
                  </a:lnTo>
                  <a:lnTo>
                    <a:pt x="329" y="1570"/>
                  </a:lnTo>
                  <a:lnTo>
                    <a:pt x="610" y="1897"/>
                  </a:lnTo>
                  <a:lnTo>
                    <a:pt x="642" y="1868"/>
                  </a:lnTo>
                  <a:lnTo>
                    <a:pt x="642" y="1868"/>
                  </a:lnTo>
                  <a:lnTo>
                    <a:pt x="362" y="1541"/>
                  </a:lnTo>
                  <a:lnTo>
                    <a:pt x="362" y="1541"/>
                  </a:lnTo>
                  <a:lnTo>
                    <a:pt x="354" y="1530"/>
                  </a:lnTo>
                  <a:lnTo>
                    <a:pt x="346" y="1517"/>
                  </a:lnTo>
                  <a:lnTo>
                    <a:pt x="340" y="1505"/>
                  </a:lnTo>
                  <a:lnTo>
                    <a:pt x="335" y="1492"/>
                  </a:lnTo>
                  <a:lnTo>
                    <a:pt x="332" y="1480"/>
                  </a:lnTo>
                  <a:lnTo>
                    <a:pt x="330" y="1466"/>
                  </a:lnTo>
                  <a:lnTo>
                    <a:pt x="329" y="1452"/>
                  </a:lnTo>
                  <a:lnTo>
                    <a:pt x="329" y="1440"/>
                  </a:lnTo>
                  <a:lnTo>
                    <a:pt x="329" y="1440"/>
                  </a:lnTo>
                  <a:lnTo>
                    <a:pt x="330" y="1415"/>
                  </a:lnTo>
                  <a:lnTo>
                    <a:pt x="332" y="1393"/>
                  </a:lnTo>
                  <a:lnTo>
                    <a:pt x="336" y="1373"/>
                  </a:lnTo>
                  <a:lnTo>
                    <a:pt x="341" y="1358"/>
                  </a:lnTo>
                  <a:lnTo>
                    <a:pt x="341" y="1358"/>
                  </a:lnTo>
                  <a:lnTo>
                    <a:pt x="345" y="1348"/>
                  </a:lnTo>
                  <a:lnTo>
                    <a:pt x="350" y="1339"/>
                  </a:lnTo>
                  <a:lnTo>
                    <a:pt x="355" y="1331"/>
                  </a:lnTo>
                  <a:lnTo>
                    <a:pt x="362" y="1324"/>
                  </a:lnTo>
                  <a:lnTo>
                    <a:pt x="371" y="1318"/>
                  </a:lnTo>
                  <a:lnTo>
                    <a:pt x="380" y="1313"/>
                  </a:lnTo>
                  <a:lnTo>
                    <a:pt x="389" y="1308"/>
                  </a:lnTo>
                  <a:lnTo>
                    <a:pt x="399" y="1304"/>
                  </a:lnTo>
                  <a:lnTo>
                    <a:pt x="399" y="1304"/>
                  </a:lnTo>
                  <a:lnTo>
                    <a:pt x="412" y="1299"/>
                  </a:lnTo>
                  <a:lnTo>
                    <a:pt x="412" y="1299"/>
                  </a:lnTo>
                  <a:lnTo>
                    <a:pt x="556" y="1454"/>
                  </a:lnTo>
                  <a:lnTo>
                    <a:pt x="633" y="1535"/>
                  </a:lnTo>
                  <a:lnTo>
                    <a:pt x="690" y="1592"/>
                  </a:lnTo>
                  <a:lnTo>
                    <a:pt x="697" y="1601"/>
                  </a:lnTo>
                  <a:lnTo>
                    <a:pt x="707" y="1603"/>
                  </a:lnTo>
                  <a:lnTo>
                    <a:pt x="707" y="1603"/>
                  </a:lnTo>
                  <a:lnTo>
                    <a:pt x="733" y="1612"/>
                  </a:lnTo>
                  <a:lnTo>
                    <a:pt x="757" y="1621"/>
                  </a:lnTo>
                  <a:lnTo>
                    <a:pt x="781" y="1631"/>
                  </a:lnTo>
                  <a:lnTo>
                    <a:pt x="803" y="1641"/>
                  </a:lnTo>
                  <a:lnTo>
                    <a:pt x="825" y="1652"/>
                  </a:lnTo>
                  <a:lnTo>
                    <a:pt x="845" y="1663"/>
                  </a:lnTo>
                  <a:lnTo>
                    <a:pt x="863" y="1676"/>
                  </a:lnTo>
                  <a:lnTo>
                    <a:pt x="882" y="1690"/>
                  </a:lnTo>
                  <a:lnTo>
                    <a:pt x="898" y="1703"/>
                  </a:lnTo>
                  <a:lnTo>
                    <a:pt x="915" y="1717"/>
                  </a:lnTo>
                  <a:lnTo>
                    <a:pt x="930" y="1732"/>
                  </a:lnTo>
                  <a:lnTo>
                    <a:pt x="945" y="1747"/>
                  </a:lnTo>
                  <a:lnTo>
                    <a:pt x="958" y="1763"/>
                  </a:lnTo>
                  <a:lnTo>
                    <a:pt x="971" y="1778"/>
                  </a:lnTo>
                  <a:lnTo>
                    <a:pt x="982" y="1796"/>
                  </a:lnTo>
                  <a:lnTo>
                    <a:pt x="993" y="1812"/>
                  </a:lnTo>
                  <a:lnTo>
                    <a:pt x="1003" y="1829"/>
                  </a:lnTo>
                  <a:lnTo>
                    <a:pt x="1012" y="1845"/>
                  </a:lnTo>
                  <a:lnTo>
                    <a:pt x="1021" y="1863"/>
                  </a:lnTo>
                  <a:lnTo>
                    <a:pt x="1028" y="1882"/>
                  </a:lnTo>
                  <a:lnTo>
                    <a:pt x="1042" y="1918"/>
                  </a:lnTo>
                  <a:lnTo>
                    <a:pt x="1053" y="1954"/>
                  </a:lnTo>
                  <a:lnTo>
                    <a:pt x="1061" y="1990"/>
                  </a:lnTo>
                  <a:lnTo>
                    <a:pt x="1067" y="2026"/>
                  </a:lnTo>
                  <a:lnTo>
                    <a:pt x="1070" y="2064"/>
                  </a:lnTo>
                  <a:lnTo>
                    <a:pt x="1071" y="2099"/>
                  </a:lnTo>
                  <a:lnTo>
                    <a:pt x="1071" y="2335"/>
                  </a:lnTo>
                  <a:lnTo>
                    <a:pt x="1158" y="2335"/>
                  </a:lnTo>
                  <a:lnTo>
                    <a:pt x="1158" y="2099"/>
                  </a:lnTo>
                  <a:lnTo>
                    <a:pt x="1158" y="2099"/>
                  </a:lnTo>
                  <a:lnTo>
                    <a:pt x="1157" y="2059"/>
                  </a:lnTo>
                  <a:lnTo>
                    <a:pt x="1153" y="2018"/>
                  </a:lnTo>
                  <a:lnTo>
                    <a:pt x="1147" y="1977"/>
                  </a:lnTo>
                  <a:lnTo>
                    <a:pt x="1138" y="1934"/>
                  </a:lnTo>
                  <a:lnTo>
                    <a:pt x="1132" y="1913"/>
                  </a:lnTo>
                  <a:lnTo>
                    <a:pt x="1126" y="1892"/>
                  </a:lnTo>
                  <a:lnTo>
                    <a:pt x="1118" y="1872"/>
                  </a:lnTo>
                  <a:lnTo>
                    <a:pt x="1110" y="1850"/>
                  </a:lnTo>
                  <a:lnTo>
                    <a:pt x="1101" y="1829"/>
                  </a:lnTo>
                  <a:lnTo>
                    <a:pt x="1091" y="1809"/>
                  </a:lnTo>
                  <a:lnTo>
                    <a:pt x="1081" y="1789"/>
                  </a:lnTo>
                  <a:lnTo>
                    <a:pt x="1068" y="1769"/>
                  </a:lnTo>
                  <a:lnTo>
                    <a:pt x="1056" y="1749"/>
                  </a:lnTo>
                  <a:lnTo>
                    <a:pt x="1042" y="1731"/>
                  </a:lnTo>
                  <a:lnTo>
                    <a:pt x="1028" y="1711"/>
                  </a:lnTo>
                  <a:lnTo>
                    <a:pt x="1012" y="1693"/>
                  </a:lnTo>
                  <a:lnTo>
                    <a:pt x="996" y="1675"/>
                  </a:lnTo>
                  <a:lnTo>
                    <a:pt x="978" y="1658"/>
                  </a:lnTo>
                  <a:lnTo>
                    <a:pt x="960" y="1641"/>
                  </a:lnTo>
                  <a:lnTo>
                    <a:pt x="940" y="1625"/>
                  </a:lnTo>
                  <a:lnTo>
                    <a:pt x="920" y="1610"/>
                  </a:lnTo>
                  <a:lnTo>
                    <a:pt x="897" y="1595"/>
                  </a:lnTo>
                  <a:lnTo>
                    <a:pt x="875" y="1581"/>
                  </a:lnTo>
                  <a:lnTo>
                    <a:pt x="851" y="1567"/>
                  </a:lnTo>
                  <a:lnTo>
                    <a:pt x="826" y="1555"/>
                  </a:lnTo>
                  <a:lnTo>
                    <a:pt x="800" y="1544"/>
                  </a:lnTo>
                  <a:lnTo>
                    <a:pt x="772" y="1534"/>
                  </a:lnTo>
                  <a:lnTo>
                    <a:pt x="743" y="1524"/>
                  </a:lnTo>
                  <a:lnTo>
                    <a:pt x="743" y="1524"/>
                  </a:lnTo>
                  <a:lnTo>
                    <a:pt x="671" y="1449"/>
                  </a:lnTo>
                  <a:lnTo>
                    <a:pt x="578" y="1350"/>
                  </a:lnTo>
                  <a:lnTo>
                    <a:pt x="495" y="1259"/>
                  </a:lnTo>
                  <a:lnTo>
                    <a:pt x="446" y="1209"/>
                  </a:lnTo>
                  <a:lnTo>
                    <a:pt x="430" y="1193"/>
                  </a:lnTo>
                  <a:lnTo>
                    <a:pt x="407" y="1197"/>
                  </a:lnTo>
                  <a:lnTo>
                    <a:pt x="407" y="1197"/>
                  </a:lnTo>
                  <a:lnTo>
                    <a:pt x="396" y="1199"/>
                  </a:lnTo>
                  <a:lnTo>
                    <a:pt x="384" y="1202"/>
                  </a:lnTo>
                  <a:lnTo>
                    <a:pt x="246" y="757"/>
                  </a:lnTo>
                  <a:lnTo>
                    <a:pt x="244" y="754"/>
                  </a:lnTo>
                  <a:lnTo>
                    <a:pt x="244" y="754"/>
                  </a:lnTo>
                  <a:lnTo>
                    <a:pt x="231" y="735"/>
                  </a:lnTo>
                  <a:lnTo>
                    <a:pt x="219" y="715"/>
                  </a:lnTo>
                  <a:lnTo>
                    <a:pt x="200" y="694"/>
                  </a:lnTo>
                  <a:lnTo>
                    <a:pt x="200" y="694"/>
                  </a:lnTo>
                  <a:lnTo>
                    <a:pt x="190" y="683"/>
                  </a:lnTo>
                  <a:lnTo>
                    <a:pt x="177" y="671"/>
                  </a:lnTo>
                  <a:lnTo>
                    <a:pt x="165" y="660"/>
                  </a:lnTo>
                  <a:lnTo>
                    <a:pt x="151" y="650"/>
                  </a:lnTo>
                  <a:lnTo>
                    <a:pt x="135" y="640"/>
                  </a:lnTo>
                  <a:lnTo>
                    <a:pt x="117" y="634"/>
                  </a:lnTo>
                  <a:lnTo>
                    <a:pt x="99" y="629"/>
                  </a:lnTo>
                  <a:lnTo>
                    <a:pt x="89" y="628"/>
                  </a:lnTo>
                  <a:lnTo>
                    <a:pt x="77" y="626"/>
                  </a:lnTo>
                  <a:lnTo>
                    <a:pt x="77" y="626"/>
                  </a:lnTo>
                  <a:lnTo>
                    <a:pt x="64" y="628"/>
                  </a:lnTo>
                  <a:lnTo>
                    <a:pt x="50" y="630"/>
                  </a:lnTo>
                  <a:lnTo>
                    <a:pt x="36" y="634"/>
                  </a:lnTo>
                  <a:lnTo>
                    <a:pt x="24" y="640"/>
                  </a:lnTo>
                  <a:lnTo>
                    <a:pt x="0" y="653"/>
                  </a:lnTo>
                  <a:lnTo>
                    <a:pt x="0" y="679"/>
                  </a:lnTo>
                  <a:lnTo>
                    <a:pt x="0" y="1415"/>
                  </a:lnTo>
                  <a:lnTo>
                    <a:pt x="0" y="1415"/>
                  </a:lnTo>
                  <a:lnTo>
                    <a:pt x="2" y="1455"/>
                  </a:lnTo>
                  <a:lnTo>
                    <a:pt x="6" y="1496"/>
                  </a:lnTo>
                  <a:lnTo>
                    <a:pt x="14" y="1547"/>
                  </a:lnTo>
                  <a:lnTo>
                    <a:pt x="19" y="1576"/>
                  </a:lnTo>
                  <a:lnTo>
                    <a:pt x="25" y="1605"/>
                  </a:lnTo>
                  <a:lnTo>
                    <a:pt x="32" y="1635"/>
                  </a:lnTo>
                  <a:lnTo>
                    <a:pt x="42" y="1665"/>
                  </a:lnTo>
                  <a:lnTo>
                    <a:pt x="54" y="1693"/>
                  </a:lnTo>
                  <a:lnTo>
                    <a:pt x="66" y="1722"/>
                  </a:lnTo>
                  <a:lnTo>
                    <a:pt x="80" y="1749"/>
                  </a:lnTo>
                  <a:lnTo>
                    <a:pt x="97" y="1774"/>
                  </a:lnTo>
                  <a:lnTo>
                    <a:pt x="97" y="1774"/>
                  </a:lnTo>
                  <a:lnTo>
                    <a:pt x="134" y="1819"/>
                  </a:lnTo>
                  <a:lnTo>
                    <a:pt x="186" y="1884"/>
                  </a:lnTo>
                  <a:lnTo>
                    <a:pt x="322" y="2043"/>
                  </a:lnTo>
                  <a:lnTo>
                    <a:pt x="457" y="2197"/>
                  </a:lnTo>
                  <a:lnTo>
                    <a:pt x="544" y="2296"/>
                  </a:lnTo>
                  <a:lnTo>
                    <a:pt x="544" y="2335"/>
                  </a:lnTo>
                  <a:close/>
                  <a:moveTo>
                    <a:pt x="245" y="2412"/>
                  </a:moveTo>
                  <a:lnTo>
                    <a:pt x="245" y="2726"/>
                  </a:lnTo>
                  <a:lnTo>
                    <a:pt x="1234" y="2830"/>
                  </a:lnTo>
                  <a:lnTo>
                    <a:pt x="1234" y="2830"/>
                  </a:lnTo>
                  <a:lnTo>
                    <a:pt x="1247" y="2829"/>
                  </a:lnTo>
                  <a:lnTo>
                    <a:pt x="1258" y="2825"/>
                  </a:lnTo>
                  <a:lnTo>
                    <a:pt x="1268" y="2820"/>
                  </a:lnTo>
                  <a:lnTo>
                    <a:pt x="1277" y="2813"/>
                  </a:lnTo>
                  <a:lnTo>
                    <a:pt x="1283" y="2804"/>
                  </a:lnTo>
                  <a:lnTo>
                    <a:pt x="1289" y="2794"/>
                  </a:lnTo>
                  <a:lnTo>
                    <a:pt x="1292" y="2783"/>
                  </a:lnTo>
                  <a:lnTo>
                    <a:pt x="1293" y="2771"/>
                  </a:lnTo>
                  <a:lnTo>
                    <a:pt x="1293" y="2412"/>
                  </a:lnTo>
                  <a:lnTo>
                    <a:pt x="245" y="2412"/>
                  </a:lnTo>
                  <a:close/>
                  <a:moveTo>
                    <a:pt x="2813" y="640"/>
                  </a:moveTo>
                  <a:lnTo>
                    <a:pt x="2813" y="640"/>
                  </a:lnTo>
                  <a:lnTo>
                    <a:pt x="2799" y="634"/>
                  </a:lnTo>
                  <a:lnTo>
                    <a:pt x="2785" y="630"/>
                  </a:lnTo>
                  <a:lnTo>
                    <a:pt x="2771" y="628"/>
                  </a:lnTo>
                  <a:lnTo>
                    <a:pt x="2759" y="626"/>
                  </a:lnTo>
                  <a:lnTo>
                    <a:pt x="2759" y="626"/>
                  </a:lnTo>
                  <a:lnTo>
                    <a:pt x="2748" y="628"/>
                  </a:lnTo>
                  <a:lnTo>
                    <a:pt x="2738" y="629"/>
                  </a:lnTo>
                  <a:lnTo>
                    <a:pt x="2719" y="634"/>
                  </a:lnTo>
                  <a:lnTo>
                    <a:pt x="2701" y="640"/>
                  </a:lnTo>
                  <a:lnTo>
                    <a:pt x="2685" y="650"/>
                  </a:lnTo>
                  <a:lnTo>
                    <a:pt x="2671" y="660"/>
                  </a:lnTo>
                  <a:lnTo>
                    <a:pt x="2658" y="671"/>
                  </a:lnTo>
                  <a:lnTo>
                    <a:pt x="2646" y="683"/>
                  </a:lnTo>
                  <a:lnTo>
                    <a:pt x="2635" y="694"/>
                  </a:lnTo>
                  <a:lnTo>
                    <a:pt x="2635" y="694"/>
                  </a:lnTo>
                  <a:lnTo>
                    <a:pt x="2618" y="716"/>
                  </a:lnTo>
                  <a:lnTo>
                    <a:pt x="2604" y="735"/>
                  </a:lnTo>
                  <a:lnTo>
                    <a:pt x="2593" y="754"/>
                  </a:lnTo>
                  <a:lnTo>
                    <a:pt x="2590" y="757"/>
                  </a:lnTo>
                  <a:lnTo>
                    <a:pt x="2451" y="1202"/>
                  </a:lnTo>
                  <a:lnTo>
                    <a:pt x="2451" y="1202"/>
                  </a:lnTo>
                  <a:lnTo>
                    <a:pt x="2440" y="1199"/>
                  </a:lnTo>
                  <a:lnTo>
                    <a:pt x="2428" y="1197"/>
                  </a:lnTo>
                  <a:lnTo>
                    <a:pt x="2406" y="1193"/>
                  </a:lnTo>
                  <a:lnTo>
                    <a:pt x="2390" y="1209"/>
                  </a:lnTo>
                  <a:lnTo>
                    <a:pt x="2390" y="1209"/>
                  </a:lnTo>
                  <a:lnTo>
                    <a:pt x="2341" y="1260"/>
                  </a:lnTo>
                  <a:lnTo>
                    <a:pt x="2257" y="1350"/>
                  </a:lnTo>
                  <a:lnTo>
                    <a:pt x="2164" y="1449"/>
                  </a:lnTo>
                  <a:lnTo>
                    <a:pt x="2093" y="1524"/>
                  </a:lnTo>
                  <a:lnTo>
                    <a:pt x="2093" y="1524"/>
                  </a:lnTo>
                  <a:lnTo>
                    <a:pt x="2064" y="1534"/>
                  </a:lnTo>
                  <a:lnTo>
                    <a:pt x="2037" y="1544"/>
                  </a:lnTo>
                  <a:lnTo>
                    <a:pt x="2010" y="1555"/>
                  </a:lnTo>
                  <a:lnTo>
                    <a:pt x="1985" y="1567"/>
                  </a:lnTo>
                  <a:lnTo>
                    <a:pt x="1962" y="1581"/>
                  </a:lnTo>
                  <a:lnTo>
                    <a:pt x="1938" y="1595"/>
                  </a:lnTo>
                  <a:lnTo>
                    <a:pt x="1917" y="1610"/>
                  </a:lnTo>
                  <a:lnTo>
                    <a:pt x="1895" y="1625"/>
                  </a:lnTo>
                  <a:lnTo>
                    <a:pt x="1877" y="1641"/>
                  </a:lnTo>
                  <a:lnTo>
                    <a:pt x="1858" y="1658"/>
                  </a:lnTo>
                  <a:lnTo>
                    <a:pt x="1840" y="1675"/>
                  </a:lnTo>
                  <a:lnTo>
                    <a:pt x="1823" y="1693"/>
                  </a:lnTo>
                  <a:lnTo>
                    <a:pt x="1808" y="1711"/>
                  </a:lnTo>
                  <a:lnTo>
                    <a:pt x="1793" y="1731"/>
                  </a:lnTo>
                  <a:lnTo>
                    <a:pt x="1780" y="1749"/>
                  </a:lnTo>
                  <a:lnTo>
                    <a:pt x="1767" y="1769"/>
                  </a:lnTo>
                  <a:lnTo>
                    <a:pt x="1755" y="1789"/>
                  </a:lnTo>
                  <a:lnTo>
                    <a:pt x="1744" y="1809"/>
                  </a:lnTo>
                  <a:lnTo>
                    <a:pt x="1734" y="1829"/>
                  </a:lnTo>
                  <a:lnTo>
                    <a:pt x="1725" y="1850"/>
                  </a:lnTo>
                  <a:lnTo>
                    <a:pt x="1718" y="1872"/>
                  </a:lnTo>
                  <a:lnTo>
                    <a:pt x="1710" y="1892"/>
                  </a:lnTo>
                  <a:lnTo>
                    <a:pt x="1703" y="1913"/>
                  </a:lnTo>
                  <a:lnTo>
                    <a:pt x="1698" y="1934"/>
                  </a:lnTo>
                  <a:lnTo>
                    <a:pt x="1688" y="1977"/>
                  </a:lnTo>
                  <a:lnTo>
                    <a:pt x="1682" y="2018"/>
                  </a:lnTo>
                  <a:lnTo>
                    <a:pt x="1678" y="2059"/>
                  </a:lnTo>
                  <a:lnTo>
                    <a:pt x="1678" y="2099"/>
                  </a:lnTo>
                  <a:lnTo>
                    <a:pt x="1678" y="2335"/>
                  </a:lnTo>
                  <a:lnTo>
                    <a:pt x="1764" y="2335"/>
                  </a:lnTo>
                  <a:lnTo>
                    <a:pt x="1764" y="2099"/>
                  </a:lnTo>
                  <a:lnTo>
                    <a:pt x="1764" y="2099"/>
                  </a:lnTo>
                  <a:lnTo>
                    <a:pt x="1765" y="2064"/>
                  </a:lnTo>
                  <a:lnTo>
                    <a:pt x="1769" y="2026"/>
                  </a:lnTo>
                  <a:lnTo>
                    <a:pt x="1775" y="1990"/>
                  </a:lnTo>
                  <a:lnTo>
                    <a:pt x="1783" y="1954"/>
                  </a:lnTo>
                  <a:lnTo>
                    <a:pt x="1794" y="1917"/>
                  </a:lnTo>
                  <a:lnTo>
                    <a:pt x="1807" y="1882"/>
                  </a:lnTo>
                  <a:lnTo>
                    <a:pt x="1814" y="1863"/>
                  </a:lnTo>
                  <a:lnTo>
                    <a:pt x="1823" y="1845"/>
                  </a:lnTo>
                  <a:lnTo>
                    <a:pt x="1833" y="1829"/>
                  </a:lnTo>
                  <a:lnTo>
                    <a:pt x="1843" y="1812"/>
                  </a:lnTo>
                  <a:lnTo>
                    <a:pt x="1854" y="1796"/>
                  </a:lnTo>
                  <a:lnTo>
                    <a:pt x="1865" y="1778"/>
                  </a:lnTo>
                  <a:lnTo>
                    <a:pt x="1878" y="1763"/>
                  </a:lnTo>
                  <a:lnTo>
                    <a:pt x="1892" y="1747"/>
                  </a:lnTo>
                  <a:lnTo>
                    <a:pt x="1905" y="1732"/>
                  </a:lnTo>
                  <a:lnTo>
                    <a:pt x="1920" y="1717"/>
                  </a:lnTo>
                  <a:lnTo>
                    <a:pt x="1937" y="1703"/>
                  </a:lnTo>
                  <a:lnTo>
                    <a:pt x="1954" y="1690"/>
                  </a:lnTo>
                  <a:lnTo>
                    <a:pt x="1973" y="1676"/>
                  </a:lnTo>
                  <a:lnTo>
                    <a:pt x="1992" y="1663"/>
                  </a:lnTo>
                  <a:lnTo>
                    <a:pt x="2012" y="1652"/>
                  </a:lnTo>
                  <a:lnTo>
                    <a:pt x="2033" y="1641"/>
                  </a:lnTo>
                  <a:lnTo>
                    <a:pt x="2055" y="1631"/>
                  </a:lnTo>
                  <a:lnTo>
                    <a:pt x="2078" y="1621"/>
                  </a:lnTo>
                  <a:lnTo>
                    <a:pt x="2103" y="1612"/>
                  </a:lnTo>
                  <a:lnTo>
                    <a:pt x="2128" y="1603"/>
                  </a:lnTo>
                  <a:lnTo>
                    <a:pt x="2139" y="1601"/>
                  </a:lnTo>
                  <a:lnTo>
                    <a:pt x="2147" y="1592"/>
                  </a:lnTo>
                  <a:lnTo>
                    <a:pt x="2147" y="1592"/>
                  </a:lnTo>
                  <a:lnTo>
                    <a:pt x="2203" y="1535"/>
                  </a:lnTo>
                  <a:lnTo>
                    <a:pt x="2279" y="1454"/>
                  </a:lnTo>
                  <a:lnTo>
                    <a:pt x="2424" y="1299"/>
                  </a:lnTo>
                  <a:lnTo>
                    <a:pt x="2424" y="1299"/>
                  </a:lnTo>
                  <a:lnTo>
                    <a:pt x="2438" y="1304"/>
                  </a:lnTo>
                  <a:lnTo>
                    <a:pt x="2438" y="1304"/>
                  </a:lnTo>
                  <a:lnTo>
                    <a:pt x="2448" y="1308"/>
                  </a:lnTo>
                  <a:lnTo>
                    <a:pt x="2456" y="1313"/>
                  </a:lnTo>
                  <a:lnTo>
                    <a:pt x="2465" y="1318"/>
                  </a:lnTo>
                  <a:lnTo>
                    <a:pt x="2474" y="1324"/>
                  </a:lnTo>
                  <a:lnTo>
                    <a:pt x="2480" y="1331"/>
                  </a:lnTo>
                  <a:lnTo>
                    <a:pt x="2486" y="1339"/>
                  </a:lnTo>
                  <a:lnTo>
                    <a:pt x="2491" y="1348"/>
                  </a:lnTo>
                  <a:lnTo>
                    <a:pt x="2495" y="1358"/>
                  </a:lnTo>
                  <a:lnTo>
                    <a:pt x="2495" y="1358"/>
                  </a:lnTo>
                  <a:lnTo>
                    <a:pt x="2499" y="1373"/>
                  </a:lnTo>
                  <a:lnTo>
                    <a:pt x="2504" y="1393"/>
                  </a:lnTo>
                  <a:lnTo>
                    <a:pt x="2506" y="1415"/>
                  </a:lnTo>
                  <a:lnTo>
                    <a:pt x="2508" y="1439"/>
                  </a:lnTo>
                  <a:lnTo>
                    <a:pt x="2508" y="1439"/>
                  </a:lnTo>
                  <a:lnTo>
                    <a:pt x="2508" y="1452"/>
                  </a:lnTo>
                  <a:lnTo>
                    <a:pt x="2506" y="1466"/>
                  </a:lnTo>
                  <a:lnTo>
                    <a:pt x="2504" y="1480"/>
                  </a:lnTo>
                  <a:lnTo>
                    <a:pt x="2500" y="1492"/>
                  </a:lnTo>
                  <a:lnTo>
                    <a:pt x="2496" y="1505"/>
                  </a:lnTo>
                  <a:lnTo>
                    <a:pt x="2490" y="1517"/>
                  </a:lnTo>
                  <a:lnTo>
                    <a:pt x="2483" y="1530"/>
                  </a:lnTo>
                  <a:lnTo>
                    <a:pt x="2474" y="1541"/>
                  </a:lnTo>
                  <a:lnTo>
                    <a:pt x="2474" y="1541"/>
                  </a:lnTo>
                  <a:lnTo>
                    <a:pt x="2194" y="1868"/>
                  </a:lnTo>
                  <a:lnTo>
                    <a:pt x="2227" y="1897"/>
                  </a:lnTo>
                  <a:lnTo>
                    <a:pt x="2227" y="1897"/>
                  </a:lnTo>
                  <a:lnTo>
                    <a:pt x="2506" y="1570"/>
                  </a:lnTo>
                  <a:lnTo>
                    <a:pt x="2506" y="1570"/>
                  </a:lnTo>
                  <a:lnTo>
                    <a:pt x="2519" y="1555"/>
                  </a:lnTo>
                  <a:lnTo>
                    <a:pt x="2529" y="1539"/>
                  </a:lnTo>
                  <a:lnTo>
                    <a:pt x="2536" y="1522"/>
                  </a:lnTo>
                  <a:lnTo>
                    <a:pt x="2541" y="1505"/>
                  </a:lnTo>
                  <a:lnTo>
                    <a:pt x="2546" y="1489"/>
                  </a:lnTo>
                  <a:lnTo>
                    <a:pt x="2549" y="1471"/>
                  </a:lnTo>
                  <a:lnTo>
                    <a:pt x="2550" y="1455"/>
                  </a:lnTo>
                  <a:lnTo>
                    <a:pt x="2551" y="1439"/>
                  </a:lnTo>
                  <a:lnTo>
                    <a:pt x="2551" y="1439"/>
                  </a:lnTo>
                  <a:lnTo>
                    <a:pt x="2550" y="1411"/>
                  </a:lnTo>
                  <a:lnTo>
                    <a:pt x="2546" y="1385"/>
                  </a:lnTo>
                  <a:lnTo>
                    <a:pt x="2541" y="1363"/>
                  </a:lnTo>
                  <a:lnTo>
                    <a:pt x="2536" y="1345"/>
                  </a:lnTo>
                  <a:lnTo>
                    <a:pt x="2536" y="1345"/>
                  </a:lnTo>
                  <a:lnTo>
                    <a:pt x="2531" y="1333"/>
                  </a:lnTo>
                  <a:lnTo>
                    <a:pt x="2526" y="1321"/>
                  </a:lnTo>
                  <a:lnTo>
                    <a:pt x="2519" y="1311"/>
                  </a:lnTo>
                  <a:lnTo>
                    <a:pt x="2511" y="1301"/>
                  </a:lnTo>
                  <a:lnTo>
                    <a:pt x="2511" y="1301"/>
                  </a:lnTo>
                  <a:lnTo>
                    <a:pt x="2513" y="1299"/>
                  </a:lnTo>
                  <a:lnTo>
                    <a:pt x="2670" y="792"/>
                  </a:lnTo>
                  <a:lnTo>
                    <a:pt x="2670" y="792"/>
                  </a:lnTo>
                  <a:lnTo>
                    <a:pt x="2676" y="782"/>
                  </a:lnTo>
                  <a:lnTo>
                    <a:pt x="2676" y="782"/>
                  </a:lnTo>
                  <a:lnTo>
                    <a:pt x="2684" y="772"/>
                  </a:lnTo>
                  <a:lnTo>
                    <a:pt x="2694" y="760"/>
                  </a:lnTo>
                  <a:lnTo>
                    <a:pt x="2705" y="747"/>
                  </a:lnTo>
                  <a:lnTo>
                    <a:pt x="2716" y="735"/>
                  </a:lnTo>
                  <a:lnTo>
                    <a:pt x="2716" y="735"/>
                  </a:lnTo>
                  <a:lnTo>
                    <a:pt x="2725" y="727"/>
                  </a:lnTo>
                  <a:lnTo>
                    <a:pt x="2734" y="722"/>
                  </a:lnTo>
                  <a:lnTo>
                    <a:pt x="2741" y="717"/>
                  </a:lnTo>
                  <a:lnTo>
                    <a:pt x="2749" y="715"/>
                  </a:lnTo>
                  <a:lnTo>
                    <a:pt x="2749" y="1415"/>
                  </a:lnTo>
                  <a:lnTo>
                    <a:pt x="2749" y="1415"/>
                  </a:lnTo>
                  <a:lnTo>
                    <a:pt x="2746" y="1449"/>
                  </a:lnTo>
                  <a:lnTo>
                    <a:pt x="2743" y="1486"/>
                  </a:lnTo>
                  <a:lnTo>
                    <a:pt x="2736" y="1534"/>
                  </a:lnTo>
                  <a:lnTo>
                    <a:pt x="2736" y="1534"/>
                  </a:lnTo>
                  <a:lnTo>
                    <a:pt x="2731" y="1558"/>
                  </a:lnTo>
                  <a:lnTo>
                    <a:pt x="2726" y="1585"/>
                  </a:lnTo>
                  <a:lnTo>
                    <a:pt x="2719" y="1611"/>
                  </a:lnTo>
                  <a:lnTo>
                    <a:pt x="2711" y="1637"/>
                  </a:lnTo>
                  <a:lnTo>
                    <a:pt x="2703" y="1661"/>
                  </a:lnTo>
                  <a:lnTo>
                    <a:pt x="2693" y="1685"/>
                  </a:lnTo>
                  <a:lnTo>
                    <a:pt x="2681" y="1704"/>
                  </a:lnTo>
                  <a:lnTo>
                    <a:pt x="2669" y="1723"/>
                  </a:lnTo>
                  <a:lnTo>
                    <a:pt x="2669" y="1723"/>
                  </a:lnTo>
                  <a:lnTo>
                    <a:pt x="2630" y="1771"/>
                  </a:lnTo>
                  <a:lnTo>
                    <a:pt x="2570" y="1843"/>
                  </a:lnTo>
                  <a:lnTo>
                    <a:pt x="2416" y="2021"/>
                  </a:lnTo>
                  <a:lnTo>
                    <a:pt x="2416" y="2021"/>
                  </a:lnTo>
                  <a:lnTo>
                    <a:pt x="2276" y="2181"/>
                  </a:lnTo>
                  <a:lnTo>
                    <a:pt x="2215" y="2251"/>
                  </a:lnTo>
                  <a:lnTo>
                    <a:pt x="2205" y="2264"/>
                  </a:lnTo>
                  <a:lnTo>
                    <a:pt x="2205" y="2335"/>
                  </a:lnTo>
                  <a:lnTo>
                    <a:pt x="2291" y="2335"/>
                  </a:lnTo>
                  <a:lnTo>
                    <a:pt x="2291" y="2296"/>
                  </a:lnTo>
                  <a:lnTo>
                    <a:pt x="2291" y="2296"/>
                  </a:lnTo>
                  <a:lnTo>
                    <a:pt x="2379" y="2197"/>
                  </a:lnTo>
                  <a:lnTo>
                    <a:pt x="2514" y="2043"/>
                  </a:lnTo>
                  <a:lnTo>
                    <a:pt x="2649" y="1884"/>
                  </a:lnTo>
                  <a:lnTo>
                    <a:pt x="2703" y="1819"/>
                  </a:lnTo>
                  <a:lnTo>
                    <a:pt x="2739" y="1774"/>
                  </a:lnTo>
                  <a:lnTo>
                    <a:pt x="2739" y="1774"/>
                  </a:lnTo>
                  <a:lnTo>
                    <a:pt x="2755" y="1749"/>
                  </a:lnTo>
                  <a:lnTo>
                    <a:pt x="2770" y="1722"/>
                  </a:lnTo>
                  <a:lnTo>
                    <a:pt x="2783" y="1693"/>
                  </a:lnTo>
                  <a:lnTo>
                    <a:pt x="2794" y="1665"/>
                  </a:lnTo>
                  <a:lnTo>
                    <a:pt x="2803" y="1635"/>
                  </a:lnTo>
                  <a:lnTo>
                    <a:pt x="2810" y="1605"/>
                  </a:lnTo>
                  <a:lnTo>
                    <a:pt x="2818" y="1576"/>
                  </a:lnTo>
                  <a:lnTo>
                    <a:pt x="2823" y="1547"/>
                  </a:lnTo>
                  <a:lnTo>
                    <a:pt x="2829" y="1496"/>
                  </a:lnTo>
                  <a:lnTo>
                    <a:pt x="2833" y="1455"/>
                  </a:lnTo>
                  <a:lnTo>
                    <a:pt x="2835" y="1416"/>
                  </a:lnTo>
                  <a:lnTo>
                    <a:pt x="2835" y="1416"/>
                  </a:lnTo>
                  <a:lnTo>
                    <a:pt x="2835" y="679"/>
                  </a:lnTo>
                  <a:lnTo>
                    <a:pt x="2835" y="653"/>
                  </a:lnTo>
                  <a:lnTo>
                    <a:pt x="2813" y="640"/>
                  </a:lnTo>
                  <a:close/>
                  <a:moveTo>
                    <a:pt x="1623" y="2771"/>
                  </a:moveTo>
                  <a:lnTo>
                    <a:pt x="1623" y="2771"/>
                  </a:lnTo>
                  <a:lnTo>
                    <a:pt x="1624" y="2783"/>
                  </a:lnTo>
                  <a:lnTo>
                    <a:pt x="1628" y="2794"/>
                  </a:lnTo>
                  <a:lnTo>
                    <a:pt x="1634" y="2804"/>
                  </a:lnTo>
                  <a:lnTo>
                    <a:pt x="1641" y="2813"/>
                  </a:lnTo>
                  <a:lnTo>
                    <a:pt x="1649" y="2820"/>
                  </a:lnTo>
                  <a:lnTo>
                    <a:pt x="1659" y="2825"/>
                  </a:lnTo>
                  <a:lnTo>
                    <a:pt x="1671" y="2829"/>
                  </a:lnTo>
                  <a:lnTo>
                    <a:pt x="1683" y="2830"/>
                  </a:lnTo>
                  <a:lnTo>
                    <a:pt x="2673" y="2726"/>
                  </a:lnTo>
                  <a:lnTo>
                    <a:pt x="2673" y="2412"/>
                  </a:lnTo>
                  <a:lnTo>
                    <a:pt x="1624" y="2412"/>
                  </a:lnTo>
                  <a:lnTo>
                    <a:pt x="1623" y="2771"/>
                  </a:lnTo>
                  <a:close/>
                  <a:moveTo>
                    <a:pt x="1827" y="183"/>
                  </a:moveTo>
                  <a:lnTo>
                    <a:pt x="1777" y="183"/>
                  </a:lnTo>
                  <a:lnTo>
                    <a:pt x="1777" y="1237"/>
                  </a:lnTo>
                  <a:lnTo>
                    <a:pt x="1061" y="1237"/>
                  </a:lnTo>
                  <a:lnTo>
                    <a:pt x="1061" y="233"/>
                  </a:lnTo>
                  <a:lnTo>
                    <a:pt x="1705" y="233"/>
                  </a:lnTo>
                  <a:lnTo>
                    <a:pt x="1705" y="183"/>
                  </a:lnTo>
                  <a:lnTo>
                    <a:pt x="1011" y="183"/>
                  </a:lnTo>
                  <a:lnTo>
                    <a:pt x="1011" y="1286"/>
                  </a:lnTo>
                  <a:lnTo>
                    <a:pt x="1827" y="1286"/>
                  </a:lnTo>
                  <a:lnTo>
                    <a:pt x="1827" y="183"/>
                  </a:lnTo>
                  <a:close/>
                  <a:moveTo>
                    <a:pt x="1418" y="1319"/>
                  </a:moveTo>
                  <a:lnTo>
                    <a:pt x="1418" y="1319"/>
                  </a:lnTo>
                  <a:lnTo>
                    <a:pt x="1411" y="1320"/>
                  </a:lnTo>
                  <a:lnTo>
                    <a:pt x="1403" y="1323"/>
                  </a:lnTo>
                  <a:lnTo>
                    <a:pt x="1396" y="1326"/>
                  </a:lnTo>
                  <a:lnTo>
                    <a:pt x="1389" y="1331"/>
                  </a:lnTo>
                  <a:lnTo>
                    <a:pt x="1384" y="1336"/>
                  </a:lnTo>
                  <a:lnTo>
                    <a:pt x="1381" y="1344"/>
                  </a:lnTo>
                  <a:lnTo>
                    <a:pt x="1378" y="1351"/>
                  </a:lnTo>
                  <a:lnTo>
                    <a:pt x="1378" y="1360"/>
                  </a:lnTo>
                  <a:lnTo>
                    <a:pt x="1378" y="1360"/>
                  </a:lnTo>
                  <a:lnTo>
                    <a:pt x="1378" y="1368"/>
                  </a:lnTo>
                  <a:lnTo>
                    <a:pt x="1381" y="1375"/>
                  </a:lnTo>
                  <a:lnTo>
                    <a:pt x="1384" y="1383"/>
                  </a:lnTo>
                  <a:lnTo>
                    <a:pt x="1389" y="1389"/>
                  </a:lnTo>
                  <a:lnTo>
                    <a:pt x="1396" y="1394"/>
                  </a:lnTo>
                  <a:lnTo>
                    <a:pt x="1403" y="1398"/>
                  </a:lnTo>
                  <a:lnTo>
                    <a:pt x="1411" y="1400"/>
                  </a:lnTo>
                  <a:lnTo>
                    <a:pt x="1418" y="1400"/>
                  </a:lnTo>
                  <a:lnTo>
                    <a:pt x="1418" y="1400"/>
                  </a:lnTo>
                  <a:lnTo>
                    <a:pt x="1427" y="1400"/>
                  </a:lnTo>
                  <a:lnTo>
                    <a:pt x="1434" y="1398"/>
                  </a:lnTo>
                  <a:lnTo>
                    <a:pt x="1442" y="1394"/>
                  </a:lnTo>
                  <a:lnTo>
                    <a:pt x="1448" y="1389"/>
                  </a:lnTo>
                  <a:lnTo>
                    <a:pt x="1453" y="1383"/>
                  </a:lnTo>
                  <a:lnTo>
                    <a:pt x="1457" y="1375"/>
                  </a:lnTo>
                  <a:lnTo>
                    <a:pt x="1458" y="1368"/>
                  </a:lnTo>
                  <a:lnTo>
                    <a:pt x="1459" y="1360"/>
                  </a:lnTo>
                  <a:lnTo>
                    <a:pt x="1459" y="1360"/>
                  </a:lnTo>
                  <a:lnTo>
                    <a:pt x="1458" y="1351"/>
                  </a:lnTo>
                  <a:lnTo>
                    <a:pt x="1457" y="1344"/>
                  </a:lnTo>
                  <a:lnTo>
                    <a:pt x="1453" y="1336"/>
                  </a:lnTo>
                  <a:lnTo>
                    <a:pt x="1448" y="1331"/>
                  </a:lnTo>
                  <a:lnTo>
                    <a:pt x="1442" y="1326"/>
                  </a:lnTo>
                  <a:lnTo>
                    <a:pt x="1434" y="1323"/>
                  </a:lnTo>
                  <a:lnTo>
                    <a:pt x="1427" y="1320"/>
                  </a:lnTo>
                  <a:lnTo>
                    <a:pt x="1418" y="1319"/>
                  </a:lnTo>
                  <a:close/>
                  <a:moveTo>
                    <a:pt x="1368" y="278"/>
                  </a:moveTo>
                  <a:lnTo>
                    <a:pt x="1120" y="527"/>
                  </a:lnTo>
                  <a:lnTo>
                    <a:pt x="1154" y="563"/>
                  </a:lnTo>
                  <a:lnTo>
                    <a:pt x="1403" y="313"/>
                  </a:lnTo>
                  <a:lnTo>
                    <a:pt x="1368" y="278"/>
                  </a:lnTo>
                  <a:close/>
                  <a:moveTo>
                    <a:pt x="1008" y="1535"/>
                  </a:moveTo>
                  <a:lnTo>
                    <a:pt x="1829" y="1535"/>
                  </a:lnTo>
                  <a:lnTo>
                    <a:pt x="1829" y="1535"/>
                  </a:lnTo>
                  <a:lnTo>
                    <a:pt x="1845" y="1534"/>
                  </a:lnTo>
                  <a:lnTo>
                    <a:pt x="1860" y="1532"/>
                  </a:lnTo>
                  <a:lnTo>
                    <a:pt x="1875" y="1529"/>
                  </a:lnTo>
                  <a:lnTo>
                    <a:pt x="1890" y="1522"/>
                  </a:lnTo>
                  <a:lnTo>
                    <a:pt x="1904" y="1516"/>
                  </a:lnTo>
                  <a:lnTo>
                    <a:pt x="1918" y="1509"/>
                  </a:lnTo>
                  <a:lnTo>
                    <a:pt x="1930" y="1500"/>
                  </a:lnTo>
                  <a:lnTo>
                    <a:pt x="1942" y="1490"/>
                  </a:lnTo>
                  <a:lnTo>
                    <a:pt x="1953" y="1479"/>
                  </a:lnTo>
                  <a:lnTo>
                    <a:pt x="1962" y="1466"/>
                  </a:lnTo>
                  <a:lnTo>
                    <a:pt x="1970" y="1454"/>
                  </a:lnTo>
                  <a:lnTo>
                    <a:pt x="1977" y="1440"/>
                  </a:lnTo>
                  <a:lnTo>
                    <a:pt x="1983" y="1426"/>
                  </a:lnTo>
                  <a:lnTo>
                    <a:pt x="1987" y="1410"/>
                  </a:lnTo>
                  <a:lnTo>
                    <a:pt x="1989" y="1395"/>
                  </a:lnTo>
                  <a:lnTo>
                    <a:pt x="1990" y="1379"/>
                  </a:lnTo>
                  <a:lnTo>
                    <a:pt x="1990" y="156"/>
                  </a:lnTo>
                  <a:lnTo>
                    <a:pt x="1990" y="156"/>
                  </a:lnTo>
                  <a:lnTo>
                    <a:pt x="1989" y="140"/>
                  </a:lnTo>
                  <a:lnTo>
                    <a:pt x="1987" y="125"/>
                  </a:lnTo>
                  <a:lnTo>
                    <a:pt x="1983" y="110"/>
                  </a:lnTo>
                  <a:lnTo>
                    <a:pt x="1977" y="95"/>
                  </a:lnTo>
                  <a:lnTo>
                    <a:pt x="1970" y="81"/>
                  </a:lnTo>
                  <a:lnTo>
                    <a:pt x="1962" y="69"/>
                  </a:lnTo>
                  <a:lnTo>
                    <a:pt x="1953" y="56"/>
                  </a:lnTo>
                  <a:lnTo>
                    <a:pt x="1942" y="45"/>
                  </a:lnTo>
                  <a:lnTo>
                    <a:pt x="1930" y="35"/>
                  </a:lnTo>
                  <a:lnTo>
                    <a:pt x="1918" y="26"/>
                  </a:lnTo>
                  <a:lnTo>
                    <a:pt x="1904" y="19"/>
                  </a:lnTo>
                  <a:lnTo>
                    <a:pt x="1890" y="12"/>
                  </a:lnTo>
                  <a:lnTo>
                    <a:pt x="1875" y="7"/>
                  </a:lnTo>
                  <a:lnTo>
                    <a:pt x="1860" y="4"/>
                  </a:lnTo>
                  <a:lnTo>
                    <a:pt x="1845" y="1"/>
                  </a:lnTo>
                  <a:lnTo>
                    <a:pt x="1829" y="0"/>
                  </a:lnTo>
                  <a:lnTo>
                    <a:pt x="1008" y="0"/>
                  </a:lnTo>
                  <a:lnTo>
                    <a:pt x="1008" y="0"/>
                  </a:lnTo>
                  <a:lnTo>
                    <a:pt x="992" y="1"/>
                  </a:lnTo>
                  <a:lnTo>
                    <a:pt x="976" y="4"/>
                  </a:lnTo>
                  <a:lnTo>
                    <a:pt x="961" y="7"/>
                  </a:lnTo>
                  <a:lnTo>
                    <a:pt x="946" y="12"/>
                  </a:lnTo>
                  <a:lnTo>
                    <a:pt x="932" y="19"/>
                  </a:lnTo>
                  <a:lnTo>
                    <a:pt x="920" y="26"/>
                  </a:lnTo>
                  <a:lnTo>
                    <a:pt x="907" y="35"/>
                  </a:lnTo>
                  <a:lnTo>
                    <a:pt x="895" y="45"/>
                  </a:lnTo>
                  <a:lnTo>
                    <a:pt x="885" y="56"/>
                  </a:lnTo>
                  <a:lnTo>
                    <a:pt x="875" y="69"/>
                  </a:lnTo>
                  <a:lnTo>
                    <a:pt x="867" y="81"/>
                  </a:lnTo>
                  <a:lnTo>
                    <a:pt x="860" y="95"/>
                  </a:lnTo>
                  <a:lnTo>
                    <a:pt x="855" y="110"/>
                  </a:lnTo>
                  <a:lnTo>
                    <a:pt x="851" y="125"/>
                  </a:lnTo>
                  <a:lnTo>
                    <a:pt x="848" y="140"/>
                  </a:lnTo>
                  <a:lnTo>
                    <a:pt x="847" y="156"/>
                  </a:lnTo>
                  <a:lnTo>
                    <a:pt x="847" y="1379"/>
                  </a:lnTo>
                  <a:lnTo>
                    <a:pt x="847" y="1379"/>
                  </a:lnTo>
                  <a:lnTo>
                    <a:pt x="848" y="1395"/>
                  </a:lnTo>
                  <a:lnTo>
                    <a:pt x="851" y="1411"/>
                  </a:lnTo>
                  <a:lnTo>
                    <a:pt x="855" y="1426"/>
                  </a:lnTo>
                  <a:lnTo>
                    <a:pt x="860" y="1440"/>
                  </a:lnTo>
                  <a:lnTo>
                    <a:pt x="867" y="1454"/>
                  </a:lnTo>
                  <a:lnTo>
                    <a:pt x="875" y="1466"/>
                  </a:lnTo>
                  <a:lnTo>
                    <a:pt x="885" y="1479"/>
                  </a:lnTo>
                  <a:lnTo>
                    <a:pt x="895" y="1490"/>
                  </a:lnTo>
                  <a:lnTo>
                    <a:pt x="907" y="1500"/>
                  </a:lnTo>
                  <a:lnTo>
                    <a:pt x="920" y="1509"/>
                  </a:lnTo>
                  <a:lnTo>
                    <a:pt x="932" y="1516"/>
                  </a:lnTo>
                  <a:lnTo>
                    <a:pt x="946" y="1522"/>
                  </a:lnTo>
                  <a:lnTo>
                    <a:pt x="961" y="1529"/>
                  </a:lnTo>
                  <a:lnTo>
                    <a:pt x="976" y="1532"/>
                  </a:lnTo>
                  <a:lnTo>
                    <a:pt x="992" y="1534"/>
                  </a:lnTo>
                  <a:lnTo>
                    <a:pt x="1008" y="1535"/>
                  </a:lnTo>
                  <a:close/>
                  <a:moveTo>
                    <a:pt x="947" y="156"/>
                  </a:moveTo>
                  <a:lnTo>
                    <a:pt x="947" y="156"/>
                  </a:lnTo>
                  <a:lnTo>
                    <a:pt x="948" y="146"/>
                  </a:lnTo>
                  <a:lnTo>
                    <a:pt x="952" y="135"/>
                  </a:lnTo>
                  <a:lnTo>
                    <a:pt x="957" y="126"/>
                  </a:lnTo>
                  <a:lnTo>
                    <a:pt x="965" y="117"/>
                  </a:lnTo>
                  <a:lnTo>
                    <a:pt x="973" y="110"/>
                  </a:lnTo>
                  <a:lnTo>
                    <a:pt x="983" y="105"/>
                  </a:lnTo>
                  <a:lnTo>
                    <a:pt x="996" y="101"/>
                  </a:lnTo>
                  <a:lnTo>
                    <a:pt x="1008" y="100"/>
                  </a:lnTo>
                  <a:lnTo>
                    <a:pt x="1829" y="100"/>
                  </a:lnTo>
                  <a:lnTo>
                    <a:pt x="1829" y="100"/>
                  </a:lnTo>
                  <a:lnTo>
                    <a:pt x="1842" y="101"/>
                  </a:lnTo>
                  <a:lnTo>
                    <a:pt x="1853" y="105"/>
                  </a:lnTo>
                  <a:lnTo>
                    <a:pt x="1864" y="110"/>
                  </a:lnTo>
                  <a:lnTo>
                    <a:pt x="1873" y="117"/>
                  </a:lnTo>
                  <a:lnTo>
                    <a:pt x="1880" y="126"/>
                  </a:lnTo>
                  <a:lnTo>
                    <a:pt x="1885" y="135"/>
                  </a:lnTo>
                  <a:lnTo>
                    <a:pt x="1889" y="146"/>
                  </a:lnTo>
                  <a:lnTo>
                    <a:pt x="1890" y="156"/>
                  </a:lnTo>
                  <a:lnTo>
                    <a:pt x="1890" y="1379"/>
                  </a:lnTo>
                  <a:lnTo>
                    <a:pt x="1890" y="1379"/>
                  </a:lnTo>
                  <a:lnTo>
                    <a:pt x="1889" y="1390"/>
                  </a:lnTo>
                  <a:lnTo>
                    <a:pt x="1885" y="1400"/>
                  </a:lnTo>
                  <a:lnTo>
                    <a:pt x="1880" y="1410"/>
                  </a:lnTo>
                  <a:lnTo>
                    <a:pt x="1873" y="1417"/>
                  </a:lnTo>
                  <a:lnTo>
                    <a:pt x="1864" y="1425"/>
                  </a:lnTo>
                  <a:lnTo>
                    <a:pt x="1853" y="1430"/>
                  </a:lnTo>
                  <a:lnTo>
                    <a:pt x="1842" y="1434"/>
                  </a:lnTo>
                  <a:lnTo>
                    <a:pt x="1829" y="1435"/>
                  </a:lnTo>
                  <a:lnTo>
                    <a:pt x="1008" y="1435"/>
                  </a:lnTo>
                  <a:lnTo>
                    <a:pt x="1008" y="1435"/>
                  </a:lnTo>
                  <a:lnTo>
                    <a:pt x="996" y="1434"/>
                  </a:lnTo>
                  <a:lnTo>
                    <a:pt x="983" y="1430"/>
                  </a:lnTo>
                  <a:lnTo>
                    <a:pt x="973" y="1425"/>
                  </a:lnTo>
                  <a:lnTo>
                    <a:pt x="965" y="1417"/>
                  </a:lnTo>
                  <a:lnTo>
                    <a:pt x="957" y="1410"/>
                  </a:lnTo>
                  <a:lnTo>
                    <a:pt x="952" y="1400"/>
                  </a:lnTo>
                  <a:lnTo>
                    <a:pt x="948" y="1390"/>
                  </a:lnTo>
                  <a:lnTo>
                    <a:pt x="947" y="1379"/>
                  </a:lnTo>
                  <a:lnTo>
                    <a:pt x="947" y="156"/>
                  </a:lnTo>
                  <a:close/>
                  <a:moveTo>
                    <a:pt x="1247" y="580"/>
                  </a:moveTo>
                  <a:lnTo>
                    <a:pt x="1403" y="413"/>
                  </a:lnTo>
                  <a:lnTo>
                    <a:pt x="1367" y="379"/>
                  </a:lnTo>
                  <a:lnTo>
                    <a:pt x="1211" y="547"/>
                  </a:lnTo>
                  <a:lnTo>
                    <a:pt x="1247" y="58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1" name="Freeform 10">
              <a:extLst>
                <a:ext uri="{FF2B5EF4-FFF2-40B4-BE49-F238E27FC236}">
                  <a16:creationId xmlns:a16="http://schemas.microsoft.com/office/drawing/2014/main" id="{BD57CA29-4D9D-4BCF-8502-2C027143EAF3}"/>
                </a:ext>
              </a:extLst>
            </p:cNvPr>
            <p:cNvSpPr>
              <a:spLocks/>
            </p:cNvSpPr>
            <p:nvPr/>
          </p:nvSpPr>
          <p:spPr bwMode="auto">
            <a:xfrm>
              <a:off x="1841500" y="1768476"/>
              <a:ext cx="368300" cy="542925"/>
            </a:xfrm>
            <a:custGeom>
              <a:avLst/>
              <a:gdLst>
                <a:gd name="T0" fmla="*/ 620 w 1158"/>
                <a:gd name="T1" fmla="*/ 1625 h 1709"/>
                <a:gd name="T2" fmla="*/ 420 w 1158"/>
                <a:gd name="T3" fmla="*/ 1395 h 1709"/>
                <a:gd name="T4" fmla="*/ 166 w 1158"/>
                <a:gd name="T5" fmla="*/ 1097 h 1709"/>
                <a:gd name="T6" fmla="*/ 125 w 1158"/>
                <a:gd name="T7" fmla="*/ 1011 h 1709"/>
                <a:gd name="T8" fmla="*/ 100 w 1158"/>
                <a:gd name="T9" fmla="*/ 908 h 1709"/>
                <a:gd name="T10" fmla="*/ 87 w 1158"/>
                <a:gd name="T11" fmla="*/ 788 h 1709"/>
                <a:gd name="T12" fmla="*/ 110 w 1158"/>
                <a:gd name="T13" fmla="*/ 101 h 1709"/>
                <a:gd name="T14" fmla="*/ 149 w 1158"/>
                <a:gd name="T15" fmla="*/ 141 h 1709"/>
                <a:gd name="T16" fmla="*/ 324 w 1158"/>
                <a:gd name="T17" fmla="*/ 673 h 1709"/>
                <a:gd name="T18" fmla="*/ 316 w 1158"/>
                <a:gd name="T19" fmla="*/ 685 h 1709"/>
                <a:gd name="T20" fmla="*/ 299 w 1158"/>
                <a:gd name="T21" fmla="*/ 719 h 1709"/>
                <a:gd name="T22" fmla="*/ 285 w 1158"/>
                <a:gd name="T23" fmla="*/ 814 h 1709"/>
                <a:gd name="T24" fmla="*/ 290 w 1158"/>
                <a:gd name="T25" fmla="*/ 863 h 1709"/>
                <a:gd name="T26" fmla="*/ 317 w 1158"/>
                <a:gd name="T27" fmla="*/ 929 h 1709"/>
                <a:gd name="T28" fmla="*/ 642 w 1158"/>
                <a:gd name="T29" fmla="*/ 1242 h 1709"/>
                <a:gd name="T30" fmla="*/ 354 w 1158"/>
                <a:gd name="T31" fmla="*/ 904 h 1709"/>
                <a:gd name="T32" fmla="*/ 332 w 1158"/>
                <a:gd name="T33" fmla="*/ 854 h 1709"/>
                <a:gd name="T34" fmla="*/ 329 w 1158"/>
                <a:gd name="T35" fmla="*/ 814 h 1709"/>
                <a:gd name="T36" fmla="*/ 341 w 1158"/>
                <a:gd name="T37" fmla="*/ 732 h 1709"/>
                <a:gd name="T38" fmla="*/ 355 w 1158"/>
                <a:gd name="T39" fmla="*/ 705 h 1709"/>
                <a:gd name="T40" fmla="*/ 389 w 1158"/>
                <a:gd name="T41" fmla="*/ 682 h 1709"/>
                <a:gd name="T42" fmla="*/ 412 w 1158"/>
                <a:gd name="T43" fmla="*/ 673 h 1709"/>
                <a:gd name="T44" fmla="*/ 697 w 1158"/>
                <a:gd name="T45" fmla="*/ 975 h 1709"/>
                <a:gd name="T46" fmla="*/ 757 w 1158"/>
                <a:gd name="T47" fmla="*/ 995 h 1709"/>
                <a:gd name="T48" fmla="*/ 845 w 1158"/>
                <a:gd name="T49" fmla="*/ 1037 h 1709"/>
                <a:gd name="T50" fmla="*/ 915 w 1158"/>
                <a:gd name="T51" fmla="*/ 1091 h 1709"/>
                <a:gd name="T52" fmla="*/ 971 w 1158"/>
                <a:gd name="T53" fmla="*/ 1152 h 1709"/>
                <a:gd name="T54" fmla="*/ 1012 w 1158"/>
                <a:gd name="T55" fmla="*/ 1219 h 1709"/>
                <a:gd name="T56" fmla="*/ 1053 w 1158"/>
                <a:gd name="T57" fmla="*/ 1328 h 1709"/>
                <a:gd name="T58" fmla="*/ 1071 w 1158"/>
                <a:gd name="T59" fmla="*/ 1473 h 1709"/>
                <a:gd name="T60" fmla="*/ 1158 w 1158"/>
                <a:gd name="T61" fmla="*/ 1473 h 1709"/>
                <a:gd name="T62" fmla="*/ 1138 w 1158"/>
                <a:gd name="T63" fmla="*/ 1308 h 1709"/>
                <a:gd name="T64" fmla="*/ 1110 w 1158"/>
                <a:gd name="T65" fmla="*/ 1224 h 1709"/>
                <a:gd name="T66" fmla="*/ 1068 w 1158"/>
                <a:gd name="T67" fmla="*/ 1143 h 1709"/>
                <a:gd name="T68" fmla="*/ 1012 w 1158"/>
                <a:gd name="T69" fmla="*/ 1067 h 1709"/>
                <a:gd name="T70" fmla="*/ 940 w 1158"/>
                <a:gd name="T71" fmla="*/ 999 h 1709"/>
                <a:gd name="T72" fmla="*/ 851 w 1158"/>
                <a:gd name="T73" fmla="*/ 941 h 1709"/>
                <a:gd name="T74" fmla="*/ 743 w 1158"/>
                <a:gd name="T75" fmla="*/ 898 h 1709"/>
                <a:gd name="T76" fmla="*/ 495 w 1158"/>
                <a:gd name="T77" fmla="*/ 633 h 1709"/>
                <a:gd name="T78" fmla="*/ 407 w 1158"/>
                <a:gd name="T79" fmla="*/ 571 h 1709"/>
                <a:gd name="T80" fmla="*/ 244 w 1158"/>
                <a:gd name="T81" fmla="*/ 128 h 1709"/>
                <a:gd name="T82" fmla="*/ 200 w 1158"/>
                <a:gd name="T83" fmla="*/ 68 h 1709"/>
                <a:gd name="T84" fmla="*/ 165 w 1158"/>
                <a:gd name="T85" fmla="*/ 34 h 1709"/>
                <a:gd name="T86" fmla="*/ 99 w 1158"/>
                <a:gd name="T87" fmla="*/ 3 h 1709"/>
                <a:gd name="T88" fmla="*/ 64 w 1158"/>
                <a:gd name="T89" fmla="*/ 2 h 1709"/>
                <a:gd name="T90" fmla="*/ 0 w 1158"/>
                <a:gd name="T91" fmla="*/ 27 h 1709"/>
                <a:gd name="T92" fmla="*/ 2 w 1158"/>
                <a:gd name="T93" fmla="*/ 829 h 1709"/>
                <a:gd name="T94" fmla="*/ 25 w 1158"/>
                <a:gd name="T95" fmla="*/ 979 h 1709"/>
                <a:gd name="T96" fmla="*/ 66 w 1158"/>
                <a:gd name="T97" fmla="*/ 1096 h 1709"/>
                <a:gd name="T98" fmla="*/ 134 w 1158"/>
                <a:gd name="T99" fmla="*/ 1193 h 1709"/>
                <a:gd name="T100" fmla="*/ 544 w 1158"/>
                <a:gd name="T101" fmla="*/ 167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8" h="1709">
                  <a:moveTo>
                    <a:pt x="544" y="1709"/>
                  </a:moveTo>
                  <a:lnTo>
                    <a:pt x="631" y="1709"/>
                  </a:lnTo>
                  <a:lnTo>
                    <a:pt x="631" y="1638"/>
                  </a:lnTo>
                  <a:lnTo>
                    <a:pt x="620" y="1625"/>
                  </a:lnTo>
                  <a:lnTo>
                    <a:pt x="620" y="1625"/>
                  </a:lnTo>
                  <a:lnTo>
                    <a:pt x="559" y="1555"/>
                  </a:lnTo>
                  <a:lnTo>
                    <a:pt x="420" y="1395"/>
                  </a:lnTo>
                  <a:lnTo>
                    <a:pt x="420" y="1395"/>
                  </a:lnTo>
                  <a:lnTo>
                    <a:pt x="266" y="1217"/>
                  </a:lnTo>
                  <a:lnTo>
                    <a:pt x="206" y="1145"/>
                  </a:lnTo>
                  <a:lnTo>
                    <a:pt x="166" y="1097"/>
                  </a:lnTo>
                  <a:lnTo>
                    <a:pt x="166" y="1097"/>
                  </a:lnTo>
                  <a:lnTo>
                    <a:pt x="155" y="1078"/>
                  </a:lnTo>
                  <a:lnTo>
                    <a:pt x="144" y="1057"/>
                  </a:lnTo>
                  <a:lnTo>
                    <a:pt x="134" y="1035"/>
                  </a:lnTo>
                  <a:lnTo>
                    <a:pt x="125" y="1011"/>
                  </a:lnTo>
                  <a:lnTo>
                    <a:pt x="117" y="985"/>
                  </a:lnTo>
                  <a:lnTo>
                    <a:pt x="110" y="959"/>
                  </a:lnTo>
                  <a:lnTo>
                    <a:pt x="105" y="932"/>
                  </a:lnTo>
                  <a:lnTo>
                    <a:pt x="100" y="908"/>
                  </a:lnTo>
                  <a:lnTo>
                    <a:pt x="100" y="908"/>
                  </a:lnTo>
                  <a:lnTo>
                    <a:pt x="94" y="860"/>
                  </a:lnTo>
                  <a:lnTo>
                    <a:pt x="90" y="823"/>
                  </a:lnTo>
                  <a:lnTo>
                    <a:pt x="87" y="788"/>
                  </a:lnTo>
                  <a:lnTo>
                    <a:pt x="87" y="89"/>
                  </a:lnTo>
                  <a:lnTo>
                    <a:pt x="87" y="89"/>
                  </a:lnTo>
                  <a:lnTo>
                    <a:pt x="99" y="94"/>
                  </a:lnTo>
                  <a:lnTo>
                    <a:pt x="110" y="101"/>
                  </a:lnTo>
                  <a:lnTo>
                    <a:pt x="124" y="113"/>
                  </a:lnTo>
                  <a:lnTo>
                    <a:pt x="135" y="125"/>
                  </a:lnTo>
                  <a:lnTo>
                    <a:pt x="135" y="125"/>
                  </a:lnTo>
                  <a:lnTo>
                    <a:pt x="149" y="141"/>
                  </a:lnTo>
                  <a:lnTo>
                    <a:pt x="159" y="156"/>
                  </a:lnTo>
                  <a:lnTo>
                    <a:pt x="159" y="156"/>
                  </a:lnTo>
                  <a:lnTo>
                    <a:pt x="166" y="166"/>
                  </a:lnTo>
                  <a:lnTo>
                    <a:pt x="324" y="673"/>
                  </a:lnTo>
                  <a:lnTo>
                    <a:pt x="324" y="673"/>
                  </a:lnTo>
                  <a:lnTo>
                    <a:pt x="324" y="675"/>
                  </a:lnTo>
                  <a:lnTo>
                    <a:pt x="324" y="675"/>
                  </a:lnTo>
                  <a:lnTo>
                    <a:pt x="316" y="685"/>
                  </a:lnTo>
                  <a:lnTo>
                    <a:pt x="310" y="695"/>
                  </a:lnTo>
                  <a:lnTo>
                    <a:pt x="304" y="707"/>
                  </a:lnTo>
                  <a:lnTo>
                    <a:pt x="299" y="719"/>
                  </a:lnTo>
                  <a:lnTo>
                    <a:pt x="299" y="719"/>
                  </a:lnTo>
                  <a:lnTo>
                    <a:pt x="295" y="737"/>
                  </a:lnTo>
                  <a:lnTo>
                    <a:pt x="290" y="759"/>
                  </a:lnTo>
                  <a:lnTo>
                    <a:pt x="286" y="785"/>
                  </a:lnTo>
                  <a:lnTo>
                    <a:pt x="285" y="814"/>
                  </a:lnTo>
                  <a:lnTo>
                    <a:pt x="285" y="814"/>
                  </a:lnTo>
                  <a:lnTo>
                    <a:pt x="285" y="829"/>
                  </a:lnTo>
                  <a:lnTo>
                    <a:pt x="286" y="845"/>
                  </a:lnTo>
                  <a:lnTo>
                    <a:pt x="290" y="863"/>
                  </a:lnTo>
                  <a:lnTo>
                    <a:pt x="294" y="879"/>
                  </a:lnTo>
                  <a:lnTo>
                    <a:pt x="300" y="896"/>
                  </a:lnTo>
                  <a:lnTo>
                    <a:pt x="307" y="913"/>
                  </a:lnTo>
                  <a:lnTo>
                    <a:pt x="317" y="929"/>
                  </a:lnTo>
                  <a:lnTo>
                    <a:pt x="329" y="944"/>
                  </a:lnTo>
                  <a:lnTo>
                    <a:pt x="329" y="944"/>
                  </a:lnTo>
                  <a:lnTo>
                    <a:pt x="610" y="1271"/>
                  </a:lnTo>
                  <a:lnTo>
                    <a:pt x="642" y="1242"/>
                  </a:lnTo>
                  <a:lnTo>
                    <a:pt x="642" y="1242"/>
                  </a:lnTo>
                  <a:lnTo>
                    <a:pt x="362" y="915"/>
                  </a:lnTo>
                  <a:lnTo>
                    <a:pt x="362" y="915"/>
                  </a:lnTo>
                  <a:lnTo>
                    <a:pt x="354" y="904"/>
                  </a:lnTo>
                  <a:lnTo>
                    <a:pt x="346" y="891"/>
                  </a:lnTo>
                  <a:lnTo>
                    <a:pt x="340" y="879"/>
                  </a:lnTo>
                  <a:lnTo>
                    <a:pt x="335" y="866"/>
                  </a:lnTo>
                  <a:lnTo>
                    <a:pt x="332" y="854"/>
                  </a:lnTo>
                  <a:lnTo>
                    <a:pt x="330" y="840"/>
                  </a:lnTo>
                  <a:lnTo>
                    <a:pt x="329" y="826"/>
                  </a:lnTo>
                  <a:lnTo>
                    <a:pt x="329" y="814"/>
                  </a:lnTo>
                  <a:lnTo>
                    <a:pt x="329" y="814"/>
                  </a:lnTo>
                  <a:lnTo>
                    <a:pt x="330" y="789"/>
                  </a:lnTo>
                  <a:lnTo>
                    <a:pt x="332" y="767"/>
                  </a:lnTo>
                  <a:lnTo>
                    <a:pt x="336" y="747"/>
                  </a:lnTo>
                  <a:lnTo>
                    <a:pt x="341" y="732"/>
                  </a:lnTo>
                  <a:lnTo>
                    <a:pt x="341" y="732"/>
                  </a:lnTo>
                  <a:lnTo>
                    <a:pt x="345" y="722"/>
                  </a:lnTo>
                  <a:lnTo>
                    <a:pt x="350" y="713"/>
                  </a:lnTo>
                  <a:lnTo>
                    <a:pt x="355" y="705"/>
                  </a:lnTo>
                  <a:lnTo>
                    <a:pt x="362" y="698"/>
                  </a:lnTo>
                  <a:lnTo>
                    <a:pt x="371" y="692"/>
                  </a:lnTo>
                  <a:lnTo>
                    <a:pt x="380" y="687"/>
                  </a:lnTo>
                  <a:lnTo>
                    <a:pt x="389" y="682"/>
                  </a:lnTo>
                  <a:lnTo>
                    <a:pt x="399" y="678"/>
                  </a:lnTo>
                  <a:lnTo>
                    <a:pt x="399" y="678"/>
                  </a:lnTo>
                  <a:lnTo>
                    <a:pt x="412" y="673"/>
                  </a:lnTo>
                  <a:lnTo>
                    <a:pt x="412" y="673"/>
                  </a:lnTo>
                  <a:lnTo>
                    <a:pt x="556" y="828"/>
                  </a:lnTo>
                  <a:lnTo>
                    <a:pt x="633" y="909"/>
                  </a:lnTo>
                  <a:lnTo>
                    <a:pt x="690" y="966"/>
                  </a:lnTo>
                  <a:lnTo>
                    <a:pt x="697" y="975"/>
                  </a:lnTo>
                  <a:lnTo>
                    <a:pt x="707" y="977"/>
                  </a:lnTo>
                  <a:lnTo>
                    <a:pt x="707" y="977"/>
                  </a:lnTo>
                  <a:lnTo>
                    <a:pt x="733" y="986"/>
                  </a:lnTo>
                  <a:lnTo>
                    <a:pt x="757" y="995"/>
                  </a:lnTo>
                  <a:lnTo>
                    <a:pt x="781" y="1005"/>
                  </a:lnTo>
                  <a:lnTo>
                    <a:pt x="803" y="1015"/>
                  </a:lnTo>
                  <a:lnTo>
                    <a:pt x="825" y="1026"/>
                  </a:lnTo>
                  <a:lnTo>
                    <a:pt x="845" y="1037"/>
                  </a:lnTo>
                  <a:lnTo>
                    <a:pt x="863" y="1050"/>
                  </a:lnTo>
                  <a:lnTo>
                    <a:pt x="882" y="1064"/>
                  </a:lnTo>
                  <a:lnTo>
                    <a:pt x="898" y="1077"/>
                  </a:lnTo>
                  <a:lnTo>
                    <a:pt x="915" y="1091"/>
                  </a:lnTo>
                  <a:lnTo>
                    <a:pt x="930" y="1106"/>
                  </a:lnTo>
                  <a:lnTo>
                    <a:pt x="945" y="1121"/>
                  </a:lnTo>
                  <a:lnTo>
                    <a:pt x="958" y="1137"/>
                  </a:lnTo>
                  <a:lnTo>
                    <a:pt x="971" y="1152"/>
                  </a:lnTo>
                  <a:lnTo>
                    <a:pt x="982" y="1170"/>
                  </a:lnTo>
                  <a:lnTo>
                    <a:pt x="993" y="1186"/>
                  </a:lnTo>
                  <a:lnTo>
                    <a:pt x="1003" y="1203"/>
                  </a:lnTo>
                  <a:lnTo>
                    <a:pt x="1012" y="1219"/>
                  </a:lnTo>
                  <a:lnTo>
                    <a:pt x="1021" y="1237"/>
                  </a:lnTo>
                  <a:lnTo>
                    <a:pt x="1028" y="1256"/>
                  </a:lnTo>
                  <a:lnTo>
                    <a:pt x="1042" y="1292"/>
                  </a:lnTo>
                  <a:lnTo>
                    <a:pt x="1053" y="1328"/>
                  </a:lnTo>
                  <a:lnTo>
                    <a:pt x="1061" y="1364"/>
                  </a:lnTo>
                  <a:lnTo>
                    <a:pt x="1067" y="1400"/>
                  </a:lnTo>
                  <a:lnTo>
                    <a:pt x="1070" y="1438"/>
                  </a:lnTo>
                  <a:lnTo>
                    <a:pt x="1071" y="1473"/>
                  </a:lnTo>
                  <a:lnTo>
                    <a:pt x="1071" y="1709"/>
                  </a:lnTo>
                  <a:lnTo>
                    <a:pt x="1158" y="1709"/>
                  </a:lnTo>
                  <a:lnTo>
                    <a:pt x="1158" y="1473"/>
                  </a:lnTo>
                  <a:lnTo>
                    <a:pt x="1158" y="1473"/>
                  </a:lnTo>
                  <a:lnTo>
                    <a:pt x="1157" y="1433"/>
                  </a:lnTo>
                  <a:lnTo>
                    <a:pt x="1153" y="1392"/>
                  </a:lnTo>
                  <a:lnTo>
                    <a:pt x="1147" y="1351"/>
                  </a:lnTo>
                  <a:lnTo>
                    <a:pt x="1138" y="1308"/>
                  </a:lnTo>
                  <a:lnTo>
                    <a:pt x="1132" y="1287"/>
                  </a:lnTo>
                  <a:lnTo>
                    <a:pt x="1126" y="1266"/>
                  </a:lnTo>
                  <a:lnTo>
                    <a:pt x="1118" y="1246"/>
                  </a:lnTo>
                  <a:lnTo>
                    <a:pt x="1110" y="1224"/>
                  </a:lnTo>
                  <a:lnTo>
                    <a:pt x="1101" y="1203"/>
                  </a:lnTo>
                  <a:lnTo>
                    <a:pt x="1091" y="1183"/>
                  </a:lnTo>
                  <a:lnTo>
                    <a:pt x="1081" y="1163"/>
                  </a:lnTo>
                  <a:lnTo>
                    <a:pt x="1068" y="1143"/>
                  </a:lnTo>
                  <a:lnTo>
                    <a:pt x="1056" y="1123"/>
                  </a:lnTo>
                  <a:lnTo>
                    <a:pt x="1042" y="1105"/>
                  </a:lnTo>
                  <a:lnTo>
                    <a:pt x="1028" y="1085"/>
                  </a:lnTo>
                  <a:lnTo>
                    <a:pt x="1012" y="1067"/>
                  </a:lnTo>
                  <a:lnTo>
                    <a:pt x="996" y="1049"/>
                  </a:lnTo>
                  <a:lnTo>
                    <a:pt x="978" y="1032"/>
                  </a:lnTo>
                  <a:lnTo>
                    <a:pt x="960" y="1015"/>
                  </a:lnTo>
                  <a:lnTo>
                    <a:pt x="940" y="999"/>
                  </a:lnTo>
                  <a:lnTo>
                    <a:pt x="920" y="984"/>
                  </a:lnTo>
                  <a:lnTo>
                    <a:pt x="897" y="969"/>
                  </a:lnTo>
                  <a:lnTo>
                    <a:pt x="875" y="955"/>
                  </a:lnTo>
                  <a:lnTo>
                    <a:pt x="851" y="941"/>
                  </a:lnTo>
                  <a:lnTo>
                    <a:pt x="826" y="929"/>
                  </a:lnTo>
                  <a:lnTo>
                    <a:pt x="800" y="918"/>
                  </a:lnTo>
                  <a:lnTo>
                    <a:pt x="772" y="908"/>
                  </a:lnTo>
                  <a:lnTo>
                    <a:pt x="743" y="898"/>
                  </a:lnTo>
                  <a:lnTo>
                    <a:pt x="743" y="898"/>
                  </a:lnTo>
                  <a:lnTo>
                    <a:pt x="671" y="823"/>
                  </a:lnTo>
                  <a:lnTo>
                    <a:pt x="578" y="724"/>
                  </a:lnTo>
                  <a:lnTo>
                    <a:pt x="495" y="633"/>
                  </a:lnTo>
                  <a:lnTo>
                    <a:pt x="446" y="583"/>
                  </a:lnTo>
                  <a:lnTo>
                    <a:pt x="430" y="567"/>
                  </a:lnTo>
                  <a:lnTo>
                    <a:pt x="407" y="571"/>
                  </a:lnTo>
                  <a:lnTo>
                    <a:pt x="407" y="571"/>
                  </a:lnTo>
                  <a:lnTo>
                    <a:pt x="396" y="573"/>
                  </a:lnTo>
                  <a:lnTo>
                    <a:pt x="384" y="576"/>
                  </a:lnTo>
                  <a:lnTo>
                    <a:pt x="246" y="131"/>
                  </a:lnTo>
                  <a:lnTo>
                    <a:pt x="244" y="128"/>
                  </a:lnTo>
                  <a:lnTo>
                    <a:pt x="244" y="128"/>
                  </a:lnTo>
                  <a:lnTo>
                    <a:pt x="231" y="109"/>
                  </a:lnTo>
                  <a:lnTo>
                    <a:pt x="219" y="89"/>
                  </a:lnTo>
                  <a:lnTo>
                    <a:pt x="200" y="68"/>
                  </a:lnTo>
                  <a:lnTo>
                    <a:pt x="200" y="68"/>
                  </a:lnTo>
                  <a:lnTo>
                    <a:pt x="190" y="57"/>
                  </a:lnTo>
                  <a:lnTo>
                    <a:pt x="177" y="45"/>
                  </a:lnTo>
                  <a:lnTo>
                    <a:pt x="165" y="34"/>
                  </a:lnTo>
                  <a:lnTo>
                    <a:pt x="151" y="24"/>
                  </a:lnTo>
                  <a:lnTo>
                    <a:pt x="135" y="14"/>
                  </a:lnTo>
                  <a:lnTo>
                    <a:pt x="117" y="8"/>
                  </a:lnTo>
                  <a:lnTo>
                    <a:pt x="99" y="3"/>
                  </a:lnTo>
                  <a:lnTo>
                    <a:pt x="89" y="2"/>
                  </a:lnTo>
                  <a:lnTo>
                    <a:pt x="77" y="0"/>
                  </a:lnTo>
                  <a:lnTo>
                    <a:pt x="77" y="0"/>
                  </a:lnTo>
                  <a:lnTo>
                    <a:pt x="64" y="2"/>
                  </a:lnTo>
                  <a:lnTo>
                    <a:pt x="50" y="4"/>
                  </a:lnTo>
                  <a:lnTo>
                    <a:pt x="36" y="8"/>
                  </a:lnTo>
                  <a:lnTo>
                    <a:pt x="24" y="14"/>
                  </a:lnTo>
                  <a:lnTo>
                    <a:pt x="0" y="27"/>
                  </a:lnTo>
                  <a:lnTo>
                    <a:pt x="0" y="53"/>
                  </a:lnTo>
                  <a:lnTo>
                    <a:pt x="0" y="789"/>
                  </a:lnTo>
                  <a:lnTo>
                    <a:pt x="0" y="789"/>
                  </a:lnTo>
                  <a:lnTo>
                    <a:pt x="2" y="829"/>
                  </a:lnTo>
                  <a:lnTo>
                    <a:pt x="6" y="870"/>
                  </a:lnTo>
                  <a:lnTo>
                    <a:pt x="14" y="921"/>
                  </a:lnTo>
                  <a:lnTo>
                    <a:pt x="19" y="950"/>
                  </a:lnTo>
                  <a:lnTo>
                    <a:pt x="25" y="979"/>
                  </a:lnTo>
                  <a:lnTo>
                    <a:pt x="32" y="1009"/>
                  </a:lnTo>
                  <a:lnTo>
                    <a:pt x="42" y="1039"/>
                  </a:lnTo>
                  <a:lnTo>
                    <a:pt x="54" y="1067"/>
                  </a:lnTo>
                  <a:lnTo>
                    <a:pt x="66" y="1096"/>
                  </a:lnTo>
                  <a:lnTo>
                    <a:pt x="80" y="1123"/>
                  </a:lnTo>
                  <a:lnTo>
                    <a:pt x="97" y="1148"/>
                  </a:lnTo>
                  <a:lnTo>
                    <a:pt x="97" y="1148"/>
                  </a:lnTo>
                  <a:lnTo>
                    <a:pt x="134" y="1193"/>
                  </a:lnTo>
                  <a:lnTo>
                    <a:pt x="186" y="1258"/>
                  </a:lnTo>
                  <a:lnTo>
                    <a:pt x="322" y="1417"/>
                  </a:lnTo>
                  <a:lnTo>
                    <a:pt x="457" y="1571"/>
                  </a:lnTo>
                  <a:lnTo>
                    <a:pt x="544" y="1670"/>
                  </a:lnTo>
                  <a:lnTo>
                    <a:pt x="544" y="170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2" name="Freeform 12">
              <a:extLst>
                <a:ext uri="{FF2B5EF4-FFF2-40B4-BE49-F238E27FC236}">
                  <a16:creationId xmlns:a16="http://schemas.microsoft.com/office/drawing/2014/main" id="{8FEBC572-B0D6-4A0E-8651-BB8873604035}"/>
                </a:ext>
              </a:extLst>
            </p:cNvPr>
            <p:cNvSpPr>
              <a:spLocks/>
            </p:cNvSpPr>
            <p:nvPr/>
          </p:nvSpPr>
          <p:spPr bwMode="auto">
            <a:xfrm>
              <a:off x="2374900" y="1768476"/>
              <a:ext cx="366713" cy="542925"/>
            </a:xfrm>
            <a:custGeom>
              <a:avLst/>
              <a:gdLst>
                <a:gd name="T0" fmla="*/ 1107 w 1157"/>
                <a:gd name="T1" fmla="*/ 4 h 1709"/>
                <a:gd name="T2" fmla="*/ 1070 w 1157"/>
                <a:gd name="T3" fmla="*/ 2 h 1709"/>
                <a:gd name="T4" fmla="*/ 1007 w 1157"/>
                <a:gd name="T5" fmla="*/ 24 h 1709"/>
                <a:gd name="T6" fmla="*/ 957 w 1157"/>
                <a:gd name="T7" fmla="*/ 68 h 1709"/>
                <a:gd name="T8" fmla="*/ 915 w 1157"/>
                <a:gd name="T9" fmla="*/ 128 h 1709"/>
                <a:gd name="T10" fmla="*/ 762 w 1157"/>
                <a:gd name="T11" fmla="*/ 573 h 1709"/>
                <a:gd name="T12" fmla="*/ 712 w 1157"/>
                <a:gd name="T13" fmla="*/ 583 h 1709"/>
                <a:gd name="T14" fmla="*/ 415 w 1157"/>
                <a:gd name="T15" fmla="*/ 898 h 1709"/>
                <a:gd name="T16" fmla="*/ 332 w 1157"/>
                <a:gd name="T17" fmla="*/ 929 h 1709"/>
                <a:gd name="T18" fmla="*/ 239 w 1157"/>
                <a:gd name="T19" fmla="*/ 984 h 1709"/>
                <a:gd name="T20" fmla="*/ 162 w 1157"/>
                <a:gd name="T21" fmla="*/ 1049 h 1709"/>
                <a:gd name="T22" fmla="*/ 102 w 1157"/>
                <a:gd name="T23" fmla="*/ 1123 h 1709"/>
                <a:gd name="T24" fmla="*/ 56 w 1157"/>
                <a:gd name="T25" fmla="*/ 1203 h 1709"/>
                <a:gd name="T26" fmla="*/ 25 w 1157"/>
                <a:gd name="T27" fmla="*/ 1287 h 1709"/>
                <a:gd name="T28" fmla="*/ 0 w 1157"/>
                <a:gd name="T29" fmla="*/ 1433 h 1709"/>
                <a:gd name="T30" fmla="*/ 86 w 1157"/>
                <a:gd name="T31" fmla="*/ 1473 h 1709"/>
                <a:gd name="T32" fmla="*/ 97 w 1157"/>
                <a:gd name="T33" fmla="*/ 1364 h 1709"/>
                <a:gd name="T34" fmla="*/ 136 w 1157"/>
                <a:gd name="T35" fmla="*/ 1237 h 1709"/>
                <a:gd name="T36" fmla="*/ 176 w 1157"/>
                <a:gd name="T37" fmla="*/ 1170 h 1709"/>
                <a:gd name="T38" fmla="*/ 227 w 1157"/>
                <a:gd name="T39" fmla="*/ 1106 h 1709"/>
                <a:gd name="T40" fmla="*/ 295 w 1157"/>
                <a:gd name="T41" fmla="*/ 1050 h 1709"/>
                <a:gd name="T42" fmla="*/ 377 w 1157"/>
                <a:gd name="T43" fmla="*/ 1005 h 1709"/>
                <a:gd name="T44" fmla="*/ 461 w 1157"/>
                <a:gd name="T45" fmla="*/ 975 h 1709"/>
                <a:gd name="T46" fmla="*/ 601 w 1157"/>
                <a:gd name="T47" fmla="*/ 828 h 1709"/>
                <a:gd name="T48" fmla="*/ 760 w 1157"/>
                <a:gd name="T49" fmla="*/ 678 h 1709"/>
                <a:gd name="T50" fmla="*/ 796 w 1157"/>
                <a:gd name="T51" fmla="*/ 698 h 1709"/>
                <a:gd name="T52" fmla="*/ 817 w 1157"/>
                <a:gd name="T53" fmla="*/ 732 h 1709"/>
                <a:gd name="T54" fmla="*/ 828 w 1157"/>
                <a:gd name="T55" fmla="*/ 789 h 1709"/>
                <a:gd name="T56" fmla="*/ 828 w 1157"/>
                <a:gd name="T57" fmla="*/ 840 h 1709"/>
                <a:gd name="T58" fmla="*/ 812 w 1157"/>
                <a:gd name="T59" fmla="*/ 891 h 1709"/>
                <a:gd name="T60" fmla="*/ 516 w 1157"/>
                <a:gd name="T61" fmla="*/ 1242 h 1709"/>
                <a:gd name="T62" fmla="*/ 828 w 1157"/>
                <a:gd name="T63" fmla="*/ 944 h 1709"/>
                <a:gd name="T64" fmla="*/ 863 w 1157"/>
                <a:gd name="T65" fmla="*/ 879 h 1709"/>
                <a:gd name="T66" fmla="*/ 873 w 1157"/>
                <a:gd name="T67" fmla="*/ 813 h 1709"/>
                <a:gd name="T68" fmla="*/ 863 w 1157"/>
                <a:gd name="T69" fmla="*/ 737 h 1709"/>
                <a:gd name="T70" fmla="*/ 848 w 1157"/>
                <a:gd name="T71" fmla="*/ 695 h 1709"/>
                <a:gd name="T72" fmla="*/ 835 w 1157"/>
                <a:gd name="T73" fmla="*/ 673 h 1709"/>
                <a:gd name="T74" fmla="*/ 998 w 1157"/>
                <a:gd name="T75" fmla="*/ 156 h 1709"/>
                <a:gd name="T76" fmla="*/ 1038 w 1157"/>
                <a:gd name="T77" fmla="*/ 109 h 1709"/>
                <a:gd name="T78" fmla="*/ 1063 w 1157"/>
                <a:gd name="T79" fmla="*/ 91 h 1709"/>
                <a:gd name="T80" fmla="*/ 1068 w 1157"/>
                <a:gd name="T81" fmla="*/ 823 h 1709"/>
                <a:gd name="T82" fmla="*/ 1053 w 1157"/>
                <a:gd name="T83" fmla="*/ 932 h 1709"/>
                <a:gd name="T84" fmla="*/ 1025 w 1157"/>
                <a:gd name="T85" fmla="*/ 1035 h 1709"/>
                <a:gd name="T86" fmla="*/ 991 w 1157"/>
                <a:gd name="T87" fmla="*/ 1097 h 1709"/>
                <a:gd name="T88" fmla="*/ 738 w 1157"/>
                <a:gd name="T89" fmla="*/ 1395 h 1709"/>
                <a:gd name="T90" fmla="*/ 527 w 1157"/>
                <a:gd name="T91" fmla="*/ 1709 h 1709"/>
                <a:gd name="T92" fmla="*/ 701 w 1157"/>
                <a:gd name="T93" fmla="*/ 1571 h 1709"/>
                <a:gd name="T94" fmla="*/ 1061 w 1157"/>
                <a:gd name="T95" fmla="*/ 1148 h 1709"/>
                <a:gd name="T96" fmla="*/ 1105 w 1157"/>
                <a:gd name="T97" fmla="*/ 1067 h 1709"/>
                <a:gd name="T98" fmla="*/ 1140 w 1157"/>
                <a:gd name="T99" fmla="*/ 950 h 1709"/>
                <a:gd name="T100" fmla="*/ 1157 w 1157"/>
                <a:gd name="T101" fmla="*/ 790 h 1709"/>
                <a:gd name="T102" fmla="*/ 1135 w 1157"/>
                <a:gd name="T103" fmla="*/ 14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7" h="1709">
                  <a:moveTo>
                    <a:pt x="1135" y="14"/>
                  </a:moveTo>
                  <a:lnTo>
                    <a:pt x="1135" y="14"/>
                  </a:lnTo>
                  <a:lnTo>
                    <a:pt x="1121" y="8"/>
                  </a:lnTo>
                  <a:lnTo>
                    <a:pt x="1107" y="4"/>
                  </a:lnTo>
                  <a:lnTo>
                    <a:pt x="1093" y="2"/>
                  </a:lnTo>
                  <a:lnTo>
                    <a:pt x="1081" y="0"/>
                  </a:lnTo>
                  <a:lnTo>
                    <a:pt x="1081" y="0"/>
                  </a:lnTo>
                  <a:lnTo>
                    <a:pt x="1070" y="2"/>
                  </a:lnTo>
                  <a:lnTo>
                    <a:pt x="1060" y="3"/>
                  </a:lnTo>
                  <a:lnTo>
                    <a:pt x="1041" y="8"/>
                  </a:lnTo>
                  <a:lnTo>
                    <a:pt x="1023" y="14"/>
                  </a:lnTo>
                  <a:lnTo>
                    <a:pt x="1007" y="24"/>
                  </a:lnTo>
                  <a:lnTo>
                    <a:pt x="993" y="34"/>
                  </a:lnTo>
                  <a:lnTo>
                    <a:pt x="980" y="45"/>
                  </a:lnTo>
                  <a:lnTo>
                    <a:pt x="968" y="57"/>
                  </a:lnTo>
                  <a:lnTo>
                    <a:pt x="957" y="68"/>
                  </a:lnTo>
                  <a:lnTo>
                    <a:pt x="957" y="68"/>
                  </a:lnTo>
                  <a:lnTo>
                    <a:pt x="940" y="90"/>
                  </a:lnTo>
                  <a:lnTo>
                    <a:pt x="926" y="109"/>
                  </a:lnTo>
                  <a:lnTo>
                    <a:pt x="915" y="128"/>
                  </a:lnTo>
                  <a:lnTo>
                    <a:pt x="912" y="131"/>
                  </a:lnTo>
                  <a:lnTo>
                    <a:pt x="773" y="576"/>
                  </a:lnTo>
                  <a:lnTo>
                    <a:pt x="773" y="576"/>
                  </a:lnTo>
                  <a:lnTo>
                    <a:pt x="762" y="573"/>
                  </a:lnTo>
                  <a:lnTo>
                    <a:pt x="750" y="571"/>
                  </a:lnTo>
                  <a:lnTo>
                    <a:pt x="728" y="567"/>
                  </a:lnTo>
                  <a:lnTo>
                    <a:pt x="712" y="583"/>
                  </a:lnTo>
                  <a:lnTo>
                    <a:pt x="712" y="583"/>
                  </a:lnTo>
                  <a:lnTo>
                    <a:pt x="663" y="634"/>
                  </a:lnTo>
                  <a:lnTo>
                    <a:pt x="579" y="724"/>
                  </a:lnTo>
                  <a:lnTo>
                    <a:pt x="486" y="823"/>
                  </a:lnTo>
                  <a:lnTo>
                    <a:pt x="415" y="898"/>
                  </a:lnTo>
                  <a:lnTo>
                    <a:pt x="415" y="898"/>
                  </a:lnTo>
                  <a:lnTo>
                    <a:pt x="386" y="908"/>
                  </a:lnTo>
                  <a:lnTo>
                    <a:pt x="359" y="918"/>
                  </a:lnTo>
                  <a:lnTo>
                    <a:pt x="332" y="929"/>
                  </a:lnTo>
                  <a:lnTo>
                    <a:pt x="307" y="941"/>
                  </a:lnTo>
                  <a:lnTo>
                    <a:pt x="284" y="955"/>
                  </a:lnTo>
                  <a:lnTo>
                    <a:pt x="260" y="969"/>
                  </a:lnTo>
                  <a:lnTo>
                    <a:pt x="239" y="984"/>
                  </a:lnTo>
                  <a:lnTo>
                    <a:pt x="217" y="999"/>
                  </a:lnTo>
                  <a:lnTo>
                    <a:pt x="199" y="1015"/>
                  </a:lnTo>
                  <a:lnTo>
                    <a:pt x="180" y="1032"/>
                  </a:lnTo>
                  <a:lnTo>
                    <a:pt x="162" y="1049"/>
                  </a:lnTo>
                  <a:lnTo>
                    <a:pt x="145" y="1067"/>
                  </a:lnTo>
                  <a:lnTo>
                    <a:pt x="130" y="1085"/>
                  </a:lnTo>
                  <a:lnTo>
                    <a:pt x="115" y="1105"/>
                  </a:lnTo>
                  <a:lnTo>
                    <a:pt x="102" y="1123"/>
                  </a:lnTo>
                  <a:lnTo>
                    <a:pt x="89" y="1143"/>
                  </a:lnTo>
                  <a:lnTo>
                    <a:pt x="77" y="1163"/>
                  </a:lnTo>
                  <a:lnTo>
                    <a:pt x="66" y="1183"/>
                  </a:lnTo>
                  <a:lnTo>
                    <a:pt x="56" y="1203"/>
                  </a:lnTo>
                  <a:lnTo>
                    <a:pt x="47" y="1224"/>
                  </a:lnTo>
                  <a:lnTo>
                    <a:pt x="40" y="1246"/>
                  </a:lnTo>
                  <a:lnTo>
                    <a:pt x="32" y="1266"/>
                  </a:lnTo>
                  <a:lnTo>
                    <a:pt x="25" y="1287"/>
                  </a:lnTo>
                  <a:lnTo>
                    <a:pt x="20" y="1308"/>
                  </a:lnTo>
                  <a:lnTo>
                    <a:pt x="10" y="1351"/>
                  </a:lnTo>
                  <a:lnTo>
                    <a:pt x="4" y="1392"/>
                  </a:lnTo>
                  <a:lnTo>
                    <a:pt x="0" y="1433"/>
                  </a:lnTo>
                  <a:lnTo>
                    <a:pt x="0" y="1473"/>
                  </a:lnTo>
                  <a:lnTo>
                    <a:pt x="0" y="1709"/>
                  </a:lnTo>
                  <a:lnTo>
                    <a:pt x="86" y="1709"/>
                  </a:lnTo>
                  <a:lnTo>
                    <a:pt x="86" y="1473"/>
                  </a:lnTo>
                  <a:lnTo>
                    <a:pt x="86" y="1473"/>
                  </a:lnTo>
                  <a:lnTo>
                    <a:pt x="87" y="1438"/>
                  </a:lnTo>
                  <a:lnTo>
                    <a:pt x="91" y="1400"/>
                  </a:lnTo>
                  <a:lnTo>
                    <a:pt x="97" y="1364"/>
                  </a:lnTo>
                  <a:lnTo>
                    <a:pt x="105" y="1328"/>
                  </a:lnTo>
                  <a:lnTo>
                    <a:pt x="116" y="1291"/>
                  </a:lnTo>
                  <a:lnTo>
                    <a:pt x="129" y="1256"/>
                  </a:lnTo>
                  <a:lnTo>
                    <a:pt x="136" y="1237"/>
                  </a:lnTo>
                  <a:lnTo>
                    <a:pt x="145" y="1219"/>
                  </a:lnTo>
                  <a:lnTo>
                    <a:pt x="155" y="1203"/>
                  </a:lnTo>
                  <a:lnTo>
                    <a:pt x="165" y="1186"/>
                  </a:lnTo>
                  <a:lnTo>
                    <a:pt x="176" y="1170"/>
                  </a:lnTo>
                  <a:lnTo>
                    <a:pt x="187" y="1152"/>
                  </a:lnTo>
                  <a:lnTo>
                    <a:pt x="200" y="1137"/>
                  </a:lnTo>
                  <a:lnTo>
                    <a:pt x="214" y="1121"/>
                  </a:lnTo>
                  <a:lnTo>
                    <a:pt x="227" y="1106"/>
                  </a:lnTo>
                  <a:lnTo>
                    <a:pt x="242" y="1091"/>
                  </a:lnTo>
                  <a:lnTo>
                    <a:pt x="259" y="1077"/>
                  </a:lnTo>
                  <a:lnTo>
                    <a:pt x="276" y="1064"/>
                  </a:lnTo>
                  <a:lnTo>
                    <a:pt x="295" y="1050"/>
                  </a:lnTo>
                  <a:lnTo>
                    <a:pt x="314" y="1037"/>
                  </a:lnTo>
                  <a:lnTo>
                    <a:pt x="334" y="1026"/>
                  </a:lnTo>
                  <a:lnTo>
                    <a:pt x="355" y="1015"/>
                  </a:lnTo>
                  <a:lnTo>
                    <a:pt x="377" y="1005"/>
                  </a:lnTo>
                  <a:lnTo>
                    <a:pt x="400" y="995"/>
                  </a:lnTo>
                  <a:lnTo>
                    <a:pt x="425" y="986"/>
                  </a:lnTo>
                  <a:lnTo>
                    <a:pt x="450" y="977"/>
                  </a:lnTo>
                  <a:lnTo>
                    <a:pt x="461" y="975"/>
                  </a:lnTo>
                  <a:lnTo>
                    <a:pt x="469" y="966"/>
                  </a:lnTo>
                  <a:lnTo>
                    <a:pt x="469" y="966"/>
                  </a:lnTo>
                  <a:lnTo>
                    <a:pt x="525" y="909"/>
                  </a:lnTo>
                  <a:lnTo>
                    <a:pt x="601" y="828"/>
                  </a:lnTo>
                  <a:lnTo>
                    <a:pt x="746" y="673"/>
                  </a:lnTo>
                  <a:lnTo>
                    <a:pt x="746" y="673"/>
                  </a:lnTo>
                  <a:lnTo>
                    <a:pt x="760" y="678"/>
                  </a:lnTo>
                  <a:lnTo>
                    <a:pt x="760" y="678"/>
                  </a:lnTo>
                  <a:lnTo>
                    <a:pt x="770" y="682"/>
                  </a:lnTo>
                  <a:lnTo>
                    <a:pt x="778" y="687"/>
                  </a:lnTo>
                  <a:lnTo>
                    <a:pt x="787" y="692"/>
                  </a:lnTo>
                  <a:lnTo>
                    <a:pt x="796" y="698"/>
                  </a:lnTo>
                  <a:lnTo>
                    <a:pt x="802" y="705"/>
                  </a:lnTo>
                  <a:lnTo>
                    <a:pt x="808" y="713"/>
                  </a:lnTo>
                  <a:lnTo>
                    <a:pt x="813" y="722"/>
                  </a:lnTo>
                  <a:lnTo>
                    <a:pt x="817" y="732"/>
                  </a:lnTo>
                  <a:lnTo>
                    <a:pt x="817" y="732"/>
                  </a:lnTo>
                  <a:lnTo>
                    <a:pt x="821" y="747"/>
                  </a:lnTo>
                  <a:lnTo>
                    <a:pt x="826" y="767"/>
                  </a:lnTo>
                  <a:lnTo>
                    <a:pt x="828" y="789"/>
                  </a:lnTo>
                  <a:lnTo>
                    <a:pt x="830" y="813"/>
                  </a:lnTo>
                  <a:lnTo>
                    <a:pt x="830" y="813"/>
                  </a:lnTo>
                  <a:lnTo>
                    <a:pt x="830" y="826"/>
                  </a:lnTo>
                  <a:lnTo>
                    <a:pt x="828" y="840"/>
                  </a:lnTo>
                  <a:lnTo>
                    <a:pt x="826" y="854"/>
                  </a:lnTo>
                  <a:lnTo>
                    <a:pt x="822" y="866"/>
                  </a:lnTo>
                  <a:lnTo>
                    <a:pt x="818" y="879"/>
                  </a:lnTo>
                  <a:lnTo>
                    <a:pt x="812" y="891"/>
                  </a:lnTo>
                  <a:lnTo>
                    <a:pt x="805" y="904"/>
                  </a:lnTo>
                  <a:lnTo>
                    <a:pt x="796" y="915"/>
                  </a:lnTo>
                  <a:lnTo>
                    <a:pt x="796" y="915"/>
                  </a:lnTo>
                  <a:lnTo>
                    <a:pt x="516" y="1242"/>
                  </a:lnTo>
                  <a:lnTo>
                    <a:pt x="549" y="1271"/>
                  </a:lnTo>
                  <a:lnTo>
                    <a:pt x="549" y="1271"/>
                  </a:lnTo>
                  <a:lnTo>
                    <a:pt x="828" y="944"/>
                  </a:lnTo>
                  <a:lnTo>
                    <a:pt x="828" y="944"/>
                  </a:lnTo>
                  <a:lnTo>
                    <a:pt x="841" y="929"/>
                  </a:lnTo>
                  <a:lnTo>
                    <a:pt x="851" y="913"/>
                  </a:lnTo>
                  <a:lnTo>
                    <a:pt x="858" y="896"/>
                  </a:lnTo>
                  <a:lnTo>
                    <a:pt x="863" y="879"/>
                  </a:lnTo>
                  <a:lnTo>
                    <a:pt x="868" y="863"/>
                  </a:lnTo>
                  <a:lnTo>
                    <a:pt x="871" y="845"/>
                  </a:lnTo>
                  <a:lnTo>
                    <a:pt x="872" y="829"/>
                  </a:lnTo>
                  <a:lnTo>
                    <a:pt x="873" y="813"/>
                  </a:lnTo>
                  <a:lnTo>
                    <a:pt x="873" y="813"/>
                  </a:lnTo>
                  <a:lnTo>
                    <a:pt x="872" y="785"/>
                  </a:lnTo>
                  <a:lnTo>
                    <a:pt x="868" y="759"/>
                  </a:lnTo>
                  <a:lnTo>
                    <a:pt x="863" y="737"/>
                  </a:lnTo>
                  <a:lnTo>
                    <a:pt x="858" y="719"/>
                  </a:lnTo>
                  <a:lnTo>
                    <a:pt x="858" y="719"/>
                  </a:lnTo>
                  <a:lnTo>
                    <a:pt x="853" y="707"/>
                  </a:lnTo>
                  <a:lnTo>
                    <a:pt x="848" y="695"/>
                  </a:lnTo>
                  <a:lnTo>
                    <a:pt x="841" y="685"/>
                  </a:lnTo>
                  <a:lnTo>
                    <a:pt x="833" y="675"/>
                  </a:lnTo>
                  <a:lnTo>
                    <a:pt x="833" y="675"/>
                  </a:lnTo>
                  <a:lnTo>
                    <a:pt x="835" y="673"/>
                  </a:lnTo>
                  <a:lnTo>
                    <a:pt x="992" y="166"/>
                  </a:lnTo>
                  <a:lnTo>
                    <a:pt x="992" y="166"/>
                  </a:lnTo>
                  <a:lnTo>
                    <a:pt x="998" y="156"/>
                  </a:lnTo>
                  <a:lnTo>
                    <a:pt x="998" y="156"/>
                  </a:lnTo>
                  <a:lnTo>
                    <a:pt x="1006" y="146"/>
                  </a:lnTo>
                  <a:lnTo>
                    <a:pt x="1016" y="134"/>
                  </a:lnTo>
                  <a:lnTo>
                    <a:pt x="1027" y="121"/>
                  </a:lnTo>
                  <a:lnTo>
                    <a:pt x="1038" y="109"/>
                  </a:lnTo>
                  <a:lnTo>
                    <a:pt x="1038" y="109"/>
                  </a:lnTo>
                  <a:lnTo>
                    <a:pt x="1047" y="101"/>
                  </a:lnTo>
                  <a:lnTo>
                    <a:pt x="1056" y="96"/>
                  </a:lnTo>
                  <a:lnTo>
                    <a:pt x="1063" y="91"/>
                  </a:lnTo>
                  <a:lnTo>
                    <a:pt x="1071" y="89"/>
                  </a:lnTo>
                  <a:lnTo>
                    <a:pt x="1071" y="789"/>
                  </a:lnTo>
                  <a:lnTo>
                    <a:pt x="1071" y="789"/>
                  </a:lnTo>
                  <a:lnTo>
                    <a:pt x="1068" y="823"/>
                  </a:lnTo>
                  <a:lnTo>
                    <a:pt x="1065" y="860"/>
                  </a:lnTo>
                  <a:lnTo>
                    <a:pt x="1058" y="908"/>
                  </a:lnTo>
                  <a:lnTo>
                    <a:pt x="1058" y="908"/>
                  </a:lnTo>
                  <a:lnTo>
                    <a:pt x="1053" y="932"/>
                  </a:lnTo>
                  <a:lnTo>
                    <a:pt x="1048" y="959"/>
                  </a:lnTo>
                  <a:lnTo>
                    <a:pt x="1041" y="985"/>
                  </a:lnTo>
                  <a:lnTo>
                    <a:pt x="1033" y="1011"/>
                  </a:lnTo>
                  <a:lnTo>
                    <a:pt x="1025" y="1035"/>
                  </a:lnTo>
                  <a:lnTo>
                    <a:pt x="1015" y="1059"/>
                  </a:lnTo>
                  <a:lnTo>
                    <a:pt x="1003" y="1078"/>
                  </a:lnTo>
                  <a:lnTo>
                    <a:pt x="991" y="1097"/>
                  </a:lnTo>
                  <a:lnTo>
                    <a:pt x="991" y="1097"/>
                  </a:lnTo>
                  <a:lnTo>
                    <a:pt x="952" y="1145"/>
                  </a:lnTo>
                  <a:lnTo>
                    <a:pt x="892" y="1217"/>
                  </a:lnTo>
                  <a:lnTo>
                    <a:pt x="738" y="1395"/>
                  </a:lnTo>
                  <a:lnTo>
                    <a:pt x="738" y="1395"/>
                  </a:lnTo>
                  <a:lnTo>
                    <a:pt x="598" y="1555"/>
                  </a:lnTo>
                  <a:lnTo>
                    <a:pt x="537" y="1625"/>
                  </a:lnTo>
                  <a:lnTo>
                    <a:pt x="527" y="1638"/>
                  </a:lnTo>
                  <a:lnTo>
                    <a:pt x="527" y="1709"/>
                  </a:lnTo>
                  <a:lnTo>
                    <a:pt x="613" y="1709"/>
                  </a:lnTo>
                  <a:lnTo>
                    <a:pt x="613" y="1670"/>
                  </a:lnTo>
                  <a:lnTo>
                    <a:pt x="613" y="1670"/>
                  </a:lnTo>
                  <a:lnTo>
                    <a:pt x="701" y="1571"/>
                  </a:lnTo>
                  <a:lnTo>
                    <a:pt x="836" y="1417"/>
                  </a:lnTo>
                  <a:lnTo>
                    <a:pt x="971" y="1258"/>
                  </a:lnTo>
                  <a:lnTo>
                    <a:pt x="1025" y="1193"/>
                  </a:lnTo>
                  <a:lnTo>
                    <a:pt x="1061" y="1148"/>
                  </a:lnTo>
                  <a:lnTo>
                    <a:pt x="1061" y="1148"/>
                  </a:lnTo>
                  <a:lnTo>
                    <a:pt x="1077" y="1123"/>
                  </a:lnTo>
                  <a:lnTo>
                    <a:pt x="1092" y="1096"/>
                  </a:lnTo>
                  <a:lnTo>
                    <a:pt x="1105" y="1067"/>
                  </a:lnTo>
                  <a:lnTo>
                    <a:pt x="1116" y="1039"/>
                  </a:lnTo>
                  <a:lnTo>
                    <a:pt x="1125" y="1009"/>
                  </a:lnTo>
                  <a:lnTo>
                    <a:pt x="1132" y="979"/>
                  </a:lnTo>
                  <a:lnTo>
                    <a:pt x="1140" y="950"/>
                  </a:lnTo>
                  <a:lnTo>
                    <a:pt x="1145" y="921"/>
                  </a:lnTo>
                  <a:lnTo>
                    <a:pt x="1151" y="870"/>
                  </a:lnTo>
                  <a:lnTo>
                    <a:pt x="1155" y="829"/>
                  </a:lnTo>
                  <a:lnTo>
                    <a:pt x="1157" y="790"/>
                  </a:lnTo>
                  <a:lnTo>
                    <a:pt x="1157" y="790"/>
                  </a:lnTo>
                  <a:lnTo>
                    <a:pt x="1157" y="53"/>
                  </a:lnTo>
                  <a:lnTo>
                    <a:pt x="1157" y="27"/>
                  </a:lnTo>
                  <a:lnTo>
                    <a:pt x="1135" y="1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grpSp>
      <p:sp>
        <p:nvSpPr>
          <p:cNvPr id="45" name="Freeform 30">
            <a:extLst>
              <a:ext uri="{FF2B5EF4-FFF2-40B4-BE49-F238E27FC236}">
                <a16:creationId xmlns:a16="http://schemas.microsoft.com/office/drawing/2014/main" id="{B218AB35-2A54-4496-A9CC-C822564D8CAE}"/>
              </a:ext>
            </a:extLst>
          </p:cNvPr>
          <p:cNvSpPr>
            <a:spLocks noChangeAspect="1" noEditPoints="1"/>
          </p:cNvSpPr>
          <p:nvPr/>
        </p:nvSpPr>
        <p:spPr bwMode="auto">
          <a:xfrm>
            <a:off x="1394283" y="2906343"/>
            <a:ext cx="474536" cy="237683"/>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6" name="Freeform 79">
            <a:extLst>
              <a:ext uri="{FF2B5EF4-FFF2-40B4-BE49-F238E27FC236}">
                <a16:creationId xmlns:a16="http://schemas.microsoft.com/office/drawing/2014/main" id="{0CC1851C-BD6A-4DF5-8396-94B5AF5F643D}"/>
              </a:ext>
            </a:extLst>
          </p:cNvPr>
          <p:cNvSpPr>
            <a:spLocks noChangeAspect="1"/>
          </p:cNvSpPr>
          <p:nvPr/>
        </p:nvSpPr>
        <p:spPr bwMode="auto">
          <a:xfrm>
            <a:off x="1098943" y="3283750"/>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7" name="TextBox 46">
            <a:extLst>
              <a:ext uri="{FF2B5EF4-FFF2-40B4-BE49-F238E27FC236}">
                <a16:creationId xmlns:a16="http://schemas.microsoft.com/office/drawing/2014/main" id="{90463254-88C1-419D-8DDB-E0DA1141D7BA}"/>
              </a:ext>
            </a:extLst>
          </p:cNvPr>
          <p:cNvSpPr txBox="1"/>
          <p:nvPr/>
        </p:nvSpPr>
        <p:spPr>
          <a:xfrm>
            <a:off x="1581611" y="2939184"/>
            <a:ext cx="5498329" cy="193899"/>
          </a:xfrm>
          <a:prstGeom prst="rect">
            <a:avLst/>
          </a:prstGeom>
          <a:noFill/>
        </p:spPr>
        <p:txBody>
          <a:bodyPr wrap="square" lIns="0" tIns="36576" rIns="0" bIns="0" rtlCol="0">
            <a:spAutoFit/>
          </a:bodyPr>
          <a:lstStyle/>
          <a:p>
            <a:pPr marL="356616" marR="0" lvl="0" indent="-356616" algn="l" defTabSz="914400" rtl="0" eaLnBrk="1" fontAlgn="auto" latinLnBrk="0" hangingPunct="1">
              <a:lnSpc>
                <a:spcPct val="85000"/>
              </a:lnSpc>
              <a:spcBef>
                <a:spcPts val="0"/>
              </a:spcBef>
              <a:spcAft>
                <a:spcPts val="600"/>
              </a:spcAft>
              <a:buClr>
                <a:srgbClr val="27ACAA"/>
              </a:buClr>
              <a:buSzPct val="70000"/>
              <a:buFont typeface="Arial" panose="020B0604020202020204" pitchFamily="34" charset="0"/>
              <a:buChar char="•"/>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rPr>
              <a:t>Tukuma novada administratīvais centrs (Tukuma pilsēta)</a:t>
            </a:r>
          </a:p>
        </p:txBody>
      </p:sp>
      <p:sp>
        <p:nvSpPr>
          <p:cNvPr id="48" name="TextBox 47">
            <a:extLst>
              <a:ext uri="{FF2B5EF4-FFF2-40B4-BE49-F238E27FC236}">
                <a16:creationId xmlns:a16="http://schemas.microsoft.com/office/drawing/2014/main" id="{E44546C3-2DBB-4CB0-8778-6336819766B7}"/>
              </a:ext>
            </a:extLst>
          </p:cNvPr>
          <p:cNvSpPr txBox="1"/>
          <p:nvPr/>
        </p:nvSpPr>
        <p:spPr>
          <a:xfrm>
            <a:off x="3931952" y="3260008"/>
            <a:ext cx="2712718" cy="1965666"/>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sz="1200">
                <a:solidFill>
                  <a:srgbClr val="2E2E38"/>
                </a:solidFill>
                <a:latin typeface="EYInterstate Light"/>
              </a:defRPr>
            </a:lvl1p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rPr>
              <a:t>Kandavas un pagastu apvienība</a:t>
            </a:r>
          </a:p>
          <a:p>
            <a:pPr marL="180000" marR="0" lvl="0" indent="0" algn="l" defTabSz="914400" rtl="0" eaLnBrk="1" fontAlgn="auto" latinLnBrk="0" hangingPunct="1">
              <a:lnSpc>
                <a:spcPct val="85000"/>
              </a:lnSpc>
              <a:spcBef>
                <a:spcPts val="0"/>
              </a:spcBef>
              <a:spcAft>
                <a:spcPts val="200"/>
              </a:spcAft>
              <a:buClr>
                <a:srgbClr val="27ACAA"/>
              </a:buClr>
              <a:buSzPct val="70000"/>
              <a:buFontTx/>
              <a:buNone/>
              <a:tabLst/>
              <a:defRPr/>
            </a:pPr>
            <a:r>
              <a:rPr lang="lv-LV" dirty="0">
                <a:latin typeface="EYInterstate Light" panose="02000506000000020004" pitchFamily="2" charset="0"/>
              </a:rPr>
              <a:t>Kandavas pilsētas filiāles (2 filiāles +1 pārvaldes adrese)</a:t>
            </a:r>
          </a:p>
          <a:p>
            <a:pPr marL="180000" marR="0" lvl="0" indent="0" algn="l" defTabSz="914400" rtl="0" eaLnBrk="1" fontAlgn="auto" latinLnBrk="0" hangingPunct="1">
              <a:lnSpc>
                <a:spcPct val="85000"/>
              </a:lnSpc>
              <a:spcBef>
                <a:spcPts val="0"/>
              </a:spcBef>
              <a:spcAft>
                <a:spcPts val="200"/>
              </a:spcAft>
              <a:buClr>
                <a:srgbClr val="27ACAA"/>
              </a:buClr>
              <a:buSzPct val="70000"/>
              <a:buFontTx/>
              <a:buNone/>
              <a:tabLst/>
              <a:defRPr/>
            </a:pPr>
            <a:r>
              <a:rPr lang="lv-LV" dirty="0">
                <a:latin typeface="EYInterstate Light" panose="02000506000000020004" pitchFamily="2" charset="0"/>
              </a:rPr>
              <a:t>Cēres pagasta filiāle</a:t>
            </a:r>
          </a:p>
          <a:p>
            <a:pPr marL="180000" marR="0" lvl="0" indent="0" algn="l" defTabSz="914400" rtl="0" eaLnBrk="1" fontAlgn="auto" latinLnBrk="0" hangingPunct="1">
              <a:lnSpc>
                <a:spcPct val="85000"/>
              </a:lnSpc>
              <a:spcBef>
                <a:spcPts val="0"/>
              </a:spcBef>
              <a:spcAft>
                <a:spcPts val="200"/>
              </a:spcAft>
              <a:buClr>
                <a:srgbClr val="27ACAA"/>
              </a:buClr>
              <a:buSzPct val="70000"/>
              <a:buFontTx/>
              <a:buNone/>
              <a:tabLst/>
              <a:defRPr/>
            </a:pPr>
            <a:r>
              <a:rPr lang="lv-LV" dirty="0">
                <a:latin typeface="EYInterstate Light" panose="02000506000000020004" pitchFamily="2" charset="0"/>
              </a:rPr>
              <a:t>Matkules pagasta filiāle</a:t>
            </a:r>
          </a:p>
          <a:p>
            <a:pPr marL="180000" marR="0" lvl="0" indent="0" algn="l" defTabSz="914400" rtl="0" eaLnBrk="1" fontAlgn="auto" latinLnBrk="0" hangingPunct="1">
              <a:lnSpc>
                <a:spcPct val="85000"/>
              </a:lnSpc>
              <a:spcBef>
                <a:spcPts val="0"/>
              </a:spcBef>
              <a:spcAft>
                <a:spcPts val="200"/>
              </a:spcAft>
              <a:buClr>
                <a:srgbClr val="27ACAA"/>
              </a:buClr>
              <a:buSzPct val="70000"/>
              <a:buFontTx/>
              <a:buNone/>
              <a:tabLst/>
              <a:defRPr/>
            </a:pPr>
            <a:r>
              <a:rPr lang="lv-LV" dirty="0">
                <a:latin typeface="EYInterstate Light" panose="02000506000000020004" pitchFamily="2" charset="0"/>
              </a:rPr>
              <a:t>Vānes pagasta filiāle</a:t>
            </a:r>
          </a:p>
          <a:p>
            <a:pPr marL="180000" marR="0" lvl="0" indent="0" algn="l" defTabSz="914400" rtl="0" eaLnBrk="1" fontAlgn="auto" latinLnBrk="0" hangingPunct="1">
              <a:lnSpc>
                <a:spcPct val="85000"/>
              </a:lnSpc>
              <a:spcBef>
                <a:spcPts val="0"/>
              </a:spcBef>
              <a:spcAft>
                <a:spcPts val="200"/>
              </a:spcAft>
              <a:buClr>
                <a:srgbClr val="27ACAA"/>
              </a:buClr>
              <a:buSzPct val="70000"/>
              <a:buFontTx/>
              <a:buNone/>
              <a:tabLst/>
              <a:defRPr/>
            </a:pPr>
            <a:r>
              <a:rPr lang="lv-LV" dirty="0">
                <a:latin typeface="EYInterstate Light" panose="02000506000000020004" pitchFamily="2" charset="0"/>
              </a:rPr>
              <a:t>Zantes pagasta filiāle</a:t>
            </a:r>
          </a:p>
          <a:p>
            <a:pPr marL="180000" marR="0" lvl="0" indent="0" algn="l" defTabSz="914400" rtl="0" eaLnBrk="1" fontAlgn="auto" latinLnBrk="0" hangingPunct="1">
              <a:lnSpc>
                <a:spcPct val="85000"/>
              </a:lnSpc>
              <a:spcBef>
                <a:spcPts val="0"/>
              </a:spcBef>
              <a:buClr>
                <a:srgbClr val="27ACAA"/>
              </a:buClr>
              <a:buSzPct val="70000"/>
              <a:buFontTx/>
              <a:buNone/>
              <a:tabLst/>
              <a:defRPr/>
            </a:pPr>
            <a:r>
              <a:rPr lang="lv-LV" dirty="0">
                <a:latin typeface="EYInterstate Light" panose="02000506000000020004" pitchFamily="2" charset="0"/>
              </a:rPr>
              <a:t>Zemītes pagasta filiāle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rPr>
              <a:t>Jaunpils un </a:t>
            </a:r>
            <a:r>
              <a:rPr kumimoji="0" lang="lv-LV" sz="1200" b="0" i="0" u="none" strike="noStrike" kern="1200" cap="none" spc="0" normalizeH="0" baseline="0" noProof="0" dirty="0" err="1">
                <a:ln>
                  <a:noFill/>
                </a:ln>
                <a:solidFill>
                  <a:srgbClr val="2E2E38"/>
                </a:solidFill>
                <a:effectLst/>
                <a:uLnTx/>
                <a:uFillTx/>
                <a:latin typeface="EYInterstate Light" panose="02000506000000020004" pitchFamily="2" charset="0"/>
              </a:rPr>
              <a:t>Viesātu</a:t>
            </a: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rPr>
              <a:t> pagastu pārvalde</a:t>
            </a:r>
            <a:endPar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endPar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endParaRPr>
          </a:p>
        </p:txBody>
      </p:sp>
      <p:sp>
        <p:nvSpPr>
          <p:cNvPr id="49" name="Freeform 79">
            <a:extLst>
              <a:ext uri="{FF2B5EF4-FFF2-40B4-BE49-F238E27FC236}">
                <a16:creationId xmlns:a16="http://schemas.microsoft.com/office/drawing/2014/main" id="{5F2DBB18-55E9-4E0A-A233-1FD7E8650610}"/>
              </a:ext>
            </a:extLst>
          </p:cNvPr>
          <p:cNvSpPr>
            <a:spLocks noChangeAspect="1"/>
          </p:cNvSpPr>
          <p:nvPr/>
        </p:nvSpPr>
        <p:spPr bwMode="auto">
          <a:xfrm>
            <a:off x="1112017" y="3646220"/>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1" name="Freeform 79">
            <a:extLst>
              <a:ext uri="{FF2B5EF4-FFF2-40B4-BE49-F238E27FC236}">
                <a16:creationId xmlns:a16="http://schemas.microsoft.com/office/drawing/2014/main" id="{7E6EBEBB-D36F-4B30-A5C8-DB0B6FBD1A8F}"/>
              </a:ext>
            </a:extLst>
          </p:cNvPr>
          <p:cNvSpPr>
            <a:spLocks noChangeAspect="1"/>
          </p:cNvSpPr>
          <p:nvPr/>
        </p:nvSpPr>
        <p:spPr bwMode="auto">
          <a:xfrm>
            <a:off x="1092600" y="407629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2" name="Freeform 79">
            <a:extLst>
              <a:ext uri="{FF2B5EF4-FFF2-40B4-BE49-F238E27FC236}">
                <a16:creationId xmlns:a16="http://schemas.microsoft.com/office/drawing/2014/main" id="{1D003063-0C47-489D-A7F5-47C5E92FA7E8}"/>
              </a:ext>
            </a:extLst>
          </p:cNvPr>
          <p:cNvSpPr>
            <a:spLocks noChangeAspect="1"/>
          </p:cNvSpPr>
          <p:nvPr/>
        </p:nvSpPr>
        <p:spPr bwMode="auto">
          <a:xfrm>
            <a:off x="1098646" y="445108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3" name="Freeform 79">
            <a:extLst>
              <a:ext uri="{FF2B5EF4-FFF2-40B4-BE49-F238E27FC236}">
                <a16:creationId xmlns:a16="http://schemas.microsoft.com/office/drawing/2014/main" id="{9899101A-FD0A-445C-A2E9-33FBB9FD8332}"/>
              </a:ext>
            </a:extLst>
          </p:cNvPr>
          <p:cNvSpPr>
            <a:spLocks noChangeAspect="1"/>
          </p:cNvSpPr>
          <p:nvPr/>
        </p:nvSpPr>
        <p:spPr bwMode="auto">
          <a:xfrm>
            <a:off x="3706117" y="3197767"/>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4" name="Freeform 79">
            <a:extLst>
              <a:ext uri="{FF2B5EF4-FFF2-40B4-BE49-F238E27FC236}">
                <a16:creationId xmlns:a16="http://schemas.microsoft.com/office/drawing/2014/main" id="{85343442-0562-4650-B09B-9EAA2D8B9F79}"/>
              </a:ext>
            </a:extLst>
          </p:cNvPr>
          <p:cNvSpPr>
            <a:spLocks noChangeAspect="1"/>
          </p:cNvSpPr>
          <p:nvPr/>
        </p:nvSpPr>
        <p:spPr bwMode="auto">
          <a:xfrm>
            <a:off x="3914242" y="3530013"/>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3" name="TextBox 82">
            <a:extLst>
              <a:ext uri="{FF2B5EF4-FFF2-40B4-BE49-F238E27FC236}">
                <a16:creationId xmlns:a16="http://schemas.microsoft.com/office/drawing/2014/main" id="{0826A59B-DE7A-48D9-8A7C-20225488FF98}"/>
              </a:ext>
            </a:extLst>
          </p:cNvPr>
          <p:cNvSpPr txBox="1"/>
          <p:nvPr/>
        </p:nvSpPr>
        <p:spPr>
          <a:xfrm>
            <a:off x="3951645" y="5020163"/>
            <a:ext cx="1898609" cy="1130951"/>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sz="1200">
                <a:solidFill>
                  <a:srgbClr val="2E2E38"/>
                </a:solidFill>
                <a:latin typeface="EYInterstate Light"/>
              </a:defRPr>
            </a:lvl1p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Tukuma</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rPr>
              <a:t>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Engures</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rPr>
              <a:t>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Jaunpils</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rPr>
              <a:t>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Kandavas</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rPr>
              <a:t>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Smārdes</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rPr>
              <a:t> VPVKAC</a:t>
            </a:r>
          </a:p>
        </p:txBody>
      </p:sp>
      <p:sp>
        <p:nvSpPr>
          <p:cNvPr id="87" name="Freeform 79">
            <a:extLst>
              <a:ext uri="{FF2B5EF4-FFF2-40B4-BE49-F238E27FC236}">
                <a16:creationId xmlns:a16="http://schemas.microsoft.com/office/drawing/2014/main" id="{119B440D-FE58-4854-8A85-FD30C4CB1ED8}"/>
              </a:ext>
            </a:extLst>
          </p:cNvPr>
          <p:cNvSpPr>
            <a:spLocks noChangeAspect="1"/>
          </p:cNvSpPr>
          <p:nvPr/>
        </p:nvSpPr>
        <p:spPr bwMode="auto">
          <a:xfrm>
            <a:off x="3672596" y="5867569"/>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8" name="Freeform 79">
            <a:extLst>
              <a:ext uri="{FF2B5EF4-FFF2-40B4-BE49-F238E27FC236}">
                <a16:creationId xmlns:a16="http://schemas.microsoft.com/office/drawing/2014/main" id="{8C39FA75-A889-4978-97A9-C2D717C75F2C}"/>
              </a:ext>
            </a:extLst>
          </p:cNvPr>
          <p:cNvSpPr>
            <a:spLocks noChangeAspect="1"/>
          </p:cNvSpPr>
          <p:nvPr/>
        </p:nvSpPr>
        <p:spPr bwMode="auto">
          <a:xfrm>
            <a:off x="3664311" y="5604604"/>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 name="Freeform 79">
            <a:extLst>
              <a:ext uri="{FF2B5EF4-FFF2-40B4-BE49-F238E27FC236}">
                <a16:creationId xmlns:a16="http://schemas.microsoft.com/office/drawing/2014/main" id="{A3A8346E-C211-68C7-3949-971850BEBD0C}"/>
              </a:ext>
            </a:extLst>
          </p:cNvPr>
          <p:cNvSpPr>
            <a:spLocks noChangeAspect="1"/>
          </p:cNvSpPr>
          <p:nvPr/>
        </p:nvSpPr>
        <p:spPr bwMode="auto">
          <a:xfrm>
            <a:off x="1109096" y="480324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2" name="Freeform 79">
            <a:extLst>
              <a:ext uri="{FF2B5EF4-FFF2-40B4-BE49-F238E27FC236}">
                <a16:creationId xmlns:a16="http://schemas.microsoft.com/office/drawing/2014/main" id="{568EA388-A476-01B4-A0E6-7AF50EDF9F7D}"/>
              </a:ext>
            </a:extLst>
          </p:cNvPr>
          <p:cNvSpPr>
            <a:spLocks noChangeAspect="1"/>
          </p:cNvSpPr>
          <p:nvPr/>
        </p:nvSpPr>
        <p:spPr bwMode="auto">
          <a:xfrm>
            <a:off x="3677066" y="4996523"/>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3" name="Freeform 79">
            <a:extLst>
              <a:ext uri="{FF2B5EF4-FFF2-40B4-BE49-F238E27FC236}">
                <a16:creationId xmlns:a16="http://schemas.microsoft.com/office/drawing/2014/main" id="{6297378E-8BF6-E946-45F0-F5E965084D52}"/>
              </a:ext>
            </a:extLst>
          </p:cNvPr>
          <p:cNvSpPr>
            <a:spLocks noChangeAspect="1"/>
          </p:cNvSpPr>
          <p:nvPr/>
        </p:nvSpPr>
        <p:spPr bwMode="auto">
          <a:xfrm>
            <a:off x="3669712" y="5193514"/>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4" name="Freeform 79">
            <a:extLst>
              <a:ext uri="{FF2B5EF4-FFF2-40B4-BE49-F238E27FC236}">
                <a16:creationId xmlns:a16="http://schemas.microsoft.com/office/drawing/2014/main" id="{B3303807-6623-2CA2-6F95-FE5C911F9D16}"/>
              </a:ext>
            </a:extLst>
          </p:cNvPr>
          <p:cNvSpPr>
            <a:spLocks noChangeAspect="1"/>
          </p:cNvSpPr>
          <p:nvPr/>
        </p:nvSpPr>
        <p:spPr bwMode="auto">
          <a:xfrm>
            <a:off x="3651592" y="5412019"/>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8" name="Freeform 79">
            <a:extLst>
              <a:ext uri="{FF2B5EF4-FFF2-40B4-BE49-F238E27FC236}">
                <a16:creationId xmlns:a16="http://schemas.microsoft.com/office/drawing/2014/main" id="{936B9365-5147-393D-4887-5EDCC7D23BD4}"/>
              </a:ext>
            </a:extLst>
          </p:cNvPr>
          <p:cNvSpPr>
            <a:spLocks noChangeAspect="1"/>
          </p:cNvSpPr>
          <p:nvPr/>
        </p:nvSpPr>
        <p:spPr bwMode="auto">
          <a:xfrm>
            <a:off x="1114290" y="515474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7" name="Freeform 30">
            <a:extLst>
              <a:ext uri="{FF2B5EF4-FFF2-40B4-BE49-F238E27FC236}">
                <a16:creationId xmlns:a16="http://schemas.microsoft.com/office/drawing/2014/main" id="{2EBB97AE-14FE-FD56-472E-BDCD20E3C8AC}"/>
              </a:ext>
            </a:extLst>
          </p:cNvPr>
          <p:cNvSpPr>
            <a:spLocks noChangeAspect="1" noEditPoints="1"/>
          </p:cNvSpPr>
          <p:nvPr/>
        </p:nvSpPr>
        <p:spPr bwMode="auto">
          <a:xfrm>
            <a:off x="9751874" y="3302076"/>
            <a:ext cx="521786" cy="261349"/>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18" name="Freeform 79">
            <a:extLst>
              <a:ext uri="{FF2B5EF4-FFF2-40B4-BE49-F238E27FC236}">
                <a16:creationId xmlns:a16="http://schemas.microsoft.com/office/drawing/2014/main" id="{772AC039-4357-8217-1BD6-308B1B8A6BB2}"/>
              </a:ext>
            </a:extLst>
          </p:cNvPr>
          <p:cNvSpPr>
            <a:spLocks noChangeAspect="1"/>
          </p:cNvSpPr>
          <p:nvPr/>
        </p:nvSpPr>
        <p:spPr bwMode="auto">
          <a:xfrm>
            <a:off x="9881707" y="3146817"/>
            <a:ext cx="359534"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5" name="Freeform 79">
            <a:extLst>
              <a:ext uri="{FF2B5EF4-FFF2-40B4-BE49-F238E27FC236}">
                <a16:creationId xmlns:a16="http://schemas.microsoft.com/office/drawing/2014/main" id="{116DD2FD-E187-EC04-B28F-CBD7454DEA08}"/>
              </a:ext>
            </a:extLst>
          </p:cNvPr>
          <p:cNvSpPr>
            <a:spLocks noChangeAspect="1"/>
          </p:cNvSpPr>
          <p:nvPr/>
        </p:nvSpPr>
        <p:spPr bwMode="auto">
          <a:xfrm>
            <a:off x="8620704" y="2797438"/>
            <a:ext cx="359534"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6" name="Freeform 79">
            <a:extLst>
              <a:ext uri="{FF2B5EF4-FFF2-40B4-BE49-F238E27FC236}">
                <a16:creationId xmlns:a16="http://schemas.microsoft.com/office/drawing/2014/main" id="{AE35C533-85D1-F424-EE4E-F67AC3FFFCB3}"/>
              </a:ext>
            </a:extLst>
          </p:cNvPr>
          <p:cNvSpPr>
            <a:spLocks noChangeAspect="1"/>
          </p:cNvSpPr>
          <p:nvPr/>
        </p:nvSpPr>
        <p:spPr bwMode="auto">
          <a:xfrm>
            <a:off x="10440834" y="1528763"/>
            <a:ext cx="359534"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7" name="Freeform 79">
            <a:extLst>
              <a:ext uri="{FF2B5EF4-FFF2-40B4-BE49-F238E27FC236}">
                <a16:creationId xmlns:a16="http://schemas.microsoft.com/office/drawing/2014/main" id="{62F697CA-2DA6-220F-804C-D59776EA484D}"/>
              </a:ext>
            </a:extLst>
          </p:cNvPr>
          <p:cNvSpPr>
            <a:spLocks noChangeAspect="1"/>
          </p:cNvSpPr>
          <p:nvPr/>
        </p:nvSpPr>
        <p:spPr bwMode="auto">
          <a:xfrm>
            <a:off x="9578386" y="5787987"/>
            <a:ext cx="359534"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2" name="Freeform 79">
            <a:extLst>
              <a:ext uri="{FF2B5EF4-FFF2-40B4-BE49-F238E27FC236}">
                <a16:creationId xmlns:a16="http://schemas.microsoft.com/office/drawing/2014/main" id="{5DD6852D-AAE2-B662-CD6F-39FCA12FB4A5}"/>
              </a:ext>
            </a:extLst>
          </p:cNvPr>
          <p:cNvSpPr>
            <a:spLocks noChangeAspect="1"/>
          </p:cNvSpPr>
          <p:nvPr/>
        </p:nvSpPr>
        <p:spPr bwMode="auto">
          <a:xfrm>
            <a:off x="11049548" y="3641069"/>
            <a:ext cx="359534"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4" name="Freeform 79">
            <a:extLst>
              <a:ext uri="{FF2B5EF4-FFF2-40B4-BE49-F238E27FC236}">
                <a16:creationId xmlns:a16="http://schemas.microsoft.com/office/drawing/2014/main" id="{46C061CA-6C5A-57EE-1A79-B23301915855}"/>
              </a:ext>
            </a:extLst>
          </p:cNvPr>
          <p:cNvSpPr>
            <a:spLocks noChangeAspect="1"/>
          </p:cNvSpPr>
          <p:nvPr/>
        </p:nvSpPr>
        <p:spPr bwMode="auto">
          <a:xfrm>
            <a:off x="1104093" y="5706409"/>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5" name="Freeform 79">
            <a:extLst>
              <a:ext uri="{FF2B5EF4-FFF2-40B4-BE49-F238E27FC236}">
                <a16:creationId xmlns:a16="http://schemas.microsoft.com/office/drawing/2014/main" id="{FA1F819A-444C-7DCC-4DFB-25071CA1BD21}"/>
              </a:ext>
            </a:extLst>
          </p:cNvPr>
          <p:cNvSpPr>
            <a:spLocks noChangeAspect="1"/>
          </p:cNvSpPr>
          <p:nvPr/>
        </p:nvSpPr>
        <p:spPr bwMode="auto">
          <a:xfrm>
            <a:off x="10032563" y="5312023"/>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6" name="Freeform 79">
            <a:extLst>
              <a:ext uri="{FF2B5EF4-FFF2-40B4-BE49-F238E27FC236}">
                <a16:creationId xmlns:a16="http://schemas.microsoft.com/office/drawing/2014/main" id="{EC7D5F16-E2C7-B91C-FEF2-0AEB4F12C2A0}"/>
              </a:ext>
            </a:extLst>
          </p:cNvPr>
          <p:cNvSpPr>
            <a:spLocks noChangeAspect="1"/>
          </p:cNvSpPr>
          <p:nvPr/>
        </p:nvSpPr>
        <p:spPr bwMode="auto">
          <a:xfrm>
            <a:off x="9182316" y="2739041"/>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8" name="Freeform 79">
            <a:extLst>
              <a:ext uri="{FF2B5EF4-FFF2-40B4-BE49-F238E27FC236}">
                <a16:creationId xmlns:a16="http://schemas.microsoft.com/office/drawing/2014/main" id="{F20526C8-020A-E4B4-A36F-180172EE0800}"/>
              </a:ext>
            </a:extLst>
          </p:cNvPr>
          <p:cNvSpPr>
            <a:spLocks noChangeAspect="1"/>
          </p:cNvSpPr>
          <p:nvPr/>
        </p:nvSpPr>
        <p:spPr bwMode="auto">
          <a:xfrm>
            <a:off x="9472115" y="2005955"/>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EYInterstate Light" panose="02000506000000020004" pitchFamily="2" charset="0"/>
            </a:endParaRPr>
          </a:p>
        </p:txBody>
      </p:sp>
      <p:sp>
        <p:nvSpPr>
          <p:cNvPr id="29" name="Freeform 79">
            <a:extLst>
              <a:ext uri="{FF2B5EF4-FFF2-40B4-BE49-F238E27FC236}">
                <a16:creationId xmlns:a16="http://schemas.microsoft.com/office/drawing/2014/main" id="{6067723C-C324-E101-608C-9D6B45B3B2D6}"/>
              </a:ext>
            </a:extLst>
          </p:cNvPr>
          <p:cNvSpPr>
            <a:spLocks noChangeAspect="1"/>
          </p:cNvSpPr>
          <p:nvPr/>
        </p:nvSpPr>
        <p:spPr bwMode="auto">
          <a:xfrm>
            <a:off x="10595849" y="4604010"/>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0" name="Freeform 79">
            <a:extLst>
              <a:ext uri="{FF2B5EF4-FFF2-40B4-BE49-F238E27FC236}">
                <a16:creationId xmlns:a16="http://schemas.microsoft.com/office/drawing/2014/main" id="{C58AB1C2-AD7B-FFDF-3397-AE3ECDF04C55}"/>
              </a:ext>
            </a:extLst>
          </p:cNvPr>
          <p:cNvSpPr>
            <a:spLocks noChangeAspect="1"/>
          </p:cNvSpPr>
          <p:nvPr/>
        </p:nvSpPr>
        <p:spPr bwMode="auto">
          <a:xfrm>
            <a:off x="9808248" y="4196019"/>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2" name="Freeform 79">
            <a:extLst>
              <a:ext uri="{FF2B5EF4-FFF2-40B4-BE49-F238E27FC236}">
                <a16:creationId xmlns:a16="http://schemas.microsoft.com/office/drawing/2014/main" id="{F89FB710-11B3-3192-D4E3-2496FBFF7B6B}"/>
              </a:ext>
            </a:extLst>
          </p:cNvPr>
          <p:cNvSpPr>
            <a:spLocks noChangeAspect="1"/>
          </p:cNvSpPr>
          <p:nvPr/>
        </p:nvSpPr>
        <p:spPr bwMode="auto">
          <a:xfrm>
            <a:off x="9454733" y="4638385"/>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3" name="Freeform 79">
            <a:extLst>
              <a:ext uri="{FF2B5EF4-FFF2-40B4-BE49-F238E27FC236}">
                <a16:creationId xmlns:a16="http://schemas.microsoft.com/office/drawing/2014/main" id="{D9A3F513-B1F9-3D69-51EE-341150817C05}"/>
              </a:ext>
            </a:extLst>
          </p:cNvPr>
          <p:cNvSpPr>
            <a:spLocks noChangeAspect="1"/>
          </p:cNvSpPr>
          <p:nvPr/>
        </p:nvSpPr>
        <p:spPr bwMode="auto">
          <a:xfrm>
            <a:off x="10094828" y="2663824"/>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4" name="Freeform 79">
            <a:extLst>
              <a:ext uri="{FF2B5EF4-FFF2-40B4-BE49-F238E27FC236}">
                <a16:creationId xmlns:a16="http://schemas.microsoft.com/office/drawing/2014/main" id="{EF163334-92C9-4F59-E8D5-75897D761B4C}"/>
              </a:ext>
            </a:extLst>
          </p:cNvPr>
          <p:cNvSpPr>
            <a:spLocks noChangeAspect="1"/>
          </p:cNvSpPr>
          <p:nvPr/>
        </p:nvSpPr>
        <p:spPr bwMode="auto">
          <a:xfrm>
            <a:off x="9902486" y="3706000"/>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5" name="Freeform 79">
            <a:extLst>
              <a:ext uri="{FF2B5EF4-FFF2-40B4-BE49-F238E27FC236}">
                <a16:creationId xmlns:a16="http://schemas.microsoft.com/office/drawing/2014/main" id="{8C8A9AA5-36E3-FC88-6E5D-3DD2A2D7FC7A}"/>
              </a:ext>
            </a:extLst>
          </p:cNvPr>
          <p:cNvSpPr>
            <a:spLocks noChangeAspect="1"/>
          </p:cNvSpPr>
          <p:nvPr/>
        </p:nvSpPr>
        <p:spPr bwMode="auto">
          <a:xfrm>
            <a:off x="9160092" y="3408651"/>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6" name="Freeform 79">
            <a:extLst>
              <a:ext uri="{FF2B5EF4-FFF2-40B4-BE49-F238E27FC236}">
                <a16:creationId xmlns:a16="http://schemas.microsoft.com/office/drawing/2014/main" id="{48DB0F2F-5EBF-ECEA-1C32-A593145F180D}"/>
              </a:ext>
            </a:extLst>
          </p:cNvPr>
          <p:cNvSpPr>
            <a:spLocks noChangeAspect="1"/>
          </p:cNvSpPr>
          <p:nvPr/>
        </p:nvSpPr>
        <p:spPr bwMode="auto">
          <a:xfrm>
            <a:off x="10536244" y="5185281"/>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3" name="Freeform 79">
            <a:extLst>
              <a:ext uri="{FF2B5EF4-FFF2-40B4-BE49-F238E27FC236}">
                <a16:creationId xmlns:a16="http://schemas.microsoft.com/office/drawing/2014/main" id="{3849BC82-4D4F-E643-100F-E42C197B98E4}"/>
              </a:ext>
            </a:extLst>
          </p:cNvPr>
          <p:cNvSpPr>
            <a:spLocks noChangeAspect="1"/>
          </p:cNvSpPr>
          <p:nvPr/>
        </p:nvSpPr>
        <p:spPr bwMode="auto">
          <a:xfrm>
            <a:off x="8861126" y="5116361"/>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0" name="Freeform 79">
            <a:extLst>
              <a:ext uri="{FF2B5EF4-FFF2-40B4-BE49-F238E27FC236}">
                <a16:creationId xmlns:a16="http://schemas.microsoft.com/office/drawing/2014/main" id="{1FDE92A6-28C7-B8DD-5B27-E4A0F6A55D87}"/>
              </a:ext>
            </a:extLst>
          </p:cNvPr>
          <p:cNvSpPr>
            <a:spLocks noChangeAspect="1"/>
          </p:cNvSpPr>
          <p:nvPr/>
        </p:nvSpPr>
        <p:spPr bwMode="auto">
          <a:xfrm>
            <a:off x="9546458" y="5762999"/>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7" name="Freeform 79">
            <a:extLst>
              <a:ext uri="{FF2B5EF4-FFF2-40B4-BE49-F238E27FC236}">
                <a16:creationId xmlns:a16="http://schemas.microsoft.com/office/drawing/2014/main" id="{BD0B89AB-2445-04E0-349B-953803FDD4CE}"/>
              </a:ext>
            </a:extLst>
          </p:cNvPr>
          <p:cNvSpPr>
            <a:spLocks noChangeAspect="1"/>
          </p:cNvSpPr>
          <p:nvPr/>
        </p:nvSpPr>
        <p:spPr bwMode="auto">
          <a:xfrm>
            <a:off x="11043982" y="3611870"/>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9" name="Freeform 79">
            <a:extLst>
              <a:ext uri="{FF2B5EF4-FFF2-40B4-BE49-F238E27FC236}">
                <a16:creationId xmlns:a16="http://schemas.microsoft.com/office/drawing/2014/main" id="{AA0C0E55-D6BB-4929-31C0-574118B78CAC}"/>
              </a:ext>
            </a:extLst>
          </p:cNvPr>
          <p:cNvSpPr>
            <a:spLocks noChangeAspect="1"/>
          </p:cNvSpPr>
          <p:nvPr/>
        </p:nvSpPr>
        <p:spPr bwMode="auto">
          <a:xfrm>
            <a:off x="10409038" y="1487614"/>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0" name="Freeform 79">
            <a:extLst>
              <a:ext uri="{FF2B5EF4-FFF2-40B4-BE49-F238E27FC236}">
                <a16:creationId xmlns:a16="http://schemas.microsoft.com/office/drawing/2014/main" id="{6D4CB370-5FFC-180C-5B56-12DF7295D264}"/>
              </a:ext>
            </a:extLst>
          </p:cNvPr>
          <p:cNvSpPr>
            <a:spLocks noChangeAspect="1"/>
          </p:cNvSpPr>
          <p:nvPr/>
        </p:nvSpPr>
        <p:spPr bwMode="auto">
          <a:xfrm>
            <a:off x="11723879" y="2958275"/>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6" name="TextBox 55">
            <a:extLst>
              <a:ext uri="{FF2B5EF4-FFF2-40B4-BE49-F238E27FC236}">
                <a16:creationId xmlns:a16="http://schemas.microsoft.com/office/drawing/2014/main" id="{E720AB72-506D-4A77-A687-36AC69D6430A}"/>
              </a:ext>
            </a:extLst>
          </p:cNvPr>
          <p:cNvSpPr txBox="1"/>
          <p:nvPr/>
        </p:nvSpPr>
        <p:spPr>
          <a:xfrm>
            <a:off x="799830" y="6170069"/>
            <a:ext cx="6109636" cy="276999"/>
          </a:xfrm>
          <a:prstGeom prst="rect">
            <a:avLst/>
          </a:prstGeom>
          <a:noFill/>
        </p:spPr>
        <p:txBody>
          <a:bodyPr wrap="square">
            <a:spAutoFit/>
          </a:bodyPr>
          <a:lstStyle/>
          <a:p>
            <a:r>
              <a:rPr lang="lv-LV" sz="1200" dirty="0">
                <a:solidFill>
                  <a:schemeClr val="bg1"/>
                </a:solidFill>
                <a:effectLst/>
                <a:latin typeface="EYInterstate Light" panose="02000506000000020004" pitchFamily="2" charset="0"/>
              </a:rPr>
              <a:t>Apvienotajās pagastu pārvaldēs ir saglabātas abas pakalpojumu sniegšanas adreses.</a:t>
            </a:r>
            <a:endParaRPr lang="lv-LV" sz="1400" dirty="0">
              <a:solidFill>
                <a:schemeClr val="bg1"/>
              </a:solidFill>
              <a:effectLst/>
              <a:latin typeface="EYInterstate Light" panose="02000506000000020004" pitchFamily="2" charset="0"/>
            </a:endParaRPr>
          </a:p>
        </p:txBody>
      </p:sp>
      <p:sp>
        <p:nvSpPr>
          <p:cNvPr id="61" name="Slide Number Placeholder 5">
            <a:extLst>
              <a:ext uri="{FF2B5EF4-FFF2-40B4-BE49-F238E27FC236}">
                <a16:creationId xmlns:a16="http://schemas.microsoft.com/office/drawing/2014/main" id="{7E2A1D40-9916-4464-851C-CA6F20755615}"/>
              </a:ext>
            </a:extLst>
          </p:cNvPr>
          <p:cNvSpPr>
            <a:spLocks noGrp="1"/>
          </p:cNvSpPr>
          <p:nvPr>
            <p:ph type="sldNum" sz="quarter" idx="12"/>
          </p:nvPr>
        </p:nvSpPr>
        <p:spPr>
          <a:xfrm>
            <a:off x="278385" y="6573045"/>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dirty="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35</a:t>
            </a:fld>
            <a:endParaRPr kumimoji="0" lang="en-GB" sz="800" b="0" i="0" u="none" strike="noStrike" kern="1200" cap="none" spc="0" normalizeH="0" baseline="0" noProof="0" dirty="0">
              <a:ln>
                <a:noFill/>
              </a:ln>
              <a:solidFill>
                <a:srgbClr val="2E2E38"/>
              </a:solidFill>
              <a:effectLst/>
              <a:uLnTx/>
              <a:uFillTx/>
              <a:latin typeface="EYInterstate Light" panose="02000506000000020004" pitchFamily="2" charset="0"/>
            </a:endParaRPr>
          </a:p>
        </p:txBody>
      </p:sp>
      <p:sp>
        <p:nvSpPr>
          <p:cNvPr id="62" name="Freeform 79">
            <a:extLst>
              <a:ext uri="{FF2B5EF4-FFF2-40B4-BE49-F238E27FC236}">
                <a16:creationId xmlns:a16="http://schemas.microsoft.com/office/drawing/2014/main" id="{0E6A2E64-AB08-4708-9CED-95478B15CBDA}"/>
              </a:ext>
            </a:extLst>
          </p:cNvPr>
          <p:cNvSpPr>
            <a:spLocks noChangeAspect="1"/>
          </p:cNvSpPr>
          <p:nvPr/>
        </p:nvSpPr>
        <p:spPr bwMode="auto">
          <a:xfrm>
            <a:off x="1109095" y="5382600"/>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8" name="Freeform 79">
            <a:extLst>
              <a:ext uri="{FF2B5EF4-FFF2-40B4-BE49-F238E27FC236}">
                <a16:creationId xmlns:a16="http://schemas.microsoft.com/office/drawing/2014/main" id="{147E9444-1330-4F30-B96D-93E5065037FB}"/>
              </a:ext>
            </a:extLst>
          </p:cNvPr>
          <p:cNvSpPr>
            <a:spLocks noChangeAspect="1"/>
          </p:cNvSpPr>
          <p:nvPr/>
        </p:nvSpPr>
        <p:spPr bwMode="auto">
          <a:xfrm>
            <a:off x="8582158" y="2768239"/>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3" name="Freeform 79">
            <a:extLst>
              <a:ext uri="{FF2B5EF4-FFF2-40B4-BE49-F238E27FC236}">
                <a16:creationId xmlns:a16="http://schemas.microsoft.com/office/drawing/2014/main" id="{79262581-F0D5-4698-8A51-858840D95F40}"/>
              </a:ext>
            </a:extLst>
          </p:cNvPr>
          <p:cNvSpPr>
            <a:spLocks noChangeAspect="1"/>
          </p:cNvSpPr>
          <p:nvPr/>
        </p:nvSpPr>
        <p:spPr bwMode="auto">
          <a:xfrm>
            <a:off x="3914242" y="3769789"/>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4" name="Freeform 79">
            <a:extLst>
              <a:ext uri="{FF2B5EF4-FFF2-40B4-BE49-F238E27FC236}">
                <a16:creationId xmlns:a16="http://schemas.microsoft.com/office/drawing/2014/main" id="{37053456-3D40-4006-AAAF-B301A9E9AE9A}"/>
              </a:ext>
            </a:extLst>
          </p:cNvPr>
          <p:cNvSpPr>
            <a:spLocks noChangeAspect="1"/>
          </p:cNvSpPr>
          <p:nvPr/>
        </p:nvSpPr>
        <p:spPr bwMode="auto">
          <a:xfrm>
            <a:off x="3931952" y="395322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5" name="Freeform 79">
            <a:extLst>
              <a:ext uri="{FF2B5EF4-FFF2-40B4-BE49-F238E27FC236}">
                <a16:creationId xmlns:a16="http://schemas.microsoft.com/office/drawing/2014/main" id="{B4CB657F-3F25-445D-9A8C-1CF8788ED8D7}"/>
              </a:ext>
            </a:extLst>
          </p:cNvPr>
          <p:cNvSpPr>
            <a:spLocks noChangeAspect="1"/>
          </p:cNvSpPr>
          <p:nvPr/>
        </p:nvSpPr>
        <p:spPr bwMode="auto">
          <a:xfrm>
            <a:off x="3918356" y="416925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6" name="Freeform 79">
            <a:extLst>
              <a:ext uri="{FF2B5EF4-FFF2-40B4-BE49-F238E27FC236}">
                <a16:creationId xmlns:a16="http://schemas.microsoft.com/office/drawing/2014/main" id="{F2C202B4-5246-4244-8899-C8FE0D495034}"/>
              </a:ext>
            </a:extLst>
          </p:cNvPr>
          <p:cNvSpPr>
            <a:spLocks noChangeAspect="1"/>
          </p:cNvSpPr>
          <p:nvPr/>
        </p:nvSpPr>
        <p:spPr bwMode="auto">
          <a:xfrm>
            <a:off x="3915723" y="4356817"/>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7" name="Freeform 79">
            <a:extLst>
              <a:ext uri="{FF2B5EF4-FFF2-40B4-BE49-F238E27FC236}">
                <a16:creationId xmlns:a16="http://schemas.microsoft.com/office/drawing/2014/main" id="{7C6438D5-5B11-4324-A2F7-9EF974E468EE}"/>
              </a:ext>
            </a:extLst>
          </p:cNvPr>
          <p:cNvSpPr>
            <a:spLocks noChangeAspect="1"/>
          </p:cNvSpPr>
          <p:nvPr/>
        </p:nvSpPr>
        <p:spPr bwMode="auto">
          <a:xfrm>
            <a:off x="3909442" y="454067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8" name="Freeform 79">
            <a:extLst>
              <a:ext uri="{FF2B5EF4-FFF2-40B4-BE49-F238E27FC236}">
                <a16:creationId xmlns:a16="http://schemas.microsoft.com/office/drawing/2014/main" id="{AF7C7851-C34F-4576-9988-FFCC217A868D}"/>
              </a:ext>
            </a:extLst>
          </p:cNvPr>
          <p:cNvSpPr>
            <a:spLocks noChangeAspect="1"/>
          </p:cNvSpPr>
          <p:nvPr/>
        </p:nvSpPr>
        <p:spPr bwMode="auto">
          <a:xfrm>
            <a:off x="3676115" y="469907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9" name="Freeform 79">
            <a:extLst>
              <a:ext uri="{FF2B5EF4-FFF2-40B4-BE49-F238E27FC236}">
                <a16:creationId xmlns:a16="http://schemas.microsoft.com/office/drawing/2014/main" id="{29891FA9-EDDD-4955-91B4-08EC88269F26}"/>
              </a:ext>
            </a:extLst>
          </p:cNvPr>
          <p:cNvSpPr>
            <a:spLocks noChangeAspect="1"/>
          </p:cNvSpPr>
          <p:nvPr/>
        </p:nvSpPr>
        <p:spPr bwMode="auto">
          <a:xfrm>
            <a:off x="8424909" y="2732314"/>
            <a:ext cx="359533"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0" name="Freeform 79">
            <a:extLst>
              <a:ext uri="{FF2B5EF4-FFF2-40B4-BE49-F238E27FC236}">
                <a16:creationId xmlns:a16="http://schemas.microsoft.com/office/drawing/2014/main" id="{FF62421A-E84F-42F3-B25C-ABD22132BC3B}"/>
              </a:ext>
            </a:extLst>
          </p:cNvPr>
          <p:cNvSpPr>
            <a:spLocks noChangeAspect="1"/>
          </p:cNvSpPr>
          <p:nvPr/>
        </p:nvSpPr>
        <p:spPr bwMode="auto">
          <a:xfrm>
            <a:off x="8588267" y="2605770"/>
            <a:ext cx="359533"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1" name="Freeform 79">
            <a:extLst>
              <a:ext uri="{FF2B5EF4-FFF2-40B4-BE49-F238E27FC236}">
                <a16:creationId xmlns:a16="http://schemas.microsoft.com/office/drawing/2014/main" id="{899BEFB4-EF63-4496-88AF-BDBB4B59BD6F}"/>
              </a:ext>
            </a:extLst>
          </p:cNvPr>
          <p:cNvSpPr>
            <a:spLocks noChangeAspect="1"/>
          </p:cNvSpPr>
          <p:nvPr/>
        </p:nvSpPr>
        <p:spPr bwMode="auto">
          <a:xfrm>
            <a:off x="8935257" y="2031346"/>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EYInterstate Light" panose="02000506000000020004" pitchFamily="2" charset="0"/>
            </a:endParaRPr>
          </a:p>
        </p:txBody>
      </p:sp>
      <p:sp>
        <p:nvSpPr>
          <p:cNvPr id="72" name="Freeform 79">
            <a:extLst>
              <a:ext uri="{FF2B5EF4-FFF2-40B4-BE49-F238E27FC236}">
                <a16:creationId xmlns:a16="http://schemas.microsoft.com/office/drawing/2014/main" id="{D7658B4E-1C8C-4879-839C-65866255D13B}"/>
              </a:ext>
            </a:extLst>
          </p:cNvPr>
          <p:cNvSpPr>
            <a:spLocks noChangeAspect="1"/>
          </p:cNvSpPr>
          <p:nvPr/>
        </p:nvSpPr>
        <p:spPr bwMode="auto">
          <a:xfrm>
            <a:off x="7828806" y="3321410"/>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EYInterstate Light" panose="02000506000000020004" pitchFamily="2" charset="0"/>
            </a:endParaRPr>
          </a:p>
        </p:txBody>
      </p:sp>
      <p:sp>
        <p:nvSpPr>
          <p:cNvPr id="73" name="Freeform 79">
            <a:extLst>
              <a:ext uri="{FF2B5EF4-FFF2-40B4-BE49-F238E27FC236}">
                <a16:creationId xmlns:a16="http://schemas.microsoft.com/office/drawing/2014/main" id="{ECE6CFEB-AA3E-4B1D-A2EF-992832ED0BDB}"/>
              </a:ext>
            </a:extLst>
          </p:cNvPr>
          <p:cNvSpPr>
            <a:spLocks noChangeAspect="1"/>
          </p:cNvSpPr>
          <p:nvPr/>
        </p:nvSpPr>
        <p:spPr bwMode="auto">
          <a:xfrm>
            <a:off x="7599796" y="3835035"/>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EYInterstate Light" panose="02000506000000020004" pitchFamily="2" charset="0"/>
            </a:endParaRPr>
          </a:p>
        </p:txBody>
      </p:sp>
      <p:sp>
        <p:nvSpPr>
          <p:cNvPr id="74" name="Freeform 79">
            <a:extLst>
              <a:ext uri="{FF2B5EF4-FFF2-40B4-BE49-F238E27FC236}">
                <a16:creationId xmlns:a16="http://schemas.microsoft.com/office/drawing/2014/main" id="{A7A5FEAA-FD5F-4D2B-9855-41C64C1398EF}"/>
              </a:ext>
            </a:extLst>
          </p:cNvPr>
          <p:cNvSpPr>
            <a:spLocks noChangeAspect="1"/>
          </p:cNvSpPr>
          <p:nvPr/>
        </p:nvSpPr>
        <p:spPr bwMode="auto">
          <a:xfrm>
            <a:off x="8375404" y="4678531"/>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EYInterstate Light" panose="02000506000000020004" pitchFamily="2" charset="0"/>
            </a:endParaRPr>
          </a:p>
        </p:txBody>
      </p:sp>
      <p:sp>
        <p:nvSpPr>
          <p:cNvPr id="75" name="Freeform 79">
            <a:extLst>
              <a:ext uri="{FF2B5EF4-FFF2-40B4-BE49-F238E27FC236}">
                <a16:creationId xmlns:a16="http://schemas.microsoft.com/office/drawing/2014/main" id="{328B99D4-A953-4DBC-B052-022CD786765F}"/>
              </a:ext>
            </a:extLst>
          </p:cNvPr>
          <p:cNvSpPr>
            <a:spLocks noChangeAspect="1"/>
          </p:cNvSpPr>
          <p:nvPr/>
        </p:nvSpPr>
        <p:spPr bwMode="auto">
          <a:xfrm>
            <a:off x="8571200" y="3749288"/>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EYInterstate Light" panose="02000506000000020004" pitchFamily="2" charset="0"/>
            </a:endParaRPr>
          </a:p>
        </p:txBody>
      </p:sp>
      <p:sp>
        <p:nvSpPr>
          <p:cNvPr id="76" name="Date Placeholder 10">
            <a:extLst>
              <a:ext uri="{FF2B5EF4-FFF2-40B4-BE49-F238E27FC236}">
                <a16:creationId xmlns:a16="http://schemas.microsoft.com/office/drawing/2014/main" id="{01DC4BD8-16FD-44FE-A3D6-486E5CCC7C60}"/>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263792128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C859A04E-D8D8-4F48-B2C0-25B6B5DBC6D3}"/>
              </a:ext>
            </a:extLst>
          </p:cNvPr>
          <p:cNvSpPr/>
          <p:nvPr/>
        </p:nvSpPr>
        <p:spPr>
          <a:xfrm>
            <a:off x="609917" y="907493"/>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 name="Slide Number Placeholder 5">
            <a:extLst>
              <a:ext uri="{FF2B5EF4-FFF2-40B4-BE49-F238E27FC236}">
                <a16:creationId xmlns:a16="http://schemas.microsoft.com/office/drawing/2014/main" id="{A37B551C-C94C-480A-B965-878851337062}"/>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36</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1" name="Abgerundetes Rechteck 35">
            <a:extLst>
              <a:ext uri="{FF2B5EF4-FFF2-40B4-BE49-F238E27FC236}">
                <a16:creationId xmlns:a16="http://schemas.microsoft.com/office/drawing/2014/main" id="{6F36FF58-237F-4594-8C22-BACA8E68CC4F}"/>
              </a:ext>
            </a:extLst>
          </p:cNvPr>
          <p:cNvSpPr/>
          <p:nvPr/>
        </p:nvSpPr>
        <p:spPr bwMode="gray">
          <a:xfrm>
            <a:off x="6120756" y="1397001"/>
            <a:ext cx="5474978" cy="4891142"/>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6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6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6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6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Pakalpojumu pieejamība elektroniski</a:t>
            </a:r>
          </a:p>
          <a:p>
            <a:pPr marL="534988" marR="0" lvl="0" algn="just" defTabSz="801688" rtl="0" eaLnBrk="0" fontAlgn="auto" latinLnBrk="0" hangingPunct="0">
              <a:lnSpc>
                <a:spcPct val="95000"/>
              </a:lnSpc>
              <a:spcBef>
                <a:spcPts val="1200"/>
              </a:spcBef>
              <a:spcAft>
                <a:spcPts val="800"/>
              </a:spcAft>
              <a:buClr>
                <a:srgbClr val="969696"/>
              </a:buClr>
              <a:buSzTx/>
              <a:buFontTx/>
              <a:buNone/>
              <a:tabLst/>
              <a:defRPr/>
            </a:pPr>
            <a:r>
              <a:rPr lang="lv-LV" sz="1200" kern="0">
                <a:solidFill>
                  <a:schemeClr val="bg2"/>
                </a:solidFill>
                <a:latin typeface="EYInterstate Light" panose="02000506000000020004" pitchFamily="2" charset="0"/>
                <a:cs typeface="Arial" charset="0"/>
              </a:rPr>
              <a:t>Pēc pašvaldības pārstāvju interpretācijas </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neviens no aizpildītajā anketā uzskaitītajiem pakalpojumiem nav pieejams kā e-pakalpojums.</a:t>
            </a:r>
          </a:p>
          <a:p>
            <a:pPr marL="534988" marR="0" lvl="0" algn="just" defTabSz="801688" rtl="0" eaLnBrk="0" fontAlgn="auto" latinLnBrk="0" hangingPunct="0">
              <a:lnSpc>
                <a:spcPct val="95000"/>
              </a:lnSpc>
              <a:spcBef>
                <a:spcPts val="1200"/>
              </a:spcBef>
              <a:spcAft>
                <a:spcPts val="800"/>
              </a:spcAft>
              <a:buClr>
                <a:srgbClr val="969696"/>
              </a:buClr>
              <a:buSzTx/>
              <a:buFontTx/>
              <a:buNone/>
              <a:tabLst/>
              <a:defRPr/>
            </a:pPr>
            <a:r>
              <a:rPr lang="lv-LV" sz="1200" kern="0">
                <a:solidFill>
                  <a:schemeClr val="bg2"/>
                </a:solidFill>
                <a:latin typeface="EYInterstate Light" panose="02000506000000020004" pitchFamily="2" charset="0"/>
                <a:cs typeface="Arial" charset="0"/>
              </a:rPr>
              <a:t>Pašvaldības mājaslapā norādīto e-pakalpojumu skaits šobrīd: 34</a:t>
            </a:r>
          </a:p>
          <a:p>
            <a:pPr marL="534988" algn="just" defTabSz="801688" eaLnBrk="0" hangingPunct="0">
              <a:lnSpc>
                <a:spcPct val="95000"/>
              </a:lnSpc>
              <a:spcAft>
                <a:spcPts val="800"/>
              </a:spcAft>
              <a:buClr>
                <a:srgbClr val="969696"/>
              </a:buClr>
              <a:defRPr/>
            </a:pPr>
            <a:r>
              <a:rPr lang="lv-LV" sz="1200" kern="0">
                <a:solidFill>
                  <a:schemeClr val="bg2"/>
                </a:solidFill>
                <a:latin typeface="EYInterstate Light" panose="02000506000000020004" pitchFamily="2" charset="0"/>
                <a:cs typeface="Arial" charset="0"/>
              </a:rPr>
              <a:t>Latvija.lv norādīto e-pakalpojumu skaits šobrīd: 22</a:t>
            </a:r>
            <a:endParaRPr lang="en-IN" sz="1200" kern="0">
              <a:solidFill>
                <a:schemeClr val="bg2"/>
              </a:solidFill>
              <a:latin typeface="EYInterstate Light" panose="02000506000000020004" pitchFamily="2" charset="0"/>
              <a:cs typeface="Arial" charset="0"/>
            </a:endParaRPr>
          </a:p>
          <a:p>
            <a:pPr marL="534988" marR="0" lvl="0" algn="just" defTabSz="801688" rtl="0" eaLnBrk="0" fontAlgn="auto" latinLnBrk="0" hangingPunct="0">
              <a:lnSpc>
                <a:spcPct val="95000"/>
              </a:lnSpc>
              <a:spcBef>
                <a:spcPts val="1200"/>
              </a:spcBef>
              <a:spcAft>
                <a:spcPts val="800"/>
              </a:spcAft>
              <a:buClr>
                <a:srgbClr val="969696"/>
              </a:buClr>
              <a:buSzTx/>
              <a:buFontTx/>
              <a:buNone/>
              <a:tabLst/>
              <a:defRPr/>
            </a:pPr>
            <a:endParaRPr lang="lv-LV" sz="1400" kern="0">
              <a:solidFill>
                <a:schemeClr val="bg2"/>
              </a:solidFill>
              <a:latin typeface="EYInterstate Light" panose="02000506000000020004" pitchFamily="2" charset="0"/>
              <a:cs typeface="Arial" charset="0"/>
            </a:endParaRPr>
          </a:p>
          <a:p>
            <a:pPr marL="534988" marR="0" lvl="0" algn="just" defTabSz="801688" rtl="0" eaLnBrk="0" fontAlgn="auto" latinLnBrk="0" hangingPunct="0">
              <a:lnSpc>
                <a:spcPct val="95000"/>
              </a:lnSpc>
              <a:spcBef>
                <a:spcPts val="1200"/>
              </a:spcBef>
              <a:spcAft>
                <a:spcPts val="800"/>
              </a:spcAft>
              <a:buClr>
                <a:srgbClr val="969696"/>
              </a:buClr>
              <a:buSzTx/>
              <a:buFontTx/>
              <a:buNone/>
              <a:tabLst/>
              <a:defRPr/>
            </a:pPr>
            <a:endParaRPr kumimoji="0" lang="lv-LV" sz="14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endParaRPr lang="lv-LV" sz="1400" kern="0">
              <a:solidFill>
                <a:schemeClr val="bg2"/>
              </a:solidFill>
              <a:latin typeface="EYInterstate Light" panose="02000506000000020004" pitchFamily="2" charset="0"/>
              <a:cs typeface="Arial" charset="0"/>
            </a:endParaRPr>
          </a:p>
          <a:p>
            <a:pPr marL="360363"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6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6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kumimoji="0" lang="en-US" sz="16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14" name="Abgerundetes Rechteck 35">
            <a:extLst>
              <a:ext uri="{FF2B5EF4-FFF2-40B4-BE49-F238E27FC236}">
                <a16:creationId xmlns:a16="http://schemas.microsoft.com/office/drawing/2014/main" id="{0463D941-5282-473C-B34A-0C280712A1C2}"/>
              </a:ext>
            </a:extLst>
          </p:cNvPr>
          <p:cNvSpPr/>
          <p:nvPr/>
        </p:nvSpPr>
        <p:spPr bwMode="gray">
          <a:xfrm>
            <a:off x="609917" y="1397000"/>
            <a:ext cx="5474978" cy="4891143"/>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6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Pakalpojumu pieejamības izvērtējuma metodika pašvaldībā</a:t>
            </a:r>
          </a:p>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Par pamatu pakalpojumu vietu izvērtēšanai ATR ietvaros tika izmantots apstrādāto dokumentu skaits kā arī vienvērtības principa ievērošana pakalpojumu pieteikšanā un saņemšanā.</a:t>
            </a:r>
          </a:p>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Pakalpojumu sniegšanas vietas ir visu Tukuma novada pagastu centri, lai nodrošinātu pašvaldības pakalpojumu pieejamību visiem novada iedzīvotājiem. ATR rezultātā samazinājās sniegto pakalpojumu skaits, ne pakalpojumu vietu skaits.</a:t>
            </a:r>
          </a:p>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Uzstādījums - tuvāk iedzīvotājiem. Pakalpojumu skaits tika samazināts uz darba grupas veiktās analīzes pamata. Dome pieņēma atbilstošos lēmumus, kas tika apkopoti kā reorganizācijas plāns, ko iesniedza VARAM. </a:t>
            </a:r>
          </a:p>
          <a:p>
            <a:pPr marL="360363"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6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17" name="Freeform 38">
            <a:extLst>
              <a:ext uri="{FF2B5EF4-FFF2-40B4-BE49-F238E27FC236}">
                <a16:creationId xmlns:a16="http://schemas.microsoft.com/office/drawing/2014/main" id="{32547100-D15B-47A7-9F44-55AD0775B024}"/>
              </a:ext>
            </a:extLst>
          </p:cNvPr>
          <p:cNvSpPr>
            <a:spLocks noChangeAspect="1" noEditPoints="1"/>
          </p:cNvSpPr>
          <p:nvPr/>
        </p:nvSpPr>
        <p:spPr bwMode="auto">
          <a:xfrm>
            <a:off x="6441661" y="2523577"/>
            <a:ext cx="652323" cy="619208"/>
          </a:xfrm>
          <a:custGeom>
            <a:avLst/>
            <a:gdLst>
              <a:gd name="T0" fmla="*/ 2147483647 w 5332"/>
              <a:gd name="T1" fmla="*/ 2147483647 h 4763"/>
              <a:gd name="T2" fmla="*/ 2147483647 w 5332"/>
              <a:gd name="T3" fmla="*/ 2147483647 h 4763"/>
              <a:gd name="T4" fmla="*/ 2147483647 w 5332"/>
              <a:gd name="T5" fmla="*/ 2147483647 h 4763"/>
              <a:gd name="T6" fmla="*/ 2147483647 w 5332"/>
              <a:gd name="T7" fmla="*/ 2147483647 h 4763"/>
              <a:gd name="T8" fmla="*/ 2147483647 w 5332"/>
              <a:gd name="T9" fmla="*/ 2147483647 h 4763"/>
              <a:gd name="T10" fmla="*/ 2147483647 w 5332"/>
              <a:gd name="T11" fmla="*/ 2147483647 h 4763"/>
              <a:gd name="T12" fmla="*/ 2147483647 w 5332"/>
              <a:gd name="T13" fmla="*/ 2147483647 h 4763"/>
              <a:gd name="T14" fmla="*/ 2147483647 w 5332"/>
              <a:gd name="T15" fmla="*/ 2147483647 h 4763"/>
              <a:gd name="T16" fmla="*/ 2147483647 w 5332"/>
              <a:gd name="T17" fmla="*/ 2147483647 h 4763"/>
              <a:gd name="T18" fmla="*/ 2147483647 w 5332"/>
              <a:gd name="T19" fmla="*/ 2147483647 h 4763"/>
              <a:gd name="T20" fmla="*/ 2147483647 w 5332"/>
              <a:gd name="T21" fmla="*/ 2147483647 h 4763"/>
              <a:gd name="T22" fmla="*/ 2147483647 w 5332"/>
              <a:gd name="T23" fmla="*/ 2147483647 h 4763"/>
              <a:gd name="T24" fmla="*/ 2147483647 w 5332"/>
              <a:gd name="T25" fmla="*/ 2147483647 h 4763"/>
              <a:gd name="T26" fmla="*/ 2147483647 w 5332"/>
              <a:gd name="T27" fmla="*/ 2147483647 h 4763"/>
              <a:gd name="T28" fmla="*/ 2147483647 w 5332"/>
              <a:gd name="T29" fmla="*/ 2147483647 h 4763"/>
              <a:gd name="T30" fmla="*/ 2147483647 w 5332"/>
              <a:gd name="T31" fmla="*/ 2147483647 h 4763"/>
              <a:gd name="T32" fmla="*/ 2147483647 w 5332"/>
              <a:gd name="T33" fmla="*/ 2147483647 h 4763"/>
              <a:gd name="T34" fmla="*/ 2147483647 w 5332"/>
              <a:gd name="T35" fmla="*/ 2147483647 h 4763"/>
              <a:gd name="T36" fmla="*/ 2147483647 w 5332"/>
              <a:gd name="T37" fmla="*/ 2147483647 h 4763"/>
              <a:gd name="T38" fmla="*/ 2147483647 w 5332"/>
              <a:gd name="T39" fmla="*/ 2147483647 h 4763"/>
              <a:gd name="T40" fmla="*/ 2147483647 w 5332"/>
              <a:gd name="T41" fmla="*/ 0 h 4763"/>
              <a:gd name="T42" fmla="*/ 2147483647 w 5332"/>
              <a:gd name="T43" fmla="*/ 2147483647 h 4763"/>
              <a:gd name="T44" fmla="*/ 2147483647 w 5332"/>
              <a:gd name="T45" fmla="*/ 2147483647 h 4763"/>
              <a:gd name="T46" fmla="*/ 2147483647 w 5332"/>
              <a:gd name="T47" fmla="*/ 2147483647 h 4763"/>
              <a:gd name="T48" fmla="*/ 2147483647 w 5332"/>
              <a:gd name="T49" fmla="*/ 2147483647 h 4763"/>
              <a:gd name="T50" fmla="*/ 2147483647 w 5332"/>
              <a:gd name="T51" fmla="*/ 2147483647 h 4763"/>
              <a:gd name="T52" fmla="*/ 2147483647 w 5332"/>
              <a:gd name="T53" fmla="*/ 2147483647 h 4763"/>
              <a:gd name="T54" fmla="*/ 2147483647 w 5332"/>
              <a:gd name="T55" fmla="*/ 2147483647 h 4763"/>
              <a:gd name="T56" fmla="*/ 2147483647 w 5332"/>
              <a:gd name="T57" fmla="*/ 2147483647 h 4763"/>
              <a:gd name="T58" fmla="*/ 0 w 5332"/>
              <a:gd name="T59" fmla="*/ 2147483647 h 4763"/>
              <a:gd name="T60" fmla="*/ 2147483647 w 5332"/>
              <a:gd name="T61" fmla="*/ 2147483647 h 4763"/>
              <a:gd name="T62" fmla="*/ 2147483647 w 5332"/>
              <a:gd name="T63" fmla="*/ 2147483647 h 4763"/>
              <a:gd name="T64" fmla="*/ 2147483647 w 5332"/>
              <a:gd name="T65" fmla="*/ 0 h 4763"/>
              <a:gd name="T66" fmla="*/ 2147483647 w 5332"/>
              <a:gd name="T67" fmla="*/ 2147483647 h 4763"/>
              <a:gd name="T68" fmla="*/ 2147483647 w 5332"/>
              <a:gd name="T69" fmla="*/ 2147483647 h 4763"/>
              <a:gd name="T70" fmla="*/ 2147483647 w 5332"/>
              <a:gd name="T71" fmla="*/ 2147483647 h 4763"/>
              <a:gd name="T72" fmla="*/ 2147483647 w 5332"/>
              <a:gd name="T73" fmla="*/ 2147483647 h 4763"/>
              <a:gd name="T74" fmla="*/ 2147483647 w 5332"/>
              <a:gd name="T75" fmla="*/ 2147483647 h 4763"/>
              <a:gd name="T76" fmla="*/ 2147483647 w 5332"/>
              <a:gd name="T77" fmla="*/ 2147483647 h 4763"/>
              <a:gd name="T78" fmla="*/ 2147483647 w 5332"/>
              <a:gd name="T79" fmla="*/ 2147483647 h 4763"/>
              <a:gd name="T80" fmla="*/ 2147483647 w 5332"/>
              <a:gd name="T81" fmla="*/ 2147483647 h 4763"/>
              <a:gd name="T82" fmla="*/ 2147483647 w 5332"/>
              <a:gd name="T83" fmla="*/ 2147483647 h 4763"/>
              <a:gd name="T84" fmla="*/ 2147483647 w 5332"/>
              <a:gd name="T85" fmla="*/ 2147483647 h 4763"/>
              <a:gd name="T86" fmla="*/ 2147483647 w 5332"/>
              <a:gd name="T87" fmla="*/ 2147483647 h 4763"/>
              <a:gd name="T88" fmla="*/ 2147483647 w 5332"/>
              <a:gd name="T89" fmla="*/ 2147483647 h 4763"/>
              <a:gd name="T90" fmla="*/ 2147483647 w 5332"/>
              <a:gd name="T91" fmla="*/ 2147483647 h 4763"/>
              <a:gd name="T92" fmla="*/ 2147483647 w 5332"/>
              <a:gd name="T93" fmla="*/ 2147483647 h 4763"/>
              <a:gd name="T94" fmla="*/ 2147483647 w 5332"/>
              <a:gd name="T95" fmla="*/ 2147483647 h 4763"/>
              <a:gd name="T96" fmla="*/ 2147483647 w 5332"/>
              <a:gd name="T97" fmla="*/ 2147483647 h 4763"/>
              <a:gd name="T98" fmla="*/ 2147483647 w 5332"/>
              <a:gd name="T99" fmla="*/ 2147483647 h 4763"/>
              <a:gd name="T100" fmla="*/ 2147483647 w 5332"/>
              <a:gd name="T101" fmla="*/ 2147483647 h 4763"/>
              <a:gd name="T102" fmla="*/ 2147483647 w 5332"/>
              <a:gd name="T103" fmla="*/ 2147483647 h 4763"/>
              <a:gd name="T104" fmla="*/ 2147483647 w 5332"/>
              <a:gd name="T105" fmla="*/ 2147483647 h 4763"/>
              <a:gd name="T106" fmla="*/ 2147483647 w 5332"/>
              <a:gd name="T107" fmla="*/ 2147483647 h 4763"/>
              <a:gd name="T108" fmla="*/ 2147483647 w 5332"/>
              <a:gd name="T109" fmla="*/ 2147483647 h 4763"/>
              <a:gd name="T110" fmla="*/ 2147483647 w 5332"/>
              <a:gd name="T111" fmla="*/ 2147483647 h 4763"/>
              <a:gd name="T112" fmla="*/ 2147483647 w 5332"/>
              <a:gd name="T113" fmla="*/ 2147483647 h 4763"/>
              <a:gd name="T114" fmla="*/ 2147483647 w 5332"/>
              <a:gd name="T115" fmla="*/ 2147483647 h 4763"/>
              <a:gd name="T116" fmla="*/ 2147483647 w 5332"/>
              <a:gd name="T117" fmla="*/ 2147483647 h 4763"/>
              <a:gd name="T118" fmla="*/ 2147483647 w 5332"/>
              <a:gd name="T119" fmla="*/ 2147483647 h 4763"/>
              <a:gd name="T120" fmla="*/ 2147483647 w 5332"/>
              <a:gd name="T121" fmla="*/ 2147483647 h 4763"/>
              <a:gd name="T122" fmla="*/ 2147483647 w 5332"/>
              <a:gd name="T123" fmla="*/ 2147483647 h 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32"/>
              <a:gd name="T187" fmla="*/ 0 h 4763"/>
              <a:gd name="T188" fmla="*/ 5332 w 5332"/>
              <a:gd name="T189" fmla="*/ 4763 h 47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32" h="4763">
                <a:moveTo>
                  <a:pt x="2131" y="4305"/>
                </a:moveTo>
                <a:lnTo>
                  <a:pt x="2885" y="4305"/>
                </a:lnTo>
                <a:lnTo>
                  <a:pt x="2885" y="4413"/>
                </a:lnTo>
                <a:lnTo>
                  <a:pt x="2041" y="4413"/>
                </a:lnTo>
                <a:lnTo>
                  <a:pt x="1813" y="4548"/>
                </a:lnTo>
                <a:lnTo>
                  <a:pt x="3514" y="4548"/>
                </a:lnTo>
                <a:lnTo>
                  <a:pt x="3259" y="4394"/>
                </a:lnTo>
                <a:lnTo>
                  <a:pt x="3248" y="4386"/>
                </a:lnTo>
                <a:lnTo>
                  <a:pt x="3239" y="4379"/>
                </a:lnTo>
                <a:lnTo>
                  <a:pt x="3230" y="4371"/>
                </a:lnTo>
                <a:lnTo>
                  <a:pt x="3223" y="4365"/>
                </a:lnTo>
                <a:lnTo>
                  <a:pt x="3216" y="4356"/>
                </a:lnTo>
                <a:lnTo>
                  <a:pt x="3209" y="4347"/>
                </a:lnTo>
                <a:lnTo>
                  <a:pt x="3205" y="4339"/>
                </a:lnTo>
                <a:lnTo>
                  <a:pt x="3201" y="4331"/>
                </a:lnTo>
                <a:lnTo>
                  <a:pt x="3195" y="4312"/>
                </a:lnTo>
                <a:lnTo>
                  <a:pt x="3191" y="4292"/>
                </a:lnTo>
                <a:lnTo>
                  <a:pt x="3189" y="4271"/>
                </a:lnTo>
                <a:lnTo>
                  <a:pt x="3189" y="4246"/>
                </a:lnTo>
                <a:lnTo>
                  <a:pt x="3189" y="4063"/>
                </a:lnTo>
                <a:lnTo>
                  <a:pt x="3404" y="4063"/>
                </a:lnTo>
                <a:lnTo>
                  <a:pt x="3404" y="4175"/>
                </a:lnTo>
                <a:lnTo>
                  <a:pt x="3404" y="4197"/>
                </a:lnTo>
                <a:lnTo>
                  <a:pt x="3408" y="4213"/>
                </a:lnTo>
                <a:lnTo>
                  <a:pt x="3413" y="4228"/>
                </a:lnTo>
                <a:lnTo>
                  <a:pt x="3420" y="4238"/>
                </a:lnTo>
                <a:lnTo>
                  <a:pt x="3431" y="4249"/>
                </a:lnTo>
                <a:lnTo>
                  <a:pt x="3443" y="4259"/>
                </a:lnTo>
                <a:lnTo>
                  <a:pt x="3475" y="4277"/>
                </a:lnTo>
                <a:lnTo>
                  <a:pt x="3815" y="4480"/>
                </a:lnTo>
                <a:lnTo>
                  <a:pt x="3827" y="4487"/>
                </a:lnTo>
                <a:lnTo>
                  <a:pt x="3836" y="4495"/>
                </a:lnTo>
                <a:lnTo>
                  <a:pt x="3847" y="4503"/>
                </a:lnTo>
                <a:lnTo>
                  <a:pt x="3855" y="4512"/>
                </a:lnTo>
                <a:lnTo>
                  <a:pt x="3863" y="4523"/>
                </a:lnTo>
                <a:lnTo>
                  <a:pt x="3871" y="4532"/>
                </a:lnTo>
                <a:lnTo>
                  <a:pt x="3876" y="4544"/>
                </a:lnTo>
                <a:lnTo>
                  <a:pt x="3882" y="4555"/>
                </a:lnTo>
                <a:lnTo>
                  <a:pt x="3887" y="4566"/>
                </a:lnTo>
                <a:lnTo>
                  <a:pt x="3891" y="4578"/>
                </a:lnTo>
                <a:lnTo>
                  <a:pt x="3894" y="4590"/>
                </a:lnTo>
                <a:lnTo>
                  <a:pt x="3896" y="4602"/>
                </a:lnTo>
                <a:lnTo>
                  <a:pt x="3898" y="4614"/>
                </a:lnTo>
                <a:lnTo>
                  <a:pt x="3898" y="4625"/>
                </a:lnTo>
                <a:lnTo>
                  <a:pt x="3898" y="4637"/>
                </a:lnTo>
                <a:lnTo>
                  <a:pt x="3896" y="4649"/>
                </a:lnTo>
                <a:lnTo>
                  <a:pt x="3895" y="4661"/>
                </a:lnTo>
                <a:lnTo>
                  <a:pt x="3892" y="4672"/>
                </a:lnTo>
                <a:lnTo>
                  <a:pt x="3888" y="4682"/>
                </a:lnTo>
                <a:lnTo>
                  <a:pt x="3884" y="4693"/>
                </a:lnTo>
                <a:lnTo>
                  <a:pt x="3879" y="4703"/>
                </a:lnTo>
                <a:lnTo>
                  <a:pt x="3872" y="4712"/>
                </a:lnTo>
                <a:lnTo>
                  <a:pt x="3865" y="4721"/>
                </a:lnTo>
                <a:lnTo>
                  <a:pt x="3857" y="4729"/>
                </a:lnTo>
                <a:lnTo>
                  <a:pt x="3848" y="4736"/>
                </a:lnTo>
                <a:lnTo>
                  <a:pt x="3839" y="4743"/>
                </a:lnTo>
                <a:lnTo>
                  <a:pt x="3828" y="4750"/>
                </a:lnTo>
                <a:lnTo>
                  <a:pt x="3816" y="4754"/>
                </a:lnTo>
                <a:lnTo>
                  <a:pt x="3804" y="4758"/>
                </a:lnTo>
                <a:lnTo>
                  <a:pt x="3790" y="4760"/>
                </a:lnTo>
                <a:lnTo>
                  <a:pt x="3777" y="4763"/>
                </a:lnTo>
                <a:lnTo>
                  <a:pt x="3761" y="4763"/>
                </a:lnTo>
                <a:lnTo>
                  <a:pt x="1571" y="4763"/>
                </a:lnTo>
                <a:lnTo>
                  <a:pt x="1556" y="4763"/>
                </a:lnTo>
                <a:lnTo>
                  <a:pt x="1542" y="4760"/>
                </a:lnTo>
                <a:lnTo>
                  <a:pt x="1528" y="4758"/>
                </a:lnTo>
                <a:lnTo>
                  <a:pt x="1516" y="4754"/>
                </a:lnTo>
                <a:lnTo>
                  <a:pt x="1504" y="4750"/>
                </a:lnTo>
                <a:lnTo>
                  <a:pt x="1493" y="4743"/>
                </a:lnTo>
                <a:lnTo>
                  <a:pt x="1484" y="4736"/>
                </a:lnTo>
                <a:lnTo>
                  <a:pt x="1475" y="4729"/>
                </a:lnTo>
                <a:lnTo>
                  <a:pt x="1467" y="4721"/>
                </a:lnTo>
                <a:lnTo>
                  <a:pt x="1460" y="4712"/>
                </a:lnTo>
                <a:lnTo>
                  <a:pt x="1453" y="4703"/>
                </a:lnTo>
                <a:lnTo>
                  <a:pt x="1448" y="4693"/>
                </a:lnTo>
                <a:lnTo>
                  <a:pt x="1444" y="4682"/>
                </a:lnTo>
                <a:lnTo>
                  <a:pt x="1440" y="4672"/>
                </a:lnTo>
                <a:lnTo>
                  <a:pt x="1437" y="4660"/>
                </a:lnTo>
                <a:lnTo>
                  <a:pt x="1436" y="4649"/>
                </a:lnTo>
                <a:lnTo>
                  <a:pt x="1434" y="4637"/>
                </a:lnTo>
                <a:lnTo>
                  <a:pt x="1434" y="4625"/>
                </a:lnTo>
                <a:lnTo>
                  <a:pt x="1434" y="4613"/>
                </a:lnTo>
                <a:lnTo>
                  <a:pt x="1436" y="4601"/>
                </a:lnTo>
                <a:lnTo>
                  <a:pt x="1438" y="4590"/>
                </a:lnTo>
                <a:lnTo>
                  <a:pt x="1441" y="4578"/>
                </a:lnTo>
                <a:lnTo>
                  <a:pt x="1445" y="4566"/>
                </a:lnTo>
                <a:lnTo>
                  <a:pt x="1450" y="4555"/>
                </a:lnTo>
                <a:lnTo>
                  <a:pt x="1456" y="4543"/>
                </a:lnTo>
                <a:lnTo>
                  <a:pt x="1462" y="4532"/>
                </a:lnTo>
                <a:lnTo>
                  <a:pt x="1469" y="4523"/>
                </a:lnTo>
                <a:lnTo>
                  <a:pt x="1477" y="4512"/>
                </a:lnTo>
                <a:lnTo>
                  <a:pt x="1487" y="4503"/>
                </a:lnTo>
                <a:lnTo>
                  <a:pt x="1496" y="4495"/>
                </a:lnTo>
                <a:lnTo>
                  <a:pt x="1507" y="4487"/>
                </a:lnTo>
                <a:lnTo>
                  <a:pt x="1517" y="4480"/>
                </a:lnTo>
                <a:lnTo>
                  <a:pt x="1864" y="4277"/>
                </a:lnTo>
                <a:lnTo>
                  <a:pt x="1877" y="4268"/>
                </a:lnTo>
                <a:lnTo>
                  <a:pt x="1890" y="4256"/>
                </a:lnTo>
                <a:lnTo>
                  <a:pt x="1901" y="4242"/>
                </a:lnTo>
                <a:lnTo>
                  <a:pt x="1911" y="4228"/>
                </a:lnTo>
                <a:lnTo>
                  <a:pt x="1919" y="4212"/>
                </a:lnTo>
                <a:lnTo>
                  <a:pt x="1924" y="4194"/>
                </a:lnTo>
                <a:lnTo>
                  <a:pt x="1928" y="4177"/>
                </a:lnTo>
                <a:lnTo>
                  <a:pt x="1929" y="4158"/>
                </a:lnTo>
                <a:lnTo>
                  <a:pt x="1929" y="4063"/>
                </a:lnTo>
                <a:lnTo>
                  <a:pt x="2144" y="4063"/>
                </a:lnTo>
                <a:lnTo>
                  <a:pt x="2144" y="4198"/>
                </a:lnTo>
                <a:lnTo>
                  <a:pt x="2143" y="4226"/>
                </a:lnTo>
                <a:lnTo>
                  <a:pt x="2141" y="4257"/>
                </a:lnTo>
                <a:lnTo>
                  <a:pt x="2137" y="4285"/>
                </a:lnTo>
                <a:lnTo>
                  <a:pt x="2135" y="4296"/>
                </a:lnTo>
                <a:lnTo>
                  <a:pt x="2131" y="4305"/>
                </a:lnTo>
                <a:close/>
                <a:moveTo>
                  <a:pt x="5117" y="3741"/>
                </a:moveTo>
                <a:lnTo>
                  <a:pt x="5117" y="215"/>
                </a:lnTo>
                <a:lnTo>
                  <a:pt x="215" y="215"/>
                </a:lnTo>
                <a:lnTo>
                  <a:pt x="215" y="3741"/>
                </a:lnTo>
                <a:lnTo>
                  <a:pt x="5117" y="3741"/>
                </a:lnTo>
                <a:close/>
                <a:moveTo>
                  <a:pt x="182" y="0"/>
                </a:moveTo>
                <a:lnTo>
                  <a:pt x="5151" y="0"/>
                </a:lnTo>
                <a:lnTo>
                  <a:pt x="5167" y="1"/>
                </a:lnTo>
                <a:lnTo>
                  <a:pt x="5183" y="3"/>
                </a:lnTo>
                <a:lnTo>
                  <a:pt x="5199" y="7"/>
                </a:lnTo>
                <a:lnTo>
                  <a:pt x="5215" y="12"/>
                </a:lnTo>
                <a:lnTo>
                  <a:pt x="5231" y="19"/>
                </a:lnTo>
                <a:lnTo>
                  <a:pt x="5246" y="27"/>
                </a:lnTo>
                <a:lnTo>
                  <a:pt x="5261" y="36"/>
                </a:lnTo>
                <a:lnTo>
                  <a:pt x="5274" y="46"/>
                </a:lnTo>
                <a:lnTo>
                  <a:pt x="5286" y="58"/>
                </a:lnTo>
                <a:lnTo>
                  <a:pt x="5297" y="71"/>
                </a:lnTo>
                <a:lnTo>
                  <a:pt x="5308" y="86"/>
                </a:lnTo>
                <a:lnTo>
                  <a:pt x="5316" y="101"/>
                </a:lnTo>
                <a:lnTo>
                  <a:pt x="5323" y="117"/>
                </a:lnTo>
                <a:lnTo>
                  <a:pt x="5328" y="134"/>
                </a:lnTo>
                <a:lnTo>
                  <a:pt x="5331" y="153"/>
                </a:lnTo>
                <a:lnTo>
                  <a:pt x="5332" y="173"/>
                </a:lnTo>
                <a:lnTo>
                  <a:pt x="5332" y="3782"/>
                </a:lnTo>
                <a:lnTo>
                  <a:pt x="5331" y="3802"/>
                </a:lnTo>
                <a:lnTo>
                  <a:pt x="5328" y="3821"/>
                </a:lnTo>
                <a:lnTo>
                  <a:pt x="5323" y="3839"/>
                </a:lnTo>
                <a:lnTo>
                  <a:pt x="5316" y="3855"/>
                </a:lnTo>
                <a:lnTo>
                  <a:pt x="5308" y="3869"/>
                </a:lnTo>
                <a:lnTo>
                  <a:pt x="5297" y="3884"/>
                </a:lnTo>
                <a:lnTo>
                  <a:pt x="5286" y="3898"/>
                </a:lnTo>
                <a:lnTo>
                  <a:pt x="5274" y="3910"/>
                </a:lnTo>
                <a:lnTo>
                  <a:pt x="5261" y="3919"/>
                </a:lnTo>
                <a:lnTo>
                  <a:pt x="5246" y="3928"/>
                </a:lnTo>
                <a:lnTo>
                  <a:pt x="5231" y="3937"/>
                </a:lnTo>
                <a:lnTo>
                  <a:pt x="5215" y="3943"/>
                </a:lnTo>
                <a:lnTo>
                  <a:pt x="5199" y="3949"/>
                </a:lnTo>
                <a:lnTo>
                  <a:pt x="5183" y="3953"/>
                </a:lnTo>
                <a:lnTo>
                  <a:pt x="5167" y="3954"/>
                </a:lnTo>
                <a:lnTo>
                  <a:pt x="5151" y="3955"/>
                </a:lnTo>
                <a:lnTo>
                  <a:pt x="182" y="3955"/>
                </a:lnTo>
                <a:lnTo>
                  <a:pt x="165" y="3954"/>
                </a:lnTo>
                <a:lnTo>
                  <a:pt x="149" y="3953"/>
                </a:lnTo>
                <a:lnTo>
                  <a:pt x="133" y="3949"/>
                </a:lnTo>
                <a:lnTo>
                  <a:pt x="117" y="3943"/>
                </a:lnTo>
                <a:lnTo>
                  <a:pt x="101" y="3937"/>
                </a:lnTo>
                <a:lnTo>
                  <a:pt x="86" y="3928"/>
                </a:lnTo>
                <a:lnTo>
                  <a:pt x="72" y="3919"/>
                </a:lnTo>
                <a:lnTo>
                  <a:pt x="59" y="3910"/>
                </a:lnTo>
                <a:lnTo>
                  <a:pt x="46" y="3898"/>
                </a:lnTo>
                <a:lnTo>
                  <a:pt x="35" y="3884"/>
                </a:lnTo>
                <a:lnTo>
                  <a:pt x="25" y="3869"/>
                </a:lnTo>
                <a:lnTo>
                  <a:pt x="16" y="3855"/>
                </a:lnTo>
                <a:lnTo>
                  <a:pt x="9" y="3839"/>
                </a:lnTo>
                <a:lnTo>
                  <a:pt x="5" y="3821"/>
                </a:lnTo>
                <a:lnTo>
                  <a:pt x="1" y="3802"/>
                </a:lnTo>
                <a:lnTo>
                  <a:pt x="0" y="3782"/>
                </a:lnTo>
                <a:lnTo>
                  <a:pt x="0" y="173"/>
                </a:lnTo>
                <a:lnTo>
                  <a:pt x="1" y="153"/>
                </a:lnTo>
                <a:lnTo>
                  <a:pt x="5" y="134"/>
                </a:lnTo>
                <a:lnTo>
                  <a:pt x="9" y="117"/>
                </a:lnTo>
                <a:lnTo>
                  <a:pt x="16" y="101"/>
                </a:lnTo>
                <a:lnTo>
                  <a:pt x="25" y="86"/>
                </a:lnTo>
                <a:lnTo>
                  <a:pt x="35" y="71"/>
                </a:lnTo>
                <a:lnTo>
                  <a:pt x="46" y="58"/>
                </a:lnTo>
                <a:lnTo>
                  <a:pt x="59" y="46"/>
                </a:lnTo>
                <a:lnTo>
                  <a:pt x="72" y="36"/>
                </a:lnTo>
                <a:lnTo>
                  <a:pt x="86" y="27"/>
                </a:lnTo>
                <a:lnTo>
                  <a:pt x="101" y="19"/>
                </a:lnTo>
                <a:lnTo>
                  <a:pt x="117" y="12"/>
                </a:lnTo>
                <a:lnTo>
                  <a:pt x="133" y="7"/>
                </a:lnTo>
                <a:lnTo>
                  <a:pt x="149" y="3"/>
                </a:lnTo>
                <a:lnTo>
                  <a:pt x="165" y="1"/>
                </a:lnTo>
                <a:lnTo>
                  <a:pt x="182" y="0"/>
                </a:lnTo>
                <a:close/>
                <a:moveTo>
                  <a:pt x="1728" y="2250"/>
                </a:moveTo>
                <a:lnTo>
                  <a:pt x="1542" y="2250"/>
                </a:lnTo>
                <a:lnTo>
                  <a:pt x="1411" y="1737"/>
                </a:lnTo>
                <a:lnTo>
                  <a:pt x="1281" y="2250"/>
                </a:lnTo>
                <a:lnTo>
                  <a:pt x="1094" y="2250"/>
                </a:lnTo>
                <a:lnTo>
                  <a:pt x="848" y="1397"/>
                </a:lnTo>
                <a:lnTo>
                  <a:pt x="1076" y="1397"/>
                </a:lnTo>
                <a:lnTo>
                  <a:pt x="1191" y="1886"/>
                </a:lnTo>
                <a:lnTo>
                  <a:pt x="1322" y="1397"/>
                </a:lnTo>
                <a:lnTo>
                  <a:pt x="1507" y="1397"/>
                </a:lnTo>
                <a:lnTo>
                  <a:pt x="1637" y="1886"/>
                </a:lnTo>
                <a:lnTo>
                  <a:pt x="1752" y="1397"/>
                </a:lnTo>
                <a:lnTo>
                  <a:pt x="1974" y="1397"/>
                </a:lnTo>
                <a:lnTo>
                  <a:pt x="1728" y="2250"/>
                </a:lnTo>
                <a:close/>
                <a:moveTo>
                  <a:pt x="2983" y="2250"/>
                </a:moveTo>
                <a:lnTo>
                  <a:pt x="2796" y="2250"/>
                </a:lnTo>
                <a:lnTo>
                  <a:pt x="2666" y="1737"/>
                </a:lnTo>
                <a:lnTo>
                  <a:pt x="2536" y="2250"/>
                </a:lnTo>
                <a:lnTo>
                  <a:pt x="2349" y="2250"/>
                </a:lnTo>
                <a:lnTo>
                  <a:pt x="2104" y="1397"/>
                </a:lnTo>
                <a:lnTo>
                  <a:pt x="2332" y="1397"/>
                </a:lnTo>
                <a:lnTo>
                  <a:pt x="2447" y="1886"/>
                </a:lnTo>
                <a:lnTo>
                  <a:pt x="2577" y="1397"/>
                </a:lnTo>
                <a:lnTo>
                  <a:pt x="2763" y="1397"/>
                </a:lnTo>
                <a:lnTo>
                  <a:pt x="2891" y="1886"/>
                </a:lnTo>
                <a:lnTo>
                  <a:pt x="3008" y="1397"/>
                </a:lnTo>
                <a:lnTo>
                  <a:pt x="3228" y="1397"/>
                </a:lnTo>
                <a:lnTo>
                  <a:pt x="2983" y="2250"/>
                </a:lnTo>
                <a:close/>
                <a:moveTo>
                  <a:pt x="4238" y="2250"/>
                </a:moveTo>
                <a:lnTo>
                  <a:pt x="4052" y="2250"/>
                </a:lnTo>
                <a:lnTo>
                  <a:pt x="3922" y="1737"/>
                </a:lnTo>
                <a:lnTo>
                  <a:pt x="3792" y="2250"/>
                </a:lnTo>
                <a:lnTo>
                  <a:pt x="3604" y="2250"/>
                </a:lnTo>
                <a:lnTo>
                  <a:pt x="3360" y="1397"/>
                </a:lnTo>
                <a:lnTo>
                  <a:pt x="3586" y="1397"/>
                </a:lnTo>
                <a:lnTo>
                  <a:pt x="3702" y="1886"/>
                </a:lnTo>
                <a:lnTo>
                  <a:pt x="3832" y="1397"/>
                </a:lnTo>
                <a:lnTo>
                  <a:pt x="4018" y="1397"/>
                </a:lnTo>
                <a:lnTo>
                  <a:pt x="4147" y="1886"/>
                </a:lnTo>
                <a:lnTo>
                  <a:pt x="4263" y="1397"/>
                </a:lnTo>
                <a:lnTo>
                  <a:pt x="4484" y="1397"/>
                </a:lnTo>
                <a:lnTo>
                  <a:pt x="4238" y="2250"/>
                </a:lnTo>
                <a:close/>
                <a:moveTo>
                  <a:pt x="2666" y="3264"/>
                </a:moveTo>
                <a:lnTo>
                  <a:pt x="2666" y="3264"/>
                </a:lnTo>
                <a:lnTo>
                  <a:pt x="2686" y="3266"/>
                </a:lnTo>
                <a:lnTo>
                  <a:pt x="2705" y="3268"/>
                </a:lnTo>
                <a:lnTo>
                  <a:pt x="2722" y="3272"/>
                </a:lnTo>
                <a:lnTo>
                  <a:pt x="2740" y="3279"/>
                </a:lnTo>
                <a:lnTo>
                  <a:pt x="2756" y="3287"/>
                </a:lnTo>
                <a:lnTo>
                  <a:pt x="2772" y="3297"/>
                </a:lnTo>
                <a:lnTo>
                  <a:pt x="2787" y="3307"/>
                </a:lnTo>
                <a:lnTo>
                  <a:pt x="2800" y="3319"/>
                </a:lnTo>
                <a:lnTo>
                  <a:pt x="2812" y="3333"/>
                </a:lnTo>
                <a:lnTo>
                  <a:pt x="2823" y="3348"/>
                </a:lnTo>
                <a:lnTo>
                  <a:pt x="2832" y="3364"/>
                </a:lnTo>
                <a:lnTo>
                  <a:pt x="2840" y="3380"/>
                </a:lnTo>
                <a:lnTo>
                  <a:pt x="2847" y="3397"/>
                </a:lnTo>
                <a:lnTo>
                  <a:pt x="2852" y="3416"/>
                </a:lnTo>
                <a:lnTo>
                  <a:pt x="2855" y="3435"/>
                </a:lnTo>
                <a:lnTo>
                  <a:pt x="2855" y="3454"/>
                </a:lnTo>
                <a:lnTo>
                  <a:pt x="2855" y="3474"/>
                </a:lnTo>
                <a:lnTo>
                  <a:pt x="2852" y="3492"/>
                </a:lnTo>
                <a:lnTo>
                  <a:pt x="2847" y="3510"/>
                </a:lnTo>
                <a:lnTo>
                  <a:pt x="2840" y="3527"/>
                </a:lnTo>
                <a:lnTo>
                  <a:pt x="2832" y="3545"/>
                </a:lnTo>
                <a:lnTo>
                  <a:pt x="2823" y="3560"/>
                </a:lnTo>
                <a:lnTo>
                  <a:pt x="2812" y="3574"/>
                </a:lnTo>
                <a:lnTo>
                  <a:pt x="2800" y="3588"/>
                </a:lnTo>
                <a:lnTo>
                  <a:pt x="2787" y="3600"/>
                </a:lnTo>
                <a:lnTo>
                  <a:pt x="2772" y="3612"/>
                </a:lnTo>
                <a:lnTo>
                  <a:pt x="2756" y="3621"/>
                </a:lnTo>
                <a:lnTo>
                  <a:pt x="2740" y="3629"/>
                </a:lnTo>
                <a:lnTo>
                  <a:pt x="2722" y="3635"/>
                </a:lnTo>
                <a:lnTo>
                  <a:pt x="2705" y="3640"/>
                </a:lnTo>
                <a:lnTo>
                  <a:pt x="2686" y="3643"/>
                </a:lnTo>
                <a:lnTo>
                  <a:pt x="2666" y="3644"/>
                </a:lnTo>
                <a:lnTo>
                  <a:pt x="2647" y="3643"/>
                </a:lnTo>
                <a:lnTo>
                  <a:pt x="2628" y="3640"/>
                </a:lnTo>
                <a:lnTo>
                  <a:pt x="2610" y="3635"/>
                </a:lnTo>
                <a:lnTo>
                  <a:pt x="2592" y="3629"/>
                </a:lnTo>
                <a:lnTo>
                  <a:pt x="2576" y="3621"/>
                </a:lnTo>
                <a:lnTo>
                  <a:pt x="2560" y="3612"/>
                </a:lnTo>
                <a:lnTo>
                  <a:pt x="2545" y="3600"/>
                </a:lnTo>
                <a:lnTo>
                  <a:pt x="2532" y="3588"/>
                </a:lnTo>
                <a:lnTo>
                  <a:pt x="2520" y="3574"/>
                </a:lnTo>
                <a:lnTo>
                  <a:pt x="2509" y="3560"/>
                </a:lnTo>
                <a:lnTo>
                  <a:pt x="2500" y="3545"/>
                </a:lnTo>
                <a:lnTo>
                  <a:pt x="2492" y="3527"/>
                </a:lnTo>
                <a:lnTo>
                  <a:pt x="2485" y="3510"/>
                </a:lnTo>
                <a:lnTo>
                  <a:pt x="2481" y="3492"/>
                </a:lnTo>
                <a:lnTo>
                  <a:pt x="2478" y="3474"/>
                </a:lnTo>
                <a:lnTo>
                  <a:pt x="2477" y="3454"/>
                </a:lnTo>
                <a:lnTo>
                  <a:pt x="2478" y="3435"/>
                </a:lnTo>
                <a:lnTo>
                  <a:pt x="2481" y="3416"/>
                </a:lnTo>
                <a:lnTo>
                  <a:pt x="2485" y="3397"/>
                </a:lnTo>
                <a:lnTo>
                  <a:pt x="2492" y="3380"/>
                </a:lnTo>
                <a:lnTo>
                  <a:pt x="2500" y="3364"/>
                </a:lnTo>
                <a:lnTo>
                  <a:pt x="2509" y="3348"/>
                </a:lnTo>
                <a:lnTo>
                  <a:pt x="2520" y="3333"/>
                </a:lnTo>
                <a:lnTo>
                  <a:pt x="2532" y="3319"/>
                </a:lnTo>
                <a:lnTo>
                  <a:pt x="2545" y="3307"/>
                </a:lnTo>
                <a:lnTo>
                  <a:pt x="2560" y="3297"/>
                </a:lnTo>
                <a:lnTo>
                  <a:pt x="2576" y="3287"/>
                </a:lnTo>
                <a:lnTo>
                  <a:pt x="2592" y="3279"/>
                </a:lnTo>
                <a:lnTo>
                  <a:pt x="2610" y="3272"/>
                </a:lnTo>
                <a:lnTo>
                  <a:pt x="2628" y="3268"/>
                </a:lnTo>
                <a:lnTo>
                  <a:pt x="2647" y="3266"/>
                </a:lnTo>
                <a:lnTo>
                  <a:pt x="2666" y="3264"/>
                </a:lnTo>
                <a:close/>
                <a:moveTo>
                  <a:pt x="2666" y="3372"/>
                </a:moveTo>
                <a:lnTo>
                  <a:pt x="2666" y="3372"/>
                </a:lnTo>
                <a:lnTo>
                  <a:pt x="2658" y="3372"/>
                </a:lnTo>
                <a:lnTo>
                  <a:pt x="2650" y="3373"/>
                </a:lnTo>
                <a:lnTo>
                  <a:pt x="2642" y="3376"/>
                </a:lnTo>
                <a:lnTo>
                  <a:pt x="2634" y="3378"/>
                </a:lnTo>
                <a:lnTo>
                  <a:pt x="2620" y="3385"/>
                </a:lnTo>
                <a:lnTo>
                  <a:pt x="2608" y="3396"/>
                </a:lnTo>
                <a:lnTo>
                  <a:pt x="2598" y="3408"/>
                </a:lnTo>
                <a:lnTo>
                  <a:pt x="2591" y="3421"/>
                </a:lnTo>
                <a:lnTo>
                  <a:pt x="2588" y="3429"/>
                </a:lnTo>
                <a:lnTo>
                  <a:pt x="2585" y="3437"/>
                </a:lnTo>
                <a:lnTo>
                  <a:pt x="2584" y="3445"/>
                </a:lnTo>
                <a:lnTo>
                  <a:pt x="2584" y="3454"/>
                </a:lnTo>
                <a:lnTo>
                  <a:pt x="2584" y="3463"/>
                </a:lnTo>
                <a:lnTo>
                  <a:pt x="2585" y="3471"/>
                </a:lnTo>
                <a:lnTo>
                  <a:pt x="2588" y="3479"/>
                </a:lnTo>
                <a:lnTo>
                  <a:pt x="2591" y="3486"/>
                </a:lnTo>
                <a:lnTo>
                  <a:pt x="2598" y="3500"/>
                </a:lnTo>
                <a:lnTo>
                  <a:pt x="2608" y="3513"/>
                </a:lnTo>
                <a:lnTo>
                  <a:pt x="2620" y="3522"/>
                </a:lnTo>
                <a:lnTo>
                  <a:pt x="2634" y="3530"/>
                </a:lnTo>
                <a:lnTo>
                  <a:pt x="2642" y="3533"/>
                </a:lnTo>
                <a:lnTo>
                  <a:pt x="2650" y="3534"/>
                </a:lnTo>
                <a:lnTo>
                  <a:pt x="2658" y="3535"/>
                </a:lnTo>
                <a:lnTo>
                  <a:pt x="2666" y="3537"/>
                </a:lnTo>
                <a:lnTo>
                  <a:pt x="2674" y="3535"/>
                </a:lnTo>
                <a:lnTo>
                  <a:pt x="2682" y="3534"/>
                </a:lnTo>
                <a:lnTo>
                  <a:pt x="2690" y="3533"/>
                </a:lnTo>
                <a:lnTo>
                  <a:pt x="2698" y="3530"/>
                </a:lnTo>
                <a:lnTo>
                  <a:pt x="2712" y="3522"/>
                </a:lnTo>
                <a:lnTo>
                  <a:pt x="2724" y="3513"/>
                </a:lnTo>
                <a:lnTo>
                  <a:pt x="2734" y="3500"/>
                </a:lnTo>
                <a:lnTo>
                  <a:pt x="2742" y="3486"/>
                </a:lnTo>
                <a:lnTo>
                  <a:pt x="2745" y="3479"/>
                </a:lnTo>
                <a:lnTo>
                  <a:pt x="2747" y="3471"/>
                </a:lnTo>
                <a:lnTo>
                  <a:pt x="2748" y="3463"/>
                </a:lnTo>
                <a:lnTo>
                  <a:pt x="2748" y="3454"/>
                </a:lnTo>
                <a:lnTo>
                  <a:pt x="2748" y="3445"/>
                </a:lnTo>
                <a:lnTo>
                  <a:pt x="2747" y="3437"/>
                </a:lnTo>
                <a:lnTo>
                  <a:pt x="2745" y="3429"/>
                </a:lnTo>
                <a:lnTo>
                  <a:pt x="2742" y="3421"/>
                </a:lnTo>
                <a:lnTo>
                  <a:pt x="2734" y="3408"/>
                </a:lnTo>
                <a:lnTo>
                  <a:pt x="2724" y="3396"/>
                </a:lnTo>
                <a:lnTo>
                  <a:pt x="2712" y="3385"/>
                </a:lnTo>
                <a:lnTo>
                  <a:pt x="2698" y="3378"/>
                </a:lnTo>
                <a:lnTo>
                  <a:pt x="2690" y="3376"/>
                </a:lnTo>
                <a:lnTo>
                  <a:pt x="2682" y="3373"/>
                </a:lnTo>
                <a:lnTo>
                  <a:pt x="2674" y="3372"/>
                </a:lnTo>
                <a:lnTo>
                  <a:pt x="2666" y="3372"/>
                </a:lnTo>
                <a:close/>
                <a:moveTo>
                  <a:pt x="4599" y="498"/>
                </a:moveTo>
                <a:lnTo>
                  <a:pt x="518" y="498"/>
                </a:lnTo>
                <a:lnTo>
                  <a:pt x="518" y="3082"/>
                </a:lnTo>
                <a:lnTo>
                  <a:pt x="4814" y="3082"/>
                </a:lnTo>
                <a:lnTo>
                  <a:pt x="4814" y="390"/>
                </a:lnTo>
                <a:lnTo>
                  <a:pt x="4921" y="390"/>
                </a:lnTo>
                <a:lnTo>
                  <a:pt x="4921" y="3189"/>
                </a:lnTo>
                <a:lnTo>
                  <a:pt x="411" y="3189"/>
                </a:lnTo>
                <a:lnTo>
                  <a:pt x="411" y="390"/>
                </a:lnTo>
                <a:lnTo>
                  <a:pt x="4599" y="390"/>
                </a:lnTo>
                <a:lnTo>
                  <a:pt x="4599" y="498"/>
                </a:lnTo>
                <a:close/>
              </a:path>
            </a:pathLst>
          </a:custGeom>
          <a:solidFill>
            <a:schemeClr val="bg1"/>
          </a:solidFill>
          <a:ln w="9525">
            <a:noFill/>
            <a:round/>
            <a:headEnd/>
            <a:tailEnd/>
          </a:ln>
        </p:spPr>
        <p:txBody>
          <a:bodyPr lIns="80147" tIns="40074" rIns="80147" bIns="40074"/>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18" name="Freeform 89">
            <a:extLst>
              <a:ext uri="{FF2B5EF4-FFF2-40B4-BE49-F238E27FC236}">
                <a16:creationId xmlns:a16="http://schemas.microsoft.com/office/drawing/2014/main" id="{BEBA8B27-93DD-41D9-923D-CD4395589C6E}"/>
              </a:ext>
            </a:extLst>
          </p:cNvPr>
          <p:cNvSpPr>
            <a:spLocks noChangeAspect="1" noEditPoints="1"/>
          </p:cNvSpPr>
          <p:nvPr/>
        </p:nvSpPr>
        <p:spPr bwMode="auto">
          <a:xfrm>
            <a:off x="908840" y="2309988"/>
            <a:ext cx="663274" cy="615201"/>
          </a:xfrm>
          <a:custGeom>
            <a:avLst/>
            <a:gdLst>
              <a:gd name="T0" fmla="*/ 388 w 2265"/>
              <a:gd name="T1" fmla="*/ 645 h 2550"/>
              <a:gd name="T2" fmla="*/ 408 w 2265"/>
              <a:gd name="T3" fmla="*/ 370 h 2550"/>
              <a:gd name="T4" fmla="*/ 744 w 2265"/>
              <a:gd name="T5" fmla="*/ 115 h 2550"/>
              <a:gd name="T6" fmla="*/ 1248 w 2265"/>
              <a:gd name="T7" fmla="*/ 65 h 2550"/>
              <a:gd name="T8" fmla="*/ 1686 w 2265"/>
              <a:gd name="T9" fmla="*/ 250 h 2550"/>
              <a:gd name="T10" fmla="*/ 1828 w 2265"/>
              <a:gd name="T11" fmla="*/ 542 h 2550"/>
              <a:gd name="T12" fmla="*/ 1866 w 2265"/>
              <a:gd name="T13" fmla="*/ 636 h 2550"/>
              <a:gd name="T14" fmla="*/ 1801 w 2265"/>
              <a:gd name="T15" fmla="*/ 296 h 2550"/>
              <a:gd name="T16" fmla="*/ 1397 w 2265"/>
              <a:gd name="T17" fmla="*/ 40 h 2550"/>
              <a:gd name="T18" fmla="*/ 868 w 2265"/>
              <a:gd name="T19" fmla="*/ 22 h 2550"/>
              <a:gd name="T20" fmla="*/ 426 w 2265"/>
              <a:gd name="T21" fmla="*/ 251 h 2550"/>
              <a:gd name="T22" fmla="*/ 317 w 2265"/>
              <a:gd name="T23" fmla="*/ 598 h 2550"/>
              <a:gd name="T24" fmla="*/ 1870 w 2265"/>
              <a:gd name="T25" fmla="*/ 1809 h 2550"/>
              <a:gd name="T26" fmla="*/ 2014 w 2265"/>
              <a:gd name="T27" fmla="*/ 1960 h 2550"/>
              <a:gd name="T28" fmla="*/ 2182 w 2265"/>
              <a:gd name="T29" fmla="*/ 1879 h 2550"/>
              <a:gd name="T30" fmla="*/ 2265 w 2265"/>
              <a:gd name="T31" fmla="*/ 1722 h 2550"/>
              <a:gd name="T32" fmla="*/ 2129 w 2265"/>
              <a:gd name="T33" fmla="*/ 1584 h 2550"/>
              <a:gd name="T34" fmla="*/ 1885 w 2265"/>
              <a:gd name="T35" fmla="*/ 1672 h 2550"/>
              <a:gd name="T36" fmla="*/ 1931 w 2265"/>
              <a:gd name="T37" fmla="*/ 1662 h 2550"/>
              <a:gd name="T38" fmla="*/ 2046 w 2265"/>
              <a:gd name="T39" fmla="*/ 1789 h 2550"/>
              <a:gd name="T40" fmla="*/ 2093 w 2265"/>
              <a:gd name="T41" fmla="*/ 1901 h 2550"/>
              <a:gd name="T42" fmla="*/ 1959 w 2265"/>
              <a:gd name="T43" fmla="*/ 1915 h 2550"/>
              <a:gd name="T44" fmla="*/ 1500 w 2265"/>
              <a:gd name="T45" fmla="*/ 2550 h 2550"/>
              <a:gd name="T46" fmla="*/ 340 w 2265"/>
              <a:gd name="T47" fmla="*/ 2037 h 2550"/>
              <a:gd name="T48" fmla="*/ 55 w 2265"/>
              <a:gd name="T49" fmla="*/ 2069 h 2550"/>
              <a:gd name="T50" fmla="*/ 100 w 2265"/>
              <a:gd name="T51" fmla="*/ 2101 h 2550"/>
              <a:gd name="T52" fmla="*/ 342 w 2265"/>
              <a:gd name="T53" fmla="*/ 2106 h 2550"/>
              <a:gd name="T54" fmla="*/ 1882 w 2265"/>
              <a:gd name="T55" fmla="*/ 2042 h 2550"/>
              <a:gd name="T56" fmla="*/ 1882 w 2265"/>
              <a:gd name="T57" fmla="*/ 2117 h 2550"/>
              <a:gd name="T58" fmla="*/ 2129 w 2265"/>
              <a:gd name="T59" fmla="*/ 2097 h 2550"/>
              <a:gd name="T60" fmla="*/ 2182 w 2265"/>
              <a:gd name="T61" fmla="*/ 2078 h 2550"/>
              <a:gd name="T62" fmla="*/ 1194 w 2265"/>
              <a:gd name="T63" fmla="*/ 1174 h 2550"/>
              <a:gd name="T64" fmla="*/ 324 w 2265"/>
              <a:gd name="T65" fmla="*/ 2522 h 2550"/>
              <a:gd name="T66" fmla="*/ 1396 w 2265"/>
              <a:gd name="T67" fmla="*/ 961 h 2550"/>
              <a:gd name="T68" fmla="*/ 1194 w 2265"/>
              <a:gd name="T69" fmla="*/ 1057 h 2550"/>
              <a:gd name="T70" fmla="*/ 63 w 2265"/>
              <a:gd name="T71" fmla="*/ 1890 h 2550"/>
              <a:gd name="T72" fmla="*/ 205 w 2265"/>
              <a:gd name="T73" fmla="*/ 1959 h 2550"/>
              <a:gd name="T74" fmla="*/ 369 w 2265"/>
              <a:gd name="T75" fmla="*/ 1838 h 2550"/>
              <a:gd name="T76" fmla="*/ 336 w 2265"/>
              <a:gd name="T77" fmla="*/ 1606 h 2550"/>
              <a:gd name="T78" fmla="*/ 282 w 2265"/>
              <a:gd name="T79" fmla="*/ 1561 h 2550"/>
              <a:gd name="T80" fmla="*/ 101 w 2265"/>
              <a:gd name="T81" fmla="*/ 1576 h 2550"/>
              <a:gd name="T82" fmla="*/ 20 w 2265"/>
              <a:gd name="T83" fmla="*/ 1729 h 2550"/>
              <a:gd name="T84" fmla="*/ 161 w 2265"/>
              <a:gd name="T85" fmla="*/ 1758 h 2550"/>
              <a:gd name="T86" fmla="*/ 291 w 2265"/>
              <a:gd name="T87" fmla="*/ 1649 h 2550"/>
              <a:gd name="T88" fmla="*/ 345 w 2265"/>
              <a:gd name="T89" fmla="*/ 1817 h 2550"/>
              <a:gd name="T90" fmla="*/ 222 w 2265"/>
              <a:gd name="T91" fmla="*/ 1933 h 2550"/>
              <a:gd name="T92" fmla="*/ 1464 w 2265"/>
              <a:gd name="T93" fmla="*/ 1920 h 2550"/>
              <a:gd name="T94" fmla="*/ 1350 w 2265"/>
              <a:gd name="T95" fmla="*/ 1780 h 2550"/>
              <a:gd name="T96" fmla="*/ 949 w 2265"/>
              <a:gd name="T97" fmla="*/ 1843 h 2550"/>
              <a:gd name="T98" fmla="*/ 797 w 2265"/>
              <a:gd name="T99" fmla="*/ 1860 h 2550"/>
              <a:gd name="T100" fmla="*/ 1154 w 2265"/>
              <a:gd name="T101" fmla="*/ 2131 h 2550"/>
              <a:gd name="T102" fmla="*/ 1280 w 2265"/>
              <a:gd name="T103" fmla="*/ 1454 h 2550"/>
              <a:gd name="T104" fmla="*/ 1076 w 2265"/>
              <a:gd name="T105" fmla="*/ 1368 h 2550"/>
              <a:gd name="T106" fmla="*/ 950 w 2265"/>
              <a:gd name="T107" fmla="*/ 1606 h 2550"/>
              <a:gd name="T108" fmla="*/ 1039 w 2265"/>
              <a:gd name="T109" fmla="*/ 1720 h 2550"/>
              <a:gd name="T110" fmla="*/ 1192 w 2265"/>
              <a:gd name="T111" fmla="*/ 1717 h 2550"/>
              <a:gd name="T112" fmla="*/ 1303 w 2265"/>
              <a:gd name="T113" fmla="*/ 1562 h 2550"/>
              <a:gd name="T114" fmla="*/ 1183 w 2265"/>
              <a:gd name="T115" fmla="*/ 1690 h 2550"/>
              <a:gd name="T116" fmla="*/ 1049 w 2265"/>
              <a:gd name="T117" fmla="*/ 1676 h 2550"/>
              <a:gd name="T118" fmla="*/ 1031 w 2265"/>
              <a:gd name="T119" fmla="*/ 1537 h 2550"/>
              <a:gd name="T120" fmla="*/ 1224 w 2265"/>
              <a:gd name="T121" fmla="*/ 1520 h 2550"/>
              <a:gd name="T122" fmla="*/ 1035 w 2265"/>
              <a:gd name="T123" fmla="*/ 1852 h 2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5" h="2550">
                <a:moveTo>
                  <a:pt x="1490" y="341"/>
                </a:moveTo>
                <a:lnTo>
                  <a:pt x="680" y="341"/>
                </a:lnTo>
                <a:lnTo>
                  <a:pt x="680" y="396"/>
                </a:lnTo>
                <a:lnTo>
                  <a:pt x="1490" y="396"/>
                </a:lnTo>
                <a:lnTo>
                  <a:pt x="1490" y="341"/>
                </a:lnTo>
                <a:close/>
                <a:moveTo>
                  <a:pt x="680" y="569"/>
                </a:moveTo>
                <a:lnTo>
                  <a:pt x="1490" y="569"/>
                </a:lnTo>
                <a:lnTo>
                  <a:pt x="1490" y="514"/>
                </a:lnTo>
                <a:lnTo>
                  <a:pt x="680" y="514"/>
                </a:lnTo>
                <a:lnTo>
                  <a:pt x="680" y="569"/>
                </a:lnTo>
                <a:close/>
                <a:moveTo>
                  <a:pt x="628" y="1346"/>
                </a:moveTo>
                <a:lnTo>
                  <a:pt x="641" y="1238"/>
                </a:lnTo>
                <a:lnTo>
                  <a:pt x="395" y="661"/>
                </a:lnTo>
                <a:lnTo>
                  <a:pt x="395" y="661"/>
                </a:lnTo>
                <a:lnTo>
                  <a:pt x="388" y="645"/>
                </a:lnTo>
                <a:lnTo>
                  <a:pt x="383" y="630"/>
                </a:lnTo>
                <a:lnTo>
                  <a:pt x="378" y="613"/>
                </a:lnTo>
                <a:lnTo>
                  <a:pt x="374" y="597"/>
                </a:lnTo>
                <a:lnTo>
                  <a:pt x="370" y="580"/>
                </a:lnTo>
                <a:lnTo>
                  <a:pt x="368" y="563"/>
                </a:lnTo>
                <a:lnTo>
                  <a:pt x="366" y="546"/>
                </a:lnTo>
                <a:lnTo>
                  <a:pt x="366" y="530"/>
                </a:lnTo>
                <a:lnTo>
                  <a:pt x="366" y="530"/>
                </a:lnTo>
                <a:lnTo>
                  <a:pt x="367" y="506"/>
                </a:lnTo>
                <a:lnTo>
                  <a:pt x="369" y="482"/>
                </a:lnTo>
                <a:lnTo>
                  <a:pt x="374" y="460"/>
                </a:lnTo>
                <a:lnTo>
                  <a:pt x="380" y="436"/>
                </a:lnTo>
                <a:lnTo>
                  <a:pt x="388" y="414"/>
                </a:lnTo>
                <a:lnTo>
                  <a:pt x="397" y="392"/>
                </a:lnTo>
                <a:lnTo>
                  <a:pt x="408" y="370"/>
                </a:lnTo>
                <a:lnTo>
                  <a:pt x="422" y="349"/>
                </a:lnTo>
                <a:lnTo>
                  <a:pt x="435" y="328"/>
                </a:lnTo>
                <a:lnTo>
                  <a:pt x="451" y="308"/>
                </a:lnTo>
                <a:lnTo>
                  <a:pt x="469" y="288"/>
                </a:lnTo>
                <a:lnTo>
                  <a:pt x="487" y="269"/>
                </a:lnTo>
                <a:lnTo>
                  <a:pt x="507" y="250"/>
                </a:lnTo>
                <a:lnTo>
                  <a:pt x="529" y="232"/>
                </a:lnTo>
                <a:lnTo>
                  <a:pt x="551" y="215"/>
                </a:lnTo>
                <a:lnTo>
                  <a:pt x="575" y="198"/>
                </a:lnTo>
                <a:lnTo>
                  <a:pt x="601" y="182"/>
                </a:lnTo>
                <a:lnTo>
                  <a:pt x="627" y="166"/>
                </a:lnTo>
                <a:lnTo>
                  <a:pt x="655" y="152"/>
                </a:lnTo>
                <a:lnTo>
                  <a:pt x="683" y="138"/>
                </a:lnTo>
                <a:lnTo>
                  <a:pt x="712" y="126"/>
                </a:lnTo>
                <a:lnTo>
                  <a:pt x="744" y="115"/>
                </a:lnTo>
                <a:lnTo>
                  <a:pt x="775" y="103"/>
                </a:lnTo>
                <a:lnTo>
                  <a:pt x="808" y="93"/>
                </a:lnTo>
                <a:lnTo>
                  <a:pt x="841" y="85"/>
                </a:lnTo>
                <a:lnTo>
                  <a:pt x="875" y="78"/>
                </a:lnTo>
                <a:lnTo>
                  <a:pt x="910" y="71"/>
                </a:lnTo>
                <a:lnTo>
                  <a:pt x="946" y="65"/>
                </a:lnTo>
                <a:lnTo>
                  <a:pt x="983" y="61"/>
                </a:lnTo>
                <a:lnTo>
                  <a:pt x="1021" y="57"/>
                </a:lnTo>
                <a:lnTo>
                  <a:pt x="1059" y="56"/>
                </a:lnTo>
                <a:lnTo>
                  <a:pt x="1097" y="55"/>
                </a:lnTo>
                <a:lnTo>
                  <a:pt x="1097" y="55"/>
                </a:lnTo>
                <a:lnTo>
                  <a:pt x="1135" y="56"/>
                </a:lnTo>
                <a:lnTo>
                  <a:pt x="1174" y="57"/>
                </a:lnTo>
                <a:lnTo>
                  <a:pt x="1211" y="61"/>
                </a:lnTo>
                <a:lnTo>
                  <a:pt x="1248" y="65"/>
                </a:lnTo>
                <a:lnTo>
                  <a:pt x="1284" y="71"/>
                </a:lnTo>
                <a:lnTo>
                  <a:pt x="1319" y="78"/>
                </a:lnTo>
                <a:lnTo>
                  <a:pt x="1352" y="85"/>
                </a:lnTo>
                <a:lnTo>
                  <a:pt x="1386" y="93"/>
                </a:lnTo>
                <a:lnTo>
                  <a:pt x="1419" y="103"/>
                </a:lnTo>
                <a:lnTo>
                  <a:pt x="1450" y="115"/>
                </a:lnTo>
                <a:lnTo>
                  <a:pt x="1481" y="126"/>
                </a:lnTo>
                <a:lnTo>
                  <a:pt x="1510" y="138"/>
                </a:lnTo>
                <a:lnTo>
                  <a:pt x="1539" y="152"/>
                </a:lnTo>
                <a:lnTo>
                  <a:pt x="1566" y="166"/>
                </a:lnTo>
                <a:lnTo>
                  <a:pt x="1592" y="182"/>
                </a:lnTo>
                <a:lnTo>
                  <a:pt x="1618" y="198"/>
                </a:lnTo>
                <a:lnTo>
                  <a:pt x="1642" y="215"/>
                </a:lnTo>
                <a:lnTo>
                  <a:pt x="1664" y="232"/>
                </a:lnTo>
                <a:lnTo>
                  <a:pt x="1686" y="250"/>
                </a:lnTo>
                <a:lnTo>
                  <a:pt x="1706" y="269"/>
                </a:lnTo>
                <a:lnTo>
                  <a:pt x="1724" y="288"/>
                </a:lnTo>
                <a:lnTo>
                  <a:pt x="1742" y="308"/>
                </a:lnTo>
                <a:lnTo>
                  <a:pt x="1758" y="328"/>
                </a:lnTo>
                <a:lnTo>
                  <a:pt x="1771" y="349"/>
                </a:lnTo>
                <a:lnTo>
                  <a:pt x="1785" y="370"/>
                </a:lnTo>
                <a:lnTo>
                  <a:pt x="1796" y="392"/>
                </a:lnTo>
                <a:lnTo>
                  <a:pt x="1805" y="414"/>
                </a:lnTo>
                <a:lnTo>
                  <a:pt x="1814" y="436"/>
                </a:lnTo>
                <a:lnTo>
                  <a:pt x="1819" y="460"/>
                </a:lnTo>
                <a:lnTo>
                  <a:pt x="1824" y="482"/>
                </a:lnTo>
                <a:lnTo>
                  <a:pt x="1827" y="506"/>
                </a:lnTo>
                <a:lnTo>
                  <a:pt x="1828" y="530"/>
                </a:lnTo>
                <a:lnTo>
                  <a:pt x="1828" y="530"/>
                </a:lnTo>
                <a:lnTo>
                  <a:pt x="1828" y="542"/>
                </a:lnTo>
                <a:lnTo>
                  <a:pt x="1826" y="555"/>
                </a:lnTo>
                <a:lnTo>
                  <a:pt x="1824" y="570"/>
                </a:lnTo>
                <a:lnTo>
                  <a:pt x="1821" y="585"/>
                </a:lnTo>
                <a:lnTo>
                  <a:pt x="1812" y="617"/>
                </a:lnTo>
                <a:lnTo>
                  <a:pt x="1799" y="654"/>
                </a:lnTo>
                <a:lnTo>
                  <a:pt x="1782" y="697"/>
                </a:lnTo>
                <a:lnTo>
                  <a:pt x="1763" y="744"/>
                </a:lnTo>
                <a:lnTo>
                  <a:pt x="1715" y="859"/>
                </a:lnTo>
                <a:lnTo>
                  <a:pt x="1554" y="1236"/>
                </a:lnTo>
                <a:lnTo>
                  <a:pt x="1567" y="1345"/>
                </a:lnTo>
                <a:lnTo>
                  <a:pt x="1842" y="702"/>
                </a:lnTo>
                <a:lnTo>
                  <a:pt x="1842" y="702"/>
                </a:lnTo>
                <a:lnTo>
                  <a:pt x="1850" y="680"/>
                </a:lnTo>
                <a:lnTo>
                  <a:pt x="1859" y="659"/>
                </a:lnTo>
                <a:lnTo>
                  <a:pt x="1866" y="636"/>
                </a:lnTo>
                <a:lnTo>
                  <a:pt x="1872" y="614"/>
                </a:lnTo>
                <a:lnTo>
                  <a:pt x="1877" y="591"/>
                </a:lnTo>
                <a:lnTo>
                  <a:pt x="1881" y="570"/>
                </a:lnTo>
                <a:lnTo>
                  <a:pt x="1884" y="549"/>
                </a:lnTo>
                <a:lnTo>
                  <a:pt x="1884" y="530"/>
                </a:lnTo>
                <a:lnTo>
                  <a:pt x="1884" y="530"/>
                </a:lnTo>
                <a:lnTo>
                  <a:pt x="1882" y="501"/>
                </a:lnTo>
                <a:lnTo>
                  <a:pt x="1878" y="474"/>
                </a:lnTo>
                <a:lnTo>
                  <a:pt x="1872" y="446"/>
                </a:lnTo>
                <a:lnTo>
                  <a:pt x="1866" y="421"/>
                </a:lnTo>
                <a:lnTo>
                  <a:pt x="1855" y="395"/>
                </a:lnTo>
                <a:lnTo>
                  <a:pt x="1844" y="369"/>
                </a:lnTo>
                <a:lnTo>
                  <a:pt x="1832" y="344"/>
                </a:lnTo>
                <a:lnTo>
                  <a:pt x="1817" y="319"/>
                </a:lnTo>
                <a:lnTo>
                  <a:pt x="1801" y="296"/>
                </a:lnTo>
                <a:lnTo>
                  <a:pt x="1783" y="273"/>
                </a:lnTo>
                <a:lnTo>
                  <a:pt x="1764" y="251"/>
                </a:lnTo>
                <a:lnTo>
                  <a:pt x="1743" y="229"/>
                </a:lnTo>
                <a:lnTo>
                  <a:pt x="1720" y="209"/>
                </a:lnTo>
                <a:lnTo>
                  <a:pt x="1697" y="189"/>
                </a:lnTo>
                <a:lnTo>
                  <a:pt x="1672" y="170"/>
                </a:lnTo>
                <a:lnTo>
                  <a:pt x="1646" y="152"/>
                </a:lnTo>
                <a:lnTo>
                  <a:pt x="1619" y="134"/>
                </a:lnTo>
                <a:lnTo>
                  <a:pt x="1590" y="118"/>
                </a:lnTo>
                <a:lnTo>
                  <a:pt x="1561" y="102"/>
                </a:lnTo>
                <a:lnTo>
                  <a:pt x="1530" y="88"/>
                </a:lnTo>
                <a:lnTo>
                  <a:pt x="1498" y="74"/>
                </a:lnTo>
                <a:lnTo>
                  <a:pt x="1465" y="62"/>
                </a:lnTo>
                <a:lnTo>
                  <a:pt x="1432" y="51"/>
                </a:lnTo>
                <a:lnTo>
                  <a:pt x="1397" y="40"/>
                </a:lnTo>
                <a:lnTo>
                  <a:pt x="1363" y="31"/>
                </a:lnTo>
                <a:lnTo>
                  <a:pt x="1327" y="22"/>
                </a:lnTo>
                <a:lnTo>
                  <a:pt x="1289" y="16"/>
                </a:lnTo>
                <a:lnTo>
                  <a:pt x="1252" y="10"/>
                </a:lnTo>
                <a:lnTo>
                  <a:pt x="1214" y="6"/>
                </a:lnTo>
                <a:lnTo>
                  <a:pt x="1176" y="2"/>
                </a:lnTo>
                <a:lnTo>
                  <a:pt x="1136" y="1"/>
                </a:lnTo>
                <a:lnTo>
                  <a:pt x="1097" y="0"/>
                </a:lnTo>
                <a:lnTo>
                  <a:pt x="1097" y="0"/>
                </a:lnTo>
                <a:lnTo>
                  <a:pt x="1058" y="1"/>
                </a:lnTo>
                <a:lnTo>
                  <a:pt x="1018" y="2"/>
                </a:lnTo>
                <a:lnTo>
                  <a:pt x="980" y="6"/>
                </a:lnTo>
                <a:lnTo>
                  <a:pt x="942" y="10"/>
                </a:lnTo>
                <a:lnTo>
                  <a:pt x="905" y="16"/>
                </a:lnTo>
                <a:lnTo>
                  <a:pt x="868" y="22"/>
                </a:lnTo>
                <a:lnTo>
                  <a:pt x="832" y="31"/>
                </a:lnTo>
                <a:lnTo>
                  <a:pt x="796" y="40"/>
                </a:lnTo>
                <a:lnTo>
                  <a:pt x="761" y="51"/>
                </a:lnTo>
                <a:lnTo>
                  <a:pt x="727" y="62"/>
                </a:lnTo>
                <a:lnTo>
                  <a:pt x="694" y="74"/>
                </a:lnTo>
                <a:lnTo>
                  <a:pt x="663" y="88"/>
                </a:lnTo>
                <a:lnTo>
                  <a:pt x="631" y="102"/>
                </a:lnTo>
                <a:lnTo>
                  <a:pt x="601" y="118"/>
                </a:lnTo>
                <a:lnTo>
                  <a:pt x="573" y="134"/>
                </a:lnTo>
                <a:lnTo>
                  <a:pt x="545" y="152"/>
                </a:lnTo>
                <a:lnTo>
                  <a:pt x="519" y="170"/>
                </a:lnTo>
                <a:lnTo>
                  <a:pt x="494" y="189"/>
                </a:lnTo>
                <a:lnTo>
                  <a:pt x="470" y="209"/>
                </a:lnTo>
                <a:lnTo>
                  <a:pt x="448" y="229"/>
                </a:lnTo>
                <a:lnTo>
                  <a:pt x="426" y="251"/>
                </a:lnTo>
                <a:lnTo>
                  <a:pt x="407" y="273"/>
                </a:lnTo>
                <a:lnTo>
                  <a:pt x="390" y="296"/>
                </a:lnTo>
                <a:lnTo>
                  <a:pt x="374" y="319"/>
                </a:lnTo>
                <a:lnTo>
                  <a:pt x="359" y="344"/>
                </a:lnTo>
                <a:lnTo>
                  <a:pt x="347" y="369"/>
                </a:lnTo>
                <a:lnTo>
                  <a:pt x="335" y="395"/>
                </a:lnTo>
                <a:lnTo>
                  <a:pt x="326" y="421"/>
                </a:lnTo>
                <a:lnTo>
                  <a:pt x="320" y="446"/>
                </a:lnTo>
                <a:lnTo>
                  <a:pt x="315" y="474"/>
                </a:lnTo>
                <a:lnTo>
                  <a:pt x="312" y="501"/>
                </a:lnTo>
                <a:lnTo>
                  <a:pt x="311" y="530"/>
                </a:lnTo>
                <a:lnTo>
                  <a:pt x="311" y="530"/>
                </a:lnTo>
                <a:lnTo>
                  <a:pt x="312" y="553"/>
                </a:lnTo>
                <a:lnTo>
                  <a:pt x="314" y="576"/>
                </a:lnTo>
                <a:lnTo>
                  <a:pt x="317" y="598"/>
                </a:lnTo>
                <a:lnTo>
                  <a:pt x="322" y="620"/>
                </a:lnTo>
                <a:lnTo>
                  <a:pt x="327" y="642"/>
                </a:lnTo>
                <a:lnTo>
                  <a:pt x="335" y="663"/>
                </a:lnTo>
                <a:lnTo>
                  <a:pt x="343" y="685"/>
                </a:lnTo>
                <a:lnTo>
                  <a:pt x="351" y="706"/>
                </a:lnTo>
                <a:lnTo>
                  <a:pt x="628" y="1346"/>
                </a:lnTo>
                <a:close/>
                <a:moveTo>
                  <a:pt x="1490" y="743"/>
                </a:moveTo>
                <a:lnTo>
                  <a:pt x="1490" y="688"/>
                </a:lnTo>
                <a:lnTo>
                  <a:pt x="1147" y="688"/>
                </a:lnTo>
                <a:lnTo>
                  <a:pt x="1147" y="743"/>
                </a:lnTo>
                <a:lnTo>
                  <a:pt x="1490" y="743"/>
                </a:lnTo>
                <a:close/>
                <a:moveTo>
                  <a:pt x="1870" y="1753"/>
                </a:moveTo>
                <a:lnTo>
                  <a:pt x="1870" y="1792"/>
                </a:lnTo>
                <a:lnTo>
                  <a:pt x="1870" y="1792"/>
                </a:lnTo>
                <a:lnTo>
                  <a:pt x="1870" y="1809"/>
                </a:lnTo>
                <a:lnTo>
                  <a:pt x="1872" y="1825"/>
                </a:lnTo>
                <a:lnTo>
                  <a:pt x="1876" y="1841"/>
                </a:lnTo>
                <a:lnTo>
                  <a:pt x="1880" y="1856"/>
                </a:lnTo>
                <a:lnTo>
                  <a:pt x="1886" y="1870"/>
                </a:lnTo>
                <a:lnTo>
                  <a:pt x="1893" y="1884"/>
                </a:lnTo>
                <a:lnTo>
                  <a:pt x="1902" y="1897"/>
                </a:lnTo>
                <a:lnTo>
                  <a:pt x="1911" y="1909"/>
                </a:lnTo>
                <a:lnTo>
                  <a:pt x="1921" y="1919"/>
                </a:lnTo>
                <a:lnTo>
                  <a:pt x="1932" y="1929"/>
                </a:lnTo>
                <a:lnTo>
                  <a:pt x="1944" y="1938"/>
                </a:lnTo>
                <a:lnTo>
                  <a:pt x="1957" y="1945"/>
                </a:lnTo>
                <a:lnTo>
                  <a:pt x="1970" y="1951"/>
                </a:lnTo>
                <a:lnTo>
                  <a:pt x="1985" y="1955"/>
                </a:lnTo>
                <a:lnTo>
                  <a:pt x="1999" y="1959"/>
                </a:lnTo>
                <a:lnTo>
                  <a:pt x="2014" y="1960"/>
                </a:lnTo>
                <a:lnTo>
                  <a:pt x="2014" y="1960"/>
                </a:lnTo>
                <a:lnTo>
                  <a:pt x="2030" y="1959"/>
                </a:lnTo>
                <a:lnTo>
                  <a:pt x="2044" y="1956"/>
                </a:lnTo>
                <a:lnTo>
                  <a:pt x="2059" y="1953"/>
                </a:lnTo>
                <a:lnTo>
                  <a:pt x="2073" y="1947"/>
                </a:lnTo>
                <a:lnTo>
                  <a:pt x="2085" y="1941"/>
                </a:lnTo>
                <a:lnTo>
                  <a:pt x="2097" y="1933"/>
                </a:lnTo>
                <a:lnTo>
                  <a:pt x="2109" y="1924"/>
                </a:lnTo>
                <a:lnTo>
                  <a:pt x="2120" y="1914"/>
                </a:lnTo>
                <a:lnTo>
                  <a:pt x="2120" y="1914"/>
                </a:lnTo>
                <a:lnTo>
                  <a:pt x="2140" y="1901"/>
                </a:lnTo>
                <a:lnTo>
                  <a:pt x="2157" y="1892"/>
                </a:lnTo>
                <a:lnTo>
                  <a:pt x="2170" y="1882"/>
                </a:lnTo>
                <a:lnTo>
                  <a:pt x="2170" y="1882"/>
                </a:lnTo>
                <a:lnTo>
                  <a:pt x="2182" y="1879"/>
                </a:lnTo>
                <a:lnTo>
                  <a:pt x="2191" y="1874"/>
                </a:lnTo>
                <a:lnTo>
                  <a:pt x="2201" y="1869"/>
                </a:lnTo>
                <a:lnTo>
                  <a:pt x="2210" y="1861"/>
                </a:lnTo>
                <a:lnTo>
                  <a:pt x="2218" y="1853"/>
                </a:lnTo>
                <a:lnTo>
                  <a:pt x="2226" y="1844"/>
                </a:lnTo>
                <a:lnTo>
                  <a:pt x="2233" y="1834"/>
                </a:lnTo>
                <a:lnTo>
                  <a:pt x="2240" y="1824"/>
                </a:lnTo>
                <a:lnTo>
                  <a:pt x="2246" y="1812"/>
                </a:lnTo>
                <a:lnTo>
                  <a:pt x="2251" y="1800"/>
                </a:lnTo>
                <a:lnTo>
                  <a:pt x="2256" y="1788"/>
                </a:lnTo>
                <a:lnTo>
                  <a:pt x="2259" y="1775"/>
                </a:lnTo>
                <a:lnTo>
                  <a:pt x="2262" y="1763"/>
                </a:lnTo>
                <a:lnTo>
                  <a:pt x="2264" y="1749"/>
                </a:lnTo>
                <a:lnTo>
                  <a:pt x="2265" y="1736"/>
                </a:lnTo>
                <a:lnTo>
                  <a:pt x="2265" y="1722"/>
                </a:lnTo>
                <a:lnTo>
                  <a:pt x="2264" y="1709"/>
                </a:lnTo>
                <a:lnTo>
                  <a:pt x="2263" y="1697"/>
                </a:lnTo>
                <a:lnTo>
                  <a:pt x="2259" y="1683"/>
                </a:lnTo>
                <a:lnTo>
                  <a:pt x="2255" y="1671"/>
                </a:lnTo>
                <a:lnTo>
                  <a:pt x="2250" y="1658"/>
                </a:lnTo>
                <a:lnTo>
                  <a:pt x="2244" y="1647"/>
                </a:lnTo>
                <a:lnTo>
                  <a:pt x="2236" y="1637"/>
                </a:lnTo>
                <a:lnTo>
                  <a:pt x="2228" y="1627"/>
                </a:lnTo>
                <a:lnTo>
                  <a:pt x="2218" y="1617"/>
                </a:lnTo>
                <a:lnTo>
                  <a:pt x="2206" y="1609"/>
                </a:lnTo>
                <a:lnTo>
                  <a:pt x="2193" y="1601"/>
                </a:lnTo>
                <a:lnTo>
                  <a:pt x="2179" y="1595"/>
                </a:lnTo>
                <a:lnTo>
                  <a:pt x="2164" y="1591"/>
                </a:lnTo>
                <a:lnTo>
                  <a:pt x="2147" y="1586"/>
                </a:lnTo>
                <a:lnTo>
                  <a:pt x="2129" y="1584"/>
                </a:lnTo>
                <a:lnTo>
                  <a:pt x="2109" y="1583"/>
                </a:lnTo>
                <a:lnTo>
                  <a:pt x="1963" y="1583"/>
                </a:lnTo>
                <a:lnTo>
                  <a:pt x="1963" y="1583"/>
                </a:lnTo>
                <a:lnTo>
                  <a:pt x="1956" y="1584"/>
                </a:lnTo>
                <a:lnTo>
                  <a:pt x="1947" y="1585"/>
                </a:lnTo>
                <a:lnTo>
                  <a:pt x="1939" y="1588"/>
                </a:lnTo>
                <a:lnTo>
                  <a:pt x="1932" y="1592"/>
                </a:lnTo>
                <a:lnTo>
                  <a:pt x="1925" y="1597"/>
                </a:lnTo>
                <a:lnTo>
                  <a:pt x="1918" y="1602"/>
                </a:lnTo>
                <a:lnTo>
                  <a:pt x="1913" y="1609"/>
                </a:lnTo>
                <a:lnTo>
                  <a:pt x="1907" y="1616"/>
                </a:lnTo>
                <a:lnTo>
                  <a:pt x="1903" y="1624"/>
                </a:lnTo>
                <a:lnTo>
                  <a:pt x="1898" y="1633"/>
                </a:lnTo>
                <a:lnTo>
                  <a:pt x="1890" y="1652"/>
                </a:lnTo>
                <a:lnTo>
                  <a:pt x="1885" y="1672"/>
                </a:lnTo>
                <a:lnTo>
                  <a:pt x="1881" y="1696"/>
                </a:lnTo>
                <a:lnTo>
                  <a:pt x="1881" y="1696"/>
                </a:lnTo>
                <a:lnTo>
                  <a:pt x="1877" y="1709"/>
                </a:lnTo>
                <a:lnTo>
                  <a:pt x="1873" y="1722"/>
                </a:lnTo>
                <a:lnTo>
                  <a:pt x="1871" y="1737"/>
                </a:lnTo>
                <a:lnTo>
                  <a:pt x="1870" y="1753"/>
                </a:lnTo>
                <a:lnTo>
                  <a:pt x="1870" y="1753"/>
                </a:lnTo>
                <a:close/>
                <a:moveTo>
                  <a:pt x="1898" y="1753"/>
                </a:moveTo>
                <a:lnTo>
                  <a:pt x="1898" y="1753"/>
                </a:lnTo>
                <a:lnTo>
                  <a:pt x="1899" y="1736"/>
                </a:lnTo>
                <a:lnTo>
                  <a:pt x="1903" y="1719"/>
                </a:lnTo>
                <a:lnTo>
                  <a:pt x="1907" y="1702"/>
                </a:lnTo>
                <a:lnTo>
                  <a:pt x="1914" y="1688"/>
                </a:lnTo>
                <a:lnTo>
                  <a:pt x="1922" y="1674"/>
                </a:lnTo>
                <a:lnTo>
                  <a:pt x="1931" y="1662"/>
                </a:lnTo>
                <a:lnTo>
                  <a:pt x="1941" y="1651"/>
                </a:lnTo>
                <a:lnTo>
                  <a:pt x="1952" y="1640"/>
                </a:lnTo>
                <a:lnTo>
                  <a:pt x="1952" y="1640"/>
                </a:lnTo>
                <a:lnTo>
                  <a:pt x="1957" y="1655"/>
                </a:lnTo>
                <a:lnTo>
                  <a:pt x="1962" y="1669"/>
                </a:lnTo>
                <a:lnTo>
                  <a:pt x="1968" y="1682"/>
                </a:lnTo>
                <a:lnTo>
                  <a:pt x="1974" y="1696"/>
                </a:lnTo>
                <a:lnTo>
                  <a:pt x="1980" y="1708"/>
                </a:lnTo>
                <a:lnTo>
                  <a:pt x="1988" y="1721"/>
                </a:lnTo>
                <a:lnTo>
                  <a:pt x="1996" y="1733"/>
                </a:lnTo>
                <a:lnTo>
                  <a:pt x="2005" y="1745"/>
                </a:lnTo>
                <a:lnTo>
                  <a:pt x="2014" y="1756"/>
                </a:lnTo>
                <a:lnTo>
                  <a:pt x="2024" y="1767"/>
                </a:lnTo>
                <a:lnTo>
                  <a:pt x="2034" y="1779"/>
                </a:lnTo>
                <a:lnTo>
                  <a:pt x="2046" y="1789"/>
                </a:lnTo>
                <a:lnTo>
                  <a:pt x="2057" y="1798"/>
                </a:lnTo>
                <a:lnTo>
                  <a:pt x="2069" y="1807"/>
                </a:lnTo>
                <a:lnTo>
                  <a:pt x="2082" y="1816"/>
                </a:lnTo>
                <a:lnTo>
                  <a:pt x="2095" y="1824"/>
                </a:lnTo>
                <a:lnTo>
                  <a:pt x="2095" y="1824"/>
                </a:lnTo>
                <a:lnTo>
                  <a:pt x="2113" y="1833"/>
                </a:lnTo>
                <a:lnTo>
                  <a:pt x="2130" y="1841"/>
                </a:lnTo>
                <a:lnTo>
                  <a:pt x="2130" y="1841"/>
                </a:lnTo>
                <a:lnTo>
                  <a:pt x="2127" y="1851"/>
                </a:lnTo>
                <a:lnTo>
                  <a:pt x="2122" y="1861"/>
                </a:lnTo>
                <a:lnTo>
                  <a:pt x="2118" y="1870"/>
                </a:lnTo>
                <a:lnTo>
                  <a:pt x="2112" y="1878"/>
                </a:lnTo>
                <a:lnTo>
                  <a:pt x="2106" y="1887"/>
                </a:lnTo>
                <a:lnTo>
                  <a:pt x="2100" y="1893"/>
                </a:lnTo>
                <a:lnTo>
                  <a:pt x="2093" y="1901"/>
                </a:lnTo>
                <a:lnTo>
                  <a:pt x="2086" y="1907"/>
                </a:lnTo>
                <a:lnTo>
                  <a:pt x="2078" y="1913"/>
                </a:lnTo>
                <a:lnTo>
                  <a:pt x="2069" y="1918"/>
                </a:lnTo>
                <a:lnTo>
                  <a:pt x="2061" y="1921"/>
                </a:lnTo>
                <a:lnTo>
                  <a:pt x="2052" y="1926"/>
                </a:lnTo>
                <a:lnTo>
                  <a:pt x="2043" y="1928"/>
                </a:lnTo>
                <a:lnTo>
                  <a:pt x="2034" y="1930"/>
                </a:lnTo>
                <a:lnTo>
                  <a:pt x="2024" y="1932"/>
                </a:lnTo>
                <a:lnTo>
                  <a:pt x="2015" y="1932"/>
                </a:lnTo>
                <a:lnTo>
                  <a:pt x="2015" y="1932"/>
                </a:lnTo>
                <a:lnTo>
                  <a:pt x="2003" y="1930"/>
                </a:lnTo>
                <a:lnTo>
                  <a:pt x="1992" y="1928"/>
                </a:lnTo>
                <a:lnTo>
                  <a:pt x="1980" y="1925"/>
                </a:lnTo>
                <a:lnTo>
                  <a:pt x="1969" y="1920"/>
                </a:lnTo>
                <a:lnTo>
                  <a:pt x="1959" y="1915"/>
                </a:lnTo>
                <a:lnTo>
                  <a:pt x="1949" y="1908"/>
                </a:lnTo>
                <a:lnTo>
                  <a:pt x="1940" y="1900"/>
                </a:lnTo>
                <a:lnTo>
                  <a:pt x="1932" y="1891"/>
                </a:lnTo>
                <a:lnTo>
                  <a:pt x="1924" y="1881"/>
                </a:lnTo>
                <a:lnTo>
                  <a:pt x="1917" y="1871"/>
                </a:lnTo>
                <a:lnTo>
                  <a:pt x="1911" y="1859"/>
                </a:lnTo>
                <a:lnTo>
                  <a:pt x="1906" y="1847"/>
                </a:lnTo>
                <a:lnTo>
                  <a:pt x="1903" y="1834"/>
                </a:lnTo>
                <a:lnTo>
                  <a:pt x="1899" y="1820"/>
                </a:lnTo>
                <a:lnTo>
                  <a:pt x="1898" y="1807"/>
                </a:lnTo>
                <a:lnTo>
                  <a:pt x="1897" y="1792"/>
                </a:lnTo>
                <a:lnTo>
                  <a:pt x="1898" y="1753"/>
                </a:lnTo>
                <a:close/>
                <a:moveTo>
                  <a:pt x="1907" y="2522"/>
                </a:moveTo>
                <a:lnTo>
                  <a:pt x="1500" y="2522"/>
                </a:lnTo>
                <a:lnTo>
                  <a:pt x="1500" y="2550"/>
                </a:lnTo>
                <a:lnTo>
                  <a:pt x="1925" y="2550"/>
                </a:lnTo>
                <a:lnTo>
                  <a:pt x="2040" y="2290"/>
                </a:lnTo>
                <a:lnTo>
                  <a:pt x="2014" y="2279"/>
                </a:lnTo>
                <a:lnTo>
                  <a:pt x="1907" y="2522"/>
                </a:lnTo>
                <a:close/>
                <a:moveTo>
                  <a:pt x="407" y="2114"/>
                </a:moveTo>
                <a:lnTo>
                  <a:pt x="407" y="2114"/>
                </a:lnTo>
                <a:lnTo>
                  <a:pt x="402" y="2100"/>
                </a:lnTo>
                <a:lnTo>
                  <a:pt x="396" y="2088"/>
                </a:lnTo>
                <a:lnTo>
                  <a:pt x="389" y="2078"/>
                </a:lnTo>
                <a:lnTo>
                  <a:pt x="383" y="2068"/>
                </a:lnTo>
                <a:lnTo>
                  <a:pt x="375" y="2060"/>
                </a:lnTo>
                <a:lnTo>
                  <a:pt x="367" y="2053"/>
                </a:lnTo>
                <a:lnTo>
                  <a:pt x="358" y="2047"/>
                </a:lnTo>
                <a:lnTo>
                  <a:pt x="349" y="2042"/>
                </a:lnTo>
                <a:lnTo>
                  <a:pt x="340" y="2037"/>
                </a:lnTo>
                <a:lnTo>
                  <a:pt x="331" y="2035"/>
                </a:lnTo>
                <a:lnTo>
                  <a:pt x="313" y="2031"/>
                </a:lnTo>
                <a:lnTo>
                  <a:pt x="296" y="2028"/>
                </a:lnTo>
                <a:lnTo>
                  <a:pt x="280" y="2027"/>
                </a:lnTo>
                <a:lnTo>
                  <a:pt x="147" y="2027"/>
                </a:lnTo>
                <a:lnTo>
                  <a:pt x="147" y="2027"/>
                </a:lnTo>
                <a:lnTo>
                  <a:pt x="133" y="2028"/>
                </a:lnTo>
                <a:lnTo>
                  <a:pt x="120" y="2029"/>
                </a:lnTo>
                <a:lnTo>
                  <a:pt x="108" y="2033"/>
                </a:lnTo>
                <a:lnTo>
                  <a:pt x="97" y="2036"/>
                </a:lnTo>
                <a:lnTo>
                  <a:pt x="87" y="2041"/>
                </a:lnTo>
                <a:lnTo>
                  <a:pt x="78" y="2046"/>
                </a:lnTo>
                <a:lnTo>
                  <a:pt x="70" y="2053"/>
                </a:lnTo>
                <a:lnTo>
                  <a:pt x="62" y="2061"/>
                </a:lnTo>
                <a:lnTo>
                  <a:pt x="55" y="2069"/>
                </a:lnTo>
                <a:lnTo>
                  <a:pt x="50" y="2078"/>
                </a:lnTo>
                <a:lnTo>
                  <a:pt x="45" y="2088"/>
                </a:lnTo>
                <a:lnTo>
                  <a:pt x="41" y="2099"/>
                </a:lnTo>
                <a:lnTo>
                  <a:pt x="37" y="2110"/>
                </a:lnTo>
                <a:lnTo>
                  <a:pt x="34" y="2123"/>
                </a:lnTo>
                <a:lnTo>
                  <a:pt x="32" y="2136"/>
                </a:lnTo>
                <a:lnTo>
                  <a:pt x="30" y="2150"/>
                </a:lnTo>
                <a:lnTo>
                  <a:pt x="0" y="2472"/>
                </a:lnTo>
                <a:lnTo>
                  <a:pt x="55" y="2477"/>
                </a:lnTo>
                <a:lnTo>
                  <a:pt x="86" y="2154"/>
                </a:lnTo>
                <a:lnTo>
                  <a:pt x="86" y="2154"/>
                </a:lnTo>
                <a:lnTo>
                  <a:pt x="88" y="2135"/>
                </a:lnTo>
                <a:lnTo>
                  <a:pt x="91" y="2119"/>
                </a:lnTo>
                <a:lnTo>
                  <a:pt x="97" y="2107"/>
                </a:lnTo>
                <a:lnTo>
                  <a:pt x="100" y="2101"/>
                </a:lnTo>
                <a:lnTo>
                  <a:pt x="104" y="2097"/>
                </a:lnTo>
                <a:lnTo>
                  <a:pt x="107" y="2094"/>
                </a:lnTo>
                <a:lnTo>
                  <a:pt x="111" y="2090"/>
                </a:lnTo>
                <a:lnTo>
                  <a:pt x="116" y="2088"/>
                </a:lnTo>
                <a:lnTo>
                  <a:pt x="122" y="2086"/>
                </a:lnTo>
                <a:lnTo>
                  <a:pt x="134" y="2083"/>
                </a:lnTo>
                <a:lnTo>
                  <a:pt x="147" y="2082"/>
                </a:lnTo>
                <a:lnTo>
                  <a:pt x="280" y="2082"/>
                </a:lnTo>
                <a:lnTo>
                  <a:pt x="280" y="2082"/>
                </a:lnTo>
                <a:lnTo>
                  <a:pt x="291" y="2083"/>
                </a:lnTo>
                <a:lnTo>
                  <a:pt x="303" y="2085"/>
                </a:lnTo>
                <a:lnTo>
                  <a:pt x="314" y="2087"/>
                </a:lnTo>
                <a:lnTo>
                  <a:pt x="324" y="2091"/>
                </a:lnTo>
                <a:lnTo>
                  <a:pt x="333" y="2097"/>
                </a:lnTo>
                <a:lnTo>
                  <a:pt x="342" y="2106"/>
                </a:lnTo>
                <a:lnTo>
                  <a:pt x="349" y="2117"/>
                </a:lnTo>
                <a:lnTo>
                  <a:pt x="354" y="2132"/>
                </a:lnTo>
                <a:lnTo>
                  <a:pt x="435" y="2371"/>
                </a:lnTo>
                <a:lnTo>
                  <a:pt x="731" y="2413"/>
                </a:lnTo>
                <a:lnTo>
                  <a:pt x="731" y="2357"/>
                </a:lnTo>
                <a:lnTo>
                  <a:pt x="477" y="2321"/>
                </a:lnTo>
                <a:lnTo>
                  <a:pt x="407" y="2114"/>
                </a:lnTo>
                <a:close/>
                <a:moveTo>
                  <a:pt x="2084" y="2027"/>
                </a:moveTo>
                <a:lnTo>
                  <a:pt x="1952" y="2027"/>
                </a:lnTo>
                <a:lnTo>
                  <a:pt x="1952" y="2027"/>
                </a:lnTo>
                <a:lnTo>
                  <a:pt x="1936" y="2028"/>
                </a:lnTo>
                <a:lnTo>
                  <a:pt x="1918" y="2031"/>
                </a:lnTo>
                <a:lnTo>
                  <a:pt x="1900" y="2035"/>
                </a:lnTo>
                <a:lnTo>
                  <a:pt x="1891" y="2037"/>
                </a:lnTo>
                <a:lnTo>
                  <a:pt x="1882" y="2042"/>
                </a:lnTo>
                <a:lnTo>
                  <a:pt x="1873" y="2047"/>
                </a:lnTo>
                <a:lnTo>
                  <a:pt x="1866" y="2053"/>
                </a:lnTo>
                <a:lnTo>
                  <a:pt x="1858" y="2060"/>
                </a:lnTo>
                <a:lnTo>
                  <a:pt x="1850" y="2068"/>
                </a:lnTo>
                <a:lnTo>
                  <a:pt x="1842" y="2078"/>
                </a:lnTo>
                <a:lnTo>
                  <a:pt x="1836" y="2088"/>
                </a:lnTo>
                <a:lnTo>
                  <a:pt x="1830" y="2100"/>
                </a:lnTo>
                <a:lnTo>
                  <a:pt x="1825" y="2114"/>
                </a:lnTo>
                <a:lnTo>
                  <a:pt x="1755" y="2321"/>
                </a:lnTo>
                <a:lnTo>
                  <a:pt x="1500" y="2357"/>
                </a:lnTo>
                <a:lnTo>
                  <a:pt x="1500" y="2413"/>
                </a:lnTo>
                <a:lnTo>
                  <a:pt x="1796" y="2371"/>
                </a:lnTo>
                <a:lnTo>
                  <a:pt x="1877" y="2132"/>
                </a:lnTo>
                <a:lnTo>
                  <a:pt x="1877" y="2132"/>
                </a:lnTo>
                <a:lnTo>
                  <a:pt x="1882" y="2117"/>
                </a:lnTo>
                <a:lnTo>
                  <a:pt x="1890" y="2106"/>
                </a:lnTo>
                <a:lnTo>
                  <a:pt x="1898" y="2097"/>
                </a:lnTo>
                <a:lnTo>
                  <a:pt x="1908" y="2091"/>
                </a:lnTo>
                <a:lnTo>
                  <a:pt x="1918" y="2087"/>
                </a:lnTo>
                <a:lnTo>
                  <a:pt x="1929" y="2085"/>
                </a:lnTo>
                <a:lnTo>
                  <a:pt x="1940" y="2083"/>
                </a:lnTo>
                <a:lnTo>
                  <a:pt x="1952" y="2082"/>
                </a:lnTo>
                <a:lnTo>
                  <a:pt x="2084" y="2082"/>
                </a:lnTo>
                <a:lnTo>
                  <a:pt x="2084" y="2082"/>
                </a:lnTo>
                <a:lnTo>
                  <a:pt x="2098" y="2083"/>
                </a:lnTo>
                <a:lnTo>
                  <a:pt x="2110" y="2086"/>
                </a:lnTo>
                <a:lnTo>
                  <a:pt x="2115" y="2088"/>
                </a:lnTo>
                <a:lnTo>
                  <a:pt x="2120" y="2090"/>
                </a:lnTo>
                <a:lnTo>
                  <a:pt x="2124" y="2094"/>
                </a:lnTo>
                <a:lnTo>
                  <a:pt x="2129" y="2097"/>
                </a:lnTo>
                <a:lnTo>
                  <a:pt x="2132" y="2101"/>
                </a:lnTo>
                <a:lnTo>
                  <a:pt x="2136" y="2107"/>
                </a:lnTo>
                <a:lnTo>
                  <a:pt x="2140" y="2119"/>
                </a:lnTo>
                <a:lnTo>
                  <a:pt x="2145" y="2135"/>
                </a:lnTo>
                <a:lnTo>
                  <a:pt x="2147" y="2154"/>
                </a:lnTo>
                <a:lnTo>
                  <a:pt x="2176" y="2477"/>
                </a:lnTo>
                <a:lnTo>
                  <a:pt x="2231" y="2472"/>
                </a:lnTo>
                <a:lnTo>
                  <a:pt x="2202" y="2150"/>
                </a:lnTo>
                <a:lnTo>
                  <a:pt x="2202" y="2150"/>
                </a:lnTo>
                <a:lnTo>
                  <a:pt x="2200" y="2136"/>
                </a:lnTo>
                <a:lnTo>
                  <a:pt x="2197" y="2123"/>
                </a:lnTo>
                <a:lnTo>
                  <a:pt x="2195" y="2110"/>
                </a:lnTo>
                <a:lnTo>
                  <a:pt x="2192" y="2099"/>
                </a:lnTo>
                <a:lnTo>
                  <a:pt x="2187" y="2088"/>
                </a:lnTo>
                <a:lnTo>
                  <a:pt x="2182" y="2078"/>
                </a:lnTo>
                <a:lnTo>
                  <a:pt x="2176" y="2069"/>
                </a:lnTo>
                <a:lnTo>
                  <a:pt x="2169" y="2061"/>
                </a:lnTo>
                <a:lnTo>
                  <a:pt x="2163" y="2053"/>
                </a:lnTo>
                <a:lnTo>
                  <a:pt x="2154" y="2046"/>
                </a:lnTo>
                <a:lnTo>
                  <a:pt x="2145" y="2041"/>
                </a:lnTo>
                <a:lnTo>
                  <a:pt x="2134" y="2036"/>
                </a:lnTo>
                <a:lnTo>
                  <a:pt x="2123" y="2033"/>
                </a:lnTo>
                <a:lnTo>
                  <a:pt x="2112" y="2029"/>
                </a:lnTo>
                <a:lnTo>
                  <a:pt x="2098" y="2028"/>
                </a:lnTo>
                <a:lnTo>
                  <a:pt x="2084" y="2027"/>
                </a:lnTo>
                <a:lnTo>
                  <a:pt x="2084" y="2027"/>
                </a:lnTo>
                <a:close/>
                <a:moveTo>
                  <a:pt x="656" y="1118"/>
                </a:moveTo>
                <a:lnTo>
                  <a:pt x="673" y="976"/>
                </a:lnTo>
                <a:lnTo>
                  <a:pt x="1207" y="1242"/>
                </a:lnTo>
                <a:lnTo>
                  <a:pt x="1194" y="1174"/>
                </a:lnTo>
                <a:lnTo>
                  <a:pt x="711" y="932"/>
                </a:lnTo>
                <a:lnTo>
                  <a:pt x="711" y="932"/>
                </a:lnTo>
                <a:lnTo>
                  <a:pt x="660" y="907"/>
                </a:lnTo>
                <a:lnTo>
                  <a:pt x="612" y="881"/>
                </a:lnTo>
                <a:lnTo>
                  <a:pt x="588" y="868"/>
                </a:lnTo>
                <a:lnTo>
                  <a:pt x="566" y="854"/>
                </a:lnTo>
                <a:lnTo>
                  <a:pt x="546" y="840"/>
                </a:lnTo>
                <a:lnTo>
                  <a:pt x="525" y="824"/>
                </a:lnTo>
                <a:lnTo>
                  <a:pt x="656" y="1118"/>
                </a:lnTo>
                <a:close/>
                <a:moveTo>
                  <a:pt x="217" y="2279"/>
                </a:moveTo>
                <a:lnTo>
                  <a:pt x="192" y="2290"/>
                </a:lnTo>
                <a:lnTo>
                  <a:pt x="306" y="2550"/>
                </a:lnTo>
                <a:lnTo>
                  <a:pt x="731" y="2550"/>
                </a:lnTo>
                <a:lnTo>
                  <a:pt x="731" y="2522"/>
                </a:lnTo>
                <a:lnTo>
                  <a:pt x="324" y="2522"/>
                </a:lnTo>
                <a:lnTo>
                  <a:pt x="217" y="2279"/>
                </a:lnTo>
                <a:close/>
                <a:moveTo>
                  <a:pt x="1539" y="1116"/>
                </a:moveTo>
                <a:lnTo>
                  <a:pt x="1670" y="824"/>
                </a:lnTo>
                <a:lnTo>
                  <a:pt x="1670" y="824"/>
                </a:lnTo>
                <a:lnTo>
                  <a:pt x="1645" y="842"/>
                </a:lnTo>
                <a:lnTo>
                  <a:pt x="1621" y="858"/>
                </a:lnTo>
                <a:lnTo>
                  <a:pt x="1597" y="874"/>
                </a:lnTo>
                <a:lnTo>
                  <a:pt x="1572" y="888"/>
                </a:lnTo>
                <a:lnTo>
                  <a:pt x="1547" y="902"/>
                </a:lnTo>
                <a:lnTo>
                  <a:pt x="1522" y="913"/>
                </a:lnTo>
                <a:lnTo>
                  <a:pt x="1498" y="925"/>
                </a:lnTo>
                <a:lnTo>
                  <a:pt x="1472" y="935"/>
                </a:lnTo>
                <a:lnTo>
                  <a:pt x="1447" y="944"/>
                </a:lnTo>
                <a:lnTo>
                  <a:pt x="1422" y="953"/>
                </a:lnTo>
                <a:lnTo>
                  <a:pt x="1396" y="961"/>
                </a:lnTo>
                <a:lnTo>
                  <a:pt x="1372" y="968"/>
                </a:lnTo>
                <a:lnTo>
                  <a:pt x="1322" y="980"/>
                </a:lnTo>
                <a:lnTo>
                  <a:pt x="1274" y="989"/>
                </a:lnTo>
                <a:lnTo>
                  <a:pt x="1226" y="996"/>
                </a:lnTo>
                <a:lnTo>
                  <a:pt x="1181" y="1001"/>
                </a:lnTo>
                <a:lnTo>
                  <a:pt x="1138" y="1003"/>
                </a:lnTo>
                <a:lnTo>
                  <a:pt x="1096" y="1004"/>
                </a:lnTo>
                <a:lnTo>
                  <a:pt x="1058" y="1003"/>
                </a:lnTo>
                <a:lnTo>
                  <a:pt x="1022" y="1002"/>
                </a:lnTo>
                <a:lnTo>
                  <a:pt x="990" y="998"/>
                </a:lnTo>
                <a:lnTo>
                  <a:pt x="961" y="996"/>
                </a:lnTo>
                <a:lnTo>
                  <a:pt x="1180" y="1105"/>
                </a:lnTo>
                <a:lnTo>
                  <a:pt x="1171" y="1058"/>
                </a:lnTo>
                <a:lnTo>
                  <a:pt x="1171" y="1058"/>
                </a:lnTo>
                <a:lnTo>
                  <a:pt x="1194" y="1057"/>
                </a:lnTo>
                <a:lnTo>
                  <a:pt x="1219" y="1055"/>
                </a:lnTo>
                <a:lnTo>
                  <a:pt x="1243" y="1051"/>
                </a:lnTo>
                <a:lnTo>
                  <a:pt x="1269" y="1048"/>
                </a:lnTo>
                <a:lnTo>
                  <a:pt x="1322" y="1038"/>
                </a:lnTo>
                <a:lnTo>
                  <a:pt x="1373" y="1027"/>
                </a:lnTo>
                <a:lnTo>
                  <a:pt x="1421" y="1013"/>
                </a:lnTo>
                <a:lnTo>
                  <a:pt x="1464" y="1000"/>
                </a:lnTo>
                <a:lnTo>
                  <a:pt x="1499" y="987"/>
                </a:lnTo>
                <a:lnTo>
                  <a:pt x="1513" y="980"/>
                </a:lnTo>
                <a:lnTo>
                  <a:pt x="1524" y="975"/>
                </a:lnTo>
                <a:lnTo>
                  <a:pt x="1539" y="1116"/>
                </a:lnTo>
                <a:close/>
                <a:moveTo>
                  <a:pt x="55" y="1878"/>
                </a:moveTo>
                <a:lnTo>
                  <a:pt x="55" y="1878"/>
                </a:lnTo>
                <a:lnTo>
                  <a:pt x="59" y="1884"/>
                </a:lnTo>
                <a:lnTo>
                  <a:pt x="63" y="1890"/>
                </a:lnTo>
                <a:lnTo>
                  <a:pt x="69" y="1896"/>
                </a:lnTo>
                <a:lnTo>
                  <a:pt x="75" y="1899"/>
                </a:lnTo>
                <a:lnTo>
                  <a:pt x="82" y="1902"/>
                </a:lnTo>
                <a:lnTo>
                  <a:pt x="90" y="1905"/>
                </a:lnTo>
                <a:lnTo>
                  <a:pt x="98" y="1906"/>
                </a:lnTo>
                <a:lnTo>
                  <a:pt x="106" y="1906"/>
                </a:lnTo>
                <a:lnTo>
                  <a:pt x="108" y="1905"/>
                </a:lnTo>
                <a:lnTo>
                  <a:pt x="108" y="1905"/>
                </a:lnTo>
                <a:lnTo>
                  <a:pt x="119" y="1917"/>
                </a:lnTo>
                <a:lnTo>
                  <a:pt x="132" y="1927"/>
                </a:lnTo>
                <a:lnTo>
                  <a:pt x="144" y="1937"/>
                </a:lnTo>
                <a:lnTo>
                  <a:pt x="159" y="1945"/>
                </a:lnTo>
                <a:lnTo>
                  <a:pt x="173" y="1951"/>
                </a:lnTo>
                <a:lnTo>
                  <a:pt x="189" y="1956"/>
                </a:lnTo>
                <a:lnTo>
                  <a:pt x="205" y="1959"/>
                </a:lnTo>
                <a:lnTo>
                  <a:pt x="222" y="1960"/>
                </a:lnTo>
                <a:lnTo>
                  <a:pt x="222" y="1960"/>
                </a:lnTo>
                <a:lnTo>
                  <a:pt x="237" y="1959"/>
                </a:lnTo>
                <a:lnTo>
                  <a:pt x="253" y="1956"/>
                </a:lnTo>
                <a:lnTo>
                  <a:pt x="268" y="1952"/>
                </a:lnTo>
                <a:lnTo>
                  <a:pt x="282" y="1946"/>
                </a:lnTo>
                <a:lnTo>
                  <a:pt x="296" y="1938"/>
                </a:lnTo>
                <a:lnTo>
                  <a:pt x="308" y="1930"/>
                </a:lnTo>
                <a:lnTo>
                  <a:pt x="320" y="1920"/>
                </a:lnTo>
                <a:lnTo>
                  <a:pt x="331" y="1909"/>
                </a:lnTo>
                <a:lnTo>
                  <a:pt x="341" y="1897"/>
                </a:lnTo>
                <a:lnTo>
                  <a:pt x="350" y="1883"/>
                </a:lnTo>
                <a:lnTo>
                  <a:pt x="358" y="1869"/>
                </a:lnTo>
                <a:lnTo>
                  <a:pt x="363" y="1854"/>
                </a:lnTo>
                <a:lnTo>
                  <a:pt x="369" y="1838"/>
                </a:lnTo>
                <a:lnTo>
                  <a:pt x="372" y="1823"/>
                </a:lnTo>
                <a:lnTo>
                  <a:pt x="375" y="1806"/>
                </a:lnTo>
                <a:lnTo>
                  <a:pt x="376" y="1788"/>
                </a:lnTo>
                <a:lnTo>
                  <a:pt x="376" y="1746"/>
                </a:lnTo>
                <a:lnTo>
                  <a:pt x="376" y="1746"/>
                </a:lnTo>
                <a:lnTo>
                  <a:pt x="375" y="1728"/>
                </a:lnTo>
                <a:lnTo>
                  <a:pt x="372" y="1710"/>
                </a:lnTo>
                <a:lnTo>
                  <a:pt x="368" y="1693"/>
                </a:lnTo>
                <a:lnTo>
                  <a:pt x="362" y="1676"/>
                </a:lnTo>
                <a:lnTo>
                  <a:pt x="356" y="1661"/>
                </a:lnTo>
                <a:lnTo>
                  <a:pt x="347" y="1646"/>
                </a:lnTo>
                <a:lnTo>
                  <a:pt x="336" y="1633"/>
                </a:lnTo>
                <a:lnTo>
                  <a:pt x="326" y="1620"/>
                </a:lnTo>
                <a:lnTo>
                  <a:pt x="326" y="1620"/>
                </a:lnTo>
                <a:lnTo>
                  <a:pt x="336" y="1606"/>
                </a:lnTo>
                <a:lnTo>
                  <a:pt x="336" y="1606"/>
                </a:lnTo>
                <a:lnTo>
                  <a:pt x="344" y="1591"/>
                </a:lnTo>
                <a:lnTo>
                  <a:pt x="349" y="1575"/>
                </a:lnTo>
                <a:lnTo>
                  <a:pt x="352" y="1559"/>
                </a:lnTo>
                <a:lnTo>
                  <a:pt x="354" y="1544"/>
                </a:lnTo>
                <a:lnTo>
                  <a:pt x="354" y="1544"/>
                </a:lnTo>
                <a:lnTo>
                  <a:pt x="345" y="1548"/>
                </a:lnTo>
                <a:lnTo>
                  <a:pt x="338" y="1552"/>
                </a:lnTo>
                <a:lnTo>
                  <a:pt x="329" y="1555"/>
                </a:lnTo>
                <a:lnTo>
                  <a:pt x="320" y="1557"/>
                </a:lnTo>
                <a:lnTo>
                  <a:pt x="311" y="1558"/>
                </a:lnTo>
                <a:lnTo>
                  <a:pt x="300" y="1559"/>
                </a:lnTo>
                <a:lnTo>
                  <a:pt x="291" y="1559"/>
                </a:lnTo>
                <a:lnTo>
                  <a:pt x="282" y="1559"/>
                </a:lnTo>
                <a:lnTo>
                  <a:pt x="282" y="1561"/>
                </a:lnTo>
                <a:lnTo>
                  <a:pt x="282" y="1561"/>
                </a:lnTo>
                <a:lnTo>
                  <a:pt x="268" y="1556"/>
                </a:lnTo>
                <a:lnTo>
                  <a:pt x="253" y="1553"/>
                </a:lnTo>
                <a:lnTo>
                  <a:pt x="239" y="1550"/>
                </a:lnTo>
                <a:lnTo>
                  <a:pt x="224" y="1548"/>
                </a:lnTo>
                <a:lnTo>
                  <a:pt x="210" y="1548"/>
                </a:lnTo>
                <a:lnTo>
                  <a:pt x="197" y="1548"/>
                </a:lnTo>
                <a:lnTo>
                  <a:pt x="183" y="1549"/>
                </a:lnTo>
                <a:lnTo>
                  <a:pt x="171" y="1552"/>
                </a:lnTo>
                <a:lnTo>
                  <a:pt x="158" y="1554"/>
                </a:lnTo>
                <a:lnTo>
                  <a:pt x="146" y="1557"/>
                </a:lnTo>
                <a:lnTo>
                  <a:pt x="134" y="1561"/>
                </a:lnTo>
                <a:lnTo>
                  <a:pt x="123" y="1565"/>
                </a:lnTo>
                <a:lnTo>
                  <a:pt x="113" y="1571"/>
                </a:lnTo>
                <a:lnTo>
                  <a:pt x="101" y="1576"/>
                </a:lnTo>
                <a:lnTo>
                  <a:pt x="92" y="1582"/>
                </a:lnTo>
                <a:lnTo>
                  <a:pt x="82" y="1589"/>
                </a:lnTo>
                <a:lnTo>
                  <a:pt x="65" y="1603"/>
                </a:lnTo>
                <a:lnTo>
                  <a:pt x="51" y="1619"/>
                </a:lnTo>
                <a:lnTo>
                  <a:pt x="38" y="1636"/>
                </a:lnTo>
                <a:lnTo>
                  <a:pt x="34" y="1645"/>
                </a:lnTo>
                <a:lnTo>
                  <a:pt x="29" y="1654"/>
                </a:lnTo>
                <a:lnTo>
                  <a:pt x="26" y="1664"/>
                </a:lnTo>
                <a:lnTo>
                  <a:pt x="23" y="1673"/>
                </a:lnTo>
                <a:lnTo>
                  <a:pt x="20" y="1682"/>
                </a:lnTo>
                <a:lnTo>
                  <a:pt x="18" y="1692"/>
                </a:lnTo>
                <a:lnTo>
                  <a:pt x="18" y="1701"/>
                </a:lnTo>
                <a:lnTo>
                  <a:pt x="18" y="1710"/>
                </a:lnTo>
                <a:lnTo>
                  <a:pt x="19" y="1720"/>
                </a:lnTo>
                <a:lnTo>
                  <a:pt x="20" y="1729"/>
                </a:lnTo>
                <a:lnTo>
                  <a:pt x="55" y="1878"/>
                </a:lnTo>
                <a:close/>
                <a:moveTo>
                  <a:pt x="119" y="1790"/>
                </a:moveTo>
                <a:lnTo>
                  <a:pt x="120" y="1790"/>
                </a:lnTo>
                <a:lnTo>
                  <a:pt x="120" y="1790"/>
                </a:lnTo>
                <a:lnTo>
                  <a:pt x="122" y="1784"/>
                </a:lnTo>
                <a:lnTo>
                  <a:pt x="124" y="1779"/>
                </a:lnTo>
                <a:lnTo>
                  <a:pt x="126" y="1774"/>
                </a:lnTo>
                <a:lnTo>
                  <a:pt x="129" y="1770"/>
                </a:lnTo>
                <a:lnTo>
                  <a:pt x="134" y="1766"/>
                </a:lnTo>
                <a:lnTo>
                  <a:pt x="138" y="1763"/>
                </a:lnTo>
                <a:lnTo>
                  <a:pt x="144" y="1761"/>
                </a:lnTo>
                <a:lnTo>
                  <a:pt x="150" y="1758"/>
                </a:lnTo>
                <a:lnTo>
                  <a:pt x="150" y="1758"/>
                </a:lnTo>
                <a:lnTo>
                  <a:pt x="155" y="1758"/>
                </a:lnTo>
                <a:lnTo>
                  <a:pt x="161" y="1758"/>
                </a:lnTo>
                <a:lnTo>
                  <a:pt x="167" y="1761"/>
                </a:lnTo>
                <a:lnTo>
                  <a:pt x="172" y="1762"/>
                </a:lnTo>
                <a:lnTo>
                  <a:pt x="177" y="1765"/>
                </a:lnTo>
                <a:lnTo>
                  <a:pt x="181" y="1769"/>
                </a:lnTo>
                <a:lnTo>
                  <a:pt x="185" y="1773"/>
                </a:lnTo>
                <a:lnTo>
                  <a:pt x="188" y="1779"/>
                </a:lnTo>
                <a:lnTo>
                  <a:pt x="188" y="1779"/>
                </a:lnTo>
                <a:lnTo>
                  <a:pt x="200" y="1771"/>
                </a:lnTo>
                <a:lnTo>
                  <a:pt x="214" y="1761"/>
                </a:lnTo>
                <a:lnTo>
                  <a:pt x="226" y="1749"/>
                </a:lnTo>
                <a:lnTo>
                  <a:pt x="240" y="1735"/>
                </a:lnTo>
                <a:lnTo>
                  <a:pt x="253" y="1718"/>
                </a:lnTo>
                <a:lnTo>
                  <a:pt x="266" y="1698"/>
                </a:lnTo>
                <a:lnTo>
                  <a:pt x="279" y="1675"/>
                </a:lnTo>
                <a:lnTo>
                  <a:pt x="291" y="1649"/>
                </a:lnTo>
                <a:lnTo>
                  <a:pt x="291" y="1649"/>
                </a:lnTo>
                <a:lnTo>
                  <a:pt x="306" y="1639"/>
                </a:lnTo>
                <a:lnTo>
                  <a:pt x="306" y="1639"/>
                </a:lnTo>
                <a:lnTo>
                  <a:pt x="315" y="1649"/>
                </a:lnTo>
                <a:lnTo>
                  <a:pt x="324" y="1661"/>
                </a:lnTo>
                <a:lnTo>
                  <a:pt x="331" y="1673"/>
                </a:lnTo>
                <a:lnTo>
                  <a:pt x="336" y="1687"/>
                </a:lnTo>
                <a:lnTo>
                  <a:pt x="342" y="1700"/>
                </a:lnTo>
                <a:lnTo>
                  <a:pt x="345" y="1716"/>
                </a:lnTo>
                <a:lnTo>
                  <a:pt x="348" y="1730"/>
                </a:lnTo>
                <a:lnTo>
                  <a:pt x="348" y="1746"/>
                </a:lnTo>
                <a:lnTo>
                  <a:pt x="348" y="1788"/>
                </a:lnTo>
                <a:lnTo>
                  <a:pt x="348" y="1788"/>
                </a:lnTo>
                <a:lnTo>
                  <a:pt x="348" y="1803"/>
                </a:lnTo>
                <a:lnTo>
                  <a:pt x="345" y="1817"/>
                </a:lnTo>
                <a:lnTo>
                  <a:pt x="342" y="1832"/>
                </a:lnTo>
                <a:lnTo>
                  <a:pt x="338" y="1845"/>
                </a:lnTo>
                <a:lnTo>
                  <a:pt x="332" y="1857"/>
                </a:lnTo>
                <a:lnTo>
                  <a:pt x="326" y="1870"/>
                </a:lnTo>
                <a:lnTo>
                  <a:pt x="318" y="1880"/>
                </a:lnTo>
                <a:lnTo>
                  <a:pt x="311" y="1890"/>
                </a:lnTo>
                <a:lnTo>
                  <a:pt x="302" y="1900"/>
                </a:lnTo>
                <a:lnTo>
                  <a:pt x="291" y="1908"/>
                </a:lnTo>
                <a:lnTo>
                  <a:pt x="281" y="1915"/>
                </a:lnTo>
                <a:lnTo>
                  <a:pt x="270" y="1921"/>
                </a:lnTo>
                <a:lnTo>
                  <a:pt x="259" y="1926"/>
                </a:lnTo>
                <a:lnTo>
                  <a:pt x="246" y="1929"/>
                </a:lnTo>
                <a:lnTo>
                  <a:pt x="234" y="1932"/>
                </a:lnTo>
                <a:lnTo>
                  <a:pt x="222" y="1933"/>
                </a:lnTo>
                <a:lnTo>
                  <a:pt x="222" y="1933"/>
                </a:lnTo>
                <a:lnTo>
                  <a:pt x="206" y="1932"/>
                </a:lnTo>
                <a:lnTo>
                  <a:pt x="191" y="1928"/>
                </a:lnTo>
                <a:lnTo>
                  <a:pt x="178" y="1924"/>
                </a:lnTo>
                <a:lnTo>
                  <a:pt x="164" y="1917"/>
                </a:lnTo>
                <a:lnTo>
                  <a:pt x="152" y="1908"/>
                </a:lnTo>
                <a:lnTo>
                  <a:pt x="140" y="1898"/>
                </a:lnTo>
                <a:lnTo>
                  <a:pt x="129" y="1887"/>
                </a:lnTo>
                <a:lnTo>
                  <a:pt x="120" y="1874"/>
                </a:lnTo>
                <a:lnTo>
                  <a:pt x="120" y="1874"/>
                </a:lnTo>
                <a:lnTo>
                  <a:pt x="117" y="1856"/>
                </a:lnTo>
                <a:lnTo>
                  <a:pt x="116" y="1837"/>
                </a:lnTo>
                <a:lnTo>
                  <a:pt x="117" y="1815"/>
                </a:lnTo>
                <a:lnTo>
                  <a:pt x="119" y="1790"/>
                </a:lnTo>
                <a:lnTo>
                  <a:pt x="119" y="1790"/>
                </a:lnTo>
                <a:close/>
                <a:moveTo>
                  <a:pt x="1464" y="1920"/>
                </a:moveTo>
                <a:lnTo>
                  <a:pt x="1464" y="1920"/>
                </a:lnTo>
                <a:lnTo>
                  <a:pt x="1460" y="1902"/>
                </a:lnTo>
                <a:lnTo>
                  <a:pt x="1456" y="1886"/>
                </a:lnTo>
                <a:lnTo>
                  <a:pt x="1451" y="1870"/>
                </a:lnTo>
                <a:lnTo>
                  <a:pt x="1446" y="1856"/>
                </a:lnTo>
                <a:lnTo>
                  <a:pt x="1439" y="1844"/>
                </a:lnTo>
                <a:lnTo>
                  <a:pt x="1432" y="1833"/>
                </a:lnTo>
                <a:lnTo>
                  <a:pt x="1424" y="1823"/>
                </a:lnTo>
                <a:lnTo>
                  <a:pt x="1415" y="1814"/>
                </a:lnTo>
                <a:lnTo>
                  <a:pt x="1406" y="1806"/>
                </a:lnTo>
                <a:lnTo>
                  <a:pt x="1396" y="1799"/>
                </a:lnTo>
                <a:lnTo>
                  <a:pt x="1386" y="1793"/>
                </a:lnTo>
                <a:lnTo>
                  <a:pt x="1375" y="1788"/>
                </a:lnTo>
                <a:lnTo>
                  <a:pt x="1363" y="1783"/>
                </a:lnTo>
                <a:lnTo>
                  <a:pt x="1350" y="1780"/>
                </a:lnTo>
                <a:lnTo>
                  <a:pt x="1337" y="1776"/>
                </a:lnTo>
                <a:lnTo>
                  <a:pt x="1323" y="1774"/>
                </a:lnTo>
                <a:lnTo>
                  <a:pt x="1294" y="1770"/>
                </a:lnTo>
                <a:lnTo>
                  <a:pt x="1294" y="1770"/>
                </a:lnTo>
                <a:lnTo>
                  <a:pt x="1295" y="1843"/>
                </a:lnTo>
                <a:lnTo>
                  <a:pt x="1296" y="1853"/>
                </a:lnTo>
                <a:lnTo>
                  <a:pt x="1286" y="1856"/>
                </a:lnTo>
                <a:lnTo>
                  <a:pt x="1262" y="1863"/>
                </a:lnTo>
                <a:lnTo>
                  <a:pt x="1296" y="1893"/>
                </a:lnTo>
                <a:lnTo>
                  <a:pt x="1118" y="2095"/>
                </a:lnTo>
                <a:lnTo>
                  <a:pt x="947" y="1893"/>
                </a:lnTo>
                <a:lnTo>
                  <a:pt x="981" y="1863"/>
                </a:lnTo>
                <a:lnTo>
                  <a:pt x="949" y="1853"/>
                </a:lnTo>
                <a:lnTo>
                  <a:pt x="949" y="1843"/>
                </a:lnTo>
                <a:lnTo>
                  <a:pt x="949" y="1843"/>
                </a:lnTo>
                <a:lnTo>
                  <a:pt x="950" y="1769"/>
                </a:lnTo>
                <a:lnTo>
                  <a:pt x="911" y="1776"/>
                </a:lnTo>
                <a:lnTo>
                  <a:pt x="911" y="1776"/>
                </a:lnTo>
                <a:lnTo>
                  <a:pt x="899" y="1779"/>
                </a:lnTo>
                <a:lnTo>
                  <a:pt x="887" y="1783"/>
                </a:lnTo>
                <a:lnTo>
                  <a:pt x="874" y="1787"/>
                </a:lnTo>
                <a:lnTo>
                  <a:pt x="863" y="1791"/>
                </a:lnTo>
                <a:lnTo>
                  <a:pt x="853" y="1797"/>
                </a:lnTo>
                <a:lnTo>
                  <a:pt x="843" y="1803"/>
                </a:lnTo>
                <a:lnTo>
                  <a:pt x="834" y="1810"/>
                </a:lnTo>
                <a:lnTo>
                  <a:pt x="825" y="1818"/>
                </a:lnTo>
                <a:lnTo>
                  <a:pt x="817" y="1827"/>
                </a:lnTo>
                <a:lnTo>
                  <a:pt x="810" y="1837"/>
                </a:lnTo>
                <a:lnTo>
                  <a:pt x="803" y="1847"/>
                </a:lnTo>
                <a:lnTo>
                  <a:pt x="797" y="1860"/>
                </a:lnTo>
                <a:lnTo>
                  <a:pt x="791" y="1873"/>
                </a:lnTo>
                <a:lnTo>
                  <a:pt x="787" y="1888"/>
                </a:lnTo>
                <a:lnTo>
                  <a:pt x="782" y="1904"/>
                </a:lnTo>
                <a:lnTo>
                  <a:pt x="779" y="1920"/>
                </a:lnTo>
                <a:lnTo>
                  <a:pt x="738" y="2195"/>
                </a:lnTo>
                <a:lnTo>
                  <a:pt x="738" y="2195"/>
                </a:lnTo>
                <a:lnTo>
                  <a:pt x="787" y="2180"/>
                </a:lnTo>
                <a:lnTo>
                  <a:pt x="836" y="2168"/>
                </a:lnTo>
                <a:lnTo>
                  <a:pt x="887" y="2156"/>
                </a:lnTo>
                <a:lnTo>
                  <a:pt x="938" y="2147"/>
                </a:lnTo>
                <a:lnTo>
                  <a:pt x="991" y="2140"/>
                </a:lnTo>
                <a:lnTo>
                  <a:pt x="1045" y="2135"/>
                </a:lnTo>
                <a:lnTo>
                  <a:pt x="1099" y="2132"/>
                </a:lnTo>
                <a:lnTo>
                  <a:pt x="1154" y="2131"/>
                </a:lnTo>
                <a:lnTo>
                  <a:pt x="1154" y="2131"/>
                </a:lnTo>
                <a:lnTo>
                  <a:pt x="1199" y="2131"/>
                </a:lnTo>
                <a:lnTo>
                  <a:pt x="1244" y="2133"/>
                </a:lnTo>
                <a:lnTo>
                  <a:pt x="1289" y="2137"/>
                </a:lnTo>
                <a:lnTo>
                  <a:pt x="1333" y="2142"/>
                </a:lnTo>
                <a:lnTo>
                  <a:pt x="1376" y="2149"/>
                </a:lnTo>
                <a:lnTo>
                  <a:pt x="1419" y="2155"/>
                </a:lnTo>
                <a:lnTo>
                  <a:pt x="1460" y="2164"/>
                </a:lnTo>
                <a:lnTo>
                  <a:pt x="1502" y="2174"/>
                </a:lnTo>
                <a:lnTo>
                  <a:pt x="1464" y="1920"/>
                </a:lnTo>
                <a:close/>
                <a:moveTo>
                  <a:pt x="1296" y="1503"/>
                </a:moveTo>
                <a:lnTo>
                  <a:pt x="1296" y="1503"/>
                </a:lnTo>
                <a:lnTo>
                  <a:pt x="1293" y="1491"/>
                </a:lnTo>
                <a:lnTo>
                  <a:pt x="1289" y="1479"/>
                </a:lnTo>
                <a:lnTo>
                  <a:pt x="1286" y="1466"/>
                </a:lnTo>
                <a:lnTo>
                  <a:pt x="1280" y="1454"/>
                </a:lnTo>
                <a:lnTo>
                  <a:pt x="1275" y="1443"/>
                </a:lnTo>
                <a:lnTo>
                  <a:pt x="1268" y="1430"/>
                </a:lnTo>
                <a:lnTo>
                  <a:pt x="1259" y="1419"/>
                </a:lnTo>
                <a:lnTo>
                  <a:pt x="1250" y="1409"/>
                </a:lnTo>
                <a:lnTo>
                  <a:pt x="1239" y="1400"/>
                </a:lnTo>
                <a:lnTo>
                  <a:pt x="1226" y="1391"/>
                </a:lnTo>
                <a:lnTo>
                  <a:pt x="1213" y="1383"/>
                </a:lnTo>
                <a:lnTo>
                  <a:pt x="1197" y="1376"/>
                </a:lnTo>
                <a:lnTo>
                  <a:pt x="1180" y="1371"/>
                </a:lnTo>
                <a:lnTo>
                  <a:pt x="1161" y="1367"/>
                </a:lnTo>
                <a:lnTo>
                  <a:pt x="1141" y="1365"/>
                </a:lnTo>
                <a:lnTo>
                  <a:pt x="1118" y="1364"/>
                </a:lnTo>
                <a:lnTo>
                  <a:pt x="1118" y="1364"/>
                </a:lnTo>
                <a:lnTo>
                  <a:pt x="1096" y="1365"/>
                </a:lnTo>
                <a:lnTo>
                  <a:pt x="1076" y="1368"/>
                </a:lnTo>
                <a:lnTo>
                  <a:pt x="1058" y="1373"/>
                </a:lnTo>
                <a:lnTo>
                  <a:pt x="1042" y="1380"/>
                </a:lnTo>
                <a:lnTo>
                  <a:pt x="1027" y="1387"/>
                </a:lnTo>
                <a:lnTo>
                  <a:pt x="1015" y="1396"/>
                </a:lnTo>
                <a:lnTo>
                  <a:pt x="1005" y="1405"/>
                </a:lnTo>
                <a:lnTo>
                  <a:pt x="995" y="1417"/>
                </a:lnTo>
                <a:lnTo>
                  <a:pt x="987" y="1428"/>
                </a:lnTo>
                <a:lnTo>
                  <a:pt x="981" y="1439"/>
                </a:lnTo>
                <a:lnTo>
                  <a:pt x="976" y="1450"/>
                </a:lnTo>
                <a:lnTo>
                  <a:pt x="971" y="1462"/>
                </a:lnTo>
                <a:lnTo>
                  <a:pt x="964" y="1483"/>
                </a:lnTo>
                <a:lnTo>
                  <a:pt x="961" y="1502"/>
                </a:lnTo>
                <a:lnTo>
                  <a:pt x="961" y="1502"/>
                </a:lnTo>
                <a:lnTo>
                  <a:pt x="955" y="1547"/>
                </a:lnTo>
                <a:lnTo>
                  <a:pt x="950" y="1606"/>
                </a:lnTo>
                <a:lnTo>
                  <a:pt x="945" y="1658"/>
                </a:lnTo>
                <a:lnTo>
                  <a:pt x="945" y="1679"/>
                </a:lnTo>
                <a:lnTo>
                  <a:pt x="945" y="1690"/>
                </a:lnTo>
                <a:lnTo>
                  <a:pt x="945" y="1690"/>
                </a:lnTo>
                <a:lnTo>
                  <a:pt x="947" y="1694"/>
                </a:lnTo>
                <a:lnTo>
                  <a:pt x="951" y="1700"/>
                </a:lnTo>
                <a:lnTo>
                  <a:pt x="955" y="1706"/>
                </a:lnTo>
                <a:lnTo>
                  <a:pt x="961" y="1710"/>
                </a:lnTo>
                <a:lnTo>
                  <a:pt x="970" y="1713"/>
                </a:lnTo>
                <a:lnTo>
                  <a:pt x="981" y="1717"/>
                </a:lnTo>
                <a:lnTo>
                  <a:pt x="996" y="1719"/>
                </a:lnTo>
                <a:lnTo>
                  <a:pt x="1013" y="1720"/>
                </a:lnTo>
                <a:lnTo>
                  <a:pt x="1013" y="1720"/>
                </a:lnTo>
                <a:lnTo>
                  <a:pt x="1027" y="1720"/>
                </a:lnTo>
                <a:lnTo>
                  <a:pt x="1039" y="1720"/>
                </a:lnTo>
                <a:lnTo>
                  <a:pt x="1057" y="1718"/>
                </a:lnTo>
                <a:lnTo>
                  <a:pt x="1057" y="1718"/>
                </a:lnTo>
                <a:lnTo>
                  <a:pt x="1071" y="1726"/>
                </a:lnTo>
                <a:lnTo>
                  <a:pt x="1088" y="1733"/>
                </a:lnTo>
                <a:lnTo>
                  <a:pt x="1105" y="1737"/>
                </a:lnTo>
                <a:lnTo>
                  <a:pt x="1114" y="1738"/>
                </a:lnTo>
                <a:lnTo>
                  <a:pt x="1123" y="1738"/>
                </a:lnTo>
                <a:lnTo>
                  <a:pt x="1123" y="1738"/>
                </a:lnTo>
                <a:lnTo>
                  <a:pt x="1133" y="1738"/>
                </a:lnTo>
                <a:lnTo>
                  <a:pt x="1142" y="1737"/>
                </a:lnTo>
                <a:lnTo>
                  <a:pt x="1151" y="1735"/>
                </a:lnTo>
                <a:lnTo>
                  <a:pt x="1160" y="1733"/>
                </a:lnTo>
                <a:lnTo>
                  <a:pt x="1177" y="1726"/>
                </a:lnTo>
                <a:lnTo>
                  <a:pt x="1192" y="1717"/>
                </a:lnTo>
                <a:lnTo>
                  <a:pt x="1192" y="1717"/>
                </a:lnTo>
                <a:lnTo>
                  <a:pt x="1221" y="1718"/>
                </a:lnTo>
                <a:lnTo>
                  <a:pt x="1252" y="1719"/>
                </a:lnTo>
                <a:lnTo>
                  <a:pt x="1267" y="1718"/>
                </a:lnTo>
                <a:lnTo>
                  <a:pt x="1279" y="1717"/>
                </a:lnTo>
                <a:lnTo>
                  <a:pt x="1289" y="1716"/>
                </a:lnTo>
                <a:lnTo>
                  <a:pt x="1296" y="1712"/>
                </a:lnTo>
                <a:lnTo>
                  <a:pt x="1296" y="1712"/>
                </a:lnTo>
                <a:lnTo>
                  <a:pt x="1300" y="1709"/>
                </a:lnTo>
                <a:lnTo>
                  <a:pt x="1302" y="1702"/>
                </a:lnTo>
                <a:lnTo>
                  <a:pt x="1303" y="1694"/>
                </a:lnTo>
                <a:lnTo>
                  <a:pt x="1304" y="1684"/>
                </a:lnTo>
                <a:lnTo>
                  <a:pt x="1306" y="1658"/>
                </a:lnTo>
                <a:lnTo>
                  <a:pt x="1306" y="1628"/>
                </a:lnTo>
                <a:lnTo>
                  <a:pt x="1305" y="1595"/>
                </a:lnTo>
                <a:lnTo>
                  <a:pt x="1303" y="1562"/>
                </a:lnTo>
                <a:lnTo>
                  <a:pt x="1300" y="1530"/>
                </a:lnTo>
                <a:lnTo>
                  <a:pt x="1296" y="1503"/>
                </a:lnTo>
                <a:lnTo>
                  <a:pt x="1296" y="1503"/>
                </a:lnTo>
                <a:close/>
                <a:moveTo>
                  <a:pt x="1230" y="1592"/>
                </a:moveTo>
                <a:lnTo>
                  <a:pt x="1230" y="1592"/>
                </a:lnTo>
                <a:lnTo>
                  <a:pt x="1230" y="1603"/>
                </a:lnTo>
                <a:lnTo>
                  <a:pt x="1228" y="1616"/>
                </a:lnTo>
                <a:lnTo>
                  <a:pt x="1225" y="1627"/>
                </a:lnTo>
                <a:lnTo>
                  <a:pt x="1222" y="1638"/>
                </a:lnTo>
                <a:lnTo>
                  <a:pt x="1217" y="1648"/>
                </a:lnTo>
                <a:lnTo>
                  <a:pt x="1212" y="1658"/>
                </a:lnTo>
                <a:lnTo>
                  <a:pt x="1205" y="1667"/>
                </a:lnTo>
                <a:lnTo>
                  <a:pt x="1198" y="1676"/>
                </a:lnTo>
                <a:lnTo>
                  <a:pt x="1190" y="1683"/>
                </a:lnTo>
                <a:lnTo>
                  <a:pt x="1183" y="1690"/>
                </a:lnTo>
                <a:lnTo>
                  <a:pt x="1174" y="1697"/>
                </a:lnTo>
                <a:lnTo>
                  <a:pt x="1165" y="1701"/>
                </a:lnTo>
                <a:lnTo>
                  <a:pt x="1154" y="1706"/>
                </a:lnTo>
                <a:lnTo>
                  <a:pt x="1144" y="1708"/>
                </a:lnTo>
                <a:lnTo>
                  <a:pt x="1134" y="1710"/>
                </a:lnTo>
                <a:lnTo>
                  <a:pt x="1123" y="1710"/>
                </a:lnTo>
                <a:lnTo>
                  <a:pt x="1123" y="1710"/>
                </a:lnTo>
                <a:lnTo>
                  <a:pt x="1113" y="1710"/>
                </a:lnTo>
                <a:lnTo>
                  <a:pt x="1103" y="1708"/>
                </a:lnTo>
                <a:lnTo>
                  <a:pt x="1093" y="1706"/>
                </a:lnTo>
                <a:lnTo>
                  <a:pt x="1082" y="1701"/>
                </a:lnTo>
                <a:lnTo>
                  <a:pt x="1073" y="1697"/>
                </a:lnTo>
                <a:lnTo>
                  <a:pt x="1064" y="1690"/>
                </a:lnTo>
                <a:lnTo>
                  <a:pt x="1057" y="1683"/>
                </a:lnTo>
                <a:lnTo>
                  <a:pt x="1049" y="1676"/>
                </a:lnTo>
                <a:lnTo>
                  <a:pt x="1042" y="1667"/>
                </a:lnTo>
                <a:lnTo>
                  <a:pt x="1035" y="1658"/>
                </a:lnTo>
                <a:lnTo>
                  <a:pt x="1030" y="1648"/>
                </a:lnTo>
                <a:lnTo>
                  <a:pt x="1025" y="1638"/>
                </a:lnTo>
                <a:lnTo>
                  <a:pt x="1022" y="1627"/>
                </a:lnTo>
                <a:lnTo>
                  <a:pt x="1019" y="1616"/>
                </a:lnTo>
                <a:lnTo>
                  <a:pt x="1017" y="1603"/>
                </a:lnTo>
                <a:lnTo>
                  <a:pt x="1017" y="1592"/>
                </a:lnTo>
                <a:lnTo>
                  <a:pt x="1017" y="1559"/>
                </a:lnTo>
                <a:lnTo>
                  <a:pt x="1017" y="1559"/>
                </a:lnTo>
                <a:lnTo>
                  <a:pt x="1018" y="1544"/>
                </a:lnTo>
                <a:lnTo>
                  <a:pt x="1021" y="1528"/>
                </a:lnTo>
                <a:lnTo>
                  <a:pt x="1021" y="1528"/>
                </a:lnTo>
                <a:lnTo>
                  <a:pt x="1025" y="1532"/>
                </a:lnTo>
                <a:lnTo>
                  <a:pt x="1031" y="1537"/>
                </a:lnTo>
                <a:lnTo>
                  <a:pt x="1036" y="1541"/>
                </a:lnTo>
                <a:lnTo>
                  <a:pt x="1044" y="1545"/>
                </a:lnTo>
                <a:lnTo>
                  <a:pt x="1053" y="1547"/>
                </a:lnTo>
                <a:lnTo>
                  <a:pt x="1064" y="1549"/>
                </a:lnTo>
                <a:lnTo>
                  <a:pt x="1078" y="1549"/>
                </a:lnTo>
                <a:lnTo>
                  <a:pt x="1093" y="1548"/>
                </a:lnTo>
                <a:lnTo>
                  <a:pt x="1093" y="1548"/>
                </a:lnTo>
                <a:lnTo>
                  <a:pt x="1109" y="1545"/>
                </a:lnTo>
                <a:lnTo>
                  <a:pt x="1123" y="1541"/>
                </a:lnTo>
                <a:lnTo>
                  <a:pt x="1148" y="1531"/>
                </a:lnTo>
                <a:lnTo>
                  <a:pt x="1160" y="1527"/>
                </a:lnTo>
                <a:lnTo>
                  <a:pt x="1177" y="1523"/>
                </a:lnTo>
                <a:lnTo>
                  <a:pt x="1197" y="1521"/>
                </a:lnTo>
                <a:lnTo>
                  <a:pt x="1224" y="1520"/>
                </a:lnTo>
                <a:lnTo>
                  <a:pt x="1224" y="1520"/>
                </a:lnTo>
                <a:lnTo>
                  <a:pt x="1226" y="1530"/>
                </a:lnTo>
                <a:lnTo>
                  <a:pt x="1229" y="1539"/>
                </a:lnTo>
                <a:lnTo>
                  <a:pt x="1230" y="1549"/>
                </a:lnTo>
                <a:lnTo>
                  <a:pt x="1230" y="1559"/>
                </a:lnTo>
                <a:lnTo>
                  <a:pt x="1230" y="1592"/>
                </a:lnTo>
                <a:close/>
                <a:moveTo>
                  <a:pt x="1267" y="1765"/>
                </a:moveTo>
                <a:lnTo>
                  <a:pt x="1220" y="1757"/>
                </a:lnTo>
                <a:lnTo>
                  <a:pt x="1118" y="1971"/>
                </a:lnTo>
                <a:lnTo>
                  <a:pt x="1016" y="1755"/>
                </a:lnTo>
                <a:lnTo>
                  <a:pt x="977" y="1763"/>
                </a:lnTo>
                <a:lnTo>
                  <a:pt x="977" y="1763"/>
                </a:lnTo>
                <a:lnTo>
                  <a:pt x="977" y="1794"/>
                </a:lnTo>
                <a:lnTo>
                  <a:pt x="977" y="1794"/>
                </a:lnTo>
                <a:lnTo>
                  <a:pt x="976" y="1833"/>
                </a:lnTo>
                <a:lnTo>
                  <a:pt x="1035" y="1852"/>
                </a:lnTo>
                <a:lnTo>
                  <a:pt x="986" y="1896"/>
                </a:lnTo>
                <a:lnTo>
                  <a:pt x="1118" y="2053"/>
                </a:lnTo>
                <a:lnTo>
                  <a:pt x="1258" y="1896"/>
                </a:lnTo>
                <a:lnTo>
                  <a:pt x="1208" y="1852"/>
                </a:lnTo>
                <a:lnTo>
                  <a:pt x="1268" y="1833"/>
                </a:lnTo>
                <a:lnTo>
                  <a:pt x="1268" y="1833"/>
                </a:lnTo>
                <a:lnTo>
                  <a:pt x="1267" y="1765"/>
                </a:lnTo>
                <a:lnTo>
                  <a:pt x="1267" y="1765"/>
                </a:lnTo>
                <a:close/>
              </a:path>
            </a:pathLst>
          </a:custGeom>
          <a:solidFill>
            <a:schemeClr val="bg1"/>
          </a:solidFill>
          <a:ln>
            <a:noFill/>
          </a:ln>
        </p:spPr>
        <p:txBody>
          <a:bodyPr vert="horz" wrap="square" lIns="80147" tIns="40074" rIns="80147" bIns="40074" numCol="1" anchor="t" anchorCtr="0" compatLnSpc="1">
            <a:prstTxWarp prst="textNoShape">
              <a:avLst/>
            </a:prstTxWarp>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23" name="Rectangle 22">
            <a:extLst>
              <a:ext uri="{FF2B5EF4-FFF2-40B4-BE49-F238E27FC236}">
                <a16:creationId xmlns:a16="http://schemas.microsoft.com/office/drawing/2014/main" id="{5DA21F9E-4A2E-4544-B084-B322A3003B00}"/>
              </a:ext>
            </a:extLst>
          </p:cNvPr>
          <p:cNvSpPr/>
          <p:nvPr/>
        </p:nvSpPr>
        <p:spPr>
          <a:xfrm>
            <a:off x="609918" y="1182142"/>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28" name="TextBox 27">
            <a:extLst>
              <a:ext uri="{FF2B5EF4-FFF2-40B4-BE49-F238E27FC236}">
                <a16:creationId xmlns:a16="http://schemas.microsoft.com/office/drawing/2014/main" id="{79C6EE66-DE78-479C-9E58-8F8794FB7ADE}"/>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latin typeface="EYInterstate Light" panose="02000506000000020004" pitchFamily="2" charset="0"/>
              </a:rPr>
              <a:t>1. Pakalpojumu sniegšanas vietu pieejamība</a:t>
            </a:r>
          </a:p>
        </p:txBody>
      </p:sp>
      <p:sp>
        <p:nvSpPr>
          <p:cNvPr id="31" name="Title 1">
            <a:extLst>
              <a:ext uri="{FF2B5EF4-FFF2-40B4-BE49-F238E27FC236}">
                <a16:creationId xmlns:a16="http://schemas.microsoft.com/office/drawing/2014/main" id="{C2C85CDE-12CB-4FB2-A647-1EC8EE33590A}"/>
              </a:ext>
            </a:extLst>
          </p:cNvPr>
          <p:cNvSpPr txBox="1">
            <a:spLocks/>
          </p:cNvSpPr>
          <p:nvPr/>
        </p:nvSpPr>
        <p:spPr>
          <a:xfrm>
            <a:off x="1287588" y="573543"/>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sniegšanas vietu pieejamība</a:t>
            </a:r>
            <a:endParaRPr kumimoji="0" lang="lv-LV" sz="1600" b="1" i="0" u="none" strike="noStrike" kern="1200" cap="none" spc="0" normalizeH="0" baseline="0" noProof="0">
              <a:ln>
                <a:noFill/>
              </a:ln>
              <a:solidFill>
                <a:srgbClr val="2E2E38"/>
              </a:solidFill>
              <a:effectLst/>
              <a:uLnTx/>
              <a:uFillTx/>
            </a:endParaRPr>
          </a:p>
        </p:txBody>
      </p:sp>
      <p:sp>
        <p:nvSpPr>
          <p:cNvPr id="15" name="Rectangle 14">
            <a:extLst>
              <a:ext uri="{FF2B5EF4-FFF2-40B4-BE49-F238E27FC236}">
                <a16:creationId xmlns:a16="http://schemas.microsoft.com/office/drawing/2014/main" id="{500039EA-C6C9-4A4C-9FBA-D03413E9A3B9}"/>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3.2</a:t>
            </a:r>
          </a:p>
        </p:txBody>
      </p:sp>
      <p:sp>
        <p:nvSpPr>
          <p:cNvPr id="19" name="Title 1">
            <a:extLst>
              <a:ext uri="{FF2B5EF4-FFF2-40B4-BE49-F238E27FC236}">
                <a16:creationId xmlns:a16="http://schemas.microsoft.com/office/drawing/2014/main" id="{9209C8C9-3D9A-4FE8-A992-BA6CA130FD4E}"/>
              </a:ext>
            </a:extLst>
          </p:cNvPr>
          <p:cNvSpPr>
            <a:spLocks noGrp="1"/>
          </p:cNvSpPr>
          <p:nvPr>
            <p:ph type="title"/>
          </p:nvPr>
        </p:nvSpPr>
        <p:spPr>
          <a:xfrm>
            <a:off x="1280286" y="280889"/>
            <a:ext cx="10308146" cy="267775"/>
          </a:xfrm>
        </p:spPr>
        <p:txBody>
          <a:bodyPr/>
          <a:lstStyle/>
          <a:p>
            <a:r>
              <a:rPr lang="lv-LV"/>
              <a:t>Tukuma novads</a:t>
            </a:r>
          </a:p>
        </p:txBody>
      </p:sp>
      <p:sp>
        <p:nvSpPr>
          <p:cNvPr id="20" name="Footer Placeholder 4">
            <a:extLst>
              <a:ext uri="{FF2B5EF4-FFF2-40B4-BE49-F238E27FC236}">
                <a16:creationId xmlns:a16="http://schemas.microsoft.com/office/drawing/2014/main" id="{B15C0A3E-3B27-4DC3-A31B-C332C3C99478}"/>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6" name="Date Placeholder 10">
            <a:extLst>
              <a:ext uri="{FF2B5EF4-FFF2-40B4-BE49-F238E27FC236}">
                <a16:creationId xmlns:a16="http://schemas.microsoft.com/office/drawing/2014/main" id="{0BCD76F4-45CF-40D6-AC58-A23B9055768C}"/>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79662265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598500" y="648012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37</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280286" y="280889"/>
            <a:ext cx="10308146" cy="267775"/>
          </a:xfrm>
        </p:spPr>
        <p:txBody>
          <a:bodyPr/>
          <a:lstStyle/>
          <a:p>
            <a:r>
              <a:rPr lang="lv-LV"/>
              <a:t>Tukuma novads</a:t>
            </a:r>
            <a:endParaRPr lang="lv-LV">
              <a:highlight>
                <a:srgbClr val="FF0000"/>
              </a:highlight>
            </a:endParaRP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280286" y="564262"/>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 </a:t>
            </a:r>
            <a:r>
              <a:rPr kumimoji="0" lang="lv-LV" sz="1600" b="1" i="0" u="none" strike="noStrike" kern="1200" cap="none" spc="0" normalizeH="0" baseline="0" noProof="0">
                <a:ln>
                  <a:noFill/>
                </a:ln>
                <a:solidFill>
                  <a:srgbClr val="2E2E38"/>
                </a:solidFill>
                <a:effectLst/>
                <a:uLnTx/>
                <a:uFillTx/>
              </a:rPr>
              <a:t> </a:t>
            </a: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6" name="Rectangle 55">
            <a:extLst>
              <a:ext uri="{FF2B5EF4-FFF2-40B4-BE49-F238E27FC236}">
                <a16:creationId xmlns:a16="http://schemas.microsoft.com/office/drawing/2014/main" id="{0D9629BB-C93A-4FA3-9A6F-E1BF88C16A38}"/>
              </a:ext>
            </a:extLst>
          </p:cNvPr>
          <p:cNvSpPr/>
          <p:nvPr/>
        </p:nvSpPr>
        <p:spPr>
          <a:xfrm>
            <a:off x="609917" y="910987"/>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7" name="TextBox 56">
            <a:extLst>
              <a:ext uri="{FF2B5EF4-FFF2-40B4-BE49-F238E27FC236}">
                <a16:creationId xmlns:a16="http://schemas.microsoft.com/office/drawing/2014/main" id="{C03892DD-2F78-4A17-B9D1-9829D4609A48}"/>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latin typeface="EYInterstate Light" panose="02000506000000020004" pitchFamily="2" charset="0"/>
              </a:rPr>
              <a:t>2. Pakalpojumu sniegšanas vietu pieejamība</a:t>
            </a:r>
          </a:p>
        </p:txBody>
      </p:sp>
      <p:sp>
        <p:nvSpPr>
          <p:cNvPr id="42" name="Rectangle 41">
            <a:extLst>
              <a:ext uri="{FF2B5EF4-FFF2-40B4-BE49-F238E27FC236}">
                <a16:creationId xmlns:a16="http://schemas.microsoft.com/office/drawing/2014/main" id="{087058C6-D1B1-4A21-B5B1-35695F36A705}"/>
              </a:ext>
            </a:extLst>
          </p:cNvPr>
          <p:cNvSpPr/>
          <p:nvPr/>
        </p:nvSpPr>
        <p:spPr>
          <a:xfrm>
            <a:off x="609918" y="1187806"/>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48" name="Freeform 6">
            <a:extLst>
              <a:ext uri="{FF2B5EF4-FFF2-40B4-BE49-F238E27FC236}">
                <a16:creationId xmlns:a16="http://schemas.microsoft.com/office/drawing/2014/main" id="{9C2197C4-F231-44AF-AE04-273588E1EDC0}"/>
              </a:ext>
            </a:extLst>
          </p:cNvPr>
          <p:cNvSpPr>
            <a:spLocks/>
          </p:cNvSpPr>
          <p:nvPr/>
        </p:nvSpPr>
        <p:spPr bwMode="gray">
          <a:xfrm>
            <a:off x="8299283" y="1489885"/>
            <a:ext cx="3274514" cy="428978"/>
          </a:xfrm>
          <a:custGeom>
            <a:avLst/>
            <a:gdLst/>
            <a:ahLst/>
            <a:cxnLst>
              <a:cxn ang="0">
                <a:pos x="0" y="0"/>
              </a:cxn>
              <a:cxn ang="0">
                <a:pos x="1474" y="0"/>
              </a:cxn>
              <a:cxn ang="0">
                <a:pos x="1474" y="719"/>
              </a:cxn>
              <a:cxn ang="0">
                <a:pos x="0" y="719"/>
              </a:cxn>
              <a:cxn ang="0">
                <a:pos x="142" y="360"/>
              </a:cxn>
              <a:cxn ang="0">
                <a:pos x="0" y="0"/>
              </a:cxn>
            </a:cxnLst>
            <a:rect l="0" t="0" r="r" b="b"/>
            <a:pathLst>
              <a:path w="1474" h="719">
                <a:moveTo>
                  <a:pt x="0" y="0"/>
                </a:moveTo>
                <a:lnTo>
                  <a:pt x="1474" y="0"/>
                </a:lnTo>
                <a:lnTo>
                  <a:pt x="1474" y="719"/>
                </a:lnTo>
                <a:lnTo>
                  <a:pt x="0" y="719"/>
                </a:lnTo>
                <a:lnTo>
                  <a:pt x="142" y="360"/>
                </a:lnTo>
                <a:lnTo>
                  <a:pt x="0" y="0"/>
                </a:lnTo>
                <a:close/>
              </a:path>
            </a:pathLst>
          </a:custGeom>
          <a:solidFill>
            <a:srgbClr val="FFE600"/>
          </a:solidFill>
          <a:ln w="12700">
            <a:noFill/>
            <a:miter lim="800000"/>
            <a:headEnd/>
            <a:tailEnd/>
          </a:ln>
          <a:effectLst/>
        </p:spPr>
        <p:txBody>
          <a:bodyPr lIns="216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     </a:t>
            </a:r>
            <a:r>
              <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apildus pakalpojumi</a:t>
            </a:r>
            <a:endPar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endParaRPr>
          </a:p>
        </p:txBody>
      </p:sp>
      <p:sp>
        <p:nvSpPr>
          <p:cNvPr id="50" name="Rectangle 17">
            <a:extLst>
              <a:ext uri="{FF2B5EF4-FFF2-40B4-BE49-F238E27FC236}">
                <a16:creationId xmlns:a16="http://schemas.microsoft.com/office/drawing/2014/main" id="{38ED9CED-99F6-4ADD-8C70-D9BA41ED27E2}"/>
              </a:ext>
            </a:extLst>
          </p:cNvPr>
          <p:cNvSpPr>
            <a:spLocks noChangeArrowheads="1"/>
          </p:cNvSpPr>
          <p:nvPr/>
        </p:nvSpPr>
        <p:spPr bwMode="gray">
          <a:xfrm>
            <a:off x="8276761" y="1970165"/>
            <a:ext cx="3297036" cy="3779457"/>
          </a:xfrm>
          <a:prstGeom prst="rect">
            <a:avLst/>
          </a:prstGeom>
          <a:solidFill>
            <a:srgbClr val="F0F0F0"/>
          </a:solidFill>
          <a:ln w="12700">
            <a:noFill/>
            <a:miter lim="800000"/>
            <a:headEnd/>
            <a:tailEnd/>
          </a:ln>
          <a:effectLst/>
        </p:spPr>
        <p:txBody>
          <a:bodyPr lIns="72000" tIns="108000" rIns="72000" bIns="0"/>
          <a:lstStyle/>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Engures Saieta nams, tā vēsturiskā ekspozīcija</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Izziņu izsniegšana par personas dekl.dzīves vietu (Ziņas no FPRIS)</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Teritorijas labiekārtošana, kapu uzturēšana, sētnieku pakalpojumi, nekustamo īpašumu apsaimniekošana</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51" name="AutoShape 7">
            <a:extLst>
              <a:ext uri="{FF2B5EF4-FFF2-40B4-BE49-F238E27FC236}">
                <a16:creationId xmlns:a16="http://schemas.microsoft.com/office/drawing/2014/main" id="{F3903C76-6308-462C-8AB9-E4563B309CD8}"/>
              </a:ext>
            </a:extLst>
          </p:cNvPr>
          <p:cNvSpPr>
            <a:spLocks noChangeArrowheads="1"/>
          </p:cNvSpPr>
          <p:nvPr/>
        </p:nvSpPr>
        <p:spPr bwMode="gray">
          <a:xfrm>
            <a:off x="607801" y="1489885"/>
            <a:ext cx="3824924" cy="428979"/>
          </a:xfrm>
          <a:prstGeom prst="homePlate">
            <a:avLst>
              <a:gd name="adj" fmla="val 69343"/>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err="1">
                <a:ln>
                  <a:noFill/>
                </a:ln>
                <a:solidFill>
                  <a:schemeClr val="bg2"/>
                </a:solidFill>
                <a:effectLst/>
                <a:uLnTx/>
                <a:uFillTx/>
                <a:latin typeface="EYInterstate Light" panose="02000506000000020004" pitchFamily="2" charset="0"/>
                <a:cs typeface="Arial" panose="020B0604020202020204" pitchFamily="34" charset="0"/>
              </a:rPr>
              <a:t>akalpojumi</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 kas noteikti likumā «Par pašvaldībām»</a:t>
            </a:r>
            <a:endPar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endParaRPr>
          </a:p>
        </p:txBody>
      </p:sp>
      <p:sp>
        <p:nvSpPr>
          <p:cNvPr id="52" name="Rectangle 14">
            <a:extLst>
              <a:ext uri="{FF2B5EF4-FFF2-40B4-BE49-F238E27FC236}">
                <a16:creationId xmlns:a16="http://schemas.microsoft.com/office/drawing/2014/main" id="{9542D607-2BEE-439C-A617-0A16E6CBFBA7}"/>
              </a:ext>
            </a:extLst>
          </p:cNvPr>
          <p:cNvSpPr>
            <a:spLocks noChangeArrowheads="1"/>
          </p:cNvSpPr>
          <p:nvPr/>
        </p:nvSpPr>
        <p:spPr bwMode="gray">
          <a:xfrm>
            <a:off x="607802" y="1970165"/>
            <a:ext cx="3560684" cy="3775625"/>
          </a:xfrm>
          <a:prstGeom prst="rect">
            <a:avLst/>
          </a:prstGeom>
          <a:solidFill>
            <a:srgbClr val="F0F0F0"/>
          </a:solidFill>
          <a:ln w="12700">
            <a:noFill/>
            <a:miter lim="800000"/>
            <a:headEnd/>
            <a:tailEnd/>
          </a:ln>
          <a:effectLst/>
        </p:spPr>
        <p:txBody>
          <a:bodyPr lIns="72000" tIns="108000" rIns="72000" bIns="0"/>
          <a:lstStyle/>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Dažādu maksājumu pieņemšana - komunālie pakalpojumi, pašvaldību un valsts nodevas, maksa par NĪN utt.</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Iesniegums pašvaldībai</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Iesniegumu pieņemšana no iedzīvotājiem par zvejas licenču saņemšanu</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SOPA pabalstu izmaksa</a:t>
            </a:r>
          </a:p>
        </p:txBody>
      </p:sp>
      <p:sp>
        <p:nvSpPr>
          <p:cNvPr id="63" name="AutoShape 8">
            <a:extLst>
              <a:ext uri="{FF2B5EF4-FFF2-40B4-BE49-F238E27FC236}">
                <a16:creationId xmlns:a16="http://schemas.microsoft.com/office/drawing/2014/main" id="{96E36D5F-D3FF-4B19-9B61-1F25C7D1C443}"/>
              </a:ext>
            </a:extLst>
          </p:cNvPr>
          <p:cNvSpPr>
            <a:spLocks noChangeArrowheads="1"/>
          </p:cNvSpPr>
          <p:nvPr/>
        </p:nvSpPr>
        <p:spPr bwMode="gray">
          <a:xfrm>
            <a:off x="4215643" y="1489886"/>
            <a:ext cx="4311562" cy="428978"/>
          </a:xfrm>
          <a:prstGeom prst="chevron">
            <a:avLst>
              <a:gd name="adj" fmla="val 73334"/>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err="1">
                <a:ln>
                  <a:noFill/>
                </a:ln>
                <a:solidFill>
                  <a:schemeClr val="bg2"/>
                </a:solidFill>
                <a:effectLst/>
                <a:uLnTx/>
                <a:uFillTx/>
                <a:latin typeface="EYInterstate Light" panose="02000506000000020004" pitchFamily="2" charset="0"/>
                <a:cs typeface="Arial" panose="020B0604020202020204" pitchFamily="34" charset="0"/>
              </a:rPr>
              <a:t>akalpojumi</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 kas noteikti </a:t>
            </a:r>
            <a:r>
              <a:rPr lang="lv-LV" sz="1050" b="1" kern="0">
                <a:solidFill>
                  <a:schemeClr val="bg2"/>
                </a:solidFill>
                <a:latin typeface="EYInterstate Light" panose="02000506000000020004" pitchFamily="2" charset="0"/>
                <a:cs typeface="Arial" panose="020B0604020202020204" pitchFamily="34" charset="0"/>
              </a:rPr>
              <a:t>T</a:t>
            </a:r>
            <a:r>
              <a:rPr kumimoji="0" lang="lv-LV" sz="1050" b="1" i="0" u="none" strike="noStrike" kern="0" cap="none" spc="0" normalizeH="0" baseline="0" noProof="0" err="1">
                <a:ln>
                  <a:noFill/>
                </a:ln>
                <a:solidFill>
                  <a:schemeClr val="bg2"/>
                </a:solidFill>
                <a:effectLst/>
                <a:uLnTx/>
                <a:uFillTx/>
                <a:latin typeface="EYInterstate Light" panose="02000506000000020004" pitchFamily="2" charset="0"/>
                <a:cs typeface="Arial" panose="020B0604020202020204" pitchFamily="34" charset="0"/>
              </a:rPr>
              <a:t>ukuma</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 pašvaldības nolikumā vai saistošajos noteikumos, kā arī pakalpojumi, kas saskaņoti ar domes lēmumu</a:t>
            </a:r>
            <a:endPar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endParaRPr>
          </a:p>
        </p:txBody>
      </p:sp>
      <p:sp>
        <p:nvSpPr>
          <p:cNvPr id="64" name="Rectangle 15">
            <a:extLst>
              <a:ext uri="{FF2B5EF4-FFF2-40B4-BE49-F238E27FC236}">
                <a16:creationId xmlns:a16="http://schemas.microsoft.com/office/drawing/2014/main" id="{244BD4D5-6FC3-4121-9AC3-002599AFEDAF}"/>
              </a:ext>
            </a:extLst>
          </p:cNvPr>
          <p:cNvSpPr>
            <a:spLocks noChangeArrowheads="1"/>
          </p:cNvSpPr>
          <p:nvPr/>
        </p:nvSpPr>
        <p:spPr bwMode="gray">
          <a:xfrm>
            <a:off x="4215644" y="1970165"/>
            <a:ext cx="4011842" cy="3775625"/>
          </a:xfrm>
          <a:prstGeom prst="rect">
            <a:avLst/>
          </a:prstGeom>
          <a:solidFill>
            <a:srgbClr val="F0F0F0"/>
          </a:solidFill>
          <a:ln w="12700">
            <a:noFill/>
            <a:miter lim="800000"/>
            <a:headEnd/>
            <a:tailEnd/>
          </a:ln>
          <a:effectLst/>
        </p:spPr>
        <p:txBody>
          <a:bodyPr lIns="72000" tIns="108000" rIns="72000" bIns="0"/>
          <a:lstStyle/>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Asenizācija (kanalizācijas izvešanas pakalpojumi)</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Atļauja nobraukšanai krasta kāpu aizsargjoslā</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Atļaujas izsniegšana atkritumu izvešanai retāk</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Atļaujas izsniegšana ielu tirdzniecībai</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Atļaujas saņemšana publisku pasākumu organizēšanai</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Atteikums no pirmpirkuma tiesībām</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Darījumi ar lauksaimniecības zemi</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Dzīvesvietas deklarēšana</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Zvejas licenču izsniegšana iekšējos un piekrastes ūdeņos</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Pagastu pārvaldēs izdod deklarētās dzīvesvietas anulēšanas lēmumus. Pieņemts ar Domes lēmumu.</a:t>
            </a:r>
          </a:p>
          <a:p>
            <a:pPr marR="0" lvl="0" algn="l" defTabSz="914400" rtl="0" eaLnBrk="1" fontAlgn="auto" latinLnBrk="0" hangingPunct="1">
              <a:lnSpc>
                <a:spcPct val="95000"/>
              </a:lnSpc>
              <a:spcBef>
                <a:spcPts val="0"/>
              </a:spcBef>
              <a:spcAft>
                <a:spcPts val="600"/>
              </a:spcAft>
              <a:buClr>
                <a:srgbClr val="FFE600"/>
              </a:buClr>
              <a:buSzPct val="70000"/>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0" marR="0" lvl="0" indent="0" algn="l" defTabSz="914400" rtl="0" eaLnBrk="1" fontAlgn="auto" latinLnBrk="0" hangingPunct="1">
              <a:lnSpc>
                <a:spcPct val="95000"/>
              </a:lnSpc>
              <a:spcBef>
                <a:spcPts val="0"/>
              </a:spcBef>
              <a:spcAft>
                <a:spcPts val="600"/>
              </a:spcAft>
              <a:buClr>
                <a:srgbClr val="FFE600"/>
              </a:buClr>
              <a:buSzPct val="70000"/>
              <a:buFontTx/>
              <a:buNone/>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0" marR="0" lvl="0" indent="0" algn="l" defTabSz="914400" rtl="0" eaLnBrk="1" fontAlgn="auto" latinLnBrk="0" hangingPunct="1">
              <a:lnSpc>
                <a:spcPct val="95000"/>
              </a:lnSpc>
              <a:spcBef>
                <a:spcPts val="0"/>
              </a:spcBef>
              <a:spcAft>
                <a:spcPts val="600"/>
              </a:spcAft>
              <a:buClr>
                <a:srgbClr val="FFE600"/>
              </a:buClr>
              <a:buSzPct val="70000"/>
              <a:buFontTx/>
              <a:buNone/>
              <a:tabLst/>
              <a:defRPr/>
            </a:pPr>
            <a:endParaRPr kumimoji="0" lang="en-US"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24" name="Rectangle 23">
            <a:extLst>
              <a:ext uri="{FF2B5EF4-FFF2-40B4-BE49-F238E27FC236}">
                <a16:creationId xmlns:a16="http://schemas.microsoft.com/office/drawing/2014/main" id="{FC09ACF8-B911-4C09-948F-319FA3B69422}"/>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3.2</a:t>
            </a:r>
          </a:p>
        </p:txBody>
      </p:sp>
      <p:sp>
        <p:nvSpPr>
          <p:cNvPr id="25" name="Footer Placeholder 4">
            <a:extLst>
              <a:ext uri="{FF2B5EF4-FFF2-40B4-BE49-F238E27FC236}">
                <a16:creationId xmlns:a16="http://schemas.microsoft.com/office/drawing/2014/main" id="{D26A23BB-6F7D-4D87-93A9-1F3809AD8CE2}"/>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1" name="Rectangle 20">
            <a:extLst>
              <a:ext uri="{FF2B5EF4-FFF2-40B4-BE49-F238E27FC236}">
                <a16:creationId xmlns:a16="http://schemas.microsoft.com/office/drawing/2014/main" id="{DCA01893-EED6-41FD-870C-60B3BB4D0AA7}"/>
              </a:ext>
            </a:extLst>
          </p:cNvPr>
          <p:cNvSpPr/>
          <p:nvPr/>
        </p:nvSpPr>
        <p:spPr>
          <a:xfrm>
            <a:off x="624553" y="5086728"/>
            <a:ext cx="10949244" cy="860285"/>
          </a:xfrm>
          <a:prstGeom prst="rect">
            <a:avLst/>
          </a:prstGeom>
          <a:solidFill>
            <a:schemeClr val="accent6">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lv-LV" sz="1000" b="1">
                <a:solidFill>
                  <a:schemeClr val="bg1"/>
                </a:solidFill>
              </a:rPr>
              <a:t>Analizējot pašvaldības iesūtītos pārvalžu nolikumus un salīdzinot nolikumos esošo informāciju ar pašvaldības anketā un intervijā sniegtajiem datiem tiek secināts, ka:</a:t>
            </a:r>
          </a:p>
          <a:p>
            <a:pPr marL="228600" indent="-228600">
              <a:buAutoNum type="arabicPeriod"/>
            </a:pPr>
            <a:r>
              <a:rPr lang="lv-LV" sz="1000">
                <a:solidFill>
                  <a:schemeClr val="bg1"/>
                </a:solidFill>
              </a:rPr>
              <a:t>Anketā un intervijā sniegtās atbildes par pakalpojumiem daļēji sakrīt ar pakalpojumiem, kas norādīti nolikumos. Pakalpojumi, kas tiek sniegti pēc likuma, ir norādīti precīzi, savukārt pakalpojumi, kas ir noteikti nolikumos nedaudz atšķiras pēc šo pakalpojumu formulējumiem.</a:t>
            </a:r>
          </a:p>
          <a:p>
            <a:pPr marL="228600" indent="-228600">
              <a:buAutoNum type="arabicPeriod"/>
            </a:pPr>
            <a:r>
              <a:rPr lang="lv-LV" sz="1000">
                <a:solidFill>
                  <a:schemeClr val="bg1"/>
                </a:solidFill>
              </a:rPr>
              <a:t>Papildu pakalpojumi, kas tikuši uzrādīti pašvaldības aizpildītajās anketās nolikumos netiek ierakstīti. Nākotnē iesakām papildināt nolikumus, lai tajos tiktu precīzi attēloti visi pagasta pārvalžu sniegtie pakalpojumi.</a:t>
            </a:r>
          </a:p>
        </p:txBody>
      </p:sp>
      <p:sp>
        <p:nvSpPr>
          <p:cNvPr id="20" name="Date Placeholder 10">
            <a:extLst>
              <a:ext uri="{FF2B5EF4-FFF2-40B4-BE49-F238E27FC236}">
                <a16:creationId xmlns:a16="http://schemas.microsoft.com/office/drawing/2014/main" id="{2AEA23F3-2B92-4CC4-BDF6-55CDDA039184}"/>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127634236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Abgerundetes Rechteck 35">
            <a:extLst>
              <a:ext uri="{FF2B5EF4-FFF2-40B4-BE49-F238E27FC236}">
                <a16:creationId xmlns:a16="http://schemas.microsoft.com/office/drawing/2014/main" id="{1599BFF2-5AAE-42E4-862C-77A90C5D37AF}"/>
              </a:ext>
            </a:extLst>
          </p:cNvPr>
          <p:cNvSpPr/>
          <p:nvPr/>
        </p:nvSpPr>
        <p:spPr bwMode="gray">
          <a:xfrm>
            <a:off x="609916" y="1137971"/>
            <a:ext cx="10973710" cy="994958"/>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Lietvedības sistēma</a:t>
            </a: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Pašvaldībā tiek izmantota centralizēta </a:t>
            </a:r>
            <a:r>
              <a:rPr kumimoji="0" lang="lv-LV" sz="1200" b="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lietvadības</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sistēma DVS </a:t>
            </a:r>
            <a:r>
              <a:rPr kumimoji="0" lang="lv-LV" sz="1200" b="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Lietvaris</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Vēsturiski pirms ATR tika izmantotas arī citas informācijas sistēmas, piemēram </a:t>
            </a:r>
            <a:r>
              <a:rPr kumimoji="0" lang="lv-LV" sz="1200" b="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DocLogix</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Veicot </a:t>
            </a:r>
            <a:r>
              <a:rPr lang="lv-LV" sz="1200" kern="0">
                <a:solidFill>
                  <a:schemeClr val="bg2"/>
                </a:solidFill>
                <a:latin typeface="EYInterstate Light" panose="02000506000000020004" pitchFamily="2" charset="0"/>
                <a:cs typeface="Arial" charset="0"/>
              </a:rPr>
              <a:t>centralizāciju uz vienotu informācijas sistēmu, novadā vēl joprojām arhīva vajadzībām tiek izmantotas iepriekšējās informācijas sistēmas, taču netiek maksāta uzturēšanas izmaksas vai licenču maksa. </a:t>
            </a:r>
            <a:endParaRPr kumimoji="0" lang="en-IN" sz="12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33" name="Abgerundetes Rechteck 35">
            <a:extLst>
              <a:ext uri="{FF2B5EF4-FFF2-40B4-BE49-F238E27FC236}">
                <a16:creationId xmlns:a16="http://schemas.microsoft.com/office/drawing/2014/main" id="{9C02CCC1-5C8E-44FC-BD31-37D7A5658453}"/>
              </a:ext>
            </a:extLst>
          </p:cNvPr>
          <p:cNvSpPr/>
          <p:nvPr/>
        </p:nvSpPr>
        <p:spPr bwMode="gray">
          <a:xfrm>
            <a:off x="609914" y="2359234"/>
            <a:ext cx="10965993" cy="916598"/>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Sniegto pakalpojumu kvalitātes novērtēšana</a:t>
            </a: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defTabSz="801688" eaLnBrk="0" hangingPunct="0">
              <a:lnSpc>
                <a:spcPct val="95000"/>
              </a:lnSpc>
              <a:spcAft>
                <a:spcPts val="800"/>
              </a:spcAft>
              <a:buClr>
                <a:srgbClr val="969696"/>
              </a:buClr>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Pašvaldība neveic patstāvīgu pakalpojumu sniegšanas kvalitātes novērtējumu</a:t>
            </a:r>
            <a:r>
              <a:rPr kumimoji="0" lang="en-IN"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Pašvaldība neveic sniegto pakalpojumu skaitu uzskaiti, līdz ar ko netiek sniegtas arī prognozes par pakalpojumu pieprasījumu.</a:t>
            </a:r>
            <a:r>
              <a:rPr kumimoji="0" lang="en-IN"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598500" y="648012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38</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280286" y="280889"/>
            <a:ext cx="10308146" cy="267775"/>
          </a:xfrm>
        </p:spPr>
        <p:txBody>
          <a:bodyPr/>
          <a:lstStyle/>
          <a:p>
            <a:r>
              <a:rPr lang="lv-LV"/>
              <a:t>Tukuma novads</a:t>
            </a:r>
            <a:endParaRPr lang="lv-LV">
              <a:highlight>
                <a:srgbClr val="FF0000"/>
              </a:highlight>
            </a:endParaRP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306491" y="564796"/>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r>
              <a:rPr kumimoji="0" lang="lv-LV" sz="1600" b="1" i="0" u="none" strike="noStrike" kern="1200" cap="none" spc="0" normalizeH="0" baseline="0" noProof="0">
                <a:ln>
                  <a:noFill/>
                </a:ln>
                <a:solidFill>
                  <a:srgbClr val="2E2E38"/>
                </a:solidFill>
                <a:effectLst/>
                <a:uLnTx/>
                <a:uFillTx/>
              </a:rPr>
              <a:t> </a:t>
            </a: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2" name="Rectangle 41">
            <a:extLst>
              <a:ext uri="{FF2B5EF4-FFF2-40B4-BE49-F238E27FC236}">
                <a16:creationId xmlns:a16="http://schemas.microsoft.com/office/drawing/2014/main" id="{087058C6-D1B1-4A21-B5B1-35695F36A705}"/>
              </a:ext>
            </a:extLst>
          </p:cNvPr>
          <p:cNvSpPr/>
          <p:nvPr/>
        </p:nvSpPr>
        <p:spPr>
          <a:xfrm>
            <a:off x="609919" y="914203"/>
            <a:ext cx="10973710"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25" name="Rectangle 24">
            <a:extLst>
              <a:ext uri="{FF2B5EF4-FFF2-40B4-BE49-F238E27FC236}">
                <a16:creationId xmlns:a16="http://schemas.microsoft.com/office/drawing/2014/main" id="{0FD29ADC-D1D9-4E4C-B4B8-B4CF91C8EEC8}"/>
              </a:ext>
            </a:extLst>
          </p:cNvPr>
          <p:cNvSpPr/>
          <p:nvPr/>
        </p:nvSpPr>
        <p:spPr>
          <a:xfrm>
            <a:off x="609912" y="2135467"/>
            <a:ext cx="10973709"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32" name="Freeform 38">
            <a:extLst>
              <a:ext uri="{FF2B5EF4-FFF2-40B4-BE49-F238E27FC236}">
                <a16:creationId xmlns:a16="http://schemas.microsoft.com/office/drawing/2014/main" id="{20E731E8-A4B0-436D-8CC4-83FEE48E0C71}"/>
              </a:ext>
            </a:extLst>
          </p:cNvPr>
          <p:cNvSpPr>
            <a:spLocks noChangeAspect="1" noEditPoints="1"/>
          </p:cNvSpPr>
          <p:nvPr/>
        </p:nvSpPr>
        <p:spPr bwMode="auto">
          <a:xfrm>
            <a:off x="960241" y="1474643"/>
            <a:ext cx="327418" cy="447715"/>
          </a:xfrm>
          <a:custGeom>
            <a:avLst/>
            <a:gdLst>
              <a:gd name="T0" fmla="*/ 2147483647 w 3704"/>
              <a:gd name="T1" fmla="*/ 2147483647 h 4763"/>
              <a:gd name="T2" fmla="*/ 2147483647 w 3704"/>
              <a:gd name="T3" fmla="*/ 2147483647 h 4763"/>
              <a:gd name="T4" fmla="*/ 2147483647 w 3704"/>
              <a:gd name="T5" fmla="*/ 2147483647 h 4763"/>
              <a:gd name="T6" fmla="*/ 2147483647 w 3704"/>
              <a:gd name="T7" fmla="*/ 2147483647 h 4763"/>
              <a:gd name="T8" fmla="*/ 2147483647 w 3704"/>
              <a:gd name="T9" fmla="*/ 2147483647 h 4763"/>
              <a:gd name="T10" fmla="*/ 2147483647 w 3704"/>
              <a:gd name="T11" fmla="*/ 2147483647 h 4763"/>
              <a:gd name="T12" fmla="*/ 2147483647 w 3704"/>
              <a:gd name="T13" fmla="*/ 2147483647 h 4763"/>
              <a:gd name="T14" fmla="*/ 2147483647 w 3704"/>
              <a:gd name="T15" fmla="*/ 2147483647 h 4763"/>
              <a:gd name="T16" fmla="*/ 2147483647 w 3704"/>
              <a:gd name="T17" fmla="*/ 2147483647 h 4763"/>
              <a:gd name="T18" fmla="*/ 2147483647 w 3704"/>
              <a:gd name="T19" fmla="*/ 2147483647 h 4763"/>
              <a:gd name="T20" fmla="*/ 2147483647 w 3704"/>
              <a:gd name="T21" fmla="*/ 2147483647 h 4763"/>
              <a:gd name="T22" fmla="*/ 2147483647 w 3704"/>
              <a:gd name="T23" fmla="*/ 2147483647 h 4763"/>
              <a:gd name="T24" fmla="*/ 2147483647 w 3704"/>
              <a:gd name="T25" fmla="*/ 2147483647 h 4763"/>
              <a:gd name="T26" fmla="*/ 2147483647 w 3704"/>
              <a:gd name="T27" fmla="*/ 2147483647 h 4763"/>
              <a:gd name="T28" fmla="*/ 2147483647 w 3704"/>
              <a:gd name="T29" fmla="*/ 2147483647 h 4763"/>
              <a:gd name="T30" fmla="*/ 2147483647 w 3704"/>
              <a:gd name="T31" fmla="*/ 2147483647 h 4763"/>
              <a:gd name="T32" fmla="*/ 2147483647 w 3704"/>
              <a:gd name="T33" fmla="*/ 2147483647 h 4763"/>
              <a:gd name="T34" fmla="*/ 2147483647 w 3704"/>
              <a:gd name="T35" fmla="*/ 2147483647 h 4763"/>
              <a:gd name="T36" fmla="*/ 2147483647 w 3704"/>
              <a:gd name="T37" fmla="*/ 2147483647 h 4763"/>
              <a:gd name="T38" fmla="*/ 2147483647 w 3704"/>
              <a:gd name="T39" fmla="*/ 2147483647 h 4763"/>
              <a:gd name="T40" fmla="*/ 2147483647 w 3704"/>
              <a:gd name="T41" fmla="*/ 2147483647 h 4763"/>
              <a:gd name="T42" fmla="*/ 2147483647 w 3704"/>
              <a:gd name="T43" fmla="*/ 2147483647 h 4763"/>
              <a:gd name="T44" fmla="*/ 2147483647 w 3704"/>
              <a:gd name="T45" fmla="*/ 2147483647 h 4763"/>
              <a:gd name="T46" fmla="*/ 2147483647 w 3704"/>
              <a:gd name="T47" fmla="*/ 2147483647 h 4763"/>
              <a:gd name="T48" fmla="*/ 2147483647 w 3704"/>
              <a:gd name="T49" fmla="*/ 2147483647 h 4763"/>
              <a:gd name="T50" fmla="*/ 2147483647 w 3704"/>
              <a:gd name="T51" fmla="*/ 2147483647 h 4763"/>
              <a:gd name="T52" fmla="*/ 0 w 3704"/>
              <a:gd name="T53" fmla="*/ 2147483647 h 4763"/>
              <a:gd name="T54" fmla="*/ 0 w 3704"/>
              <a:gd name="T55" fmla="*/ 2147483647 h 4763"/>
              <a:gd name="T56" fmla="*/ 2147483647 w 3704"/>
              <a:gd name="T57" fmla="*/ 2147483647 h 4763"/>
              <a:gd name="T58" fmla="*/ 2147483647 w 3704"/>
              <a:gd name="T59" fmla="*/ 2147483647 h 4763"/>
              <a:gd name="T60" fmla="*/ 2147483647 w 3704"/>
              <a:gd name="T61" fmla="*/ 2147483647 h 4763"/>
              <a:gd name="T62" fmla="*/ 2147483647 w 3704"/>
              <a:gd name="T63" fmla="*/ 2147483647 h 4763"/>
              <a:gd name="T64" fmla="*/ 2147483647 w 3704"/>
              <a:gd name="T65" fmla="*/ 2147483647 h 4763"/>
              <a:gd name="T66" fmla="*/ 2147483647 w 3704"/>
              <a:gd name="T67" fmla="*/ 2147483647 h 4763"/>
              <a:gd name="T68" fmla="*/ 2147483647 w 3704"/>
              <a:gd name="T69" fmla="*/ 2147483647 h 4763"/>
              <a:gd name="T70" fmla="*/ 2147483647 w 3704"/>
              <a:gd name="T71" fmla="*/ 2147483647 h 4763"/>
              <a:gd name="T72" fmla="*/ 2147483647 w 3704"/>
              <a:gd name="T73" fmla="*/ 2147483647 h 4763"/>
              <a:gd name="T74" fmla="*/ 2147483647 w 3704"/>
              <a:gd name="T75" fmla="*/ 2147483647 h 4763"/>
              <a:gd name="T76" fmla="*/ 2147483647 w 3704"/>
              <a:gd name="T77" fmla="*/ 2147483647 h 4763"/>
              <a:gd name="T78" fmla="*/ 2147483647 w 3704"/>
              <a:gd name="T79" fmla="*/ 2147483647 h 4763"/>
              <a:gd name="T80" fmla="*/ 2147483647 w 3704"/>
              <a:gd name="T81" fmla="*/ 2147483647 h 4763"/>
              <a:gd name="T82" fmla="*/ 2147483647 w 3704"/>
              <a:gd name="T83" fmla="*/ 2147483647 h 4763"/>
              <a:gd name="T84" fmla="*/ 2147483647 w 3704"/>
              <a:gd name="T85" fmla="*/ 2147483647 h 4763"/>
              <a:gd name="T86" fmla="*/ 2147483647 w 3704"/>
              <a:gd name="T87" fmla="*/ 2147483647 h 4763"/>
              <a:gd name="T88" fmla="*/ 2147483647 w 3704"/>
              <a:gd name="T89" fmla="*/ 2147483647 h 4763"/>
              <a:gd name="T90" fmla="*/ 2147483647 w 3704"/>
              <a:gd name="T91" fmla="*/ 2147483647 h 4763"/>
              <a:gd name="T92" fmla="*/ 2147483647 w 3704"/>
              <a:gd name="T93" fmla="*/ 2147483647 h 4763"/>
              <a:gd name="T94" fmla="*/ 2147483647 w 3704"/>
              <a:gd name="T95" fmla="*/ 2147483647 h 4763"/>
              <a:gd name="T96" fmla="*/ 2147483647 w 3704"/>
              <a:gd name="T97" fmla="*/ 2147483647 h 4763"/>
              <a:gd name="T98" fmla="*/ 2147483647 w 3704"/>
              <a:gd name="T99" fmla="*/ 2147483647 h 4763"/>
              <a:gd name="T100" fmla="*/ 2147483647 w 3704"/>
              <a:gd name="T101" fmla="*/ 0 h 4763"/>
              <a:gd name="T102" fmla="*/ 2147483647 w 3704"/>
              <a:gd name="T103" fmla="*/ 0 h 4763"/>
              <a:gd name="T104" fmla="*/ 2147483647 w 3704"/>
              <a:gd name="T105" fmla="*/ 2147483647 h 4763"/>
              <a:gd name="T106" fmla="*/ 2147483647 w 3704"/>
              <a:gd name="T107" fmla="*/ 2147483647 h 4763"/>
              <a:gd name="T108" fmla="*/ 2147483647 w 3704"/>
              <a:gd name="T109" fmla="*/ 2147483647 h 4763"/>
              <a:gd name="T110" fmla="*/ 2147483647 w 3704"/>
              <a:gd name="T111" fmla="*/ 2147483647 h 4763"/>
              <a:gd name="T112" fmla="*/ 2147483647 w 3704"/>
              <a:gd name="T113" fmla="*/ 2147483647 h 4763"/>
              <a:gd name="T114" fmla="*/ 2147483647 w 3704"/>
              <a:gd name="T115" fmla="*/ 2147483647 h 4763"/>
              <a:gd name="T116" fmla="*/ 2147483647 w 3704"/>
              <a:gd name="T117" fmla="*/ 2147483647 h 4763"/>
              <a:gd name="T118" fmla="*/ 2147483647 w 3704"/>
              <a:gd name="T119" fmla="*/ 2147483647 h 47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04"/>
              <a:gd name="T181" fmla="*/ 0 h 4763"/>
              <a:gd name="T182" fmla="*/ 3704 w 3704"/>
              <a:gd name="T183" fmla="*/ 4763 h 47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04" h="4763">
                <a:moveTo>
                  <a:pt x="577" y="554"/>
                </a:moveTo>
                <a:lnTo>
                  <a:pt x="577" y="337"/>
                </a:lnTo>
                <a:lnTo>
                  <a:pt x="3327" y="337"/>
                </a:lnTo>
                <a:lnTo>
                  <a:pt x="3327" y="4213"/>
                </a:lnTo>
                <a:lnTo>
                  <a:pt x="3074" y="4213"/>
                </a:lnTo>
                <a:lnTo>
                  <a:pt x="3074" y="4115"/>
                </a:lnTo>
                <a:lnTo>
                  <a:pt x="3229" y="4115"/>
                </a:lnTo>
                <a:lnTo>
                  <a:pt x="3229" y="435"/>
                </a:lnTo>
                <a:lnTo>
                  <a:pt x="675" y="435"/>
                </a:lnTo>
                <a:lnTo>
                  <a:pt x="675" y="554"/>
                </a:lnTo>
                <a:lnTo>
                  <a:pt x="577" y="554"/>
                </a:lnTo>
                <a:close/>
                <a:moveTo>
                  <a:pt x="528" y="3793"/>
                </a:moveTo>
                <a:lnTo>
                  <a:pt x="2020" y="3793"/>
                </a:lnTo>
                <a:lnTo>
                  <a:pt x="2020" y="3890"/>
                </a:lnTo>
                <a:lnTo>
                  <a:pt x="528" y="3890"/>
                </a:lnTo>
                <a:lnTo>
                  <a:pt x="528" y="3793"/>
                </a:lnTo>
                <a:close/>
                <a:moveTo>
                  <a:pt x="2685" y="1426"/>
                </a:moveTo>
                <a:lnTo>
                  <a:pt x="2198" y="945"/>
                </a:lnTo>
                <a:lnTo>
                  <a:pt x="2198" y="1426"/>
                </a:lnTo>
                <a:lnTo>
                  <a:pt x="2685" y="1426"/>
                </a:lnTo>
                <a:close/>
                <a:moveTo>
                  <a:pt x="195" y="849"/>
                </a:moveTo>
                <a:lnTo>
                  <a:pt x="195" y="4568"/>
                </a:lnTo>
                <a:lnTo>
                  <a:pt x="2768" y="4568"/>
                </a:lnTo>
                <a:lnTo>
                  <a:pt x="2769" y="1718"/>
                </a:lnTo>
                <a:lnTo>
                  <a:pt x="2964" y="1718"/>
                </a:lnTo>
                <a:lnTo>
                  <a:pt x="2962" y="4763"/>
                </a:lnTo>
                <a:lnTo>
                  <a:pt x="0" y="4763"/>
                </a:lnTo>
                <a:lnTo>
                  <a:pt x="0" y="654"/>
                </a:lnTo>
                <a:lnTo>
                  <a:pt x="2190" y="654"/>
                </a:lnTo>
                <a:lnTo>
                  <a:pt x="2965" y="1428"/>
                </a:lnTo>
                <a:lnTo>
                  <a:pt x="2964" y="1621"/>
                </a:lnTo>
                <a:lnTo>
                  <a:pt x="2003" y="1621"/>
                </a:lnTo>
                <a:lnTo>
                  <a:pt x="2003" y="849"/>
                </a:lnTo>
                <a:lnTo>
                  <a:pt x="195" y="849"/>
                </a:lnTo>
                <a:close/>
                <a:moveTo>
                  <a:pt x="528" y="2209"/>
                </a:moveTo>
                <a:lnTo>
                  <a:pt x="2434" y="2209"/>
                </a:lnTo>
                <a:lnTo>
                  <a:pt x="2434" y="2306"/>
                </a:lnTo>
                <a:lnTo>
                  <a:pt x="528" y="2306"/>
                </a:lnTo>
                <a:lnTo>
                  <a:pt x="528" y="2209"/>
                </a:lnTo>
                <a:close/>
                <a:moveTo>
                  <a:pt x="528" y="2737"/>
                </a:moveTo>
                <a:lnTo>
                  <a:pt x="2434" y="2737"/>
                </a:lnTo>
                <a:lnTo>
                  <a:pt x="2434" y="2834"/>
                </a:lnTo>
                <a:lnTo>
                  <a:pt x="528" y="2834"/>
                </a:lnTo>
                <a:lnTo>
                  <a:pt x="528" y="2737"/>
                </a:lnTo>
                <a:close/>
                <a:moveTo>
                  <a:pt x="528" y="3265"/>
                </a:moveTo>
                <a:lnTo>
                  <a:pt x="2434" y="3265"/>
                </a:lnTo>
                <a:lnTo>
                  <a:pt x="2434" y="3363"/>
                </a:lnTo>
                <a:lnTo>
                  <a:pt x="528" y="3363"/>
                </a:lnTo>
                <a:lnTo>
                  <a:pt x="528" y="3265"/>
                </a:lnTo>
                <a:close/>
                <a:moveTo>
                  <a:pt x="964" y="218"/>
                </a:moveTo>
                <a:lnTo>
                  <a:pt x="964" y="0"/>
                </a:lnTo>
                <a:lnTo>
                  <a:pt x="3704" y="0"/>
                </a:lnTo>
                <a:lnTo>
                  <a:pt x="3704" y="3896"/>
                </a:lnTo>
                <a:lnTo>
                  <a:pt x="3452" y="3896"/>
                </a:lnTo>
                <a:lnTo>
                  <a:pt x="3452" y="3799"/>
                </a:lnTo>
                <a:lnTo>
                  <a:pt x="3607" y="3799"/>
                </a:lnTo>
                <a:lnTo>
                  <a:pt x="3607" y="97"/>
                </a:lnTo>
                <a:lnTo>
                  <a:pt x="1062" y="97"/>
                </a:lnTo>
                <a:lnTo>
                  <a:pt x="1062" y="218"/>
                </a:lnTo>
                <a:lnTo>
                  <a:pt x="964" y="21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38" name="Freeform 55">
            <a:extLst>
              <a:ext uri="{FF2B5EF4-FFF2-40B4-BE49-F238E27FC236}">
                <a16:creationId xmlns:a16="http://schemas.microsoft.com/office/drawing/2014/main" id="{FFF71BD3-550E-4BC1-8CAD-BEA336292BBA}"/>
              </a:ext>
            </a:extLst>
          </p:cNvPr>
          <p:cNvSpPr>
            <a:spLocks noChangeAspect="1" noEditPoints="1"/>
          </p:cNvSpPr>
          <p:nvPr/>
        </p:nvSpPr>
        <p:spPr bwMode="auto">
          <a:xfrm>
            <a:off x="960241" y="2772691"/>
            <a:ext cx="346250" cy="340769"/>
          </a:xfrm>
          <a:custGeom>
            <a:avLst/>
            <a:gdLst>
              <a:gd name="T0" fmla="*/ 2147483647 w 5132"/>
              <a:gd name="T1" fmla="*/ 2147483647 h 4763"/>
              <a:gd name="T2" fmla="*/ 2147483647 w 5132"/>
              <a:gd name="T3" fmla="*/ 2147483647 h 4763"/>
              <a:gd name="T4" fmla="*/ 2147483647 w 5132"/>
              <a:gd name="T5" fmla="*/ 2147483647 h 4763"/>
              <a:gd name="T6" fmla="*/ 2147483647 w 5132"/>
              <a:gd name="T7" fmla="*/ 2147483647 h 4763"/>
              <a:gd name="T8" fmla="*/ 2147483647 w 5132"/>
              <a:gd name="T9" fmla="*/ 2147483647 h 4763"/>
              <a:gd name="T10" fmla="*/ 2147483647 w 5132"/>
              <a:gd name="T11" fmla="*/ 2147483647 h 4763"/>
              <a:gd name="T12" fmla="*/ 2147483647 w 5132"/>
              <a:gd name="T13" fmla="*/ 2147483647 h 4763"/>
              <a:gd name="T14" fmla="*/ 2147483647 w 5132"/>
              <a:gd name="T15" fmla="*/ 2147483647 h 4763"/>
              <a:gd name="T16" fmla="*/ 2147483647 w 5132"/>
              <a:gd name="T17" fmla="*/ 2147483647 h 4763"/>
              <a:gd name="T18" fmla="*/ 2147483647 w 5132"/>
              <a:gd name="T19" fmla="*/ 2147483647 h 4763"/>
              <a:gd name="T20" fmla="*/ 2147483647 w 5132"/>
              <a:gd name="T21" fmla="*/ 2147483647 h 4763"/>
              <a:gd name="T22" fmla="*/ 2147483647 w 5132"/>
              <a:gd name="T23" fmla="*/ 2147483647 h 4763"/>
              <a:gd name="T24" fmla="*/ 2147483647 w 5132"/>
              <a:gd name="T25" fmla="*/ 2147483647 h 4763"/>
              <a:gd name="T26" fmla="*/ 2147483647 w 5132"/>
              <a:gd name="T27" fmla="*/ 2147483647 h 4763"/>
              <a:gd name="T28" fmla="*/ 2147483647 w 5132"/>
              <a:gd name="T29" fmla="*/ 2147483647 h 4763"/>
              <a:gd name="T30" fmla="*/ 2147483647 w 5132"/>
              <a:gd name="T31" fmla="*/ 2147483647 h 4763"/>
              <a:gd name="T32" fmla="*/ 2147483647 w 5132"/>
              <a:gd name="T33" fmla="*/ 2147483647 h 4763"/>
              <a:gd name="T34" fmla="*/ 2147483647 w 5132"/>
              <a:gd name="T35" fmla="*/ 2147483647 h 4763"/>
              <a:gd name="T36" fmla="*/ 2147483647 w 5132"/>
              <a:gd name="T37" fmla="*/ 2147483647 h 4763"/>
              <a:gd name="T38" fmla="*/ 2147483647 w 5132"/>
              <a:gd name="T39" fmla="*/ 2147483647 h 4763"/>
              <a:gd name="T40" fmla="*/ 2147483647 w 5132"/>
              <a:gd name="T41" fmla="*/ 2147483647 h 4763"/>
              <a:gd name="T42" fmla="*/ 2147483647 w 5132"/>
              <a:gd name="T43" fmla="*/ 2147483647 h 4763"/>
              <a:gd name="T44" fmla="*/ 2147483647 w 5132"/>
              <a:gd name="T45" fmla="*/ 2147483647 h 4763"/>
              <a:gd name="T46" fmla="*/ 2147483647 w 5132"/>
              <a:gd name="T47" fmla="*/ 2147483647 h 4763"/>
              <a:gd name="T48" fmla="*/ 2147483647 w 5132"/>
              <a:gd name="T49" fmla="*/ 2147483647 h 4763"/>
              <a:gd name="T50" fmla="*/ 2147483647 w 5132"/>
              <a:gd name="T51" fmla="*/ 2147483647 h 4763"/>
              <a:gd name="T52" fmla="*/ 2147483647 w 5132"/>
              <a:gd name="T53" fmla="*/ 2147483647 h 4763"/>
              <a:gd name="T54" fmla="*/ 2147483647 w 5132"/>
              <a:gd name="T55" fmla="*/ 2147483647 h 4763"/>
              <a:gd name="T56" fmla="*/ 2147483647 w 5132"/>
              <a:gd name="T57" fmla="*/ 2147483647 h 4763"/>
              <a:gd name="T58" fmla="*/ 2147483647 w 5132"/>
              <a:gd name="T59" fmla="*/ 2147483647 h 4763"/>
              <a:gd name="T60" fmla="*/ 2147483647 w 5132"/>
              <a:gd name="T61" fmla="*/ 2147483647 h 4763"/>
              <a:gd name="T62" fmla="*/ 2147483647 w 5132"/>
              <a:gd name="T63" fmla="*/ 2147483647 h 4763"/>
              <a:gd name="T64" fmla="*/ 2147483647 w 5132"/>
              <a:gd name="T65" fmla="*/ 2147483647 h 4763"/>
              <a:gd name="T66" fmla="*/ 2147483647 w 5132"/>
              <a:gd name="T67" fmla="*/ 2147483647 h 4763"/>
              <a:gd name="T68" fmla="*/ 2147483647 w 5132"/>
              <a:gd name="T69" fmla="*/ 2147483647 h 4763"/>
              <a:gd name="T70" fmla="*/ 2147483647 w 5132"/>
              <a:gd name="T71" fmla="*/ 2147483647 h 4763"/>
              <a:gd name="T72" fmla="*/ 2147483647 w 5132"/>
              <a:gd name="T73" fmla="*/ 2147483647 h 4763"/>
              <a:gd name="T74" fmla="*/ 2147483647 w 5132"/>
              <a:gd name="T75" fmla="*/ 2147483647 h 4763"/>
              <a:gd name="T76" fmla="*/ 2147483647 w 5132"/>
              <a:gd name="T77" fmla="*/ 2147483647 h 4763"/>
              <a:gd name="T78" fmla="*/ 2147483647 w 5132"/>
              <a:gd name="T79" fmla="*/ 2147483647 h 4763"/>
              <a:gd name="T80" fmla="*/ 2147483647 w 5132"/>
              <a:gd name="T81" fmla="*/ 2147483647 h 4763"/>
              <a:gd name="T82" fmla="*/ 2147483647 w 5132"/>
              <a:gd name="T83" fmla="*/ 2147483647 h 4763"/>
              <a:gd name="T84" fmla="*/ 2147483647 w 5132"/>
              <a:gd name="T85" fmla="*/ 2147483647 h 4763"/>
              <a:gd name="T86" fmla="*/ 2147483647 w 5132"/>
              <a:gd name="T87" fmla="*/ 2147483647 h 4763"/>
              <a:gd name="T88" fmla="*/ 2147483647 w 5132"/>
              <a:gd name="T89" fmla="*/ 2147483647 h 4763"/>
              <a:gd name="T90" fmla="*/ 2147483647 w 5132"/>
              <a:gd name="T91" fmla="*/ 2147483647 h 4763"/>
              <a:gd name="T92" fmla="*/ 2147483647 w 5132"/>
              <a:gd name="T93" fmla="*/ 2147483647 h 4763"/>
              <a:gd name="T94" fmla="*/ 2147483647 w 5132"/>
              <a:gd name="T95" fmla="*/ 2147483647 h 4763"/>
              <a:gd name="T96" fmla="*/ 2147483647 w 5132"/>
              <a:gd name="T97" fmla="*/ 2147483647 h 4763"/>
              <a:gd name="T98" fmla="*/ 2147483647 w 5132"/>
              <a:gd name="T99" fmla="*/ 2147483647 h 4763"/>
              <a:gd name="T100" fmla="*/ 2147483647 w 5132"/>
              <a:gd name="T101" fmla="*/ 2147483647 h 4763"/>
              <a:gd name="T102" fmla="*/ 2147483647 w 5132"/>
              <a:gd name="T103" fmla="*/ 2147483647 h 4763"/>
              <a:gd name="T104" fmla="*/ 2147483647 w 5132"/>
              <a:gd name="T105" fmla="*/ 2147483647 h 4763"/>
              <a:gd name="T106" fmla="*/ 2147483647 w 5132"/>
              <a:gd name="T107" fmla="*/ 2147483647 h 4763"/>
              <a:gd name="T108" fmla="*/ 2147483647 w 5132"/>
              <a:gd name="T109" fmla="*/ 2147483647 h 4763"/>
              <a:gd name="T110" fmla="*/ 2147483647 w 5132"/>
              <a:gd name="T111" fmla="*/ 2147483647 h 4763"/>
              <a:gd name="T112" fmla="*/ 2147483647 w 5132"/>
              <a:gd name="T113" fmla="*/ 2147483647 h 4763"/>
              <a:gd name="T114" fmla="*/ 2147483647 w 5132"/>
              <a:gd name="T115" fmla="*/ 2147483647 h 4763"/>
              <a:gd name="T116" fmla="*/ 2147483647 w 5132"/>
              <a:gd name="T117" fmla="*/ 2147483647 h 47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32"/>
              <a:gd name="T178" fmla="*/ 0 h 4763"/>
              <a:gd name="T179" fmla="*/ 5132 w 5132"/>
              <a:gd name="T180" fmla="*/ 4763 h 476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32" h="4763">
                <a:moveTo>
                  <a:pt x="3158" y="2388"/>
                </a:moveTo>
                <a:lnTo>
                  <a:pt x="3269" y="2500"/>
                </a:lnTo>
                <a:lnTo>
                  <a:pt x="3284" y="2494"/>
                </a:lnTo>
                <a:lnTo>
                  <a:pt x="3299" y="2489"/>
                </a:lnTo>
                <a:lnTo>
                  <a:pt x="3313" y="2485"/>
                </a:lnTo>
                <a:lnTo>
                  <a:pt x="3329" y="2481"/>
                </a:lnTo>
                <a:lnTo>
                  <a:pt x="3344" y="2479"/>
                </a:lnTo>
                <a:lnTo>
                  <a:pt x="3359" y="2479"/>
                </a:lnTo>
                <a:lnTo>
                  <a:pt x="3373" y="2479"/>
                </a:lnTo>
                <a:lnTo>
                  <a:pt x="3388" y="2480"/>
                </a:lnTo>
                <a:lnTo>
                  <a:pt x="3404" y="2483"/>
                </a:lnTo>
                <a:lnTo>
                  <a:pt x="3418" y="2486"/>
                </a:lnTo>
                <a:lnTo>
                  <a:pt x="3433" y="2491"/>
                </a:lnTo>
                <a:lnTo>
                  <a:pt x="3447" y="2498"/>
                </a:lnTo>
                <a:lnTo>
                  <a:pt x="3462" y="2505"/>
                </a:lnTo>
                <a:lnTo>
                  <a:pt x="3476" y="2516"/>
                </a:lnTo>
                <a:lnTo>
                  <a:pt x="3490" y="2527"/>
                </a:lnTo>
                <a:lnTo>
                  <a:pt x="3504" y="2540"/>
                </a:lnTo>
                <a:lnTo>
                  <a:pt x="4594" y="3630"/>
                </a:lnTo>
                <a:lnTo>
                  <a:pt x="4672" y="3554"/>
                </a:lnTo>
                <a:lnTo>
                  <a:pt x="5132" y="4014"/>
                </a:lnTo>
                <a:lnTo>
                  <a:pt x="4383" y="4763"/>
                </a:lnTo>
                <a:lnTo>
                  <a:pt x="3923" y="4303"/>
                </a:lnTo>
                <a:lnTo>
                  <a:pt x="4000" y="4225"/>
                </a:lnTo>
                <a:lnTo>
                  <a:pt x="2909" y="3135"/>
                </a:lnTo>
                <a:lnTo>
                  <a:pt x="2898" y="3122"/>
                </a:lnTo>
                <a:lnTo>
                  <a:pt x="2888" y="3109"/>
                </a:lnTo>
                <a:lnTo>
                  <a:pt x="2879" y="3095"/>
                </a:lnTo>
                <a:lnTo>
                  <a:pt x="2870" y="3081"/>
                </a:lnTo>
                <a:lnTo>
                  <a:pt x="2863" y="3067"/>
                </a:lnTo>
                <a:lnTo>
                  <a:pt x="2857" y="3052"/>
                </a:lnTo>
                <a:lnTo>
                  <a:pt x="2853" y="3037"/>
                </a:lnTo>
                <a:lnTo>
                  <a:pt x="2849" y="3020"/>
                </a:lnTo>
                <a:lnTo>
                  <a:pt x="2848" y="3005"/>
                </a:lnTo>
                <a:lnTo>
                  <a:pt x="2847" y="2988"/>
                </a:lnTo>
                <a:lnTo>
                  <a:pt x="2847" y="2973"/>
                </a:lnTo>
                <a:lnTo>
                  <a:pt x="2848" y="2957"/>
                </a:lnTo>
                <a:lnTo>
                  <a:pt x="2851" y="2941"/>
                </a:lnTo>
                <a:lnTo>
                  <a:pt x="2855" y="2926"/>
                </a:lnTo>
                <a:lnTo>
                  <a:pt x="2860" y="2911"/>
                </a:lnTo>
                <a:lnTo>
                  <a:pt x="2866" y="2896"/>
                </a:lnTo>
                <a:lnTo>
                  <a:pt x="2758" y="2789"/>
                </a:lnTo>
                <a:lnTo>
                  <a:pt x="2787" y="2769"/>
                </a:lnTo>
                <a:lnTo>
                  <a:pt x="2815" y="2747"/>
                </a:lnTo>
                <a:lnTo>
                  <a:pt x="2843" y="2725"/>
                </a:lnTo>
                <a:lnTo>
                  <a:pt x="2870" y="2704"/>
                </a:lnTo>
                <a:lnTo>
                  <a:pt x="2898" y="2680"/>
                </a:lnTo>
                <a:lnTo>
                  <a:pt x="2924" y="2657"/>
                </a:lnTo>
                <a:lnTo>
                  <a:pt x="2950" y="2631"/>
                </a:lnTo>
                <a:lnTo>
                  <a:pt x="2975" y="2607"/>
                </a:lnTo>
                <a:lnTo>
                  <a:pt x="3001" y="2580"/>
                </a:lnTo>
                <a:lnTo>
                  <a:pt x="3026" y="2555"/>
                </a:lnTo>
                <a:lnTo>
                  <a:pt x="3049" y="2528"/>
                </a:lnTo>
                <a:lnTo>
                  <a:pt x="3072" y="2500"/>
                </a:lnTo>
                <a:lnTo>
                  <a:pt x="3095" y="2474"/>
                </a:lnTo>
                <a:lnTo>
                  <a:pt x="3116" y="2446"/>
                </a:lnTo>
                <a:lnTo>
                  <a:pt x="3138" y="2418"/>
                </a:lnTo>
                <a:lnTo>
                  <a:pt x="3158" y="2388"/>
                </a:lnTo>
                <a:close/>
                <a:moveTo>
                  <a:pt x="4383" y="4476"/>
                </a:moveTo>
                <a:lnTo>
                  <a:pt x="4845" y="4014"/>
                </a:lnTo>
                <a:lnTo>
                  <a:pt x="4672" y="3841"/>
                </a:lnTo>
                <a:lnTo>
                  <a:pt x="4211" y="4303"/>
                </a:lnTo>
                <a:lnTo>
                  <a:pt x="4383" y="4476"/>
                </a:lnTo>
                <a:close/>
                <a:moveTo>
                  <a:pt x="4144" y="4082"/>
                </a:moveTo>
                <a:lnTo>
                  <a:pt x="4451" y="3775"/>
                </a:lnTo>
                <a:lnTo>
                  <a:pt x="3482" y="2805"/>
                </a:lnTo>
                <a:lnTo>
                  <a:pt x="3482" y="3421"/>
                </a:lnTo>
                <a:lnTo>
                  <a:pt x="4144" y="4082"/>
                </a:lnTo>
                <a:close/>
                <a:moveTo>
                  <a:pt x="2505" y="3995"/>
                </a:moveTo>
                <a:lnTo>
                  <a:pt x="1929" y="3924"/>
                </a:lnTo>
                <a:lnTo>
                  <a:pt x="1796" y="3315"/>
                </a:lnTo>
                <a:lnTo>
                  <a:pt x="838" y="3198"/>
                </a:lnTo>
                <a:lnTo>
                  <a:pt x="560" y="3756"/>
                </a:lnTo>
                <a:lnTo>
                  <a:pt x="0" y="3688"/>
                </a:lnTo>
                <a:lnTo>
                  <a:pt x="630" y="2498"/>
                </a:lnTo>
                <a:lnTo>
                  <a:pt x="655" y="2526"/>
                </a:lnTo>
                <a:lnTo>
                  <a:pt x="679" y="2552"/>
                </a:lnTo>
                <a:lnTo>
                  <a:pt x="704" y="2580"/>
                </a:lnTo>
                <a:lnTo>
                  <a:pt x="731" y="2607"/>
                </a:lnTo>
                <a:lnTo>
                  <a:pt x="770" y="2645"/>
                </a:lnTo>
                <a:lnTo>
                  <a:pt x="811" y="2681"/>
                </a:lnTo>
                <a:lnTo>
                  <a:pt x="852" y="2716"/>
                </a:lnTo>
                <a:lnTo>
                  <a:pt x="893" y="2749"/>
                </a:lnTo>
                <a:lnTo>
                  <a:pt x="937" y="2781"/>
                </a:lnTo>
                <a:lnTo>
                  <a:pt x="981" y="2811"/>
                </a:lnTo>
                <a:lnTo>
                  <a:pt x="1026" y="2840"/>
                </a:lnTo>
                <a:lnTo>
                  <a:pt x="1071" y="2866"/>
                </a:lnTo>
                <a:lnTo>
                  <a:pt x="1117" y="2892"/>
                </a:lnTo>
                <a:lnTo>
                  <a:pt x="1164" y="2915"/>
                </a:lnTo>
                <a:lnTo>
                  <a:pt x="1211" y="2936"/>
                </a:lnTo>
                <a:lnTo>
                  <a:pt x="1259" y="2957"/>
                </a:lnTo>
                <a:lnTo>
                  <a:pt x="1308" y="2976"/>
                </a:lnTo>
                <a:lnTo>
                  <a:pt x="1356" y="2992"/>
                </a:lnTo>
                <a:lnTo>
                  <a:pt x="1406" y="3008"/>
                </a:lnTo>
                <a:lnTo>
                  <a:pt x="1455" y="3022"/>
                </a:lnTo>
                <a:lnTo>
                  <a:pt x="1505" y="3033"/>
                </a:lnTo>
                <a:lnTo>
                  <a:pt x="1556" y="3043"/>
                </a:lnTo>
                <a:lnTo>
                  <a:pt x="1605" y="3052"/>
                </a:lnTo>
                <a:lnTo>
                  <a:pt x="1656" y="3060"/>
                </a:lnTo>
                <a:lnTo>
                  <a:pt x="1707" y="3065"/>
                </a:lnTo>
                <a:lnTo>
                  <a:pt x="1758" y="3069"/>
                </a:lnTo>
                <a:lnTo>
                  <a:pt x="1810" y="3071"/>
                </a:lnTo>
                <a:lnTo>
                  <a:pt x="1861" y="3071"/>
                </a:lnTo>
                <a:lnTo>
                  <a:pt x="1911" y="3071"/>
                </a:lnTo>
                <a:lnTo>
                  <a:pt x="1962" y="3067"/>
                </a:lnTo>
                <a:lnTo>
                  <a:pt x="2013" y="3063"/>
                </a:lnTo>
                <a:lnTo>
                  <a:pt x="2064" y="3057"/>
                </a:lnTo>
                <a:lnTo>
                  <a:pt x="2115" y="3049"/>
                </a:lnTo>
                <a:lnTo>
                  <a:pt x="2166" y="3041"/>
                </a:lnTo>
                <a:lnTo>
                  <a:pt x="2215" y="3030"/>
                </a:lnTo>
                <a:lnTo>
                  <a:pt x="2265" y="3018"/>
                </a:lnTo>
                <a:lnTo>
                  <a:pt x="2505" y="3995"/>
                </a:lnTo>
                <a:close/>
                <a:moveTo>
                  <a:pt x="1145" y="2551"/>
                </a:moveTo>
                <a:lnTo>
                  <a:pt x="1145" y="2551"/>
                </a:lnTo>
                <a:lnTo>
                  <a:pt x="1177" y="2572"/>
                </a:lnTo>
                <a:lnTo>
                  <a:pt x="1209" y="2591"/>
                </a:lnTo>
                <a:lnTo>
                  <a:pt x="1240" y="2608"/>
                </a:lnTo>
                <a:lnTo>
                  <a:pt x="1272" y="2625"/>
                </a:lnTo>
                <a:lnTo>
                  <a:pt x="1305" y="2641"/>
                </a:lnTo>
                <a:lnTo>
                  <a:pt x="1338" y="2657"/>
                </a:lnTo>
                <a:lnTo>
                  <a:pt x="1373" y="2671"/>
                </a:lnTo>
                <a:lnTo>
                  <a:pt x="1407" y="2685"/>
                </a:lnTo>
                <a:lnTo>
                  <a:pt x="1440" y="2696"/>
                </a:lnTo>
                <a:lnTo>
                  <a:pt x="1476" y="2708"/>
                </a:lnTo>
                <a:lnTo>
                  <a:pt x="1510" y="2718"/>
                </a:lnTo>
                <a:lnTo>
                  <a:pt x="1544" y="2727"/>
                </a:lnTo>
                <a:lnTo>
                  <a:pt x="1580" y="2736"/>
                </a:lnTo>
                <a:lnTo>
                  <a:pt x="1615" y="2742"/>
                </a:lnTo>
                <a:lnTo>
                  <a:pt x="1651" y="2748"/>
                </a:lnTo>
                <a:lnTo>
                  <a:pt x="1687" y="2753"/>
                </a:lnTo>
                <a:lnTo>
                  <a:pt x="1577" y="2261"/>
                </a:lnTo>
                <a:lnTo>
                  <a:pt x="1551" y="2137"/>
                </a:lnTo>
                <a:lnTo>
                  <a:pt x="1528" y="2019"/>
                </a:lnTo>
                <a:lnTo>
                  <a:pt x="1507" y="1912"/>
                </a:lnTo>
                <a:lnTo>
                  <a:pt x="1493" y="1823"/>
                </a:lnTo>
                <a:lnTo>
                  <a:pt x="1458" y="1907"/>
                </a:lnTo>
                <a:lnTo>
                  <a:pt x="1412" y="2005"/>
                </a:lnTo>
                <a:lnTo>
                  <a:pt x="1361" y="2114"/>
                </a:lnTo>
                <a:lnTo>
                  <a:pt x="1307" y="2227"/>
                </a:lnTo>
                <a:lnTo>
                  <a:pt x="1145" y="2551"/>
                </a:lnTo>
                <a:close/>
                <a:moveTo>
                  <a:pt x="948" y="578"/>
                </a:moveTo>
                <a:lnTo>
                  <a:pt x="948" y="578"/>
                </a:lnTo>
                <a:lnTo>
                  <a:pt x="913" y="615"/>
                </a:lnTo>
                <a:lnTo>
                  <a:pt x="879" y="652"/>
                </a:lnTo>
                <a:lnTo>
                  <a:pt x="848" y="692"/>
                </a:lnTo>
                <a:lnTo>
                  <a:pt x="818" y="730"/>
                </a:lnTo>
                <a:lnTo>
                  <a:pt x="791" y="770"/>
                </a:lnTo>
                <a:lnTo>
                  <a:pt x="764" y="811"/>
                </a:lnTo>
                <a:lnTo>
                  <a:pt x="740" y="853"/>
                </a:lnTo>
                <a:lnTo>
                  <a:pt x="716" y="895"/>
                </a:lnTo>
                <a:lnTo>
                  <a:pt x="695" y="938"/>
                </a:lnTo>
                <a:lnTo>
                  <a:pt x="675" y="983"/>
                </a:lnTo>
                <a:lnTo>
                  <a:pt x="657" y="1026"/>
                </a:lnTo>
                <a:lnTo>
                  <a:pt x="642" y="1072"/>
                </a:lnTo>
                <a:lnTo>
                  <a:pt x="627" y="1116"/>
                </a:lnTo>
                <a:lnTo>
                  <a:pt x="614" y="1162"/>
                </a:lnTo>
                <a:lnTo>
                  <a:pt x="604" y="1208"/>
                </a:lnTo>
                <a:lnTo>
                  <a:pt x="594" y="1255"/>
                </a:lnTo>
                <a:lnTo>
                  <a:pt x="586" y="1300"/>
                </a:lnTo>
                <a:lnTo>
                  <a:pt x="581" y="1347"/>
                </a:lnTo>
                <a:lnTo>
                  <a:pt x="576" y="1394"/>
                </a:lnTo>
                <a:lnTo>
                  <a:pt x="574" y="1441"/>
                </a:lnTo>
                <a:lnTo>
                  <a:pt x="573" y="1489"/>
                </a:lnTo>
                <a:lnTo>
                  <a:pt x="574" y="1536"/>
                </a:lnTo>
                <a:lnTo>
                  <a:pt x="577" y="1581"/>
                </a:lnTo>
                <a:lnTo>
                  <a:pt x="581" y="1628"/>
                </a:lnTo>
                <a:lnTo>
                  <a:pt x="587" y="1675"/>
                </a:lnTo>
                <a:lnTo>
                  <a:pt x="595" y="1722"/>
                </a:lnTo>
                <a:lnTo>
                  <a:pt x="605" y="1768"/>
                </a:lnTo>
                <a:lnTo>
                  <a:pt x="616" y="1814"/>
                </a:lnTo>
                <a:lnTo>
                  <a:pt x="629" y="1860"/>
                </a:lnTo>
                <a:lnTo>
                  <a:pt x="644" y="1904"/>
                </a:lnTo>
                <a:lnTo>
                  <a:pt x="661" y="1949"/>
                </a:lnTo>
                <a:lnTo>
                  <a:pt x="679" y="1993"/>
                </a:lnTo>
                <a:lnTo>
                  <a:pt x="1235" y="944"/>
                </a:lnTo>
                <a:lnTo>
                  <a:pt x="1980" y="1036"/>
                </a:lnTo>
                <a:lnTo>
                  <a:pt x="2377" y="2653"/>
                </a:lnTo>
                <a:lnTo>
                  <a:pt x="2429" y="2629"/>
                </a:lnTo>
                <a:lnTo>
                  <a:pt x="2480" y="2602"/>
                </a:lnTo>
                <a:lnTo>
                  <a:pt x="2529" y="2573"/>
                </a:lnTo>
                <a:lnTo>
                  <a:pt x="2577" y="2541"/>
                </a:lnTo>
                <a:lnTo>
                  <a:pt x="2624" y="2507"/>
                </a:lnTo>
                <a:lnTo>
                  <a:pt x="2670" y="2470"/>
                </a:lnTo>
                <a:lnTo>
                  <a:pt x="2715" y="2430"/>
                </a:lnTo>
                <a:lnTo>
                  <a:pt x="2759" y="2390"/>
                </a:lnTo>
                <a:lnTo>
                  <a:pt x="2782" y="2366"/>
                </a:lnTo>
                <a:lnTo>
                  <a:pt x="2804" y="2341"/>
                </a:lnTo>
                <a:lnTo>
                  <a:pt x="2825" y="2317"/>
                </a:lnTo>
                <a:lnTo>
                  <a:pt x="2847" y="2292"/>
                </a:lnTo>
                <a:lnTo>
                  <a:pt x="2867" y="2266"/>
                </a:lnTo>
                <a:lnTo>
                  <a:pt x="2886" y="2241"/>
                </a:lnTo>
                <a:lnTo>
                  <a:pt x="2905" y="2216"/>
                </a:lnTo>
                <a:lnTo>
                  <a:pt x="2923" y="2189"/>
                </a:lnTo>
                <a:lnTo>
                  <a:pt x="2940" y="2162"/>
                </a:lnTo>
                <a:lnTo>
                  <a:pt x="2956" y="2134"/>
                </a:lnTo>
                <a:lnTo>
                  <a:pt x="2973" y="2108"/>
                </a:lnTo>
                <a:lnTo>
                  <a:pt x="2987" y="2080"/>
                </a:lnTo>
                <a:lnTo>
                  <a:pt x="3002" y="2052"/>
                </a:lnTo>
                <a:lnTo>
                  <a:pt x="3015" y="2024"/>
                </a:lnTo>
                <a:lnTo>
                  <a:pt x="3027" y="1994"/>
                </a:lnTo>
                <a:lnTo>
                  <a:pt x="3040" y="1966"/>
                </a:lnTo>
                <a:lnTo>
                  <a:pt x="3062" y="1908"/>
                </a:lnTo>
                <a:lnTo>
                  <a:pt x="3081" y="1848"/>
                </a:lnTo>
                <a:lnTo>
                  <a:pt x="3097" y="1789"/>
                </a:lnTo>
                <a:lnTo>
                  <a:pt x="3110" y="1729"/>
                </a:lnTo>
                <a:lnTo>
                  <a:pt x="3120" y="1668"/>
                </a:lnTo>
                <a:lnTo>
                  <a:pt x="3128" y="1607"/>
                </a:lnTo>
                <a:lnTo>
                  <a:pt x="3132" y="1546"/>
                </a:lnTo>
                <a:lnTo>
                  <a:pt x="3134" y="1485"/>
                </a:lnTo>
                <a:lnTo>
                  <a:pt x="3132" y="1422"/>
                </a:lnTo>
                <a:lnTo>
                  <a:pt x="3128" y="1361"/>
                </a:lnTo>
                <a:lnTo>
                  <a:pt x="3120" y="1300"/>
                </a:lnTo>
                <a:lnTo>
                  <a:pt x="3110" y="1239"/>
                </a:lnTo>
                <a:lnTo>
                  <a:pt x="3097" y="1180"/>
                </a:lnTo>
                <a:lnTo>
                  <a:pt x="3081" y="1120"/>
                </a:lnTo>
                <a:lnTo>
                  <a:pt x="3062" y="1060"/>
                </a:lnTo>
                <a:lnTo>
                  <a:pt x="3040" y="1003"/>
                </a:lnTo>
                <a:lnTo>
                  <a:pt x="3027" y="974"/>
                </a:lnTo>
                <a:lnTo>
                  <a:pt x="3015" y="944"/>
                </a:lnTo>
                <a:lnTo>
                  <a:pt x="3002" y="916"/>
                </a:lnTo>
                <a:lnTo>
                  <a:pt x="2987" y="889"/>
                </a:lnTo>
                <a:lnTo>
                  <a:pt x="2973" y="861"/>
                </a:lnTo>
                <a:lnTo>
                  <a:pt x="2956" y="834"/>
                </a:lnTo>
                <a:lnTo>
                  <a:pt x="2940" y="806"/>
                </a:lnTo>
                <a:lnTo>
                  <a:pt x="2923" y="779"/>
                </a:lnTo>
                <a:lnTo>
                  <a:pt x="2904" y="754"/>
                </a:lnTo>
                <a:lnTo>
                  <a:pt x="2886" y="727"/>
                </a:lnTo>
                <a:lnTo>
                  <a:pt x="2867" y="702"/>
                </a:lnTo>
                <a:lnTo>
                  <a:pt x="2847" y="676"/>
                </a:lnTo>
                <a:lnTo>
                  <a:pt x="2825" y="651"/>
                </a:lnTo>
                <a:lnTo>
                  <a:pt x="2804" y="627"/>
                </a:lnTo>
                <a:lnTo>
                  <a:pt x="2782" y="603"/>
                </a:lnTo>
                <a:lnTo>
                  <a:pt x="2759" y="578"/>
                </a:lnTo>
                <a:lnTo>
                  <a:pt x="2735" y="555"/>
                </a:lnTo>
                <a:lnTo>
                  <a:pt x="2711" y="534"/>
                </a:lnTo>
                <a:lnTo>
                  <a:pt x="2687" y="512"/>
                </a:lnTo>
                <a:lnTo>
                  <a:pt x="2661" y="491"/>
                </a:lnTo>
                <a:lnTo>
                  <a:pt x="2636" y="470"/>
                </a:lnTo>
                <a:lnTo>
                  <a:pt x="2610" y="451"/>
                </a:lnTo>
                <a:lnTo>
                  <a:pt x="2584" y="432"/>
                </a:lnTo>
                <a:lnTo>
                  <a:pt x="2557" y="414"/>
                </a:lnTo>
                <a:lnTo>
                  <a:pt x="2530" y="398"/>
                </a:lnTo>
                <a:lnTo>
                  <a:pt x="2504" y="381"/>
                </a:lnTo>
                <a:lnTo>
                  <a:pt x="2477" y="365"/>
                </a:lnTo>
                <a:lnTo>
                  <a:pt x="2449" y="351"/>
                </a:lnTo>
                <a:lnTo>
                  <a:pt x="2421" y="336"/>
                </a:lnTo>
                <a:lnTo>
                  <a:pt x="2392" y="323"/>
                </a:lnTo>
                <a:lnTo>
                  <a:pt x="2364" y="310"/>
                </a:lnTo>
                <a:lnTo>
                  <a:pt x="2335" y="297"/>
                </a:lnTo>
                <a:lnTo>
                  <a:pt x="2276" y="276"/>
                </a:lnTo>
                <a:lnTo>
                  <a:pt x="2218" y="257"/>
                </a:lnTo>
                <a:lnTo>
                  <a:pt x="2158" y="240"/>
                </a:lnTo>
                <a:lnTo>
                  <a:pt x="2098" y="228"/>
                </a:lnTo>
                <a:lnTo>
                  <a:pt x="2037" y="217"/>
                </a:lnTo>
                <a:lnTo>
                  <a:pt x="1976" y="210"/>
                </a:lnTo>
                <a:lnTo>
                  <a:pt x="1915" y="205"/>
                </a:lnTo>
                <a:lnTo>
                  <a:pt x="1853" y="203"/>
                </a:lnTo>
                <a:lnTo>
                  <a:pt x="1792" y="205"/>
                </a:lnTo>
                <a:lnTo>
                  <a:pt x="1731" y="210"/>
                </a:lnTo>
                <a:lnTo>
                  <a:pt x="1670" y="217"/>
                </a:lnTo>
                <a:lnTo>
                  <a:pt x="1609" y="228"/>
                </a:lnTo>
                <a:lnTo>
                  <a:pt x="1548" y="240"/>
                </a:lnTo>
                <a:lnTo>
                  <a:pt x="1488" y="257"/>
                </a:lnTo>
                <a:lnTo>
                  <a:pt x="1430" y="276"/>
                </a:lnTo>
                <a:lnTo>
                  <a:pt x="1371" y="297"/>
                </a:lnTo>
                <a:lnTo>
                  <a:pt x="1343" y="310"/>
                </a:lnTo>
                <a:lnTo>
                  <a:pt x="1314" y="323"/>
                </a:lnTo>
                <a:lnTo>
                  <a:pt x="1286" y="336"/>
                </a:lnTo>
                <a:lnTo>
                  <a:pt x="1258" y="351"/>
                </a:lnTo>
                <a:lnTo>
                  <a:pt x="1230" y="365"/>
                </a:lnTo>
                <a:lnTo>
                  <a:pt x="1202" y="381"/>
                </a:lnTo>
                <a:lnTo>
                  <a:pt x="1176" y="398"/>
                </a:lnTo>
                <a:lnTo>
                  <a:pt x="1149" y="414"/>
                </a:lnTo>
                <a:lnTo>
                  <a:pt x="1122" y="432"/>
                </a:lnTo>
                <a:lnTo>
                  <a:pt x="1097" y="451"/>
                </a:lnTo>
                <a:lnTo>
                  <a:pt x="1070" y="470"/>
                </a:lnTo>
                <a:lnTo>
                  <a:pt x="1045" y="491"/>
                </a:lnTo>
                <a:lnTo>
                  <a:pt x="1021" y="512"/>
                </a:lnTo>
                <a:lnTo>
                  <a:pt x="996" y="534"/>
                </a:lnTo>
                <a:lnTo>
                  <a:pt x="972" y="555"/>
                </a:lnTo>
                <a:lnTo>
                  <a:pt x="948" y="578"/>
                </a:lnTo>
                <a:close/>
                <a:moveTo>
                  <a:pt x="804" y="435"/>
                </a:moveTo>
                <a:lnTo>
                  <a:pt x="804" y="435"/>
                </a:lnTo>
                <a:lnTo>
                  <a:pt x="831" y="408"/>
                </a:lnTo>
                <a:lnTo>
                  <a:pt x="859" y="383"/>
                </a:lnTo>
                <a:lnTo>
                  <a:pt x="888" y="357"/>
                </a:lnTo>
                <a:lnTo>
                  <a:pt x="916" y="333"/>
                </a:lnTo>
                <a:lnTo>
                  <a:pt x="947" y="310"/>
                </a:lnTo>
                <a:lnTo>
                  <a:pt x="976" y="287"/>
                </a:lnTo>
                <a:lnTo>
                  <a:pt x="1007" y="266"/>
                </a:lnTo>
                <a:lnTo>
                  <a:pt x="1037" y="245"/>
                </a:lnTo>
                <a:lnTo>
                  <a:pt x="1068" y="225"/>
                </a:lnTo>
                <a:lnTo>
                  <a:pt x="1099" y="206"/>
                </a:lnTo>
                <a:lnTo>
                  <a:pt x="1131" y="188"/>
                </a:lnTo>
                <a:lnTo>
                  <a:pt x="1163" y="170"/>
                </a:lnTo>
                <a:lnTo>
                  <a:pt x="1196" y="154"/>
                </a:lnTo>
                <a:lnTo>
                  <a:pt x="1229" y="137"/>
                </a:lnTo>
                <a:lnTo>
                  <a:pt x="1262" y="123"/>
                </a:lnTo>
                <a:lnTo>
                  <a:pt x="1295" y="109"/>
                </a:lnTo>
                <a:lnTo>
                  <a:pt x="1328" y="95"/>
                </a:lnTo>
                <a:lnTo>
                  <a:pt x="1362" y="84"/>
                </a:lnTo>
                <a:lnTo>
                  <a:pt x="1397" y="72"/>
                </a:lnTo>
                <a:lnTo>
                  <a:pt x="1431" y="61"/>
                </a:lnTo>
                <a:lnTo>
                  <a:pt x="1465" y="52"/>
                </a:lnTo>
                <a:lnTo>
                  <a:pt x="1500" y="43"/>
                </a:lnTo>
                <a:lnTo>
                  <a:pt x="1535" y="34"/>
                </a:lnTo>
                <a:lnTo>
                  <a:pt x="1570" y="28"/>
                </a:lnTo>
                <a:lnTo>
                  <a:pt x="1605" y="22"/>
                </a:lnTo>
                <a:lnTo>
                  <a:pt x="1641" y="15"/>
                </a:lnTo>
                <a:lnTo>
                  <a:pt x="1675" y="11"/>
                </a:lnTo>
                <a:lnTo>
                  <a:pt x="1711" y="8"/>
                </a:lnTo>
                <a:lnTo>
                  <a:pt x="1746" y="4"/>
                </a:lnTo>
                <a:lnTo>
                  <a:pt x="1782" y="3"/>
                </a:lnTo>
                <a:lnTo>
                  <a:pt x="1817" y="1"/>
                </a:lnTo>
                <a:lnTo>
                  <a:pt x="1853" y="0"/>
                </a:lnTo>
                <a:lnTo>
                  <a:pt x="1889" y="1"/>
                </a:lnTo>
                <a:lnTo>
                  <a:pt x="1924" y="3"/>
                </a:lnTo>
                <a:lnTo>
                  <a:pt x="1960" y="4"/>
                </a:lnTo>
                <a:lnTo>
                  <a:pt x="1995" y="8"/>
                </a:lnTo>
                <a:lnTo>
                  <a:pt x="2031" y="11"/>
                </a:lnTo>
                <a:lnTo>
                  <a:pt x="2067" y="15"/>
                </a:lnTo>
                <a:lnTo>
                  <a:pt x="2102" y="22"/>
                </a:lnTo>
                <a:lnTo>
                  <a:pt x="2136" y="28"/>
                </a:lnTo>
                <a:lnTo>
                  <a:pt x="2172" y="34"/>
                </a:lnTo>
                <a:lnTo>
                  <a:pt x="2206" y="43"/>
                </a:lnTo>
                <a:lnTo>
                  <a:pt x="2241" y="52"/>
                </a:lnTo>
                <a:lnTo>
                  <a:pt x="2276" y="61"/>
                </a:lnTo>
                <a:lnTo>
                  <a:pt x="2311" y="72"/>
                </a:lnTo>
                <a:lnTo>
                  <a:pt x="2344" y="84"/>
                </a:lnTo>
                <a:lnTo>
                  <a:pt x="2378" y="95"/>
                </a:lnTo>
                <a:lnTo>
                  <a:pt x="2411" y="109"/>
                </a:lnTo>
                <a:lnTo>
                  <a:pt x="2445" y="123"/>
                </a:lnTo>
                <a:lnTo>
                  <a:pt x="2478" y="137"/>
                </a:lnTo>
                <a:lnTo>
                  <a:pt x="2511" y="154"/>
                </a:lnTo>
                <a:lnTo>
                  <a:pt x="2543" y="170"/>
                </a:lnTo>
                <a:lnTo>
                  <a:pt x="2575" y="188"/>
                </a:lnTo>
                <a:lnTo>
                  <a:pt x="2607" y="206"/>
                </a:lnTo>
                <a:lnTo>
                  <a:pt x="2638" y="225"/>
                </a:lnTo>
                <a:lnTo>
                  <a:pt x="2670" y="245"/>
                </a:lnTo>
                <a:lnTo>
                  <a:pt x="2701" y="266"/>
                </a:lnTo>
                <a:lnTo>
                  <a:pt x="2730" y="287"/>
                </a:lnTo>
                <a:lnTo>
                  <a:pt x="2760" y="310"/>
                </a:lnTo>
                <a:lnTo>
                  <a:pt x="2790" y="333"/>
                </a:lnTo>
                <a:lnTo>
                  <a:pt x="2819" y="357"/>
                </a:lnTo>
                <a:lnTo>
                  <a:pt x="2847" y="383"/>
                </a:lnTo>
                <a:lnTo>
                  <a:pt x="2875" y="408"/>
                </a:lnTo>
                <a:lnTo>
                  <a:pt x="2903" y="435"/>
                </a:lnTo>
                <a:lnTo>
                  <a:pt x="2929" y="463"/>
                </a:lnTo>
                <a:lnTo>
                  <a:pt x="2955" y="491"/>
                </a:lnTo>
                <a:lnTo>
                  <a:pt x="2980" y="519"/>
                </a:lnTo>
                <a:lnTo>
                  <a:pt x="3004" y="548"/>
                </a:lnTo>
                <a:lnTo>
                  <a:pt x="3027" y="577"/>
                </a:lnTo>
                <a:lnTo>
                  <a:pt x="3050" y="606"/>
                </a:lnTo>
                <a:lnTo>
                  <a:pt x="3072" y="637"/>
                </a:lnTo>
                <a:lnTo>
                  <a:pt x="3092" y="667"/>
                </a:lnTo>
                <a:lnTo>
                  <a:pt x="3112" y="699"/>
                </a:lnTo>
                <a:lnTo>
                  <a:pt x="3132" y="730"/>
                </a:lnTo>
                <a:lnTo>
                  <a:pt x="3149" y="761"/>
                </a:lnTo>
                <a:lnTo>
                  <a:pt x="3167" y="794"/>
                </a:lnTo>
                <a:lnTo>
                  <a:pt x="3184" y="826"/>
                </a:lnTo>
                <a:lnTo>
                  <a:pt x="3199" y="859"/>
                </a:lnTo>
                <a:lnTo>
                  <a:pt x="3214" y="892"/>
                </a:lnTo>
                <a:lnTo>
                  <a:pt x="3228" y="925"/>
                </a:lnTo>
                <a:lnTo>
                  <a:pt x="3241" y="960"/>
                </a:lnTo>
                <a:lnTo>
                  <a:pt x="3254" y="993"/>
                </a:lnTo>
                <a:lnTo>
                  <a:pt x="3265" y="1027"/>
                </a:lnTo>
                <a:lnTo>
                  <a:pt x="3275" y="1061"/>
                </a:lnTo>
                <a:lnTo>
                  <a:pt x="3285" y="1096"/>
                </a:lnTo>
                <a:lnTo>
                  <a:pt x="3294" y="1131"/>
                </a:lnTo>
                <a:lnTo>
                  <a:pt x="3303" y="1166"/>
                </a:lnTo>
                <a:lnTo>
                  <a:pt x="3309" y="1201"/>
                </a:lnTo>
                <a:lnTo>
                  <a:pt x="3316" y="1236"/>
                </a:lnTo>
                <a:lnTo>
                  <a:pt x="3322" y="1271"/>
                </a:lnTo>
                <a:lnTo>
                  <a:pt x="3326" y="1307"/>
                </a:lnTo>
                <a:lnTo>
                  <a:pt x="3330" y="1342"/>
                </a:lnTo>
                <a:lnTo>
                  <a:pt x="3334" y="1378"/>
                </a:lnTo>
                <a:lnTo>
                  <a:pt x="3335" y="1414"/>
                </a:lnTo>
                <a:lnTo>
                  <a:pt x="3336" y="1449"/>
                </a:lnTo>
                <a:lnTo>
                  <a:pt x="3337" y="1485"/>
                </a:lnTo>
                <a:lnTo>
                  <a:pt x="3336" y="1520"/>
                </a:lnTo>
                <a:lnTo>
                  <a:pt x="3335" y="1556"/>
                </a:lnTo>
                <a:lnTo>
                  <a:pt x="3334" y="1590"/>
                </a:lnTo>
                <a:lnTo>
                  <a:pt x="3330" y="1626"/>
                </a:lnTo>
                <a:lnTo>
                  <a:pt x="3326" y="1661"/>
                </a:lnTo>
                <a:lnTo>
                  <a:pt x="3322" y="1697"/>
                </a:lnTo>
                <a:lnTo>
                  <a:pt x="3316" y="1733"/>
                </a:lnTo>
                <a:lnTo>
                  <a:pt x="3309" y="1767"/>
                </a:lnTo>
                <a:lnTo>
                  <a:pt x="3303" y="1802"/>
                </a:lnTo>
                <a:lnTo>
                  <a:pt x="3294" y="1837"/>
                </a:lnTo>
                <a:lnTo>
                  <a:pt x="3285" y="1872"/>
                </a:lnTo>
                <a:lnTo>
                  <a:pt x="3276" y="1907"/>
                </a:lnTo>
                <a:lnTo>
                  <a:pt x="3265" y="1941"/>
                </a:lnTo>
                <a:lnTo>
                  <a:pt x="3254" y="1975"/>
                </a:lnTo>
                <a:lnTo>
                  <a:pt x="3241" y="2008"/>
                </a:lnTo>
                <a:lnTo>
                  <a:pt x="3228" y="2043"/>
                </a:lnTo>
                <a:lnTo>
                  <a:pt x="3214" y="2076"/>
                </a:lnTo>
                <a:lnTo>
                  <a:pt x="3199" y="2109"/>
                </a:lnTo>
                <a:lnTo>
                  <a:pt x="3184" y="2142"/>
                </a:lnTo>
                <a:lnTo>
                  <a:pt x="3167" y="2174"/>
                </a:lnTo>
                <a:lnTo>
                  <a:pt x="3149" y="2207"/>
                </a:lnTo>
                <a:lnTo>
                  <a:pt x="3132" y="2238"/>
                </a:lnTo>
                <a:lnTo>
                  <a:pt x="3112" y="2269"/>
                </a:lnTo>
                <a:lnTo>
                  <a:pt x="3092" y="2301"/>
                </a:lnTo>
                <a:lnTo>
                  <a:pt x="3072" y="2331"/>
                </a:lnTo>
                <a:lnTo>
                  <a:pt x="3050" y="2362"/>
                </a:lnTo>
                <a:lnTo>
                  <a:pt x="3027" y="2391"/>
                </a:lnTo>
                <a:lnTo>
                  <a:pt x="3004" y="2420"/>
                </a:lnTo>
                <a:lnTo>
                  <a:pt x="2980" y="2450"/>
                </a:lnTo>
                <a:lnTo>
                  <a:pt x="2955" y="2477"/>
                </a:lnTo>
                <a:lnTo>
                  <a:pt x="2929" y="2505"/>
                </a:lnTo>
                <a:lnTo>
                  <a:pt x="2903" y="2533"/>
                </a:lnTo>
                <a:lnTo>
                  <a:pt x="2876" y="2559"/>
                </a:lnTo>
                <a:lnTo>
                  <a:pt x="2848" y="2584"/>
                </a:lnTo>
                <a:lnTo>
                  <a:pt x="2821" y="2608"/>
                </a:lnTo>
                <a:lnTo>
                  <a:pt x="2793" y="2633"/>
                </a:lnTo>
                <a:lnTo>
                  <a:pt x="2764" y="2655"/>
                </a:lnTo>
                <a:lnTo>
                  <a:pt x="2735" y="2677"/>
                </a:lnTo>
                <a:lnTo>
                  <a:pt x="2706" y="2699"/>
                </a:lnTo>
                <a:lnTo>
                  <a:pt x="2677" y="2719"/>
                </a:lnTo>
                <a:lnTo>
                  <a:pt x="2646" y="2738"/>
                </a:lnTo>
                <a:lnTo>
                  <a:pt x="2616" y="2757"/>
                </a:lnTo>
                <a:lnTo>
                  <a:pt x="2585" y="2775"/>
                </a:lnTo>
                <a:lnTo>
                  <a:pt x="2553" y="2793"/>
                </a:lnTo>
                <a:lnTo>
                  <a:pt x="2523" y="2809"/>
                </a:lnTo>
                <a:lnTo>
                  <a:pt x="2491" y="2824"/>
                </a:lnTo>
                <a:lnTo>
                  <a:pt x="2459" y="2840"/>
                </a:lnTo>
                <a:lnTo>
                  <a:pt x="2426" y="2854"/>
                </a:lnTo>
                <a:lnTo>
                  <a:pt x="2375" y="2873"/>
                </a:lnTo>
                <a:lnTo>
                  <a:pt x="2325" y="2892"/>
                </a:lnTo>
                <a:lnTo>
                  <a:pt x="2272" y="2908"/>
                </a:lnTo>
                <a:lnTo>
                  <a:pt x="2220" y="2922"/>
                </a:lnTo>
                <a:lnTo>
                  <a:pt x="2167" y="2934"/>
                </a:lnTo>
                <a:lnTo>
                  <a:pt x="2114" y="2945"/>
                </a:lnTo>
                <a:lnTo>
                  <a:pt x="2061" y="2953"/>
                </a:lnTo>
                <a:lnTo>
                  <a:pt x="2007" y="2961"/>
                </a:lnTo>
                <a:lnTo>
                  <a:pt x="1953" y="2964"/>
                </a:lnTo>
                <a:lnTo>
                  <a:pt x="1900" y="2967"/>
                </a:lnTo>
                <a:lnTo>
                  <a:pt x="1845" y="2968"/>
                </a:lnTo>
                <a:lnTo>
                  <a:pt x="1792" y="2967"/>
                </a:lnTo>
                <a:lnTo>
                  <a:pt x="1739" y="2963"/>
                </a:lnTo>
                <a:lnTo>
                  <a:pt x="1684" y="2958"/>
                </a:lnTo>
                <a:lnTo>
                  <a:pt x="1631" y="2952"/>
                </a:lnTo>
                <a:lnTo>
                  <a:pt x="1577" y="2943"/>
                </a:lnTo>
                <a:lnTo>
                  <a:pt x="1525" y="2931"/>
                </a:lnTo>
                <a:lnTo>
                  <a:pt x="1472" y="2919"/>
                </a:lnTo>
                <a:lnTo>
                  <a:pt x="1420" y="2903"/>
                </a:lnTo>
                <a:lnTo>
                  <a:pt x="1369" y="2887"/>
                </a:lnTo>
                <a:lnTo>
                  <a:pt x="1317" y="2868"/>
                </a:lnTo>
                <a:lnTo>
                  <a:pt x="1266" y="2847"/>
                </a:lnTo>
                <a:lnTo>
                  <a:pt x="1216" y="2824"/>
                </a:lnTo>
                <a:lnTo>
                  <a:pt x="1167" y="2800"/>
                </a:lnTo>
                <a:lnTo>
                  <a:pt x="1118" y="2774"/>
                </a:lnTo>
                <a:lnTo>
                  <a:pt x="1070" y="2744"/>
                </a:lnTo>
                <a:lnTo>
                  <a:pt x="1024" y="2714"/>
                </a:lnTo>
                <a:lnTo>
                  <a:pt x="977" y="2682"/>
                </a:lnTo>
                <a:lnTo>
                  <a:pt x="933" y="2648"/>
                </a:lnTo>
                <a:lnTo>
                  <a:pt x="888" y="2612"/>
                </a:lnTo>
                <a:lnTo>
                  <a:pt x="846" y="2573"/>
                </a:lnTo>
                <a:lnTo>
                  <a:pt x="804" y="2533"/>
                </a:lnTo>
                <a:lnTo>
                  <a:pt x="769" y="2497"/>
                </a:lnTo>
                <a:lnTo>
                  <a:pt x="735" y="2458"/>
                </a:lnTo>
                <a:lnTo>
                  <a:pt x="702" y="2419"/>
                </a:lnTo>
                <a:lnTo>
                  <a:pt x="671" y="2380"/>
                </a:lnTo>
                <a:lnTo>
                  <a:pt x="641" y="2340"/>
                </a:lnTo>
                <a:lnTo>
                  <a:pt x="613" y="2298"/>
                </a:lnTo>
                <a:lnTo>
                  <a:pt x="586" y="2256"/>
                </a:lnTo>
                <a:lnTo>
                  <a:pt x="562" y="2214"/>
                </a:lnTo>
                <a:lnTo>
                  <a:pt x="533" y="2161"/>
                </a:lnTo>
                <a:lnTo>
                  <a:pt x="506" y="2106"/>
                </a:lnTo>
                <a:lnTo>
                  <a:pt x="482" y="2050"/>
                </a:lnTo>
                <a:lnTo>
                  <a:pt x="460" y="1994"/>
                </a:lnTo>
                <a:lnTo>
                  <a:pt x="441" y="1939"/>
                </a:lnTo>
                <a:lnTo>
                  <a:pt x="423" y="1881"/>
                </a:lnTo>
                <a:lnTo>
                  <a:pt x="409" y="1823"/>
                </a:lnTo>
                <a:lnTo>
                  <a:pt x="397" y="1766"/>
                </a:lnTo>
                <a:lnTo>
                  <a:pt x="386" y="1707"/>
                </a:lnTo>
                <a:lnTo>
                  <a:pt x="379" y="1647"/>
                </a:lnTo>
                <a:lnTo>
                  <a:pt x="374" y="1589"/>
                </a:lnTo>
                <a:lnTo>
                  <a:pt x="371" y="1529"/>
                </a:lnTo>
                <a:lnTo>
                  <a:pt x="370" y="1471"/>
                </a:lnTo>
                <a:lnTo>
                  <a:pt x="371" y="1411"/>
                </a:lnTo>
                <a:lnTo>
                  <a:pt x="376" y="1353"/>
                </a:lnTo>
                <a:lnTo>
                  <a:pt x="383" y="1293"/>
                </a:lnTo>
                <a:lnTo>
                  <a:pt x="391" y="1234"/>
                </a:lnTo>
                <a:lnTo>
                  <a:pt x="402" y="1176"/>
                </a:lnTo>
                <a:lnTo>
                  <a:pt x="416" y="1119"/>
                </a:lnTo>
                <a:lnTo>
                  <a:pt x="431" y="1060"/>
                </a:lnTo>
                <a:lnTo>
                  <a:pt x="450" y="1004"/>
                </a:lnTo>
                <a:lnTo>
                  <a:pt x="470" y="947"/>
                </a:lnTo>
                <a:lnTo>
                  <a:pt x="493" y="891"/>
                </a:lnTo>
                <a:lnTo>
                  <a:pt x="519" y="836"/>
                </a:lnTo>
                <a:lnTo>
                  <a:pt x="545" y="783"/>
                </a:lnTo>
                <a:lnTo>
                  <a:pt x="576" y="730"/>
                </a:lnTo>
                <a:lnTo>
                  <a:pt x="608" y="678"/>
                </a:lnTo>
                <a:lnTo>
                  <a:pt x="642" y="627"/>
                </a:lnTo>
                <a:lnTo>
                  <a:pt x="680" y="577"/>
                </a:lnTo>
                <a:lnTo>
                  <a:pt x="718" y="529"/>
                </a:lnTo>
                <a:lnTo>
                  <a:pt x="760" y="480"/>
                </a:lnTo>
                <a:lnTo>
                  <a:pt x="804" y="435"/>
                </a:lnTo>
                <a:close/>
                <a:moveTo>
                  <a:pt x="2560" y="646"/>
                </a:moveTo>
                <a:lnTo>
                  <a:pt x="2560" y="646"/>
                </a:lnTo>
                <a:lnTo>
                  <a:pt x="2583" y="666"/>
                </a:lnTo>
                <a:lnTo>
                  <a:pt x="2604" y="685"/>
                </a:lnTo>
                <a:lnTo>
                  <a:pt x="2624" y="705"/>
                </a:lnTo>
                <a:lnTo>
                  <a:pt x="2646" y="727"/>
                </a:lnTo>
                <a:lnTo>
                  <a:pt x="2665" y="749"/>
                </a:lnTo>
                <a:lnTo>
                  <a:pt x="2684" y="770"/>
                </a:lnTo>
                <a:lnTo>
                  <a:pt x="2721" y="815"/>
                </a:lnTo>
                <a:lnTo>
                  <a:pt x="2754" y="861"/>
                </a:lnTo>
                <a:lnTo>
                  <a:pt x="2785" y="908"/>
                </a:lnTo>
                <a:lnTo>
                  <a:pt x="2814" y="956"/>
                </a:lnTo>
                <a:lnTo>
                  <a:pt x="2839" y="1007"/>
                </a:lnTo>
                <a:lnTo>
                  <a:pt x="2862" y="1056"/>
                </a:lnTo>
                <a:lnTo>
                  <a:pt x="2882" y="1108"/>
                </a:lnTo>
                <a:lnTo>
                  <a:pt x="2899" y="1162"/>
                </a:lnTo>
                <a:lnTo>
                  <a:pt x="2914" y="1214"/>
                </a:lnTo>
                <a:lnTo>
                  <a:pt x="2927" y="1269"/>
                </a:lnTo>
                <a:lnTo>
                  <a:pt x="2936" y="1323"/>
                </a:lnTo>
                <a:lnTo>
                  <a:pt x="2942" y="1378"/>
                </a:lnTo>
                <a:lnTo>
                  <a:pt x="2946" y="1433"/>
                </a:lnTo>
                <a:lnTo>
                  <a:pt x="2947" y="1487"/>
                </a:lnTo>
                <a:lnTo>
                  <a:pt x="2946" y="1543"/>
                </a:lnTo>
                <a:lnTo>
                  <a:pt x="2941" y="1598"/>
                </a:lnTo>
                <a:lnTo>
                  <a:pt x="2935" y="1652"/>
                </a:lnTo>
                <a:lnTo>
                  <a:pt x="2924" y="1707"/>
                </a:lnTo>
                <a:lnTo>
                  <a:pt x="2912" y="1761"/>
                </a:lnTo>
                <a:lnTo>
                  <a:pt x="2896" y="1814"/>
                </a:lnTo>
                <a:lnTo>
                  <a:pt x="2877" y="1867"/>
                </a:lnTo>
                <a:lnTo>
                  <a:pt x="2856" y="1919"/>
                </a:lnTo>
                <a:lnTo>
                  <a:pt x="2832" y="1970"/>
                </a:lnTo>
                <a:lnTo>
                  <a:pt x="2805" y="2021"/>
                </a:lnTo>
                <a:lnTo>
                  <a:pt x="2791" y="2045"/>
                </a:lnTo>
                <a:lnTo>
                  <a:pt x="2776" y="2069"/>
                </a:lnTo>
                <a:lnTo>
                  <a:pt x="2759" y="2094"/>
                </a:lnTo>
                <a:lnTo>
                  <a:pt x="2743" y="2118"/>
                </a:lnTo>
                <a:lnTo>
                  <a:pt x="2726" y="2141"/>
                </a:lnTo>
                <a:lnTo>
                  <a:pt x="2707" y="2165"/>
                </a:lnTo>
                <a:lnTo>
                  <a:pt x="2689" y="2186"/>
                </a:lnTo>
                <a:lnTo>
                  <a:pt x="2669" y="2209"/>
                </a:lnTo>
                <a:lnTo>
                  <a:pt x="2649" y="2231"/>
                </a:lnTo>
                <a:lnTo>
                  <a:pt x="2628" y="2252"/>
                </a:lnTo>
                <a:lnTo>
                  <a:pt x="2556" y="2181"/>
                </a:lnTo>
                <a:lnTo>
                  <a:pt x="2594" y="2142"/>
                </a:lnTo>
                <a:lnTo>
                  <a:pt x="2628" y="2100"/>
                </a:lnTo>
                <a:lnTo>
                  <a:pt x="2660" y="2058"/>
                </a:lnTo>
                <a:lnTo>
                  <a:pt x="2691" y="2015"/>
                </a:lnTo>
                <a:lnTo>
                  <a:pt x="2717" y="1970"/>
                </a:lnTo>
                <a:lnTo>
                  <a:pt x="2741" y="1925"/>
                </a:lnTo>
                <a:lnTo>
                  <a:pt x="2763" y="1879"/>
                </a:lnTo>
                <a:lnTo>
                  <a:pt x="2782" y="1832"/>
                </a:lnTo>
                <a:lnTo>
                  <a:pt x="2799" y="1783"/>
                </a:lnTo>
                <a:lnTo>
                  <a:pt x="2813" y="1735"/>
                </a:lnTo>
                <a:lnTo>
                  <a:pt x="2825" y="1686"/>
                </a:lnTo>
                <a:lnTo>
                  <a:pt x="2834" y="1636"/>
                </a:lnTo>
                <a:lnTo>
                  <a:pt x="2841" y="1586"/>
                </a:lnTo>
                <a:lnTo>
                  <a:pt x="2844" y="1537"/>
                </a:lnTo>
                <a:lnTo>
                  <a:pt x="2846" y="1487"/>
                </a:lnTo>
                <a:lnTo>
                  <a:pt x="2844" y="1436"/>
                </a:lnTo>
                <a:lnTo>
                  <a:pt x="2842" y="1387"/>
                </a:lnTo>
                <a:lnTo>
                  <a:pt x="2835" y="1337"/>
                </a:lnTo>
                <a:lnTo>
                  <a:pt x="2827" y="1288"/>
                </a:lnTo>
                <a:lnTo>
                  <a:pt x="2816" y="1239"/>
                </a:lnTo>
                <a:lnTo>
                  <a:pt x="2802" y="1191"/>
                </a:lnTo>
                <a:lnTo>
                  <a:pt x="2786" y="1143"/>
                </a:lnTo>
                <a:lnTo>
                  <a:pt x="2768" y="1097"/>
                </a:lnTo>
                <a:lnTo>
                  <a:pt x="2748" y="1050"/>
                </a:lnTo>
                <a:lnTo>
                  <a:pt x="2724" y="1005"/>
                </a:lnTo>
                <a:lnTo>
                  <a:pt x="2698" y="961"/>
                </a:lnTo>
                <a:lnTo>
                  <a:pt x="2670" y="918"/>
                </a:lnTo>
                <a:lnTo>
                  <a:pt x="2640" y="876"/>
                </a:lnTo>
                <a:lnTo>
                  <a:pt x="2607" y="836"/>
                </a:lnTo>
                <a:lnTo>
                  <a:pt x="2572" y="797"/>
                </a:lnTo>
                <a:lnTo>
                  <a:pt x="2534" y="760"/>
                </a:lnTo>
                <a:lnTo>
                  <a:pt x="2495" y="725"/>
                </a:lnTo>
                <a:lnTo>
                  <a:pt x="2560" y="646"/>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37" name="Abgerundetes Rechteck 35">
            <a:extLst>
              <a:ext uri="{FF2B5EF4-FFF2-40B4-BE49-F238E27FC236}">
                <a16:creationId xmlns:a16="http://schemas.microsoft.com/office/drawing/2014/main" id="{8BFC8C06-AC19-47DD-89A7-EF2974B90AB1}"/>
              </a:ext>
            </a:extLst>
          </p:cNvPr>
          <p:cNvSpPr/>
          <p:nvPr/>
        </p:nvSpPr>
        <p:spPr bwMode="gray">
          <a:xfrm>
            <a:off x="609913" y="3726723"/>
            <a:ext cx="10965993" cy="1038560"/>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1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Pašlaik netiek veikta pašvaldības pakalpojumu sniegšanas izmaksu uzskaitīšana, bet pēc nepieciešamības tiek veikta analīze izvēlētajiem pakalpojumiem.</a:t>
            </a: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1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Nav izstrādāta metodika pakalpojumu pašizmaksas noteikšanai, taču katrai pagastu pārvaldei ir savi izcenojumi un maksas pakalpojumiem ir pašizmaksas aprēķins (ekonomiskais pamatojums). Bezmaksas pakalpojumiem šādi aprēķini netiek veikti. Maksas pakalpojumu aprēķina metodiku apstiprina novada deputāti. </a:t>
            </a:r>
          </a:p>
        </p:txBody>
      </p:sp>
      <p:sp>
        <p:nvSpPr>
          <p:cNvPr id="40" name="Rectangle 39">
            <a:extLst>
              <a:ext uri="{FF2B5EF4-FFF2-40B4-BE49-F238E27FC236}">
                <a16:creationId xmlns:a16="http://schemas.microsoft.com/office/drawing/2014/main" id="{F9280D3C-CB4D-45F4-9EDD-3CC9C327AFEE}"/>
              </a:ext>
            </a:extLst>
          </p:cNvPr>
          <p:cNvSpPr/>
          <p:nvPr/>
        </p:nvSpPr>
        <p:spPr>
          <a:xfrm>
            <a:off x="609914" y="3498765"/>
            <a:ext cx="10965992" cy="222933"/>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43" name="Freeform 35">
            <a:extLst>
              <a:ext uri="{FF2B5EF4-FFF2-40B4-BE49-F238E27FC236}">
                <a16:creationId xmlns:a16="http://schemas.microsoft.com/office/drawing/2014/main" id="{280C0A06-5FCA-4559-87BC-3573097647DF}"/>
              </a:ext>
            </a:extLst>
          </p:cNvPr>
          <p:cNvSpPr>
            <a:spLocks noChangeAspect="1" noEditPoints="1"/>
          </p:cNvSpPr>
          <p:nvPr/>
        </p:nvSpPr>
        <p:spPr bwMode="auto">
          <a:xfrm rot="10800000" flipV="1">
            <a:off x="820745" y="4224036"/>
            <a:ext cx="572832" cy="328214"/>
          </a:xfrm>
          <a:custGeom>
            <a:avLst/>
            <a:gdLst>
              <a:gd name="T0" fmla="*/ 2147483647 w 6360"/>
              <a:gd name="T1" fmla="*/ 2147483647 h 4761"/>
              <a:gd name="T2" fmla="*/ 2147483647 w 6360"/>
              <a:gd name="T3" fmla="*/ 2147483647 h 4761"/>
              <a:gd name="T4" fmla="*/ 2147483647 w 6360"/>
              <a:gd name="T5" fmla="*/ 2147483647 h 4761"/>
              <a:gd name="T6" fmla="*/ 2147483647 w 6360"/>
              <a:gd name="T7" fmla="*/ 2147483647 h 4761"/>
              <a:gd name="T8" fmla="*/ 2147483647 w 6360"/>
              <a:gd name="T9" fmla="*/ 2147483647 h 4761"/>
              <a:gd name="T10" fmla="*/ 2147483647 w 6360"/>
              <a:gd name="T11" fmla="*/ 2147483647 h 4761"/>
              <a:gd name="T12" fmla="*/ 2147483647 w 6360"/>
              <a:gd name="T13" fmla="*/ 2147483647 h 4761"/>
              <a:gd name="T14" fmla="*/ 2147483647 w 6360"/>
              <a:gd name="T15" fmla="*/ 2147483647 h 4761"/>
              <a:gd name="T16" fmla="*/ 2147483647 w 6360"/>
              <a:gd name="T17" fmla="*/ 2147483647 h 4761"/>
              <a:gd name="T18" fmla="*/ 2147483647 w 6360"/>
              <a:gd name="T19" fmla="*/ 2147483647 h 4761"/>
              <a:gd name="T20" fmla="*/ 2147483647 w 6360"/>
              <a:gd name="T21" fmla="*/ 2147483647 h 4761"/>
              <a:gd name="T22" fmla="*/ 2147483647 w 6360"/>
              <a:gd name="T23" fmla="*/ 2147483647 h 4761"/>
              <a:gd name="T24" fmla="*/ 2147483647 w 6360"/>
              <a:gd name="T25" fmla="*/ 2147483647 h 4761"/>
              <a:gd name="T26" fmla="*/ 2147483647 w 6360"/>
              <a:gd name="T27" fmla="*/ 2147483647 h 4761"/>
              <a:gd name="T28" fmla="*/ 2147483647 w 6360"/>
              <a:gd name="T29" fmla="*/ 2147483647 h 4761"/>
              <a:gd name="T30" fmla="*/ 2147483647 w 6360"/>
              <a:gd name="T31" fmla="*/ 2147483647 h 4761"/>
              <a:gd name="T32" fmla="*/ 2147483647 w 6360"/>
              <a:gd name="T33" fmla="*/ 2147483647 h 4761"/>
              <a:gd name="T34" fmla="*/ 2147483647 w 6360"/>
              <a:gd name="T35" fmla="*/ 2147483647 h 4761"/>
              <a:gd name="T36" fmla="*/ 2147483647 w 6360"/>
              <a:gd name="T37" fmla="*/ 2147483647 h 4761"/>
              <a:gd name="T38" fmla="*/ 2147483647 w 6360"/>
              <a:gd name="T39" fmla="*/ 2147483647 h 4761"/>
              <a:gd name="T40" fmla="*/ 2147483647 w 6360"/>
              <a:gd name="T41" fmla="*/ 2147483647 h 4761"/>
              <a:gd name="T42" fmla="*/ 2147483647 w 6360"/>
              <a:gd name="T43" fmla="*/ 2147483647 h 4761"/>
              <a:gd name="T44" fmla="*/ 2147483647 w 6360"/>
              <a:gd name="T45" fmla="*/ 2147483647 h 4761"/>
              <a:gd name="T46" fmla="*/ 2147483647 w 6360"/>
              <a:gd name="T47" fmla="*/ 2147483647 h 4761"/>
              <a:gd name="T48" fmla="*/ 2147483647 w 6360"/>
              <a:gd name="T49" fmla="*/ 2147483647 h 4761"/>
              <a:gd name="T50" fmla="*/ 2147483647 w 6360"/>
              <a:gd name="T51" fmla="*/ 2147483647 h 4761"/>
              <a:gd name="T52" fmla="*/ 2147483647 w 6360"/>
              <a:gd name="T53" fmla="*/ 2147483647 h 4761"/>
              <a:gd name="T54" fmla="*/ 2147483647 w 6360"/>
              <a:gd name="T55" fmla="*/ 2147483647 h 4761"/>
              <a:gd name="T56" fmla="*/ 2147483647 w 6360"/>
              <a:gd name="T57" fmla="*/ 2147483647 h 4761"/>
              <a:gd name="T58" fmla="*/ 2147483647 w 6360"/>
              <a:gd name="T59" fmla="*/ 2147483647 h 4761"/>
              <a:gd name="T60" fmla="*/ 2147483647 w 6360"/>
              <a:gd name="T61" fmla="*/ 2147483647 h 4761"/>
              <a:gd name="T62" fmla="*/ 2147483647 w 6360"/>
              <a:gd name="T63" fmla="*/ 2147483647 h 4761"/>
              <a:gd name="T64" fmla="*/ 2147483647 w 6360"/>
              <a:gd name="T65" fmla="*/ 2147483647 h 4761"/>
              <a:gd name="T66" fmla="*/ 2147483647 w 6360"/>
              <a:gd name="T67" fmla="*/ 2147483647 h 4761"/>
              <a:gd name="T68" fmla="*/ 2147483647 w 6360"/>
              <a:gd name="T69" fmla="*/ 2147483647 h 4761"/>
              <a:gd name="T70" fmla="*/ 2147483647 w 6360"/>
              <a:gd name="T71" fmla="*/ 2147483647 h 4761"/>
              <a:gd name="T72" fmla="*/ 2147483647 w 6360"/>
              <a:gd name="T73" fmla="*/ 2147483647 h 4761"/>
              <a:gd name="T74" fmla="*/ 2147483647 w 6360"/>
              <a:gd name="T75" fmla="*/ 2147483647 h 4761"/>
              <a:gd name="T76" fmla="*/ 2147483647 w 6360"/>
              <a:gd name="T77" fmla="*/ 2147483647 h 4761"/>
              <a:gd name="T78" fmla="*/ 2147483647 w 6360"/>
              <a:gd name="T79" fmla="*/ 2147483647 h 4761"/>
              <a:gd name="T80" fmla="*/ 2147483647 w 6360"/>
              <a:gd name="T81" fmla="*/ 2147483647 h 4761"/>
              <a:gd name="T82" fmla="*/ 2147483647 w 6360"/>
              <a:gd name="T83" fmla="*/ 2147483647 h 4761"/>
              <a:gd name="T84" fmla="*/ 2147483647 w 6360"/>
              <a:gd name="T85" fmla="*/ 2147483647 h 4761"/>
              <a:gd name="T86" fmla="*/ 2147483647 w 6360"/>
              <a:gd name="T87" fmla="*/ 2147483647 h 4761"/>
              <a:gd name="T88" fmla="*/ 2147483647 w 6360"/>
              <a:gd name="T89" fmla="*/ 2147483647 h 4761"/>
              <a:gd name="T90" fmla="*/ 2147483647 w 6360"/>
              <a:gd name="T91" fmla="*/ 2147483647 h 4761"/>
              <a:gd name="T92" fmla="*/ 2147483647 w 6360"/>
              <a:gd name="T93" fmla="*/ 2147483647 h 4761"/>
              <a:gd name="T94" fmla="*/ 2147483647 w 6360"/>
              <a:gd name="T95" fmla="*/ 2147483647 h 4761"/>
              <a:gd name="T96" fmla="*/ 2147483647 w 6360"/>
              <a:gd name="T97" fmla="*/ 2147483647 h 4761"/>
              <a:gd name="T98" fmla="*/ 2147483647 w 6360"/>
              <a:gd name="T99" fmla="*/ 2147483647 h 4761"/>
              <a:gd name="T100" fmla="*/ 2147483647 w 6360"/>
              <a:gd name="T101" fmla="*/ 2147483647 h 4761"/>
              <a:gd name="T102" fmla="*/ 2147483647 w 6360"/>
              <a:gd name="T103" fmla="*/ 2147483647 h 4761"/>
              <a:gd name="T104" fmla="*/ 2147483647 w 6360"/>
              <a:gd name="T105" fmla="*/ 2147483647 h 4761"/>
              <a:gd name="T106" fmla="*/ 2147483647 w 6360"/>
              <a:gd name="T107" fmla="*/ 2147483647 h 4761"/>
              <a:gd name="T108" fmla="*/ 2147483647 w 6360"/>
              <a:gd name="T109" fmla="*/ 2147483647 h 4761"/>
              <a:gd name="T110" fmla="*/ 2147483647 w 6360"/>
              <a:gd name="T111" fmla="*/ 2147483647 h 4761"/>
              <a:gd name="T112" fmla="*/ 2147483647 w 6360"/>
              <a:gd name="T113" fmla="*/ 2147483647 h 4761"/>
              <a:gd name="T114" fmla="*/ 2147483647 w 6360"/>
              <a:gd name="T115" fmla="*/ 2147483647 h 4761"/>
              <a:gd name="T116" fmla="*/ 2147483647 w 6360"/>
              <a:gd name="T117" fmla="*/ 2147483647 h 4761"/>
              <a:gd name="T118" fmla="*/ 2147483647 w 6360"/>
              <a:gd name="T119" fmla="*/ 2147483647 h 4761"/>
              <a:gd name="T120" fmla="*/ 2147483647 w 6360"/>
              <a:gd name="T121" fmla="*/ 2147483647 h 476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0"/>
              <a:gd name="T184" fmla="*/ 0 h 4761"/>
              <a:gd name="T185" fmla="*/ 6360 w 6360"/>
              <a:gd name="T186" fmla="*/ 4761 h 476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0" h="4761">
                <a:moveTo>
                  <a:pt x="3538" y="2658"/>
                </a:moveTo>
                <a:lnTo>
                  <a:pt x="3538" y="3341"/>
                </a:lnTo>
                <a:lnTo>
                  <a:pt x="3639" y="3329"/>
                </a:lnTo>
                <a:lnTo>
                  <a:pt x="3741" y="3315"/>
                </a:lnTo>
                <a:lnTo>
                  <a:pt x="3841" y="3300"/>
                </a:lnTo>
                <a:lnTo>
                  <a:pt x="3940" y="3284"/>
                </a:lnTo>
                <a:lnTo>
                  <a:pt x="4037" y="3265"/>
                </a:lnTo>
                <a:lnTo>
                  <a:pt x="4130" y="3244"/>
                </a:lnTo>
                <a:lnTo>
                  <a:pt x="4221" y="3221"/>
                </a:lnTo>
                <a:lnTo>
                  <a:pt x="4308" y="3195"/>
                </a:lnTo>
                <a:lnTo>
                  <a:pt x="4308" y="2488"/>
                </a:lnTo>
                <a:lnTo>
                  <a:pt x="4222" y="2514"/>
                </a:lnTo>
                <a:lnTo>
                  <a:pt x="4132" y="2538"/>
                </a:lnTo>
                <a:lnTo>
                  <a:pt x="4040" y="2562"/>
                </a:lnTo>
                <a:lnTo>
                  <a:pt x="3945" y="2585"/>
                </a:lnTo>
                <a:lnTo>
                  <a:pt x="3846" y="2604"/>
                </a:lnTo>
                <a:lnTo>
                  <a:pt x="3746" y="2624"/>
                </a:lnTo>
                <a:lnTo>
                  <a:pt x="3643" y="2641"/>
                </a:lnTo>
                <a:lnTo>
                  <a:pt x="3538" y="2658"/>
                </a:lnTo>
                <a:close/>
                <a:moveTo>
                  <a:pt x="3408" y="3352"/>
                </a:moveTo>
                <a:lnTo>
                  <a:pt x="3408" y="2674"/>
                </a:lnTo>
                <a:lnTo>
                  <a:pt x="3315" y="2683"/>
                </a:lnTo>
                <a:lnTo>
                  <a:pt x="3221" y="2693"/>
                </a:lnTo>
                <a:lnTo>
                  <a:pt x="3128" y="2701"/>
                </a:lnTo>
                <a:lnTo>
                  <a:pt x="3031" y="2706"/>
                </a:lnTo>
                <a:lnTo>
                  <a:pt x="2934" y="2711"/>
                </a:lnTo>
                <a:lnTo>
                  <a:pt x="2835" y="2716"/>
                </a:lnTo>
                <a:lnTo>
                  <a:pt x="2737" y="2717"/>
                </a:lnTo>
                <a:lnTo>
                  <a:pt x="2637" y="2717"/>
                </a:lnTo>
                <a:lnTo>
                  <a:pt x="2637" y="3379"/>
                </a:lnTo>
                <a:lnTo>
                  <a:pt x="2824" y="3379"/>
                </a:lnTo>
                <a:lnTo>
                  <a:pt x="2921" y="3378"/>
                </a:lnTo>
                <a:lnTo>
                  <a:pt x="3016" y="3374"/>
                </a:lnTo>
                <a:lnTo>
                  <a:pt x="3115" y="3371"/>
                </a:lnTo>
                <a:lnTo>
                  <a:pt x="3211" y="3366"/>
                </a:lnTo>
                <a:lnTo>
                  <a:pt x="3310" y="3360"/>
                </a:lnTo>
                <a:lnTo>
                  <a:pt x="3408" y="3352"/>
                </a:lnTo>
                <a:close/>
                <a:moveTo>
                  <a:pt x="1736" y="2654"/>
                </a:moveTo>
                <a:lnTo>
                  <a:pt x="1736" y="3336"/>
                </a:lnTo>
                <a:lnTo>
                  <a:pt x="1891" y="3349"/>
                </a:lnTo>
                <a:lnTo>
                  <a:pt x="2075" y="3362"/>
                </a:lnTo>
                <a:lnTo>
                  <a:pt x="2175" y="3366"/>
                </a:lnTo>
                <a:lnTo>
                  <a:pt x="2281" y="3371"/>
                </a:lnTo>
                <a:lnTo>
                  <a:pt x="2393" y="3376"/>
                </a:lnTo>
                <a:lnTo>
                  <a:pt x="2508" y="3378"/>
                </a:lnTo>
                <a:lnTo>
                  <a:pt x="2508" y="2716"/>
                </a:lnTo>
                <a:lnTo>
                  <a:pt x="2412" y="2712"/>
                </a:lnTo>
                <a:lnTo>
                  <a:pt x="2317" y="2709"/>
                </a:lnTo>
                <a:lnTo>
                  <a:pt x="2222" y="2704"/>
                </a:lnTo>
                <a:lnTo>
                  <a:pt x="2125" y="2696"/>
                </a:lnTo>
                <a:lnTo>
                  <a:pt x="2028" y="2688"/>
                </a:lnTo>
                <a:lnTo>
                  <a:pt x="1931" y="2679"/>
                </a:lnTo>
                <a:lnTo>
                  <a:pt x="1834" y="2667"/>
                </a:lnTo>
                <a:lnTo>
                  <a:pt x="1736" y="2654"/>
                </a:lnTo>
                <a:close/>
                <a:moveTo>
                  <a:pt x="1607" y="3320"/>
                </a:moveTo>
                <a:lnTo>
                  <a:pt x="1607" y="2635"/>
                </a:lnTo>
                <a:lnTo>
                  <a:pt x="1505" y="2617"/>
                </a:lnTo>
                <a:lnTo>
                  <a:pt x="1410" y="2599"/>
                </a:lnTo>
                <a:lnTo>
                  <a:pt x="1316" y="2580"/>
                </a:lnTo>
                <a:lnTo>
                  <a:pt x="1227" y="2561"/>
                </a:lnTo>
                <a:lnTo>
                  <a:pt x="1142" y="2541"/>
                </a:lnTo>
                <a:lnTo>
                  <a:pt x="1059" y="2522"/>
                </a:lnTo>
                <a:lnTo>
                  <a:pt x="982" y="2501"/>
                </a:lnTo>
                <a:lnTo>
                  <a:pt x="907" y="2480"/>
                </a:lnTo>
                <a:lnTo>
                  <a:pt x="836" y="2457"/>
                </a:lnTo>
                <a:lnTo>
                  <a:pt x="836" y="3132"/>
                </a:lnTo>
                <a:lnTo>
                  <a:pt x="907" y="3156"/>
                </a:lnTo>
                <a:lnTo>
                  <a:pt x="983" y="3181"/>
                </a:lnTo>
                <a:lnTo>
                  <a:pt x="1064" y="3203"/>
                </a:lnTo>
                <a:lnTo>
                  <a:pt x="1150" y="3226"/>
                </a:lnTo>
                <a:lnTo>
                  <a:pt x="1240" y="3249"/>
                </a:lnTo>
                <a:lnTo>
                  <a:pt x="1335" y="3270"/>
                </a:lnTo>
                <a:lnTo>
                  <a:pt x="1434" y="3291"/>
                </a:lnTo>
                <a:lnTo>
                  <a:pt x="1539" y="3310"/>
                </a:lnTo>
                <a:lnTo>
                  <a:pt x="1607" y="3320"/>
                </a:lnTo>
                <a:close/>
                <a:moveTo>
                  <a:pt x="4437" y="2443"/>
                </a:moveTo>
                <a:lnTo>
                  <a:pt x="4437" y="3152"/>
                </a:lnTo>
                <a:lnTo>
                  <a:pt x="4484" y="3134"/>
                </a:lnTo>
                <a:lnTo>
                  <a:pt x="4527" y="3115"/>
                </a:lnTo>
                <a:lnTo>
                  <a:pt x="4571" y="3095"/>
                </a:lnTo>
                <a:lnTo>
                  <a:pt x="4613" y="3076"/>
                </a:lnTo>
                <a:lnTo>
                  <a:pt x="4653" y="3053"/>
                </a:lnTo>
                <a:lnTo>
                  <a:pt x="4690" y="3032"/>
                </a:lnTo>
                <a:lnTo>
                  <a:pt x="4728" y="3008"/>
                </a:lnTo>
                <a:lnTo>
                  <a:pt x="4763" y="2985"/>
                </a:lnTo>
                <a:lnTo>
                  <a:pt x="4795" y="2960"/>
                </a:lnTo>
                <a:lnTo>
                  <a:pt x="4828" y="2934"/>
                </a:lnTo>
                <a:lnTo>
                  <a:pt x="4857" y="2906"/>
                </a:lnTo>
                <a:lnTo>
                  <a:pt x="4884" y="2879"/>
                </a:lnTo>
                <a:lnTo>
                  <a:pt x="4908" y="2850"/>
                </a:lnTo>
                <a:lnTo>
                  <a:pt x="4933" y="2821"/>
                </a:lnTo>
                <a:lnTo>
                  <a:pt x="4954" y="2790"/>
                </a:lnTo>
                <a:lnTo>
                  <a:pt x="4971" y="2758"/>
                </a:lnTo>
                <a:lnTo>
                  <a:pt x="4988" y="2149"/>
                </a:lnTo>
                <a:lnTo>
                  <a:pt x="4962" y="2170"/>
                </a:lnTo>
                <a:lnTo>
                  <a:pt x="4936" y="2189"/>
                </a:lnTo>
                <a:lnTo>
                  <a:pt x="4908" y="2210"/>
                </a:lnTo>
                <a:lnTo>
                  <a:pt x="4879" y="2230"/>
                </a:lnTo>
                <a:lnTo>
                  <a:pt x="4818" y="2268"/>
                </a:lnTo>
                <a:lnTo>
                  <a:pt x="4752" y="2306"/>
                </a:lnTo>
                <a:lnTo>
                  <a:pt x="4679" y="2343"/>
                </a:lnTo>
                <a:lnTo>
                  <a:pt x="4603" y="2377"/>
                </a:lnTo>
                <a:lnTo>
                  <a:pt x="4523" y="2411"/>
                </a:lnTo>
                <a:lnTo>
                  <a:pt x="4437" y="2443"/>
                </a:lnTo>
                <a:close/>
                <a:moveTo>
                  <a:pt x="707" y="3084"/>
                </a:moveTo>
                <a:lnTo>
                  <a:pt x="707" y="2414"/>
                </a:lnTo>
                <a:lnTo>
                  <a:pt x="635" y="2386"/>
                </a:lnTo>
                <a:lnTo>
                  <a:pt x="568" y="2359"/>
                </a:lnTo>
                <a:lnTo>
                  <a:pt x="505" y="2330"/>
                </a:lnTo>
                <a:lnTo>
                  <a:pt x="447" y="2301"/>
                </a:lnTo>
                <a:lnTo>
                  <a:pt x="394" y="2272"/>
                </a:lnTo>
                <a:lnTo>
                  <a:pt x="344" y="2241"/>
                </a:lnTo>
                <a:lnTo>
                  <a:pt x="299" y="2212"/>
                </a:lnTo>
                <a:lnTo>
                  <a:pt x="258" y="2181"/>
                </a:lnTo>
                <a:lnTo>
                  <a:pt x="258" y="2763"/>
                </a:lnTo>
                <a:lnTo>
                  <a:pt x="268" y="2780"/>
                </a:lnTo>
                <a:lnTo>
                  <a:pt x="281" y="2800"/>
                </a:lnTo>
                <a:lnTo>
                  <a:pt x="295" y="2819"/>
                </a:lnTo>
                <a:lnTo>
                  <a:pt x="312" y="2838"/>
                </a:lnTo>
                <a:lnTo>
                  <a:pt x="331" y="2859"/>
                </a:lnTo>
                <a:lnTo>
                  <a:pt x="352" y="2879"/>
                </a:lnTo>
                <a:lnTo>
                  <a:pt x="376" y="2898"/>
                </a:lnTo>
                <a:lnTo>
                  <a:pt x="402" y="2919"/>
                </a:lnTo>
                <a:lnTo>
                  <a:pt x="431" y="2940"/>
                </a:lnTo>
                <a:lnTo>
                  <a:pt x="463" y="2960"/>
                </a:lnTo>
                <a:lnTo>
                  <a:pt x="497" y="2981"/>
                </a:lnTo>
                <a:lnTo>
                  <a:pt x="533" y="3001"/>
                </a:lnTo>
                <a:lnTo>
                  <a:pt x="573" y="3022"/>
                </a:lnTo>
                <a:lnTo>
                  <a:pt x="615" y="3042"/>
                </a:lnTo>
                <a:lnTo>
                  <a:pt x="659" y="3063"/>
                </a:lnTo>
                <a:lnTo>
                  <a:pt x="707" y="3084"/>
                </a:lnTo>
                <a:close/>
                <a:moveTo>
                  <a:pt x="1485" y="1079"/>
                </a:moveTo>
                <a:lnTo>
                  <a:pt x="1485" y="1079"/>
                </a:lnTo>
                <a:lnTo>
                  <a:pt x="1368" y="1104"/>
                </a:lnTo>
                <a:lnTo>
                  <a:pt x="1251" y="1132"/>
                </a:lnTo>
                <a:lnTo>
                  <a:pt x="1140" y="1162"/>
                </a:lnTo>
                <a:lnTo>
                  <a:pt x="1030" y="1196"/>
                </a:lnTo>
                <a:lnTo>
                  <a:pt x="927" y="1232"/>
                </a:lnTo>
                <a:lnTo>
                  <a:pt x="827" y="1269"/>
                </a:lnTo>
                <a:lnTo>
                  <a:pt x="780" y="1288"/>
                </a:lnTo>
                <a:lnTo>
                  <a:pt x="733" y="1309"/>
                </a:lnTo>
                <a:lnTo>
                  <a:pt x="688" y="1329"/>
                </a:lnTo>
                <a:lnTo>
                  <a:pt x="644" y="1351"/>
                </a:lnTo>
                <a:lnTo>
                  <a:pt x="604" y="1372"/>
                </a:lnTo>
                <a:lnTo>
                  <a:pt x="564" y="1393"/>
                </a:lnTo>
                <a:lnTo>
                  <a:pt x="525" y="1416"/>
                </a:lnTo>
                <a:lnTo>
                  <a:pt x="488" y="1439"/>
                </a:lnTo>
                <a:lnTo>
                  <a:pt x="452" y="1461"/>
                </a:lnTo>
                <a:lnTo>
                  <a:pt x="420" y="1485"/>
                </a:lnTo>
                <a:lnTo>
                  <a:pt x="389" y="1508"/>
                </a:lnTo>
                <a:lnTo>
                  <a:pt x="360" y="1532"/>
                </a:lnTo>
                <a:lnTo>
                  <a:pt x="333" y="1556"/>
                </a:lnTo>
                <a:lnTo>
                  <a:pt x="307" y="1581"/>
                </a:lnTo>
                <a:lnTo>
                  <a:pt x="284" y="1605"/>
                </a:lnTo>
                <a:lnTo>
                  <a:pt x="263" y="1631"/>
                </a:lnTo>
                <a:lnTo>
                  <a:pt x="245" y="1655"/>
                </a:lnTo>
                <a:lnTo>
                  <a:pt x="229" y="1681"/>
                </a:lnTo>
                <a:lnTo>
                  <a:pt x="216" y="1707"/>
                </a:lnTo>
                <a:lnTo>
                  <a:pt x="205" y="1731"/>
                </a:lnTo>
                <a:lnTo>
                  <a:pt x="197" y="1757"/>
                </a:lnTo>
                <a:lnTo>
                  <a:pt x="191" y="1782"/>
                </a:lnTo>
                <a:lnTo>
                  <a:pt x="187" y="1808"/>
                </a:lnTo>
                <a:lnTo>
                  <a:pt x="187" y="1834"/>
                </a:lnTo>
                <a:lnTo>
                  <a:pt x="189" y="1860"/>
                </a:lnTo>
                <a:lnTo>
                  <a:pt x="194" y="1886"/>
                </a:lnTo>
                <a:lnTo>
                  <a:pt x="202" y="1912"/>
                </a:lnTo>
                <a:lnTo>
                  <a:pt x="213" y="1937"/>
                </a:lnTo>
                <a:lnTo>
                  <a:pt x="228" y="1963"/>
                </a:lnTo>
                <a:lnTo>
                  <a:pt x="245" y="1988"/>
                </a:lnTo>
                <a:lnTo>
                  <a:pt x="265" y="2013"/>
                </a:lnTo>
                <a:lnTo>
                  <a:pt x="289" y="2039"/>
                </a:lnTo>
                <a:lnTo>
                  <a:pt x="315" y="2065"/>
                </a:lnTo>
                <a:lnTo>
                  <a:pt x="346" y="2089"/>
                </a:lnTo>
                <a:lnTo>
                  <a:pt x="379" y="2113"/>
                </a:lnTo>
                <a:lnTo>
                  <a:pt x="417" y="2139"/>
                </a:lnTo>
                <a:lnTo>
                  <a:pt x="457" y="2164"/>
                </a:lnTo>
                <a:lnTo>
                  <a:pt x="501" y="2188"/>
                </a:lnTo>
                <a:lnTo>
                  <a:pt x="549" y="2212"/>
                </a:lnTo>
                <a:lnTo>
                  <a:pt x="601" y="2235"/>
                </a:lnTo>
                <a:lnTo>
                  <a:pt x="656" y="2259"/>
                </a:lnTo>
                <a:lnTo>
                  <a:pt x="714" y="2281"/>
                </a:lnTo>
                <a:lnTo>
                  <a:pt x="777" y="2304"/>
                </a:lnTo>
                <a:lnTo>
                  <a:pt x="844" y="2327"/>
                </a:lnTo>
                <a:lnTo>
                  <a:pt x="915" y="2349"/>
                </a:lnTo>
                <a:lnTo>
                  <a:pt x="990" y="2370"/>
                </a:lnTo>
                <a:lnTo>
                  <a:pt x="1069" y="2391"/>
                </a:lnTo>
                <a:lnTo>
                  <a:pt x="1151" y="2412"/>
                </a:lnTo>
                <a:lnTo>
                  <a:pt x="1240" y="2432"/>
                </a:lnTo>
                <a:lnTo>
                  <a:pt x="1330" y="2453"/>
                </a:lnTo>
                <a:lnTo>
                  <a:pt x="1427" y="2472"/>
                </a:lnTo>
                <a:lnTo>
                  <a:pt x="1527" y="2490"/>
                </a:lnTo>
                <a:lnTo>
                  <a:pt x="1660" y="2512"/>
                </a:lnTo>
                <a:lnTo>
                  <a:pt x="1791" y="2532"/>
                </a:lnTo>
                <a:lnTo>
                  <a:pt x="1921" y="2548"/>
                </a:lnTo>
                <a:lnTo>
                  <a:pt x="2051" y="2561"/>
                </a:lnTo>
                <a:lnTo>
                  <a:pt x="2180" y="2572"/>
                </a:lnTo>
                <a:lnTo>
                  <a:pt x="2309" y="2580"/>
                </a:lnTo>
                <a:lnTo>
                  <a:pt x="2436" y="2585"/>
                </a:lnTo>
                <a:lnTo>
                  <a:pt x="2562" y="2588"/>
                </a:lnTo>
                <a:lnTo>
                  <a:pt x="2687" y="2588"/>
                </a:lnTo>
                <a:lnTo>
                  <a:pt x="2811" y="2587"/>
                </a:lnTo>
                <a:lnTo>
                  <a:pt x="2934" y="2582"/>
                </a:lnTo>
                <a:lnTo>
                  <a:pt x="3053" y="2577"/>
                </a:lnTo>
                <a:lnTo>
                  <a:pt x="3171" y="2567"/>
                </a:lnTo>
                <a:lnTo>
                  <a:pt x="3287" y="2557"/>
                </a:lnTo>
                <a:lnTo>
                  <a:pt x="3402" y="2545"/>
                </a:lnTo>
                <a:lnTo>
                  <a:pt x="3513" y="2530"/>
                </a:lnTo>
                <a:lnTo>
                  <a:pt x="3622" y="2514"/>
                </a:lnTo>
                <a:lnTo>
                  <a:pt x="3728" y="2496"/>
                </a:lnTo>
                <a:lnTo>
                  <a:pt x="3832" y="2477"/>
                </a:lnTo>
                <a:lnTo>
                  <a:pt x="3932" y="2454"/>
                </a:lnTo>
                <a:lnTo>
                  <a:pt x="4028" y="2432"/>
                </a:lnTo>
                <a:lnTo>
                  <a:pt x="4122" y="2407"/>
                </a:lnTo>
                <a:lnTo>
                  <a:pt x="4213" y="2382"/>
                </a:lnTo>
                <a:lnTo>
                  <a:pt x="4300" y="2354"/>
                </a:lnTo>
                <a:lnTo>
                  <a:pt x="4382" y="2327"/>
                </a:lnTo>
                <a:lnTo>
                  <a:pt x="4461" y="2296"/>
                </a:lnTo>
                <a:lnTo>
                  <a:pt x="4535" y="2265"/>
                </a:lnTo>
                <a:lnTo>
                  <a:pt x="4607" y="2235"/>
                </a:lnTo>
                <a:lnTo>
                  <a:pt x="4673" y="2202"/>
                </a:lnTo>
                <a:lnTo>
                  <a:pt x="4734" y="2168"/>
                </a:lnTo>
                <a:lnTo>
                  <a:pt x="4791" y="2134"/>
                </a:lnTo>
                <a:lnTo>
                  <a:pt x="4842" y="2099"/>
                </a:lnTo>
                <a:lnTo>
                  <a:pt x="4752" y="2125"/>
                </a:lnTo>
                <a:lnTo>
                  <a:pt x="4658" y="2147"/>
                </a:lnTo>
                <a:lnTo>
                  <a:pt x="4563" y="2168"/>
                </a:lnTo>
                <a:lnTo>
                  <a:pt x="4463" y="2188"/>
                </a:lnTo>
                <a:lnTo>
                  <a:pt x="4361" y="2206"/>
                </a:lnTo>
                <a:lnTo>
                  <a:pt x="4256" y="2222"/>
                </a:lnTo>
                <a:lnTo>
                  <a:pt x="4151" y="2235"/>
                </a:lnTo>
                <a:lnTo>
                  <a:pt x="4043" y="2246"/>
                </a:lnTo>
                <a:lnTo>
                  <a:pt x="3933" y="2256"/>
                </a:lnTo>
                <a:lnTo>
                  <a:pt x="3823" y="2262"/>
                </a:lnTo>
                <a:lnTo>
                  <a:pt x="3712" y="2267"/>
                </a:lnTo>
                <a:lnTo>
                  <a:pt x="3601" y="2270"/>
                </a:lnTo>
                <a:lnTo>
                  <a:pt x="3489" y="2272"/>
                </a:lnTo>
                <a:lnTo>
                  <a:pt x="3378" y="2270"/>
                </a:lnTo>
                <a:lnTo>
                  <a:pt x="3266" y="2267"/>
                </a:lnTo>
                <a:lnTo>
                  <a:pt x="3155" y="2262"/>
                </a:lnTo>
                <a:lnTo>
                  <a:pt x="3045" y="2254"/>
                </a:lnTo>
                <a:lnTo>
                  <a:pt x="2937" y="2244"/>
                </a:lnTo>
                <a:lnTo>
                  <a:pt x="2830" y="2233"/>
                </a:lnTo>
                <a:lnTo>
                  <a:pt x="2725" y="2220"/>
                </a:lnTo>
                <a:lnTo>
                  <a:pt x="2622" y="2204"/>
                </a:lnTo>
                <a:lnTo>
                  <a:pt x="2522" y="2185"/>
                </a:lnTo>
                <a:lnTo>
                  <a:pt x="2424" y="2165"/>
                </a:lnTo>
                <a:lnTo>
                  <a:pt x="2330" y="2143"/>
                </a:lnTo>
                <a:lnTo>
                  <a:pt x="2238" y="2117"/>
                </a:lnTo>
                <a:lnTo>
                  <a:pt x="2151" y="2089"/>
                </a:lnTo>
                <a:lnTo>
                  <a:pt x="2067" y="2060"/>
                </a:lnTo>
                <a:lnTo>
                  <a:pt x="1986" y="2030"/>
                </a:lnTo>
                <a:lnTo>
                  <a:pt x="1947" y="2012"/>
                </a:lnTo>
                <a:lnTo>
                  <a:pt x="1910" y="1996"/>
                </a:lnTo>
                <a:lnTo>
                  <a:pt x="1875" y="1978"/>
                </a:lnTo>
                <a:lnTo>
                  <a:pt x="1841" y="1958"/>
                </a:lnTo>
                <a:lnTo>
                  <a:pt x="1807" y="1939"/>
                </a:lnTo>
                <a:lnTo>
                  <a:pt x="1774" y="1920"/>
                </a:lnTo>
                <a:lnTo>
                  <a:pt x="1744" y="1900"/>
                </a:lnTo>
                <a:lnTo>
                  <a:pt x="1715" y="1879"/>
                </a:lnTo>
                <a:lnTo>
                  <a:pt x="951" y="2218"/>
                </a:lnTo>
                <a:lnTo>
                  <a:pt x="854" y="2186"/>
                </a:lnTo>
                <a:lnTo>
                  <a:pt x="765" y="2152"/>
                </a:lnTo>
                <a:lnTo>
                  <a:pt x="685" y="2118"/>
                </a:lnTo>
                <a:lnTo>
                  <a:pt x="614" y="2084"/>
                </a:lnTo>
                <a:lnTo>
                  <a:pt x="551" y="2049"/>
                </a:lnTo>
                <a:lnTo>
                  <a:pt x="522" y="2033"/>
                </a:lnTo>
                <a:lnTo>
                  <a:pt x="496" y="2015"/>
                </a:lnTo>
                <a:lnTo>
                  <a:pt x="471" y="1999"/>
                </a:lnTo>
                <a:lnTo>
                  <a:pt x="447" y="1981"/>
                </a:lnTo>
                <a:lnTo>
                  <a:pt x="428" y="1965"/>
                </a:lnTo>
                <a:lnTo>
                  <a:pt x="408" y="1949"/>
                </a:lnTo>
                <a:lnTo>
                  <a:pt x="391" y="1933"/>
                </a:lnTo>
                <a:lnTo>
                  <a:pt x="376" y="1917"/>
                </a:lnTo>
                <a:lnTo>
                  <a:pt x="362" y="1902"/>
                </a:lnTo>
                <a:lnTo>
                  <a:pt x="352" y="1887"/>
                </a:lnTo>
                <a:lnTo>
                  <a:pt x="342" y="1875"/>
                </a:lnTo>
                <a:lnTo>
                  <a:pt x="334" y="1862"/>
                </a:lnTo>
                <a:lnTo>
                  <a:pt x="328" y="1849"/>
                </a:lnTo>
                <a:lnTo>
                  <a:pt x="325" y="1837"/>
                </a:lnTo>
                <a:lnTo>
                  <a:pt x="321" y="1826"/>
                </a:lnTo>
                <a:lnTo>
                  <a:pt x="318" y="1816"/>
                </a:lnTo>
                <a:lnTo>
                  <a:pt x="316" y="1797"/>
                </a:lnTo>
                <a:lnTo>
                  <a:pt x="318" y="1781"/>
                </a:lnTo>
                <a:lnTo>
                  <a:pt x="323" y="1766"/>
                </a:lnTo>
                <a:lnTo>
                  <a:pt x="326" y="1753"/>
                </a:lnTo>
                <a:lnTo>
                  <a:pt x="333" y="1741"/>
                </a:lnTo>
                <a:lnTo>
                  <a:pt x="341" y="1726"/>
                </a:lnTo>
                <a:lnTo>
                  <a:pt x="350" y="1711"/>
                </a:lnTo>
                <a:lnTo>
                  <a:pt x="362" y="1695"/>
                </a:lnTo>
                <a:lnTo>
                  <a:pt x="375" y="1681"/>
                </a:lnTo>
                <a:lnTo>
                  <a:pt x="389" y="1665"/>
                </a:lnTo>
                <a:lnTo>
                  <a:pt x="404" y="1648"/>
                </a:lnTo>
                <a:lnTo>
                  <a:pt x="423" y="1632"/>
                </a:lnTo>
                <a:lnTo>
                  <a:pt x="442" y="1615"/>
                </a:lnTo>
                <a:lnTo>
                  <a:pt x="486" y="1581"/>
                </a:lnTo>
                <a:lnTo>
                  <a:pt x="538" y="1545"/>
                </a:lnTo>
                <a:lnTo>
                  <a:pt x="597" y="1510"/>
                </a:lnTo>
                <a:lnTo>
                  <a:pt x="665" y="1472"/>
                </a:lnTo>
                <a:lnTo>
                  <a:pt x="741" y="1437"/>
                </a:lnTo>
                <a:lnTo>
                  <a:pt x="825" y="1401"/>
                </a:lnTo>
                <a:lnTo>
                  <a:pt x="917" y="1366"/>
                </a:lnTo>
                <a:lnTo>
                  <a:pt x="1019" y="1332"/>
                </a:lnTo>
                <a:lnTo>
                  <a:pt x="1130" y="1298"/>
                </a:lnTo>
                <a:lnTo>
                  <a:pt x="1250" y="1264"/>
                </a:lnTo>
                <a:lnTo>
                  <a:pt x="1379" y="1234"/>
                </a:lnTo>
                <a:lnTo>
                  <a:pt x="1485" y="1211"/>
                </a:lnTo>
                <a:lnTo>
                  <a:pt x="1485" y="1079"/>
                </a:lnTo>
                <a:close/>
                <a:moveTo>
                  <a:pt x="4870" y="373"/>
                </a:moveTo>
                <a:lnTo>
                  <a:pt x="4870" y="373"/>
                </a:lnTo>
                <a:lnTo>
                  <a:pt x="4816" y="355"/>
                </a:lnTo>
                <a:lnTo>
                  <a:pt x="4762" y="339"/>
                </a:lnTo>
                <a:lnTo>
                  <a:pt x="4703" y="325"/>
                </a:lnTo>
                <a:lnTo>
                  <a:pt x="4644" y="308"/>
                </a:lnTo>
                <a:lnTo>
                  <a:pt x="4582" y="295"/>
                </a:lnTo>
                <a:lnTo>
                  <a:pt x="4518" y="281"/>
                </a:lnTo>
                <a:lnTo>
                  <a:pt x="4453" y="270"/>
                </a:lnTo>
                <a:lnTo>
                  <a:pt x="4385" y="257"/>
                </a:lnTo>
                <a:lnTo>
                  <a:pt x="4318" y="247"/>
                </a:lnTo>
                <a:lnTo>
                  <a:pt x="4246" y="237"/>
                </a:lnTo>
                <a:lnTo>
                  <a:pt x="4175" y="228"/>
                </a:lnTo>
                <a:lnTo>
                  <a:pt x="4103" y="220"/>
                </a:lnTo>
                <a:lnTo>
                  <a:pt x="4028" y="213"/>
                </a:lnTo>
                <a:lnTo>
                  <a:pt x="3954" y="207"/>
                </a:lnTo>
                <a:lnTo>
                  <a:pt x="3878" y="202"/>
                </a:lnTo>
                <a:lnTo>
                  <a:pt x="3802" y="199"/>
                </a:lnTo>
                <a:lnTo>
                  <a:pt x="3725" y="195"/>
                </a:lnTo>
                <a:lnTo>
                  <a:pt x="3647" y="194"/>
                </a:lnTo>
                <a:lnTo>
                  <a:pt x="3568" y="194"/>
                </a:lnTo>
                <a:lnTo>
                  <a:pt x="3491" y="194"/>
                </a:lnTo>
                <a:lnTo>
                  <a:pt x="3412" y="195"/>
                </a:lnTo>
                <a:lnTo>
                  <a:pt x="3333" y="199"/>
                </a:lnTo>
                <a:lnTo>
                  <a:pt x="3253" y="203"/>
                </a:lnTo>
                <a:lnTo>
                  <a:pt x="3174" y="208"/>
                </a:lnTo>
                <a:lnTo>
                  <a:pt x="3095" y="215"/>
                </a:lnTo>
                <a:lnTo>
                  <a:pt x="3018" y="223"/>
                </a:lnTo>
                <a:lnTo>
                  <a:pt x="2940" y="231"/>
                </a:lnTo>
                <a:lnTo>
                  <a:pt x="2863" y="242"/>
                </a:lnTo>
                <a:lnTo>
                  <a:pt x="2785" y="253"/>
                </a:lnTo>
                <a:lnTo>
                  <a:pt x="2709" y="266"/>
                </a:lnTo>
                <a:lnTo>
                  <a:pt x="2633" y="281"/>
                </a:lnTo>
                <a:lnTo>
                  <a:pt x="2559" y="297"/>
                </a:lnTo>
                <a:lnTo>
                  <a:pt x="2454" y="323"/>
                </a:lnTo>
                <a:lnTo>
                  <a:pt x="2356" y="349"/>
                </a:lnTo>
                <a:lnTo>
                  <a:pt x="2264" y="378"/>
                </a:lnTo>
                <a:lnTo>
                  <a:pt x="2178" y="407"/>
                </a:lnTo>
                <a:lnTo>
                  <a:pt x="2099" y="438"/>
                </a:lnTo>
                <a:lnTo>
                  <a:pt x="2026" y="468"/>
                </a:lnTo>
                <a:lnTo>
                  <a:pt x="1960" y="501"/>
                </a:lnTo>
                <a:lnTo>
                  <a:pt x="1929" y="517"/>
                </a:lnTo>
                <a:lnTo>
                  <a:pt x="1900" y="534"/>
                </a:lnTo>
                <a:lnTo>
                  <a:pt x="1873" y="551"/>
                </a:lnTo>
                <a:lnTo>
                  <a:pt x="1847" y="568"/>
                </a:lnTo>
                <a:lnTo>
                  <a:pt x="1823" y="586"/>
                </a:lnTo>
                <a:lnTo>
                  <a:pt x="1802" y="602"/>
                </a:lnTo>
                <a:lnTo>
                  <a:pt x="1781" y="620"/>
                </a:lnTo>
                <a:lnTo>
                  <a:pt x="1763" y="638"/>
                </a:lnTo>
                <a:lnTo>
                  <a:pt x="1745" y="656"/>
                </a:lnTo>
                <a:lnTo>
                  <a:pt x="1731" y="673"/>
                </a:lnTo>
                <a:lnTo>
                  <a:pt x="1718" y="693"/>
                </a:lnTo>
                <a:lnTo>
                  <a:pt x="1705" y="710"/>
                </a:lnTo>
                <a:lnTo>
                  <a:pt x="1695" y="728"/>
                </a:lnTo>
                <a:lnTo>
                  <a:pt x="1689" y="746"/>
                </a:lnTo>
                <a:lnTo>
                  <a:pt x="1682" y="765"/>
                </a:lnTo>
                <a:lnTo>
                  <a:pt x="1678" y="783"/>
                </a:lnTo>
                <a:lnTo>
                  <a:pt x="1676" y="801"/>
                </a:lnTo>
                <a:lnTo>
                  <a:pt x="1674" y="820"/>
                </a:lnTo>
                <a:lnTo>
                  <a:pt x="1676" y="838"/>
                </a:lnTo>
                <a:lnTo>
                  <a:pt x="1679" y="856"/>
                </a:lnTo>
                <a:lnTo>
                  <a:pt x="1684" y="873"/>
                </a:lnTo>
                <a:lnTo>
                  <a:pt x="1692" y="893"/>
                </a:lnTo>
                <a:lnTo>
                  <a:pt x="1700" y="911"/>
                </a:lnTo>
                <a:lnTo>
                  <a:pt x="1712" y="928"/>
                </a:lnTo>
                <a:lnTo>
                  <a:pt x="1724" y="946"/>
                </a:lnTo>
                <a:lnTo>
                  <a:pt x="1739" y="964"/>
                </a:lnTo>
                <a:lnTo>
                  <a:pt x="1755" y="982"/>
                </a:lnTo>
                <a:lnTo>
                  <a:pt x="1773" y="999"/>
                </a:lnTo>
                <a:lnTo>
                  <a:pt x="1794" y="1017"/>
                </a:lnTo>
                <a:lnTo>
                  <a:pt x="1816" y="1035"/>
                </a:lnTo>
                <a:lnTo>
                  <a:pt x="1841" y="1053"/>
                </a:lnTo>
                <a:lnTo>
                  <a:pt x="1868" y="1069"/>
                </a:lnTo>
                <a:lnTo>
                  <a:pt x="1896" y="1087"/>
                </a:lnTo>
                <a:lnTo>
                  <a:pt x="1926" y="1103"/>
                </a:lnTo>
                <a:lnTo>
                  <a:pt x="1959" y="1119"/>
                </a:lnTo>
                <a:lnTo>
                  <a:pt x="1992" y="1135"/>
                </a:lnTo>
                <a:lnTo>
                  <a:pt x="2030" y="1151"/>
                </a:lnTo>
                <a:lnTo>
                  <a:pt x="2068" y="1167"/>
                </a:lnTo>
                <a:lnTo>
                  <a:pt x="2109" y="1183"/>
                </a:lnTo>
                <a:lnTo>
                  <a:pt x="2152" y="1198"/>
                </a:lnTo>
                <a:lnTo>
                  <a:pt x="2243" y="1227"/>
                </a:lnTo>
                <a:lnTo>
                  <a:pt x="2343" y="1256"/>
                </a:lnTo>
                <a:lnTo>
                  <a:pt x="2453" y="1284"/>
                </a:lnTo>
                <a:lnTo>
                  <a:pt x="2569" y="1309"/>
                </a:lnTo>
                <a:lnTo>
                  <a:pt x="2695" y="1334"/>
                </a:lnTo>
                <a:lnTo>
                  <a:pt x="2803" y="1351"/>
                </a:lnTo>
                <a:lnTo>
                  <a:pt x="2911" y="1366"/>
                </a:lnTo>
                <a:lnTo>
                  <a:pt x="3019" y="1379"/>
                </a:lnTo>
                <a:lnTo>
                  <a:pt x="3126" y="1390"/>
                </a:lnTo>
                <a:lnTo>
                  <a:pt x="3234" y="1398"/>
                </a:lnTo>
                <a:lnTo>
                  <a:pt x="3339" y="1403"/>
                </a:lnTo>
                <a:lnTo>
                  <a:pt x="3444" y="1408"/>
                </a:lnTo>
                <a:lnTo>
                  <a:pt x="3547" y="1408"/>
                </a:lnTo>
                <a:lnTo>
                  <a:pt x="3651" y="1408"/>
                </a:lnTo>
                <a:lnTo>
                  <a:pt x="3751" y="1405"/>
                </a:lnTo>
                <a:lnTo>
                  <a:pt x="3851" y="1400"/>
                </a:lnTo>
                <a:lnTo>
                  <a:pt x="3948" y="1393"/>
                </a:lnTo>
                <a:lnTo>
                  <a:pt x="4045" y="1384"/>
                </a:lnTo>
                <a:lnTo>
                  <a:pt x="4138" y="1374"/>
                </a:lnTo>
                <a:lnTo>
                  <a:pt x="4230" y="1363"/>
                </a:lnTo>
                <a:lnTo>
                  <a:pt x="4319" y="1348"/>
                </a:lnTo>
                <a:lnTo>
                  <a:pt x="4406" y="1334"/>
                </a:lnTo>
                <a:lnTo>
                  <a:pt x="4490" y="1316"/>
                </a:lnTo>
                <a:lnTo>
                  <a:pt x="4573" y="1298"/>
                </a:lnTo>
                <a:lnTo>
                  <a:pt x="4650" y="1279"/>
                </a:lnTo>
                <a:lnTo>
                  <a:pt x="4726" y="1258"/>
                </a:lnTo>
                <a:lnTo>
                  <a:pt x="4799" y="1237"/>
                </a:lnTo>
                <a:lnTo>
                  <a:pt x="4868" y="1214"/>
                </a:lnTo>
                <a:lnTo>
                  <a:pt x="4933" y="1190"/>
                </a:lnTo>
                <a:lnTo>
                  <a:pt x="4996" y="1164"/>
                </a:lnTo>
                <a:lnTo>
                  <a:pt x="5054" y="1138"/>
                </a:lnTo>
                <a:lnTo>
                  <a:pt x="5107" y="1112"/>
                </a:lnTo>
                <a:lnTo>
                  <a:pt x="5157" y="1085"/>
                </a:lnTo>
                <a:lnTo>
                  <a:pt x="5204" y="1056"/>
                </a:lnTo>
                <a:lnTo>
                  <a:pt x="5244" y="1027"/>
                </a:lnTo>
                <a:lnTo>
                  <a:pt x="5281" y="998"/>
                </a:lnTo>
                <a:lnTo>
                  <a:pt x="5314" y="969"/>
                </a:lnTo>
                <a:lnTo>
                  <a:pt x="5330" y="951"/>
                </a:lnTo>
                <a:lnTo>
                  <a:pt x="5344" y="935"/>
                </a:lnTo>
                <a:lnTo>
                  <a:pt x="5356" y="917"/>
                </a:lnTo>
                <a:lnTo>
                  <a:pt x="5367" y="899"/>
                </a:lnTo>
                <a:lnTo>
                  <a:pt x="5377" y="882"/>
                </a:lnTo>
                <a:lnTo>
                  <a:pt x="5383" y="862"/>
                </a:lnTo>
                <a:lnTo>
                  <a:pt x="5388" y="844"/>
                </a:lnTo>
                <a:lnTo>
                  <a:pt x="5393" y="825"/>
                </a:lnTo>
                <a:lnTo>
                  <a:pt x="5394" y="806"/>
                </a:lnTo>
                <a:lnTo>
                  <a:pt x="5394" y="788"/>
                </a:lnTo>
                <a:lnTo>
                  <a:pt x="5393" y="769"/>
                </a:lnTo>
                <a:lnTo>
                  <a:pt x="5388" y="749"/>
                </a:lnTo>
                <a:lnTo>
                  <a:pt x="5383" y="730"/>
                </a:lnTo>
                <a:lnTo>
                  <a:pt x="5375" y="709"/>
                </a:lnTo>
                <a:lnTo>
                  <a:pt x="5365" y="689"/>
                </a:lnTo>
                <a:lnTo>
                  <a:pt x="5354" y="670"/>
                </a:lnTo>
                <a:lnTo>
                  <a:pt x="5340" y="651"/>
                </a:lnTo>
                <a:lnTo>
                  <a:pt x="5323" y="631"/>
                </a:lnTo>
                <a:lnTo>
                  <a:pt x="5306" y="612"/>
                </a:lnTo>
                <a:lnTo>
                  <a:pt x="5286" y="593"/>
                </a:lnTo>
                <a:lnTo>
                  <a:pt x="5264" y="573"/>
                </a:lnTo>
                <a:lnTo>
                  <a:pt x="5239" y="554"/>
                </a:lnTo>
                <a:lnTo>
                  <a:pt x="5212" y="534"/>
                </a:lnTo>
                <a:lnTo>
                  <a:pt x="5185" y="515"/>
                </a:lnTo>
                <a:lnTo>
                  <a:pt x="5152" y="497"/>
                </a:lnTo>
                <a:lnTo>
                  <a:pt x="5120" y="478"/>
                </a:lnTo>
                <a:lnTo>
                  <a:pt x="5083" y="460"/>
                </a:lnTo>
                <a:lnTo>
                  <a:pt x="5046" y="442"/>
                </a:lnTo>
                <a:lnTo>
                  <a:pt x="5005" y="425"/>
                </a:lnTo>
                <a:lnTo>
                  <a:pt x="4962" y="407"/>
                </a:lnTo>
                <a:lnTo>
                  <a:pt x="4917" y="391"/>
                </a:lnTo>
                <a:lnTo>
                  <a:pt x="4870" y="373"/>
                </a:lnTo>
                <a:close/>
                <a:moveTo>
                  <a:pt x="2052" y="1293"/>
                </a:moveTo>
                <a:lnTo>
                  <a:pt x="2052" y="1293"/>
                </a:lnTo>
                <a:lnTo>
                  <a:pt x="2007" y="1276"/>
                </a:lnTo>
                <a:lnTo>
                  <a:pt x="1962" y="1256"/>
                </a:lnTo>
                <a:lnTo>
                  <a:pt x="1920" y="1235"/>
                </a:lnTo>
                <a:lnTo>
                  <a:pt x="1879" y="1216"/>
                </a:lnTo>
                <a:lnTo>
                  <a:pt x="1842" y="1195"/>
                </a:lnTo>
                <a:lnTo>
                  <a:pt x="1808" y="1174"/>
                </a:lnTo>
                <a:lnTo>
                  <a:pt x="1774" y="1153"/>
                </a:lnTo>
                <a:lnTo>
                  <a:pt x="1744" y="1130"/>
                </a:lnTo>
                <a:lnTo>
                  <a:pt x="1744" y="1550"/>
                </a:lnTo>
                <a:lnTo>
                  <a:pt x="1753" y="1566"/>
                </a:lnTo>
                <a:lnTo>
                  <a:pt x="1765" y="1584"/>
                </a:lnTo>
                <a:lnTo>
                  <a:pt x="1778" y="1600"/>
                </a:lnTo>
                <a:lnTo>
                  <a:pt x="1791" y="1616"/>
                </a:lnTo>
                <a:lnTo>
                  <a:pt x="1807" y="1631"/>
                </a:lnTo>
                <a:lnTo>
                  <a:pt x="1823" y="1647"/>
                </a:lnTo>
                <a:lnTo>
                  <a:pt x="1841" y="1661"/>
                </a:lnTo>
                <a:lnTo>
                  <a:pt x="1860" y="1676"/>
                </a:lnTo>
                <a:lnTo>
                  <a:pt x="1900" y="1705"/>
                </a:lnTo>
                <a:lnTo>
                  <a:pt x="1947" y="1732"/>
                </a:lnTo>
                <a:lnTo>
                  <a:pt x="1997" y="1758"/>
                </a:lnTo>
                <a:lnTo>
                  <a:pt x="2052" y="1782"/>
                </a:lnTo>
                <a:lnTo>
                  <a:pt x="2052" y="1293"/>
                </a:lnTo>
                <a:close/>
                <a:moveTo>
                  <a:pt x="2746" y="1472"/>
                </a:moveTo>
                <a:lnTo>
                  <a:pt x="2746" y="1472"/>
                </a:lnTo>
                <a:lnTo>
                  <a:pt x="2672" y="1460"/>
                </a:lnTo>
                <a:lnTo>
                  <a:pt x="2603" y="1447"/>
                </a:lnTo>
                <a:lnTo>
                  <a:pt x="2537" y="1434"/>
                </a:lnTo>
                <a:lnTo>
                  <a:pt x="2472" y="1419"/>
                </a:lnTo>
                <a:lnTo>
                  <a:pt x="2409" y="1405"/>
                </a:lnTo>
                <a:lnTo>
                  <a:pt x="2349" y="1390"/>
                </a:lnTo>
                <a:lnTo>
                  <a:pt x="2291" y="1374"/>
                </a:lnTo>
                <a:lnTo>
                  <a:pt x="2235" y="1358"/>
                </a:lnTo>
                <a:lnTo>
                  <a:pt x="2181" y="1340"/>
                </a:lnTo>
                <a:lnTo>
                  <a:pt x="2181" y="1831"/>
                </a:lnTo>
                <a:lnTo>
                  <a:pt x="2244" y="1850"/>
                </a:lnTo>
                <a:lnTo>
                  <a:pt x="2309" y="1870"/>
                </a:lnTo>
                <a:lnTo>
                  <a:pt x="2375" y="1886"/>
                </a:lnTo>
                <a:lnTo>
                  <a:pt x="2445" y="1902"/>
                </a:lnTo>
                <a:lnTo>
                  <a:pt x="2517" y="1918"/>
                </a:lnTo>
                <a:lnTo>
                  <a:pt x="2591" y="1931"/>
                </a:lnTo>
                <a:lnTo>
                  <a:pt x="2667" y="1944"/>
                </a:lnTo>
                <a:lnTo>
                  <a:pt x="2746" y="1957"/>
                </a:lnTo>
                <a:lnTo>
                  <a:pt x="2746" y="1472"/>
                </a:lnTo>
                <a:close/>
                <a:moveTo>
                  <a:pt x="3439" y="1535"/>
                </a:moveTo>
                <a:lnTo>
                  <a:pt x="3439" y="1535"/>
                </a:lnTo>
                <a:lnTo>
                  <a:pt x="3300" y="1531"/>
                </a:lnTo>
                <a:lnTo>
                  <a:pt x="3229" y="1527"/>
                </a:lnTo>
                <a:lnTo>
                  <a:pt x="3158" y="1523"/>
                </a:lnTo>
                <a:lnTo>
                  <a:pt x="3089" y="1516"/>
                </a:lnTo>
                <a:lnTo>
                  <a:pt x="3018" y="1510"/>
                </a:lnTo>
                <a:lnTo>
                  <a:pt x="2947" y="1502"/>
                </a:lnTo>
                <a:lnTo>
                  <a:pt x="2876" y="1492"/>
                </a:lnTo>
                <a:lnTo>
                  <a:pt x="2876" y="1973"/>
                </a:lnTo>
                <a:lnTo>
                  <a:pt x="3013" y="1986"/>
                </a:lnTo>
                <a:lnTo>
                  <a:pt x="3153" y="1997"/>
                </a:lnTo>
                <a:lnTo>
                  <a:pt x="3295" y="2004"/>
                </a:lnTo>
                <a:lnTo>
                  <a:pt x="3439" y="2009"/>
                </a:lnTo>
                <a:lnTo>
                  <a:pt x="3439" y="1535"/>
                </a:lnTo>
                <a:close/>
                <a:moveTo>
                  <a:pt x="4132" y="1505"/>
                </a:moveTo>
                <a:lnTo>
                  <a:pt x="4132" y="1505"/>
                </a:lnTo>
                <a:lnTo>
                  <a:pt x="4064" y="1513"/>
                </a:lnTo>
                <a:lnTo>
                  <a:pt x="3996" y="1519"/>
                </a:lnTo>
                <a:lnTo>
                  <a:pt x="3927" y="1524"/>
                </a:lnTo>
                <a:lnTo>
                  <a:pt x="3856" y="1529"/>
                </a:lnTo>
                <a:lnTo>
                  <a:pt x="3785" y="1532"/>
                </a:lnTo>
                <a:lnTo>
                  <a:pt x="3714" y="1535"/>
                </a:lnTo>
                <a:lnTo>
                  <a:pt x="3641" y="1537"/>
                </a:lnTo>
                <a:lnTo>
                  <a:pt x="3568" y="1537"/>
                </a:lnTo>
                <a:lnTo>
                  <a:pt x="3568" y="2009"/>
                </a:lnTo>
                <a:lnTo>
                  <a:pt x="3712" y="2005"/>
                </a:lnTo>
                <a:lnTo>
                  <a:pt x="3854" y="2000"/>
                </a:lnTo>
                <a:lnTo>
                  <a:pt x="3995" y="1991"/>
                </a:lnTo>
                <a:lnTo>
                  <a:pt x="4132" y="1978"/>
                </a:lnTo>
                <a:lnTo>
                  <a:pt x="4132" y="1505"/>
                </a:lnTo>
                <a:close/>
                <a:moveTo>
                  <a:pt x="4826" y="1363"/>
                </a:moveTo>
                <a:lnTo>
                  <a:pt x="4826" y="1363"/>
                </a:lnTo>
                <a:lnTo>
                  <a:pt x="4762" y="1382"/>
                </a:lnTo>
                <a:lnTo>
                  <a:pt x="4695" y="1400"/>
                </a:lnTo>
                <a:lnTo>
                  <a:pt x="4628" y="1418"/>
                </a:lnTo>
                <a:lnTo>
                  <a:pt x="4558" y="1434"/>
                </a:lnTo>
                <a:lnTo>
                  <a:pt x="4487" y="1450"/>
                </a:lnTo>
                <a:lnTo>
                  <a:pt x="4413" y="1463"/>
                </a:lnTo>
                <a:lnTo>
                  <a:pt x="4338" y="1476"/>
                </a:lnTo>
                <a:lnTo>
                  <a:pt x="4261" y="1489"/>
                </a:lnTo>
                <a:lnTo>
                  <a:pt x="4261" y="1963"/>
                </a:lnTo>
                <a:lnTo>
                  <a:pt x="4338" y="1952"/>
                </a:lnTo>
                <a:lnTo>
                  <a:pt x="4414" y="1939"/>
                </a:lnTo>
                <a:lnTo>
                  <a:pt x="4487" y="1926"/>
                </a:lnTo>
                <a:lnTo>
                  <a:pt x="4560" y="1912"/>
                </a:lnTo>
                <a:lnTo>
                  <a:pt x="4629" y="1897"/>
                </a:lnTo>
                <a:lnTo>
                  <a:pt x="4697" y="1879"/>
                </a:lnTo>
                <a:lnTo>
                  <a:pt x="4763" y="1862"/>
                </a:lnTo>
                <a:lnTo>
                  <a:pt x="4826" y="1842"/>
                </a:lnTo>
                <a:lnTo>
                  <a:pt x="4826" y="1363"/>
                </a:lnTo>
                <a:close/>
                <a:moveTo>
                  <a:pt x="5269" y="1603"/>
                </a:moveTo>
                <a:lnTo>
                  <a:pt x="5269" y="1603"/>
                </a:lnTo>
                <a:lnTo>
                  <a:pt x="5283" y="1587"/>
                </a:lnTo>
                <a:lnTo>
                  <a:pt x="5296" y="1573"/>
                </a:lnTo>
                <a:lnTo>
                  <a:pt x="5306" y="1558"/>
                </a:lnTo>
                <a:lnTo>
                  <a:pt x="5314" y="1545"/>
                </a:lnTo>
                <a:lnTo>
                  <a:pt x="5325" y="1129"/>
                </a:lnTo>
                <a:lnTo>
                  <a:pt x="5288" y="1154"/>
                </a:lnTo>
                <a:lnTo>
                  <a:pt x="5248" y="1180"/>
                </a:lnTo>
                <a:lnTo>
                  <a:pt x="5206" y="1206"/>
                </a:lnTo>
                <a:lnTo>
                  <a:pt x="5160" y="1229"/>
                </a:lnTo>
                <a:lnTo>
                  <a:pt x="5114" y="1253"/>
                </a:lnTo>
                <a:lnTo>
                  <a:pt x="5062" y="1276"/>
                </a:lnTo>
                <a:lnTo>
                  <a:pt x="5010" y="1298"/>
                </a:lnTo>
                <a:lnTo>
                  <a:pt x="4955" y="1319"/>
                </a:lnTo>
                <a:lnTo>
                  <a:pt x="4955" y="1795"/>
                </a:lnTo>
                <a:lnTo>
                  <a:pt x="5002" y="1774"/>
                </a:lnTo>
                <a:lnTo>
                  <a:pt x="5049" y="1753"/>
                </a:lnTo>
                <a:lnTo>
                  <a:pt x="5093" y="1731"/>
                </a:lnTo>
                <a:lnTo>
                  <a:pt x="5133" y="1707"/>
                </a:lnTo>
                <a:lnTo>
                  <a:pt x="5170" y="1682"/>
                </a:lnTo>
                <a:lnTo>
                  <a:pt x="5206" y="1657"/>
                </a:lnTo>
                <a:lnTo>
                  <a:pt x="5238" y="1631"/>
                </a:lnTo>
                <a:lnTo>
                  <a:pt x="5269" y="1603"/>
                </a:lnTo>
                <a:close/>
                <a:moveTo>
                  <a:pt x="5591" y="3497"/>
                </a:moveTo>
                <a:lnTo>
                  <a:pt x="5591" y="4237"/>
                </a:lnTo>
                <a:lnTo>
                  <a:pt x="5633" y="4221"/>
                </a:lnTo>
                <a:lnTo>
                  <a:pt x="5674" y="4201"/>
                </a:lnTo>
                <a:lnTo>
                  <a:pt x="5713" y="4183"/>
                </a:lnTo>
                <a:lnTo>
                  <a:pt x="5750" y="4162"/>
                </a:lnTo>
                <a:lnTo>
                  <a:pt x="5787" y="4143"/>
                </a:lnTo>
                <a:lnTo>
                  <a:pt x="5821" y="4120"/>
                </a:lnTo>
                <a:lnTo>
                  <a:pt x="5855" y="4099"/>
                </a:lnTo>
                <a:lnTo>
                  <a:pt x="5885" y="4077"/>
                </a:lnTo>
                <a:lnTo>
                  <a:pt x="5916" y="4053"/>
                </a:lnTo>
                <a:lnTo>
                  <a:pt x="5945" y="4028"/>
                </a:lnTo>
                <a:lnTo>
                  <a:pt x="5971" y="4003"/>
                </a:lnTo>
                <a:lnTo>
                  <a:pt x="5995" y="3977"/>
                </a:lnTo>
                <a:lnTo>
                  <a:pt x="6019" y="3949"/>
                </a:lnTo>
                <a:lnTo>
                  <a:pt x="6040" y="3922"/>
                </a:lnTo>
                <a:lnTo>
                  <a:pt x="6060" y="3893"/>
                </a:lnTo>
                <a:lnTo>
                  <a:pt x="6077" y="3862"/>
                </a:lnTo>
                <a:lnTo>
                  <a:pt x="6081" y="3757"/>
                </a:lnTo>
                <a:lnTo>
                  <a:pt x="6086" y="3657"/>
                </a:lnTo>
                <a:lnTo>
                  <a:pt x="6092" y="3563"/>
                </a:lnTo>
                <a:lnTo>
                  <a:pt x="6098" y="3473"/>
                </a:lnTo>
                <a:lnTo>
                  <a:pt x="6111" y="3307"/>
                </a:lnTo>
                <a:lnTo>
                  <a:pt x="6116" y="3229"/>
                </a:lnTo>
                <a:lnTo>
                  <a:pt x="6119" y="3156"/>
                </a:lnTo>
                <a:lnTo>
                  <a:pt x="6095" y="3182"/>
                </a:lnTo>
                <a:lnTo>
                  <a:pt x="6069" y="3208"/>
                </a:lnTo>
                <a:lnTo>
                  <a:pt x="6047" y="3231"/>
                </a:lnTo>
                <a:lnTo>
                  <a:pt x="6021" y="3252"/>
                </a:lnTo>
                <a:lnTo>
                  <a:pt x="5969" y="3292"/>
                </a:lnTo>
                <a:lnTo>
                  <a:pt x="5914" y="3331"/>
                </a:lnTo>
                <a:lnTo>
                  <a:pt x="5856" y="3368"/>
                </a:lnTo>
                <a:lnTo>
                  <a:pt x="5795" y="3404"/>
                </a:lnTo>
                <a:lnTo>
                  <a:pt x="5730" y="3436"/>
                </a:lnTo>
                <a:lnTo>
                  <a:pt x="5662" y="3468"/>
                </a:lnTo>
                <a:lnTo>
                  <a:pt x="5591" y="3497"/>
                </a:lnTo>
                <a:close/>
                <a:moveTo>
                  <a:pt x="4692" y="3712"/>
                </a:moveTo>
                <a:lnTo>
                  <a:pt x="4692" y="4440"/>
                </a:lnTo>
                <a:lnTo>
                  <a:pt x="4795" y="4427"/>
                </a:lnTo>
                <a:lnTo>
                  <a:pt x="4897" y="4413"/>
                </a:lnTo>
                <a:lnTo>
                  <a:pt x="4997" y="4396"/>
                </a:lnTo>
                <a:lnTo>
                  <a:pt x="5096" y="4379"/>
                </a:lnTo>
                <a:lnTo>
                  <a:pt x="5193" y="4358"/>
                </a:lnTo>
                <a:lnTo>
                  <a:pt x="5286" y="4337"/>
                </a:lnTo>
                <a:lnTo>
                  <a:pt x="5377" y="4311"/>
                </a:lnTo>
                <a:lnTo>
                  <a:pt x="5462" y="4285"/>
                </a:lnTo>
                <a:lnTo>
                  <a:pt x="5462" y="3544"/>
                </a:lnTo>
                <a:lnTo>
                  <a:pt x="5375" y="3573"/>
                </a:lnTo>
                <a:lnTo>
                  <a:pt x="5283" y="3599"/>
                </a:lnTo>
                <a:lnTo>
                  <a:pt x="5189" y="3623"/>
                </a:lnTo>
                <a:lnTo>
                  <a:pt x="5094" y="3644"/>
                </a:lnTo>
                <a:lnTo>
                  <a:pt x="4996" y="3663"/>
                </a:lnTo>
                <a:lnTo>
                  <a:pt x="4897" y="3681"/>
                </a:lnTo>
                <a:lnTo>
                  <a:pt x="4795" y="3697"/>
                </a:lnTo>
                <a:lnTo>
                  <a:pt x="4692" y="3712"/>
                </a:lnTo>
                <a:close/>
                <a:moveTo>
                  <a:pt x="3791" y="3764"/>
                </a:moveTo>
                <a:lnTo>
                  <a:pt x="3791" y="4485"/>
                </a:lnTo>
                <a:lnTo>
                  <a:pt x="3980" y="4484"/>
                </a:lnTo>
                <a:lnTo>
                  <a:pt x="4075" y="4480"/>
                </a:lnTo>
                <a:lnTo>
                  <a:pt x="4172" y="4477"/>
                </a:lnTo>
                <a:lnTo>
                  <a:pt x="4271" y="4474"/>
                </a:lnTo>
                <a:lnTo>
                  <a:pt x="4368" y="4468"/>
                </a:lnTo>
                <a:lnTo>
                  <a:pt x="4466" y="4461"/>
                </a:lnTo>
                <a:lnTo>
                  <a:pt x="4563" y="4453"/>
                </a:lnTo>
                <a:lnTo>
                  <a:pt x="4563" y="3726"/>
                </a:lnTo>
                <a:lnTo>
                  <a:pt x="4468" y="3736"/>
                </a:lnTo>
                <a:lnTo>
                  <a:pt x="4371" y="3743"/>
                </a:lnTo>
                <a:lnTo>
                  <a:pt x="4276" y="3749"/>
                </a:lnTo>
                <a:lnTo>
                  <a:pt x="4179" y="3756"/>
                </a:lnTo>
                <a:lnTo>
                  <a:pt x="4082" y="3759"/>
                </a:lnTo>
                <a:lnTo>
                  <a:pt x="3985" y="3762"/>
                </a:lnTo>
                <a:lnTo>
                  <a:pt x="3888" y="3764"/>
                </a:lnTo>
                <a:lnTo>
                  <a:pt x="3791" y="3764"/>
                </a:lnTo>
                <a:close/>
                <a:moveTo>
                  <a:pt x="2892" y="3717"/>
                </a:moveTo>
                <a:lnTo>
                  <a:pt x="2892" y="4445"/>
                </a:lnTo>
                <a:lnTo>
                  <a:pt x="3050" y="4458"/>
                </a:lnTo>
                <a:lnTo>
                  <a:pt x="3234" y="4469"/>
                </a:lnTo>
                <a:lnTo>
                  <a:pt x="3334" y="4474"/>
                </a:lnTo>
                <a:lnTo>
                  <a:pt x="3439" y="4479"/>
                </a:lnTo>
                <a:lnTo>
                  <a:pt x="3549" y="4482"/>
                </a:lnTo>
                <a:lnTo>
                  <a:pt x="3662" y="4484"/>
                </a:lnTo>
                <a:lnTo>
                  <a:pt x="3662" y="3762"/>
                </a:lnTo>
                <a:lnTo>
                  <a:pt x="3560" y="3760"/>
                </a:lnTo>
                <a:lnTo>
                  <a:pt x="3460" y="3757"/>
                </a:lnTo>
                <a:lnTo>
                  <a:pt x="3362" y="3752"/>
                </a:lnTo>
                <a:lnTo>
                  <a:pt x="3263" y="3747"/>
                </a:lnTo>
                <a:lnTo>
                  <a:pt x="3168" y="3741"/>
                </a:lnTo>
                <a:lnTo>
                  <a:pt x="3073" y="3733"/>
                </a:lnTo>
                <a:lnTo>
                  <a:pt x="2981" y="3725"/>
                </a:lnTo>
                <a:lnTo>
                  <a:pt x="2892" y="3717"/>
                </a:lnTo>
                <a:close/>
                <a:moveTo>
                  <a:pt x="1363" y="3542"/>
                </a:moveTo>
                <a:lnTo>
                  <a:pt x="1363" y="3867"/>
                </a:lnTo>
                <a:lnTo>
                  <a:pt x="1374" y="3886"/>
                </a:lnTo>
                <a:lnTo>
                  <a:pt x="1387" y="3907"/>
                </a:lnTo>
                <a:lnTo>
                  <a:pt x="1403" y="3928"/>
                </a:lnTo>
                <a:lnTo>
                  <a:pt x="1421" y="3949"/>
                </a:lnTo>
                <a:lnTo>
                  <a:pt x="1442" y="3970"/>
                </a:lnTo>
                <a:lnTo>
                  <a:pt x="1466" y="3991"/>
                </a:lnTo>
                <a:lnTo>
                  <a:pt x="1492" y="4012"/>
                </a:lnTo>
                <a:lnTo>
                  <a:pt x="1521" y="4035"/>
                </a:lnTo>
                <a:lnTo>
                  <a:pt x="1553" y="4056"/>
                </a:lnTo>
                <a:lnTo>
                  <a:pt x="1589" y="4078"/>
                </a:lnTo>
                <a:lnTo>
                  <a:pt x="1626" y="4099"/>
                </a:lnTo>
                <a:lnTo>
                  <a:pt x="1666" y="4122"/>
                </a:lnTo>
                <a:lnTo>
                  <a:pt x="1712" y="4143"/>
                </a:lnTo>
                <a:lnTo>
                  <a:pt x="1758" y="4166"/>
                </a:lnTo>
                <a:lnTo>
                  <a:pt x="1808" y="4187"/>
                </a:lnTo>
                <a:lnTo>
                  <a:pt x="1862" y="4208"/>
                </a:lnTo>
                <a:lnTo>
                  <a:pt x="1862" y="3617"/>
                </a:lnTo>
                <a:lnTo>
                  <a:pt x="1734" y="3602"/>
                </a:lnTo>
                <a:lnTo>
                  <a:pt x="1608" y="3584"/>
                </a:lnTo>
                <a:lnTo>
                  <a:pt x="1484" y="3565"/>
                </a:lnTo>
                <a:lnTo>
                  <a:pt x="1363" y="3542"/>
                </a:lnTo>
                <a:close/>
                <a:moveTo>
                  <a:pt x="5249" y="2047"/>
                </a:moveTo>
                <a:lnTo>
                  <a:pt x="5249" y="2047"/>
                </a:lnTo>
                <a:lnTo>
                  <a:pt x="5330" y="2070"/>
                </a:lnTo>
                <a:lnTo>
                  <a:pt x="5417" y="2097"/>
                </a:lnTo>
                <a:lnTo>
                  <a:pt x="5507" y="2130"/>
                </a:lnTo>
                <a:lnTo>
                  <a:pt x="5600" y="2165"/>
                </a:lnTo>
                <a:lnTo>
                  <a:pt x="5693" y="2204"/>
                </a:lnTo>
                <a:lnTo>
                  <a:pt x="5740" y="2225"/>
                </a:lnTo>
                <a:lnTo>
                  <a:pt x="5787" y="2247"/>
                </a:lnTo>
                <a:lnTo>
                  <a:pt x="5832" y="2272"/>
                </a:lnTo>
                <a:lnTo>
                  <a:pt x="5877" y="2296"/>
                </a:lnTo>
                <a:lnTo>
                  <a:pt x="5922" y="2320"/>
                </a:lnTo>
                <a:lnTo>
                  <a:pt x="5964" y="2348"/>
                </a:lnTo>
                <a:lnTo>
                  <a:pt x="6006" y="2373"/>
                </a:lnTo>
                <a:lnTo>
                  <a:pt x="6047" y="2402"/>
                </a:lnTo>
                <a:lnTo>
                  <a:pt x="6086" y="2432"/>
                </a:lnTo>
                <a:lnTo>
                  <a:pt x="6123" y="2461"/>
                </a:lnTo>
                <a:lnTo>
                  <a:pt x="6158" y="2491"/>
                </a:lnTo>
                <a:lnTo>
                  <a:pt x="6192" y="2524"/>
                </a:lnTo>
                <a:lnTo>
                  <a:pt x="6221" y="2556"/>
                </a:lnTo>
                <a:lnTo>
                  <a:pt x="6250" y="2588"/>
                </a:lnTo>
                <a:lnTo>
                  <a:pt x="6274" y="2624"/>
                </a:lnTo>
                <a:lnTo>
                  <a:pt x="6297" y="2658"/>
                </a:lnTo>
                <a:lnTo>
                  <a:pt x="6316" y="2693"/>
                </a:lnTo>
                <a:lnTo>
                  <a:pt x="6333" y="2730"/>
                </a:lnTo>
                <a:lnTo>
                  <a:pt x="6345" y="2767"/>
                </a:lnTo>
                <a:lnTo>
                  <a:pt x="6354" y="2806"/>
                </a:lnTo>
                <a:lnTo>
                  <a:pt x="6357" y="2826"/>
                </a:lnTo>
                <a:lnTo>
                  <a:pt x="6360" y="2845"/>
                </a:lnTo>
                <a:lnTo>
                  <a:pt x="6360" y="2866"/>
                </a:lnTo>
                <a:lnTo>
                  <a:pt x="6360" y="2885"/>
                </a:lnTo>
                <a:lnTo>
                  <a:pt x="6334" y="3922"/>
                </a:lnTo>
                <a:lnTo>
                  <a:pt x="6321" y="3948"/>
                </a:lnTo>
                <a:lnTo>
                  <a:pt x="6308" y="3975"/>
                </a:lnTo>
                <a:lnTo>
                  <a:pt x="6292" y="4001"/>
                </a:lnTo>
                <a:lnTo>
                  <a:pt x="6276" y="4027"/>
                </a:lnTo>
                <a:lnTo>
                  <a:pt x="6258" y="4051"/>
                </a:lnTo>
                <a:lnTo>
                  <a:pt x="6239" y="4077"/>
                </a:lnTo>
                <a:lnTo>
                  <a:pt x="6220" y="4101"/>
                </a:lnTo>
                <a:lnTo>
                  <a:pt x="6197" y="4125"/>
                </a:lnTo>
                <a:lnTo>
                  <a:pt x="6174" y="4148"/>
                </a:lnTo>
                <a:lnTo>
                  <a:pt x="6150" y="4170"/>
                </a:lnTo>
                <a:lnTo>
                  <a:pt x="6126" y="4193"/>
                </a:lnTo>
                <a:lnTo>
                  <a:pt x="6098" y="4216"/>
                </a:lnTo>
                <a:lnTo>
                  <a:pt x="6071" y="4237"/>
                </a:lnTo>
                <a:lnTo>
                  <a:pt x="6044" y="4258"/>
                </a:lnTo>
                <a:lnTo>
                  <a:pt x="6013" y="4279"/>
                </a:lnTo>
                <a:lnTo>
                  <a:pt x="5982" y="4300"/>
                </a:lnTo>
                <a:lnTo>
                  <a:pt x="5918" y="4338"/>
                </a:lnTo>
                <a:lnTo>
                  <a:pt x="5850" y="4376"/>
                </a:lnTo>
                <a:lnTo>
                  <a:pt x="5777" y="4411"/>
                </a:lnTo>
                <a:lnTo>
                  <a:pt x="5701" y="4445"/>
                </a:lnTo>
                <a:lnTo>
                  <a:pt x="5621" y="4477"/>
                </a:lnTo>
                <a:lnTo>
                  <a:pt x="5538" y="4508"/>
                </a:lnTo>
                <a:lnTo>
                  <a:pt x="5453" y="4537"/>
                </a:lnTo>
                <a:lnTo>
                  <a:pt x="5362" y="4563"/>
                </a:lnTo>
                <a:lnTo>
                  <a:pt x="5272" y="4589"/>
                </a:lnTo>
                <a:lnTo>
                  <a:pt x="5176" y="4611"/>
                </a:lnTo>
                <a:lnTo>
                  <a:pt x="5080" y="4634"/>
                </a:lnTo>
                <a:lnTo>
                  <a:pt x="4981" y="4653"/>
                </a:lnTo>
                <a:lnTo>
                  <a:pt x="4879" y="4673"/>
                </a:lnTo>
                <a:lnTo>
                  <a:pt x="4778" y="4689"/>
                </a:lnTo>
                <a:lnTo>
                  <a:pt x="4673" y="4703"/>
                </a:lnTo>
                <a:lnTo>
                  <a:pt x="4566" y="4716"/>
                </a:lnTo>
                <a:lnTo>
                  <a:pt x="4458" y="4727"/>
                </a:lnTo>
                <a:lnTo>
                  <a:pt x="4350" y="4739"/>
                </a:lnTo>
                <a:lnTo>
                  <a:pt x="4240" y="4747"/>
                </a:lnTo>
                <a:lnTo>
                  <a:pt x="4130" y="4753"/>
                </a:lnTo>
                <a:lnTo>
                  <a:pt x="4019" y="4758"/>
                </a:lnTo>
                <a:lnTo>
                  <a:pt x="3907" y="4761"/>
                </a:lnTo>
                <a:lnTo>
                  <a:pt x="3794" y="4761"/>
                </a:lnTo>
                <a:lnTo>
                  <a:pt x="3683" y="4761"/>
                </a:lnTo>
                <a:lnTo>
                  <a:pt x="3572" y="4760"/>
                </a:lnTo>
                <a:lnTo>
                  <a:pt x="3459" y="4757"/>
                </a:lnTo>
                <a:lnTo>
                  <a:pt x="3347" y="4752"/>
                </a:lnTo>
                <a:lnTo>
                  <a:pt x="3237" y="4745"/>
                </a:lnTo>
                <a:lnTo>
                  <a:pt x="3128" y="4737"/>
                </a:lnTo>
                <a:lnTo>
                  <a:pt x="3018" y="4727"/>
                </a:lnTo>
                <a:lnTo>
                  <a:pt x="2911" y="4715"/>
                </a:lnTo>
                <a:lnTo>
                  <a:pt x="2805" y="4702"/>
                </a:lnTo>
                <a:lnTo>
                  <a:pt x="2700" y="4687"/>
                </a:lnTo>
                <a:lnTo>
                  <a:pt x="2596" y="4671"/>
                </a:lnTo>
                <a:lnTo>
                  <a:pt x="2495" y="4653"/>
                </a:lnTo>
                <a:lnTo>
                  <a:pt x="2394" y="4634"/>
                </a:lnTo>
                <a:lnTo>
                  <a:pt x="2298" y="4613"/>
                </a:lnTo>
                <a:lnTo>
                  <a:pt x="2202" y="4589"/>
                </a:lnTo>
                <a:lnTo>
                  <a:pt x="2110" y="4564"/>
                </a:lnTo>
                <a:lnTo>
                  <a:pt x="2022" y="4539"/>
                </a:lnTo>
                <a:lnTo>
                  <a:pt x="1934" y="4511"/>
                </a:lnTo>
                <a:lnTo>
                  <a:pt x="1850" y="4482"/>
                </a:lnTo>
                <a:lnTo>
                  <a:pt x="1770" y="4453"/>
                </a:lnTo>
                <a:lnTo>
                  <a:pt x="1694" y="4421"/>
                </a:lnTo>
                <a:lnTo>
                  <a:pt x="1621" y="4387"/>
                </a:lnTo>
                <a:lnTo>
                  <a:pt x="1552" y="4351"/>
                </a:lnTo>
                <a:lnTo>
                  <a:pt x="1485" y="4314"/>
                </a:lnTo>
                <a:lnTo>
                  <a:pt x="1424" y="4277"/>
                </a:lnTo>
                <a:lnTo>
                  <a:pt x="1368" y="4237"/>
                </a:lnTo>
                <a:lnTo>
                  <a:pt x="1340" y="4216"/>
                </a:lnTo>
                <a:lnTo>
                  <a:pt x="1314" y="4195"/>
                </a:lnTo>
                <a:lnTo>
                  <a:pt x="1290" y="4174"/>
                </a:lnTo>
                <a:lnTo>
                  <a:pt x="1267" y="4153"/>
                </a:lnTo>
                <a:lnTo>
                  <a:pt x="1245" y="4130"/>
                </a:lnTo>
                <a:lnTo>
                  <a:pt x="1224" y="4109"/>
                </a:lnTo>
                <a:lnTo>
                  <a:pt x="1205" y="4085"/>
                </a:lnTo>
                <a:lnTo>
                  <a:pt x="1187" y="4062"/>
                </a:lnTo>
                <a:lnTo>
                  <a:pt x="1169" y="4040"/>
                </a:lnTo>
                <a:lnTo>
                  <a:pt x="1154" y="4015"/>
                </a:lnTo>
                <a:lnTo>
                  <a:pt x="1140" y="3991"/>
                </a:lnTo>
                <a:lnTo>
                  <a:pt x="1127" y="3967"/>
                </a:lnTo>
                <a:lnTo>
                  <a:pt x="1116" y="3941"/>
                </a:lnTo>
                <a:lnTo>
                  <a:pt x="1104" y="3917"/>
                </a:lnTo>
                <a:lnTo>
                  <a:pt x="1104" y="3486"/>
                </a:lnTo>
                <a:lnTo>
                  <a:pt x="1001" y="3458"/>
                </a:lnTo>
                <a:lnTo>
                  <a:pt x="899" y="3429"/>
                </a:lnTo>
                <a:lnTo>
                  <a:pt x="802" y="3397"/>
                </a:lnTo>
                <a:lnTo>
                  <a:pt x="710" y="3365"/>
                </a:lnTo>
                <a:lnTo>
                  <a:pt x="622" y="3329"/>
                </a:lnTo>
                <a:lnTo>
                  <a:pt x="536" y="3292"/>
                </a:lnTo>
                <a:lnTo>
                  <a:pt x="496" y="3273"/>
                </a:lnTo>
                <a:lnTo>
                  <a:pt x="457" y="3252"/>
                </a:lnTo>
                <a:lnTo>
                  <a:pt x="420" y="3232"/>
                </a:lnTo>
                <a:lnTo>
                  <a:pt x="383" y="3211"/>
                </a:lnTo>
                <a:lnTo>
                  <a:pt x="347" y="3190"/>
                </a:lnTo>
                <a:lnTo>
                  <a:pt x="313" y="3168"/>
                </a:lnTo>
                <a:lnTo>
                  <a:pt x="281" y="3145"/>
                </a:lnTo>
                <a:lnTo>
                  <a:pt x="250" y="3123"/>
                </a:lnTo>
                <a:lnTo>
                  <a:pt x="221" y="3100"/>
                </a:lnTo>
                <a:lnTo>
                  <a:pt x="192" y="3076"/>
                </a:lnTo>
                <a:lnTo>
                  <a:pt x="166" y="3052"/>
                </a:lnTo>
                <a:lnTo>
                  <a:pt x="140" y="3027"/>
                </a:lnTo>
                <a:lnTo>
                  <a:pt x="118" y="3001"/>
                </a:lnTo>
                <a:lnTo>
                  <a:pt x="95" y="2976"/>
                </a:lnTo>
                <a:lnTo>
                  <a:pt x="76" y="2950"/>
                </a:lnTo>
                <a:lnTo>
                  <a:pt x="57" y="2922"/>
                </a:lnTo>
                <a:lnTo>
                  <a:pt x="40" y="2895"/>
                </a:lnTo>
                <a:lnTo>
                  <a:pt x="24" y="2867"/>
                </a:lnTo>
                <a:lnTo>
                  <a:pt x="11" y="2840"/>
                </a:lnTo>
                <a:lnTo>
                  <a:pt x="0" y="2811"/>
                </a:lnTo>
                <a:lnTo>
                  <a:pt x="0" y="1774"/>
                </a:lnTo>
                <a:lnTo>
                  <a:pt x="0" y="1749"/>
                </a:lnTo>
                <a:lnTo>
                  <a:pt x="3" y="1723"/>
                </a:lnTo>
                <a:lnTo>
                  <a:pt x="6" y="1697"/>
                </a:lnTo>
                <a:lnTo>
                  <a:pt x="11" y="1671"/>
                </a:lnTo>
                <a:lnTo>
                  <a:pt x="18" y="1647"/>
                </a:lnTo>
                <a:lnTo>
                  <a:pt x="26" y="1624"/>
                </a:lnTo>
                <a:lnTo>
                  <a:pt x="34" y="1600"/>
                </a:lnTo>
                <a:lnTo>
                  <a:pt x="45" y="1577"/>
                </a:lnTo>
                <a:lnTo>
                  <a:pt x="57" y="1555"/>
                </a:lnTo>
                <a:lnTo>
                  <a:pt x="68" y="1532"/>
                </a:lnTo>
                <a:lnTo>
                  <a:pt x="82" y="1511"/>
                </a:lnTo>
                <a:lnTo>
                  <a:pt x="97" y="1489"/>
                </a:lnTo>
                <a:lnTo>
                  <a:pt x="113" y="1469"/>
                </a:lnTo>
                <a:lnTo>
                  <a:pt x="129" y="1448"/>
                </a:lnTo>
                <a:lnTo>
                  <a:pt x="147" y="1427"/>
                </a:lnTo>
                <a:lnTo>
                  <a:pt x="166" y="1408"/>
                </a:lnTo>
                <a:lnTo>
                  <a:pt x="207" y="1371"/>
                </a:lnTo>
                <a:lnTo>
                  <a:pt x="250" y="1334"/>
                </a:lnTo>
                <a:lnTo>
                  <a:pt x="297" y="1300"/>
                </a:lnTo>
                <a:lnTo>
                  <a:pt x="347" y="1266"/>
                </a:lnTo>
                <a:lnTo>
                  <a:pt x="399" y="1235"/>
                </a:lnTo>
                <a:lnTo>
                  <a:pt x="454" y="1204"/>
                </a:lnTo>
                <a:lnTo>
                  <a:pt x="509" y="1175"/>
                </a:lnTo>
                <a:lnTo>
                  <a:pt x="567" y="1148"/>
                </a:lnTo>
                <a:lnTo>
                  <a:pt x="626" y="1122"/>
                </a:lnTo>
                <a:lnTo>
                  <a:pt x="688" y="1098"/>
                </a:lnTo>
                <a:lnTo>
                  <a:pt x="748" y="1075"/>
                </a:lnTo>
                <a:lnTo>
                  <a:pt x="811" y="1053"/>
                </a:lnTo>
                <a:lnTo>
                  <a:pt x="872" y="1033"/>
                </a:lnTo>
                <a:lnTo>
                  <a:pt x="933" y="1014"/>
                </a:lnTo>
                <a:lnTo>
                  <a:pt x="995" y="995"/>
                </a:lnTo>
                <a:lnTo>
                  <a:pt x="1056" y="978"/>
                </a:lnTo>
                <a:lnTo>
                  <a:pt x="1175" y="948"/>
                </a:lnTo>
                <a:lnTo>
                  <a:pt x="1287" y="922"/>
                </a:lnTo>
                <a:lnTo>
                  <a:pt x="1392" y="899"/>
                </a:lnTo>
                <a:lnTo>
                  <a:pt x="1485" y="882"/>
                </a:lnTo>
                <a:lnTo>
                  <a:pt x="1485" y="788"/>
                </a:lnTo>
                <a:lnTo>
                  <a:pt x="1487" y="759"/>
                </a:lnTo>
                <a:lnTo>
                  <a:pt x="1490" y="730"/>
                </a:lnTo>
                <a:lnTo>
                  <a:pt x="1495" y="702"/>
                </a:lnTo>
                <a:lnTo>
                  <a:pt x="1503" y="675"/>
                </a:lnTo>
                <a:lnTo>
                  <a:pt x="1513" y="647"/>
                </a:lnTo>
                <a:lnTo>
                  <a:pt x="1524" y="622"/>
                </a:lnTo>
                <a:lnTo>
                  <a:pt x="1537" y="596"/>
                </a:lnTo>
                <a:lnTo>
                  <a:pt x="1553" y="570"/>
                </a:lnTo>
                <a:lnTo>
                  <a:pt x="1571" y="546"/>
                </a:lnTo>
                <a:lnTo>
                  <a:pt x="1592" y="522"/>
                </a:lnTo>
                <a:lnTo>
                  <a:pt x="1613" y="497"/>
                </a:lnTo>
                <a:lnTo>
                  <a:pt x="1637" y="475"/>
                </a:lnTo>
                <a:lnTo>
                  <a:pt x="1663" y="452"/>
                </a:lnTo>
                <a:lnTo>
                  <a:pt x="1691" y="429"/>
                </a:lnTo>
                <a:lnTo>
                  <a:pt x="1721" y="408"/>
                </a:lnTo>
                <a:lnTo>
                  <a:pt x="1753" y="387"/>
                </a:lnTo>
                <a:lnTo>
                  <a:pt x="1787" y="367"/>
                </a:lnTo>
                <a:lnTo>
                  <a:pt x="1823" y="346"/>
                </a:lnTo>
                <a:lnTo>
                  <a:pt x="1860" y="326"/>
                </a:lnTo>
                <a:lnTo>
                  <a:pt x="1899" y="307"/>
                </a:lnTo>
                <a:lnTo>
                  <a:pt x="1941" y="287"/>
                </a:lnTo>
                <a:lnTo>
                  <a:pt x="1984" y="270"/>
                </a:lnTo>
                <a:lnTo>
                  <a:pt x="2030" y="252"/>
                </a:lnTo>
                <a:lnTo>
                  <a:pt x="2076" y="234"/>
                </a:lnTo>
                <a:lnTo>
                  <a:pt x="2125" y="216"/>
                </a:lnTo>
                <a:lnTo>
                  <a:pt x="2175" y="200"/>
                </a:lnTo>
                <a:lnTo>
                  <a:pt x="2281" y="168"/>
                </a:lnTo>
                <a:lnTo>
                  <a:pt x="2396" y="137"/>
                </a:lnTo>
                <a:lnTo>
                  <a:pt x="2517" y="108"/>
                </a:lnTo>
                <a:lnTo>
                  <a:pt x="2593" y="92"/>
                </a:lnTo>
                <a:lnTo>
                  <a:pt x="2672" y="77"/>
                </a:lnTo>
                <a:lnTo>
                  <a:pt x="2751" y="63"/>
                </a:lnTo>
                <a:lnTo>
                  <a:pt x="2832" y="50"/>
                </a:lnTo>
                <a:lnTo>
                  <a:pt x="2913" y="40"/>
                </a:lnTo>
                <a:lnTo>
                  <a:pt x="2994" y="31"/>
                </a:lnTo>
                <a:lnTo>
                  <a:pt x="3074" y="23"/>
                </a:lnTo>
                <a:lnTo>
                  <a:pt x="3157" y="15"/>
                </a:lnTo>
                <a:lnTo>
                  <a:pt x="3239" y="10"/>
                </a:lnTo>
                <a:lnTo>
                  <a:pt x="3321" y="5"/>
                </a:lnTo>
                <a:lnTo>
                  <a:pt x="3404" y="2"/>
                </a:lnTo>
                <a:lnTo>
                  <a:pt x="3486" y="0"/>
                </a:lnTo>
                <a:lnTo>
                  <a:pt x="3567" y="0"/>
                </a:lnTo>
                <a:lnTo>
                  <a:pt x="3649" y="0"/>
                </a:lnTo>
                <a:lnTo>
                  <a:pt x="3730" y="2"/>
                </a:lnTo>
                <a:lnTo>
                  <a:pt x="3811" y="5"/>
                </a:lnTo>
                <a:lnTo>
                  <a:pt x="3890" y="10"/>
                </a:lnTo>
                <a:lnTo>
                  <a:pt x="3969" y="15"/>
                </a:lnTo>
                <a:lnTo>
                  <a:pt x="4048" y="21"/>
                </a:lnTo>
                <a:lnTo>
                  <a:pt x="4125" y="27"/>
                </a:lnTo>
                <a:lnTo>
                  <a:pt x="4201" y="36"/>
                </a:lnTo>
                <a:lnTo>
                  <a:pt x="4276" y="45"/>
                </a:lnTo>
                <a:lnTo>
                  <a:pt x="4348" y="55"/>
                </a:lnTo>
                <a:lnTo>
                  <a:pt x="4421" y="66"/>
                </a:lnTo>
                <a:lnTo>
                  <a:pt x="4492" y="79"/>
                </a:lnTo>
                <a:lnTo>
                  <a:pt x="4560" y="92"/>
                </a:lnTo>
                <a:lnTo>
                  <a:pt x="4628" y="107"/>
                </a:lnTo>
                <a:lnTo>
                  <a:pt x="4692" y="121"/>
                </a:lnTo>
                <a:lnTo>
                  <a:pt x="4755" y="137"/>
                </a:lnTo>
                <a:lnTo>
                  <a:pt x="4816" y="153"/>
                </a:lnTo>
                <a:lnTo>
                  <a:pt x="4875" y="171"/>
                </a:lnTo>
                <a:lnTo>
                  <a:pt x="4931" y="189"/>
                </a:lnTo>
                <a:lnTo>
                  <a:pt x="5010" y="218"/>
                </a:lnTo>
                <a:lnTo>
                  <a:pt x="5084" y="247"/>
                </a:lnTo>
                <a:lnTo>
                  <a:pt x="5152" y="276"/>
                </a:lnTo>
                <a:lnTo>
                  <a:pt x="5217" y="308"/>
                </a:lnTo>
                <a:lnTo>
                  <a:pt x="5277" y="341"/>
                </a:lnTo>
                <a:lnTo>
                  <a:pt x="5331" y="375"/>
                </a:lnTo>
                <a:lnTo>
                  <a:pt x="5382" y="408"/>
                </a:lnTo>
                <a:lnTo>
                  <a:pt x="5404" y="426"/>
                </a:lnTo>
                <a:lnTo>
                  <a:pt x="5425" y="444"/>
                </a:lnTo>
                <a:lnTo>
                  <a:pt x="5446" y="463"/>
                </a:lnTo>
                <a:lnTo>
                  <a:pt x="5465" y="481"/>
                </a:lnTo>
                <a:lnTo>
                  <a:pt x="5483" y="501"/>
                </a:lnTo>
                <a:lnTo>
                  <a:pt x="5499" y="520"/>
                </a:lnTo>
                <a:lnTo>
                  <a:pt x="5514" y="539"/>
                </a:lnTo>
                <a:lnTo>
                  <a:pt x="5528" y="559"/>
                </a:lnTo>
                <a:lnTo>
                  <a:pt x="5540" y="578"/>
                </a:lnTo>
                <a:lnTo>
                  <a:pt x="5551" y="599"/>
                </a:lnTo>
                <a:lnTo>
                  <a:pt x="5561" y="618"/>
                </a:lnTo>
                <a:lnTo>
                  <a:pt x="5570" y="639"/>
                </a:lnTo>
                <a:lnTo>
                  <a:pt x="5577" y="660"/>
                </a:lnTo>
                <a:lnTo>
                  <a:pt x="5583" y="681"/>
                </a:lnTo>
                <a:lnTo>
                  <a:pt x="5587" y="704"/>
                </a:lnTo>
                <a:lnTo>
                  <a:pt x="5590" y="725"/>
                </a:lnTo>
                <a:lnTo>
                  <a:pt x="5591" y="748"/>
                </a:lnTo>
                <a:lnTo>
                  <a:pt x="5591" y="770"/>
                </a:lnTo>
                <a:lnTo>
                  <a:pt x="5570" y="1605"/>
                </a:lnTo>
                <a:lnTo>
                  <a:pt x="5559" y="1631"/>
                </a:lnTo>
                <a:lnTo>
                  <a:pt x="5548" y="1655"/>
                </a:lnTo>
                <a:lnTo>
                  <a:pt x="5533" y="1678"/>
                </a:lnTo>
                <a:lnTo>
                  <a:pt x="5520" y="1702"/>
                </a:lnTo>
                <a:lnTo>
                  <a:pt x="5504" y="1723"/>
                </a:lnTo>
                <a:lnTo>
                  <a:pt x="5488" y="1744"/>
                </a:lnTo>
                <a:lnTo>
                  <a:pt x="5470" y="1765"/>
                </a:lnTo>
                <a:lnTo>
                  <a:pt x="5451" y="1786"/>
                </a:lnTo>
                <a:lnTo>
                  <a:pt x="5430" y="1805"/>
                </a:lnTo>
                <a:lnTo>
                  <a:pt x="5409" y="1824"/>
                </a:lnTo>
                <a:lnTo>
                  <a:pt x="5385" y="1844"/>
                </a:lnTo>
                <a:lnTo>
                  <a:pt x="5361" y="1862"/>
                </a:lnTo>
                <a:lnTo>
                  <a:pt x="5335" y="1881"/>
                </a:lnTo>
                <a:lnTo>
                  <a:pt x="5309" y="1899"/>
                </a:lnTo>
                <a:lnTo>
                  <a:pt x="5251" y="1933"/>
                </a:lnTo>
                <a:lnTo>
                  <a:pt x="5249" y="2047"/>
                </a:lnTo>
                <a:close/>
                <a:moveTo>
                  <a:pt x="3362" y="3623"/>
                </a:moveTo>
                <a:lnTo>
                  <a:pt x="3362" y="3623"/>
                </a:lnTo>
                <a:lnTo>
                  <a:pt x="3544" y="3630"/>
                </a:lnTo>
                <a:lnTo>
                  <a:pt x="3636" y="3631"/>
                </a:lnTo>
                <a:lnTo>
                  <a:pt x="3730" y="3633"/>
                </a:lnTo>
                <a:lnTo>
                  <a:pt x="3823" y="3633"/>
                </a:lnTo>
                <a:lnTo>
                  <a:pt x="3917" y="3633"/>
                </a:lnTo>
                <a:lnTo>
                  <a:pt x="4012" y="3631"/>
                </a:lnTo>
                <a:lnTo>
                  <a:pt x="4106" y="3628"/>
                </a:lnTo>
                <a:lnTo>
                  <a:pt x="4201" y="3623"/>
                </a:lnTo>
                <a:lnTo>
                  <a:pt x="4297" y="3618"/>
                </a:lnTo>
                <a:lnTo>
                  <a:pt x="4390" y="3612"/>
                </a:lnTo>
                <a:lnTo>
                  <a:pt x="4484" y="3604"/>
                </a:lnTo>
                <a:lnTo>
                  <a:pt x="4576" y="3596"/>
                </a:lnTo>
                <a:lnTo>
                  <a:pt x="4668" y="3584"/>
                </a:lnTo>
                <a:lnTo>
                  <a:pt x="4758" y="3573"/>
                </a:lnTo>
                <a:lnTo>
                  <a:pt x="4849" y="3559"/>
                </a:lnTo>
                <a:lnTo>
                  <a:pt x="4938" y="3544"/>
                </a:lnTo>
                <a:lnTo>
                  <a:pt x="5023" y="3528"/>
                </a:lnTo>
                <a:lnTo>
                  <a:pt x="5109" y="3510"/>
                </a:lnTo>
                <a:lnTo>
                  <a:pt x="5191" y="3491"/>
                </a:lnTo>
                <a:lnTo>
                  <a:pt x="5273" y="3470"/>
                </a:lnTo>
                <a:lnTo>
                  <a:pt x="5351" y="3446"/>
                </a:lnTo>
                <a:lnTo>
                  <a:pt x="5428" y="3421"/>
                </a:lnTo>
                <a:lnTo>
                  <a:pt x="5503" y="3395"/>
                </a:lnTo>
                <a:lnTo>
                  <a:pt x="5574" y="3366"/>
                </a:lnTo>
                <a:lnTo>
                  <a:pt x="5641" y="3337"/>
                </a:lnTo>
                <a:lnTo>
                  <a:pt x="5706" y="3305"/>
                </a:lnTo>
                <a:lnTo>
                  <a:pt x="5769" y="3271"/>
                </a:lnTo>
                <a:lnTo>
                  <a:pt x="5827" y="3236"/>
                </a:lnTo>
                <a:lnTo>
                  <a:pt x="5882" y="3197"/>
                </a:lnTo>
                <a:lnTo>
                  <a:pt x="5908" y="3177"/>
                </a:lnTo>
                <a:lnTo>
                  <a:pt x="5934" y="3156"/>
                </a:lnTo>
                <a:lnTo>
                  <a:pt x="5958" y="3137"/>
                </a:lnTo>
                <a:lnTo>
                  <a:pt x="5981" y="3115"/>
                </a:lnTo>
                <a:lnTo>
                  <a:pt x="6002" y="3094"/>
                </a:lnTo>
                <a:lnTo>
                  <a:pt x="6021" y="3073"/>
                </a:lnTo>
                <a:lnTo>
                  <a:pt x="6037" y="3050"/>
                </a:lnTo>
                <a:lnTo>
                  <a:pt x="6052" y="3027"/>
                </a:lnTo>
                <a:lnTo>
                  <a:pt x="6063" y="3005"/>
                </a:lnTo>
                <a:lnTo>
                  <a:pt x="6073" y="2982"/>
                </a:lnTo>
                <a:lnTo>
                  <a:pt x="6081" y="2958"/>
                </a:lnTo>
                <a:lnTo>
                  <a:pt x="6086" y="2935"/>
                </a:lnTo>
                <a:lnTo>
                  <a:pt x="6087" y="2911"/>
                </a:lnTo>
                <a:lnTo>
                  <a:pt x="6087" y="2887"/>
                </a:lnTo>
                <a:lnTo>
                  <a:pt x="6086" y="2863"/>
                </a:lnTo>
                <a:lnTo>
                  <a:pt x="6079" y="2838"/>
                </a:lnTo>
                <a:lnTo>
                  <a:pt x="6073" y="2814"/>
                </a:lnTo>
                <a:lnTo>
                  <a:pt x="6061" y="2790"/>
                </a:lnTo>
                <a:lnTo>
                  <a:pt x="6048" y="2766"/>
                </a:lnTo>
                <a:lnTo>
                  <a:pt x="6034" y="2742"/>
                </a:lnTo>
                <a:lnTo>
                  <a:pt x="6014" y="2717"/>
                </a:lnTo>
                <a:lnTo>
                  <a:pt x="5995" y="2693"/>
                </a:lnTo>
                <a:lnTo>
                  <a:pt x="5971" y="2669"/>
                </a:lnTo>
                <a:lnTo>
                  <a:pt x="5945" y="2646"/>
                </a:lnTo>
                <a:lnTo>
                  <a:pt x="5916" y="2622"/>
                </a:lnTo>
                <a:lnTo>
                  <a:pt x="5884" y="2598"/>
                </a:lnTo>
                <a:lnTo>
                  <a:pt x="5850" y="2575"/>
                </a:lnTo>
                <a:lnTo>
                  <a:pt x="5813" y="2551"/>
                </a:lnTo>
                <a:lnTo>
                  <a:pt x="5772" y="2528"/>
                </a:lnTo>
                <a:lnTo>
                  <a:pt x="5729" y="2506"/>
                </a:lnTo>
                <a:lnTo>
                  <a:pt x="5683" y="2483"/>
                </a:lnTo>
                <a:lnTo>
                  <a:pt x="5633" y="2462"/>
                </a:lnTo>
                <a:lnTo>
                  <a:pt x="5582" y="2440"/>
                </a:lnTo>
                <a:lnTo>
                  <a:pt x="5527" y="2419"/>
                </a:lnTo>
                <a:lnTo>
                  <a:pt x="5469" y="2398"/>
                </a:lnTo>
                <a:lnTo>
                  <a:pt x="5407" y="2378"/>
                </a:lnTo>
                <a:lnTo>
                  <a:pt x="5327" y="2354"/>
                </a:lnTo>
                <a:lnTo>
                  <a:pt x="5241" y="2330"/>
                </a:lnTo>
                <a:lnTo>
                  <a:pt x="5228" y="2816"/>
                </a:lnTo>
                <a:lnTo>
                  <a:pt x="5209" y="2858"/>
                </a:lnTo>
                <a:lnTo>
                  <a:pt x="5186" y="2898"/>
                </a:lnTo>
                <a:lnTo>
                  <a:pt x="5159" y="2939"/>
                </a:lnTo>
                <a:lnTo>
                  <a:pt x="5130" y="2977"/>
                </a:lnTo>
                <a:lnTo>
                  <a:pt x="5097" y="3014"/>
                </a:lnTo>
                <a:lnTo>
                  <a:pt x="5062" y="3052"/>
                </a:lnTo>
                <a:lnTo>
                  <a:pt x="5023" y="3085"/>
                </a:lnTo>
                <a:lnTo>
                  <a:pt x="4981" y="3121"/>
                </a:lnTo>
                <a:lnTo>
                  <a:pt x="4938" y="3153"/>
                </a:lnTo>
                <a:lnTo>
                  <a:pt x="4891" y="3186"/>
                </a:lnTo>
                <a:lnTo>
                  <a:pt x="4841" y="3216"/>
                </a:lnTo>
                <a:lnTo>
                  <a:pt x="4789" y="3247"/>
                </a:lnTo>
                <a:lnTo>
                  <a:pt x="4736" y="3274"/>
                </a:lnTo>
                <a:lnTo>
                  <a:pt x="4679" y="3303"/>
                </a:lnTo>
                <a:lnTo>
                  <a:pt x="4619" y="3329"/>
                </a:lnTo>
                <a:lnTo>
                  <a:pt x="4560" y="3355"/>
                </a:lnTo>
                <a:lnTo>
                  <a:pt x="4497" y="3379"/>
                </a:lnTo>
                <a:lnTo>
                  <a:pt x="4432" y="3404"/>
                </a:lnTo>
                <a:lnTo>
                  <a:pt x="4364" y="3426"/>
                </a:lnTo>
                <a:lnTo>
                  <a:pt x="4297" y="3447"/>
                </a:lnTo>
                <a:lnTo>
                  <a:pt x="4225" y="3468"/>
                </a:lnTo>
                <a:lnTo>
                  <a:pt x="4154" y="3486"/>
                </a:lnTo>
                <a:lnTo>
                  <a:pt x="4080" y="3505"/>
                </a:lnTo>
                <a:lnTo>
                  <a:pt x="4006" y="3521"/>
                </a:lnTo>
                <a:lnTo>
                  <a:pt x="3928" y="3538"/>
                </a:lnTo>
                <a:lnTo>
                  <a:pt x="3851" y="3554"/>
                </a:lnTo>
                <a:lnTo>
                  <a:pt x="3772" y="3568"/>
                </a:lnTo>
                <a:lnTo>
                  <a:pt x="3693" y="3581"/>
                </a:lnTo>
                <a:lnTo>
                  <a:pt x="3610" y="3592"/>
                </a:lnTo>
                <a:lnTo>
                  <a:pt x="3528" y="3604"/>
                </a:lnTo>
                <a:lnTo>
                  <a:pt x="3446" y="3613"/>
                </a:lnTo>
                <a:lnTo>
                  <a:pt x="3362" y="3623"/>
                </a:lnTo>
                <a:close/>
                <a:moveTo>
                  <a:pt x="1991" y="3630"/>
                </a:moveTo>
                <a:lnTo>
                  <a:pt x="1991" y="4254"/>
                </a:lnTo>
                <a:lnTo>
                  <a:pt x="2059" y="4277"/>
                </a:lnTo>
                <a:lnTo>
                  <a:pt x="2130" y="4298"/>
                </a:lnTo>
                <a:lnTo>
                  <a:pt x="2206" y="4319"/>
                </a:lnTo>
                <a:lnTo>
                  <a:pt x="2286" y="4338"/>
                </a:lnTo>
                <a:lnTo>
                  <a:pt x="2369" y="4359"/>
                </a:lnTo>
                <a:lnTo>
                  <a:pt x="2457" y="4379"/>
                </a:lnTo>
                <a:lnTo>
                  <a:pt x="2548" y="4396"/>
                </a:lnTo>
                <a:lnTo>
                  <a:pt x="2645" y="4414"/>
                </a:lnTo>
                <a:lnTo>
                  <a:pt x="2695" y="4422"/>
                </a:lnTo>
                <a:lnTo>
                  <a:pt x="2763" y="4432"/>
                </a:lnTo>
                <a:lnTo>
                  <a:pt x="2763" y="3702"/>
                </a:lnTo>
                <a:lnTo>
                  <a:pt x="2679" y="3691"/>
                </a:lnTo>
                <a:lnTo>
                  <a:pt x="2598" y="3680"/>
                </a:lnTo>
                <a:lnTo>
                  <a:pt x="2522" y="3667"/>
                </a:lnTo>
                <a:lnTo>
                  <a:pt x="2448" y="3655"/>
                </a:lnTo>
                <a:lnTo>
                  <a:pt x="2333" y="3651"/>
                </a:lnTo>
                <a:lnTo>
                  <a:pt x="2218" y="3646"/>
                </a:lnTo>
                <a:lnTo>
                  <a:pt x="2104" y="3638"/>
                </a:lnTo>
                <a:lnTo>
                  <a:pt x="1991" y="3630"/>
                </a:lnTo>
                <a:close/>
                <a:moveTo>
                  <a:pt x="2528" y="1161"/>
                </a:moveTo>
                <a:lnTo>
                  <a:pt x="2528" y="1161"/>
                </a:lnTo>
                <a:lnTo>
                  <a:pt x="2433" y="1138"/>
                </a:lnTo>
                <a:lnTo>
                  <a:pt x="2344" y="1117"/>
                </a:lnTo>
                <a:lnTo>
                  <a:pt x="2262" y="1095"/>
                </a:lnTo>
                <a:lnTo>
                  <a:pt x="2188" y="1072"/>
                </a:lnTo>
                <a:lnTo>
                  <a:pt x="2118" y="1048"/>
                </a:lnTo>
                <a:lnTo>
                  <a:pt x="2057" y="1025"/>
                </a:lnTo>
                <a:lnTo>
                  <a:pt x="2002" y="1001"/>
                </a:lnTo>
                <a:lnTo>
                  <a:pt x="1954" y="977"/>
                </a:lnTo>
                <a:lnTo>
                  <a:pt x="1912" y="953"/>
                </a:lnTo>
                <a:lnTo>
                  <a:pt x="1876" y="927"/>
                </a:lnTo>
                <a:lnTo>
                  <a:pt x="1862" y="914"/>
                </a:lnTo>
                <a:lnTo>
                  <a:pt x="1847" y="903"/>
                </a:lnTo>
                <a:lnTo>
                  <a:pt x="1836" y="890"/>
                </a:lnTo>
                <a:lnTo>
                  <a:pt x="1825" y="877"/>
                </a:lnTo>
                <a:lnTo>
                  <a:pt x="1816" y="864"/>
                </a:lnTo>
                <a:lnTo>
                  <a:pt x="1808" y="851"/>
                </a:lnTo>
                <a:lnTo>
                  <a:pt x="1802" y="838"/>
                </a:lnTo>
                <a:lnTo>
                  <a:pt x="1799" y="827"/>
                </a:lnTo>
                <a:lnTo>
                  <a:pt x="1795" y="814"/>
                </a:lnTo>
                <a:lnTo>
                  <a:pt x="1794" y="801"/>
                </a:lnTo>
                <a:lnTo>
                  <a:pt x="1794" y="788"/>
                </a:lnTo>
                <a:lnTo>
                  <a:pt x="1795" y="775"/>
                </a:lnTo>
                <a:lnTo>
                  <a:pt x="1799" y="762"/>
                </a:lnTo>
                <a:lnTo>
                  <a:pt x="1804" y="749"/>
                </a:lnTo>
                <a:lnTo>
                  <a:pt x="1808" y="736"/>
                </a:lnTo>
                <a:lnTo>
                  <a:pt x="1816" y="725"/>
                </a:lnTo>
                <a:lnTo>
                  <a:pt x="1826" y="712"/>
                </a:lnTo>
                <a:lnTo>
                  <a:pt x="1836" y="699"/>
                </a:lnTo>
                <a:lnTo>
                  <a:pt x="1847" y="686"/>
                </a:lnTo>
                <a:lnTo>
                  <a:pt x="1862" y="673"/>
                </a:lnTo>
                <a:lnTo>
                  <a:pt x="1892" y="649"/>
                </a:lnTo>
                <a:lnTo>
                  <a:pt x="1928" y="623"/>
                </a:lnTo>
                <a:lnTo>
                  <a:pt x="1970" y="599"/>
                </a:lnTo>
                <a:lnTo>
                  <a:pt x="2018" y="575"/>
                </a:lnTo>
                <a:lnTo>
                  <a:pt x="2070" y="551"/>
                </a:lnTo>
                <a:lnTo>
                  <a:pt x="2128" y="526"/>
                </a:lnTo>
                <a:lnTo>
                  <a:pt x="2191" y="504"/>
                </a:lnTo>
                <a:lnTo>
                  <a:pt x="2260" y="481"/>
                </a:lnTo>
                <a:lnTo>
                  <a:pt x="2335" y="459"/>
                </a:lnTo>
                <a:lnTo>
                  <a:pt x="2412" y="436"/>
                </a:lnTo>
                <a:lnTo>
                  <a:pt x="2496" y="415"/>
                </a:lnTo>
                <a:lnTo>
                  <a:pt x="2585" y="394"/>
                </a:lnTo>
                <a:lnTo>
                  <a:pt x="2693" y="371"/>
                </a:lnTo>
                <a:lnTo>
                  <a:pt x="2803" y="352"/>
                </a:lnTo>
                <a:lnTo>
                  <a:pt x="2914" y="336"/>
                </a:lnTo>
                <a:lnTo>
                  <a:pt x="3027" y="321"/>
                </a:lnTo>
                <a:lnTo>
                  <a:pt x="3140" y="310"/>
                </a:lnTo>
                <a:lnTo>
                  <a:pt x="3255" y="302"/>
                </a:lnTo>
                <a:lnTo>
                  <a:pt x="3368" y="297"/>
                </a:lnTo>
                <a:lnTo>
                  <a:pt x="3483" y="294"/>
                </a:lnTo>
                <a:lnTo>
                  <a:pt x="3596" y="292"/>
                </a:lnTo>
                <a:lnTo>
                  <a:pt x="3709" y="294"/>
                </a:lnTo>
                <a:lnTo>
                  <a:pt x="3820" y="299"/>
                </a:lnTo>
                <a:lnTo>
                  <a:pt x="3930" y="305"/>
                </a:lnTo>
                <a:lnTo>
                  <a:pt x="4038" y="313"/>
                </a:lnTo>
                <a:lnTo>
                  <a:pt x="4143" y="325"/>
                </a:lnTo>
                <a:lnTo>
                  <a:pt x="4246" y="337"/>
                </a:lnTo>
                <a:lnTo>
                  <a:pt x="4347" y="352"/>
                </a:lnTo>
                <a:lnTo>
                  <a:pt x="2528" y="1161"/>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49" name="Rectangle 48">
            <a:extLst>
              <a:ext uri="{FF2B5EF4-FFF2-40B4-BE49-F238E27FC236}">
                <a16:creationId xmlns:a16="http://schemas.microsoft.com/office/drawing/2014/main" id="{9A65B7E1-394A-4466-92DE-F09A96AB4344}"/>
              </a:ext>
            </a:extLst>
          </p:cNvPr>
          <p:cNvSpPr/>
          <p:nvPr/>
        </p:nvSpPr>
        <p:spPr>
          <a:xfrm>
            <a:off x="609914" y="3275832"/>
            <a:ext cx="10965993" cy="225135"/>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50" name="TextBox 49">
            <a:extLst>
              <a:ext uri="{FF2B5EF4-FFF2-40B4-BE49-F238E27FC236}">
                <a16:creationId xmlns:a16="http://schemas.microsoft.com/office/drawing/2014/main" id="{46FF3C2B-AAEF-4E95-A1D4-E907038E08C0}"/>
              </a:ext>
            </a:extLst>
          </p:cNvPr>
          <p:cNvSpPr txBox="1"/>
          <p:nvPr/>
        </p:nvSpPr>
        <p:spPr>
          <a:xfrm>
            <a:off x="866934" y="3309890"/>
            <a:ext cx="3163487"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chemeClr val="bg2"/>
                </a:solidFill>
                <a:effectLst/>
                <a:uLnTx/>
                <a:uFillTx/>
                <a:latin typeface="EYInterstate Light" panose="02000506000000020004" pitchFamily="2" charset="0"/>
              </a:rPr>
              <a:t>3. Pakalpojumu izmaksas</a:t>
            </a:r>
          </a:p>
        </p:txBody>
      </p:sp>
      <p:sp>
        <p:nvSpPr>
          <p:cNvPr id="52" name="Abgerundetes Rechteck 35">
            <a:extLst>
              <a:ext uri="{FF2B5EF4-FFF2-40B4-BE49-F238E27FC236}">
                <a16:creationId xmlns:a16="http://schemas.microsoft.com/office/drawing/2014/main" id="{70031140-4373-4683-938F-96F234815B90}"/>
              </a:ext>
            </a:extLst>
          </p:cNvPr>
          <p:cNvSpPr/>
          <p:nvPr/>
        </p:nvSpPr>
        <p:spPr bwMode="gray">
          <a:xfrm>
            <a:off x="609913" y="4976599"/>
            <a:ext cx="10965992" cy="828928"/>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1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Tukuma novada pašvaldība saskata, ka darba organizēšanā, saistošo noteikumu veidošanā, darbā ar kapitālsabiedrībām un deleģēšanā nepieciešamas labās prakses vadlīnijas.</a:t>
            </a:r>
          </a:p>
        </p:txBody>
      </p:sp>
      <p:sp>
        <p:nvSpPr>
          <p:cNvPr id="53" name="Freeform 69">
            <a:extLst>
              <a:ext uri="{FF2B5EF4-FFF2-40B4-BE49-F238E27FC236}">
                <a16:creationId xmlns:a16="http://schemas.microsoft.com/office/drawing/2014/main" id="{F110D281-FF07-49B7-A941-1E89714A6738}"/>
              </a:ext>
            </a:extLst>
          </p:cNvPr>
          <p:cNvSpPr>
            <a:spLocks noChangeAspect="1" noEditPoints="1"/>
          </p:cNvSpPr>
          <p:nvPr/>
        </p:nvSpPr>
        <p:spPr bwMode="auto">
          <a:xfrm>
            <a:off x="789159" y="5179658"/>
            <a:ext cx="669581" cy="344331"/>
          </a:xfrm>
          <a:custGeom>
            <a:avLst/>
            <a:gdLst>
              <a:gd name="T0" fmla="*/ 2147483647 w 6464"/>
              <a:gd name="T1" fmla="*/ 2147483647 h 4763"/>
              <a:gd name="T2" fmla="*/ 2147483647 w 6464"/>
              <a:gd name="T3" fmla="*/ 2147483647 h 4763"/>
              <a:gd name="T4" fmla="*/ 2147483647 w 6464"/>
              <a:gd name="T5" fmla="*/ 2147483647 h 4763"/>
              <a:gd name="T6" fmla="*/ 2147483647 w 6464"/>
              <a:gd name="T7" fmla="*/ 2147483647 h 4763"/>
              <a:gd name="T8" fmla="*/ 2147483647 w 6464"/>
              <a:gd name="T9" fmla="*/ 2147483647 h 4763"/>
              <a:gd name="T10" fmla="*/ 2147483647 w 6464"/>
              <a:gd name="T11" fmla="*/ 2147483647 h 4763"/>
              <a:gd name="T12" fmla="*/ 2147483647 w 6464"/>
              <a:gd name="T13" fmla="*/ 2147483647 h 4763"/>
              <a:gd name="T14" fmla="*/ 2147483647 w 6464"/>
              <a:gd name="T15" fmla="*/ 2147483647 h 4763"/>
              <a:gd name="T16" fmla="*/ 2147483647 w 6464"/>
              <a:gd name="T17" fmla="*/ 2147483647 h 4763"/>
              <a:gd name="T18" fmla="*/ 2147483647 w 6464"/>
              <a:gd name="T19" fmla="*/ 2147483647 h 4763"/>
              <a:gd name="T20" fmla="*/ 2147483647 w 6464"/>
              <a:gd name="T21" fmla="*/ 2147483647 h 4763"/>
              <a:gd name="T22" fmla="*/ 2147483647 w 6464"/>
              <a:gd name="T23" fmla="*/ 2147483647 h 4763"/>
              <a:gd name="T24" fmla="*/ 2147483647 w 6464"/>
              <a:gd name="T25" fmla="*/ 2147483647 h 4763"/>
              <a:gd name="T26" fmla="*/ 2147483647 w 6464"/>
              <a:gd name="T27" fmla="*/ 2147483647 h 4763"/>
              <a:gd name="T28" fmla="*/ 2147483647 w 6464"/>
              <a:gd name="T29" fmla="*/ 2147483647 h 4763"/>
              <a:gd name="T30" fmla="*/ 2147483647 w 6464"/>
              <a:gd name="T31" fmla="*/ 2147483647 h 4763"/>
              <a:gd name="T32" fmla="*/ 2147483647 w 6464"/>
              <a:gd name="T33" fmla="*/ 2147483647 h 4763"/>
              <a:gd name="T34" fmla="*/ 2147483647 w 6464"/>
              <a:gd name="T35" fmla="*/ 2147483647 h 4763"/>
              <a:gd name="T36" fmla="*/ 2147483647 w 6464"/>
              <a:gd name="T37" fmla="*/ 2147483647 h 4763"/>
              <a:gd name="T38" fmla="*/ 2147483647 w 6464"/>
              <a:gd name="T39" fmla="*/ 2147483647 h 4763"/>
              <a:gd name="T40" fmla="*/ 2147483647 w 6464"/>
              <a:gd name="T41" fmla="*/ 2147483647 h 4763"/>
              <a:gd name="T42" fmla="*/ 2147483647 w 6464"/>
              <a:gd name="T43" fmla="*/ 2147483647 h 4763"/>
              <a:gd name="T44" fmla="*/ 2147483647 w 6464"/>
              <a:gd name="T45" fmla="*/ 2147483647 h 4763"/>
              <a:gd name="T46" fmla="*/ 2147483647 w 6464"/>
              <a:gd name="T47" fmla="*/ 2147483647 h 4763"/>
              <a:gd name="T48" fmla="*/ 2147483647 w 6464"/>
              <a:gd name="T49" fmla="*/ 2147483647 h 4763"/>
              <a:gd name="T50" fmla="*/ 2147483647 w 6464"/>
              <a:gd name="T51" fmla="*/ 2147483647 h 4763"/>
              <a:gd name="T52" fmla="*/ 2147483647 w 6464"/>
              <a:gd name="T53" fmla="*/ 2147483647 h 4763"/>
              <a:gd name="T54" fmla="*/ 2147483647 w 6464"/>
              <a:gd name="T55" fmla="*/ 2147483647 h 4763"/>
              <a:gd name="T56" fmla="*/ 2147483647 w 6464"/>
              <a:gd name="T57" fmla="*/ 2147483647 h 4763"/>
              <a:gd name="T58" fmla="*/ 2147483647 w 6464"/>
              <a:gd name="T59" fmla="*/ 2147483647 h 4763"/>
              <a:gd name="T60" fmla="*/ 2147483647 w 6464"/>
              <a:gd name="T61" fmla="*/ 2147483647 h 4763"/>
              <a:gd name="T62" fmla="*/ 2147483647 w 6464"/>
              <a:gd name="T63" fmla="*/ 2147483647 h 4763"/>
              <a:gd name="T64" fmla="*/ 2147483647 w 6464"/>
              <a:gd name="T65" fmla="*/ 2147483647 h 4763"/>
              <a:gd name="T66" fmla="*/ 2147483647 w 6464"/>
              <a:gd name="T67" fmla="*/ 2147483647 h 4763"/>
              <a:gd name="T68" fmla="*/ 2147483647 w 6464"/>
              <a:gd name="T69" fmla="*/ 2147483647 h 4763"/>
              <a:gd name="T70" fmla="*/ 2147483647 w 6464"/>
              <a:gd name="T71" fmla="*/ 2147483647 h 4763"/>
              <a:gd name="T72" fmla="*/ 2147483647 w 6464"/>
              <a:gd name="T73" fmla="*/ 2147483647 h 4763"/>
              <a:gd name="T74" fmla="*/ 2147483647 w 6464"/>
              <a:gd name="T75" fmla="*/ 2147483647 h 4763"/>
              <a:gd name="T76" fmla="*/ 2147483647 w 6464"/>
              <a:gd name="T77" fmla="*/ 2147483647 h 4763"/>
              <a:gd name="T78" fmla="*/ 2147483647 w 6464"/>
              <a:gd name="T79" fmla="*/ 2147483647 h 4763"/>
              <a:gd name="T80" fmla="*/ 2147483647 w 6464"/>
              <a:gd name="T81" fmla="*/ 2147483647 h 4763"/>
              <a:gd name="T82" fmla="*/ 2147483647 w 6464"/>
              <a:gd name="T83" fmla="*/ 2147483647 h 4763"/>
              <a:gd name="T84" fmla="*/ 2147483647 w 6464"/>
              <a:gd name="T85" fmla="*/ 2147483647 h 4763"/>
              <a:gd name="T86" fmla="*/ 2147483647 w 6464"/>
              <a:gd name="T87" fmla="*/ 2147483647 h 4763"/>
              <a:gd name="T88" fmla="*/ 2147483647 w 6464"/>
              <a:gd name="T89" fmla="*/ 2147483647 h 4763"/>
              <a:gd name="T90" fmla="*/ 2147483647 w 6464"/>
              <a:gd name="T91" fmla="*/ 2147483647 h 4763"/>
              <a:gd name="T92" fmla="*/ 2147483647 w 6464"/>
              <a:gd name="T93" fmla="*/ 2147483647 h 4763"/>
              <a:gd name="T94" fmla="*/ 2147483647 w 6464"/>
              <a:gd name="T95" fmla="*/ 2147483647 h 4763"/>
              <a:gd name="T96" fmla="*/ 2147483647 w 6464"/>
              <a:gd name="T97" fmla="*/ 2147483647 h 4763"/>
              <a:gd name="T98" fmla="*/ 2147483647 w 6464"/>
              <a:gd name="T99" fmla="*/ 2147483647 h 4763"/>
              <a:gd name="T100" fmla="*/ 2147483647 w 6464"/>
              <a:gd name="T101" fmla="*/ 2147483647 h 4763"/>
              <a:gd name="T102" fmla="*/ 2147483647 w 6464"/>
              <a:gd name="T103" fmla="*/ 2147483647 h 4763"/>
              <a:gd name="T104" fmla="*/ 2147483647 w 6464"/>
              <a:gd name="T105" fmla="*/ 2147483647 h 4763"/>
              <a:gd name="T106" fmla="*/ 2147483647 w 6464"/>
              <a:gd name="T107" fmla="*/ 2147483647 h 4763"/>
              <a:gd name="T108" fmla="*/ 2147483647 w 6464"/>
              <a:gd name="T109" fmla="*/ 2147483647 h 4763"/>
              <a:gd name="T110" fmla="*/ 2147483647 w 6464"/>
              <a:gd name="T111" fmla="*/ 2147483647 h 4763"/>
              <a:gd name="T112" fmla="*/ 2147483647 w 6464"/>
              <a:gd name="T113" fmla="*/ 2147483647 h 4763"/>
              <a:gd name="T114" fmla="*/ 2147483647 w 6464"/>
              <a:gd name="T115" fmla="*/ 2147483647 h 4763"/>
              <a:gd name="T116" fmla="*/ 2147483647 w 6464"/>
              <a:gd name="T117" fmla="*/ 2147483647 h 4763"/>
              <a:gd name="T118" fmla="*/ 2147483647 w 6464"/>
              <a:gd name="T119" fmla="*/ 2147483647 h 4763"/>
              <a:gd name="T120" fmla="*/ 2147483647 w 6464"/>
              <a:gd name="T121" fmla="*/ 2147483647 h 4763"/>
              <a:gd name="T122" fmla="*/ 2147483647 w 6464"/>
              <a:gd name="T123" fmla="*/ 2147483647 h 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464"/>
              <a:gd name="T187" fmla="*/ 0 h 4763"/>
              <a:gd name="T188" fmla="*/ 6464 w 6464"/>
              <a:gd name="T189" fmla="*/ 4763 h 47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464" h="4763">
                <a:moveTo>
                  <a:pt x="1890" y="254"/>
                </a:moveTo>
                <a:lnTo>
                  <a:pt x="1890" y="254"/>
                </a:lnTo>
                <a:lnTo>
                  <a:pt x="1801" y="256"/>
                </a:lnTo>
                <a:lnTo>
                  <a:pt x="1713" y="259"/>
                </a:lnTo>
                <a:lnTo>
                  <a:pt x="1628" y="267"/>
                </a:lnTo>
                <a:lnTo>
                  <a:pt x="1545" y="277"/>
                </a:lnTo>
                <a:lnTo>
                  <a:pt x="1462" y="288"/>
                </a:lnTo>
                <a:lnTo>
                  <a:pt x="1383" y="304"/>
                </a:lnTo>
                <a:lnTo>
                  <a:pt x="1305" y="319"/>
                </a:lnTo>
                <a:lnTo>
                  <a:pt x="1230" y="339"/>
                </a:lnTo>
                <a:lnTo>
                  <a:pt x="1155" y="361"/>
                </a:lnTo>
                <a:lnTo>
                  <a:pt x="1086" y="385"/>
                </a:lnTo>
                <a:lnTo>
                  <a:pt x="1017" y="410"/>
                </a:lnTo>
                <a:lnTo>
                  <a:pt x="950" y="437"/>
                </a:lnTo>
                <a:lnTo>
                  <a:pt x="887" y="466"/>
                </a:lnTo>
                <a:lnTo>
                  <a:pt x="826" y="497"/>
                </a:lnTo>
                <a:lnTo>
                  <a:pt x="768" y="529"/>
                </a:lnTo>
                <a:lnTo>
                  <a:pt x="712" y="564"/>
                </a:lnTo>
                <a:lnTo>
                  <a:pt x="660" y="599"/>
                </a:lnTo>
                <a:lnTo>
                  <a:pt x="609" y="637"/>
                </a:lnTo>
                <a:lnTo>
                  <a:pt x="563" y="675"/>
                </a:lnTo>
                <a:lnTo>
                  <a:pt x="518" y="715"/>
                </a:lnTo>
                <a:lnTo>
                  <a:pt x="478" y="756"/>
                </a:lnTo>
                <a:lnTo>
                  <a:pt x="440" y="798"/>
                </a:lnTo>
                <a:lnTo>
                  <a:pt x="405" y="841"/>
                </a:lnTo>
                <a:lnTo>
                  <a:pt x="375" y="884"/>
                </a:lnTo>
                <a:lnTo>
                  <a:pt x="346" y="928"/>
                </a:lnTo>
                <a:lnTo>
                  <a:pt x="323" y="974"/>
                </a:lnTo>
                <a:lnTo>
                  <a:pt x="302" y="1019"/>
                </a:lnTo>
                <a:lnTo>
                  <a:pt x="284" y="1066"/>
                </a:lnTo>
                <a:lnTo>
                  <a:pt x="272" y="1112"/>
                </a:lnTo>
                <a:lnTo>
                  <a:pt x="262" y="1159"/>
                </a:lnTo>
                <a:lnTo>
                  <a:pt x="259" y="1182"/>
                </a:lnTo>
                <a:lnTo>
                  <a:pt x="256" y="1206"/>
                </a:lnTo>
                <a:lnTo>
                  <a:pt x="254" y="1230"/>
                </a:lnTo>
                <a:lnTo>
                  <a:pt x="254" y="1254"/>
                </a:lnTo>
                <a:lnTo>
                  <a:pt x="254" y="1279"/>
                </a:lnTo>
                <a:lnTo>
                  <a:pt x="256" y="1305"/>
                </a:lnTo>
                <a:lnTo>
                  <a:pt x="259" y="1330"/>
                </a:lnTo>
                <a:lnTo>
                  <a:pt x="264" y="1356"/>
                </a:lnTo>
                <a:lnTo>
                  <a:pt x="269" y="1379"/>
                </a:lnTo>
                <a:lnTo>
                  <a:pt x="275" y="1405"/>
                </a:lnTo>
                <a:lnTo>
                  <a:pt x="283" y="1430"/>
                </a:lnTo>
                <a:lnTo>
                  <a:pt x="291" y="1454"/>
                </a:lnTo>
                <a:lnTo>
                  <a:pt x="300" y="1480"/>
                </a:lnTo>
                <a:lnTo>
                  <a:pt x="310" y="1503"/>
                </a:lnTo>
                <a:lnTo>
                  <a:pt x="323" y="1527"/>
                </a:lnTo>
                <a:lnTo>
                  <a:pt x="334" y="1551"/>
                </a:lnTo>
                <a:lnTo>
                  <a:pt x="362" y="1599"/>
                </a:lnTo>
                <a:lnTo>
                  <a:pt x="394" y="1646"/>
                </a:lnTo>
                <a:lnTo>
                  <a:pt x="431" y="1693"/>
                </a:lnTo>
                <a:lnTo>
                  <a:pt x="469" y="1737"/>
                </a:lnTo>
                <a:lnTo>
                  <a:pt x="512" y="1780"/>
                </a:lnTo>
                <a:lnTo>
                  <a:pt x="558" y="1823"/>
                </a:lnTo>
                <a:lnTo>
                  <a:pt x="609" y="1866"/>
                </a:lnTo>
                <a:lnTo>
                  <a:pt x="661" y="1906"/>
                </a:lnTo>
                <a:lnTo>
                  <a:pt x="717" y="1945"/>
                </a:lnTo>
                <a:lnTo>
                  <a:pt x="776" y="1983"/>
                </a:lnTo>
                <a:lnTo>
                  <a:pt x="2823" y="3242"/>
                </a:lnTo>
                <a:lnTo>
                  <a:pt x="2843" y="3194"/>
                </a:lnTo>
                <a:lnTo>
                  <a:pt x="2867" y="3147"/>
                </a:lnTo>
                <a:lnTo>
                  <a:pt x="2894" y="3101"/>
                </a:lnTo>
                <a:lnTo>
                  <a:pt x="2924" y="3056"/>
                </a:lnTo>
                <a:lnTo>
                  <a:pt x="2956" y="3013"/>
                </a:lnTo>
                <a:lnTo>
                  <a:pt x="2991" y="2970"/>
                </a:lnTo>
                <a:lnTo>
                  <a:pt x="3029" y="2929"/>
                </a:lnTo>
                <a:lnTo>
                  <a:pt x="3069" y="2888"/>
                </a:lnTo>
                <a:lnTo>
                  <a:pt x="3112" y="2848"/>
                </a:lnTo>
                <a:lnTo>
                  <a:pt x="3157" y="2810"/>
                </a:lnTo>
                <a:lnTo>
                  <a:pt x="3203" y="2773"/>
                </a:lnTo>
                <a:lnTo>
                  <a:pt x="3252" y="2738"/>
                </a:lnTo>
                <a:lnTo>
                  <a:pt x="3303" y="2703"/>
                </a:lnTo>
                <a:lnTo>
                  <a:pt x="3355" y="2672"/>
                </a:lnTo>
                <a:lnTo>
                  <a:pt x="3411" y="2640"/>
                </a:lnTo>
                <a:lnTo>
                  <a:pt x="3466" y="2610"/>
                </a:lnTo>
                <a:lnTo>
                  <a:pt x="3525" y="2581"/>
                </a:lnTo>
                <a:lnTo>
                  <a:pt x="3586" y="2554"/>
                </a:lnTo>
                <a:lnTo>
                  <a:pt x="3648" y="2529"/>
                </a:lnTo>
                <a:lnTo>
                  <a:pt x="3711" y="2505"/>
                </a:lnTo>
                <a:lnTo>
                  <a:pt x="3776" y="2482"/>
                </a:lnTo>
                <a:lnTo>
                  <a:pt x="3842" y="2462"/>
                </a:lnTo>
                <a:lnTo>
                  <a:pt x="3910" y="2443"/>
                </a:lnTo>
                <a:lnTo>
                  <a:pt x="3978" y="2425"/>
                </a:lnTo>
                <a:lnTo>
                  <a:pt x="4048" y="2411"/>
                </a:lnTo>
                <a:lnTo>
                  <a:pt x="4120" y="2397"/>
                </a:lnTo>
                <a:lnTo>
                  <a:pt x="4191" y="2385"/>
                </a:lnTo>
                <a:lnTo>
                  <a:pt x="4264" y="2374"/>
                </a:lnTo>
                <a:lnTo>
                  <a:pt x="4339" y="2366"/>
                </a:lnTo>
                <a:lnTo>
                  <a:pt x="4414" y="2360"/>
                </a:lnTo>
                <a:lnTo>
                  <a:pt x="4488" y="2357"/>
                </a:lnTo>
                <a:lnTo>
                  <a:pt x="4565" y="2354"/>
                </a:lnTo>
                <a:lnTo>
                  <a:pt x="4792" y="2487"/>
                </a:lnTo>
                <a:lnTo>
                  <a:pt x="4703" y="2482"/>
                </a:lnTo>
                <a:lnTo>
                  <a:pt x="4611" y="2481"/>
                </a:lnTo>
                <a:lnTo>
                  <a:pt x="4520" y="2482"/>
                </a:lnTo>
                <a:lnTo>
                  <a:pt x="4430" y="2487"/>
                </a:lnTo>
                <a:lnTo>
                  <a:pt x="4342" y="2494"/>
                </a:lnTo>
                <a:lnTo>
                  <a:pt x="4255" y="2503"/>
                </a:lnTo>
                <a:lnTo>
                  <a:pt x="4171" y="2516"/>
                </a:lnTo>
                <a:lnTo>
                  <a:pt x="4088" y="2532"/>
                </a:lnTo>
                <a:lnTo>
                  <a:pt x="4007" y="2549"/>
                </a:lnTo>
                <a:lnTo>
                  <a:pt x="3927" y="2568"/>
                </a:lnTo>
                <a:lnTo>
                  <a:pt x="3851" y="2590"/>
                </a:lnTo>
                <a:lnTo>
                  <a:pt x="3776" y="2616"/>
                </a:lnTo>
                <a:lnTo>
                  <a:pt x="3705" y="2641"/>
                </a:lnTo>
                <a:lnTo>
                  <a:pt x="3635" y="2672"/>
                </a:lnTo>
                <a:lnTo>
                  <a:pt x="3567" y="2702"/>
                </a:lnTo>
                <a:lnTo>
                  <a:pt x="3501" y="2734"/>
                </a:lnTo>
                <a:lnTo>
                  <a:pt x="3439" y="2768"/>
                </a:lnTo>
                <a:lnTo>
                  <a:pt x="3381" y="2805"/>
                </a:lnTo>
                <a:lnTo>
                  <a:pt x="3325" y="2843"/>
                </a:lnTo>
                <a:lnTo>
                  <a:pt x="3271" y="2883"/>
                </a:lnTo>
                <a:lnTo>
                  <a:pt x="3220" y="2924"/>
                </a:lnTo>
                <a:lnTo>
                  <a:pt x="3174" y="2966"/>
                </a:lnTo>
                <a:lnTo>
                  <a:pt x="3129" y="3010"/>
                </a:lnTo>
                <a:lnTo>
                  <a:pt x="3088" y="3055"/>
                </a:lnTo>
                <a:lnTo>
                  <a:pt x="3052" y="3101"/>
                </a:lnTo>
                <a:lnTo>
                  <a:pt x="3018" y="3148"/>
                </a:lnTo>
                <a:lnTo>
                  <a:pt x="2988" y="3198"/>
                </a:lnTo>
                <a:lnTo>
                  <a:pt x="2961" y="3247"/>
                </a:lnTo>
                <a:lnTo>
                  <a:pt x="2950" y="3272"/>
                </a:lnTo>
                <a:lnTo>
                  <a:pt x="2939" y="3296"/>
                </a:lnTo>
                <a:lnTo>
                  <a:pt x="2929" y="3322"/>
                </a:lnTo>
                <a:lnTo>
                  <a:pt x="2920" y="3349"/>
                </a:lnTo>
                <a:lnTo>
                  <a:pt x="2912" y="3374"/>
                </a:lnTo>
                <a:lnTo>
                  <a:pt x="2905" y="3399"/>
                </a:lnTo>
                <a:lnTo>
                  <a:pt x="2899" y="3426"/>
                </a:lnTo>
                <a:lnTo>
                  <a:pt x="2894" y="3452"/>
                </a:lnTo>
                <a:lnTo>
                  <a:pt x="2891" y="3479"/>
                </a:lnTo>
                <a:lnTo>
                  <a:pt x="2888" y="3504"/>
                </a:lnTo>
                <a:lnTo>
                  <a:pt x="2886" y="3531"/>
                </a:lnTo>
                <a:lnTo>
                  <a:pt x="2886" y="3558"/>
                </a:lnTo>
                <a:lnTo>
                  <a:pt x="2886" y="3582"/>
                </a:lnTo>
                <a:lnTo>
                  <a:pt x="515" y="2118"/>
                </a:lnTo>
                <a:lnTo>
                  <a:pt x="485" y="2099"/>
                </a:lnTo>
                <a:lnTo>
                  <a:pt x="455" y="2079"/>
                </a:lnTo>
                <a:lnTo>
                  <a:pt x="426" y="2058"/>
                </a:lnTo>
                <a:lnTo>
                  <a:pt x="399" y="2037"/>
                </a:lnTo>
                <a:lnTo>
                  <a:pt x="372" y="2015"/>
                </a:lnTo>
                <a:lnTo>
                  <a:pt x="346" y="1993"/>
                </a:lnTo>
                <a:lnTo>
                  <a:pt x="321" y="1971"/>
                </a:lnTo>
                <a:lnTo>
                  <a:pt x="297" y="1947"/>
                </a:lnTo>
                <a:lnTo>
                  <a:pt x="273" y="1923"/>
                </a:lnTo>
                <a:lnTo>
                  <a:pt x="251" y="1899"/>
                </a:lnTo>
                <a:lnTo>
                  <a:pt x="229" y="1874"/>
                </a:lnTo>
                <a:lnTo>
                  <a:pt x="208" y="1848"/>
                </a:lnTo>
                <a:lnTo>
                  <a:pt x="189" y="1821"/>
                </a:lnTo>
                <a:lnTo>
                  <a:pt x="170" y="1796"/>
                </a:lnTo>
                <a:lnTo>
                  <a:pt x="153" y="1769"/>
                </a:lnTo>
                <a:lnTo>
                  <a:pt x="135" y="1742"/>
                </a:lnTo>
                <a:lnTo>
                  <a:pt x="119" y="1713"/>
                </a:lnTo>
                <a:lnTo>
                  <a:pt x="103" y="1685"/>
                </a:lnTo>
                <a:lnTo>
                  <a:pt x="91" y="1656"/>
                </a:lnTo>
                <a:lnTo>
                  <a:pt x="76" y="1627"/>
                </a:lnTo>
                <a:lnTo>
                  <a:pt x="65" y="1597"/>
                </a:lnTo>
                <a:lnTo>
                  <a:pt x="54" y="1569"/>
                </a:lnTo>
                <a:lnTo>
                  <a:pt x="43" y="1538"/>
                </a:lnTo>
                <a:lnTo>
                  <a:pt x="35" y="1507"/>
                </a:lnTo>
                <a:lnTo>
                  <a:pt x="27" y="1476"/>
                </a:lnTo>
                <a:lnTo>
                  <a:pt x="19" y="1446"/>
                </a:lnTo>
                <a:lnTo>
                  <a:pt x="14" y="1414"/>
                </a:lnTo>
                <a:lnTo>
                  <a:pt x="10" y="1383"/>
                </a:lnTo>
                <a:lnTo>
                  <a:pt x="5" y="1351"/>
                </a:lnTo>
                <a:lnTo>
                  <a:pt x="2" y="1319"/>
                </a:lnTo>
                <a:lnTo>
                  <a:pt x="0" y="1286"/>
                </a:lnTo>
                <a:lnTo>
                  <a:pt x="0" y="1254"/>
                </a:lnTo>
                <a:lnTo>
                  <a:pt x="0" y="1219"/>
                </a:lnTo>
                <a:lnTo>
                  <a:pt x="3" y="1186"/>
                </a:lnTo>
                <a:lnTo>
                  <a:pt x="6" y="1152"/>
                </a:lnTo>
                <a:lnTo>
                  <a:pt x="11" y="1119"/>
                </a:lnTo>
                <a:lnTo>
                  <a:pt x="16" y="1085"/>
                </a:lnTo>
                <a:lnTo>
                  <a:pt x="24" y="1052"/>
                </a:lnTo>
                <a:lnTo>
                  <a:pt x="32" y="1020"/>
                </a:lnTo>
                <a:lnTo>
                  <a:pt x="41" y="989"/>
                </a:lnTo>
                <a:lnTo>
                  <a:pt x="51" y="957"/>
                </a:lnTo>
                <a:lnTo>
                  <a:pt x="64" y="925"/>
                </a:lnTo>
                <a:lnTo>
                  <a:pt x="76" y="895"/>
                </a:lnTo>
                <a:lnTo>
                  <a:pt x="91" y="865"/>
                </a:lnTo>
                <a:lnTo>
                  <a:pt x="105" y="834"/>
                </a:lnTo>
                <a:lnTo>
                  <a:pt x="121" y="804"/>
                </a:lnTo>
                <a:lnTo>
                  <a:pt x="138" y="776"/>
                </a:lnTo>
                <a:lnTo>
                  <a:pt x="157" y="747"/>
                </a:lnTo>
                <a:lnTo>
                  <a:pt x="176" y="718"/>
                </a:lnTo>
                <a:lnTo>
                  <a:pt x="195" y="690"/>
                </a:lnTo>
                <a:lnTo>
                  <a:pt x="218" y="663"/>
                </a:lnTo>
                <a:lnTo>
                  <a:pt x="240" y="636"/>
                </a:lnTo>
                <a:lnTo>
                  <a:pt x="262" y="609"/>
                </a:lnTo>
                <a:lnTo>
                  <a:pt x="288" y="583"/>
                </a:lnTo>
                <a:lnTo>
                  <a:pt x="312" y="558"/>
                </a:lnTo>
                <a:lnTo>
                  <a:pt x="339" y="532"/>
                </a:lnTo>
                <a:lnTo>
                  <a:pt x="393" y="483"/>
                </a:lnTo>
                <a:lnTo>
                  <a:pt x="450" y="437"/>
                </a:lnTo>
                <a:lnTo>
                  <a:pt x="512" y="393"/>
                </a:lnTo>
                <a:lnTo>
                  <a:pt x="575" y="350"/>
                </a:lnTo>
                <a:lnTo>
                  <a:pt x="642" y="310"/>
                </a:lnTo>
                <a:lnTo>
                  <a:pt x="712" y="272"/>
                </a:lnTo>
                <a:lnTo>
                  <a:pt x="784" y="235"/>
                </a:lnTo>
                <a:lnTo>
                  <a:pt x="858" y="202"/>
                </a:lnTo>
                <a:lnTo>
                  <a:pt x="936" y="170"/>
                </a:lnTo>
                <a:lnTo>
                  <a:pt x="1014" y="141"/>
                </a:lnTo>
                <a:lnTo>
                  <a:pt x="1095" y="116"/>
                </a:lnTo>
                <a:lnTo>
                  <a:pt x="1179" y="92"/>
                </a:lnTo>
                <a:lnTo>
                  <a:pt x="1264" y="70"/>
                </a:lnTo>
                <a:lnTo>
                  <a:pt x="1349" y="52"/>
                </a:lnTo>
                <a:lnTo>
                  <a:pt x="1437" y="37"/>
                </a:lnTo>
                <a:lnTo>
                  <a:pt x="1526" y="24"/>
                </a:lnTo>
                <a:lnTo>
                  <a:pt x="1615" y="13"/>
                </a:lnTo>
                <a:lnTo>
                  <a:pt x="1707" y="6"/>
                </a:lnTo>
                <a:lnTo>
                  <a:pt x="1798" y="2"/>
                </a:lnTo>
                <a:lnTo>
                  <a:pt x="1890" y="0"/>
                </a:lnTo>
                <a:lnTo>
                  <a:pt x="1982" y="2"/>
                </a:lnTo>
                <a:lnTo>
                  <a:pt x="2074" y="6"/>
                </a:lnTo>
                <a:lnTo>
                  <a:pt x="2165" y="13"/>
                </a:lnTo>
                <a:lnTo>
                  <a:pt x="2255" y="24"/>
                </a:lnTo>
                <a:lnTo>
                  <a:pt x="2344" y="37"/>
                </a:lnTo>
                <a:lnTo>
                  <a:pt x="2432" y="52"/>
                </a:lnTo>
                <a:lnTo>
                  <a:pt x="2518" y="70"/>
                </a:lnTo>
                <a:lnTo>
                  <a:pt x="2602" y="92"/>
                </a:lnTo>
                <a:lnTo>
                  <a:pt x="2684" y="116"/>
                </a:lnTo>
                <a:lnTo>
                  <a:pt x="2766" y="141"/>
                </a:lnTo>
                <a:lnTo>
                  <a:pt x="2845" y="170"/>
                </a:lnTo>
                <a:lnTo>
                  <a:pt x="2921" y="202"/>
                </a:lnTo>
                <a:lnTo>
                  <a:pt x="2996" y="235"/>
                </a:lnTo>
                <a:lnTo>
                  <a:pt x="3069" y="272"/>
                </a:lnTo>
                <a:lnTo>
                  <a:pt x="3139" y="310"/>
                </a:lnTo>
                <a:lnTo>
                  <a:pt x="3206" y="350"/>
                </a:lnTo>
                <a:lnTo>
                  <a:pt x="3269" y="393"/>
                </a:lnTo>
                <a:lnTo>
                  <a:pt x="3330" y="437"/>
                </a:lnTo>
                <a:lnTo>
                  <a:pt x="3389" y="483"/>
                </a:lnTo>
                <a:lnTo>
                  <a:pt x="3443" y="532"/>
                </a:lnTo>
                <a:lnTo>
                  <a:pt x="3468" y="558"/>
                </a:lnTo>
                <a:lnTo>
                  <a:pt x="3493" y="583"/>
                </a:lnTo>
                <a:lnTo>
                  <a:pt x="3517" y="609"/>
                </a:lnTo>
                <a:lnTo>
                  <a:pt x="3541" y="636"/>
                </a:lnTo>
                <a:lnTo>
                  <a:pt x="3563" y="663"/>
                </a:lnTo>
                <a:lnTo>
                  <a:pt x="3584" y="690"/>
                </a:lnTo>
                <a:lnTo>
                  <a:pt x="3605" y="718"/>
                </a:lnTo>
                <a:lnTo>
                  <a:pt x="3624" y="747"/>
                </a:lnTo>
                <a:lnTo>
                  <a:pt x="3643" y="776"/>
                </a:lnTo>
                <a:lnTo>
                  <a:pt x="3659" y="804"/>
                </a:lnTo>
                <a:lnTo>
                  <a:pt x="3676" y="834"/>
                </a:lnTo>
                <a:lnTo>
                  <a:pt x="3691" y="865"/>
                </a:lnTo>
                <a:lnTo>
                  <a:pt x="3705" y="895"/>
                </a:lnTo>
                <a:lnTo>
                  <a:pt x="3718" y="925"/>
                </a:lnTo>
                <a:lnTo>
                  <a:pt x="3729" y="957"/>
                </a:lnTo>
                <a:lnTo>
                  <a:pt x="3740" y="989"/>
                </a:lnTo>
                <a:lnTo>
                  <a:pt x="3749" y="1020"/>
                </a:lnTo>
                <a:lnTo>
                  <a:pt x="3757" y="1052"/>
                </a:lnTo>
                <a:lnTo>
                  <a:pt x="3764" y="1085"/>
                </a:lnTo>
                <a:lnTo>
                  <a:pt x="3770" y="1119"/>
                </a:lnTo>
                <a:lnTo>
                  <a:pt x="3775" y="1152"/>
                </a:lnTo>
                <a:lnTo>
                  <a:pt x="3778" y="1186"/>
                </a:lnTo>
                <a:lnTo>
                  <a:pt x="3780" y="1219"/>
                </a:lnTo>
                <a:lnTo>
                  <a:pt x="3781" y="1254"/>
                </a:lnTo>
                <a:lnTo>
                  <a:pt x="3780" y="1286"/>
                </a:lnTo>
                <a:lnTo>
                  <a:pt x="3778" y="1317"/>
                </a:lnTo>
                <a:lnTo>
                  <a:pt x="3775" y="1349"/>
                </a:lnTo>
                <a:lnTo>
                  <a:pt x="3772" y="1381"/>
                </a:lnTo>
                <a:lnTo>
                  <a:pt x="3767" y="1411"/>
                </a:lnTo>
                <a:lnTo>
                  <a:pt x="3760" y="1441"/>
                </a:lnTo>
                <a:lnTo>
                  <a:pt x="3753" y="1472"/>
                </a:lnTo>
                <a:lnTo>
                  <a:pt x="3745" y="1502"/>
                </a:lnTo>
                <a:lnTo>
                  <a:pt x="3737" y="1532"/>
                </a:lnTo>
                <a:lnTo>
                  <a:pt x="3726" y="1561"/>
                </a:lnTo>
                <a:lnTo>
                  <a:pt x="3714" y="1589"/>
                </a:lnTo>
                <a:lnTo>
                  <a:pt x="3703" y="1618"/>
                </a:lnTo>
                <a:lnTo>
                  <a:pt x="3689" y="1646"/>
                </a:lnTo>
                <a:lnTo>
                  <a:pt x="3675" y="1673"/>
                </a:lnTo>
                <a:lnTo>
                  <a:pt x="3660" y="1702"/>
                </a:lnTo>
                <a:lnTo>
                  <a:pt x="3644" y="1729"/>
                </a:lnTo>
                <a:lnTo>
                  <a:pt x="3609" y="1782"/>
                </a:lnTo>
                <a:lnTo>
                  <a:pt x="3573" y="1834"/>
                </a:lnTo>
                <a:lnTo>
                  <a:pt x="3532" y="1883"/>
                </a:lnTo>
                <a:lnTo>
                  <a:pt x="3486" y="1933"/>
                </a:lnTo>
                <a:lnTo>
                  <a:pt x="3438" y="1979"/>
                </a:lnTo>
                <a:lnTo>
                  <a:pt x="3389" y="2025"/>
                </a:lnTo>
                <a:lnTo>
                  <a:pt x="3335" y="2068"/>
                </a:lnTo>
                <a:lnTo>
                  <a:pt x="3277" y="2109"/>
                </a:lnTo>
                <a:lnTo>
                  <a:pt x="3218" y="2149"/>
                </a:lnTo>
                <a:lnTo>
                  <a:pt x="3158" y="2187"/>
                </a:lnTo>
                <a:lnTo>
                  <a:pt x="3095" y="2223"/>
                </a:lnTo>
                <a:lnTo>
                  <a:pt x="3028" y="2258"/>
                </a:lnTo>
                <a:lnTo>
                  <a:pt x="2959" y="2290"/>
                </a:lnTo>
                <a:lnTo>
                  <a:pt x="2889" y="2320"/>
                </a:lnTo>
                <a:lnTo>
                  <a:pt x="2816" y="2347"/>
                </a:lnTo>
                <a:lnTo>
                  <a:pt x="2743" y="2374"/>
                </a:lnTo>
                <a:lnTo>
                  <a:pt x="2667" y="2398"/>
                </a:lnTo>
                <a:lnTo>
                  <a:pt x="2589" y="2419"/>
                </a:lnTo>
                <a:lnTo>
                  <a:pt x="2511" y="2440"/>
                </a:lnTo>
                <a:lnTo>
                  <a:pt x="2430" y="2455"/>
                </a:lnTo>
                <a:lnTo>
                  <a:pt x="2349" y="2471"/>
                </a:lnTo>
                <a:lnTo>
                  <a:pt x="2266" y="2482"/>
                </a:lnTo>
                <a:lnTo>
                  <a:pt x="2184" y="2494"/>
                </a:lnTo>
                <a:lnTo>
                  <a:pt x="2100" y="2500"/>
                </a:lnTo>
                <a:lnTo>
                  <a:pt x="1683" y="2246"/>
                </a:lnTo>
                <a:lnTo>
                  <a:pt x="1734" y="2250"/>
                </a:lnTo>
                <a:lnTo>
                  <a:pt x="1786" y="2252"/>
                </a:lnTo>
                <a:lnTo>
                  <a:pt x="1837" y="2254"/>
                </a:lnTo>
                <a:lnTo>
                  <a:pt x="1890" y="2254"/>
                </a:lnTo>
                <a:lnTo>
                  <a:pt x="1979" y="2252"/>
                </a:lnTo>
                <a:lnTo>
                  <a:pt x="2066" y="2249"/>
                </a:lnTo>
                <a:lnTo>
                  <a:pt x="2152" y="2241"/>
                </a:lnTo>
                <a:lnTo>
                  <a:pt x="2236" y="2231"/>
                </a:lnTo>
                <a:lnTo>
                  <a:pt x="2319" y="2220"/>
                </a:lnTo>
                <a:lnTo>
                  <a:pt x="2398" y="2206"/>
                </a:lnTo>
                <a:lnTo>
                  <a:pt x="2476" y="2188"/>
                </a:lnTo>
                <a:lnTo>
                  <a:pt x="2551" y="2169"/>
                </a:lnTo>
                <a:lnTo>
                  <a:pt x="2624" y="2147"/>
                </a:lnTo>
                <a:lnTo>
                  <a:pt x="2696" y="2125"/>
                </a:lnTo>
                <a:lnTo>
                  <a:pt x="2764" y="2098"/>
                </a:lnTo>
                <a:lnTo>
                  <a:pt x="2831" y="2071"/>
                </a:lnTo>
                <a:lnTo>
                  <a:pt x="2894" y="2042"/>
                </a:lnTo>
                <a:lnTo>
                  <a:pt x="2955" y="2010"/>
                </a:lnTo>
                <a:lnTo>
                  <a:pt x="3013" y="1979"/>
                </a:lnTo>
                <a:lnTo>
                  <a:pt x="3069" y="1944"/>
                </a:lnTo>
                <a:lnTo>
                  <a:pt x="3122" y="1909"/>
                </a:lnTo>
                <a:lnTo>
                  <a:pt x="3171" y="1871"/>
                </a:lnTo>
                <a:lnTo>
                  <a:pt x="3218" y="1832"/>
                </a:lnTo>
                <a:lnTo>
                  <a:pt x="3261" y="1793"/>
                </a:lnTo>
                <a:lnTo>
                  <a:pt x="3303" y="1753"/>
                </a:lnTo>
                <a:lnTo>
                  <a:pt x="3341" y="1710"/>
                </a:lnTo>
                <a:lnTo>
                  <a:pt x="3374" y="1667"/>
                </a:lnTo>
                <a:lnTo>
                  <a:pt x="3406" y="1624"/>
                </a:lnTo>
                <a:lnTo>
                  <a:pt x="3433" y="1580"/>
                </a:lnTo>
                <a:lnTo>
                  <a:pt x="3457" y="1534"/>
                </a:lnTo>
                <a:lnTo>
                  <a:pt x="3478" y="1489"/>
                </a:lnTo>
                <a:lnTo>
                  <a:pt x="3495" y="1443"/>
                </a:lnTo>
                <a:lnTo>
                  <a:pt x="3509" y="1395"/>
                </a:lnTo>
                <a:lnTo>
                  <a:pt x="3519" y="1349"/>
                </a:lnTo>
                <a:lnTo>
                  <a:pt x="3522" y="1325"/>
                </a:lnTo>
                <a:lnTo>
                  <a:pt x="3524" y="1302"/>
                </a:lnTo>
                <a:lnTo>
                  <a:pt x="3525" y="1278"/>
                </a:lnTo>
                <a:lnTo>
                  <a:pt x="3527" y="1254"/>
                </a:lnTo>
                <a:lnTo>
                  <a:pt x="3525" y="1230"/>
                </a:lnTo>
                <a:lnTo>
                  <a:pt x="3524" y="1206"/>
                </a:lnTo>
                <a:lnTo>
                  <a:pt x="3522" y="1182"/>
                </a:lnTo>
                <a:lnTo>
                  <a:pt x="3519" y="1159"/>
                </a:lnTo>
                <a:lnTo>
                  <a:pt x="3509" y="1112"/>
                </a:lnTo>
                <a:lnTo>
                  <a:pt x="3495" y="1066"/>
                </a:lnTo>
                <a:lnTo>
                  <a:pt x="3478" y="1019"/>
                </a:lnTo>
                <a:lnTo>
                  <a:pt x="3457" y="974"/>
                </a:lnTo>
                <a:lnTo>
                  <a:pt x="3433" y="928"/>
                </a:lnTo>
                <a:lnTo>
                  <a:pt x="3406" y="884"/>
                </a:lnTo>
                <a:lnTo>
                  <a:pt x="3374" y="841"/>
                </a:lnTo>
                <a:lnTo>
                  <a:pt x="3341" y="798"/>
                </a:lnTo>
                <a:lnTo>
                  <a:pt x="3303" y="756"/>
                </a:lnTo>
                <a:lnTo>
                  <a:pt x="3261" y="715"/>
                </a:lnTo>
                <a:lnTo>
                  <a:pt x="3218" y="675"/>
                </a:lnTo>
                <a:lnTo>
                  <a:pt x="3171" y="637"/>
                </a:lnTo>
                <a:lnTo>
                  <a:pt x="3122" y="599"/>
                </a:lnTo>
                <a:lnTo>
                  <a:pt x="3069" y="564"/>
                </a:lnTo>
                <a:lnTo>
                  <a:pt x="3013" y="529"/>
                </a:lnTo>
                <a:lnTo>
                  <a:pt x="2955" y="497"/>
                </a:lnTo>
                <a:lnTo>
                  <a:pt x="2894" y="466"/>
                </a:lnTo>
                <a:lnTo>
                  <a:pt x="2831" y="437"/>
                </a:lnTo>
                <a:lnTo>
                  <a:pt x="2764" y="410"/>
                </a:lnTo>
                <a:lnTo>
                  <a:pt x="2696" y="385"/>
                </a:lnTo>
                <a:lnTo>
                  <a:pt x="2624" y="361"/>
                </a:lnTo>
                <a:lnTo>
                  <a:pt x="2551" y="339"/>
                </a:lnTo>
                <a:lnTo>
                  <a:pt x="2476" y="319"/>
                </a:lnTo>
                <a:lnTo>
                  <a:pt x="2398" y="304"/>
                </a:lnTo>
                <a:lnTo>
                  <a:pt x="2319" y="288"/>
                </a:lnTo>
                <a:lnTo>
                  <a:pt x="2236" y="277"/>
                </a:lnTo>
                <a:lnTo>
                  <a:pt x="2152" y="267"/>
                </a:lnTo>
                <a:lnTo>
                  <a:pt x="2066" y="259"/>
                </a:lnTo>
                <a:lnTo>
                  <a:pt x="1979" y="256"/>
                </a:lnTo>
                <a:lnTo>
                  <a:pt x="1890" y="254"/>
                </a:lnTo>
                <a:close/>
                <a:moveTo>
                  <a:pt x="2788" y="907"/>
                </a:moveTo>
                <a:lnTo>
                  <a:pt x="927" y="907"/>
                </a:lnTo>
                <a:lnTo>
                  <a:pt x="927" y="780"/>
                </a:lnTo>
                <a:lnTo>
                  <a:pt x="2788" y="780"/>
                </a:lnTo>
                <a:lnTo>
                  <a:pt x="2788" y="907"/>
                </a:lnTo>
                <a:close/>
                <a:moveTo>
                  <a:pt x="2150" y="1313"/>
                </a:moveTo>
                <a:lnTo>
                  <a:pt x="927" y="1313"/>
                </a:lnTo>
                <a:lnTo>
                  <a:pt x="927" y="1186"/>
                </a:lnTo>
                <a:lnTo>
                  <a:pt x="2150" y="1186"/>
                </a:lnTo>
                <a:lnTo>
                  <a:pt x="2150" y="1313"/>
                </a:lnTo>
                <a:close/>
                <a:moveTo>
                  <a:pt x="2788" y="1718"/>
                </a:moveTo>
                <a:lnTo>
                  <a:pt x="927" y="1718"/>
                </a:lnTo>
                <a:lnTo>
                  <a:pt x="927" y="1591"/>
                </a:lnTo>
                <a:lnTo>
                  <a:pt x="2788" y="1591"/>
                </a:lnTo>
                <a:lnTo>
                  <a:pt x="2788" y="1718"/>
                </a:lnTo>
                <a:close/>
                <a:moveTo>
                  <a:pt x="4628" y="4062"/>
                </a:moveTo>
                <a:lnTo>
                  <a:pt x="3740" y="4062"/>
                </a:lnTo>
                <a:lnTo>
                  <a:pt x="3740" y="3935"/>
                </a:lnTo>
                <a:lnTo>
                  <a:pt x="4628" y="3935"/>
                </a:lnTo>
                <a:lnTo>
                  <a:pt x="4628" y="4062"/>
                </a:lnTo>
                <a:close/>
                <a:moveTo>
                  <a:pt x="5601" y="3657"/>
                </a:moveTo>
                <a:lnTo>
                  <a:pt x="3740" y="3657"/>
                </a:lnTo>
                <a:lnTo>
                  <a:pt x="3740" y="3530"/>
                </a:lnTo>
                <a:lnTo>
                  <a:pt x="5601" y="3530"/>
                </a:lnTo>
                <a:lnTo>
                  <a:pt x="5601" y="3657"/>
                </a:lnTo>
                <a:close/>
                <a:moveTo>
                  <a:pt x="5601" y="3252"/>
                </a:moveTo>
                <a:lnTo>
                  <a:pt x="3740" y="3252"/>
                </a:lnTo>
                <a:lnTo>
                  <a:pt x="3740" y="3124"/>
                </a:lnTo>
                <a:lnTo>
                  <a:pt x="5601" y="3124"/>
                </a:lnTo>
                <a:lnTo>
                  <a:pt x="5601" y="3252"/>
                </a:lnTo>
                <a:close/>
                <a:moveTo>
                  <a:pt x="3010" y="3956"/>
                </a:moveTo>
                <a:lnTo>
                  <a:pt x="3010" y="3956"/>
                </a:lnTo>
                <a:lnTo>
                  <a:pt x="3034" y="3992"/>
                </a:lnTo>
                <a:lnTo>
                  <a:pt x="3061" y="4027"/>
                </a:lnTo>
                <a:lnTo>
                  <a:pt x="3090" y="4062"/>
                </a:lnTo>
                <a:lnTo>
                  <a:pt x="3120" y="4097"/>
                </a:lnTo>
                <a:lnTo>
                  <a:pt x="3152" y="4130"/>
                </a:lnTo>
                <a:lnTo>
                  <a:pt x="3187" y="4164"/>
                </a:lnTo>
                <a:lnTo>
                  <a:pt x="3223" y="4196"/>
                </a:lnTo>
                <a:lnTo>
                  <a:pt x="3261" y="4226"/>
                </a:lnTo>
                <a:lnTo>
                  <a:pt x="3301" y="4258"/>
                </a:lnTo>
                <a:lnTo>
                  <a:pt x="3342" y="4286"/>
                </a:lnTo>
                <a:lnTo>
                  <a:pt x="3385" y="4315"/>
                </a:lnTo>
                <a:lnTo>
                  <a:pt x="3430" y="4342"/>
                </a:lnTo>
                <a:lnTo>
                  <a:pt x="3476" y="4369"/>
                </a:lnTo>
                <a:lnTo>
                  <a:pt x="3525" y="4394"/>
                </a:lnTo>
                <a:lnTo>
                  <a:pt x="3575" y="4418"/>
                </a:lnTo>
                <a:lnTo>
                  <a:pt x="3625" y="4442"/>
                </a:lnTo>
                <a:lnTo>
                  <a:pt x="3678" y="4464"/>
                </a:lnTo>
                <a:lnTo>
                  <a:pt x="3732" y="4485"/>
                </a:lnTo>
                <a:lnTo>
                  <a:pt x="3787" y="4506"/>
                </a:lnTo>
                <a:lnTo>
                  <a:pt x="3843" y="4523"/>
                </a:lnTo>
                <a:lnTo>
                  <a:pt x="3902" y="4541"/>
                </a:lnTo>
                <a:lnTo>
                  <a:pt x="3961" y="4556"/>
                </a:lnTo>
                <a:lnTo>
                  <a:pt x="4021" y="4572"/>
                </a:lnTo>
                <a:lnTo>
                  <a:pt x="4082" y="4585"/>
                </a:lnTo>
                <a:lnTo>
                  <a:pt x="4145" y="4596"/>
                </a:lnTo>
                <a:lnTo>
                  <a:pt x="4209" y="4607"/>
                </a:lnTo>
                <a:lnTo>
                  <a:pt x="4274" y="4615"/>
                </a:lnTo>
                <a:lnTo>
                  <a:pt x="4339" y="4623"/>
                </a:lnTo>
                <a:lnTo>
                  <a:pt x="4406" y="4630"/>
                </a:lnTo>
                <a:lnTo>
                  <a:pt x="4474" y="4633"/>
                </a:lnTo>
                <a:lnTo>
                  <a:pt x="4542" y="4636"/>
                </a:lnTo>
                <a:lnTo>
                  <a:pt x="4611" y="4636"/>
                </a:lnTo>
                <a:lnTo>
                  <a:pt x="4703" y="4634"/>
                </a:lnTo>
                <a:lnTo>
                  <a:pt x="4792" y="4631"/>
                </a:lnTo>
                <a:lnTo>
                  <a:pt x="4881" y="4623"/>
                </a:lnTo>
                <a:lnTo>
                  <a:pt x="4967" y="4614"/>
                </a:lnTo>
                <a:lnTo>
                  <a:pt x="5053" y="4601"/>
                </a:lnTo>
                <a:lnTo>
                  <a:pt x="5135" y="4587"/>
                </a:lnTo>
                <a:lnTo>
                  <a:pt x="5216" y="4569"/>
                </a:lnTo>
                <a:lnTo>
                  <a:pt x="5294" y="4548"/>
                </a:lnTo>
                <a:lnTo>
                  <a:pt x="5372" y="4526"/>
                </a:lnTo>
                <a:lnTo>
                  <a:pt x="5447" y="4502"/>
                </a:lnTo>
                <a:lnTo>
                  <a:pt x="5518" y="4475"/>
                </a:lnTo>
                <a:lnTo>
                  <a:pt x="5588" y="4447"/>
                </a:lnTo>
                <a:lnTo>
                  <a:pt x="5655" y="4415"/>
                </a:lnTo>
                <a:lnTo>
                  <a:pt x="5720" y="4383"/>
                </a:lnTo>
                <a:lnTo>
                  <a:pt x="5782" y="4348"/>
                </a:lnTo>
                <a:lnTo>
                  <a:pt x="5841" y="4312"/>
                </a:lnTo>
                <a:lnTo>
                  <a:pt x="5898" y="4274"/>
                </a:lnTo>
                <a:lnTo>
                  <a:pt x="5952" y="4234"/>
                </a:lnTo>
                <a:lnTo>
                  <a:pt x="6001" y="4194"/>
                </a:lnTo>
                <a:lnTo>
                  <a:pt x="6049" y="4151"/>
                </a:lnTo>
                <a:lnTo>
                  <a:pt x="6094" y="4107"/>
                </a:lnTo>
                <a:lnTo>
                  <a:pt x="6133" y="4062"/>
                </a:lnTo>
                <a:lnTo>
                  <a:pt x="6172" y="4016"/>
                </a:lnTo>
                <a:lnTo>
                  <a:pt x="6205" y="3968"/>
                </a:lnTo>
                <a:lnTo>
                  <a:pt x="6235" y="3919"/>
                </a:lnTo>
                <a:lnTo>
                  <a:pt x="6261" y="3870"/>
                </a:lnTo>
                <a:lnTo>
                  <a:pt x="6273" y="3846"/>
                </a:lnTo>
                <a:lnTo>
                  <a:pt x="6283" y="3821"/>
                </a:lnTo>
                <a:lnTo>
                  <a:pt x="6294" y="3795"/>
                </a:lnTo>
                <a:lnTo>
                  <a:pt x="6302" y="3770"/>
                </a:lnTo>
                <a:lnTo>
                  <a:pt x="6310" y="3743"/>
                </a:lnTo>
                <a:lnTo>
                  <a:pt x="6316" y="3717"/>
                </a:lnTo>
                <a:lnTo>
                  <a:pt x="6323" y="3692"/>
                </a:lnTo>
                <a:lnTo>
                  <a:pt x="6327" y="3665"/>
                </a:lnTo>
                <a:lnTo>
                  <a:pt x="6330" y="3638"/>
                </a:lnTo>
                <a:lnTo>
                  <a:pt x="6334" y="3612"/>
                </a:lnTo>
                <a:lnTo>
                  <a:pt x="6335" y="3585"/>
                </a:lnTo>
                <a:lnTo>
                  <a:pt x="6337" y="3558"/>
                </a:lnTo>
                <a:lnTo>
                  <a:pt x="6335" y="3527"/>
                </a:lnTo>
                <a:lnTo>
                  <a:pt x="6334" y="3495"/>
                </a:lnTo>
                <a:lnTo>
                  <a:pt x="6329" y="3465"/>
                </a:lnTo>
                <a:lnTo>
                  <a:pt x="6323" y="3434"/>
                </a:lnTo>
                <a:lnTo>
                  <a:pt x="6316" y="3404"/>
                </a:lnTo>
                <a:lnTo>
                  <a:pt x="6308" y="3374"/>
                </a:lnTo>
                <a:lnTo>
                  <a:pt x="6297" y="3344"/>
                </a:lnTo>
                <a:lnTo>
                  <a:pt x="6286" y="3315"/>
                </a:lnTo>
                <a:lnTo>
                  <a:pt x="6273" y="3285"/>
                </a:lnTo>
                <a:lnTo>
                  <a:pt x="6259" y="3256"/>
                </a:lnTo>
                <a:lnTo>
                  <a:pt x="6243" y="3228"/>
                </a:lnTo>
                <a:lnTo>
                  <a:pt x="6227" y="3201"/>
                </a:lnTo>
                <a:lnTo>
                  <a:pt x="6208" y="3172"/>
                </a:lnTo>
                <a:lnTo>
                  <a:pt x="6189" y="3145"/>
                </a:lnTo>
                <a:lnTo>
                  <a:pt x="6168" y="3118"/>
                </a:lnTo>
                <a:lnTo>
                  <a:pt x="6146" y="3091"/>
                </a:lnTo>
                <a:lnTo>
                  <a:pt x="6124" y="3064"/>
                </a:lnTo>
                <a:lnTo>
                  <a:pt x="6098" y="3039"/>
                </a:lnTo>
                <a:lnTo>
                  <a:pt x="6073" y="3012"/>
                </a:lnTo>
                <a:lnTo>
                  <a:pt x="6048" y="2986"/>
                </a:lnTo>
                <a:lnTo>
                  <a:pt x="5992" y="2937"/>
                </a:lnTo>
                <a:lnTo>
                  <a:pt x="5932" y="2888"/>
                </a:lnTo>
                <a:lnTo>
                  <a:pt x="5868" y="2838"/>
                </a:lnTo>
                <a:lnTo>
                  <a:pt x="5801" y="2792"/>
                </a:lnTo>
                <a:lnTo>
                  <a:pt x="5730" y="2746"/>
                </a:lnTo>
                <a:lnTo>
                  <a:pt x="5657" y="2702"/>
                </a:lnTo>
                <a:lnTo>
                  <a:pt x="3935" y="1691"/>
                </a:lnTo>
                <a:lnTo>
                  <a:pt x="3999" y="1581"/>
                </a:lnTo>
                <a:lnTo>
                  <a:pt x="5725" y="2595"/>
                </a:lnTo>
                <a:lnTo>
                  <a:pt x="5804" y="2643"/>
                </a:lnTo>
                <a:lnTo>
                  <a:pt x="5879" y="2692"/>
                </a:lnTo>
                <a:lnTo>
                  <a:pt x="5952" y="2741"/>
                </a:lnTo>
                <a:lnTo>
                  <a:pt x="6021" y="2794"/>
                </a:lnTo>
                <a:lnTo>
                  <a:pt x="6054" y="2821"/>
                </a:lnTo>
                <a:lnTo>
                  <a:pt x="6086" y="2848"/>
                </a:lnTo>
                <a:lnTo>
                  <a:pt x="6116" y="2875"/>
                </a:lnTo>
                <a:lnTo>
                  <a:pt x="6146" y="2904"/>
                </a:lnTo>
                <a:lnTo>
                  <a:pt x="6175" y="2932"/>
                </a:lnTo>
                <a:lnTo>
                  <a:pt x="6202" y="2961"/>
                </a:lnTo>
                <a:lnTo>
                  <a:pt x="6229" y="2989"/>
                </a:lnTo>
                <a:lnTo>
                  <a:pt x="6254" y="3020"/>
                </a:lnTo>
                <a:lnTo>
                  <a:pt x="6278" y="3050"/>
                </a:lnTo>
                <a:lnTo>
                  <a:pt x="6300" y="3080"/>
                </a:lnTo>
                <a:lnTo>
                  <a:pt x="6323" y="3110"/>
                </a:lnTo>
                <a:lnTo>
                  <a:pt x="6342" y="3142"/>
                </a:lnTo>
                <a:lnTo>
                  <a:pt x="6361" y="3174"/>
                </a:lnTo>
                <a:lnTo>
                  <a:pt x="6378" y="3207"/>
                </a:lnTo>
                <a:lnTo>
                  <a:pt x="6394" y="3239"/>
                </a:lnTo>
                <a:lnTo>
                  <a:pt x="6408" y="3272"/>
                </a:lnTo>
                <a:lnTo>
                  <a:pt x="6421" y="3307"/>
                </a:lnTo>
                <a:lnTo>
                  <a:pt x="6432" y="3341"/>
                </a:lnTo>
                <a:lnTo>
                  <a:pt x="6442" y="3376"/>
                </a:lnTo>
                <a:lnTo>
                  <a:pt x="6450" y="3412"/>
                </a:lnTo>
                <a:lnTo>
                  <a:pt x="6454" y="3447"/>
                </a:lnTo>
                <a:lnTo>
                  <a:pt x="6459" y="3484"/>
                </a:lnTo>
                <a:lnTo>
                  <a:pt x="6462" y="3520"/>
                </a:lnTo>
                <a:lnTo>
                  <a:pt x="6464" y="3558"/>
                </a:lnTo>
                <a:lnTo>
                  <a:pt x="6462" y="3590"/>
                </a:lnTo>
                <a:lnTo>
                  <a:pt x="6461" y="3622"/>
                </a:lnTo>
                <a:lnTo>
                  <a:pt x="6458" y="3654"/>
                </a:lnTo>
                <a:lnTo>
                  <a:pt x="6453" y="3685"/>
                </a:lnTo>
                <a:lnTo>
                  <a:pt x="6448" y="3717"/>
                </a:lnTo>
                <a:lnTo>
                  <a:pt x="6442" y="3747"/>
                </a:lnTo>
                <a:lnTo>
                  <a:pt x="6434" y="3778"/>
                </a:lnTo>
                <a:lnTo>
                  <a:pt x="6424" y="3808"/>
                </a:lnTo>
                <a:lnTo>
                  <a:pt x="6415" y="3838"/>
                </a:lnTo>
                <a:lnTo>
                  <a:pt x="6404" y="3867"/>
                </a:lnTo>
                <a:lnTo>
                  <a:pt x="6391" y="3897"/>
                </a:lnTo>
                <a:lnTo>
                  <a:pt x="6378" y="3925"/>
                </a:lnTo>
                <a:lnTo>
                  <a:pt x="6364" y="3954"/>
                </a:lnTo>
                <a:lnTo>
                  <a:pt x="6348" y="3983"/>
                </a:lnTo>
                <a:lnTo>
                  <a:pt x="6330" y="4010"/>
                </a:lnTo>
                <a:lnTo>
                  <a:pt x="6313" y="4037"/>
                </a:lnTo>
                <a:lnTo>
                  <a:pt x="6296" y="4064"/>
                </a:lnTo>
                <a:lnTo>
                  <a:pt x="6276" y="4091"/>
                </a:lnTo>
                <a:lnTo>
                  <a:pt x="6256" y="4118"/>
                </a:lnTo>
                <a:lnTo>
                  <a:pt x="6234" y="4143"/>
                </a:lnTo>
                <a:lnTo>
                  <a:pt x="6211" y="4169"/>
                </a:lnTo>
                <a:lnTo>
                  <a:pt x="6189" y="4194"/>
                </a:lnTo>
                <a:lnTo>
                  <a:pt x="6140" y="4242"/>
                </a:lnTo>
                <a:lnTo>
                  <a:pt x="6087" y="4289"/>
                </a:lnTo>
                <a:lnTo>
                  <a:pt x="6032" y="4334"/>
                </a:lnTo>
                <a:lnTo>
                  <a:pt x="5973" y="4378"/>
                </a:lnTo>
                <a:lnTo>
                  <a:pt x="5909" y="4420"/>
                </a:lnTo>
                <a:lnTo>
                  <a:pt x="5846" y="4458"/>
                </a:lnTo>
                <a:lnTo>
                  <a:pt x="5777" y="4496"/>
                </a:lnTo>
                <a:lnTo>
                  <a:pt x="5707" y="4531"/>
                </a:lnTo>
                <a:lnTo>
                  <a:pt x="5634" y="4564"/>
                </a:lnTo>
                <a:lnTo>
                  <a:pt x="5560" y="4595"/>
                </a:lnTo>
                <a:lnTo>
                  <a:pt x="5482" y="4623"/>
                </a:lnTo>
                <a:lnTo>
                  <a:pt x="5402" y="4649"/>
                </a:lnTo>
                <a:lnTo>
                  <a:pt x="5320" y="4672"/>
                </a:lnTo>
                <a:lnTo>
                  <a:pt x="5237" y="4693"/>
                </a:lnTo>
                <a:lnTo>
                  <a:pt x="5151" y="4711"/>
                </a:lnTo>
                <a:lnTo>
                  <a:pt x="5064" y="4726"/>
                </a:lnTo>
                <a:lnTo>
                  <a:pt x="4976" y="4739"/>
                </a:lnTo>
                <a:lnTo>
                  <a:pt x="4887" y="4750"/>
                </a:lnTo>
                <a:lnTo>
                  <a:pt x="4795" y="4758"/>
                </a:lnTo>
                <a:lnTo>
                  <a:pt x="4705" y="4761"/>
                </a:lnTo>
                <a:lnTo>
                  <a:pt x="4611" y="4763"/>
                </a:lnTo>
                <a:lnTo>
                  <a:pt x="4531" y="4763"/>
                </a:lnTo>
                <a:lnTo>
                  <a:pt x="4452" y="4758"/>
                </a:lnTo>
                <a:lnTo>
                  <a:pt x="4372" y="4753"/>
                </a:lnTo>
                <a:lnTo>
                  <a:pt x="4294" y="4746"/>
                </a:lnTo>
                <a:lnTo>
                  <a:pt x="4218" y="4736"/>
                </a:lnTo>
                <a:lnTo>
                  <a:pt x="4142" y="4725"/>
                </a:lnTo>
                <a:lnTo>
                  <a:pt x="4067" y="4711"/>
                </a:lnTo>
                <a:lnTo>
                  <a:pt x="3994" y="4695"/>
                </a:lnTo>
                <a:lnTo>
                  <a:pt x="3921" y="4677"/>
                </a:lnTo>
                <a:lnTo>
                  <a:pt x="3851" y="4658"/>
                </a:lnTo>
                <a:lnTo>
                  <a:pt x="3781" y="4636"/>
                </a:lnTo>
                <a:lnTo>
                  <a:pt x="3713" y="4614"/>
                </a:lnTo>
                <a:lnTo>
                  <a:pt x="3648" y="4588"/>
                </a:lnTo>
                <a:lnTo>
                  <a:pt x="3582" y="4561"/>
                </a:lnTo>
                <a:lnTo>
                  <a:pt x="3519" y="4533"/>
                </a:lnTo>
                <a:lnTo>
                  <a:pt x="3458" y="4502"/>
                </a:lnTo>
                <a:lnTo>
                  <a:pt x="3400" y="4471"/>
                </a:lnTo>
                <a:lnTo>
                  <a:pt x="3342" y="4437"/>
                </a:lnTo>
                <a:lnTo>
                  <a:pt x="3287" y="4402"/>
                </a:lnTo>
                <a:lnTo>
                  <a:pt x="3234" y="4367"/>
                </a:lnTo>
                <a:lnTo>
                  <a:pt x="3184" y="4329"/>
                </a:lnTo>
                <a:lnTo>
                  <a:pt x="3136" y="4289"/>
                </a:lnTo>
                <a:lnTo>
                  <a:pt x="3091" y="4250"/>
                </a:lnTo>
                <a:lnTo>
                  <a:pt x="3048" y="4208"/>
                </a:lnTo>
                <a:lnTo>
                  <a:pt x="3007" y="4165"/>
                </a:lnTo>
                <a:lnTo>
                  <a:pt x="2969" y="4121"/>
                </a:lnTo>
                <a:lnTo>
                  <a:pt x="2936" y="4075"/>
                </a:lnTo>
                <a:lnTo>
                  <a:pt x="2902" y="4029"/>
                </a:lnTo>
                <a:lnTo>
                  <a:pt x="2874" y="3981"/>
                </a:lnTo>
                <a:lnTo>
                  <a:pt x="2848" y="3932"/>
                </a:lnTo>
                <a:lnTo>
                  <a:pt x="2826" y="3881"/>
                </a:lnTo>
                <a:lnTo>
                  <a:pt x="2805" y="3830"/>
                </a:lnTo>
                <a:lnTo>
                  <a:pt x="3010" y="3956"/>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27" name="Rectangle 26">
            <a:extLst>
              <a:ext uri="{FF2B5EF4-FFF2-40B4-BE49-F238E27FC236}">
                <a16:creationId xmlns:a16="http://schemas.microsoft.com/office/drawing/2014/main" id="{ACBF9E32-0EAC-471B-BEDC-E956A6FB93FB}"/>
              </a:ext>
            </a:extLst>
          </p:cNvPr>
          <p:cNvSpPr/>
          <p:nvPr/>
        </p:nvSpPr>
        <p:spPr>
          <a:xfrm>
            <a:off x="609913" y="4765284"/>
            <a:ext cx="10965994" cy="222934"/>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360363" marR="0" lvl="0" indent="0" algn="ctr" defTabSz="801688" rtl="0" eaLnBrk="0" fontAlgn="auto" latinLnBrk="0" hangingPunct="0">
              <a:lnSpc>
                <a:spcPct val="95000"/>
              </a:lnSpc>
              <a:spcBef>
                <a:spcPts val="0"/>
              </a:spcBef>
              <a:spcAft>
                <a:spcPts val="800"/>
              </a:spcAft>
              <a:buClr>
                <a:srgbClr val="969696"/>
              </a:buClr>
              <a:buSzTx/>
              <a:buFontTx/>
              <a:buNone/>
              <a:tabLst/>
              <a:defRPr/>
            </a:pPr>
            <a:r>
              <a:rPr lang="lv-LV" sz="1200" b="1" kern="0">
                <a:solidFill>
                  <a:schemeClr val="bg2"/>
                </a:solidFill>
                <a:latin typeface="EYInterstate Light" panose="02000506000000020004" pitchFamily="2" charset="0"/>
                <a:cs typeface="Arial" charset="0"/>
              </a:rPr>
              <a:t>Atgriezeniskā saite no pašvaldības</a:t>
            </a:r>
            <a:endParaRPr kumimoji="0" lang="en-US" sz="12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22" name="Rectangle 21">
            <a:extLst>
              <a:ext uri="{FF2B5EF4-FFF2-40B4-BE49-F238E27FC236}">
                <a16:creationId xmlns:a16="http://schemas.microsoft.com/office/drawing/2014/main" id="{45A1ED30-94A9-451D-B06E-91718521072C}"/>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3.2</a:t>
            </a:r>
          </a:p>
        </p:txBody>
      </p:sp>
      <p:sp>
        <p:nvSpPr>
          <p:cNvPr id="23" name="Footer Placeholder 4">
            <a:extLst>
              <a:ext uri="{FF2B5EF4-FFF2-40B4-BE49-F238E27FC236}">
                <a16:creationId xmlns:a16="http://schemas.microsoft.com/office/drawing/2014/main" id="{9A2FEB71-806A-4FB3-AE0A-06E87834DC9C}"/>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6" name="Date Placeholder 10">
            <a:extLst>
              <a:ext uri="{FF2B5EF4-FFF2-40B4-BE49-F238E27FC236}">
                <a16:creationId xmlns:a16="http://schemas.microsoft.com/office/drawing/2014/main" id="{9C8B7E05-02E7-4B39-9D10-E215335E5DA3}"/>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7832042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Abgerundetes Rechteck 35">
            <a:extLst>
              <a:ext uri="{FF2B5EF4-FFF2-40B4-BE49-F238E27FC236}">
                <a16:creationId xmlns:a16="http://schemas.microsoft.com/office/drawing/2014/main" id="{9C02CCC1-5C8E-44FC-BD31-37D7A5658453}"/>
              </a:ext>
            </a:extLst>
          </p:cNvPr>
          <p:cNvSpPr/>
          <p:nvPr/>
        </p:nvSpPr>
        <p:spPr bwMode="gray">
          <a:xfrm>
            <a:off x="4313649" y="2335018"/>
            <a:ext cx="7200000" cy="2991213"/>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2"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39</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5" name="Rectangle 24">
            <a:extLst>
              <a:ext uri="{FF2B5EF4-FFF2-40B4-BE49-F238E27FC236}">
                <a16:creationId xmlns:a16="http://schemas.microsoft.com/office/drawing/2014/main" id="{0FD29ADC-D1D9-4E4C-B4B8-B4CF91C8EEC8}"/>
              </a:ext>
            </a:extLst>
          </p:cNvPr>
          <p:cNvSpPr/>
          <p:nvPr/>
        </p:nvSpPr>
        <p:spPr>
          <a:xfrm>
            <a:off x="516885" y="2594015"/>
            <a:ext cx="4252423" cy="2398024"/>
          </a:xfrm>
          <a:prstGeom prst="rect">
            <a:avLst/>
          </a:prstGeom>
          <a:solidFill>
            <a:schemeClr val="tx1">
              <a:lumMod val="65000"/>
              <a:alpha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24" name="Footer Placeholder 4">
            <a:extLst>
              <a:ext uri="{FF2B5EF4-FFF2-40B4-BE49-F238E27FC236}">
                <a16:creationId xmlns:a16="http://schemas.microsoft.com/office/drawing/2014/main" id="{DB830086-537A-4909-BF7A-74AD03D04BC6}"/>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39" name="TextBox 38">
            <a:extLst>
              <a:ext uri="{FF2B5EF4-FFF2-40B4-BE49-F238E27FC236}">
                <a16:creationId xmlns:a16="http://schemas.microsoft.com/office/drawing/2014/main" id="{E84123DE-74DD-47C9-AA17-3E30BED19A46}"/>
              </a:ext>
            </a:extLst>
          </p:cNvPr>
          <p:cNvSpPr txBox="1"/>
          <p:nvPr/>
        </p:nvSpPr>
        <p:spPr>
          <a:xfrm>
            <a:off x="687780" y="2155480"/>
            <a:ext cx="3544946" cy="403187"/>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400" b="1">
                <a:solidFill>
                  <a:schemeClr val="bg1"/>
                </a:solidFill>
              </a:rPr>
              <a:t>Pagasta pārvaldes un VPVKAC sniegtie pakalpojumi</a:t>
            </a:r>
          </a:p>
        </p:txBody>
      </p:sp>
      <p:sp>
        <p:nvSpPr>
          <p:cNvPr id="41" name="TextBox 40">
            <a:extLst>
              <a:ext uri="{FF2B5EF4-FFF2-40B4-BE49-F238E27FC236}">
                <a16:creationId xmlns:a16="http://schemas.microsoft.com/office/drawing/2014/main" id="{FB62F4B7-BFD4-4CD2-B71C-5CC3696764F0}"/>
              </a:ext>
            </a:extLst>
          </p:cNvPr>
          <p:cNvSpPr txBox="1"/>
          <p:nvPr/>
        </p:nvSpPr>
        <p:spPr>
          <a:xfrm>
            <a:off x="743216" y="2734957"/>
            <a:ext cx="1634743"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Jautājums pašvaldībai:</a:t>
            </a:r>
          </a:p>
        </p:txBody>
      </p:sp>
      <p:sp>
        <p:nvSpPr>
          <p:cNvPr id="46" name="TextBox 45">
            <a:extLst>
              <a:ext uri="{FF2B5EF4-FFF2-40B4-BE49-F238E27FC236}">
                <a16:creationId xmlns:a16="http://schemas.microsoft.com/office/drawing/2014/main" id="{3FDD3159-889D-4953-A9E1-529E8178C1B4}"/>
              </a:ext>
            </a:extLst>
          </p:cNvPr>
          <p:cNvSpPr txBox="1"/>
          <p:nvPr/>
        </p:nvSpPr>
        <p:spPr>
          <a:xfrm>
            <a:off x="687780" y="2937549"/>
            <a:ext cx="3910632" cy="1754326"/>
          </a:xfrm>
          <a:prstGeom prst="rect">
            <a:avLst/>
          </a:prstGeom>
          <a:noFill/>
        </p:spPr>
        <p:txBody>
          <a:bodyPr wrap="square">
            <a:spAutoFit/>
          </a:bodyPr>
          <a:lstStyle/>
          <a:p>
            <a:pPr algn="just"/>
            <a:r>
              <a:rPr lang="lv-LV" sz="1200"/>
              <a:t>Mēs redzam, ka ir pilsētas/ciemi (Tukums, Engure, Kandava, </a:t>
            </a:r>
            <a:r>
              <a:rPr lang="lv-LV" sz="1200" err="1"/>
              <a:t>jaunpils</a:t>
            </a:r>
            <a:r>
              <a:rPr lang="lv-LV" sz="1200"/>
              <a:t>, Smārdes), kuros ir gan pagasta pārvaldes, gan VPVKAC. Vēlamies saprast kā mijiedarbojas šīs abas iestādes un vai nav pienākumu pārklāšanās?  Jo pakalpojumu sniegšanas kontekstā sanāk, ka arī KAC nodrošina iespēju iedzīvotājiem pieteikt pakalpojuma saņemšu - iesniegt iesniegumus, kuri tiek virzīti uz centrālo administrāciju, gluži tāpat kā pārvalžu pienākumi. </a:t>
            </a:r>
          </a:p>
        </p:txBody>
      </p:sp>
      <p:sp>
        <p:nvSpPr>
          <p:cNvPr id="47" name="TextBox 46">
            <a:extLst>
              <a:ext uri="{FF2B5EF4-FFF2-40B4-BE49-F238E27FC236}">
                <a16:creationId xmlns:a16="http://schemas.microsoft.com/office/drawing/2014/main" id="{A78018C7-A2D8-4B56-B344-3ADE86C0C84E}"/>
              </a:ext>
            </a:extLst>
          </p:cNvPr>
          <p:cNvSpPr txBox="1"/>
          <p:nvPr/>
        </p:nvSpPr>
        <p:spPr>
          <a:xfrm>
            <a:off x="5070255" y="2667831"/>
            <a:ext cx="1371722"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Pašvaldības atbilde:</a:t>
            </a:r>
          </a:p>
        </p:txBody>
      </p:sp>
      <p:sp>
        <p:nvSpPr>
          <p:cNvPr id="51" name="TextBox 50">
            <a:extLst>
              <a:ext uri="{FF2B5EF4-FFF2-40B4-BE49-F238E27FC236}">
                <a16:creationId xmlns:a16="http://schemas.microsoft.com/office/drawing/2014/main" id="{B11BC93A-0392-453C-9304-E728DD2B102D}"/>
              </a:ext>
            </a:extLst>
          </p:cNvPr>
          <p:cNvSpPr txBox="1"/>
          <p:nvPr/>
        </p:nvSpPr>
        <p:spPr>
          <a:xfrm>
            <a:off x="4995639" y="2861730"/>
            <a:ext cx="6312745" cy="2308324"/>
          </a:xfrm>
          <a:prstGeom prst="rect">
            <a:avLst/>
          </a:prstGeom>
          <a:noFill/>
        </p:spPr>
        <p:txBody>
          <a:bodyPr wrap="square">
            <a:spAutoFit/>
          </a:bodyPr>
          <a:lstStyle/>
          <a:p>
            <a:pPr algn="just"/>
            <a:r>
              <a:rPr lang="lv-LV" sz="1200" dirty="0">
                <a:solidFill>
                  <a:schemeClr val="bg1"/>
                </a:solidFill>
              </a:rPr>
              <a:t>Tukuma novadā ir pieci valsts un pašvaldības vienotie klientu apkalpošanas centri (VPVKAC) – Tukumā, Kandavā, Jaunpilī, Smārdē un Engurē. VPVKAC pienākumus pilda pašvaldības darbinieks, kura amata aprakstā ir sadalīti pienākumi pašvaldības un valsts pakalpojumu sniegšanai, tas nozīmē, ka tās </a:t>
            </a:r>
            <a:r>
              <a:rPr lang="lv-LV" sz="1200" b="1" dirty="0">
                <a:solidFill>
                  <a:schemeClr val="bg1"/>
                </a:solidFill>
              </a:rPr>
              <a:t>nav divas atsevišķas iestādes</a:t>
            </a:r>
            <a:r>
              <a:rPr lang="lv-LV" sz="1200" dirty="0">
                <a:solidFill>
                  <a:schemeClr val="bg1"/>
                </a:solidFill>
              </a:rPr>
              <a:t>. Tukuma novada pašvaldības uzstādījums ir – iedzīvotājam pakalpojums ir jāsaņem pēc iespējas tuvāk dzīvesvietai. Tas nozīmē, ka tiem iedzīvotājiem, kuriem nav elektronisko autentifikācijas līdzekļu un nav pietiekamu digitālo zināšanu, ir iespējams iesniegt iesniegumu savā pagastā. Un gadījumā, ja šie iesniegumi nav pagasta pārvaldes kompetencē, tie tiek elektroniski novizēti centrālās administrācijas speciālistiem izskatīšanai. Tiem iedzīvotājiem, kuriem nav elektronisko ierīču, bet ir elektroniskie autentifikācijas līdzekļi, pašvaldības darbinieki palīdz un apmāca elektronisko dokumentu sagatavošanu un nosūtīšanu.</a:t>
            </a:r>
          </a:p>
        </p:txBody>
      </p:sp>
      <p:sp>
        <p:nvSpPr>
          <p:cNvPr id="27" name="Title 1">
            <a:extLst>
              <a:ext uri="{FF2B5EF4-FFF2-40B4-BE49-F238E27FC236}">
                <a16:creationId xmlns:a16="http://schemas.microsoft.com/office/drawing/2014/main" id="{5D336EBC-D0E5-4857-9B46-29BA94158A3A}"/>
              </a:ext>
            </a:extLst>
          </p:cNvPr>
          <p:cNvSpPr>
            <a:spLocks noGrp="1"/>
          </p:cNvSpPr>
          <p:nvPr>
            <p:ph type="title"/>
          </p:nvPr>
        </p:nvSpPr>
        <p:spPr>
          <a:xfrm>
            <a:off x="1280286" y="280889"/>
            <a:ext cx="10308146" cy="267775"/>
          </a:xfrm>
        </p:spPr>
        <p:txBody>
          <a:bodyPr/>
          <a:lstStyle/>
          <a:p>
            <a:r>
              <a:rPr lang="lv-LV"/>
              <a:t>Tukuma novads</a:t>
            </a:r>
            <a:endParaRPr lang="lv-LV">
              <a:highlight>
                <a:srgbClr val="FF0000"/>
              </a:highlight>
            </a:endParaRPr>
          </a:p>
        </p:txBody>
      </p:sp>
      <p:sp>
        <p:nvSpPr>
          <p:cNvPr id="28" name="Title 1">
            <a:extLst>
              <a:ext uri="{FF2B5EF4-FFF2-40B4-BE49-F238E27FC236}">
                <a16:creationId xmlns:a16="http://schemas.microsoft.com/office/drawing/2014/main" id="{B054180B-A942-452A-8D97-041BB14F6C46}"/>
              </a:ext>
            </a:extLst>
          </p:cNvPr>
          <p:cNvSpPr txBox="1">
            <a:spLocks/>
          </p:cNvSpPr>
          <p:nvPr/>
        </p:nvSpPr>
        <p:spPr>
          <a:xfrm>
            <a:off x="1306491" y="564796"/>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r>
              <a:rPr kumimoji="0" lang="lv-LV" sz="1600" b="1" i="0" u="none" strike="noStrike" kern="1200" cap="none" spc="0" normalizeH="0" baseline="0" noProof="0">
                <a:ln>
                  <a:noFill/>
                </a:ln>
                <a:solidFill>
                  <a:srgbClr val="2E2E38"/>
                </a:solidFill>
                <a:effectLst/>
                <a:uLnTx/>
                <a:uFillTx/>
              </a:rPr>
              <a:t> </a:t>
            </a:r>
          </a:p>
        </p:txBody>
      </p:sp>
      <p:sp>
        <p:nvSpPr>
          <p:cNvPr id="29" name="Freeform 43">
            <a:extLst>
              <a:ext uri="{FF2B5EF4-FFF2-40B4-BE49-F238E27FC236}">
                <a16:creationId xmlns:a16="http://schemas.microsoft.com/office/drawing/2014/main" id="{FFC58227-857D-4F34-80D2-65E6876C95BB}"/>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2" name="Freeform 30">
            <a:extLst>
              <a:ext uri="{FF2B5EF4-FFF2-40B4-BE49-F238E27FC236}">
                <a16:creationId xmlns:a16="http://schemas.microsoft.com/office/drawing/2014/main" id="{C0E2456A-5DD6-4100-9173-55252CEBB73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8" name="Rectangle 37">
            <a:extLst>
              <a:ext uri="{FF2B5EF4-FFF2-40B4-BE49-F238E27FC236}">
                <a16:creationId xmlns:a16="http://schemas.microsoft.com/office/drawing/2014/main" id="{782C782D-E32F-4328-80DA-6569DC76991E}"/>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3.2</a:t>
            </a:r>
          </a:p>
        </p:txBody>
      </p:sp>
      <p:sp>
        <p:nvSpPr>
          <p:cNvPr id="19" name="Date Placeholder 10">
            <a:extLst>
              <a:ext uri="{FF2B5EF4-FFF2-40B4-BE49-F238E27FC236}">
                <a16:creationId xmlns:a16="http://schemas.microsoft.com/office/drawing/2014/main" id="{C65C401B-F013-4C73-BB9C-FF50301AE5FC}"/>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1745653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0CE0C3-D2E5-40A0-8019-EC01D7EDBBFD}"/>
              </a:ext>
            </a:extLst>
          </p:cNvPr>
          <p:cNvSpPr>
            <a:spLocks noGrp="1"/>
          </p:cNvSpPr>
          <p:nvPr>
            <p:ph type="title"/>
          </p:nvPr>
        </p:nvSpPr>
        <p:spPr/>
        <p:txBody>
          <a:bodyPr/>
          <a:lstStyle/>
          <a:p>
            <a:r>
              <a:rPr lang="lv-LV"/>
              <a:t>Revīzijas ziņojuma atbilstība Pasūtītāja tehniskajai specifikācijai </a:t>
            </a:r>
          </a:p>
        </p:txBody>
      </p:sp>
      <p:sp>
        <p:nvSpPr>
          <p:cNvPr id="5" name="Slide Number Placeholder 4">
            <a:extLst>
              <a:ext uri="{FF2B5EF4-FFF2-40B4-BE49-F238E27FC236}">
                <a16:creationId xmlns:a16="http://schemas.microsoft.com/office/drawing/2014/main" id="{0C89CD81-84A9-4A32-8F26-085540B9B380}"/>
              </a:ext>
            </a:extLst>
          </p:cNvPr>
          <p:cNvSpPr>
            <a:spLocks noGrp="1"/>
          </p:cNvSpPr>
          <p:nvPr>
            <p:ph type="sldNum" sz="quarter" idx="12"/>
          </p:nvPr>
        </p:nvSpPr>
        <p:spPr/>
        <p:txBody>
          <a:bodyPr/>
          <a:lstStyle/>
          <a:p>
            <a:r>
              <a:rPr lang="lv-LV">
                <a:latin typeface="EYInterstate Light" panose="02000506000000020004" pitchFamily="2" charset="0"/>
              </a:rPr>
              <a:t>Lapa </a:t>
            </a:r>
            <a:fld id="{F1BC30E3-FFE5-4B91-AA19-87A149EBB9EE}" type="slidenum">
              <a:rPr smtClean="0">
                <a:latin typeface="EYInterstate Light" panose="02000506000000020004" pitchFamily="2" charset="0"/>
              </a:rPr>
              <a:pPr/>
              <a:t>4</a:t>
            </a:fld>
            <a:endParaRPr>
              <a:latin typeface="EYInterstate Light" panose="02000506000000020004" pitchFamily="2" charset="0"/>
            </a:endParaRPr>
          </a:p>
        </p:txBody>
      </p:sp>
      <p:graphicFrame>
        <p:nvGraphicFramePr>
          <p:cNvPr id="7" name="Table 6">
            <a:extLst>
              <a:ext uri="{FF2B5EF4-FFF2-40B4-BE49-F238E27FC236}">
                <a16:creationId xmlns:a16="http://schemas.microsoft.com/office/drawing/2014/main" id="{B3334B00-F632-4069-BBFE-C7379C058852}"/>
              </a:ext>
            </a:extLst>
          </p:cNvPr>
          <p:cNvGraphicFramePr>
            <a:graphicFrameLocks noGrp="1"/>
          </p:cNvGraphicFramePr>
          <p:nvPr>
            <p:extLst>
              <p:ext uri="{D42A27DB-BD31-4B8C-83A1-F6EECF244321}">
                <p14:modId xmlns:p14="http://schemas.microsoft.com/office/powerpoint/2010/main" val="3172238476"/>
              </p:ext>
            </p:extLst>
          </p:nvPr>
        </p:nvGraphicFramePr>
        <p:xfrm>
          <a:off x="618012" y="1043081"/>
          <a:ext cx="11048007" cy="3565493"/>
        </p:xfrm>
        <a:graphic>
          <a:graphicData uri="http://schemas.openxmlformats.org/drawingml/2006/table">
            <a:tbl>
              <a:tblPr firstRow="1" bandRow="1"/>
              <a:tblGrid>
                <a:gridCol w="7186043">
                  <a:extLst>
                    <a:ext uri="{9D8B030D-6E8A-4147-A177-3AD203B41FA5}">
                      <a16:colId xmlns:a16="http://schemas.microsoft.com/office/drawing/2014/main" val="20000"/>
                    </a:ext>
                  </a:extLst>
                </a:gridCol>
                <a:gridCol w="3861964">
                  <a:extLst>
                    <a:ext uri="{9D8B030D-6E8A-4147-A177-3AD203B41FA5}">
                      <a16:colId xmlns:a16="http://schemas.microsoft.com/office/drawing/2014/main" val="1701911386"/>
                    </a:ext>
                  </a:extLst>
                </a:gridCol>
              </a:tblGrid>
              <a:tr h="405464">
                <a:tc>
                  <a:txBody>
                    <a:bodyPr/>
                    <a:lstStyle>
                      <a:lvl1pPr marL="0" algn="l" defTabSz="914400" rtl="0" eaLnBrk="1" latinLnBrk="0" hangingPunct="1">
                        <a:defRPr sz="1800" b="1" kern="1200">
                          <a:solidFill>
                            <a:schemeClr val="lt1"/>
                          </a:solidFill>
                          <a:latin typeface="EYInterstate Light"/>
                        </a:defRPr>
                      </a:lvl1pPr>
                      <a:lvl2pPr marL="457200" algn="l" defTabSz="914400" rtl="0" eaLnBrk="1" latinLnBrk="0" hangingPunct="1">
                        <a:defRPr sz="1800" b="1" kern="1200">
                          <a:solidFill>
                            <a:schemeClr val="lt1"/>
                          </a:solidFill>
                          <a:latin typeface="EYInterstate Light"/>
                        </a:defRPr>
                      </a:lvl2pPr>
                      <a:lvl3pPr marL="914400" algn="l" defTabSz="914400" rtl="0" eaLnBrk="1" latinLnBrk="0" hangingPunct="1">
                        <a:defRPr sz="1800" b="1" kern="1200">
                          <a:solidFill>
                            <a:schemeClr val="lt1"/>
                          </a:solidFill>
                          <a:latin typeface="EYInterstate Light"/>
                        </a:defRPr>
                      </a:lvl3pPr>
                      <a:lvl4pPr marL="1371600" algn="l" defTabSz="914400" rtl="0" eaLnBrk="1" latinLnBrk="0" hangingPunct="1">
                        <a:defRPr sz="1800" b="1" kern="1200">
                          <a:solidFill>
                            <a:schemeClr val="lt1"/>
                          </a:solidFill>
                          <a:latin typeface="EYInterstate Light"/>
                        </a:defRPr>
                      </a:lvl4pPr>
                      <a:lvl5pPr marL="1828800" algn="l" defTabSz="914400" rtl="0" eaLnBrk="1" latinLnBrk="0" hangingPunct="1">
                        <a:defRPr sz="1800" b="1" kern="1200">
                          <a:solidFill>
                            <a:schemeClr val="lt1"/>
                          </a:solidFill>
                          <a:latin typeface="EYInterstate Light"/>
                        </a:defRPr>
                      </a:lvl5pPr>
                      <a:lvl6pPr marL="2286000" algn="l" defTabSz="914400" rtl="0" eaLnBrk="1" latinLnBrk="0" hangingPunct="1">
                        <a:defRPr sz="1800" b="1" kern="1200">
                          <a:solidFill>
                            <a:schemeClr val="lt1"/>
                          </a:solidFill>
                          <a:latin typeface="EYInterstate Light"/>
                        </a:defRPr>
                      </a:lvl6pPr>
                      <a:lvl7pPr marL="2743200" algn="l" defTabSz="914400" rtl="0" eaLnBrk="1" latinLnBrk="0" hangingPunct="1">
                        <a:defRPr sz="1800" b="1" kern="1200">
                          <a:solidFill>
                            <a:schemeClr val="lt1"/>
                          </a:solidFill>
                          <a:latin typeface="EYInterstate Light"/>
                        </a:defRPr>
                      </a:lvl7pPr>
                      <a:lvl8pPr marL="3200400" algn="l" defTabSz="914400" rtl="0" eaLnBrk="1" latinLnBrk="0" hangingPunct="1">
                        <a:defRPr sz="1800" b="1" kern="1200">
                          <a:solidFill>
                            <a:schemeClr val="lt1"/>
                          </a:solidFill>
                          <a:latin typeface="EYInterstate Light"/>
                        </a:defRPr>
                      </a:lvl8pPr>
                      <a:lvl9pPr marL="3657600" algn="l" defTabSz="914400" rtl="0" eaLnBrk="1" latinLnBrk="0" hangingPunct="1">
                        <a:defRPr sz="1800" b="1" kern="1200">
                          <a:solidFill>
                            <a:schemeClr val="lt1"/>
                          </a:solidFill>
                          <a:latin typeface="EYInterstate Light"/>
                        </a:defRPr>
                      </a:lvl9pPr>
                    </a:lstStyle>
                    <a:p>
                      <a:pPr marL="0" marR="0" lvl="0" indent="0" algn="l" defTabSz="914400" rtl="0" eaLnBrk="1" fontAlgn="auto" latinLnBrk="0" hangingPunct="1">
                        <a:lnSpc>
                          <a:spcPct val="100000"/>
                        </a:lnSpc>
                        <a:spcBef>
                          <a:spcPts val="300"/>
                        </a:spcBef>
                        <a:spcAft>
                          <a:spcPts val="300"/>
                        </a:spcAft>
                        <a:buClrTx/>
                        <a:buSzTx/>
                        <a:buFontTx/>
                        <a:buNone/>
                        <a:tabLst/>
                        <a:defRPr/>
                      </a:pPr>
                      <a:r>
                        <a:rPr lang="lv-lv" sz="1000" b="1" kern="1200">
                          <a:solidFill>
                            <a:schemeClr val="bg1"/>
                          </a:solidFill>
                          <a:latin typeface="EYInterstate Light"/>
                          <a:ea typeface="+mn-ea"/>
                          <a:cs typeface="+mn-cs"/>
                        </a:rPr>
                        <a:t>Tehniskās specifikācijas prasība</a:t>
                      </a:r>
                      <a:endParaRPr lang="lt-LT" sz="1000" b="1" kern="1200">
                        <a:solidFill>
                          <a:schemeClr val="bg1"/>
                        </a:solidFill>
                        <a:latin typeface="EYInterstate Light"/>
                        <a:ea typeface="+mn-ea"/>
                        <a:cs typeface="+mn-cs"/>
                      </a:endParaRPr>
                    </a:p>
                  </a:txBody>
                  <a:tcPr marL="91392" marR="91392" marT="45696" marB="45696"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3175" cap="flat" cmpd="sng" algn="ctr">
                      <a:solidFill>
                        <a:srgbClr val="404040"/>
                      </a:solidFill>
                      <a:prstDash val="solid"/>
                      <a:round/>
                      <a:headEnd type="none" w="med" len="med"/>
                      <a:tailEnd type="none" w="med" len="med"/>
                    </a:lnT>
                    <a:lnB w="3175" cap="flat" cmpd="sng" algn="ctr">
                      <a:solidFill>
                        <a:srgbClr val="40404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tc>
                  <a:txBody>
                    <a:bodyPr/>
                    <a:lstStyle/>
                    <a:p>
                      <a:pPr algn="l" rtl="0">
                        <a:spcBef>
                          <a:spcPts val="300"/>
                        </a:spcBef>
                        <a:spcAft>
                          <a:spcPts val="300"/>
                        </a:spcAft>
                      </a:pPr>
                      <a:r>
                        <a:rPr lang="lv-LV" sz="1000" b="1">
                          <a:solidFill>
                            <a:schemeClr val="bg1"/>
                          </a:solidFill>
                          <a:latin typeface="+mn-lt"/>
                        </a:rPr>
                        <a:t>R</a:t>
                      </a:r>
                      <a:r>
                        <a:rPr lang="lv-lv" sz="1000" b="1">
                          <a:solidFill>
                            <a:schemeClr val="bg1"/>
                          </a:solidFill>
                          <a:latin typeface="+mn-lt"/>
                        </a:rPr>
                        <a:t>evīzijas ziņojuma sadaļa</a:t>
                      </a:r>
                      <a:endParaRPr lang="lt-LT" sz="1000" b="1">
                        <a:solidFill>
                          <a:schemeClr val="bg1"/>
                        </a:solidFill>
                        <a:latin typeface="+mn-lt"/>
                      </a:endParaRPr>
                    </a:p>
                  </a:txBody>
                  <a:tcPr marL="91392" marR="91392" marT="45696" marB="45696"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3175" cap="flat" cmpd="sng" algn="ctr">
                      <a:solidFill>
                        <a:srgbClr val="404040"/>
                      </a:solidFill>
                      <a:prstDash val="solid"/>
                      <a:round/>
                      <a:headEnd type="none" w="med" len="med"/>
                      <a:tailEnd type="none" w="med" len="med"/>
                    </a:lnT>
                    <a:lnB w="3175" cap="flat" cmpd="sng" algn="ctr">
                      <a:solidFill>
                        <a:srgbClr val="404040"/>
                      </a:solidFill>
                      <a:prstDash val="solid"/>
                      <a:round/>
                      <a:headEnd type="none" w="med" len="med"/>
                      <a:tailEnd type="none" w="med" len="med"/>
                    </a:lnB>
                    <a:lnTlToBr w="12700" cmpd="sng">
                      <a:noFill/>
                      <a:prstDash val="solid"/>
                    </a:lnTlToBr>
                    <a:lnBlToTr w="12700" cmpd="sng">
                      <a:noFill/>
                      <a:prstDash val="solid"/>
                    </a:lnBlToTr>
                    <a:solidFill>
                      <a:srgbClr val="FFE600"/>
                    </a:solidFill>
                  </a:tcPr>
                </a:tc>
                <a:extLst>
                  <a:ext uri="{0D108BD9-81ED-4DB2-BD59-A6C34878D82A}">
                    <a16:rowId xmlns:a16="http://schemas.microsoft.com/office/drawing/2014/main" val="10000"/>
                  </a:ext>
                </a:extLst>
              </a:tr>
              <a:tr h="215444">
                <a:tc gridSpan="2">
                  <a:txBody>
                    <a:bodyPr/>
                    <a:lstStyle/>
                    <a:p>
                      <a:pPr marL="0" marR="0" lvl="0" indent="0" algn="just" defTabSz="914400" rtl="0" eaLnBrk="1" fontAlgn="auto" latinLnBrk="0" hangingPunct="1">
                        <a:lnSpc>
                          <a:spcPct val="85000"/>
                        </a:lnSpc>
                        <a:spcBef>
                          <a:spcPts val="300"/>
                        </a:spcBef>
                        <a:spcAft>
                          <a:spcPts val="300"/>
                        </a:spcAft>
                        <a:buClr>
                          <a:srgbClr val="FFE600"/>
                        </a:buClr>
                        <a:buSzPct val="100000"/>
                        <a:buFont typeface="Arial" panose="020B0604020202020204" pitchFamily="34" charset="0"/>
                        <a:buNone/>
                        <a:tabLst/>
                        <a:defRPr/>
                      </a:pPr>
                      <a:r>
                        <a:rPr lang="lv-LV" sz="1000" b="1" kern="0">
                          <a:solidFill>
                            <a:schemeClr val="tx1"/>
                          </a:solidFill>
                          <a:latin typeface="EYInterstate Light" pitchFamily="2" charset="0"/>
                        </a:rPr>
                        <a:t>Darba uzdevums</a:t>
                      </a:r>
                      <a:endParaRPr lang="lv-lv" sz="1000" b="1" kern="0">
                        <a:solidFill>
                          <a:schemeClr val="tx1"/>
                        </a:solidFill>
                        <a:latin typeface="EYInterstate Light" pitchFamily="2" charset="0"/>
                      </a:endParaRP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3175" cap="flat" cmpd="sng" algn="ctr">
                      <a:solidFill>
                        <a:srgbClr val="404040"/>
                      </a:solidFill>
                      <a:prstDash val="solid"/>
                      <a:round/>
                      <a:headEnd type="none" w="med" len="med"/>
                      <a:tailEnd type="none" w="med" len="med"/>
                    </a:lnT>
                    <a:lnB w="3175" cap="flat" cmpd="sng" algn="ctr">
                      <a:solidFill>
                        <a:srgbClr val="404040"/>
                      </a:solidFill>
                      <a:prstDash val="solid"/>
                      <a:round/>
                      <a:headEnd type="none" w="med" len="med"/>
                      <a:tailEnd type="none" w="med" len="med"/>
                    </a:lnB>
                    <a:lnTlToBr w="12700" cmpd="sng">
                      <a:noFill/>
                      <a:prstDash val="solid"/>
                    </a:lnTlToBr>
                    <a:lnBlToTr w="12700" cmpd="sng">
                      <a:noFill/>
                      <a:prstDash val="solid"/>
                    </a:lnBlToTr>
                    <a:solidFill>
                      <a:srgbClr val="808080"/>
                    </a:solidFill>
                  </a:tcPr>
                </a:tc>
                <a:tc hMerge="1">
                  <a:txBody>
                    <a:bodyPr/>
                    <a:lstStyle/>
                    <a:p>
                      <a:pPr marL="0" marR="0" lvl="0" indent="0" algn="l" defTabSz="914400" rtl="0" eaLnBrk="1" fontAlgn="auto" latinLnBrk="0" hangingPunct="1">
                        <a:lnSpc>
                          <a:spcPts val="1300"/>
                        </a:lnSpc>
                        <a:spcBef>
                          <a:spcPts val="300"/>
                        </a:spcBef>
                        <a:spcAft>
                          <a:spcPts val="300"/>
                        </a:spcAft>
                        <a:buClr>
                          <a:srgbClr val="FFD200"/>
                        </a:buClr>
                        <a:buSzPct val="75000"/>
                        <a:buFontTx/>
                        <a:buNone/>
                        <a:tabLst/>
                        <a:defRPr/>
                      </a:pPr>
                      <a:endParaRPr lang="lt-LT" sz="1200" b="1" kern="1200">
                        <a:solidFill>
                          <a:schemeClr val="tx1"/>
                        </a:solidFill>
                        <a:latin typeface="EYInterstate Light" panose="02000506000000020004" pitchFamily="2" charset="0"/>
                        <a:ea typeface="+mn-ea"/>
                        <a:cs typeface="Arial" panose="020B0604020202020204" pitchFamily="34" charset="0"/>
                      </a:endParaRPr>
                    </a:p>
                  </a:txBody>
                  <a:tcPr marL="68580" marR="68580"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12700" cap="flat" cmpd="sng" algn="ctr">
                      <a:solidFill>
                        <a:schemeClr val="bg1">
                          <a:lumMod val="40000"/>
                          <a:lumOff val="60000"/>
                        </a:schemeClr>
                      </a:solidFill>
                      <a:prstDash val="solid"/>
                      <a:round/>
                      <a:headEnd type="none" w="med" len="med"/>
                      <a:tailEnd type="none" w="med" len="med"/>
                    </a:lnT>
                    <a:lnB w="3175" cap="flat" cmpd="sng" algn="ctr">
                      <a:solidFill>
                        <a:srgbClr val="404040"/>
                      </a:solidFill>
                      <a:prstDash val="solid"/>
                      <a:round/>
                      <a:headEnd type="none" w="med" len="med"/>
                      <a:tailEnd type="none" w="med" len="med"/>
                    </a:lnB>
                    <a:lnTlToBr w="12700" cmpd="sng">
                      <a:noFill/>
                      <a:prstDash val="solid"/>
                    </a:lnTlToBr>
                    <a:lnBlToTr w="12700" cmpd="sng">
                      <a:noFill/>
                      <a:prstDash val="solid"/>
                    </a:lnBlToTr>
                    <a:solidFill>
                      <a:srgbClr val="808080"/>
                    </a:solidFill>
                  </a:tcPr>
                </a:tc>
                <a:extLst>
                  <a:ext uri="{0D108BD9-81ED-4DB2-BD59-A6C34878D82A}">
                    <a16:rowId xmlns:a16="http://schemas.microsoft.com/office/drawing/2014/main" val="359056871"/>
                  </a:ext>
                </a:extLst>
              </a:tr>
              <a:tr h="357232">
                <a:tc gridSpan="2">
                  <a:txBody>
                    <a:bodyPr/>
                    <a:lstStyle/>
                    <a:p>
                      <a:pPr marL="0" marR="0" lvl="0" indent="0" algn="just" defTabSz="914400" rtl="0" eaLnBrk="1" fontAlgn="auto" latinLnBrk="0" hangingPunct="1">
                        <a:lnSpc>
                          <a:spcPct val="85000"/>
                        </a:lnSpc>
                        <a:spcBef>
                          <a:spcPts val="300"/>
                        </a:spcBef>
                        <a:spcAft>
                          <a:spcPts val="300"/>
                        </a:spcAft>
                        <a:buClr>
                          <a:srgbClr val="FFE600"/>
                        </a:buClr>
                        <a:buSzPct val="100000"/>
                        <a:buFont typeface="Arial" panose="020B0604020202020204" pitchFamily="34" charset="0"/>
                        <a:buNone/>
                        <a:tabLst/>
                        <a:defRPr/>
                      </a:pPr>
                      <a:r>
                        <a:rPr lang="lv-LV" sz="1000" kern="0">
                          <a:solidFill>
                            <a:schemeClr val="bg1"/>
                          </a:solidFill>
                          <a:latin typeface="EYInterstate Light" pitchFamily="2" charset="0"/>
                          <a:ea typeface="+mn-ea"/>
                          <a:cs typeface="+mn-cs"/>
                        </a:rPr>
                        <a:t>2. Pakalpojumu kvalitāte:</a:t>
                      </a:r>
                      <a:endParaRPr lang="lv-lv" sz="1000" kern="0">
                        <a:solidFill>
                          <a:schemeClr val="bg1"/>
                        </a:solidFill>
                        <a:latin typeface="EYInterstate Light" pitchFamily="2" charset="0"/>
                        <a:ea typeface="+mn-ea"/>
                        <a:cs typeface="+mn-cs"/>
                      </a:endParaRP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3175" cap="flat" cmpd="sng" algn="ctr">
                      <a:solidFill>
                        <a:srgbClr val="404040"/>
                      </a:solidFill>
                      <a:prstDash val="solid"/>
                      <a:round/>
                      <a:headEnd type="none" w="med" len="med"/>
                      <a:tailEnd type="none" w="med" len="med"/>
                    </a:lnT>
                    <a:lnB w="12700" cap="flat" cmpd="sng" algn="ctr">
                      <a:solidFill>
                        <a:schemeClr val="bg1">
                          <a:lumMod val="40000"/>
                          <a:lumOff val="6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marL="180975" marR="0" lvl="0" indent="-38100" algn="just" defTabSz="914400" rtl="0" eaLnBrk="1" fontAlgn="auto" latinLnBrk="0" hangingPunct="1">
                        <a:lnSpc>
                          <a:spcPct val="100000"/>
                        </a:lnSpc>
                        <a:spcBef>
                          <a:spcPts val="100"/>
                        </a:spcBef>
                        <a:spcAft>
                          <a:spcPts val="100"/>
                        </a:spcAft>
                        <a:buClr>
                          <a:srgbClr val="FFE600"/>
                        </a:buClr>
                        <a:buSzPct val="100000"/>
                        <a:buFont typeface="Arial" panose="020B0604020202020204" pitchFamily="34" charset="0"/>
                        <a:buNone/>
                        <a:tabLst/>
                        <a:defRPr/>
                      </a:pPr>
                      <a:endParaRPr lang="lt-LT" sz="1000" i="0" kern="1200">
                        <a:solidFill>
                          <a:schemeClr val="bg1"/>
                        </a:solidFill>
                        <a:latin typeface="+mn-lt"/>
                        <a:ea typeface="+mn-ea"/>
                        <a:cs typeface="+mn-cs"/>
                      </a:endParaRP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12700" cap="flat" cmpd="sng" algn="ctr">
                      <a:solidFill>
                        <a:schemeClr val="bg1">
                          <a:lumMod val="40000"/>
                          <a:lumOff val="60000"/>
                        </a:schemeClr>
                      </a:solidFill>
                      <a:prstDash val="solid"/>
                      <a:round/>
                      <a:headEnd type="none" w="med" len="med"/>
                      <a:tailEnd type="none" w="med" len="med"/>
                    </a:lnT>
                    <a:lnB w="12700" cap="flat" cmpd="sng" algn="ctr">
                      <a:solidFill>
                        <a:schemeClr val="bg1">
                          <a:lumMod val="40000"/>
                          <a:lumOff val="6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2237340219"/>
                  </a:ext>
                </a:extLst>
              </a:tr>
              <a:tr h="700717">
                <a:tc>
                  <a:txBody>
                    <a:bodyPr/>
                    <a:lstStyle/>
                    <a:p>
                      <a:pPr marL="228600" marR="0" lvl="0" indent="-228600" algn="just" defTabSz="914400" rtl="0" eaLnBrk="1" fontAlgn="auto" latinLnBrk="0" hangingPunct="1">
                        <a:lnSpc>
                          <a:spcPct val="85000"/>
                        </a:lnSpc>
                        <a:spcBef>
                          <a:spcPts val="300"/>
                        </a:spcBef>
                        <a:spcAft>
                          <a:spcPts val="300"/>
                        </a:spcAft>
                        <a:buClrTx/>
                        <a:buSzPct val="100000"/>
                        <a:buFont typeface="+mj-lt"/>
                        <a:buAutoNum type="alphaLcParenR" startAt="2"/>
                        <a:tabLst/>
                        <a:defRPr/>
                      </a:pPr>
                      <a:r>
                        <a:rPr lang="lv-LV" sz="1000" kern="0">
                          <a:solidFill>
                            <a:schemeClr val="bg1"/>
                          </a:solidFill>
                          <a:latin typeface="EYInterstate Light" pitchFamily="2" charset="0"/>
                          <a:ea typeface="+mn-ea"/>
                          <a:cs typeface="+mn-cs"/>
                        </a:rPr>
                        <a:t>Vai pašvaldība </a:t>
                      </a:r>
                      <a:r>
                        <a:rPr lang="lv-LV" sz="1000" b="1" kern="0">
                          <a:solidFill>
                            <a:schemeClr val="bg1"/>
                          </a:solidFill>
                          <a:latin typeface="EYInterstate Light" pitchFamily="2" charset="0"/>
                          <a:ea typeface="+mn-ea"/>
                          <a:cs typeface="+mn-cs"/>
                        </a:rPr>
                        <a:t>veic sniegto pakalpojumu kvalitātes novērtējumu </a:t>
                      </a:r>
                      <a:r>
                        <a:rPr lang="lv-LV" sz="1000" kern="0">
                          <a:solidFill>
                            <a:schemeClr val="bg1"/>
                          </a:solidFill>
                          <a:latin typeface="EYInterstate Light" pitchFamily="2" charset="0"/>
                          <a:ea typeface="+mn-ea"/>
                          <a:cs typeface="+mn-cs"/>
                        </a:rPr>
                        <a:t>(piemēram «pakalpojumu groza» aktualitātes atbilstība pieprasījumam, pakalpojumu sniegšanas vietu apkopoto datu (piemēram apmeklētāju skaits, izskatīto iesniegumu skaits, pieprasītākie pakalpojumi </a:t>
                      </a:r>
                      <a:r>
                        <a:rPr lang="lv-LV" sz="1000" kern="0" err="1">
                          <a:solidFill>
                            <a:schemeClr val="bg1"/>
                          </a:solidFill>
                          <a:latin typeface="EYInterstate Light" pitchFamily="2" charset="0"/>
                          <a:ea typeface="+mn-ea"/>
                          <a:cs typeface="+mn-cs"/>
                        </a:rPr>
                        <a:t>u.c</a:t>
                      </a:r>
                      <a:r>
                        <a:rPr lang="lv-LV" sz="1000" kern="0">
                          <a:solidFill>
                            <a:schemeClr val="bg1"/>
                          </a:solidFill>
                          <a:latin typeface="EYInterstate Light" pitchFamily="2" charset="0"/>
                          <a:ea typeface="+mn-ea"/>
                          <a:cs typeface="+mn-cs"/>
                        </a:rPr>
                        <a:t> pašvaldību uzskaitītie rādītāji) izvērtēšana iedzīvotāju apmierinātības aptaujas) ar mērķi uzlabot pakalpojumu kvalitāti. </a:t>
                      </a:r>
                      <a:endParaRPr lang="lv-lv" sz="1000" kern="0">
                        <a:solidFill>
                          <a:schemeClr val="bg1"/>
                        </a:solidFill>
                        <a:latin typeface="EYInterstate Light" pitchFamily="2" charset="0"/>
                        <a:ea typeface="+mn-ea"/>
                        <a:cs typeface="+mn-cs"/>
                      </a:endParaRP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12700" cap="flat" cmpd="sng" algn="ctr">
                      <a:solidFill>
                        <a:schemeClr val="bg1">
                          <a:lumMod val="40000"/>
                          <a:lumOff val="60000"/>
                        </a:schemeClr>
                      </a:solidFill>
                      <a:prstDash val="solid"/>
                      <a:round/>
                      <a:headEnd type="none" w="med" len="med"/>
                      <a:tailEnd type="none" w="med" len="med"/>
                    </a:lnT>
                    <a:lnB w="12700" cap="flat" cmpd="sng" algn="ctr">
                      <a:solidFill>
                        <a:schemeClr val="bg1">
                          <a:lumMod val="40000"/>
                          <a:lumOff val="6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just" defTabSz="914400" rtl="0" eaLnBrk="1" fontAlgn="auto" latinLnBrk="0" hangingPunct="1">
                        <a:lnSpc>
                          <a:spcPct val="100000"/>
                        </a:lnSpc>
                        <a:spcBef>
                          <a:spcPts val="100"/>
                        </a:spcBef>
                        <a:spcAft>
                          <a:spcPts val="100"/>
                        </a:spcAft>
                        <a:buClr>
                          <a:srgbClr val="FFE600"/>
                        </a:buClr>
                        <a:buSzPct val="100000"/>
                        <a:buFont typeface="Arial" panose="020B0604020202020204" pitchFamily="34" charset="0"/>
                        <a:buNone/>
                        <a:tabLst/>
                        <a:defRPr/>
                      </a:pPr>
                      <a:r>
                        <a:rPr lang="lt-LT" sz="1000" i="0" kern="1200">
                          <a:solidFill>
                            <a:schemeClr val="bg1"/>
                          </a:solidFill>
                          <a:latin typeface="+mn-lt"/>
                          <a:ea typeface="+mn-ea"/>
                          <a:cs typeface="+mn-cs"/>
                        </a:rPr>
                        <a:t>3. sadaļa- Pašvaldību sniegto pakalpojumu finanšu revīzija.</a:t>
                      </a:r>
                    </a:p>
                    <a:p>
                      <a:pPr marL="0" marR="0" lvl="0" indent="0" algn="just" defTabSz="914400" rtl="0" eaLnBrk="1" fontAlgn="auto" latinLnBrk="0" hangingPunct="1">
                        <a:lnSpc>
                          <a:spcPct val="100000"/>
                        </a:lnSpc>
                        <a:spcBef>
                          <a:spcPts val="100"/>
                        </a:spcBef>
                        <a:spcAft>
                          <a:spcPts val="100"/>
                        </a:spcAft>
                        <a:buClr>
                          <a:srgbClr val="FFE600"/>
                        </a:buClr>
                        <a:buSzPct val="100000"/>
                        <a:buFont typeface="Arial" panose="020B0604020202020204" pitchFamily="34" charset="0"/>
                        <a:buNone/>
                        <a:tabLst/>
                        <a:defRPr/>
                      </a:pPr>
                      <a:endParaRPr lang="lt-LT" sz="1000" i="0" kern="1200">
                        <a:solidFill>
                          <a:schemeClr val="bg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
                          <a:srgbClr val="FFE600"/>
                        </a:buClr>
                        <a:buSzPct val="100000"/>
                        <a:buFont typeface="Arial" panose="020B0604020202020204" pitchFamily="34" charset="0"/>
                        <a:buNone/>
                        <a:tabLst/>
                        <a:defRPr/>
                      </a:pPr>
                      <a:r>
                        <a:rPr lang="lt-LT" sz="1000" i="0" kern="1200">
                          <a:solidFill>
                            <a:schemeClr val="bg1"/>
                          </a:solidFill>
                          <a:latin typeface="+mn-lt"/>
                          <a:ea typeface="+mn-ea"/>
                          <a:cs typeface="+mn-cs"/>
                        </a:rPr>
                        <a:t>Katras pašvaldības kartītē norādītas šādas sadaļas:</a:t>
                      </a:r>
                    </a:p>
                    <a:p>
                      <a:pPr marL="180000" marR="0" lvl="0" indent="-180000" algn="just" defTabSz="914400" rtl="0" eaLnBrk="1" fontAlgn="auto" latinLnBrk="0" hangingPunct="1">
                        <a:lnSpc>
                          <a:spcPct val="100000"/>
                        </a:lnSpc>
                        <a:spcBef>
                          <a:spcPts val="0"/>
                        </a:spcBef>
                        <a:spcAft>
                          <a:spcPts val="0"/>
                        </a:spcAft>
                        <a:buClr>
                          <a:srgbClr val="FFE600"/>
                        </a:buClr>
                        <a:buSzPct val="100000"/>
                        <a:buFont typeface="Arial" panose="020B0604020202020204" pitchFamily="34" charset="0"/>
                        <a:buChar char="►"/>
                        <a:tabLst/>
                        <a:defRPr/>
                      </a:pPr>
                      <a:r>
                        <a:rPr lang="lt-LT" sz="1000" kern="0">
                          <a:solidFill>
                            <a:schemeClr val="bg1"/>
                          </a:solidFill>
                          <a:latin typeface="EYInterstate Light" pitchFamily="2" charset="0"/>
                          <a:ea typeface="+mn-ea"/>
                          <a:cs typeface="+mn-cs"/>
                        </a:rPr>
                        <a:t>Sniegto pakalpojumu kvalitātes novērtēšana</a:t>
                      </a: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12700" cap="flat" cmpd="sng" algn="ctr">
                      <a:solidFill>
                        <a:schemeClr val="bg1">
                          <a:lumMod val="40000"/>
                          <a:lumOff val="60000"/>
                        </a:schemeClr>
                      </a:solidFill>
                      <a:prstDash val="solid"/>
                      <a:round/>
                      <a:headEnd type="none" w="med" len="med"/>
                      <a:tailEnd type="none" w="med" len="med"/>
                    </a:lnT>
                    <a:lnB w="12700" cap="flat" cmpd="sng" algn="ctr">
                      <a:solidFill>
                        <a:schemeClr val="bg1">
                          <a:lumMod val="40000"/>
                          <a:lumOff val="6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786197151"/>
                  </a:ext>
                </a:extLst>
              </a:tr>
              <a:tr h="335587">
                <a:tc gridSpan="2">
                  <a:txBody>
                    <a:bodyPr/>
                    <a:lstStyle/>
                    <a:p>
                      <a:pPr marL="0" marR="0" lvl="0" indent="0" algn="just" defTabSz="914400" rtl="0" eaLnBrk="1" fontAlgn="auto" latinLnBrk="0" hangingPunct="1">
                        <a:lnSpc>
                          <a:spcPct val="85000"/>
                        </a:lnSpc>
                        <a:spcBef>
                          <a:spcPts val="300"/>
                        </a:spcBef>
                        <a:spcAft>
                          <a:spcPts val="300"/>
                        </a:spcAft>
                        <a:buClrTx/>
                        <a:buSzPct val="100000"/>
                        <a:buFont typeface="+mj-lt"/>
                        <a:buNone/>
                        <a:tabLst/>
                        <a:defRPr/>
                      </a:pPr>
                      <a:r>
                        <a:rPr lang="lv-LV" sz="1000" kern="0">
                          <a:solidFill>
                            <a:schemeClr val="bg1"/>
                          </a:solidFill>
                          <a:latin typeface="EYInterstate Light" pitchFamily="2" charset="0"/>
                          <a:ea typeface="+mn-ea"/>
                          <a:cs typeface="+mn-cs"/>
                        </a:rPr>
                        <a:t>3. Pakalpojumu izmaksas:</a:t>
                      </a:r>
                      <a:endParaRPr lang="lv-lv" sz="1000" kern="0">
                        <a:solidFill>
                          <a:schemeClr val="bg1"/>
                        </a:solidFill>
                        <a:latin typeface="EYInterstate Light" pitchFamily="2" charset="0"/>
                        <a:ea typeface="+mn-ea"/>
                        <a:cs typeface="+mn-cs"/>
                      </a:endParaRP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12700" cap="flat" cmpd="sng" algn="ctr">
                      <a:solidFill>
                        <a:schemeClr val="bg1">
                          <a:lumMod val="40000"/>
                          <a:lumOff val="60000"/>
                        </a:schemeClr>
                      </a:solidFill>
                      <a:prstDash val="solid"/>
                      <a:round/>
                      <a:headEnd type="none" w="med" len="med"/>
                      <a:tailEnd type="none" w="med" len="med"/>
                    </a:lnT>
                    <a:lnB w="12700" cap="flat" cmpd="sng" algn="ctr">
                      <a:solidFill>
                        <a:schemeClr val="bg1">
                          <a:lumMod val="40000"/>
                          <a:lumOff val="6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marL="180975" marR="0" lvl="0" indent="-38100" algn="just" defTabSz="914400" rtl="0" eaLnBrk="1" fontAlgn="auto" latinLnBrk="0" hangingPunct="1">
                        <a:lnSpc>
                          <a:spcPct val="100000"/>
                        </a:lnSpc>
                        <a:spcBef>
                          <a:spcPts val="100"/>
                        </a:spcBef>
                        <a:spcAft>
                          <a:spcPts val="100"/>
                        </a:spcAft>
                        <a:buClr>
                          <a:srgbClr val="FFE600"/>
                        </a:buClr>
                        <a:buSzPct val="100000"/>
                        <a:buFont typeface="Arial" panose="020B0604020202020204" pitchFamily="34" charset="0"/>
                        <a:buNone/>
                        <a:tabLst/>
                        <a:defRPr/>
                      </a:pPr>
                      <a:endParaRPr lang="lt-LT" sz="1000" i="0" kern="1200">
                        <a:solidFill>
                          <a:schemeClr val="bg1"/>
                        </a:solidFill>
                        <a:latin typeface="+mn-lt"/>
                        <a:ea typeface="+mn-ea"/>
                        <a:cs typeface="+mn-cs"/>
                      </a:endParaRP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12700" cap="flat" cmpd="sng" algn="ctr">
                      <a:solidFill>
                        <a:schemeClr val="bg1">
                          <a:lumMod val="40000"/>
                          <a:lumOff val="60000"/>
                        </a:schemeClr>
                      </a:solidFill>
                      <a:prstDash val="solid"/>
                      <a:round/>
                      <a:headEnd type="none" w="med" len="med"/>
                      <a:tailEnd type="none" w="med" len="med"/>
                    </a:lnT>
                    <a:lnB w="12700" cap="flat" cmpd="sng" algn="ctr">
                      <a:solidFill>
                        <a:schemeClr val="bg1">
                          <a:lumMod val="40000"/>
                          <a:lumOff val="60000"/>
                        </a:schemeClr>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899724499"/>
                  </a:ext>
                </a:extLst>
              </a:tr>
              <a:tr h="850332">
                <a:tc>
                  <a:txBody>
                    <a:bodyPr/>
                    <a:lstStyle/>
                    <a:p>
                      <a:pPr marL="228600" marR="0" lvl="0" indent="-228600" algn="just" defTabSz="914400" rtl="0" eaLnBrk="1" fontAlgn="auto" latinLnBrk="0" hangingPunct="1">
                        <a:lnSpc>
                          <a:spcPct val="85000"/>
                        </a:lnSpc>
                        <a:spcBef>
                          <a:spcPts val="300"/>
                        </a:spcBef>
                        <a:spcAft>
                          <a:spcPts val="300"/>
                        </a:spcAft>
                        <a:buClrTx/>
                        <a:buSzPct val="100000"/>
                        <a:buFont typeface="+mj-lt"/>
                        <a:buAutoNum type="alphaLcParenR"/>
                        <a:tabLst/>
                        <a:defRPr/>
                      </a:pPr>
                      <a:r>
                        <a:rPr lang="lv-LV" sz="1000" b="1" kern="0">
                          <a:solidFill>
                            <a:schemeClr val="bg1"/>
                          </a:solidFill>
                          <a:latin typeface="EYInterstate Light" pitchFamily="2" charset="0"/>
                          <a:ea typeface="+mn-ea"/>
                          <a:cs typeface="+mn-cs"/>
                        </a:rPr>
                        <a:t>Vai pašvaldība uzskaita un analizē pakalpojumu sniegšanas izmaksas </a:t>
                      </a:r>
                      <a:r>
                        <a:rPr lang="lv-LV" sz="1000" kern="0">
                          <a:solidFill>
                            <a:schemeClr val="bg1"/>
                          </a:solidFill>
                          <a:latin typeface="EYInterstate Light" pitchFamily="2" charset="0"/>
                          <a:ea typeface="+mn-ea"/>
                          <a:cs typeface="+mn-cs"/>
                        </a:rPr>
                        <a:t>(pakalpojumu sniegšanas vietu skaits un uzturēšanas izmaksas (vai tie tiek sniegti vienā ēkā vai dažādās (ja dažādās, tad kāpēc)), administratīvās izmaksas, slodžu skaits, atalgojums u.c.) uz vienu iedzīvotāju attiecīgā teritoriālā iedalījuma vienībā (apvienībā) (ir metodika pakalpojumu pašizmaksas noteikšanai, izmantojot pamatotu tiešo un netiešo izmaksu analīzi, lai iegūtu precīzu un salīdzināmu informāciju ekonomiski pamatotu lēmumu pieņemšanai.</a:t>
                      </a:r>
                      <a:endParaRPr lang="lv-lv" sz="1000" kern="0">
                        <a:solidFill>
                          <a:schemeClr val="bg1"/>
                        </a:solidFill>
                        <a:latin typeface="EYInterstate Light" pitchFamily="2" charset="0"/>
                        <a:ea typeface="+mn-ea"/>
                        <a:cs typeface="+mn-cs"/>
                      </a:endParaRP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12700" cap="flat" cmpd="sng" algn="ctr">
                      <a:solidFill>
                        <a:schemeClr val="bg1">
                          <a:lumMod val="40000"/>
                          <a:lumOff val="60000"/>
                        </a:schemeClr>
                      </a:solidFill>
                      <a:prstDash val="solid"/>
                      <a:round/>
                      <a:headEnd type="none" w="med" len="med"/>
                      <a:tailEnd type="none" w="med" len="med"/>
                    </a:lnT>
                    <a:lnB w="12700" cap="flat" cmpd="sng" algn="ctr">
                      <a:solidFill>
                        <a:schemeClr val="bg1">
                          <a:lumMod val="40000"/>
                          <a:lumOff val="6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just" defTabSz="914400" rtl="0" eaLnBrk="1" fontAlgn="auto" latinLnBrk="0" hangingPunct="1">
                        <a:lnSpc>
                          <a:spcPct val="100000"/>
                        </a:lnSpc>
                        <a:spcBef>
                          <a:spcPts val="100"/>
                        </a:spcBef>
                        <a:spcAft>
                          <a:spcPts val="100"/>
                        </a:spcAft>
                        <a:buClr>
                          <a:srgbClr val="FFE600"/>
                        </a:buClr>
                        <a:buSzPct val="100000"/>
                        <a:buFont typeface="Arial" panose="020B0604020202020204" pitchFamily="34" charset="0"/>
                        <a:buNone/>
                        <a:tabLst/>
                        <a:defRPr/>
                      </a:pPr>
                      <a:r>
                        <a:rPr lang="lt-LT" sz="1000" i="0" kern="1200">
                          <a:solidFill>
                            <a:schemeClr val="bg1"/>
                          </a:solidFill>
                          <a:latin typeface="+mn-lt"/>
                          <a:ea typeface="+mn-ea"/>
                          <a:cs typeface="+mn-cs"/>
                        </a:rPr>
                        <a:t>3. sadaļa- Pašvaldību sniegto pakalpojumu finanšu revīzija.</a:t>
                      </a:r>
                    </a:p>
                    <a:p>
                      <a:pPr marL="0" marR="0" lvl="0" indent="0" algn="just" defTabSz="914400" rtl="0" eaLnBrk="1" fontAlgn="auto" latinLnBrk="0" hangingPunct="1">
                        <a:lnSpc>
                          <a:spcPct val="100000"/>
                        </a:lnSpc>
                        <a:spcBef>
                          <a:spcPts val="100"/>
                        </a:spcBef>
                        <a:spcAft>
                          <a:spcPts val="100"/>
                        </a:spcAft>
                        <a:buClr>
                          <a:srgbClr val="FFE600"/>
                        </a:buClr>
                        <a:buSzPct val="100000"/>
                        <a:buFont typeface="Arial" panose="020B0604020202020204" pitchFamily="34" charset="0"/>
                        <a:buNone/>
                        <a:tabLst/>
                        <a:defRPr/>
                      </a:pPr>
                      <a:endParaRPr lang="lt-LT" sz="1000" i="0" kern="1200">
                        <a:solidFill>
                          <a:schemeClr val="bg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
                          <a:srgbClr val="FFE600"/>
                        </a:buClr>
                        <a:buSzPct val="100000"/>
                        <a:buFont typeface="Arial" panose="020B0604020202020204" pitchFamily="34" charset="0"/>
                        <a:buNone/>
                        <a:tabLst/>
                        <a:defRPr/>
                      </a:pPr>
                      <a:r>
                        <a:rPr lang="lt-LT" sz="1000" i="0" kern="1200">
                          <a:solidFill>
                            <a:schemeClr val="bg1"/>
                          </a:solidFill>
                          <a:latin typeface="+mn-lt"/>
                          <a:ea typeface="+mn-ea"/>
                          <a:cs typeface="+mn-cs"/>
                        </a:rPr>
                        <a:t>Katras pašvaldības kartītē norādītas šādas sadaļas:</a:t>
                      </a:r>
                    </a:p>
                    <a:p>
                      <a:pPr marL="180000" marR="0" lvl="0" indent="-180000" algn="just" defTabSz="914400" rtl="0" eaLnBrk="1" fontAlgn="auto" latinLnBrk="0" hangingPunct="1">
                        <a:lnSpc>
                          <a:spcPct val="100000"/>
                        </a:lnSpc>
                        <a:spcBef>
                          <a:spcPts val="0"/>
                        </a:spcBef>
                        <a:spcAft>
                          <a:spcPts val="0"/>
                        </a:spcAft>
                        <a:buClr>
                          <a:srgbClr val="FFE600"/>
                        </a:buClr>
                        <a:buSzPct val="100000"/>
                        <a:buFont typeface="Arial" panose="020B0604020202020204" pitchFamily="34" charset="0"/>
                        <a:buChar char="►"/>
                        <a:tabLst/>
                        <a:defRPr/>
                      </a:pPr>
                      <a:r>
                        <a:rPr lang="lt-LT" sz="1000" kern="0">
                          <a:solidFill>
                            <a:schemeClr val="bg1"/>
                          </a:solidFill>
                          <a:latin typeface="EYInterstate Light" pitchFamily="2" charset="0"/>
                          <a:ea typeface="+mn-ea"/>
                          <a:cs typeface="+mn-cs"/>
                        </a:rPr>
                        <a:t>Pašvaldības sniegto maksas pakalpojumu analīze</a:t>
                      </a: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12700" cap="flat" cmpd="sng" algn="ctr">
                      <a:solidFill>
                        <a:schemeClr val="bg1">
                          <a:lumMod val="40000"/>
                          <a:lumOff val="60000"/>
                        </a:schemeClr>
                      </a:solidFill>
                      <a:prstDash val="solid"/>
                      <a:round/>
                      <a:headEnd type="none" w="med" len="med"/>
                      <a:tailEnd type="none" w="med" len="med"/>
                    </a:lnT>
                    <a:lnB w="12700" cap="flat" cmpd="sng" algn="ctr">
                      <a:solidFill>
                        <a:schemeClr val="bg1">
                          <a:lumMod val="40000"/>
                          <a:lumOff val="60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90410469"/>
                  </a:ext>
                </a:extLst>
              </a:tr>
              <a:tr h="700717">
                <a:tc>
                  <a:txBody>
                    <a:bodyPr/>
                    <a:lstStyle/>
                    <a:p>
                      <a:pPr marL="228600" marR="0" lvl="0" indent="-228600" algn="just" defTabSz="914400" rtl="0" eaLnBrk="1" fontAlgn="auto" latinLnBrk="0" hangingPunct="1">
                        <a:lnSpc>
                          <a:spcPct val="85000"/>
                        </a:lnSpc>
                        <a:spcBef>
                          <a:spcPts val="300"/>
                        </a:spcBef>
                        <a:spcAft>
                          <a:spcPts val="300"/>
                        </a:spcAft>
                        <a:buClrTx/>
                        <a:buSzPct val="100000"/>
                        <a:buFont typeface="+mj-lt"/>
                        <a:buAutoNum type="alphaLcParenR" startAt="2"/>
                        <a:tabLst/>
                        <a:defRPr/>
                      </a:pPr>
                      <a:r>
                        <a:rPr lang="lv-LV" sz="1000" b="1" kern="0">
                          <a:solidFill>
                            <a:schemeClr val="bg1"/>
                          </a:solidFill>
                          <a:latin typeface="EYInterstate Light" pitchFamily="2" charset="0"/>
                          <a:ea typeface="+mn-ea"/>
                          <a:cs typeface="+mn-cs"/>
                        </a:rPr>
                        <a:t>Salīdzināt līdzīgus pakalpojumus </a:t>
                      </a:r>
                      <a:r>
                        <a:rPr lang="lv-LV" sz="1000" kern="0">
                          <a:solidFill>
                            <a:schemeClr val="bg1"/>
                          </a:solidFill>
                          <a:latin typeface="EYInterstate Light" pitchFamily="2" charset="0"/>
                          <a:ea typeface="+mn-ea"/>
                          <a:cs typeface="+mn-cs"/>
                        </a:rPr>
                        <a:t>vienas pašvaldības ietvaros, kā arī starp revidējamajām pašvaldībām (izmaksu samērīgums), un sniegt vērtējumu. </a:t>
                      </a:r>
                      <a:endParaRPr lang="lv-lv" sz="1000" kern="0">
                        <a:solidFill>
                          <a:schemeClr val="bg1"/>
                        </a:solidFill>
                        <a:latin typeface="EYInterstate Light" pitchFamily="2" charset="0"/>
                        <a:ea typeface="+mn-ea"/>
                        <a:cs typeface="+mn-cs"/>
                      </a:endParaRP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12700" cap="flat" cmpd="sng" algn="ctr">
                      <a:solidFill>
                        <a:schemeClr val="bg1">
                          <a:lumMod val="40000"/>
                          <a:lumOff val="60000"/>
                        </a:schemeClr>
                      </a:solidFill>
                      <a:prstDash val="solid"/>
                      <a:round/>
                      <a:headEnd type="none" w="med" len="med"/>
                      <a:tailEnd type="none" w="med" len="med"/>
                    </a:lnT>
                    <a:lnB w="3175" cap="flat" cmpd="sng" algn="ctr">
                      <a:solidFill>
                        <a:srgbClr val="40404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just" defTabSz="914400" rtl="0" eaLnBrk="1" fontAlgn="auto" latinLnBrk="0" hangingPunct="1">
                        <a:lnSpc>
                          <a:spcPct val="100000"/>
                        </a:lnSpc>
                        <a:spcBef>
                          <a:spcPts val="100"/>
                        </a:spcBef>
                        <a:spcAft>
                          <a:spcPts val="100"/>
                        </a:spcAft>
                        <a:buClr>
                          <a:srgbClr val="FFE600"/>
                        </a:buClr>
                        <a:buSzPct val="100000"/>
                        <a:buFont typeface="Arial" panose="020B0604020202020204" pitchFamily="34" charset="0"/>
                        <a:buNone/>
                        <a:tabLst/>
                        <a:defRPr/>
                      </a:pPr>
                      <a:r>
                        <a:rPr lang="lt-LT" sz="1000" i="0" kern="1200">
                          <a:solidFill>
                            <a:schemeClr val="bg1"/>
                          </a:solidFill>
                          <a:latin typeface="+mn-lt"/>
                          <a:ea typeface="+mn-ea"/>
                          <a:cs typeface="+mn-cs"/>
                        </a:rPr>
                        <a:t>4. sadaļa- Pašvaldību sniegto pakalpojumu finanšu revīzija.</a:t>
                      </a:r>
                    </a:p>
                    <a:p>
                      <a:pPr marL="0" marR="0" lvl="0" indent="0" algn="just" defTabSz="914400" rtl="0" eaLnBrk="1" fontAlgn="auto" latinLnBrk="0" hangingPunct="1">
                        <a:lnSpc>
                          <a:spcPct val="100000"/>
                        </a:lnSpc>
                        <a:spcBef>
                          <a:spcPts val="100"/>
                        </a:spcBef>
                        <a:spcAft>
                          <a:spcPts val="100"/>
                        </a:spcAft>
                        <a:buClr>
                          <a:srgbClr val="FFE600"/>
                        </a:buClr>
                        <a:buSzPct val="100000"/>
                        <a:buFont typeface="Arial" panose="020B0604020202020204" pitchFamily="34" charset="0"/>
                        <a:buNone/>
                        <a:tabLst/>
                        <a:defRPr/>
                      </a:pPr>
                      <a:endParaRPr lang="lt-LT" sz="1000" i="0" kern="1200">
                        <a:solidFill>
                          <a:schemeClr val="bg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
                          <a:srgbClr val="FFE600"/>
                        </a:buClr>
                        <a:buSzPct val="100000"/>
                        <a:buFont typeface="Arial" panose="020B0604020202020204" pitchFamily="34" charset="0"/>
                        <a:buNone/>
                        <a:tabLst/>
                        <a:defRPr/>
                      </a:pPr>
                      <a:r>
                        <a:rPr lang="lt-LT" sz="1000" i="0" kern="1200">
                          <a:solidFill>
                            <a:schemeClr val="bg1"/>
                          </a:solidFill>
                          <a:latin typeface="+mn-lt"/>
                          <a:ea typeface="+mn-ea"/>
                          <a:cs typeface="+mn-cs"/>
                        </a:rPr>
                        <a:t>Katras pašvaldības kartītē norādītas šādas sadaļas:</a:t>
                      </a:r>
                    </a:p>
                    <a:p>
                      <a:pPr marL="180000" marR="0" lvl="0" indent="-180000" algn="just" defTabSz="914400" rtl="0" eaLnBrk="1" fontAlgn="auto" latinLnBrk="0" hangingPunct="1">
                        <a:lnSpc>
                          <a:spcPct val="100000"/>
                        </a:lnSpc>
                        <a:spcBef>
                          <a:spcPts val="0"/>
                        </a:spcBef>
                        <a:spcAft>
                          <a:spcPts val="0"/>
                        </a:spcAft>
                        <a:buClr>
                          <a:srgbClr val="FFE600"/>
                        </a:buClr>
                        <a:buSzPct val="100000"/>
                        <a:buFont typeface="Arial" panose="020B0604020202020204" pitchFamily="34" charset="0"/>
                        <a:buChar char="►"/>
                        <a:tabLst/>
                        <a:defRPr/>
                      </a:pPr>
                      <a:r>
                        <a:rPr lang="lt-LT" sz="1000" kern="0">
                          <a:solidFill>
                            <a:schemeClr val="bg1"/>
                          </a:solidFill>
                          <a:latin typeface="EYInterstate Light" pitchFamily="2" charset="0"/>
                          <a:ea typeface="+mn-ea"/>
                          <a:cs typeface="+mn-cs"/>
                        </a:rPr>
                        <a:t>Izmaksu izvērtējums</a:t>
                      </a:r>
                      <a:endParaRPr lang="lt-LT" sz="1000" kern="0">
                        <a:solidFill>
                          <a:schemeClr val="bg1"/>
                        </a:solidFill>
                        <a:highlight>
                          <a:srgbClr val="FF0000"/>
                        </a:highlight>
                        <a:latin typeface="EYInterstate Light" pitchFamily="2" charset="0"/>
                        <a:ea typeface="+mn-ea"/>
                        <a:cs typeface="+mn-cs"/>
                      </a:endParaRPr>
                    </a:p>
                  </a:txBody>
                  <a:tcPr marL="68544" marR="68544" marT="0" marB="0" anchor="ctr">
                    <a:lnL w="3175" cap="flat" cmpd="sng" algn="ctr">
                      <a:solidFill>
                        <a:srgbClr val="404040"/>
                      </a:solidFill>
                      <a:prstDash val="solid"/>
                      <a:round/>
                      <a:headEnd type="none" w="med" len="med"/>
                      <a:tailEnd type="none" w="med" len="med"/>
                    </a:lnL>
                    <a:lnR w="3175" cap="flat" cmpd="sng" algn="ctr">
                      <a:solidFill>
                        <a:srgbClr val="404040"/>
                      </a:solidFill>
                      <a:prstDash val="solid"/>
                      <a:round/>
                      <a:headEnd type="none" w="med" len="med"/>
                      <a:tailEnd type="none" w="med" len="med"/>
                    </a:lnR>
                    <a:lnT w="12700" cap="flat" cmpd="sng" algn="ctr">
                      <a:solidFill>
                        <a:schemeClr val="bg1">
                          <a:lumMod val="40000"/>
                          <a:lumOff val="60000"/>
                        </a:schemeClr>
                      </a:solidFill>
                      <a:prstDash val="solid"/>
                      <a:round/>
                      <a:headEnd type="none" w="med" len="med"/>
                      <a:tailEnd type="none" w="med" len="med"/>
                    </a:lnT>
                    <a:lnB w="3175" cap="flat" cmpd="sng" algn="ctr">
                      <a:solidFill>
                        <a:srgbClr val="40404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27480840"/>
                  </a:ext>
                </a:extLst>
              </a:tr>
            </a:tbl>
          </a:graphicData>
        </a:graphic>
      </p:graphicFrame>
      <p:sp>
        <p:nvSpPr>
          <p:cNvPr id="8" name="Footer Placeholder 4">
            <a:extLst>
              <a:ext uri="{FF2B5EF4-FFF2-40B4-BE49-F238E27FC236}">
                <a16:creationId xmlns:a16="http://schemas.microsoft.com/office/drawing/2014/main" id="{72E9FB54-C22A-4F8A-AF23-0EF2CB8C2A45}"/>
              </a:ext>
            </a:extLst>
          </p:cNvPr>
          <p:cNvSpPr txBox="1">
            <a:spLocks/>
          </p:cNvSpPr>
          <p:nvPr/>
        </p:nvSpPr>
        <p:spPr>
          <a:xfrm>
            <a:off x="3012809" y="6483411"/>
            <a:ext cx="7715140" cy="180000"/>
          </a:xfrm>
          <a:prstGeom prst="rect">
            <a:avLst/>
          </a:prstGeom>
        </p:spPr>
        <p:txBody>
          <a:bodyPr/>
          <a:lstStyle>
            <a:defPPr>
              <a:defRPr lang="en-US"/>
            </a:defPPr>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IN" err="1">
                <a:solidFill>
                  <a:srgbClr val="2E2E38"/>
                </a:solidFill>
                <a:latin typeface="+mn-lt"/>
              </a:rPr>
              <a:t>Ārkārtas</a:t>
            </a:r>
            <a:r>
              <a:rPr lang="en-IN">
                <a:solidFill>
                  <a:srgbClr val="2E2E38"/>
                </a:solidFill>
                <a:latin typeface="+mn-lt"/>
              </a:rPr>
              <a:t> </a:t>
            </a:r>
            <a:r>
              <a:rPr lang="en-IN" err="1">
                <a:solidFill>
                  <a:srgbClr val="2E2E38"/>
                </a:solidFill>
                <a:latin typeface="+mn-lt"/>
              </a:rPr>
              <a:t>finanšu</a:t>
            </a:r>
            <a:r>
              <a:rPr lang="en-IN">
                <a:solidFill>
                  <a:srgbClr val="2E2E38"/>
                </a:solidFill>
                <a:latin typeface="+mn-lt"/>
              </a:rPr>
              <a:t> </a:t>
            </a:r>
            <a:r>
              <a:rPr lang="en-IN" err="1">
                <a:solidFill>
                  <a:srgbClr val="2E2E38"/>
                </a:solidFill>
                <a:latin typeface="+mn-lt"/>
              </a:rPr>
              <a:t>revīzija</a:t>
            </a:r>
            <a:r>
              <a:rPr lang="en-IN">
                <a:solidFill>
                  <a:srgbClr val="2E2E38"/>
                </a:solidFill>
                <a:latin typeface="+mn-lt"/>
              </a:rPr>
              <a:t> par </a:t>
            </a:r>
            <a:r>
              <a:rPr lang="en-IN" err="1">
                <a:solidFill>
                  <a:srgbClr val="2E2E38"/>
                </a:solidFill>
                <a:latin typeface="+mn-lt"/>
              </a:rPr>
              <a:t>pašvaldību</a:t>
            </a:r>
            <a:r>
              <a:rPr lang="en-IN">
                <a:solidFill>
                  <a:srgbClr val="2E2E38"/>
                </a:solidFill>
                <a:latin typeface="+mn-lt"/>
              </a:rPr>
              <a:t> </a:t>
            </a:r>
            <a:r>
              <a:rPr lang="en-IN" err="1">
                <a:solidFill>
                  <a:srgbClr val="2E2E38"/>
                </a:solidFill>
                <a:latin typeface="+mn-lt"/>
              </a:rPr>
              <a:t>pakalpojumu</a:t>
            </a:r>
            <a:r>
              <a:rPr lang="en-IN">
                <a:solidFill>
                  <a:srgbClr val="2E2E38"/>
                </a:solidFill>
                <a:latin typeface="+mn-lt"/>
              </a:rPr>
              <a:t> </a:t>
            </a:r>
            <a:r>
              <a:rPr lang="en-IN" err="1">
                <a:solidFill>
                  <a:srgbClr val="2E2E38"/>
                </a:solidFill>
                <a:latin typeface="+mn-lt"/>
              </a:rPr>
              <a:t>pieejamības</a:t>
            </a:r>
            <a:r>
              <a:rPr lang="en-IN">
                <a:solidFill>
                  <a:srgbClr val="2E2E38"/>
                </a:solidFill>
                <a:latin typeface="+mn-lt"/>
              </a:rPr>
              <a:t> </a:t>
            </a:r>
            <a:r>
              <a:rPr lang="en-IN" err="1">
                <a:solidFill>
                  <a:srgbClr val="2E2E38"/>
                </a:solidFill>
                <a:latin typeface="+mn-lt"/>
              </a:rPr>
              <a:t>nodrošināšanu</a:t>
            </a:r>
            <a:r>
              <a:rPr lang="en-IN">
                <a:solidFill>
                  <a:srgbClr val="2E2E38"/>
                </a:solidFill>
                <a:latin typeface="+mn-lt"/>
              </a:rPr>
              <a:t> novada </a:t>
            </a:r>
            <a:r>
              <a:rPr lang="en-IN" err="1">
                <a:solidFill>
                  <a:srgbClr val="2E2E38"/>
                </a:solidFill>
                <a:latin typeface="+mn-lt"/>
              </a:rPr>
              <a:t>teritoriālā</a:t>
            </a:r>
            <a:r>
              <a:rPr lang="en-IN">
                <a:solidFill>
                  <a:srgbClr val="2E2E38"/>
                </a:solidFill>
                <a:latin typeface="+mn-lt"/>
              </a:rPr>
              <a:t> </a:t>
            </a:r>
            <a:r>
              <a:rPr lang="en-IN" err="1">
                <a:solidFill>
                  <a:srgbClr val="2E2E38"/>
                </a:solidFill>
                <a:latin typeface="+mn-lt"/>
              </a:rPr>
              <a:t>iedalījuma</a:t>
            </a:r>
            <a:r>
              <a:rPr lang="lv-LV">
                <a:solidFill>
                  <a:srgbClr val="2E2E38"/>
                </a:solidFill>
                <a:latin typeface="+mn-lt"/>
              </a:rPr>
              <a:t> </a:t>
            </a:r>
            <a:r>
              <a:rPr lang="en-IN" err="1">
                <a:solidFill>
                  <a:srgbClr val="2E2E38"/>
                </a:solidFill>
                <a:latin typeface="+mn-lt"/>
              </a:rPr>
              <a:t>vienībās</a:t>
            </a:r>
            <a:r>
              <a:rPr lang="en-IN">
                <a:solidFill>
                  <a:srgbClr val="2E2E38"/>
                </a:solidFill>
                <a:latin typeface="+mn-lt"/>
              </a:rPr>
              <a:t> </a:t>
            </a:r>
            <a:r>
              <a:rPr lang="en-IN" err="1">
                <a:solidFill>
                  <a:srgbClr val="2E2E38"/>
                </a:solidFill>
                <a:latin typeface="+mn-lt"/>
              </a:rPr>
              <a:t>pēc</a:t>
            </a:r>
            <a:r>
              <a:rPr lang="en-IN">
                <a:solidFill>
                  <a:srgbClr val="2E2E38"/>
                </a:solidFill>
                <a:latin typeface="+mn-lt"/>
              </a:rPr>
              <a:t> </a:t>
            </a:r>
            <a:r>
              <a:rPr lang="en-IN" err="1">
                <a:solidFill>
                  <a:srgbClr val="2E2E38"/>
                </a:solidFill>
                <a:latin typeface="+mn-lt"/>
              </a:rPr>
              <a:t>administratīvi</a:t>
            </a:r>
            <a:r>
              <a:rPr lang="en-IN">
                <a:solidFill>
                  <a:srgbClr val="2E2E38"/>
                </a:solidFill>
                <a:latin typeface="+mn-lt"/>
              </a:rPr>
              <a:t> </a:t>
            </a:r>
            <a:r>
              <a:rPr lang="en-IN" err="1">
                <a:solidFill>
                  <a:srgbClr val="2E2E38"/>
                </a:solidFill>
                <a:latin typeface="+mn-lt"/>
              </a:rPr>
              <a:t>teritoriālās</a:t>
            </a:r>
            <a:r>
              <a:rPr lang="en-IN">
                <a:solidFill>
                  <a:srgbClr val="2E2E38"/>
                </a:solidFill>
                <a:latin typeface="+mn-lt"/>
              </a:rPr>
              <a:t> </a:t>
            </a:r>
            <a:r>
              <a:rPr lang="en-IN" err="1">
                <a:solidFill>
                  <a:srgbClr val="2E2E38"/>
                </a:solidFill>
                <a:latin typeface="+mn-lt"/>
              </a:rPr>
              <a:t>reformas</a:t>
            </a:r>
            <a:r>
              <a:rPr lang="en-IN">
                <a:solidFill>
                  <a:srgbClr val="2E2E38"/>
                </a:solidFill>
                <a:latin typeface="+mn-lt"/>
              </a:rPr>
              <a:t>.</a:t>
            </a:r>
          </a:p>
          <a:p>
            <a:pPr>
              <a:defRPr/>
            </a:pPr>
            <a:endParaRPr lang="en-IN">
              <a:solidFill>
                <a:srgbClr val="2E2E38"/>
              </a:solidFill>
              <a:latin typeface="+mn-lt"/>
            </a:endParaRPr>
          </a:p>
        </p:txBody>
      </p:sp>
      <p:sp>
        <p:nvSpPr>
          <p:cNvPr id="9" name="Date Placeholder 10">
            <a:extLst>
              <a:ext uri="{FF2B5EF4-FFF2-40B4-BE49-F238E27FC236}">
                <a16:creationId xmlns:a16="http://schemas.microsoft.com/office/drawing/2014/main" id="{0EC5BB87-5C69-48A6-87CC-D0FB3B597572}"/>
              </a:ext>
            </a:extLst>
          </p:cNvPr>
          <p:cNvSpPr txBox="1">
            <a:spLocks/>
          </p:cNvSpPr>
          <p:nvPr/>
        </p:nvSpPr>
        <p:spPr>
          <a:xfrm>
            <a:off x="1280287" y="6483411"/>
            <a:ext cx="1469547" cy="180000"/>
          </a:xfrm>
          <a:prstGeom prst="rect">
            <a:avLst/>
          </a:prstGeom>
        </p:spPr>
        <p:txBody>
          <a:bodyPr/>
          <a:lstStyle>
            <a:defPPr>
              <a:defRPr lang="en-US"/>
            </a:defPPr>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lv-LV" dirty="0"/>
              <a:t>2022. gada 2. decembris</a:t>
            </a:r>
            <a:endParaRPr lang="en-IN" dirty="0"/>
          </a:p>
        </p:txBody>
      </p:sp>
    </p:spTree>
    <p:extLst>
      <p:ext uri="{BB962C8B-B14F-4D97-AF65-F5344CB8AC3E}">
        <p14:creationId xmlns:p14="http://schemas.microsoft.com/office/powerpoint/2010/main" val="99728643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280286" y="280889"/>
            <a:ext cx="10308146" cy="267775"/>
          </a:xfrm>
        </p:spPr>
        <p:txBody>
          <a:bodyPr/>
          <a:lstStyle/>
          <a:p>
            <a:r>
              <a:rPr lang="lv-LV"/>
              <a:t>Talsu novads</a:t>
            </a: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267767" y="543627"/>
            <a:ext cx="4244460" cy="253024"/>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rPr>
              <a:t>Kopskats</a:t>
            </a:r>
          </a:p>
        </p:txBody>
      </p:sp>
      <p:sp>
        <p:nvSpPr>
          <p:cNvPr id="5" name="TextBox 4">
            <a:extLst>
              <a:ext uri="{FF2B5EF4-FFF2-40B4-BE49-F238E27FC236}">
                <a16:creationId xmlns:a16="http://schemas.microsoft.com/office/drawing/2014/main" id="{CEBC4680-AF6C-443F-BB2F-7DF9AF672CAD}"/>
              </a:ext>
            </a:extLst>
          </p:cNvPr>
          <p:cNvSpPr txBox="1"/>
          <p:nvPr/>
        </p:nvSpPr>
        <p:spPr>
          <a:xfrm>
            <a:off x="576030" y="3363278"/>
            <a:ext cx="1827177" cy="2302169"/>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kumimoji="0" sz="1200" b="0" i="0" u="none" strike="noStrike" cap="none" spc="0" normalizeH="0" baseline="0">
                <a:ln>
                  <a:noFill/>
                </a:ln>
                <a:solidFill>
                  <a:srgbClr val="2E2E38"/>
                </a:solidFill>
                <a:effectLst/>
                <a:uLnTx/>
                <a:uFillTx/>
                <a:latin typeface="EYInterstate Light"/>
              </a:defRPr>
            </a:lvl1p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Talsu pilsētas </a:t>
            </a:r>
            <a:r>
              <a:rPr kumimoji="0" lang="es-ES" sz="1200" b="0" i="0" u="none" strike="noStrike" kern="1200" cap="none" spc="0" normalizeH="0" baseline="0" noProof="0" err="1">
                <a:ln>
                  <a:noFill/>
                </a:ln>
                <a:solidFill>
                  <a:srgbClr val="2E2E38"/>
                </a:solidFill>
                <a:effectLst/>
                <a:uLnTx/>
                <a:uFillTx/>
                <a:latin typeface="EYInterstate Light"/>
                <a:ea typeface="+mn-ea"/>
                <a:cs typeface="+mn-cs"/>
              </a:rPr>
              <a:t>pārvalde</a:t>
            </a:r>
            <a:endParaRPr kumimoji="0" lang="lv-LV" sz="1200" b="0" i="0" u="none" strike="noStrike" kern="1200" cap="none" spc="0" normalizeH="0" baseline="0" noProof="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Sabiles pilsētas un Abavas</a:t>
            </a:r>
            <a:r>
              <a:rPr kumimoji="0" lang="en-US" sz="1200" b="0" i="0" u="none" strike="noStrike" kern="1200" cap="none" spc="0" normalizeH="0" baseline="0" noProof="0">
                <a:ln>
                  <a:noFill/>
                </a:ln>
                <a:solidFill>
                  <a:srgbClr val="2E2E38"/>
                </a:solidFill>
                <a:effectLst/>
                <a:uLnTx/>
                <a:uFillTx/>
                <a:latin typeface="EYInterstate Light"/>
                <a:ea typeface="+mn-ea"/>
                <a:cs typeface="+mn-cs"/>
              </a:rPr>
              <a:t> </a:t>
            </a:r>
            <a:r>
              <a:rPr kumimoji="0" lang="en-US" sz="1200" b="0" i="0" u="none" strike="noStrike" kern="1200" cap="none" spc="0" normalizeH="0" baseline="0" noProof="0" err="1">
                <a:ln>
                  <a:noFill/>
                </a:ln>
                <a:solidFill>
                  <a:srgbClr val="2E2E38"/>
                </a:solidFill>
                <a:effectLst/>
                <a:uLnTx/>
                <a:uFillTx/>
                <a:latin typeface="EYInterstate Light"/>
                <a:ea typeface="+mn-ea"/>
                <a:cs typeface="+mn-cs"/>
              </a:rPr>
              <a:t>pagast</a:t>
            </a:r>
            <a:r>
              <a:rPr kumimoji="0" lang="lv-LV" sz="1200" b="0" i="0" u="none" strike="noStrike" kern="1200" cap="none" spc="0" normalizeH="0" baseline="0" noProof="0">
                <a:ln>
                  <a:noFill/>
                </a:ln>
                <a:solidFill>
                  <a:srgbClr val="2E2E38"/>
                </a:solidFill>
                <a:effectLst/>
                <a:uLnTx/>
                <a:uFillTx/>
                <a:latin typeface="EYInterstate Light"/>
                <a:ea typeface="+mn-ea"/>
                <a:cs typeface="+mn-cs"/>
              </a:rPr>
              <a:t>a</a:t>
            </a:r>
            <a:r>
              <a:rPr kumimoji="0" lang="en-US" sz="1200" b="0" i="0" u="none" strike="noStrike" kern="1200" cap="none" spc="0" normalizeH="0" baseline="0" noProof="0">
                <a:ln>
                  <a:noFill/>
                </a:ln>
                <a:solidFill>
                  <a:srgbClr val="2E2E38"/>
                </a:solidFill>
                <a:effectLst/>
                <a:uLnTx/>
                <a:uFillTx/>
                <a:latin typeface="EYInterstate Light"/>
                <a:ea typeface="+mn-ea"/>
                <a:cs typeface="+mn-cs"/>
              </a:rPr>
              <a:t> </a:t>
            </a:r>
            <a:r>
              <a:rPr kumimoji="0" lang="en-US" sz="1200" b="0" i="0" u="none" strike="noStrike" kern="1200" cap="none" spc="0" normalizeH="0" baseline="0" noProof="0" err="1">
                <a:ln>
                  <a:noFill/>
                </a:ln>
                <a:solidFill>
                  <a:srgbClr val="2E2E38"/>
                </a:solidFill>
                <a:effectLst/>
                <a:uLnTx/>
                <a:uFillTx/>
                <a:latin typeface="EYInterstate Light"/>
                <a:ea typeface="+mn-ea"/>
                <a:cs typeface="+mn-cs"/>
              </a:rPr>
              <a:t>pārvalde</a:t>
            </a:r>
            <a:endParaRPr kumimoji="0" lang="lv-LV" sz="1200" b="0" i="0" u="none" strike="noStrike" kern="1200" cap="none" spc="0" normalizeH="0" baseline="0" noProof="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Valdemārpils pilsētas</a:t>
            </a:r>
            <a:r>
              <a:rPr kumimoji="0" lang="es-ES" sz="1200" b="0" i="0" u="none" strike="noStrike" kern="1200" cap="none" spc="0" normalizeH="0" baseline="0" noProof="0">
                <a:ln>
                  <a:noFill/>
                </a:ln>
                <a:solidFill>
                  <a:srgbClr val="2E2E38"/>
                </a:solidFill>
                <a:effectLst/>
                <a:uLnTx/>
                <a:uFillTx/>
                <a:latin typeface="EYInterstate Light"/>
                <a:ea typeface="+mn-ea"/>
                <a:cs typeface="+mn-cs"/>
              </a:rPr>
              <a:t> un </a:t>
            </a:r>
            <a:r>
              <a:rPr kumimoji="0" lang="lv-LV" sz="1200" b="0" i="0" u="none" strike="noStrike" kern="1200" cap="none" spc="0" normalizeH="0" baseline="0" noProof="0" err="1">
                <a:ln>
                  <a:noFill/>
                </a:ln>
                <a:solidFill>
                  <a:srgbClr val="2E2E38"/>
                </a:solidFill>
                <a:effectLst/>
                <a:uLnTx/>
                <a:uFillTx/>
                <a:latin typeface="EYInterstate Light"/>
                <a:ea typeface="+mn-ea"/>
                <a:cs typeface="+mn-cs"/>
              </a:rPr>
              <a:t>Ārlavas</a:t>
            </a:r>
            <a:r>
              <a:rPr kumimoji="0" lang="es-ES" sz="1200" b="0" i="0" u="none" strike="noStrike" kern="1200" cap="none" spc="0" normalizeH="0" baseline="0" noProof="0">
                <a:ln>
                  <a:noFill/>
                </a:ln>
                <a:solidFill>
                  <a:srgbClr val="2E2E38"/>
                </a:solidFill>
                <a:effectLst/>
                <a:uLnTx/>
                <a:uFillTx/>
                <a:latin typeface="EYInterstate Light"/>
                <a:ea typeface="+mn-ea"/>
                <a:cs typeface="+mn-cs"/>
              </a:rPr>
              <a:t> </a:t>
            </a:r>
            <a:r>
              <a:rPr kumimoji="0" lang="es-ES" sz="1200" b="0" i="0" u="none" strike="noStrike" kern="1200" cap="none" spc="0" normalizeH="0" baseline="0" noProof="0" err="1">
                <a:ln>
                  <a:noFill/>
                </a:ln>
                <a:solidFill>
                  <a:srgbClr val="2E2E38"/>
                </a:solidFill>
                <a:effectLst/>
                <a:uLnTx/>
                <a:uFillTx/>
                <a:latin typeface="EYInterstate Light"/>
                <a:ea typeface="+mn-ea"/>
                <a:cs typeface="+mn-cs"/>
              </a:rPr>
              <a:t>pagast</a:t>
            </a:r>
            <a:r>
              <a:rPr kumimoji="0" lang="lv-LV" sz="1200" b="0" i="0" u="none" strike="noStrike" kern="1200" cap="none" spc="0" normalizeH="0" baseline="0" noProof="0">
                <a:ln>
                  <a:noFill/>
                </a:ln>
                <a:solidFill>
                  <a:srgbClr val="2E2E38"/>
                </a:solidFill>
                <a:effectLst/>
                <a:uLnTx/>
                <a:uFillTx/>
                <a:latin typeface="EYInterstate Light"/>
                <a:ea typeface="+mn-ea"/>
                <a:cs typeface="+mn-cs"/>
              </a:rPr>
              <a:t>a</a:t>
            </a:r>
            <a:r>
              <a:rPr kumimoji="0" lang="es-ES" sz="1200" b="0" i="0" u="none" strike="noStrike" kern="1200" cap="none" spc="0" normalizeH="0" baseline="0" noProof="0">
                <a:ln>
                  <a:noFill/>
                </a:ln>
                <a:solidFill>
                  <a:srgbClr val="2E2E38"/>
                </a:solidFill>
                <a:effectLst/>
                <a:uLnTx/>
                <a:uFillTx/>
                <a:latin typeface="EYInterstate Light"/>
                <a:ea typeface="+mn-ea"/>
                <a:cs typeface="+mn-cs"/>
              </a:rPr>
              <a:t> </a:t>
            </a:r>
            <a:r>
              <a:rPr kumimoji="0" lang="es-ES" sz="1200" b="0" i="0" u="none" strike="noStrike" kern="1200" cap="none" spc="0" normalizeH="0" baseline="0" noProof="0" err="1">
                <a:ln>
                  <a:noFill/>
                </a:ln>
                <a:solidFill>
                  <a:srgbClr val="2E2E38"/>
                </a:solidFill>
                <a:effectLst/>
                <a:uLnTx/>
                <a:uFillTx/>
                <a:latin typeface="EYInterstate Light"/>
                <a:ea typeface="+mn-ea"/>
                <a:cs typeface="+mn-cs"/>
              </a:rPr>
              <a:t>pārvalde</a:t>
            </a:r>
            <a:endParaRPr kumimoji="0" lang="lv-LV" sz="1200" b="0" i="0" u="none" strike="noStrike" kern="1200" cap="none" spc="0" normalizeH="0" baseline="0" noProof="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Stendes</a:t>
            </a:r>
            <a:r>
              <a:rPr kumimoji="0" lang="fr-FR" sz="1200" b="0" i="0" u="none" strike="noStrike" kern="1200" cap="none" spc="0" normalizeH="0" baseline="0" noProof="0">
                <a:ln>
                  <a:noFill/>
                </a:ln>
                <a:solidFill>
                  <a:srgbClr val="2E2E38"/>
                </a:solidFill>
                <a:effectLst/>
                <a:uLnTx/>
                <a:uFillTx/>
                <a:latin typeface="EYInterstate Light"/>
                <a:ea typeface="+mn-ea"/>
                <a:cs typeface="+mn-cs"/>
              </a:rPr>
              <a:t> </a:t>
            </a:r>
            <a:r>
              <a:rPr kumimoji="0" lang="lv-LV" sz="1200" b="0" i="0" u="none" strike="noStrike" kern="1200" cap="none" spc="0" normalizeH="0" baseline="0" noProof="0">
                <a:ln>
                  <a:noFill/>
                </a:ln>
                <a:solidFill>
                  <a:srgbClr val="2E2E38"/>
                </a:solidFill>
                <a:effectLst/>
                <a:uLnTx/>
                <a:uFillTx/>
                <a:latin typeface="EYInterstate Light"/>
                <a:ea typeface="+mn-ea"/>
                <a:cs typeface="+mn-cs"/>
              </a:rPr>
              <a:t>pilsētas</a:t>
            </a:r>
            <a:r>
              <a:rPr kumimoji="0" lang="fr-FR" sz="1200" b="0" i="0" u="none" strike="noStrike" kern="1200" cap="none" spc="0" normalizeH="0" baseline="0" noProof="0">
                <a:ln>
                  <a:noFill/>
                </a:ln>
                <a:solidFill>
                  <a:srgbClr val="2E2E38"/>
                </a:solidFill>
                <a:effectLst/>
                <a:uLnTx/>
                <a:uFillTx/>
                <a:latin typeface="EYInterstate Light"/>
                <a:ea typeface="+mn-ea"/>
                <a:cs typeface="+mn-cs"/>
              </a:rPr>
              <a:t> </a:t>
            </a:r>
            <a:r>
              <a:rPr kumimoji="0" lang="fr-FR" sz="1200" b="0" i="0" u="none" strike="noStrike" kern="1200" cap="none" spc="0" normalizeH="0" baseline="0" noProof="0" err="1">
                <a:ln>
                  <a:noFill/>
                </a:ln>
                <a:solidFill>
                  <a:srgbClr val="2E2E38"/>
                </a:solidFill>
                <a:effectLst/>
                <a:uLnTx/>
                <a:uFillTx/>
                <a:latin typeface="EYInterstate Light"/>
                <a:ea typeface="+mn-ea"/>
                <a:cs typeface="+mn-cs"/>
              </a:rPr>
              <a:t>pārvalde</a:t>
            </a:r>
            <a:endParaRPr kumimoji="0" lang="lv-LV" sz="1200" b="0" i="0" u="none" strike="noStrike" kern="1200" cap="none" spc="0" normalizeH="0" baseline="0" noProof="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Virbu</a:t>
            </a:r>
            <a:r>
              <a:rPr kumimoji="0" lang="fr-FR" sz="1200" b="0" i="0" u="none" strike="noStrike" kern="1200" cap="none" spc="0" normalizeH="0" baseline="0" noProof="0">
                <a:ln>
                  <a:noFill/>
                </a:ln>
                <a:solidFill>
                  <a:srgbClr val="2E2E38"/>
                </a:solidFill>
                <a:effectLst/>
                <a:uLnTx/>
                <a:uFillTx/>
                <a:latin typeface="EYInterstate Light"/>
                <a:ea typeface="+mn-ea"/>
                <a:cs typeface="+mn-cs"/>
              </a:rPr>
              <a:t> </a:t>
            </a:r>
            <a:r>
              <a:rPr kumimoji="0" lang="fr-FR" sz="1200" b="0" i="0" u="none" strike="noStrike" kern="1200" cap="none" spc="0" normalizeH="0" baseline="0" noProof="0" err="1">
                <a:ln>
                  <a:noFill/>
                </a:ln>
                <a:solidFill>
                  <a:srgbClr val="2E2E38"/>
                </a:solidFill>
                <a:effectLst/>
                <a:uLnTx/>
                <a:uFillTx/>
                <a:latin typeface="EYInterstate Light"/>
                <a:ea typeface="+mn-ea"/>
                <a:cs typeface="+mn-cs"/>
              </a:rPr>
              <a:t>pagast</a:t>
            </a:r>
            <a:r>
              <a:rPr kumimoji="0" lang="lv-LV" sz="1200" b="0" i="0" u="none" strike="noStrike" kern="1200" cap="none" spc="0" normalizeH="0" baseline="0" noProof="0">
                <a:ln>
                  <a:noFill/>
                </a:ln>
                <a:solidFill>
                  <a:srgbClr val="2E2E38"/>
                </a:solidFill>
                <a:effectLst/>
                <a:uLnTx/>
                <a:uFillTx/>
                <a:latin typeface="EYInterstate Light"/>
                <a:ea typeface="+mn-ea"/>
                <a:cs typeface="+mn-cs"/>
              </a:rPr>
              <a:t>a</a:t>
            </a:r>
            <a:r>
              <a:rPr kumimoji="0" lang="fr-FR" sz="1200" b="0" i="0" u="none" strike="noStrike" kern="1200" cap="none" spc="0" normalizeH="0" baseline="0" noProof="0">
                <a:ln>
                  <a:noFill/>
                </a:ln>
                <a:solidFill>
                  <a:srgbClr val="2E2E38"/>
                </a:solidFill>
                <a:effectLst/>
                <a:uLnTx/>
                <a:uFillTx/>
                <a:latin typeface="EYInterstate Light"/>
                <a:ea typeface="+mn-ea"/>
                <a:cs typeface="+mn-cs"/>
              </a:rPr>
              <a:t> </a:t>
            </a:r>
            <a:r>
              <a:rPr kumimoji="0" lang="fr-FR" sz="1200" b="0" i="0" u="none" strike="noStrike" kern="1200" cap="none" spc="0" normalizeH="0" baseline="0" noProof="0" err="1">
                <a:ln>
                  <a:noFill/>
                </a:ln>
                <a:solidFill>
                  <a:srgbClr val="2E2E38"/>
                </a:solidFill>
                <a:effectLst/>
                <a:uLnTx/>
                <a:uFillTx/>
                <a:latin typeface="EYInterstate Light"/>
                <a:ea typeface="+mn-ea"/>
                <a:cs typeface="+mn-cs"/>
              </a:rPr>
              <a:t>pārvalde</a:t>
            </a:r>
            <a:endParaRPr kumimoji="0" lang="lv-LV" sz="1200" b="0" i="0" u="none" strike="noStrike" kern="1200" cap="none" spc="0" normalizeH="0" baseline="0" noProof="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n-US" sz="1200" b="0" i="0" u="none" strike="noStrike" kern="1200" cap="none" spc="0" normalizeH="0" baseline="0" noProof="0">
                <a:ln>
                  <a:noFill/>
                </a:ln>
                <a:solidFill>
                  <a:srgbClr val="2E2E38"/>
                </a:solidFill>
                <a:effectLst/>
                <a:uLnTx/>
                <a:uFillTx/>
                <a:latin typeface="EYInterstate Light"/>
                <a:ea typeface="+mn-ea"/>
                <a:cs typeface="+mn-cs"/>
              </a:rPr>
              <a:t>S</a:t>
            </a:r>
            <a:r>
              <a:rPr kumimoji="0" lang="lv-LV" sz="1200" b="0" i="0" u="none" strike="noStrike" kern="1200" cap="none" spc="0" normalizeH="0" baseline="0" noProof="0" err="1">
                <a:ln>
                  <a:noFill/>
                </a:ln>
                <a:solidFill>
                  <a:srgbClr val="2E2E38"/>
                </a:solidFill>
                <a:effectLst/>
                <a:uLnTx/>
                <a:uFillTx/>
                <a:latin typeface="EYInterstate Light"/>
                <a:ea typeface="+mn-ea"/>
                <a:cs typeface="+mn-cs"/>
              </a:rPr>
              <a:t>trazdas</a:t>
            </a:r>
            <a:r>
              <a:rPr kumimoji="0" lang="en-US" sz="1200" b="0" i="0" u="none" strike="noStrike" kern="1200" cap="none" spc="0" normalizeH="0" baseline="0" noProof="0">
                <a:ln>
                  <a:noFill/>
                </a:ln>
                <a:solidFill>
                  <a:srgbClr val="2E2E38"/>
                </a:solidFill>
                <a:effectLst/>
                <a:uLnTx/>
                <a:uFillTx/>
                <a:latin typeface="EYInterstate Light"/>
                <a:ea typeface="+mn-ea"/>
                <a:cs typeface="+mn-cs"/>
              </a:rPr>
              <a:t> </a:t>
            </a:r>
            <a:r>
              <a:rPr kumimoji="0" lang="en-US" sz="1200" b="0" i="0" u="none" strike="noStrike" kern="1200" cap="none" spc="0" normalizeH="0" baseline="0" noProof="0" err="1">
                <a:ln>
                  <a:noFill/>
                </a:ln>
                <a:solidFill>
                  <a:srgbClr val="2E2E38"/>
                </a:solidFill>
                <a:effectLst/>
                <a:uLnTx/>
                <a:uFillTx/>
                <a:latin typeface="EYInterstate Light"/>
                <a:ea typeface="+mn-ea"/>
                <a:cs typeface="+mn-cs"/>
              </a:rPr>
              <a:t>pagasta</a:t>
            </a:r>
            <a:r>
              <a:rPr kumimoji="0" lang="en-US" sz="1200" b="0" i="0" u="none" strike="noStrike" kern="1200" cap="none" spc="0" normalizeH="0" baseline="0" noProof="0">
                <a:ln>
                  <a:noFill/>
                </a:ln>
                <a:solidFill>
                  <a:srgbClr val="2E2E38"/>
                </a:solidFill>
                <a:effectLst/>
                <a:uLnTx/>
                <a:uFillTx/>
                <a:latin typeface="EYInterstate Light"/>
                <a:ea typeface="+mn-ea"/>
                <a:cs typeface="+mn-cs"/>
              </a:rPr>
              <a:t> </a:t>
            </a:r>
            <a:r>
              <a:rPr kumimoji="0" lang="en-US" sz="1200" b="0" i="0" u="none" strike="noStrike" kern="1200" cap="none" spc="0" normalizeH="0" baseline="0" noProof="0" err="1">
                <a:ln>
                  <a:noFill/>
                </a:ln>
                <a:solidFill>
                  <a:srgbClr val="2E2E38"/>
                </a:solidFill>
                <a:effectLst/>
                <a:uLnTx/>
                <a:uFillTx/>
                <a:latin typeface="EYInterstate Light"/>
                <a:ea typeface="+mn-ea"/>
                <a:cs typeface="+mn-cs"/>
              </a:rPr>
              <a:t>pārvalde</a:t>
            </a:r>
            <a:endParaRPr kumimoji="0" lang="lv-LV" sz="1200" b="0" i="0" u="none" strike="noStrike" kern="1200" cap="none" spc="0" normalizeH="0" baseline="0" noProof="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Lībagu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Vandzenes pagasta pārvalde</a:t>
            </a:r>
          </a:p>
        </p:txBody>
      </p:sp>
      <p:sp>
        <p:nvSpPr>
          <p:cNvPr id="37" name="TextBox 36">
            <a:extLst>
              <a:ext uri="{FF2B5EF4-FFF2-40B4-BE49-F238E27FC236}">
                <a16:creationId xmlns:a16="http://schemas.microsoft.com/office/drawing/2014/main" id="{433761C5-69C9-4DBD-871D-D05E05229256}"/>
              </a:ext>
            </a:extLst>
          </p:cNvPr>
          <p:cNvSpPr txBox="1"/>
          <p:nvPr/>
        </p:nvSpPr>
        <p:spPr>
          <a:xfrm>
            <a:off x="1284771" y="1169309"/>
            <a:ext cx="5331193" cy="1417311"/>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a:ln>
                  <a:noFill/>
                </a:ln>
                <a:solidFill>
                  <a:srgbClr val="2E2E38"/>
                </a:solidFill>
                <a:effectLst/>
                <a:uLnTx/>
                <a:uFillTx/>
                <a:latin typeface="EYInterstate Light"/>
                <a:ea typeface="+mn-ea"/>
                <a:cs typeface="+mn-cs"/>
              </a:rPr>
              <a:t>Unikālie pakalpojumu veidi Talsu novadā: </a:t>
            </a:r>
            <a:r>
              <a:rPr kumimoji="0" lang="lv-LV" sz="1200" b="0" i="1" u="none" strike="noStrike" kern="1200" cap="none" spc="0" normalizeH="0" baseline="0" noProof="0">
                <a:ln>
                  <a:noFill/>
                </a:ln>
                <a:solidFill>
                  <a:srgbClr val="2E2E38"/>
                </a:solidFill>
                <a:effectLst/>
                <a:uLnTx/>
                <a:uFillTx/>
                <a:latin typeface="EYInterstate Light"/>
                <a:ea typeface="+mn-ea"/>
                <a:cs typeface="+mn-cs"/>
              </a:rPr>
              <a:t>Pašvaldība uzskaiti neveic</a:t>
            </a:r>
            <a:endParaRPr kumimoji="0" lang="lv-LV" sz="1200" b="0" i="0" u="none" strike="noStrike" kern="1200" cap="none" spc="0" normalizeH="0" baseline="0" noProof="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a:ln>
                  <a:noFill/>
                </a:ln>
                <a:solidFill>
                  <a:srgbClr val="2E2E38"/>
                </a:solidFill>
                <a:effectLst/>
                <a:uLnTx/>
                <a:uFillTx/>
                <a:latin typeface="EYInterstate Light"/>
                <a:ea typeface="+mn-ea"/>
                <a:cs typeface="+mn-cs"/>
              </a:rPr>
              <a:t>Pilsētu un pagastu pārvalžu skaits</a:t>
            </a:r>
            <a:r>
              <a:rPr kumimoji="0" lang="lv-LV" sz="1400" b="0" i="0" u="none" strike="noStrike" kern="1200" cap="none" spc="0" normalizeH="0" baseline="0" noProof="0">
                <a:ln>
                  <a:noFill/>
                </a:ln>
                <a:solidFill>
                  <a:srgbClr val="2E2E38"/>
                </a:solidFill>
                <a:effectLst/>
                <a:uLnTx/>
                <a:uFillTx/>
                <a:latin typeface="EYInterstate Light"/>
                <a:ea typeface="+mn-ea"/>
                <a:cs typeface="+mn-cs"/>
              </a:rPr>
              <a:t>: 20</a:t>
            </a:r>
            <a:endParaRPr kumimoji="0" lang="lv-LV" sz="1400" b="0" i="1" u="none" strike="noStrike" kern="1200" cap="none" spc="0" normalizeH="0" baseline="0" noProof="0">
              <a:ln>
                <a:noFill/>
              </a:ln>
              <a:solidFill>
                <a:srgbClr val="2E2E38"/>
              </a:solidFill>
              <a:effectLst/>
              <a:uLnTx/>
              <a:uFillTx/>
              <a:latin typeface="EYInterstate Light"/>
              <a:ea typeface="+mn-ea"/>
              <a:cs typeface="+mn-cs"/>
            </a:endParaRP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a:ln>
                  <a:noFill/>
                </a:ln>
                <a:solidFill>
                  <a:srgbClr val="2E2E38"/>
                </a:solidFill>
                <a:effectLst/>
                <a:uLnTx/>
                <a:uFillTx/>
                <a:latin typeface="EYInterstate Light"/>
                <a:ea typeface="+mn-ea"/>
                <a:cs typeface="+mn-cs"/>
              </a:rPr>
              <a:t>Unikālie pakalpojuma veidi pārvaldēs: </a:t>
            </a:r>
            <a:r>
              <a:rPr kumimoji="0" lang="lv-LV" sz="1400" b="0" i="0" u="none" strike="noStrike" kern="1200" cap="none" spc="0" normalizeH="0" baseline="0" noProof="0">
                <a:ln>
                  <a:noFill/>
                </a:ln>
                <a:solidFill>
                  <a:srgbClr val="2E2E38"/>
                </a:solidFill>
                <a:effectLst/>
                <a:uLnTx/>
                <a:uFillTx/>
                <a:latin typeface="EYInterstate Light"/>
                <a:ea typeface="+mn-ea"/>
                <a:cs typeface="+mn-cs"/>
              </a:rPr>
              <a:t>4</a:t>
            </a:r>
            <a:endParaRPr kumimoji="0" lang="lv-LV" sz="1400" b="0" i="1" u="none" strike="noStrike" kern="1200" cap="none" spc="0" normalizeH="0" baseline="0" noProof="0">
              <a:ln>
                <a:noFill/>
              </a:ln>
              <a:solidFill>
                <a:srgbClr val="2E2E38"/>
              </a:solidFill>
              <a:effectLst/>
              <a:uLnTx/>
              <a:uFillTx/>
              <a:latin typeface="EYInterstate Light"/>
              <a:ea typeface="+mn-ea"/>
              <a:cs typeface="+mn-cs"/>
            </a:endParaRP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a:ln>
                  <a:noFill/>
                </a:ln>
                <a:solidFill>
                  <a:srgbClr val="2E2E38"/>
                </a:solidFill>
                <a:effectLst/>
                <a:uLnTx/>
                <a:uFillTx/>
                <a:latin typeface="EYInterstate Light"/>
                <a:ea typeface="+mn-ea"/>
                <a:cs typeface="+mn-cs"/>
              </a:rPr>
              <a:t>No tiem elektroniski pieejami: </a:t>
            </a:r>
            <a:r>
              <a:rPr kumimoji="0" lang="lv-LV" sz="1400" b="0" i="0" u="none" strike="noStrike" kern="1200" cap="none" spc="0" normalizeH="0" baseline="0" noProof="0">
                <a:ln>
                  <a:noFill/>
                </a:ln>
                <a:solidFill>
                  <a:srgbClr val="2E2E38"/>
                </a:solidFill>
                <a:effectLst/>
                <a:uLnTx/>
                <a:uFillTx/>
                <a:latin typeface="EYInterstate Light"/>
                <a:ea typeface="+mn-ea"/>
                <a:cs typeface="+mn-cs"/>
              </a:rPr>
              <a:t>0</a:t>
            </a: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a:ln>
                  <a:noFill/>
                </a:ln>
                <a:solidFill>
                  <a:srgbClr val="2E2E38"/>
                </a:solidFill>
                <a:effectLst/>
                <a:uLnTx/>
                <a:uFillTx/>
                <a:latin typeface="EYInterstate Light"/>
                <a:ea typeface="+mn-ea"/>
                <a:cs typeface="+mn-cs"/>
              </a:rPr>
              <a:t>Sniegto pakalpojumu skaits pagasta pārvaldēs:</a:t>
            </a:r>
            <a:r>
              <a:rPr kumimoji="0" lang="lv-LV" sz="1400" b="0" i="0" u="none" strike="noStrike" kern="1200" cap="none" spc="0" normalizeH="0" baseline="0" noProof="0">
                <a:ln>
                  <a:noFill/>
                </a:ln>
                <a:solidFill>
                  <a:srgbClr val="2E2E38"/>
                </a:solidFill>
                <a:effectLst/>
                <a:uLnTx/>
                <a:uFillTx/>
                <a:latin typeface="EYInterstate Light"/>
                <a:ea typeface="+mn-ea"/>
                <a:cs typeface="+mn-cs"/>
              </a:rPr>
              <a:t> </a:t>
            </a:r>
            <a:r>
              <a:rPr kumimoji="0" lang="lv-LV" sz="1200" b="0" i="1" u="none" strike="noStrike" kern="1200" cap="none" spc="0" normalizeH="0" baseline="0" noProof="0">
                <a:ln>
                  <a:noFill/>
                </a:ln>
                <a:solidFill>
                  <a:srgbClr val="2E2E38"/>
                </a:solidFill>
                <a:effectLst/>
                <a:uLnTx/>
                <a:uFillTx/>
                <a:latin typeface="EYInterstate Light"/>
                <a:ea typeface="+mn-ea"/>
                <a:cs typeface="+mn-cs"/>
              </a:rPr>
              <a:t>Pašvaldība uzskaiti neveic</a:t>
            </a:r>
            <a:endParaRPr kumimoji="0" lang="lv-LV" sz="12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38" name="Freeform 83">
            <a:extLst>
              <a:ext uri="{FF2B5EF4-FFF2-40B4-BE49-F238E27FC236}">
                <a16:creationId xmlns:a16="http://schemas.microsoft.com/office/drawing/2014/main" id="{F08E6ACE-FB50-4614-890E-0AF86CF03F28}"/>
              </a:ext>
            </a:extLst>
          </p:cNvPr>
          <p:cNvSpPr>
            <a:spLocks noChangeAspect="1" noEditPoints="1"/>
          </p:cNvSpPr>
          <p:nvPr/>
        </p:nvSpPr>
        <p:spPr bwMode="auto">
          <a:xfrm>
            <a:off x="965241" y="1756303"/>
            <a:ext cx="394322" cy="574087"/>
          </a:xfrm>
          <a:custGeom>
            <a:avLst/>
            <a:gdLst>
              <a:gd name="T0" fmla="*/ 2147483647 w 3468"/>
              <a:gd name="T1" fmla="*/ 2147483647 h 4763"/>
              <a:gd name="T2" fmla="*/ 2147483647 w 3468"/>
              <a:gd name="T3" fmla="*/ 2147483647 h 4763"/>
              <a:gd name="T4" fmla="*/ 2147483647 w 3468"/>
              <a:gd name="T5" fmla="*/ 2147483647 h 4763"/>
              <a:gd name="T6" fmla="*/ 2147483647 w 3468"/>
              <a:gd name="T7" fmla="*/ 2147483647 h 4763"/>
              <a:gd name="T8" fmla="*/ 2147483647 w 3468"/>
              <a:gd name="T9" fmla="*/ 2147483647 h 4763"/>
              <a:gd name="T10" fmla="*/ 2147483647 w 3468"/>
              <a:gd name="T11" fmla="*/ 2147483647 h 4763"/>
              <a:gd name="T12" fmla="*/ 2147483647 w 3468"/>
              <a:gd name="T13" fmla="*/ 2147483647 h 4763"/>
              <a:gd name="T14" fmla="*/ 2147483647 w 3468"/>
              <a:gd name="T15" fmla="*/ 2147483647 h 4763"/>
              <a:gd name="T16" fmla="*/ 2147483647 w 3468"/>
              <a:gd name="T17" fmla="*/ 2147483647 h 4763"/>
              <a:gd name="T18" fmla="*/ 2147483647 w 3468"/>
              <a:gd name="T19" fmla="*/ 2147483647 h 4763"/>
              <a:gd name="T20" fmla="*/ 2147483647 w 3468"/>
              <a:gd name="T21" fmla="*/ 2147483647 h 4763"/>
              <a:gd name="T22" fmla="*/ 2147483647 w 3468"/>
              <a:gd name="T23" fmla="*/ 2147483647 h 4763"/>
              <a:gd name="T24" fmla="*/ 2147483647 w 3468"/>
              <a:gd name="T25" fmla="*/ 2147483647 h 4763"/>
              <a:gd name="T26" fmla="*/ 2147483647 w 3468"/>
              <a:gd name="T27" fmla="*/ 2147483647 h 4763"/>
              <a:gd name="T28" fmla="*/ 2147483647 w 3468"/>
              <a:gd name="T29" fmla="*/ 2147483647 h 4763"/>
              <a:gd name="T30" fmla="*/ 2147483647 w 3468"/>
              <a:gd name="T31" fmla="*/ 2147483647 h 4763"/>
              <a:gd name="T32" fmla="*/ 2147483647 w 3468"/>
              <a:gd name="T33" fmla="*/ 2147483647 h 4763"/>
              <a:gd name="T34" fmla="*/ 2147483647 w 3468"/>
              <a:gd name="T35" fmla="*/ 2147483647 h 4763"/>
              <a:gd name="T36" fmla="*/ 2147483647 w 3468"/>
              <a:gd name="T37" fmla="*/ 2147483647 h 4763"/>
              <a:gd name="T38" fmla="*/ 2147483647 w 3468"/>
              <a:gd name="T39" fmla="*/ 2147483647 h 4763"/>
              <a:gd name="T40" fmla="*/ 2147483647 w 3468"/>
              <a:gd name="T41" fmla="*/ 2147483647 h 4763"/>
              <a:gd name="T42" fmla="*/ 2147483647 w 3468"/>
              <a:gd name="T43" fmla="*/ 2147483647 h 4763"/>
              <a:gd name="T44" fmla="*/ 2147483647 w 3468"/>
              <a:gd name="T45" fmla="*/ 2147483647 h 4763"/>
              <a:gd name="T46" fmla="*/ 2147483647 w 3468"/>
              <a:gd name="T47" fmla="*/ 2147483647 h 4763"/>
              <a:gd name="T48" fmla="*/ 2147483647 w 3468"/>
              <a:gd name="T49" fmla="*/ 2147483647 h 4763"/>
              <a:gd name="T50" fmla="*/ 2147483647 w 3468"/>
              <a:gd name="T51" fmla="*/ 2147483647 h 4763"/>
              <a:gd name="T52" fmla="*/ 2147483647 w 3468"/>
              <a:gd name="T53" fmla="*/ 2147483647 h 4763"/>
              <a:gd name="T54" fmla="*/ 2147483647 w 3468"/>
              <a:gd name="T55" fmla="*/ 2147483647 h 4763"/>
              <a:gd name="T56" fmla="*/ 2147483647 w 3468"/>
              <a:gd name="T57" fmla="*/ 2147483647 h 4763"/>
              <a:gd name="T58" fmla="*/ 2147483647 w 3468"/>
              <a:gd name="T59" fmla="*/ 2147483647 h 4763"/>
              <a:gd name="T60" fmla="*/ 2147483647 w 3468"/>
              <a:gd name="T61" fmla="*/ 2147483647 h 4763"/>
              <a:gd name="T62" fmla="*/ 2147483647 w 3468"/>
              <a:gd name="T63" fmla="*/ 2147483647 h 4763"/>
              <a:gd name="T64" fmla="*/ 2147483647 w 3468"/>
              <a:gd name="T65" fmla="*/ 2147483647 h 4763"/>
              <a:gd name="T66" fmla="*/ 2147483647 w 3468"/>
              <a:gd name="T67" fmla="*/ 2147483647 h 4763"/>
              <a:gd name="T68" fmla="*/ 2147483647 w 3468"/>
              <a:gd name="T69" fmla="*/ 2147483647 h 4763"/>
              <a:gd name="T70" fmla="*/ 2147483647 w 3468"/>
              <a:gd name="T71" fmla="*/ 2147483647 h 4763"/>
              <a:gd name="T72" fmla="*/ 2147483647 w 3468"/>
              <a:gd name="T73" fmla="*/ 2147483647 h 4763"/>
              <a:gd name="T74" fmla="*/ 2147483647 w 3468"/>
              <a:gd name="T75" fmla="*/ 2147483647 h 4763"/>
              <a:gd name="T76" fmla="*/ 2147483647 w 3468"/>
              <a:gd name="T77" fmla="*/ 2147483647 h 4763"/>
              <a:gd name="T78" fmla="*/ 2147483647 w 3468"/>
              <a:gd name="T79" fmla="*/ 2147483647 h 4763"/>
              <a:gd name="T80" fmla="*/ 2147483647 w 3468"/>
              <a:gd name="T81" fmla="*/ 2147483647 h 4763"/>
              <a:gd name="T82" fmla="*/ 2147483647 w 3468"/>
              <a:gd name="T83" fmla="*/ 2147483647 h 4763"/>
              <a:gd name="T84" fmla="*/ 2147483647 w 3468"/>
              <a:gd name="T85" fmla="*/ 2147483647 h 4763"/>
              <a:gd name="T86" fmla="*/ 2147483647 w 3468"/>
              <a:gd name="T87" fmla="*/ 2147483647 h 4763"/>
              <a:gd name="T88" fmla="*/ 2147483647 w 3468"/>
              <a:gd name="T89" fmla="*/ 2147483647 h 4763"/>
              <a:gd name="T90" fmla="*/ 2147483647 w 3468"/>
              <a:gd name="T91" fmla="*/ 2147483647 h 4763"/>
              <a:gd name="T92" fmla="*/ 2147483647 w 3468"/>
              <a:gd name="T93" fmla="*/ 2147483647 h 4763"/>
              <a:gd name="T94" fmla="*/ 2147483647 w 3468"/>
              <a:gd name="T95" fmla="*/ 2147483647 h 4763"/>
              <a:gd name="T96" fmla="*/ 2147483647 w 3468"/>
              <a:gd name="T97" fmla="*/ 2147483647 h 4763"/>
              <a:gd name="T98" fmla="*/ 2147483647 w 3468"/>
              <a:gd name="T99" fmla="*/ 2147483647 h 4763"/>
              <a:gd name="T100" fmla="*/ 2147483647 w 3468"/>
              <a:gd name="T101" fmla="*/ 2147483647 h 4763"/>
              <a:gd name="T102" fmla="*/ 2147483647 w 3468"/>
              <a:gd name="T103" fmla="*/ 2147483647 h 4763"/>
              <a:gd name="T104" fmla="*/ 2147483647 w 3468"/>
              <a:gd name="T105" fmla="*/ 2147483647 h 4763"/>
              <a:gd name="T106" fmla="*/ 2147483647 w 3468"/>
              <a:gd name="T107" fmla="*/ 2147483647 h 4763"/>
              <a:gd name="T108" fmla="*/ 2147483647 w 3468"/>
              <a:gd name="T109" fmla="*/ 2147483647 h 4763"/>
              <a:gd name="T110" fmla="*/ 2147483647 w 3468"/>
              <a:gd name="T111" fmla="*/ 2147483647 h 4763"/>
              <a:gd name="T112" fmla="*/ 2147483647 w 3468"/>
              <a:gd name="T113" fmla="*/ 2147483647 h 4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68"/>
              <a:gd name="T172" fmla="*/ 0 h 4763"/>
              <a:gd name="T173" fmla="*/ 3468 w 3468"/>
              <a:gd name="T174" fmla="*/ 4763 h 4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68" h="4763">
                <a:moveTo>
                  <a:pt x="3467" y="2391"/>
                </a:moveTo>
                <a:lnTo>
                  <a:pt x="3350" y="1534"/>
                </a:lnTo>
                <a:lnTo>
                  <a:pt x="3349" y="1527"/>
                </a:lnTo>
                <a:lnTo>
                  <a:pt x="3346" y="1519"/>
                </a:lnTo>
                <a:lnTo>
                  <a:pt x="3342" y="1513"/>
                </a:lnTo>
                <a:lnTo>
                  <a:pt x="3336" y="1506"/>
                </a:lnTo>
                <a:lnTo>
                  <a:pt x="3122" y="1305"/>
                </a:lnTo>
                <a:lnTo>
                  <a:pt x="3185" y="1229"/>
                </a:lnTo>
                <a:lnTo>
                  <a:pt x="3189" y="1221"/>
                </a:lnTo>
                <a:lnTo>
                  <a:pt x="3193" y="1215"/>
                </a:lnTo>
                <a:lnTo>
                  <a:pt x="3194" y="1207"/>
                </a:lnTo>
                <a:lnTo>
                  <a:pt x="3194" y="1200"/>
                </a:lnTo>
                <a:lnTo>
                  <a:pt x="3198" y="839"/>
                </a:lnTo>
                <a:lnTo>
                  <a:pt x="3198" y="832"/>
                </a:lnTo>
                <a:lnTo>
                  <a:pt x="3197" y="824"/>
                </a:lnTo>
                <a:lnTo>
                  <a:pt x="3194" y="818"/>
                </a:lnTo>
                <a:lnTo>
                  <a:pt x="3192" y="813"/>
                </a:lnTo>
                <a:lnTo>
                  <a:pt x="3188" y="808"/>
                </a:lnTo>
                <a:lnTo>
                  <a:pt x="3183" y="804"/>
                </a:lnTo>
                <a:lnTo>
                  <a:pt x="3178" y="800"/>
                </a:lnTo>
                <a:lnTo>
                  <a:pt x="3171" y="798"/>
                </a:lnTo>
                <a:lnTo>
                  <a:pt x="2970" y="704"/>
                </a:lnTo>
                <a:lnTo>
                  <a:pt x="2965" y="568"/>
                </a:lnTo>
                <a:lnTo>
                  <a:pt x="2964" y="562"/>
                </a:lnTo>
                <a:lnTo>
                  <a:pt x="2963" y="555"/>
                </a:lnTo>
                <a:lnTo>
                  <a:pt x="2960" y="550"/>
                </a:lnTo>
                <a:lnTo>
                  <a:pt x="2958" y="545"/>
                </a:lnTo>
                <a:lnTo>
                  <a:pt x="2952" y="536"/>
                </a:lnTo>
                <a:lnTo>
                  <a:pt x="2943" y="530"/>
                </a:lnTo>
                <a:lnTo>
                  <a:pt x="2518" y="269"/>
                </a:lnTo>
                <a:lnTo>
                  <a:pt x="2512" y="265"/>
                </a:lnTo>
                <a:lnTo>
                  <a:pt x="2503" y="264"/>
                </a:lnTo>
                <a:lnTo>
                  <a:pt x="2495" y="263"/>
                </a:lnTo>
                <a:lnTo>
                  <a:pt x="2487" y="263"/>
                </a:lnTo>
                <a:lnTo>
                  <a:pt x="2479" y="265"/>
                </a:lnTo>
                <a:lnTo>
                  <a:pt x="2472" y="269"/>
                </a:lnTo>
                <a:lnTo>
                  <a:pt x="2464" y="274"/>
                </a:lnTo>
                <a:lnTo>
                  <a:pt x="2458" y="280"/>
                </a:lnTo>
                <a:lnTo>
                  <a:pt x="2304" y="482"/>
                </a:lnTo>
                <a:lnTo>
                  <a:pt x="2166" y="485"/>
                </a:lnTo>
                <a:lnTo>
                  <a:pt x="2160" y="486"/>
                </a:lnTo>
                <a:lnTo>
                  <a:pt x="2154" y="487"/>
                </a:lnTo>
                <a:lnTo>
                  <a:pt x="2147" y="490"/>
                </a:lnTo>
                <a:lnTo>
                  <a:pt x="2142" y="493"/>
                </a:lnTo>
                <a:lnTo>
                  <a:pt x="2135" y="500"/>
                </a:lnTo>
                <a:lnTo>
                  <a:pt x="2129" y="508"/>
                </a:lnTo>
                <a:lnTo>
                  <a:pt x="2078" y="594"/>
                </a:lnTo>
                <a:lnTo>
                  <a:pt x="1955" y="593"/>
                </a:lnTo>
                <a:lnTo>
                  <a:pt x="1961" y="578"/>
                </a:lnTo>
                <a:lnTo>
                  <a:pt x="1989" y="388"/>
                </a:lnTo>
                <a:lnTo>
                  <a:pt x="1989" y="381"/>
                </a:lnTo>
                <a:lnTo>
                  <a:pt x="1988" y="372"/>
                </a:lnTo>
                <a:lnTo>
                  <a:pt x="1984" y="363"/>
                </a:lnTo>
                <a:lnTo>
                  <a:pt x="1979" y="354"/>
                </a:lnTo>
                <a:lnTo>
                  <a:pt x="1971" y="348"/>
                </a:lnTo>
                <a:lnTo>
                  <a:pt x="1964" y="342"/>
                </a:lnTo>
                <a:lnTo>
                  <a:pt x="1955" y="338"/>
                </a:lnTo>
                <a:lnTo>
                  <a:pt x="1945" y="337"/>
                </a:lnTo>
                <a:lnTo>
                  <a:pt x="1762" y="334"/>
                </a:lnTo>
                <a:lnTo>
                  <a:pt x="1494" y="34"/>
                </a:lnTo>
                <a:lnTo>
                  <a:pt x="1489" y="29"/>
                </a:lnTo>
                <a:lnTo>
                  <a:pt x="1483" y="25"/>
                </a:lnTo>
                <a:lnTo>
                  <a:pt x="1476" y="21"/>
                </a:lnTo>
                <a:lnTo>
                  <a:pt x="1469" y="19"/>
                </a:lnTo>
                <a:lnTo>
                  <a:pt x="1461" y="19"/>
                </a:lnTo>
                <a:lnTo>
                  <a:pt x="1454" y="19"/>
                </a:lnTo>
                <a:lnTo>
                  <a:pt x="1446" y="20"/>
                </a:lnTo>
                <a:lnTo>
                  <a:pt x="1439" y="24"/>
                </a:lnTo>
                <a:lnTo>
                  <a:pt x="1312" y="89"/>
                </a:lnTo>
                <a:lnTo>
                  <a:pt x="1128" y="4"/>
                </a:lnTo>
                <a:lnTo>
                  <a:pt x="1123" y="1"/>
                </a:lnTo>
                <a:lnTo>
                  <a:pt x="1118" y="1"/>
                </a:lnTo>
                <a:lnTo>
                  <a:pt x="1107" y="0"/>
                </a:lnTo>
                <a:lnTo>
                  <a:pt x="1097" y="3"/>
                </a:lnTo>
                <a:lnTo>
                  <a:pt x="1087" y="8"/>
                </a:lnTo>
                <a:lnTo>
                  <a:pt x="1078" y="14"/>
                </a:lnTo>
                <a:lnTo>
                  <a:pt x="1071" y="21"/>
                </a:lnTo>
                <a:lnTo>
                  <a:pt x="1066" y="30"/>
                </a:lnTo>
                <a:lnTo>
                  <a:pt x="1064" y="35"/>
                </a:lnTo>
                <a:lnTo>
                  <a:pt x="1063" y="40"/>
                </a:lnTo>
                <a:lnTo>
                  <a:pt x="1029" y="383"/>
                </a:lnTo>
                <a:lnTo>
                  <a:pt x="1033" y="408"/>
                </a:lnTo>
                <a:lnTo>
                  <a:pt x="1142" y="652"/>
                </a:lnTo>
                <a:lnTo>
                  <a:pt x="962" y="829"/>
                </a:lnTo>
                <a:lnTo>
                  <a:pt x="866" y="692"/>
                </a:lnTo>
                <a:lnTo>
                  <a:pt x="862" y="686"/>
                </a:lnTo>
                <a:lnTo>
                  <a:pt x="857" y="682"/>
                </a:lnTo>
                <a:lnTo>
                  <a:pt x="851" y="678"/>
                </a:lnTo>
                <a:lnTo>
                  <a:pt x="844" y="675"/>
                </a:lnTo>
                <a:lnTo>
                  <a:pt x="838" y="673"/>
                </a:lnTo>
                <a:lnTo>
                  <a:pt x="831" y="672"/>
                </a:lnTo>
                <a:lnTo>
                  <a:pt x="823" y="673"/>
                </a:lnTo>
                <a:lnTo>
                  <a:pt x="815" y="675"/>
                </a:lnTo>
                <a:lnTo>
                  <a:pt x="440" y="788"/>
                </a:lnTo>
                <a:lnTo>
                  <a:pt x="430" y="793"/>
                </a:lnTo>
                <a:lnTo>
                  <a:pt x="421" y="799"/>
                </a:lnTo>
                <a:lnTo>
                  <a:pt x="415" y="807"/>
                </a:lnTo>
                <a:lnTo>
                  <a:pt x="411" y="817"/>
                </a:lnTo>
                <a:lnTo>
                  <a:pt x="408" y="827"/>
                </a:lnTo>
                <a:lnTo>
                  <a:pt x="408" y="837"/>
                </a:lnTo>
                <a:lnTo>
                  <a:pt x="411" y="847"/>
                </a:lnTo>
                <a:lnTo>
                  <a:pt x="415" y="857"/>
                </a:lnTo>
                <a:lnTo>
                  <a:pt x="532" y="1029"/>
                </a:lnTo>
                <a:lnTo>
                  <a:pt x="356" y="1738"/>
                </a:lnTo>
                <a:lnTo>
                  <a:pt x="38" y="1797"/>
                </a:lnTo>
                <a:lnTo>
                  <a:pt x="28" y="1799"/>
                </a:lnTo>
                <a:lnTo>
                  <a:pt x="20" y="1804"/>
                </a:lnTo>
                <a:lnTo>
                  <a:pt x="13" y="1810"/>
                </a:lnTo>
                <a:lnTo>
                  <a:pt x="8" y="1818"/>
                </a:lnTo>
                <a:lnTo>
                  <a:pt x="3" y="1826"/>
                </a:lnTo>
                <a:lnTo>
                  <a:pt x="1" y="1834"/>
                </a:lnTo>
                <a:lnTo>
                  <a:pt x="0" y="1844"/>
                </a:lnTo>
                <a:lnTo>
                  <a:pt x="1" y="1853"/>
                </a:lnTo>
                <a:lnTo>
                  <a:pt x="77" y="2116"/>
                </a:lnTo>
                <a:lnTo>
                  <a:pt x="26" y="2352"/>
                </a:lnTo>
                <a:lnTo>
                  <a:pt x="25" y="2370"/>
                </a:lnTo>
                <a:lnTo>
                  <a:pt x="80" y="2780"/>
                </a:lnTo>
                <a:lnTo>
                  <a:pt x="21" y="2877"/>
                </a:lnTo>
                <a:lnTo>
                  <a:pt x="16" y="2886"/>
                </a:lnTo>
                <a:lnTo>
                  <a:pt x="15" y="2895"/>
                </a:lnTo>
                <a:lnTo>
                  <a:pt x="15" y="2906"/>
                </a:lnTo>
                <a:lnTo>
                  <a:pt x="18" y="2916"/>
                </a:lnTo>
                <a:lnTo>
                  <a:pt x="122" y="3198"/>
                </a:lnTo>
                <a:lnTo>
                  <a:pt x="79" y="3378"/>
                </a:lnTo>
                <a:lnTo>
                  <a:pt x="78" y="3386"/>
                </a:lnTo>
                <a:lnTo>
                  <a:pt x="78" y="3394"/>
                </a:lnTo>
                <a:lnTo>
                  <a:pt x="79" y="3401"/>
                </a:lnTo>
                <a:lnTo>
                  <a:pt x="82" y="3407"/>
                </a:lnTo>
                <a:lnTo>
                  <a:pt x="85" y="3414"/>
                </a:lnTo>
                <a:lnTo>
                  <a:pt x="90" y="3420"/>
                </a:lnTo>
                <a:lnTo>
                  <a:pt x="95" y="3425"/>
                </a:lnTo>
                <a:lnTo>
                  <a:pt x="103" y="3430"/>
                </a:lnTo>
                <a:lnTo>
                  <a:pt x="378" y="3574"/>
                </a:lnTo>
                <a:lnTo>
                  <a:pt x="388" y="3578"/>
                </a:lnTo>
                <a:lnTo>
                  <a:pt x="676" y="3660"/>
                </a:lnTo>
                <a:lnTo>
                  <a:pt x="462" y="4117"/>
                </a:lnTo>
                <a:lnTo>
                  <a:pt x="457" y="4137"/>
                </a:lnTo>
                <a:lnTo>
                  <a:pt x="454" y="4480"/>
                </a:lnTo>
                <a:lnTo>
                  <a:pt x="455" y="4490"/>
                </a:lnTo>
                <a:lnTo>
                  <a:pt x="457" y="4499"/>
                </a:lnTo>
                <a:lnTo>
                  <a:pt x="461" y="4507"/>
                </a:lnTo>
                <a:lnTo>
                  <a:pt x="467" y="4513"/>
                </a:lnTo>
                <a:lnTo>
                  <a:pt x="474" y="4519"/>
                </a:lnTo>
                <a:lnTo>
                  <a:pt x="481" y="4523"/>
                </a:lnTo>
                <a:lnTo>
                  <a:pt x="490" y="4526"/>
                </a:lnTo>
                <a:lnTo>
                  <a:pt x="499" y="4527"/>
                </a:lnTo>
                <a:lnTo>
                  <a:pt x="832" y="4529"/>
                </a:lnTo>
                <a:lnTo>
                  <a:pt x="841" y="4529"/>
                </a:lnTo>
                <a:lnTo>
                  <a:pt x="848" y="4527"/>
                </a:lnTo>
                <a:lnTo>
                  <a:pt x="856" y="4524"/>
                </a:lnTo>
                <a:lnTo>
                  <a:pt x="862" y="4519"/>
                </a:lnTo>
                <a:lnTo>
                  <a:pt x="868" y="4514"/>
                </a:lnTo>
                <a:lnTo>
                  <a:pt x="872" y="4507"/>
                </a:lnTo>
                <a:lnTo>
                  <a:pt x="876" y="4499"/>
                </a:lnTo>
                <a:lnTo>
                  <a:pt x="877" y="4490"/>
                </a:lnTo>
                <a:lnTo>
                  <a:pt x="887" y="4421"/>
                </a:lnTo>
                <a:lnTo>
                  <a:pt x="1355" y="4548"/>
                </a:lnTo>
                <a:lnTo>
                  <a:pt x="1504" y="4745"/>
                </a:lnTo>
                <a:lnTo>
                  <a:pt x="1510" y="4750"/>
                </a:lnTo>
                <a:lnTo>
                  <a:pt x="1517" y="4755"/>
                </a:lnTo>
                <a:lnTo>
                  <a:pt x="1524" y="4759"/>
                </a:lnTo>
                <a:lnTo>
                  <a:pt x="1532" y="4762"/>
                </a:lnTo>
                <a:lnTo>
                  <a:pt x="1540" y="4763"/>
                </a:lnTo>
                <a:lnTo>
                  <a:pt x="1548" y="4762"/>
                </a:lnTo>
                <a:lnTo>
                  <a:pt x="1557" y="4760"/>
                </a:lnTo>
                <a:lnTo>
                  <a:pt x="1564" y="4757"/>
                </a:lnTo>
                <a:lnTo>
                  <a:pt x="1659" y="4700"/>
                </a:lnTo>
                <a:lnTo>
                  <a:pt x="2356" y="4524"/>
                </a:lnTo>
                <a:lnTo>
                  <a:pt x="2666" y="4640"/>
                </a:lnTo>
                <a:lnTo>
                  <a:pt x="2671" y="4641"/>
                </a:lnTo>
                <a:lnTo>
                  <a:pt x="2678" y="4642"/>
                </a:lnTo>
                <a:lnTo>
                  <a:pt x="2683" y="4641"/>
                </a:lnTo>
                <a:lnTo>
                  <a:pt x="2689" y="4640"/>
                </a:lnTo>
                <a:lnTo>
                  <a:pt x="2695" y="4639"/>
                </a:lnTo>
                <a:lnTo>
                  <a:pt x="2700" y="4635"/>
                </a:lnTo>
                <a:lnTo>
                  <a:pt x="2710" y="4627"/>
                </a:lnTo>
                <a:lnTo>
                  <a:pt x="2718" y="4619"/>
                </a:lnTo>
                <a:lnTo>
                  <a:pt x="2724" y="4608"/>
                </a:lnTo>
                <a:lnTo>
                  <a:pt x="2725" y="4602"/>
                </a:lnTo>
                <a:lnTo>
                  <a:pt x="2727" y="4597"/>
                </a:lnTo>
                <a:lnTo>
                  <a:pt x="2727" y="4591"/>
                </a:lnTo>
                <a:lnTo>
                  <a:pt x="2725" y="4586"/>
                </a:lnTo>
                <a:lnTo>
                  <a:pt x="2634" y="4229"/>
                </a:lnTo>
                <a:lnTo>
                  <a:pt x="2772" y="4176"/>
                </a:lnTo>
                <a:lnTo>
                  <a:pt x="2779" y="4172"/>
                </a:lnTo>
                <a:lnTo>
                  <a:pt x="2784" y="4169"/>
                </a:lnTo>
                <a:lnTo>
                  <a:pt x="2789" y="4165"/>
                </a:lnTo>
                <a:lnTo>
                  <a:pt x="2795" y="4159"/>
                </a:lnTo>
                <a:lnTo>
                  <a:pt x="3032" y="3801"/>
                </a:lnTo>
                <a:lnTo>
                  <a:pt x="3036" y="3793"/>
                </a:lnTo>
                <a:lnTo>
                  <a:pt x="3040" y="3786"/>
                </a:lnTo>
                <a:lnTo>
                  <a:pt x="3041" y="3779"/>
                </a:lnTo>
                <a:lnTo>
                  <a:pt x="3041" y="3772"/>
                </a:lnTo>
                <a:lnTo>
                  <a:pt x="3040" y="3764"/>
                </a:lnTo>
                <a:lnTo>
                  <a:pt x="3037" y="3758"/>
                </a:lnTo>
                <a:lnTo>
                  <a:pt x="3032" y="3750"/>
                </a:lnTo>
                <a:lnTo>
                  <a:pt x="3026" y="3743"/>
                </a:lnTo>
                <a:lnTo>
                  <a:pt x="2504" y="3239"/>
                </a:lnTo>
                <a:lnTo>
                  <a:pt x="2514" y="3193"/>
                </a:lnTo>
                <a:lnTo>
                  <a:pt x="2514" y="3181"/>
                </a:lnTo>
                <a:lnTo>
                  <a:pt x="2513" y="3170"/>
                </a:lnTo>
                <a:lnTo>
                  <a:pt x="2511" y="3165"/>
                </a:lnTo>
                <a:lnTo>
                  <a:pt x="2508" y="3160"/>
                </a:lnTo>
                <a:lnTo>
                  <a:pt x="2504" y="3155"/>
                </a:lnTo>
                <a:lnTo>
                  <a:pt x="2500" y="3150"/>
                </a:lnTo>
                <a:lnTo>
                  <a:pt x="2371" y="3032"/>
                </a:lnTo>
                <a:lnTo>
                  <a:pt x="2419" y="2994"/>
                </a:lnTo>
                <a:lnTo>
                  <a:pt x="2424" y="2937"/>
                </a:lnTo>
                <a:lnTo>
                  <a:pt x="3126" y="2540"/>
                </a:lnTo>
                <a:lnTo>
                  <a:pt x="3136" y="2533"/>
                </a:lnTo>
                <a:lnTo>
                  <a:pt x="3143" y="2525"/>
                </a:lnTo>
                <a:lnTo>
                  <a:pt x="3146" y="2517"/>
                </a:lnTo>
                <a:lnTo>
                  <a:pt x="3149" y="2507"/>
                </a:lnTo>
                <a:lnTo>
                  <a:pt x="3151" y="2485"/>
                </a:lnTo>
                <a:lnTo>
                  <a:pt x="3330" y="2563"/>
                </a:lnTo>
                <a:lnTo>
                  <a:pt x="3337" y="2566"/>
                </a:lnTo>
                <a:lnTo>
                  <a:pt x="3345" y="2567"/>
                </a:lnTo>
                <a:lnTo>
                  <a:pt x="3354" y="2566"/>
                </a:lnTo>
                <a:lnTo>
                  <a:pt x="3361" y="2564"/>
                </a:lnTo>
                <a:lnTo>
                  <a:pt x="3369" y="2562"/>
                </a:lnTo>
                <a:lnTo>
                  <a:pt x="3376" y="2557"/>
                </a:lnTo>
                <a:lnTo>
                  <a:pt x="3383" y="2552"/>
                </a:lnTo>
                <a:lnTo>
                  <a:pt x="3388" y="2544"/>
                </a:lnTo>
                <a:lnTo>
                  <a:pt x="3460" y="2421"/>
                </a:lnTo>
                <a:lnTo>
                  <a:pt x="3464" y="2414"/>
                </a:lnTo>
                <a:lnTo>
                  <a:pt x="3467" y="2406"/>
                </a:lnTo>
                <a:lnTo>
                  <a:pt x="3468" y="2398"/>
                </a:lnTo>
                <a:lnTo>
                  <a:pt x="3467" y="2391"/>
                </a:lnTo>
                <a:close/>
                <a:moveTo>
                  <a:pt x="3326" y="2450"/>
                </a:moveTo>
                <a:lnTo>
                  <a:pt x="3136" y="2368"/>
                </a:lnTo>
                <a:lnTo>
                  <a:pt x="3131" y="2366"/>
                </a:lnTo>
                <a:lnTo>
                  <a:pt x="3125" y="2365"/>
                </a:lnTo>
                <a:lnTo>
                  <a:pt x="3114" y="2365"/>
                </a:lnTo>
                <a:lnTo>
                  <a:pt x="3101" y="2367"/>
                </a:lnTo>
                <a:lnTo>
                  <a:pt x="3089" y="2372"/>
                </a:lnTo>
                <a:lnTo>
                  <a:pt x="3078" y="2380"/>
                </a:lnTo>
                <a:lnTo>
                  <a:pt x="3070" y="2388"/>
                </a:lnTo>
                <a:lnTo>
                  <a:pt x="3066" y="2393"/>
                </a:lnTo>
                <a:lnTo>
                  <a:pt x="3062" y="2398"/>
                </a:lnTo>
                <a:lnTo>
                  <a:pt x="3060" y="2405"/>
                </a:lnTo>
                <a:lnTo>
                  <a:pt x="3058" y="2411"/>
                </a:lnTo>
                <a:lnTo>
                  <a:pt x="3052" y="2465"/>
                </a:lnTo>
                <a:lnTo>
                  <a:pt x="2356" y="2860"/>
                </a:lnTo>
                <a:lnTo>
                  <a:pt x="2351" y="2863"/>
                </a:lnTo>
                <a:lnTo>
                  <a:pt x="2346" y="2867"/>
                </a:lnTo>
                <a:lnTo>
                  <a:pt x="2337" y="2876"/>
                </a:lnTo>
                <a:lnTo>
                  <a:pt x="2332" y="2886"/>
                </a:lnTo>
                <a:lnTo>
                  <a:pt x="2330" y="2896"/>
                </a:lnTo>
                <a:lnTo>
                  <a:pt x="2321" y="2940"/>
                </a:lnTo>
                <a:lnTo>
                  <a:pt x="2264" y="2966"/>
                </a:lnTo>
                <a:lnTo>
                  <a:pt x="2258" y="2970"/>
                </a:lnTo>
                <a:lnTo>
                  <a:pt x="2253" y="2975"/>
                </a:lnTo>
                <a:lnTo>
                  <a:pt x="2248" y="2980"/>
                </a:lnTo>
                <a:lnTo>
                  <a:pt x="2244" y="2985"/>
                </a:lnTo>
                <a:lnTo>
                  <a:pt x="2242" y="2991"/>
                </a:lnTo>
                <a:lnTo>
                  <a:pt x="2239" y="2998"/>
                </a:lnTo>
                <a:lnTo>
                  <a:pt x="2237" y="3012"/>
                </a:lnTo>
                <a:lnTo>
                  <a:pt x="2237" y="3025"/>
                </a:lnTo>
                <a:lnTo>
                  <a:pt x="2239" y="3038"/>
                </a:lnTo>
                <a:lnTo>
                  <a:pt x="2244" y="3049"/>
                </a:lnTo>
                <a:lnTo>
                  <a:pt x="2247" y="3054"/>
                </a:lnTo>
                <a:lnTo>
                  <a:pt x="2250" y="3058"/>
                </a:lnTo>
                <a:lnTo>
                  <a:pt x="2409" y="3204"/>
                </a:lnTo>
                <a:lnTo>
                  <a:pt x="2400" y="3244"/>
                </a:lnTo>
                <a:lnTo>
                  <a:pt x="2399" y="3255"/>
                </a:lnTo>
                <a:lnTo>
                  <a:pt x="2400" y="3262"/>
                </a:lnTo>
                <a:lnTo>
                  <a:pt x="2401" y="3269"/>
                </a:lnTo>
                <a:lnTo>
                  <a:pt x="2402" y="3275"/>
                </a:lnTo>
                <a:lnTo>
                  <a:pt x="2406" y="3282"/>
                </a:lnTo>
                <a:lnTo>
                  <a:pt x="2410" y="3288"/>
                </a:lnTo>
                <a:lnTo>
                  <a:pt x="2416" y="3294"/>
                </a:lnTo>
                <a:lnTo>
                  <a:pt x="2921" y="3783"/>
                </a:lnTo>
                <a:lnTo>
                  <a:pt x="2719" y="4088"/>
                </a:lnTo>
                <a:lnTo>
                  <a:pt x="2560" y="4149"/>
                </a:lnTo>
                <a:lnTo>
                  <a:pt x="2551" y="4152"/>
                </a:lnTo>
                <a:lnTo>
                  <a:pt x="2543" y="4159"/>
                </a:lnTo>
                <a:lnTo>
                  <a:pt x="2536" y="4165"/>
                </a:lnTo>
                <a:lnTo>
                  <a:pt x="2531" y="4174"/>
                </a:lnTo>
                <a:lnTo>
                  <a:pt x="2526" y="4183"/>
                </a:lnTo>
                <a:lnTo>
                  <a:pt x="2523" y="4193"/>
                </a:lnTo>
                <a:lnTo>
                  <a:pt x="2523" y="4204"/>
                </a:lnTo>
                <a:lnTo>
                  <a:pt x="2524" y="4215"/>
                </a:lnTo>
                <a:lnTo>
                  <a:pt x="2601" y="4508"/>
                </a:lnTo>
                <a:lnTo>
                  <a:pt x="2379" y="4425"/>
                </a:lnTo>
                <a:lnTo>
                  <a:pt x="2370" y="4423"/>
                </a:lnTo>
                <a:lnTo>
                  <a:pt x="2362" y="4421"/>
                </a:lnTo>
                <a:lnTo>
                  <a:pt x="2353" y="4421"/>
                </a:lnTo>
                <a:lnTo>
                  <a:pt x="2346" y="4423"/>
                </a:lnTo>
                <a:lnTo>
                  <a:pt x="1627" y="4603"/>
                </a:lnTo>
                <a:lnTo>
                  <a:pt x="1612" y="4610"/>
                </a:lnTo>
                <a:lnTo>
                  <a:pt x="1554" y="4644"/>
                </a:lnTo>
                <a:lnTo>
                  <a:pt x="1425" y="4475"/>
                </a:lnTo>
                <a:lnTo>
                  <a:pt x="1396" y="4455"/>
                </a:lnTo>
                <a:lnTo>
                  <a:pt x="864" y="4309"/>
                </a:lnTo>
                <a:lnTo>
                  <a:pt x="853" y="4307"/>
                </a:lnTo>
                <a:lnTo>
                  <a:pt x="842" y="4307"/>
                </a:lnTo>
                <a:lnTo>
                  <a:pt x="831" y="4308"/>
                </a:lnTo>
                <a:lnTo>
                  <a:pt x="821" y="4312"/>
                </a:lnTo>
                <a:lnTo>
                  <a:pt x="812" y="4318"/>
                </a:lnTo>
                <a:lnTo>
                  <a:pt x="808" y="4323"/>
                </a:lnTo>
                <a:lnTo>
                  <a:pt x="804" y="4328"/>
                </a:lnTo>
                <a:lnTo>
                  <a:pt x="802" y="4333"/>
                </a:lnTo>
                <a:lnTo>
                  <a:pt x="799" y="4340"/>
                </a:lnTo>
                <a:lnTo>
                  <a:pt x="795" y="4355"/>
                </a:lnTo>
                <a:lnTo>
                  <a:pt x="784" y="4428"/>
                </a:lnTo>
                <a:lnTo>
                  <a:pt x="555" y="4425"/>
                </a:lnTo>
                <a:lnTo>
                  <a:pt x="558" y="4150"/>
                </a:lnTo>
                <a:lnTo>
                  <a:pt x="790" y="3654"/>
                </a:lnTo>
                <a:lnTo>
                  <a:pt x="793" y="3649"/>
                </a:lnTo>
                <a:lnTo>
                  <a:pt x="794" y="3642"/>
                </a:lnTo>
                <a:lnTo>
                  <a:pt x="795" y="3630"/>
                </a:lnTo>
                <a:lnTo>
                  <a:pt x="793" y="3618"/>
                </a:lnTo>
                <a:lnTo>
                  <a:pt x="789" y="3607"/>
                </a:lnTo>
                <a:lnTo>
                  <a:pt x="783" y="3597"/>
                </a:lnTo>
                <a:lnTo>
                  <a:pt x="774" y="3588"/>
                </a:lnTo>
                <a:lnTo>
                  <a:pt x="765" y="3581"/>
                </a:lnTo>
                <a:lnTo>
                  <a:pt x="755" y="3577"/>
                </a:lnTo>
                <a:lnTo>
                  <a:pt x="421" y="3483"/>
                </a:lnTo>
                <a:lnTo>
                  <a:pt x="187" y="3360"/>
                </a:lnTo>
                <a:lnTo>
                  <a:pt x="224" y="3208"/>
                </a:lnTo>
                <a:lnTo>
                  <a:pt x="225" y="3199"/>
                </a:lnTo>
                <a:lnTo>
                  <a:pt x="225" y="3191"/>
                </a:lnTo>
                <a:lnTo>
                  <a:pt x="224" y="3184"/>
                </a:lnTo>
                <a:lnTo>
                  <a:pt x="221" y="3175"/>
                </a:lnTo>
                <a:lnTo>
                  <a:pt x="122" y="2906"/>
                </a:lnTo>
                <a:lnTo>
                  <a:pt x="175" y="2821"/>
                </a:lnTo>
                <a:lnTo>
                  <a:pt x="178" y="2812"/>
                </a:lnTo>
                <a:lnTo>
                  <a:pt x="182" y="2803"/>
                </a:lnTo>
                <a:lnTo>
                  <a:pt x="183" y="2793"/>
                </a:lnTo>
                <a:lnTo>
                  <a:pt x="182" y="2784"/>
                </a:lnTo>
                <a:lnTo>
                  <a:pt x="127" y="2365"/>
                </a:lnTo>
                <a:lnTo>
                  <a:pt x="178" y="2126"/>
                </a:lnTo>
                <a:lnTo>
                  <a:pt x="180" y="2120"/>
                </a:lnTo>
                <a:lnTo>
                  <a:pt x="180" y="2113"/>
                </a:lnTo>
                <a:lnTo>
                  <a:pt x="178" y="2106"/>
                </a:lnTo>
                <a:lnTo>
                  <a:pt x="177" y="2098"/>
                </a:lnTo>
                <a:lnTo>
                  <a:pt x="116" y="1885"/>
                </a:lnTo>
                <a:lnTo>
                  <a:pt x="403" y="1832"/>
                </a:lnTo>
                <a:lnTo>
                  <a:pt x="412" y="1829"/>
                </a:lnTo>
                <a:lnTo>
                  <a:pt x="421" y="1827"/>
                </a:lnTo>
                <a:lnTo>
                  <a:pt x="428" y="1822"/>
                </a:lnTo>
                <a:lnTo>
                  <a:pt x="434" y="1817"/>
                </a:lnTo>
                <a:lnTo>
                  <a:pt x="439" y="1810"/>
                </a:lnTo>
                <a:lnTo>
                  <a:pt x="442" y="1804"/>
                </a:lnTo>
                <a:lnTo>
                  <a:pt x="445" y="1798"/>
                </a:lnTo>
                <a:lnTo>
                  <a:pt x="447" y="1790"/>
                </a:lnTo>
                <a:lnTo>
                  <a:pt x="635" y="1033"/>
                </a:lnTo>
                <a:lnTo>
                  <a:pt x="637" y="1020"/>
                </a:lnTo>
                <a:lnTo>
                  <a:pt x="638" y="1014"/>
                </a:lnTo>
                <a:lnTo>
                  <a:pt x="637" y="1009"/>
                </a:lnTo>
                <a:lnTo>
                  <a:pt x="636" y="1005"/>
                </a:lnTo>
                <a:lnTo>
                  <a:pt x="635" y="1000"/>
                </a:lnTo>
                <a:lnTo>
                  <a:pt x="627" y="989"/>
                </a:lnTo>
                <a:lnTo>
                  <a:pt x="542" y="863"/>
                </a:lnTo>
                <a:lnTo>
                  <a:pt x="807" y="783"/>
                </a:lnTo>
                <a:lnTo>
                  <a:pt x="911" y="931"/>
                </a:lnTo>
                <a:lnTo>
                  <a:pt x="915" y="936"/>
                </a:lnTo>
                <a:lnTo>
                  <a:pt x="919" y="940"/>
                </a:lnTo>
                <a:lnTo>
                  <a:pt x="929" y="947"/>
                </a:lnTo>
                <a:lnTo>
                  <a:pt x="940" y="951"/>
                </a:lnTo>
                <a:lnTo>
                  <a:pt x="951" y="954"/>
                </a:lnTo>
                <a:lnTo>
                  <a:pt x="964" y="954"/>
                </a:lnTo>
                <a:lnTo>
                  <a:pt x="975" y="951"/>
                </a:lnTo>
                <a:lnTo>
                  <a:pt x="986" y="946"/>
                </a:lnTo>
                <a:lnTo>
                  <a:pt x="995" y="939"/>
                </a:lnTo>
                <a:lnTo>
                  <a:pt x="1236" y="701"/>
                </a:lnTo>
                <a:lnTo>
                  <a:pt x="1241" y="696"/>
                </a:lnTo>
                <a:lnTo>
                  <a:pt x="1246" y="689"/>
                </a:lnTo>
                <a:lnTo>
                  <a:pt x="1249" y="681"/>
                </a:lnTo>
                <a:lnTo>
                  <a:pt x="1251" y="673"/>
                </a:lnTo>
                <a:lnTo>
                  <a:pt x="1253" y="665"/>
                </a:lnTo>
                <a:lnTo>
                  <a:pt x="1253" y="656"/>
                </a:lnTo>
                <a:lnTo>
                  <a:pt x="1251" y="647"/>
                </a:lnTo>
                <a:lnTo>
                  <a:pt x="1248" y="640"/>
                </a:lnTo>
                <a:lnTo>
                  <a:pt x="1131" y="379"/>
                </a:lnTo>
                <a:lnTo>
                  <a:pt x="1156" y="128"/>
                </a:lnTo>
                <a:lnTo>
                  <a:pt x="1289" y="191"/>
                </a:lnTo>
                <a:lnTo>
                  <a:pt x="1295" y="192"/>
                </a:lnTo>
                <a:lnTo>
                  <a:pt x="1302" y="195"/>
                </a:lnTo>
                <a:lnTo>
                  <a:pt x="1314" y="196"/>
                </a:lnTo>
                <a:lnTo>
                  <a:pt x="1327" y="193"/>
                </a:lnTo>
                <a:lnTo>
                  <a:pt x="1338" y="190"/>
                </a:lnTo>
                <a:lnTo>
                  <a:pt x="1448" y="133"/>
                </a:lnTo>
                <a:lnTo>
                  <a:pt x="1700" y="416"/>
                </a:lnTo>
                <a:lnTo>
                  <a:pt x="1708" y="425"/>
                </a:lnTo>
                <a:lnTo>
                  <a:pt x="1718" y="430"/>
                </a:lnTo>
                <a:lnTo>
                  <a:pt x="1729" y="433"/>
                </a:lnTo>
                <a:lnTo>
                  <a:pt x="1740" y="435"/>
                </a:lnTo>
                <a:lnTo>
                  <a:pt x="1880" y="437"/>
                </a:lnTo>
                <a:lnTo>
                  <a:pt x="1863" y="552"/>
                </a:lnTo>
                <a:lnTo>
                  <a:pt x="1823" y="612"/>
                </a:lnTo>
                <a:lnTo>
                  <a:pt x="1819" y="618"/>
                </a:lnTo>
                <a:lnTo>
                  <a:pt x="1817" y="624"/>
                </a:lnTo>
                <a:lnTo>
                  <a:pt x="1816" y="632"/>
                </a:lnTo>
                <a:lnTo>
                  <a:pt x="1816" y="638"/>
                </a:lnTo>
                <a:lnTo>
                  <a:pt x="1817" y="646"/>
                </a:lnTo>
                <a:lnTo>
                  <a:pt x="1818" y="652"/>
                </a:lnTo>
                <a:lnTo>
                  <a:pt x="1821" y="658"/>
                </a:lnTo>
                <a:lnTo>
                  <a:pt x="1823" y="665"/>
                </a:lnTo>
                <a:lnTo>
                  <a:pt x="1827" y="671"/>
                </a:lnTo>
                <a:lnTo>
                  <a:pt x="1832" y="676"/>
                </a:lnTo>
                <a:lnTo>
                  <a:pt x="1837" y="681"/>
                </a:lnTo>
                <a:lnTo>
                  <a:pt x="1842" y="686"/>
                </a:lnTo>
                <a:lnTo>
                  <a:pt x="1848" y="689"/>
                </a:lnTo>
                <a:lnTo>
                  <a:pt x="1855" y="691"/>
                </a:lnTo>
                <a:lnTo>
                  <a:pt x="1861" y="694"/>
                </a:lnTo>
                <a:lnTo>
                  <a:pt x="1867" y="694"/>
                </a:lnTo>
                <a:lnTo>
                  <a:pt x="2103" y="696"/>
                </a:lnTo>
                <a:lnTo>
                  <a:pt x="2112" y="696"/>
                </a:lnTo>
                <a:lnTo>
                  <a:pt x="2120" y="694"/>
                </a:lnTo>
                <a:lnTo>
                  <a:pt x="2126" y="691"/>
                </a:lnTo>
                <a:lnTo>
                  <a:pt x="2134" y="689"/>
                </a:lnTo>
                <a:lnTo>
                  <a:pt x="2139" y="685"/>
                </a:lnTo>
                <a:lnTo>
                  <a:pt x="2144" y="680"/>
                </a:lnTo>
                <a:lnTo>
                  <a:pt x="2149" y="675"/>
                </a:lnTo>
                <a:lnTo>
                  <a:pt x="2152" y="668"/>
                </a:lnTo>
                <a:lnTo>
                  <a:pt x="2200" y="585"/>
                </a:lnTo>
                <a:lnTo>
                  <a:pt x="2328" y="583"/>
                </a:lnTo>
                <a:lnTo>
                  <a:pt x="2342" y="582"/>
                </a:lnTo>
                <a:lnTo>
                  <a:pt x="2353" y="577"/>
                </a:lnTo>
                <a:lnTo>
                  <a:pt x="2364" y="570"/>
                </a:lnTo>
                <a:lnTo>
                  <a:pt x="2372" y="560"/>
                </a:lnTo>
                <a:lnTo>
                  <a:pt x="2508" y="382"/>
                </a:lnTo>
                <a:lnTo>
                  <a:pt x="2865" y="602"/>
                </a:lnTo>
                <a:lnTo>
                  <a:pt x="2870" y="735"/>
                </a:lnTo>
                <a:lnTo>
                  <a:pt x="2871" y="744"/>
                </a:lnTo>
                <a:lnTo>
                  <a:pt x="2874" y="751"/>
                </a:lnTo>
                <a:lnTo>
                  <a:pt x="2876" y="759"/>
                </a:lnTo>
                <a:lnTo>
                  <a:pt x="2880" y="765"/>
                </a:lnTo>
                <a:lnTo>
                  <a:pt x="2885" y="770"/>
                </a:lnTo>
                <a:lnTo>
                  <a:pt x="2890" y="775"/>
                </a:lnTo>
                <a:lnTo>
                  <a:pt x="2896" y="779"/>
                </a:lnTo>
                <a:lnTo>
                  <a:pt x="2903" y="783"/>
                </a:lnTo>
                <a:lnTo>
                  <a:pt x="3097" y="873"/>
                </a:lnTo>
                <a:lnTo>
                  <a:pt x="3094" y="1180"/>
                </a:lnTo>
                <a:lnTo>
                  <a:pt x="3018" y="1275"/>
                </a:lnTo>
                <a:lnTo>
                  <a:pt x="3012" y="1284"/>
                </a:lnTo>
                <a:lnTo>
                  <a:pt x="3008" y="1294"/>
                </a:lnTo>
                <a:lnTo>
                  <a:pt x="3007" y="1304"/>
                </a:lnTo>
                <a:lnTo>
                  <a:pt x="3006" y="1314"/>
                </a:lnTo>
                <a:lnTo>
                  <a:pt x="3008" y="1324"/>
                </a:lnTo>
                <a:lnTo>
                  <a:pt x="3011" y="1334"/>
                </a:lnTo>
                <a:lnTo>
                  <a:pt x="3016" y="1343"/>
                </a:lnTo>
                <a:lnTo>
                  <a:pt x="3023" y="1351"/>
                </a:lnTo>
                <a:lnTo>
                  <a:pt x="3253" y="1567"/>
                </a:lnTo>
                <a:lnTo>
                  <a:pt x="3364" y="2386"/>
                </a:lnTo>
                <a:lnTo>
                  <a:pt x="3326" y="2450"/>
                </a:lnTo>
                <a:close/>
                <a:moveTo>
                  <a:pt x="1324" y="2544"/>
                </a:moveTo>
                <a:lnTo>
                  <a:pt x="896" y="2279"/>
                </a:lnTo>
                <a:lnTo>
                  <a:pt x="632" y="2427"/>
                </a:lnTo>
                <a:lnTo>
                  <a:pt x="1091" y="2723"/>
                </a:lnTo>
                <a:lnTo>
                  <a:pt x="568" y="3047"/>
                </a:lnTo>
                <a:lnTo>
                  <a:pt x="824" y="3231"/>
                </a:lnTo>
                <a:lnTo>
                  <a:pt x="1352" y="2891"/>
                </a:lnTo>
                <a:lnTo>
                  <a:pt x="1882" y="3231"/>
                </a:lnTo>
                <a:lnTo>
                  <a:pt x="2137" y="3047"/>
                </a:lnTo>
                <a:lnTo>
                  <a:pt x="1613" y="2723"/>
                </a:lnTo>
                <a:lnTo>
                  <a:pt x="2072" y="2427"/>
                </a:lnTo>
                <a:lnTo>
                  <a:pt x="1807" y="2279"/>
                </a:lnTo>
                <a:lnTo>
                  <a:pt x="1539" y="2445"/>
                </a:lnTo>
                <a:lnTo>
                  <a:pt x="1451" y="2758"/>
                </a:lnTo>
                <a:lnTo>
                  <a:pt x="1371" y="2758"/>
                </a:lnTo>
                <a:lnTo>
                  <a:pt x="1693" y="1589"/>
                </a:lnTo>
                <a:lnTo>
                  <a:pt x="2757" y="1439"/>
                </a:lnTo>
                <a:lnTo>
                  <a:pt x="1798" y="809"/>
                </a:lnTo>
                <a:lnTo>
                  <a:pt x="1324" y="2544"/>
                </a:lnTo>
                <a:close/>
                <a:moveTo>
                  <a:pt x="2479" y="1377"/>
                </a:moveTo>
                <a:lnTo>
                  <a:pt x="1721" y="1484"/>
                </a:lnTo>
                <a:lnTo>
                  <a:pt x="1858" y="970"/>
                </a:lnTo>
                <a:lnTo>
                  <a:pt x="2479" y="1377"/>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grpSp>
        <p:nvGrpSpPr>
          <p:cNvPr id="39" name="Gruppieren 48">
            <a:extLst>
              <a:ext uri="{FF2B5EF4-FFF2-40B4-BE49-F238E27FC236}">
                <a16:creationId xmlns:a16="http://schemas.microsoft.com/office/drawing/2014/main" id="{67FD0076-5077-4976-BDE8-2AFE38B7570F}"/>
              </a:ext>
            </a:extLst>
          </p:cNvPr>
          <p:cNvGrpSpPr>
            <a:grpSpLocks noChangeAspect="1"/>
          </p:cNvGrpSpPr>
          <p:nvPr/>
        </p:nvGrpSpPr>
        <p:grpSpPr>
          <a:xfrm>
            <a:off x="645710" y="1149419"/>
            <a:ext cx="394322" cy="417510"/>
            <a:chOff x="1841500" y="1570038"/>
            <a:chExt cx="900113" cy="898525"/>
          </a:xfrm>
          <a:solidFill>
            <a:srgbClr val="000000"/>
          </a:solidFill>
        </p:grpSpPr>
        <p:sp>
          <p:nvSpPr>
            <p:cNvPr id="40" name="Freeform 9">
              <a:extLst>
                <a:ext uri="{FF2B5EF4-FFF2-40B4-BE49-F238E27FC236}">
                  <a16:creationId xmlns:a16="http://schemas.microsoft.com/office/drawing/2014/main" id="{EA9EED8E-EA30-4EAE-AEE3-7F41820BE93A}"/>
                </a:ext>
              </a:extLst>
            </p:cNvPr>
            <p:cNvSpPr>
              <a:spLocks noEditPoints="1"/>
            </p:cNvSpPr>
            <p:nvPr/>
          </p:nvSpPr>
          <p:spPr bwMode="auto">
            <a:xfrm>
              <a:off x="1841500" y="1570038"/>
              <a:ext cx="900113" cy="898525"/>
            </a:xfrm>
            <a:custGeom>
              <a:avLst/>
              <a:gdLst>
                <a:gd name="T0" fmla="*/ 206 w 2835"/>
                <a:gd name="T1" fmla="*/ 1771 h 2830"/>
                <a:gd name="T2" fmla="*/ 100 w 2835"/>
                <a:gd name="T3" fmla="*/ 1534 h 2830"/>
                <a:gd name="T4" fmla="*/ 135 w 2835"/>
                <a:gd name="T5" fmla="*/ 751 h 2830"/>
                <a:gd name="T6" fmla="*/ 316 w 2835"/>
                <a:gd name="T7" fmla="*/ 1311 h 2830"/>
                <a:gd name="T8" fmla="*/ 285 w 2835"/>
                <a:gd name="T9" fmla="*/ 1455 h 2830"/>
                <a:gd name="T10" fmla="*/ 642 w 2835"/>
                <a:gd name="T11" fmla="*/ 1868 h 2830"/>
                <a:gd name="T12" fmla="*/ 329 w 2835"/>
                <a:gd name="T13" fmla="*/ 1452 h 2830"/>
                <a:gd name="T14" fmla="*/ 355 w 2835"/>
                <a:gd name="T15" fmla="*/ 1331 h 2830"/>
                <a:gd name="T16" fmla="*/ 633 w 2835"/>
                <a:gd name="T17" fmla="*/ 1535 h 2830"/>
                <a:gd name="T18" fmla="*/ 845 w 2835"/>
                <a:gd name="T19" fmla="*/ 1663 h 2830"/>
                <a:gd name="T20" fmla="*/ 993 w 2835"/>
                <a:gd name="T21" fmla="*/ 1812 h 2830"/>
                <a:gd name="T22" fmla="*/ 1071 w 2835"/>
                <a:gd name="T23" fmla="*/ 2099 h 2830"/>
                <a:gd name="T24" fmla="*/ 1126 w 2835"/>
                <a:gd name="T25" fmla="*/ 1892 h 2830"/>
                <a:gd name="T26" fmla="*/ 1012 w 2835"/>
                <a:gd name="T27" fmla="*/ 1693 h 2830"/>
                <a:gd name="T28" fmla="*/ 800 w 2835"/>
                <a:gd name="T29" fmla="*/ 1544 h 2830"/>
                <a:gd name="T30" fmla="*/ 407 w 2835"/>
                <a:gd name="T31" fmla="*/ 1197 h 2830"/>
                <a:gd name="T32" fmla="*/ 190 w 2835"/>
                <a:gd name="T33" fmla="*/ 683 h 2830"/>
                <a:gd name="T34" fmla="*/ 64 w 2835"/>
                <a:gd name="T35" fmla="*/ 628 h 2830"/>
                <a:gd name="T36" fmla="*/ 14 w 2835"/>
                <a:gd name="T37" fmla="*/ 1547 h 2830"/>
                <a:gd name="T38" fmla="*/ 134 w 2835"/>
                <a:gd name="T39" fmla="*/ 1819 h 2830"/>
                <a:gd name="T40" fmla="*/ 1247 w 2835"/>
                <a:gd name="T41" fmla="*/ 2829 h 2830"/>
                <a:gd name="T42" fmla="*/ 2813 w 2835"/>
                <a:gd name="T43" fmla="*/ 640 h 2830"/>
                <a:gd name="T44" fmla="*/ 2701 w 2835"/>
                <a:gd name="T45" fmla="*/ 640 h 2830"/>
                <a:gd name="T46" fmla="*/ 2590 w 2835"/>
                <a:gd name="T47" fmla="*/ 757 h 2830"/>
                <a:gd name="T48" fmla="*/ 2164 w 2835"/>
                <a:gd name="T49" fmla="*/ 1449 h 2830"/>
                <a:gd name="T50" fmla="*/ 1895 w 2835"/>
                <a:gd name="T51" fmla="*/ 1625 h 2830"/>
                <a:gd name="T52" fmla="*/ 1744 w 2835"/>
                <a:gd name="T53" fmla="*/ 1809 h 2830"/>
                <a:gd name="T54" fmla="*/ 1678 w 2835"/>
                <a:gd name="T55" fmla="*/ 2099 h 2830"/>
                <a:gd name="T56" fmla="*/ 1807 w 2835"/>
                <a:gd name="T57" fmla="*/ 1882 h 2830"/>
                <a:gd name="T58" fmla="*/ 1920 w 2835"/>
                <a:gd name="T59" fmla="*/ 1717 h 2830"/>
                <a:gd name="T60" fmla="*/ 2128 w 2835"/>
                <a:gd name="T61" fmla="*/ 1603 h 2830"/>
                <a:gd name="T62" fmla="*/ 2448 w 2835"/>
                <a:gd name="T63" fmla="*/ 1308 h 2830"/>
                <a:gd name="T64" fmla="*/ 2504 w 2835"/>
                <a:gd name="T65" fmla="*/ 1393 h 2830"/>
                <a:gd name="T66" fmla="*/ 2483 w 2835"/>
                <a:gd name="T67" fmla="*/ 1530 h 2830"/>
                <a:gd name="T68" fmla="*/ 2536 w 2835"/>
                <a:gd name="T69" fmla="*/ 1522 h 2830"/>
                <a:gd name="T70" fmla="*/ 2536 w 2835"/>
                <a:gd name="T71" fmla="*/ 1345 h 2830"/>
                <a:gd name="T72" fmla="*/ 2676 w 2835"/>
                <a:gd name="T73" fmla="*/ 782 h 2830"/>
                <a:gd name="T74" fmla="*/ 2749 w 2835"/>
                <a:gd name="T75" fmla="*/ 715 h 2830"/>
                <a:gd name="T76" fmla="*/ 2711 w 2835"/>
                <a:gd name="T77" fmla="*/ 1637 h 2830"/>
                <a:gd name="T78" fmla="*/ 2276 w 2835"/>
                <a:gd name="T79" fmla="*/ 2181 h 2830"/>
                <a:gd name="T80" fmla="*/ 2703 w 2835"/>
                <a:gd name="T81" fmla="*/ 1819 h 2830"/>
                <a:gd name="T82" fmla="*/ 2823 w 2835"/>
                <a:gd name="T83" fmla="*/ 1547 h 2830"/>
                <a:gd name="T84" fmla="*/ 1624 w 2835"/>
                <a:gd name="T85" fmla="*/ 2783 h 2830"/>
                <a:gd name="T86" fmla="*/ 1624 w 2835"/>
                <a:gd name="T87" fmla="*/ 2412 h 2830"/>
                <a:gd name="T88" fmla="*/ 1011 w 2835"/>
                <a:gd name="T89" fmla="*/ 1286 h 2830"/>
                <a:gd name="T90" fmla="*/ 1381 w 2835"/>
                <a:gd name="T91" fmla="*/ 1344 h 2830"/>
                <a:gd name="T92" fmla="*/ 1411 w 2835"/>
                <a:gd name="T93" fmla="*/ 1400 h 2830"/>
                <a:gd name="T94" fmla="*/ 1459 w 2835"/>
                <a:gd name="T95" fmla="*/ 1360 h 2830"/>
                <a:gd name="T96" fmla="*/ 1368 w 2835"/>
                <a:gd name="T97" fmla="*/ 278 h 2830"/>
                <a:gd name="T98" fmla="*/ 1875 w 2835"/>
                <a:gd name="T99" fmla="*/ 1529 h 2830"/>
                <a:gd name="T100" fmla="*/ 1983 w 2835"/>
                <a:gd name="T101" fmla="*/ 1426 h 2830"/>
                <a:gd name="T102" fmla="*/ 1970 w 2835"/>
                <a:gd name="T103" fmla="*/ 81 h 2830"/>
                <a:gd name="T104" fmla="*/ 1845 w 2835"/>
                <a:gd name="T105" fmla="*/ 1 h 2830"/>
                <a:gd name="T106" fmla="*/ 907 w 2835"/>
                <a:gd name="T107" fmla="*/ 35 h 2830"/>
                <a:gd name="T108" fmla="*/ 847 w 2835"/>
                <a:gd name="T109" fmla="*/ 1379 h 2830"/>
                <a:gd name="T110" fmla="*/ 907 w 2835"/>
                <a:gd name="T111" fmla="*/ 1500 h 2830"/>
                <a:gd name="T112" fmla="*/ 948 w 2835"/>
                <a:gd name="T113" fmla="*/ 146 h 2830"/>
                <a:gd name="T114" fmla="*/ 1842 w 2835"/>
                <a:gd name="T115" fmla="*/ 101 h 2830"/>
                <a:gd name="T116" fmla="*/ 1889 w 2835"/>
                <a:gd name="T117" fmla="*/ 1390 h 2830"/>
                <a:gd name="T118" fmla="*/ 996 w 2835"/>
                <a:gd name="T119" fmla="*/ 1434 h 2830"/>
                <a:gd name="T120" fmla="*/ 1403 w 2835"/>
                <a:gd name="T121" fmla="*/ 41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35" h="2830">
                  <a:moveTo>
                    <a:pt x="544" y="2335"/>
                  </a:moveTo>
                  <a:lnTo>
                    <a:pt x="631" y="2335"/>
                  </a:lnTo>
                  <a:lnTo>
                    <a:pt x="631" y="2264"/>
                  </a:lnTo>
                  <a:lnTo>
                    <a:pt x="620" y="2251"/>
                  </a:lnTo>
                  <a:lnTo>
                    <a:pt x="620" y="2251"/>
                  </a:lnTo>
                  <a:lnTo>
                    <a:pt x="559" y="2181"/>
                  </a:lnTo>
                  <a:lnTo>
                    <a:pt x="420" y="2021"/>
                  </a:lnTo>
                  <a:lnTo>
                    <a:pt x="420" y="2021"/>
                  </a:lnTo>
                  <a:lnTo>
                    <a:pt x="266" y="1843"/>
                  </a:lnTo>
                  <a:lnTo>
                    <a:pt x="206" y="1771"/>
                  </a:lnTo>
                  <a:lnTo>
                    <a:pt x="166" y="1723"/>
                  </a:lnTo>
                  <a:lnTo>
                    <a:pt x="166" y="1723"/>
                  </a:lnTo>
                  <a:lnTo>
                    <a:pt x="155" y="1704"/>
                  </a:lnTo>
                  <a:lnTo>
                    <a:pt x="144" y="1683"/>
                  </a:lnTo>
                  <a:lnTo>
                    <a:pt x="134" y="1661"/>
                  </a:lnTo>
                  <a:lnTo>
                    <a:pt x="125" y="1637"/>
                  </a:lnTo>
                  <a:lnTo>
                    <a:pt x="117" y="1611"/>
                  </a:lnTo>
                  <a:lnTo>
                    <a:pt x="110" y="1585"/>
                  </a:lnTo>
                  <a:lnTo>
                    <a:pt x="105" y="1558"/>
                  </a:lnTo>
                  <a:lnTo>
                    <a:pt x="100" y="1534"/>
                  </a:lnTo>
                  <a:lnTo>
                    <a:pt x="100" y="1534"/>
                  </a:lnTo>
                  <a:lnTo>
                    <a:pt x="94" y="1486"/>
                  </a:lnTo>
                  <a:lnTo>
                    <a:pt x="90" y="1449"/>
                  </a:lnTo>
                  <a:lnTo>
                    <a:pt x="87" y="1414"/>
                  </a:lnTo>
                  <a:lnTo>
                    <a:pt x="87" y="715"/>
                  </a:lnTo>
                  <a:lnTo>
                    <a:pt x="87" y="715"/>
                  </a:lnTo>
                  <a:lnTo>
                    <a:pt x="99" y="720"/>
                  </a:lnTo>
                  <a:lnTo>
                    <a:pt x="110" y="727"/>
                  </a:lnTo>
                  <a:lnTo>
                    <a:pt x="124" y="739"/>
                  </a:lnTo>
                  <a:lnTo>
                    <a:pt x="135" y="751"/>
                  </a:lnTo>
                  <a:lnTo>
                    <a:pt x="135" y="751"/>
                  </a:lnTo>
                  <a:lnTo>
                    <a:pt x="149" y="767"/>
                  </a:lnTo>
                  <a:lnTo>
                    <a:pt x="159" y="782"/>
                  </a:lnTo>
                  <a:lnTo>
                    <a:pt x="159" y="782"/>
                  </a:lnTo>
                  <a:lnTo>
                    <a:pt x="166" y="792"/>
                  </a:lnTo>
                  <a:lnTo>
                    <a:pt x="324" y="1299"/>
                  </a:lnTo>
                  <a:lnTo>
                    <a:pt x="324" y="1299"/>
                  </a:lnTo>
                  <a:lnTo>
                    <a:pt x="324" y="1301"/>
                  </a:lnTo>
                  <a:lnTo>
                    <a:pt x="324" y="1301"/>
                  </a:lnTo>
                  <a:lnTo>
                    <a:pt x="316" y="1311"/>
                  </a:lnTo>
                  <a:lnTo>
                    <a:pt x="310" y="1321"/>
                  </a:lnTo>
                  <a:lnTo>
                    <a:pt x="304" y="1333"/>
                  </a:lnTo>
                  <a:lnTo>
                    <a:pt x="299" y="1345"/>
                  </a:lnTo>
                  <a:lnTo>
                    <a:pt x="299" y="1345"/>
                  </a:lnTo>
                  <a:lnTo>
                    <a:pt x="295" y="1363"/>
                  </a:lnTo>
                  <a:lnTo>
                    <a:pt x="290" y="1385"/>
                  </a:lnTo>
                  <a:lnTo>
                    <a:pt x="286" y="1411"/>
                  </a:lnTo>
                  <a:lnTo>
                    <a:pt x="285" y="1440"/>
                  </a:lnTo>
                  <a:lnTo>
                    <a:pt x="285" y="1440"/>
                  </a:lnTo>
                  <a:lnTo>
                    <a:pt x="285" y="1455"/>
                  </a:lnTo>
                  <a:lnTo>
                    <a:pt x="286" y="1471"/>
                  </a:lnTo>
                  <a:lnTo>
                    <a:pt x="290" y="1489"/>
                  </a:lnTo>
                  <a:lnTo>
                    <a:pt x="294" y="1505"/>
                  </a:lnTo>
                  <a:lnTo>
                    <a:pt x="300" y="1522"/>
                  </a:lnTo>
                  <a:lnTo>
                    <a:pt x="307" y="1539"/>
                  </a:lnTo>
                  <a:lnTo>
                    <a:pt x="317" y="1555"/>
                  </a:lnTo>
                  <a:lnTo>
                    <a:pt x="329" y="1570"/>
                  </a:lnTo>
                  <a:lnTo>
                    <a:pt x="329" y="1570"/>
                  </a:lnTo>
                  <a:lnTo>
                    <a:pt x="610" y="1897"/>
                  </a:lnTo>
                  <a:lnTo>
                    <a:pt x="642" y="1868"/>
                  </a:lnTo>
                  <a:lnTo>
                    <a:pt x="642" y="1868"/>
                  </a:lnTo>
                  <a:lnTo>
                    <a:pt x="362" y="1541"/>
                  </a:lnTo>
                  <a:lnTo>
                    <a:pt x="362" y="1541"/>
                  </a:lnTo>
                  <a:lnTo>
                    <a:pt x="354" y="1530"/>
                  </a:lnTo>
                  <a:lnTo>
                    <a:pt x="346" y="1517"/>
                  </a:lnTo>
                  <a:lnTo>
                    <a:pt x="340" y="1505"/>
                  </a:lnTo>
                  <a:lnTo>
                    <a:pt x="335" y="1492"/>
                  </a:lnTo>
                  <a:lnTo>
                    <a:pt x="332" y="1480"/>
                  </a:lnTo>
                  <a:lnTo>
                    <a:pt x="330" y="1466"/>
                  </a:lnTo>
                  <a:lnTo>
                    <a:pt x="329" y="1452"/>
                  </a:lnTo>
                  <a:lnTo>
                    <a:pt x="329" y="1440"/>
                  </a:lnTo>
                  <a:lnTo>
                    <a:pt x="329" y="1440"/>
                  </a:lnTo>
                  <a:lnTo>
                    <a:pt x="330" y="1415"/>
                  </a:lnTo>
                  <a:lnTo>
                    <a:pt x="332" y="1393"/>
                  </a:lnTo>
                  <a:lnTo>
                    <a:pt x="336" y="1373"/>
                  </a:lnTo>
                  <a:lnTo>
                    <a:pt x="341" y="1358"/>
                  </a:lnTo>
                  <a:lnTo>
                    <a:pt x="341" y="1358"/>
                  </a:lnTo>
                  <a:lnTo>
                    <a:pt x="345" y="1348"/>
                  </a:lnTo>
                  <a:lnTo>
                    <a:pt x="350" y="1339"/>
                  </a:lnTo>
                  <a:lnTo>
                    <a:pt x="355" y="1331"/>
                  </a:lnTo>
                  <a:lnTo>
                    <a:pt x="362" y="1324"/>
                  </a:lnTo>
                  <a:lnTo>
                    <a:pt x="371" y="1318"/>
                  </a:lnTo>
                  <a:lnTo>
                    <a:pt x="380" y="1313"/>
                  </a:lnTo>
                  <a:lnTo>
                    <a:pt x="389" y="1308"/>
                  </a:lnTo>
                  <a:lnTo>
                    <a:pt x="399" y="1304"/>
                  </a:lnTo>
                  <a:lnTo>
                    <a:pt x="399" y="1304"/>
                  </a:lnTo>
                  <a:lnTo>
                    <a:pt x="412" y="1299"/>
                  </a:lnTo>
                  <a:lnTo>
                    <a:pt x="412" y="1299"/>
                  </a:lnTo>
                  <a:lnTo>
                    <a:pt x="556" y="1454"/>
                  </a:lnTo>
                  <a:lnTo>
                    <a:pt x="633" y="1535"/>
                  </a:lnTo>
                  <a:lnTo>
                    <a:pt x="690" y="1592"/>
                  </a:lnTo>
                  <a:lnTo>
                    <a:pt x="697" y="1601"/>
                  </a:lnTo>
                  <a:lnTo>
                    <a:pt x="707" y="1603"/>
                  </a:lnTo>
                  <a:lnTo>
                    <a:pt x="707" y="1603"/>
                  </a:lnTo>
                  <a:lnTo>
                    <a:pt x="733" y="1612"/>
                  </a:lnTo>
                  <a:lnTo>
                    <a:pt x="757" y="1621"/>
                  </a:lnTo>
                  <a:lnTo>
                    <a:pt x="781" y="1631"/>
                  </a:lnTo>
                  <a:lnTo>
                    <a:pt x="803" y="1641"/>
                  </a:lnTo>
                  <a:lnTo>
                    <a:pt x="825" y="1652"/>
                  </a:lnTo>
                  <a:lnTo>
                    <a:pt x="845" y="1663"/>
                  </a:lnTo>
                  <a:lnTo>
                    <a:pt x="863" y="1676"/>
                  </a:lnTo>
                  <a:lnTo>
                    <a:pt x="882" y="1690"/>
                  </a:lnTo>
                  <a:lnTo>
                    <a:pt x="898" y="1703"/>
                  </a:lnTo>
                  <a:lnTo>
                    <a:pt x="915" y="1717"/>
                  </a:lnTo>
                  <a:lnTo>
                    <a:pt x="930" y="1732"/>
                  </a:lnTo>
                  <a:lnTo>
                    <a:pt x="945" y="1747"/>
                  </a:lnTo>
                  <a:lnTo>
                    <a:pt x="958" y="1763"/>
                  </a:lnTo>
                  <a:lnTo>
                    <a:pt x="971" y="1778"/>
                  </a:lnTo>
                  <a:lnTo>
                    <a:pt x="982" y="1796"/>
                  </a:lnTo>
                  <a:lnTo>
                    <a:pt x="993" y="1812"/>
                  </a:lnTo>
                  <a:lnTo>
                    <a:pt x="1003" y="1829"/>
                  </a:lnTo>
                  <a:lnTo>
                    <a:pt x="1012" y="1845"/>
                  </a:lnTo>
                  <a:lnTo>
                    <a:pt x="1021" y="1863"/>
                  </a:lnTo>
                  <a:lnTo>
                    <a:pt x="1028" y="1882"/>
                  </a:lnTo>
                  <a:lnTo>
                    <a:pt x="1042" y="1918"/>
                  </a:lnTo>
                  <a:lnTo>
                    <a:pt x="1053" y="1954"/>
                  </a:lnTo>
                  <a:lnTo>
                    <a:pt x="1061" y="1990"/>
                  </a:lnTo>
                  <a:lnTo>
                    <a:pt x="1067" y="2026"/>
                  </a:lnTo>
                  <a:lnTo>
                    <a:pt x="1070" y="2064"/>
                  </a:lnTo>
                  <a:lnTo>
                    <a:pt x="1071" y="2099"/>
                  </a:lnTo>
                  <a:lnTo>
                    <a:pt x="1071" y="2335"/>
                  </a:lnTo>
                  <a:lnTo>
                    <a:pt x="1158" y="2335"/>
                  </a:lnTo>
                  <a:lnTo>
                    <a:pt x="1158" y="2099"/>
                  </a:lnTo>
                  <a:lnTo>
                    <a:pt x="1158" y="2099"/>
                  </a:lnTo>
                  <a:lnTo>
                    <a:pt x="1157" y="2059"/>
                  </a:lnTo>
                  <a:lnTo>
                    <a:pt x="1153" y="2018"/>
                  </a:lnTo>
                  <a:lnTo>
                    <a:pt x="1147" y="1977"/>
                  </a:lnTo>
                  <a:lnTo>
                    <a:pt x="1138" y="1934"/>
                  </a:lnTo>
                  <a:lnTo>
                    <a:pt x="1132" y="1913"/>
                  </a:lnTo>
                  <a:lnTo>
                    <a:pt x="1126" y="1892"/>
                  </a:lnTo>
                  <a:lnTo>
                    <a:pt x="1118" y="1872"/>
                  </a:lnTo>
                  <a:lnTo>
                    <a:pt x="1110" y="1850"/>
                  </a:lnTo>
                  <a:lnTo>
                    <a:pt x="1101" y="1829"/>
                  </a:lnTo>
                  <a:lnTo>
                    <a:pt x="1091" y="1809"/>
                  </a:lnTo>
                  <a:lnTo>
                    <a:pt x="1081" y="1789"/>
                  </a:lnTo>
                  <a:lnTo>
                    <a:pt x="1068" y="1769"/>
                  </a:lnTo>
                  <a:lnTo>
                    <a:pt x="1056" y="1749"/>
                  </a:lnTo>
                  <a:lnTo>
                    <a:pt x="1042" y="1731"/>
                  </a:lnTo>
                  <a:lnTo>
                    <a:pt x="1028" y="1711"/>
                  </a:lnTo>
                  <a:lnTo>
                    <a:pt x="1012" y="1693"/>
                  </a:lnTo>
                  <a:lnTo>
                    <a:pt x="996" y="1675"/>
                  </a:lnTo>
                  <a:lnTo>
                    <a:pt x="978" y="1658"/>
                  </a:lnTo>
                  <a:lnTo>
                    <a:pt x="960" y="1641"/>
                  </a:lnTo>
                  <a:lnTo>
                    <a:pt x="940" y="1625"/>
                  </a:lnTo>
                  <a:lnTo>
                    <a:pt x="920" y="1610"/>
                  </a:lnTo>
                  <a:lnTo>
                    <a:pt x="897" y="1595"/>
                  </a:lnTo>
                  <a:lnTo>
                    <a:pt x="875" y="1581"/>
                  </a:lnTo>
                  <a:lnTo>
                    <a:pt x="851" y="1567"/>
                  </a:lnTo>
                  <a:lnTo>
                    <a:pt x="826" y="1555"/>
                  </a:lnTo>
                  <a:lnTo>
                    <a:pt x="800" y="1544"/>
                  </a:lnTo>
                  <a:lnTo>
                    <a:pt x="772" y="1534"/>
                  </a:lnTo>
                  <a:lnTo>
                    <a:pt x="743" y="1524"/>
                  </a:lnTo>
                  <a:lnTo>
                    <a:pt x="743" y="1524"/>
                  </a:lnTo>
                  <a:lnTo>
                    <a:pt x="671" y="1449"/>
                  </a:lnTo>
                  <a:lnTo>
                    <a:pt x="578" y="1350"/>
                  </a:lnTo>
                  <a:lnTo>
                    <a:pt x="495" y="1259"/>
                  </a:lnTo>
                  <a:lnTo>
                    <a:pt x="446" y="1209"/>
                  </a:lnTo>
                  <a:lnTo>
                    <a:pt x="430" y="1193"/>
                  </a:lnTo>
                  <a:lnTo>
                    <a:pt x="407" y="1197"/>
                  </a:lnTo>
                  <a:lnTo>
                    <a:pt x="407" y="1197"/>
                  </a:lnTo>
                  <a:lnTo>
                    <a:pt x="396" y="1199"/>
                  </a:lnTo>
                  <a:lnTo>
                    <a:pt x="384" y="1202"/>
                  </a:lnTo>
                  <a:lnTo>
                    <a:pt x="246" y="757"/>
                  </a:lnTo>
                  <a:lnTo>
                    <a:pt x="244" y="754"/>
                  </a:lnTo>
                  <a:lnTo>
                    <a:pt x="244" y="754"/>
                  </a:lnTo>
                  <a:lnTo>
                    <a:pt x="231" y="735"/>
                  </a:lnTo>
                  <a:lnTo>
                    <a:pt x="219" y="715"/>
                  </a:lnTo>
                  <a:lnTo>
                    <a:pt x="200" y="694"/>
                  </a:lnTo>
                  <a:lnTo>
                    <a:pt x="200" y="694"/>
                  </a:lnTo>
                  <a:lnTo>
                    <a:pt x="190" y="683"/>
                  </a:lnTo>
                  <a:lnTo>
                    <a:pt x="177" y="671"/>
                  </a:lnTo>
                  <a:lnTo>
                    <a:pt x="165" y="660"/>
                  </a:lnTo>
                  <a:lnTo>
                    <a:pt x="151" y="650"/>
                  </a:lnTo>
                  <a:lnTo>
                    <a:pt x="135" y="640"/>
                  </a:lnTo>
                  <a:lnTo>
                    <a:pt x="117" y="634"/>
                  </a:lnTo>
                  <a:lnTo>
                    <a:pt x="99" y="629"/>
                  </a:lnTo>
                  <a:lnTo>
                    <a:pt x="89" y="628"/>
                  </a:lnTo>
                  <a:lnTo>
                    <a:pt x="77" y="626"/>
                  </a:lnTo>
                  <a:lnTo>
                    <a:pt x="77" y="626"/>
                  </a:lnTo>
                  <a:lnTo>
                    <a:pt x="64" y="628"/>
                  </a:lnTo>
                  <a:lnTo>
                    <a:pt x="50" y="630"/>
                  </a:lnTo>
                  <a:lnTo>
                    <a:pt x="36" y="634"/>
                  </a:lnTo>
                  <a:lnTo>
                    <a:pt x="24" y="640"/>
                  </a:lnTo>
                  <a:lnTo>
                    <a:pt x="0" y="653"/>
                  </a:lnTo>
                  <a:lnTo>
                    <a:pt x="0" y="679"/>
                  </a:lnTo>
                  <a:lnTo>
                    <a:pt x="0" y="1415"/>
                  </a:lnTo>
                  <a:lnTo>
                    <a:pt x="0" y="1415"/>
                  </a:lnTo>
                  <a:lnTo>
                    <a:pt x="2" y="1455"/>
                  </a:lnTo>
                  <a:lnTo>
                    <a:pt x="6" y="1496"/>
                  </a:lnTo>
                  <a:lnTo>
                    <a:pt x="14" y="1547"/>
                  </a:lnTo>
                  <a:lnTo>
                    <a:pt x="19" y="1576"/>
                  </a:lnTo>
                  <a:lnTo>
                    <a:pt x="25" y="1605"/>
                  </a:lnTo>
                  <a:lnTo>
                    <a:pt x="32" y="1635"/>
                  </a:lnTo>
                  <a:lnTo>
                    <a:pt x="42" y="1665"/>
                  </a:lnTo>
                  <a:lnTo>
                    <a:pt x="54" y="1693"/>
                  </a:lnTo>
                  <a:lnTo>
                    <a:pt x="66" y="1722"/>
                  </a:lnTo>
                  <a:lnTo>
                    <a:pt x="80" y="1749"/>
                  </a:lnTo>
                  <a:lnTo>
                    <a:pt x="97" y="1774"/>
                  </a:lnTo>
                  <a:lnTo>
                    <a:pt x="97" y="1774"/>
                  </a:lnTo>
                  <a:lnTo>
                    <a:pt x="134" y="1819"/>
                  </a:lnTo>
                  <a:lnTo>
                    <a:pt x="186" y="1884"/>
                  </a:lnTo>
                  <a:lnTo>
                    <a:pt x="322" y="2043"/>
                  </a:lnTo>
                  <a:lnTo>
                    <a:pt x="457" y="2197"/>
                  </a:lnTo>
                  <a:lnTo>
                    <a:pt x="544" y="2296"/>
                  </a:lnTo>
                  <a:lnTo>
                    <a:pt x="544" y="2335"/>
                  </a:lnTo>
                  <a:close/>
                  <a:moveTo>
                    <a:pt x="245" y="2412"/>
                  </a:moveTo>
                  <a:lnTo>
                    <a:pt x="245" y="2726"/>
                  </a:lnTo>
                  <a:lnTo>
                    <a:pt x="1234" y="2830"/>
                  </a:lnTo>
                  <a:lnTo>
                    <a:pt x="1234" y="2830"/>
                  </a:lnTo>
                  <a:lnTo>
                    <a:pt x="1247" y="2829"/>
                  </a:lnTo>
                  <a:lnTo>
                    <a:pt x="1258" y="2825"/>
                  </a:lnTo>
                  <a:lnTo>
                    <a:pt x="1268" y="2820"/>
                  </a:lnTo>
                  <a:lnTo>
                    <a:pt x="1277" y="2813"/>
                  </a:lnTo>
                  <a:lnTo>
                    <a:pt x="1283" y="2804"/>
                  </a:lnTo>
                  <a:lnTo>
                    <a:pt x="1289" y="2794"/>
                  </a:lnTo>
                  <a:lnTo>
                    <a:pt x="1292" y="2783"/>
                  </a:lnTo>
                  <a:lnTo>
                    <a:pt x="1293" y="2771"/>
                  </a:lnTo>
                  <a:lnTo>
                    <a:pt x="1293" y="2412"/>
                  </a:lnTo>
                  <a:lnTo>
                    <a:pt x="245" y="2412"/>
                  </a:lnTo>
                  <a:close/>
                  <a:moveTo>
                    <a:pt x="2813" y="640"/>
                  </a:moveTo>
                  <a:lnTo>
                    <a:pt x="2813" y="640"/>
                  </a:lnTo>
                  <a:lnTo>
                    <a:pt x="2799" y="634"/>
                  </a:lnTo>
                  <a:lnTo>
                    <a:pt x="2785" y="630"/>
                  </a:lnTo>
                  <a:lnTo>
                    <a:pt x="2771" y="628"/>
                  </a:lnTo>
                  <a:lnTo>
                    <a:pt x="2759" y="626"/>
                  </a:lnTo>
                  <a:lnTo>
                    <a:pt x="2759" y="626"/>
                  </a:lnTo>
                  <a:lnTo>
                    <a:pt x="2748" y="628"/>
                  </a:lnTo>
                  <a:lnTo>
                    <a:pt x="2738" y="629"/>
                  </a:lnTo>
                  <a:lnTo>
                    <a:pt x="2719" y="634"/>
                  </a:lnTo>
                  <a:lnTo>
                    <a:pt x="2701" y="640"/>
                  </a:lnTo>
                  <a:lnTo>
                    <a:pt x="2685" y="650"/>
                  </a:lnTo>
                  <a:lnTo>
                    <a:pt x="2671" y="660"/>
                  </a:lnTo>
                  <a:lnTo>
                    <a:pt x="2658" y="671"/>
                  </a:lnTo>
                  <a:lnTo>
                    <a:pt x="2646" y="683"/>
                  </a:lnTo>
                  <a:lnTo>
                    <a:pt x="2635" y="694"/>
                  </a:lnTo>
                  <a:lnTo>
                    <a:pt x="2635" y="694"/>
                  </a:lnTo>
                  <a:lnTo>
                    <a:pt x="2618" y="716"/>
                  </a:lnTo>
                  <a:lnTo>
                    <a:pt x="2604" y="735"/>
                  </a:lnTo>
                  <a:lnTo>
                    <a:pt x="2593" y="754"/>
                  </a:lnTo>
                  <a:lnTo>
                    <a:pt x="2590" y="757"/>
                  </a:lnTo>
                  <a:lnTo>
                    <a:pt x="2451" y="1202"/>
                  </a:lnTo>
                  <a:lnTo>
                    <a:pt x="2451" y="1202"/>
                  </a:lnTo>
                  <a:lnTo>
                    <a:pt x="2440" y="1199"/>
                  </a:lnTo>
                  <a:lnTo>
                    <a:pt x="2428" y="1197"/>
                  </a:lnTo>
                  <a:lnTo>
                    <a:pt x="2406" y="1193"/>
                  </a:lnTo>
                  <a:lnTo>
                    <a:pt x="2390" y="1209"/>
                  </a:lnTo>
                  <a:lnTo>
                    <a:pt x="2390" y="1209"/>
                  </a:lnTo>
                  <a:lnTo>
                    <a:pt x="2341" y="1260"/>
                  </a:lnTo>
                  <a:lnTo>
                    <a:pt x="2257" y="1350"/>
                  </a:lnTo>
                  <a:lnTo>
                    <a:pt x="2164" y="1449"/>
                  </a:lnTo>
                  <a:lnTo>
                    <a:pt x="2093" y="1524"/>
                  </a:lnTo>
                  <a:lnTo>
                    <a:pt x="2093" y="1524"/>
                  </a:lnTo>
                  <a:lnTo>
                    <a:pt x="2064" y="1534"/>
                  </a:lnTo>
                  <a:lnTo>
                    <a:pt x="2037" y="1544"/>
                  </a:lnTo>
                  <a:lnTo>
                    <a:pt x="2010" y="1555"/>
                  </a:lnTo>
                  <a:lnTo>
                    <a:pt x="1985" y="1567"/>
                  </a:lnTo>
                  <a:lnTo>
                    <a:pt x="1962" y="1581"/>
                  </a:lnTo>
                  <a:lnTo>
                    <a:pt x="1938" y="1595"/>
                  </a:lnTo>
                  <a:lnTo>
                    <a:pt x="1917" y="1610"/>
                  </a:lnTo>
                  <a:lnTo>
                    <a:pt x="1895" y="1625"/>
                  </a:lnTo>
                  <a:lnTo>
                    <a:pt x="1877" y="1641"/>
                  </a:lnTo>
                  <a:lnTo>
                    <a:pt x="1858" y="1658"/>
                  </a:lnTo>
                  <a:lnTo>
                    <a:pt x="1840" y="1675"/>
                  </a:lnTo>
                  <a:lnTo>
                    <a:pt x="1823" y="1693"/>
                  </a:lnTo>
                  <a:lnTo>
                    <a:pt x="1808" y="1711"/>
                  </a:lnTo>
                  <a:lnTo>
                    <a:pt x="1793" y="1731"/>
                  </a:lnTo>
                  <a:lnTo>
                    <a:pt x="1780" y="1749"/>
                  </a:lnTo>
                  <a:lnTo>
                    <a:pt x="1767" y="1769"/>
                  </a:lnTo>
                  <a:lnTo>
                    <a:pt x="1755" y="1789"/>
                  </a:lnTo>
                  <a:lnTo>
                    <a:pt x="1744" y="1809"/>
                  </a:lnTo>
                  <a:lnTo>
                    <a:pt x="1734" y="1829"/>
                  </a:lnTo>
                  <a:lnTo>
                    <a:pt x="1725" y="1850"/>
                  </a:lnTo>
                  <a:lnTo>
                    <a:pt x="1718" y="1872"/>
                  </a:lnTo>
                  <a:lnTo>
                    <a:pt x="1710" y="1892"/>
                  </a:lnTo>
                  <a:lnTo>
                    <a:pt x="1703" y="1913"/>
                  </a:lnTo>
                  <a:lnTo>
                    <a:pt x="1698" y="1934"/>
                  </a:lnTo>
                  <a:lnTo>
                    <a:pt x="1688" y="1977"/>
                  </a:lnTo>
                  <a:lnTo>
                    <a:pt x="1682" y="2018"/>
                  </a:lnTo>
                  <a:lnTo>
                    <a:pt x="1678" y="2059"/>
                  </a:lnTo>
                  <a:lnTo>
                    <a:pt x="1678" y="2099"/>
                  </a:lnTo>
                  <a:lnTo>
                    <a:pt x="1678" y="2335"/>
                  </a:lnTo>
                  <a:lnTo>
                    <a:pt x="1764" y="2335"/>
                  </a:lnTo>
                  <a:lnTo>
                    <a:pt x="1764" y="2099"/>
                  </a:lnTo>
                  <a:lnTo>
                    <a:pt x="1764" y="2099"/>
                  </a:lnTo>
                  <a:lnTo>
                    <a:pt x="1765" y="2064"/>
                  </a:lnTo>
                  <a:lnTo>
                    <a:pt x="1769" y="2026"/>
                  </a:lnTo>
                  <a:lnTo>
                    <a:pt x="1775" y="1990"/>
                  </a:lnTo>
                  <a:lnTo>
                    <a:pt x="1783" y="1954"/>
                  </a:lnTo>
                  <a:lnTo>
                    <a:pt x="1794" y="1917"/>
                  </a:lnTo>
                  <a:lnTo>
                    <a:pt x="1807" y="1882"/>
                  </a:lnTo>
                  <a:lnTo>
                    <a:pt x="1814" y="1863"/>
                  </a:lnTo>
                  <a:lnTo>
                    <a:pt x="1823" y="1845"/>
                  </a:lnTo>
                  <a:lnTo>
                    <a:pt x="1833" y="1829"/>
                  </a:lnTo>
                  <a:lnTo>
                    <a:pt x="1843" y="1812"/>
                  </a:lnTo>
                  <a:lnTo>
                    <a:pt x="1854" y="1796"/>
                  </a:lnTo>
                  <a:lnTo>
                    <a:pt x="1865" y="1778"/>
                  </a:lnTo>
                  <a:lnTo>
                    <a:pt x="1878" y="1763"/>
                  </a:lnTo>
                  <a:lnTo>
                    <a:pt x="1892" y="1747"/>
                  </a:lnTo>
                  <a:lnTo>
                    <a:pt x="1905" y="1732"/>
                  </a:lnTo>
                  <a:lnTo>
                    <a:pt x="1920" y="1717"/>
                  </a:lnTo>
                  <a:lnTo>
                    <a:pt x="1937" y="1703"/>
                  </a:lnTo>
                  <a:lnTo>
                    <a:pt x="1954" y="1690"/>
                  </a:lnTo>
                  <a:lnTo>
                    <a:pt x="1973" y="1676"/>
                  </a:lnTo>
                  <a:lnTo>
                    <a:pt x="1992" y="1663"/>
                  </a:lnTo>
                  <a:lnTo>
                    <a:pt x="2012" y="1652"/>
                  </a:lnTo>
                  <a:lnTo>
                    <a:pt x="2033" y="1641"/>
                  </a:lnTo>
                  <a:lnTo>
                    <a:pt x="2055" y="1631"/>
                  </a:lnTo>
                  <a:lnTo>
                    <a:pt x="2078" y="1621"/>
                  </a:lnTo>
                  <a:lnTo>
                    <a:pt x="2103" y="1612"/>
                  </a:lnTo>
                  <a:lnTo>
                    <a:pt x="2128" y="1603"/>
                  </a:lnTo>
                  <a:lnTo>
                    <a:pt x="2139" y="1601"/>
                  </a:lnTo>
                  <a:lnTo>
                    <a:pt x="2147" y="1592"/>
                  </a:lnTo>
                  <a:lnTo>
                    <a:pt x="2147" y="1592"/>
                  </a:lnTo>
                  <a:lnTo>
                    <a:pt x="2203" y="1535"/>
                  </a:lnTo>
                  <a:lnTo>
                    <a:pt x="2279" y="1454"/>
                  </a:lnTo>
                  <a:lnTo>
                    <a:pt x="2424" y="1299"/>
                  </a:lnTo>
                  <a:lnTo>
                    <a:pt x="2424" y="1299"/>
                  </a:lnTo>
                  <a:lnTo>
                    <a:pt x="2438" y="1304"/>
                  </a:lnTo>
                  <a:lnTo>
                    <a:pt x="2438" y="1304"/>
                  </a:lnTo>
                  <a:lnTo>
                    <a:pt x="2448" y="1308"/>
                  </a:lnTo>
                  <a:lnTo>
                    <a:pt x="2456" y="1313"/>
                  </a:lnTo>
                  <a:lnTo>
                    <a:pt x="2465" y="1318"/>
                  </a:lnTo>
                  <a:lnTo>
                    <a:pt x="2474" y="1324"/>
                  </a:lnTo>
                  <a:lnTo>
                    <a:pt x="2480" y="1331"/>
                  </a:lnTo>
                  <a:lnTo>
                    <a:pt x="2486" y="1339"/>
                  </a:lnTo>
                  <a:lnTo>
                    <a:pt x="2491" y="1348"/>
                  </a:lnTo>
                  <a:lnTo>
                    <a:pt x="2495" y="1358"/>
                  </a:lnTo>
                  <a:lnTo>
                    <a:pt x="2495" y="1358"/>
                  </a:lnTo>
                  <a:lnTo>
                    <a:pt x="2499" y="1373"/>
                  </a:lnTo>
                  <a:lnTo>
                    <a:pt x="2504" y="1393"/>
                  </a:lnTo>
                  <a:lnTo>
                    <a:pt x="2506" y="1415"/>
                  </a:lnTo>
                  <a:lnTo>
                    <a:pt x="2508" y="1439"/>
                  </a:lnTo>
                  <a:lnTo>
                    <a:pt x="2508" y="1439"/>
                  </a:lnTo>
                  <a:lnTo>
                    <a:pt x="2508" y="1452"/>
                  </a:lnTo>
                  <a:lnTo>
                    <a:pt x="2506" y="1466"/>
                  </a:lnTo>
                  <a:lnTo>
                    <a:pt x="2504" y="1480"/>
                  </a:lnTo>
                  <a:lnTo>
                    <a:pt x="2500" y="1492"/>
                  </a:lnTo>
                  <a:lnTo>
                    <a:pt x="2496" y="1505"/>
                  </a:lnTo>
                  <a:lnTo>
                    <a:pt x="2490" y="1517"/>
                  </a:lnTo>
                  <a:lnTo>
                    <a:pt x="2483" y="1530"/>
                  </a:lnTo>
                  <a:lnTo>
                    <a:pt x="2474" y="1541"/>
                  </a:lnTo>
                  <a:lnTo>
                    <a:pt x="2474" y="1541"/>
                  </a:lnTo>
                  <a:lnTo>
                    <a:pt x="2194" y="1868"/>
                  </a:lnTo>
                  <a:lnTo>
                    <a:pt x="2227" y="1897"/>
                  </a:lnTo>
                  <a:lnTo>
                    <a:pt x="2227" y="1897"/>
                  </a:lnTo>
                  <a:lnTo>
                    <a:pt x="2506" y="1570"/>
                  </a:lnTo>
                  <a:lnTo>
                    <a:pt x="2506" y="1570"/>
                  </a:lnTo>
                  <a:lnTo>
                    <a:pt x="2519" y="1555"/>
                  </a:lnTo>
                  <a:lnTo>
                    <a:pt x="2529" y="1539"/>
                  </a:lnTo>
                  <a:lnTo>
                    <a:pt x="2536" y="1522"/>
                  </a:lnTo>
                  <a:lnTo>
                    <a:pt x="2541" y="1505"/>
                  </a:lnTo>
                  <a:lnTo>
                    <a:pt x="2546" y="1489"/>
                  </a:lnTo>
                  <a:lnTo>
                    <a:pt x="2549" y="1471"/>
                  </a:lnTo>
                  <a:lnTo>
                    <a:pt x="2550" y="1455"/>
                  </a:lnTo>
                  <a:lnTo>
                    <a:pt x="2551" y="1439"/>
                  </a:lnTo>
                  <a:lnTo>
                    <a:pt x="2551" y="1439"/>
                  </a:lnTo>
                  <a:lnTo>
                    <a:pt x="2550" y="1411"/>
                  </a:lnTo>
                  <a:lnTo>
                    <a:pt x="2546" y="1385"/>
                  </a:lnTo>
                  <a:lnTo>
                    <a:pt x="2541" y="1363"/>
                  </a:lnTo>
                  <a:lnTo>
                    <a:pt x="2536" y="1345"/>
                  </a:lnTo>
                  <a:lnTo>
                    <a:pt x="2536" y="1345"/>
                  </a:lnTo>
                  <a:lnTo>
                    <a:pt x="2531" y="1333"/>
                  </a:lnTo>
                  <a:lnTo>
                    <a:pt x="2526" y="1321"/>
                  </a:lnTo>
                  <a:lnTo>
                    <a:pt x="2519" y="1311"/>
                  </a:lnTo>
                  <a:lnTo>
                    <a:pt x="2511" y="1301"/>
                  </a:lnTo>
                  <a:lnTo>
                    <a:pt x="2511" y="1301"/>
                  </a:lnTo>
                  <a:lnTo>
                    <a:pt x="2513" y="1299"/>
                  </a:lnTo>
                  <a:lnTo>
                    <a:pt x="2670" y="792"/>
                  </a:lnTo>
                  <a:lnTo>
                    <a:pt x="2670" y="792"/>
                  </a:lnTo>
                  <a:lnTo>
                    <a:pt x="2676" y="782"/>
                  </a:lnTo>
                  <a:lnTo>
                    <a:pt x="2676" y="782"/>
                  </a:lnTo>
                  <a:lnTo>
                    <a:pt x="2684" y="772"/>
                  </a:lnTo>
                  <a:lnTo>
                    <a:pt x="2694" y="760"/>
                  </a:lnTo>
                  <a:lnTo>
                    <a:pt x="2705" y="747"/>
                  </a:lnTo>
                  <a:lnTo>
                    <a:pt x="2716" y="735"/>
                  </a:lnTo>
                  <a:lnTo>
                    <a:pt x="2716" y="735"/>
                  </a:lnTo>
                  <a:lnTo>
                    <a:pt x="2725" y="727"/>
                  </a:lnTo>
                  <a:lnTo>
                    <a:pt x="2734" y="722"/>
                  </a:lnTo>
                  <a:lnTo>
                    <a:pt x="2741" y="717"/>
                  </a:lnTo>
                  <a:lnTo>
                    <a:pt x="2749" y="715"/>
                  </a:lnTo>
                  <a:lnTo>
                    <a:pt x="2749" y="1415"/>
                  </a:lnTo>
                  <a:lnTo>
                    <a:pt x="2749" y="1415"/>
                  </a:lnTo>
                  <a:lnTo>
                    <a:pt x="2746" y="1449"/>
                  </a:lnTo>
                  <a:lnTo>
                    <a:pt x="2743" y="1486"/>
                  </a:lnTo>
                  <a:lnTo>
                    <a:pt x="2736" y="1534"/>
                  </a:lnTo>
                  <a:lnTo>
                    <a:pt x="2736" y="1534"/>
                  </a:lnTo>
                  <a:lnTo>
                    <a:pt x="2731" y="1558"/>
                  </a:lnTo>
                  <a:lnTo>
                    <a:pt x="2726" y="1585"/>
                  </a:lnTo>
                  <a:lnTo>
                    <a:pt x="2719" y="1611"/>
                  </a:lnTo>
                  <a:lnTo>
                    <a:pt x="2711" y="1637"/>
                  </a:lnTo>
                  <a:lnTo>
                    <a:pt x="2703" y="1661"/>
                  </a:lnTo>
                  <a:lnTo>
                    <a:pt x="2693" y="1685"/>
                  </a:lnTo>
                  <a:lnTo>
                    <a:pt x="2681" y="1704"/>
                  </a:lnTo>
                  <a:lnTo>
                    <a:pt x="2669" y="1723"/>
                  </a:lnTo>
                  <a:lnTo>
                    <a:pt x="2669" y="1723"/>
                  </a:lnTo>
                  <a:lnTo>
                    <a:pt x="2630" y="1771"/>
                  </a:lnTo>
                  <a:lnTo>
                    <a:pt x="2570" y="1843"/>
                  </a:lnTo>
                  <a:lnTo>
                    <a:pt x="2416" y="2021"/>
                  </a:lnTo>
                  <a:lnTo>
                    <a:pt x="2416" y="2021"/>
                  </a:lnTo>
                  <a:lnTo>
                    <a:pt x="2276" y="2181"/>
                  </a:lnTo>
                  <a:lnTo>
                    <a:pt x="2215" y="2251"/>
                  </a:lnTo>
                  <a:lnTo>
                    <a:pt x="2205" y="2264"/>
                  </a:lnTo>
                  <a:lnTo>
                    <a:pt x="2205" y="2335"/>
                  </a:lnTo>
                  <a:lnTo>
                    <a:pt x="2291" y="2335"/>
                  </a:lnTo>
                  <a:lnTo>
                    <a:pt x="2291" y="2296"/>
                  </a:lnTo>
                  <a:lnTo>
                    <a:pt x="2291" y="2296"/>
                  </a:lnTo>
                  <a:lnTo>
                    <a:pt x="2379" y="2197"/>
                  </a:lnTo>
                  <a:lnTo>
                    <a:pt x="2514" y="2043"/>
                  </a:lnTo>
                  <a:lnTo>
                    <a:pt x="2649" y="1884"/>
                  </a:lnTo>
                  <a:lnTo>
                    <a:pt x="2703" y="1819"/>
                  </a:lnTo>
                  <a:lnTo>
                    <a:pt x="2739" y="1774"/>
                  </a:lnTo>
                  <a:lnTo>
                    <a:pt x="2739" y="1774"/>
                  </a:lnTo>
                  <a:lnTo>
                    <a:pt x="2755" y="1749"/>
                  </a:lnTo>
                  <a:lnTo>
                    <a:pt x="2770" y="1722"/>
                  </a:lnTo>
                  <a:lnTo>
                    <a:pt x="2783" y="1693"/>
                  </a:lnTo>
                  <a:lnTo>
                    <a:pt x="2794" y="1665"/>
                  </a:lnTo>
                  <a:lnTo>
                    <a:pt x="2803" y="1635"/>
                  </a:lnTo>
                  <a:lnTo>
                    <a:pt x="2810" y="1605"/>
                  </a:lnTo>
                  <a:lnTo>
                    <a:pt x="2818" y="1576"/>
                  </a:lnTo>
                  <a:lnTo>
                    <a:pt x="2823" y="1547"/>
                  </a:lnTo>
                  <a:lnTo>
                    <a:pt x="2829" y="1496"/>
                  </a:lnTo>
                  <a:lnTo>
                    <a:pt x="2833" y="1455"/>
                  </a:lnTo>
                  <a:lnTo>
                    <a:pt x="2835" y="1416"/>
                  </a:lnTo>
                  <a:lnTo>
                    <a:pt x="2835" y="1416"/>
                  </a:lnTo>
                  <a:lnTo>
                    <a:pt x="2835" y="679"/>
                  </a:lnTo>
                  <a:lnTo>
                    <a:pt x="2835" y="653"/>
                  </a:lnTo>
                  <a:lnTo>
                    <a:pt x="2813" y="640"/>
                  </a:lnTo>
                  <a:close/>
                  <a:moveTo>
                    <a:pt x="1623" y="2771"/>
                  </a:moveTo>
                  <a:lnTo>
                    <a:pt x="1623" y="2771"/>
                  </a:lnTo>
                  <a:lnTo>
                    <a:pt x="1624" y="2783"/>
                  </a:lnTo>
                  <a:lnTo>
                    <a:pt x="1628" y="2794"/>
                  </a:lnTo>
                  <a:lnTo>
                    <a:pt x="1634" y="2804"/>
                  </a:lnTo>
                  <a:lnTo>
                    <a:pt x="1641" y="2813"/>
                  </a:lnTo>
                  <a:lnTo>
                    <a:pt x="1649" y="2820"/>
                  </a:lnTo>
                  <a:lnTo>
                    <a:pt x="1659" y="2825"/>
                  </a:lnTo>
                  <a:lnTo>
                    <a:pt x="1671" y="2829"/>
                  </a:lnTo>
                  <a:lnTo>
                    <a:pt x="1683" y="2830"/>
                  </a:lnTo>
                  <a:lnTo>
                    <a:pt x="2673" y="2726"/>
                  </a:lnTo>
                  <a:lnTo>
                    <a:pt x="2673" y="2412"/>
                  </a:lnTo>
                  <a:lnTo>
                    <a:pt x="1624" y="2412"/>
                  </a:lnTo>
                  <a:lnTo>
                    <a:pt x="1623" y="2771"/>
                  </a:lnTo>
                  <a:close/>
                  <a:moveTo>
                    <a:pt x="1827" y="183"/>
                  </a:moveTo>
                  <a:lnTo>
                    <a:pt x="1777" y="183"/>
                  </a:lnTo>
                  <a:lnTo>
                    <a:pt x="1777" y="1237"/>
                  </a:lnTo>
                  <a:lnTo>
                    <a:pt x="1061" y="1237"/>
                  </a:lnTo>
                  <a:lnTo>
                    <a:pt x="1061" y="233"/>
                  </a:lnTo>
                  <a:lnTo>
                    <a:pt x="1705" y="233"/>
                  </a:lnTo>
                  <a:lnTo>
                    <a:pt x="1705" y="183"/>
                  </a:lnTo>
                  <a:lnTo>
                    <a:pt x="1011" y="183"/>
                  </a:lnTo>
                  <a:lnTo>
                    <a:pt x="1011" y="1286"/>
                  </a:lnTo>
                  <a:lnTo>
                    <a:pt x="1827" y="1286"/>
                  </a:lnTo>
                  <a:lnTo>
                    <a:pt x="1827" y="183"/>
                  </a:lnTo>
                  <a:close/>
                  <a:moveTo>
                    <a:pt x="1418" y="1319"/>
                  </a:moveTo>
                  <a:lnTo>
                    <a:pt x="1418" y="1319"/>
                  </a:lnTo>
                  <a:lnTo>
                    <a:pt x="1411" y="1320"/>
                  </a:lnTo>
                  <a:lnTo>
                    <a:pt x="1403" y="1323"/>
                  </a:lnTo>
                  <a:lnTo>
                    <a:pt x="1396" y="1326"/>
                  </a:lnTo>
                  <a:lnTo>
                    <a:pt x="1389" y="1331"/>
                  </a:lnTo>
                  <a:lnTo>
                    <a:pt x="1384" y="1336"/>
                  </a:lnTo>
                  <a:lnTo>
                    <a:pt x="1381" y="1344"/>
                  </a:lnTo>
                  <a:lnTo>
                    <a:pt x="1378" y="1351"/>
                  </a:lnTo>
                  <a:lnTo>
                    <a:pt x="1378" y="1360"/>
                  </a:lnTo>
                  <a:lnTo>
                    <a:pt x="1378" y="1360"/>
                  </a:lnTo>
                  <a:lnTo>
                    <a:pt x="1378" y="1368"/>
                  </a:lnTo>
                  <a:lnTo>
                    <a:pt x="1381" y="1375"/>
                  </a:lnTo>
                  <a:lnTo>
                    <a:pt x="1384" y="1383"/>
                  </a:lnTo>
                  <a:lnTo>
                    <a:pt x="1389" y="1389"/>
                  </a:lnTo>
                  <a:lnTo>
                    <a:pt x="1396" y="1394"/>
                  </a:lnTo>
                  <a:lnTo>
                    <a:pt x="1403" y="1398"/>
                  </a:lnTo>
                  <a:lnTo>
                    <a:pt x="1411" y="1400"/>
                  </a:lnTo>
                  <a:lnTo>
                    <a:pt x="1418" y="1400"/>
                  </a:lnTo>
                  <a:lnTo>
                    <a:pt x="1418" y="1400"/>
                  </a:lnTo>
                  <a:lnTo>
                    <a:pt x="1427" y="1400"/>
                  </a:lnTo>
                  <a:lnTo>
                    <a:pt x="1434" y="1398"/>
                  </a:lnTo>
                  <a:lnTo>
                    <a:pt x="1442" y="1394"/>
                  </a:lnTo>
                  <a:lnTo>
                    <a:pt x="1448" y="1389"/>
                  </a:lnTo>
                  <a:lnTo>
                    <a:pt x="1453" y="1383"/>
                  </a:lnTo>
                  <a:lnTo>
                    <a:pt x="1457" y="1375"/>
                  </a:lnTo>
                  <a:lnTo>
                    <a:pt x="1458" y="1368"/>
                  </a:lnTo>
                  <a:lnTo>
                    <a:pt x="1459" y="1360"/>
                  </a:lnTo>
                  <a:lnTo>
                    <a:pt x="1459" y="1360"/>
                  </a:lnTo>
                  <a:lnTo>
                    <a:pt x="1458" y="1351"/>
                  </a:lnTo>
                  <a:lnTo>
                    <a:pt x="1457" y="1344"/>
                  </a:lnTo>
                  <a:lnTo>
                    <a:pt x="1453" y="1336"/>
                  </a:lnTo>
                  <a:lnTo>
                    <a:pt x="1448" y="1331"/>
                  </a:lnTo>
                  <a:lnTo>
                    <a:pt x="1442" y="1326"/>
                  </a:lnTo>
                  <a:lnTo>
                    <a:pt x="1434" y="1323"/>
                  </a:lnTo>
                  <a:lnTo>
                    <a:pt x="1427" y="1320"/>
                  </a:lnTo>
                  <a:lnTo>
                    <a:pt x="1418" y="1319"/>
                  </a:lnTo>
                  <a:close/>
                  <a:moveTo>
                    <a:pt x="1368" y="278"/>
                  </a:moveTo>
                  <a:lnTo>
                    <a:pt x="1120" y="527"/>
                  </a:lnTo>
                  <a:lnTo>
                    <a:pt x="1154" y="563"/>
                  </a:lnTo>
                  <a:lnTo>
                    <a:pt x="1403" y="313"/>
                  </a:lnTo>
                  <a:lnTo>
                    <a:pt x="1368" y="278"/>
                  </a:lnTo>
                  <a:close/>
                  <a:moveTo>
                    <a:pt x="1008" y="1535"/>
                  </a:moveTo>
                  <a:lnTo>
                    <a:pt x="1829" y="1535"/>
                  </a:lnTo>
                  <a:lnTo>
                    <a:pt x="1829" y="1535"/>
                  </a:lnTo>
                  <a:lnTo>
                    <a:pt x="1845" y="1534"/>
                  </a:lnTo>
                  <a:lnTo>
                    <a:pt x="1860" y="1532"/>
                  </a:lnTo>
                  <a:lnTo>
                    <a:pt x="1875" y="1529"/>
                  </a:lnTo>
                  <a:lnTo>
                    <a:pt x="1890" y="1522"/>
                  </a:lnTo>
                  <a:lnTo>
                    <a:pt x="1904" y="1516"/>
                  </a:lnTo>
                  <a:lnTo>
                    <a:pt x="1918" y="1509"/>
                  </a:lnTo>
                  <a:lnTo>
                    <a:pt x="1930" y="1500"/>
                  </a:lnTo>
                  <a:lnTo>
                    <a:pt x="1942" y="1490"/>
                  </a:lnTo>
                  <a:lnTo>
                    <a:pt x="1953" y="1479"/>
                  </a:lnTo>
                  <a:lnTo>
                    <a:pt x="1962" y="1466"/>
                  </a:lnTo>
                  <a:lnTo>
                    <a:pt x="1970" y="1454"/>
                  </a:lnTo>
                  <a:lnTo>
                    <a:pt x="1977" y="1440"/>
                  </a:lnTo>
                  <a:lnTo>
                    <a:pt x="1983" y="1426"/>
                  </a:lnTo>
                  <a:lnTo>
                    <a:pt x="1987" y="1410"/>
                  </a:lnTo>
                  <a:lnTo>
                    <a:pt x="1989" y="1395"/>
                  </a:lnTo>
                  <a:lnTo>
                    <a:pt x="1990" y="1379"/>
                  </a:lnTo>
                  <a:lnTo>
                    <a:pt x="1990" y="156"/>
                  </a:lnTo>
                  <a:lnTo>
                    <a:pt x="1990" y="156"/>
                  </a:lnTo>
                  <a:lnTo>
                    <a:pt x="1989" y="140"/>
                  </a:lnTo>
                  <a:lnTo>
                    <a:pt x="1987" y="125"/>
                  </a:lnTo>
                  <a:lnTo>
                    <a:pt x="1983" y="110"/>
                  </a:lnTo>
                  <a:lnTo>
                    <a:pt x="1977" y="95"/>
                  </a:lnTo>
                  <a:lnTo>
                    <a:pt x="1970" y="81"/>
                  </a:lnTo>
                  <a:lnTo>
                    <a:pt x="1962" y="69"/>
                  </a:lnTo>
                  <a:lnTo>
                    <a:pt x="1953" y="56"/>
                  </a:lnTo>
                  <a:lnTo>
                    <a:pt x="1942" y="45"/>
                  </a:lnTo>
                  <a:lnTo>
                    <a:pt x="1930" y="35"/>
                  </a:lnTo>
                  <a:lnTo>
                    <a:pt x="1918" y="26"/>
                  </a:lnTo>
                  <a:lnTo>
                    <a:pt x="1904" y="19"/>
                  </a:lnTo>
                  <a:lnTo>
                    <a:pt x="1890" y="12"/>
                  </a:lnTo>
                  <a:lnTo>
                    <a:pt x="1875" y="7"/>
                  </a:lnTo>
                  <a:lnTo>
                    <a:pt x="1860" y="4"/>
                  </a:lnTo>
                  <a:lnTo>
                    <a:pt x="1845" y="1"/>
                  </a:lnTo>
                  <a:lnTo>
                    <a:pt x="1829" y="0"/>
                  </a:lnTo>
                  <a:lnTo>
                    <a:pt x="1008" y="0"/>
                  </a:lnTo>
                  <a:lnTo>
                    <a:pt x="1008" y="0"/>
                  </a:lnTo>
                  <a:lnTo>
                    <a:pt x="992" y="1"/>
                  </a:lnTo>
                  <a:lnTo>
                    <a:pt x="976" y="4"/>
                  </a:lnTo>
                  <a:lnTo>
                    <a:pt x="961" y="7"/>
                  </a:lnTo>
                  <a:lnTo>
                    <a:pt x="946" y="12"/>
                  </a:lnTo>
                  <a:lnTo>
                    <a:pt x="932" y="19"/>
                  </a:lnTo>
                  <a:lnTo>
                    <a:pt x="920" y="26"/>
                  </a:lnTo>
                  <a:lnTo>
                    <a:pt x="907" y="35"/>
                  </a:lnTo>
                  <a:lnTo>
                    <a:pt x="895" y="45"/>
                  </a:lnTo>
                  <a:lnTo>
                    <a:pt x="885" y="56"/>
                  </a:lnTo>
                  <a:lnTo>
                    <a:pt x="875" y="69"/>
                  </a:lnTo>
                  <a:lnTo>
                    <a:pt x="867" y="81"/>
                  </a:lnTo>
                  <a:lnTo>
                    <a:pt x="860" y="95"/>
                  </a:lnTo>
                  <a:lnTo>
                    <a:pt x="855" y="110"/>
                  </a:lnTo>
                  <a:lnTo>
                    <a:pt x="851" y="125"/>
                  </a:lnTo>
                  <a:lnTo>
                    <a:pt x="848" y="140"/>
                  </a:lnTo>
                  <a:lnTo>
                    <a:pt x="847" y="156"/>
                  </a:lnTo>
                  <a:lnTo>
                    <a:pt x="847" y="1379"/>
                  </a:lnTo>
                  <a:lnTo>
                    <a:pt x="847" y="1379"/>
                  </a:lnTo>
                  <a:lnTo>
                    <a:pt x="848" y="1395"/>
                  </a:lnTo>
                  <a:lnTo>
                    <a:pt x="851" y="1411"/>
                  </a:lnTo>
                  <a:lnTo>
                    <a:pt x="855" y="1426"/>
                  </a:lnTo>
                  <a:lnTo>
                    <a:pt x="860" y="1440"/>
                  </a:lnTo>
                  <a:lnTo>
                    <a:pt x="867" y="1454"/>
                  </a:lnTo>
                  <a:lnTo>
                    <a:pt x="875" y="1466"/>
                  </a:lnTo>
                  <a:lnTo>
                    <a:pt x="885" y="1479"/>
                  </a:lnTo>
                  <a:lnTo>
                    <a:pt x="895" y="1490"/>
                  </a:lnTo>
                  <a:lnTo>
                    <a:pt x="907" y="1500"/>
                  </a:lnTo>
                  <a:lnTo>
                    <a:pt x="920" y="1509"/>
                  </a:lnTo>
                  <a:lnTo>
                    <a:pt x="932" y="1516"/>
                  </a:lnTo>
                  <a:lnTo>
                    <a:pt x="946" y="1522"/>
                  </a:lnTo>
                  <a:lnTo>
                    <a:pt x="961" y="1529"/>
                  </a:lnTo>
                  <a:lnTo>
                    <a:pt x="976" y="1532"/>
                  </a:lnTo>
                  <a:lnTo>
                    <a:pt x="992" y="1534"/>
                  </a:lnTo>
                  <a:lnTo>
                    <a:pt x="1008" y="1535"/>
                  </a:lnTo>
                  <a:close/>
                  <a:moveTo>
                    <a:pt x="947" y="156"/>
                  </a:moveTo>
                  <a:lnTo>
                    <a:pt x="947" y="156"/>
                  </a:lnTo>
                  <a:lnTo>
                    <a:pt x="948" y="146"/>
                  </a:lnTo>
                  <a:lnTo>
                    <a:pt x="952" y="135"/>
                  </a:lnTo>
                  <a:lnTo>
                    <a:pt x="957" y="126"/>
                  </a:lnTo>
                  <a:lnTo>
                    <a:pt x="965" y="117"/>
                  </a:lnTo>
                  <a:lnTo>
                    <a:pt x="973" y="110"/>
                  </a:lnTo>
                  <a:lnTo>
                    <a:pt x="983" y="105"/>
                  </a:lnTo>
                  <a:lnTo>
                    <a:pt x="996" y="101"/>
                  </a:lnTo>
                  <a:lnTo>
                    <a:pt x="1008" y="100"/>
                  </a:lnTo>
                  <a:lnTo>
                    <a:pt x="1829" y="100"/>
                  </a:lnTo>
                  <a:lnTo>
                    <a:pt x="1829" y="100"/>
                  </a:lnTo>
                  <a:lnTo>
                    <a:pt x="1842" y="101"/>
                  </a:lnTo>
                  <a:lnTo>
                    <a:pt x="1853" y="105"/>
                  </a:lnTo>
                  <a:lnTo>
                    <a:pt x="1864" y="110"/>
                  </a:lnTo>
                  <a:lnTo>
                    <a:pt x="1873" y="117"/>
                  </a:lnTo>
                  <a:lnTo>
                    <a:pt x="1880" y="126"/>
                  </a:lnTo>
                  <a:lnTo>
                    <a:pt x="1885" y="135"/>
                  </a:lnTo>
                  <a:lnTo>
                    <a:pt x="1889" y="146"/>
                  </a:lnTo>
                  <a:lnTo>
                    <a:pt x="1890" y="156"/>
                  </a:lnTo>
                  <a:lnTo>
                    <a:pt x="1890" y="1379"/>
                  </a:lnTo>
                  <a:lnTo>
                    <a:pt x="1890" y="1379"/>
                  </a:lnTo>
                  <a:lnTo>
                    <a:pt x="1889" y="1390"/>
                  </a:lnTo>
                  <a:lnTo>
                    <a:pt x="1885" y="1400"/>
                  </a:lnTo>
                  <a:lnTo>
                    <a:pt x="1880" y="1410"/>
                  </a:lnTo>
                  <a:lnTo>
                    <a:pt x="1873" y="1417"/>
                  </a:lnTo>
                  <a:lnTo>
                    <a:pt x="1864" y="1425"/>
                  </a:lnTo>
                  <a:lnTo>
                    <a:pt x="1853" y="1430"/>
                  </a:lnTo>
                  <a:lnTo>
                    <a:pt x="1842" y="1434"/>
                  </a:lnTo>
                  <a:lnTo>
                    <a:pt x="1829" y="1435"/>
                  </a:lnTo>
                  <a:lnTo>
                    <a:pt x="1008" y="1435"/>
                  </a:lnTo>
                  <a:lnTo>
                    <a:pt x="1008" y="1435"/>
                  </a:lnTo>
                  <a:lnTo>
                    <a:pt x="996" y="1434"/>
                  </a:lnTo>
                  <a:lnTo>
                    <a:pt x="983" y="1430"/>
                  </a:lnTo>
                  <a:lnTo>
                    <a:pt x="973" y="1425"/>
                  </a:lnTo>
                  <a:lnTo>
                    <a:pt x="965" y="1417"/>
                  </a:lnTo>
                  <a:lnTo>
                    <a:pt x="957" y="1410"/>
                  </a:lnTo>
                  <a:lnTo>
                    <a:pt x="952" y="1400"/>
                  </a:lnTo>
                  <a:lnTo>
                    <a:pt x="948" y="1390"/>
                  </a:lnTo>
                  <a:lnTo>
                    <a:pt x="947" y="1379"/>
                  </a:lnTo>
                  <a:lnTo>
                    <a:pt x="947" y="156"/>
                  </a:lnTo>
                  <a:close/>
                  <a:moveTo>
                    <a:pt x="1247" y="580"/>
                  </a:moveTo>
                  <a:lnTo>
                    <a:pt x="1403" y="413"/>
                  </a:lnTo>
                  <a:lnTo>
                    <a:pt x="1367" y="379"/>
                  </a:lnTo>
                  <a:lnTo>
                    <a:pt x="1211" y="547"/>
                  </a:lnTo>
                  <a:lnTo>
                    <a:pt x="1247" y="58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41" name="Freeform 10">
              <a:extLst>
                <a:ext uri="{FF2B5EF4-FFF2-40B4-BE49-F238E27FC236}">
                  <a16:creationId xmlns:a16="http://schemas.microsoft.com/office/drawing/2014/main" id="{BD57CA29-4D9D-4BCF-8502-2C027143EAF3}"/>
                </a:ext>
              </a:extLst>
            </p:cNvPr>
            <p:cNvSpPr>
              <a:spLocks/>
            </p:cNvSpPr>
            <p:nvPr/>
          </p:nvSpPr>
          <p:spPr bwMode="auto">
            <a:xfrm>
              <a:off x="1841500" y="1768476"/>
              <a:ext cx="368300" cy="542925"/>
            </a:xfrm>
            <a:custGeom>
              <a:avLst/>
              <a:gdLst>
                <a:gd name="T0" fmla="*/ 620 w 1158"/>
                <a:gd name="T1" fmla="*/ 1625 h 1709"/>
                <a:gd name="T2" fmla="*/ 420 w 1158"/>
                <a:gd name="T3" fmla="*/ 1395 h 1709"/>
                <a:gd name="T4" fmla="*/ 166 w 1158"/>
                <a:gd name="T5" fmla="*/ 1097 h 1709"/>
                <a:gd name="T6" fmla="*/ 125 w 1158"/>
                <a:gd name="T7" fmla="*/ 1011 h 1709"/>
                <a:gd name="T8" fmla="*/ 100 w 1158"/>
                <a:gd name="T9" fmla="*/ 908 h 1709"/>
                <a:gd name="T10" fmla="*/ 87 w 1158"/>
                <a:gd name="T11" fmla="*/ 788 h 1709"/>
                <a:gd name="T12" fmla="*/ 110 w 1158"/>
                <a:gd name="T13" fmla="*/ 101 h 1709"/>
                <a:gd name="T14" fmla="*/ 149 w 1158"/>
                <a:gd name="T15" fmla="*/ 141 h 1709"/>
                <a:gd name="T16" fmla="*/ 324 w 1158"/>
                <a:gd name="T17" fmla="*/ 673 h 1709"/>
                <a:gd name="T18" fmla="*/ 316 w 1158"/>
                <a:gd name="T19" fmla="*/ 685 h 1709"/>
                <a:gd name="T20" fmla="*/ 299 w 1158"/>
                <a:gd name="T21" fmla="*/ 719 h 1709"/>
                <a:gd name="T22" fmla="*/ 285 w 1158"/>
                <a:gd name="T23" fmla="*/ 814 h 1709"/>
                <a:gd name="T24" fmla="*/ 290 w 1158"/>
                <a:gd name="T25" fmla="*/ 863 h 1709"/>
                <a:gd name="T26" fmla="*/ 317 w 1158"/>
                <a:gd name="T27" fmla="*/ 929 h 1709"/>
                <a:gd name="T28" fmla="*/ 642 w 1158"/>
                <a:gd name="T29" fmla="*/ 1242 h 1709"/>
                <a:gd name="T30" fmla="*/ 354 w 1158"/>
                <a:gd name="T31" fmla="*/ 904 h 1709"/>
                <a:gd name="T32" fmla="*/ 332 w 1158"/>
                <a:gd name="T33" fmla="*/ 854 h 1709"/>
                <a:gd name="T34" fmla="*/ 329 w 1158"/>
                <a:gd name="T35" fmla="*/ 814 h 1709"/>
                <a:gd name="T36" fmla="*/ 341 w 1158"/>
                <a:gd name="T37" fmla="*/ 732 h 1709"/>
                <a:gd name="T38" fmla="*/ 355 w 1158"/>
                <a:gd name="T39" fmla="*/ 705 h 1709"/>
                <a:gd name="T40" fmla="*/ 389 w 1158"/>
                <a:gd name="T41" fmla="*/ 682 h 1709"/>
                <a:gd name="T42" fmla="*/ 412 w 1158"/>
                <a:gd name="T43" fmla="*/ 673 h 1709"/>
                <a:gd name="T44" fmla="*/ 697 w 1158"/>
                <a:gd name="T45" fmla="*/ 975 h 1709"/>
                <a:gd name="T46" fmla="*/ 757 w 1158"/>
                <a:gd name="T47" fmla="*/ 995 h 1709"/>
                <a:gd name="T48" fmla="*/ 845 w 1158"/>
                <a:gd name="T49" fmla="*/ 1037 h 1709"/>
                <a:gd name="T50" fmla="*/ 915 w 1158"/>
                <a:gd name="T51" fmla="*/ 1091 h 1709"/>
                <a:gd name="T52" fmla="*/ 971 w 1158"/>
                <a:gd name="T53" fmla="*/ 1152 h 1709"/>
                <a:gd name="T54" fmla="*/ 1012 w 1158"/>
                <a:gd name="T55" fmla="*/ 1219 h 1709"/>
                <a:gd name="T56" fmla="*/ 1053 w 1158"/>
                <a:gd name="T57" fmla="*/ 1328 h 1709"/>
                <a:gd name="T58" fmla="*/ 1071 w 1158"/>
                <a:gd name="T59" fmla="*/ 1473 h 1709"/>
                <a:gd name="T60" fmla="*/ 1158 w 1158"/>
                <a:gd name="T61" fmla="*/ 1473 h 1709"/>
                <a:gd name="T62" fmla="*/ 1138 w 1158"/>
                <a:gd name="T63" fmla="*/ 1308 h 1709"/>
                <a:gd name="T64" fmla="*/ 1110 w 1158"/>
                <a:gd name="T65" fmla="*/ 1224 h 1709"/>
                <a:gd name="T66" fmla="*/ 1068 w 1158"/>
                <a:gd name="T67" fmla="*/ 1143 h 1709"/>
                <a:gd name="T68" fmla="*/ 1012 w 1158"/>
                <a:gd name="T69" fmla="*/ 1067 h 1709"/>
                <a:gd name="T70" fmla="*/ 940 w 1158"/>
                <a:gd name="T71" fmla="*/ 999 h 1709"/>
                <a:gd name="T72" fmla="*/ 851 w 1158"/>
                <a:gd name="T73" fmla="*/ 941 h 1709"/>
                <a:gd name="T74" fmla="*/ 743 w 1158"/>
                <a:gd name="T75" fmla="*/ 898 h 1709"/>
                <a:gd name="T76" fmla="*/ 495 w 1158"/>
                <a:gd name="T77" fmla="*/ 633 h 1709"/>
                <a:gd name="T78" fmla="*/ 407 w 1158"/>
                <a:gd name="T79" fmla="*/ 571 h 1709"/>
                <a:gd name="T80" fmla="*/ 244 w 1158"/>
                <a:gd name="T81" fmla="*/ 128 h 1709"/>
                <a:gd name="T82" fmla="*/ 200 w 1158"/>
                <a:gd name="T83" fmla="*/ 68 h 1709"/>
                <a:gd name="T84" fmla="*/ 165 w 1158"/>
                <a:gd name="T85" fmla="*/ 34 h 1709"/>
                <a:gd name="T86" fmla="*/ 99 w 1158"/>
                <a:gd name="T87" fmla="*/ 3 h 1709"/>
                <a:gd name="T88" fmla="*/ 64 w 1158"/>
                <a:gd name="T89" fmla="*/ 2 h 1709"/>
                <a:gd name="T90" fmla="*/ 0 w 1158"/>
                <a:gd name="T91" fmla="*/ 27 h 1709"/>
                <a:gd name="T92" fmla="*/ 2 w 1158"/>
                <a:gd name="T93" fmla="*/ 829 h 1709"/>
                <a:gd name="T94" fmla="*/ 25 w 1158"/>
                <a:gd name="T95" fmla="*/ 979 h 1709"/>
                <a:gd name="T96" fmla="*/ 66 w 1158"/>
                <a:gd name="T97" fmla="*/ 1096 h 1709"/>
                <a:gd name="T98" fmla="*/ 134 w 1158"/>
                <a:gd name="T99" fmla="*/ 1193 h 1709"/>
                <a:gd name="T100" fmla="*/ 544 w 1158"/>
                <a:gd name="T101" fmla="*/ 167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8" h="1709">
                  <a:moveTo>
                    <a:pt x="544" y="1709"/>
                  </a:moveTo>
                  <a:lnTo>
                    <a:pt x="631" y="1709"/>
                  </a:lnTo>
                  <a:lnTo>
                    <a:pt x="631" y="1638"/>
                  </a:lnTo>
                  <a:lnTo>
                    <a:pt x="620" y="1625"/>
                  </a:lnTo>
                  <a:lnTo>
                    <a:pt x="620" y="1625"/>
                  </a:lnTo>
                  <a:lnTo>
                    <a:pt x="559" y="1555"/>
                  </a:lnTo>
                  <a:lnTo>
                    <a:pt x="420" y="1395"/>
                  </a:lnTo>
                  <a:lnTo>
                    <a:pt x="420" y="1395"/>
                  </a:lnTo>
                  <a:lnTo>
                    <a:pt x="266" y="1217"/>
                  </a:lnTo>
                  <a:lnTo>
                    <a:pt x="206" y="1145"/>
                  </a:lnTo>
                  <a:lnTo>
                    <a:pt x="166" y="1097"/>
                  </a:lnTo>
                  <a:lnTo>
                    <a:pt x="166" y="1097"/>
                  </a:lnTo>
                  <a:lnTo>
                    <a:pt x="155" y="1078"/>
                  </a:lnTo>
                  <a:lnTo>
                    <a:pt x="144" y="1057"/>
                  </a:lnTo>
                  <a:lnTo>
                    <a:pt x="134" y="1035"/>
                  </a:lnTo>
                  <a:lnTo>
                    <a:pt x="125" y="1011"/>
                  </a:lnTo>
                  <a:lnTo>
                    <a:pt x="117" y="985"/>
                  </a:lnTo>
                  <a:lnTo>
                    <a:pt x="110" y="959"/>
                  </a:lnTo>
                  <a:lnTo>
                    <a:pt x="105" y="932"/>
                  </a:lnTo>
                  <a:lnTo>
                    <a:pt x="100" y="908"/>
                  </a:lnTo>
                  <a:lnTo>
                    <a:pt x="100" y="908"/>
                  </a:lnTo>
                  <a:lnTo>
                    <a:pt x="94" y="860"/>
                  </a:lnTo>
                  <a:lnTo>
                    <a:pt x="90" y="823"/>
                  </a:lnTo>
                  <a:lnTo>
                    <a:pt x="87" y="788"/>
                  </a:lnTo>
                  <a:lnTo>
                    <a:pt x="87" y="89"/>
                  </a:lnTo>
                  <a:lnTo>
                    <a:pt x="87" y="89"/>
                  </a:lnTo>
                  <a:lnTo>
                    <a:pt x="99" y="94"/>
                  </a:lnTo>
                  <a:lnTo>
                    <a:pt x="110" y="101"/>
                  </a:lnTo>
                  <a:lnTo>
                    <a:pt x="124" y="113"/>
                  </a:lnTo>
                  <a:lnTo>
                    <a:pt x="135" y="125"/>
                  </a:lnTo>
                  <a:lnTo>
                    <a:pt x="135" y="125"/>
                  </a:lnTo>
                  <a:lnTo>
                    <a:pt x="149" y="141"/>
                  </a:lnTo>
                  <a:lnTo>
                    <a:pt x="159" y="156"/>
                  </a:lnTo>
                  <a:lnTo>
                    <a:pt x="159" y="156"/>
                  </a:lnTo>
                  <a:lnTo>
                    <a:pt x="166" y="166"/>
                  </a:lnTo>
                  <a:lnTo>
                    <a:pt x="324" y="673"/>
                  </a:lnTo>
                  <a:lnTo>
                    <a:pt x="324" y="673"/>
                  </a:lnTo>
                  <a:lnTo>
                    <a:pt x="324" y="675"/>
                  </a:lnTo>
                  <a:lnTo>
                    <a:pt x="324" y="675"/>
                  </a:lnTo>
                  <a:lnTo>
                    <a:pt x="316" y="685"/>
                  </a:lnTo>
                  <a:lnTo>
                    <a:pt x="310" y="695"/>
                  </a:lnTo>
                  <a:lnTo>
                    <a:pt x="304" y="707"/>
                  </a:lnTo>
                  <a:lnTo>
                    <a:pt x="299" y="719"/>
                  </a:lnTo>
                  <a:lnTo>
                    <a:pt x="299" y="719"/>
                  </a:lnTo>
                  <a:lnTo>
                    <a:pt x="295" y="737"/>
                  </a:lnTo>
                  <a:lnTo>
                    <a:pt x="290" y="759"/>
                  </a:lnTo>
                  <a:lnTo>
                    <a:pt x="286" y="785"/>
                  </a:lnTo>
                  <a:lnTo>
                    <a:pt x="285" y="814"/>
                  </a:lnTo>
                  <a:lnTo>
                    <a:pt x="285" y="814"/>
                  </a:lnTo>
                  <a:lnTo>
                    <a:pt x="285" y="829"/>
                  </a:lnTo>
                  <a:lnTo>
                    <a:pt x="286" y="845"/>
                  </a:lnTo>
                  <a:lnTo>
                    <a:pt x="290" y="863"/>
                  </a:lnTo>
                  <a:lnTo>
                    <a:pt x="294" y="879"/>
                  </a:lnTo>
                  <a:lnTo>
                    <a:pt x="300" y="896"/>
                  </a:lnTo>
                  <a:lnTo>
                    <a:pt x="307" y="913"/>
                  </a:lnTo>
                  <a:lnTo>
                    <a:pt x="317" y="929"/>
                  </a:lnTo>
                  <a:lnTo>
                    <a:pt x="329" y="944"/>
                  </a:lnTo>
                  <a:lnTo>
                    <a:pt x="329" y="944"/>
                  </a:lnTo>
                  <a:lnTo>
                    <a:pt x="610" y="1271"/>
                  </a:lnTo>
                  <a:lnTo>
                    <a:pt x="642" y="1242"/>
                  </a:lnTo>
                  <a:lnTo>
                    <a:pt x="642" y="1242"/>
                  </a:lnTo>
                  <a:lnTo>
                    <a:pt x="362" y="915"/>
                  </a:lnTo>
                  <a:lnTo>
                    <a:pt x="362" y="915"/>
                  </a:lnTo>
                  <a:lnTo>
                    <a:pt x="354" y="904"/>
                  </a:lnTo>
                  <a:lnTo>
                    <a:pt x="346" y="891"/>
                  </a:lnTo>
                  <a:lnTo>
                    <a:pt x="340" y="879"/>
                  </a:lnTo>
                  <a:lnTo>
                    <a:pt x="335" y="866"/>
                  </a:lnTo>
                  <a:lnTo>
                    <a:pt x="332" y="854"/>
                  </a:lnTo>
                  <a:lnTo>
                    <a:pt x="330" y="840"/>
                  </a:lnTo>
                  <a:lnTo>
                    <a:pt x="329" y="826"/>
                  </a:lnTo>
                  <a:lnTo>
                    <a:pt x="329" y="814"/>
                  </a:lnTo>
                  <a:lnTo>
                    <a:pt x="329" y="814"/>
                  </a:lnTo>
                  <a:lnTo>
                    <a:pt x="330" y="789"/>
                  </a:lnTo>
                  <a:lnTo>
                    <a:pt x="332" y="767"/>
                  </a:lnTo>
                  <a:lnTo>
                    <a:pt x="336" y="747"/>
                  </a:lnTo>
                  <a:lnTo>
                    <a:pt x="341" y="732"/>
                  </a:lnTo>
                  <a:lnTo>
                    <a:pt x="341" y="732"/>
                  </a:lnTo>
                  <a:lnTo>
                    <a:pt x="345" y="722"/>
                  </a:lnTo>
                  <a:lnTo>
                    <a:pt x="350" y="713"/>
                  </a:lnTo>
                  <a:lnTo>
                    <a:pt x="355" y="705"/>
                  </a:lnTo>
                  <a:lnTo>
                    <a:pt x="362" y="698"/>
                  </a:lnTo>
                  <a:lnTo>
                    <a:pt x="371" y="692"/>
                  </a:lnTo>
                  <a:lnTo>
                    <a:pt x="380" y="687"/>
                  </a:lnTo>
                  <a:lnTo>
                    <a:pt x="389" y="682"/>
                  </a:lnTo>
                  <a:lnTo>
                    <a:pt x="399" y="678"/>
                  </a:lnTo>
                  <a:lnTo>
                    <a:pt x="399" y="678"/>
                  </a:lnTo>
                  <a:lnTo>
                    <a:pt x="412" y="673"/>
                  </a:lnTo>
                  <a:lnTo>
                    <a:pt x="412" y="673"/>
                  </a:lnTo>
                  <a:lnTo>
                    <a:pt x="556" y="828"/>
                  </a:lnTo>
                  <a:lnTo>
                    <a:pt x="633" y="909"/>
                  </a:lnTo>
                  <a:lnTo>
                    <a:pt x="690" y="966"/>
                  </a:lnTo>
                  <a:lnTo>
                    <a:pt x="697" y="975"/>
                  </a:lnTo>
                  <a:lnTo>
                    <a:pt x="707" y="977"/>
                  </a:lnTo>
                  <a:lnTo>
                    <a:pt x="707" y="977"/>
                  </a:lnTo>
                  <a:lnTo>
                    <a:pt x="733" y="986"/>
                  </a:lnTo>
                  <a:lnTo>
                    <a:pt x="757" y="995"/>
                  </a:lnTo>
                  <a:lnTo>
                    <a:pt x="781" y="1005"/>
                  </a:lnTo>
                  <a:lnTo>
                    <a:pt x="803" y="1015"/>
                  </a:lnTo>
                  <a:lnTo>
                    <a:pt x="825" y="1026"/>
                  </a:lnTo>
                  <a:lnTo>
                    <a:pt x="845" y="1037"/>
                  </a:lnTo>
                  <a:lnTo>
                    <a:pt x="863" y="1050"/>
                  </a:lnTo>
                  <a:lnTo>
                    <a:pt x="882" y="1064"/>
                  </a:lnTo>
                  <a:lnTo>
                    <a:pt x="898" y="1077"/>
                  </a:lnTo>
                  <a:lnTo>
                    <a:pt x="915" y="1091"/>
                  </a:lnTo>
                  <a:lnTo>
                    <a:pt x="930" y="1106"/>
                  </a:lnTo>
                  <a:lnTo>
                    <a:pt x="945" y="1121"/>
                  </a:lnTo>
                  <a:lnTo>
                    <a:pt x="958" y="1137"/>
                  </a:lnTo>
                  <a:lnTo>
                    <a:pt x="971" y="1152"/>
                  </a:lnTo>
                  <a:lnTo>
                    <a:pt x="982" y="1170"/>
                  </a:lnTo>
                  <a:lnTo>
                    <a:pt x="993" y="1186"/>
                  </a:lnTo>
                  <a:lnTo>
                    <a:pt x="1003" y="1203"/>
                  </a:lnTo>
                  <a:lnTo>
                    <a:pt x="1012" y="1219"/>
                  </a:lnTo>
                  <a:lnTo>
                    <a:pt x="1021" y="1237"/>
                  </a:lnTo>
                  <a:lnTo>
                    <a:pt x="1028" y="1256"/>
                  </a:lnTo>
                  <a:lnTo>
                    <a:pt x="1042" y="1292"/>
                  </a:lnTo>
                  <a:lnTo>
                    <a:pt x="1053" y="1328"/>
                  </a:lnTo>
                  <a:lnTo>
                    <a:pt x="1061" y="1364"/>
                  </a:lnTo>
                  <a:lnTo>
                    <a:pt x="1067" y="1400"/>
                  </a:lnTo>
                  <a:lnTo>
                    <a:pt x="1070" y="1438"/>
                  </a:lnTo>
                  <a:lnTo>
                    <a:pt x="1071" y="1473"/>
                  </a:lnTo>
                  <a:lnTo>
                    <a:pt x="1071" y="1709"/>
                  </a:lnTo>
                  <a:lnTo>
                    <a:pt x="1158" y="1709"/>
                  </a:lnTo>
                  <a:lnTo>
                    <a:pt x="1158" y="1473"/>
                  </a:lnTo>
                  <a:lnTo>
                    <a:pt x="1158" y="1473"/>
                  </a:lnTo>
                  <a:lnTo>
                    <a:pt x="1157" y="1433"/>
                  </a:lnTo>
                  <a:lnTo>
                    <a:pt x="1153" y="1392"/>
                  </a:lnTo>
                  <a:lnTo>
                    <a:pt x="1147" y="1351"/>
                  </a:lnTo>
                  <a:lnTo>
                    <a:pt x="1138" y="1308"/>
                  </a:lnTo>
                  <a:lnTo>
                    <a:pt x="1132" y="1287"/>
                  </a:lnTo>
                  <a:lnTo>
                    <a:pt x="1126" y="1266"/>
                  </a:lnTo>
                  <a:lnTo>
                    <a:pt x="1118" y="1246"/>
                  </a:lnTo>
                  <a:lnTo>
                    <a:pt x="1110" y="1224"/>
                  </a:lnTo>
                  <a:lnTo>
                    <a:pt x="1101" y="1203"/>
                  </a:lnTo>
                  <a:lnTo>
                    <a:pt x="1091" y="1183"/>
                  </a:lnTo>
                  <a:lnTo>
                    <a:pt x="1081" y="1163"/>
                  </a:lnTo>
                  <a:lnTo>
                    <a:pt x="1068" y="1143"/>
                  </a:lnTo>
                  <a:lnTo>
                    <a:pt x="1056" y="1123"/>
                  </a:lnTo>
                  <a:lnTo>
                    <a:pt x="1042" y="1105"/>
                  </a:lnTo>
                  <a:lnTo>
                    <a:pt x="1028" y="1085"/>
                  </a:lnTo>
                  <a:lnTo>
                    <a:pt x="1012" y="1067"/>
                  </a:lnTo>
                  <a:lnTo>
                    <a:pt x="996" y="1049"/>
                  </a:lnTo>
                  <a:lnTo>
                    <a:pt x="978" y="1032"/>
                  </a:lnTo>
                  <a:lnTo>
                    <a:pt x="960" y="1015"/>
                  </a:lnTo>
                  <a:lnTo>
                    <a:pt x="940" y="999"/>
                  </a:lnTo>
                  <a:lnTo>
                    <a:pt x="920" y="984"/>
                  </a:lnTo>
                  <a:lnTo>
                    <a:pt x="897" y="969"/>
                  </a:lnTo>
                  <a:lnTo>
                    <a:pt x="875" y="955"/>
                  </a:lnTo>
                  <a:lnTo>
                    <a:pt x="851" y="941"/>
                  </a:lnTo>
                  <a:lnTo>
                    <a:pt x="826" y="929"/>
                  </a:lnTo>
                  <a:lnTo>
                    <a:pt x="800" y="918"/>
                  </a:lnTo>
                  <a:lnTo>
                    <a:pt x="772" y="908"/>
                  </a:lnTo>
                  <a:lnTo>
                    <a:pt x="743" y="898"/>
                  </a:lnTo>
                  <a:lnTo>
                    <a:pt x="743" y="898"/>
                  </a:lnTo>
                  <a:lnTo>
                    <a:pt x="671" y="823"/>
                  </a:lnTo>
                  <a:lnTo>
                    <a:pt x="578" y="724"/>
                  </a:lnTo>
                  <a:lnTo>
                    <a:pt x="495" y="633"/>
                  </a:lnTo>
                  <a:lnTo>
                    <a:pt x="446" y="583"/>
                  </a:lnTo>
                  <a:lnTo>
                    <a:pt x="430" y="567"/>
                  </a:lnTo>
                  <a:lnTo>
                    <a:pt x="407" y="571"/>
                  </a:lnTo>
                  <a:lnTo>
                    <a:pt x="407" y="571"/>
                  </a:lnTo>
                  <a:lnTo>
                    <a:pt x="396" y="573"/>
                  </a:lnTo>
                  <a:lnTo>
                    <a:pt x="384" y="576"/>
                  </a:lnTo>
                  <a:lnTo>
                    <a:pt x="246" y="131"/>
                  </a:lnTo>
                  <a:lnTo>
                    <a:pt x="244" y="128"/>
                  </a:lnTo>
                  <a:lnTo>
                    <a:pt x="244" y="128"/>
                  </a:lnTo>
                  <a:lnTo>
                    <a:pt x="231" y="109"/>
                  </a:lnTo>
                  <a:lnTo>
                    <a:pt x="219" y="89"/>
                  </a:lnTo>
                  <a:lnTo>
                    <a:pt x="200" y="68"/>
                  </a:lnTo>
                  <a:lnTo>
                    <a:pt x="200" y="68"/>
                  </a:lnTo>
                  <a:lnTo>
                    <a:pt x="190" y="57"/>
                  </a:lnTo>
                  <a:lnTo>
                    <a:pt x="177" y="45"/>
                  </a:lnTo>
                  <a:lnTo>
                    <a:pt x="165" y="34"/>
                  </a:lnTo>
                  <a:lnTo>
                    <a:pt x="151" y="24"/>
                  </a:lnTo>
                  <a:lnTo>
                    <a:pt x="135" y="14"/>
                  </a:lnTo>
                  <a:lnTo>
                    <a:pt x="117" y="8"/>
                  </a:lnTo>
                  <a:lnTo>
                    <a:pt x="99" y="3"/>
                  </a:lnTo>
                  <a:lnTo>
                    <a:pt x="89" y="2"/>
                  </a:lnTo>
                  <a:lnTo>
                    <a:pt x="77" y="0"/>
                  </a:lnTo>
                  <a:lnTo>
                    <a:pt x="77" y="0"/>
                  </a:lnTo>
                  <a:lnTo>
                    <a:pt x="64" y="2"/>
                  </a:lnTo>
                  <a:lnTo>
                    <a:pt x="50" y="4"/>
                  </a:lnTo>
                  <a:lnTo>
                    <a:pt x="36" y="8"/>
                  </a:lnTo>
                  <a:lnTo>
                    <a:pt x="24" y="14"/>
                  </a:lnTo>
                  <a:lnTo>
                    <a:pt x="0" y="27"/>
                  </a:lnTo>
                  <a:lnTo>
                    <a:pt x="0" y="53"/>
                  </a:lnTo>
                  <a:lnTo>
                    <a:pt x="0" y="789"/>
                  </a:lnTo>
                  <a:lnTo>
                    <a:pt x="0" y="789"/>
                  </a:lnTo>
                  <a:lnTo>
                    <a:pt x="2" y="829"/>
                  </a:lnTo>
                  <a:lnTo>
                    <a:pt x="6" y="870"/>
                  </a:lnTo>
                  <a:lnTo>
                    <a:pt x="14" y="921"/>
                  </a:lnTo>
                  <a:lnTo>
                    <a:pt x="19" y="950"/>
                  </a:lnTo>
                  <a:lnTo>
                    <a:pt x="25" y="979"/>
                  </a:lnTo>
                  <a:lnTo>
                    <a:pt x="32" y="1009"/>
                  </a:lnTo>
                  <a:lnTo>
                    <a:pt x="42" y="1039"/>
                  </a:lnTo>
                  <a:lnTo>
                    <a:pt x="54" y="1067"/>
                  </a:lnTo>
                  <a:lnTo>
                    <a:pt x="66" y="1096"/>
                  </a:lnTo>
                  <a:lnTo>
                    <a:pt x="80" y="1123"/>
                  </a:lnTo>
                  <a:lnTo>
                    <a:pt x="97" y="1148"/>
                  </a:lnTo>
                  <a:lnTo>
                    <a:pt x="97" y="1148"/>
                  </a:lnTo>
                  <a:lnTo>
                    <a:pt x="134" y="1193"/>
                  </a:lnTo>
                  <a:lnTo>
                    <a:pt x="186" y="1258"/>
                  </a:lnTo>
                  <a:lnTo>
                    <a:pt x="322" y="1417"/>
                  </a:lnTo>
                  <a:lnTo>
                    <a:pt x="457" y="1571"/>
                  </a:lnTo>
                  <a:lnTo>
                    <a:pt x="544" y="1670"/>
                  </a:lnTo>
                  <a:lnTo>
                    <a:pt x="544" y="170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42" name="Freeform 12">
              <a:extLst>
                <a:ext uri="{FF2B5EF4-FFF2-40B4-BE49-F238E27FC236}">
                  <a16:creationId xmlns:a16="http://schemas.microsoft.com/office/drawing/2014/main" id="{8FEBC572-B0D6-4A0E-8651-BB8873604035}"/>
                </a:ext>
              </a:extLst>
            </p:cNvPr>
            <p:cNvSpPr>
              <a:spLocks/>
            </p:cNvSpPr>
            <p:nvPr/>
          </p:nvSpPr>
          <p:spPr bwMode="auto">
            <a:xfrm>
              <a:off x="2374900" y="1768476"/>
              <a:ext cx="366713" cy="542925"/>
            </a:xfrm>
            <a:custGeom>
              <a:avLst/>
              <a:gdLst>
                <a:gd name="T0" fmla="*/ 1107 w 1157"/>
                <a:gd name="T1" fmla="*/ 4 h 1709"/>
                <a:gd name="T2" fmla="*/ 1070 w 1157"/>
                <a:gd name="T3" fmla="*/ 2 h 1709"/>
                <a:gd name="T4" fmla="*/ 1007 w 1157"/>
                <a:gd name="T5" fmla="*/ 24 h 1709"/>
                <a:gd name="T6" fmla="*/ 957 w 1157"/>
                <a:gd name="T7" fmla="*/ 68 h 1709"/>
                <a:gd name="T8" fmla="*/ 915 w 1157"/>
                <a:gd name="T9" fmla="*/ 128 h 1709"/>
                <a:gd name="T10" fmla="*/ 762 w 1157"/>
                <a:gd name="T11" fmla="*/ 573 h 1709"/>
                <a:gd name="T12" fmla="*/ 712 w 1157"/>
                <a:gd name="T13" fmla="*/ 583 h 1709"/>
                <a:gd name="T14" fmla="*/ 415 w 1157"/>
                <a:gd name="T15" fmla="*/ 898 h 1709"/>
                <a:gd name="T16" fmla="*/ 332 w 1157"/>
                <a:gd name="T17" fmla="*/ 929 h 1709"/>
                <a:gd name="T18" fmla="*/ 239 w 1157"/>
                <a:gd name="T19" fmla="*/ 984 h 1709"/>
                <a:gd name="T20" fmla="*/ 162 w 1157"/>
                <a:gd name="T21" fmla="*/ 1049 h 1709"/>
                <a:gd name="T22" fmla="*/ 102 w 1157"/>
                <a:gd name="T23" fmla="*/ 1123 h 1709"/>
                <a:gd name="T24" fmla="*/ 56 w 1157"/>
                <a:gd name="T25" fmla="*/ 1203 h 1709"/>
                <a:gd name="T26" fmla="*/ 25 w 1157"/>
                <a:gd name="T27" fmla="*/ 1287 h 1709"/>
                <a:gd name="T28" fmla="*/ 0 w 1157"/>
                <a:gd name="T29" fmla="*/ 1433 h 1709"/>
                <a:gd name="T30" fmla="*/ 86 w 1157"/>
                <a:gd name="T31" fmla="*/ 1473 h 1709"/>
                <a:gd name="T32" fmla="*/ 97 w 1157"/>
                <a:gd name="T33" fmla="*/ 1364 h 1709"/>
                <a:gd name="T34" fmla="*/ 136 w 1157"/>
                <a:gd name="T35" fmla="*/ 1237 h 1709"/>
                <a:gd name="T36" fmla="*/ 176 w 1157"/>
                <a:gd name="T37" fmla="*/ 1170 h 1709"/>
                <a:gd name="T38" fmla="*/ 227 w 1157"/>
                <a:gd name="T39" fmla="*/ 1106 h 1709"/>
                <a:gd name="T40" fmla="*/ 295 w 1157"/>
                <a:gd name="T41" fmla="*/ 1050 h 1709"/>
                <a:gd name="T42" fmla="*/ 377 w 1157"/>
                <a:gd name="T43" fmla="*/ 1005 h 1709"/>
                <a:gd name="T44" fmla="*/ 461 w 1157"/>
                <a:gd name="T45" fmla="*/ 975 h 1709"/>
                <a:gd name="T46" fmla="*/ 601 w 1157"/>
                <a:gd name="T47" fmla="*/ 828 h 1709"/>
                <a:gd name="T48" fmla="*/ 760 w 1157"/>
                <a:gd name="T49" fmla="*/ 678 h 1709"/>
                <a:gd name="T50" fmla="*/ 796 w 1157"/>
                <a:gd name="T51" fmla="*/ 698 h 1709"/>
                <a:gd name="T52" fmla="*/ 817 w 1157"/>
                <a:gd name="T53" fmla="*/ 732 h 1709"/>
                <a:gd name="T54" fmla="*/ 828 w 1157"/>
                <a:gd name="T55" fmla="*/ 789 h 1709"/>
                <a:gd name="T56" fmla="*/ 828 w 1157"/>
                <a:gd name="T57" fmla="*/ 840 h 1709"/>
                <a:gd name="T58" fmla="*/ 812 w 1157"/>
                <a:gd name="T59" fmla="*/ 891 h 1709"/>
                <a:gd name="T60" fmla="*/ 516 w 1157"/>
                <a:gd name="T61" fmla="*/ 1242 h 1709"/>
                <a:gd name="T62" fmla="*/ 828 w 1157"/>
                <a:gd name="T63" fmla="*/ 944 h 1709"/>
                <a:gd name="T64" fmla="*/ 863 w 1157"/>
                <a:gd name="T65" fmla="*/ 879 h 1709"/>
                <a:gd name="T66" fmla="*/ 873 w 1157"/>
                <a:gd name="T67" fmla="*/ 813 h 1709"/>
                <a:gd name="T68" fmla="*/ 863 w 1157"/>
                <a:gd name="T69" fmla="*/ 737 h 1709"/>
                <a:gd name="T70" fmla="*/ 848 w 1157"/>
                <a:gd name="T71" fmla="*/ 695 h 1709"/>
                <a:gd name="T72" fmla="*/ 835 w 1157"/>
                <a:gd name="T73" fmla="*/ 673 h 1709"/>
                <a:gd name="T74" fmla="*/ 998 w 1157"/>
                <a:gd name="T75" fmla="*/ 156 h 1709"/>
                <a:gd name="T76" fmla="*/ 1038 w 1157"/>
                <a:gd name="T77" fmla="*/ 109 h 1709"/>
                <a:gd name="T78" fmla="*/ 1063 w 1157"/>
                <a:gd name="T79" fmla="*/ 91 h 1709"/>
                <a:gd name="T80" fmla="*/ 1068 w 1157"/>
                <a:gd name="T81" fmla="*/ 823 h 1709"/>
                <a:gd name="T82" fmla="*/ 1053 w 1157"/>
                <a:gd name="T83" fmla="*/ 932 h 1709"/>
                <a:gd name="T84" fmla="*/ 1025 w 1157"/>
                <a:gd name="T85" fmla="*/ 1035 h 1709"/>
                <a:gd name="T86" fmla="*/ 991 w 1157"/>
                <a:gd name="T87" fmla="*/ 1097 h 1709"/>
                <a:gd name="T88" fmla="*/ 738 w 1157"/>
                <a:gd name="T89" fmla="*/ 1395 h 1709"/>
                <a:gd name="T90" fmla="*/ 527 w 1157"/>
                <a:gd name="T91" fmla="*/ 1709 h 1709"/>
                <a:gd name="T92" fmla="*/ 701 w 1157"/>
                <a:gd name="T93" fmla="*/ 1571 h 1709"/>
                <a:gd name="T94" fmla="*/ 1061 w 1157"/>
                <a:gd name="T95" fmla="*/ 1148 h 1709"/>
                <a:gd name="T96" fmla="*/ 1105 w 1157"/>
                <a:gd name="T97" fmla="*/ 1067 h 1709"/>
                <a:gd name="T98" fmla="*/ 1140 w 1157"/>
                <a:gd name="T99" fmla="*/ 950 h 1709"/>
                <a:gd name="T100" fmla="*/ 1157 w 1157"/>
                <a:gd name="T101" fmla="*/ 790 h 1709"/>
                <a:gd name="T102" fmla="*/ 1135 w 1157"/>
                <a:gd name="T103" fmla="*/ 14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7" h="1709">
                  <a:moveTo>
                    <a:pt x="1135" y="14"/>
                  </a:moveTo>
                  <a:lnTo>
                    <a:pt x="1135" y="14"/>
                  </a:lnTo>
                  <a:lnTo>
                    <a:pt x="1121" y="8"/>
                  </a:lnTo>
                  <a:lnTo>
                    <a:pt x="1107" y="4"/>
                  </a:lnTo>
                  <a:lnTo>
                    <a:pt x="1093" y="2"/>
                  </a:lnTo>
                  <a:lnTo>
                    <a:pt x="1081" y="0"/>
                  </a:lnTo>
                  <a:lnTo>
                    <a:pt x="1081" y="0"/>
                  </a:lnTo>
                  <a:lnTo>
                    <a:pt x="1070" y="2"/>
                  </a:lnTo>
                  <a:lnTo>
                    <a:pt x="1060" y="3"/>
                  </a:lnTo>
                  <a:lnTo>
                    <a:pt x="1041" y="8"/>
                  </a:lnTo>
                  <a:lnTo>
                    <a:pt x="1023" y="14"/>
                  </a:lnTo>
                  <a:lnTo>
                    <a:pt x="1007" y="24"/>
                  </a:lnTo>
                  <a:lnTo>
                    <a:pt x="993" y="34"/>
                  </a:lnTo>
                  <a:lnTo>
                    <a:pt x="980" y="45"/>
                  </a:lnTo>
                  <a:lnTo>
                    <a:pt x="968" y="57"/>
                  </a:lnTo>
                  <a:lnTo>
                    <a:pt x="957" y="68"/>
                  </a:lnTo>
                  <a:lnTo>
                    <a:pt x="957" y="68"/>
                  </a:lnTo>
                  <a:lnTo>
                    <a:pt x="940" y="90"/>
                  </a:lnTo>
                  <a:lnTo>
                    <a:pt x="926" y="109"/>
                  </a:lnTo>
                  <a:lnTo>
                    <a:pt x="915" y="128"/>
                  </a:lnTo>
                  <a:lnTo>
                    <a:pt x="912" y="131"/>
                  </a:lnTo>
                  <a:lnTo>
                    <a:pt x="773" y="576"/>
                  </a:lnTo>
                  <a:lnTo>
                    <a:pt x="773" y="576"/>
                  </a:lnTo>
                  <a:lnTo>
                    <a:pt x="762" y="573"/>
                  </a:lnTo>
                  <a:lnTo>
                    <a:pt x="750" y="571"/>
                  </a:lnTo>
                  <a:lnTo>
                    <a:pt x="728" y="567"/>
                  </a:lnTo>
                  <a:lnTo>
                    <a:pt x="712" y="583"/>
                  </a:lnTo>
                  <a:lnTo>
                    <a:pt x="712" y="583"/>
                  </a:lnTo>
                  <a:lnTo>
                    <a:pt x="663" y="634"/>
                  </a:lnTo>
                  <a:lnTo>
                    <a:pt x="579" y="724"/>
                  </a:lnTo>
                  <a:lnTo>
                    <a:pt x="486" y="823"/>
                  </a:lnTo>
                  <a:lnTo>
                    <a:pt x="415" y="898"/>
                  </a:lnTo>
                  <a:lnTo>
                    <a:pt x="415" y="898"/>
                  </a:lnTo>
                  <a:lnTo>
                    <a:pt x="386" y="908"/>
                  </a:lnTo>
                  <a:lnTo>
                    <a:pt x="359" y="918"/>
                  </a:lnTo>
                  <a:lnTo>
                    <a:pt x="332" y="929"/>
                  </a:lnTo>
                  <a:lnTo>
                    <a:pt x="307" y="941"/>
                  </a:lnTo>
                  <a:lnTo>
                    <a:pt x="284" y="955"/>
                  </a:lnTo>
                  <a:lnTo>
                    <a:pt x="260" y="969"/>
                  </a:lnTo>
                  <a:lnTo>
                    <a:pt x="239" y="984"/>
                  </a:lnTo>
                  <a:lnTo>
                    <a:pt x="217" y="999"/>
                  </a:lnTo>
                  <a:lnTo>
                    <a:pt x="199" y="1015"/>
                  </a:lnTo>
                  <a:lnTo>
                    <a:pt x="180" y="1032"/>
                  </a:lnTo>
                  <a:lnTo>
                    <a:pt x="162" y="1049"/>
                  </a:lnTo>
                  <a:lnTo>
                    <a:pt x="145" y="1067"/>
                  </a:lnTo>
                  <a:lnTo>
                    <a:pt x="130" y="1085"/>
                  </a:lnTo>
                  <a:lnTo>
                    <a:pt x="115" y="1105"/>
                  </a:lnTo>
                  <a:lnTo>
                    <a:pt x="102" y="1123"/>
                  </a:lnTo>
                  <a:lnTo>
                    <a:pt x="89" y="1143"/>
                  </a:lnTo>
                  <a:lnTo>
                    <a:pt x="77" y="1163"/>
                  </a:lnTo>
                  <a:lnTo>
                    <a:pt x="66" y="1183"/>
                  </a:lnTo>
                  <a:lnTo>
                    <a:pt x="56" y="1203"/>
                  </a:lnTo>
                  <a:lnTo>
                    <a:pt x="47" y="1224"/>
                  </a:lnTo>
                  <a:lnTo>
                    <a:pt x="40" y="1246"/>
                  </a:lnTo>
                  <a:lnTo>
                    <a:pt x="32" y="1266"/>
                  </a:lnTo>
                  <a:lnTo>
                    <a:pt x="25" y="1287"/>
                  </a:lnTo>
                  <a:lnTo>
                    <a:pt x="20" y="1308"/>
                  </a:lnTo>
                  <a:lnTo>
                    <a:pt x="10" y="1351"/>
                  </a:lnTo>
                  <a:lnTo>
                    <a:pt x="4" y="1392"/>
                  </a:lnTo>
                  <a:lnTo>
                    <a:pt x="0" y="1433"/>
                  </a:lnTo>
                  <a:lnTo>
                    <a:pt x="0" y="1473"/>
                  </a:lnTo>
                  <a:lnTo>
                    <a:pt x="0" y="1709"/>
                  </a:lnTo>
                  <a:lnTo>
                    <a:pt x="86" y="1709"/>
                  </a:lnTo>
                  <a:lnTo>
                    <a:pt x="86" y="1473"/>
                  </a:lnTo>
                  <a:lnTo>
                    <a:pt x="86" y="1473"/>
                  </a:lnTo>
                  <a:lnTo>
                    <a:pt x="87" y="1438"/>
                  </a:lnTo>
                  <a:lnTo>
                    <a:pt x="91" y="1400"/>
                  </a:lnTo>
                  <a:lnTo>
                    <a:pt x="97" y="1364"/>
                  </a:lnTo>
                  <a:lnTo>
                    <a:pt x="105" y="1328"/>
                  </a:lnTo>
                  <a:lnTo>
                    <a:pt x="116" y="1291"/>
                  </a:lnTo>
                  <a:lnTo>
                    <a:pt x="129" y="1256"/>
                  </a:lnTo>
                  <a:lnTo>
                    <a:pt x="136" y="1237"/>
                  </a:lnTo>
                  <a:lnTo>
                    <a:pt x="145" y="1219"/>
                  </a:lnTo>
                  <a:lnTo>
                    <a:pt x="155" y="1203"/>
                  </a:lnTo>
                  <a:lnTo>
                    <a:pt x="165" y="1186"/>
                  </a:lnTo>
                  <a:lnTo>
                    <a:pt x="176" y="1170"/>
                  </a:lnTo>
                  <a:lnTo>
                    <a:pt x="187" y="1152"/>
                  </a:lnTo>
                  <a:lnTo>
                    <a:pt x="200" y="1137"/>
                  </a:lnTo>
                  <a:lnTo>
                    <a:pt x="214" y="1121"/>
                  </a:lnTo>
                  <a:lnTo>
                    <a:pt x="227" y="1106"/>
                  </a:lnTo>
                  <a:lnTo>
                    <a:pt x="242" y="1091"/>
                  </a:lnTo>
                  <a:lnTo>
                    <a:pt x="259" y="1077"/>
                  </a:lnTo>
                  <a:lnTo>
                    <a:pt x="276" y="1064"/>
                  </a:lnTo>
                  <a:lnTo>
                    <a:pt x="295" y="1050"/>
                  </a:lnTo>
                  <a:lnTo>
                    <a:pt x="314" y="1037"/>
                  </a:lnTo>
                  <a:lnTo>
                    <a:pt x="334" y="1026"/>
                  </a:lnTo>
                  <a:lnTo>
                    <a:pt x="355" y="1015"/>
                  </a:lnTo>
                  <a:lnTo>
                    <a:pt x="377" y="1005"/>
                  </a:lnTo>
                  <a:lnTo>
                    <a:pt x="400" y="995"/>
                  </a:lnTo>
                  <a:lnTo>
                    <a:pt x="425" y="986"/>
                  </a:lnTo>
                  <a:lnTo>
                    <a:pt x="450" y="977"/>
                  </a:lnTo>
                  <a:lnTo>
                    <a:pt x="461" y="975"/>
                  </a:lnTo>
                  <a:lnTo>
                    <a:pt x="469" y="966"/>
                  </a:lnTo>
                  <a:lnTo>
                    <a:pt x="469" y="966"/>
                  </a:lnTo>
                  <a:lnTo>
                    <a:pt x="525" y="909"/>
                  </a:lnTo>
                  <a:lnTo>
                    <a:pt x="601" y="828"/>
                  </a:lnTo>
                  <a:lnTo>
                    <a:pt x="746" y="673"/>
                  </a:lnTo>
                  <a:lnTo>
                    <a:pt x="746" y="673"/>
                  </a:lnTo>
                  <a:lnTo>
                    <a:pt x="760" y="678"/>
                  </a:lnTo>
                  <a:lnTo>
                    <a:pt x="760" y="678"/>
                  </a:lnTo>
                  <a:lnTo>
                    <a:pt x="770" y="682"/>
                  </a:lnTo>
                  <a:lnTo>
                    <a:pt x="778" y="687"/>
                  </a:lnTo>
                  <a:lnTo>
                    <a:pt x="787" y="692"/>
                  </a:lnTo>
                  <a:lnTo>
                    <a:pt x="796" y="698"/>
                  </a:lnTo>
                  <a:lnTo>
                    <a:pt x="802" y="705"/>
                  </a:lnTo>
                  <a:lnTo>
                    <a:pt x="808" y="713"/>
                  </a:lnTo>
                  <a:lnTo>
                    <a:pt x="813" y="722"/>
                  </a:lnTo>
                  <a:lnTo>
                    <a:pt x="817" y="732"/>
                  </a:lnTo>
                  <a:lnTo>
                    <a:pt x="817" y="732"/>
                  </a:lnTo>
                  <a:lnTo>
                    <a:pt x="821" y="747"/>
                  </a:lnTo>
                  <a:lnTo>
                    <a:pt x="826" y="767"/>
                  </a:lnTo>
                  <a:lnTo>
                    <a:pt x="828" y="789"/>
                  </a:lnTo>
                  <a:lnTo>
                    <a:pt x="830" y="813"/>
                  </a:lnTo>
                  <a:lnTo>
                    <a:pt x="830" y="813"/>
                  </a:lnTo>
                  <a:lnTo>
                    <a:pt x="830" y="826"/>
                  </a:lnTo>
                  <a:lnTo>
                    <a:pt x="828" y="840"/>
                  </a:lnTo>
                  <a:lnTo>
                    <a:pt x="826" y="854"/>
                  </a:lnTo>
                  <a:lnTo>
                    <a:pt x="822" y="866"/>
                  </a:lnTo>
                  <a:lnTo>
                    <a:pt x="818" y="879"/>
                  </a:lnTo>
                  <a:lnTo>
                    <a:pt x="812" y="891"/>
                  </a:lnTo>
                  <a:lnTo>
                    <a:pt x="805" y="904"/>
                  </a:lnTo>
                  <a:lnTo>
                    <a:pt x="796" y="915"/>
                  </a:lnTo>
                  <a:lnTo>
                    <a:pt x="796" y="915"/>
                  </a:lnTo>
                  <a:lnTo>
                    <a:pt x="516" y="1242"/>
                  </a:lnTo>
                  <a:lnTo>
                    <a:pt x="549" y="1271"/>
                  </a:lnTo>
                  <a:lnTo>
                    <a:pt x="549" y="1271"/>
                  </a:lnTo>
                  <a:lnTo>
                    <a:pt x="828" y="944"/>
                  </a:lnTo>
                  <a:lnTo>
                    <a:pt x="828" y="944"/>
                  </a:lnTo>
                  <a:lnTo>
                    <a:pt x="841" y="929"/>
                  </a:lnTo>
                  <a:lnTo>
                    <a:pt x="851" y="913"/>
                  </a:lnTo>
                  <a:lnTo>
                    <a:pt x="858" y="896"/>
                  </a:lnTo>
                  <a:lnTo>
                    <a:pt x="863" y="879"/>
                  </a:lnTo>
                  <a:lnTo>
                    <a:pt x="868" y="863"/>
                  </a:lnTo>
                  <a:lnTo>
                    <a:pt x="871" y="845"/>
                  </a:lnTo>
                  <a:lnTo>
                    <a:pt x="872" y="829"/>
                  </a:lnTo>
                  <a:lnTo>
                    <a:pt x="873" y="813"/>
                  </a:lnTo>
                  <a:lnTo>
                    <a:pt x="873" y="813"/>
                  </a:lnTo>
                  <a:lnTo>
                    <a:pt x="872" y="785"/>
                  </a:lnTo>
                  <a:lnTo>
                    <a:pt x="868" y="759"/>
                  </a:lnTo>
                  <a:lnTo>
                    <a:pt x="863" y="737"/>
                  </a:lnTo>
                  <a:lnTo>
                    <a:pt x="858" y="719"/>
                  </a:lnTo>
                  <a:lnTo>
                    <a:pt x="858" y="719"/>
                  </a:lnTo>
                  <a:lnTo>
                    <a:pt x="853" y="707"/>
                  </a:lnTo>
                  <a:lnTo>
                    <a:pt x="848" y="695"/>
                  </a:lnTo>
                  <a:lnTo>
                    <a:pt x="841" y="685"/>
                  </a:lnTo>
                  <a:lnTo>
                    <a:pt x="833" y="675"/>
                  </a:lnTo>
                  <a:lnTo>
                    <a:pt x="833" y="675"/>
                  </a:lnTo>
                  <a:lnTo>
                    <a:pt x="835" y="673"/>
                  </a:lnTo>
                  <a:lnTo>
                    <a:pt x="992" y="166"/>
                  </a:lnTo>
                  <a:lnTo>
                    <a:pt x="992" y="166"/>
                  </a:lnTo>
                  <a:lnTo>
                    <a:pt x="998" y="156"/>
                  </a:lnTo>
                  <a:lnTo>
                    <a:pt x="998" y="156"/>
                  </a:lnTo>
                  <a:lnTo>
                    <a:pt x="1006" y="146"/>
                  </a:lnTo>
                  <a:lnTo>
                    <a:pt x="1016" y="134"/>
                  </a:lnTo>
                  <a:lnTo>
                    <a:pt x="1027" y="121"/>
                  </a:lnTo>
                  <a:lnTo>
                    <a:pt x="1038" y="109"/>
                  </a:lnTo>
                  <a:lnTo>
                    <a:pt x="1038" y="109"/>
                  </a:lnTo>
                  <a:lnTo>
                    <a:pt x="1047" y="101"/>
                  </a:lnTo>
                  <a:lnTo>
                    <a:pt x="1056" y="96"/>
                  </a:lnTo>
                  <a:lnTo>
                    <a:pt x="1063" y="91"/>
                  </a:lnTo>
                  <a:lnTo>
                    <a:pt x="1071" y="89"/>
                  </a:lnTo>
                  <a:lnTo>
                    <a:pt x="1071" y="789"/>
                  </a:lnTo>
                  <a:lnTo>
                    <a:pt x="1071" y="789"/>
                  </a:lnTo>
                  <a:lnTo>
                    <a:pt x="1068" y="823"/>
                  </a:lnTo>
                  <a:lnTo>
                    <a:pt x="1065" y="860"/>
                  </a:lnTo>
                  <a:lnTo>
                    <a:pt x="1058" y="908"/>
                  </a:lnTo>
                  <a:lnTo>
                    <a:pt x="1058" y="908"/>
                  </a:lnTo>
                  <a:lnTo>
                    <a:pt x="1053" y="932"/>
                  </a:lnTo>
                  <a:lnTo>
                    <a:pt x="1048" y="959"/>
                  </a:lnTo>
                  <a:lnTo>
                    <a:pt x="1041" y="985"/>
                  </a:lnTo>
                  <a:lnTo>
                    <a:pt x="1033" y="1011"/>
                  </a:lnTo>
                  <a:lnTo>
                    <a:pt x="1025" y="1035"/>
                  </a:lnTo>
                  <a:lnTo>
                    <a:pt x="1015" y="1059"/>
                  </a:lnTo>
                  <a:lnTo>
                    <a:pt x="1003" y="1078"/>
                  </a:lnTo>
                  <a:lnTo>
                    <a:pt x="991" y="1097"/>
                  </a:lnTo>
                  <a:lnTo>
                    <a:pt x="991" y="1097"/>
                  </a:lnTo>
                  <a:lnTo>
                    <a:pt x="952" y="1145"/>
                  </a:lnTo>
                  <a:lnTo>
                    <a:pt x="892" y="1217"/>
                  </a:lnTo>
                  <a:lnTo>
                    <a:pt x="738" y="1395"/>
                  </a:lnTo>
                  <a:lnTo>
                    <a:pt x="738" y="1395"/>
                  </a:lnTo>
                  <a:lnTo>
                    <a:pt x="598" y="1555"/>
                  </a:lnTo>
                  <a:lnTo>
                    <a:pt x="537" y="1625"/>
                  </a:lnTo>
                  <a:lnTo>
                    <a:pt x="527" y="1638"/>
                  </a:lnTo>
                  <a:lnTo>
                    <a:pt x="527" y="1709"/>
                  </a:lnTo>
                  <a:lnTo>
                    <a:pt x="613" y="1709"/>
                  </a:lnTo>
                  <a:lnTo>
                    <a:pt x="613" y="1670"/>
                  </a:lnTo>
                  <a:lnTo>
                    <a:pt x="613" y="1670"/>
                  </a:lnTo>
                  <a:lnTo>
                    <a:pt x="701" y="1571"/>
                  </a:lnTo>
                  <a:lnTo>
                    <a:pt x="836" y="1417"/>
                  </a:lnTo>
                  <a:lnTo>
                    <a:pt x="971" y="1258"/>
                  </a:lnTo>
                  <a:lnTo>
                    <a:pt x="1025" y="1193"/>
                  </a:lnTo>
                  <a:lnTo>
                    <a:pt x="1061" y="1148"/>
                  </a:lnTo>
                  <a:lnTo>
                    <a:pt x="1061" y="1148"/>
                  </a:lnTo>
                  <a:lnTo>
                    <a:pt x="1077" y="1123"/>
                  </a:lnTo>
                  <a:lnTo>
                    <a:pt x="1092" y="1096"/>
                  </a:lnTo>
                  <a:lnTo>
                    <a:pt x="1105" y="1067"/>
                  </a:lnTo>
                  <a:lnTo>
                    <a:pt x="1116" y="1039"/>
                  </a:lnTo>
                  <a:lnTo>
                    <a:pt x="1125" y="1009"/>
                  </a:lnTo>
                  <a:lnTo>
                    <a:pt x="1132" y="979"/>
                  </a:lnTo>
                  <a:lnTo>
                    <a:pt x="1140" y="950"/>
                  </a:lnTo>
                  <a:lnTo>
                    <a:pt x="1145" y="921"/>
                  </a:lnTo>
                  <a:lnTo>
                    <a:pt x="1151" y="870"/>
                  </a:lnTo>
                  <a:lnTo>
                    <a:pt x="1155" y="829"/>
                  </a:lnTo>
                  <a:lnTo>
                    <a:pt x="1157" y="790"/>
                  </a:lnTo>
                  <a:lnTo>
                    <a:pt x="1157" y="790"/>
                  </a:lnTo>
                  <a:lnTo>
                    <a:pt x="1157" y="53"/>
                  </a:lnTo>
                  <a:lnTo>
                    <a:pt x="1157" y="27"/>
                  </a:lnTo>
                  <a:lnTo>
                    <a:pt x="1135" y="1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grpSp>
      <p:sp>
        <p:nvSpPr>
          <p:cNvPr id="45" name="Freeform 30">
            <a:extLst>
              <a:ext uri="{FF2B5EF4-FFF2-40B4-BE49-F238E27FC236}">
                <a16:creationId xmlns:a16="http://schemas.microsoft.com/office/drawing/2014/main" id="{B218AB35-2A54-4496-A9CC-C822564D8CAE}"/>
              </a:ext>
            </a:extLst>
          </p:cNvPr>
          <p:cNvSpPr>
            <a:spLocks noChangeAspect="1" noEditPoints="1"/>
          </p:cNvSpPr>
          <p:nvPr/>
        </p:nvSpPr>
        <p:spPr bwMode="auto">
          <a:xfrm>
            <a:off x="1043018" y="2853737"/>
            <a:ext cx="474536" cy="237683"/>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46" name="Freeform 79">
            <a:extLst>
              <a:ext uri="{FF2B5EF4-FFF2-40B4-BE49-F238E27FC236}">
                <a16:creationId xmlns:a16="http://schemas.microsoft.com/office/drawing/2014/main" id="{0CC1851C-BD6A-4DF5-8396-94B5AF5F643D}"/>
              </a:ext>
            </a:extLst>
          </p:cNvPr>
          <p:cNvSpPr>
            <a:spLocks noChangeAspect="1"/>
          </p:cNvSpPr>
          <p:nvPr/>
        </p:nvSpPr>
        <p:spPr bwMode="auto">
          <a:xfrm>
            <a:off x="280392" y="336071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47" name="TextBox 46">
            <a:extLst>
              <a:ext uri="{FF2B5EF4-FFF2-40B4-BE49-F238E27FC236}">
                <a16:creationId xmlns:a16="http://schemas.microsoft.com/office/drawing/2014/main" id="{90463254-88C1-419D-8DDB-E0DA1141D7BA}"/>
              </a:ext>
            </a:extLst>
          </p:cNvPr>
          <p:cNvSpPr txBox="1"/>
          <p:nvPr/>
        </p:nvSpPr>
        <p:spPr>
          <a:xfrm>
            <a:off x="1359563" y="2916950"/>
            <a:ext cx="5498329" cy="193899"/>
          </a:xfrm>
          <a:prstGeom prst="rect">
            <a:avLst/>
          </a:prstGeom>
          <a:noFill/>
        </p:spPr>
        <p:txBody>
          <a:bodyPr wrap="square" lIns="0" tIns="36576" rIns="0" bIns="0" rtlCol="0">
            <a:spAutoFit/>
          </a:bodyPr>
          <a:lstStyle/>
          <a:p>
            <a:pPr marL="356616" marR="0" lvl="0" indent="-356616" algn="l" defTabSz="914400" rtl="0" eaLnBrk="1" fontAlgn="auto" latinLnBrk="0" hangingPunct="1">
              <a:lnSpc>
                <a:spcPct val="85000"/>
              </a:lnSpc>
              <a:spcBef>
                <a:spcPts val="0"/>
              </a:spcBef>
              <a:spcAft>
                <a:spcPts val="600"/>
              </a:spcAft>
              <a:buClr>
                <a:srgbClr val="27ACAA"/>
              </a:buClr>
              <a:buSzPct val="70000"/>
              <a:buFont typeface="Arial" panose="020B0604020202020204" pitchFamily="34" charset="0"/>
              <a:buChar char="•"/>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Talsu novada administratīvais centrs (Talsu pilsēta)</a:t>
            </a:r>
          </a:p>
        </p:txBody>
      </p:sp>
      <p:sp>
        <p:nvSpPr>
          <p:cNvPr id="48" name="TextBox 47">
            <a:extLst>
              <a:ext uri="{FF2B5EF4-FFF2-40B4-BE49-F238E27FC236}">
                <a16:creationId xmlns:a16="http://schemas.microsoft.com/office/drawing/2014/main" id="{E44546C3-2DBB-4CB0-8778-6336819766B7}"/>
              </a:ext>
            </a:extLst>
          </p:cNvPr>
          <p:cNvSpPr txBox="1"/>
          <p:nvPr/>
        </p:nvSpPr>
        <p:spPr>
          <a:xfrm>
            <a:off x="2854185" y="3384234"/>
            <a:ext cx="1834032" cy="2302169"/>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sz="1200">
                <a:solidFill>
                  <a:srgbClr val="2E2E38"/>
                </a:solidFill>
                <a:latin typeface="EYInterstate Light"/>
              </a:defRPr>
            </a:lvl1p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Laidzes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err="1">
                <a:ln>
                  <a:noFill/>
                </a:ln>
                <a:solidFill>
                  <a:srgbClr val="2E2E38"/>
                </a:solidFill>
                <a:effectLst/>
                <a:uLnTx/>
                <a:uFillTx/>
                <a:latin typeface="EYInterstate Light"/>
                <a:ea typeface="+mn-ea"/>
                <a:cs typeface="+mn-cs"/>
              </a:rPr>
              <a:t>Kūļciema</a:t>
            </a:r>
            <a:r>
              <a:rPr kumimoji="0" lang="lv-LV" sz="1200" b="0" i="0" u="none" strike="noStrike" kern="1200" cap="none" spc="0" normalizeH="0" baseline="0" noProof="0">
                <a:ln>
                  <a:noFill/>
                </a:ln>
                <a:solidFill>
                  <a:srgbClr val="2E2E38"/>
                </a:solidFill>
                <a:effectLst/>
                <a:uLnTx/>
                <a:uFillTx/>
                <a:latin typeface="EYInterstate Light"/>
                <a:ea typeface="+mn-ea"/>
                <a:cs typeface="+mn-cs"/>
              </a:rPr>
              <a:t>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Laucienes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Balgales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Ģibuļu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Lubes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Valdgales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Īves pagasta pārvalde</a:t>
            </a:r>
          </a:p>
        </p:txBody>
      </p:sp>
      <p:sp>
        <p:nvSpPr>
          <p:cNvPr id="49" name="Freeform 79">
            <a:extLst>
              <a:ext uri="{FF2B5EF4-FFF2-40B4-BE49-F238E27FC236}">
                <a16:creationId xmlns:a16="http://schemas.microsoft.com/office/drawing/2014/main" id="{5F2DBB18-55E9-4E0A-A233-1FD7E8650610}"/>
              </a:ext>
            </a:extLst>
          </p:cNvPr>
          <p:cNvSpPr>
            <a:spLocks noChangeAspect="1"/>
          </p:cNvSpPr>
          <p:nvPr/>
        </p:nvSpPr>
        <p:spPr bwMode="auto">
          <a:xfrm>
            <a:off x="293203" y="3667319"/>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51" name="Freeform 79">
            <a:extLst>
              <a:ext uri="{FF2B5EF4-FFF2-40B4-BE49-F238E27FC236}">
                <a16:creationId xmlns:a16="http://schemas.microsoft.com/office/drawing/2014/main" id="{7E6EBEBB-D36F-4B30-A5C8-DB0B6FBD1A8F}"/>
              </a:ext>
            </a:extLst>
          </p:cNvPr>
          <p:cNvSpPr>
            <a:spLocks noChangeAspect="1"/>
          </p:cNvSpPr>
          <p:nvPr/>
        </p:nvSpPr>
        <p:spPr bwMode="auto">
          <a:xfrm>
            <a:off x="280391" y="401577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52" name="Freeform 79">
            <a:extLst>
              <a:ext uri="{FF2B5EF4-FFF2-40B4-BE49-F238E27FC236}">
                <a16:creationId xmlns:a16="http://schemas.microsoft.com/office/drawing/2014/main" id="{1D003063-0C47-489D-A7F5-47C5E92FA7E8}"/>
              </a:ext>
            </a:extLst>
          </p:cNvPr>
          <p:cNvSpPr>
            <a:spLocks noChangeAspect="1"/>
          </p:cNvSpPr>
          <p:nvPr/>
        </p:nvSpPr>
        <p:spPr bwMode="auto">
          <a:xfrm>
            <a:off x="280391" y="4342637"/>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53" name="Freeform 79">
            <a:extLst>
              <a:ext uri="{FF2B5EF4-FFF2-40B4-BE49-F238E27FC236}">
                <a16:creationId xmlns:a16="http://schemas.microsoft.com/office/drawing/2014/main" id="{9899101A-FD0A-445C-A2E9-33FBB9FD8332}"/>
              </a:ext>
            </a:extLst>
          </p:cNvPr>
          <p:cNvSpPr>
            <a:spLocks noChangeAspect="1"/>
          </p:cNvSpPr>
          <p:nvPr/>
        </p:nvSpPr>
        <p:spPr bwMode="auto">
          <a:xfrm>
            <a:off x="2590418" y="341564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54" name="Freeform 79">
            <a:extLst>
              <a:ext uri="{FF2B5EF4-FFF2-40B4-BE49-F238E27FC236}">
                <a16:creationId xmlns:a16="http://schemas.microsoft.com/office/drawing/2014/main" id="{85343442-0562-4650-B09B-9EAA2D8B9F79}"/>
              </a:ext>
            </a:extLst>
          </p:cNvPr>
          <p:cNvSpPr>
            <a:spLocks noChangeAspect="1"/>
          </p:cNvSpPr>
          <p:nvPr/>
        </p:nvSpPr>
        <p:spPr bwMode="auto">
          <a:xfrm>
            <a:off x="2574031" y="3730017"/>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83" name="TextBox 82">
            <a:extLst>
              <a:ext uri="{FF2B5EF4-FFF2-40B4-BE49-F238E27FC236}">
                <a16:creationId xmlns:a16="http://schemas.microsoft.com/office/drawing/2014/main" id="{0826A59B-DE7A-48D9-8A7C-20225488FF98}"/>
              </a:ext>
            </a:extLst>
          </p:cNvPr>
          <p:cNvSpPr txBox="1"/>
          <p:nvPr/>
        </p:nvSpPr>
        <p:spPr>
          <a:xfrm>
            <a:off x="4975327" y="4550086"/>
            <a:ext cx="1834032" cy="975652"/>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sz="1200">
                <a:solidFill>
                  <a:srgbClr val="2E2E38"/>
                </a:solidFill>
                <a:latin typeface="EYInterstate Light"/>
              </a:defRPr>
            </a:lvl1p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Dundagas pagasta</a:t>
            </a:r>
            <a:r>
              <a:rPr kumimoji="0" lang="en-US" sz="1200" b="0" i="0" u="none" strike="noStrike" kern="1200" cap="none" spc="0" normalizeH="0" baseline="0" noProof="0">
                <a:ln>
                  <a:noFill/>
                </a:ln>
                <a:solidFill>
                  <a:srgbClr val="2E2E38"/>
                </a:solidFill>
                <a:effectLst/>
                <a:uLnTx/>
                <a:uFillTx/>
                <a:latin typeface="EYInterstate Light"/>
                <a:ea typeface="+mn-ea"/>
                <a:cs typeface="+mn-cs"/>
              </a:rPr>
              <a:t>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Mērsraga pagasta</a:t>
            </a:r>
            <a:r>
              <a:rPr kumimoji="0" lang="en-US" sz="1200" b="0" i="0" u="none" strike="noStrike" kern="1200" cap="none" spc="0" normalizeH="0" baseline="0" noProof="0">
                <a:ln>
                  <a:noFill/>
                </a:ln>
                <a:solidFill>
                  <a:srgbClr val="2E2E38"/>
                </a:solidFill>
                <a:effectLst/>
                <a:uLnTx/>
                <a:uFillTx/>
                <a:latin typeface="EYInterstate Light"/>
                <a:ea typeface="+mn-ea"/>
                <a:cs typeface="+mn-cs"/>
              </a:rPr>
              <a:t>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Rojas pagasta</a:t>
            </a:r>
            <a:r>
              <a:rPr kumimoji="0" lang="en-US" sz="1200" b="0" i="0" u="none" strike="noStrike" kern="1200" cap="none" spc="0" normalizeH="0" baseline="0" noProof="0">
                <a:ln>
                  <a:noFill/>
                </a:ln>
                <a:solidFill>
                  <a:srgbClr val="2E2E38"/>
                </a:solidFill>
                <a:effectLst/>
                <a:uLnTx/>
                <a:uFillTx/>
                <a:latin typeface="EYInterstate Light"/>
                <a:ea typeface="+mn-ea"/>
                <a:cs typeface="+mn-cs"/>
              </a:rPr>
              <a:t> VPVKAC</a:t>
            </a:r>
          </a:p>
        </p:txBody>
      </p:sp>
      <p:sp>
        <p:nvSpPr>
          <p:cNvPr id="4" name="Freeform 79">
            <a:extLst>
              <a:ext uri="{FF2B5EF4-FFF2-40B4-BE49-F238E27FC236}">
                <a16:creationId xmlns:a16="http://schemas.microsoft.com/office/drawing/2014/main" id="{A3A8346E-C211-68C7-3949-971850BEBD0C}"/>
              </a:ext>
            </a:extLst>
          </p:cNvPr>
          <p:cNvSpPr>
            <a:spLocks noChangeAspect="1"/>
          </p:cNvSpPr>
          <p:nvPr/>
        </p:nvSpPr>
        <p:spPr bwMode="auto">
          <a:xfrm>
            <a:off x="312263" y="4604384"/>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12" name="Freeform 79">
            <a:extLst>
              <a:ext uri="{FF2B5EF4-FFF2-40B4-BE49-F238E27FC236}">
                <a16:creationId xmlns:a16="http://schemas.microsoft.com/office/drawing/2014/main" id="{568EA388-A476-01B4-A0E6-7AF50EDF9F7D}"/>
              </a:ext>
            </a:extLst>
          </p:cNvPr>
          <p:cNvSpPr>
            <a:spLocks noChangeAspect="1"/>
          </p:cNvSpPr>
          <p:nvPr/>
        </p:nvSpPr>
        <p:spPr bwMode="auto">
          <a:xfrm>
            <a:off x="4676287" y="4550086"/>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13" name="Freeform 79">
            <a:extLst>
              <a:ext uri="{FF2B5EF4-FFF2-40B4-BE49-F238E27FC236}">
                <a16:creationId xmlns:a16="http://schemas.microsoft.com/office/drawing/2014/main" id="{6297378E-8BF6-E946-45F0-F5E965084D52}"/>
              </a:ext>
            </a:extLst>
          </p:cNvPr>
          <p:cNvSpPr>
            <a:spLocks noChangeAspect="1"/>
          </p:cNvSpPr>
          <p:nvPr/>
        </p:nvSpPr>
        <p:spPr bwMode="auto">
          <a:xfrm>
            <a:off x="4682030" y="4920457"/>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14" name="Freeform 79">
            <a:extLst>
              <a:ext uri="{FF2B5EF4-FFF2-40B4-BE49-F238E27FC236}">
                <a16:creationId xmlns:a16="http://schemas.microsoft.com/office/drawing/2014/main" id="{B3303807-6623-2CA2-6F95-FE5C911F9D16}"/>
              </a:ext>
            </a:extLst>
          </p:cNvPr>
          <p:cNvSpPr>
            <a:spLocks noChangeAspect="1"/>
          </p:cNvSpPr>
          <p:nvPr/>
        </p:nvSpPr>
        <p:spPr bwMode="auto">
          <a:xfrm>
            <a:off x="4662056" y="5220123"/>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18" name="Freeform 79">
            <a:extLst>
              <a:ext uri="{FF2B5EF4-FFF2-40B4-BE49-F238E27FC236}">
                <a16:creationId xmlns:a16="http://schemas.microsoft.com/office/drawing/2014/main" id="{936B9365-5147-393D-4887-5EDCC7D23BD4}"/>
              </a:ext>
            </a:extLst>
          </p:cNvPr>
          <p:cNvSpPr>
            <a:spLocks noChangeAspect="1"/>
          </p:cNvSpPr>
          <p:nvPr/>
        </p:nvSpPr>
        <p:spPr bwMode="auto">
          <a:xfrm>
            <a:off x="306776" y="4823659"/>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24" name="Freeform 79">
            <a:extLst>
              <a:ext uri="{FF2B5EF4-FFF2-40B4-BE49-F238E27FC236}">
                <a16:creationId xmlns:a16="http://schemas.microsoft.com/office/drawing/2014/main" id="{46C061CA-6C5A-57EE-1A79-B23301915855}"/>
              </a:ext>
            </a:extLst>
          </p:cNvPr>
          <p:cNvSpPr>
            <a:spLocks noChangeAspect="1"/>
          </p:cNvSpPr>
          <p:nvPr/>
        </p:nvSpPr>
        <p:spPr bwMode="auto">
          <a:xfrm>
            <a:off x="2563245" y="407895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pic>
        <p:nvPicPr>
          <p:cNvPr id="2" name="Picture 1">
            <a:extLst>
              <a:ext uri="{FF2B5EF4-FFF2-40B4-BE49-F238E27FC236}">
                <a16:creationId xmlns:a16="http://schemas.microsoft.com/office/drawing/2014/main" id="{9A3C66CF-AFAF-4787-BFC6-24FC75A10274}"/>
              </a:ext>
            </a:extLst>
          </p:cNvPr>
          <p:cNvPicPr>
            <a:picLocks noChangeAspect="1"/>
          </p:cNvPicPr>
          <p:nvPr/>
        </p:nvPicPr>
        <p:blipFill>
          <a:blip r:embed="rId3"/>
          <a:stretch>
            <a:fillRect/>
          </a:stretch>
        </p:blipFill>
        <p:spPr>
          <a:xfrm>
            <a:off x="6876915" y="0"/>
            <a:ext cx="5321435" cy="6858000"/>
          </a:xfrm>
          <a:prstGeom prst="rect">
            <a:avLst/>
          </a:prstGeom>
        </p:spPr>
      </p:pic>
      <p:sp>
        <p:nvSpPr>
          <p:cNvPr id="15" name="Freeform 79">
            <a:extLst>
              <a:ext uri="{FF2B5EF4-FFF2-40B4-BE49-F238E27FC236}">
                <a16:creationId xmlns:a16="http://schemas.microsoft.com/office/drawing/2014/main" id="{116DD2FD-E187-EC04-B28F-CBD7454DEA08}"/>
              </a:ext>
            </a:extLst>
          </p:cNvPr>
          <p:cNvSpPr>
            <a:spLocks noChangeAspect="1"/>
          </p:cNvSpPr>
          <p:nvPr/>
        </p:nvSpPr>
        <p:spPr bwMode="auto">
          <a:xfrm>
            <a:off x="8177398" y="2013508"/>
            <a:ext cx="359534"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56" name="Freeform 79">
            <a:extLst>
              <a:ext uri="{FF2B5EF4-FFF2-40B4-BE49-F238E27FC236}">
                <a16:creationId xmlns:a16="http://schemas.microsoft.com/office/drawing/2014/main" id="{485D2E93-6CB2-41C8-9BC2-D21F44BBC8E1}"/>
              </a:ext>
            </a:extLst>
          </p:cNvPr>
          <p:cNvSpPr>
            <a:spLocks noChangeAspect="1"/>
          </p:cNvSpPr>
          <p:nvPr/>
        </p:nvSpPr>
        <p:spPr bwMode="auto">
          <a:xfrm>
            <a:off x="11228898" y="3403516"/>
            <a:ext cx="359534"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58" name="Freeform 79">
            <a:extLst>
              <a:ext uri="{FF2B5EF4-FFF2-40B4-BE49-F238E27FC236}">
                <a16:creationId xmlns:a16="http://schemas.microsoft.com/office/drawing/2014/main" id="{CBF1BFF7-89ED-4649-80E5-8D75247C442B}"/>
              </a:ext>
            </a:extLst>
          </p:cNvPr>
          <p:cNvSpPr>
            <a:spLocks noChangeAspect="1"/>
          </p:cNvSpPr>
          <p:nvPr/>
        </p:nvSpPr>
        <p:spPr bwMode="auto">
          <a:xfrm>
            <a:off x="10181752" y="2048589"/>
            <a:ext cx="359534"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27" name="Freeform 30">
            <a:extLst>
              <a:ext uri="{FF2B5EF4-FFF2-40B4-BE49-F238E27FC236}">
                <a16:creationId xmlns:a16="http://schemas.microsoft.com/office/drawing/2014/main" id="{2EBB97AE-14FE-FD56-472E-BDCD20E3C8AC}"/>
              </a:ext>
            </a:extLst>
          </p:cNvPr>
          <p:cNvSpPr>
            <a:spLocks noChangeAspect="1" noEditPoints="1"/>
          </p:cNvSpPr>
          <p:nvPr/>
        </p:nvSpPr>
        <p:spPr bwMode="auto">
          <a:xfrm>
            <a:off x="8819891" y="4326584"/>
            <a:ext cx="521786" cy="261349"/>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62" name="TextBox 61">
            <a:extLst>
              <a:ext uri="{FF2B5EF4-FFF2-40B4-BE49-F238E27FC236}">
                <a16:creationId xmlns:a16="http://schemas.microsoft.com/office/drawing/2014/main" id="{AF4A7323-403D-477B-B115-F01794E346C9}"/>
              </a:ext>
            </a:extLst>
          </p:cNvPr>
          <p:cNvSpPr txBox="1"/>
          <p:nvPr/>
        </p:nvSpPr>
        <p:spPr>
          <a:xfrm>
            <a:off x="4977088" y="3341523"/>
            <a:ext cx="1730217" cy="1443472"/>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sz="1200">
                <a:solidFill>
                  <a:srgbClr val="2E2E38"/>
                </a:solidFill>
                <a:latin typeface="EYInterstate Light"/>
              </a:defRPr>
            </a:lvl1p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Dundagas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Kolkas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Mērsraga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Rojas pagasta pārvalde</a:t>
            </a: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63" name="Freeform 79">
            <a:extLst>
              <a:ext uri="{FF2B5EF4-FFF2-40B4-BE49-F238E27FC236}">
                <a16:creationId xmlns:a16="http://schemas.microsoft.com/office/drawing/2014/main" id="{5D5EA490-82D4-4DBE-909D-211819684F3E}"/>
              </a:ext>
            </a:extLst>
          </p:cNvPr>
          <p:cNvSpPr>
            <a:spLocks noChangeAspect="1"/>
          </p:cNvSpPr>
          <p:nvPr/>
        </p:nvSpPr>
        <p:spPr bwMode="auto">
          <a:xfrm>
            <a:off x="304733" y="5043194"/>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64" name="Freeform 79">
            <a:extLst>
              <a:ext uri="{FF2B5EF4-FFF2-40B4-BE49-F238E27FC236}">
                <a16:creationId xmlns:a16="http://schemas.microsoft.com/office/drawing/2014/main" id="{A6ECF38E-1F1C-46B6-A31B-B6D03D526B8D}"/>
              </a:ext>
            </a:extLst>
          </p:cNvPr>
          <p:cNvSpPr>
            <a:spLocks noChangeAspect="1"/>
          </p:cNvSpPr>
          <p:nvPr/>
        </p:nvSpPr>
        <p:spPr bwMode="auto">
          <a:xfrm>
            <a:off x="2579429" y="4358790"/>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65" name="Freeform 79">
            <a:extLst>
              <a:ext uri="{FF2B5EF4-FFF2-40B4-BE49-F238E27FC236}">
                <a16:creationId xmlns:a16="http://schemas.microsoft.com/office/drawing/2014/main" id="{63E1EC60-EDE0-495A-803C-46D22BCD0C19}"/>
              </a:ext>
            </a:extLst>
          </p:cNvPr>
          <p:cNvSpPr>
            <a:spLocks noChangeAspect="1"/>
          </p:cNvSpPr>
          <p:nvPr/>
        </p:nvSpPr>
        <p:spPr bwMode="auto">
          <a:xfrm>
            <a:off x="2585925" y="461738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66" name="Freeform 79">
            <a:extLst>
              <a:ext uri="{FF2B5EF4-FFF2-40B4-BE49-F238E27FC236}">
                <a16:creationId xmlns:a16="http://schemas.microsoft.com/office/drawing/2014/main" id="{4C2F8572-51F3-4F91-809A-97C9AB1D0FDA}"/>
              </a:ext>
            </a:extLst>
          </p:cNvPr>
          <p:cNvSpPr>
            <a:spLocks noChangeAspect="1"/>
          </p:cNvSpPr>
          <p:nvPr/>
        </p:nvSpPr>
        <p:spPr bwMode="auto">
          <a:xfrm>
            <a:off x="2599135" y="4856679"/>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67" name="Freeform 79">
            <a:extLst>
              <a:ext uri="{FF2B5EF4-FFF2-40B4-BE49-F238E27FC236}">
                <a16:creationId xmlns:a16="http://schemas.microsoft.com/office/drawing/2014/main" id="{C104AA5F-CC4F-4A29-AA59-4EE01A755971}"/>
              </a:ext>
            </a:extLst>
          </p:cNvPr>
          <p:cNvSpPr>
            <a:spLocks noChangeAspect="1"/>
          </p:cNvSpPr>
          <p:nvPr/>
        </p:nvSpPr>
        <p:spPr bwMode="auto">
          <a:xfrm>
            <a:off x="2585924" y="515283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68" name="Freeform 79">
            <a:extLst>
              <a:ext uri="{FF2B5EF4-FFF2-40B4-BE49-F238E27FC236}">
                <a16:creationId xmlns:a16="http://schemas.microsoft.com/office/drawing/2014/main" id="{EAC9971E-06F2-411F-A0EA-6087A16D0F90}"/>
              </a:ext>
            </a:extLst>
          </p:cNvPr>
          <p:cNvSpPr>
            <a:spLocks noChangeAspect="1"/>
          </p:cNvSpPr>
          <p:nvPr/>
        </p:nvSpPr>
        <p:spPr bwMode="auto">
          <a:xfrm>
            <a:off x="2586813" y="549124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71" name="Freeform 79">
            <a:extLst>
              <a:ext uri="{FF2B5EF4-FFF2-40B4-BE49-F238E27FC236}">
                <a16:creationId xmlns:a16="http://schemas.microsoft.com/office/drawing/2014/main" id="{372E9C18-7599-4679-866B-B898EDF6FD4E}"/>
              </a:ext>
            </a:extLst>
          </p:cNvPr>
          <p:cNvSpPr>
            <a:spLocks noChangeAspect="1"/>
          </p:cNvSpPr>
          <p:nvPr/>
        </p:nvSpPr>
        <p:spPr bwMode="auto">
          <a:xfrm>
            <a:off x="4684367" y="3379024"/>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72" name="Freeform 79">
            <a:extLst>
              <a:ext uri="{FF2B5EF4-FFF2-40B4-BE49-F238E27FC236}">
                <a16:creationId xmlns:a16="http://schemas.microsoft.com/office/drawing/2014/main" id="{9C3397F5-CACB-4613-9ED7-95DA6A3C385A}"/>
              </a:ext>
            </a:extLst>
          </p:cNvPr>
          <p:cNvSpPr>
            <a:spLocks noChangeAspect="1"/>
          </p:cNvSpPr>
          <p:nvPr/>
        </p:nvSpPr>
        <p:spPr bwMode="auto">
          <a:xfrm>
            <a:off x="4705525" y="368826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73" name="Freeform 79">
            <a:extLst>
              <a:ext uri="{FF2B5EF4-FFF2-40B4-BE49-F238E27FC236}">
                <a16:creationId xmlns:a16="http://schemas.microsoft.com/office/drawing/2014/main" id="{5F35593C-5791-4AB9-B57A-AAC88C39883D}"/>
              </a:ext>
            </a:extLst>
          </p:cNvPr>
          <p:cNvSpPr>
            <a:spLocks noChangeAspect="1"/>
          </p:cNvSpPr>
          <p:nvPr/>
        </p:nvSpPr>
        <p:spPr bwMode="auto">
          <a:xfrm>
            <a:off x="4695518" y="400589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74" name="Freeform 79">
            <a:extLst>
              <a:ext uri="{FF2B5EF4-FFF2-40B4-BE49-F238E27FC236}">
                <a16:creationId xmlns:a16="http://schemas.microsoft.com/office/drawing/2014/main" id="{4086A2F4-714B-4E2E-BE0F-A51F65BC2CBD}"/>
              </a:ext>
            </a:extLst>
          </p:cNvPr>
          <p:cNvSpPr>
            <a:spLocks noChangeAspect="1"/>
          </p:cNvSpPr>
          <p:nvPr/>
        </p:nvSpPr>
        <p:spPr bwMode="auto">
          <a:xfrm>
            <a:off x="4705524" y="429206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75" name="Freeform 79">
            <a:extLst>
              <a:ext uri="{FF2B5EF4-FFF2-40B4-BE49-F238E27FC236}">
                <a16:creationId xmlns:a16="http://schemas.microsoft.com/office/drawing/2014/main" id="{7EF3B68C-D9B7-4EA8-951C-A0E4DFEAC628}"/>
              </a:ext>
            </a:extLst>
          </p:cNvPr>
          <p:cNvSpPr>
            <a:spLocks noChangeAspect="1"/>
          </p:cNvSpPr>
          <p:nvPr/>
        </p:nvSpPr>
        <p:spPr bwMode="auto">
          <a:xfrm>
            <a:off x="300032" y="534285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76" name="Freeform 79">
            <a:extLst>
              <a:ext uri="{FF2B5EF4-FFF2-40B4-BE49-F238E27FC236}">
                <a16:creationId xmlns:a16="http://schemas.microsoft.com/office/drawing/2014/main" id="{943BBD60-DD88-493D-8E2A-2B8D60B0598D}"/>
              </a:ext>
            </a:extLst>
          </p:cNvPr>
          <p:cNvSpPr>
            <a:spLocks noChangeAspect="1"/>
          </p:cNvSpPr>
          <p:nvPr/>
        </p:nvSpPr>
        <p:spPr bwMode="auto">
          <a:xfrm>
            <a:off x="8584451" y="4231143"/>
            <a:ext cx="300057" cy="35395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77" name="Freeform 79">
            <a:extLst>
              <a:ext uri="{FF2B5EF4-FFF2-40B4-BE49-F238E27FC236}">
                <a16:creationId xmlns:a16="http://schemas.microsoft.com/office/drawing/2014/main" id="{3F4C0D9E-D2A3-476C-95DC-978F0570F77D}"/>
              </a:ext>
            </a:extLst>
          </p:cNvPr>
          <p:cNvSpPr>
            <a:spLocks noChangeAspect="1"/>
          </p:cNvSpPr>
          <p:nvPr/>
        </p:nvSpPr>
        <p:spPr bwMode="auto">
          <a:xfrm>
            <a:off x="9120645" y="6054706"/>
            <a:ext cx="300057" cy="35395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78" name="Freeform 79">
            <a:extLst>
              <a:ext uri="{FF2B5EF4-FFF2-40B4-BE49-F238E27FC236}">
                <a16:creationId xmlns:a16="http://schemas.microsoft.com/office/drawing/2014/main" id="{CBB83569-4CAE-45DC-A908-CDB1E89D27A8}"/>
              </a:ext>
            </a:extLst>
          </p:cNvPr>
          <p:cNvSpPr>
            <a:spLocks noChangeAspect="1"/>
          </p:cNvSpPr>
          <p:nvPr/>
        </p:nvSpPr>
        <p:spPr bwMode="auto">
          <a:xfrm>
            <a:off x="9243973" y="3280316"/>
            <a:ext cx="300057" cy="35395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79" name="Freeform 79">
            <a:extLst>
              <a:ext uri="{FF2B5EF4-FFF2-40B4-BE49-F238E27FC236}">
                <a16:creationId xmlns:a16="http://schemas.microsoft.com/office/drawing/2014/main" id="{1D0E6177-22BF-4B52-9373-58CA54220279}"/>
              </a:ext>
            </a:extLst>
          </p:cNvPr>
          <p:cNvSpPr>
            <a:spLocks noChangeAspect="1"/>
          </p:cNvSpPr>
          <p:nvPr/>
        </p:nvSpPr>
        <p:spPr bwMode="auto">
          <a:xfrm>
            <a:off x="8848028" y="5127225"/>
            <a:ext cx="300057" cy="35395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80" name="Freeform 79">
            <a:extLst>
              <a:ext uri="{FF2B5EF4-FFF2-40B4-BE49-F238E27FC236}">
                <a16:creationId xmlns:a16="http://schemas.microsoft.com/office/drawing/2014/main" id="{9FEF6C66-02DB-4B0C-B37F-769E26DF3EC4}"/>
              </a:ext>
            </a:extLst>
          </p:cNvPr>
          <p:cNvSpPr>
            <a:spLocks noChangeAspect="1"/>
          </p:cNvSpPr>
          <p:nvPr/>
        </p:nvSpPr>
        <p:spPr bwMode="auto">
          <a:xfrm>
            <a:off x="9612751" y="5246632"/>
            <a:ext cx="300057" cy="35395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81" name="Freeform 79">
            <a:extLst>
              <a:ext uri="{FF2B5EF4-FFF2-40B4-BE49-F238E27FC236}">
                <a16:creationId xmlns:a16="http://schemas.microsoft.com/office/drawing/2014/main" id="{6573DB61-3C86-460A-B2C3-BA71E27D74A4}"/>
              </a:ext>
            </a:extLst>
          </p:cNvPr>
          <p:cNvSpPr>
            <a:spLocks noChangeAspect="1"/>
          </p:cNvSpPr>
          <p:nvPr/>
        </p:nvSpPr>
        <p:spPr bwMode="auto">
          <a:xfrm>
            <a:off x="10128196" y="5303277"/>
            <a:ext cx="300057" cy="35395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82" name="Freeform 79">
            <a:extLst>
              <a:ext uri="{FF2B5EF4-FFF2-40B4-BE49-F238E27FC236}">
                <a16:creationId xmlns:a16="http://schemas.microsoft.com/office/drawing/2014/main" id="{4F6F21DB-69C9-49FA-971E-1AA05A94D6F5}"/>
              </a:ext>
            </a:extLst>
          </p:cNvPr>
          <p:cNvSpPr>
            <a:spLocks noChangeAspect="1"/>
          </p:cNvSpPr>
          <p:nvPr/>
        </p:nvSpPr>
        <p:spPr bwMode="auto">
          <a:xfrm>
            <a:off x="9532802" y="5010399"/>
            <a:ext cx="300057" cy="35395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84" name="Freeform 79">
            <a:extLst>
              <a:ext uri="{FF2B5EF4-FFF2-40B4-BE49-F238E27FC236}">
                <a16:creationId xmlns:a16="http://schemas.microsoft.com/office/drawing/2014/main" id="{8FA21955-C115-4C83-8172-DF28C6FA8DCB}"/>
              </a:ext>
            </a:extLst>
          </p:cNvPr>
          <p:cNvSpPr>
            <a:spLocks noChangeAspect="1"/>
          </p:cNvSpPr>
          <p:nvPr/>
        </p:nvSpPr>
        <p:spPr bwMode="auto">
          <a:xfrm>
            <a:off x="10382577" y="3746159"/>
            <a:ext cx="300057" cy="35395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85" name="Freeform 79">
            <a:extLst>
              <a:ext uri="{FF2B5EF4-FFF2-40B4-BE49-F238E27FC236}">
                <a16:creationId xmlns:a16="http://schemas.microsoft.com/office/drawing/2014/main" id="{906C4E5A-545B-4A59-B0D7-A3BB964BC81B}"/>
              </a:ext>
            </a:extLst>
          </p:cNvPr>
          <p:cNvSpPr>
            <a:spLocks noChangeAspect="1"/>
          </p:cNvSpPr>
          <p:nvPr/>
        </p:nvSpPr>
        <p:spPr bwMode="auto">
          <a:xfrm>
            <a:off x="9612751" y="3820592"/>
            <a:ext cx="300057" cy="35395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86" name="Freeform 79">
            <a:extLst>
              <a:ext uri="{FF2B5EF4-FFF2-40B4-BE49-F238E27FC236}">
                <a16:creationId xmlns:a16="http://schemas.microsoft.com/office/drawing/2014/main" id="{8C7AAA04-5CFC-464C-905C-BC199A2CABA8}"/>
              </a:ext>
            </a:extLst>
          </p:cNvPr>
          <p:cNvSpPr>
            <a:spLocks noChangeAspect="1"/>
          </p:cNvSpPr>
          <p:nvPr/>
        </p:nvSpPr>
        <p:spPr bwMode="auto">
          <a:xfrm>
            <a:off x="11288375" y="4550086"/>
            <a:ext cx="300057" cy="35395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89" name="Freeform 79">
            <a:extLst>
              <a:ext uri="{FF2B5EF4-FFF2-40B4-BE49-F238E27FC236}">
                <a16:creationId xmlns:a16="http://schemas.microsoft.com/office/drawing/2014/main" id="{D6184B51-4A98-45D9-A50B-B861ABFC6F2C}"/>
              </a:ext>
            </a:extLst>
          </p:cNvPr>
          <p:cNvSpPr>
            <a:spLocks noChangeAspect="1"/>
          </p:cNvSpPr>
          <p:nvPr/>
        </p:nvSpPr>
        <p:spPr bwMode="auto">
          <a:xfrm>
            <a:off x="10677455" y="4373934"/>
            <a:ext cx="300057" cy="35395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90" name="Freeform 79">
            <a:extLst>
              <a:ext uri="{FF2B5EF4-FFF2-40B4-BE49-F238E27FC236}">
                <a16:creationId xmlns:a16="http://schemas.microsoft.com/office/drawing/2014/main" id="{670F69CF-6E4B-4B06-B364-2F3EA0541AC6}"/>
              </a:ext>
            </a:extLst>
          </p:cNvPr>
          <p:cNvSpPr>
            <a:spLocks noChangeAspect="1"/>
          </p:cNvSpPr>
          <p:nvPr/>
        </p:nvSpPr>
        <p:spPr bwMode="auto">
          <a:xfrm>
            <a:off x="10541286" y="4780822"/>
            <a:ext cx="300057" cy="35395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91" name="Freeform 79">
            <a:extLst>
              <a:ext uri="{FF2B5EF4-FFF2-40B4-BE49-F238E27FC236}">
                <a16:creationId xmlns:a16="http://schemas.microsoft.com/office/drawing/2014/main" id="{406DC0F9-44F8-426E-8BF0-CD91C611D45F}"/>
              </a:ext>
            </a:extLst>
          </p:cNvPr>
          <p:cNvSpPr>
            <a:spLocks noChangeAspect="1"/>
          </p:cNvSpPr>
          <p:nvPr/>
        </p:nvSpPr>
        <p:spPr bwMode="auto">
          <a:xfrm>
            <a:off x="8061760" y="4405118"/>
            <a:ext cx="300057" cy="35395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92" name="Freeform 79">
            <a:extLst>
              <a:ext uri="{FF2B5EF4-FFF2-40B4-BE49-F238E27FC236}">
                <a16:creationId xmlns:a16="http://schemas.microsoft.com/office/drawing/2014/main" id="{09FCE4EC-0B21-4FE7-9CCA-2873182FBA0D}"/>
              </a:ext>
            </a:extLst>
          </p:cNvPr>
          <p:cNvSpPr>
            <a:spLocks noChangeAspect="1"/>
          </p:cNvSpPr>
          <p:nvPr/>
        </p:nvSpPr>
        <p:spPr bwMode="auto">
          <a:xfrm>
            <a:off x="9462722" y="2356516"/>
            <a:ext cx="300057" cy="35395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93" name="Freeform 79">
            <a:extLst>
              <a:ext uri="{FF2B5EF4-FFF2-40B4-BE49-F238E27FC236}">
                <a16:creationId xmlns:a16="http://schemas.microsoft.com/office/drawing/2014/main" id="{E9EF3A6D-9984-46DC-B42D-1F50FF1EB24F}"/>
              </a:ext>
            </a:extLst>
          </p:cNvPr>
          <p:cNvSpPr>
            <a:spLocks noChangeAspect="1"/>
          </p:cNvSpPr>
          <p:nvPr/>
        </p:nvSpPr>
        <p:spPr bwMode="auto">
          <a:xfrm>
            <a:off x="8361695" y="3180139"/>
            <a:ext cx="300057" cy="35395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94" name="Freeform 79">
            <a:extLst>
              <a:ext uri="{FF2B5EF4-FFF2-40B4-BE49-F238E27FC236}">
                <a16:creationId xmlns:a16="http://schemas.microsoft.com/office/drawing/2014/main" id="{E1AE6378-8887-4FD2-9F7B-BEA238B0B932}"/>
              </a:ext>
            </a:extLst>
          </p:cNvPr>
          <p:cNvSpPr>
            <a:spLocks noChangeAspect="1"/>
          </p:cNvSpPr>
          <p:nvPr/>
        </p:nvSpPr>
        <p:spPr bwMode="auto">
          <a:xfrm>
            <a:off x="8924335" y="2947450"/>
            <a:ext cx="300057" cy="35395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96" name="Freeform 79">
            <a:extLst>
              <a:ext uri="{FF2B5EF4-FFF2-40B4-BE49-F238E27FC236}">
                <a16:creationId xmlns:a16="http://schemas.microsoft.com/office/drawing/2014/main" id="{35DB67AC-3E98-41F9-BCA3-68F97169DA75}"/>
              </a:ext>
            </a:extLst>
          </p:cNvPr>
          <p:cNvSpPr>
            <a:spLocks noChangeAspect="1"/>
          </p:cNvSpPr>
          <p:nvPr/>
        </p:nvSpPr>
        <p:spPr bwMode="auto">
          <a:xfrm>
            <a:off x="9038471" y="182249"/>
            <a:ext cx="300057" cy="35395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97" name="Freeform 79">
            <a:extLst>
              <a:ext uri="{FF2B5EF4-FFF2-40B4-BE49-F238E27FC236}">
                <a16:creationId xmlns:a16="http://schemas.microsoft.com/office/drawing/2014/main" id="{5FB21300-F39D-4325-8EA9-881C66FDD40C}"/>
              </a:ext>
            </a:extLst>
          </p:cNvPr>
          <p:cNvSpPr>
            <a:spLocks noChangeAspect="1"/>
          </p:cNvSpPr>
          <p:nvPr/>
        </p:nvSpPr>
        <p:spPr bwMode="auto">
          <a:xfrm>
            <a:off x="11074449" y="3529265"/>
            <a:ext cx="300057" cy="35395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35" name="Freeform 79">
            <a:extLst>
              <a:ext uri="{FF2B5EF4-FFF2-40B4-BE49-F238E27FC236}">
                <a16:creationId xmlns:a16="http://schemas.microsoft.com/office/drawing/2014/main" id="{8C8A9AA5-36E3-FC88-6E5D-3DD2A2D7FC7A}"/>
              </a:ext>
            </a:extLst>
          </p:cNvPr>
          <p:cNvSpPr>
            <a:spLocks noChangeAspect="1"/>
          </p:cNvSpPr>
          <p:nvPr/>
        </p:nvSpPr>
        <p:spPr bwMode="auto">
          <a:xfrm>
            <a:off x="10230162" y="2090233"/>
            <a:ext cx="300057" cy="35395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98" name="Freeform 79">
            <a:extLst>
              <a:ext uri="{FF2B5EF4-FFF2-40B4-BE49-F238E27FC236}">
                <a16:creationId xmlns:a16="http://schemas.microsoft.com/office/drawing/2014/main" id="{771749C7-1A30-4FB7-8694-37F99757EAC4}"/>
              </a:ext>
            </a:extLst>
          </p:cNvPr>
          <p:cNvSpPr>
            <a:spLocks noChangeAspect="1"/>
          </p:cNvSpPr>
          <p:nvPr/>
        </p:nvSpPr>
        <p:spPr bwMode="auto">
          <a:xfrm>
            <a:off x="5304733" y="2745551"/>
            <a:ext cx="300057" cy="35395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87" name="Rectangle 86">
            <a:extLst>
              <a:ext uri="{FF2B5EF4-FFF2-40B4-BE49-F238E27FC236}">
                <a16:creationId xmlns:a16="http://schemas.microsoft.com/office/drawing/2014/main" id="{6BB5E4CD-9B99-462F-AE75-CA951103E5B8}"/>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a:ea typeface="+mn-ea"/>
                <a:cs typeface="+mn-cs"/>
              </a:rPr>
              <a:t>3.</a:t>
            </a:r>
            <a:r>
              <a:rPr kumimoji="0" lang="ru-RU" sz="1800" b="1" i="0" u="none" strike="noStrike" kern="1200" cap="none" spc="0" normalizeH="0" baseline="0" noProof="0">
                <a:ln>
                  <a:noFill/>
                </a:ln>
                <a:solidFill>
                  <a:srgbClr val="000000"/>
                </a:solidFill>
                <a:effectLst/>
                <a:uLnTx/>
                <a:uFillTx/>
                <a:latin typeface="EYInterstate Light"/>
                <a:ea typeface="+mn-ea"/>
                <a:cs typeface="+mn-cs"/>
              </a:rPr>
              <a:t>3</a:t>
            </a:r>
            <a:endParaRPr kumimoji="0" lang="lv-LV" sz="1800" b="1" i="0" u="none" strike="noStrike" kern="1200" cap="none" spc="0" normalizeH="0" baseline="0" noProof="0">
              <a:ln>
                <a:noFill/>
              </a:ln>
              <a:solidFill>
                <a:srgbClr val="000000"/>
              </a:solidFill>
              <a:effectLst/>
              <a:uLnTx/>
              <a:uFillTx/>
              <a:latin typeface="EYInterstate Light"/>
              <a:ea typeface="+mn-ea"/>
              <a:cs typeface="+mn-cs"/>
            </a:endParaRPr>
          </a:p>
        </p:txBody>
      </p:sp>
      <p:sp>
        <p:nvSpPr>
          <p:cNvPr id="88" name="Slide Number Placeholder 5">
            <a:extLst>
              <a:ext uri="{FF2B5EF4-FFF2-40B4-BE49-F238E27FC236}">
                <a16:creationId xmlns:a16="http://schemas.microsoft.com/office/drawing/2014/main" id="{E83E21D2-68DD-4EB3-BCEE-2C06EA862C20}"/>
              </a:ext>
            </a:extLst>
          </p:cNvPr>
          <p:cNvSpPr>
            <a:spLocks noGrp="1"/>
          </p:cNvSpPr>
          <p:nvPr>
            <p:ph type="sldNum" sz="quarter" idx="12"/>
          </p:nvPr>
        </p:nvSpPr>
        <p:spPr>
          <a:xfrm>
            <a:off x="598500" y="648012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40</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69" name="Freeform 79">
            <a:extLst>
              <a:ext uri="{FF2B5EF4-FFF2-40B4-BE49-F238E27FC236}">
                <a16:creationId xmlns:a16="http://schemas.microsoft.com/office/drawing/2014/main" id="{74C0F916-42F2-4C33-BC23-EC3C2884645E}"/>
              </a:ext>
            </a:extLst>
          </p:cNvPr>
          <p:cNvSpPr>
            <a:spLocks noChangeAspect="1"/>
          </p:cNvSpPr>
          <p:nvPr/>
        </p:nvSpPr>
        <p:spPr bwMode="auto">
          <a:xfrm>
            <a:off x="8232921" y="2043346"/>
            <a:ext cx="300057" cy="35395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70" name="Date Placeholder 10">
            <a:extLst>
              <a:ext uri="{FF2B5EF4-FFF2-40B4-BE49-F238E27FC236}">
                <a16:creationId xmlns:a16="http://schemas.microsoft.com/office/drawing/2014/main" id="{D9F42CA9-6748-425E-B60C-E4F8060B74E7}"/>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237295528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C859A04E-D8D8-4F48-B2C0-25B6B5DBC6D3}"/>
              </a:ext>
            </a:extLst>
          </p:cNvPr>
          <p:cNvSpPr/>
          <p:nvPr/>
        </p:nvSpPr>
        <p:spPr>
          <a:xfrm>
            <a:off x="609917" y="907493"/>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1" name="Abgerundetes Rechteck 35">
            <a:extLst>
              <a:ext uri="{FF2B5EF4-FFF2-40B4-BE49-F238E27FC236}">
                <a16:creationId xmlns:a16="http://schemas.microsoft.com/office/drawing/2014/main" id="{6F36FF58-237F-4594-8C22-BACA8E68CC4F}"/>
              </a:ext>
            </a:extLst>
          </p:cNvPr>
          <p:cNvSpPr/>
          <p:nvPr/>
        </p:nvSpPr>
        <p:spPr bwMode="gray">
          <a:xfrm>
            <a:off x="6120756" y="1397001"/>
            <a:ext cx="5474978" cy="4891142"/>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endParaRPr>
          </a:p>
          <a:p>
            <a:pPr marL="534988"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Pakalpojumu pieejamība elektroniski</a:t>
            </a:r>
          </a:p>
          <a:p>
            <a:pPr marL="534988" marR="0" lvl="0" indent="0" algn="just" defTabSz="801688" rtl="0" eaLnBrk="0" fontAlgn="auto" latinLnBrk="0" hangingPunct="0">
              <a:lnSpc>
                <a:spcPct val="95000"/>
              </a:lnSpc>
              <a:spcBef>
                <a:spcPts val="1200"/>
              </a:spcBef>
              <a:spcAft>
                <a:spcPts val="800"/>
              </a:spcAft>
              <a:buClr>
                <a:srgbClr val="969696"/>
              </a:buClr>
              <a:buSzTx/>
              <a:buFontTx/>
              <a:buNone/>
              <a:tabLst/>
              <a:defRPr/>
            </a:pPr>
            <a:r>
              <a:rPr kumimoji="0" lang="lv-LV" sz="1200" b="0"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Talsu novada pašvaldības mājaslapā kopumā ir pieejams 27 pakalpojums, no tiem 0 ir pieejami kā elektroniskā veida pakalpojumi. </a:t>
            </a:r>
          </a:p>
          <a:p>
            <a:pPr marL="534988" marR="0" lvl="0" indent="0" algn="just" defTabSz="801688" rtl="0" eaLnBrk="0" fontAlgn="auto" latinLnBrk="0" hangingPunct="0">
              <a:lnSpc>
                <a:spcPct val="95000"/>
              </a:lnSpc>
              <a:spcBef>
                <a:spcPts val="1200"/>
              </a:spcBef>
              <a:spcAft>
                <a:spcPts val="800"/>
              </a:spcAft>
              <a:buClr>
                <a:srgbClr val="969696"/>
              </a:buClr>
              <a:buSzTx/>
              <a:buFontTx/>
              <a:buNone/>
              <a:tabLst/>
              <a:defRPr/>
            </a:pPr>
            <a:r>
              <a:rPr kumimoji="0" lang="lv-LV" sz="1200" b="0"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Saņemtajā apraujas anketā 8 pakalpojumi ir norādīti kā pieejami Latvija.lv.</a:t>
            </a:r>
          </a:p>
          <a:p>
            <a:pPr marL="534988" marR="0" lvl="0" indent="0" algn="just" defTabSz="801688" rtl="0" eaLnBrk="0" fontAlgn="auto" latinLnBrk="0" hangingPunct="0">
              <a:lnSpc>
                <a:spcPct val="95000"/>
              </a:lnSpc>
              <a:spcBef>
                <a:spcPts val="1200"/>
              </a:spcBef>
              <a:spcAft>
                <a:spcPts val="800"/>
              </a:spcAft>
              <a:buClr>
                <a:srgbClr val="969696"/>
              </a:buClr>
              <a:buSzTx/>
              <a:buFontTx/>
              <a:buNone/>
              <a:tabLst/>
              <a:defRPr/>
            </a:pPr>
            <a:r>
              <a:rPr kumimoji="0" lang="lv-LV" sz="1200" b="0"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Latvija.lv ir pieejams 61 pakalpojums. 11 ir atzīmēti kā e-pakalpojumi.</a:t>
            </a:r>
            <a:endParaRPr kumimoji="0" lang="lv-LV" sz="120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endParaRPr>
          </a:p>
        </p:txBody>
      </p:sp>
      <p:sp>
        <p:nvSpPr>
          <p:cNvPr id="14" name="Abgerundetes Rechteck 35">
            <a:extLst>
              <a:ext uri="{FF2B5EF4-FFF2-40B4-BE49-F238E27FC236}">
                <a16:creationId xmlns:a16="http://schemas.microsoft.com/office/drawing/2014/main" id="{0463D941-5282-473C-B34A-0C280712A1C2}"/>
              </a:ext>
            </a:extLst>
          </p:cNvPr>
          <p:cNvSpPr/>
          <p:nvPr/>
        </p:nvSpPr>
        <p:spPr bwMode="gray">
          <a:xfrm>
            <a:off x="609917" y="1397000"/>
            <a:ext cx="5474978" cy="4891143"/>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endParaRPr>
          </a:p>
          <a:p>
            <a:pPr marL="534988"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Pakalpojumu pieejamības izvērtējuma metodika pašvaldībā</a:t>
            </a: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ATR rezultāta Pašvaldība pakalpojumu sniegšanas vietu </a:t>
            </a:r>
            <a:r>
              <a:rPr lang="lv-LV" sz="1200" kern="0">
                <a:solidFill>
                  <a:srgbClr val="000000"/>
                </a:solidFill>
                <a:latin typeface="EYInterstate Light" panose="02000506000000020004" pitchFamily="2" charset="0"/>
                <a:cs typeface="Arial" charset="0"/>
              </a:rPr>
              <a:t>atrašanās vietas</a:t>
            </a:r>
            <a:r>
              <a:rPr kumimoji="0" lang="lv-LV" sz="1200" b="0"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 nav mainījusi. ATR ietvaros tika apvienoti Dundagas, Mērsraga un Rojas novadi. Pēc novadu apvienošanas tika saglabāts esošais pakalpojumu grozs. Tika saglabātas arī vēsturiskās pagastu pārvaldes / iedzīvotāju apkalpošanas punkti.</a:t>
            </a:r>
            <a:endParaRPr kumimoji="0" lang="lv-LV" sz="120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endParaRPr>
          </a:p>
          <a:p>
            <a:pPr marL="534988"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20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endParaRPr>
          </a:p>
          <a:p>
            <a:pPr marL="534988"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endParaRPr>
          </a:p>
        </p:txBody>
      </p:sp>
      <p:sp>
        <p:nvSpPr>
          <p:cNvPr id="17" name="Freeform 38">
            <a:extLst>
              <a:ext uri="{FF2B5EF4-FFF2-40B4-BE49-F238E27FC236}">
                <a16:creationId xmlns:a16="http://schemas.microsoft.com/office/drawing/2014/main" id="{32547100-D15B-47A7-9F44-55AD0775B024}"/>
              </a:ext>
            </a:extLst>
          </p:cNvPr>
          <p:cNvSpPr>
            <a:spLocks noChangeAspect="1" noEditPoints="1"/>
          </p:cNvSpPr>
          <p:nvPr/>
        </p:nvSpPr>
        <p:spPr bwMode="auto">
          <a:xfrm>
            <a:off x="6441662" y="2929358"/>
            <a:ext cx="652323" cy="619208"/>
          </a:xfrm>
          <a:custGeom>
            <a:avLst/>
            <a:gdLst>
              <a:gd name="T0" fmla="*/ 2147483647 w 5332"/>
              <a:gd name="T1" fmla="*/ 2147483647 h 4763"/>
              <a:gd name="T2" fmla="*/ 2147483647 w 5332"/>
              <a:gd name="T3" fmla="*/ 2147483647 h 4763"/>
              <a:gd name="T4" fmla="*/ 2147483647 w 5332"/>
              <a:gd name="T5" fmla="*/ 2147483647 h 4763"/>
              <a:gd name="T6" fmla="*/ 2147483647 w 5332"/>
              <a:gd name="T7" fmla="*/ 2147483647 h 4763"/>
              <a:gd name="T8" fmla="*/ 2147483647 w 5332"/>
              <a:gd name="T9" fmla="*/ 2147483647 h 4763"/>
              <a:gd name="T10" fmla="*/ 2147483647 w 5332"/>
              <a:gd name="T11" fmla="*/ 2147483647 h 4763"/>
              <a:gd name="T12" fmla="*/ 2147483647 w 5332"/>
              <a:gd name="T13" fmla="*/ 2147483647 h 4763"/>
              <a:gd name="T14" fmla="*/ 2147483647 w 5332"/>
              <a:gd name="T15" fmla="*/ 2147483647 h 4763"/>
              <a:gd name="T16" fmla="*/ 2147483647 w 5332"/>
              <a:gd name="T17" fmla="*/ 2147483647 h 4763"/>
              <a:gd name="T18" fmla="*/ 2147483647 w 5332"/>
              <a:gd name="T19" fmla="*/ 2147483647 h 4763"/>
              <a:gd name="T20" fmla="*/ 2147483647 w 5332"/>
              <a:gd name="T21" fmla="*/ 2147483647 h 4763"/>
              <a:gd name="T22" fmla="*/ 2147483647 w 5332"/>
              <a:gd name="T23" fmla="*/ 2147483647 h 4763"/>
              <a:gd name="T24" fmla="*/ 2147483647 w 5332"/>
              <a:gd name="T25" fmla="*/ 2147483647 h 4763"/>
              <a:gd name="T26" fmla="*/ 2147483647 w 5332"/>
              <a:gd name="T27" fmla="*/ 2147483647 h 4763"/>
              <a:gd name="T28" fmla="*/ 2147483647 w 5332"/>
              <a:gd name="T29" fmla="*/ 2147483647 h 4763"/>
              <a:gd name="T30" fmla="*/ 2147483647 w 5332"/>
              <a:gd name="T31" fmla="*/ 2147483647 h 4763"/>
              <a:gd name="T32" fmla="*/ 2147483647 w 5332"/>
              <a:gd name="T33" fmla="*/ 2147483647 h 4763"/>
              <a:gd name="T34" fmla="*/ 2147483647 w 5332"/>
              <a:gd name="T35" fmla="*/ 2147483647 h 4763"/>
              <a:gd name="T36" fmla="*/ 2147483647 w 5332"/>
              <a:gd name="T37" fmla="*/ 2147483647 h 4763"/>
              <a:gd name="T38" fmla="*/ 2147483647 w 5332"/>
              <a:gd name="T39" fmla="*/ 2147483647 h 4763"/>
              <a:gd name="T40" fmla="*/ 2147483647 w 5332"/>
              <a:gd name="T41" fmla="*/ 0 h 4763"/>
              <a:gd name="T42" fmla="*/ 2147483647 w 5332"/>
              <a:gd name="T43" fmla="*/ 2147483647 h 4763"/>
              <a:gd name="T44" fmla="*/ 2147483647 w 5332"/>
              <a:gd name="T45" fmla="*/ 2147483647 h 4763"/>
              <a:gd name="T46" fmla="*/ 2147483647 w 5332"/>
              <a:gd name="T47" fmla="*/ 2147483647 h 4763"/>
              <a:gd name="T48" fmla="*/ 2147483647 w 5332"/>
              <a:gd name="T49" fmla="*/ 2147483647 h 4763"/>
              <a:gd name="T50" fmla="*/ 2147483647 w 5332"/>
              <a:gd name="T51" fmla="*/ 2147483647 h 4763"/>
              <a:gd name="T52" fmla="*/ 2147483647 w 5332"/>
              <a:gd name="T53" fmla="*/ 2147483647 h 4763"/>
              <a:gd name="T54" fmla="*/ 2147483647 w 5332"/>
              <a:gd name="T55" fmla="*/ 2147483647 h 4763"/>
              <a:gd name="T56" fmla="*/ 2147483647 w 5332"/>
              <a:gd name="T57" fmla="*/ 2147483647 h 4763"/>
              <a:gd name="T58" fmla="*/ 0 w 5332"/>
              <a:gd name="T59" fmla="*/ 2147483647 h 4763"/>
              <a:gd name="T60" fmla="*/ 2147483647 w 5332"/>
              <a:gd name="T61" fmla="*/ 2147483647 h 4763"/>
              <a:gd name="T62" fmla="*/ 2147483647 w 5332"/>
              <a:gd name="T63" fmla="*/ 2147483647 h 4763"/>
              <a:gd name="T64" fmla="*/ 2147483647 w 5332"/>
              <a:gd name="T65" fmla="*/ 0 h 4763"/>
              <a:gd name="T66" fmla="*/ 2147483647 w 5332"/>
              <a:gd name="T67" fmla="*/ 2147483647 h 4763"/>
              <a:gd name="T68" fmla="*/ 2147483647 w 5332"/>
              <a:gd name="T69" fmla="*/ 2147483647 h 4763"/>
              <a:gd name="T70" fmla="*/ 2147483647 w 5332"/>
              <a:gd name="T71" fmla="*/ 2147483647 h 4763"/>
              <a:gd name="T72" fmla="*/ 2147483647 w 5332"/>
              <a:gd name="T73" fmla="*/ 2147483647 h 4763"/>
              <a:gd name="T74" fmla="*/ 2147483647 w 5332"/>
              <a:gd name="T75" fmla="*/ 2147483647 h 4763"/>
              <a:gd name="T76" fmla="*/ 2147483647 w 5332"/>
              <a:gd name="T77" fmla="*/ 2147483647 h 4763"/>
              <a:gd name="T78" fmla="*/ 2147483647 w 5332"/>
              <a:gd name="T79" fmla="*/ 2147483647 h 4763"/>
              <a:gd name="T80" fmla="*/ 2147483647 w 5332"/>
              <a:gd name="T81" fmla="*/ 2147483647 h 4763"/>
              <a:gd name="T82" fmla="*/ 2147483647 w 5332"/>
              <a:gd name="T83" fmla="*/ 2147483647 h 4763"/>
              <a:gd name="T84" fmla="*/ 2147483647 w 5332"/>
              <a:gd name="T85" fmla="*/ 2147483647 h 4763"/>
              <a:gd name="T86" fmla="*/ 2147483647 w 5332"/>
              <a:gd name="T87" fmla="*/ 2147483647 h 4763"/>
              <a:gd name="T88" fmla="*/ 2147483647 w 5332"/>
              <a:gd name="T89" fmla="*/ 2147483647 h 4763"/>
              <a:gd name="T90" fmla="*/ 2147483647 w 5332"/>
              <a:gd name="T91" fmla="*/ 2147483647 h 4763"/>
              <a:gd name="T92" fmla="*/ 2147483647 w 5332"/>
              <a:gd name="T93" fmla="*/ 2147483647 h 4763"/>
              <a:gd name="T94" fmla="*/ 2147483647 w 5332"/>
              <a:gd name="T95" fmla="*/ 2147483647 h 4763"/>
              <a:gd name="T96" fmla="*/ 2147483647 w 5332"/>
              <a:gd name="T97" fmla="*/ 2147483647 h 4763"/>
              <a:gd name="T98" fmla="*/ 2147483647 w 5332"/>
              <a:gd name="T99" fmla="*/ 2147483647 h 4763"/>
              <a:gd name="T100" fmla="*/ 2147483647 w 5332"/>
              <a:gd name="T101" fmla="*/ 2147483647 h 4763"/>
              <a:gd name="T102" fmla="*/ 2147483647 w 5332"/>
              <a:gd name="T103" fmla="*/ 2147483647 h 4763"/>
              <a:gd name="T104" fmla="*/ 2147483647 w 5332"/>
              <a:gd name="T105" fmla="*/ 2147483647 h 4763"/>
              <a:gd name="T106" fmla="*/ 2147483647 w 5332"/>
              <a:gd name="T107" fmla="*/ 2147483647 h 4763"/>
              <a:gd name="T108" fmla="*/ 2147483647 w 5332"/>
              <a:gd name="T109" fmla="*/ 2147483647 h 4763"/>
              <a:gd name="T110" fmla="*/ 2147483647 w 5332"/>
              <a:gd name="T111" fmla="*/ 2147483647 h 4763"/>
              <a:gd name="T112" fmla="*/ 2147483647 w 5332"/>
              <a:gd name="T113" fmla="*/ 2147483647 h 4763"/>
              <a:gd name="T114" fmla="*/ 2147483647 w 5332"/>
              <a:gd name="T115" fmla="*/ 2147483647 h 4763"/>
              <a:gd name="T116" fmla="*/ 2147483647 w 5332"/>
              <a:gd name="T117" fmla="*/ 2147483647 h 4763"/>
              <a:gd name="T118" fmla="*/ 2147483647 w 5332"/>
              <a:gd name="T119" fmla="*/ 2147483647 h 4763"/>
              <a:gd name="T120" fmla="*/ 2147483647 w 5332"/>
              <a:gd name="T121" fmla="*/ 2147483647 h 4763"/>
              <a:gd name="T122" fmla="*/ 2147483647 w 5332"/>
              <a:gd name="T123" fmla="*/ 2147483647 h 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32"/>
              <a:gd name="T187" fmla="*/ 0 h 4763"/>
              <a:gd name="T188" fmla="*/ 5332 w 5332"/>
              <a:gd name="T189" fmla="*/ 4763 h 47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32" h="4763">
                <a:moveTo>
                  <a:pt x="2131" y="4305"/>
                </a:moveTo>
                <a:lnTo>
                  <a:pt x="2885" y="4305"/>
                </a:lnTo>
                <a:lnTo>
                  <a:pt x="2885" y="4413"/>
                </a:lnTo>
                <a:lnTo>
                  <a:pt x="2041" y="4413"/>
                </a:lnTo>
                <a:lnTo>
                  <a:pt x="1813" y="4548"/>
                </a:lnTo>
                <a:lnTo>
                  <a:pt x="3514" y="4548"/>
                </a:lnTo>
                <a:lnTo>
                  <a:pt x="3259" y="4394"/>
                </a:lnTo>
                <a:lnTo>
                  <a:pt x="3248" y="4386"/>
                </a:lnTo>
                <a:lnTo>
                  <a:pt x="3239" y="4379"/>
                </a:lnTo>
                <a:lnTo>
                  <a:pt x="3230" y="4371"/>
                </a:lnTo>
                <a:lnTo>
                  <a:pt x="3223" y="4365"/>
                </a:lnTo>
                <a:lnTo>
                  <a:pt x="3216" y="4356"/>
                </a:lnTo>
                <a:lnTo>
                  <a:pt x="3209" y="4347"/>
                </a:lnTo>
                <a:lnTo>
                  <a:pt x="3205" y="4339"/>
                </a:lnTo>
                <a:lnTo>
                  <a:pt x="3201" y="4331"/>
                </a:lnTo>
                <a:lnTo>
                  <a:pt x="3195" y="4312"/>
                </a:lnTo>
                <a:lnTo>
                  <a:pt x="3191" y="4292"/>
                </a:lnTo>
                <a:lnTo>
                  <a:pt x="3189" y="4271"/>
                </a:lnTo>
                <a:lnTo>
                  <a:pt x="3189" y="4246"/>
                </a:lnTo>
                <a:lnTo>
                  <a:pt x="3189" y="4063"/>
                </a:lnTo>
                <a:lnTo>
                  <a:pt x="3404" y="4063"/>
                </a:lnTo>
                <a:lnTo>
                  <a:pt x="3404" y="4175"/>
                </a:lnTo>
                <a:lnTo>
                  <a:pt x="3404" y="4197"/>
                </a:lnTo>
                <a:lnTo>
                  <a:pt x="3408" y="4213"/>
                </a:lnTo>
                <a:lnTo>
                  <a:pt x="3413" y="4228"/>
                </a:lnTo>
                <a:lnTo>
                  <a:pt x="3420" y="4238"/>
                </a:lnTo>
                <a:lnTo>
                  <a:pt x="3431" y="4249"/>
                </a:lnTo>
                <a:lnTo>
                  <a:pt x="3443" y="4259"/>
                </a:lnTo>
                <a:lnTo>
                  <a:pt x="3475" y="4277"/>
                </a:lnTo>
                <a:lnTo>
                  <a:pt x="3815" y="4480"/>
                </a:lnTo>
                <a:lnTo>
                  <a:pt x="3827" y="4487"/>
                </a:lnTo>
                <a:lnTo>
                  <a:pt x="3836" y="4495"/>
                </a:lnTo>
                <a:lnTo>
                  <a:pt x="3847" y="4503"/>
                </a:lnTo>
                <a:lnTo>
                  <a:pt x="3855" y="4512"/>
                </a:lnTo>
                <a:lnTo>
                  <a:pt x="3863" y="4523"/>
                </a:lnTo>
                <a:lnTo>
                  <a:pt x="3871" y="4532"/>
                </a:lnTo>
                <a:lnTo>
                  <a:pt x="3876" y="4544"/>
                </a:lnTo>
                <a:lnTo>
                  <a:pt x="3882" y="4555"/>
                </a:lnTo>
                <a:lnTo>
                  <a:pt x="3887" y="4566"/>
                </a:lnTo>
                <a:lnTo>
                  <a:pt x="3891" y="4578"/>
                </a:lnTo>
                <a:lnTo>
                  <a:pt x="3894" y="4590"/>
                </a:lnTo>
                <a:lnTo>
                  <a:pt x="3896" y="4602"/>
                </a:lnTo>
                <a:lnTo>
                  <a:pt x="3898" y="4614"/>
                </a:lnTo>
                <a:lnTo>
                  <a:pt x="3898" y="4625"/>
                </a:lnTo>
                <a:lnTo>
                  <a:pt x="3898" y="4637"/>
                </a:lnTo>
                <a:lnTo>
                  <a:pt x="3896" y="4649"/>
                </a:lnTo>
                <a:lnTo>
                  <a:pt x="3895" y="4661"/>
                </a:lnTo>
                <a:lnTo>
                  <a:pt x="3892" y="4672"/>
                </a:lnTo>
                <a:lnTo>
                  <a:pt x="3888" y="4682"/>
                </a:lnTo>
                <a:lnTo>
                  <a:pt x="3884" y="4693"/>
                </a:lnTo>
                <a:lnTo>
                  <a:pt x="3879" y="4703"/>
                </a:lnTo>
                <a:lnTo>
                  <a:pt x="3872" y="4712"/>
                </a:lnTo>
                <a:lnTo>
                  <a:pt x="3865" y="4721"/>
                </a:lnTo>
                <a:lnTo>
                  <a:pt x="3857" y="4729"/>
                </a:lnTo>
                <a:lnTo>
                  <a:pt x="3848" y="4736"/>
                </a:lnTo>
                <a:lnTo>
                  <a:pt x="3839" y="4743"/>
                </a:lnTo>
                <a:lnTo>
                  <a:pt x="3828" y="4750"/>
                </a:lnTo>
                <a:lnTo>
                  <a:pt x="3816" y="4754"/>
                </a:lnTo>
                <a:lnTo>
                  <a:pt x="3804" y="4758"/>
                </a:lnTo>
                <a:lnTo>
                  <a:pt x="3790" y="4760"/>
                </a:lnTo>
                <a:lnTo>
                  <a:pt x="3777" y="4763"/>
                </a:lnTo>
                <a:lnTo>
                  <a:pt x="3761" y="4763"/>
                </a:lnTo>
                <a:lnTo>
                  <a:pt x="1571" y="4763"/>
                </a:lnTo>
                <a:lnTo>
                  <a:pt x="1556" y="4763"/>
                </a:lnTo>
                <a:lnTo>
                  <a:pt x="1542" y="4760"/>
                </a:lnTo>
                <a:lnTo>
                  <a:pt x="1528" y="4758"/>
                </a:lnTo>
                <a:lnTo>
                  <a:pt x="1516" y="4754"/>
                </a:lnTo>
                <a:lnTo>
                  <a:pt x="1504" y="4750"/>
                </a:lnTo>
                <a:lnTo>
                  <a:pt x="1493" y="4743"/>
                </a:lnTo>
                <a:lnTo>
                  <a:pt x="1484" y="4736"/>
                </a:lnTo>
                <a:lnTo>
                  <a:pt x="1475" y="4729"/>
                </a:lnTo>
                <a:lnTo>
                  <a:pt x="1467" y="4721"/>
                </a:lnTo>
                <a:lnTo>
                  <a:pt x="1460" y="4712"/>
                </a:lnTo>
                <a:lnTo>
                  <a:pt x="1453" y="4703"/>
                </a:lnTo>
                <a:lnTo>
                  <a:pt x="1448" y="4693"/>
                </a:lnTo>
                <a:lnTo>
                  <a:pt x="1444" y="4682"/>
                </a:lnTo>
                <a:lnTo>
                  <a:pt x="1440" y="4672"/>
                </a:lnTo>
                <a:lnTo>
                  <a:pt x="1437" y="4660"/>
                </a:lnTo>
                <a:lnTo>
                  <a:pt x="1436" y="4649"/>
                </a:lnTo>
                <a:lnTo>
                  <a:pt x="1434" y="4637"/>
                </a:lnTo>
                <a:lnTo>
                  <a:pt x="1434" y="4625"/>
                </a:lnTo>
                <a:lnTo>
                  <a:pt x="1434" y="4613"/>
                </a:lnTo>
                <a:lnTo>
                  <a:pt x="1436" y="4601"/>
                </a:lnTo>
                <a:lnTo>
                  <a:pt x="1438" y="4590"/>
                </a:lnTo>
                <a:lnTo>
                  <a:pt x="1441" y="4578"/>
                </a:lnTo>
                <a:lnTo>
                  <a:pt x="1445" y="4566"/>
                </a:lnTo>
                <a:lnTo>
                  <a:pt x="1450" y="4555"/>
                </a:lnTo>
                <a:lnTo>
                  <a:pt x="1456" y="4543"/>
                </a:lnTo>
                <a:lnTo>
                  <a:pt x="1462" y="4532"/>
                </a:lnTo>
                <a:lnTo>
                  <a:pt x="1469" y="4523"/>
                </a:lnTo>
                <a:lnTo>
                  <a:pt x="1477" y="4512"/>
                </a:lnTo>
                <a:lnTo>
                  <a:pt x="1487" y="4503"/>
                </a:lnTo>
                <a:lnTo>
                  <a:pt x="1496" y="4495"/>
                </a:lnTo>
                <a:lnTo>
                  <a:pt x="1507" y="4487"/>
                </a:lnTo>
                <a:lnTo>
                  <a:pt x="1517" y="4480"/>
                </a:lnTo>
                <a:lnTo>
                  <a:pt x="1864" y="4277"/>
                </a:lnTo>
                <a:lnTo>
                  <a:pt x="1877" y="4268"/>
                </a:lnTo>
                <a:lnTo>
                  <a:pt x="1890" y="4256"/>
                </a:lnTo>
                <a:lnTo>
                  <a:pt x="1901" y="4242"/>
                </a:lnTo>
                <a:lnTo>
                  <a:pt x="1911" y="4228"/>
                </a:lnTo>
                <a:lnTo>
                  <a:pt x="1919" y="4212"/>
                </a:lnTo>
                <a:lnTo>
                  <a:pt x="1924" y="4194"/>
                </a:lnTo>
                <a:lnTo>
                  <a:pt x="1928" y="4177"/>
                </a:lnTo>
                <a:lnTo>
                  <a:pt x="1929" y="4158"/>
                </a:lnTo>
                <a:lnTo>
                  <a:pt x="1929" y="4063"/>
                </a:lnTo>
                <a:lnTo>
                  <a:pt x="2144" y="4063"/>
                </a:lnTo>
                <a:lnTo>
                  <a:pt x="2144" y="4198"/>
                </a:lnTo>
                <a:lnTo>
                  <a:pt x="2143" y="4226"/>
                </a:lnTo>
                <a:lnTo>
                  <a:pt x="2141" y="4257"/>
                </a:lnTo>
                <a:lnTo>
                  <a:pt x="2137" y="4285"/>
                </a:lnTo>
                <a:lnTo>
                  <a:pt x="2135" y="4296"/>
                </a:lnTo>
                <a:lnTo>
                  <a:pt x="2131" y="4305"/>
                </a:lnTo>
                <a:close/>
                <a:moveTo>
                  <a:pt x="5117" y="3741"/>
                </a:moveTo>
                <a:lnTo>
                  <a:pt x="5117" y="215"/>
                </a:lnTo>
                <a:lnTo>
                  <a:pt x="215" y="215"/>
                </a:lnTo>
                <a:lnTo>
                  <a:pt x="215" y="3741"/>
                </a:lnTo>
                <a:lnTo>
                  <a:pt x="5117" y="3741"/>
                </a:lnTo>
                <a:close/>
                <a:moveTo>
                  <a:pt x="182" y="0"/>
                </a:moveTo>
                <a:lnTo>
                  <a:pt x="5151" y="0"/>
                </a:lnTo>
                <a:lnTo>
                  <a:pt x="5167" y="1"/>
                </a:lnTo>
                <a:lnTo>
                  <a:pt x="5183" y="3"/>
                </a:lnTo>
                <a:lnTo>
                  <a:pt x="5199" y="7"/>
                </a:lnTo>
                <a:lnTo>
                  <a:pt x="5215" y="12"/>
                </a:lnTo>
                <a:lnTo>
                  <a:pt x="5231" y="19"/>
                </a:lnTo>
                <a:lnTo>
                  <a:pt x="5246" y="27"/>
                </a:lnTo>
                <a:lnTo>
                  <a:pt x="5261" y="36"/>
                </a:lnTo>
                <a:lnTo>
                  <a:pt x="5274" y="46"/>
                </a:lnTo>
                <a:lnTo>
                  <a:pt x="5286" y="58"/>
                </a:lnTo>
                <a:lnTo>
                  <a:pt x="5297" y="71"/>
                </a:lnTo>
                <a:lnTo>
                  <a:pt x="5308" y="86"/>
                </a:lnTo>
                <a:lnTo>
                  <a:pt x="5316" y="101"/>
                </a:lnTo>
                <a:lnTo>
                  <a:pt x="5323" y="117"/>
                </a:lnTo>
                <a:lnTo>
                  <a:pt x="5328" y="134"/>
                </a:lnTo>
                <a:lnTo>
                  <a:pt x="5331" y="153"/>
                </a:lnTo>
                <a:lnTo>
                  <a:pt x="5332" y="173"/>
                </a:lnTo>
                <a:lnTo>
                  <a:pt x="5332" y="3782"/>
                </a:lnTo>
                <a:lnTo>
                  <a:pt x="5331" y="3802"/>
                </a:lnTo>
                <a:lnTo>
                  <a:pt x="5328" y="3821"/>
                </a:lnTo>
                <a:lnTo>
                  <a:pt x="5323" y="3839"/>
                </a:lnTo>
                <a:lnTo>
                  <a:pt x="5316" y="3855"/>
                </a:lnTo>
                <a:lnTo>
                  <a:pt x="5308" y="3869"/>
                </a:lnTo>
                <a:lnTo>
                  <a:pt x="5297" y="3884"/>
                </a:lnTo>
                <a:lnTo>
                  <a:pt x="5286" y="3898"/>
                </a:lnTo>
                <a:lnTo>
                  <a:pt x="5274" y="3910"/>
                </a:lnTo>
                <a:lnTo>
                  <a:pt x="5261" y="3919"/>
                </a:lnTo>
                <a:lnTo>
                  <a:pt x="5246" y="3928"/>
                </a:lnTo>
                <a:lnTo>
                  <a:pt x="5231" y="3937"/>
                </a:lnTo>
                <a:lnTo>
                  <a:pt x="5215" y="3943"/>
                </a:lnTo>
                <a:lnTo>
                  <a:pt x="5199" y="3949"/>
                </a:lnTo>
                <a:lnTo>
                  <a:pt x="5183" y="3953"/>
                </a:lnTo>
                <a:lnTo>
                  <a:pt x="5167" y="3954"/>
                </a:lnTo>
                <a:lnTo>
                  <a:pt x="5151" y="3955"/>
                </a:lnTo>
                <a:lnTo>
                  <a:pt x="182" y="3955"/>
                </a:lnTo>
                <a:lnTo>
                  <a:pt x="165" y="3954"/>
                </a:lnTo>
                <a:lnTo>
                  <a:pt x="149" y="3953"/>
                </a:lnTo>
                <a:lnTo>
                  <a:pt x="133" y="3949"/>
                </a:lnTo>
                <a:lnTo>
                  <a:pt x="117" y="3943"/>
                </a:lnTo>
                <a:lnTo>
                  <a:pt x="101" y="3937"/>
                </a:lnTo>
                <a:lnTo>
                  <a:pt x="86" y="3928"/>
                </a:lnTo>
                <a:lnTo>
                  <a:pt x="72" y="3919"/>
                </a:lnTo>
                <a:lnTo>
                  <a:pt x="59" y="3910"/>
                </a:lnTo>
                <a:lnTo>
                  <a:pt x="46" y="3898"/>
                </a:lnTo>
                <a:lnTo>
                  <a:pt x="35" y="3884"/>
                </a:lnTo>
                <a:lnTo>
                  <a:pt x="25" y="3869"/>
                </a:lnTo>
                <a:lnTo>
                  <a:pt x="16" y="3855"/>
                </a:lnTo>
                <a:lnTo>
                  <a:pt x="9" y="3839"/>
                </a:lnTo>
                <a:lnTo>
                  <a:pt x="5" y="3821"/>
                </a:lnTo>
                <a:lnTo>
                  <a:pt x="1" y="3802"/>
                </a:lnTo>
                <a:lnTo>
                  <a:pt x="0" y="3782"/>
                </a:lnTo>
                <a:lnTo>
                  <a:pt x="0" y="173"/>
                </a:lnTo>
                <a:lnTo>
                  <a:pt x="1" y="153"/>
                </a:lnTo>
                <a:lnTo>
                  <a:pt x="5" y="134"/>
                </a:lnTo>
                <a:lnTo>
                  <a:pt x="9" y="117"/>
                </a:lnTo>
                <a:lnTo>
                  <a:pt x="16" y="101"/>
                </a:lnTo>
                <a:lnTo>
                  <a:pt x="25" y="86"/>
                </a:lnTo>
                <a:lnTo>
                  <a:pt x="35" y="71"/>
                </a:lnTo>
                <a:lnTo>
                  <a:pt x="46" y="58"/>
                </a:lnTo>
                <a:lnTo>
                  <a:pt x="59" y="46"/>
                </a:lnTo>
                <a:lnTo>
                  <a:pt x="72" y="36"/>
                </a:lnTo>
                <a:lnTo>
                  <a:pt x="86" y="27"/>
                </a:lnTo>
                <a:lnTo>
                  <a:pt x="101" y="19"/>
                </a:lnTo>
                <a:lnTo>
                  <a:pt x="117" y="12"/>
                </a:lnTo>
                <a:lnTo>
                  <a:pt x="133" y="7"/>
                </a:lnTo>
                <a:lnTo>
                  <a:pt x="149" y="3"/>
                </a:lnTo>
                <a:lnTo>
                  <a:pt x="165" y="1"/>
                </a:lnTo>
                <a:lnTo>
                  <a:pt x="182" y="0"/>
                </a:lnTo>
                <a:close/>
                <a:moveTo>
                  <a:pt x="1728" y="2250"/>
                </a:moveTo>
                <a:lnTo>
                  <a:pt x="1542" y="2250"/>
                </a:lnTo>
                <a:lnTo>
                  <a:pt x="1411" y="1737"/>
                </a:lnTo>
                <a:lnTo>
                  <a:pt x="1281" y="2250"/>
                </a:lnTo>
                <a:lnTo>
                  <a:pt x="1094" y="2250"/>
                </a:lnTo>
                <a:lnTo>
                  <a:pt x="848" y="1397"/>
                </a:lnTo>
                <a:lnTo>
                  <a:pt x="1076" y="1397"/>
                </a:lnTo>
                <a:lnTo>
                  <a:pt x="1191" y="1886"/>
                </a:lnTo>
                <a:lnTo>
                  <a:pt x="1322" y="1397"/>
                </a:lnTo>
                <a:lnTo>
                  <a:pt x="1507" y="1397"/>
                </a:lnTo>
                <a:lnTo>
                  <a:pt x="1637" y="1886"/>
                </a:lnTo>
                <a:lnTo>
                  <a:pt x="1752" y="1397"/>
                </a:lnTo>
                <a:lnTo>
                  <a:pt x="1974" y="1397"/>
                </a:lnTo>
                <a:lnTo>
                  <a:pt x="1728" y="2250"/>
                </a:lnTo>
                <a:close/>
                <a:moveTo>
                  <a:pt x="2983" y="2250"/>
                </a:moveTo>
                <a:lnTo>
                  <a:pt x="2796" y="2250"/>
                </a:lnTo>
                <a:lnTo>
                  <a:pt x="2666" y="1737"/>
                </a:lnTo>
                <a:lnTo>
                  <a:pt x="2536" y="2250"/>
                </a:lnTo>
                <a:lnTo>
                  <a:pt x="2349" y="2250"/>
                </a:lnTo>
                <a:lnTo>
                  <a:pt x="2104" y="1397"/>
                </a:lnTo>
                <a:lnTo>
                  <a:pt x="2332" y="1397"/>
                </a:lnTo>
                <a:lnTo>
                  <a:pt x="2447" y="1886"/>
                </a:lnTo>
                <a:lnTo>
                  <a:pt x="2577" y="1397"/>
                </a:lnTo>
                <a:lnTo>
                  <a:pt x="2763" y="1397"/>
                </a:lnTo>
                <a:lnTo>
                  <a:pt x="2891" y="1886"/>
                </a:lnTo>
                <a:lnTo>
                  <a:pt x="3008" y="1397"/>
                </a:lnTo>
                <a:lnTo>
                  <a:pt x="3228" y="1397"/>
                </a:lnTo>
                <a:lnTo>
                  <a:pt x="2983" y="2250"/>
                </a:lnTo>
                <a:close/>
                <a:moveTo>
                  <a:pt x="4238" y="2250"/>
                </a:moveTo>
                <a:lnTo>
                  <a:pt x="4052" y="2250"/>
                </a:lnTo>
                <a:lnTo>
                  <a:pt x="3922" y="1737"/>
                </a:lnTo>
                <a:lnTo>
                  <a:pt x="3792" y="2250"/>
                </a:lnTo>
                <a:lnTo>
                  <a:pt x="3604" y="2250"/>
                </a:lnTo>
                <a:lnTo>
                  <a:pt x="3360" y="1397"/>
                </a:lnTo>
                <a:lnTo>
                  <a:pt x="3586" y="1397"/>
                </a:lnTo>
                <a:lnTo>
                  <a:pt x="3702" y="1886"/>
                </a:lnTo>
                <a:lnTo>
                  <a:pt x="3832" y="1397"/>
                </a:lnTo>
                <a:lnTo>
                  <a:pt x="4018" y="1397"/>
                </a:lnTo>
                <a:lnTo>
                  <a:pt x="4147" y="1886"/>
                </a:lnTo>
                <a:lnTo>
                  <a:pt x="4263" y="1397"/>
                </a:lnTo>
                <a:lnTo>
                  <a:pt x="4484" y="1397"/>
                </a:lnTo>
                <a:lnTo>
                  <a:pt x="4238" y="2250"/>
                </a:lnTo>
                <a:close/>
                <a:moveTo>
                  <a:pt x="2666" y="3264"/>
                </a:moveTo>
                <a:lnTo>
                  <a:pt x="2666" y="3264"/>
                </a:lnTo>
                <a:lnTo>
                  <a:pt x="2686" y="3266"/>
                </a:lnTo>
                <a:lnTo>
                  <a:pt x="2705" y="3268"/>
                </a:lnTo>
                <a:lnTo>
                  <a:pt x="2722" y="3272"/>
                </a:lnTo>
                <a:lnTo>
                  <a:pt x="2740" y="3279"/>
                </a:lnTo>
                <a:lnTo>
                  <a:pt x="2756" y="3287"/>
                </a:lnTo>
                <a:lnTo>
                  <a:pt x="2772" y="3297"/>
                </a:lnTo>
                <a:lnTo>
                  <a:pt x="2787" y="3307"/>
                </a:lnTo>
                <a:lnTo>
                  <a:pt x="2800" y="3319"/>
                </a:lnTo>
                <a:lnTo>
                  <a:pt x="2812" y="3333"/>
                </a:lnTo>
                <a:lnTo>
                  <a:pt x="2823" y="3348"/>
                </a:lnTo>
                <a:lnTo>
                  <a:pt x="2832" y="3364"/>
                </a:lnTo>
                <a:lnTo>
                  <a:pt x="2840" y="3380"/>
                </a:lnTo>
                <a:lnTo>
                  <a:pt x="2847" y="3397"/>
                </a:lnTo>
                <a:lnTo>
                  <a:pt x="2852" y="3416"/>
                </a:lnTo>
                <a:lnTo>
                  <a:pt x="2855" y="3435"/>
                </a:lnTo>
                <a:lnTo>
                  <a:pt x="2855" y="3454"/>
                </a:lnTo>
                <a:lnTo>
                  <a:pt x="2855" y="3474"/>
                </a:lnTo>
                <a:lnTo>
                  <a:pt x="2852" y="3492"/>
                </a:lnTo>
                <a:lnTo>
                  <a:pt x="2847" y="3510"/>
                </a:lnTo>
                <a:lnTo>
                  <a:pt x="2840" y="3527"/>
                </a:lnTo>
                <a:lnTo>
                  <a:pt x="2832" y="3545"/>
                </a:lnTo>
                <a:lnTo>
                  <a:pt x="2823" y="3560"/>
                </a:lnTo>
                <a:lnTo>
                  <a:pt x="2812" y="3574"/>
                </a:lnTo>
                <a:lnTo>
                  <a:pt x="2800" y="3588"/>
                </a:lnTo>
                <a:lnTo>
                  <a:pt x="2787" y="3600"/>
                </a:lnTo>
                <a:lnTo>
                  <a:pt x="2772" y="3612"/>
                </a:lnTo>
                <a:lnTo>
                  <a:pt x="2756" y="3621"/>
                </a:lnTo>
                <a:lnTo>
                  <a:pt x="2740" y="3629"/>
                </a:lnTo>
                <a:lnTo>
                  <a:pt x="2722" y="3635"/>
                </a:lnTo>
                <a:lnTo>
                  <a:pt x="2705" y="3640"/>
                </a:lnTo>
                <a:lnTo>
                  <a:pt x="2686" y="3643"/>
                </a:lnTo>
                <a:lnTo>
                  <a:pt x="2666" y="3644"/>
                </a:lnTo>
                <a:lnTo>
                  <a:pt x="2647" y="3643"/>
                </a:lnTo>
                <a:lnTo>
                  <a:pt x="2628" y="3640"/>
                </a:lnTo>
                <a:lnTo>
                  <a:pt x="2610" y="3635"/>
                </a:lnTo>
                <a:lnTo>
                  <a:pt x="2592" y="3629"/>
                </a:lnTo>
                <a:lnTo>
                  <a:pt x="2576" y="3621"/>
                </a:lnTo>
                <a:lnTo>
                  <a:pt x="2560" y="3612"/>
                </a:lnTo>
                <a:lnTo>
                  <a:pt x="2545" y="3600"/>
                </a:lnTo>
                <a:lnTo>
                  <a:pt x="2532" y="3588"/>
                </a:lnTo>
                <a:lnTo>
                  <a:pt x="2520" y="3574"/>
                </a:lnTo>
                <a:lnTo>
                  <a:pt x="2509" y="3560"/>
                </a:lnTo>
                <a:lnTo>
                  <a:pt x="2500" y="3545"/>
                </a:lnTo>
                <a:lnTo>
                  <a:pt x="2492" y="3527"/>
                </a:lnTo>
                <a:lnTo>
                  <a:pt x="2485" y="3510"/>
                </a:lnTo>
                <a:lnTo>
                  <a:pt x="2481" y="3492"/>
                </a:lnTo>
                <a:lnTo>
                  <a:pt x="2478" y="3474"/>
                </a:lnTo>
                <a:lnTo>
                  <a:pt x="2477" y="3454"/>
                </a:lnTo>
                <a:lnTo>
                  <a:pt x="2478" y="3435"/>
                </a:lnTo>
                <a:lnTo>
                  <a:pt x="2481" y="3416"/>
                </a:lnTo>
                <a:lnTo>
                  <a:pt x="2485" y="3397"/>
                </a:lnTo>
                <a:lnTo>
                  <a:pt x="2492" y="3380"/>
                </a:lnTo>
                <a:lnTo>
                  <a:pt x="2500" y="3364"/>
                </a:lnTo>
                <a:lnTo>
                  <a:pt x="2509" y="3348"/>
                </a:lnTo>
                <a:lnTo>
                  <a:pt x="2520" y="3333"/>
                </a:lnTo>
                <a:lnTo>
                  <a:pt x="2532" y="3319"/>
                </a:lnTo>
                <a:lnTo>
                  <a:pt x="2545" y="3307"/>
                </a:lnTo>
                <a:lnTo>
                  <a:pt x="2560" y="3297"/>
                </a:lnTo>
                <a:lnTo>
                  <a:pt x="2576" y="3287"/>
                </a:lnTo>
                <a:lnTo>
                  <a:pt x="2592" y="3279"/>
                </a:lnTo>
                <a:lnTo>
                  <a:pt x="2610" y="3272"/>
                </a:lnTo>
                <a:lnTo>
                  <a:pt x="2628" y="3268"/>
                </a:lnTo>
                <a:lnTo>
                  <a:pt x="2647" y="3266"/>
                </a:lnTo>
                <a:lnTo>
                  <a:pt x="2666" y="3264"/>
                </a:lnTo>
                <a:close/>
                <a:moveTo>
                  <a:pt x="2666" y="3372"/>
                </a:moveTo>
                <a:lnTo>
                  <a:pt x="2666" y="3372"/>
                </a:lnTo>
                <a:lnTo>
                  <a:pt x="2658" y="3372"/>
                </a:lnTo>
                <a:lnTo>
                  <a:pt x="2650" y="3373"/>
                </a:lnTo>
                <a:lnTo>
                  <a:pt x="2642" y="3376"/>
                </a:lnTo>
                <a:lnTo>
                  <a:pt x="2634" y="3378"/>
                </a:lnTo>
                <a:lnTo>
                  <a:pt x="2620" y="3385"/>
                </a:lnTo>
                <a:lnTo>
                  <a:pt x="2608" y="3396"/>
                </a:lnTo>
                <a:lnTo>
                  <a:pt x="2598" y="3408"/>
                </a:lnTo>
                <a:lnTo>
                  <a:pt x="2591" y="3421"/>
                </a:lnTo>
                <a:lnTo>
                  <a:pt x="2588" y="3429"/>
                </a:lnTo>
                <a:lnTo>
                  <a:pt x="2585" y="3437"/>
                </a:lnTo>
                <a:lnTo>
                  <a:pt x="2584" y="3445"/>
                </a:lnTo>
                <a:lnTo>
                  <a:pt x="2584" y="3454"/>
                </a:lnTo>
                <a:lnTo>
                  <a:pt x="2584" y="3463"/>
                </a:lnTo>
                <a:lnTo>
                  <a:pt x="2585" y="3471"/>
                </a:lnTo>
                <a:lnTo>
                  <a:pt x="2588" y="3479"/>
                </a:lnTo>
                <a:lnTo>
                  <a:pt x="2591" y="3486"/>
                </a:lnTo>
                <a:lnTo>
                  <a:pt x="2598" y="3500"/>
                </a:lnTo>
                <a:lnTo>
                  <a:pt x="2608" y="3513"/>
                </a:lnTo>
                <a:lnTo>
                  <a:pt x="2620" y="3522"/>
                </a:lnTo>
                <a:lnTo>
                  <a:pt x="2634" y="3530"/>
                </a:lnTo>
                <a:lnTo>
                  <a:pt x="2642" y="3533"/>
                </a:lnTo>
                <a:lnTo>
                  <a:pt x="2650" y="3534"/>
                </a:lnTo>
                <a:lnTo>
                  <a:pt x="2658" y="3535"/>
                </a:lnTo>
                <a:lnTo>
                  <a:pt x="2666" y="3537"/>
                </a:lnTo>
                <a:lnTo>
                  <a:pt x="2674" y="3535"/>
                </a:lnTo>
                <a:lnTo>
                  <a:pt x="2682" y="3534"/>
                </a:lnTo>
                <a:lnTo>
                  <a:pt x="2690" y="3533"/>
                </a:lnTo>
                <a:lnTo>
                  <a:pt x="2698" y="3530"/>
                </a:lnTo>
                <a:lnTo>
                  <a:pt x="2712" y="3522"/>
                </a:lnTo>
                <a:lnTo>
                  <a:pt x="2724" y="3513"/>
                </a:lnTo>
                <a:lnTo>
                  <a:pt x="2734" y="3500"/>
                </a:lnTo>
                <a:lnTo>
                  <a:pt x="2742" y="3486"/>
                </a:lnTo>
                <a:lnTo>
                  <a:pt x="2745" y="3479"/>
                </a:lnTo>
                <a:lnTo>
                  <a:pt x="2747" y="3471"/>
                </a:lnTo>
                <a:lnTo>
                  <a:pt x="2748" y="3463"/>
                </a:lnTo>
                <a:lnTo>
                  <a:pt x="2748" y="3454"/>
                </a:lnTo>
                <a:lnTo>
                  <a:pt x="2748" y="3445"/>
                </a:lnTo>
                <a:lnTo>
                  <a:pt x="2747" y="3437"/>
                </a:lnTo>
                <a:lnTo>
                  <a:pt x="2745" y="3429"/>
                </a:lnTo>
                <a:lnTo>
                  <a:pt x="2742" y="3421"/>
                </a:lnTo>
                <a:lnTo>
                  <a:pt x="2734" y="3408"/>
                </a:lnTo>
                <a:lnTo>
                  <a:pt x="2724" y="3396"/>
                </a:lnTo>
                <a:lnTo>
                  <a:pt x="2712" y="3385"/>
                </a:lnTo>
                <a:lnTo>
                  <a:pt x="2698" y="3378"/>
                </a:lnTo>
                <a:lnTo>
                  <a:pt x="2690" y="3376"/>
                </a:lnTo>
                <a:lnTo>
                  <a:pt x="2682" y="3373"/>
                </a:lnTo>
                <a:lnTo>
                  <a:pt x="2674" y="3372"/>
                </a:lnTo>
                <a:lnTo>
                  <a:pt x="2666" y="3372"/>
                </a:lnTo>
                <a:close/>
                <a:moveTo>
                  <a:pt x="4599" y="498"/>
                </a:moveTo>
                <a:lnTo>
                  <a:pt x="518" y="498"/>
                </a:lnTo>
                <a:lnTo>
                  <a:pt x="518" y="3082"/>
                </a:lnTo>
                <a:lnTo>
                  <a:pt x="4814" y="3082"/>
                </a:lnTo>
                <a:lnTo>
                  <a:pt x="4814" y="390"/>
                </a:lnTo>
                <a:lnTo>
                  <a:pt x="4921" y="390"/>
                </a:lnTo>
                <a:lnTo>
                  <a:pt x="4921" y="3189"/>
                </a:lnTo>
                <a:lnTo>
                  <a:pt x="411" y="3189"/>
                </a:lnTo>
                <a:lnTo>
                  <a:pt x="411" y="390"/>
                </a:lnTo>
                <a:lnTo>
                  <a:pt x="4599" y="390"/>
                </a:lnTo>
                <a:lnTo>
                  <a:pt x="4599" y="49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endParaRPr>
          </a:p>
        </p:txBody>
      </p:sp>
      <p:sp>
        <p:nvSpPr>
          <p:cNvPr id="18" name="Freeform 89">
            <a:extLst>
              <a:ext uri="{FF2B5EF4-FFF2-40B4-BE49-F238E27FC236}">
                <a16:creationId xmlns:a16="http://schemas.microsoft.com/office/drawing/2014/main" id="{BEBA8B27-93DD-41D9-923D-CD4395589C6E}"/>
              </a:ext>
            </a:extLst>
          </p:cNvPr>
          <p:cNvSpPr>
            <a:spLocks noChangeAspect="1" noEditPoints="1"/>
          </p:cNvSpPr>
          <p:nvPr/>
        </p:nvSpPr>
        <p:spPr bwMode="auto">
          <a:xfrm>
            <a:off x="908840" y="2940783"/>
            <a:ext cx="663274" cy="615201"/>
          </a:xfrm>
          <a:custGeom>
            <a:avLst/>
            <a:gdLst>
              <a:gd name="T0" fmla="*/ 388 w 2265"/>
              <a:gd name="T1" fmla="*/ 645 h 2550"/>
              <a:gd name="T2" fmla="*/ 408 w 2265"/>
              <a:gd name="T3" fmla="*/ 370 h 2550"/>
              <a:gd name="T4" fmla="*/ 744 w 2265"/>
              <a:gd name="T5" fmla="*/ 115 h 2550"/>
              <a:gd name="T6" fmla="*/ 1248 w 2265"/>
              <a:gd name="T7" fmla="*/ 65 h 2550"/>
              <a:gd name="T8" fmla="*/ 1686 w 2265"/>
              <a:gd name="T9" fmla="*/ 250 h 2550"/>
              <a:gd name="T10" fmla="*/ 1828 w 2265"/>
              <a:gd name="T11" fmla="*/ 542 h 2550"/>
              <a:gd name="T12" fmla="*/ 1866 w 2265"/>
              <a:gd name="T13" fmla="*/ 636 h 2550"/>
              <a:gd name="T14" fmla="*/ 1801 w 2265"/>
              <a:gd name="T15" fmla="*/ 296 h 2550"/>
              <a:gd name="T16" fmla="*/ 1397 w 2265"/>
              <a:gd name="T17" fmla="*/ 40 h 2550"/>
              <a:gd name="T18" fmla="*/ 868 w 2265"/>
              <a:gd name="T19" fmla="*/ 22 h 2550"/>
              <a:gd name="T20" fmla="*/ 426 w 2265"/>
              <a:gd name="T21" fmla="*/ 251 h 2550"/>
              <a:gd name="T22" fmla="*/ 317 w 2265"/>
              <a:gd name="T23" fmla="*/ 598 h 2550"/>
              <a:gd name="T24" fmla="*/ 1870 w 2265"/>
              <a:gd name="T25" fmla="*/ 1809 h 2550"/>
              <a:gd name="T26" fmla="*/ 2014 w 2265"/>
              <a:gd name="T27" fmla="*/ 1960 h 2550"/>
              <a:gd name="T28" fmla="*/ 2182 w 2265"/>
              <a:gd name="T29" fmla="*/ 1879 h 2550"/>
              <a:gd name="T30" fmla="*/ 2265 w 2265"/>
              <a:gd name="T31" fmla="*/ 1722 h 2550"/>
              <a:gd name="T32" fmla="*/ 2129 w 2265"/>
              <a:gd name="T33" fmla="*/ 1584 h 2550"/>
              <a:gd name="T34" fmla="*/ 1885 w 2265"/>
              <a:gd name="T35" fmla="*/ 1672 h 2550"/>
              <a:gd name="T36" fmla="*/ 1931 w 2265"/>
              <a:gd name="T37" fmla="*/ 1662 h 2550"/>
              <a:gd name="T38" fmla="*/ 2046 w 2265"/>
              <a:gd name="T39" fmla="*/ 1789 h 2550"/>
              <a:gd name="T40" fmla="*/ 2093 w 2265"/>
              <a:gd name="T41" fmla="*/ 1901 h 2550"/>
              <a:gd name="T42" fmla="*/ 1959 w 2265"/>
              <a:gd name="T43" fmla="*/ 1915 h 2550"/>
              <a:gd name="T44" fmla="*/ 1500 w 2265"/>
              <a:gd name="T45" fmla="*/ 2550 h 2550"/>
              <a:gd name="T46" fmla="*/ 340 w 2265"/>
              <a:gd name="T47" fmla="*/ 2037 h 2550"/>
              <a:gd name="T48" fmla="*/ 55 w 2265"/>
              <a:gd name="T49" fmla="*/ 2069 h 2550"/>
              <a:gd name="T50" fmla="*/ 100 w 2265"/>
              <a:gd name="T51" fmla="*/ 2101 h 2550"/>
              <a:gd name="T52" fmla="*/ 342 w 2265"/>
              <a:gd name="T53" fmla="*/ 2106 h 2550"/>
              <a:gd name="T54" fmla="*/ 1882 w 2265"/>
              <a:gd name="T55" fmla="*/ 2042 h 2550"/>
              <a:gd name="T56" fmla="*/ 1882 w 2265"/>
              <a:gd name="T57" fmla="*/ 2117 h 2550"/>
              <a:gd name="T58" fmla="*/ 2129 w 2265"/>
              <a:gd name="T59" fmla="*/ 2097 h 2550"/>
              <a:gd name="T60" fmla="*/ 2182 w 2265"/>
              <a:gd name="T61" fmla="*/ 2078 h 2550"/>
              <a:gd name="T62" fmla="*/ 1194 w 2265"/>
              <a:gd name="T63" fmla="*/ 1174 h 2550"/>
              <a:gd name="T64" fmla="*/ 324 w 2265"/>
              <a:gd name="T65" fmla="*/ 2522 h 2550"/>
              <a:gd name="T66" fmla="*/ 1396 w 2265"/>
              <a:gd name="T67" fmla="*/ 961 h 2550"/>
              <a:gd name="T68" fmla="*/ 1194 w 2265"/>
              <a:gd name="T69" fmla="*/ 1057 h 2550"/>
              <a:gd name="T70" fmla="*/ 63 w 2265"/>
              <a:gd name="T71" fmla="*/ 1890 h 2550"/>
              <a:gd name="T72" fmla="*/ 205 w 2265"/>
              <a:gd name="T73" fmla="*/ 1959 h 2550"/>
              <a:gd name="T74" fmla="*/ 369 w 2265"/>
              <a:gd name="T75" fmla="*/ 1838 h 2550"/>
              <a:gd name="T76" fmla="*/ 336 w 2265"/>
              <a:gd name="T77" fmla="*/ 1606 h 2550"/>
              <a:gd name="T78" fmla="*/ 282 w 2265"/>
              <a:gd name="T79" fmla="*/ 1561 h 2550"/>
              <a:gd name="T80" fmla="*/ 101 w 2265"/>
              <a:gd name="T81" fmla="*/ 1576 h 2550"/>
              <a:gd name="T82" fmla="*/ 20 w 2265"/>
              <a:gd name="T83" fmla="*/ 1729 h 2550"/>
              <a:gd name="T84" fmla="*/ 161 w 2265"/>
              <a:gd name="T85" fmla="*/ 1758 h 2550"/>
              <a:gd name="T86" fmla="*/ 291 w 2265"/>
              <a:gd name="T87" fmla="*/ 1649 h 2550"/>
              <a:gd name="T88" fmla="*/ 345 w 2265"/>
              <a:gd name="T89" fmla="*/ 1817 h 2550"/>
              <a:gd name="T90" fmla="*/ 222 w 2265"/>
              <a:gd name="T91" fmla="*/ 1933 h 2550"/>
              <a:gd name="T92" fmla="*/ 1464 w 2265"/>
              <a:gd name="T93" fmla="*/ 1920 h 2550"/>
              <a:gd name="T94" fmla="*/ 1350 w 2265"/>
              <a:gd name="T95" fmla="*/ 1780 h 2550"/>
              <a:gd name="T96" fmla="*/ 949 w 2265"/>
              <a:gd name="T97" fmla="*/ 1843 h 2550"/>
              <a:gd name="T98" fmla="*/ 797 w 2265"/>
              <a:gd name="T99" fmla="*/ 1860 h 2550"/>
              <a:gd name="T100" fmla="*/ 1154 w 2265"/>
              <a:gd name="T101" fmla="*/ 2131 h 2550"/>
              <a:gd name="T102" fmla="*/ 1280 w 2265"/>
              <a:gd name="T103" fmla="*/ 1454 h 2550"/>
              <a:gd name="T104" fmla="*/ 1076 w 2265"/>
              <a:gd name="T105" fmla="*/ 1368 h 2550"/>
              <a:gd name="T106" fmla="*/ 950 w 2265"/>
              <a:gd name="T107" fmla="*/ 1606 h 2550"/>
              <a:gd name="T108" fmla="*/ 1039 w 2265"/>
              <a:gd name="T109" fmla="*/ 1720 h 2550"/>
              <a:gd name="T110" fmla="*/ 1192 w 2265"/>
              <a:gd name="T111" fmla="*/ 1717 h 2550"/>
              <a:gd name="T112" fmla="*/ 1303 w 2265"/>
              <a:gd name="T113" fmla="*/ 1562 h 2550"/>
              <a:gd name="T114" fmla="*/ 1183 w 2265"/>
              <a:gd name="T115" fmla="*/ 1690 h 2550"/>
              <a:gd name="T116" fmla="*/ 1049 w 2265"/>
              <a:gd name="T117" fmla="*/ 1676 h 2550"/>
              <a:gd name="T118" fmla="*/ 1031 w 2265"/>
              <a:gd name="T119" fmla="*/ 1537 h 2550"/>
              <a:gd name="T120" fmla="*/ 1224 w 2265"/>
              <a:gd name="T121" fmla="*/ 1520 h 2550"/>
              <a:gd name="T122" fmla="*/ 1035 w 2265"/>
              <a:gd name="T123" fmla="*/ 1852 h 2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5" h="2550">
                <a:moveTo>
                  <a:pt x="1490" y="341"/>
                </a:moveTo>
                <a:lnTo>
                  <a:pt x="680" y="341"/>
                </a:lnTo>
                <a:lnTo>
                  <a:pt x="680" y="396"/>
                </a:lnTo>
                <a:lnTo>
                  <a:pt x="1490" y="396"/>
                </a:lnTo>
                <a:lnTo>
                  <a:pt x="1490" y="341"/>
                </a:lnTo>
                <a:close/>
                <a:moveTo>
                  <a:pt x="680" y="569"/>
                </a:moveTo>
                <a:lnTo>
                  <a:pt x="1490" y="569"/>
                </a:lnTo>
                <a:lnTo>
                  <a:pt x="1490" y="514"/>
                </a:lnTo>
                <a:lnTo>
                  <a:pt x="680" y="514"/>
                </a:lnTo>
                <a:lnTo>
                  <a:pt x="680" y="569"/>
                </a:lnTo>
                <a:close/>
                <a:moveTo>
                  <a:pt x="628" y="1346"/>
                </a:moveTo>
                <a:lnTo>
                  <a:pt x="641" y="1238"/>
                </a:lnTo>
                <a:lnTo>
                  <a:pt x="395" y="661"/>
                </a:lnTo>
                <a:lnTo>
                  <a:pt x="395" y="661"/>
                </a:lnTo>
                <a:lnTo>
                  <a:pt x="388" y="645"/>
                </a:lnTo>
                <a:lnTo>
                  <a:pt x="383" y="630"/>
                </a:lnTo>
                <a:lnTo>
                  <a:pt x="378" y="613"/>
                </a:lnTo>
                <a:lnTo>
                  <a:pt x="374" y="597"/>
                </a:lnTo>
                <a:lnTo>
                  <a:pt x="370" y="580"/>
                </a:lnTo>
                <a:lnTo>
                  <a:pt x="368" y="563"/>
                </a:lnTo>
                <a:lnTo>
                  <a:pt x="366" y="546"/>
                </a:lnTo>
                <a:lnTo>
                  <a:pt x="366" y="530"/>
                </a:lnTo>
                <a:lnTo>
                  <a:pt x="366" y="530"/>
                </a:lnTo>
                <a:lnTo>
                  <a:pt x="367" y="506"/>
                </a:lnTo>
                <a:lnTo>
                  <a:pt x="369" y="482"/>
                </a:lnTo>
                <a:lnTo>
                  <a:pt x="374" y="460"/>
                </a:lnTo>
                <a:lnTo>
                  <a:pt x="380" y="436"/>
                </a:lnTo>
                <a:lnTo>
                  <a:pt x="388" y="414"/>
                </a:lnTo>
                <a:lnTo>
                  <a:pt x="397" y="392"/>
                </a:lnTo>
                <a:lnTo>
                  <a:pt x="408" y="370"/>
                </a:lnTo>
                <a:lnTo>
                  <a:pt x="422" y="349"/>
                </a:lnTo>
                <a:lnTo>
                  <a:pt x="435" y="328"/>
                </a:lnTo>
                <a:lnTo>
                  <a:pt x="451" y="308"/>
                </a:lnTo>
                <a:lnTo>
                  <a:pt x="469" y="288"/>
                </a:lnTo>
                <a:lnTo>
                  <a:pt x="487" y="269"/>
                </a:lnTo>
                <a:lnTo>
                  <a:pt x="507" y="250"/>
                </a:lnTo>
                <a:lnTo>
                  <a:pt x="529" y="232"/>
                </a:lnTo>
                <a:lnTo>
                  <a:pt x="551" y="215"/>
                </a:lnTo>
                <a:lnTo>
                  <a:pt x="575" y="198"/>
                </a:lnTo>
                <a:lnTo>
                  <a:pt x="601" y="182"/>
                </a:lnTo>
                <a:lnTo>
                  <a:pt x="627" y="166"/>
                </a:lnTo>
                <a:lnTo>
                  <a:pt x="655" y="152"/>
                </a:lnTo>
                <a:lnTo>
                  <a:pt x="683" y="138"/>
                </a:lnTo>
                <a:lnTo>
                  <a:pt x="712" y="126"/>
                </a:lnTo>
                <a:lnTo>
                  <a:pt x="744" y="115"/>
                </a:lnTo>
                <a:lnTo>
                  <a:pt x="775" y="103"/>
                </a:lnTo>
                <a:lnTo>
                  <a:pt x="808" y="93"/>
                </a:lnTo>
                <a:lnTo>
                  <a:pt x="841" y="85"/>
                </a:lnTo>
                <a:lnTo>
                  <a:pt x="875" y="78"/>
                </a:lnTo>
                <a:lnTo>
                  <a:pt x="910" y="71"/>
                </a:lnTo>
                <a:lnTo>
                  <a:pt x="946" y="65"/>
                </a:lnTo>
                <a:lnTo>
                  <a:pt x="983" y="61"/>
                </a:lnTo>
                <a:lnTo>
                  <a:pt x="1021" y="57"/>
                </a:lnTo>
                <a:lnTo>
                  <a:pt x="1059" y="56"/>
                </a:lnTo>
                <a:lnTo>
                  <a:pt x="1097" y="55"/>
                </a:lnTo>
                <a:lnTo>
                  <a:pt x="1097" y="55"/>
                </a:lnTo>
                <a:lnTo>
                  <a:pt x="1135" y="56"/>
                </a:lnTo>
                <a:lnTo>
                  <a:pt x="1174" y="57"/>
                </a:lnTo>
                <a:lnTo>
                  <a:pt x="1211" y="61"/>
                </a:lnTo>
                <a:lnTo>
                  <a:pt x="1248" y="65"/>
                </a:lnTo>
                <a:lnTo>
                  <a:pt x="1284" y="71"/>
                </a:lnTo>
                <a:lnTo>
                  <a:pt x="1319" y="78"/>
                </a:lnTo>
                <a:lnTo>
                  <a:pt x="1352" y="85"/>
                </a:lnTo>
                <a:lnTo>
                  <a:pt x="1386" y="93"/>
                </a:lnTo>
                <a:lnTo>
                  <a:pt x="1419" y="103"/>
                </a:lnTo>
                <a:lnTo>
                  <a:pt x="1450" y="115"/>
                </a:lnTo>
                <a:lnTo>
                  <a:pt x="1481" y="126"/>
                </a:lnTo>
                <a:lnTo>
                  <a:pt x="1510" y="138"/>
                </a:lnTo>
                <a:lnTo>
                  <a:pt x="1539" y="152"/>
                </a:lnTo>
                <a:lnTo>
                  <a:pt x="1566" y="166"/>
                </a:lnTo>
                <a:lnTo>
                  <a:pt x="1592" y="182"/>
                </a:lnTo>
                <a:lnTo>
                  <a:pt x="1618" y="198"/>
                </a:lnTo>
                <a:lnTo>
                  <a:pt x="1642" y="215"/>
                </a:lnTo>
                <a:lnTo>
                  <a:pt x="1664" y="232"/>
                </a:lnTo>
                <a:lnTo>
                  <a:pt x="1686" y="250"/>
                </a:lnTo>
                <a:lnTo>
                  <a:pt x="1706" y="269"/>
                </a:lnTo>
                <a:lnTo>
                  <a:pt x="1724" y="288"/>
                </a:lnTo>
                <a:lnTo>
                  <a:pt x="1742" y="308"/>
                </a:lnTo>
                <a:lnTo>
                  <a:pt x="1758" y="328"/>
                </a:lnTo>
                <a:lnTo>
                  <a:pt x="1771" y="349"/>
                </a:lnTo>
                <a:lnTo>
                  <a:pt x="1785" y="370"/>
                </a:lnTo>
                <a:lnTo>
                  <a:pt x="1796" y="392"/>
                </a:lnTo>
                <a:lnTo>
                  <a:pt x="1805" y="414"/>
                </a:lnTo>
                <a:lnTo>
                  <a:pt x="1814" y="436"/>
                </a:lnTo>
                <a:lnTo>
                  <a:pt x="1819" y="460"/>
                </a:lnTo>
                <a:lnTo>
                  <a:pt x="1824" y="482"/>
                </a:lnTo>
                <a:lnTo>
                  <a:pt x="1827" y="506"/>
                </a:lnTo>
                <a:lnTo>
                  <a:pt x="1828" y="530"/>
                </a:lnTo>
                <a:lnTo>
                  <a:pt x="1828" y="530"/>
                </a:lnTo>
                <a:lnTo>
                  <a:pt x="1828" y="542"/>
                </a:lnTo>
                <a:lnTo>
                  <a:pt x="1826" y="555"/>
                </a:lnTo>
                <a:lnTo>
                  <a:pt x="1824" y="570"/>
                </a:lnTo>
                <a:lnTo>
                  <a:pt x="1821" y="585"/>
                </a:lnTo>
                <a:lnTo>
                  <a:pt x="1812" y="617"/>
                </a:lnTo>
                <a:lnTo>
                  <a:pt x="1799" y="654"/>
                </a:lnTo>
                <a:lnTo>
                  <a:pt x="1782" y="697"/>
                </a:lnTo>
                <a:lnTo>
                  <a:pt x="1763" y="744"/>
                </a:lnTo>
                <a:lnTo>
                  <a:pt x="1715" y="859"/>
                </a:lnTo>
                <a:lnTo>
                  <a:pt x="1554" y="1236"/>
                </a:lnTo>
                <a:lnTo>
                  <a:pt x="1567" y="1345"/>
                </a:lnTo>
                <a:lnTo>
                  <a:pt x="1842" y="702"/>
                </a:lnTo>
                <a:lnTo>
                  <a:pt x="1842" y="702"/>
                </a:lnTo>
                <a:lnTo>
                  <a:pt x="1850" y="680"/>
                </a:lnTo>
                <a:lnTo>
                  <a:pt x="1859" y="659"/>
                </a:lnTo>
                <a:lnTo>
                  <a:pt x="1866" y="636"/>
                </a:lnTo>
                <a:lnTo>
                  <a:pt x="1872" y="614"/>
                </a:lnTo>
                <a:lnTo>
                  <a:pt x="1877" y="591"/>
                </a:lnTo>
                <a:lnTo>
                  <a:pt x="1881" y="570"/>
                </a:lnTo>
                <a:lnTo>
                  <a:pt x="1884" y="549"/>
                </a:lnTo>
                <a:lnTo>
                  <a:pt x="1884" y="530"/>
                </a:lnTo>
                <a:lnTo>
                  <a:pt x="1884" y="530"/>
                </a:lnTo>
                <a:lnTo>
                  <a:pt x="1882" y="501"/>
                </a:lnTo>
                <a:lnTo>
                  <a:pt x="1878" y="474"/>
                </a:lnTo>
                <a:lnTo>
                  <a:pt x="1872" y="446"/>
                </a:lnTo>
                <a:lnTo>
                  <a:pt x="1866" y="421"/>
                </a:lnTo>
                <a:lnTo>
                  <a:pt x="1855" y="395"/>
                </a:lnTo>
                <a:lnTo>
                  <a:pt x="1844" y="369"/>
                </a:lnTo>
                <a:lnTo>
                  <a:pt x="1832" y="344"/>
                </a:lnTo>
                <a:lnTo>
                  <a:pt x="1817" y="319"/>
                </a:lnTo>
                <a:lnTo>
                  <a:pt x="1801" y="296"/>
                </a:lnTo>
                <a:lnTo>
                  <a:pt x="1783" y="273"/>
                </a:lnTo>
                <a:lnTo>
                  <a:pt x="1764" y="251"/>
                </a:lnTo>
                <a:lnTo>
                  <a:pt x="1743" y="229"/>
                </a:lnTo>
                <a:lnTo>
                  <a:pt x="1720" y="209"/>
                </a:lnTo>
                <a:lnTo>
                  <a:pt x="1697" y="189"/>
                </a:lnTo>
                <a:lnTo>
                  <a:pt x="1672" y="170"/>
                </a:lnTo>
                <a:lnTo>
                  <a:pt x="1646" y="152"/>
                </a:lnTo>
                <a:lnTo>
                  <a:pt x="1619" y="134"/>
                </a:lnTo>
                <a:lnTo>
                  <a:pt x="1590" y="118"/>
                </a:lnTo>
                <a:lnTo>
                  <a:pt x="1561" y="102"/>
                </a:lnTo>
                <a:lnTo>
                  <a:pt x="1530" y="88"/>
                </a:lnTo>
                <a:lnTo>
                  <a:pt x="1498" y="74"/>
                </a:lnTo>
                <a:lnTo>
                  <a:pt x="1465" y="62"/>
                </a:lnTo>
                <a:lnTo>
                  <a:pt x="1432" y="51"/>
                </a:lnTo>
                <a:lnTo>
                  <a:pt x="1397" y="40"/>
                </a:lnTo>
                <a:lnTo>
                  <a:pt x="1363" y="31"/>
                </a:lnTo>
                <a:lnTo>
                  <a:pt x="1327" y="22"/>
                </a:lnTo>
                <a:lnTo>
                  <a:pt x="1289" y="16"/>
                </a:lnTo>
                <a:lnTo>
                  <a:pt x="1252" y="10"/>
                </a:lnTo>
                <a:lnTo>
                  <a:pt x="1214" y="6"/>
                </a:lnTo>
                <a:lnTo>
                  <a:pt x="1176" y="2"/>
                </a:lnTo>
                <a:lnTo>
                  <a:pt x="1136" y="1"/>
                </a:lnTo>
                <a:lnTo>
                  <a:pt x="1097" y="0"/>
                </a:lnTo>
                <a:lnTo>
                  <a:pt x="1097" y="0"/>
                </a:lnTo>
                <a:lnTo>
                  <a:pt x="1058" y="1"/>
                </a:lnTo>
                <a:lnTo>
                  <a:pt x="1018" y="2"/>
                </a:lnTo>
                <a:lnTo>
                  <a:pt x="980" y="6"/>
                </a:lnTo>
                <a:lnTo>
                  <a:pt x="942" y="10"/>
                </a:lnTo>
                <a:lnTo>
                  <a:pt x="905" y="16"/>
                </a:lnTo>
                <a:lnTo>
                  <a:pt x="868" y="22"/>
                </a:lnTo>
                <a:lnTo>
                  <a:pt x="832" y="31"/>
                </a:lnTo>
                <a:lnTo>
                  <a:pt x="796" y="40"/>
                </a:lnTo>
                <a:lnTo>
                  <a:pt x="761" y="51"/>
                </a:lnTo>
                <a:lnTo>
                  <a:pt x="727" y="62"/>
                </a:lnTo>
                <a:lnTo>
                  <a:pt x="694" y="74"/>
                </a:lnTo>
                <a:lnTo>
                  <a:pt x="663" y="88"/>
                </a:lnTo>
                <a:lnTo>
                  <a:pt x="631" y="102"/>
                </a:lnTo>
                <a:lnTo>
                  <a:pt x="601" y="118"/>
                </a:lnTo>
                <a:lnTo>
                  <a:pt x="573" y="134"/>
                </a:lnTo>
                <a:lnTo>
                  <a:pt x="545" y="152"/>
                </a:lnTo>
                <a:lnTo>
                  <a:pt x="519" y="170"/>
                </a:lnTo>
                <a:lnTo>
                  <a:pt x="494" y="189"/>
                </a:lnTo>
                <a:lnTo>
                  <a:pt x="470" y="209"/>
                </a:lnTo>
                <a:lnTo>
                  <a:pt x="448" y="229"/>
                </a:lnTo>
                <a:lnTo>
                  <a:pt x="426" y="251"/>
                </a:lnTo>
                <a:lnTo>
                  <a:pt x="407" y="273"/>
                </a:lnTo>
                <a:lnTo>
                  <a:pt x="390" y="296"/>
                </a:lnTo>
                <a:lnTo>
                  <a:pt x="374" y="319"/>
                </a:lnTo>
                <a:lnTo>
                  <a:pt x="359" y="344"/>
                </a:lnTo>
                <a:lnTo>
                  <a:pt x="347" y="369"/>
                </a:lnTo>
                <a:lnTo>
                  <a:pt x="335" y="395"/>
                </a:lnTo>
                <a:lnTo>
                  <a:pt x="326" y="421"/>
                </a:lnTo>
                <a:lnTo>
                  <a:pt x="320" y="446"/>
                </a:lnTo>
                <a:lnTo>
                  <a:pt x="315" y="474"/>
                </a:lnTo>
                <a:lnTo>
                  <a:pt x="312" y="501"/>
                </a:lnTo>
                <a:lnTo>
                  <a:pt x="311" y="530"/>
                </a:lnTo>
                <a:lnTo>
                  <a:pt x="311" y="530"/>
                </a:lnTo>
                <a:lnTo>
                  <a:pt x="312" y="553"/>
                </a:lnTo>
                <a:lnTo>
                  <a:pt x="314" y="576"/>
                </a:lnTo>
                <a:lnTo>
                  <a:pt x="317" y="598"/>
                </a:lnTo>
                <a:lnTo>
                  <a:pt x="322" y="620"/>
                </a:lnTo>
                <a:lnTo>
                  <a:pt x="327" y="642"/>
                </a:lnTo>
                <a:lnTo>
                  <a:pt x="335" y="663"/>
                </a:lnTo>
                <a:lnTo>
                  <a:pt x="343" y="685"/>
                </a:lnTo>
                <a:lnTo>
                  <a:pt x="351" y="706"/>
                </a:lnTo>
                <a:lnTo>
                  <a:pt x="628" y="1346"/>
                </a:lnTo>
                <a:close/>
                <a:moveTo>
                  <a:pt x="1490" y="743"/>
                </a:moveTo>
                <a:lnTo>
                  <a:pt x="1490" y="688"/>
                </a:lnTo>
                <a:lnTo>
                  <a:pt x="1147" y="688"/>
                </a:lnTo>
                <a:lnTo>
                  <a:pt x="1147" y="743"/>
                </a:lnTo>
                <a:lnTo>
                  <a:pt x="1490" y="743"/>
                </a:lnTo>
                <a:close/>
                <a:moveTo>
                  <a:pt x="1870" y="1753"/>
                </a:moveTo>
                <a:lnTo>
                  <a:pt x="1870" y="1792"/>
                </a:lnTo>
                <a:lnTo>
                  <a:pt x="1870" y="1792"/>
                </a:lnTo>
                <a:lnTo>
                  <a:pt x="1870" y="1809"/>
                </a:lnTo>
                <a:lnTo>
                  <a:pt x="1872" y="1825"/>
                </a:lnTo>
                <a:lnTo>
                  <a:pt x="1876" y="1841"/>
                </a:lnTo>
                <a:lnTo>
                  <a:pt x="1880" y="1856"/>
                </a:lnTo>
                <a:lnTo>
                  <a:pt x="1886" y="1870"/>
                </a:lnTo>
                <a:lnTo>
                  <a:pt x="1893" y="1884"/>
                </a:lnTo>
                <a:lnTo>
                  <a:pt x="1902" y="1897"/>
                </a:lnTo>
                <a:lnTo>
                  <a:pt x="1911" y="1909"/>
                </a:lnTo>
                <a:lnTo>
                  <a:pt x="1921" y="1919"/>
                </a:lnTo>
                <a:lnTo>
                  <a:pt x="1932" y="1929"/>
                </a:lnTo>
                <a:lnTo>
                  <a:pt x="1944" y="1938"/>
                </a:lnTo>
                <a:lnTo>
                  <a:pt x="1957" y="1945"/>
                </a:lnTo>
                <a:lnTo>
                  <a:pt x="1970" y="1951"/>
                </a:lnTo>
                <a:lnTo>
                  <a:pt x="1985" y="1955"/>
                </a:lnTo>
                <a:lnTo>
                  <a:pt x="1999" y="1959"/>
                </a:lnTo>
                <a:lnTo>
                  <a:pt x="2014" y="1960"/>
                </a:lnTo>
                <a:lnTo>
                  <a:pt x="2014" y="1960"/>
                </a:lnTo>
                <a:lnTo>
                  <a:pt x="2030" y="1959"/>
                </a:lnTo>
                <a:lnTo>
                  <a:pt x="2044" y="1956"/>
                </a:lnTo>
                <a:lnTo>
                  <a:pt x="2059" y="1953"/>
                </a:lnTo>
                <a:lnTo>
                  <a:pt x="2073" y="1947"/>
                </a:lnTo>
                <a:lnTo>
                  <a:pt x="2085" y="1941"/>
                </a:lnTo>
                <a:lnTo>
                  <a:pt x="2097" y="1933"/>
                </a:lnTo>
                <a:lnTo>
                  <a:pt x="2109" y="1924"/>
                </a:lnTo>
                <a:lnTo>
                  <a:pt x="2120" y="1914"/>
                </a:lnTo>
                <a:lnTo>
                  <a:pt x="2120" y="1914"/>
                </a:lnTo>
                <a:lnTo>
                  <a:pt x="2140" y="1901"/>
                </a:lnTo>
                <a:lnTo>
                  <a:pt x="2157" y="1892"/>
                </a:lnTo>
                <a:lnTo>
                  <a:pt x="2170" y="1882"/>
                </a:lnTo>
                <a:lnTo>
                  <a:pt x="2170" y="1882"/>
                </a:lnTo>
                <a:lnTo>
                  <a:pt x="2182" y="1879"/>
                </a:lnTo>
                <a:lnTo>
                  <a:pt x="2191" y="1874"/>
                </a:lnTo>
                <a:lnTo>
                  <a:pt x="2201" y="1869"/>
                </a:lnTo>
                <a:lnTo>
                  <a:pt x="2210" y="1861"/>
                </a:lnTo>
                <a:lnTo>
                  <a:pt x="2218" y="1853"/>
                </a:lnTo>
                <a:lnTo>
                  <a:pt x="2226" y="1844"/>
                </a:lnTo>
                <a:lnTo>
                  <a:pt x="2233" y="1834"/>
                </a:lnTo>
                <a:lnTo>
                  <a:pt x="2240" y="1824"/>
                </a:lnTo>
                <a:lnTo>
                  <a:pt x="2246" y="1812"/>
                </a:lnTo>
                <a:lnTo>
                  <a:pt x="2251" y="1800"/>
                </a:lnTo>
                <a:lnTo>
                  <a:pt x="2256" y="1788"/>
                </a:lnTo>
                <a:lnTo>
                  <a:pt x="2259" y="1775"/>
                </a:lnTo>
                <a:lnTo>
                  <a:pt x="2262" y="1763"/>
                </a:lnTo>
                <a:lnTo>
                  <a:pt x="2264" y="1749"/>
                </a:lnTo>
                <a:lnTo>
                  <a:pt x="2265" y="1736"/>
                </a:lnTo>
                <a:lnTo>
                  <a:pt x="2265" y="1722"/>
                </a:lnTo>
                <a:lnTo>
                  <a:pt x="2264" y="1709"/>
                </a:lnTo>
                <a:lnTo>
                  <a:pt x="2263" y="1697"/>
                </a:lnTo>
                <a:lnTo>
                  <a:pt x="2259" y="1683"/>
                </a:lnTo>
                <a:lnTo>
                  <a:pt x="2255" y="1671"/>
                </a:lnTo>
                <a:lnTo>
                  <a:pt x="2250" y="1658"/>
                </a:lnTo>
                <a:lnTo>
                  <a:pt x="2244" y="1647"/>
                </a:lnTo>
                <a:lnTo>
                  <a:pt x="2236" y="1637"/>
                </a:lnTo>
                <a:lnTo>
                  <a:pt x="2228" y="1627"/>
                </a:lnTo>
                <a:lnTo>
                  <a:pt x="2218" y="1617"/>
                </a:lnTo>
                <a:lnTo>
                  <a:pt x="2206" y="1609"/>
                </a:lnTo>
                <a:lnTo>
                  <a:pt x="2193" y="1601"/>
                </a:lnTo>
                <a:lnTo>
                  <a:pt x="2179" y="1595"/>
                </a:lnTo>
                <a:lnTo>
                  <a:pt x="2164" y="1591"/>
                </a:lnTo>
                <a:lnTo>
                  <a:pt x="2147" y="1586"/>
                </a:lnTo>
                <a:lnTo>
                  <a:pt x="2129" y="1584"/>
                </a:lnTo>
                <a:lnTo>
                  <a:pt x="2109" y="1583"/>
                </a:lnTo>
                <a:lnTo>
                  <a:pt x="1963" y="1583"/>
                </a:lnTo>
                <a:lnTo>
                  <a:pt x="1963" y="1583"/>
                </a:lnTo>
                <a:lnTo>
                  <a:pt x="1956" y="1584"/>
                </a:lnTo>
                <a:lnTo>
                  <a:pt x="1947" y="1585"/>
                </a:lnTo>
                <a:lnTo>
                  <a:pt x="1939" y="1588"/>
                </a:lnTo>
                <a:lnTo>
                  <a:pt x="1932" y="1592"/>
                </a:lnTo>
                <a:lnTo>
                  <a:pt x="1925" y="1597"/>
                </a:lnTo>
                <a:lnTo>
                  <a:pt x="1918" y="1602"/>
                </a:lnTo>
                <a:lnTo>
                  <a:pt x="1913" y="1609"/>
                </a:lnTo>
                <a:lnTo>
                  <a:pt x="1907" y="1616"/>
                </a:lnTo>
                <a:lnTo>
                  <a:pt x="1903" y="1624"/>
                </a:lnTo>
                <a:lnTo>
                  <a:pt x="1898" y="1633"/>
                </a:lnTo>
                <a:lnTo>
                  <a:pt x="1890" y="1652"/>
                </a:lnTo>
                <a:lnTo>
                  <a:pt x="1885" y="1672"/>
                </a:lnTo>
                <a:lnTo>
                  <a:pt x="1881" y="1696"/>
                </a:lnTo>
                <a:lnTo>
                  <a:pt x="1881" y="1696"/>
                </a:lnTo>
                <a:lnTo>
                  <a:pt x="1877" y="1709"/>
                </a:lnTo>
                <a:lnTo>
                  <a:pt x="1873" y="1722"/>
                </a:lnTo>
                <a:lnTo>
                  <a:pt x="1871" y="1737"/>
                </a:lnTo>
                <a:lnTo>
                  <a:pt x="1870" y="1753"/>
                </a:lnTo>
                <a:lnTo>
                  <a:pt x="1870" y="1753"/>
                </a:lnTo>
                <a:close/>
                <a:moveTo>
                  <a:pt x="1898" y="1753"/>
                </a:moveTo>
                <a:lnTo>
                  <a:pt x="1898" y="1753"/>
                </a:lnTo>
                <a:lnTo>
                  <a:pt x="1899" y="1736"/>
                </a:lnTo>
                <a:lnTo>
                  <a:pt x="1903" y="1719"/>
                </a:lnTo>
                <a:lnTo>
                  <a:pt x="1907" y="1702"/>
                </a:lnTo>
                <a:lnTo>
                  <a:pt x="1914" y="1688"/>
                </a:lnTo>
                <a:lnTo>
                  <a:pt x="1922" y="1674"/>
                </a:lnTo>
                <a:lnTo>
                  <a:pt x="1931" y="1662"/>
                </a:lnTo>
                <a:lnTo>
                  <a:pt x="1941" y="1651"/>
                </a:lnTo>
                <a:lnTo>
                  <a:pt x="1952" y="1640"/>
                </a:lnTo>
                <a:lnTo>
                  <a:pt x="1952" y="1640"/>
                </a:lnTo>
                <a:lnTo>
                  <a:pt x="1957" y="1655"/>
                </a:lnTo>
                <a:lnTo>
                  <a:pt x="1962" y="1669"/>
                </a:lnTo>
                <a:lnTo>
                  <a:pt x="1968" y="1682"/>
                </a:lnTo>
                <a:lnTo>
                  <a:pt x="1974" y="1696"/>
                </a:lnTo>
                <a:lnTo>
                  <a:pt x="1980" y="1708"/>
                </a:lnTo>
                <a:lnTo>
                  <a:pt x="1988" y="1721"/>
                </a:lnTo>
                <a:lnTo>
                  <a:pt x="1996" y="1733"/>
                </a:lnTo>
                <a:lnTo>
                  <a:pt x="2005" y="1745"/>
                </a:lnTo>
                <a:lnTo>
                  <a:pt x="2014" y="1756"/>
                </a:lnTo>
                <a:lnTo>
                  <a:pt x="2024" y="1767"/>
                </a:lnTo>
                <a:lnTo>
                  <a:pt x="2034" y="1779"/>
                </a:lnTo>
                <a:lnTo>
                  <a:pt x="2046" y="1789"/>
                </a:lnTo>
                <a:lnTo>
                  <a:pt x="2057" y="1798"/>
                </a:lnTo>
                <a:lnTo>
                  <a:pt x="2069" y="1807"/>
                </a:lnTo>
                <a:lnTo>
                  <a:pt x="2082" y="1816"/>
                </a:lnTo>
                <a:lnTo>
                  <a:pt x="2095" y="1824"/>
                </a:lnTo>
                <a:lnTo>
                  <a:pt x="2095" y="1824"/>
                </a:lnTo>
                <a:lnTo>
                  <a:pt x="2113" y="1833"/>
                </a:lnTo>
                <a:lnTo>
                  <a:pt x="2130" y="1841"/>
                </a:lnTo>
                <a:lnTo>
                  <a:pt x="2130" y="1841"/>
                </a:lnTo>
                <a:lnTo>
                  <a:pt x="2127" y="1851"/>
                </a:lnTo>
                <a:lnTo>
                  <a:pt x="2122" y="1861"/>
                </a:lnTo>
                <a:lnTo>
                  <a:pt x="2118" y="1870"/>
                </a:lnTo>
                <a:lnTo>
                  <a:pt x="2112" y="1878"/>
                </a:lnTo>
                <a:lnTo>
                  <a:pt x="2106" y="1887"/>
                </a:lnTo>
                <a:lnTo>
                  <a:pt x="2100" y="1893"/>
                </a:lnTo>
                <a:lnTo>
                  <a:pt x="2093" y="1901"/>
                </a:lnTo>
                <a:lnTo>
                  <a:pt x="2086" y="1907"/>
                </a:lnTo>
                <a:lnTo>
                  <a:pt x="2078" y="1913"/>
                </a:lnTo>
                <a:lnTo>
                  <a:pt x="2069" y="1918"/>
                </a:lnTo>
                <a:lnTo>
                  <a:pt x="2061" y="1921"/>
                </a:lnTo>
                <a:lnTo>
                  <a:pt x="2052" y="1926"/>
                </a:lnTo>
                <a:lnTo>
                  <a:pt x="2043" y="1928"/>
                </a:lnTo>
                <a:lnTo>
                  <a:pt x="2034" y="1930"/>
                </a:lnTo>
                <a:lnTo>
                  <a:pt x="2024" y="1932"/>
                </a:lnTo>
                <a:lnTo>
                  <a:pt x="2015" y="1932"/>
                </a:lnTo>
                <a:lnTo>
                  <a:pt x="2015" y="1932"/>
                </a:lnTo>
                <a:lnTo>
                  <a:pt x="2003" y="1930"/>
                </a:lnTo>
                <a:lnTo>
                  <a:pt x="1992" y="1928"/>
                </a:lnTo>
                <a:lnTo>
                  <a:pt x="1980" y="1925"/>
                </a:lnTo>
                <a:lnTo>
                  <a:pt x="1969" y="1920"/>
                </a:lnTo>
                <a:lnTo>
                  <a:pt x="1959" y="1915"/>
                </a:lnTo>
                <a:lnTo>
                  <a:pt x="1949" y="1908"/>
                </a:lnTo>
                <a:lnTo>
                  <a:pt x="1940" y="1900"/>
                </a:lnTo>
                <a:lnTo>
                  <a:pt x="1932" y="1891"/>
                </a:lnTo>
                <a:lnTo>
                  <a:pt x="1924" y="1881"/>
                </a:lnTo>
                <a:lnTo>
                  <a:pt x="1917" y="1871"/>
                </a:lnTo>
                <a:lnTo>
                  <a:pt x="1911" y="1859"/>
                </a:lnTo>
                <a:lnTo>
                  <a:pt x="1906" y="1847"/>
                </a:lnTo>
                <a:lnTo>
                  <a:pt x="1903" y="1834"/>
                </a:lnTo>
                <a:lnTo>
                  <a:pt x="1899" y="1820"/>
                </a:lnTo>
                <a:lnTo>
                  <a:pt x="1898" y="1807"/>
                </a:lnTo>
                <a:lnTo>
                  <a:pt x="1897" y="1792"/>
                </a:lnTo>
                <a:lnTo>
                  <a:pt x="1898" y="1753"/>
                </a:lnTo>
                <a:close/>
                <a:moveTo>
                  <a:pt x="1907" y="2522"/>
                </a:moveTo>
                <a:lnTo>
                  <a:pt x="1500" y="2522"/>
                </a:lnTo>
                <a:lnTo>
                  <a:pt x="1500" y="2550"/>
                </a:lnTo>
                <a:lnTo>
                  <a:pt x="1925" y="2550"/>
                </a:lnTo>
                <a:lnTo>
                  <a:pt x="2040" y="2290"/>
                </a:lnTo>
                <a:lnTo>
                  <a:pt x="2014" y="2279"/>
                </a:lnTo>
                <a:lnTo>
                  <a:pt x="1907" y="2522"/>
                </a:lnTo>
                <a:close/>
                <a:moveTo>
                  <a:pt x="407" y="2114"/>
                </a:moveTo>
                <a:lnTo>
                  <a:pt x="407" y="2114"/>
                </a:lnTo>
                <a:lnTo>
                  <a:pt x="402" y="2100"/>
                </a:lnTo>
                <a:lnTo>
                  <a:pt x="396" y="2088"/>
                </a:lnTo>
                <a:lnTo>
                  <a:pt x="389" y="2078"/>
                </a:lnTo>
                <a:lnTo>
                  <a:pt x="383" y="2068"/>
                </a:lnTo>
                <a:lnTo>
                  <a:pt x="375" y="2060"/>
                </a:lnTo>
                <a:lnTo>
                  <a:pt x="367" y="2053"/>
                </a:lnTo>
                <a:lnTo>
                  <a:pt x="358" y="2047"/>
                </a:lnTo>
                <a:lnTo>
                  <a:pt x="349" y="2042"/>
                </a:lnTo>
                <a:lnTo>
                  <a:pt x="340" y="2037"/>
                </a:lnTo>
                <a:lnTo>
                  <a:pt x="331" y="2035"/>
                </a:lnTo>
                <a:lnTo>
                  <a:pt x="313" y="2031"/>
                </a:lnTo>
                <a:lnTo>
                  <a:pt x="296" y="2028"/>
                </a:lnTo>
                <a:lnTo>
                  <a:pt x="280" y="2027"/>
                </a:lnTo>
                <a:lnTo>
                  <a:pt x="147" y="2027"/>
                </a:lnTo>
                <a:lnTo>
                  <a:pt x="147" y="2027"/>
                </a:lnTo>
                <a:lnTo>
                  <a:pt x="133" y="2028"/>
                </a:lnTo>
                <a:lnTo>
                  <a:pt x="120" y="2029"/>
                </a:lnTo>
                <a:lnTo>
                  <a:pt x="108" y="2033"/>
                </a:lnTo>
                <a:lnTo>
                  <a:pt x="97" y="2036"/>
                </a:lnTo>
                <a:lnTo>
                  <a:pt x="87" y="2041"/>
                </a:lnTo>
                <a:lnTo>
                  <a:pt x="78" y="2046"/>
                </a:lnTo>
                <a:lnTo>
                  <a:pt x="70" y="2053"/>
                </a:lnTo>
                <a:lnTo>
                  <a:pt x="62" y="2061"/>
                </a:lnTo>
                <a:lnTo>
                  <a:pt x="55" y="2069"/>
                </a:lnTo>
                <a:lnTo>
                  <a:pt x="50" y="2078"/>
                </a:lnTo>
                <a:lnTo>
                  <a:pt x="45" y="2088"/>
                </a:lnTo>
                <a:lnTo>
                  <a:pt x="41" y="2099"/>
                </a:lnTo>
                <a:lnTo>
                  <a:pt x="37" y="2110"/>
                </a:lnTo>
                <a:lnTo>
                  <a:pt x="34" y="2123"/>
                </a:lnTo>
                <a:lnTo>
                  <a:pt x="32" y="2136"/>
                </a:lnTo>
                <a:lnTo>
                  <a:pt x="30" y="2150"/>
                </a:lnTo>
                <a:lnTo>
                  <a:pt x="0" y="2472"/>
                </a:lnTo>
                <a:lnTo>
                  <a:pt x="55" y="2477"/>
                </a:lnTo>
                <a:lnTo>
                  <a:pt x="86" y="2154"/>
                </a:lnTo>
                <a:lnTo>
                  <a:pt x="86" y="2154"/>
                </a:lnTo>
                <a:lnTo>
                  <a:pt x="88" y="2135"/>
                </a:lnTo>
                <a:lnTo>
                  <a:pt x="91" y="2119"/>
                </a:lnTo>
                <a:lnTo>
                  <a:pt x="97" y="2107"/>
                </a:lnTo>
                <a:lnTo>
                  <a:pt x="100" y="2101"/>
                </a:lnTo>
                <a:lnTo>
                  <a:pt x="104" y="2097"/>
                </a:lnTo>
                <a:lnTo>
                  <a:pt x="107" y="2094"/>
                </a:lnTo>
                <a:lnTo>
                  <a:pt x="111" y="2090"/>
                </a:lnTo>
                <a:lnTo>
                  <a:pt x="116" y="2088"/>
                </a:lnTo>
                <a:lnTo>
                  <a:pt x="122" y="2086"/>
                </a:lnTo>
                <a:lnTo>
                  <a:pt x="134" y="2083"/>
                </a:lnTo>
                <a:lnTo>
                  <a:pt x="147" y="2082"/>
                </a:lnTo>
                <a:lnTo>
                  <a:pt x="280" y="2082"/>
                </a:lnTo>
                <a:lnTo>
                  <a:pt x="280" y="2082"/>
                </a:lnTo>
                <a:lnTo>
                  <a:pt x="291" y="2083"/>
                </a:lnTo>
                <a:lnTo>
                  <a:pt x="303" y="2085"/>
                </a:lnTo>
                <a:lnTo>
                  <a:pt x="314" y="2087"/>
                </a:lnTo>
                <a:lnTo>
                  <a:pt x="324" y="2091"/>
                </a:lnTo>
                <a:lnTo>
                  <a:pt x="333" y="2097"/>
                </a:lnTo>
                <a:lnTo>
                  <a:pt x="342" y="2106"/>
                </a:lnTo>
                <a:lnTo>
                  <a:pt x="349" y="2117"/>
                </a:lnTo>
                <a:lnTo>
                  <a:pt x="354" y="2132"/>
                </a:lnTo>
                <a:lnTo>
                  <a:pt x="435" y="2371"/>
                </a:lnTo>
                <a:lnTo>
                  <a:pt x="731" y="2413"/>
                </a:lnTo>
                <a:lnTo>
                  <a:pt x="731" y="2357"/>
                </a:lnTo>
                <a:lnTo>
                  <a:pt x="477" y="2321"/>
                </a:lnTo>
                <a:lnTo>
                  <a:pt x="407" y="2114"/>
                </a:lnTo>
                <a:close/>
                <a:moveTo>
                  <a:pt x="2084" y="2027"/>
                </a:moveTo>
                <a:lnTo>
                  <a:pt x="1952" y="2027"/>
                </a:lnTo>
                <a:lnTo>
                  <a:pt x="1952" y="2027"/>
                </a:lnTo>
                <a:lnTo>
                  <a:pt x="1936" y="2028"/>
                </a:lnTo>
                <a:lnTo>
                  <a:pt x="1918" y="2031"/>
                </a:lnTo>
                <a:lnTo>
                  <a:pt x="1900" y="2035"/>
                </a:lnTo>
                <a:lnTo>
                  <a:pt x="1891" y="2037"/>
                </a:lnTo>
                <a:lnTo>
                  <a:pt x="1882" y="2042"/>
                </a:lnTo>
                <a:lnTo>
                  <a:pt x="1873" y="2047"/>
                </a:lnTo>
                <a:lnTo>
                  <a:pt x="1866" y="2053"/>
                </a:lnTo>
                <a:lnTo>
                  <a:pt x="1858" y="2060"/>
                </a:lnTo>
                <a:lnTo>
                  <a:pt x="1850" y="2068"/>
                </a:lnTo>
                <a:lnTo>
                  <a:pt x="1842" y="2078"/>
                </a:lnTo>
                <a:lnTo>
                  <a:pt x="1836" y="2088"/>
                </a:lnTo>
                <a:lnTo>
                  <a:pt x="1830" y="2100"/>
                </a:lnTo>
                <a:lnTo>
                  <a:pt x="1825" y="2114"/>
                </a:lnTo>
                <a:lnTo>
                  <a:pt x="1755" y="2321"/>
                </a:lnTo>
                <a:lnTo>
                  <a:pt x="1500" y="2357"/>
                </a:lnTo>
                <a:lnTo>
                  <a:pt x="1500" y="2413"/>
                </a:lnTo>
                <a:lnTo>
                  <a:pt x="1796" y="2371"/>
                </a:lnTo>
                <a:lnTo>
                  <a:pt x="1877" y="2132"/>
                </a:lnTo>
                <a:lnTo>
                  <a:pt x="1877" y="2132"/>
                </a:lnTo>
                <a:lnTo>
                  <a:pt x="1882" y="2117"/>
                </a:lnTo>
                <a:lnTo>
                  <a:pt x="1890" y="2106"/>
                </a:lnTo>
                <a:lnTo>
                  <a:pt x="1898" y="2097"/>
                </a:lnTo>
                <a:lnTo>
                  <a:pt x="1908" y="2091"/>
                </a:lnTo>
                <a:lnTo>
                  <a:pt x="1918" y="2087"/>
                </a:lnTo>
                <a:lnTo>
                  <a:pt x="1929" y="2085"/>
                </a:lnTo>
                <a:lnTo>
                  <a:pt x="1940" y="2083"/>
                </a:lnTo>
                <a:lnTo>
                  <a:pt x="1952" y="2082"/>
                </a:lnTo>
                <a:lnTo>
                  <a:pt x="2084" y="2082"/>
                </a:lnTo>
                <a:lnTo>
                  <a:pt x="2084" y="2082"/>
                </a:lnTo>
                <a:lnTo>
                  <a:pt x="2098" y="2083"/>
                </a:lnTo>
                <a:lnTo>
                  <a:pt x="2110" y="2086"/>
                </a:lnTo>
                <a:lnTo>
                  <a:pt x="2115" y="2088"/>
                </a:lnTo>
                <a:lnTo>
                  <a:pt x="2120" y="2090"/>
                </a:lnTo>
                <a:lnTo>
                  <a:pt x="2124" y="2094"/>
                </a:lnTo>
                <a:lnTo>
                  <a:pt x="2129" y="2097"/>
                </a:lnTo>
                <a:lnTo>
                  <a:pt x="2132" y="2101"/>
                </a:lnTo>
                <a:lnTo>
                  <a:pt x="2136" y="2107"/>
                </a:lnTo>
                <a:lnTo>
                  <a:pt x="2140" y="2119"/>
                </a:lnTo>
                <a:lnTo>
                  <a:pt x="2145" y="2135"/>
                </a:lnTo>
                <a:lnTo>
                  <a:pt x="2147" y="2154"/>
                </a:lnTo>
                <a:lnTo>
                  <a:pt x="2176" y="2477"/>
                </a:lnTo>
                <a:lnTo>
                  <a:pt x="2231" y="2472"/>
                </a:lnTo>
                <a:lnTo>
                  <a:pt x="2202" y="2150"/>
                </a:lnTo>
                <a:lnTo>
                  <a:pt x="2202" y="2150"/>
                </a:lnTo>
                <a:lnTo>
                  <a:pt x="2200" y="2136"/>
                </a:lnTo>
                <a:lnTo>
                  <a:pt x="2197" y="2123"/>
                </a:lnTo>
                <a:lnTo>
                  <a:pt x="2195" y="2110"/>
                </a:lnTo>
                <a:lnTo>
                  <a:pt x="2192" y="2099"/>
                </a:lnTo>
                <a:lnTo>
                  <a:pt x="2187" y="2088"/>
                </a:lnTo>
                <a:lnTo>
                  <a:pt x="2182" y="2078"/>
                </a:lnTo>
                <a:lnTo>
                  <a:pt x="2176" y="2069"/>
                </a:lnTo>
                <a:lnTo>
                  <a:pt x="2169" y="2061"/>
                </a:lnTo>
                <a:lnTo>
                  <a:pt x="2163" y="2053"/>
                </a:lnTo>
                <a:lnTo>
                  <a:pt x="2154" y="2046"/>
                </a:lnTo>
                <a:lnTo>
                  <a:pt x="2145" y="2041"/>
                </a:lnTo>
                <a:lnTo>
                  <a:pt x="2134" y="2036"/>
                </a:lnTo>
                <a:lnTo>
                  <a:pt x="2123" y="2033"/>
                </a:lnTo>
                <a:lnTo>
                  <a:pt x="2112" y="2029"/>
                </a:lnTo>
                <a:lnTo>
                  <a:pt x="2098" y="2028"/>
                </a:lnTo>
                <a:lnTo>
                  <a:pt x="2084" y="2027"/>
                </a:lnTo>
                <a:lnTo>
                  <a:pt x="2084" y="2027"/>
                </a:lnTo>
                <a:close/>
                <a:moveTo>
                  <a:pt x="656" y="1118"/>
                </a:moveTo>
                <a:lnTo>
                  <a:pt x="673" y="976"/>
                </a:lnTo>
                <a:lnTo>
                  <a:pt x="1207" y="1242"/>
                </a:lnTo>
                <a:lnTo>
                  <a:pt x="1194" y="1174"/>
                </a:lnTo>
                <a:lnTo>
                  <a:pt x="711" y="932"/>
                </a:lnTo>
                <a:lnTo>
                  <a:pt x="711" y="932"/>
                </a:lnTo>
                <a:lnTo>
                  <a:pt x="660" y="907"/>
                </a:lnTo>
                <a:lnTo>
                  <a:pt x="612" y="881"/>
                </a:lnTo>
                <a:lnTo>
                  <a:pt x="588" y="868"/>
                </a:lnTo>
                <a:lnTo>
                  <a:pt x="566" y="854"/>
                </a:lnTo>
                <a:lnTo>
                  <a:pt x="546" y="840"/>
                </a:lnTo>
                <a:lnTo>
                  <a:pt x="525" y="824"/>
                </a:lnTo>
                <a:lnTo>
                  <a:pt x="656" y="1118"/>
                </a:lnTo>
                <a:close/>
                <a:moveTo>
                  <a:pt x="217" y="2279"/>
                </a:moveTo>
                <a:lnTo>
                  <a:pt x="192" y="2290"/>
                </a:lnTo>
                <a:lnTo>
                  <a:pt x="306" y="2550"/>
                </a:lnTo>
                <a:lnTo>
                  <a:pt x="731" y="2550"/>
                </a:lnTo>
                <a:lnTo>
                  <a:pt x="731" y="2522"/>
                </a:lnTo>
                <a:lnTo>
                  <a:pt x="324" y="2522"/>
                </a:lnTo>
                <a:lnTo>
                  <a:pt x="217" y="2279"/>
                </a:lnTo>
                <a:close/>
                <a:moveTo>
                  <a:pt x="1539" y="1116"/>
                </a:moveTo>
                <a:lnTo>
                  <a:pt x="1670" y="824"/>
                </a:lnTo>
                <a:lnTo>
                  <a:pt x="1670" y="824"/>
                </a:lnTo>
                <a:lnTo>
                  <a:pt x="1645" y="842"/>
                </a:lnTo>
                <a:lnTo>
                  <a:pt x="1621" y="858"/>
                </a:lnTo>
                <a:lnTo>
                  <a:pt x="1597" y="874"/>
                </a:lnTo>
                <a:lnTo>
                  <a:pt x="1572" y="888"/>
                </a:lnTo>
                <a:lnTo>
                  <a:pt x="1547" y="902"/>
                </a:lnTo>
                <a:lnTo>
                  <a:pt x="1522" y="913"/>
                </a:lnTo>
                <a:lnTo>
                  <a:pt x="1498" y="925"/>
                </a:lnTo>
                <a:lnTo>
                  <a:pt x="1472" y="935"/>
                </a:lnTo>
                <a:lnTo>
                  <a:pt x="1447" y="944"/>
                </a:lnTo>
                <a:lnTo>
                  <a:pt x="1422" y="953"/>
                </a:lnTo>
                <a:lnTo>
                  <a:pt x="1396" y="961"/>
                </a:lnTo>
                <a:lnTo>
                  <a:pt x="1372" y="968"/>
                </a:lnTo>
                <a:lnTo>
                  <a:pt x="1322" y="980"/>
                </a:lnTo>
                <a:lnTo>
                  <a:pt x="1274" y="989"/>
                </a:lnTo>
                <a:lnTo>
                  <a:pt x="1226" y="996"/>
                </a:lnTo>
                <a:lnTo>
                  <a:pt x="1181" y="1001"/>
                </a:lnTo>
                <a:lnTo>
                  <a:pt x="1138" y="1003"/>
                </a:lnTo>
                <a:lnTo>
                  <a:pt x="1096" y="1004"/>
                </a:lnTo>
                <a:lnTo>
                  <a:pt x="1058" y="1003"/>
                </a:lnTo>
                <a:lnTo>
                  <a:pt x="1022" y="1002"/>
                </a:lnTo>
                <a:lnTo>
                  <a:pt x="990" y="998"/>
                </a:lnTo>
                <a:lnTo>
                  <a:pt x="961" y="996"/>
                </a:lnTo>
                <a:lnTo>
                  <a:pt x="1180" y="1105"/>
                </a:lnTo>
                <a:lnTo>
                  <a:pt x="1171" y="1058"/>
                </a:lnTo>
                <a:lnTo>
                  <a:pt x="1171" y="1058"/>
                </a:lnTo>
                <a:lnTo>
                  <a:pt x="1194" y="1057"/>
                </a:lnTo>
                <a:lnTo>
                  <a:pt x="1219" y="1055"/>
                </a:lnTo>
                <a:lnTo>
                  <a:pt x="1243" y="1051"/>
                </a:lnTo>
                <a:lnTo>
                  <a:pt x="1269" y="1048"/>
                </a:lnTo>
                <a:lnTo>
                  <a:pt x="1322" y="1038"/>
                </a:lnTo>
                <a:lnTo>
                  <a:pt x="1373" y="1027"/>
                </a:lnTo>
                <a:lnTo>
                  <a:pt x="1421" y="1013"/>
                </a:lnTo>
                <a:lnTo>
                  <a:pt x="1464" y="1000"/>
                </a:lnTo>
                <a:lnTo>
                  <a:pt x="1499" y="987"/>
                </a:lnTo>
                <a:lnTo>
                  <a:pt x="1513" y="980"/>
                </a:lnTo>
                <a:lnTo>
                  <a:pt x="1524" y="975"/>
                </a:lnTo>
                <a:lnTo>
                  <a:pt x="1539" y="1116"/>
                </a:lnTo>
                <a:close/>
                <a:moveTo>
                  <a:pt x="55" y="1878"/>
                </a:moveTo>
                <a:lnTo>
                  <a:pt x="55" y="1878"/>
                </a:lnTo>
                <a:lnTo>
                  <a:pt x="59" y="1884"/>
                </a:lnTo>
                <a:lnTo>
                  <a:pt x="63" y="1890"/>
                </a:lnTo>
                <a:lnTo>
                  <a:pt x="69" y="1896"/>
                </a:lnTo>
                <a:lnTo>
                  <a:pt x="75" y="1899"/>
                </a:lnTo>
                <a:lnTo>
                  <a:pt x="82" y="1902"/>
                </a:lnTo>
                <a:lnTo>
                  <a:pt x="90" y="1905"/>
                </a:lnTo>
                <a:lnTo>
                  <a:pt x="98" y="1906"/>
                </a:lnTo>
                <a:lnTo>
                  <a:pt x="106" y="1906"/>
                </a:lnTo>
                <a:lnTo>
                  <a:pt x="108" y="1905"/>
                </a:lnTo>
                <a:lnTo>
                  <a:pt x="108" y="1905"/>
                </a:lnTo>
                <a:lnTo>
                  <a:pt x="119" y="1917"/>
                </a:lnTo>
                <a:lnTo>
                  <a:pt x="132" y="1927"/>
                </a:lnTo>
                <a:lnTo>
                  <a:pt x="144" y="1937"/>
                </a:lnTo>
                <a:lnTo>
                  <a:pt x="159" y="1945"/>
                </a:lnTo>
                <a:lnTo>
                  <a:pt x="173" y="1951"/>
                </a:lnTo>
                <a:lnTo>
                  <a:pt x="189" y="1956"/>
                </a:lnTo>
                <a:lnTo>
                  <a:pt x="205" y="1959"/>
                </a:lnTo>
                <a:lnTo>
                  <a:pt x="222" y="1960"/>
                </a:lnTo>
                <a:lnTo>
                  <a:pt x="222" y="1960"/>
                </a:lnTo>
                <a:lnTo>
                  <a:pt x="237" y="1959"/>
                </a:lnTo>
                <a:lnTo>
                  <a:pt x="253" y="1956"/>
                </a:lnTo>
                <a:lnTo>
                  <a:pt x="268" y="1952"/>
                </a:lnTo>
                <a:lnTo>
                  <a:pt x="282" y="1946"/>
                </a:lnTo>
                <a:lnTo>
                  <a:pt x="296" y="1938"/>
                </a:lnTo>
                <a:lnTo>
                  <a:pt x="308" y="1930"/>
                </a:lnTo>
                <a:lnTo>
                  <a:pt x="320" y="1920"/>
                </a:lnTo>
                <a:lnTo>
                  <a:pt x="331" y="1909"/>
                </a:lnTo>
                <a:lnTo>
                  <a:pt x="341" y="1897"/>
                </a:lnTo>
                <a:lnTo>
                  <a:pt x="350" y="1883"/>
                </a:lnTo>
                <a:lnTo>
                  <a:pt x="358" y="1869"/>
                </a:lnTo>
                <a:lnTo>
                  <a:pt x="363" y="1854"/>
                </a:lnTo>
                <a:lnTo>
                  <a:pt x="369" y="1838"/>
                </a:lnTo>
                <a:lnTo>
                  <a:pt x="372" y="1823"/>
                </a:lnTo>
                <a:lnTo>
                  <a:pt x="375" y="1806"/>
                </a:lnTo>
                <a:lnTo>
                  <a:pt x="376" y="1788"/>
                </a:lnTo>
                <a:lnTo>
                  <a:pt x="376" y="1746"/>
                </a:lnTo>
                <a:lnTo>
                  <a:pt x="376" y="1746"/>
                </a:lnTo>
                <a:lnTo>
                  <a:pt x="375" y="1728"/>
                </a:lnTo>
                <a:lnTo>
                  <a:pt x="372" y="1710"/>
                </a:lnTo>
                <a:lnTo>
                  <a:pt x="368" y="1693"/>
                </a:lnTo>
                <a:lnTo>
                  <a:pt x="362" y="1676"/>
                </a:lnTo>
                <a:lnTo>
                  <a:pt x="356" y="1661"/>
                </a:lnTo>
                <a:lnTo>
                  <a:pt x="347" y="1646"/>
                </a:lnTo>
                <a:lnTo>
                  <a:pt x="336" y="1633"/>
                </a:lnTo>
                <a:lnTo>
                  <a:pt x="326" y="1620"/>
                </a:lnTo>
                <a:lnTo>
                  <a:pt x="326" y="1620"/>
                </a:lnTo>
                <a:lnTo>
                  <a:pt x="336" y="1606"/>
                </a:lnTo>
                <a:lnTo>
                  <a:pt x="336" y="1606"/>
                </a:lnTo>
                <a:lnTo>
                  <a:pt x="344" y="1591"/>
                </a:lnTo>
                <a:lnTo>
                  <a:pt x="349" y="1575"/>
                </a:lnTo>
                <a:lnTo>
                  <a:pt x="352" y="1559"/>
                </a:lnTo>
                <a:lnTo>
                  <a:pt x="354" y="1544"/>
                </a:lnTo>
                <a:lnTo>
                  <a:pt x="354" y="1544"/>
                </a:lnTo>
                <a:lnTo>
                  <a:pt x="345" y="1548"/>
                </a:lnTo>
                <a:lnTo>
                  <a:pt x="338" y="1552"/>
                </a:lnTo>
                <a:lnTo>
                  <a:pt x="329" y="1555"/>
                </a:lnTo>
                <a:lnTo>
                  <a:pt x="320" y="1557"/>
                </a:lnTo>
                <a:lnTo>
                  <a:pt x="311" y="1558"/>
                </a:lnTo>
                <a:lnTo>
                  <a:pt x="300" y="1559"/>
                </a:lnTo>
                <a:lnTo>
                  <a:pt x="291" y="1559"/>
                </a:lnTo>
                <a:lnTo>
                  <a:pt x="282" y="1559"/>
                </a:lnTo>
                <a:lnTo>
                  <a:pt x="282" y="1561"/>
                </a:lnTo>
                <a:lnTo>
                  <a:pt x="282" y="1561"/>
                </a:lnTo>
                <a:lnTo>
                  <a:pt x="268" y="1556"/>
                </a:lnTo>
                <a:lnTo>
                  <a:pt x="253" y="1553"/>
                </a:lnTo>
                <a:lnTo>
                  <a:pt x="239" y="1550"/>
                </a:lnTo>
                <a:lnTo>
                  <a:pt x="224" y="1548"/>
                </a:lnTo>
                <a:lnTo>
                  <a:pt x="210" y="1548"/>
                </a:lnTo>
                <a:lnTo>
                  <a:pt x="197" y="1548"/>
                </a:lnTo>
                <a:lnTo>
                  <a:pt x="183" y="1549"/>
                </a:lnTo>
                <a:lnTo>
                  <a:pt x="171" y="1552"/>
                </a:lnTo>
                <a:lnTo>
                  <a:pt x="158" y="1554"/>
                </a:lnTo>
                <a:lnTo>
                  <a:pt x="146" y="1557"/>
                </a:lnTo>
                <a:lnTo>
                  <a:pt x="134" y="1561"/>
                </a:lnTo>
                <a:lnTo>
                  <a:pt x="123" y="1565"/>
                </a:lnTo>
                <a:lnTo>
                  <a:pt x="113" y="1571"/>
                </a:lnTo>
                <a:lnTo>
                  <a:pt x="101" y="1576"/>
                </a:lnTo>
                <a:lnTo>
                  <a:pt x="92" y="1582"/>
                </a:lnTo>
                <a:lnTo>
                  <a:pt x="82" y="1589"/>
                </a:lnTo>
                <a:lnTo>
                  <a:pt x="65" y="1603"/>
                </a:lnTo>
                <a:lnTo>
                  <a:pt x="51" y="1619"/>
                </a:lnTo>
                <a:lnTo>
                  <a:pt x="38" y="1636"/>
                </a:lnTo>
                <a:lnTo>
                  <a:pt x="34" y="1645"/>
                </a:lnTo>
                <a:lnTo>
                  <a:pt x="29" y="1654"/>
                </a:lnTo>
                <a:lnTo>
                  <a:pt x="26" y="1664"/>
                </a:lnTo>
                <a:lnTo>
                  <a:pt x="23" y="1673"/>
                </a:lnTo>
                <a:lnTo>
                  <a:pt x="20" y="1682"/>
                </a:lnTo>
                <a:lnTo>
                  <a:pt x="18" y="1692"/>
                </a:lnTo>
                <a:lnTo>
                  <a:pt x="18" y="1701"/>
                </a:lnTo>
                <a:lnTo>
                  <a:pt x="18" y="1710"/>
                </a:lnTo>
                <a:lnTo>
                  <a:pt x="19" y="1720"/>
                </a:lnTo>
                <a:lnTo>
                  <a:pt x="20" y="1729"/>
                </a:lnTo>
                <a:lnTo>
                  <a:pt x="55" y="1878"/>
                </a:lnTo>
                <a:close/>
                <a:moveTo>
                  <a:pt x="119" y="1790"/>
                </a:moveTo>
                <a:lnTo>
                  <a:pt x="120" y="1790"/>
                </a:lnTo>
                <a:lnTo>
                  <a:pt x="120" y="1790"/>
                </a:lnTo>
                <a:lnTo>
                  <a:pt x="122" y="1784"/>
                </a:lnTo>
                <a:lnTo>
                  <a:pt x="124" y="1779"/>
                </a:lnTo>
                <a:lnTo>
                  <a:pt x="126" y="1774"/>
                </a:lnTo>
                <a:lnTo>
                  <a:pt x="129" y="1770"/>
                </a:lnTo>
                <a:lnTo>
                  <a:pt x="134" y="1766"/>
                </a:lnTo>
                <a:lnTo>
                  <a:pt x="138" y="1763"/>
                </a:lnTo>
                <a:lnTo>
                  <a:pt x="144" y="1761"/>
                </a:lnTo>
                <a:lnTo>
                  <a:pt x="150" y="1758"/>
                </a:lnTo>
                <a:lnTo>
                  <a:pt x="150" y="1758"/>
                </a:lnTo>
                <a:lnTo>
                  <a:pt x="155" y="1758"/>
                </a:lnTo>
                <a:lnTo>
                  <a:pt x="161" y="1758"/>
                </a:lnTo>
                <a:lnTo>
                  <a:pt x="167" y="1761"/>
                </a:lnTo>
                <a:lnTo>
                  <a:pt x="172" y="1762"/>
                </a:lnTo>
                <a:lnTo>
                  <a:pt x="177" y="1765"/>
                </a:lnTo>
                <a:lnTo>
                  <a:pt x="181" y="1769"/>
                </a:lnTo>
                <a:lnTo>
                  <a:pt x="185" y="1773"/>
                </a:lnTo>
                <a:lnTo>
                  <a:pt x="188" y="1779"/>
                </a:lnTo>
                <a:lnTo>
                  <a:pt x="188" y="1779"/>
                </a:lnTo>
                <a:lnTo>
                  <a:pt x="200" y="1771"/>
                </a:lnTo>
                <a:lnTo>
                  <a:pt x="214" y="1761"/>
                </a:lnTo>
                <a:lnTo>
                  <a:pt x="226" y="1749"/>
                </a:lnTo>
                <a:lnTo>
                  <a:pt x="240" y="1735"/>
                </a:lnTo>
                <a:lnTo>
                  <a:pt x="253" y="1718"/>
                </a:lnTo>
                <a:lnTo>
                  <a:pt x="266" y="1698"/>
                </a:lnTo>
                <a:lnTo>
                  <a:pt x="279" y="1675"/>
                </a:lnTo>
                <a:lnTo>
                  <a:pt x="291" y="1649"/>
                </a:lnTo>
                <a:lnTo>
                  <a:pt x="291" y="1649"/>
                </a:lnTo>
                <a:lnTo>
                  <a:pt x="306" y="1639"/>
                </a:lnTo>
                <a:lnTo>
                  <a:pt x="306" y="1639"/>
                </a:lnTo>
                <a:lnTo>
                  <a:pt x="315" y="1649"/>
                </a:lnTo>
                <a:lnTo>
                  <a:pt x="324" y="1661"/>
                </a:lnTo>
                <a:lnTo>
                  <a:pt x="331" y="1673"/>
                </a:lnTo>
                <a:lnTo>
                  <a:pt x="336" y="1687"/>
                </a:lnTo>
                <a:lnTo>
                  <a:pt x="342" y="1700"/>
                </a:lnTo>
                <a:lnTo>
                  <a:pt x="345" y="1716"/>
                </a:lnTo>
                <a:lnTo>
                  <a:pt x="348" y="1730"/>
                </a:lnTo>
                <a:lnTo>
                  <a:pt x="348" y="1746"/>
                </a:lnTo>
                <a:lnTo>
                  <a:pt x="348" y="1788"/>
                </a:lnTo>
                <a:lnTo>
                  <a:pt x="348" y="1788"/>
                </a:lnTo>
                <a:lnTo>
                  <a:pt x="348" y="1803"/>
                </a:lnTo>
                <a:lnTo>
                  <a:pt x="345" y="1817"/>
                </a:lnTo>
                <a:lnTo>
                  <a:pt x="342" y="1832"/>
                </a:lnTo>
                <a:lnTo>
                  <a:pt x="338" y="1845"/>
                </a:lnTo>
                <a:lnTo>
                  <a:pt x="332" y="1857"/>
                </a:lnTo>
                <a:lnTo>
                  <a:pt x="326" y="1870"/>
                </a:lnTo>
                <a:lnTo>
                  <a:pt x="318" y="1880"/>
                </a:lnTo>
                <a:lnTo>
                  <a:pt x="311" y="1890"/>
                </a:lnTo>
                <a:lnTo>
                  <a:pt x="302" y="1900"/>
                </a:lnTo>
                <a:lnTo>
                  <a:pt x="291" y="1908"/>
                </a:lnTo>
                <a:lnTo>
                  <a:pt x="281" y="1915"/>
                </a:lnTo>
                <a:lnTo>
                  <a:pt x="270" y="1921"/>
                </a:lnTo>
                <a:lnTo>
                  <a:pt x="259" y="1926"/>
                </a:lnTo>
                <a:lnTo>
                  <a:pt x="246" y="1929"/>
                </a:lnTo>
                <a:lnTo>
                  <a:pt x="234" y="1932"/>
                </a:lnTo>
                <a:lnTo>
                  <a:pt x="222" y="1933"/>
                </a:lnTo>
                <a:lnTo>
                  <a:pt x="222" y="1933"/>
                </a:lnTo>
                <a:lnTo>
                  <a:pt x="206" y="1932"/>
                </a:lnTo>
                <a:lnTo>
                  <a:pt x="191" y="1928"/>
                </a:lnTo>
                <a:lnTo>
                  <a:pt x="178" y="1924"/>
                </a:lnTo>
                <a:lnTo>
                  <a:pt x="164" y="1917"/>
                </a:lnTo>
                <a:lnTo>
                  <a:pt x="152" y="1908"/>
                </a:lnTo>
                <a:lnTo>
                  <a:pt x="140" y="1898"/>
                </a:lnTo>
                <a:lnTo>
                  <a:pt x="129" y="1887"/>
                </a:lnTo>
                <a:lnTo>
                  <a:pt x="120" y="1874"/>
                </a:lnTo>
                <a:lnTo>
                  <a:pt x="120" y="1874"/>
                </a:lnTo>
                <a:lnTo>
                  <a:pt x="117" y="1856"/>
                </a:lnTo>
                <a:lnTo>
                  <a:pt x="116" y="1837"/>
                </a:lnTo>
                <a:lnTo>
                  <a:pt x="117" y="1815"/>
                </a:lnTo>
                <a:lnTo>
                  <a:pt x="119" y="1790"/>
                </a:lnTo>
                <a:lnTo>
                  <a:pt x="119" y="1790"/>
                </a:lnTo>
                <a:close/>
                <a:moveTo>
                  <a:pt x="1464" y="1920"/>
                </a:moveTo>
                <a:lnTo>
                  <a:pt x="1464" y="1920"/>
                </a:lnTo>
                <a:lnTo>
                  <a:pt x="1460" y="1902"/>
                </a:lnTo>
                <a:lnTo>
                  <a:pt x="1456" y="1886"/>
                </a:lnTo>
                <a:lnTo>
                  <a:pt x="1451" y="1870"/>
                </a:lnTo>
                <a:lnTo>
                  <a:pt x="1446" y="1856"/>
                </a:lnTo>
                <a:lnTo>
                  <a:pt x="1439" y="1844"/>
                </a:lnTo>
                <a:lnTo>
                  <a:pt x="1432" y="1833"/>
                </a:lnTo>
                <a:lnTo>
                  <a:pt x="1424" y="1823"/>
                </a:lnTo>
                <a:lnTo>
                  <a:pt x="1415" y="1814"/>
                </a:lnTo>
                <a:lnTo>
                  <a:pt x="1406" y="1806"/>
                </a:lnTo>
                <a:lnTo>
                  <a:pt x="1396" y="1799"/>
                </a:lnTo>
                <a:lnTo>
                  <a:pt x="1386" y="1793"/>
                </a:lnTo>
                <a:lnTo>
                  <a:pt x="1375" y="1788"/>
                </a:lnTo>
                <a:lnTo>
                  <a:pt x="1363" y="1783"/>
                </a:lnTo>
                <a:lnTo>
                  <a:pt x="1350" y="1780"/>
                </a:lnTo>
                <a:lnTo>
                  <a:pt x="1337" y="1776"/>
                </a:lnTo>
                <a:lnTo>
                  <a:pt x="1323" y="1774"/>
                </a:lnTo>
                <a:lnTo>
                  <a:pt x="1294" y="1770"/>
                </a:lnTo>
                <a:lnTo>
                  <a:pt x="1294" y="1770"/>
                </a:lnTo>
                <a:lnTo>
                  <a:pt x="1295" y="1843"/>
                </a:lnTo>
                <a:lnTo>
                  <a:pt x="1296" y="1853"/>
                </a:lnTo>
                <a:lnTo>
                  <a:pt x="1286" y="1856"/>
                </a:lnTo>
                <a:lnTo>
                  <a:pt x="1262" y="1863"/>
                </a:lnTo>
                <a:lnTo>
                  <a:pt x="1296" y="1893"/>
                </a:lnTo>
                <a:lnTo>
                  <a:pt x="1118" y="2095"/>
                </a:lnTo>
                <a:lnTo>
                  <a:pt x="947" y="1893"/>
                </a:lnTo>
                <a:lnTo>
                  <a:pt x="981" y="1863"/>
                </a:lnTo>
                <a:lnTo>
                  <a:pt x="949" y="1853"/>
                </a:lnTo>
                <a:lnTo>
                  <a:pt x="949" y="1843"/>
                </a:lnTo>
                <a:lnTo>
                  <a:pt x="949" y="1843"/>
                </a:lnTo>
                <a:lnTo>
                  <a:pt x="950" y="1769"/>
                </a:lnTo>
                <a:lnTo>
                  <a:pt x="911" y="1776"/>
                </a:lnTo>
                <a:lnTo>
                  <a:pt x="911" y="1776"/>
                </a:lnTo>
                <a:lnTo>
                  <a:pt x="899" y="1779"/>
                </a:lnTo>
                <a:lnTo>
                  <a:pt x="887" y="1783"/>
                </a:lnTo>
                <a:lnTo>
                  <a:pt x="874" y="1787"/>
                </a:lnTo>
                <a:lnTo>
                  <a:pt x="863" y="1791"/>
                </a:lnTo>
                <a:lnTo>
                  <a:pt x="853" y="1797"/>
                </a:lnTo>
                <a:lnTo>
                  <a:pt x="843" y="1803"/>
                </a:lnTo>
                <a:lnTo>
                  <a:pt x="834" y="1810"/>
                </a:lnTo>
                <a:lnTo>
                  <a:pt x="825" y="1818"/>
                </a:lnTo>
                <a:lnTo>
                  <a:pt x="817" y="1827"/>
                </a:lnTo>
                <a:lnTo>
                  <a:pt x="810" y="1837"/>
                </a:lnTo>
                <a:lnTo>
                  <a:pt x="803" y="1847"/>
                </a:lnTo>
                <a:lnTo>
                  <a:pt x="797" y="1860"/>
                </a:lnTo>
                <a:lnTo>
                  <a:pt x="791" y="1873"/>
                </a:lnTo>
                <a:lnTo>
                  <a:pt x="787" y="1888"/>
                </a:lnTo>
                <a:lnTo>
                  <a:pt x="782" y="1904"/>
                </a:lnTo>
                <a:lnTo>
                  <a:pt x="779" y="1920"/>
                </a:lnTo>
                <a:lnTo>
                  <a:pt x="738" y="2195"/>
                </a:lnTo>
                <a:lnTo>
                  <a:pt x="738" y="2195"/>
                </a:lnTo>
                <a:lnTo>
                  <a:pt x="787" y="2180"/>
                </a:lnTo>
                <a:lnTo>
                  <a:pt x="836" y="2168"/>
                </a:lnTo>
                <a:lnTo>
                  <a:pt x="887" y="2156"/>
                </a:lnTo>
                <a:lnTo>
                  <a:pt x="938" y="2147"/>
                </a:lnTo>
                <a:lnTo>
                  <a:pt x="991" y="2140"/>
                </a:lnTo>
                <a:lnTo>
                  <a:pt x="1045" y="2135"/>
                </a:lnTo>
                <a:lnTo>
                  <a:pt x="1099" y="2132"/>
                </a:lnTo>
                <a:lnTo>
                  <a:pt x="1154" y="2131"/>
                </a:lnTo>
                <a:lnTo>
                  <a:pt x="1154" y="2131"/>
                </a:lnTo>
                <a:lnTo>
                  <a:pt x="1199" y="2131"/>
                </a:lnTo>
                <a:lnTo>
                  <a:pt x="1244" y="2133"/>
                </a:lnTo>
                <a:lnTo>
                  <a:pt x="1289" y="2137"/>
                </a:lnTo>
                <a:lnTo>
                  <a:pt x="1333" y="2142"/>
                </a:lnTo>
                <a:lnTo>
                  <a:pt x="1376" y="2149"/>
                </a:lnTo>
                <a:lnTo>
                  <a:pt x="1419" y="2155"/>
                </a:lnTo>
                <a:lnTo>
                  <a:pt x="1460" y="2164"/>
                </a:lnTo>
                <a:lnTo>
                  <a:pt x="1502" y="2174"/>
                </a:lnTo>
                <a:lnTo>
                  <a:pt x="1464" y="1920"/>
                </a:lnTo>
                <a:close/>
                <a:moveTo>
                  <a:pt x="1296" y="1503"/>
                </a:moveTo>
                <a:lnTo>
                  <a:pt x="1296" y="1503"/>
                </a:lnTo>
                <a:lnTo>
                  <a:pt x="1293" y="1491"/>
                </a:lnTo>
                <a:lnTo>
                  <a:pt x="1289" y="1479"/>
                </a:lnTo>
                <a:lnTo>
                  <a:pt x="1286" y="1466"/>
                </a:lnTo>
                <a:lnTo>
                  <a:pt x="1280" y="1454"/>
                </a:lnTo>
                <a:lnTo>
                  <a:pt x="1275" y="1443"/>
                </a:lnTo>
                <a:lnTo>
                  <a:pt x="1268" y="1430"/>
                </a:lnTo>
                <a:lnTo>
                  <a:pt x="1259" y="1419"/>
                </a:lnTo>
                <a:lnTo>
                  <a:pt x="1250" y="1409"/>
                </a:lnTo>
                <a:lnTo>
                  <a:pt x="1239" y="1400"/>
                </a:lnTo>
                <a:lnTo>
                  <a:pt x="1226" y="1391"/>
                </a:lnTo>
                <a:lnTo>
                  <a:pt x="1213" y="1383"/>
                </a:lnTo>
                <a:lnTo>
                  <a:pt x="1197" y="1376"/>
                </a:lnTo>
                <a:lnTo>
                  <a:pt x="1180" y="1371"/>
                </a:lnTo>
                <a:lnTo>
                  <a:pt x="1161" y="1367"/>
                </a:lnTo>
                <a:lnTo>
                  <a:pt x="1141" y="1365"/>
                </a:lnTo>
                <a:lnTo>
                  <a:pt x="1118" y="1364"/>
                </a:lnTo>
                <a:lnTo>
                  <a:pt x="1118" y="1364"/>
                </a:lnTo>
                <a:lnTo>
                  <a:pt x="1096" y="1365"/>
                </a:lnTo>
                <a:lnTo>
                  <a:pt x="1076" y="1368"/>
                </a:lnTo>
                <a:lnTo>
                  <a:pt x="1058" y="1373"/>
                </a:lnTo>
                <a:lnTo>
                  <a:pt x="1042" y="1380"/>
                </a:lnTo>
                <a:lnTo>
                  <a:pt x="1027" y="1387"/>
                </a:lnTo>
                <a:lnTo>
                  <a:pt x="1015" y="1396"/>
                </a:lnTo>
                <a:lnTo>
                  <a:pt x="1005" y="1405"/>
                </a:lnTo>
                <a:lnTo>
                  <a:pt x="995" y="1417"/>
                </a:lnTo>
                <a:lnTo>
                  <a:pt x="987" y="1428"/>
                </a:lnTo>
                <a:lnTo>
                  <a:pt x="981" y="1439"/>
                </a:lnTo>
                <a:lnTo>
                  <a:pt x="976" y="1450"/>
                </a:lnTo>
                <a:lnTo>
                  <a:pt x="971" y="1462"/>
                </a:lnTo>
                <a:lnTo>
                  <a:pt x="964" y="1483"/>
                </a:lnTo>
                <a:lnTo>
                  <a:pt x="961" y="1502"/>
                </a:lnTo>
                <a:lnTo>
                  <a:pt x="961" y="1502"/>
                </a:lnTo>
                <a:lnTo>
                  <a:pt x="955" y="1547"/>
                </a:lnTo>
                <a:lnTo>
                  <a:pt x="950" y="1606"/>
                </a:lnTo>
                <a:lnTo>
                  <a:pt x="945" y="1658"/>
                </a:lnTo>
                <a:lnTo>
                  <a:pt x="945" y="1679"/>
                </a:lnTo>
                <a:lnTo>
                  <a:pt x="945" y="1690"/>
                </a:lnTo>
                <a:lnTo>
                  <a:pt x="945" y="1690"/>
                </a:lnTo>
                <a:lnTo>
                  <a:pt x="947" y="1694"/>
                </a:lnTo>
                <a:lnTo>
                  <a:pt x="951" y="1700"/>
                </a:lnTo>
                <a:lnTo>
                  <a:pt x="955" y="1706"/>
                </a:lnTo>
                <a:lnTo>
                  <a:pt x="961" y="1710"/>
                </a:lnTo>
                <a:lnTo>
                  <a:pt x="970" y="1713"/>
                </a:lnTo>
                <a:lnTo>
                  <a:pt x="981" y="1717"/>
                </a:lnTo>
                <a:lnTo>
                  <a:pt x="996" y="1719"/>
                </a:lnTo>
                <a:lnTo>
                  <a:pt x="1013" y="1720"/>
                </a:lnTo>
                <a:lnTo>
                  <a:pt x="1013" y="1720"/>
                </a:lnTo>
                <a:lnTo>
                  <a:pt x="1027" y="1720"/>
                </a:lnTo>
                <a:lnTo>
                  <a:pt x="1039" y="1720"/>
                </a:lnTo>
                <a:lnTo>
                  <a:pt x="1057" y="1718"/>
                </a:lnTo>
                <a:lnTo>
                  <a:pt x="1057" y="1718"/>
                </a:lnTo>
                <a:lnTo>
                  <a:pt x="1071" y="1726"/>
                </a:lnTo>
                <a:lnTo>
                  <a:pt x="1088" y="1733"/>
                </a:lnTo>
                <a:lnTo>
                  <a:pt x="1105" y="1737"/>
                </a:lnTo>
                <a:lnTo>
                  <a:pt x="1114" y="1738"/>
                </a:lnTo>
                <a:lnTo>
                  <a:pt x="1123" y="1738"/>
                </a:lnTo>
                <a:lnTo>
                  <a:pt x="1123" y="1738"/>
                </a:lnTo>
                <a:lnTo>
                  <a:pt x="1133" y="1738"/>
                </a:lnTo>
                <a:lnTo>
                  <a:pt x="1142" y="1737"/>
                </a:lnTo>
                <a:lnTo>
                  <a:pt x="1151" y="1735"/>
                </a:lnTo>
                <a:lnTo>
                  <a:pt x="1160" y="1733"/>
                </a:lnTo>
                <a:lnTo>
                  <a:pt x="1177" y="1726"/>
                </a:lnTo>
                <a:lnTo>
                  <a:pt x="1192" y="1717"/>
                </a:lnTo>
                <a:lnTo>
                  <a:pt x="1192" y="1717"/>
                </a:lnTo>
                <a:lnTo>
                  <a:pt x="1221" y="1718"/>
                </a:lnTo>
                <a:lnTo>
                  <a:pt x="1252" y="1719"/>
                </a:lnTo>
                <a:lnTo>
                  <a:pt x="1267" y="1718"/>
                </a:lnTo>
                <a:lnTo>
                  <a:pt x="1279" y="1717"/>
                </a:lnTo>
                <a:lnTo>
                  <a:pt x="1289" y="1716"/>
                </a:lnTo>
                <a:lnTo>
                  <a:pt x="1296" y="1712"/>
                </a:lnTo>
                <a:lnTo>
                  <a:pt x="1296" y="1712"/>
                </a:lnTo>
                <a:lnTo>
                  <a:pt x="1300" y="1709"/>
                </a:lnTo>
                <a:lnTo>
                  <a:pt x="1302" y="1702"/>
                </a:lnTo>
                <a:lnTo>
                  <a:pt x="1303" y="1694"/>
                </a:lnTo>
                <a:lnTo>
                  <a:pt x="1304" y="1684"/>
                </a:lnTo>
                <a:lnTo>
                  <a:pt x="1306" y="1658"/>
                </a:lnTo>
                <a:lnTo>
                  <a:pt x="1306" y="1628"/>
                </a:lnTo>
                <a:lnTo>
                  <a:pt x="1305" y="1595"/>
                </a:lnTo>
                <a:lnTo>
                  <a:pt x="1303" y="1562"/>
                </a:lnTo>
                <a:lnTo>
                  <a:pt x="1300" y="1530"/>
                </a:lnTo>
                <a:lnTo>
                  <a:pt x="1296" y="1503"/>
                </a:lnTo>
                <a:lnTo>
                  <a:pt x="1296" y="1503"/>
                </a:lnTo>
                <a:close/>
                <a:moveTo>
                  <a:pt x="1230" y="1592"/>
                </a:moveTo>
                <a:lnTo>
                  <a:pt x="1230" y="1592"/>
                </a:lnTo>
                <a:lnTo>
                  <a:pt x="1230" y="1603"/>
                </a:lnTo>
                <a:lnTo>
                  <a:pt x="1228" y="1616"/>
                </a:lnTo>
                <a:lnTo>
                  <a:pt x="1225" y="1627"/>
                </a:lnTo>
                <a:lnTo>
                  <a:pt x="1222" y="1638"/>
                </a:lnTo>
                <a:lnTo>
                  <a:pt x="1217" y="1648"/>
                </a:lnTo>
                <a:lnTo>
                  <a:pt x="1212" y="1658"/>
                </a:lnTo>
                <a:lnTo>
                  <a:pt x="1205" y="1667"/>
                </a:lnTo>
                <a:lnTo>
                  <a:pt x="1198" y="1676"/>
                </a:lnTo>
                <a:lnTo>
                  <a:pt x="1190" y="1683"/>
                </a:lnTo>
                <a:lnTo>
                  <a:pt x="1183" y="1690"/>
                </a:lnTo>
                <a:lnTo>
                  <a:pt x="1174" y="1697"/>
                </a:lnTo>
                <a:lnTo>
                  <a:pt x="1165" y="1701"/>
                </a:lnTo>
                <a:lnTo>
                  <a:pt x="1154" y="1706"/>
                </a:lnTo>
                <a:lnTo>
                  <a:pt x="1144" y="1708"/>
                </a:lnTo>
                <a:lnTo>
                  <a:pt x="1134" y="1710"/>
                </a:lnTo>
                <a:lnTo>
                  <a:pt x="1123" y="1710"/>
                </a:lnTo>
                <a:lnTo>
                  <a:pt x="1123" y="1710"/>
                </a:lnTo>
                <a:lnTo>
                  <a:pt x="1113" y="1710"/>
                </a:lnTo>
                <a:lnTo>
                  <a:pt x="1103" y="1708"/>
                </a:lnTo>
                <a:lnTo>
                  <a:pt x="1093" y="1706"/>
                </a:lnTo>
                <a:lnTo>
                  <a:pt x="1082" y="1701"/>
                </a:lnTo>
                <a:lnTo>
                  <a:pt x="1073" y="1697"/>
                </a:lnTo>
                <a:lnTo>
                  <a:pt x="1064" y="1690"/>
                </a:lnTo>
                <a:lnTo>
                  <a:pt x="1057" y="1683"/>
                </a:lnTo>
                <a:lnTo>
                  <a:pt x="1049" y="1676"/>
                </a:lnTo>
                <a:lnTo>
                  <a:pt x="1042" y="1667"/>
                </a:lnTo>
                <a:lnTo>
                  <a:pt x="1035" y="1658"/>
                </a:lnTo>
                <a:lnTo>
                  <a:pt x="1030" y="1648"/>
                </a:lnTo>
                <a:lnTo>
                  <a:pt x="1025" y="1638"/>
                </a:lnTo>
                <a:lnTo>
                  <a:pt x="1022" y="1627"/>
                </a:lnTo>
                <a:lnTo>
                  <a:pt x="1019" y="1616"/>
                </a:lnTo>
                <a:lnTo>
                  <a:pt x="1017" y="1603"/>
                </a:lnTo>
                <a:lnTo>
                  <a:pt x="1017" y="1592"/>
                </a:lnTo>
                <a:lnTo>
                  <a:pt x="1017" y="1559"/>
                </a:lnTo>
                <a:lnTo>
                  <a:pt x="1017" y="1559"/>
                </a:lnTo>
                <a:lnTo>
                  <a:pt x="1018" y="1544"/>
                </a:lnTo>
                <a:lnTo>
                  <a:pt x="1021" y="1528"/>
                </a:lnTo>
                <a:lnTo>
                  <a:pt x="1021" y="1528"/>
                </a:lnTo>
                <a:lnTo>
                  <a:pt x="1025" y="1532"/>
                </a:lnTo>
                <a:lnTo>
                  <a:pt x="1031" y="1537"/>
                </a:lnTo>
                <a:lnTo>
                  <a:pt x="1036" y="1541"/>
                </a:lnTo>
                <a:lnTo>
                  <a:pt x="1044" y="1545"/>
                </a:lnTo>
                <a:lnTo>
                  <a:pt x="1053" y="1547"/>
                </a:lnTo>
                <a:lnTo>
                  <a:pt x="1064" y="1549"/>
                </a:lnTo>
                <a:lnTo>
                  <a:pt x="1078" y="1549"/>
                </a:lnTo>
                <a:lnTo>
                  <a:pt x="1093" y="1548"/>
                </a:lnTo>
                <a:lnTo>
                  <a:pt x="1093" y="1548"/>
                </a:lnTo>
                <a:lnTo>
                  <a:pt x="1109" y="1545"/>
                </a:lnTo>
                <a:lnTo>
                  <a:pt x="1123" y="1541"/>
                </a:lnTo>
                <a:lnTo>
                  <a:pt x="1148" y="1531"/>
                </a:lnTo>
                <a:lnTo>
                  <a:pt x="1160" y="1527"/>
                </a:lnTo>
                <a:lnTo>
                  <a:pt x="1177" y="1523"/>
                </a:lnTo>
                <a:lnTo>
                  <a:pt x="1197" y="1521"/>
                </a:lnTo>
                <a:lnTo>
                  <a:pt x="1224" y="1520"/>
                </a:lnTo>
                <a:lnTo>
                  <a:pt x="1224" y="1520"/>
                </a:lnTo>
                <a:lnTo>
                  <a:pt x="1226" y="1530"/>
                </a:lnTo>
                <a:lnTo>
                  <a:pt x="1229" y="1539"/>
                </a:lnTo>
                <a:lnTo>
                  <a:pt x="1230" y="1549"/>
                </a:lnTo>
                <a:lnTo>
                  <a:pt x="1230" y="1559"/>
                </a:lnTo>
                <a:lnTo>
                  <a:pt x="1230" y="1592"/>
                </a:lnTo>
                <a:close/>
                <a:moveTo>
                  <a:pt x="1267" y="1765"/>
                </a:moveTo>
                <a:lnTo>
                  <a:pt x="1220" y="1757"/>
                </a:lnTo>
                <a:lnTo>
                  <a:pt x="1118" y="1971"/>
                </a:lnTo>
                <a:lnTo>
                  <a:pt x="1016" y="1755"/>
                </a:lnTo>
                <a:lnTo>
                  <a:pt x="977" y="1763"/>
                </a:lnTo>
                <a:lnTo>
                  <a:pt x="977" y="1763"/>
                </a:lnTo>
                <a:lnTo>
                  <a:pt x="977" y="1794"/>
                </a:lnTo>
                <a:lnTo>
                  <a:pt x="977" y="1794"/>
                </a:lnTo>
                <a:lnTo>
                  <a:pt x="976" y="1833"/>
                </a:lnTo>
                <a:lnTo>
                  <a:pt x="1035" y="1852"/>
                </a:lnTo>
                <a:lnTo>
                  <a:pt x="986" y="1896"/>
                </a:lnTo>
                <a:lnTo>
                  <a:pt x="1118" y="2053"/>
                </a:lnTo>
                <a:lnTo>
                  <a:pt x="1258" y="1896"/>
                </a:lnTo>
                <a:lnTo>
                  <a:pt x="1208" y="1852"/>
                </a:lnTo>
                <a:lnTo>
                  <a:pt x="1268" y="1833"/>
                </a:lnTo>
                <a:lnTo>
                  <a:pt x="1268" y="1833"/>
                </a:lnTo>
                <a:lnTo>
                  <a:pt x="1267" y="1765"/>
                </a:lnTo>
                <a:lnTo>
                  <a:pt x="1267" y="1765"/>
                </a:lnTo>
                <a:close/>
              </a:path>
            </a:pathLst>
          </a:custGeom>
          <a:solidFill>
            <a:schemeClr val="bg1"/>
          </a:solidFill>
          <a:ln>
            <a:noFill/>
          </a:ln>
        </p:spPr>
        <p:txBody>
          <a:bodyPr vert="horz" wrap="square" lIns="80147" tIns="40074" rIns="80147" bIns="4007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endParaRPr>
          </a:p>
        </p:txBody>
      </p:sp>
      <p:sp>
        <p:nvSpPr>
          <p:cNvPr id="24" name="Title 1">
            <a:extLst>
              <a:ext uri="{FF2B5EF4-FFF2-40B4-BE49-F238E27FC236}">
                <a16:creationId xmlns:a16="http://schemas.microsoft.com/office/drawing/2014/main" id="{8E6D328D-ABF6-4B1F-B747-4054F30ED1FE}"/>
              </a:ext>
            </a:extLst>
          </p:cNvPr>
          <p:cNvSpPr txBox="1">
            <a:spLocks/>
          </p:cNvSpPr>
          <p:nvPr/>
        </p:nvSpPr>
        <p:spPr>
          <a:xfrm>
            <a:off x="1287589" y="269528"/>
            <a:ext cx="10308146" cy="267775"/>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2400" b="0"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rPr>
              <a:t>Talsu novads</a:t>
            </a:r>
            <a:endParaRPr kumimoji="0" lang="lv-LV" sz="3200" b="0" i="0" u="none" strike="noStrike" kern="1200" cap="none" spc="0" normalizeH="0" baseline="0" noProof="0">
              <a:ln>
                <a:noFill/>
              </a:ln>
              <a:solidFill>
                <a:srgbClr val="2E2E38"/>
              </a:solidFill>
              <a:effectLst/>
              <a:highlight>
                <a:srgbClr val="FF0000"/>
              </a:highlight>
              <a:uLnTx/>
              <a:uFillTx/>
              <a:latin typeface="EYInterstate Light" panose="02000506000000020004" pitchFamily="2" charset="0"/>
              <a:ea typeface="+mj-ea"/>
              <a:cs typeface="Arial" pitchFamily="34" charset="0"/>
            </a:endParaRPr>
          </a:p>
        </p:txBody>
      </p:sp>
      <p:sp>
        <p:nvSpPr>
          <p:cNvPr id="23" name="Rectangle 22">
            <a:extLst>
              <a:ext uri="{FF2B5EF4-FFF2-40B4-BE49-F238E27FC236}">
                <a16:creationId xmlns:a16="http://schemas.microsoft.com/office/drawing/2014/main" id="{5DA21F9E-4A2E-4544-B084-B322A3003B00}"/>
              </a:ext>
            </a:extLst>
          </p:cNvPr>
          <p:cNvSpPr/>
          <p:nvPr/>
        </p:nvSpPr>
        <p:spPr>
          <a:xfrm>
            <a:off x="609918" y="1182142"/>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Pašvaldības atbilde</a:t>
            </a:r>
          </a:p>
        </p:txBody>
      </p:sp>
      <p:sp>
        <p:nvSpPr>
          <p:cNvPr id="28" name="TextBox 27">
            <a:extLst>
              <a:ext uri="{FF2B5EF4-FFF2-40B4-BE49-F238E27FC236}">
                <a16:creationId xmlns:a16="http://schemas.microsoft.com/office/drawing/2014/main" id="{79C6EE66-DE78-479C-9E58-8F8794FB7ADE}"/>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1. Pakalpojumu sniegšanas vietu pieejamība</a:t>
            </a:r>
          </a:p>
        </p:txBody>
      </p:sp>
      <p:sp>
        <p:nvSpPr>
          <p:cNvPr id="31" name="Title 1">
            <a:extLst>
              <a:ext uri="{FF2B5EF4-FFF2-40B4-BE49-F238E27FC236}">
                <a16:creationId xmlns:a16="http://schemas.microsoft.com/office/drawing/2014/main" id="{C2C85CDE-12CB-4FB2-A647-1EC8EE33590A}"/>
              </a:ext>
            </a:extLst>
          </p:cNvPr>
          <p:cNvSpPr txBox="1">
            <a:spLocks/>
          </p:cNvSpPr>
          <p:nvPr/>
        </p:nvSpPr>
        <p:spPr>
          <a:xfrm>
            <a:off x="1280286" y="575204"/>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rPr>
              <a:t>Pakalpojumu sniegšanas vietu pieejamība</a:t>
            </a:r>
            <a:endParaRPr kumimoji="0" lang="lv-LV" sz="1600" b="1"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endParaRPr>
          </a:p>
        </p:txBody>
      </p:sp>
      <p:sp>
        <p:nvSpPr>
          <p:cNvPr id="19" name="Slide Number Placeholder 5">
            <a:extLst>
              <a:ext uri="{FF2B5EF4-FFF2-40B4-BE49-F238E27FC236}">
                <a16:creationId xmlns:a16="http://schemas.microsoft.com/office/drawing/2014/main" id="{3639C988-58B0-4B2B-99B7-272FF8B12746}"/>
              </a:ext>
            </a:extLst>
          </p:cNvPr>
          <p:cNvSpPr>
            <a:spLocks noGrp="1"/>
          </p:cNvSpPr>
          <p:nvPr>
            <p:ph type="sldNum" sz="quarter" idx="12"/>
          </p:nvPr>
        </p:nvSpPr>
        <p:spPr>
          <a:xfrm>
            <a:off x="617221"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20" name="Footer Placeholder 4">
            <a:extLst>
              <a:ext uri="{FF2B5EF4-FFF2-40B4-BE49-F238E27FC236}">
                <a16:creationId xmlns:a16="http://schemas.microsoft.com/office/drawing/2014/main" id="{FE4BE3F8-7355-4936-9A55-586D08A656EF}"/>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29" name="Rectangle 28">
            <a:extLst>
              <a:ext uri="{FF2B5EF4-FFF2-40B4-BE49-F238E27FC236}">
                <a16:creationId xmlns:a16="http://schemas.microsoft.com/office/drawing/2014/main" id="{C98536A2-3997-46E7-92D6-D719C54E2A93}"/>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3.</a:t>
            </a:r>
            <a:r>
              <a:rPr kumimoji="0" lang="ru-RU"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3</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endParaRPr>
          </a:p>
        </p:txBody>
      </p:sp>
      <p:sp>
        <p:nvSpPr>
          <p:cNvPr id="15" name="Date Placeholder 10">
            <a:extLst>
              <a:ext uri="{FF2B5EF4-FFF2-40B4-BE49-F238E27FC236}">
                <a16:creationId xmlns:a16="http://schemas.microsoft.com/office/drawing/2014/main" id="{27F95E7A-4722-46D7-BB89-5979757909FE}"/>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72709415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280286" y="280889"/>
            <a:ext cx="10308146" cy="267775"/>
          </a:xfrm>
        </p:spPr>
        <p:txBody>
          <a:body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t>Talsu novads</a:t>
            </a:r>
            <a:endParaRPr kumimoji="0" lang="lv-LV" sz="4000" b="0" i="0" u="none" strike="noStrike" kern="1200" cap="none" spc="0" normalizeH="0" baseline="0" noProof="0">
              <a:ln>
                <a:noFill/>
              </a:ln>
              <a:solidFill>
                <a:srgbClr val="2E2E38"/>
              </a:solidFill>
              <a:effectLst/>
              <a:highlight>
                <a:srgbClr val="FF0000"/>
              </a:highlight>
              <a:uLnTx/>
              <a:uFillTx/>
            </a:endParaRP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280286" y="564262"/>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rPr>
              <a:t>Pakalpojumu groza analīze </a:t>
            </a:r>
            <a:r>
              <a:rPr kumimoji="0" lang="lv-LV" sz="1600" b="1"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rPr>
              <a:t> </a:t>
            </a: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6" name="Rectangle 55">
            <a:extLst>
              <a:ext uri="{FF2B5EF4-FFF2-40B4-BE49-F238E27FC236}">
                <a16:creationId xmlns:a16="http://schemas.microsoft.com/office/drawing/2014/main" id="{0D9629BB-C93A-4FA3-9A6F-E1BF88C16A38}"/>
              </a:ext>
            </a:extLst>
          </p:cNvPr>
          <p:cNvSpPr/>
          <p:nvPr/>
        </p:nvSpPr>
        <p:spPr>
          <a:xfrm>
            <a:off x="609917" y="910987"/>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7" name="TextBox 56">
            <a:extLst>
              <a:ext uri="{FF2B5EF4-FFF2-40B4-BE49-F238E27FC236}">
                <a16:creationId xmlns:a16="http://schemas.microsoft.com/office/drawing/2014/main" id="{C03892DD-2F78-4A17-B9D1-9829D4609A48}"/>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2. Pakalpojumu sniegšanas vietu pieejamība</a:t>
            </a:r>
          </a:p>
        </p:txBody>
      </p:sp>
      <p:sp>
        <p:nvSpPr>
          <p:cNvPr id="42" name="Rectangle 41">
            <a:extLst>
              <a:ext uri="{FF2B5EF4-FFF2-40B4-BE49-F238E27FC236}">
                <a16:creationId xmlns:a16="http://schemas.microsoft.com/office/drawing/2014/main" id="{087058C6-D1B1-4A21-B5B1-35695F36A705}"/>
              </a:ext>
            </a:extLst>
          </p:cNvPr>
          <p:cNvSpPr/>
          <p:nvPr/>
        </p:nvSpPr>
        <p:spPr>
          <a:xfrm>
            <a:off x="609918" y="1187806"/>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rPr>
              <a:t>Pašvaldības atbilde</a:t>
            </a:r>
          </a:p>
        </p:txBody>
      </p:sp>
      <p:sp>
        <p:nvSpPr>
          <p:cNvPr id="48" name="Freeform 6">
            <a:extLst>
              <a:ext uri="{FF2B5EF4-FFF2-40B4-BE49-F238E27FC236}">
                <a16:creationId xmlns:a16="http://schemas.microsoft.com/office/drawing/2014/main" id="{9C2197C4-F231-44AF-AE04-273588E1EDC0}"/>
              </a:ext>
            </a:extLst>
          </p:cNvPr>
          <p:cNvSpPr>
            <a:spLocks/>
          </p:cNvSpPr>
          <p:nvPr/>
        </p:nvSpPr>
        <p:spPr bwMode="gray">
          <a:xfrm>
            <a:off x="8299283" y="1489885"/>
            <a:ext cx="3274514" cy="428978"/>
          </a:xfrm>
          <a:custGeom>
            <a:avLst/>
            <a:gdLst/>
            <a:ahLst/>
            <a:cxnLst>
              <a:cxn ang="0">
                <a:pos x="0" y="0"/>
              </a:cxn>
              <a:cxn ang="0">
                <a:pos x="1474" y="0"/>
              </a:cxn>
              <a:cxn ang="0">
                <a:pos x="1474" y="719"/>
              </a:cxn>
              <a:cxn ang="0">
                <a:pos x="0" y="719"/>
              </a:cxn>
              <a:cxn ang="0">
                <a:pos x="142" y="360"/>
              </a:cxn>
              <a:cxn ang="0">
                <a:pos x="0" y="0"/>
              </a:cxn>
            </a:cxnLst>
            <a:rect l="0" t="0" r="r" b="b"/>
            <a:pathLst>
              <a:path w="1474" h="719">
                <a:moveTo>
                  <a:pt x="0" y="0"/>
                </a:moveTo>
                <a:lnTo>
                  <a:pt x="1474" y="0"/>
                </a:lnTo>
                <a:lnTo>
                  <a:pt x="1474" y="719"/>
                </a:lnTo>
                <a:lnTo>
                  <a:pt x="0" y="719"/>
                </a:lnTo>
                <a:lnTo>
                  <a:pt x="142" y="360"/>
                </a:lnTo>
                <a:lnTo>
                  <a:pt x="0" y="0"/>
                </a:lnTo>
                <a:close/>
              </a:path>
            </a:pathLst>
          </a:custGeom>
          <a:solidFill>
            <a:srgbClr val="FFE600"/>
          </a:solidFill>
          <a:ln w="12700">
            <a:noFill/>
            <a:miter lim="800000"/>
            <a:headEnd/>
            <a:tailEnd/>
          </a:ln>
          <a:effectLst/>
        </p:spPr>
        <p:txBody>
          <a:bodyPr lIns="216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panose="020B0604020202020204" pitchFamily="34" charset="0"/>
              </a:rPr>
              <a:t>     </a:t>
            </a:r>
            <a:r>
              <a:rPr kumimoji="0" lang="en-US" sz="105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panose="020B0604020202020204" pitchFamily="34" charset="0"/>
              </a:rPr>
              <a:t>P</a:t>
            </a: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panose="020B0604020202020204" pitchFamily="34" charset="0"/>
              </a:rPr>
              <a:t>apildus pakalpojumi</a:t>
            </a:r>
            <a:endParaRPr kumimoji="0" lang="en-US" sz="105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panose="020B0604020202020204" pitchFamily="34" charset="0"/>
            </a:endParaRPr>
          </a:p>
        </p:txBody>
      </p:sp>
      <p:sp>
        <p:nvSpPr>
          <p:cNvPr id="50" name="Rectangle 17">
            <a:extLst>
              <a:ext uri="{FF2B5EF4-FFF2-40B4-BE49-F238E27FC236}">
                <a16:creationId xmlns:a16="http://schemas.microsoft.com/office/drawing/2014/main" id="{38ED9CED-99F6-4ADD-8C70-D9BA41ED27E2}"/>
              </a:ext>
            </a:extLst>
          </p:cNvPr>
          <p:cNvSpPr>
            <a:spLocks noChangeArrowheads="1"/>
          </p:cNvSpPr>
          <p:nvPr/>
        </p:nvSpPr>
        <p:spPr bwMode="gray">
          <a:xfrm>
            <a:off x="8274646" y="1970165"/>
            <a:ext cx="3297036" cy="3779457"/>
          </a:xfrm>
          <a:prstGeom prst="rect">
            <a:avLst/>
          </a:prstGeom>
          <a:solidFill>
            <a:srgbClr val="F0F0F0"/>
          </a:solidFill>
          <a:ln w="12700">
            <a:noFill/>
            <a:miter lim="800000"/>
            <a:headEnd/>
            <a:tailEnd/>
          </a:ln>
          <a:effectLst/>
        </p:spPr>
        <p:txBody>
          <a:bodyPr lIns="72000" tIns="108000" rIns="72000" bIns="0"/>
          <a:lstStyle/>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1" i="0" u="none" strike="noStrike" kern="0" cap="none" spc="0" normalizeH="0" baseline="0" noProof="0">
              <a:ln>
                <a:noFill/>
              </a:ln>
              <a:solidFill>
                <a:srgbClr val="808080"/>
              </a:solidFill>
              <a:effectLst/>
              <a:uLnTx/>
              <a:uFillTx/>
              <a:latin typeface="EYInterstate Light" panose="02000506000000020004" pitchFamily="2" charset="0"/>
              <a:ea typeface="+mn-ea"/>
              <a:cs typeface="Arial" charset="0"/>
            </a:endParaRPr>
          </a:p>
        </p:txBody>
      </p:sp>
      <p:sp>
        <p:nvSpPr>
          <p:cNvPr id="51" name="AutoShape 7">
            <a:extLst>
              <a:ext uri="{FF2B5EF4-FFF2-40B4-BE49-F238E27FC236}">
                <a16:creationId xmlns:a16="http://schemas.microsoft.com/office/drawing/2014/main" id="{F3903C76-6308-462C-8AB9-E4563B309CD8}"/>
              </a:ext>
            </a:extLst>
          </p:cNvPr>
          <p:cNvSpPr>
            <a:spLocks noChangeArrowheads="1"/>
          </p:cNvSpPr>
          <p:nvPr/>
        </p:nvSpPr>
        <p:spPr bwMode="gray">
          <a:xfrm>
            <a:off x="607801" y="1489885"/>
            <a:ext cx="3824924" cy="428979"/>
          </a:xfrm>
          <a:prstGeom prst="homePlate">
            <a:avLst>
              <a:gd name="adj" fmla="val 69343"/>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panose="020B0604020202020204" pitchFamily="34" charset="0"/>
              </a:rPr>
              <a:t>P</a:t>
            </a: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panose="020B0604020202020204" pitchFamily="34" charset="0"/>
              </a:rPr>
              <a:t>akalpojumi, kas noteikti likumā «Par pašvaldībām»</a:t>
            </a:r>
            <a:endParaRPr kumimoji="0" lang="en-US" sz="105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panose="020B0604020202020204" pitchFamily="34" charset="0"/>
            </a:endParaRPr>
          </a:p>
        </p:txBody>
      </p:sp>
      <p:sp>
        <p:nvSpPr>
          <p:cNvPr id="52" name="Rectangle 14">
            <a:extLst>
              <a:ext uri="{FF2B5EF4-FFF2-40B4-BE49-F238E27FC236}">
                <a16:creationId xmlns:a16="http://schemas.microsoft.com/office/drawing/2014/main" id="{9542D607-2BEE-439C-A617-0A16E6CBFBA7}"/>
              </a:ext>
            </a:extLst>
          </p:cNvPr>
          <p:cNvSpPr>
            <a:spLocks noChangeArrowheads="1"/>
          </p:cNvSpPr>
          <p:nvPr/>
        </p:nvSpPr>
        <p:spPr bwMode="gray">
          <a:xfrm>
            <a:off x="607802" y="1970165"/>
            <a:ext cx="3560684" cy="3775625"/>
          </a:xfrm>
          <a:prstGeom prst="rect">
            <a:avLst/>
          </a:prstGeom>
          <a:solidFill>
            <a:srgbClr val="F0F0F0"/>
          </a:solidFill>
          <a:ln w="12700">
            <a:noFill/>
            <a:miter lim="800000"/>
            <a:headEnd/>
            <a:tailEnd/>
          </a:ln>
          <a:effectLst/>
        </p:spPr>
        <p:txBody>
          <a:bodyPr lIns="72000" tIns="108000" rIns="72000" bIns="0"/>
          <a:lstStyle/>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rgbClr val="808080"/>
              </a:solidFill>
              <a:effectLst/>
              <a:uLnTx/>
              <a:uFillTx/>
              <a:latin typeface="EYInterstate Light" panose="02000506000000020004" pitchFamily="2" charset="0"/>
              <a:ea typeface="+mn-ea"/>
              <a:cs typeface="Arial" charset="0"/>
            </a:endParaRPr>
          </a:p>
        </p:txBody>
      </p:sp>
      <p:sp>
        <p:nvSpPr>
          <p:cNvPr id="63" name="AutoShape 8">
            <a:extLst>
              <a:ext uri="{FF2B5EF4-FFF2-40B4-BE49-F238E27FC236}">
                <a16:creationId xmlns:a16="http://schemas.microsoft.com/office/drawing/2014/main" id="{96E36D5F-D3FF-4B19-9B61-1F25C7D1C443}"/>
              </a:ext>
            </a:extLst>
          </p:cNvPr>
          <p:cNvSpPr>
            <a:spLocks noChangeArrowheads="1"/>
          </p:cNvSpPr>
          <p:nvPr/>
        </p:nvSpPr>
        <p:spPr bwMode="gray">
          <a:xfrm>
            <a:off x="4215643" y="1489886"/>
            <a:ext cx="4311562" cy="428978"/>
          </a:xfrm>
          <a:prstGeom prst="chevron">
            <a:avLst>
              <a:gd name="adj" fmla="val 73334"/>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panose="020B0604020202020204" pitchFamily="34" charset="0"/>
              </a:rPr>
              <a:t>P</a:t>
            </a:r>
            <a:r>
              <a:rPr kumimoji="0" lang="lv-LV" sz="1050" b="1" i="0" u="none" strike="noStrike" kern="0" cap="none" spc="0" normalizeH="0" baseline="0" noProof="0" err="1">
                <a:ln>
                  <a:noFill/>
                </a:ln>
                <a:solidFill>
                  <a:srgbClr val="000000"/>
                </a:solidFill>
                <a:effectLst/>
                <a:uLnTx/>
                <a:uFillTx/>
                <a:latin typeface="EYInterstate Light" panose="02000506000000020004" pitchFamily="2" charset="0"/>
                <a:ea typeface="+mn-ea"/>
                <a:cs typeface="Arial" panose="020B0604020202020204" pitchFamily="34" charset="0"/>
              </a:rPr>
              <a:t>akalpojumi</a:t>
            </a: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panose="020B0604020202020204" pitchFamily="34" charset="0"/>
              </a:rPr>
              <a:t>, kas noteikti Talsu pašvaldības nolikumā vai saistošajos noteikumos, kā arī pakalpojumi, kas saskaņoti ar domes lēmumu</a:t>
            </a:r>
            <a:endParaRPr kumimoji="0" lang="en-US" sz="105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panose="020B0604020202020204" pitchFamily="34" charset="0"/>
            </a:endParaRPr>
          </a:p>
        </p:txBody>
      </p:sp>
      <p:sp>
        <p:nvSpPr>
          <p:cNvPr id="64" name="Rectangle 15">
            <a:extLst>
              <a:ext uri="{FF2B5EF4-FFF2-40B4-BE49-F238E27FC236}">
                <a16:creationId xmlns:a16="http://schemas.microsoft.com/office/drawing/2014/main" id="{244BD4D5-6FC3-4121-9AC3-002599AFEDAF}"/>
              </a:ext>
            </a:extLst>
          </p:cNvPr>
          <p:cNvSpPr>
            <a:spLocks noChangeArrowheads="1"/>
          </p:cNvSpPr>
          <p:nvPr/>
        </p:nvSpPr>
        <p:spPr bwMode="gray">
          <a:xfrm>
            <a:off x="4215644" y="1970165"/>
            <a:ext cx="4011842" cy="3775625"/>
          </a:xfrm>
          <a:prstGeom prst="rect">
            <a:avLst/>
          </a:prstGeom>
          <a:solidFill>
            <a:srgbClr val="F0F0F0"/>
          </a:solidFill>
          <a:ln w="12700">
            <a:noFill/>
            <a:miter lim="800000"/>
            <a:headEnd/>
            <a:tailEnd/>
          </a:ln>
          <a:effectLst/>
        </p:spPr>
        <p:txBody>
          <a:bodyPr lIns="72000" tIns="108000" rIns="72000" bIns="0"/>
          <a:lstStyle/>
          <a:p>
            <a:pPr marL="0" marR="0" lvl="0" indent="0" algn="l" defTabSz="914400" rtl="0" eaLnBrk="1" fontAlgn="auto" latinLnBrk="0" hangingPunct="1">
              <a:lnSpc>
                <a:spcPct val="95000"/>
              </a:lnSpc>
              <a:spcBef>
                <a:spcPts val="0"/>
              </a:spcBef>
              <a:spcAft>
                <a:spcPts val="600"/>
              </a:spcAft>
              <a:buClr>
                <a:srgbClr val="FFE600"/>
              </a:buClr>
              <a:buSzPct val="70000"/>
              <a:buFontTx/>
              <a:buNone/>
              <a:tabLst/>
              <a:defRPr/>
            </a:pPr>
            <a:endParaRPr kumimoji="0" lang="en-US" sz="1000" b="0" i="0" u="none" strike="noStrike" kern="0" cap="none" spc="0" normalizeH="0" baseline="0" noProof="0">
              <a:ln>
                <a:noFill/>
              </a:ln>
              <a:solidFill>
                <a:srgbClr val="808080"/>
              </a:solidFill>
              <a:effectLst/>
              <a:uLnTx/>
              <a:uFillTx/>
              <a:latin typeface="EYInterstate Light" panose="02000506000000020004" pitchFamily="2" charset="0"/>
              <a:ea typeface="+mn-ea"/>
              <a:cs typeface="Arial" charset="0"/>
            </a:endParaRPr>
          </a:p>
        </p:txBody>
      </p:sp>
      <p:sp>
        <p:nvSpPr>
          <p:cNvPr id="25" name="Slide Number Placeholder 5">
            <a:extLst>
              <a:ext uri="{FF2B5EF4-FFF2-40B4-BE49-F238E27FC236}">
                <a16:creationId xmlns:a16="http://schemas.microsoft.com/office/drawing/2014/main" id="{15599DF6-7425-4BDA-A0BC-B6FDF33C1DE0}"/>
              </a:ext>
            </a:extLst>
          </p:cNvPr>
          <p:cNvSpPr>
            <a:spLocks noGrp="1"/>
          </p:cNvSpPr>
          <p:nvPr>
            <p:ph type="sldNum" sz="quarter" idx="12"/>
          </p:nvPr>
        </p:nvSpPr>
        <p:spPr>
          <a:xfrm>
            <a:off x="617221"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27" name="Footer Placeholder 4">
            <a:extLst>
              <a:ext uri="{FF2B5EF4-FFF2-40B4-BE49-F238E27FC236}">
                <a16:creationId xmlns:a16="http://schemas.microsoft.com/office/drawing/2014/main" id="{4968B9C8-B8C1-4F65-81D1-0063178DFC13}"/>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29" name="Rectangle 28">
            <a:extLst>
              <a:ext uri="{FF2B5EF4-FFF2-40B4-BE49-F238E27FC236}">
                <a16:creationId xmlns:a16="http://schemas.microsoft.com/office/drawing/2014/main" id="{60B6FE50-906B-489F-91CE-D27C651B20EB}"/>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3.</a:t>
            </a:r>
            <a:r>
              <a:rPr kumimoji="0" lang="ru-RU"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3</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endParaRPr>
          </a:p>
        </p:txBody>
      </p:sp>
      <p:sp>
        <p:nvSpPr>
          <p:cNvPr id="30" name="Rectangle 29">
            <a:extLst>
              <a:ext uri="{FF2B5EF4-FFF2-40B4-BE49-F238E27FC236}">
                <a16:creationId xmlns:a16="http://schemas.microsoft.com/office/drawing/2014/main" id="{81B0CE4F-01A6-47BE-8A92-EC414C634009}"/>
              </a:ext>
            </a:extLst>
          </p:cNvPr>
          <p:cNvSpPr/>
          <p:nvPr/>
        </p:nvSpPr>
        <p:spPr>
          <a:xfrm>
            <a:off x="2176015" y="2819856"/>
            <a:ext cx="7846318" cy="1834276"/>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Pakalpojumu informācijas apkopošanu veica Talsu novada pašvaldība un iespējams kādi pagastos sniedzamie pakalpojumi anketa nav iekļauti</a:t>
            </a:r>
            <a:r>
              <a:rPr lang="lv-LV" sz="1200">
                <a:solidFill>
                  <a:srgbClr val="2E2E38"/>
                </a:solidFill>
                <a:latin typeface="EYInterstate Light" panose="02000506000000020004" pitchFamily="2" charset="0"/>
              </a:rPr>
              <a:t>.</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Pēc Talsu novada pašvaldības sniegtās informācijas - Pagastu pārvaldes sniedz tikai tos pakalpojumus, kas ir noteikti likumā vai pagastu pārvalžu nolikumos.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rgbClr val="2E2E38"/>
                </a:solidFill>
                <a:effectLst/>
                <a:uLnTx/>
                <a:uFillTx/>
                <a:latin typeface="EYInterstate Light"/>
                <a:ea typeface="+mn-ea"/>
                <a:cs typeface="+mn-cs"/>
              </a:rPr>
              <a:t>Pagastu pārvaldes saņem un apstrādā maksājumus par pašvaldības kapitālsabiedrību sniegtajiem pakalpojumiem (komunālie pakalpojumi, rēķinu izraksta kapitālsabiedrība).</a:t>
            </a:r>
          </a:p>
        </p:txBody>
      </p:sp>
      <p:sp>
        <p:nvSpPr>
          <p:cNvPr id="21" name="Rectangle 20">
            <a:extLst>
              <a:ext uri="{FF2B5EF4-FFF2-40B4-BE49-F238E27FC236}">
                <a16:creationId xmlns:a16="http://schemas.microsoft.com/office/drawing/2014/main" id="{8181E6AE-9DF4-4B98-B397-BA5852B33967}"/>
              </a:ext>
            </a:extLst>
          </p:cNvPr>
          <p:cNvSpPr/>
          <p:nvPr/>
        </p:nvSpPr>
        <p:spPr>
          <a:xfrm>
            <a:off x="607800" y="4940002"/>
            <a:ext cx="10963881" cy="805788"/>
          </a:xfrm>
          <a:prstGeom prst="rect">
            <a:avLst/>
          </a:prstGeom>
          <a:solidFill>
            <a:schemeClr val="accent6">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lv-LV" sz="1000" b="1" dirty="0">
                <a:solidFill>
                  <a:schemeClr val="bg1"/>
                </a:solidFill>
              </a:rPr>
              <a:t>Analizējot pašvaldības iesūtītos pārvalžu nolikumus un salīdzinot nolikumos esošo informāciju ar pašvaldības anketā un intervijā sniegtajiem datiem tiek secināts, ka:</a:t>
            </a:r>
          </a:p>
          <a:p>
            <a:r>
              <a:rPr lang="lv-LV" sz="1000" dirty="0">
                <a:solidFill>
                  <a:schemeClr val="bg1"/>
                </a:solidFill>
              </a:rPr>
              <a:t>1. Intervijā sniegtās atbildes par pakalpojumiem sakrīt ar pakalpojumiem, kas ir norādīti nolikumos. </a:t>
            </a:r>
            <a:r>
              <a:rPr lang="lv-LV" sz="1000" dirty="0" err="1">
                <a:solidFill>
                  <a:schemeClr val="bg1"/>
                </a:solidFill>
              </a:rPr>
              <a:t>Ņēmot</a:t>
            </a:r>
            <a:r>
              <a:rPr lang="lv-LV" sz="1000" dirty="0">
                <a:solidFill>
                  <a:schemeClr val="bg1"/>
                </a:solidFill>
              </a:rPr>
              <a:t> vēra, ka anketā pagastu pakalpojumi netika iekļauti, nolikumu analīze pret anketu nav iespējama.</a:t>
            </a:r>
          </a:p>
        </p:txBody>
      </p:sp>
      <p:sp>
        <p:nvSpPr>
          <p:cNvPr id="22" name="Date Placeholder 10">
            <a:extLst>
              <a:ext uri="{FF2B5EF4-FFF2-40B4-BE49-F238E27FC236}">
                <a16:creationId xmlns:a16="http://schemas.microsoft.com/office/drawing/2014/main" id="{40DCC579-4D42-44F2-B03D-C6DB10F70688}"/>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156374446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Abgerundetes Rechteck 35">
            <a:extLst>
              <a:ext uri="{FF2B5EF4-FFF2-40B4-BE49-F238E27FC236}">
                <a16:creationId xmlns:a16="http://schemas.microsoft.com/office/drawing/2014/main" id="{1599BFF2-5AAE-42E4-862C-77A90C5D37AF}"/>
              </a:ext>
            </a:extLst>
          </p:cNvPr>
          <p:cNvSpPr/>
          <p:nvPr/>
        </p:nvSpPr>
        <p:spPr bwMode="gray">
          <a:xfrm>
            <a:off x="609916" y="1137970"/>
            <a:ext cx="10973710" cy="1222003"/>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Lietvedības sistēma</a:t>
            </a: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100" b="0" i="0" u="none" strike="noStrike" kern="0" cap="none" spc="0" normalizeH="0" baseline="0">
                <a:ln>
                  <a:noFill/>
                </a:ln>
                <a:solidFill>
                  <a:srgbClr val="000000"/>
                </a:solidFill>
                <a:effectLst/>
                <a:uLnTx/>
                <a:uFillTx/>
                <a:latin typeface="EYInterstate Light" panose="02000506000000020004" pitchFamily="2" charset="0"/>
                <a:ea typeface="+mn-ea"/>
                <a:cs typeface="Arial" charset="0"/>
              </a:rPr>
              <a:t>Lietvedība pašvaldībā tiek organizēta centralizēti. Pirms ATR Dundagas novads izmantoja lietvedības sistēmu Namejs. Ir notikusi pāreja uz DVS </a:t>
            </a:r>
            <a:r>
              <a:rPr kumimoji="0" lang="lv-LV" sz="1100" b="0" i="0" u="none" strike="noStrike" kern="0" cap="none" spc="0" normalizeH="0" baseline="0" err="1">
                <a:ln>
                  <a:noFill/>
                </a:ln>
                <a:solidFill>
                  <a:srgbClr val="000000"/>
                </a:solidFill>
                <a:effectLst/>
                <a:uLnTx/>
                <a:uFillTx/>
                <a:latin typeface="EYInterstate Light" panose="02000506000000020004" pitchFamily="2" charset="0"/>
                <a:ea typeface="+mn-ea"/>
                <a:cs typeface="Arial" charset="0"/>
              </a:rPr>
              <a:t>Lietvaris</a:t>
            </a:r>
            <a:r>
              <a:rPr kumimoji="0" lang="lv-LV" sz="1100" b="0" i="0" u="none" strike="noStrike" kern="0" cap="none" spc="0" normalizeH="0" baseline="0">
                <a:ln>
                  <a:noFill/>
                </a:ln>
                <a:solidFill>
                  <a:srgbClr val="000000"/>
                </a:solidFill>
                <a:effectLst/>
                <a:uLnTx/>
                <a:uFillTx/>
                <a:latin typeface="EYInterstate Light" panose="02000506000000020004" pitchFamily="2" charset="0"/>
                <a:ea typeface="+mn-ea"/>
                <a:cs typeface="Arial" charset="0"/>
              </a:rPr>
              <a:t>, taču vēsturisko datu migrācija ir tikai uzsākta. Samazinot lietotāju skaitu vēsturiskās sistēmas līdz datu migrācijai tiks uzturētas arhīva režīmā. Līdz ATR Rojas pašvaldība izmantoja DVS </a:t>
            </a:r>
            <a:r>
              <a:rPr kumimoji="0" lang="lv-LV" sz="1100" b="0" i="0" u="none" strike="noStrike" kern="0" cap="none" spc="0" normalizeH="0" baseline="0" err="1">
                <a:ln>
                  <a:noFill/>
                </a:ln>
                <a:solidFill>
                  <a:srgbClr val="000000"/>
                </a:solidFill>
                <a:effectLst/>
                <a:uLnTx/>
                <a:uFillTx/>
                <a:latin typeface="EYInterstate Light" panose="02000506000000020004" pitchFamily="2" charset="0"/>
                <a:ea typeface="+mn-ea"/>
                <a:cs typeface="Arial" charset="0"/>
              </a:rPr>
              <a:t>Lietvaris</a:t>
            </a:r>
            <a:r>
              <a:rPr kumimoji="0" lang="lv-LV" sz="1100" b="0" i="0" u="none" strike="noStrike" kern="0" cap="none" spc="0" normalizeH="0" baseline="0">
                <a:ln>
                  <a:noFill/>
                </a:ln>
                <a:solidFill>
                  <a:srgbClr val="000000"/>
                </a:solidFill>
                <a:effectLst/>
                <a:uLnTx/>
                <a:uFillTx/>
                <a:latin typeface="EYInterstate Light" panose="02000506000000020004" pitchFamily="2" charset="0"/>
                <a:ea typeface="+mn-ea"/>
                <a:cs typeface="Arial" charset="0"/>
              </a:rPr>
              <a:t>,  vēsturiski dati ir pārnesti, jo sakrīt lietvedības sistēmas un nepieciešamais finanšu un laika ieguldījums ir neliels. Mērsraga pašvaldībā pirms ATR – dokumentu apstrāde tika organizēta papīra formātā bez datorizētas lietvedības sistēmas. Talsu pašvaldība pirms  ATR izmantoja </a:t>
            </a:r>
            <a:r>
              <a:rPr kumimoji="0" lang="lv-LV" sz="1100" b="0" i="0" u="none" strike="noStrike" kern="0" cap="none" spc="0" normalizeH="0" baseline="0" err="1">
                <a:ln>
                  <a:noFill/>
                </a:ln>
                <a:solidFill>
                  <a:srgbClr val="000000"/>
                </a:solidFill>
                <a:effectLst/>
                <a:uLnTx/>
                <a:uFillTx/>
                <a:latin typeface="EYInterstate Light" panose="02000506000000020004" pitchFamily="2" charset="0"/>
                <a:ea typeface="+mn-ea"/>
                <a:cs typeface="Arial" charset="0"/>
              </a:rPr>
              <a:t>DocLogix</a:t>
            </a:r>
            <a:r>
              <a:rPr kumimoji="0" lang="lv-LV" sz="1100" b="0" i="0" u="none" strike="noStrike" kern="0" cap="none" spc="0" normalizeH="0" baseline="0">
                <a:ln>
                  <a:noFill/>
                </a:ln>
                <a:solidFill>
                  <a:srgbClr val="000000"/>
                </a:solidFill>
                <a:effectLst/>
                <a:uLnTx/>
                <a:uFillTx/>
                <a:latin typeface="EYInterstate Light" panose="02000506000000020004" pitchFamily="2" charset="0"/>
                <a:ea typeface="+mn-ea"/>
                <a:cs typeface="Arial" charset="0"/>
              </a:rPr>
              <a:t> dokumentu vadības sistēmu. </a:t>
            </a:r>
          </a:p>
        </p:txBody>
      </p:sp>
      <p:sp>
        <p:nvSpPr>
          <p:cNvPr id="33" name="Abgerundetes Rechteck 35">
            <a:extLst>
              <a:ext uri="{FF2B5EF4-FFF2-40B4-BE49-F238E27FC236}">
                <a16:creationId xmlns:a16="http://schemas.microsoft.com/office/drawing/2014/main" id="{9C02CCC1-5C8E-44FC-BD31-37D7A5658453}"/>
              </a:ext>
            </a:extLst>
          </p:cNvPr>
          <p:cNvSpPr/>
          <p:nvPr/>
        </p:nvSpPr>
        <p:spPr bwMode="gray">
          <a:xfrm>
            <a:off x="609914" y="2586562"/>
            <a:ext cx="10965993" cy="1272427"/>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a:ln>
                  <a:noFill/>
                </a:ln>
                <a:solidFill>
                  <a:srgbClr val="000000"/>
                </a:solidFill>
                <a:effectLst/>
                <a:uLnTx/>
                <a:uFillTx/>
                <a:latin typeface="EYInterstate Light" panose="02000506000000020004" pitchFamily="2" charset="0"/>
                <a:ea typeface="+mn-ea"/>
                <a:cs typeface="Arial" charset="0"/>
              </a:rPr>
              <a:t>Sniegto pakalpojumu kvalitātes novērtēšana</a:t>
            </a: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100" b="0" i="0" u="none" strike="noStrike" kern="0" cap="none" spc="0" normalizeH="0" baseline="0">
                <a:ln>
                  <a:noFill/>
                </a:ln>
                <a:solidFill>
                  <a:srgbClr val="000000"/>
                </a:solidFill>
                <a:effectLst/>
                <a:uLnTx/>
                <a:uFillTx/>
                <a:latin typeface="EYInterstate Light" panose="02000506000000020004" pitchFamily="2" charset="0"/>
                <a:ea typeface="+mn-ea"/>
                <a:cs typeface="Arial" charset="0"/>
              </a:rPr>
              <a:t>Pakalpojumu kvalitātes novērtējums metodiski un regulāri veikts netiek. Pašvaldība informēja, ka darbs pie kvalitātes sistēmas ieviešana ir uzsākts. Pakalpojumu kvalitāti ir plānots vērtēt centralizēti. Uz doto brīdi, pakalpojumu kvalitāte tiek vērtēta katra darbinieka pienākumu ietvaros atbilstoši amata aprakstam. Pašvaldība informēja, ka ir bijis pieprasījums pēc informācijas analīzes kvalitātes novērtēšanas ietvaros. Pēc novada pašvaldības darbinieku sniegtās informācijas, ticams, ka gada ietvaros būs iespējams kvalitatīvi vērtēt pakalpojumu grozu. </a:t>
            </a:r>
          </a:p>
        </p:txBody>
      </p:sp>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280286" y="280889"/>
            <a:ext cx="10308146" cy="267775"/>
          </a:xfrm>
        </p:spPr>
        <p:txBody>
          <a:body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t>Talsu novads</a:t>
            </a:r>
            <a:endParaRPr kumimoji="0" lang="lv-LV" sz="4000" b="0" i="0" u="none" strike="noStrike" kern="1200" cap="none" spc="0" normalizeH="0" baseline="0" noProof="0">
              <a:ln>
                <a:noFill/>
              </a:ln>
              <a:solidFill>
                <a:srgbClr val="2E2E38"/>
              </a:solidFill>
              <a:effectLst/>
              <a:highlight>
                <a:srgbClr val="FF0000"/>
              </a:highlight>
              <a:uLnTx/>
              <a:uFillTx/>
            </a:endParaRP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267767" y="543627"/>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rPr>
              <a:t>Pakalpojumu groza analīze</a:t>
            </a:r>
            <a:r>
              <a:rPr kumimoji="0" lang="lv-LV" sz="1600" b="1"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rPr>
              <a:t> </a:t>
            </a: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2" name="Rectangle 41">
            <a:extLst>
              <a:ext uri="{FF2B5EF4-FFF2-40B4-BE49-F238E27FC236}">
                <a16:creationId xmlns:a16="http://schemas.microsoft.com/office/drawing/2014/main" id="{087058C6-D1B1-4A21-B5B1-35695F36A705}"/>
              </a:ext>
            </a:extLst>
          </p:cNvPr>
          <p:cNvSpPr/>
          <p:nvPr/>
        </p:nvSpPr>
        <p:spPr>
          <a:xfrm>
            <a:off x="609919" y="914203"/>
            <a:ext cx="10973710"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Pašvaldības atbilde</a:t>
            </a:r>
          </a:p>
        </p:txBody>
      </p:sp>
      <p:sp>
        <p:nvSpPr>
          <p:cNvPr id="25" name="Rectangle 24">
            <a:extLst>
              <a:ext uri="{FF2B5EF4-FFF2-40B4-BE49-F238E27FC236}">
                <a16:creationId xmlns:a16="http://schemas.microsoft.com/office/drawing/2014/main" id="{0FD29ADC-D1D9-4E4C-B4B8-B4CF91C8EEC8}"/>
              </a:ext>
            </a:extLst>
          </p:cNvPr>
          <p:cNvSpPr/>
          <p:nvPr/>
        </p:nvSpPr>
        <p:spPr>
          <a:xfrm>
            <a:off x="609912" y="2362796"/>
            <a:ext cx="10973709"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Pašvaldības atbilde</a:t>
            </a:r>
          </a:p>
        </p:txBody>
      </p:sp>
      <p:sp>
        <p:nvSpPr>
          <p:cNvPr id="32" name="Freeform 38">
            <a:extLst>
              <a:ext uri="{FF2B5EF4-FFF2-40B4-BE49-F238E27FC236}">
                <a16:creationId xmlns:a16="http://schemas.microsoft.com/office/drawing/2014/main" id="{20E731E8-A4B0-436D-8CC4-83FEE48E0C71}"/>
              </a:ext>
            </a:extLst>
          </p:cNvPr>
          <p:cNvSpPr>
            <a:spLocks noChangeAspect="1" noEditPoints="1"/>
          </p:cNvSpPr>
          <p:nvPr/>
        </p:nvSpPr>
        <p:spPr bwMode="auto">
          <a:xfrm>
            <a:off x="960241" y="1474643"/>
            <a:ext cx="327418" cy="447715"/>
          </a:xfrm>
          <a:custGeom>
            <a:avLst/>
            <a:gdLst>
              <a:gd name="T0" fmla="*/ 2147483647 w 3704"/>
              <a:gd name="T1" fmla="*/ 2147483647 h 4763"/>
              <a:gd name="T2" fmla="*/ 2147483647 w 3704"/>
              <a:gd name="T3" fmla="*/ 2147483647 h 4763"/>
              <a:gd name="T4" fmla="*/ 2147483647 w 3704"/>
              <a:gd name="T5" fmla="*/ 2147483647 h 4763"/>
              <a:gd name="T6" fmla="*/ 2147483647 w 3704"/>
              <a:gd name="T7" fmla="*/ 2147483647 h 4763"/>
              <a:gd name="T8" fmla="*/ 2147483647 w 3704"/>
              <a:gd name="T9" fmla="*/ 2147483647 h 4763"/>
              <a:gd name="T10" fmla="*/ 2147483647 w 3704"/>
              <a:gd name="T11" fmla="*/ 2147483647 h 4763"/>
              <a:gd name="T12" fmla="*/ 2147483647 w 3704"/>
              <a:gd name="T13" fmla="*/ 2147483647 h 4763"/>
              <a:gd name="T14" fmla="*/ 2147483647 w 3704"/>
              <a:gd name="T15" fmla="*/ 2147483647 h 4763"/>
              <a:gd name="T16" fmla="*/ 2147483647 w 3704"/>
              <a:gd name="T17" fmla="*/ 2147483647 h 4763"/>
              <a:gd name="T18" fmla="*/ 2147483647 w 3704"/>
              <a:gd name="T19" fmla="*/ 2147483647 h 4763"/>
              <a:gd name="T20" fmla="*/ 2147483647 w 3704"/>
              <a:gd name="T21" fmla="*/ 2147483647 h 4763"/>
              <a:gd name="T22" fmla="*/ 2147483647 w 3704"/>
              <a:gd name="T23" fmla="*/ 2147483647 h 4763"/>
              <a:gd name="T24" fmla="*/ 2147483647 w 3704"/>
              <a:gd name="T25" fmla="*/ 2147483647 h 4763"/>
              <a:gd name="T26" fmla="*/ 2147483647 w 3704"/>
              <a:gd name="T27" fmla="*/ 2147483647 h 4763"/>
              <a:gd name="T28" fmla="*/ 2147483647 w 3704"/>
              <a:gd name="T29" fmla="*/ 2147483647 h 4763"/>
              <a:gd name="T30" fmla="*/ 2147483647 w 3704"/>
              <a:gd name="T31" fmla="*/ 2147483647 h 4763"/>
              <a:gd name="T32" fmla="*/ 2147483647 w 3704"/>
              <a:gd name="T33" fmla="*/ 2147483647 h 4763"/>
              <a:gd name="T34" fmla="*/ 2147483647 w 3704"/>
              <a:gd name="T35" fmla="*/ 2147483647 h 4763"/>
              <a:gd name="T36" fmla="*/ 2147483647 w 3704"/>
              <a:gd name="T37" fmla="*/ 2147483647 h 4763"/>
              <a:gd name="T38" fmla="*/ 2147483647 w 3704"/>
              <a:gd name="T39" fmla="*/ 2147483647 h 4763"/>
              <a:gd name="T40" fmla="*/ 2147483647 w 3704"/>
              <a:gd name="T41" fmla="*/ 2147483647 h 4763"/>
              <a:gd name="T42" fmla="*/ 2147483647 w 3704"/>
              <a:gd name="T43" fmla="*/ 2147483647 h 4763"/>
              <a:gd name="T44" fmla="*/ 2147483647 w 3704"/>
              <a:gd name="T45" fmla="*/ 2147483647 h 4763"/>
              <a:gd name="T46" fmla="*/ 2147483647 w 3704"/>
              <a:gd name="T47" fmla="*/ 2147483647 h 4763"/>
              <a:gd name="T48" fmla="*/ 2147483647 w 3704"/>
              <a:gd name="T49" fmla="*/ 2147483647 h 4763"/>
              <a:gd name="T50" fmla="*/ 2147483647 w 3704"/>
              <a:gd name="T51" fmla="*/ 2147483647 h 4763"/>
              <a:gd name="T52" fmla="*/ 0 w 3704"/>
              <a:gd name="T53" fmla="*/ 2147483647 h 4763"/>
              <a:gd name="T54" fmla="*/ 0 w 3704"/>
              <a:gd name="T55" fmla="*/ 2147483647 h 4763"/>
              <a:gd name="T56" fmla="*/ 2147483647 w 3704"/>
              <a:gd name="T57" fmla="*/ 2147483647 h 4763"/>
              <a:gd name="T58" fmla="*/ 2147483647 w 3704"/>
              <a:gd name="T59" fmla="*/ 2147483647 h 4763"/>
              <a:gd name="T60" fmla="*/ 2147483647 w 3704"/>
              <a:gd name="T61" fmla="*/ 2147483647 h 4763"/>
              <a:gd name="T62" fmla="*/ 2147483647 w 3704"/>
              <a:gd name="T63" fmla="*/ 2147483647 h 4763"/>
              <a:gd name="T64" fmla="*/ 2147483647 w 3704"/>
              <a:gd name="T65" fmla="*/ 2147483647 h 4763"/>
              <a:gd name="T66" fmla="*/ 2147483647 w 3704"/>
              <a:gd name="T67" fmla="*/ 2147483647 h 4763"/>
              <a:gd name="T68" fmla="*/ 2147483647 w 3704"/>
              <a:gd name="T69" fmla="*/ 2147483647 h 4763"/>
              <a:gd name="T70" fmla="*/ 2147483647 w 3704"/>
              <a:gd name="T71" fmla="*/ 2147483647 h 4763"/>
              <a:gd name="T72" fmla="*/ 2147483647 w 3704"/>
              <a:gd name="T73" fmla="*/ 2147483647 h 4763"/>
              <a:gd name="T74" fmla="*/ 2147483647 w 3704"/>
              <a:gd name="T75" fmla="*/ 2147483647 h 4763"/>
              <a:gd name="T76" fmla="*/ 2147483647 w 3704"/>
              <a:gd name="T77" fmla="*/ 2147483647 h 4763"/>
              <a:gd name="T78" fmla="*/ 2147483647 w 3704"/>
              <a:gd name="T79" fmla="*/ 2147483647 h 4763"/>
              <a:gd name="T80" fmla="*/ 2147483647 w 3704"/>
              <a:gd name="T81" fmla="*/ 2147483647 h 4763"/>
              <a:gd name="T82" fmla="*/ 2147483647 w 3704"/>
              <a:gd name="T83" fmla="*/ 2147483647 h 4763"/>
              <a:gd name="T84" fmla="*/ 2147483647 w 3704"/>
              <a:gd name="T85" fmla="*/ 2147483647 h 4763"/>
              <a:gd name="T86" fmla="*/ 2147483647 w 3704"/>
              <a:gd name="T87" fmla="*/ 2147483647 h 4763"/>
              <a:gd name="T88" fmla="*/ 2147483647 w 3704"/>
              <a:gd name="T89" fmla="*/ 2147483647 h 4763"/>
              <a:gd name="T90" fmla="*/ 2147483647 w 3704"/>
              <a:gd name="T91" fmla="*/ 2147483647 h 4763"/>
              <a:gd name="T92" fmla="*/ 2147483647 w 3704"/>
              <a:gd name="T93" fmla="*/ 2147483647 h 4763"/>
              <a:gd name="T94" fmla="*/ 2147483647 w 3704"/>
              <a:gd name="T95" fmla="*/ 2147483647 h 4763"/>
              <a:gd name="T96" fmla="*/ 2147483647 w 3704"/>
              <a:gd name="T97" fmla="*/ 2147483647 h 4763"/>
              <a:gd name="T98" fmla="*/ 2147483647 w 3704"/>
              <a:gd name="T99" fmla="*/ 2147483647 h 4763"/>
              <a:gd name="T100" fmla="*/ 2147483647 w 3704"/>
              <a:gd name="T101" fmla="*/ 0 h 4763"/>
              <a:gd name="T102" fmla="*/ 2147483647 w 3704"/>
              <a:gd name="T103" fmla="*/ 0 h 4763"/>
              <a:gd name="T104" fmla="*/ 2147483647 w 3704"/>
              <a:gd name="T105" fmla="*/ 2147483647 h 4763"/>
              <a:gd name="T106" fmla="*/ 2147483647 w 3704"/>
              <a:gd name="T107" fmla="*/ 2147483647 h 4763"/>
              <a:gd name="T108" fmla="*/ 2147483647 w 3704"/>
              <a:gd name="T109" fmla="*/ 2147483647 h 4763"/>
              <a:gd name="T110" fmla="*/ 2147483647 w 3704"/>
              <a:gd name="T111" fmla="*/ 2147483647 h 4763"/>
              <a:gd name="T112" fmla="*/ 2147483647 w 3704"/>
              <a:gd name="T113" fmla="*/ 2147483647 h 4763"/>
              <a:gd name="T114" fmla="*/ 2147483647 w 3704"/>
              <a:gd name="T115" fmla="*/ 2147483647 h 4763"/>
              <a:gd name="T116" fmla="*/ 2147483647 w 3704"/>
              <a:gd name="T117" fmla="*/ 2147483647 h 4763"/>
              <a:gd name="T118" fmla="*/ 2147483647 w 3704"/>
              <a:gd name="T119" fmla="*/ 2147483647 h 47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04"/>
              <a:gd name="T181" fmla="*/ 0 h 4763"/>
              <a:gd name="T182" fmla="*/ 3704 w 3704"/>
              <a:gd name="T183" fmla="*/ 4763 h 47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04" h="4763">
                <a:moveTo>
                  <a:pt x="577" y="554"/>
                </a:moveTo>
                <a:lnTo>
                  <a:pt x="577" y="337"/>
                </a:lnTo>
                <a:lnTo>
                  <a:pt x="3327" y="337"/>
                </a:lnTo>
                <a:lnTo>
                  <a:pt x="3327" y="4213"/>
                </a:lnTo>
                <a:lnTo>
                  <a:pt x="3074" y="4213"/>
                </a:lnTo>
                <a:lnTo>
                  <a:pt x="3074" y="4115"/>
                </a:lnTo>
                <a:lnTo>
                  <a:pt x="3229" y="4115"/>
                </a:lnTo>
                <a:lnTo>
                  <a:pt x="3229" y="435"/>
                </a:lnTo>
                <a:lnTo>
                  <a:pt x="675" y="435"/>
                </a:lnTo>
                <a:lnTo>
                  <a:pt x="675" y="554"/>
                </a:lnTo>
                <a:lnTo>
                  <a:pt x="577" y="554"/>
                </a:lnTo>
                <a:close/>
                <a:moveTo>
                  <a:pt x="528" y="3793"/>
                </a:moveTo>
                <a:lnTo>
                  <a:pt x="2020" y="3793"/>
                </a:lnTo>
                <a:lnTo>
                  <a:pt x="2020" y="3890"/>
                </a:lnTo>
                <a:lnTo>
                  <a:pt x="528" y="3890"/>
                </a:lnTo>
                <a:lnTo>
                  <a:pt x="528" y="3793"/>
                </a:lnTo>
                <a:close/>
                <a:moveTo>
                  <a:pt x="2685" y="1426"/>
                </a:moveTo>
                <a:lnTo>
                  <a:pt x="2198" y="945"/>
                </a:lnTo>
                <a:lnTo>
                  <a:pt x="2198" y="1426"/>
                </a:lnTo>
                <a:lnTo>
                  <a:pt x="2685" y="1426"/>
                </a:lnTo>
                <a:close/>
                <a:moveTo>
                  <a:pt x="195" y="849"/>
                </a:moveTo>
                <a:lnTo>
                  <a:pt x="195" y="4568"/>
                </a:lnTo>
                <a:lnTo>
                  <a:pt x="2768" y="4568"/>
                </a:lnTo>
                <a:lnTo>
                  <a:pt x="2769" y="1718"/>
                </a:lnTo>
                <a:lnTo>
                  <a:pt x="2964" y="1718"/>
                </a:lnTo>
                <a:lnTo>
                  <a:pt x="2962" y="4763"/>
                </a:lnTo>
                <a:lnTo>
                  <a:pt x="0" y="4763"/>
                </a:lnTo>
                <a:lnTo>
                  <a:pt x="0" y="654"/>
                </a:lnTo>
                <a:lnTo>
                  <a:pt x="2190" y="654"/>
                </a:lnTo>
                <a:lnTo>
                  <a:pt x="2965" y="1428"/>
                </a:lnTo>
                <a:lnTo>
                  <a:pt x="2964" y="1621"/>
                </a:lnTo>
                <a:lnTo>
                  <a:pt x="2003" y="1621"/>
                </a:lnTo>
                <a:lnTo>
                  <a:pt x="2003" y="849"/>
                </a:lnTo>
                <a:lnTo>
                  <a:pt x="195" y="849"/>
                </a:lnTo>
                <a:close/>
                <a:moveTo>
                  <a:pt x="528" y="2209"/>
                </a:moveTo>
                <a:lnTo>
                  <a:pt x="2434" y="2209"/>
                </a:lnTo>
                <a:lnTo>
                  <a:pt x="2434" y="2306"/>
                </a:lnTo>
                <a:lnTo>
                  <a:pt x="528" y="2306"/>
                </a:lnTo>
                <a:lnTo>
                  <a:pt x="528" y="2209"/>
                </a:lnTo>
                <a:close/>
                <a:moveTo>
                  <a:pt x="528" y="2737"/>
                </a:moveTo>
                <a:lnTo>
                  <a:pt x="2434" y="2737"/>
                </a:lnTo>
                <a:lnTo>
                  <a:pt x="2434" y="2834"/>
                </a:lnTo>
                <a:lnTo>
                  <a:pt x="528" y="2834"/>
                </a:lnTo>
                <a:lnTo>
                  <a:pt x="528" y="2737"/>
                </a:lnTo>
                <a:close/>
                <a:moveTo>
                  <a:pt x="528" y="3265"/>
                </a:moveTo>
                <a:lnTo>
                  <a:pt x="2434" y="3265"/>
                </a:lnTo>
                <a:lnTo>
                  <a:pt x="2434" y="3363"/>
                </a:lnTo>
                <a:lnTo>
                  <a:pt x="528" y="3363"/>
                </a:lnTo>
                <a:lnTo>
                  <a:pt x="528" y="3265"/>
                </a:lnTo>
                <a:close/>
                <a:moveTo>
                  <a:pt x="964" y="218"/>
                </a:moveTo>
                <a:lnTo>
                  <a:pt x="964" y="0"/>
                </a:lnTo>
                <a:lnTo>
                  <a:pt x="3704" y="0"/>
                </a:lnTo>
                <a:lnTo>
                  <a:pt x="3704" y="3896"/>
                </a:lnTo>
                <a:lnTo>
                  <a:pt x="3452" y="3896"/>
                </a:lnTo>
                <a:lnTo>
                  <a:pt x="3452" y="3799"/>
                </a:lnTo>
                <a:lnTo>
                  <a:pt x="3607" y="3799"/>
                </a:lnTo>
                <a:lnTo>
                  <a:pt x="3607" y="97"/>
                </a:lnTo>
                <a:lnTo>
                  <a:pt x="1062" y="97"/>
                </a:lnTo>
                <a:lnTo>
                  <a:pt x="1062" y="218"/>
                </a:lnTo>
                <a:lnTo>
                  <a:pt x="964" y="21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endParaRPr>
          </a:p>
        </p:txBody>
      </p:sp>
      <p:sp>
        <p:nvSpPr>
          <p:cNvPr id="38" name="Freeform 55">
            <a:extLst>
              <a:ext uri="{FF2B5EF4-FFF2-40B4-BE49-F238E27FC236}">
                <a16:creationId xmlns:a16="http://schemas.microsoft.com/office/drawing/2014/main" id="{FFF71BD3-550E-4BC1-8CAD-BEA336292BBA}"/>
              </a:ext>
            </a:extLst>
          </p:cNvPr>
          <p:cNvSpPr>
            <a:spLocks noChangeAspect="1" noEditPoints="1"/>
          </p:cNvSpPr>
          <p:nvPr/>
        </p:nvSpPr>
        <p:spPr bwMode="auto">
          <a:xfrm>
            <a:off x="960241" y="3000020"/>
            <a:ext cx="346250" cy="340769"/>
          </a:xfrm>
          <a:custGeom>
            <a:avLst/>
            <a:gdLst>
              <a:gd name="T0" fmla="*/ 2147483647 w 5132"/>
              <a:gd name="T1" fmla="*/ 2147483647 h 4763"/>
              <a:gd name="T2" fmla="*/ 2147483647 w 5132"/>
              <a:gd name="T3" fmla="*/ 2147483647 h 4763"/>
              <a:gd name="T4" fmla="*/ 2147483647 w 5132"/>
              <a:gd name="T5" fmla="*/ 2147483647 h 4763"/>
              <a:gd name="T6" fmla="*/ 2147483647 w 5132"/>
              <a:gd name="T7" fmla="*/ 2147483647 h 4763"/>
              <a:gd name="T8" fmla="*/ 2147483647 w 5132"/>
              <a:gd name="T9" fmla="*/ 2147483647 h 4763"/>
              <a:gd name="T10" fmla="*/ 2147483647 w 5132"/>
              <a:gd name="T11" fmla="*/ 2147483647 h 4763"/>
              <a:gd name="T12" fmla="*/ 2147483647 w 5132"/>
              <a:gd name="T13" fmla="*/ 2147483647 h 4763"/>
              <a:gd name="T14" fmla="*/ 2147483647 w 5132"/>
              <a:gd name="T15" fmla="*/ 2147483647 h 4763"/>
              <a:gd name="T16" fmla="*/ 2147483647 w 5132"/>
              <a:gd name="T17" fmla="*/ 2147483647 h 4763"/>
              <a:gd name="T18" fmla="*/ 2147483647 w 5132"/>
              <a:gd name="T19" fmla="*/ 2147483647 h 4763"/>
              <a:gd name="T20" fmla="*/ 2147483647 w 5132"/>
              <a:gd name="T21" fmla="*/ 2147483647 h 4763"/>
              <a:gd name="T22" fmla="*/ 2147483647 w 5132"/>
              <a:gd name="T23" fmla="*/ 2147483647 h 4763"/>
              <a:gd name="T24" fmla="*/ 2147483647 w 5132"/>
              <a:gd name="T25" fmla="*/ 2147483647 h 4763"/>
              <a:gd name="T26" fmla="*/ 2147483647 w 5132"/>
              <a:gd name="T27" fmla="*/ 2147483647 h 4763"/>
              <a:gd name="T28" fmla="*/ 2147483647 w 5132"/>
              <a:gd name="T29" fmla="*/ 2147483647 h 4763"/>
              <a:gd name="T30" fmla="*/ 2147483647 w 5132"/>
              <a:gd name="T31" fmla="*/ 2147483647 h 4763"/>
              <a:gd name="T32" fmla="*/ 2147483647 w 5132"/>
              <a:gd name="T33" fmla="*/ 2147483647 h 4763"/>
              <a:gd name="T34" fmla="*/ 2147483647 w 5132"/>
              <a:gd name="T35" fmla="*/ 2147483647 h 4763"/>
              <a:gd name="T36" fmla="*/ 2147483647 w 5132"/>
              <a:gd name="T37" fmla="*/ 2147483647 h 4763"/>
              <a:gd name="T38" fmla="*/ 2147483647 w 5132"/>
              <a:gd name="T39" fmla="*/ 2147483647 h 4763"/>
              <a:gd name="T40" fmla="*/ 2147483647 w 5132"/>
              <a:gd name="T41" fmla="*/ 2147483647 h 4763"/>
              <a:gd name="T42" fmla="*/ 2147483647 w 5132"/>
              <a:gd name="T43" fmla="*/ 2147483647 h 4763"/>
              <a:gd name="T44" fmla="*/ 2147483647 w 5132"/>
              <a:gd name="T45" fmla="*/ 2147483647 h 4763"/>
              <a:gd name="T46" fmla="*/ 2147483647 w 5132"/>
              <a:gd name="T47" fmla="*/ 2147483647 h 4763"/>
              <a:gd name="T48" fmla="*/ 2147483647 w 5132"/>
              <a:gd name="T49" fmla="*/ 2147483647 h 4763"/>
              <a:gd name="T50" fmla="*/ 2147483647 w 5132"/>
              <a:gd name="T51" fmla="*/ 2147483647 h 4763"/>
              <a:gd name="T52" fmla="*/ 2147483647 w 5132"/>
              <a:gd name="T53" fmla="*/ 2147483647 h 4763"/>
              <a:gd name="T54" fmla="*/ 2147483647 w 5132"/>
              <a:gd name="T55" fmla="*/ 2147483647 h 4763"/>
              <a:gd name="T56" fmla="*/ 2147483647 w 5132"/>
              <a:gd name="T57" fmla="*/ 2147483647 h 4763"/>
              <a:gd name="T58" fmla="*/ 2147483647 w 5132"/>
              <a:gd name="T59" fmla="*/ 2147483647 h 4763"/>
              <a:gd name="T60" fmla="*/ 2147483647 w 5132"/>
              <a:gd name="T61" fmla="*/ 2147483647 h 4763"/>
              <a:gd name="T62" fmla="*/ 2147483647 w 5132"/>
              <a:gd name="T63" fmla="*/ 2147483647 h 4763"/>
              <a:gd name="T64" fmla="*/ 2147483647 w 5132"/>
              <a:gd name="T65" fmla="*/ 2147483647 h 4763"/>
              <a:gd name="T66" fmla="*/ 2147483647 w 5132"/>
              <a:gd name="T67" fmla="*/ 2147483647 h 4763"/>
              <a:gd name="T68" fmla="*/ 2147483647 w 5132"/>
              <a:gd name="T69" fmla="*/ 2147483647 h 4763"/>
              <a:gd name="T70" fmla="*/ 2147483647 w 5132"/>
              <a:gd name="T71" fmla="*/ 2147483647 h 4763"/>
              <a:gd name="T72" fmla="*/ 2147483647 w 5132"/>
              <a:gd name="T73" fmla="*/ 2147483647 h 4763"/>
              <a:gd name="T74" fmla="*/ 2147483647 w 5132"/>
              <a:gd name="T75" fmla="*/ 2147483647 h 4763"/>
              <a:gd name="T76" fmla="*/ 2147483647 w 5132"/>
              <a:gd name="T77" fmla="*/ 2147483647 h 4763"/>
              <a:gd name="T78" fmla="*/ 2147483647 w 5132"/>
              <a:gd name="T79" fmla="*/ 2147483647 h 4763"/>
              <a:gd name="T80" fmla="*/ 2147483647 w 5132"/>
              <a:gd name="T81" fmla="*/ 2147483647 h 4763"/>
              <a:gd name="T82" fmla="*/ 2147483647 w 5132"/>
              <a:gd name="T83" fmla="*/ 2147483647 h 4763"/>
              <a:gd name="T84" fmla="*/ 2147483647 w 5132"/>
              <a:gd name="T85" fmla="*/ 2147483647 h 4763"/>
              <a:gd name="T86" fmla="*/ 2147483647 w 5132"/>
              <a:gd name="T87" fmla="*/ 2147483647 h 4763"/>
              <a:gd name="T88" fmla="*/ 2147483647 w 5132"/>
              <a:gd name="T89" fmla="*/ 2147483647 h 4763"/>
              <a:gd name="T90" fmla="*/ 2147483647 w 5132"/>
              <a:gd name="T91" fmla="*/ 2147483647 h 4763"/>
              <a:gd name="T92" fmla="*/ 2147483647 w 5132"/>
              <a:gd name="T93" fmla="*/ 2147483647 h 4763"/>
              <a:gd name="T94" fmla="*/ 2147483647 w 5132"/>
              <a:gd name="T95" fmla="*/ 2147483647 h 4763"/>
              <a:gd name="T96" fmla="*/ 2147483647 w 5132"/>
              <a:gd name="T97" fmla="*/ 2147483647 h 4763"/>
              <a:gd name="T98" fmla="*/ 2147483647 w 5132"/>
              <a:gd name="T99" fmla="*/ 2147483647 h 4763"/>
              <a:gd name="T100" fmla="*/ 2147483647 w 5132"/>
              <a:gd name="T101" fmla="*/ 2147483647 h 4763"/>
              <a:gd name="T102" fmla="*/ 2147483647 w 5132"/>
              <a:gd name="T103" fmla="*/ 2147483647 h 4763"/>
              <a:gd name="T104" fmla="*/ 2147483647 w 5132"/>
              <a:gd name="T105" fmla="*/ 2147483647 h 4763"/>
              <a:gd name="T106" fmla="*/ 2147483647 w 5132"/>
              <a:gd name="T107" fmla="*/ 2147483647 h 4763"/>
              <a:gd name="T108" fmla="*/ 2147483647 w 5132"/>
              <a:gd name="T109" fmla="*/ 2147483647 h 4763"/>
              <a:gd name="T110" fmla="*/ 2147483647 w 5132"/>
              <a:gd name="T111" fmla="*/ 2147483647 h 4763"/>
              <a:gd name="T112" fmla="*/ 2147483647 w 5132"/>
              <a:gd name="T113" fmla="*/ 2147483647 h 4763"/>
              <a:gd name="T114" fmla="*/ 2147483647 w 5132"/>
              <a:gd name="T115" fmla="*/ 2147483647 h 4763"/>
              <a:gd name="T116" fmla="*/ 2147483647 w 5132"/>
              <a:gd name="T117" fmla="*/ 2147483647 h 47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32"/>
              <a:gd name="T178" fmla="*/ 0 h 4763"/>
              <a:gd name="T179" fmla="*/ 5132 w 5132"/>
              <a:gd name="T180" fmla="*/ 4763 h 476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32" h="4763">
                <a:moveTo>
                  <a:pt x="3158" y="2388"/>
                </a:moveTo>
                <a:lnTo>
                  <a:pt x="3269" y="2500"/>
                </a:lnTo>
                <a:lnTo>
                  <a:pt x="3284" y="2494"/>
                </a:lnTo>
                <a:lnTo>
                  <a:pt x="3299" y="2489"/>
                </a:lnTo>
                <a:lnTo>
                  <a:pt x="3313" y="2485"/>
                </a:lnTo>
                <a:lnTo>
                  <a:pt x="3329" y="2481"/>
                </a:lnTo>
                <a:lnTo>
                  <a:pt x="3344" y="2479"/>
                </a:lnTo>
                <a:lnTo>
                  <a:pt x="3359" y="2479"/>
                </a:lnTo>
                <a:lnTo>
                  <a:pt x="3373" y="2479"/>
                </a:lnTo>
                <a:lnTo>
                  <a:pt x="3388" y="2480"/>
                </a:lnTo>
                <a:lnTo>
                  <a:pt x="3404" y="2483"/>
                </a:lnTo>
                <a:lnTo>
                  <a:pt x="3418" y="2486"/>
                </a:lnTo>
                <a:lnTo>
                  <a:pt x="3433" y="2491"/>
                </a:lnTo>
                <a:lnTo>
                  <a:pt x="3447" y="2498"/>
                </a:lnTo>
                <a:lnTo>
                  <a:pt x="3462" y="2505"/>
                </a:lnTo>
                <a:lnTo>
                  <a:pt x="3476" y="2516"/>
                </a:lnTo>
                <a:lnTo>
                  <a:pt x="3490" y="2527"/>
                </a:lnTo>
                <a:lnTo>
                  <a:pt x="3504" y="2540"/>
                </a:lnTo>
                <a:lnTo>
                  <a:pt x="4594" y="3630"/>
                </a:lnTo>
                <a:lnTo>
                  <a:pt x="4672" y="3554"/>
                </a:lnTo>
                <a:lnTo>
                  <a:pt x="5132" y="4014"/>
                </a:lnTo>
                <a:lnTo>
                  <a:pt x="4383" y="4763"/>
                </a:lnTo>
                <a:lnTo>
                  <a:pt x="3923" y="4303"/>
                </a:lnTo>
                <a:lnTo>
                  <a:pt x="4000" y="4225"/>
                </a:lnTo>
                <a:lnTo>
                  <a:pt x="2909" y="3135"/>
                </a:lnTo>
                <a:lnTo>
                  <a:pt x="2898" y="3122"/>
                </a:lnTo>
                <a:lnTo>
                  <a:pt x="2888" y="3109"/>
                </a:lnTo>
                <a:lnTo>
                  <a:pt x="2879" y="3095"/>
                </a:lnTo>
                <a:lnTo>
                  <a:pt x="2870" y="3081"/>
                </a:lnTo>
                <a:lnTo>
                  <a:pt x="2863" y="3067"/>
                </a:lnTo>
                <a:lnTo>
                  <a:pt x="2857" y="3052"/>
                </a:lnTo>
                <a:lnTo>
                  <a:pt x="2853" y="3037"/>
                </a:lnTo>
                <a:lnTo>
                  <a:pt x="2849" y="3020"/>
                </a:lnTo>
                <a:lnTo>
                  <a:pt x="2848" y="3005"/>
                </a:lnTo>
                <a:lnTo>
                  <a:pt x="2847" y="2988"/>
                </a:lnTo>
                <a:lnTo>
                  <a:pt x="2847" y="2973"/>
                </a:lnTo>
                <a:lnTo>
                  <a:pt x="2848" y="2957"/>
                </a:lnTo>
                <a:lnTo>
                  <a:pt x="2851" y="2941"/>
                </a:lnTo>
                <a:lnTo>
                  <a:pt x="2855" y="2926"/>
                </a:lnTo>
                <a:lnTo>
                  <a:pt x="2860" y="2911"/>
                </a:lnTo>
                <a:lnTo>
                  <a:pt x="2866" y="2896"/>
                </a:lnTo>
                <a:lnTo>
                  <a:pt x="2758" y="2789"/>
                </a:lnTo>
                <a:lnTo>
                  <a:pt x="2787" y="2769"/>
                </a:lnTo>
                <a:lnTo>
                  <a:pt x="2815" y="2747"/>
                </a:lnTo>
                <a:lnTo>
                  <a:pt x="2843" y="2725"/>
                </a:lnTo>
                <a:lnTo>
                  <a:pt x="2870" y="2704"/>
                </a:lnTo>
                <a:lnTo>
                  <a:pt x="2898" y="2680"/>
                </a:lnTo>
                <a:lnTo>
                  <a:pt x="2924" y="2657"/>
                </a:lnTo>
                <a:lnTo>
                  <a:pt x="2950" y="2631"/>
                </a:lnTo>
                <a:lnTo>
                  <a:pt x="2975" y="2607"/>
                </a:lnTo>
                <a:lnTo>
                  <a:pt x="3001" y="2580"/>
                </a:lnTo>
                <a:lnTo>
                  <a:pt x="3026" y="2555"/>
                </a:lnTo>
                <a:lnTo>
                  <a:pt x="3049" y="2528"/>
                </a:lnTo>
                <a:lnTo>
                  <a:pt x="3072" y="2500"/>
                </a:lnTo>
                <a:lnTo>
                  <a:pt x="3095" y="2474"/>
                </a:lnTo>
                <a:lnTo>
                  <a:pt x="3116" y="2446"/>
                </a:lnTo>
                <a:lnTo>
                  <a:pt x="3138" y="2418"/>
                </a:lnTo>
                <a:lnTo>
                  <a:pt x="3158" y="2388"/>
                </a:lnTo>
                <a:close/>
                <a:moveTo>
                  <a:pt x="4383" y="4476"/>
                </a:moveTo>
                <a:lnTo>
                  <a:pt x="4845" y="4014"/>
                </a:lnTo>
                <a:lnTo>
                  <a:pt x="4672" y="3841"/>
                </a:lnTo>
                <a:lnTo>
                  <a:pt x="4211" y="4303"/>
                </a:lnTo>
                <a:lnTo>
                  <a:pt x="4383" y="4476"/>
                </a:lnTo>
                <a:close/>
                <a:moveTo>
                  <a:pt x="4144" y="4082"/>
                </a:moveTo>
                <a:lnTo>
                  <a:pt x="4451" y="3775"/>
                </a:lnTo>
                <a:lnTo>
                  <a:pt x="3482" y="2805"/>
                </a:lnTo>
                <a:lnTo>
                  <a:pt x="3482" y="3421"/>
                </a:lnTo>
                <a:lnTo>
                  <a:pt x="4144" y="4082"/>
                </a:lnTo>
                <a:close/>
                <a:moveTo>
                  <a:pt x="2505" y="3995"/>
                </a:moveTo>
                <a:lnTo>
                  <a:pt x="1929" y="3924"/>
                </a:lnTo>
                <a:lnTo>
                  <a:pt x="1796" y="3315"/>
                </a:lnTo>
                <a:lnTo>
                  <a:pt x="838" y="3198"/>
                </a:lnTo>
                <a:lnTo>
                  <a:pt x="560" y="3756"/>
                </a:lnTo>
                <a:lnTo>
                  <a:pt x="0" y="3688"/>
                </a:lnTo>
                <a:lnTo>
                  <a:pt x="630" y="2498"/>
                </a:lnTo>
                <a:lnTo>
                  <a:pt x="655" y="2526"/>
                </a:lnTo>
                <a:lnTo>
                  <a:pt x="679" y="2552"/>
                </a:lnTo>
                <a:lnTo>
                  <a:pt x="704" y="2580"/>
                </a:lnTo>
                <a:lnTo>
                  <a:pt x="731" y="2607"/>
                </a:lnTo>
                <a:lnTo>
                  <a:pt x="770" y="2645"/>
                </a:lnTo>
                <a:lnTo>
                  <a:pt x="811" y="2681"/>
                </a:lnTo>
                <a:lnTo>
                  <a:pt x="852" y="2716"/>
                </a:lnTo>
                <a:lnTo>
                  <a:pt x="893" y="2749"/>
                </a:lnTo>
                <a:lnTo>
                  <a:pt x="937" y="2781"/>
                </a:lnTo>
                <a:lnTo>
                  <a:pt x="981" y="2811"/>
                </a:lnTo>
                <a:lnTo>
                  <a:pt x="1026" y="2840"/>
                </a:lnTo>
                <a:lnTo>
                  <a:pt x="1071" y="2866"/>
                </a:lnTo>
                <a:lnTo>
                  <a:pt x="1117" y="2892"/>
                </a:lnTo>
                <a:lnTo>
                  <a:pt x="1164" y="2915"/>
                </a:lnTo>
                <a:lnTo>
                  <a:pt x="1211" y="2936"/>
                </a:lnTo>
                <a:lnTo>
                  <a:pt x="1259" y="2957"/>
                </a:lnTo>
                <a:lnTo>
                  <a:pt x="1308" y="2976"/>
                </a:lnTo>
                <a:lnTo>
                  <a:pt x="1356" y="2992"/>
                </a:lnTo>
                <a:lnTo>
                  <a:pt x="1406" y="3008"/>
                </a:lnTo>
                <a:lnTo>
                  <a:pt x="1455" y="3022"/>
                </a:lnTo>
                <a:lnTo>
                  <a:pt x="1505" y="3033"/>
                </a:lnTo>
                <a:lnTo>
                  <a:pt x="1556" y="3043"/>
                </a:lnTo>
                <a:lnTo>
                  <a:pt x="1605" y="3052"/>
                </a:lnTo>
                <a:lnTo>
                  <a:pt x="1656" y="3060"/>
                </a:lnTo>
                <a:lnTo>
                  <a:pt x="1707" y="3065"/>
                </a:lnTo>
                <a:lnTo>
                  <a:pt x="1758" y="3069"/>
                </a:lnTo>
                <a:lnTo>
                  <a:pt x="1810" y="3071"/>
                </a:lnTo>
                <a:lnTo>
                  <a:pt x="1861" y="3071"/>
                </a:lnTo>
                <a:lnTo>
                  <a:pt x="1911" y="3071"/>
                </a:lnTo>
                <a:lnTo>
                  <a:pt x="1962" y="3067"/>
                </a:lnTo>
                <a:lnTo>
                  <a:pt x="2013" y="3063"/>
                </a:lnTo>
                <a:lnTo>
                  <a:pt x="2064" y="3057"/>
                </a:lnTo>
                <a:lnTo>
                  <a:pt x="2115" y="3049"/>
                </a:lnTo>
                <a:lnTo>
                  <a:pt x="2166" y="3041"/>
                </a:lnTo>
                <a:lnTo>
                  <a:pt x="2215" y="3030"/>
                </a:lnTo>
                <a:lnTo>
                  <a:pt x="2265" y="3018"/>
                </a:lnTo>
                <a:lnTo>
                  <a:pt x="2505" y="3995"/>
                </a:lnTo>
                <a:close/>
                <a:moveTo>
                  <a:pt x="1145" y="2551"/>
                </a:moveTo>
                <a:lnTo>
                  <a:pt x="1145" y="2551"/>
                </a:lnTo>
                <a:lnTo>
                  <a:pt x="1177" y="2572"/>
                </a:lnTo>
                <a:lnTo>
                  <a:pt x="1209" y="2591"/>
                </a:lnTo>
                <a:lnTo>
                  <a:pt x="1240" y="2608"/>
                </a:lnTo>
                <a:lnTo>
                  <a:pt x="1272" y="2625"/>
                </a:lnTo>
                <a:lnTo>
                  <a:pt x="1305" y="2641"/>
                </a:lnTo>
                <a:lnTo>
                  <a:pt x="1338" y="2657"/>
                </a:lnTo>
                <a:lnTo>
                  <a:pt x="1373" y="2671"/>
                </a:lnTo>
                <a:lnTo>
                  <a:pt x="1407" y="2685"/>
                </a:lnTo>
                <a:lnTo>
                  <a:pt x="1440" y="2696"/>
                </a:lnTo>
                <a:lnTo>
                  <a:pt x="1476" y="2708"/>
                </a:lnTo>
                <a:lnTo>
                  <a:pt x="1510" y="2718"/>
                </a:lnTo>
                <a:lnTo>
                  <a:pt x="1544" y="2727"/>
                </a:lnTo>
                <a:lnTo>
                  <a:pt x="1580" y="2736"/>
                </a:lnTo>
                <a:lnTo>
                  <a:pt x="1615" y="2742"/>
                </a:lnTo>
                <a:lnTo>
                  <a:pt x="1651" y="2748"/>
                </a:lnTo>
                <a:lnTo>
                  <a:pt x="1687" y="2753"/>
                </a:lnTo>
                <a:lnTo>
                  <a:pt x="1577" y="2261"/>
                </a:lnTo>
                <a:lnTo>
                  <a:pt x="1551" y="2137"/>
                </a:lnTo>
                <a:lnTo>
                  <a:pt x="1528" y="2019"/>
                </a:lnTo>
                <a:lnTo>
                  <a:pt x="1507" y="1912"/>
                </a:lnTo>
                <a:lnTo>
                  <a:pt x="1493" y="1823"/>
                </a:lnTo>
                <a:lnTo>
                  <a:pt x="1458" y="1907"/>
                </a:lnTo>
                <a:lnTo>
                  <a:pt x="1412" y="2005"/>
                </a:lnTo>
                <a:lnTo>
                  <a:pt x="1361" y="2114"/>
                </a:lnTo>
                <a:lnTo>
                  <a:pt x="1307" y="2227"/>
                </a:lnTo>
                <a:lnTo>
                  <a:pt x="1145" y="2551"/>
                </a:lnTo>
                <a:close/>
                <a:moveTo>
                  <a:pt x="948" y="578"/>
                </a:moveTo>
                <a:lnTo>
                  <a:pt x="948" y="578"/>
                </a:lnTo>
                <a:lnTo>
                  <a:pt x="913" y="615"/>
                </a:lnTo>
                <a:lnTo>
                  <a:pt x="879" y="652"/>
                </a:lnTo>
                <a:lnTo>
                  <a:pt x="848" y="692"/>
                </a:lnTo>
                <a:lnTo>
                  <a:pt x="818" y="730"/>
                </a:lnTo>
                <a:lnTo>
                  <a:pt x="791" y="770"/>
                </a:lnTo>
                <a:lnTo>
                  <a:pt x="764" y="811"/>
                </a:lnTo>
                <a:lnTo>
                  <a:pt x="740" y="853"/>
                </a:lnTo>
                <a:lnTo>
                  <a:pt x="716" y="895"/>
                </a:lnTo>
                <a:lnTo>
                  <a:pt x="695" y="938"/>
                </a:lnTo>
                <a:lnTo>
                  <a:pt x="675" y="983"/>
                </a:lnTo>
                <a:lnTo>
                  <a:pt x="657" y="1026"/>
                </a:lnTo>
                <a:lnTo>
                  <a:pt x="642" y="1072"/>
                </a:lnTo>
                <a:lnTo>
                  <a:pt x="627" y="1116"/>
                </a:lnTo>
                <a:lnTo>
                  <a:pt x="614" y="1162"/>
                </a:lnTo>
                <a:lnTo>
                  <a:pt x="604" y="1208"/>
                </a:lnTo>
                <a:lnTo>
                  <a:pt x="594" y="1255"/>
                </a:lnTo>
                <a:lnTo>
                  <a:pt x="586" y="1300"/>
                </a:lnTo>
                <a:lnTo>
                  <a:pt x="581" y="1347"/>
                </a:lnTo>
                <a:lnTo>
                  <a:pt x="576" y="1394"/>
                </a:lnTo>
                <a:lnTo>
                  <a:pt x="574" y="1441"/>
                </a:lnTo>
                <a:lnTo>
                  <a:pt x="573" y="1489"/>
                </a:lnTo>
                <a:lnTo>
                  <a:pt x="574" y="1536"/>
                </a:lnTo>
                <a:lnTo>
                  <a:pt x="577" y="1581"/>
                </a:lnTo>
                <a:lnTo>
                  <a:pt x="581" y="1628"/>
                </a:lnTo>
                <a:lnTo>
                  <a:pt x="587" y="1675"/>
                </a:lnTo>
                <a:lnTo>
                  <a:pt x="595" y="1722"/>
                </a:lnTo>
                <a:lnTo>
                  <a:pt x="605" y="1768"/>
                </a:lnTo>
                <a:lnTo>
                  <a:pt x="616" y="1814"/>
                </a:lnTo>
                <a:lnTo>
                  <a:pt x="629" y="1860"/>
                </a:lnTo>
                <a:lnTo>
                  <a:pt x="644" y="1904"/>
                </a:lnTo>
                <a:lnTo>
                  <a:pt x="661" y="1949"/>
                </a:lnTo>
                <a:lnTo>
                  <a:pt x="679" y="1993"/>
                </a:lnTo>
                <a:lnTo>
                  <a:pt x="1235" y="944"/>
                </a:lnTo>
                <a:lnTo>
                  <a:pt x="1980" y="1036"/>
                </a:lnTo>
                <a:lnTo>
                  <a:pt x="2377" y="2653"/>
                </a:lnTo>
                <a:lnTo>
                  <a:pt x="2429" y="2629"/>
                </a:lnTo>
                <a:lnTo>
                  <a:pt x="2480" y="2602"/>
                </a:lnTo>
                <a:lnTo>
                  <a:pt x="2529" y="2573"/>
                </a:lnTo>
                <a:lnTo>
                  <a:pt x="2577" y="2541"/>
                </a:lnTo>
                <a:lnTo>
                  <a:pt x="2624" y="2507"/>
                </a:lnTo>
                <a:lnTo>
                  <a:pt x="2670" y="2470"/>
                </a:lnTo>
                <a:lnTo>
                  <a:pt x="2715" y="2430"/>
                </a:lnTo>
                <a:lnTo>
                  <a:pt x="2759" y="2390"/>
                </a:lnTo>
                <a:lnTo>
                  <a:pt x="2782" y="2366"/>
                </a:lnTo>
                <a:lnTo>
                  <a:pt x="2804" y="2341"/>
                </a:lnTo>
                <a:lnTo>
                  <a:pt x="2825" y="2317"/>
                </a:lnTo>
                <a:lnTo>
                  <a:pt x="2847" y="2292"/>
                </a:lnTo>
                <a:lnTo>
                  <a:pt x="2867" y="2266"/>
                </a:lnTo>
                <a:lnTo>
                  <a:pt x="2886" y="2241"/>
                </a:lnTo>
                <a:lnTo>
                  <a:pt x="2905" y="2216"/>
                </a:lnTo>
                <a:lnTo>
                  <a:pt x="2923" y="2189"/>
                </a:lnTo>
                <a:lnTo>
                  <a:pt x="2940" y="2162"/>
                </a:lnTo>
                <a:lnTo>
                  <a:pt x="2956" y="2134"/>
                </a:lnTo>
                <a:lnTo>
                  <a:pt x="2973" y="2108"/>
                </a:lnTo>
                <a:lnTo>
                  <a:pt x="2987" y="2080"/>
                </a:lnTo>
                <a:lnTo>
                  <a:pt x="3002" y="2052"/>
                </a:lnTo>
                <a:lnTo>
                  <a:pt x="3015" y="2024"/>
                </a:lnTo>
                <a:lnTo>
                  <a:pt x="3027" y="1994"/>
                </a:lnTo>
                <a:lnTo>
                  <a:pt x="3040" y="1966"/>
                </a:lnTo>
                <a:lnTo>
                  <a:pt x="3062" y="1908"/>
                </a:lnTo>
                <a:lnTo>
                  <a:pt x="3081" y="1848"/>
                </a:lnTo>
                <a:lnTo>
                  <a:pt x="3097" y="1789"/>
                </a:lnTo>
                <a:lnTo>
                  <a:pt x="3110" y="1729"/>
                </a:lnTo>
                <a:lnTo>
                  <a:pt x="3120" y="1668"/>
                </a:lnTo>
                <a:lnTo>
                  <a:pt x="3128" y="1607"/>
                </a:lnTo>
                <a:lnTo>
                  <a:pt x="3132" y="1546"/>
                </a:lnTo>
                <a:lnTo>
                  <a:pt x="3134" y="1485"/>
                </a:lnTo>
                <a:lnTo>
                  <a:pt x="3132" y="1422"/>
                </a:lnTo>
                <a:lnTo>
                  <a:pt x="3128" y="1361"/>
                </a:lnTo>
                <a:lnTo>
                  <a:pt x="3120" y="1300"/>
                </a:lnTo>
                <a:lnTo>
                  <a:pt x="3110" y="1239"/>
                </a:lnTo>
                <a:lnTo>
                  <a:pt x="3097" y="1180"/>
                </a:lnTo>
                <a:lnTo>
                  <a:pt x="3081" y="1120"/>
                </a:lnTo>
                <a:lnTo>
                  <a:pt x="3062" y="1060"/>
                </a:lnTo>
                <a:lnTo>
                  <a:pt x="3040" y="1003"/>
                </a:lnTo>
                <a:lnTo>
                  <a:pt x="3027" y="974"/>
                </a:lnTo>
                <a:lnTo>
                  <a:pt x="3015" y="944"/>
                </a:lnTo>
                <a:lnTo>
                  <a:pt x="3002" y="916"/>
                </a:lnTo>
                <a:lnTo>
                  <a:pt x="2987" y="889"/>
                </a:lnTo>
                <a:lnTo>
                  <a:pt x="2973" y="861"/>
                </a:lnTo>
                <a:lnTo>
                  <a:pt x="2956" y="834"/>
                </a:lnTo>
                <a:lnTo>
                  <a:pt x="2940" y="806"/>
                </a:lnTo>
                <a:lnTo>
                  <a:pt x="2923" y="779"/>
                </a:lnTo>
                <a:lnTo>
                  <a:pt x="2904" y="754"/>
                </a:lnTo>
                <a:lnTo>
                  <a:pt x="2886" y="727"/>
                </a:lnTo>
                <a:lnTo>
                  <a:pt x="2867" y="702"/>
                </a:lnTo>
                <a:lnTo>
                  <a:pt x="2847" y="676"/>
                </a:lnTo>
                <a:lnTo>
                  <a:pt x="2825" y="651"/>
                </a:lnTo>
                <a:lnTo>
                  <a:pt x="2804" y="627"/>
                </a:lnTo>
                <a:lnTo>
                  <a:pt x="2782" y="603"/>
                </a:lnTo>
                <a:lnTo>
                  <a:pt x="2759" y="578"/>
                </a:lnTo>
                <a:lnTo>
                  <a:pt x="2735" y="555"/>
                </a:lnTo>
                <a:lnTo>
                  <a:pt x="2711" y="534"/>
                </a:lnTo>
                <a:lnTo>
                  <a:pt x="2687" y="512"/>
                </a:lnTo>
                <a:lnTo>
                  <a:pt x="2661" y="491"/>
                </a:lnTo>
                <a:lnTo>
                  <a:pt x="2636" y="470"/>
                </a:lnTo>
                <a:lnTo>
                  <a:pt x="2610" y="451"/>
                </a:lnTo>
                <a:lnTo>
                  <a:pt x="2584" y="432"/>
                </a:lnTo>
                <a:lnTo>
                  <a:pt x="2557" y="414"/>
                </a:lnTo>
                <a:lnTo>
                  <a:pt x="2530" y="398"/>
                </a:lnTo>
                <a:lnTo>
                  <a:pt x="2504" y="381"/>
                </a:lnTo>
                <a:lnTo>
                  <a:pt x="2477" y="365"/>
                </a:lnTo>
                <a:lnTo>
                  <a:pt x="2449" y="351"/>
                </a:lnTo>
                <a:lnTo>
                  <a:pt x="2421" y="336"/>
                </a:lnTo>
                <a:lnTo>
                  <a:pt x="2392" y="323"/>
                </a:lnTo>
                <a:lnTo>
                  <a:pt x="2364" y="310"/>
                </a:lnTo>
                <a:lnTo>
                  <a:pt x="2335" y="297"/>
                </a:lnTo>
                <a:lnTo>
                  <a:pt x="2276" y="276"/>
                </a:lnTo>
                <a:lnTo>
                  <a:pt x="2218" y="257"/>
                </a:lnTo>
                <a:lnTo>
                  <a:pt x="2158" y="240"/>
                </a:lnTo>
                <a:lnTo>
                  <a:pt x="2098" y="228"/>
                </a:lnTo>
                <a:lnTo>
                  <a:pt x="2037" y="217"/>
                </a:lnTo>
                <a:lnTo>
                  <a:pt x="1976" y="210"/>
                </a:lnTo>
                <a:lnTo>
                  <a:pt x="1915" y="205"/>
                </a:lnTo>
                <a:lnTo>
                  <a:pt x="1853" y="203"/>
                </a:lnTo>
                <a:lnTo>
                  <a:pt x="1792" y="205"/>
                </a:lnTo>
                <a:lnTo>
                  <a:pt x="1731" y="210"/>
                </a:lnTo>
                <a:lnTo>
                  <a:pt x="1670" y="217"/>
                </a:lnTo>
                <a:lnTo>
                  <a:pt x="1609" y="228"/>
                </a:lnTo>
                <a:lnTo>
                  <a:pt x="1548" y="240"/>
                </a:lnTo>
                <a:lnTo>
                  <a:pt x="1488" y="257"/>
                </a:lnTo>
                <a:lnTo>
                  <a:pt x="1430" y="276"/>
                </a:lnTo>
                <a:lnTo>
                  <a:pt x="1371" y="297"/>
                </a:lnTo>
                <a:lnTo>
                  <a:pt x="1343" y="310"/>
                </a:lnTo>
                <a:lnTo>
                  <a:pt x="1314" y="323"/>
                </a:lnTo>
                <a:lnTo>
                  <a:pt x="1286" y="336"/>
                </a:lnTo>
                <a:lnTo>
                  <a:pt x="1258" y="351"/>
                </a:lnTo>
                <a:lnTo>
                  <a:pt x="1230" y="365"/>
                </a:lnTo>
                <a:lnTo>
                  <a:pt x="1202" y="381"/>
                </a:lnTo>
                <a:lnTo>
                  <a:pt x="1176" y="398"/>
                </a:lnTo>
                <a:lnTo>
                  <a:pt x="1149" y="414"/>
                </a:lnTo>
                <a:lnTo>
                  <a:pt x="1122" y="432"/>
                </a:lnTo>
                <a:lnTo>
                  <a:pt x="1097" y="451"/>
                </a:lnTo>
                <a:lnTo>
                  <a:pt x="1070" y="470"/>
                </a:lnTo>
                <a:lnTo>
                  <a:pt x="1045" y="491"/>
                </a:lnTo>
                <a:lnTo>
                  <a:pt x="1021" y="512"/>
                </a:lnTo>
                <a:lnTo>
                  <a:pt x="996" y="534"/>
                </a:lnTo>
                <a:lnTo>
                  <a:pt x="972" y="555"/>
                </a:lnTo>
                <a:lnTo>
                  <a:pt x="948" y="578"/>
                </a:lnTo>
                <a:close/>
                <a:moveTo>
                  <a:pt x="804" y="435"/>
                </a:moveTo>
                <a:lnTo>
                  <a:pt x="804" y="435"/>
                </a:lnTo>
                <a:lnTo>
                  <a:pt x="831" y="408"/>
                </a:lnTo>
                <a:lnTo>
                  <a:pt x="859" y="383"/>
                </a:lnTo>
                <a:lnTo>
                  <a:pt x="888" y="357"/>
                </a:lnTo>
                <a:lnTo>
                  <a:pt x="916" y="333"/>
                </a:lnTo>
                <a:lnTo>
                  <a:pt x="947" y="310"/>
                </a:lnTo>
                <a:lnTo>
                  <a:pt x="976" y="287"/>
                </a:lnTo>
                <a:lnTo>
                  <a:pt x="1007" y="266"/>
                </a:lnTo>
                <a:lnTo>
                  <a:pt x="1037" y="245"/>
                </a:lnTo>
                <a:lnTo>
                  <a:pt x="1068" y="225"/>
                </a:lnTo>
                <a:lnTo>
                  <a:pt x="1099" y="206"/>
                </a:lnTo>
                <a:lnTo>
                  <a:pt x="1131" y="188"/>
                </a:lnTo>
                <a:lnTo>
                  <a:pt x="1163" y="170"/>
                </a:lnTo>
                <a:lnTo>
                  <a:pt x="1196" y="154"/>
                </a:lnTo>
                <a:lnTo>
                  <a:pt x="1229" y="137"/>
                </a:lnTo>
                <a:lnTo>
                  <a:pt x="1262" y="123"/>
                </a:lnTo>
                <a:lnTo>
                  <a:pt x="1295" y="109"/>
                </a:lnTo>
                <a:lnTo>
                  <a:pt x="1328" y="95"/>
                </a:lnTo>
                <a:lnTo>
                  <a:pt x="1362" y="84"/>
                </a:lnTo>
                <a:lnTo>
                  <a:pt x="1397" y="72"/>
                </a:lnTo>
                <a:lnTo>
                  <a:pt x="1431" y="61"/>
                </a:lnTo>
                <a:lnTo>
                  <a:pt x="1465" y="52"/>
                </a:lnTo>
                <a:lnTo>
                  <a:pt x="1500" y="43"/>
                </a:lnTo>
                <a:lnTo>
                  <a:pt x="1535" y="34"/>
                </a:lnTo>
                <a:lnTo>
                  <a:pt x="1570" y="28"/>
                </a:lnTo>
                <a:lnTo>
                  <a:pt x="1605" y="22"/>
                </a:lnTo>
                <a:lnTo>
                  <a:pt x="1641" y="15"/>
                </a:lnTo>
                <a:lnTo>
                  <a:pt x="1675" y="11"/>
                </a:lnTo>
                <a:lnTo>
                  <a:pt x="1711" y="8"/>
                </a:lnTo>
                <a:lnTo>
                  <a:pt x="1746" y="4"/>
                </a:lnTo>
                <a:lnTo>
                  <a:pt x="1782" y="3"/>
                </a:lnTo>
                <a:lnTo>
                  <a:pt x="1817" y="1"/>
                </a:lnTo>
                <a:lnTo>
                  <a:pt x="1853" y="0"/>
                </a:lnTo>
                <a:lnTo>
                  <a:pt x="1889" y="1"/>
                </a:lnTo>
                <a:lnTo>
                  <a:pt x="1924" y="3"/>
                </a:lnTo>
                <a:lnTo>
                  <a:pt x="1960" y="4"/>
                </a:lnTo>
                <a:lnTo>
                  <a:pt x="1995" y="8"/>
                </a:lnTo>
                <a:lnTo>
                  <a:pt x="2031" y="11"/>
                </a:lnTo>
                <a:lnTo>
                  <a:pt x="2067" y="15"/>
                </a:lnTo>
                <a:lnTo>
                  <a:pt x="2102" y="22"/>
                </a:lnTo>
                <a:lnTo>
                  <a:pt x="2136" y="28"/>
                </a:lnTo>
                <a:lnTo>
                  <a:pt x="2172" y="34"/>
                </a:lnTo>
                <a:lnTo>
                  <a:pt x="2206" y="43"/>
                </a:lnTo>
                <a:lnTo>
                  <a:pt x="2241" y="52"/>
                </a:lnTo>
                <a:lnTo>
                  <a:pt x="2276" y="61"/>
                </a:lnTo>
                <a:lnTo>
                  <a:pt x="2311" y="72"/>
                </a:lnTo>
                <a:lnTo>
                  <a:pt x="2344" y="84"/>
                </a:lnTo>
                <a:lnTo>
                  <a:pt x="2378" y="95"/>
                </a:lnTo>
                <a:lnTo>
                  <a:pt x="2411" y="109"/>
                </a:lnTo>
                <a:lnTo>
                  <a:pt x="2445" y="123"/>
                </a:lnTo>
                <a:lnTo>
                  <a:pt x="2478" y="137"/>
                </a:lnTo>
                <a:lnTo>
                  <a:pt x="2511" y="154"/>
                </a:lnTo>
                <a:lnTo>
                  <a:pt x="2543" y="170"/>
                </a:lnTo>
                <a:lnTo>
                  <a:pt x="2575" y="188"/>
                </a:lnTo>
                <a:lnTo>
                  <a:pt x="2607" y="206"/>
                </a:lnTo>
                <a:lnTo>
                  <a:pt x="2638" y="225"/>
                </a:lnTo>
                <a:lnTo>
                  <a:pt x="2670" y="245"/>
                </a:lnTo>
                <a:lnTo>
                  <a:pt x="2701" y="266"/>
                </a:lnTo>
                <a:lnTo>
                  <a:pt x="2730" y="287"/>
                </a:lnTo>
                <a:lnTo>
                  <a:pt x="2760" y="310"/>
                </a:lnTo>
                <a:lnTo>
                  <a:pt x="2790" y="333"/>
                </a:lnTo>
                <a:lnTo>
                  <a:pt x="2819" y="357"/>
                </a:lnTo>
                <a:lnTo>
                  <a:pt x="2847" y="383"/>
                </a:lnTo>
                <a:lnTo>
                  <a:pt x="2875" y="408"/>
                </a:lnTo>
                <a:lnTo>
                  <a:pt x="2903" y="435"/>
                </a:lnTo>
                <a:lnTo>
                  <a:pt x="2929" y="463"/>
                </a:lnTo>
                <a:lnTo>
                  <a:pt x="2955" y="491"/>
                </a:lnTo>
                <a:lnTo>
                  <a:pt x="2980" y="519"/>
                </a:lnTo>
                <a:lnTo>
                  <a:pt x="3004" y="548"/>
                </a:lnTo>
                <a:lnTo>
                  <a:pt x="3027" y="577"/>
                </a:lnTo>
                <a:lnTo>
                  <a:pt x="3050" y="606"/>
                </a:lnTo>
                <a:lnTo>
                  <a:pt x="3072" y="637"/>
                </a:lnTo>
                <a:lnTo>
                  <a:pt x="3092" y="667"/>
                </a:lnTo>
                <a:lnTo>
                  <a:pt x="3112" y="699"/>
                </a:lnTo>
                <a:lnTo>
                  <a:pt x="3132" y="730"/>
                </a:lnTo>
                <a:lnTo>
                  <a:pt x="3149" y="761"/>
                </a:lnTo>
                <a:lnTo>
                  <a:pt x="3167" y="794"/>
                </a:lnTo>
                <a:lnTo>
                  <a:pt x="3184" y="826"/>
                </a:lnTo>
                <a:lnTo>
                  <a:pt x="3199" y="859"/>
                </a:lnTo>
                <a:lnTo>
                  <a:pt x="3214" y="892"/>
                </a:lnTo>
                <a:lnTo>
                  <a:pt x="3228" y="925"/>
                </a:lnTo>
                <a:lnTo>
                  <a:pt x="3241" y="960"/>
                </a:lnTo>
                <a:lnTo>
                  <a:pt x="3254" y="993"/>
                </a:lnTo>
                <a:lnTo>
                  <a:pt x="3265" y="1027"/>
                </a:lnTo>
                <a:lnTo>
                  <a:pt x="3275" y="1061"/>
                </a:lnTo>
                <a:lnTo>
                  <a:pt x="3285" y="1096"/>
                </a:lnTo>
                <a:lnTo>
                  <a:pt x="3294" y="1131"/>
                </a:lnTo>
                <a:lnTo>
                  <a:pt x="3303" y="1166"/>
                </a:lnTo>
                <a:lnTo>
                  <a:pt x="3309" y="1201"/>
                </a:lnTo>
                <a:lnTo>
                  <a:pt x="3316" y="1236"/>
                </a:lnTo>
                <a:lnTo>
                  <a:pt x="3322" y="1271"/>
                </a:lnTo>
                <a:lnTo>
                  <a:pt x="3326" y="1307"/>
                </a:lnTo>
                <a:lnTo>
                  <a:pt x="3330" y="1342"/>
                </a:lnTo>
                <a:lnTo>
                  <a:pt x="3334" y="1378"/>
                </a:lnTo>
                <a:lnTo>
                  <a:pt x="3335" y="1414"/>
                </a:lnTo>
                <a:lnTo>
                  <a:pt x="3336" y="1449"/>
                </a:lnTo>
                <a:lnTo>
                  <a:pt x="3337" y="1485"/>
                </a:lnTo>
                <a:lnTo>
                  <a:pt x="3336" y="1520"/>
                </a:lnTo>
                <a:lnTo>
                  <a:pt x="3335" y="1556"/>
                </a:lnTo>
                <a:lnTo>
                  <a:pt x="3334" y="1590"/>
                </a:lnTo>
                <a:lnTo>
                  <a:pt x="3330" y="1626"/>
                </a:lnTo>
                <a:lnTo>
                  <a:pt x="3326" y="1661"/>
                </a:lnTo>
                <a:lnTo>
                  <a:pt x="3322" y="1697"/>
                </a:lnTo>
                <a:lnTo>
                  <a:pt x="3316" y="1733"/>
                </a:lnTo>
                <a:lnTo>
                  <a:pt x="3309" y="1767"/>
                </a:lnTo>
                <a:lnTo>
                  <a:pt x="3303" y="1802"/>
                </a:lnTo>
                <a:lnTo>
                  <a:pt x="3294" y="1837"/>
                </a:lnTo>
                <a:lnTo>
                  <a:pt x="3285" y="1872"/>
                </a:lnTo>
                <a:lnTo>
                  <a:pt x="3276" y="1907"/>
                </a:lnTo>
                <a:lnTo>
                  <a:pt x="3265" y="1941"/>
                </a:lnTo>
                <a:lnTo>
                  <a:pt x="3254" y="1975"/>
                </a:lnTo>
                <a:lnTo>
                  <a:pt x="3241" y="2008"/>
                </a:lnTo>
                <a:lnTo>
                  <a:pt x="3228" y="2043"/>
                </a:lnTo>
                <a:lnTo>
                  <a:pt x="3214" y="2076"/>
                </a:lnTo>
                <a:lnTo>
                  <a:pt x="3199" y="2109"/>
                </a:lnTo>
                <a:lnTo>
                  <a:pt x="3184" y="2142"/>
                </a:lnTo>
                <a:lnTo>
                  <a:pt x="3167" y="2174"/>
                </a:lnTo>
                <a:lnTo>
                  <a:pt x="3149" y="2207"/>
                </a:lnTo>
                <a:lnTo>
                  <a:pt x="3132" y="2238"/>
                </a:lnTo>
                <a:lnTo>
                  <a:pt x="3112" y="2269"/>
                </a:lnTo>
                <a:lnTo>
                  <a:pt x="3092" y="2301"/>
                </a:lnTo>
                <a:lnTo>
                  <a:pt x="3072" y="2331"/>
                </a:lnTo>
                <a:lnTo>
                  <a:pt x="3050" y="2362"/>
                </a:lnTo>
                <a:lnTo>
                  <a:pt x="3027" y="2391"/>
                </a:lnTo>
                <a:lnTo>
                  <a:pt x="3004" y="2420"/>
                </a:lnTo>
                <a:lnTo>
                  <a:pt x="2980" y="2450"/>
                </a:lnTo>
                <a:lnTo>
                  <a:pt x="2955" y="2477"/>
                </a:lnTo>
                <a:lnTo>
                  <a:pt x="2929" y="2505"/>
                </a:lnTo>
                <a:lnTo>
                  <a:pt x="2903" y="2533"/>
                </a:lnTo>
                <a:lnTo>
                  <a:pt x="2876" y="2559"/>
                </a:lnTo>
                <a:lnTo>
                  <a:pt x="2848" y="2584"/>
                </a:lnTo>
                <a:lnTo>
                  <a:pt x="2821" y="2608"/>
                </a:lnTo>
                <a:lnTo>
                  <a:pt x="2793" y="2633"/>
                </a:lnTo>
                <a:lnTo>
                  <a:pt x="2764" y="2655"/>
                </a:lnTo>
                <a:lnTo>
                  <a:pt x="2735" y="2677"/>
                </a:lnTo>
                <a:lnTo>
                  <a:pt x="2706" y="2699"/>
                </a:lnTo>
                <a:lnTo>
                  <a:pt x="2677" y="2719"/>
                </a:lnTo>
                <a:lnTo>
                  <a:pt x="2646" y="2738"/>
                </a:lnTo>
                <a:lnTo>
                  <a:pt x="2616" y="2757"/>
                </a:lnTo>
                <a:lnTo>
                  <a:pt x="2585" y="2775"/>
                </a:lnTo>
                <a:lnTo>
                  <a:pt x="2553" y="2793"/>
                </a:lnTo>
                <a:lnTo>
                  <a:pt x="2523" y="2809"/>
                </a:lnTo>
                <a:lnTo>
                  <a:pt x="2491" y="2824"/>
                </a:lnTo>
                <a:lnTo>
                  <a:pt x="2459" y="2840"/>
                </a:lnTo>
                <a:lnTo>
                  <a:pt x="2426" y="2854"/>
                </a:lnTo>
                <a:lnTo>
                  <a:pt x="2375" y="2873"/>
                </a:lnTo>
                <a:lnTo>
                  <a:pt x="2325" y="2892"/>
                </a:lnTo>
                <a:lnTo>
                  <a:pt x="2272" y="2908"/>
                </a:lnTo>
                <a:lnTo>
                  <a:pt x="2220" y="2922"/>
                </a:lnTo>
                <a:lnTo>
                  <a:pt x="2167" y="2934"/>
                </a:lnTo>
                <a:lnTo>
                  <a:pt x="2114" y="2945"/>
                </a:lnTo>
                <a:lnTo>
                  <a:pt x="2061" y="2953"/>
                </a:lnTo>
                <a:lnTo>
                  <a:pt x="2007" y="2961"/>
                </a:lnTo>
                <a:lnTo>
                  <a:pt x="1953" y="2964"/>
                </a:lnTo>
                <a:lnTo>
                  <a:pt x="1900" y="2967"/>
                </a:lnTo>
                <a:lnTo>
                  <a:pt x="1845" y="2968"/>
                </a:lnTo>
                <a:lnTo>
                  <a:pt x="1792" y="2967"/>
                </a:lnTo>
                <a:lnTo>
                  <a:pt x="1739" y="2963"/>
                </a:lnTo>
                <a:lnTo>
                  <a:pt x="1684" y="2958"/>
                </a:lnTo>
                <a:lnTo>
                  <a:pt x="1631" y="2952"/>
                </a:lnTo>
                <a:lnTo>
                  <a:pt x="1577" y="2943"/>
                </a:lnTo>
                <a:lnTo>
                  <a:pt x="1525" y="2931"/>
                </a:lnTo>
                <a:lnTo>
                  <a:pt x="1472" y="2919"/>
                </a:lnTo>
                <a:lnTo>
                  <a:pt x="1420" y="2903"/>
                </a:lnTo>
                <a:lnTo>
                  <a:pt x="1369" y="2887"/>
                </a:lnTo>
                <a:lnTo>
                  <a:pt x="1317" y="2868"/>
                </a:lnTo>
                <a:lnTo>
                  <a:pt x="1266" y="2847"/>
                </a:lnTo>
                <a:lnTo>
                  <a:pt x="1216" y="2824"/>
                </a:lnTo>
                <a:lnTo>
                  <a:pt x="1167" y="2800"/>
                </a:lnTo>
                <a:lnTo>
                  <a:pt x="1118" y="2774"/>
                </a:lnTo>
                <a:lnTo>
                  <a:pt x="1070" y="2744"/>
                </a:lnTo>
                <a:lnTo>
                  <a:pt x="1024" y="2714"/>
                </a:lnTo>
                <a:lnTo>
                  <a:pt x="977" y="2682"/>
                </a:lnTo>
                <a:lnTo>
                  <a:pt x="933" y="2648"/>
                </a:lnTo>
                <a:lnTo>
                  <a:pt x="888" y="2612"/>
                </a:lnTo>
                <a:lnTo>
                  <a:pt x="846" y="2573"/>
                </a:lnTo>
                <a:lnTo>
                  <a:pt x="804" y="2533"/>
                </a:lnTo>
                <a:lnTo>
                  <a:pt x="769" y="2497"/>
                </a:lnTo>
                <a:lnTo>
                  <a:pt x="735" y="2458"/>
                </a:lnTo>
                <a:lnTo>
                  <a:pt x="702" y="2419"/>
                </a:lnTo>
                <a:lnTo>
                  <a:pt x="671" y="2380"/>
                </a:lnTo>
                <a:lnTo>
                  <a:pt x="641" y="2340"/>
                </a:lnTo>
                <a:lnTo>
                  <a:pt x="613" y="2298"/>
                </a:lnTo>
                <a:lnTo>
                  <a:pt x="586" y="2256"/>
                </a:lnTo>
                <a:lnTo>
                  <a:pt x="562" y="2214"/>
                </a:lnTo>
                <a:lnTo>
                  <a:pt x="533" y="2161"/>
                </a:lnTo>
                <a:lnTo>
                  <a:pt x="506" y="2106"/>
                </a:lnTo>
                <a:lnTo>
                  <a:pt x="482" y="2050"/>
                </a:lnTo>
                <a:lnTo>
                  <a:pt x="460" y="1994"/>
                </a:lnTo>
                <a:lnTo>
                  <a:pt x="441" y="1939"/>
                </a:lnTo>
                <a:lnTo>
                  <a:pt x="423" y="1881"/>
                </a:lnTo>
                <a:lnTo>
                  <a:pt x="409" y="1823"/>
                </a:lnTo>
                <a:lnTo>
                  <a:pt x="397" y="1766"/>
                </a:lnTo>
                <a:lnTo>
                  <a:pt x="386" y="1707"/>
                </a:lnTo>
                <a:lnTo>
                  <a:pt x="379" y="1647"/>
                </a:lnTo>
                <a:lnTo>
                  <a:pt x="374" y="1589"/>
                </a:lnTo>
                <a:lnTo>
                  <a:pt x="371" y="1529"/>
                </a:lnTo>
                <a:lnTo>
                  <a:pt x="370" y="1471"/>
                </a:lnTo>
                <a:lnTo>
                  <a:pt x="371" y="1411"/>
                </a:lnTo>
                <a:lnTo>
                  <a:pt x="376" y="1353"/>
                </a:lnTo>
                <a:lnTo>
                  <a:pt x="383" y="1293"/>
                </a:lnTo>
                <a:lnTo>
                  <a:pt x="391" y="1234"/>
                </a:lnTo>
                <a:lnTo>
                  <a:pt x="402" y="1176"/>
                </a:lnTo>
                <a:lnTo>
                  <a:pt x="416" y="1119"/>
                </a:lnTo>
                <a:lnTo>
                  <a:pt x="431" y="1060"/>
                </a:lnTo>
                <a:lnTo>
                  <a:pt x="450" y="1004"/>
                </a:lnTo>
                <a:lnTo>
                  <a:pt x="470" y="947"/>
                </a:lnTo>
                <a:lnTo>
                  <a:pt x="493" y="891"/>
                </a:lnTo>
                <a:lnTo>
                  <a:pt x="519" y="836"/>
                </a:lnTo>
                <a:lnTo>
                  <a:pt x="545" y="783"/>
                </a:lnTo>
                <a:lnTo>
                  <a:pt x="576" y="730"/>
                </a:lnTo>
                <a:lnTo>
                  <a:pt x="608" y="678"/>
                </a:lnTo>
                <a:lnTo>
                  <a:pt x="642" y="627"/>
                </a:lnTo>
                <a:lnTo>
                  <a:pt x="680" y="577"/>
                </a:lnTo>
                <a:lnTo>
                  <a:pt x="718" y="529"/>
                </a:lnTo>
                <a:lnTo>
                  <a:pt x="760" y="480"/>
                </a:lnTo>
                <a:lnTo>
                  <a:pt x="804" y="435"/>
                </a:lnTo>
                <a:close/>
                <a:moveTo>
                  <a:pt x="2560" y="646"/>
                </a:moveTo>
                <a:lnTo>
                  <a:pt x="2560" y="646"/>
                </a:lnTo>
                <a:lnTo>
                  <a:pt x="2583" y="666"/>
                </a:lnTo>
                <a:lnTo>
                  <a:pt x="2604" y="685"/>
                </a:lnTo>
                <a:lnTo>
                  <a:pt x="2624" y="705"/>
                </a:lnTo>
                <a:lnTo>
                  <a:pt x="2646" y="727"/>
                </a:lnTo>
                <a:lnTo>
                  <a:pt x="2665" y="749"/>
                </a:lnTo>
                <a:lnTo>
                  <a:pt x="2684" y="770"/>
                </a:lnTo>
                <a:lnTo>
                  <a:pt x="2721" y="815"/>
                </a:lnTo>
                <a:lnTo>
                  <a:pt x="2754" y="861"/>
                </a:lnTo>
                <a:lnTo>
                  <a:pt x="2785" y="908"/>
                </a:lnTo>
                <a:lnTo>
                  <a:pt x="2814" y="956"/>
                </a:lnTo>
                <a:lnTo>
                  <a:pt x="2839" y="1007"/>
                </a:lnTo>
                <a:lnTo>
                  <a:pt x="2862" y="1056"/>
                </a:lnTo>
                <a:lnTo>
                  <a:pt x="2882" y="1108"/>
                </a:lnTo>
                <a:lnTo>
                  <a:pt x="2899" y="1162"/>
                </a:lnTo>
                <a:lnTo>
                  <a:pt x="2914" y="1214"/>
                </a:lnTo>
                <a:lnTo>
                  <a:pt x="2927" y="1269"/>
                </a:lnTo>
                <a:lnTo>
                  <a:pt x="2936" y="1323"/>
                </a:lnTo>
                <a:lnTo>
                  <a:pt x="2942" y="1378"/>
                </a:lnTo>
                <a:lnTo>
                  <a:pt x="2946" y="1433"/>
                </a:lnTo>
                <a:lnTo>
                  <a:pt x="2947" y="1487"/>
                </a:lnTo>
                <a:lnTo>
                  <a:pt x="2946" y="1543"/>
                </a:lnTo>
                <a:lnTo>
                  <a:pt x="2941" y="1598"/>
                </a:lnTo>
                <a:lnTo>
                  <a:pt x="2935" y="1652"/>
                </a:lnTo>
                <a:lnTo>
                  <a:pt x="2924" y="1707"/>
                </a:lnTo>
                <a:lnTo>
                  <a:pt x="2912" y="1761"/>
                </a:lnTo>
                <a:lnTo>
                  <a:pt x="2896" y="1814"/>
                </a:lnTo>
                <a:lnTo>
                  <a:pt x="2877" y="1867"/>
                </a:lnTo>
                <a:lnTo>
                  <a:pt x="2856" y="1919"/>
                </a:lnTo>
                <a:lnTo>
                  <a:pt x="2832" y="1970"/>
                </a:lnTo>
                <a:lnTo>
                  <a:pt x="2805" y="2021"/>
                </a:lnTo>
                <a:lnTo>
                  <a:pt x="2791" y="2045"/>
                </a:lnTo>
                <a:lnTo>
                  <a:pt x="2776" y="2069"/>
                </a:lnTo>
                <a:lnTo>
                  <a:pt x="2759" y="2094"/>
                </a:lnTo>
                <a:lnTo>
                  <a:pt x="2743" y="2118"/>
                </a:lnTo>
                <a:lnTo>
                  <a:pt x="2726" y="2141"/>
                </a:lnTo>
                <a:lnTo>
                  <a:pt x="2707" y="2165"/>
                </a:lnTo>
                <a:lnTo>
                  <a:pt x="2689" y="2186"/>
                </a:lnTo>
                <a:lnTo>
                  <a:pt x="2669" y="2209"/>
                </a:lnTo>
                <a:lnTo>
                  <a:pt x="2649" y="2231"/>
                </a:lnTo>
                <a:lnTo>
                  <a:pt x="2628" y="2252"/>
                </a:lnTo>
                <a:lnTo>
                  <a:pt x="2556" y="2181"/>
                </a:lnTo>
                <a:lnTo>
                  <a:pt x="2594" y="2142"/>
                </a:lnTo>
                <a:lnTo>
                  <a:pt x="2628" y="2100"/>
                </a:lnTo>
                <a:lnTo>
                  <a:pt x="2660" y="2058"/>
                </a:lnTo>
                <a:lnTo>
                  <a:pt x="2691" y="2015"/>
                </a:lnTo>
                <a:lnTo>
                  <a:pt x="2717" y="1970"/>
                </a:lnTo>
                <a:lnTo>
                  <a:pt x="2741" y="1925"/>
                </a:lnTo>
                <a:lnTo>
                  <a:pt x="2763" y="1879"/>
                </a:lnTo>
                <a:lnTo>
                  <a:pt x="2782" y="1832"/>
                </a:lnTo>
                <a:lnTo>
                  <a:pt x="2799" y="1783"/>
                </a:lnTo>
                <a:lnTo>
                  <a:pt x="2813" y="1735"/>
                </a:lnTo>
                <a:lnTo>
                  <a:pt x="2825" y="1686"/>
                </a:lnTo>
                <a:lnTo>
                  <a:pt x="2834" y="1636"/>
                </a:lnTo>
                <a:lnTo>
                  <a:pt x="2841" y="1586"/>
                </a:lnTo>
                <a:lnTo>
                  <a:pt x="2844" y="1537"/>
                </a:lnTo>
                <a:lnTo>
                  <a:pt x="2846" y="1487"/>
                </a:lnTo>
                <a:lnTo>
                  <a:pt x="2844" y="1436"/>
                </a:lnTo>
                <a:lnTo>
                  <a:pt x="2842" y="1387"/>
                </a:lnTo>
                <a:lnTo>
                  <a:pt x="2835" y="1337"/>
                </a:lnTo>
                <a:lnTo>
                  <a:pt x="2827" y="1288"/>
                </a:lnTo>
                <a:lnTo>
                  <a:pt x="2816" y="1239"/>
                </a:lnTo>
                <a:lnTo>
                  <a:pt x="2802" y="1191"/>
                </a:lnTo>
                <a:lnTo>
                  <a:pt x="2786" y="1143"/>
                </a:lnTo>
                <a:lnTo>
                  <a:pt x="2768" y="1097"/>
                </a:lnTo>
                <a:lnTo>
                  <a:pt x="2748" y="1050"/>
                </a:lnTo>
                <a:lnTo>
                  <a:pt x="2724" y="1005"/>
                </a:lnTo>
                <a:lnTo>
                  <a:pt x="2698" y="961"/>
                </a:lnTo>
                <a:lnTo>
                  <a:pt x="2670" y="918"/>
                </a:lnTo>
                <a:lnTo>
                  <a:pt x="2640" y="876"/>
                </a:lnTo>
                <a:lnTo>
                  <a:pt x="2607" y="836"/>
                </a:lnTo>
                <a:lnTo>
                  <a:pt x="2572" y="797"/>
                </a:lnTo>
                <a:lnTo>
                  <a:pt x="2534" y="760"/>
                </a:lnTo>
                <a:lnTo>
                  <a:pt x="2495" y="725"/>
                </a:lnTo>
                <a:lnTo>
                  <a:pt x="2560" y="646"/>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endParaRPr>
          </a:p>
        </p:txBody>
      </p:sp>
      <p:sp>
        <p:nvSpPr>
          <p:cNvPr id="37" name="Abgerundetes Rechteck 35">
            <a:extLst>
              <a:ext uri="{FF2B5EF4-FFF2-40B4-BE49-F238E27FC236}">
                <a16:creationId xmlns:a16="http://schemas.microsoft.com/office/drawing/2014/main" id="{8BFC8C06-AC19-47DD-89A7-EF2974B90AB1}"/>
              </a:ext>
            </a:extLst>
          </p:cNvPr>
          <p:cNvSpPr/>
          <p:nvPr/>
        </p:nvSpPr>
        <p:spPr bwMode="gray">
          <a:xfrm>
            <a:off x="617628" y="4278228"/>
            <a:ext cx="10965993" cy="1038560"/>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100" b="0"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Pašvaldība neveic metodisku un regulāru pašizmaksas aprēķinu sniegtajiem pakalpojumiem (t.sk. Klientu apkalpošanas centra). Cenrāžu izstrādes ietvaros tiek apkopota informācija un aprēķinātas tiešās un netiešās izmaksas, kas attiecībā pret plānoto pakalpojuma sniegšanas apjomu tiek izmantota pakalpojuma cenas noteikšanai (ņemot vērā atvieglojumus atsevišķām iedzīvotāju kategorijām). Maksas pakalpojumu cenrādis tiek apstiprināts domē. Valsts noteiktās nodevas ir noteiktas saistošajos normatīvajos aktos. </a:t>
            </a:r>
          </a:p>
        </p:txBody>
      </p:sp>
      <p:sp>
        <p:nvSpPr>
          <p:cNvPr id="40" name="Rectangle 39">
            <a:extLst>
              <a:ext uri="{FF2B5EF4-FFF2-40B4-BE49-F238E27FC236}">
                <a16:creationId xmlns:a16="http://schemas.microsoft.com/office/drawing/2014/main" id="{F9280D3C-CB4D-45F4-9EDD-3CC9C327AFEE}"/>
              </a:ext>
            </a:extLst>
          </p:cNvPr>
          <p:cNvSpPr/>
          <p:nvPr/>
        </p:nvSpPr>
        <p:spPr>
          <a:xfrm>
            <a:off x="617629" y="4065310"/>
            <a:ext cx="10965992" cy="222933"/>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Pašvaldības atbilde</a:t>
            </a:r>
          </a:p>
        </p:txBody>
      </p:sp>
      <p:sp>
        <p:nvSpPr>
          <p:cNvPr id="43" name="Freeform 35">
            <a:extLst>
              <a:ext uri="{FF2B5EF4-FFF2-40B4-BE49-F238E27FC236}">
                <a16:creationId xmlns:a16="http://schemas.microsoft.com/office/drawing/2014/main" id="{280C0A06-5FCA-4559-87BC-3573097647DF}"/>
              </a:ext>
            </a:extLst>
          </p:cNvPr>
          <p:cNvSpPr>
            <a:spLocks noChangeAspect="1" noEditPoints="1"/>
          </p:cNvSpPr>
          <p:nvPr/>
        </p:nvSpPr>
        <p:spPr bwMode="auto">
          <a:xfrm rot="10800000" flipV="1">
            <a:off x="837534" y="4664291"/>
            <a:ext cx="572832" cy="328214"/>
          </a:xfrm>
          <a:custGeom>
            <a:avLst/>
            <a:gdLst>
              <a:gd name="T0" fmla="*/ 2147483647 w 6360"/>
              <a:gd name="T1" fmla="*/ 2147483647 h 4761"/>
              <a:gd name="T2" fmla="*/ 2147483647 w 6360"/>
              <a:gd name="T3" fmla="*/ 2147483647 h 4761"/>
              <a:gd name="T4" fmla="*/ 2147483647 w 6360"/>
              <a:gd name="T5" fmla="*/ 2147483647 h 4761"/>
              <a:gd name="T6" fmla="*/ 2147483647 w 6360"/>
              <a:gd name="T7" fmla="*/ 2147483647 h 4761"/>
              <a:gd name="T8" fmla="*/ 2147483647 w 6360"/>
              <a:gd name="T9" fmla="*/ 2147483647 h 4761"/>
              <a:gd name="T10" fmla="*/ 2147483647 w 6360"/>
              <a:gd name="T11" fmla="*/ 2147483647 h 4761"/>
              <a:gd name="T12" fmla="*/ 2147483647 w 6360"/>
              <a:gd name="T13" fmla="*/ 2147483647 h 4761"/>
              <a:gd name="T14" fmla="*/ 2147483647 w 6360"/>
              <a:gd name="T15" fmla="*/ 2147483647 h 4761"/>
              <a:gd name="T16" fmla="*/ 2147483647 w 6360"/>
              <a:gd name="T17" fmla="*/ 2147483647 h 4761"/>
              <a:gd name="T18" fmla="*/ 2147483647 w 6360"/>
              <a:gd name="T19" fmla="*/ 2147483647 h 4761"/>
              <a:gd name="T20" fmla="*/ 2147483647 w 6360"/>
              <a:gd name="T21" fmla="*/ 2147483647 h 4761"/>
              <a:gd name="T22" fmla="*/ 2147483647 w 6360"/>
              <a:gd name="T23" fmla="*/ 2147483647 h 4761"/>
              <a:gd name="T24" fmla="*/ 2147483647 w 6360"/>
              <a:gd name="T25" fmla="*/ 2147483647 h 4761"/>
              <a:gd name="T26" fmla="*/ 2147483647 w 6360"/>
              <a:gd name="T27" fmla="*/ 2147483647 h 4761"/>
              <a:gd name="T28" fmla="*/ 2147483647 w 6360"/>
              <a:gd name="T29" fmla="*/ 2147483647 h 4761"/>
              <a:gd name="T30" fmla="*/ 2147483647 w 6360"/>
              <a:gd name="T31" fmla="*/ 2147483647 h 4761"/>
              <a:gd name="T32" fmla="*/ 2147483647 w 6360"/>
              <a:gd name="T33" fmla="*/ 2147483647 h 4761"/>
              <a:gd name="T34" fmla="*/ 2147483647 w 6360"/>
              <a:gd name="T35" fmla="*/ 2147483647 h 4761"/>
              <a:gd name="T36" fmla="*/ 2147483647 w 6360"/>
              <a:gd name="T37" fmla="*/ 2147483647 h 4761"/>
              <a:gd name="T38" fmla="*/ 2147483647 w 6360"/>
              <a:gd name="T39" fmla="*/ 2147483647 h 4761"/>
              <a:gd name="T40" fmla="*/ 2147483647 w 6360"/>
              <a:gd name="T41" fmla="*/ 2147483647 h 4761"/>
              <a:gd name="T42" fmla="*/ 2147483647 w 6360"/>
              <a:gd name="T43" fmla="*/ 2147483647 h 4761"/>
              <a:gd name="T44" fmla="*/ 2147483647 w 6360"/>
              <a:gd name="T45" fmla="*/ 2147483647 h 4761"/>
              <a:gd name="T46" fmla="*/ 2147483647 w 6360"/>
              <a:gd name="T47" fmla="*/ 2147483647 h 4761"/>
              <a:gd name="T48" fmla="*/ 2147483647 w 6360"/>
              <a:gd name="T49" fmla="*/ 2147483647 h 4761"/>
              <a:gd name="T50" fmla="*/ 2147483647 w 6360"/>
              <a:gd name="T51" fmla="*/ 2147483647 h 4761"/>
              <a:gd name="T52" fmla="*/ 2147483647 w 6360"/>
              <a:gd name="T53" fmla="*/ 2147483647 h 4761"/>
              <a:gd name="T54" fmla="*/ 2147483647 w 6360"/>
              <a:gd name="T55" fmla="*/ 2147483647 h 4761"/>
              <a:gd name="T56" fmla="*/ 2147483647 w 6360"/>
              <a:gd name="T57" fmla="*/ 2147483647 h 4761"/>
              <a:gd name="T58" fmla="*/ 2147483647 w 6360"/>
              <a:gd name="T59" fmla="*/ 2147483647 h 4761"/>
              <a:gd name="T60" fmla="*/ 2147483647 w 6360"/>
              <a:gd name="T61" fmla="*/ 2147483647 h 4761"/>
              <a:gd name="T62" fmla="*/ 2147483647 w 6360"/>
              <a:gd name="T63" fmla="*/ 2147483647 h 4761"/>
              <a:gd name="T64" fmla="*/ 2147483647 w 6360"/>
              <a:gd name="T65" fmla="*/ 2147483647 h 4761"/>
              <a:gd name="T66" fmla="*/ 2147483647 w 6360"/>
              <a:gd name="T67" fmla="*/ 2147483647 h 4761"/>
              <a:gd name="T68" fmla="*/ 2147483647 w 6360"/>
              <a:gd name="T69" fmla="*/ 2147483647 h 4761"/>
              <a:gd name="T70" fmla="*/ 2147483647 w 6360"/>
              <a:gd name="T71" fmla="*/ 2147483647 h 4761"/>
              <a:gd name="T72" fmla="*/ 2147483647 w 6360"/>
              <a:gd name="T73" fmla="*/ 2147483647 h 4761"/>
              <a:gd name="T74" fmla="*/ 2147483647 w 6360"/>
              <a:gd name="T75" fmla="*/ 2147483647 h 4761"/>
              <a:gd name="T76" fmla="*/ 2147483647 w 6360"/>
              <a:gd name="T77" fmla="*/ 2147483647 h 4761"/>
              <a:gd name="T78" fmla="*/ 2147483647 w 6360"/>
              <a:gd name="T79" fmla="*/ 2147483647 h 4761"/>
              <a:gd name="T80" fmla="*/ 2147483647 w 6360"/>
              <a:gd name="T81" fmla="*/ 2147483647 h 4761"/>
              <a:gd name="T82" fmla="*/ 2147483647 w 6360"/>
              <a:gd name="T83" fmla="*/ 2147483647 h 4761"/>
              <a:gd name="T84" fmla="*/ 2147483647 w 6360"/>
              <a:gd name="T85" fmla="*/ 2147483647 h 4761"/>
              <a:gd name="T86" fmla="*/ 2147483647 w 6360"/>
              <a:gd name="T87" fmla="*/ 2147483647 h 4761"/>
              <a:gd name="T88" fmla="*/ 2147483647 w 6360"/>
              <a:gd name="T89" fmla="*/ 2147483647 h 4761"/>
              <a:gd name="T90" fmla="*/ 2147483647 w 6360"/>
              <a:gd name="T91" fmla="*/ 2147483647 h 4761"/>
              <a:gd name="T92" fmla="*/ 2147483647 w 6360"/>
              <a:gd name="T93" fmla="*/ 2147483647 h 4761"/>
              <a:gd name="T94" fmla="*/ 2147483647 w 6360"/>
              <a:gd name="T95" fmla="*/ 2147483647 h 4761"/>
              <a:gd name="T96" fmla="*/ 2147483647 w 6360"/>
              <a:gd name="T97" fmla="*/ 2147483647 h 4761"/>
              <a:gd name="T98" fmla="*/ 2147483647 w 6360"/>
              <a:gd name="T99" fmla="*/ 2147483647 h 4761"/>
              <a:gd name="T100" fmla="*/ 2147483647 w 6360"/>
              <a:gd name="T101" fmla="*/ 2147483647 h 4761"/>
              <a:gd name="T102" fmla="*/ 2147483647 w 6360"/>
              <a:gd name="T103" fmla="*/ 2147483647 h 4761"/>
              <a:gd name="T104" fmla="*/ 2147483647 w 6360"/>
              <a:gd name="T105" fmla="*/ 2147483647 h 4761"/>
              <a:gd name="T106" fmla="*/ 2147483647 w 6360"/>
              <a:gd name="T107" fmla="*/ 2147483647 h 4761"/>
              <a:gd name="T108" fmla="*/ 2147483647 w 6360"/>
              <a:gd name="T109" fmla="*/ 2147483647 h 4761"/>
              <a:gd name="T110" fmla="*/ 2147483647 w 6360"/>
              <a:gd name="T111" fmla="*/ 2147483647 h 4761"/>
              <a:gd name="T112" fmla="*/ 2147483647 w 6360"/>
              <a:gd name="T113" fmla="*/ 2147483647 h 4761"/>
              <a:gd name="T114" fmla="*/ 2147483647 w 6360"/>
              <a:gd name="T115" fmla="*/ 2147483647 h 4761"/>
              <a:gd name="T116" fmla="*/ 2147483647 w 6360"/>
              <a:gd name="T117" fmla="*/ 2147483647 h 4761"/>
              <a:gd name="T118" fmla="*/ 2147483647 w 6360"/>
              <a:gd name="T119" fmla="*/ 2147483647 h 4761"/>
              <a:gd name="T120" fmla="*/ 2147483647 w 6360"/>
              <a:gd name="T121" fmla="*/ 2147483647 h 476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0"/>
              <a:gd name="T184" fmla="*/ 0 h 4761"/>
              <a:gd name="T185" fmla="*/ 6360 w 6360"/>
              <a:gd name="T186" fmla="*/ 4761 h 476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0" h="4761">
                <a:moveTo>
                  <a:pt x="3538" y="2658"/>
                </a:moveTo>
                <a:lnTo>
                  <a:pt x="3538" y="3341"/>
                </a:lnTo>
                <a:lnTo>
                  <a:pt x="3639" y="3329"/>
                </a:lnTo>
                <a:lnTo>
                  <a:pt x="3741" y="3315"/>
                </a:lnTo>
                <a:lnTo>
                  <a:pt x="3841" y="3300"/>
                </a:lnTo>
                <a:lnTo>
                  <a:pt x="3940" y="3284"/>
                </a:lnTo>
                <a:lnTo>
                  <a:pt x="4037" y="3265"/>
                </a:lnTo>
                <a:lnTo>
                  <a:pt x="4130" y="3244"/>
                </a:lnTo>
                <a:lnTo>
                  <a:pt x="4221" y="3221"/>
                </a:lnTo>
                <a:lnTo>
                  <a:pt x="4308" y="3195"/>
                </a:lnTo>
                <a:lnTo>
                  <a:pt x="4308" y="2488"/>
                </a:lnTo>
                <a:lnTo>
                  <a:pt x="4222" y="2514"/>
                </a:lnTo>
                <a:lnTo>
                  <a:pt x="4132" y="2538"/>
                </a:lnTo>
                <a:lnTo>
                  <a:pt x="4040" y="2562"/>
                </a:lnTo>
                <a:lnTo>
                  <a:pt x="3945" y="2585"/>
                </a:lnTo>
                <a:lnTo>
                  <a:pt x="3846" y="2604"/>
                </a:lnTo>
                <a:lnTo>
                  <a:pt x="3746" y="2624"/>
                </a:lnTo>
                <a:lnTo>
                  <a:pt x="3643" y="2641"/>
                </a:lnTo>
                <a:lnTo>
                  <a:pt x="3538" y="2658"/>
                </a:lnTo>
                <a:close/>
                <a:moveTo>
                  <a:pt x="3408" y="3352"/>
                </a:moveTo>
                <a:lnTo>
                  <a:pt x="3408" y="2674"/>
                </a:lnTo>
                <a:lnTo>
                  <a:pt x="3315" y="2683"/>
                </a:lnTo>
                <a:lnTo>
                  <a:pt x="3221" y="2693"/>
                </a:lnTo>
                <a:lnTo>
                  <a:pt x="3128" y="2701"/>
                </a:lnTo>
                <a:lnTo>
                  <a:pt x="3031" y="2706"/>
                </a:lnTo>
                <a:lnTo>
                  <a:pt x="2934" y="2711"/>
                </a:lnTo>
                <a:lnTo>
                  <a:pt x="2835" y="2716"/>
                </a:lnTo>
                <a:lnTo>
                  <a:pt x="2737" y="2717"/>
                </a:lnTo>
                <a:lnTo>
                  <a:pt x="2637" y="2717"/>
                </a:lnTo>
                <a:lnTo>
                  <a:pt x="2637" y="3379"/>
                </a:lnTo>
                <a:lnTo>
                  <a:pt x="2824" y="3379"/>
                </a:lnTo>
                <a:lnTo>
                  <a:pt x="2921" y="3378"/>
                </a:lnTo>
                <a:lnTo>
                  <a:pt x="3016" y="3374"/>
                </a:lnTo>
                <a:lnTo>
                  <a:pt x="3115" y="3371"/>
                </a:lnTo>
                <a:lnTo>
                  <a:pt x="3211" y="3366"/>
                </a:lnTo>
                <a:lnTo>
                  <a:pt x="3310" y="3360"/>
                </a:lnTo>
                <a:lnTo>
                  <a:pt x="3408" y="3352"/>
                </a:lnTo>
                <a:close/>
                <a:moveTo>
                  <a:pt x="1736" y="2654"/>
                </a:moveTo>
                <a:lnTo>
                  <a:pt x="1736" y="3336"/>
                </a:lnTo>
                <a:lnTo>
                  <a:pt x="1891" y="3349"/>
                </a:lnTo>
                <a:lnTo>
                  <a:pt x="2075" y="3362"/>
                </a:lnTo>
                <a:lnTo>
                  <a:pt x="2175" y="3366"/>
                </a:lnTo>
                <a:lnTo>
                  <a:pt x="2281" y="3371"/>
                </a:lnTo>
                <a:lnTo>
                  <a:pt x="2393" y="3376"/>
                </a:lnTo>
                <a:lnTo>
                  <a:pt x="2508" y="3378"/>
                </a:lnTo>
                <a:lnTo>
                  <a:pt x="2508" y="2716"/>
                </a:lnTo>
                <a:lnTo>
                  <a:pt x="2412" y="2712"/>
                </a:lnTo>
                <a:lnTo>
                  <a:pt x="2317" y="2709"/>
                </a:lnTo>
                <a:lnTo>
                  <a:pt x="2222" y="2704"/>
                </a:lnTo>
                <a:lnTo>
                  <a:pt x="2125" y="2696"/>
                </a:lnTo>
                <a:lnTo>
                  <a:pt x="2028" y="2688"/>
                </a:lnTo>
                <a:lnTo>
                  <a:pt x="1931" y="2679"/>
                </a:lnTo>
                <a:lnTo>
                  <a:pt x="1834" y="2667"/>
                </a:lnTo>
                <a:lnTo>
                  <a:pt x="1736" y="2654"/>
                </a:lnTo>
                <a:close/>
                <a:moveTo>
                  <a:pt x="1607" y="3320"/>
                </a:moveTo>
                <a:lnTo>
                  <a:pt x="1607" y="2635"/>
                </a:lnTo>
                <a:lnTo>
                  <a:pt x="1505" y="2617"/>
                </a:lnTo>
                <a:lnTo>
                  <a:pt x="1410" y="2599"/>
                </a:lnTo>
                <a:lnTo>
                  <a:pt x="1316" y="2580"/>
                </a:lnTo>
                <a:lnTo>
                  <a:pt x="1227" y="2561"/>
                </a:lnTo>
                <a:lnTo>
                  <a:pt x="1142" y="2541"/>
                </a:lnTo>
                <a:lnTo>
                  <a:pt x="1059" y="2522"/>
                </a:lnTo>
                <a:lnTo>
                  <a:pt x="982" y="2501"/>
                </a:lnTo>
                <a:lnTo>
                  <a:pt x="907" y="2480"/>
                </a:lnTo>
                <a:lnTo>
                  <a:pt x="836" y="2457"/>
                </a:lnTo>
                <a:lnTo>
                  <a:pt x="836" y="3132"/>
                </a:lnTo>
                <a:lnTo>
                  <a:pt x="907" y="3156"/>
                </a:lnTo>
                <a:lnTo>
                  <a:pt x="983" y="3181"/>
                </a:lnTo>
                <a:lnTo>
                  <a:pt x="1064" y="3203"/>
                </a:lnTo>
                <a:lnTo>
                  <a:pt x="1150" y="3226"/>
                </a:lnTo>
                <a:lnTo>
                  <a:pt x="1240" y="3249"/>
                </a:lnTo>
                <a:lnTo>
                  <a:pt x="1335" y="3270"/>
                </a:lnTo>
                <a:lnTo>
                  <a:pt x="1434" y="3291"/>
                </a:lnTo>
                <a:lnTo>
                  <a:pt x="1539" y="3310"/>
                </a:lnTo>
                <a:lnTo>
                  <a:pt x="1607" y="3320"/>
                </a:lnTo>
                <a:close/>
                <a:moveTo>
                  <a:pt x="4437" y="2443"/>
                </a:moveTo>
                <a:lnTo>
                  <a:pt x="4437" y="3152"/>
                </a:lnTo>
                <a:lnTo>
                  <a:pt x="4484" y="3134"/>
                </a:lnTo>
                <a:lnTo>
                  <a:pt x="4527" y="3115"/>
                </a:lnTo>
                <a:lnTo>
                  <a:pt x="4571" y="3095"/>
                </a:lnTo>
                <a:lnTo>
                  <a:pt x="4613" y="3076"/>
                </a:lnTo>
                <a:lnTo>
                  <a:pt x="4653" y="3053"/>
                </a:lnTo>
                <a:lnTo>
                  <a:pt x="4690" y="3032"/>
                </a:lnTo>
                <a:lnTo>
                  <a:pt x="4728" y="3008"/>
                </a:lnTo>
                <a:lnTo>
                  <a:pt x="4763" y="2985"/>
                </a:lnTo>
                <a:lnTo>
                  <a:pt x="4795" y="2960"/>
                </a:lnTo>
                <a:lnTo>
                  <a:pt x="4828" y="2934"/>
                </a:lnTo>
                <a:lnTo>
                  <a:pt x="4857" y="2906"/>
                </a:lnTo>
                <a:lnTo>
                  <a:pt x="4884" y="2879"/>
                </a:lnTo>
                <a:lnTo>
                  <a:pt x="4908" y="2850"/>
                </a:lnTo>
                <a:lnTo>
                  <a:pt x="4933" y="2821"/>
                </a:lnTo>
                <a:lnTo>
                  <a:pt x="4954" y="2790"/>
                </a:lnTo>
                <a:lnTo>
                  <a:pt x="4971" y="2758"/>
                </a:lnTo>
                <a:lnTo>
                  <a:pt x="4988" y="2149"/>
                </a:lnTo>
                <a:lnTo>
                  <a:pt x="4962" y="2170"/>
                </a:lnTo>
                <a:lnTo>
                  <a:pt x="4936" y="2189"/>
                </a:lnTo>
                <a:lnTo>
                  <a:pt x="4908" y="2210"/>
                </a:lnTo>
                <a:lnTo>
                  <a:pt x="4879" y="2230"/>
                </a:lnTo>
                <a:lnTo>
                  <a:pt x="4818" y="2268"/>
                </a:lnTo>
                <a:lnTo>
                  <a:pt x="4752" y="2306"/>
                </a:lnTo>
                <a:lnTo>
                  <a:pt x="4679" y="2343"/>
                </a:lnTo>
                <a:lnTo>
                  <a:pt x="4603" y="2377"/>
                </a:lnTo>
                <a:lnTo>
                  <a:pt x="4523" y="2411"/>
                </a:lnTo>
                <a:lnTo>
                  <a:pt x="4437" y="2443"/>
                </a:lnTo>
                <a:close/>
                <a:moveTo>
                  <a:pt x="707" y="3084"/>
                </a:moveTo>
                <a:lnTo>
                  <a:pt x="707" y="2414"/>
                </a:lnTo>
                <a:lnTo>
                  <a:pt x="635" y="2386"/>
                </a:lnTo>
                <a:lnTo>
                  <a:pt x="568" y="2359"/>
                </a:lnTo>
                <a:lnTo>
                  <a:pt x="505" y="2330"/>
                </a:lnTo>
                <a:lnTo>
                  <a:pt x="447" y="2301"/>
                </a:lnTo>
                <a:lnTo>
                  <a:pt x="394" y="2272"/>
                </a:lnTo>
                <a:lnTo>
                  <a:pt x="344" y="2241"/>
                </a:lnTo>
                <a:lnTo>
                  <a:pt x="299" y="2212"/>
                </a:lnTo>
                <a:lnTo>
                  <a:pt x="258" y="2181"/>
                </a:lnTo>
                <a:lnTo>
                  <a:pt x="258" y="2763"/>
                </a:lnTo>
                <a:lnTo>
                  <a:pt x="268" y="2780"/>
                </a:lnTo>
                <a:lnTo>
                  <a:pt x="281" y="2800"/>
                </a:lnTo>
                <a:lnTo>
                  <a:pt x="295" y="2819"/>
                </a:lnTo>
                <a:lnTo>
                  <a:pt x="312" y="2838"/>
                </a:lnTo>
                <a:lnTo>
                  <a:pt x="331" y="2859"/>
                </a:lnTo>
                <a:lnTo>
                  <a:pt x="352" y="2879"/>
                </a:lnTo>
                <a:lnTo>
                  <a:pt x="376" y="2898"/>
                </a:lnTo>
                <a:lnTo>
                  <a:pt x="402" y="2919"/>
                </a:lnTo>
                <a:lnTo>
                  <a:pt x="431" y="2940"/>
                </a:lnTo>
                <a:lnTo>
                  <a:pt x="463" y="2960"/>
                </a:lnTo>
                <a:lnTo>
                  <a:pt x="497" y="2981"/>
                </a:lnTo>
                <a:lnTo>
                  <a:pt x="533" y="3001"/>
                </a:lnTo>
                <a:lnTo>
                  <a:pt x="573" y="3022"/>
                </a:lnTo>
                <a:lnTo>
                  <a:pt x="615" y="3042"/>
                </a:lnTo>
                <a:lnTo>
                  <a:pt x="659" y="3063"/>
                </a:lnTo>
                <a:lnTo>
                  <a:pt x="707" y="3084"/>
                </a:lnTo>
                <a:close/>
                <a:moveTo>
                  <a:pt x="1485" y="1079"/>
                </a:moveTo>
                <a:lnTo>
                  <a:pt x="1485" y="1079"/>
                </a:lnTo>
                <a:lnTo>
                  <a:pt x="1368" y="1104"/>
                </a:lnTo>
                <a:lnTo>
                  <a:pt x="1251" y="1132"/>
                </a:lnTo>
                <a:lnTo>
                  <a:pt x="1140" y="1162"/>
                </a:lnTo>
                <a:lnTo>
                  <a:pt x="1030" y="1196"/>
                </a:lnTo>
                <a:lnTo>
                  <a:pt x="927" y="1232"/>
                </a:lnTo>
                <a:lnTo>
                  <a:pt x="827" y="1269"/>
                </a:lnTo>
                <a:lnTo>
                  <a:pt x="780" y="1288"/>
                </a:lnTo>
                <a:lnTo>
                  <a:pt x="733" y="1309"/>
                </a:lnTo>
                <a:lnTo>
                  <a:pt x="688" y="1329"/>
                </a:lnTo>
                <a:lnTo>
                  <a:pt x="644" y="1351"/>
                </a:lnTo>
                <a:lnTo>
                  <a:pt x="604" y="1372"/>
                </a:lnTo>
                <a:lnTo>
                  <a:pt x="564" y="1393"/>
                </a:lnTo>
                <a:lnTo>
                  <a:pt x="525" y="1416"/>
                </a:lnTo>
                <a:lnTo>
                  <a:pt x="488" y="1439"/>
                </a:lnTo>
                <a:lnTo>
                  <a:pt x="452" y="1461"/>
                </a:lnTo>
                <a:lnTo>
                  <a:pt x="420" y="1485"/>
                </a:lnTo>
                <a:lnTo>
                  <a:pt x="389" y="1508"/>
                </a:lnTo>
                <a:lnTo>
                  <a:pt x="360" y="1532"/>
                </a:lnTo>
                <a:lnTo>
                  <a:pt x="333" y="1556"/>
                </a:lnTo>
                <a:lnTo>
                  <a:pt x="307" y="1581"/>
                </a:lnTo>
                <a:lnTo>
                  <a:pt x="284" y="1605"/>
                </a:lnTo>
                <a:lnTo>
                  <a:pt x="263" y="1631"/>
                </a:lnTo>
                <a:lnTo>
                  <a:pt x="245" y="1655"/>
                </a:lnTo>
                <a:lnTo>
                  <a:pt x="229" y="1681"/>
                </a:lnTo>
                <a:lnTo>
                  <a:pt x="216" y="1707"/>
                </a:lnTo>
                <a:lnTo>
                  <a:pt x="205" y="1731"/>
                </a:lnTo>
                <a:lnTo>
                  <a:pt x="197" y="1757"/>
                </a:lnTo>
                <a:lnTo>
                  <a:pt x="191" y="1782"/>
                </a:lnTo>
                <a:lnTo>
                  <a:pt x="187" y="1808"/>
                </a:lnTo>
                <a:lnTo>
                  <a:pt x="187" y="1834"/>
                </a:lnTo>
                <a:lnTo>
                  <a:pt x="189" y="1860"/>
                </a:lnTo>
                <a:lnTo>
                  <a:pt x="194" y="1886"/>
                </a:lnTo>
                <a:lnTo>
                  <a:pt x="202" y="1912"/>
                </a:lnTo>
                <a:lnTo>
                  <a:pt x="213" y="1937"/>
                </a:lnTo>
                <a:lnTo>
                  <a:pt x="228" y="1963"/>
                </a:lnTo>
                <a:lnTo>
                  <a:pt x="245" y="1988"/>
                </a:lnTo>
                <a:lnTo>
                  <a:pt x="265" y="2013"/>
                </a:lnTo>
                <a:lnTo>
                  <a:pt x="289" y="2039"/>
                </a:lnTo>
                <a:lnTo>
                  <a:pt x="315" y="2065"/>
                </a:lnTo>
                <a:lnTo>
                  <a:pt x="346" y="2089"/>
                </a:lnTo>
                <a:lnTo>
                  <a:pt x="379" y="2113"/>
                </a:lnTo>
                <a:lnTo>
                  <a:pt x="417" y="2139"/>
                </a:lnTo>
                <a:lnTo>
                  <a:pt x="457" y="2164"/>
                </a:lnTo>
                <a:lnTo>
                  <a:pt x="501" y="2188"/>
                </a:lnTo>
                <a:lnTo>
                  <a:pt x="549" y="2212"/>
                </a:lnTo>
                <a:lnTo>
                  <a:pt x="601" y="2235"/>
                </a:lnTo>
                <a:lnTo>
                  <a:pt x="656" y="2259"/>
                </a:lnTo>
                <a:lnTo>
                  <a:pt x="714" y="2281"/>
                </a:lnTo>
                <a:lnTo>
                  <a:pt x="777" y="2304"/>
                </a:lnTo>
                <a:lnTo>
                  <a:pt x="844" y="2327"/>
                </a:lnTo>
                <a:lnTo>
                  <a:pt x="915" y="2349"/>
                </a:lnTo>
                <a:lnTo>
                  <a:pt x="990" y="2370"/>
                </a:lnTo>
                <a:lnTo>
                  <a:pt x="1069" y="2391"/>
                </a:lnTo>
                <a:lnTo>
                  <a:pt x="1151" y="2412"/>
                </a:lnTo>
                <a:lnTo>
                  <a:pt x="1240" y="2432"/>
                </a:lnTo>
                <a:lnTo>
                  <a:pt x="1330" y="2453"/>
                </a:lnTo>
                <a:lnTo>
                  <a:pt x="1427" y="2472"/>
                </a:lnTo>
                <a:lnTo>
                  <a:pt x="1527" y="2490"/>
                </a:lnTo>
                <a:lnTo>
                  <a:pt x="1660" y="2512"/>
                </a:lnTo>
                <a:lnTo>
                  <a:pt x="1791" y="2532"/>
                </a:lnTo>
                <a:lnTo>
                  <a:pt x="1921" y="2548"/>
                </a:lnTo>
                <a:lnTo>
                  <a:pt x="2051" y="2561"/>
                </a:lnTo>
                <a:lnTo>
                  <a:pt x="2180" y="2572"/>
                </a:lnTo>
                <a:lnTo>
                  <a:pt x="2309" y="2580"/>
                </a:lnTo>
                <a:lnTo>
                  <a:pt x="2436" y="2585"/>
                </a:lnTo>
                <a:lnTo>
                  <a:pt x="2562" y="2588"/>
                </a:lnTo>
                <a:lnTo>
                  <a:pt x="2687" y="2588"/>
                </a:lnTo>
                <a:lnTo>
                  <a:pt x="2811" y="2587"/>
                </a:lnTo>
                <a:lnTo>
                  <a:pt x="2934" y="2582"/>
                </a:lnTo>
                <a:lnTo>
                  <a:pt x="3053" y="2577"/>
                </a:lnTo>
                <a:lnTo>
                  <a:pt x="3171" y="2567"/>
                </a:lnTo>
                <a:lnTo>
                  <a:pt x="3287" y="2557"/>
                </a:lnTo>
                <a:lnTo>
                  <a:pt x="3402" y="2545"/>
                </a:lnTo>
                <a:lnTo>
                  <a:pt x="3513" y="2530"/>
                </a:lnTo>
                <a:lnTo>
                  <a:pt x="3622" y="2514"/>
                </a:lnTo>
                <a:lnTo>
                  <a:pt x="3728" y="2496"/>
                </a:lnTo>
                <a:lnTo>
                  <a:pt x="3832" y="2477"/>
                </a:lnTo>
                <a:lnTo>
                  <a:pt x="3932" y="2454"/>
                </a:lnTo>
                <a:lnTo>
                  <a:pt x="4028" y="2432"/>
                </a:lnTo>
                <a:lnTo>
                  <a:pt x="4122" y="2407"/>
                </a:lnTo>
                <a:lnTo>
                  <a:pt x="4213" y="2382"/>
                </a:lnTo>
                <a:lnTo>
                  <a:pt x="4300" y="2354"/>
                </a:lnTo>
                <a:lnTo>
                  <a:pt x="4382" y="2327"/>
                </a:lnTo>
                <a:lnTo>
                  <a:pt x="4461" y="2296"/>
                </a:lnTo>
                <a:lnTo>
                  <a:pt x="4535" y="2265"/>
                </a:lnTo>
                <a:lnTo>
                  <a:pt x="4607" y="2235"/>
                </a:lnTo>
                <a:lnTo>
                  <a:pt x="4673" y="2202"/>
                </a:lnTo>
                <a:lnTo>
                  <a:pt x="4734" y="2168"/>
                </a:lnTo>
                <a:lnTo>
                  <a:pt x="4791" y="2134"/>
                </a:lnTo>
                <a:lnTo>
                  <a:pt x="4842" y="2099"/>
                </a:lnTo>
                <a:lnTo>
                  <a:pt x="4752" y="2125"/>
                </a:lnTo>
                <a:lnTo>
                  <a:pt x="4658" y="2147"/>
                </a:lnTo>
                <a:lnTo>
                  <a:pt x="4563" y="2168"/>
                </a:lnTo>
                <a:lnTo>
                  <a:pt x="4463" y="2188"/>
                </a:lnTo>
                <a:lnTo>
                  <a:pt x="4361" y="2206"/>
                </a:lnTo>
                <a:lnTo>
                  <a:pt x="4256" y="2222"/>
                </a:lnTo>
                <a:lnTo>
                  <a:pt x="4151" y="2235"/>
                </a:lnTo>
                <a:lnTo>
                  <a:pt x="4043" y="2246"/>
                </a:lnTo>
                <a:lnTo>
                  <a:pt x="3933" y="2256"/>
                </a:lnTo>
                <a:lnTo>
                  <a:pt x="3823" y="2262"/>
                </a:lnTo>
                <a:lnTo>
                  <a:pt x="3712" y="2267"/>
                </a:lnTo>
                <a:lnTo>
                  <a:pt x="3601" y="2270"/>
                </a:lnTo>
                <a:lnTo>
                  <a:pt x="3489" y="2272"/>
                </a:lnTo>
                <a:lnTo>
                  <a:pt x="3378" y="2270"/>
                </a:lnTo>
                <a:lnTo>
                  <a:pt x="3266" y="2267"/>
                </a:lnTo>
                <a:lnTo>
                  <a:pt x="3155" y="2262"/>
                </a:lnTo>
                <a:lnTo>
                  <a:pt x="3045" y="2254"/>
                </a:lnTo>
                <a:lnTo>
                  <a:pt x="2937" y="2244"/>
                </a:lnTo>
                <a:lnTo>
                  <a:pt x="2830" y="2233"/>
                </a:lnTo>
                <a:lnTo>
                  <a:pt x="2725" y="2220"/>
                </a:lnTo>
                <a:lnTo>
                  <a:pt x="2622" y="2204"/>
                </a:lnTo>
                <a:lnTo>
                  <a:pt x="2522" y="2185"/>
                </a:lnTo>
                <a:lnTo>
                  <a:pt x="2424" y="2165"/>
                </a:lnTo>
                <a:lnTo>
                  <a:pt x="2330" y="2143"/>
                </a:lnTo>
                <a:lnTo>
                  <a:pt x="2238" y="2117"/>
                </a:lnTo>
                <a:lnTo>
                  <a:pt x="2151" y="2089"/>
                </a:lnTo>
                <a:lnTo>
                  <a:pt x="2067" y="2060"/>
                </a:lnTo>
                <a:lnTo>
                  <a:pt x="1986" y="2030"/>
                </a:lnTo>
                <a:lnTo>
                  <a:pt x="1947" y="2012"/>
                </a:lnTo>
                <a:lnTo>
                  <a:pt x="1910" y="1996"/>
                </a:lnTo>
                <a:lnTo>
                  <a:pt x="1875" y="1978"/>
                </a:lnTo>
                <a:lnTo>
                  <a:pt x="1841" y="1958"/>
                </a:lnTo>
                <a:lnTo>
                  <a:pt x="1807" y="1939"/>
                </a:lnTo>
                <a:lnTo>
                  <a:pt x="1774" y="1920"/>
                </a:lnTo>
                <a:lnTo>
                  <a:pt x="1744" y="1900"/>
                </a:lnTo>
                <a:lnTo>
                  <a:pt x="1715" y="1879"/>
                </a:lnTo>
                <a:lnTo>
                  <a:pt x="951" y="2218"/>
                </a:lnTo>
                <a:lnTo>
                  <a:pt x="854" y="2186"/>
                </a:lnTo>
                <a:lnTo>
                  <a:pt x="765" y="2152"/>
                </a:lnTo>
                <a:lnTo>
                  <a:pt x="685" y="2118"/>
                </a:lnTo>
                <a:lnTo>
                  <a:pt x="614" y="2084"/>
                </a:lnTo>
                <a:lnTo>
                  <a:pt x="551" y="2049"/>
                </a:lnTo>
                <a:lnTo>
                  <a:pt x="522" y="2033"/>
                </a:lnTo>
                <a:lnTo>
                  <a:pt x="496" y="2015"/>
                </a:lnTo>
                <a:lnTo>
                  <a:pt x="471" y="1999"/>
                </a:lnTo>
                <a:lnTo>
                  <a:pt x="447" y="1981"/>
                </a:lnTo>
                <a:lnTo>
                  <a:pt x="428" y="1965"/>
                </a:lnTo>
                <a:lnTo>
                  <a:pt x="408" y="1949"/>
                </a:lnTo>
                <a:lnTo>
                  <a:pt x="391" y="1933"/>
                </a:lnTo>
                <a:lnTo>
                  <a:pt x="376" y="1917"/>
                </a:lnTo>
                <a:lnTo>
                  <a:pt x="362" y="1902"/>
                </a:lnTo>
                <a:lnTo>
                  <a:pt x="352" y="1887"/>
                </a:lnTo>
                <a:lnTo>
                  <a:pt x="342" y="1875"/>
                </a:lnTo>
                <a:lnTo>
                  <a:pt x="334" y="1862"/>
                </a:lnTo>
                <a:lnTo>
                  <a:pt x="328" y="1849"/>
                </a:lnTo>
                <a:lnTo>
                  <a:pt x="325" y="1837"/>
                </a:lnTo>
                <a:lnTo>
                  <a:pt x="321" y="1826"/>
                </a:lnTo>
                <a:lnTo>
                  <a:pt x="318" y="1816"/>
                </a:lnTo>
                <a:lnTo>
                  <a:pt x="316" y="1797"/>
                </a:lnTo>
                <a:lnTo>
                  <a:pt x="318" y="1781"/>
                </a:lnTo>
                <a:lnTo>
                  <a:pt x="323" y="1766"/>
                </a:lnTo>
                <a:lnTo>
                  <a:pt x="326" y="1753"/>
                </a:lnTo>
                <a:lnTo>
                  <a:pt x="333" y="1741"/>
                </a:lnTo>
                <a:lnTo>
                  <a:pt x="341" y="1726"/>
                </a:lnTo>
                <a:lnTo>
                  <a:pt x="350" y="1711"/>
                </a:lnTo>
                <a:lnTo>
                  <a:pt x="362" y="1695"/>
                </a:lnTo>
                <a:lnTo>
                  <a:pt x="375" y="1681"/>
                </a:lnTo>
                <a:lnTo>
                  <a:pt x="389" y="1665"/>
                </a:lnTo>
                <a:lnTo>
                  <a:pt x="404" y="1648"/>
                </a:lnTo>
                <a:lnTo>
                  <a:pt x="423" y="1632"/>
                </a:lnTo>
                <a:lnTo>
                  <a:pt x="442" y="1615"/>
                </a:lnTo>
                <a:lnTo>
                  <a:pt x="486" y="1581"/>
                </a:lnTo>
                <a:lnTo>
                  <a:pt x="538" y="1545"/>
                </a:lnTo>
                <a:lnTo>
                  <a:pt x="597" y="1510"/>
                </a:lnTo>
                <a:lnTo>
                  <a:pt x="665" y="1472"/>
                </a:lnTo>
                <a:lnTo>
                  <a:pt x="741" y="1437"/>
                </a:lnTo>
                <a:lnTo>
                  <a:pt x="825" y="1401"/>
                </a:lnTo>
                <a:lnTo>
                  <a:pt x="917" y="1366"/>
                </a:lnTo>
                <a:lnTo>
                  <a:pt x="1019" y="1332"/>
                </a:lnTo>
                <a:lnTo>
                  <a:pt x="1130" y="1298"/>
                </a:lnTo>
                <a:lnTo>
                  <a:pt x="1250" y="1264"/>
                </a:lnTo>
                <a:lnTo>
                  <a:pt x="1379" y="1234"/>
                </a:lnTo>
                <a:lnTo>
                  <a:pt x="1485" y="1211"/>
                </a:lnTo>
                <a:lnTo>
                  <a:pt x="1485" y="1079"/>
                </a:lnTo>
                <a:close/>
                <a:moveTo>
                  <a:pt x="4870" y="373"/>
                </a:moveTo>
                <a:lnTo>
                  <a:pt x="4870" y="373"/>
                </a:lnTo>
                <a:lnTo>
                  <a:pt x="4816" y="355"/>
                </a:lnTo>
                <a:lnTo>
                  <a:pt x="4762" y="339"/>
                </a:lnTo>
                <a:lnTo>
                  <a:pt x="4703" y="325"/>
                </a:lnTo>
                <a:lnTo>
                  <a:pt x="4644" y="308"/>
                </a:lnTo>
                <a:lnTo>
                  <a:pt x="4582" y="295"/>
                </a:lnTo>
                <a:lnTo>
                  <a:pt x="4518" y="281"/>
                </a:lnTo>
                <a:lnTo>
                  <a:pt x="4453" y="270"/>
                </a:lnTo>
                <a:lnTo>
                  <a:pt x="4385" y="257"/>
                </a:lnTo>
                <a:lnTo>
                  <a:pt x="4318" y="247"/>
                </a:lnTo>
                <a:lnTo>
                  <a:pt x="4246" y="237"/>
                </a:lnTo>
                <a:lnTo>
                  <a:pt x="4175" y="228"/>
                </a:lnTo>
                <a:lnTo>
                  <a:pt x="4103" y="220"/>
                </a:lnTo>
                <a:lnTo>
                  <a:pt x="4028" y="213"/>
                </a:lnTo>
                <a:lnTo>
                  <a:pt x="3954" y="207"/>
                </a:lnTo>
                <a:lnTo>
                  <a:pt x="3878" y="202"/>
                </a:lnTo>
                <a:lnTo>
                  <a:pt x="3802" y="199"/>
                </a:lnTo>
                <a:lnTo>
                  <a:pt x="3725" y="195"/>
                </a:lnTo>
                <a:lnTo>
                  <a:pt x="3647" y="194"/>
                </a:lnTo>
                <a:lnTo>
                  <a:pt x="3568" y="194"/>
                </a:lnTo>
                <a:lnTo>
                  <a:pt x="3491" y="194"/>
                </a:lnTo>
                <a:lnTo>
                  <a:pt x="3412" y="195"/>
                </a:lnTo>
                <a:lnTo>
                  <a:pt x="3333" y="199"/>
                </a:lnTo>
                <a:lnTo>
                  <a:pt x="3253" y="203"/>
                </a:lnTo>
                <a:lnTo>
                  <a:pt x="3174" y="208"/>
                </a:lnTo>
                <a:lnTo>
                  <a:pt x="3095" y="215"/>
                </a:lnTo>
                <a:lnTo>
                  <a:pt x="3018" y="223"/>
                </a:lnTo>
                <a:lnTo>
                  <a:pt x="2940" y="231"/>
                </a:lnTo>
                <a:lnTo>
                  <a:pt x="2863" y="242"/>
                </a:lnTo>
                <a:lnTo>
                  <a:pt x="2785" y="253"/>
                </a:lnTo>
                <a:lnTo>
                  <a:pt x="2709" y="266"/>
                </a:lnTo>
                <a:lnTo>
                  <a:pt x="2633" y="281"/>
                </a:lnTo>
                <a:lnTo>
                  <a:pt x="2559" y="297"/>
                </a:lnTo>
                <a:lnTo>
                  <a:pt x="2454" y="323"/>
                </a:lnTo>
                <a:lnTo>
                  <a:pt x="2356" y="349"/>
                </a:lnTo>
                <a:lnTo>
                  <a:pt x="2264" y="378"/>
                </a:lnTo>
                <a:lnTo>
                  <a:pt x="2178" y="407"/>
                </a:lnTo>
                <a:lnTo>
                  <a:pt x="2099" y="438"/>
                </a:lnTo>
                <a:lnTo>
                  <a:pt x="2026" y="468"/>
                </a:lnTo>
                <a:lnTo>
                  <a:pt x="1960" y="501"/>
                </a:lnTo>
                <a:lnTo>
                  <a:pt x="1929" y="517"/>
                </a:lnTo>
                <a:lnTo>
                  <a:pt x="1900" y="534"/>
                </a:lnTo>
                <a:lnTo>
                  <a:pt x="1873" y="551"/>
                </a:lnTo>
                <a:lnTo>
                  <a:pt x="1847" y="568"/>
                </a:lnTo>
                <a:lnTo>
                  <a:pt x="1823" y="586"/>
                </a:lnTo>
                <a:lnTo>
                  <a:pt x="1802" y="602"/>
                </a:lnTo>
                <a:lnTo>
                  <a:pt x="1781" y="620"/>
                </a:lnTo>
                <a:lnTo>
                  <a:pt x="1763" y="638"/>
                </a:lnTo>
                <a:lnTo>
                  <a:pt x="1745" y="656"/>
                </a:lnTo>
                <a:lnTo>
                  <a:pt x="1731" y="673"/>
                </a:lnTo>
                <a:lnTo>
                  <a:pt x="1718" y="693"/>
                </a:lnTo>
                <a:lnTo>
                  <a:pt x="1705" y="710"/>
                </a:lnTo>
                <a:lnTo>
                  <a:pt x="1695" y="728"/>
                </a:lnTo>
                <a:lnTo>
                  <a:pt x="1689" y="746"/>
                </a:lnTo>
                <a:lnTo>
                  <a:pt x="1682" y="765"/>
                </a:lnTo>
                <a:lnTo>
                  <a:pt x="1678" y="783"/>
                </a:lnTo>
                <a:lnTo>
                  <a:pt x="1676" y="801"/>
                </a:lnTo>
                <a:lnTo>
                  <a:pt x="1674" y="820"/>
                </a:lnTo>
                <a:lnTo>
                  <a:pt x="1676" y="838"/>
                </a:lnTo>
                <a:lnTo>
                  <a:pt x="1679" y="856"/>
                </a:lnTo>
                <a:lnTo>
                  <a:pt x="1684" y="873"/>
                </a:lnTo>
                <a:lnTo>
                  <a:pt x="1692" y="893"/>
                </a:lnTo>
                <a:lnTo>
                  <a:pt x="1700" y="911"/>
                </a:lnTo>
                <a:lnTo>
                  <a:pt x="1712" y="928"/>
                </a:lnTo>
                <a:lnTo>
                  <a:pt x="1724" y="946"/>
                </a:lnTo>
                <a:lnTo>
                  <a:pt x="1739" y="964"/>
                </a:lnTo>
                <a:lnTo>
                  <a:pt x="1755" y="982"/>
                </a:lnTo>
                <a:lnTo>
                  <a:pt x="1773" y="999"/>
                </a:lnTo>
                <a:lnTo>
                  <a:pt x="1794" y="1017"/>
                </a:lnTo>
                <a:lnTo>
                  <a:pt x="1816" y="1035"/>
                </a:lnTo>
                <a:lnTo>
                  <a:pt x="1841" y="1053"/>
                </a:lnTo>
                <a:lnTo>
                  <a:pt x="1868" y="1069"/>
                </a:lnTo>
                <a:lnTo>
                  <a:pt x="1896" y="1087"/>
                </a:lnTo>
                <a:lnTo>
                  <a:pt x="1926" y="1103"/>
                </a:lnTo>
                <a:lnTo>
                  <a:pt x="1959" y="1119"/>
                </a:lnTo>
                <a:lnTo>
                  <a:pt x="1992" y="1135"/>
                </a:lnTo>
                <a:lnTo>
                  <a:pt x="2030" y="1151"/>
                </a:lnTo>
                <a:lnTo>
                  <a:pt x="2068" y="1167"/>
                </a:lnTo>
                <a:lnTo>
                  <a:pt x="2109" y="1183"/>
                </a:lnTo>
                <a:lnTo>
                  <a:pt x="2152" y="1198"/>
                </a:lnTo>
                <a:lnTo>
                  <a:pt x="2243" y="1227"/>
                </a:lnTo>
                <a:lnTo>
                  <a:pt x="2343" y="1256"/>
                </a:lnTo>
                <a:lnTo>
                  <a:pt x="2453" y="1284"/>
                </a:lnTo>
                <a:lnTo>
                  <a:pt x="2569" y="1309"/>
                </a:lnTo>
                <a:lnTo>
                  <a:pt x="2695" y="1334"/>
                </a:lnTo>
                <a:lnTo>
                  <a:pt x="2803" y="1351"/>
                </a:lnTo>
                <a:lnTo>
                  <a:pt x="2911" y="1366"/>
                </a:lnTo>
                <a:lnTo>
                  <a:pt x="3019" y="1379"/>
                </a:lnTo>
                <a:lnTo>
                  <a:pt x="3126" y="1390"/>
                </a:lnTo>
                <a:lnTo>
                  <a:pt x="3234" y="1398"/>
                </a:lnTo>
                <a:lnTo>
                  <a:pt x="3339" y="1403"/>
                </a:lnTo>
                <a:lnTo>
                  <a:pt x="3444" y="1408"/>
                </a:lnTo>
                <a:lnTo>
                  <a:pt x="3547" y="1408"/>
                </a:lnTo>
                <a:lnTo>
                  <a:pt x="3651" y="1408"/>
                </a:lnTo>
                <a:lnTo>
                  <a:pt x="3751" y="1405"/>
                </a:lnTo>
                <a:lnTo>
                  <a:pt x="3851" y="1400"/>
                </a:lnTo>
                <a:lnTo>
                  <a:pt x="3948" y="1393"/>
                </a:lnTo>
                <a:lnTo>
                  <a:pt x="4045" y="1384"/>
                </a:lnTo>
                <a:lnTo>
                  <a:pt x="4138" y="1374"/>
                </a:lnTo>
                <a:lnTo>
                  <a:pt x="4230" y="1363"/>
                </a:lnTo>
                <a:lnTo>
                  <a:pt x="4319" y="1348"/>
                </a:lnTo>
                <a:lnTo>
                  <a:pt x="4406" y="1334"/>
                </a:lnTo>
                <a:lnTo>
                  <a:pt x="4490" y="1316"/>
                </a:lnTo>
                <a:lnTo>
                  <a:pt x="4573" y="1298"/>
                </a:lnTo>
                <a:lnTo>
                  <a:pt x="4650" y="1279"/>
                </a:lnTo>
                <a:lnTo>
                  <a:pt x="4726" y="1258"/>
                </a:lnTo>
                <a:lnTo>
                  <a:pt x="4799" y="1237"/>
                </a:lnTo>
                <a:lnTo>
                  <a:pt x="4868" y="1214"/>
                </a:lnTo>
                <a:lnTo>
                  <a:pt x="4933" y="1190"/>
                </a:lnTo>
                <a:lnTo>
                  <a:pt x="4996" y="1164"/>
                </a:lnTo>
                <a:lnTo>
                  <a:pt x="5054" y="1138"/>
                </a:lnTo>
                <a:lnTo>
                  <a:pt x="5107" y="1112"/>
                </a:lnTo>
                <a:lnTo>
                  <a:pt x="5157" y="1085"/>
                </a:lnTo>
                <a:lnTo>
                  <a:pt x="5204" y="1056"/>
                </a:lnTo>
                <a:lnTo>
                  <a:pt x="5244" y="1027"/>
                </a:lnTo>
                <a:lnTo>
                  <a:pt x="5281" y="998"/>
                </a:lnTo>
                <a:lnTo>
                  <a:pt x="5314" y="969"/>
                </a:lnTo>
                <a:lnTo>
                  <a:pt x="5330" y="951"/>
                </a:lnTo>
                <a:lnTo>
                  <a:pt x="5344" y="935"/>
                </a:lnTo>
                <a:lnTo>
                  <a:pt x="5356" y="917"/>
                </a:lnTo>
                <a:lnTo>
                  <a:pt x="5367" y="899"/>
                </a:lnTo>
                <a:lnTo>
                  <a:pt x="5377" y="882"/>
                </a:lnTo>
                <a:lnTo>
                  <a:pt x="5383" y="862"/>
                </a:lnTo>
                <a:lnTo>
                  <a:pt x="5388" y="844"/>
                </a:lnTo>
                <a:lnTo>
                  <a:pt x="5393" y="825"/>
                </a:lnTo>
                <a:lnTo>
                  <a:pt x="5394" y="806"/>
                </a:lnTo>
                <a:lnTo>
                  <a:pt x="5394" y="788"/>
                </a:lnTo>
                <a:lnTo>
                  <a:pt x="5393" y="769"/>
                </a:lnTo>
                <a:lnTo>
                  <a:pt x="5388" y="749"/>
                </a:lnTo>
                <a:lnTo>
                  <a:pt x="5383" y="730"/>
                </a:lnTo>
                <a:lnTo>
                  <a:pt x="5375" y="709"/>
                </a:lnTo>
                <a:lnTo>
                  <a:pt x="5365" y="689"/>
                </a:lnTo>
                <a:lnTo>
                  <a:pt x="5354" y="670"/>
                </a:lnTo>
                <a:lnTo>
                  <a:pt x="5340" y="651"/>
                </a:lnTo>
                <a:lnTo>
                  <a:pt x="5323" y="631"/>
                </a:lnTo>
                <a:lnTo>
                  <a:pt x="5306" y="612"/>
                </a:lnTo>
                <a:lnTo>
                  <a:pt x="5286" y="593"/>
                </a:lnTo>
                <a:lnTo>
                  <a:pt x="5264" y="573"/>
                </a:lnTo>
                <a:lnTo>
                  <a:pt x="5239" y="554"/>
                </a:lnTo>
                <a:lnTo>
                  <a:pt x="5212" y="534"/>
                </a:lnTo>
                <a:lnTo>
                  <a:pt x="5185" y="515"/>
                </a:lnTo>
                <a:lnTo>
                  <a:pt x="5152" y="497"/>
                </a:lnTo>
                <a:lnTo>
                  <a:pt x="5120" y="478"/>
                </a:lnTo>
                <a:lnTo>
                  <a:pt x="5083" y="460"/>
                </a:lnTo>
                <a:lnTo>
                  <a:pt x="5046" y="442"/>
                </a:lnTo>
                <a:lnTo>
                  <a:pt x="5005" y="425"/>
                </a:lnTo>
                <a:lnTo>
                  <a:pt x="4962" y="407"/>
                </a:lnTo>
                <a:lnTo>
                  <a:pt x="4917" y="391"/>
                </a:lnTo>
                <a:lnTo>
                  <a:pt x="4870" y="373"/>
                </a:lnTo>
                <a:close/>
                <a:moveTo>
                  <a:pt x="2052" y="1293"/>
                </a:moveTo>
                <a:lnTo>
                  <a:pt x="2052" y="1293"/>
                </a:lnTo>
                <a:lnTo>
                  <a:pt x="2007" y="1276"/>
                </a:lnTo>
                <a:lnTo>
                  <a:pt x="1962" y="1256"/>
                </a:lnTo>
                <a:lnTo>
                  <a:pt x="1920" y="1235"/>
                </a:lnTo>
                <a:lnTo>
                  <a:pt x="1879" y="1216"/>
                </a:lnTo>
                <a:lnTo>
                  <a:pt x="1842" y="1195"/>
                </a:lnTo>
                <a:lnTo>
                  <a:pt x="1808" y="1174"/>
                </a:lnTo>
                <a:lnTo>
                  <a:pt x="1774" y="1153"/>
                </a:lnTo>
                <a:lnTo>
                  <a:pt x="1744" y="1130"/>
                </a:lnTo>
                <a:lnTo>
                  <a:pt x="1744" y="1550"/>
                </a:lnTo>
                <a:lnTo>
                  <a:pt x="1753" y="1566"/>
                </a:lnTo>
                <a:lnTo>
                  <a:pt x="1765" y="1584"/>
                </a:lnTo>
                <a:lnTo>
                  <a:pt x="1778" y="1600"/>
                </a:lnTo>
                <a:lnTo>
                  <a:pt x="1791" y="1616"/>
                </a:lnTo>
                <a:lnTo>
                  <a:pt x="1807" y="1631"/>
                </a:lnTo>
                <a:lnTo>
                  <a:pt x="1823" y="1647"/>
                </a:lnTo>
                <a:lnTo>
                  <a:pt x="1841" y="1661"/>
                </a:lnTo>
                <a:lnTo>
                  <a:pt x="1860" y="1676"/>
                </a:lnTo>
                <a:lnTo>
                  <a:pt x="1900" y="1705"/>
                </a:lnTo>
                <a:lnTo>
                  <a:pt x="1947" y="1732"/>
                </a:lnTo>
                <a:lnTo>
                  <a:pt x="1997" y="1758"/>
                </a:lnTo>
                <a:lnTo>
                  <a:pt x="2052" y="1782"/>
                </a:lnTo>
                <a:lnTo>
                  <a:pt x="2052" y="1293"/>
                </a:lnTo>
                <a:close/>
                <a:moveTo>
                  <a:pt x="2746" y="1472"/>
                </a:moveTo>
                <a:lnTo>
                  <a:pt x="2746" y="1472"/>
                </a:lnTo>
                <a:lnTo>
                  <a:pt x="2672" y="1460"/>
                </a:lnTo>
                <a:lnTo>
                  <a:pt x="2603" y="1447"/>
                </a:lnTo>
                <a:lnTo>
                  <a:pt x="2537" y="1434"/>
                </a:lnTo>
                <a:lnTo>
                  <a:pt x="2472" y="1419"/>
                </a:lnTo>
                <a:lnTo>
                  <a:pt x="2409" y="1405"/>
                </a:lnTo>
                <a:lnTo>
                  <a:pt x="2349" y="1390"/>
                </a:lnTo>
                <a:lnTo>
                  <a:pt x="2291" y="1374"/>
                </a:lnTo>
                <a:lnTo>
                  <a:pt x="2235" y="1358"/>
                </a:lnTo>
                <a:lnTo>
                  <a:pt x="2181" y="1340"/>
                </a:lnTo>
                <a:lnTo>
                  <a:pt x="2181" y="1831"/>
                </a:lnTo>
                <a:lnTo>
                  <a:pt x="2244" y="1850"/>
                </a:lnTo>
                <a:lnTo>
                  <a:pt x="2309" y="1870"/>
                </a:lnTo>
                <a:lnTo>
                  <a:pt x="2375" y="1886"/>
                </a:lnTo>
                <a:lnTo>
                  <a:pt x="2445" y="1902"/>
                </a:lnTo>
                <a:lnTo>
                  <a:pt x="2517" y="1918"/>
                </a:lnTo>
                <a:lnTo>
                  <a:pt x="2591" y="1931"/>
                </a:lnTo>
                <a:lnTo>
                  <a:pt x="2667" y="1944"/>
                </a:lnTo>
                <a:lnTo>
                  <a:pt x="2746" y="1957"/>
                </a:lnTo>
                <a:lnTo>
                  <a:pt x="2746" y="1472"/>
                </a:lnTo>
                <a:close/>
                <a:moveTo>
                  <a:pt x="3439" y="1535"/>
                </a:moveTo>
                <a:lnTo>
                  <a:pt x="3439" y="1535"/>
                </a:lnTo>
                <a:lnTo>
                  <a:pt x="3300" y="1531"/>
                </a:lnTo>
                <a:lnTo>
                  <a:pt x="3229" y="1527"/>
                </a:lnTo>
                <a:lnTo>
                  <a:pt x="3158" y="1523"/>
                </a:lnTo>
                <a:lnTo>
                  <a:pt x="3089" y="1516"/>
                </a:lnTo>
                <a:lnTo>
                  <a:pt x="3018" y="1510"/>
                </a:lnTo>
                <a:lnTo>
                  <a:pt x="2947" y="1502"/>
                </a:lnTo>
                <a:lnTo>
                  <a:pt x="2876" y="1492"/>
                </a:lnTo>
                <a:lnTo>
                  <a:pt x="2876" y="1973"/>
                </a:lnTo>
                <a:lnTo>
                  <a:pt x="3013" y="1986"/>
                </a:lnTo>
                <a:lnTo>
                  <a:pt x="3153" y="1997"/>
                </a:lnTo>
                <a:lnTo>
                  <a:pt x="3295" y="2004"/>
                </a:lnTo>
                <a:lnTo>
                  <a:pt x="3439" y="2009"/>
                </a:lnTo>
                <a:lnTo>
                  <a:pt x="3439" y="1535"/>
                </a:lnTo>
                <a:close/>
                <a:moveTo>
                  <a:pt x="4132" y="1505"/>
                </a:moveTo>
                <a:lnTo>
                  <a:pt x="4132" y="1505"/>
                </a:lnTo>
                <a:lnTo>
                  <a:pt x="4064" y="1513"/>
                </a:lnTo>
                <a:lnTo>
                  <a:pt x="3996" y="1519"/>
                </a:lnTo>
                <a:lnTo>
                  <a:pt x="3927" y="1524"/>
                </a:lnTo>
                <a:lnTo>
                  <a:pt x="3856" y="1529"/>
                </a:lnTo>
                <a:lnTo>
                  <a:pt x="3785" y="1532"/>
                </a:lnTo>
                <a:lnTo>
                  <a:pt x="3714" y="1535"/>
                </a:lnTo>
                <a:lnTo>
                  <a:pt x="3641" y="1537"/>
                </a:lnTo>
                <a:lnTo>
                  <a:pt x="3568" y="1537"/>
                </a:lnTo>
                <a:lnTo>
                  <a:pt x="3568" y="2009"/>
                </a:lnTo>
                <a:lnTo>
                  <a:pt x="3712" y="2005"/>
                </a:lnTo>
                <a:lnTo>
                  <a:pt x="3854" y="2000"/>
                </a:lnTo>
                <a:lnTo>
                  <a:pt x="3995" y="1991"/>
                </a:lnTo>
                <a:lnTo>
                  <a:pt x="4132" y="1978"/>
                </a:lnTo>
                <a:lnTo>
                  <a:pt x="4132" y="1505"/>
                </a:lnTo>
                <a:close/>
                <a:moveTo>
                  <a:pt x="4826" y="1363"/>
                </a:moveTo>
                <a:lnTo>
                  <a:pt x="4826" y="1363"/>
                </a:lnTo>
                <a:lnTo>
                  <a:pt x="4762" y="1382"/>
                </a:lnTo>
                <a:lnTo>
                  <a:pt x="4695" y="1400"/>
                </a:lnTo>
                <a:lnTo>
                  <a:pt x="4628" y="1418"/>
                </a:lnTo>
                <a:lnTo>
                  <a:pt x="4558" y="1434"/>
                </a:lnTo>
                <a:lnTo>
                  <a:pt x="4487" y="1450"/>
                </a:lnTo>
                <a:lnTo>
                  <a:pt x="4413" y="1463"/>
                </a:lnTo>
                <a:lnTo>
                  <a:pt x="4338" y="1476"/>
                </a:lnTo>
                <a:lnTo>
                  <a:pt x="4261" y="1489"/>
                </a:lnTo>
                <a:lnTo>
                  <a:pt x="4261" y="1963"/>
                </a:lnTo>
                <a:lnTo>
                  <a:pt x="4338" y="1952"/>
                </a:lnTo>
                <a:lnTo>
                  <a:pt x="4414" y="1939"/>
                </a:lnTo>
                <a:lnTo>
                  <a:pt x="4487" y="1926"/>
                </a:lnTo>
                <a:lnTo>
                  <a:pt x="4560" y="1912"/>
                </a:lnTo>
                <a:lnTo>
                  <a:pt x="4629" y="1897"/>
                </a:lnTo>
                <a:lnTo>
                  <a:pt x="4697" y="1879"/>
                </a:lnTo>
                <a:lnTo>
                  <a:pt x="4763" y="1862"/>
                </a:lnTo>
                <a:lnTo>
                  <a:pt x="4826" y="1842"/>
                </a:lnTo>
                <a:lnTo>
                  <a:pt x="4826" y="1363"/>
                </a:lnTo>
                <a:close/>
                <a:moveTo>
                  <a:pt x="5269" y="1603"/>
                </a:moveTo>
                <a:lnTo>
                  <a:pt x="5269" y="1603"/>
                </a:lnTo>
                <a:lnTo>
                  <a:pt x="5283" y="1587"/>
                </a:lnTo>
                <a:lnTo>
                  <a:pt x="5296" y="1573"/>
                </a:lnTo>
                <a:lnTo>
                  <a:pt x="5306" y="1558"/>
                </a:lnTo>
                <a:lnTo>
                  <a:pt x="5314" y="1545"/>
                </a:lnTo>
                <a:lnTo>
                  <a:pt x="5325" y="1129"/>
                </a:lnTo>
                <a:lnTo>
                  <a:pt x="5288" y="1154"/>
                </a:lnTo>
                <a:lnTo>
                  <a:pt x="5248" y="1180"/>
                </a:lnTo>
                <a:lnTo>
                  <a:pt x="5206" y="1206"/>
                </a:lnTo>
                <a:lnTo>
                  <a:pt x="5160" y="1229"/>
                </a:lnTo>
                <a:lnTo>
                  <a:pt x="5114" y="1253"/>
                </a:lnTo>
                <a:lnTo>
                  <a:pt x="5062" y="1276"/>
                </a:lnTo>
                <a:lnTo>
                  <a:pt x="5010" y="1298"/>
                </a:lnTo>
                <a:lnTo>
                  <a:pt x="4955" y="1319"/>
                </a:lnTo>
                <a:lnTo>
                  <a:pt x="4955" y="1795"/>
                </a:lnTo>
                <a:lnTo>
                  <a:pt x="5002" y="1774"/>
                </a:lnTo>
                <a:lnTo>
                  <a:pt x="5049" y="1753"/>
                </a:lnTo>
                <a:lnTo>
                  <a:pt x="5093" y="1731"/>
                </a:lnTo>
                <a:lnTo>
                  <a:pt x="5133" y="1707"/>
                </a:lnTo>
                <a:lnTo>
                  <a:pt x="5170" y="1682"/>
                </a:lnTo>
                <a:lnTo>
                  <a:pt x="5206" y="1657"/>
                </a:lnTo>
                <a:lnTo>
                  <a:pt x="5238" y="1631"/>
                </a:lnTo>
                <a:lnTo>
                  <a:pt x="5269" y="1603"/>
                </a:lnTo>
                <a:close/>
                <a:moveTo>
                  <a:pt x="5591" y="3497"/>
                </a:moveTo>
                <a:lnTo>
                  <a:pt x="5591" y="4237"/>
                </a:lnTo>
                <a:lnTo>
                  <a:pt x="5633" y="4221"/>
                </a:lnTo>
                <a:lnTo>
                  <a:pt x="5674" y="4201"/>
                </a:lnTo>
                <a:lnTo>
                  <a:pt x="5713" y="4183"/>
                </a:lnTo>
                <a:lnTo>
                  <a:pt x="5750" y="4162"/>
                </a:lnTo>
                <a:lnTo>
                  <a:pt x="5787" y="4143"/>
                </a:lnTo>
                <a:lnTo>
                  <a:pt x="5821" y="4120"/>
                </a:lnTo>
                <a:lnTo>
                  <a:pt x="5855" y="4099"/>
                </a:lnTo>
                <a:lnTo>
                  <a:pt x="5885" y="4077"/>
                </a:lnTo>
                <a:lnTo>
                  <a:pt x="5916" y="4053"/>
                </a:lnTo>
                <a:lnTo>
                  <a:pt x="5945" y="4028"/>
                </a:lnTo>
                <a:lnTo>
                  <a:pt x="5971" y="4003"/>
                </a:lnTo>
                <a:lnTo>
                  <a:pt x="5995" y="3977"/>
                </a:lnTo>
                <a:lnTo>
                  <a:pt x="6019" y="3949"/>
                </a:lnTo>
                <a:lnTo>
                  <a:pt x="6040" y="3922"/>
                </a:lnTo>
                <a:lnTo>
                  <a:pt x="6060" y="3893"/>
                </a:lnTo>
                <a:lnTo>
                  <a:pt x="6077" y="3862"/>
                </a:lnTo>
                <a:lnTo>
                  <a:pt x="6081" y="3757"/>
                </a:lnTo>
                <a:lnTo>
                  <a:pt x="6086" y="3657"/>
                </a:lnTo>
                <a:lnTo>
                  <a:pt x="6092" y="3563"/>
                </a:lnTo>
                <a:lnTo>
                  <a:pt x="6098" y="3473"/>
                </a:lnTo>
                <a:lnTo>
                  <a:pt x="6111" y="3307"/>
                </a:lnTo>
                <a:lnTo>
                  <a:pt x="6116" y="3229"/>
                </a:lnTo>
                <a:lnTo>
                  <a:pt x="6119" y="3156"/>
                </a:lnTo>
                <a:lnTo>
                  <a:pt x="6095" y="3182"/>
                </a:lnTo>
                <a:lnTo>
                  <a:pt x="6069" y="3208"/>
                </a:lnTo>
                <a:lnTo>
                  <a:pt x="6047" y="3231"/>
                </a:lnTo>
                <a:lnTo>
                  <a:pt x="6021" y="3252"/>
                </a:lnTo>
                <a:lnTo>
                  <a:pt x="5969" y="3292"/>
                </a:lnTo>
                <a:lnTo>
                  <a:pt x="5914" y="3331"/>
                </a:lnTo>
                <a:lnTo>
                  <a:pt x="5856" y="3368"/>
                </a:lnTo>
                <a:lnTo>
                  <a:pt x="5795" y="3404"/>
                </a:lnTo>
                <a:lnTo>
                  <a:pt x="5730" y="3436"/>
                </a:lnTo>
                <a:lnTo>
                  <a:pt x="5662" y="3468"/>
                </a:lnTo>
                <a:lnTo>
                  <a:pt x="5591" y="3497"/>
                </a:lnTo>
                <a:close/>
                <a:moveTo>
                  <a:pt x="4692" y="3712"/>
                </a:moveTo>
                <a:lnTo>
                  <a:pt x="4692" y="4440"/>
                </a:lnTo>
                <a:lnTo>
                  <a:pt x="4795" y="4427"/>
                </a:lnTo>
                <a:lnTo>
                  <a:pt x="4897" y="4413"/>
                </a:lnTo>
                <a:lnTo>
                  <a:pt x="4997" y="4396"/>
                </a:lnTo>
                <a:lnTo>
                  <a:pt x="5096" y="4379"/>
                </a:lnTo>
                <a:lnTo>
                  <a:pt x="5193" y="4358"/>
                </a:lnTo>
                <a:lnTo>
                  <a:pt x="5286" y="4337"/>
                </a:lnTo>
                <a:lnTo>
                  <a:pt x="5377" y="4311"/>
                </a:lnTo>
                <a:lnTo>
                  <a:pt x="5462" y="4285"/>
                </a:lnTo>
                <a:lnTo>
                  <a:pt x="5462" y="3544"/>
                </a:lnTo>
                <a:lnTo>
                  <a:pt x="5375" y="3573"/>
                </a:lnTo>
                <a:lnTo>
                  <a:pt x="5283" y="3599"/>
                </a:lnTo>
                <a:lnTo>
                  <a:pt x="5189" y="3623"/>
                </a:lnTo>
                <a:lnTo>
                  <a:pt x="5094" y="3644"/>
                </a:lnTo>
                <a:lnTo>
                  <a:pt x="4996" y="3663"/>
                </a:lnTo>
                <a:lnTo>
                  <a:pt x="4897" y="3681"/>
                </a:lnTo>
                <a:lnTo>
                  <a:pt x="4795" y="3697"/>
                </a:lnTo>
                <a:lnTo>
                  <a:pt x="4692" y="3712"/>
                </a:lnTo>
                <a:close/>
                <a:moveTo>
                  <a:pt x="3791" y="3764"/>
                </a:moveTo>
                <a:lnTo>
                  <a:pt x="3791" y="4485"/>
                </a:lnTo>
                <a:lnTo>
                  <a:pt x="3980" y="4484"/>
                </a:lnTo>
                <a:lnTo>
                  <a:pt x="4075" y="4480"/>
                </a:lnTo>
                <a:lnTo>
                  <a:pt x="4172" y="4477"/>
                </a:lnTo>
                <a:lnTo>
                  <a:pt x="4271" y="4474"/>
                </a:lnTo>
                <a:lnTo>
                  <a:pt x="4368" y="4468"/>
                </a:lnTo>
                <a:lnTo>
                  <a:pt x="4466" y="4461"/>
                </a:lnTo>
                <a:lnTo>
                  <a:pt x="4563" y="4453"/>
                </a:lnTo>
                <a:lnTo>
                  <a:pt x="4563" y="3726"/>
                </a:lnTo>
                <a:lnTo>
                  <a:pt x="4468" y="3736"/>
                </a:lnTo>
                <a:lnTo>
                  <a:pt x="4371" y="3743"/>
                </a:lnTo>
                <a:lnTo>
                  <a:pt x="4276" y="3749"/>
                </a:lnTo>
                <a:lnTo>
                  <a:pt x="4179" y="3756"/>
                </a:lnTo>
                <a:lnTo>
                  <a:pt x="4082" y="3759"/>
                </a:lnTo>
                <a:lnTo>
                  <a:pt x="3985" y="3762"/>
                </a:lnTo>
                <a:lnTo>
                  <a:pt x="3888" y="3764"/>
                </a:lnTo>
                <a:lnTo>
                  <a:pt x="3791" y="3764"/>
                </a:lnTo>
                <a:close/>
                <a:moveTo>
                  <a:pt x="2892" y="3717"/>
                </a:moveTo>
                <a:lnTo>
                  <a:pt x="2892" y="4445"/>
                </a:lnTo>
                <a:lnTo>
                  <a:pt x="3050" y="4458"/>
                </a:lnTo>
                <a:lnTo>
                  <a:pt x="3234" y="4469"/>
                </a:lnTo>
                <a:lnTo>
                  <a:pt x="3334" y="4474"/>
                </a:lnTo>
                <a:lnTo>
                  <a:pt x="3439" y="4479"/>
                </a:lnTo>
                <a:lnTo>
                  <a:pt x="3549" y="4482"/>
                </a:lnTo>
                <a:lnTo>
                  <a:pt x="3662" y="4484"/>
                </a:lnTo>
                <a:lnTo>
                  <a:pt x="3662" y="3762"/>
                </a:lnTo>
                <a:lnTo>
                  <a:pt x="3560" y="3760"/>
                </a:lnTo>
                <a:lnTo>
                  <a:pt x="3460" y="3757"/>
                </a:lnTo>
                <a:lnTo>
                  <a:pt x="3362" y="3752"/>
                </a:lnTo>
                <a:lnTo>
                  <a:pt x="3263" y="3747"/>
                </a:lnTo>
                <a:lnTo>
                  <a:pt x="3168" y="3741"/>
                </a:lnTo>
                <a:lnTo>
                  <a:pt x="3073" y="3733"/>
                </a:lnTo>
                <a:lnTo>
                  <a:pt x="2981" y="3725"/>
                </a:lnTo>
                <a:lnTo>
                  <a:pt x="2892" y="3717"/>
                </a:lnTo>
                <a:close/>
                <a:moveTo>
                  <a:pt x="1363" y="3542"/>
                </a:moveTo>
                <a:lnTo>
                  <a:pt x="1363" y="3867"/>
                </a:lnTo>
                <a:lnTo>
                  <a:pt x="1374" y="3886"/>
                </a:lnTo>
                <a:lnTo>
                  <a:pt x="1387" y="3907"/>
                </a:lnTo>
                <a:lnTo>
                  <a:pt x="1403" y="3928"/>
                </a:lnTo>
                <a:lnTo>
                  <a:pt x="1421" y="3949"/>
                </a:lnTo>
                <a:lnTo>
                  <a:pt x="1442" y="3970"/>
                </a:lnTo>
                <a:lnTo>
                  <a:pt x="1466" y="3991"/>
                </a:lnTo>
                <a:lnTo>
                  <a:pt x="1492" y="4012"/>
                </a:lnTo>
                <a:lnTo>
                  <a:pt x="1521" y="4035"/>
                </a:lnTo>
                <a:lnTo>
                  <a:pt x="1553" y="4056"/>
                </a:lnTo>
                <a:lnTo>
                  <a:pt x="1589" y="4078"/>
                </a:lnTo>
                <a:lnTo>
                  <a:pt x="1626" y="4099"/>
                </a:lnTo>
                <a:lnTo>
                  <a:pt x="1666" y="4122"/>
                </a:lnTo>
                <a:lnTo>
                  <a:pt x="1712" y="4143"/>
                </a:lnTo>
                <a:lnTo>
                  <a:pt x="1758" y="4166"/>
                </a:lnTo>
                <a:lnTo>
                  <a:pt x="1808" y="4187"/>
                </a:lnTo>
                <a:lnTo>
                  <a:pt x="1862" y="4208"/>
                </a:lnTo>
                <a:lnTo>
                  <a:pt x="1862" y="3617"/>
                </a:lnTo>
                <a:lnTo>
                  <a:pt x="1734" y="3602"/>
                </a:lnTo>
                <a:lnTo>
                  <a:pt x="1608" y="3584"/>
                </a:lnTo>
                <a:lnTo>
                  <a:pt x="1484" y="3565"/>
                </a:lnTo>
                <a:lnTo>
                  <a:pt x="1363" y="3542"/>
                </a:lnTo>
                <a:close/>
                <a:moveTo>
                  <a:pt x="5249" y="2047"/>
                </a:moveTo>
                <a:lnTo>
                  <a:pt x="5249" y="2047"/>
                </a:lnTo>
                <a:lnTo>
                  <a:pt x="5330" y="2070"/>
                </a:lnTo>
                <a:lnTo>
                  <a:pt x="5417" y="2097"/>
                </a:lnTo>
                <a:lnTo>
                  <a:pt x="5507" y="2130"/>
                </a:lnTo>
                <a:lnTo>
                  <a:pt x="5600" y="2165"/>
                </a:lnTo>
                <a:lnTo>
                  <a:pt x="5693" y="2204"/>
                </a:lnTo>
                <a:lnTo>
                  <a:pt x="5740" y="2225"/>
                </a:lnTo>
                <a:lnTo>
                  <a:pt x="5787" y="2247"/>
                </a:lnTo>
                <a:lnTo>
                  <a:pt x="5832" y="2272"/>
                </a:lnTo>
                <a:lnTo>
                  <a:pt x="5877" y="2296"/>
                </a:lnTo>
                <a:lnTo>
                  <a:pt x="5922" y="2320"/>
                </a:lnTo>
                <a:lnTo>
                  <a:pt x="5964" y="2348"/>
                </a:lnTo>
                <a:lnTo>
                  <a:pt x="6006" y="2373"/>
                </a:lnTo>
                <a:lnTo>
                  <a:pt x="6047" y="2402"/>
                </a:lnTo>
                <a:lnTo>
                  <a:pt x="6086" y="2432"/>
                </a:lnTo>
                <a:lnTo>
                  <a:pt x="6123" y="2461"/>
                </a:lnTo>
                <a:lnTo>
                  <a:pt x="6158" y="2491"/>
                </a:lnTo>
                <a:lnTo>
                  <a:pt x="6192" y="2524"/>
                </a:lnTo>
                <a:lnTo>
                  <a:pt x="6221" y="2556"/>
                </a:lnTo>
                <a:lnTo>
                  <a:pt x="6250" y="2588"/>
                </a:lnTo>
                <a:lnTo>
                  <a:pt x="6274" y="2624"/>
                </a:lnTo>
                <a:lnTo>
                  <a:pt x="6297" y="2658"/>
                </a:lnTo>
                <a:lnTo>
                  <a:pt x="6316" y="2693"/>
                </a:lnTo>
                <a:lnTo>
                  <a:pt x="6333" y="2730"/>
                </a:lnTo>
                <a:lnTo>
                  <a:pt x="6345" y="2767"/>
                </a:lnTo>
                <a:lnTo>
                  <a:pt x="6354" y="2806"/>
                </a:lnTo>
                <a:lnTo>
                  <a:pt x="6357" y="2826"/>
                </a:lnTo>
                <a:lnTo>
                  <a:pt x="6360" y="2845"/>
                </a:lnTo>
                <a:lnTo>
                  <a:pt x="6360" y="2866"/>
                </a:lnTo>
                <a:lnTo>
                  <a:pt x="6360" y="2885"/>
                </a:lnTo>
                <a:lnTo>
                  <a:pt x="6334" y="3922"/>
                </a:lnTo>
                <a:lnTo>
                  <a:pt x="6321" y="3948"/>
                </a:lnTo>
                <a:lnTo>
                  <a:pt x="6308" y="3975"/>
                </a:lnTo>
                <a:lnTo>
                  <a:pt x="6292" y="4001"/>
                </a:lnTo>
                <a:lnTo>
                  <a:pt x="6276" y="4027"/>
                </a:lnTo>
                <a:lnTo>
                  <a:pt x="6258" y="4051"/>
                </a:lnTo>
                <a:lnTo>
                  <a:pt x="6239" y="4077"/>
                </a:lnTo>
                <a:lnTo>
                  <a:pt x="6220" y="4101"/>
                </a:lnTo>
                <a:lnTo>
                  <a:pt x="6197" y="4125"/>
                </a:lnTo>
                <a:lnTo>
                  <a:pt x="6174" y="4148"/>
                </a:lnTo>
                <a:lnTo>
                  <a:pt x="6150" y="4170"/>
                </a:lnTo>
                <a:lnTo>
                  <a:pt x="6126" y="4193"/>
                </a:lnTo>
                <a:lnTo>
                  <a:pt x="6098" y="4216"/>
                </a:lnTo>
                <a:lnTo>
                  <a:pt x="6071" y="4237"/>
                </a:lnTo>
                <a:lnTo>
                  <a:pt x="6044" y="4258"/>
                </a:lnTo>
                <a:lnTo>
                  <a:pt x="6013" y="4279"/>
                </a:lnTo>
                <a:lnTo>
                  <a:pt x="5982" y="4300"/>
                </a:lnTo>
                <a:lnTo>
                  <a:pt x="5918" y="4338"/>
                </a:lnTo>
                <a:lnTo>
                  <a:pt x="5850" y="4376"/>
                </a:lnTo>
                <a:lnTo>
                  <a:pt x="5777" y="4411"/>
                </a:lnTo>
                <a:lnTo>
                  <a:pt x="5701" y="4445"/>
                </a:lnTo>
                <a:lnTo>
                  <a:pt x="5621" y="4477"/>
                </a:lnTo>
                <a:lnTo>
                  <a:pt x="5538" y="4508"/>
                </a:lnTo>
                <a:lnTo>
                  <a:pt x="5453" y="4537"/>
                </a:lnTo>
                <a:lnTo>
                  <a:pt x="5362" y="4563"/>
                </a:lnTo>
                <a:lnTo>
                  <a:pt x="5272" y="4589"/>
                </a:lnTo>
                <a:lnTo>
                  <a:pt x="5176" y="4611"/>
                </a:lnTo>
                <a:lnTo>
                  <a:pt x="5080" y="4634"/>
                </a:lnTo>
                <a:lnTo>
                  <a:pt x="4981" y="4653"/>
                </a:lnTo>
                <a:lnTo>
                  <a:pt x="4879" y="4673"/>
                </a:lnTo>
                <a:lnTo>
                  <a:pt x="4778" y="4689"/>
                </a:lnTo>
                <a:lnTo>
                  <a:pt x="4673" y="4703"/>
                </a:lnTo>
                <a:lnTo>
                  <a:pt x="4566" y="4716"/>
                </a:lnTo>
                <a:lnTo>
                  <a:pt x="4458" y="4727"/>
                </a:lnTo>
                <a:lnTo>
                  <a:pt x="4350" y="4739"/>
                </a:lnTo>
                <a:lnTo>
                  <a:pt x="4240" y="4747"/>
                </a:lnTo>
                <a:lnTo>
                  <a:pt x="4130" y="4753"/>
                </a:lnTo>
                <a:lnTo>
                  <a:pt x="4019" y="4758"/>
                </a:lnTo>
                <a:lnTo>
                  <a:pt x="3907" y="4761"/>
                </a:lnTo>
                <a:lnTo>
                  <a:pt x="3794" y="4761"/>
                </a:lnTo>
                <a:lnTo>
                  <a:pt x="3683" y="4761"/>
                </a:lnTo>
                <a:lnTo>
                  <a:pt x="3572" y="4760"/>
                </a:lnTo>
                <a:lnTo>
                  <a:pt x="3459" y="4757"/>
                </a:lnTo>
                <a:lnTo>
                  <a:pt x="3347" y="4752"/>
                </a:lnTo>
                <a:lnTo>
                  <a:pt x="3237" y="4745"/>
                </a:lnTo>
                <a:lnTo>
                  <a:pt x="3128" y="4737"/>
                </a:lnTo>
                <a:lnTo>
                  <a:pt x="3018" y="4727"/>
                </a:lnTo>
                <a:lnTo>
                  <a:pt x="2911" y="4715"/>
                </a:lnTo>
                <a:lnTo>
                  <a:pt x="2805" y="4702"/>
                </a:lnTo>
                <a:lnTo>
                  <a:pt x="2700" y="4687"/>
                </a:lnTo>
                <a:lnTo>
                  <a:pt x="2596" y="4671"/>
                </a:lnTo>
                <a:lnTo>
                  <a:pt x="2495" y="4653"/>
                </a:lnTo>
                <a:lnTo>
                  <a:pt x="2394" y="4634"/>
                </a:lnTo>
                <a:lnTo>
                  <a:pt x="2298" y="4613"/>
                </a:lnTo>
                <a:lnTo>
                  <a:pt x="2202" y="4589"/>
                </a:lnTo>
                <a:lnTo>
                  <a:pt x="2110" y="4564"/>
                </a:lnTo>
                <a:lnTo>
                  <a:pt x="2022" y="4539"/>
                </a:lnTo>
                <a:lnTo>
                  <a:pt x="1934" y="4511"/>
                </a:lnTo>
                <a:lnTo>
                  <a:pt x="1850" y="4482"/>
                </a:lnTo>
                <a:lnTo>
                  <a:pt x="1770" y="4453"/>
                </a:lnTo>
                <a:lnTo>
                  <a:pt x="1694" y="4421"/>
                </a:lnTo>
                <a:lnTo>
                  <a:pt x="1621" y="4387"/>
                </a:lnTo>
                <a:lnTo>
                  <a:pt x="1552" y="4351"/>
                </a:lnTo>
                <a:lnTo>
                  <a:pt x="1485" y="4314"/>
                </a:lnTo>
                <a:lnTo>
                  <a:pt x="1424" y="4277"/>
                </a:lnTo>
                <a:lnTo>
                  <a:pt x="1368" y="4237"/>
                </a:lnTo>
                <a:lnTo>
                  <a:pt x="1340" y="4216"/>
                </a:lnTo>
                <a:lnTo>
                  <a:pt x="1314" y="4195"/>
                </a:lnTo>
                <a:lnTo>
                  <a:pt x="1290" y="4174"/>
                </a:lnTo>
                <a:lnTo>
                  <a:pt x="1267" y="4153"/>
                </a:lnTo>
                <a:lnTo>
                  <a:pt x="1245" y="4130"/>
                </a:lnTo>
                <a:lnTo>
                  <a:pt x="1224" y="4109"/>
                </a:lnTo>
                <a:lnTo>
                  <a:pt x="1205" y="4085"/>
                </a:lnTo>
                <a:lnTo>
                  <a:pt x="1187" y="4062"/>
                </a:lnTo>
                <a:lnTo>
                  <a:pt x="1169" y="4040"/>
                </a:lnTo>
                <a:lnTo>
                  <a:pt x="1154" y="4015"/>
                </a:lnTo>
                <a:lnTo>
                  <a:pt x="1140" y="3991"/>
                </a:lnTo>
                <a:lnTo>
                  <a:pt x="1127" y="3967"/>
                </a:lnTo>
                <a:lnTo>
                  <a:pt x="1116" y="3941"/>
                </a:lnTo>
                <a:lnTo>
                  <a:pt x="1104" y="3917"/>
                </a:lnTo>
                <a:lnTo>
                  <a:pt x="1104" y="3486"/>
                </a:lnTo>
                <a:lnTo>
                  <a:pt x="1001" y="3458"/>
                </a:lnTo>
                <a:lnTo>
                  <a:pt x="899" y="3429"/>
                </a:lnTo>
                <a:lnTo>
                  <a:pt x="802" y="3397"/>
                </a:lnTo>
                <a:lnTo>
                  <a:pt x="710" y="3365"/>
                </a:lnTo>
                <a:lnTo>
                  <a:pt x="622" y="3329"/>
                </a:lnTo>
                <a:lnTo>
                  <a:pt x="536" y="3292"/>
                </a:lnTo>
                <a:lnTo>
                  <a:pt x="496" y="3273"/>
                </a:lnTo>
                <a:lnTo>
                  <a:pt x="457" y="3252"/>
                </a:lnTo>
                <a:lnTo>
                  <a:pt x="420" y="3232"/>
                </a:lnTo>
                <a:lnTo>
                  <a:pt x="383" y="3211"/>
                </a:lnTo>
                <a:lnTo>
                  <a:pt x="347" y="3190"/>
                </a:lnTo>
                <a:lnTo>
                  <a:pt x="313" y="3168"/>
                </a:lnTo>
                <a:lnTo>
                  <a:pt x="281" y="3145"/>
                </a:lnTo>
                <a:lnTo>
                  <a:pt x="250" y="3123"/>
                </a:lnTo>
                <a:lnTo>
                  <a:pt x="221" y="3100"/>
                </a:lnTo>
                <a:lnTo>
                  <a:pt x="192" y="3076"/>
                </a:lnTo>
                <a:lnTo>
                  <a:pt x="166" y="3052"/>
                </a:lnTo>
                <a:lnTo>
                  <a:pt x="140" y="3027"/>
                </a:lnTo>
                <a:lnTo>
                  <a:pt x="118" y="3001"/>
                </a:lnTo>
                <a:lnTo>
                  <a:pt x="95" y="2976"/>
                </a:lnTo>
                <a:lnTo>
                  <a:pt x="76" y="2950"/>
                </a:lnTo>
                <a:lnTo>
                  <a:pt x="57" y="2922"/>
                </a:lnTo>
                <a:lnTo>
                  <a:pt x="40" y="2895"/>
                </a:lnTo>
                <a:lnTo>
                  <a:pt x="24" y="2867"/>
                </a:lnTo>
                <a:lnTo>
                  <a:pt x="11" y="2840"/>
                </a:lnTo>
                <a:lnTo>
                  <a:pt x="0" y="2811"/>
                </a:lnTo>
                <a:lnTo>
                  <a:pt x="0" y="1774"/>
                </a:lnTo>
                <a:lnTo>
                  <a:pt x="0" y="1749"/>
                </a:lnTo>
                <a:lnTo>
                  <a:pt x="3" y="1723"/>
                </a:lnTo>
                <a:lnTo>
                  <a:pt x="6" y="1697"/>
                </a:lnTo>
                <a:lnTo>
                  <a:pt x="11" y="1671"/>
                </a:lnTo>
                <a:lnTo>
                  <a:pt x="18" y="1647"/>
                </a:lnTo>
                <a:lnTo>
                  <a:pt x="26" y="1624"/>
                </a:lnTo>
                <a:lnTo>
                  <a:pt x="34" y="1600"/>
                </a:lnTo>
                <a:lnTo>
                  <a:pt x="45" y="1577"/>
                </a:lnTo>
                <a:lnTo>
                  <a:pt x="57" y="1555"/>
                </a:lnTo>
                <a:lnTo>
                  <a:pt x="68" y="1532"/>
                </a:lnTo>
                <a:lnTo>
                  <a:pt x="82" y="1511"/>
                </a:lnTo>
                <a:lnTo>
                  <a:pt x="97" y="1489"/>
                </a:lnTo>
                <a:lnTo>
                  <a:pt x="113" y="1469"/>
                </a:lnTo>
                <a:lnTo>
                  <a:pt x="129" y="1448"/>
                </a:lnTo>
                <a:lnTo>
                  <a:pt x="147" y="1427"/>
                </a:lnTo>
                <a:lnTo>
                  <a:pt x="166" y="1408"/>
                </a:lnTo>
                <a:lnTo>
                  <a:pt x="207" y="1371"/>
                </a:lnTo>
                <a:lnTo>
                  <a:pt x="250" y="1334"/>
                </a:lnTo>
                <a:lnTo>
                  <a:pt x="297" y="1300"/>
                </a:lnTo>
                <a:lnTo>
                  <a:pt x="347" y="1266"/>
                </a:lnTo>
                <a:lnTo>
                  <a:pt x="399" y="1235"/>
                </a:lnTo>
                <a:lnTo>
                  <a:pt x="454" y="1204"/>
                </a:lnTo>
                <a:lnTo>
                  <a:pt x="509" y="1175"/>
                </a:lnTo>
                <a:lnTo>
                  <a:pt x="567" y="1148"/>
                </a:lnTo>
                <a:lnTo>
                  <a:pt x="626" y="1122"/>
                </a:lnTo>
                <a:lnTo>
                  <a:pt x="688" y="1098"/>
                </a:lnTo>
                <a:lnTo>
                  <a:pt x="748" y="1075"/>
                </a:lnTo>
                <a:lnTo>
                  <a:pt x="811" y="1053"/>
                </a:lnTo>
                <a:lnTo>
                  <a:pt x="872" y="1033"/>
                </a:lnTo>
                <a:lnTo>
                  <a:pt x="933" y="1014"/>
                </a:lnTo>
                <a:lnTo>
                  <a:pt x="995" y="995"/>
                </a:lnTo>
                <a:lnTo>
                  <a:pt x="1056" y="978"/>
                </a:lnTo>
                <a:lnTo>
                  <a:pt x="1175" y="948"/>
                </a:lnTo>
                <a:lnTo>
                  <a:pt x="1287" y="922"/>
                </a:lnTo>
                <a:lnTo>
                  <a:pt x="1392" y="899"/>
                </a:lnTo>
                <a:lnTo>
                  <a:pt x="1485" y="882"/>
                </a:lnTo>
                <a:lnTo>
                  <a:pt x="1485" y="788"/>
                </a:lnTo>
                <a:lnTo>
                  <a:pt x="1487" y="759"/>
                </a:lnTo>
                <a:lnTo>
                  <a:pt x="1490" y="730"/>
                </a:lnTo>
                <a:lnTo>
                  <a:pt x="1495" y="702"/>
                </a:lnTo>
                <a:lnTo>
                  <a:pt x="1503" y="675"/>
                </a:lnTo>
                <a:lnTo>
                  <a:pt x="1513" y="647"/>
                </a:lnTo>
                <a:lnTo>
                  <a:pt x="1524" y="622"/>
                </a:lnTo>
                <a:lnTo>
                  <a:pt x="1537" y="596"/>
                </a:lnTo>
                <a:lnTo>
                  <a:pt x="1553" y="570"/>
                </a:lnTo>
                <a:lnTo>
                  <a:pt x="1571" y="546"/>
                </a:lnTo>
                <a:lnTo>
                  <a:pt x="1592" y="522"/>
                </a:lnTo>
                <a:lnTo>
                  <a:pt x="1613" y="497"/>
                </a:lnTo>
                <a:lnTo>
                  <a:pt x="1637" y="475"/>
                </a:lnTo>
                <a:lnTo>
                  <a:pt x="1663" y="452"/>
                </a:lnTo>
                <a:lnTo>
                  <a:pt x="1691" y="429"/>
                </a:lnTo>
                <a:lnTo>
                  <a:pt x="1721" y="408"/>
                </a:lnTo>
                <a:lnTo>
                  <a:pt x="1753" y="387"/>
                </a:lnTo>
                <a:lnTo>
                  <a:pt x="1787" y="367"/>
                </a:lnTo>
                <a:lnTo>
                  <a:pt x="1823" y="346"/>
                </a:lnTo>
                <a:lnTo>
                  <a:pt x="1860" y="326"/>
                </a:lnTo>
                <a:lnTo>
                  <a:pt x="1899" y="307"/>
                </a:lnTo>
                <a:lnTo>
                  <a:pt x="1941" y="287"/>
                </a:lnTo>
                <a:lnTo>
                  <a:pt x="1984" y="270"/>
                </a:lnTo>
                <a:lnTo>
                  <a:pt x="2030" y="252"/>
                </a:lnTo>
                <a:lnTo>
                  <a:pt x="2076" y="234"/>
                </a:lnTo>
                <a:lnTo>
                  <a:pt x="2125" y="216"/>
                </a:lnTo>
                <a:lnTo>
                  <a:pt x="2175" y="200"/>
                </a:lnTo>
                <a:lnTo>
                  <a:pt x="2281" y="168"/>
                </a:lnTo>
                <a:lnTo>
                  <a:pt x="2396" y="137"/>
                </a:lnTo>
                <a:lnTo>
                  <a:pt x="2517" y="108"/>
                </a:lnTo>
                <a:lnTo>
                  <a:pt x="2593" y="92"/>
                </a:lnTo>
                <a:lnTo>
                  <a:pt x="2672" y="77"/>
                </a:lnTo>
                <a:lnTo>
                  <a:pt x="2751" y="63"/>
                </a:lnTo>
                <a:lnTo>
                  <a:pt x="2832" y="50"/>
                </a:lnTo>
                <a:lnTo>
                  <a:pt x="2913" y="40"/>
                </a:lnTo>
                <a:lnTo>
                  <a:pt x="2994" y="31"/>
                </a:lnTo>
                <a:lnTo>
                  <a:pt x="3074" y="23"/>
                </a:lnTo>
                <a:lnTo>
                  <a:pt x="3157" y="15"/>
                </a:lnTo>
                <a:lnTo>
                  <a:pt x="3239" y="10"/>
                </a:lnTo>
                <a:lnTo>
                  <a:pt x="3321" y="5"/>
                </a:lnTo>
                <a:lnTo>
                  <a:pt x="3404" y="2"/>
                </a:lnTo>
                <a:lnTo>
                  <a:pt x="3486" y="0"/>
                </a:lnTo>
                <a:lnTo>
                  <a:pt x="3567" y="0"/>
                </a:lnTo>
                <a:lnTo>
                  <a:pt x="3649" y="0"/>
                </a:lnTo>
                <a:lnTo>
                  <a:pt x="3730" y="2"/>
                </a:lnTo>
                <a:lnTo>
                  <a:pt x="3811" y="5"/>
                </a:lnTo>
                <a:lnTo>
                  <a:pt x="3890" y="10"/>
                </a:lnTo>
                <a:lnTo>
                  <a:pt x="3969" y="15"/>
                </a:lnTo>
                <a:lnTo>
                  <a:pt x="4048" y="21"/>
                </a:lnTo>
                <a:lnTo>
                  <a:pt x="4125" y="27"/>
                </a:lnTo>
                <a:lnTo>
                  <a:pt x="4201" y="36"/>
                </a:lnTo>
                <a:lnTo>
                  <a:pt x="4276" y="45"/>
                </a:lnTo>
                <a:lnTo>
                  <a:pt x="4348" y="55"/>
                </a:lnTo>
                <a:lnTo>
                  <a:pt x="4421" y="66"/>
                </a:lnTo>
                <a:lnTo>
                  <a:pt x="4492" y="79"/>
                </a:lnTo>
                <a:lnTo>
                  <a:pt x="4560" y="92"/>
                </a:lnTo>
                <a:lnTo>
                  <a:pt x="4628" y="107"/>
                </a:lnTo>
                <a:lnTo>
                  <a:pt x="4692" y="121"/>
                </a:lnTo>
                <a:lnTo>
                  <a:pt x="4755" y="137"/>
                </a:lnTo>
                <a:lnTo>
                  <a:pt x="4816" y="153"/>
                </a:lnTo>
                <a:lnTo>
                  <a:pt x="4875" y="171"/>
                </a:lnTo>
                <a:lnTo>
                  <a:pt x="4931" y="189"/>
                </a:lnTo>
                <a:lnTo>
                  <a:pt x="5010" y="218"/>
                </a:lnTo>
                <a:lnTo>
                  <a:pt x="5084" y="247"/>
                </a:lnTo>
                <a:lnTo>
                  <a:pt x="5152" y="276"/>
                </a:lnTo>
                <a:lnTo>
                  <a:pt x="5217" y="308"/>
                </a:lnTo>
                <a:lnTo>
                  <a:pt x="5277" y="341"/>
                </a:lnTo>
                <a:lnTo>
                  <a:pt x="5331" y="375"/>
                </a:lnTo>
                <a:lnTo>
                  <a:pt x="5382" y="408"/>
                </a:lnTo>
                <a:lnTo>
                  <a:pt x="5404" y="426"/>
                </a:lnTo>
                <a:lnTo>
                  <a:pt x="5425" y="444"/>
                </a:lnTo>
                <a:lnTo>
                  <a:pt x="5446" y="463"/>
                </a:lnTo>
                <a:lnTo>
                  <a:pt x="5465" y="481"/>
                </a:lnTo>
                <a:lnTo>
                  <a:pt x="5483" y="501"/>
                </a:lnTo>
                <a:lnTo>
                  <a:pt x="5499" y="520"/>
                </a:lnTo>
                <a:lnTo>
                  <a:pt x="5514" y="539"/>
                </a:lnTo>
                <a:lnTo>
                  <a:pt x="5528" y="559"/>
                </a:lnTo>
                <a:lnTo>
                  <a:pt x="5540" y="578"/>
                </a:lnTo>
                <a:lnTo>
                  <a:pt x="5551" y="599"/>
                </a:lnTo>
                <a:lnTo>
                  <a:pt x="5561" y="618"/>
                </a:lnTo>
                <a:lnTo>
                  <a:pt x="5570" y="639"/>
                </a:lnTo>
                <a:lnTo>
                  <a:pt x="5577" y="660"/>
                </a:lnTo>
                <a:lnTo>
                  <a:pt x="5583" y="681"/>
                </a:lnTo>
                <a:lnTo>
                  <a:pt x="5587" y="704"/>
                </a:lnTo>
                <a:lnTo>
                  <a:pt x="5590" y="725"/>
                </a:lnTo>
                <a:lnTo>
                  <a:pt x="5591" y="748"/>
                </a:lnTo>
                <a:lnTo>
                  <a:pt x="5591" y="770"/>
                </a:lnTo>
                <a:lnTo>
                  <a:pt x="5570" y="1605"/>
                </a:lnTo>
                <a:lnTo>
                  <a:pt x="5559" y="1631"/>
                </a:lnTo>
                <a:lnTo>
                  <a:pt x="5548" y="1655"/>
                </a:lnTo>
                <a:lnTo>
                  <a:pt x="5533" y="1678"/>
                </a:lnTo>
                <a:lnTo>
                  <a:pt x="5520" y="1702"/>
                </a:lnTo>
                <a:lnTo>
                  <a:pt x="5504" y="1723"/>
                </a:lnTo>
                <a:lnTo>
                  <a:pt x="5488" y="1744"/>
                </a:lnTo>
                <a:lnTo>
                  <a:pt x="5470" y="1765"/>
                </a:lnTo>
                <a:lnTo>
                  <a:pt x="5451" y="1786"/>
                </a:lnTo>
                <a:lnTo>
                  <a:pt x="5430" y="1805"/>
                </a:lnTo>
                <a:lnTo>
                  <a:pt x="5409" y="1824"/>
                </a:lnTo>
                <a:lnTo>
                  <a:pt x="5385" y="1844"/>
                </a:lnTo>
                <a:lnTo>
                  <a:pt x="5361" y="1862"/>
                </a:lnTo>
                <a:lnTo>
                  <a:pt x="5335" y="1881"/>
                </a:lnTo>
                <a:lnTo>
                  <a:pt x="5309" y="1899"/>
                </a:lnTo>
                <a:lnTo>
                  <a:pt x="5251" y="1933"/>
                </a:lnTo>
                <a:lnTo>
                  <a:pt x="5249" y="2047"/>
                </a:lnTo>
                <a:close/>
                <a:moveTo>
                  <a:pt x="3362" y="3623"/>
                </a:moveTo>
                <a:lnTo>
                  <a:pt x="3362" y="3623"/>
                </a:lnTo>
                <a:lnTo>
                  <a:pt x="3544" y="3630"/>
                </a:lnTo>
                <a:lnTo>
                  <a:pt x="3636" y="3631"/>
                </a:lnTo>
                <a:lnTo>
                  <a:pt x="3730" y="3633"/>
                </a:lnTo>
                <a:lnTo>
                  <a:pt x="3823" y="3633"/>
                </a:lnTo>
                <a:lnTo>
                  <a:pt x="3917" y="3633"/>
                </a:lnTo>
                <a:lnTo>
                  <a:pt x="4012" y="3631"/>
                </a:lnTo>
                <a:lnTo>
                  <a:pt x="4106" y="3628"/>
                </a:lnTo>
                <a:lnTo>
                  <a:pt x="4201" y="3623"/>
                </a:lnTo>
                <a:lnTo>
                  <a:pt x="4297" y="3618"/>
                </a:lnTo>
                <a:lnTo>
                  <a:pt x="4390" y="3612"/>
                </a:lnTo>
                <a:lnTo>
                  <a:pt x="4484" y="3604"/>
                </a:lnTo>
                <a:lnTo>
                  <a:pt x="4576" y="3596"/>
                </a:lnTo>
                <a:lnTo>
                  <a:pt x="4668" y="3584"/>
                </a:lnTo>
                <a:lnTo>
                  <a:pt x="4758" y="3573"/>
                </a:lnTo>
                <a:lnTo>
                  <a:pt x="4849" y="3559"/>
                </a:lnTo>
                <a:lnTo>
                  <a:pt x="4938" y="3544"/>
                </a:lnTo>
                <a:lnTo>
                  <a:pt x="5023" y="3528"/>
                </a:lnTo>
                <a:lnTo>
                  <a:pt x="5109" y="3510"/>
                </a:lnTo>
                <a:lnTo>
                  <a:pt x="5191" y="3491"/>
                </a:lnTo>
                <a:lnTo>
                  <a:pt x="5273" y="3470"/>
                </a:lnTo>
                <a:lnTo>
                  <a:pt x="5351" y="3446"/>
                </a:lnTo>
                <a:lnTo>
                  <a:pt x="5428" y="3421"/>
                </a:lnTo>
                <a:lnTo>
                  <a:pt x="5503" y="3395"/>
                </a:lnTo>
                <a:lnTo>
                  <a:pt x="5574" y="3366"/>
                </a:lnTo>
                <a:lnTo>
                  <a:pt x="5641" y="3337"/>
                </a:lnTo>
                <a:lnTo>
                  <a:pt x="5706" y="3305"/>
                </a:lnTo>
                <a:lnTo>
                  <a:pt x="5769" y="3271"/>
                </a:lnTo>
                <a:lnTo>
                  <a:pt x="5827" y="3236"/>
                </a:lnTo>
                <a:lnTo>
                  <a:pt x="5882" y="3197"/>
                </a:lnTo>
                <a:lnTo>
                  <a:pt x="5908" y="3177"/>
                </a:lnTo>
                <a:lnTo>
                  <a:pt x="5934" y="3156"/>
                </a:lnTo>
                <a:lnTo>
                  <a:pt x="5958" y="3137"/>
                </a:lnTo>
                <a:lnTo>
                  <a:pt x="5981" y="3115"/>
                </a:lnTo>
                <a:lnTo>
                  <a:pt x="6002" y="3094"/>
                </a:lnTo>
                <a:lnTo>
                  <a:pt x="6021" y="3073"/>
                </a:lnTo>
                <a:lnTo>
                  <a:pt x="6037" y="3050"/>
                </a:lnTo>
                <a:lnTo>
                  <a:pt x="6052" y="3027"/>
                </a:lnTo>
                <a:lnTo>
                  <a:pt x="6063" y="3005"/>
                </a:lnTo>
                <a:lnTo>
                  <a:pt x="6073" y="2982"/>
                </a:lnTo>
                <a:lnTo>
                  <a:pt x="6081" y="2958"/>
                </a:lnTo>
                <a:lnTo>
                  <a:pt x="6086" y="2935"/>
                </a:lnTo>
                <a:lnTo>
                  <a:pt x="6087" y="2911"/>
                </a:lnTo>
                <a:lnTo>
                  <a:pt x="6087" y="2887"/>
                </a:lnTo>
                <a:lnTo>
                  <a:pt x="6086" y="2863"/>
                </a:lnTo>
                <a:lnTo>
                  <a:pt x="6079" y="2838"/>
                </a:lnTo>
                <a:lnTo>
                  <a:pt x="6073" y="2814"/>
                </a:lnTo>
                <a:lnTo>
                  <a:pt x="6061" y="2790"/>
                </a:lnTo>
                <a:lnTo>
                  <a:pt x="6048" y="2766"/>
                </a:lnTo>
                <a:lnTo>
                  <a:pt x="6034" y="2742"/>
                </a:lnTo>
                <a:lnTo>
                  <a:pt x="6014" y="2717"/>
                </a:lnTo>
                <a:lnTo>
                  <a:pt x="5995" y="2693"/>
                </a:lnTo>
                <a:lnTo>
                  <a:pt x="5971" y="2669"/>
                </a:lnTo>
                <a:lnTo>
                  <a:pt x="5945" y="2646"/>
                </a:lnTo>
                <a:lnTo>
                  <a:pt x="5916" y="2622"/>
                </a:lnTo>
                <a:lnTo>
                  <a:pt x="5884" y="2598"/>
                </a:lnTo>
                <a:lnTo>
                  <a:pt x="5850" y="2575"/>
                </a:lnTo>
                <a:lnTo>
                  <a:pt x="5813" y="2551"/>
                </a:lnTo>
                <a:lnTo>
                  <a:pt x="5772" y="2528"/>
                </a:lnTo>
                <a:lnTo>
                  <a:pt x="5729" y="2506"/>
                </a:lnTo>
                <a:lnTo>
                  <a:pt x="5683" y="2483"/>
                </a:lnTo>
                <a:lnTo>
                  <a:pt x="5633" y="2462"/>
                </a:lnTo>
                <a:lnTo>
                  <a:pt x="5582" y="2440"/>
                </a:lnTo>
                <a:lnTo>
                  <a:pt x="5527" y="2419"/>
                </a:lnTo>
                <a:lnTo>
                  <a:pt x="5469" y="2398"/>
                </a:lnTo>
                <a:lnTo>
                  <a:pt x="5407" y="2378"/>
                </a:lnTo>
                <a:lnTo>
                  <a:pt x="5327" y="2354"/>
                </a:lnTo>
                <a:lnTo>
                  <a:pt x="5241" y="2330"/>
                </a:lnTo>
                <a:lnTo>
                  <a:pt x="5228" y="2816"/>
                </a:lnTo>
                <a:lnTo>
                  <a:pt x="5209" y="2858"/>
                </a:lnTo>
                <a:lnTo>
                  <a:pt x="5186" y="2898"/>
                </a:lnTo>
                <a:lnTo>
                  <a:pt x="5159" y="2939"/>
                </a:lnTo>
                <a:lnTo>
                  <a:pt x="5130" y="2977"/>
                </a:lnTo>
                <a:lnTo>
                  <a:pt x="5097" y="3014"/>
                </a:lnTo>
                <a:lnTo>
                  <a:pt x="5062" y="3052"/>
                </a:lnTo>
                <a:lnTo>
                  <a:pt x="5023" y="3085"/>
                </a:lnTo>
                <a:lnTo>
                  <a:pt x="4981" y="3121"/>
                </a:lnTo>
                <a:lnTo>
                  <a:pt x="4938" y="3153"/>
                </a:lnTo>
                <a:lnTo>
                  <a:pt x="4891" y="3186"/>
                </a:lnTo>
                <a:lnTo>
                  <a:pt x="4841" y="3216"/>
                </a:lnTo>
                <a:lnTo>
                  <a:pt x="4789" y="3247"/>
                </a:lnTo>
                <a:lnTo>
                  <a:pt x="4736" y="3274"/>
                </a:lnTo>
                <a:lnTo>
                  <a:pt x="4679" y="3303"/>
                </a:lnTo>
                <a:lnTo>
                  <a:pt x="4619" y="3329"/>
                </a:lnTo>
                <a:lnTo>
                  <a:pt x="4560" y="3355"/>
                </a:lnTo>
                <a:lnTo>
                  <a:pt x="4497" y="3379"/>
                </a:lnTo>
                <a:lnTo>
                  <a:pt x="4432" y="3404"/>
                </a:lnTo>
                <a:lnTo>
                  <a:pt x="4364" y="3426"/>
                </a:lnTo>
                <a:lnTo>
                  <a:pt x="4297" y="3447"/>
                </a:lnTo>
                <a:lnTo>
                  <a:pt x="4225" y="3468"/>
                </a:lnTo>
                <a:lnTo>
                  <a:pt x="4154" y="3486"/>
                </a:lnTo>
                <a:lnTo>
                  <a:pt x="4080" y="3505"/>
                </a:lnTo>
                <a:lnTo>
                  <a:pt x="4006" y="3521"/>
                </a:lnTo>
                <a:lnTo>
                  <a:pt x="3928" y="3538"/>
                </a:lnTo>
                <a:lnTo>
                  <a:pt x="3851" y="3554"/>
                </a:lnTo>
                <a:lnTo>
                  <a:pt x="3772" y="3568"/>
                </a:lnTo>
                <a:lnTo>
                  <a:pt x="3693" y="3581"/>
                </a:lnTo>
                <a:lnTo>
                  <a:pt x="3610" y="3592"/>
                </a:lnTo>
                <a:lnTo>
                  <a:pt x="3528" y="3604"/>
                </a:lnTo>
                <a:lnTo>
                  <a:pt x="3446" y="3613"/>
                </a:lnTo>
                <a:lnTo>
                  <a:pt x="3362" y="3623"/>
                </a:lnTo>
                <a:close/>
                <a:moveTo>
                  <a:pt x="1991" y="3630"/>
                </a:moveTo>
                <a:lnTo>
                  <a:pt x="1991" y="4254"/>
                </a:lnTo>
                <a:lnTo>
                  <a:pt x="2059" y="4277"/>
                </a:lnTo>
                <a:lnTo>
                  <a:pt x="2130" y="4298"/>
                </a:lnTo>
                <a:lnTo>
                  <a:pt x="2206" y="4319"/>
                </a:lnTo>
                <a:lnTo>
                  <a:pt x="2286" y="4338"/>
                </a:lnTo>
                <a:lnTo>
                  <a:pt x="2369" y="4359"/>
                </a:lnTo>
                <a:lnTo>
                  <a:pt x="2457" y="4379"/>
                </a:lnTo>
                <a:lnTo>
                  <a:pt x="2548" y="4396"/>
                </a:lnTo>
                <a:lnTo>
                  <a:pt x="2645" y="4414"/>
                </a:lnTo>
                <a:lnTo>
                  <a:pt x="2695" y="4422"/>
                </a:lnTo>
                <a:lnTo>
                  <a:pt x="2763" y="4432"/>
                </a:lnTo>
                <a:lnTo>
                  <a:pt x="2763" y="3702"/>
                </a:lnTo>
                <a:lnTo>
                  <a:pt x="2679" y="3691"/>
                </a:lnTo>
                <a:lnTo>
                  <a:pt x="2598" y="3680"/>
                </a:lnTo>
                <a:lnTo>
                  <a:pt x="2522" y="3667"/>
                </a:lnTo>
                <a:lnTo>
                  <a:pt x="2448" y="3655"/>
                </a:lnTo>
                <a:lnTo>
                  <a:pt x="2333" y="3651"/>
                </a:lnTo>
                <a:lnTo>
                  <a:pt x="2218" y="3646"/>
                </a:lnTo>
                <a:lnTo>
                  <a:pt x="2104" y="3638"/>
                </a:lnTo>
                <a:lnTo>
                  <a:pt x="1991" y="3630"/>
                </a:lnTo>
                <a:close/>
                <a:moveTo>
                  <a:pt x="2528" y="1161"/>
                </a:moveTo>
                <a:lnTo>
                  <a:pt x="2528" y="1161"/>
                </a:lnTo>
                <a:lnTo>
                  <a:pt x="2433" y="1138"/>
                </a:lnTo>
                <a:lnTo>
                  <a:pt x="2344" y="1117"/>
                </a:lnTo>
                <a:lnTo>
                  <a:pt x="2262" y="1095"/>
                </a:lnTo>
                <a:lnTo>
                  <a:pt x="2188" y="1072"/>
                </a:lnTo>
                <a:lnTo>
                  <a:pt x="2118" y="1048"/>
                </a:lnTo>
                <a:lnTo>
                  <a:pt x="2057" y="1025"/>
                </a:lnTo>
                <a:lnTo>
                  <a:pt x="2002" y="1001"/>
                </a:lnTo>
                <a:lnTo>
                  <a:pt x="1954" y="977"/>
                </a:lnTo>
                <a:lnTo>
                  <a:pt x="1912" y="953"/>
                </a:lnTo>
                <a:lnTo>
                  <a:pt x="1876" y="927"/>
                </a:lnTo>
                <a:lnTo>
                  <a:pt x="1862" y="914"/>
                </a:lnTo>
                <a:lnTo>
                  <a:pt x="1847" y="903"/>
                </a:lnTo>
                <a:lnTo>
                  <a:pt x="1836" y="890"/>
                </a:lnTo>
                <a:lnTo>
                  <a:pt x="1825" y="877"/>
                </a:lnTo>
                <a:lnTo>
                  <a:pt x="1816" y="864"/>
                </a:lnTo>
                <a:lnTo>
                  <a:pt x="1808" y="851"/>
                </a:lnTo>
                <a:lnTo>
                  <a:pt x="1802" y="838"/>
                </a:lnTo>
                <a:lnTo>
                  <a:pt x="1799" y="827"/>
                </a:lnTo>
                <a:lnTo>
                  <a:pt x="1795" y="814"/>
                </a:lnTo>
                <a:lnTo>
                  <a:pt x="1794" y="801"/>
                </a:lnTo>
                <a:lnTo>
                  <a:pt x="1794" y="788"/>
                </a:lnTo>
                <a:lnTo>
                  <a:pt x="1795" y="775"/>
                </a:lnTo>
                <a:lnTo>
                  <a:pt x="1799" y="762"/>
                </a:lnTo>
                <a:lnTo>
                  <a:pt x="1804" y="749"/>
                </a:lnTo>
                <a:lnTo>
                  <a:pt x="1808" y="736"/>
                </a:lnTo>
                <a:lnTo>
                  <a:pt x="1816" y="725"/>
                </a:lnTo>
                <a:lnTo>
                  <a:pt x="1826" y="712"/>
                </a:lnTo>
                <a:lnTo>
                  <a:pt x="1836" y="699"/>
                </a:lnTo>
                <a:lnTo>
                  <a:pt x="1847" y="686"/>
                </a:lnTo>
                <a:lnTo>
                  <a:pt x="1862" y="673"/>
                </a:lnTo>
                <a:lnTo>
                  <a:pt x="1892" y="649"/>
                </a:lnTo>
                <a:lnTo>
                  <a:pt x="1928" y="623"/>
                </a:lnTo>
                <a:lnTo>
                  <a:pt x="1970" y="599"/>
                </a:lnTo>
                <a:lnTo>
                  <a:pt x="2018" y="575"/>
                </a:lnTo>
                <a:lnTo>
                  <a:pt x="2070" y="551"/>
                </a:lnTo>
                <a:lnTo>
                  <a:pt x="2128" y="526"/>
                </a:lnTo>
                <a:lnTo>
                  <a:pt x="2191" y="504"/>
                </a:lnTo>
                <a:lnTo>
                  <a:pt x="2260" y="481"/>
                </a:lnTo>
                <a:lnTo>
                  <a:pt x="2335" y="459"/>
                </a:lnTo>
                <a:lnTo>
                  <a:pt x="2412" y="436"/>
                </a:lnTo>
                <a:lnTo>
                  <a:pt x="2496" y="415"/>
                </a:lnTo>
                <a:lnTo>
                  <a:pt x="2585" y="394"/>
                </a:lnTo>
                <a:lnTo>
                  <a:pt x="2693" y="371"/>
                </a:lnTo>
                <a:lnTo>
                  <a:pt x="2803" y="352"/>
                </a:lnTo>
                <a:lnTo>
                  <a:pt x="2914" y="336"/>
                </a:lnTo>
                <a:lnTo>
                  <a:pt x="3027" y="321"/>
                </a:lnTo>
                <a:lnTo>
                  <a:pt x="3140" y="310"/>
                </a:lnTo>
                <a:lnTo>
                  <a:pt x="3255" y="302"/>
                </a:lnTo>
                <a:lnTo>
                  <a:pt x="3368" y="297"/>
                </a:lnTo>
                <a:lnTo>
                  <a:pt x="3483" y="294"/>
                </a:lnTo>
                <a:lnTo>
                  <a:pt x="3596" y="292"/>
                </a:lnTo>
                <a:lnTo>
                  <a:pt x="3709" y="294"/>
                </a:lnTo>
                <a:lnTo>
                  <a:pt x="3820" y="299"/>
                </a:lnTo>
                <a:lnTo>
                  <a:pt x="3930" y="305"/>
                </a:lnTo>
                <a:lnTo>
                  <a:pt x="4038" y="313"/>
                </a:lnTo>
                <a:lnTo>
                  <a:pt x="4143" y="325"/>
                </a:lnTo>
                <a:lnTo>
                  <a:pt x="4246" y="337"/>
                </a:lnTo>
                <a:lnTo>
                  <a:pt x="4347" y="352"/>
                </a:lnTo>
                <a:lnTo>
                  <a:pt x="2528" y="1161"/>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endParaRPr>
          </a:p>
        </p:txBody>
      </p:sp>
      <p:sp>
        <p:nvSpPr>
          <p:cNvPr id="49" name="Rectangle 48">
            <a:extLst>
              <a:ext uri="{FF2B5EF4-FFF2-40B4-BE49-F238E27FC236}">
                <a16:creationId xmlns:a16="http://schemas.microsoft.com/office/drawing/2014/main" id="{9A65B7E1-394A-4466-92DE-F09A96AB4344}"/>
              </a:ext>
            </a:extLst>
          </p:cNvPr>
          <p:cNvSpPr/>
          <p:nvPr/>
        </p:nvSpPr>
        <p:spPr>
          <a:xfrm>
            <a:off x="617629" y="3842377"/>
            <a:ext cx="10965993" cy="225135"/>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endParaRPr>
          </a:p>
        </p:txBody>
      </p:sp>
      <p:sp>
        <p:nvSpPr>
          <p:cNvPr id="50" name="TextBox 49">
            <a:extLst>
              <a:ext uri="{FF2B5EF4-FFF2-40B4-BE49-F238E27FC236}">
                <a16:creationId xmlns:a16="http://schemas.microsoft.com/office/drawing/2014/main" id="{46FF3C2B-AAEF-4E95-A1D4-E907038E08C0}"/>
              </a:ext>
            </a:extLst>
          </p:cNvPr>
          <p:cNvSpPr txBox="1"/>
          <p:nvPr/>
        </p:nvSpPr>
        <p:spPr>
          <a:xfrm>
            <a:off x="874649" y="3876435"/>
            <a:ext cx="3163487"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3. Pakalpojumu izmaksas</a:t>
            </a:r>
          </a:p>
        </p:txBody>
      </p:sp>
      <p:sp>
        <p:nvSpPr>
          <p:cNvPr id="28" name="Slide Number Placeholder 5">
            <a:extLst>
              <a:ext uri="{FF2B5EF4-FFF2-40B4-BE49-F238E27FC236}">
                <a16:creationId xmlns:a16="http://schemas.microsoft.com/office/drawing/2014/main" id="{5A17109D-9C0E-4731-AEED-5D67F4370E45}"/>
              </a:ext>
            </a:extLst>
          </p:cNvPr>
          <p:cNvSpPr>
            <a:spLocks noGrp="1"/>
          </p:cNvSpPr>
          <p:nvPr>
            <p:ph type="sldNum" sz="quarter" idx="12"/>
          </p:nvPr>
        </p:nvSpPr>
        <p:spPr>
          <a:xfrm>
            <a:off x="617221"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43</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30" name="Footer Placeholder 4">
            <a:extLst>
              <a:ext uri="{FF2B5EF4-FFF2-40B4-BE49-F238E27FC236}">
                <a16:creationId xmlns:a16="http://schemas.microsoft.com/office/drawing/2014/main" id="{77C605E7-6050-4793-8740-6C87C98C516E}"/>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34" name="Rectangle 33">
            <a:extLst>
              <a:ext uri="{FF2B5EF4-FFF2-40B4-BE49-F238E27FC236}">
                <a16:creationId xmlns:a16="http://schemas.microsoft.com/office/drawing/2014/main" id="{59868E82-FD35-4537-8BEA-3355AF0FB7A7}"/>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3.</a:t>
            </a:r>
            <a:r>
              <a:rPr kumimoji="0" lang="ru-RU"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3</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endParaRPr>
          </a:p>
        </p:txBody>
      </p:sp>
      <p:sp>
        <p:nvSpPr>
          <p:cNvPr id="21" name="Date Placeholder 10">
            <a:extLst>
              <a:ext uri="{FF2B5EF4-FFF2-40B4-BE49-F238E27FC236}">
                <a16:creationId xmlns:a16="http://schemas.microsoft.com/office/drawing/2014/main" id="{FC1D5600-1D10-4B60-8F58-2BD4758F974F}"/>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212323734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Abgerundetes Rechteck 35">
            <a:extLst>
              <a:ext uri="{FF2B5EF4-FFF2-40B4-BE49-F238E27FC236}">
                <a16:creationId xmlns:a16="http://schemas.microsoft.com/office/drawing/2014/main" id="{9C02CCC1-5C8E-44FC-BD31-37D7A5658453}"/>
              </a:ext>
            </a:extLst>
          </p:cNvPr>
          <p:cNvSpPr/>
          <p:nvPr/>
        </p:nvSpPr>
        <p:spPr bwMode="gray">
          <a:xfrm>
            <a:off x="4406676" y="2129694"/>
            <a:ext cx="7200000" cy="3165341"/>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2"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44</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5" name="Rectangle 24">
            <a:extLst>
              <a:ext uri="{FF2B5EF4-FFF2-40B4-BE49-F238E27FC236}">
                <a16:creationId xmlns:a16="http://schemas.microsoft.com/office/drawing/2014/main" id="{0FD29ADC-D1D9-4E4C-B4B8-B4CF91C8EEC8}"/>
              </a:ext>
            </a:extLst>
          </p:cNvPr>
          <p:cNvSpPr/>
          <p:nvPr/>
        </p:nvSpPr>
        <p:spPr>
          <a:xfrm>
            <a:off x="609912" y="2389879"/>
            <a:ext cx="4252423" cy="2623861"/>
          </a:xfrm>
          <a:prstGeom prst="rect">
            <a:avLst/>
          </a:prstGeom>
          <a:solidFill>
            <a:schemeClr val="tx1">
              <a:lumMod val="65000"/>
              <a:alpha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24" name="Footer Placeholder 4">
            <a:extLst>
              <a:ext uri="{FF2B5EF4-FFF2-40B4-BE49-F238E27FC236}">
                <a16:creationId xmlns:a16="http://schemas.microsoft.com/office/drawing/2014/main" id="{DB830086-537A-4909-BF7A-74AD03D04BC6}"/>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39" name="TextBox 38">
            <a:extLst>
              <a:ext uri="{FF2B5EF4-FFF2-40B4-BE49-F238E27FC236}">
                <a16:creationId xmlns:a16="http://schemas.microsoft.com/office/drawing/2014/main" id="{E84123DE-74DD-47C9-AA17-3E30BED19A46}"/>
              </a:ext>
            </a:extLst>
          </p:cNvPr>
          <p:cNvSpPr txBox="1"/>
          <p:nvPr/>
        </p:nvSpPr>
        <p:spPr>
          <a:xfrm>
            <a:off x="780807" y="1950156"/>
            <a:ext cx="3544946" cy="403187"/>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400" b="1">
                <a:solidFill>
                  <a:schemeClr val="bg1"/>
                </a:solidFill>
              </a:rPr>
              <a:t>Pagasta pārvaldes un VPVKAC sniegtie pakalpojumi</a:t>
            </a:r>
          </a:p>
        </p:txBody>
      </p:sp>
      <p:sp>
        <p:nvSpPr>
          <p:cNvPr id="41" name="TextBox 40">
            <a:extLst>
              <a:ext uri="{FF2B5EF4-FFF2-40B4-BE49-F238E27FC236}">
                <a16:creationId xmlns:a16="http://schemas.microsoft.com/office/drawing/2014/main" id="{FB62F4B7-BFD4-4CD2-B71C-5CC3696764F0}"/>
              </a:ext>
            </a:extLst>
          </p:cNvPr>
          <p:cNvSpPr txBox="1"/>
          <p:nvPr/>
        </p:nvSpPr>
        <p:spPr>
          <a:xfrm>
            <a:off x="836243" y="2529633"/>
            <a:ext cx="1634743"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Jautājums pašvaldībai:</a:t>
            </a:r>
          </a:p>
        </p:txBody>
      </p:sp>
      <p:sp>
        <p:nvSpPr>
          <p:cNvPr id="46" name="TextBox 45">
            <a:extLst>
              <a:ext uri="{FF2B5EF4-FFF2-40B4-BE49-F238E27FC236}">
                <a16:creationId xmlns:a16="http://schemas.microsoft.com/office/drawing/2014/main" id="{3FDD3159-889D-4953-A9E1-529E8178C1B4}"/>
              </a:ext>
            </a:extLst>
          </p:cNvPr>
          <p:cNvSpPr txBox="1"/>
          <p:nvPr/>
        </p:nvSpPr>
        <p:spPr>
          <a:xfrm>
            <a:off x="780807" y="2733380"/>
            <a:ext cx="3910632" cy="1754326"/>
          </a:xfrm>
          <a:prstGeom prst="rect">
            <a:avLst/>
          </a:prstGeom>
          <a:noFill/>
        </p:spPr>
        <p:txBody>
          <a:bodyPr wrap="square">
            <a:spAutoFit/>
          </a:bodyPr>
          <a:lstStyle/>
          <a:p>
            <a:pPr algn="just"/>
            <a:r>
              <a:rPr lang="lv-LV" sz="1200"/>
              <a:t>b.	Mēs redzam, ka ir pilsētas/ciemi (Dundaga, Mērsrags, Roja), kuros ir gan pagasta pārvaldes, gan VPVKAC. Vēlamies saprast kā mijiedarbojas šīs abas iestādes un vai nav pienākumu pārklāšanās?  Jo pakalpojumu sniegšanas kontekstā sanāk, ka arī KAC nodrošina iespēju iedzīvotājiem pieteikt pakalpojuma saņemšu - iesniegt iesniegumus, kuri tiek virzīti uz centrālo administrāciju, gluži tāpat kā pārvalžu pienākumi. </a:t>
            </a:r>
          </a:p>
        </p:txBody>
      </p:sp>
      <p:sp>
        <p:nvSpPr>
          <p:cNvPr id="47" name="TextBox 46">
            <a:extLst>
              <a:ext uri="{FF2B5EF4-FFF2-40B4-BE49-F238E27FC236}">
                <a16:creationId xmlns:a16="http://schemas.microsoft.com/office/drawing/2014/main" id="{A78018C7-A2D8-4B56-B344-3ADE86C0C84E}"/>
              </a:ext>
            </a:extLst>
          </p:cNvPr>
          <p:cNvSpPr txBox="1"/>
          <p:nvPr/>
        </p:nvSpPr>
        <p:spPr>
          <a:xfrm>
            <a:off x="5163282" y="2462507"/>
            <a:ext cx="1371722"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Pašvaldības atbilde:</a:t>
            </a:r>
          </a:p>
        </p:txBody>
      </p:sp>
      <p:sp>
        <p:nvSpPr>
          <p:cNvPr id="51" name="TextBox 50">
            <a:extLst>
              <a:ext uri="{FF2B5EF4-FFF2-40B4-BE49-F238E27FC236}">
                <a16:creationId xmlns:a16="http://schemas.microsoft.com/office/drawing/2014/main" id="{B11BC93A-0392-453C-9304-E728DD2B102D}"/>
              </a:ext>
            </a:extLst>
          </p:cNvPr>
          <p:cNvSpPr txBox="1"/>
          <p:nvPr/>
        </p:nvSpPr>
        <p:spPr>
          <a:xfrm>
            <a:off x="5088665" y="2718303"/>
            <a:ext cx="6312745" cy="461665"/>
          </a:xfrm>
          <a:prstGeom prst="rect">
            <a:avLst/>
          </a:prstGeom>
          <a:noFill/>
        </p:spPr>
        <p:txBody>
          <a:bodyPr wrap="square">
            <a:spAutoFit/>
          </a:bodyPr>
          <a:lstStyle/>
          <a:p>
            <a:pPr algn="just"/>
            <a:r>
              <a:rPr lang="lv-LV" sz="1200">
                <a:solidFill>
                  <a:schemeClr val="bg1"/>
                </a:solidFill>
              </a:rPr>
              <a:t>Pagasta pārvalžu un VPVKAC sniegtie pakalpojumi nepārklājas. </a:t>
            </a:r>
          </a:p>
          <a:p>
            <a:pPr algn="just"/>
            <a:r>
              <a:rPr lang="lv-LV" sz="1200">
                <a:solidFill>
                  <a:schemeClr val="bg1"/>
                </a:solidFill>
              </a:rPr>
              <a:t>KAC ir izveidoti iepriekšājo novadu ietvaros. </a:t>
            </a:r>
          </a:p>
        </p:txBody>
      </p:sp>
      <p:sp>
        <p:nvSpPr>
          <p:cNvPr id="29" name="Freeform 43">
            <a:extLst>
              <a:ext uri="{FF2B5EF4-FFF2-40B4-BE49-F238E27FC236}">
                <a16:creationId xmlns:a16="http://schemas.microsoft.com/office/drawing/2014/main" id="{FFC58227-857D-4F34-80D2-65E6876C95BB}"/>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2" name="Freeform 30">
            <a:extLst>
              <a:ext uri="{FF2B5EF4-FFF2-40B4-BE49-F238E27FC236}">
                <a16:creationId xmlns:a16="http://schemas.microsoft.com/office/drawing/2014/main" id="{C0E2456A-5DD6-4100-9173-55252CEBB73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1" name="Title 1">
            <a:extLst>
              <a:ext uri="{FF2B5EF4-FFF2-40B4-BE49-F238E27FC236}">
                <a16:creationId xmlns:a16="http://schemas.microsoft.com/office/drawing/2014/main" id="{53A8C7FB-7D57-4B3A-A1ED-2C47A3AF7499}"/>
              </a:ext>
            </a:extLst>
          </p:cNvPr>
          <p:cNvSpPr>
            <a:spLocks noGrp="1"/>
          </p:cNvSpPr>
          <p:nvPr>
            <p:ph type="title"/>
          </p:nvPr>
        </p:nvSpPr>
        <p:spPr>
          <a:xfrm>
            <a:off x="1280286" y="280889"/>
            <a:ext cx="10308146" cy="267775"/>
          </a:xfrm>
        </p:spPr>
        <p:txBody>
          <a:body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t>Talsu novads</a:t>
            </a:r>
            <a:endParaRPr kumimoji="0" lang="lv-LV" sz="4000" b="0" i="0" u="none" strike="noStrike" kern="1200" cap="none" spc="0" normalizeH="0" baseline="0" noProof="0">
              <a:ln>
                <a:noFill/>
              </a:ln>
              <a:solidFill>
                <a:srgbClr val="2E2E38"/>
              </a:solidFill>
              <a:effectLst/>
              <a:highlight>
                <a:srgbClr val="FF0000"/>
              </a:highlight>
              <a:uLnTx/>
              <a:uFillTx/>
            </a:endParaRPr>
          </a:p>
        </p:txBody>
      </p:sp>
      <p:sp>
        <p:nvSpPr>
          <p:cNvPr id="37" name="Title 1">
            <a:extLst>
              <a:ext uri="{FF2B5EF4-FFF2-40B4-BE49-F238E27FC236}">
                <a16:creationId xmlns:a16="http://schemas.microsoft.com/office/drawing/2014/main" id="{B2B795C0-197D-4DEC-97DA-545E179F7FF2}"/>
              </a:ext>
            </a:extLst>
          </p:cNvPr>
          <p:cNvSpPr txBox="1">
            <a:spLocks/>
          </p:cNvSpPr>
          <p:nvPr/>
        </p:nvSpPr>
        <p:spPr>
          <a:xfrm>
            <a:off x="1267767" y="543627"/>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rPr>
              <a:t>Pakalpojumu groza analīze</a:t>
            </a:r>
            <a:r>
              <a:rPr kumimoji="0" lang="lv-LV" sz="1600" b="1"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rPr>
              <a:t> </a:t>
            </a:r>
          </a:p>
        </p:txBody>
      </p:sp>
      <p:sp>
        <p:nvSpPr>
          <p:cNvPr id="40" name="Freeform 43">
            <a:extLst>
              <a:ext uri="{FF2B5EF4-FFF2-40B4-BE49-F238E27FC236}">
                <a16:creationId xmlns:a16="http://schemas.microsoft.com/office/drawing/2014/main" id="{9ABBAA98-57C3-4B7E-8449-C6341C7D9687}"/>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2" name="Freeform 30">
            <a:extLst>
              <a:ext uri="{FF2B5EF4-FFF2-40B4-BE49-F238E27FC236}">
                <a16:creationId xmlns:a16="http://schemas.microsoft.com/office/drawing/2014/main" id="{D6AB5463-E789-4A73-BA7F-6761C503FEB3}"/>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3" name="Rectangle 42">
            <a:extLst>
              <a:ext uri="{FF2B5EF4-FFF2-40B4-BE49-F238E27FC236}">
                <a16:creationId xmlns:a16="http://schemas.microsoft.com/office/drawing/2014/main" id="{A95541E5-FD38-4857-95A5-1485D107CA08}"/>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3.</a:t>
            </a:r>
            <a:r>
              <a:rPr kumimoji="0" lang="ru-RU"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3</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endParaRPr>
          </a:p>
        </p:txBody>
      </p:sp>
      <p:sp>
        <p:nvSpPr>
          <p:cNvPr id="21" name="Date Placeholder 10">
            <a:extLst>
              <a:ext uri="{FF2B5EF4-FFF2-40B4-BE49-F238E27FC236}">
                <a16:creationId xmlns:a16="http://schemas.microsoft.com/office/drawing/2014/main" id="{7A5DCD21-9838-4B21-8417-E4DF7F8F75B7}"/>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88454841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8BC345D-6402-7FE8-ACDF-0545DC7F6900}"/>
              </a:ext>
            </a:extLst>
          </p:cNvPr>
          <p:cNvPicPr>
            <a:picLocks noChangeAspect="1"/>
          </p:cNvPicPr>
          <p:nvPr/>
        </p:nvPicPr>
        <p:blipFill>
          <a:blip r:embed="rId3"/>
          <a:stretch>
            <a:fillRect/>
          </a:stretch>
        </p:blipFill>
        <p:spPr>
          <a:xfrm>
            <a:off x="7121823" y="0"/>
            <a:ext cx="5067739" cy="6858000"/>
          </a:xfrm>
          <a:prstGeom prst="rect">
            <a:avLst/>
          </a:prstGeom>
        </p:spPr>
      </p:pic>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280286" y="280889"/>
            <a:ext cx="10308146" cy="267775"/>
          </a:xfrm>
        </p:spPr>
        <p:txBody>
          <a:bodyPr/>
          <a:lstStyle/>
          <a:p>
            <a:r>
              <a:rPr lang="lv-LV"/>
              <a:t>Dobeles novads</a:t>
            </a: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280286" y="543727"/>
            <a:ext cx="4244460" cy="253024"/>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rPr>
              <a:t>Kopskats</a:t>
            </a:r>
          </a:p>
        </p:txBody>
      </p:sp>
      <p:sp>
        <p:nvSpPr>
          <p:cNvPr id="5" name="TextBox 4">
            <a:extLst>
              <a:ext uri="{FF2B5EF4-FFF2-40B4-BE49-F238E27FC236}">
                <a16:creationId xmlns:a16="http://schemas.microsoft.com/office/drawing/2014/main" id="{CEBC4680-AF6C-443F-BB2F-7DF9AF672CAD}"/>
              </a:ext>
            </a:extLst>
          </p:cNvPr>
          <p:cNvSpPr txBox="1"/>
          <p:nvPr/>
        </p:nvSpPr>
        <p:spPr>
          <a:xfrm>
            <a:off x="949234" y="3234967"/>
            <a:ext cx="2266287" cy="2616101"/>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kumimoji="0" sz="1200" b="0" i="0" u="none" strike="noStrike" cap="none" spc="0" normalizeH="0" baseline="0">
                <a:ln>
                  <a:noFill/>
                </a:ln>
                <a:solidFill>
                  <a:srgbClr val="2E2E38"/>
                </a:solidFill>
                <a:effectLst/>
                <a:uLnTx/>
                <a:uFillTx/>
                <a:latin typeface="EYInterstate Light"/>
              </a:defRPr>
            </a:lvl1p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s-E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Annenieku</a:t>
            </a:r>
            <a:r>
              <a:rPr kumimoji="0" lang="es-ES"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s-E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pagasta</a:t>
            </a:r>
            <a:r>
              <a:rPr kumimoji="0" lang="es-ES"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s-E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pārvalde</a:t>
            </a: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Auces pilsētas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Augstkalnes</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pagasta</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pārvalde</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ar</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Bukaišu</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klientu</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apkalpošanas</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punktu</a:t>
            </a: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s-E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Auru</a:t>
            </a:r>
            <a:r>
              <a:rPr kumimoji="0" lang="es-ES"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s-E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pagasta</a:t>
            </a:r>
            <a:r>
              <a:rPr kumimoji="0" lang="es-ES"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s-E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pārvalde</a:t>
            </a: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fr-FR"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Bēnes</a:t>
            </a:r>
            <a:r>
              <a:rPr kumimoji="0" lang="fr-FR"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fr-FR"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pagasta</a:t>
            </a:r>
            <a:r>
              <a:rPr kumimoji="0" lang="fr-FR"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fr-FR"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pārvalde</a:t>
            </a:r>
            <a:r>
              <a:rPr kumimoji="0" lang="fr-FR"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fr-FR"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ar</a:t>
            </a:r>
            <a:r>
              <a:rPr kumimoji="0" lang="fr-FR"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fr-FR"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Ukru</a:t>
            </a:r>
            <a:r>
              <a:rPr kumimoji="0" lang="fr-FR"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fr-FR"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klientu</a:t>
            </a:r>
            <a:r>
              <a:rPr kumimoji="0" lang="fr-FR"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fr-FR"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apkalpošanas</a:t>
            </a:r>
            <a:r>
              <a:rPr kumimoji="0" lang="fr-FR"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fr-FR"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punktu</a:t>
            </a: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fr-FR"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Bērzes</a:t>
            </a:r>
            <a:r>
              <a:rPr kumimoji="0" lang="fr-FR"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fr-FR"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pagasta</a:t>
            </a:r>
            <a:r>
              <a:rPr kumimoji="0" lang="fr-FR"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fr-FR"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pārvalde</a:t>
            </a: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Bikstu pagasta pārvalde ar Zebrenes klientu </a:t>
            </a:r>
            <a:r>
              <a:rPr kumimoji="0" lang="lv-LV"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apkapošanas</a:t>
            </a: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punktu</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Dobeles pagasta pārvalde</a:t>
            </a:r>
          </a:p>
        </p:txBody>
      </p:sp>
      <p:sp>
        <p:nvSpPr>
          <p:cNvPr id="37" name="TextBox 36">
            <a:extLst>
              <a:ext uri="{FF2B5EF4-FFF2-40B4-BE49-F238E27FC236}">
                <a16:creationId xmlns:a16="http://schemas.microsoft.com/office/drawing/2014/main" id="{433761C5-69C9-4DBD-871D-D05E05229256}"/>
              </a:ext>
            </a:extLst>
          </p:cNvPr>
          <p:cNvSpPr txBox="1"/>
          <p:nvPr/>
        </p:nvSpPr>
        <p:spPr>
          <a:xfrm>
            <a:off x="1284771" y="1169309"/>
            <a:ext cx="5331193" cy="1600438"/>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Unikālie pakalpojumu veidi Dobeles novadā: </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96</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Pilsētu un pagastu pārvalžu skaits</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13 </a:t>
            </a:r>
            <a:r>
              <a:rPr kumimoji="0" lang="lv-LV" sz="1100" b="0" i="1"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(5 no pārvaldēm ir papildus apkalpošanas punkts blakus pagastā)</a:t>
            </a: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Unikālie pakalpojuma veidi pārvaldēs: </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8</a:t>
            </a:r>
            <a:endParaRPr kumimoji="0" lang="lv-LV" sz="1400" b="0" i="1"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No tiem elektroniski pieejami: </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4 </a:t>
            </a: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Sniegto pakalpojumu skaits pagasta pārvaldēs: </a:t>
            </a:r>
            <a:r>
              <a:rPr kumimoji="0" lang="lv-LV" sz="1100" b="0" i="1"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Pašvaldība uzskaiti neveic</a:t>
            </a:r>
            <a:endParaRPr kumimoji="0" lang="lv-LV" sz="1200" b="0" i="1"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p:txBody>
      </p:sp>
      <p:sp>
        <p:nvSpPr>
          <p:cNvPr id="38" name="Freeform 83">
            <a:extLst>
              <a:ext uri="{FF2B5EF4-FFF2-40B4-BE49-F238E27FC236}">
                <a16:creationId xmlns:a16="http://schemas.microsoft.com/office/drawing/2014/main" id="{F08E6ACE-FB50-4614-890E-0AF86CF03F28}"/>
              </a:ext>
            </a:extLst>
          </p:cNvPr>
          <p:cNvSpPr>
            <a:spLocks noChangeAspect="1" noEditPoints="1"/>
          </p:cNvSpPr>
          <p:nvPr/>
        </p:nvSpPr>
        <p:spPr bwMode="auto">
          <a:xfrm>
            <a:off x="965241" y="1756303"/>
            <a:ext cx="394322" cy="574087"/>
          </a:xfrm>
          <a:custGeom>
            <a:avLst/>
            <a:gdLst>
              <a:gd name="T0" fmla="*/ 2147483647 w 3468"/>
              <a:gd name="T1" fmla="*/ 2147483647 h 4763"/>
              <a:gd name="T2" fmla="*/ 2147483647 w 3468"/>
              <a:gd name="T3" fmla="*/ 2147483647 h 4763"/>
              <a:gd name="T4" fmla="*/ 2147483647 w 3468"/>
              <a:gd name="T5" fmla="*/ 2147483647 h 4763"/>
              <a:gd name="T6" fmla="*/ 2147483647 w 3468"/>
              <a:gd name="T7" fmla="*/ 2147483647 h 4763"/>
              <a:gd name="T8" fmla="*/ 2147483647 w 3468"/>
              <a:gd name="T9" fmla="*/ 2147483647 h 4763"/>
              <a:gd name="T10" fmla="*/ 2147483647 w 3468"/>
              <a:gd name="T11" fmla="*/ 2147483647 h 4763"/>
              <a:gd name="T12" fmla="*/ 2147483647 w 3468"/>
              <a:gd name="T13" fmla="*/ 2147483647 h 4763"/>
              <a:gd name="T14" fmla="*/ 2147483647 w 3468"/>
              <a:gd name="T15" fmla="*/ 2147483647 h 4763"/>
              <a:gd name="T16" fmla="*/ 2147483647 w 3468"/>
              <a:gd name="T17" fmla="*/ 2147483647 h 4763"/>
              <a:gd name="T18" fmla="*/ 2147483647 w 3468"/>
              <a:gd name="T19" fmla="*/ 2147483647 h 4763"/>
              <a:gd name="T20" fmla="*/ 2147483647 w 3468"/>
              <a:gd name="T21" fmla="*/ 2147483647 h 4763"/>
              <a:gd name="T22" fmla="*/ 2147483647 w 3468"/>
              <a:gd name="T23" fmla="*/ 2147483647 h 4763"/>
              <a:gd name="T24" fmla="*/ 2147483647 w 3468"/>
              <a:gd name="T25" fmla="*/ 2147483647 h 4763"/>
              <a:gd name="T26" fmla="*/ 2147483647 w 3468"/>
              <a:gd name="T27" fmla="*/ 2147483647 h 4763"/>
              <a:gd name="T28" fmla="*/ 2147483647 w 3468"/>
              <a:gd name="T29" fmla="*/ 2147483647 h 4763"/>
              <a:gd name="T30" fmla="*/ 2147483647 w 3468"/>
              <a:gd name="T31" fmla="*/ 2147483647 h 4763"/>
              <a:gd name="T32" fmla="*/ 2147483647 w 3468"/>
              <a:gd name="T33" fmla="*/ 2147483647 h 4763"/>
              <a:gd name="T34" fmla="*/ 2147483647 w 3468"/>
              <a:gd name="T35" fmla="*/ 2147483647 h 4763"/>
              <a:gd name="T36" fmla="*/ 2147483647 w 3468"/>
              <a:gd name="T37" fmla="*/ 2147483647 h 4763"/>
              <a:gd name="T38" fmla="*/ 2147483647 w 3468"/>
              <a:gd name="T39" fmla="*/ 2147483647 h 4763"/>
              <a:gd name="T40" fmla="*/ 2147483647 w 3468"/>
              <a:gd name="T41" fmla="*/ 2147483647 h 4763"/>
              <a:gd name="T42" fmla="*/ 2147483647 w 3468"/>
              <a:gd name="T43" fmla="*/ 2147483647 h 4763"/>
              <a:gd name="T44" fmla="*/ 2147483647 w 3468"/>
              <a:gd name="T45" fmla="*/ 2147483647 h 4763"/>
              <a:gd name="T46" fmla="*/ 2147483647 w 3468"/>
              <a:gd name="T47" fmla="*/ 2147483647 h 4763"/>
              <a:gd name="T48" fmla="*/ 2147483647 w 3468"/>
              <a:gd name="T49" fmla="*/ 2147483647 h 4763"/>
              <a:gd name="T50" fmla="*/ 2147483647 w 3468"/>
              <a:gd name="T51" fmla="*/ 2147483647 h 4763"/>
              <a:gd name="T52" fmla="*/ 2147483647 w 3468"/>
              <a:gd name="T53" fmla="*/ 2147483647 h 4763"/>
              <a:gd name="T54" fmla="*/ 2147483647 w 3468"/>
              <a:gd name="T55" fmla="*/ 2147483647 h 4763"/>
              <a:gd name="T56" fmla="*/ 2147483647 w 3468"/>
              <a:gd name="T57" fmla="*/ 2147483647 h 4763"/>
              <a:gd name="T58" fmla="*/ 2147483647 w 3468"/>
              <a:gd name="T59" fmla="*/ 2147483647 h 4763"/>
              <a:gd name="T60" fmla="*/ 2147483647 w 3468"/>
              <a:gd name="T61" fmla="*/ 2147483647 h 4763"/>
              <a:gd name="T62" fmla="*/ 2147483647 w 3468"/>
              <a:gd name="T63" fmla="*/ 2147483647 h 4763"/>
              <a:gd name="T64" fmla="*/ 2147483647 w 3468"/>
              <a:gd name="T65" fmla="*/ 2147483647 h 4763"/>
              <a:gd name="T66" fmla="*/ 2147483647 w 3468"/>
              <a:gd name="T67" fmla="*/ 2147483647 h 4763"/>
              <a:gd name="T68" fmla="*/ 2147483647 w 3468"/>
              <a:gd name="T69" fmla="*/ 2147483647 h 4763"/>
              <a:gd name="T70" fmla="*/ 2147483647 w 3468"/>
              <a:gd name="T71" fmla="*/ 2147483647 h 4763"/>
              <a:gd name="T72" fmla="*/ 2147483647 w 3468"/>
              <a:gd name="T73" fmla="*/ 2147483647 h 4763"/>
              <a:gd name="T74" fmla="*/ 2147483647 w 3468"/>
              <a:gd name="T75" fmla="*/ 2147483647 h 4763"/>
              <a:gd name="T76" fmla="*/ 2147483647 w 3468"/>
              <a:gd name="T77" fmla="*/ 2147483647 h 4763"/>
              <a:gd name="T78" fmla="*/ 2147483647 w 3468"/>
              <a:gd name="T79" fmla="*/ 2147483647 h 4763"/>
              <a:gd name="T80" fmla="*/ 2147483647 w 3468"/>
              <a:gd name="T81" fmla="*/ 2147483647 h 4763"/>
              <a:gd name="T82" fmla="*/ 2147483647 w 3468"/>
              <a:gd name="T83" fmla="*/ 2147483647 h 4763"/>
              <a:gd name="T84" fmla="*/ 2147483647 w 3468"/>
              <a:gd name="T85" fmla="*/ 2147483647 h 4763"/>
              <a:gd name="T86" fmla="*/ 2147483647 w 3468"/>
              <a:gd name="T87" fmla="*/ 2147483647 h 4763"/>
              <a:gd name="T88" fmla="*/ 2147483647 w 3468"/>
              <a:gd name="T89" fmla="*/ 2147483647 h 4763"/>
              <a:gd name="T90" fmla="*/ 2147483647 w 3468"/>
              <a:gd name="T91" fmla="*/ 2147483647 h 4763"/>
              <a:gd name="T92" fmla="*/ 2147483647 w 3468"/>
              <a:gd name="T93" fmla="*/ 2147483647 h 4763"/>
              <a:gd name="T94" fmla="*/ 2147483647 w 3468"/>
              <a:gd name="T95" fmla="*/ 2147483647 h 4763"/>
              <a:gd name="T96" fmla="*/ 2147483647 w 3468"/>
              <a:gd name="T97" fmla="*/ 2147483647 h 4763"/>
              <a:gd name="T98" fmla="*/ 2147483647 w 3468"/>
              <a:gd name="T99" fmla="*/ 2147483647 h 4763"/>
              <a:gd name="T100" fmla="*/ 2147483647 w 3468"/>
              <a:gd name="T101" fmla="*/ 2147483647 h 4763"/>
              <a:gd name="T102" fmla="*/ 2147483647 w 3468"/>
              <a:gd name="T103" fmla="*/ 2147483647 h 4763"/>
              <a:gd name="T104" fmla="*/ 2147483647 w 3468"/>
              <a:gd name="T105" fmla="*/ 2147483647 h 4763"/>
              <a:gd name="T106" fmla="*/ 2147483647 w 3468"/>
              <a:gd name="T107" fmla="*/ 2147483647 h 4763"/>
              <a:gd name="T108" fmla="*/ 2147483647 w 3468"/>
              <a:gd name="T109" fmla="*/ 2147483647 h 4763"/>
              <a:gd name="T110" fmla="*/ 2147483647 w 3468"/>
              <a:gd name="T111" fmla="*/ 2147483647 h 4763"/>
              <a:gd name="T112" fmla="*/ 2147483647 w 3468"/>
              <a:gd name="T113" fmla="*/ 2147483647 h 4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68"/>
              <a:gd name="T172" fmla="*/ 0 h 4763"/>
              <a:gd name="T173" fmla="*/ 3468 w 3468"/>
              <a:gd name="T174" fmla="*/ 4763 h 4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68" h="4763">
                <a:moveTo>
                  <a:pt x="3467" y="2391"/>
                </a:moveTo>
                <a:lnTo>
                  <a:pt x="3350" y="1534"/>
                </a:lnTo>
                <a:lnTo>
                  <a:pt x="3349" y="1527"/>
                </a:lnTo>
                <a:lnTo>
                  <a:pt x="3346" y="1519"/>
                </a:lnTo>
                <a:lnTo>
                  <a:pt x="3342" y="1513"/>
                </a:lnTo>
                <a:lnTo>
                  <a:pt x="3336" y="1506"/>
                </a:lnTo>
                <a:lnTo>
                  <a:pt x="3122" y="1305"/>
                </a:lnTo>
                <a:lnTo>
                  <a:pt x="3185" y="1229"/>
                </a:lnTo>
                <a:lnTo>
                  <a:pt x="3189" y="1221"/>
                </a:lnTo>
                <a:lnTo>
                  <a:pt x="3193" y="1215"/>
                </a:lnTo>
                <a:lnTo>
                  <a:pt x="3194" y="1207"/>
                </a:lnTo>
                <a:lnTo>
                  <a:pt x="3194" y="1200"/>
                </a:lnTo>
                <a:lnTo>
                  <a:pt x="3198" y="839"/>
                </a:lnTo>
                <a:lnTo>
                  <a:pt x="3198" y="832"/>
                </a:lnTo>
                <a:lnTo>
                  <a:pt x="3197" y="824"/>
                </a:lnTo>
                <a:lnTo>
                  <a:pt x="3194" y="818"/>
                </a:lnTo>
                <a:lnTo>
                  <a:pt x="3192" y="813"/>
                </a:lnTo>
                <a:lnTo>
                  <a:pt x="3188" y="808"/>
                </a:lnTo>
                <a:lnTo>
                  <a:pt x="3183" y="804"/>
                </a:lnTo>
                <a:lnTo>
                  <a:pt x="3178" y="800"/>
                </a:lnTo>
                <a:lnTo>
                  <a:pt x="3171" y="798"/>
                </a:lnTo>
                <a:lnTo>
                  <a:pt x="2970" y="704"/>
                </a:lnTo>
                <a:lnTo>
                  <a:pt x="2965" y="568"/>
                </a:lnTo>
                <a:lnTo>
                  <a:pt x="2964" y="562"/>
                </a:lnTo>
                <a:lnTo>
                  <a:pt x="2963" y="555"/>
                </a:lnTo>
                <a:lnTo>
                  <a:pt x="2960" y="550"/>
                </a:lnTo>
                <a:lnTo>
                  <a:pt x="2958" y="545"/>
                </a:lnTo>
                <a:lnTo>
                  <a:pt x="2952" y="536"/>
                </a:lnTo>
                <a:lnTo>
                  <a:pt x="2943" y="530"/>
                </a:lnTo>
                <a:lnTo>
                  <a:pt x="2518" y="269"/>
                </a:lnTo>
                <a:lnTo>
                  <a:pt x="2512" y="265"/>
                </a:lnTo>
                <a:lnTo>
                  <a:pt x="2503" y="264"/>
                </a:lnTo>
                <a:lnTo>
                  <a:pt x="2495" y="263"/>
                </a:lnTo>
                <a:lnTo>
                  <a:pt x="2487" y="263"/>
                </a:lnTo>
                <a:lnTo>
                  <a:pt x="2479" y="265"/>
                </a:lnTo>
                <a:lnTo>
                  <a:pt x="2472" y="269"/>
                </a:lnTo>
                <a:lnTo>
                  <a:pt x="2464" y="274"/>
                </a:lnTo>
                <a:lnTo>
                  <a:pt x="2458" y="280"/>
                </a:lnTo>
                <a:lnTo>
                  <a:pt x="2304" y="482"/>
                </a:lnTo>
                <a:lnTo>
                  <a:pt x="2166" y="485"/>
                </a:lnTo>
                <a:lnTo>
                  <a:pt x="2160" y="486"/>
                </a:lnTo>
                <a:lnTo>
                  <a:pt x="2154" y="487"/>
                </a:lnTo>
                <a:lnTo>
                  <a:pt x="2147" y="490"/>
                </a:lnTo>
                <a:lnTo>
                  <a:pt x="2142" y="493"/>
                </a:lnTo>
                <a:lnTo>
                  <a:pt x="2135" y="500"/>
                </a:lnTo>
                <a:lnTo>
                  <a:pt x="2129" y="508"/>
                </a:lnTo>
                <a:lnTo>
                  <a:pt x="2078" y="594"/>
                </a:lnTo>
                <a:lnTo>
                  <a:pt x="1955" y="593"/>
                </a:lnTo>
                <a:lnTo>
                  <a:pt x="1961" y="578"/>
                </a:lnTo>
                <a:lnTo>
                  <a:pt x="1989" y="388"/>
                </a:lnTo>
                <a:lnTo>
                  <a:pt x="1989" y="381"/>
                </a:lnTo>
                <a:lnTo>
                  <a:pt x="1988" y="372"/>
                </a:lnTo>
                <a:lnTo>
                  <a:pt x="1984" y="363"/>
                </a:lnTo>
                <a:lnTo>
                  <a:pt x="1979" y="354"/>
                </a:lnTo>
                <a:lnTo>
                  <a:pt x="1971" y="348"/>
                </a:lnTo>
                <a:lnTo>
                  <a:pt x="1964" y="342"/>
                </a:lnTo>
                <a:lnTo>
                  <a:pt x="1955" y="338"/>
                </a:lnTo>
                <a:lnTo>
                  <a:pt x="1945" y="337"/>
                </a:lnTo>
                <a:lnTo>
                  <a:pt x="1762" y="334"/>
                </a:lnTo>
                <a:lnTo>
                  <a:pt x="1494" y="34"/>
                </a:lnTo>
                <a:lnTo>
                  <a:pt x="1489" y="29"/>
                </a:lnTo>
                <a:lnTo>
                  <a:pt x="1483" y="25"/>
                </a:lnTo>
                <a:lnTo>
                  <a:pt x="1476" y="21"/>
                </a:lnTo>
                <a:lnTo>
                  <a:pt x="1469" y="19"/>
                </a:lnTo>
                <a:lnTo>
                  <a:pt x="1461" y="19"/>
                </a:lnTo>
                <a:lnTo>
                  <a:pt x="1454" y="19"/>
                </a:lnTo>
                <a:lnTo>
                  <a:pt x="1446" y="20"/>
                </a:lnTo>
                <a:lnTo>
                  <a:pt x="1439" y="24"/>
                </a:lnTo>
                <a:lnTo>
                  <a:pt x="1312" y="89"/>
                </a:lnTo>
                <a:lnTo>
                  <a:pt x="1128" y="4"/>
                </a:lnTo>
                <a:lnTo>
                  <a:pt x="1123" y="1"/>
                </a:lnTo>
                <a:lnTo>
                  <a:pt x="1118" y="1"/>
                </a:lnTo>
                <a:lnTo>
                  <a:pt x="1107" y="0"/>
                </a:lnTo>
                <a:lnTo>
                  <a:pt x="1097" y="3"/>
                </a:lnTo>
                <a:lnTo>
                  <a:pt x="1087" y="8"/>
                </a:lnTo>
                <a:lnTo>
                  <a:pt x="1078" y="14"/>
                </a:lnTo>
                <a:lnTo>
                  <a:pt x="1071" y="21"/>
                </a:lnTo>
                <a:lnTo>
                  <a:pt x="1066" y="30"/>
                </a:lnTo>
                <a:lnTo>
                  <a:pt x="1064" y="35"/>
                </a:lnTo>
                <a:lnTo>
                  <a:pt x="1063" y="40"/>
                </a:lnTo>
                <a:lnTo>
                  <a:pt x="1029" y="383"/>
                </a:lnTo>
                <a:lnTo>
                  <a:pt x="1033" y="408"/>
                </a:lnTo>
                <a:lnTo>
                  <a:pt x="1142" y="652"/>
                </a:lnTo>
                <a:lnTo>
                  <a:pt x="962" y="829"/>
                </a:lnTo>
                <a:lnTo>
                  <a:pt x="866" y="692"/>
                </a:lnTo>
                <a:lnTo>
                  <a:pt x="862" y="686"/>
                </a:lnTo>
                <a:lnTo>
                  <a:pt x="857" y="682"/>
                </a:lnTo>
                <a:lnTo>
                  <a:pt x="851" y="678"/>
                </a:lnTo>
                <a:lnTo>
                  <a:pt x="844" y="675"/>
                </a:lnTo>
                <a:lnTo>
                  <a:pt x="838" y="673"/>
                </a:lnTo>
                <a:lnTo>
                  <a:pt x="831" y="672"/>
                </a:lnTo>
                <a:lnTo>
                  <a:pt x="823" y="673"/>
                </a:lnTo>
                <a:lnTo>
                  <a:pt x="815" y="675"/>
                </a:lnTo>
                <a:lnTo>
                  <a:pt x="440" y="788"/>
                </a:lnTo>
                <a:lnTo>
                  <a:pt x="430" y="793"/>
                </a:lnTo>
                <a:lnTo>
                  <a:pt x="421" y="799"/>
                </a:lnTo>
                <a:lnTo>
                  <a:pt x="415" y="807"/>
                </a:lnTo>
                <a:lnTo>
                  <a:pt x="411" y="817"/>
                </a:lnTo>
                <a:lnTo>
                  <a:pt x="408" y="827"/>
                </a:lnTo>
                <a:lnTo>
                  <a:pt x="408" y="837"/>
                </a:lnTo>
                <a:lnTo>
                  <a:pt x="411" y="847"/>
                </a:lnTo>
                <a:lnTo>
                  <a:pt x="415" y="857"/>
                </a:lnTo>
                <a:lnTo>
                  <a:pt x="532" y="1029"/>
                </a:lnTo>
                <a:lnTo>
                  <a:pt x="356" y="1738"/>
                </a:lnTo>
                <a:lnTo>
                  <a:pt x="38" y="1797"/>
                </a:lnTo>
                <a:lnTo>
                  <a:pt x="28" y="1799"/>
                </a:lnTo>
                <a:lnTo>
                  <a:pt x="20" y="1804"/>
                </a:lnTo>
                <a:lnTo>
                  <a:pt x="13" y="1810"/>
                </a:lnTo>
                <a:lnTo>
                  <a:pt x="8" y="1818"/>
                </a:lnTo>
                <a:lnTo>
                  <a:pt x="3" y="1826"/>
                </a:lnTo>
                <a:lnTo>
                  <a:pt x="1" y="1834"/>
                </a:lnTo>
                <a:lnTo>
                  <a:pt x="0" y="1844"/>
                </a:lnTo>
                <a:lnTo>
                  <a:pt x="1" y="1853"/>
                </a:lnTo>
                <a:lnTo>
                  <a:pt x="77" y="2116"/>
                </a:lnTo>
                <a:lnTo>
                  <a:pt x="26" y="2352"/>
                </a:lnTo>
                <a:lnTo>
                  <a:pt x="25" y="2370"/>
                </a:lnTo>
                <a:lnTo>
                  <a:pt x="80" y="2780"/>
                </a:lnTo>
                <a:lnTo>
                  <a:pt x="21" y="2877"/>
                </a:lnTo>
                <a:lnTo>
                  <a:pt x="16" y="2886"/>
                </a:lnTo>
                <a:lnTo>
                  <a:pt x="15" y="2895"/>
                </a:lnTo>
                <a:lnTo>
                  <a:pt x="15" y="2906"/>
                </a:lnTo>
                <a:lnTo>
                  <a:pt x="18" y="2916"/>
                </a:lnTo>
                <a:lnTo>
                  <a:pt x="122" y="3198"/>
                </a:lnTo>
                <a:lnTo>
                  <a:pt x="79" y="3378"/>
                </a:lnTo>
                <a:lnTo>
                  <a:pt x="78" y="3386"/>
                </a:lnTo>
                <a:lnTo>
                  <a:pt x="78" y="3394"/>
                </a:lnTo>
                <a:lnTo>
                  <a:pt x="79" y="3401"/>
                </a:lnTo>
                <a:lnTo>
                  <a:pt x="82" y="3407"/>
                </a:lnTo>
                <a:lnTo>
                  <a:pt x="85" y="3414"/>
                </a:lnTo>
                <a:lnTo>
                  <a:pt x="90" y="3420"/>
                </a:lnTo>
                <a:lnTo>
                  <a:pt x="95" y="3425"/>
                </a:lnTo>
                <a:lnTo>
                  <a:pt x="103" y="3430"/>
                </a:lnTo>
                <a:lnTo>
                  <a:pt x="378" y="3574"/>
                </a:lnTo>
                <a:lnTo>
                  <a:pt x="388" y="3578"/>
                </a:lnTo>
                <a:lnTo>
                  <a:pt x="676" y="3660"/>
                </a:lnTo>
                <a:lnTo>
                  <a:pt x="462" y="4117"/>
                </a:lnTo>
                <a:lnTo>
                  <a:pt x="457" y="4137"/>
                </a:lnTo>
                <a:lnTo>
                  <a:pt x="454" y="4480"/>
                </a:lnTo>
                <a:lnTo>
                  <a:pt x="455" y="4490"/>
                </a:lnTo>
                <a:lnTo>
                  <a:pt x="457" y="4499"/>
                </a:lnTo>
                <a:lnTo>
                  <a:pt x="461" y="4507"/>
                </a:lnTo>
                <a:lnTo>
                  <a:pt x="467" y="4513"/>
                </a:lnTo>
                <a:lnTo>
                  <a:pt x="474" y="4519"/>
                </a:lnTo>
                <a:lnTo>
                  <a:pt x="481" y="4523"/>
                </a:lnTo>
                <a:lnTo>
                  <a:pt x="490" y="4526"/>
                </a:lnTo>
                <a:lnTo>
                  <a:pt x="499" y="4527"/>
                </a:lnTo>
                <a:lnTo>
                  <a:pt x="832" y="4529"/>
                </a:lnTo>
                <a:lnTo>
                  <a:pt x="841" y="4529"/>
                </a:lnTo>
                <a:lnTo>
                  <a:pt x="848" y="4527"/>
                </a:lnTo>
                <a:lnTo>
                  <a:pt x="856" y="4524"/>
                </a:lnTo>
                <a:lnTo>
                  <a:pt x="862" y="4519"/>
                </a:lnTo>
                <a:lnTo>
                  <a:pt x="868" y="4514"/>
                </a:lnTo>
                <a:lnTo>
                  <a:pt x="872" y="4507"/>
                </a:lnTo>
                <a:lnTo>
                  <a:pt x="876" y="4499"/>
                </a:lnTo>
                <a:lnTo>
                  <a:pt x="877" y="4490"/>
                </a:lnTo>
                <a:lnTo>
                  <a:pt x="887" y="4421"/>
                </a:lnTo>
                <a:lnTo>
                  <a:pt x="1355" y="4548"/>
                </a:lnTo>
                <a:lnTo>
                  <a:pt x="1504" y="4745"/>
                </a:lnTo>
                <a:lnTo>
                  <a:pt x="1510" y="4750"/>
                </a:lnTo>
                <a:lnTo>
                  <a:pt x="1517" y="4755"/>
                </a:lnTo>
                <a:lnTo>
                  <a:pt x="1524" y="4759"/>
                </a:lnTo>
                <a:lnTo>
                  <a:pt x="1532" y="4762"/>
                </a:lnTo>
                <a:lnTo>
                  <a:pt x="1540" y="4763"/>
                </a:lnTo>
                <a:lnTo>
                  <a:pt x="1548" y="4762"/>
                </a:lnTo>
                <a:lnTo>
                  <a:pt x="1557" y="4760"/>
                </a:lnTo>
                <a:lnTo>
                  <a:pt x="1564" y="4757"/>
                </a:lnTo>
                <a:lnTo>
                  <a:pt x="1659" y="4700"/>
                </a:lnTo>
                <a:lnTo>
                  <a:pt x="2356" y="4524"/>
                </a:lnTo>
                <a:lnTo>
                  <a:pt x="2666" y="4640"/>
                </a:lnTo>
                <a:lnTo>
                  <a:pt x="2671" y="4641"/>
                </a:lnTo>
                <a:lnTo>
                  <a:pt x="2678" y="4642"/>
                </a:lnTo>
                <a:lnTo>
                  <a:pt x="2683" y="4641"/>
                </a:lnTo>
                <a:lnTo>
                  <a:pt x="2689" y="4640"/>
                </a:lnTo>
                <a:lnTo>
                  <a:pt x="2695" y="4639"/>
                </a:lnTo>
                <a:lnTo>
                  <a:pt x="2700" y="4635"/>
                </a:lnTo>
                <a:lnTo>
                  <a:pt x="2710" y="4627"/>
                </a:lnTo>
                <a:lnTo>
                  <a:pt x="2718" y="4619"/>
                </a:lnTo>
                <a:lnTo>
                  <a:pt x="2724" y="4608"/>
                </a:lnTo>
                <a:lnTo>
                  <a:pt x="2725" y="4602"/>
                </a:lnTo>
                <a:lnTo>
                  <a:pt x="2727" y="4597"/>
                </a:lnTo>
                <a:lnTo>
                  <a:pt x="2727" y="4591"/>
                </a:lnTo>
                <a:lnTo>
                  <a:pt x="2725" y="4586"/>
                </a:lnTo>
                <a:lnTo>
                  <a:pt x="2634" y="4229"/>
                </a:lnTo>
                <a:lnTo>
                  <a:pt x="2772" y="4176"/>
                </a:lnTo>
                <a:lnTo>
                  <a:pt x="2779" y="4172"/>
                </a:lnTo>
                <a:lnTo>
                  <a:pt x="2784" y="4169"/>
                </a:lnTo>
                <a:lnTo>
                  <a:pt x="2789" y="4165"/>
                </a:lnTo>
                <a:lnTo>
                  <a:pt x="2795" y="4159"/>
                </a:lnTo>
                <a:lnTo>
                  <a:pt x="3032" y="3801"/>
                </a:lnTo>
                <a:lnTo>
                  <a:pt x="3036" y="3793"/>
                </a:lnTo>
                <a:lnTo>
                  <a:pt x="3040" y="3786"/>
                </a:lnTo>
                <a:lnTo>
                  <a:pt x="3041" y="3779"/>
                </a:lnTo>
                <a:lnTo>
                  <a:pt x="3041" y="3772"/>
                </a:lnTo>
                <a:lnTo>
                  <a:pt x="3040" y="3764"/>
                </a:lnTo>
                <a:lnTo>
                  <a:pt x="3037" y="3758"/>
                </a:lnTo>
                <a:lnTo>
                  <a:pt x="3032" y="3750"/>
                </a:lnTo>
                <a:lnTo>
                  <a:pt x="3026" y="3743"/>
                </a:lnTo>
                <a:lnTo>
                  <a:pt x="2504" y="3239"/>
                </a:lnTo>
                <a:lnTo>
                  <a:pt x="2514" y="3193"/>
                </a:lnTo>
                <a:lnTo>
                  <a:pt x="2514" y="3181"/>
                </a:lnTo>
                <a:lnTo>
                  <a:pt x="2513" y="3170"/>
                </a:lnTo>
                <a:lnTo>
                  <a:pt x="2511" y="3165"/>
                </a:lnTo>
                <a:lnTo>
                  <a:pt x="2508" y="3160"/>
                </a:lnTo>
                <a:lnTo>
                  <a:pt x="2504" y="3155"/>
                </a:lnTo>
                <a:lnTo>
                  <a:pt x="2500" y="3150"/>
                </a:lnTo>
                <a:lnTo>
                  <a:pt x="2371" y="3032"/>
                </a:lnTo>
                <a:lnTo>
                  <a:pt x="2419" y="2994"/>
                </a:lnTo>
                <a:lnTo>
                  <a:pt x="2424" y="2937"/>
                </a:lnTo>
                <a:lnTo>
                  <a:pt x="3126" y="2540"/>
                </a:lnTo>
                <a:lnTo>
                  <a:pt x="3136" y="2533"/>
                </a:lnTo>
                <a:lnTo>
                  <a:pt x="3143" y="2525"/>
                </a:lnTo>
                <a:lnTo>
                  <a:pt x="3146" y="2517"/>
                </a:lnTo>
                <a:lnTo>
                  <a:pt x="3149" y="2507"/>
                </a:lnTo>
                <a:lnTo>
                  <a:pt x="3151" y="2485"/>
                </a:lnTo>
                <a:lnTo>
                  <a:pt x="3330" y="2563"/>
                </a:lnTo>
                <a:lnTo>
                  <a:pt x="3337" y="2566"/>
                </a:lnTo>
                <a:lnTo>
                  <a:pt x="3345" y="2567"/>
                </a:lnTo>
                <a:lnTo>
                  <a:pt x="3354" y="2566"/>
                </a:lnTo>
                <a:lnTo>
                  <a:pt x="3361" y="2564"/>
                </a:lnTo>
                <a:lnTo>
                  <a:pt x="3369" y="2562"/>
                </a:lnTo>
                <a:lnTo>
                  <a:pt x="3376" y="2557"/>
                </a:lnTo>
                <a:lnTo>
                  <a:pt x="3383" y="2552"/>
                </a:lnTo>
                <a:lnTo>
                  <a:pt x="3388" y="2544"/>
                </a:lnTo>
                <a:lnTo>
                  <a:pt x="3460" y="2421"/>
                </a:lnTo>
                <a:lnTo>
                  <a:pt x="3464" y="2414"/>
                </a:lnTo>
                <a:lnTo>
                  <a:pt x="3467" y="2406"/>
                </a:lnTo>
                <a:lnTo>
                  <a:pt x="3468" y="2398"/>
                </a:lnTo>
                <a:lnTo>
                  <a:pt x="3467" y="2391"/>
                </a:lnTo>
                <a:close/>
                <a:moveTo>
                  <a:pt x="3326" y="2450"/>
                </a:moveTo>
                <a:lnTo>
                  <a:pt x="3136" y="2368"/>
                </a:lnTo>
                <a:lnTo>
                  <a:pt x="3131" y="2366"/>
                </a:lnTo>
                <a:lnTo>
                  <a:pt x="3125" y="2365"/>
                </a:lnTo>
                <a:lnTo>
                  <a:pt x="3114" y="2365"/>
                </a:lnTo>
                <a:lnTo>
                  <a:pt x="3101" y="2367"/>
                </a:lnTo>
                <a:lnTo>
                  <a:pt x="3089" y="2372"/>
                </a:lnTo>
                <a:lnTo>
                  <a:pt x="3078" y="2380"/>
                </a:lnTo>
                <a:lnTo>
                  <a:pt x="3070" y="2388"/>
                </a:lnTo>
                <a:lnTo>
                  <a:pt x="3066" y="2393"/>
                </a:lnTo>
                <a:lnTo>
                  <a:pt x="3062" y="2398"/>
                </a:lnTo>
                <a:lnTo>
                  <a:pt x="3060" y="2405"/>
                </a:lnTo>
                <a:lnTo>
                  <a:pt x="3058" y="2411"/>
                </a:lnTo>
                <a:lnTo>
                  <a:pt x="3052" y="2465"/>
                </a:lnTo>
                <a:lnTo>
                  <a:pt x="2356" y="2860"/>
                </a:lnTo>
                <a:lnTo>
                  <a:pt x="2351" y="2863"/>
                </a:lnTo>
                <a:lnTo>
                  <a:pt x="2346" y="2867"/>
                </a:lnTo>
                <a:lnTo>
                  <a:pt x="2337" y="2876"/>
                </a:lnTo>
                <a:lnTo>
                  <a:pt x="2332" y="2886"/>
                </a:lnTo>
                <a:lnTo>
                  <a:pt x="2330" y="2896"/>
                </a:lnTo>
                <a:lnTo>
                  <a:pt x="2321" y="2940"/>
                </a:lnTo>
                <a:lnTo>
                  <a:pt x="2264" y="2966"/>
                </a:lnTo>
                <a:lnTo>
                  <a:pt x="2258" y="2970"/>
                </a:lnTo>
                <a:lnTo>
                  <a:pt x="2253" y="2975"/>
                </a:lnTo>
                <a:lnTo>
                  <a:pt x="2248" y="2980"/>
                </a:lnTo>
                <a:lnTo>
                  <a:pt x="2244" y="2985"/>
                </a:lnTo>
                <a:lnTo>
                  <a:pt x="2242" y="2991"/>
                </a:lnTo>
                <a:lnTo>
                  <a:pt x="2239" y="2998"/>
                </a:lnTo>
                <a:lnTo>
                  <a:pt x="2237" y="3012"/>
                </a:lnTo>
                <a:lnTo>
                  <a:pt x="2237" y="3025"/>
                </a:lnTo>
                <a:lnTo>
                  <a:pt x="2239" y="3038"/>
                </a:lnTo>
                <a:lnTo>
                  <a:pt x="2244" y="3049"/>
                </a:lnTo>
                <a:lnTo>
                  <a:pt x="2247" y="3054"/>
                </a:lnTo>
                <a:lnTo>
                  <a:pt x="2250" y="3058"/>
                </a:lnTo>
                <a:lnTo>
                  <a:pt x="2409" y="3204"/>
                </a:lnTo>
                <a:lnTo>
                  <a:pt x="2400" y="3244"/>
                </a:lnTo>
                <a:lnTo>
                  <a:pt x="2399" y="3255"/>
                </a:lnTo>
                <a:lnTo>
                  <a:pt x="2400" y="3262"/>
                </a:lnTo>
                <a:lnTo>
                  <a:pt x="2401" y="3269"/>
                </a:lnTo>
                <a:lnTo>
                  <a:pt x="2402" y="3275"/>
                </a:lnTo>
                <a:lnTo>
                  <a:pt x="2406" y="3282"/>
                </a:lnTo>
                <a:lnTo>
                  <a:pt x="2410" y="3288"/>
                </a:lnTo>
                <a:lnTo>
                  <a:pt x="2416" y="3294"/>
                </a:lnTo>
                <a:lnTo>
                  <a:pt x="2921" y="3783"/>
                </a:lnTo>
                <a:lnTo>
                  <a:pt x="2719" y="4088"/>
                </a:lnTo>
                <a:lnTo>
                  <a:pt x="2560" y="4149"/>
                </a:lnTo>
                <a:lnTo>
                  <a:pt x="2551" y="4152"/>
                </a:lnTo>
                <a:lnTo>
                  <a:pt x="2543" y="4159"/>
                </a:lnTo>
                <a:lnTo>
                  <a:pt x="2536" y="4165"/>
                </a:lnTo>
                <a:lnTo>
                  <a:pt x="2531" y="4174"/>
                </a:lnTo>
                <a:lnTo>
                  <a:pt x="2526" y="4183"/>
                </a:lnTo>
                <a:lnTo>
                  <a:pt x="2523" y="4193"/>
                </a:lnTo>
                <a:lnTo>
                  <a:pt x="2523" y="4204"/>
                </a:lnTo>
                <a:lnTo>
                  <a:pt x="2524" y="4215"/>
                </a:lnTo>
                <a:lnTo>
                  <a:pt x="2601" y="4508"/>
                </a:lnTo>
                <a:lnTo>
                  <a:pt x="2379" y="4425"/>
                </a:lnTo>
                <a:lnTo>
                  <a:pt x="2370" y="4423"/>
                </a:lnTo>
                <a:lnTo>
                  <a:pt x="2362" y="4421"/>
                </a:lnTo>
                <a:lnTo>
                  <a:pt x="2353" y="4421"/>
                </a:lnTo>
                <a:lnTo>
                  <a:pt x="2346" y="4423"/>
                </a:lnTo>
                <a:lnTo>
                  <a:pt x="1627" y="4603"/>
                </a:lnTo>
                <a:lnTo>
                  <a:pt x="1612" y="4610"/>
                </a:lnTo>
                <a:lnTo>
                  <a:pt x="1554" y="4644"/>
                </a:lnTo>
                <a:lnTo>
                  <a:pt x="1425" y="4475"/>
                </a:lnTo>
                <a:lnTo>
                  <a:pt x="1396" y="4455"/>
                </a:lnTo>
                <a:lnTo>
                  <a:pt x="864" y="4309"/>
                </a:lnTo>
                <a:lnTo>
                  <a:pt x="853" y="4307"/>
                </a:lnTo>
                <a:lnTo>
                  <a:pt x="842" y="4307"/>
                </a:lnTo>
                <a:lnTo>
                  <a:pt x="831" y="4308"/>
                </a:lnTo>
                <a:lnTo>
                  <a:pt x="821" y="4312"/>
                </a:lnTo>
                <a:lnTo>
                  <a:pt x="812" y="4318"/>
                </a:lnTo>
                <a:lnTo>
                  <a:pt x="808" y="4323"/>
                </a:lnTo>
                <a:lnTo>
                  <a:pt x="804" y="4328"/>
                </a:lnTo>
                <a:lnTo>
                  <a:pt x="802" y="4333"/>
                </a:lnTo>
                <a:lnTo>
                  <a:pt x="799" y="4340"/>
                </a:lnTo>
                <a:lnTo>
                  <a:pt x="795" y="4355"/>
                </a:lnTo>
                <a:lnTo>
                  <a:pt x="784" y="4428"/>
                </a:lnTo>
                <a:lnTo>
                  <a:pt x="555" y="4425"/>
                </a:lnTo>
                <a:lnTo>
                  <a:pt x="558" y="4150"/>
                </a:lnTo>
                <a:lnTo>
                  <a:pt x="790" y="3654"/>
                </a:lnTo>
                <a:lnTo>
                  <a:pt x="793" y="3649"/>
                </a:lnTo>
                <a:lnTo>
                  <a:pt x="794" y="3642"/>
                </a:lnTo>
                <a:lnTo>
                  <a:pt x="795" y="3630"/>
                </a:lnTo>
                <a:lnTo>
                  <a:pt x="793" y="3618"/>
                </a:lnTo>
                <a:lnTo>
                  <a:pt x="789" y="3607"/>
                </a:lnTo>
                <a:lnTo>
                  <a:pt x="783" y="3597"/>
                </a:lnTo>
                <a:lnTo>
                  <a:pt x="774" y="3588"/>
                </a:lnTo>
                <a:lnTo>
                  <a:pt x="765" y="3581"/>
                </a:lnTo>
                <a:lnTo>
                  <a:pt x="755" y="3577"/>
                </a:lnTo>
                <a:lnTo>
                  <a:pt x="421" y="3483"/>
                </a:lnTo>
                <a:lnTo>
                  <a:pt x="187" y="3360"/>
                </a:lnTo>
                <a:lnTo>
                  <a:pt x="224" y="3208"/>
                </a:lnTo>
                <a:lnTo>
                  <a:pt x="225" y="3199"/>
                </a:lnTo>
                <a:lnTo>
                  <a:pt x="225" y="3191"/>
                </a:lnTo>
                <a:lnTo>
                  <a:pt x="224" y="3184"/>
                </a:lnTo>
                <a:lnTo>
                  <a:pt x="221" y="3175"/>
                </a:lnTo>
                <a:lnTo>
                  <a:pt x="122" y="2906"/>
                </a:lnTo>
                <a:lnTo>
                  <a:pt x="175" y="2821"/>
                </a:lnTo>
                <a:lnTo>
                  <a:pt x="178" y="2812"/>
                </a:lnTo>
                <a:lnTo>
                  <a:pt x="182" y="2803"/>
                </a:lnTo>
                <a:lnTo>
                  <a:pt x="183" y="2793"/>
                </a:lnTo>
                <a:lnTo>
                  <a:pt x="182" y="2784"/>
                </a:lnTo>
                <a:lnTo>
                  <a:pt x="127" y="2365"/>
                </a:lnTo>
                <a:lnTo>
                  <a:pt x="178" y="2126"/>
                </a:lnTo>
                <a:lnTo>
                  <a:pt x="180" y="2120"/>
                </a:lnTo>
                <a:lnTo>
                  <a:pt x="180" y="2113"/>
                </a:lnTo>
                <a:lnTo>
                  <a:pt x="178" y="2106"/>
                </a:lnTo>
                <a:lnTo>
                  <a:pt x="177" y="2098"/>
                </a:lnTo>
                <a:lnTo>
                  <a:pt x="116" y="1885"/>
                </a:lnTo>
                <a:lnTo>
                  <a:pt x="403" y="1832"/>
                </a:lnTo>
                <a:lnTo>
                  <a:pt x="412" y="1829"/>
                </a:lnTo>
                <a:lnTo>
                  <a:pt x="421" y="1827"/>
                </a:lnTo>
                <a:lnTo>
                  <a:pt x="428" y="1822"/>
                </a:lnTo>
                <a:lnTo>
                  <a:pt x="434" y="1817"/>
                </a:lnTo>
                <a:lnTo>
                  <a:pt x="439" y="1810"/>
                </a:lnTo>
                <a:lnTo>
                  <a:pt x="442" y="1804"/>
                </a:lnTo>
                <a:lnTo>
                  <a:pt x="445" y="1798"/>
                </a:lnTo>
                <a:lnTo>
                  <a:pt x="447" y="1790"/>
                </a:lnTo>
                <a:lnTo>
                  <a:pt x="635" y="1033"/>
                </a:lnTo>
                <a:lnTo>
                  <a:pt x="637" y="1020"/>
                </a:lnTo>
                <a:lnTo>
                  <a:pt x="638" y="1014"/>
                </a:lnTo>
                <a:lnTo>
                  <a:pt x="637" y="1009"/>
                </a:lnTo>
                <a:lnTo>
                  <a:pt x="636" y="1005"/>
                </a:lnTo>
                <a:lnTo>
                  <a:pt x="635" y="1000"/>
                </a:lnTo>
                <a:lnTo>
                  <a:pt x="627" y="989"/>
                </a:lnTo>
                <a:lnTo>
                  <a:pt x="542" y="863"/>
                </a:lnTo>
                <a:lnTo>
                  <a:pt x="807" y="783"/>
                </a:lnTo>
                <a:lnTo>
                  <a:pt x="911" y="931"/>
                </a:lnTo>
                <a:lnTo>
                  <a:pt x="915" y="936"/>
                </a:lnTo>
                <a:lnTo>
                  <a:pt x="919" y="940"/>
                </a:lnTo>
                <a:lnTo>
                  <a:pt x="929" y="947"/>
                </a:lnTo>
                <a:lnTo>
                  <a:pt x="940" y="951"/>
                </a:lnTo>
                <a:lnTo>
                  <a:pt x="951" y="954"/>
                </a:lnTo>
                <a:lnTo>
                  <a:pt x="964" y="954"/>
                </a:lnTo>
                <a:lnTo>
                  <a:pt x="975" y="951"/>
                </a:lnTo>
                <a:lnTo>
                  <a:pt x="986" y="946"/>
                </a:lnTo>
                <a:lnTo>
                  <a:pt x="995" y="939"/>
                </a:lnTo>
                <a:lnTo>
                  <a:pt x="1236" y="701"/>
                </a:lnTo>
                <a:lnTo>
                  <a:pt x="1241" y="696"/>
                </a:lnTo>
                <a:lnTo>
                  <a:pt x="1246" y="689"/>
                </a:lnTo>
                <a:lnTo>
                  <a:pt x="1249" y="681"/>
                </a:lnTo>
                <a:lnTo>
                  <a:pt x="1251" y="673"/>
                </a:lnTo>
                <a:lnTo>
                  <a:pt x="1253" y="665"/>
                </a:lnTo>
                <a:lnTo>
                  <a:pt x="1253" y="656"/>
                </a:lnTo>
                <a:lnTo>
                  <a:pt x="1251" y="647"/>
                </a:lnTo>
                <a:lnTo>
                  <a:pt x="1248" y="640"/>
                </a:lnTo>
                <a:lnTo>
                  <a:pt x="1131" y="379"/>
                </a:lnTo>
                <a:lnTo>
                  <a:pt x="1156" y="128"/>
                </a:lnTo>
                <a:lnTo>
                  <a:pt x="1289" y="191"/>
                </a:lnTo>
                <a:lnTo>
                  <a:pt x="1295" y="192"/>
                </a:lnTo>
                <a:lnTo>
                  <a:pt x="1302" y="195"/>
                </a:lnTo>
                <a:lnTo>
                  <a:pt x="1314" y="196"/>
                </a:lnTo>
                <a:lnTo>
                  <a:pt x="1327" y="193"/>
                </a:lnTo>
                <a:lnTo>
                  <a:pt x="1338" y="190"/>
                </a:lnTo>
                <a:lnTo>
                  <a:pt x="1448" y="133"/>
                </a:lnTo>
                <a:lnTo>
                  <a:pt x="1700" y="416"/>
                </a:lnTo>
                <a:lnTo>
                  <a:pt x="1708" y="425"/>
                </a:lnTo>
                <a:lnTo>
                  <a:pt x="1718" y="430"/>
                </a:lnTo>
                <a:lnTo>
                  <a:pt x="1729" y="433"/>
                </a:lnTo>
                <a:lnTo>
                  <a:pt x="1740" y="435"/>
                </a:lnTo>
                <a:lnTo>
                  <a:pt x="1880" y="437"/>
                </a:lnTo>
                <a:lnTo>
                  <a:pt x="1863" y="552"/>
                </a:lnTo>
                <a:lnTo>
                  <a:pt x="1823" y="612"/>
                </a:lnTo>
                <a:lnTo>
                  <a:pt x="1819" y="618"/>
                </a:lnTo>
                <a:lnTo>
                  <a:pt x="1817" y="624"/>
                </a:lnTo>
                <a:lnTo>
                  <a:pt x="1816" y="632"/>
                </a:lnTo>
                <a:lnTo>
                  <a:pt x="1816" y="638"/>
                </a:lnTo>
                <a:lnTo>
                  <a:pt x="1817" y="646"/>
                </a:lnTo>
                <a:lnTo>
                  <a:pt x="1818" y="652"/>
                </a:lnTo>
                <a:lnTo>
                  <a:pt x="1821" y="658"/>
                </a:lnTo>
                <a:lnTo>
                  <a:pt x="1823" y="665"/>
                </a:lnTo>
                <a:lnTo>
                  <a:pt x="1827" y="671"/>
                </a:lnTo>
                <a:lnTo>
                  <a:pt x="1832" y="676"/>
                </a:lnTo>
                <a:lnTo>
                  <a:pt x="1837" y="681"/>
                </a:lnTo>
                <a:lnTo>
                  <a:pt x="1842" y="686"/>
                </a:lnTo>
                <a:lnTo>
                  <a:pt x="1848" y="689"/>
                </a:lnTo>
                <a:lnTo>
                  <a:pt x="1855" y="691"/>
                </a:lnTo>
                <a:lnTo>
                  <a:pt x="1861" y="694"/>
                </a:lnTo>
                <a:lnTo>
                  <a:pt x="1867" y="694"/>
                </a:lnTo>
                <a:lnTo>
                  <a:pt x="2103" y="696"/>
                </a:lnTo>
                <a:lnTo>
                  <a:pt x="2112" y="696"/>
                </a:lnTo>
                <a:lnTo>
                  <a:pt x="2120" y="694"/>
                </a:lnTo>
                <a:lnTo>
                  <a:pt x="2126" y="691"/>
                </a:lnTo>
                <a:lnTo>
                  <a:pt x="2134" y="689"/>
                </a:lnTo>
                <a:lnTo>
                  <a:pt x="2139" y="685"/>
                </a:lnTo>
                <a:lnTo>
                  <a:pt x="2144" y="680"/>
                </a:lnTo>
                <a:lnTo>
                  <a:pt x="2149" y="675"/>
                </a:lnTo>
                <a:lnTo>
                  <a:pt x="2152" y="668"/>
                </a:lnTo>
                <a:lnTo>
                  <a:pt x="2200" y="585"/>
                </a:lnTo>
                <a:lnTo>
                  <a:pt x="2328" y="583"/>
                </a:lnTo>
                <a:lnTo>
                  <a:pt x="2342" y="582"/>
                </a:lnTo>
                <a:lnTo>
                  <a:pt x="2353" y="577"/>
                </a:lnTo>
                <a:lnTo>
                  <a:pt x="2364" y="570"/>
                </a:lnTo>
                <a:lnTo>
                  <a:pt x="2372" y="560"/>
                </a:lnTo>
                <a:lnTo>
                  <a:pt x="2508" y="382"/>
                </a:lnTo>
                <a:lnTo>
                  <a:pt x="2865" y="602"/>
                </a:lnTo>
                <a:lnTo>
                  <a:pt x="2870" y="735"/>
                </a:lnTo>
                <a:lnTo>
                  <a:pt x="2871" y="744"/>
                </a:lnTo>
                <a:lnTo>
                  <a:pt x="2874" y="751"/>
                </a:lnTo>
                <a:lnTo>
                  <a:pt x="2876" y="759"/>
                </a:lnTo>
                <a:lnTo>
                  <a:pt x="2880" y="765"/>
                </a:lnTo>
                <a:lnTo>
                  <a:pt x="2885" y="770"/>
                </a:lnTo>
                <a:lnTo>
                  <a:pt x="2890" y="775"/>
                </a:lnTo>
                <a:lnTo>
                  <a:pt x="2896" y="779"/>
                </a:lnTo>
                <a:lnTo>
                  <a:pt x="2903" y="783"/>
                </a:lnTo>
                <a:lnTo>
                  <a:pt x="3097" y="873"/>
                </a:lnTo>
                <a:lnTo>
                  <a:pt x="3094" y="1180"/>
                </a:lnTo>
                <a:lnTo>
                  <a:pt x="3018" y="1275"/>
                </a:lnTo>
                <a:lnTo>
                  <a:pt x="3012" y="1284"/>
                </a:lnTo>
                <a:lnTo>
                  <a:pt x="3008" y="1294"/>
                </a:lnTo>
                <a:lnTo>
                  <a:pt x="3007" y="1304"/>
                </a:lnTo>
                <a:lnTo>
                  <a:pt x="3006" y="1314"/>
                </a:lnTo>
                <a:lnTo>
                  <a:pt x="3008" y="1324"/>
                </a:lnTo>
                <a:lnTo>
                  <a:pt x="3011" y="1334"/>
                </a:lnTo>
                <a:lnTo>
                  <a:pt x="3016" y="1343"/>
                </a:lnTo>
                <a:lnTo>
                  <a:pt x="3023" y="1351"/>
                </a:lnTo>
                <a:lnTo>
                  <a:pt x="3253" y="1567"/>
                </a:lnTo>
                <a:lnTo>
                  <a:pt x="3364" y="2386"/>
                </a:lnTo>
                <a:lnTo>
                  <a:pt x="3326" y="2450"/>
                </a:lnTo>
                <a:close/>
                <a:moveTo>
                  <a:pt x="1324" y="2544"/>
                </a:moveTo>
                <a:lnTo>
                  <a:pt x="896" y="2279"/>
                </a:lnTo>
                <a:lnTo>
                  <a:pt x="632" y="2427"/>
                </a:lnTo>
                <a:lnTo>
                  <a:pt x="1091" y="2723"/>
                </a:lnTo>
                <a:lnTo>
                  <a:pt x="568" y="3047"/>
                </a:lnTo>
                <a:lnTo>
                  <a:pt x="824" y="3231"/>
                </a:lnTo>
                <a:lnTo>
                  <a:pt x="1352" y="2891"/>
                </a:lnTo>
                <a:lnTo>
                  <a:pt x="1882" y="3231"/>
                </a:lnTo>
                <a:lnTo>
                  <a:pt x="2137" y="3047"/>
                </a:lnTo>
                <a:lnTo>
                  <a:pt x="1613" y="2723"/>
                </a:lnTo>
                <a:lnTo>
                  <a:pt x="2072" y="2427"/>
                </a:lnTo>
                <a:lnTo>
                  <a:pt x="1807" y="2279"/>
                </a:lnTo>
                <a:lnTo>
                  <a:pt x="1539" y="2445"/>
                </a:lnTo>
                <a:lnTo>
                  <a:pt x="1451" y="2758"/>
                </a:lnTo>
                <a:lnTo>
                  <a:pt x="1371" y="2758"/>
                </a:lnTo>
                <a:lnTo>
                  <a:pt x="1693" y="1589"/>
                </a:lnTo>
                <a:lnTo>
                  <a:pt x="2757" y="1439"/>
                </a:lnTo>
                <a:lnTo>
                  <a:pt x="1798" y="809"/>
                </a:lnTo>
                <a:lnTo>
                  <a:pt x="1324" y="2544"/>
                </a:lnTo>
                <a:close/>
                <a:moveTo>
                  <a:pt x="2479" y="1377"/>
                </a:moveTo>
                <a:lnTo>
                  <a:pt x="1721" y="1484"/>
                </a:lnTo>
                <a:lnTo>
                  <a:pt x="1858" y="970"/>
                </a:lnTo>
                <a:lnTo>
                  <a:pt x="2479" y="1377"/>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grpSp>
        <p:nvGrpSpPr>
          <p:cNvPr id="39" name="Gruppieren 48">
            <a:extLst>
              <a:ext uri="{FF2B5EF4-FFF2-40B4-BE49-F238E27FC236}">
                <a16:creationId xmlns:a16="http://schemas.microsoft.com/office/drawing/2014/main" id="{67FD0076-5077-4976-BDE8-2AFE38B7570F}"/>
              </a:ext>
            </a:extLst>
          </p:cNvPr>
          <p:cNvGrpSpPr>
            <a:grpSpLocks noChangeAspect="1"/>
          </p:cNvGrpSpPr>
          <p:nvPr/>
        </p:nvGrpSpPr>
        <p:grpSpPr>
          <a:xfrm>
            <a:off x="645710" y="1149419"/>
            <a:ext cx="394322" cy="417510"/>
            <a:chOff x="1841500" y="1570038"/>
            <a:chExt cx="900113" cy="898525"/>
          </a:xfrm>
          <a:solidFill>
            <a:srgbClr val="000000"/>
          </a:solidFill>
        </p:grpSpPr>
        <p:sp>
          <p:nvSpPr>
            <p:cNvPr id="40" name="Freeform 9">
              <a:extLst>
                <a:ext uri="{FF2B5EF4-FFF2-40B4-BE49-F238E27FC236}">
                  <a16:creationId xmlns:a16="http://schemas.microsoft.com/office/drawing/2014/main" id="{EA9EED8E-EA30-4EAE-AEE3-7F41820BE93A}"/>
                </a:ext>
              </a:extLst>
            </p:cNvPr>
            <p:cNvSpPr>
              <a:spLocks noEditPoints="1"/>
            </p:cNvSpPr>
            <p:nvPr/>
          </p:nvSpPr>
          <p:spPr bwMode="auto">
            <a:xfrm>
              <a:off x="1841500" y="1570038"/>
              <a:ext cx="900113" cy="898525"/>
            </a:xfrm>
            <a:custGeom>
              <a:avLst/>
              <a:gdLst>
                <a:gd name="T0" fmla="*/ 206 w 2835"/>
                <a:gd name="T1" fmla="*/ 1771 h 2830"/>
                <a:gd name="T2" fmla="*/ 100 w 2835"/>
                <a:gd name="T3" fmla="*/ 1534 h 2830"/>
                <a:gd name="T4" fmla="*/ 135 w 2835"/>
                <a:gd name="T5" fmla="*/ 751 h 2830"/>
                <a:gd name="T6" fmla="*/ 316 w 2835"/>
                <a:gd name="T7" fmla="*/ 1311 h 2830"/>
                <a:gd name="T8" fmla="*/ 285 w 2835"/>
                <a:gd name="T9" fmla="*/ 1455 h 2830"/>
                <a:gd name="T10" fmla="*/ 642 w 2835"/>
                <a:gd name="T11" fmla="*/ 1868 h 2830"/>
                <a:gd name="T12" fmla="*/ 329 w 2835"/>
                <a:gd name="T13" fmla="*/ 1452 h 2830"/>
                <a:gd name="T14" fmla="*/ 355 w 2835"/>
                <a:gd name="T15" fmla="*/ 1331 h 2830"/>
                <a:gd name="T16" fmla="*/ 633 w 2835"/>
                <a:gd name="T17" fmla="*/ 1535 h 2830"/>
                <a:gd name="T18" fmla="*/ 845 w 2835"/>
                <a:gd name="T19" fmla="*/ 1663 h 2830"/>
                <a:gd name="T20" fmla="*/ 993 w 2835"/>
                <a:gd name="T21" fmla="*/ 1812 h 2830"/>
                <a:gd name="T22" fmla="*/ 1071 w 2835"/>
                <a:gd name="T23" fmla="*/ 2099 h 2830"/>
                <a:gd name="T24" fmla="*/ 1126 w 2835"/>
                <a:gd name="T25" fmla="*/ 1892 h 2830"/>
                <a:gd name="T26" fmla="*/ 1012 w 2835"/>
                <a:gd name="T27" fmla="*/ 1693 h 2830"/>
                <a:gd name="T28" fmla="*/ 800 w 2835"/>
                <a:gd name="T29" fmla="*/ 1544 h 2830"/>
                <a:gd name="T30" fmla="*/ 407 w 2835"/>
                <a:gd name="T31" fmla="*/ 1197 h 2830"/>
                <a:gd name="T32" fmla="*/ 190 w 2835"/>
                <a:gd name="T33" fmla="*/ 683 h 2830"/>
                <a:gd name="T34" fmla="*/ 64 w 2835"/>
                <a:gd name="T35" fmla="*/ 628 h 2830"/>
                <a:gd name="T36" fmla="*/ 14 w 2835"/>
                <a:gd name="T37" fmla="*/ 1547 h 2830"/>
                <a:gd name="T38" fmla="*/ 134 w 2835"/>
                <a:gd name="T39" fmla="*/ 1819 h 2830"/>
                <a:gd name="T40" fmla="*/ 1247 w 2835"/>
                <a:gd name="T41" fmla="*/ 2829 h 2830"/>
                <a:gd name="T42" fmla="*/ 2813 w 2835"/>
                <a:gd name="T43" fmla="*/ 640 h 2830"/>
                <a:gd name="T44" fmla="*/ 2701 w 2835"/>
                <a:gd name="T45" fmla="*/ 640 h 2830"/>
                <a:gd name="T46" fmla="*/ 2590 w 2835"/>
                <a:gd name="T47" fmla="*/ 757 h 2830"/>
                <a:gd name="T48" fmla="*/ 2164 w 2835"/>
                <a:gd name="T49" fmla="*/ 1449 h 2830"/>
                <a:gd name="T50" fmla="*/ 1895 w 2835"/>
                <a:gd name="T51" fmla="*/ 1625 h 2830"/>
                <a:gd name="T52" fmla="*/ 1744 w 2835"/>
                <a:gd name="T53" fmla="*/ 1809 h 2830"/>
                <a:gd name="T54" fmla="*/ 1678 w 2835"/>
                <a:gd name="T55" fmla="*/ 2099 h 2830"/>
                <a:gd name="T56" fmla="*/ 1807 w 2835"/>
                <a:gd name="T57" fmla="*/ 1882 h 2830"/>
                <a:gd name="T58" fmla="*/ 1920 w 2835"/>
                <a:gd name="T59" fmla="*/ 1717 h 2830"/>
                <a:gd name="T60" fmla="*/ 2128 w 2835"/>
                <a:gd name="T61" fmla="*/ 1603 h 2830"/>
                <a:gd name="T62" fmla="*/ 2448 w 2835"/>
                <a:gd name="T63" fmla="*/ 1308 h 2830"/>
                <a:gd name="T64" fmla="*/ 2504 w 2835"/>
                <a:gd name="T65" fmla="*/ 1393 h 2830"/>
                <a:gd name="T66" fmla="*/ 2483 w 2835"/>
                <a:gd name="T67" fmla="*/ 1530 h 2830"/>
                <a:gd name="T68" fmla="*/ 2536 w 2835"/>
                <a:gd name="T69" fmla="*/ 1522 h 2830"/>
                <a:gd name="T70" fmla="*/ 2536 w 2835"/>
                <a:gd name="T71" fmla="*/ 1345 h 2830"/>
                <a:gd name="T72" fmla="*/ 2676 w 2835"/>
                <a:gd name="T73" fmla="*/ 782 h 2830"/>
                <a:gd name="T74" fmla="*/ 2749 w 2835"/>
                <a:gd name="T75" fmla="*/ 715 h 2830"/>
                <a:gd name="T76" fmla="*/ 2711 w 2835"/>
                <a:gd name="T77" fmla="*/ 1637 h 2830"/>
                <a:gd name="T78" fmla="*/ 2276 w 2835"/>
                <a:gd name="T79" fmla="*/ 2181 h 2830"/>
                <a:gd name="T80" fmla="*/ 2703 w 2835"/>
                <a:gd name="T81" fmla="*/ 1819 h 2830"/>
                <a:gd name="T82" fmla="*/ 2823 w 2835"/>
                <a:gd name="T83" fmla="*/ 1547 h 2830"/>
                <a:gd name="T84" fmla="*/ 1624 w 2835"/>
                <a:gd name="T85" fmla="*/ 2783 h 2830"/>
                <a:gd name="T86" fmla="*/ 1624 w 2835"/>
                <a:gd name="T87" fmla="*/ 2412 h 2830"/>
                <a:gd name="T88" fmla="*/ 1011 w 2835"/>
                <a:gd name="T89" fmla="*/ 1286 h 2830"/>
                <a:gd name="T90" fmla="*/ 1381 w 2835"/>
                <a:gd name="T91" fmla="*/ 1344 h 2830"/>
                <a:gd name="T92" fmla="*/ 1411 w 2835"/>
                <a:gd name="T93" fmla="*/ 1400 h 2830"/>
                <a:gd name="T94" fmla="*/ 1459 w 2835"/>
                <a:gd name="T95" fmla="*/ 1360 h 2830"/>
                <a:gd name="T96" fmla="*/ 1368 w 2835"/>
                <a:gd name="T97" fmla="*/ 278 h 2830"/>
                <a:gd name="T98" fmla="*/ 1875 w 2835"/>
                <a:gd name="T99" fmla="*/ 1529 h 2830"/>
                <a:gd name="T100" fmla="*/ 1983 w 2835"/>
                <a:gd name="T101" fmla="*/ 1426 h 2830"/>
                <a:gd name="T102" fmla="*/ 1970 w 2835"/>
                <a:gd name="T103" fmla="*/ 81 h 2830"/>
                <a:gd name="T104" fmla="*/ 1845 w 2835"/>
                <a:gd name="T105" fmla="*/ 1 h 2830"/>
                <a:gd name="T106" fmla="*/ 907 w 2835"/>
                <a:gd name="T107" fmla="*/ 35 h 2830"/>
                <a:gd name="T108" fmla="*/ 847 w 2835"/>
                <a:gd name="T109" fmla="*/ 1379 h 2830"/>
                <a:gd name="T110" fmla="*/ 907 w 2835"/>
                <a:gd name="T111" fmla="*/ 1500 h 2830"/>
                <a:gd name="T112" fmla="*/ 948 w 2835"/>
                <a:gd name="T113" fmla="*/ 146 h 2830"/>
                <a:gd name="T114" fmla="*/ 1842 w 2835"/>
                <a:gd name="T115" fmla="*/ 101 h 2830"/>
                <a:gd name="T116" fmla="*/ 1889 w 2835"/>
                <a:gd name="T117" fmla="*/ 1390 h 2830"/>
                <a:gd name="T118" fmla="*/ 996 w 2835"/>
                <a:gd name="T119" fmla="*/ 1434 h 2830"/>
                <a:gd name="T120" fmla="*/ 1403 w 2835"/>
                <a:gd name="T121" fmla="*/ 41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35" h="2830">
                  <a:moveTo>
                    <a:pt x="544" y="2335"/>
                  </a:moveTo>
                  <a:lnTo>
                    <a:pt x="631" y="2335"/>
                  </a:lnTo>
                  <a:lnTo>
                    <a:pt x="631" y="2264"/>
                  </a:lnTo>
                  <a:lnTo>
                    <a:pt x="620" y="2251"/>
                  </a:lnTo>
                  <a:lnTo>
                    <a:pt x="620" y="2251"/>
                  </a:lnTo>
                  <a:lnTo>
                    <a:pt x="559" y="2181"/>
                  </a:lnTo>
                  <a:lnTo>
                    <a:pt x="420" y="2021"/>
                  </a:lnTo>
                  <a:lnTo>
                    <a:pt x="420" y="2021"/>
                  </a:lnTo>
                  <a:lnTo>
                    <a:pt x="266" y="1843"/>
                  </a:lnTo>
                  <a:lnTo>
                    <a:pt x="206" y="1771"/>
                  </a:lnTo>
                  <a:lnTo>
                    <a:pt x="166" y="1723"/>
                  </a:lnTo>
                  <a:lnTo>
                    <a:pt x="166" y="1723"/>
                  </a:lnTo>
                  <a:lnTo>
                    <a:pt x="155" y="1704"/>
                  </a:lnTo>
                  <a:lnTo>
                    <a:pt x="144" y="1683"/>
                  </a:lnTo>
                  <a:lnTo>
                    <a:pt x="134" y="1661"/>
                  </a:lnTo>
                  <a:lnTo>
                    <a:pt x="125" y="1637"/>
                  </a:lnTo>
                  <a:lnTo>
                    <a:pt x="117" y="1611"/>
                  </a:lnTo>
                  <a:lnTo>
                    <a:pt x="110" y="1585"/>
                  </a:lnTo>
                  <a:lnTo>
                    <a:pt x="105" y="1558"/>
                  </a:lnTo>
                  <a:lnTo>
                    <a:pt x="100" y="1534"/>
                  </a:lnTo>
                  <a:lnTo>
                    <a:pt x="100" y="1534"/>
                  </a:lnTo>
                  <a:lnTo>
                    <a:pt x="94" y="1486"/>
                  </a:lnTo>
                  <a:lnTo>
                    <a:pt x="90" y="1449"/>
                  </a:lnTo>
                  <a:lnTo>
                    <a:pt x="87" y="1414"/>
                  </a:lnTo>
                  <a:lnTo>
                    <a:pt x="87" y="715"/>
                  </a:lnTo>
                  <a:lnTo>
                    <a:pt x="87" y="715"/>
                  </a:lnTo>
                  <a:lnTo>
                    <a:pt x="99" y="720"/>
                  </a:lnTo>
                  <a:lnTo>
                    <a:pt x="110" y="727"/>
                  </a:lnTo>
                  <a:lnTo>
                    <a:pt x="124" y="739"/>
                  </a:lnTo>
                  <a:lnTo>
                    <a:pt x="135" y="751"/>
                  </a:lnTo>
                  <a:lnTo>
                    <a:pt x="135" y="751"/>
                  </a:lnTo>
                  <a:lnTo>
                    <a:pt x="149" y="767"/>
                  </a:lnTo>
                  <a:lnTo>
                    <a:pt x="159" y="782"/>
                  </a:lnTo>
                  <a:lnTo>
                    <a:pt x="159" y="782"/>
                  </a:lnTo>
                  <a:lnTo>
                    <a:pt x="166" y="792"/>
                  </a:lnTo>
                  <a:lnTo>
                    <a:pt x="324" y="1299"/>
                  </a:lnTo>
                  <a:lnTo>
                    <a:pt x="324" y="1299"/>
                  </a:lnTo>
                  <a:lnTo>
                    <a:pt x="324" y="1301"/>
                  </a:lnTo>
                  <a:lnTo>
                    <a:pt x="324" y="1301"/>
                  </a:lnTo>
                  <a:lnTo>
                    <a:pt x="316" y="1311"/>
                  </a:lnTo>
                  <a:lnTo>
                    <a:pt x="310" y="1321"/>
                  </a:lnTo>
                  <a:lnTo>
                    <a:pt x="304" y="1333"/>
                  </a:lnTo>
                  <a:lnTo>
                    <a:pt x="299" y="1345"/>
                  </a:lnTo>
                  <a:lnTo>
                    <a:pt x="299" y="1345"/>
                  </a:lnTo>
                  <a:lnTo>
                    <a:pt x="295" y="1363"/>
                  </a:lnTo>
                  <a:lnTo>
                    <a:pt x="290" y="1385"/>
                  </a:lnTo>
                  <a:lnTo>
                    <a:pt x="286" y="1411"/>
                  </a:lnTo>
                  <a:lnTo>
                    <a:pt x="285" y="1440"/>
                  </a:lnTo>
                  <a:lnTo>
                    <a:pt x="285" y="1440"/>
                  </a:lnTo>
                  <a:lnTo>
                    <a:pt x="285" y="1455"/>
                  </a:lnTo>
                  <a:lnTo>
                    <a:pt x="286" y="1471"/>
                  </a:lnTo>
                  <a:lnTo>
                    <a:pt x="290" y="1489"/>
                  </a:lnTo>
                  <a:lnTo>
                    <a:pt x="294" y="1505"/>
                  </a:lnTo>
                  <a:lnTo>
                    <a:pt x="300" y="1522"/>
                  </a:lnTo>
                  <a:lnTo>
                    <a:pt x="307" y="1539"/>
                  </a:lnTo>
                  <a:lnTo>
                    <a:pt x="317" y="1555"/>
                  </a:lnTo>
                  <a:lnTo>
                    <a:pt x="329" y="1570"/>
                  </a:lnTo>
                  <a:lnTo>
                    <a:pt x="329" y="1570"/>
                  </a:lnTo>
                  <a:lnTo>
                    <a:pt x="610" y="1897"/>
                  </a:lnTo>
                  <a:lnTo>
                    <a:pt x="642" y="1868"/>
                  </a:lnTo>
                  <a:lnTo>
                    <a:pt x="642" y="1868"/>
                  </a:lnTo>
                  <a:lnTo>
                    <a:pt x="362" y="1541"/>
                  </a:lnTo>
                  <a:lnTo>
                    <a:pt x="362" y="1541"/>
                  </a:lnTo>
                  <a:lnTo>
                    <a:pt x="354" y="1530"/>
                  </a:lnTo>
                  <a:lnTo>
                    <a:pt x="346" y="1517"/>
                  </a:lnTo>
                  <a:lnTo>
                    <a:pt x="340" y="1505"/>
                  </a:lnTo>
                  <a:lnTo>
                    <a:pt x="335" y="1492"/>
                  </a:lnTo>
                  <a:lnTo>
                    <a:pt x="332" y="1480"/>
                  </a:lnTo>
                  <a:lnTo>
                    <a:pt x="330" y="1466"/>
                  </a:lnTo>
                  <a:lnTo>
                    <a:pt x="329" y="1452"/>
                  </a:lnTo>
                  <a:lnTo>
                    <a:pt x="329" y="1440"/>
                  </a:lnTo>
                  <a:lnTo>
                    <a:pt x="329" y="1440"/>
                  </a:lnTo>
                  <a:lnTo>
                    <a:pt x="330" y="1415"/>
                  </a:lnTo>
                  <a:lnTo>
                    <a:pt x="332" y="1393"/>
                  </a:lnTo>
                  <a:lnTo>
                    <a:pt x="336" y="1373"/>
                  </a:lnTo>
                  <a:lnTo>
                    <a:pt x="341" y="1358"/>
                  </a:lnTo>
                  <a:lnTo>
                    <a:pt x="341" y="1358"/>
                  </a:lnTo>
                  <a:lnTo>
                    <a:pt x="345" y="1348"/>
                  </a:lnTo>
                  <a:lnTo>
                    <a:pt x="350" y="1339"/>
                  </a:lnTo>
                  <a:lnTo>
                    <a:pt x="355" y="1331"/>
                  </a:lnTo>
                  <a:lnTo>
                    <a:pt x="362" y="1324"/>
                  </a:lnTo>
                  <a:lnTo>
                    <a:pt x="371" y="1318"/>
                  </a:lnTo>
                  <a:lnTo>
                    <a:pt x="380" y="1313"/>
                  </a:lnTo>
                  <a:lnTo>
                    <a:pt x="389" y="1308"/>
                  </a:lnTo>
                  <a:lnTo>
                    <a:pt x="399" y="1304"/>
                  </a:lnTo>
                  <a:lnTo>
                    <a:pt x="399" y="1304"/>
                  </a:lnTo>
                  <a:lnTo>
                    <a:pt x="412" y="1299"/>
                  </a:lnTo>
                  <a:lnTo>
                    <a:pt x="412" y="1299"/>
                  </a:lnTo>
                  <a:lnTo>
                    <a:pt x="556" y="1454"/>
                  </a:lnTo>
                  <a:lnTo>
                    <a:pt x="633" y="1535"/>
                  </a:lnTo>
                  <a:lnTo>
                    <a:pt x="690" y="1592"/>
                  </a:lnTo>
                  <a:lnTo>
                    <a:pt x="697" y="1601"/>
                  </a:lnTo>
                  <a:lnTo>
                    <a:pt x="707" y="1603"/>
                  </a:lnTo>
                  <a:lnTo>
                    <a:pt x="707" y="1603"/>
                  </a:lnTo>
                  <a:lnTo>
                    <a:pt x="733" y="1612"/>
                  </a:lnTo>
                  <a:lnTo>
                    <a:pt x="757" y="1621"/>
                  </a:lnTo>
                  <a:lnTo>
                    <a:pt x="781" y="1631"/>
                  </a:lnTo>
                  <a:lnTo>
                    <a:pt x="803" y="1641"/>
                  </a:lnTo>
                  <a:lnTo>
                    <a:pt x="825" y="1652"/>
                  </a:lnTo>
                  <a:lnTo>
                    <a:pt x="845" y="1663"/>
                  </a:lnTo>
                  <a:lnTo>
                    <a:pt x="863" y="1676"/>
                  </a:lnTo>
                  <a:lnTo>
                    <a:pt x="882" y="1690"/>
                  </a:lnTo>
                  <a:lnTo>
                    <a:pt x="898" y="1703"/>
                  </a:lnTo>
                  <a:lnTo>
                    <a:pt x="915" y="1717"/>
                  </a:lnTo>
                  <a:lnTo>
                    <a:pt x="930" y="1732"/>
                  </a:lnTo>
                  <a:lnTo>
                    <a:pt x="945" y="1747"/>
                  </a:lnTo>
                  <a:lnTo>
                    <a:pt x="958" y="1763"/>
                  </a:lnTo>
                  <a:lnTo>
                    <a:pt x="971" y="1778"/>
                  </a:lnTo>
                  <a:lnTo>
                    <a:pt x="982" y="1796"/>
                  </a:lnTo>
                  <a:lnTo>
                    <a:pt x="993" y="1812"/>
                  </a:lnTo>
                  <a:lnTo>
                    <a:pt x="1003" y="1829"/>
                  </a:lnTo>
                  <a:lnTo>
                    <a:pt x="1012" y="1845"/>
                  </a:lnTo>
                  <a:lnTo>
                    <a:pt x="1021" y="1863"/>
                  </a:lnTo>
                  <a:lnTo>
                    <a:pt x="1028" y="1882"/>
                  </a:lnTo>
                  <a:lnTo>
                    <a:pt x="1042" y="1918"/>
                  </a:lnTo>
                  <a:lnTo>
                    <a:pt x="1053" y="1954"/>
                  </a:lnTo>
                  <a:lnTo>
                    <a:pt x="1061" y="1990"/>
                  </a:lnTo>
                  <a:lnTo>
                    <a:pt x="1067" y="2026"/>
                  </a:lnTo>
                  <a:lnTo>
                    <a:pt x="1070" y="2064"/>
                  </a:lnTo>
                  <a:lnTo>
                    <a:pt x="1071" y="2099"/>
                  </a:lnTo>
                  <a:lnTo>
                    <a:pt x="1071" y="2335"/>
                  </a:lnTo>
                  <a:lnTo>
                    <a:pt x="1158" y="2335"/>
                  </a:lnTo>
                  <a:lnTo>
                    <a:pt x="1158" y="2099"/>
                  </a:lnTo>
                  <a:lnTo>
                    <a:pt x="1158" y="2099"/>
                  </a:lnTo>
                  <a:lnTo>
                    <a:pt x="1157" y="2059"/>
                  </a:lnTo>
                  <a:lnTo>
                    <a:pt x="1153" y="2018"/>
                  </a:lnTo>
                  <a:lnTo>
                    <a:pt x="1147" y="1977"/>
                  </a:lnTo>
                  <a:lnTo>
                    <a:pt x="1138" y="1934"/>
                  </a:lnTo>
                  <a:lnTo>
                    <a:pt x="1132" y="1913"/>
                  </a:lnTo>
                  <a:lnTo>
                    <a:pt x="1126" y="1892"/>
                  </a:lnTo>
                  <a:lnTo>
                    <a:pt x="1118" y="1872"/>
                  </a:lnTo>
                  <a:lnTo>
                    <a:pt x="1110" y="1850"/>
                  </a:lnTo>
                  <a:lnTo>
                    <a:pt x="1101" y="1829"/>
                  </a:lnTo>
                  <a:lnTo>
                    <a:pt x="1091" y="1809"/>
                  </a:lnTo>
                  <a:lnTo>
                    <a:pt x="1081" y="1789"/>
                  </a:lnTo>
                  <a:lnTo>
                    <a:pt x="1068" y="1769"/>
                  </a:lnTo>
                  <a:lnTo>
                    <a:pt x="1056" y="1749"/>
                  </a:lnTo>
                  <a:lnTo>
                    <a:pt x="1042" y="1731"/>
                  </a:lnTo>
                  <a:lnTo>
                    <a:pt x="1028" y="1711"/>
                  </a:lnTo>
                  <a:lnTo>
                    <a:pt x="1012" y="1693"/>
                  </a:lnTo>
                  <a:lnTo>
                    <a:pt x="996" y="1675"/>
                  </a:lnTo>
                  <a:lnTo>
                    <a:pt x="978" y="1658"/>
                  </a:lnTo>
                  <a:lnTo>
                    <a:pt x="960" y="1641"/>
                  </a:lnTo>
                  <a:lnTo>
                    <a:pt x="940" y="1625"/>
                  </a:lnTo>
                  <a:lnTo>
                    <a:pt x="920" y="1610"/>
                  </a:lnTo>
                  <a:lnTo>
                    <a:pt x="897" y="1595"/>
                  </a:lnTo>
                  <a:lnTo>
                    <a:pt x="875" y="1581"/>
                  </a:lnTo>
                  <a:lnTo>
                    <a:pt x="851" y="1567"/>
                  </a:lnTo>
                  <a:lnTo>
                    <a:pt x="826" y="1555"/>
                  </a:lnTo>
                  <a:lnTo>
                    <a:pt x="800" y="1544"/>
                  </a:lnTo>
                  <a:lnTo>
                    <a:pt x="772" y="1534"/>
                  </a:lnTo>
                  <a:lnTo>
                    <a:pt x="743" y="1524"/>
                  </a:lnTo>
                  <a:lnTo>
                    <a:pt x="743" y="1524"/>
                  </a:lnTo>
                  <a:lnTo>
                    <a:pt x="671" y="1449"/>
                  </a:lnTo>
                  <a:lnTo>
                    <a:pt x="578" y="1350"/>
                  </a:lnTo>
                  <a:lnTo>
                    <a:pt x="495" y="1259"/>
                  </a:lnTo>
                  <a:lnTo>
                    <a:pt x="446" y="1209"/>
                  </a:lnTo>
                  <a:lnTo>
                    <a:pt x="430" y="1193"/>
                  </a:lnTo>
                  <a:lnTo>
                    <a:pt x="407" y="1197"/>
                  </a:lnTo>
                  <a:lnTo>
                    <a:pt x="407" y="1197"/>
                  </a:lnTo>
                  <a:lnTo>
                    <a:pt x="396" y="1199"/>
                  </a:lnTo>
                  <a:lnTo>
                    <a:pt x="384" y="1202"/>
                  </a:lnTo>
                  <a:lnTo>
                    <a:pt x="246" y="757"/>
                  </a:lnTo>
                  <a:lnTo>
                    <a:pt x="244" y="754"/>
                  </a:lnTo>
                  <a:lnTo>
                    <a:pt x="244" y="754"/>
                  </a:lnTo>
                  <a:lnTo>
                    <a:pt x="231" y="735"/>
                  </a:lnTo>
                  <a:lnTo>
                    <a:pt x="219" y="715"/>
                  </a:lnTo>
                  <a:lnTo>
                    <a:pt x="200" y="694"/>
                  </a:lnTo>
                  <a:lnTo>
                    <a:pt x="200" y="694"/>
                  </a:lnTo>
                  <a:lnTo>
                    <a:pt x="190" y="683"/>
                  </a:lnTo>
                  <a:lnTo>
                    <a:pt x="177" y="671"/>
                  </a:lnTo>
                  <a:lnTo>
                    <a:pt x="165" y="660"/>
                  </a:lnTo>
                  <a:lnTo>
                    <a:pt x="151" y="650"/>
                  </a:lnTo>
                  <a:lnTo>
                    <a:pt x="135" y="640"/>
                  </a:lnTo>
                  <a:lnTo>
                    <a:pt x="117" y="634"/>
                  </a:lnTo>
                  <a:lnTo>
                    <a:pt x="99" y="629"/>
                  </a:lnTo>
                  <a:lnTo>
                    <a:pt x="89" y="628"/>
                  </a:lnTo>
                  <a:lnTo>
                    <a:pt x="77" y="626"/>
                  </a:lnTo>
                  <a:lnTo>
                    <a:pt x="77" y="626"/>
                  </a:lnTo>
                  <a:lnTo>
                    <a:pt x="64" y="628"/>
                  </a:lnTo>
                  <a:lnTo>
                    <a:pt x="50" y="630"/>
                  </a:lnTo>
                  <a:lnTo>
                    <a:pt x="36" y="634"/>
                  </a:lnTo>
                  <a:lnTo>
                    <a:pt x="24" y="640"/>
                  </a:lnTo>
                  <a:lnTo>
                    <a:pt x="0" y="653"/>
                  </a:lnTo>
                  <a:lnTo>
                    <a:pt x="0" y="679"/>
                  </a:lnTo>
                  <a:lnTo>
                    <a:pt x="0" y="1415"/>
                  </a:lnTo>
                  <a:lnTo>
                    <a:pt x="0" y="1415"/>
                  </a:lnTo>
                  <a:lnTo>
                    <a:pt x="2" y="1455"/>
                  </a:lnTo>
                  <a:lnTo>
                    <a:pt x="6" y="1496"/>
                  </a:lnTo>
                  <a:lnTo>
                    <a:pt x="14" y="1547"/>
                  </a:lnTo>
                  <a:lnTo>
                    <a:pt x="19" y="1576"/>
                  </a:lnTo>
                  <a:lnTo>
                    <a:pt x="25" y="1605"/>
                  </a:lnTo>
                  <a:lnTo>
                    <a:pt x="32" y="1635"/>
                  </a:lnTo>
                  <a:lnTo>
                    <a:pt x="42" y="1665"/>
                  </a:lnTo>
                  <a:lnTo>
                    <a:pt x="54" y="1693"/>
                  </a:lnTo>
                  <a:lnTo>
                    <a:pt x="66" y="1722"/>
                  </a:lnTo>
                  <a:lnTo>
                    <a:pt x="80" y="1749"/>
                  </a:lnTo>
                  <a:lnTo>
                    <a:pt x="97" y="1774"/>
                  </a:lnTo>
                  <a:lnTo>
                    <a:pt x="97" y="1774"/>
                  </a:lnTo>
                  <a:lnTo>
                    <a:pt x="134" y="1819"/>
                  </a:lnTo>
                  <a:lnTo>
                    <a:pt x="186" y="1884"/>
                  </a:lnTo>
                  <a:lnTo>
                    <a:pt x="322" y="2043"/>
                  </a:lnTo>
                  <a:lnTo>
                    <a:pt x="457" y="2197"/>
                  </a:lnTo>
                  <a:lnTo>
                    <a:pt x="544" y="2296"/>
                  </a:lnTo>
                  <a:lnTo>
                    <a:pt x="544" y="2335"/>
                  </a:lnTo>
                  <a:close/>
                  <a:moveTo>
                    <a:pt x="245" y="2412"/>
                  </a:moveTo>
                  <a:lnTo>
                    <a:pt x="245" y="2726"/>
                  </a:lnTo>
                  <a:lnTo>
                    <a:pt x="1234" y="2830"/>
                  </a:lnTo>
                  <a:lnTo>
                    <a:pt x="1234" y="2830"/>
                  </a:lnTo>
                  <a:lnTo>
                    <a:pt x="1247" y="2829"/>
                  </a:lnTo>
                  <a:lnTo>
                    <a:pt x="1258" y="2825"/>
                  </a:lnTo>
                  <a:lnTo>
                    <a:pt x="1268" y="2820"/>
                  </a:lnTo>
                  <a:lnTo>
                    <a:pt x="1277" y="2813"/>
                  </a:lnTo>
                  <a:lnTo>
                    <a:pt x="1283" y="2804"/>
                  </a:lnTo>
                  <a:lnTo>
                    <a:pt x="1289" y="2794"/>
                  </a:lnTo>
                  <a:lnTo>
                    <a:pt x="1292" y="2783"/>
                  </a:lnTo>
                  <a:lnTo>
                    <a:pt x="1293" y="2771"/>
                  </a:lnTo>
                  <a:lnTo>
                    <a:pt x="1293" y="2412"/>
                  </a:lnTo>
                  <a:lnTo>
                    <a:pt x="245" y="2412"/>
                  </a:lnTo>
                  <a:close/>
                  <a:moveTo>
                    <a:pt x="2813" y="640"/>
                  </a:moveTo>
                  <a:lnTo>
                    <a:pt x="2813" y="640"/>
                  </a:lnTo>
                  <a:lnTo>
                    <a:pt x="2799" y="634"/>
                  </a:lnTo>
                  <a:lnTo>
                    <a:pt x="2785" y="630"/>
                  </a:lnTo>
                  <a:lnTo>
                    <a:pt x="2771" y="628"/>
                  </a:lnTo>
                  <a:lnTo>
                    <a:pt x="2759" y="626"/>
                  </a:lnTo>
                  <a:lnTo>
                    <a:pt x="2759" y="626"/>
                  </a:lnTo>
                  <a:lnTo>
                    <a:pt x="2748" y="628"/>
                  </a:lnTo>
                  <a:lnTo>
                    <a:pt x="2738" y="629"/>
                  </a:lnTo>
                  <a:lnTo>
                    <a:pt x="2719" y="634"/>
                  </a:lnTo>
                  <a:lnTo>
                    <a:pt x="2701" y="640"/>
                  </a:lnTo>
                  <a:lnTo>
                    <a:pt x="2685" y="650"/>
                  </a:lnTo>
                  <a:lnTo>
                    <a:pt x="2671" y="660"/>
                  </a:lnTo>
                  <a:lnTo>
                    <a:pt x="2658" y="671"/>
                  </a:lnTo>
                  <a:lnTo>
                    <a:pt x="2646" y="683"/>
                  </a:lnTo>
                  <a:lnTo>
                    <a:pt x="2635" y="694"/>
                  </a:lnTo>
                  <a:lnTo>
                    <a:pt x="2635" y="694"/>
                  </a:lnTo>
                  <a:lnTo>
                    <a:pt x="2618" y="716"/>
                  </a:lnTo>
                  <a:lnTo>
                    <a:pt x="2604" y="735"/>
                  </a:lnTo>
                  <a:lnTo>
                    <a:pt x="2593" y="754"/>
                  </a:lnTo>
                  <a:lnTo>
                    <a:pt x="2590" y="757"/>
                  </a:lnTo>
                  <a:lnTo>
                    <a:pt x="2451" y="1202"/>
                  </a:lnTo>
                  <a:lnTo>
                    <a:pt x="2451" y="1202"/>
                  </a:lnTo>
                  <a:lnTo>
                    <a:pt x="2440" y="1199"/>
                  </a:lnTo>
                  <a:lnTo>
                    <a:pt x="2428" y="1197"/>
                  </a:lnTo>
                  <a:lnTo>
                    <a:pt x="2406" y="1193"/>
                  </a:lnTo>
                  <a:lnTo>
                    <a:pt x="2390" y="1209"/>
                  </a:lnTo>
                  <a:lnTo>
                    <a:pt x="2390" y="1209"/>
                  </a:lnTo>
                  <a:lnTo>
                    <a:pt x="2341" y="1260"/>
                  </a:lnTo>
                  <a:lnTo>
                    <a:pt x="2257" y="1350"/>
                  </a:lnTo>
                  <a:lnTo>
                    <a:pt x="2164" y="1449"/>
                  </a:lnTo>
                  <a:lnTo>
                    <a:pt x="2093" y="1524"/>
                  </a:lnTo>
                  <a:lnTo>
                    <a:pt x="2093" y="1524"/>
                  </a:lnTo>
                  <a:lnTo>
                    <a:pt x="2064" y="1534"/>
                  </a:lnTo>
                  <a:lnTo>
                    <a:pt x="2037" y="1544"/>
                  </a:lnTo>
                  <a:lnTo>
                    <a:pt x="2010" y="1555"/>
                  </a:lnTo>
                  <a:lnTo>
                    <a:pt x="1985" y="1567"/>
                  </a:lnTo>
                  <a:lnTo>
                    <a:pt x="1962" y="1581"/>
                  </a:lnTo>
                  <a:lnTo>
                    <a:pt x="1938" y="1595"/>
                  </a:lnTo>
                  <a:lnTo>
                    <a:pt x="1917" y="1610"/>
                  </a:lnTo>
                  <a:lnTo>
                    <a:pt x="1895" y="1625"/>
                  </a:lnTo>
                  <a:lnTo>
                    <a:pt x="1877" y="1641"/>
                  </a:lnTo>
                  <a:lnTo>
                    <a:pt x="1858" y="1658"/>
                  </a:lnTo>
                  <a:lnTo>
                    <a:pt x="1840" y="1675"/>
                  </a:lnTo>
                  <a:lnTo>
                    <a:pt x="1823" y="1693"/>
                  </a:lnTo>
                  <a:lnTo>
                    <a:pt x="1808" y="1711"/>
                  </a:lnTo>
                  <a:lnTo>
                    <a:pt x="1793" y="1731"/>
                  </a:lnTo>
                  <a:lnTo>
                    <a:pt x="1780" y="1749"/>
                  </a:lnTo>
                  <a:lnTo>
                    <a:pt x="1767" y="1769"/>
                  </a:lnTo>
                  <a:lnTo>
                    <a:pt x="1755" y="1789"/>
                  </a:lnTo>
                  <a:lnTo>
                    <a:pt x="1744" y="1809"/>
                  </a:lnTo>
                  <a:lnTo>
                    <a:pt x="1734" y="1829"/>
                  </a:lnTo>
                  <a:lnTo>
                    <a:pt x="1725" y="1850"/>
                  </a:lnTo>
                  <a:lnTo>
                    <a:pt x="1718" y="1872"/>
                  </a:lnTo>
                  <a:lnTo>
                    <a:pt x="1710" y="1892"/>
                  </a:lnTo>
                  <a:lnTo>
                    <a:pt x="1703" y="1913"/>
                  </a:lnTo>
                  <a:lnTo>
                    <a:pt x="1698" y="1934"/>
                  </a:lnTo>
                  <a:lnTo>
                    <a:pt x="1688" y="1977"/>
                  </a:lnTo>
                  <a:lnTo>
                    <a:pt x="1682" y="2018"/>
                  </a:lnTo>
                  <a:lnTo>
                    <a:pt x="1678" y="2059"/>
                  </a:lnTo>
                  <a:lnTo>
                    <a:pt x="1678" y="2099"/>
                  </a:lnTo>
                  <a:lnTo>
                    <a:pt x="1678" y="2335"/>
                  </a:lnTo>
                  <a:lnTo>
                    <a:pt x="1764" y="2335"/>
                  </a:lnTo>
                  <a:lnTo>
                    <a:pt x="1764" y="2099"/>
                  </a:lnTo>
                  <a:lnTo>
                    <a:pt x="1764" y="2099"/>
                  </a:lnTo>
                  <a:lnTo>
                    <a:pt x="1765" y="2064"/>
                  </a:lnTo>
                  <a:lnTo>
                    <a:pt x="1769" y="2026"/>
                  </a:lnTo>
                  <a:lnTo>
                    <a:pt x="1775" y="1990"/>
                  </a:lnTo>
                  <a:lnTo>
                    <a:pt x="1783" y="1954"/>
                  </a:lnTo>
                  <a:lnTo>
                    <a:pt x="1794" y="1917"/>
                  </a:lnTo>
                  <a:lnTo>
                    <a:pt x="1807" y="1882"/>
                  </a:lnTo>
                  <a:lnTo>
                    <a:pt x="1814" y="1863"/>
                  </a:lnTo>
                  <a:lnTo>
                    <a:pt x="1823" y="1845"/>
                  </a:lnTo>
                  <a:lnTo>
                    <a:pt x="1833" y="1829"/>
                  </a:lnTo>
                  <a:lnTo>
                    <a:pt x="1843" y="1812"/>
                  </a:lnTo>
                  <a:lnTo>
                    <a:pt x="1854" y="1796"/>
                  </a:lnTo>
                  <a:lnTo>
                    <a:pt x="1865" y="1778"/>
                  </a:lnTo>
                  <a:lnTo>
                    <a:pt x="1878" y="1763"/>
                  </a:lnTo>
                  <a:lnTo>
                    <a:pt x="1892" y="1747"/>
                  </a:lnTo>
                  <a:lnTo>
                    <a:pt x="1905" y="1732"/>
                  </a:lnTo>
                  <a:lnTo>
                    <a:pt x="1920" y="1717"/>
                  </a:lnTo>
                  <a:lnTo>
                    <a:pt x="1937" y="1703"/>
                  </a:lnTo>
                  <a:lnTo>
                    <a:pt x="1954" y="1690"/>
                  </a:lnTo>
                  <a:lnTo>
                    <a:pt x="1973" y="1676"/>
                  </a:lnTo>
                  <a:lnTo>
                    <a:pt x="1992" y="1663"/>
                  </a:lnTo>
                  <a:lnTo>
                    <a:pt x="2012" y="1652"/>
                  </a:lnTo>
                  <a:lnTo>
                    <a:pt x="2033" y="1641"/>
                  </a:lnTo>
                  <a:lnTo>
                    <a:pt x="2055" y="1631"/>
                  </a:lnTo>
                  <a:lnTo>
                    <a:pt x="2078" y="1621"/>
                  </a:lnTo>
                  <a:lnTo>
                    <a:pt x="2103" y="1612"/>
                  </a:lnTo>
                  <a:lnTo>
                    <a:pt x="2128" y="1603"/>
                  </a:lnTo>
                  <a:lnTo>
                    <a:pt x="2139" y="1601"/>
                  </a:lnTo>
                  <a:lnTo>
                    <a:pt x="2147" y="1592"/>
                  </a:lnTo>
                  <a:lnTo>
                    <a:pt x="2147" y="1592"/>
                  </a:lnTo>
                  <a:lnTo>
                    <a:pt x="2203" y="1535"/>
                  </a:lnTo>
                  <a:lnTo>
                    <a:pt x="2279" y="1454"/>
                  </a:lnTo>
                  <a:lnTo>
                    <a:pt x="2424" y="1299"/>
                  </a:lnTo>
                  <a:lnTo>
                    <a:pt x="2424" y="1299"/>
                  </a:lnTo>
                  <a:lnTo>
                    <a:pt x="2438" y="1304"/>
                  </a:lnTo>
                  <a:lnTo>
                    <a:pt x="2438" y="1304"/>
                  </a:lnTo>
                  <a:lnTo>
                    <a:pt x="2448" y="1308"/>
                  </a:lnTo>
                  <a:lnTo>
                    <a:pt x="2456" y="1313"/>
                  </a:lnTo>
                  <a:lnTo>
                    <a:pt x="2465" y="1318"/>
                  </a:lnTo>
                  <a:lnTo>
                    <a:pt x="2474" y="1324"/>
                  </a:lnTo>
                  <a:lnTo>
                    <a:pt x="2480" y="1331"/>
                  </a:lnTo>
                  <a:lnTo>
                    <a:pt x="2486" y="1339"/>
                  </a:lnTo>
                  <a:lnTo>
                    <a:pt x="2491" y="1348"/>
                  </a:lnTo>
                  <a:lnTo>
                    <a:pt x="2495" y="1358"/>
                  </a:lnTo>
                  <a:lnTo>
                    <a:pt x="2495" y="1358"/>
                  </a:lnTo>
                  <a:lnTo>
                    <a:pt x="2499" y="1373"/>
                  </a:lnTo>
                  <a:lnTo>
                    <a:pt x="2504" y="1393"/>
                  </a:lnTo>
                  <a:lnTo>
                    <a:pt x="2506" y="1415"/>
                  </a:lnTo>
                  <a:lnTo>
                    <a:pt x="2508" y="1439"/>
                  </a:lnTo>
                  <a:lnTo>
                    <a:pt x="2508" y="1439"/>
                  </a:lnTo>
                  <a:lnTo>
                    <a:pt x="2508" y="1452"/>
                  </a:lnTo>
                  <a:lnTo>
                    <a:pt x="2506" y="1466"/>
                  </a:lnTo>
                  <a:lnTo>
                    <a:pt x="2504" y="1480"/>
                  </a:lnTo>
                  <a:lnTo>
                    <a:pt x="2500" y="1492"/>
                  </a:lnTo>
                  <a:lnTo>
                    <a:pt x="2496" y="1505"/>
                  </a:lnTo>
                  <a:lnTo>
                    <a:pt x="2490" y="1517"/>
                  </a:lnTo>
                  <a:lnTo>
                    <a:pt x="2483" y="1530"/>
                  </a:lnTo>
                  <a:lnTo>
                    <a:pt x="2474" y="1541"/>
                  </a:lnTo>
                  <a:lnTo>
                    <a:pt x="2474" y="1541"/>
                  </a:lnTo>
                  <a:lnTo>
                    <a:pt x="2194" y="1868"/>
                  </a:lnTo>
                  <a:lnTo>
                    <a:pt x="2227" y="1897"/>
                  </a:lnTo>
                  <a:lnTo>
                    <a:pt x="2227" y="1897"/>
                  </a:lnTo>
                  <a:lnTo>
                    <a:pt x="2506" y="1570"/>
                  </a:lnTo>
                  <a:lnTo>
                    <a:pt x="2506" y="1570"/>
                  </a:lnTo>
                  <a:lnTo>
                    <a:pt x="2519" y="1555"/>
                  </a:lnTo>
                  <a:lnTo>
                    <a:pt x="2529" y="1539"/>
                  </a:lnTo>
                  <a:lnTo>
                    <a:pt x="2536" y="1522"/>
                  </a:lnTo>
                  <a:lnTo>
                    <a:pt x="2541" y="1505"/>
                  </a:lnTo>
                  <a:lnTo>
                    <a:pt x="2546" y="1489"/>
                  </a:lnTo>
                  <a:lnTo>
                    <a:pt x="2549" y="1471"/>
                  </a:lnTo>
                  <a:lnTo>
                    <a:pt x="2550" y="1455"/>
                  </a:lnTo>
                  <a:lnTo>
                    <a:pt x="2551" y="1439"/>
                  </a:lnTo>
                  <a:lnTo>
                    <a:pt x="2551" y="1439"/>
                  </a:lnTo>
                  <a:lnTo>
                    <a:pt x="2550" y="1411"/>
                  </a:lnTo>
                  <a:lnTo>
                    <a:pt x="2546" y="1385"/>
                  </a:lnTo>
                  <a:lnTo>
                    <a:pt x="2541" y="1363"/>
                  </a:lnTo>
                  <a:lnTo>
                    <a:pt x="2536" y="1345"/>
                  </a:lnTo>
                  <a:lnTo>
                    <a:pt x="2536" y="1345"/>
                  </a:lnTo>
                  <a:lnTo>
                    <a:pt x="2531" y="1333"/>
                  </a:lnTo>
                  <a:lnTo>
                    <a:pt x="2526" y="1321"/>
                  </a:lnTo>
                  <a:lnTo>
                    <a:pt x="2519" y="1311"/>
                  </a:lnTo>
                  <a:lnTo>
                    <a:pt x="2511" y="1301"/>
                  </a:lnTo>
                  <a:lnTo>
                    <a:pt x="2511" y="1301"/>
                  </a:lnTo>
                  <a:lnTo>
                    <a:pt x="2513" y="1299"/>
                  </a:lnTo>
                  <a:lnTo>
                    <a:pt x="2670" y="792"/>
                  </a:lnTo>
                  <a:lnTo>
                    <a:pt x="2670" y="792"/>
                  </a:lnTo>
                  <a:lnTo>
                    <a:pt x="2676" y="782"/>
                  </a:lnTo>
                  <a:lnTo>
                    <a:pt x="2676" y="782"/>
                  </a:lnTo>
                  <a:lnTo>
                    <a:pt x="2684" y="772"/>
                  </a:lnTo>
                  <a:lnTo>
                    <a:pt x="2694" y="760"/>
                  </a:lnTo>
                  <a:lnTo>
                    <a:pt x="2705" y="747"/>
                  </a:lnTo>
                  <a:lnTo>
                    <a:pt x="2716" y="735"/>
                  </a:lnTo>
                  <a:lnTo>
                    <a:pt x="2716" y="735"/>
                  </a:lnTo>
                  <a:lnTo>
                    <a:pt x="2725" y="727"/>
                  </a:lnTo>
                  <a:lnTo>
                    <a:pt x="2734" y="722"/>
                  </a:lnTo>
                  <a:lnTo>
                    <a:pt x="2741" y="717"/>
                  </a:lnTo>
                  <a:lnTo>
                    <a:pt x="2749" y="715"/>
                  </a:lnTo>
                  <a:lnTo>
                    <a:pt x="2749" y="1415"/>
                  </a:lnTo>
                  <a:lnTo>
                    <a:pt x="2749" y="1415"/>
                  </a:lnTo>
                  <a:lnTo>
                    <a:pt x="2746" y="1449"/>
                  </a:lnTo>
                  <a:lnTo>
                    <a:pt x="2743" y="1486"/>
                  </a:lnTo>
                  <a:lnTo>
                    <a:pt x="2736" y="1534"/>
                  </a:lnTo>
                  <a:lnTo>
                    <a:pt x="2736" y="1534"/>
                  </a:lnTo>
                  <a:lnTo>
                    <a:pt x="2731" y="1558"/>
                  </a:lnTo>
                  <a:lnTo>
                    <a:pt x="2726" y="1585"/>
                  </a:lnTo>
                  <a:lnTo>
                    <a:pt x="2719" y="1611"/>
                  </a:lnTo>
                  <a:lnTo>
                    <a:pt x="2711" y="1637"/>
                  </a:lnTo>
                  <a:lnTo>
                    <a:pt x="2703" y="1661"/>
                  </a:lnTo>
                  <a:lnTo>
                    <a:pt x="2693" y="1685"/>
                  </a:lnTo>
                  <a:lnTo>
                    <a:pt x="2681" y="1704"/>
                  </a:lnTo>
                  <a:lnTo>
                    <a:pt x="2669" y="1723"/>
                  </a:lnTo>
                  <a:lnTo>
                    <a:pt x="2669" y="1723"/>
                  </a:lnTo>
                  <a:lnTo>
                    <a:pt x="2630" y="1771"/>
                  </a:lnTo>
                  <a:lnTo>
                    <a:pt x="2570" y="1843"/>
                  </a:lnTo>
                  <a:lnTo>
                    <a:pt x="2416" y="2021"/>
                  </a:lnTo>
                  <a:lnTo>
                    <a:pt x="2416" y="2021"/>
                  </a:lnTo>
                  <a:lnTo>
                    <a:pt x="2276" y="2181"/>
                  </a:lnTo>
                  <a:lnTo>
                    <a:pt x="2215" y="2251"/>
                  </a:lnTo>
                  <a:lnTo>
                    <a:pt x="2205" y="2264"/>
                  </a:lnTo>
                  <a:lnTo>
                    <a:pt x="2205" y="2335"/>
                  </a:lnTo>
                  <a:lnTo>
                    <a:pt x="2291" y="2335"/>
                  </a:lnTo>
                  <a:lnTo>
                    <a:pt x="2291" y="2296"/>
                  </a:lnTo>
                  <a:lnTo>
                    <a:pt x="2291" y="2296"/>
                  </a:lnTo>
                  <a:lnTo>
                    <a:pt x="2379" y="2197"/>
                  </a:lnTo>
                  <a:lnTo>
                    <a:pt x="2514" y="2043"/>
                  </a:lnTo>
                  <a:lnTo>
                    <a:pt x="2649" y="1884"/>
                  </a:lnTo>
                  <a:lnTo>
                    <a:pt x="2703" y="1819"/>
                  </a:lnTo>
                  <a:lnTo>
                    <a:pt x="2739" y="1774"/>
                  </a:lnTo>
                  <a:lnTo>
                    <a:pt x="2739" y="1774"/>
                  </a:lnTo>
                  <a:lnTo>
                    <a:pt x="2755" y="1749"/>
                  </a:lnTo>
                  <a:lnTo>
                    <a:pt x="2770" y="1722"/>
                  </a:lnTo>
                  <a:lnTo>
                    <a:pt x="2783" y="1693"/>
                  </a:lnTo>
                  <a:lnTo>
                    <a:pt x="2794" y="1665"/>
                  </a:lnTo>
                  <a:lnTo>
                    <a:pt x="2803" y="1635"/>
                  </a:lnTo>
                  <a:lnTo>
                    <a:pt x="2810" y="1605"/>
                  </a:lnTo>
                  <a:lnTo>
                    <a:pt x="2818" y="1576"/>
                  </a:lnTo>
                  <a:lnTo>
                    <a:pt x="2823" y="1547"/>
                  </a:lnTo>
                  <a:lnTo>
                    <a:pt x="2829" y="1496"/>
                  </a:lnTo>
                  <a:lnTo>
                    <a:pt x="2833" y="1455"/>
                  </a:lnTo>
                  <a:lnTo>
                    <a:pt x="2835" y="1416"/>
                  </a:lnTo>
                  <a:lnTo>
                    <a:pt x="2835" y="1416"/>
                  </a:lnTo>
                  <a:lnTo>
                    <a:pt x="2835" y="679"/>
                  </a:lnTo>
                  <a:lnTo>
                    <a:pt x="2835" y="653"/>
                  </a:lnTo>
                  <a:lnTo>
                    <a:pt x="2813" y="640"/>
                  </a:lnTo>
                  <a:close/>
                  <a:moveTo>
                    <a:pt x="1623" y="2771"/>
                  </a:moveTo>
                  <a:lnTo>
                    <a:pt x="1623" y="2771"/>
                  </a:lnTo>
                  <a:lnTo>
                    <a:pt x="1624" y="2783"/>
                  </a:lnTo>
                  <a:lnTo>
                    <a:pt x="1628" y="2794"/>
                  </a:lnTo>
                  <a:lnTo>
                    <a:pt x="1634" y="2804"/>
                  </a:lnTo>
                  <a:lnTo>
                    <a:pt x="1641" y="2813"/>
                  </a:lnTo>
                  <a:lnTo>
                    <a:pt x="1649" y="2820"/>
                  </a:lnTo>
                  <a:lnTo>
                    <a:pt x="1659" y="2825"/>
                  </a:lnTo>
                  <a:lnTo>
                    <a:pt x="1671" y="2829"/>
                  </a:lnTo>
                  <a:lnTo>
                    <a:pt x="1683" y="2830"/>
                  </a:lnTo>
                  <a:lnTo>
                    <a:pt x="2673" y="2726"/>
                  </a:lnTo>
                  <a:lnTo>
                    <a:pt x="2673" y="2412"/>
                  </a:lnTo>
                  <a:lnTo>
                    <a:pt x="1624" y="2412"/>
                  </a:lnTo>
                  <a:lnTo>
                    <a:pt x="1623" y="2771"/>
                  </a:lnTo>
                  <a:close/>
                  <a:moveTo>
                    <a:pt x="1827" y="183"/>
                  </a:moveTo>
                  <a:lnTo>
                    <a:pt x="1777" y="183"/>
                  </a:lnTo>
                  <a:lnTo>
                    <a:pt x="1777" y="1237"/>
                  </a:lnTo>
                  <a:lnTo>
                    <a:pt x="1061" y="1237"/>
                  </a:lnTo>
                  <a:lnTo>
                    <a:pt x="1061" y="233"/>
                  </a:lnTo>
                  <a:lnTo>
                    <a:pt x="1705" y="233"/>
                  </a:lnTo>
                  <a:lnTo>
                    <a:pt x="1705" y="183"/>
                  </a:lnTo>
                  <a:lnTo>
                    <a:pt x="1011" y="183"/>
                  </a:lnTo>
                  <a:lnTo>
                    <a:pt x="1011" y="1286"/>
                  </a:lnTo>
                  <a:lnTo>
                    <a:pt x="1827" y="1286"/>
                  </a:lnTo>
                  <a:lnTo>
                    <a:pt x="1827" y="183"/>
                  </a:lnTo>
                  <a:close/>
                  <a:moveTo>
                    <a:pt x="1418" y="1319"/>
                  </a:moveTo>
                  <a:lnTo>
                    <a:pt x="1418" y="1319"/>
                  </a:lnTo>
                  <a:lnTo>
                    <a:pt x="1411" y="1320"/>
                  </a:lnTo>
                  <a:lnTo>
                    <a:pt x="1403" y="1323"/>
                  </a:lnTo>
                  <a:lnTo>
                    <a:pt x="1396" y="1326"/>
                  </a:lnTo>
                  <a:lnTo>
                    <a:pt x="1389" y="1331"/>
                  </a:lnTo>
                  <a:lnTo>
                    <a:pt x="1384" y="1336"/>
                  </a:lnTo>
                  <a:lnTo>
                    <a:pt x="1381" y="1344"/>
                  </a:lnTo>
                  <a:lnTo>
                    <a:pt x="1378" y="1351"/>
                  </a:lnTo>
                  <a:lnTo>
                    <a:pt x="1378" y="1360"/>
                  </a:lnTo>
                  <a:lnTo>
                    <a:pt x="1378" y="1360"/>
                  </a:lnTo>
                  <a:lnTo>
                    <a:pt x="1378" y="1368"/>
                  </a:lnTo>
                  <a:lnTo>
                    <a:pt x="1381" y="1375"/>
                  </a:lnTo>
                  <a:lnTo>
                    <a:pt x="1384" y="1383"/>
                  </a:lnTo>
                  <a:lnTo>
                    <a:pt x="1389" y="1389"/>
                  </a:lnTo>
                  <a:lnTo>
                    <a:pt x="1396" y="1394"/>
                  </a:lnTo>
                  <a:lnTo>
                    <a:pt x="1403" y="1398"/>
                  </a:lnTo>
                  <a:lnTo>
                    <a:pt x="1411" y="1400"/>
                  </a:lnTo>
                  <a:lnTo>
                    <a:pt x="1418" y="1400"/>
                  </a:lnTo>
                  <a:lnTo>
                    <a:pt x="1418" y="1400"/>
                  </a:lnTo>
                  <a:lnTo>
                    <a:pt x="1427" y="1400"/>
                  </a:lnTo>
                  <a:lnTo>
                    <a:pt x="1434" y="1398"/>
                  </a:lnTo>
                  <a:lnTo>
                    <a:pt x="1442" y="1394"/>
                  </a:lnTo>
                  <a:lnTo>
                    <a:pt x="1448" y="1389"/>
                  </a:lnTo>
                  <a:lnTo>
                    <a:pt x="1453" y="1383"/>
                  </a:lnTo>
                  <a:lnTo>
                    <a:pt x="1457" y="1375"/>
                  </a:lnTo>
                  <a:lnTo>
                    <a:pt x="1458" y="1368"/>
                  </a:lnTo>
                  <a:lnTo>
                    <a:pt x="1459" y="1360"/>
                  </a:lnTo>
                  <a:lnTo>
                    <a:pt x="1459" y="1360"/>
                  </a:lnTo>
                  <a:lnTo>
                    <a:pt x="1458" y="1351"/>
                  </a:lnTo>
                  <a:lnTo>
                    <a:pt x="1457" y="1344"/>
                  </a:lnTo>
                  <a:lnTo>
                    <a:pt x="1453" y="1336"/>
                  </a:lnTo>
                  <a:lnTo>
                    <a:pt x="1448" y="1331"/>
                  </a:lnTo>
                  <a:lnTo>
                    <a:pt x="1442" y="1326"/>
                  </a:lnTo>
                  <a:lnTo>
                    <a:pt x="1434" y="1323"/>
                  </a:lnTo>
                  <a:lnTo>
                    <a:pt x="1427" y="1320"/>
                  </a:lnTo>
                  <a:lnTo>
                    <a:pt x="1418" y="1319"/>
                  </a:lnTo>
                  <a:close/>
                  <a:moveTo>
                    <a:pt x="1368" y="278"/>
                  </a:moveTo>
                  <a:lnTo>
                    <a:pt x="1120" y="527"/>
                  </a:lnTo>
                  <a:lnTo>
                    <a:pt x="1154" y="563"/>
                  </a:lnTo>
                  <a:lnTo>
                    <a:pt x="1403" y="313"/>
                  </a:lnTo>
                  <a:lnTo>
                    <a:pt x="1368" y="278"/>
                  </a:lnTo>
                  <a:close/>
                  <a:moveTo>
                    <a:pt x="1008" y="1535"/>
                  </a:moveTo>
                  <a:lnTo>
                    <a:pt x="1829" y="1535"/>
                  </a:lnTo>
                  <a:lnTo>
                    <a:pt x="1829" y="1535"/>
                  </a:lnTo>
                  <a:lnTo>
                    <a:pt x="1845" y="1534"/>
                  </a:lnTo>
                  <a:lnTo>
                    <a:pt x="1860" y="1532"/>
                  </a:lnTo>
                  <a:lnTo>
                    <a:pt x="1875" y="1529"/>
                  </a:lnTo>
                  <a:lnTo>
                    <a:pt x="1890" y="1522"/>
                  </a:lnTo>
                  <a:lnTo>
                    <a:pt x="1904" y="1516"/>
                  </a:lnTo>
                  <a:lnTo>
                    <a:pt x="1918" y="1509"/>
                  </a:lnTo>
                  <a:lnTo>
                    <a:pt x="1930" y="1500"/>
                  </a:lnTo>
                  <a:lnTo>
                    <a:pt x="1942" y="1490"/>
                  </a:lnTo>
                  <a:lnTo>
                    <a:pt x="1953" y="1479"/>
                  </a:lnTo>
                  <a:lnTo>
                    <a:pt x="1962" y="1466"/>
                  </a:lnTo>
                  <a:lnTo>
                    <a:pt x="1970" y="1454"/>
                  </a:lnTo>
                  <a:lnTo>
                    <a:pt x="1977" y="1440"/>
                  </a:lnTo>
                  <a:lnTo>
                    <a:pt x="1983" y="1426"/>
                  </a:lnTo>
                  <a:lnTo>
                    <a:pt x="1987" y="1410"/>
                  </a:lnTo>
                  <a:lnTo>
                    <a:pt x="1989" y="1395"/>
                  </a:lnTo>
                  <a:lnTo>
                    <a:pt x="1990" y="1379"/>
                  </a:lnTo>
                  <a:lnTo>
                    <a:pt x="1990" y="156"/>
                  </a:lnTo>
                  <a:lnTo>
                    <a:pt x="1990" y="156"/>
                  </a:lnTo>
                  <a:lnTo>
                    <a:pt x="1989" y="140"/>
                  </a:lnTo>
                  <a:lnTo>
                    <a:pt x="1987" y="125"/>
                  </a:lnTo>
                  <a:lnTo>
                    <a:pt x="1983" y="110"/>
                  </a:lnTo>
                  <a:lnTo>
                    <a:pt x="1977" y="95"/>
                  </a:lnTo>
                  <a:lnTo>
                    <a:pt x="1970" y="81"/>
                  </a:lnTo>
                  <a:lnTo>
                    <a:pt x="1962" y="69"/>
                  </a:lnTo>
                  <a:lnTo>
                    <a:pt x="1953" y="56"/>
                  </a:lnTo>
                  <a:lnTo>
                    <a:pt x="1942" y="45"/>
                  </a:lnTo>
                  <a:lnTo>
                    <a:pt x="1930" y="35"/>
                  </a:lnTo>
                  <a:lnTo>
                    <a:pt x="1918" y="26"/>
                  </a:lnTo>
                  <a:lnTo>
                    <a:pt x="1904" y="19"/>
                  </a:lnTo>
                  <a:lnTo>
                    <a:pt x="1890" y="12"/>
                  </a:lnTo>
                  <a:lnTo>
                    <a:pt x="1875" y="7"/>
                  </a:lnTo>
                  <a:lnTo>
                    <a:pt x="1860" y="4"/>
                  </a:lnTo>
                  <a:lnTo>
                    <a:pt x="1845" y="1"/>
                  </a:lnTo>
                  <a:lnTo>
                    <a:pt x="1829" y="0"/>
                  </a:lnTo>
                  <a:lnTo>
                    <a:pt x="1008" y="0"/>
                  </a:lnTo>
                  <a:lnTo>
                    <a:pt x="1008" y="0"/>
                  </a:lnTo>
                  <a:lnTo>
                    <a:pt x="992" y="1"/>
                  </a:lnTo>
                  <a:lnTo>
                    <a:pt x="976" y="4"/>
                  </a:lnTo>
                  <a:lnTo>
                    <a:pt x="961" y="7"/>
                  </a:lnTo>
                  <a:lnTo>
                    <a:pt x="946" y="12"/>
                  </a:lnTo>
                  <a:lnTo>
                    <a:pt x="932" y="19"/>
                  </a:lnTo>
                  <a:lnTo>
                    <a:pt x="920" y="26"/>
                  </a:lnTo>
                  <a:lnTo>
                    <a:pt x="907" y="35"/>
                  </a:lnTo>
                  <a:lnTo>
                    <a:pt x="895" y="45"/>
                  </a:lnTo>
                  <a:lnTo>
                    <a:pt x="885" y="56"/>
                  </a:lnTo>
                  <a:lnTo>
                    <a:pt x="875" y="69"/>
                  </a:lnTo>
                  <a:lnTo>
                    <a:pt x="867" y="81"/>
                  </a:lnTo>
                  <a:lnTo>
                    <a:pt x="860" y="95"/>
                  </a:lnTo>
                  <a:lnTo>
                    <a:pt x="855" y="110"/>
                  </a:lnTo>
                  <a:lnTo>
                    <a:pt x="851" y="125"/>
                  </a:lnTo>
                  <a:lnTo>
                    <a:pt x="848" y="140"/>
                  </a:lnTo>
                  <a:lnTo>
                    <a:pt x="847" y="156"/>
                  </a:lnTo>
                  <a:lnTo>
                    <a:pt x="847" y="1379"/>
                  </a:lnTo>
                  <a:lnTo>
                    <a:pt x="847" y="1379"/>
                  </a:lnTo>
                  <a:lnTo>
                    <a:pt x="848" y="1395"/>
                  </a:lnTo>
                  <a:lnTo>
                    <a:pt x="851" y="1411"/>
                  </a:lnTo>
                  <a:lnTo>
                    <a:pt x="855" y="1426"/>
                  </a:lnTo>
                  <a:lnTo>
                    <a:pt x="860" y="1440"/>
                  </a:lnTo>
                  <a:lnTo>
                    <a:pt x="867" y="1454"/>
                  </a:lnTo>
                  <a:lnTo>
                    <a:pt x="875" y="1466"/>
                  </a:lnTo>
                  <a:lnTo>
                    <a:pt x="885" y="1479"/>
                  </a:lnTo>
                  <a:lnTo>
                    <a:pt x="895" y="1490"/>
                  </a:lnTo>
                  <a:lnTo>
                    <a:pt x="907" y="1500"/>
                  </a:lnTo>
                  <a:lnTo>
                    <a:pt x="920" y="1509"/>
                  </a:lnTo>
                  <a:lnTo>
                    <a:pt x="932" y="1516"/>
                  </a:lnTo>
                  <a:lnTo>
                    <a:pt x="946" y="1522"/>
                  </a:lnTo>
                  <a:lnTo>
                    <a:pt x="961" y="1529"/>
                  </a:lnTo>
                  <a:lnTo>
                    <a:pt x="976" y="1532"/>
                  </a:lnTo>
                  <a:lnTo>
                    <a:pt x="992" y="1534"/>
                  </a:lnTo>
                  <a:lnTo>
                    <a:pt x="1008" y="1535"/>
                  </a:lnTo>
                  <a:close/>
                  <a:moveTo>
                    <a:pt x="947" y="156"/>
                  </a:moveTo>
                  <a:lnTo>
                    <a:pt x="947" y="156"/>
                  </a:lnTo>
                  <a:lnTo>
                    <a:pt x="948" y="146"/>
                  </a:lnTo>
                  <a:lnTo>
                    <a:pt x="952" y="135"/>
                  </a:lnTo>
                  <a:lnTo>
                    <a:pt x="957" y="126"/>
                  </a:lnTo>
                  <a:lnTo>
                    <a:pt x="965" y="117"/>
                  </a:lnTo>
                  <a:lnTo>
                    <a:pt x="973" y="110"/>
                  </a:lnTo>
                  <a:lnTo>
                    <a:pt x="983" y="105"/>
                  </a:lnTo>
                  <a:lnTo>
                    <a:pt x="996" y="101"/>
                  </a:lnTo>
                  <a:lnTo>
                    <a:pt x="1008" y="100"/>
                  </a:lnTo>
                  <a:lnTo>
                    <a:pt x="1829" y="100"/>
                  </a:lnTo>
                  <a:lnTo>
                    <a:pt x="1829" y="100"/>
                  </a:lnTo>
                  <a:lnTo>
                    <a:pt x="1842" y="101"/>
                  </a:lnTo>
                  <a:lnTo>
                    <a:pt x="1853" y="105"/>
                  </a:lnTo>
                  <a:lnTo>
                    <a:pt x="1864" y="110"/>
                  </a:lnTo>
                  <a:lnTo>
                    <a:pt x="1873" y="117"/>
                  </a:lnTo>
                  <a:lnTo>
                    <a:pt x="1880" y="126"/>
                  </a:lnTo>
                  <a:lnTo>
                    <a:pt x="1885" y="135"/>
                  </a:lnTo>
                  <a:lnTo>
                    <a:pt x="1889" y="146"/>
                  </a:lnTo>
                  <a:lnTo>
                    <a:pt x="1890" y="156"/>
                  </a:lnTo>
                  <a:lnTo>
                    <a:pt x="1890" y="1379"/>
                  </a:lnTo>
                  <a:lnTo>
                    <a:pt x="1890" y="1379"/>
                  </a:lnTo>
                  <a:lnTo>
                    <a:pt x="1889" y="1390"/>
                  </a:lnTo>
                  <a:lnTo>
                    <a:pt x="1885" y="1400"/>
                  </a:lnTo>
                  <a:lnTo>
                    <a:pt x="1880" y="1410"/>
                  </a:lnTo>
                  <a:lnTo>
                    <a:pt x="1873" y="1417"/>
                  </a:lnTo>
                  <a:lnTo>
                    <a:pt x="1864" y="1425"/>
                  </a:lnTo>
                  <a:lnTo>
                    <a:pt x="1853" y="1430"/>
                  </a:lnTo>
                  <a:lnTo>
                    <a:pt x="1842" y="1434"/>
                  </a:lnTo>
                  <a:lnTo>
                    <a:pt x="1829" y="1435"/>
                  </a:lnTo>
                  <a:lnTo>
                    <a:pt x="1008" y="1435"/>
                  </a:lnTo>
                  <a:lnTo>
                    <a:pt x="1008" y="1435"/>
                  </a:lnTo>
                  <a:lnTo>
                    <a:pt x="996" y="1434"/>
                  </a:lnTo>
                  <a:lnTo>
                    <a:pt x="983" y="1430"/>
                  </a:lnTo>
                  <a:lnTo>
                    <a:pt x="973" y="1425"/>
                  </a:lnTo>
                  <a:lnTo>
                    <a:pt x="965" y="1417"/>
                  </a:lnTo>
                  <a:lnTo>
                    <a:pt x="957" y="1410"/>
                  </a:lnTo>
                  <a:lnTo>
                    <a:pt x="952" y="1400"/>
                  </a:lnTo>
                  <a:lnTo>
                    <a:pt x="948" y="1390"/>
                  </a:lnTo>
                  <a:lnTo>
                    <a:pt x="947" y="1379"/>
                  </a:lnTo>
                  <a:lnTo>
                    <a:pt x="947" y="156"/>
                  </a:lnTo>
                  <a:close/>
                  <a:moveTo>
                    <a:pt x="1247" y="580"/>
                  </a:moveTo>
                  <a:lnTo>
                    <a:pt x="1403" y="413"/>
                  </a:lnTo>
                  <a:lnTo>
                    <a:pt x="1367" y="379"/>
                  </a:lnTo>
                  <a:lnTo>
                    <a:pt x="1211" y="547"/>
                  </a:lnTo>
                  <a:lnTo>
                    <a:pt x="1247" y="58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1" name="Freeform 10">
              <a:extLst>
                <a:ext uri="{FF2B5EF4-FFF2-40B4-BE49-F238E27FC236}">
                  <a16:creationId xmlns:a16="http://schemas.microsoft.com/office/drawing/2014/main" id="{BD57CA29-4D9D-4BCF-8502-2C027143EAF3}"/>
                </a:ext>
              </a:extLst>
            </p:cNvPr>
            <p:cNvSpPr>
              <a:spLocks/>
            </p:cNvSpPr>
            <p:nvPr/>
          </p:nvSpPr>
          <p:spPr bwMode="auto">
            <a:xfrm>
              <a:off x="1841500" y="1768476"/>
              <a:ext cx="368300" cy="542925"/>
            </a:xfrm>
            <a:custGeom>
              <a:avLst/>
              <a:gdLst>
                <a:gd name="T0" fmla="*/ 620 w 1158"/>
                <a:gd name="T1" fmla="*/ 1625 h 1709"/>
                <a:gd name="T2" fmla="*/ 420 w 1158"/>
                <a:gd name="T3" fmla="*/ 1395 h 1709"/>
                <a:gd name="T4" fmla="*/ 166 w 1158"/>
                <a:gd name="T5" fmla="*/ 1097 h 1709"/>
                <a:gd name="T6" fmla="*/ 125 w 1158"/>
                <a:gd name="T7" fmla="*/ 1011 h 1709"/>
                <a:gd name="T8" fmla="*/ 100 w 1158"/>
                <a:gd name="T9" fmla="*/ 908 h 1709"/>
                <a:gd name="T10" fmla="*/ 87 w 1158"/>
                <a:gd name="T11" fmla="*/ 788 h 1709"/>
                <a:gd name="T12" fmla="*/ 110 w 1158"/>
                <a:gd name="T13" fmla="*/ 101 h 1709"/>
                <a:gd name="T14" fmla="*/ 149 w 1158"/>
                <a:gd name="T15" fmla="*/ 141 h 1709"/>
                <a:gd name="T16" fmla="*/ 324 w 1158"/>
                <a:gd name="T17" fmla="*/ 673 h 1709"/>
                <a:gd name="T18" fmla="*/ 316 w 1158"/>
                <a:gd name="T19" fmla="*/ 685 h 1709"/>
                <a:gd name="T20" fmla="*/ 299 w 1158"/>
                <a:gd name="T21" fmla="*/ 719 h 1709"/>
                <a:gd name="T22" fmla="*/ 285 w 1158"/>
                <a:gd name="T23" fmla="*/ 814 h 1709"/>
                <a:gd name="T24" fmla="*/ 290 w 1158"/>
                <a:gd name="T25" fmla="*/ 863 h 1709"/>
                <a:gd name="T26" fmla="*/ 317 w 1158"/>
                <a:gd name="T27" fmla="*/ 929 h 1709"/>
                <a:gd name="T28" fmla="*/ 642 w 1158"/>
                <a:gd name="T29" fmla="*/ 1242 h 1709"/>
                <a:gd name="T30" fmla="*/ 354 w 1158"/>
                <a:gd name="T31" fmla="*/ 904 h 1709"/>
                <a:gd name="T32" fmla="*/ 332 w 1158"/>
                <a:gd name="T33" fmla="*/ 854 h 1709"/>
                <a:gd name="T34" fmla="*/ 329 w 1158"/>
                <a:gd name="T35" fmla="*/ 814 h 1709"/>
                <a:gd name="T36" fmla="*/ 341 w 1158"/>
                <a:gd name="T37" fmla="*/ 732 h 1709"/>
                <a:gd name="T38" fmla="*/ 355 w 1158"/>
                <a:gd name="T39" fmla="*/ 705 h 1709"/>
                <a:gd name="T40" fmla="*/ 389 w 1158"/>
                <a:gd name="T41" fmla="*/ 682 h 1709"/>
                <a:gd name="T42" fmla="*/ 412 w 1158"/>
                <a:gd name="T43" fmla="*/ 673 h 1709"/>
                <a:gd name="T44" fmla="*/ 697 w 1158"/>
                <a:gd name="T45" fmla="*/ 975 h 1709"/>
                <a:gd name="T46" fmla="*/ 757 w 1158"/>
                <a:gd name="T47" fmla="*/ 995 h 1709"/>
                <a:gd name="T48" fmla="*/ 845 w 1158"/>
                <a:gd name="T49" fmla="*/ 1037 h 1709"/>
                <a:gd name="T50" fmla="*/ 915 w 1158"/>
                <a:gd name="T51" fmla="*/ 1091 h 1709"/>
                <a:gd name="T52" fmla="*/ 971 w 1158"/>
                <a:gd name="T53" fmla="*/ 1152 h 1709"/>
                <a:gd name="T54" fmla="*/ 1012 w 1158"/>
                <a:gd name="T55" fmla="*/ 1219 h 1709"/>
                <a:gd name="T56" fmla="*/ 1053 w 1158"/>
                <a:gd name="T57" fmla="*/ 1328 h 1709"/>
                <a:gd name="T58" fmla="*/ 1071 w 1158"/>
                <a:gd name="T59" fmla="*/ 1473 h 1709"/>
                <a:gd name="T60" fmla="*/ 1158 w 1158"/>
                <a:gd name="T61" fmla="*/ 1473 h 1709"/>
                <a:gd name="T62" fmla="*/ 1138 w 1158"/>
                <a:gd name="T63" fmla="*/ 1308 h 1709"/>
                <a:gd name="T64" fmla="*/ 1110 w 1158"/>
                <a:gd name="T65" fmla="*/ 1224 h 1709"/>
                <a:gd name="T66" fmla="*/ 1068 w 1158"/>
                <a:gd name="T67" fmla="*/ 1143 h 1709"/>
                <a:gd name="T68" fmla="*/ 1012 w 1158"/>
                <a:gd name="T69" fmla="*/ 1067 h 1709"/>
                <a:gd name="T70" fmla="*/ 940 w 1158"/>
                <a:gd name="T71" fmla="*/ 999 h 1709"/>
                <a:gd name="T72" fmla="*/ 851 w 1158"/>
                <a:gd name="T73" fmla="*/ 941 h 1709"/>
                <a:gd name="T74" fmla="*/ 743 w 1158"/>
                <a:gd name="T75" fmla="*/ 898 h 1709"/>
                <a:gd name="T76" fmla="*/ 495 w 1158"/>
                <a:gd name="T77" fmla="*/ 633 h 1709"/>
                <a:gd name="T78" fmla="*/ 407 w 1158"/>
                <a:gd name="T79" fmla="*/ 571 h 1709"/>
                <a:gd name="T80" fmla="*/ 244 w 1158"/>
                <a:gd name="T81" fmla="*/ 128 h 1709"/>
                <a:gd name="T82" fmla="*/ 200 w 1158"/>
                <a:gd name="T83" fmla="*/ 68 h 1709"/>
                <a:gd name="T84" fmla="*/ 165 w 1158"/>
                <a:gd name="T85" fmla="*/ 34 h 1709"/>
                <a:gd name="T86" fmla="*/ 99 w 1158"/>
                <a:gd name="T87" fmla="*/ 3 h 1709"/>
                <a:gd name="T88" fmla="*/ 64 w 1158"/>
                <a:gd name="T89" fmla="*/ 2 h 1709"/>
                <a:gd name="T90" fmla="*/ 0 w 1158"/>
                <a:gd name="T91" fmla="*/ 27 h 1709"/>
                <a:gd name="T92" fmla="*/ 2 w 1158"/>
                <a:gd name="T93" fmla="*/ 829 h 1709"/>
                <a:gd name="T94" fmla="*/ 25 w 1158"/>
                <a:gd name="T95" fmla="*/ 979 h 1709"/>
                <a:gd name="T96" fmla="*/ 66 w 1158"/>
                <a:gd name="T97" fmla="*/ 1096 h 1709"/>
                <a:gd name="T98" fmla="*/ 134 w 1158"/>
                <a:gd name="T99" fmla="*/ 1193 h 1709"/>
                <a:gd name="T100" fmla="*/ 544 w 1158"/>
                <a:gd name="T101" fmla="*/ 167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8" h="1709">
                  <a:moveTo>
                    <a:pt x="544" y="1709"/>
                  </a:moveTo>
                  <a:lnTo>
                    <a:pt x="631" y="1709"/>
                  </a:lnTo>
                  <a:lnTo>
                    <a:pt x="631" y="1638"/>
                  </a:lnTo>
                  <a:lnTo>
                    <a:pt x="620" y="1625"/>
                  </a:lnTo>
                  <a:lnTo>
                    <a:pt x="620" y="1625"/>
                  </a:lnTo>
                  <a:lnTo>
                    <a:pt x="559" y="1555"/>
                  </a:lnTo>
                  <a:lnTo>
                    <a:pt x="420" y="1395"/>
                  </a:lnTo>
                  <a:lnTo>
                    <a:pt x="420" y="1395"/>
                  </a:lnTo>
                  <a:lnTo>
                    <a:pt x="266" y="1217"/>
                  </a:lnTo>
                  <a:lnTo>
                    <a:pt x="206" y="1145"/>
                  </a:lnTo>
                  <a:lnTo>
                    <a:pt x="166" y="1097"/>
                  </a:lnTo>
                  <a:lnTo>
                    <a:pt x="166" y="1097"/>
                  </a:lnTo>
                  <a:lnTo>
                    <a:pt x="155" y="1078"/>
                  </a:lnTo>
                  <a:lnTo>
                    <a:pt x="144" y="1057"/>
                  </a:lnTo>
                  <a:lnTo>
                    <a:pt x="134" y="1035"/>
                  </a:lnTo>
                  <a:lnTo>
                    <a:pt x="125" y="1011"/>
                  </a:lnTo>
                  <a:lnTo>
                    <a:pt x="117" y="985"/>
                  </a:lnTo>
                  <a:lnTo>
                    <a:pt x="110" y="959"/>
                  </a:lnTo>
                  <a:lnTo>
                    <a:pt x="105" y="932"/>
                  </a:lnTo>
                  <a:lnTo>
                    <a:pt x="100" y="908"/>
                  </a:lnTo>
                  <a:lnTo>
                    <a:pt x="100" y="908"/>
                  </a:lnTo>
                  <a:lnTo>
                    <a:pt x="94" y="860"/>
                  </a:lnTo>
                  <a:lnTo>
                    <a:pt x="90" y="823"/>
                  </a:lnTo>
                  <a:lnTo>
                    <a:pt x="87" y="788"/>
                  </a:lnTo>
                  <a:lnTo>
                    <a:pt x="87" y="89"/>
                  </a:lnTo>
                  <a:lnTo>
                    <a:pt x="87" y="89"/>
                  </a:lnTo>
                  <a:lnTo>
                    <a:pt x="99" y="94"/>
                  </a:lnTo>
                  <a:lnTo>
                    <a:pt x="110" y="101"/>
                  </a:lnTo>
                  <a:lnTo>
                    <a:pt x="124" y="113"/>
                  </a:lnTo>
                  <a:lnTo>
                    <a:pt x="135" y="125"/>
                  </a:lnTo>
                  <a:lnTo>
                    <a:pt x="135" y="125"/>
                  </a:lnTo>
                  <a:lnTo>
                    <a:pt x="149" y="141"/>
                  </a:lnTo>
                  <a:lnTo>
                    <a:pt x="159" y="156"/>
                  </a:lnTo>
                  <a:lnTo>
                    <a:pt x="159" y="156"/>
                  </a:lnTo>
                  <a:lnTo>
                    <a:pt x="166" y="166"/>
                  </a:lnTo>
                  <a:lnTo>
                    <a:pt x="324" y="673"/>
                  </a:lnTo>
                  <a:lnTo>
                    <a:pt x="324" y="673"/>
                  </a:lnTo>
                  <a:lnTo>
                    <a:pt x="324" y="675"/>
                  </a:lnTo>
                  <a:lnTo>
                    <a:pt x="324" y="675"/>
                  </a:lnTo>
                  <a:lnTo>
                    <a:pt x="316" y="685"/>
                  </a:lnTo>
                  <a:lnTo>
                    <a:pt x="310" y="695"/>
                  </a:lnTo>
                  <a:lnTo>
                    <a:pt x="304" y="707"/>
                  </a:lnTo>
                  <a:lnTo>
                    <a:pt x="299" y="719"/>
                  </a:lnTo>
                  <a:lnTo>
                    <a:pt x="299" y="719"/>
                  </a:lnTo>
                  <a:lnTo>
                    <a:pt x="295" y="737"/>
                  </a:lnTo>
                  <a:lnTo>
                    <a:pt x="290" y="759"/>
                  </a:lnTo>
                  <a:lnTo>
                    <a:pt x="286" y="785"/>
                  </a:lnTo>
                  <a:lnTo>
                    <a:pt x="285" y="814"/>
                  </a:lnTo>
                  <a:lnTo>
                    <a:pt x="285" y="814"/>
                  </a:lnTo>
                  <a:lnTo>
                    <a:pt x="285" y="829"/>
                  </a:lnTo>
                  <a:lnTo>
                    <a:pt x="286" y="845"/>
                  </a:lnTo>
                  <a:lnTo>
                    <a:pt x="290" y="863"/>
                  </a:lnTo>
                  <a:lnTo>
                    <a:pt x="294" y="879"/>
                  </a:lnTo>
                  <a:lnTo>
                    <a:pt x="300" y="896"/>
                  </a:lnTo>
                  <a:lnTo>
                    <a:pt x="307" y="913"/>
                  </a:lnTo>
                  <a:lnTo>
                    <a:pt x="317" y="929"/>
                  </a:lnTo>
                  <a:lnTo>
                    <a:pt x="329" y="944"/>
                  </a:lnTo>
                  <a:lnTo>
                    <a:pt x="329" y="944"/>
                  </a:lnTo>
                  <a:lnTo>
                    <a:pt x="610" y="1271"/>
                  </a:lnTo>
                  <a:lnTo>
                    <a:pt x="642" y="1242"/>
                  </a:lnTo>
                  <a:lnTo>
                    <a:pt x="642" y="1242"/>
                  </a:lnTo>
                  <a:lnTo>
                    <a:pt x="362" y="915"/>
                  </a:lnTo>
                  <a:lnTo>
                    <a:pt x="362" y="915"/>
                  </a:lnTo>
                  <a:lnTo>
                    <a:pt x="354" y="904"/>
                  </a:lnTo>
                  <a:lnTo>
                    <a:pt x="346" y="891"/>
                  </a:lnTo>
                  <a:lnTo>
                    <a:pt x="340" y="879"/>
                  </a:lnTo>
                  <a:lnTo>
                    <a:pt x="335" y="866"/>
                  </a:lnTo>
                  <a:lnTo>
                    <a:pt x="332" y="854"/>
                  </a:lnTo>
                  <a:lnTo>
                    <a:pt x="330" y="840"/>
                  </a:lnTo>
                  <a:lnTo>
                    <a:pt x="329" y="826"/>
                  </a:lnTo>
                  <a:lnTo>
                    <a:pt x="329" y="814"/>
                  </a:lnTo>
                  <a:lnTo>
                    <a:pt x="329" y="814"/>
                  </a:lnTo>
                  <a:lnTo>
                    <a:pt x="330" y="789"/>
                  </a:lnTo>
                  <a:lnTo>
                    <a:pt x="332" y="767"/>
                  </a:lnTo>
                  <a:lnTo>
                    <a:pt x="336" y="747"/>
                  </a:lnTo>
                  <a:lnTo>
                    <a:pt x="341" y="732"/>
                  </a:lnTo>
                  <a:lnTo>
                    <a:pt x="341" y="732"/>
                  </a:lnTo>
                  <a:lnTo>
                    <a:pt x="345" y="722"/>
                  </a:lnTo>
                  <a:lnTo>
                    <a:pt x="350" y="713"/>
                  </a:lnTo>
                  <a:lnTo>
                    <a:pt x="355" y="705"/>
                  </a:lnTo>
                  <a:lnTo>
                    <a:pt x="362" y="698"/>
                  </a:lnTo>
                  <a:lnTo>
                    <a:pt x="371" y="692"/>
                  </a:lnTo>
                  <a:lnTo>
                    <a:pt x="380" y="687"/>
                  </a:lnTo>
                  <a:lnTo>
                    <a:pt x="389" y="682"/>
                  </a:lnTo>
                  <a:lnTo>
                    <a:pt x="399" y="678"/>
                  </a:lnTo>
                  <a:lnTo>
                    <a:pt x="399" y="678"/>
                  </a:lnTo>
                  <a:lnTo>
                    <a:pt x="412" y="673"/>
                  </a:lnTo>
                  <a:lnTo>
                    <a:pt x="412" y="673"/>
                  </a:lnTo>
                  <a:lnTo>
                    <a:pt x="556" y="828"/>
                  </a:lnTo>
                  <a:lnTo>
                    <a:pt x="633" y="909"/>
                  </a:lnTo>
                  <a:lnTo>
                    <a:pt x="690" y="966"/>
                  </a:lnTo>
                  <a:lnTo>
                    <a:pt x="697" y="975"/>
                  </a:lnTo>
                  <a:lnTo>
                    <a:pt x="707" y="977"/>
                  </a:lnTo>
                  <a:lnTo>
                    <a:pt x="707" y="977"/>
                  </a:lnTo>
                  <a:lnTo>
                    <a:pt x="733" y="986"/>
                  </a:lnTo>
                  <a:lnTo>
                    <a:pt x="757" y="995"/>
                  </a:lnTo>
                  <a:lnTo>
                    <a:pt x="781" y="1005"/>
                  </a:lnTo>
                  <a:lnTo>
                    <a:pt x="803" y="1015"/>
                  </a:lnTo>
                  <a:lnTo>
                    <a:pt x="825" y="1026"/>
                  </a:lnTo>
                  <a:lnTo>
                    <a:pt x="845" y="1037"/>
                  </a:lnTo>
                  <a:lnTo>
                    <a:pt x="863" y="1050"/>
                  </a:lnTo>
                  <a:lnTo>
                    <a:pt x="882" y="1064"/>
                  </a:lnTo>
                  <a:lnTo>
                    <a:pt x="898" y="1077"/>
                  </a:lnTo>
                  <a:lnTo>
                    <a:pt x="915" y="1091"/>
                  </a:lnTo>
                  <a:lnTo>
                    <a:pt x="930" y="1106"/>
                  </a:lnTo>
                  <a:lnTo>
                    <a:pt x="945" y="1121"/>
                  </a:lnTo>
                  <a:lnTo>
                    <a:pt x="958" y="1137"/>
                  </a:lnTo>
                  <a:lnTo>
                    <a:pt x="971" y="1152"/>
                  </a:lnTo>
                  <a:lnTo>
                    <a:pt x="982" y="1170"/>
                  </a:lnTo>
                  <a:lnTo>
                    <a:pt x="993" y="1186"/>
                  </a:lnTo>
                  <a:lnTo>
                    <a:pt x="1003" y="1203"/>
                  </a:lnTo>
                  <a:lnTo>
                    <a:pt x="1012" y="1219"/>
                  </a:lnTo>
                  <a:lnTo>
                    <a:pt x="1021" y="1237"/>
                  </a:lnTo>
                  <a:lnTo>
                    <a:pt x="1028" y="1256"/>
                  </a:lnTo>
                  <a:lnTo>
                    <a:pt x="1042" y="1292"/>
                  </a:lnTo>
                  <a:lnTo>
                    <a:pt x="1053" y="1328"/>
                  </a:lnTo>
                  <a:lnTo>
                    <a:pt x="1061" y="1364"/>
                  </a:lnTo>
                  <a:lnTo>
                    <a:pt x="1067" y="1400"/>
                  </a:lnTo>
                  <a:lnTo>
                    <a:pt x="1070" y="1438"/>
                  </a:lnTo>
                  <a:lnTo>
                    <a:pt x="1071" y="1473"/>
                  </a:lnTo>
                  <a:lnTo>
                    <a:pt x="1071" y="1709"/>
                  </a:lnTo>
                  <a:lnTo>
                    <a:pt x="1158" y="1709"/>
                  </a:lnTo>
                  <a:lnTo>
                    <a:pt x="1158" y="1473"/>
                  </a:lnTo>
                  <a:lnTo>
                    <a:pt x="1158" y="1473"/>
                  </a:lnTo>
                  <a:lnTo>
                    <a:pt x="1157" y="1433"/>
                  </a:lnTo>
                  <a:lnTo>
                    <a:pt x="1153" y="1392"/>
                  </a:lnTo>
                  <a:lnTo>
                    <a:pt x="1147" y="1351"/>
                  </a:lnTo>
                  <a:lnTo>
                    <a:pt x="1138" y="1308"/>
                  </a:lnTo>
                  <a:lnTo>
                    <a:pt x="1132" y="1287"/>
                  </a:lnTo>
                  <a:lnTo>
                    <a:pt x="1126" y="1266"/>
                  </a:lnTo>
                  <a:lnTo>
                    <a:pt x="1118" y="1246"/>
                  </a:lnTo>
                  <a:lnTo>
                    <a:pt x="1110" y="1224"/>
                  </a:lnTo>
                  <a:lnTo>
                    <a:pt x="1101" y="1203"/>
                  </a:lnTo>
                  <a:lnTo>
                    <a:pt x="1091" y="1183"/>
                  </a:lnTo>
                  <a:lnTo>
                    <a:pt x="1081" y="1163"/>
                  </a:lnTo>
                  <a:lnTo>
                    <a:pt x="1068" y="1143"/>
                  </a:lnTo>
                  <a:lnTo>
                    <a:pt x="1056" y="1123"/>
                  </a:lnTo>
                  <a:lnTo>
                    <a:pt x="1042" y="1105"/>
                  </a:lnTo>
                  <a:lnTo>
                    <a:pt x="1028" y="1085"/>
                  </a:lnTo>
                  <a:lnTo>
                    <a:pt x="1012" y="1067"/>
                  </a:lnTo>
                  <a:lnTo>
                    <a:pt x="996" y="1049"/>
                  </a:lnTo>
                  <a:lnTo>
                    <a:pt x="978" y="1032"/>
                  </a:lnTo>
                  <a:lnTo>
                    <a:pt x="960" y="1015"/>
                  </a:lnTo>
                  <a:lnTo>
                    <a:pt x="940" y="999"/>
                  </a:lnTo>
                  <a:lnTo>
                    <a:pt x="920" y="984"/>
                  </a:lnTo>
                  <a:lnTo>
                    <a:pt x="897" y="969"/>
                  </a:lnTo>
                  <a:lnTo>
                    <a:pt x="875" y="955"/>
                  </a:lnTo>
                  <a:lnTo>
                    <a:pt x="851" y="941"/>
                  </a:lnTo>
                  <a:lnTo>
                    <a:pt x="826" y="929"/>
                  </a:lnTo>
                  <a:lnTo>
                    <a:pt x="800" y="918"/>
                  </a:lnTo>
                  <a:lnTo>
                    <a:pt x="772" y="908"/>
                  </a:lnTo>
                  <a:lnTo>
                    <a:pt x="743" y="898"/>
                  </a:lnTo>
                  <a:lnTo>
                    <a:pt x="743" y="898"/>
                  </a:lnTo>
                  <a:lnTo>
                    <a:pt x="671" y="823"/>
                  </a:lnTo>
                  <a:lnTo>
                    <a:pt x="578" y="724"/>
                  </a:lnTo>
                  <a:lnTo>
                    <a:pt x="495" y="633"/>
                  </a:lnTo>
                  <a:lnTo>
                    <a:pt x="446" y="583"/>
                  </a:lnTo>
                  <a:lnTo>
                    <a:pt x="430" y="567"/>
                  </a:lnTo>
                  <a:lnTo>
                    <a:pt x="407" y="571"/>
                  </a:lnTo>
                  <a:lnTo>
                    <a:pt x="407" y="571"/>
                  </a:lnTo>
                  <a:lnTo>
                    <a:pt x="396" y="573"/>
                  </a:lnTo>
                  <a:lnTo>
                    <a:pt x="384" y="576"/>
                  </a:lnTo>
                  <a:lnTo>
                    <a:pt x="246" y="131"/>
                  </a:lnTo>
                  <a:lnTo>
                    <a:pt x="244" y="128"/>
                  </a:lnTo>
                  <a:lnTo>
                    <a:pt x="244" y="128"/>
                  </a:lnTo>
                  <a:lnTo>
                    <a:pt x="231" y="109"/>
                  </a:lnTo>
                  <a:lnTo>
                    <a:pt x="219" y="89"/>
                  </a:lnTo>
                  <a:lnTo>
                    <a:pt x="200" y="68"/>
                  </a:lnTo>
                  <a:lnTo>
                    <a:pt x="200" y="68"/>
                  </a:lnTo>
                  <a:lnTo>
                    <a:pt x="190" y="57"/>
                  </a:lnTo>
                  <a:lnTo>
                    <a:pt x="177" y="45"/>
                  </a:lnTo>
                  <a:lnTo>
                    <a:pt x="165" y="34"/>
                  </a:lnTo>
                  <a:lnTo>
                    <a:pt x="151" y="24"/>
                  </a:lnTo>
                  <a:lnTo>
                    <a:pt x="135" y="14"/>
                  </a:lnTo>
                  <a:lnTo>
                    <a:pt x="117" y="8"/>
                  </a:lnTo>
                  <a:lnTo>
                    <a:pt x="99" y="3"/>
                  </a:lnTo>
                  <a:lnTo>
                    <a:pt x="89" y="2"/>
                  </a:lnTo>
                  <a:lnTo>
                    <a:pt x="77" y="0"/>
                  </a:lnTo>
                  <a:lnTo>
                    <a:pt x="77" y="0"/>
                  </a:lnTo>
                  <a:lnTo>
                    <a:pt x="64" y="2"/>
                  </a:lnTo>
                  <a:lnTo>
                    <a:pt x="50" y="4"/>
                  </a:lnTo>
                  <a:lnTo>
                    <a:pt x="36" y="8"/>
                  </a:lnTo>
                  <a:lnTo>
                    <a:pt x="24" y="14"/>
                  </a:lnTo>
                  <a:lnTo>
                    <a:pt x="0" y="27"/>
                  </a:lnTo>
                  <a:lnTo>
                    <a:pt x="0" y="53"/>
                  </a:lnTo>
                  <a:lnTo>
                    <a:pt x="0" y="789"/>
                  </a:lnTo>
                  <a:lnTo>
                    <a:pt x="0" y="789"/>
                  </a:lnTo>
                  <a:lnTo>
                    <a:pt x="2" y="829"/>
                  </a:lnTo>
                  <a:lnTo>
                    <a:pt x="6" y="870"/>
                  </a:lnTo>
                  <a:lnTo>
                    <a:pt x="14" y="921"/>
                  </a:lnTo>
                  <a:lnTo>
                    <a:pt x="19" y="950"/>
                  </a:lnTo>
                  <a:lnTo>
                    <a:pt x="25" y="979"/>
                  </a:lnTo>
                  <a:lnTo>
                    <a:pt x="32" y="1009"/>
                  </a:lnTo>
                  <a:lnTo>
                    <a:pt x="42" y="1039"/>
                  </a:lnTo>
                  <a:lnTo>
                    <a:pt x="54" y="1067"/>
                  </a:lnTo>
                  <a:lnTo>
                    <a:pt x="66" y="1096"/>
                  </a:lnTo>
                  <a:lnTo>
                    <a:pt x="80" y="1123"/>
                  </a:lnTo>
                  <a:lnTo>
                    <a:pt x="97" y="1148"/>
                  </a:lnTo>
                  <a:lnTo>
                    <a:pt x="97" y="1148"/>
                  </a:lnTo>
                  <a:lnTo>
                    <a:pt x="134" y="1193"/>
                  </a:lnTo>
                  <a:lnTo>
                    <a:pt x="186" y="1258"/>
                  </a:lnTo>
                  <a:lnTo>
                    <a:pt x="322" y="1417"/>
                  </a:lnTo>
                  <a:lnTo>
                    <a:pt x="457" y="1571"/>
                  </a:lnTo>
                  <a:lnTo>
                    <a:pt x="544" y="1670"/>
                  </a:lnTo>
                  <a:lnTo>
                    <a:pt x="544" y="170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2" name="Freeform 12">
              <a:extLst>
                <a:ext uri="{FF2B5EF4-FFF2-40B4-BE49-F238E27FC236}">
                  <a16:creationId xmlns:a16="http://schemas.microsoft.com/office/drawing/2014/main" id="{8FEBC572-B0D6-4A0E-8651-BB8873604035}"/>
                </a:ext>
              </a:extLst>
            </p:cNvPr>
            <p:cNvSpPr>
              <a:spLocks/>
            </p:cNvSpPr>
            <p:nvPr/>
          </p:nvSpPr>
          <p:spPr bwMode="auto">
            <a:xfrm>
              <a:off x="2374900" y="1768476"/>
              <a:ext cx="366713" cy="542925"/>
            </a:xfrm>
            <a:custGeom>
              <a:avLst/>
              <a:gdLst>
                <a:gd name="T0" fmla="*/ 1107 w 1157"/>
                <a:gd name="T1" fmla="*/ 4 h 1709"/>
                <a:gd name="T2" fmla="*/ 1070 w 1157"/>
                <a:gd name="T3" fmla="*/ 2 h 1709"/>
                <a:gd name="T4" fmla="*/ 1007 w 1157"/>
                <a:gd name="T5" fmla="*/ 24 h 1709"/>
                <a:gd name="T6" fmla="*/ 957 w 1157"/>
                <a:gd name="T7" fmla="*/ 68 h 1709"/>
                <a:gd name="T8" fmla="*/ 915 w 1157"/>
                <a:gd name="T9" fmla="*/ 128 h 1709"/>
                <a:gd name="T10" fmla="*/ 762 w 1157"/>
                <a:gd name="T11" fmla="*/ 573 h 1709"/>
                <a:gd name="T12" fmla="*/ 712 w 1157"/>
                <a:gd name="T13" fmla="*/ 583 h 1709"/>
                <a:gd name="T14" fmla="*/ 415 w 1157"/>
                <a:gd name="T15" fmla="*/ 898 h 1709"/>
                <a:gd name="T16" fmla="*/ 332 w 1157"/>
                <a:gd name="T17" fmla="*/ 929 h 1709"/>
                <a:gd name="T18" fmla="*/ 239 w 1157"/>
                <a:gd name="T19" fmla="*/ 984 h 1709"/>
                <a:gd name="T20" fmla="*/ 162 w 1157"/>
                <a:gd name="T21" fmla="*/ 1049 h 1709"/>
                <a:gd name="T22" fmla="*/ 102 w 1157"/>
                <a:gd name="T23" fmla="*/ 1123 h 1709"/>
                <a:gd name="T24" fmla="*/ 56 w 1157"/>
                <a:gd name="T25" fmla="*/ 1203 h 1709"/>
                <a:gd name="T26" fmla="*/ 25 w 1157"/>
                <a:gd name="T27" fmla="*/ 1287 h 1709"/>
                <a:gd name="T28" fmla="*/ 0 w 1157"/>
                <a:gd name="T29" fmla="*/ 1433 h 1709"/>
                <a:gd name="T30" fmla="*/ 86 w 1157"/>
                <a:gd name="T31" fmla="*/ 1473 h 1709"/>
                <a:gd name="T32" fmla="*/ 97 w 1157"/>
                <a:gd name="T33" fmla="*/ 1364 h 1709"/>
                <a:gd name="T34" fmla="*/ 136 w 1157"/>
                <a:gd name="T35" fmla="*/ 1237 h 1709"/>
                <a:gd name="T36" fmla="*/ 176 w 1157"/>
                <a:gd name="T37" fmla="*/ 1170 h 1709"/>
                <a:gd name="T38" fmla="*/ 227 w 1157"/>
                <a:gd name="T39" fmla="*/ 1106 h 1709"/>
                <a:gd name="T40" fmla="*/ 295 w 1157"/>
                <a:gd name="T41" fmla="*/ 1050 h 1709"/>
                <a:gd name="T42" fmla="*/ 377 w 1157"/>
                <a:gd name="T43" fmla="*/ 1005 h 1709"/>
                <a:gd name="T44" fmla="*/ 461 w 1157"/>
                <a:gd name="T45" fmla="*/ 975 h 1709"/>
                <a:gd name="T46" fmla="*/ 601 w 1157"/>
                <a:gd name="T47" fmla="*/ 828 h 1709"/>
                <a:gd name="T48" fmla="*/ 760 w 1157"/>
                <a:gd name="T49" fmla="*/ 678 h 1709"/>
                <a:gd name="T50" fmla="*/ 796 w 1157"/>
                <a:gd name="T51" fmla="*/ 698 h 1709"/>
                <a:gd name="T52" fmla="*/ 817 w 1157"/>
                <a:gd name="T53" fmla="*/ 732 h 1709"/>
                <a:gd name="T54" fmla="*/ 828 w 1157"/>
                <a:gd name="T55" fmla="*/ 789 h 1709"/>
                <a:gd name="T56" fmla="*/ 828 w 1157"/>
                <a:gd name="T57" fmla="*/ 840 h 1709"/>
                <a:gd name="T58" fmla="*/ 812 w 1157"/>
                <a:gd name="T59" fmla="*/ 891 h 1709"/>
                <a:gd name="T60" fmla="*/ 516 w 1157"/>
                <a:gd name="T61" fmla="*/ 1242 h 1709"/>
                <a:gd name="T62" fmla="*/ 828 w 1157"/>
                <a:gd name="T63" fmla="*/ 944 h 1709"/>
                <a:gd name="T64" fmla="*/ 863 w 1157"/>
                <a:gd name="T65" fmla="*/ 879 h 1709"/>
                <a:gd name="T66" fmla="*/ 873 w 1157"/>
                <a:gd name="T67" fmla="*/ 813 h 1709"/>
                <a:gd name="T68" fmla="*/ 863 w 1157"/>
                <a:gd name="T69" fmla="*/ 737 h 1709"/>
                <a:gd name="T70" fmla="*/ 848 w 1157"/>
                <a:gd name="T71" fmla="*/ 695 h 1709"/>
                <a:gd name="T72" fmla="*/ 835 w 1157"/>
                <a:gd name="T73" fmla="*/ 673 h 1709"/>
                <a:gd name="T74" fmla="*/ 998 w 1157"/>
                <a:gd name="T75" fmla="*/ 156 h 1709"/>
                <a:gd name="T76" fmla="*/ 1038 w 1157"/>
                <a:gd name="T77" fmla="*/ 109 h 1709"/>
                <a:gd name="T78" fmla="*/ 1063 w 1157"/>
                <a:gd name="T79" fmla="*/ 91 h 1709"/>
                <a:gd name="T80" fmla="*/ 1068 w 1157"/>
                <a:gd name="T81" fmla="*/ 823 h 1709"/>
                <a:gd name="T82" fmla="*/ 1053 w 1157"/>
                <a:gd name="T83" fmla="*/ 932 h 1709"/>
                <a:gd name="T84" fmla="*/ 1025 w 1157"/>
                <a:gd name="T85" fmla="*/ 1035 h 1709"/>
                <a:gd name="T86" fmla="*/ 991 w 1157"/>
                <a:gd name="T87" fmla="*/ 1097 h 1709"/>
                <a:gd name="T88" fmla="*/ 738 w 1157"/>
                <a:gd name="T89" fmla="*/ 1395 h 1709"/>
                <a:gd name="T90" fmla="*/ 527 w 1157"/>
                <a:gd name="T91" fmla="*/ 1709 h 1709"/>
                <a:gd name="T92" fmla="*/ 701 w 1157"/>
                <a:gd name="T93" fmla="*/ 1571 h 1709"/>
                <a:gd name="T94" fmla="*/ 1061 w 1157"/>
                <a:gd name="T95" fmla="*/ 1148 h 1709"/>
                <a:gd name="T96" fmla="*/ 1105 w 1157"/>
                <a:gd name="T97" fmla="*/ 1067 h 1709"/>
                <a:gd name="T98" fmla="*/ 1140 w 1157"/>
                <a:gd name="T99" fmla="*/ 950 h 1709"/>
                <a:gd name="T100" fmla="*/ 1157 w 1157"/>
                <a:gd name="T101" fmla="*/ 790 h 1709"/>
                <a:gd name="T102" fmla="*/ 1135 w 1157"/>
                <a:gd name="T103" fmla="*/ 14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7" h="1709">
                  <a:moveTo>
                    <a:pt x="1135" y="14"/>
                  </a:moveTo>
                  <a:lnTo>
                    <a:pt x="1135" y="14"/>
                  </a:lnTo>
                  <a:lnTo>
                    <a:pt x="1121" y="8"/>
                  </a:lnTo>
                  <a:lnTo>
                    <a:pt x="1107" y="4"/>
                  </a:lnTo>
                  <a:lnTo>
                    <a:pt x="1093" y="2"/>
                  </a:lnTo>
                  <a:lnTo>
                    <a:pt x="1081" y="0"/>
                  </a:lnTo>
                  <a:lnTo>
                    <a:pt x="1081" y="0"/>
                  </a:lnTo>
                  <a:lnTo>
                    <a:pt x="1070" y="2"/>
                  </a:lnTo>
                  <a:lnTo>
                    <a:pt x="1060" y="3"/>
                  </a:lnTo>
                  <a:lnTo>
                    <a:pt x="1041" y="8"/>
                  </a:lnTo>
                  <a:lnTo>
                    <a:pt x="1023" y="14"/>
                  </a:lnTo>
                  <a:lnTo>
                    <a:pt x="1007" y="24"/>
                  </a:lnTo>
                  <a:lnTo>
                    <a:pt x="993" y="34"/>
                  </a:lnTo>
                  <a:lnTo>
                    <a:pt x="980" y="45"/>
                  </a:lnTo>
                  <a:lnTo>
                    <a:pt x="968" y="57"/>
                  </a:lnTo>
                  <a:lnTo>
                    <a:pt x="957" y="68"/>
                  </a:lnTo>
                  <a:lnTo>
                    <a:pt x="957" y="68"/>
                  </a:lnTo>
                  <a:lnTo>
                    <a:pt x="940" y="90"/>
                  </a:lnTo>
                  <a:lnTo>
                    <a:pt x="926" y="109"/>
                  </a:lnTo>
                  <a:lnTo>
                    <a:pt x="915" y="128"/>
                  </a:lnTo>
                  <a:lnTo>
                    <a:pt x="912" y="131"/>
                  </a:lnTo>
                  <a:lnTo>
                    <a:pt x="773" y="576"/>
                  </a:lnTo>
                  <a:lnTo>
                    <a:pt x="773" y="576"/>
                  </a:lnTo>
                  <a:lnTo>
                    <a:pt x="762" y="573"/>
                  </a:lnTo>
                  <a:lnTo>
                    <a:pt x="750" y="571"/>
                  </a:lnTo>
                  <a:lnTo>
                    <a:pt x="728" y="567"/>
                  </a:lnTo>
                  <a:lnTo>
                    <a:pt x="712" y="583"/>
                  </a:lnTo>
                  <a:lnTo>
                    <a:pt x="712" y="583"/>
                  </a:lnTo>
                  <a:lnTo>
                    <a:pt x="663" y="634"/>
                  </a:lnTo>
                  <a:lnTo>
                    <a:pt x="579" y="724"/>
                  </a:lnTo>
                  <a:lnTo>
                    <a:pt x="486" y="823"/>
                  </a:lnTo>
                  <a:lnTo>
                    <a:pt x="415" y="898"/>
                  </a:lnTo>
                  <a:lnTo>
                    <a:pt x="415" y="898"/>
                  </a:lnTo>
                  <a:lnTo>
                    <a:pt x="386" y="908"/>
                  </a:lnTo>
                  <a:lnTo>
                    <a:pt x="359" y="918"/>
                  </a:lnTo>
                  <a:lnTo>
                    <a:pt x="332" y="929"/>
                  </a:lnTo>
                  <a:lnTo>
                    <a:pt x="307" y="941"/>
                  </a:lnTo>
                  <a:lnTo>
                    <a:pt x="284" y="955"/>
                  </a:lnTo>
                  <a:lnTo>
                    <a:pt x="260" y="969"/>
                  </a:lnTo>
                  <a:lnTo>
                    <a:pt x="239" y="984"/>
                  </a:lnTo>
                  <a:lnTo>
                    <a:pt x="217" y="999"/>
                  </a:lnTo>
                  <a:lnTo>
                    <a:pt x="199" y="1015"/>
                  </a:lnTo>
                  <a:lnTo>
                    <a:pt x="180" y="1032"/>
                  </a:lnTo>
                  <a:lnTo>
                    <a:pt x="162" y="1049"/>
                  </a:lnTo>
                  <a:lnTo>
                    <a:pt x="145" y="1067"/>
                  </a:lnTo>
                  <a:lnTo>
                    <a:pt x="130" y="1085"/>
                  </a:lnTo>
                  <a:lnTo>
                    <a:pt x="115" y="1105"/>
                  </a:lnTo>
                  <a:lnTo>
                    <a:pt x="102" y="1123"/>
                  </a:lnTo>
                  <a:lnTo>
                    <a:pt x="89" y="1143"/>
                  </a:lnTo>
                  <a:lnTo>
                    <a:pt x="77" y="1163"/>
                  </a:lnTo>
                  <a:lnTo>
                    <a:pt x="66" y="1183"/>
                  </a:lnTo>
                  <a:lnTo>
                    <a:pt x="56" y="1203"/>
                  </a:lnTo>
                  <a:lnTo>
                    <a:pt x="47" y="1224"/>
                  </a:lnTo>
                  <a:lnTo>
                    <a:pt x="40" y="1246"/>
                  </a:lnTo>
                  <a:lnTo>
                    <a:pt x="32" y="1266"/>
                  </a:lnTo>
                  <a:lnTo>
                    <a:pt x="25" y="1287"/>
                  </a:lnTo>
                  <a:lnTo>
                    <a:pt x="20" y="1308"/>
                  </a:lnTo>
                  <a:lnTo>
                    <a:pt x="10" y="1351"/>
                  </a:lnTo>
                  <a:lnTo>
                    <a:pt x="4" y="1392"/>
                  </a:lnTo>
                  <a:lnTo>
                    <a:pt x="0" y="1433"/>
                  </a:lnTo>
                  <a:lnTo>
                    <a:pt x="0" y="1473"/>
                  </a:lnTo>
                  <a:lnTo>
                    <a:pt x="0" y="1709"/>
                  </a:lnTo>
                  <a:lnTo>
                    <a:pt x="86" y="1709"/>
                  </a:lnTo>
                  <a:lnTo>
                    <a:pt x="86" y="1473"/>
                  </a:lnTo>
                  <a:lnTo>
                    <a:pt x="86" y="1473"/>
                  </a:lnTo>
                  <a:lnTo>
                    <a:pt x="87" y="1438"/>
                  </a:lnTo>
                  <a:lnTo>
                    <a:pt x="91" y="1400"/>
                  </a:lnTo>
                  <a:lnTo>
                    <a:pt x="97" y="1364"/>
                  </a:lnTo>
                  <a:lnTo>
                    <a:pt x="105" y="1328"/>
                  </a:lnTo>
                  <a:lnTo>
                    <a:pt x="116" y="1291"/>
                  </a:lnTo>
                  <a:lnTo>
                    <a:pt x="129" y="1256"/>
                  </a:lnTo>
                  <a:lnTo>
                    <a:pt x="136" y="1237"/>
                  </a:lnTo>
                  <a:lnTo>
                    <a:pt x="145" y="1219"/>
                  </a:lnTo>
                  <a:lnTo>
                    <a:pt x="155" y="1203"/>
                  </a:lnTo>
                  <a:lnTo>
                    <a:pt x="165" y="1186"/>
                  </a:lnTo>
                  <a:lnTo>
                    <a:pt x="176" y="1170"/>
                  </a:lnTo>
                  <a:lnTo>
                    <a:pt x="187" y="1152"/>
                  </a:lnTo>
                  <a:lnTo>
                    <a:pt x="200" y="1137"/>
                  </a:lnTo>
                  <a:lnTo>
                    <a:pt x="214" y="1121"/>
                  </a:lnTo>
                  <a:lnTo>
                    <a:pt x="227" y="1106"/>
                  </a:lnTo>
                  <a:lnTo>
                    <a:pt x="242" y="1091"/>
                  </a:lnTo>
                  <a:lnTo>
                    <a:pt x="259" y="1077"/>
                  </a:lnTo>
                  <a:lnTo>
                    <a:pt x="276" y="1064"/>
                  </a:lnTo>
                  <a:lnTo>
                    <a:pt x="295" y="1050"/>
                  </a:lnTo>
                  <a:lnTo>
                    <a:pt x="314" y="1037"/>
                  </a:lnTo>
                  <a:lnTo>
                    <a:pt x="334" y="1026"/>
                  </a:lnTo>
                  <a:lnTo>
                    <a:pt x="355" y="1015"/>
                  </a:lnTo>
                  <a:lnTo>
                    <a:pt x="377" y="1005"/>
                  </a:lnTo>
                  <a:lnTo>
                    <a:pt x="400" y="995"/>
                  </a:lnTo>
                  <a:lnTo>
                    <a:pt x="425" y="986"/>
                  </a:lnTo>
                  <a:lnTo>
                    <a:pt x="450" y="977"/>
                  </a:lnTo>
                  <a:lnTo>
                    <a:pt x="461" y="975"/>
                  </a:lnTo>
                  <a:lnTo>
                    <a:pt x="469" y="966"/>
                  </a:lnTo>
                  <a:lnTo>
                    <a:pt x="469" y="966"/>
                  </a:lnTo>
                  <a:lnTo>
                    <a:pt x="525" y="909"/>
                  </a:lnTo>
                  <a:lnTo>
                    <a:pt x="601" y="828"/>
                  </a:lnTo>
                  <a:lnTo>
                    <a:pt x="746" y="673"/>
                  </a:lnTo>
                  <a:lnTo>
                    <a:pt x="746" y="673"/>
                  </a:lnTo>
                  <a:lnTo>
                    <a:pt x="760" y="678"/>
                  </a:lnTo>
                  <a:lnTo>
                    <a:pt x="760" y="678"/>
                  </a:lnTo>
                  <a:lnTo>
                    <a:pt x="770" y="682"/>
                  </a:lnTo>
                  <a:lnTo>
                    <a:pt x="778" y="687"/>
                  </a:lnTo>
                  <a:lnTo>
                    <a:pt x="787" y="692"/>
                  </a:lnTo>
                  <a:lnTo>
                    <a:pt x="796" y="698"/>
                  </a:lnTo>
                  <a:lnTo>
                    <a:pt x="802" y="705"/>
                  </a:lnTo>
                  <a:lnTo>
                    <a:pt x="808" y="713"/>
                  </a:lnTo>
                  <a:lnTo>
                    <a:pt x="813" y="722"/>
                  </a:lnTo>
                  <a:lnTo>
                    <a:pt x="817" y="732"/>
                  </a:lnTo>
                  <a:lnTo>
                    <a:pt x="817" y="732"/>
                  </a:lnTo>
                  <a:lnTo>
                    <a:pt x="821" y="747"/>
                  </a:lnTo>
                  <a:lnTo>
                    <a:pt x="826" y="767"/>
                  </a:lnTo>
                  <a:lnTo>
                    <a:pt x="828" y="789"/>
                  </a:lnTo>
                  <a:lnTo>
                    <a:pt x="830" y="813"/>
                  </a:lnTo>
                  <a:lnTo>
                    <a:pt x="830" y="813"/>
                  </a:lnTo>
                  <a:lnTo>
                    <a:pt x="830" y="826"/>
                  </a:lnTo>
                  <a:lnTo>
                    <a:pt x="828" y="840"/>
                  </a:lnTo>
                  <a:lnTo>
                    <a:pt x="826" y="854"/>
                  </a:lnTo>
                  <a:lnTo>
                    <a:pt x="822" y="866"/>
                  </a:lnTo>
                  <a:lnTo>
                    <a:pt x="818" y="879"/>
                  </a:lnTo>
                  <a:lnTo>
                    <a:pt x="812" y="891"/>
                  </a:lnTo>
                  <a:lnTo>
                    <a:pt x="805" y="904"/>
                  </a:lnTo>
                  <a:lnTo>
                    <a:pt x="796" y="915"/>
                  </a:lnTo>
                  <a:lnTo>
                    <a:pt x="796" y="915"/>
                  </a:lnTo>
                  <a:lnTo>
                    <a:pt x="516" y="1242"/>
                  </a:lnTo>
                  <a:lnTo>
                    <a:pt x="549" y="1271"/>
                  </a:lnTo>
                  <a:lnTo>
                    <a:pt x="549" y="1271"/>
                  </a:lnTo>
                  <a:lnTo>
                    <a:pt x="828" y="944"/>
                  </a:lnTo>
                  <a:lnTo>
                    <a:pt x="828" y="944"/>
                  </a:lnTo>
                  <a:lnTo>
                    <a:pt x="841" y="929"/>
                  </a:lnTo>
                  <a:lnTo>
                    <a:pt x="851" y="913"/>
                  </a:lnTo>
                  <a:lnTo>
                    <a:pt x="858" y="896"/>
                  </a:lnTo>
                  <a:lnTo>
                    <a:pt x="863" y="879"/>
                  </a:lnTo>
                  <a:lnTo>
                    <a:pt x="868" y="863"/>
                  </a:lnTo>
                  <a:lnTo>
                    <a:pt x="871" y="845"/>
                  </a:lnTo>
                  <a:lnTo>
                    <a:pt x="872" y="829"/>
                  </a:lnTo>
                  <a:lnTo>
                    <a:pt x="873" y="813"/>
                  </a:lnTo>
                  <a:lnTo>
                    <a:pt x="873" y="813"/>
                  </a:lnTo>
                  <a:lnTo>
                    <a:pt x="872" y="785"/>
                  </a:lnTo>
                  <a:lnTo>
                    <a:pt x="868" y="759"/>
                  </a:lnTo>
                  <a:lnTo>
                    <a:pt x="863" y="737"/>
                  </a:lnTo>
                  <a:lnTo>
                    <a:pt x="858" y="719"/>
                  </a:lnTo>
                  <a:lnTo>
                    <a:pt x="858" y="719"/>
                  </a:lnTo>
                  <a:lnTo>
                    <a:pt x="853" y="707"/>
                  </a:lnTo>
                  <a:lnTo>
                    <a:pt x="848" y="695"/>
                  </a:lnTo>
                  <a:lnTo>
                    <a:pt x="841" y="685"/>
                  </a:lnTo>
                  <a:lnTo>
                    <a:pt x="833" y="675"/>
                  </a:lnTo>
                  <a:lnTo>
                    <a:pt x="833" y="675"/>
                  </a:lnTo>
                  <a:lnTo>
                    <a:pt x="835" y="673"/>
                  </a:lnTo>
                  <a:lnTo>
                    <a:pt x="992" y="166"/>
                  </a:lnTo>
                  <a:lnTo>
                    <a:pt x="992" y="166"/>
                  </a:lnTo>
                  <a:lnTo>
                    <a:pt x="998" y="156"/>
                  </a:lnTo>
                  <a:lnTo>
                    <a:pt x="998" y="156"/>
                  </a:lnTo>
                  <a:lnTo>
                    <a:pt x="1006" y="146"/>
                  </a:lnTo>
                  <a:lnTo>
                    <a:pt x="1016" y="134"/>
                  </a:lnTo>
                  <a:lnTo>
                    <a:pt x="1027" y="121"/>
                  </a:lnTo>
                  <a:lnTo>
                    <a:pt x="1038" y="109"/>
                  </a:lnTo>
                  <a:lnTo>
                    <a:pt x="1038" y="109"/>
                  </a:lnTo>
                  <a:lnTo>
                    <a:pt x="1047" y="101"/>
                  </a:lnTo>
                  <a:lnTo>
                    <a:pt x="1056" y="96"/>
                  </a:lnTo>
                  <a:lnTo>
                    <a:pt x="1063" y="91"/>
                  </a:lnTo>
                  <a:lnTo>
                    <a:pt x="1071" y="89"/>
                  </a:lnTo>
                  <a:lnTo>
                    <a:pt x="1071" y="789"/>
                  </a:lnTo>
                  <a:lnTo>
                    <a:pt x="1071" y="789"/>
                  </a:lnTo>
                  <a:lnTo>
                    <a:pt x="1068" y="823"/>
                  </a:lnTo>
                  <a:lnTo>
                    <a:pt x="1065" y="860"/>
                  </a:lnTo>
                  <a:lnTo>
                    <a:pt x="1058" y="908"/>
                  </a:lnTo>
                  <a:lnTo>
                    <a:pt x="1058" y="908"/>
                  </a:lnTo>
                  <a:lnTo>
                    <a:pt x="1053" y="932"/>
                  </a:lnTo>
                  <a:lnTo>
                    <a:pt x="1048" y="959"/>
                  </a:lnTo>
                  <a:lnTo>
                    <a:pt x="1041" y="985"/>
                  </a:lnTo>
                  <a:lnTo>
                    <a:pt x="1033" y="1011"/>
                  </a:lnTo>
                  <a:lnTo>
                    <a:pt x="1025" y="1035"/>
                  </a:lnTo>
                  <a:lnTo>
                    <a:pt x="1015" y="1059"/>
                  </a:lnTo>
                  <a:lnTo>
                    <a:pt x="1003" y="1078"/>
                  </a:lnTo>
                  <a:lnTo>
                    <a:pt x="991" y="1097"/>
                  </a:lnTo>
                  <a:lnTo>
                    <a:pt x="991" y="1097"/>
                  </a:lnTo>
                  <a:lnTo>
                    <a:pt x="952" y="1145"/>
                  </a:lnTo>
                  <a:lnTo>
                    <a:pt x="892" y="1217"/>
                  </a:lnTo>
                  <a:lnTo>
                    <a:pt x="738" y="1395"/>
                  </a:lnTo>
                  <a:lnTo>
                    <a:pt x="738" y="1395"/>
                  </a:lnTo>
                  <a:lnTo>
                    <a:pt x="598" y="1555"/>
                  </a:lnTo>
                  <a:lnTo>
                    <a:pt x="537" y="1625"/>
                  </a:lnTo>
                  <a:lnTo>
                    <a:pt x="527" y="1638"/>
                  </a:lnTo>
                  <a:lnTo>
                    <a:pt x="527" y="1709"/>
                  </a:lnTo>
                  <a:lnTo>
                    <a:pt x="613" y="1709"/>
                  </a:lnTo>
                  <a:lnTo>
                    <a:pt x="613" y="1670"/>
                  </a:lnTo>
                  <a:lnTo>
                    <a:pt x="613" y="1670"/>
                  </a:lnTo>
                  <a:lnTo>
                    <a:pt x="701" y="1571"/>
                  </a:lnTo>
                  <a:lnTo>
                    <a:pt x="836" y="1417"/>
                  </a:lnTo>
                  <a:lnTo>
                    <a:pt x="971" y="1258"/>
                  </a:lnTo>
                  <a:lnTo>
                    <a:pt x="1025" y="1193"/>
                  </a:lnTo>
                  <a:lnTo>
                    <a:pt x="1061" y="1148"/>
                  </a:lnTo>
                  <a:lnTo>
                    <a:pt x="1061" y="1148"/>
                  </a:lnTo>
                  <a:lnTo>
                    <a:pt x="1077" y="1123"/>
                  </a:lnTo>
                  <a:lnTo>
                    <a:pt x="1092" y="1096"/>
                  </a:lnTo>
                  <a:lnTo>
                    <a:pt x="1105" y="1067"/>
                  </a:lnTo>
                  <a:lnTo>
                    <a:pt x="1116" y="1039"/>
                  </a:lnTo>
                  <a:lnTo>
                    <a:pt x="1125" y="1009"/>
                  </a:lnTo>
                  <a:lnTo>
                    <a:pt x="1132" y="979"/>
                  </a:lnTo>
                  <a:lnTo>
                    <a:pt x="1140" y="950"/>
                  </a:lnTo>
                  <a:lnTo>
                    <a:pt x="1145" y="921"/>
                  </a:lnTo>
                  <a:lnTo>
                    <a:pt x="1151" y="870"/>
                  </a:lnTo>
                  <a:lnTo>
                    <a:pt x="1155" y="829"/>
                  </a:lnTo>
                  <a:lnTo>
                    <a:pt x="1157" y="790"/>
                  </a:lnTo>
                  <a:lnTo>
                    <a:pt x="1157" y="790"/>
                  </a:lnTo>
                  <a:lnTo>
                    <a:pt x="1157" y="53"/>
                  </a:lnTo>
                  <a:lnTo>
                    <a:pt x="1157" y="27"/>
                  </a:lnTo>
                  <a:lnTo>
                    <a:pt x="1135" y="1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grpSp>
      <p:sp>
        <p:nvSpPr>
          <p:cNvPr id="45" name="Freeform 30">
            <a:extLst>
              <a:ext uri="{FF2B5EF4-FFF2-40B4-BE49-F238E27FC236}">
                <a16:creationId xmlns:a16="http://schemas.microsoft.com/office/drawing/2014/main" id="{B218AB35-2A54-4496-A9CC-C822564D8CAE}"/>
              </a:ext>
            </a:extLst>
          </p:cNvPr>
          <p:cNvSpPr>
            <a:spLocks noChangeAspect="1" noEditPoints="1"/>
          </p:cNvSpPr>
          <p:nvPr/>
        </p:nvSpPr>
        <p:spPr bwMode="auto">
          <a:xfrm>
            <a:off x="1063393" y="2868555"/>
            <a:ext cx="474536" cy="237683"/>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6" name="Freeform 79">
            <a:extLst>
              <a:ext uri="{FF2B5EF4-FFF2-40B4-BE49-F238E27FC236}">
                <a16:creationId xmlns:a16="http://schemas.microsoft.com/office/drawing/2014/main" id="{0CC1851C-BD6A-4DF5-8396-94B5AF5F643D}"/>
              </a:ext>
            </a:extLst>
          </p:cNvPr>
          <p:cNvSpPr>
            <a:spLocks noChangeAspect="1"/>
          </p:cNvSpPr>
          <p:nvPr/>
        </p:nvSpPr>
        <p:spPr bwMode="auto">
          <a:xfrm>
            <a:off x="664750" y="3208073"/>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7" name="TextBox 46">
            <a:extLst>
              <a:ext uri="{FF2B5EF4-FFF2-40B4-BE49-F238E27FC236}">
                <a16:creationId xmlns:a16="http://schemas.microsoft.com/office/drawing/2014/main" id="{90463254-88C1-419D-8DDB-E0DA1141D7BA}"/>
              </a:ext>
            </a:extLst>
          </p:cNvPr>
          <p:cNvSpPr txBox="1"/>
          <p:nvPr/>
        </p:nvSpPr>
        <p:spPr>
          <a:xfrm>
            <a:off x="1359563" y="2900406"/>
            <a:ext cx="5498329" cy="193899"/>
          </a:xfrm>
          <a:prstGeom prst="rect">
            <a:avLst/>
          </a:prstGeom>
          <a:noFill/>
        </p:spPr>
        <p:txBody>
          <a:bodyPr wrap="square" lIns="0" tIns="36576" rIns="0" bIns="0" rtlCol="0">
            <a:spAutoFit/>
          </a:bodyPr>
          <a:lstStyle/>
          <a:p>
            <a:pPr marL="356616" marR="0" lvl="0" indent="-356616" algn="l" defTabSz="914400" rtl="0" eaLnBrk="1" fontAlgn="auto" latinLnBrk="0" hangingPunct="1">
              <a:lnSpc>
                <a:spcPct val="85000"/>
              </a:lnSpc>
              <a:spcBef>
                <a:spcPts val="0"/>
              </a:spcBef>
              <a:spcAft>
                <a:spcPts val="600"/>
              </a:spcAft>
              <a:buClr>
                <a:srgbClr val="27ACAA"/>
              </a:buClr>
              <a:buSzPct val="70000"/>
              <a:buFont typeface="Arial" panose="020B0604020202020204" pitchFamily="34" charset="0"/>
              <a:buChar char="•"/>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Dobeles novada administratīvais centrs (Dobeles pilsēta)</a:t>
            </a:r>
          </a:p>
        </p:txBody>
      </p:sp>
      <p:sp>
        <p:nvSpPr>
          <p:cNvPr id="48" name="TextBox 47">
            <a:extLst>
              <a:ext uri="{FF2B5EF4-FFF2-40B4-BE49-F238E27FC236}">
                <a16:creationId xmlns:a16="http://schemas.microsoft.com/office/drawing/2014/main" id="{E44546C3-2DBB-4CB0-8778-6336819766B7}"/>
              </a:ext>
            </a:extLst>
          </p:cNvPr>
          <p:cNvSpPr txBox="1"/>
          <p:nvPr/>
        </p:nvSpPr>
        <p:spPr>
          <a:xfrm>
            <a:off x="3648092" y="3222026"/>
            <a:ext cx="2914598" cy="1677382"/>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sz="1200">
                <a:solidFill>
                  <a:srgbClr val="2E2E38"/>
                </a:solidFill>
                <a:latin typeface="EYInterstate Light"/>
              </a:defRPr>
            </a:lvl1p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Jaunbērzes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Krimūnu</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pagasta</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pārvalde</a:t>
            </a: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Lielauces</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pagasta</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pārvalde</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ar</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Īles</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klientu</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apkalpošanas</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a:t>
            </a: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ea typeface="+mn-ea"/>
                <a:cs typeface="+mn-cs"/>
              </a:rPr>
              <a:t>punktu</a:t>
            </a: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Penkules pagasta pārvalde ar Naudītes klientu apkalpošanas punktu</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Tērvetes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endPar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p:txBody>
      </p:sp>
      <p:sp>
        <p:nvSpPr>
          <p:cNvPr id="49" name="Freeform 79">
            <a:extLst>
              <a:ext uri="{FF2B5EF4-FFF2-40B4-BE49-F238E27FC236}">
                <a16:creationId xmlns:a16="http://schemas.microsoft.com/office/drawing/2014/main" id="{5F2DBB18-55E9-4E0A-A233-1FD7E8650610}"/>
              </a:ext>
            </a:extLst>
          </p:cNvPr>
          <p:cNvSpPr>
            <a:spLocks noChangeAspect="1"/>
          </p:cNvSpPr>
          <p:nvPr/>
        </p:nvSpPr>
        <p:spPr bwMode="auto">
          <a:xfrm>
            <a:off x="652801" y="347762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1" name="Freeform 79">
            <a:extLst>
              <a:ext uri="{FF2B5EF4-FFF2-40B4-BE49-F238E27FC236}">
                <a16:creationId xmlns:a16="http://schemas.microsoft.com/office/drawing/2014/main" id="{7E6EBEBB-D36F-4B30-A5C8-DB0B6FBD1A8F}"/>
              </a:ext>
            </a:extLst>
          </p:cNvPr>
          <p:cNvSpPr>
            <a:spLocks noChangeAspect="1"/>
          </p:cNvSpPr>
          <p:nvPr/>
        </p:nvSpPr>
        <p:spPr bwMode="auto">
          <a:xfrm>
            <a:off x="3436642" y="4432950"/>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2" name="Freeform 79">
            <a:extLst>
              <a:ext uri="{FF2B5EF4-FFF2-40B4-BE49-F238E27FC236}">
                <a16:creationId xmlns:a16="http://schemas.microsoft.com/office/drawing/2014/main" id="{1D003063-0C47-489D-A7F5-47C5E92FA7E8}"/>
              </a:ext>
            </a:extLst>
          </p:cNvPr>
          <p:cNvSpPr>
            <a:spLocks noChangeAspect="1"/>
          </p:cNvSpPr>
          <p:nvPr/>
        </p:nvSpPr>
        <p:spPr bwMode="auto">
          <a:xfrm>
            <a:off x="669836" y="379731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3" name="Freeform 79">
            <a:extLst>
              <a:ext uri="{FF2B5EF4-FFF2-40B4-BE49-F238E27FC236}">
                <a16:creationId xmlns:a16="http://schemas.microsoft.com/office/drawing/2014/main" id="{9899101A-FD0A-445C-A2E9-33FBB9FD8332}"/>
              </a:ext>
            </a:extLst>
          </p:cNvPr>
          <p:cNvSpPr>
            <a:spLocks noChangeAspect="1"/>
          </p:cNvSpPr>
          <p:nvPr/>
        </p:nvSpPr>
        <p:spPr bwMode="auto">
          <a:xfrm>
            <a:off x="3445879" y="350024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4" name="Freeform 79">
            <a:extLst>
              <a:ext uri="{FF2B5EF4-FFF2-40B4-BE49-F238E27FC236}">
                <a16:creationId xmlns:a16="http://schemas.microsoft.com/office/drawing/2014/main" id="{85343442-0562-4650-B09B-9EAA2D8B9F79}"/>
              </a:ext>
            </a:extLst>
          </p:cNvPr>
          <p:cNvSpPr>
            <a:spLocks noChangeAspect="1"/>
          </p:cNvSpPr>
          <p:nvPr/>
        </p:nvSpPr>
        <p:spPr bwMode="auto">
          <a:xfrm>
            <a:off x="3426996" y="3258353"/>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83" name="TextBox 82">
            <a:extLst>
              <a:ext uri="{FF2B5EF4-FFF2-40B4-BE49-F238E27FC236}">
                <a16:creationId xmlns:a16="http://schemas.microsoft.com/office/drawing/2014/main" id="{0826A59B-DE7A-48D9-8A7C-20225488FF98}"/>
              </a:ext>
            </a:extLst>
          </p:cNvPr>
          <p:cNvSpPr txBox="1"/>
          <p:nvPr/>
        </p:nvSpPr>
        <p:spPr>
          <a:xfrm>
            <a:off x="3622527" y="4793823"/>
            <a:ext cx="1965501" cy="1363450"/>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sz="1200">
                <a:solidFill>
                  <a:srgbClr val="2E2E38"/>
                </a:solidFill>
                <a:latin typeface="EYInterstate Light"/>
              </a:defRPr>
            </a:lvl1p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Dobeles</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pilsētas</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VPVKAC</a:t>
            </a:r>
            <a:endPar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Auces</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pilsētas</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VPVKAC</a:t>
            </a:r>
            <a:endPar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Tērvetes pagasta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endParaRPr kumimoji="0" lang="lv-LV" sz="1200" b="1" i="0" u="none" strike="noStrike" kern="1200" cap="none" spc="0" normalizeH="0" baseline="0" noProof="0">
              <a:ln>
                <a:noFill/>
              </a:ln>
              <a:solidFill>
                <a:srgbClr val="6F6F6F"/>
              </a:solidFill>
              <a:effectLst/>
              <a:uLnTx/>
              <a:uFillTx/>
              <a:latin typeface="EYInterstate Light" panose="02000506000000020004" pitchFamily="2" charset="0"/>
              <a:ea typeface="+mn-ea"/>
              <a:cs typeface="+mn-cs"/>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endParaRPr kumimoji="0" lang="lv-LV" sz="1200" b="1" i="0" u="none" strike="noStrike" kern="1200" cap="none" spc="0" normalizeH="0" baseline="0" noProof="0">
              <a:ln>
                <a:noFill/>
              </a:ln>
              <a:solidFill>
                <a:srgbClr val="6F6F6F"/>
              </a:solidFill>
              <a:effectLst/>
              <a:uLnTx/>
              <a:uFillTx/>
              <a:latin typeface="EYInterstate Light" panose="02000506000000020004" pitchFamily="2" charset="0"/>
              <a:ea typeface="+mn-ea"/>
              <a:cs typeface="+mn-cs"/>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endPar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87" name="Freeform 79">
            <a:extLst>
              <a:ext uri="{FF2B5EF4-FFF2-40B4-BE49-F238E27FC236}">
                <a16:creationId xmlns:a16="http://schemas.microsoft.com/office/drawing/2014/main" id="{119B440D-FE58-4854-8A85-FD30C4CB1ED8}"/>
              </a:ext>
            </a:extLst>
          </p:cNvPr>
          <p:cNvSpPr>
            <a:spLocks noChangeAspect="1"/>
          </p:cNvSpPr>
          <p:nvPr/>
        </p:nvSpPr>
        <p:spPr bwMode="auto">
          <a:xfrm>
            <a:off x="3386170" y="5276579"/>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 name="Freeform 79">
            <a:extLst>
              <a:ext uri="{FF2B5EF4-FFF2-40B4-BE49-F238E27FC236}">
                <a16:creationId xmlns:a16="http://schemas.microsoft.com/office/drawing/2014/main" id="{A3A8346E-C211-68C7-3949-971850BEBD0C}"/>
              </a:ext>
            </a:extLst>
          </p:cNvPr>
          <p:cNvSpPr>
            <a:spLocks noChangeAspect="1"/>
          </p:cNvSpPr>
          <p:nvPr/>
        </p:nvSpPr>
        <p:spPr bwMode="auto">
          <a:xfrm>
            <a:off x="669836" y="421944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2" name="Freeform 79">
            <a:extLst>
              <a:ext uri="{FF2B5EF4-FFF2-40B4-BE49-F238E27FC236}">
                <a16:creationId xmlns:a16="http://schemas.microsoft.com/office/drawing/2014/main" id="{568EA388-A476-01B4-A0E6-7AF50EDF9F7D}"/>
              </a:ext>
            </a:extLst>
          </p:cNvPr>
          <p:cNvSpPr>
            <a:spLocks noChangeAspect="1"/>
          </p:cNvSpPr>
          <p:nvPr/>
        </p:nvSpPr>
        <p:spPr bwMode="auto">
          <a:xfrm>
            <a:off x="3384880" y="4775673"/>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3" name="Freeform 79">
            <a:extLst>
              <a:ext uri="{FF2B5EF4-FFF2-40B4-BE49-F238E27FC236}">
                <a16:creationId xmlns:a16="http://schemas.microsoft.com/office/drawing/2014/main" id="{6297378E-8BF6-E946-45F0-F5E965084D52}"/>
              </a:ext>
            </a:extLst>
          </p:cNvPr>
          <p:cNvSpPr>
            <a:spLocks noChangeAspect="1"/>
          </p:cNvSpPr>
          <p:nvPr/>
        </p:nvSpPr>
        <p:spPr bwMode="auto">
          <a:xfrm>
            <a:off x="3387264" y="5021137"/>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8" name="Freeform 79">
            <a:extLst>
              <a:ext uri="{FF2B5EF4-FFF2-40B4-BE49-F238E27FC236}">
                <a16:creationId xmlns:a16="http://schemas.microsoft.com/office/drawing/2014/main" id="{936B9365-5147-393D-4887-5EDCC7D23BD4}"/>
              </a:ext>
            </a:extLst>
          </p:cNvPr>
          <p:cNvSpPr>
            <a:spLocks noChangeAspect="1"/>
          </p:cNvSpPr>
          <p:nvPr/>
        </p:nvSpPr>
        <p:spPr bwMode="auto">
          <a:xfrm>
            <a:off x="642958" y="454404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27" name="Freeform 30">
            <a:extLst>
              <a:ext uri="{FF2B5EF4-FFF2-40B4-BE49-F238E27FC236}">
                <a16:creationId xmlns:a16="http://schemas.microsoft.com/office/drawing/2014/main" id="{2EBB97AE-14FE-FD56-472E-BDCD20E3C8AC}"/>
              </a:ext>
            </a:extLst>
          </p:cNvPr>
          <p:cNvSpPr>
            <a:spLocks noChangeAspect="1" noEditPoints="1"/>
          </p:cNvSpPr>
          <p:nvPr/>
        </p:nvSpPr>
        <p:spPr bwMode="auto">
          <a:xfrm>
            <a:off x="9975474" y="2851225"/>
            <a:ext cx="521786" cy="261349"/>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5" name="Freeform 79">
            <a:extLst>
              <a:ext uri="{FF2B5EF4-FFF2-40B4-BE49-F238E27FC236}">
                <a16:creationId xmlns:a16="http://schemas.microsoft.com/office/drawing/2014/main" id="{116DD2FD-E187-EC04-B28F-CBD7454DEA08}"/>
              </a:ext>
            </a:extLst>
          </p:cNvPr>
          <p:cNvSpPr>
            <a:spLocks noChangeAspect="1"/>
          </p:cNvSpPr>
          <p:nvPr/>
        </p:nvSpPr>
        <p:spPr bwMode="auto">
          <a:xfrm>
            <a:off x="10269495" y="2368714"/>
            <a:ext cx="409038" cy="482511"/>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24" name="Freeform 79">
            <a:extLst>
              <a:ext uri="{FF2B5EF4-FFF2-40B4-BE49-F238E27FC236}">
                <a16:creationId xmlns:a16="http://schemas.microsoft.com/office/drawing/2014/main" id="{46C061CA-6C5A-57EE-1A79-B23301915855}"/>
              </a:ext>
            </a:extLst>
          </p:cNvPr>
          <p:cNvSpPr>
            <a:spLocks noChangeAspect="1"/>
          </p:cNvSpPr>
          <p:nvPr/>
        </p:nvSpPr>
        <p:spPr bwMode="auto">
          <a:xfrm>
            <a:off x="3428262" y="381668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28" name="Freeform 79">
            <a:extLst>
              <a:ext uri="{FF2B5EF4-FFF2-40B4-BE49-F238E27FC236}">
                <a16:creationId xmlns:a16="http://schemas.microsoft.com/office/drawing/2014/main" id="{F20526C8-020A-E4B4-A36F-180172EE0800}"/>
              </a:ext>
            </a:extLst>
          </p:cNvPr>
          <p:cNvSpPr>
            <a:spLocks noChangeAspect="1"/>
          </p:cNvSpPr>
          <p:nvPr/>
        </p:nvSpPr>
        <p:spPr bwMode="auto">
          <a:xfrm>
            <a:off x="10474014" y="2431258"/>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0" name="Freeform 79">
            <a:extLst>
              <a:ext uri="{FF2B5EF4-FFF2-40B4-BE49-F238E27FC236}">
                <a16:creationId xmlns:a16="http://schemas.microsoft.com/office/drawing/2014/main" id="{7E57F0F4-2E4E-A2AD-5FAC-DE2B0401EEA2}"/>
              </a:ext>
            </a:extLst>
          </p:cNvPr>
          <p:cNvSpPr>
            <a:spLocks noChangeAspect="1"/>
          </p:cNvSpPr>
          <p:nvPr/>
        </p:nvSpPr>
        <p:spPr bwMode="auto">
          <a:xfrm>
            <a:off x="642456" y="488990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1" name="Freeform 79">
            <a:extLst>
              <a:ext uri="{FF2B5EF4-FFF2-40B4-BE49-F238E27FC236}">
                <a16:creationId xmlns:a16="http://schemas.microsoft.com/office/drawing/2014/main" id="{1956BE25-AD27-59F8-22DB-DD6B5BCB2C14}"/>
              </a:ext>
            </a:extLst>
          </p:cNvPr>
          <p:cNvSpPr>
            <a:spLocks noChangeAspect="1"/>
          </p:cNvSpPr>
          <p:nvPr/>
        </p:nvSpPr>
        <p:spPr bwMode="auto">
          <a:xfrm>
            <a:off x="669836" y="5586214"/>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9" name="Freeform 79">
            <a:extLst>
              <a:ext uri="{FF2B5EF4-FFF2-40B4-BE49-F238E27FC236}">
                <a16:creationId xmlns:a16="http://schemas.microsoft.com/office/drawing/2014/main" id="{199EF7F4-4174-4709-F3A4-AAC7A56F8EC1}"/>
              </a:ext>
            </a:extLst>
          </p:cNvPr>
          <p:cNvSpPr>
            <a:spLocks noChangeAspect="1"/>
          </p:cNvSpPr>
          <p:nvPr/>
        </p:nvSpPr>
        <p:spPr bwMode="auto">
          <a:xfrm>
            <a:off x="3436642" y="4135550"/>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20" name="Freeform 79">
            <a:extLst>
              <a:ext uri="{FF2B5EF4-FFF2-40B4-BE49-F238E27FC236}">
                <a16:creationId xmlns:a16="http://schemas.microsoft.com/office/drawing/2014/main" id="{77714151-28E6-74E1-8C12-58D7D4340137}"/>
              </a:ext>
            </a:extLst>
          </p:cNvPr>
          <p:cNvSpPr>
            <a:spLocks noChangeAspect="1"/>
          </p:cNvSpPr>
          <p:nvPr/>
        </p:nvSpPr>
        <p:spPr bwMode="auto">
          <a:xfrm>
            <a:off x="664750" y="516408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31" name="Freeform 79">
            <a:extLst>
              <a:ext uri="{FF2B5EF4-FFF2-40B4-BE49-F238E27FC236}">
                <a16:creationId xmlns:a16="http://schemas.microsoft.com/office/drawing/2014/main" id="{AD7849C9-79AE-866C-1075-B24B0341E35A}"/>
              </a:ext>
            </a:extLst>
          </p:cNvPr>
          <p:cNvSpPr>
            <a:spLocks noChangeAspect="1"/>
          </p:cNvSpPr>
          <p:nvPr/>
        </p:nvSpPr>
        <p:spPr bwMode="auto">
          <a:xfrm>
            <a:off x="9063165" y="1786077"/>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4" name="Freeform 79">
            <a:extLst>
              <a:ext uri="{FF2B5EF4-FFF2-40B4-BE49-F238E27FC236}">
                <a16:creationId xmlns:a16="http://schemas.microsoft.com/office/drawing/2014/main" id="{3045DF27-B453-9775-EC32-761D0A5C5ECB}"/>
              </a:ext>
            </a:extLst>
          </p:cNvPr>
          <p:cNvSpPr>
            <a:spLocks noChangeAspect="1"/>
          </p:cNvSpPr>
          <p:nvPr/>
        </p:nvSpPr>
        <p:spPr bwMode="auto">
          <a:xfrm>
            <a:off x="8217164" y="4174777"/>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5" name="Freeform 79">
            <a:extLst>
              <a:ext uri="{FF2B5EF4-FFF2-40B4-BE49-F238E27FC236}">
                <a16:creationId xmlns:a16="http://schemas.microsoft.com/office/drawing/2014/main" id="{9AD3EEB6-C7B0-D14B-365C-914B7C10D2BD}"/>
              </a:ext>
            </a:extLst>
          </p:cNvPr>
          <p:cNvSpPr>
            <a:spLocks noChangeAspect="1"/>
          </p:cNvSpPr>
          <p:nvPr/>
        </p:nvSpPr>
        <p:spPr bwMode="auto">
          <a:xfrm>
            <a:off x="10795500" y="4999543"/>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6" name="Freeform 79">
            <a:extLst>
              <a:ext uri="{FF2B5EF4-FFF2-40B4-BE49-F238E27FC236}">
                <a16:creationId xmlns:a16="http://schemas.microsoft.com/office/drawing/2014/main" id="{1DE2054C-5440-36CA-6A0F-E698DAD6B1FC}"/>
              </a:ext>
            </a:extLst>
          </p:cNvPr>
          <p:cNvSpPr>
            <a:spLocks noChangeAspect="1"/>
          </p:cNvSpPr>
          <p:nvPr/>
        </p:nvSpPr>
        <p:spPr bwMode="auto">
          <a:xfrm>
            <a:off x="10236367" y="5085639"/>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8" name="Freeform 79">
            <a:extLst>
              <a:ext uri="{FF2B5EF4-FFF2-40B4-BE49-F238E27FC236}">
                <a16:creationId xmlns:a16="http://schemas.microsoft.com/office/drawing/2014/main" id="{9D37995B-6D73-F703-72FC-3AA61A1FC649}"/>
              </a:ext>
            </a:extLst>
          </p:cNvPr>
          <p:cNvSpPr>
            <a:spLocks noChangeAspect="1"/>
          </p:cNvSpPr>
          <p:nvPr/>
        </p:nvSpPr>
        <p:spPr bwMode="auto">
          <a:xfrm>
            <a:off x="10489124" y="3056494"/>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1" name="Freeform 79">
            <a:extLst>
              <a:ext uri="{FF2B5EF4-FFF2-40B4-BE49-F238E27FC236}">
                <a16:creationId xmlns:a16="http://schemas.microsoft.com/office/drawing/2014/main" id="{8B710765-791B-B45A-2A68-55B16341569E}"/>
              </a:ext>
            </a:extLst>
          </p:cNvPr>
          <p:cNvSpPr>
            <a:spLocks noChangeAspect="1"/>
          </p:cNvSpPr>
          <p:nvPr/>
        </p:nvSpPr>
        <p:spPr bwMode="auto">
          <a:xfrm>
            <a:off x="9148715" y="4000667"/>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2" name="Freeform 79">
            <a:extLst>
              <a:ext uri="{FF2B5EF4-FFF2-40B4-BE49-F238E27FC236}">
                <a16:creationId xmlns:a16="http://schemas.microsoft.com/office/drawing/2014/main" id="{EE776025-C166-44FE-68E5-A292C12521F0}"/>
              </a:ext>
            </a:extLst>
          </p:cNvPr>
          <p:cNvSpPr>
            <a:spLocks noChangeAspect="1"/>
          </p:cNvSpPr>
          <p:nvPr/>
        </p:nvSpPr>
        <p:spPr bwMode="auto">
          <a:xfrm>
            <a:off x="9279321" y="5801382"/>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3" name="Freeform 79">
            <a:extLst>
              <a:ext uri="{FF2B5EF4-FFF2-40B4-BE49-F238E27FC236}">
                <a16:creationId xmlns:a16="http://schemas.microsoft.com/office/drawing/2014/main" id="{601790ED-A3AA-669D-5FDD-F9A42EE4ACF4}"/>
              </a:ext>
            </a:extLst>
          </p:cNvPr>
          <p:cNvSpPr>
            <a:spLocks noChangeAspect="1"/>
          </p:cNvSpPr>
          <p:nvPr/>
        </p:nvSpPr>
        <p:spPr bwMode="auto">
          <a:xfrm>
            <a:off x="11324757" y="1566929"/>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4" name="Freeform 79">
            <a:extLst>
              <a:ext uri="{FF2B5EF4-FFF2-40B4-BE49-F238E27FC236}">
                <a16:creationId xmlns:a16="http://schemas.microsoft.com/office/drawing/2014/main" id="{703E3055-E38F-C993-D12E-7605E7C4E4E8}"/>
              </a:ext>
            </a:extLst>
          </p:cNvPr>
          <p:cNvSpPr>
            <a:spLocks noChangeAspect="1"/>
          </p:cNvSpPr>
          <p:nvPr/>
        </p:nvSpPr>
        <p:spPr bwMode="auto">
          <a:xfrm>
            <a:off x="8654127" y="1792153"/>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5" name="Freeform 79">
            <a:extLst>
              <a:ext uri="{FF2B5EF4-FFF2-40B4-BE49-F238E27FC236}">
                <a16:creationId xmlns:a16="http://schemas.microsoft.com/office/drawing/2014/main" id="{A78BBB6B-9BB1-0978-C91E-E8AF3DCAA717}"/>
              </a:ext>
            </a:extLst>
          </p:cNvPr>
          <p:cNvSpPr>
            <a:spLocks noChangeAspect="1"/>
          </p:cNvSpPr>
          <p:nvPr/>
        </p:nvSpPr>
        <p:spPr bwMode="auto">
          <a:xfrm>
            <a:off x="8198752" y="2593354"/>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6" name="Freeform 79">
            <a:extLst>
              <a:ext uri="{FF2B5EF4-FFF2-40B4-BE49-F238E27FC236}">
                <a16:creationId xmlns:a16="http://schemas.microsoft.com/office/drawing/2014/main" id="{03A82D4E-5C06-5165-1163-11B9B6A385DF}"/>
              </a:ext>
            </a:extLst>
          </p:cNvPr>
          <p:cNvSpPr>
            <a:spLocks noChangeAspect="1"/>
          </p:cNvSpPr>
          <p:nvPr/>
        </p:nvSpPr>
        <p:spPr bwMode="auto">
          <a:xfrm>
            <a:off x="11056684" y="987258"/>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7" name="Freeform 79">
            <a:extLst>
              <a:ext uri="{FF2B5EF4-FFF2-40B4-BE49-F238E27FC236}">
                <a16:creationId xmlns:a16="http://schemas.microsoft.com/office/drawing/2014/main" id="{7FFB67C2-9438-2C4E-05BA-EC3085F042BB}"/>
              </a:ext>
            </a:extLst>
          </p:cNvPr>
          <p:cNvSpPr>
            <a:spLocks noChangeAspect="1"/>
          </p:cNvSpPr>
          <p:nvPr/>
        </p:nvSpPr>
        <p:spPr bwMode="auto">
          <a:xfrm>
            <a:off x="10994983" y="2936613"/>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8" name="Freeform 79">
            <a:extLst>
              <a:ext uri="{FF2B5EF4-FFF2-40B4-BE49-F238E27FC236}">
                <a16:creationId xmlns:a16="http://schemas.microsoft.com/office/drawing/2014/main" id="{48422639-ABE2-233A-6891-5ABD821E6879}"/>
              </a:ext>
            </a:extLst>
          </p:cNvPr>
          <p:cNvSpPr>
            <a:spLocks noChangeAspect="1"/>
          </p:cNvSpPr>
          <p:nvPr/>
        </p:nvSpPr>
        <p:spPr bwMode="auto">
          <a:xfrm>
            <a:off x="8217164" y="3558558"/>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71" name="Freeform 79">
            <a:extLst>
              <a:ext uri="{FF2B5EF4-FFF2-40B4-BE49-F238E27FC236}">
                <a16:creationId xmlns:a16="http://schemas.microsoft.com/office/drawing/2014/main" id="{3B2228F2-9017-3A7C-CF72-4661FB6C1809}"/>
              </a:ext>
            </a:extLst>
          </p:cNvPr>
          <p:cNvSpPr>
            <a:spLocks noChangeAspect="1"/>
          </p:cNvSpPr>
          <p:nvPr/>
        </p:nvSpPr>
        <p:spPr bwMode="auto">
          <a:xfrm>
            <a:off x="8837652" y="3206639"/>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73" name="Freeform 79">
            <a:extLst>
              <a:ext uri="{FF2B5EF4-FFF2-40B4-BE49-F238E27FC236}">
                <a16:creationId xmlns:a16="http://schemas.microsoft.com/office/drawing/2014/main" id="{940D3534-4F8A-112F-15BF-452AC85A75E8}"/>
              </a:ext>
            </a:extLst>
          </p:cNvPr>
          <p:cNvSpPr>
            <a:spLocks noChangeAspect="1"/>
          </p:cNvSpPr>
          <p:nvPr/>
        </p:nvSpPr>
        <p:spPr bwMode="auto">
          <a:xfrm>
            <a:off x="9929740" y="3346649"/>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74" name="Freeform 79">
            <a:extLst>
              <a:ext uri="{FF2B5EF4-FFF2-40B4-BE49-F238E27FC236}">
                <a16:creationId xmlns:a16="http://schemas.microsoft.com/office/drawing/2014/main" id="{0BF72A52-AD41-B94E-463F-10D4FF5616F4}"/>
              </a:ext>
            </a:extLst>
          </p:cNvPr>
          <p:cNvSpPr>
            <a:spLocks noChangeAspect="1"/>
          </p:cNvSpPr>
          <p:nvPr/>
        </p:nvSpPr>
        <p:spPr bwMode="auto">
          <a:xfrm>
            <a:off x="9880462" y="4041070"/>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75" name="Freeform 79">
            <a:extLst>
              <a:ext uri="{FF2B5EF4-FFF2-40B4-BE49-F238E27FC236}">
                <a16:creationId xmlns:a16="http://schemas.microsoft.com/office/drawing/2014/main" id="{6103125C-BDDB-82F7-F90D-6BC7BCE2CC41}"/>
              </a:ext>
            </a:extLst>
          </p:cNvPr>
          <p:cNvSpPr>
            <a:spLocks noChangeAspect="1"/>
          </p:cNvSpPr>
          <p:nvPr/>
        </p:nvSpPr>
        <p:spPr bwMode="auto">
          <a:xfrm>
            <a:off x="10992951" y="4136644"/>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76" name="Freeform 79">
            <a:extLst>
              <a:ext uri="{FF2B5EF4-FFF2-40B4-BE49-F238E27FC236}">
                <a16:creationId xmlns:a16="http://schemas.microsoft.com/office/drawing/2014/main" id="{55D104E6-1850-E7CB-A129-073954E8A279}"/>
              </a:ext>
            </a:extLst>
          </p:cNvPr>
          <p:cNvSpPr>
            <a:spLocks noChangeAspect="1"/>
          </p:cNvSpPr>
          <p:nvPr/>
        </p:nvSpPr>
        <p:spPr bwMode="auto">
          <a:xfrm>
            <a:off x="8248256" y="4191073"/>
            <a:ext cx="359534"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77" name="Freeform 79">
            <a:extLst>
              <a:ext uri="{FF2B5EF4-FFF2-40B4-BE49-F238E27FC236}">
                <a16:creationId xmlns:a16="http://schemas.microsoft.com/office/drawing/2014/main" id="{B51801F1-F646-B749-D6FC-4A961C9AC22C}"/>
              </a:ext>
            </a:extLst>
          </p:cNvPr>
          <p:cNvSpPr>
            <a:spLocks noChangeAspect="1"/>
          </p:cNvSpPr>
          <p:nvPr/>
        </p:nvSpPr>
        <p:spPr bwMode="auto">
          <a:xfrm>
            <a:off x="11017703" y="4165842"/>
            <a:ext cx="359534"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9" name="TextBox 58">
            <a:extLst>
              <a:ext uri="{FF2B5EF4-FFF2-40B4-BE49-F238E27FC236}">
                <a16:creationId xmlns:a16="http://schemas.microsoft.com/office/drawing/2014/main" id="{57F2CB83-B7D8-4960-8179-C5BF953B98C8}"/>
              </a:ext>
            </a:extLst>
          </p:cNvPr>
          <p:cNvSpPr txBox="1"/>
          <p:nvPr/>
        </p:nvSpPr>
        <p:spPr>
          <a:xfrm>
            <a:off x="622295" y="5973708"/>
            <a:ext cx="6109636"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Apvienotajās pagastu pārvaldēs ir saglabātas abas pakalpojumu sniegšanas adreses.</a:t>
            </a:r>
            <a:endPar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p:txBody>
      </p:sp>
      <p:sp>
        <p:nvSpPr>
          <p:cNvPr id="60" name="Rectangle 59">
            <a:extLst>
              <a:ext uri="{FF2B5EF4-FFF2-40B4-BE49-F238E27FC236}">
                <a16:creationId xmlns:a16="http://schemas.microsoft.com/office/drawing/2014/main" id="{B0FE95F5-F794-404D-9122-2A3449A033CA}"/>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3.</a:t>
            </a:r>
            <a:r>
              <a:rPr kumimoji="0" lang="ru-RU"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4</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endParaRPr>
          </a:p>
        </p:txBody>
      </p:sp>
      <p:sp>
        <p:nvSpPr>
          <p:cNvPr id="79" name="Slide Number Placeholder 5">
            <a:extLst>
              <a:ext uri="{FF2B5EF4-FFF2-40B4-BE49-F238E27FC236}">
                <a16:creationId xmlns:a16="http://schemas.microsoft.com/office/drawing/2014/main" id="{934D4AE0-FFDA-4CD9-A310-617B7226FE14}"/>
              </a:ext>
            </a:extLst>
          </p:cNvPr>
          <p:cNvSpPr>
            <a:spLocks noGrp="1"/>
          </p:cNvSpPr>
          <p:nvPr>
            <p:ph type="sldNum" sz="quarter" idx="12"/>
          </p:nvPr>
        </p:nvSpPr>
        <p:spPr>
          <a:xfrm>
            <a:off x="617221"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45</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69" name="Date Placeholder 10">
            <a:extLst>
              <a:ext uri="{FF2B5EF4-FFF2-40B4-BE49-F238E27FC236}">
                <a16:creationId xmlns:a16="http://schemas.microsoft.com/office/drawing/2014/main" id="{1166E832-523E-40E0-AD9E-DF08E9E60114}"/>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99700723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C859A04E-D8D8-4F48-B2C0-25B6B5DBC6D3}"/>
              </a:ext>
            </a:extLst>
          </p:cNvPr>
          <p:cNvSpPr/>
          <p:nvPr/>
        </p:nvSpPr>
        <p:spPr>
          <a:xfrm>
            <a:off x="609917" y="907493"/>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1" name="Abgerundetes Rechteck 35">
            <a:extLst>
              <a:ext uri="{FF2B5EF4-FFF2-40B4-BE49-F238E27FC236}">
                <a16:creationId xmlns:a16="http://schemas.microsoft.com/office/drawing/2014/main" id="{6F36FF58-237F-4594-8C22-BACA8E68CC4F}"/>
              </a:ext>
            </a:extLst>
          </p:cNvPr>
          <p:cNvSpPr/>
          <p:nvPr/>
        </p:nvSpPr>
        <p:spPr bwMode="gray">
          <a:xfrm>
            <a:off x="6120756" y="1397001"/>
            <a:ext cx="5474978" cy="4891142"/>
          </a:xfrm>
          <a:prstGeom prst="rect">
            <a:avLst/>
          </a:prstGeom>
          <a:solidFill>
            <a:srgbClr val="F0F0F0"/>
          </a:solidFill>
          <a:ln w="25400" cap="flat" cmpd="sng" algn="ctr">
            <a:noFill/>
            <a:prstDash val="solid"/>
            <a:headEnd/>
            <a:tailEnd/>
          </a:ln>
          <a:effectLst/>
        </p:spPr>
        <p:txBody>
          <a:bodyPr lIns="640080" tIns="72000" rIns="108000" bIns="72000" anchor="ctr"/>
          <a:lstStyle/>
          <a:p>
            <a:pPr marL="534988" marR="0" lvl="0" algn="l" defTabSz="801688" rtl="0" eaLnBrk="0" fontAlgn="auto" latinLnBrk="0" hangingPunct="0">
              <a:lnSpc>
                <a:spcPct val="95000"/>
              </a:lnSpc>
              <a:spcBef>
                <a:spcPts val="0"/>
              </a:spcBef>
              <a:spcAft>
                <a:spcPts val="800"/>
              </a:spcAft>
              <a:buClr>
                <a:srgbClr val="969696"/>
              </a:buClr>
              <a:buSzTx/>
              <a:buFontTx/>
              <a:buNone/>
              <a:tabLst/>
              <a:defRPr/>
            </a:pPr>
            <a:r>
              <a:rPr kumimoji="0" lang="lv-LV" sz="16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Pakalpojumu pieejamība elektroniski</a:t>
            </a:r>
          </a:p>
          <a:p>
            <a:pPr marL="534988" marR="0" lvl="0" algn="just" defTabSz="801688" rtl="0" eaLnBrk="0" fontAlgn="auto" latinLnBrk="0" hangingPunct="0">
              <a:lnSpc>
                <a:spcPct val="95000"/>
              </a:lnSpc>
              <a:spcBef>
                <a:spcPts val="1200"/>
              </a:spcBef>
              <a:spcAft>
                <a:spcPts val="800"/>
              </a:spcAft>
              <a:buClr>
                <a:srgbClr val="969696"/>
              </a:buClr>
              <a:buSzTx/>
              <a:buFontTx/>
              <a:buNone/>
              <a:tabLst/>
              <a:defRPr/>
            </a:pPr>
            <a:r>
              <a:rPr lang="lv-LV" sz="1200" kern="0">
                <a:solidFill>
                  <a:schemeClr val="bg2"/>
                </a:solidFill>
                <a:latin typeface="EYInterstate Light" panose="02000506000000020004" pitchFamily="2" charset="0"/>
                <a:cs typeface="Arial" charset="0"/>
              </a:rPr>
              <a:t>Pēc pašvaldības pārstāvju interpretācijas 4</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no aizpildītajā anketā uzskaitītajiem pakalpojumiem ir pieejami kā e-pakalpojums.</a:t>
            </a:r>
          </a:p>
          <a:p>
            <a:pPr marL="534988" marR="0" lvl="0" algn="just" defTabSz="801688" rtl="0" eaLnBrk="0" fontAlgn="auto" latinLnBrk="0" hangingPunct="0">
              <a:lnSpc>
                <a:spcPct val="95000"/>
              </a:lnSpc>
              <a:spcBef>
                <a:spcPts val="1200"/>
              </a:spcBef>
              <a:spcAft>
                <a:spcPts val="800"/>
              </a:spcAft>
              <a:buClr>
                <a:srgbClr val="969696"/>
              </a:buClr>
              <a:buSzTx/>
              <a:buFontTx/>
              <a:buNone/>
              <a:tabLst/>
              <a:defRPr/>
            </a:pPr>
            <a:r>
              <a:rPr lang="lv-LV" sz="1200" kern="0">
                <a:solidFill>
                  <a:schemeClr val="bg2"/>
                </a:solidFill>
                <a:latin typeface="EYInterstate Light" panose="02000506000000020004" pitchFamily="2" charset="0"/>
                <a:cs typeface="Arial" charset="0"/>
              </a:rPr>
              <a:t>Pašvaldības mājaslapā norādīto e-formu skaits šobrīd: 48</a:t>
            </a:r>
          </a:p>
          <a:p>
            <a:pPr marL="534988" algn="just" defTabSz="801688" eaLnBrk="0" hangingPunct="0">
              <a:lnSpc>
                <a:spcPct val="95000"/>
              </a:lnSpc>
              <a:spcAft>
                <a:spcPts val="800"/>
              </a:spcAft>
              <a:buClr>
                <a:srgbClr val="969696"/>
              </a:buClr>
              <a:defRPr/>
            </a:pPr>
            <a:r>
              <a:rPr lang="lv-LV" sz="1200" kern="0">
                <a:solidFill>
                  <a:schemeClr val="bg2"/>
                </a:solidFill>
                <a:latin typeface="EYInterstate Light" panose="02000506000000020004" pitchFamily="2" charset="0"/>
                <a:cs typeface="Arial" charset="0"/>
              </a:rPr>
              <a:t>Latvija.lv norādīto e-pakalpojumu skaits šobrīd: 19</a:t>
            </a:r>
          </a:p>
          <a:p>
            <a:pPr marL="534988" algn="just" defTabSz="801688" eaLnBrk="0" hangingPunct="0">
              <a:lnSpc>
                <a:spcPct val="95000"/>
              </a:lnSpc>
              <a:spcAft>
                <a:spcPts val="800"/>
              </a:spcAft>
              <a:buClr>
                <a:srgbClr val="969696"/>
              </a:buClr>
              <a:defRPr/>
            </a:pPr>
            <a:endParaRPr lang="lv-LV" sz="1400" kern="0">
              <a:solidFill>
                <a:schemeClr val="bg2"/>
              </a:solidFill>
              <a:latin typeface="EYInterstate Light" panose="02000506000000020004" pitchFamily="2" charset="0"/>
              <a:cs typeface="Arial" charset="0"/>
            </a:endParaRPr>
          </a:p>
          <a:p>
            <a:pPr marL="534988" algn="just" defTabSz="801688" eaLnBrk="0" hangingPunct="0">
              <a:lnSpc>
                <a:spcPct val="95000"/>
              </a:lnSpc>
              <a:spcAft>
                <a:spcPts val="800"/>
              </a:spcAft>
              <a:buClr>
                <a:srgbClr val="969696"/>
              </a:buClr>
              <a:defRPr/>
            </a:pPr>
            <a:endParaRPr kumimoji="0" lang="lv-LV" sz="14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534988" algn="just" defTabSz="801688" eaLnBrk="0" hangingPunct="0">
              <a:lnSpc>
                <a:spcPct val="95000"/>
              </a:lnSpc>
              <a:spcAft>
                <a:spcPts val="800"/>
              </a:spcAft>
              <a:buClr>
                <a:srgbClr val="969696"/>
              </a:buClr>
              <a:defRPr/>
            </a:pPr>
            <a:endParaRPr lang="lv-LV" sz="1400" kern="0">
              <a:solidFill>
                <a:schemeClr val="bg2"/>
              </a:solidFill>
              <a:latin typeface="EYInterstate Light" panose="02000506000000020004" pitchFamily="2" charset="0"/>
              <a:cs typeface="Arial" charset="0"/>
            </a:endParaRPr>
          </a:p>
          <a:p>
            <a:pPr marL="534988" algn="just" defTabSz="801688" eaLnBrk="0" hangingPunct="0">
              <a:lnSpc>
                <a:spcPct val="95000"/>
              </a:lnSpc>
              <a:spcAft>
                <a:spcPts val="800"/>
              </a:spcAft>
              <a:buClr>
                <a:srgbClr val="969696"/>
              </a:buClr>
              <a:defRPr/>
            </a:pPr>
            <a:endParaRPr kumimoji="0" lang="lv-LV" sz="14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534988" marR="0" lvl="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14" name="Abgerundetes Rechteck 35">
            <a:extLst>
              <a:ext uri="{FF2B5EF4-FFF2-40B4-BE49-F238E27FC236}">
                <a16:creationId xmlns:a16="http://schemas.microsoft.com/office/drawing/2014/main" id="{0463D941-5282-473C-B34A-0C280712A1C2}"/>
              </a:ext>
            </a:extLst>
          </p:cNvPr>
          <p:cNvSpPr/>
          <p:nvPr/>
        </p:nvSpPr>
        <p:spPr bwMode="gray">
          <a:xfrm>
            <a:off x="609917" y="1397000"/>
            <a:ext cx="5474978" cy="4891143"/>
          </a:xfrm>
          <a:prstGeom prst="rect">
            <a:avLst/>
          </a:prstGeom>
          <a:solidFill>
            <a:srgbClr val="F0F0F0"/>
          </a:solidFill>
          <a:ln w="25400" cap="flat" cmpd="sng" algn="ctr">
            <a:noFill/>
            <a:prstDash val="solid"/>
            <a:headEnd/>
            <a:tailEnd/>
          </a:ln>
          <a:effectLst/>
        </p:spPr>
        <p:txBody>
          <a:bodyPr lIns="640080" tIns="72000" rIns="108000" bIns="72000" anchor="ctr"/>
          <a:lstStyle/>
          <a:p>
            <a:pPr marL="534988" marR="0" lvl="0" algn="l" defTabSz="801688" rtl="0" eaLnBrk="0" fontAlgn="auto" latinLnBrk="0" hangingPunct="0">
              <a:lnSpc>
                <a:spcPct val="95000"/>
              </a:lnSpc>
              <a:spcBef>
                <a:spcPts val="0"/>
              </a:spcBef>
              <a:spcAft>
                <a:spcPts val="800"/>
              </a:spcAft>
              <a:buClr>
                <a:srgbClr val="969696"/>
              </a:buClr>
              <a:buSzTx/>
              <a:buFontTx/>
              <a:buNone/>
              <a:tabLst/>
              <a:defRPr/>
            </a:pPr>
            <a:r>
              <a:rPr kumimoji="0" lang="lv-LV" sz="16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Pakalpojumu pieejamības izvērtējuma metodika pašvaldībā</a:t>
            </a:r>
          </a:p>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Tā kā problēmas ar pakalpojumu pieejamību ir viens no iemesliem kādēļ lauku iedzīvotāji izvēlas pārcelšanos uz dzīvi citur, līdz ar to pašvaldībai nebija mērķis samazināt pakalpojumu sniegšanas vietas. Atkarībā no apdzīvotības intensitātes un pieejamības, vērtējot attālumu, tika izveidotas teritoriālo struktūru apvienības, kur pagasta pārvaldēs nav nepieciešami klientu apkalpošanas centri, pagasta pārvaldes, kurās ir tikai klientu apkalpošanas centri un pagasta pārvaldes, kuru pārziņā ir vairāku pagastu klientu apkalpošanas centri. Pakalpojumu sniegšanas vietas Dobeles novadā nav mainītas. Tērvetes novada domes vietā strādā Tērvetes pagasta pārvalde un Auces novada domes vietā - Auces pilsētas pārvalde.</a:t>
            </a:r>
          </a:p>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Lai izvērtētu iepriekšminētos apstākļus un pieņemtu lēmumus tika izveidota apvienotā darba grupa.</a:t>
            </a:r>
          </a:p>
        </p:txBody>
      </p:sp>
      <p:sp>
        <p:nvSpPr>
          <p:cNvPr id="17" name="Freeform 38">
            <a:extLst>
              <a:ext uri="{FF2B5EF4-FFF2-40B4-BE49-F238E27FC236}">
                <a16:creationId xmlns:a16="http://schemas.microsoft.com/office/drawing/2014/main" id="{32547100-D15B-47A7-9F44-55AD0775B024}"/>
              </a:ext>
            </a:extLst>
          </p:cNvPr>
          <p:cNvSpPr>
            <a:spLocks noChangeAspect="1" noEditPoints="1"/>
          </p:cNvSpPr>
          <p:nvPr/>
        </p:nvSpPr>
        <p:spPr bwMode="auto">
          <a:xfrm>
            <a:off x="6383818" y="2267224"/>
            <a:ext cx="652323" cy="619208"/>
          </a:xfrm>
          <a:custGeom>
            <a:avLst/>
            <a:gdLst>
              <a:gd name="T0" fmla="*/ 2147483647 w 5332"/>
              <a:gd name="T1" fmla="*/ 2147483647 h 4763"/>
              <a:gd name="T2" fmla="*/ 2147483647 w 5332"/>
              <a:gd name="T3" fmla="*/ 2147483647 h 4763"/>
              <a:gd name="T4" fmla="*/ 2147483647 w 5332"/>
              <a:gd name="T5" fmla="*/ 2147483647 h 4763"/>
              <a:gd name="T6" fmla="*/ 2147483647 w 5332"/>
              <a:gd name="T7" fmla="*/ 2147483647 h 4763"/>
              <a:gd name="T8" fmla="*/ 2147483647 w 5332"/>
              <a:gd name="T9" fmla="*/ 2147483647 h 4763"/>
              <a:gd name="T10" fmla="*/ 2147483647 w 5332"/>
              <a:gd name="T11" fmla="*/ 2147483647 h 4763"/>
              <a:gd name="T12" fmla="*/ 2147483647 w 5332"/>
              <a:gd name="T13" fmla="*/ 2147483647 h 4763"/>
              <a:gd name="T14" fmla="*/ 2147483647 w 5332"/>
              <a:gd name="T15" fmla="*/ 2147483647 h 4763"/>
              <a:gd name="T16" fmla="*/ 2147483647 w 5332"/>
              <a:gd name="T17" fmla="*/ 2147483647 h 4763"/>
              <a:gd name="T18" fmla="*/ 2147483647 w 5332"/>
              <a:gd name="T19" fmla="*/ 2147483647 h 4763"/>
              <a:gd name="T20" fmla="*/ 2147483647 w 5332"/>
              <a:gd name="T21" fmla="*/ 2147483647 h 4763"/>
              <a:gd name="T22" fmla="*/ 2147483647 w 5332"/>
              <a:gd name="T23" fmla="*/ 2147483647 h 4763"/>
              <a:gd name="T24" fmla="*/ 2147483647 w 5332"/>
              <a:gd name="T25" fmla="*/ 2147483647 h 4763"/>
              <a:gd name="T26" fmla="*/ 2147483647 w 5332"/>
              <a:gd name="T27" fmla="*/ 2147483647 h 4763"/>
              <a:gd name="T28" fmla="*/ 2147483647 w 5332"/>
              <a:gd name="T29" fmla="*/ 2147483647 h 4763"/>
              <a:gd name="T30" fmla="*/ 2147483647 w 5332"/>
              <a:gd name="T31" fmla="*/ 2147483647 h 4763"/>
              <a:gd name="T32" fmla="*/ 2147483647 w 5332"/>
              <a:gd name="T33" fmla="*/ 2147483647 h 4763"/>
              <a:gd name="T34" fmla="*/ 2147483647 w 5332"/>
              <a:gd name="T35" fmla="*/ 2147483647 h 4763"/>
              <a:gd name="T36" fmla="*/ 2147483647 w 5332"/>
              <a:gd name="T37" fmla="*/ 2147483647 h 4763"/>
              <a:gd name="T38" fmla="*/ 2147483647 w 5332"/>
              <a:gd name="T39" fmla="*/ 2147483647 h 4763"/>
              <a:gd name="T40" fmla="*/ 2147483647 w 5332"/>
              <a:gd name="T41" fmla="*/ 0 h 4763"/>
              <a:gd name="T42" fmla="*/ 2147483647 w 5332"/>
              <a:gd name="T43" fmla="*/ 2147483647 h 4763"/>
              <a:gd name="T44" fmla="*/ 2147483647 w 5332"/>
              <a:gd name="T45" fmla="*/ 2147483647 h 4763"/>
              <a:gd name="T46" fmla="*/ 2147483647 w 5332"/>
              <a:gd name="T47" fmla="*/ 2147483647 h 4763"/>
              <a:gd name="T48" fmla="*/ 2147483647 w 5332"/>
              <a:gd name="T49" fmla="*/ 2147483647 h 4763"/>
              <a:gd name="T50" fmla="*/ 2147483647 w 5332"/>
              <a:gd name="T51" fmla="*/ 2147483647 h 4763"/>
              <a:gd name="T52" fmla="*/ 2147483647 w 5332"/>
              <a:gd name="T53" fmla="*/ 2147483647 h 4763"/>
              <a:gd name="T54" fmla="*/ 2147483647 w 5332"/>
              <a:gd name="T55" fmla="*/ 2147483647 h 4763"/>
              <a:gd name="T56" fmla="*/ 2147483647 w 5332"/>
              <a:gd name="T57" fmla="*/ 2147483647 h 4763"/>
              <a:gd name="T58" fmla="*/ 0 w 5332"/>
              <a:gd name="T59" fmla="*/ 2147483647 h 4763"/>
              <a:gd name="T60" fmla="*/ 2147483647 w 5332"/>
              <a:gd name="T61" fmla="*/ 2147483647 h 4763"/>
              <a:gd name="T62" fmla="*/ 2147483647 w 5332"/>
              <a:gd name="T63" fmla="*/ 2147483647 h 4763"/>
              <a:gd name="T64" fmla="*/ 2147483647 w 5332"/>
              <a:gd name="T65" fmla="*/ 0 h 4763"/>
              <a:gd name="T66" fmla="*/ 2147483647 w 5332"/>
              <a:gd name="T67" fmla="*/ 2147483647 h 4763"/>
              <a:gd name="T68" fmla="*/ 2147483647 w 5332"/>
              <a:gd name="T69" fmla="*/ 2147483647 h 4763"/>
              <a:gd name="T70" fmla="*/ 2147483647 w 5332"/>
              <a:gd name="T71" fmla="*/ 2147483647 h 4763"/>
              <a:gd name="T72" fmla="*/ 2147483647 w 5332"/>
              <a:gd name="T73" fmla="*/ 2147483647 h 4763"/>
              <a:gd name="T74" fmla="*/ 2147483647 w 5332"/>
              <a:gd name="T75" fmla="*/ 2147483647 h 4763"/>
              <a:gd name="T76" fmla="*/ 2147483647 w 5332"/>
              <a:gd name="T77" fmla="*/ 2147483647 h 4763"/>
              <a:gd name="T78" fmla="*/ 2147483647 w 5332"/>
              <a:gd name="T79" fmla="*/ 2147483647 h 4763"/>
              <a:gd name="T80" fmla="*/ 2147483647 w 5332"/>
              <a:gd name="T81" fmla="*/ 2147483647 h 4763"/>
              <a:gd name="T82" fmla="*/ 2147483647 w 5332"/>
              <a:gd name="T83" fmla="*/ 2147483647 h 4763"/>
              <a:gd name="T84" fmla="*/ 2147483647 w 5332"/>
              <a:gd name="T85" fmla="*/ 2147483647 h 4763"/>
              <a:gd name="T86" fmla="*/ 2147483647 w 5332"/>
              <a:gd name="T87" fmla="*/ 2147483647 h 4763"/>
              <a:gd name="T88" fmla="*/ 2147483647 w 5332"/>
              <a:gd name="T89" fmla="*/ 2147483647 h 4763"/>
              <a:gd name="T90" fmla="*/ 2147483647 w 5332"/>
              <a:gd name="T91" fmla="*/ 2147483647 h 4763"/>
              <a:gd name="T92" fmla="*/ 2147483647 w 5332"/>
              <a:gd name="T93" fmla="*/ 2147483647 h 4763"/>
              <a:gd name="T94" fmla="*/ 2147483647 w 5332"/>
              <a:gd name="T95" fmla="*/ 2147483647 h 4763"/>
              <a:gd name="T96" fmla="*/ 2147483647 w 5332"/>
              <a:gd name="T97" fmla="*/ 2147483647 h 4763"/>
              <a:gd name="T98" fmla="*/ 2147483647 w 5332"/>
              <a:gd name="T99" fmla="*/ 2147483647 h 4763"/>
              <a:gd name="T100" fmla="*/ 2147483647 w 5332"/>
              <a:gd name="T101" fmla="*/ 2147483647 h 4763"/>
              <a:gd name="T102" fmla="*/ 2147483647 w 5332"/>
              <a:gd name="T103" fmla="*/ 2147483647 h 4763"/>
              <a:gd name="T104" fmla="*/ 2147483647 w 5332"/>
              <a:gd name="T105" fmla="*/ 2147483647 h 4763"/>
              <a:gd name="T106" fmla="*/ 2147483647 w 5332"/>
              <a:gd name="T107" fmla="*/ 2147483647 h 4763"/>
              <a:gd name="T108" fmla="*/ 2147483647 w 5332"/>
              <a:gd name="T109" fmla="*/ 2147483647 h 4763"/>
              <a:gd name="T110" fmla="*/ 2147483647 w 5332"/>
              <a:gd name="T111" fmla="*/ 2147483647 h 4763"/>
              <a:gd name="T112" fmla="*/ 2147483647 w 5332"/>
              <a:gd name="T113" fmla="*/ 2147483647 h 4763"/>
              <a:gd name="T114" fmla="*/ 2147483647 w 5332"/>
              <a:gd name="T115" fmla="*/ 2147483647 h 4763"/>
              <a:gd name="T116" fmla="*/ 2147483647 w 5332"/>
              <a:gd name="T117" fmla="*/ 2147483647 h 4763"/>
              <a:gd name="T118" fmla="*/ 2147483647 w 5332"/>
              <a:gd name="T119" fmla="*/ 2147483647 h 4763"/>
              <a:gd name="T120" fmla="*/ 2147483647 w 5332"/>
              <a:gd name="T121" fmla="*/ 2147483647 h 4763"/>
              <a:gd name="T122" fmla="*/ 2147483647 w 5332"/>
              <a:gd name="T123" fmla="*/ 2147483647 h 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32"/>
              <a:gd name="T187" fmla="*/ 0 h 4763"/>
              <a:gd name="T188" fmla="*/ 5332 w 5332"/>
              <a:gd name="T189" fmla="*/ 4763 h 47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32" h="4763">
                <a:moveTo>
                  <a:pt x="2131" y="4305"/>
                </a:moveTo>
                <a:lnTo>
                  <a:pt x="2885" y="4305"/>
                </a:lnTo>
                <a:lnTo>
                  <a:pt x="2885" y="4413"/>
                </a:lnTo>
                <a:lnTo>
                  <a:pt x="2041" y="4413"/>
                </a:lnTo>
                <a:lnTo>
                  <a:pt x="1813" y="4548"/>
                </a:lnTo>
                <a:lnTo>
                  <a:pt x="3514" y="4548"/>
                </a:lnTo>
                <a:lnTo>
                  <a:pt x="3259" y="4394"/>
                </a:lnTo>
                <a:lnTo>
                  <a:pt x="3248" y="4386"/>
                </a:lnTo>
                <a:lnTo>
                  <a:pt x="3239" y="4379"/>
                </a:lnTo>
                <a:lnTo>
                  <a:pt x="3230" y="4371"/>
                </a:lnTo>
                <a:lnTo>
                  <a:pt x="3223" y="4365"/>
                </a:lnTo>
                <a:lnTo>
                  <a:pt x="3216" y="4356"/>
                </a:lnTo>
                <a:lnTo>
                  <a:pt x="3209" y="4347"/>
                </a:lnTo>
                <a:lnTo>
                  <a:pt x="3205" y="4339"/>
                </a:lnTo>
                <a:lnTo>
                  <a:pt x="3201" y="4331"/>
                </a:lnTo>
                <a:lnTo>
                  <a:pt x="3195" y="4312"/>
                </a:lnTo>
                <a:lnTo>
                  <a:pt x="3191" y="4292"/>
                </a:lnTo>
                <a:lnTo>
                  <a:pt x="3189" y="4271"/>
                </a:lnTo>
                <a:lnTo>
                  <a:pt x="3189" y="4246"/>
                </a:lnTo>
                <a:lnTo>
                  <a:pt x="3189" y="4063"/>
                </a:lnTo>
                <a:lnTo>
                  <a:pt x="3404" y="4063"/>
                </a:lnTo>
                <a:lnTo>
                  <a:pt x="3404" y="4175"/>
                </a:lnTo>
                <a:lnTo>
                  <a:pt x="3404" y="4197"/>
                </a:lnTo>
                <a:lnTo>
                  <a:pt x="3408" y="4213"/>
                </a:lnTo>
                <a:lnTo>
                  <a:pt x="3413" y="4228"/>
                </a:lnTo>
                <a:lnTo>
                  <a:pt x="3420" y="4238"/>
                </a:lnTo>
                <a:lnTo>
                  <a:pt x="3431" y="4249"/>
                </a:lnTo>
                <a:lnTo>
                  <a:pt x="3443" y="4259"/>
                </a:lnTo>
                <a:lnTo>
                  <a:pt x="3475" y="4277"/>
                </a:lnTo>
                <a:lnTo>
                  <a:pt x="3815" y="4480"/>
                </a:lnTo>
                <a:lnTo>
                  <a:pt x="3827" y="4487"/>
                </a:lnTo>
                <a:lnTo>
                  <a:pt x="3836" y="4495"/>
                </a:lnTo>
                <a:lnTo>
                  <a:pt x="3847" y="4503"/>
                </a:lnTo>
                <a:lnTo>
                  <a:pt x="3855" y="4512"/>
                </a:lnTo>
                <a:lnTo>
                  <a:pt x="3863" y="4523"/>
                </a:lnTo>
                <a:lnTo>
                  <a:pt x="3871" y="4532"/>
                </a:lnTo>
                <a:lnTo>
                  <a:pt x="3876" y="4544"/>
                </a:lnTo>
                <a:lnTo>
                  <a:pt x="3882" y="4555"/>
                </a:lnTo>
                <a:lnTo>
                  <a:pt x="3887" y="4566"/>
                </a:lnTo>
                <a:lnTo>
                  <a:pt x="3891" y="4578"/>
                </a:lnTo>
                <a:lnTo>
                  <a:pt x="3894" y="4590"/>
                </a:lnTo>
                <a:lnTo>
                  <a:pt x="3896" y="4602"/>
                </a:lnTo>
                <a:lnTo>
                  <a:pt x="3898" y="4614"/>
                </a:lnTo>
                <a:lnTo>
                  <a:pt x="3898" y="4625"/>
                </a:lnTo>
                <a:lnTo>
                  <a:pt x="3898" y="4637"/>
                </a:lnTo>
                <a:lnTo>
                  <a:pt x="3896" y="4649"/>
                </a:lnTo>
                <a:lnTo>
                  <a:pt x="3895" y="4661"/>
                </a:lnTo>
                <a:lnTo>
                  <a:pt x="3892" y="4672"/>
                </a:lnTo>
                <a:lnTo>
                  <a:pt x="3888" y="4682"/>
                </a:lnTo>
                <a:lnTo>
                  <a:pt x="3884" y="4693"/>
                </a:lnTo>
                <a:lnTo>
                  <a:pt x="3879" y="4703"/>
                </a:lnTo>
                <a:lnTo>
                  <a:pt x="3872" y="4712"/>
                </a:lnTo>
                <a:lnTo>
                  <a:pt x="3865" y="4721"/>
                </a:lnTo>
                <a:lnTo>
                  <a:pt x="3857" y="4729"/>
                </a:lnTo>
                <a:lnTo>
                  <a:pt x="3848" y="4736"/>
                </a:lnTo>
                <a:lnTo>
                  <a:pt x="3839" y="4743"/>
                </a:lnTo>
                <a:lnTo>
                  <a:pt x="3828" y="4750"/>
                </a:lnTo>
                <a:lnTo>
                  <a:pt x="3816" y="4754"/>
                </a:lnTo>
                <a:lnTo>
                  <a:pt x="3804" y="4758"/>
                </a:lnTo>
                <a:lnTo>
                  <a:pt x="3790" y="4760"/>
                </a:lnTo>
                <a:lnTo>
                  <a:pt x="3777" y="4763"/>
                </a:lnTo>
                <a:lnTo>
                  <a:pt x="3761" y="4763"/>
                </a:lnTo>
                <a:lnTo>
                  <a:pt x="1571" y="4763"/>
                </a:lnTo>
                <a:lnTo>
                  <a:pt x="1556" y="4763"/>
                </a:lnTo>
                <a:lnTo>
                  <a:pt x="1542" y="4760"/>
                </a:lnTo>
                <a:lnTo>
                  <a:pt x="1528" y="4758"/>
                </a:lnTo>
                <a:lnTo>
                  <a:pt x="1516" y="4754"/>
                </a:lnTo>
                <a:lnTo>
                  <a:pt x="1504" y="4750"/>
                </a:lnTo>
                <a:lnTo>
                  <a:pt x="1493" y="4743"/>
                </a:lnTo>
                <a:lnTo>
                  <a:pt x="1484" y="4736"/>
                </a:lnTo>
                <a:lnTo>
                  <a:pt x="1475" y="4729"/>
                </a:lnTo>
                <a:lnTo>
                  <a:pt x="1467" y="4721"/>
                </a:lnTo>
                <a:lnTo>
                  <a:pt x="1460" y="4712"/>
                </a:lnTo>
                <a:lnTo>
                  <a:pt x="1453" y="4703"/>
                </a:lnTo>
                <a:lnTo>
                  <a:pt x="1448" y="4693"/>
                </a:lnTo>
                <a:lnTo>
                  <a:pt x="1444" y="4682"/>
                </a:lnTo>
                <a:lnTo>
                  <a:pt x="1440" y="4672"/>
                </a:lnTo>
                <a:lnTo>
                  <a:pt x="1437" y="4660"/>
                </a:lnTo>
                <a:lnTo>
                  <a:pt x="1436" y="4649"/>
                </a:lnTo>
                <a:lnTo>
                  <a:pt x="1434" y="4637"/>
                </a:lnTo>
                <a:lnTo>
                  <a:pt x="1434" y="4625"/>
                </a:lnTo>
                <a:lnTo>
                  <a:pt x="1434" y="4613"/>
                </a:lnTo>
                <a:lnTo>
                  <a:pt x="1436" y="4601"/>
                </a:lnTo>
                <a:lnTo>
                  <a:pt x="1438" y="4590"/>
                </a:lnTo>
                <a:lnTo>
                  <a:pt x="1441" y="4578"/>
                </a:lnTo>
                <a:lnTo>
                  <a:pt x="1445" y="4566"/>
                </a:lnTo>
                <a:lnTo>
                  <a:pt x="1450" y="4555"/>
                </a:lnTo>
                <a:lnTo>
                  <a:pt x="1456" y="4543"/>
                </a:lnTo>
                <a:lnTo>
                  <a:pt x="1462" y="4532"/>
                </a:lnTo>
                <a:lnTo>
                  <a:pt x="1469" y="4523"/>
                </a:lnTo>
                <a:lnTo>
                  <a:pt x="1477" y="4512"/>
                </a:lnTo>
                <a:lnTo>
                  <a:pt x="1487" y="4503"/>
                </a:lnTo>
                <a:lnTo>
                  <a:pt x="1496" y="4495"/>
                </a:lnTo>
                <a:lnTo>
                  <a:pt x="1507" y="4487"/>
                </a:lnTo>
                <a:lnTo>
                  <a:pt x="1517" y="4480"/>
                </a:lnTo>
                <a:lnTo>
                  <a:pt x="1864" y="4277"/>
                </a:lnTo>
                <a:lnTo>
                  <a:pt x="1877" y="4268"/>
                </a:lnTo>
                <a:lnTo>
                  <a:pt x="1890" y="4256"/>
                </a:lnTo>
                <a:lnTo>
                  <a:pt x="1901" y="4242"/>
                </a:lnTo>
                <a:lnTo>
                  <a:pt x="1911" y="4228"/>
                </a:lnTo>
                <a:lnTo>
                  <a:pt x="1919" y="4212"/>
                </a:lnTo>
                <a:lnTo>
                  <a:pt x="1924" y="4194"/>
                </a:lnTo>
                <a:lnTo>
                  <a:pt x="1928" y="4177"/>
                </a:lnTo>
                <a:lnTo>
                  <a:pt x="1929" y="4158"/>
                </a:lnTo>
                <a:lnTo>
                  <a:pt x="1929" y="4063"/>
                </a:lnTo>
                <a:lnTo>
                  <a:pt x="2144" y="4063"/>
                </a:lnTo>
                <a:lnTo>
                  <a:pt x="2144" y="4198"/>
                </a:lnTo>
                <a:lnTo>
                  <a:pt x="2143" y="4226"/>
                </a:lnTo>
                <a:lnTo>
                  <a:pt x="2141" y="4257"/>
                </a:lnTo>
                <a:lnTo>
                  <a:pt x="2137" y="4285"/>
                </a:lnTo>
                <a:lnTo>
                  <a:pt x="2135" y="4296"/>
                </a:lnTo>
                <a:lnTo>
                  <a:pt x="2131" y="4305"/>
                </a:lnTo>
                <a:close/>
                <a:moveTo>
                  <a:pt x="5117" y="3741"/>
                </a:moveTo>
                <a:lnTo>
                  <a:pt x="5117" y="215"/>
                </a:lnTo>
                <a:lnTo>
                  <a:pt x="215" y="215"/>
                </a:lnTo>
                <a:lnTo>
                  <a:pt x="215" y="3741"/>
                </a:lnTo>
                <a:lnTo>
                  <a:pt x="5117" y="3741"/>
                </a:lnTo>
                <a:close/>
                <a:moveTo>
                  <a:pt x="182" y="0"/>
                </a:moveTo>
                <a:lnTo>
                  <a:pt x="5151" y="0"/>
                </a:lnTo>
                <a:lnTo>
                  <a:pt x="5167" y="1"/>
                </a:lnTo>
                <a:lnTo>
                  <a:pt x="5183" y="3"/>
                </a:lnTo>
                <a:lnTo>
                  <a:pt x="5199" y="7"/>
                </a:lnTo>
                <a:lnTo>
                  <a:pt x="5215" y="12"/>
                </a:lnTo>
                <a:lnTo>
                  <a:pt x="5231" y="19"/>
                </a:lnTo>
                <a:lnTo>
                  <a:pt x="5246" y="27"/>
                </a:lnTo>
                <a:lnTo>
                  <a:pt x="5261" y="36"/>
                </a:lnTo>
                <a:lnTo>
                  <a:pt x="5274" y="46"/>
                </a:lnTo>
                <a:lnTo>
                  <a:pt x="5286" y="58"/>
                </a:lnTo>
                <a:lnTo>
                  <a:pt x="5297" y="71"/>
                </a:lnTo>
                <a:lnTo>
                  <a:pt x="5308" y="86"/>
                </a:lnTo>
                <a:lnTo>
                  <a:pt x="5316" y="101"/>
                </a:lnTo>
                <a:lnTo>
                  <a:pt x="5323" y="117"/>
                </a:lnTo>
                <a:lnTo>
                  <a:pt x="5328" y="134"/>
                </a:lnTo>
                <a:lnTo>
                  <a:pt x="5331" y="153"/>
                </a:lnTo>
                <a:lnTo>
                  <a:pt x="5332" y="173"/>
                </a:lnTo>
                <a:lnTo>
                  <a:pt x="5332" y="3782"/>
                </a:lnTo>
                <a:lnTo>
                  <a:pt x="5331" y="3802"/>
                </a:lnTo>
                <a:lnTo>
                  <a:pt x="5328" y="3821"/>
                </a:lnTo>
                <a:lnTo>
                  <a:pt x="5323" y="3839"/>
                </a:lnTo>
                <a:lnTo>
                  <a:pt x="5316" y="3855"/>
                </a:lnTo>
                <a:lnTo>
                  <a:pt x="5308" y="3869"/>
                </a:lnTo>
                <a:lnTo>
                  <a:pt x="5297" y="3884"/>
                </a:lnTo>
                <a:lnTo>
                  <a:pt x="5286" y="3898"/>
                </a:lnTo>
                <a:lnTo>
                  <a:pt x="5274" y="3910"/>
                </a:lnTo>
                <a:lnTo>
                  <a:pt x="5261" y="3919"/>
                </a:lnTo>
                <a:lnTo>
                  <a:pt x="5246" y="3928"/>
                </a:lnTo>
                <a:lnTo>
                  <a:pt x="5231" y="3937"/>
                </a:lnTo>
                <a:lnTo>
                  <a:pt x="5215" y="3943"/>
                </a:lnTo>
                <a:lnTo>
                  <a:pt x="5199" y="3949"/>
                </a:lnTo>
                <a:lnTo>
                  <a:pt x="5183" y="3953"/>
                </a:lnTo>
                <a:lnTo>
                  <a:pt x="5167" y="3954"/>
                </a:lnTo>
                <a:lnTo>
                  <a:pt x="5151" y="3955"/>
                </a:lnTo>
                <a:lnTo>
                  <a:pt x="182" y="3955"/>
                </a:lnTo>
                <a:lnTo>
                  <a:pt x="165" y="3954"/>
                </a:lnTo>
                <a:lnTo>
                  <a:pt x="149" y="3953"/>
                </a:lnTo>
                <a:lnTo>
                  <a:pt x="133" y="3949"/>
                </a:lnTo>
                <a:lnTo>
                  <a:pt x="117" y="3943"/>
                </a:lnTo>
                <a:lnTo>
                  <a:pt x="101" y="3937"/>
                </a:lnTo>
                <a:lnTo>
                  <a:pt x="86" y="3928"/>
                </a:lnTo>
                <a:lnTo>
                  <a:pt x="72" y="3919"/>
                </a:lnTo>
                <a:lnTo>
                  <a:pt x="59" y="3910"/>
                </a:lnTo>
                <a:lnTo>
                  <a:pt x="46" y="3898"/>
                </a:lnTo>
                <a:lnTo>
                  <a:pt x="35" y="3884"/>
                </a:lnTo>
                <a:lnTo>
                  <a:pt x="25" y="3869"/>
                </a:lnTo>
                <a:lnTo>
                  <a:pt x="16" y="3855"/>
                </a:lnTo>
                <a:lnTo>
                  <a:pt x="9" y="3839"/>
                </a:lnTo>
                <a:lnTo>
                  <a:pt x="5" y="3821"/>
                </a:lnTo>
                <a:lnTo>
                  <a:pt x="1" y="3802"/>
                </a:lnTo>
                <a:lnTo>
                  <a:pt x="0" y="3782"/>
                </a:lnTo>
                <a:lnTo>
                  <a:pt x="0" y="173"/>
                </a:lnTo>
                <a:lnTo>
                  <a:pt x="1" y="153"/>
                </a:lnTo>
                <a:lnTo>
                  <a:pt x="5" y="134"/>
                </a:lnTo>
                <a:lnTo>
                  <a:pt x="9" y="117"/>
                </a:lnTo>
                <a:lnTo>
                  <a:pt x="16" y="101"/>
                </a:lnTo>
                <a:lnTo>
                  <a:pt x="25" y="86"/>
                </a:lnTo>
                <a:lnTo>
                  <a:pt x="35" y="71"/>
                </a:lnTo>
                <a:lnTo>
                  <a:pt x="46" y="58"/>
                </a:lnTo>
                <a:lnTo>
                  <a:pt x="59" y="46"/>
                </a:lnTo>
                <a:lnTo>
                  <a:pt x="72" y="36"/>
                </a:lnTo>
                <a:lnTo>
                  <a:pt x="86" y="27"/>
                </a:lnTo>
                <a:lnTo>
                  <a:pt x="101" y="19"/>
                </a:lnTo>
                <a:lnTo>
                  <a:pt x="117" y="12"/>
                </a:lnTo>
                <a:lnTo>
                  <a:pt x="133" y="7"/>
                </a:lnTo>
                <a:lnTo>
                  <a:pt x="149" y="3"/>
                </a:lnTo>
                <a:lnTo>
                  <a:pt x="165" y="1"/>
                </a:lnTo>
                <a:lnTo>
                  <a:pt x="182" y="0"/>
                </a:lnTo>
                <a:close/>
                <a:moveTo>
                  <a:pt x="1728" y="2250"/>
                </a:moveTo>
                <a:lnTo>
                  <a:pt x="1542" y="2250"/>
                </a:lnTo>
                <a:lnTo>
                  <a:pt x="1411" y="1737"/>
                </a:lnTo>
                <a:lnTo>
                  <a:pt x="1281" y="2250"/>
                </a:lnTo>
                <a:lnTo>
                  <a:pt x="1094" y="2250"/>
                </a:lnTo>
                <a:lnTo>
                  <a:pt x="848" y="1397"/>
                </a:lnTo>
                <a:lnTo>
                  <a:pt x="1076" y="1397"/>
                </a:lnTo>
                <a:lnTo>
                  <a:pt x="1191" y="1886"/>
                </a:lnTo>
                <a:lnTo>
                  <a:pt x="1322" y="1397"/>
                </a:lnTo>
                <a:lnTo>
                  <a:pt x="1507" y="1397"/>
                </a:lnTo>
                <a:lnTo>
                  <a:pt x="1637" y="1886"/>
                </a:lnTo>
                <a:lnTo>
                  <a:pt x="1752" y="1397"/>
                </a:lnTo>
                <a:lnTo>
                  <a:pt x="1974" y="1397"/>
                </a:lnTo>
                <a:lnTo>
                  <a:pt x="1728" y="2250"/>
                </a:lnTo>
                <a:close/>
                <a:moveTo>
                  <a:pt x="2983" y="2250"/>
                </a:moveTo>
                <a:lnTo>
                  <a:pt x="2796" y="2250"/>
                </a:lnTo>
                <a:lnTo>
                  <a:pt x="2666" y="1737"/>
                </a:lnTo>
                <a:lnTo>
                  <a:pt x="2536" y="2250"/>
                </a:lnTo>
                <a:lnTo>
                  <a:pt x="2349" y="2250"/>
                </a:lnTo>
                <a:lnTo>
                  <a:pt x="2104" y="1397"/>
                </a:lnTo>
                <a:lnTo>
                  <a:pt x="2332" y="1397"/>
                </a:lnTo>
                <a:lnTo>
                  <a:pt x="2447" y="1886"/>
                </a:lnTo>
                <a:lnTo>
                  <a:pt x="2577" y="1397"/>
                </a:lnTo>
                <a:lnTo>
                  <a:pt x="2763" y="1397"/>
                </a:lnTo>
                <a:lnTo>
                  <a:pt x="2891" y="1886"/>
                </a:lnTo>
                <a:lnTo>
                  <a:pt x="3008" y="1397"/>
                </a:lnTo>
                <a:lnTo>
                  <a:pt x="3228" y="1397"/>
                </a:lnTo>
                <a:lnTo>
                  <a:pt x="2983" y="2250"/>
                </a:lnTo>
                <a:close/>
                <a:moveTo>
                  <a:pt x="4238" y="2250"/>
                </a:moveTo>
                <a:lnTo>
                  <a:pt x="4052" y="2250"/>
                </a:lnTo>
                <a:lnTo>
                  <a:pt x="3922" y="1737"/>
                </a:lnTo>
                <a:lnTo>
                  <a:pt x="3792" y="2250"/>
                </a:lnTo>
                <a:lnTo>
                  <a:pt x="3604" y="2250"/>
                </a:lnTo>
                <a:lnTo>
                  <a:pt x="3360" y="1397"/>
                </a:lnTo>
                <a:lnTo>
                  <a:pt x="3586" y="1397"/>
                </a:lnTo>
                <a:lnTo>
                  <a:pt x="3702" y="1886"/>
                </a:lnTo>
                <a:lnTo>
                  <a:pt x="3832" y="1397"/>
                </a:lnTo>
                <a:lnTo>
                  <a:pt x="4018" y="1397"/>
                </a:lnTo>
                <a:lnTo>
                  <a:pt x="4147" y="1886"/>
                </a:lnTo>
                <a:lnTo>
                  <a:pt x="4263" y="1397"/>
                </a:lnTo>
                <a:lnTo>
                  <a:pt x="4484" y="1397"/>
                </a:lnTo>
                <a:lnTo>
                  <a:pt x="4238" y="2250"/>
                </a:lnTo>
                <a:close/>
                <a:moveTo>
                  <a:pt x="2666" y="3264"/>
                </a:moveTo>
                <a:lnTo>
                  <a:pt x="2666" y="3264"/>
                </a:lnTo>
                <a:lnTo>
                  <a:pt x="2686" y="3266"/>
                </a:lnTo>
                <a:lnTo>
                  <a:pt x="2705" y="3268"/>
                </a:lnTo>
                <a:lnTo>
                  <a:pt x="2722" y="3272"/>
                </a:lnTo>
                <a:lnTo>
                  <a:pt x="2740" y="3279"/>
                </a:lnTo>
                <a:lnTo>
                  <a:pt x="2756" y="3287"/>
                </a:lnTo>
                <a:lnTo>
                  <a:pt x="2772" y="3297"/>
                </a:lnTo>
                <a:lnTo>
                  <a:pt x="2787" y="3307"/>
                </a:lnTo>
                <a:lnTo>
                  <a:pt x="2800" y="3319"/>
                </a:lnTo>
                <a:lnTo>
                  <a:pt x="2812" y="3333"/>
                </a:lnTo>
                <a:lnTo>
                  <a:pt x="2823" y="3348"/>
                </a:lnTo>
                <a:lnTo>
                  <a:pt x="2832" y="3364"/>
                </a:lnTo>
                <a:lnTo>
                  <a:pt x="2840" y="3380"/>
                </a:lnTo>
                <a:lnTo>
                  <a:pt x="2847" y="3397"/>
                </a:lnTo>
                <a:lnTo>
                  <a:pt x="2852" y="3416"/>
                </a:lnTo>
                <a:lnTo>
                  <a:pt x="2855" y="3435"/>
                </a:lnTo>
                <a:lnTo>
                  <a:pt x="2855" y="3454"/>
                </a:lnTo>
                <a:lnTo>
                  <a:pt x="2855" y="3474"/>
                </a:lnTo>
                <a:lnTo>
                  <a:pt x="2852" y="3492"/>
                </a:lnTo>
                <a:lnTo>
                  <a:pt x="2847" y="3510"/>
                </a:lnTo>
                <a:lnTo>
                  <a:pt x="2840" y="3527"/>
                </a:lnTo>
                <a:lnTo>
                  <a:pt x="2832" y="3545"/>
                </a:lnTo>
                <a:lnTo>
                  <a:pt x="2823" y="3560"/>
                </a:lnTo>
                <a:lnTo>
                  <a:pt x="2812" y="3574"/>
                </a:lnTo>
                <a:lnTo>
                  <a:pt x="2800" y="3588"/>
                </a:lnTo>
                <a:lnTo>
                  <a:pt x="2787" y="3600"/>
                </a:lnTo>
                <a:lnTo>
                  <a:pt x="2772" y="3612"/>
                </a:lnTo>
                <a:lnTo>
                  <a:pt x="2756" y="3621"/>
                </a:lnTo>
                <a:lnTo>
                  <a:pt x="2740" y="3629"/>
                </a:lnTo>
                <a:lnTo>
                  <a:pt x="2722" y="3635"/>
                </a:lnTo>
                <a:lnTo>
                  <a:pt x="2705" y="3640"/>
                </a:lnTo>
                <a:lnTo>
                  <a:pt x="2686" y="3643"/>
                </a:lnTo>
                <a:lnTo>
                  <a:pt x="2666" y="3644"/>
                </a:lnTo>
                <a:lnTo>
                  <a:pt x="2647" y="3643"/>
                </a:lnTo>
                <a:lnTo>
                  <a:pt x="2628" y="3640"/>
                </a:lnTo>
                <a:lnTo>
                  <a:pt x="2610" y="3635"/>
                </a:lnTo>
                <a:lnTo>
                  <a:pt x="2592" y="3629"/>
                </a:lnTo>
                <a:lnTo>
                  <a:pt x="2576" y="3621"/>
                </a:lnTo>
                <a:lnTo>
                  <a:pt x="2560" y="3612"/>
                </a:lnTo>
                <a:lnTo>
                  <a:pt x="2545" y="3600"/>
                </a:lnTo>
                <a:lnTo>
                  <a:pt x="2532" y="3588"/>
                </a:lnTo>
                <a:lnTo>
                  <a:pt x="2520" y="3574"/>
                </a:lnTo>
                <a:lnTo>
                  <a:pt x="2509" y="3560"/>
                </a:lnTo>
                <a:lnTo>
                  <a:pt x="2500" y="3545"/>
                </a:lnTo>
                <a:lnTo>
                  <a:pt x="2492" y="3527"/>
                </a:lnTo>
                <a:lnTo>
                  <a:pt x="2485" y="3510"/>
                </a:lnTo>
                <a:lnTo>
                  <a:pt x="2481" y="3492"/>
                </a:lnTo>
                <a:lnTo>
                  <a:pt x="2478" y="3474"/>
                </a:lnTo>
                <a:lnTo>
                  <a:pt x="2477" y="3454"/>
                </a:lnTo>
                <a:lnTo>
                  <a:pt x="2478" y="3435"/>
                </a:lnTo>
                <a:lnTo>
                  <a:pt x="2481" y="3416"/>
                </a:lnTo>
                <a:lnTo>
                  <a:pt x="2485" y="3397"/>
                </a:lnTo>
                <a:lnTo>
                  <a:pt x="2492" y="3380"/>
                </a:lnTo>
                <a:lnTo>
                  <a:pt x="2500" y="3364"/>
                </a:lnTo>
                <a:lnTo>
                  <a:pt x="2509" y="3348"/>
                </a:lnTo>
                <a:lnTo>
                  <a:pt x="2520" y="3333"/>
                </a:lnTo>
                <a:lnTo>
                  <a:pt x="2532" y="3319"/>
                </a:lnTo>
                <a:lnTo>
                  <a:pt x="2545" y="3307"/>
                </a:lnTo>
                <a:lnTo>
                  <a:pt x="2560" y="3297"/>
                </a:lnTo>
                <a:lnTo>
                  <a:pt x="2576" y="3287"/>
                </a:lnTo>
                <a:lnTo>
                  <a:pt x="2592" y="3279"/>
                </a:lnTo>
                <a:lnTo>
                  <a:pt x="2610" y="3272"/>
                </a:lnTo>
                <a:lnTo>
                  <a:pt x="2628" y="3268"/>
                </a:lnTo>
                <a:lnTo>
                  <a:pt x="2647" y="3266"/>
                </a:lnTo>
                <a:lnTo>
                  <a:pt x="2666" y="3264"/>
                </a:lnTo>
                <a:close/>
                <a:moveTo>
                  <a:pt x="2666" y="3372"/>
                </a:moveTo>
                <a:lnTo>
                  <a:pt x="2666" y="3372"/>
                </a:lnTo>
                <a:lnTo>
                  <a:pt x="2658" y="3372"/>
                </a:lnTo>
                <a:lnTo>
                  <a:pt x="2650" y="3373"/>
                </a:lnTo>
                <a:lnTo>
                  <a:pt x="2642" y="3376"/>
                </a:lnTo>
                <a:lnTo>
                  <a:pt x="2634" y="3378"/>
                </a:lnTo>
                <a:lnTo>
                  <a:pt x="2620" y="3385"/>
                </a:lnTo>
                <a:lnTo>
                  <a:pt x="2608" y="3396"/>
                </a:lnTo>
                <a:lnTo>
                  <a:pt x="2598" y="3408"/>
                </a:lnTo>
                <a:lnTo>
                  <a:pt x="2591" y="3421"/>
                </a:lnTo>
                <a:lnTo>
                  <a:pt x="2588" y="3429"/>
                </a:lnTo>
                <a:lnTo>
                  <a:pt x="2585" y="3437"/>
                </a:lnTo>
                <a:lnTo>
                  <a:pt x="2584" y="3445"/>
                </a:lnTo>
                <a:lnTo>
                  <a:pt x="2584" y="3454"/>
                </a:lnTo>
                <a:lnTo>
                  <a:pt x="2584" y="3463"/>
                </a:lnTo>
                <a:lnTo>
                  <a:pt x="2585" y="3471"/>
                </a:lnTo>
                <a:lnTo>
                  <a:pt x="2588" y="3479"/>
                </a:lnTo>
                <a:lnTo>
                  <a:pt x="2591" y="3486"/>
                </a:lnTo>
                <a:lnTo>
                  <a:pt x="2598" y="3500"/>
                </a:lnTo>
                <a:lnTo>
                  <a:pt x="2608" y="3513"/>
                </a:lnTo>
                <a:lnTo>
                  <a:pt x="2620" y="3522"/>
                </a:lnTo>
                <a:lnTo>
                  <a:pt x="2634" y="3530"/>
                </a:lnTo>
                <a:lnTo>
                  <a:pt x="2642" y="3533"/>
                </a:lnTo>
                <a:lnTo>
                  <a:pt x="2650" y="3534"/>
                </a:lnTo>
                <a:lnTo>
                  <a:pt x="2658" y="3535"/>
                </a:lnTo>
                <a:lnTo>
                  <a:pt x="2666" y="3537"/>
                </a:lnTo>
                <a:lnTo>
                  <a:pt x="2674" y="3535"/>
                </a:lnTo>
                <a:lnTo>
                  <a:pt x="2682" y="3534"/>
                </a:lnTo>
                <a:lnTo>
                  <a:pt x="2690" y="3533"/>
                </a:lnTo>
                <a:lnTo>
                  <a:pt x="2698" y="3530"/>
                </a:lnTo>
                <a:lnTo>
                  <a:pt x="2712" y="3522"/>
                </a:lnTo>
                <a:lnTo>
                  <a:pt x="2724" y="3513"/>
                </a:lnTo>
                <a:lnTo>
                  <a:pt x="2734" y="3500"/>
                </a:lnTo>
                <a:lnTo>
                  <a:pt x="2742" y="3486"/>
                </a:lnTo>
                <a:lnTo>
                  <a:pt x="2745" y="3479"/>
                </a:lnTo>
                <a:lnTo>
                  <a:pt x="2747" y="3471"/>
                </a:lnTo>
                <a:lnTo>
                  <a:pt x="2748" y="3463"/>
                </a:lnTo>
                <a:lnTo>
                  <a:pt x="2748" y="3454"/>
                </a:lnTo>
                <a:lnTo>
                  <a:pt x="2748" y="3445"/>
                </a:lnTo>
                <a:lnTo>
                  <a:pt x="2747" y="3437"/>
                </a:lnTo>
                <a:lnTo>
                  <a:pt x="2745" y="3429"/>
                </a:lnTo>
                <a:lnTo>
                  <a:pt x="2742" y="3421"/>
                </a:lnTo>
                <a:lnTo>
                  <a:pt x="2734" y="3408"/>
                </a:lnTo>
                <a:lnTo>
                  <a:pt x="2724" y="3396"/>
                </a:lnTo>
                <a:lnTo>
                  <a:pt x="2712" y="3385"/>
                </a:lnTo>
                <a:lnTo>
                  <a:pt x="2698" y="3378"/>
                </a:lnTo>
                <a:lnTo>
                  <a:pt x="2690" y="3376"/>
                </a:lnTo>
                <a:lnTo>
                  <a:pt x="2682" y="3373"/>
                </a:lnTo>
                <a:lnTo>
                  <a:pt x="2674" y="3372"/>
                </a:lnTo>
                <a:lnTo>
                  <a:pt x="2666" y="3372"/>
                </a:lnTo>
                <a:close/>
                <a:moveTo>
                  <a:pt x="4599" y="498"/>
                </a:moveTo>
                <a:lnTo>
                  <a:pt x="518" y="498"/>
                </a:lnTo>
                <a:lnTo>
                  <a:pt x="518" y="3082"/>
                </a:lnTo>
                <a:lnTo>
                  <a:pt x="4814" y="3082"/>
                </a:lnTo>
                <a:lnTo>
                  <a:pt x="4814" y="390"/>
                </a:lnTo>
                <a:lnTo>
                  <a:pt x="4921" y="390"/>
                </a:lnTo>
                <a:lnTo>
                  <a:pt x="4921" y="3189"/>
                </a:lnTo>
                <a:lnTo>
                  <a:pt x="411" y="3189"/>
                </a:lnTo>
                <a:lnTo>
                  <a:pt x="411" y="390"/>
                </a:lnTo>
                <a:lnTo>
                  <a:pt x="4599" y="390"/>
                </a:lnTo>
                <a:lnTo>
                  <a:pt x="4599" y="49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18" name="Freeform 89">
            <a:extLst>
              <a:ext uri="{FF2B5EF4-FFF2-40B4-BE49-F238E27FC236}">
                <a16:creationId xmlns:a16="http://schemas.microsoft.com/office/drawing/2014/main" id="{BEBA8B27-93DD-41D9-923D-CD4395589C6E}"/>
              </a:ext>
            </a:extLst>
          </p:cNvPr>
          <p:cNvSpPr>
            <a:spLocks noChangeAspect="1" noEditPoints="1"/>
          </p:cNvSpPr>
          <p:nvPr/>
        </p:nvSpPr>
        <p:spPr bwMode="auto">
          <a:xfrm>
            <a:off x="908840" y="2254029"/>
            <a:ext cx="663274" cy="615201"/>
          </a:xfrm>
          <a:custGeom>
            <a:avLst/>
            <a:gdLst>
              <a:gd name="T0" fmla="*/ 388 w 2265"/>
              <a:gd name="T1" fmla="*/ 645 h 2550"/>
              <a:gd name="T2" fmla="*/ 408 w 2265"/>
              <a:gd name="T3" fmla="*/ 370 h 2550"/>
              <a:gd name="T4" fmla="*/ 744 w 2265"/>
              <a:gd name="T5" fmla="*/ 115 h 2550"/>
              <a:gd name="T6" fmla="*/ 1248 w 2265"/>
              <a:gd name="T7" fmla="*/ 65 h 2550"/>
              <a:gd name="T8" fmla="*/ 1686 w 2265"/>
              <a:gd name="T9" fmla="*/ 250 h 2550"/>
              <a:gd name="T10" fmla="*/ 1828 w 2265"/>
              <a:gd name="T11" fmla="*/ 542 h 2550"/>
              <a:gd name="T12" fmla="*/ 1866 w 2265"/>
              <a:gd name="T13" fmla="*/ 636 h 2550"/>
              <a:gd name="T14" fmla="*/ 1801 w 2265"/>
              <a:gd name="T15" fmla="*/ 296 h 2550"/>
              <a:gd name="T16" fmla="*/ 1397 w 2265"/>
              <a:gd name="T17" fmla="*/ 40 h 2550"/>
              <a:gd name="T18" fmla="*/ 868 w 2265"/>
              <a:gd name="T19" fmla="*/ 22 h 2550"/>
              <a:gd name="T20" fmla="*/ 426 w 2265"/>
              <a:gd name="T21" fmla="*/ 251 h 2550"/>
              <a:gd name="T22" fmla="*/ 317 w 2265"/>
              <a:gd name="T23" fmla="*/ 598 h 2550"/>
              <a:gd name="T24" fmla="*/ 1870 w 2265"/>
              <a:gd name="T25" fmla="*/ 1809 h 2550"/>
              <a:gd name="T26" fmla="*/ 2014 w 2265"/>
              <a:gd name="T27" fmla="*/ 1960 h 2550"/>
              <a:gd name="T28" fmla="*/ 2182 w 2265"/>
              <a:gd name="T29" fmla="*/ 1879 h 2550"/>
              <a:gd name="T30" fmla="*/ 2265 w 2265"/>
              <a:gd name="T31" fmla="*/ 1722 h 2550"/>
              <a:gd name="T32" fmla="*/ 2129 w 2265"/>
              <a:gd name="T33" fmla="*/ 1584 h 2550"/>
              <a:gd name="T34" fmla="*/ 1885 w 2265"/>
              <a:gd name="T35" fmla="*/ 1672 h 2550"/>
              <a:gd name="T36" fmla="*/ 1931 w 2265"/>
              <a:gd name="T37" fmla="*/ 1662 h 2550"/>
              <a:gd name="T38" fmla="*/ 2046 w 2265"/>
              <a:gd name="T39" fmla="*/ 1789 h 2550"/>
              <a:gd name="T40" fmla="*/ 2093 w 2265"/>
              <a:gd name="T41" fmla="*/ 1901 h 2550"/>
              <a:gd name="T42" fmla="*/ 1959 w 2265"/>
              <a:gd name="T43" fmla="*/ 1915 h 2550"/>
              <a:gd name="T44" fmla="*/ 1500 w 2265"/>
              <a:gd name="T45" fmla="*/ 2550 h 2550"/>
              <a:gd name="T46" fmla="*/ 340 w 2265"/>
              <a:gd name="T47" fmla="*/ 2037 h 2550"/>
              <a:gd name="T48" fmla="*/ 55 w 2265"/>
              <a:gd name="T49" fmla="*/ 2069 h 2550"/>
              <a:gd name="T50" fmla="*/ 100 w 2265"/>
              <a:gd name="T51" fmla="*/ 2101 h 2550"/>
              <a:gd name="T52" fmla="*/ 342 w 2265"/>
              <a:gd name="T53" fmla="*/ 2106 h 2550"/>
              <a:gd name="T54" fmla="*/ 1882 w 2265"/>
              <a:gd name="T55" fmla="*/ 2042 h 2550"/>
              <a:gd name="T56" fmla="*/ 1882 w 2265"/>
              <a:gd name="T57" fmla="*/ 2117 h 2550"/>
              <a:gd name="T58" fmla="*/ 2129 w 2265"/>
              <a:gd name="T59" fmla="*/ 2097 h 2550"/>
              <a:gd name="T60" fmla="*/ 2182 w 2265"/>
              <a:gd name="T61" fmla="*/ 2078 h 2550"/>
              <a:gd name="T62" fmla="*/ 1194 w 2265"/>
              <a:gd name="T63" fmla="*/ 1174 h 2550"/>
              <a:gd name="T64" fmla="*/ 324 w 2265"/>
              <a:gd name="T65" fmla="*/ 2522 h 2550"/>
              <a:gd name="T66" fmla="*/ 1396 w 2265"/>
              <a:gd name="T67" fmla="*/ 961 h 2550"/>
              <a:gd name="T68" fmla="*/ 1194 w 2265"/>
              <a:gd name="T69" fmla="*/ 1057 h 2550"/>
              <a:gd name="T70" fmla="*/ 63 w 2265"/>
              <a:gd name="T71" fmla="*/ 1890 h 2550"/>
              <a:gd name="T72" fmla="*/ 205 w 2265"/>
              <a:gd name="T73" fmla="*/ 1959 h 2550"/>
              <a:gd name="T74" fmla="*/ 369 w 2265"/>
              <a:gd name="T75" fmla="*/ 1838 h 2550"/>
              <a:gd name="T76" fmla="*/ 336 w 2265"/>
              <a:gd name="T77" fmla="*/ 1606 h 2550"/>
              <a:gd name="T78" fmla="*/ 282 w 2265"/>
              <a:gd name="T79" fmla="*/ 1561 h 2550"/>
              <a:gd name="T80" fmla="*/ 101 w 2265"/>
              <a:gd name="T81" fmla="*/ 1576 h 2550"/>
              <a:gd name="T82" fmla="*/ 20 w 2265"/>
              <a:gd name="T83" fmla="*/ 1729 h 2550"/>
              <a:gd name="T84" fmla="*/ 161 w 2265"/>
              <a:gd name="T85" fmla="*/ 1758 h 2550"/>
              <a:gd name="T86" fmla="*/ 291 w 2265"/>
              <a:gd name="T87" fmla="*/ 1649 h 2550"/>
              <a:gd name="T88" fmla="*/ 345 w 2265"/>
              <a:gd name="T89" fmla="*/ 1817 h 2550"/>
              <a:gd name="T90" fmla="*/ 222 w 2265"/>
              <a:gd name="T91" fmla="*/ 1933 h 2550"/>
              <a:gd name="T92" fmla="*/ 1464 w 2265"/>
              <a:gd name="T93" fmla="*/ 1920 h 2550"/>
              <a:gd name="T94" fmla="*/ 1350 w 2265"/>
              <a:gd name="T95" fmla="*/ 1780 h 2550"/>
              <a:gd name="T96" fmla="*/ 949 w 2265"/>
              <a:gd name="T97" fmla="*/ 1843 h 2550"/>
              <a:gd name="T98" fmla="*/ 797 w 2265"/>
              <a:gd name="T99" fmla="*/ 1860 h 2550"/>
              <a:gd name="T100" fmla="*/ 1154 w 2265"/>
              <a:gd name="T101" fmla="*/ 2131 h 2550"/>
              <a:gd name="T102" fmla="*/ 1280 w 2265"/>
              <a:gd name="T103" fmla="*/ 1454 h 2550"/>
              <a:gd name="T104" fmla="*/ 1076 w 2265"/>
              <a:gd name="T105" fmla="*/ 1368 h 2550"/>
              <a:gd name="T106" fmla="*/ 950 w 2265"/>
              <a:gd name="T107" fmla="*/ 1606 h 2550"/>
              <a:gd name="T108" fmla="*/ 1039 w 2265"/>
              <a:gd name="T109" fmla="*/ 1720 h 2550"/>
              <a:gd name="T110" fmla="*/ 1192 w 2265"/>
              <a:gd name="T111" fmla="*/ 1717 h 2550"/>
              <a:gd name="T112" fmla="*/ 1303 w 2265"/>
              <a:gd name="T113" fmla="*/ 1562 h 2550"/>
              <a:gd name="T114" fmla="*/ 1183 w 2265"/>
              <a:gd name="T115" fmla="*/ 1690 h 2550"/>
              <a:gd name="T116" fmla="*/ 1049 w 2265"/>
              <a:gd name="T117" fmla="*/ 1676 h 2550"/>
              <a:gd name="T118" fmla="*/ 1031 w 2265"/>
              <a:gd name="T119" fmla="*/ 1537 h 2550"/>
              <a:gd name="T120" fmla="*/ 1224 w 2265"/>
              <a:gd name="T121" fmla="*/ 1520 h 2550"/>
              <a:gd name="T122" fmla="*/ 1035 w 2265"/>
              <a:gd name="T123" fmla="*/ 1852 h 2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5" h="2550">
                <a:moveTo>
                  <a:pt x="1490" y="341"/>
                </a:moveTo>
                <a:lnTo>
                  <a:pt x="680" y="341"/>
                </a:lnTo>
                <a:lnTo>
                  <a:pt x="680" y="396"/>
                </a:lnTo>
                <a:lnTo>
                  <a:pt x="1490" y="396"/>
                </a:lnTo>
                <a:lnTo>
                  <a:pt x="1490" y="341"/>
                </a:lnTo>
                <a:close/>
                <a:moveTo>
                  <a:pt x="680" y="569"/>
                </a:moveTo>
                <a:lnTo>
                  <a:pt x="1490" y="569"/>
                </a:lnTo>
                <a:lnTo>
                  <a:pt x="1490" y="514"/>
                </a:lnTo>
                <a:lnTo>
                  <a:pt x="680" y="514"/>
                </a:lnTo>
                <a:lnTo>
                  <a:pt x="680" y="569"/>
                </a:lnTo>
                <a:close/>
                <a:moveTo>
                  <a:pt x="628" y="1346"/>
                </a:moveTo>
                <a:lnTo>
                  <a:pt x="641" y="1238"/>
                </a:lnTo>
                <a:lnTo>
                  <a:pt x="395" y="661"/>
                </a:lnTo>
                <a:lnTo>
                  <a:pt x="395" y="661"/>
                </a:lnTo>
                <a:lnTo>
                  <a:pt x="388" y="645"/>
                </a:lnTo>
                <a:lnTo>
                  <a:pt x="383" y="630"/>
                </a:lnTo>
                <a:lnTo>
                  <a:pt x="378" y="613"/>
                </a:lnTo>
                <a:lnTo>
                  <a:pt x="374" y="597"/>
                </a:lnTo>
                <a:lnTo>
                  <a:pt x="370" y="580"/>
                </a:lnTo>
                <a:lnTo>
                  <a:pt x="368" y="563"/>
                </a:lnTo>
                <a:lnTo>
                  <a:pt x="366" y="546"/>
                </a:lnTo>
                <a:lnTo>
                  <a:pt x="366" y="530"/>
                </a:lnTo>
                <a:lnTo>
                  <a:pt x="366" y="530"/>
                </a:lnTo>
                <a:lnTo>
                  <a:pt x="367" y="506"/>
                </a:lnTo>
                <a:lnTo>
                  <a:pt x="369" y="482"/>
                </a:lnTo>
                <a:lnTo>
                  <a:pt x="374" y="460"/>
                </a:lnTo>
                <a:lnTo>
                  <a:pt x="380" y="436"/>
                </a:lnTo>
                <a:lnTo>
                  <a:pt x="388" y="414"/>
                </a:lnTo>
                <a:lnTo>
                  <a:pt x="397" y="392"/>
                </a:lnTo>
                <a:lnTo>
                  <a:pt x="408" y="370"/>
                </a:lnTo>
                <a:lnTo>
                  <a:pt x="422" y="349"/>
                </a:lnTo>
                <a:lnTo>
                  <a:pt x="435" y="328"/>
                </a:lnTo>
                <a:lnTo>
                  <a:pt x="451" y="308"/>
                </a:lnTo>
                <a:lnTo>
                  <a:pt x="469" y="288"/>
                </a:lnTo>
                <a:lnTo>
                  <a:pt x="487" y="269"/>
                </a:lnTo>
                <a:lnTo>
                  <a:pt x="507" y="250"/>
                </a:lnTo>
                <a:lnTo>
                  <a:pt x="529" y="232"/>
                </a:lnTo>
                <a:lnTo>
                  <a:pt x="551" y="215"/>
                </a:lnTo>
                <a:lnTo>
                  <a:pt x="575" y="198"/>
                </a:lnTo>
                <a:lnTo>
                  <a:pt x="601" y="182"/>
                </a:lnTo>
                <a:lnTo>
                  <a:pt x="627" y="166"/>
                </a:lnTo>
                <a:lnTo>
                  <a:pt x="655" y="152"/>
                </a:lnTo>
                <a:lnTo>
                  <a:pt x="683" y="138"/>
                </a:lnTo>
                <a:lnTo>
                  <a:pt x="712" y="126"/>
                </a:lnTo>
                <a:lnTo>
                  <a:pt x="744" y="115"/>
                </a:lnTo>
                <a:lnTo>
                  <a:pt x="775" y="103"/>
                </a:lnTo>
                <a:lnTo>
                  <a:pt x="808" y="93"/>
                </a:lnTo>
                <a:lnTo>
                  <a:pt x="841" y="85"/>
                </a:lnTo>
                <a:lnTo>
                  <a:pt x="875" y="78"/>
                </a:lnTo>
                <a:lnTo>
                  <a:pt x="910" y="71"/>
                </a:lnTo>
                <a:lnTo>
                  <a:pt x="946" y="65"/>
                </a:lnTo>
                <a:lnTo>
                  <a:pt x="983" y="61"/>
                </a:lnTo>
                <a:lnTo>
                  <a:pt x="1021" y="57"/>
                </a:lnTo>
                <a:lnTo>
                  <a:pt x="1059" y="56"/>
                </a:lnTo>
                <a:lnTo>
                  <a:pt x="1097" y="55"/>
                </a:lnTo>
                <a:lnTo>
                  <a:pt x="1097" y="55"/>
                </a:lnTo>
                <a:lnTo>
                  <a:pt x="1135" y="56"/>
                </a:lnTo>
                <a:lnTo>
                  <a:pt x="1174" y="57"/>
                </a:lnTo>
                <a:lnTo>
                  <a:pt x="1211" y="61"/>
                </a:lnTo>
                <a:lnTo>
                  <a:pt x="1248" y="65"/>
                </a:lnTo>
                <a:lnTo>
                  <a:pt x="1284" y="71"/>
                </a:lnTo>
                <a:lnTo>
                  <a:pt x="1319" y="78"/>
                </a:lnTo>
                <a:lnTo>
                  <a:pt x="1352" y="85"/>
                </a:lnTo>
                <a:lnTo>
                  <a:pt x="1386" y="93"/>
                </a:lnTo>
                <a:lnTo>
                  <a:pt x="1419" y="103"/>
                </a:lnTo>
                <a:lnTo>
                  <a:pt x="1450" y="115"/>
                </a:lnTo>
                <a:lnTo>
                  <a:pt x="1481" y="126"/>
                </a:lnTo>
                <a:lnTo>
                  <a:pt x="1510" y="138"/>
                </a:lnTo>
                <a:lnTo>
                  <a:pt x="1539" y="152"/>
                </a:lnTo>
                <a:lnTo>
                  <a:pt x="1566" y="166"/>
                </a:lnTo>
                <a:lnTo>
                  <a:pt x="1592" y="182"/>
                </a:lnTo>
                <a:lnTo>
                  <a:pt x="1618" y="198"/>
                </a:lnTo>
                <a:lnTo>
                  <a:pt x="1642" y="215"/>
                </a:lnTo>
                <a:lnTo>
                  <a:pt x="1664" y="232"/>
                </a:lnTo>
                <a:lnTo>
                  <a:pt x="1686" y="250"/>
                </a:lnTo>
                <a:lnTo>
                  <a:pt x="1706" y="269"/>
                </a:lnTo>
                <a:lnTo>
                  <a:pt x="1724" y="288"/>
                </a:lnTo>
                <a:lnTo>
                  <a:pt x="1742" y="308"/>
                </a:lnTo>
                <a:lnTo>
                  <a:pt x="1758" y="328"/>
                </a:lnTo>
                <a:lnTo>
                  <a:pt x="1771" y="349"/>
                </a:lnTo>
                <a:lnTo>
                  <a:pt x="1785" y="370"/>
                </a:lnTo>
                <a:lnTo>
                  <a:pt x="1796" y="392"/>
                </a:lnTo>
                <a:lnTo>
                  <a:pt x="1805" y="414"/>
                </a:lnTo>
                <a:lnTo>
                  <a:pt x="1814" y="436"/>
                </a:lnTo>
                <a:lnTo>
                  <a:pt x="1819" y="460"/>
                </a:lnTo>
                <a:lnTo>
                  <a:pt x="1824" y="482"/>
                </a:lnTo>
                <a:lnTo>
                  <a:pt x="1827" y="506"/>
                </a:lnTo>
                <a:lnTo>
                  <a:pt x="1828" y="530"/>
                </a:lnTo>
                <a:lnTo>
                  <a:pt x="1828" y="530"/>
                </a:lnTo>
                <a:lnTo>
                  <a:pt x="1828" y="542"/>
                </a:lnTo>
                <a:lnTo>
                  <a:pt x="1826" y="555"/>
                </a:lnTo>
                <a:lnTo>
                  <a:pt x="1824" y="570"/>
                </a:lnTo>
                <a:lnTo>
                  <a:pt x="1821" y="585"/>
                </a:lnTo>
                <a:lnTo>
                  <a:pt x="1812" y="617"/>
                </a:lnTo>
                <a:lnTo>
                  <a:pt x="1799" y="654"/>
                </a:lnTo>
                <a:lnTo>
                  <a:pt x="1782" y="697"/>
                </a:lnTo>
                <a:lnTo>
                  <a:pt x="1763" y="744"/>
                </a:lnTo>
                <a:lnTo>
                  <a:pt x="1715" y="859"/>
                </a:lnTo>
                <a:lnTo>
                  <a:pt x="1554" y="1236"/>
                </a:lnTo>
                <a:lnTo>
                  <a:pt x="1567" y="1345"/>
                </a:lnTo>
                <a:lnTo>
                  <a:pt x="1842" y="702"/>
                </a:lnTo>
                <a:lnTo>
                  <a:pt x="1842" y="702"/>
                </a:lnTo>
                <a:lnTo>
                  <a:pt x="1850" y="680"/>
                </a:lnTo>
                <a:lnTo>
                  <a:pt x="1859" y="659"/>
                </a:lnTo>
                <a:lnTo>
                  <a:pt x="1866" y="636"/>
                </a:lnTo>
                <a:lnTo>
                  <a:pt x="1872" y="614"/>
                </a:lnTo>
                <a:lnTo>
                  <a:pt x="1877" y="591"/>
                </a:lnTo>
                <a:lnTo>
                  <a:pt x="1881" y="570"/>
                </a:lnTo>
                <a:lnTo>
                  <a:pt x="1884" y="549"/>
                </a:lnTo>
                <a:lnTo>
                  <a:pt x="1884" y="530"/>
                </a:lnTo>
                <a:lnTo>
                  <a:pt x="1884" y="530"/>
                </a:lnTo>
                <a:lnTo>
                  <a:pt x="1882" y="501"/>
                </a:lnTo>
                <a:lnTo>
                  <a:pt x="1878" y="474"/>
                </a:lnTo>
                <a:lnTo>
                  <a:pt x="1872" y="446"/>
                </a:lnTo>
                <a:lnTo>
                  <a:pt x="1866" y="421"/>
                </a:lnTo>
                <a:lnTo>
                  <a:pt x="1855" y="395"/>
                </a:lnTo>
                <a:lnTo>
                  <a:pt x="1844" y="369"/>
                </a:lnTo>
                <a:lnTo>
                  <a:pt x="1832" y="344"/>
                </a:lnTo>
                <a:lnTo>
                  <a:pt x="1817" y="319"/>
                </a:lnTo>
                <a:lnTo>
                  <a:pt x="1801" y="296"/>
                </a:lnTo>
                <a:lnTo>
                  <a:pt x="1783" y="273"/>
                </a:lnTo>
                <a:lnTo>
                  <a:pt x="1764" y="251"/>
                </a:lnTo>
                <a:lnTo>
                  <a:pt x="1743" y="229"/>
                </a:lnTo>
                <a:lnTo>
                  <a:pt x="1720" y="209"/>
                </a:lnTo>
                <a:lnTo>
                  <a:pt x="1697" y="189"/>
                </a:lnTo>
                <a:lnTo>
                  <a:pt x="1672" y="170"/>
                </a:lnTo>
                <a:lnTo>
                  <a:pt x="1646" y="152"/>
                </a:lnTo>
                <a:lnTo>
                  <a:pt x="1619" y="134"/>
                </a:lnTo>
                <a:lnTo>
                  <a:pt x="1590" y="118"/>
                </a:lnTo>
                <a:lnTo>
                  <a:pt x="1561" y="102"/>
                </a:lnTo>
                <a:lnTo>
                  <a:pt x="1530" y="88"/>
                </a:lnTo>
                <a:lnTo>
                  <a:pt x="1498" y="74"/>
                </a:lnTo>
                <a:lnTo>
                  <a:pt x="1465" y="62"/>
                </a:lnTo>
                <a:lnTo>
                  <a:pt x="1432" y="51"/>
                </a:lnTo>
                <a:lnTo>
                  <a:pt x="1397" y="40"/>
                </a:lnTo>
                <a:lnTo>
                  <a:pt x="1363" y="31"/>
                </a:lnTo>
                <a:lnTo>
                  <a:pt x="1327" y="22"/>
                </a:lnTo>
                <a:lnTo>
                  <a:pt x="1289" y="16"/>
                </a:lnTo>
                <a:lnTo>
                  <a:pt x="1252" y="10"/>
                </a:lnTo>
                <a:lnTo>
                  <a:pt x="1214" y="6"/>
                </a:lnTo>
                <a:lnTo>
                  <a:pt x="1176" y="2"/>
                </a:lnTo>
                <a:lnTo>
                  <a:pt x="1136" y="1"/>
                </a:lnTo>
                <a:lnTo>
                  <a:pt x="1097" y="0"/>
                </a:lnTo>
                <a:lnTo>
                  <a:pt x="1097" y="0"/>
                </a:lnTo>
                <a:lnTo>
                  <a:pt x="1058" y="1"/>
                </a:lnTo>
                <a:lnTo>
                  <a:pt x="1018" y="2"/>
                </a:lnTo>
                <a:lnTo>
                  <a:pt x="980" y="6"/>
                </a:lnTo>
                <a:lnTo>
                  <a:pt x="942" y="10"/>
                </a:lnTo>
                <a:lnTo>
                  <a:pt x="905" y="16"/>
                </a:lnTo>
                <a:lnTo>
                  <a:pt x="868" y="22"/>
                </a:lnTo>
                <a:lnTo>
                  <a:pt x="832" y="31"/>
                </a:lnTo>
                <a:lnTo>
                  <a:pt x="796" y="40"/>
                </a:lnTo>
                <a:lnTo>
                  <a:pt x="761" y="51"/>
                </a:lnTo>
                <a:lnTo>
                  <a:pt x="727" y="62"/>
                </a:lnTo>
                <a:lnTo>
                  <a:pt x="694" y="74"/>
                </a:lnTo>
                <a:lnTo>
                  <a:pt x="663" y="88"/>
                </a:lnTo>
                <a:lnTo>
                  <a:pt x="631" y="102"/>
                </a:lnTo>
                <a:lnTo>
                  <a:pt x="601" y="118"/>
                </a:lnTo>
                <a:lnTo>
                  <a:pt x="573" y="134"/>
                </a:lnTo>
                <a:lnTo>
                  <a:pt x="545" y="152"/>
                </a:lnTo>
                <a:lnTo>
                  <a:pt x="519" y="170"/>
                </a:lnTo>
                <a:lnTo>
                  <a:pt x="494" y="189"/>
                </a:lnTo>
                <a:lnTo>
                  <a:pt x="470" y="209"/>
                </a:lnTo>
                <a:lnTo>
                  <a:pt x="448" y="229"/>
                </a:lnTo>
                <a:lnTo>
                  <a:pt x="426" y="251"/>
                </a:lnTo>
                <a:lnTo>
                  <a:pt x="407" y="273"/>
                </a:lnTo>
                <a:lnTo>
                  <a:pt x="390" y="296"/>
                </a:lnTo>
                <a:lnTo>
                  <a:pt x="374" y="319"/>
                </a:lnTo>
                <a:lnTo>
                  <a:pt x="359" y="344"/>
                </a:lnTo>
                <a:lnTo>
                  <a:pt x="347" y="369"/>
                </a:lnTo>
                <a:lnTo>
                  <a:pt x="335" y="395"/>
                </a:lnTo>
                <a:lnTo>
                  <a:pt x="326" y="421"/>
                </a:lnTo>
                <a:lnTo>
                  <a:pt x="320" y="446"/>
                </a:lnTo>
                <a:lnTo>
                  <a:pt x="315" y="474"/>
                </a:lnTo>
                <a:lnTo>
                  <a:pt x="312" y="501"/>
                </a:lnTo>
                <a:lnTo>
                  <a:pt x="311" y="530"/>
                </a:lnTo>
                <a:lnTo>
                  <a:pt x="311" y="530"/>
                </a:lnTo>
                <a:lnTo>
                  <a:pt x="312" y="553"/>
                </a:lnTo>
                <a:lnTo>
                  <a:pt x="314" y="576"/>
                </a:lnTo>
                <a:lnTo>
                  <a:pt x="317" y="598"/>
                </a:lnTo>
                <a:lnTo>
                  <a:pt x="322" y="620"/>
                </a:lnTo>
                <a:lnTo>
                  <a:pt x="327" y="642"/>
                </a:lnTo>
                <a:lnTo>
                  <a:pt x="335" y="663"/>
                </a:lnTo>
                <a:lnTo>
                  <a:pt x="343" y="685"/>
                </a:lnTo>
                <a:lnTo>
                  <a:pt x="351" y="706"/>
                </a:lnTo>
                <a:lnTo>
                  <a:pt x="628" y="1346"/>
                </a:lnTo>
                <a:close/>
                <a:moveTo>
                  <a:pt x="1490" y="743"/>
                </a:moveTo>
                <a:lnTo>
                  <a:pt x="1490" y="688"/>
                </a:lnTo>
                <a:lnTo>
                  <a:pt x="1147" y="688"/>
                </a:lnTo>
                <a:lnTo>
                  <a:pt x="1147" y="743"/>
                </a:lnTo>
                <a:lnTo>
                  <a:pt x="1490" y="743"/>
                </a:lnTo>
                <a:close/>
                <a:moveTo>
                  <a:pt x="1870" y="1753"/>
                </a:moveTo>
                <a:lnTo>
                  <a:pt x="1870" y="1792"/>
                </a:lnTo>
                <a:lnTo>
                  <a:pt x="1870" y="1792"/>
                </a:lnTo>
                <a:lnTo>
                  <a:pt x="1870" y="1809"/>
                </a:lnTo>
                <a:lnTo>
                  <a:pt x="1872" y="1825"/>
                </a:lnTo>
                <a:lnTo>
                  <a:pt x="1876" y="1841"/>
                </a:lnTo>
                <a:lnTo>
                  <a:pt x="1880" y="1856"/>
                </a:lnTo>
                <a:lnTo>
                  <a:pt x="1886" y="1870"/>
                </a:lnTo>
                <a:lnTo>
                  <a:pt x="1893" y="1884"/>
                </a:lnTo>
                <a:lnTo>
                  <a:pt x="1902" y="1897"/>
                </a:lnTo>
                <a:lnTo>
                  <a:pt x="1911" y="1909"/>
                </a:lnTo>
                <a:lnTo>
                  <a:pt x="1921" y="1919"/>
                </a:lnTo>
                <a:lnTo>
                  <a:pt x="1932" y="1929"/>
                </a:lnTo>
                <a:lnTo>
                  <a:pt x="1944" y="1938"/>
                </a:lnTo>
                <a:lnTo>
                  <a:pt x="1957" y="1945"/>
                </a:lnTo>
                <a:lnTo>
                  <a:pt x="1970" y="1951"/>
                </a:lnTo>
                <a:lnTo>
                  <a:pt x="1985" y="1955"/>
                </a:lnTo>
                <a:lnTo>
                  <a:pt x="1999" y="1959"/>
                </a:lnTo>
                <a:lnTo>
                  <a:pt x="2014" y="1960"/>
                </a:lnTo>
                <a:lnTo>
                  <a:pt x="2014" y="1960"/>
                </a:lnTo>
                <a:lnTo>
                  <a:pt x="2030" y="1959"/>
                </a:lnTo>
                <a:lnTo>
                  <a:pt x="2044" y="1956"/>
                </a:lnTo>
                <a:lnTo>
                  <a:pt x="2059" y="1953"/>
                </a:lnTo>
                <a:lnTo>
                  <a:pt x="2073" y="1947"/>
                </a:lnTo>
                <a:lnTo>
                  <a:pt x="2085" y="1941"/>
                </a:lnTo>
                <a:lnTo>
                  <a:pt x="2097" y="1933"/>
                </a:lnTo>
                <a:lnTo>
                  <a:pt x="2109" y="1924"/>
                </a:lnTo>
                <a:lnTo>
                  <a:pt x="2120" y="1914"/>
                </a:lnTo>
                <a:lnTo>
                  <a:pt x="2120" y="1914"/>
                </a:lnTo>
                <a:lnTo>
                  <a:pt x="2140" y="1901"/>
                </a:lnTo>
                <a:lnTo>
                  <a:pt x="2157" y="1892"/>
                </a:lnTo>
                <a:lnTo>
                  <a:pt x="2170" y="1882"/>
                </a:lnTo>
                <a:lnTo>
                  <a:pt x="2170" y="1882"/>
                </a:lnTo>
                <a:lnTo>
                  <a:pt x="2182" y="1879"/>
                </a:lnTo>
                <a:lnTo>
                  <a:pt x="2191" y="1874"/>
                </a:lnTo>
                <a:lnTo>
                  <a:pt x="2201" y="1869"/>
                </a:lnTo>
                <a:lnTo>
                  <a:pt x="2210" y="1861"/>
                </a:lnTo>
                <a:lnTo>
                  <a:pt x="2218" y="1853"/>
                </a:lnTo>
                <a:lnTo>
                  <a:pt x="2226" y="1844"/>
                </a:lnTo>
                <a:lnTo>
                  <a:pt x="2233" y="1834"/>
                </a:lnTo>
                <a:lnTo>
                  <a:pt x="2240" y="1824"/>
                </a:lnTo>
                <a:lnTo>
                  <a:pt x="2246" y="1812"/>
                </a:lnTo>
                <a:lnTo>
                  <a:pt x="2251" y="1800"/>
                </a:lnTo>
                <a:lnTo>
                  <a:pt x="2256" y="1788"/>
                </a:lnTo>
                <a:lnTo>
                  <a:pt x="2259" y="1775"/>
                </a:lnTo>
                <a:lnTo>
                  <a:pt x="2262" y="1763"/>
                </a:lnTo>
                <a:lnTo>
                  <a:pt x="2264" y="1749"/>
                </a:lnTo>
                <a:lnTo>
                  <a:pt x="2265" y="1736"/>
                </a:lnTo>
                <a:lnTo>
                  <a:pt x="2265" y="1722"/>
                </a:lnTo>
                <a:lnTo>
                  <a:pt x="2264" y="1709"/>
                </a:lnTo>
                <a:lnTo>
                  <a:pt x="2263" y="1697"/>
                </a:lnTo>
                <a:lnTo>
                  <a:pt x="2259" y="1683"/>
                </a:lnTo>
                <a:lnTo>
                  <a:pt x="2255" y="1671"/>
                </a:lnTo>
                <a:lnTo>
                  <a:pt x="2250" y="1658"/>
                </a:lnTo>
                <a:lnTo>
                  <a:pt x="2244" y="1647"/>
                </a:lnTo>
                <a:lnTo>
                  <a:pt x="2236" y="1637"/>
                </a:lnTo>
                <a:lnTo>
                  <a:pt x="2228" y="1627"/>
                </a:lnTo>
                <a:lnTo>
                  <a:pt x="2218" y="1617"/>
                </a:lnTo>
                <a:lnTo>
                  <a:pt x="2206" y="1609"/>
                </a:lnTo>
                <a:lnTo>
                  <a:pt x="2193" y="1601"/>
                </a:lnTo>
                <a:lnTo>
                  <a:pt x="2179" y="1595"/>
                </a:lnTo>
                <a:lnTo>
                  <a:pt x="2164" y="1591"/>
                </a:lnTo>
                <a:lnTo>
                  <a:pt x="2147" y="1586"/>
                </a:lnTo>
                <a:lnTo>
                  <a:pt x="2129" y="1584"/>
                </a:lnTo>
                <a:lnTo>
                  <a:pt x="2109" y="1583"/>
                </a:lnTo>
                <a:lnTo>
                  <a:pt x="1963" y="1583"/>
                </a:lnTo>
                <a:lnTo>
                  <a:pt x="1963" y="1583"/>
                </a:lnTo>
                <a:lnTo>
                  <a:pt x="1956" y="1584"/>
                </a:lnTo>
                <a:lnTo>
                  <a:pt x="1947" y="1585"/>
                </a:lnTo>
                <a:lnTo>
                  <a:pt x="1939" y="1588"/>
                </a:lnTo>
                <a:lnTo>
                  <a:pt x="1932" y="1592"/>
                </a:lnTo>
                <a:lnTo>
                  <a:pt x="1925" y="1597"/>
                </a:lnTo>
                <a:lnTo>
                  <a:pt x="1918" y="1602"/>
                </a:lnTo>
                <a:lnTo>
                  <a:pt x="1913" y="1609"/>
                </a:lnTo>
                <a:lnTo>
                  <a:pt x="1907" y="1616"/>
                </a:lnTo>
                <a:lnTo>
                  <a:pt x="1903" y="1624"/>
                </a:lnTo>
                <a:lnTo>
                  <a:pt x="1898" y="1633"/>
                </a:lnTo>
                <a:lnTo>
                  <a:pt x="1890" y="1652"/>
                </a:lnTo>
                <a:lnTo>
                  <a:pt x="1885" y="1672"/>
                </a:lnTo>
                <a:lnTo>
                  <a:pt x="1881" y="1696"/>
                </a:lnTo>
                <a:lnTo>
                  <a:pt x="1881" y="1696"/>
                </a:lnTo>
                <a:lnTo>
                  <a:pt x="1877" y="1709"/>
                </a:lnTo>
                <a:lnTo>
                  <a:pt x="1873" y="1722"/>
                </a:lnTo>
                <a:lnTo>
                  <a:pt x="1871" y="1737"/>
                </a:lnTo>
                <a:lnTo>
                  <a:pt x="1870" y="1753"/>
                </a:lnTo>
                <a:lnTo>
                  <a:pt x="1870" y="1753"/>
                </a:lnTo>
                <a:close/>
                <a:moveTo>
                  <a:pt x="1898" y="1753"/>
                </a:moveTo>
                <a:lnTo>
                  <a:pt x="1898" y="1753"/>
                </a:lnTo>
                <a:lnTo>
                  <a:pt x="1899" y="1736"/>
                </a:lnTo>
                <a:lnTo>
                  <a:pt x="1903" y="1719"/>
                </a:lnTo>
                <a:lnTo>
                  <a:pt x="1907" y="1702"/>
                </a:lnTo>
                <a:lnTo>
                  <a:pt x="1914" y="1688"/>
                </a:lnTo>
                <a:lnTo>
                  <a:pt x="1922" y="1674"/>
                </a:lnTo>
                <a:lnTo>
                  <a:pt x="1931" y="1662"/>
                </a:lnTo>
                <a:lnTo>
                  <a:pt x="1941" y="1651"/>
                </a:lnTo>
                <a:lnTo>
                  <a:pt x="1952" y="1640"/>
                </a:lnTo>
                <a:lnTo>
                  <a:pt x="1952" y="1640"/>
                </a:lnTo>
                <a:lnTo>
                  <a:pt x="1957" y="1655"/>
                </a:lnTo>
                <a:lnTo>
                  <a:pt x="1962" y="1669"/>
                </a:lnTo>
                <a:lnTo>
                  <a:pt x="1968" y="1682"/>
                </a:lnTo>
                <a:lnTo>
                  <a:pt x="1974" y="1696"/>
                </a:lnTo>
                <a:lnTo>
                  <a:pt x="1980" y="1708"/>
                </a:lnTo>
                <a:lnTo>
                  <a:pt x="1988" y="1721"/>
                </a:lnTo>
                <a:lnTo>
                  <a:pt x="1996" y="1733"/>
                </a:lnTo>
                <a:lnTo>
                  <a:pt x="2005" y="1745"/>
                </a:lnTo>
                <a:lnTo>
                  <a:pt x="2014" y="1756"/>
                </a:lnTo>
                <a:lnTo>
                  <a:pt x="2024" y="1767"/>
                </a:lnTo>
                <a:lnTo>
                  <a:pt x="2034" y="1779"/>
                </a:lnTo>
                <a:lnTo>
                  <a:pt x="2046" y="1789"/>
                </a:lnTo>
                <a:lnTo>
                  <a:pt x="2057" y="1798"/>
                </a:lnTo>
                <a:lnTo>
                  <a:pt x="2069" y="1807"/>
                </a:lnTo>
                <a:lnTo>
                  <a:pt x="2082" y="1816"/>
                </a:lnTo>
                <a:lnTo>
                  <a:pt x="2095" y="1824"/>
                </a:lnTo>
                <a:lnTo>
                  <a:pt x="2095" y="1824"/>
                </a:lnTo>
                <a:lnTo>
                  <a:pt x="2113" y="1833"/>
                </a:lnTo>
                <a:lnTo>
                  <a:pt x="2130" y="1841"/>
                </a:lnTo>
                <a:lnTo>
                  <a:pt x="2130" y="1841"/>
                </a:lnTo>
                <a:lnTo>
                  <a:pt x="2127" y="1851"/>
                </a:lnTo>
                <a:lnTo>
                  <a:pt x="2122" y="1861"/>
                </a:lnTo>
                <a:lnTo>
                  <a:pt x="2118" y="1870"/>
                </a:lnTo>
                <a:lnTo>
                  <a:pt x="2112" y="1878"/>
                </a:lnTo>
                <a:lnTo>
                  <a:pt x="2106" y="1887"/>
                </a:lnTo>
                <a:lnTo>
                  <a:pt x="2100" y="1893"/>
                </a:lnTo>
                <a:lnTo>
                  <a:pt x="2093" y="1901"/>
                </a:lnTo>
                <a:lnTo>
                  <a:pt x="2086" y="1907"/>
                </a:lnTo>
                <a:lnTo>
                  <a:pt x="2078" y="1913"/>
                </a:lnTo>
                <a:lnTo>
                  <a:pt x="2069" y="1918"/>
                </a:lnTo>
                <a:lnTo>
                  <a:pt x="2061" y="1921"/>
                </a:lnTo>
                <a:lnTo>
                  <a:pt x="2052" y="1926"/>
                </a:lnTo>
                <a:lnTo>
                  <a:pt x="2043" y="1928"/>
                </a:lnTo>
                <a:lnTo>
                  <a:pt x="2034" y="1930"/>
                </a:lnTo>
                <a:lnTo>
                  <a:pt x="2024" y="1932"/>
                </a:lnTo>
                <a:lnTo>
                  <a:pt x="2015" y="1932"/>
                </a:lnTo>
                <a:lnTo>
                  <a:pt x="2015" y="1932"/>
                </a:lnTo>
                <a:lnTo>
                  <a:pt x="2003" y="1930"/>
                </a:lnTo>
                <a:lnTo>
                  <a:pt x="1992" y="1928"/>
                </a:lnTo>
                <a:lnTo>
                  <a:pt x="1980" y="1925"/>
                </a:lnTo>
                <a:lnTo>
                  <a:pt x="1969" y="1920"/>
                </a:lnTo>
                <a:lnTo>
                  <a:pt x="1959" y="1915"/>
                </a:lnTo>
                <a:lnTo>
                  <a:pt x="1949" y="1908"/>
                </a:lnTo>
                <a:lnTo>
                  <a:pt x="1940" y="1900"/>
                </a:lnTo>
                <a:lnTo>
                  <a:pt x="1932" y="1891"/>
                </a:lnTo>
                <a:lnTo>
                  <a:pt x="1924" y="1881"/>
                </a:lnTo>
                <a:lnTo>
                  <a:pt x="1917" y="1871"/>
                </a:lnTo>
                <a:lnTo>
                  <a:pt x="1911" y="1859"/>
                </a:lnTo>
                <a:lnTo>
                  <a:pt x="1906" y="1847"/>
                </a:lnTo>
                <a:lnTo>
                  <a:pt x="1903" y="1834"/>
                </a:lnTo>
                <a:lnTo>
                  <a:pt x="1899" y="1820"/>
                </a:lnTo>
                <a:lnTo>
                  <a:pt x="1898" y="1807"/>
                </a:lnTo>
                <a:lnTo>
                  <a:pt x="1897" y="1792"/>
                </a:lnTo>
                <a:lnTo>
                  <a:pt x="1898" y="1753"/>
                </a:lnTo>
                <a:close/>
                <a:moveTo>
                  <a:pt x="1907" y="2522"/>
                </a:moveTo>
                <a:lnTo>
                  <a:pt x="1500" y="2522"/>
                </a:lnTo>
                <a:lnTo>
                  <a:pt x="1500" y="2550"/>
                </a:lnTo>
                <a:lnTo>
                  <a:pt x="1925" y="2550"/>
                </a:lnTo>
                <a:lnTo>
                  <a:pt x="2040" y="2290"/>
                </a:lnTo>
                <a:lnTo>
                  <a:pt x="2014" y="2279"/>
                </a:lnTo>
                <a:lnTo>
                  <a:pt x="1907" y="2522"/>
                </a:lnTo>
                <a:close/>
                <a:moveTo>
                  <a:pt x="407" y="2114"/>
                </a:moveTo>
                <a:lnTo>
                  <a:pt x="407" y="2114"/>
                </a:lnTo>
                <a:lnTo>
                  <a:pt x="402" y="2100"/>
                </a:lnTo>
                <a:lnTo>
                  <a:pt x="396" y="2088"/>
                </a:lnTo>
                <a:lnTo>
                  <a:pt x="389" y="2078"/>
                </a:lnTo>
                <a:lnTo>
                  <a:pt x="383" y="2068"/>
                </a:lnTo>
                <a:lnTo>
                  <a:pt x="375" y="2060"/>
                </a:lnTo>
                <a:lnTo>
                  <a:pt x="367" y="2053"/>
                </a:lnTo>
                <a:lnTo>
                  <a:pt x="358" y="2047"/>
                </a:lnTo>
                <a:lnTo>
                  <a:pt x="349" y="2042"/>
                </a:lnTo>
                <a:lnTo>
                  <a:pt x="340" y="2037"/>
                </a:lnTo>
                <a:lnTo>
                  <a:pt x="331" y="2035"/>
                </a:lnTo>
                <a:lnTo>
                  <a:pt x="313" y="2031"/>
                </a:lnTo>
                <a:lnTo>
                  <a:pt x="296" y="2028"/>
                </a:lnTo>
                <a:lnTo>
                  <a:pt x="280" y="2027"/>
                </a:lnTo>
                <a:lnTo>
                  <a:pt x="147" y="2027"/>
                </a:lnTo>
                <a:lnTo>
                  <a:pt x="147" y="2027"/>
                </a:lnTo>
                <a:lnTo>
                  <a:pt x="133" y="2028"/>
                </a:lnTo>
                <a:lnTo>
                  <a:pt x="120" y="2029"/>
                </a:lnTo>
                <a:lnTo>
                  <a:pt x="108" y="2033"/>
                </a:lnTo>
                <a:lnTo>
                  <a:pt x="97" y="2036"/>
                </a:lnTo>
                <a:lnTo>
                  <a:pt x="87" y="2041"/>
                </a:lnTo>
                <a:lnTo>
                  <a:pt x="78" y="2046"/>
                </a:lnTo>
                <a:lnTo>
                  <a:pt x="70" y="2053"/>
                </a:lnTo>
                <a:lnTo>
                  <a:pt x="62" y="2061"/>
                </a:lnTo>
                <a:lnTo>
                  <a:pt x="55" y="2069"/>
                </a:lnTo>
                <a:lnTo>
                  <a:pt x="50" y="2078"/>
                </a:lnTo>
                <a:lnTo>
                  <a:pt x="45" y="2088"/>
                </a:lnTo>
                <a:lnTo>
                  <a:pt x="41" y="2099"/>
                </a:lnTo>
                <a:lnTo>
                  <a:pt x="37" y="2110"/>
                </a:lnTo>
                <a:lnTo>
                  <a:pt x="34" y="2123"/>
                </a:lnTo>
                <a:lnTo>
                  <a:pt x="32" y="2136"/>
                </a:lnTo>
                <a:lnTo>
                  <a:pt x="30" y="2150"/>
                </a:lnTo>
                <a:lnTo>
                  <a:pt x="0" y="2472"/>
                </a:lnTo>
                <a:lnTo>
                  <a:pt x="55" y="2477"/>
                </a:lnTo>
                <a:lnTo>
                  <a:pt x="86" y="2154"/>
                </a:lnTo>
                <a:lnTo>
                  <a:pt x="86" y="2154"/>
                </a:lnTo>
                <a:lnTo>
                  <a:pt x="88" y="2135"/>
                </a:lnTo>
                <a:lnTo>
                  <a:pt x="91" y="2119"/>
                </a:lnTo>
                <a:lnTo>
                  <a:pt x="97" y="2107"/>
                </a:lnTo>
                <a:lnTo>
                  <a:pt x="100" y="2101"/>
                </a:lnTo>
                <a:lnTo>
                  <a:pt x="104" y="2097"/>
                </a:lnTo>
                <a:lnTo>
                  <a:pt x="107" y="2094"/>
                </a:lnTo>
                <a:lnTo>
                  <a:pt x="111" y="2090"/>
                </a:lnTo>
                <a:lnTo>
                  <a:pt x="116" y="2088"/>
                </a:lnTo>
                <a:lnTo>
                  <a:pt x="122" y="2086"/>
                </a:lnTo>
                <a:lnTo>
                  <a:pt x="134" y="2083"/>
                </a:lnTo>
                <a:lnTo>
                  <a:pt x="147" y="2082"/>
                </a:lnTo>
                <a:lnTo>
                  <a:pt x="280" y="2082"/>
                </a:lnTo>
                <a:lnTo>
                  <a:pt x="280" y="2082"/>
                </a:lnTo>
                <a:lnTo>
                  <a:pt x="291" y="2083"/>
                </a:lnTo>
                <a:lnTo>
                  <a:pt x="303" y="2085"/>
                </a:lnTo>
                <a:lnTo>
                  <a:pt x="314" y="2087"/>
                </a:lnTo>
                <a:lnTo>
                  <a:pt x="324" y="2091"/>
                </a:lnTo>
                <a:lnTo>
                  <a:pt x="333" y="2097"/>
                </a:lnTo>
                <a:lnTo>
                  <a:pt x="342" y="2106"/>
                </a:lnTo>
                <a:lnTo>
                  <a:pt x="349" y="2117"/>
                </a:lnTo>
                <a:lnTo>
                  <a:pt x="354" y="2132"/>
                </a:lnTo>
                <a:lnTo>
                  <a:pt x="435" y="2371"/>
                </a:lnTo>
                <a:lnTo>
                  <a:pt x="731" y="2413"/>
                </a:lnTo>
                <a:lnTo>
                  <a:pt x="731" y="2357"/>
                </a:lnTo>
                <a:lnTo>
                  <a:pt x="477" y="2321"/>
                </a:lnTo>
                <a:lnTo>
                  <a:pt x="407" y="2114"/>
                </a:lnTo>
                <a:close/>
                <a:moveTo>
                  <a:pt x="2084" y="2027"/>
                </a:moveTo>
                <a:lnTo>
                  <a:pt x="1952" y="2027"/>
                </a:lnTo>
                <a:lnTo>
                  <a:pt x="1952" y="2027"/>
                </a:lnTo>
                <a:lnTo>
                  <a:pt x="1936" y="2028"/>
                </a:lnTo>
                <a:lnTo>
                  <a:pt x="1918" y="2031"/>
                </a:lnTo>
                <a:lnTo>
                  <a:pt x="1900" y="2035"/>
                </a:lnTo>
                <a:lnTo>
                  <a:pt x="1891" y="2037"/>
                </a:lnTo>
                <a:lnTo>
                  <a:pt x="1882" y="2042"/>
                </a:lnTo>
                <a:lnTo>
                  <a:pt x="1873" y="2047"/>
                </a:lnTo>
                <a:lnTo>
                  <a:pt x="1866" y="2053"/>
                </a:lnTo>
                <a:lnTo>
                  <a:pt x="1858" y="2060"/>
                </a:lnTo>
                <a:lnTo>
                  <a:pt x="1850" y="2068"/>
                </a:lnTo>
                <a:lnTo>
                  <a:pt x="1842" y="2078"/>
                </a:lnTo>
                <a:lnTo>
                  <a:pt x="1836" y="2088"/>
                </a:lnTo>
                <a:lnTo>
                  <a:pt x="1830" y="2100"/>
                </a:lnTo>
                <a:lnTo>
                  <a:pt x="1825" y="2114"/>
                </a:lnTo>
                <a:lnTo>
                  <a:pt x="1755" y="2321"/>
                </a:lnTo>
                <a:lnTo>
                  <a:pt x="1500" y="2357"/>
                </a:lnTo>
                <a:lnTo>
                  <a:pt x="1500" y="2413"/>
                </a:lnTo>
                <a:lnTo>
                  <a:pt x="1796" y="2371"/>
                </a:lnTo>
                <a:lnTo>
                  <a:pt x="1877" y="2132"/>
                </a:lnTo>
                <a:lnTo>
                  <a:pt x="1877" y="2132"/>
                </a:lnTo>
                <a:lnTo>
                  <a:pt x="1882" y="2117"/>
                </a:lnTo>
                <a:lnTo>
                  <a:pt x="1890" y="2106"/>
                </a:lnTo>
                <a:lnTo>
                  <a:pt x="1898" y="2097"/>
                </a:lnTo>
                <a:lnTo>
                  <a:pt x="1908" y="2091"/>
                </a:lnTo>
                <a:lnTo>
                  <a:pt x="1918" y="2087"/>
                </a:lnTo>
                <a:lnTo>
                  <a:pt x="1929" y="2085"/>
                </a:lnTo>
                <a:lnTo>
                  <a:pt x="1940" y="2083"/>
                </a:lnTo>
                <a:lnTo>
                  <a:pt x="1952" y="2082"/>
                </a:lnTo>
                <a:lnTo>
                  <a:pt x="2084" y="2082"/>
                </a:lnTo>
                <a:lnTo>
                  <a:pt x="2084" y="2082"/>
                </a:lnTo>
                <a:lnTo>
                  <a:pt x="2098" y="2083"/>
                </a:lnTo>
                <a:lnTo>
                  <a:pt x="2110" y="2086"/>
                </a:lnTo>
                <a:lnTo>
                  <a:pt x="2115" y="2088"/>
                </a:lnTo>
                <a:lnTo>
                  <a:pt x="2120" y="2090"/>
                </a:lnTo>
                <a:lnTo>
                  <a:pt x="2124" y="2094"/>
                </a:lnTo>
                <a:lnTo>
                  <a:pt x="2129" y="2097"/>
                </a:lnTo>
                <a:lnTo>
                  <a:pt x="2132" y="2101"/>
                </a:lnTo>
                <a:lnTo>
                  <a:pt x="2136" y="2107"/>
                </a:lnTo>
                <a:lnTo>
                  <a:pt x="2140" y="2119"/>
                </a:lnTo>
                <a:lnTo>
                  <a:pt x="2145" y="2135"/>
                </a:lnTo>
                <a:lnTo>
                  <a:pt x="2147" y="2154"/>
                </a:lnTo>
                <a:lnTo>
                  <a:pt x="2176" y="2477"/>
                </a:lnTo>
                <a:lnTo>
                  <a:pt x="2231" y="2472"/>
                </a:lnTo>
                <a:lnTo>
                  <a:pt x="2202" y="2150"/>
                </a:lnTo>
                <a:lnTo>
                  <a:pt x="2202" y="2150"/>
                </a:lnTo>
                <a:lnTo>
                  <a:pt x="2200" y="2136"/>
                </a:lnTo>
                <a:lnTo>
                  <a:pt x="2197" y="2123"/>
                </a:lnTo>
                <a:lnTo>
                  <a:pt x="2195" y="2110"/>
                </a:lnTo>
                <a:lnTo>
                  <a:pt x="2192" y="2099"/>
                </a:lnTo>
                <a:lnTo>
                  <a:pt x="2187" y="2088"/>
                </a:lnTo>
                <a:lnTo>
                  <a:pt x="2182" y="2078"/>
                </a:lnTo>
                <a:lnTo>
                  <a:pt x="2176" y="2069"/>
                </a:lnTo>
                <a:lnTo>
                  <a:pt x="2169" y="2061"/>
                </a:lnTo>
                <a:lnTo>
                  <a:pt x="2163" y="2053"/>
                </a:lnTo>
                <a:lnTo>
                  <a:pt x="2154" y="2046"/>
                </a:lnTo>
                <a:lnTo>
                  <a:pt x="2145" y="2041"/>
                </a:lnTo>
                <a:lnTo>
                  <a:pt x="2134" y="2036"/>
                </a:lnTo>
                <a:lnTo>
                  <a:pt x="2123" y="2033"/>
                </a:lnTo>
                <a:lnTo>
                  <a:pt x="2112" y="2029"/>
                </a:lnTo>
                <a:lnTo>
                  <a:pt x="2098" y="2028"/>
                </a:lnTo>
                <a:lnTo>
                  <a:pt x="2084" y="2027"/>
                </a:lnTo>
                <a:lnTo>
                  <a:pt x="2084" y="2027"/>
                </a:lnTo>
                <a:close/>
                <a:moveTo>
                  <a:pt x="656" y="1118"/>
                </a:moveTo>
                <a:lnTo>
                  <a:pt x="673" y="976"/>
                </a:lnTo>
                <a:lnTo>
                  <a:pt x="1207" y="1242"/>
                </a:lnTo>
                <a:lnTo>
                  <a:pt x="1194" y="1174"/>
                </a:lnTo>
                <a:lnTo>
                  <a:pt x="711" y="932"/>
                </a:lnTo>
                <a:lnTo>
                  <a:pt x="711" y="932"/>
                </a:lnTo>
                <a:lnTo>
                  <a:pt x="660" y="907"/>
                </a:lnTo>
                <a:lnTo>
                  <a:pt x="612" y="881"/>
                </a:lnTo>
                <a:lnTo>
                  <a:pt x="588" y="868"/>
                </a:lnTo>
                <a:lnTo>
                  <a:pt x="566" y="854"/>
                </a:lnTo>
                <a:lnTo>
                  <a:pt x="546" y="840"/>
                </a:lnTo>
                <a:lnTo>
                  <a:pt x="525" y="824"/>
                </a:lnTo>
                <a:lnTo>
                  <a:pt x="656" y="1118"/>
                </a:lnTo>
                <a:close/>
                <a:moveTo>
                  <a:pt x="217" y="2279"/>
                </a:moveTo>
                <a:lnTo>
                  <a:pt x="192" y="2290"/>
                </a:lnTo>
                <a:lnTo>
                  <a:pt x="306" y="2550"/>
                </a:lnTo>
                <a:lnTo>
                  <a:pt x="731" y="2550"/>
                </a:lnTo>
                <a:lnTo>
                  <a:pt x="731" y="2522"/>
                </a:lnTo>
                <a:lnTo>
                  <a:pt x="324" y="2522"/>
                </a:lnTo>
                <a:lnTo>
                  <a:pt x="217" y="2279"/>
                </a:lnTo>
                <a:close/>
                <a:moveTo>
                  <a:pt x="1539" y="1116"/>
                </a:moveTo>
                <a:lnTo>
                  <a:pt x="1670" y="824"/>
                </a:lnTo>
                <a:lnTo>
                  <a:pt x="1670" y="824"/>
                </a:lnTo>
                <a:lnTo>
                  <a:pt x="1645" y="842"/>
                </a:lnTo>
                <a:lnTo>
                  <a:pt x="1621" y="858"/>
                </a:lnTo>
                <a:lnTo>
                  <a:pt x="1597" y="874"/>
                </a:lnTo>
                <a:lnTo>
                  <a:pt x="1572" y="888"/>
                </a:lnTo>
                <a:lnTo>
                  <a:pt x="1547" y="902"/>
                </a:lnTo>
                <a:lnTo>
                  <a:pt x="1522" y="913"/>
                </a:lnTo>
                <a:lnTo>
                  <a:pt x="1498" y="925"/>
                </a:lnTo>
                <a:lnTo>
                  <a:pt x="1472" y="935"/>
                </a:lnTo>
                <a:lnTo>
                  <a:pt x="1447" y="944"/>
                </a:lnTo>
                <a:lnTo>
                  <a:pt x="1422" y="953"/>
                </a:lnTo>
                <a:lnTo>
                  <a:pt x="1396" y="961"/>
                </a:lnTo>
                <a:lnTo>
                  <a:pt x="1372" y="968"/>
                </a:lnTo>
                <a:lnTo>
                  <a:pt x="1322" y="980"/>
                </a:lnTo>
                <a:lnTo>
                  <a:pt x="1274" y="989"/>
                </a:lnTo>
                <a:lnTo>
                  <a:pt x="1226" y="996"/>
                </a:lnTo>
                <a:lnTo>
                  <a:pt x="1181" y="1001"/>
                </a:lnTo>
                <a:lnTo>
                  <a:pt x="1138" y="1003"/>
                </a:lnTo>
                <a:lnTo>
                  <a:pt x="1096" y="1004"/>
                </a:lnTo>
                <a:lnTo>
                  <a:pt x="1058" y="1003"/>
                </a:lnTo>
                <a:lnTo>
                  <a:pt x="1022" y="1002"/>
                </a:lnTo>
                <a:lnTo>
                  <a:pt x="990" y="998"/>
                </a:lnTo>
                <a:lnTo>
                  <a:pt x="961" y="996"/>
                </a:lnTo>
                <a:lnTo>
                  <a:pt x="1180" y="1105"/>
                </a:lnTo>
                <a:lnTo>
                  <a:pt x="1171" y="1058"/>
                </a:lnTo>
                <a:lnTo>
                  <a:pt x="1171" y="1058"/>
                </a:lnTo>
                <a:lnTo>
                  <a:pt x="1194" y="1057"/>
                </a:lnTo>
                <a:lnTo>
                  <a:pt x="1219" y="1055"/>
                </a:lnTo>
                <a:lnTo>
                  <a:pt x="1243" y="1051"/>
                </a:lnTo>
                <a:lnTo>
                  <a:pt x="1269" y="1048"/>
                </a:lnTo>
                <a:lnTo>
                  <a:pt x="1322" y="1038"/>
                </a:lnTo>
                <a:lnTo>
                  <a:pt x="1373" y="1027"/>
                </a:lnTo>
                <a:lnTo>
                  <a:pt x="1421" y="1013"/>
                </a:lnTo>
                <a:lnTo>
                  <a:pt x="1464" y="1000"/>
                </a:lnTo>
                <a:lnTo>
                  <a:pt x="1499" y="987"/>
                </a:lnTo>
                <a:lnTo>
                  <a:pt x="1513" y="980"/>
                </a:lnTo>
                <a:lnTo>
                  <a:pt x="1524" y="975"/>
                </a:lnTo>
                <a:lnTo>
                  <a:pt x="1539" y="1116"/>
                </a:lnTo>
                <a:close/>
                <a:moveTo>
                  <a:pt x="55" y="1878"/>
                </a:moveTo>
                <a:lnTo>
                  <a:pt x="55" y="1878"/>
                </a:lnTo>
                <a:lnTo>
                  <a:pt x="59" y="1884"/>
                </a:lnTo>
                <a:lnTo>
                  <a:pt x="63" y="1890"/>
                </a:lnTo>
                <a:lnTo>
                  <a:pt x="69" y="1896"/>
                </a:lnTo>
                <a:lnTo>
                  <a:pt x="75" y="1899"/>
                </a:lnTo>
                <a:lnTo>
                  <a:pt x="82" y="1902"/>
                </a:lnTo>
                <a:lnTo>
                  <a:pt x="90" y="1905"/>
                </a:lnTo>
                <a:lnTo>
                  <a:pt x="98" y="1906"/>
                </a:lnTo>
                <a:lnTo>
                  <a:pt x="106" y="1906"/>
                </a:lnTo>
                <a:lnTo>
                  <a:pt x="108" y="1905"/>
                </a:lnTo>
                <a:lnTo>
                  <a:pt x="108" y="1905"/>
                </a:lnTo>
                <a:lnTo>
                  <a:pt x="119" y="1917"/>
                </a:lnTo>
                <a:lnTo>
                  <a:pt x="132" y="1927"/>
                </a:lnTo>
                <a:lnTo>
                  <a:pt x="144" y="1937"/>
                </a:lnTo>
                <a:lnTo>
                  <a:pt x="159" y="1945"/>
                </a:lnTo>
                <a:lnTo>
                  <a:pt x="173" y="1951"/>
                </a:lnTo>
                <a:lnTo>
                  <a:pt x="189" y="1956"/>
                </a:lnTo>
                <a:lnTo>
                  <a:pt x="205" y="1959"/>
                </a:lnTo>
                <a:lnTo>
                  <a:pt x="222" y="1960"/>
                </a:lnTo>
                <a:lnTo>
                  <a:pt x="222" y="1960"/>
                </a:lnTo>
                <a:lnTo>
                  <a:pt x="237" y="1959"/>
                </a:lnTo>
                <a:lnTo>
                  <a:pt x="253" y="1956"/>
                </a:lnTo>
                <a:lnTo>
                  <a:pt x="268" y="1952"/>
                </a:lnTo>
                <a:lnTo>
                  <a:pt x="282" y="1946"/>
                </a:lnTo>
                <a:lnTo>
                  <a:pt x="296" y="1938"/>
                </a:lnTo>
                <a:lnTo>
                  <a:pt x="308" y="1930"/>
                </a:lnTo>
                <a:lnTo>
                  <a:pt x="320" y="1920"/>
                </a:lnTo>
                <a:lnTo>
                  <a:pt x="331" y="1909"/>
                </a:lnTo>
                <a:lnTo>
                  <a:pt x="341" y="1897"/>
                </a:lnTo>
                <a:lnTo>
                  <a:pt x="350" y="1883"/>
                </a:lnTo>
                <a:lnTo>
                  <a:pt x="358" y="1869"/>
                </a:lnTo>
                <a:lnTo>
                  <a:pt x="363" y="1854"/>
                </a:lnTo>
                <a:lnTo>
                  <a:pt x="369" y="1838"/>
                </a:lnTo>
                <a:lnTo>
                  <a:pt x="372" y="1823"/>
                </a:lnTo>
                <a:lnTo>
                  <a:pt x="375" y="1806"/>
                </a:lnTo>
                <a:lnTo>
                  <a:pt x="376" y="1788"/>
                </a:lnTo>
                <a:lnTo>
                  <a:pt x="376" y="1746"/>
                </a:lnTo>
                <a:lnTo>
                  <a:pt x="376" y="1746"/>
                </a:lnTo>
                <a:lnTo>
                  <a:pt x="375" y="1728"/>
                </a:lnTo>
                <a:lnTo>
                  <a:pt x="372" y="1710"/>
                </a:lnTo>
                <a:lnTo>
                  <a:pt x="368" y="1693"/>
                </a:lnTo>
                <a:lnTo>
                  <a:pt x="362" y="1676"/>
                </a:lnTo>
                <a:lnTo>
                  <a:pt x="356" y="1661"/>
                </a:lnTo>
                <a:lnTo>
                  <a:pt x="347" y="1646"/>
                </a:lnTo>
                <a:lnTo>
                  <a:pt x="336" y="1633"/>
                </a:lnTo>
                <a:lnTo>
                  <a:pt x="326" y="1620"/>
                </a:lnTo>
                <a:lnTo>
                  <a:pt x="326" y="1620"/>
                </a:lnTo>
                <a:lnTo>
                  <a:pt x="336" y="1606"/>
                </a:lnTo>
                <a:lnTo>
                  <a:pt x="336" y="1606"/>
                </a:lnTo>
                <a:lnTo>
                  <a:pt x="344" y="1591"/>
                </a:lnTo>
                <a:lnTo>
                  <a:pt x="349" y="1575"/>
                </a:lnTo>
                <a:lnTo>
                  <a:pt x="352" y="1559"/>
                </a:lnTo>
                <a:lnTo>
                  <a:pt x="354" y="1544"/>
                </a:lnTo>
                <a:lnTo>
                  <a:pt x="354" y="1544"/>
                </a:lnTo>
                <a:lnTo>
                  <a:pt x="345" y="1548"/>
                </a:lnTo>
                <a:lnTo>
                  <a:pt x="338" y="1552"/>
                </a:lnTo>
                <a:lnTo>
                  <a:pt x="329" y="1555"/>
                </a:lnTo>
                <a:lnTo>
                  <a:pt x="320" y="1557"/>
                </a:lnTo>
                <a:lnTo>
                  <a:pt x="311" y="1558"/>
                </a:lnTo>
                <a:lnTo>
                  <a:pt x="300" y="1559"/>
                </a:lnTo>
                <a:lnTo>
                  <a:pt x="291" y="1559"/>
                </a:lnTo>
                <a:lnTo>
                  <a:pt x="282" y="1559"/>
                </a:lnTo>
                <a:lnTo>
                  <a:pt x="282" y="1561"/>
                </a:lnTo>
                <a:lnTo>
                  <a:pt x="282" y="1561"/>
                </a:lnTo>
                <a:lnTo>
                  <a:pt x="268" y="1556"/>
                </a:lnTo>
                <a:lnTo>
                  <a:pt x="253" y="1553"/>
                </a:lnTo>
                <a:lnTo>
                  <a:pt x="239" y="1550"/>
                </a:lnTo>
                <a:lnTo>
                  <a:pt x="224" y="1548"/>
                </a:lnTo>
                <a:lnTo>
                  <a:pt x="210" y="1548"/>
                </a:lnTo>
                <a:lnTo>
                  <a:pt x="197" y="1548"/>
                </a:lnTo>
                <a:lnTo>
                  <a:pt x="183" y="1549"/>
                </a:lnTo>
                <a:lnTo>
                  <a:pt x="171" y="1552"/>
                </a:lnTo>
                <a:lnTo>
                  <a:pt x="158" y="1554"/>
                </a:lnTo>
                <a:lnTo>
                  <a:pt x="146" y="1557"/>
                </a:lnTo>
                <a:lnTo>
                  <a:pt x="134" y="1561"/>
                </a:lnTo>
                <a:lnTo>
                  <a:pt x="123" y="1565"/>
                </a:lnTo>
                <a:lnTo>
                  <a:pt x="113" y="1571"/>
                </a:lnTo>
                <a:lnTo>
                  <a:pt x="101" y="1576"/>
                </a:lnTo>
                <a:lnTo>
                  <a:pt x="92" y="1582"/>
                </a:lnTo>
                <a:lnTo>
                  <a:pt x="82" y="1589"/>
                </a:lnTo>
                <a:lnTo>
                  <a:pt x="65" y="1603"/>
                </a:lnTo>
                <a:lnTo>
                  <a:pt x="51" y="1619"/>
                </a:lnTo>
                <a:lnTo>
                  <a:pt x="38" y="1636"/>
                </a:lnTo>
                <a:lnTo>
                  <a:pt x="34" y="1645"/>
                </a:lnTo>
                <a:lnTo>
                  <a:pt x="29" y="1654"/>
                </a:lnTo>
                <a:lnTo>
                  <a:pt x="26" y="1664"/>
                </a:lnTo>
                <a:lnTo>
                  <a:pt x="23" y="1673"/>
                </a:lnTo>
                <a:lnTo>
                  <a:pt x="20" y="1682"/>
                </a:lnTo>
                <a:lnTo>
                  <a:pt x="18" y="1692"/>
                </a:lnTo>
                <a:lnTo>
                  <a:pt x="18" y="1701"/>
                </a:lnTo>
                <a:lnTo>
                  <a:pt x="18" y="1710"/>
                </a:lnTo>
                <a:lnTo>
                  <a:pt x="19" y="1720"/>
                </a:lnTo>
                <a:lnTo>
                  <a:pt x="20" y="1729"/>
                </a:lnTo>
                <a:lnTo>
                  <a:pt x="55" y="1878"/>
                </a:lnTo>
                <a:close/>
                <a:moveTo>
                  <a:pt x="119" y="1790"/>
                </a:moveTo>
                <a:lnTo>
                  <a:pt x="120" y="1790"/>
                </a:lnTo>
                <a:lnTo>
                  <a:pt x="120" y="1790"/>
                </a:lnTo>
                <a:lnTo>
                  <a:pt x="122" y="1784"/>
                </a:lnTo>
                <a:lnTo>
                  <a:pt x="124" y="1779"/>
                </a:lnTo>
                <a:lnTo>
                  <a:pt x="126" y="1774"/>
                </a:lnTo>
                <a:lnTo>
                  <a:pt x="129" y="1770"/>
                </a:lnTo>
                <a:lnTo>
                  <a:pt x="134" y="1766"/>
                </a:lnTo>
                <a:lnTo>
                  <a:pt x="138" y="1763"/>
                </a:lnTo>
                <a:lnTo>
                  <a:pt x="144" y="1761"/>
                </a:lnTo>
                <a:lnTo>
                  <a:pt x="150" y="1758"/>
                </a:lnTo>
                <a:lnTo>
                  <a:pt x="150" y="1758"/>
                </a:lnTo>
                <a:lnTo>
                  <a:pt x="155" y="1758"/>
                </a:lnTo>
                <a:lnTo>
                  <a:pt x="161" y="1758"/>
                </a:lnTo>
                <a:lnTo>
                  <a:pt x="167" y="1761"/>
                </a:lnTo>
                <a:lnTo>
                  <a:pt x="172" y="1762"/>
                </a:lnTo>
                <a:lnTo>
                  <a:pt x="177" y="1765"/>
                </a:lnTo>
                <a:lnTo>
                  <a:pt x="181" y="1769"/>
                </a:lnTo>
                <a:lnTo>
                  <a:pt x="185" y="1773"/>
                </a:lnTo>
                <a:lnTo>
                  <a:pt x="188" y="1779"/>
                </a:lnTo>
                <a:lnTo>
                  <a:pt x="188" y="1779"/>
                </a:lnTo>
                <a:lnTo>
                  <a:pt x="200" y="1771"/>
                </a:lnTo>
                <a:lnTo>
                  <a:pt x="214" y="1761"/>
                </a:lnTo>
                <a:lnTo>
                  <a:pt x="226" y="1749"/>
                </a:lnTo>
                <a:lnTo>
                  <a:pt x="240" y="1735"/>
                </a:lnTo>
                <a:lnTo>
                  <a:pt x="253" y="1718"/>
                </a:lnTo>
                <a:lnTo>
                  <a:pt x="266" y="1698"/>
                </a:lnTo>
                <a:lnTo>
                  <a:pt x="279" y="1675"/>
                </a:lnTo>
                <a:lnTo>
                  <a:pt x="291" y="1649"/>
                </a:lnTo>
                <a:lnTo>
                  <a:pt x="291" y="1649"/>
                </a:lnTo>
                <a:lnTo>
                  <a:pt x="306" y="1639"/>
                </a:lnTo>
                <a:lnTo>
                  <a:pt x="306" y="1639"/>
                </a:lnTo>
                <a:lnTo>
                  <a:pt x="315" y="1649"/>
                </a:lnTo>
                <a:lnTo>
                  <a:pt x="324" y="1661"/>
                </a:lnTo>
                <a:lnTo>
                  <a:pt x="331" y="1673"/>
                </a:lnTo>
                <a:lnTo>
                  <a:pt x="336" y="1687"/>
                </a:lnTo>
                <a:lnTo>
                  <a:pt x="342" y="1700"/>
                </a:lnTo>
                <a:lnTo>
                  <a:pt x="345" y="1716"/>
                </a:lnTo>
                <a:lnTo>
                  <a:pt x="348" y="1730"/>
                </a:lnTo>
                <a:lnTo>
                  <a:pt x="348" y="1746"/>
                </a:lnTo>
                <a:lnTo>
                  <a:pt x="348" y="1788"/>
                </a:lnTo>
                <a:lnTo>
                  <a:pt x="348" y="1788"/>
                </a:lnTo>
                <a:lnTo>
                  <a:pt x="348" y="1803"/>
                </a:lnTo>
                <a:lnTo>
                  <a:pt x="345" y="1817"/>
                </a:lnTo>
                <a:lnTo>
                  <a:pt x="342" y="1832"/>
                </a:lnTo>
                <a:lnTo>
                  <a:pt x="338" y="1845"/>
                </a:lnTo>
                <a:lnTo>
                  <a:pt x="332" y="1857"/>
                </a:lnTo>
                <a:lnTo>
                  <a:pt x="326" y="1870"/>
                </a:lnTo>
                <a:lnTo>
                  <a:pt x="318" y="1880"/>
                </a:lnTo>
                <a:lnTo>
                  <a:pt x="311" y="1890"/>
                </a:lnTo>
                <a:lnTo>
                  <a:pt x="302" y="1900"/>
                </a:lnTo>
                <a:lnTo>
                  <a:pt x="291" y="1908"/>
                </a:lnTo>
                <a:lnTo>
                  <a:pt x="281" y="1915"/>
                </a:lnTo>
                <a:lnTo>
                  <a:pt x="270" y="1921"/>
                </a:lnTo>
                <a:lnTo>
                  <a:pt x="259" y="1926"/>
                </a:lnTo>
                <a:lnTo>
                  <a:pt x="246" y="1929"/>
                </a:lnTo>
                <a:lnTo>
                  <a:pt x="234" y="1932"/>
                </a:lnTo>
                <a:lnTo>
                  <a:pt x="222" y="1933"/>
                </a:lnTo>
                <a:lnTo>
                  <a:pt x="222" y="1933"/>
                </a:lnTo>
                <a:lnTo>
                  <a:pt x="206" y="1932"/>
                </a:lnTo>
                <a:lnTo>
                  <a:pt x="191" y="1928"/>
                </a:lnTo>
                <a:lnTo>
                  <a:pt x="178" y="1924"/>
                </a:lnTo>
                <a:lnTo>
                  <a:pt x="164" y="1917"/>
                </a:lnTo>
                <a:lnTo>
                  <a:pt x="152" y="1908"/>
                </a:lnTo>
                <a:lnTo>
                  <a:pt x="140" y="1898"/>
                </a:lnTo>
                <a:lnTo>
                  <a:pt x="129" y="1887"/>
                </a:lnTo>
                <a:lnTo>
                  <a:pt x="120" y="1874"/>
                </a:lnTo>
                <a:lnTo>
                  <a:pt x="120" y="1874"/>
                </a:lnTo>
                <a:lnTo>
                  <a:pt x="117" y="1856"/>
                </a:lnTo>
                <a:lnTo>
                  <a:pt x="116" y="1837"/>
                </a:lnTo>
                <a:lnTo>
                  <a:pt x="117" y="1815"/>
                </a:lnTo>
                <a:lnTo>
                  <a:pt x="119" y="1790"/>
                </a:lnTo>
                <a:lnTo>
                  <a:pt x="119" y="1790"/>
                </a:lnTo>
                <a:close/>
                <a:moveTo>
                  <a:pt x="1464" y="1920"/>
                </a:moveTo>
                <a:lnTo>
                  <a:pt x="1464" y="1920"/>
                </a:lnTo>
                <a:lnTo>
                  <a:pt x="1460" y="1902"/>
                </a:lnTo>
                <a:lnTo>
                  <a:pt x="1456" y="1886"/>
                </a:lnTo>
                <a:lnTo>
                  <a:pt x="1451" y="1870"/>
                </a:lnTo>
                <a:lnTo>
                  <a:pt x="1446" y="1856"/>
                </a:lnTo>
                <a:lnTo>
                  <a:pt x="1439" y="1844"/>
                </a:lnTo>
                <a:lnTo>
                  <a:pt x="1432" y="1833"/>
                </a:lnTo>
                <a:lnTo>
                  <a:pt x="1424" y="1823"/>
                </a:lnTo>
                <a:lnTo>
                  <a:pt x="1415" y="1814"/>
                </a:lnTo>
                <a:lnTo>
                  <a:pt x="1406" y="1806"/>
                </a:lnTo>
                <a:lnTo>
                  <a:pt x="1396" y="1799"/>
                </a:lnTo>
                <a:lnTo>
                  <a:pt x="1386" y="1793"/>
                </a:lnTo>
                <a:lnTo>
                  <a:pt x="1375" y="1788"/>
                </a:lnTo>
                <a:lnTo>
                  <a:pt x="1363" y="1783"/>
                </a:lnTo>
                <a:lnTo>
                  <a:pt x="1350" y="1780"/>
                </a:lnTo>
                <a:lnTo>
                  <a:pt x="1337" y="1776"/>
                </a:lnTo>
                <a:lnTo>
                  <a:pt x="1323" y="1774"/>
                </a:lnTo>
                <a:lnTo>
                  <a:pt x="1294" y="1770"/>
                </a:lnTo>
                <a:lnTo>
                  <a:pt x="1294" y="1770"/>
                </a:lnTo>
                <a:lnTo>
                  <a:pt x="1295" y="1843"/>
                </a:lnTo>
                <a:lnTo>
                  <a:pt x="1296" y="1853"/>
                </a:lnTo>
                <a:lnTo>
                  <a:pt x="1286" y="1856"/>
                </a:lnTo>
                <a:lnTo>
                  <a:pt x="1262" y="1863"/>
                </a:lnTo>
                <a:lnTo>
                  <a:pt x="1296" y="1893"/>
                </a:lnTo>
                <a:lnTo>
                  <a:pt x="1118" y="2095"/>
                </a:lnTo>
                <a:lnTo>
                  <a:pt x="947" y="1893"/>
                </a:lnTo>
                <a:lnTo>
                  <a:pt x="981" y="1863"/>
                </a:lnTo>
                <a:lnTo>
                  <a:pt x="949" y="1853"/>
                </a:lnTo>
                <a:lnTo>
                  <a:pt x="949" y="1843"/>
                </a:lnTo>
                <a:lnTo>
                  <a:pt x="949" y="1843"/>
                </a:lnTo>
                <a:lnTo>
                  <a:pt x="950" y="1769"/>
                </a:lnTo>
                <a:lnTo>
                  <a:pt x="911" y="1776"/>
                </a:lnTo>
                <a:lnTo>
                  <a:pt x="911" y="1776"/>
                </a:lnTo>
                <a:lnTo>
                  <a:pt x="899" y="1779"/>
                </a:lnTo>
                <a:lnTo>
                  <a:pt x="887" y="1783"/>
                </a:lnTo>
                <a:lnTo>
                  <a:pt x="874" y="1787"/>
                </a:lnTo>
                <a:lnTo>
                  <a:pt x="863" y="1791"/>
                </a:lnTo>
                <a:lnTo>
                  <a:pt x="853" y="1797"/>
                </a:lnTo>
                <a:lnTo>
                  <a:pt x="843" y="1803"/>
                </a:lnTo>
                <a:lnTo>
                  <a:pt x="834" y="1810"/>
                </a:lnTo>
                <a:lnTo>
                  <a:pt x="825" y="1818"/>
                </a:lnTo>
                <a:lnTo>
                  <a:pt x="817" y="1827"/>
                </a:lnTo>
                <a:lnTo>
                  <a:pt x="810" y="1837"/>
                </a:lnTo>
                <a:lnTo>
                  <a:pt x="803" y="1847"/>
                </a:lnTo>
                <a:lnTo>
                  <a:pt x="797" y="1860"/>
                </a:lnTo>
                <a:lnTo>
                  <a:pt x="791" y="1873"/>
                </a:lnTo>
                <a:lnTo>
                  <a:pt x="787" y="1888"/>
                </a:lnTo>
                <a:lnTo>
                  <a:pt x="782" y="1904"/>
                </a:lnTo>
                <a:lnTo>
                  <a:pt x="779" y="1920"/>
                </a:lnTo>
                <a:lnTo>
                  <a:pt x="738" y="2195"/>
                </a:lnTo>
                <a:lnTo>
                  <a:pt x="738" y="2195"/>
                </a:lnTo>
                <a:lnTo>
                  <a:pt x="787" y="2180"/>
                </a:lnTo>
                <a:lnTo>
                  <a:pt x="836" y="2168"/>
                </a:lnTo>
                <a:lnTo>
                  <a:pt x="887" y="2156"/>
                </a:lnTo>
                <a:lnTo>
                  <a:pt x="938" y="2147"/>
                </a:lnTo>
                <a:lnTo>
                  <a:pt x="991" y="2140"/>
                </a:lnTo>
                <a:lnTo>
                  <a:pt x="1045" y="2135"/>
                </a:lnTo>
                <a:lnTo>
                  <a:pt x="1099" y="2132"/>
                </a:lnTo>
                <a:lnTo>
                  <a:pt x="1154" y="2131"/>
                </a:lnTo>
                <a:lnTo>
                  <a:pt x="1154" y="2131"/>
                </a:lnTo>
                <a:lnTo>
                  <a:pt x="1199" y="2131"/>
                </a:lnTo>
                <a:lnTo>
                  <a:pt x="1244" y="2133"/>
                </a:lnTo>
                <a:lnTo>
                  <a:pt x="1289" y="2137"/>
                </a:lnTo>
                <a:lnTo>
                  <a:pt x="1333" y="2142"/>
                </a:lnTo>
                <a:lnTo>
                  <a:pt x="1376" y="2149"/>
                </a:lnTo>
                <a:lnTo>
                  <a:pt x="1419" y="2155"/>
                </a:lnTo>
                <a:lnTo>
                  <a:pt x="1460" y="2164"/>
                </a:lnTo>
                <a:lnTo>
                  <a:pt x="1502" y="2174"/>
                </a:lnTo>
                <a:lnTo>
                  <a:pt x="1464" y="1920"/>
                </a:lnTo>
                <a:close/>
                <a:moveTo>
                  <a:pt x="1296" y="1503"/>
                </a:moveTo>
                <a:lnTo>
                  <a:pt x="1296" y="1503"/>
                </a:lnTo>
                <a:lnTo>
                  <a:pt x="1293" y="1491"/>
                </a:lnTo>
                <a:lnTo>
                  <a:pt x="1289" y="1479"/>
                </a:lnTo>
                <a:lnTo>
                  <a:pt x="1286" y="1466"/>
                </a:lnTo>
                <a:lnTo>
                  <a:pt x="1280" y="1454"/>
                </a:lnTo>
                <a:lnTo>
                  <a:pt x="1275" y="1443"/>
                </a:lnTo>
                <a:lnTo>
                  <a:pt x="1268" y="1430"/>
                </a:lnTo>
                <a:lnTo>
                  <a:pt x="1259" y="1419"/>
                </a:lnTo>
                <a:lnTo>
                  <a:pt x="1250" y="1409"/>
                </a:lnTo>
                <a:lnTo>
                  <a:pt x="1239" y="1400"/>
                </a:lnTo>
                <a:lnTo>
                  <a:pt x="1226" y="1391"/>
                </a:lnTo>
                <a:lnTo>
                  <a:pt x="1213" y="1383"/>
                </a:lnTo>
                <a:lnTo>
                  <a:pt x="1197" y="1376"/>
                </a:lnTo>
                <a:lnTo>
                  <a:pt x="1180" y="1371"/>
                </a:lnTo>
                <a:lnTo>
                  <a:pt x="1161" y="1367"/>
                </a:lnTo>
                <a:lnTo>
                  <a:pt x="1141" y="1365"/>
                </a:lnTo>
                <a:lnTo>
                  <a:pt x="1118" y="1364"/>
                </a:lnTo>
                <a:lnTo>
                  <a:pt x="1118" y="1364"/>
                </a:lnTo>
                <a:lnTo>
                  <a:pt x="1096" y="1365"/>
                </a:lnTo>
                <a:lnTo>
                  <a:pt x="1076" y="1368"/>
                </a:lnTo>
                <a:lnTo>
                  <a:pt x="1058" y="1373"/>
                </a:lnTo>
                <a:lnTo>
                  <a:pt x="1042" y="1380"/>
                </a:lnTo>
                <a:lnTo>
                  <a:pt x="1027" y="1387"/>
                </a:lnTo>
                <a:lnTo>
                  <a:pt x="1015" y="1396"/>
                </a:lnTo>
                <a:lnTo>
                  <a:pt x="1005" y="1405"/>
                </a:lnTo>
                <a:lnTo>
                  <a:pt x="995" y="1417"/>
                </a:lnTo>
                <a:lnTo>
                  <a:pt x="987" y="1428"/>
                </a:lnTo>
                <a:lnTo>
                  <a:pt x="981" y="1439"/>
                </a:lnTo>
                <a:lnTo>
                  <a:pt x="976" y="1450"/>
                </a:lnTo>
                <a:lnTo>
                  <a:pt x="971" y="1462"/>
                </a:lnTo>
                <a:lnTo>
                  <a:pt x="964" y="1483"/>
                </a:lnTo>
                <a:lnTo>
                  <a:pt x="961" y="1502"/>
                </a:lnTo>
                <a:lnTo>
                  <a:pt x="961" y="1502"/>
                </a:lnTo>
                <a:lnTo>
                  <a:pt x="955" y="1547"/>
                </a:lnTo>
                <a:lnTo>
                  <a:pt x="950" y="1606"/>
                </a:lnTo>
                <a:lnTo>
                  <a:pt x="945" y="1658"/>
                </a:lnTo>
                <a:lnTo>
                  <a:pt x="945" y="1679"/>
                </a:lnTo>
                <a:lnTo>
                  <a:pt x="945" y="1690"/>
                </a:lnTo>
                <a:lnTo>
                  <a:pt x="945" y="1690"/>
                </a:lnTo>
                <a:lnTo>
                  <a:pt x="947" y="1694"/>
                </a:lnTo>
                <a:lnTo>
                  <a:pt x="951" y="1700"/>
                </a:lnTo>
                <a:lnTo>
                  <a:pt x="955" y="1706"/>
                </a:lnTo>
                <a:lnTo>
                  <a:pt x="961" y="1710"/>
                </a:lnTo>
                <a:lnTo>
                  <a:pt x="970" y="1713"/>
                </a:lnTo>
                <a:lnTo>
                  <a:pt x="981" y="1717"/>
                </a:lnTo>
                <a:lnTo>
                  <a:pt x="996" y="1719"/>
                </a:lnTo>
                <a:lnTo>
                  <a:pt x="1013" y="1720"/>
                </a:lnTo>
                <a:lnTo>
                  <a:pt x="1013" y="1720"/>
                </a:lnTo>
                <a:lnTo>
                  <a:pt x="1027" y="1720"/>
                </a:lnTo>
                <a:lnTo>
                  <a:pt x="1039" y="1720"/>
                </a:lnTo>
                <a:lnTo>
                  <a:pt x="1057" y="1718"/>
                </a:lnTo>
                <a:lnTo>
                  <a:pt x="1057" y="1718"/>
                </a:lnTo>
                <a:lnTo>
                  <a:pt x="1071" y="1726"/>
                </a:lnTo>
                <a:lnTo>
                  <a:pt x="1088" y="1733"/>
                </a:lnTo>
                <a:lnTo>
                  <a:pt x="1105" y="1737"/>
                </a:lnTo>
                <a:lnTo>
                  <a:pt x="1114" y="1738"/>
                </a:lnTo>
                <a:lnTo>
                  <a:pt x="1123" y="1738"/>
                </a:lnTo>
                <a:lnTo>
                  <a:pt x="1123" y="1738"/>
                </a:lnTo>
                <a:lnTo>
                  <a:pt x="1133" y="1738"/>
                </a:lnTo>
                <a:lnTo>
                  <a:pt x="1142" y="1737"/>
                </a:lnTo>
                <a:lnTo>
                  <a:pt x="1151" y="1735"/>
                </a:lnTo>
                <a:lnTo>
                  <a:pt x="1160" y="1733"/>
                </a:lnTo>
                <a:lnTo>
                  <a:pt x="1177" y="1726"/>
                </a:lnTo>
                <a:lnTo>
                  <a:pt x="1192" y="1717"/>
                </a:lnTo>
                <a:lnTo>
                  <a:pt x="1192" y="1717"/>
                </a:lnTo>
                <a:lnTo>
                  <a:pt x="1221" y="1718"/>
                </a:lnTo>
                <a:lnTo>
                  <a:pt x="1252" y="1719"/>
                </a:lnTo>
                <a:lnTo>
                  <a:pt x="1267" y="1718"/>
                </a:lnTo>
                <a:lnTo>
                  <a:pt x="1279" y="1717"/>
                </a:lnTo>
                <a:lnTo>
                  <a:pt x="1289" y="1716"/>
                </a:lnTo>
                <a:lnTo>
                  <a:pt x="1296" y="1712"/>
                </a:lnTo>
                <a:lnTo>
                  <a:pt x="1296" y="1712"/>
                </a:lnTo>
                <a:lnTo>
                  <a:pt x="1300" y="1709"/>
                </a:lnTo>
                <a:lnTo>
                  <a:pt x="1302" y="1702"/>
                </a:lnTo>
                <a:lnTo>
                  <a:pt x="1303" y="1694"/>
                </a:lnTo>
                <a:lnTo>
                  <a:pt x="1304" y="1684"/>
                </a:lnTo>
                <a:lnTo>
                  <a:pt x="1306" y="1658"/>
                </a:lnTo>
                <a:lnTo>
                  <a:pt x="1306" y="1628"/>
                </a:lnTo>
                <a:lnTo>
                  <a:pt x="1305" y="1595"/>
                </a:lnTo>
                <a:lnTo>
                  <a:pt x="1303" y="1562"/>
                </a:lnTo>
                <a:lnTo>
                  <a:pt x="1300" y="1530"/>
                </a:lnTo>
                <a:lnTo>
                  <a:pt x="1296" y="1503"/>
                </a:lnTo>
                <a:lnTo>
                  <a:pt x="1296" y="1503"/>
                </a:lnTo>
                <a:close/>
                <a:moveTo>
                  <a:pt x="1230" y="1592"/>
                </a:moveTo>
                <a:lnTo>
                  <a:pt x="1230" y="1592"/>
                </a:lnTo>
                <a:lnTo>
                  <a:pt x="1230" y="1603"/>
                </a:lnTo>
                <a:lnTo>
                  <a:pt x="1228" y="1616"/>
                </a:lnTo>
                <a:lnTo>
                  <a:pt x="1225" y="1627"/>
                </a:lnTo>
                <a:lnTo>
                  <a:pt x="1222" y="1638"/>
                </a:lnTo>
                <a:lnTo>
                  <a:pt x="1217" y="1648"/>
                </a:lnTo>
                <a:lnTo>
                  <a:pt x="1212" y="1658"/>
                </a:lnTo>
                <a:lnTo>
                  <a:pt x="1205" y="1667"/>
                </a:lnTo>
                <a:lnTo>
                  <a:pt x="1198" y="1676"/>
                </a:lnTo>
                <a:lnTo>
                  <a:pt x="1190" y="1683"/>
                </a:lnTo>
                <a:lnTo>
                  <a:pt x="1183" y="1690"/>
                </a:lnTo>
                <a:lnTo>
                  <a:pt x="1174" y="1697"/>
                </a:lnTo>
                <a:lnTo>
                  <a:pt x="1165" y="1701"/>
                </a:lnTo>
                <a:lnTo>
                  <a:pt x="1154" y="1706"/>
                </a:lnTo>
                <a:lnTo>
                  <a:pt x="1144" y="1708"/>
                </a:lnTo>
                <a:lnTo>
                  <a:pt x="1134" y="1710"/>
                </a:lnTo>
                <a:lnTo>
                  <a:pt x="1123" y="1710"/>
                </a:lnTo>
                <a:lnTo>
                  <a:pt x="1123" y="1710"/>
                </a:lnTo>
                <a:lnTo>
                  <a:pt x="1113" y="1710"/>
                </a:lnTo>
                <a:lnTo>
                  <a:pt x="1103" y="1708"/>
                </a:lnTo>
                <a:lnTo>
                  <a:pt x="1093" y="1706"/>
                </a:lnTo>
                <a:lnTo>
                  <a:pt x="1082" y="1701"/>
                </a:lnTo>
                <a:lnTo>
                  <a:pt x="1073" y="1697"/>
                </a:lnTo>
                <a:lnTo>
                  <a:pt x="1064" y="1690"/>
                </a:lnTo>
                <a:lnTo>
                  <a:pt x="1057" y="1683"/>
                </a:lnTo>
                <a:lnTo>
                  <a:pt x="1049" y="1676"/>
                </a:lnTo>
                <a:lnTo>
                  <a:pt x="1042" y="1667"/>
                </a:lnTo>
                <a:lnTo>
                  <a:pt x="1035" y="1658"/>
                </a:lnTo>
                <a:lnTo>
                  <a:pt x="1030" y="1648"/>
                </a:lnTo>
                <a:lnTo>
                  <a:pt x="1025" y="1638"/>
                </a:lnTo>
                <a:lnTo>
                  <a:pt x="1022" y="1627"/>
                </a:lnTo>
                <a:lnTo>
                  <a:pt x="1019" y="1616"/>
                </a:lnTo>
                <a:lnTo>
                  <a:pt x="1017" y="1603"/>
                </a:lnTo>
                <a:lnTo>
                  <a:pt x="1017" y="1592"/>
                </a:lnTo>
                <a:lnTo>
                  <a:pt x="1017" y="1559"/>
                </a:lnTo>
                <a:lnTo>
                  <a:pt x="1017" y="1559"/>
                </a:lnTo>
                <a:lnTo>
                  <a:pt x="1018" y="1544"/>
                </a:lnTo>
                <a:lnTo>
                  <a:pt x="1021" y="1528"/>
                </a:lnTo>
                <a:lnTo>
                  <a:pt x="1021" y="1528"/>
                </a:lnTo>
                <a:lnTo>
                  <a:pt x="1025" y="1532"/>
                </a:lnTo>
                <a:lnTo>
                  <a:pt x="1031" y="1537"/>
                </a:lnTo>
                <a:lnTo>
                  <a:pt x="1036" y="1541"/>
                </a:lnTo>
                <a:lnTo>
                  <a:pt x="1044" y="1545"/>
                </a:lnTo>
                <a:lnTo>
                  <a:pt x="1053" y="1547"/>
                </a:lnTo>
                <a:lnTo>
                  <a:pt x="1064" y="1549"/>
                </a:lnTo>
                <a:lnTo>
                  <a:pt x="1078" y="1549"/>
                </a:lnTo>
                <a:lnTo>
                  <a:pt x="1093" y="1548"/>
                </a:lnTo>
                <a:lnTo>
                  <a:pt x="1093" y="1548"/>
                </a:lnTo>
                <a:lnTo>
                  <a:pt x="1109" y="1545"/>
                </a:lnTo>
                <a:lnTo>
                  <a:pt x="1123" y="1541"/>
                </a:lnTo>
                <a:lnTo>
                  <a:pt x="1148" y="1531"/>
                </a:lnTo>
                <a:lnTo>
                  <a:pt x="1160" y="1527"/>
                </a:lnTo>
                <a:lnTo>
                  <a:pt x="1177" y="1523"/>
                </a:lnTo>
                <a:lnTo>
                  <a:pt x="1197" y="1521"/>
                </a:lnTo>
                <a:lnTo>
                  <a:pt x="1224" y="1520"/>
                </a:lnTo>
                <a:lnTo>
                  <a:pt x="1224" y="1520"/>
                </a:lnTo>
                <a:lnTo>
                  <a:pt x="1226" y="1530"/>
                </a:lnTo>
                <a:lnTo>
                  <a:pt x="1229" y="1539"/>
                </a:lnTo>
                <a:lnTo>
                  <a:pt x="1230" y="1549"/>
                </a:lnTo>
                <a:lnTo>
                  <a:pt x="1230" y="1559"/>
                </a:lnTo>
                <a:lnTo>
                  <a:pt x="1230" y="1592"/>
                </a:lnTo>
                <a:close/>
                <a:moveTo>
                  <a:pt x="1267" y="1765"/>
                </a:moveTo>
                <a:lnTo>
                  <a:pt x="1220" y="1757"/>
                </a:lnTo>
                <a:lnTo>
                  <a:pt x="1118" y="1971"/>
                </a:lnTo>
                <a:lnTo>
                  <a:pt x="1016" y="1755"/>
                </a:lnTo>
                <a:lnTo>
                  <a:pt x="977" y="1763"/>
                </a:lnTo>
                <a:lnTo>
                  <a:pt x="977" y="1763"/>
                </a:lnTo>
                <a:lnTo>
                  <a:pt x="977" y="1794"/>
                </a:lnTo>
                <a:lnTo>
                  <a:pt x="977" y="1794"/>
                </a:lnTo>
                <a:lnTo>
                  <a:pt x="976" y="1833"/>
                </a:lnTo>
                <a:lnTo>
                  <a:pt x="1035" y="1852"/>
                </a:lnTo>
                <a:lnTo>
                  <a:pt x="986" y="1896"/>
                </a:lnTo>
                <a:lnTo>
                  <a:pt x="1118" y="2053"/>
                </a:lnTo>
                <a:lnTo>
                  <a:pt x="1258" y="1896"/>
                </a:lnTo>
                <a:lnTo>
                  <a:pt x="1208" y="1852"/>
                </a:lnTo>
                <a:lnTo>
                  <a:pt x="1268" y="1833"/>
                </a:lnTo>
                <a:lnTo>
                  <a:pt x="1268" y="1833"/>
                </a:lnTo>
                <a:lnTo>
                  <a:pt x="1267" y="1765"/>
                </a:lnTo>
                <a:lnTo>
                  <a:pt x="1267" y="1765"/>
                </a:lnTo>
                <a:close/>
              </a:path>
            </a:pathLst>
          </a:custGeom>
          <a:solidFill>
            <a:schemeClr val="bg1"/>
          </a:solidFill>
          <a:ln>
            <a:noFill/>
          </a:ln>
        </p:spPr>
        <p:txBody>
          <a:bodyPr vert="horz" wrap="square" lIns="80147" tIns="40074" rIns="80147" bIns="4007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24" name="Title 1">
            <a:extLst>
              <a:ext uri="{FF2B5EF4-FFF2-40B4-BE49-F238E27FC236}">
                <a16:creationId xmlns:a16="http://schemas.microsoft.com/office/drawing/2014/main" id="{8E6D328D-ABF6-4B1F-B747-4054F30ED1FE}"/>
              </a:ext>
            </a:extLst>
          </p:cNvPr>
          <p:cNvSpPr txBox="1">
            <a:spLocks/>
          </p:cNvSpPr>
          <p:nvPr/>
        </p:nvSpPr>
        <p:spPr>
          <a:xfrm>
            <a:off x="1287589" y="269528"/>
            <a:ext cx="10308146" cy="267775"/>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t>Dobeles novads</a:t>
            </a:r>
            <a:endParaRPr kumimoji="0" lang="lv-LV" sz="3200" b="0" i="0" u="none" strike="noStrike" kern="1200" cap="none" spc="0" normalizeH="0" baseline="0" noProof="0">
              <a:ln>
                <a:noFill/>
              </a:ln>
              <a:solidFill>
                <a:srgbClr val="2E2E38"/>
              </a:solidFill>
              <a:effectLst/>
              <a:highlight>
                <a:srgbClr val="FF0000"/>
              </a:highlight>
              <a:uLnTx/>
              <a:uFillTx/>
            </a:endParaRPr>
          </a:p>
        </p:txBody>
      </p:sp>
      <p:sp>
        <p:nvSpPr>
          <p:cNvPr id="23" name="Rectangle 22">
            <a:extLst>
              <a:ext uri="{FF2B5EF4-FFF2-40B4-BE49-F238E27FC236}">
                <a16:creationId xmlns:a16="http://schemas.microsoft.com/office/drawing/2014/main" id="{5DA21F9E-4A2E-4544-B084-B322A3003B00}"/>
              </a:ext>
            </a:extLst>
          </p:cNvPr>
          <p:cNvSpPr/>
          <p:nvPr/>
        </p:nvSpPr>
        <p:spPr>
          <a:xfrm>
            <a:off x="609918" y="1182142"/>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28" name="TextBox 27">
            <a:extLst>
              <a:ext uri="{FF2B5EF4-FFF2-40B4-BE49-F238E27FC236}">
                <a16:creationId xmlns:a16="http://schemas.microsoft.com/office/drawing/2014/main" id="{79C6EE66-DE78-479C-9E58-8F8794FB7ADE}"/>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latin typeface="EYInterstate Light" panose="02000506000000020004" pitchFamily="2" charset="0"/>
              </a:rPr>
              <a:t>1. Pakalpojumu sniegšanas vietu pieejamība</a:t>
            </a:r>
          </a:p>
        </p:txBody>
      </p:sp>
      <p:sp>
        <p:nvSpPr>
          <p:cNvPr id="31" name="Title 1">
            <a:extLst>
              <a:ext uri="{FF2B5EF4-FFF2-40B4-BE49-F238E27FC236}">
                <a16:creationId xmlns:a16="http://schemas.microsoft.com/office/drawing/2014/main" id="{C2C85CDE-12CB-4FB2-A647-1EC8EE33590A}"/>
              </a:ext>
            </a:extLst>
          </p:cNvPr>
          <p:cNvSpPr txBox="1">
            <a:spLocks/>
          </p:cNvSpPr>
          <p:nvPr/>
        </p:nvSpPr>
        <p:spPr>
          <a:xfrm>
            <a:off x="1300890" y="530969"/>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sniegšanas vietu pieejamība</a:t>
            </a:r>
            <a:endParaRPr kumimoji="0" lang="lv-LV" sz="1600" b="1" i="0" u="none" strike="noStrike" kern="1200" cap="none" spc="0" normalizeH="0" baseline="0" noProof="0">
              <a:ln>
                <a:noFill/>
              </a:ln>
              <a:solidFill>
                <a:srgbClr val="2E2E38"/>
              </a:solidFill>
              <a:effectLst/>
              <a:uLnTx/>
              <a:uFillTx/>
            </a:endParaRPr>
          </a:p>
        </p:txBody>
      </p:sp>
      <p:sp>
        <p:nvSpPr>
          <p:cNvPr id="15" name="Slide Number Placeholder 5">
            <a:extLst>
              <a:ext uri="{FF2B5EF4-FFF2-40B4-BE49-F238E27FC236}">
                <a16:creationId xmlns:a16="http://schemas.microsoft.com/office/drawing/2014/main" id="{A552474A-249F-4605-9F18-ED618BF1A6F9}"/>
              </a:ext>
            </a:extLst>
          </p:cNvPr>
          <p:cNvSpPr>
            <a:spLocks noGrp="1"/>
          </p:cNvSpPr>
          <p:nvPr>
            <p:ph type="sldNum" sz="quarter" idx="12"/>
          </p:nvPr>
        </p:nvSpPr>
        <p:spPr>
          <a:xfrm>
            <a:off x="617221"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46</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6" name="Footer Placeholder 4">
            <a:extLst>
              <a:ext uri="{FF2B5EF4-FFF2-40B4-BE49-F238E27FC236}">
                <a16:creationId xmlns:a16="http://schemas.microsoft.com/office/drawing/2014/main" id="{1409F259-B358-4C7D-867B-FE9BE47720AE}"/>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0" name="Rectangle 19">
            <a:extLst>
              <a:ext uri="{FF2B5EF4-FFF2-40B4-BE49-F238E27FC236}">
                <a16:creationId xmlns:a16="http://schemas.microsoft.com/office/drawing/2014/main" id="{4053FFFC-E9DE-4B56-95FB-B71F39DF3969}"/>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lang="ru-RU" b="1">
                <a:solidFill>
                  <a:srgbClr val="000000"/>
                </a:solidFill>
                <a:latin typeface="EYInterstate Light" panose="02000506000000020004" pitchFamily="2" charset="0"/>
              </a:rPr>
              <a:t>4</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21" name="Date Placeholder 10">
            <a:extLst>
              <a:ext uri="{FF2B5EF4-FFF2-40B4-BE49-F238E27FC236}">
                <a16:creationId xmlns:a16="http://schemas.microsoft.com/office/drawing/2014/main" id="{EBDC1577-2543-42DD-A087-CC77F6FC9831}"/>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287695175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280286" y="280889"/>
            <a:ext cx="10308146" cy="267775"/>
          </a:xfrm>
        </p:spPr>
        <p:txBody>
          <a:body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t>Dobeles novads</a:t>
            </a:r>
            <a:endParaRPr kumimoji="0" lang="lv-LV" sz="4000" b="0" i="0" u="none" strike="noStrike" kern="1200" cap="none" spc="0" normalizeH="0" baseline="0" noProof="0">
              <a:ln>
                <a:noFill/>
              </a:ln>
              <a:solidFill>
                <a:srgbClr val="2E2E38"/>
              </a:solidFill>
              <a:effectLst/>
              <a:highlight>
                <a:srgbClr val="FF0000"/>
              </a:highlight>
              <a:uLnTx/>
              <a:uFillTx/>
            </a:endParaRP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280286" y="571050"/>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 </a:t>
            </a:r>
            <a:r>
              <a:rPr kumimoji="0" lang="lv-LV" sz="1600" b="1" i="0" u="none" strike="noStrike" kern="1200" cap="none" spc="0" normalizeH="0" baseline="0" noProof="0">
                <a:ln>
                  <a:noFill/>
                </a:ln>
                <a:solidFill>
                  <a:srgbClr val="2E2E38"/>
                </a:solidFill>
                <a:effectLst/>
                <a:uLnTx/>
                <a:uFillTx/>
              </a:rPr>
              <a:t> </a:t>
            </a: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6" name="Rectangle 55">
            <a:extLst>
              <a:ext uri="{FF2B5EF4-FFF2-40B4-BE49-F238E27FC236}">
                <a16:creationId xmlns:a16="http://schemas.microsoft.com/office/drawing/2014/main" id="{0D9629BB-C93A-4FA3-9A6F-E1BF88C16A38}"/>
              </a:ext>
            </a:extLst>
          </p:cNvPr>
          <p:cNvSpPr/>
          <p:nvPr/>
        </p:nvSpPr>
        <p:spPr>
          <a:xfrm>
            <a:off x="609917" y="910987"/>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7" name="TextBox 56">
            <a:extLst>
              <a:ext uri="{FF2B5EF4-FFF2-40B4-BE49-F238E27FC236}">
                <a16:creationId xmlns:a16="http://schemas.microsoft.com/office/drawing/2014/main" id="{C03892DD-2F78-4A17-B9D1-9829D4609A48}"/>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latin typeface="EYInterstate Light" panose="02000506000000020004" pitchFamily="2" charset="0"/>
              </a:rPr>
              <a:t>2. Pakalpojumu sniegšanas vietu pieejamība</a:t>
            </a:r>
          </a:p>
        </p:txBody>
      </p:sp>
      <p:sp>
        <p:nvSpPr>
          <p:cNvPr id="42" name="Rectangle 41">
            <a:extLst>
              <a:ext uri="{FF2B5EF4-FFF2-40B4-BE49-F238E27FC236}">
                <a16:creationId xmlns:a16="http://schemas.microsoft.com/office/drawing/2014/main" id="{087058C6-D1B1-4A21-B5B1-35695F36A705}"/>
              </a:ext>
            </a:extLst>
          </p:cNvPr>
          <p:cNvSpPr/>
          <p:nvPr/>
        </p:nvSpPr>
        <p:spPr>
          <a:xfrm>
            <a:off x="609918" y="1187806"/>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rgbClr val="FFFFFF"/>
                </a:solidFill>
                <a:effectLst/>
                <a:uLnTx/>
                <a:uFillTx/>
                <a:latin typeface="EYInterstate Light" panose="02000506000000020004" pitchFamily="2" charset="0"/>
              </a:rPr>
              <a:t>Pašvaldības atbilde</a:t>
            </a:r>
          </a:p>
        </p:txBody>
      </p:sp>
      <p:sp>
        <p:nvSpPr>
          <p:cNvPr id="48" name="Freeform 6">
            <a:extLst>
              <a:ext uri="{FF2B5EF4-FFF2-40B4-BE49-F238E27FC236}">
                <a16:creationId xmlns:a16="http://schemas.microsoft.com/office/drawing/2014/main" id="{9C2197C4-F231-44AF-AE04-273588E1EDC0}"/>
              </a:ext>
            </a:extLst>
          </p:cNvPr>
          <p:cNvSpPr>
            <a:spLocks/>
          </p:cNvSpPr>
          <p:nvPr/>
        </p:nvSpPr>
        <p:spPr bwMode="gray">
          <a:xfrm>
            <a:off x="8301398" y="1489885"/>
            <a:ext cx="3274514" cy="428978"/>
          </a:xfrm>
          <a:custGeom>
            <a:avLst/>
            <a:gdLst/>
            <a:ahLst/>
            <a:cxnLst>
              <a:cxn ang="0">
                <a:pos x="0" y="0"/>
              </a:cxn>
              <a:cxn ang="0">
                <a:pos x="1474" y="0"/>
              </a:cxn>
              <a:cxn ang="0">
                <a:pos x="1474" y="719"/>
              </a:cxn>
              <a:cxn ang="0">
                <a:pos x="0" y="719"/>
              </a:cxn>
              <a:cxn ang="0">
                <a:pos x="142" y="360"/>
              </a:cxn>
              <a:cxn ang="0">
                <a:pos x="0" y="0"/>
              </a:cxn>
            </a:cxnLst>
            <a:rect l="0" t="0" r="r" b="b"/>
            <a:pathLst>
              <a:path w="1474" h="719">
                <a:moveTo>
                  <a:pt x="0" y="0"/>
                </a:moveTo>
                <a:lnTo>
                  <a:pt x="1474" y="0"/>
                </a:lnTo>
                <a:lnTo>
                  <a:pt x="1474" y="719"/>
                </a:lnTo>
                <a:lnTo>
                  <a:pt x="0" y="719"/>
                </a:lnTo>
                <a:lnTo>
                  <a:pt x="142" y="360"/>
                </a:lnTo>
                <a:lnTo>
                  <a:pt x="0" y="0"/>
                </a:lnTo>
                <a:close/>
              </a:path>
            </a:pathLst>
          </a:custGeom>
          <a:solidFill>
            <a:srgbClr val="FFE600"/>
          </a:solidFill>
          <a:ln w="12700">
            <a:noFill/>
            <a:miter lim="800000"/>
            <a:headEnd/>
            <a:tailEnd/>
          </a:ln>
          <a:effectLst/>
        </p:spPr>
        <p:txBody>
          <a:bodyPr lIns="216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     </a:t>
            </a:r>
            <a:r>
              <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apildus pakalpojumi</a:t>
            </a:r>
            <a:endPar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endParaRPr>
          </a:p>
        </p:txBody>
      </p:sp>
      <p:sp>
        <p:nvSpPr>
          <p:cNvPr id="50" name="Rectangle 17">
            <a:extLst>
              <a:ext uri="{FF2B5EF4-FFF2-40B4-BE49-F238E27FC236}">
                <a16:creationId xmlns:a16="http://schemas.microsoft.com/office/drawing/2014/main" id="{38ED9CED-99F6-4ADD-8C70-D9BA41ED27E2}"/>
              </a:ext>
            </a:extLst>
          </p:cNvPr>
          <p:cNvSpPr>
            <a:spLocks noChangeArrowheads="1"/>
          </p:cNvSpPr>
          <p:nvPr/>
        </p:nvSpPr>
        <p:spPr bwMode="gray">
          <a:xfrm>
            <a:off x="8276761" y="1970165"/>
            <a:ext cx="3297036" cy="3779457"/>
          </a:xfrm>
          <a:prstGeom prst="rect">
            <a:avLst/>
          </a:prstGeom>
          <a:solidFill>
            <a:srgbClr val="F0F0F0"/>
          </a:solidFill>
          <a:ln w="12700">
            <a:noFill/>
            <a:miter lim="800000"/>
            <a:headEnd/>
            <a:tailEnd/>
          </a:ln>
          <a:effectLst/>
        </p:spPr>
        <p:txBody>
          <a:bodyPr lIns="72000" tIns="108000" rIns="72000" bIns="0"/>
          <a:lstStyle/>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Papildus pakalpojumus pilsētu un pagastu pārvaldes nesniedz</a:t>
            </a:r>
          </a:p>
        </p:txBody>
      </p:sp>
      <p:sp>
        <p:nvSpPr>
          <p:cNvPr id="51" name="AutoShape 7">
            <a:extLst>
              <a:ext uri="{FF2B5EF4-FFF2-40B4-BE49-F238E27FC236}">
                <a16:creationId xmlns:a16="http://schemas.microsoft.com/office/drawing/2014/main" id="{F3903C76-6308-462C-8AB9-E4563B309CD8}"/>
              </a:ext>
            </a:extLst>
          </p:cNvPr>
          <p:cNvSpPr>
            <a:spLocks noChangeArrowheads="1"/>
          </p:cNvSpPr>
          <p:nvPr/>
        </p:nvSpPr>
        <p:spPr bwMode="gray">
          <a:xfrm>
            <a:off x="609916" y="1489885"/>
            <a:ext cx="3824924" cy="428979"/>
          </a:xfrm>
          <a:prstGeom prst="homePlate">
            <a:avLst>
              <a:gd name="adj" fmla="val 69343"/>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akalpojumi, kas noteikti likumā «Par pašvaldībām»</a:t>
            </a:r>
            <a:endPar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endParaRPr>
          </a:p>
        </p:txBody>
      </p:sp>
      <p:sp>
        <p:nvSpPr>
          <p:cNvPr id="52" name="Rectangle 14">
            <a:extLst>
              <a:ext uri="{FF2B5EF4-FFF2-40B4-BE49-F238E27FC236}">
                <a16:creationId xmlns:a16="http://schemas.microsoft.com/office/drawing/2014/main" id="{9542D607-2BEE-439C-A617-0A16E6CBFBA7}"/>
              </a:ext>
            </a:extLst>
          </p:cNvPr>
          <p:cNvSpPr>
            <a:spLocks noChangeArrowheads="1"/>
          </p:cNvSpPr>
          <p:nvPr/>
        </p:nvSpPr>
        <p:spPr bwMode="gray">
          <a:xfrm>
            <a:off x="609917" y="1970165"/>
            <a:ext cx="3560684" cy="3775625"/>
          </a:xfrm>
          <a:prstGeom prst="rect">
            <a:avLst/>
          </a:prstGeom>
          <a:solidFill>
            <a:srgbClr val="F0F0F0"/>
          </a:solidFill>
          <a:ln w="12700">
            <a:noFill/>
            <a:miter lim="800000"/>
            <a:headEnd/>
            <a:tailEnd/>
          </a:ln>
          <a:effectLst/>
        </p:spPr>
        <p:txBody>
          <a:bodyPr lIns="72000" tIns="108000" rIns="72000" bIns="0"/>
          <a:lstStyle/>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Dzīvesvietas deklarēšana vai norādīšana</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Izziņa par pēdējo dzīvesvietu izsniegšana</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Pieņemt valsts noteikto nodokļu un nodevu maksājumus</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Amatpersonu un speciālistu apmeklējuma laika iepriekšēja pieteikšana</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Maksājumu iekasēšana par pašvaldības sniegtajiem pakalpojumiem</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8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63" name="AutoShape 8">
            <a:extLst>
              <a:ext uri="{FF2B5EF4-FFF2-40B4-BE49-F238E27FC236}">
                <a16:creationId xmlns:a16="http://schemas.microsoft.com/office/drawing/2014/main" id="{96E36D5F-D3FF-4B19-9B61-1F25C7D1C443}"/>
              </a:ext>
            </a:extLst>
          </p:cNvPr>
          <p:cNvSpPr>
            <a:spLocks noChangeArrowheads="1"/>
          </p:cNvSpPr>
          <p:nvPr/>
        </p:nvSpPr>
        <p:spPr bwMode="gray">
          <a:xfrm>
            <a:off x="4217758" y="1489886"/>
            <a:ext cx="4311562" cy="428978"/>
          </a:xfrm>
          <a:prstGeom prst="chevron">
            <a:avLst>
              <a:gd name="adj" fmla="val 73334"/>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err="1">
                <a:ln>
                  <a:noFill/>
                </a:ln>
                <a:solidFill>
                  <a:srgbClr val="000000"/>
                </a:solidFill>
                <a:effectLst/>
                <a:uLnTx/>
                <a:uFillTx/>
                <a:latin typeface="EYInterstate Light" panose="02000506000000020004" pitchFamily="2" charset="0"/>
                <a:cs typeface="Arial" panose="020B0604020202020204" pitchFamily="34" charset="0"/>
              </a:rPr>
              <a:t>akalpojumi</a:t>
            </a: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 kas noteikti </a:t>
            </a:r>
            <a:r>
              <a:rPr lang="lv-LV" sz="1050" b="1" kern="0">
                <a:solidFill>
                  <a:srgbClr val="000000"/>
                </a:solidFill>
                <a:latin typeface="EYInterstate Light" panose="02000506000000020004" pitchFamily="2" charset="0"/>
                <a:cs typeface="Arial" panose="020B0604020202020204" pitchFamily="34" charset="0"/>
              </a:rPr>
              <a:t>Dobeles</a:t>
            </a: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 pašvaldības nolikumā vai saistošajos noteikumos, kā arī pakalpojumi, kas saskaņoti ar domes lēmumu</a:t>
            </a:r>
            <a:endPar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endParaRPr>
          </a:p>
        </p:txBody>
      </p:sp>
      <p:sp>
        <p:nvSpPr>
          <p:cNvPr id="64" name="Rectangle 15">
            <a:extLst>
              <a:ext uri="{FF2B5EF4-FFF2-40B4-BE49-F238E27FC236}">
                <a16:creationId xmlns:a16="http://schemas.microsoft.com/office/drawing/2014/main" id="{244BD4D5-6FC3-4121-9AC3-002599AFEDAF}"/>
              </a:ext>
            </a:extLst>
          </p:cNvPr>
          <p:cNvSpPr>
            <a:spLocks noChangeArrowheads="1"/>
          </p:cNvSpPr>
          <p:nvPr/>
        </p:nvSpPr>
        <p:spPr bwMode="gray">
          <a:xfrm>
            <a:off x="4217759" y="1970165"/>
            <a:ext cx="4011842" cy="3775625"/>
          </a:xfrm>
          <a:prstGeom prst="rect">
            <a:avLst/>
          </a:prstGeom>
          <a:solidFill>
            <a:srgbClr val="F0F0F0"/>
          </a:solidFill>
          <a:ln w="12700">
            <a:noFill/>
            <a:miter lim="800000"/>
            <a:headEnd/>
            <a:tailEnd/>
          </a:ln>
          <a:effectLst/>
        </p:spPr>
        <p:txBody>
          <a:bodyPr lIns="72000" tIns="108000" rIns="72000" bIns="0"/>
          <a:lstStyle/>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Saskaņojuma izsniegšana alkoholisko dzērienu mazumtirdzniecībai novietnē</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Tirdzniecības atļaujas izsniegšana ielu tirdzniecības vietās</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Konsultācijas un vispārīgās informācijas sniegšana par Dobeles novada pašvaldības kompetencē esošajiem jautājumiem*</a:t>
            </a:r>
          </a:p>
          <a:p>
            <a:pPr marL="0" marR="0" lvl="0" indent="0" algn="l" defTabSz="914400" rtl="0" eaLnBrk="1" fontAlgn="auto" latinLnBrk="0" hangingPunct="1">
              <a:lnSpc>
                <a:spcPct val="95000"/>
              </a:lnSpc>
              <a:spcBef>
                <a:spcPts val="0"/>
              </a:spcBef>
              <a:spcAft>
                <a:spcPts val="600"/>
              </a:spcAft>
              <a:buClr>
                <a:srgbClr val="FFE600"/>
              </a:buClr>
              <a:buSzPct val="70000"/>
              <a:buFontTx/>
              <a:buNone/>
              <a:tabLst/>
              <a:defRPr/>
            </a:pPr>
            <a:r>
              <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r>
              <a:rPr kumimoji="0" lang="lv-LV" sz="1000" b="0" i="1" u="none" strike="noStrike" kern="0" cap="none" spc="0" normalizeH="0" baseline="0" noProof="0">
                <a:ln>
                  <a:noFill/>
                </a:ln>
                <a:solidFill>
                  <a:schemeClr val="bg2"/>
                </a:solidFill>
                <a:effectLst/>
                <a:uLnTx/>
                <a:uFillTx/>
                <a:latin typeface="EYInterstate Light" panose="02000506000000020004" pitchFamily="2" charset="0"/>
                <a:cs typeface="Arial" charset="0"/>
              </a:rPr>
              <a:t>*pēc pašvaldības nolikuma. 2 līmeņu konsultācijas - 	konsultē par nepieciešamajiem iesniegumiem u.c., 	sarežģītāki jautājumi tiek risināti Dobeles novada 	pašvaldībā</a:t>
            </a:r>
            <a:r>
              <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8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0" marR="0" lvl="0" indent="0" algn="l" defTabSz="914400" rtl="0" eaLnBrk="1" fontAlgn="auto" latinLnBrk="0" hangingPunct="1">
              <a:lnSpc>
                <a:spcPct val="95000"/>
              </a:lnSpc>
              <a:spcBef>
                <a:spcPts val="0"/>
              </a:spcBef>
              <a:spcAft>
                <a:spcPts val="600"/>
              </a:spcAft>
              <a:buClr>
                <a:srgbClr val="FFE600"/>
              </a:buClr>
              <a:buSzPct val="70000"/>
              <a:buFontTx/>
              <a:buNone/>
              <a:tabLst/>
              <a:defRPr/>
            </a:pPr>
            <a:endParaRPr kumimoji="0" lang="lv-LV" sz="8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8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0" marR="0" lvl="0" indent="0" algn="l" defTabSz="914400" rtl="0" eaLnBrk="1" fontAlgn="auto" latinLnBrk="0" hangingPunct="1">
              <a:lnSpc>
                <a:spcPct val="95000"/>
              </a:lnSpc>
              <a:spcBef>
                <a:spcPts val="0"/>
              </a:spcBef>
              <a:spcAft>
                <a:spcPts val="600"/>
              </a:spcAft>
              <a:buClr>
                <a:srgbClr val="FFE600"/>
              </a:buClr>
              <a:buSzPct val="70000"/>
              <a:buFontTx/>
              <a:buNone/>
              <a:tabLst/>
              <a:defRPr/>
            </a:pPr>
            <a:endParaRPr kumimoji="0" lang="en-US" sz="8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24" name="Slide Number Placeholder 5">
            <a:extLst>
              <a:ext uri="{FF2B5EF4-FFF2-40B4-BE49-F238E27FC236}">
                <a16:creationId xmlns:a16="http://schemas.microsoft.com/office/drawing/2014/main" id="{96F3AA7A-FB93-4402-B4A3-BE7864519876}"/>
              </a:ext>
            </a:extLst>
          </p:cNvPr>
          <p:cNvSpPr>
            <a:spLocks noGrp="1"/>
          </p:cNvSpPr>
          <p:nvPr>
            <p:ph type="sldNum" sz="quarter" idx="12"/>
          </p:nvPr>
        </p:nvSpPr>
        <p:spPr>
          <a:xfrm>
            <a:off x="617221"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47</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5" name="Footer Placeholder 4">
            <a:extLst>
              <a:ext uri="{FF2B5EF4-FFF2-40B4-BE49-F238E27FC236}">
                <a16:creationId xmlns:a16="http://schemas.microsoft.com/office/drawing/2014/main" id="{A7BE398D-7122-4B37-904D-0EA43F7B5FC7}"/>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8" name="Rectangle 27">
            <a:extLst>
              <a:ext uri="{FF2B5EF4-FFF2-40B4-BE49-F238E27FC236}">
                <a16:creationId xmlns:a16="http://schemas.microsoft.com/office/drawing/2014/main" id="{9FD8E0B1-D1B4-4F44-92E5-E413A0EEF6AE}"/>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lang="ru-RU" b="1">
                <a:solidFill>
                  <a:srgbClr val="000000"/>
                </a:solidFill>
                <a:latin typeface="EYInterstate Light" panose="02000506000000020004" pitchFamily="2" charset="0"/>
              </a:rPr>
              <a:t>4</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20" name="Rectangle 19">
            <a:extLst>
              <a:ext uri="{FF2B5EF4-FFF2-40B4-BE49-F238E27FC236}">
                <a16:creationId xmlns:a16="http://schemas.microsoft.com/office/drawing/2014/main" id="{FA32B4BF-1100-4C7F-B05B-E291FE021C62}"/>
              </a:ext>
            </a:extLst>
          </p:cNvPr>
          <p:cNvSpPr/>
          <p:nvPr/>
        </p:nvSpPr>
        <p:spPr>
          <a:xfrm>
            <a:off x="609915" y="4956834"/>
            <a:ext cx="10963881" cy="822559"/>
          </a:xfrm>
          <a:prstGeom prst="rect">
            <a:avLst/>
          </a:prstGeom>
          <a:solidFill>
            <a:schemeClr val="accent6">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lv-LV" sz="1000" b="1" dirty="0">
                <a:solidFill>
                  <a:schemeClr val="bg1"/>
                </a:solidFill>
              </a:rPr>
              <a:t>Analizējot pašvaldības iesūtītos pārvalžu nolikumus un salīdzinot nolikumos esošo informāciju ar pašvaldības anketā un intervijā sniegtajiem datiem tiek secināts, ka:</a:t>
            </a:r>
          </a:p>
          <a:p>
            <a:pPr marL="228600" indent="-228600">
              <a:buAutoNum type="arabicPeriod"/>
            </a:pPr>
            <a:r>
              <a:rPr lang="lv-LV" sz="1000" dirty="0">
                <a:solidFill>
                  <a:schemeClr val="bg1"/>
                </a:solidFill>
              </a:rPr>
              <a:t>Anketā un intervijā sniegtās atbildes par pakalpojumiem sakrīt ar pakalpojumiem, kas norādīti nolikumos. </a:t>
            </a:r>
          </a:p>
          <a:p>
            <a:pPr marL="228600" indent="-228600">
              <a:buAutoNum type="arabicPeriod"/>
            </a:pPr>
            <a:r>
              <a:rPr lang="lv-LV" sz="1000" dirty="0">
                <a:solidFill>
                  <a:schemeClr val="bg1"/>
                </a:solidFill>
              </a:rPr>
              <a:t>Saskaņojuma izsniegšana alkoholisko dzērienu mazumtirdzniecībai novietnē nolikumos nav norādīt</a:t>
            </a:r>
            <a:r>
              <a:rPr lang="en-US" sz="1000" dirty="0">
                <a:solidFill>
                  <a:schemeClr val="bg1"/>
                </a:solidFill>
              </a:rPr>
              <a:t>a</a:t>
            </a:r>
            <a:r>
              <a:rPr lang="lv-LV" sz="1000" dirty="0">
                <a:solidFill>
                  <a:schemeClr val="bg1"/>
                </a:solidFill>
              </a:rPr>
              <a:t> kā atsevišķs pakalpojums. Nākotnē iesakām papildināt nolikumus, lai tajos tiktu precīzi attēloti visi pagasta pārvalžu sniegtie pakalpojumi.</a:t>
            </a:r>
          </a:p>
        </p:txBody>
      </p:sp>
      <p:sp>
        <p:nvSpPr>
          <p:cNvPr id="21" name="Date Placeholder 10">
            <a:extLst>
              <a:ext uri="{FF2B5EF4-FFF2-40B4-BE49-F238E27FC236}">
                <a16:creationId xmlns:a16="http://schemas.microsoft.com/office/drawing/2014/main" id="{75BA8AC4-B1F9-485E-BD92-5377C57518C7}"/>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420247820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Abgerundetes Rechteck 35">
            <a:extLst>
              <a:ext uri="{FF2B5EF4-FFF2-40B4-BE49-F238E27FC236}">
                <a16:creationId xmlns:a16="http://schemas.microsoft.com/office/drawing/2014/main" id="{1599BFF2-5AAE-42E4-862C-77A90C5D37AF}"/>
              </a:ext>
            </a:extLst>
          </p:cNvPr>
          <p:cNvSpPr/>
          <p:nvPr/>
        </p:nvSpPr>
        <p:spPr bwMode="gray">
          <a:xfrm>
            <a:off x="609916" y="1137971"/>
            <a:ext cx="10973710" cy="994958"/>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Lietvedības sistēma</a:t>
            </a: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Centralizēta. Pašvaldība pakalpojumu sasaistes funkcionalitātes dēļ izmanto </a:t>
            </a:r>
            <a:r>
              <a:rPr kumimoji="0" lang="lv-LV" sz="1200" b="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ZZDats</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DVS </a:t>
            </a:r>
            <a:r>
              <a:rPr kumimoji="0" lang="lv-LV" sz="1200" b="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Lietvaris</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Vēl joprojām tiek strādāts pie vēsturisko datu migrēšanas un integrācijas no sistēmām, ko pašvaldības izmantoja iepriekš (3 sistēmas t.sk. </a:t>
            </a:r>
            <a:r>
              <a:rPr kumimoji="0" lang="lv-LV" sz="1200" b="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Softicom</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EDUS).  Pāreja uz DVS </a:t>
            </a:r>
            <a:r>
              <a:rPr kumimoji="0" lang="lv-LV" sz="1200" b="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Lietvaris</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notika savstarpēji izsverot apstākļus un vienojoties. </a:t>
            </a:r>
            <a:r>
              <a:rPr lang="lv-LV" sz="1200" kern="0">
                <a:solidFill>
                  <a:schemeClr val="bg2"/>
                </a:solidFill>
                <a:latin typeface="EYInterstate Light" panose="02000506000000020004" pitchFamily="2" charset="0"/>
                <a:cs typeface="Arial" charset="0"/>
              </a:rPr>
              <a:t>Šobrīd</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darbs norit divās lietvedības sistēmās. Nav plānotas izmaiņas organizatoriskajā struktūrā pakalpojumu sniegšanas vietās.</a:t>
            </a:r>
            <a:endParaRPr kumimoji="0" lang="en-IN" sz="12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33" name="Abgerundetes Rechteck 35">
            <a:extLst>
              <a:ext uri="{FF2B5EF4-FFF2-40B4-BE49-F238E27FC236}">
                <a16:creationId xmlns:a16="http://schemas.microsoft.com/office/drawing/2014/main" id="{9C02CCC1-5C8E-44FC-BD31-37D7A5658453}"/>
              </a:ext>
            </a:extLst>
          </p:cNvPr>
          <p:cNvSpPr/>
          <p:nvPr/>
        </p:nvSpPr>
        <p:spPr bwMode="gray">
          <a:xfrm>
            <a:off x="609914" y="2359234"/>
            <a:ext cx="10965993" cy="916598"/>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Sniegto pakalpojumu kvalitātes novērtēšana</a:t>
            </a: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defTabSz="801688" eaLnBrk="0" hangingPunct="0">
              <a:lnSpc>
                <a:spcPct val="95000"/>
              </a:lnSpc>
              <a:spcAft>
                <a:spcPts val="800"/>
              </a:spcAft>
              <a:buClr>
                <a:srgbClr val="969696"/>
              </a:buClr>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MK saistošo noteikumu ieviešana turpinās. Šobrīd pašvaldībā nepietiek resursu pilnvērtīgai kvalitātes kontroles sistēmas izstrādei un uzturēšanai. Ir sūdzību izskatīšanas kārtība. Pašvaldības atbildīgās amatpersonas seko līdzi termiņiem un sagatavoto aktu juridiskajai kvalitātei. Pakalpojumi tiek vērtēti ikdienā. Pašvaldība neveic sniegto pakalpojumu skaitu uzskaiti. Apjoma izmaiņas norādītas kā nemainīgas. </a:t>
            </a:r>
          </a:p>
        </p:txBody>
      </p:sp>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280286" y="280889"/>
            <a:ext cx="10308146" cy="267775"/>
          </a:xfrm>
        </p:spPr>
        <p:txBody>
          <a:body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t>Dobeles novads</a:t>
            </a:r>
            <a:endParaRPr kumimoji="0" lang="lv-LV" sz="4000" b="0" i="0" u="none" strike="noStrike" kern="1200" cap="none" spc="0" normalizeH="0" baseline="0" noProof="0">
              <a:ln>
                <a:noFill/>
              </a:ln>
              <a:solidFill>
                <a:srgbClr val="2E2E38"/>
              </a:solidFill>
              <a:effectLst/>
              <a:highlight>
                <a:srgbClr val="FF0000"/>
              </a:highlight>
              <a:uLnTx/>
              <a:uFillTx/>
            </a:endParaRP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306491" y="572443"/>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r>
              <a:rPr kumimoji="0" lang="lv-LV" sz="1600" b="1" i="0" u="none" strike="noStrike" kern="1200" cap="none" spc="0" normalizeH="0" baseline="0" noProof="0">
                <a:ln>
                  <a:noFill/>
                </a:ln>
                <a:solidFill>
                  <a:srgbClr val="2E2E38"/>
                </a:solidFill>
                <a:effectLst/>
                <a:uLnTx/>
                <a:uFillTx/>
              </a:rPr>
              <a:t> </a:t>
            </a: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2" name="Rectangle 41">
            <a:extLst>
              <a:ext uri="{FF2B5EF4-FFF2-40B4-BE49-F238E27FC236}">
                <a16:creationId xmlns:a16="http://schemas.microsoft.com/office/drawing/2014/main" id="{087058C6-D1B1-4A21-B5B1-35695F36A705}"/>
              </a:ext>
            </a:extLst>
          </p:cNvPr>
          <p:cNvSpPr/>
          <p:nvPr/>
        </p:nvSpPr>
        <p:spPr>
          <a:xfrm>
            <a:off x="609919" y="914203"/>
            <a:ext cx="10973710"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25" name="Rectangle 24">
            <a:extLst>
              <a:ext uri="{FF2B5EF4-FFF2-40B4-BE49-F238E27FC236}">
                <a16:creationId xmlns:a16="http://schemas.microsoft.com/office/drawing/2014/main" id="{0FD29ADC-D1D9-4E4C-B4B8-B4CF91C8EEC8}"/>
              </a:ext>
            </a:extLst>
          </p:cNvPr>
          <p:cNvSpPr/>
          <p:nvPr/>
        </p:nvSpPr>
        <p:spPr>
          <a:xfrm>
            <a:off x="609912" y="2135467"/>
            <a:ext cx="10973709"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32" name="Freeform 38">
            <a:extLst>
              <a:ext uri="{FF2B5EF4-FFF2-40B4-BE49-F238E27FC236}">
                <a16:creationId xmlns:a16="http://schemas.microsoft.com/office/drawing/2014/main" id="{20E731E8-A4B0-436D-8CC4-83FEE48E0C71}"/>
              </a:ext>
            </a:extLst>
          </p:cNvPr>
          <p:cNvSpPr>
            <a:spLocks noChangeAspect="1" noEditPoints="1"/>
          </p:cNvSpPr>
          <p:nvPr/>
        </p:nvSpPr>
        <p:spPr bwMode="auto">
          <a:xfrm>
            <a:off x="960241" y="1474643"/>
            <a:ext cx="327418" cy="447715"/>
          </a:xfrm>
          <a:custGeom>
            <a:avLst/>
            <a:gdLst>
              <a:gd name="T0" fmla="*/ 2147483647 w 3704"/>
              <a:gd name="T1" fmla="*/ 2147483647 h 4763"/>
              <a:gd name="T2" fmla="*/ 2147483647 w 3704"/>
              <a:gd name="T3" fmla="*/ 2147483647 h 4763"/>
              <a:gd name="T4" fmla="*/ 2147483647 w 3704"/>
              <a:gd name="T5" fmla="*/ 2147483647 h 4763"/>
              <a:gd name="T6" fmla="*/ 2147483647 w 3704"/>
              <a:gd name="T7" fmla="*/ 2147483647 h 4763"/>
              <a:gd name="T8" fmla="*/ 2147483647 w 3704"/>
              <a:gd name="T9" fmla="*/ 2147483647 h 4763"/>
              <a:gd name="T10" fmla="*/ 2147483647 w 3704"/>
              <a:gd name="T11" fmla="*/ 2147483647 h 4763"/>
              <a:gd name="T12" fmla="*/ 2147483647 w 3704"/>
              <a:gd name="T13" fmla="*/ 2147483647 h 4763"/>
              <a:gd name="T14" fmla="*/ 2147483647 w 3704"/>
              <a:gd name="T15" fmla="*/ 2147483647 h 4763"/>
              <a:gd name="T16" fmla="*/ 2147483647 w 3704"/>
              <a:gd name="T17" fmla="*/ 2147483647 h 4763"/>
              <a:gd name="T18" fmla="*/ 2147483647 w 3704"/>
              <a:gd name="T19" fmla="*/ 2147483647 h 4763"/>
              <a:gd name="T20" fmla="*/ 2147483647 w 3704"/>
              <a:gd name="T21" fmla="*/ 2147483647 h 4763"/>
              <a:gd name="T22" fmla="*/ 2147483647 w 3704"/>
              <a:gd name="T23" fmla="*/ 2147483647 h 4763"/>
              <a:gd name="T24" fmla="*/ 2147483647 w 3704"/>
              <a:gd name="T25" fmla="*/ 2147483647 h 4763"/>
              <a:gd name="T26" fmla="*/ 2147483647 w 3704"/>
              <a:gd name="T27" fmla="*/ 2147483647 h 4763"/>
              <a:gd name="T28" fmla="*/ 2147483647 w 3704"/>
              <a:gd name="T29" fmla="*/ 2147483647 h 4763"/>
              <a:gd name="T30" fmla="*/ 2147483647 w 3704"/>
              <a:gd name="T31" fmla="*/ 2147483647 h 4763"/>
              <a:gd name="T32" fmla="*/ 2147483647 w 3704"/>
              <a:gd name="T33" fmla="*/ 2147483647 h 4763"/>
              <a:gd name="T34" fmla="*/ 2147483647 w 3704"/>
              <a:gd name="T35" fmla="*/ 2147483647 h 4763"/>
              <a:gd name="T36" fmla="*/ 2147483647 w 3704"/>
              <a:gd name="T37" fmla="*/ 2147483647 h 4763"/>
              <a:gd name="T38" fmla="*/ 2147483647 w 3704"/>
              <a:gd name="T39" fmla="*/ 2147483647 h 4763"/>
              <a:gd name="T40" fmla="*/ 2147483647 w 3704"/>
              <a:gd name="T41" fmla="*/ 2147483647 h 4763"/>
              <a:gd name="T42" fmla="*/ 2147483647 w 3704"/>
              <a:gd name="T43" fmla="*/ 2147483647 h 4763"/>
              <a:gd name="T44" fmla="*/ 2147483647 w 3704"/>
              <a:gd name="T45" fmla="*/ 2147483647 h 4763"/>
              <a:gd name="T46" fmla="*/ 2147483647 w 3704"/>
              <a:gd name="T47" fmla="*/ 2147483647 h 4763"/>
              <a:gd name="T48" fmla="*/ 2147483647 w 3704"/>
              <a:gd name="T49" fmla="*/ 2147483647 h 4763"/>
              <a:gd name="T50" fmla="*/ 2147483647 w 3704"/>
              <a:gd name="T51" fmla="*/ 2147483647 h 4763"/>
              <a:gd name="T52" fmla="*/ 0 w 3704"/>
              <a:gd name="T53" fmla="*/ 2147483647 h 4763"/>
              <a:gd name="T54" fmla="*/ 0 w 3704"/>
              <a:gd name="T55" fmla="*/ 2147483647 h 4763"/>
              <a:gd name="T56" fmla="*/ 2147483647 w 3704"/>
              <a:gd name="T57" fmla="*/ 2147483647 h 4763"/>
              <a:gd name="T58" fmla="*/ 2147483647 w 3704"/>
              <a:gd name="T59" fmla="*/ 2147483647 h 4763"/>
              <a:gd name="T60" fmla="*/ 2147483647 w 3704"/>
              <a:gd name="T61" fmla="*/ 2147483647 h 4763"/>
              <a:gd name="T62" fmla="*/ 2147483647 w 3704"/>
              <a:gd name="T63" fmla="*/ 2147483647 h 4763"/>
              <a:gd name="T64" fmla="*/ 2147483647 w 3704"/>
              <a:gd name="T65" fmla="*/ 2147483647 h 4763"/>
              <a:gd name="T66" fmla="*/ 2147483647 w 3704"/>
              <a:gd name="T67" fmla="*/ 2147483647 h 4763"/>
              <a:gd name="T68" fmla="*/ 2147483647 w 3704"/>
              <a:gd name="T69" fmla="*/ 2147483647 h 4763"/>
              <a:gd name="T70" fmla="*/ 2147483647 w 3704"/>
              <a:gd name="T71" fmla="*/ 2147483647 h 4763"/>
              <a:gd name="T72" fmla="*/ 2147483647 w 3704"/>
              <a:gd name="T73" fmla="*/ 2147483647 h 4763"/>
              <a:gd name="T74" fmla="*/ 2147483647 w 3704"/>
              <a:gd name="T75" fmla="*/ 2147483647 h 4763"/>
              <a:gd name="T76" fmla="*/ 2147483647 w 3704"/>
              <a:gd name="T77" fmla="*/ 2147483647 h 4763"/>
              <a:gd name="T78" fmla="*/ 2147483647 w 3704"/>
              <a:gd name="T79" fmla="*/ 2147483647 h 4763"/>
              <a:gd name="T80" fmla="*/ 2147483647 w 3704"/>
              <a:gd name="T81" fmla="*/ 2147483647 h 4763"/>
              <a:gd name="T82" fmla="*/ 2147483647 w 3704"/>
              <a:gd name="T83" fmla="*/ 2147483647 h 4763"/>
              <a:gd name="T84" fmla="*/ 2147483647 w 3704"/>
              <a:gd name="T85" fmla="*/ 2147483647 h 4763"/>
              <a:gd name="T86" fmla="*/ 2147483647 w 3704"/>
              <a:gd name="T87" fmla="*/ 2147483647 h 4763"/>
              <a:gd name="T88" fmla="*/ 2147483647 w 3704"/>
              <a:gd name="T89" fmla="*/ 2147483647 h 4763"/>
              <a:gd name="T90" fmla="*/ 2147483647 w 3704"/>
              <a:gd name="T91" fmla="*/ 2147483647 h 4763"/>
              <a:gd name="T92" fmla="*/ 2147483647 w 3704"/>
              <a:gd name="T93" fmla="*/ 2147483647 h 4763"/>
              <a:gd name="T94" fmla="*/ 2147483647 w 3704"/>
              <a:gd name="T95" fmla="*/ 2147483647 h 4763"/>
              <a:gd name="T96" fmla="*/ 2147483647 w 3704"/>
              <a:gd name="T97" fmla="*/ 2147483647 h 4763"/>
              <a:gd name="T98" fmla="*/ 2147483647 w 3704"/>
              <a:gd name="T99" fmla="*/ 2147483647 h 4763"/>
              <a:gd name="T100" fmla="*/ 2147483647 w 3704"/>
              <a:gd name="T101" fmla="*/ 0 h 4763"/>
              <a:gd name="T102" fmla="*/ 2147483647 w 3704"/>
              <a:gd name="T103" fmla="*/ 0 h 4763"/>
              <a:gd name="T104" fmla="*/ 2147483647 w 3704"/>
              <a:gd name="T105" fmla="*/ 2147483647 h 4763"/>
              <a:gd name="T106" fmla="*/ 2147483647 w 3704"/>
              <a:gd name="T107" fmla="*/ 2147483647 h 4763"/>
              <a:gd name="T108" fmla="*/ 2147483647 w 3704"/>
              <a:gd name="T109" fmla="*/ 2147483647 h 4763"/>
              <a:gd name="T110" fmla="*/ 2147483647 w 3704"/>
              <a:gd name="T111" fmla="*/ 2147483647 h 4763"/>
              <a:gd name="T112" fmla="*/ 2147483647 w 3704"/>
              <a:gd name="T113" fmla="*/ 2147483647 h 4763"/>
              <a:gd name="T114" fmla="*/ 2147483647 w 3704"/>
              <a:gd name="T115" fmla="*/ 2147483647 h 4763"/>
              <a:gd name="T116" fmla="*/ 2147483647 w 3704"/>
              <a:gd name="T117" fmla="*/ 2147483647 h 4763"/>
              <a:gd name="T118" fmla="*/ 2147483647 w 3704"/>
              <a:gd name="T119" fmla="*/ 2147483647 h 47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04"/>
              <a:gd name="T181" fmla="*/ 0 h 4763"/>
              <a:gd name="T182" fmla="*/ 3704 w 3704"/>
              <a:gd name="T183" fmla="*/ 4763 h 47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04" h="4763">
                <a:moveTo>
                  <a:pt x="577" y="554"/>
                </a:moveTo>
                <a:lnTo>
                  <a:pt x="577" y="337"/>
                </a:lnTo>
                <a:lnTo>
                  <a:pt x="3327" y="337"/>
                </a:lnTo>
                <a:lnTo>
                  <a:pt x="3327" y="4213"/>
                </a:lnTo>
                <a:lnTo>
                  <a:pt x="3074" y="4213"/>
                </a:lnTo>
                <a:lnTo>
                  <a:pt x="3074" y="4115"/>
                </a:lnTo>
                <a:lnTo>
                  <a:pt x="3229" y="4115"/>
                </a:lnTo>
                <a:lnTo>
                  <a:pt x="3229" y="435"/>
                </a:lnTo>
                <a:lnTo>
                  <a:pt x="675" y="435"/>
                </a:lnTo>
                <a:lnTo>
                  <a:pt x="675" y="554"/>
                </a:lnTo>
                <a:lnTo>
                  <a:pt x="577" y="554"/>
                </a:lnTo>
                <a:close/>
                <a:moveTo>
                  <a:pt x="528" y="3793"/>
                </a:moveTo>
                <a:lnTo>
                  <a:pt x="2020" y="3793"/>
                </a:lnTo>
                <a:lnTo>
                  <a:pt x="2020" y="3890"/>
                </a:lnTo>
                <a:lnTo>
                  <a:pt x="528" y="3890"/>
                </a:lnTo>
                <a:lnTo>
                  <a:pt x="528" y="3793"/>
                </a:lnTo>
                <a:close/>
                <a:moveTo>
                  <a:pt x="2685" y="1426"/>
                </a:moveTo>
                <a:lnTo>
                  <a:pt x="2198" y="945"/>
                </a:lnTo>
                <a:lnTo>
                  <a:pt x="2198" y="1426"/>
                </a:lnTo>
                <a:lnTo>
                  <a:pt x="2685" y="1426"/>
                </a:lnTo>
                <a:close/>
                <a:moveTo>
                  <a:pt x="195" y="849"/>
                </a:moveTo>
                <a:lnTo>
                  <a:pt x="195" y="4568"/>
                </a:lnTo>
                <a:lnTo>
                  <a:pt x="2768" y="4568"/>
                </a:lnTo>
                <a:lnTo>
                  <a:pt x="2769" y="1718"/>
                </a:lnTo>
                <a:lnTo>
                  <a:pt x="2964" y="1718"/>
                </a:lnTo>
                <a:lnTo>
                  <a:pt x="2962" y="4763"/>
                </a:lnTo>
                <a:lnTo>
                  <a:pt x="0" y="4763"/>
                </a:lnTo>
                <a:lnTo>
                  <a:pt x="0" y="654"/>
                </a:lnTo>
                <a:lnTo>
                  <a:pt x="2190" y="654"/>
                </a:lnTo>
                <a:lnTo>
                  <a:pt x="2965" y="1428"/>
                </a:lnTo>
                <a:lnTo>
                  <a:pt x="2964" y="1621"/>
                </a:lnTo>
                <a:lnTo>
                  <a:pt x="2003" y="1621"/>
                </a:lnTo>
                <a:lnTo>
                  <a:pt x="2003" y="849"/>
                </a:lnTo>
                <a:lnTo>
                  <a:pt x="195" y="849"/>
                </a:lnTo>
                <a:close/>
                <a:moveTo>
                  <a:pt x="528" y="2209"/>
                </a:moveTo>
                <a:lnTo>
                  <a:pt x="2434" y="2209"/>
                </a:lnTo>
                <a:lnTo>
                  <a:pt x="2434" y="2306"/>
                </a:lnTo>
                <a:lnTo>
                  <a:pt x="528" y="2306"/>
                </a:lnTo>
                <a:lnTo>
                  <a:pt x="528" y="2209"/>
                </a:lnTo>
                <a:close/>
                <a:moveTo>
                  <a:pt x="528" y="2737"/>
                </a:moveTo>
                <a:lnTo>
                  <a:pt x="2434" y="2737"/>
                </a:lnTo>
                <a:lnTo>
                  <a:pt x="2434" y="2834"/>
                </a:lnTo>
                <a:lnTo>
                  <a:pt x="528" y="2834"/>
                </a:lnTo>
                <a:lnTo>
                  <a:pt x="528" y="2737"/>
                </a:lnTo>
                <a:close/>
                <a:moveTo>
                  <a:pt x="528" y="3265"/>
                </a:moveTo>
                <a:lnTo>
                  <a:pt x="2434" y="3265"/>
                </a:lnTo>
                <a:lnTo>
                  <a:pt x="2434" y="3363"/>
                </a:lnTo>
                <a:lnTo>
                  <a:pt x="528" y="3363"/>
                </a:lnTo>
                <a:lnTo>
                  <a:pt x="528" y="3265"/>
                </a:lnTo>
                <a:close/>
                <a:moveTo>
                  <a:pt x="964" y="218"/>
                </a:moveTo>
                <a:lnTo>
                  <a:pt x="964" y="0"/>
                </a:lnTo>
                <a:lnTo>
                  <a:pt x="3704" y="0"/>
                </a:lnTo>
                <a:lnTo>
                  <a:pt x="3704" y="3896"/>
                </a:lnTo>
                <a:lnTo>
                  <a:pt x="3452" y="3896"/>
                </a:lnTo>
                <a:lnTo>
                  <a:pt x="3452" y="3799"/>
                </a:lnTo>
                <a:lnTo>
                  <a:pt x="3607" y="3799"/>
                </a:lnTo>
                <a:lnTo>
                  <a:pt x="3607" y="97"/>
                </a:lnTo>
                <a:lnTo>
                  <a:pt x="1062" y="97"/>
                </a:lnTo>
                <a:lnTo>
                  <a:pt x="1062" y="218"/>
                </a:lnTo>
                <a:lnTo>
                  <a:pt x="964" y="21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38" name="Freeform 55">
            <a:extLst>
              <a:ext uri="{FF2B5EF4-FFF2-40B4-BE49-F238E27FC236}">
                <a16:creationId xmlns:a16="http://schemas.microsoft.com/office/drawing/2014/main" id="{FFF71BD3-550E-4BC1-8CAD-BEA336292BBA}"/>
              </a:ext>
            </a:extLst>
          </p:cNvPr>
          <p:cNvSpPr>
            <a:spLocks noChangeAspect="1" noEditPoints="1"/>
          </p:cNvSpPr>
          <p:nvPr/>
        </p:nvSpPr>
        <p:spPr bwMode="auto">
          <a:xfrm>
            <a:off x="960241" y="2772691"/>
            <a:ext cx="346250" cy="340769"/>
          </a:xfrm>
          <a:custGeom>
            <a:avLst/>
            <a:gdLst>
              <a:gd name="T0" fmla="*/ 2147483647 w 5132"/>
              <a:gd name="T1" fmla="*/ 2147483647 h 4763"/>
              <a:gd name="T2" fmla="*/ 2147483647 w 5132"/>
              <a:gd name="T3" fmla="*/ 2147483647 h 4763"/>
              <a:gd name="T4" fmla="*/ 2147483647 w 5132"/>
              <a:gd name="T5" fmla="*/ 2147483647 h 4763"/>
              <a:gd name="T6" fmla="*/ 2147483647 w 5132"/>
              <a:gd name="T7" fmla="*/ 2147483647 h 4763"/>
              <a:gd name="T8" fmla="*/ 2147483647 w 5132"/>
              <a:gd name="T9" fmla="*/ 2147483647 h 4763"/>
              <a:gd name="T10" fmla="*/ 2147483647 w 5132"/>
              <a:gd name="T11" fmla="*/ 2147483647 h 4763"/>
              <a:gd name="T12" fmla="*/ 2147483647 w 5132"/>
              <a:gd name="T13" fmla="*/ 2147483647 h 4763"/>
              <a:gd name="T14" fmla="*/ 2147483647 w 5132"/>
              <a:gd name="T15" fmla="*/ 2147483647 h 4763"/>
              <a:gd name="T16" fmla="*/ 2147483647 w 5132"/>
              <a:gd name="T17" fmla="*/ 2147483647 h 4763"/>
              <a:gd name="T18" fmla="*/ 2147483647 w 5132"/>
              <a:gd name="T19" fmla="*/ 2147483647 h 4763"/>
              <a:gd name="T20" fmla="*/ 2147483647 w 5132"/>
              <a:gd name="T21" fmla="*/ 2147483647 h 4763"/>
              <a:gd name="T22" fmla="*/ 2147483647 w 5132"/>
              <a:gd name="T23" fmla="*/ 2147483647 h 4763"/>
              <a:gd name="T24" fmla="*/ 2147483647 w 5132"/>
              <a:gd name="T25" fmla="*/ 2147483647 h 4763"/>
              <a:gd name="T26" fmla="*/ 2147483647 w 5132"/>
              <a:gd name="T27" fmla="*/ 2147483647 h 4763"/>
              <a:gd name="T28" fmla="*/ 2147483647 w 5132"/>
              <a:gd name="T29" fmla="*/ 2147483647 h 4763"/>
              <a:gd name="T30" fmla="*/ 2147483647 w 5132"/>
              <a:gd name="T31" fmla="*/ 2147483647 h 4763"/>
              <a:gd name="T32" fmla="*/ 2147483647 w 5132"/>
              <a:gd name="T33" fmla="*/ 2147483647 h 4763"/>
              <a:gd name="T34" fmla="*/ 2147483647 w 5132"/>
              <a:gd name="T35" fmla="*/ 2147483647 h 4763"/>
              <a:gd name="T36" fmla="*/ 2147483647 w 5132"/>
              <a:gd name="T37" fmla="*/ 2147483647 h 4763"/>
              <a:gd name="T38" fmla="*/ 2147483647 w 5132"/>
              <a:gd name="T39" fmla="*/ 2147483647 h 4763"/>
              <a:gd name="T40" fmla="*/ 2147483647 w 5132"/>
              <a:gd name="T41" fmla="*/ 2147483647 h 4763"/>
              <a:gd name="T42" fmla="*/ 2147483647 w 5132"/>
              <a:gd name="T43" fmla="*/ 2147483647 h 4763"/>
              <a:gd name="T44" fmla="*/ 2147483647 w 5132"/>
              <a:gd name="T45" fmla="*/ 2147483647 h 4763"/>
              <a:gd name="T46" fmla="*/ 2147483647 w 5132"/>
              <a:gd name="T47" fmla="*/ 2147483647 h 4763"/>
              <a:gd name="T48" fmla="*/ 2147483647 w 5132"/>
              <a:gd name="T49" fmla="*/ 2147483647 h 4763"/>
              <a:gd name="T50" fmla="*/ 2147483647 w 5132"/>
              <a:gd name="T51" fmla="*/ 2147483647 h 4763"/>
              <a:gd name="T52" fmla="*/ 2147483647 w 5132"/>
              <a:gd name="T53" fmla="*/ 2147483647 h 4763"/>
              <a:gd name="T54" fmla="*/ 2147483647 w 5132"/>
              <a:gd name="T55" fmla="*/ 2147483647 h 4763"/>
              <a:gd name="T56" fmla="*/ 2147483647 w 5132"/>
              <a:gd name="T57" fmla="*/ 2147483647 h 4763"/>
              <a:gd name="T58" fmla="*/ 2147483647 w 5132"/>
              <a:gd name="T59" fmla="*/ 2147483647 h 4763"/>
              <a:gd name="T60" fmla="*/ 2147483647 w 5132"/>
              <a:gd name="T61" fmla="*/ 2147483647 h 4763"/>
              <a:gd name="T62" fmla="*/ 2147483647 w 5132"/>
              <a:gd name="T63" fmla="*/ 2147483647 h 4763"/>
              <a:gd name="T64" fmla="*/ 2147483647 w 5132"/>
              <a:gd name="T65" fmla="*/ 2147483647 h 4763"/>
              <a:gd name="T66" fmla="*/ 2147483647 w 5132"/>
              <a:gd name="T67" fmla="*/ 2147483647 h 4763"/>
              <a:gd name="T68" fmla="*/ 2147483647 w 5132"/>
              <a:gd name="T69" fmla="*/ 2147483647 h 4763"/>
              <a:gd name="T70" fmla="*/ 2147483647 w 5132"/>
              <a:gd name="T71" fmla="*/ 2147483647 h 4763"/>
              <a:gd name="T72" fmla="*/ 2147483647 w 5132"/>
              <a:gd name="T73" fmla="*/ 2147483647 h 4763"/>
              <a:gd name="T74" fmla="*/ 2147483647 w 5132"/>
              <a:gd name="T75" fmla="*/ 2147483647 h 4763"/>
              <a:gd name="T76" fmla="*/ 2147483647 w 5132"/>
              <a:gd name="T77" fmla="*/ 2147483647 h 4763"/>
              <a:gd name="T78" fmla="*/ 2147483647 w 5132"/>
              <a:gd name="T79" fmla="*/ 2147483647 h 4763"/>
              <a:gd name="T80" fmla="*/ 2147483647 w 5132"/>
              <a:gd name="T81" fmla="*/ 2147483647 h 4763"/>
              <a:gd name="T82" fmla="*/ 2147483647 w 5132"/>
              <a:gd name="T83" fmla="*/ 2147483647 h 4763"/>
              <a:gd name="T84" fmla="*/ 2147483647 w 5132"/>
              <a:gd name="T85" fmla="*/ 2147483647 h 4763"/>
              <a:gd name="T86" fmla="*/ 2147483647 w 5132"/>
              <a:gd name="T87" fmla="*/ 2147483647 h 4763"/>
              <a:gd name="T88" fmla="*/ 2147483647 w 5132"/>
              <a:gd name="T89" fmla="*/ 2147483647 h 4763"/>
              <a:gd name="T90" fmla="*/ 2147483647 w 5132"/>
              <a:gd name="T91" fmla="*/ 2147483647 h 4763"/>
              <a:gd name="T92" fmla="*/ 2147483647 w 5132"/>
              <a:gd name="T93" fmla="*/ 2147483647 h 4763"/>
              <a:gd name="T94" fmla="*/ 2147483647 w 5132"/>
              <a:gd name="T95" fmla="*/ 2147483647 h 4763"/>
              <a:gd name="T96" fmla="*/ 2147483647 w 5132"/>
              <a:gd name="T97" fmla="*/ 2147483647 h 4763"/>
              <a:gd name="T98" fmla="*/ 2147483647 w 5132"/>
              <a:gd name="T99" fmla="*/ 2147483647 h 4763"/>
              <a:gd name="T100" fmla="*/ 2147483647 w 5132"/>
              <a:gd name="T101" fmla="*/ 2147483647 h 4763"/>
              <a:gd name="T102" fmla="*/ 2147483647 w 5132"/>
              <a:gd name="T103" fmla="*/ 2147483647 h 4763"/>
              <a:gd name="T104" fmla="*/ 2147483647 w 5132"/>
              <a:gd name="T105" fmla="*/ 2147483647 h 4763"/>
              <a:gd name="T106" fmla="*/ 2147483647 w 5132"/>
              <a:gd name="T107" fmla="*/ 2147483647 h 4763"/>
              <a:gd name="T108" fmla="*/ 2147483647 w 5132"/>
              <a:gd name="T109" fmla="*/ 2147483647 h 4763"/>
              <a:gd name="T110" fmla="*/ 2147483647 w 5132"/>
              <a:gd name="T111" fmla="*/ 2147483647 h 4763"/>
              <a:gd name="T112" fmla="*/ 2147483647 w 5132"/>
              <a:gd name="T113" fmla="*/ 2147483647 h 4763"/>
              <a:gd name="T114" fmla="*/ 2147483647 w 5132"/>
              <a:gd name="T115" fmla="*/ 2147483647 h 4763"/>
              <a:gd name="T116" fmla="*/ 2147483647 w 5132"/>
              <a:gd name="T117" fmla="*/ 2147483647 h 47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32"/>
              <a:gd name="T178" fmla="*/ 0 h 4763"/>
              <a:gd name="T179" fmla="*/ 5132 w 5132"/>
              <a:gd name="T180" fmla="*/ 4763 h 476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32" h="4763">
                <a:moveTo>
                  <a:pt x="3158" y="2388"/>
                </a:moveTo>
                <a:lnTo>
                  <a:pt x="3269" y="2500"/>
                </a:lnTo>
                <a:lnTo>
                  <a:pt x="3284" y="2494"/>
                </a:lnTo>
                <a:lnTo>
                  <a:pt x="3299" y="2489"/>
                </a:lnTo>
                <a:lnTo>
                  <a:pt x="3313" y="2485"/>
                </a:lnTo>
                <a:lnTo>
                  <a:pt x="3329" y="2481"/>
                </a:lnTo>
                <a:lnTo>
                  <a:pt x="3344" y="2479"/>
                </a:lnTo>
                <a:lnTo>
                  <a:pt x="3359" y="2479"/>
                </a:lnTo>
                <a:lnTo>
                  <a:pt x="3373" y="2479"/>
                </a:lnTo>
                <a:lnTo>
                  <a:pt x="3388" y="2480"/>
                </a:lnTo>
                <a:lnTo>
                  <a:pt x="3404" y="2483"/>
                </a:lnTo>
                <a:lnTo>
                  <a:pt x="3418" y="2486"/>
                </a:lnTo>
                <a:lnTo>
                  <a:pt x="3433" y="2491"/>
                </a:lnTo>
                <a:lnTo>
                  <a:pt x="3447" y="2498"/>
                </a:lnTo>
                <a:lnTo>
                  <a:pt x="3462" y="2505"/>
                </a:lnTo>
                <a:lnTo>
                  <a:pt x="3476" y="2516"/>
                </a:lnTo>
                <a:lnTo>
                  <a:pt x="3490" y="2527"/>
                </a:lnTo>
                <a:lnTo>
                  <a:pt x="3504" y="2540"/>
                </a:lnTo>
                <a:lnTo>
                  <a:pt x="4594" y="3630"/>
                </a:lnTo>
                <a:lnTo>
                  <a:pt x="4672" y="3554"/>
                </a:lnTo>
                <a:lnTo>
                  <a:pt x="5132" y="4014"/>
                </a:lnTo>
                <a:lnTo>
                  <a:pt x="4383" y="4763"/>
                </a:lnTo>
                <a:lnTo>
                  <a:pt x="3923" y="4303"/>
                </a:lnTo>
                <a:lnTo>
                  <a:pt x="4000" y="4225"/>
                </a:lnTo>
                <a:lnTo>
                  <a:pt x="2909" y="3135"/>
                </a:lnTo>
                <a:lnTo>
                  <a:pt x="2898" y="3122"/>
                </a:lnTo>
                <a:lnTo>
                  <a:pt x="2888" y="3109"/>
                </a:lnTo>
                <a:lnTo>
                  <a:pt x="2879" y="3095"/>
                </a:lnTo>
                <a:lnTo>
                  <a:pt x="2870" y="3081"/>
                </a:lnTo>
                <a:lnTo>
                  <a:pt x="2863" y="3067"/>
                </a:lnTo>
                <a:lnTo>
                  <a:pt x="2857" y="3052"/>
                </a:lnTo>
                <a:lnTo>
                  <a:pt x="2853" y="3037"/>
                </a:lnTo>
                <a:lnTo>
                  <a:pt x="2849" y="3020"/>
                </a:lnTo>
                <a:lnTo>
                  <a:pt x="2848" y="3005"/>
                </a:lnTo>
                <a:lnTo>
                  <a:pt x="2847" y="2988"/>
                </a:lnTo>
                <a:lnTo>
                  <a:pt x="2847" y="2973"/>
                </a:lnTo>
                <a:lnTo>
                  <a:pt x="2848" y="2957"/>
                </a:lnTo>
                <a:lnTo>
                  <a:pt x="2851" y="2941"/>
                </a:lnTo>
                <a:lnTo>
                  <a:pt x="2855" y="2926"/>
                </a:lnTo>
                <a:lnTo>
                  <a:pt x="2860" y="2911"/>
                </a:lnTo>
                <a:lnTo>
                  <a:pt x="2866" y="2896"/>
                </a:lnTo>
                <a:lnTo>
                  <a:pt x="2758" y="2789"/>
                </a:lnTo>
                <a:lnTo>
                  <a:pt x="2787" y="2769"/>
                </a:lnTo>
                <a:lnTo>
                  <a:pt x="2815" y="2747"/>
                </a:lnTo>
                <a:lnTo>
                  <a:pt x="2843" y="2725"/>
                </a:lnTo>
                <a:lnTo>
                  <a:pt x="2870" y="2704"/>
                </a:lnTo>
                <a:lnTo>
                  <a:pt x="2898" y="2680"/>
                </a:lnTo>
                <a:lnTo>
                  <a:pt x="2924" y="2657"/>
                </a:lnTo>
                <a:lnTo>
                  <a:pt x="2950" y="2631"/>
                </a:lnTo>
                <a:lnTo>
                  <a:pt x="2975" y="2607"/>
                </a:lnTo>
                <a:lnTo>
                  <a:pt x="3001" y="2580"/>
                </a:lnTo>
                <a:lnTo>
                  <a:pt x="3026" y="2555"/>
                </a:lnTo>
                <a:lnTo>
                  <a:pt x="3049" y="2528"/>
                </a:lnTo>
                <a:lnTo>
                  <a:pt x="3072" y="2500"/>
                </a:lnTo>
                <a:lnTo>
                  <a:pt x="3095" y="2474"/>
                </a:lnTo>
                <a:lnTo>
                  <a:pt x="3116" y="2446"/>
                </a:lnTo>
                <a:lnTo>
                  <a:pt x="3138" y="2418"/>
                </a:lnTo>
                <a:lnTo>
                  <a:pt x="3158" y="2388"/>
                </a:lnTo>
                <a:close/>
                <a:moveTo>
                  <a:pt x="4383" y="4476"/>
                </a:moveTo>
                <a:lnTo>
                  <a:pt x="4845" y="4014"/>
                </a:lnTo>
                <a:lnTo>
                  <a:pt x="4672" y="3841"/>
                </a:lnTo>
                <a:lnTo>
                  <a:pt x="4211" y="4303"/>
                </a:lnTo>
                <a:lnTo>
                  <a:pt x="4383" y="4476"/>
                </a:lnTo>
                <a:close/>
                <a:moveTo>
                  <a:pt x="4144" y="4082"/>
                </a:moveTo>
                <a:lnTo>
                  <a:pt x="4451" y="3775"/>
                </a:lnTo>
                <a:lnTo>
                  <a:pt x="3482" y="2805"/>
                </a:lnTo>
                <a:lnTo>
                  <a:pt x="3482" y="3421"/>
                </a:lnTo>
                <a:lnTo>
                  <a:pt x="4144" y="4082"/>
                </a:lnTo>
                <a:close/>
                <a:moveTo>
                  <a:pt x="2505" y="3995"/>
                </a:moveTo>
                <a:lnTo>
                  <a:pt x="1929" y="3924"/>
                </a:lnTo>
                <a:lnTo>
                  <a:pt x="1796" y="3315"/>
                </a:lnTo>
                <a:lnTo>
                  <a:pt x="838" y="3198"/>
                </a:lnTo>
                <a:lnTo>
                  <a:pt x="560" y="3756"/>
                </a:lnTo>
                <a:lnTo>
                  <a:pt x="0" y="3688"/>
                </a:lnTo>
                <a:lnTo>
                  <a:pt x="630" y="2498"/>
                </a:lnTo>
                <a:lnTo>
                  <a:pt x="655" y="2526"/>
                </a:lnTo>
                <a:lnTo>
                  <a:pt x="679" y="2552"/>
                </a:lnTo>
                <a:lnTo>
                  <a:pt x="704" y="2580"/>
                </a:lnTo>
                <a:lnTo>
                  <a:pt x="731" y="2607"/>
                </a:lnTo>
                <a:lnTo>
                  <a:pt x="770" y="2645"/>
                </a:lnTo>
                <a:lnTo>
                  <a:pt x="811" y="2681"/>
                </a:lnTo>
                <a:lnTo>
                  <a:pt x="852" y="2716"/>
                </a:lnTo>
                <a:lnTo>
                  <a:pt x="893" y="2749"/>
                </a:lnTo>
                <a:lnTo>
                  <a:pt x="937" y="2781"/>
                </a:lnTo>
                <a:lnTo>
                  <a:pt x="981" y="2811"/>
                </a:lnTo>
                <a:lnTo>
                  <a:pt x="1026" y="2840"/>
                </a:lnTo>
                <a:lnTo>
                  <a:pt x="1071" y="2866"/>
                </a:lnTo>
                <a:lnTo>
                  <a:pt x="1117" y="2892"/>
                </a:lnTo>
                <a:lnTo>
                  <a:pt x="1164" y="2915"/>
                </a:lnTo>
                <a:lnTo>
                  <a:pt x="1211" y="2936"/>
                </a:lnTo>
                <a:lnTo>
                  <a:pt x="1259" y="2957"/>
                </a:lnTo>
                <a:lnTo>
                  <a:pt x="1308" y="2976"/>
                </a:lnTo>
                <a:lnTo>
                  <a:pt x="1356" y="2992"/>
                </a:lnTo>
                <a:lnTo>
                  <a:pt x="1406" y="3008"/>
                </a:lnTo>
                <a:lnTo>
                  <a:pt x="1455" y="3022"/>
                </a:lnTo>
                <a:lnTo>
                  <a:pt x="1505" y="3033"/>
                </a:lnTo>
                <a:lnTo>
                  <a:pt x="1556" y="3043"/>
                </a:lnTo>
                <a:lnTo>
                  <a:pt x="1605" y="3052"/>
                </a:lnTo>
                <a:lnTo>
                  <a:pt x="1656" y="3060"/>
                </a:lnTo>
                <a:lnTo>
                  <a:pt x="1707" y="3065"/>
                </a:lnTo>
                <a:lnTo>
                  <a:pt x="1758" y="3069"/>
                </a:lnTo>
                <a:lnTo>
                  <a:pt x="1810" y="3071"/>
                </a:lnTo>
                <a:lnTo>
                  <a:pt x="1861" y="3071"/>
                </a:lnTo>
                <a:lnTo>
                  <a:pt x="1911" y="3071"/>
                </a:lnTo>
                <a:lnTo>
                  <a:pt x="1962" y="3067"/>
                </a:lnTo>
                <a:lnTo>
                  <a:pt x="2013" y="3063"/>
                </a:lnTo>
                <a:lnTo>
                  <a:pt x="2064" y="3057"/>
                </a:lnTo>
                <a:lnTo>
                  <a:pt x="2115" y="3049"/>
                </a:lnTo>
                <a:lnTo>
                  <a:pt x="2166" y="3041"/>
                </a:lnTo>
                <a:lnTo>
                  <a:pt x="2215" y="3030"/>
                </a:lnTo>
                <a:lnTo>
                  <a:pt x="2265" y="3018"/>
                </a:lnTo>
                <a:lnTo>
                  <a:pt x="2505" y="3995"/>
                </a:lnTo>
                <a:close/>
                <a:moveTo>
                  <a:pt x="1145" y="2551"/>
                </a:moveTo>
                <a:lnTo>
                  <a:pt x="1145" y="2551"/>
                </a:lnTo>
                <a:lnTo>
                  <a:pt x="1177" y="2572"/>
                </a:lnTo>
                <a:lnTo>
                  <a:pt x="1209" y="2591"/>
                </a:lnTo>
                <a:lnTo>
                  <a:pt x="1240" y="2608"/>
                </a:lnTo>
                <a:lnTo>
                  <a:pt x="1272" y="2625"/>
                </a:lnTo>
                <a:lnTo>
                  <a:pt x="1305" y="2641"/>
                </a:lnTo>
                <a:lnTo>
                  <a:pt x="1338" y="2657"/>
                </a:lnTo>
                <a:lnTo>
                  <a:pt x="1373" y="2671"/>
                </a:lnTo>
                <a:lnTo>
                  <a:pt x="1407" y="2685"/>
                </a:lnTo>
                <a:lnTo>
                  <a:pt x="1440" y="2696"/>
                </a:lnTo>
                <a:lnTo>
                  <a:pt x="1476" y="2708"/>
                </a:lnTo>
                <a:lnTo>
                  <a:pt x="1510" y="2718"/>
                </a:lnTo>
                <a:lnTo>
                  <a:pt x="1544" y="2727"/>
                </a:lnTo>
                <a:lnTo>
                  <a:pt x="1580" y="2736"/>
                </a:lnTo>
                <a:lnTo>
                  <a:pt x="1615" y="2742"/>
                </a:lnTo>
                <a:lnTo>
                  <a:pt x="1651" y="2748"/>
                </a:lnTo>
                <a:lnTo>
                  <a:pt x="1687" y="2753"/>
                </a:lnTo>
                <a:lnTo>
                  <a:pt x="1577" y="2261"/>
                </a:lnTo>
                <a:lnTo>
                  <a:pt x="1551" y="2137"/>
                </a:lnTo>
                <a:lnTo>
                  <a:pt x="1528" y="2019"/>
                </a:lnTo>
                <a:lnTo>
                  <a:pt x="1507" y="1912"/>
                </a:lnTo>
                <a:lnTo>
                  <a:pt x="1493" y="1823"/>
                </a:lnTo>
                <a:lnTo>
                  <a:pt x="1458" y="1907"/>
                </a:lnTo>
                <a:lnTo>
                  <a:pt x="1412" y="2005"/>
                </a:lnTo>
                <a:lnTo>
                  <a:pt x="1361" y="2114"/>
                </a:lnTo>
                <a:lnTo>
                  <a:pt x="1307" y="2227"/>
                </a:lnTo>
                <a:lnTo>
                  <a:pt x="1145" y="2551"/>
                </a:lnTo>
                <a:close/>
                <a:moveTo>
                  <a:pt x="948" y="578"/>
                </a:moveTo>
                <a:lnTo>
                  <a:pt x="948" y="578"/>
                </a:lnTo>
                <a:lnTo>
                  <a:pt x="913" y="615"/>
                </a:lnTo>
                <a:lnTo>
                  <a:pt x="879" y="652"/>
                </a:lnTo>
                <a:lnTo>
                  <a:pt x="848" y="692"/>
                </a:lnTo>
                <a:lnTo>
                  <a:pt x="818" y="730"/>
                </a:lnTo>
                <a:lnTo>
                  <a:pt x="791" y="770"/>
                </a:lnTo>
                <a:lnTo>
                  <a:pt x="764" y="811"/>
                </a:lnTo>
                <a:lnTo>
                  <a:pt x="740" y="853"/>
                </a:lnTo>
                <a:lnTo>
                  <a:pt x="716" y="895"/>
                </a:lnTo>
                <a:lnTo>
                  <a:pt x="695" y="938"/>
                </a:lnTo>
                <a:lnTo>
                  <a:pt x="675" y="983"/>
                </a:lnTo>
                <a:lnTo>
                  <a:pt x="657" y="1026"/>
                </a:lnTo>
                <a:lnTo>
                  <a:pt x="642" y="1072"/>
                </a:lnTo>
                <a:lnTo>
                  <a:pt x="627" y="1116"/>
                </a:lnTo>
                <a:lnTo>
                  <a:pt x="614" y="1162"/>
                </a:lnTo>
                <a:lnTo>
                  <a:pt x="604" y="1208"/>
                </a:lnTo>
                <a:lnTo>
                  <a:pt x="594" y="1255"/>
                </a:lnTo>
                <a:lnTo>
                  <a:pt x="586" y="1300"/>
                </a:lnTo>
                <a:lnTo>
                  <a:pt x="581" y="1347"/>
                </a:lnTo>
                <a:lnTo>
                  <a:pt x="576" y="1394"/>
                </a:lnTo>
                <a:lnTo>
                  <a:pt x="574" y="1441"/>
                </a:lnTo>
                <a:lnTo>
                  <a:pt x="573" y="1489"/>
                </a:lnTo>
                <a:lnTo>
                  <a:pt x="574" y="1536"/>
                </a:lnTo>
                <a:lnTo>
                  <a:pt x="577" y="1581"/>
                </a:lnTo>
                <a:lnTo>
                  <a:pt x="581" y="1628"/>
                </a:lnTo>
                <a:lnTo>
                  <a:pt x="587" y="1675"/>
                </a:lnTo>
                <a:lnTo>
                  <a:pt x="595" y="1722"/>
                </a:lnTo>
                <a:lnTo>
                  <a:pt x="605" y="1768"/>
                </a:lnTo>
                <a:lnTo>
                  <a:pt x="616" y="1814"/>
                </a:lnTo>
                <a:lnTo>
                  <a:pt x="629" y="1860"/>
                </a:lnTo>
                <a:lnTo>
                  <a:pt x="644" y="1904"/>
                </a:lnTo>
                <a:lnTo>
                  <a:pt x="661" y="1949"/>
                </a:lnTo>
                <a:lnTo>
                  <a:pt x="679" y="1993"/>
                </a:lnTo>
                <a:lnTo>
                  <a:pt x="1235" y="944"/>
                </a:lnTo>
                <a:lnTo>
                  <a:pt x="1980" y="1036"/>
                </a:lnTo>
                <a:lnTo>
                  <a:pt x="2377" y="2653"/>
                </a:lnTo>
                <a:lnTo>
                  <a:pt x="2429" y="2629"/>
                </a:lnTo>
                <a:lnTo>
                  <a:pt x="2480" y="2602"/>
                </a:lnTo>
                <a:lnTo>
                  <a:pt x="2529" y="2573"/>
                </a:lnTo>
                <a:lnTo>
                  <a:pt x="2577" y="2541"/>
                </a:lnTo>
                <a:lnTo>
                  <a:pt x="2624" y="2507"/>
                </a:lnTo>
                <a:lnTo>
                  <a:pt x="2670" y="2470"/>
                </a:lnTo>
                <a:lnTo>
                  <a:pt x="2715" y="2430"/>
                </a:lnTo>
                <a:lnTo>
                  <a:pt x="2759" y="2390"/>
                </a:lnTo>
                <a:lnTo>
                  <a:pt x="2782" y="2366"/>
                </a:lnTo>
                <a:lnTo>
                  <a:pt x="2804" y="2341"/>
                </a:lnTo>
                <a:lnTo>
                  <a:pt x="2825" y="2317"/>
                </a:lnTo>
                <a:lnTo>
                  <a:pt x="2847" y="2292"/>
                </a:lnTo>
                <a:lnTo>
                  <a:pt x="2867" y="2266"/>
                </a:lnTo>
                <a:lnTo>
                  <a:pt x="2886" y="2241"/>
                </a:lnTo>
                <a:lnTo>
                  <a:pt x="2905" y="2216"/>
                </a:lnTo>
                <a:lnTo>
                  <a:pt x="2923" y="2189"/>
                </a:lnTo>
                <a:lnTo>
                  <a:pt x="2940" y="2162"/>
                </a:lnTo>
                <a:lnTo>
                  <a:pt x="2956" y="2134"/>
                </a:lnTo>
                <a:lnTo>
                  <a:pt x="2973" y="2108"/>
                </a:lnTo>
                <a:lnTo>
                  <a:pt x="2987" y="2080"/>
                </a:lnTo>
                <a:lnTo>
                  <a:pt x="3002" y="2052"/>
                </a:lnTo>
                <a:lnTo>
                  <a:pt x="3015" y="2024"/>
                </a:lnTo>
                <a:lnTo>
                  <a:pt x="3027" y="1994"/>
                </a:lnTo>
                <a:lnTo>
                  <a:pt x="3040" y="1966"/>
                </a:lnTo>
                <a:lnTo>
                  <a:pt x="3062" y="1908"/>
                </a:lnTo>
                <a:lnTo>
                  <a:pt x="3081" y="1848"/>
                </a:lnTo>
                <a:lnTo>
                  <a:pt x="3097" y="1789"/>
                </a:lnTo>
                <a:lnTo>
                  <a:pt x="3110" y="1729"/>
                </a:lnTo>
                <a:lnTo>
                  <a:pt x="3120" y="1668"/>
                </a:lnTo>
                <a:lnTo>
                  <a:pt x="3128" y="1607"/>
                </a:lnTo>
                <a:lnTo>
                  <a:pt x="3132" y="1546"/>
                </a:lnTo>
                <a:lnTo>
                  <a:pt x="3134" y="1485"/>
                </a:lnTo>
                <a:lnTo>
                  <a:pt x="3132" y="1422"/>
                </a:lnTo>
                <a:lnTo>
                  <a:pt x="3128" y="1361"/>
                </a:lnTo>
                <a:lnTo>
                  <a:pt x="3120" y="1300"/>
                </a:lnTo>
                <a:lnTo>
                  <a:pt x="3110" y="1239"/>
                </a:lnTo>
                <a:lnTo>
                  <a:pt x="3097" y="1180"/>
                </a:lnTo>
                <a:lnTo>
                  <a:pt x="3081" y="1120"/>
                </a:lnTo>
                <a:lnTo>
                  <a:pt x="3062" y="1060"/>
                </a:lnTo>
                <a:lnTo>
                  <a:pt x="3040" y="1003"/>
                </a:lnTo>
                <a:lnTo>
                  <a:pt x="3027" y="974"/>
                </a:lnTo>
                <a:lnTo>
                  <a:pt x="3015" y="944"/>
                </a:lnTo>
                <a:lnTo>
                  <a:pt x="3002" y="916"/>
                </a:lnTo>
                <a:lnTo>
                  <a:pt x="2987" y="889"/>
                </a:lnTo>
                <a:lnTo>
                  <a:pt x="2973" y="861"/>
                </a:lnTo>
                <a:lnTo>
                  <a:pt x="2956" y="834"/>
                </a:lnTo>
                <a:lnTo>
                  <a:pt x="2940" y="806"/>
                </a:lnTo>
                <a:lnTo>
                  <a:pt x="2923" y="779"/>
                </a:lnTo>
                <a:lnTo>
                  <a:pt x="2904" y="754"/>
                </a:lnTo>
                <a:lnTo>
                  <a:pt x="2886" y="727"/>
                </a:lnTo>
                <a:lnTo>
                  <a:pt x="2867" y="702"/>
                </a:lnTo>
                <a:lnTo>
                  <a:pt x="2847" y="676"/>
                </a:lnTo>
                <a:lnTo>
                  <a:pt x="2825" y="651"/>
                </a:lnTo>
                <a:lnTo>
                  <a:pt x="2804" y="627"/>
                </a:lnTo>
                <a:lnTo>
                  <a:pt x="2782" y="603"/>
                </a:lnTo>
                <a:lnTo>
                  <a:pt x="2759" y="578"/>
                </a:lnTo>
                <a:lnTo>
                  <a:pt x="2735" y="555"/>
                </a:lnTo>
                <a:lnTo>
                  <a:pt x="2711" y="534"/>
                </a:lnTo>
                <a:lnTo>
                  <a:pt x="2687" y="512"/>
                </a:lnTo>
                <a:lnTo>
                  <a:pt x="2661" y="491"/>
                </a:lnTo>
                <a:lnTo>
                  <a:pt x="2636" y="470"/>
                </a:lnTo>
                <a:lnTo>
                  <a:pt x="2610" y="451"/>
                </a:lnTo>
                <a:lnTo>
                  <a:pt x="2584" y="432"/>
                </a:lnTo>
                <a:lnTo>
                  <a:pt x="2557" y="414"/>
                </a:lnTo>
                <a:lnTo>
                  <a:pt x="2530" y="398"/>
                </a:lnTo>
                <a:lnTo>
                  <a:pt x="2504" y="381"/>
                </a:lnTo>
                <a:lnTo>
                  <a:pt x="2477" y="365"/>
                </a:lnTo>
                <a:lnTo>
                  <a:pt x="2449" y="351"/>
                </a:lnTo>
                <a:lnTo>
                  <a:pt x="2421" y="336"/>
                </a:lnTo>
                <a:lnTo>
                  <a:pt x="2392" y="323"/>
                </a:lnTo>
                <a:lnTo>
                  <a:pt x="2364" y="310"/>
                </a:lnTo>
                <a:lnTo>
                  <a:pt x="2335" y="297"/>
                </a:lnTo>
                <a:lnTo>
                  <a:pt x="2276" y="276"/>
                </a:lnTo>
                <a:lnTo>
                  <a:pt x="2218" y="257"/>
                </a:lnTo>
                <a:lnTo>
                  <a:pt x="2158" y="240"/>
                </a:lnTo>
                <a:lnTo>
                  <a:pt x="2098" y="228"/>
                </a:lnTo>
                <a:lnTo>
                  <a:pt x="2037" y="217"/>
                </a:lnTo>
                <a:lnTo>
                  <a:pt x="1976" y="210"/>
                </a:lnTo>
                <a:lnTo>
                  <a:pt x="1915" y="205"/>
                </a:lnTo>
                <a:lnTo>
                  <a:pt x="1853" y="203"/>
                </a:lnTo>
                <a:lnTo>
                  <a:pt x="1792" y="205"/>
                </a:lnTo>
                <a:lnTo>
                  <a:pt x="1731" y="210"/>
                </a:lnTo>
                <a:lnTo>
                  <a:pt x="1670" y="217"/>
                </a:lnTo>
                <a:lnTo>
                  <a:pt x="1609" y="228"/>
                </a:lnTo>
                <a:lnTo>
                  <a:pt x="1548" y="240"/>
                </a:lnTo>
                <a:lnTo>
                  <a:pt x="1488" y="257"/>
                </a:lnTo>
                <a:lnTo>
                  <a:pt x="1430" y="276"/>
                </a:lnTo>
                <a:lnTo>
                  <a:pt x="1371" y="297"/>
                </a:lnTo>
                <a:lnTo>
                  <a:pt x="1343" y="310"/>
                </a:lnTo>
                <a:lnTo>
                  <a:pt x="1314" y="323"/>
                </a:lnTo>
                <a:lnTo>
                  <a:pt x="1286" y="336"/>
                </a:lnTo>
                <a:lnTo>
                  <a:pt x="1258" y="351"/>
                </a:lnTo>
                <a:lnTo>
                  <a:pt x="1230" y="365"/>
                </a:lnTo>
                <a:lnTo>
                  <a:pt x="1202" y="381"/>
                </a:lnTo>
                <a:lnTo>
                  <a:pt x="1176" y="398"/>
                </a:lnTo>
                <a:lnTo>
                  <a:pt x="1149" y="414"/>
                </a:lnTo>
                <a:lnTo>
                  <a:pt x="1122" y="432"/>
                </a:lnTo>
                <a:lnTo>
                  <a:pt x="1097" y="451"/>
                </a:lnTo>
                <a:lnTo>
                  <a:pt x="1070" y="470"/>
                </a:lnTo>
                <a:lnTo>
                  <a:pt x="1045" y="491"/>
                </a:lnTo>
                <a:lnTo>
                  <a:pt x="1021" y="512"/>
                </a:lnTo>
                <a:lnTo>
                  <a:pt x="996" y="534"/>
                </a:lnTo>
                <a:lnTo>
                  <a:pt x="972" y="555"/>
                </a:lnTo>
                <a:lnTo>
                  <a:pt x="948" y="578"/>
                </a:lnTo>
                <a:close/>
                <a:moveTo>
                  <a:pt x="804" y="435"/>
                </a:moveTo>
                <a:lnTo>
                  <a:pt x="804" y="435"/>
                </a:lnTo>
                <a:lnTo>
                  <a:pt x="831" y="408"/>
                </a:lnTo>
                <a:lnTo>
                  <a:pt x="859" y="383"/>
                </a:lnTo>
                <a:lnTo>
                  <a:pt x="888" y="357"/>
                </a:lnTo>
                <a:lnTo>
                  <a:pt x="916" y="333"/>
                </a:lnTo>
                <a:lnTo>
                  <a:pt x="947" y="310"/>
                </a:lnTo>
                <a:lnTo>
                  <a:pt x="976" y="287"/>
                </a:lnTo>
                <a:lnTo>
                  <a:pt x="1007" y="266"/>
                </a:lnTo>
                <a:lnTo>
                  <a:pt x="1037" y="245"/>
                </a:lnTo>
                <a:lnTo>
                  <a:pt x="1068" y="225"/>
                </a:lnTo>
                <a:lnTo>
                  <a:pt x="1099" y="206"/>
                </a:lnTo>
                <a:lnTo>
                  <a:pt x="1131" y="188"/>
                </a:lnTo>
                <a:lnTo>
                  <a:pt x="1163" y="170"/>
                </a:lnTo>
                <a:lnTo>
                  <a:pt x="1196" y="154"/>
                </a:lnTo>
                <a:lnTo>
                  <a:pt x="1229" y="137"/>
                </a:lnTo>
                <a:lnTo>
                  <a:pt x="1262" y="123"/>
                </a:lnTo>
                <a:lnTo>
                  <a:pt x="1295" y="109"/>
                </a:lnTo>
                <a:lnTo>
                  <a:pt x="1328" y="95"/>
                </a:lnTo>
                <a:lnTo>
                  <a:pt x="1362" y="84"/>
                </a:lnTo>
                <a:lnTo>
                  <a:pt x="1397" y="72"/>
                </a:lnTo>
                <a:lnTo>
                  <a:pt x="1431" y="61"/>
                </a:lnTo>
                <a:lnTo>
                  <a:pt x="1465" y="52"/>
                </a:lnTo>
                <a:lnTo>
                  <a:pt x="1500" y="43"/>
                </a:lnTo>
                <a:lnTo>
                  <a:pt x="1535" y="34"/>
                </a:lnTo>
                <a:lnTo>
                  <a:pt x="1570" y="28"/>
                </a:lnTo>
                <a:lnTo>
                  <a:pt x="1605" y="22"/>
                </a:lnTo>
                <a:lnTo>
                  <a:pt x="1641" y="15"/>
                </a:lnTo>
                <a:lnTo>
                  <a:pt x="1675" y="11"/>
                </a:lnTo>
                <a:lnTo>
                  <a:pt x="1711" y="8"/>
                </a:lnTo>
                <a:lnTo>
                  <a:pt x="1746" y="4"/>
                </a:lnTo>
                <a:lnTo>
                  <a:pt x="1782" y="3"/>
                </a:lnTo>
                <a:lnTo>
                  <a:pt x="1817" y="1"/>
                </a:lnTo>
                <a:lnTo>
                  <a:pt x="1853" y="0"/>
                </a:lnTo>
                <a:lnTo>
                  <a:pt x="1889" y="1"/>
                </a:lnTo>
                <a:lnTo>
                  <a:pt x="1924" y="3"/>
                </a:lnTo>
                <a:lnTo>
                  <a:pt x="1960" y="4"/>
                </a:lnTo>
                <a:lnTo>
                  <a:pt x="1995" y="8"/>
                </a:lnTo>
                <a:lnTo>
                  <a:pt x="2031" y="11"/>
                </a:lnTo>
                <a:lnTo>
                  <a:pt x="2067" y="15"/>
                </a:lnTo>
                <a:lnTo>
                  <a:pt x="2102" y="22"/>
                </a:lnTo>
                <a:lnTo>
                  <a:pt x="2136" y="28"/>
                </a:lnTo>
                <a:lnTo>
                  <a:pt x="2172" y="34"/>
                </a:lnTo>
                <a:lnTo>
                  <a:pt x="2206" y="43"/>
                </a:lnTo>
                <a:lnTo>
                  <a:pt x="2241" y="52"/>
                </a:lnTo>
                <a:lnTo>
                  <a:pt x="2276" y="61"/>
                </a:lnTo>
                <a:lnTo>
                  <a:pt x="2311" y="72"/>
                </a:lnTo>
                <a:lnTo>
                  <a:pt x="2344" y="84"/>
                </a:lnTo>
                <a:lnTo>
                  <a:pt x="2378" y="95"/>
                </a:lnTo>
                <a:lnTo>
                  <a:pt x="2411" y="109"/>
                </a:lnTo>
                <a:lnTo>
                  <a:pt x="2445" y="123"/>
                </a:lnTo>
                <a:lnTo>
                  <a:pt x="2478" y="137"/>
                </a:lnTo>
                <a:lnTo>
                  <a:pt x="2511" y="154"/>
                </a:lnTo>
                <a:lnTo>
                  <a:pt x="2543" y="170"/>
                </a:lnTo>
                <a:lnTo>
                  <a:pt x="2575" y="188"/>
                </a:lnTo>
                <a:lnTo>
                  <a:pt x="2607" y="206"/>
                </a:lnTo>
                <a:lnTo>
                  <a:pt x="2638" y="225"/>
                </a:lnTo>
                <a:lnTo>
                  <a:pt x="2670" y="245"/>
                </a:lnTo>
                <a:lnTo>
                  <a:pt x="2701" y="266"/>
                </a:lnTo>
                <a:lnTo>
                  <a:pt x="2730" y="287"/>
                </a:lnTo>
                <a:lnTo>
                  <a:pt x="2760" y="310"/>
                </a:lnTo>
                <a:lnTo>
                  <a:pt x="2790" y="333"/>
                </a:lnTo>
                <a:lnTo>
                  <a:pt x="2819" y="357"/>
                </a:lnTo>
                <a:lnTo>
                  <a:pt x="2847" y="383"/>
                </a:lnTo>
                <a:lnTo>
                  <a:pt x="2875" y="408"/>
                </a:lnTo>
                <a:lnTo>
                  <a:pt x="2903" y="435"/>
                </a:lnTo>
                <a:lnTo>
                  <a:pt x="2929" y="463"/>
                </a:lnTo>
                <a:lnTo>
                  <a:pt x="2955" y="491"/>
                </a:lnTo>
                <a:lnTo>
                  <a:pt x="2980" y="519"/>
                </a:lnTo>
                <a:lnTo>
                  <a:pt x="3004" y="548"/>
                </a:lnTo>
                <a:lnTo>
                  <a:pt x="3027" y="577"/>
                </a:lnTo>
                <a:lnTo>
                  <a:pt x="3050" y="606"/>
                </a:lnTo>
                <a:lnTo>
                  <a:pt x="3072" y="637"/>
                </a:lnTo>
                <a:lnTo>
                  <a:pt x="3092" y="667"/>
                </a:lnTo>
                <a:lnTo>
                  <a:pt x="3112" y="699"/>
                </a:lnTo>
                <a:lnTo>
                  <a:pt x="3132" y="730"/>
                </a:lnTo>
                <a:lnTo>
                  <a:pt x="3149" y="761"/>
                </a:lnTo>
                <a:lnTo>
                  <a:pt x="3167" y="794"/>
                </a:lnTo>
                <a:lnTo>
                  <a:pt x="3184" y="826"/>
                </a:lnTo>
                <a:lnTo>
                  <a:pt x="3199" y="859"/>
                </a:lnTo>
                <a:lnTo>
                  <a:pt x="3214" y="892"/>
                </a:lnTo>
                <a:lnTo>
                  <a:pt x="3228" y="925"/>
                </a:lnTo>
                <a:lnTo>
                  <a:pt x="3241" y="960"/>
                </a:lnTo>
                <a:lnTo>
                  <a:pt x="3254" y="993"/>
                </a:lnTo>
                <a:lnTo>
                  <a:pt x="3265" y="1027"/>
                </a:lnTo>
                <a:lnTo>
                  <a:pt x="3275" y="1061"/>
                </a:lnTo>
                <a:lnTo>
                  <a:pt x="3285" y="1096"/>
                </a:lnTo>
                <a:lnTo>
                  <a:pt x="3294" y="1131"/>
                </a:lnTo>
                <a:lnTo>
                  <a:pt x="3303" y="1166"/>
                </a:lnTo>
                <a:lnTo>
                  <a:pt x="3309" y="1201"/>
                </a:lnTo>
                <a:lnTo>
                  <a:pt x="3316" y="1236"/>
                </a:lnTo>
                <a:lnTo>
                  <a:pt x="3322" y="1271"/>
                </a:lnTo>
                <a:lnTo>
                  <a:pt x="3326" y="1307"/>
                </a:lnTo>
                <a:lnTo>
                  <a:pt x="3330" y="1342"/>
                </a:lnTo>
                <a:lnTo>
                  <a:pt x="3334" y="1378"/>
                </a:lnTo>
                <a:lnTo>
                  <a:pt x="3335" y="1414"/>
                </a:lnTo>
                <a:lnTo>
                  <a:pt x="3336" y="1449"/>
                </a:lnTo>
                <a:lnTo>
                  <a:pt x="3337" y="1485"/>
                </a:lnTo>
                <a:lnTo>
                  <a:pt x="3336" y="1520"/>
                </a:lnTo>
                <a:lnTo>
                  <a:pt x="3335" y="1556"/>
                </a:lnTo>
                <a:lnTo>
                  <a:pt x="3334" y="1590"/>
                </a:lnTo>
                <a:lnTo>
                  <a:pt x="3330" y="1626"/>
                </a:lnTo>
                <a:lnTo>
                  <a:pt x="3326" y="1661"/>
                </a:lnTo>
                <a:lnTo>
                  <a:pt x="3322" y="1697"/>
                </a:lnTo>
                <a:lnTo>
                  <a:pt x="3316" y="1733"/>
                </a:lnTo>
                <a:lnTo>
                  <a:pt x="3309" y="1767"/>
                </a:lnTo>
                <a:lnTo>
                  <a:pt x="3303" y="1802"/>
                </a:lnTo>
                <a:lnTo>
                  <a:pt x="3294" y="1837"/>
                </a:lnTo>
                <a:lnTo>
                  <a:pt x="3285" y="1872"/>
                </a:lnTo>
                <a:lnTo>
                  <a:pt x="3276" y="1907"/>
                </a:lnTo>
                <a:lnTo>
                  <a:pt x="3265" y="1941"/>
                </a:lnTo>
                <a:lnTo>
                  <a:pt x="3254" y="1975"/>
                </a:lnTo>
                <a:lnTo>
                  <a:pt x="3241" y="2008"/>
                </a:lnTo>
                <a:lnTo>
                  <a:pt x="3228" y="2043"/>
                </a:lnTo>
                <a:lnTo>
                  <a:pt x="3214" y="2076"/>
                </a:lnTo>
                <a:lnTo>
                  <a:pt x="3199" y="2109"/>
                </a:lnTo>
                <a:lnTo>
                  <a:pt x="3184" y="2142"/>
                </a:lnTo>
                <a:lnTo>
                  <a:pt x="3167" y="2174"/>
                </a:lnTo>
                <a:lnTo>
                  <a:pt x="3149" y="2207"/>
                </a:lnTo>
                <a:lnTo>
                  <a:pt x="3132" y="2238"/>
                </a:lnTo>
                <a:lnTo>
                  <a:pt x="3112" y="2269"/>
                </a:lnTo>
                <a:lnTo>
                  <a:pt x="3092" y="2301"/>
                </a:lnTo>
                <a:lnTo>
                  <a:pt x="3072" y="2331"/>
                </a:lnTo>
                <a:lnTo>
                  <a:pt x="3050" y="2362"/>
                </a:lnTo>
                <a:lnTo>
                  <a:pt x="3027" y="2391"/>
                </a:lnTo>
                <a:lnTo>
                  <a:pt x="3004" y="2420"/>
                </a:lnTo>
                <a:lnTo>
                  <a:pt x="2980" y="2450"/>
                </a:lnTo>
                <a:lnTo>
                  <a:pt x="2955" y="2477"/>
                </a:lnTo>
                <a:lnTo>
                  <a:pt x="2929" y="2505"/>
                </a:lnTo>
                <a:lnTo>
                  <a:pt x="2903" y="2533"/>
                </a:lnTo>
                <a:lnTo>
                  <a:pt x="2876" y="2559"/>
                </a:lnTo>
                <a:lnTo>
                  <a:pt x="2848" y="2584"/>
                </a:lnTo>
                <a:lnTo>
                  <a:pt x="2821" y="2608"/>
                </a:lnTo>
                <a:lnTo>
                  <a:pt x="2793" y="2633"/>
                </a:lnTo>
                <a:lnTo>
                  <a:pt x="2764" y="2655"/>
                </a:lnTo>
                <a:lnTo>
                  <a:pt x="2735" y="2677"/>
                </a:lnTo>
                <a:lnTo>
                  <a:pt x="2706" y="2699"/>
                </a:lnTo>
                <a:lnTo>
                  <a:pt x="2677" y="2719"/>
                </a:lnTo>
                <a:lnTo>
                  <a:pt x="2646" y="2738"/>
                </a:lnTo>
                <a:lnTo>
                  <a:pt x="2616" y="2757"/>
                </a:lnTo>
                <a:lnTo>
                  <a:pt x="2585" y="2775"/>
                </a:lnTo>
                <a:lnTo>
                  <a:pt x="2553" y="2793"/>
                </a:lnTo>
                <a:lnTo>
                  <a:pt x="2523" y="2809"/>
                </a:lnTo>
                <a:lnTo>
                  <a:pt x="2491" y="2824"/>
                </a:lnTo>
                <a:lnTo>
                  <a:pt x="2459" y="2840"/>
                </a:lnTo>
                <a:lnTo>
                  <a:pt x="2426" y="2854"/>
                </a:lnTo>
                <a:lnTo>
                  <a:pt x="2375" y="2873"/>
                </a:lnTo>
                <a:lnTo>
                  <a:pt x="2325" y="2892"/>
                </a:lnTo>
                <a:lnTo>
                  <a:pt x="2272" y="2908"/>
                </a:lnTo>
                <a:lnTo>
                  <a:pt x="2220" y="2922"/>
                </a:lnTo>
                <a:lnTo>
                  <a:pt x="2167" y="2934"/>
                </a:lnTo>
                <a:lnTo>
                  <a:pt x="2114" y="2945"/>
                </a:lnTo>
                <a:lnTo>
                  <a:pt x="2061" y="2953"/>
                </a:lnTo>
                <a:lnTo>
                  <a:pt x="2007" y="2961"/>
                </a:lnTo>
                <a:lnTo>
                  <a:pt x="1953" y="2964"/>
                </a:lnTo>
                <a:lnTo>
                  <a:pt x="1900" y="2967"/>
                </a:lnTo>
                <a:lnTo>
                  <a:pt x="1845" y="2968"/>
                </a:lnTo>
                <a:lnTo>
                  <a:pt x="1792" y="2967"/>
                </a:lnTo>
                <a:lnTo>
                  <a:pt x="1739" y="2963"/>
                </a:lnTo>
                <a:lnTo>
                  <a:pt x="1684" y="2958"/>
                </a:lnTo>
                <a:lnTo>
                  <a:pt x="1631" y="2952"/>
                </a:lnTo>
                <a:lnTo>
                  <a:pt x="1577" y="2943"/>
                </a:lnTo>
                <a:lnTo>
                  <a:pt x="1525" y="2931"/>
                </a:lnTo>
                <a:lnTo>
                  <a:pt x="1472" y="2919"/>
                </a:lnTo>
                <a:lnTo>
                  <a:pt x="1420" y="2903"/>
                </a:lnTo>
                <a:lnTo>
                  <a:pt x="1369" y="2887"/>
                </a:lnTo>
                <a:lnTo>
                  <a:pt x="1317" y="2868"/>
                </a:lnTo>
                <a:lnTo>
                  <a:pt x="1266" y="2847"/>
                </a:lnTo>
                <a:lnTo>
                  <a:pt x="1216" y="2824"/>
                </a:lnTo>
                <a:lnTo>
                  <a:pt x="1167" y="2800"/>
                </a:lnTo>
                <a:lnTo>
                  <a:pt x="1118" y="2774"/>
                </a:lnTo>
                <a:lnTo>
                  <a:pt x="1070" y="2744"/>
                </a:lnTo>
                <a:lnTo>
                  <a:pt x="1024" y="2714"/>
                </a:lnTo>
                <a:lnTo>
                  <a:pt x="977" y="2682"/>
                </a:lnTo>
                <a:lnTo>
                  <a:pt x="933" y="2648"/>
                </a:lnTo>
                <a:lnTo>
                  <a:pt x="888" y="2612"/>
                </a:lnTo>
                <a:lnTo>
                  <a:pt x="846" y="2573"/>
                </a:lnTo>
                <a:lnTo>
                  <a:pt x="804" y="2533"/>
                </a:lnTo>
                <a:lnTo>
                  <a:pt x="769" y="2497"/>
                </a:lnTo>
                <a:lnTo>
                  <a:pt x="735" y="2458"/>
                </a:lnTo>
                <a:lnTo>
                  <a:pt x="702" y="2419"/>
                </a:lnTo>
                <a:lnTo>
                  <a:pt x="671" y="2380"/>
                </a:lnTo>
                <a:lnTo>
                  <a:pt x="641" y="2340"/>
                </a:lnTo>
                <a:lnTo>
                  <a:pt x="613" y="2298"/>
                </a:lnTo>
                <a:lnTo>
                  <a:pt x="586" y="2256"/>
                </a:lnTo>
                <a:lnTo>
                  <a:pt x="562" y="2214"/>
                </a:lnTo>
                <a:lnTo>
                  <a:pt x="533" y="2161"/>
                </a:lnTo>
                <a:lnTo>
                  <a:pt x="506" y="2106"/>
                </a:lnTo>
                <a:lnTo>
                  <a:pt x="482" y="2050"/>
                </a:lnTo>
                <a:lnTo>
                  <a:pt x="460" y="1994"/>
                </a:lnTo>
                <a:lnTo>
                  <a:pt x="441" y="1939"/>
                </a:lnTo>
                <a:lnTo>
                  <a:pt x="423" y="1881"/>
                </a:lnTo>
                <a:lnTo>
                  <a:pt x="409" y="1823"/>
                </a:lnTo>
                <a:lnTo>
                  <a:pt x="397" y="1766"/>
                </a:lnTo>
                <a:lnTo>
                  <a:pt x="386" y="1707"/>
                </a:lnTo>
                <a:lnTo>
                  <a:pt x="379" y="1647"/>
                </a:lnTo>
                <a:lnTo>
                  <a:pt x="374" y="1589"/>
                </a:lnTo>
                <a:lnTo>
                  <a:pt x="371" y="1529"/>
                </a:lnTo>
                <a:lnTo>
                  <a:pt x="370" y="1471"/>
                </a:lnTo>
                <a:lnTo>
                  <a:pt x="371" y="1411"/>
                </a:lnTo>
                <a:lnTo>
                  <a:pt x="376" y="1353"/>
                </a:lnTo>
                <a:lnTo>
                  <a:pt x="383" y="1293"/>
                </a:lnTo>
                <a:lnTo>
                  <a:pt x="391" y="1234"/>
                </a:lnTo>
                <a:lnTo>
                  <a:pt x="402" y="1176"/>
                </a:lnTo>
                <a:lnTo>
                  <a:pt x="416" y="1119"/>
                </a:lnTo>
                <a:lnTo>
                  <a:pt x="431" y="1060"/>
                </a:lnTo>
                <a:lnTo>
                  <a:pt x="450" y="1004"/>
                </a:lnTo>
                <a:lnTo>
                  <a:pt x="470" y="947"/>
                </a:lnTo>
                <a:lnTo>
                  <a:pt x="493" y="891"/>
                </a:lnTo>
                <a:lnTo>
                  <a:pt x="519" y="836"/>
                </a:lnTo>
                <a:lnTo>
                  <a:pt x="545" y="783"/>
                </a:lnTo>
                <a:lnTo>
                  <a:pt x="576" y="730"/>
                </a:lnTo>
                <a:lnTo>
                  <a:pt x="608" y="678"/>
                </a:lnTo>
                <a:lnTo>
                  <a:pt x="642" y="627"/>
                </a:lnTo>
                <a:lnTo>
                  <a:pt x="680" y="577"/>
                </a:lnTo>
                <a:lnTo>
                  <a:pt x="718" y="529"/>
                </a:lnTo>
                <a:lnTo>
                  <a:pt x="760" y="480"/>
                </a:lnTo>
                <a:lnTo>
                  <a:pt x="804" y="435"/>
                </a:lnTo>
                <a:close/>
                <a:moveTo>
                  <a:pt x="2560" y="646"/>
                </a:moveTo>
                <a:lnTo>
                  <a:pt x="2560" y="646"/>
                </a:lnTo>
                <a:lnTo>
                  <a:pt x="2583" y="666"/>
                </a:lnTo>
                <a:lnTo>
                  <a:pt x="2604" y="685"/>
                </a:lnTo>
                <a:lnTo>
                  <a:pt x="2624" y="705"/>
                </a:lnTo>
                <a:lnTo>
                  <a:pt x="2646" y="727"/>
                </a:lnTo>
                <a:lnTo>
                  <a:pt x="2665" y="749"/>
                </a:lnTo>
                <a:lnTo>
                  <a:pt x="2684" y="770"/>
                </a:lnTo>
                <a:lnTo>
                  <a:pt x="2721" y="815"/>
                </a:lnTo>
                <a:lnTo>
                  <a:pt x="2754" y="861"/>
                </a:lnTo>
                <a:lnTo>
                  <a:pt x="2785" y="908"/>
                </a:lnTo>
                <a:lnTo>
                  <a:pt x="2814" y="956"/>
                </a:lnTo>
                <a:lnTo>
                  <a:pt x="2839" y="1007"/>
                </a:lnTo>
                <a:lnTo>
                  <a:pt x="2862" y="1056"/>
                </a:lnTo>
                <a:lnTo>
                  <a:pt x="2882" y="1108"/>
                </a:lnTo>
                <a:lnTo>
                  <a:pt x="2899" y="1162"/>
                </a:lnTo>
                <a:lnTo>
                  <a:pt x="2914" y="1214"/>
                </a:lnTo>
                <a:lnTo>
                  <a:pt x="2927" y="1269"/>
                </a:lnTo>
                <a:lnTo>
                  <a:pt x="2936" y="1323"/>
                </a:lnTo>
                <a:lnTo>
                  <a:pt x="2942" y="1378"/>
                </a:lnTo>
                <a:lnTo>
                  <a:pt x="2946" y="1433"/>
                </a:lnTo>
                <a:lnTo>
                  <a:pt x="2947" y="1487"/>
                </a:lnTo>
                <a:lnTo>
                  <a:pt x="2946" y="1543"/>
                </a:lnTo>
                <a:lnTo>
                  <a:pt x="2941" y="1598"/>
                </a:lnTo>
                <a:lnTo>
                  <a:pt x="2935" y="1652"/>
                </a:lnTo>
                <a:lnTo>
                  <a:pt x="2924" y="1707"/>
                </a:lnTo>
                <a:lnTo>
                  <a:pt x="2912" y="1761"/>
                </a:lnTo>
                <a:lnTo>
                  <a:pt x="2896" y="1814"/>
                </a:lnTo>
                <a:lnTo>
                  <a:pt x="2877" y="1867"/>
                </a:lnTo>
                <a:lnTo>
                  <a:pt x="2856" y="1919"/>
                </a:lnTo>
                <a:lnTo>
                  <a:pt x="2832" y="1970"/>
                </a:lnTo>
                <a:lnTo>
                  <a:pt x="2805" y="2021"/>
                </a:lnTo>
                <a:lnTo>
                  <a:pt x="2791" y="2045"/>
                </a:lnTo>
                <a:lnTo>
                  <a:pt x="2776" y="2069"/>
                </a:lnTo>
                <a:lnTo>
                  <a:pt x="2759" y="2094"/>
                </a:lnTo>
                <a:lnTo>
                  <a:pt x="2743" y="2118"/>
                </a:lnTo>
                <a:lnTo>
                  <a:pt x="2726" y="2141"/>
                </a:lnTo>
                <a:lnTo>
                  <a:pt x="2707" y="2165"/>
                </a:lnTo>
                <a:lnTo>
                  <a:pt x="2689" y="2186"/>
                </a:lnTo>
                <a:lnTo>
                  <a:pt x="2669" y="2209"/>
                </a:lnTo>
                <a:lnTo>
                  <a:pt x="2649" y="2231"/>
                </a:lnTo>
                <a:lnTo>
                  <a:pt x="2628" y="2252"/>
                </a:lnTo>
                <a:lnTo>
                  <a:pt x="2556" y="2181"/>
                </a:lnTo>
                <a:lnTo>
                  <a:pt x="2594" y="2142"/>
                </a:lnTo>
                <a:lnTo>
                  <a:pt x="2628" y="2100"/>
                </a:lnTo>
                <a:lnTo>
                  <a:pt x="2660" y="2058"/>
                </a:lnTo>
                <a:lnTo>
                  <a:pt x="2691" y="2015"/>
                </a:lnTo>
                <a:lnTo>
                  <a:pt x="2717" y="1970"/>
                </a:lnTo>
                <a:lnTo>
                  <a:pt x="2741" y="1925"/>
                </a:lnTo>
                <a:lnTo>
                  <a:pt x="2763" y="1879"/>
                </a:lnTo>
                <a:lnTo>
                  <a:pt x="2782" y="1832"/>
                </a:lnTo>
                <a:lnTo>
                  <a:pt x="2799" y="1783"/>
                </a:lnTo>
                <a:lnTo>
                  <a:pt x="2813" y="1735"/>
                </a:lnTo>
                <a:lnTo>
                  <a:pt x="2825" y="1686"/>
                </a:lnTo>
                <a:lnTo>
                  <a:pt x="2834" y="1636"/>
                </a:lnTo>
                <a:lnTo>
                  <a:pt x="2841" y="1586"/>
                </a:lnTo>
                <a:lnTo>
                  <a:pt x="2844" y="1537"/>
                </a:lnTo>
                <a:lnTo>
                  <a:pt x="2846" y="1487"/>
                </a:lnTo>
                <a:lnTo>
                  <a:pt x="2844" y="1436"/>
                </a:lnTo>
                <a:lnTo>
                  <a:pt x="2842" y="1387"/>
                </a:lnTo>
                <a:lnTo>
                  <a:pt x="2835" y="1337"/>
                </a:lnTo>
                <a:lnTo>
                  <a:pt x="2827" y="1288"/>
                </a:lnTo>
                <a:lnTo>
                  <a:pt x="2816" y="1239"/>
                </a:lnTo>
                <a:lnTo>
                  <a:pt x="2802" y="1191"/>
                </a:lnTo>
                <a:lnTo>
                  <a:pt x="2786" y="1143"/>
                </a:lnTo>
                <a:lnTo>
                  <a:pt x="2768" y="1097"/>
                </a:lnTo>
                <a:lnTo>
                  <a:pt x="2748" y="1050"/>
                </a:lnTo>
                <a:lnTo>
                  <a:pt x="2724" y="1005"/>
                </a:lnTo>
                <a:lnTo>
                  <a:pt x="2698" y="961"/>
                </a:lnTo>
                <a:lnTo>
                  <a:pt x="2670" y="918"/>
                </a:lnTo>
                <a:lnTo>
                  <a:pt x="2640" y="876"/>
                </a:lnTo>
                <a:lnTo>
                  <a:pt x="2607" y="836"/>
                </a:lnTo>
                <a:lnTo>
                  <a:pt x="2572" y="797"/>
                </a:lnTo>
                <a:lnTo>
                  <a:pt x="2534" y="760"/>
                </a:lnTo>
                <a:lnTo>
                  <a:pt x="2495" y="725"/>
                </a:lnTo>
                <a:lnTo>
                  <a:pt x="2560" y="646"/>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37" name="Abgerundetes Rechteck 35">
            <a:extLst>
              <a:ext uri="{FF2B5EF4-FFF2-40B4-BE49-F238E27FC236}">
                <a16:creationId xmlns:a16="http://schemas.microsoft.com/office/drawing/2014/main" id="{8BFC8C06-AC19-47DD-89A7-EF2974B90AB1}"/>
              </a:ext>
            </a:extLst>
          </p:cNvPr>
          <p:cNvSpPr/>
          <p:nvPr/>
        </p:nvSpPr>
        <p:spPr bwMode="gray">
          <a:xfrm>
            <a:off x="609913" y="3726723"/>
            <a:ext cx="10965993" cy="1397104"/>
          </a:xfrm>
          <a:prstGeom prst="rect">
            <a:avLst/>
          </a:prstGeom>
          <a:solidFill>
            <a:srgbClr val="F0F0F0"/>
          </a:solidFill>
          <a:ln w="25400" cap="flat" cmpd="sng" algn="ctr">
            <a:noFill/>
            <a:prstDash val="solid"/>
            <a:headEnd/>
            <a:tailEnd/>
          </a:ln>
          <a:effectLst/>
        </p:spPr>
        <p:txBody>
          <a:bodyPr lIns="640080" tIns="72000" rIns="108000" bIns="72000" anchor="t"/>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Pašvaldībā nav atsevišķas uzskaites par pašvaldības sniegto pakalpojumu izmaksām, pašvaldība nodrošina pakalpojumu tuvāk iedzīvotājam, tātad iespēju robežās katrā teritoriālajā  vienībā. Sniegto pakalpojumu skaits ir redzams lietvedības sistēmā  saņemto un izejošo dokumentu reģistrā. Pašvaldībā ir izstrādāta instrukcija “Maksas pakalpojumu izcenojumu noteikšanas metodika un izcenojumu apstiprināšanas kārtība”. </a:t>
            </a: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40" name="Rectangle 39">
            <a:extLst>
              <a:ext uri="{FF2B5EF4-FFF2-40B4-BE49-F238E27FC236}">
                <a16:creationId xmlns:a16="http://schemas.microsoft.com/office/drawing/2014/main" id="{F9280D3C-CB4D-45F4-9EDD-3CC9C327AFEE}"/>
              </a:ext>
            </a:extLst>
          </p:cNvPr>
          <p:cNvSpPr/>
          <p:nvPr/>
        </p:nvSpPr>
        <p:spPr>
          <a:xfrm>
            <a:off x="609914" y="3498765"/>
            <a:ext cx="10965992" cy="222933"/>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43" name="Freeform 35">
            <a:extLst>
              <a:ext uri="{FF2B5EF4-FFF2-40B4-BE49-F238E27FC236}">
                <a16:creationId xmlns:a16="http://schemas.microsoft.com/office/drawing/2014/main" id="{280C0A06-5FCA-4559-87BC-3573097647DF}"/>
              </a:ext>
            </a:extLst>
          </p:cNvPr>
          <p:cNvSpPr>
            <a:spLocks noChangeAspect="1" noEditPoints="1"/>
          </p:cNvSpPr>
          <p:nvPr/>
        </p:nvSpPr>
        <p:spPr bwMode="auto">
          <a:xfrm rot="10800000" flipV="1">
            <a:off x="820745" y="4224036"/>
            <a:ext cx="572832" cy="328214"/>
          </a:xfrm>
          <a:custGeom>
            <a:avLst/>
            <a:gdLst>
              <a:gd name="T0" fmla="*/ 2147483647 w 6360"/>
              <a:gd name="T1" fmla="*/ 2147483647 h 4761"/>
              <a:gd name="T2" fmla="*/ 2147483647 w 6360"/>
              <a:gd name="T3" fmla="*/ 2147483647 h 4761"/>
              <a:gd name="T4" fmla="*/ 2147483647 w 6360"/>
              <a:gd name="T5" fmla="*/ 2147483647 h 4761"/>
              <a:gd name="T6" fmla="*/ 2147483647 w 6360"/>
              <a:gd name="T7" fmla="*/ 2147483647 h 4761"/>
              <a:gd name="T8" fmla="*/ 2147483647 w 6360"/>
              <a:gd name="T9" fmla="*/ 2147483647 h 4761"/>
              <a:gd name="T10" fmla="*/ 2147483647 w 6360"/>
              <a:gd name="T11" fmla="*/ 2147483647 h 4761"/>
              <a:gd name="T12" fmla="*/ 2147483647 w 6360"/>
              <a:gd name="T13" fmla="*/ 2147483647 h 4761"/>
              <a:gd name="T14" fmla="*/ 2147483647 w 6360"/>
              <a:gd name="T15" fmla="*/ 2147483647 h 4761"/>
              <a:gd name="T16" fmla="*/ 2147483647 w 6360"/>
              <a:gd name="T17" fmla="*/ 2147483647 h 4761"/>
              <a:gd name="T18" fmla="*/ 2147483647 w 6360"/>
              <a:gd name="T19" fmla="*/ 2147483647 h 4761"/>
              <a:gd name="T20" fmla="*/ 2147483647 w 6360"/>
              <a:gd name="T21" fmla="*/ 2147483647 h 4761"/>
              <a:gd name="T22" fmla="*/ 2147483647 w 6360"/>
              <a:gd name="T23" fmla="*/ 2147483647 h 4761"/>
              <a:gd name="T24" fmla="*/ 2147483647 w 6360"/>
              <a:gd name="T25" fmla="*/ 2147483647 h 4761"/>
              <a:gd name="T26" fmla="*/ 2147483647 w 6360"/>
              <a:gd name="T27" fmla="*/ 2147483647 h 4761"/>
              <a:gd name="T28" fmla="*/ 2147483647 w 6360"/>
              <a:gd name="T29" fmla="*/ 2147483647 h 4761"/>
              <a:gd name="T30" fmla="*/ 2147483647 w 6360"/>
              <a:gd name="T31" fmla="*/ 2147483647 h 4761"/>
              <a:gd name="T32" fmla="*/ 2147483647 w 6360"/>
              <a:gd name="T33" fmla="*/ 2147483647 h 4761"/>
              <a:gd name="T34" fmla="*/ 2147483647 w 6360"/>
              <a:gd name="T35" fmla="*/ 2147483647 h 4761"/>
              <a:gd name="T36" fmla="*/ 2147483647 w 6360"/>
              <a:gd name="T37" fmla="*/ 2147483647 h 4761"/>
              <a:gd name="T38" fmla="*/ 2147483647 w 6360"/>
              <a:gd name="T39" fmla="*/ 2147483647 h 4761"/>
              <a:gd name="T40" fmla="*/ 2147483647 w 6360"/>
              <a:gd name="T41" fmla="*/ 2147483647 h 4761"/>
              <a:gd name="T42" fmla="*/ 2147483647 w 6360"/>
              <a:gd name="T43" fmla="*/ 2147483647 h 4761"/>
              <a:gd name="T44" fmla="*/ 2147483647 w 6360"/>
              <a:gd name="T45" fmla="*/ 2147483647 h 4761"/>
              <a:gd name="T46" fmla="*/ 2147483647 w 6360"/>
              <a:gd name="T47" fmla="*/ 2147483647 h 4761"/>
              <a:gd name="T48" fmla="*/ 2147483647 w 6360"/>
              <a:gd name="T49" fmla="*/ 2147483647 h 4761"/>
              <a:gd name="T50" fmla="*/ 2147483647 w 6360"/>
              <a:gd name="T51" fmla="*/ 2147483647 h 4761"/>
              <a:gd name="T52" fmla="*/ 2147483647 w 6360"/>
              <a:gd name="T53" fmla="*/ 2147483647 h 4761"/>
              <a:gd name="T54" fmla="*/ 2147483647 w 6360"/>
              <a:gd name="T55" fmla="*/ 2147483647 h 4761"/>
              <a:gd name="T56" fmla="*/ 2147483647 w 6360"/>
              <a:gd name="T57" fmla="*/ 2147483647 h 4761"/>
              <a:gd name="T58" fmla="*/ 2147483647 w 6360"/>
              <a:gd name="T59" fmla="*/ 2147483647 h 4761"/>
              <a:gd name="T60" fmla="*/ 2147483647 w 6360"/>
              <a:gd name="T61" fmla="*/ 2147483647 h 4761"/>
              <a:gd name="T62" fmla="*/ 2147483647 w 6360"/>
              <a:gd name="T63" fmla="*/ 2147483647 h 4761"/>
              <a:gd name="T64" fmla="*/ 2147483647 w 6360"/>
              <a:gd name="T65" fmla="*/ 2147483647 h 4761"/>
              <a:gd name="T66" fmla="*/ 2147483647 w 6360"/>
              <a:gd name="T67" fmla="*/ 2147483647 h 4761"/>
              <a:gd name="T68" fmla="*/ 2147483647 w 6360"/>
              <a:gd name="T69" fmla="*/ 2147483647 h 4761"/>
              <a:gd name="T70" fmla="*/ 2147483647 w 6360"/>
              <a:gd name="T71" fmla="*/ 2147483647 h 4761"/>
              <a:gd name="T72" fmla="*/ 2147483647 w 6360"/>
              <a:gd name="T73" fmla="*/ 2147483647 h 4761"/>
              <a:gd name="T74" fmla="*/ 2147483647 w 6360"/>
              <a:gd name="T75" fmla="*/ 2147483647 h 4761"/>
              <a:gd name="T76" fmla="*/ 2147483647 w 6360"/>
              <a:gd name="T77" fmla="*/ 2147483647 h 4761"/>
              <a:gd name="T78" fmla="*/ 2147483647 w 6360"/>
              <a:gd name="T79" fmla="*/ 2147483647 h 4761"/>
              <a:gd name="T80" fmla="*/ 2147483647 w 6360"/>
              <a:gd name="T81" fmla="*/ 2147483647 h 4761"/>
              <a:gd name="T82" fmla="*/ 2147483647 w 6360"/>
              <a:gd name="T83" fmla="*/ 2147483647 h 4761"/>
              <a:gd name="T84" fmla="*/ 2147483647 w 6360"/>
              <a:gd name="T85" fmla="*/ 2147483647 h 4761"/>
              <a:gd name="T86" fmla="*/ 2147483647 w 6360"/>
              <a:gd name="T87" fmla="*/ 2147483647 h 4761"/>
              <a:gd name="T88" fmla="*/ 2147483647 w 6360"/>
              <a:gd name="T89" fmla="*/ 2147483647 h 4761"/>
              <a:gd name="T90" fmla="*/ 2147483647 w 6360"/>
              <a:gd name="T91" fmla="*/ 2147483647 h 4761"/>
              <a:gd name="T92" fmla="*/ 2147483647 w 6360"/>
              <a:gd name="T93" fmla="*/ 2147483647 h 4761"/>
              <a:gd name="T94" fmla="*/ 2147483647 w 6360"/>
              <a:gd name="T95" fmla="*/ 2147483647 h 4761"/>
              <a:gd name="T96" fmla="*/ 2147483647 w 6360"/>
              <a:gd name="T97" fmla="*/ 2147483647 h 4761"/>
              <a:gd name="T98" fmla="*/ 2147483647 w 6360"/>
              <a:gd name="T99" fmla="*/ 2147483647 h 4761"/>
              <a:gd name="T100" fmla="*/ 2147483647 w 6360"/>
              <a:gd name="T101" fmla="*/ 2147483647 h 4761"/>
              <a:gd name="T102" fmla="*/ 2147483647 w 6360"/>
              <a:gd name="T103" fmla="*/ 2147483647 h 4761"/>
              <a:gd name="T104" fmla="*/ 2147483647 w 6360"/>
              <a:gd name="T105" fmla="*/ 2147483647 h 4761"/>
              <a:gd name="T106" fmla="*/ 2147483647 w 6360"/>
              <a:gd name="T107" fmla="*/ 2147483647 h 4761"/>
              <a:gd name="T108" fmla="*/ 2147483647 w 6360"/>
              <a:gd name="T109" fmla="*/ 2147483647 h 4761"/>
              <a:gd name="T110" fmla="*/ 2147483647 w 6360"/>
              <a:gd name="T111" fmla="*/ 2147483647 h 4761"/>
              <a:gd name="T112" fmla="*/ 2147483647 w 6360"/>
              <a:gd name="T113" fmla="*/ 2147483647 h 4761"/>
              <a:gd name="T114" fmla="*/ 2147483647 w 6360"/>
              <a:gd name="T115" fmla="*/ 2147483647 h 4761"/>
              <a:gd name="T116" fmla="*/ 2147483647 w 6360"/>
              <a:gd name="T117" fmla="*/ 2147483647 h 4761"/>
              <a:gd name="T118" fmla="*/ 2147483647 w 6360"/>
              <a:gd name="T119" fmla="*/ 2147483647 h 4761"/>
              <a:gd name="T120" fmla="*/ 2147483647 w 6360"/>
              <a:gd name="T121" fmla="*/ 2147483647 h 476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0"/>
              <a:gd name="T184" fmla="*/ 0 h 4761"/>
              <a:gd name="T185" fmla="*/ 6360 w 6360"/>
              <a:gd name="T186" fmla="*/ 4761 h 476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0" h="4761">
                <a:moveTo>
                  <a:pt x="3538" y="2658"/>
                </a:moveTo>
                <a:lnTo>
                  <a:pt x="3538" y="3341"/>
                </a:lnTo>
                <a:lnTo>
                  <a:pt x="3639" y="3329"/>
                </a:lnTo>
                <a:lnTo>
                  <a:pt x="3741" y="3315"/>
                </a:lnTo>
                <a:lnTo>
                  <a:pt x="3841" y="3300"/>
                </a:lnTo>
                <a:lnTo>
                  <a:pt x="3940" y="3284"/>
                </a:lnTo>
                <a:lnTo>
                  <a:pt x="4037" y="3265"/>
                </a:lnTo>
                <a:lnTo>
                  <a:pt x="4130" y="3244"/>
                </a:lnTo>
                <a:lnTo>
                  <a:pt x="4221" y="3221"/>
                </a:lnTo>
                <a:lnTo>
                  <a:pt x="4308" y="3195"/>
                </a:lnTo>
                <a:lnTo>
                  <a:pt x="4308" y="2488"/>
                </a:lnTo>
                <a:lnTo>
                  <a:pt x="4222" y="2514"/>
                </a:lnTo>
                <a:lnTo>
                  <a:pt x="4132" y="2538"/>
                </a:lnTo>
                <a:lnTo>
                  <a:pt x="4040" y="2562"/>
                </a:lnTo>
                <a:lnTo>
                  <a:pt x="3945" y="2585"/>
                </a:lnTo>
                <a:lnTo>
                  <a:pt x="3846" y="2604"/>
                </a:lnTo>
                <a:lnTo>
                  <a:pt x="3746" y="2624"/>
                </a:lnTo>
                <a:lnTo>
                  <a:pt x="3643" y="2641"/>
                </a:lnTo>
                <a:lnTo>
                  <a:pt x="3538" y="2658"/>
                </a:lnTo>
                <a:close/>
                <a:moveTo>
                  <a:pt x="3408" y="3352"/>
                </a:moveTo>
                <a:lnTo>
                  <a:pt x="3408" y="2674"/>
                </a:lnTo>
                <a:lnTo>
                  <a:pt x="3315" y="2683"/>
                </a:lnTo>
                <a:lnTo>
                  <a:pt x="3221" y="2693"/>
                </a:lnTo>
                <a:lnTo>
                  <a:pt x="3128" y="2701"/>
                </a:lnTo>
                <a:lnTo>
                  <a:pt x="3031" y="2706"/>
                </a:lnTo>
                <a:lnTo>
                  <a:pt x="2934" y="2711"/>
                </a:lnTo>
                <a:lnTo>
                  <a:pt x="2835" y="2716"/>
                </a:lnTo>
                <a:lnTo>
                  <a:pt x="2737" y="2717"/>
                </a:lnTo>
                <a:lnTo>
                  <a:pt x="2637" y="2717"/>
                </a:lnTo>
                <a:lnTo>
                  <a:pt x="2637" y="3379"/>
                </a:lnTo>
                <a:lnTo>
                  <a:pt x="2824" y="3379"/>
                </a:lnTo>
                <a:lnTo>
                  <a:pt x="2921" y="3378"/>
                </a:lnTo>
                <a:lnTo>
                  <a:pt x="3016" y="3374"/>
                </a:lnTo>
                <a:lnTo>
                  <a:pt x="3115" y="3371"/>
                </a:lnTo>
                <a:lnTo>
                  <a:pt x="3211" y="3366"/>
                </a:lnTo>
                <a:lnTo>
                  <a:pt x="3310" y="3360"/>
                </a:lnTo>
                <a:lnTo>
                  <a:pt x="3408" y="3352"/>
                </a:lnTo>
                <a:close/>
                <a:moveTo>
                  <a:pt x="1736" y="2654"/>
                </a:moveTo>
                <a:lnTo>
                  <a:pt x="1736" y="3336"/>
                </a:lnTo>
                <a:lnTo>
                  <a:pt x="1891" y="3349"/>
                </a:lnTo>
                <a:lnTo>
                  <a:pt x="2075" y="3362"/>
                </a:lnTo>
                <a:lnTo>
                  <a:pt x="2175" y="3366"/>
                </a:lnTo>
                <a:lnTo>
                  <a:pt x="2281" y="3371"/>
                </a:lnTo>
                <a:lnTo>
                  <a:pt x="2393" y="3376"/>
                </a:lnTo>
                <a:lnTo>
                  <a:pt x="2508" y="3378"/>
                </a:lnTo>
                <a:lnTo>
                  <a:pt x="2508" y="2716"/>
                </a:lnTo>
                <a:lnTo>
                  <a:pt x="2412" y="2712"/>
                </a:lnTo>
                <a:lnTo>
                  <a:pt x="2317" y="2709"/>
                </a:lnTo>
                <a:lnTo>
                  <a:pt x="2222" y="2704"/>
                </a:lnTo>
                <a:lnTo>
                  <a:pt x="2125" y="2696"/>
                </a:lnTo>
                <a:lnTo>
                  <a:pt x="2028" y="2688"/>
                </a:lnTo>
                <a:lnTo>
                  <a:pt x="1931" y="2679"/>
                </a:lnTo>
                <a:lnTo>
                  <a:pt x="1834" y="2667"/>
                </a:lnTo>
                <a:lnTo>
                  <a:pt x="1736" y="2654"/>
                </a:lnTo>
                <a:close/>
                <a:moveTo>
                  <a:pt x="1607" y="3320"/>
                </a:moveTo>
                <a:lnTo>
                  <a:pt x="1607" y="2635"/>
                </a:lnTo>
                <a:lnTo>
                  <a:pt x="1505" y="2617"/>
                </a:lnTo>
                <a:lnTo>
                  <a:pt x="1410" y="2599"/>
                </a:lnTo>
                <a:lnTo>
                  <a:pt x="1316" y="2580"/>
                </a:lnTo>
                <a:lnTo>
                  <a:pt x="1227" y="2561"/>
                </a:lnTo>
                <a:lnTo>
                  <a:pt x="1142" y="2541"/>
                </a:lnTo>
                <a:lnTo>
                  <a:pt x="1059" y="2522"/>
                </a:lnTo>
                <a:lnTo>
                  <a:pt x="982" y="2501"/>
                </a:lnTo>
                <a:lnTo>
                  <a:pt x="907" y="2480"/>
                </a:lnTo>
                <a:lnTo>
                  <a:pt x="836" y="2457"/>
                </a:lnTo>
                <a:lnTo>
                  <a:pt x="836" y="3132"/>
                </a:lnTo>
                <a:lnTo>
                  <a:pt x="907" y="3156"/>
                </a:lnTo>
                <a:lnTo>
                  <a:pt x="983" y="3181"/>
                </a:lnTo>
                <a:lnTo>
                  <a:pt x="1064" y="3203"/>
                </a:lnTo>
                <a:lnTo>
                  <a:pt x="1150" y="3226"/>
                </a:lnTo>
                <a:lnTo>
                  <a:pt x="1240" y="3249"/>
                </a:lnTo>
                <a:lnTo>
                  <a:pt x="1335" y="3270"/>
                </a:lnTo>
                <a:lnTo>
                  <a:pt x="1434" y="3291"/>
                </a:lnTo>
                <a:lnTo>
                  <a:pt x="1539" y="3310"/>
                </a:lnTo>
                <a:lnTo>
                  <a:pt x="1607" y="3320"/>
                </a:lnTo>
                <a:close/>
                <a:moveTo>
                  <a:pt x="4437" y="2443"/>
                </a:moveTo>
                <a:lnTo>
                  <a:pt x="4437" y="3152"/>
                </a:lnTo>
                <a:lnTo>
                  <a:pt x="4484" y="3134"/>
                </a:lnTo>
                <a:lnTo>
                  <a:pt x="4527" y="3115"/>
                </a:lnTo>
                <a:lnTo>
                  <a:pt x="4571" y="3095"/>
                </a:lnTo>
                <a:lnTo>
                  <a:pt x="4613" y="3076"/>
                </a:lnTo>
                <a:lnTo>
                  <a:pt x="4653" y="3053"/>
                </a:lnTo>
                <a:lnTo>
                  <a:pt x="4690" y="3032"/>
                </a:lnTo>
                <a:lnTo>
                  <a:pt x="4728" y="3008"/>
                </a:lnTo>
                <a:lnTo>
                  <a:pt x="4763" y="2985"/>
                </a:lnTo>
                <a:lnTo>
                  <a:pt x="4795" y="2960"/>
                </a:lnTo>
                <a:lnTo>
                  <a:pt x="4828" y="2934"/>
                </a:lnTo>
                <a:lnTo>
                  <a:pt x="4857" y="2906"/>
                </a:lnTo>
                <a:lnTo>
                  <a:pt x="4884" y="2879"/>
                </a:lnTo>
                <a:lnTo>
                  <a:pt x="4908" y="2850"/>
                </a:lnTo>
                <a:lnTo>
                  <a:pt x="4933" y="2821"/>
                </a:lnTo>
                <a:lnTo>
                  <a:pt x="4954" y="2790"/>
                </a:lnTo>
                <a:lnTo>
                  <a:pt x="4971" y="2758"/>
                </a:lnTo>
                <a:lnTo>
                  <a:pt x="4988" y="2149"/>
                </a:lnTo>
                <a:lnTo>
                  <a:pt x="4962" y="2170"/>
                </a:lnTo>
                <a:lnTo>
                  <a:pt x="4936" y="2189"/>
                </a:lnTo>
                <a:lnTo>
                  <a:pt x="4908" y="2210"/>
                </a:lnTo>
                <a:lnTo>
                  <a:pt x="4879" y="2230"/>
                </a:lnTo>
                <a:lnTo>
                  <a:pt x="4818" y="2268"/>
                </a:lnTo>
                <a:lnTo>
                  <a:pt x="4752" y="2306"/>
                </a:lnTo>
                <a:lnTo>
                  <a:pt x="4679" y="2343"/>
                </a:lnTo>
                <a:lnTo>
                  <a:pt x="4603" y="2377"/>
                </a:lnTo>
                <a:lnTo>
                  <a:pt x="4523" y="2411"/>
                </a:lnTo>
                <a:lnTo>
                  <a:pt x="4437" y="2443"/>
                </a:lnTo>
                <a:close/>
                <a:moveTo>
                  <a:pt x="707" y="3084"/>
                </a:moveTo>
                <a:lnTo>
                  <a:pt x="707" y="2414"/>
                </a:lnTo>
                <a:lnTo>
                  <a:pt x="635" y="2386"/>
                </a:lnTo>
                <a:lnTo>
                  <a:pt x="568" y="2359"/>
                </a:lnTo>
                <a:lnTo>
                  <a:pt x="505" y="2330"/>
                </a:lnTo>
                <a:lnTo>
                  <a:pt x="447" y="2301"/>
                </a:lnTo>
                <a:lnTo>
                  <a:pt x="394" y="2272"/>
                </a:lnTo>
                <a:lnTo>
                  <a:pt x="344" y="2241"/>
                </a:lnTo>
                <a:lnTo>
                  <a:pt x="299" y="2212"/>
                </a:lnTo>
                <a:lnTo>
                  <a:pt x="258" y="2181"/>
                </a:lnTo>
                <a:lnTo>
                  <a:pt x="258" y="2763"/>
                </a:lnTo>
                <a:lnTo>
                  <a:pt x="268" y="2780"/>
                </a:lnTo>
                <a:lnTo>
                  <a:pt x="281" y="2800"/>
                </a:lnTo>
                <a:lnTo>
                  <a:pt x="295" y="2819"/>
                </a:lnTo>
                <a:lnTo>
                  <a:pt x="312" y="2838"/>
                </a:lnTo>
                <a:lnTo>
                  <a:pt x="331" y="2859"/>
                </a:lnTo>
                <a:lnTo>
                  <a:pt x="352" y="2879"/>
                </a:lnTo>
                <a:lnTo>
                  <a:pt x="376" y="2898"/>
                </a:lnTo>
                <a:lnTo>
                  <a:pt x="402" y="2919"/>
                </a:lnTo>
                <a:lnTo>
                  <a:pt x="431" y="2940"/>
                </a:lnTo>
                <a:lnTo>
                  <a:pt x="463" y="2960"/>
                </a:lnTo>
                <a:lnTo>
                  <a:pt x="497" y="2981"/>
                </a:lnTo>
                <a:lnTo>
                  <a:pt x="533" y="3001"/>
                </a:lnTo>
                <a:lnTo>
                  <a:pt x="573" y="3022"/>
                </a:lnTo>
                <a:lnTo>
                  <a:pt x="615" y="3042"/>
                </a:lnTo>
                <a:lnTo>
                  <a:pt x="659" y="3063"/>
                </a:lnTo>
                <a:lnTo>
                  <a:pt x="707" y="3084"/>
                </a:lnTo>
                <a:close/>
                <a:moveTo>
                  <a:pt x="1485" y="1079"/>
                </a:moveTo>
                <a:lnTo>
                  <a:pt x="1485" y="1079"/>
                </a:lnTo>
                <a:lnTo>
                  <a:pt x="1368" y="1104"/>
                </a:lnTo>
                <a:lnTo>
                  <a:pt x="1251" y="1132"/>
                </a:lnTo>
                <a:lnTo>
                  <a:pt x="1140" y="1162"/>
                </a:lnTo>
                <a:lnTo>
                  <a:pt x="1030" y="1196"/>
                </a:lnTo>
                <a:lnTo>
                  <a:pt x="927" y="1232"/>
                </a:lnTo>
                <a:lnTo>
                  <a:pt x="827" y="1269"/>
                </a:lnTo>
                <a:lnTo>
                  <a:pt x="780" y="1288"/>
                </a:lnTo>
                <a:lnTo>
                  <a:pt x="733" y="1309"/>
                </a:lnTo>
                <a:lnTo>
                  <a:pt x="688" y="1329"/>
                </a:lnTo>
                <a:lnTo>
                  <a:pt x="644" y="1351"/>
                </a:lnTo>
                <a:lnTo>
                  <a:pt x="604" y="1372"/>
                </a:lnTo>
                <a:lnTo>
                  <a:pt x="564" y="1393"/>
                </a:lnTo>
                <a:lnTo>
                  <a:pt x="525" y="1416"/>
                </a:lnTo>
                <a:lnTo>
                  <a:pt x="488" y="1439"/>
                </a:lnTo>
                <a:lnTo>
                  <a:pt x="452" y="1461"/>
                </a:lnTo>
                <a:lnTo>
                  <a:pt x="420" y="1485"/>
                </a:lnTo>
                <a:lnTo>
                  <a:pt x="389" y="1508"/>
                </a:lnTo>
                <a:lnTo>
                  <a:pt x="360" y="1532"/>
                </a:lnTo>
                <a:lnTo>
                  <a:pt x="333" y="1556"/>
                </a:lnTo>
                <a:lnTo>
                  <a:pt x="307" y="1581"/>
                </a:lnTo>
                <a:lnTo>
                  <a:pt x="284" y="1605"/>
                </a:lnTo>
                <a:lnTo>
                  <a:pt x="263" y="1631"/>
                </a:lnTo>
                <a:lnTo>
                  <a:pt x="245" y="1655"/>
                </a:lnTo>
                <a:lnTo>
                  <a:pt x="229" y="1681"/>
                </a:lnTo>
                <a:lnTo>
                  <a:pt x="216" y="1707"/>
                </a:lnTo>
                <a:lnTo>
                  <a:pt x="205" y="1731"/>
                </a:lnTo>
                <a:lnTo>
                  <a:pt x="197" y="1757"/>
                </a:lnTo>
                <a:lnTo>
                  <a:pt x="191" y="1782"/>
                </a:lnTo>
                <a:lnTo>
                  <a:pt x="187" y="1808"/>
                </a:lnTo>
                <a:lnTo>
                  <a:pt x="187" y="1834"/>
                </a:lnTo>
                <a:lnTo>
                  <a:pt x="189" y="1860"/>
                </a:lnTo>
                <a:lnTo>
                  <a:pt x="194" y="1886"/>
                </a:lnTo>
                <a:lnTo>
                  <a:pt x="202" y="1912"/>
                </a:lnTo>
                <a:lnTo>
                  <a:pt x="213" y="1937"/>
                </a:lnTo>
                <a:lnTo>
                  <a:pt x="228" y="1963"/>
                </a:lnTo>
                <a:lnTo>
                  <a:pt x="245" y="1988"/>
                </a:lnTo>
                <a:lnTo>
                  <a:pt x="265" y="2013"/>
                </a:lnTo>
                <a:lnTo>
                  <a:pt x="289" y="2039"/>
                </a:lnTo>
                <a:lnTo>
                  <a:pt x="315" y="2065"/>
                </a:lnTo>
                <a:lnTo>
                  <a:pt x="346" y="2089"/>
                </a:lnTo>
                <a:lnTo>
                  <a:pt x="379" y="2113"/>
                </a:lnTo>
                <a:lnTo>
                  <a:pt x="417" y="2139"/>
                </a:lnTo>
                <a:lnTo>
                  <a:pt x="457" y="2164"/>
                </a:lnTo>
                <a:lnTo>
                  <a:pt x="501" y="2188"/>
                </a:lnTo>
                <a:lnTo>
                  <a:pt x="549" y="2212"/>
                </a:lnTo>
                <a:lnTo>
                  <a:pt x="601" y="2235"/>
                </a:lnTo>
                <a:lnTo>
                  <a:pt x="656" y="2259"/>
                </a:lnTo>
                <a:lnTo>
                  <a:pt x="714" y="2281"/>
                </a:lnTo>
                <a:lnTo>
                  <a:pt x="777" y="2304"/>
                </a:lnTo>
                <a:lnTo>
                  <a:pt x="844" y="2327"/>
                </a:lnTo>
                <a:lnTo>
                  <a:pt x="915" y="2349"/>
                </a:lnTo>
                <a:lnTo>
                  <a:pt x="990" y="2370"/>
                </a:lnTo>
                <a:lnTo>
                  <a:pt x="1069" y="2391"/>
                </a:lnTo>
                <a:lnTo>
                  <a:pt x="1151" y="2412"/>
                </a:lnTo>
                <a:lnTo>
                  <a:pt x="1240" y="2432"/>
                </a:lnTo>
                <a:lnTo>
                  <a:pt x="1330" y="2453"/>
                </a:lnTo>
                <a:lnTo>
                  <a:pt x="1427" y="2472"/>
                </a:lnTo>
                <a:lnTo>
                  <a:pt x="1527" y="2490"/>
                </a:lnTo>
                <a:lnTo>
                  <a:pt x="1660" y="2512"/>
                </a:lnTo>
                <a:lnTo>
                  <a:pt x="1791" y="2532"/>
                </a:lnTo>
                <a:lnTo>
                  <a:pt x="1921" y="2548"/>
                </a:lnTo>
                <a:lnTo>
                  <a:pt x="2051" y="2561"/>
                </a:lnTo>
                <a:lnTo>
                  <a:pt x="2180" y="2572"/>
                </a:lnTo>
                <a:lnTo>
                  <a:pt x="2309" y="2580"/>
                </a:lnTo>
                <a:lnTo>
                  <a:pt x="2436" y="2585"/>
                </a:lnTo>
                <a:lnTo>
                  <a:pt x="2562" y="2588"/>
                </a:lnTo>
                <a:lnTo>
                  <a:pt x="2687" y="2588"/>
                </a:lnTo>
                <a:lnTo>
                  <a:pt x="2811" y="2587"/>
                </a:lnTo>
                <a:lnTo>
                  <a:pt x="2934" y="2582"/>
                </a:lnTo>
                <a:lnTo>
                  <a:pt x="3053" y="2577"/>
                </a:lnTo>
                <a:lnTo>
                  <a:pt x="3171" y="2567"/>
                </a:lnTo>
                <a:lnTo>
                  <a:pt x="3287" y="2557"/>
                </a:lnTo>
                <a:lnTo>
                  <a:pt x="3402" y="2545"/>
                </a:lnTo>
                <a:lnTo>
                  <a:pt x="3513" y="2530"/>
                </a:lnTo>
                <a:lnTo>
                  <a:pt x="3622" y="2514"/>
                </a:lnTo>
                <a:lnTo>
                  <a:pt x="3728" y="2496"/>
                </a:lnTo>
                <a:lnTo>
                  <a:pt x="3832" y="2477"/>
                </a:lnTo>
                <a:lnTo>
                  <a:pt x="3932" y="2454"/>
                </a:lnTo>
                <a:lnTo>
                  <a:pt x="4028" y="2432"/>
                </a:lnTo>
                <a:lnTo>
                  <a:pt x="4122" y="2407"/>
                </a:lnTo>
                <a:lnTo>
                  <a:pt x="4213" y="2382"/>
                </a:lnTo>
                <a:lnTo>
                  <a:pt x="4300" y="2354"/>
                </a:lnTo>
                <a:lnTo>
                  <a:pt x="4382" y="2327"/>
                </a:lnTo>
                <a:lnTo>
                  <a:pt x="4461" y="2296"/>
                </a:lnTo>
                <a:lnTo>
                  <a:pt x="4535" y="2265"/>
                </a:lnTo>
                <a:lnTo>
                  <a:pt x="4607" y="2235"/>
                </a:lnTo>
                <a:lnTo>
                  <a:pt x="4673" y="2202"/>
                </a:lnTo>
                <a:lnTo>
                  <a:pt x="4734" y="2168"/>
                </a:lnTo>
                <a:lnTo>
                  <a:pt x="4791" y="2134"/>
                </a:lnTo>
                <a:lnTo>
                  <a:pt x="4842" y="2099"/>
                </a:lnTo>
                <a:lnTo>
                  <a:pt x="4752" y="2125"/>
                </a:lnTo>
                <a:lnTo>
                  <a:pt x="4658" y="2147"/>
                </a:lnTo>
                <a:lnTo>
                  <a:pt x="4563" y="2168"/>
                </a:lnTo>
                <a:lnTo>
                  <a:pt x="4463" y="2188"/>
                </a:lnTo>
                <a:lnTo>
                  <a:pt x="4361" y="2206"/>
                </a:lnTo>
                <a:lnTo>
                  <a:pt x="4256" y="2222"/>
                </a:lnTo>
                <a:lnTo>
                  <a:pt x="4151" y="2235"/>
                </a:lnTo>
                <a:lnTo>
                  <a:pt x="4043" y="2246"/>
                </a:lnTo>
                <a:lnTo>
                  <a:pt x="3933" y="2256"/>
                </a:lnTo>
                <a:lnTo>
                  <a:pt x="3823" y="2262"/>
                </a:lnTo>
                <a:lnTo>
                  <a:pt x="3712" y="2267"/>
                </a:lnTo>
                <a:lnTo>
                  <a:pt x="3601" y="2270"/>
                </a:lnTo>
                <a:lnTo>
                  <a:pt x="3489" y="2272"/>
                </a:lnTo>
                <a:lnTo>
                  <a:pt x="3378" y="2270"/>
                </a:lnTo>
                <a:lnTo>
                  <a:pt x="3266" y="2267"/>
                </a:lnTo>
                <a:lnTo>
                  <a:pt x="3155" y="2262"/>
                </a:lnTo>
                <a:lnTo>
                  <a:pt x="3045" y="2254"/>
                </a:lnTo>
                <a:lnTo>
                  <a:pt x="2937" y="2244"/>
                </a:lnTo>
                <a:lnTo>
                  <a:pt x="2830" y="2233"/>
                </a:lnTo>
                <a:lnTo>
                  <a:pt x="2725" y="2220"/>
                </a:lnTo>
                <a:lnTo>
                  <a:pt x="2622" y="2204"/>
                </a:lnTo>
                <a:lnTo>
                  <a:pt x="2522" y="2185"/>
                </a:lnTo>
                <a:lnTo>
                  <a:pt x="2424" y="2165"/>
                </a:lnTo>
                <a:lnTo>
                  <a:pt x="2330" y="2143"/>
                </a:lnTo>
                <a:lnTo>
                  <a:pt x="2238" y="2117"/>
                </a:lnTo>
                <a:lnTo>
                  <a:pt x="2151" y="2089"/>
                </a:lnTo>
                <a:lnTo>
                  <a:pt x="2067" y="2060"/>
                </a:lnTo>
                <a:lnTo>
                  <a:pt x="1986" y="2030"/>
                </a:lnTo>
                <a:lnTo>
                  <a:pt x="1947" y="2012"/>
                </a:lnTo>
                <a:lnTo>
                  <a:pt x="1910" y="1996"/>
                </a:lnTo>
                <a:lnTo>
                  <a:pt x="1875" y="1978"/>
                </a:lnTo>
                <a:lnTo>
                  <a:pt x="1841" y="1958"/>
                </a:lnTo>
                <a:lnTo>
                  <a:pt x="1807" y="1939"/>
                </a:lnTo>
                <a:lnTo>
                  <a:pt x="1774" y="1920"/>
                </a:lnTo>
                <a:lnTo>
                  <a:pt x="1744" y="1900"/>
                </a:lnTo>
                <a:lnTo>
                  <a:pt x="1715" y="1879"/>
                </a:lnTo>
                <a:lnTo>
                  <a:pt x="951" y="2218"/>
                </a:lnTo>
                <a:lnTo>
                  <a:pt x="854" y="2186"/>
                </a:lnTo>
                <a:lnTo>
                  <a:pt x="765" y="2152"/>
                </a:lnTo>
                <a:lnTo>
                  <a:pt x="685" y="2118"/>
                </a:lnTo>
                <a:lnTo>
                  <a:pt x="614" y="2084"/>
                </a:lnTo>
                <a:lnTo>
                  <a:pt x="551" y="2049"/>
                </a:lnTo>
                <a:lnTo>
                  <a:pt x="522" y="2033"/>
                </a:lnTo>
                <a:lnTo>
                  <a:pt x="496" y="2015"/>
                </a:lnTo>
                <a:lnTo>
                  <a:pt x="471" y="1999"/>
                </a:lnTo>
                <a:lnTo>
                  <a:pt x="447" y="1981"/>
                </a:lnTo>
                <a:lnTo>
                  <a:pt x="428" y="1965"/>
                </a:lnTo>
                <a:lnTo>
                  <a:pt x="408" y="1949"/>
                </a:lnTo>
                <a:lnTo>
                  <a:pt x="391" y="1933"/>
                </a:lnTo>
                <a:lnTo>
                  <a:pt x="376" y="1917"/>
                </a:lnTo>
                <a:lnTo>
                  <a:pt x="362" y="1902"/>
                </a:lnTo>
                <a:lnTo>
                  <a:pt x="352" y="1887"/>
                </a:lnTo>
                <a:lnTo>
                  <a:pt x="342" y="1875"/>
                </a:lnTo>
                <a:lnTo>
                  <a:pt x="334" y="1862"/>
                </a:lnTo>
                <a:lnTo>
                  <a:pt x="328" y="1849"/>
                </a:lnTo>
                <a:lnTo>
                  <a:pt x="325" y="1837"/>
                </a:lnTo>
                <a:lnTo>
                  <a:pt x="321" y="1826"/>
                </a:lnTo>
                <a:lnTo>
                  <a:pt x="318" y="1816"/>
                </a:lnTo>
                <a:lnTo>
                  <a:pt x="316" y="1797"/>
                </a:lnTo>
                <a:lnTo>
                  <a:pt x="318" y="1781"/>
                </a:lnTo>
                <a:lnTo>
                  <a:pt x="323" y="1766"/>
                </a:lnTo>
                <a:lnTo>
                  <a:pt x="326" y="1753"/>
                </a:lnTo>
                <a:lnTo>
                  <a:pt x="333" y="1741"/>
                </a:lnTo>
                <a:lnTo>
                  <a:pt x="341" y="1726"/>
                </a:lnTo>
                <a:lnTo>
                  <a:pt x="350" y="1711"/>
                </a:lnTo>
                <a:lnTo>
                  <a:pt x="362" y="1695"/>
                </a:lnTo>
                <a:lnTo>
                  <a:pt x="375" y="1681"/>
                </a:lnTo>
                <a:lnTo>
                  <a:pt x="389" y="1665"/>
                </a:lnTo>
                <a:lnTo>
                  <a:pt x="404" y="1648"/>
                </a:lnTo>
                <a:lnTo>
                  <a:pt x="423" y="1632"/>
                </a:lnTo>
                <a:lnTo>
                  <a:pt x="442" y="1615"/>
                </a:lnTo>
                <a:lnTo>
                  <a:pt x="486" y="1581"/>
                </a:lnTo>
                <a:lnTo>
                  <a:pt x="538" y="1545"/>
                </a:lnTo>
                <a:lnTo>
                  <a:pt x="597" y="1510"/>
                </a:lnTo>
                <a:lnTo>
                  <a:pt x="665" y="1472"/>
                </a:lnTo>
                <a:lnTo>
                  <a:pt x="741" y="1437"/>
                </a:lnTo>
                <a:lnTo>
                  <a:pt x="825" y="1401"/>
                </a:lnTo>
                <a:lnTo>
                  <a:pt x="917" y="1366"/>
                </a:lnTo>
                <a:lnTo>
                  <a:pt x="1019" y="1332"/>
                </a:lnTo>
                <a:lnTo>
                  <a:pt x="1130" y="1298"/>
                </a:lnTo>
                <a:lnTo>
                  <a:pt x="1250" y="1264"/>
                </a:lnTo>
                <a:lnTo>
                  <a:pt x="1379" y="1234"/>
                </a:lnTo>
                <a:lnTo>
                  <a:pt x="1485" y="1211"/>
                </a:lnTo>
                <a:lnTo>
                  <a:pt x="1485" y="1079"/>
                </a:lnTo>
                <a:close/>
                <a:moveTo>
                  <a:pt x="4870" y="373"/>
                </a:moveTo>
                <a:lnTo>
                  <a:pt x="4870" y="373"/>
                </a:lnTo>
                <a:lnTo>
                  <a:pt x="4816" y="355"/>
                </a:lnTo>
                <a:lnTo>
                  <a:pt x="4762" y="339"/>
                </a:lnTo>
                <a:lnTo>
                  <a:pt x="4703" y="325"/>
                </a:lnTo>
                <a:lnTo>
                  <a:pt x="4644" y="308"/>
                </a:lnTo>
                <a:lnTo>
                  <a:pt x="4582" y="295"/>
                </a:lnTo>
                <a:lnTo>
                  <a:pt x="4518" y="281"/>
                </a:lnTo>
                <a:lnTo>
                  <a:pt x="4453" y="270"/>
                </a:lnTo>
                <a:lnTo>
                  <a:pt x="4385" y="257"/>
                </a:lnTo>
                <a:lnTo>
                  <a:pt x="4318" y="247"/>
                </a:lnTo>
                <a:lnTo>
                  <a:pt x="4246" y="237"/>
                </a:lnTo>
                <a:lnTo>
                  <a:pt x="4175" y="228"/>
                </a:lnTo>
                <a:lnTo>
                  <a:pt x="4103" y="220"/>
                </a:lnTo>
                <a:lnTo>
                  <a:pt x="4028" y="213"/>
                </a:lnTo>
                <a:lnTo>
                  <a:pt x="3954" y="207"/>
                </a:lnTo>
                <a:lnTo>
                  <a:pt x="3878" y="202"/>
                </a:lnTo>
                <a:lnTo>
                  <a:pt x="3802" y="199"/>
                </a:lnTo>
                <a:lnTo>
                  <a:pt x="3725" y="195"/>
                </a:lnTo>
                <a:lnTo>
                  <a:pt x="3647" y="194"/>
                </a:lnTo>
                <a:lnTo>
                  <a:pt x="3568" y="194"/>
                </a:lnTo>
                <a:lnTo>
                  <a:pt x="3491" y="194"/>
                </a:lnTo>
                <a:lnTo>
                  <a:pt x="3412" y="195"/>
                </a:lnTo>
                <a:lnTo>
                  <a:pt x="3333" y="199"/>
                </a:lnTo>
                <a:lnTo>
                  <a:pt x="3253" y="203"/>
                </a:lnTo>
                <a:lnTo>
                  <a:pt x="3174" y="208"/>
                </a:lnTo>
                <a:lnTo>
                  <a:pt x="3095" y="215"/>
                </a:lnTo>
                <a:lnTo>
                  <a:pt x="3018" y="223"/>
                </a:lnTo>
                <a:lnTo>
                  <a:pt x="2940" y="231"/>
                </a:lnTo>
                <a:lnTo>
                  <a:pt x="2863" y="242"/>
                </a:lnTo>
                <a:lnTo>
                  <a:pt x="2785" y="253"/>
                </a:lnTo>
                <a:lnTo>
                  <a:pt x="2709" y="266"/>
                </a:lnTo>
                <a:lnTo>
                  <a:pt x="2633" y="281"/>
                </a:lnTo>
                <a:lnTo>
                  <a:pt x="2559" y="297"/>
                </a:lnTo>
                <a:lnTo>
                  <a:pt x="2454" y="323"/>
                </a:lnTo>
                <a:lnTo>
                  <a:pt x="2356" y="349"/>
                </a:lnTo>
                <a:lnTo>
                  <a:pt x="2264" y="378"/>
                </a:lnTo>
                <a:lnTo>
                  <a:pt x="2178" y="407"/>
                </a:lnTo>
                <a:lnTo>
                  <a:pt x="2099" y="438"/>
                </a:lnTo>
                <a:lnTo>
                  <a:pt x="2026" y="468"/>
                </a:lnTo>
                <a:lnTo>
                  <a:pt x="1960" y="501"/>
                </a:lnTo>
                <a:lnTo>
                  <a:pt x="1929" y="517"/>
                </a:lnTo>
                <a:lnTo>
                  <a:pt x="1900" y="534"/>
                </a:lnTo>
                <a:lnTo>
                  <a:pt x="1873" y="551"/>
                </a:lnTo>
                <a:lnTo>
                  <a:pt x="1847" y="568"/>
                </a:lnTo>
                <a:lnTo>
                  <a:pt x="1823" y="586"/>
                </a:lnTo>
                <a:lnTo>
                  <a:pt x="1802" y="602"/>
                </a:lnTo>
                <a:lnTo>
                  <a:pt x="1781" y="620"/>
                </a:lnTo>
                <a:lnTo>
                  <a:pt x="1763" y="638"/>
                </a:lnTo>
                <a:lnTo>
                  <a:pt x="1745" y="656"/>
                </a:lnTo>
                <a:lnTo>
                  <a:pt x="1731" y="673"/>
                </a:lnTo>
                <a:lnTo>
                  <a:pt x="1718" y="693"/>
                </a:lnTo>
                <a:lnTo>
                  <a:pt x="1705" y="710"/>
                </a:lnTo>
                <a:lnTo>
                  <a:pt x="1695" y="728"/>
                </a:lnTo>
                <a:lnTo>
                  <a:pt x="1689" y="746"/>
                </a:lnTo>
                <a:lnTo>
                  <a:pt x="1682" y="765"/>
                </a:lnTo>
                <a:lnTo>
                  <a:pt x="1678" y="783"/>
                </a:lnTo>
                <a:lnTo>
                  <a:pt x="1676" y="801"/>
                </a:lnTo>
                <a:lnTo>
                  <a:pt x="1674" y="820"/>
                </a:lnTo>
                <a:lnTo>
                  <a:pt x="1676" y="838"/>
                </a:lnTo>
                <a:lnTo>
                  <a:pt x="1679" y="856"/>
                </a:lnTo>
                <a:lnTo>
                  <a:pt x="1684" y="873"/>
                </a:lnTo>
                <a:lnTo>
                  <a:pt x="1692" y="893"/>
                </a:lnTo>
                <a:lnTo>
                  <a:pt x="1700" y="911"/>
                </a:lnTo>
                <a:lnTo>
                  <a:pt x="1712" y="928"/>
                </a:lnTo>
                <a:lnTo>
                  <a:pt x="1724" y="946"/>
                </a:lnTo>
                <a:lnTo>
                  <a:pt x="1739" y="964"/>
                </a:lnTo>
                <a:lnTo>
                  <a:pt x="1755" y="982"/>
                </a:lnTo>
                <a:lnTo>
                  <a:pt x="1773" y="999"/>
                </a:lnTo>
                <a:lnTo>
                  <a:pt x="1794" y="1017"/>
                </a:lnTo>
                <a:lnTo>
                  <a:pt x="1816" y="1035"/>
                </a:lnTo>
                <a:lnTo>
                  <a:pt x="1841" y="1053"/>
                </a:lnTo>
                <a:lnTo>
                  <a:pt x="1868" y="1069"/>
                </a:lnTo>
                <a:lnTo>
                  <a:pt x="1896" y="1087"/>
                </a:lnTo>
                <a:lnTo>
                  <a:pt x="1926" y="1103"/>
                </a:lnTo>
                <a:lnTo>
                  <a:pt x="1959" y="1119"/>
                </a:lnTo>
                <a:lnTo>
                  <a:pt x="1992" y="1135"/>
                </a:lnTo>
                <a:lnTo>
                  <a:pt x="2030" y="1151"/>
                </a:lnTo>
                <a:lnTo>
                  <a:pt x="2068" y="1167"/>
                </a:lnTo>
                <a:lnTo>
                  <a:pt x="2109" y="1183"/>
                </a:lnTo>
                <a:lnTo>
                  <a:pt x="2152" y="1198"/>
                </a:lnTo>
                <a:lnTo>
                  <a:pt x="2243" y="1227"/>
                </a:lnTo>
                <a:lnTo>
                  <a:pt x="2343" y="1256"/>
                </a:lnTo>
                <a:lnTo>
                  <a:pt x="2453" y="1284"/>
                </a:lnTo>
                <a:lnTo>
                  <a:pt x="2569" y="1309"/>
                </a:lnTo>
                <a:lnTo>
                  <a:pt x="2695" y="1334"/>
                </a:lnTo>
                <a:lnTo>
                  <a:pt x="2803" y="1351"/>
                </a:lnTo>
                <a:lnTo>
                  <a:pt x="2911" y="1366"/>
                </a:lnTo>
                <a:lnTo>
                  <a:pt x="3019" y="1379"/>
                </a:lnTo>
                <a:lnTo>
                  <a:pt x="3126" y="1390"/>
                </a:lnTo>
                <a:lnTo>
                  <a:pt x="3234" y="1398"/>
                </a:lnTo>
                <a:lnTo>
                  <a:pt x="3339" y="1403"/>
                </a:lnTo>
                <a:lnTo>
                  <a:pt x="3444" y="1408"/>
                </a:lnTo>
                <a:lnTo>
                  <a:pt x="3547" y="1408"/>
                </a:lnTo>
                <a:lnTo>
                  <a:pt x="3651" y="1408"/>
                </a:lnTo>
                <a:lnTo>
                  <a:pt x="3751" y="1405"/>
                </a:lnTo>
                <a:lnTo>
                  <a:pt x="3851" y="1400"/>
                </a:lnTo>
                <a:lnTo>
                  <a:pt x="3948" y="1393"/>
                </a:lnTo>
                <a:lnTo>
                  <a:pt x="4045" y="1384"/>
                </a:lnTo>
                <a:lnTo>
                  <a:pt x="4138" y="1374"/>
                </a:lnTo>
                <a:lnTo>
                  <a:pt x="4230" y="1363"/>
                </a:lnTo>
                <a:lnTo>
                  <a:pt x="4319" y="1348"/>
                </a:lnTo>
                <a:lnTo>
                  <a:pt x="4406" y="1334"/>
                </a:lnTo>
                <a:lnTo>
                  <a:pt x="4490" y="1316"/>
                </a:lnTo>
                <a:lnTo>
                  <a:pt x="4573" y="1298"/>
                </a:lnTo>
                <a:lnTo>
                  <a:pt x="4650" y="1279"/>
                </a:lnTo>
                <a:lnTo>
                  <a:pt x="4726" y="1258"/>
                </a:lnTo>
                <a:lnTo>
                  <a:pt x="4799" y="1237"/>
                </a:lnTo>
                <a:lnTo>
                  <a:pt x="4868" y="1214"/>
                </a:lnTo>
                <a:lnTo>
                  <a:pt x="4933" y="1190"/>
                </a:lnTo>
                <a:lnTo>
                  <a:pt x="4996" y="1164"/>
                </a:lnTo>
                <a:lnTo>
                  <a:pt x="5054" y="1138"/>
                </a:lnTo>
                <a:lnTo>
                  <a:pt x="5107" y="1112"/>
                </a:lnTo>
                <a:lnTo>
                  <a:pt x="5157" y="1085"/>
                </a:lnTo>
                <a:lnTo>
                  <a:pt x="5204" y="1056"/>
                </a:lnTo>
                <a:lnTo>
                  <a:pt x="5244" y="1027"/>
                </a:lnTo>
                <a:lnTo>
                  <a:pt x="5281" y="998"/>
                </a:lnTo>
                <a:lnTo>
                  <a:pt x="5314" y="969"/>
                </a:lnTo>
                <a:lnTo>
                  <a:pt x="5330" y="951"/>
                </a:lnTo>
                <a:lnTo>
                  <a:pt x="5344" y="935"/>
                </a:lnTo>
                <a:lnTo>
                  <a:pt x="5356" y="917"/>
                </a:lnTo>
                <a:lnTo>
                  <a:pt x="5367" y="899"/>
                </a:lnTo>
                <a:lnTo>
                  <a:pt x="5377" y="882"/>
                </a:lnTo>
                <a:lnTo>
                  <a:pt x="5383" y="862"/>
                </a:lnTo>
                <a:lnTo>
                  <a:pt x="5388" y="844"/>
                </a:lnTo>
                <a:lnTo>
                  <a:pt x="5393" y="825"/>
                </a:lnTo>
                <a:lnTo>
                  <a:pt x="5394" y="806"/>
                </a:lnTo>
                <a:lnTo>
                  <a:pt x="5394" y="788"/>
                </a:lnTo>
                <a:lnTo>
                  <a:pt x="5393" y="769"/>
                </a:lnTo>
                <a:lnTo>
                  <a:pt x="5388" y="749"/>
                </a:lnTo>
                <a:lnTo>
                  <a:pt x="5383" y="730"/>
                </a:lnTo>
                <a:lnTo>
                  <a:pt x="5375" y="709"/>
                </a:lnTo>
                <a:lnTo>
                  <a:pt x="5365" y="689"/>
                </a:lnTo>
                <a:lnTo>
                  <a:pt x="5354" y="670"/>
                </a:lnTo>
                <a:lnTo>
                  <a:pt x="5340" y="651"/>
                </a:lnTo>
                <a:lnTo>
                  <a:pt x="5323" y="631"/>
                </a:lnTo>
                <a:lnTo>
                  <a:pt x="5306" y="612"/>
                </a:lnTo>
                <a:lnTo>
                  <a:pt x="5286" y="593"/>
                </a:lnTo>
                <a:lnTo>
                  <a:pt x="5264" y="573"/>
                </a:lnTo>
                <a:lnTo>
                  <a:pt x="5239" y="554"/>
                </a:lnTo>
                <a:lnTo>
                  <a:pt x="5212" y="534"/>
                </a:lnTo>
                <a:lnTo>
                  <a:pt x="5185" y="515"/>
                </a:lnTo>
                <a:lnTo>
                  <a:pt x="5152" y="497"/>
                </a:lnTo>
                <a:lnTo>
                  <a:pt x="5120" y="478"/>
                </a:lnTo>
                <a:lnTo>
                  <a:pt x="5083" y="460"/>
                </a:lnTo>
                <a:lnTo>
                  <a:pt x="5046" y="442"/>
                </a:lnTo>
                <a:lnTo>
                  <a:pt x="5005" y="425"/>
                </a:lnTo>
                <a:lnTo>
                  <a:pt x="4962" y="407"/>
                </a:lnTo>
                <a:lnTo>
                  <a:pt x="4917" y="391"/>
                </a:lnTo>
                <a:lnTo>
                  <a:pt x="4870" y="373"/>
                </a:lnTo>
                <a:close/>
                <a:moveTo>
                  <a:pt x="2052" y="1293"/>
                </a:moveTo>
                <a:lnTo>
                  <a:pt x="2052" y="1293"/>
                </a:lnTo>
                <a:lnTo>
                  <a:pt x="2007" y="1276"/>
                </a:lnTo>
                <a:lnTo>
                  <a:pt x="1962" y="1256"/>
                </a:lnTo>
                <a:lnTo>
                  <a:pt x="1920" y="1235"/>
                </a:lnTo>
                <a:lnTo>
                  <a:pt x="1879" y="1216"/>
                </a:lnTo>
                <a:lnTo>
                  <a:pt x="1842" y="1195"/>
                </a:lnTo>
                <a:lnTo>
                  <a:pt x="1808" y="1174"/>
                </a:lnTo>
                <a:lnTo>
                  <a:pt x="1774" y="1153"/>
                </a:lnTo>
                <a:lnTo>
                  <a:pt x="1744" y="1130"/>
                </a:lnTo>
                <a:lnTo>
                  <a:pt x="1744" y="1550"/>
                </a:lnTo>
                <a:lnTo>
                  <a:pt x="1753" y="1566"/>
                </a:lnTo>
                <a:lnTo>
                  <a:pt x="1765" y="1584"/>
                </a:lnTo>
                <a:lnTo>
                  <a:pt x="1778" y="1600"/>
                </a:lnTo>
                <a:lnTo>
                  <a:pt x="1791" y="1616"/>
                </a:lnTo>
                <a:lnTo>
                  <a:pt x="1807" y="1631"/>
                </a:lnTo>
                <a:lnTo>
                  <a:pt x="1823" y="1647"/>
                </a:lnTo>
                <a:lnTo>
                  <a:pt x="1841" y="1661"/>
                </a:lnTo>
                <a:lnTo>
                  <a:pt x="1860" y="1676"/>
                </a:lnTo>
                <a:lnTo>
                  <a:pt x="1900" y="1705"/>
                </a:lnTo>
                <a:lnTo>
                  <a:pt x="1947" y="1732"/>
                </a:lnTo>
                <a:lnTo>
                  <a:pt x="1997" y="1758"/>
                </a:lnTo>
                <a:lnTo>
                  <a:pt x="2052" y="1782"/>
                </a:lnTo>
                <a:lnTo>
                  <a:pt x="2052" y="1293"/>
                </a:lnTo>
                <a:close/>
                <a:moveTo>
                  <a:pt x="2746" y="1472"/>
                </a:moveTo>
                <a:lnTo>
                  <a:pt x="2746" y="1472"/>
                </a:lnTo>
                <a:lnTo>
                  <a:pt x="2672" y="1460"/>
                </a:lnTo>
                <a:lnTo>
                  <a:pt x="2603" y="1447"/>
                </a:lnTo>
                <a:lnTo>
                  <a:pt x="2537" y="1434"/>
                </a:lnTo>
                <a:lnTo>
                  <a:pt x="2472" y="1419"/>
                </a:lnTo>
                <a:lnTo>
                  <a:pt x="2409" y="1405"/>
                </a:lnTo>
                <a:lnTo>
                  <a:pt x="2349" y="1390"/>
                </a:lnTo>
                <a:lnTo>
                  <a:pt x="2291" y="1374"/>
                </a:lnTo>
                <a:lnTo>
                  <a:pt x="2235" y="1358"/>
                </a:lnTo>
                <a:lnTo>
                  <a:pt x="2181" y="1340"/>
                </a:lnTo>
                <a:lnTo>
                  <a:pt x="2181" y="1831"/>
                </a:lnTo>
                <a:lnTo>
                  <a:pt x="2244" y="1850"/>
                </a:lnTo>
                <a:lnTo>
                  <a:pt x="2309" y="1870"/>
                </a:lnTo>
                <a:lnTo>
                  <a:pt x="2375" y="1886"/>
                </a:lnTo>
                <a:lnTo>
                  <a:pt x="2445" y="1902"/>
                </a:lnTo>
                <a:lnTo>
                  <a:pt x="2517" y="1918"/>
                </a:lnTo>
                <a:lnTo>
                  <a:pt x="2591" y="1931"/>
                </a:lnTo>
                <a:lnTo>
                  <a:pt x="2667" y="1944"/>
                </a:lnTo>
                <a:lnTo>
                  <a:pt x="2746" y="1957"/>
                </a:lnTo>
                <a:lnTo>
                  <a:pt x="2746" y="1472"/>
                </a:lnTo>
                <a:close/>
                <a:moveTo>
                  <a:pt x="3439" y="1535"/>
                </a:moveTo>
                <a:lnTo>
                  <a:pt x="3439" y="1535"/>
                </a:lnTo>
                <a:lnTo>
                  <a:pt x="3300" y="1531"/>
                </a:lnTo>
                <a:lnTo>
                  <a:pt x="3229" y="1527"/>
                </a:lnTo>
                <a:lnTo>
                  <a:pt x="3158" y="1523"/>
                </a:lnTo>
                <a:lnTo>
                  <a:pt x="3089" y="1516"/>
                </a:lnTo>
                <a:lnTo>
                  <a:pt x="3018" y="1510"/>
                </a:lnTo>
                <a:lnTo>
                  <a:pt x="2947" y="1502"/>
                </a:lnTo>
                <a:lnTo>
                  <a:pt x="2876" y="1492"/>
                </a:lnTo>
                <a:lnTo>
                  <a:pt x="2876" y="1973"/>
                </a:lnTo>
                <a:lnTo>
                  <a:pt x="3013" y="1986"/>
                </a:lnTo>
                <a:lnTo>
                  <a:pt x="3153" y="1997"/>
                </a:lnTo>
                <a:lnTo>
                  <a:pt x="3295" y="2004"/>
                </a:lnTo>
                <a:lnTo>
                  <a:pt x="3439" y="2009"/>
                </a:lnTo>
                <a:lnTo>
                  <a:pt x="3439" y="1535"/>
                </a:lnTo>
                <a:close/>
                <a:moveTo>
                  <a:pt x="4132" y="1505"/>
                </a:moveTo>
                <a:lnTo>
                  <a:pt x="4132" y="1505"/>
                </a:lnTo>
                <a:lnTo>
                  <a:pt x="4064" y="1513"/>
                </a:lnTo>
                <a:lnTo>
                  <a:pt x="3996" y="1519"/>
                </a:lnTo>
                <a:lnTo>
                  <a:pt x="3927" y="1524"/>
                </a:lnTo>
                <a:lnTo>
                  <a:pt x="3856" y="1529"/>
                </a:lnTo>
                <a:lnTo>
                  <a:pt x="3785" y="1532"/>
                </a:lnTo>
                <a:lnTo>
                  <a:pt x="3714" y="1535"/>
                </a:lnTo>
                <a:lnTo>
                  <a:pt x="3641" y="1537"/>
                </a:lnTo>
                <a:lnTo>
                  <a:pt x="3568" y="1537"/>
                </a:lnTo>
                <a:lnTo>
                  <a:pt x="3568" y="2009"/>
                </a:lnTo>
                <a:lnTo>
                  <a:pt x="3712" y="2005"/>
                </a:lnTo>
                <a:lnTo>
                  <a:pt x="3854" y="2000"/>
                </a:lnTo>
                <a:lnTo>
                  <a:pt x="3995" y="1991"/>
                </a:lnTo>
                <a:lnTo>
                  <a:pt x="4132" y="1978"/>
                </a:lnTo>
                <a:lnTo>
                  <a:pt x="4132" y="1505"/>
                </a:lnTo>
                <a:close/>
                <a:moveTo>
                  <a:pt x="4826" y="1363"/>
                </a:moveTo>
                <a:lnTo>
                  <a:pt x="4826" y="1363"/>
                </a:lnTo>
                <a:lnTo>
                  <a:pt x="4762" y="1382"/>
                </a:lnTo>
                <a:lnTo>
                  <a:pt x="4695" y="1400"/>
                </a:lnTo>
                <a:lnTo>
                  <a:pt x="4628" y="1418"/>
                </a:lnTo>
                <a:lnTo>
                  <a:pt x="4558" y="1434"/>
                </a:lnTo>
                <a:lnTo>
                  <a:pt x="4487" y="1450"/>
                </a:lnTo>
                <a:lnTo>
                  <a:pt x="4413" y="1463"/>
                </a:lnTo>
                <a:lnTo>
                  <a:pt x="4338" y="1476"/>
                </a:lnTo>
                <a:lnTo>
                  <a:pt x="4261" y="1489"/>
                </a:lnTo>
                <a:lnTo>
                  <a:pt x="4261" y="1963"/>
                </a:lnTo>
                <a:lnTo>
                  <a:pt x="4338" y="1952"/>
                </a:lnTo>
                <a:lnTo>
                  <a:pt x="4414" y="1939"/>
                </a:lnTo>
                <a:lnTo>
                  <a:pt x="4487" y="1926"/>
                </a:lnTo>
                <a:lnTo>
                  <a:pt x="4560" y="1912"/>
                </a:lnTo>
                <a:lnTo>
                  <a:pt x="4629" y="1897"/>
                </a:lnTo>
                <a:lnTo>
                  <a:pt x="4697" y="1879"/>
                </a:lnTo>
                <a:lnTo>
                  <a:pt x="4763" y="1862"/>
                </a:lnTo>
                <a:lnTo>
                  <a:pt x="4826" y="1842"/>
                </a:lnTo>
                <a:lnTo>
                  <a:pt x="4826" y="1363"/>
                </a:lnTo>
                <a:close/>
                <a:moveTo>
                  <a:pt x="5269" y="1603"/>
                </a:moveTo>
                <a:lnTo>
                  <a:pt x="5269" y="1603"/>
                </a:lnTo>
                <a:lnTo>
                  <a:pt x="5283" y="1587"/>
                </a:lnTo>
                <a:lnTo>
                  <a:pt x="5296" y="1573"/>
                </a:lnTo>
                <a:lnTo>
                  <a:pt x="5306" y="1558"/>
                </a:lnTo>
                <a:lnTo>
                  <a:pt x="5314" y="1545"/>
                </a:lnTo>
                <a:lnTo>
                  <a:pt x="5325" y="1129"/>
                </a:lnTo>
                <a:lnTo>
                  <a:pt x="5288" y="1154"/>
                </a:lnTo>
                <a:lnTo>
                  <a:pt x="5248" y="1180"/>
                </a:lnTo>
                <a:lnTo>
                  <a:pt x="5206" y="1206"/>
                </a:lnTo>
                <a:lnTo>
                  <a:pt x="5160" y="1229"/>
                </a:lnTo>
                <a:lnTo>
                  <a:pt x="5114" y="1253"/>
                </a:lnTo>
                <a:lnTo>
                  <a:pt x="5062" y="1276"/>
                </a:lnTo>
                <a:lnTo>
                  <a:pt x="5010" y="1298"/>
                </a:lnTo>
                <a:lnTo>
                  <a:pt x="4955" y="1319"/>
                </a:lnTo>
                <a:lnTo>
                  <a:pt x="4955" y="1795"/>
                </a:lnTo>
                <a:lnTo>
                  <a:pt x="5002" y="1774"/>
                </a:lnTo>
                <a:lnTo>
                  <a:pt x="5049" y="1753"/>
                </a:lnTo>
                <a:lnTo>
                  <a:pt x="5093" y="1731"/>
                </a:lnTo>
                <a:lnTo>
                  <a:pt x="5133" y="1707"/>
                </a:lnTo>
                <a:lnTo>
                  <a:pt x="5170" y="1682"/>
                </a:lnTo>
                <a:lnTo>
                  <a:pt x="5206" y="1657"/>
                </a:lnTo>
                <a:lnTo>
                  <a:pt x="5238" y="1631"/>
                </a:lnTo>
                <a:lnTo>
                  <a:pt x="5269" y="1603"/>
                </a:lnTo>
                <a:close/>
                <a:moveTo>
                  <a:pt x="5591" y="3497"/>
                </a:moveTo>
                <a:lnTo>
                  <a:pt x="5591" y="4237"/>
                </a:lnTo>
                <a:lnTo>
                  <a:pt x="5633" y="4221"/>
                </a:lnTo>
                <a:lnTo>
                  <a:pt x="5674" y="4201"/>
                </a:lnTo>
                <a:lnTo>
                  <a:pt x="5713" y="4183"/>
                </a:lnTo>
                <a:lnTo>
                  <a:pt x="5750" y="4162"/>
                </a:lnTo>
                <a:lnTo>
                  <a:pt x="5787" y="4143"/>
                </a:lnTo>
                <a:lnTo>
                  <a:pt x="5821" y="4120"/>
                </a:lnTo>
                <a:lnTo>
                  <a:pt x="5855" y="4099"/>
                </a:lnTo>
                <a:lnTo>
                  <a:pt x="5885" y="4077"/>
                </a:lnTo>
                <a:lnTo>
                  <a:pt x="5916" y="4053"/>
                </a:lnTo>
                <a:lnTo>
                  <a:pt x="5945" y="4028"/>
                </a:lnTo>
                <a:lnTo>
                  <a:pt x="5971" y="4003"/>
                </a:lnTo>
                <a:lnTo>
                  <a:pt x="5995" y="3977"/>
                </a:lnTo>
                <a:lnTo>
                  <a:pt x="6019" y="3949"/>
                </a:lnTo>
                <a:lnTo>
                  <a:pt x="6040" y="3922"/>
                </a:lnTo>
                <a:lnTo>
                  <a:pt x="6060" y="3893"/>
                </a:lnTo>
                <a:lnTo>
                  <a:pt x="6077" y="3862"/>
                </a:lnTo>
                <a:lnTo>
                  <a:pt x="6081" y="3757"/>
                </a:lnTo>
                <a:lnTo>
                  <a:pt x="6086" y="3657"/>
                </a:lnTo>
                <a:lnTo>
                  <a:pt x="6092" y="3563"/>
                </a:lnTo>
                <a:lnTo>
                  <a:pt x="6098" y="3473"/>
                </a:lnTo>
                <a:lnTo>
                  <a:pt x="6111" y="3307"/>
                </a:lnTo>
                <a:lnTo>
                  <a:pt x="6116" y="3229"/>
                </a:lnTo>
                <a:lnTo>
                  <a:pt x="6119" y="3156"/>
                </a:lnTo>
                <a:lnTo>
                  <a:pt x="6095" y="3182"/>
                </a:lnTo>
                <a:lnTo>
                  <a:pt x="6069" y="3208"/>
                </a:lnTo>
                <a:lnTo>
                  <a:pt x="6047" y="3231"/>
                </a:lnTo>
                <a:lnTo>
                  <a:pt x="6021" y="3252"/>
                </a:lnTo>
                <a:lnTo>
                  <a:pt x="5969" y="3292"/>
                </a:lnTo>
                <a:lnTo>
                  <a:pt x="5914" y="3331"/>
                </a:lnTo>
                <a:lnTo>
                  <a:pt x="5856" y="3368"/>
                </a:lnTo>
                <a:lnTo>
                  <a:pt x="5795" y="3404"/>
                </a:lnTo>
                <a:lnTo>
                  <a:pt x="5730" y="3436"/>
                </a:lnTo>
                <a:lnTo>
                  <a:pt x="5662" y="3468"/>
                </a:lnTo>
                <a:lnTo>
                  <a:pt x="5591" y="3497"/>
                </a:lnTo>
                <a:close/>
                <a:moveTo>
                  <a:pt x="4692" y="3712"/>
                </a:moveTo>
                <a:lnTo>
                  <a:pt x="4692" y="4440"/>
                </a:lnTo>
                <a:lnTo>
                  <a:pt x="4795" y="4427"/>
                </a:lnTo>
                <a:lnTo>
                  <a:pt x="4897" y="4413"/>
                </a:lnTo>
                <a:lnTo>
                  <a:pt x="4997" y="4396"/>
                </a:lnTo>
                <a:lnTo>
                  <a:pt x="5096" y="4379"/>
                </a:lnTo>
                <a:lnTo>
                  <a:pt x="5193" y="4358"/>
                </a:lnTo>
                <a:lnTo>
                  <a:pt x="5286" y="4337"/>
                </a:lnTo>
                <a:lnTo>
                  <a:pt x="5377" y="4311"/>
                </a:lnTo>
                <a:lnTo>
                  <a:pt x="5462" y="4285"/>
                </a:lnTo>
                <a:lnTo>
                  <a:pt x="5462" y="3544"/>
                </a:lnTo>
                <a:lnTo>
                  <a:pt x="5375" y="3573"/>
                </a:lnTo>
                <a:lnTo>
                  <a:pt x="5283" y="3599"/>
                </a:lnTo>
                <a:lnTo>
                  <a:pt x="5189" y="3623"/>
                </a:lnTo>
                <a:lnTo>
                  <a:pt x="5094" y="3644"/>
                </a:lnTo>
                <a:lnTo>
                  <a:pt x="4996" y="3663"/>
                </a:lnTo>
                <a:lnTo>
                  <a:pt x="4897" y="3681"/>
                </a:lnTo>
                <a:lnTo>
                  <a:pt x="4795" y="3697"/>
                </a:lnTo>
                <a:lnTo>
                  <a:pt x="4692" y="3712"/>
                </a:lnTo>
                <a:close/>
                <a:moveTo>
                  <a:pt x="3791" y="3764"/>
                </a:moveTo>
                <a:lnTo>
                  <a:pt x="3791" y="4485"/>
                </a:lnTo>
                <a:lnTo>
                  <a:pt x="3980" y="4484"/>
                </a:lnTo>
                <a:lnTo>
                  <a:pt x="4075" y="4480"/>
                </a:lnTo>
                <a:lnTo>
                  <a:pt x="4172" y="4477"/>
                </a:lnTo>
                <a:lnTo>
                  <a:pt x="4271" y="4474"/>
                </a:lnTo>
                <a:lnTo>
                  <a:pt x="4368" y="4468"/>
                </a:lnTo>
                <a:lnTo>
                  <a:pt x="4466" y="4461"/>
                </a:lnTo>
                <a:lnTo>
                  <a:pt x="4563" y="4453"/>
                </a:lnTo>
                <a:lnTo>
                  <a:pt x="4563" y="3726"/>
                </a:lnTo>
                <a:lnTo>
                  <a:pt x="4468" y="3736"/>
                </a:lnTo>
                <a:lnTo>
                  <a:pt x="4371" y="3743"/>
                </a:lnTo>
                <a:lnTo>
                  <a:pt x="4276" y="3749"/>
                </a:lnTo>
                <a:lnTo>
                  <a:pt x="4179" y="3756"/>
                </a:lnTo>
                <a:lnTo>
                  <a:pt x="4082" y="3759"/>
                </a:lnTo>
                <a:lnTo>
                  <a:pt x="3985" y="3762"/>
                </a:lnTo>
                <a:lnTo>
                  <a:pt x="3888" y="3764"/>
                </a:lnTo>
                <a:lnTo>
                  <a:pt x="3791" y="3764"/>
                </a:lnTo>
                <a:close/>
                <a:moveTo>
                  <a:pt x="2892" y="3717"/>
                </a:moveTo>
                <a:lnTo>
                  <a:pt x="2892" y="4445"/>
                </a:lnTo>
                <a:lnTo>
                  <a:pt x="3050" y="4458"/>
                </a:lnTo>
                <a:lnTo>
                  <a:pt x="3234" y="4469"/>
                </a:lnTo>
                <a:lnTo>
                  <a:pt x="3334" y="4474"/>
                </a:lnTo>
                <a:lnTo>
                  <a:pt x="3439" y="4479"/>
                </a:lnTo>
                <a:lnTo>
                  <a:pt x="3549" y="4482"/>
                </a:lnTo>
                <a:lnTo>
                  <a:pt x="3662" y="4484"/>
                </a:lnTo>
                <a:lnTo>
                  <a:pt x="3662" y="3762"/>
                </a:lnTo>
                <a:lnTo>
                  <a:pt x="3560" y="3760"/>
                </a:lnTo>
                <a:lnTo>
                  <a:pt x="3460" y="3757"/>
                </a:lnTo>
                <a:lnTo>
                  <a:pt x="3362" y="3752"/>
                </a:lnTo>
                <a:lnTo>
                  <a:pt x="3263" y="3747"/>
                </a:lnTo>
                <a:lnTo>
                  <a:pt x="3168" y="3741"/>
                </a:lnTo>
                <a:lnTo>
                  <a:pt x="3073" y="3733"/>
                </a:lnTo>
                <a:lnTo>
                  <a:pt x="2981" y="3725"/>
                </a:lnTo>
                <a:lnTo>
                  <a:pt x="2892" y="3717"/>
                </a:lnTo>
                <a:close/>
                <a:moveTo>
                  <a:pt x="1363" y="3542"/>
                </a:moveTo>
                <a:lnTo>
                  <a:pt x="1363" y="3867"/>
                </a:lnTo>
                <a:lnTo>
                  <a:pt x="1374" y="3886"/>
                </a:lnTo>
                <a:lnTo>
                  <a:pt x="1387" y="3907"/>
                </a:lnTo>
                <a:lnTo>
                  <a:pt x="1403" y="3928"/>
                </a:lnTo>
                <a:lnTo>
                  <a:pt x="1421" y="3949"/>
                </a:lnTo>
                <a:lnTo>
                  <a:pt x="1442" y="3970"/>
                </a:lnTo>
                <a:lnTo>
                  <a:pt x="1466" y="3991"/>
                </a:lnTo>
                <a:lnTo>
                  <a:pt x="1492" y="4012"/>
                </a:lnTo>
                <a:lnTo>
                  <a:pt x="1521" y="4035"/>
                </a:lnTo>
                <a:lnTo>
                  <a:pt x="1553" y="4056"/>
                </a:lnTo>
                <a:lnTo>
                  <a:pt x="1589" y="4078"/>
                </a:lnTo>
                <a:lnTo>
                  <a:pt x="1626" y="4099"/>
                </a:lnTo>
                <a:lnTo>
                  <a:pt x="1666" y="4122"/>
                </a:lnTo>
                <a:lnTo>
                  <a:pt x="1712" y="4143"/>
                </a:lnTo>
                <a:lnTo>
                  <a:pt x="1758" y="4166"/>
                </a:lnTo>
                <a:lnTo>
                  <a:pt x="1808" y="4187"/>
                </a:lnTo>
                <a:lnTo>
                  <a:pt x="1862" y="4208"/>
                </a:lnTo>
                <a:lnTo>
                  <a:pt x="1862" y="3617"/>
                </a:lnTo>
                <a:lnTo>
                  <a:pt x="1734" y="3602"/>
                </a:lnTo>
                <a:lnTo>
                  <a:pt x="1608" y="3584"/>
                </a:lnTo>
                <a:lnTo>
                  <a:pt x="1484" y="3565"/>
                </a:lnTo>
                <a:lnTo>
                  <a:pt x="1363" y="3542"/>
                </a:lnTo>
                <a:close/>
                <a:moveTo>
                  <a:pt x="5249" y="2047"/>
                </a:moveTo>
                <a:lnTo>
                  <a:pt x="5249" y="2047"/>
                </a:lnTo>
                <a:lnTo>
                  <a:pt x="5330" y="2070"/>
                </a:lnTo>
                <a:lnTo>
                  <a:pt x="5417" y="2097"/>
                </a:lnTo>
                <a:lnTo>
                  <a:pt x="5507" y="2130"/>
                </a:lnTo>
                <a:lnTo>
                  <a:pt x="5600" y="2165"/>
                </a:lnTo>
                <a:lnTo>
                  <a:pt x="5693" y="2204"/>
                </a:lnTo>
                <a:lnTo>
                  <a:pt x="5740" y="2225"/>
                </a:lnTo>
                <a:lnTo>
                  <a:pt x="5787" y="2247"/>
                </a:lnTo>
                <a:lnTo>
                  <a:pt x="5832" y="2272"/>
                </a:lnTo>
                <a:lnTo>
                  <a:pt x="5877" y="2296"/>
                </a:lnTo>
                <a:lnTo>
                  <a:pt x="5922" y="2320"/>
                </a:lnTo>
                <a:lnTo>
                  <a:pt x="5964" y="2348"/>
                </a:lnTo>
                <a:lnTo>
                  <a:pt x="6006" y="2373"/>
                </a:lnTo>
                <a:lnTo>
                  <a:pt x="6047" y="2402"/>
                </a:lnTo>
                <a:lnTo>
                  <a:pt x="6086" y="2432"/>
                </a:lnTo>
                <a:lnTo>
                  <a:pt x="6123" y="2461"/>
                </a:lnTo>
                <a:lnTo>
                  <a:pt x="6158" y="2491"/>
                </a:lnTo>
                <a:lnTo>
                  <a:pt x="6192" y="2524"/>
                </a:lnTo>
                <a:lnTo>
                  <a:pt x="6221" y="2556"/>
                </a:lnTo>
                <a:lnTo>
                  <a:pt x="6250" y="2588"/>
                </a:lnTo>
                <a:lnTo>
                  <a:pt x="6274" y="2624"/>
                </a:lnTo>
                <a:lnTo>
                  <a:pt x="6297" y="2658"/>
                </a:lnTo>
                <a:lnTo>
                  <a:pt x="6316" y="2693"/>
                </a:lnTo>
                <a:lnTo>
                  <a:pt x="6333" y="2730"/>
                </a:lnTo>
                <a:lnTo>
                  <a:pt x="6345" y="2767"/>
                </a:lnTo>
                <a:lnTo>
                  <a:pt x="6354" y="2806"/>
                </a:lnTo>
                <a:lnTo>
                  <a:pt x="6357" y="2826"/>
                </a:lnTo>
                <a:lnTo>
                  <a:pt x="6360" y="2845"/>
                </a:lnTo>
                <a:lnTo>
                  <a:pt x="6360" y="2866"/>
                </a:lnTo>
                <a:lnTo>
                  <a:pt x="6360" y="2885"/>
                </a:lnTo>
                <a:lnTo>
                  <a:pt x="6334" y="3922"/>
                </a:lnTo>
                <a:lnTo>
                  <a:pt x="6321" y="3948"/>
                </a:lnTo>
                <a:lnTo>
                  <a:pt x="6308" y="3975"/>
                </a:lnTo>
                <a:lnTo>
                  <a:pt x="6292" y="4001"/>
                </a:lnTo>
                <a:lnTo>
                  <a:pt x="6276" y="4027"/>
                </a:lnTo>
                <a:lnTo>
                  <a:pt x="6258" y="4051"/>
                </a:lnTo>
                <a:lnTo>
                  <a:pt x="6239" y="4077"/>
                </a:lnTo>
                <a:lnTo>
                  <a:pt x="6220" y="4101"/>
                </a:lnTo>
                <a:lnTo>
                  <a:pt x="6197" y="4125"/>
                </a:lnTo>
                <a:lnTo>
                  <a:pt x="6174" y="4148"/>
                </a:lnTo>
                <a:lnTo>
                  <a:pt x="6150" y="4170"/>
                </a:lnTo>
                <a:lnTo>
                  <a:pt x="6126" y="4193"/>
                </a:lnTo>
                <a:lnTo>
                  <a:pt x="6098" y="4216"/>
                </a:lnTo>
                <a:lnTo>
                  <a:pt x="6071" y="4237"/>
                </a:lnTo>
                <a:lnTo>
                  <a:pt x="6044" y="4258"/>
                </a:lnTo>
                <a:lnTo>
                  <a:pt x="6013" y="4279"/>
                </a:lnTo>
                <a:lnTo>
                  <a:pt x="5982" y="4300"/>
                </a:lnTo>
                <a:lnTo>
                  <a:pt x="5918" y="4338"/>
                </a:lnTo>
                <a:lnTo>
                  <a:pt x="5850" y="4376"/>
                </a:lnTo>
                <a:lnTo>
                  <a:pt x="5777" y="4411"/>
                </a:lnTo>
                <a:lnTo>
                  <a:pt x="5701" y="4445"/>
                </a:lnTo>
                <a:lnTo>
                  <a:pt x="5621" y="4477"/>
                </a:lnTo>
                <a:lnTo>
                  <a:pt x="5538" y="4508"/>
                </a:lnTo>
                <a:lnTo>
                  <a:pt x="5453" y="4537"/>
                </a:lnTo>
                <a:lnTo>
                  <a:pt x="5362" y="4563"/>
                </a:lnTo>
                <a:lnTo>
                  <a:pt x="5272" y="4589"/>
                </a:lnTo>
                <a:lnTo>
                  <a:pt x="5176" y="4611"/>
                </a:lnTo>
                <a:lnTo>
                  <a:pt x="5080" y="4634"/>
                </a:lnTo>
                <a:lnTo>
                  <a:pt x="4981" y="4653"/>
                </a:lnTo>
                <a:lnTo>
                  <a:pt x="4879" y="4673"/>
                </a:lnTo>
                <a:lnTo>
                  <a:pt x="4778" y="4689"/>
                </a:lnTo>
                <a:lnTo>
                  <a:pt x="4673" y="4703"/>
                </a:lnTo>
                <a:lnTo>
                  <a:pt x="4566" y="4716"/>
                </a:lnTo>
                <a:lnTo>
                  <a:pt x="4458" y="4727"/>
                </a:lnTo>
                <a:lnTo>
                  <a:pt x="4350" y="4739"/>
                </a:lnTo>
                <a:lnTo>
                  <a:pt x="4240" y="4747"/>
                </a:lnTo>
                <a:lnTo>
                  <a:pt x="4130" y="4753"/>
                </a:lnTo>
                <a:lnTo>
                  <a:pt x="4019" y="4758"/>
                </a:lnTo>
                <a:lnTo>
                  <a:pt x="3907" y="4761"/>
                </a:lnTo>
                <a:lnTo>
                  <a:pt x="3794" y="4761"/>
                </a:lnTo>
                <a:lnTo>
                  <a:pt x="3683" y="4761"/>
                </a:lnTo>
                <a:lnTo>
                  <a:pt x="3572" y="4760"/>
                </a:lnTo>
                <a:lnTo>
                  <a:pt x="3459" y="4757"/>
                </a:lnTo>
                <a:lnTo>
                  <a:pt x="3347" y="4752"/>
                </a:lnTo>
                <a:lnTo>
                  <a:pt x="3237" y="4745"/>
                </a:lnTo>
                <a:lnTo>
                  <a:pt x="3128" y="4737"/>
                </a:lnTo>
                <a:lnTo>
                  <a:pt x="3018" y="4727"/>
                </a:lnTo>
                <a:lnTo>
                  <a:pt x="2911" y="4715"/>
                </a:lnTo>
                <a:lnTo>
                  <a:pt x="2805" y="4702"/>
                </a:lnTo>
                <a:lnTo>
                  <a:pt x="2700" y="4687"/>
                </a:lnTo>
                <a:lnTo>
                  <a:pt x="2596" y="4671"/>
                </a:lnTo>
                <a:lnTo>
                  <a:pt x="2495" y="4653"/>
                </a:lnTo>
                <a:lnTo>
                  <a:pt x="2394" y="4634"/>
                </a:lnTo>
                <a:lnTo>
                  <a:pt x="2298" y="4613"/>
                </a:lnTo>
                <a:lnTo>
                  <a:pt x="2202" y="4589"/>
                </a:lnTo>
                <a:lnTo>
                  <a:pt x="2110" y="4564"/>
                </a:lnTo>
                <a:lnTo>
                  <a:pt x="2022" y="4539"/>
                </a:lnTo>
                <a:lnTo>
                  <a:pt x="1934" y="4511"/>
                </a:lnTo>
                <a:lnTo>
                  <a:pt x="1850" y="4482"/>
                </a:lnTo>
                <a:lnTo>
                  <a:pt x="1770" y="4453"/>
                </a:lnTo>
                <a:lnTo>
                  <a:pt x="1694" y="4421"/>
                </a:lnTo>
                <a:lnTo>
                  <a:pt x="1621" y="4387"/>
                </a:lnTo>
                <a:lnTo>
                  <a:pt x="1552" y="4351"/>
                </a:lnTo>
                <a:lnTo>
                  <a:pt x="1485" y="4314"/>
                </a:lnTo>
                <a:lnTo>
                  <a:pt x="1424" y="4277"/>
                </a:lnTo>
                <a:lnTo>
                  <a:pt x="1368" y="4237"/>
                </a:lnTo>
                <a:lnTo>
                  <a:pt x="1340" y="4216"/>
                </a:lnTo>
                <a:lnTo>
                  <a:pt x="1314" y="4195"/>
                </a:lnTo>
                <a:lnTo>
                  <a:pt x="1290" y="4174"/>
                </a:lnTo>
                <a:lnTo>
                  <a:pt x="1267" y="4153"/>
                </a:lnTo>
                <a:lnTo>
                  <a:pt x="1245" y="4130"/>
                </a:lnTo>
                <a:lnTo>
                  <a:pt x="1224" y="4109"/>
                </a:lnTo>
                <a:lnTo>
                  <a:pt x="1205" y="4085"/>
                </a:lnTo>
                <a:lnTo>
                  <a:pt x="1187" y="4062"/>
                </a:lnTo>
                <a:lnTo>
                  <a:pt x="1169" y="4040"/>
                </a:lnTo>
                <a:lnTo>
                  <a:pt x="1154" y="4015"/>
                </a:lnTo>
                <a:lnTo>
                  <a:pt x="1140" y="3991"/>
                </a:lnTo>
                <a:lnTo>
                  <a:pt x="1127" y="3967"/>
                </a:lnTo>
                <a:lnTo>
                  <a:pt x="1116" y="3941"/>
                </a:lnTo>
                <a:lnTo>
                  <a:pt x="1104" y="3917"/>
                </a:lnTo>
                <a:lnTo>
                  <a:pt x="1104" y="3486"/>
                </a:lnTo>
                <a:lnTo>
                  <a:pt x="1001" y="3458"/>
                </a:lnTo>
                <a:lnTo>
                  <a:pt x="899" y="3429"/>
                </a:lnTo>
                <a:lnTo>
                  <a:pt x="802" y="3397"/>
                </a:lnTo>
                <a:lnTo>
                  <a:pt x="710" y="3365"/>
                </a:lnTo>
                <a:lnTo>
                  <a:pt x="622" y="3329"/>
                </a:lnTo>
                <a:lnTo>
                  <a:pt x="536" y="3292"/>
                </a:lnTo>
                <a:lnTo>
                  <a:pt x="496" y="3273"/>
                </a:lnTo>
                <a:lnTo>
                  <a:pt x="457" y="3252"/>
                </a:lnTo>
                <a:lnTo>
                  <a:pt x="420" y="3232"/>
                </a:lnTo>
                <a:lnTo>
                  <a:pt x="383" y="3211"/>
                </a:lnTo>
                <a:lnTo>
                  <a:pt x="347" y="3190"/>
                </a:lnTo>
                <a:lnTo>
                  <a:pt x="313" y="3168"/>
                </a:lnTo>
                <a:lnTo>
                  <a:pt x="281" y="3145"/>
                </a:lnTo>
                <a:lnTo>
                  <a:pt x="250" y="3123"/>
                </a:lnTo>
                <a:lnTo>
                  <a:pt x="221" y="3100"/>
                </a:lnTo>
                <a:lnTo>
                  <a:pt x="192" y="3076"/>
                </a:lnTo>
                <a:lnTo>
                  <a:pt x="166" y="3052"/>
                </a:lnTo>
                <a:lnTo>
                  <a:pt x="140" y="3027"/>
                </a:lnTo>
                <a:lnTo>
                  <a:pt x="118" y="3001"/>
                </a:lnTo>
                <a:lnTo>
                  <a:pt x="95" y="2976"/>
                </a:lnTo>
                <a:lnTo>
                  <a:pt x="76" y="2950"/>
                </a:lnTo>
                <a:lnTo>
                  <a:pt x="57" y="2922"/>
                </a:lnTo>
                <a:lnTo>
                  <a:pt x="40" y="2895"/>
                </a:lnTo>
                <a:lnTo>
                  <a:pt x="24" y="2867"/>
                </a:lnTo>
                <a:lnTo>
                  <a:pt x="11" y="2840"/>
                </a:lnTo>
                <a:lnTo>
                  <a:pt x="0" y="2811"/>
                </a:lnTo>
                <a:lnTo>
                  <a:pt x="0" y="1774"/>
                </a:lnTo>
                <a:lnTo>
                  <a:pt x="0" y="1749"/>
                </a:lnTo>
                <a:lnTo>
                  <a:pt x="3" y="1723"/>
                </a:lnTo>
                <a:lnTo>
                  <a:pt x="6" y="1697"/>
                </a:lnTo>
                <a:lnTo>
                  <a:pt x="11" y="1671"/>
                </a:lnTo>
                <a:lnTo>
                  <a:pt x="18" y="1647"/>
                </a:lnTo>
                <a:lnTo>
                  <a:pt x="26" y="1624"/>
                </a:lnTo>
                <a:lnTo>
                  <a:pt x="34" y="1600"/>
                </a:lnTo>
                <a:lnTo>
                  <a:pt x="45" y="1577"/>
                </a:lnTo>
                <a:lnTo>
                  <a:pt x="57" y="1555"/>
                </a:lnTo>
                <a:lnTo>
                  <a:pt x="68" y="1532"/>
                </a:lnTo>
                <a:lnTo>
                  <a:pt x="82" y="1511"/>
                </a:lnTo>
                <a:lnTo>
                  <a:pt x="97" y="1489"/>
                </a:lnTo>
                <a:lnTo>
                  <a:pt x="113" y="1469"/>
                </a:lnTo>
                <a:lnTo>
                  <a:pt x="129" y="1448"/>
                </a:lnTo>
                <a:lnTo>
                  <a:pt x="147" y="1427"/>
                </a:lnTo>
                <a:lnTo>
                  <a:pt x="166" y="1408"/>
                </a:lnTo>
                <a:lnTo>
                  <a:pt x="207" y="1371"/>
                </a:lnTo>
                <a:lnTo>
                  <a:pt x="250" y="1334"/>
                </a:lnTo>
                <a:lnTo>
                  <a:pt x="297" y="1300"/>
                </a:lnTo>
                <a:lnTo>
                  <a:pt x="347" y="1266"/>
                </a:lnTo>
                <a:lnTo>
                  <a:pt x="399" y="1235"/>
                </a:lnTo>
                <a:lnTo>
                  <a:pt x="454" y="1204"/>
                </a:lnTo>
                <a:lnTo>
                  <a:pt x="509" y="1175"/>
                </a:lnTo>
                <a:lnTo>
                  <a:pt x="567" y="1148"/>
                </a:lnTo>
                <a:lnTo>
                  <a:pt x="626" y="1122"/>
                </a:lnTo>
                <a:lnTo>
                  <a:pt x="688" y="1098"/>
                </a:lnTo>
                <a:lnTo>
                  <a:pt x="748" y="1075"/>
                </a:lnTo>
                <a:lnTo>
                  <a:pt x="811" y="1053"/>
                </a:lnTo>
                <a:lnTo>
                  <a:pt x="872" y="1033"/>
                </a:lnTo>
                <a:lnTo>
                  <a:pt x="933" y="1014"/>
                </a:lnTo>
                <a:lnTo>
                  <a:pt x="995" y="995"/>
                </a:lnTo>
                <a:lnTo>
                  <a:pt x="1056" y="978"/>
                </a:lnTo>
                <a:lnTo>
                  <a:pt x="1175" y="948"/>
                </a:lnTo>
                <a:lnTo>
                  <a:pt x="1287" y="922"/>
                </a:lnTo>
                <a:lnTo>
                  <a:pt x="1392" y="899"/>
                </a:lnTo>
                <a:lnTo>
                  <a:pt x="1485" y="882"/>
                </a:lnTo>
                <a:lnTo>
                  <a:pt x="1485" y="788"/>
                </a:lnTo>
                <a:lnTo>
                  <a:pt x="1487" y="759"/>
                </a:lnTo>
                <a:lnTo>
                  <a:pt x="1490" y="730"/>
                </a:lnTo>
                <a:lnTo>
                  <a:pt x="1495" y="702"/>
                </a:lnTo>
                <a:lnTo>
                  <a:pt x="1503" y="675"/>
                </a:lnTo>
                <a:lnTo>
                  <a:pt x="1513" y="647"/>
                </a:lnTo>
                <a:lnTo>
                  <a:pt x="1524" y="622"/>
                </a:lnTo>
                <a:lnTo>
                  <a:pt x="1537" y="596"/>
                </a:lnTo>
                <a:lnTo>
                  <a:pt x="1553" y="570"/>
                </a:lnTo>
                <a:lnTo>
                  <a:pt x="1571" y="546"/>
                </a:lnTo>
                <a:lnTo>
                  <a:pt x="1592" y="522"/>
                </a:lnTo>
                <a:lnTo>
                  <a:pt x="1613" y="497"/>
                </a:lnTo>
                <a:lnTo>
                  <a:pt x="1637" y="475"/>
                </a:lnTo>
                <a:lnTo>
                  <a:pt x="1663" y="452"/>
                </a:lnTo>
                <a:lnTo>
                  <a:pt x="1691" y="429"/>
                </a:lnTo>
                <a:lnTo>
                  <a:pt x="1721" y="408"/>
                </a:lnTo>
                <a:lnTo>
                  <a:pt x="1753" y="387"/>
                </a:lnTo>
                <a:lnTo>
                  <a:pt x="1787" y="367"/>
                </a:lnTo>
                <a:lnTo>
                  <a:pt x="1823" y="346"/>
                </a:lnTo>
                <a:lnTo>
                  <a:pt x="1860" y="326"/>
                </a:lnTo>
                <a:lnTo>
                  <a:pt x="1899" y="307"/>
                </a:lnTo>
                <a:lnTo>
                  <a:pt x="1941" y="287"/>
                </a:lnTo>
                <a:lnTo>
                  <a:pt x="1984" y="270"/>
                </a:lnTo>
                <a:lnTo>
                  <a:pt x="2030" y="252"/>
                </a:lnTo>
                <a:lnTo>
                  <a:pt x="2076" y="234"/>
                </a:lnTo>
                <a:lnTo>
                  <a:pt x="2125" y="216"/>
                </a:lnTo>
                <a:lnTo>
                  <a:pt x="2175" y="200"/>
                </a:lnTo>
                <a:lnTo>
                  <a:pt x="2281" y="168"/>
                </a:lnTo>
                <a:lnTo>
                  <a:pt x="2396" y="137"/>
                </a:lnTo>
                <a:lnTo>
                  <a:pt x="2517" y="108"/>
                </a:lnTo>
                <a:lnTo>
                  <a:pt x="2593" y="92"/>
                </a:lnTo>
                <a:lnTo>
                  <a:pt x="2672" y="77"/>
                </a:lnTo>
                <a:lnTo>
                  <a:pt x="2751" y="63"/>
                </a:lnTo>
                <a:lnTo>
                  <a:pt x="2832" y="50"/>
                </a:lnTo>
                <a:lnTo>
                  <a:pt x="2913" y="40"/>
                </a:lnTo>
                <a:lnTo>
                  <a:pt x="2994" y="31"/>
                </a:lnTo>
                <a:lnTo>
                  <a:pt x="3074" y="23"/>
                </a:lnTo>
                <a:lnTo>
                  <a:pt x="3157" y="15"/>
                </a:lnTo>
                <a:lnTo>
                  <a:pt x="3239" y="10"/>
                </a:lnTo>
                <a:lnTo>
                  <a:pt x="3321" y="5"/>
                </a:lnTo>
                <a:lnTo>
                  <a:pt x="3404" y="2"/>
                </a:lnTo>
                <a:lnTo>
                  <a:pt x="3486" y="0"/>
                </a:lnTo>
                <a:lnTo>
                  <a:pt x="3567" y="0"/>
                </a:lnTo>
                <a:lnTo>
                  <a:pt x="3649" y="0"/>
                </a:lnTo>
                <a:lnTo>
                  <a:pt x="3730" y="2"/>
                </a:lnTo>
                <a:lnTo>
                  <a:pt x="3811" y="5"/>
                </a:lnTo>
                <a:lnTo>
                  <a:pt x="3890" y="10"/>
                </a:lnTo>
                <a:lnTo>
                  <a:pt x="3969" y="15"/>
                </a:lnTo>
                <a:lnTo>
                  <a:pt x="4048" y="21"/>
                </a:lnTo>
                <a:lnTo>
                  <a:pt x="4125" y="27"/>
                </a:lnTo>
                <a:lnTo>
                  <a:pt x="4201" y="36"/>
                </a:lnTo>
                <a:lnTo>
                  <a:pt x="4276" y="45"/>
                </a:lnTo>
                <a:lnTo>
                  <a:pt x="4348" y="55"/>
                </a:lnTo>
                <a:lnTo>
                  <a:pt x="4421" y="66"/>
                </a:lnTo>
                <a:lnTo>
                  <a:pt x="4492" y="79"/>
                </a:lnTo>
                <a:lnTo>
                  <a:pt x="4560" y="92"/>
                </a:lnTo>
                <a:lnTo>
                  <a:pt x="4628" y="107"/>
                </a:lnTo>
                <a:lnTo>
                  <a:pt x="4692" y="121"/>
                </a:lnTo>
                <a:lnTo>
                  <a:pt x="4755" y="137"/>
                </a:lnTo>
                <a:lnTo>
                  <a:pt x="4816" y="153"/>
                </a:lnTo>
                <a:lnTo>
                  <a:pt x="4875" y="171"/>
                </a:lnTo>
                <a:lnTo>
                  <a:pt x="4931" y="189"/>
                </a:lnTo>
                <a:lnTo>
                  <a:pt x="5010" y="218"/>
                </a:lnTo>
                <a:lnTo>
                  <a:pt x="5084" y="247"/>
                </a:lnTo>
                <a:lnTo>
                  <a:pt x="5152" y="276"/>
                </a:lnTo>
                <a:lnTo>
                  <a:pt x="5217" y="308"/>
                </a:lnTo>
                <a:lnTo>
                  <a:pt x="5277" y="341"/>
                </a:lnTo>
                <a:lnTo>
                  <a:pt x="5331" y="375"/>
                </a:lnTo>
                <a:lnTo>
                  <a:pt x="5382" y="408"/>
                </a:lnTo>
                <a:lnTo>
                  <a:pt x="5404" y="426"/>
                </a:lnTo>
                <a:lnTo>
                  <a:pt x="5425" y="444"/>
                </a:lnTo>
                <a:lnTo>
                  <a:pt x="5446" y="463"/>
                </a:lnTo>
                <a:lnTo>
                  <a:pt x="5465" y="481"/>
                </a:lnTo>
                <a:lnTo>
                  <a:pt x="5483" y="501"/>
                </a:lnTo>
                <a:lnTo>
                  <a:pt x="5499" y="520"/>
                </a:lnTo>
                <a:lnTo>
                  <a:pt x="5514" y="539"/>
                </a:lnTo>
                <a:lnTo>
                  <a:pt x="5528" y="559"/>
                </a:lnTo>
                <a:lnTo>
                  <a:pt x="5540" y="578"/>
                </a:lnTo>
                <a:lnTo>
                  <a:pt x="5551" y="599"/>
                </a:lnTo>
                <a:lnTo>
                  <a:pt x="5561" y="618"/>
                </a:lnTo>
                <a:lnTo>
                  <a:pt x="5570" y="639"/>
                </a:lnTo>
                <a:lnTo>
                  <a:pt x="5577" y="660"/>
                </a:lnTo>
                <a:lnTo>
                  <a:pt x="5583" y="681"/>
                </a:lnTo>
                <a:lnTo>
                  <a:pt x="5587" y="704"/>
                </a:lnTo>
                <a:lnTo>
                  <a:pt x="5590" y="725"/>
                </a:lnTo>
                <a:lnTo>
                  <a:pt x="5591" y="748"/>
                </a:lnTo>
                <a:lnTo>
                  <a:pt x="5591" y="770"/>
                </a:lnTo>
                <a:lnTo>
                  <a:pt x="5570" y="1605"/>
                </a:lnTo>
                <a:lnTo>
                  <a:pt x="5559" y="1631"/>
                </a:lnTo>
                <a:lnTo>
                  <a:pt x="5548" y="1655"/>
                </a:lnTo>
                <a:lnTo>
                  <a:pt x="5533" y="1678"/>
                </a:lnTo>
                <a:lnTo>
                  <a:pt x="5520" y="1702"/>
                </a:lnTo>
                <a:lnTo>
                  <a:pt x="5504" y="1723"/>
                </a:lnTo>
                <a:lnTo>
                  <a:pt x="5488" y="1744"/>
                </a:lnTo>
                <a:lnTo>
                  <a:pt x="5470" y="1765"/>
                </a:lnTo>
                <a:lnTo>
                  <a:pt x="5451" y="1786"/>
                </a:lnTo>
                <a:lnTo>
                  <a:pt x="5430" y="1805"/>
                </a:lnTo>
                <a:lnTo>
                  <a:pt x="5409" y="1824"/>
                </a:lnTo>
                <a:lnTo>
                  <a:pt x="5385" y="1844"/>
                </a:lnTo>
                <a:lnTo>
                  <a:pt x="5361" y="1862"/>
                </a:lnTo>
                <a:lnTo>
                  <a:pt x="5335" y="1881"/>
                </a:lnTo>
                <a:lnTo>
                  <a:pt x="5309" y="1899"/>
                </a:lnTo>
                <a:lnTo>
                  <a:pt x="5251" y="1933"/>
                </a:lnTo>
                <a:lnTo>
                  <a:pt x="5249" y="2047"/>
                </a:lnTo>
                <a:close/>
                <a:moveTo>
                  <a:pt x="3362" y="3623"/>
                </a:moveTo>
                <a:lnTo>
                  <a:pt x="3362" y="3623"/>
                </a:lnTo>
                <a:lnTo>
                  <a:pt x="3544" y="3630"/>
                </a:lnTo>
                <a:lnTo>
                  <a:pt x="3636" y="3631"/>
                </a:lnTo>
                <a:lnTo>
                  <a:pt x="3730" y="3633"/>
                </a:lnTo>
                <a:lnTo>
                  <a:pt x="3823" y="3633"/>
                </a:lnTo>
                <a:lnTo>
                  <a:pt x="3917" y="3633"/>
                </a:lnTo>
                <a:lnTo>
                  <a:pt x="4012" y="3631"/>
                </a:lnTo>
                <a:lnTo>
                  <a:pt x="4106" y="3628"/>
                </a:lnTo>
                <a:lnTo>
                  <a:pt x="4201" y="3623"/>
                </a:lnTo>
                <a:lnTo>
                  <a:pt x="4297" y="3618"/>
                </a:lnTo>
                <a:lnTo>
                  <a:pt x="4390" y="3612"/>
                </a:lnTo>
                <a:lnTo>
                  <a:pt x="4484" y="3604"/>
                </a:lnTo>
                <a:lnTo>
                  <a:pt x="4576" y="3596"/>
                </a:lnTo>
                <a:lnTo>
                  <a:pt x="4668" y="3584"/>
                </a:lnTo>
                <a:lnTo>
                  <a:pt x="4758" y="3573"/>
                </a:lnTo>
                <a:lnTo>
                  <a:pt x="4849" y="3559"/>
                </a:lnTo>
                <a:lnTo>
                  <a:pt x="4938" y="3544"/>
                </a:lnTo>
                <a:lnTo>
                  <a:pt x="5023" y="3528"/>
                </a:lnTo>
                <a:lnTo>
                  <a:pt x="5109" y="3510"/>
                </a:lnTo>
                <a:lnTo>
                  <a:pt x="5191" y="3491"/>
                </a:lnTo>
                <a:lnTo>
                  <a:pt x="5273" y="3470"/>
                </a:lnTo>
                <a:lnTo>
                  <a:pt x="5351" y="3446"/>
                </a:lnTo>
                <a:lnTo>
                  <a:pt x="5428" y="3421"/>
                </a:lnTo>
                <a:lnTo>
                  <a:pt x="5503" y="3395"/>
                </a:lnTo>
                <a:lnTo>
                  <a:pt x="5574" y="3366"/>
                </a:lnTo>
                <a:lnTo>
                  <a:pt x="5641" y="3337"/>
                </a:lnTo>
                <a:lnTo>
                  <a:pt x="5706" y="3305"/>
                </a:lnTo>
                <a:lnTo>
                  <a:pt x="5769" y="3271"/>
                </a:lnTo>
                <a:lnTo>
                  <a:pt x="5827" y="3236"/>
                </a:lnTo>
                <a:lnTo>
                  <a:pt x="5882" y="3197"/>
                </a:lnTo>
                <a:lnTo>
                  <a:pt x="5908" y="3177"/>
                </a:lnTo>
                <a:lnTo>
                  <a:pt x="5934" y="3156"/>
                </a:lnTo>
                <a:lnTo>
                  <a:pt x="5958" y="3137"/>
                </a:lnTo>
                <a:lnTo>
                  <a:pt x="5981" y="3115"/>
                </a:lnTo>
                <a:lnTo>
                  <a:pt x="6002" y="3094"/>
                </a:lnTo>
                <a:lnTo>
                  <a:pt x="6021" y="3073"/>
                </a:lnTo>
                <a:lnTo>
                  <a:pt x="6037" y="3050"/>
                </a:lnTo>
                <a:lnTo>
                  <a:pt x="6052" y="3027"/>
                </a:lnTo>
                <a:lnTo>
                  <a:pt x="6063" y="3005"/>
                </a:lnTo>
                <a:lnTo>
                  <a:pt x="6073" y="2982"/>
                </a:lnTo>
                <a:lnTo>
                  <a:pt x="6081" y="2958"/>
                </a:lnTo>
                <a:lnTo>
                  <a:pt x="6086" y="2935"/>
                </a:lnTo>
                <a:lnTo>
                  <a:pt x="6087" y="2911"/>
                </a:lnTo>
                <a:lnTo>
                  <a:pt x="6087" y="2887"/>
                </a:lnTo>
                <a:lnTo>
                  <a:pt x="6086" y="2863"/>
                </a:lnTo>
                <a:lnTo>
                  <a:pt x="6079" y="2838"/>
                </a:lnTo>
                <a:lnTo>
                  <a:pt x="6073" y="2814"/>
                </a:lnTo>
                <a:lnTo>
                  <a:pt x="6061" y="2790"/>
                </a:lnTo>
                <a:lnTo>
                  <a:pt x="6048" y="2766"/>
                </a:lnTo>
                <a:lnTo>
                  <a:pt x="6034" y="2742"/>
                </a:lnTo>
                <a:lnTo>
                  <a:pt x="6014" y="2717"/>
                </a:lnTo>
                <a:lnTo>
                  <a:pt x="5995" y="2693"/>
                </a:lnTo>
                <a:lnTo>
                  <a:pt x="5971" y="2669"/>
                </a:lnTo>
                <a:lnTo>
                  <a:pt x="5945" y="2646"/>
                </a:lnTo>
                <a:lnTo>
                  <a:pt x="5916" y="2622"/>
                </a:lnTo>
                <a:lnTo>
                  <a:pt x="5884" y="2598"/>
                </a:lnTo>
                <a:lnTo>
                  <a:pt x="5850" y="2575"/>
                </a:lnTo>
                <a:lnTo>
                  <a:pt x="5813" y="2551"/>
                </a:lnTo>
                <a:lnTo>
                  <a:pt x="5772" y="2528"/>
                </a:lnTo>
                <a:lnTo>
                  <a:pt x="5729" y="2506"/>
                </a:lnTo>
                <a:lnTo>
                  <a:pt x="5683" y="2483"/>
                </a:lnTo>
                <a:lnTo>
                  <a:pt x="5633" y="2462"/>
                </a:lnTo>
                <a:lnTo>
                  <a:pt x="5582" y="2440"/>
                </a:lnTo>
                <a:lnTo>
                  <a:pt x="5527" y="2419"/>
                </a:lnTo>
                <a:lnTo>
                  <a:pt x="5469" y="2398"/>
                </a:lnTo>
                <a:lnTo>
                  <a:pt x="5407" y="2378"/>
                </a:lnTo>
                <a:lnTo>
                  <a:pt x="5327" y="2354"/>
                </a:lnTo>
                <a:lnTo>
                  <a:pt x="5241" y="2330"/>
                </a:lnTo>
                <a:lnTo>
                  <a:pt x="5228" y="2816"/>
                </a:lnTo>
                <a:lnTo>
                  <a:pt x="5209" y="2858"/>
                </a:lnTo>
                <a:lnTo>
                  <a:pt x="5186" y="2898"/>
                </a:lnTo>
                <a:lnTo>
                  <a:pt x="5159" y="2939"/>
                </a:lnTo>
                <a:lnTo>
                  <a:pt x="5130" y="2977"/>
                </a:lnTo>
                <a:lnTo>
                  <a:pt x="5097" y="3014"/>
                </a:lnTo>
                <a:lnTo>
                  <a:pt x="5062" y="3052"/>
                </a:lnTo>
                <a:lnTo>
                  <a:pt x="5023" y="3085"/>
                </a:lnTo>
                <a:lnTo>
                  <a:pt x="4981" y="3121"/>
                </a:lnTo>
                <a:lnTo>
                  <a:pt x="4938" y="3153"/>
                </a:lnTo>
                <a:lnTo>
                  <a:pt x="4891" y="3186"/>
                </a:lnTo>
                <a:lnTo>
                  <a:pt x="4841" y="3216"/>
                </a:lnTo>
                <a:lnTo>
                  <a:pt x="4789" y="3247"/>
                </a:lnTo>
                <a:lnTo>
                  <a:pt x="4736" y="3274"/>
                </a:lnTo>
                <a:lnTo>
                  <a:pt x="4679" y="3303"/>
                </a:lnTo>
                <a:lnTo>
                  <a:pt x="4619" y="3329"/>
                </a:lnTo>
                <a:lnTo>
                  <a:pt x="4560" y="3355"/>
                </a:lnTo>
                <a:lnTo>
                  <a:pt x="4497" y="3379"/>
                </a:lnTo>
                <a:lnTo>
                  <a:pt x="4432" y="3404"/>
                </a:lnTo>
                <a:lnTo>
                  <a:pt x="4364" y="3426"/>
                </a:lnTo>
                <a:lnTo>
                  <a:pt x="4297" y="3447"/>
                </a:lnTo>
                <a:lnTo>
                  <a:pt x="4225" y="3468"/>
                </a:lnTo>
                <a:lnTo>
                  <a:pt x="4154" y="3486"/>
                </a:lnTo>
                <a:lnTo>
                  <a:pt x="4080" y="3505"/>
                </a:lnTo>
                <a:lnTo>
                  <a:pt x="4006" y="3521"/>
                </a:lnTo>
                <a:lnTo>
                  <a:pt x="3928" y="3538"/>
                </a:lnTo>
                <a:lnTo>
                  <a:pt x="3851" y="3554"/>
                </a:lnTo>
                <a:lnTo>
                  <a:pt x="3772" y="3568"/>
                </a:lnTo>
                <a:lnTo>
                  <a:pt x="3693" y="3581"/>
                </a:lnTo>
                <a:lnTo>
                  <a:pt x="3610" y="3592"/>
                </a:lnTo>
                <a:lnTo>
                  <a:pt x="3528" y="3604"/>
                </a:lnTo>
                <a:lnTo>
                  <a:pt x="3446" y="3613"/>
                </a:lnTo>
                <a:lnTo>
                  <a:pt x="3362" y="3623"/>
                </a:lnTo>
                <a:close/>
                <a:moveTo>
                  <a:pt x="1991" y="3630"/>
                </a:moveTo>
                <a:lnTo>
                  <a:pt x="1991" y="4254"/>
                </a:lnTo>
                <a:lnTo>
                  <a:pt x="2059" y="4277"/>
                </a:lnTo>
                <a:lnTo>
                  <a:pt x="2130" y="4298"/>
                </a:lnTo>
                <a:lnTo>
                  <a:pt x="2206" y="4319"/>
                </a:lnTo>
                <a:lnTo>
                  <a:pt x="2286" y="4338"/>
                </a:lnTo>
                <a:lnTo>
                  <a:pt x="2369" y="4359"/>
                </a:lnTo>
                <a:lnTo>
                  <a:pt x="2457" y="4379"/>
                </a:lnTo>
                <a:lnTo>
                  <a:pt x="2548" y="4396"/>
                </a:lnTo>
                <a:lnTo>
                  <a:pt x="2645" y="4414"/>
                </a:lnTo>
                <a:lnTo>
                  <a:pt x="2695" y="4422"/>
                </a:lnTo>
                <a:lnTo>
                  <a:pt x="2763" y="4432"/>
                </a:lnTo>
                <a:lnTo>
                  <a:pt x="2763" y="3702"/>
                </a:lnTo>
                <a:lnTo>
                  <a:pt x="2679" y="3691"/>
                </a:lnTo>
                <a:lnTo>
                  <a:pt x="2598" y="3680"/>
                </a:lnTo>
                <a:lnTo>
                  <a:pt x="2522" y="3667"/>
                </a:lnTo>
                <a:lnTo>
                  <a:pt x="2448" y="3655"/>
                </a:lnTo>
                <a:lnTo>
                  <a:pt x="2333" y="3651"/>
                </a:lnTo>
                <a:lnTo>
                  <a:pt x="2218" y="3646"/>
                </a:lnTo>
                <a:lnTo>
                  <a:pt x="2104" y="3638"/>
                </a:lnTo>
                <a:lnTo>
                  <a:pt x="1991" y="3630"/>
                </a:lnTo>
                <a:close/>
                <a:moveTo>
                  <a:pt x="2528" y="1161"/>
                </a:moveTo>
                <a:lnTo>
                  <a:pt x="2528" y="1161"/>
                </a:lnTo>
                <a:lnTo>
                  <a:pt x="2433" y="1138"/>
                </a:lnTo>
                <a:lnTo>
                  <a:pt x="2344" y="1117"/>
                </a:lnTo>
                <a:lnTo>
                  <a:pt x="2262" y="1095"/>
                </a:lnTo>
                <a:lnTo>
                  <a:pt x="2188" y="1072"/>
                </a:lnTo>
                <a:lnTo>
                  <a:pt x="2118" y="1048"/>
                </a:lnTo>
                <a:lnTo>
                  <a:pt x="2057" y="1025"/>
                </a:lnTo>
                <a:lnTo>
                  <a:pt x="2002" y="1001"/>
                </a:lnTo>
                <a:lnTo>
                  <a:pt x="1954" y="977"/>
                </a:lnTo>
                <a:lnTo>
                  <a:pt x="1912" y="953"/>
                </a:lnTo>
                <a:lnTo>
                  <a:pt x="1876" y="927"/>
                </a:lnTo>
                <a:lnTo>
                  <a:pt x="1862" y="914"/>
                </a:lnTo>
                <a:lnTo>
                  <a:pt x="1847" y="903"/>
                </a:lnTo>
                <a:lnTo>
                  <a:pt x="1836" y="890"/>
                </a:lnTo>
                <a:lnTo>
                  <a:pt x="1825" y="877"/>
                </a:lnTo>
                <a:lnTo>
                  <a:pt x="1816" y="864"/>
                </a:lnTo>
                <a:lnTo>
                  <a:pt x="1808" y="851"/>
                </a:lnTo>
                <a:lnTo>
                  <a:pt x="1802" y="838"/>
                </a:lnTo>
                <a:lnTo>
                  <a:pt x="1799" y="827"/>
                </a:lnTo>
                <a:lnTo>
                  <a:pt x="1795" y="814"/>
                </a:lnTo>
                <a:lnTo>
                  <a:pt x="1794" y="801"/>
                </a:lnTo>
                <a:lnTo>
                  <a:pt x="1794" y="788"/>
                </a:lnTo>
                <a:lnTo>
                  <a:pt x="1795" y="775"/>
                </a:lnTo>
                <a:lnTo>
                  <a:pt x="1799" y="762"/>
                </a:lnTo>
                <a:lnTo>
                  <a:pt x="1804" y="749"/>
                </a:lnTo>
                <a:lnTo>
                  <a:pt x="1808" y="736"/>
                </a:lnTo>
                <a:lnTo>
                  <a:pt x="1816" y="725"/>
                </a:lnTo>
                <a:lnTo>
                  <a:pt x="1826" y="712"/>
                </a:lnTo>
                <a:lnTo>
                  <a:pt x="1836" y="699"/>
                </a:lnTo>
                <a:lnTo>
                  <a:pt x="1847" y="686"/>
                </a:lnTo>
                <a:lnTo>
                  <a:pt x="1862" y="673"/>
                </a:lnTo>
                <a:lnTo>
                  <a:pt x="1892" y="649"/>
                </a:lnTo>
                <a:lnTo>
                  <a:pt x="1928" y="623"/>
                </a:lnTo>
                <a:lnTo>
                  <a:pt x="1970" y="599"/>
                </a:lnTo>
                <a:lnTo>
                  <a:pt x="2018" y="575"/>
                </a:lnTo>
                <a:lnTo>
                  <a:pt x="2070" y="551"/>
                </a:lnTo>
                <a:lnTo>
                  <a:pt x="2128" y="526"/>
                </a:lnTo>
                <a:lnTo>
                  <a:pt x="2191" y="504"/>
                </a:lnTo>
                <a:lnTo>
                  <a:pt x="2260" y="481"/>
                </a:lnTo>
                <a:lnTo>
                  <a:pt x="2335" y="459"/>
                </a:lnTo>
                <a:lnTo>
                  <a:pt x="2412" y="436"/>
                </a:lnTo>
                <a:lnTo>
                  <a:pt x="2496" y="415"/>
                </a:lnTo>
                <a:lnTo>
                  <a:pt x="2585" y="394"/>
                </a:lnTo>
                <a:lnTo>
                  <a:pt x="2693" y="371"/>
                </a:lnTo>
                <a:lnTo>
                  <a:pt x="2803" y="352"/>
                </a:lnTo>
                <a:lnTo>
                  <a:pt x="2914" y="336"/>
                </a:lnTo>
                <a:lnTo>
                  <a:pt x="3027" y="321"/>
                </a:lnTo>
                <a:lnTo>
                  <a:pt x="3140" y="310"/>
                </a:lnTo>
                <a:lnTo>
                  <a:pt x="3255" y="302"/>
                </a:lnTo>
                <a:lnTo>
                  <a:pt x="3368" y="297"/>
                </a:lnTo>
                <a:lnTo>
                  <a:pt x="3483" y="294"/>
                </a:lnTo>
                <a:lnTo>
                  <a:pt x="3596" y="292"/>
                </a:lnTo>
                <a:lnTo>
                  <a:pt x="3709" y="294"/>
                </a:lnTo>
                <a:lnTo>
                  <a:pt x="3820" y="299"/>
                </a:lnTo>
                <a:lnTo>
                  <a:pt x="3930" y="305"/>
                </a:lnTo>
                <a:lnTo>
                  <a:pt x="4038" y="313"/>
                </a:lnTo>
                <a:lnTo>
                  <a:pt x="4143" y="325"/>
                </a:lnTo>
                <a:lnTo>
                  <a:pt x="4246" y="337"/>
                </a:lnTo>
                <a:lnTo>
                  <a:pt x="4347" y="352"/>
                </a:lnTo>
                <a:lnTo>
                  <a:pt x="2528" y="1161"/>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49" name="Rectangle 48">
            <a:extLst>
              <a:ext uri="{FF2B5EF4-FFF2-40B4-BE49-F238E27FC236}">
                <a16:creationId xmlns:a16="http://schemas.microsoft.com/office/drawing/2014/main" id="{9A65B7E1-394A-4466-92DE-F09A96AB4344}"/>
              </a:ext>
            </a:extLst>
          </p:cNvPr>
          <p:cNvSpPr/>
          <p:nvPr/>
        </p:nvSpPr>
        <p:spPr>
          <a:xfrm>
            <a:off x="609914" y="3275832"/>
            <a:ext cx="10965993" cy="225135"/>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50" name="TextBox 49">
            <a:extLst>
              <a:ext uri="{FF2B5EF4-FFF2-40B4-BE49-F238E27FC236}">
                <a16:creationId xmlns:a16="http://schemas.microsoft.com/office/drawing/2014/main" id="{46FF3C2B-AAEF-4E95-A1D4-E907038E08C0}"/>
              </a:ext>
            </a:extLst>
          </p:cNvPr>
          <p:cNvSpPr txBox="1"/>
          <p:nvPr/>
        </p:nvSpPr>
        <p:spPr>
          <a:xfrm>
            <a:off x="866934" y="3309890"/>
            <a:ext cx="3163487"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chemeClr val="bg2"/>
                </a:solidFill>
                <a:effectLst/>
                <a:uLnTx/>
                <a:uFillTx/>
                <a:latin typeface="EYInterstate Light" panose="02000506000000020004" pitchFamily="2" charset="0"/>
              </a:rPr>
              <a:t>3. Pakalpojumu izmaksas</a:t>
            </a:r>
          </a:p>
        </p:txBody>
      </p:sp>
      <p:sp>
        <p:nvSpPr>
          <p:cNvPr id="52" name="Abgerundetes Rechteck 35">
            <a:extLst>
              <a:ext uri="{FF2B5EF4-FFF2-40B4-BE49-F238E27FC236}">
                <a16:creationId xmlns:a16="http://schemas.microsoft.com/office/drawing/2014/main" id="{70031140-4373-4683-938F-96F234815B90}"/>
              </a:ext>
            </a:extLst>
          </p:cNvPr>
          <p:cNvSpPr/>
          <p:nvPr/>
        </p:nvSpPr>
        <p:spPr bwMode="gray">
          <a:xfrm>
            <a:off x="609913" y="5195674"/>
            <a:ext cx="10965992" cy="619237"/>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1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Netiek sniegti.</a:t>
            </a:r>
            <a:endParaRPr kumimoji="0" lang="en-IN" sz="11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53" name="Freeform 69">
            <a:extLst>
              <a:ext uri="{FF2B5EF4-FFF2-40B4-BE49-F238E27FC236}">
                <a16:creationId xmlns:a16="http://schemas.microsoft.com/office/drawing/2014/main" id="{F110D281-FF07-49B7-A941-1E89714A6738}"/>
              </a:ext>
            </a:extLst>
          </p:cNvPr>
          <p:cNvSpPr>
            <a:spLocks noChangeAspect="1" noEditPoints="1"/>
          </p:cNvSpPr>
          <p:nvPr/>
        </p:nvSpPr>
        <p:spPr bwMode="auto">
          <a:xfrm>
            <a:off x="789159" y="5398733"/>
            <a:ext cx="669581" cy="344331"/>
          </a:xfrm>
          <a:custGeom>
            <a:avLst/>
            <a:gdLst>
              <a:gd name="T0" fmla="*/ 2147483647 w 6464"/>
              <a:gd name="T1" fmla="*/ 2147483647 h 4763"/>
              <a:gd name="T2" fmla="*/ 2147483647 w 6464"/>
              <a:gd name="T3" fmla="*/ 2147483647 h 4763"/>
              <a:gd name="T4" fmla="*/ 2147483647 w 6464"/>
              <a:gd name="T5" fmla="*/ 2147483647 h 4763"/>
              <a:gd name="T6" fmla="*/ 2147483647 w 6464"/>
              <a:gd name="T7" fmla="*/ 2147483647 h 4763"/>
              <a:gd name="T8" fmla="*/ 2147483647 w 6464"/>
              <a:gd name="T9" fmla="*/ 2147483647 h 4763"/>
              <a:gd name="T10" fmla="*/ 2147483647 w 6464"/>
              <a:gd name="T11" fmla="*/ 2147483647 h 4763"/>
              <a:gd name="T12" fmla="*/ 2147483647 w 6464"/>
              <a:gd name="T13" fmla="*/ 2147483647 h 4763"/>
              <a:gd name="T14" fmla="*/ 2147483647 w 6464"/>
              <a:gd name="T15" fmla="*/ 2147483647 h 4763"/>
              <a:gd name="T16" fmla="*/ 2147483647 w 6464"/>
              <a:gd name="T17" fmla="*/ 2147483647 h 4763"/>
              <a:gd name="T18" fmla="*/ 2147483647 w 6464"/>
              <a:gd name="T19" fmla="*/ 2147483647 h 4763"/>
              <a:gd name="T20" fmla="*/ 2147483647 w 6464"/>
              <a:gd name="T21" fmla="*/ 2147483647 h 4763"/>
              <a:gd name="T22" fmla="*/ 2147483647 w 6464"/>
              <a:gd name="T23" fmla="*/ 2147483647 h 4763"/>
              <a:gd name="T24" fmla="*/ 2147483647 w 6464"/>
              <a:gd name="T25" fmla="*/ 2147483647 h 4763"/>
              <a:gd name="T26" fmla="*/ 2147483647 w 6464"/>
              <a:gd name="T27" fmla="*/ 2147483647 h 4763"/>
              <a:gd name="T28" fmla="*/ 2147483647 w 6464"/>
              <a:gd name="T29" fmla="*/ 2147483647 h 4763"/>
              <a:gd name="T30" fmla="*/ 2147483647 w 6464"/>
              <a:gd name="T31" fmla="*/ 2147483647 h 4763"/>
              <a:gd name="T32" fmla="*/ 2147483647 w 6464"/>
              <a:gd name="T33" fmla="*/ 2147483647 h 4763"/>
              <a:gd name="T34" fmla="*/ 2147483647 w 6464"/>
              <a:gd name="T35" fmla="*/ 2147483647 h 4763"/>
              <a:gd name="T36" fmla="*/ 2147483647 w 6464"/>
              <a:gd name="T37" fmla="*/ 2147483647 h 4763"/>
              <a:gd name="T38" fmla="*/ 2147483647 w 6464"/>
              <a:gd name="T39" fmla="*/ 2147483647 h 4763"/>
              <a:gd name="T40" fmla="*/ 2147483647 w 6464"/>
              <a:gd name="T41" fmla="*/ 2147483647 h 4763"/>
              <a:gd name="T42" fmla="*/ 2147483647 w 6464"/>
              <a:gd name="T43" fmla="*/ 2147483647 h 4763"/>
              <a:gd name="T44" fmla="*/ 2147483647 w 6464"/>
              <a:gd name="T45" fmla="*/ 2147483647 h 4763"/>
              <a:gd name="T46" fmla="*/ 2147483647 w 6464"/>
              <a:gd name="T47" fmla="*/ 2147483647 h 4763"/>
              <a:gd name="T48" fmla="*/ 2147483647 w 6464"/>
              <a:gd name="T49" fmla="*/ 2147483647 h 4763"/>
              <a:gd name="T50" fmla="*/ 2147483647 w 6464"/>
              <a:gd name="T51" fmla="*/ 2147483647 h 4763"/>
              <a:gd name="T52" fmla="*/ 2147483647 w 6464"/>
              <a:gd name="T53" fmla="*/ 2147483647 h 4763"/>
              <a:gd name="T54" fmla="*/ 2147483647 w 6464"/>
              <a:gd name="T55" fmla="*/ 2147483647 h 4763"/>
              <a:gd name="T56" fmla="*/ 2147483647 w 6464"/>
              <a:gd name="T57" fmla="*/ 2147483647 h 4763"/>
              <a:gd name="T58" fmla="*/ 2147483647 w 6464"/>
              <a:gd name="T59" fmla="*/ 2147483647 h 4763"/>
              <a:gd name="T60" fmla="*/ 2147483647 w 6464"/>
              <a:gd name="T61" fmla="*/ 2147483647 h 4763"/>
              <a:gd name="T62" fmla="*/ 2147483647 w 6464"/>
              <a:gd name="T63" fmla="*/ 2147483647 h 4763"/>
              <a:gd name="T64" fmla="*/ 2147483647 w 6464"/>
              <a:gd name="T65" fmla="*/ 2147483647 h 4763"/>
              <a:gd name="T66" fmla="*/ 2147483647 w 6464"/>
              <a:gd name="T67" fmla="*/ 2147483647 h 4763"/>
              <a:gd name="T68" fmla="*/ 2147483647 w 6464"/>
              <a:gd name="T69" fmla="*/ 2147483647 h 4763"/>
              <a:gd name="T70" fmla="*/ 2147483647 w 6464"/>
              <a:gd name="T71" fmla="*/ 2147483647 h 4763"/>
              <a:gd name="T72" fmla="*/ 2147483647 w 6464"/>
              <a:gd name="T73" fmla="*/ 2147483647 h 4763"/>
              <a:gd name="T74" fmla="*/ 2147483647 w 6464"/>
              <a:gd name="T75" fmla="*/ 2147483647 h 4763"/>
              <a:gd name="T76" fmla="*/ 2147483647 w 6464"/>
              <a:gd name="T77" fmla="*/ 2147483647 h 4763"/>
              <a:gd name="T78" fmla="*/ 2147483647 w 6464"/>
              <a:gd name="T79" fmla="*/ 2147483647 h 4763"/>
              <a:gd name="T80" fmla="*/ 2147483647 w 6464"/>
              <a:gd name="T81" fmla="*/ 2147483647 h 4763"/>
              <a:gd name="T82" fmla="*/ 2147483647 w 6464"/>
              <a:gd name="T83" fmla="*/ 2147483647 h 4763"/>
              <a:gd name="T84" fmla="*/ 2147483647 w 6464"/>
              <a:gd name="T85" fmla="*/ 2147483647 h 4763"/>
              <a:gd name="T86" fmla="*/ 2147483647 w 6464"/>
              <a:gd name="T87" fmla="*/ 2147483647 h 4763"/>
              <a:gd name="T88" fmla="*/ 2147483647 w 6464"/>
              <a:gd name="T89" fmla="*/ 2147483647 h 4763"/>
              <a:gd name="T90" fmla="*/ 2147483647 w 6464"/>
              <a:gd name="T91" fmla="*/ 2147483647 h 4763"/>
              <a:gd name="T92" fmla="*/ 2147483647 w 6464"/>
              <a:gd name="T93" fmla="*/ 2147483647 h 4763"/>
              <a:gd name="T94" fmla="*/ 2147483647 w 6464"/>
              <a:gd name="T95" fmla="*/ 2147483647 h 4763"/>
              <a:gd name="T96" fmla="*/ 2147483647 w 6464"/>
              <a:gd name="T97" fmla="*/ 2147483647 h 4763"/>
              <a:gd name="T98" fmla="*/ 2147483647 w 6464"/>
              <a:gd name="T99" fmla="*/ 2147483647 h 4763"/>
              <a:gd name="T100" fmla="*/ 2147483647 w 6464"/>
              <a:gd name="T101" fmla="*/ 2147483647 h 4763"/>
              <a:gd name="T102" fmla="*/ 2147483647 w 6464"/>
              <a:gd name="T103" fmla="*/ 2147483647 h 4763"/>
              <a:gd name="T104" fmla="*/ 2147483647 w 6464"/>
              <a:gd name="T105" fmla="*/ 2147483647 h 4763"/>
              <a:gd name="T106" fmla="*/ 2147483647 w 6464"/>
              <a:gd name="T107" fmla="*/ 2147483647 h 4763"/>
              <a:gd name="T108" fmla="*/ 2147483647 w 6464"/>
              <a:gd name="T109" fmla="*/ 2147483647 h 4763"/>
              <a:gd name="T110" fmla="*/ 2147483647 w 6464"/>
              <a:gd name="T111" fmla="*/ 2147483647 h 4763"/>
              <a:gd name="T112" fmla="*/ 2147483647 w 6464"/>
              <a:gd name="T113" fmla="*/ 2147483647 h 4763"/>
              <a:gd name="T114" fmla="*/ 2147483647 w 6464"/>
              <a:gd name="T115" fmla="*/ 2147483647 h 4763"/>
              <a:gd name="T116" fmla="*/ 2147483647 w 6464"/>
              <a:gd name="T117" fmla="*/ 2147483647 h 4763"/>
              <a:gd name="T118" fmla="*/ 2147483647 w 6464"/>
              <a:gd name="T119" fmla="*/ 2147483647 h 4763"/>
              <a:gd name="T120" fmla="*/ 2147483647 w 6464"/>
              <a:gd name="T121" fmla="*/ 2147483647 h 4763"/>
              <a:gd name="T122" fmla="*/ 2147483647 w 6464"/>
              <a:gd name="T123" fmla="*/ 2147483647 h 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464"/>
              <a:gd name="T187" fmla="*/ 0 h 4763"/>
              <a:gd name="T188" fmla="*/ 6464 w 6464"/>
              <a:gd name="T189" fmla="*/ 4763 h 47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464" h="4763">
                <a:moveTo>
                  <a:pt x="1890" y="254"/>
                </a:moveTo>
                <a:lnTo>
                  <a:pt x="1890" y="254"/>
                </a:lnTo>
                <a:lnTo>
                  <a:pt x="1801" y="256"/>
                </a:lnTo>
                <a:lnTo>
                  <a:pt x="1713" y="259"/>
                </a:lnTo>
                <a:lnTo>
                  <a:pt x="1628" y="267"/>
                </a:lnTo>
                <a:lnTo>
                  <a:pt x="1545" y="277"/>
                </a:lnTo>
                <a:lnTo>
                  <a:pt x="1462" y="288"/>
                </a:lnTo>
                <a:lnTo>
                  <a:pt x="1383" y="304"/>
                </a:lnTo>
                <a:lnTo>
                  <a:pt x="1305" y="319"/>
                </a:lnTo>
                <a:lnTo>
                  <a:pt x="1230" y="339"/>
                </a:lnTo>
                <a:lnTo>
                  <a:pt x="1155" y="361"/>
                </a:lnTo>
                <a:lnTo>
                  <a:pt x="1086" y="385"/>
                </a:lnTo>
                <a:lnTo>
                  <a:pt x="1017" y="410"/>
                </a:lnTo>
                <a:lnTo>
                  <a:pt x="950" y="437"/>
                </a:lnTo>
                <a:lnTo>
                  <a:pt x="887" y="466"/>
                </a:lnTo>
                <a:lnTo>
                  <a:pt x="826" y="497"/>
                </a:lnTo>
                <a:lnTo>
                  <a:pt x="768" y="529"/>
                </a:lnTo>
                <a:lnTo>
                  <a:pt x="712" y="564"/>
                </a:lnTo>
                <a:lnTo>
                  <a:pt x="660" y="599"/>
                </a:lnTo>
                <a:lnTo>
                  <a:pt x="609" y="637"/>
                </a:lnTo>
                <a:lnTo>
                  <a:pt x="563" y="675"/>
                </a:lnTo>
                <a:lnTo>
                  <a:pt x="518" y="715"/>
                </a:lnTo>
                <a:lnTo>
                  <a:pt x="478" y="756"/>
                </a:lnTo>
                <a:lnTo>
                  <a:pt x="440" y="798"/>
                </a:lnTo>
                <a:lnTo>
                  <a:pt x="405" y="841"/>
                </a:lnTo>
                <a:lnTo>
                  <a:pt x="375" y="884"/>
                </a:lnTo>
                <a:lnTo>
                  <a:pt x="346" y="928"/>
                </a:lnTo>
                <a:lnTo>
                  <a:pt x="323" y="974"/>
                </a:lnTo>
                <a:lnTo>
                  <a:pt x="302" y="1019"/>
                </a:lnTo>
                <a:lnTo>
                  <a:pt x="284" y="1066"/>
                </a:lnTo>
                <a:lnTo>
                  <a:pt x="272" y="1112"/>
                </a:lnTo>
                <a:lnTo>
                  <a:pt x="262" y="1159"/>
                </a:lnTo>
                <a:lnTo>
                  <a:pt x="259" y="1182"/>
                </a:lnTo>
                <a:lnTo>
                  <a:pt x="256" y="1206"/>
                </a:lnTo>
                <a:lnTo>
                  <a:pt x="254" y="1230"/>
                </a:lnTo>
                <a:lnTo>
                  <a:pt x="254" y="1254"/>
                </a:lnTo>
                <a:lnTo>
                  <a:pt x="254" y="1279"/>
                </a:lnTo>
                <a:lnTo>
                  <a:pt x="256" y="1305"/>
                </a:lnTo>
                <a:lnTo>
                  <a:pt x="259" y="1330"/>
                </a:lnTo>
                <a:lnTo>
                  <a:pt x="264" y="1356"/>
                </a:lnTo>
                <a:lnTo>
                  <a:pt x="269" y="1379"/>
                </a:lnTo>
                <a:lnTo>
                  <a:pt x="275" y="1405"/>
                </a:lnTo>
                <a:lnTo>
                  <a:pt x="283" y="1430"/>
                </a:lnTo>
                <a:lnTo>
                  <a:pt x="291" y="1454"/>
                </a:lnTo>
                <a:lnTo>
                  <a:pt x="300" y="1480"/>
                </a:lnTo>
                <a:lnTo>
                  <a:pt x="310" y="1503"/>
                </a:lnTo>
                <a:lnTo>
                  <a:pt x="323" y="1527"/>
                </a:lnTo>
                <a:lnTo>
                  <a:pt x="334" y="1551"/>
                </a:lnTo>
                <a:lnTo>
                  <a:pt x="362" y="1599"/>
                </a:lnTo>
                <a:lnTo>
                  <a:pt x="394" y="1646"/>
                </a:lnTo>
                <a:lnTo>
                  <a:pt x="431" y="1693"/>
                </a:lnTo>
                <a:lnTo>
                  <a:pt x="469" y="1737"/>
                </a:lnTo>
                <a:lnTo>
                  <a:pt x="512" y="1780"/>
                </a:lnTo>
                <a:lnTo>
                  <a:pt x="558" y="1823"/>
                </a:lnTo>
                <a:lnTo>
                  <a:pt x="609" y="1866"/>
                </a:lnTo>
                <a:lnTo>
                  <a:pt x="661" y="1906"/>
                </a:lnTo>
                <a:lnTo>
                  <a:pt x="717" y="1945"/>
                </a:lnTo>
                <a:lnTo>
                  <a:pt x="776" y="1983"/>
                </a:lnTo>
                <a:lnTo>
                  <a:pt x="2823" y="3242"/>
                </a:lnTo>
                <a:lnTo>
                  <a:pt x="2843" y="3194"/>
                </a:lnTo>
                <a:lnTo>
                  <a:pt x="2867" y="3147"/>
                </a:lnTo>
                <a:lnTo>
                  <a:pt x="2894" y="3101"/>
                </a:lnTo>
                <a:lnTo>
                  <a:pt x="2924" y="3056"/>
                </a:lnTo>
                <a:lnTo>
                  <a:pt x="2956" y="3013"/>
                </a:lnTo>
                <a:lnTo>
                  <a:pt x="2991" y="2970"/>
                </a:lnTo>
                <a:lnTo>
                  <a:pt x="3029" y="2929"/>
                </a:lnTo>
                <a:lnTo>
                  <a:pt x="3069" y="2888"/>
                </a:lnTo>
                <a:lnTo>
                  <a:pt x="3112" y="2848"/>
                </a:lnTo>
                <a:lnTo>
                  <a:pt x="3157" y="2810"/>
                </a:lnTo>
                <a:lnTo>
                  <a:pt x="3203" y="2773"/>
                </a:lnTo>
                <a:lnTo>
                  <a:pt x="3252" y="2738"/>
                </a:lnTo>
                <a:lnTo>
                  <a:pt x="3303" y="2703"/>
                </a:lnTo>
                <a:lnTo>
                  <a:pt x="3355" y="2672"/>
                </a:lnTo>
                <a:lnTo>
                  <a:pt x="3411" y="2640"/>
                </a:lnTo>
                <a:lnTo>
                  <a:pt x="3466" y="2610"/>
                </a:lnTo>
                <a:lnTo>
                  <a:pt x="3525" y="2581"/>
                </a:lnTo>
                <a:lnTo>
                  <a:pt x="3586" y="2554"/>
                </a:lnTo>
                <a:lnTo>
                  <a:pt x="3648" y="2529"/>
                </a:lnTo>
                <a:lnTo>
                  <a:pt x="3711" y="2505"/>
                </a:lnTo>
                <a:lnTo>
                  <a:pt x="3776" y="2482"/>
                </a:lnTo>
                <a:lnTo>
                  <a:pt x="3842" y="2462"/>
                </a:lnTo>
                <a:lnTo>
                  <a:pt x="3910" y="2443"/>
                </a:lnTo>
                <a:lnTo>
                  <a:pt x="3978" y="2425"/>
                </a:lnTo>
                <a:lnTo>
                  <a:pt x="4048" y="2411"/>
                </a:lnTo>
                <a:lnTo>
                  <a:pt x="4120" y="2397"/>
                </a:lnTo>
                <a:lnTo>
                  <a:pt x="4191" y="2385"/>
                </a:lnTo>
                <a:lnTo>
                  <a:pt x="4264" y="2374"/>
                </a:lnTo>
                <a:lnTo>
                  <a:pt x="4339" y="2366"/>
                </a:lnTo>
                <a:lnTo>
                  <a:pt x="4414" y="2360"/>
                </a:lnTo>
                <a:lnTo>
                  <a:pt x="4488" y="2357"/>
                </a:lnTo>
                <a:lnTo>
                  <a:pt x="4565" y="2354"/>
                </a:lnTo>
                <a:lnTo>
                  <a:pt x="4792" y="2487"/>
                </a:lnTo>
                <a:lnTo>
                  <a:pt x="4703" y="2482"/>
                </a:lnTo>
                <a:lnTo>
                  <a:pt x="4611" y="2481"/>
                </a:lnTo>
                <a:lnTo>
                  <a:pt x="4520" y="2482"/>
                </a:lnTo>
                <a:lnTo>
                  <a:pt x="4430" y="2487"/>
                </a:lnTo>
                <a:lnTo>
                  <a:pt x="4342" y="2494"/>
                </a:lnTo>
                <a:lnTo>
                  <a:pt x="4255" y="2503"/>
                </a:lnTo>
                <a:lnTo>
                  <a:pt x="4171" y="2516"/>
                </a:lnTo>
                <a:lnTo>
                  <a:pt x="4088" y="2532"/>
                </a:lnTo>
                <a:lnTo>
                  <a:pt x="4007" y="2549"/>
                </a:lnTo>
                <a:lnTo>
                  <a:pt x="3927" y="2568"/>
                </a:lnTo>
                <a:lnTo>
                  <a:pt x="3851" y="2590"/>
                </a:lnTo>
                <a:lnTo>
                  <a:pt x="3776" y="2616"/>
                </a:lnTo>
                <a:lnTo>
                  <a:pt x="3705" y="2641"/>
                </a:lnTo>
                <a:lnTo>
                  <a:pt x="3635" y="2672"/>
                </a:lnTo>
                <a:lnTo>
                  <a:pt x="3567" y="2702"/>
                </a:lnTo>
                <a:lnTo>
                  <a:pt x="3501" y="2734"/>
                </a:lnTo>
                <a:lnTo>
                  <a:pt x="3439" y="2768"/>
                </a:lnTo>
                <a:lnTo>
                  <a:pt x="3381" y="2805"/>
                </a:lnTo>
                <a:lnTo>
                  <a:pt x="3325" y="2843"/>
                </a:lnTo>
                <a:lnTo>
                  <a:pt x="3271" y="2883"/>
                </a:lnTo>
                <a:lnTo>
                  <a:pt x="3220" y="2924"/>
                </a:lnTo>
                <a:lnTo>
                  <a:pt x="3174" y="2966"/>
                </a:lnTo>
                <a:lnTo>
                  <a:pt x="3129" y="3010"/>
                </a:lnTo>
                <a:lnTo>
                  <a:pt x="3088" y="3055"/>
                </a:lnTo>
                <a:lnTo>
                  <a:pt x="3052" y="3101"/>
                </a:lnTo>
                <a:lnTo>
                  <a:pt x="3018" y="3148"/>
                </a:lnTo>
                <a:lnTo>
                  <a:pt x="2988" y="3198"/>
                </a:lnTo>
                <a:lnTo>
                  <a:pt x="2961" y="3247"/>
                </a:lnTo>
                <a:lnTo>
                  <a:pt x="2950" y="3272"/>
                </a:lnTo>
                <a:lnTo>
                  <a:pt x="2939" y="3296"/>
                </a:lnTo>
                <a:lnTo>
                  <a:pt x="2929" y="3322"/>
                </a:lnTo>
                <a:lnTo>
                  <a:pt x="2920" y="3349"/>
                </a:lnTo>
                <a:lnTo>
                  <a:pt x="2912" y="3374"/>
                </a:lnTo>
                <a:lnTo>
                  <a:pt x="2905" y="3399"/>
                </a:lnTo>
                <a:lnTo>
                  <a:pt x="2899" y="3426"/>
                </a:lnTo>
                <a:lnTo>
                  <a:pt x="2894" y="3452"/>
                </a:lnTo>
                <a:lnTo>
                  <a:pt x="2891" y="3479"/>
                </a:lnTo>
                <a:lnTo>
                  <a:pt x="2888" y="3504"/>
                </a:lnTo>
                <a:lnTo>
                  <a:pt x="2886" y="3531"/>
                </a:lnTo>
                <a:lnTo>
                  <a:pt x="2886" y="3558"/>
                </a:lnTo>
                <a:lnTo>
                  <a:pt x="2886" y="3582"/>
                </a:lnTo>
                <a:lnTo>
                  <a:pt x="515" y="2118"/>
                </a:lnTo>
                <a:lnTo>
                  <a:pt x="485" y="2099"/>
                </a:lnTo>
                <a:lnTo>
                  <a:pt x="455" y="2079"/>
                </a:lnTo>
                <a:lnTo>
                  <a:pt x="426" y="2058"/>
                </a:lnTo>
                <a:lnTo>
                  <a:pt x="399" y="2037"/>
                </a:lnTo>
                <a:lnTo>
                  <a:pt x="372" y="2015"/>
                </a:lnTo>
                <a:lnTo>
                  <a:pt x="346" y="1993"/>
                </a:lnTo>
                <a:lnTo>
                  <a:pt x="321" y="1971"/>
                </a:lnTo>
                <a:lnTo>
                  <a:pt x="297" y="1947"/>
                </a:lnTo>
                <a:lnTo>
                  <a:pt x="273" y="1923"/>
                </a:lnTo>
                <a:lnTo>
                  <a:pt x="251" y="1899"/>
                </a:lnTo>
                <a:lnTo>
                  <a:pt x="229" y="1874"/>
                </a:lnTo>
                <a:lnTo>
                  <a:pt x="208" y="1848"/>
                </a:lnTo>
                <a:lnTo>
                  <a:pt x="189" y="1821"/>
                </a:lnTo>
                <a:lnTo>
                  <a:pt x="170" y="1796"/>
                </a:lnTo>
                <a:lnTo>
                  <a:pt x="153" y="1769"/>
                </a:lnTo>
                <a:lnTo>
                  <a:pt x="135" y="1742"/>
                </a:lnTo>
                <a:lnTo>
                  <a:pt x="119" y="1713"/>
                </a:lnTo>
                <a:lnTo>
                  <a:pt x="103" y="1685"/>
                </a:lnTo>
                <a:lnTo>
                  <a:pt x="91" y="1656"/>
                </a:lnTo>
                <a:lnTo>
                  <a:pt x="76" y="1627"/>
                </a:lnTo>
                <a:lnTo>
                  <a:pt x="65" y="1597"/>
                </a:lnTo>
                <a:lnTo>
                  <a:pt x="54" y="1569"/>
                </a:lnTo>
                <a:lnTo>
                  <a:pt x="43" y="1538"/>
                </a:lnTo>
                <a:lnTo>
                  <a:pt x="35" y="1507"/>
                </a:lnTo>
                <a:lnTo>
                  <a:pt x="27" y="1476"/>
                </a:lnTo>
                <a:lnTo>
                  <a:pt x="19" y="1446"/>
                </a:lnTo>
                <a:lnTo>
                  <a:pt x="14" y="1414"/>
                </a:lnTo>
                <a:lnTo>
                  <a:pt x="10" y="1383"/>
                </a:lnTo>
                <a:lnTo>
                  <a:pt x="5" y="1351"/>
                </a:lnTo>
                <a:lnTo>
                  <a:pt x="2" y="1319"/>
                </a:lnTo>
                <a:lnTo>
                  <a:pt x="0" y="1286"/>
                </a:lnTo>
                <a:lnTo>
                  <a:pt x="0" y="1254"/>
                </a:lnTo>
                <a:lnTo>
                  <a:pt x="0" y="1219"/>
                </a:lnTo>
                <a:lnTo>
                  <a:pt x="3" y="1186"/>
                </a:lnTo>
                <a:lnTo>
                  <a:pt x="6" y="1152"/>
                </a:lnTo>
                <a:lnTo>
                  <a:pt x="11" y="1119"/>
                </a:lnTo>
                <a:lnTo>
                  <a:pt x="16" y="1085"/>
                </a:lnTo>
                <a:lnTo>
                  <a:pt x="24" y="1052"/>
                </a:lnTo>
                <a:lnTo>
                  <a:pt x="32" y="1020"/>
                </a:lnTo>
                <a:lnTo>
                  <a:pt x="41" y="989"/>
                </a:lnTo>
                <a:lnTo>
                  <a:pt x="51" y="957"/>
                </a:lnTo>
                <a:lnTo>
                  <a:pt x="64" y="925"/>
                </a:lnTo>
                <a:lnTo>
                  <a:pt x="76" y="895"/>
                </a:lnTo>
                <a:lnTo>
                  <a:pt x="91" y="865"/>
                </a:lnTo>
                <a:lnTo>
                  <a:pt x="105" y="834"/>
                </a:lnTo>
                <a:lnTo>
                  <a:pt x="121" y="804"/>
                </a:lnTo>
                <a:lnTo>
                  <a:pt x="138" y="776"/>
                </a:lnTo>
                <a:lnTo>
                  <a:pt x="157" y="747"/>
                </a:lnTo>
                <a:lnTo>
                  <a:pt x="176" y="718"/>
                </a:lnTo>
                <a:lnTo>
                  <a:pt x="195" y="690"/>
                </a:lnTo>
                <a:lnTo>
                  <a:pt x="218" y="663"/>
                </a:lnTo>
                <a:lnTo>
                  <a:pt x="240" y="636"/>
                </a:lnTo>
                <a:lnTo>
                  <a:pt x="262" y="609"/>
                </a:lnTo>
                <a:lnTo>
                  <a:pt x="288" y="583"/>
                </a:lnTo>
                <a:lnTo>
                  <a:pt x="312" y="558"/>
                </a:lnTo>
                <a:lnTo>
                  <a:pt x="339" y="532"/>
                </a:lnTo>
                <a:lnTo>
                  <a:pt x="393" y="483"/>
                </a:lnTo>
                <a:lnTo>
                  <a:pt x="450" y="437"/>
                </a:lnTo>
                <a:lnTo>
                  <a:pt x="512" y="393"/>
                </a:lnTo>
                <a:lnTo>
                  <a:pt x="575" y="350"/>
                </a:lnTo>
                <a:lnTo>
                  <a:pt x="642" y="310"/>
                </a:lnTo>
                <a:lnTo>
                  <a:pt x="712" y="272"/>
                </a:lnTo>
                <a:lnTo>
                  <a:pt x="784" y="235"/>
                </a:lnTo>
                <a:lnTo>
                  <a:pt x="858" y="202"/>
                </a:lnTo>
                <a:lnTo>
                  <a:pt x="936" y="170"/>
                </a:lnTo>
                <a:lnTo>
                  <a:pt x="1014" y="141"/>
                </a:lnTo>
                <a:lnTo>
                  <a:pt x="1095" y="116"/>
                </a:lnTo>
                <a:lnTo>
                  <a:pt x="1179" y="92"/>
                </a:lnTo>
                <a:lnTo>
                  <a:pt x="1264" y="70"/>
                </a:lnTo>
                <a:lnTo>
                  <a:pt x="1349" y="52"/>
                </a:lnTo>
                <a:lnTo>
                  <a:pt x="1437" y="37"/>
                </a:lnTo>
                <a:lnTo>
                  <a:pt x="1526" y="24"/>
                </a:lnTo>
                <a:lnTo>
                  <a:pt x="1615" y="13"/>
                </a:lnTo>
                <a:lnTo>
                  <a:pt x="1707" y="6"/>
                </a:lnTo>
                <a:lnTo>
                  <a:pt x="1798" y="2"/>
                </a:lnTo>
                <a:lnTo>
                  <a:pt x="1890" y="0"/>
                </a:lnTo>
                <a:lnTo>
                  <a:pt x="1982" y="2"/>
                </a:lnTo>
                <a:lnTo>
                  <a:pt x="2074" y="6"/>
                </a:lnTo>
                <a:lnTo>
                  <a:pt x="2165" y="13"/>
                </a:lnTo>
                <a:lnTo>
                  <a:pt x="2255" y="24"/>
                </a:lnTo>
                <a:lnTo>
                  <a:pt x="2344" y="37"/>
                </a:lnTo>
                <a:lnTo>
                  <a:pt x="2432" y="52"/>
                </a:lnTo>
                <a:lnTo>
                  <a:pt x="2518" y="70"/>
                </a:lnTo>
                <a:lnTo>
                  <a:pt x="2602" y="92"/>
                </a:lnTo>
                <a:lnTo>
                  <a:pt x="2684" y="116"/>
                </a:lnTo>
                <a:lnTo>
                  <a:pt x="2766" y="141"/>
                </a:lnTo>
                <a:lnTo>
                  <a:pt x="2845" y="170"/>
                </a:lnTo>
                <a:lnTo>
                  <a:pt x="2921" y="202"/>
                </a:lnTo>
                <a:lnTo>
                  <a:pt x="2996" y="235"/>
                </a:lnTo>
                <a:lnTo>
                  <a:pt x="3069" y="272"/>
                </a:lnTo>
                <a:lnTo>
                  <a:pt x="3139" y="310"/>
                </a:lnTo>
                <a:lnTo>
                  <a:pt x="3206" y="350"/>
                </a:lnTo>
                <a:lnTo>
                  <a:pt x="3269" y="393"/>
                </a:lnTo>
                <a:lnTo>
                  <a:pt x="3330" y="437"/>
                </a:lnTo>
                <a:lnTo>
                  <a:pt x="3389" y="483"/>
                </a:lnTo>
                <a:lnTo>
                  <a:pt x="3443" y="532"/>
                </a:lnTo>
                <a:lnTo>
                  <a:pt x="3468" y="558"/>
                </a:lnTo>
                <a:lnTo>
                  <a:pt x="3493" y="583"/>
                </a:lnTo>
                <a:lnTo>
                  <a:pt x="3517" y="609"/>
                </a:lnTo>
                <a:lnTo>
                  <a:pt x="3541" y="636"/>
                </a:lnTo>
                <a:lnTo>
                  <a:pt x="3563" y="663"/>
                </a:lnTo>
                <a:lnTo>
                  <a:pt x="3584" y="690"/>
                </a:lnTo>
                <a:lnTo>
                  <a:pt x="3605" y="718"/>
                </a:lnTo>
                <a:lnTo>
                  <a:pt x="3624" y="747"/>
                </a:lnTo>
                <a:lnTo>
                  <a:pt x="3643" y="776"/>
                </a:lnTo>
                <a:lnTo>
                  <a:pt x="3659" y="804"/>
                </a:lnTo>
                <a:lnTo>
                  <a:pt x="3676" y="834"/>
                </a:lnTo>
                <a:lnTo>
                  <a:pt x="3691" y="865"/>
                </a:lnTo>
                <a:lnTo>
                  <a:pt x="3705" y="895"/>
                </a:lnTo>
                <a:lnTo>
                  <a:pt x="3718" y="925"/>
                </a:lnTo>
                <a:lnTo>
                  <a:pt x="3729" y="957"/>
                </a:lnTo>
                <a:lnTo>
                  <a:pt x="3740" y="989"/>
                </a:lnTo>
                <a:lnTo>
                  <a:pt x="3749" y="1020"/>
                </a:lnTo>
                <a:lnTo>
                  <a:pt x="3757" y="1052"/>
                </a:lnTo>
                <a:lnTo>
                  <a:pt x="3764" y="1085"/>
                </a:lnTo>
                <a:lnTo>
                  <a:pt x="3770" y="1119"/>
                </a:lnTo>
                <a:lnTo>
                  <a:pt x="3775" y="1152"/>
                </a:lnTo>
                <a:lnTo>
                  <a:pt x="3778" y="1186"/>
                </a:lnTo>
                <a:lnTo>
                  <a:pt x="3780" y="1219"/>
                </a:lnTo>
                <a:lnTo>
                  <a:pt x="3781" y="1254"/>
                </a:lnTo>
                <a:lnTo>
                  <a:pt x="3780" y="1286"/>
                </a:lnTo>
                <a:lnTo>
                  <a:pt x="3778" y="1317"/>
                </a:lnTo>
                <a:lnTo>
                  <a:pt x="3775" y="1349"/>
                </a:lnTo>
                <a:lnTo>
                  <a:pt x="3772" y="1381"/>
                </a:lnTo>
                <a:lnTo>
                  <a:pt x="3767" y="1411"/>
                </a:lnTo>
                <a:lnTo>
                  <a:pt x="3760" y="1441"/>
                </a:lnTo>
                <a:lnTo>
                  <a:pt x="3753" y="1472"/>
                </a:lnTo>
                <a:lnTo>
                  <a:pt x="3745" y="1502"/>
                </a:lnTo>
                <a:lnTo>
                  <a:pt x="3737" y="1532"/>
                </a:lnTo>
                <a:lnTo>
                  <a:pt x="3726" y="1561"/>
                </a:lnTo>
                <a:lnTo>
                  <a:pt x="3714" y="1589"/>
                </a:lnTo>
                <a:lnTo>
                  <a:pt x="3703" y="1618"/>
                </a:lnTo>
                <a:lnTo>
                  <a:pt x="3689" y="1646"/>
                </a:lnTo>
                <a:lnTo>
                  <a:pt x="3675" y="1673"/>
                </a:lnTo>
                <a:lnTo>
                  <a:pt x="3660" y="1702"/>
                </a:lnTo>
                <a:lnTo>
                  <a:pt x="3644" y="1729"/>
                </a:lnTo>
                <a:lnTo>
                  <a:pt x="3609" y="1782"/>
                </a:lnTo>
                <a:lnTo>
                  <a:pt x="3573" y="1834"/>
                </a:lnTo>
                <a:lnTo>
                  <a:pt x="3532" y="1883"/>
                </a:lnTo>
                <a:lnTo>
                  <a:pt x="3486" y="1933"/>
                </a:lnTo>
                <a:lnTo>
                  <a:pt x="3438" y="1979"/>
                </a:lnTo>
                <a:lnTo>
                  <a:pt x="3389" y="2025"/>
                </a:lnTo>
                <a:lnTo>
                  <a:pt x="3335" y="2068"/>
                </a:lnTo>
                <a:lnTo>
                  <a:pt x="3277" y="2109"/>
                </a:lnTo>
                <a:lnTo>
                  <a:pt x="3218" y="2149"/>
                </a:lnTo>
                <a:lnTo>
                  <a:pt x="3158" y="2187"/>
                </a:lnTo>
                <a:lnTo>
                  <a:pt x="3095" y="2223"/>
                </a:lnTo>
                <a:lnTo>
                  <a:pt x="3028" y="2258"/>
                </a:lnTo>
                <a:lnTo>
                  <a:pt x="2959" y="2290"/>
                </a:lnTo>
                <a:lnTo>
                  <a:pt x="2889" y="2320"/>
                </a:lnTo>
                <a:lnTo>
                  <a:pt x="2816" y="2347"/>
                </a:lnTo>
                <a:lnTo>
                  <a:pt x="2743" y="2374"/>
                </a:lnTo>
                <a:lnTo>
                  <a:pt x="2667" y="2398"/>
                </a:lnTo>
                <a:lnTo>
                  <a:pt x="2589" y="2419"/>
                </a:lnTo>
                <a:lnTo>
                  <a:pt x="2511" y="2440"/>
                </a:lnTo>
                <a:lnTo>
                  <a:pt x="2430" y="2455"/>
                </a:lnTo>
                <a:lnTo>
                  <a:pt x="2349" y="2471"/>
                </a:lnTo>
                <a:lnTo>
                  <a:pt x="2266" y="2482"/>
                </a:lnTo>
                <a:lnTo>
                  <a:pt x="2184" y="2494"/>
                </a:lnTo>
                <a:lnTo>
                  <a:pt x="2100" y="2500"/>
                </a:lnTo>
                <a:lnTo>
                  <a:pt x="1683" y="2246"/>
                </a:lnTo>
                <a:lnTo>
                  <a:pt x="1734" y="2250"/>
                </a:lnTo>
                <a:lnTo>
                  <a:pt x="1786" y="2252"/>
                </a:lnTo>
                <a:lnTo>
                  <a:pt x="1837" y="2254"/>
                </a:lnTo>
                <a:lnTo>
                  <a:pt x="1890" y="2254"/>
                </a:lnTo>
                <a:lnTo>
                  <a:pt x="1979" y="2252"/>
                </a:lnTo>
                <a:lnTo>
                  <a:pt x="2066" y="2249"/>
                </a:lnTo>
                <a:lnTo>
                  <a:pt x="2152" y="2241"/>
                </a:lnTo>
                <a:lnTo>
                  <a:pt x="2236" y="2231"/>
                </a:lnTo>
                <a:lnTo>
                  <a:pt x="2319" y="2220"/>
                </a:lnTo>
                <a:lnTo>
                  <a:pt x="2398" y="2206"/>
                </a:lnTo>
                <a:lnTo>
                  <a:pt x="2476" y="2188"/>
                </a:lnTo>
                <a:lnTo>
                  <a:pt x="2551" y="2169"/>
                </a:lnTo>
                <a:lnTo>
                  <a:pt x="2624" y="2147"/>
                </a:lnTo>
                <a:lnTo>
                  <a:pt x="2696" y="2125"/>
                </a:lnTo>
                <a:lnTo>
                  <a:pt x="2764" y="2098"/>
                </a:lnTo>
                <a:lnTo>
                  <a:pt x="2831" y="2071"/>
                </a:lnTo>
                <a:lnTo>
                  <a:pt x="2894" y="2042"/>
                </a:lnTo>
                <a:lnTo>
                  <a:pt x="2955" y="2010"/>
                </a:lnTo>
                <a:lnTo>
                  <a:pt x="3013" y="1979"/>
                </a:lnTo>
                <a:lnTo>
                  <a:pt x="3069" y="1944"/>
                </a:lnTo>
                <a:lnTo>
                  <a:pt x="3122" y="1909"/>
                </a:lnTo>
                <a:lnTo>
                  <a:pt x="3171" y="1871"/>
                </a:lnTo>
                <a:lnTo>
                  <a:pt x="3218" y="1832"/>
                </a:lnTo>
                <a:lnTo>
                  <a:pt x="3261" y="1793"/>
                </a:lnTo>
                <a:lnTo>
                  <a:pt x="3303" y="1753"/>
                </a:lnTo>
                <a:lnTo>
                  <a:pt x="3341" y="1710"/>
                </a:lnTo>
                <a:lnTo>
                  <a:pt x="3374" y="1667"/>
                </a:lnTo>
                <a:lnTo>
                  <a:pt x="3406" y="1624"/>
                </a:lnTo>
                <a:lnTo>
                  <a:pt x="3433" y="1580"/>
                </a:lnTo>
                <a:lnTo>
                  <a:pt x="3457" y="1534"/>
                </a:lnTo>
                <a:lnTo>
                  <a:pt x="3478" y="1489"/>
                </a:lnTo>
                <a:lnTo>
                  <a:pt x="3495" y="1443"/>
                </a:lnTo>
                <a:lnTo>
                  <a:pt x="3509" y="1395"/>
                </a:lnTo>
                <a:lnTo>
                  <a:pt x="3519" y="1349"/>
                </a:lnTo>
                <a:lnTo>
                  <a:pt x="3522" y="1325"/>
                </a:lnTo>
                <a:lnTo>
                  <a:pt x="3524" y="1302"/>
                </a:lnTo>
                <a:lnTo>
                  <a:pt x="3525" y="1278"/>
                </a:lnTo>
                <a:lnTo>
                  <a:pt x="3527" y="1254"/>
                </a:lnTo>
                <a:lnTo>
                  <a:pt x="3525" y="1230"/>
                </a:lnTo>
                <a:lnTo>
                  <a:pt x="3524" y="1206"/>
                </a:lnTo>
                <a:lnTo>
                  <a:pt x="3522" y="1182"/>
                </a:lnTo>
                <a:lnTo>
                  <a:pt x="3519" y="1159"/>
                </a:lnTo>
                <a:lnTo>
                  <a:pt x="3509" y="1112"/>
                </a:lnTo>
                <a:lnTo>
                  <a:pt x="3495" y="1066"/>
                </a:lnTo>
                <a:lnTo>
                  <a:pt x="3478" y="1019"/>
                </a:lnTo>
                <a:lnTo>
                  <a:pt x="3457" y="974"/>
                </a:lnTo>
                <a:lnTo>
                  <a:pt x="3433" y="928"/>
                </a:lnTo>
                <a:lnTo>
                  <a:pt x="3406" y="884"/>
                </a:lnTo>
                <a:lnTo>
                  <a:pt x="3374" y="841"/>
                </a:lnTo>
                <a:lnTo>
                  <a:pt x="3341" y="798"/>
                </a:lnTo>
                <a:lnTo>
                  <a:pt x="3303" y="756"/>
                </a:lnTo>
                <a:lnTo>
                  <a:pt x="3261" y="715"/>
                </a:lnTo>
                <a:lnTo>
                  <a:pt x="3218" y="675"/>
                </a:lnTo>
                <a:lnTo>
                  <a:pt x="3171" y="637"/>
                </a:lnTo>
                <a:lnTo>
                  <a:pt x="3122" y="599"/>
                </a:lnTo>
                <a:lnTo>
                  <a:pt x="3069" y="564"/>
                </a:lnTo>
                <a:lnTo>
                  <a:pt x="3013" y="529"/>
                </a:lnTo>
                <a:lnTo>
                  <a:pt x="2955" y="497"/>
                </a:lnTo>
                <a:lnTo>
                  <a:pt x="2894" y="466"/>
                </a:lnTo>
                <a:lnTo>
                  <a:pt x="2831" y="437"/>
                </a:lnTo>
                <a:lnTo>
                  <a:pt x="2764" y="410"/>
                </a:lnTo>
                <a:lnTo>
                  <a:pt x="2696" y="385"/>
                </a:lnTo>
                <a:lnTo>
                  <a:pt x="2624" y="361"/>
                </a:lnTo>
                <a:lnTo>
                  <a:pt x="2551" y="339"/>
                </a:lnTo>
                <a:lnTo>
                  <a:pt x="2476" y="319"/>
                </a:lnTo>
                <a:lnTo>
                  <a:pt x="2398" y="304"/>
                </a:lnTo>
                <a:lnTo>
                  <a:pt x="2319" y="288"/>
                </a:lnTo>
                <a:lnTo>
                  <a:pt x="2236" y="277"/>
                </a:lnTo>
                <a:lnTo>
                  <a:pt x="2152" y="267"/>
                </a:lnTo>
                <a:lnTo>
                  <a:pt x="2066" y="259"/>
                </a:lnTo>
                <a:lnTo>
                  <a:pt x="1979" y="256"/>
                </a:lnTo>
                <a:lnTo>
                  <a:pt x="1890" y="254"/>
                </a:lnTo>
                <a:close/>
                <a:moveTo>
                  <a:pt x="2788" y="907"/>
                </a:moveTo>
                <a:lnTo>
                  <a:pt x="927" y="907"/>
                </a:lnTo>
                <a:lnTo>
                  <a:pt x="927" y="780"/>
                </a:lnTo>
                <a:lnTo>
                  <a:pt x="2788" y="780"/>
                </a:lnTo>
                <a:lnTo>
                  <a:pt x="2788" y="907"/>
                </a:lnTo>
                <a:close/>
                <a:moveTo>
                  <a:pt x="2150" y="1313"/>
                </a:moveTo>
                <a:lnTo>
                  <a:pt x="927" y="1313"/>
                </a:lnTo>
                <a:lnTo>
                  <a:pt x="927" y="1186"/>
                </a:lnTo>
                <a:lnTo>
                  <a:pt x="2150" y="1186"/>
                </a:lnTo>
                <a:lnTo>
                  <a:pt x="2150" y="1313"/>
                </a:lnTo>
                <a:close/>
                <a:moveTo>
                  <a:pt x="2788" y="1718"/>
                </a:moveTo>
                <a:lnTo>
                  <a:pt x="927" y="1718"/>
                </a:lnTo>
                <a:lnTo>
                  <a:pt x="927" y="1591"/>
                </a:lnTo>
                <a:lnTo>
                  <a:pt x="2788" y="1591"/>
                </a:lnTo>
                <a:lnTo>
                  <a:pt x="2788" y="1718"/>
                </a:lnTo>
                <a:close/>
                <a:moveTo>
                  <a:pt x="4628" y="4062"/>
                </a:moveTo>
                <a:lnTo>
                  <a:pt x="3740" y="4062"/>
                </a:lnTo>
                <a:lnTo>
                  <a:pt x="3740" y="3935"/>
                </a:lnTo>
                <a:lnTo>
                  <a:pt x="4628" y="3935"/>
                </a:lnTo>
                <a:lnTo>
                  <a:pt x="4628" y="4062"/>
                </a:lnTo>
                <a:close/>
                <a:moveTo>
                  <a:pt x="5601" y="3657"/>
                </a:moveTo>
                <a:lnTo>
                  <a:pt x="3740" y="3657"/>
                </a:lnTo>
                <a:lnTo>
                  <a:pt x="3740" y="3530"/>
                </a:lnTo>
                <a:lnTo>
                  <a:pt x="5601" y="3530"/>
                </a:lnTo>
                <a:lnTo>
                  <a:pt x="5601" y="3657"/>
                </a:lnTo>
                <a:close/>
                <a:moveTo>
                  <a:pt x="5601" y="3252"/>
                </a:moveTo>
                <a:lnTo>
                  <a:pt x="3740" y="3252"/>
                </a:lnTo>
                <a:lnTo>
                  <a:pt x="3740" y="3124"/>
                </a:lnTo>
                <a:lnTo>
                  <a:pt x="5601" y="3124"/>
                </a:lnTo>
                <a:lnTo>
                  <a:pt x="5601" y="3252"/>
                </a:lnTo>
                <a:close/>
                <a:moveTo>
                  <a:pt x="3010" y="3956"/>
                </a:moveTo>
                <a:lnTo>
                  <a:pt x="3010" y="3956"/>
                </a:lnTo>
                <a:lnTo>
                  <a:pt x="3034" y="3992"/>
                </a:lnTo>
                <a:lnTo>
                  <a:pt x="3061" y="4027"/>
                </a:lnTo>
                <a:lnTo>
                  <a:pt x="3090" y="4062"/>
                </a:lnTo>
                <a:lnTo>
                  <a:pt x="3120" y="4097"/>
                </a:lnTo>
                <a:lnTo>
                  <a:pt x="3152" y="4130"/>
                </a:lnTo>
                <a:lnTo>
                  <a:pt x="3187" y="4164"/>
                </a:lnTo>
                <a:lnTo>
                  <a:pt x="3223" y="4196"/>
                </a:lnTo>
                <a:lnTo>
                  <a:pt x="3261" y="4226"/>
                </a:lnTo>
                <a:lnTo>
                  <a:pt x="3301" y="4258"/>
                </a:lnTo>
                <a:lnTo>
                  <a:pt x="3342" y="4286"/>
                </a:lnTo>
                <a:lnTo>
                  <a:pt x="3385" y="4315"/>
                </a:lnTo>
                <a:lnTo>
                  <a:pt x="3430" y="4342"/>
                </a:lnTo>
                <a:lnTo>
                  <a:pt x="3476" y="4369"/>
                </a:lnTo>
                <a:lnTo>
                  <a:pt x="3525" y="4394"/>
                </a:lnTo>
                <a:lnTo>
                  <a:pt x="3575" y="4418"/>
                </a:lnTo>
                <a:lnTo>
                  <a:pt x="3625" y="4442"/>
                </a:lnTo>
                <a:lnTo>
                  <a:pt x="3678" y="4464"/>
                </a:lnTo>
                <a:lnTo>
                  <a:pt x="3732" y="4485"/>
                </a:lnTo>
                <a:lnTo>
                  <a:pt x="3787" y="4506"/>
                </a:lnTo>
                <a:lnTo>
                  <a:pt x="3843" y="4523"/>
                </a:lnTo>
                <a:lnTo>
                  <a:pt x="3902" y="4541"/>
                </a:lnTo>
                <a:lnTo>
                  <a:pt x="3961" y="4556"/>
                </a:lnTo>
                <a:lnTo>
                  <a:pt x="4021" y="4572"/>
                </a:lnTo>
                <a:lnTo>
                  <a:pt x="4082" y="4585"/>
                </a:lnTo>
                <a:lnTo>
                  <a:pt x="4145" y="4596"/>
                </a:lnTo>
                <a:lnTo>
                  <a:pt x="4209" y="4607"/>
                </a:lnTo>
                <a:lnTo>
                  <a:pt x="4274" y="4615"/>
                </a:lnTo>
                <a:lnTo>
                  <a:pt x="4339" y="4623"/>
                </a:lnTo>
                <a:lnTo>
                  <a:pt x="4406" y="4630"/>
                </a:lnTo>
                <a:lnTo>
                  <a:pt x="4474" y="4633"/>
                </a:lnTo>
                <a:lnTo>
                  <a:pt x="4542" y="4636"/>
                </a:lnTo>
                <a:lnTo>
                  <a:pt x="4611" y="4636"/>
                </a:lnTo>
                <a:lnTo>
                  <a:pt x="4703" y="4634"/>
                </a:lnTo>
                <a:lnTo>
                  <a:pt x="4792" y="4631"/>
                </a:lnTo>
                <a:lnTo>
                  <a:pt x="4881" y="4623"/>
                </a:lnTo>
                <a:lnTo>
                  <a:pt x="4967" y="4614"/>
                </a:lnTo>
                <a:lnTo>
                  <a:pt x="5053" y="4601"/>
                </a:lnTo>
                <a:lnTo>
                  <a:pt x="5135" y="4587"/>
                </a:lnTo>
                <a:lnTo>
                  <a:pt x="5216" y="4569"/>
                </a:lnTo>
                <a:lnTo>
                  <a:pt x="5294" y="4548"/>
                </a:lnTo>
                <a:lnTo>
                  <a:pt x="5372" y="4526"/>
                </a:lnTo>
                <a:lnTo>
                  <a:pt x="5447" y="4502"/>
                </a:lnTo>
                <a:lnTo>
                  <a:pt x="5518" y="4475"/>
                </a:lnTo>
                <a:lnTo>
                  <a:pt x="5588" y="4447"/>
                </a:lnTo>
                <a:lnTo>
                  <a:pt x="5655" y="4415"/>
                </a:lnTo>
                <a:lnTo>
                  <a:pt x="5720" y="4383"/>
                </a:lnTo>
                <a:lnTo>
                  <a:pt x="5782" y="4348"/>
                </a:lnTo>
                <a:lnTo>
                  <a:pt x="5841" y="4312"/>
                </a:lnTo>
                <a:lnTo>
                  <a:pt x="5898" y="4274"/>
                </a:lnTo>
                <a:lnTo>
                  <a:pt x="5952" y="4234"/>
                </a:lnTo>
                <a:lnTo>
                  <a:pt x="6001" y="4194"/>
                </a:lnTo>
                <a:lnTo>
                  <a:pt x="6049" y="4151"/>
                </a:lnTo>
                <a:lnTo>
                  <a:pt x="6094" y="4107"/>
                </a:lnTo>
                <a:lnTo>
                  <a:pt x="6133" y="4062"/>
                </a:lnTo>
                <a:lnTo>
                  <a:pt x="6172" y="4016"/>
                </a:lnTo>
                <a:lnTo>
                  <a:pt x="6205" y="3968"/>
                </a:lnTo>
                <a:lnTo>
                  <a:pt x="6235" y="3919"/>
                </a:lnTo>
                <a:lnTo>
                  <a:pt x="6261" y="3870"/>
                </a:lnTo>
                <a:lnTo>
                  <a:pt x="6273" y="3846"/>
                </a:lnTo>
                <a:lnTo>
                  <a:pt x="6283" y="3821"/>
                </a:lnTo>
                <a:lnTo>
                  <a:pt x="6294" y="3795"/>
                </a:lnTo>
                <a:lnTo>
                  <a:pt x="6302" y="3770"/>
                </a:lnTo>
                <a:lnTo>
                  <a:pt x="6310" y="3743"/>
                </a:lnTo>
                <a:lnTo>
                  <a:pt x="6316" y="3717"/>
                </a:lnTo>
                <a:lnTo>
                  <a:pt x="6323" y="3692"/>
                </a:lnTo>
                <a:lnTo>
                  <a:pt x="6327" y="3665"/>
                </a:lnTo>
                <a:lnTo>
                  <a:pt x="6330" y="3638"/>
                </a:lnTo>
                <a:lnTo>
                  <a:pt x="6334" y="3612"/>
                </a:lnTo>
                <a:lnTo>
                  <a:pt x="6335" y="3585"/>
                </a:lnTo>
                <a:lnTo>
                  <a:pt x="6337" y="3558"/>
                </a:lnTo>
                <a:lnTo>
                  <a:pt x="6335" y="3527"/>
                </a:lnTo>
                <a:lnTo>
                  <a:pt x="6334" y="3495"/>
                </a:lnTo>
                <a:lnTo>
                  <a:pt x="6329" y="3465"/>
                </a:lnTo>
                <a:lnTo>
                  <a:pt x="6323" y="3434"/>
                </a:lnTo>
                <a:lnTo>
                  <a:pt x="6316" y="3404"/>
                </a:lnTo>
                <a:lnTo>
                  <a:pt x="6308" y="3374"/>
                </a:lnTo>
                <a:lnTo>
                  <a:pt x="6297" y="3344"/>
                </a:lnTo>
                <a:lnTo>
                  <a:pt x="6286" y="3315"/>
                </a:lnTo>
                <a:lnTo>
                  <a:pt x="6273" y="3285"/>
                </a:lnTo>
                <a:lnTo>
                  <a:pt x="6259" y="3256"/>
                </a:lnTo>
                <a:lnTo>
                  <a:pt x="6243" y="3228"/>
                </a:lnTo>
                <a:lnTo>
                  <a:pt x="6227" y="3201"/>
                </a:lnTo>
                <a:lnTo>
                  <a:pt x="6208" y="3172"/>
                </a:lnTo>
                <a:lnTo>
                  <a:pt x="6189" y="3145"/>
                </a:lnTo>
                <a:lnTo>
                  <a:pt x="6168" y="3118"/>
                </a:lnTo>
                <a:lnTo>
                  <a:pt x="6146" y="3091"/>
                </a:lnTo>
                <a:lnTo>
                  <a:pt x="6124" y="3064"/>
                </a:lnTo>
                <a:lnTo>
                  <a:pt x="6098" y="3039"/>
                </a:lnTo>
                <a:lnTo>
                  <a:pt x="6073" y="3012"/>
                </a:lnTo>
                <a:lnTo>
                  <a:pt x="6048" y="2986"/>
                </a:lnTo>
                <a:lnTo>
                  <a:pt x="5992" y="2937"/>
                </a:lnTo>
                <a:lnTo>
                  <a:pt x="5932" y="2888"/>
                </a:lnTo>
                <a:lnTo>
                  <a:pt x="5868" y="2838"/>
                </a:lnTo>
                <a:lnTo>
                  <a:pt x="5801" y="2792"/>
                </a:lnTo>
                <a:lnTo>
                  <a:pt x="5730" y="2746"/>
                </a:lnTo>
                <a:lnTo>
                  <a:pt x="5657" y="2702"/>
                </a:lnTo>
                <a:lnTo>
                  <a:pt x="3935" y="1691"/>
                </a:lnTo>
                <a:lnTo>
                  <a:pt x="3999" y="1581"/>
                </a:lnTo>
                <a:lnTo>
                  <a:pt x="5725" y="2595"/>
                </a:lnTo>
                <a:lnTo>
                  <a:pt x="5804" y="2643"/>
                </a:lnTo>
                <a:lnTo>
                  <a:pt x="5879" y="2692"/>
                </a:lnTo>
                <a:lnTo>
                  <a:pt x="5952" y="2741"/>
                </a:lnTo>
                <a:lnTo>
                  <a:pt x="6021" y="2794"/>
                </a:lnTo>
                <a:lnTo>
                  <a:pt x="6054" y="2821"/>
                </a:lnTo>
                <a:lnTo>
                  <a:pt x="6086" y="2848"/>
                </a:lnTo>
                <a:lnTo>
                  <a:pt x="6116" y="2875"/>
                </a:lnTo>
                <a:lnTo>
                  <a:pt x="6146" y="2904"/>
                </a:lnTo>
                <a:lnTo>
                  <a:pt x="6175" y="2932"/>
                </a:lnTo>
                <a:lnTo>
                  <a:pt x="6202" y="2961"/>
                </a:lnTo>
                <a:lnTo>
                  <a:pt x="6229" y="2989"/>
                </a:lnTo>
                <a:lnTo>
                  <a:pt x="6254" y="3020"/>
                </a:lnTo>
                <a:lnTo>
                  <a:pt x="6278" y="3050"/>
                </a:lnTo>
                <a:lnTo>
                  <a:pt x="6300" y="3080"/>
                </a:lnTo>
                <a:lnTo>
                  <a:pt x="6323" y="3110"/>
                </a:lnTo>
                <a:lnTo>
                  <a:pt x="6342" y="3142"/>
                </a:lnTo>
                <a:lnTo>
                  <a:pt x="6361" y="3174"/>
                </a:lnTo>
                <a:lnTo>
                  <a:pt x="6378" y="3207"/>
                </a:lnTo>
                <a:lnTo>
                  <a:pt x="6394" y="3239"/>
                </a:lnTo>
                <a:lnTo>
                  <a:pt x="6408" y="3272"/>
                </a:lnTo>
                <a:lnTo>
                  <a:pt x="6421" y="3307"/>
                </a:lnTo>
                <a:lnTo>
                  <a:pt x="6432" y="3341"/>
                </a:lnTo>
                <a:lnTo>
                  <a:pt x="6442" y="3376"/>
                </a:lnTo>
                <a:lnTo>
                  <a:pt x="6450" y="3412"/>
                </a:lnTo>
                <a:lnTo>
                  <a:pt x="6454" y="3447"/>
                </a:lnTo>
                <a:lnTo>
                  <a:pt x="6459" y="3484"/>
                </a:lnTo>
                <a:lnTo>
                  <a:pt x="6462" y="3520"/>
                </a:lnTo>
                <a:lnTo>
                  <a:pt x="6464" y="3558"/>
                </a:lnTo>
                <a:lnTo>
                  <a:pt x="6462" y="3590"/>
                </a:lnTo>
                <a:lnTo>
                  <a:pt x="6461" y="3622"/>
                </a:lnTo>
                <a:lnTo>
                  <a:pt x="6458" y="3654"/>
                </a:lnTo>
                <a:lnTo>
                  <a:pt x="6453" y="3685"/>
                </a:lnTo>
                <a:lnTo>
                  <a:pt x="6448" y="3717"/>
                </a:lnTo>
                <a:lnTo>
                  <a:pt x="6442" y="3747"/>
                </a:lnTo>
                <a:lnTo>
                  <a:pt x="6434" y="3778"/>
                </a:lnTo>
                <a:lnTo>
                  <a:pt x="6424" y="3808"/>
                </a:lnTo>
                <a:lnTo>
                  <a:pt x="6415" y="3838"/>
                </a:lnTo>
                <a:lnTo>
                  <a:pt x="6404" y="3867"/>
                </a:lnTo>
                <a:lnTo>
                  <a:pt x="6391" y="3897"/>
                </a:lnTo>
                <a:lnTo>
                  <a:pt x="6378" y="3925"/>
                </a:lnTo>
                <a:lnTo>
                  <a:pt x="6364" y="3954"/>
                </a:lnTo>
                <a:lnTo>
                  <a:pt x="6348" y="3983"/>
                </a:lnTo>
                <a:lnTo>
                  <a:pt x="6330" y="4010"/>
                </a:lnTo>
                <a:lnTo>
                  <a:pt x="6313" y="4037"/>
                </a:lnTo>
                <a:lnTo>
                  <a:pt x="6296" y="4064"/>
                </a:lnTo>
                <a:lnTo>
                  <a:pt x="6276" y="4091"/>
                </a:lnTo>
                <a:lnTo>
                  <a:pt x="6256" y="4118"/>
                </a:lnTo>
                <a:lnTo>
                  <a:pt x="6234" y="4143"/>
                </a:lnTo>
                <a:lnTo>
                  <a:pt x="6211" y="4169"/>
                </a:lnTo>
                <a:lnTo>
                  <a:pt x="6189" y="4194"/>
                </a:lnTo>
                <a:lnTo>
                  <a:pt x="6140" y="4242"/>
                </a:lnTo>
                <a:lnTo>
                  <a:pt x="6087" y="4289"/>
                </a:lnTo>
                <a:lnTo>
                  <a:pt x="6032" y="4334"/>
                </a:lnTo>
                <a:lnTo>
                  <a:pt x="5973" y="4378"/>
                </a:lnTo>
                <a:lnTo>
                  <a:pt x="5909" y="4420"/>
                </a:lnTo>
                <a:lnTo>
                  <a:pt x="5846" y="4458"/>
                </a:lnTo>
                <a:lnTo>
                  <a:pt x="5777" y="4496"/>
                </a:lnTo>
                <a:lnTo>
                  <a:pt x="5707" y="4531"/>
                </a:lnTo>
                <a:lnTo>
                  <a:pt x="5634" y="4564"/>
                </a:lnTo>
                <a:lnTo>
                  <a:pt x="5560" y="4595"/>
                </a:lnTo>
                <a:lnTo>
                  <a:pt x="5482" y="4623"/>
                </a:lnTo>
                <a:lnTo>
                  <a:pt x="5402" y="4649"/>
                </a:lnTo>
                <a:lnTo>
                  <a:pt x="5320" y="4672"/>
                </a:lnTo>
                <a:lnTo>
                  <a:pt x="5237" y="4693"/>
                </a:lnTo>
                <a:lnTo>
                  <a:pt x="5151" y="4711"/>
                </a:lnTo>
                <a:lnTo>
                  <a:pt x="5064" y="4726"/>
                </a:lnTo>
                <a:lnTo>
                  <a:pt x="4976" y="4739"/>
                </a:lnTo>
                <a:lnTo>
                  <a:pt x="4887" y="4750"/>
                </a:lnTo>
                <a:lnTo>
                  <a:pt x="4795" y="4758"/>
                </a:lnTo>
                <a:lnTo>
                  <a:pt x="4705" y="4761"/>
                </a:lnTo>
                <a:lnTo>
                  <a:pt x="4611" y="4763"/>
                </a:lnTo>
                <a:lnTo>
                  <a:pt x="4531" y="4763"/>
                </a:lnTo>
                <a:lnTo>
                  <a:pt x="4452" y="4758"/>
                </a:lnTo>
                <a:lnTo>
                  <a:pt x="4372" y="4753"/>
                </a:lnTo>
                <a:lnTo>
                  <a:pt x="4294" y="4746"/>
                </a:lnTo>
                <a:lnTo>
                  <a:pt x="4218" y="4736"/>
                </a:lnTo>
                <a:lnTo>
                  <a:pt x="4142" y="4725"/>
                </a:lnTo>
                <a:lnTo>
                  <a:pt x="4067" y="4711"/>
                </a:lnTo>
                <a:lnTo>
                  <a:pt x="3994" y="4695"/>
                </a:lnTo>
                <a:lnTo>
                  <a:pt x="3921" y="4677"/>
                </a:lnTo>
                <a:lnTo>
                  <a:pt x="3851" y="4658"/>
                </a:lnTo>
                <a:lnTo>
                  <a:pt x="3781" y="4636"/>
                </a:lnTo>
                <a:lnTo>
                  <a:pt x="3713" y="4614"/>
                </a:lnTo>
                <a:lnTo>
                  <a:pt x="3648" y="4588"/>
                </a:lnTo>
                <a:lnTo>
                  <a:pt x="3582" y="4561"/>
                </a:lnTo>
                <a:lnTo>
                  <a:pt x="3519" y="4533"/>
                </a:lnTo>
                <a:lnTo>
                  <a:pt x="3458" y="4502"/>
                </a:lnTo>
                <a:lnTo>
                  <a:pt x="3400" y="4471"/>
                </a:lnTo>
                <a:lnTo>
                  <a:pt x="3342" y="4437"/>
                </a:lnTo>
                <a:lnTo>
                  <a:pt x="3287" y="4402"/>
                </a:lnTo>
                <a:lnTo>
                  <a:pt x="3234" y="4367"/>
                </a:lnTo>
                <a:lnTo>
                  <a:pt x="3184" y="4329"/>
                </a:lnTo>
                <a:lnTo>
                  <a:pt x="3136" y="4289"/>
                </a:lnTo>
                <a:lnTo>
                  <a:pt x="3091" y="4250"/>
                </a:lnTo>
                <a:lnTo>
                  <a:pt x="3048" y="4208"/>
                </a:lnTo>
                <a:lnTo>
                  <a:pt x="3007" y="4165"/>
                </a:lnTo>
                <a:lnTo>
                  <a:pt x="2969" y="4121"/>
                </a:lnTo>
                <a:lnTo>
                  <a:pt x="2936" y="4075"/>
                </a:lnTo>
                <a:lnTo>
                  <a:pt x="2902" y="4029"/>
                </a:lnTo>
                <a:lnTo>
                  <a:pt x="2874" y="3981"/>
                </a:lnTo>
                <a:lnTo>
                  <a:pt x="2848" y="3932"/>
                </a:lnTo>
                <a:lnTo>
                  <a:pt x="2826" y="3881"/>
                </a:lnTo>
                <a:lnTo>
                  <a:pt x="2805" y="3830"/>
                </a:lnTo>
                <a:lnTo>
                  <a:pt x="3010" y="3956"/>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27" name="Rectangle 26">
            <a:extLst>
              <a:ext uri="{FF2B5EF4-FFF2-40B4-BE49-F238E27FC236}">
                <a16:creationId xmlns:a16="http://schemas.microsoft.com/office/drawing/2014/main" id="{ACBF9E32-0EAC-471B-BEDC-E956A6FB93FB}"/>
              </a:ext>
            </a:extLst>
          </p:cNvPr>
          <p:cNvSpPr/>
          <p:nvPr/>
        </p:nvSpPr>
        <p:spPr>
          <a:xfrm>
            <a:off x="609912" y="5108800"/>
            <a:ext cx="10965994" cy="222934"/>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360363" marR="0" lvl="0" indent="0" algn="ctr" defTabSz="801688" rtl="0" eaLnBrk="0" fontAlgn="auto" latinLnBrk="0" hangingPunct="0">
              <a:lnSpc>
                <a:spcPct val="95000"/>
              </a:lnSpc>
              <a:spcBef>
                <a:spcPts val="0"/>
              </a:spcBef>
              <a:spcAft>
                <a:spcPts val="800"/>
              </a:spcAft>
              <a:buClr>
                <a:srgbClr val="969696"/>
              </a:buClr>
              <a:buSzTx/>
              <a:buFontTx/>
              <a:buNone/>
              <a:tabLst/>
              <a:defRPr/>
            </a:pPr>
            <a:r>
              <a:rPr lang="lv-LV" sz="1200" b="1" kern="0">
                <a:solidFill>
                  <a:schemeClr val="bg2"/>
                </a:solidFill>
                <a:latin typeface="EYInterstate Light" panose="02000506000000020004" pitchFamily="2" charset="0"/>
                <a:cs typeface="Arial" charset="0"/>
              </a:rPr>
              <a:t>Atgriezeniskā saite no pašvaldības</a:t>
            </a:r>
            <a:endParaRPr kumimoji="0" lang="en-US" sz="12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22" name="Slide Number Placeholder 5">
            <a:extLst>
              <a:ext uri="{FF2B5EF4-FFF2-40B4-BE49-F238E27FC236}">
                <a16:creationId xmlns:a16="http://schemas.microsoft.com/office/drawing/2014/main" id="{16115A91-3A6D-426C-B240-C23854D76AF9}"/>
              </a:ext>
            </a:extLst>
          </p:cNvPr>
          <p:cNvSpPr>
            <a:spLocks noGrp="1"/>
          </p:cNvSpPr>
          <p:nvPr>
            <p:ph type="sldNum" sz="quarter" idx="12"/>
          </p:nvPr>
        </p:nvSpPr>
        <p:spPr>
          <a:xfrm>
            <a:off x="617221"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48</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3" name="Footer Placeholder 4">
            <a:extLst>
              <a:ext uri="{FF2B5EF4-FFF2-40B4-BE49-F238E27FC236}">
                <a16:creationId xmlns:a16="http://schemas.microsoft.com/office/drawing/2014/main" id="{19582AAC-A580-426A-951F-9A65D1094BA5}"/>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6" name="Rectangle 25">
            <a:extLst>
              <a:ext uri="{FF2B5EF4-FFF2-40B4-BE49-F238E27FC236}">
                <a16:creationId xmlns:a16="http://schemas.microsoft.com/office/drawing/2014/main" id="{44AD3A00-5CBB-4DDF-A58A-EF764CF98738}"/>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lang="ru-RU" b="1">
                <a:solidFill>
                  <a:srgbClr val="000000"/>
                </a:solidFill>
                <a:latin typeface="EYInterstate Light" panose="02000506000000020004" pitchFamily="2" charset="0"/>
              </a:rPr>
              <a:t>4</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graphicFrame>
        <p:nvGraphicFramePr>
          <p:cNvPr id="2" name="Object 1">
            <a:extLst>
              <a:ext uri="{FF2B5EF4-FFF2-40B4-BE49-F238E27FC236}">
                <a16:creationId xmlns:a16="http://schemas.microsoft.com/office/drawing/2014/main" id="{58D96B45-0BB3-434C-9B92-54211736AB16}"/>
              </a:ext>
            </a:extLst>
          </p:cNvPr>
          <p:cNvGraphicFramePr>
            <a:graphicFrameLocks noChangeAspect="1"/>
          </p:cNvGraphicFramePr>
          <p:nvPr>
            <p:extLst>
              <p:ext uri="{D42A27DB-BD31-4B8C-83A1-F6EECF244321}">
                <p14:modId xmlns:p14="http://schemas.microsoft.com/office/powerpoint/2010/main" val="985934393"/>
              </p:ext>
            </p:extLst>
          </p:nvPr>
        </p:nvGraphicFramePr>
        <p:xfrm>
          <a:off x="6460564" y="4402994"/>
          <a:ext cx="914400" cy="792163"/>
        </p:xfrm>
        <a:graphic>
          <a:graphicData uri="http://schemas.openxmlformats.org/presentationml/2006/ole">
            <mc:AlternateContent xmlns:mc="http://schemas.openxmlformats.org/markup-compatibility/2006">
              <mc:Choice xmlns:v="urn:schemas-microsoft-com:vml" Requires="v">
                <p:oleObj name="Document" showAsIcon="1" r:id="rId3" imgW="914400" imgH="792360" progId="Word.Document.12">
                  <p:embed/>
                </p:oleObj>
              </mc:Choice>
              <mc:Fallback>
                <p:oleObj name="Document" showAsIcon="1" r:id="rId3" imgW="914400" imgH="792360" progId="Word.Document.12">
                  <p:embed/>
                  <p:pic>
                    <p:nvPicPr>
                      <p:cNvPr id="2" name="Object 1">
                        <a:extLst>
                          <a:ext uri="{FF2B5EF4-FFF2-40B4-BE49-F238E27FC236}">
                            <a16:creationId xmlns:a16="http://schemas.microsoft.com/office/drawing/2014/main" id="{58D96B45-0BB3-434C-9B92-54211736AB16}"/>
                          </a:ext>
                        </a:extLst>
                      </p:cNvPr>
                      <p:cNvPicPr/>
                      <p:nvPr/>
                    </p:nvPicPr>
                    <p:blipFill>
                      <a:blip r:embed="rId4"/>
                      <a:stretch>
                        <a:fillRect/>
                      </a:stretch>
                    </p:blipFill>
                    <p:spPr>
                      <a:xfrm>
                        <a:off x="6460564" y="4402994"/>
                        <a:ext cx="914400" cy="792163"/>
                      </a:xfrm>
                      <a:prstGeom prst="rect">
                        <a:avLst/>
                      </a:prstGeom>
                    </p:spPr>
                  </p:pic>
                </p:oleObj>
              </mc:Fallback>
            </mc:AlternateContent>
          </a:graphicData>
        </a:graphic>
      </p:graphicFrame>
      <p:sp>
        <p:nvSpPr>
          <p:cNvPr id="3" name="TextBox 2">
            <a:extLst>
              <a:ext uri="{FF2B5EF4-FFF2-40B4-BE49-F238E27FC236}">
                <a16:creationId xmlns:a16="http://schemas.microsoft.com/office/drawing/2014/main" id="{00037309-E7EB-4B8A-A13C-48F0BAFD78A0}"/>
              </a:ext>
            </a:extLst>
          </p:cNvPr>
          <p:cNvSpPr txBox="1"/>
          <p:nvPr/>
        </p:nvSpPr>
        <p:spPr>
          <a:xfrm>
            <a:off x="3851689" y="4466034"/>
            <a:ext cx="2863435" cy="507831"/>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Maksas pakalpojumu izcenojumu noteikšanas metodika un izcenojumu apstiprināšanas kārtība</a:t>
            </a:r>
            <a:endParaRPr lang="lv-LV" sz="1200">
              <a:solidFill>
                <a:schemeClr val="bg1"/>
              </a:solidFill>
            </a:endParaRPr>
          </a:p>
        </p:txBody>
      </p:sp>
      <p:sp>
        <p:nvSpPr>
          <p:cNvPr id="28" name="Date Placeholder 10">
            <a:extLst>
              <a:ext uri="{FF2B5EF4-FFF2-40B4-BE49-F238E27FC236}">
                <a16:creationId xmlns:a16="http://schemas.microsoft.com/office/drawing/2014/main" id="{B62A2ED5-B265-4ED4-8DAB-CF4673BED51E}"/>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203243697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Abgerundetes Rechteck 35">
            <a:extLst>
              <a:ext uri="{FF2B5EF4-FFF2-40B4-BE49-F238E27FC236}">
                <a16:creationId xmlns:a16="http://schemas.microsoft.com/office/drawing/2014/main" id="{9C02CCC1-5C8E-44FC-BD31-37D7A5658453}"/>
              </a:ext>
            </a:extLst>
          </p:cNvPr>
          <p:cNvSpPr/>
          <p:nvPr/>
        </p:nvSpPr>
        <p:spPr bwMode="gray">
          <a:xfrm>
            <a:off x="4406676" y="2227999"/>
            <a:ext cx="7200000" cy="2864375"/>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2"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49</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5" name="Rectangle 24">
            <a:extLst>
              <a:ext uri="{FF2B5EF4-FFF2-40B4-BE49-F238E27FC236}">
                <a16:creationId xmlns:a16="http://schemas.microsoft.com/office/drawing/2014/main" id="{0FD29ADC-D1D9-4E4C-B4B8-B4CF91C8EEC8}"/>
              </a:ext>
            </a:extLst>
          </p:cNvPr>
          <p:cNvSpPr/>
          <p:nvPr/>
        </p:nvSpPr>
        <p:spPr>
          <a:xfrm>
            <a:off x="609912" y="2675955"/>
            <a:ext cx="4252423" cy="2189959"/>
          </a:xfrm>
          <a:prstGeom prst="rect">
            <a:avLst/>
          </a:prstGeom>
          <a:solidFill>
            <a:schemeClr val="tx1">
              <a:lumMod val="65000"/>
              <a:alpha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24" name="Footer Placeholder 4">
            <a:extLst>
              <a:ext uri="{FF2B5EF4-FFF2-40B4-BE49-F238E27FC236}">
                <a16:creationId xmlns:a16="http://schemas.microsoft.com/office/drawing/2014/main" id="{DB830086-537A-4909-BF7A-74AD03D04BC6}"/>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39" name="TextBox 38">
            <a:extLst>
              <a:ext uri="{FF2B5EF4-FFF2-40B4-BE49-F238E27FC236}">
                <a16:creationId xmlns:a16="http://schemas.microsoft.com/office/drawing/2014/main" id="{E84123DE-74DD-47C9-AA17-3E30BED19A46}"/>
              </a:ext>
            </a:extLst>
          </p:cNvPr>
          <p:cNvSpPr txBox="1"/>
          <p:nvPr/>
        </p:nvSpPr>
        <p:spPr>
          <a:xfrm>
            <a:off x="780807" y="2197653"/>
            <a:ext cx="3544946" cy="403187"/>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400" b="1" dirty="0">
                <a:solidFill>
                  <a:schemeClr val="bg1"/>
                </a:solidFill>
              </a:rPr>
              <a:t>Pagasta pārvaldes un VPVKAC sniegtie pakalpojumi</a:t>
            </a:r>
          </a:p>
        </p:txBody>
      </p:sp>
      <p:sp>
        <p:nvSpPr>
          <p:cNvPr id="41" name="TextBox 40">
            <a:extLst>
              <a:ext uri="{FF2B5EF4-FFF2-40B4-BE49-F238E27FC236}">
                <a16:creationId xmlns:a16="http://schemas.microsoft.com/office/drawing/2014/main" id="{FB62F4B7-BFD4-4CD2-B71C-5CC3696764F0}"/>
              </a:ext>
            </a:extLst>
          </p:cNvPr>
          <p:cNvSpPr txBox="1"/>
          <p:nvPr/>
        </p:nvSpPr>
        <p:spPr>
          <a:xfrm>
            <a:off x="836244" y="2813454"/>
            <a:ext cx="1634743"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Jautājums pašvaldībai:</a:t>
            </a:r>
          </a:p>
        </p:txBody>
      </p:sp>
      <p:sp>
        <p:nvSpPr>
          <p:cNvPr id="46" name="TextBox 45">
            <a:extLst>
              <a:ext uri="{FF2B5EF4-FFF2-40B4-BE49-F238E27FC236}">
                <a16:creationId xmlns:a16="http://schemas.microsoft.com/office/drawing/2014/main" id="{3FDD3159-889D-4953-A9E1-529E8178C1B4}"/>
              </a:ext>
            </a:extLst>
          </p:cNvPr>
          <p:cNvSpPr txBox="1"/>
          <p:nvPr/>
        </p:nvSpPr>
        <p:spPr>
          <a:xfrm>
            <a:off x="780807" y="3150081"/>
            <a:ext cx="3910632" cy="1569660"/>
          </a:xfrm>
          <a:prstGeom prst="rect">
            <a:avLst/>
          </a:prstGeom>
          <a:noFill/>
        </p:spPr>
        <p:txBody>
          <a:bodyPr wrap="square">
            <a:spAutoFit/>
          </a:bodyPr>
          <a:lstStyle/>
          <a:p>
            <a:pPr algn="just"/>
            <a:r>
              <a:rPr lang="lv-LV" sz="1200" dirty="0"/>
              <a:t>Mēs redzam, ka ir pilsētas/ciemi (Dundaga, Mērsrags, Roja), kuros ir gan pagasta pārvaldes, gan VPVKAC. Vēlamies saprast kā mijiedarbojas šīs abas iestādes un vai nav pienākumu pārklāšanās?  Jo pakalpojumu sniegšanas kontekstā sanāk, ka arī KAC nodrošina iespēju iedzīvotājiem pieteikt pakalpojuma saņemšu - iesniegt iesniegumus, kuri tiek virzīti uz centrālo administrāciju, gluži tāpat kā pārvalžu pienākumi. </a:t>
            </a:r>
          </a:p>
        </p:txBody>
      </p:sp>
      <p:sp>
        <p:nvSpPr>
          <p:cNvPr id="47" name="TextBox 46">
            <a:extLst>
              <a:ext uri="{FF2B5EF4-FFF2-40B4-BE49-F238E27FC236}">
                <a16:creationId xmlns:a16="http://schemas.microsoft.com/office/drawing/2014/main" id="{A78018C7-A2D8-4B56-B344-3ADE86C0C84E}"/>
              </a:ext>
            </a:extLst>
          </p:cNvPr>
          <p:cNvSpPr txBox="1"/>
          <p:nvPr/>
        </p:nvSpPr>
        <p:spPr>
          <a:xfrm>
            <a:off x="5238057" y="2396783"/>
            <a:ext cx="1371722"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Pašvaldības atbilde:</a:t>
            </a:r>
          </a:p>
        </p:txBody>
      </p:sp>
      <p:sp>
        <p:nvSpPr>
          <p:cNvPr id="51" name="TextBox 50">
            <a:extLst>
              <a:ext uri="{FF2B5EF4-FFF2-40B4-BE49-F238E27FC236}">
                <a16:creationId xmlns:a16="http://schemas.microsoft.com/office/drawing/2014/main" id="{B11BC93A-0392-453C-9304-E728DD2B102D}"/>
              </a:ext>
            </a:extLst>
          </p:cNvPr>
          <p:cNvSpPr txBox="1"/>
          <p:nvPr/>
        </p:nvSpPr>
        <p:spPr>
          <a:xfrm>
            <a:off x="5160935" y="2601124"/>
            <a:ext cx="6312745" cy="2492990"/>
          </a:xfrm>
          <a:prstGeom prst="rect">
            <a:avLst/>
          </a:prstGeom>
          <a:noFill/>
        </p:spPr>
        <p:txBody>
          <a:bodyPr wrap="square">
            <a:spAutoFit/>
          </a:bodyPr>
          <a:lstStyle/>
          <a:p>
            <a:pPr algn="just"/>
            <a:r>
              <a:rPr lang="lv-LV" sz="1200">
                <a:solidFill>
                  <a:schemeClr val="bg1"/>
                </a:solidFill>
              </a:rPr>
              <a:t>Dobeles novadā VPVKAC ir izveidoti Dobeles pilsētā (darbību uzsāka 01.03.2022.), Auces pilsētā un Tērvetes pagastā. Jāpiebilst, ka Aucē un Tērvetes pagastā VPVKAC tika izveidoti jau pirms 2021.gada administratīvi teritoriālās reformas. VPVKAC ir pakalpojumu pieteikšanas vietas pašvaldībās, kur iedzīvotāji vienkopus var pieteikt pašvaldības pakalpojumus, kā arī atsevišķus pieprasītākos valsts pakalpojumus. Pārējos pagastos, kur nav VPVKAC, netiek nodrošināta valsts iestāžu pakalpojumu pieteikšana. </a:t>
            </a:r>
          </a:p>
          <a:p>
            <a:pPr algn="just"/>
            <a:r>
              <a:rPr lang="lv-LV" sz="1200">
                <a:solidFill>
                  <a:schemeClr val="bg1"/>
                </a:solidFill>
              </a:rPr>
              <a:t>Pakalpojumu pieteikšana un sniegšana pārvaldēs un VPVKAC nepārklājas:  VPVKAC tiek  nodrošināta pašvaldības pakalpojumu pieteikšana (arī atsevišķu pakalpojumu sniegšana, piem., dzīvesvietas deklarēšana), bet piem., pakalpojumu - Tirdzniecības atļaujas izsniegšana ielu tirdzniecības vietās, Atļaujas izsniegšana alkoholisko dzērienu mazumtirdzniecībai izbraukuma tirdzniecībā sabiedrisko pasākumu norises vietās, Saskaņojuma izsniegšana alkoholisko dzērienu mazumtirdzniecībai novietnē – sniegšanu pagastos un Auces pilsētā nodrošina pagastu pārvaldes. </a:t>
            </a:r>
          </a:p>
        </p:txBody>
      </p:sp>
      <p:sp>
        <p:nvSpPr>
          <p:cNvPr id="29" name="Freeform 43">
            <a:extLst>
              <a:ext uri="{FF2B5EF4-FFF2-40B4-BE49-F238E27FC236}">
                <a16:creationId xmlns:a16="http://schemas.microsoft.com/office/drawing/2014/main" id="{FFC58227-857D-4F34-80D2-65E6876C95BB}"/>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2" name="Freeform 30">
            <a:extLst>
              <a:ext uri="{FF2B5EF4-FFF2-40B4-BE49-F238E27FC236}">
                <a16:creationId xmlns:a16="http://schemas.microsoft.com/office/drawing/2014/main" id="{C0E2456A-5DD6-4100-9173-55252CEBB73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0" name="Freeform 43">
            <a:extLst>
              <a:ext uri="{FF2B5EF4-FFF2-40B4-BE49-F238E27FC236}">
                <a16:creationId xmlns:a16="http://schemas.microsoft.com/office/drawing/2014/main" id="{9ABBAA98-57C3-4B7E-8449-C6341C7D9687}"/>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2" name="Freeform 30">
            <a:extLst>
              <a:ext uri="{FF2B5EF4-FFF2-40B4-BE49-F238E27FC236}">
                <a16:creationId xmlns:a16="http://schemas.microsoft.com/office/drawing/2014/main" id="{D6AB5463-E789-4A73-BA7F-6761C503FEB3}"/>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38" name="Title 1">
            <a:extLst>
              <a:ext uri="{FF2B5EF4-FFF2-40B4-BE49-F238E27FC236}">
                <a16:creationId xmlns:a16="http://schemas.microsoft.com/office/drawing/2014/main" id="{5CBBF87C-B4E7-4388-BE5E-30B8DFE3A418}"/>
              </a:ext>
            </a:extLst>
          </p:cNvPr>
          <p:cNvSpPr>
            <a:spLocks noGrp="1"/>
          </p:cNvSpPr>
          <p:nvPr>
            <p:ph type="title"/>
          </p:nvPr>
        </p:nvSpPr>
        <p:spPr>
          <a:xfrm>
            <a:off x="1280286" y="280889"/>
            <a:ext cx="10308146" cy="267775"/>
          </a:xfrm>
        </p:spPr>
        <p:txBody>
          <a:body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t>Dobeles novads</a:t>
            </a:r>
            <a:endParaRPr kumimoji="0" lang="lv-LV" sz="4000" b="0" i="0" u="none" strike="noStrike" kern="1200" cap="none" spc="0" normalizeH="0" baseline="0" noProof="0">
              <a:ln>
                <a:noFill/>
              </a:ln>
              <a:solidFill>
                <a:srgbClr val="2E2E38"/>
              </a:solidFill>
              <a:effectLst/>
              <a:highlight>
                <a:srgbClr val="FF0000"/>
              </a:highlight>
              <a:uLnTx/>
              <a:uFillTx/>
            </a:endParaRPr>
          </a:p>
        </p:txBody>
      </p:sp>
      <p:sp>
        <p:nvSpPr>
          <p:cNvPr id="49" name="Title 1">
            <a:extLst>
              <a:ext uri="{FF2B5EF4-FFF2-40B4-BE49-F238E27FC236}">
                <a16:creationId xmlns:a16="http://schemas.microsoft.com/office/drawing/2014/main" id="{093263AE-D039-43D2-AC67-6CAA4E1EC06E}"/>
              </a:ext>
            </a:extLst>
          </p:cNvPr>
          <p:cNvSpPr txBox="1">
            <a:spLocks/>
          </p:cNvSpPr>
          <p:nvPr/>
        </p:nvSpPr>
        <p:spPr>
          <a:xfrm>
            <a:off x="1306491" y="572443"/>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r>
              <a:rPr kumimoji="0" lang="lv-LV" sz="1600" b="1" i="0" u="none" strike="noStrike" kern="1200" cap="none" spc="0" normalizeH="0" baseline="0" noProof="0">
                <a:ln>
                  <a:noFill/>
                </a:ln>
                <a:solidFill>
                  <a:srgbClr val="2E2E38"/>
                </a:solidFill>
                <a:effectLst/>
                <a:uLnTx/>
                <a:uFillTx/>
              </a:rPr>
              <a:t> </a:t>
            </a:r>
          </a:p>
        </p:txBody>
      </p:sp>
      <p:sp>
        <p:nvSpPr>
          <p:cNvPr id="50" name="Freeform 43">
            <a:extLst>
              <a:ext uri="{FF2B5EF4-FFF2-40B4-BE49-F238E27FC236}">
                <a16:creationId xmlns:a16="http://schemas.microsoft.com/office/drawing/2014/main" id="{DBE23B7C-D0BC-4185-91AA-6F9E46DC5A86}"/>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2" name="Freeform 30">
            <a:extLst>
              <a:ext uri="{FF2B5EF4-FFF2-40B4-BE49-F238E27FC236}">
                <a16:creationId xmlns:a16="http://schemas.microsoft.com/office/drawing/2014/main" id="{9CEC8832-4275-447F-B0BE-BB6BF9B68D2E}"/>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3" name="Rectangle 52">
            <a:extLst>
              <a:ext uri="{FF2B5EF4-FFF2-40B4-BE49-F238E27FC236}">
                <a16:creationId xmlns:a16="http://schemas.microsoft.com/office/drawing/2014/main" id="{11B64D51-E42A-4052-BA3E-563DC2600BA5}"/>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lang="ru-RU" b="1">
                <a:solidFill>
                  <a:srgbClr val="000000"/>
                </a:solidFill>
                <a:latin typeface="EYInterstate Light" panose="02000506000000020004" pitchFamily="2" charset="0"/>
              </a:rPr>
              <a:t>4</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23" name="Date Placeholder 10">
            <a:extLst>
              <a:ext uri="{FF2B5EF4-FFF2-40B4-BE49-F238E27FC236}">
                <a16:creationId xmlns:a16="http://schemas.microsoft.com/office/drawing/2014/main" id="{00B25926-64EA-424E-9D3F-7CB4FAC665B5}"/>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15867779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94D674-2288-4E42-B288-49D187D2EC0C}"/>
              </a:ext>
            </a:extLst>
          </p:cNvPr>
          <p:cNvSpPr>
            <a:spLocks noGrp="1"/>
          </p:cNvSpPr>
          <p:nvPr>
            <p:ph type="title"/>
          </p:nvPr>
        </p:nvSpPr>
        <p:spPr/>
        <p:txBody>
          <a:bodyPr/>
          <a:lstStyle/>
          <a:p>
            <a:r>
              <a:rPr lang="en-US" sz="2800"/>
              <a:t>Revīzijas ziņojuma saturs</a:t>
            </a:r>
          </a:p>
        </p:txBody>
      </p:sp>
      <p:graphicFrame>
        <p:nvGraphicFramePr>
          <p:cNvPr id="7" name="Table 7">
            <a:extLst>
              <a:ext uri="{FF2B5EF4-FFF2-40B4-BE49-F238E27FC236}">
                <a16:creationId xmlns:a16="http://schemas.microsoft.com/office/drawing/2014/main" id="{43AE7BF1-25B2-4D88-99D0-58D405699A82}"/>
              </a:ext>
            </a:extLst>
          </p:cNvPr>
          <p:cNvGraphicFramePr>
            <a:graphicFrameLocks noGrp="1"/>
          </p:cNvGraphicFramePr>
          <p:nvPr>
            <p:extLst>
              <p:ext uri="{D42A27DB-BD31-4B8C-83A1-F6EECF244321}">
                <p14:modId xmlns:p14="http://schemas.microsoft.com/office/powerpoint/2010/main" val="2585697341"/>
              </p:ext>
            </p:extLst>
          </p:nvPr>
        </p:nvGraphicFramePr>
        <p:xfrm>
          <a:off x="617220" y="988173"/>
          <a:ext cx="6632035" cy="5006340"/>
        </p:xfrm>
        <a:graphic>
          <a:graphicData uri="http://schemas.openxmlformats.org/drawingml/2006/table">
            <a:tbl>
              <a:tblPr>
                <a:tableStyleId>{5C22544A-7EE6-4342-B048-85BDC9FD1C3A}</a:tableStyleId>
              </a:tblPr>
              <a:tblGrid>
                <a:gridCol w="710683">
                  <a:extLst>
                    <a:ext uri="{9D8B030D-6E8A-4147-A177-3AD203B41FA5}">
                      <a16:colId xmlns:a16="http://schemas.microsoft.com/office/drawing/2014/main" val="3828922050"/>
                    </a:ext>
                  </a:extLst>
                </a:gridCol>
                <a:gridCol w="5921352">
                  <a:extLst>
                    <a:ext uri="{9D8B030D-6E8A-4147-A177-3AD203B41FA5}">
                      <a16:colId xmlns:a16="http://schemas.microsoft.com/office/drawing/2014/main" val="1971329017"/>
                    </a:ext>
                  </a:extLst>
                </a:gridCol>
              </a:tblGrid>
              <a:tr h="189696">
                <a:tc>
                  <a:txBody>
                    <a:bodyPr/>
                    <a:lstStyle/>
                    <a:p>
                      <a:pPr algn="l"/>
                      <a:r>
                        <a:rPr lang="lv-LV" sz="1400">
                          <a:solidFill>
                            <a:schemeClr val="bg1"/>
                          </a:solidFill>
                        </a:rPr>
                        <a:t>1</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E600"/>
                    </a:solidFill>
                  </a:tcPr>
                </a:tc>
                <a:tc>
                  <a:txBody>
                    <a:bodyPr/>
                    <a:lstStyle/>
                    <a:p>
                      <a:pPr marL="0" algn="l" defTabSz="914400" rtl="0" eaLnBrk="1" fontAlgn="b" latinLnBrk="0" hangingPunct="1"/>
                      <a:r>
                        <a:rPr lang="lv-LV" sz="1400" b="1" kern="1200">
                          <a:solidFill>
                            <a:schemeClr val="bg1"/>
                          </a:solidFill>
                          <a:latin typeface="+mn-lt"/>
                          <a:ea typeface="+mn-ea"/>
                          <a:cs typeface="+mn-cs"/>
                        </a:rPr>
                        <a:t>Vadības kopsavilkums</a:t>
                      </a: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29398155"/>
                  </a:ext>
                </a:extLst>
              </a:tr>
              <a:tr h="189696">
                <a:tc>
                  <a:txBody>
                    <a:bodyPr/>
                    <a:lstStyle/>
                    <a:p>
                      <a:pPr algn="l"/>
                      <a:r>
                        <a:rPr lang="lv-LV" sz="1400">
                          <a:solidFill>
                            <a:schemeClr val="bg1"/>
                          </a:solidFill>
                        </a:rPr>
                        <a:t>2</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E600"/>
                    </a:solidFill>
                  </a:tcPr>
                </a:tc>
                <a:tc>
                  <a:txBody>
                    <a:bodyPr/>
                    <a:lstStyle/>
                    <a:p>
                      <a:pPr marL="0" algn="l" defTabSz="914400" rtl="0" eaLnBrk="1" fontAlgn="b" latinLnBrk="0" hangingPunct="1"/>
                      <a:r>
                        <a:rPr lang="lv-LV" sz="1400" b="1" kern="1200">
                          <a:solidFill>
                            <a:schemeClr val="bg1"/>
                          </a:solidFill>
                          <a:latin typeface="+mn-lt"/>
                          <a:ea typeface="+mn-ea"/>
                          <a:cs typeface="+mn-cs"/>
                        </a:rPr>
                        <a:t>Metodika pašvaldības pakalpojumu sniegšanas </a:t>
                      </a:r>
                    </a:p>
                    <a:p>
                      <a:pPr marL="0" algn="l" defTabSz="914400" rtl="0" eaLnBrk="1" fontAlgn="b" latinLnBrk="0" hangingPunct="1"/>
                      <a:r>
                        <a:rPr lang="lv-LV" sz="1400" b="1" kern="1200">
                          <a:solidFill>
                            <a:schemeClr val="bg1"/>
                          </a:solidFill>
                          <a:latin typeface="+mn-lt"/>
                          <a:ea typeface="+mn-ea"/>
                          <a:cs typeface="+mn-cs"/>
                        </a:rPr>
                        <a:t>vietu skaita un lokācijas noteikšanai</a:t>
                      </a: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12918316"/>
                  </a:ext>
                </a:extLst>
              </a:tr>
              <a:tr h="189696">
                <a:tc>
                  <a:txBody>
                    <a:bodyPr/>
                    <a:lstStyle/>
                    <a:p>
                      <a:pPr algn="l"/>
                      <a:r>
                        <a:rPr lang="lv-LV" sz="1400">
                          <a:solidFill>
                            <a:schemeClr val="bg1"/>
                          </a:solidFill>
                        </a:rPr>
                        <a:t>3</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E600"/>
                    </a:solidFill>
                  </a:tcPr>
                </a:tc>
                <a:tc>
                  <a:txBody>
                    <a:bodyPr/>
                    <a:lstStyle/>
                    <a:p>
                      <a:pPr marL="0" algn="l" defTabSz="914400" rtl="0" eaLnBrk="1" fontAlgn="b" latinLnBrk="0" hangingPunct="1"/>
                      <a:r>
                        <a:rPr lang="lv-LV" sz="1400" b="1" kern="1200">
                          <a:solidFill>
                            <a:schemeClr val="bg1"/>
                          </a:solidFill>
                          <a:latin typeface="+mn-lt"/>
                          <a:ea typeface="+mn-ea"/>
                          <a:cs typeface="+mn-cs"/>
                        </a:rPr>
                        <a:t>Pašvaldību sniegto pakalpojumu finanšu revīzija</a:t>
                      </a: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76729183"/>
                  </a:ext>
                </a:extLst>
              </a:tr>
              <a:tr h="189696">
                <a:tc>
                  <a:txBody>
                    <a:bodyPr/>
                    <a:lstStyle/>
                    <a:p>
                      <a:pPr marL="108000" algn="just">
                        <a:spcBef>
                          <a:spcPts val="0"/>
                        </a:spcBef>
                      </a:pPr>
                      <a:r>
                        <a:rPr lang="lv-LV" sz="1400">
                          <a:solidFill>
                            <a:schemeClr val="bg1"/>
                          </a:solidFill>
                        </a:rPr>
                        <a:t>3.1</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E600"/>
                    </a:solidFill>
                  </a:tcPr>
                </a:tc>
                <a:tc>
                  <a:txBody>
                    <a:bodyPr/>
                    <a:lstStyle/>
                    <a:p>
                      <a:pPr marL="0" algn="l" defTabSz="914400" rtl="0" eaLnBrk="1" fontAlgn="b" latinLnBrk="0" hangingPunct="1"/>
                      <a:r>
                        <a:rPr lang="lv-LV" sz="1400" kern="1200">
                          <a:solidFill>
                            <a:schemeClr val="bg1"/>
                          </a:solidFill>
                          <a:latin typeface="+mn-lt"/>
                          <a:ea typeface="+mn-ea"/>
                          <a:cs typeface="+mn-cs"/>
                        </a:rPr>
                        <a:t>Dienvidkurzemes novada pašvaldība</a:t>
                      </a: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35338133"/>
                  </a:ext>
                </a:extLst>
              </a:tr>
              <a:tr h="189696">
                <a:tc>
                  <a:txBody>
                    <a:bodyPr/>
                    <a:lstStyle/>
                    <a:p>
                      <a:pPr marL="108000" algn="just">
                        <a:spcBef>
                          <a:spcPts val="0"/>
                        </a:spcBef>
                      </a:pPr>
                      <a:r>
                        <a:rPr lang="lv-LV" sz="1400">
                          <a:solidFill>
                            <a:schemeClr val="bg1"/>
                          </a:solidFill>
                        </a:rPr>
                        <a:t>3.2</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E600"/>
                    </a:solidFill>
                  </a:tcPr>
                </a:tc>
                <a:tc>
                  <a:txBody>
                    <a:bodyPr/>
                    <a:lstStyle/>
                    <a:p>
                      <a:pPr marL="0" algn="l" defTabSz="914400" rtl="0" eaLnBrk="1" fontAlgn="b" latinLnBrk="0" hangingPunct="1"/>
                      <a:r>
                        <a:rPr lang="lv-LV" sz="1400" kern="1200">
                          <a:solidFill>
                            <a:schemeClr val="bg1"/>
                          </a:solidFill>
                          <a:latin typeface="+mn-lt"/>
                          <a:ea typeface="+mn-ea"/>
                          <a:cs typeface="+mn-cs"/>
                        </a:rPr>
                        <a:t>Tukuma novada pašvaldība </a:t>
                      </a: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75778773"/>
                  </a:ext>
                </a:extLst>
              </a:tr>
              <a:tr h="189696">
                <a:tc>
                  <a:txBody>
                    <a:bodyPr/>
                    <a:lstStyle/>
                    <a:p>
                      <a:pPr marL="108000" algn="just">
                        <a:spcBef>
                          <a:spcPts val="0"/>
                        </a:spcBef>
                      </a:pPr>
                      <a:r>
                        <a:rPr lang="lv-LV" sz="1400">
                          <a:solidFill>
                            <a:schemeClr val="bg1"/>
                          </a:solidFill>
                        </a:rPr>
                        <a:t>3.3</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E600"/>
                    </a:solidFill>
                  </a:tcPr>
                </a:tc>
                <a:tc>
                  <a:txBody>
                    <a:bodyPr/>
                    <a:lstStyle/>
                    <a:p>
                      <a:pPr marL="0" algn="l" defTabSz="914400" rtl="0" eaLnBrk="1" fontAlgn="b" latinLnBrk="0" hangingPunct="1"/>
                      <a:r>
                        <a:rPr lang="lv-LV" sz="1400" kern="1200">
                          <a:solidFill>
                            <a:schemeClr val="bg1"/>
                          </a:solidFill>
                          <a:latin typeface="+mn-lt"/>
                          <a:ea typeface="+mn-ea"/>
                          <a:cs typeface="+mn-cs"/>
                        </a:rPr>
                        <a:t>Talsu novada pašvaldība</a:t>
                      </a: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40211010"/>
                  </a:ext>
                </a:extLst>
              </a:tr>
              <a:tr h="189696">
                <a:tc>
                  <a:txBody>
                    <a:bodyPr/>
                    <a:lstStyle/>
                    <a:p>
                      <a:pPr marL="108000" algn="just">
                        <a:spcBef>
                          <a:spcPts val="0"/>
                        </a:spcBef>
                      </a:pPr>
                      <a:r>
                        <a:rPr lang="lv-LV" sz="1400">
                          <a:solidFill>
                            <a:schemeClr val="bg1"/>
                          </a:solidFill>
                        </a:rPr>
                        <a:t>3.4</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E600"/>
                    </a:solidFill>
                  </a:tcPr>
                </a:tc>
                <a:tc>
                  <a:txBody>
                    <a:bodyPr/>
                    <a:lstStyle/>
                    <a:p>
                      <a:pPr marL="0" algn="l" defTabSz="914400" rtl="0" eaLnBrk="1" fontAlgn="b" latinLnBrk="0" hangingPunct="1"/>
                      <a:r>
                        <a:rPr lang="lv-LV" sz="1400" kern="1200">
                          <a:solidFill>
                            <a:schemeClr val="bg1"/>
                          </a:solidFill>
                          <a:latin typeface="+mn-lt"/>
                          <a:ea typeface="+mn-ea"/>
                          <a:cs typeface="+mn-cs"/>
                        </a:rPr>
                        <a:t>Dobeles novada pašvaldība</a:t>
                      </a: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25984077"/>
                  </a:ext>
                </a:extLst>
              </a:tr>
              <a:tr h="189696">
                <a:tc>
                  <a:txBody>
                    <a:bodyPr/>
                    <a:lstStyle/>
                    <a:p>
                      <a:pPr marL="108000" algn="just">
                        <a:spcBef>
                          <a:spcPts val="0"/>
                        </a:spcBef>
                      </a:pPr>
                      <a:r>
                        <a:rPr lang="lv-LV" sz="1400">
                          <a:solidFill>
                            <a:schemeClr val="bg1"/>
                          </a:solidFill>
                        </a:rPr>
                        <a:t>3.5</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E600"/>
                    </a:solidFill>
                  </a:tcPr>
                </a:tc>
                <a:tc>
                  <a:txBody>
                    <a:bodyPr/>
                    <a:lstStyle/>
                    <a:p>
                      <a:pPr marL="0" algn="l" defTabSz="914400" rtl="0" eaLnBrk="1" fontAlgn="b" latinLnBrk="0" hangingPunct="1"/>
                      <a:r>
                        <a:rPr lang="lv-LV" sz="1400" kern="1200" dirty="0">
                          <a:solidFill>
                            <a:schemeClr val="bg1"/>
                          </a:solidFill>
                          <a:latin typeface="+mn-lt"/>
                          <a:ea typeface="+mn-ea"/>
                          <a:cs typeface="+mn-cs"/>
                        </a:rPr>
                        <a:t>Bauskas novada pašvaldība</a:t>
                      </a: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30927340"/>
                  </a:ext>
                </a:extLst>
              </a:tr>
              <a:tr h="189696">
                <a:tc>
                  <a:txBody>
                    <a:bodyPr/>
                    <a:lstStyle/>
                    <a:p>
                      <a:pPr marL="108000" algn="just">
                        <a:spcBef>
                          <a:spcPts val="0"/>
                        </a:spcBef>
                      </a:pPr>
                      <a:r>
                        <a:rPr lang="lv-LV" sz="1400">
                          <a:solidFill>
                            <a:schemeClr val="bg1"/>
                          </a:solidFill>
                        </a:rPr>
                        <a:t>3.6</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E600"/>
                    </a:solidFill>
                  </a:tcPr>
                </a:tc>
                <a:tc>
                  <a:txBody>
                    <a:bodyPr/>
                    <a:lstStyle/>
                    <a:p>
                      <a:pPr marL="0" algn="l" defTabSz="914400" rtl="0" eaLnBrk="1" fontAlgn="b" latinLnBrk="0" hangingPunct="1"/>
                      <a:r>
                        <a:rPr lang="lv-LV" sz="1400" kern="1200">
                          <a:solidFill>
                            <a:schemeClr val="bg1"/>
                          </a:solidFill>
                          <a:latin typeface="+mn-lt"/>
                          <a:ea typeface="+mn-ea"/>
                          <a:cs typeface="+mn-cs"/>
                        </a:rPr>
                        <a:t>Aizkraukles novada pašvaldība</a:t>
                      </a: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8171177"/>
                  </a:ext>
                </a:extLst>
              </a:tr>
              <a:tr h="189696">
                <a:tc>
                  <a:txBody>
                    <a:bodyPr/>
                    <a:lstStyle/>
                    <a:p>
                      <a:pPr marL="108000" algn="just">
                        <a:spcBef>
                          <a:spcPts val="0"/>
                        </a:spcBef>
                      </a:pPr>
                      <a:r>
                        <a:rPr lang="lv-LV" sz="1400">
                          <a:solidFill>
                            <a:schemeClr val="bg1"/>
                          </a:solidFill>
                        </a:rPr>
                        <a:t>3.7</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E600"/>
                    </a:solidFill>
                  </a:tcPr>
                </a:tc>
                <a:tc>
                  <a:txBody>
                    <a:bodyPr/>
                    <a:lstStyle/>
                    <a:p>
                      <a:pPr marL="0" algn="l" defTabSz="914400" rtl="0" eaLnBrk="1" fontAlgn="b" latinLnBrk="0" hangingPunct="1"/>
                      <a:r>
                        <a:rPr lang="lv-LV" sz="1400" kern="1200">
                          <a:solidFill>
                            <a:schemeClr val="bg1"/>
                          </a:solidFill>
                          <a:latin typeface="+mn-lt"/>
                          <a:ea typeface="+mn-ea"/>
                          <a:cs typeface="+mn-cs"/>
                        </a:rPr>
                        <a:t>Limbažu novada pašvaldība</a:t>
                      </a: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9203004"/>
                  </a:ext>
                </a:extLst>
              </a:tr>
              <a:tr h="189696">
                <a:tc>
                  <a:txBody>
                    <a:bodyPr/>
                    <a:lstStyle/>
                    <a:p>
                      <a:pPr marL="108000" algn="just">
                        <a:spcBef>
                          <a:spcPts val="0"/>
                        </a:spcBef>
                      </a:pPr>
                      <a:r>
                        <a:rPr lang="lv-LV" sz="1400">
                          <a:solidFill>
                            <a:schemeClr val="bg1"/>
                          </a:solidFill>
                        </a:rPr>
                        <a:t>3.8</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E600"/>
                    </a:solidFill>
                  </a:tcPr>
                </a:tc>
                <a:tc>
                  <a:txBody>
                    <a:bodyPr/>
                    <a:lstStyle/>
                    <a:p>
                      <a:pPr marL="0" algn="l" defTabSz="914400" rtl="0" eaLnBrk="1" fontAlgn="b" latinLnBrk="0" hangingPunct="1"/>
                      <a:r>
                        <a:rPr lang="lv-LV" sz="1400" kern="1200">
                          <a:solidFill>
                            <a:schemeClr val="bg1"/>
                          </a:solidFill>
                          <a:latin typeface="+mn-lt"/>
                          <a:ea typeface="+mn-ea"/>
                          <a:cs typeface="+mn-cs"/>
                        </a:rPr>
                        <a:t>Valmieras novada pašvaldība</a:t>
                      </a: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01201554"/>
                  </a:ext>
                </a:extLst>
              </a:tr>
              <a:tr h="189696">
                <a:tc>
                  <a:txBody>
                    <a:bodyPr/>
                    <a:lstStyle/>
                    <a:p>
                      <a:pPr marL="108000" algn="just">
                        <a:spcBef>
                          <a:spcPts val="0"/>
                        </a:spcBef>
                      </a:pPr>
                      <a:r>
                        <a:rPr lang="lv-LV" sz="1400">
                          <a:solidFill>
                            <a:schemeClr val="bg1"/>
                          </a:solidFill>
                        </a:rPr>
                        <a:t>3.9</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E600"/>
                    </a:solidFill>
                  </a:tcPr>
                </a:tc>
                <a:tc>
                  <a:txBody>
                    <a:bodyPr/>
                    <a:lstStyle/>
                    <a:p>
                      <a:pPr marL="0" algn="l" defTabSz="914400" rtl="0" eaLnBrk="1" fontAlgn="b" latinLnBrk="0" hangingPunct="1"/>
                      <a:r>
                        <a:rPr lang="lv-LV" sz="1400" kern="1200">
                          <a:solidFill>
                            <a:schemeClr val="bg1"/>
                          </a:solidFill>
                          <a:latin typeface="+mn-lt"/>
                          <a:ea typeface="+mn-ea"/>
                          <a:cs typeface="+mn-cs"/>
                        </a:rPr>
                        <a:t>Ogres novada pašvaldība</a:t>
                      </a: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1144380"/>
                  </a:ext>
                </a:extLst>
              </a:tr>
              <a:tr h="229086">
                <a:tc>
                  <a:txBody>
                    <a:bodyPr/>
                    <a:lstStyle/>
                    <a:p>
                      <a:pPr marL="108000" algn="just">
                        <a:spcBef>
                          <a:spcPts val="0"/>
                        </a:spcBef>
                      </a:pPr>
                      <a:r>
                        <a:rPr lang="lv-LV" sz="1400">
                          <a:solidFill>
                            <a:schemeClr val="bg1"/>
                          </a:solidFill>
                        </a:rPr>
                        <a:t>3.10</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E600"/>
                    </a:solidFill>
                  </a:tcPr>
                </a:tc>
                <a:tc>
                  <a:txBody>
                    <a:bodyPr/>
                    <a:lstStyle/>
                    <a:p>
                      <a:pPr marL="0" algn="l" defTabSz="914400" rtl="0" eaLnBrk="1" fontAlgn="b" latinLnBrk="0" hangingPunct="1"/>
                      <a:r>
                        <a:rPr lang="lv-LV" sz="1400" kern="1200">
                          <a:solidFill>
                            <a:schemeClr val="bg1"/>
                          </a:solidFill>
                          <a:latin typeface="+mn-lt"/>
                          <a:ea typeface="+mn-ea"/>
                          <a:cs typeface="+mn-cs"/>
                        </a:rPr>
                        <a:t>Krāslavas novada pašvaldība</a:t>
                      </a: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24103862"/>
                  </a:ext>
                </a:extLst>
              </a:tr>
              <a:tr h="189696">
                <a:tc>
                  <a:txBody>
                    <a:bodyPr/>
                    <a:lstStyle/>
                    <a:p>
                      <a:pPr marL="108000" algn="just">
                        <a:spcBef>
                          <a:spcPts val="0"/>
                        </a:spcBef>
                      </a:pPr>
                      <a:r>
                        <a:rPr lang="lv-LV" sz="1400">
                          <a:solidFill>
                            <a:schemeClr val="bg1"/>
                          </a:solidFill>
                        </a:rPr>
                        <a:t>3.11</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E600"/>
                    </a:solidFill>
                  </a:tcPr>
                </a:tc>
                <a:tc>
                  <a:txBody>
                    <a:bodyPr/>
                    <a:lstStyle/>
                    <a:p>
                      <a:pPr marL="0" algn="l" defTabSz="914400" rtl="0" eaLnBrk="1" fontAlgn="b" latinLnBrk="0" hangingPunct="1"/>
                      <a:r>
                        <a:rPr lang="lv-LV" sz="1400" kern="1200">
                          <a:solidFill>
                            <a:schemeClr val="bg1"/>
                          </a:solidFill>
                          <a:latin typeface="+mn-lt"/>
                          <a:ea typeface="+mn-ea"/>
                          <a:cs typeface="+mn-cs"/>
                        </a:rPr>
                        <a:t>Augšdaugavas novada pašvaldība</a:t>
                      </a: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58155760"/>
                  </a:ext>
                </a:extLst>
              </a:tr>
              <a:tr h="189696">
                <a:tc>
                  <a:txBody>
                    <a:bodyPr/>
                    <a:lstStyle/>
                    <a:p>
                      <a:pPr marL="108000" algn="just">
                        <a:spcBef>
                          <a:spcPts val="0"/>
                        </a:spcBef>
                      </a:pPr>
                      <a:r>
                        <a:rPr lang="lv-LV" sz="1400">
                          <a:solidFill>
                            <a:schemeClr val="bg1"/>
                          </a:solidFill>
                        </a:rPr>
                        <a:t>3.12</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E600"/>
                    </a:solidFill>
                  </a:tcPr>
                </a:tc>
                <a:tc>
                  <a:txBody>
                    <a:bodyPr/>
                    <a:lstStyle/>
                    <a:p>
                      <a:pPr marL="0" algn="l" defTabSz="914400" rtl="0" eaLnBrk="1" fontAlgn="b" latinLnBrk="0" hangingPunct="1"/>
                      <a:r>
                        <a:rPr lang="lv-LV" sz="1400" kern="1200">
                          <a:solidFill>
                            <a:schemeClr val="bg1"/>
                          </a:solidFill>
                          <a:latin typeface="+mn-lt"/>
                          <a:ea typeface="+mn-ea"/>
                          <a:cs typeface="+mn-cs"/>
                        </a:rPr>
                        <a:t>Balvu novada pašvaldība</a:t>
                      </a: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62986515"/>
                  </a:ext>
                </a:extLst>
              </a:tr>
              <a:tr h="189696">
                <a:tc>
                  <a:txBody>
                    <a:bodyPr/>
                    <a:lstStyle/>
                    <a:p>
                      <a:pPr algn="l"/>
                      <a:r>
                        <a:rPr lang="lv-LV" sz="1400">
                          <a:solidFill>
                            <a:schemeClr val="bg1"/>
                          </a:solidFill>
                        </a:rPr>
                        <a:t>4</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E600"/>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lv-LV" sz="1400" b="1" kern="1200" dirty="0">
                          <a:solidFill>
                            <a:schemeClr val="bg1"/>
                          </a:solidFill>
                          <a:latin typeface="+mn-lt"/>
                          <a:ea typeface="+mn-ea"/>
                          <a:cs typeface="+mn-cs"/>
                        </a:rPr>
                        <a:t>Izmaksu </a:t>
                      </a:r>
                      <a:r>
                        <a:rPr lang="lv-LV" sz="1400" b="1" kern="1200" dirty="0" err="1">
                          <a:solidFill>
                            <a:schemeClr val="bg1"/>
                          </a:solidFill>
                          <a:latin typeface="+mn-lt"/>
                          <a:ea typeface="+mn-ea"/>
                          <a:cs typeface="+mn-cs"/>
                        </a:rPr>
                        <a:t>izvērtējums</a:t>
                      </a:r>
                      <a:endParaRPr lang="lv-LV" sz="1400" b="1" kern="1200" dirty="0">
                        <a:solidFill>
                          <a:schemeClr val="bg1"/>
                        </a:solidFill>
                        <a:latin typeface="+mn-lt"/>
                        <a:ea typeface="+mn-ea"/>
                        <a:cs typeface="+mn-cs"/>
                      </a:endParaRPr>
                    </a:p>
                  </a:txBody>
                  <a:tcPr marL="7620" marR="7620" marT="762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24086004"/>
                  </a:ext>
                </a:extLst>
              </a:tr>
            </a:tbl>
          </a:graphicData>
        </a:graphic>
      </p:graphicFrame>
      <p:sp>
        <p:nvSpPr>
          <p:cNvPr id="3" name="Rectangle 2">
            <a:extLst>
              <a:ext uri="{FF2B5EF4-FFF2-40B4-BE49-F238E27FC236}">
                <a16:creationId xmlns:a16="http://schemas.microsoft.com/office/drawing/2014/main" id="{164224CD-B8DC-44FE-91A6-2639F6C523D2}"/>
              </a:ext>
            </a:extLst>
          </p:cNvPr>
          <p:cNvSpPr/>
          <p:nvPr/>
        </p:nvSpPr>
        <p:spPr>
          <a:xfrm>
            <a:off x="617538" y="1743072"/>
            <a:ext cx="7159999" cy="898525"/>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latin typeface="EYInterstate Light" panose="02000506000000020004" pitchFamily="2" charset="0"/>
            </a:endParaRPr>
          </a:p>
        </p:txBody>
      </p:sp>
      <p:sp>
        <p:nvSpPr>
          <p:cNvPr id="24" name="Freeform 25">
            <a:extLst>
              <a:ext uri="{FF2B5EF4-FFF2-40B4-BE49-F238E27FC236}">
                <a16:creationId xmlns:a16="http://schemas.microsoft.com/office/drawing/2014/main" id="{220172B8-CF54-459F-A179-C04108F9CD25}"/>
              </a:ext>
            </a:extLst>
          </p:cNvPr>
          <p:cNvSpPr>
            <a:spLocks/>
          </p:cNvSpPr>
          <p:nvPr/>
        </p:nvSpPr>
        <p:spPr bwMode="gray">
          <a:xfrm>
            <a:off x="6301967" y="1801043"/>
            <a:ext cx="1388797" cy="729283"/>
          </a:xfrm>
          <a:custGeom>
            <a:avLst/>
            <a:gdLst/>
            <a:ahLst/>
            <a:cxnLst>
              <a:cxn ang="0">
                <a:pos x="252" y="165"/>
              </a:cxn>
              <a:cxn ang="0">
                <a:pos x="258" y="165"/>
              </a:cxn>
              <a:cxn ang="0">
                <a:pos x="265" y="154"/>
              </a:cxn>
              <a:cxn ang="0">
                <a:pos x="282" y="151"/>
              </a:cxn>
              <a:cxn ang="0">
                <a:pos x="295" y="148"/>
              </a:cxn>
              <a:cxn ang="0">
                <a:pos x="295" y="141"/>
              </a:cxn>
              <a:cxn ang="0">
                <a:pos x="305" y="128"/>
              </a:cxn>
              <a:cxn ang="0">
                <a:pos x="309" y="121"/>
              </a:cxn>
              <a:cxn ang="0">
                <a:pos x="305" y="104"/>
              </a:cxn>
              <a:cxn ang="0">
                <a:pos x="302" y="97"/>
              </a:cxn>
              <a:cxn ang="0">
                <a:pos x="295" y="81"/>
              </a:cxn>
              <a:cxn ang="0">
                <a:pos x="292" y="77"/>
              </a:cxn>
              <a:cxn ang="0">
                <a:pos x="289" y="77"/>
              </a:cxn>
              <a:cxn ang="0">
                <a:pos x="285" y="70"/>
              </a:cxn>
              <a:cxn ang="0">
                <a:pos x="285" y="60"/>
              </a:cxn>
              <a:cxn ang="0">
                <a:pos x="282" y="47"/>
              </a:cxn>
              <a:cxn ang="0">
                <a:pos x="278" y="40"/>
              </a:cxn>
              <a:cxn ang="0">
                <a:pos x="265" y="30"/>
              </a:cxn>
              <a:cxn ang="0">
                <a:pos x="255" y="23"/>
              </a:cxn>
              <a:cxn ang="0">
                <a:pos x="242" y="23"/>
              </a:cxn>
              <a:cxn ang="0">
                <a:pos x="225" y="30"/>
              </a:cxn>
              <a:cxn ang="0">
                <a:pos x="215" y="30"/>
              </a:cxn>
              <a:cxn ang="0">
                <a:pos x="205" y="20"/>
              </a:cxn>
              <a:cxn ang="0">
                <a:pos x="198" y="13"/>
              </a:cxn>
              <a:cxn ang="0">
                <a:pos x="181" y="3"/>
              </a:cxn>
              <a:cxn ang="0">
                <a:pos x="174" y="3"/>
              </a:cxn>
              <a:cxn ang="0">
                <a:pos x="164" y="0"/>
              </a:cxn>
              <a:cxn ang="0">
                <a:pos x="154" y="3"/>
              </a:cxn>
              <a:cxn ang="0">
                <a:pos x="134" y="10"/>
              </a:cxn>
              <a:cxn ang="0">
                <a:pos x="127" y="27"/>
              </a:cxn>
              <a:cxn ang="0">
                <a:pos x="134" y="67"/>
              </a:cxn>
              <a:cxn ang="0">
                <a:pos x="114" y="84"/>
              </a:cxn>
              <a:cxn ang="0">
                <a:pos x="87" y="74"/>
              </a:cxn>
              <a:cxn ang="0">
                <a:pos x="87" y="57"/>
              </a:cxn>
              <a:cxn ang="0">
                <a:pos x="73" y="50"/>
              </a:cxn>
              <a:cxn ang="0">
                <a:pos x="43" y="40"/>
              </a:cxn>
              <a:cxn ang="0">
                <a:pos x="23" y="57"/>
              </a:cxn>
              <a:cxn ang="0">
                <a:pos x="16" y="64"/>
              </a:cxn>
              <a:cxn ang="0">
                <a:pos x="6" y="97"/>
              </a:cxn>
              <a:cxn ang="0">
                <a:pos x="3" y="151"/>
              </a:cxn>
              <a:cxn ang="0">
                <a:pos x="6" y="165"/>
              </a:cxn>
              <a:cxn ang="0">
                <a:pos x="20" y="154"/>
              </a:cxn>
              <a:cxn ang="0">
                <a:pos x="26" y="151"/>
              </a:cxn>
              <a:cxn ang="0">
                <a:pos x="33" y="144"/>
              </a:cxn>
              <a:cxn ang="0">
                <a:pos x="43" y="138"/>
              </a:cxn>
              <a:cxn ang="0">
                <a:pos x="53" y="134"/>
              </a:cxn>
              <a:cxn ang="0">
                <a:pos x="73" y="134"/>
              </a:cxn>
              <a:cxn ang="0">
                <a:pos x="87" y="134"/>
              </a:cxn>
              <a:cxn ang="0">
                <a:pos x="97" y="138"/>
              </a:cxn>
              <a:cxn ang="0">
                <a:pos x="107" y="134"/>
              </a:cxn>
              <a:cxn ang="0">
                <a:pos x="114" y="138"/>
              </a:cxn>
              <a:cxn ang="0">
                <a:pos x="121" y="138"/>
              </a:cxn>
              <a:cxn ang="0">
                <a:pos x="141" y="138"/>
              </a:cxn>
              <a:cxn ang="0">
                <a:pos x="154" y="138"/>
              </a:cxn>
              <a:cxn ang="0">
                <a:pos x="164" y="131"/>
              </a:cxn>
              <a:cxn ang="0">
                <a:pos x="174" y="141"/>
              </a:cxn>
              <a:cxn ang="0">
                <a:pos x="198" y="148"/>
              </a:cxn>
              <a:cxn ang="0">
                <a:pos x="215" y="161"/>
              </a:cxn>
              <a:cxn ang="0">
                <a:pos x="228" y="168"/>
              </a:cxn>
              <a:cxn ang="0">
                <a:pos x="238" y="171"/>
              </a:cxn>
            </a:cxnLst>
            <a:rect l="0" t="0" r="r" b="b"/>
            <a:pathLst>
              <a:path w="309" h="171">
                <a:moveTo>
                  <a:pt x="248" y="171"/>
                </a:moveTo>
                <a:lnTo>
                  <a:pt x="248" y="171"/>
                </a:lnTo>
                <a:lnTo>
                  <a:pt x="248" y="168"/>
                </a:lnTo>
                <a:lnTo>
                  <a:pt x="252" y="165"/>
                </a:lnTo>
                <a:lnTo>
                  <a:pt x="252" y="165"/>
                </a:lnTo>
                <a:lnTo>
                  <a:pt x="255" y="165"/>
                </a:lnTo>
                <a:lnTo>
                  <a:pt x="255" y="165"/>
                </a:lnTo>
                <a:lnTo>
                  <a:pt x="258" y="165"/>
                </a:lnTo>
                <a:lnTo>
                  <a:pt x="258" y="161"/>
                </a:lnTo>
                <a:lnTo>
                  <a:pt x="262" y="158"/>
                </a:lnTo>
                <a:lnTo>
                  <a:pt x="265" y="154"/>
                </a:lnTo>
                <a:lnTo>
                  <a:pt x="265" y="154"/>
                </a:lnTo>
                <a:lnTo>
                  <a:pt x="272" y="154"/>
                </a:lnTo>
                <a:lnTo>
                  <a:pt x="272" y="154"/>
                </a:lnTo>
                <a:lnTo>
                  <a:pt x="278" y="151"/>
                </a:lnTo>
                <a:lnTo>
                  <a:pt x="282" y="151"/>
                </a:lnTo>
                <a:lnTo>
                  <a:pt x="282" y="151"/>
                </a:lnTo>
                <a:lnTo>
                  <a:pt x="289" y="148"/>
                </a:lnTo>
                <a:lnTo>
                  <a:pt x="295" y="148"/>
                </a:lnTo>
                <a:lnTo>
                  <a:pt x="295" y="148"/>
                </a:lnTo>
                <a:lnTo>
                  <a:pt x="295" y="148"/>
                </a:lnTo>
                <a:lnTo>
                  <a:pt x="295" y="144"/>
                </a:lnTo>
                <a:lnTo>
                  <a:pt x="295" y="141"/>
                </a:lnTo>
                <a:lnTo>
                  <a:pt x="295" y="141"/>
                </a:lnTo>
                <a:lnTo>
                  <a:pt x="299" y="134"/>
                </a:lnTo>
                <a:lnTo>
                  <a:pt x="302" y="131"/>
                </a:lnTo>
                <a:lnTo>
                  <a:pt x="302" y="131"/>
                </a:lnTo>
                <a:lnTo>
                  <a:pt x="305" y="128"/>
                </a:lnTo>
                <a:lnTo>
                  <a:pt x="305" y="128"/>
                </a:lnTo>
                <a:lnTo>
                  <a:pt x="305" y="124"/>
                </a:lnTo>
                <a:lnTo>
                  <a:pt x="305" y="124"/>
                </a:lnTo>
                <a:lnTo>
                  <a:pt x="309" y="121"/>
                </a:lnTo>
                <a:lnTo>
                  <a:pt x="309" y="121"/>
                </a:lnTo>
                <a:lnTo>
                  <a:pt x="309" y="111"/>
                </a:lnTo>
                <a:lnTo>
                  <a:pt x="309" y="111"/>
                </a:lnTo>
                <a:lnTo>
                  <a:pt x="305" y="104"/>
                </a:lnTo>
                <a:lnTo>
                  <a:pt x="305" y="104"/>
                </a:lnTo>
                <a:lnTo>
                  <a:pt x="305" y="101"/>
                </a:lnTo>
                <a:lnTo>
                  <a:pt x="302" y="97"/>
                </a:lnTo>
                <a:lnTo>
                  <a:pt x="302" y="97"/>
                </a:lnTo>
                <a:lnTo>
                  <a:pt x="299" y="91"/>
                </a:lnTo>
                <a:lnTo>
                  <a:pt x="299" y="91"/>
                </a:lnTo>
                <a:lnTo>
                  <a:pt x="299" y="84"/>
                </a:lnTo>
                <a:lnTo>
                  <a:pt x="295" y="81"/>
                </a:lnTo>
                <a:lnTo>
                  <a:pt x="295" y="81"/>
                </a:lnTo>
                <a:lnTo>
                  <a:pt x="292" y="81"/>
                </a:lnTo>
                <a:lnTo>
                  <a:pt x="292" y="77"/>
                </a:lnTo>
                <a:lnTo>
                  <a:pt x="292" y="77"/>
                </a:lnTo>
                <a:lnTo>
                  <a:pt x="292" y="74"/>
                </a:lnTo>
                <a:lnTo>
                  <a:pt x="292" y="74"/>
                </a:lnTo>
                <a:lnTo>
                  <a:pt x="289" y="74"/>
                </a:lnTo>
                <a:lnTo>
                  <a:pt x="289" y="77"/>
                </a:lnTo>
                <a:lnTo>
                  <a:pt x="285" y="77"/>
                </a:lnTo>
                <a:lnTo>
                  <a:pt x="285" y="77"/>
                </a:lnTo>
                <a:lnTo>
                  <a:pt x="285" y="77"/>
                </a:lnTo>
                <a:lnTo>
                  <a:pt x="285" y="70"/>
                </a:lnTo>
                <a:lnTo>
                  <a:pt x="289" y="67"/>
                </a:lnTo>
                <a:lnTo>
                  <a:pt x="289" y="67"/>
                </a:lnTo>
                <a:lnTo>
                  <a:pt x="285" y="60"/>
                </a:lnTo>
                <a:lnTo>
                  <a:pt x="285" y="60"/>
                </a:lnTo>
                <a:lnTo>
                  <a:pt x="278" y="54"/>
                </a:lnTo>
                <a:lnTo>
                  <a:pt x="278" y="54"/>
                </a:lnTo>
                <a:lnTo>
                  <a:pt x="282" y="50"/>
                </a:lnTo>
                <a:lnTo>
                  <a:pt x="282" y="47"/>
                </a:lnTo>
                <a:lnTo>
                  <a:pt x="282" y="47"/>
                </a:lnTo>
                <a:lnTo>
                  <a:pt x="282" y="47"/>
                </a:lnTo>
                <a:lnTo>
                  <a:pt x="278" y="40"/>
                </a:lnTo>
                <a:lnTo>
                  <a:pt x="278" y="40"/>
                </a:lnTo>
                <a:lnTo>
                  <a:pt x="272" y="37"/>
                </a:lnTo>
                <a:lnTo>
                  <a:pt x="265" y="34"/>
                </a:lnTo>
                <a:lnTo>
                  <a:pt x="265" y="34"/>
                </a:lnTo>
                <a:lnTo>
                  <a:pt x="265" y="30"/>
                </a:lnTo>
                <a:lnTo>
                  <a:pt x="262" y="27"/>
                </a:lnTo>
                <a:lnTo>
                  <a:pt x="262" y="27"/>
                </a:lnTo>
                <a:lnTo>
                  <a:pt x="258" y="23"/>
                </a:lnTo>
                <a:lnTo>
                  <a:pt x="255" y="23"/>
                </a:lnTo>
                <a:lnTo>
                  <a:pt x="255" y="23"/>
                </a:lnTo>
                <a:lnTo>
                  <a:pt x="248" y="23"/>
                </a:lnTo>
                <a:lnTo>
                  <a:pt x="248" y="23"/>
                </a:lnTo>
                <a:lnTo>
                  <a:pt x="242" y="23"/>
                </a:lnTo>
                <a:lnTo>
                  <a:pt x="235" y="23"/>
                </a:lnTo>
                <a:lnTo>
                  <a:pt x="235" y="23"/>
                </a:lnTo>
                <a:lnTo>
                  <a:pt x="231" y="27"/>
                </a:lnTo>
                <a:lnTo>
                  <a:pt x="225" y="30"/>
                </a:lnTo>
                <a:lnTo>
                  <a:pt x="225" y="30"/>
                </a:lnTo>
                <a:lnTo>
                  <a:pt x="218" y="30"/>
                </a:lnTo>
                <a:lnTo>
                  <a:pt x="218" y="30"/>
                </a:lnTo>
                <a:lnTo>
                  <a:pt x="215" y="30"/>
                </a:lnTo>
                <a:lnTo>
                  <a:pt x="215" y="30"/>
                </a:lnTo>
                <a:lnTo>
                  <a:pt x="211" y="27"/>
                </a:lnTo>
                <a:lnTo>
                  <a:pt x="211" y="27"/>
                </a:lnTo>
                <a:lnTo>
                  <a:pt x="205" y="20"/>
                </a:lnTo>
                <a:lnTo>
                  <a:pt x="205" y="20"/>
                </a:lnTo>
                <a:lnTo>
                  <a:pt x="205" y="17"/>
                </a:lnTo>
                <a:lnTo>
                  <a:pt x="205" y="17"/>
                </a:lnTo>
                <a:lnTo>
                  <a:pt x="198" y="13"/>
                </a:lnTo>
                <a:lnTo>
                  <a:pt x="198" y="13"/>
                </a:lnTo>
                <a:lnTo>
                  <a:pt x="188" y="10"/>
                </a:lnTo>
                <a:lnTo>
                  <a:pt x="188" y="10"/>
                </a:lnTo>
                <a:lnTo>
                  <a:pt x="181" y="3"/>
                </a:lnTo>
                <a:lnTo>
                  <a:pt x="174" y="0"/>
                </a:lnTo>
                <a:lnTo>
                  <a:pt x="174" y="0"/>
                </a:lnTo>
                <a:lnTo>
                  <a:pt x="174" y="3"/>
                </a:lnTo>
                <a:lnTo>
                  <a:pt x="174" y="3"/>
                </a:lnTo>
                <a:lnTo>
                  <a:pt x="171" y="0"/>
                </a:lnTo>
                <a:lnTo>
                  <a:pt x="168" y="0"/>
                </a:lnTo>
                <a:lnTo>
                  <a:pt x="168" y="0"/>
                </a:lnTo>
                <a:lnTo>
                  <a:pt x="164" y="0"/>
                </a:lnTo>
                <a:lnTo>
                  <a:pt x="164" y="0"/>
                </a:lnTo>
                <a:lnTo>
                  <a:pt x="161" y="0"/>
                </a:lnTo>
                <a:lnTo>
                  <a:pt x="161" y="0"/>
                </a:lnTo>
                <a:lnTo>
                  <a:pt x="154" y="3"/>
                </a:lnTo>
                <a:lnTo>
                  <a:pt x="154" y="3"/>
                </a:lnTo>
                <a:lnTo>
                  <a:pt x="144" y="7"/>
                </a:lnTo>
                <a:lnTo>
                  <a:pt x="144" y="7"/>
                </a:lnTo>
                <a:lnTo>
                  <a:pt x="134" y="10"/>
                </a:lnTo>
                <a:lnTo>
                  <a:pt x="127" y="10"/>
                </a:lnTo>
                <a:lnTo>
                  <a:pt x="127" y="10"/>
                </a:lnTo>
                <a:lnTo>
                  <a:pt x="127" y="27"/>
                </a:lnTo>
                <a:lnTo>
                  <a:pt x="127" y="27"/>
                </a:lnTo>
                <a:lnTo>
                  <a:pt x="131" y="40"/>
                </a:lnTo>
                <a:lnTo>
                  <a:pt x="131" y="40"/>
                </a:lnTo>
                <a:lnTo>
                  <a:pt x="134" y="57"/>
                </a:lnTo>
                <a:lnTo>
                  <a:pt x="134" y="67"/>
                </a:lnTo>
                <a:lnTo>
                  <a:pt x="131" y="74"/>
                </a:lnTo>
                <a:lnTo>
                  <a:pt x="131" y="74"/>
                </a:lnTo>
                <a:lnTo>
                  <a:pt x="124" y="81"/>
                </a:lnTo>
                <a:lnTo>
                  <a:pt x="114" y="84"/>
                </a:lnTo>
                <a:lnTo>
                  <a:pt x="100" y="84"/>
                </a:lnTo>
                <a:lnTo>
                  <a:pt x="90" y="81"/>
                </a:lnTo>
                <a:lnTo>
                  <a:pt x="90" y="81"/>
                </a:lnTo>
                <a:lnTo>
                  <a:pt x="87" y="74"/>
                </a:lnTo>
                <a:lnTo>
                  <a:pt x="87" y="70"/>
                </a:lnTo>
                <a:lnTo>
                  <a:pt x="87" y="64"/>
                </a:lnTo>
                <a:lnTo>
                  <a:pt x="87" y="57"/>
                </a:lnTo>
                <a:lnTo>
                  <a:pt x="87" y="57"/>
                </a:lnTo>
                <a:lnTo>
                  <a:pt x="84" y="57"/>
                </a:lnTo>
                <a:lnTo>
                  <a:pt x="80" y="57"/>
                </a:lnTo>
                <a:lnTo>
                  <a:pt x="80" y="57"/>
                </a:lnTo>
                <a:lnTo>
                  <a:pt x="73" y="50"/>
                </a:lnTo>
                <a:lnTo>
                  <a:pt x="67" y="47"/>
                </a:lnTo>
                <a:lnTo>
                  <a:pt x="60" y="30"/>
                </a:lnTo>
                <a:lnTo>
                  <a:pt x="60" y="30"/>
                </a:lnTo>
                <a:lnTo>
                  <a:pt x="43" y="40"/>
                </a:lnTo>
                <a:lnTo>
                  <a:pt x="30" y="47"/>
                </a:lnTo>
                <a:lnTo>
                  <a:pt x="26" y="47"/>
                </a:lnTo>
                <a:lnTo>
                  <a:pt x="26" y="47"/>
                </a:lnTo>
                <a:lnTo>
                  <a:pt x="23" y="57"/>
                </a:lnTo>
                <a:lnTo>
                  <a:pt x="23" y="57"/>
                </a:lnTo>
                <a:lnTo>
                  <a:pt x="20" y="60"/>
                </a:lnTo>
                <a:lnTo>
                  <a:pt x="16" y="64"/>
                </a:lnTo>
                <a:lnTo>
                  <a:pt x="16" y="64"/>
                </a:lnTo>
                <a:lnTo>
                  <a:pt x="16" y="77"/>
                </a:lnTo>
                <a:lnTo>
                  <a:pt x="13" y="91"/>
                </a:lnTo>
                <a:lnTo>
                  <a:pt x="13" y="91"/>
                </a:lnTo>
                <a:lnTo>
                  <a:pt x="6" y="97"/>
                </a:lnTo>
                <a:lnTo>
                  <a:pt x="3" y="104"/>
                </a:lnTo>
                <a:lnTo>
                  <a:pt x="3" y="104"/>
                </a:lnTo>
                <a:lnTo>
                  <a:pt x="0" y="128"/>
                </a:lnTo>
                <a:lnTo>
                  <a:pt x="3" y="151"/>
                </a:lnTo>
                <a:lnTo>
                  <a:pt x="3" y="151"/>
                </a:lnTo>
                <a:lnTo>
                  <a:pt x="6" y="161"/>
                </a:lnTo>
                <a:lnTo>
                  <a:pt x="6" y="165"/>
                </a:lnTo>
                <a:lnTo>
                  <a:pt x="6" y="165"/>
                </a:lnTo>
                <a:lnTo>
                  <a:pt x="13" y="161"/>
                </a:lnTo>
                <a:lnTo>
                  <a:pt x="13" y="161"/>
                </a:lnTo>
                <a:lnTo>
                  <a:pt x="16" y="161"/>
                </a:lnTo>
                <a:lnTo>
                  <a:pt x="20" y="154"/>
                </a:lnTo>
                <a:lnTo>
                  <a:pt x="20" y="154"/>
                </a:lnTo>
                <a:lnTo>
                  <a:pt x="23" y="151"/>
                </a:lnTo>
                <a:lnTo>
                  <a:pt x="26" y="151"/>
                </a:lnTo>
                <a:lnTo>
                  <a:pt x="26" y="151"/>
                </a:lnTo>
                <a:lnTo>
                  <a:pt x="26" y="151"/>
                </a:lnTo>
                <a:lnTo>
                  <a:pt x="30" y="148"/>
                </a:lnTo>
                <a:lnTo>
                  <a:pt x="33" y="144"/>
                </a:lnTo>
                <a:lnTo>
                  <a:pt x="33" y="144"/>
                </a:lnTo>
                <a:lnTo>
                  <a:pt x="37" y="141"/>
                </a:lnTo>
                <a:lnTo>
                  <a:pt x="40" y="138"/>
                </a:lnTo>
                <a:lnTo>
                  <a:pt x="40" y="138"/>
                </a:lnTo>
                <a:lnTo>
                  <a:pt x="43" y="138"/>
                </a:lnTo>
                <a:lnTo>
                  <a:pt x="47" y="138"/>
                </a:lnTo>
                <a:lnTo>
                  <a:pt x="47" y="138"/>
                </a:lnTo>
                <a:lnTo>
                  <a:pt x="53" y="134"/>
                </a:lnTo>
                <a:lnTo>
                  <a:pt x="53" y="134"/>
                </a:lnTo>
                <a:lnTo>
                  <a:pt x="60" y="134"/>
                </a:lnTo>
                <a:lnTo>
                  <a:pt x="60" y="134"/>
                </a:lnTo>
                <a:lnTo>
                  <a:pt x="73" y="134"/>
                </a:lnTo>
                <a:lnTo>
                  <a:pt x="73" y="134"/>
                </a:lnTo>
                <a:lnTo>
                  <a:pt x="80" y="138"/>
                </a:lnTo>
                <a:lnTo>
                  <a:pt x="80" y="138"/>
                </a:lnTo>
                <a:lnTo>
                  <a:pt x="84" y="134"/>
                </a:lnTo>
                <a:lnTo>
                  <a:pt x="87" y="134"/>
                </a:lnTo>
                <a:lnTo>
                  <a:pt x="90" y="134"/>
                </a:lnTo>
                <a:lnTo>
                  <a:pt x="90" y="134"/>
                </a:lnTo>
                <a:lnTo>
                  <a:pt x="94" y="138"/>
                </a:lnTo>
                <a:lnTo>
                  <a:pt x="97" y="138"/>
                </a:lnTo>
                <a:lnTo>
                  <a:pt x="97" y="138"/>
                </a:lnTo>
                <a:lnTo>
                  <a:pt x="104" y="134"/>
                </a:lnTo>
                <a:lnTo>
                  <a:pt x="104" y="134"/>
                </a:lnTo>
                <a:lnTo>
                  <a:pt x="107" y="134"/>
                </a:lnTo>
                <a:lnTo>
                  <a:pt x="107" y="134"/>
                </a:lnTo>
                <a:lnTo>
                  <a:pt x="107" y="134"/>
                </a:lnTo>
                <a:lnTo>
                  <a:pt x="114" y="138"/>
                </a:lnTo>
                <a:lnTo>
                  <a:pt x="114" y="138"/>
                </a:lnTo>
                <a:lnTo>
                  <a:pt x="114" y="138"/>
                </a:lnTo>
                <a:lnTo>
                  <a:pt x="114" y="138"/>
                </a:lnTo>
                <a:lnTo>
                  <a:pt x="114" y="138"/>
                </a:lnTo>
                <a:lnTo>
                  <a:pt x="121" y="138"/>
                </a:lnTo>
                <a:lnTo>
                  <a:pt x="131" y="138"/>
                </a:lnTo>
                <a:lnTo>
                  <a:pt x="131" y="138"/>
                </a:lnTo>
                <a:lnTo>
                  <a:pt x="134" y="138"/>
                </a:lnTo>
                <a:lnTo>
                  <a:pt x="141" y="138"/>
                </a:lnTo>
                <a:lnTo>
                  <a:pt x="141" y="138"/>
                </a:lnTo>
                <a:lnTo>
                  <a:pt x="147" y="138"/>
                </a:lnTo>
                <a:lnTo>
                  <a:pt x="147" y="138"/>
                </a:lnTo>
                <a:lnTo>
                  <a:pt x="154" y="138"/>
                </a:lnTo>
                <a:lnTo>
                  <a:pt x="157" y="131"/>
                </a:lnTo>
                <a:lnTo>
                  <a:pt x="161" y="128"/>
                </a:lnTo>
                <a:lnTo>
                  <a:pt x="164" y="131"/>
                </a:lnTo>
                <a:lnTo>
                  <a:pt x="164" y="131"/>
                </a:lnTo>
                <a:lnTo>
                  <a:pt x="168" y="134"/>
                </a:lnTo>
                <a:lnTo>
                  <a:pt x="171" y="138"/>
                </a:lnTo>
                <a:lnTo>
                  <a:pt x="171" y="138"/>
                </a:lnTo>
                <a:lnTo>
                  <a:pt x="174" y="141"/>
                </a:lnTo>
                <a:lnTo>
                  <a:pt x="178" y="144"/>
                </a:lnTo>
                <a:lnTo>
                  <a:pt x="178" y="144"/>
                </a:lnTo>
                <a:lnTo>
                  <a:pt x="188" y="148"/>
                </a:lnTo>
                <a:lnTo>
                  <a:pt x="198" y="148"/>
                </a:lnTo>
                <a:lnTo>
                  <a:pt x="198" y="148"/>
                </a:lnTo>
                <a:lnTo>
                  <a:pt x="211" y="158"/>
                </a:lnTo>
                <a:lnTo>
                  <a:pt x="211" y="158"/>
                </a:lnTo>
                <a:lnTo>
                  <a:pt x="215" y="161"/>
                </a:lnTo>
                <a:lnTo>
                  <a:pt x="218" y="161"/>
                </a:lnTo>
                <a:lnTo>
                  <a:pt x="218" y="161"/>
                </a:lnTo>
                <a:lnTo>
                  <a:pt x="225" y="165"/>
                </a:lnTo>
                <a:lnTo>
                  <a:pt x="228" y="168"/>
                </a:lnTo>
                <a:lnTo>
                  <a:pt x="228" y="168"/>
                </a:lnTo>
                <a:lnTo>
                  <a:pt x="231" y="171"/>
                </a:lnTo>
                <a:lnTo>
                  <a:pt x="238" y="171"/>
                </a:lnTo>
                <a:lnTo>
                  <a:pt x="238" y="171"/>
                </a:lnTo>
                <a:lnTo>
                  <a:pt x="248" y="171"/>
                </a:lnTo>
                <a:lnTo>
                  <a:pt x="248" y="171"/>
                </a:lnTo>
                <a:close/>
              </a:path>
            </a:pathLst>
          </a:custGeom>
          <a:solidFill>
            <a:srgbClr val="FFE600"/>
          </a:solidFill>
          <a:ln w="3175" cap="flat" cmpd="sng">
            <a:solidFill>
              <a:schemeClr val="bg1"/>
            </a:solidFill>
            <a:prstDash val="solid"/>
            <a:round/>
            <a:headEnd type="none" w="med" len="med"/>
            <a:tailEnd type="none" w="med" len="med"/>
          </a:ln>
          <a:effectLst/>
        </p:spPr>
        <p:txBody>
          <a:bodyPr/>
          <a:lstStyle/>
          <a:p>
            <a:endParaRPr lang="en-US">
              <a:latin typeface="EYInterstate Light" panose="02000506000000020004" pitchFamily="2" charset="0"/>
            </a:endParaRPr>
          </a:p>
        </p:txBody>
      </p:sp>
      <p:sp>
        <p:nvSpPr>
          <p:cNvPr id="25" name="Rectangle 24">
            <a:extLst>
              <a:ext uri="{FF2B5EF4-FFF2-40B4-BE49-F238E27FC236}">
                <a16:creationId xmlns:a16="http://schemas.microsoft.com/office/drawing/2014/main" id="{B774E9F1-B03E-4787-8F72-F84A661B08D4}"/>
              </a:ext>
            </a:extLst>
          </p:cNvPr>
          <p:cNvSpPr/>
          <p:nvPr/>
        </p:nvSpPr>
        <p:spPr>
          <a:xfrm>
            <a:off x="617538" y="2650558"/>
            <a:ext cx="7159999" cy="898525"/>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latin typeface="EYInterstate Light" panose="02000506000000020004" pitchFamily="2" charset="0"/>
            </a:endParaRPr>
          </a:p>
        </p:txBody>
      </p:sp>
      <p:sp>
        <p:nvSpPr>
          <p:cNvPr id="26" name="Freeform 25">
            <a:extLst>
              <a:ext uri="{FF2B5EF4-FFF2-40B4-BE49-F238E27FC236}">
                <a16:creationId xmlns:a16="http://schemas.microsoft.com/office/drawing/2014/main" id="{E4D98E69-514B-460A-BEB0-F157FC390BD5}"/>
              </a:ext>
            </a:extLst>
          </p:cNvPr>
          <p:cNvSpPr>
            <a:spLocks/>
          </p:cNvSpPr>
          <p:nvPr/>
        </p:nvSpPr>
        <p:spPr bwMode="gray">
          <a:xfrm>
            <a:off x="6294665" y="2699566"/>
            <a:ext cx="1388797" cy="729283"/>
          </a:xfrm>
          <a:custGeom>
            <a:avLst/>
            <a:gdLst/>
            <a:ahLst/>
            <a:cxnLst>
              <a:cxn ang="0">
                <a:pos x="252" y="165"/>
              </a:cxn>
              <a:cxn ang="0">
                <a:pos x="258" y="165"/>
              </a:cxn>
              <a:cxn ang="0">
                <a:pos x="265" y="154"/>
              </a:cxn>
              <a:cxn ang="0">
                <a:pos x="282" y="151"/>
              </a:cxn>
              <a:cxn ang="0">
                <a:pos x="295" y="148"/>
              </a:cxn>
              <a:cxn ang="0">
                <a:pos x="295" y="141"/>
              </a:cxn>
              <a:cxn ang="0">
                <a:pos x="305" y="128"/>
              </a:cxn>
              <a:cxn ang="0">
                <a:pos x="309" y="121"/>
              </a:cxn>
              <a:cxn ang="0">
                <a:pos x="305" y="104"/>
              </a:cxn>
              <a:cxn ang="0">
                <a:pos x="302" y="97"/>
              </a:cxn>
              <a:cxn ang="0">
                <a:pos x="295" y="81"/>
              </a:cxn>
              <a:cxn ang="0">
                <a:pos x="292" y="77"/>
              </a:cxn>
              <a:cxn ang="0">
                <a:pos x="289" y="77"/>
              </a:cxn>
              <a:cxn ang="0">
                <a:pos x="285" y="70"/>
              </a:cxn>
              <a:cxn ang="0">
                <a:pos x="285" y="60"/>
              </a:cxn>
              <a:cxn ang="0">
                <a:pos x="282" y="47"/>
              </a:cxn>
              <a:cxn ang="0">
                <a:pos x="278" y="40"/>
              </a:cxn>
              <a:cxn ang="0">
                <a:pos x="265" y="30"/>
              </a:cxn>
              <a:cxn ang="0">
                <a:pos x="255" y="23"/>
              </a:cxn>
              <a:cxn ang="0">
                <a:pos x="242" y="23"/>
              </a:cxn>
              <a:cxn ang="0">
                <a:pos x="225" y="30"/>
              </a:cxn>
              <a:cxn ang="0">
                <a:pos x="215" y="30"/>
              </a:cxn>
              <a:cxn ang="0">
                <a:pos x="205" y="20"/>
              </a:cxn>
              <a:cxn ang="0">
                <a:pos x="198" y="13"/>
              </a:cxn>
              <a:cxn ang="0">
                <a:pos x="181" y="3"/>
              </a:cxn>
              <a:cxn ang="0">
                <a:pos x="174" y="3"/>
              </a:cxn>
              <a:cxn ang="0">
                <a:pos x="164" y="0"/>
              </a:cxn>
              <a:cxn ang="0">
                <a:pos x="154" y="3"/>
              </a:cxn>
              <a:cxn ang="0">
                <a:pos x="134" y="10"/>
              </a:cxn>
              <a:cxn ang="0">
                <a:pos x="127" y="27"/>
              </a:cxn>
              <a:cxn ang="0">
                <a:pos x="134" y="67"/>
              </a:cxn>
              <a:cxn ang="0">
                <a:pos x="114" y="84"/>
              </a:cxn>
              <a:cxn ang="0">
                <a:pos x="87" y="74"/>
              </a:cxn>
              <a:cxn ang="0">
                <a:pos x="87" y="57"/>
              </a:cxn>
              <a:cxn ang="0">
                <a:pos x="73" y="50"/>
              </a:cxn>
              <a:cxn ang="0">
                <a:pos x="43" y="40"/>
              </a:cxn>
              <a:cxn ang="0">
                <a:pos x="23" y="57"/>
              </a:cxn>
              <a:cxn ang="0">
                <a:pos x="16" y="64"/>
              </a:cxn>
              <a:cxn ang="0">
                <a:pos x="6" y="97"/>
              </a:cxn>
              <a:cxn ang="0">
                <a:pos x="3" y="151"/>
              </a:cxn>
              <a:cxn ang="0">
                <a:pos x="6" y="165"/>
              </a:cxn>
              <a:cxn ang="0">
                <a:pos x="20" y="154"/>
              </a:cxn>
              <a:cxn ang="0">
                <a:pos x="26" y="151"/>
              </a:cxn>
              <a:cxn ang="0">
                <a:pos x="33" y="144"/>
              </a:cxn>
              <a:cxn ang="0">
                <a:pos x="43" y="138"/>
              </a:cxn>
              <a:cxn ang="0">
                <a:pos x="53" y="134"/>
              </a:cxn>
              <a:cxn ang="0">
                <a:pos x="73" y="134"/>
              </a:cxn>
              <a:cxn ang="0">
                <a:pos x="87" y="134"/>
              </a:cxn>
              <a:cxn ang="0">
                <a:pos x="97" y="138"/>
              </a:cxn>
              <a:cxn ang="0">
                <a:pos x="107" y="134"/>
              </a:cxn>
              <a:cxn ang="0">
                <a:pos x="114" y="138"/>
              </a:cxn>
              <a:cxn ang="0">
                <a:pos x="121" y="138"/>
              </a:cxn>
              <a:cxn ang="0">
                <a:pos x="141" y="138"/>
              </a:cxn>
              <a:cxn ang="0">
                <a:pos x="154" y="138"/>
              </a:cxn>
              <a:cxn ang="0">
                <a:pos x="164" y="131"/>
              </a:cxn>
              <a:cxn ang="0">
                <a:pos x="174" y="141"/>
              </a:cxn>
              <a:cxn ang="0">
                <a:pos x="198" y="148"/>
              </a:cxn>
              <a:cxn ang="0">
                <a:pos x="215" y="161"/>
              </a:cxn>
              <a:cxn ang="0">
                <a:pos x="228" y="168"/>
              </a:cxn>
              <a:cxn ang="0">
                <a:pos x="238" y="171"/>
              </a:cxn>
            </a:cxnLst>
            <a:rect l="0" t="0" r="r" b="b"/>
            <a:pathLst>
              <a:path w="309" h="171">
                <a:moveTo>
                  <a:pt x="248" y="171"/>
                </a:moveTo>
                <a:lnTo>
                  <a:pt x="248" y="171"/>
                </a:lnTo>
                <a:lnTo>
                  <a:pt x="248" y="168"/>
                </a:lnTo>
                <a:lnTo>
                  <a:pt x="252" y="165"/>
                </a:lnTo>
                <a:lnTo>
                  <a:pt x="252" y="165"/>
                </a:lnTo>
                <a:lnTo>
                  <a:pt x="255" y="165"/>
                </a:lnTo>
                <a:lnTo>
                  <a:pt x="255" y="165"/>
                </a:lnTo>
                <a:lnTo>
                  <a:pt x="258" y="165"/>
                </a:lnTo>
                <a:lnTo>
                  <a:pt x="258" y="161"/>
                </a:lnTo>
                <a:lnTo>
                  <a:pt x="262" y="158"/>
                </a:lnTo>
                <a:lnTo>
                  <a:pt x="265" y="154"/>
                </a:lnTo>
                <a:lnTo>
                  <a:pt x="265" y="154"/>
                </a:lnTo>
                <a:lnTo>
                  <a:pt x="272" y="154"/>
                </a:lnTo>
                <a:lnTo>
                  <a:pt x="272" y="154"/>
                </a:lnTo>
                <a:lnTo>
                  <a:pt x="278" y="151"/>
                </a:lnTo>
                <a:lnTo>
                  <a:pt x="282" y="151"/>
                </a:lnTo>
                <a:lnTo>
                  <a:pt x="282" y="151"/>
                </a:lnTo>
                <a:lnTo>
                  <a:pt x="289" y="148"/>
                </a:lnTo>
                <a:lnTo>
                  <a:pt x="295" y="148"/>
                </a:lnTo>
                <a:lnTo>
                  <a:pt x="295" y="148"/>
                </a:lnTo>
                <a:lnTo>
                  <a:pt x="295" y="148"/>
                </a:lnTo>
                <a:lnTo>
                  <a:pt x="295" y="144"/>
                </a:lnTo>
                <a:lnTo>
                  <a:pt x="295" y="141"/>
                </a:lnTo>
                <a:lnTo>
                  <a:pt x="295" y="141"/>
                </a:lnTo>
                <a:lnTo>
                  <a:pt x="299" y="134"/>
                </a:lnTo>
                <a:lnTo>
                  <a:pt x="302" y="131"/>
                </a:lnTo>
                <a:lnTo>
                  <a:pt x="302" y="131"/>
                </a:lnTo>
                <a:lnTo>
                  <a:pt x="305" y="128"/>
                </a:lnTo>
                <a:lnTo>
                  <a:pt x="305" y="128"/>
                </a:lnTo>
                <a:lnTo>
                  <a:pt x="305" y="124"/>
                </a:lnTo>
                <a:lnTo>
                  <a:pt x="305" y="124"/>
                </a:lnTo>
                <a:lnTo>
                  <a:pt x="309" y="121"/>
                </a:lnTo>
                <a:lnTo>
                  <a:pt x="309" y="121"/>
                </a:lnTo>
                <a:lnTo>
                  <a:pt x="309" y="111"/>
                </a:lnTo>
                <a:lnTo>
                  <a:pt x="309" y="111"/>
                </a:lnTo>
                <a:lnTo>
                  <a:pt x="305" y="104"/>
                </a:lnTo>
                <a:lnTo>
                  <a:pt x="305" y="104"/>
                </a:lnTo>
                <a:lnTo>
                  <a:pt x="305" y="101"/>
                </a:lnTo>
                <a:lnTo>
                  <a:pt x="302" y="97"/>
                </a:lnTo>
                <a:lnTo>
                  <a:pt x="302" y="97"/>
                </a:lnTo>
                <a:lnTo>
                  <a:pt x="299" y="91"/>
                </a:lnTo>
                <a:lnTo>
                  <a:pt x="299" y="91"/>
                </a:lnTo>
                <a:lnTo>
                  <a:pt x="299" y="84"/>
                </a:lnTo>
                <a:lnTo>
                  <a:pt x="295" y="81"/>
                </a:lnTo>
                <a:lnTo>
                  <a:pt x="295" y="81"/>
                </a:lnTo>
                <a:lnTo>
                  <a:pt x="292" y="81"/>
                </a:lnTo>
                <a:lnTo>
                  <a:pt x="292" y="77"/>
                </a:lnTo>
                <a:lnTo>
                  <a:pt x="292" y="77"/>
                </a:lnTo>
                <a:lnTo>
                  <a:pt x="292" y="74"/>
                </a:lnTo>
                <a:lnTo>
                  <a:pt x="292" y="74"/>
                </a:lnTo>
                <a:lnTo>
                  <a:pt x="289" y="74"/>
                </a:lnTo>
                <a:lnTo>
                  <a:pt x="289" y="77"/>
                </a:lnTo>
                <a:lnTo>
                  <a:pt x="285" y="77"/>
                </a:lnTo>
                <a:lnTo>
                  <a:pt x="285" y="77"/>
                </a:lnTo>
                <a:lnTo>
                  <a:pt x="285" y="77"/>
                </a:lnTo>
                <a:lnTo>
                  <a:pt x="285" y="70"/>
                </a:lnTo>
                <a:lnTo>
                  <a:pt x="289" y="67"/>
                </a:lnTo>
                <a:lnTo>
                  <a:pt x="289" y="67"/>
                </a:lnTo>
                <a:lnTo>
                  <a:pt x="285" y="60"/>
                </a:lnTo>
                <a:lnTo>
                  <a:pt x="285" y="60"/>
                </a:lnTo>
                <a:lnTo>
                  <a:pt x="278" y="54"/>
                </a:lnTo>
                <a:lnTo>
                  <a:pt x="278" y="54"/>
                </a:lnTo>
                <a:lnTo>
                  <a:pt x="282" y="50"/>
                </a:lnTo>
                <a:lnTo>
                  <a:pt x="282" y="47"/>
                </a:lnTo>
                <a:lnTo>
                  <a:pt x="282" y="47"/>
                </a:lnTo>
                <a:lnTo>
                  <a:pt x="282" y="47"/>
                </a:lnTo>
                <a:lnTo>
                  <a:pt x="278" y="40"/>
                </a:lnTo>
                <a:lnTo>
                  <a:pt x="278" y="40"/>
                </a:lnTo>
                <a:lnTo>
                  <a:pt x="272" y="37"/>
                </a:lnTo>
                <a:lnTo>
                  <a:pt x="265" y="34"/>
                </a:lnTo>
                <a:lnTo>
                  <a:pt x="265" y="34"/>
                </a:lnTo>
                <a:lnTo>
                  <a:pt x="265" y="30"/>
                </a:lnTo>
                <a:lnTo>
                  <a:pt x="262" y="27"/>
                </a:lnTo>
                <a:lnTo>
                  <a:pt x="262" y="27"/>
                </a:lnTo>
                <a:lnTo>
                  <a:pt x="258" y="23"/>
                </a:lnTo>
                <a:lnTo>
                  <a:pt x="255" y="23"/>
                </a:lnTo>
                <a:lnTo>
                  <a:pt x="255" y="23"/>
                </a:lnTo>
                <a:lnTo>
                  <a:pt x="248" y="23"/>
                </a:lnTo>
                <a:lnTo>
                  <a:pt x="248" y="23"/>
                </a:lnTo>
                <a:lnTo>
                  <a:pt x="242" y="23"/>
                </a:lnTo>
                <a:lnTo>
                  <a:pt x="235" y="23"/>
                </a:lnTo>
                <a:lnTo>
                  <a:pt x="235" y="23"/>
                </a:lnTo>
                <a:lnTo>
                  <a:pt x="231" y="27"/>
                </a:lnTo>
                <a:lnTo>
                  <a:pt x="225" y="30"/>
                </a:lnTo>
                <a:lnTo>
                  <a:pt x="225" y="30"/>
                </a:lnTo>
                <a:lnTo>
                  <a:pt x="218" y="30"/>
                </a:lnTo>
                <a:lnTo>
                  <a:pt x="218" y="30"/>
                </a:lnTo>
                <a:lnTo>
                  <a:pt x="215" y="30"/>
                </a:lnTo>
                <a:lnTo>
                  <a:pt x="215" y="30"/>
                </a:lnTo>
                <a:lnTo>
                  <a:pt x="211" y="27"/>
                </a:lnTo>
                <a:lnTo>
                  <a:pt x="211" y="27"/>
                </a:lnTo>
                <a:lnTo>
                  <a:pt x="205" y="20"/>
                </a:lnTo>
                <a:lnTo>
                  <a:pt x="205" y="20"/>
                </a:lnTo>
                <a:lnTo>
                  <a:pt x="205" y="17"/>
                </a:lnTo>
                <a:lnTo>
                  <a:pt x="205" y="17"/>
                </a:lnTo>
                <a:lnTo>
                  <a:pt x="198" y="13"/>
                </a:lnTo>
                <a:lnTo>
                  <a:pt x="198" y="13"/>
                </a:lnTo>
                <a:lnTo>
                  <a:pt x="188" y="10"/>
                </a:lnTo>
                <a:lnTo>
                  <a:pt x="188" y="10"/>
                </a:lnTo>
                <a:lnTo>
                  <a:pt x="181" y="3"/>
                </a:lnTo>
                <a:lnTo>
                  <a:pt x="174" y="0"/>
                </a:lnTo>
                <a:lnTo>
                  <a:pt x="174" y="0"/>
                </a:lnTo>
                <a:lnTo>
                  <a:pt x="174" y="3"/>
                </a:lnTo>
                <a:lnTo>
                  <a:pt x="174" y="3"/>
                </a:lnTo>
                <a:lnTo>
                  <a:pt x="171" y="0"/>
                </a:lnTo>
                <a:lnTo>
                  <a:pt x="168" y="0"/>
                </a:lnTo>
                <a:lnTo>
                  <a:pt x="168" y="0"/>
                </a:lnTo>
                <a:lnTo>
                  <a:pt x="164" y="0"/>
                </a:lnTo>
                <a:lnTo>
                  <a:pt x="164" y="0"/>
                </a:lnTo>
                <a:lnTo>
                  <a:pt x="161" y="0"/>
                </a:lnTo>
                <a:lnTo>
                  <a:pt x="161" y="0"/>
                </a:lnTo>
                <a:lnTo>
                  <a:pt x="154" y="3"/>
                </a:lnTo>
                <a:lnTo>
                  <a:pt x="154" y="3"/>
                </a:lnTo>
                <a:lnTo>
                  <a:pt x="144" y="7"/>
                </a:lnTo>
                <a:lnTo>
                  <a:pt x="144" y="7"/>
                </a:lnTo>
                <a:lnTo>
                  <a:pt x="134" y="10"/>
                </a:lnTo>
                <a:lnTo>
                  <a:pt x="127" y="10"/>
                </a:lnTo>
                <a:lnTo>
                  <a:pt x="127" y="10"/>
                </a:lnTo>
                <a:lnTo>
                  <a:pt x="127" y="27"/>
                </a:lnTo>
                <a:lnTo>
                  <a:pt x="127" y="27"/>
                </a:lnTo>
                <a:lnTo>
                  <a:pt x="131" y="40"/>
                </a:lnTo>
                <a:lnTo>
                  <a:pt x="131" y="40"/>
                </a:lnTo>
                <a:lnTo>
                  <a:pt x="134" y="57"/>
                </a:lnTo>
                <a:lnTo>
                  <a:pt x="134" y="67"/>
                </a:lnTo>
                <a:lnTo>
                  <a:pt x="131" y="74"/>
                </a:lnTo>
                <a:lnTo>
                  <a:pt x="131" y="74"/>
                </a:lnTo>
                <a:lnTo>
                  <a:pt x="124" y="81"/>
                </a:lnTo>
                <a:lnTo>
                  <a:pt x="114" y="84"/>
                </a:lnTo>
                <a:lnTo>
                  <a:pt x="100" y="84"/>
                </a:lnTo>
                <a:lnTo>
                  <a:pt x="90" y="81"/>
                </a:lnTo>
                <a:lnTo>
                  <a:pt x="90" y="81"/>
                </a:lnTo>
                <a:lnTo>
                  <a:pt x="87" y="74"/>
                </a:lnTo>
                <a:lnTo>
                  <a:pt x="87" y="70"/>
                </a:lnTo>
                <a:lnTo>
                  <a:pt x="87" y="64"/>
                </a:lnTo>
                <a:lnTo>
                  <a:pt x="87" y="57"/>
                </a:lnTo>
                <a:lnTo>
                  <a:pt x="87" y="57"/>
                </a:lnTo>
                <a:lnTo>
                  <a:pt x="84" y="57"/>
                </a:lnTo>
                <a:lnTo>
                  <a:pt x="80" y="57"/>
                </a:lnTo>
                <a:lnTo>
                  <a:pt x="80" y="57"/>
                </a:lnTo>
                <a:lnTo>
                  <a:pt x="73" y="50"/>
                </a:lnTo>
                <a:lnTo>
                  <a:pt x="67" y="47"/>
                </a:lnTo>
                <a:lnTo>
                  <a:pt x="60" y="30"/>
                </a:lnTo>
                <a:lnTo>
                  <a:pt x="60" y="30"/>
                </a:lnTo>
                <a:lnTo>
                  <a:pt x="43" y="40"/>
                </a:lnTo>
                <a:lnTo>
                  <a:pt x="30" y="47"/>
                </a:lnTo>
                <a:lnTo>
                  <a:pt x="26" y="47"/>
                </a:lnTo>
                <a:lnTo>
                  <a:pt x="26" y="47"/>
                </a:lnTo>
                <a:lnTo>
                  <a:pt x="23" y="57"/>
                </a:lnTo>
                <a:lnTo>
                  <a:pt x="23" y="57"/>
                </a:lnTo>
                <a:lnTo>
                  <a:pt x="20" y="60"/>
                </a:lnTo>
                <a:lnTo>
                  <a:pt x="16" y="64"/>
                </a:lnTo>
                <a:lnTo>
                  <a:pt x="16" y="64"/>
                </a:lnTo>
                <a:lnTo>
                  <a:pt x="16" y="77"/>
                </a:lnTo>
                <a:lnTo>
                  <a:pt x="13" y="91"/>
                </a:lnTo>
                <a:lnTo>
                  <a:pt x="13" y="91"/>
                </a:lnTo>
                <a:lnTo>
                  <a:pt x="6" y="97"/>
                </a:lnTo>
                <a:lnTo>
                  <a:pt x="3" y="104"/>
                </a:lnTo>
                <a:lnTo>
                  <a:pt x="3" y="104"/>
                </a:lnTo>
                <a:lnTo>
                  <a:pt x="0" y="128"/>
                </a:lnTo>
                <a:lnTo>
                  <a:pt x="3" y="151"/>
                </a:lnTo>
                <a:lnTo>
                  <a:pt x="3" y="151"/>
                </a:lnTo>
                <a:lnTo>
                  <a:pt x="6" y="161"/>
                </a:lnTo>
                <a:lnTo>
                  <a:pt x="6" y="165"/>
                </a:lnTo>
                <a:lnTo>
                  <a:pt x="6" y="165"/>
                </a:lnTo>
                <a:lnTo>
                  <a:pt x="13" y="161"/>
                </a:lnTo>
                <a:lnTo>
                  <a:pt x="13" y="161"/>
                </a:lnTo>
                <a:lnTo>
                  <a:pt x="16" y="161"/>
                </a:lnTo>
                <a:lnTo>
                  <a:pt x="20" y="154"/>
                </a:lnTo>
                <a:lnTo>
                  <a:pt x="20" y="154"/>
                </a:lnTo>
                <a:lnTo>
                  <a:pt x="23" y="151"/>
                </a:lnTo>
                <a:lnTo>
                  <a:pt x="26" y="151"/>
                </a:lnTo>
                <a:lnTo>
                  <a:pt x="26" y="151"/>
                </a:lnTo>
                <a:lnTo>
                  <a:pt x="26" y="151"/>
                </a:lnTo>
                <a:lnTo>
                  <a:pt x="30" y="148"/>
                </a:lnTo>
                <a:lnTo>
                  <a:pt x="33" y="144"/>
                </a:lnTo>
                <a:lnTo>
                  <a:pt x="33" y="144"/>
                </a:lnTo>
                <a:lnTo>
                  <a:pt x="37" y="141"/>
                </a:lnTo>
                <a:lnTo>
                  <a:pt x="40" y="138"/>
                </a:lnTo>
                <a:lnTo>
                  <a:pt x="40" y="138"/>
                </a:lnTo>
                <a:lnTo>
                  <a:pt x="43" y="138"/>
                </a:lnTo>
                <a:lnTo>
                  <a:pt x="47" y="138"/>
                </a:lnTo>
                <a:lnTo>
                  <a:pt x="47" y="138"/>
                </a:lnTo>
                <a:lnTo>
                  <a:pt x="53" y="134"/>
                </a:lnTo>
                <a:lnTo>
                  <a:pt x="53" y="134"/>
                </a:lnTo>
                <a:lnTo>
                  <a:pt x="60" y="134"/>
                </a:lnTo>
                <a:lnTo>
                  <a:pt x="60" y="134"/>
                </a:lnTo>
                <a:lnTo>
                  <a:pt x="73" y="134"/>
                </a:lnTo>
                <a:lnTo>
                  <a:pt x="73" y="134"/>
                </a:lnTo>
                <a:lnTo>
                  <a:pt x="80" y="138"/>
                </a:lnTo>
                <a:lnTo>
                  <a:pt x="80" y="138"/>
                </a:lnTo>
                <a:lnTo>
                  <a:pt x="84" y="134"/>
                </a:lnTo>
                <a:lnTo>
                  <a:pt x="87" y="134"/>
                </a:lnTo>
                <a:lnTo>
                  <a:pt x="90" y="134"/>
                </a:lnTo>
                <a:lnTo>
                  <a:pt x="90" y="134"/>
                </a:lnTo>
                <a:lnTo>
                  <a:pt x="94" y="138"/>
                </a:lnTo>
                <a:lnTo>
                  <a:pt x="97" y="138"/>
                </a:lnTo>
                <a:lnTo>
                  <a:pt x="97" y="138"/>
                </a:lnTo>
                <a:lnTo>
                  <a:pt x="104" y="134"/>
                </a:lnTo>
                <a:lnTo>
                  <a:pt x="104" y="134"/>
                </a:lnTo>
                <a:lnTo>
                  <a:pt x="107" y="134"/>
                </a:lnTo>
                <a:lnTo>
                  <a:pt x="107" y="134"/>
                </a:lnTo>
                <a:lnTo>
                  <a:pt x="107" y="134"/>
                </a:lnTo>
                <a:lnTo>
                  <a:pt x="114" y="138"/>
                </a:lnTo>
                <a:lnTo>
                  <a:pt x="114" y="138"/>
                </a:lnTo>
                <a:lnTo>
                  <a:pt x="114" y="138"/>
                </a:lnTo>
                <a:lnTo>
                  <a:pt x="114" y="138"/>
                </a:lnTo>
                <a:lnTo>
                  <a:pt x="114" y="138"/>
                </a:lnTo>
                <a:lnTo>
                  <a:pt x="121" y="138"/>
                </a:lnTo>
                <a:lnTo>
                  <a:pt x="131" y="138"/>
                </a:lnTo>
                <a:lnTo>
                  <a:pt x="131" y="138"/>
                </a:lnTo>
                <a:lnTo>
                  <a:pt x="134" y="138"/>
                </a:lnTo>
                <a:lnTo>
                  <a:pt x="141" y="138"/>
                </a:lnTo>
                <a:lnTo>
                  <a:pt x="141" y="138"/>
                </a:lnTo>
                <a:lnTo>
                  <a:pt x="147" y="138"/>
                </a:lnTo>
                <a:lnTo>
                  <a:pt x="147" y="138"/>
                </a:lnTo>
                <a:lnTo>
                  <a:pt x="154" y="138"/>
                </a:lnTo>
                <a:lnTo>
                  <a:pt x="157" y="131"/>
                </a:lnTo>
                <a:lnTo>
                  <a:pt x="161" y="128"/>
                </a:lnTo>
                <a:lnTo>
                  <a:pt x="164" y="131"/>
                </a:lnTo>
                <a:lnTo>
                  <a:pt x="164" y="131"/>
                </a:lnTo>
                <a:lnTo>
                  <a:pt x="168" y="134"/>
                </a:lnTo>
                <a:lnTo>
                  <a:pt x="171" y="138"/>
                </a:lnTo>
                <a:lnTo>
                  <a:pt x="171" y="138"/>
                </a:lnTo>
                <a:lnTo>
                  <a:pt x="174" y="141"/>
                </a:lnTo>
                <a:lnTo>
                  <a:pt x="178" y="144"/>
                </a:lnTo>
                <a:lnTo>
                  <a:pt x="178" y="144"/>
                </a:lnTo>
                <a:lnTo>
                  <a:pt x="188" y="148"/>
                </a:lnTo>
                <a:lnTo>
                  <a:pt x="198" y="148"/>
                </a:lnTo>
                <a:lnTo>
                  <a:pt x="198" y="148"/>
                </a:lnTo>
                <a:lnTo>
                  <a:pt x="211" y="158"/>
                </a:lnTo>
                <a:lnTo>
                  <a:pt x="211" y="158"/>
                </a:lnTo>
                <a:lnTo>
                  <a:pt x="215" y="161"/>
                </a:lnTo>
                <a:lnTo>
                  <a:pt x="218" y="161"/>
                </a:lnTo>
                <a:lnTo>
                  <a:pt x="218" y="161"/>
                </a:lnTo>
                <a:lnTo>
                  <a:pt x="225" y="165"/>
                </a:lnTo>
                <a:lnTo>
                  <a:pt x="228" y="168"/>
                </a:lnTo>
                <a:lnTo>
                  <a:pt x="228" y="168"/>
                </a:lnTo>
                <a:lnTo>
                  <a:pt x="231" y="171"/>
                </a:lnTo>
                <a:lnTo>
                  <a:pt x="238" y="171"/>
                </a:lnTo>
                <a:lnTo>
                  <a:pt x="238" y="171"/>
                </a:lnTo>
                <a:lnTo>
                  <a:pt x="248" y="171"/>
                </a:lnTo>
                <a:lnTo>
                  <a:pt x="248" y="171"/>
                </a:lnTo>
                <a:close/>
              </a:path>
            </a:pathLst>
          </a:custGeom>
          <a:solidFill>
            <a:srgbClr val="FFE600"/>
          </a:solidFill>
          <a:ln w="3175" cap="flat" cmpd="sng">
            <a:solidFill>
              <a:schemeClr val="bg1"/>
            </a:solidFill>
            <a:prstDash val="solid"/>
            <a:round/>
            <a:headEnd type="none" w="med" len="med"/>
            <a:tailEnd type="none" w="med" len="med"/>
          </a:ln>
          <a:effectLst/>
        </p:spPr>
        <p:txBody>
          <a:bodyPr/>
          <a:lstStyle/>
          <a:p>
            <a:endParaRPr lang="en-US">
              <a:latin typeface="EYInterstate Light" panose="02000506000000020004" pitchFamily="2" charset="0"/>
            </a:endParaRPr>
          </a:p>
        </p:txBody>
      </p:sp>
      <p:sp>
        <p:nvSpPr>
          <p:cNvPr id="27" name="Rectangle 26">
            <a:extLst>
              <a:ext uri="{FF2B5EF4-FFF2-40B4-BE49-F238E27FC236}">
                <a16:creationId xmlns:a16="http://schemas.microsoft.com/office/drawing/2014/main" id="{8598257A-7D30-4C4A-8112-CD80A6066E62}"/>
              </a:ext>
            </a:extLst>
          </p:cNvPr>
          <p:cNvSpPr/>
          <p:nvPr/>
        </p:nvSpPr>
        <p:spPr>
          <a:xfrm>
            <a:off x="617538" y="3558042"/>
            <a:ext cx="7159999" cy="898525"/>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latin typeface="EYInterstate Light" panose="02000506000000020004" pitchFamily="2" charset="0"/>
            </a:endParaRPr>
          </a:p>
        </p:txBody>
      </p:sp>
      <p:sp>
        <p:nvSpPr>
          <p:cNvPr id="29" name="Freeform 25">
            <a:extLst>
              <a:ext uri="{FF2B5EF4-FFF2-40B4-BE49-F238E27FC236}">
                <a16:creationId xmlns:a16="http://schemas.microsoft.com/office/drawing/2014/main" id="{DB3FD915-544C-4826-89DB-39351FEB9EDE}"/>
              </a:ext>
            </a:extLst>
          </p:cNvPr>
          <p:cNvSpPr>
            <a:spLocks/>
          </p:cNvSpPr>
          <p:nvPr/>
        </p:nvSpPr>
        <p:spPr bwMode="gray">
          <a:xfrm>
            <a:off x="6307234" y="3621454"/>
            <a:ext cx="1388797" cy="729283"/>
          </a:xfrm>
          <a:custGeom>
            <a:avLst/>
            <a:gdLst/>
            <a:ahLst/>
            <a:cxnLst>
              <a:cxn ang="0">
                <a:pos x="252" y="165"/>
              </a:cxn>
              <a:cxn ang="0">
                <a:pos x="258" y="165"/>
              </a:cxn>
              <a:cxn ang="0">
                <a:pos x="265" y="154"/>
              </a:cxn>
              <a:cxn ang="0">
                <a:pos x="282" y="151"/>
              </a:cxn>
              <a:cxn ang="0">
                <a:pos x="295" y="148"/>
              </a:cxn>
              <a:cxn ang="0">
                <a:pos x="295" y="141"/>
              </a:cxn>
              <a:cxn ang="0">
                <a:pos x="305" y="128"/>
              </a:cxn>
              <a:cxn ang="0">
                <a:pos x="309" y="121"/>
              </a:cxn>
              <a:cxn ang="0">
                <a:pos x="305" y="104"/>
              </a:cxn>
              <a:cxn ang="0">
                <a:pos x="302" y="97"/>
              </a:cxn>
              <a:cxn ang="0">
                <a:pos x="295" y="81"/>
              </a:cxn>
              <a:cxn ang="0">
                <a:pos x="292" y="77"/>
              </a:cxn>
              <a:cxn ang="0">
                <a:pos x="289" y="77"/>
              </a:cxn>
              <a:cxn ang="0">
                <a:pos x="285" y="70"/>
              </a:cxn>
              <a:cxn ang="0">
                <a:pos x="285" y="60"/>
              </a:cxn>
              <a:cxn ang="0">
                <a:pos x="282" y="47"/>
              </a:cxn>
              <a:cxn ang="0">
                <a:pos x="278" y="40"/>
              </a:cxn>
              <a:cxn ang="0">
                <a:pos x="265" y="30"/>
              </a:cxn>
              <a:cxn ang="0">
                <a:pos x="255" y="23"/>
              </a:cxn>
              <a:cxn ang="0">
                <a:pos x="242" y="23"/>
              </a:cxn>
              <a:cxn ang="0">
                <a:pos x="225" y="30"/>
              </a:cxn>
              <a:cxn ang="0">
                <a:pos x="215" y="30"/>
              </a:cxn>
              <a:cxn ang="0">
                <a:pos x="205" y="20"/>
              </a:cxn>
              <a:cxn ang="0">
                <a:pos x="198" y="13"/>
              </a:cxn>
              <a:cxn ang="0">
                <a:pos x="181" y="3"/>
              </a:cxn>
              <a:cxn ang="0">
                <a:pos x="174" y="3"/>
              </a:cxn>
              <a:cxn ang="0">
                <a:pos x="164" y="0"/>
              </a:cxn>
              <a:cxn ang="0">
                <a:pos x="154" y="3"/>
              </a:cxn>
              <a:cxn ang="0">
                <a:pos x="134" y="10"/>
              </a:cxn>
              <a:cxn ang="0">
                <a:pos x="127" y="27"/>
              </a:cxn>
              <a:cxn ang="0">
                <a:pos x="134" y="67"/>
              </a:cxn>
              <a:cxn ang="0">
                <a:pos x="114" y="84"/>
              </a:cxn>
              <a:cxn ang="0">
                <a:pos x="87" y="74"/>
              </a:cxn>
              <a:cxn ang="0">
                <a:pos x="87" y="57"/>
              </a:cxn>
              <a:cxn ang="0">
                <a:pos x="73" y="50"/>
              </a:cxn>
              <a:cxn ang="0">
                <a:pos x="43" y="40"/>
              </a:cxn>
              <a:cxn ang="0">
                <a:pos x="23" y="57"/>
              </a:cxn>
              <a:cxn ang="0">
                <a:pos x="16" y="64"/>
              </a:cxn>
              <a:cxn ang="0">
                <a:pos x="6" y="97"/>
              </a:cxn>
              <a:cxn ang="0">
                <a:pos x="3" y="151"/>
              </a:cxn>
              <a:cxn ang="0">
                <a:pos x="6" y="165"/>
              </a:cxn>
              <a:cxn ang="0">
                <a:pos x="20" y="154"/>
              </a:cxn>
              <a:cxn ang="0">
                <a:pos x="26" y="151"/>
              </a:cxn>
              <a:cxn ang="0">
                <a:pos x="33" y="144"/>
              </a:cxn>
              <a:cxn ang="0">
                <a:pos x="43" y="138"/>
              </a:cxn>
              <a:cxn ang="0">
                <a:pos x="53" y="134"/>
              </a:cxn>
              <a:cxn ang="0">
                <a:pos x="73" y="134"/>
              </a:cxn>
              <a:cxn ang="0">
                <a:pos x="87" y="134"/>
              </a:cxn>
              <a:cxn ang="0">
                <a:pos x="97" y="138"/>
              </a:cxn>
              <a:cxn ang="0">
                <a:pos x="107" y="134"/>
              </a:cxn>
              <a:cxn ang="0">
                <a:pos x="114" y="138"/>
              </a:cxn>
              <a:cxn ang="0">
                <a:pos x="121" y="138"/>
              </a:cxn>
              <a:cxn ang="0">
                <a:pos x="141" y="138"/>
              </a:cxn>
              <a:cxn ang="0">
                <a:pos x="154" y="138"/>
              </a:cxn>
              <a:cxn ang="0">
                <a:pos x="164" y="131"/>
              </a:cxn>
              <a:cxn ang="0">
                <a:pos x="174" y="141"/>
              </a:cxn>
              <a:cxn ang="0">
                <a:pos x="198" y="148"/>
              </a:cxn>
              <a:cxn ang="0">
                <a:pos x="215" y="161"/>
              </a:cxn>
              <a:cxn ang="0">
                <a:pos x="228" y="168"/>
              </a:cxn>
              <a:cxn ang="0">
                <a:pos x="238" y="171"/>
              </a:cxn>
            </a:cxnLst>
            <a:rect l="0" t="0" r="r" b="b"/>
            <a:pathLst>
              <a:path w="309" h="171">
                <a:moveTo>
                  <a:pt x="248" y="171"/>
                </a:moveTo>
                <a:lnTo>
                  <a:pt x="248" y="171"/>
                </a:lnTo>
                <a:lnTo>
                  <a:pt x="248" y="168"/>
                </a:lnTo>
                <a:lnTo>
                  <a:pt x="252" y="165"/>
                </a:lnTo>
                <a:lnTo>
                  <a:pt x="252" y="165"/>
                </a:lnTo>
                <a:lnTo>
                  <a:pt x="255" y="165"/>
                </a:lnTo>
                <a:lnTo>
                  <a:pt x="255" y="165"/>
                </a:lnTo>
                <a:lnTo>
                  <a:pt x="258" y="165"/>
                </a:lnTo>
                <a:lnTo>
                  <a:pt x="258" y="161"/>
                </a:lnTo>
                <a:lnTo>
                  <a:pt x="262" y="158"/>
                </a:lnTo>
                <a:lnTo>
                  <a:pt x="265" y="154"/>
                </a:lnTo>
                <a:lnTo>
                  <a:pt x="265" y="154"/>
                </a:lnTo>
                <a:lnTo>
                  <a:pt x="272" y="154"/>
                </a:lnTo>
                <a:lnTo>
                  <a:pt x="272" y="154"/>
                </a:lnTo>
                <a:lnTo>
                  <a:pt x="278" y="151"/>
                </a:lnTo>
                <a:lnTo>
                  <a:pt x="282" y="151"/>
                </a:lnTo>
                <a:lnTo>
                  <a:pt x="282" y="151"/>
                </a:lnTo>
                <a:lnTo>
                  <a:pt x="289" y="148"/>
                </a:lnTo>
                <a:lnTo>
                  <a:pt x="295" y="148"/>
                </a:lnTo>
                <a:lnTo>
                  <a:pt x="295" y="148"/>
                </a:lnTo>
                <a:lnTo>
                  <a:pt x="295" y="148"/>
                </a:lnTo>
                <a:lnTo>
                  <a:pt x="295" y="144"/>
                </a:lnTo>
                <a:lnTo>
                  <a:pt x="295" y="141"/>
                </a:lnTo>
                <a:lnTo>
                  <a:pt x="295" y="141"/>
                </a:lnTo>
                <a:lnTo>
                  <a:pt x="299" y="134"/>
                </a:lnTo>
                <a:lnTo>
                  <a:pt x="302" y="131"/>
                </a:lnTo>
                <a:lnTo>
                  <a:pt x="302" y="131"/>
                </a:lnTo>
                <a:lnTo>
                  <a:pt x="305" y="128"/>
                </a:lnTo>
                <a:lnTo>
                  <a:pt x="305" y="128"/>
                </a:lnTo>
                <a:lnTo>
                  <a:pt x="305" y="124"/>
                </a:lnTo>
                <a:lnTo>
                  <a:pt x="305" y="124"/>
                </a:lnTo>
                <a:lnTo>
                  <a:pt x="309" y="121"/>
                </a:lnTo>
                <a:lnTo>
                  <a:pt x="309" y="121"/>
                </a:lnTo>
                <a:lnTo>
                  <a:pt x="309" y="111"/>
                </a:lnTo>
                <a:lnTo>
                  <a:pt x="309" y="111"/>
                </a:lnTo>
                <a:lnTo>
                  <a:pt x="305" y="104"/>
                </a:lnTo>
                <a:lnTo>
                  <a:pt x="305" y="104"/>
                </a:lnTo>
                <a:lnTo>
                  <a:pt x="305" y="101"/>
                </a:lnTo>
                <a:lnTo>
                  <a:pt x="302" y="97"/>
                </a:lnTo>
                <a:lnTo>
                  <a:pt x="302" y="97"/>
                </a:lnTo>
                <a:lnTo>
                  <a:pt x="299" y="91"/>
                </a:lnTo>
                <a:lnTo>
                  <a:pt x="299" y="91"/>
                </a:lnTo>
                <a:lnTo>
                  <a:pt x="299" y="84"/>
                </a:lnTo>
                <a:lnTo>
                  <a:pt x="295" y="81"/>
                </a:lnTo>
                <a:lnTo>
                  <a:pt x="295" y="81"/>
                </a:lnTo>
                <a:lnTo>
                  <a:pt x="292" y="81"/>
                </a:lnTo>
                <a:lnTo>
                  <a:pt x="292" y="77"/>
                </a:lnTo>
                <a:lnTo>
                  <a:pt x="292" y="77"/>
                </a:lnTo>
                <a:lnTo>
                  <a:pt x="292" y="74"/>
                </a:lnTo>
                <a:lnTo>
                  <a:pt x="292" y="74"/>
                </a:lnTo>
                <a:lnTo>
                  <a:pt x="289" y="74"/>
                </a:lnTo>
                <a:lnTo>
                  <a:pt x="289" y="77"/>
                </a:lnTo>
                <a:lnTo>
                  <a:pt x="285" y="77"/>
                </a:lnTo>
                <a:lnTo>
                  <a:pt x="285" y="77"/>
                </a:lnTo>
                <a:lnTo>
                  <a:pt x="285" y="77"/>
                </a:lnTo>
                <a:lnTo>
                  <a:pt x="285" y="70"/>
                </a:lnTo>
                <a:lnTo>
                  <a:pt x="289" y="67"/>
                </a:lnTo>
                <a:lnTo>
                  <a:pt x="289" y="67"/>
                </a:lnTo>
                <a:lnTo>
                  <a:pt x="285" y="60"/>
                </a:lnTo>
                <a:lnTo>
                  <a:pt x="285" y="60"/>
                </a:lnTo>
                <a:lnTo>
                  <a:pt x="278" y="54"/>
                </a:lnTo>
                <a:lnTo>
                  <a:pt x="278" y="54"/>
                </a:lnTo>
                <a:lnTo>
                  <a:pt x="282" y="50"/>
                </a:lnTo>
                <a:lnTo>
                  <a:pt x="282" y="47"/>
                </a:lnTo>
                <a:lnTo>
                  <a:pt x="282" y="47"/>
                </a:lnTo>
                <a:lnTo>
                  <a:pt x="282" y="47"/>
                </a:lnTo>
                <a:lnTo>
                  <a:pt x="278" y="40"/>
                </a:lnTo>
                <a:lnTo>
                  <a:pt x="278" y="40"/>
                </a:lnTo>
                <a:lnTo>
                  <a:pt x="272" y="37"/>
                </a:lnTo>
                <a:lnTo>
                  <a:pt x="265" y="34"/>
                </a:lnTo>
                <a:lnTo>
                  <a:pt x="265" y="34"/>
                </a:lnTo>
                <a:lnTo>
                  <a:pt x="265" y="30"/>
                </a:lnTo>
                <a:lnTo>
                  <a:pt x="262" y="27"/>
                </a:lnTo>
                <a:lnTo>
                  <a:pt x="262" y="27"/>
                </a:lnTo>
                <a:lnTo>
                  <a:pt x="258" y="23"/>
                </a:lnTo>
                <a:lnTo>
                  <a:pt x="255" y="23"/>
                </a:lnTo>
                <a:lnTo>
                  <a:pt x="255" y="23"/>
                </a:lnTo>
                <a:lnTo>
                  <a:pt x="248" y="23"/>
                </a:lnTo>
                <a:lnTo>
                  <a:pt x="248" y="23"/>
                </a:lnTo>
                <a:lnTo>
                  <a:pt x="242" y="23"/>
                </a:lnTo>
                <a:lnTo>
                  <a:pt x="235" y="23"/>
                </a:lnTo>
                <a:lnTo>
                  <a:pt x="235" y="23"/>
                </a:lnTo>
                <a:lnTo>
                  <a:pt x="231" y="27"/>
                </a:lnTo>
                <a:lnTo>
                  <a:pt x="225" y="30"/>
                </a:lnTo>
                <a:lnTo>
                  <a:pt x="225" y="30"/>
                </a:lnTo>
                <a:lnTo>
                  <a:pt x="218" y="30"/>
                </a:lnTo>
                <a:lnTo>
                  <a:pt x="218" y="30"/>
                </a:lnTo>
                <a:lnTo>
                  <a:pt x="215" y="30"/>
                </a:lnTo>
                <a:lnTo>
                  <a:pt x="215" y="30"/>
                </a:lnTo>
                <a:lnTo>
                  <a:pt x="211" y="27"/>
                </a:lnTo>
                <a:lnTo>
                  <a:pt x="211" y="27"/>
                </a:lnTo>
                <a:lnTo>
                  <a:pt x="205" y="20"/>
                </a:lnTo>
                <a:lnTo>
                  <a:pt x="205" y="20"/>
                </a:lnTo>
                <a:lnTo>
                  <a:pt x="205" y="17"/>
                </a:lnTo>
                <a:lnTo>
                  <a:pt x="205" y="17"/>
                </a:lnTo>
                <a:lnTo>
                  <a:pt x="198" y="13"/>
                </a:lnTo>
                <a:lnTo>
                  <a:pt x="198" y="13"/>
                </a:lnTo>
                <a:lnTo>
                  <a:pt x="188" y="10"/>
                </a:lnTo>
                <a:lnTo>
                  <a:pt x="188" y="10"/>
                </a:lnTo>
                <a:lnTo>
                  <a:pt x="181" y="3"/>
                </a:lnTo>
                <a:lnTo>
                  <a:pt x="174" y="0"/>
                </a:lnTo>
                <a:lnTo>
                  <a:pt x="174" y="0"/>
                </a:lnTo>
                <a:lnTo>
                  <a:pt x="174" y="3"/>
                </a:lnTo>
                <a:lnTo>
                  <a:pt x="174" y="3"/>
                </a:lnTo>
                <a:lnTo>
                  <a:pt x="171" y="0"/>
                </a:lnTo>
                <a:lnTo>
                  <a:pt x="168" y="0"/>
                </a:lnTo>
                <a:lnTo>
                  <a:pt x="168" y="0"/>
                </a:lnTo>
                <a:lnTo>
                  <a:pt x="164" y="0"/>
                </a:lnTo>
                <a:lnTo>
                  <a:pt x="164" y="0"/>
                </a:lnTo>
                <a:lnTo>
                  <a:pt x="161" y="0"/>
                </a:lnTo>
                <a:lnTo>
                  <a:pt x="161" y="0"/>
                </a:lnTo>
                <a:lnTo>
                  <a:pt x="154" y="3"/>
                </a:lnTo>
                <a:lnTo>
                  <a:pt x="154" y="3"/>
                </a:lnTo>
                <a:lnTo>
                  <a:pt x="144" y="7"/>
                </a:lnTo>
                <a:lnTo>
                  <a:pt x="144" y="7"/>
                </a:lnTo>
                <a:lnTo>
                  <a:pt x="134" y="10"/>
                </a:lnTo>
                <a:lnTo>
                  <a:pt x="127" y="10"/>
                </a:lnTo>
                <a:lnTo>
                  <a:pt x="127" y="10"/>
                </a:lnTo>
                <a:lnTo>
                  <a:pt x="127" y="27"/>
                </a:lnTo>
                <a:lnTo>
                  <a:pt x="127" y="27"/>
                </a:lnTo>
                <a:lnTo>
                  <a:pt x="131" y="40"/>
                </a:lnTo>
                <a:lnTo>
                  <a:pt x="131" y="40"/>
                </a:lnTo>
                <a:lnTo>
                  <a:pt x="134" y="57"/>
                </a:lnTo>
                <a:lnTo>
                  <a:pt x="134" y="67"/>
                </a:lnTo>
                <a:lnTo>
                  <a:pt x="131" y="74"/>
                </a:lnTo>
                <a:lnTo>
                  <a:pt x="131" y="74"/>
                </a:lnTo>
                <a:lnTo>
                  <a:pt x="124" y="81"/>
                </a:lnTo>
                <a:lnTo>
                  <a:pt x="114" y="84"/>
                </a:lnTo>
                <a:lnTo>
                  <a:pt x="100" y="84"/>
                </a:lnTo>
                <a:lnTo>
                  <a:pt x="90" y="81"/>
                </a:lnTo>
                <a:lnTo>
                  <a:pt x="90" y="81"/>
                </a:lnTo>
                <a:lnTo>
                  <a:pt x="87" y="74"/>
                </a:lnTo>
                <a:lnTo>
                  <a:pt x="87" y="70"/>
                </a:lnTo>
                <a:lnTo>
                  <a:pt x="87" y="64"/>
                </a:lnTo>
                <a:lnTo>
                  <a:pt x="87" y="57"/>
                </a:lnTo>
                <a:lnTo>
                  <a:pt x="87" y="57"/>
                </a:lnTo>
                <a:lnTo>
                  <a:pt x="84" y="57"/>
                </a:lnTo>
                <a:lnTo>
                  <a:pt x="80" y="57"/>
                </a:lnTo>
                <a:lnTo>
                  <a:pt x="80" y="57"/>
                </a:lnTo>
                <a:lnTo>
                  <a:pt x="73" y="50"/>
                </a:lnTo>
                <a:lnTo>
                  <a:pt x="67" y="47"/>
                </a:lnTo>
                <a:lnTo>
                  <a:pt x="60" y="30"/>
                </a:lnTo>
                <a:lnTo>
                  <a:pt x="60" y="30"/>
                </a:lnTo>
                <a:lnTo>
                  <a:pt x="43" y="40"/>
                </a:lnTo>
                <a:lnTo>
                  <a:pt x="30" y="47"/>
                </a:lnTo>
                <a:lnTo>
                  <a:pt x="26" y="47"/>
                </a:lnTo>
                <a:lnTo>
                  <a:pt x="26" y="47"/>
                </a:lnTo>
                <a:lnTo>
                  <a:pt x="23" y="57"/>
                </a:lnTo>
                <a:lnTo>
                  <a:pt x="23" y="57"/>
                </a:lnTo>
                <a:lnTo>
                  <a:pt x="20" y="60"/>
                </a:lnTo>
                <a:lnTo>
                  <a:pt x="16" y="64"/>
                </a:lnTo>
                <a:lnTo>
                  <a:pt x="16" y="64"/>
                </a:lnTo>
                <a:lnTo>
                  <a:pt x="16" y="77"/>
                </a:lnTo>
                <a:lnTo>
                  <a:pt x="13" y="91"/>
                </a:lnTo>
                <a:lnTo>
                  <a:pt x="13" y="91"/>
                </a:lnTo>
                <a:lnTo>
                  <a:pt x="6" y="97"/>
                </a:lnTo>
                <a:lnTo>
                  <a:pt x="3" y="104"/>
                </a:lnTo>
                <a:lnTo>
                  <a:pt x="3" y="104"/>
                </a:lnTo>
                <a:lnTo>
                  <a:pt x="0" y="128"/>
                </a:lnTo>
                <a:lnTo>
                  <a:pt x="3" y="151"/>
                </a:lnTo>
                <a:lnTo>
                  <a:pt x="3" y="151"/>
                </a:lnTo>
                <a:lnTo>
                  <a:pt x="6" y="161"/>
                </a:lnTo>
                <a:lnTo>
                  <a:pt x="6" y="165"/>
                </a:lnTo>
                <a:lnTo>
                  <a:pt x="6" y="165"/>
                </a:lnTo>
                <a:lnTo>
                  <a:pt x="13" y="161"/>
                </a:lnTo>
                <a:lnTo>
                  <a:pt x="13" y="161"/>
                </a:lnTo>
                <a:lnTo>
                  <a:pt x="16" y="161"/>
                </a:lnTo>
                <a:lnTo>
                  <a:pt x="20" y="154"/>
                </a:lnTo>
                <a:lnTo>
                  <a:pt x="20" y="154"/>
                </a:lnTo>
                <a:lnTo>
                  <a:pt x="23" y="151"/>
                </a:lnTo>
                <a:lnTo>
                  <a:pt x="26" y="151"/>
                </a:lnTo>
                <a:lnTo>
                  <a:pt x="26" y="151"/>
                </a:lnTo>
                <a:lnTo>
                  <a:pt x="26" y="151"/>
                </a:lnTo>
                <a:lnTo>
                  <a:pt x="30" y="148"/>
                </a:lnTo>
                <a:lnTo>
                  <a:pt x="33" y="144"/>
                </a:lnTo>
                <a:lnTo>
                  <a:pt x="33" y="144"/>
                </a:lnTo>
                <a:lnTo>
                  <a:pt x="37" y="141"/>
                </a:lnTo>
                <a:lnTo>
                  <a:pt x="40" y="138"/>
                </a:lnTo>
                <a:lnTo>
                  <a:pt x="40" y="138"/>
                </a:lnTo>
                <a:lnTo>
                  <a:pt x="43" y="138"/>
                </a:lnTo>
                <a:lnTo>
                  <a:pt x="47" y="138"/>
                </a:lnTo>
                <a:lnTo>
                  <a:pt x="47" y="138"/>
                </a:lnTo>
                <a:lnTo>
                  <a:pt x="53" y="134"/>
                </a:lnTo>
                <a:lnTo>
                  <a:pt x="53" y="134"/>
                </a:lnTo>
                <a:lnTo>
                  <a:pt x="60" y="134"/>
                </a:lnTo>
                <a:lnTo>
                  <a:pt x="60" y="134"/>
                </a:lnTo>
                <a:lnTo>
                  <a:pt x="73" y="134"/>
                </a:lnTo>
                <a:lnTo>
                  <a:pt x="73" y="134"/>
                </a:lnTo>
                <a:lnTo>
                  <a:pt x="80" y="138"/>
                </a:lnTo>
                <a:lnTo>
                  <a:pt x="80" y="138"/>
                </a:lnTo>
                <a:lnTo>
                  <a:pt x="84" y="134"/>
                </a:lnTo>
                <a:lnTo>
                  <a:pt x="87" y="134"/>
                </a:lnTo>
                <a:lnTo>
                  <a:pt x="90" y="134"/>
                </a:lnTo>
                <a:lnTo>
                  <a:pt x="90" y="134"/>
                </a:lnTo>
                <a:lnTo>
                  <a:pt x="94" y="138"/>
                </a:lnTo>
                <a:lnTo>
                  <a:pt x="97" y="138"/>
                </a:lnTo>
                <a:lnTo>
                  <a:pt x="97" y="138"/>
                </a:lnTo>
                <a:lnTo>
                  <a:pt x="104" y="134"/>
                </a:lnTo>
                <a:lnTo>
                  <a:pt x="104" y="134"/>
                </a:lnTo>
                <a:lnTo>
                  <a:pt x="107" y="134"/>
                </a:lnTo>
                <a:lnTo>
                  <a:pt x="107" y="134"/>
                </a:lnTo>
                <a:lnTo>
                  <a:pt x="107" y="134"/>
                </a:lnTo>
                <a:lnTo>
                  <a:pt x="114" y="138"/>
                </a:lnTo>
                <a:lnTo>
                  <a:pt x="114" y="138"/>
                </a:lnTo>
                <a:lnTo>
                  <a:pt x="114" y="138"/>
                </a:lnTo>
                <a:lnTo>
                  <a:pt x="114" y="138"/>
                </a:lnTo>
                <a:lnTo>
                  <a:pt x="114" y="138"/>
                </a:lnTo>
                <a:lnTo>
                  <a:pt x="121" y="138"/>
                </a:lnTo>
                <a:lnTo>
                  <a:pt x="131" y="138"/>
                </a:lnTo>
                <a:lnTo>
                  <a:pt x="131" y="138"/>
                </a:lnTo>
                <a:lnTo>
                  <a:pt x="134" y="138"/>
                </a:lnTo>
                <a:lnTo>
                  <a:pt x="141" y="138"/>
                </a:lnTo>
                <a:lnTo>
                  <a:pt x="141" y="138"/>
                </a:lnTo>
                <a:lnTo>
                  <a:pt x="147" y="138"/>
                </a:lnTo>
                <a:lnTo>
                  <a:pt x="147" y="138"/>
                </a:lnTo>
                <a:lnTo>
                  <a:pt x="154" y="138"/>
                </a:lnTo>
                <a:lnTo>
                  <a:pt x="157" y="131"/>
                </a:lnTo>
                <a:lnTo>
                  <a:pt x="161" y="128"/>
                </a:lnTo>
                <a:lnTo>
                  <a:pt x="164" y="131"/>
                </a:lnTo>
                <a:lnTo>
                  <a:pt x="164" y="131"/>
                </a:lnTo>
                <a:lnTo>
                  <a:pt x="168" y="134"/>
                </a:lnTo>
                <a:lnTo>
                  <a:pt x="171" y="138"/>
                </a:lnTo>
                <a:lnTo>
                  <a:pt x="171" y="138"/>
                </a:lnTo>
                <a:lnTo>
                  <a:pt x="174" y="141"/>
                </a:lnTo>
                <a:lnTo>
                  <a:pt x="178" y="144"/>
                </a:lnTo>
                <a:lnTo>
                  <a:pt x="178" y="144"/>
                </a:lnTo>
                <a:lnTo>
                  <a:pt x="188" y="148"/>
                </a:lnTo>
                <a:lnTo>
                  <a:pt x="198" y="148"/>
                </a:lnTo>
                <a:lnTo>
                  <a:pt x="198" y="148"/>
                </a:lnTo>
                <a:lnTo>
                  <a:pt x="211" y="158"/>
                </a:lnTo>
                <a:lnTo>
                  <a:pt x="211" y="158"/>
                </a:lnTo>
                <a:lnTo>
                  <a:pt x="215" y="161"/>
                </a:lnTo>
                <a:lnTo>
                  <a:pt x="218" y="161"/>
                </a:lnTo>
                <a:lnTo>
                  <a:pt x="218" y="161"/>
                </a:lnTo>
                <a:lnTo>
                  <a:pt x="225" y="165"/>
                </a:lnTo>
                <a:lnTo>
                  <a:pt x="228" y="168"/>
                </a:lnTo>
                <a:lnTo>
                  <a:pt x="228" y="168"/>
                </a:lnTo>
                <a:lnTo>
                  <a:pt x="231" y="171"/>
                </a:lnTo>
                <a:lnTo>
                  <a:pt x="238" y="171"/>
                </a:lnTo>
                <a:lnTo>
                  <a:pt x="238" y="171"/>
                </a:lnTo>
                <a:lnTo>
                  <a:pt x="248" y="171"/>
                </a:lnTo>
                <a:lnTo>
                  <a:pt x="248" y="171"/>
                </a:lnTo>
                <a:close/>
              </a:path>
            </a:pathLst>
          </a:custGeom>
          <a:solidFill>
            <a:srgbClr val="FFE600"/>
          </a:solidFill>
          <a:ln w="3175" cap="flat" cmpd="sng">
            <a:solidFill>
              <a:schemeClr val="bg1"/>
            </a:solidFill>
            <a:prstDash val="solid"/>
            <a:round/>
            <a:headEnd type="none" w="med" len="med"/>
            <a:tailEnd type="none" w="med" len="med"/>
          </a:ln>
          <a:effectLst/>
        </p:spPr>
        <p:txBody>
          <a:bodyPr/>
          <a:lstStyle/>
          <a:p>
            <a:endParaRPr lang="en-US">
              <a:latin typeface="EYInterstate Light" panose="02000506000000020004" pitchFamily="2" charset="0"/>
            </a:endParaRPr>
          </a:p>
        </p:txBody>
      </p:sp>
      <p:sp>
        <p:nvSpPr>
          <p:cNvPr id="30" name="Rectangle 29">
            <a:extLst>
              <a:ext uri="{FF2B5EF4-FFF2-40B4-BE49-F238E27FC236}">
                <a16:creationId xmlns:a16="http://schemas.microsoft.com/office/drawing/2014/main" id="{F04E7BB1-A6C9-4214-B1B1-5D261817FECB}"/>
              </a:ext>
            </a:extLst>
          </p:cNvPr>
          <p:cNvSpPr/>
          <p:nvPr/>
        </p:nvSpPr>
        <p:spPr>
          <a:xfrm>
            <a:off x="617220" y="4465526"/>
            <a:ext cx="7159999" cy="898525"/>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latin typeface="EYInterstate Light" panose="02000506000000020004" pitchFamily="2" charset="0"/>
            </a:endParaRPr>
          </a:p>
        </p:txBody>
      </p:sp>
      <p:sp>
        <p:nvSpPr>
          <p:cNvPr id="31" name="Freeform 25">
            <a:extLst>
              <a:ext uri="{FF2B5EF4-FFF2-40B4-BE49-F238E27FC236}">
                <a16:creationId xmlns:a16="http://schemas.microsoft.com/office/drawing/2014/main" id="{B329F7F7-D203-4D91-9A21-2CA0495A6BF5}"/>
              </a:ext>
            </a:extLst>
          </p:cNvPr>
          <p:cNvSpPr>
            <a:spLocks/>
          </p:cNvSpPr>
          <p:nvPr/>
        </p:nvSpPr>
        <p:spPr bwMode="gray">
          <a:xfrm>
            <a:off x="6301967" y="4523495"/>
            <a:ext cx="1388797" cy="729283"/>
          </a:xfrm>
          <a:custGeom>
            <a:avLst/>
            <a:gdLst/>
            <a:ahLst/>
            <a:cxnLst>
              <a:cxn ang="0">
                <a:pos x="252" y="165"/>
              </a:cxn>
              <a:cxn ang="0">
                <a:pos x="258" y="165"/>
              </a:cxn>
              <a:cxn ang="0">
                <a:pos x="265" y="154"/>
              </a:cxn>
              <a:cxn ang="0">
                <a:pos x="282" y="151"/>
              </a:cxn>
              <a:cxn ang="0">
                <a:pos x="295" y="148"/>
              </a:cxn>
              <a:cxn ang="0">
                <a:pos x="295" y="141"/>
              </a:cxn>
              <a:cxn ang="0">
                <a:pos x="305" y="128"/>
              </a:cxn>
              <a:cxn ang="0">
                <a:pos x="309" y="121"/>
              </a:cxn>
              <a:cxn ang="0">
                <a:pos x="305" y="104"/>
              </a:cxn>
              <a:cxn ang="0">
                <a:pos x="302" y="97"/>
              </a:cxn>
              <a:cxn ang="0">
                <a:pos x="295" y="81"/>
              </a:cxn>
              <a:cxn ang="0">
                <a:pos x="292" y="77"/>
              </a:cxn>
              <a:cxn ang="0">
                <a:pos x="289" y="77"/>
              </a:cxn>
              <a:cxn ang="0">
                <a:pos x="285" y="70"/>
              </a:cxn>
              <a:cxn ang="0">
                <a:pos x="285" y="60"/>
              </a:cxn>
              <a:cxn ang="0">
                <a:pos x="282" y="47"/>
              </a:cxn>
              <a:cxn ang="0">
                <a:pos x="278" y="40"/>
              </a:cxn>
              <a:cxn ang="0">
                <a:pos x="265" y="30"/>
              </a:cxn>
              <a:cxn ang="0">
                <a:pos x="255" y="23"/>
              </a:cxn>
              <a:cxn ang="0">
                <a:pos x="242" y="23"/>
              </a:cxn>
              <a:cxn ang="0">
                <a:pos x="225" y="30"/>
              </a:cxn>
              <a:cxn ang="0">
                <a:pos x="215" y="30"/>
              </a:cxn>
              <a:cxn ang="0">
                <a:pos x="205" y="20"/>
              </a:cxn>
              <a:cxn ang="0">
                <a:pos x="198" y="13"/>
              </a:cxn>
              <a:cxn ang="0">
                <a:pos x="181" y="3"/>
              </a:cxn>
              <a:cxn ang="0">
                <a:pos x="174" y="3"/>
              </a:cxn>
              <a:cxn ang="0">
                <a:pos x="164" y="0"/>
              </a:cxn>
              <a:cxn ang="0">
                <a:pos x="154" y="3"/>
              </a:cxn>
              <a:cxn ang="0">
                <a:pos x="134" y="10"/>
              </a:cxn>
              <a:cxn ang="0">
                <a:pos x="127" y="27"/>
              </a:cxn>
              <a:cxn ang="0">
                <a:pos x="134" y="67"/>
              </a:cxn>
              <a:cxn ang="0">
                <a:pos x="114" y="84"/>
              </a:cxn>
              <a:cxn ang="0">
                <a:pos x="87" y="74"/>
              </a:cxn>
              <a:cxn ang="0">
                <a:pos x="87" y="57"/>
              </a:cxn>
              <a:cxn ang="0">
                <a:pos x="73" y="50"/>
              </a:cxn>
              <a:cxn ang="0">
                <a:pos x="43" y="40"/>
              </a:cxn>
              <a:cxn ang="0">
                <a:pos x="23" y="57"/>
              </a:cxn>
              <a:cxn ang="0">
                <a:pos x="16" y="64"/>
              </a:cxn>
              <a:cxn ang="0">
                <a:pos x="6" y="97"/>
              </a:cxn>
              <a:cxn ang="0">
                <a:pos x="3" y="151"/>
              </a:cxn>
              <a:cxn ang="0">
                <a:pos x="6" y="165"/>
              </a:cxn>
              <a:cxn ang="0">
                <a:pos x="20" y="154"/>
              </a:cxn>
              <a:cxn ang="0">
                <a:pos x="26" y="151"/>
              </a:cxn>
              <a:cxn ang="0">
                <a:pos x="33" y="144"/>
              </a:cxn>
              <a:cxn ang="0">
                <a:pos x="43" y="138"/>
              </a:cxn>
              <a:cxn ang="0">
                <a:pos x="53" y="134"/>
              </a:cxn>
              <a:cxn ang="0">
                <a:pos x="73" y="134"/>
              </a:cxn>
              <a:cxn ang="0">
                <a:pos x="87" y="134"/>
              </a:cxn>
              <a:cxn ang="0">
                <a:pos x="97" y="138"/>
              </a:cxn>
              <a:cxn ang="0">
                <a:pos x="107" y="134"/>
              </a:cxn>
              <a:cxn ang="0">
                <a:pos x="114" y="138"/>
              </a:cxn>
              <a:cxn ang="0">
                <a:pos x="121" y="138"/>
              </a:cxn>
              <a:cxn ang="0">
                <a:pos x="141" y="138"/>
              </a:cxn>
              <a:cxn ang="0">
                <a:pos x="154" y="138"/>
              </a:cxn>
              <a:cxn ang="0">
                <a:pos x="164" y="131"/>
              </a:cxn>
              <a:cxn ang="0">
                <a:pos x="174" y="141"/>
              </a:cxn>
              <a:cxn ang="0">
                <a:pos x="198" y="148"/>
              </a:cxn>
              <a:cxn ang="0">
                <a:pos x="215" y="161"/>
              </a:cxn>
              <a:cxn ang="0">
                <a:pos x="228" y="168"/>
              </a:cxn>
              <a:cxn ang="0">
                <a:pos x="238" y="171"/>
              </a:cxn>
            </a:cxnLst>
            <a:rect l="0" t="0" r="r" b="b"/>
            <a:pathLst>
              <a:path w="309" h="171">
                <a:moveTo>
                  <a:pt x="248" y="171"/>
                </a:moveTo>
                <a:lnTo>
                  <a:pt x="248" y="171"/>
                </a:lnTo>
                <a:lnTo>
                  <a:pt x="248" y="168"/>
                </a:lnTo>
                <a:lnTo>
                  <a:pt x="252" y="165"/>
                </a:lnTo>
                <a:lnTo>
                  <a:pt x="252" y="165"/>
                </a:lnTo>
                <a:lnTo>
                  <a:pt x="255" y="165"/>
                </a:lnTo>
                <a:lnTo>
                  <a:pt x="255" y="165"/>
                </a:lnTo>
                <a:lnTo>
                  <a:pt x="258" y="165"/>
                </a:lnTo>
                <a:lnTo>
                  <a:pt x="258" y="161"/>
                </a:lnTo>
                <a:lnTo>
                  <a:pt x="262" y="158"/>
                </a:lnTo>
                <a:lnTo>
                  <a:pt x="265" y="154"/>
                </a:lnTo>
                <a:lnTo>
                  <a:pt x="265" y="154"/>
                </a:lnTo>
                <a:lnTo>
                  <a:pt x="272" y="154"/>
                </a:lnTo>
                <a:lnTo>
                  <a:pt x="272" y="154"/>
                </a:lnTo>
                <a:lnTo>
                  <a:pt x="278" y="151"/>
                </a:lnTo>
                <a:lnTo>
                  <a:pt x="282" y="151"/>
                </a:lnTo>
                <a:lnTo>
                  <a:pt x="282" y="151"/>
                </a:lnTo>
                <a:lnTo>
                  <a:pt x="289" y="148"/>
                </a:lnTo>
                <a:lnTo>
                  <a:pt x="295" y="148"/>
                </a:lnTo>
                <a:lnTo>
                  <a:pt x="295" y="148"/>
                </a:lnTo>
                <a:lnTo>
                  <a:pt x="295" y="148"/>
                </a:lnTo>
                <a:lnTo>
                  <a:pt x="295" y="144"/>
                </a:lnTo>
                <a:lnTo>
                  <a:pt x="295" y="141"/>
                </a:lnTo>
                <a:lnTo>
                  <a:pt x="295" y="141"/>
                </a:lnTo>
                <a:lnTo>
                  <a:pt x="299" y="134"/>
                </a:lnTo>
                <a:lnTo>
                  <a:pt x="302" y="131"/>
                </a:lnTo>
                <a:lnTo>
                  <a:pt x="302" y="131"/>
                </a:lnTo>
                <a:lnTo>
                  <a:pt x="305" y="128"/>
                </a:lnTo>
                <a:lnTo>
                  <a:pt x="305" y="128"/>
                </a:lnTo>
                <a:lnTo>
                  <a:pt x="305" y="124"/>
                </a:lnTo>
                <a:lnTo>
                  <a:pt x="305" y="124"/>
                </a:lnTo>
                <a:lnTo>
                  <a:pt x="309" y="121"/>
                </a:lnTo>
                <a:lnTo>
                  <a:pt x="309" y="121"/>
                </a:lnTo>
                <a:lnTo>
                  <a:pt x="309" y="111"/>
                </a:lnTo>
                <a:lnTo>
                  <a:pt x="309" y="111"/>
                </a:lnTo>
                <a:lnTo>
                  <a:pt x="305" y="104"/>
                </a:lnTo>
                <a:lnTo>
                  <a:pt x="305" y="104"/>
                </a:lnTo>
                <a:lnTo>
                  <a:pt x="305" y="101"/>
                </a:lnTo>
                <a:lnTo>
                  <a:pt x="302" y="97"/>
                </a:lnTo>
                <a:lnTo>
                  <a:pt x="302" y="97"/>
                </a:lnTo>
                <a:lnTo>
                  <a:pt x="299" y="91"/>
                </a:lnTo>
                <a:lnTo>
                  <a:pt x="299" y="91"/>
                </a:lnTo>
                <a:lnTo>
                  <a:pt x="299" y="84"/>
                </a:lnTo>
                <a:lnTo>
                  <a:pt x="295" y="81"/>
                </a:lnTo>
                <a:lnTo>
                  <a:pt x="295" y="81"/>
                </a:lnTo>
                <a:lnTo>
                  <a:pt x="292" y="81"/>
                </a:lnTo>
                <a:lnTo>
                  <a:pt x="292" y="77"/>
                </a:lnTo>
                <a:lnTo>
                  <a:pt x="292" y="77"/>
                </a:lnTo>
                <a:lnTo>
                  <a:pt x="292" y="74"/>
                </a:lnTo>
                <a:lnTo>
                  <a:pt x="292" y="74"/>
                </a:lnTo>
                <a:lnTo>
                  <a:pt x="289" y="74"/>
                </a:lnTo>
                <a:lnTo>
                  <a:pt x="289" y="77"/>
                </a:lnTo>
                <a:lnTo>
                  <a:pt x="285" y="77"/>
                </a:lnTo>
                <a:lnTo>
                  <a:pt x="285" y="77"/>
                </a:lnTo>
                <a:lnTo>
                  <a:pt x="285" y="77"/>
                </a:lnTo>
                <a:lnTo>
                  <a:pt x="285" y="70"/>
                </a:lnTo>
                <a:lnTo>
                  <a:pt x="289" y="67"/>
                </a:lnTo>
                <a:lnTo>
                  <a:pt x="289" y="67"/>
                </a:lnTo>
                <a:lnTo>
                  <a:pt x="285" y="60"/>
                </a:lnTo>
                <a:lnTo>
                  <a:pt x="285" y="60"/>
                </a:lnTo>
                <a:lnTo>
                  <a:pt x="278" y="54"/>
                </a:lnTo>
                <a:lnTo>
                  <a:pt x="278" y="54"/>
                </a:lnTo>
                <a:lnTo>
                  <a:pt x="282" y="50"/>
                </a:lnTo>
                <a:lnTo>
                  <a:pt x="282" y="47"/>
                </a:lnTo>
                <a:lnTo>
                  <a:pt x="282" y="47"/>
                </a:lnTo>
                <a:lnTo>
                  <a:pt x="282" y="47"/>
                </a:lnTo>
                <a:lnTo>
                  <a:pt x="278" y="40"/>
                </a:lnTo>
                <a:lnTo>
                  <a:pt x="278" y="40"/>
                </a:lnTo>
                <a:lnTo>
                  <a:pt x="272" y="37"/>
                </a:lnTo>
                <a:lnTo>
                  <a:pt x="265" y="34"/>
                </a:lnTo>
                <a:lnTo>
                  <a:pt x="265" y="34"/>
                </a:lnTo>
                <a:lnTo>
                  <a:pt x="265" y="30"/>
                </a:lnTo>
                <a:lnTo>
                  <a:pt x="262" y="27"/>
                </a:lnTo>
                <a:lnTo>
                  <a:pt x="262" y="27"/>
                </a:lnTo>
                <a:lnTo>
                  <a:pt x="258" y="23"/>
                </a:lnTo>
                <a:lnTo>
                  <a:pt x="255" y="23"/>
                </a:lnTo>
                <a:lnTo>
                  <a:pt x="255" y="23"/>
                </a:lnTo>
                <a:lnTo>
                  <a:pt x="248" y="23"/>
                </a:lnTo>
                <a:lnTo>
                  <a:pt x="248" y="23"/>
                </a:lnTo>
                <a:lnTo>
                  <a:pt x="242" y="23"/>
                </a:lnTo>
                <a:lnTo>
                  <a:pt x="235" y="23"/>
                </a:lnTo>
                <a:lnTo>
                  <a:pt x="235" y="23"/>
                </a:lnTo>
                <a:lnTo>
                  <a:pt x="231" y="27"/>
                </a:lnTo>
                <a:lnTo>
                  <a:pt x="225" y="30"/>
                </a:lnTo>
                <a:lnTo>
                  <a:pt x="225" y="30"/>
                </a:lnTo>
                <a:lnTo>
                  <a:pt x="218" y="30"/>
                </a:lnTo>
                <a:lnTo>
                  <a:pt x="218" y="30"/>
                </a:lnTo>
                <a:lnTo>
                  <a:pt x="215" y="30"/>
                </a:lnTo>
                <a:lnTo>
                  <a:pt x="215" y="30"/>
                </a:lnTo>
                <a:lnTo>
                  <a:pt x="211" y="27"/>
                </a:lnTo>
                <a:lnTo>
                  <a:pt x="211" y="27"/>
                </a:lnTo>
                <a:lnTo>
                  <a:pt x="205" y="20"/>
                </a:lnTo>
                <a:lnTo>
                  <a:pt x="205" y="20"/>
                </a:lnTo>
                <a:lnTo>
                  <a:pt x="205" y="17"/>
                </a:lnTo>
                <a:lnTo>
                  <a:pt x="205" y="17"/>
                </a:lnTo>
                <a:lnTo>
                  <a:pt x="198" y="13"/>
                </a:lnTo>
                <a:lnTo>
                  <a:pt x="198" y="13"/>
                </a:lnTo>
                <a:lnTo>
                  <a:pt x="188" y="10"/>
                </a:lnTo>
                <a:lnTo>
                  <a:pt x="188" y="10"/>
                </a:lnTo>
                <a:lnTo>
                  <a:pt x="181" y="3"/>
                </a:lnTo>
                <a:lnTo>
                  <a:pt x="174" y="0"/>
                </a:lnTo>
                <a:lnTo>
                  <a:pt x="174" y="0"/>
                </a:lnTo>
                <a:lnTo>
                  <a:pt x="174" y="3"/>
                </a:lnTo>
                <a:lnTo>
                  <a:pt x="174" y="3"/>
                </a:lnTo>
                <a:lnTo>
                  <a:pt x="171" y="0"/>
                </a:lnTo>
                <a:lnTo>
                  <a:pt x="168" y="0"/>
                </a:lnTo>
                <a:lnTo>
                  <a:pt x="168" y="0"/>
                </a:lnTo>
                <a:lnTo>
                  <a:pt x="164" y="0"/>
                </a:lnTo>
                <a:lnTo>
                  <a:pt x="164" y="0"/>
                </a:lnTo>
                <a:lnTo>
                  <a:pt x="161" y="0"/>
                </a:lnTo>
                <a:lnTo>
                  <a:pt x="161" y="0"/>
                </a:lnTo>
                <a:lnTo>
                  <a:pt x="154" y="3"/>
                </a:lnTo>
                <a:lnTo>
                  <a:pt x="154" y="3"/>
                </a:lnTo>
                <a:lnTo>
                  <a:pt x="144" y="7"/>
                </a:lnTo>
                <a:lnTo>
                  <a:pt x="144" y="7"/>
                </a:lnTo>
                <a:lnTo>
                  <a:pt x="134" y="10"/>
                </a:lnTo>
                <a:lnTo>
                  <a:pt x="127" y="10"/>
                </a:lnTo>
                <a:lnTo>
                  <a:pt x="127" y="10"/>
                </a:lnTo>
                <a:lnTo>
                  <a:pt x="127" y="27"/>
                </a:lnTo>
                <a:lnTo>
                  <a:pt x="127" y="27"/>
                </a:lnTo>
                <a:lnTo>
                  <a:pt x="131" y="40"/>
                </a:lnTo>
                <a:lnTo>
                  <a:pt x="131" y="40"/>
                </a:lnTo>
                <a:lnTo>
                  <a:pt x="134" y="57"/>
                </a:lnTo>
                <a:lnTo>
                  <a:pt x="134" y="67"/>
                </a:lnTo>
                <a:lnTo>
                  <a:pt x="131" y="74"/>
                </a:lnTo>
                <a:lnTo>
                  <a:pt x="131" y="74"/>
                </a:lnTo>
                <a:lnTo>
                  <a:pt x="124" y="81"/>
                </a:lnTo>
                <a:lnTo>
                  <a:pt x="114" y="84"/>
                </a:lnTo>
                <a:lnTo>
                  <a:pt x="100" y="84"/>
                </a:lnTo>
                <a:lnTo>
                  <a:pt x="90" y="81"/>
                </a:lnTo>
                <a:lnTo>
                  <a:pt x="90" y="81"/>
                </a:lnTo>
                <a:lnTo>
                  <a:pt x="87" y="74"/>
                </a:lnTo>
                <a:lnTo>
                  <a:pt x="87" y="70"/>
                </a:lnTo>
                <a:lnTo>
                  <a:pt x="87" y="64"/>
                </a:lnTo>
                <a:lnTo>
                  <a:pt x="87" y="57"/>
                </a:lnTo>
                <a:lnTo>
                  <a:pt x="87" y="57"/>
                </a:lnTo>
                <a:lnTo>
                  <a:pt x="84" y="57"/>
                </a:lnTo>
                <a:lnTo>
                  <a:pt x="80" y="57"/>
                </a:lnTo>
                <a:lnTo>
                  <a:pt x="80" y="57"/>
                </a:lnTo>
                <a:lnTo>
                  <a:pt x="73" y="50"/>
                </a:lnTo>
                <a:lnTo>
                  <a:pt x="67" y="47"/>
                </a:lnTo>
                <a:lnTo>
                  <a:pt x="60" y="30"/>
                </a:lnTo>
                <a:lnTo>
                  <a:pt x="60" y="30"/>
                </a:lnTo>
                <a:lnTo>
                  <a:pt x="43" y="40"/>
                </a:lnTo>
                <a:lnTo>
                  <a:pt x="30" y="47"/>
                </a:lnTo>
                <a:lnTo>
                  <a:pt x="26" y="47"/>
                </a:lnTo>
                <a:lnTo>
                  <a:pt x="26" y="47"/>
                </a:lnTo>
                <a:lnTo>
                  <a:pt x="23" y="57"/>
                </a:lnTo>
                <a:lnTo>
                  <a:pt x="23" y="57"/>
                </a:lnTo>
                <a:lnTo>
                  <a:pt x="20" y="60"/>
                </a:lnTo>
                <a:lnTo>
                  <a:pt x="16" y="64"/>
                </a:lnTo>
                <a:lnTo>
                  <a:pt x="16" y="64"/>
                </a:lnTo>
                <a:lnTo>
                  <a:pt x="16" y="77"/>
                </a:lnTo>
                <a:lnTo>
                  <a:pt x="13" y="91"/>
                </a:lnTo>
                <a:lnTo>
                  <a:pt x="13" y="91"/>
                </a:lnTo>
                <a:lnTo>
                  <a:pt x="6" y="97"/>
                </a:lnTo>
                <a:lnTo>
                  <a:pt x="3" y="104"/>
                </a:lnTo>
                <a:lnTo>
                  <a:pt x="3" y="104"/>
                </a:lnTo>
                <a:lnTo>
                  <a:pt x="0" y="128"/>
                </a:lnTo>
                <a:lnTo>
                  <a:pt x="3" y="151"/>
                </a:lnTo>
                <a:lnTo>
                  <a:pt x="3" y="151"/>
                </a:lnTo>
                <a:lnTo>
                  <a:pt x="6" y="161"/>
                </a:lnTo>
                <a:lnTo>
                  <a:pt x="6" y="165"/>
                </a:lnTo>
                <a:lnTo>
                  <a:pt x="6" y="165"/>
                </a:lnTo>
                <a:lnTo>
                  <a:pt x="13" y="161"/>
                </a:lnTo>
                <a:lnTo>
                  <a:pt x="13" y="161"/>
                </a:lnTo>
                <a:lnTo>
                  <a:pt x="16" y="161"/>
                </a:lnTo>
                <a:lnTo>
                  <a:pt x="20" y="154"/>
                </a:lnTo>
                <a:lnTo>
                  <a:pt x="20" y="154"/>
                </a:lnTo>
                <a:lnTo>
                  <a:pt x="23" y="151"/>
                </a:lnTo>
                <a:lnTo>
                  <a:pt x="26" y="151"/>
                </a:lnTo>
                <a:lnTo>
                  <a:pt x="26" y="151"/>
                </a:lnTo>
                <a:lnTo>
                  <a:pt x="26" y="151"/>
                </a:lnTo>
                <a:lnTo>
                  <a:pt x="30" y="148"/>
                </a:lnTo>
                <a:lnTo>
                  <a:pt x="33" y="144"/>
                </a:lnTo>
                <a:lnTo>
                  <a:pt x="33" y="144"/>
                </a:lnTo>
                <a:lnTo>
                  <a:pt x="37" y="141"/>
                </a:lnTo>
                <a:lnTo>
                  <a:pt x="40" y="138"/>
                </a:lnTo>
                <a:lnTo>
                  <a:pt x="40" y="138"/>
                </a:lnTo>
                <a:lnTo>
                  <a:pt x="43" y="138"/>
                </a:lnTo>
                <a:lnTo>
                  <a:pt x="47" y="138"/>
                </a:lnTo>
                <a:lnTo>
                  <a:pt x="47" y="138"/>
                </a:lnTo>
                <a:lnTo>
                  <a:pt x="53" y="134"/>
                </a:lnTo>
                <a:lnTo>
                  <a:pt x="53" y="134"/>
                </a:lnTo>
                <a:lnTo>
                  <a:pt x="60" y="134"/>
                </a:lnTo>
                <a:lnTo>
                  <a:pt x="60" y="134"/>
                </a:lnTo>
                <a:lnTo>
                  <a:pt x="73" y="134"/>
                </a:lnTo>
                <a:lnTo>
                  <a:pt x="73" y="134"/>
                </a:lnTo>
                <a:lnTo>
                  <a:pt x="80" y="138"/>
                </a:lnTo>
                <a:lnTo>
                  <a:pt x="80" y="138"/>
                </a:lnTo>
                <a:lnTo>
                  <a:pt x="84" y="134"/>
                </a:lnTo>
                <a:lnTo>
                  <a:pt x="87" y="134"/>
                </a:lnTo>
                <a:lnTo>
                  <a:pt x="90" y="134"/>
                </a:lnTo>
                <a:lnTo>
                  <a:pt x="90" y="134"/>
                </a:lnTo>
                <a:lnTo>
                  <a:pt x="94" y="138"/>
                </a:lnTo>
                <a:lnTo>
                  <a:pt x="97" y="138"/>
                </a:lnTo>
                <a:lnTo>
                  <a:pt x="97" y="138"/>
                </a:lnTo>
                <a:lnTo>
                  <a:pt x="104" y="134"/>
                </a:lnTo>
                <a:lnTo>
                  <a:pt x="104" y="134"/>
                </a:lnTo>
                <a:lnTo>
                  <a:pt x="107" y="134"/>
                </a:lnTo>
                <a:lnTo>
                  <a:pt x="107" y="134"/>
                </a:lnTo>
                <a:lnTo>
                  <a:pt x="107" y="134"/>
                </a:lnTo>
                <a:lnTo>
                  <a:pt x="114" y="138"/>
                </a:lnTo>
                <a:lnTo>
                  <a:pt x="114" y="138"/>
                </a:lnTo>
                <a:lnTo>
                  <a:pt x="114" y="138"/>
                </a:lnTo>
                <a:lnTo>
                  <a:pt x="114" y="138"/>
                </a:lnTo>
                <a:lnTo>
                  <a:pt x="114" y="138"/>
                </a:lnTo>
                <a:lnTo>
                  <a:pt x="121" y="138"/>
                </a:lnTo>
                <a:lnTo>
                  <a:pt x="131" y="138"/>
                </a:lnTo>
                <a:lnTo>
                  <a:pt x="131" y="138"/>
                </a:lnTo>
                <a:lnTo>
                  <a:pt x="134" y="138"/>
                </a:lnTo>
                <a:lnTo>
                  <a:pt x="141" y="138"/>
                </a:lnTo>
                <a:lnTo>
                  <a:pt x="141" y="138"/>
                </a:lnTo>
                <a:lnTo>
                  <a:pt x="147" y="138"/>
                </a:lnTo>
                <a:lnTo>
                  <a:pt x="147" y="138"/>
                </a:lnTo>
                <a:lnTo>
                  <a:pt x="154" y="138"/>
                </a:lnTo>
                <a:lnTo>
                  <a:pt x="157" y="131"/>
                </a:lnTo>
                <a:lnTo>
                  <a:pt x="161" y="128"/>
                </a:lnTo>
                <a:lnTo>
                  <a:pt x="164" y="131"/>
                </a:lnTo>
                <a:lnTo>
                  <a:pt x="164" y="131"/>
                </a:lnTo>
                <a:lnTo>
                  <a:pt x="168" y="134"/>
                </a:lnTo>
                <a:lnTo>
                  <a:pt x="171" y="138"/>
                </a:lnTo>
                <a:lnTo>
                  <a:pt x="171" y="138"/>
                </a:lnTo>
                <a:lnTo>
                  <a:pt x="174" y="141"/>
                </a:lnTo>
                <a:lnTo>
                  <a:pt x="178" y="144"/>
                </a:lnTo>
                <a:lnTo>
                  <a:pt x="178" y="144"/>
                </a:lnTo>
                <a:lnTo>
                  <a:pt x="188" y="148"/>
                </a:lnTo>
                <a:lnTo>
                  <a:pt x="198" y="148"/>
                </a:lnTo>
                <a:lnTo>
                  <a:pt x="198" y="148"/>
                </a:lnTo>
                <a:lnTo>
                  <a:pt x="211" y="158"/>
                </a:lnTo>
                <a:lnTo>
                  <a:pt x="211" y="158"/>
                </a:lnTo>
                <a:lnTo>
                  <a:pt x="215" y="161"/>
                </a:lnTo>
                <a:lnTo>
                  <a:pt x="218" y="161"/>
                </a:lnTo>
                <a:lnTo>
                  <a:pt x="218" y="161"/>
                </a:lnTo>
                <a:lnTo>
                  <a:pt x="225" y="165"/>
                </a:lnTo>
                <a:lnTo>
                  <a:pt x="228" y="168"/>
                </a:lnTo>
                <a:lnTo>
                  <a:pt x="228" y="168"/>
                </a:lnTo>
                <a:lnTo>
                  <a:pt x="231" y="171"/>
                </a:lnTo>
                <a:lnTo>
                  <a:pt x="238" y="171"/>
                </a:lnTo>
                <a:lnTo>
                  <a:pt x="238" y="171"/>
                </a:lnTo>
                <a:lnTo>
                  <a:pt x="248" y="171"/>
                </a:lnTo>
                <a:lnTo>
                  <a:pt x="248" y="171"/>
                </a:lnTo>
                <a:close/>
              </a:path>
            </a:pathLst>
          </a:custGeom>
          <a:solidFill>
            <a:srgbClr val="FFE600"/>
          </a:solidFill>
          <a:ln w="3175" cap="flat" cmpd="sng">
            <a:solidFill>
              <a:schemeClr val="bg1"/>
            </a:solidFill>
            <a:prstDash val="solid"/>
            <a:round/>
            <a:headEnd type="none" w="med" len="med"/>
            <a:tailEnd type="none" w="med" len="med"/>
          </a:ln>
          <a:effectLst/>
        </p:spPr>
        <p:txBody>
          <a:bodyPr/>
          <a:lstStyle/>
          <a:p>
            <a:endParaRPr lang="en-US">
              <a:latin typeface="EYInterstate Light" panose="02000506000000020004" pitchFamily="2" charset="0"/>
            </a:endParaRPr>
          </a:p>
        </p:txBody>
      </p:sp>
      <p:grpSp>
        <p:nvGrpSpPr>
          <p:cNvPr id="38" name="Group 37">
            <a:extLst>
              <a:ext uri="{FF2B5EF4-FFF2-40B4-BE49-F238E27FC236}">
                <a16:creationId xmlns:a16="http://schemas.microsoft.com/office/drawing/2014/main" id="{6888A021-9335-4C0D-9A08-559E8AE976F8}"/>
              </a:ext>
            </a:extLst>
          </p:cNvPr>
          <p:cNvGrpSpPr/>
          <p:nvPr/>
        </p:nvGrpSpPr>
        <p:grpSpPr>
          <a:xfrm>
            <a:off x="6301971" y="1950906"/>
            <a:ext cx="504826" cy="496123"/>
            <a:chOff x="5672305" y="1954728"/>
            <a:chExt cx="1208284" cy="1155187"/>
          </a:xfrm>
        </p:grpSpPr>
        <p:grpSp>
          <p:nvGrpSpPr>
            <p:cNvPr id="4" name="Group 3">
              <a:extLst>
                <a:ext uri="{FF2B5EF4-FFF2-40B4-BE49-F238E27FC236}">
                  <a16:creationId xmlns:a16="http://schemas.microsoft.com/office/drawing/2014/main" id="{B292055F-5C54-4763-A133-100E8E60D691}"/>
                </a:ext>
              </a:extLst>
            </p:cNvPr>
            <p:cNvGrpSpPr/>
            <p:nvPr/>
          </p:nvGrpSpPr>
          <p:grpSpPr>
            <a:xfrm>
              <a:off x="5672305" y="1954728"/>
              <a:ext cx="1208284" cy="1155187"/>
              <a:chOff x="5628563" y="1954727"/>
              <a:chExt cx="1252022" cy="1245487"/>
            </a:xfrm>
          </p:grpSpPr>
          <p:sp>
            <p:nvSpPr>
              <p:cNvPr id="32" name="Oval 31">
                <a:extLst>
                  <a:ext uri="{FF2B5EF4-FFF2-40B4-BE49-F238E27FC236}">
                    <a16:creationId xmlns:a16="http://schemas.microsoft.com/office/drawing/2014/main" id="{CB5740A7-76D5-42AE-B73A-040BE8C12E6D}"/>
                  </a:ext>
                </a:extLst>
              </p:cNvPr>
              <p:cNvSpPr/>
              <p:nvPr/>
            </p:nvSpPr>
            <p:spPr>
              <a:xfrm>
                <a:off x="5628563" y="2823188"/>
                <a:ext cx="409575" cy="377026"/>
              </a:xfrm>
              <a:prstGeom prst="ellipse">
                <a:avLst/>
              </a:prstGeom>
              <a:solidFill>
                <a:schemeClr val="bg1">
                  <a:lumMod val="9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EYInterstate Light" panose="02000506000000020004" pitchFamily="2" charset="0"/>
                </a:endParaRPr>
              </a:p>
            </p:txBody>
          </p:sp>
          <p:sp>
            <p:nvSpPr>
              <p:cNvPr id="33" name="Oval 32">
                <a:extLst>
                  <a:ext uri="{FF2B5EF4-FFF2-40B4-BE49-F238E27FC236}">
                    <a16:creationId xmlns:a16="http://schemas.microsoft.com/office/drawing/2014/main" id="{B5139E34-343C-412A-A1BC-E795E7B5B36D}"/>
                  </a:ext>
                </a:extLst>
              </p:cNvPr>
              <p:cNvSpPr/>
              <p:nvPr/>
            </p:nvSpPr>
            <p:spPr>
              <a:xfrm>
                <a:off x="6471010" y="2238376"/>
                <a:ext cx="409575" cy="377026"/>
              </a:xfrm>
              <a:prstGeom prst="ellipse">
                <a:avLst/>
              </a:prstGeom>
              <a:solidFill>
                <a:schemeClr val="bg1">
                  <a:lumMod val="9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EYInterstate Light" panose="02000506000000020004" pitchFamily="2" charset="0"/>
                </a:endParaRPr>
              </a:p>
            </p:txBody>
          </p:sp>
          <p:sp>
            <p:nvSpPr>
              <p:cNvPr id="34" name="Oval 33">
                <a:extLst>
                  <a:ext uri="{FF2B5EF4-FFF2-40B4-BE49-F238E27FC236}">
                    <a16:creationId xmlns:a16="http://schemas.microsoft.com/office/drawing/2014/main" id="{0580E702-A866-4507-833B-361B75639F6D}"/>
                  </a:ext>
                </a:extLst>
              </p:cNvPr>
              <p:cNvSpPr/>
              <p:nvPr/>
            </p:nvSpPr>
            <p:spPr>
              <a:xfrm>
                <a:off x="6191586" y="1954727"/>
                <a:ext cx="409575" cy="377026"/>
              </a:xfrm>
              <a:prstGeom prst="ellipse">
                <a:avLst/>
              </a:prstGeom>
              <a:solidFill>
                <a:schemeClr val="bg1">
                  <a:lumMod val="9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EYInterstate Light" panose="02000506000000020004" pitchFamily="2" charset="0"/>
                </a:endParaRPr>
              </a:p>
            </p:txBody>
          </p:sp>
        </p:grpSp>
        <p:sp>
          <p:nvSpPr>
            <p:cNvPr id="35" name="Freeform 32">
              <a:extLst>
                <a:ext uri="{FF2B5EF4-FFF2-40B4-BE49-F238E27FC236}">
                  <a16:creationId xmlns:a16="http://schemas.microsoft.com/office/drawing/2014/main" id="{E851FF02-CD6C-4D04-A2C9-1E922FF31094}"/>
                </a:ext>
              </a:extLst>
            </p:cNvPr>
            <p:cNvSpPr>
              <a:spLocks noChangeAspect="1" noEditPoints="1"/>
            </p:cNvSpPr>
            <p:nvPr/>
          </p:nvSpPr>
          <p:spPr bwMode="auto">
            <a:xfrm>
              <a:off x="5800281" y="2820984"/>
              <a:ext cx="147754" cy="228165"/>
            </a:xfrm>
            <a:custGeom>
              <a:avLst/>
              <a:gdLst>
                <a:gd name="T0" fmla="*/ 623 w 1470"/>
                <a:gd name="T1" fmla="*/ 8 h 2270"/>
                <a:gd name="T2" fmla="*/ 449 w 1470"/>
                <a:gd name="T3" fmla="*/ 58 h 2270"/>
                <a:gd name="T4" fmla="*/ 296 w 1470"/>
                <a:gd name="T5" fmla="*/ 146 h 2270"/>
                <a:gd name="T6" fmla="*/ 167 w 1470"/>
                <a:gd name="T7" fmla="*/ 267 h 2270"/>
                <a:gd name="T8" fmla="*/ 72 w 1470"/>
                <a:gd name="T9" fmla="*/ 416 h 2270"/>
                <a:gd name="T10" fmla="*/ 15 w 1470"/>
                <a:gd name="T11" fmla="*/ 587 h 2270"/>
                <a:gd name="T12" fmla="*/ 0 w 1470"/>
                <a:gd name="T13" fmla="*/ 735 h 2270"/>
                <a:gd name="T14" fmla="*/ 13 w 1470"/>
                <a:gd name="T15" fmla="*/ 842 h 2270"/>
                <a:gd name="T16" fmla="*/ 68 w 1470"/>
                <a:gd name="T17" fmla="*/ 1027 h 2270"/>
                <a:gd name="T18" fmla="*/ 200 w 1470"/>
                <a:gd name="T19" fmla="*/ 1334 h 2270"/>
                <a:gd name="T20" fmla="*/ 368 w 1470"/>
                <a:gd name="T21" fmla="*/ 1654 h 2270"/>
                <a:gd name="T22" fmla="*/ 667 w 1470"/>
                <a:gd name="T23" fmla="*/ 2163 h 2270"/>
                <a:gd name="T24" fmla="*/ 803 w 1470"/>
                <a:gd name="T25" fmla="*/ 2163 h 2270"/>
                <a:gd name="T26" fmla="*/ 1102 w 1470"/>
                <a:gd name="T27" fmla="*/ 1654 h 2270"/>
                <a:gd name="T28" fmla="*/ 1270 w 1470"/>
                <a:gd name="T29" fmla="*/ 1334 h 2270"/>
                <a:gd name="T30" fmla="*/ 1403 w 1470"/>
                <a:gd name="T31" fmla="*/ 1027 h 2270"/>
                <a:gd name="T32" fmla="*/ 1458 w 1470"/>
                <a:gd name="T33" fmla="*/ 842 h 2270"/>
                <a:gd name="T34" fmla="*/ 1470 w 1470"/>
                <a:gd name="T35" fmla="*/ 735 h 2270"/>
                <a:gd name="T36" fmla="*/ 1455 w 1470"/>
                <a:gd name="T37" fmla="*/ 587 h 2270"/>
                <a:gd name="T38" fmla="*/ 1398 w 1470"/>
                <a:gd name="T39" fmla="*/ 416 h 2270"/>
                <a:gd name="T40" fmla="*/ 1303 w 1470"/>
                <a:gd name="T41" fmla="*/ 267 h 2270"/>
                <a:gd name="T42" fmla="*/ 1175 w 1470"/>
                <a:gd name="T43" fmla="*/ 146 h 2270"/>
                <a:gd name="T44" fmla="*/ 1021 w 1470"/>
                <a:gd name="T45" fmla="*/ 58 h 2270"/>
                <a:gd name="T46" fmla="*/ 847 w 1470"/>
                <a:gd name="T47" fmla="*/ 8 h 2270"/>
                <a:gd name="T48" fmla="*/ 736 w 1470"/>
                <a:gd name="T49" fmla="*/ 1030 h 2270"/>
                <a:gd name="T50" fmla="*/ 663 w 1470"/>
                <a:gd name="T51" fmla="*/ 1021 h 2270"/>
                <a:gd name="T52" fmla="*/ 598 w 1470"/>
                <a:gd name="T53" fmla="*/ 996 h 2270"/>
                <a:gd name="T54" fmla="*/ 542 w 1470"/>
                <a:gd name="T55" fmla="*/ 956 h 2270"/>
                <a:gd name="T56" fmla="*/ 498 w 1470"/>
                <a:gd name="T57" fmla="*/ 904 h 2270"/>
                <a:gd name="T58" fmla="*/ 466 w 1470"/>
                <a:gd name="T59" fmla="*/ 843 h 2270"/>
                <a:gd name="T60" fmla="*/ 450 w 1470"/>
                <a:gd name="T61" fmla="*/ 774 h 2270"/>
                <a:gd name="T62" fmla="*/ 450 w 1470"/>
                <a:gd name="T63" fmla="*/ 715 h 2270"/>
                <a:gd name="T64" fmla="*/ 466 w 1470"/>
                <a:gd name="T65" fmla="*/ 646 h 2270"/>
                <a:gd name="T66" fmla="*/ 498 w 1470"/>
                <a:gd name="T67" fmla="*/ 584 h 2270"/>
                <a:gd name="T68" fmla="*/ 542 w 1470"/>
                <a:gd name="T69" fmla="*/ 532 h 2270"/>
                <a:gd name="T70" fmla="*/ 598 w 1470"/>
                <a:gd name="T71" fmla="*/ 492 h 2270"/>
                <a:gd name="T72" fmla="*/ 663 w 1470"/>
                <a:gd name="T73" fmla="*/ 466 h 2270"/>
                <a:gd name="T74" fmla="*/ 736 w 1470"/>
                <a:gd name="T75" fmla="*/ 457 h 2270"/>
                <a:gd name="T76" fmla="*/ 793 w 1470"/>
                <a:gd name="T77" fmla="*/ 463 h 2270"/>
                <a:gd name="T78" fmla="*/ 860 w 1470"/>
                <a:gd name="T79" fmla="*/ 486 h 2270"/>
                <a:gd name="T80" fmla="*/ 917 w 1470"/>
                <a:gd name="T81" fmla="*/ 523 h 2270"/>
                <a:gd name="T82" fmla="*/ 965 w 1470"/>
                <a:gd name="T83" fmla="*/ 573 h 2270"/>
                <a:gd name="T84" fmla="*/ 999 w 1470"/>
                <a:gd name="T85" fmla="*/ 633 h 2270"/>
                <a:gd name="T86" fmla="*/ 1018 w 1470"/>
                <a:gd name="T87" fmla="*/ 701 h 2270"/>
                <a:gd name="T88" fmla="*/ 1021 w 1470"/>
                <a:gd name="T89" fmla="*/ 759 h 2270"/>
                <a:gd name="T90" fmla="*/ 1009 w 1470"/>
                <a:gd name="T91" fmla="*/ 829 h 2270"/>
                <a:gd name="T92" fmla="*/ 980 w 1470"/>
                <a:gd name="T93" fmla="*/ 892 h 2270"/>
                <a:gd name="T94" fmla="*/ 938 w 1470"/>
                <a:gd name="T95" fmla="*/ 946 h 2270"/>
                <a:gd name="T96" fmla="*/ 884 w 1470"/>
                <a:gd name="T97" fmla="*/ 989 h 2270"/>
                <a:gd name="T98" fmla="*/ 821 w 1470"/>
                <a:gd name="T99" fmla="*/ 1017 h 2270"/>
                <a:gd name="T100" fmla="*/ 750 w 1470"/>
                <a:gd name="T101" fmla="*/ 1030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0" h="2270">
                  <a:moveTo>
                    <a:pt x="736" y="0"/>
                  </a:moveTo>
                  <a:lnTo>
                    <a:pt x="736" y="0"/>
                  </a:lnTo>
                  <a:lnTo>
                    <a:pt x="697" y="1"/>
                  </a:lnTo>
                  <a:lnTo>
                    <a:pt x="660" y="4"/>
                  </a:lnTo>
                  <a:lnTo>
                    <a:pt x="623" y="8"/>
                  </a:lnTo>
                  <a:lnTo>
                    <a:pt x="587" y="15"/>
                  </a:lnTo>
                  <a:lnTo>
                    <a:pt x="551" y="23"/>
                  </a:lnTo>
                  <a:lnTo>
                    <a:pt x="516" y="33"/>
                  </a:lnTo>
                  <a:lnTo>
                    <a:pt x="482" y="45"/>
                  </a:lnTo>
                  <a:lnTo>
                    <a:pt x="449" y="58"/>
                  </a:lnTo>
                  <a:lnTo>
                    <a:pt x="417" y="72"/>
                  </a:lnTo>
                  <a:lnTo>
                    <a:pt x="385" y="89"/>
                  </a:lnTo>
                  <a:lnTo>
                    <a:pt x="354" y="106"/>
                  </a:lnTo>
                  <a:lnTo>
                    <a:pt x="324" y="125"/>
                  </a:lnTo>
                  <a:lnTo>
                    <a:pt x="296" y="146"/>
                  </a:lnTo>
                  <a:lnTo>
                    <a:pt x="268" y="168"/>
                  </a:lnTo>
                  <a:lnTo>
                    <a:pt x="240" y="191"/>
                  </a:lnTo>
                  <a:lnTo>
                    <a:pt x="215" y="215"/>
                  </a:lnTo>
                  <a:lnTo>
                    <a:pt x="191" y="240"/>
                  </a:lnTo>
                  <a:lnTo>
                    <a:pt x="167" y="267"/>
                  </a:lnTo>
                  <a:lnTo>
                    <a:pt x="146" y="295"/>
                  </a:lnTo>
                  <a:lnTo>
                    <a:pt x="125" y="323"/>
                  </a:lnTo>
                  <a:lnTo>
                    <a:pt x="106" y="353"/>
                  </a:lnTo>
                  <a:lnTo>
                    <a:pt x="89" y="384"/>
                  </a:lnTo>
                  <a:lnTo>
                    <a:pt x="72" y="416"/>
                  </a:lnTo>
                  <a:lnTo>
                    <a:pt x="58" y="448"/>
                  </a:lnTo>
                  <a:lnTo>
                    <a:pt x="44" y="481"/>
                  </a:lnTo>
                  <a:lnTo>
                    <a:pt x="33" y="515"/>
                  </a:lnTo>
                  <a:lnTo>
                    <a:pt x="23" y="550"/>
                  </a:lnTo>
                  <a:lnTo>
                    <a:pt x="15" y="587"/>
                  </a:lnTo>
                  <a:lnTo>
                    <a:pt x="8" y="623"/>
                  </a:lnTo>
                  <a:lnTo>
                    <a:pt x="4" y="660"/>
                  </a:lnTo>
                  <a:lnTo>
                    <a:pt x="1" y="697"/>
                  </a:lnTo>
                  <a:lnTo>
                    <a:pt x="0" y="735"/>
                  </a:lnTo>
                  <a:lnTo>
                    <a:pt x="0" y="735"/>
                  </a:lnTo>
                  <a:lnTo>
                    <a:pt x="0" y="754"/>
                  </a:lnTo>
                  <a:lnTo>
                    <a:pt x="2" y="775"/>
                  </a:lnTo>
                  <a:lnTo>
                    <a:pt x="5" y="796"/>
                  </a:lnTo>
                  <a:lnTo>
                    <a:pt x="8" y="819"/>
                  </a:lnTo>
                  <a:lnTo>
                    <a:pt x="13" y="842"/>
                  </a:lnTo>
                  <a:lnTo>
                    <a:pt x="18" y="866"/>
                  </a:lnTo>
                  <a:lnTo>
                    <a:pt x="24" y="891"/>
                  </a:lnTo>
                  <a:lnTo>
                    <a:pt x="31" y="917"/>
                  </a:lnTo>
                  <a:lnTo>
                    <a:pt x="48" y="970"/>
                  </a:lnTo>
                  <a:lnTo>
                    <a:pt x="68" y="1027"/>
                  </a:lnTo>
                  <a:lnTo>
                    <a:pt x="90" y="1085"/>
                  </a:lnTo>
                  <a:lnTo>
                    <a:pt x="115" y="1145"/>
                  </a:lnTo>
                  <a:lnTo>
                    <a:pt x="141" y="1207"/>
                  </a:lnTo>
                  <a:lnTo>
                    <a:pt x="170" y="1270"/>
                  </a:lnTo>
                  <a:lnTo>
                    <a:pt x="200" y="1334"/>
                  </a:lnTo>
                  <a:lnTo>
                    <a:pt x="232" y="1398"/>
                  </a:lnTo>
                  <a:lnTo>
                    <a:pt x="266" y="1463"/>
                  </a:lnTo>
                  <a:lnTo>
                    <a:pt x="299" y="1527"/>
                  </a:lnTo>
                  <a:lnTo>
                    <a:pt x="333" y="1591"/>
                  </a:lnTo>
                  <a:lnTo>
                    <a:pt x="368" y="1654"/>
                  </a:lnTo>
                  <a:lnTo>
                    <a:pt x="436" y="1777"/>
                  </a:lnTo>
                  <a:lnTo>
                    <a:pt x="502" y="1891"/>
                  </a:lnTo>
                  <a:lnTo>
                    <a:pt x="564" y="1996"/>
                  </a:lnTo>
                  <a:lnTo>
                    <a:pt x="620" y="2087"/>
                  </a:lnTo>
                  <a:lnTo>
                    <a:pt x="667" y="2163"/>
                  </a:lnTo>
                  <a:lnTo>
                    <a:pt x="703" y="2220"/>
                  </a:lnTo>
                  <a:lnTo>
                    <a:pt x="736" y="2270"/>
                  </a:lnTo>
                  <a:lnTo>
                    <a:pt x="736" y="2270"/>
                  </a:lnTo>
                  <a:lnTo>
                    <a:pt x="767" y="2220"/>
                  </a:lnTo>
                  <a:lnTo>
                    <a:pt x="803" y="2163"/>
                  </a:lnTo>
                  <a:lnTo>
                    <a:pt x="850" y="2087"/>
                  </a:lnTo>
                  <a:lnTo>
                    <a:pt x="906" y="1996"/>
                  </a:lnTo>
                  <a:lnTo>
                    <a:pt x="968" y="1891"/>
                  </a:lnTo>
                  <a:lnTo>
                    <a:pt x="1034" y="1777"/>
                  </a:lnTo>
                  <a:lnTo>
                    <a:pt x="1102" y="1654"/>
                  </a:lnTo>
                  <a:lnTo>
                    <a:pt x="1137" y="1591"/>
                  </a:lnTo>
                  <a:lnTo>
                    <a:pt x="1171" y="1527"/>
                  </a:lnTo>
                  <a:lnTo>
                    <a:pt x="1204" y="1463"/>
                  </a:lnTo>
                  <a:lnTo>
                    <a:pt x="1238" y="1398"/>
                  </a:lnTo>
                  <a:lnTo>
                    <a:pt x="1270" y="1334"/>
                  </a:lnTo>
                  <a:lnTo>
                    <a:pt x="1300" y="1270"/>
                  </a:lnTo>
                  <a:lnTo>
                    <a:pt x="1329" y="1207"/>
                  </a:lnTo>
                  <a:lnTo>
                    <a:pt x="1356" y="1145"/>
                  </a:lnTo>
                  <a:lnTo>
                    <a:pt x="1380" y="1085"/>
                  </a:lnTo>
                  <a:lnTo>
                    <a:pt x="1403" y="1027"/>
                  </a:lnTo>
                  <a:lnTo>
                    <a:pt x="1422" y="970"/>
                  </a:lnTo>
                  <a:lnTo>
                    <a:pt x="1439" y="917"/>
                  </a:lnTo>
                  <a:lnTo>
                    <a:pt x="1446" y="891"/>
                  </a:lnTo>
                  <a:lnTo>
                    <a:pt x="1452" y="866"/>
                  </a:lnTo>
                  <a:lnTo>
                    <a:pt x="1458" y="842"/>
                  </a:lnTo>
                  <a:lnTo>
                    <a:pt x="1462" y="819"/>
                  </a:lnTo>
                  <a:lnTo>
                    <a:pt x="1466" y="796"/>
                  </a:lnTo>
                  <a:lnTo>
                    <a:pt x="1468" y="775"/>
                  </a:lnTo>
                  <a:lnTo>
                    <a:pt x="1470" y="754"/>
                  </a:lnTo>
                  <a:lnTo>
                    <a:pt x="1470" y="735"/>
                  </a:lnTo>
                  <a:lnTo>
                    <a:pt x="1470" y="735"/>
                  </a:lnTo>
                  <a:lnTo>
                    <a:pt x="1469" y="697"/>
                  </a:lnTo>
                  <a:lnTo>
                    <a:pt x="1466" y="660"/>
                  </a:lnTo>
                  <a:lnTo>
                    <a:pt x="1462" y="623"/>
                  </a:lnTo>
                  <a:lnTo>
                    <a:pt x="1455" y="587"/>
                  </a:lnTo>
                  <a:lnTo>
                    <a:pt x="1447" y="550"/>
                  </a:lnTo>
                  <a:lnTo>
                    <a:pt x="1437" y="515"/>
                  </a:lnTo>
                  <a:lnTo>
                    <a:pt x="1426" y="481"/>
                  </a:lnTo>
                  <a:lnTo>
                    <a:pt x="1413" y="448"/>
                  </a:lnTo>
                  <a:lnTo>
                    <a:pt x="1398" y="416"/>
                  </a:lnTo>
                  <a:lnTo>
                    <a:pt x="1382" y="384"/>
                  </a:lnTo>
                  <a:lnTo>
                    <a:pt x="1364" y="353"/>
                  </a:lnTo>
                  <a:lnTo>
                    <a:pt x="1345" y="323"/>
                  </a:lnTo>
                  <a:lnTo>
                    <a:pt x="1324" y="295"/>
                  </a:lnTo>
                  <a:lnTo>
                    <a:pt x="1303" y="267"/>
                  </a:lnTo>
                  <a:lnTo>
                    <a:pt x="1280" y="240"/>
                  </a:lnTo>
                  <a:lnTo>
                    <a:pt x="1255" y="215"/>
                  </a:lnTo>
                  <a:lnTo>
                    <a:pt x="1230" y="191"/>
                  </a:lnTo>
                  <a:lnTo>
                    <a:pt x="1202" y="168"/>
                  </a:lnTo>
                  <a:lnTo>
                    <a:pt x="1175" y="146"/>
                  </a:lnTo>
                  <a:lnTo>
                    <a:pt x="1146" y="125"/>
                  </a:lnTo>
                  <a:lnTo>
                    <a:pt x="1116" y="106"/>
                  </a:lnTo>
                  <a:lnTo>
                    <a:pt x="1085" y="89"/>
                  </a:lnTo>
                  <a:lnTo>
                    <a:pt x="1054" y="72"/>
                  </a:lnTo>
                  <a:lnTo>
                    <a:pt x="1021" y="58"/>
                  </a:lnTo>
                  <a:lnTo>
                    <a:pt x="988" y="45"/>
                  </a:lnTo>
                  <a:lnTo>
                    <a:pt x="954" y="33"/>
                  </a:lnTo>
                  <a:lnTo>
                    <a:pt x="919" y="23"/>
                  </a:lnTo>
                  <a:lnTo>
                    <a:pt x="883" y="15"/>
                  </a:lnTo>
                  <a:lnTo>
                    <a:pt x="847" y="8"/>
                  </a:lnTo>
                  <a:lnTo>
                    <a:pt x="811" y="4"/>
                  </a:lnTo>
                  <a:lnTo>
                    <a:pt x="773" y="1"/>
                  </a:lnTo>
                  <a:lnTo>
                    <a:pt x="736" y="0"/>
                  </a:lnTo>
                  <a:close/>
                  <a:moveTo>
                    <a:pt x="736" y="1030"/>
                  </a:moveTo>
                  <a:lnTo>
                    <a:pt x="736" y="1030"/>
                  </a:lnTo>
                  <a:lnTo>
                    <a:pt x="720" y="1030"/>
                  </a:lnTo>
                  <a:lnTo>
                    <a:pt x="705" y="1029"/>
                  </a:lnTo>
                  <a:lnTo>
                    <a:pt x="691" y="1027"/>
                  </a:lnTo>
                  <a:lnTo>
                    <a:pt x="677" y="1024"/>
                  </a:lnTo>
                  <a:lnTo>
                    <a:pt x="663" y="1021"/>
                  </a:lnTo>
                  <a:lnTo>
                    <a:pt x="650" y="1017"/>
                  </a:lnTo>
                  <a:lnTo>
                    <a:pt x="636" y="1013"/>
                  </a:lnTo>
                  <a:lnTo>
                    <a:pt x="623" y="1008"/>
                  </a:lnTo>
                  <a:lnTo>
                    <a:pt x="611" y="1002"/>
                  </a:lnTo>
                  <a:lnTo>
                    <a:pt x="598" y="996"/>
                  </a:lnTo>
                  <a:lnTo>
                    <a:pt x="586" y="989"/>
                  </a:lnTo>
                  <a:lnTo>
                    <a:pt x="575" y="981"/>
                  </a:lnTo>
                  <a:lnTo>
                    <a:pt x="564" y="973"/>
                  </a:lnTo>
                  <a:lnTo>
                    <a:pt x="553" y="965"/>
                  </a:lnTo>
                  <a:lnTo>
                    <a:pt x="542" y="956"/>
                  </a:lnTo>
                  <a:lnTo>
                    <a:pt x="533" y="946"/>
                  </a:lnTo>
                  <a:lnTo>
                    <a:pt x="523" y="936"/>
                  </a:lnTo>
                  <a:lnTo>
                    <a:pt x="514" y="926"/>
                  </a:lnTo>
                  <a:lnTo>
                    <a:pt x="506" y="915"/>
                  </a:lnTo>
                  <a:lnTo>
                    <a:pt x="498" y="904"/>
                  </a:lnTo>
                  <a:lnTo>
                    <a:pt x="490" y="892"/>
                  </a:lnTo>
                  <a:lnTo>
                    <a:pt x="483" y="880"/>
                  </a:lnTo>
                  <a:lnTo>
                    <a:pt x="477" y="868"/>
                  </a:lnTo>
                  <a:lnTo>
                    <a:pt x="471" y="856"/>
                  </a:lnTo>
                  <a:lnTo>
                    <a:pt x="466" y="843"/>
                  </a:lnTo>
                  <a:lnTo>
                    <a:pt x="462" y="829"/>
                  </a:lnTo>
                  <a:lnTo>
                    <a:pt x="458" y="816"/>
                  </a:lnTo>
                  <a:lnTo>
                    <a:pt x="455" y="802"/>
                  </a:lnTo>
                  <a:lnTo>
                    <a:pt x="452" y="788"/>
                  </a:lnTo>
                  <a:lnTo>
                    <a:pt x="450" y="774"/>
                  </a:lnTo>
                  <a:lnTo>
                    <a:pt x="449" y="759"/>
                  </a:lnTo>
                  <a:lnTo>
                    <a:pt x="449" y="744"/>
                  </a:lnTo>
                  <a:lnTo>
                    <a:pt x="449" y="744"/>
                  </a:lnTo>
                  <a:lnTo>
                    <a:pt x="449" y="730"/>
                  </a:lnTo>
                  <a:lnTo>
                    <a:pt x="450" y="715"/>
                  </a:lnTo>
                  <a:lnTo>
                    <a:pt x="452" y="701"/>
                  </a:lnTo>
                  <a:lnTo>
                    <a:pt x="455" y="687"/>
                  </a:lnTo>
                  <a:lnTo>
                    <a:pt x="458" y="673"/>
                  </a:lnTo>
                  <a:lnTo>
                    <a:pt x="462" y="659"/>
                  </a:lnTo>
                  <a:lnTo>
                    <a:pt x="466" y="646"/>
                  </a:lnTo>
                  <a:lnTo>
                    <a:pt x="471" y="633"/>
                  </a:lnTo>
                  <a:lnTo>
                    <a:pt x="477" y="620"/>
                  </a:lnTo>
                  <a:lnTo>
                    <a:pt x="483" y="608"/>
                  </a:lnTo>
                  <a:lnTo>
                    <a:pt x="490" y="596"/>
                  </a:lnTo>
                  <a:lnTo>
                    <a:pt x="498" y="584"/>
                  </a:lnTo>
                  <a:lnTo>
                    <a:pt x="506" y="573"/>
                  </a:lnTo>
                  <a:lnTo>
                    <a:pt x="514" y="561"/>
                  </a:lnTo>
                  <a:lnTo>
                    <a:pt x="523" y="551"/>
                  </a:lnTo>
                  <a:lnTo>
                    <a:pt x="533" y="541"/>
                  </a:lnTo>
                  <a:lnTo>
                    <a:pt x="542" y="532"/>
                  </a:lnTo>
                  <a:lnTo>
                    <a:pt x="553" y="523"/>
                  </a:lnTo>
                  <a:lnTo>
                    <a:pt x="564" y="514"/>
                  </a:lnTo>
                  <a:lnTo>
                    <a:pt x="575" y="506"/>
                  </a:lnTo>
                  <a:lnTo>
                    <a:pt x="586" y="499"/>
                  </a:lnTo>
                  <a:lnTo>
                    <a:pt x="598" y="492"/>
                  </a:lnTo>
                  <a:lnTo>
                    <a:pt x="611" y="486"/>
                  </a:lnTo>
                  <a:lnTo>
                    <a:pt x="623" y="480"/>
                  </a:lnTo>
                  <a:lnTo>
                    <a:pt x="636" y="475"/>
                  </a:lnTo>
                  <a:lnTo>
                    <a:pt x="650" y="470"/>
                  </a:lnTo>
                  <a:lnTo>
                    <a:pt x="663" y="466"/>
                  </a:lnTo>
                  <a:lnTo>
                    <a:pt x="677" y="463"/>
                  </a:lnTo>
                  <a:lnTo>
                    <a:pt x="691" y="461"/>
                  </a:lnTo>
                  <a:lnTo>
                    <a:pt x="705" y="459"/>
                  </a:lnTo>
                  <a:lnTo>
                    <a:pt x="720" y="458"/>
                  </a:lnTo>
                  <a:lnTo>
                    <a:pt x="736" y="457"/>
                  </a:lnTo>
                  <a:lnTo>
                    <a:pt x="736" y="457"/>
                  </a:lnTo>
                  <a:lnTo>
                    <a:pt x="750" y="458"/>
                  </a:lnTo>
                  <a:lnTo>
                    <a:pt x="765" y="459"/>
                  </a:lnTo>
                  <a:lnTo>
                    <a:pt x="779" y="461"/>
                  </a:lnTo>
                  <a:lnTo>
                    <a:pt x="793" y="463"/>
                  </a:lnTo>
                  <a:lnTo>
                    <a:pt x="807" y="466"/>
                  </a:lnTo>
                  <a:lnTo>
                    <a:pt x="821" y="470"/>
                  </a:lnTo>
                  <a:lnTo>
                    <a:pt x="834" y="475"/>
                  </a:lnTo>
                  <a:lnTo>
                    <a:pt x="847" y="480"/>
                  </a:lnTo>
                  <a:lnTo>
                    <a:pt x="860" y="486"/>
                  </a:lnTo>
                  <a:lnTo>
                    <a:pt x="872" y="492"/>
                  </a:lnTo>
                  <a:lnTo>
                    <a:pt x="884" y="499"/>
                  </a:lnTo>
                  <a:lnTo>
                    <a:pt x="895" y="506"/>
                  </a:lnTo>
                  <a:lnTo>
                    <a:pt x="907" y="514"/>
                  </a:lnTo>
                  <a:lnTo>
                    <a:pt x="917" y="523"/>
                  </a:lnTo>
                  <a:lnTo>
                    <a:pt x="928" y="532"/>
                  </a:lnTo>
                  <a:lnTo>
                    <a:pt x="938" y="541"/>
                  </a:lnTo>
                  <a:lnTo>
                    <a:pt x="947" y="551"/>
                  </a:lnTo>
                  <a:lnTo>
                    <a:pt x="956" y="561"/>
                  </a:lnTo>
                  <a:lnTo>
                    <a:pt x="965" y="573"/>
                  </a:lnTo>
                  <a:lnTo>
                    <a:pt x="973" y="584"/>
                  </a:lnTo>
                  <a:lnTo>
                    <a:pt x="980" y="596"/>
                  </a:lnTo>
                  <a:lnTo>
                    <a:pt x="987" y="608"/>
                  </a:lnTo>
                  <a:lnTo>
                    <a:pt x="993" y="620"/>
                  </a:lnTo>
                  <a:lnTo>
                    <a:pt x="999" y="633"/>
                  </a:lnTo>
                  <a:lnTo>
                    <a:pt x="1004" y="646"/>
                  </a:lnTo>
                  <a:lnTo>
                    <a:pt x="1009" y="659"/>
                  </a:lnTo>
                  <a:lnTo>
                    <a:pt x="1012" y="673"/>
                  </a:lnTo>
                  <a:lnTo>
                    <a:pt x="1016" y="687"/>
                  </a:lnTo>
                  <a:lnTo>
                    <a:pt x="1018" y="701"/>
                  </a:lnTo>
                  <a:lnTo>
                    <a:pt x="1020" y="715"/>
                  </a:lnTo>
                  <a:lnTo>
                    <a:pt x="1021" y="730"/>
                  </a:lnTo>
                  <a:lnTo>
                    <a:pt x="1021" y="744"/>
                  </a:lnTo>
                  <a:lnTo>
                    <a:pt x="1021" y="744"/>
                  </a:lnTo>
                  <a:lnTo>
                    <a:pt x="1021" y="759"/>
                  </a:lnTo>
                  <a:lnTo>
                    <a:pt x="1020" y="774"/>
                  </a:lnTo>
                  <a:lnTo>
                    <a:pt x="1018" y="788"/>
                  </a:lnTo>
                  <a:lnTo>
                    <a:pt x="1016" y="802"/>
                  </a:lnTo>
                  <a:lnTo>
                    <a:pt x="1012" y="816"/>
                  </a:lnTo>
                  <a:lnTo>
                    <a:pt x="1009" y="829"/>
                  </a:lnTo>
                  <a:lnTo>
                    <a:pt x="1004" y="843"/>
                  </a:lnTo>
                  <a:lnTo>
                    <a:pt x="999" y="856"/>
                  </a:lnTo>
                  <a:lnTo>
                    <a:pt x="993" y="868"/>
                  </a:lnTo>
                  <a:lnTo>
                    <a:pt x="987" y="880"/>
                  </a:lnTo>
                  <a:lnTo>
                    <a:pt x="980" y="892"/>
                  </a:lnTo>
                  <a:lnTo>
                    <a:pt x="973" y="904"/>
                  </a:lnTo>
                  <a:lnTo>
                    <a:pt x="965" y="915"/>
                  </a:lnTo>
                  <a:lnTo>
                    <a:pt x="956" y="926"/>
                  </a:lnTo>
                  <a:lnTo>
                    <a:pt x="947" y="936"/>
                  </a:lnTo>
                  <a:lnTo>
                    <a:pt x="938" y="946"/>
                  </a:lnTo>
                  <a:lnTo>
                    <a:pt x="928" y="956"/>
                  </a:lnTo>
                  <a:lnTo>
                    <a:pt x="917" y="965"/>
                  </a:lnTo>
                  <a:lnTo>
                    <a:pt x="907" y="973"/>
                  </a:lnTo>
                  <a:lnTo>
                    <a:pt x="895" y="981"/>
                  </a:lnTo>
                  <a:lnTo>
                    <a:pt x="884" y="989"/>
                  </a:lnTo>
                  <a:lnTo>
                    <a:pt x="872" y="996"/>
                  </a:lnTo>
                  <a:lnTo>
                    <a:pt x="860" y="1002"/>
                  </a:lnTo>
                  <a:lnTo>
                    <a:pt x="847" y="1008"/>
                  </a:lnTo>
                  <a:lnTo>
                    <a:pt x="834" y="1013"/>
                  </a:lnTo>
                  <a:lnTo>
                    <a:pt x="821" y="1017"/>
                  </a:lnTo>
                  <a:lnTo>
                    <a:pt x="807" y="1021"/>
                  </a:lnTo>
                  <a:lnTo>
                    <a:pt x="793" y="1024"/>
                  </a:lnTo>
                  <a:lnTo>
                    <a:pt x="779" y="1027"/>
                  </a:lnTo>
                  <a:lnTo>
                    <a:pt x="765" y="1029"/>
                  </a:lnTo>
                  <a:lnTo>
                    <a:pt x="750" y="1030"/>
                  </a:lnTo>
                  <a:lnTo>
                    <a:pt x="736" y="1030"/>
                  </a:lnTo>
                  <a:close/>
                </a:path>
              </a:pathLst>
            </a:custGeom>
            <a:solidFill>
              <a:schemeClr val="bg1">
                <a:lumMod val="20000"/>
                <a:lumOff val="80000"/>
              </a:schemeClr>
            </a:solidFill>
            <a:ln>
              <a:noFill/>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endParaRPr lang="en-US" sz="1939">
                <a:solidFill>
                  <a:srgbClr val="646464"/>
                </a:solidFill>
                <a:latin typeface="EYInterstate Light" panose="02000506000000020004" pitchFamily="2" charset="0"/>
              </a:endParaRPr>
            </a:p>
          </p:txBody>
        </p:sp>
        <p:sp>
          <p:nvSpPr>
            <p:cNvPr id="36" name="Freeform 32">
              <a:extLst>
                <a:ext uri="{FF2B5EF4-FFF2-40B4-BE49-F238E27FC236}">
                  <a16:creationId xmlns:a16="http://schemas.microsoft.com/office/drawing/2014/main" id="{0D5380EB-4061-46A9-AE32-B3A4D125CB71}"/>
                </a:ext>
              </a:extLst>
            </p:cNvPr>
            <p:cNvSpPr>
              <a:spLocks noChangeAspect="1" noEditPoints="1"/>
            </p:cNvSpPr>
            <p:nvPr/>
          </p:nvSpPr>
          <p:spPr bwMode="auto">
            <a:xfrm>
              <a:off x="6337563" y="2024549"/>
              <a:ext cx="147754" cy="228165"/>
            </a:xfrm>
            <a:custGeom>
              <a:avLst/>
              <a:gdLst>
                <a:gd name="T0" fmla="*/ 623 w 1470"/>
                <a:gd name="T1" fmla="*/ 8 h 2270"/>
                <a:gd name="T2" fmla="*/ 449 w 1470"/>
                <a:gd name="T3" fmla="*/ 58 h 2270"/>
                <a:gd name="T4" fmla="*/ 296 w 1470"/>
                <a:gd name="T5" fmla="*/ 146 h 2270"/>
                <a:gd name="T6" fmla="*/ 167 w 1470"/>
                <a:gd name="T7" fmla="*/ 267 h 2270"/>
                <a:gd name="T8" fmla="*/ 72 w 1470"/>
                <a:gd name="T9" fmla="*/ 416 h 2270"/>
                <a:gd name="T10" fmla="*/ 15 w 1470"/>
                <a:gd name="T11" fmla="*/ 587 h 2270"/>
                <a:gd name="T12" fmla="*/ 0 w 1470"/>
                <a:gd name="T13" fmla="*/ 735 h 2270"/>
                <a:gd name="T14" fmla="*/ 13 w 1470"/>
                <a:gd name="T15" fmla="*/ 842 h 2270"/>
                <a:gd name="T16" fmla="*/ 68 w 1470"/>
                <a:gd name="T17" fmla="*/ 1027 h 2270"/>
                <a:gd name="T18" fmla="*/ 200 w 1470"/>
                <a:gd name="T19" fmla="*/ 1334 h 2270"/>
                <a:gd name="T20" fmla="*/ 368 w 1470"/>
                <a:gd name="T21" fmla="*/ 1654 h 2270"/>
                <a:gd name="T22" fmla="*/ 667 w 1470"/>
                <a:gd name="T23" fmla="*/ 2163 h 2270"/>
                <a:gd name="T24" fmla="*/ 803 w 1470"/>
                <a:gd name="T25" fmla="*/ 2163 h 2270"/>
                <a:gd name="T26" fmla="*/ 1102 w 1470"/>
                <a:gd name="T27" fmla="*/ 1654 h 2270"/>
                <a:gd name="T28" fmla="*/ 1270 w 1470"/>
                <a:gd name="T29" fmla="*/ 1334 h 2270"/>
                <a:gd name="T30" fmla="*/ 1403 w 1470"/>
                <a:gd name="T31" fmla="*/ 1027 h 2270"/>
                <a:gd name="T32" fmla="*/ 1458 w 1470"/>
                <a:gd name="T33" fmla="*/ 842 h 2270"/>
                <a:gd name="T34" fmla="*/ 1470 w 1470"/>
                <a:gd name="T35" fmla="*/ 735 h 2270"/>
                <a:gd name="T36" fmla="*/ 1455 w 1470"/>
                <a:gd name="T37" fmla="*/ 587 h 2270"/>
                <a:gd name="T38" fmla="*/ 1398 w 1470"/>
                <a:gd name="T39" fmla="*/ 416 h 2270"/>
                <a:gd name="T40" fmla="*/ 1303 w 1470"/>
                <a:gd name="T41" fmla="*/ 267 h 2270"/>
                <a:gd name="T42" fmla="*/ 1175 w 1470"/>
                <a:gd name="T43" fmla="*/ 146 h 2270"/>
                <a:gd name="T44" fmla="*/ 1021 w 1470"/>
                <a:gd name="T45" fmla="*/ 58 h 2270"/>
                <a:gd name="T46" fmla="*/ 847 w 1470"/>
                <a:gd name="T47" fmla="*/ 8 h 2270"/>
                <a:gd name="T48" fmla="*/ 736 w 1470"/>
                <a:gd name="T49" fmla="*/ 1030 h 2270"/>
                <a:gd name="T50" fmla="*/ 663 w 1470"/>
                <a:gd name="T51" fmla="*/ 1021 h 2270"/>
                <a:gd name="T52" fmla="*/ 598 w 1470"/>
                <a:gd name="T53" fmla="*/ 996 h 2270"/>
                <a:gd name="T54" fmla="*/ 542 w 1470"/>
                <a:gd name="T55" fmla="*/ 956 h 2270"/>
                <a:gd name="T56" fmla="*/ 498 w 1470"/>
                <a:gd name="T57" fmla="*/ 904 h 2270"/>
                <a:gd name="T58" fmla="*/ 466 w 1470"/>
                <a:gd name="T59" fmla="*/ 843 h 2270"/>
                <a:gd name="T60" fmla="*/ 450 w 1470"/>
                <a:gd name="T61" fmla="*/ 774 h 2270"/>
                <a:gd name="T62" fmla="*/ 450 w 1470"/>
                <a:gd name="T63" fmla="*/ 715 h 2270"/>
                <a:gd name="T64" fmla="*/ 466 w 1470"/>
                <a:gd name="T65" fmla="*/ 646 h 2270"/>
                <a:gd name="T66" fmla="*/ 498 w 1470"/>
                <a:gd name="T67" fmla="*/ 584 h 2270"/>
                <a:gd name="T68" fmla="*/ 542 w 1470"/>
                <a:gd name="T69" fmla="*/ 532 h 2270"/>
                <a:gd name="T70" fmla="*/ 598 w 1470"/>
                <a:gd name="T71" fmla="*/ 492 h 2270"/>
                <a:gd name="T72" fmla="*/ 663 w 1470"/>
                <a:gd name="T73" fmla="*/ 466 h 2270"/>
                <a:gd name="T74" fmla="*/ 736 w 1470"/>
                <a:gd name="T75" fmla="*/ 457 h 2270"/>
                <a:gd name="T76" fmla="*/ 793 w 1470"/>
                <a:gd name="T77" fmla="*/ 463 h 2270"/>
                <a:gd name="T78" fmla="*/ 860 w 1470"/>
                <a:gd name="T79" fmla="*/ 486 h 2270"/>
                <a:gd name="T80" fmla="*/ 917 w 1470"/>
                <a:gd name="T81" fmla="*/ 523 h 2270"/>
                <a:gd name="T82" fmla="*/ 965 w 1470"/>
                <a:gd name="T83" fmla="*/ 573 h 2270"/>
                <a:gd name="T84" fmla="*/ 999 w 1470"/>
                <a:gd name="T85" fmla="*/ 633 h 2270"/>
                <a:gd name="T86" fmla="*/ 1018 w 1470"/>
                <a:gd name="T87" fmla="*/ 701 h 2270"/>
                <a:gd name="T88" fmla="*/ 1021 w 1470"/>
                <a:gd name="T89" fmla="*/ 759 h 2270"/>
                <a:gd name="T90" fmla="*/ 1009 w 1470"/>
                <a:gd name="T91" fmla="*/ 829 h 2270"/>
                <a:gd name="T92" fmla="*/ 980 w 1470"/>
                <a:gd name="T93" fmla="*/ 892 h 2270"/>
                <a:gd name="T94" fmla="*/ 938 w 1470"/>
                <a:gd name="T95" fmla="*/ 946 h 2270"/>
                <a:gd name="T96" fmla="*/ 884 w 1470"/>
                <a:gd name="T97" fmla="*/ 989 h 2270"/>
                <a:gd name="T98" fmla="*/ 821 w 1470"/>
                <a:gd name="T99" fmla="*/ 1017 h 2270"/>
                <a:gd name="T100" fmla="*/ 750 w 1470"/>
                <a:gd name="T101" fmla="*/ 1030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0" h="2270">
                  <a:moveTo>
                    <a:pt x="736" y="0"/>
                  </a:moveTo>
                  <a:lnTo>
                    <a:pt x="736" y="0"/>
                  </a:lnTo>
                  <a:lnTo>
                    <a:pt x="697" y="1"/>
                  </a:lnTo>
                  <a:lnTo>
                    <a:pt x="660" y="4"/>
                  </a:lnTo>
                  <a:lnTo>
                    <a:pt x="623" y="8"/>
                  </a:lnTo>
                  <a:lnTo>
                    <a:pt x="587" y="15"/>
                  </a:lnTo>
                  <a:lnTo>
                    <a:pt x="551" y="23"/>
                  </a:lnTo>
                  <a:lnTo>
                    <a:pt x="516" y="33"/>
                  </a:lnTo>
                  <a:lnTo>
                    <a:pt x="482" y="45"/>
                  </a:lnTo>
                  <a:lnTo>
                    <a:pt x="449" y="58"/>
                  </a:lnTo>
                  <a:lnTo>
                    <a:pt x="417" y="72"/>
                  </a:lnTo>
                  <a:lnTo>
                    <a:pt x="385" y="89"/>
                  </a:lnTo>
                  <a:lnTo>
                    <a:pt x="354" y="106"/>
                  </a:lnTo>
                  <a:lnTo>
                    <a:pt x="324" y="125"/>
                  </a:lnTo>
                  <a:lnTo>
                    <a:pt x="296" y="146"/>
                  </a:lnTo>
                  <a:lnTo>
                    <a:pt x="268" y="168"/>
                  </a:lnTo>
                  <a:lnTo>
                    <a:pt x="240" y="191"/>
                  </a:lnTo>
                  <a:lnTo>
                    <a:pt x="215" y="215"/>
                  </a:lnTo>
                  <a:lnTo>
                    <a:pt x="191" y="240"/>
                  </a:lnTo>
                  <a:lnTo>
                    <a:pt x="167" y="267"/>
                  </a:lnTo>
                  <a:lnTo>
                    <a:pt x="146" y="295"/>
                  </a:lnTo>
                  <a:lnTo>
                    <a:pt x="125" y="323"/>
                  </a:lnTo>
                  <a:lnTo>
                    <a:pt x="106" y="353"/>
                  </a:lnTo>
                  <a:lnTo>
                    <a:pt x="89" y="384"/>
                  </a:lnTo>
                  <a:lnTo>
                    <a:pt x="72" y="416"/>
                  </a:lnTo>
                  <a:lnTo>
                    <a:pt x="58" y="448"/>
                  </a:lnTo>
                  <a:lnTo>
                    <a:pt x="44" y="481"/>
                  </a:lnTo>
                  <a:lnTo>
                    <a:pt x="33" y="515"/>
                  </a:lnTo>
                  <a:lnTo>
                    <a:pt x="23" y="550"/>
                  </a:lnTo>
                  <a:lnTo>
                    <a:pt x="15" y="587"/>
                  </a:lnTo>
                  <a:lnTo>
                    <a:pt x="8" y="623"/>
                  </a:lnTo>
                  <a:lnTo>
                    <a:pt x="4" y="660"/>
                  </a:lnTo>
                  <a:lnTo>
                    <a:pt x="1" y="697"/>
                  </a:lnTo>
                  <a:lnTo>
                    <a:pt x="0" y="735"/>
                  </a:lnTo>
                  <a:lnTo>
                    <a:pt x="0" y="735"/>
                  </a:lnTo>
                  <a:lnTo>
                    <a:pt x="0" y="754"/>
                  </a:lnTo>
                  <a:lnTo>
                    <a:pt x="2" y="775"/>
                  </a:lnTo>
                  <a:lnTo>
                    <a:pt x="5" y="796"/>
                  </a:lnTo>
                  <a:lnTo>
                    <a:pt x="8" y="819"/>
                  </a:lnTo>
                  <a:lnTo>
                    <a:pt x="13" y="842"/>
                  </a:lnTo>
                  <a:lnTo>
                    <a:pt x="18" y="866"/>
                  </a:lnTo>
                  <a:lnTo>
                    <a:pt x="24" y="891"/>
                  </a:lnTo>
                  <a:lnTo>
                    <a:pt x="31" y="917"/>
                  </a:lnTo>
                  <a:lnTo>
                    <a:pt x="48" y="970"/>
                  </a:lnTo>
                  <a:lnTo>
                    <a:pt x="68" y="1027"/>
                  </a:lnTo>
                  <a:lnTo>
                    <a:pt x="90" y="1085"/>
                  </a:lnTo>
                  <a:lnTo>
                    <a:pt x="115" y="1145"/>
                  </a:lnTo>
                  <a:lnTo>
                    <a:pt x="141" y="1207"/>
                  </a:lnTo>
                  <a:lnTo>
                    <a:pt x="170" y="1270"/>
                  </a:lnTo>
                  <a:lnTo>
                    <a:pt x="200" y="1334"/>
                  </a:lnTo>
                  <a:lnTo>
                    <a:pt x="232" y="1398"/>
                  </a:lnTo>
                  <a:lnTo>
                    <a:pt x="266" y="1463"/>
                  </a:lnTo>
                  <a:lnTo>
                    <a:pt x="299" y="1527"/>
                  </a:lnTo>
                  <a:lnTo>
                    <a:pt x="333" y="1591"/>
                  </a:lnTo>
                  <a:lnTo>
                    <a:pt x="368" y="1654"/>
                  </a:lnTo>
                  <a:lnTo>
                    <a:pt x="436" y="1777"/>
                  </a:lnTo>
                  <a:lnTo>
                    <a:pt x="502" y="1891"/>
                  </a:lnTo>
                  <a:lnTo>
                    <a:pt x="564" y="1996"/>
                  </a:lnTo>
                  <a:lnTo>
                    <a:pt x="620" y="2087"/>
                  </a:lnTo>
                  <a:lnTo>
                    <a:pt x="667" y="2163"/>
                  </a:lnTo>
                  <a:lnTo>
                    <a:pt x="703" y="2220"/>
                  </a:lnTo>
                  <a:lnTo>
                    <a:pt x="736" y="2270"/>
                  </a:lnTo>
                  <a:lnTo>
                    <a:pt x="736" y="2270"/>
                  </a:lnTo>
                  <a:lnTo>
                    <a:pt x="767" y="2220"/>
                  </a:lnTo>
                  <a:lnTo>
                    <a:pt x="803" y="2163"/>
                  </a:lnTo>
                  <a:lnTo>
                    <a:pt x="850" y="2087"/>
                  </a:lnTo>
                  <a:lnTo>
                    <a:pt x="906" y="1996"/>
                  </a:lnTo>
                  <a:lnTo>
                    <a:pt x="968" y="1891"/>
                  </a:lnTo>
                  <a:lnTo>
                    <a:pt x="1034" y="1777"/>
                  </a:lnTo>
                  <a:lnTo>
                    <a:pt x="1102" y="1654"/>
                  </a:lnTo>
                  <a:lnTo>
                    <a:pt x="1137" y="1591"/>
                  </a:lnTo>
                  <a:lnTo>
                    <a:pt x="1171" y="1527"/>
                  </a:lnTo>
                  <a:lnTo>
                    <a:pt x="1204" y="1463"/>
                  </a:lnTo>
                  <a:lnTo>
                    <a:pt x="1238" y="1398"/>
                  </a:lnTo>
                  <a:lnTo>
                    <a:pt x="1270" y="1334"/>
                  </a:lnTo>
                  <a:lnTo>
                    <a:pt x="1300" y="1270"/>
                  </a:lnTo>
                  <a:lnTo>
                    <a:pt x="1329" y="1207"/>
                  </a:lnTo>
                  <a:lnTo>
                    <a:pt x="1356" y="1145"/>
                  </a:lnTo>
                  <a:lnTo>
                    <a:pt x="1380" y="1085"/>
                  </a:lnTo>
                  <a:lnTo>
                    <a:pt x="1403" y="1027"/>
                  </a:lnTo>
                  <a:lnTo>
                    <a:pt x="1422" y="970"/>
                  </a:lnTo>
                  <a:lnTo>
                    <a:pt x="1439" y="917"/>
                  </a:lnTo>
                  <a:lnTo>
                    <a:pt x="1446" y="891"/>
                  </a:lnTo>
                  <a:lnTo>
                    <a:pt x="1452" y="866"/>
                  </a:lnTo>
                  <a:lnTo>
                    <a:pt x="1458" y="842"/>
                  </a:lnTo>
                  <a:lnTo>
                    <a:pt x="1462" y="819"/>
                  </a:lnTo>
                  <a:lnTo>
                    <a:pt x="1466" y="796"/>
                  </a:lnTo>
                  <a:lnTo>
                    <a:pt x="1468" y="775"/>
                  </a:lnTo>
                  <a:lnTo>
                    <a:pt x="1470" y="754"/>
                  </a:lnTo>
                  <a:lnTo>
                    <a:pt x="1470" y="735"/>
                  </a:lnTo>
                  <a:lnTo>
                    <a:pt x="1470" y="735"/>
                  </a:lnTo>
                  <a:lnTo>
                    <a:pt x="1469" y="697"/>
                  </a:lnTo>
                  <a:lnTo>
                    <a:pt x="1466" y="660"/>
                  </a:lnTo>
                  <a:lnTo>
                    <a:pt x="1462" y="623"/>
                  </a:lnTo>
                  <a:lnTo>
                    <a:pt x="1455" y="587"/>
                  </a:lnTo>
                  <a:lnTo>
                    <a:pt x="1447" y="550"/>
                  </a:lnTo>
                  <a:lnTo>
                    <a:pt x="1437" y="515"/>
                  </a:lnTo>
                  <a:lnTo>
                    <a:pt x="1426" y="481"/>
                  </a:lnTo>
                  <a:lnTo>
                    <a:pt x="1413" y="448"/>
                  </a:lnTo>
                  <a:lnTo>
                    <a:pt x="1398" y="416"/>
                  </a:lnTo>
                  <a:lnTo>
                    <a:pt x="1382" y="384"/>
                  </a:lnTo>
                  <a:lnTo>
                    <a:pt x="1364" y="353"/>
                  </a:lnTo>
                  <a:lnTo>
                    <a:pt x="1345" y="323"/>
                  </a:lnTo>
                  <a:lnTo>
                    <a:pt x="1324" y="295"/>
                  </a:lnTo>
                  <a:lnTo>
                    <a:pt x="1303" y="267"/>
                  </a:lnTo>
                  <a:lnTo>
                    <a:pt x="1280" y="240"/>
                  </a:lnTo>
                  <a:lnTo>
                    <a:pt x="1255" y="215"/>
                  </a:lnTo>
                  <a:lnTo>
                    <a:pt x="1230" y="191"/>
                  </a:lnTo>
                  <a:lnTo>
                    <a:pt x="1202" y="168"/>
                  </a:lnTo>
                  <a:lnTo>
                    <a:pt x="1175" y="146"/>
                  </a:lnTo>
                  <a:lnTo>
                    <a:pt x="1146" y="125"/>
                  </a:lnTo>
                  <a:lnTo>
                    <a:pt x="1116" y="106"/>
                  </a:lnTo>
                  <a:lnTo>
                    <a:pt x="1085" y="89"/>
                  </a:lnTo>
                  <a:lnTo>
                    <a:pt x="1054" y="72"/>
                  </a:lnTo>
                  <a:lnTo>
                    <a:pt x="1021" y="58"/>
                  </a:lnTo>
                  <a:lnTo>
                    <a:pt x="988" y="45"/>
                  </a:lnTo>
                  <a:lnTo>
                    <a:pt x="954" y="33"/>
                  </a:lnTo>
                  <a:lnTo>
                    <a:pt x="919" y="23"/>
                  </a:lnTo>
                  <a:lnTo>
                    <a:pt x="883" y="15"/>
                  </a:lnTo>
                  <a:lnTo>
                    <a:pt x="847" y="8"/>
                  </a:lnTo>
                  <a:lnTo>
                    <a:pt x="811" y="4"/>
                  </a:lnTo>
                  <a:lnTo>
                    <a:pt x="773" y="1"/>
                  </a:lnTo>
                  <a:lnTo>
                    <a:pt x="736" y="0"/>
                  </a:lnTo>
                  <a:close/>
                  <a:moveTo>
                    <a:pt x="736" y="1030"/>
                  </a:moveTo>
                  <a:lnTo>
                    <a:pt x="736" y="1030"/>
                  </a:lnTo>
                  <a:lnTo>
                    <a:pt x="720" y="1030"/>
                  </a:lnTo>
                  <a:lnTo>
                    <a:pt x="705" y="1029"/>
                  </a:lnTo>
                  <a:lnTo>
                    <a:pt x="691" y="1027"/>
                  </a:lnTo>
                  <a:lnTo>
                    <a:pt x="677" y="1024"/>
                  </a:lnTo>
                  <a:lnTo>
                    <a:pt x="663" y="1021"/>
                  </a:lnTo>
                  <a:lnTo>
                    <a:pt x="650" y="1017"/>
                  </a:lnTo>
                  <a:lnTo>
                    <a:pt x="636" y="1013"/>
                  </a:lnTo>
                  <a:lnTo>
                    <a:pt x="623" y="1008"/>
                  </a:lnTo>
                  <a:lnTo>
                    <a:pt x="611" y="1002"/>
                  </a:lnTo>
                  <a:lnTo>
                    <a:pt x="598" y="996"/>
                  </a:lnTo>
                  <a:lnTo>
                    <a:pt x="586" y="989"/>
                  </a:lnTo>
                  <a:lnTo>
                    <a:pt x="575" y="981"/>
                  </a:lnTo>
                  <a:lnTo>
                    <a:pt x="564" y="973"/>
                  </a:lnTo>
                  <a:lnTo>
                    <a:pt x="553" y="965"/>
                  </a:lnTo>
                  <a:lnTo>
                    <a:pt x="542" y="956"/>
                  </a:lnTo>
                  <a:lnTo>
                    <a:pt x="533" y="946"/>
                  </a:lnTo>
                  <a:lnTo>
                    <a:pt x="523" y="936"/>
                  </a:lnTo>
                  <a:lnTo>
                    <a:pt x="514" y="926"/>
                  </a:lnTo>
                  <a:lnTo>
                    <a:pt x="506" y="915"/>
                  </a:lnTo>
                  <a:lnTo>
                    <a:pt x="498" y="904"/>
                  </a:lnTo>
                  <a:lnTo>
                    <a:pt x="490" y="892"/>
                  </a:lnTo>
                  <a:lnTo>
                    <a:pt x="483" y="880"/>
                  </a:lnTo>
                  <a:lnTo>
                    <a:pt x="477" y="868"/>
                  </a:lnTo>
                  <a:lnTo>
                    <a:pt x="471" y="856"/>
                  </a:lnTo>
                  <a:lnTo>
                    <a:pt x="466" y="843"/>
                  </a:lnTo>
                  <a:lnTo>
                    <a:pt x="462" y="829"/>
                  </a:lnTo>
                  <a:lnTo>
                    <a:pt x="458" y="816"/>
                  </a:lnTo>
                  <a:lnTo>
                    <a:pt x="455" y="802"/>
                  </a:lnTo>
                  <a:lnTo>
                    <a:pt x="452" y="788"/>
                  </a:lnTo>
                  <a:lnTo>
                    <a:pt x="450" y="774"/>
                  </a:lnTo>
                  <a:lnTo>
                    <a:pt x="449" y="759"/>
                  </a:lnTo>
                  <a:lnTo>
                    <a:pt x="449" y="744"/>
                  </a:lnTo>
                  <a:lnTo>
                    <a:pt x="449" y="744"/>
                  </a:lnTo>
                  <a:lnTo>
                    <a:pt x="449" y="730"/>
                  </a:lnTo>
                  <a:lnTo>
                    <a:pt x="450" y="715"/>
                  </a:lnTo>
                  <a:lnTo>
                    <a:pt x="452" y="701"/>
                  </a:lnTo>
                  <a:lnTo>
                    <a:pt x="455" y="687"/>
                  </a:lnTo>
                  <a:lnTo>
                    <a:pt x="458" y="673"/>
                  </a:lnTo>
                  <a:lnTo>
                    <a:pt x="462" y="659"/>
                  </a:lnTo>
                  <a:lnTo>
                    <a:pt x="466" y="646"/>
                  </a:lnTo>
                  <a:lnTo>
                    <a:pt x="471" y="633"/>
                  </a:lnTo>
                  <a:lnTo>
                    <a:pt x="477" y="620"/>
                  </a:lnTo>
                  <a:lnTo>
                    <a:pt x="483" y="608"/>
                  </a:lnTo>
                  <a:lnTo>
                    <a:pt x="490" y="596"/>
                  </a:lnTo>
                  <a:lnTo>
                    <a:pt x="498" y="584"/>
                  </a:lnTo>
                  <a:lnTo>
                    <a:pt x="506" y="573"/>
                  </a:lnTo>
                  <a:lnTo>
                    <a:pt x="514" y="561"/>
                  </a:lnTo>
                  <a:lnTo>
                    <a:pt x="523" y="551"/>
                  </a:lnTo>
                  <a:lnTo>
                    <a:pt x="533" y="541"/>
                  </a:lnTo>
                  <a:lnTo>
                    <a:pt x="542" y="532"/>
                  </a:lnTo>
                  <a:lnTo>
                    <a:pt x="553" y="523"/>
                  </a:lnTo>
                  <a:lnTo>
                    <a:pt x="564" y="514"/>
                  </a:lnTo>
                  <a:lnTo>
                    <a:pt x="575" y="506"/>
                  </a:lnTo>
                  <a:lnTo>
                    <a:pt x="586" y="499"/>
                  </a:lnTo>
                  <a:lnTo>
                    <a:pt x="598" y="492"/>
                  </a:lnTo>
                  <a:lnTo>
                    <a:pt x="611" y="486"/>
                  </a:lnTo>
                  <a:lnTo>
                    <a:pt x="623" y="480"/>
                  </a:lnTo>
                  <a:lnTo>
                    <a:pt x="636" y="475"/>
                  </a:lnTo>
                  <a:lnTo>
                    <a:pt x="650" y="470"/>
                  </a:lnTo>
                  <a:lnTo>
                    <a:pt x="663" y="466"/>
                  </a:lnTo>
                  <a:lnTo>
                    <a:pt x="677" y="463"/>
                  </a:lnTo>
                  <a:lnTo>
                    <a:pt x="691" y="461"/>
                  </a:lnTo>
                  <a:lnTo>
                    <a:pt x="705" y="459"/>
                  </a:lnTo>
                  <a:lnTo>
                    <a:pt x="720" y="458"/>
                  </a:lnTo>
                  <a:lnTo>
                    <a:pt x="736" y="457"/>
                  </a:lnTo>
                  <a:lnTo>
                    <a:pt x="736" y="457"/>
                  </a:lnTo>
                  <a:lnTo>
                    <a:pt x="750" y="458"/>
                  </a:lnTo>
                  <a:lnTo>
                    <a:pt x="765" y="459"/>
                  </a:lnTo>
                  <a:lnTo>
                    <a:pt x="779" y="461"/>
                  </a:lnTo>
                  <a:lnTo>
                    <a:pt x="793" y="463"/>
                  </a:lnTo>
                  <a:lnTo>
                    <a:pt x="807" y="466"/>
                  </a:lnTo>
                  <a:lnTo>
                    <a:pt x="821" y="470"/>
                  </a:lnTo>
                  <a:lnTo>
                    <a:pt x="834" y="475"/>
                  </a:lnTo>
                  <a:lnTo>
                    <a:pt x="847" y="480"/>
                  </a:lnTo>
                  <a:lnTo>
                    <a:pt x="860" y="486"/>
                  </a:lnTo>
                  <a:lnTo>
                    <a:pt x="872" y="492"/>
                  </a:lnTo>
                  <a:lnTo>
                    <a:pt x="884" y="499"/>
                  </a:lnTo>
                  <a:lnTo>
                    <a:pt x="895" y="506"/>
                  </a:lnTo>
                  <a:lnTo>
                    <a:pt x="907" y="514"/>
                  </a:lnTo>
                  <a:lnTo>
                    <a:pt x="917" y="523"/>
                  </a:lnTo>
                  <a:lnTo>
                    <a:pt x="928" y="532"/>
                  </a:lnTo>
                  <a:lnTo>
                    <a:pt x="938" y="541"/>
                  </a:lnTo>
                  <a:lnTo>
                    <a:pt x="947" y="551"/>
                  </a:lnTo>
                  <a:lnTo>
                    <a:pt x="956" y="561"/>
                  </a:lnTo>
                  <a:lnTo>
                    <a:pt x="965" y="573"/>
                  </a:lnTo>
                  <a:lnTo>
                    <a:pt x="973" y="584"/>
                  </a:lnTo>
                  <a:lnTo>
                    <a:pt x="980" y="596"/>
                  </a:lnTo>
                  <a:lnTo>
                    <a:pt x="987" y="608"/>
                  </a:lnTo>
                  <a:lnTo>
                    <a:pt x="993" y="620"/>
                  </a:lnTo>
                  <a:lnTo>
                    <a:pt x="999" y="633"/>
                  </a:lnTo>
                  <a:lnTo>
                    <a:pt x="1004" y="646"/>
                  </a:lnTo>
                  <a:lnTo>
                    <a:pt x="1009" y="659"/>
                  </a:lnTo>
                  <a:lnTo>
                    <a:pt x="1012" y="673"/>
                  </a:lnTo>
                  <a:lnTo>
                    <a:pt x="1016" y="687"/>
                  </a:lnTo>
                  <a:lnTo>
                    <a:pt x="1018" y="701"/>
                  </a:lnTo>
                  <a:lnTo>
                    <a:pt x="1020" y="715"/>
                  </a:lnTo>
                  <a:lnTo>
                    <a:pt x="1021" y="730"/>
                  </a:lnTo>
                  <a:lnTo>
                    <a:pt x="1021" y="744"/>
                  </a:lnTo>
                  <a:lnTo>
                    <a:pt x="1021" y="744"/>
                  </a:lnTo>
                  <a:lnTo>
                    <a:pt x="1021" y="759"/>
                  </a:lnTo>
                  <a:lnTo>
                    <a:pt x="1020" y="774"/>
                  </a:lnTo>
                  <a:lnTo>
                    <a:pt x="1018" y="788"/>
                  </a:lnTo>
                  <a:lnTo>
                    <a:pt x="1016" y="802"/>
                  </a:lnTo>
                  <a:lnTo>
                    <a:pt x="1012" y="816"/>
                  </a:lnTo>
                  <a:lnTo>
                    <a:pt x="1009" y="829"/>
                  </a:lnTo>
                  <a:lnTo>
                    <a:pt x="1004" y="843"/>
                  </a:lnTo>
                  <a:lnTo>
                    <a:pt x="999" y="856"/>
                  </a:lnTo>
                  <a:lnTo>
                    <a:pt x="993" y="868"/>
                  </a:lnTo>
                  <a:lnTo>
                    <a:pt x="987" y="880"/>
                  </a:lnTo>
                  <a:lnTo>
                    <a:pt x="980" y="892"/>
                  </a:lnTo>
                  <a:lnTo>
                    <a:pt x="973" y="904"/>
                  </a:lnTo>
                  <a:lnTo>
                    <a:pt x="965" y="915"/>
                  </a:lnTo>
                  <a:lnTo>
                    <a:pt x="956" y="926"/>
                  </a:lnTo>
                  <a:lnTo>
                    <a:pt x="947" y="936"/>
                  </a:lnTo>
                  <a:lnTo>
                    <a:pt x="938" y="946"/>
                  </a:lnTo>
                  <a:lnTo>
                    <a:pt x="928" y="956"/>
                  </a:lnTo>
                  <a:lnTo>
                    <a:pt x="917" y="965"/>
                  </a:lnTo>
                  <a:lnTo>
                    <a:pt x="907" y="973"/>
                  </a:lnTo>
                  <a:lnTo>
                    <a:pt x="895" y="981"/>
                  </a:lnTo>
                  <a:lnTo>
                    <a:pt x="884" y="989"/>
                  </a:lnTo>
                  <a:lnTo>
                    <a:pt x="872" y="996"/>
                  </a:lnTo>
                  <a:lnTo>
                    <a:pt x="860" y="1002"/>
                  </a:lnTo>
                  <a:lnTo>
                    <a:pt x="847" y="1008"/>
                  </a:lnTo>
                  <a:lnTo>
                    <a:pt x="834" y="1013"/>
                  </a:lnTo>
                  <a:lnTo>
                    <a:pt x="821" y="1017"/>
                  </a:lnTo>
                  <a:lnTo>
                    <a:pt x="807" y="1021"/>
                  </a:lnTo>
                  <a:lnTo>
                    <a:pt x="793" y="1024"/>
                  </a:lnTo>
                  <a:lnTo>
                    <a:pt x="779" y="1027"/>
                  </a:lnTo>
                  <a:lnTo>
                    <a:pt x="765" y="1029"/>
                  </a:lnTo>
                  <a:lnTo>
                    <a:pt x="750" y="1030"/>
                  </a:lnTo>
                  <a:lnTo>
                    <a:pt x="736" y="1030"/>
                  </a:lnTo>
                  <a:close/>
                </a:path>
              </a:pathLst>
            </a:custGeom>
            <a:solidFill>
              <a:schemeClr val="bg1">
                <a:lumMod val="20000"/>
                <a:lumOff val="80000"/>
              </a:schemeClr>
            </a:solidFill>
            <a:ln>
              <a:noFill/>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endParaRPr lang="en-US" sz="1939">
                <a:solidFill>
                  <a:srgbClr val="646464"/>
                </a:solidFill>
                <a:latin typeface="EYInterstate Light" panose="02000506000000020004" pitchFamily="2" charset="0"/>
              </a:endParaRPr>
            </a:p>
          </p:txBody>
        </p:sp>
        <p:sp>
          <p:nvSpPr>
            <p:cNvPr id="37" name="Freeform 32">
              <a:extLst>
                <a:ext uri="{FF2B5EF4-FFF2-40B4-BE49-F238E27FC236}">
                  <a16:creationId xmlns:a16="http://schemas.microsoft.com/office/drawing/2014/main" id="{77CF7BF4-7BF6-4FF6-9F60-967BABEF19A9}"/>
                </a:ext>
              </a:extLst>
            </p:cNvPr>
            <p:cNvSpPr>
              <a:spLocks noChangeAspect="1" noEditPoints="1"/>
            </p:cNvSpPr>
            <p:nvPr/>
          </p:nvSpPr>
          <p:spPr bwMode="auto">
            <a:xfrm>
              <a:off x="6609073" y="2302422"/>
              <a:ext cx="147754" cy="228165"/>
            </a:xfrm>
            <a:custGeom>
              <a:avLst/>
              <a:gdLst>
                <a:gd name="T0" fmla="*/ 623 w 1470"/>
                <a:gd name="T1" fmla="*/ 8 h 2270"/>
                <a:gd name="T2" fmla="*/ 449 w 1470"/>
                <a:gd name="T3" fmla="*/ 58 h 2270"/>
                <a:gd name="T4" fmla="*/ 296 w 1470"/>
                <a:gd name="T5" fmla="*/ 146 h 2270"/>
                <a:gd name="T6" fmla="*/ 167 w 1470"/>
                <a:gd name="T7" fmla="*/ 267 h 2270"/>
                <a:gd name="T8" fmla="*/ 72 w 1470"/>
                <a:gd name="T9" fmla="*/ 416 h 2270"/>
                <a:gd name="T10" fmla="*/ 15 w 1470"/>
                <a:gd name="T11" fmla="*/ 587 h 2270"/>
                <a:gd name="T12" fmla="*/ 0 w 1470"/>
                <a:gd name="T13" fmla="*/ 735 h 2270"/>
                <a:gd name="T14" fmla="*/ 13 w 1470"/>
                <a:gd name="T15" fmla="*/ 842 h 2270"/>
                <a:gd name="T16" fmla="*/ 68 w 1470"/>
                <a:gd name="T17" fmla="*/ 1027 h 2270"/>
                <a:gd name="T18" fmla="*/ 200 w 1470"/>
                <a:gd name="T19" fmla="*/ 1334 h 2270"/>
                <a:gd name="T20" fmla="*/ 368 w 1470"/>
                <a:gd name="T21" fmla="*/ 1654 h 2270"/>
                <a:gd name="T22" fmla="*/ 667 w 1470"/>
                <a:gd name="T23" fmla="*/ 2163 h 2270"/>
                <a:gd name="T24" fmla="*/ 803 w 1470"/>
                <a:gd name="T25" fmla="*/ 2163 h 2270"/>
                <a:gd name="T26" fmla="*/ 1102 w 1470"/>
                <a:gd name="T27" fmla="*/ 1654 h 2270"/>
                <a:gd name="T28" fmla="*/ 1270 w 1470"/>
                <a:gd name="T29" fmla="*/ 1334 h 2270"/>
                <a:gd name="T30" fmla="*/ 1403 w 1470"/>
                <a:gd name="T31" fmla="*/ 1027 h 2270"/>
                <a:gd name="T32" fmla="*/ 1458 w 1470"/>
                <a:gd name="T33" fmla="*/ 842 h 2270"/>
                <a:gd name="T34" fmla="*/ 1470 w 1470"/>
                <a:gd name="T35" fmla="*/ 735 h 2270"/>
                <a:gd name="T36" fmla="*/ 1455 w 1470"/>
                <a:gd name="T37" fmla="*/ 587 h 2270"/>
                <a:gd name="T38" fmla="*/ 1398 w 1470"/>
                <a:gd name="T39" fmla="*/ 416 h 2270"/>
                <a:gd name="T40" fmla="*/ 1303 w 1470"/>
                <a:gd name="T41" fmla="*/ 267 h 2270"/>
                <a:gd name="T42" fmla="*/ 1175 w 1470"/>
                <a:gd name="T43" fmla="*/ 146 h 2270"/>
                <a:gd name="T44" fmla="*/ 1021 w 1470"/>
                <a:gd name="T45" fmla="*/ 58 h 2270"/>
                <a:gd name="T46" fmla="*/ 847 w 1470"/>
                <a:gd name="T47" fmla="*/ 8 h 2270"/>
                <a:gd name="T48" fmla="*/ 736 w 1470"/>
                <a:gd name="T49" fmla="*/ 1030 h 2270"/>
                <a:gd name="T50" fmla="*/ 663 w 1470"/>
                <a:gd name="T51" fmla="*/ 1021 h 2270"/>
                <a:gd name="T52" fmla="*/ 598 w 1470"/>
                <a:gd name="T53" fmla="*/ 996 h 2270"/>
                <a:gd name="T54" fmla="*/ 542 w 1470"/>
                <a:gd name="T55" fmla="*/ 956 h 2270"/>
                <a:gd name="T56" fmla="*/ 498 w 1470"/>
                <a:gd name="T57" fmla="*/ 904 h 2270"/>
                <a:gd name="T58" fmla="*/ 466 w 1470"/>
                <a:gd name="T59" fmla="*/ 843 h 2270"/>
                <a:gd name="T60" fmla="*/ 450 w 1470"/>
                <a:gd name="T61" fmla="*/ 774 h 2270"/>
                <a:gd name="T62" fmla="*/ 450 w 1470"/>
                <a:gd name="T63" fmla="*/ 715 h 2270"/>
                <a:gd name="T64" fmla="*/ 466 w 1470"/>
                <a:gd name="T65" fmla="*/ 646 h 2270"/>
                <a:gd name="T66" fmla="*/ 498 w 1470"/>
                <a:gd name="T67" fmla="*/ 584 h 2270"/>
                <a:gd name="T68" fmla="*/ 542 w 1470"/>
                <a:gd name="T69" fmla="*/ 532 h 2270"/>
                <a:gd name="T70" fmla="*/ 598 w 1470"/>
                <a:gd name="T71" fmla="*/ 492 h 2270"/>
                <a:gd name="T72" fmla="*/ 663 w 1470"/>
                <a:gd name="T73" fmla="*/ 466 h 2270"/>
                <a:gd name="T74" fmla="*/ 736 w 1470"/>
                <a:gd name="T75" fmla="*/ 457 h 2270"/>
                <a:gd name="T76" fmla="*/ 793 w 1470"/>
                <a:gd name="T77" fmla="*/ 463 h 2270"/>
                <a:gd name="T78" fmla="*/ 860 w 1470"/>
                <a:gd name="T79" fmla="*/ 486 h 2270"/>
                <a:gd name="T80" fmla="*/ 917 w 1470"/>
                <a:gd name="T81" fmla="*/ 523 h 2270"/>
                <a:gd name="T82" fmla="*/ 965 w 1470"/>
                <a:gd name="T83" fmla="*/ 573 h 2270"/>
                <a:gd name="T84" fmla="*/ 999 w 1470"/>
                <a:gd name="T85" fmla="*/ 633 h 2270"/>
                <a:gd name="T86" fmla="*/ 1018 w 1470"/>
                <a:gd name="T87" fmla="*/ 701 h 2270"/>
                <a:gd name="T88" fmla="*/ 1021 w 1470"/>
                <a:gd name="T89" fmla="*/ 759 h 2270"/>
                <a:gd name="T90" fmla="*/ 1009 w 1470"/>
                <a:gd name="T91" fmla="*/ 829 h 2270"/>
                <a:gd name="T92" fmla="*/ 980 w 1470"/>
                <a:gd name="T93" fmla="*/ 892 h 2270"/>
                <a:gd name="T94" fmla="*/ 938 w 1470"/>
                <a:gd name="T95" fmla="*/ 946 h 2270"/>
                <a:gd name="T96" fmla="*/ 884 w 1470"/>
                <a:gd name="T97" fmla="*/ 989 h 2270"/>
                <a:gd name="T98" fmla="*/ 821 w 1470"/>
                <a:gd name="T99" fmla="*/ 1017 h 2270"/>
                <a:gd name="T100" fmla="*/ 750 w 1470"/>
                <a:gd name="T101" fmla="*/ 1030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0" h="2270">
                  <a:moveTo>
                    <a:pt x="736" y="0"/>
                  </a:moveTo>
                  <a:lnTo>
                    <a:pt x="736" y="0"/>
                  </a:lnTo>
                  <a:lnTo>
                    <a:pt x="697" y="1"/>
                  </a:lnTo>
                  <a:lnTo>
                    <a:pt x="660" y="4"/>
                  </a:lnTo>
                  <a:lnTo>
                    <a:pt x="623" y="8"/>
                  </a:lnTo>
                  <a:lnTo>
                    <a:pt x="587" y="15"/>
                  </a:lnTo>
                  <a:lnTo>
                    <a:pt x="551" y="23"/>
                  </a:lnTo>
                  <a:lnTo>
                    <a:pt x="516" y="33"/>
                  </a:lnTo>
                  <a:lnTo>
                    <a:pt x="482" y="45"/>
                  </a:lnTo>
                  <a:lnTo>
                    <a:pt x="449" y="58"/>
                  </a:lnTo>
                  <a:lnTo>
                    <a:pt x="417" y="72"/>
                  </a:lnTo>
                  <a:lnTo>
                    <a:pt x="385" y="89"/>
                  </a:lnTo>
                  <a:lnTo>
                    <a:pt x="354" y="106"/>
                  </a:lnTo>
                  <a:lnTo>
                    <a:pt x="324" y="125"/>
                  </a:lnTo>
                  <a:lnTo>
                    <a:pt x="296" y="146"/>
                  </a:lnTo>
                  <a:lnTo>
                    <a:pt x="268" y="168"/>
                  </a:lnTo>
                  <a:lnTo>
                    <a:pt x="240" y="191"/>
                  </a:lnTo>
                  <a:lnTo>
                    <a:pt x="215" y="215"/>
                  </a:lnTo>
                  <a:lnTo>
                    <a:pt x="191" y="240"/>
                  </a:lnTo>
                  <a:lnTo>
                    <a:pt x="167" y="267"/>
                  </a:lnTo>
                  <a:lnTo>
                    <a:pt x="146" y="295"/>
                  </a:lnTo>
                  <a:lnTo>
                    <a:pt x="125" y="323"/>
                  </a:lnTo>
                  <a:lnTo>
                    <a:pt x="106" y="353"/>
                  </a:lnTo>
                  <a:lnTo>
                    <a:pt x="89" y="384"/>
                  </a:lnTo>
                  <a:lnTo>
                    <a:pt x="72" y="416"/>
                  </a:lnTo>
                  <a:lnTo>
                    <a:pt x="58" y="448"/>
                  </a:lnTo>
                  <a:lnTo>
                    <a:pt x="44" y="481"/>
                  </a:lnTo>
                  <a:lnTo>
                    <a:pt x="33" y="515"/>
                  </a:lnTo>
                  <a:lnTo>
                    <a:pt x="23" y="550"/>
                  </a:lnTo>
                  <a:lnTo>
                    <a:pt x="15" y="587"/>
                  </a:lnTo>
                  <a:lnTo>
                    <a:pt x="8" y="623"/>
                  </a:lnTo>
                  <a:lnTo>
                    <a:pt x="4" y="660"/>
                  </a:lnTo>
                  <a:lnTo>
                    <a:pt x="1" y="697"/>
                  </a:lnTo>
                  <a:lnTo>
                    <a:pt x="0" y="735"/>
                  </a:lnTo>
                  <a:lnTo>
                    <a:pt x="0" y="735"/>
                  </a:lnTo>
                  <a:lnTo>
                    <a:pt x="0" y="754"/>
                  </a:lnTo>
                  <a:lnTo>
                    <a:pt x="2" y="775"/>
                  </a:lnTo>
                  <a:lnTo>
                    <a:pt x="5" y="796"/>
                  </a:lnTo>
                  <a:lnTo>
                    <a:pt x="8" y="819"/>
                  </a:lnTo>
                  <a:lnTo>
                    <a:pt x="13" y="842"/>
                  </a:lnTo>
                  <a:lnTo>
                    <a:pt x="18" y="866"/>
                  </a:lnTo>
                  <a:lnTo>
                    <a:pt x="24" y="891"/>
                  </a:lnTo>
                  <a:lnTo>
                    <a:pt x="31" y="917"/>
                  </a:lnTo>
                  <a:lnTo>
                    <a:pt x="48" y="970"/>
                  </a:lnTo>
                  <a:lnTo>
                    <a:pt x="68" y="1027"/>
                  </a:lnTo>
                  <a:lnTo>
                    <a:pt x="90" y="1085"/>
                  </a:lnTo>
                  <a:lnTo>
                    <a:pt x="115" y="1145"/>
                  </a:lnTo>
                  <a:lnTo>
                    <a:pt x="141" y="1207"/>
                  </a:lnTo>
                  <a:lnTo>
                    <a:pt x="170" y="1270"/>
                  </a:lnTo>
                  <a:lnTo>
                    <a:pt x="200" y="1334"/>
                  </a:lnTo>
                  <a:lnTo>
                    <a:pt x="232" y="1398"/>
                  </a:lnTo>
                  <a:lnTo>
                    <a:pt x="266" y="1463"/>
                  </a:lnTo>
                  <a:lnTo>
                    <a:pt x="299" y="1527"/>
                  </a:lnTo>
                  <a:lnTo>
                    <a:pt x="333" y="1591"/>
                  </a:lnTo>
                  <a:lnTo>
                    <a:pt x="368" y="1654"/>
                  </a:lnTo>
                  <a:lnTo>
                    <a:pt x="436" y="1777"/>
                  </a:lnTo>
                  <a:lnTo>
                    <a:pt x="502" y="1891"/>
                  </a:lnTo>
                  <a:lnTo>
                    <a:pt x="564" y="1996"/>
                  </a:lnTo>
                  <a:lnTo>
                    <a:pt x="620" y="2087"/>
                  </a:lnTo>
                  <a:lnTo>
                    <a:pt x="667" y="2163"/>
                  </a:lnTo>
                  <a:lnTo>
                    <a:pt x="703" y="2220"/>
                  </a:lnTo>
                  <a:lnTo>
                    <a:pt x="736" y="2270"/>
                  </a:lnTo>
                  <a:lnTo>
                    <a:pt x="736" y="2270"/>
                  </a:lnTo>
                  <a:lnTo>
                    <a:pt x="767" y="2220"/>
                  </a:lnTo>
                  <a:lnTo>
                    <a:pt x="803" y="2163"/>
                  </a:lnTo>
                  <a:lnTo>
                    <a:pt x="850" y="2087"/>
                  </a:lnTo>
                  <a:lnTo>
                    <a:pt x="906" y="1996"/>
                  </a:lnTo>
                  <a:lnTo>
                    <a:pt x="968" y="1891"/>
                  </a:lnTo>
                  <a:lnTo>
                    <a:pt x="1034" y="1777"/>
                  </a:lnTo>
                  <a:lnTo>
                    <a:pt x="1102" y="1654"/>
                  </a:lnTo>
                  <a:lnTo>
                    <a:pt x="1137" y="1591"/>
                  </a:lnTo>
                  <a:lnTo>
                    <a:pt x="1171" y="1527"/>
                  </a:lnTo>
                  <a:lnTo>
                    <a:pt x="1204" y="1463"/>
                  </a:lnTo>
                  <a:lnTo>
                    <a:pt x="1238" y="1398"/>
                  </a:lnTo>
                  <a:lnTo>
                    <a:pt x="1270" y="1334"/>
                  </a:lnTo>
                  <a:lnTo>
                    <a:pt x="1300" y="1270"/>
                  </a:lnTo>
                  <a:lnTo>
                    <a:pt x="1329" y="1207"/>
                  </a:lnTo>
                  <a:lnTo>
                    <a:pt x="1356" y="1145"/>
                  </a:lnTo>
                  <a:lnTo>
                    <a:pt x="1380" y="1085"/>
                  </a:lnTo>
                  <a:lnTo>
                    <a:pt x="1403" y="1027"/>
                  </a:lnTo>
                  <a:lnTo>
                    <a:pt x="1422" y="970"/>
                  </a:lnTo>
                  <a:lnTo>
                    <a:pt x="1439" y="917"/>
                  </a:lnTo>
                  <a:lnTo>
                    <a:pt x="1446" y="891"/>
                  </a:lnTo>
                  <a:lnTo>
                    <a:pt x="1452" y="866"/>
                  </a:lnTo>
                  <a:lnTo>
                    <a:pt x="1458" y="842"/>
                  </a:lnTo>
                  <a:lnTo>
                    <a:pt x="1462" y="819"/>
                  </a:lnTo>
                  <a:lnTo>
                    <a:pt x="1466" y="796"/>
                  </a:lnTo>
                  <a:lnTo>
                    <a:pt x="1468" y="775"/>
                  </a:lnTo>
                  <a:lnTo>
                    <a:pt x="1470" y="754"/>
                  </a:lnTo>
                  <a:lnTo>
                    <a:pt x="1470" y="735"/>
                  </a:lnTo>
                  <a:lnTo>
                    <a:pt x="1470" y="735"/>
                  </a:lnTo>
                  <a:lnTo>
                    <a:pt x="1469" y="697"/>
                  </a:lnTo>
                  <a:lnTo>
                    <a:pt x="1466" y="660"/>
                  </a:lnTo>
                  <a:lnTo>
                    <a:pt x="1462" y="623"/>
                  </a:lnTo>
                  <a:lnTo>
                    <a:pt x="1455" y="587"/>
                  </a:lnTo>
                  <a:lnTo>
                    <a:pt x="1447" y="550"/>
                  </a:lnTo>
                  <a:lnTo>
                    <a:pt x="1437" y="515"/>
                  </a:lnTo>
                  <a:lnTo>
                    <a:pt x="1426" y="481"/>
                  </a:lnTo>
                  <a:lnTo>
                    <a:pt x="1413" y="448"/>
                  </a:lnTo>
                  <a:lnTo>
                    <a:pt x="1398" y="416"/>
                  </a:lnTo>
                  <a:lnTo>
                    <a:pt x="1382" y="384"/>
                  </a:lnTo>
                  <a:lnTo>
                    <a:pt x="1364" y="353"/>
                  </a:lnTo>
                  <a:lnTo>
                    <a:pt x="1345" y="323"/>
                  </a:lnTo>
                  <a:lnTo>
                    <a:pt x="1324" y="295"/>
                  </a:lnTo>
                  <a:lnTo>
                    <a:pt x="1303" y="267"/>
                  </a:lnTo>
                  <a:lnTo>
                    <a:pt x="1280" y="240"/>
                  </a:lnTo>
                  <a:lnTo>
                    <a:pt x="1255" y="215"/>
                  </a:lnTo>
                  <a:lnTo>
                    <a:pt x="1230" y="191"/>
                  </a:lnTo>
                  <a:lnTo>
                    <a:pt x="1202" y="168"/>
                  </a:lnTo>
                  <a:lnTo>
                    <a:pt x="1175" y="146"/>
                  </a:lnTo>
                  <a:lnTo>
                    <a:pt x="1146" y="125"/>
                  </a:lnTo>
                  <a:lnTo>
                    <a:pt x="1116" y="106"/>
                  </a:lnTo>
                  <a:lnTo>
                    <a:pt x="1085" y="89"/>
                  </a:lnTo>
                  <a:lnTo>
                    <a:pt x="1054" y="72"/>
                  </a:lnTo>
                  <a:lnTo>
                    <a:pt x="1021" y="58"/>
                  </a:lnTo>
                  <a:lnTo>
                    <a:pt x="988" y="45"/>
                  </a:lnTo>
                  <a:lnTo>
                    <a:pt x="954" y="33"/>
                  </a:lnTo>
                  <a:lnTo>
                    <a:pt x="919" y="23"/>
                  </a:lnTo>
                  <a:lnTo>
                    <a:pt x="883" y="15"/>
                  </a:lnTo>
                  <a:lnTo>
                    <a:pt x="847" y="8"/>
                  </a:lnTo>
                  <a:lnTo>
                    <a:pt x="811" y="4"/>
                  </a:lnTo>
                  <a:lnTo>
                    <a:pt x="773" y="1"/>
                  </a:lnTo>
                  <a:lnTo>
                    <a:pt x="736" y="0"/>
                  </a:lnTo>
                  <a:close/>
                  <a:moveTo>
                    <a:pt x="736" y="1030"/>
                  </a:moveTo>
                  <a:lnTo>
                    <a:pt x="736" y="1030"/>
                  </a:lnTo>
                  <a:lnTo>
                    <a:pt x="720" y="1030"/>
                  </a:lnTo>
                  <a:lnTo>
                    <a:pt x="705" y="1029"/>
                  </a:lnTo>
                  <a:lnTo>
                    <a:pt x="691" y="1027"/>
                  </a:lnTo>
                  <a:lnTo>
                    <a:pt x="677" y="1024"/>
                  </a:lnTo>
                  <a:lnTo>
                    <a:pt x="663" y="1021"/>
                  </a:lnTo>
                  <a:lnTo>
                    <a:pt x="650" y="1017"/>
                  </a:lnTo>
                  <a:lnTo>
                    <a:pt x="636" y="1013"/>
                  </a:lnTo>
                  <a:lnTo>
                    <a:pt x="623" y="1008"/>
                  </a:lnTo>
                  <a:lnTo>
                    <a:pt x="611" y="1002"/>
                  </a:lnTo>
                  <a:lnTo>
                    <a:pt x="598" y="996"/>
                  </a:lnTo>
                  <a:lnTo>
                    <a:pt x="586" y="989"/>
                  </a:lnTo>
                  <a:lnTo>
                    <a:pt x="575" y="981"/>
                  </a:lnTo>
                  <a:lnTo>
                    <a:pt x="564" y="973"/>
                  </a:lnTo>
                  <a:lnTo>
                    <a:pt x="553" y="965"/>
                  </a:lnTo>
                  <a:lnTo>
                    <a:pt x="542" y="956"/>
                  </a:lnTo>
                  <a:lnTo>
                    <a:pt x="533" y="946"/>
                  </a:lnTo>
                  <a:lnTo>
                    <a:pt x="523" y="936"/>
                  </a:lnTo>
                  <a:lnTo>
                    <a:pt x="514" y="926"/>
                  </a:lnTo>
                  <a:lnTo>
                    <a:pt x="506" y="915"/>
                  </a:lnTo>
                  <a:lnTo>
                    <a:pt x="498" y="904"/>
                  </a:lnTo>
                  <a:lnTo>
                    <a:pt x="490" y="892"/>
                  </a:lnTo>
                  <a:lnTo>
                    <a:pt x="483" y="880"/>
                  </a:lnTo>
                  <a:lnTo>
                    <a:pt x="477" y="868"/>
                  </a:lnTo>
                  <a:lnTo>
                    <a:pt x="471" y="856"/>
                  </a:lnTo>
                  <a:lnTo>
                    <a:pt x="466" y="843"/>
                  </a:lnTo>
                  <a:lnTo>
                    <a:pt x="462" y="829"/>
                  </a:lnTo>
                  <a:lnTo>
                    <a:pt x="458" y="816"/>
                  </a:lnTo>
                  <a:lnTo>
                    <a:pt x="455" y="802"/>
                  </a:lnTo>
                  <a:lnTo>
                    <a:pt x="452" y="788"/>
                  </a:lnTo>
                  <a:lnTo>
                    <a:pt x="450" y="774"/>
                  </a:lnTo>
                  <a:lnTo>
                    <a:pt x="449" y="759"/>
                  </a:lnTo>
                  <a:lnTo>
                    <a:pt x="449" y="744"/>
                  </a:lnTo>
                  <a:lnTo>
                    <a:pt x="449" y="744"/>
                  </a:lnTo>
                  <a:lnTo>
                    <a:pt x="449" y="730"/>
                  </a:lnTo>
                  <a:lnTo>
                    <a:pt x="450" y="715"/>
                  </a:lnTo>
                  <a:lnTo>
                    <a:pt x="452" y="701"/>
                  </a:lnTo>
                  <a:lnTo>
                    <a:pt x="455" y="687"/>
                  </a:lnTo>
                  <a:lnTo>
                    <a:pt x="458" y="673"/>
                  </a:lnTo>
                  <a:lnTo>
                    <a:pt x="462" y="659"/>
                  </a:lnTo>
                  <a:lnTo>
                    <a:pt x="466" y="646"/>
                  </a:lnTo>
                  <a:lnTo>
                    <a:pt x="471" y="633"/>
                  </a:lnTo>
                  <a:lnTo>
                    <a:pt x="477" y="620"/>
                  </a:lnTo>
                  <a:lnTo>
                    <a:pt x="483" y="608"/>
                  </a:lnTo>
                  <a:lnTo>
                    <a:pt x="490" y="596"/>
                  </a:lnTo>
                  <a:lnTo>
                    <a:pt x="498" y="584"/>
                  </a:lnTo>
                  <a:lnTo>
                    <a:pt x="506" y="573"/>
                  </a:lnTo>
                  <a:lnTo>
                    <a:pt x="514" y="561"/>
                  </a:lnTo>
                  <a:lnTo>
                    <a:pt x="523" y="551"/>
                  </a:lnTo>
                  <a:lnTo>
                    <a:pt x="533" y="541"/>
                  </a:lnTo>
                  <a:lnTo>
                    <a:pt x="542" y="532"/>
                  </a:lnTo>
                  <a:lnTo>
                    <a:pt x="553" y="523"/>
                  </a:lnTo>
                  <a:lnTo>
                    <a:pt x="564" y="514"/>
                  </a:lnTo>
                  <a:lnTo>
                    <a:pt x="575" y="506"/>
                  </a:lnTo>
                  <a:lnTo>
                    <a:pt x="586" y="499"/>
                  </a:lnTo>
                  <a:lnTo>
                    <a:pt x="598" y="492"/>
                  </a:lnTo>
                  <a:lnTo>
                    <a:pt x="611" y="486"/>
                  </a:lnTo>
                  <a:lnTo>
                    <a:pt x="623" y="480"/>
                  </a:lnTo>
                  <a:lnTo>
                    <a:pt x="636" y="475"/>
                  </a:lnTo>
                  <a:lnTo>
                    <a:pt x="650" y="470"/>
                  </a:lnTo>
                  <a:lnTo>
                    <a:pt x="663" y="466"/>
                  </a:lnTo>
                  <a:lnTo>
                    <a:pt x="677" y="463"/>
                  </a:lnTo>
                  <a:lnTo>
                    <a:pt x="691" y="461"/>
                  </a:lnTo>
                  <a:lnTo>
                    <a:pt x="705" y="459"/>
                  </a:lnTo>
                  <a:lnTo>
                    <a:pt x="720" y="458"/>
                  </a:lnTo>
                  <a:lnTo>
                    <a:pt x="736" y="457"/>
                  </a:lnTo>
                  <a:lnTo>
                    <a:pt x="736" y="457"/>
                  </a:lnTo>
                  <a:lnTo>
                    <a:pt x="750" y="458"/>
                  </a:lnTo>
                  <a:lnTo>
                    <a:pt x="765" y="459"/>
                  </a:lnTo>
                  <a:lnTo>
                    <a:pt x="779" y="461"/>
                  </a:lnTo>
                  <a:lnTo>
                    <a:pt x="793" y="463"/>
                  </a:lnTo>
                  <a:lnTo>
                    <a:pt x="807" y="466"/>
                  </a:lnTo>
                  <a:lnTo>
                    <a:pt x="821" y="470"/>
                  </a:lnTo>
                  <a:lnTo>
                    <a:pt x="834" y="475"/>
                  </a:lnTo>
                  <a:lnTo>
                    <a:pt x="847" y="480"/>
                  </a:lnTo>
                  <a:lnTo>
                    <a:pt x="860" y="486"/>
                  </a:lnTo>
                  <a:lnTo>
                    <a:pt x="872" y="492"/>
                  </a:lnTo>
                  <a:lnTo>
                    <a:pt x="884" y="499"/>
                  </a:lnTo>
                  <a:lnTo>
                    <a:pt x="895" y="506"/>
                  </a:lnTo>
                  <a:lnTo>
                    <a:pt x="907" y="514"/>
                  </a:lnTo>
                  <a:lnTo>
                    <a:pt x="917" y="523"/>
                  </a:lnTo>
                  <a:lnTo>
                    <a:pt x="928" y="532"/>
                  </a:lnTo>
                  <a:lnTo>
                    <a:pt x="938" y="541"/>
                  </a:lnTo>
                  <a:lnTo>
                    <a:pt x="947" y="551"/>
                  </a:lnTo>
                  <a:lnTo>
                    <a:pt x="956" y="561"/>
                  </a:lnTo>
                  <a:lnTo>
                    <a:pt x="965" y="573"/>
                  </a:lnTo>
                  <a:lnTo>
                    <a:pt x="973" y="584"/>
                  </a:lnTo>
                  <a:lnTo>
                    <a:pt x="980" y="596"/>
                  </a:lnTo>
                  <a:lnTo>
                    <a:pt x="987" y="608"/>
                  </a:lnTo>
                  <a:lnTo>
                    <a:pt x="993" y="620"/>
                  </a:lnTo>
                  <a:lnTo>
                    <a:pt x="999" y="633"/>
                  </a:lnTo>
                  <a:lnTo>
                    <a:pt x="1004" y="646"/>
                  </a:lnTo>
                  <a:lnTo>
                    <a:pt x="1009" y="659"/>
                  </a:lnTo>
                  <a:lnTo>
                    <a:pt x="1012" y="673"/>
                  </a:lnTo>
                  <a:lnTo>
                    <a:pt x="1016" y="687"/>
                  </a:lnTo>
                  <a:lnTo>
                    <a:pt x="1018" y="701"/>
                  </a:lnTo>
                  <a:lnTo>
                    <a:pt x="1020" y="715"/>
                  </a:lnTo>
                  <a:lnTo>
                    <a:pt x="1021" y="730"/>
                  </a:lnTo>
                  <a:lnTo>
                    <a:pt x="1021" y="744"/>
                  </a:lnTo>
                  <a:lnTo>
                    <a:pt x="1021" y="744"/>
                  </a:lnTo>
                  <a:lnTo>
                    <a:pt x="1021" y="759"/>
                  </a:lnTo>
                  <a:lnTo>
                    <a:pt x="1020" y="774"/>
                  </a:lnTo>
                  <a:lnTo>
                    <a:pt x="1018" y="788"/>
                  </a:lnTo>
                  <a:lnTo>
                    <a:pt x="1016" y="802"/>
                  </a:lnTo>
                  <a:lnTo>
                    <a:pt x="1012" y="816"/>
                  </a:lnTo>
                  <a:lnTo>
                    <a:pt x="1009" y="829"/>
                  </a:lnTo>
                  <a:lnTo>
                    <a:pt x="1004" y="843"/>
                  </a:lnTo>
                  <a:lnTo>
                    <a:pt x="999" y="856"/>
                  </a:lnTo>
                  <a:lnTo>
                    <a:pt x="993" y="868"/>
                  </a:lnTo>
                  <a:lnTo>
                    <a:pt x="987" y="880"/>
                  </a:lnTo>
                  <a:lnTo>
                    <a:pt x="980" y="892"/>
                  </a:lnTo>
                  <a:lnTo>
                    <a:pt x="973" y="904"/>
                  </a:lnTo>
                  <a:lnTo>
                    <a:pt x="965" y="915"/>
                  </a:lnTo>
                  <a:lnTo>
                    <a:pt x="956" y="926"/>
                  </a:lnTo>
                  <a:lnTo>
                    <a:pt x="947" y="936"/>
                  </a:lnTo>
                  <a:lnTo>
                    <a:pt x="938" y="946"/>
                  </a:lnTo>
                  <a:lnTo>
                    <a:pt x="928" y="956"/>
                  </a:lnTo>
                  <a:lnTo>
                    <a:pt x="917" y="965"/>
                  </a:lnTo>
                  <a:lnTo>
                    <a:pt x="907" y="973"/>
                  </a:lnTo>
                  <a:lnTo>
                    <a:pt x="895" y="981"/>
                  </a:lnTo>
                  <a:lnTo>
                    <a:pt x="884" y="989"/>
                  </a:lnTo>
                  <a:lnTo>
                    <a:pt x="872" y="996"/>
                  </a:lnTo>
                  <a:lnTo>
                    <a:pt x="860" y="1002"/>
                  </a:lnTo>
                  <a:lnTo>
                    <a:pt x="847" y="1008"/>
                  </a:lnTo>
                  <a:lnTo>
                    <a:pt x="834" y="1013"/>
                  </a:lnTo>
                  <a:lnTo>
                    <a:pt x="821" y="1017"/>
                  </a:lnTo>
                  <a:lnTo>
                    <a:pt x="807" y="1021"/>
                  </a:lnTo>
                  <a:lnTo>
                    <a:pt x="793" y="1024"/>
                  </a:lnTo>
                  <a:lnTo>
                    <a:pt x="779" y="1027"/>
                  </a:lnTo>
                  <a:lnTo>
                    <a:pt x="765" y="1029"/>
                  </a:lnTo>
                  <a:lnTo>
                    <a:pt x="750" y="1030"/>
                  </a:lnTo>
                  <a:lnTo>
                    <a:pt x="736" y="1030"/>
                  </a:lnTo>
                  <a:close/>
                </a:path>
              </a:pathLst>
            </a:custGeom>
            <a:solidFill>
              <a:schemeClr val="bg1">
                <a:lumMod val="20000"/>
                <a:lumOff val="80000"/>
              </a:schemeClr>
            </a:solidFill>
            <a:ln>
              <a:noFill/>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endParaRPr lang="en-US" sz="1939">
                <a:solidFill>
                  <a:srgbClr val="646464"/>
                </a:solidFill>
                <a:latin typeface="EYInterstate Light" panose="02000506000000020004" pitchFamily="2" charset="0"/>
              </a:endParaRPr>
            </a:p>
          </p:txBody>
        </p:sp>
      </p:grpSp>
      <p:sp>
        <p:nvSpPr>
          <p:cNvPr id="44" name="Oval 43">
            <a:extLst>
              <a:ext uri="{FF2B5EF4-FFF2-40B4-BE49-F238E27FC236}">
                <a16:creationId xmlns:a16="http://schemas.microsoft.com/office/drawing/2014/main" id="{47520F9D-25DC-4273-A82C-B87B8241E3DC}"/>
              </a:ext>
            </a:extLst>
          </p:cNvPr>
          <p:cNvSpPr/>
          <p:nvPr/>
        </p:nvSpPr>
        <p:spPr>
          <a:xfrm>
            <a:off x="6955130" y="3076472"/>
            <a:ext cx="165144" cy="150183"/>
          </a:xfrm>
          <a:prstGeom prst="ellipse">
            <a:avLst/>
          </a:prstGeom>
          <a:solidFill>
            <a:schemeClr val="bg1">
              <a:lumMod val="9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EYInterstate Light" panose="02000506000000020004" pitchFamily="2" charset="0"/>
            </a:endParaRPr>
          </a:p>
        </p:txBody>
      </p:sp>
      <p:sp>
        <p:nvSpPr>
          <p:cNvPr id="45" name="Oval 44">
            <a:extLst>
              <a:ext uri="{FF2B5EF4-FFF2-40B4-BE49-F238E27FC236}">
                <a16:creationId xmlns:a16="http://schemas.microsoft.com/office/drawing/2014/main" id="{CF8BC7B4-D8CC-43F2-B4AD-E4A2FC6BC18E}"/>
              </a:ext>
            </a:extLst>
          </p:cNvPr>
          <p:cNvSpPr/>
          <p:nvPr/>
        </p:nvSpPr>
        <p:spPr>
          <a:xfrm>
            <a:off x="6672514" y="3141322"/>
            <a:ext cx="165144" cy="150183"/>
          </a:xfrm>
          <a:prstGeom prst="ellipse">
            <a:avLst/>
          </a:prstGeom>
          <a:solidFill>
            <a:schemeClr val="bg1">
              <a:lumMod val="9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EYInterstate Light" panose="02000506000000020004" pitchFamily="2" charset="0"/>
            </a:endParaRPr>
          </a:p>
        </p:txBody>
      </p:sp>
      <p:sp>
        <p:nvSpPr>
          <p:cNvPr id="46" name="Oval 45">
            <a:extLst>
              <a:ext uri="{FF2B5EF4-FFF2-40B4-BE49-F238E27FC236}">
                <a16:creationId xmlns:a16="http://schemas.microsoft.com/office/drawing/2014/main" id="{23D7640C-C342-487E-BAEA-180C4952EE68}"/>
              </a:ext>
            </a:extLst>
          </p:cNvPr>
          <p:cNvSpPr/>
          <p:nvPr/>
        </p:nvSpPr>
        <p:spPr>
          <a:xfrm>
            <a:off x="6895935" y="3102568"/>
            <a:ext cx="165144" cy="150183"/>
          </a:xfrm>
          <a:prstGeom prst="ellipse">
            <a:avLst/>
          </a:prstGeom>
          <a:solidFill>
            <a:schemeClr val="bg1">
              <a:lumMod val="9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EYInterstate Light" panose="02000506000000020004" pitchFamily="2" charset="0"/>
            </a:endParaRPr>
          </a:p>
        </p:txBody>
      </p:sp>
      <p:sp>
        <p:nvSpPr>
          <p:cNvPr id="41" name="Freeform 32">
            <a:extLst>
              <a:ext uri="{FF2B5EF4-FFF2-40B4-BE49-F238E27FC236}">
                <a16:creationId xmlns:a16="http://schemas.microsoft.com/office/drawing/2014/main" id="{C3A3271C-A3B9-47FD-9379-93D69F1DB5A9}"/>
              </a:ext>
            </a:extLst>
          </p:cNvPr>
          <p:cNvSpPr>
            <a:spLocks noChangeAspect="1" noEditPoints="1"/>
          </p:cNvSpPr>
          <p:nvPr/>
        </p:nvSpPr>
        <p:spPr bwMode="auto">
          <a:xfrm>
            <a:off x="7008601" y="3102568"/>
            <a:ext cx="61732" cy="97991"/>
          </a:xfrm>
          <a:custGeom>
            <a:avLst/>
            <a:gdLst>
              <a:gd name="T0" fmla="*/ 623 w 1470"/>
              <a:gd name="T1" fmla="*/ 8 h 2270"/>
              <a:gd name="T2" fmla="*/ 449 w 1470"/>
              <a:gd name="T3" fmla="*/ 58 h 2270"/>
              <a:gd name="T4" fmla="*/ 296 w 1470"/>
              <a:gd name="T5" fmla="*/ 146 h 2270"/>
              <a:gd name="T6" fmla="*/ 167 w 1470"/>
              <a:gd name="T7" fmla="*/ 267 h 2270"/>
              <a:gd name="T8" fmla="*/ 72 w 1470"/>
              <a:gd name="T9" fmla="*/ 416 h 2270"/>
              <a:gd name="T10" fmla="*/ 15 w 1470"/>
              <a:gd name="T11" fmla="*/ 587 h 2270"/>
              <a:gd name="T12" fmla="*/ 0 w 1470"/>
              <a:gd name="T13" fmla="*/ 735 h 2270"/>
              <a:gd name="T14" fmla="*/ 13 w 1470"/>
              <a:gd name="T15" fmla="*/ 842 h 2270"/>
              <a:gd name="T16" fmla="*/ 68 w 1470"/>
              <a:gd name="T17" fmla="*/ 1027 h 2270"/>
              <a:gd name="T18" fmla="*/ 200 w 1470"/>
              <a:gd name="T19" fmla="*/ 1334 h 2270"/>
              <a:gd name="T20" fmla="*/ 368 w 1470"/>
              <a:gd name="T21" fmla="*/ 1654 h 2270"/>
              <a:gd name="T22" fmla="*/ 667 w 1470"/>
              <a:gd name="T23" fmla="*/ 2163 h 2270"/>
              <a:gd name="T24" fmla="*/ 803 w 1470"/>
              <a:gd name="T25" fmla="*/ 2163 h 2270"/>
              <a:gd name="T26" fmla="*/ 1102 w 1470"/>
              <a:gd name="T27" fmla="*/ 1654 h 2270"/>
              <a:gd name="T28" fmla="*/ 1270 w 1470"/>
              <a:gd name="T29" fmla="*/ 1334 h 2270"/>
              <a:gd name="T30" fmla="*/ 1403 w 1470"/>
              <a:gd name="T31" fmla="*/ 1027 h 2270"/>
              <a:gd name="T32" fmla="*/ 1458 w 1470"/>
              <a:gd name="T33" fmla="*/ 842 h 2270"/>
              <a:gd name="T34" fmla="*/ 1470 w 1470"/>
              <a:gd name="T35" fmla="*/ 735 h 2270"/>
              <a:gd name="T36" fmla="*/ 1455 w 1470"/>
              <a:gd name="T37" fmla="*/ 587 h 2270"/>
              <a:gd name="T38" fmla="*/ 1398 w 1470"/>
              <a:gd name="T39" fmla="*/ 416 h 2270"/>
              <a:gd name="T40" fmla="*/ 1303 w 1470"/>
              <a:gd name="T41" fmla="*/ 267 h 2270"/>
              <a:gd name="T42" fmla="*/ 1175 w 1470"/>
              <a:gd name="T43" fmla="*/ 146 h 2270"/>
              <a:gd name="T44" fmla="*/ 1021 w 1470"/>
              <a:gd name="T45" fmla="*/ 58 h 2270"/>
              <a:gd name="T46" fmla="*/ 847 w 1470"/>
              <a:gd name="T47" fmla="*/ 8 h 2270"/>
              <a:gd name="T48" fmla="*/ 736 w 1470"/>
              <a:gd name="T49" fmla="*/ 1030 h 2270"/>
              <a:gd name="T50" fmla="*/ 663 w 1470"/>
              <a:gd name="T51" fmla="*/ 1021 h 2270"/>
              <a:gd name="T52" fmla="*/ 598 w 1470"/>
              <a:gd name="T53" fmla="*/ 996 h 2270"/>
              <a:gd name="T54" fmla="*/ 542 w 1470"/>
              <a:gd name="T55" fmla="*/ 956 h 2270"/>
              <a:gd name="T56" fmla="*/ 498 w 1470"/>
              <a:gd name="T57" fmla="*/ 904 h 2270"/>
              <a:gd name="T58" fmla="*/ 466 w 1470"/>
              <a:gd name="T59" fmla="*/ 843 h 2270"/>
              <a:gd name="T60" fmla="*/ 450 w 1470"/>
              <a:gd name="T61" fmla="*/ 774 h 2270"/>
              <a:gd name="T62" fmla="*/ 450 w 1470"/>
              <a:gd name="T63" fmla="*/ 715 h 2270"/>
              <a:gd name="T64" fmla="*/ 466 w 1470"/>
              <a:gd name="T65" fmla="*/ 646 h 2270"/>
              <a:gd name="T66" fmla="*/ 498 w 1470"/>
              <a:gd name="T67" fmla="*/ 584 h 2270"/>
              <a:gd name="T68" fmla="*/ 542 w 1470"/>
              <a:gd name="T69" fmla="*/ 532 h 2270"/>
              <a:gd name="T70" fmla="*/ 598 w 1470"/>
              <a:gd name="T71" fmla="*/ 492 h 2270"/>
              <a:gd name="T72" fmla="*/ 663 w 1470"/>
              <a:gd name="T73" fmla="*/ 466 h 2270"/>
              <a:gd name="T74" fmla="*/ 736 w 1470"/>
              <a:gd name="T75" fmla="*/ 457 h 2270"/>
              <a:gd name="T76" fmla="*/ 793 w 1470"/>
              <a:gd name="T77" fmla="*/ 463 h 2270"/>
              <a:gd name="T78" fmla="*/ 860 w 1470"/>
              <a:gd name="T79" fmla="*/ 486 h 2270"/>
              <a:gd name="T80" fmla="*/ 917 w 1470"/>
              <a:gd name="T81" fmla="*/ 523 h 2270"/>
              <a:gd name="T82" fmla="*/ 965 w 1470"/>
              <a:gd name="T83" fmla="*/ 573 h 2270"/>
              <a:gd name="T84" fmla="*/ 999 w 1470"/>
              <a:gd name="T85" fmla="*/ 633 h 2270"/>
              <a:gd name="T86" fmla="*/ 1018 w 1470"/>
              <a:gd name="T87" fmla="*/ 701 h 2270"/>
              <a:gd name="T88" fmla="*/ 1021 w 1470"/>
              <a:gd name="T89" fmla="*/ 759 h 2270"/>
              <a:gd name="T90" fmla="*/ 1009 w 1470"/>
              <a:gd name="T91" fmla="*/ 829 h 2270"/>
              <a:gd name="T92" fmla="*/ 980 w 1470"/>
              <a:gd name="T93" fmla="*/ 892 h 2270"/>
              <a:gd name="T94" fmla="*/ 938 w 1470"/>
              <a:gd name="T95" fmla="*/ 946 h 2270"/>
              <a:gd name="T96" fmla="*/ 884 w 1470"/>
              <a:gd name="T97" fmla="*/ 989 h 2270"/>
              <a:gd name="T98" fmla="*/ 821 w 1470"/>
              <a:gd name="T99" fmla="*/ 1017 h 2270"/>
              <a:gd name="T100" fmla="*/ 750 w 1470"/>
              <a:gd name="T101" fmla="*/ 1030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0" h="2270">
                <a:moveTo>
                  <a:pt x="736" y="0"/>
                </a:moveTo>
                <a:lnTo>
                  <a:pt x="736" y="0"/>
                </a:lnTo>
                <a:lnTo>
                  <a:pt x="697" y="1"/>
                </a:lnTo>
                <a:lnTo>
                  <a:pt x="660" y="4"/>
                </a:lnTo>
                <a:lnTo>
                  <a:pt x="623" y="8"/>
                </a:lnTo>
                <a:lnTo>
                  <a:pt x="587" y="15"/>
                </a:lnTo>
                <a:lnTo>
                  <a:pt x="551" y="23"/>
                </a:lnTo>
                <a:lnTo>
                  <a:pt x="516" y="33"/>
                </a:lnTo>
                <a:lnTo>
                  <a:pt x="482" y="45"/>
                </a:lnTo>
                <a:lnTo>
                  <a:pt x="449" y="58"/>
                </a:lnTo>
                <a:lnTo>
                  <a:pt x="417" y="72"/>
                </a:lnTo>
                <a:lnTo>
                  <a:pt x="385" y="89"/>
                </a:lnTo>
                <a:lnTo>
                  <a:pt x="354" y="106"/>
                </a:lnTo>
                <a:lnTo>
                  <a:pt x="324" y="125"/>
                </a:lnTo>
                <a:lnTo>
                  <a:pt x="296" y="146"/>
                </a:lnTo>
                <a:lnTo>
                  <a:pt x="268" y="168"/>
                </a:lnTo>
                <a:lnTo>
                  <a:pt x="240" y="191"/>
                </a:lnTo>
                <a:lnTo>
                  <a:pt x="215" y="215"/>
                </a:lnTo>
                <a:lnTo>
                  <a:pt x="191" y="240"/>
                </a:lnTo>
                <a:lnTo>
                  <a:pt x="167" y="267"/>
                </a:lnTo>
                <a:lnTo>
                  <a:pt x="146" y="295"/>
                </a:lnTo>
                <a:lnTo>
                  <a:pt x="125" y="323"/>
                </a:lnTo>
                <a:lnTo>
                  <a:pt x="106" y="353"/>
                </a:lnTo>
                <a:lnTo>
                  <a:pt x="89" y="384"/>
                </a:lnTo>
                <a:lnTo>
                  <a:pt x="72" y="416"/>
                </a:lnTo>
                <a:lnTo>
                  <a:pt x="58" y="448"/>
                </a:lnTo>
                <a:lnTo>
                  <a:pt x="44" y="481"/>
                </a:lnTo>
                <a:lnTo>
                  <a:pt x="33" y="515"/>
                </a:lnTo>
                <a:lnTo>
                  <a:pt x="23" y="550"/>
                </a:lnTo>
                <a:lnTo>
                  <a:pt x="15" y="587"/>
                </a:lnTo>
                <a:lnTo>
                  <a:pt x="8" y="623"/>
                </a:lnTo>
                <a:lnTo>
                  <a:pt x="4" y="660"/>
                </a:lnTo>
                <a:lnTo>
                  <a:pt x="1" y="697"/>
                </a:lnTo>
                <a:lnTo>
                  <a:pt x="0" y="735"/>
                </a:lnTo>
                <a:lnTo>
                  <a:pt x="0" y="735"/>
                </a:lnTo>
                <a:lnTo>
                  <a:pt x="0" y="754"/>
                </a:lnTo>
                <a:lnTo>
                  <a:pt x="2" y="775"/>
                </a:lnTo>
                <a:lnTo>
                  <a:pt x="5" y="796"/>
                </a:lnTo>
                <a:lnTo>
                  <a:pt x="8" y="819"/>
                </a:lnTo>
                <a:lnTo>
                  <a:pt x="13" y="842"/>
                </a:lnTo>
                <a:lnTo>
                  <a:pt x="18" y="866"/>
                </a:lnTo>
                <a:lnTo>
                  <a:pt x="24" y="891"/>
                </a:lnTo>
                <a:lnTo>
                  <a:pt x="31" y="917"/>
                </a:lnTo>
                <a:lnTo>
                  <a:pt x="48" y="970"/>
                </a:lnTo>
                <a:lnTo>
                  <a:pt x="68" y="1027"/>
                </a:lnTo>
                <a:lnTo>
                  <a:pt x="90" y="1085"/>
                </a:lnTo>
                <a:lnTo>
                  <a:pt x="115" y="1145"/>
                </a:lnTo>
                <a:lnTo>
                  <a:pt x="141" y="1207"/>
                </a:lnTo>
                <a:lnTo>
                  <a:pt x="170" y="1270"/>
                </a:lnTo>
                <a:lnTo>
                  <a:pt x="200" y="1334"/>
                </a:lnTo>
                <a:lnTo>
                  <a:pt x="232" y="1398"/>
                </a:lnTo>
                <a:lnTo>
                  <a:pt x="266" y="1463"/>
                </a:lnTo>
                <a:lnTo>
                  <a:pt x="299" y="1527"/>
                </a:lnTo>
                <a:lnTo>
                  <a:pt x="333" y="1591"/>
                </a:lnTo>
                <a:lnTo>
                  <a:pt x="368" y="1654"/>
                </a:lnTo>
                <a:lnTo>
                  <a:pt x="436" y="1777"/>
                </a:lnTo>
                <a:lnTo>
                  <a:pt x="502" y="1891"/>
                </a:lnTo>
                <a:lnTo>
                  <a:pt x="564" y="1996"/>
                </a:lnTo>
                <a:lnTo>
                  <a:pt x="620" y="2087"/>
                </a:lnTo>
                <a:lnTo>
                  <a:pt x="667" y="2163"/>
                </a:lnTo>
                <a:lnTo>
                  <a:pt x="703" y="2220"/>
                </a:lnTo>
                <a:lnTo>
                  <a:pt x="736" y="2270"/>
                </a:lnTo>
                <a:lnTo>
                  <a:pt x="736" y="2270"/>
                </a:lnTo>
                <a:lnTo>
                  <a:pt x="767" y="2220"/>
                </a:lnTo>
                <a:lnTo>
                  <a:pt x="803" y="2163"/>
                </a:lnTo>
                <a:lnTo>
                  <a:pt x="850" y="2087"/>
                </a:lnTo>
                <a:lnTo>
                  <a:pt x="906" y="1996"/>
                </a:lnTo>
                <a:lnTo>
                  <a:pt x="968" y="1891"/>
                </a:lnTo>
                <a:lnTo>
                  <a:pt x="1034" y="1777"/>
                </a:lnTo>
                <a:lnTo>
                  <a:pt x="1102" y="1654"/>
                </a:lnTo>
                <a:lnTo>
                  <a:pt x="1137" y="1591"/>
                </a:lnTo>
                <a:lnTo>
                  <a:pt x="1171" y="1527"/>
                </a:lnTo>
                <a:lnTo>
                  <a:pt x="1204" y="1463"/>
                </a:lnTo>
                <a:lnTo>
                  <a:pt x="1238" y="1398"/>
                </a:lnTo>
                <a:lnTo>
                  <a:pt x="1270" y="1334"/>
                </a:lnTo>
                <a:lnTo>
                  <a:pt x="1300" y="1270"/>
                </a:lnTo>
                <a:lnTo>
                  <a:pt x="1329" y="1207"/>
                </a:lnTo>
                <a:lnTo>
                  <a:pt x="1356" y="1145"/>
                </a:lnTo>
                <a:lnTo>
                  <a:pt x="1380" y="1085"/>
                </a:lnTo>
                <a:lnTo>
                  <a:pt x="1403" y="1027"/>
                </a:lnTo>
                <a:lnTo>
                  <a:pt x="1422" y="970"/>
                </a:lnTo>
                <a:lnTo>
                  <a:pt x="1439" y="917"/>
                </a:lnTo>
                <a:lnTo>
                  <a:pt x="1446" y="891"/>
                </a:lnTo>
                <a:lnTo>
                  <a:pt x="1452" y="866"/>
                </a:lnTo>
                <a:lnTo>
                  <a:pt x="1458" y="842"/>
                </a:lnTo>
                <a:lnTo>
                  <a:pt x="1462" y="819"/>
                </a:lnTo>
                <a:lnTo>
                  <a:pt x="1466" y="796"/>
                </a:lnTo>
                <a:lnTo>
                  <a:pt x="1468" y="775"/>
                </a:lnTo>
                <a:lnTo>
                  <a:pt x="1470" y="754"/>
                </a:lnTo>
                <a:lnTo>
                  <a:pt x="1470" y="735"/>
                </a:lnTo>
                <a:lnTo>
                  <a:pt x="1470" y="735"/>
                </a:lnTo>
                <a:lnTo>
                  <a:pt x="1469" y="697"/>
                </a:lnTo>
                <a:lnTo>
                  <a:pt x="1466" y="660"/>
                </a:lnTo>
                <a:lnTo>
                  <a:pt x="1462" y="623"/>
                </a:lnTo>
                <a:lnTo>
                  <a:pt x="1455" y="587"/>
                </a:lnTo>
                <a:lnTo>
                  <a:pt x="1447" y="550"/>
                </a:lnTo>
                <a:lnTo>
                  <a:pt x="1437" y="515"/>
                </a:lnTo>
                <a:lnTo>
                  <a:pt x="1426" y="481"/>
                </a:lnTo>
                <a:lnTo>
                  <a:pt x="1413" y="448"/>
                </a:lnTo>
                <a:lnTo>
                  <a:pt x="1398" y="416"/>
                </a:lnTo>
                <a:lnTo>
                  <a:pt x="1382" y="384"/>
                </a:lnTo>
                <a:lnTo>
                  <a:pt x="1364" y="353"/>
                </a:lnTo>
                <a:lnTo>
                  <a:pt x="1345" y="323"/>
                </a:lnTo>
                <a:lnTo>
                  <a:pt x="1324" y="295"/>
                </a:lnTo>
                <a:lnTo>
                  <a:pt x="1303" y="267"/>
                </a:lnTo>
                <a:lnTo>
                  <a:pt x="1280" y="240"/>
                </a:lnTo>
                <a:lnTo>
                  <a:pt x="1255" y="215"/>
                </a:lnTo>
                <a:lnTo>
                  <a:pt x="1230" y="191"/>
                </a:lnTo>
                <a:lnTo>
                  <a:pt x="1202" y="168"/>
                </a:lnTo>
                <a:lnTo>
                  <a:pt x="1175" y="146"/>
                </a:lnTo>
                <a:lnTo>
                  <a:pt x="1146" y="125"/>
                </a:lnTo>
                <a:lnTo>
                  <a:pt x="1116" y="106"/>
                </a:lnTo>
                <a:lnTo>
                  <a:pt x="1085" y="89"/>
                </a:lnTo>
                <a:lnTo>
                  <a:pt x="1054" y="72"/>
                </a:lnTo>
                <a:lnTo>
                  <a:pt x="1021" y="58"/>
                </a:lnTo>
                <a:lnTo>
                  <a:pt x="988" y="45"/>
                </a:lnTo>
                <a:lnTo>
                  <a:pt x="954" y="33"/>
                </a:lnTo>
                <a:lnTo>
                  <a:pt x="919" y="23"/>
                </a:lnTo>
                <a:lnTo>
                  <a:pt x="883" y="15"/>
                </a:lnTo>
                <a:lnTo>
                  <a:pt x="847" y="8"/>
                </a:lnTo>
                <a:lnTo>
                  <a:pt x="811" y="4"/>
                </a:lnTo>
                <a:lnTo>
                  <a:pt x="773" y="1"/>
                </a:lnTo>
                <a:lnTo>
                  <a:pt x="736" y="0"/>
                </a:lnTo>
                <a:close/>
                <a:moveTo>
                  <a:pt x="736" y="1030"/>
                </a:moveTo>
                <a:lnTo>
                  <a:pt x="736" y="1030"/>
                </a:lnTo>
                <a:lnTo>
                  <a:pt x="720" y="1030"/>
                </a:lnTo>
                <a:lnTo>
                  <a:pt x="705" y="1029"/>
                </a:lnTo>
                <a:lnTo>
                  <a:pt x="691" y="1027"/>
                </a:lnTo>
                <a:lnTo>
                  <a:pt x="677" y="1024"/>
                </a:lnTo>
                <a:lnTo>
                  <a:pt x="663" y="1021"/>
                </a:lnTo>
                <a:lnTo>
                  <a:pt x="650" y="1017"/>
                </a:lnTo>
                <a:lnTo>
                  <a:pt x="636" y="1013"/>
                </a:lnTo>
                <a:lnTo>
                  <a:pt x="623" y="1008"/>
                </a:lnTo>
                <a:lnTo>
                  <a:pt x="611" y="1002"/>
                </a:lnTo>
                <a:lnTo>
                  <a:pt x="598" y="996"/>
                </a:lnTo>
                <a:lnTo>
                  <a:pt x="586" y="989"/>
                </a:lnTo>
                <a:lnTo>
                  <a:pt x="575" y="981"/>
                </a:lnTo>
                <a:lnTo>
                  <a:pt x="564" y="973"/>
                </a:lnTo>
                <a:lnTo>
                  <a:pt x="553" y="965"/>
                </a:lnTo>
                <a:lnTo>
                  <a:pt x="542" y="956"/>
                </a:lnTo>
                <a:lnTo>
                  <a:pt x="533" y="946"/>
                </a:lnTo>
                <a:lnTo>
                  <a:pt x="523" y="936"/>
                </a:lnTo>
                <a:lnTo>
                  <a:pt x="514" y="926"/>
                </a:lnTo>
                <a:lnTo>
                  <a:pt x="506" y="915"/>
                </a:lnTo>
                <a:lnTo>
                  <a:pt x="498" y="904"/>
                </a:lnTo>
                <a:lnTo>
                  <a:pt x="490" y="892"/>
                </a:lnTo>
                <a:lnTo>
                  <a:pt x="483" y="880"/>
                </a:lnTo>
                <a:lnTo>
                  <a:pt x="477" y="868"/>
                </a:lnTo>
                <a:lnTo>
                  <a:pt x="471" y="856"/>
                </a:lnTo>
                <a:lnTo>
                  <a:pt x="466" y="843"/>
                </a:lnTo>
                <a:lnTo>
                  <a:pt x="462" y="829"/>
                </a:lnTo>
                <a:lnTo>
                  <a:pt x="458" y="816"/>
                </a:lnTo>
                <a:lnTo>
                  <a:pt x="455" y="802"/>
                </a:lnTo>
                <a:lnTo>
                  <a:pt x="452" y="788"/>
                </a:lnTo>
                <a:lnTo>
                  <a:pt x="450" y="774"/>
                </a:lnTo>
                <a:lnTo>
                  <a:pt x="449" y="759"/>
                </a:lnTo>
                <a:lnTo>
                  <a:pt x="449" y="744"/>
                </a:lnTo>
                <a:lnTo>
                  <a:pt x="449" y="744"/>
                </a:lnTo>
                <a:lnTo>
                  <a:pt x="449" y="730"/>
                </a:lnTo>
                <a:lnTo>
                  <a:pt x="450" y="715"/>
                </a:lnTo>
                <a:lnTo>
                  <a:pt x="452" y="701"/>
                </a:lnTo>
                <a:lnTo>
                  <a:pt x="455" y="687"/>
                </a:lnTo>
                <a:lnTo>
                  <a:pt x="458" y="673"/>
                </a:lnTo>
                <a:lnTo>
                  <a:pt x="462" y="659"/>
                </a:lnTo>
                <a:lnTo>
                  <a:pt x="466" y="646"/>
                </a:lnTo>
                <a:lnTo>
                  <a:pt x="471" y="633"/>
                </a:lnTo>
                <a:lnTo>
                  <a:pt x="477" y="620"/>
                </a:lnTo>
                <a:lnTo>
                  <a:pt x="483" y="608"/>
                </a:lnTo>
                <a:lnTo>
                  <a:pt x="490" y="596"/>
                </a:lnTo>
                <a:lnTo>
                  <a:pt x="498" y="584"/>
                </a:lnTo>
                <a:lnTo>
                  <a:pt x="506" y="573"/>
                </a:lnTo>
                <a:lnTo>
                  <a:pt x="514" y="561"/>
                </a:lnTo>
                <a:lnTo>
                  <a:pt x="523" y="551"/>
                </a:lnTo>
                <a:lnTo>
                  <a:pt x="533" y="541"/>
                </a:lnTo>
                <a:lnTo>
                  <a:pt x="542" y="532"/>
                </a:lnTo>
                <a:lnTo>
                  <a:pt x="553" y="523"/>
                </a:lnTo>
                <a:lnTo>
                  <a:pt x="564" y="514"/>
                </a:lnTo>
                <a:lnTo>
                  <a:pt x="575" y="506"/>
                </a:lnTo>
                <a:lnTo>
                  <a:pt x="586" y="499"/>
                </a:lnTo>
                <a:lnTo>
                  <a:pt x="598" y="492"/>
                </a:lnTo>
                <a:lnTo>
                  <a:pt x="611" y="486"/>
                </a:lnTo>
                <a:lnTo>
                  <a:pt x="623" y="480"/>
                </a:lnTo>
                <a:lnTo>
                  <a:pt x="636" y="475"/>
                </a:lnTo>
                <a:lnTo>
                  <a:pt x="650" y="470"/>
                </a:lnTo>
                <a:lnTo>
                  <a:pt x="663" y="466"/>
                </a:lnTo>
                <a:lnTo>
                  <a:pt x="677" y="463"/>
                </a:lnTo>
                <a:lnTo>
                  <a:pt x="691" y="461"/>
                </a:lnTo>
                <a:lnTo>
                  <a:pt x="705" y="459"/>
                </a:lnTo>
                <a:lnTo>
                  <a:pt x="720" y="458"/>
                </a:lnTo>
                <a:lnTo>
                  <a:pt x="736" y="457"/>
                </a:lnTo>
                <a:lnTo>
                  <a:pt x="736" y="457"/>
                </a:lnTo>
                <a:lnTo>
                  <a:pt x="750" y="458"/>
                </a:lnTo>
                <a:lnTo>
                  <a:pt x="765" y="459"/>
                </a:lnTo>
                <a:lnTo>
                  <a:pt x="779" y="461"/>
                </a:lnTo>
                <a:lnTo>
                  <a:pt x="793" y="463"/>
                </a:lnTo>
                <a:lnTo>
                  <a:pt x="807" y="466"/>
                </a:lnTo>
                <a:lnTo>
                  <a:pt x="821" y="470"/>
                </a:lnTo>
                <a:lnTo>
                  <a:pt x="834" y="475"/>
                </a:lnTo>
                <a:lnTo>
                  <a:pt x="847" y="480"/>
                </a:lnTo>
                <a:lnTo>
                  <a:pt x="860" y="486"/>
                </a:lnTo>
                <a:lnTo>
                  <a:pt x="872" y="492"/>
                </a:lnTo>
                <a:lnTo>
                  <a:pt x="884" y="499"/>
                </a:lnTo>
                <a:lnTo>
                  <a:pt x="895" y="506"/>
                </a:lnTo>
                <a:lnTo>
                  <a:pt x="907" y="514"/>
                </a:lnTo>
                <a:lnTo>
                  <a:pt x="917" y="523"/>
                </a:lnTo>
                <a:lnTo>
                  <a:pt x="928" y="532"/>
                </a:lnTo>
                <a:lnTo>
                  <a:pt x="938" y="541"/>
                </a:lnTo>
                <a:lnTo>
                  <a:pt x="947" y="551"/>
                </a:lnTo>
                <a:lnTo>
                  <a:pt x="956" y="561"/>
                </a:lnTo>
                <a:lnTo>
                  <a:pt x="965" y="573"/>
                </a:lnTo>
                <a:lnTo>
                  <a:pt x="973" y="584"/>
                </a:lnTo>
                <a:lnTo>
                  <a:pt x="980" y="596"/>
                </a:lnTo>
                <a:lnTo>
                  <a:pt x="987" y="608"/>
                </a:lnTo>
                <a:lnTo>
                  <a:pt x="993" y="620"/>
                </a:lnTo>
                <a:lnTo>
                  <a:pt x="999" y="633"/>
                </a:lnTo>
                <a:lnTo>
                  <a:pt x="1004" y="646"/>
                </a:lnTo>
                <a:lnTo>
                  <a:pt x="1009" y="659"/>
                </a:lnTo>
                <a:lnTo>
                  <a:pt x="1012" y="673"/>
                </a:lnTo>
                <a:lnTo>
                  <a:pt x="1016" y="687"/>
                </a:lnTo>
                <a:lnTo>
                  <a:pt x="1018" y="701"/>
                </a:lnTo>
                <a:lnTo>
                  <a:pt x="1020" y="715"/>
                </a:lnTo>
                <a:lnTo>
                  <a:pt x="1021" y="730"/>
                </a:lnTo>
                <a:lnTo>
                  <a:pt x="1021" y="744"/>
                </a:lnTo>
                <a:lnTo>
                  <a:pt x="1021" y="744"/>
                </a:lnTo>
                <a:lnTo>
                  <a:pt x="1021" y="759"/>
                </a:lnTo>
                <a:lnTo>
                  <a:pt x="1020" y="774"/>
                </a:lnTo>
                <a:lnTo>
                  <a:pt x="1018" y="788"/>
                </a:lnTo>
                <a:lnTo>
                  <a:pt x="1016" y="802"/>
                </a:lnTo>
                <a:lnTo>
                  <a:pt x="1012" y="816"/>
                </a:lnTo>
                <a:lnTo>
                  <a:pt x="1009" y="829"/>
                </a:lnTo>
                <a:lnTo>
                  <a:pt x="1004" y="843"/>
                </a:lnTo>
                <a:lnTo>
                  <a:pt x="999" y="856"/>
                </a:lnTo>
                <a:lnTo>
                  <a:pt x="993" y="868"/>
                </a:lnTo>
                <a:lnTo>
                  <a:pt x="987" y="880"/>
                </a:lnTo>
                <a:lnTo>
                  <a:pt x="980" y="892"/>
                </a:lnTo>
                <a:lnTo>
                  <a:pt x="973" y="904"/>
                </a:lnTo>
                <a:lnTo>
                  <a:pt x="965" y="915"/>
                </a:lnTo>
                <a:lnTo>
                  <a:pt x="956" y="926"/>
                </a:lnTo>
                <a:lnTo>
                  <a:pt x="947" y="936"/>
                </a:lnTo>
                <a:lnTo>
                  <a:pt x="938" y="946"/>
                </a:lnTo>
                <a:lnTo>
                  <a:pt x="928" y="956"/>
                </a:lnTo>
                <a:lnTo>
                  <a:pt x="917" y="965"/>
                </a:lnTo>
                <a:lnTo>
                  <a:pt x="907" y="973"/>
                </a:lnTo>
                <a:lnTo>
                  <a:pt x="895" y="981"/>
                </a:lnTo>
                <a:lnTo>
                  <a:pt x="884" y="989"/>
                </a:lnTo>
                <a:lnTo>
                  <a:pt x="872" y="996"/>
                </a:lnTo>
                <a:lnTo>
                  <a:pt x="860" y="1002"/>
                </a:lnTo>
                <a:lnTo>
                  <a:pt x="847" y="1008"/>
                </a:lnTo>
                <a:lnTo>
                  <a:pt x="834" y="1013"/>
                </a:lnTo>
                <a:lnTo>
                  <a:pt x="821" y="1017"/>
                </a:lnTo>
                <a:lnTo>
                  <a:pt x="807" y="1021"/>
                </a:lnTo>
                <a:lnTo>
                  <a:pt x="793" y="1024"/>
                </a:lnTo>
                <a:lnTo>
                  <a:pt x="779" y="1027"/>
                </a:lnTo>
                <a:lnTo>
                  <a:pt x="765" y="1029"/>
                </a:lnTo>
                <a:lnTo>
                  <a:pt x="750" y="1030"/>
                </a:lnTo>
                <a:lnTo>
                  <a:pt x="736" y="1030"/>
                </a:lnTo>
                <a:close/>
              </a:path>
            </a:pathLst>
          </a:custGeom>
          <a:solidFill>
            <a:schemeClr val="bg1">
              <a:lumMod val="20000"/>
              <a:lumOff val="80000"/>
            </a:schemeClr>
          </a:solidFill>
          <a:ln>
            <a:noFill/>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endParaRPr lang="en-US" sz="1939">
              <a:solidFill>
                <a:srgbClr val="646464"/>
              </a:solidFill>
              <a:latin typeface="EYInterstate Light" panose="02000506000000020004" pitchFamily="2" charset="0"/>
            </a:endParaRPr>
          </a:p>
        </p:txBody>
      </p:sp>
      <p:sp>
        <p:nvSpPr>
          <p:cNvPr id="42" name="Freeform 32">
            <a:extLst>
              <a:ext uri="{FF2B5EF4-FFF2-40B4-BE49-F238E27FC236}">
                <a16:creationId xmlns:a16="http://schemas.microsoft.com/office/drawing/2014/main" id="{DA92A347-4173-42AE-A14E-59BB7EA95837}"/>
              </a:ext>
            </a:extLst>
          </p:cNvPr>
          <p:cNvSpPr>
            <a:spLocks noChangeAspect="1" noEditPoints="1"/>
          </p:cNvSpPr>
          <p:nvPr/>
        </p:nvSpPr>
        <p:spPr bwMode="auto">
          <a:xfrm>
            <a:off x="6946869" y="3132555"/>
            <a:ext cx="61732" cy="97991"/>
          </a:xfrm>
          <a:custGeom>
            <a:avLst/>
            <a:gdLst>
              <a:gd name="T0" fmla="*/ 623 w 1470"/>
              <a:gd name="T1" fmla="*/ 8 h 2270"/>
              <a:gd name="T2" fmla="*/ 449 w 1470"/>
              <a:gd name="T3" fmla="*/ 58 h 2270"/>
              <a:gd name="T4" fmla="*/ 296 w 1470"/>
              <a:gd name="T5" fmla="*/ 146 h 2270"/>
              <a:gd name="T6" fmla="*/ 167 w 1470"/>
              <a:gd name="T7" fmla="*/ 267 h 2270"/>
              <a:gd name="T8" fmla="*/ 72 w 1470"/>
              <a:gd name="T9" fmla="*/ 416 h 2270"/>
              <a:gd name="T10" fmla="*/ 15 w 1470"/>
              <a:gd name="T11" fmla="*/ 587 h 2270"/>
              <a:gd name="T12" fmla="*/ 0 w 1470"/>
              <a:gd name="T13" fmla="*/ 735 h 2270"/>
              <a:gd name="T14" fmla="*/ 13 w 1470"/>
              <a:gd name="T15" fmla="*/ 842 h 2270"/>
              <a:gd name="T16" fmla="*/ 68 w 1470"/>
              <a:gd name="T17" fmla="*/ 1027 h 2270"/>
              <a:gd name="T18" fmla="*/ 200 w 1470"/>
              <a:gd name="T19" fmla="*/ 1334 h 2270"/>
              <a:gd name="T20" fmla="*/ 368 w 1470"/>
              <a:gd name="T21" fmla="*/ 1654 h 2270"/>
              <a:gd name="T22" fmla="*/ 667 w 1470"/>
              <a:gd name="T23" fmla="*/ 2163 h 2270"/>
              <a:gd name="T24" fmla="*/ 803 w 1470"/>
              <a:gd name="T25" fmla="*/ 2163 h 2270"/>
              <a:gd name="T26" fmla="*/ 1102 w 1470"/>
              <a:gd name="T27" fmla="*/ 1654 h 2270"/>
              <a:gd name="T28" fmla="*/ 1270 w 1470"/>
              <a:gd name="T29" fmla="*/ 1334 h 2270"/>
              <a:gd name="T30" fmla="*/ 1403 w 1470"/>
              <a:gd name="T31" fmla="*/ 1027 h 2270"/>
              <a:gd name="T32" fmla="*/ 1458 w 1470"/>
              <a:gd name="T33" fmla="*/ 842 h 2270"/>
              <a:gd name="T34" fmla="*/ 1470 w 1470"/>
              <a:gd name="T35" fmla="*/ 735 h 2270"/>
              <a:gd name="T36" fmla="*/ 1455 w 1470"/>
              <a:gd name="T37" fmla="*/ 587 h 2270"/>
              <a:gd name="T38" fmla="*/ 1398 w 1470"/>
              <a:gd name="T39" fmla="*/ 416 h 2270"/>
              <a:gd name="T40" fmla="*/ 1303 w 1470"/>
              <a:gd name="T41" fmla="*/ 267 h 2270"/>
              <a:gd name="T42" fmla="*/ 1175 w 1470"/>
              <a:gd name="T43" fmla="*/ 146 h 2270"/>
              <a:gd name="T44" fmla="*/ 1021 w 1470"/>
              <a:gd name="T45" fmla="*/ 58 h 2270"/>
              <a:gd name="T46" fmla="*/ 847 w 1470"/>
              <a:gd name="T47" fmla="*/ 8 h 2270"/>
              <a:gd name="T48" fmla="*/ 736 w 1470"/>
              <a:gd name="T49" fmla="*/ 1030 h 2270"/>
              <a:gd name="T50" fmla="*/ 663 w 1470"/>
              <a:gd name="T51" fmla="*/ 1021 h 2270"/>
              <a:gd name="T52" fmla="*/ 598 w 1470"/>
              <a:gd name="T53" fmla="*/ 996 h 2270"/>
              <a:gd name="T54" fmla="*/ 542 w 1470"/>
              <a:gd name="T55" fmla="*/ 956 h 2270"/>
              <a:gd name="T56" fmla="*/ 498 w 1470"/>
              <a:gd name="T57" fmla="*/ 904 h 2270"/>
              <a:gd name="T58" fmla="*/ 466 w 1470"/>
              <a:gd name="T59" fmla="*/ 843 h 2270"/>
              <a:gd name="T60" fmla="*/ 450 w 1470"/>
              <a:gd name="T61" fmla="*/ 774 h 2270"/>
              <a:gd name="T62" fmla="*/ 450 w 1470"/>
              <a:gd name="T63" fmla="*/ 715 h 2270"/>
              <a:gd name="T64" fmla="*/ 466 w 1470"/>
              <a:gd name="T65" fmla="*/ 646 h 2270"/>
              <a:gd name="T66" fmla="*/ 498 w 1470"/>
              <a:gd name="T67" fmla="*/ 584 h 2270"/>
              <a:gd name="T68" fmla="*/ 542 w 1470"/>
              <a:gd name="T69" fmla="*/ 532 h 2270"/>
              <a:gd name="T70" fmla="*/ 598 w 1470"/>
              <a:gd name="T71" fmla="*/ 492 h 2270"/>
              <a:gd name="T72" fmla="*/ 663 w 1470"/>
              <a:gd name="T73" fmla="*/ 466 h 2270"/>
              <a:gd name="T74" fmla="*/ 736 w 1470"/>
              <a:gd name="T75" fmla="*/ 457 h 2270"/>
              <a:gd name="T76" fmla="*/ 793 w 1470"/>
              <a:gd name="T77" fmla="*/ 463 h 2270"/>
              <a:gd name="T78" fmla="*/ 860 w 1470"/>
              <a:gd name="T79" fmla="*/ 486 h 2270"/>
              <a:gd name="T80" fmla="*/ 917 w 1470"/>
              <a:gd name="T81" fmla="*/ 523 h 2270"/>
              <a:gd name="T82" fmla="*/ 965 w 1470"/>
              <a:gd name="T83" fmla="*/ 573 h 2270"/>
              <a:gd name="T84" fmla="*/ 999 w 1470"/>
              <a:gd name="T85" fmla="*/ 633 h 2270"/>
              <a:gd name="T86" fmla="*/ 1018 w 1470"/>
              <a:gd name="T87" fmla="*/ 701 h 2270"/>
              <a:gd name="T88" fmla="*/ 1021 w 1470"/>
              <a:gd name="T89" fmla="*/ 759 h 2270"/>
              <a:gd name="T90" fmla="*/ 1009 w 1470"/>
              <a:gd name="T91" fmla="*/ 829 h 2270"/>
              <a:gd name="T92" fmla="*/ 980 w 1470"/>
              <a:gd name="T93" fmla="*/ 892 h 2270"/>
              <a:gd name="T94" fmla="*/ 938 w 1470"/>
              <a:gd name="T95" fmla="*/ 946 h 2270"/>
              <a:gd name="T96" fmla="*/ 884 w 1470"/>
              <a:gd name="T97" fmla="*/ 989 h 2270"/>
              <a:gd name="T98" fmla="*/ 821 w 1470"/>
              <a:gd name="T99" fmla="*/ 1017 h 2270"/>
              <a:gd name="T100" fmla="*/ 750 w 1470"/>
              <a:gd name="T101" fmla="*/ 1030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0" h="2270">
                <a:moveTo>
                  <a:pt x="736" y="0"/>
                </a:moveTo>
                <a:lnTo>
                  <a:pt x="736" y="0"/>
                </a:lnTo>
                <a:lnTo>
                  <a:pt x="697" y="1"/>
                </a:lnTo>
                <a:lnTo>
                  <a:pt x="660" y="4"/>
                </a:lnTo>
                <a:lnTo>
                  <a:pt x="623" y="8"/>
                </a:lnTo>
                <a:lnTo>
                  <a:pt x="587" y="15"/>
                </a:lnTo>
                <a:lnTo>
                  <a:pt x="551" y="23"/>
                </a:lnTo>
                <a:lnTo>
                  <a:pt x="516" y="33"/>
                </a:lnTo>
                <a:lnTo>
                  <a:pt x="482" y="45"/>
                </a:lnTo>
                <a:lnTo>
                  <a:pt x="449" y="58"/>
                </a:lnTo>
                <a:lnTo>
                  <a:pt x="417" y="72"/>
                </a:lnTo>
                <a:lnTo>
                  <a:pt x="385" y="89"/>
                </a:lnTo>
                <a:lnTo>
                  <a:pt x="354" y="106"/>
                </a:lnTo>
                <a:lnTo>
                  <a:pt x="324" y="125"/>
                </a:lnTo>
                <a:lnTo>
                  <a:pt x="296" y="146"/>
                </a:lnTo>
                <a:lnTo>
                  <a:pt x="268" y="168"/>
                </a:lnTo>
                <a:lnTo>
                  <a:pt x="240" y="191"/>
                </a:lnTo>
                <a:lnTo>
                  <a:pt x="215" y="215"/>
                </a:lnTo>
                <a:lnTo>
                  <a:pt x="191" y="240"/>
                </a:lnTo>
                <a:lnTo>
                  <a:pt x="167" y="267"/>
                </a:lnTo>
                <a:lnTo>
                  <a:pt x="146" y="295"/>
                </a:lnTo>
                <a:lnTo>
                  <a:pt x="125" y="323"/>
                </a:lnTo>
                <a:lnTo>
                  <a:pt x="106" y="353"/>
                </a:lnTo>
                <a:lnTo>
                  <a:pt x="89" y="384"/>
                </a:lnTo>
                <a:lnTo>
                  <a:pt x="72" y="416"/>
                </a:lnTo>
                <a:lnTo>
                  <a:pt x="58" y="448"/>
                </a:lnTo>
                <a:lnTo>
                  <a:pt x="44" y="481"/>
                </a:lnTo>
                <a:lnTo>
                  <a:pt x="33" y="515"/>
                </a:lnTo>
                <a:lnTo>
                  <a:pt x="23" y="550"/>
                </a:lnTo>
                <a:lnTo>
                  <a:pt x="15" y="587"/>
                </a:lnTo>
                <a:lnTo>
                  <a:pt x="8" y="623"/>
                </a:lnTo>
                <a:lnTo>
                  <a:pt x="4" y="660"/>
                </a:lnTo>
                <a:lnTo>
                  <a:pt x="1" y="697"/>
                </a:lnTo>
                <a:lnTo>
                  <a:pt x="0" y="735"/>
                </a:lnTo>
                <a:lnTo>
                  <a:pt x="0" y="735"/>
                </a:lnTo>
                <a:lnTo>
                  <a:pt x="0" y="754"/>
                </a:lnTo>
                <a:lnTo>
                  <a:pt x="2" y="775"/>
                </a:lnTo>
                <a:lnTo>
                  <a:pt x="5" y="796"/>
                </a:lnTo>
                <a:lnTo>
                  <a:pt x="8" y="819"/>
                </a:lnTo>
                <a:lnTo>
                  <a:pt x="13" y="842"/>
                </a:lnTo>
                <a:lnTo>
                  <a:pt x="18" y="866"/>
                </a:lnTo>
                <a:lnTo>
                  <a:pt x="24" y="891"/>
                </a:lnTo>
                <a:lnTo>
                  <a:pt x="31" y="917"/>
                </a:lnTo>
                <a:lnTo>
                  <a:pt x="48" y="970"/>
                </a:lnTo>
                <a:lnTo>
                  <a:pt x="68" y="1027"/>
                </a:lnTo>
                <a:lnTo>
                  <a:pt x="90" y="1085"/>
                </a:lnTo>
                <a:lnTo>
                  <a:pt x="115" y="1145"/>
                </a:lnTo>
                <a:lnTo>
                  <a:pt x="141" y="1207"/>
                </a:lnTo>
                <a:lnTo>
                  <a:pt x="170" y="1270"/>
                </a:lnTo>
                <a:lnTo>
                  <a:pt x="200" y="1334"/>
                </a:lnTo>
                <a:lnTo>
                  <a:pt x="232" y="1398"/>
                </a:lnTo>
                <a:lnTo>
                  <a:pt x="266" y="1463"/>
                </a:lnTo>
                <a:lnTo>
                  <a:pt x="299" y="1527"/>
                </a:lnTo>
                <a:lnTo>
                  <a:pt x="333" y="1591"/>
                </a:lnTo>
                <a:lnTo>
                  <a:pt x="368" y="1654"/>
                </a:lnTo>
                <a:lnTo>
                  <a:pt x="436" y="1777"/>
                </a:lnTo>
                <a:lnTo>
                  <a:pt x="502" y="1891"/>
                </a:lnTo>
                <a:lnTo>
                  <a:pt x="564" y="1996"/>
                </a:lnTo>
                <a:lnTo>
                  <a:pt x="620" y="2087"/>
                </a:lnTo>
                <a:lnTo>
                  <a:pt x="667" y="2163"/>
                </a:lnTo>
                <a:lnTo>
                  <a:pt x="703" y="2220"/>
                </a:lnTo>
                <a:lnTo>
                  <a:pt x="736" y="2270"/>
                </a:lnTo>
                <a:lnTo>
                  <a:pt x="736" y="2270"/>
                </a:lnTo>
                <a:lnTo>
                  <a:pt x="767" y="2220"/>
                </a:lnTo>
                <a:lnTo>
                  <a:pt x="803" y="2163"/>
                </a:lnTo>
                <a:lnTo>
                  <a:pt x="850" y="2087"/>
                </a:lnTo>
                <a:lnTo>
                  <a:pt x="906" y="1996"/>
                </a:lnTo>
                <a:lnTo>
                  <a:pt x="968" y="1891"/>
                </a:lnTo>
                <a:lnTo>
                  <a:pt x="1034" y="1777"/>
                </a:lnTo>
                <a:lnTo>
                  <a:pt x="1102" y="1654"/>
                </a:lnTo>
                <a:lnTo>
                  <a:pt x="1137" y="1591"/>
                </a:lnTo>
                <a:lnTo>
                  <a:pt x="1171" y="1527"/>
                </a:lnTo>
                <a:lnTo>
                  <a:pt x="1204" y="1463"/>
                </a:lnTo>
                <a:lnTo>
                  <a:pt x="1238" y="1398"/>
                </a:lnTo>
                <a:lnTo>
                  <a:pt x="1270" y="1334"/>
                </a:lnTo>
                <a:lnTo>
                  <a:pt x="1300" y="1270"/>
                </a:lnTo>
                <a:lnTo>
                  <a:pt x="1329" y="1207"/>
                </a:lnTo>
                <a:lnTo>
                  <a:pt x="1356" y="1145"/>
                </a:lnTo>
                <a:lnTo>
                  <a:pt x="1380" y="1085"/>
                </a:lnTo>
                <a:lnTo>
                  <a:pt x="1403" y="1027"/>
                </a:lnTo>
                <a:lnTo>
                  <a:pt x="1422" y="970"/>
                </a:lnTo>
                <a:lnTo>
                  <a:pt x="1439" y="917"/>
                </a:lnTo>
                <a:lnTo>
                  <a:pt x="1446" y="891"/>
                </a:lnTo>
                <a:lnTo>
                  <a:pt x="1452" y="866"/>
                </a:lnTo>
                <a:lnTo>
                  <a:pt x="1458" y="842"/>
                </a:lnTo>
                <a:lnTo>
                  <a:pt x="1462" y="819"/>
                </a:lnTo>
                <a:lnTo>
                  <a:pt x="1466" y="796"/>
                </a:lnTo>
                <a:lnTo>
                  <a:pt x="1468" y="775"/>
                </a:lnTo>
                <a:lnTo>
                  <a:pt x="1470" y="754"/>
                </a:lnTo>
                <a:lnTo>
                  <a:pt x="1470" y="735"/>
                </a:lnTo>
                <a:lnTo>
                  <a:pt x="1470" y="735"/>
                </a:lnTo>
                <a:lnTo>
                  <a:pt x="1469" y="697"/>
                </a:lnTo>
                <a:lnTo>
                  <a:pt x="1466" y="660"/>
                </a:lnTo>
                <a:lnTo>
                  <a:pt x="1462" y="623"/>
                </a:lnTo>
                <a:lnTo>
                  <a:pt x="1455" y="587"/>
                </a:lnTo>
                <a:lnTo>
                  <a:pt x="1447" y="550"/>
                </a:lnTo>
                <a:lnTo>
                  <a:pt x="1437" y="515"/>
                </a:lnTo>
                <a:lnTo>
                  <a:pt x="1426" y="481"/>
                </a:lnTo>
                <a:lnTo>
                  <a:pt x="1413" y="448"/>
                </a:lnTo>
                <a:lnTo>
                  <a:pt x="1398" y="416"/>
                </a:lnTo>
                <a:lnTo>
                  <a:pt x="1382" y="384"/>
                </a:lnTo>
                <a:lnTo>
                  <a:pt x="1364" y="353"/>
                </a:lnTo>
                <a:lnTo>
                  <a:pt x="1345" y="323"/>
                </a:lnTo>
                <a:lnTo>
                  <a:pt x="1324" y="295"/>
                </a:lnTo>
                <a:lnTo>
                  <a:pt x="1303" y="267"/>
                </a:lnTo>
                <a:lnTo>
                  <a:pt x="1280" y="240"/>
                </a:lnTo>
                <a:lnTo>
                  <a:pt x="1255" y="215"/>
                </a:lnTo>
                <a:lnTo>
                  <a:pt x="1230" y="191"/>
                </a:lnTo>
                <a:lnTo>
                  <a:pt x="1202" y="168"/>
                </a:lnTo>
                <a:lnTo>
                  <a:pt x="1175" y="146"/>
                </a:lnTo>
                <a:lnTo>
                  <a:pt x="1146" y="125"/>
                </a:lnTo>
                <a:lnTo>
                  <a:pt x="1116" y="106"/>
                </a:lnTo>
                <a:lnTo>
                  <a:pt x="1085" y="89"/>
                </a:lnTo>
                <a:lnTo>
                  <a:pt x="1054" y="72"/>
                </a:lnTo>
                <a:lnTo>
                  <a:pt x="1021" y="58"/>
                </a:lnTo>
                <a:lnTo>
                  <a:pt x="988" y="45"/>
                </a:lnTo>
                <a:lnTo>
                  <a:pt x="954" y="33"/>
                </a:lnTo>
                <a:lnTo>
                  <a:pt x="919" y="23"/>
                </a:lnTo>
                <a:lnTo>
                  <a:pt x="883" y="15"/>
                </a:lnTo>
                <a:lnTo>
                  <a:pt x="847" y="8"/>
                </a:lnTo>
                <a:lnTo>
                  <a:pt x="811" y="4"/>
                </a:lnTo>
                <a:lnTo>
                  <a:pt x="773" y="1"/>
                </a:lnTo>
                <a:lnTo>
                  <a:pt x="736" y="0"/>
                </a:lnTo>
                <a:close/>
                <a:moveTo>
                  <a:pt x="736" y="1030"/>
                </a:moveTo>
                <a:lnTo>
                  <a:pt x="736" y="1030"/>
                </a:lnTo>
                <a:lnTo>
                  <a:pt x="720" y="1030"/>
                </a:lnTo>
                <a:lnTo>
                  <a:pt x="705" y="1029"/>
                </a:lnTo>
                <a:lnTo>
                  <a:pt x="691" y="1027"/>
                </a:lnTo>
                <a:lnTo>
                  <a:pt x="677" y="1024"/>
                </a:lnTo>
                <a:lnTo>
                  <a:pt x="663" y="1021"/>
                </a:lnTo>
                <a:lnTo>
                  <a:pt x="650" y="1017"/>
                </a:lnTo>
                <a:lnTo>
                  <a:pt x="636" y="1013"/>
                </a:lnTo>
                <a:lnTo>
                  <a:pt x="623" y="1008"/>
                </a:lnTo>
                <a:lnTo>
                  <a:pt x="611" y="1002"/>
                </a:lnTo>
                <a:lnTo>
                  <a:pt x="598" y="996"/>
                </a:lnTo>
                <a:lnTo>
                  <a:pt x="586" y="989"/>
                </a:lnTo>
                <a:lnTo>
                  <a:pt x="575" y="981"/>
                </a:lnTo>
                <a:lnTo>
                  <a:pt x="564" y="973"/>
                </a:lnTo>
                <a:lnTo>
                  <a:pt x="553" y="965"/>
                </a:lnTo>
                <a:lnTo>
                  <a:pt x="542" y="956"/>
                </a:lnTo>
                <a:lnTo>
                  <a:pt x="533" y="946"/>
                </a:lnTo>
                <a:lnTo>
                  <a:pt x="523" y="936"/>
                </a:lnTo>
                <a:lnTo>
                  <a:pt x="514" y="926"/>
                </a:lnTo>
                <a:lnTo>
                  <a:pt x="506" y="915"/>
                </a:lnTo>
                <a:lnTo>
                  <a:pt x="498" y="904"/>
                </a:lnTo>
                <a:lnTo>
                  <a:pt x="490" y="892"/>
                </a:lnTo>
                <a:lnTo>
                  <a:pt x="483" y="880"/>
                </a:lnTo>
                <a:lnTo>
                  <a:pt x="477" y="868"/>
                </a:lnTo>
                <a:lnTo>
                  <a:pt x="471" y="856"/>
                </a:lnTo>
                <a:lnTo>
                  <a:pt x="466" y="843"/>
                </a:lnTo>
                <a:lnTo>
                  <a:pt x="462" y="829"/>
                </a:lnTo>
                <a:lnTo>
                  <a:pt x="458" y="816"/>
                </a:lnTo>
                <a:lnTo>
                  <a:pt x="455" y="802"/>
                </a:lnTo>
                <a:lnTo>
                  <a:pt x="452" y="788"/>
                </a:lnTo>
                <a:lnTo>
                  <a:pt x="450" y="774"/>
                </a:lnTo>
                <a:lnTo>
                  <a:pt x="449" y="759"/>
                </a:lnTo>
                <a:lnTo>
                  <a:pt x="449" y="744"/>
                </a:lnTo>
                <a:lnTo>
                  <a:pt x="449" y="744"/>
                </a:lnTo>
                <a:lnTo>
                  <a:pt x="449" y="730"/>
                </a:lnTo>
                <a:lnTo>
                  <a:pt x="450" y="715"/>
                </a:lnTo>
                <a:lnTo>
                  <a:pt x="452" y="701"/>
                </a:lnTo>
                <a:lnTo>
                  <a:pt x="455" y="687"/>
                </a:lnTo>
                <a:lnTo>
                  <a:pt x="458" y="673"/>
                </a:lnTo>
                <a:lnTo>
                  <a:pt x="462" y="659"/>
                </a:lnTo>
                <a:lnTo>
                  <a:pt x="466" y="646"/>
                </a:lnTo>
                <a:lnTo>
                  <a:pt x="471" y="633"/>
                </a:lnTo>
                <a:lnTo>
                  <a:pt x="477" y="620"/>
                </a:lnTo>
                <a:lnTo>
                  <a:pt x="483" y="608"/>
                </a:lnTo>
                <a:lnTo>
                  <a:pt x="490" y="596"/>
                </a:lnTo>
                <a:lnTo>
                  <a:pt x="498" y="584"/>
                </a:lnTo>
                <a:lnTo>
                  <a:pt x="506" y="573"/>
                </a:lnTo>
                <a:lnTo>
                  <a:pt x="514" y="561"/>
                </a:lnTo>
                <a:lnTo>
                  <a:pt x="523" y="551"/>
                </a:lnTo>
                <a:lnTo>
                  <a:pt x="533" y="541"/>
                </a:lnTo>
                <a:lnTo>
                  <a:pt x="542" y="532"/>
                </a:lnTo>
                <a:lnTo>
                  <a:pt x="553" y="523"/>
                </a:lnTo>
                <a:lnTo>
                  <a:pt x="564" y="514"/>
                </a:lnTo>
                <a:lnTo>
                  <a:pt x="575" y="506"/>
                </a:lnTo>
                <a:lnTo>
                  <a:pt x="586" y="499"/>
                </a:lnTo>
                <a:lnTo>
                  <a:pt x="598" y="492"/>
                </a:lnTo>
                <a:lnTo>
                  <a:pt x="611" y="486"/>
                </a:lnTo>
                <a:lnTo>
                  <a:pt x="623" y="480"/>
                </a:lnTo>
                <a:lnTo>
                  <a:pt x="636" y="475"/>
                </a:lnTo>
                <a:lnTo>
                  <a:pt x="650" y="470"/>
                </a:lnTo>
                <a:lnTo>
                  <a:pt x="663" y="466"/>
                </a:lnTo>
                <a:lnTo>
                  <a:pt x="677" y="463"/>
                </a:lnTo>
                <a:lnTo>
                  <a:pt x="691" y="461"/>
                </a:lnTo>
                <a:lnTo>
                  <a:pt x="705" y="459"/>
                </a:lnTo>
                <a:lnTo>
                  <a:pt x="720" y="458"/>
                </a:lnTo>
                <a:lnTo>
                  <a:pt x="736" y="457"/>
                </a:lnTo>
                <a:lnTo>
                  <a:pt x="736" y="457"/>
                </a:lnTo>
                <a:lnTo>
                  <a:pt x="750" y="458"/>
                </a:lnTo>
                <a:lnTo>
                  <a:pt x="765" y="459"/>
                </a:lnTo>
                <a:lnTo>
                  <a:pt x="779" y="461"/>
                </a:lnTo>
                <a:lnTo>
                  <a:pt x="793" y="463"/>
                </a:lnTo>
                <a:lnTo>
                  <a:pt x="807" y="466"/>
                </a:lnTo>
                <a:lnTo>
                  <a:pt x="821" y="470"/>
                </a:lnTo>
                <a:lnTo>
                  <a:pt x="834" y="475"/>
                </a:lnTo>
                <a:lnTo>
                  <a:pt x="847" y="480"/>
                </a:lnTo>
                <a:lnTo>
                  <a:pt x="860" y="486"/>
                </a:lnTo>
                <a:lnTo>
                  <a:pt x="872" y="492"/>
                </a:lnTo>
                <a:lnTo>
                  <a:pt x="884" y="499"/>
                </a:lnTo>
                <a:lnTo>
                  <a:pt x="895" y="506"/>
                </a:lnTo>
                <a:lnTo>
                  <a:pt x="907" y="514"/>
                </a:lnTo>
                <a:lnTo>
                  <a:pt x="917" y="523"/>
                </a:lnTo>
                <a:lnTo>
                  <a:pt x="928" y="532"/>
                </a:lnTo>
                <a:lnTo>
                  <a:pt x="938" y="541"/>
                </a:lnTo>
                <a:lnTo>
                  <a:pt x="947" y="551"/>
                </a:lnTo>
                <a:lnTo>
                  <a:pt x="956" y="561"/>
                </a:lnTo>
                <a:lnTo>
                  <a:pt x="965" y="573"/>
                </a:lnTo>
                <a:lnTo>
                  <a:pt x="973" y="584"/>
                </a:lnTo>
                <a:lnTo>
                  <a:pt x="980" y="596"/>
                </a:lnTo>
                <a:lnTo>
                  <a:pt x="987" y="608"/>
                </a:lnTo>
                <a:lnTo>
                  <a:pt x="993" y="620"/>
                </a:lnTo>
                <a:lnTo>
                  <a:pt x="999" y="633"/>
                </a:lnTo>
                <a:lnTo>
                  <a:pt x="1004" y="646"/>
                </a:lnTo>
                <a:lnTo>
                  <a:pt x="1009" y="659"/>
                </a:lnTo>
                <a:lnTo>
                  <a:pt x="1012" y="673"/>
                </a:lnTo>
                <a:lnTo>
                  <a:pt x="1016" y="687"/>
                </a:lnTo>
                <a:lnTo>
                  <a:pt x="1018" y="701"/>
                </a:lnTo>
                <a:lnTo>
                  <a:pt x="1020" y="715"/>
                </a:lnTo>
                <a:lnTo>
                  <a:pt x="1021" y="730"/>
                </a:lnTo>
                <a:lnTo>
                  <a:pt x="1021" y="744"/>
                </a:lnTo>
                <a:lnTo>
                  <a:pt x="1021" y="744"/>
                </a:lnTo>
                <a:lnTo>
                  <a:pt x="1021" y="759"/>
                </a:lnTo>
                <a:lnTo>
                  <a:pt x="1020" y="774"/>
                </a:lnTo>
                <a:lnTo>
                  <a:pt x="1018" y="788"/>
                </a:lnTo>
                <a:lnTo>
                  <a:pt x="1016" y="802"/>
                </a:lnTo>
                <a:lnTo>
                  <a:pt x="1012" y="816"/>
                </a:lnTo>
                <a:lnTo>
                  <a:pt x="1009" y="829"/>
                </a:lnTo>
                <a:lnTo>
                  <a:pt x="1004" y="843"/>
                </a:lnTo>
                <a:lnTo>
                  <a:pt x="999" y="856"/>
                </a:lnTo>
                <a:lnTo>
                  <a:pt x="993" y="868"/>
                </a:lnTo>
                <a:lnTo>
                  <a:pt x="987" y="880"/>
                </a:lnTo>
                <a:lnTo>
                  <a:pt x="980" y="892"/>
                </a:lnTo>
                <a:lnTo>
                  <a:pt x="973" y="904"/>
                </a:lnTo>
                <a:lnTo>
                  <a:pt x="965" y="915"/>
                </a:lnTo>
                <a:lnTo>
                  <a:pt x="956" y="926"/>
                </a:lnTo>
                <a:lnTo>
                  <a:pt x="947" y="936"/>
                </a:lnTo>
                <a:lnTo>
                  <a:pt x="938" y="946"/>
                </a:lnTo>
                <a:lnTo>
                  <a:pt x="928" y="956"/>
                </a:lnTo>
                <a:lnTo>
                  <a:pt x="917" y="965"/>
                </a:lnTo>
                <a:lnTo>
                  <a:pt x="907" y="973"/>
                </a:lnTo>
                <a:lnTo>
                  <a:pt x="895" y="981"/>
                </a:lnTo>
                <a:lnTo>
                  <a:pt x="884" y="989"/>
                </a:lnTo>
                <a:lnTo>
                  <a:pt x="872" y="996"/>
                </a:lnTo>
                <a:lnTo>
                  <a:pt x="860" y="1002"/>
                </a:lnTo>
                <a:lnTo>
                  <a:pt x="847" y="1008"/>
                </a:lnTo>
                <a:lnTo>
                  <a:pt x="834" y="1013"/>
                </a:lnTo>
                <a:lnTo>
                  <a:pt x="821" y="1017"/>
                </a:lnTo>
                <a:lnTo>
                  <a:pt x="807" y="1021"/>
                </a:lnTo>
                <a:lnTo>
                  <a:pt x="793" y="1024"/>
                </a:lnTo>
                <a:lnTo>
                  <a:pt x="779" y="1027"/>
                </a:lnTo>
                <a:lnTo>
                  <a:pt x="765" y="1029"/>
                </a:lnTo>
                <a:lnTo>
                  <a:pt x="750" y="1030"/>
                </a:lnTo>
                <a:lnTo>
                  <a:pt x="736" y="1030"/>
                </a:lnTo>
                <a:close/>
              </a:path>
            </a:pathLst>
          </a:custGeom>
          <a:solidFill>
            <a:schemeClr val="bg1">
              <a:lumMod val="20000"/>
              <a:lumOff val="80000"/>
            </a:schemeClr>
          </a:solidFill>
          <a:ln>
            <a:noFill/>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endParaRPr lang="en-US" sz="1939">
              <a:solidFill>
                <a:srgbClr val="646464"/>
              </a:solidFill>
              <a:latin typeface="EYInterstate Light" panose="02000506000000020004" pitchFamily="2" charset="0"/>
            </a:endParaRPr>
          </a:p>
        </p:txBody>
      </p:sp>
      <p:sp>
        <p:nvSpPr>
          <p:cNvPr id="43" name="Freeform 32">
            <a:extLst>
              <a:ext uri="{FF2B5EF4-FFF2-40B4-BE49-F238E27FC236}">
                <a16:creationId xmlns:a16="http://schemas.microsoft.com/office/drawing/2014/main" id="{914D7CB6-24D0-4516-B4E4-894CCFAA54CA}"/>
              </a:ext>
            </a:extLst>
          </p:cNvPr>
          <p:cNvSpPr>
            <a:spLocks noChangeAspect="1" noEditPoints="1"/>
          </p:cNvSpPr>
          <p:nvPr/>
        </p:nvSpPr>
        <p:spPr bwMode="auto">
          <a:xfrm>
            <a:off x="6724220" y="3177660"/>
            <a:ext cx="61732" cy="97991"/>
          </a:xfrm>
          <a:custGeom>
            <a:avLst/>
            <a:gdLst>
              <a:gd name="T0" fmla="*/ 623 w 1470"/>
              <a:gd name="T1" fmla="*/ 8 h 2270"/>
              <a:gd name="T2" fmla="*/ 449 w 1470"/>
              <a:gd name="T3" fmla="*/ 58 h 2270"/>
              <a:gd name="T4" fmla="*/ 296 w 1470"/>
              <a:gd name="T5" fmla="*/ 146 h 2270"/>
              <a:gd name="T6" fmla="*/ 167 w 1470"/>
              <a:gd name="T7" fmla="*/ 267 h 2270"/>
              <a:gd name="T8" fmla="*/ 72 w 1470"/>
              <a:gd name="T9" fmla="*/ 416 h 2270"/>
              <a:gd name="T10" fmla="*/ 15 w 1470"/>
              <a:gd name="T11" fmla="*/ 587 h 2270"/>
              <a:gd name="T12" fmla="*/ 0 w 1470"/>
              <a:gd name="T13" fmla="*/ 735 h 2270"/>
              <a:gd name="T14" fmla="*/ 13 w 1470"/>
              <a:gd name="T15" fmla="*/ 842 h 2270"/>
              <a:gd name="T16" fmla="*/ 68 w 1470"/>
              <a:gd name="T17" fmla="*/ 1027 h 2270"/>
              <a:gd name="T18" fmla="*/ 200 w 1470"/>
              <a:gd name="T19" fmla="*/ 1334 h 2270"/>
              <a:gd name="T20" fmla="*/ 368 w 1470"/>
              <a:gd name="T21" fmla="*/ 1654 h 2270"/>
              <a:gd name="T22" fmla="*/ 667 w 1470"/>
              <a:gd name="T23" fmla="*/ 2163 h 2270"/>
              <a:gd name="T24" fmla="*/ 803 w 1470"/>
              <a:gd name="T25" fmla="*/ 2163 h 2270"/>
              <a:gd name="T26" fmla="*/ 1102 w 1470"/>
              <a:gd name="T27" fmla="*/ 1654 h 2270"/>
              <a:gd name="T28" fmla="*/ 1270 w 1470"/>
              <a:gd name="T29" fmla="*/ 1334 h 2270"/>
              <a:gd name="T30" fmla="*/ 1403 w 1470"/>
              <a:gd name="T31" fmla="*/ 1027 h 2270"/>
              <a:gd name="T32" fmla="*/ 1458 w 1470"/>
              <a:gd name="T33" fmla="*/ 842 h 2270"/>
              <a:gd name="T34" fmla="*/ 1470 w 1470"/>
              <a:gd name="T35" fmla="*/ 735 h 2270"/>
              <a:gd name="T36" fmla="*/ 1455 w 1470"/>
              <a:gd name="T37" fmla="*/ 587 h 2270"/>
              <a:gd name="T38" fmla="*/ 1398 w 1470"/>
              <a:gd name="T39" fmla="*/ 416 h 2270"/>
              <a:gd name="T40" fmla="*/ 1303 w 1470"/>
              <a:gd name="T41" fmla="*/ 267 h 2270"/>
              <a:gd name="T42" fmla="*/ 1175 w 1470"/>
              <a:gd name="T43" fmla="*/ 146 h 2270"/>
              <a:gd name="T44" fmla="*/ 1021 w 1470"/>
              <a:gd name="T45" fmla="*/ 58 h 2270"/>
              <a:gd name="T46" fmla="*/ 847 w 1470"/>
              <a:gd name="T47" fmla="*/ 8 h 2270"/>
              <a:gd name="T48" fmla="*/ 736 w 1470"/>
              <a:gd name="T49" fmla="*/ 1030 h 2270"/>
              <a:gd name="T50" fmla="*/ 663 w 1470"/>
              <a:gd name="T51" fmla="*/ 1021 h 2270"/>
              <a:gd name="T52" fmla="*/ 598 w 1470"/>
              <a:gd name="T53" fmla="*/ 996 h 2270"/>
              <a:gd name="T54" fmla="*/ 542 w 1470"/>
              <a:gd name="T55" fmla="*/ 956 h 2270"/>
              <a:gd name="T56" fmla="*/ 498 w 1470"/>
              <a:gd name="T57" fmla="*/ 904 h 2270"/>
              <a:gd name="T58" fmla="*/ 466 w 1470"/>
              <a:gd name="T59" fmla="*/ 843 h 2270"/>
              <a:gd name="T60" fmla="*/ 450 w 1470"/>
              <a:gd name="T61" fmla="*/ 774 h 2270"/>
              <a:gd name="T62" fmla="*/ 450 w 1470"/>
              <a:gd name="T63" fmla="*/ 715 h 2270"/>
              <a:gd name="T64" fmla="*/ 466 w 1470"/>
              <a:gd name="T65" fmla="*/ 646 h 2270"/>
              <a:gd name="T66" fmla="*/ 498 w 1470"/>
              <a:gd name="T67" fmla="*/ 584 h 2270"/>
              <a:gd name="T68" fmla="*/ 542 w 1470"/>
              <a:gd name="T69" fmla="*/ 532 h 2270"/>
              <a:gd name="T70" fmla="*/ 598 w 1470"/>
              <a:gd name="T71" fmla="*/ 492 h 2270"/>
              <a:gd name="T72" fmla="*/ 663 w 1470"/>
              <a:gd name="T73" fmla="*/ 466 h 2270"/>
              <a:gd name="T74" fmla="*/ 736 w 1470"/>
              <a:gd name="T75" fmla="*/ 457 h 2270"/>
              <a:gd name="T76" fmla="*/ 793 w 1470"/>
              <a:gd name="T77" fmla="*/ 463 h 2270"/>
              <a:gd name="T78" fmla="*/ 860 w 1470"/>
              <a:gd name="T79" fmla="*/ 486 h 2270"/>
              <a:gd name="T80" fmla="*/ 917 w 1470"/>
              <a:gd name="T81" fmla="*/ 523 h 2270"/>
              <a:gd name="T82" fmla="*/ 965 w 1470"/>
              <a:gd name="T83" fmla="*/ 573 h 2270"/>
              <a:gd name="T84" fmla="*/ 999 w 1470"/>
              <a:gd name="T85" fmla="*/ 633 h 2270"/>
              <a:gd name="T86" fmla="*/ 1018 w 1470"/>
              <a:gd name="T87" fmla="*/ 701 h 2270"/>
              <a:gd name="T88" fmla="*/ 1021 w 1470"/>
              <a:gd name="T89" fmla="*/ 759 h 2270"/>
              <a:gd name="T90" fmla="*/ 1009 w 1470"/>
              <a:gd name="T91" fmla="*/ 829 h 2270"/>
              <a:gd name="T92" fmla="*/ 980 w 1470"/>
              <a:gd name="T93" fmla="*/ 892 h 2270"/>
              <a:gd name="T94" fmla="*/ 938 w 1470"/>
              <a:gd name="T95" fmla="*/ 946 h 2270"/>
              <a:gd name="T96" fmla="*/ 884 w 1470"/>
              <a:gd name="T97" fmla="*/ 989 h 2270"/>
              <a:gd name="T98" fmla="*/ 821 w 1470"/>
              <a:gd name="T99" fmla="*/ 1017 h 2270"/>
              <a:gd name="T100" fmla="*/ 750 w 1470"/>
              <a:gd name="T101" fmla="*/ 1030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0" h="2270">
                <a:moveTo>
                  <a:pt x="736" y="0"/>
                </a:moveTo>
                <a:lnTo>
                  <a:pt x="736" y="0"/>
                </a:lnTo>
                <a:lnTo>
                  <a:pt x="697" y="1"/>
                </a:lnTo>
                <a:lnTo>
                  <a:pt x="660" y="4"/>
                </a:lnTo>
                <a:lnTo>
                  <a:pt x="623" y="8"/>
                </a:lnTo>
                <a:lnTo>
                  <a:pt x="587" y="15"/>
                </a:lnTo>
                <a:lnTo>
                  <a:pt x="551" y="23"/>
                </a:lnTo>
                <a:lnTo>
                  <a:pt x="516" y="33"/>
                </a:lnTo>
                <a:lnTo>
                  <a:pt x="482" y="45"/>
                </a:lnTo>
                <a:lnTo>
                  <a:pt x="449" y="58"/>
                </a:lnTo>
                <a:lnTo>
                  <a:pt x="417" y="72"/>
                </a:lnTo>
                <a:lnTo>
                  <a:pt x="385" y="89"/>
                </a:lnTo>
                <a:lnTo>
                  <a:pt x="354" y="106"/>
                </a:lnTo>
                <a:lnTo>
                  <a:pt x="324" y="125"/>
                </a:lnTo>
                <a:lnTo>
                  <a:pt x="296" y="146"/>
                </a:lnTo>
                <a:lnTo>
                  <a:pt x="268" y="168"/>
                </a:lnTo>
                <a:lnTo>
                  <a:pt x="240" y="191"/>
                </a:lnTo>
                <a:lnTo>
                  <a:pt x="215" y="215"/>
                </a:lnTo>
                <a:lnTo>
                  <a:pt x="191" y="240"/>
                </a:lnTo>
                <a:lnTo>
                  <a:pt x="167" y="267"/>
                </a:lnTo>
                <a:lnTo>
                  <a:pt x="146" y="295"/>
                </a:lnTo>
                <a:lnTo>
                  <a:pt x="125" y="323"/>
                </a:lnTo>
                <a:lnTo>
                  <a:pt x="106" y="353"/>
                </a:lnTo>
                <a:lnTo>
                  <a:pt x="89" y="384"/>
                </a:lnTo>
                <a:lnTo>
                  <a:pt x="72" y="416"/>
                </a:lnTo>
                <a:lnTo>
                  <a:pt x="58" y="448"/>
                </a:lnTo>
                <a:lnTo>
                  <a:pt x="44" y="481"/>
                </a:lnTo>
                <a:lnTo>
                  <a:pt x="33" y="515"/>
                </a:lnTo>
                <a:lnTo>
                  <a:pt x="23" y="550"/>
                </a:lnTo>
                <a:lnTo>
                  <a:pt x="15" y="587"/>
                </a:lnTo>
                <a:lnTo>
                  <a:pt x="8" y="623"/>
                </a:lnTo>
                <a:lnTo>
                  <a:pt x="4" y="660"/>
                </a:lnTo>
                <a:lnTo>
                  <a:pt x="1" y="697"/>
                </a:lnTo>
                <a:lnTo>
                  <a:pt x="0" y="735"/>
                </a:lnTo>
                <a:lnTo>
                  <a:pt x="0" y="735"/>
                </a:lnTo>
                <a:lnTo>
                  <a:pt x="0" y="754"/>
                </a:lnTo>
                <a:lnTo>
                  <a:pt x="2" y="775"/>
                </a:lnTo>
                <a:lnTo>
                  <a:pt x="5" y="796"/>
                </a:lnTo>
                <a:lnTo>
                  <a:pt x="8" y="819"/>
                </a:lnTo>
                <a:lnTo>
                  <a:pt x="13" y="842"/>
                </a:lnTo>
                <a:lnTo>
                  <a:pt x="18" y="866"/>
                </a:lnTo>
                <a:lnTo>
                  <a:pt x="24" y="891"/>
                </a:lnTo>
                <a:lnTo>
                  <a:pt x="31" y="917"/>
                </a:lnTo>
                <a:lnTo>
                  <a:pt x="48" y="970"/>
                </a:lnTo>
                <a:lnTo>
                  <a:pt x="68" y="1027"/>
                </a:lnTo>
                <a:lnTo>
                  <a:pt x="90" y="1085"/>
                </a:lnTo>
                <a:lnTo>
                  <a:pt x="115" y="1145"/>
                </a:lnTo>
                <a:lnTo>
                  <a:pt x="141" y="1207"/>
                </a:lnTo>
                <a:lnTo>
                  <a:pt x="170" y="1270"/>
                </a:lnTo>
                <a:lnTo>
                  <a:pt x="200" y="1334"/>
                </a:lnTo>
                <a:lnTo>
                  <a:pt x="232" y="1398"/>
                </a:lnTo>
                <a:lnTo>
                  <a:pt x="266" y="1463"/>
                </a:lnTo>
                <a:lnTo>
                  <a:pt x="299" y="1527"/>
                </a:lnTo>
                <a:lnTo>
                  <a:pt x="333" y="1591"/>
                </a:lnTo>
                <a:lnTo>
                  <a:pt x="368" y="1654"/>
                </a:lnTo>
                <a:lnTo>
                  <a:pt x="436" y="1777"/>
                </a:lnTo>
                <a:lnTo>
                  <a:pt x="502" y="1891"/>
                </a:lnTo>
                <a:lnTo>
                  <a:pt x="564" y="1996"/>
                </a:lnTo>
                <a:lnTo>
                  <a:pt x="620" y="2087"/>
                </a:lnTo>
                <a:lnTo>
                  <a:pt x="667" y="2163"/>
                </a:lnTo>
                <a:lnTo>
                  <a:pt x="703" y="2220"/>
                </a:lnTo>
                <a:lnTo>
                  <a:pt x="736" y="2270"/>
                </a:lnTo>
                <a:lnTo>
                  <a:pt x="736" y="2270"/>
                </a:lnTo>
                <a:lnTo>
                  <a:pt x="767" y="2220"/>
                </a:lnTo>
                <a:lnTo>
                  <a:pt x="803" y="2163"/>
                </a:lnTo>
                <a:lnTo>
                  <a:pt x="850" y="2087"/>
                </a:lnTo>
                <a:lnTo>
                  <a:pt x="906" y="1996"/>
                </a:lnTo>
                <a:lnTo>
                  <a:pt x="968" y="1891"/>
                </a:lnTo>
                <a:lnTo>
                  <a:pt x="1034" y="1777"/>
                </a:lnTo>
                <a:lnTo>
                  <a:pt x="1102" y="1654"/>
                </a:lnTo>
                <a:lnTo>
                  <a:pt x="1137" y="1591"/>
                </a:lnTo>
                <a:lnTo>
                  <a:pt x="1171" y="1527"/>
                </a:lnTo>
                <a:lnTo>
                  <a:pt x="1204" y="1463"/>
                </a:lnTo>
                <a:lnTo>
                  <a:pt x="1238" y="1398"/>
                </a:lnTo>
                <a:lnTo>
                  <a:pt x="1270" y="1334"/>
                </a:lnTo>
                <a:lnTo>
                  <a:pt x="1300" y="1270"/>
                </a:lnTo>
                <a:lnTo>
                  <a:pt x="1329" y="1207"/>
                </a:lnTo>
                <a:lnTo>
                  <a:pt x="1356" y="1145"/>
                </a:lnTo>
                <a:lnTo>
                  <a:pt x="1380" y="1085"/>
                </a:lnTo>
                <a:lnTo>
                  <a:pt x="1403" y="1027"/>
                </a:lnTo>
                <a:lnTo>
                  <a:pt x="1422" y="970"/>
                </a:lnTo>
                <a:lnTo>
                  <a:pt x="1439" y="917"/>
                </a:lnTo>
                <a:lnTo>
                  <a:pt x="1446" y="891"/>
                </a:lnTo>
                <a:lnTo>
                  <a:pt x="1452" y="866"/>
                </a:lnTo>
                <a:lnTo>
                  <a:pt x="1458" y="842"/>
                </a:lnTo>
                <a:lnTo>
                  <a:pt x="1462" y="819"/>
                </a:lnTo>
                <a:lnTo>
                  <a:pt x="1466" y="796"/>
                </a:lnTo>
                <a:lnTo>
                  <a:pt x="1468" y="775"/>
                </a:lnTo>
                <a:lnTo>
                  <a:pt x="1470" y="754"/>
                </a:lnTo>
                <a:lnTo>
                  <a:pt x="1470" y="735"/>
                </a:lnTo>
                <a:lnTo>
                  <a:pt x="1470" y="735"/>
                </a:lnTo>
                <a:lnTo>
                  <a:pt x="1469" y="697"/>
                </a:lnTo>
                <a:lnTo>
                  <a:pt x="1466" y="660"/>
                </a:lnTo>
                <a:lnTo>
                  <a:pt x="1462" y="623"/>
                </a:lnTo>
                <a:lnTo>
                  <a:pt x="1455" y="587"/>
                </a:lnTo>
                <a:lnTo>
                  <a:pt x="1447" y="550"/>
                </a:lnTo>
                <a:lnTo>
                  <a:pt x="1437" y="515"/>
                </a:lnTo>
                <a:lnTo>
                  <a:pt x="1426" y="481"/>
                </a:lnTo>
                <a:lnTo>
                  <a:pt x="1413" y="448"/>
                </a:lnTo>
                <a:lnTo>
                  <a:pt x="1398" y="416"/>
                </a:lnTo>
                <a:lnTo>
                  <a:pt x="1382" y="384"/>
                </a:lnTo>
                <a:lnTo>
                  <a:pt x="1364" y="353"/>
                </a:lnTo>
                <a:lnTo>
                  <a:pt x="1345" y="323"/>
                </a:lnTo>
                <a:lnTo>
                  <a:pt x="1324" y="295"/>
                </a:lnTo>
                <a:lnTo>
                  <a:pt x="1303" y="267"/>
                </a:lnTo>
                <a:lnTo>
                  <a:pt x="1280" y="240"/>
                </a:lnTo>
                <a:lnTo>
                  <a:pt x="1255" y="215"/>
                </a:lnTo>
                <a:lnTo>
                  <a:pt x="1230" y="191"/>
                </a:lnTo>
                <a:lnTo>
                  <a:pt x="1202" y="168"/>
                </a:lnTo>
                <a:lnTo>
                  <a:pt x="1175" y="146"/>
                </a:lnTo>
                <a:lnTo>
                  <a:pt x="1146" y="125"/>
                </a:lnTo>
                <a:lnTo>
                  <a:pt x="1116" y="106"/>
                </a:lnTo>
                <a:lnTo>
                  <a:pt x="1085" y="89"/>
                </a:lnTo>
                <a:lnTo>
                  <a:pt x="1054" y="72"/>
                </a:lnTo>
                <a:lnTo>
                  <a:pt x="1021" y="58"/>
                </a:lnTo>
                <a:lnTo>
                  <a:pt x="988" y="45"/>
                </a:lnTo>
                <a:lnTo>
                  <a:pt x="954" y="33"/>
                </a:lnTo>
                <a:lnTo>
                  <a:pt x="919" y="23"/>
                </a:lnTo>
                <a:lnTo>
                  <a:pt x="883" y="15"/>
                </a:lnTo>
                <a:lnTo>
                  <a:pt x="847" y="8"/>
                </a:lnTo>
                <a:lnTo>
                  <a:pt x="811" y="4"/>
                </a:lnTo>
                <a:lnTo>
                  <a:pt x="773" y="1"/>
                </a:lnTo>
                <a:lnTo>
                  <a:pt x="736" y="0"/>
                </a:lnTo>
                <a:close/>
                <a:moveTo>
                  <a:pt x="736" y="1030"/>
                </a:moveTo>
                <a:lnTo>
                  <a:pt x="736" y="1030"/>
                </a:lnTo>
                <a:lnTo>
                  <a:pt x="720" y="1030"/>
                </a:lnTo>
                <a:lnTo>
                  <a:pt x="705" y="1029"/>
                </a:lnTo>
                <a:lnTo>
                  <a:pt x="691" y="1027"/>
                </a:lnTo>
                <a:lnTo>
                  <a:pt x="677" y="1024"/>
                </a:lnTo>
                <a:lnTo>
                  <a:pt x="663" y="1021"/>
                </a:lnTo>
                <a:lnTo>
                  <a:pt x="650" y="1017"/>
                </a:lnTo>
                <a:lnTo>
                  <a:pt x="636" y="1013"/>
                </a:lnTo>
                <a:lnTo>
                  <a:pt x="623" y="1008"/>
                </a:lnTo>
                <a:lnTo>
                  <a:pt x="611" y="1002"/>
                </a:lnTo>
                <a:lnTo>
                  <a:pt x="598" y="996"/>
                </a:lnTo>
                <a:lnTo>
                  <a:pt x="586" y="989"/>
                </a:lnTo>
                <a:lnTo>
                  <a:pt x="575" y="981"/>
                </a:lnTo>
                <a:lnTo>
                  <a:pt x="564" y="973"/>
                </a:lnTo>
                <a:lnTo>
                  <a:pt x="553" y="965"/>
                </a:lnTo>
                <a:lnTo>
                  <a:pt x="542" y="956"/>
                </a:lnTo>
                <a:lnTo>
                  <a:pt x="533" y="946"/>
                </a:lnTo>
                <a:lnTo>
                  <a:pt x="523" y="936"/>
                </a:lnTo>
                <a:lnTo>
                  <a:pt x="514" y="926"/>
                </a:lnTo>
                <a:lnTo>
                  <a:pt x="506" y="915"/>
                </a:lnTo>
                <a:lnTo>
                  <a:pt x="498" y="904"/>
                </a:lnTo>
                <a:lnTo>
                  <a:pt x="490" y="892"/>
                </a:lnTo>
                <a:lnTo>
                  <a:pt x="483" y="880"/>
                </a:lnTo>
                <a:lnTo>
                  <a:pt x="477" y="868"/>
                </a:lnTo>
                <a:lnTo>
                  <a:pt x="471" y="856"/>
                </a:lnTo>
                <a:lnTo>
                  <a:pt x="466" y="843"/>
                </a:lnTo>
                <a:lnTo>
                  <a:pt x="462" y="829"/>
                </a:lnTo>
                <a:lnTo>
                  <a:pt x="458" y="816"/>
                </a:lnTo>
                <a:lnTo>
                  <a:pt x="455" y="802"/>
                </a:lnTo>
                <a:lnTo>
                  <a:pt x="452" y="788"/>
                </a:lnTo>
                <a:lnTo>
                  <a:pt x="450" y="774"/>
                </a:lnTo>
                <a:lnTo>
                  <a:pt x="449" y="759"/>
                </a:lnTo>
                <a:lnTo>
                  <a:pt x="449" y="744"/>
                </a:lnTo>
                <a:lnTo>
                  <a:pt x="449" y="744"/>
                </a:lnTo>
                <a:lnTo>
                  <a:pt x="449" y="730"/>
                </a:lnTo>
                <a:lnTo>
                  <a:pt x="450" y="715"/>
                </a:lnTo>
                <a:lnTo>
                  <a:pt x="452" y="701"/>
                </a:lnTo>
                <a:lnTo>
                  <a:pt x="455" y="687"/>
                </a:lnTo>
                <a:lnTo>
                  <a:pt x="458" y="673"/>
                </a:lnTo>
                <a:lnTo>
                  <a:pt x="462" y="659"/>
                </a:lnTo>
                <a:lnTo>
                  <a:pt x="466" y="646"/>
                </a:lnTo>
                <a:lnTo>
                  <a:pt x="471" y="633"/>
                </a:lnTo>
                <a:lnTo>
                  <a:pt x="477" y="620"/>
                </a:lnTo>
                <a:lnTo>
                  <a:pt x="483" y="608"/>
                </a:lnTo>
                <a:lnTo>
                  <a:pt x="490" y="596"/>
                </a:lnTo>
                <a:lnTo>
                  <a:pt x="498" y="584"/>
                </a:lnTo>
                <a:lnTo>
                  <a:pt x="506" y="573"/>
                </a:lnTo>
                <a:lnTo>
                  <a:pt x="514" y="561"/>
                </a:lnTo>
                <a:lnTo>
                  <a:pt x="523" y="551"/>
                </a:lnTo>
                <a:lnTo>
                  <a:pt x="533" y="541"/>
                </a:lnTo>
                <a:lnTo>
                  <a:pt x="542" y="532"/>
                </a:lnTo>
                <a:lnTo>
                  <a:pt x="553" y="523"/>
                </a:lnTo>
                <a:lnTo>
                  <a:pt x="564" y="514"/>
                </a:lnTo>
                <a:lnTo>
                  <a:pt x="575" y="506"/>
                </a:lnTo>
                <a:lnTo>
                  <a:pt x="586" y="499"/>
                </a:lnTo>
                <a:lnTo>
                  <a:pt x="598" y="492"/>
                </a:lnTo>
                <a:lnTo>
                  <a:pt x="611" y="486"/>
                </a:lnTo>
                <a:lnTo>
                  <a:pt x="623" y="480"/>
                </a:lnTo>
                <a:lnTo>
                  <a:pt x="636" y="475"/>
                </a:lnTo>
                <a:lnTo>
                  <a:pt x="650" y="470"/>
                </a:lnTo>
                <a:lnTo>
                  <a:pt x="663" y="466"/>
                </a:lnTo>
                <a:lnTo>
                  <a:pt x="677" y="463"/>
                </a:lnTo>
                <a:lnTo>
                  <a:pt x="691" y="461"/>
                </a:lnTo>
                <a:lnTo>
                  <a:pt x="705" y="459"/>
                </a:lnTo>
                <a:lnTo>
                  <a:pt x="720" y="458"/>
                </a:lnTo>
                <a:lnTo>
                  <a:pt x="736" y="457"/>
                </a:lnTo>
                <a:lnTo>
                  <a:pt x="736" y="457"/>
                </a:lnTo>
                <a:lnTo>
                  <a:pt x="750" y="458"/>
                </a:lnTo>
                <a:lnTo>
                  <a:pt x="765" y="459"/>
                </a:lnTo>
                <a:lnTo>
                  <a:pt x="779" y="461"/>
                </a:lnTo>
                <a:lnTo>
                  <a:pt x="793" y="463"/>
                </a:lnTo>
                <a:lnTo>
                  <a:pt x="807" y="466"/>
                </a:lnTo>
                <a:lnTo>
                  <a:pt x="821" y="470"/>
                </a:lnTo>
                <a:lnTo>
                  <a:pt x="834" y="475"/>
                </a:lnTo>
                <a:lnTo>
                  <a:pt x="847" y="480"/>
                </a:lnTo>
                <a:lnTo>
                  <a:pt x="860" y="486"/>
                </a:lnTo>
                <a:lnTo>
                  <a:pt x="872" y="492"/>
                </a:lnTo>
                <a:lnTo>
                  <a:pt x="884" y="499"/>
                </a:lnTo>
                <a:lnTo>
                  <a:pt x="895" y="506"/>
                </a:lnTo>
                <a:lnTo>
                  <a:pt x="907" y="514"/>
                </a:lnTo>
                <a:lnTo>
                  <a:pt x="917" y="523"/>
                </a:lnTo>
                <a:lnTo>
                  <a:pt x="928" y="532"/>
                </a:lnTo>
                <a:lnTo>
                  <a:pt x="938" y="541"/>
                </a:lnTo>
                <a:lnTo>
                  <a:pt x="947" y="551"/>
                </a:lnTo>
                <a:lnTo>
                  <a:pt x="956" y="561"/>
                </a:lnTo>
                <a:lnTo>
                  <a:pt x="965" y="573"/>
                </a:lnTo>
                <a:lnTo>
                  <a:pt x="973" y="584"/>
                </a:lnTo>
                <a:lnTo>
                  <a:pt x="980" y="596"/>
                </a:lnTo>
                <a:lnTo>
                  <a:pt x="987" y="608"/>
                </a:lnTo>
                <a:lnTo>
                  <a:pt x="993" y="620"/>
                </a:lnTo>
                <a:lnTo>
                  <a:pt x="999" y="633"/>
                </a:lnTo>
                <a:lnTo>
                  <a:pt x="1004" y="646"/>
                </a:lnTo>
                <a:lnTo>
                  <a:pt x="1009" y="659"/>
                </a:lnTo>
                <a:lnTo>
                  <a:pt x="1012" y="673"/>
                </a:lnTo>
                <a:lnTo>
                  <a:pt x="1016" y="687"/>
                </a:lnTo>
                <a:lnTo>
                  <a:pt x="1018" y="701"/>
                </a:lnTo>
                <a:lnTo>
                  <a:pt x="1020" y="715"/>
                </a:lnTo>
                <a:lnTo>
                  <a:pt x="1021" y="730"/>
                </a:lnTo>
                <a:lnTo>
                  <a:pt x="1021" y="744"/>
                </a:lnTo>
                <a:lnTo>
                  <a:pt x="1021" y="744"/>
                </a:lnTo>
                <a:lnTo>
                  <a:pt x="1021" y="759"/>
                </a:lnTo>
                <a:lnTo>
                  <a:pt x="1020" y="774"/>
                </a:lnTo>
                <a:lnTo>
                  <a:pt x="1018" y="788"/>
                </a:lnTo>
                <a:lnTo>
                  <a:pt x="1016" y="802"/>
                </a:lnTo>
                <a:lnTo>
                  <a:pt x="1012" y="816"/>
                </a:lnTo>
                <a:lnTo>
                  <a:pt x="1009" y="829"/>
                </a:lnTo>
                <a:lnTo>
                  <a:pt x="1004" y="843"/>
                </a:lnTo>
                <a:lnTo>
                  <a:pt x="999" y="856"/>
                </a:lnTo>
                <a:lnTo>
                  <a:pt x="993" y="868"/>
                </a:lnTo>
                <a:lnTo>
                  <a:pt x="987" y="880"/>
                </a:lnTo>
                <a:lnTo>
                  <a:pt x="980" y="892"/>
                </a:lnTo>
                <a:lnTo>
                  <a:pt x="973" y="904"/>
                </a:lnTo>
                <a:lnTo>
                  <a:pt x="965" y="915"/>
                </a:lnTo>
                <a:lnTo>
                  <a:pt x="956" y="926"/>
                </a:lnTo>
                <a:lnTo>
                  <a:pt x="947" y="936"/>
                </a:lnTo>
                <a:lnTo>
                  <a:pt x="938" y="946"/>
                </a:lnTo>
                <a:lnTo>
                  <a:pt x="928" y="956"/>
                </a:lnTo>
                <a:lnTo>
                  <a:pt x="917" y="965"/>
                </a:lnTo>
                <a:lnTo>
                  <a:pt x="907" y="973"/>
                </a:lnTo>
                <a:lnTo>
                  <a:pt x="895" y="981"/>
                </a:lnTo>
                <a:lnTo>
                  <a:pt x="884" y="989"/>
                </a:lnTo>
                <a:lnTo>
                  <a:pt x="872" y="996"/>
                </a:lnTo>
                <a:lnTo>
                  <a:pt x="860" y="1002"/>
                </a:lnTo>
                <a:lnTo>
                  <a:pt x="847" y="1008"/>
                </a:lnTo>
                <a:lnTo>
                  <a:pt x="834" y="1013"/>
                </a:lnTo>
                <a:lnTo>
                  <a:pt x="821" y="1017"/>
                </a:lnTo>
                <a:lnTo>
                  <a:pt x="807" y="1021"/>
                </a:lnTo>
                <a:lnTo>
                  <a:pt x="793" y="1024"/>
                </a:lnTo>
                <a:lnTo>
                  <a:pt x="779" y="1027"/>
                </a:lnTo>
                <a:lnTo>
                  <a:pt x="765" y="1029"/>
                </a:lnTo>
                <a:lnTo>
                  <a:pt x="750" y="1030"/>
                </a:lnTo>
                <a:lnTo>
                  <a:pt x="736" y="1030"/>
                </a:lnTo>
                <a:close/>
              </a:path>
            </a:pathLst>
          </a:custGeom>
          <a:solidFill>
            <a:schemeClr val="bg1">
              <a:lumMod val="20000"/>
              <a:lumOff val="80000"/>
            </a:schemeClr>
          </a:solidFill>
          <a:ln>
            <a:noFill/>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endParaRPr lang="en-US" sz="1939">
              <a:solidFill>
                <a:srgbClr val="646464"/>
              </a:solidFill>
              <a:latin typeface="EYInterstate Light" panose="02000506000000020004" pitchFamily="2" charset="0"/>
            </a:endParaRPr>
          </a:p>
        </p:txBody>
      </p:sp>
      <p:sp>
        <p:nvSpPr>
          <p:cNvPr id="49" name="Oval 48">
            <a:extLst>
              <a:ext uri="{FF2B5EF4-FFF2-40B4-BE49-F238E27FC236}">
                <a16:creationId xmlns:a16="http://schemas.microsoft.com/office/drawing/2014/main" id="{8D32C69E-AB93-4A6C-8BC5-9AA7D9A1BFF9}"/>
              </a:ext>
            </a:extLst>
          </p:cNvPr>
          <p:cNvSpPr/>
          <p:nvPr/>
        </p:nvSpPr>
        <p:spPr>
          <a:xfrm>
            <a:off x="7005071" y="3937808"/>
            <a:ext cx="165144" cy="150183"/>
          </a:xfrm>
          <a:prstGeom prst="ellipse">
            <a:avLst/>
          </a:prstGeom>
          <a:solidFill>
            <a:schemeClr val="bg1">
              <a:lumMod val="9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EYInterstate Light" panose="02000506000000020004" pitchFamily="2" charset="0"/>
            </a:endParaRPr>
          </a:p>
        </p:txBody>
      </p:sp>
      <p:sp>
        <p:nvSpPr>
          <p:cNvPr id="50" name="Freeform 32">
            <a:extLst>
              <a:ext uri="{FF2B5EF4-FFF2-40B4-BE49-F238E27FC236}">
                <a16:creationId xmlns:a16="http://schemas.microsoft.com/office/drawing/2014/main" id="{BEFDA642-A8F3-4671-91D7-0D5CD9FADF8C}"/>
              </a:ext>
            </a:extLst>
          </p:cNvPr>
          <p:cNvSpPr>
            <a:spLocks noChangeAspect="1" noEditPoints="1"/>
          </p:cNvSpPr>
          <p:nvPr/>
        </p:nvSpPr>
        <p:spPr bwMode="auto">
          <a:xfrm>
            <a:off x="7058542" y="3963904"/>
            <a:ext cx="61732" cy="97991"/>
          </a:xfrm>
          <a:custGeom>
            <a:avLst/>
            <a:gdLst>
              <a:gd name="T0" fmla="*/ 623 w 1470"/>
              <a:gd name="T1" fmla="*/ 8 h 2270"/>
              <a:gd name="T2" fmla="*/ 449 w 1470"/>
              <a:gd name="T3" fmla="*/ 58 h 2270"/>
              <a:gd name="T4" fmla="*/ 296 w 1470"/>
              <a:gd name="T5" fmla="*/ 146 h 2270"/>
              <a:gd name="T6" fmla="*/ 167 w 1470"/>
              <a:gd name="T7" fmla="*/ 267 h 2270"/>
              <a:gd name="T8" fmla="*/ 72 w 1470"/>
              <a:gd name="T9" fmla="*/ 416 h 2270"/>
              <a:gd name="T10" fmla="*/ 15 w 1470"/>
              <a:gd name="T11" fmla="*/ 587 h 2270"/>
              <a:gd name="T12" fmla="*/ 0 w 1470"/>
              <a:gd name="T13" fmla="*/ 735 h 2270"/>
              <a:gd name="T14" fmla="*/ 13 w 1470"/>
              <a:gd name="T15" fmla="*/ 842 h 2270"/>
              <a:gd name="T16" fmla="*/ 68 w 1470"/>
              <a:gd name="T17" fmla="*/ 1027 h 2270"/>
              <a:gd name="T18" fmla="*/ 200 w 1470"/>
              <a:gd name="T19" fmla="*/ 1334 h 2270"/>
              <a:gd name="T20" fmla="*/ 368 w 1470"/>
              <a:gd name="T21" fmla="*/ 1654 h 2270"/>
              <a:gd name="T22" fmla="*/ 667 w 1470"/>
              <a:gd name="T23" fmla="*/ 2163 h 2270"/>
              <a:gd name="T24" fmla="*/ 803 w 1470"/>
              <a:gd name="T25" fmla="*/ 2163 h 2270"/>
              <a:gd name="T26" fmla="*/ 1102 w 1470"/>
              <a:gd name="T27" fmla="*/ 1654 h 2270"/>
              <a:gd name="T28" fmla="*/ 1270 w 1470"/>
              <a:gd name="T29" fmla="*/ 1334 h 2270"/>
              <a:gd name="T30" fmla="*/ 1403 w 1470"/>
              <a:gd name="T31" fmla="*/ 1027 h 2270"/>
              <a:gd name="T32" fmla="*/ 1458 w 1470"/>
              <a:gd name="T33" fmla="*/ 842 h 2270"/>
              <a:gd name="T34" fmla="*/ 1470 w 1470"/>
              <a:gd name="T35" fmla="*/ 735 h 2270"/>
              <a:gd name="T36" fmla="*/ 1455 w 1470"/>
              <a:gd name="T37" fmla="*/ 587 h 2270"/>
              <a:gd name="T38" fmla="*/ 1398 w 1470"/>
              <a:gd name="T39" fmla="*/ 416 h 2270"/>
              <a:gd name="T40" fmla="*/ 1303 w 1470"/>
              <a:gd name="T41" fmla="*/ 267 h 2270"/>
              <a:gd name="T42" fmla="*/ 1175 w 1470"/>
              <a:gd name="T43" fmla="*/ 146 h 2270"/>
              <a:gd name="T44" fmla="*/ 1021 w 1470"/>
              <a:gd name="T45" fmla="*/ 58 h 2270"/>
              <a:gd name="T46" fmla="*/ 847 w 1470"/>
              <a:gd name="T47" fmla="*/ 8 h 2270"/>
              <a:gd name="T48" fmla="*/ 736 w 1470"/>
              <a:gd name="T49" fmla="*/ 1030 h 2270"/>
              <a:gd name="T50" fmla="*/ 663 w 1470"/>
              <a:gd name="T51" fmla="*/ 1021 h 2270"/>
              <a:gd name="T52" fmla="*/ 598 w 1470"/>
              <a:gd name="T53" fmla="*/ 996 h 2270"/>
              <a:gd name="T54" fmla="*/ 542 w 1470"/>
              <a:gd name="T55" fmla="*/ 956 h 2270"/>
              <a:gd name="T56" fmla="*/ 498 w 1470"/>
              <a:gd name="T57" fmla="*/ 904 h 2270"/>
              <a:gd name="T58" fmla="*/ 466 w 1470"/>
              <a:gd name="T59" fmla="*/ 843 h 2270"/>
              <a:gd name="T60" fmla="*/ 450 w 1470"/>
              <a:gd name="T61" fmla="*/ 774 h 2270"/>
              <a:gd name="T62" fmla="*/ 450 w 1470"/>
              <a:gd name="T63" fmla="*/ 715 h 2270"/>
              <a:gd name="T64" fmla="*/ 466 w 1470"/>
              <a:gd name="T65" fmla="*/ 646 h 2270"/>
              <a:gd name="T66" fmla="*/ 498 w 1470"/>
              <a:gd name="T67" fmla="*/ 584 h 2270"/>
              <a:gd name="T68" fmla="*/ 542 w 1470"/>
              <a:gd name="T69" fmla="*/ 532 h 2270"/>
              <a:gd name="T70" fmla="*/ 598 w 1470"/>
              <a:gd name="T71" fmla="*/ 492 h 2270"/>
              <a:gd name="T72" fmla="*/ 663 w 1470"/>
              <a:gd name="T73" fmla="*/ 466 h 2270"/>
              <a:gd name="T74" fmla="*/ 736 w 1470"/>
              <a:gd name="T75" fmla="*/ 457 h 2270"/>
              <a:gd name="T76" fmla="*/ 793 w 1470"/>
              <a:gd name="T77" fmla="*/ 463 h 2270"/>
              <a:gd name="T78" fmla="*/ 860 w 1470"/>
              <a:gd name="T79" fmla="*/ 486 h 2270"/>
              <a:gd name="T80" fmla="*/ 917 w 1470"/>
              <a:gd name="T81" fmla="*/ 523 h 2270"/>
              <a:gd name="T82" fmla="*/ 965 w 1470"/>
              <a:gd name="T83" fmla="*/ 573 h 2270"/>
              <a:gd name="T84" fmla="*/ 999 w 1470"/>
              <a:gd name="T85" fmla="*/ 633 h 2270"/>
              <a:gd name="T86" fmla="*/ 1018 w 1470"/>
              <a:gd name="T87" fmla="*/ 701 h 2270"/>
              <a:gd name="T88" fmla="*/ 1021 w 1470"/>
              <a:gd name="T89" fmla="*/ 759 h 2270"/>
              <a:gd name="T90" fmla="*/ 1009 w 1470"/>
              <a:gd name="T91" fmla="*/ 829 h 2270"/>
              <a:gd name="T92" fmla="*/ 980 w 1470"/>
              <a:gd name="T93" fmla="*/ 892 h 2270"/>
              <a:gd name="T94" fmla="*/ 938 w 1470"/>
              <a:gd name="T95" fmla="*/ 946 h 2270"/>
              <a:gd name="T96" fmla="*/ 884 w 1470"/>
              <a:gd name="T97" fmla="*/ 989 h 2270"/>
              <a:gd name="T98" fmla="*/ 821 w 1470"/>
              <a:gd name="T99" fmla="*/ 1017 h 2270"/>
              <a:gd name="T100" fmla="*/ 750 w 1470"/>
              <a:gd name="T101" fmla="*/ 1030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0" h="2270">
                <a:moveTo>
                  <a:pt x="736" y="0"/>
                </a:moveTo>
                <a:lnTo>
                  <a:pt x="736" y="0"/>
                </a:lnTo>
                <a:lnTo>
                  <a:pt x="697" y="1"/>
                </a:lnTo>
                <a:lnTo>
                  <a:pt x="660" y="4"/>
                </a:lnTo>
                <a:lnTo>
                  <a:pt x="623" y="8"/>
                </a:lnTo>
                <a:lnTo>
                  <a:pt x="587" y="15"/>
                </a:lnTo>
                <a:lnTo>
                  <a:pt x="551" y="23"/>
                </a:lnTo>
                <a:lnTo>
                  <a:pt x="516" y="33"/>
                </a:lnTo>
                <a:lnTo>
                  <a:pt x="482" y="45"/>
                </a:lnTo>
                <a:lnTo>
                  <a:pt x="449" y="58"/>
                </a:lnTo>
                <a:lnTo>
                  <a:pt x="417" y="72"/>
                </a:lnTo>
                <a:lnTo>
                  <a:pt x="385" y="89"/>
                </a:lnTo>
                <a:lnTo>
                  <a:pt x="354" y="106"/>
                </a:lnTo>
                <a:lnTo>
                  <a:pt x="324" y="125"/>
                </a:lnTo>
                <a:lnTo>
                  <a:pt x="296" y="146"/>
                </a:lnTo>
                <a:lnTo>
                  <a:pt x="268" y="168"/>
                </a:lnTo>
                <a:lnTo>
                  <a:pt x="240" y="191"/>
                </a:lnTo>
                <a:lnTo>
                  <a:pt x="215" y="215"/>
                </a:lnTo>
                <a:lnTo>
                  <a:pt x="191" y="240"/>
                </a:lnTo>
                <a:lnTo>
                  <a:pt x="167" y="267"/>
                </a:lnTo>
                <a:lnTo>
                  <a:pt x="146" y="295"/>
                </a:lnTo>
                <a:lnTo>
                  <a:pt x="125" y="323"/>
                </a:lnTo>
                <a:lnTo>
                  <a:pt x="106" y="353"/>
                </a:lnTo>
                <a:lnTo>
                  <a:pt x="89" y="384"/>
                </a:lnTo>
                <a:lnTo>
                  <a:pt x="72" y="416"/>
                </a:lnTo>
                <a:lnTo>
                  <a:pt x="58" y="448"/>
                </a:lnTo>
                <a:lnTo>
                  <a:pt x="44" y="481"/>
                </a:lnTo>
                <a:lnTo>
                  <a:pt x="33" y="515"/>
                </a:lnTo>
                <a:lnTo>
                  <a:pt x="23" y="550"/>
                </a:lnTo>
                <a:lnTo>
                  <a:pt x="15" y="587"/>
                </a:lnTo>
                <a:lnTo>
                  <a:pt x="8" y="623"/>
                </a:lnTo>
                <a:lnTo>
                  <a:pt x="4" y="660"/>
                </a:lnTo>
                <a:lnTo>
                  <a:pt x="1" y="697"/>
                </a:lnTo>
                <a:lnTo>
                  <a:pt x="0" y="735"/>
                </a:lnTo>
                <a:lnTo>
                  <a:pt x="0" y="735"/>
                </a:lnTo>
                <a:lnTo>
                  <a:pt x="0" y="754"/>
                </a:lnTo>
                <a:lnTo>
                  <a:pt x="2" y="775"/>
                </a:lnTo>
                <a:lnTo>
                  <a:pt x="5" y="796"/>
                </a:lnTo>
                <a:lnTo>
                  <a:pt x="8" y="819"/>
                </a:lnTo>
                <a:lnTo>
                  <a:pt x="13" y="842"/>
                </a:lnTo>
                <a:lnTo>
                  <a:pt x="18" y="866"/>
                </a:lnTo>
                <a:lnTo>
                  <a:pt x="24" y="891"/>
                </a:lnTo>
                <a:lnTo>
                  <a:pt x="31" y="917"/>
                </a:lnTo>
                <a:lnTo>
                  <a:pt x="48" y="970"/>
                </a:lnTo>
                <a:lnTo>
                  <a:pt x="68" y="1027"/>
                </a:lnTo>
                <a:lnTo>
                  <a:pt x="90" y="1085"/>
                </a:lnTo>
                <a:lnTo>
                  <a:pt x="115" y="1145"/>
                </a:lnTo>
                <a:lnTo>
                  <a:pt x="141" y="1207"/>
                </a:lnTo>
                <a:lnTo>
                  <a:pt x="170" y="1270"/>
                </a:lnTo>
                <a:lnTo>
                  <a:pt x="200" y="1334"/>
                </a:lnTo>
                <a:lnTo>
                  <a:pt x="232" y="1398"/>
                </a:lnTo>
                <a:lnTo>
                  <a:pt x="266" y="1463"/>
                </a:lnTo>
                <a:lnTo>
                  <a:pt x="299" y="1527"/>
                </a:lnTo>
                <a:lnTo>
                  <a:pt x="333" y="1591"/>
                </a:lnTo>
                <a:lnTo>
                  <a:pt x="368" y="1654"/>
                </a:lnTo>
                <a:lnTo>
                  <a:pt x="436" y="1777"/>
                </a:lnTo>
                <a:lnTo>
                  <a:pt x="502" y="1891"/>
                </a:lnTo>
                <a:lnTo>
                  <a:pt x="564" y="1996"/>
                </a:lnTo>
                <a:lnTo>
                  <a:pt x="620" y="2087"/>
                </a:lnTo>
                <a:lnTo>
                  <a:pt x="667" y="2163"/>
                </a:lnTo>
                <a:lnTo>
                  <a:pt x="703" y="2220"/>
                </a:lnTo>
                <a:lnTo>
                  <a:pt x="736" y="2270"/>
                </a:lnTo>
                <a:lnTo>
                  <a:pt x="736" y="2270"/>
                </a:lnTo>
                <a:lnTo>
                  <a:pt x="767" y="2220"/>
                </a:lnTo>
                <a:lnTo>
                  <a:pt x="803" y="2163"/>
                </a:lnTo>
                <a:lnTo>
                  <a:pt x="850" y="2087"/>
                </a:lnTo>
                <a:lnTo>
                  <a:pt x="906" y="1996"/>
                </a:lnTo>
                <a:lnTo>
                  <a:pt x="968" y="1891"/>
                </a:lnTo>
                <a:lnTo>
                  <a:pt x="1034" y="1777"/>
                </a:lnTo>
                <a:lnTo>
                  <a:pt x="1102" y="1654"/>
                </a:lnTo>
                <a:lnTo>
                  <a:pt x="1137" y="1591"/>
                </a:lnTo>
                <a:lnTo>
                  <a:pt x="1171" y="1527"/>
                </a:lnTo>
                <a:lnTo>
                  <a:pt x="1204" y="1463"/>
                </a:lnTo>
                <a:lnTo>
                  <a:pt x="1238" y="1398"/>
                </a:lnTo>
                <a:lnTo>
                  <a:pt x="1270" y="1334"/>
                </a:lnTo>
                <a:lnTo>
                  <a:pt x="1300" y="1270"/>
                </a:lnTo>
                <a:lnTo>
                  <a:pt x="1329" y="1207"/>
                </a:lnTo>
                <a:lnTo>
                  <a:pt x="1356" y="1145"/>
                </a:lnTo>
                <a:lnTo>
                  <a:pt x="1380" y="1085"/>
                </a:lnTo>
                <a:lnTo>
                  <a:pt x="1403" y="1027"/>
                </a:lnTo>
                <a:lnTo>
                  <a:pt x="1422" y="970"/>
                </a:lnTo>
                <a:lnTo>
                  <a:pt x="1439" y="917"/>
                </a:lnTo>
                <a:lnTo>
                  <a:pt x="1446" y="891"/>
                </a:lnTo>
                <a:lnTo>
                  <a:pt x="1452" y="866"/>
                </a:lnTo>
                <a:lnTo>
                  <a:pt x="1458" y="842"/>
                </a:lnTo>
                <a:lnTo>
                  <a:pt x="1462" y="819"/>
                </a:lnTo>
                <a:lnTo>
                  <a:pt x="1466" y="796"/>
                </a:lnTo>
                <a:lnTo>
                  <a:pt x="1468" y="775"/>
                </a:lnTo>
                <a:lnTo>
                  <a:pt x="1470" y="754"/>
                </a:lnTo>
                <a:lnTo>
                  <a:pt x="1470" y="735"/>
                </a:lnTo>
                <a:lnTo>
                  <a:pt x="1470" y="735"/>
                </a:lnTo>
                <a:lnTo>
                  <a:pt x="1469" y="697"/>
                </a:lnTo>
                <a:lnTo>
                  <a:pt x="1466" y="660"/>
                </a:lnTo>
                <a:lnTo>
                  <a:pt x="1462" y="623"/>
                </a:lnTo>
                <a:lnTo>
                  <a:pt x="1455" y="587"/>
                </a:lnTo>
                <a:lnTo>
                  <a:pt x="1447" y="550"/>
                </a:lnTo>
                <a:lnTo>
                  <a:pt x="1437" y="515"/>
                </a:lnTo>
                <a:lnTo>
                  <a:pt x="1426" y="481"/>
                </a:lnTo>
                <a:lnTo>
                  <a:pt x="1413" y="448"/>
                </a:lnTo>
                <a:lnTo>
                  <a:pt x="1398" y="416"/>
                </a:lnTo>
                <a:lnTo>
                  <a:pt x="1382" y="384"/>
                </a:lnTo>
                <a:lnTo>
                  <a:pt x="1364" y="353"/>
                </a:lnTo>
                <a:lnTo>
                  <a:pt x="1345" y="323"/>
                </a:lnTo>
                <a:lnTo>
                  <a:pt x="1324" y="295"/>
                </a:lnTo>
                <a:lnTo>
                  <a:pt x="1303" y="267"/>
                </a:lnTo>
                <a:lnTo>
                  <a:pt x="1280" y="240"/>
                </a:lnTo>
                <a:lnTo>
                  <a:pt x="1255" y="215"/>
                </a:lnTo>
                <a:lnTo>
                  <a:pt x="1230" y="191"/>
                </a:lnTo>
                <a:lnTo>
                  <a:pt x="1202" y="168"/>
                </a:lnTo>
                <a:lnTo>
                  <a:pt x="1175" y="146"/>
                </a:lnTo>
                <a:lnTo>
                  <a:pt x="1146" y="125"/>
                </a:lnTo>
                <a:lnTo>
                  <a:pt x="1116" y="106"/>
                </a:lnTo>
                <a:lnTo>
                  <a:pt x="1085" y="89"/>
                </a:lnTo>
                <a:lnTo>
                  <a:pt x="1054" y="72"/>
                </a:lnTo>
                <a:lnTo>
                  <a:pt x="1021" y="58"/>
                </a:lnTo>
                <a:lnTo>
                  <a:pt x="988" y="45"/>
                </a:lnTo>
                <a:lnTo>
                  <a:pt x="954" y="33"/>
                </a:lnTo>
                <a:lnTo>
                  <a:pt x="919" y="23"/>
                </a:lnTo>
                <a:lnTo>
                  <a:pt x="883" y="15"/>
                </a:lnTo>
                <a:lnTo>
                  <a:pt x="847" y="8"/>
                </a:lnTo>
                <a:lnTo>
                  <a:pt x="811" y="4"/>
                </a:lnTo>
                <a:lnTo>
                  <a:pt x="773" y="1"/>
                </a:lnTo>
                <a:lnTo>
                  <a:pt x="736" y="0"/>
                </a:lnTo>
                <a:close/>
                <a:moveTo>
                  <a:pt x="736" y="1030"/>
                </a:moveTo>
                <a:lnTo>
                  <a:pt x="736" y="1030"/>
                </a:lnTo>
                <a:lnTo>
                  <a:pt x="720" y="1030"/>
                </a:lnTo>
                <a:lnTo>
                  <a:pt x="705" y="1029"/>
                </a:lnTo>
                <a:lnTo>
                  <a:pt x="691" y="1027"/>
                </a:lnTo>
                <a:lnTo>
                  <a:pt x="677" y="1024"/>
                </a:lnTo>
                <a:lnTo>
                  <a:pt x="663" y="1021"/>
                </a:lnTo>
                <a:lnTo>
                  <a:pt x="650" y="1017"/>
                </a:lnTo>
                <a:lnTo>
                  <a:pt x="636" y="1013"/>
                </a:lnTo>
                <a:lnTo>
                  <a:pt x="623" y="1008"/>
                </a:lnTo>
                <a:lnTo>
                  <a:pt x="611" y="1002"/>
                </a:lnTo>
                <a:lnTo>
                  <a:pt x="598" y="996"/>
                </a:lnTo>
                <a:lnTo>
                  <a:pt x="586" y="989"/>
                </a:lnTo>
                <a:lnTo>
                  <a:pt x="575" y="981"/>
                </a:lnTo>
                <a:lnTo>
                  <a:pt x="564" y="973"/>
                </a:lnTo>
                <a:lnTo>
                  <a:pt x="553" y="965"/>
                </a:lnTo>
                <a:lnTo>
                  <a:pt x="542" y="956"/>
                </a:lnTo>
                <a:lnTo>
                  <a:pt x="533" y="946"/>
                </a:lnTo>
                <a:lnTo>
                  <a:pt x="523" y="936"/>
                </a:lnTo>
                <a:lnTo>
                  <a:pt x="514" y="926"/>
                </a:lnTo>
                <a:lnTo>
                  <a:pt x="506" y="915"/>
                </a:lnTo>
                <a:lnTo>
                  <a:pt x="498" y="904"/>
                </a:lnTo>
                <a:lnTo>
                  <a:pt x="490" y="892"/>
                </a:lnTo>
                <a:lnTo>
                  <a:pt x="483" y="880"/>
                </a:lnTo>
                <a:lnTo>
                  <a:pt x="477" y="868"/>
                </a:lnTo>
                <a:lnTo>
                  <a:pt x="471" y="856"/>
                </a:lnTo>
                <a:lnTo>
                  <a:pt x="466" y="843"/>
                </a:lnTo>
                <a:lnTo>
                  <a:pt x="462" y="829"/>
                </a:lnTo>
                <a:lnTo>
                  <a:pt x="458" y="816"/>
                </a:lnTo>
                <a:lnTo>
                  <a:pt x="455" y="802"/>
                </a:lnTo>
                <a:lnTo>
                  <a:pt x="452" y="788"/>
                </a:lnTo>
                <a:lnTo>
                  <a:pt x="450" y="774"/>
                </a:lnTo>
                <a:lnTo>
                  <a:pt x="449" y="759"/>
                </a:lnTo>
                <a:lnTo>
                  <a:pt x="449" y="744"/>
                </a:lnTo>
                <a:lnTo>
                  <a:pt x="449" y="744"/>
                </a:lnTo>
                <a:lnTo>
                  <a:pt x="449" y="730"/>
                </a:lnTo>
                <a:lnTo>
                  <a:pt x="450" y="715"/>
                </a:lnTo>
                <a:lnTo>
                  <a:pt x="452" y="701"/>
                </a:lnTo>
                <a:lnTo>
                  <a:pt x="455" y="687"/>
                </a:lnTo>
                <a:lnTo>
                  <a:pt x="458" y="673"/>
                </a:lnTo>
                <a:lnTo>
                  <a:pt x="462" y="659"/>
                </a:lnTo>
                <a:lnTo>
                  <a:pt x="466" y="646"/>
                </a:lnTo>
                <a:lnTo>
                  <a:pt x="471" y="633"/>
                </a:lnTo>
                <a:lnTo>
                  <a:pt x="477" y="620"/>
                </a:lnTo>
                <a:lnTo>
                  <a:pt x="483" y="608"/>
                </a:lnTo>
                <a:lnTo>
                  <a:pt x="490" y="596"/>
                </a:lnTo>
                <a:lnTo>
                  <a:pt x="498" y="584"/>
                </a:lnTo>
                <a:lnTo>
                  <a:pt x="506" y="573"/>
                </a:lnTo>
                <a:lnTo>
                  <a:pt x="514" y="561"/>
                </a:lnTo>
                <a:lnTo>
                  <a:pt x="523" y="551"/>
                </a:lnTo>
                <a:lnTo>
                  <a:pt x="533" y="541"/>
                </a:lnTo>
                <a:lnTo>
                  <a:pt x="542" y="532"/>
                </a:lnTo>
                <a:lnTo>
                  <a:pt x="553" y="523"/>
                </a:lnTo>
                <a:lnTo>
                  <a:pt x="564" y="514"/>
                </a:lnTo>
                <a:lnTo>
                  <a:pt x="575" y="506"/>
                </a:lnTo>
                <a:lnTo>
                  <a:pt x="586" y="499"/>
                </a:lnTo>
                <a:lnTo>
                  <a:pt x="598" y="492"/>
                </a:lnTo>
                <a:lnTo>
                  <a:pt x="611" y="486"/>
                </a:lnTo>
                <a:lnTo>
                  <a:pt x="623" y="480"/>
                </a:lnTo>
                <a:lnTo>
                  <a:pt x="636" y="475"/>
                </a:lnTo>
                <a:lnTo>
                  <a:pt x="650" y="470"/>
                </a:lnTo>
                <a:lnTo>
                  <a:pt x="663" y="466"/>
                </a:lnTo>
                <a:lnTo>
                  <a:pt x="677" y="463"/>
                </a:lnTo>
                <a:lnTo>
                  <a:pt x="691" y="461"/>
                </a:lnTo>
                <a:lnTo>
                  <a:pt x="705" y="459"/>
                </a:lnTo>
                <a:lnTo>
                  <a:pt x="720" y="458"/>
                </a:lnTo>
                <a:lnTo>
                  <a:pt x="736" y="457"/>
                </a:lnTo>
                <a:lnTo>
                  <a:pt x="736" y="457"/>
                </a:lnTo>
                <a:lnTo>
                  <a:pt x="750" y="458"/>
                </a:lnTo>
                <a:lnTo>
                  <a:pt x="765" y="459"/>
                </a:lnTo>
                <a:lnTo>
                  <a:pt x="779" y="461"/>
                </a:lnTo>
                <a:lnTo>
                  <a:pt x="793" y="463"/>
                </a:lnTo>
                <a:lnTo>
                  <a:pt x="807" y="466"/>
                </a:lnTo>
                <a:lnTo>
                  <a:pt x="821" y="470"/>
                </a:lnTo>
                <a:lnTo>
                  <a:pt x="834" y="475"/>
                </a:lnTo>
                <a:lnTo>
                  <a:pt x="847" y="480"/>
                </a:lnTo>
                <a:lnTo>
                  <a:pt x="860" y="486"/>
                </a:lnTo>
                <a:lnTo>
                  <a:pt x="872" y="492"/>
                </a:lnTo>
                <a:lnTo>
                  <a:pt x="884" y="499"/>
                </a:lnTo>
                <a:lnTo>
                  <a:pt x="895" y="506"/>
                </a:lnTo>
                <a:lnTo>
                  <a:pt x="907" y="514"/>
                </a:lnTo>
                <a:lnTo>
                  <a:pt x="917" y="523"/>
                </a:lnTo>
                <a:lnTo>
                  <a:pt x="928" y="532"/>
                </a:lnTo>
                <a:lnTo>
                  <a:pt x="938" y="541"/>
                </a:lnTo>
                <a:lnTo>
                  <a:pt x="947" y="551"/>
                </a:lnTo>
                <a:lnTo>
                  <a:pt x="956" y="561"/>
                </a:lnTo>
                <a:lnTo>
                  <a:pt x="965" y="573"/>
                </a:lnTo>
                <a:lnTo>
                  <a:pt x="973" y="584"/>
                </a:lnTo>
                <a:lnTo>
                  <a:pt x="980" y="596"/>
                </a:lnTo>
                <a:lnTo>
                  <a:pt x="987" y="608"/>
                </a:lnTo>
                <a:lnTo>
                  <a:pt x="993" y="620"/>
                </a:lnTo>
                <a:lnTo>
                  <a:pt x="999" y="633"/>
                </a:lnTo>
                <a:lnTo>
                  <a:pt x="1004" y="646"/>
                </a:lnTo>
                <a:lnTo>
                  <a:pt x="1009" y="659"/>
                </a:lnTo>
                <a:lnTo>
                  <a:pt x="1012" y="673"/>
                </a:lnTo>
                <a:lnTo>
                  <a:pt x="1016" y="687"/>
                </a:lnTo>
                <a:lnTo>
                  <a:pt x="1018" y="701"/>
                </a:lnTo>
                <a:lnTo>
                  <a:pt x="1020" y="715"/>
                </a:lnTo>
                <a:lnTo>
                  <a:pt x="1021" y="730"/>
                </a:lnTo>
                <a:lnTo>
                  <a:pt x="1021" y="744"/>
                </a:lnTo>
                <a:lnTo>
                  <a:pt x="1021" y="744"/>
                </a:lnTo>
                <a:lnTo>
                  <a:pt x="1021" y="759"/>
                </a:lnTo>
                <a:lnTo>
                  <a:pt x="1020" y="774"/>
                </a:lnTo>
                <a:lnTo>
                  <a:pt x="1018" y="788"/>
                </a:lnTo>
                <a:lnTo>
                  <a:pt x="1016" y="802"/>
                </a:lnTo>
                <a:lnTo>
                  <a:pt x="1012" y="816"/>
                </a:lnTo>
                <a:lnTo>
                  <a:pt x="1009" y="829"/>
                </a:lnTo>
                <a:lnTo>
                  <a:pt x="1004" y="843"/>
                </a:lnTo>
                <a:lnTo>
                  <a:pt x="999" y="856"/>
                </a:lnTo>
                <a:lnTo>
                  <a:pt x="993" y="868"/>
                </a:lnTo>
                <a:lnTo>
                  <a:pt x="987" y="880"/>
                </a:lnTo>
                <a:lnTo>
                  <a:pt x="980" y="892"/>
                </a:lnTo>
                <a:lnTo>
                  <a:pt x="973" y="904"/>
                </a:lnTo>
                <a:lnTo>
                  <a:pt x="965" y="915"/>
                </a:lnTo>
                <a:lnTo>
                  <a:pt x="956" y="926"/>
                </a:lnTo>
                <a:lnTo>
                  <a:pt x="947" y="936"/>
                </a:lnTo>
                <a:lnTo>
                  <a:pt x="938" y="946"/>
                </a:lnTo>
                <a:lnTo>
                  <a:pt x="928" y="956"/>
                </a:lnTo>
                <a:lnTo>
                  <a:pt x="917" y="965"/>
                </a:lnTo>
                <a:lnTo>
                  <a:pt x="907" y="973"/>
                </a:lnTo>
                <a:lnTo>
                  <a:pt x="895" y="981"/>
                </a:lnTo>
                <a:lnTo>
                  <a:pt x="884" y="989"/>
                </a:lnTo>
                <a:lnTo>
                  <a:pt x="872" y="996"/>
                </a:lnTo>
                <a:lnTo>
                  <a:pt x="860" y="1002"/>
                </a:lnTo>
                <a:lnTo>
                  <a:pt x="847" y="1008"/>
                </a:lnTo>
                <a:lnTo>
                  <a:pt x="834" y="1013"/>
                </a:lnTo>
                <a:lnTo>
                  <a:pt x="821" y="1017"/>
                </a:lnTo>
                <a:lnTo>
                  <a:pt x="807" y="1021"/>
                </a:lnTo>
                <a:lnTo>
                  <a:pt x="793" y="1024"/>
                </a:lnTo>
                <a:lnTo>
                  <a:pt x="779" y="1027"/>
                </a:lnTo>
                <a:lnTo>
                  <a:pt x="765" y="1029"/>
                </a:lnTo>
                <a:lnTo>
                  <a:pt x="750" y="1030"/>
                </a:lnTo>
                <a:lnTo>
                  <a:pt x="736" y="1030"/>
                </a:lnTo>
                <a:close/>
              </a:path>
            </a:pathLst>
          </a:custGeom>
          <a:solidFill>
            <a:schemeClr val="bg1">
              <a:lumMod val="20000"/>
              <a:lumOff val="80000"/>
            </a:schemeClr>
          </a:solidFill>
          <a:ln>
            <a:noFill/>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endParaRPr lang="en-US" sz="1939">
              <a:solidFill>
                <a:srgbClr val="646464"/>
              </a:solidFill>
              <a:latin typeface="EYInterstate Light" panose="02000506000000020004" pitchFamily="2" charset="0"/>
            </a:endParaRPr>
          </a:p>
        </p:txBody>
      </p:sp>
      <p:sp>
        <p:nvSpPr>
          <p:cNvPr id="51" name="Oval 50">
            <a:extLst>
              <a:ext uri="{FF2B5EF4-FFF2-40B4-BE49-F238E27FC236}">
                <a16:creationId xmlns:a16="http://schemas.microsoft.com/office/drawing/2014/main" id="{FF93DF83-8B3F-4295-8325-B0EC5B76F683}"/>
              </a:ext>
            </a:extLst>
          </p:cNvPr>
          <p:cNvSpPr/>
          <p:nvPr/>
        </p:nvSpPr>
        <p:spPr>
          <a:xfrm>
            <a:off x="6862532" y="3660476"/>
            <a:ext cx="165144" cy="150183"/>
          </a:xfrm>
          <a:prstGeom prst="ellipse">
            <a:avLst/>
          </a:prstGeom>
          <a:solidFill>
            <a:schemeClr val="bg1">
              <a:lumMod val="9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EYInterstate Light" panose="02000506000000020004" pitchFamily="2" charset="0"/>
            </a:endParaRPr>
          </a:p>
        </p:txBody>
      </p:sp>
      <p:sp>
        <p:nvSpPr>
          <p:cNvPr id="52" name="Freeform 32">
            <a:extLst>
              <a:ext uri="{FF2B5EF4-FFF2-40B4-BE49-F238E27FC236}">
                <a16:creationId xmlns:a16="http://schemas.microsoft.com/office/drawing/2014/main" id="{C8B7C7C5-9064-42B3-AEB5-4753955BF4B4}"/>
              </a:ext>
            </a:extLst>
          </p:cNvPr>
          <p:cNvSpPr>
            <a:spLocks noChangeAspect="1" noEditPoints="1"/>
          </p:cNvSpPr>
          <p:nvPr/>
        </p:nvSpPr>
        <p:spPr bwMode="auto">
          <a:xfrm>
            <a:off x="6916003" y="3686572"/>
            <a:ext cx="61732" cy="97991"/>
          </a:xfrm>
          <a:custGeom>
            <a:avLst/>
            <a:gdLst>
              <a:gd name="T0" fmla="*/ 623 w 1470"/>
              <a:gd name="T1" fmla="*/ 8 h 2270"/>
              <a:gd name="T2" fmla="*/ 449 w 1470"/>
              <a:gd name="T3" fmla="*/ 58 h 2270"/>
              <a:gd name="T4" fmla="*/ 296 w 1470"/>
              <a:gd name="T5" fmla="*/ 146 h 2270"/>
              <a:gd name="T6" fmla="*/ 167 w 1470"/>
              <a:gd name="T7" fmla="*/ 267 h 2270"/>
              <a:gd name="T8" fmla="*/ 72 w 1470"/>
              <a:gd name="T9" fmla="*/ 416 h 2270"/>
              <a:gd name="T10" fmla="*/ 15 w 1470"/>
              <a:gd name="T11" fmla="*/ 587 h 2270"/>
              <a:gd name="T12" fmla="*/ 0 w 1470"/>
              <a:gd name="T13" fmla="*/ 735 h 2270"/>
              <a:gd name="T14" fmla="*/ 13 w 1470"/>
              <a:gd name="T15" fmla="*/ 842 h 2270"/>
              <a:gd name="T16" fmla="*/ 68 w 1470"/>
              <a:gd name="T17" fmla="*/ 1027 h 2270"/>
              <a:gd name="T18" fmla="*/ 200 w 1470"/>
              <a:gd name="T19" fmla="*/ 1334 h 2270"/>
              <a:gd name="T20" fmla="*/ 368 w 1470"/>
              <a:gd name="T21" fmla="*/ 1654 h 2270"/>
              <a:gd name="T22" fmla="*/ 667 w 1470"/>
              <a:gd name="T23" fmla="*/ 2163 h 2270"/>
              <a:gd name="T24" fmla="*/ 803 w 1470"/>
              <a:gd name="T25" fmla="*/ 2163 h 2270"/>
              <a:gd name="T26" fmla="*/ 1102 w 1470"/>
              <a:gd name="T27" fmla="*/ 1654 h 2270"/>
              <a:gd name="T28" fmla="*/ 1270 w 1470"/>
              <a:gd name="T29" fmla="*/ 1334 h 2270"/>
              <a:gd name="T30" fmla="*/ 1403 w 1470"/>
              <a:gd name="T31" fmla="*/ 1027 h 2270"/>
              <a:gd name="T32" fmla="*/ 1458 w 1470"/>
              <a:gd name="T33" fmla="*/ 842 h 2270"/>
              <a:gd name="T34" fmla="*/ 1470 w 1470"/>
              <a:gd name="T35" fmla="*/ 735 h 2270"/>
              <a:gd name="T36" fmla="*/ 1455 w 1470"/>
              <a:gd name="T37" fmla="*/ 587 h 2270"/>
              <a:gd name="T38" fmla="*/ 1398 w 1470"/>
              <a:gd name="T39" fmla="*/ 416 h 2270"/>
              <a:gd name="T40" fmla="*/ 1303 w 1470"/>
              <a:gd name="T41" fmla="*/ 267 h 2270"/>
              <a:gd name="T42" fmla="*/ 1175 w 1470"/>
              <a:gd name="T43" fmla="*/ 146 h 2270"/>
              <a:gd name="T44" fmla="*/ 1021 w 1470"/>
              <a:gd name="T45" fmla="*/ 58 h 2270"/>
              <a:gd name="T46" fmla="*/ 847 w 1470"/>
              <a:gd name="T47" fmla="*/ 8 h 2270"/>
              <a:gd name="T48" fmla="*/ 736 w 1470"/>
              <a:gd name="T49" fmla="*/ 1030 h 2270"/>
              <a:gd name="T50" fmla="*/ 663 w 1470"/>
              <a:gd name="T51" fmla="*/ 1021 h 2270"/>
              <a:gd name="T52" fmla="*/ 598 w 1470"/>
              <a:gd name="T53" fmla="*/ 996 h 2270"/>
              <a:gd name="T54" fmla="*/ 542 w 1470"/>
              <a:gd name="T55" fmla="*/ 956 h 2270"/>
              <a:gd name="T56" fmla="*/ 498 w 1470"/>
              <a:gd name="T57" fmla="*/ 904 h 2270"/>
              <a:gd name="T58" fmla="*/ 466 w 1470"/>
              <a:gd name="T59" fmla="*/ 843 h 2270"/>
              <a:gd name="T60" fmla="*/ 450 w 1470"/>
              <a:gd name="T61" fmla="*/ 774 h 2270"/>
              <a:gd name="T62" fmla="*/ 450 w 1470"/>
              <a:gd name="T63" fmla="*/ 715 h 2270"/>
              <a:gd name="T64" fmla="*/ 466 w 1470"/>
              <a:gd name="T65" fmla="*/ 646 h 2270"/>
              <a:gd name="T66" fmla="*/ 498 w 1470"/>
              <a:gd name="T67" fmla="*/ 584 h 2270"/>
              <a:gd name="T68" fmla="*/ 542 w 1470"/>
              <a:gd name="T69" fmla="*/ 532 h 2270"/>
              <a:gd name="T70" fmla="*/ 598 w 1470"/>
              <a:gd name="T71" fmla="*/ 492 h 2270"/>
              <a:gd name="T72" fmla="*/ 663 w 1470"/>
              <a:gd name="T73" fmla="*/ 466 h 2270"/>
              <a:gd name="T74" fmla="*/ 736 w 1470"/>
              <a:gd name="T75" fmla="*/ 457 h 2270"/>
              <a:gd name="T76" fmla="*/ 793 w 1470"/>
              <a:gd name="T77" fmla="*/ 463 h 2270"/>
              <a:gd name="T78" fmla="*/ 860 w 1470"/>
              <a:gd name="T79" fmla="*/ 486 h 2270"/>
              <a:gd name="T80" fmla="*/ 917 w 1470"/>
              <a:gd name="T81" fmla="*/ 523 h 2270"/>
              <a:gd name="T82" fmla="*/ 965 w 1470"/>
              <a:gd name="T83" fmla="*/ 573 h 2270"/>
              <a:gd name="T84" fmla="*/ 999 w 1470"/>
              <a:gd name="T85" fmla="*/ 633 h 2270"/>
              <a:gd name="T86" fmla="*/ 1018 w 1470"/>
              <a:gd name="T87" fmla="*/ 701 h 2270"/>
              <a:gd name="T88" fmla="*/ 1021 w 1470"/>
              <a:gd name="T89" fmla="*/ 759 h 2270"/>
              <a:gd name="T90" fmla="*/ 1009 w 1470"/>
              <a:gd name="T91" fmla="*/ 829 h 2270"/>
              <a:gd name="T92" fmla="*/ 980 w 1470"/>
              <a:gd name="T93" fmla="*/ 892 h 2270"/>
              <a:gd name="T94" fmla="*/ 938 w 1470"/>
              <a:gd name="T95" fmla="*/ 946 h 2270"/>
              <a:gd name="T96" fmla="*/ 884 w 1470"/>
              <a:gd name="T97" fmla="*/ 989 h 2270"/>
              <a:gd name="T98" fmla="*/ 821 w 1470"/>
              <a:gd name="T99" fmla="*/ 1017 h 2270"/>
              <a:gd name="T100" fmla="*/ 750 w 1470"/>
              <a:gd name="T101" fmla="*/ 1030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0" h="2270">
                <a:moveTo>
                  <a:pt x="736" y="0"/>
                </a:moveTo>
                <a:lnTo>
                  <a:pt x="736" y="0"/>
                </a:lnTo>
                <a:lnTo>
                  <a:pt x="697" y="1"/>
                </a:lnTo>
                <a:lnTo>
                  <a:pt x="660" y="4"/>
                </a:lnTo>
                <a:lnTo>
                  <a:pt x="623" y="8"/>
                </a:lnTo>
                <a:lnTo>
                  <a:pt x="587" y="15"/>
                </a:lnTo>
                <a:lnTo>
                  <a:pt x="551" y="23"/>
                </a:lnTo>
                <a:lnTo>
                  <a:pt x="516" y="33"/>
                </a:lnTo>
                <a:lnTo>
                  <a:pt x="482" y="45"/>
                </a:lnTo>
                <a:lnTo>
                  <a:pt x="449" y="58"/>
                </a:lnTo>
                <a:lnTo>
                  <a:pt x="417" y="72"/>
                </a:lnTo>
                <a:lnTo>
                  <a:pt x="385" y="89"/>
                </a:lnTo>
                <a:lnTo>
                  <a:pt x="354" y="106"/>
                </a:lnTo>
                <a:lnTo>
                  <a:pt x="324" y="125"/>
                </a:lnTo>
                <a:lnTo>
                  <a:pt x="296" y="146"/>
                </a:lnTo>
                <a:lnTo>
                  <a:pt x="268" y="168"/>
                </a:lnTo>
                <a:lnTo>
                  <a:pt x="240" y="191"/>
                </a:lnTo>
                <a:lnTo>
                  <a:pt x="215" y="215"/>
                </a:lnTo>
                <a:lnTo>
                  <a:pt x="191" y="240"/>
                </a:lnTo>
                <a:lnTo>
                  <a:pt x="167" y="267"/>
                </a:lnTo>
                <a:lnTo>
                  <a:pt x="146" y="295"/>
                </a:lnTo>
                <a:lnTo>
                  <a:pt x="125" y="323"/>
                </a:lnTo>
                <a:lnTo>
                  <a:pt x="106" y="353"/>
                </a:lnTo>
                <a:lnTo>
                  <a:pt x="89" y="384"/>
                </a:lnTo>
                <a:lnTo>
                  <a:pt x="72" y="416"/>
                </a:lnTo>
                <a:lnTo>
                  <a:pt x="58" y="448"/>
                </a:lnTo>
                <a:lnTo>
                  <a:pt x="44" y="481"/>
                </a:lnTo>
                <a:lnTo>
                  <a:pt x="33" y="515"/>
                </a:lnTo>
                <a:lnTo>
                  <a:pt x="23" y="550"/>
                </a:lnTo>
                <a:lnTo>
                  <a:pt x="15" y="587"/>
                </a:lnTo>
                <a:lnTo>
                  <a:pt x="8" y="623"/>
                </a:lnTo>
                <a:lnTo>
                  <a:pt x="4" y="660"/>
                </a:lnTo>
                <a:lnTo>
                  <a:pt x="1" y="697"/>
                </a:lnTo>
                <a:lnTo>
                  <a:pt x="0" y="735"/>
                </a:lnTo>
                <a:lnTo>
                  <a:pt x="0" y="735"/>
                </a:lnTo>
                <a:lnTo>
                  <a:pt x="0" y="754"/>
                </a:lnTo>
                <a:lnTo>
                  <a:pt x="2" y="775"/>
                </a:lnTo>
                <a:lnTo>
                  <a:pt x="5" y="796"/>
                </a:lnTo>
                <a:lnTo>
                  <a:pt x="8" y="819"/>
                </a:lnTo>
                <a:lnTo>
                  <a:pt x="13" y="842"/>
                </a:lnTo>
                <a:lnTo>
                  <a:pt x="18" y="866"/>
                </a:lnTo>
                <a:lnTo>
                  <a:pt x="24" y="891"/>
                </a:lnTo>
                <a:lnTo>
                  <a:pt x="31" y="917"/>
                </a:lnTo>
                <a:lnTo>
                  <a:pt x="48" y="970"/>
                </a:lnTo>
                <a:lnTo>
                  <a:pt x="68" y="1027"/>
                </a:lnTo>
                <a:lnTo>
                  <a:pt x="90" y="1085"/>
                </a:lnTo>
                <a:lnTo>
                  <a:pt x="115" y="1145"/>
                </a:lnTo>
                <a:lnTo>
                  <a:pt x="141" y="1207"/>
                </a:lnTo>
                <a:lnTo>
                  <a:pt x="170" y="1270"/>
                </a:lnTo>
                <a:lnTo>
                  <a:pt x="200" y="1334"/>
                </a:lnTo>
                <a:lnTo>
                  <a:pt x="232" y="1398"/>
                </a:lnTo>
                <a:lnTo>
                  <a:pt x="266" y="1463"/>
                </a:lnTo>
                <a:lnTo>
                  <a:pt x="299" y="1527"/>
                </a:lnTo>
                <a:lnTo>
                  <a:pt x="333" y="1591"/>
                </a:lnTo>
                <a:lnTo>
                  <a:pt x="368" y="1654"/>
                </a:lnTo>
                <a:lnTo>
                  <a:pt x="436" y="1777"/>
                </a:lnTo>
                <a:lnTo>
                  <a:pt x="502" y="1891"/>
                </a:lnTo>
                <a:lnTo>
                  <a:pt x="564" y="1996"/>
                </a:lnTo>
                <a:lnTo>
                  <a:pt x="620" y="2087"/>
                </a:lnTo>
                <a:lnTo>
                  <a:pt x="667" y="2163"/>
                </a:lnTo>
                <a:lnTo>
                  <a:pt x="703" y="2220"/>
                </a:lnTo>
                <a:lnTo>
                  <a:pt x="736" y="2270"/>
                </a:lnTo>
                <a:lnTo>
                  <a:pt x="736" y="2270"/>
                </a:lnTo>
                <a:lnTo>
                  <a:pt x="767" y="2220"/>
                </a:lnTo>
                <a:lnTo>
                  <a:pt x="803" y="2163"/>
                </a:lnTo>
                <a:lnTo>
                  <a:pt x="850" y="2087"/>
                </a:lnTo>
                <a:lnTo>
                  <a:pt x="906" y="1996"/>
                </a:lnTo>
                <a:lnTo>
                  <a:pt x="968" y="1891"/>
                </a:lnTo>
                <a:lnTo>
                  <a:pt x="1034" y="1777"/>
                </a:lnTo>
                <a:lnTo>
                  <a:pt x="1102" y="1654"/>
                </a:lnTo>
                <a:lnTo>
                  <a:pt x="1137" y="1591"/>
                </a:lnTo>
                <a:lnTo>
                  <a:pt x="1171" y="1527"/>
                </a:lnTo>
                <a:lnTo>
                  <a:pt x="1204" y="1463"/>
                </a:lnTo>
                <a:lnTo>
                  <a:pt x="1238" y="1398"/>
                </a:lnTo>
                <a:lnTo>
                  <a:pt x="1270" y="1334"/>
                </a:lnTo>
                <a:lnTo>
                  <a:pt x="1300" y="1270"/>
                </a:lnTo>
                <a:lnTo>
                  <a:pt x="1329" y="1207"/>
                </a:lnTo>
                <a:lnTo>
                  <a:pt x="1356" y="1145"/>
                </a:lnTo>
                <a:lnTo>
                  <a:pt x="1380" y="1085"/>
                </a:lnTo>
                <a:lnTo>
                  <a:pt x="1403" y="1027"/>
                </a:lnTo>
                <a:lnTo>
                  <a:pt x="1422" y="970"/>
                </a:lnTo>
                <a:lnTo>
                  <a:pt x="1439" y="917"/>
                </a:lnTo>
                <a:lnTo>
                  <a:pt x="1446" y="891"/>
                </a:lnTo>
                <a:lnTo>
                  <a:pt x="1452" y="866"/>
                </a:lnTo>
                <a:lnTo>
                  <a:pt x="1458" y="842"/>
                </a:lnTo>
                <a:lnTo>
                  <a:pt x="1462" y="819"/>
                </a:lnTo>
                <a:lnTo>
                  <a:pt x="1466" y="796"/>
                </a:lnTo>
                <a:lnTo>
                  <a:pt x="1468" y="775"/>
                </a:lnTo>
                <a:lnTo>
                  <a:pt x="1470" y="754"/>
                </a:lnTo>
                <a:lnTo>
                  <a:pt x="1470" y="735"/>
                </a:lnTo>
                <a:lnTo>
                  <a:pt x="1470" y="735"/>
                </a:lnTo>
                <a:lnTo>
                  <a:pt x="1469" y="697"/>
                </a:lnTo>
                <a:lnTo>
                  <a:pt x="1466" y="660"/>
                </a:lnTo>
                <a:lnTo>
                  <a:pt x="1462" y="623"/>
                </a:lnTo>
                <a:lnTo>
                  <a:pt x="1455" y="587"/>
                </a:lnTo>
                <a:lnTo>
                  <a:pt x="1447" y="550"/>
                </a:lnTo>
                <a:lnTo>
                  <a:pt x="1437" y="515"/>
                </a:lnTo>
                <a:lnTo>
                  <a:pt x="1426" y="481"/>
                </a:lnTo>
                <a:lnTo>
                  <a:pt x="1413" y="448"/>
                </a:lnTo>
                <a:lnTo>
                  <a:pt x="1398" y="416"/>
                </a:lnTo>
                <a:lnTo>
                  <a:pt x="1382" y="384"/>
                </a:lnTo>
                <a:lnTo>
                  <a:pt x="1364" y="353"/>
                </a:lnTo>
                <a:lnTo>
                  <a:pt x="1345" y="323"/>
                </a:lnTo>
                <a:lnTo>
                  <a:pt x="1324" y="295"/>
                </a:lnTo>
                <a:lnTo>
                  <a:pt x="1303" y="267"/>
                </a:lnTo>
                <a:lnTo>
                  <a:pt x="1280" y="240"/>
                </a:lnTo>
                <a:lnTo>
                  <a:pt x="1255" y="215"/>
                </a:lnTo>
                <a:lnTo>
                  <a:pt x="1230" y="191"/>
                </a:lnTo>
                <a:lnTo>
                  <a:pt x="1202" y="168"/>
                </a:lnTo>
                <a:lnTo>
                  <a:pt x="1175" y="146"/>
                </a:lnTo>
                <a:lnTo>
                  <a:pt x="1146" y="125"/>
                </a:lnTo>
                <a:lnTo>
                  <a:pt x="1116" y="106"/>
                </a:lnTo>
                <a:lnTo>
                  <a:pt x="1085" y="89"/>
                </a:lnTo>
                <a:lnTo>
                  <a:pt x="1054" y="72"/>
                </a:lnTo>
                <a:lnTo>
                  <a:pt x="1021" y="58"/>
                </a:lnTo>
                <a:lnTo>
                  <a:pt x="988" y="45"/>
                </a:lnTo>
                <a:lnTo>
                  <a:pt x="954" y="33"/>
                </a:lnTo>
                <a:lnTo>
                  <a:pt x="919" y="23"/>
                </a:lnTo>
                <a:lnTo>
                  <a:pt x="883" y="15"/>
                </a:lnTo>
                <a:lnTo>
                  <a:pt x="847" y="8"/>
                </a:lnTo>
                <a:lnTo>
                  <a:pt x="811" y="4"/>
                </a:lnTo>
                <a:lnTo>
                  <a:pt x="773" y="1"/>
                </a:lnTo>
                <a:lnTo>
                  <a:pt x="736" y="0"/>
                </a:lnTo>
                <a:close/>
                <a:moveTo>
                  <a:pt x="736" y="1030"/>
                </a:moveTo>
                <a:lnTo>
                  <a:pt x="736" y="1030"/>
                </a:lnTo>
                <a:lnTo>
                  <a:pt x="720" y="1030"/>
                </a:lnTo>
                <a:lnTo>
                  <a:pt x="705" y="1029"/>
                </a:lnTo>
                <a:lnTo>
                  <a:pt x="691" y="1027"/>
                </a:lnTo>
                <a:lnTo>
                  <a:pt x="677" y="1024"/>
                </a:lnTo>
                <a:lnTo>
                  <a:pt x="663" y="1021"/>
                </a:lnTo>
                <a:lnTo>
                  <a:pt x="650" y="1017"/>
                </a:lnTo>
                <a:lnTo>
                  <a:pt x="636" y="1013"/>
                </a:lnTo>
                <a:lnTo>
                  <a:pt x="623" y="1008"/>
                </a:lnTo>
                <a:lnTo>
                  <a:pt x="611" y="1002"/>
                </a:lnTo>
                <a:lnTo>
                  <a:pt x="598" y="996"/>
                </a:lnTo>
                <a:lnTo>
                  <a:pt x="586" y="989"/>
                </a:lnTo>
                <a:lnTo>
                  <a:pt x="575" y="981"/>
                </a:lnTo>
                <a:lnTo>
                  <a:pt x="564" y="973"/>
                </a:lnTo>
                <a:lnTo>
                  <a:pt x="553" y="965"/>
                </a:lnTo>
                <a:lnTo>
                  <a:pt x="542" y="956"/>
                </a:lnTo>
                <a:lnTo>
                  <a:pt x="533" y="946"/>
                </a:lnTo>
                <a:lnTo>
                  <a:pt x="523" y="936"/>
                </a:lnTo>
                <a:lnTo>
                  <a:pt x="514" y="926"/>
                </a:lnTo>
                <a:lnTo>
                  <a:pt x="506" y="915"/>
                </a:lnTo>
                <a:lnTo>
                  <a:pt x="498" y="904"/>
                </a:lnTo>
                <a:lnTo>
                  <a:pt x="490" y="892"/>
                </a:lnTo>
                <a:lnTo>
                  <a:pt x="483" y="880"/>
                </a:lnTo>
                <a:lnTo>
                  <a:pt x="477" y="868"/>
                </a:lnTo>
                <a:lnTo>
                  <a:pt x="471" y="856"/>
                </a:lnTo>
                <a:lnTo>
                  <a:pt x="466" y="843"/>
                </a:lnTo>
                <a:lnTo>
                  <a:pt x="462" y="829"/>
                </a:lnTo>
                <a:lnTo>
                  <a:pt x="458" y="816"/>
                </a:lnTo>
                <a:lnTo>
                  <a:pt x="455" y="802"/>
                </a:lnTo>
                <a:lnTo>
                  <a:pt x="452" y="788"/>
                </a:lnTo>
                <a:lnTo>
                  <a:pt x="450" y="774"/>
                </a:lnTo>
                <a:lnTo>
                  <a:pt x="449" y="759"/>
                </a:lnTo>
                <a:lnTo>
                  <a:pt x="449" y="744"/>
                </a:lnTo>
                <a:lnTo>
                  <a:pt x="449" y="744"/>
                </a:lnTo>
                <a:lnTo>
                  <a:pt x="449" y="730"/>
                </a:lnTo>
                <a:lnTo>
                  <a:pt x="450" y="715"/>
                </a:lnTo>
                <a:lnTo>
                  <a:pt x="452" y="701"/>
                </a:lnTo>
                <a:lnTo>
                  <a:pt x="455" y="687"/>
                </a:lnTo>
                <a:lnTo>
                  <a:pt x="458" y="673"/>
                </a:lnTo>
                <a:lnTo>
                  <a:pt x="462" y="659"/>
                </a:lnTo>
                <a:lnTo>
                  <a:pt x="466" y="646"/>
                </a:lnTo>
                <a:lnTo>
                  <a:pt x="471" y="633"/>
                </a:lnTo>
                <a:lnTo>
                  <a:pt x="477" y="620"/>
                </a:lnTo>
                <a:lnTo>
                  <a:pt x="483" y="608"/>
                </a:lnTo>
                <a:lnTo>
                  <a:pt x="490" y="596"/>
                </a:lnTo>
                <a:lnTo>
                  <a:pt x="498" y="584"/>
                </a:lnTo>
                <a:lnTo>
                  <a:pt x="506" y="573"/>
                </a:lnTo>
                <a:lnTo>
                  <a:pt x="514" y="561"/>
                </a:lnTo>
                <a:lnTo>
                  <a:pt x="523" y="551"/>
                </a:lnTo>
                <a:lnTo>
                  <a:pt x="533" y="541"/>
                </a:lnTo>
                <a:lnTo>
                  <a:pt x="542" y="532"/>
                </a:lnTo>
                <a:lnTo>
                  <a:pt x="553" y="523"/>
                </a:lnTo>
                <a:lnTo>
                  <a:pt x="564" y="514"/>
                </a:lnTo>
                <a:lnTo>
                  <a:pt x="575" y="506"/>
                </a:lnTo>
                <a:lnTo>
                  <a:pt x="586" y="499"/>
                </a:lnTo>
                <a:lnTo>
                  <a:pt x="598" y="492"/>
                </a:lnTo>
                <a:lnTo>
                  <a:pt x="611" y="486"/>
                </a:lnTo>
                <a:lnTo>
                  <a:pt x="623" y="480"/>
                </a:lnTo>
                <a:lnTo>
                  <a:pt x="636" y="475"/>
                </a:lnTo>
                <a:lnTo>
                  <a:pt x="650" y="470"/>
                </a:lnTo>
                <a:lnTo>
                  <a:pt x="663" y="466"/>
                </a:lnTo>
                <a:lnTo>
                  <a:pt x="677" y="463"/>
                </a:lnTo>
                <a:lnTo>
                  <a:pt x="691" y="461"/>
                </a:lnTo>
                <a:lnTo>
                  <a:pt x="705" y="459"/>
                </a:lnTo>
                <a:lnTo>
                  <a:pt x="720" y="458"/>
                </a:lnTo>
                <a:lnTo>
                  <a:pt x="736" y="457"/>
                </a:lnTo>
                <a:lnTo>
                  <a:pt x="736" y="457"/>
                </a:lnTo>
                <a:lnTo>
                  <a:pt x="750" y="458"/>
                </a:lnTo>
                <a:lnTo>
                  <a:pt x="765" y="459"/>
                </a:lnTo>
                <a:lnTo>
                  <a:pt x="779" y="461"/>
                </a:lnTo>
                <a:lnTo>
                  <a:pt x="793" y="463"/>
                </a:lnTo>
                <a:lnTo>
                  <a:pt x="807" y="466"/>
                </a:lnTo>
                <a:lnTo>
                  <a:pt x="821" y="470"/>
                </a:lnTo>
                <a:lnTo>
                  <a:pt x="834" y="475"/>
                </a:lnTo>
                <a:lnTo>
                  <a:pt x="847" y="480"/>
                </a:lnTo>
                <a:lnTo>
                  <a:pt x="860" y="486"/>
                </a:lnTo>
                <a:lnTo>
                  <a:pt x="872" y="492"/>
                </a:lnTo>
                <a:lnTo>
                  <a:pt x="884" y="499"/>
                </a:lnTo>
                <a:lnTo>
                  <a:pt x="895" y="506"/>
                </a:lnTo>
                <a:lnTo>
                  <a:pt x="907" y="514"/>
                </a:lnTo>
                <a:lnTo>
                  <a:pt x="917" y="523"/>
                </a:lnTo>
                <a:lnTo>
                  <a:pt x="928" y="532"/>
                </a:lnTo>
                <a:lnTo>
                  <a:pt x="938" y="541"/>
                </a:lnTo>
                <a:lnTo>
                  <a:pt x="947" y="551"/>
                </a:lnTo>
                <a:lnTo>
                  <a:pt x="956" y="561"/>
                </a:lnTo>
                <a:lnTo>
                  <a:pt x="965" y="573"/>
                </a:lnTo>
                <a:lnTo>
                  <a:pt x="973" y="584"/>
                </a:lnTo>
                <a:lnTo>
                  <a:pt x="980" y="596"/>
                </a:lnTo>
                <a:lnTo>
                  <a:pt x="987" y="608"/>
                </a:lnTo>
                <a:lnTo>
                  <a:pt x="993" y="620"/>
                </a:lnTo>
                <a:lnTo>
                  <a:pt x="999" y="633"/>
                </a:lnTo>
                <a:lnTo>
                  <a:pt x="1004" y="646"/>
                </a:lnTo>
                <a:lnTo>
                  <a:pt x="1009" y="659"/>
                </a:lnTo>
                <a:lnTo>
                  <a:pt x="1012" y="673"/>
                </a:lnTo>
                <a:lnTo>
                  <a:pt x="1016" y="687"/>
                </a:lnTo>
                <a:lnTo>
                  <a:pt x="1018" y="701"/>
                </a:lnTo>
                <a:lnTo>
                  <a:pt x="1020" y="715"/>
                </a:lnTo>
                <a:lnTo>
                  <a:pt x="1021" y="730"/>
                </a:lnTo>
                <a:lnTo>
                  <a:pt x="1021" y="744"/>
                </a:lnTo>
                <a:lnTo>
                  <a:pt x="1021" y="744"/>
                </a:lnTo>
                <a:lnTo>
                  <a:pt x="1021" y="759"/>
                </a:lnTo>
                <a:lnTo>
                  <a:pt x="1020" y="774"/>
                </a:lnTo>
                <a:lnTo>
                  <a:pt x="1018" y="788"/>
                </a:lnTo>
                <a:lnTo>
                  <a:pt x="1016" y="802"/>
                </a:lnTo>
                <a:lnTo>
                  <a:pt x="1012" y="816"/>
                </a:lnTo>
                <a:lnTo>
                  <a:pt x="1009" y="829"/>
                </a:lnTo>
                <a:lnTo>
                  <a:pt x="1004" y="843"/>
                </a:lnTo>
                <a:lnTo>
                  <a:pt x="999" y="856"/>
                </a:lnTo>
                <a:lnTo>
                  <a:pt x="993" y="868"/>
                </a:lnTo>
                <a:lnTo>
                  <a:pt x="987" y="880"/>
                </a:lnTo>
                <a:lnTo>
                  <a:pt x="980" y="892"/>
                </a:lnTo>
                <a:lnTo>
                  <a:pt x="973" y="904"/>
                </a:lnTo>
                <a:lnTo>
                  <a:pt x="965" y="915"/>
                </a:lnTo>
                <a:lnTo>
                  <a:pt x="956" y="926"/>
                </a:lnTo>
                <a:lnTo>
                  <a:pt x="947" y="936"/>
                </a:lnTo>
                <a:lnTo>
                  <a:pt x="938" y="946"/>
                </a:lnTo>
                <a:lnTo>
                  <a:pt x="928" y="956"/>
                </a:lnTo>
                <a:lnTo>
                  <a:pt x="917" y="965"/>
                </a:lnTo>
                <a:lnTo>
                  <a:pt x="907" y="973"/>
                </a:lnTo>
                <a:lnTo>
                  <a:pt x="895" y="981"/>
                </a:lnTo>
                <a:lnTo>
                  <a:pt x="884" y="989"/>
                </a:lnTo>
                <a:lnTo>
                  <a:pt x="872" y="996"/>
                </a:lnTo>
                <a:lnTo>
                  <a:pt x="860" y="1002"/>
                </a:lnTo>
                <a:lnTo>
                  <a:pt x="847" y="1008"/>
                </a:lnTo>
                <a:lnTo>
                  <a:pt x="834" y="1013"/>
                </a:lnTo>
                <a:lnTo>
                  <a:pt x="821" y="1017"/>
                </a:lnTo>
                <a:lnTo>
                  <a:pt x="807" y="1021"/>
                </a:lnTo>
                <a:lnTo>
                  <a:pt x="793" y="1024"/>
                </a:lnTo>
                <a:lnTo>
                  <a:pt x="779" y="1027"/>
                </a:lnTo>
                <a:lnTo>
                  <a:pt x="765" y="1029"/>
                </a:lnTo>
                <a:lnTo>
                  <a:pt x="750" y="1030"/>
                </a:lnTo>
                <a:lnTo>
                  <a:pt x="736" y="1030"/>
                </a:lnTo>
                <a:close/>
              </a:path>
            </a:pathLst>
          </a:custGeom>
          <a:solidFill>
            <a:schemeClr val="bg1">
              <a:lumMod val="20000"/>
              <a:lumOff val="80000"/>
            </a:schemeClr>
          </a:solidFill>
          <a:ln>
            <a:noFill/>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endParaRPr lang="en-US" sz="1939">
              <a:solidFill>
                <a:srgbClr val="646464"/>
              </a:solidFill>
              <a:latin typeface="EYInterstate Light" panose="02000506000000020004" pitchFamily="2" charset="0"/>
            </a:endParaRPr>
          </a:p>
        </p:txBody>
      </p:sp>
      <p:sp>
        <p:nvSpPr>
          <p:cNvPr id="53" name="Oval 52">
            <a:extLst>
              <a:ext uri="{FF2B5EF4-FFF2-40B4-BE49-F238E27FC236}">
                <a16:creationId xmlns:a16="http://schemas.microsoft.com/office/drawing/2014/main" id="{114342EA-06F6-437A-A632-434FD41F84A6}"/>
              </a:ext>
            </a:extLst>
          </p:cNvPr>
          <p:cNvSpPr/>
          <p:nvPr/>
        </p:nvSpPr>
        <p:spPr>
          <a:xfrm>
            <a:off x="6985996" y="3634005"/>
            <a:ext cx="165144" cy="150183"/>
          </a:xfrm>
          <a:prstGeom prst="ellipse">
            <a:avLst/>
          </a:prstGeom>
          <a:solidFill>
            <a:schemeClr val="bg1">
              <a:lumMod val="9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EYInterstate Light" panose="02000506000000020004" pitchFamily="2" charset="0"/>
            </a:endParaRPr>
          </a:p>
        </p:txBody>
      </p:sp>
      <p:sp>
        <p:nvSpPr>
          <p:cNvPr id="54" name="Freeform 32">
            <a:extLst>
              <a:ext uri="{FF2B5EF4-FFF2-40B4-BE49-F238E27FC236}">
                <a16:creationId xmlns:a16="http://schemas.microsoft.com/office/drawing/2014/main" id="{ED54090B-9EDD-4980-B247-EDE3BB1374AA}"/>
              </a:ext>
            </a:extLst>
          </p:cNvPr>
          <p:cNvSpPr>
            <a:spLocks noChangeAspect="1" noEditPoints="1"/>
          </p:cNvSpPr>
          <p:nvPr/>
        </p:nvSpPr>
        <p:spPr bwMode="auto">
          <a:xfrm>
            <a:off x="7039467" y="3660101"/>
            <a:ext cx="61732" cy="97991"/>
          </a:xfrm>
          <a:custGeom>
            <a:avLst/>
            <a:gdLst>
              <a:gd name="T0" fmla="*/ 623 w 1470"/>
              <a:gd name="T1" fmla="*/ 8 h 2270"/>
              <a:gd name="T2" fmla="*/ 449 w 1470"/>
              <a:gd name="T3" fmla="*/ 58 h 2270"/>
              <a:gd name="T4" fmla="*/ 296 w 1470"/>
              <a:gd name="T5" fmla="*/ 146 h 2270"/>
              <a:gd name="T6" fmla="*/ 167 w 1470"/>
              <a:gd name="T7" fmla="*/ 267 h 2270"/>
              <a:gd name="T8" fmla="*/ 72 w 1470"/>
              <a:gd name="T9" fmla="*/ 416 h 2270"/>
              <a:gd name="T10" fmla="*/ 15 w 1470"/>
              <a:gd name="T11" fmla="*/ 587 h 2270"/>
              <a:gd name="T12" fmla="*/ 0 w 1470"/>
              <a:gd name="T13" fmla="*/ 735 h 2270"/>
              <a:gd name="T14" fmla="*/ 13 w 1470"/>
              <a:gd name="T15" fmla="*/ 842 h 2270"/>
              <a:gd name="T16" fmla="*/ 68 w 1470"/>
              <a:gd name="T17" fmla="*/ 1027 h 2270"/>
              <a:gd name="T18" fmla="*/ 200 w 1470"/>
              <a:gd name="T19" fmla="*/ 1334 h 2270"/>
              <a:gd name="T20" fmla="*/ 368 w 1470"/>
              <a:gd name="T21" fmla="*/ 1654 h 2270"/>
              <a:gd name="T22" fmla="*/ 667 w 1470"/>
              <a:gd name="T23" fmla="*/ 2163 h 2270"/>
              <a:gd name="T24" fmla="*/ 803 w 1470"/>
              <a:gd name="T25" fmla="*/ 2163 h 2270"/>
              <a:gd name="T26" fmla="*/ 1102 w 1470"/>
              <a:gd name="T27" fmla="*/ 1654 h 2270"/>
              <a:gd name="T28" fmla="*/ 1270 w 1470"/>
              <a:gd name="T29" fmla="*/ 1334 h 2270"/>
              <a:gd name="T30" fmla="*/ 1403 w 1470"/>
              <a:gd name="T31" fmla="*/ 1027 h 2270"/>
              <a:gd name="T32" fmla="*/ 1458 w 1470"/>
              <a:gd name="T33" fmla="*/ 842 h 2270"/>
              <a:gd name="T34" fmla="*/ 1470 w 1470"/>
              <a:gd name="T35" fmla="*/ 735 h 2270"/>
              <a:gd name="T36" fmla="*/ 1455 w 1470"/>
              <a:gd name="T37" fmla="*/ 587 h 2270"/>
              <a:gd name="T38" fmla="*/ 1398 w 1470"/>
              <a:gd name="T39" fmla="*/ 416 h 2270"/>
              <a:gd name="T40" fmla="*/ 1303 w 1470"/>
              <a:gd name="T41" fmla="*/ 267 h 2270"/>
              <a:gd name="T42" fmla="*/ 1175 w 1470"/>
              <a:gd name="T43" fmla="*/ 146 h 2270"/>
              <a:gd name="T44" fmla="*/ 1021 w 1470"/>
              <a:gd name="T45" fmla="*/ 58 h 2270"/>
              <a:gd name="T46" fmla="*/ 847 w 1470"/>
              <a:gd name="T47" fmla="*/ 8 h 2270"/>
              <a:gd name="T48" fmla="*/ 736 w 1470"/>
              <a:gd name="T49" fmla="*/ 1030 h 2270"/>
              <a:gd name="T50" fmla="*/ 663 w 1470"/>
              <a:gd name="T51" fmla="*/ 1021 h 2270"/>
              <a:gd name="T52" fmla="*/ 598 w 1470"/>
              <a:gd name="T53" fmla="*/ 996 h 2270"/>
              <a:gd name="T54" fmla="*/ 542 w 1470"/>
              <a:gd name="T55" fmla="*/ 956 h 2270"/>
              <a:gd name="T56" fmla="*/ 498 w 1470"/>
              <a:gd name="T57" fmla="*/ 904 h 2270"/>
              <a:gd name="T58" fmla="*/ 466 w 1470"/>
              <a:gd name="T59" fmla="*/ 843 h 2270"/>
              <a:gd name="T60" fmla="*/ 450 w 1470"/>
              <a:gd name="T61" fmla="*/ 774 h 2270"/>
              <a:gd name="T62" fmla="*/ 450 w 1470"/>
              <a:gd name="T63" fmla="*/ 715 h 2270"/>
              <a:gd name="T64" fmla="*/ 466 w 1470"/>
              <a:gd name="T65" fmla="*/ 646 h 2270"/>
              <a:gd name="T66" fmla="*/ 498 w 1470"/>
              <a:gd name="T67" fmla="*/ 584 h 2270"/>
              <a:gd name="T68" fmla="*/ 542 w 1470"/>
              <a:gd name="T69" fmla="*/ 532 h 2270"/>
              <a:gd name="T70" fmla="*/ 598 w 1470"/>
              <a:gd name="T71" fmla="*/ 492 h 2270"/>
              <a:gd name="T72" fmla="*/ 663 w 1470"/>
              <a:gd name="T73" fmla="*/ 466 h 2270"/>
              <a:gd name="T74" fmla="*/ 736 w 1470"/>
              <a:gd name="T75" fmla="*/ 457 h 2270"/>
              <a:gd name="T76" fmla="*/ 793 w 1470"/>
              <a:gd name="T77" fmla="*/ 463 h 2270"/>
              <a:gd name="T78" fmla="*/ 860 w 1470"/>
              <a:gd name="T79" fmla="*/ 486 h 2270"/>
              <a:gd name="T80" fmla="*/ 917 w 1470"/>
              <a:gd name="T81" fmla="*/ 523 h 2270"/>
              <a:gd name="T82" fmla="*/ 965 w 1470"/>
              <a:gd name="T83" fmla="*/ 573 h 2270"/>
              <a:gd name="T84" fmla="*/ 999 w 1470"/>
              <a:gd name="T85" fmla="*/ 633 h 2270"/>
              <a:gd name="T86" fmla="*/ 1018 w 1470"/>
              <a:gd name="T87" fmla="*/ 701 h 2270"/>
              <a:gd name="T88" fmla="*/ 1021 w 1470"/>
              <a:gd name="T89" fmla="*/ 759 h 2270"/>
              <a:gd name="T90" fmla="*/ 1009 w 1470"/>
              <a:gd name="T91" fmla="*/ 829 h 2270"/>
              <a:gd name="T92" fmla="*/ 980 w 1470"/>
              <a:gd name="T93" fmla="*/ 892 h 2270"/>
              <a:gd name="T94" fmla="*/ 938 w 1470"/>
              <a:gd name="T95" fmla="*/ 946 h 2270"/>
              <a:gd name="T96" fmla="*/ 884 w 1470"/>
              <a:gd name="T97" fmla="*/ 989 h 2270"/>
              <a:gd name="T98" fmla="*/ 821 w 1470"/>
              <a:gd name="T99" fmla="*/ 1017 h 2270"/>
              <a:gd name="T100" fmla="*/ 750 w 1470"/>
              <a:gd name="T101" fmla="*/ 1030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0" h="2270">
                <a:moveTo>
                  <a:pt x="736" y="0"/>
                </a:moveTo>
                <a:lnTo>
                  <a:pt x="736" y="0"/>
                </a:lnTo>
                <a:lnTo>
                  <a:pt x="697" y="1"/>
                </a:lnTo>
                <a:lnTo>
                  <a:pt x="660" y="4"/>
                </a:lnTo>
                <a:lnTo>
                  <a:pt x="623" y="8"/>
                </a:lnTo>
                <a:lnTo>
                  <a:pt x="587" y="15"/>
                </a:lnTo>
                <a:lnTo>
                  <a:pt x="551" y="23"/>
                </a:lnTo>
                <a:lnTo>
                  <a:pt x="516" y="33"/>
                </a:lnTo>
                <a:lnTo>
                  <a:pt x="482" y="45"/>
                </a:lnTo>
                <a:lnTo>
                  <a:pt x="449" y="58"/>
                </a:lnTo>
                <a:lnTo>
                  <a:pt x="417" y="72"/>
                </a:lnTo>
                <a:lnTo>
                  <a:pt x="385" y="89"/>
                </a:lnTo>
                <a:lnTo>
                  <a:pt x="354" y="106"/>
                </a:lnTo>
                <a:lnTo>
                  <a:pt x="324" y="125"/>
                </a:lnTo>
                <a:lnTo>
                  <a:pt x="296" y="146"/>
                </a:lnTo>
                <a:lnTo>
                  <a:pt x="268" y="168"/>
                </a:lnTo>
                <a:lnTo>
                  <a:pt x="240" y="191"/>
                </a:lnTo>
                <a:lnTo>
                  <a:pt x="215" y="215"/>
                </a:lnTo>
                <a:lnTo>
                  <a:pt x="191" y="240"/>
                </a:lnTo>
                <a:lnTo>
                  <a:pt x="167" y="267"/>
                </a:lnTo>
                <a:lnTo>
                  <a:pt x="146" y="295"/>
                </a:lnTo>
                <a:lnTo>
                  <a:pt x="125" y="323"/>
                </a:lnTo>
                <a:lnTo>
                  <a:pt x="106" y="353"/>
                </a:lnTo>
                <a:lnTo>
                  <a:pt x="89" y="384"/>
                </a:lnTo>
                <a:lnTo>
                  <a:pt x="72" y="416"/>
                </a:lnTo>
                <a:lnTo>
                  <a:pt x="58" y="448"/>
                </a:lnTo>
                <a:lnTo>
                  <a:pt x="44" y="481"/>
                </a:lnTo>
                <a:lnTo>
                  <a:pt x="33" y="515"/>
                </a:lnTo>
                <a:lnTo>
                  <a:pt x="23" y="550"/>
                </a:lnTo>
                <a:lnTo>
                  <a:pt x="15" y="587"/>
                </a:lnTo>
                <a:lnTo>
                  <a:pt x="8" y="623"/>
                </a:lnTo>
                <a:lnTo>
                  <a:pt x="4" y="660"/>
                </a:lnTo>
                <a:lnTo>
                  <a:pt x="1" y="697"/>
                </a:lnTo>
                <a:lnTo>
                  <a:pt x="0" y="735"/>
                </a:lnTo>
                <a:lnTo>
                  <a:pt x="0" y="735"/>
                </a:lnTo>
                <a:lnTo>
                  <a:pt x="0" y="754"/>
                </a:lnTo>
                <a:lnTo>
                  <a:pt x="2" y="775"/>
                </a:lnTo>
                <a:lnTo>
                  <a:pt x="5" y="796"/>
                </a:lnTo>
                <a:lnTo>
                  <a:pt x="8" y="819"/>
                </a:lnTo>
                <a:lnTo>
                  <a:pt x="13" y="842"/>
                </a:lnTo>
                <a:lnTo>
                  <a:pt x="18" y="866"/>
                </a:lnTo>
                <a:lnTo>
                  <a:pt x="24" y="891"/>
                </a:lnTo>
                <a:lnTo>
                  <a:pt x="31" y="917"/>
                </a:lnTo>
                <a:lnTo>
                  <a:pt x="48" y="970"/>
                </a:lnTo>
                <a:lnTo>
                  <a:pt x="68" y="1027"/>
                </a:lnTo>
                <a:lnTo>
                  <a:pt x="90" y="1085"/>
                </a:lnTo>
                <a:lnTo>
                  <a:pt x="115" y="1145"/>
                </a:lnTo>
                <a:lnTo>
                  <a:pt x="141" y="1207"/>
                </a:lnTo>
                <a:lnTo>
                  <a:pt x="170" y="1270"/>
                </a:lnTo>
                <a:lnTo>
                  <a:pt x="200" y="1334"/>
                </a:lnTo>
                <a:lnTo>
                  <a:pt x="232" y="1398"/>
                </a:lnTo>
                <a:lnTo>
                  <a:pt x="266" y="1463"/>
                </a:lnTo>
                <a:lnTo>
                  <a:pt x="299" y="1527"/>
                </a:lnTo>
                <a:lnTo>
                  <a:pt x="333" y="1591"/>
                </a:lnTo>
                <a:lnTo>
                  <a:pt x="368" y="1654"/>
                </a:lnTo>
                <a:lnTo>
                  <a:pt x="436" y="1777"/>
                </a:lnTo>
                <a:lnTo>
                  <a:pt x="502" y="1891"/>
                </a:lnTo>
                <a:lnTo>
                  <a:pt x="564" y="1996"/>
                </a:lnTo>
                <a:lnTo>
                  <a:pt x="620" y="2087"/>
                </a:lnTo>
                <a:lnTo>
                  <a:pt x="667" y="2163"/>
                </a:lnTo>
                <a:lnTo>
                  <a:pt x="703" y="2220"/>
                </a:lnTo>
                <a:lnTo>
                  <a:pt x="736" y="2270"/>
                </a:lnTo>
                <a:lnTo>
                  <a:pt x="736" y="2270"/>
                </a:lnTo>
                <a:lnTo>
                  <a:pt x="767" y="2220"/>
                </a:lnTo>
                <a:lnTo>
                  <a:pt x="803" y="2163"/>
                </a:lnTo>
                <a:lnTo>
                  <a:pt x="850" y="2087"/>
                </a:lnTo>
                <a:lnTo>
                  <a:pt x="906" y="1996"/>
                </a:lnTo>
                <a:lnTo>
                  <a:pt x="968" y="1891"/>
                </a:lnTo>
                <a:lnTo>
                  <a:pt x="1034" y="1777"/>
                </a:lnTo>
                <a:lnTo>
                  <a:pt x="1102" y="1654"/>
                </a:lnTo>
                <a:lnTo>
                  <a:pt x="1137" y="1591"/>
                </a:lnTo>
                <a:lnTo>
                  <a:pt x="1171" y="1527"/>
                </a:lnTo>
                <a:lnTo>
                  <a:pt x="1204" y="1463"/>
                </a:lnTo>
                <a:lnTo>
                  <a:pt x="1238" y="1398"/>
                </a:lnTo>
                <a:lnTo>
                  <a:pt x="1270" y="1334"/>
                </a:lnTo>
                <a:lnTo>
                  <a:pt x="1300" y="1270"/>
                </a:lnTo>
                <a:lnTo>
                  <a:pt x="1329" y="1207"/>
                </a:lnTo>
                <a:lnTo>
                  <a:pt x="1356" y="1145"/>
                </a:lnTo>
                <a:lnTo>
                  <a:pt x="1380" y="1085"/>
                </a:lnTo>
                <a:lnTo>
                  <a:pt x="1403" y="1027"/>
                </a:lnTo>
                <a:lnTo>
                  <a:pt x="1422" y="970"/>
                </a:lnTo>
                <a:lnTo>
                  <a:pt x="1439" y="917"/>
                </a:lnTo>
                <a:lnTo>
                  <a:pt x="1446" y="891"/>
                </a:lnTo>
                <a:lnTo>
                  <a:pt x="1452" y="866"/>
                </a:lnTo>
                <a:lnTo>
                  <a:pt x="1458" y="842"/>
                </a:lnTo>
                <a:lnTo>
                  <a:pt x="1462" y="819"/>
                </a:lnTo>
                <a:lnTo>
                  <a:pt x="1466" y="796"/>
                </a:lnTo>
                <a:lnTo>
                  <a:pt x="1468" y="775"/>
                </a:lnTo>
                <a:lnTo>
                  <a:pt x="1470" y="754"/>
                </a:lnTo>
                <a:lnTo>
                  <a:pt x="1470" y="735"/>
                </a:lnTo>
                <a:lnTo>
                  <a:pt x="1470" y="735"/>
                </a:lnTo>
                <a:lnTo>
                  <a:pt x="1469" y="697"/>
                </a:lnTo>
                <a:lnTo>
                  <a:pt x="1466" y="660"/>
                </a:lnTo>
                <a:lnTo>
                  <a:pt x="1462" y="623"/>
                </a:lnTo>
                <a:lnTo>
                  <a:pt x="1455" y="587"/>
                </a:lnTo>
                <a:lnTo>
                  <a:pt x="1447" y="550"/>
                </a:lnTo>
                <a:lnTo>
                  <a:pt x="1437" y="515"/>
                </a:lnTo>
                <a:lnTo>
                  <a:pt x="1426" y="481"/>
                </a:lnTo>
                <a:lnTo>
                  <a:pt x="1413" y="448"/>
                </a:lnTo>
                <a:lnTo>
                  <a:pt x="1398" y="416"/>
                </a:lnTo>
                <a:lnTo>
                  <a:pt x="1382" y="384"/>
                </a:lnTo>
                <a:lnTo>
                  <a:pt x="1364" y="353"/>
                </a:lnTo>
                <a:lnTo>
                  <a:pt x="1345" y="323"/>
                </a:lnTo>
                <a:lnTo>
                  <a:pt x="1324" y="295"/>
                </a:lnTo>
                <a:lnTo>
                  <a:pt x="1303" y="267"/>
                </a:lnTo>
                <a:lnTo>
                  <a:pt x="1280" y="240"/>
                </a:lnTo>
                <a:lnTo>
                  <a:pt x="1255" y="215"/>
                </a:lnTo>
                <a:lnTo>
                  <a:pt x="1230" y="191"/>
                </a:lnTo>
                <a:lnTo>
                  <a:pt x="1202" y="168"/>
                </a:lnTo>
                <a:lnTo>
                  <a:pt x="1175" y="146"/>
                </a:lnTo>
                <a:lnTo>
                  <a:pt x="1146" y="125"/>
                </a:lnTo>
                <a:lnTo>
                  <a:pt x="1116" y="106"/>
                </a:lnTo>
                <a:lnTo>
                  <a:pt x="1085" y="89"/>
                </a:lnTo>
                <a:lnTo>
                  <a:pt x="1054" y="72"/>
                </a:lnTo>
                <a:lnTo>
                  <a:pt x="1021" y="58"/>
                </a:lnTo>
                <a:lnTo>
                  <a:pt x="988" y="45"/>
                </a:lnTo>
                <a:lnTo>
                  <a:pt x="954" y="33"/>
                </a:lnTo>
                <a:lnTo>
                  <a:pt x="919" y="23"/>
                </a:lnTo>
                <a:lnTo>
                  <a:pt x="883" y="15"/>
                </a:lnTo>
                <a:lnTo>
                  <a:pt x="847" y="8"/>
                </a:lnTo>
                <a:lnTo>
                  <a:pt x="811" y="4"/>
                </a:lnTo>
                <a:lnTo>
                  <a:pt x="773" y="1"/>
                </a:lnTo>
                <a:lnTo>
                  <a:pt x="736" y="0"/>
                </a:lnTo>
                <a:close/>
                <a:moveTo>
                  <a:pt x="736" y="1030"/>
                </a:moveTo>
                <a:lnTo>
                  <a:pt x="736" y="1030"/>
                </a:lnTo>
                <a:lnTo>
                  <a:pt x="720" y="1030"/>
                </a:lnTo>
                <a:lnTo>
                  <a:pt x="705" y="1029"/>
                </a:lnTo>
                <a:lnTo>
                  <a:pt x="691" y="1027"/>
                </a:lnTo>
                <a:lnTo>
                  <a:pt x="677" y="1024"/>
                </a:lnTo>
                <a:lnTo>
                  <a:pt x="663" y="1021"/>
                </a:lnTo>
                <a:lnTo>
                  <a:pt x="650" y="1017"/>
                </a:lnTo>
                <a:lnTo>
                  <a:pt x="636" y="1013"/>
                </a:lnTo>
                <a:lnTo>
                  <a:pt x="623" y="1008"/>
                </a:lnTo>
                <a:lnTo>
                  <a:pt x="611" y="1002"/>
                </a:lnTo>
                <a:lnTo>
                  <a:pt x="598" y="996"/>
                </a:lnTo>
                <a:lnTo>
                  <a:pt x="586" y="989"/>
                </a:lnTo>
                <a:lnTo>
                  <a:pt x="575" y="981"/>
                </a:lnTo>
                <a:lnTo>
                  <a:pt x="564" y="973"/>
                </a:lnTo>
                <a:lnTo>
                  <a:pt x="553" y="965"/>
                </a:lnTo>
                <a:lnTo>
                  <a:pt x="542" y="956"/>
                </a:lnTo>
                <a:lnTo>
                  <a:pt x="533" y="946"/>
                </a:lnTo>
                <a:lnTo>
                  <a:pt x="523" y="936"/>
                </a:lnTo>
                <a:lnTo>
                  <a:pt x="514" y="926"/>
                </a:lnTo>
                <a:lnTo>
                  <a:pt x="506" y="915"/>
                </a:lnTo>
                <a:lnTo>
                  <a:pt x="498" y="904"/>
                </a:lnTo>
                <a:lnTo>
                  <a:pt x="490" y="892"/>
                </a:lnTo>
                <a:lnTo>
                  <a:pt x="483" y="880"/>
                </a:lnTo>
                <a:lnTo>
                  <a:pt x="477" y="868"/>
                </a:lnTo>
                <a:lnTo>
                  <a:pt x="471" y="856"/>
                </a:lnTo>
                <a:lnTo>
                  <a:pt x="466" y="843"/>
                </a:lnTo>
                <a:lnTo>
                  <a:pt x="462" y="829"/>
                </a:lnTo>
                <a:lnTo>
                  <a:pt x="458" y="816"/>
                </a:lnTo>
                <a:lnTo>
                  <a:pt x="455" y="802"/>
                </a:lnTo>
                <a:lnTo>
                  <a:pt x="452" y="788"/>
                </a:lnTo>
                <a:lnTo>
                  <a:pt x="450" y="774"/>
                </a:lnTo>
                <a:lnTo>
                  <a:pt x="449" y="759"/>
                </a:lnTo>
                <a:lnTo>
                  <a:pt x="449" y="744"/>
                </a:lnTo>
                <a:lnTo>
                  <a:pt x="449" y="744"/>
                </a:lnTo>
                <a:lnTo>
                  <a:pt x="449" y="730"/>
                </a:lnTo>
                <a:lnTo>
                  <a:pt x="450" y="715"/>
                </a:lnTo>
                <a:lnTo>
                  <a:pt x="452" y="701"/>
                </a:lnTo>
                <a:lnTo>
                  <a:pt x="455" y="687"/>
                </a:lnTo>
                <a:lnTo>
                  <a:pt x="458" y="673"/>
                </a:lnTo>
                <a:lnTo>
                  <a:pt x="462" y="659"/>
                </a:lnTo>
                <a:lnTo>
                  <a:pt x="466" y="646"/>
                </a:lnTo>
                <a:lnTo>
                  <a:pt x="471" y="633"/>
                </a:lnTo>
                <a:lnTo>
                  <a:pt x="477" y="620"/>
                </a:lnTo>
                <a:lnTo>
                  <a:pt x="483" y="608"/>
                </a:lnTo>
                <a:lnTo>
                  <a:pt x="490" y="596"/>
                </a:lnTo>
                <a:lnTo>
                  <a:pt x="498" y="584"/>
                </a:lnTo>
                <a:lnTo>
                  <a:pt x="506" y="573"/>
                </a:lnTo>
                <a:lnTo>
                  <a:pt x="514" y="561"/>
                </a:lnTo>
                <a:lnTo>
                  <a:pt x="523" y="551"/>
                </a:lnTo>
                <a:lnTo>
                  <a:pt x="533" y="541"/>
                </a:lnTo>
                <a:lnTo>
                  <a:pt x="542" y="532"/>
                </a:lnTo>
                <a:lnTo>
                  <a:pt x="553" y="523"/>
                </a:lnTo>
                <a:lnTo>
                  <a:pt x="564" y="514"/>
                </a:lnTo>
                <a:lnTo>
                  <a:pt x="575" y="506"/>
                </a:lnTo>
                <a:lnTo>
                  <a:pt x="586" y="499"/>
                </a:lnTo>
                <a:lnTo>
                  <a:pt x="598" y="492"/>
                </a:lnTo>
                <a:lnTo>
                  <a:pt x="611" y="486"/>
                </a:lnTo>
                <a:lnTo>
                  <a:pt x="623" y="480"/>
                </a:lnTo>
                <a:lnTo>
                  <a:pt x="636" y="475"/>
                </a:lnTo>
                <a:lnTo>
                  <a:pt x="650" y="470"/>
                </a:lnTo>
                <a:lnTo>
                  <a:pt x="663" y="466"/>
                </a:lnTo>
                <a:lnTo>
                  <a:pt x="677" y="463"/>
                </a:lnTo>
                <a:lnTo>
                  <a:pt x="691" y="461"/>
                </a:lnTo>
                <a:lnTo>
                  <a:pt x="705" y="459"/>
                </a:lnTo>
                <a:lnTo>
                  <a:pt x="720" y="458"/>
                </a:lnTo>
                <a:lnTo>
                  <a:pt x="736" y="457"/>
                </a:lnTo>
                <a:lnTo>
                  <a:pt x="736" y="457"/>
                </a:lnTo>
                <a:lnTo>
                  <a:pt x="750" y="458"/>
                </a:lnTo>
                <a:lnTo>
                  <a:pt x="765" y="459"/>
                </a:lnTo>
                <a:lnTo>
                  <a:pt x="779" y="461"/>
                </a:lnTo>
                <a:lnTo>
                  <a:pt x="793" y="463"/>
                </a:lnTo>
                <a:lnTo>
                  <a:pt x="807" y="466"/>
                </a:lnTo>
                <a:lnTo>
                  <a:pt x="821" y="470"/>
                </a:lnTo>
                <a:lnTo>
                  <a:pt x="834" y="475"/>
                </a:lnTo>
                <a:lnTo>
                  <a:pt x="847" y="480"/>
                </a:lnTo>
                <a:lnTo>
                  <a:pt x="860" y="486"/>
                </a:lnTo>
                <a:lnTo>
                  <a:pt x="872" y="492"/>
                </a:lnTo>
                <a:lnTo>
                  <a:pt x="884" y="499"/>
                </a:lnTo>
                <a:lnTo>
                  <a:pt x="895" y="506"/>
                </a:lnTo>
                <a:lnTo>
                  <a:pt x="907" y="514"/>
                </a:lnTo>
                <a:lnTo>
                  <a:pt x="917" y="523"/>
                </a:lnTo>
                <a:lnTo>
                  <a:pt x="928" y="532"/>
                </a:lnTo>
                <a:lnTo>
                  <a:pt x="938" y="541"/>
                </a:lnTo>
                <a:lnTo>
                  <a:pt x="947" y="551"/>
                </a:lnTo>
                <a:lnTo>
                  <a:pt x="956" y="561"/>
                </a:lnTo>
                <a:lnTo>
                  <a:pt x="965" y="573"/>
                </a:lnTo>
                <a:lnTo>
                  <a:pt x="973" y="584"/>
                </a:lnTo>
                <a:lnTo>
                  <a:pt x="980" y="596"/>
                </a:lnTo>
                <a:lnTo>
                  <a:pt x="987" y="608"/>
                </a:lnTo>
                <a:lnTo>
                  <a:pt x="993" y="620"/>
                </a:lnTo>
                <a:lnTo>
                  <a:pt x="999" y="633"/>
                </a:lnTo>
                <a:lnTo>
                  <a:pt x="1004" y="646"/>
                </a:lnTo>
                <a:lnTo>
                  <a:pt x="1009" y="659"/>
                </a:lnTo>
                <a:lnTo>
                  <a:pt x="1012" y="673"/>
                </a:lnTo>
                <a:lnTo>
                  <a:pt x="1016" y="687"/>
                </a:lnTo>
                <a:lnTo>
                  <a:pt x="1018" y="701"/>
                </a:lnTo>
                <a:lnTo>
                  <a:pt x="1020" y="715"/>
                </a:lnTo>
                <a:lnTo>
                  <a:pt x="1021" y="730"/>
                </a:lnTo>
                <a:lnTo>
                  <a:pt x="1021" y="744"/>
                </a:lnTo>
                <a:lnTo>
                  <a:pt x="1021" y="744"/>
                </a:lnTo>
                <a:lnTo>
                  <a:pt x="1021" y="759"/>
                </a:lnTo>
                <a:lnTo>
                  <a:pt x="1020" y="774"/>
                </a:lnTo>
                <a:lnTo>
                  <a:pt x="1018" y="788"/>
                </a:lnTo>
                <a:lnTo>
                  <a:pt x="1016" y="802"/>
                </a:lnTo>
                <a:lnTo>
                  <a:pt x="1012" y="816"/>
                </a:lnTo>
                <a:lnTo>
                  <a:pt x="1009" y="829"/>
                </a:lnTo>
                <a:lnTo>
                  <a:pt x="1004" y="843"/>
                </a:lnTo>
                <a:lnTo>
                  <a:pt x="999" y="856"/>
                </a:lnTo>
                <a:lnTo>
                  <a:pt x="993" y="868"/>
                </a:lnTo>
                <a:lnTo>
                  <a:pt x="987" y="880"/>
                </a:lnTo>
                <a:lnTo>
                  <a:pt x="980" y="892"/>
                </a:lnTo>
                <a:lnTo>
                  <a:pt x="973" y="904"/>
                </a:lnTo>
                <a:lnTo>
                  <a:pt x="965" y="915"/>
                </a:lnTo>
                <a:lnTo>
                  <a:pt x="956" y="926"/>
                </a:lnTo>
                <a:lnTo>
                  <a:pt x="947" y="936"/>
                </a:lnTo>
                <a:lnTo>
                  <a:pt x="938" y="946"/>
                </a:lnTo>
                <a:lnTo>
                  <a:pt x="928" y="956"/>
                </a:lnTo>
                <a:lnTo>
                  <a:pt x="917" y="965"/>
                </a:lnTo>
                <a:lnTo>
                  <a:pt x="907" y="973"/>
                </a:lnTo>
                <a:lnTo>
                  <a:pt x="895" y="981"/>
                </a:lnTo>
                <a:lnTo>
                  <a:pt x="884" y="989"/>
                </a:lnTo>
                <a:lnTo>
                  <a:pt x="872" y="996"/>
                </a:lnTo>
                <a:lnTo>
                  <a:pt x="860" y="1002"/>
                </a:lnTo>
                <a:lnTo>
                  <a:pt x="847" y="1008"/>
                </a:lnTo>
                <a:lnTo>
                  <a:pt x="834" y="1013"/>
                </a:lnTo>
                <a:lnTo>
                  <a:pt x="821" y="1017"/>
                </a:lnTo>
                <a:lnTo>
                  <a:pt x="807" y="1021"/>
                </a:lnTo>
                <a:lnTo>
                  <a:pt x="793" y="1024"/>
                </a:lnTo>
                <a:lnTo>
                  <a:pt x="779" y="1027"/>
                </a:lnTo>
                <a:lnTo>
                  <a:pt x="765" y="1029"/>
                </a:lnTo>
                <a:lnTo>
                  <a:pt x="750" y="1030"/>
                </a:lnTo>
                <a:lnTo>
                  <a:pt x="736" y="1030"/>
                </a:lnTo>
                <a:close/>
              </a:path>
            </a:pathLst>
          </a:custGeom>
          <a:solidFill>
            <a:schemeClr val="bg1">
              <a:lumMod val="20000"/>
              <a:lumOff val="80000"/>
            </a:schemeClr>
          </a:solidFill>
          <a:ln>
            <a:noFill/>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endParaRPr lang="en-US" sz="1939">
              <a:solidFill>
                <a:srgbClr val="646464"/>
              </a:solidFill>
              <a:latin typeface="EYInterstate Light" panose="02000506000000020004" pitchFamily="2" charset="0"/>
            </a:endParaRPr>
          </a:p>
        </p:txBody>
      </p:sp>
      <p:sp>
        <p:nvSpPr>
          <p:cNvPr id="55" name="Oval 54">
            <a:extLst>
              <a:ext uri="{FF2B5EF4-FFF2-40B4-BE49-F238E27FC236}">
                <a16:creationId xmlns:a16="http://schemas.microsoft.com/office/drawing/2014/main" id="{9C041D5D-48B1-4D50-AA8E-C16938843F4B}"/>
              </a:ext>
            </a:extLst>
          </p:cNvPr>
          <p:cNvSpPr/>
          <p:nvPr/>
        </p:nvSpPr>
        <p:spPr>
          <a:xfrm>
            <a:off x="7495077" y="4767860"/>
            <a:ext cx="165144" cy="150183"/>
          </a:xfrm>
          <a:prstGeom prst="ellipse">
            <a:avLst/>
          </a:prstGeom>
          <a:solidFill>
            <a:schemeClr val="bg1">
              <a:lumMod val="9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EYInterstate Light" panose="02000506000000020004" pitchFamily="2" charset="0"/>
            </a:endParaRPr>
          </a:p>
        </p:txBody>
      </p:sp>
      <p:sp>
        <p:nvSpPr>
          <p:cNvPr id="56" name="Freeform 32">
            <a:extLst>
              <a:ext uri="{FF2B5EF4-FFF2-40B4-BE49-F238E27FC236}">
                <a16:creationId xmlns:a16="http://schemas.microsoft.com/office/drawing/2014/main" id="{B93EEE2D-0FBE-4017-A0C5-A02965D9D91C}"/>
              </a:ext>
            </a:extLst>
          </p:cNvPr>
          <p:cNvSpPr>
            <a:spLocks noChangeAspect="1" noEditPoints="1"/>
          </p:cNvSpPr>
          <p:nvPr/>
        </p:nvSpPr>
        <p:spPr bwMode="auto">
          <a:xfrm>
            <a:off x="7548548" y="4793956"/>
            <a:ext cx="61732" cy="97991"/>
          </a:xfrm>
          <a:custGeom>
            <a:avLst/>
            <a:gdLst>
              <a:gd name="T0" fmla="*/ 623 w 1470"/>
              <a:gd name="T1" fmla="*/ 8 h 2270"/>
              <a:gd name="T2" fmla="*/ 449 w 1470"/>
              <a:gd name="T3" fmla="*/ 58 h 2270"/>
              <a:gd name="T4" fmla="*/ 296 w 1470"/>
              <a:gd name="T5" fmla="*/ 146 h 2270"/>
              <a:gd name="T6" fmla="*/ 167 w 1470"/>
              <a:gd name="T7" fmla="*/ 267 h 2270"/>
              <a:gd name="T8" fmla="*/ 72 w 1470"/>
              <a:gd name="T9" fmla="*/ 416 h 2270"/>
              <a:gd name="T10" fmla="*/ 15 w 1470"/>
              <a:gd name="T11" fmla="*/ 587 h 2270"/>
              <a:gd name="T12" fmla="*/ 0 w 1470"/>
              <a:gd name="T13" fmla="*/ 735 h 2270"/>
              <a:gd name="T14" fmla="*/ 13 w 1470"/>
              <a:gd name="T15" fmla="*/ 842 h 2270"/>
              <a:gd name="T16" fmla="*/ 68 w 1470"/>
              <a:gd name="T17" fmla="*/ 1027 h 2270"/>
              <a:gd name="T18" fmla="*/ 200 w 1470"/>
              <a:gd name="T19" fmla="*/ 1334 h 2270"/>
              <a:gd name="T20" fmla="*/ 368 w 1470"/>
              <a:gd name="T21" fmla="*/ 1654 h 2270"/>
              <a:gd name="T22" fmla="*/ 667 w 1470"/>
              <a:gd name="T23" fmla="*/ 2163 h 2270"/>
              <a:gd name="T24" fmla="*/ 803 w 1470"/>
              <a:gd name="T25" fmla="*/ 2163 h 2270"/>
              <a:gd name="T26" fmla="*/ 1102 w 1470"/>
              <a:gd name="T27" fmla="*/ 1654 h 2270"/>
              <a:gd name="T28" fmla="*/ 1270 w 1470"/>
              <a:gd name="T29" fmla="*/ 1334 h 2270"/>
              <a:gd name="T30" fmla="*/ 1403 w 1470"/>
              <a:gd name="T31" fmla="*/ 1027 h 2270"/>
              <a:gd name="T32" fmla="*/ 1458 w 1470"/>
              <a:gd name="T33" fmla="*/ 842 h 2270"/>
              <a:gd name="T34" fmla="*/ 1470 w 1470"/>
              <a:gd name="T35" fmla="*/ 735 h 2270"/>
              <a:gd name="T36" fmla="*/ 1455 w 1470"/>
              <a:gd name="T37" fmla="*/ 587 h 2270"/>
              <a:gd name="T38" fmla="*/ 1398 w 1470"/>
              <a:gd name="T39" fmla="*/ 416 h 2270"/>
              <a:gd name="T40" fmla="*/ 1303 w 1470"/>
              <a:gd name="T41" fmla="*/ 267 h 2270"/>
              <a:gd name="T42" fmla="*/ 1175 w 1470"/>
              <a:gd name="T43" fmla="*/ 146 h 2270"/>
              <a:gd name="T44" fmla="*/ 1021 w 1470"/>
              <a:gd name="T45" fmla="*/ 58 h 2270"/>
              <a:gd name="T46" fmla="*/ 847 w 1470"/>
              <a:gd name="T47" fmla="*/ 8 h 2270"/>
              <a:gd name="T48" fmla="*/ 736 w 1470"/>
              <a:gd name="T49" fmla="*/ 1030 h 2270"/>
              <a:gd name="T50" fmla="*/ 663 w 1470"/>
              <a:gd name="T51" fmla="*/ 1021 h 2270"/>
              <a:gd name="T52" fmla="*/ 598 w 1470"/>
              <a:gd name="T53" fmla="*/ 996 h 2270"/>
              <a:gd name="T54" fmla="*/ 542 w 1470"/>
              <a:gd name="T55" fmla="*/ 956 h 2270"/>
              <a:gd name="T56" fmla="*/ 498 w 1470"/>
              <a:gd name="T57" fmla="*/ 904 h 2270"/>
              <a:gd name="T58" fmla="*/ 466 w 1470"/>
              <a:gd name="T59" fmla="*/ 843 h 2270"/>
              <a:gd name="T60" fmla="*/ 450 w 1470"/>
              <a:gd name="T61" fmla="*/ 774 h 2270"/>
              <a:gd name="T62" fmla="*/ 450 w 1470"/>
              <a:gd name="T63" fmla="*/ 715 h 2270"/>
              <a:gd name="T64" fmla="*/ 466 w 1470"/>
              <a:gd name="T65" fmla="*/ 646 h 2270"/>
              <a:gd name="T66" fmla="*/ 498 w 1470"/>
              <a:gd name="T67" fmla="*/ 584 h 2270"/>
              <a:gd name="T68" fmla="*/ 542 w 1470"/>
              <a:gd name="T69" fmla="*/ 532 h 2270"/>
              <a:gd name="T70" fmla="*/ 598 w 1470"/>
              <a:gd name="T71" fmla="*/ 492 h 2270"/>
              <a:gd name="T72" fmla="*/ 663 w 1470"/>
              <a:gd name="T73" fmla="*/ 466 h 2270"/>
              <a:gd name="T74" fmla="*/ 736 w 1470"/>
              <a:gd name="T75" fmla="*/ 457 h 2270"/>
              <a:gd name="T76" fmla="*/ 793 w 1470"/>
              <a:gd name="T77" fmla="*/ 463 h 2270"/>
              <a:gd name="T78" fmla="*/ 860 w 1470"/>
              <a:gd name="T79" fmla="*/ 486 h 2270"/>
              <a:gd name="T80" fmla="*/ 917 w 1470"/>
              <a:gd name="T81" fmla="*/ 523 h 2270"/>
              <a:gd name="T82" fmla="*/ 965 w 1470"/>
              <a:gd name="T83" fmla="*/ 573 h 2270"/>
              <a:gd name="T84" fmla="*/ 999 w 1470"/>
              <a:gd name="T85" fmla="*/ 633 h 2270"/>
              <a:gd name="T86" fmla="*/ 1018 w 1470"/>
              <a:gd name="T87" fmla="*/ 701 h 2270"/>
              <a:gd name="T88" fmla="*/ 1021 w 1470"/>
              <a:gd name="T89" fmla="*/ 759 h 2270"/>
              <a:gd name="T90" fmla="*/ 1009 w 1470"/>
              <a:gd name="T91" fmla="*/ 829 h 2270"/>
              <a:gd name="T92" fmla="*/ 980 w 1470"/>
              <a:gd name="T93" fmla="*/ 892 h 2270"/>
              <a:gd name="T94" fmla="*/ 938 w 1470"/>
              <a:gd name="T95" fmla="*/ 946 h 2270"/>
              <a:gd name="T96" fmla="*/ 884 w 1470"/>
              <a:gd name="T97" fmla="*/ 989 h 2270"/>
              <a:gd name="T98" fmla="*/ 821 w 1470"/>
              <a:gd name="T99" fmla="*/ 1017 h 2270"/>
              <a:gd name="T100" fmla="*/ 750 w 1470"/>
              <a:gd name="T101" fmla="*/ 1030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0" h="2270">
                <a:moveTo>
                  <a:pt x="736" y="0"/>
                </a:moveTo>
                <a:lnTo>
                  <a:pt x="736" y="0"/>
                </a:lnTo>
                <a:lnTo>
                  <a:pt x="697" y="1"/>
                </a:lnTo>
                <a:lnTo>
                  <a:pt x="660" y="4"/>
                </a:lnTo>
                <a:lnTo>
                  <a:pt x="623" y="8"/>
                </a:lnTo>
                <a:lnTo>
                  <a:pt x="587" y="15"/>
                </a:lnTo>
                <a:lnTo>
                  <a:pt x="551" y="23"/>
                </a:lnTo>
                <a:lnTo>
                  <a:pt x="516" y="33"/>
                </a:lnTo>
                <a:lnTo>
                  <a:pt x="482" y="45"/>
                </a:lnTo>
                <a:lnTo>
                  <a:pt x="449" y="58"/>
                </a:lnTo>
                <a:lnTo>
                  <a:pt x="417" y="72"/>
                </a:lnTo>
                <a:lnTo>
                  <a:pt x="385" y="89"/>
                </a:lnTo>
                <a:lnTo>
                  <a:pt x="354" y="106"/>
                </a:lnTo>
                <a:lnTo>
                  <a:pt x="324" y="125"/>
                </a:lnTo>
                <a:lnTo>
                  <a:pt x="296" y="146"/>
                </a:lnTo>
                <a:lnTo>
                  <a:pt x="268" y="168"/>
                </a:lnTo>
                <a:lnTo>
                  <a:pt x="240" y="191"/>
                </a:lnTo>
                <a:lnTo>
                  <a:pt x="215" y="215"/>
                </a:lnTo>
                <a:lnTo>
                  <a:pt x="191" y="240"/>
                </a:lnTo>
                <a:lnTo>
                  <a:pt x="167" y="267"/>
                </a:lnTo>
                <a:lnTo>
                  <a:pt x="146" y="295"/>
                </a:lnTo>
                <a:lnTo>
                  <a:pt x="125" y="323"/>
                </a:lnTo>
                <a:lnTo>
                  <a:pt x="106" y="353"/>
                </a:lnTo>
                <a:lnTo>
                  <a:pt x="89" y="384"/>
                </a:lnTo>
                <a:lnTo>
                  <a:pt x="72" y="416"/>
                </a:lnTo>
                <a:lnTo>
                  <a:pt x="58" y="448"/>
                </a:lnTo>
                <a:lnTo>
                  <a:pt x="44" y="481"/>
                </a:lnTo>
                <a:lnTo>
                  <a:pt x="33" y="515"/>
                </a:lnTo>
                <a:lnTo>
                  <a:pt x="23" y="550"/>
                </a:lnTo>
                <a:lnTo>
                  <a:pt x="15" y="587"/>
                </a:lnTo>
                <a:lnTo>
                  <a:pt x="8" y="623"/>
                </a:lnTo>
                <a:lnTo>
                  <a:pt x="4" y="660"/>
                </a:lnTo>
                <a:lnTo>
                  <a:pt x="1" y="697"/>
                </a:lnTo>
                <a:lnTo>
                  <a:pt x="0" y="735"/>
                </a:lnTo>
                <a:lnTo>
                  <a:pt x="0" y="735"/>
                </a:lnTo>
                <a:lnTo>
                  <a:pt x="0" y="754"/>
                </a:lnTo>
                <a:lnTo>
                  <a:pt x="2" y="775"/>
                </a:lnTo>
                <a:lnTo>
                  <a:pt x="5" y="796"/>
                </a:lnTo>
                <a:lnTo>
                  <a:pt x="8" y="819"/>
                </a:lnTo>
                <a:lnTo>
                  <a:pt x="13" y="842"/>
                </a:lnTo>
                <a:lnTo>
                  <a:pt x="18" y="866"/>
                </a:lnTo>
                <a:lnTo>
                  <a:pt x="24" y="891"/>
                </a:lnTo>
                <a:lnTo>
                  <a:pt x="31" y="917"/>
                </a:lnTo>
                <a:lnTo>
                  <a:pt x="48" y="970"/>
                </a:lnTo>
                <a:lnTo>
                  <a:pt x="68" y="1027"/>
                </a:lnTo>
                <a:lnTo>
                  <a:pt x="90" y="1085"/>
                </a:lnTo>
                <a:lnTo>
                  <a:pt x="115" y="1145"/>
                </a:lnTo>
                <a:lnTo>
                  <a:pt x="141" y="1207"/>
                </a:lnTo>
                <a:lnTo>
                  <a:pt x="170" y="1270"/>
                </a:lnTo>
                <a:lnTo>
                  <a:pt x="200" y="1334"/>
                </a:lnTo>
                <a:lnTo>
                  <a:pt x="232" y="1398"/>
                </a:lnTo>
                <a:lnTo>
                  <a:pt x="266" y="1463"/>
                </a:lnTo>
                <a:lnTo>
                  <a:pt x="299" y="1527"/>
                </a:lnTo>
                <a:lnTo>
                  <a:pt x="333" y="1591"/>
                </a:lnTo>
                <a:lnTo>
                  <a:pt x="368" y="1654"/>
                </a:lnTo>
                <a:lnTo>
                  <a:pt x="436" y="1777"/>
                </a:lnTo>
                <a:lnTo>
                  <a:pt x="502" y="1891"/>
                </a:lnTo>
                <a:lnTo>
                  <a:pt x="564" y="1996"/>
                </a:lnTo>
                <a:lnTo>
                  <a:pt x="620" y="2087"/>
                </a:lnTo>
                <a:lnTo>
                  <a:pt x="667" y="2163"/>
                </a:lnTo>
                <a:lnTo>
                  <a:pt x="703" y="2220"/>
                </a:lnTo>
                <a:lnTo>
                  <a:pt x="736" y="2270"/>
                </a:lnTo>
                <a:lnTo>
                  <a:pt x="736" y="2270"/>
                </a:lnTo>
                <a:lnTo>
                  <a:pt x="767" y="2220"/>
                </a:lnTo>
                <a:lnTo>
                  <a:pt x="803" y="2163"/>
                </a:lnTo>
                <a:lnTo>
                  <a:pt x="850" y="2087"/>
                </a:lnTo>
                <a:lnTo>
                  <a:pt x="906" y="1996"/>
                </a:lnTo>
                <a:lnTo>
                  <a:pt x="968" y="1891"/>
                </a:lnTo>
                <a:lnTo>
                  <a:pt x="1034" y="1777"/>
                </a:lnTo>
                <a:lnTo>
                  <a:pt x="1102" y="1654"/>
                </a:lnTo>
                <a:lnTo>
                  <a:pt x="1137" y="1591"/>
                </a:lnTo>
                <a:lnTo>
                  <a:pt x="1171" y="1527"/>
                </a:lnTo>
                <a:lnTo>
                  <a:pt x="1204" y="1463"/>
                </a:lnTo>
                <a:lnTo>
                  <a:pt x="1238" y="1398"/>
                </a:lnTo>
                <a:lnTo>
                  <a:pt x="1270" y="1334"/>
                </a:lnTo>
                <a:lnTo>
                  <a:pt x="1300" y="1270"/>
                </a:lnTo>
                <a:lnTo>
                  <a:pt x="1329" y="1207"/>
                </a:lnTo>
                <a:lnTo>
                  <a:pt x="1356" y="1145"/>
                </a:lnTo>
                <a:lnTo>
                  <a:pt x="1380" y="1085"/>
                </a:lnTo>
                <a:lnTo>
                  <a:pt x="1403" y="1027"/>
                </a:lnTo>
                <a:lnTo>
                  <a:pt x="1422" y="970"/>
                </a:lnTo>
                <a:lnTo>
                  <a:pt x="1439" y="917"/>
                </a:lnTo>
                <a:lnTo>
                  <a:pt x="1446" y="891"/>
                </a:lnTo>
                <a:lnTo>
                  <a:pt x="1452" y="866"/>
                </a:lnTo>
                <a:lnTo>
                  <a:pt x="1458" y="842"/>
                </a:lnTo>
                <a:lnTo>
                  <a:pt x="1462" y="819"/>
                </a:lnTo>
                <a:lnTo>
                  <a:pt x="1466" y="796"/>
                </a:lnTo>
                <a:lnTo>
                  <a:pt x="1468" y="775"/>
                </a:lnTo>
                <a:lnTo>
                  <a:pt x="1470" y="754"/>
                </a:lnTo>
                <a:lnTo>
                  <a:pt x="1470" y="735"/>
                </a:lnTo>
                <a:lnTo>
                  <a:pt x="1470" y="735"/>
                </a:lnTo>
                <a:lnTo>
                  <a:pt x="1469" y="697"/>
                </a:lnTo>
                <a:lnTo>
                  <a:pt x="1466" y="660"/>
                </a:lnTo>
                <a:lnTo>
                  <a:pt x="1462" y="623"/>
                </a:lnTo>
                <a:lnTo>
                  <a:pt x="1455" y="587"/>
                </a:lnTo>
                <a:lnTo>
                  <a:pt x="1447" y="550"/>
                </a:lnTo>
                <a:lnTo>
                  <a:pt x="1437" y="515"/>
                </a:lnTo>
                <a:lnTo>
                  <a:pt x="1426" y="481"/>
                </a:lnTo>
                <a:lnTo>
                  <a:pt x="1413" y="448"/>
                </a:lnTo>
                <a:lnTo>
                  <a:pt x="1398" y="416"/>
                </a:lnTo>
                <a:lnTo>
                  <a:pt x="1382" y="384"/>
                </a:lnTo>
                <a:lnTo>
                  <a:pt x="1364" y="353"/>
                </a:lnTo>
                <a:lnTo>
                  <a:pt x="1345" y="323"/>
                </a:lnTo>
                <a:lnTo>
                  <a:pt x="1324" y="295"/>
                </a:lnTo>
                <a:lnTo>
                  <a:pt x="1303" y="267"/>
                </a:lnTo>
                <a:lnTo>
                  <a:pt x="1280" y="240"/>
                </a:lnTo>
                <a:lnTo>
                  <a:pt x="1255" y="215"/>
                </a:lnTo>
                <a:lnTo>
                  <a:pt x="1230" y="191"/>
                </a:lnTo>
                <a:lnTo>
                  <a:pt x="1202" y="168"/>
                </a:lnTo>
                <a:lnTo>
                  <a:pt x="1175" y="146"/>
                </a:lnTo>
                <a:lnTo>
                  <a:pt x="1146" y="125"/>
                </a:lnTo>
                <a:lnTo>
                  <a:pt x="1116" y="106"/>
                </a:lnTo>
                <a:lnTo>
                  <a:pt x="1085" y="89"/>
                </a:lnTo>
                <a:lnTo>
                  <a:pt x="1054" y="72"/>
                </a:lnTo>
                <a:lnTo>
                  <a:pt x="1021" y="58"/>
                </a:lnTo>
                <a:lnTo>
                  <a:pt x="988" y="45"/>
                </a:lnTo>
                <a:lnTo>
                  <a:pt x="954" y="33"/>
                </a:lnTo>
                <a:lnTo>
                  <a:pt x="919" y="23"/>
                </a:lnTo>
                <a:lnTo>
                  <a:pt x="883" y="15"/>
                </a:lnTo>
                <a:lnTo>
                  <a:pt x="847" y="8"/>
                </a:lnTo>
                <a:lnTo>
                  <a:pt x="811" y="4"/>
                </a:lnTo>
                <a:lnTo>
                  <a:pt x="773" y="1"/>
                </a:lnTo>
                <a:lnTo>
                  <a:pt x="736" y="0"/>
                </a:lnTo>
                <a:close/>
                <a:moveTo>
                  <a:pt x="736" y="1030"/>
                </a:moveTo>
                <a:lnTo>
                  <a:pt x="736" y="1030"/>
                </a:lnTo>
                <a:lnTo>
                  <a:pt x="720" y="1030"/>
                </a:lnTo>
                <a:lnTo>
                  <a:pt x="705" y="1029"/>
                </a:lnTo>
                <a:lnTo>
                  <a:pt x="691" y="1027"/>
                </a:lnTo>
                <a:lnTo>
                  <a:pt x="677" y="1024"/>
                </a:lnTo>
                <a:lnTo>
                  <a:pt x="663" y="1021"/>
                </a:lnTo>
                <a:lnTo>
                  <a:pt x="650" y="1017"/>
                </a:lnTo>
                <a:lnTo>
                  <a:pt x="636" y="1013"/>
                </a:lnTo>
                <a:lnTo>
                  <a:pt x="623" y="1008"/>
                </a:lnTo>
                <a:lnTo>
                  <a:pt x="611" y="1002"/>
                </a:lnTo>
                <a:lnTo>
                  <a:pt x="598" y="996"/>
                </a:lnTo>
                <a:lnTo>
                  <a:pt x="586" y="989"/>
                </a:lnTo>
                <a:lnTo>
                  <a:pt x="575" y="981"/>
                </a:lnTo>
                <a:lnTo>
                  <a:pt x="564" y="973"/>
                </a:lnTo>
                <a:lnTo>
                  <a:pt x="553" y="965"/>
                </a:lnTo>
                <a:lnTo>
                  <a:pt x="542" y="956"/>
                </a:lnTo>
                <a:lnTo>
                  <a:pt x="533" y="946"/>
                </a:lnTo>
                <a:lnTo>
                  <a:pt x="523" y="936"/>
                </a:lnTo>
                <a:lnTo>
                  <a:pt x="514" y="926"/>
                </a:lnTo>
                <a:lnTo>
                  <a:pt x="506" y="915"/>
                </a:lnTo>
                <a:lnTo>
                  <a:pt x="498" y="904"/>
                </a:lnTo>
                <a:lnTo>
                  <a:pt x="490" y="892"/>
                </a:lnTo>
                <a:lnTo>
                  <a:pt x="483" y="880"/>
                </a:lnTo>
                <a:lnTo>
                  <a:pt x="477" y="868"/>
                </a:lnTo>
                <a:lnTo>
                  <a:pt x="471" y="856"/>
                </a:lnTo>
                <a:lnTo>
                  <a:pt x="466" y="843"/>
                </a:lnTo>
                <a:lnTo>
                  <a:pt x="462" y="829"/>
                </a:lnTo>
                <a:lnTo>
                  <a:pt x="458" y="816"/>
                </a:lnTo>
                <a:lnTo>
                  <a:pt x="455" y="802"/>
                </a:lnTo>
                <a:lnTo>
                  <a:pt x="452" y="788"/>
                </a:lnTo>
                <a:lnTo>
                  <a:pt x="450" y="774"/>
                </a:lnTo>
                <a:lnTo>
                  <a:pt x="449" y="759"/>
                </a:lnTo>
                <a:lnTo>
                  <a:pt x="449" y="744"/>
                </a:lnTo>
                <a:lnTo>
                  <a:pt x="449" y="744"/>
                </a:lnTo>
                <a:lnTo>
                  <a:pt x="449" y="730"/>
                </a:lnTo>
                <a:lnTo>
                  <a:pt x="450" y="715"/>
                </a:lnTo>
                <a:lnTo>
                  <a:pt x="452" y="701"/>
                </a:lnTo>
                <a:lnTo>
                  <a:pt x="455" y="687"/>
                </a:lnTo>
                <a:lnTo>
                  <a:pt x="458" y="673"/>
                </a:lnTo>
                <a:lnTo>
                  <a:pt x="462" y="659"/>
                </a:lnTo>
                <a:lnTo>
                  <a:pt x="466" y="646"/>
                </a:lnTo>
                <a:lnTo>
                  <a:pt x="471" y="633"/>
                </a:lnTo>
                <a:lnTo>
                  <a:pt x="477" y="620"/>
                </a:lnTo>
                <a:lnTo>
                  <a:pt x="483" y="608"/>
                </a:lnTo>
                <a:lnTo>
                  <a:pt x="490" y="596"/>
                </a:lnTo>
                <a:lnTo>
                  <a:pt x="498" y="584"/>
                </a:lnTo>
                <a:lnTo>
                  <a:pt x="506" y="573"/>
                </a:lnTo>
                <a:lnTo>
                  <a:pt x="514" y="561"/>
                </a:lnTo>
                <a:lnTo>
                  <a:pt x="523" y="551"/>
                </a:lnTo>
                <a:lnTo>
                  <a:pt x="533" y="541"/>
                </a:lnTo>
                <a:lnTo>
                  <a:pt x="542" y="532"/>
                </a:lnTo>
                <a:lnTo>
                  <a:pt x="553" y="523"/>
                </a:lnTo>
                <a:lnTo>
                  <a:pt x="564" y="514"/>
                </a:lnTo>
                <a:lnTo>
                  <a:pt x="575" y="506"/>
                </a:lnTo>
                <a:lnTo>
                  <a:pt x="586" y="499"/>
                </a:lnTo>
                <a:lnTo>
                  <a:pt x="598" y="492"/>
                </a:lnTo>
                <a:lnTo>
                  <a:pt x="611" y="486"/>
                </a:lnTo>
                <a:lnTo>
                  <a:pt x="623" y="480"/>
                </a:lnTo>
                <a:lnTo>
                  <a:pt x="636" y="475"/>
                </a:lnTo>
                <a:lnTo>
                  <a:pt x="650" y="470"/>
                </a:lnTo>
                <a:lnTo>
                  <a:pt x="663" y="466"/>
                </a:lnTo>
                <a:lnTo>
                  <a:pt x="677" y="463"/>
                </a:lnTo>
                <a:lnTo>
                  <a:pt x="691" y="461"/>
                </a:lnTo>
                <a:lnTo>
                  <a:pt x="705" y="459"/>
                </a:lnTo>
                <a:lnTo>
                  <a:pt x="720" y="458"/>
                </a:lnTo>
                <a:lnTo>
                  <a:pt x="736" y="457"/>
                </a:lnTo>
                <a:lnTo>
                  <a:pt x="736" y="457"/>
                </a:lnTo>
                <a:lnTo>
                  <a:pt x="750" y="458"/>
                </a:lnTo>
                <a:lnTo>
                  <a:pt x="765" y="459"/>
                </a:lnTo>
                <a:lnTo>
                  <a:pt x="779" y="461"/>
                </a:lnTo>
                <a:lnTo>
                  <a:pt x="793" y="463"/>
                </a:lnTo>
                <a:lnTo>
                  <a:pt x="807" y="466"/>
                </a:lnTo>
                <a:lnTo>
                  <a:pt x="821" y="470"/>
                </a:lnTo>
                <a:lnTo>
                  <a:pt x="834" y="475"/>
                </a:lnTo>
                <a:lnTo>
                  <a:pt x="847" y="480"/>
                </a:lnTo>
                <a:lnTo>
                  <a:pt x="860" y="486"/>
                </a:lnTo>
                <a:lnTo>
                  <a:pt x="872" y="492"/>
                </a:lnTo>
                <a:lnTo>
                  <a:pt x="884" y="499"/>
                </a:lnTo>
                <a:lnTo>
                  <a:pt x="895" y="506"/>
                </a:lnTo>
                <a:lnTo>
                  <a:pt x="907" y="514"/>
                </a:lnTo>
                <a:lnTo>
                  <a:pt x="917" y="523"/>
                </a:lnTo>
                <a:lnTo>
                  <a:pt x="928" y="532"/>
                </a:lnTo>
                <a:lnTo>
                  <a:pt x="938" y="541"/>
                </a:lnTo>
                <a:lnTo>
                  <a:pt x="947" y="551"/>
                </a:lnTo>
                <a:lnTo>
                  <a:pt x="956" y="561"/>
                </a:lnTo>
                <a:lnTo>
                  <a:pt x="965" y="573"/>
                </a:lnTo>
                <a:lnTo>
                  <a:pt x="973" y="584"/>
                </a:lnTo>
                <a:lnTo>
                  <a:pt x="980" y="596"/>
                </a:lnTo>
                <a:lnTo>
                  <a:pt x="987" y="608"/>
                </a:lnTo>
                <a:lnTo>
                  <a:pt x="993" y="620"/>
                </a:lnTo>
                <a:lnTo>
                  <a:pt x="999" y="633"/>
                </a:lnTo>
                <a:lnTo>
                  <a:pt x="1004" y="646"/>
                </a:lnTo>
                <a:lnTo>
                  <a:pt x="1009" y="659"/>
                </a:lnTo>
                <a:lnTo>
                  <a:pt x="1012" y="673"/>
                </a:lnTo>
                <a:lnTo>
                  <a:pt x="1016" y="687"/>
                </a:lnTo>
                <a:lnTo>
                  <a:pt x="1018" y="701"/>
                </a:lnTo>
                <a:lnTo>
                  <a:pt x="1020" y="715"/>
                </a:lnTo>
                <a:lnTo>
                  <a:pt x="1021" y="730"/>
                </a:lnTo>
                <a:lnTo>
                  <a:pt x="1021" y="744"/>
                </a:lnTo>
                <a:lnTo>
                  <a:pt x="1021" y="744"/>
                </a:lnTo>
                <a:lnTo>
                  <a:pt x="1021" y="759"/>
                </a:lnTo>
                <a:lnTo>
                  <a:pt x="1020" y="774"/>
                </a:lnTo>
                <a:lnTo>
                  <a:pt x="1018" y="788"/>
                </a:lnTo>
                <a:lnTo>
                  <a:pt x="1016" y="802"/>
                </a:lnTo>
                <a:lnTo>
                  <a:pt x="1012" y="816"/>
                </a:lnTo>
                <a:lnTo>
                  <a:pt x="1009" y="829"/>
                </a:lnTo>
                <a:lnTo>
                  <a:pt x="1004" y="843"/>
                </a:lnTo>
                <a:lnTo>
                  <a:pt x="999" y="856"/>
                </a:lnTo>
                <a:lnTo>
                  <a:pt x="993" y="868"/>
                </a:lnTo>
                <a:lnTo>
                  <a:pt x="987" y="880"/>
                </a:lnTo>
                <a:lnTo>
                  <a:pt x="980" y="892"/>
                </a:lnTo>
                <a:lnTo>
                  <a:pt x="973" y="904"/>
                </a:lnTo>
                <a:lnTo>
                  <a:pt x="965" y="915"/>
                </a:lnTo>
                <a:lnTo>
                  <a:pt x="956" y="926"/>
                </a:lnTo>
                <a:lnTo>
                  <a:pt x="947" y="936"/>
                </a:lnTo>
                <a:lnTo>
                  <a:pt x="938" y="946"/>
                </a:lnTo>
                <a:lnTo>
                  <a:pt x="928" y="956"/>
                </a:lnTo>
                <a:lnTo>
                  <a:pt x="917" y="965"/>
                </a:lnTo>
                <a:lnTo>
                  <a:pt x="907" y="973"/>
                </a:lnTo>
                <a:lnTo>
                  <a:pt x="895" y="981"/>
                </a:lnTo>
                <a:lnTo>
                  <a:pt x="884" y="989"/>
                </a:lnTo>
                <a:lnTo>
                  <a:pt x="872" y="996"/>
                </a:lnTo>
                <a:lnTo>
                  <a:pt x="860" y="1002"/>
                </a:lnTo>
                <a:lnTo>
                  <a:pt x="847" y="1008"/>
                </a:lnTo>
                <a:lnTo>
                  <a:pt x="834" y="1013"/>
                </a:lnTo>
                <a:lnTo>
                  <a:pt x="821" y="1017"/>
                </a:lnTo>
                <a:lnTo>
                  <a:pt x="807" y="1021"/>
                </a:lnTo>
                <a:lnTo>
                  <a:pt x="793" y="1024"/>
                </a:lnTo>
                <a:lnTo>
                  <a:pt x="779" y="1027"/>
                </a:lnTo>
                <a:lnTo>
                  <a:pt x="765" y="1029"/>
                </a:lnTo>
                <a:lnTo>
                  <a:pt x="750" y="1030"/>
                </a:lnTo>
                <a:lnTo>
                  <a:pt x="736" y="1030"/>
                </a:lnTo>
                <a:close/>
              </a:path>
            </a:pathLst>
          </a:custGeom>
          <a:solidFill>
            <a:schemeClr val="bg1">
              <a:lumMod val="20000"/>
              <a:lumOff val="80000"/>
            </a:schemeClr>
          </a:solidFill>
          <a:ln>
            <a:noFill/>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endParaRPr lang="en-US" sz="1939">
              <a:solidFill>
                <a:srgbClr val="646464"/>
              </a:solidFill>
              <a:latin typeface="EYInterstate Light" panose="02000506000000020004" pitchFamily="2" charset="0"/>
            </a:endParaRPr>
          </a:p>
        </p:txBody>
      </p:sp>
      <p:sp>
        <p:nvSpPr>
          <p:cNvPr id="57" name="Oval 56">
            <a:extLst>
              <a:ext uri="{FF2B5EF4-FFF2-40B4-BE49-F238E27FC236}">
                <a16:creationId xmlns:a16="http://schemas.microsoft.com/office/drawing/2014/main" id="{962EC30C-9B8B-4F0A-BEE2-ACA9337CDAA9}"/>
              </a:ext>
            </a:extLst>
          </p:cNvPr>
          <p:cNvSpPr/>
          <p:nvPr/>
        </p:nvSpPr>
        <p:spPr>
          <a:xfrm>
            <a:off x="7245143" y="5059471"/>
            <a:ext cx="165144" cy="150183"/>
          </a:xfrm>
          <a:prstGeom prst="ellipse">
            <a:avLst/>
          </a:prstGeom>
          <a:solidFill>
            <a:schemeClr val="bg1">
              <a:lumMod val="9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EYInterstate Light" panose="02000506000000020004" pitchFamily="2" charset="0"/>
            </a:endParaRPr>
          </a:p>
        </p:txBody>
      </p:sp>
      <p:sp>
        <p:nvSpPr>
          <p:cNvPr id="58" name="Freeform 32">
            <a:extLst>
              <a:ext uri="{FF2B5EF4-FFF2-40B4-BE49-F238E27FC236}">
                <a16:creationId xmlns:a16="http://schemas.microsoft.com/office/drawing/2014/main" id="{81C361EA-D2EC-4FF9-BCF4-7F329164B233}"/>
              </a:ext>
            </a:extLst>
          </p:cNvPr>
          <p:cNvSpPr>
            <a:spLocks noChangeAspect="1" noEditPoints="1"/>
          </p:cNvSpPr>
          <p:nvPr/>
        </p:nvSpPr>
        <p:spPr bwMode="auto">
          <a:xfrm>
            <a:off x="7298614" y="5085567"/>
            <a:ext cx="61732" cy="97991"/>
          </a:xfrm>
          <a:custGeom>
            <a:avLst/>
            <a:gdLst>
              <a:gd name="T0" fmla="*/ 623 w 1470"/>
              <a:gd name="T1" fmla="*/ 8 h 2270"/>
              <a:gd name="T2" fmla="*/ 449 w 1470"/>
              <a:gd name="T3" fmla="*/ 58 h 2270"/>
              <a:gd name="T4" fmla="*/ 296 w 1470"/>
              <a:gd name="T5" fmla="*/ 146 h 2270"/>
              <a:gd name="T6" fmla="*/ 167 w 1470"/>
              <a:gd name="T7" fmla="*/ 267 h 2270"/>
              <a:gd name="T8" fmla="*/ 72 w 1470"/>
              <a:gd name="T9" fmla="*/ 416 h 2270"/>
              <a:gd name="T10" fmla="*/ 15 w 1470"/>
              <a:gd name="T11" fmla="*/ 587 h 2270"/>
              <a:gd name="T12" fmla="*/ 0 w 1470"/>
              <a:gd name="T13" fmla="*/ 735 h 2270"/>
              <a:gd name="T14" fmla="*/ 13 w 1470"/>
              <a:gd name="T15" fmla="*/ 842 h 2270"/>
              <a:gd name="T16" fmla="*/ 68 w 1470"/>
              <a:gd name="T17" fmla="*/ 1027 h 2270"/>
              <a:gd name="T18" fmla="*/ 200 w 1470"/>
              <a:gd name="T19" fmla="*/ 1334 h 2270"/>
              <a:gd name="T20" fmla="*/ 368 w 1470"/>
              <a:gd name="T21" fmla="*/ 1654 h 2270"/>
              <a:gd name="T22" fmla="*/ 667 w 1470"/>
              <a:gd name="T23" fmla="*/ 2163 h 2270"/>
              <a:gd name="T24" fmla="*/ 803 w 1470"/>
              <a:gd name="T25" fmla="*/ 2163 h 2270"/>
              <a:gd name="T26" fmla="*/ 1102 w 1470"/>
              <a:gd name="T27" fmla="*/ 1654 h 2270"/>
              <a:gd name="T28" fmla="*/ 1270 w 1470"/>
              <a:gd name="T29" fmla="*/ 1334 h 2270"/>
              <a:gd name="T30" fmla="*/ 1403 w 1470"/>
              <a:gd name="T31" fmla="*/ 1027 h 2270"/>
              <a:gd name="T32" fmla="*/ 1458 w 1470"/>
              <a:gd name="T33" fmla="*/ 842 h 2270"/>
              <a:gd name="T34" fmla="*/ 1470 w 1470"/>
              <a:gd name="T35" fmla="*/ 735 h 2270"/>
              <a:gd name="T36" fmla="*/ 1455 w 1470"/>
              <a:gd name="T37" fmla="*/ 587 h 2270"/>
              <a:gd name="T38" fmla="*/ 1398 w 1470"/>
              <a:gd name="T39" fmla="*/ 416 h 2270"/>
              <a:gd name="T40" fmla="*/ 1303 w 1470"/>
              <a:gd name="T41" fmla="*/ 267 h 2270"/>
              <a:gd name="T42" fmla="*/ 1175 w 1470"/>
              <a:gd name="T43" fmla="*/ 146 h 2270"/>
              <a:gd name="T44" fmla="*/ 1021 w 1470"/>
              <a:gd name="T45" fmla="*/ 58 h 2270"/>
              <a:gd name="T46" fmla="*/ 847 w 1470"/>
              <a:gd name="T47" fmla="*/ 8 h 2270"/>
              <a:gd name="T48" fmla="*/ 736 w 1470"/>
              <a:gd name="T49" fmla="*/ 1030 h 2270"/>
              <a:gd name="T50" fmla="*/ 663 w 1470"/>
              <a:gd name="T51" fmla="*/ 1021 h 2270"/>
              <a:gd name="T52" fmla="*/ 598 w 1470"/>
              <a:gd name="T53" fmla="*/ 996 h 2270"/>
              <a:gd name="T54" fmla="*/ 542 w 1470"/>
              <a:gd name="T55" fmla="*/ 956 h 2270"/>
              <a:gd name="T56" fmla="*/ 498 w 1470"/>
              <a:gd name="T57" fmla="*/ 904 h 2270"/>
              <a:gd name="T58" fmla="*/ 466 w 1470"/>
              <a:gd name="T59" fmla="*/ 843 h 2270"/>
              <a:gd name="T60" fmla="*/ 450 w 1470"/>
              <a:gd name="T61" fmla="*/ 774 h 2270"/>
              <a:gd name="T62" fmla="*/ 450 w 1470"/>
              <a:gd name="T63" fmla="*/ 715 h 2270"/>
              <a:gd name="T64" fmla="*/ 466 w 1470"/>
              <a:gd name="T65" fmla="*/ 646 h 2270"/>
              <a:gd name="T66" fmla="*/ 498 w 1470"/>
              <a:gd name="T67" fmla="*/ 584 h 2270"/>
              <a:gd name="T68" fmla="*/ 542 w 1470"/>
              <a:gd name="T69" fmla="*/ 532 h 2270"/>
              <a:gd name="T70" fmla="*/ 598 w 1470"/>
              <a:gd name="T71" fmla="*/ 492 h 2270"/>
              <a:gd name="T72" fmla="*/ 663 w 1470"/>
              <a:gd name="T73" fmla="*/ 466 h 2270"/>
              <a:gd name="T74" fmla="*/ 736 w 1470"/>
              <a:gd name="T75" fmla="*/ 457 h 2270"/>
              <a:gd name="T76" fmla="*/ 793 w 1470"/>
              <a:gd name="T77" fmla="*/ 463 h 2270"/>
              <a:gd name="T78" fmla="*/ 860 w 1470"/>
              <a:gd name="T79" fmla="*/ 486 h 2270"/>
              <a:gd name="T80" fmla="*/ 917 w 1470"/>
              <a:gd name="T81" fmla="*/ 523 h 2270"/>
              <a:gd name="T82" fmla="*/ 965 w 1470"/>
              <a:gd name="T83" fmla="*/ 573 h 2270"/>
              <a:gd name="T84" fmla="*/ 999 w 1470"/>
              <a:gd name="T85" fmla="*/ 633 h 2270"/>
              <a:gd name="T86" fmla="*/ 1018 w 1470"/>
              <a:gd name="T87" fmla="*/ 701 h 2270"/>
              <a:gd name="T88" fmla="*/ 1021 w 1470"/>
              <a:gd name="T89" fmla="*/ 759 h 2270"/>
              <a:gd name="T90" fmla="*/ 1009 w 1470"/>
              <a:gd name="T91" fmla="*/ 829 h 2270"/>
              <a:gd name="T92" fmla="*/ 980 w 1470"/>
              <a:gd name="T93" fmla="*/ 892 h 2270"/>
              <a:gd name="T94" fmla="*/ 938 w 1470"/>
              <a:gd name="T95" fmla="*/ 946 h 2270"/>
              <a:gd name="T96" fmla="*/ 884 w 1470"/>
              <a:gd name="T97" fmla="*/ 989 h 2270"/>
              <a:gd name="T98" fmla="*/ 821 w 1470"/>
              <a:gd name="T99" fmla="*/ 1017 h 2270"/>
              <a:gd name="T100" fmla="*/ 750 w 1470"/>
              <a:gd name="T101" fmla="*/ 1030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0" h="2270">
                <a:moveTo>
                  <a:pt x="736" y="0"/>
                </a:moveTo>
                <a:lnTo>
                  <a:pt x="736" y="0"/>
                </a:lnTo>
                <a:lnTo>
                  <a:pt x="697" y="1"/>
                </a:lnTo>
                <a:lnTo>
                  <a:pt x="660" y="4"/>
                </a:lnTo>
                <a:lnTo>
                  <a:pt x="623" y="8"/>
                </a:lnTo>
                <a:lnTo>
                  <a:pt x="587" y="15"/>
                </a:lnTo>
                <a:lnTo>
                  <a:pt x="551" y="23"/>
                </a:lnTo>
                <a:lnTo>
                  <a:pt x="516" y="33"/>
                </a:lnTo>
                <a:lnTo>
                  <a:pt x="482" y="45"/>
                </a:lnTo>
                <a:lnTo>
                  <a:pt x="449" y="58"/>
                </a:lnTo>
                <a:lnTo>
                  <a:pt x="417" y="72"/>
                </a:lnTo>
                <a:lnTo>
                  <a:pt x="385" y="89"/>
                </a:lnTo>
                <a:lnTo>
                  <a:pt x="354" y="106"/>
                </a:lnTo>
                <a:lnTo>
                  <a:pt x="324" y="125"/>
                </a:lnTo>
                <a:lnTo>
                  <a:pt x="296" y="146"/>
                </a:lnTo>
                <a:lnTo>
                  <a:pt x="268" y="168"/>
                </a:lnTo>
                <a:lnTo>
                  <a:pt x="240" y="191"/>
                </a:lnTo>
                <a:lnTo>
                  <a:pt x="215" y="215"/>
                </a:lnTo>
                <a:lnTo>
                  <a:pt x="191" y="240"/>
                </a:lnTo>
                <a:lnTo>
                  <a:pt x="167" y="267"/>
                </a:lnTo>
                <a:lnTo>
                  <a:pt x="146" y="295"/>
                </a:lnTo>
                <a:lnTo>
                  <a:pt x="125" y="323"/>
                </a:lnTo>
                <a:lnTo>
                  <a:pt x="106" y="353"/>
                </a:lnTo>
                <a:lnTo>
                  <a:pt x="89" y="384"/>
                </a:lnTo>
                <a:lnTo>
                  <a:pt x="72" y="416"/>
                </a:lnTo>
                <a:lnTo>
                  <a:pt x="58" y="448"/>
                </a:lnTo>
                <a:lnTo>
                  <a:pt x="44" y="481"/>
                </a:lnTo>
                <a:lnTo>
                  <a:pt x="33" y="515"/>
                </a:lnTo>
                <a:lnTo>
                  <a:pt x="23" y="550"/>
                </a:lnTo>
                <a:lnTo>
                  <a:pt x="15" y="587"/>
                </a:lnTo>
                <a:lnTo>
                  <a:pt x="8" y="623"/>
                </a:lnTo>
                <a:lnTo>
                  <a:pt x="4" y="660"/>
                </a:lnTo>
                <a:lnTo>
                  <a:pt x="1" y="697"/>
                </a:lnTo>
                <a:lnTo>
                  <a:pt x="0" y="735"/>
                </a:lnTo>
                <a:lnTo>
                  <a:pt x="0" y="735"/>
                </a:lnTo>
                <a:lnTo>
                  <a:pt x="0" y="754"/>
                </a:lnTo>
                <a:lnTo>
                  <a:pt x="2" y="775"/>
                </a:lnTo>
                <a:lnTo>
                  <a:pt x="5" y="796"/>
                </a:lnTo>
                <a:lnTo>
                  <a:pt x="8" y="819"/>
                </a:lnTo>
                <a:lnTo>
                  <a:pt x="13" y="842"/>
                </a:lnTo>
                <a:lnTo>
                  <a:pt x="18" y="866"/>
                </a:lnTo>
                <a:lnTo>
                  <a:pt x="24" y="891"/>
                </a:lnTo>
                <a:lnTo>
                  <a:pt x="31" y="917"/>
                </a:lnTo>
                <a:lnTo>
                  <a:pt x="48" y="970"/>
                </a:lnTo>
                <a:lnTo>
                  <a:pt x="68" y="1027"/>
                </a:lnTo>
                <a:lnTo>
                  <a:pt x="90" y="1085"/>
                </a:lnTo>
                <a:lnTo>
                  <a:pt x="115" y="1145"/>
                </a:lnTo>
                <a:lnTo>
                  <a:pt x="141" y="1207"/>
                </a:lnTo>
                <a:lnTo>
                  <a:pt x="170" y="1270"/>
                </a:lnTo>
                <a:lnTo>
                  <a:pt x="200" y="1334"/>
                </a:lnTo>
                <a:lnTo>
                  <a:pt x="232" y="1398"/>
                </a:lnTo>
                <a:lnTo>
                  <a:pt x="266" y="1463"/>
                </a:lnTo>
                <a:lnTo>
                  <a:pt x="299" y="1527"/>
                </a:lnTo>
                <a:lnTo>
                  <a:pt x="333" y="1591"/>
                </a:lnTo>
                <a:lnTo>
                  <a:pt x="368" y="1654"/>
                </a:lnTo>
                <a:lnTo>
                  <a:pt x="436" y="1777"/>
                </a:lnTo>
                <a:lnTo>
                  <a:pt x="502" y="1891"/>
                </a:lnTo>
                <a:lnTo>
                  <a:pt x="564" y="1996"/>
                </a:lnTo>
                <a:lnTo>
                  <a:pt x="620" y="2087"/>
                </a:lnTo>
                <a:lnTo>
                  <a:pt x="667" y="2163"/>
                </a:lnTo>
                <a:lnTo>
                  <a:pt x="703" y="2220"/>
                </a:lnTo>
                <a:lnTo>
                  <a:pt x="736" y="2270"/>
                </a:lnTo>
                <a:lnTo>
                  <a:pt x="736" y="2270"/>
                </a:lnTo>
                <a:lnTo>
                  <a:pt x="767" y="2220"/>
                </a:lnTo>
                <a:lnTo>
                  <a:pt x="803" y="2163"/>
                </a:lnTo>
                <a:lnTo>
                  <a:pt x="850" y="2087"/>
                </a:lnTo>
                <a:lnTo>
                  <a:pt x="906" y="1996"/>
                </a:lnTo>
                <a:lnTo>
                  <a:pt x="968" y="1891"/>
                </a:lnTo>
                <a:lnTo>
                  <a:pt x="1034" y="1777"/>
                </a:lnTo>
                <a:lnTo>
                  <a:pt x="1102" y="1654"/>
                </a:lnTo>
                <a:lnTo>
                  <a:pt x="1137" y="1591"/>
                </a:lnTo>
                <a:lnTo>
                  <a:pt x="1171" y="1527"/>
                </a:lnTo>
                <a:lnTo>
                  <a:pt x="1204" y="1463"/>
                </a:lnTo>
                <a:lnTo>
                  <a:pt x="1238" y="1398"/>
                </a:lnTo>
                <a:lnTo>
                  <a:pt x="1270" y="1334"/>
                </a:lnTo>
                <a:lnTo>
                  <a:pt x="1300" y="1270"/>
                </a:lnTo>
                <a:lnTo>
                  <a:pt x="1329" y="1207"/>
                </a:lnTo>
                <a:lnTo>
                  <a:pt x="1356" y="1145"/>
                </a:lnTo>
                <a:lnTo>
                  <a:pt x="1380" y="1085"/>
                </a:lnTo>
                <a:lnTo>
                  <a:pt x="1403" y="1027"/>
                </a:lnTo>
                <a:lnTo>
                  <a:pt x="1422" y="970"/>
                </a:lnTo>
                <a:lnTo>
                  <a:pt x="1439" y="917"/>
                </a:lnTo>
                <a:lnTo>
                  <a:pt x="1446" y="891"/>
                </a:lnTo>
                <a:lnTo>
                  <a:pt x="1452" y="866"/>
                </a:lnTo>
                <a:lnTo>
                  <a:pt x="1458" y="842"/>
                </a:lnTo>
                <a:lnTo>
                  <a:pt x="1462" y="819"/>
                </a:lnTo>
                <a:lnTo>
                  <a:pt x="1466" y="796"/>
                </a:lnTo>
                <a:lnTo>
                  <a:pt x="1468" y="775"/>
                </a:lnTo>
                <a:lnTo>
                  <a:pt x="1470" y="754"/>
                </a:lnTo>
                <a:lnTo>
                  <a:pt x="1470" y="735"/>
                </a:lnTo>
                <a:lnTo>
                  <a:pt x="1470" y="735"/>
                </a:lnTo>
                <a:lnTo>
                  <a:pt x="1469" y="697"/>
                </a:lnTo>
                <a:lnTo>
                  <a:pt x="1466" y="660"/>
                </a:lnTo>
                <a:lnTo>
                  <a:pt x="1462" y="623"/>
                </a:lnTo>
                <a:lnTo>
                  <a:pt x="1455" y="587"/>
                </a:lnTo>
                <a:lnTo>
                  <a:pt x="1447" y="550"/>
                </a:lnTo>
                <a:lnTo>
                  <a:pt x="1437" y="515"/>
                </a:lnTo>
                <a:lnTo>
                  <a:pt x="1426" y="481"/>
                </a:lnTo>
                <a:lnTo>
                  <a:pt x="1413" y="448"/>
                </a:lnTo>
                <a:lnTo>
                  <a:pt x="1398" y="416"/>
                </a:lnTo>
                <a:lnTo>
                  <a:pt x="1382" y="384"/>
                </a:lnTo>
                <a:lnTo>
                  <a:pt x="1364" y="353"/>
                </a:lnTo>
                <a:lnTo>
                  <a:pt x="1345" y="323"/>
                </a:lnTo>
                <a:lnTo>
                  <a:pt x="1324" y="295"/>
                </a:lnTo>
                <a:lnTo>
                  <a:pt x="1303" y="267"/>
                </a:lnTo>
                <a:lnTo>
                  <a:pt x="1280" y="240"/>
                </a:lnTo>
                <a:lnTo>
                  <a:pt x="1255" y="215"/>
                </a:lnTo>
                <a:lnTo>
                  <a:pt x="1230" y="191"/>
                </a:lnTo>
                <a:lnTo>
                  <a:pt x="1202" y="168"/>
                </a:lnTo>
                <a:lnTo>
                  <a:pt x="1175" y="146"/>
                </a:lnTo>
                <a:lnTo>
                  <a:pt x="1146" y="125"/>
                </a:lnTo>
                <a:lnTo>
                  <a:pt x="1116" y="106"/>
                </a:lnTo>
                <a:lnTo>
                  <a:pt x="1085" y="89"/>
                </a:lnTo>
                <a:lnTo>
                  <a:pt x="1054" y="72"/>
                </a:lnTo>
                <a:lnTo>
                  <a:pt x="1021" y="58"/>
                </a:lnTo>
                <a:lnTo>
                  <a:pt x="988" y="45"/>
                </a:lnTo>
                <a:lnTo>
                  <a:pt x="954" y="33"/>
                </a:lnTo>
                <a:lnTo>
                  <a:pt x="919" y="23"/>
                </a:lnTo>
                <a:lnTo>
                  <a:pt x="883" y="15"/>
                </a:lnTo>
                <a:lnTo>
                  <a:pt x="847" y="8"/>
                </a:lnTo>
                <a:lnTo>
                  <a:pt x="811" y="4"/>
                </a:lnTo>
                <a:lnTo>
                  <a:pt x="773" y="1"/>
                </a:lnTo>
                <a:lnTo>
                  <a:pt x="736" y="0"/>
                </a:lnTo>
                <a:close/>
                <a:moveTo>
                  <a:pt x="736" y="1030"/>
                </a:moveTo>
                <a:lnTo>
                  <a:pt x="736" y="1030"/>
                </a:lnTo>
                <a:lnTo>
                  <a:pt x="720" y="1030"/>
                </a:lnTo>
                <a:lnTo>
                  <a:pt x="705" y="1029"/>
                </a:lnTo>
                <a:lnTo>
                  <a:pt x="691" y="1027"/>
                </a:lnTo>
                <a:lnTo>
                  <a:pt x="677" y="1024"/>
                </a:lnTo>
                <a:lnTo>
                  <a:pt x="663" y="1021"/>
                </a:lnTo>
                <a:lnTo>
                  <a:pt x="650" y="1017"/>
                </a:lnTo>
                <a:lnTo>
                  <a:pt x="636" y="1013"/>
                </a:lnTo>
                <a:lnTo>
                  <a:pt x="623" y="1008"/>
                </a:lnTo>
                <a:lnTo>
                  <a:pt x="611" y="1002"/>
                </a:lnTo>
                <a:lnTo>
                  <a:pt x="598" y="996"/>
                </a:lnTo>
                <a:lnTo>
                  <a:pt x="586" y="989"/>
                </a:lnTo>
                <a:lnTo>
                  <a:pt x="575" y="981"/>
                </a:lnTo>
                <a:lnTo>
                  <a:pt x="564" y="973"/>
                </a:lnTo>
                <a:lnTo>
                  <a:pt x="553" y="965"/>
                </a:lnTo>
                <a:lnTo>
                  <a:pt x="542" y="956"/>
                </a:lnTo>
                <a:lnTo>
                  <a:pt x="533" y="946"/>
                </a:lnTo>
                <a:lnTo>
                  <a:pt x="523" y="936"/>
                </a:lnTo>
                <a:lnTo>
                  <a:pt x="514" y="926"/>
                </a:lnTo>
                <a:lnTo>
                  <a:pt x="506" y="915"/>
                </a:lnTo>
                <a:lnTo>
                  <a:pt x="498" y="904"/>
                </a:lnTo>
                <a:lnTo>
                  <a:pt x="490" y="892"/>
                </a:lnTo>
                <a:lnTo>
                  <a:pt x="483" y="880"/>
                </a:lnTo>
                <a:lnTo>
                  <a:pt x="477" y="868"/>
                </a:lnTo>
                <a:lnTo>
                  <a:pt x="471" y="856"/>
                </a:lnTo>
                <a:lnTo>
                  <a:pt x="466" y="843"/>
                </a:lnTo>
                <a:lnTo>
                  <a:pt x="462" y="829"/>
                </a:lnTo>
                <a:lnTo>
                  <a:pt x="458" y="816"/>
                </a:lnTo>
                <a:lnTo>
                  <a:pt x="455" y="802"/>
                </a:lnTo>
                <a:lnTo>
                  <a:pt x="452" y="788"/>
                </a:lnTo>
                <a:lnTo>
                  <a:pt x="450" y="774"/>
                </a:lnTo>
                <a:lnTo>
                  <a:pt x="449" y="759"/>
                </a:lnTo>
                <a:lnTo>
                  <a:pt x="449" y="744"/>
                </a:lnTo>
                <a:lnTo>
                  <a:pt x="449" y="744"/>
                </a:lnTo>
                <a:lnTo>
                  <a:pt x="449" y="730"/>
                </a:lnTo>
                <a:lnTo>
                  <a:pt x="450" y="715"/>
                </a:lnTo>
                <a:lnTo>
                  <a:pt x="452" y="701"/>
                </a:lnTo>
                <a:lnTo>
                  <a:pt x="455" y="687"/>
                </a:lnTo>
                <a:lnTo>
                  <a:pt x="458" y="673"/>
                </a:lnTo>
                <a:lnTo>
                  <a:pt x="462" y="659"/>
                </a:lnTo>
                <a:lnTo>
                  <a:pt x="466" y="646"/>
                </a:lnTo>
                <a:lnTo>
                  <a:pt x="471" y="633"/>
                </a:lnTo>
                <a:lnTo>
                  <a:pt x="477" y="620"/>
                </a:lnTo>
                <a:lnTo>
                  <a:pt x="483" y="608"/>
                </a:lnTo>
                <a:lnTo>
                  <a:pt x="490" y="596"/>
                </a:lnTo>
                <a:lnTo>
                  <a:pt x="498" y="584"/>
                </a:lnTo>
                <a:lnTo>
                  <a:pt x="506" y="573"/>
                </a:lnTo>
                <a:lnTo>
                  <a:pt x="514" y="561"/>
                </a:lnTo>
                <a:lnTo>
                  <a:pt x="523" y="551"/>
                </a:lnTo>
                <a:lnTo>
                  <a:pt x="533" y="541"/>
                </a:lnTo>
                <a:lnTo>
                  <a:pt x="542" y="532"/>
                </a:lnTo>
                <a:lnTo>
                  <a:pt x="553" y="523"/>
                </a:lnTo>
                <a:lnTo>
                  <a:pt x="564" y="514"/>
                </a:lnTo>
                <a:lnTo>
                  <a:pt x="575" y="506"/>
                </a:lnTo>
                <a:lnTo>
                  <a:pt x="586" y="499"/>
                </a:lnTo>
                <a:lnTo>
                  <a:pt x="598" y="492"/>
                </a:lnTo>
                <a:lnTo>
                  <a:pt x="611" y="486"/>
                </a:lnTo>
                <a:lnTo>
                  <a:pt x="623" y="480"/>
                </a:lnTo>
                <a:lnTo>
                  <a:pt x="636" y="475"/>
                </a:lnTo>
                <a:lnTo>
                  <a:pt x="650" y="470"/>
                </a:lnTo>
                <a:lnTo>
                  <a:pt x="663" y="466"/>
                </a:lnTo>
                <a:lnTo>
                  <a:pt x="677" y="463"/>
                </a:lnTo>
                <a:lnTo>
                  <a:pt x="691" y="461"/>
                </a:lnTo>
                <a:lnTo>
                  <a:pt x="705" y="459"/>
                </a:lnTo>
                <a:lnTo>
                  <a:pt x="720" y="458"/>
                </a:lnTo>
                <a:lnTo>
                  <a:pt x="736" y="457"/>
                </a:lnTo>
                <a:lnTo>
                  <a:pt x="736" y="457"/>
                </a:lnTo>
                <a:lnTo>
                  <a:pt x="750" y="458"/>
                </a:lnTo>
                <a:lnTo>
                  <a:pt x="765" y="459"/>
                </a:lnTo>
                <a:lnTo>
                  <a:pt x="779" y="461"/>
                </a:lnTo>
                <a:lnTo>
                  <a:pt x="793" y="463"/>
                </a:lnTo>
                <a:lnTo>
                  <a:pt x="807" y="466"/>
                </a:lnTo>
                <a:lnTo>
                  <a:pt x="821" y="470"/>
                </a:lnTo>
                <a:lnTo>
                  <a:pt x="834" y="475"/>
                </a:lnTo>
                <a:lnTo>
                  <a:pt x="847" y="480"/>
                </a:lnTo>
                <a:lnTo>
                  <a:pt x="860" y="486"/>
                </a:lnTo>
                <a:lnTo>
                  <a:pt x="872" y="492"/>
                </a:lnTo>
                <a:lnTo>
                  <a:pt x="884" y="499"/>
                </a:lnTo>
                <a:lnTo>
                  <a:pt x="895" y="506"/>
                </a:lnTo>
                <a:lnTo>
                  <a:pt x="907" y="514"/>
                </a:lnTo>
                <a:lnTo>
                  <a:pt x="917" y="523"/>
                </a:lnTo>
                <a:lnTo>
                  <a:pt x="928" y="532"/>
                </a:lnTo>
                <a:lnTo>
                  <a:pt x="938" y="541"/>
                </a:lnTo>
                <a:lnTo>
                  <a:pt x="947" y="551"/>
                </a:lnTo>
                <a:lnTo>
                  <a:pt x="956" y="561"/>
                </a:lnTo>
                <a:lnTo>
                  <a:pt x="965" y="573"/>
                </a:lnTo>
                <a:lnTo>
                  <a:pt x="973" y="584"/>
                </a:lnTo>
                <a:lnTo>
                  <a:pt x="980" y="596"/>
                </a:lnTo>
                <a:lnTo>
                  <a:pt x="987" y="608"/>
                </a:lnTo>
                <a:lnTo>
                  <a:pt x="993" y="620"/>
                </a:lnTo>
                <a:lnTo>
                  <a:pt x="999" y="633"/>
                </a:lnTo>
                <a:lnTo>
                  <a:pt x="1004" y="646"/>
                </a:lnTo>
                <a:lnTo>
                  <a:pt x="1009" y="659"/>
                </a:lnTo>
                <a:lnTo>
                  <a:pt x="1012" y="673"/>
                </a:lnTo>
                <a:lnTo>
                  <a:pt x="1016" y="687"/>
                </a:lnTo>
                <a:lnTo>
                  <a:pt x="1018" y="701"/>
                </a:lnTo>
                <a:lnTo>
                  <a:pt x="1020" y="715"/>
                </a:lnTo>
                <a:lnTo>
                  <a:pt x="1021" y="730"/>
                </a:lnTo>
                <a:lnTo>
                  <a:pt x="1021" y="744"/>
                </a:lnTo>
                <a:lnTo>
                  <a:pt x="1021" y="744"/>
                </a:lnTo>
                <a:lnTo>
                  <a:pt x="1021" y="759"/>
                </a:lnTo>
                <a:lnTo>
                  <a:pt x="1020" y="774"/>
                </a:lnTo>
                <a:lnTo>
                  <a:pt x="1018" y="788"/>
                </a:lnTo>
                <a:lnTo>
                  <a:pt x="1016" y="802"/>
                </a:lnTo>
                <a:lnTo>
                  <a:pt x="1012" y="816"/>
                </a:lnTo>
                <a:lnTo>
                  <a:pt x="1009" y="829"/>
                </a:lnTo>
                <a:lnTo>
                  <a:pt x="1004" y="843"/>
                </a:lnTo>
                <a:lnTo>
                  <a:pt x="999" y="856"/>
                </a:lnTo>
                <a:lnTo>
                  <a:pt x="993" y="868"/>
                </a:lnTo>
                <a:lnTo>
                  <a:pt x="987" y="880"/>
                </a:lnTo>
                <a:lnTo>
                  <a:pt x="980" y="892"/>
                </a:lnTo>
                <a:lnTo>
                  <a:pt x="973" y="904"/>
                </a:lnTo>
                <a:lnTo>
                  <a:pt x="965" y="915"/>
                </a:lnTo>
                <a:lnTo>
                  <a:pt x="956" y="926"/>
                </a:lnTo>
                <a:lnTo>
                  <a:pt x="947" y="936"/>
                </a:lnTo>
                <a:lnTo>
                  <a:pt x="938" y="946"/>
                </a:lnTo>
                <a:lnTo>
                  <a:pt x="928" y="956"/>
                </a:lnTo>
                <a:lnTo>
                  <a:pt x="917" y="965"/>
                </a:lnTo>
                <a:lnTo>
                  <a:pt x="907" y="973"/>
                </a:lnTo>
                <a:lnTo>
                  <a:pt x="895" y="981"/>
                </a:lnTo>
                <a:lnTo>
                  <a:pt x="884" y="989"/>
                </a:lnTo>
                <a:lnTo>
                  <a:pt x="872" y="996"/>
                </a:lnTo>
                <a:lnTo>
                  <a:pt x="860" y="1002"/>
                </a:lnTo>
                <a:lnTo>
                  <a:pt x="847" y="1008"/>
                </a:lnTo>
                <a:lnTo>
                  <a:pt x="834" y="1013"/>
                </a:lnTo>
                <a:lnTo>
                  <a:pt x="821" y="1017"/>
                </a:lnTo>
                <a:lnTo>
                  <a:pt x="807" y="1021"/>
                </a:lnTo>
                <a:lnTo>
                  <a:pt x="793" y="1024"/>
                </a:lnTo>
                <a:lnTo>
                  <a:pt x="779" y="1027"/>
                </a:lnTo>
                <a:lnTo>
                  <a:pt x="765" y="1029"/>
                </a:lnTo>
                <a:lnTo>
                  <a:pt x="750" y="1030"/>
                </a:lnTo>
                <a:lnTo>
                  <a:pt x="736" y="1030"/>
                </a:lnTo>
                <a:close/>
              </a:path>
            </a:pathLst>
          </a:custGeom>
          <a:solidFill>
            <a:schemeClr val="bg1">
              <a:lumMod val="20000"/>
              <a:lumOff val="80000"/>
            </a:schemeClr>
          </a:solidFill>
          <a:ln>
            <a:noFill/>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endParaRPr lang="en-US" sz="1939">
              <a:solidFill>
                <a:srgbClr val="646464"/>
              </a:solidFill>
              <a:latin typeface="EYInterstate Light" panose="02000506000000020004" pitchFamily="2" charset="0"/>
            </a:endParaRPr>
          </a:p>
        </p:txBody>
      </p:sp>
      <p:sp>
        <p:nvSpPr>
          <p:cNvPr id="59" name="Oval 58">
            <a:extLst>
              <a:ext uri="{FF2B5EF4-FFF2-40B4-BE49-F238E27FC236}">
                <a16:creationId xmlns:a16="http://schemas.microsoft.com/office/drawing/2014/main" id="{E68CC6C4-48CF-431C-80B3-0ABB39060967}"/>
              </a:ext>
            </a:extLst>
          </p:cNvPr>
          <p:cNvSpPr/>
          <p:nvPr/>
        </p:nvSpPr>
        <p:spPr>
          <a:xfrm>
            <a:off x="7409552" y="5010475"/>
            <a:ext cx="165144" cy="150183"/>
          </a:xfrm>
          <a:prstGeom prst="ellipse">
            <a:avLst/>
          </a:prstGeom>
          <a:solidFill>
            <a:schemeClr val="bg1">
              <a:lumMod val="9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EYInterstate Light" panose="02000506000000020004" pitchFamily="2" charset="0"/>
            </a:endParaRPr>
          </a:p>
        </p:txBody>
      </p:sp>
      <p:sp>
        <p:nvSpPr>
          <p:cNvPr id="60" name="Freeform 32">
            <a:extLst>
              <a:ext uri="{FF2B5EF4-FFF2-40B4-BE49-F238E27FC236}">
                <a16:creationId xmlns:a16="http://schemas.microsoft.com/office/drawing/2014/main" id="{885B243A-8273-4F88-ABCE-E6181074970F}"/>
              </a:ext>
            </a:extLst>
          </p:cNvPr>
          <p:cNvSpPr>
            <a:spLocks noChangeAspect="1" noEditPoints="1"/>
          </p:cNvSpPr>
          <p:nvPr/>
        </p:nvSpPr>
        <p:spPr bwMode="auto">
          <a:xfrm>
            <a:off x="7463023" y="5036571"/>
            <a:ext cx="61732" cy="97991"/>
          </a:xfrm>
          <a:custGeom>
            <a:avLst/>
            <a:gdLst>
              <a:gd name="T0" fmla="*/ 623 w 1470"/>
              <a:gd name="T1" fmla="*/ 8 h 2270"/>
              <a:gd name="T2" fmla="*/ 449 w 1470"/>
              <a:gd name="T3" fmla="*/ 58 h 2270"/>
              <a:gd name="T4" fmla="*/ 296 w 1470"/>
              <a:gd name="T5" fmla="*/ 146 h 2270"/>
              <a:gd name="T6" fmla="*/ 167 w 1470"/>
              <a:gd name="T7" fmla="*/ 267 h 2270"/>
              <a:gd name="T8" fmla="*/ 72 w 1470"/>
              <a:gd name="T9" fmla="*/ 416 h 2270"/>
              <a:gd name="T10" fmla="*/ 15 w 1470"/>
              <a:gd name="T11" fmla="*/ 587 h 2270"/>
              <a:gd name="T12" fmla="*/ 0 w 1470"/>
              <a:gd name="T13" fmla="*/ 735 h 2270"/>
              <a:gd name="T14" fmla="*/ 13 w 1470"/>
              <a:gd name="T15" fmla="*/ 842 h 2270"/>
              <a:gd name="T16" fmla="*/ 68 w 1470"/>
              <a:gd name="T17" fmla="*/ 1027 h 2270"/>
              <a:gd name="T18" fmla="*/ 200 w 1470"/>
              <a:gd name="T19" fmla="*/ 1334 h 2270"/>
              <a:gd name="T20" fmla="*/ 368 w 1470"/>
              <a:gd name="T21" fmla="*/ 1654 h 2270"/>
              <a:gd name="T22" fmla="*/ 667 w 1470"/>
              <a:gd name="T23" fmla="*/ 2163 h 2270"/>
              <a:gd name="T24" fmla="*/ 803 w 1470"/>
              <a:gd name="T25" fmla="*/ 2163 h 2270"/>
              <a:gd name="T26" fmla="*/ 1102 w 1470"/>
              <a:gd name="T27" fmla="*/ 1654 h 2270"/>
              <a:gd name="T28" fmla="*/ 1270 w 1470"/>
              <a:gd name="T29" fmla="*/ 1334 h 2270"/>
              <a:gd name="T30" fmla="*/ 1403 w 1470"/>
              <a:gd name="T31" fmla="*/ 1027 h 2270"/>
              <a:gd name="T32" fmla="*/ 1458 w 1470"/>
              <a:gd name="T33" fmla="*/ 842 h 2270"/>
              <a:gd name="T34" fmla="*/ 1470 w 1470"/>
              <a:gd name="T35" fmla="*/ 735 h 2270"/>
              <a:gd name="T36" fmla="*/ 1455 w 1470"/>
              <a:gd name="T37" fmla="*/ 587 h 2270"/>
              <a:gd name="T38" fmla="*/ 1398 w 1470"/>
              <a:gd name="T39" fmla="*/ 416 h 2270"/>
              <a:gd name="T40" fmla="*/ 1303 w 1470"/>
              <a:gd name="T41" fmla="*/ 267 h 2270"/>
              <a:gd name="T42" fmla="*/ 1175 w 1470"/>
              <a:gd name="T43" fmla="*/ 146 h 2270"/>
              <a:gd name="T44" fmla="*/ 1021 w 1470"/>
              <a:gd name="T45" fmla="*/ 58 h 2270"/>
              <a:gd name="T46" fmla="*/ 847 w 1470"/>
              <a:gd name="T47" fmla="*/ 8 h 2270"/>
              <a:gd name="T48" fmla="*/ 736 w 1470"/>
              <a:gd name="T49" fmla="*/ 1030 h 2270"/>
              <a:gd name="T50" fmla="*/ 663 w 1470"/>
              <a:gd name="T51" fmla="*/ 1021 h 2270"/>
              <a:gd name="T52" fmla="*/ 598 w 1470"/>
              <a:gd name="T53" fmla="*/ 996 h 2270"/>
              <a:gd name="T54" fmla="*/ 542 w 1470"/>
              <a:gd name="T55" fmla="*/ 956 h 2270"/>
              <a:gd name="T56" fmla="*/ 498 w 1470"/>
              <a:gd name="T57" fmla="*/ 904 h 2270"/>
              <a:gd name="T58" fmla="*/ 466 w 1470"/>
              <a:gd name="T59" fmla="*/ 843 h 2270"/>
              <a:gd name="T60" fmla="*/ 450 w 1470"/>
              <a:gd name="T61" fmla="*/ 774 h 2270"/>
              <a:gd name="T62" fmla="*/ 450 w 1470"/>
              <a:gd name="T63" fmla="*/ 715 h 2270"/>
              <a:gd name="T64" fmla="*/ 466 w 1470"/>
              <a:gd name="T65" fmla="*/ 646 h 2270"/>
              <a:gd name="T66" fmla="*/ 498 w 1470"/>
              <a:gd name="T67" fmla="*/ 584 h 2270"/>
              <a:gd name="T68" fmla="*/ 542 w 1470"/>
              <a:gd name="T69" fmla="*/ 532 h 2270"/>
              <a:gd name="T70" fmla="*/ 598 w 1470"/>
              <a:gd name="T71" fmla="*/ 492 h 2270"/>
              <a:gd name="T72" fmla="*/ 663 w 1470"/>
              <a:gd name="T73" fmla="*/ 466 h 2270"/>
              <a:gd name="T74" fmla="*/ 736 w 1470"/>
              <a:gd name="T75" fmla="*/ 457 h 2270"/>
              <a:gd name="T76" fmla="*/ 793 w 1470"/>
              <a:gd name="T77" fmla="*/ 463 h 2270"/>
              <a:gd name="T78" fmla="*/ 860 w 1470"/>
              <a:gd name="T79" fmla="*/ 486 h 2270"/>
              <a:gd name="T80" fmla="*/ 917 w 1470"/>
              <a:gd name="T81" fmla="*/ 523 h 2270"/>
              <a:gd name="T82" fmla="*/ 965 w 1470"/>
              <a:gd name="T83" fmla="*/ 573 h 2270"/>
              <a:gd name="T84" fmla="*/ 999 w 1470"/>
              <a:gd name="T85" fmla="*/ 633 h 2270"/>
              <a:gd name="T86" fmla="*/ 1018 w 1470"/>
              <a:gd name="T87" fmla="*/ 701 h 2270"/>
              <a:gd name="T88" fmla="*/ 1021 w 1470"/>
              <a:gd name="T89" fmla="*/ 759 h 2270"/>
              <a:gd name="T90" fmla="*/ 1009 w 1470"/>
              <a:gd name="T91" fmla="*/ 829 h 2270"/>
              <a:gd name="T92" fmla="*/ 980 w 1470"/>
              <a:gd name="T93" fmla="*/ 892 h 2270"/>
              <a:gd name="T94" fmla="*/ 938 w 1470"/>
              <a:gd name="T95" fmla="*/ 946 h 2270"/>
              <a:gd name="T96" fmla="*/ 884 w 1470"/>
              <a:gd name="T97" fmla="*/ 989 h 2270"/>
              <a:gd name="T98" fmla="*/ 821 w 1470"/>
              <a:gd name="T99" fmla="*/ 1017 h 2270"/>
              <a:gd name="T100" fmla="*/ 750 w 1470"/>
              <a:gd name="T101" fmla="*/ 1030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0" h="2270">
                <a:moveTo>
                  <a:pt x="736" y="0"/>
                </a:moveTo>
                <a:lnTo>
                  <a:pt x="736" y="0"/>
                </a:lnTo>
                <a:lnTo>
                  <a:pt x="697" y="1"/>
                </a:lnTo>
                <a:lnTo>
                  <a:pt x="660" y="4"/>
                </a:lnTo>
                <a:lnTo>
                  <a:pt x="623" y="8"/>
                </a:lnTo>
                <a:lnTo>
                  <a:pt x="587" y="15"/>
                </a:lnTo>
                <a:lnTo>
                  <a:pt x="551" y="23"/>
                </a:lnTo>
                <a:lnTo>
                  <a:pt x="516" y="33"/>
                </a:lnTo>
                <a:lnTo>
                  <a:pt x="482" y="45"/>
                </a:lnTo>
                <a:lnTo>
                  <a:pt x="449" y="58"/>
                </a:lnTo>
                <a:lnTo>
                  <a:pt x="417" y="72"/>
                </a:lnTo>
                <a:lnTo>
                  <a:pt x="385" y="89"/>
                </a:lnTo>
                <a:lnTo>
                  <a:pt x="354" y="106"/>
                </a:lnTo>
                <a:lnTo>
                  <a:pt x="324" y="125"/>
                </a:lnTo>
                <a:lnTo>
                  <a:pt x="296" y="146"/>
                </a:lnTo>
                <a:lnTo>
                  <a:pt x="268" y="168"/>
                </a:lnTo>
                <a:lnTo>
                  <a:pt x="240" y="191"/>
                </a:lnTo>
                <a:lnTo>
                  <a:pt x="215" y="215"/>
                </a:lnTo>
                <a:lnTo>
                  <a:pt x="191" y="240"/>
                </a:lnTo>
                <a:lnTo>
                  <a:pt x="167" y="267"/>
                </a:lnTo>
                <a:lnTo>
                  <a:pt x="146" y="295"/>
                </a:lnTo>
                <a:lnTo>
                  <a:pt x="125" y="323"/>
                </a:lnTo>
                <a:lnTo>
                  <a:pt x="106" y="353"/>
                </a:lnTo>
                <a:lnTo>
                  <a:pt x="89" y="384"/>
                </a:lnTo>
                <a:lnTo>
                  <a:pt x="72" y="416"/>
                </a:lnTo>
                <a:lnTo>
                  <a:pt x="58" y="448"/>
                </a:lnTo>
                <a:lnTo>
                  <a:pt x="44" y="481"/>
                </a:lnTo>
                <a:lnTo>
                  <a:pt x="33" y="515"/>
                </a:lnTo>
                <a:lnTo>
                  <a:pt x="23" y="550"/>
                </a:lnTo>
                <a:lnTo>
                  <a:pt x="15" y="587"/>
                </a:lnTo>
                <a:lnTo>
                  <a:pt x="8" y="623"/>
                </a:lnTo>
                <a:lnTo>
                  <a:pt x="4" y="660"/>
                </a:lnTo>
                <a:lnTo>
                  <a:pt x="1" y="697"/>
                </a:lnTo>
                <a:lnTo>
                  <a:pt x="0" y="735"/>
                </a:lnTo>
                <a:lnTo>
                  <a:pt x="0" y="735"/>
                </a:lnTo>
                <a:lnTo>
                  <a:pt x="0" y="754"/>
                </a:lnTo>
                <a:lnTo>
                  <a:pt x="2" y="775"/>
                </a:lnTo>
                <a:lnTo>
                  <a:pt x="5" y="796"/>
                </a:lnTo>
                <a:lnTo>
                  <a:pt x="8" y="819"/>
                </a:lnTo>
                <a:lnTo>
                  <a:pt x="13" y="842"/>
                </a:lnTo>
                <a:lnTo>
                  <a:pt x="18" y="866"/>
                </a:lnTo>
                <a:lnTo>
                  <a:pt x="24" y="891"/>
                </a:lnTo>
                <a:lnTo>
                  <a:pt x="31" y="917"/>
                </a:lnTo>
                <a:lnTo>
                  <a:pt x="48" y="970"/>
                </a:lnTo>
                <a:lnTo>
                  <a:pt x="68" y="1027"/>
                </a:lnTo>
                <a:lnTo>
                  <a:pt x="90" y="1085"/>
                </a:lnTo>
                <a:lnTo>
                  <a:pt x="115" y="1145"/>
                </a:lnTo>
                <a:lnTo>
                  <a:pt x="141" y="1207"/>
                </a:lnTo>
                <a:lnTo>
                  <a:pt x="170" y="1270"/>
                </a:lnTo>
                <a:lnTo>
                  <a:pt x="200" y="1334"/>
                </a:lnTo>
                <a:lnTo>
                  <a:pt x="232" y="1398"/>
                </a:lnTo>
                <a:lnTo>
                  <a:pt x="266" y="1463"/>
                </a:lnTo>
                <a:lnTo>
                  <a:pt x="299" y="1527"/>
                </a:lnTo>
                <a:lnTo>
                  <a:pt x="333" y="1591"/>
                </a:lnTo>
                <a:lnTo>
                  <a:pt x="368" y="1654"/>
                </a:lnTo>
                <a:lnTo>
                  <a:pt x="436" y="1777"/>
                </a:lnTo>
                <a:lnTo>
                  <a:pt x="502" y="1891"/>
                </a:lnTo>
                <a:lnTo>
                  <a:pt x="564" y="1996"/>
                </a:lnTo>
                <a:lnTo>
                  <a:pt x="620" y="2087"/>
                </a:lnTo>
                <a:lnTo>
                  <a:pt x="667" y="2163"/>
                </a:lnTo>
                <a:lnTo>
                  <a:pt x="703" y="2220"/>
                </a:lnTo>
                <a:lnTo>
                  <a:pt x="736" y="2270"/>
                </a:lnTo>
                <a:lnTo>
                  <a:pt x="736" y="2270"/>
                </a:lnTo>
                <a:lnTo>
                  <a:pt x="767" y="2220"/>
                </a:lnTo>
                <a:lnTo>
                  <a:pt x="803" y="2163"/>
                </a:lnTo>
                <a:lnTo>
                  <a:pt x="850" y="2087"/>
                </a:lnTo>
                <a:lnTo>
                  <a:pt x="906" y="1996"/>
                </a:lnTo>
                <a:lnTo>
                  <a:pt x="968" y="1891"/>
                </a:lnTo>
                <a:lnTo>
                  <a:pt x="1034" y="1777"/>
                </a:lnTo>
                <a:lnTo>
                  <a:pt x="1102" y="1654"/>
                </a:lnTo>
                <a:lnTo>
                  <a:pt x="1137" y="1591"/>
                </a:lnTo>
                <a:lnTo>
                  <a:pt x="1171" y="1527"/>
                </a:lnTo>
                <a:lnTo>
                  <a:pt x="1204" y="1463"/>
                </a:lnTo>
                <a:lnTo>
                  <a:pt x="1238" y="1398"/>
                </a:lnTo>
                <a:lnTo>
                  <a:pt x="1270" y="1334"/>
                </a:lnTo>
                <a:lnTo>
                  <a:pt x="1300" y="1270"/>
                </a:lnTo>
                <a:lnTo>
                  <a:pt x="1329" y="1207"/>
                </a:lnTo>
                <a:lnTo>
                  <a:pt x="1356" y="1145"/>
                </a:lnTo>
                <a:lnTo>
                  <a:pt x="1380" y="1085"/>
                </a:lnTo>
                <a:lnTo>
                  <a:pt x="1403" y="1027"/>
                </a:lnTo>
                <a:lnTo>
                  <a:pt x="1422" y="970"/>
                </a:lnTo>
                <a:lnTo>
                  <a:pt x="1439" y="917"/>
                </a:lnTo>
                <a:lnTo>
                  <a:pt x="1446" y="891"/>
                </a:lnTo>
                <a:lnTo>
                  <a:pt x="1452" y="866"/>
                </a:lnTo>
                <a:lnTo>
                  <a:pt x="1458" y="842"/>
                </a:lnTo>
                <a:lnTo>
                  <a:pt x="1462" y="819"/>
                </a:lnTo>
                <a:lnTo>
                  <a:pt x="1466" y="796"/>
                </a:lnTo>
                <a:lnTo>
                  <a:pt x="1468" y="775"/>
                </a:lnTo>
                <a:lnTo>
                  <a:pt x="1470" y="754"/>
                </a:lnTo>
                <a:lnTo>
                  <a:pt x="1470" y="735"/>
                </a:lnTo>
                <a:lnTo>
                  <a:pt x="1470" y="735"/>
                </a:lnTo>
                <a:lnTo>
                  <a:pt x="1469" y="697"/>
                </a:lnTo>
                <a:lnTo>
                  <a:pt x="1466" y="660"/>
                </a:lnTo>
                <a:lnTo>
                  <a:pt x="1462" y="623"/>
                </a:lnTo>
                <a:lnTo>
                  <a:pt x="1455" y="587"/>
                </a:lnTo>
                <a:lnTo>
                  <a:pt x="1447" y="550"/>
                </a:lnTo>
                <a:lnTo>
                  <a:pt x="1437" y="515"/>
                </a:lnTo>
                <a:lnTo>
                  <a:pt x="1426" y="481"/>
                </a:lnTo>
                <a:lnTo>
                  <a:pt x="1413" y="448"/>
                </a:lnTo>
                <a:lnTo>
                  <a:pt x="1398" y="416"/>
                </a:lnTo>
                <a:lnTo>
                  <a:pt x="1382" y="384"/>
                </a:lnTo>
                <a:lnTo>
                  <a:pt x="1364" y="353"/>
                </a:lnTo>
                <a:lnTo>
                  <a:pt x="1345" y="323"/>
                </a:lnTo>
                <a:lnTo>
                  <a:pt x="1324" y="295"/>
                </a:lnTo>
                <a:lnTo>
                  <a:pt x="1303" y="267"/>
                </a:lnTo>
                <a:lnTo>
                  <a:pt x="1280" y="240"/>
                </a:lnTo>
                <a:lnTo>
                  <a:pt x="1255" y="215"/>
                </a:lnTo>
                <a:lnTo>
                  <a:pt x="1230" y="191"/>
                </a:lnTo>
                <a:lnTo>
                  <a:pt x="1202" y="168"/>
                </a:lnTo>
                <a:lnTo>
                  <a:pt x="1175" y="146"/>
                </a:lnTo>
                <a:lnTo>
                  <a:pt x="1146" y="125"/>
                </a:lnTo>
                <a:lnTo>
                  <a:pt x="1116" y="106"/>
                </a:lnTo>
                <a:lnTo>
                  <a:pt x="1085" y="89"/>
                </a:lnTo>
                <a:lnTo>
                  <a:pt x="1054" y="72"/>
                </a:lnTo>
                <a:lnTo>
                  <a:pt x="1021" y="58"/>
                </a:lnTo>
                <a:lnTo>
                  <a:pt x="988" y="45"/>
                </a:lnTo>
                <a:lnTo>
                  <a:pt x="954" y="33"/>
                </a:lnTo>
                <a:lnTo>
                  <a:pt x="919" y="23"/>
                </a:lnTo>
                <a:lnTo>
                  <a:pt x="883" y="15"/>
                </a:lnTo>
                <a:lnTo>
                  <a:pt x="847" y="8"/>
                </a:lnTo>
                <a:lnTo>
                  <a:pt x="811" y="4"/>
                </a:lnTo>
                <a:lnTo>
                  <a:pt x="773" y="1"/>
                </a:lnTo>
                <a:lnTo>
                  <a:pt x="736" y="0"/>
                </a:lnTo>
                <a:close/>
                <a:moveTo>
                  <a:pt x="736" y="1030"/>
                </a:moveTo>
                <a:lnTo>
                  <a:pt x="736" y="1030"/>
                </a:lnTo>
                <a:lnTo>
                  <a:pt x="720" y="1030"/>
                </a:lnTo>
                <a:lnTo>
                  <a:pt x="705" y="1029"/>
                </a:lnTo>
                <a:lnTo>
                  <a:pt x="691" y="1027"/>
                </a:lnTo>
                <a:lnTo>
                  <a:pt x="677" y="1024"/>
                </a:lnTo>
                <a:lnTo>
                  <a:pt x="663" y="1021"/>
                </a:lnTo>
                <a:lnTo>
                  <a:pt x="650" y="1017"/>
                </a:lnTo>
                <a:lnTo>
                  <a:pt x="636" y="1013"/>
                </a:lnTo>
                <a:lnTo>
                  <a:pt x="623" y="1008"/>
                </a:lnTo>
                <a:lnTo>
                  <a:pt x="611" y="1002"/>
                </a:lnTo>
                <a:lnTo>
                  <a:pt x="598" y="996"/>
                </a:lnTo>
                <a:lnTo>
                  <a:pt x="586" y="989"/>
                </a:lnTo>
                <a:lnTo>
                  <a:pt x="575" y="981"/>
                </a:lnTo>
                <a:lnTo>
                  <a:pt x="564" y="973"/>
                </a:lnTo>
                <a:lnTo>
                  <a:pt x="553" y="965"/>
                </a:lnTo>
                <a:lnTo>
                  <a:pt x="542" y="956"/>
                </a:lnTo>
                <a:lnTo>
                  <a:pt x="533" y="946"/>
                </a:lnTo>
                <a:lnTo>
                  <a:pt x="523" y="936"/>
                </a:lnTo>
                <a:lnTo>
                  <a:pt x="514" y="926"/>
                </a:lnTo>
                <a:lnTo>
                  <a:pt x="506" y="915"/>
                </a:lnTo>
                <a:lnTo>
                  <a:pt x="498" y="904"/>
                </a:lnTo>
                <a:lnTo>
                  <a:pt x="490" y="892"/>
                </a:lnTo>
                <a:lnTo>
                  <a:pt x="483" y="880"/>
                </a:lnTo>
                <a:lnTo>
                  <a:pt x="477" y="868"/>
                </a:lnTo>
                <a:lnTo>
                  <a:pt x="471" y="856"/>
                </a:lnTo>
                <a:lnTo>
                  <a:pt x="466" y="843"/>
                </a:lnTo>
                <a:lnTo>
                  <a:pt x="462" y="829"/>
                </a:lnTo>
                <a:lnTo>
                  <a:pt x="458" y="816"/>
                </a:lnTo>
                <a:lnTo>
                  <a:pt x="455" y="802"/>
                </a:lnTo>
                <a:lnTo>
                  <a:pt x="452" y="788"/>
                </a:lnTo>
                <a:lnTo>
                  <a:pt x="450" y="774"/>
                </a:lnTo>
                <a:lnTo>
                  <a:pt x="449" y="759"/>
                </a:lnTo>
                <a:lnTo>
                  <a:pt x="449" y="744"/>
                </a:lnTo>
                <a:lnTo>
                  <a:pt x="449" y="744"/>
                </a:lnTo>
                <a:lnTo>
                  <a:pt x="449" y="730"/>
                </a:lnTo>
                <a:lnTo>
                  <a:pt x="450" y="715"/>
                </a:lnTo>
                <a:lnTo>
                  <a:pt x="452" y="701"/>
                </a:lnTo>
                <a:lnTo>
                  <a:pt x="455" y="687"/>
                </a:lnTo>
                <a:lnTo>
                  <a:pt x="458" y="673"/>
                </a:lnTo>
                <a:lnTo>
                  <a:pt x="462" y="659"/>
                </a:lnTo>
                <a:lnTo>
                  <a:pt x="466" y="646"/>
                </a:lnTo>
                <a:lnTo>
                  <a:pt x="471" y="633"/>
                </a:lnTo>
                <a:lnTo>
                  <a:pt x="477" y="620"/>
                </a:lnTo>
                <a:lnTo>
                  <a:pt x="483" y="608"/>
                </a:lnTo>
                <a:lnTo>
                  <a:pt x="490" y="596"/>
                </a:lnTo>
                <a:lnTo>
                  <a:pt x="498" y="584"/>
                </a:lnTo>
                <a:lnTo>
                  <a:pt x="506" y="573"/>
                </a:lnTo>
                <a:lnTo>
                  <a:pt x="514" y="561"/>
                </a:lnTo>
                <a:lnTo>
                  <a:pt x="523" y="551"/>
                </a:lnTo>
                <a:lnTo>
                  <a:pt x="533" y="541"/>
                </a:lnTo>
                <a:lnTo>
                  <a:pt x="542" y="532"/>
                </a:lnTo>
                <a:lnTo>
                  <a:pt x="553" y="523"/>
                </a:lnTo>
                <a:lnTo>
                  <a:pt x="564" y="514"/>
                </a:lnTo>
                <a:lnTo>
                  <a:pt x="575" y="506"/>
                </a:lnTo>
                <a:lnTo>
                  <a:pt x="586" y="499"/>
                </a:lnTo>
                <a:lnTo>
                  <a:pt x="598" y="492"/>
                </a:lnTo>
                <a:lnTo>
                  <a:pt x="611" y="486"/>
                </a:lnTo>
                <a:lnTo>
                  <a:pt x="623" y="480"/>
                </a:lnTo>
                <a:lnTo>
                  <a:pt x="636" y="475"/>
                </a:lnTo>
                <a:lnTo>
                  <a:pt x="650" y="470"/>
                </a:lnTo>
                <a:lnTo>
                  <a:pt x="663" y="466"/>
                </a:lnTo>
                <a:lnTo>
                  <a:pt x="677" y="463"/>
                </a:lnTo>
                <a:lnTo>
                  <a:pt x="691" y="461"/>
                </a:lnTo>
                <a:lnTo>
                  <a:pt x="705" y="459"/>
                </a:lnTo>
                <a:lnTo>
                  <a:pt x="720" y="458"/>
                </a:lnTo>
                <a:lnTo>
                  <a:pt x="736" y="457"/>
                </a:lnTo>
                <a:lnTo>
                  <a:pt x="736" y="457"/>
                </a:lnTo>
                <a:lnTo>
                  <a:pt x="750" y="458"/>
                </a:lnTo>
                <a:lnTo>
                  <a:pt x="765" y="459"/>
                </a:lnTo>
                <a:lnTo>
                  <a:pt x="779" y="461"/>
                </a:lnTo>
                <a:lnTo>
                  <a:pt x="793" y="463"/>
                </a:lnTo>
                <a:lnTo>
                  <a:pt x="807" y="466"/>
                </a:lnTo>
                <a:lnTo>
                  <a:pt x="821" y="470"/>
                </a:lnTo>
                <a:lnTo>
                  <a:pt x="834" y="475"/>
                </a:lnTo>
                <a:lnTo>
                  <a:pt x="847" y="480"/>
                </a:lnTo>
                <a:lnTo>
                  <a:pt x="860" y="486"/>
                </a:lnTo>
                <a:lnTo>
                  <a:pt x="872" y="492"/>
                </a:lnTo>
                <a:lnTo>
                  <a:pt x="884" y="499"/>
                </a:lnTo>
                <a:lnTo>
                  <a:pt x="895" y="506"/>
                </a:lnTo>
                <a:lnTo>
                  <a:pt x="907" y="514"/>
                </a:lnTo>
                <a:lnTo>
                  <a:pt x="917" y="523"/>
                </a:lnTo>
                <a:lnTo>
                  <a:pt x="928" y="532"/>
                </a:lnTo>
                <a:lnTo>
                  <a:pt x="938" y="541"/>
                </a:lnTo>
                <a:lnTo>
                  <a:pt x="947" y="551"/>
                </a:lnTo>
                <a:lnTo>
                  <a:pt x="956" y="561"/>
                </a:lnTo>
                <a:lnTo>
                  <a:pt x="965" y="573"/>
                </a:lnTo>
                <a:lnTo>
                  <a:pt x="973" y="584"/>
                </a:lnTo>
                <a:lnTo>
                  <a:pt x="980" y="596"/>
                </a:lnTo>
                <a:lnTo>
                  <a:pt x="987" y="608"/>
                </a:lnTo>
                <a:lnTo>
                  <a:pt x="993" y="620"/>
                </a:lnTo>
                <a:lnTo>
                  <a:pt x="999" y="633"/>
                </a:lnTo>
                <a:lnTo>
                  <a:pt x="1004" y="646"/>
                </a:lnTo>
                <a:lnTo>
                  <a:pt x="1009" y="659"/>
                </a:lnTo>
                <a:lnTo>
                  <a:pt x="1012" y="673"/>
                </a:lnTo>
                <a:lnTo>
                  <a:pt x="1016" y="687"/>
                </a:lnTo>
                <a:lnTo>
                  <a:pt x="1018" y="701"/>
                </a:lnTo>
                <a:lnTo>
                  <a:pt x="1020" y="715"/>
                </a:lnTo>
                <a:lnTo>
                  <a:pt x="1021" y="730"/>
                </a:lnTo>
                <a:lnTo>
                  <a:pt x="1021" y="744"/>
                </a:lnTo>
                <a:lnTo>
                  <a:pt x="1021" y="744"/>
                </a:lnTo>
                <a:lnTo>
                  <a:pt x="1021" y="759"/>
                </a:lnTo>
                <a:lnTo>
                  <a:pt x="1020" y="774"/>
                </a:lnTo>
                <a:lnTo>
                  <a:pt x="1018" y="788"/>
                </a:lnTo>
                <a:lnTo>
                  <a:pt x="1016" y="802"/>
                </a:lnTo>
                <a:lnTo>
                  <a:pt x="1012" y="816"/>
                </a:lnTo>
                <a:lnTo>
                  <a:pt x="1009" y="829"/>
                </a:lnTo>
                <a:lnTo>
                  <a:pt x="1004" y="843"/>
                </a:lnTo>
                <a:lnTo>
                  <a:pt x="999" y="856"/>
                </a:lnTo>
                <a:lnTo>
                  <a:pt x="993" y="868"/>
                </a:lnTo>
                <a:lnTo>
                  <a:pt x="987" y="880"/>
                </a:lnTo>
                <a:lnTo>
                  <a:pt x="980" y="892"/>
                </a:lnTo>
                <a:lnTo>
                  <a:pt x="973" y="904"/>
                </a:lnTo>
                <a:lnTo>
                  <a:pt x="965" y="915"/>
                </a:lnTo>
                <a:lnTo>
                  <a:pt x="956" y="926"/>
                </a:lnTo>
                <a:lnTo>
                  <a:pt x="947" y="936"/>
                </a:lnTo>
                <a:lnTo>
                  <a:pt x="938" y="946"/>
                </a:lnTo>
                <a:lnTo>
                  <a:pt x="928" y="956"/>
                </a:lnTo>
                <a:lnTo>
                  <a:pt x="917" y="965"/>
                </a:lnTo>
                <a:lnTo>
                  <a:pt x="907" y="973"/>
                </a:lnTo>
                <a:lnTo>
                  <a:pt x="895" y="981"/>
                </a:lnTo>
                <a:lnTo>
                  <a:pt x="884" y="989"/>
                </a:lnTo>
                <a:lnTo>
                  <a:pt x="872" y="996"/>
                </a:lnTo>
                <a:lnTo>
                  <a:pt x="860" y="1002"/>
                </a:lnTo>
                <a:lnTo>
                  <a:pt x="847" y="1008"/>
                </a:lnTo>
                <a:lnTo>
                  <a:pt x="834" y="1013"/>
                </a:lnTo>
                <a:lnTo>
                  <a:pt x="821" y="1017"/>
                </a:lnTo>
                <a:lnTo>
                  <a:pt x="807" y="1021"/>
                </a:lnTo>
                <a:lnTo>
                  <a:pt x="793" y="1024"/>
                </a:lnTo>
                <a:lnTo>
                  <a:pt x="779" y="1027"/>
                </a:lnTo>
                <a:lnTo>
                  <a:pt x="765" y="1029"/>
                </a:lnTo>
                <a:lnTo>
                  <a:pt x="750" y="1030"/>
                </a:lnTo>
                <a:lnTo>
                  <a:pt x="736" y="1030"/>
                </a:lnTo>
                <a:close/>
              </a:path>
            </a:pathLst>
          </a:custGeom>
          <a:solidFill>
            <a:schemeClr val="bg1">
              <a:lumMod val="20000"/>
              <a:lumOff val="80000"/>
            </a:schemeClr>
          </a:solidFill>
          <a:ln>
            <a:noFill/>
          </a:ln>
        </p:spPr>
        <p:txBody>
          <a:bodyPr vert="horz" wrap="square" lIns="84406" tIns="42203" rIns="84406" bIns="4220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pPr>
            <a:endParaRPr lang="en-US" sz="1939">
              <a:solidFill>
                <a:srgbClr val="646464"/>
              </a:solidFill>
              <a:latin typeface="EYInterstate Light" panose="02000506000000020004" pitchFamily="2" charset="0"/>
            </a:endParaRPr>
          </a:p>
        </p:txBody>
      </p:sp>
      <p:pic>
        <p:nvPicPr>
          <p:cNvPr id="9" name="Picture 8">
            <a:extLst>
              <a:ext uri="{FF2B5EF4-FFF2-40B4-BE49-F238E27FC236}">
                <a16:creationId xmlns:a16="http://schemas.microsoft.com/office/drawing/2014/main" id="{70F0A118-4428-408F-A9F5-D1B75DCF8E30}"/>
              </a:ext>
            </a:extLst>
          </p:cNvPr>
          <p:cNvPicPr>
            <a:picLocks noChangeAspect="1"/>
          </p:cNvPicPr>
          <p:nvPr/>
        </p:nvPicPr>
        <p:blipFill rotWithShape="1">
          <a:blip r:embed="rId2"/>
          <a:srcRect l="21778" t="1374" r="30496" b="14796"/>
          <a:stretch/>
        </p:blipFill>
        <p:spPr>
          <a:xfrm>
            <a:off x="7932961" y="1154184"/>
            <a:ext cx="3955024" cy="4549632"/>
          </a:xfrm>
          <a:prstGeom prst="rect">
            <a:avLst/>
          </a:prstGeom>
        </p:spPr>
      </p:pic>
      <p:sp>
        <p:nvSpPr>
          <p:cNvPr id="47" name="Slide Number Placeholder 5">
            <a:extLst>
              <a:ext uri="{FF2B5EF4-FFF2-40B4-BE49-F238E27FC236}">
                <a16:creationId xmlns:a16="http://schemas.microsoft.com/office/drawing/2014/main" id="{EE757CA6-125F-4494-9EED-CF403DDB835F}"/>
              </a:ext>
            </a:extLst>
          </p:cNvPr>
          <p:cNvSpPr txBox="1">
            <a:spLocks/>
          </p:cNvSpPr>
          <p:nvPr/>
        </p:nvSpPr>
        <p:spPr>
          <a:xfrm>
            <a:off x="654496" y="6466701"/>
            <a:ext cx="663066" cy="180000"/>
          </a:xfrm>
          <a:prstGeom prst="rect">
            <a:avLst/>
          </a:prstGeom>
        </p:spPr>
        <p:txBody>
          <a:bodyPr/>
          <a:lstStyle>
            <a:defPPr>
              <a:defRPr lang="en-US"/>
            </a:defPPr>
            <a:lvl1pPr marL="0" algn="l" defTabSz="914400" rtl="0" eaLnBrk="1" latinLnBrk="0" hangingPunct="1">
              <a:defRPr lang="en-GB" sz="800" kern="1200" smtClean="0">
                <a:solidFill>
                  <a:schemeClr val="bg1"/>
                </a:solidFill>
                <a:latin typeface="EYInterstate" panose="02000503020000020004" pitchFamily="2"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solidFill>
                  <a:srgbClr val="2E2E38"/>
                </a:solidFill>
                <a:latin typeface="EYInterstate Light" panose="02000506000000020004" pitchFamily="2" charset="0"/>
              </a:rPr>
              <a:t>Lapa </a:t>
            </a:r>
            <a:fld id="{F1BC30E3-FFE5-4B91-AA19-87A149EBB9EE}" type="slidenum">
              <a:rPr lang="en-US" smtClean="0">
                <a:solidFill>
                  <a:srgbClr val="2E2E38"/>
                </a:solidFill>
                <a:latin typeface="EYInterstate Light" panose="02000506000000020004" pitchFamily="2" charset="0"/>
              </a:rPr>
              <a:pPr>
                <a:defRPr/>
              </a:pPr>
              <a:t>5</a:t>
            </a:fld>
            <a:endParaRPr lang="en-US">
              <a:solidFill>
                <a:srgbClr val="2E2E38"/>
              </a:solidFill>
              <a:latin typeface="EYInterstate Light" panose="02000506000000020004" pitchFamily="2" charset="0"/>
            </a:endParaRPr>
          </a:p>
        </p:txBody>
      </p:sp>
      <p:sp>
        <p:nvSpPr>
          <p:cNvPr id="61" name="Footer Placeholder 4">
            <a:extLst>
              <a:ext uri="{FF2B5EF4-FFF2-40B4-BE49-F238E27FC236}">
                <a16:creationId xmlns:a16="http://schemas.microsoft.com/office/drawing/2014/main" id="{E88F33B3-00C6-4D46-86F5-E8CB4BC9B3A7}"/>
              </a:ext>
            </a:extLst>
          </p:cNvPr>
          <p:cNvSpPr txBox="1">
            <a:spLocks/>
          </p:cNvSpPr>
          <p:nvPr/>
        </p:nvSpPr>
        <p:spPr>
          <a:xfrm>
            <a:off x="3141016" y="6466701"/>
            <a:ext cx="7715140" cy="180000"/>
          </a:xfrm>
          <a:prstGeom prst="rect">
            <a:avLst/>
          </a:prstGeom>
        </p:spPr>
        <p:txBody>
          <a:bodyPr/>
          <a:lstStyle>
            <a:defPPr>
              <a:defRPr lang="en-US"/>
            </a:defPPr>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solidFill>
                  <a:srgbClr val="2E2E38"/>
                </a:solidFill>
                <a:latin typeface="EYInterstate Light" panose="02000506000000020004" pitchFamily="2" charset="0"/>
              </a:rPr>
              <a:t>Ārkārtas finanšu revīzija par pašvaldību pakalpojumu pieejamības nodrošināšanu novada teritoriālā iedalījuma vienībās pēc administratīvi teritoriālās reformas.</a:t>
            </a:r>
          </a:p>
          <a:p>
            <a:pPr>
              <a:defRPr/>
            </a:pPr>
            <a:endParaRPr lang="en-US">
              <a:solidFill>
                <a:srgbClr val="2E2E38"/>
              </a:solidFill>
              <a:latin typeface="EYInterstate Light" panose="02000506000000020004" pitchFamily="2" charset="0"/>
            </a:endParaRPr>
          </a:p>
        </p:txBody>
      </p:sp>
      <p:grpSp>
        <p:nvGrpSpPr>
          <p:cNvPr id="12" name="Group 11">
            <a:extLst>
              <a:ext uri="{FF2B5EF4-FFF2-40B4-BE49-F238E27FC236}">
                <a16:creationId xmlns:a16="http://schemas.microsoft.com/office/drawing/2014/main" id="{747E19A6-FC22-4655-A315-25EE8664BCAB}"/>
              </a:ext>
            </a:extLst>
          </p:cNvPr>
          <p:cNvGrpSpPr/>
          <p:nvPr/>
        </p:nvGrpSpPr>
        <p:grpSpPr>
          <a:xfrm>
            <a:off x="5482709" y="1006130"/>
            <a:ext cx="932306" cy="4863697"/>
            <a:chOff x="5482709" y="1006130"/>
            <a:chExt cx="932306" cy="4863697"/>
          </a:xfrm>
        </p:grpSpPr>
        <p:grpSp>
          <p:nvGrpSpPr>
            <p:cNvPr id="11" name="Group 10">
              <a:extLst>
                <a:ext uri="{FF2B5EF4-FFF2-40B4-BE49-F238E27FC236}">
                  <a16:creationId xmlns:a16="http://schemas.microsoft.com/office/drawing/2014/main" id="{A5D9065E-FED1-48D2-B4C3-DB1B2D4D044D}"/>
                </a:ext>
              </a:extLst>
            </p:cNvPr>
            <p:cNvGrpSpPr/>
            <p:nvPr/>
          </p:nvGrpSpPr>
          <p:grpSpPr>
            <a:xfrm>
              <a:off x="5482709" y="1006130"/>
              <a:ext cx="932306" cy="4320300"/>
              <a:chOff x="5482709" y="1006130"/>
              <a:chExt cx="932306" cy="4320300"/>
            </a:xfrm>
          </p:grpSpPr>
          <p:sp>
            <p:nvSpPr>
              <p:cNvPr id="8" name="TextBox 7">
                <a:extLst>
                  <a:ext uri="{FF2B5EF4-FFF2-40B4-BE49-F238E27FC236}">
                    <a16:creationId xmlns:a16="http://schemas.microsoft.com/office/drawing/2014/main" id="{B9E45681-FDA7-4A4E-8882-326187BAA19F}"/>
                  </a:ext>
                </a:extLst>
              </p:cNvPr>
              <p:cNvSpPr txBox="1"/>
              <p:nvPr/>
            </p:nvSpPr>
            <p:spPr>
              <a:xfrm>
                <a:off x="5485402" y="1006130"/>
                <a:ext cx="915675"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en-US" sz="1200">
                    <a:solidFill>
                      <a:schemeClr val="bg1"/>
                    </a:solidFill>
                    <a:latin typeface="EYInterstate Light" panose="02000506000000020004" pitchFamily="2" charset="0"/>
                  </a:rPr>
                  <a:t>8. lpp.</a:t>
                </a:r>
              </a:p>
            </p:txBody>
          </p:sp>
          <p:sp>
            <p:nvSpPr>
              <p:cNvPr id="64" name="TextBox 63">
                <a:extLst>
                  <a:ext uri="{FF2B5EF4-FFF2-40B4-BE49-F238E27FC236}">
                    <a16:creationId xmlns:a16="http://schemas.microsoft.com/office/drawing/2014/main" id="{12C1D058-5899-4F20-B3C7-1B69344A482D}"/>
                  </a:ext>
                </a:extLst>
              </p:cNvPr>
              <p:cNvSpPr txBox="1"/>
              <p:nvPr/>
            </p:nvSpPr>
            <p:spPr>
              <a:xfrm>
                <a:off x="5482711" y="1481365"/>
                <a:ext cx="915675"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en-US" sz="1200" dirty="0">
                    <a:solidFill>
                      <a:schemeClr val="bg1"/>
                    </a:solidFill>
                    <a:latin typeface="EYInterstate Light" panose="02000506000000020004" pitchFamily="2" charset="0"/>
                  </a:rPr>
                  <a:t>1</a:t>
                </a:r>
                <a:r>
                  <a:rPr lang="lv-LV" sz="1200" dirty="0">
                    <a:solidFill>
                      <a:schemeClr val="bg1"/>
                    </a:solidFill>
                    <a:latin typeface="EYInterstate Light" panose="02000506000000020004" pitchFamily="2" charset="0"/>
                  </a:rPr>
                  <a:t>5</a:t>
                </a:r>
                <a:r>
                  <a:rPr lang="en-US" sz="1200" dirty="0">
                    <a:solidFill>
                      <a:schemeClr val="bg1"/>
                    </a:solidFill>
                    <a:latin typeface="EYInterstate Light" panose="02000506000000020004" pitchFamily="2" charset="0"/>
                  </a:rPr>
                  <a:t>. </a:t>
                </a:r>
                <a:r>
                  <a:rPr lang="en-US" sz="1200" dirty="0" err="1">
                    <a:solidFill>
                      <a:schemeClr val="bg1"/>
                    </a:solidFill>
                    <a:latin typeface="EYInterstate Light" panose="02000506000000020004" pitchFamily="2" charset="0"/>
                  </a:rPr>
                  <a:t>lpp</a:t>
                </a:r>
                <a:r>
                  <a:rPr lang="en-US" sz="1200" dirty="0">
                    <a:solidFill>
                      <a:schemeClr val="bg1"/>
                    </a:solidFill>
                    <a:latin typeface="EYInterstate Light" panose="02000506000000020004" pitchFamily="2" charset="0"/>
                  </a:rPr>
                  <a:t>.</a:t>
                </a:r>
              </a:p>
            </p:txBody>
          </p:sp>
          <p:sp>
            <p:nvSpPr>
              <p:cNvPr id="65" name="TextBox 64">
                <a:extLst>
                  <a:ext uri="{FF2B5EF4-FFF2-40B4-BE49-F238E27FC236}">
                    <a16:creationId xmlns:a16="http://schemas.microsoft.com/office/drawing/2014/main" id="{E61F84C5-51E0-45B6-8A4F-CF121C3CBFAC}"/>
                  </a:ext>
                </a:extLst>
              </p:cNvPr>
              <p:cNvSpPr txBox="1"/>
              <p:nvPr/>
            </p:nvSpPr>
            <p:spPr>
              <a:xfrm>
                <a:off x="5491523" y="1790061"/>
                <a:ext cx="915675"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en-US" sz="1200" dirty="0">
                    <a:solidFill>
                      <a:schemeClr val="bg1"/>
                    </a:solidFill>
                    <a:latin typeface="EYInterstate Light" panose="02000506000000020004" pitchFamily="2" charset="0"/>
                  </a:rPr>
                  <a:t>2</a:t>
                </a:r>
                <a:r>
                  <a:rPr lang="lv-LV" sz="1200" dirty="0">
                    <a:solidFill>
                      <a:schemeClr val="bg1"/>
                    </a:solidFill>
                    <a:latin typeface="EYInterstate Light" panose="02000506000000020004" pitchFamily="2" charset="0"/>
                  </a:rPr>
                  <a:t>9</a:t>
                </a:r>
                <a:r>
                  <a:rPr lang="en-US" sz="1200" dirty="0">
                    <a:solidFill>
                      <a:schemeClr val="bg1"/>
                    </a:solidFill>
                    <a:latin typeface="EYInterstate Light" panose="02000506000000020004" pitchFamily="2" charset="0"/>
                  </a:rPr>
                  <a:t>. </a:t>
                </a:r>
                <a:r>
                  <a:rPr lang="en-US" sz="1200" dirty="0" err="1">
                    <a:solidFill>
                      <a:schemeClr val="bg1"/>
                    </a:solidFill>
                    <a:latin typeface="EYInterstate Light" panose="02000506000000020004" pitchFamily="2" charset="0"/>
                  </a:rPr>
                  <a:t>lpp</a:t>
                </a:r>
                <a:r>
                  <a:rPr lang="en-US" sz="1200" dirty="0">
                    <a:solidFill>
                      <a:schemeClr val="bg1"/>
                    </a:solidFill>
                    <a:latin typeface="EYInterstate Light" panose="02000506000000020004" pitchFamily="2" charset="0"/>
                  </a:rPr>
                  <a:t>.</a:t>
                </a:r>
              </a:p>
            </p:txBody>
          </p:sp>
          <p:sp>
            <p:nvSpPr>
              <p:cNvPr id="66" name="TextBox 65">
                <a:extLst>
                  <a:ext uri="{FF2B5EF4-FFF2-40B4-BE49-F238E27FC236}">
                    <a16:creationId xmlns:a16="http://schemas.microsoft.com/office/drawing/2014/main" id="{4C55C59D-2E9F-4FAE-8E1E-4D4C43EFEB7D}"/>
                  </a:ext>
                </a:extLst>
              </p:cNvPr>
              <p:cNvSpPr txBox="1"/>
              <p:nvPr/>
            </p:nvSpPr>
            <p:spPr>
              <a:xfrm>
                <a:off x="5482709" y="2109044"/>
                <a:ext cx="915675"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30</a:t>
                </a:r>
                <a:r>
                  <a:rPr lang="en-US" sz="1200" dirty="0">
                    <a:solidFill>
                      <a:schemeClr val="bg1"/>
                    </a:solidFill>
                    <a:latin typeface="EYInterstate Light" panose="02000506000000020004" pitchFamily="2" charset="0"/>
                  </a:rPr>
                  <a:t>. </a:t>
                </a:r>
                <a:r>
                  <a:rPr lang="en-US" sz="1200" dirty="0" err="1">
                    <a:solidFill>
                      <a:schemeClr val="bg1"/>
                    </a:solidFill>
                    <a:latin typeface="EYInterstate Light" panose="02000506000000020004" pitchFamily="2" charset="0"/>
                  </a:rPr>
                  <a:t>lpp</a:t>
                </a:r>
                <a:r>
                  <a:rPr lang="en-US" sz="1200" dirty="0">
                    <a:solidFill>
                      <a:schemeClr val="bg1"/>
                    </a:solidFill>
                    <a:latin typeface="EYInterstate Light" panose="02000506000000020004" pitchFamily="2" charset="0"/>
                  </a:rPr>
                  <a:t>.</a:t>
                </a:r>
              </a:p>
            </p:txBody>
          </p:sp>
          <p:sp>
            <p:nvSpPr>
              <p:cNvPr id="67" name="TextBox 66">
                <a:extLst>
                  <a:ext uri="{FF2B5EF4-FFF2-40B4-BE49-F238E27FC236}">
                    <a16:creationId xmlns:a16="http://schemas.microsoft.com/office/drawing/2014/main" id="{EE46C98C-6E23-49DB-9A67-19C26D89AD24}"/>
                  </a:ext>
                </a:extLst>
              </p:cNvPr>
              <p:cNvSpPr txBox="1"/>
              <p:nvPr/>
            </p:nvSpPr>
            <p:spPr>
              <a:xfrm>
                <a:off x="5491523" y="2404872"/>
                <a:ext cx="915675"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en-US" sz="1200" dirty="0">
                    <a:solidFill>
                      <a:schemeClr val="bg1"/>
                    </a:solidFill>
                    <a:latin typeface="EYInterstate Light" panose="02000506000000020004" pitchFamily="2" charset="0"/>
                  </a:rPr>
                  <a:t>3</a:t>
                </a:r>
                <a:r>
                  <a:rPr lang="lv-LV" sz="1200" dirty="0">
                    <a:solidFill>
                      <a:schemeClr val="bg1"/>
                    </a:solidFill>
                    <a:latin typeface="EYInterstate Light" panose="02000506000000020004" pitchFamily="2" charset="0"/>
                  </a:rPr>
                  <a:t>5</a:t>
                </a:r>
                <a:r>
                  <a:rPr lang="en-US" sz="1200" dirty="0">
                    <a:solidFill>
                      <a:schemeClr val="bg1"/>
                    </a:solidFill>
                    <a:latin typeface="EYInterstate Light" panose="02000506000000020004" pitchFamily="2" charset="0"/>
                  </a:rPr>
                  <a:t>. </a:t>
                </a:r>
                <a:r>
                  <a:rPr lang="en-US" sz="1200" dirty="0" err="1">
                    <a:solidFill>
                      <a:schemeClr val="bg1"/>
                    </a:solidFill>
                    <a:latin typeface="EYInterstate Light" panose="02000506000000020004" pitchFamily="2" charset="0"/>
                  </a:rPr>
                  <a:t>lpp</a:t>
                </a:r>
                <a:r>
                  <a:rPr lang="en-US" sz="1200" dirty="0">
                    <a:solidFill>
                      <a:schemeClr val="bg1"/>
                    </a:solidFill>
                    <a:latin typeface="EYInterstate Light" panose="02000506000000020004" pitchFamily="2" charset="0"/>
                  </a:rPr>
                  <a:t>.</a:t>
                </a:r>
              </a:p>
            </p:txBody>
          </p:sp>
          <p:sp>
            <p:nvSpPr>
              <p:cNvPr id="79" name="TextBox 78">
                <a:extLst>
                  <a:ext uri="{FF2B5EF4-FFF2-40B4-BE49-F238E27FC236}">
                    <a16:creationId xmlns:a16="http://schemas.microsoft.com/office/drawing/2014/main" id="{E570C5A5-7C8F-465A-9C55-A71A8F5B0937}"/>
                  </a:ext>
                </a:extLst>
              </p:cNvPr>
              <p:cNvSpPr txBox="1"/>
              <p:nvPr/>
            </p:nvSpPr>
            <p:spPr>
              <a:xfrm>
                <a:off x="5499340" y="2692721"/>
                <a:ext cx="915675"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40</a:t>
                </a:r>
                <a:r>
                  <a:rPr lang="en-US" sz="1200" dirty="0">
                    <a:solidFill>
                      <a:schemeClr val="bg1"/>
                    </a:solidFill>
                    <a:latin typeface="EYInterstate Light" panose="02000506000000020004" pitchFamily="2" charset="0"/>
                  </a:rPr>
                  <a:t>. </a:t>
                </a:r>
                <a:r>
                  <a:rPr lang="en-US" sz="1200" dirty="0" err="1">
                    <a:solidFill>
                      <a:schemeClr val="bg1"/>
                    </a:solidFill>
                    <a:latin typeface="EYInterstate Light" panose="02000506000000020004" pitchFamily="2" charset="0"/>
                  </a:rPr>
                  <a:t>lpp</a:t>
                </a:r>
                <a:r>
                  <a:rPr lang="en-US" sz="1200" dirty="0">
                    <a:solidFill>
                      <a:schemeClr val="bg1"/>
                    </a:solidFill>
                    <a:latin typeface="EYInterstate Light" panose="02000506000000020004" pitchFamily="2" charset="0"/>
                  </a:rPr>
                  <a:t>.</a:t>
                </a:r>
              </a:p>
            </p:txBody>
          </p:sp>
          <p:sp>
            <p:nvSpPr>
              <p:cNvPr id="80" name="TextBox 79">
                <a:extLst>
                  <a:ext uri="{FF2B5EF4-FFF2-40B4-BE49-F238E27FC236}">
                    <a16:creationId xmlns:a16="http://schemas.microsoft.com/office/drawing/2014/main" id="{3B383764-83CA-4E07-9FE1-A0C23F13849D}"/>
                  </a:ext>
                </a:extLst>
              </p:cNvPr>
              <p:cNvSpPr txBox="1"/>
              <p:nvPr/>
            </p:nvSpPr>
            <p:spPr>
              <a:xfrm>
                <a:off x="5490527" y="3009823"/>
                <a:ext cx="915675"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en-US" sz="1200" dirty="0">
                    <a:solidFill>
                      <a:schemeClr val="bg1"/>
                    </a:solidFill>
                    <a:latin typeface="EYInterstate Light" panose="02000506000000020004" pitchFamily="2" charset="0"/>
                  </a:rPr>
                  <a:t>4</a:t>
                </a:r>
                <a:r>
                  <a:rPr lang="lv-LV" sz="1200" dirty="0">
                    <a:solidFill>
                      <a:schemeClr val="bg1"/>
                    </a:solidFill>
                    <a:latin typeface="EYInterstate Light" panose="02000506000000020004" pitchFamily="2" charset="0"/>
                  </a:rPr>
                  <a:t>5</a:t>
                </a:r>
                <a:r>
                  <a:rPr lang="en-US" sz="1200" dirty="0">
                    <a:solidFill>
                      <a:schemeClr val="bg1"/>
                    </a:solidFill>
                    <a:latin typeface="EYInterstate Light" panose="02000506000000020004" pitchFamily="2" charset="0"/>
                  </a:rPr>
                  <a:t>. </a:t>
                </a:r>
                <a:r>
                  <a:rPr lang="en-US" sz="1200" dirty="0" err="1">
                    <a:solidFill>
                      <a:schemeClr val="bg1"/>
                    </a:solidFill>
                    <a:latin typeface="EYInterstate Light" panose="02000506000000020004" pitchFamily="2" charset="0"/>
                  </a:rPr>
                  <a:t>lpp</a:t>
                </a:r>
                <a:r>
                  <a:rPr lang="en-US" sz="1200" dirty="0">
                    <a:solidFill>
                      <a:schemeClr val="bg1"/>
                    </a:solidFill>
                    <a:latin typeface="EYInterstate Light" panose="02000506000000020004" pitchFamily="2" charset="0"/>
                  </a:rPr>
                  <a:t>.</a:t>
                </a:r>
              </a:p>
            </p:txBody>
          </p:sp>
          <p:sp>
            <p:nvSpPr>
              <p:cNvPr id="81" name="TextBox 80">
                <a:extLst>
                  <a:ext uri="{FF2B5EF4-FFF2-40B4-BE49-F238E27FC236}">
                    <a16:creationId xmlns:a16="http://schemas.microsoft.com/office/drawing/2014/main" id="{F2471546-28CB-4FBD-84A1-C271254C75B7}"/>
                  </a:ext>
                </a:extLst>
              </p:cNvPr>
              <p:cNvSpPr txBox="1"/>
              <p:nvPr/>
            </p:nvSpPr>
            <p:spPr>
              <a:xfrm>
                <a:off x="5499340" y="3307532"/>
                <a:ext cx="915675"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50</a:t>
                </a:r>
                <a:r>
                  <a:rPr lang="en-US" sz="1200" dirty="0">
                    <a:solidFill>
                      <a:schemeClr val="bg1"/>
                    </a:solidFill>
                    <a:latin typeface="EYInterstate Light" panose="02000506000000020004" pitchFamily="2" charset="0"/>
                  </a:rPr>
                  <a:t>. </a:t>
                </a:r>
                <a:r>
                  <a:rPr lang="en-US" sz="1200" dirty="0" err="1">
                    <a:solidFill>
                      <a:schemeClr val="bg1"/>
                    </a:solidFill>
                    <a:latin typeface="EYInterstate Light" panose="02000506000000020004" pitchFamily="2" charset="0"/>
                  </a:rPr>
                  <a:t>lpp</a:t>
                </a:r>
                <a:r>
                  <a:rPr lang="en-US" sz="1200" dirty="0">
                    <a:solidFill>
                      <a:schemeClr val="bg1"/>
                    </a:solidFill>
                    <a:latin typeface="EYInterstate Light" panose="02000506000000020004" pitchFamily="2" charset="0"/>
                  </a:rPr>
                  <a:t>.</a:t>
                </a:r>
              </a:p>
            </p:txBody>
          </p:sp>
          <p:sp>
            <p:nvSpPr>
              <p:cNvPr id="82" name="TextBox 81">
                <a:extLst>
                  <a:ext uri="{FF2B5EF4-FFF2-40B4-BE49-F238E27FC236}">
                    <a16:creationId xmlns:a16="http://schemas.microsoft.com/office/drawing/2014/main" id="{45F38B68-FE63-40AD-9F06-453E1356EDA6}"/>
                  </a:ext>
                </a:extLst>
              </p:cNvPr>
              <p:cNvSpPr txBox="1"/>
              <p:nvPr/>
            </p:nvSpPr>
            <p:spPr>
              <a:xfrm>
                <a:off x="5499340" y="3594243"/>
                <a:ext cx="915675"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55</a:t>
                </a:r>
                <a:r>
                  <a:rPr lang="en-US" sz="1200" dirty="0">
                    <a:solidFill>
                      <a:schemeClr val="bg1"/>
                    </a:solidFill>
                    <a:latin typeface="EYInterstate Light" panose="02000506000000020004" pitchFamily="2" charset="0"/>
                  </a:rPr>
                  <a:t>. </a:t>
                </a:r>
                <a:r>
                  <a:rPr lang="en-US" sz="1200" dirty="0" err="1">
                    <a:solidFill>
                      <a:schemeClr val="bg1"/>
                    </a:solidFill>
                    <a:latin typeface="EYInterstate Light" panose="02000506000000020004" pitchFamily="2" charset="0"/>
                  </a:rPr>
                  <a:t>lpp</a:t>
                </a:r>
                <a:r>
                  <a:rPr lang="en-US" sz="1200" dirty="0">
                    <a:solidFill>
                      <a:schemeClr val="bg1"/>
                    </a:solidFill>
                    <a:latin typeface="EYInterstate Light" panose="02000506000000020004" pitchFamily="2" charset="0"/>
                  </a:rPr>
                  <a:t>.</a:t>
                </a:r>
              </a:p>
            </p:txBody>
          </p:sp>
          <p:sp>
            <p:nvSpPr>
              <p:cNvPr id="83" name="TextBox 82">
                <a:extLst>
                  <a:ext uri="{FF2B5EF4-FFF2-40B4-BE49-F238E27FC236}">
                    <a16:creationId xmlns:a16="http://schemas.microsoft.com/office/drawing/2014/main" id="{250B457F-73C2-4F72-B6D7-A14F6531DB10}"/>
                  </a:ext>
                </a:extLst>
              </p:cNvPr>
              <p:cNvSpPr txBox="1"/>
              <p:nvPr/>
            </p:nvSpPr>
            <p:spPr>
              <a:xfrm>
                <a:off x="5490527" y="3909325"/>
                <a:ext cx="915675"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60</a:t>
                </a:r>
                <a:r>
                  <a:rPr lang="en-US" sz="1200" dirty="0">
                    <a:solidFill>
                      <a:schemeClr val="bg1"/>
                    </a:solidFill>
                    <a:latin typeface="EYInterstate Light" panose="02000506000000020004" pitchFamily="2" charset="0"/>
                  </a:rPr>
                  <a:t>. </a:t>
                </a:r>
                <a:r>
                  <a:rPr lang="en-US" sz="1200" dirty="0" err="1">
                    <a:solidFill>
                      <a:schemeClr val="bg1"/>
                    </a:solidFill>
                    <a:latin typeface="EYInterstate Light" panose="02000506000000020004" pitchFamily="2" charset="0"/>
                  </a:rPr>
                  <a:t>lpp</a:t>
                </a:r>
                <a:r>
                  <a:rPr lang="en-US" sz="1200" dirty="0">
                    <a:solidFill>
                      <a:schemeClr val="bg1"/>
                    </a:solidFill>
                    <a:latin typeface="EYInterstate Light" panose="02000506000000020004" pitchFamily="2" charset="0"/>
                  </a:rPr>
                  <a:t>.</a:t>
                </a:r>
              </a:p>
            </p:txBody>
          </p:sp>
          <p:sp>
            <p:nvSpPr>
              <p:cNvPr id="84" name="TextBox 83">
                <a:extLst>
                  <a:ext uri="{FF2B5EF4-FFF2-40B4-BE49-F238E27FC236}">
                    <a16:creationId xmlns:a16="http://schemas.microsoft.com/office/drawing/2014/main" id="{B38CF96E-E05D-4C45-856D-43D920FFC3D5}"/>
                  </a:ext>
                </a:extLst>
              </p:cNvPr>
              <p:cNvSpPr txBox="1"/>
              <p:nvPr/>
            </p:nvSpPr>
            <p:spPr>
              <a:xfrm>
                <a:off x="5499340" y="4209054"/>
                <a:ext cx="915675"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66</a:t>
                </a:r>
                <a:r>
                  <a:rPr lang="en-US" sz="1200" dirty="0">
                    <a:solidFill>
                      <a:schemeClr val="bg1"/>
                    </a:solidFill>
                    <a:latin typeface="EYInterstate Light" panose="02000506000000020004" pitchFamily="2" charset="0"/>
                  </a:rPr>
                  <a:t>. </a:t>
                </a:r>
                <a:r>
                  <a:rPr lang="en-US" sz="1200" dirty="0" err="1">
                    <a:solidFill>
                      <a:schemeClr val="bg1"/>
                    </a:solidFill>
                    <a:latin typeface="EYInterstate Light" panose="02000506000000020004" pitchFamily="2" charset="0"/>
                  </a:rPr>
                  <a:t>lpp</a:t>
                </a:r>
                <a:r>
                  <a:rPr lang="en-US" sz="1200" dirty="0">
                    <a:solidFill>
                      <a:schemeClr val="bg1"/>
                    </a:solidFill>
                    <a:latin typeface="EYInterstate Light" panose="02000506000000020004" pitchFamily="2" charset="0"/>
                  </a:rPr>
                  <a:t>.</a:t>
                </a:r>
              </a:p>
            </p:txBody>
          </p:sp>
          <p:sp>
            <p:nvSpPr>
              <p:cNvPr id="85" name="TextBox 84">
                <a:extLst>
                  <a:ext uri="{FF2B5EF4-FFF2-40B4-BE49-F238E27FC236}">
                    <a16:creationId xmlns:a16="http://schemas.microsoft.com/office/drawing/2014/main" id="{5A3A0589-33FB-468A-8AE7-B5A009BE9778}"/>
                  </a:ext>
                </a:extLst>
              </p:cNvPr>
              <p:cNvSpPr txBox="1"/>
              <p:nvPr/>
            </p:nvSpPr>
            <p:spPr>
              <a:xfrm>
                <a:off x="5490527" y="4517720"/>
                <a:ext cx="915675"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71</a:t>
                </a:r>
                <a:r>
                  <a:rPr lang="en-US" sz="1200" dirty="0">
                    <a:solidFill>
                      <a:schemeClr val="bg1"/>
                    </a:solidFill>
                    <a:latin typeface="EYInterstate Light" panose="02000506000000020004" pitchFamily="2" charset="0"/>
                  </a:rPr>
                  <a:t>. </a:t>
                </a:r>
                <a:r>
                  <a:rPr lang="en-US" sz="1200" dirty="0" err="1">
                    <a:solidFill>
                      <a:schemeClr val="bg1"/>
                    </a:solidFill>
                    <a:latin typeface="EYInterstate Light" panose="02000506000000020004" pitchFamily="2" charset="0"/>
                  </a:rPr>
                  <a:t>lpp</a:t>
                </a:r>
                <a:r>
                  <a:rPr lang="en-US" sz="1200" dirty="0">
                    <a:solidFill>
                      <a:schemeClr val="bg1"/>
                    </a:solidFill>
                    <a:latin typeface="EYInterstate Light" panose="02000506000000020004" pitchFamily="2" charset="0"/>
                  </a:rPr>
                  <a:t>.</a:t>
                </a:r>
              </a:p>
            </p:txBody>
          </p:sp>
          <p:sp>
            <p:nvSpPr>
              <p:cNvPr id="86" name="TextBox 85">
                <a:extLst>
                  <a:ext uri="{FF2B5EF4-FFF2-40B4-BE49-F238E27FC236}">
                    <a16:creationId xmlns:a16="http://schemas.microsoft.com/office/drawing/2014/main" id="{7AAB3049-57CB-4923-B807-DB34D9FFEED6}"/>
                  </a:ext>
                </a:extLst>
              </p:cNvPr>
              <p:cNvSpPr txBox="1"/>
              <p:nvPr/>
            </p:nvSpPr>
            <p:spPr>
              <a:xfrm>
                <a:off x="5482709" y="4822925"/>
                <a:ext cx="915675"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76</a:t>
                </a:r>
                <a:r>
                  <a:rPr lang="en-US" sz="1200" dirty="0">
                    <a:solidFill>
                      <a:schemeClr val="bg1"/>
                    </a:solidFill>
                    <a:latin typeface="EYInterstate Light" panose="02000506000000020004" pitchFamily="2" charset="0"/>
                  </a:rPr>
                  <a:t>. </a:t>
                </a:r>
                <a:r>
                  <a:rPr lang="en-US" sz="1200" dirty="0" err="1">
                    <a:solidFill>
                      <a:schemeClr val="bg1"/>
                    </a:solidFill>
                    <a:latin typeface="EYInterstate Light" panose="02000506000000020004" pitchFamily="2" charset="0"/>
                  </a:rPr>
                  <a:t>lpp</a:t>
                </a:r>
                <a:r>
                  <a:rPr lang="en-US" sz="1200" dirty="0">
                    <a:solidFill>
                      <a:schemeClr val="bg1"/>
                    </a:solidFill>
                    <a:latin typeface="EYInterstate Light" panose="02000506000000020004" pitchFamily="2" charset="0"/>
                  </a:rPr>
                  <a:t>.</a:t>
                </a:r>
              </a:p>
            </p:txBody>
          </p:sp>
          <p:sp>
            <p:nvSpPr>
              <p:cNvPr id="87" name="TextBox 86">
                <a:extLst>
                  <a:ext uri="{FF2B5EF4-FFF2-40B4-BE49-F238E27FC236}">
                    <a16:creationId xmlns:a16="http://schemas.microsoft.com/office/drawing/2014/main" id="{DD54793D-4B38-45FE-8B52-3C521AB760BB}"/>
                  </a:ext>
                </a:extLst>
              </p:cNvPr>
              <p:cNvSpPr txBox="1"/>
              <p:nvPr/>
            </p:nvSpPr>
            <p:spPr>
              <a:xfrm>
                <a:off x="5490527" y="5132531"/>
                <a:ext cx="915675"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81</a:t>
                </a:r>
                <a:r>
                  <a:rPr lang="en-US" sz="1200" dirty="0">
                    <a:solidFill>
                      <a:schemeClr val="bg1"/>
                    </a:solidFill>
                    <a:latin typeface="EYInterstate Light" panose="02000506000000020004" pitchFamily="2" charset="0"/>
                  </a:rPr>
                  <a:t>. </a:t>
                </a:r>
                <a:r>
                  <a:rPr lang="en-US" sz="1200" dirty="0" err="1">
                    <a:solidFill>
                      <a:schemeClr val="bg1"/>
                    </a:solidFill>
                    <a:latin typeface="EYInterstate Light" panose="02000506000000020004" pitchFamily="2" charset="0"/>
                  </a:rPr>
                  <a:t>lpp</a:t>
                </a:r>
                <a:r>
                  <a:rPr lang="en-US" sz="1200" dirty="0">
                    <a:solidFill>
                      <a:schemeClr val="bg1"/>
                    </a:solidFill>
                    <a:latin typeface="EYInterstate Light" panose="02000506000000020004" pitchFamily="2" charset="0"/>
                  </a:rPr>
                  <a:t>.</a:t>
                </a:r>
              </a:p>
            </p:txBody>
          </p:sp>
        </p:grpSp>
        <p:sp>
          <p:nvSpPr>
            <p:cNvPr id="88" name="TextBox 87">
              <a:extLst>
                <a:ext uri="{FF2B5EF4-FFF2-40B4-BE49-F238E27FC236}">
                  <a16:creationId xmlns:a16="http://schemas.microsoft.com/office/drawing/2014/main" id="{11B0D012-D4ED-47D5-8E3D-7A35BA5F9BF4}"/>
                </a:ext>
              </a:extLst>
            </p:cNvPr>
            <p:cNvSpPr txBox="1"/>
            <p:nvPr/>
          </p:nvSpPr>
          <p:spPr>
            <a:xfrm>
              <a:off x="5490527" y="5403418"/>
              <a:ext cx="915675"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86</a:t>
              </a:r>
              <a:r>
                <a:rPr lang="en-US" sz="1200" dirty="0">
                  <a:solidFill>
                    <a:schemeClr val="bg1"/>
                  </a:solidFill>
                  <a:latin typeface="EYInterstate Light" panose="02000506000000020004" pitchFamily="2" charset="0"/>
                </a:rPr>
                <a:t>. </a:t>
              </a:r>
              <a:r>
                <a:rPr lang="en-US" sz="1200" dirty="0" err="1">
                  <a:solidFill>
                    <a:schemeClr val="bg1"/>
                  </a:solidFill>
                  <a:latin typeface="EYInterstate Light" panose="02000506000000020004" pitchFamily="2" charset="0"/>
                </a:rPr>
                <a:t>lpp</a:t>
              </a:r>
              <a:r>
                <a:rPr lang="en-US" sz="1200" dirty="0">
                  <a:solidFill>
                    <a:schemeClr val="bg1"/>
                  </a:solidFill>
                  <a:latin typeface="EYInterstate Light" panose="02000506000000020004" pitchFamily="2" charset="0"/>
                </a:rPr>
                <a:t>.</a:t>
              </a:r>
            </a:p>
          </p:txBody>
        </p:sp>
        <p:sp>
          <p:nvSpPr>
            <p:cNvPr id="89" name="TextBox 88">
              <a:extLst>
                <a:ext uri="{FF2B5EF4-FFF2-40B4-BE49-F238E27FC236}">
                  <a16:creationId xmlns:a16="http://schemas.microsoft.com/office/drawing/2014/main" id="{BE4C4B4E-839D-491F-90EF-B9DEDB62F200}"/>
                </a:ext>
              </a:extLst>
            </p:cNvPr>
            <p:cNvSpPr txBox="1"/>
            <p:nvPr/>
          </p:nvSpPr>
          <p:spPr>
            <a:xfrm>
              <a:off x="5490440" y="5675928"/>
              <a:ext cx="915675"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91</a:t>
              </a:r>
              <a:r>
                <a:rPr lang="en-US" sz="1200" dirty="0">
                  <a:solidFill>
                    <a:schemeClr val="bg1"/>
                  </a:solidFill>
                  <a:latin typeface="EYInterstate Light" panose="02000506000000020004" pitchFamily="2" charset="0"/>
                </a:rPr>
                <a:t>. </a:t>
              </a:r>
              <a:r>
                <a:rPr lang="en-US" sz="1200" dirty="0" err="1">
                  <a:solidFill>
                    <a:schemeClr val="bg1"/>
                  </a:solidFill>
                  <a:latin typeface="EYInterstate Light" panose="02000506000000020004" pitchFamily="2" charset="0"/>
                </a:rPr>
                <a:t>lpp</a:t>
              </a:r>
              <a:r>
                <a:rPr lang="en-US" sz="1200" dirty="0">
                  <a:solidFill>
                    <a:schemeClr val="bg1"/>
                  </a:solidFill>
                  <a:latin typeface="EYInterstate Light" panose="02000506000000020004" pitchFamily="2" charset="0"/>
                </a:rPr>
                <a:t>.</a:t>
              </a:r>
            </a:p>
          </p:txBody>
        </p:sp>
      </p:grpSp>
      <p:sp>
        <p:nvSpPr>
          <p:cNvPr id="62" name="Date Placeholder 10">
            <a:extLst>
              <a:ext uri="{FF2B5EF4-FFF2-40B4-BE49-F238E27FC236}">
                <a16:creationId xmlns:a16="http://schemas.microsoft.com/office/drawing/2014/main" id="{C6F2F56B-4B71-4126-B86E-EA37E79BCD6C}"/>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12906161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280286" y="280889"/>
            <a:ext cx="10308146" cy="267775"/>
          </a:xfrm>
        </p:spPr>
        <p:txBody>
          <a:bodyPr/>
          <a:lstStyle/>
          <a:p>
            <a:r>
              <a:rPr lang="lv-LV"/>
              <a:t>Bauskas novads</a:t>
            </a: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289192" y="557022"/>
            <a:ext cx="4244460" cy="253024"/>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rPr>
              <a:t>Kopskats</a:t>
            </a:r>
          </a:p>
        </p:txBody>
      </p:sp>
      <p:sp>
        <p:nvSpPr>
          <p:cNvPr id="5" name="TextBox 4">
            <a:extLst>
              <a:ext uri="{FF2B5EF4-FFF2-40B4-BE49-F238E27FC236}">
                <a16:creationId xmlns:a16="http://schemas.microsoft.com/office/drawing/2014/main" id="{CEBC4680-AF6C-443F-BB2F-7DF9AF672CAD}"/>
              </a:ext>
            </a:extLst>
          </p:cNvPr>
          <p:cNvSpPr txBox="1"/>
          <p:nvPr/>
        </p:nvSpPr>
        <p:spPr>
          <a:xfrm>
            <a:off x="624175" y="3036087"/>
            <a:ext cx="2281086" cy="2410916"/>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kumimoji="0" sz="1200" b="0" i="0" u="none" strike="noStrike" cap="none" spc="0" normalizeH="0" baseline="0">
                <a:ln>
                  <a:noFill/>
                </a:ln>
                <a:solidFill>
                  <a:srgbClr val="2E2E38"/>
                </a:solidFill>
                <a:effectLst/>
                <a:uLnTx/>
                <a:uFillTx/>
                <a:latin typeface="EYInterstate Light"/>
              </a:defRPr>
            </a:lvl1p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Vecumnieku apvienības</a:t>
            </a:r>
            <a:r>
              <a:rPr kumimoji="0" lang="es-ES"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 </a:t>
            </a:r>
            <a:r>
              <a:rPr kumimoji="0" lang="es-ES" sz="1200" b="0" i="0" u="none" strike="noStrike" kern="1200" cap="none" spc="0" normalizeH="0" baseline="0" noProof="0" dirty="0" err="1">
                <a:ln>
                  <a:noFill/>
                </a:ln>
                <a:solidFill>
                  <a:srgbClr val="000000"/>
                </a:solidFill>
                <a:effectLst/>
                <a:uLnTx/>
                <a:uFillTx/>
                <a:latin typeface="EYInterstate Light" panose="02000506000000020004" pitchFamily="2" charset="0"/>
                <a:ea typeface="+mn-ea"/>
                <a:cs typeface="+mn-cs"/>
              </a:rPr>
              <a:t>pārvalde</a:t>
            </a:r>
            <a:endPar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endParaRPr>
          </a:p>
          <a:p>
            <a:pPr marL="180000" marR="0" lvl="0" indent="0" algn="l" defTabSz="914400" rtl="0" eaLnBrk="1" fontAlgn="auto" latinLnBrk="0" hangingPunct="1">
              <a:lnSpc>
                <a:spcPct val="85000"/>
              </a:lnSpc>
              <a:spcBef>
                <a:spcPts val="0"/>
              </a:spcBef>
              <a:spcAft>
                <a:spcPts val="0"/>
              </a:spcAft>
              <a:buClr>
                <a:srgbClr val="27ACAA"/>
              </a:buClr>
              <a:buSzPct val="70000"/>
              <a:buFontTx/>
              <a:buNone/>
              <a:tabLst/>
              <a:defRPr/>
            </a:pPr>
            <a:r>
              <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Stelpes pagasta filiāle</a:t>
            </a:r>
          </a:p>
          <a:p>
            <a:pPr marL="180000" marR="0" lvl="0" indent="0" algn="l" defTabSz="914400" rtl="0" eaLnBrk="1" fontAlgn="auto" latinLnBrk="0" hangingPunct="1">
              <a:lnSpc>
                <a:spcPct val="85000"/>
              </a:lnSpc>
              <a:spcBef>
                <a:spcPts val="0"/>
              </a:spcBef>
              <a:spcAft>
                <a:spcPts val="0"/>
              </a:spcAft>
              <a:buClr>
                <a:srgbClr val="27ACAA"/>
              </a:buClr>
              <a:buSzPct val="70000"/>
              <a:buFontTx/>
              <a:buNone/>
              <a:tabLst/>
              <a:defRPr/>
            </a:pPr>
            <a:r>
              <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Valles pagasta filiāle</a:t>
            </a:r>
          </a:p>
          <a:p>
            <a:pPr marL="180000" marR="0" lvl="0" indent="0" algn="l" defTabSz="914400" rtl="0" eaLnBrk="1" fontAlgn="auto" latinLnBrk="0" hangingPunct="1">
              <a:lnSpc>
                <a:spcPct val="85000"/>
              </a:lnSpc>
              <a:spcBef>
                <a:spcPts val="0"/>
              </a:spcBef>
              <a:spcAft>
                <a:spcPts val="0"/>
              </a:spcAft>
              <a:buClr>
                <a:srgbClr val="27ACAA"/>
              </a:buClr>
              <a:buSzPct val="70000"/>
              <a:buFontTx/>
              <a:buNone/>
              <a:tabLst/>
              <a:defRPr/>
            </a:pPr>
            <a:r>
              <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Kurmenes pagasta filiāle</a:t>
            </a:r>
          </a:p>
          <a:p>
            <a:pPr marL="180000" marR="0" lvl="0" indent="0" algn="l" defTabSz="914400" rtl="0" eaLnBrk="1" fontAlgn="auto" latinLnBrk="0" hangingPunct="1">
              <a:lnSpc>
                <a:spcPct val="85000"/>
              </a:lnSpc>
              <a:spcBef>
                <a:spcPts val="0"/>
              </a:spcBef>
              <a:spcAft>
                <a:spcPts val="0"/>
              </a:spcAft>
              <a:buClr>
                <a:srgbClr val="27ACAA"/>
              </a:buClr>
              <a:buSzPct val="70000"/>
              <a:buFontTx/>
              <a:buNone/>
              <a:tabLst/>
              <a:defRPr/>
            </a:pPr>
            <a:r>
              <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Skaistkalnes pagasta filiāle</a:t>
            </a:r>
          </a:p>
          <a:p>
            <a:pPr marL="180000" marR="0" lvl="0" indent="0" algn="l" defTabSz="914400" rtl="0" eaLnBrk="1" fontAlgn="auto" latinLnBrk="0" hangingPunct="1">
              <a:lnSpc>
                <a:spcPct val="85000"/>
              </a:lnSpc>
              <a:spcBef>
                <a:spcPts val="0"/>
              </a:spcBef>
              <a:spcAft>
                <a:spcPts val="0"/>
              </a:spcAft>
              <a:buClr>
                <a:srgbClr val="27ACAA"/>
              </a:buClr>
              <a:buSzPct val="70000"/>
              <a:buFontTx/>
              <a:buNone/>
              <a:tabLst/>
              <a:defRPr/>
            </a:pPr>
            <a:r>
              <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Bārbeles pagasta filiāle</a:t>
            </a:r>
          </a:p>
          <a:p>
            <a:pPr marL="180000" marR="0" lvl="0" indent="0" algn="l" defTabSz="914400" rtl="0" eaLnBrk="1" fontAlgn="auto" latinLnBrk="0" hangingPunct="1">
              <a:lnSpc>
                <a:spcPct val="85000"/>
              </a:lnSpc>
              <a:spcBef>
                <a:spcPts val="0"/>
              </a:spcBef>
              <a:spcAft>
                <a:spcPts val="200"/>
              </a:spcAft>
              <a:buClr>
                <a:srgbClr val="27ACAA"/>
              </a:buClr>
              <a:buSzPct val="70000"/>
              <a:buFontTx/>
              <a:buNone/>
              <a:tabLst/>
              <a:defRPr/>
            </a:pPr>
            <a:r>
              <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Vecumnieku pagasta filiāle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Iecavas apvienības </a:t>
            </a:r>
            <a:r>
              <a:rPr kumimoji="0" lang="en-US" sz="1200" b="0" i="0" u="none" strike="noStrike" kern="1200" cap="none" spc="0" normalizeH="0" baseline="0" noProof="0" dirty="0" err="1">
                <a:ln>
                  <a:noFill/>
                </a:ln>
                <a:solidFill>
                  <a:srgbClr val="000000"/>
                </a:solidFill>
                <a:effectLst/>
                <a:uLnTx/>
                <a:uFillTx/>
                <a:latin typeface="EYInterstate Light" panose="02000506000000020004" pitchFamily="2" charset="0"/>
                <a:ea typeface="+mn-ea"/>
                <a:cs typeface="+mn-cs"/>
              </a:rPr>
              <a:t>pārvalde</a:t>
            </a:r>
            <a:endPar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endParaRPr>
          </a:p>
          <a:p>
            <a:pPr marL="18000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dirty="0">
                <a:solidFill>
                  <a:srgbClr val="000000"/>
                </a:solidFill>
                <a:latin typeface="EYInterstate Light" panose="02000506000000020004" pitchFamily="2" charset="0"/>
              </a:rPr>
              <a:t>Iecavas pilsētas filiāle</a:t>
            </a:r>
            <a:endPar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Rundāles apvienības pārvalde</a:t>
            </a:r>
          </a:p>
          <a:p>
            <a:pPr marL="180000" marR="0" lvl="0" indent="0" algn="l" defTabSz="914400" rtl="0" eaLnBrk="1" fontAlgn="auto" latinLnBrk="0" hangingPunct="1">
              <a:lnSpc>
                <a:spcPct val="85000"/>
              </a:lnSpc>
              <a:spcBef>
                <a:spcPts val="0"/>
              </a:spcBef>
              <a:spcAft>
                <a:spcPts val="0"/>
              </a:spcAft>
              <a:buClr>
                <a:srgbClr val="27ACAA"/>
              </a:buClr>
              <a:buSzPct val="70000"/>
              <a:buFontTx/>
              <a:buNone/>
              <a:tabLst/>
              <a:defRPr/>
            </a:pPr>
            <a:r>
              <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Rundāles pagasta filiāle</a:t>
            </a:r>
          </a:p>
          <a:p>
            <a:pPr marL="180000">
              <a:spcAft>
                <a:spcPts val="0"/>
              </a:spcAft>
              <a:defRPr/>
            </a:pPr>
            <a:r>
              <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Svitenes pagasta filiāle</a:t>
            </a:r>
          </a:p>
          <a:p>
            <a:pPr marL="180000" marR="0" lvl="0" indent="0" algn="l" defTabSz="914400" rtl="0" eaLnBrk="1" fontAlgn="auto" latinLnBrk="0" hangingPunct="1">
              <a:lnSpc>
                <a:spcPct val="85000"/>
              </a:lnSpc>
              <a:spcBef>
                <a:spcPts val="0"/>
              </a:spcBef>
              <a:spcAft>
                <a:spcPts val="200"/>
              </a:spcAft>
              <a:buClr>
                <a:srgbClr val="27ACAA"/>
              </a:buClr>
              <a:buSzPct val="70000"/>
              <a:buFontTx/>
              <a:buNone/>
              <a:tabLst/>
              <a:defRPr/>
            </a:pPr>
            <a:r>
              <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Viesturu pagasta filiāle</a:t>
            </a:r>
          </a:p>
        </p:txBody>
      </p:sp>
      <p:sp>
        <p:nvSpPr>
          <p:cNvPr id="37" name="TextBox 36">
            <a:extLst>
              <a:ext uri="{FF2B5EF4-FFF2-40B4-BE49-F238E27FC236}">
                <a16:creationId xmlns:a16="http://schemas.microsoft.com/office/drawing/2014/main" id="{433761C5-69C9-4DBD-871D-D05E05229256}"/>
              </a:ext>
            </a:extLst>
          </p:cNvPr>
          <p:cNvSpPr txBox="1"/>
          <p:nvPr/>
        </p:nvSpPr>
        <p:spPr>
          <a:xfrm>
            <a:off x="1123621" y="1150489"/>
            <a:ext cx="4382353" cy="16265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Unikālie pakalpojumu veidi Bauskas novadā: </a:t>
            </a:r>
            <a:endPar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Apvienību pārvalžu skaits</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4 </a:t>
            </a:r>
            <a:r>
              <a:rPr kumimoji="0" lang="lv-LV" sz="1100" b="0" i="1"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(pakalpojumi tiek sniegti 16 pilsētu un pagastu filiālēs)</a:t>
            </a: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Unikālie pakalpojuma veidi pārvaldēs: </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45</a:t>
            </a:r>
            <a:endParaRPr kumimoji="0" lang="lv-LV" sz="1400" b="0" i="1"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No tiem elektroniski pieejami: </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28</a:t>
            </a: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Sniegto pakalpojumu skaits pagasta pārvaldēs: </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16946**</a:t>
            </a:r>
            <a:endParaRPr kumimoji="0" lang="lv-LV" sz="1200" b="0" i="1"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p:txBody>
      </p:sp>
      <p:sp>
        <p:nvSpPr>
          <p:cNvPr id="38" name="Freeform 83">
            <a:extLst>
              <a:ext uri="{FF2B5EF4-FFF2-40B4-BE49-F238E27FC236}">
                <a16:creationId xmlns:a16="http://schemas.microsoft.com/office/drawing/2014/main" id="{F08E6ACE-FB50-4614-890E-0AF86CF03F28}"/>
              </a:ext>
            </a:extLst>
          </p:cNvPr>
          <p:cNvSpPr>
            <a:spLocks noChangeAspect="1" noEditPoints="1"/>
          </p:cNvSpPr>
          <p:nvPr/>
        </p:nvSpPr>
        <p:spPr bwMode="auto">
          <a:xfrm>
            <a:off x="799957" y="1756302"/>
            <a:ext cx="394322" cy="574087"/>
          </a:xfrm>
          <a:custGeom>
            <a:avLst/>
            <a:gdLst>
              <a:gd name="T0" fmla="*/ 2147483647 w 3468"/>
              <a:gd name="T1" fmla="*/ 2147483647 h 4763"/>
              <a:gd name="T2" fmla="*/ 2147483647 w 3468"/>
              <a:gd name="T3" fmla="*/ 2147483647 h 4763"/>
              <a:gd name="T4" fmla="*/ 2147483647 w 3468"/>
              <a:gd name="T5" fmla="*/ 2147483647 h 4763"/>
              <a:gd name="T6" fmla="*/ 2147483647 w 3468"/>
              <a:gd name="T7" fmla="*/ 2147483647 h 4763"/>
              <a:gd name="T8" fmla="*/ 2147483647 w 3468"/>
              <a:gd name="T9" fmla="*/ 2147483647 h 4763"/>
              <a:gd name="T10" fmla="*/ 2147483647 w 3468"/>
              <a:gd name="T11" fmla="*/ 2147483647 h 4763"/>
              <a:gd name="T12" fmla="*/ 2147483647 w 3468"/>
              <a:gd name="T13" fmla="*/ 2147483647 h 4763"/>
              <a:gd name="T14" fmla="*/ 2147483647 w 3468"/>
              <a:gd name="T15" fmla="*/ 2147483647 h 4763"/>
              <a:gd name="T16" fmla="*/ 2147483647 w 3468"/>
              <a:gd name="T17" fmla="*/ 2147483647 h 4763"/>
              <a:gd name="T18" fmla="*/ 2147483647 w 3468"/>
              <a:gd name="T19" fmla="*/ 2147483647 h 4763"/>
              <a:gd name="T20" fmla="*/ 2147483647 w 3468"/>
              <a:gd name="T21" fmla="*/ 2147483647 h 4763"/>
              <a:gd name="T22" fmla="*/ 2147483647 w 3468"/>
              <a:gd name="T23" fmla="*/ 2147483647 h 4763"/>
              <a:gd name="T24" fmla="*/ 2147483647 w 3468"/>
              <a:gd name="T25" fmla="*/ 2147483647 h 4763"/>
              <a:gd name="T26" fmla="*/ 2147483647 w 3468"/>
              <a:gd name="T27" fmla="*/ 2147483647 h 4763"/>
              <a:gd name="T28" fmla="*/ 2147483647 w 3468"/>
              <a:gd name="T29" fmla="*/ 2147483647 h 4763"/>
              <a:gd name="T30" fmla="*/ 2147483647 w 3468"/>
              <a:gd name="T31" fmla="*/ 2147483647 h 4763"/>
              <a:gd name="T32" fmla="*/ 2147483647 w 3468"/>
              <a:gd name="T33" fmla="*/ 2147483647 h 4763"/>
              <a:gd name="T34" fmla="*/ 2147483647 w 3468"/>
              <a:gd name="T35" fmla="*/ 2147483647 h 4763"/>
              <a:gd name="T36" fmla="*/ 2147483647 w 3468"/>
              <a:gd name="T37" fmla="*/ 2147483647 h 4763"/>
              <a:gd name="T38" fmla="*/ 2147483647 w 3468"/>
              <a:gd name="T39" fmla="*/ 2147483647 h 4763"/>
              <a:gd name="T40" fmla="*/ 2147483647 w 3468"/>
              <a:gd name="T41" fmla="*/ 2147483647 h 4763"/>
              <a:gd name="T42" fmla="*/ 2147483647 w 3468"/>
              <a:gd name="T43" fmla="*/ 2147483647 h 4763"/>
              <a:gd name="T44" fmla="*/ 2147483647 w 3468"/>
              <a:gd name="T45" fmla="*/ 2147483647 h 4763"/>
              <a:gd name="T46" fmla="*/ 2147483647 w 3468"/>
              <a:gd name="T47" fmla="*/ 2147483647 h 4763"/>
              <a:gd name="T48" fmla="*/ 2147483647 w 3468"/>
              <a:gd name="T49" fmla="*/ 2147483647 h 4763"/>
              <a:gd name="T50" fmla="*/ 2147483647 w 3468"/>
              <a:gd name="T51" fmla="*/ 2147483647 h 4763"/>
              <a:gd name="T52" fmla="*/ 2147483647 w 3468"/>
              <a:gd name="T53" fmla="*/ 2147483647 h 4763"/>
              <a:gd name="T54" fmla="*/ 2147483647 w 3468"/>
              <a:gd name="T55" fmla="*/ 2147483647 h 4763"/>
              <a:gd name="T56" fmla="*/ 2147483647 w 3468"/>
              <a:gd name="T57" fmla="*/ 2147483647 h 4763"/>
              <a:gd name="T58" fmla="*/ 2147483647 w 3468"/>
              <a:gd name="T59" fmla="*/ 2147483647 h 4763"/>
              <a:gd name="T60" fmla="*/ 2147483647 w 3468"/>
              <a:gd name="T61" fmla="*/ 2147483647 h 4763"/>
              <a:gd name="T62" fmla="*/ 2147483647 w 3468"/>
              <a:gd name="T63" fmla="*/ 2147483647 h 4763"/>
              <a:gd name="T64" fmla="*/ 2147483647 w 3468"/>
              <a:gd name="T65" fmla="*/ 2147483647 h 4763"/>
              <a:gd name="T66" fmla="*/ 2147483647 w 3468"/>
              <a:gd name="T67" fmla="*/ 2147483647 h 4763"/>
              <a:gd name="T68" fmla="*/ 2147483647 w 3468"/>
              <a:gd name="T69" fmla="*/ 2147483647 h 4763"/>
              <a:gd name="T70" fmla="*/ 2147483647 w 3468"/>
              <a:gd name="T71" fmla="*/ 2147483647 h 4763"/>
              <a:gd name="T72" fmla="*/ 2147483647 w 3468"/>
              <a:gd name="T73" fmla="*/ 2147483647 h 4763"/>
              <a:gd name="T74" fmla="*/ 2147483647 w 3468"/>
              <a:gd name="T75" fmla="*/ 2147483647 h 4763"/>
              <a:gd name="T76" fmla="*/ 2147483647 w 3468"/>
              <a:gd name="T77" fmla="*/ 2147483647 h 4763"/>
              <a:gd name="T78" fmla="*/ 2147483647 w 3468"/>
              <a:gd name="T79" fmla="*/ 2147483647 h 4763"/>
              <a:gd name="T80" fmla="*/ 2147483647 w 3468"/>
              <a:gd name="T81" fmla="*/ 2147483647 h 4763"/>
              <a:gd name="T82" fmla="*/ 2147483647 w 3468"/>
              <a:gd name="T83" fmla="*/ 2147483647 h 4763"/>
              <a:gd name="T84" fmla="*/ 2147483647 w 3468"/>
              <a:gd name="T85" fmla="*/ 2147483647 h 4763"/>
              <a:gd name="T86" fmla="*/ 2147483647 w 3468"/>
              <a:gd name="T87" fmla="*/ 2147483647 h 4763"/>
              <a:gd name="T88" fmla="*/ 2147483647 w 3468"/>
              <a:gd name="T89" fmla="*/ 2147483647 h 4763"/>
              <a:gd name="T90" fmla="*/ 2147483647 w 3468"/>
              <a:gd name="T91" fmla="*/ 2147483647 h 4763"/>
              <a:gd name="T92" fmla="*/ 2147483647 w 3468"/>
              <a:gd name="T93" fmla="*/ 2147483647 h 4763"/>
              <a:gd name="T94" fmla="*/ 2147483647 w 3468"/>
              <a:gd name="T95" fmla="*/ 2147483647 h 4763"/>
              <a:gd name="T96" fmla="*/ 2147483647 w 3468"/>
              <a:gd name="T97" fmla="*/ 2147483647 h 4763"/>
              <a:gd name="T98" fmla="*/ 2147483647 w 3468"/>
              <a:gd name="T99" fmla="*/ 2147483647 h 4763"/>
              <a:gd name="T100" fmla="*/ 2147483647 w 3468"/>
              <a:gd name="T101" fmla="*/ 2147483647 h 4763"/>
              <a:gd name="T102" fmla="*/ 2147483647 w 3468"/>
              <a:gd name="T103" fmla="*/ 2147483647 h 4763"/>
              <a:gd name="T104" fmla="*/ 2147483647 w 3468"/>
              <a:gd name="T105" fmla="*/ 2147483647 h 4763"/>
              <a:gd name="T106" fmla="*/ 2147483647 w 3468"/>
              <a:gd name="T107" fmla="*/ 2147483647 h 4763"/>
              <a:gd name="T108" fmla="*/ 2147483647 w 3468"/>
              <a:gd name="T109" fmla="*/ 2147483647 h 4763"/>
              <a:gd name="T110" fmla="*/ 2147483647 w 3468"/>
              <a:gd name="T111" fmla="*/ 2147483647 h 4763"/>
              <a:gd name="T112" fmla="*/ 2147483647 w 3468"/>
              <a:gd name="T113" fmla="*/ 2147483647 h 4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68"/>
              <a:gd name="T172" fmla="*/ 0 h 4763"/>
              <a:gd name="T173" fmla="*/ 3468 w 3468"/>
              <a:gd name="T174" fmla="*/ 4763 h 4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68" h="4763">
                <a:moveTo>
                  <a:pt x="3467" y="2391"/>
                </a:moveTo>
                <a:lnTo>
                  <a:pt x="3350" y="1534"/>
                </a:lnTo>
                <a:lnTo>
                  <a:pt x="3349" y="1527"/>
                </a:lnTo>
                <a:lnTo>
                  <a:pt x="3346" y="1519"/>
                </a:lnTo>
                <a:lnTo>
                  <a:pt x="3342" y="1513"/>
                </a:lnTo>
                <a:lnTo>
                  <a:pt x="3336" y="1506"/>
                </a:lnTo>
                <a:lnTo>
                  <a:pt x="3122" y="1305"/>
                </a:lnTo>
                <a:lnTo>
                  <a:pt x="3185" y="1229"/>
                </a:lnTo>
                <a:lnTo>
                  <a:pt x="3189" y="1221"/>
                </a:lnTo>
                <a:lnTo>
                  <a:pt x="3193" y="1215"/>
                </a:lnTo>
                <a:lnTo>
                  <a:pt x="3194" y="1207"/>
                </a:lnTo>
                <a:lnTo>
                  <a:pt x="3194" y="1200"/>
                </a:lnTo>
                <a:lnTo>
                  <a:pt x="3198" y="839"/>
                </a:lnTo>
                <a:lnTo>
                  <a:pt x="3198" y="832"/>
                </a:lnTo>
                <a:lnTo>
                  <a:pt x="3197" y="824"/>
                </a:lnTo>
                <a:lnTo>
                  <a:pt x="3194" y="818"/>
                </a:lnTo>
                <a:lnTo>
                  <a:pt x="3192" y="813"/>
                </a:lnTo>
                <a:lnTo>
                  <a:pt x="3188" y="808"/>
                </a:lnTo>
                <a:lnTo>
                  <a:pt x="3183" y="804"/>
                </a:lnTo>
                <a:lnTo>
                  <a:pt x="3178" y="800"/>
                </a:lnTo>
                <a:lnTo>
                  <a:pt x="3171" y="798"/>
                </a:lnTo>
                <a:lnTo>
                  <a:pt x="2970" y="704"/>
                </a:lnTo>
                <a:lnTo>
                  <a:pt x="2965" y="568"/>
                </a:lnTo>
                <a:lnTo>
                  <a:pt x="2964" y="562"/>
                </a:lnTo>
                <a:lnTo>
                  <a:pt x="2963" y="555"/>
                </a:lnTo>
                <a:lnTo>
                  <a:pt x="2960" y="550"/>
                </a:lnTo>
                <a:lnTo>
                  <a:pt x="2958" y="545"/>
                </a:lnTo>
                <a:lnTo>
                  <a:pt x="2952" y="536"/>
                </a:lnTo>
                <a:lnTo>
                  <a:pt x="2943" y="530"/>
                </a:lnTo>
                <a:lnTo>
                  <a:pt x="2518" y="269"/>
                </a:lnTo>
                <a:lnTo>
                  <a:pt x="2512" y="265"/>
                </a:lnTo>
                <a:lnTo>
                  <a:pt x="2503" y="264"/>
                </a:lnTo>
                <a:lnTo>
                  <a:pt x="2495" y="263"/>
                </a:lnTo>
                <a:lnTo>
                  <a:pt x="2487" y="263"/>
                </a:lnTo>
                <a:lnTo>
                  <a:pt x="2479" y="265"/>
                </a:lnTo>
                <a:lnTo>
                  <a:pt x="2472" y="269"/>
                </a:lnTo>
                <a:lnTo>
                  <a:pt x="2464" y="274"/>
                </a:lnTo>
                <a:lnTo>
                  <a:pt x="2458" y="280"/>
                </a:lnTo>
                <a:lnTo>
                  <a:pt x="2304" y="482"/>
                </a:lnTo>
                <a:lnTo>
                  <a:pt x="2166" y="485"/>
                </a:lnTo>
                <a:lnTo>
                  <a:pt x="2160" y="486"/>
                </a:lnTo>
                <a:lnTo>
                  <a:pt x="2154" y="487"/>
                </a:lnTo>
                <a:lnTo>
                  <a:pt x="2147" y="490"/>
                </a:lnTo>
                <a:lnTo>
                  <a:pt x="2142" y="493"/>
                </a:lnTo>
                <a:lnTo>
                  <a:pt x="2135" y="500"/>
                </a:lnTo>
                <a:lnTo>
                  <a:pt x="2129" y="508"/>
                </a:lnTo>
                <a:lnTo>
                  <a:pt x="2078" y="594"/>
                </a:lnTo>
                <a:lnTo>
                  <a:pt x="1955" y="593"/>
                </a:lnTo>
                <a:lnTo>
                  <a:pt x="1961" y="578"/>
                </a:lnTo>
                <a:lnTo>
                  <a:pt x="1989" y="388"/>
                </a:lnTo>
                <a:lnTo>
                  <a:pt x="1989" y="381"/>
                </a:lnTo>
                <a:lnTo>
                  <a:pt x="1988" y="372"/>
                </a:lnTo>
                <a:lnTo>
                  <a:pt x="1984" y="363"/>
                </a:lnTo>
                <a:lnTo>
                  <a:pt x="1979" y="354"/>
                </a:lnTo>
                <a:lnTo>
                  <a:pt x="1971" y="348"/>
                </a:lnTo>
                <a:lnTo>
                  <a:pt x="1964" y="342"/>
                </a:lnTo>
                <a:lnTo>
                  <a:pt x="1955" y="338"/>
                </a:lnTo>
                <a:lnTo>
                  <a:pt x="1945" y="337"/>
                </a:lnTo>
                <a:lnTo>
                  <a:pt x="1762" y="334"/>
                </a:lnTo>
                <a:lnTo>
                  <a:pt x="1494" y="34"/>
                </a:lnTo>
                <a:lnTo>
                  <a:pt x="1489" y="29"/>
                </a:lnTo>
                <a:lnTo>
                  <a:pt x="1483" y="25"/>
                </a:lnTo>
                <a:lnTo>
                  <a:pt x="1476" y="21"/>
                </a:lnTo>
                <a:lnTo>
                  <a:pt x="1469" y="19"/>
                </a:lnTo>
                <a:lnTo>
                  <a:pt x="1461" y="19"/>
                </a:lnTo>
                <a:lnTo>
                  <a:pt x="1454" y="19"/>
                </a:lnTo>
                <a:lnTo>
                  <a:pt x="1446" y="20"/>
                </a:lnTo>
                <a:lnTo>
                  <a:pt x="1439" y="24"/>
                </a:lnTo>
                <a:lnTo>
                  <a:pt x="1312" y="89"/>
                </a:lnTo>
                <a:lnTo>
                  <a:pt x="1128" y="4"/>
                </a:lnTo>
                <a:lnTo>
                  <a:pt x="1123" y="1"/>
                </a:lnTo>
                <a:lnTo>
                  <a:pt x="1118" y="1"/>
                </a:lnTo>
                <a:lnTo>
                  <a:pt x="1107" y="0"/>
                </a:lnTo>
                <a:lnTo>
                  <a:pt x="1097" y="3"/>
                </a:lnTo>
                <a:lnTo>
                  <a:pt x="1087" y="8"/>
                </a:lnTo>
                <a:lnTo>
                  <a:pt x="1078" y="14"/>
                </a:lnTo>
                <a:lnTo>
                  <a:pt x="1071" y="21"/>
                </a:lnTo>
                <a:lnTo>
                  <a:pt x="1066" y="30"/>
                </a:lnTo>
                <a:lnTo>
                  <a:pt x="1064" y="35"/>
                </a:lnTo>
                <a:lnTo>
                  <a:pt x="1063" y="40"/>
                </a:lnTo>
                <a:lnTo>
                  <a:pt x="1029" y="383"/>
                </a:lnTo>
                <a:lnTo>
                  <a:pt x="1033" y="408"/>
                </a:lnTo>
                <a:lnTo>
                  <a:pt x="1142" y="652"/>
                </a:lnTo>
                <a:lnTo>
                  <a:pt x="962" y="829"/>
                </a:lnTo>
                <a:lnTo>
                  <a:pt x="866" y="692"/>
                </a:lnTo>
                <a:lnTo>
                  <a:pt x="862" y="686"/>
                </a:lnTo>
                <a:lnTo>
                  <a:pt x="857" y="682"/>
                </a:lnTo>
                <a:lnTo>
                  <a:pt x="851" y="678"/>
                </a:lnTo>
                <a:lnTo>
                  <a:pt x="844" y="675"/>
                </a:lnTo>
                <a:lnTo>
                  <a:pt x="838" y="673"/>
                </a:lnTo>
                <a:lnTo>
                  <a:pt x="831" y="672"/>
                </a:lnTo>
                <a:lnTo>
                  <a:pt x="823" y="673"/>
                </a:lnTo>
                <a:lnTo>
                  <a:pt x="815" y="675"/>
                </a:lnTo>
                <a:lnTo>
                  <a:pt x="440" y="788"/>
                </a:lnTo>
                <a:lnTo>
                  <a:pt x="430" y="793"/>
                </a:lnTo>
                <a:lnTo>
                  <a:pt x="421" y="799"/>
                </a:lnTo>
                <a:lnTo>
                  <a:pt x="415" y="807"/>
                </a:lnTo>
                <a:lnTo>
                  <a:pt x="411" y="817"/>
                </a:lnTo>
                <a:lnTo>
                  <a:pt x="408" y="827"/>
                </a:lnTo>
                <a:lnTo>
                  <a:pt x="408" y="837"/>
                </a:lnTo>
                <a:lnTo>
                  <a:pt x="411" y="847"/>
                </a:lnTo>
                <a:lnTo>
                  <a:pt x="415" y="857"/>
                </a:lnTo>
                <a:lnTo>
                  <a:pt x="532" y="1029"/>
                </a:lnTo>
                <a:lnTo>
                  <a:pt x="356" y="1738"/>
                </a:lnTo>
                <a:lnTo>
                  <a:pt x="38" y="1797"/>
                </a:lnTo>
                <a:lnTo>
                  <a:pt x="28" y="1799"/>
                </a:lnTo>
                <a:lnTo>
                  <a:pt x="20" y="1804"/>
                </a:lnTo>
                <a:lnTo>
                  <a:pt x="13" y="1810"/>
                </a:lnTo>
                <a:lnTo>
                  <a:pt x="8" y="1818"/>
                </a:lnTo>
                <a:lnTo>
                  <a:pt x="3" y="1826"/>
                </a:lnTo>
                <a:lnTo>
                  <a:pt x="1" y="1834"/>
                </a:lnTo>
                <a:lnTo>
                  <a:pt x="0" y="1844"/>
                </a:lnTo>
                <a:lnTo>
                  <a:pt x="1" y="1853"/>
                </a:lnTo>
                <a:lnTo>
                  <a:pt x="77" y="2116"/>
                </a:lnTo>
                <a:lnTo>
                  <a:pt x="26" y="2352"/>
                </a:lnTo>
                <a:lnTo>
                  <a:pt x="25" y="2370"/>
                </a:lnTo>
                <a:lnTo>
                  <a:pt x="80" y="2780"/>
                </a:lnTo>
                <a:lnTo>
                  <a:pt x="21" y="2877"/>
                </a:lnTo>
                <a:lnTo>
                  <a:pt x="16" y="2886"/>
                </a:lnTo>
                <a:lnTo>
                  <a:pt x="15" y="2895"/>
                </a:lnTo>
                <a:lnTo>
                  <a:pt x="15" y="2906"/>
                </a:lnTo>
                <a:lnTo>
                  <a:pt x="18" y="2916"/>
                </a:lnTo>
                <a:lnTo>
                  <a:pt x="122" y="3198"/>
                </a:lnTo>
                <a:lnTo>
                  <a:pt x="79" y="3378"/>
                </a:lnTo>
                <a:lnTo>
                  <a:pt x="78" y="3386"/>
                </a:lnTo>
                <a:lnTo>
                  <a:pt x="78" y="3394"/>
                </a:lnTo>
                <a:lnTo>
                  <a:pt x="79" y="3401"/>
                </a:lnTo>
                <a:lnTo>
                  <a:pt x="82" y="3407"/>
                </a:lnTo>
                <a:lnTo>
                  <a:pt x="85" y="3414"/>
                </a:lnTo>
                <a:lnTo>
                  <a:pt x="90" y="3420"/>
                </a:lnTo>
                <a:lnTo>
                  <a:pt x="95" y="3425"/>
                </a:lnTo>
                <a:lnTo>
                  <a:pt x="103" y="3430"/>
                </a:lnTo>
                <a:lnTo>
                  <a:pt x="378" y="3574"/>
                </a:lnTo>
                <a:lnTo>
                  <a:pt x="388" y="3578"/>
                </a:lnTo>
                <a:lnTo>
                  <a:pt x="676" y="3660"/>
                </a:lnTo>
                <a:lnTo>
                  <a:pt x="462" y="4117"/>
                </a:lnTo>
                <a:lnTo>
                  <a:pt x="457" y="4137"/>
                </a:lnTo>
                <a:lnTo>
                  <a:pt x="454" y="4480"/>
                </a:lnTo>
                <a:lnTo>
                  <a:pt x="455" y="4490"/>
                </a:lnTo>
                <a:lnTo>
                  <a:pt x="457" y="4499"/>
                </a:lnTo>
                <a:lnTo>
                  <a:pt x="461" y="4507"/>
                </a:lnTo>
                <a:lnTo>
                  <a:pt x="467" y="4513"/>
                </a:lnTo>
                <a:lnTo>
                  <a:pt x="474" y="4519"/>
                </a:lnTo>
                <a:lnTo>
                  <a:pt x="481" y="4523"/>
                </a:lnTo>
                <a:lnTo>
                  <a:pt x="490" y="4526"/>
                </a:lnTo>
                <a:lnTo>
                  <a:pt x="499" y="4527"/>
                </a:lnTo>
                <a:lnTo>
                  <a:pt x="832" y="4529"/>
                </a:lnTo>
                <a:lnTo>
                  <a:pt x="841" y="4529"/>
                </a:lnTo>
                <a:lnTo>
                  <a:pt x="848" y="4527"/>
                </a:lnTo>
                <a:lnTo>
                  <a:pt x="856" y="4524"/>
                </a:lnTo>
                <a:lnTo>
                  <a:pt x="862" y="4519"/>
                </a:lnTo>
                <a:lnTo>
                  <a:pt x="868" y="4514"/>
                </a:lnTo>
                <a:lnTo>
                  <a:pt x="872" y="4507"/>
                </a:lnTo>
                <a:lnTo>
                  <a:pt x="876" y="4499"/>
                </a:lnTo>
                <a:lnTo>
                  <a:pt x="877" y="4490"/>
                </a:lnTo>
                <a:lnTo>
                  <a:pt x="887" y="4421"/>
                </a:lnTo>
                <a:lnTo>
                  <a:pt x="1355" y="4548"/>
                </a:lnTo>
                <a:lnTo>
                  <a:pt x="1504" y="4745"/>
                </a:lnTo>
                <a:lnTo>
                  <a:pt x="1510" y="4750"/>
                </a:lnTo>
                <a:lnTo>
                  <a:pt x="1517" y="4755"/>
                </a:lnTo>
                <a:lnTo>
                  <a:pt x="1524" y="4759"/>
                </a:lnTo>
                <a:lnTo>
                  <a:pt x="1532" y="4762"/>
                </a:lnTo>
                <a:lnTo>
                  <a:pt x="1540" y="4763"/>
                </a:lnTo>
                <a:lnTo>
                  <a:pt x="1548" y="4762"/>
                </a:lnTo>
                <a:lnTo>
                  <a:pt x="1557" y="4760"/>
                </a:lnTo>
                <a:lnTo>
                  <a:pt x="1564" y="4757"/>
                </a:lnTo>
                <a:lnTo>
                  <a:pt x="1659" y="4700"/>
                </a:lnTo>
                <a:lnTo>
                  <a:pt x="2356" y="4524"/>
                </a:lnTo>
                <a:lnTo>
                  <a:pt x="2666" y="4640"/>
                </a:lnTo>
                <a:lnTo>
                  <a:pt x="2671" y="4641"/>
                </a:lnTo>
                <a:lnTo>
                  <a:pt x="2678" y="4642"/>
                </a:lnTo>
                <a:lnTo>
                  <a:pt x="2683" y="4641"/>
                </a:lnTo>
                <a:lnTo>
                  <a:pt x="2689" y="4640"/>
                </a:lnTo>
                <a:lnTo>
                  <a:pt x="2695" y="4639"/>
                </a:lnTo>
                <a:lnTo>
                  <a:pt x="2700" y="4635"/>
                </a:lnTo>
                <a:lnTo>
                  <a:pt x="2710" y="4627"/>
                </a:lnTo>
                <a:lnTo>
                  <a:pt x="2718" y="4619"/>
                </a:lnTo>
                <a:lnTo>
                  <a:pt x="2724" y="4608"/>
                </a:lnTo>
                <a:lnTo>
                  <a:pt x="2725" y="4602"/>
                </a:lnTo>
                <a:lnTo>
                  <a:pt x="2727" y="4597"/>
                </a:lnTo>
                <a:lnTo>
                  <a:pt x="2727" y="4591"/>
                </a:lnTo>
                <a:lnTo>
                  <a:pt x="2725" y="4586"/>
                </a:lnTo>
                <a:lnTo>
                  <a:pt x="2634" y="4229"/>
                </a:lnTo>
                <a:lnTo>
                  <a:pt x="2772" y="4176"/>
                </a:lnTo>
                <a:lnTo>
                  <a:pt x="2779" y="4172"/>
                </a:lnTo>
                <a:lnTo>
                  <a:pt x="2784" y="4169"/>
                </a:lnTo>
                <a:lnTo>
                  <a:pt x="2789" y="4165"/>
                </a:lnTo>
                <a:lnTo>
                  <a:pt x="2795" y="4159"/>
                </a:lnTo>
                <a:lnTo>
                  <a:pt x="3032" y="3801"/>
                </a:lnTo>
                <a:lnTo>
                  <a:pt x="3036" y="3793"/>
                </a:lnTo>
                <a:lnTo>
                  <a:pt x="3040" y="3786"/>
                </a:lnTo>
                <a:lnTo>
                  <a:pt x="3041" y="3779"/>
                </a:lnTo>
                <a:lnTo>
                  <a:pt x="3041" y="3772"/>
                </a:lnTo>
                <a:lnTo>
                  <a:pt x="3040" y="3764"/>
                </a:lnTo>
                <a:lnTo>
                  <a:pt x="3037" y="3758"/>
                </a:lnTo>
                <a:lnTo>
                  <a:pt x="3032" y="3750"/>
                </a:lnTo>
                <a:lnTo>
                  <a:pt x="3026" y="3743"/>
                </a:lnTo>
                <a:lnTo>
                  <a:pt x="2504" y="3239"/>
                </a:lnTo>
                <a:lnTo>
                  <a:pt x="2514" y="3193"/>
                </a:lnTo>
                <a:lnTo>
                  <a:pt x="2514" y="3181"/>
                </a:lnTo>
                <a:lnTo>
                  <a:pt x="2513" y="3170"/>
                </a:lnTo>
                <a:lnTo>
                  <a:pt x="2511" y="3165"/>
                </a:lnTo>
                <a:lnTo>
                  <a:pt x="2508" y="3160"/>
                </a:lnTo>
                <a:lnTo>
                  <a:pt x="2504" y="3155"/>
                </a:lnTo>
                <a:lnTo>
                  <a:pt x="2500" y="3150"/>
                </a:lnTo>
                <a:lnTo>
                  <a:pt x="2371" y="3032"/>
                </a:lnTo>
                <a:lnTo>
                  <a:pt x="2419" y="2994"/>
                </a:lnTo>
                <a:lnTo>
                  <a:pt x="2424" y="2937"/>
                </a:lnTo>
                <a:lnTo>
                  <a:pt x="3126" y="2540"/>
                </a:lnTo>
                <a:lnTo>
                  <a:pt x="3136" y="2533"/>
                </a:lnTo>
                <a:lnTo>
                  <a:pt x="3143" y="2525"/>
                </a:lnTo>
                <a:lnTo>
                  <a:pt x="3146" y="2517"/>
                </a:lnTo>
                <a:lnTo>
                  <a:pt x="3149" y="2507"/>
                </a:lnTo>
                <a:lnTo>
                  <a:pt x="3151" y="2485"/>
                </a:lnTo>
                <a:lnTo>
                  <a:pt x="3330" y="2563"/>
                </a:lnTo>
                <a:lnTo>
                  <a:pt x="3337" y="2566"/>
                </a:lnTo>
                <a:lnTo>
                  <a:pt x="3345" y="2567"/>
                </a:lnTo>
                <a:lnTo>
                  <a:pt x="3354" y="2566"/>
                </a:lnTo>
                <a:lnTo>
                  <a:pt x="3361" y="2564"/>
                </a:lnTo>
                <a:lnTo>
                  <a:pt x="3369" y="2562"/>
                </a:lnTo>
                <a:lnTo>
                  <a:pt x="3376" y="2557"/>
                </a:lnTo>
                <a:lnTo>
                  <a:pt x="3383" y="2552"/>
                </a:lnTo>
                <a:lnTo>
                  <a:pt x="3388" y="2544"/>
                </a:lnTo>
                <a:lnTo>
                  <a:pt x="3460" y="2421"/>
                </a:lnTo>
                <a:lnTo>
                  <a:pt x="3464" y="2414"/>
                </a:lnTo>
                <a:lnTo>
                  <a:pt x="3467" y="2406"/>
                </a:lnTo>
                <a:lnTo>
                  <a:pt x="3468" y="2398"/>
                </a:lnTo>
                <a:lnTo>
                  <a:pt x="3467" y="2391"/>
                </a:lnTo>
                <a:close/>
                <a:moveTo>
                  <a:pt x="3326" y="2450"/>
                </a:moveTo>
                <a:lnTo>
                  <a:pt x="3136" y="2368"/>
                </a:lnTo>
                <a:lnTo>
                  <a:pt x="3131" y="2366"/>
                </a:lnTo>
                <a:lnTo>
                  <a:pt x="3125" y="2365"/>
                </a:lnTo>
                <a:lnTo>
                  <a:pt x="3114" y="2365"/>
                </a:lnTo>
                <a:lnTo>
                  <a:pt x="3101" y="2367"/>
                </a:lnTo>
                <a:lnTo>
                  <a:pt x="3089" y="2372"/>
                </a:lnTo>
                <a:lnTo>
                  <a:pt x="3078" y="2380"/>
                </a:lnTo>
                <a:lnTo>
                  <a:pt x="3070" y="2388"/>
                </a:lnTo>
                <a:lnTo>
                  <a:pt x="3066" y="2393"/>
                </a:lnTo>
                <a:lnTo>
                  <a:pt x="3062" y="2398"/>
                </a:lnTo>
                <a:lnTo>
                  <a:pt x="3060" y="2405"/>
                </a:lnTo>
                <a:lnTo>
                  <a:pt x="3058" y="2411"/>
                </a:lnTo>
                <a:lnTo>
                  <a:pt x="3052" y="2465"/>
                </a:lnTo>
                <a:lnTo>
                  <a:pt x="2356" y="2860"/>
                </a:lnTo>
                <a:lnTo>
                  <a:pt x="2351" y="2863"/>
                </a:lnTo>
                <a:lnTo>
                  <a:pt x="2346" y="2867"/>
                </a:lnTo>
                <a:lnTo>
                  <a:pt x="2337" y="2876"/>
                </a:lnTo>
                <a:lnTo>
                  <a:pt x="2332" y="2886"/>
                </a:lnTo>
                <a:lnTo>
                  <a:pt x="2330" y="2896"/>
                </a:lnTo>
                <a:lnTo>
                  <a:pt x="2321" y="2940"/>
                </a:lnTo>
                <a:lnTo>
                  <a:pt x="2264" y="2966"/>
                </a:lnTo>
                <a:lnTo>
                  <a:pt x="2258" y="2970"/>
                </a:lnTo>
                <a:lnTo>
                  <a:pt x="2253" y="2975"/>
                </a:lnTo>
                <a:lnTo>
                  <a:pt x="2248" y="2980"/>
                </a:lnTo>
                <a:lnTo>
                  <a:pt x="2244" y="2985"/>
                </a:lnTo>
                <a:lnTo>
                  <a:pt x="2242" y="2991"/>
                </a:lnTo>
                <a:lnTo>
                  <a:pt x="2239" y="2998"/>
                </a:lnTo>
                <a:lnTo>
                  <a:pt x="2237" y="3012"/>
                </a:lnTo>
                <a:lnTo>
                  <a:pt x="2237" y="3025"/>
                </a:lnTo>
                <a:lnTo>
                  <a:pt x="2239" y="3038"/>
                </a:lnTo>
                <a:lnTo>
                  <a:pt x="2244" y="3049"/>
                </a:lnTo>
                <a:lnTo>
                  <a:pt x="2247" y="3054"/>
                </a:lnTo>
                <a:lnTo>
                  <a:pt x="2250" y="3058"/>
                </a:lnTo>
                <a:lnTo>
                  <a:pt x="2409" y="3204"/>
                </a:lnTo>
                <a:lnTo>
                  <a:pt x="2400" y="3244"/>
                </a:lnTo>
                <a:lnTo>
                  <a:pt x="2399" y="3255"/>
                </a:lnTo>
                <a:lnTo>
                  <a:pt x="2400" y="3262"/>
                </a:lnTo>
                <a:lnTo>
                  <a:pt x="2401" y="3269"/>
                </a:lnTo>
                <a:lnTo>
                  <a:pt x="2402" y="3275"/>
                </a:lnTo>
                <a:lnTo>
                  <a:pt x="2406" y="3282"/>
                </a:lnTo>
                <a:lnTo>
                  <a:pt x="2410" y="3288"/>
                </a:lnTo>
                <a:lnTo>
                  <a:pt x="2416" y="3294"/>
                </a:lnTo>
                <a:lnTo>
                  <a:pt x="2921" y="3783"/>
                </a:lnTo>
                <a:lnTo>
                  <a:pt x="2719" y="4088"/>
                </a:lnTo>
                <a:lnTo>
                  <a:pt x="2560" y="4149"/>
                </a:lnTo>
                <a:lnTo>
                  <a:pt x="2551" y="4152"/>
                </a:lnTo>
                <a:lnTo>
                  <a:pt x="2543" y="4159"/>
                </a:lnTo>
                <a:lnTo>
                  <a:pt x="2536" y="4165"/>
                </a:lnTo>
                <a:lnTo>
                  <a:pt x="2531" y="4174"/>
                </a:lnTo>
                <a:lnTo>
                  <a:pt x="2526" y="4183"/>
                </a:lnTo>
                <a:lnTo>
                  <a:pt x="2523" y="4193"/>
                </a:lnTo>
                <a:lnTo>
                  <a:pt x="2523" y="4204"/>
                </a:lnTo>
                <a:lnTo>
                  <a:pt x="2524" y="4215"/>
                </a:lnTo>
                <a:lnTo>
                  <a:pt x="2601" y="4508"/>
                </a:lnTo>
                <a:lnTo>
                  <a:pt x="2379" y="4425"/>
                </a:lnTo>
                <a:lnTo>
                  <a:pt x="2370" y="4423"/>
                </a:lnTo>
                <a:lnTo>
                  <a:pt x="2362" y="4421"/>
                </a:lnTo>
                <a:lnTo>
                  <a:pt x="2353" y="4421"/>
                </a:lnTo>
                <a:lnTo>
                  <a:pt x="2346" y="4423"/>
                </a:lnTo>
                <a:lnTo>
                  <a:pt x="1627" y="4603"/>
                </a:lnTo>
                <a:lnTo>
                  <a:pt x="1612" y="4610"/>
                </a:lnTo>
                <a:lnTo>
                  <a:pt x="1554" y="4644"/>
                </a:lnTo>
                <a:lnTo>
                  <a:pt x="1425" y="4475"/>
                </a:lnTo>
                <a:lnTo>
                  <a:pt x="1396" y="4455"/>
                </a:lnTo>
                <a:lnTo>
                  <a:pt x="864" y="4309"/>
                </a:lnTo>
                <a:lnTo>
                  <a:pt x="853" y="4307"/>
                </a:lnTo>
                <a:lnTo>
                  <a:pt x="842" y="4307"/>
                </a:lnTo>
                <a:lnTo>
                  <a:pt x="831" y="4308"/>
                </a:lnTo>
                <a:lnTo>
                  <a:pt x="821" y="4312"/>
                </a:lnTo>
                <a:lnTo>
                  <a:pt x="812" y="4318"/>
                </a:lnTo>
                <a:lnTo>
                  <a:pt x="808" y="4323"/>
                </a:lnTo>
                <a:lnTo>
                  <a:pt x="804" y="4328"/>
                </a:lnTo>
                <a:lnTo>
                  <a:pt x="802" y="4333"/>
                </a:lnTo>
                <a:lnTo>
                  <a:pt x="799" y="4340"/>
                </a:lnTo>
                <a:lnTo>
                  <a:pt x="795" y="4355"/>
                </a:lnTo>
                <a:lnTo>
                  <a:pt x="784" y="4428"/>
                </a:lnTo>
                <a:lnTo>
                  <a:pt x="555" y="4425"/>
                </a:lnTo>
                <a:lnTo>
                  <a:pt x="558" y="4150"/>
                </a:lnTo>
                <a:lnTo>
                  <a:pt x="790" y="3654"/>
                </a:lnTo>
                <a:lnTo>
                  <a:pt x="793" y="3649"/>
                </a:lnTo>
                <a:lnTo>
                  <a:pt x="794" y="3642"/>
                </a:lnTo>
                <a:lnTo>
                  <a:pt x="795" y="3630"/>
                </a:lnTo>
                <a:lnTo>
                  <a:pt x="793" y="3618"/>
                </a:lnTo>
                <a:lnTo>
                  <a:pt x="789" y="3607"/>
                </a:lnTo>
                <a:lnTo>
                  <a:pt x="783" y="3597"/>
                </a:lnTo>
                <a:lnTo>
                  <a:pt x="774" y="3588"/>
                </a:lnTo>
                <a:lnTo>
                  <a:pt x="765" y="3581"/>
                </a:lnTo>
                <a:lnTo>
                  <a:pt x="755" y="3577"/>
                </a:lnTo>
                <a:lnTo>
                  <a:pt x="421" y="3483"/>
                </a:lnTo>
                <a:lnTo>
                  <a:pt x="187" y="3360"/>
                </a:lnTo>
                <a:lnTo>
                  <a:pt x="224" y="3208"/>
                </a:lnTo>
                <a:lnTo>
                  <a:pt x="225" y="3199"/>
                </a:lnTo>
                <a:lnTo>
                  <a:pt x="225" y="3191"/>
                </a:lnTo>
                <a:lnTo>
                  <a:pt x="224" y="3184"/>
                </a:lnTo>
                <a:lnTo>
                  <a:pt x="221" y="3175"/>
                </a:lnTo>
                <a:lnTo>
                  <a:pt x="122" y="2906"/>
                </a:lnTo>
                <a:lnTo>
                  <a:pt x="175" y="2821"/>
                </a:lnTo>
                <a:lnTo>
                  <a:pt x="178" y="2812"/>
                </a:lnTo>
                <a:lnTo>
                  <a:pt x="182" y="2803"/>
                </a:lnTo>
                <a:lnTo>
                  <a:pt x="183" y="2793"/>
                </a:lnTo>
                <a:lnTo>
                  <a:pt x="182" y="2784"/>
                </a:lnTo>
                <a:lnTo>
                  <a:pt x="127" y="2365"/>
                </a:lnTo>
                <a:lnTo>
                  <a:pt x="178" y="2126"/>
                </a:lnTo>
                <a:lnTo>
                  <a:pt x="180" y="2120"/>
                </a:lnTo>
                <a:lnTo>
                  <a:pt x="180" y="2113"/>
                </a:lnTo>
                <a:lnTo>
                  <a:pt x="178" y="2106"/>
                </a:lnTo>
                <a:lnTo>
                  <a:pt x="177" y="2098"/>
                </a:lnTo>
                <a:lnTo>
                  <a:pt x="116" y="1885"/>
                </a:lnTo>
                <a:lnTo>
                  <a:pt x="403" y="1832"/>
                </a:lnTo>
                <a:lnTo>
                  <a:pt x="412" y="1829"/>
                </a:lnTo>
                <a:lnTo>
                  <a:pt x="421" y="1827"/>
                </a:lnTo>
                <a:lnTo>
                  <a:pt x="428" y="1822"/>
                </a:lnTo>
                <a:lnTo>
                  <a:pt x="434" y="1817"/>
                </a:lnTo>
                <a:lnTo>
                  <a:pt x="439" y="1810"/>
                </a:lnTo>
                <a:lnTo>
                  <a:pt x="442" y="1804"/>
                </a:lnTo>
                <a:lnTo>
                  <a:pt x="445" y="1798"/>
                </a:lnTo>
                <a:lnTo>
                  <a:pt x="447" y="1790"/>
                </a:lnTo>
                <a:lnTo>
                  <a:pt x="635" y="1033"/>
                </a:lnTo>
                <a:lnTo>
                  <a:pt x="637" y="1020"/>
                </a:lnTo>
                <a:lnTo>
                  <a:pt x="638" y="1014"/>
                </a:lnTo>
                <a:lnTo>
                  <a:pt x="637" y="1009"/>
                </a:lnTo>
                <a:lnTo>
                  <a:pt x="636" y="1005"/>
                </a:lnTo>
                <a:lnTo>
                  <a:pt x="635" y="1000"/>
                </a:lnTo>
                <a:lnTo>
                  <a:pt x="627" y="989"/>
                </a:lnTo>
                <a:lnTo>
                  <a:pt x="542" y="863"/>
                </a:lnTo>
                <a:lnTo>
                  <a:pt x="807" y="783"/>
                </a:lnTo>
                <a:lnTo>
                  <a:pt x="911" y="931"/>
                </a:lnTo>
                <a:lnTo>
                  <a:pt x="915" y="936"/>
                </a:lnTo>
                <a:lnTo>
                  <a:pt x="919" y="940"/>
                </a:lnTo>
                <a:lnTo>
                  <a:pt x="929" y="947"/>
                </a:lnTo>
                <a:lnTo>
                  <a:pt x="940" y="951"/>
                </a:lnTo>
                <a:lnTo>
                  <a:pt x="951" y="954"/>
                </a:lnTo>
                <a:lnTo>
                  <a:pt x="964" y="954"/>
                </a:lnTo>
                <a:lnTo>
                  <a:pt x="975" y="951"/>
                </a:lnTo>
                <a:lnTo>
                  <a:pt x="986" y="946"/>
                </a:lnTo>
                <a:lnTo>
                  <a:pt x="995" y="939"/>
                </a:lnTo>
                <a:lnTo>
                  <a:pt x="1236" y="701"/>
                </a:lnTo>
                <a:lnTo>
                  <a:pt x="1241" y="696"/>
                </a:lnTo>
                <a:lnTo>
                  <a:pt x="1246" y="689"/>
                </a:lnTo>
                <a:lnTo>
                  <a:pt x="1249" y="681"/>
                </a:lnTo>
                <a:lnTo>
                  <a:pt x="1251" y="673"/>
                </a:lnTo>
                <a:lnTo>
                  <a:pt x="1253" y="665"/>
                </a:lnTo>
                <a:lnTo>
                  <a:pt x="1253" y="656"/>
                </a:lnTo>
                <a:lnTo>
                  <a:pt x="1251" y="647"/>
                </a:lnTo>
                <a:lnTo>
                  <a:pt x="1248" y="640"/>
                </a:lnTo>
                <a:lnTo>
                  <a:pt x="1131" y="379"/>
                </a:lnTo>
                <a:lnTo>
                  <a:pt x="1156" y="128"/>
                </a:lnTo>
                <a:lnTo>
                  <a:pt x="1289" y="191"/>
                </a:lnTo>
                <a:lnTo>
                  <a:pt x="1295" y="192"/>
                </a:lnTo>
                <a:lnTo>
                  <a:pt x="1302" y="195"/>
                </a:lnTo>
                <a:lnTo>
                  <a:pt x="1314" y="196"/>
                </a:lnTo>
                <a:lnTo>
                  <a:pt x="1327" y="193"/>
                </a:lnTo>
                <a:lnTo>
                  <a:pt x="1338" y="190"/>
                </a:lnTo>
                <a:lnTo>
                  <a:pt x="1448" y="133"/>
                </a:lnTo>
                <a:lnTo>
                  <a:pt x="1700" y="416"/>
                </a:lnTo>
                <a:lnTo>
                  <a:pt x="1708" y="425"/>
                </a:lnTo>
                <a:lnTo>
                  <a:pt x="1718" y="430"/>
                </a:lnTo>
                <a:lnTo>
                  <a:pt x="1729" y="433"/>
                </a:lnTo>
                <a:lnTo>
                  <a:pt x="1740" y="435"/>
                </a:lnTo>
                <a:lnTo>
                  <a:pt x="1880" y="437"/>
                </a:lnTo>
                <a:lnTo>
                  <a:pt x="1863" y="552"/>
                </a:lnTo>
                <a:lnTo>
                  <a:pt x="1823" y="612"/>
                </a:lnTo>
                <a:lnTo>
                  <a:pt x="1819" y="618"/>
                </a:lnTo>
                <a:lnTo>
                  <a:pt x="1817" y="624"/>
                </a:lnTo>
                <a:lnTo>
                  <a:pt x="1816" y="632"/>
                </a:lnTo>
                <a:lnTo>
                  <a:pt x="1816" y="638"/>
                </a:lnTo>
                <a:lnTo>
                  <a:pt x="1817" y="646"/>
                </a:lnTo>
                <a:lnTo>
                  <a:pt x="1818" y="652"/>
                </a:lnTo>
                <a:lnTo>
                  <a:pt x="1821" y="658"/>
                </a:lnTo>
                <a:lnTo>
                  <a:pt x="1823" y="665"/>
                </a:lnTo>
                <a:lnTo>
                  <a:pt x="1827" y="671"/>
                </a:lnTo>
                <a:lnTo>
                  <a:pt x="1832" y="676"/>
                </a:lnTo>
                <a:lnTo>
                  <a:pt x="1837" y="681"/>
                </a:lnTo>
                <a:lnTo>
                  <a:pt x="1842" y="686"/>
                </a:lnTo>
                <a:lnTo>
                  <a:pt x="1848" y="689"/>
                </a:lnTo>
                <a:lnTo>
                  <a:pt x="1855" y="691"/>
                </a:lnTo>
                <a:lnTo>
                  <a:pt x="1861" y="694"/>
                </a:lnTo>
                <a:lnTo>
                  <a:pt x="1867" y="694"/>
                </a:lnTo>
                <a:lnTo>
                  <a:pt x="2103" y="696"/>
                </a:lnTo>
                <a:lnTo>
                  <a:pt x="2112" y="696"/>
                </a:lnTo>
                <a:lnTo>
                  <a:pt x="2120" y="694"/>
                </a:lnTo>
                <a:lnTo>
                  <a:pt x="2126" y="691"/>
                </a:lnTo>
                <a:lnTo>
                  <a:pt x="2134" y="689"/>
                </a:lnTo>
                <a:lnTo>
                  <a:pt x="2139" y="685"/>
                </a:lnTo>
                <a:lnTo>
                  <a:pt x="2144" y="680"/>
                </a:lnTo>
                <a:lnTo>
                  <a:pt x="2149" y="675"/>
                </a:lnTo>
                <a:lnTo>
                  <a:pt x="2152" y="668"/>
                </a:lnTo>
                <a:lnTo>
                  <a:pt x="2200" y="585"/>
                </a:lnTo>
                <a:lnTo>
                  <a:pt x="2328" y="583"/>
                </a:lnTo>
                <a:lnTo>
                  <a:pt x="2342" y="582"/>
                </a:lnTo>
                <a:lnTo>
                  <a:pt x="2353" y="577"/>
                </a:lnTo>
                <a:lnTo>
                  <a:pt x="2364" y="570"/>
                </a:lnTo>
                <a:lnTo>
                  <a:pt x="2372" y="560"/>
                </a:lnTo>
                <a:lnTo>
                  <a:pt x="2508" y="382"/>
                </a:lnTo>
                <a:lnTo>
                  <a:pt x="2865" y="602"/>
                </a:lnTo>
                <a:lnTo>
                  <a:pt x="2870" y="735"/>
                </a:lnTo>
                <a:lnTo>
                  <a:pt x="2871" y="744"/>
                </a:lnTo>
                <a:lnTo>
                  <a:pt x="2874" y="751"/>
                </a:lnTo>
                <a:lnTo>
                  <a:pt x="2876" y="759"/>
                </a:lnTo>
                <a:lnTo>
                  <a:pt x="2880" y="765"/>
                </a:lnTo>
                <a:lnTo>
                  <a:pt x="2885" y="770"/>
                </a:lnTo>
                <a:lnTo>
                  <a:pt x="2890" y="775"/>
                </a:lnTo>
                <a:lnTo>
                  <a:pt x="2896" y="779"/>
                </a:lnTo>
                <a:lnTo>
                  <a:pt x="2903" y="783"/>
                </a:lnTo>
                <a:lnTo>
                  <a:pt x="3097" y="873"/>
                </a:lnTo>
                <a:lnTo>
                  <a:pt x="3094" y="1180"/>
                </a:lnTo>
                <a:lnTo>
                  <a:pt x="3018" y="1275"/>
                </a:lnTo>
                <a:lnTo>
                  <a:pt x="3012" y="1284"/>
                </a:lnTo>
                <a:lnTo>
                  <a:pt x="3008" y="1294"/>
                </a:lnTo>
                <a:lnTo>
                  <a:pt x="3007" y="1304"/>
                </a:lnTo>
                <a:lnTo>
                  <a:pt x="3006" y="1314"/>
                </a:lnTo>
                <a:lnTo>
                  <a:pt x="3008" y="1324"/>
                </a:lnTo>
                <a:lnTo>
                  <a:pt x="3011" y="1334"/>
                </a:lnTo>
                <a:lnTo>
                  <a:pt x="3016" y="1343"/>
                </a:lnTo>
                <a:lnTo>
                  <a:pt x="3023" y="1351"/>
                </a:lnTo>
                <a:lnTo>
                  <a:pt x="3253" y="1567"/>
                </a:lnTo>
                <a:lnTo>
                  <a:pt x="3364" y="2386"/>
                </a:lnTo>
                <a:lnTo>
                  <a:pt x="3326" y="2450"/>
                </a:lnTo>
                <a:close/>
                <a:moveTo>
                  <a:pt x="1324" y="2544"/>
                </a:moveTo>
                <a:lnTo>
                  <a:pt x="896" y="2279"/>
                </a:lnTo>
                <a:lnTo>
                  <a:pt x="632" y="2427"/>
                </a:lnTo>
                <a:lnTo>
                  <a:pt x="1091" y="2723"/>
                </a:lnTo>
                <a:lnTo>
                  <a:pt x="568" y="3047"/>
                </a:lnTo>
                <a:lnTo>
                  <a:pt x="824" y="3231"/>
                </a:lnTo>
                <a:lnTo>
                  <a:pt x="1352" y="2891"/>
                </a:lnTo>
                <a:lnTo>
                  <a:pt x="1882" y="3231"/>
                </a:lnTo>
                <a:lnTo>
                  <a:pt x="2137" y="3047"/>
                </a:lnTo>
                <a:lnTo>
                  <a:pt x="1613" y="2723"/>
                </a:lnTo>
                <a:lnTo>
                  <a:pt x="2072" y="2427"/>
                </a:lnTo>
                <a:lnTo>
                  <a:pt x="1807" y="2279"/>
                </a:lnTo>
                <a:lnTo>
                  <a:pt x="1539" y="2445"/>
                </a:lnTo>
                <a:lnTo>
                  <a:pt x="1451" y="2758"/>
                </a:lnTo>
                <a:lnTo>
                  <a:pt x="1371" y="2758"/>
                </a:lnTo>
                <a:lnTo>
                  <a:pt x="1693" y="1589"/>
                </a:lnTo>
                <a:lnTo>
                  <a:pt x="2757" y="1439"/>
                </a:lnTo>
                <a:lnTo>
                  <a:pt x="1798" y="809"/>
                </a:lnTo>
                <a:lnTo>
                  <a:pt x="1324" y="2544"/>
                </a:lnTo>
                <a:close/>
                <a:moveTo>
                  <a:pt x="2479" y="1377"/>
                </a:moveTo>
                <a:lnTo>
                  <a:pt x="1721" y="1484"/>
                </a:lnTo>
                <a:lnTo>
                  <a:pt x="1858" y="970"/>
                </a:lnTo>
                <a:lnTo>
                  <a:pt x="2479" y="1377"/>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grpSp>
        <p:nvGrpSpPr>
          <p:cNvPr id="39" name="Gruppieren 48">
            <a:extLst>
              <a:ext uri="{FF2B5EF4-FFF2-40B4-BE49-F238E27FC236}">
                <a16:creationId xmlns:a16="http://schemas.microsoft.com/office/drawing/2014/main" id="{67FD0076-5077-4976-BDE8-2AFE38B7570F}"/>
              </a:ext>
            </a:extLst>
          </p:cNvPr>
          <p:cNvGrpSpPr>
            <a:grpSpLocks noChangeAspect="1"/>
          </p:cNvGrpSpPr>
          <p:nvPr/>
        </p:nvGrpSpPr>
        <p:grpSpPr>
          <a:xfrm>
            <a:off x="510897" y="1116417"/>
            <a:ext cx="394322" cy="417510"/>
            <a:chOff x="1841500" y="1570038"/>
            <a:chExt cx="900113" cy="898525"/>
          </a:xfrm>
          <a:solidFill>
            <a:srgbClr val="000000"/>
          </a:solidFill>
        </p:grpSpPr>
        <p:sp>
          <p:nvSpPr>
            <p:cNvPr id="40" name="Freeform 9">
              <a:extLst>
                <a:ext uri="{FF2B5EF4-FFF2-40B4-BE49-F238E27FC236}">
                  <a16:creationId xmlns:a16="http://schemas.microsoft.com/office/drawing/2014/main" id="{EA9EED8E-EA30-4EAE-AEE3-7F41820BE93A}"/>
                </a:ext>
              </a:extLst>
            </p:cNvPr>
            <p:cNvSpPr>
              <a:spLocks noEditPoints="1"/>
            </p:cNvSpPr>
            <p:nvPr/>
          </p:nvSpPr>
          <p:spPr bwMode="auto">
            <a:xfrm>
              <a:off x="1841500" y="1570038"/>
              <a:ext cx="900113" cy="898525"/>
            </a:xfrm>
            <a:custGeom>
              <a:avLst/>
              <a:gdLst>
                <a:gd name="T0" fmla="*/ 206 w 2835"/>
                <a:gd name="T1" fmla="*/ 1771 h 2830"/>
                <a:gd name="T2" fmla="*/ 100 w 2835"/>
                <a:gd name="T3" fmla="*/ 1534 h 2830"/>
                <a:gd name="T4" fmla="*/ 135 w 2835"/>
                <a:gd name="T5" fmla="*/ 751 h 2830"/>
                <a:gd name="T6" fmla="*/ 316 w 2835"/>
                <a:gd name="T7" fmla="*/ 1311 h 2830"/>
                <a:gd name="T8" fmla="*/ 285 w 2835"/>
                <a:gd name="T9" fmla="*/ 1455 h 2830"/>
                <a:gd name="T10" fmla="*/ 642 w 2835"/>
                <a:gd name="T11" fmla="*/ 1868 h 2830"/>
                <a:gd name="T12" fmla="*/ 329 w 2835"/>
                <a:gd name="T13" fmla="*/ 1452 h 2830"/>
                <a:gd name="T14" fmla="*/ 355 w 2835"/>
                <a:gd name="T15" fmla="*/ 1331 h 2830"/>
                <a:gd name="T16" fmla="*/ 633 w 2835"/>
                <a:gd name="T17" fmla="*/ 1535 h 2830"/>
                <a:gd name="T18" fmla="*/ 845 w 2835"/>
                <a:gd name="T19" fmla="*/ 1663 h 2830"/>
                <a:gd name="T20" fmla="*/ 993 w 2835"/>
                <a:gd name="T21" fmla="*/ 1812 h 2830"/>
                <a:gd name="T22" fmla="*/ 1071 w 2835"/>
                <a:gd name="T23" fmla="*/ 2099 h 2830"/>
                <a:gd name="T24" fmla="*/ 1126 w 2835"/>
                <a:gd name="T25" fmla="*/ 1892 h 2830"/>
                <a:gd name="T26" fmla="*/ 1012 w 2835"/>
                <a:gd name="T27" fmla="*/ 1693 h 2830"/>
                <a:gd name="T28" fmla="*/ 800 w 2835"/>
                <a:gd name="T29" fmla="*/ 1544 h 2830"/>
                <a:gd name="T30" fmla="*/ 407 w 2835"/>
                <a:gd name="T31" fmla="*/ 1197 h 2830"/>
                <a:gd name="T32" fmla="*/ 190 w 2835"/>
                <a:gd name="T33" fmla="*/ 683 h 2830"/>
                <a:gd name="T34" fmla="*/ 64 w 2835"/>
                <a:gd name="T35" fmla="*/ 628 h 2830"/>
                <a:gd name="T36" fmla="*/ 14 w 2835"/>
                <a:gd name="T37" fmla="*/ 1547 h 2830"/>
                <a:gd name="T38" fmla="*/ 134 w 2835"/>
                <a:gd name="T39" fmla="*/ 1819 h 2830"/>
                <a:gd name="T40" fmla="*/ 1247 w 2835"/>
                <a:gd name="T41" fmla="*/ 2829 h 2830"/>
                <a:gd name="T42" fmla="*/ 2813 w 2835"/>
                <a:gd name="T43" fmla="*/ 640 h 2830"/>
                <a:gd name="T44" fmla="*/ 2701 w 2835"/>
                <a:gd name="T45" fmla="*/ 640 h 2830"/>
                <a:gd name="T46" fmla="*/ 2590 w 2835"/>
                <a:gd name="T47" fmla="*/ 757 h 2830"/>
                <a:gd name="T48" fmla="*/ 2164 w 2835"/>
                <a:gd name="T49" fmla="*/ 1449 h 2830"/>
                <a:gd name="T50" fmla="*/ 1895 w 2835"/>
                <a:gd name="T51" fmla="*/ 1625 h 2830"/>
                <a:gd name="T52" fmla="*/ 1744 w 2835"/>
                <a:gd name="T53" fmla="*/ 1809 h 2830"/>
                <a:gd name="T54" fmla="*/ 1678 w 2835"/>
                <a:gd name="T55" fmla="*/ 2099 h 2830"/>
                <a:gd name="T56" fmla="*/ 1807 w 2835"/>
                <a:gd name="T57" fmla="*/ 1882 h 2830"/>
                <a:gd name="T58" fmla="*/ 1920 w 2835"/>
                <a:gd name="T59" fmla="*/ 1717 h 2830"/>
                <a:gd name="T60" fmla="*/ 2128 w 2835"/>
                <a:gd name="T61" fmla="*/ 1603 h 2830"/>
                <a:gd name="T62" fmla="*/ 2448 w 2835"/>
                <a:gd name="T63" fmla="*/ 1308 h 2830"/>
                <a:gd name="T64" fmla="*/ 2504 w 2835"/>
                <a:gd name="T65" fmla="*/ 1393 h 2830"/>
                <a:gd name="T66" fmla="*/ 2483 w 2835"/>
                <a:gd name="T67" fmla="*/ 1530 h 2830"/>
                <a:gd name="T68" fmla="*/ 2536 w 2835"/>
                <a:gd name="T69" fmla="*/ 1522 h 2830"/>
                <a:gd name="T70" fmla="*/ 2536 w 2835"/>
                <a:gd name="T71" fmla="*/ 1345 h 2830"/>
                <a:gd name="T72" fmla="*/ 2676 w 2835"/>
                <a:gd name="T73" fmla="*/ 782 h 2830"/>
                <a:gd name="T74" fmla="*/ 2749 w 2835"/>
                <a:gd name="T75" fmla="*/ 715 h 2830"/>
                <a:gd name="T76" fmla="*/ 2711 w 2835"/>
                <a:gd name="T77" fmla="*/ 1637 h 2830"/>
                <a:gd name="T78" fmla="*/ 2276 w 2835"/>
                <a:gd name="T79" fmla="*/ 2181 h 2830"/>
                <a:gd name="T80" fmla="*/ 2703 w 2835"/>
                <a:gd name="T81" fmla="*/ 1819 h 2830"/>
                <a:gd name="T82" fmla="*/ 2823 w 2835"/>
                <a:gd name="T83" fmla="*/ 1547 h 2830"/>
                <a:gd name="T84" fmla="*/ 1624 w 2835"/>
                <a:gd name="T85" fmla="*/ 2783 h 2830"/>
                <a:gd name="T86" fmla="*/ 1624 w 2835"/>
                <a:gd name="T87" fmla="*/ 2412 h 2830"/>
                <a:gd name="T88" fmla="*/ 1011 w 2835"/>
                <a:gd name="T89" fmla="*/ 1286 h 2830"/>
                <a:gd name="T90" fmla="*/ 1381 w 2835"/>
                <a:gd name="T91" fmla="*/ 1344 h 2830"/>
                <a:gd name="T92" fmla="*/ 1411 w 2835"/>
                <a:gd name="T93" fmla="*/ 1400 h 2830"/>
                <a:gd name="T94" fmla="*/ 1459 w 2835"/>
                <a:gd name="T95" fmla="*/ 1360 h 2830"/>
                <a:gd name="T96" fmla="*/ 1368 w 2835"/>
                <a:gd name="T97" fmla="*/ 278 h 2830"/>
                <a:gd name="T98" fmla="*/ 1875 w 2835"/>
                <a:gd name="T99" fmla="*/ 1529 h 2830"/>
                <a:gd name="T100" fmla="*/ 1983 w 2835"/>
                <a:gd name="T101" fmla="*/ 1426 h 2830"/>
                <a:gd name="T102" fmla="*/ 1970 w 2835"/>
                <a:gd name="T103" fmla="*/ 81 h 2830"/>
                <a:gd name="T104" fmla="*/ 1845 w 2835"/>
                <a:gd name="T105" fmla="*/ 1 h 2830"/>
                <a:gd name="T106" fmla="*/ 907 w 2835"/>
                <a:gd name="T107" fmla="*/ 35 h 2830"/>
                <a:gd name="T108" fmla="*/ 847 w 2835"/>
                <a:gd name="T109" fmla="*/ 1379 h 2830"/>
                <a:gd name="T110" fmla="*/ 907 w 2835"/>
                <a:gd name="T111" fmla="*/ 1500 h 2830"/>
                <a:gd name="T112" fmla="*/ 948 w 2835"/>
                <a:gd name="T113" fmla="*/ 146 h 2830"/>
                <a:gd name="T114" fmla="*/ 1842 w 2835"/>
                <a:gd name="T115" fmla="*/ 101 h 2830"/>
                <a:gd name="T116" fmla="*/ 1889 w 2835"/>
                <a:gd name="T117" fmla="*/ 1390 h 2830"/>
                <a:gd name="T118" fmla="*/ 996 w 2835"/>
                <a:gd name="T119" fmla="*/ 1434 h 2830"/>
                <a:gd name="T120" fmla="*/ 1403 w 2835"/>
                <a:gd name="T121" fmla="*/ 41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35" h="2830">
                  <a:moveTo>
                    <a:pt x="544" y="2335"/>
                  </a:moveTo>
                  <a:lnTo>
                    <a:pt x="631" y="2335"/>
                  </a:lnTo>
                  <a:lnTo>
                    <a:pt x="631" y="2264"/>
                  </a:lnTo>
                  <a:lnTo>
                    <a:pt x="620" y="2251"/>
                  </a:lnTo>
                  <a:lnTo>
                    <a:pt x="620" y="2251"/>
                  </a:lnTo>
                  <a:lnTo>
                    <a:pt x="559" y="2181"/>
                  </a:lnTo>
                  <a:lnTo>
                    <a:pt x="420" y="2021"/>
                  </a:lnTo>
                  <a:lnTo>
                    <a:pt x="420" y="2021"/>
                  </a:lnTo>
                  <a:lnTo>
                    <a:pt x="266" y="1843"/>
                  </a:lnTo>
                  <a:lnTo>
                    <a:pt x="206" y="1771"/>
                  </a:lnTo>
                  <a:lnTo>
                    <a:pt x="166" y="1723"/>
                  </a:lnTo>
                  <a:lnTo>
                    <a:pt x="166" y="1723"/>
                  </a:lnTo>
                  <a:lnTo>
                    <a:pt x="155" y="1704"/>
                  </a:lnTo>
                  <a:lnTo>
                    <a:pt x="144" y="1683"/>
                  </a:lnTo>
                  <a:lnTo>
                    <a:pt x="134" y="1661"/>
                  </a:lnTo>
                  <a:lnTo>
                    <a:pt x="125" y="1637"/>
                  </a:lnTo>
                  <a:lnTo>
                    <a:pt x="117" y="1611"/>
                  </a:lnTo>
                  <a:lnTo>
                    <a:pt x="110" y="1585"/>
                  </a:lnTo>
                  <a:lnTo>
                    <a:pt x="105" y="1558"/>
                  </a:lnTo>
                  <a:lnTo>
                    <a:pt x="100" y="1534"/>
                  </a:lnTo>
                  <a:lnTo>
                    <a:pt x="100" y="1534"/>
                  </a:lnTo>
                  <a:lnTo>
                    <a:pt x="94" y="1486"/>
                  </a:lnTo>
                  <a:lnTo>
                    <a:pt x="90" y="1449"/>
                  </a:lnTo>
                  <a:lnTo>
                    <a:pt x="87" y="1414"/>
                  </a:lnTo>
                  <a:lnTo>
                    <a:pt x="87" y="715"/>
                  </a:lnTo>
                  <a:lnTo>
                    <a:pt x="87" y="715"/>
                  </a:lnTo>
                  <a:lnTo>
                    <a:pt x="99" y="720"/>
                  </a:lnTo>
                  <a:lnTo>
                    <a:pt x="110" y="727"/>
                  </a:lnTo>
                  <a:lnTo>
                    <a:pt x="124" y="739"/>
                  </a:lnTo>
                  <a:lnTo>
                    <a:pt x="135" y="751"/>
                  </a:lnTo>
                  <a:lnTo>
                    <a:pt x="135" y="751"/>
                  </a:lnTo>
                  <a:lnTo>
                    <a:pt x="149" y="767"/>
                  </a:lnTo>
                  <a:lnTo>
                    <a:pt x="159" y="782"/>
                  </a:lnTo>
                  <a:lnTo>
                    <a:pt x="159" y="782"/>
                  </a:lnTo>
                  <a:lnTo>
                    <a:pt x="166" y="792"/>
                  </a:lnTo>
                  <a:lnTo>
                    <a:pt x="324" y="1299"/>
                  </a:lnTo>
                  <a:lnTo>
                    <a:pt x="324" y="1299"/>
                  </a:lnTo>
                  <a:lnTo>
                    <a:pt x="324" y="1301"/>
                  </a:lnTo>
                  <a:lnTo>
                    <a:pt x="324" y="1301"/>
                  </a:lnTo>
                  <a:lnTo>
                    <a:pt x="316" y="1311"/>
                  </a:lnTo>
                  <a:lnTo>
                    <a:pt x="310" y="1321"/>
                  </a:lnTo>
                  <a:lnTo>
                    <a:pt x="304" y="1333"/>
                  </a:lnTo>
                  <a:lnTo>
                    <a:pt x="299" y="1345"/>
                  </a:lnTo>
                  <a:lnTo>
                    <a:pt x="299" y="1345"/>
                  </a:lnTo>
                  <a:lnTo>
                    <a:pt x="295" y="1363"/>
                  </a:lnTo>
                  <a:lnTo>
                    <a:pt x="290" y="1385"/>
                  </a:lnTo>
                  <a:lnTo>
                    <a:pt x="286" y="1411"/>
                  </a:lnTo>
                  <a:lnTo>
                    <a:pt x="285" y="1440"/>
                  </a:lnTo>
                  <a:lnTo>
                    <a:pt x="285" y="1440"/>
                  </a:lnTo>
                  <a:lnTo>
                    <a:pt x="285" y="1455"/>
                  </a:lnTo>
                  <a:lnTo>
                    <a:pt x="286" y="1471"/>
                  </a:lnTo>
                  <a:lnTo>
                    <a:pt x="290" y="1489"/>
                  </a:lnTo>
                  <a:lnTo>
                    <a:pt x="294" y="1505"/>
                  </a:lnTo>
                  <a:lnTo>
                    <a:pt x="300" y="1522"/>
                  </a:lnTo>
                  <a:lnTo>
                    <a:pt x="307" y="1539"/>
                  </a:lnTo>
                  <a:lnTo>
                    <a:pt x="317" y="1555"/>
                  </a:lnTo>
                  <a:lnTo>
                    <a:pt x="329" y="1570"/>
                  </a:lnTo>
                  <a:lnTo>
                    <a:pt x="329" y="1570"/>
                  </a:lnTo>
                  <a:lnTo>
                    <a:pt x="610" y="1897"/>
                  </a:lnTo>
                  <a:lnTo>
                    <a:pt x="642" y="1868"/>
                  </a:lnTo>
                  <a:lnTo>
                    <a:pt x="642" y="1868"/>
                  </a:lnTo>
                  <a:lnTo>
                    <a:pt x="362" y="1541"/>
                  </a:lnTo>
                  <a:lnTo>
                    <a:pt x="362" y="1541"/>
                  </a:lnTo>
                  <a:lnTo>
                    <a:pt x="354" y="1530"/>
                  </a:lnTo>
                  <a:lnTo>
                    <a:pt x="346" y="1517"/>
                  </a:lnTo>
                  <a:lnTo>
                    <a:pt x="340" y="1505"/>
                  </a:lnTo>
                  <a:lnTo>
                    <a:pt x="335" y="1492"/>
                  </a:lnTo>
                  <a:lnTo>
                    <a:pt x="332" y="1480"/>
                  </a:lnTo>
                  <a:lnTo>
                    <a:pt x="330" y="1466"/>
                  </a:lnTo>
                  <a:lnTo>
                    <a:pt x="329" y="1452"/>
                  </a:lnTo>
                  <a:lnTo>
                    <a:pt x="329" y="1440"/>
                  </a:lnTo>
                  <a:lnTo>
                    <a:pt x="329" y="1440"/>
                  </a:lnTo>
                  <a:lnTo>
                    <a:pt x="330" y="1415"/>
                  </a:lnTo>
                  <a:lnTo>
                    <a:pt x="332" y="1393"/>
                  </a:lnTo>
                  <a:lnTo>
                    <a:pt x="336" y="1373"/>
                  </a:lnTo>
                  <a:lnTo>
                    <a:pt x="341" y="1358"/>
                  </a:lnTo>
                  <a:lnTo>
                    <a:pt x="341" y="1358"/>
                  </a:lnTo>
                  <a:lnTo>
                    <a:pt x="345" y="1348"/>
                  </a:lnTo>
                  <a:lnTo>
                    <a:pt x="350" y="1339"/>
                  </a:lnTo>
                  <a:lnTo>
                    <a:pt x="355" y="1331"/>
                  </a:lnTo>
                  <a:lnTo>
                    <a:pt x="362" y="1324"/>
                  </a:lnTo>
                  <a:lnTo>
                    <a:pt x="371" y="1318"/>
                  </a:lnTo>
                  <a:lnTo>
                    <a:pt x="380" y="1313"/>
                  </a:lnTo>
                  <a:lnTo>
                    <a:pt x="389" y="1308"/>
                  </a:lnTo>
                  <a:lnTo>
                    <a:pt x="399" y="1304"/>
                  </a:lnTo>
                  <a:lnTo>
                    <a:pt x="399" y="1304"/>
                  </a:lnTo>
                  <a:lnTo>
                    <a:pt x="412" y="1299"/>
                  </a:lnTo>
                  <a:lnTo>
                    <a:pt x="412" y="1299"/>
                  </a:lnTo>
                  <a:lnTo>
                    <a:pt x="556" y="1454"/>
                  </a:lnTo>
                  <a:lnTo>
                    <a:pt x="633" y="1535"/>
                  </a:lnTo>
                  <a:lnTo>
                    <a:pt x="690" y="1592"/>
                  </a:lnTo>
                  <a:lnTo>
                    <a:pt x="697" y="1601"/>
                  </a:lnTo>
                  <a:lnTo>
                    <a:pt x="707" y="1603"/>
                  </a:lnTo>
                  <a:lnTo>
                    <a:pt x="707" y="1603"/>
                  </a:lnTo>
                  <a:lnTo>
                    <a:pt x="733" y="1612"/>
                  </a:lnTo>
                  <a:lnTo>
                    <a:pt x="757" y="1621"/>
                  </a:lnTo>
                  <a:lnTo>
                    <a:pt x="781" y="1631"/>
                  </a:lnTo>
                  <a:lnTo>
                    <a:pt x="803" y="1641"/>
                  </a:lnTo>
                  <a:lnTo>
                    <a:pt x="825" y="1652"/>
                  </a:lnTo>
                  <a:lnTo>
                    <a:pt x="845" y="1663"/>
                  </a:lnTo>
                  <a:lnTo>
                    <a:pt x="863" y="1676"/>
                  </a:lnTo>
                  <a:lnTo>
                    <a:pt x="882" y="1690"/>
                  </a:lnTo>
                  <a:lnTo>
                    <a:pt x="898" y="1703"/>
                  </a:lnTo>
                  <a:lnTo>
                    <a:pt x="915" y="1717"/>
                  </a:lnTo>
                  <a:lnTo>
                    <a:pt x="930" y="1732"/>
                  </a:lnTo>
                  <a:lnTo>
                    <a:pt x="945" y="1747"/>
                  </a:lnTo>
                  <a:lnTo>
                    <a:pt x="958" y="1763"/>
                  </a:lnTo>
                  <a:lnTo>
                    <a:pt x="971" y="1778"/>
                  </a:lnTo>
                  <a:lnTo>
                    <a:pt x="982" y="1796"/>
                  </a:lnTo>
                  <a:lnTo>
                    <a:pt x="993" y="1812"/>
                  </a:lnTo>
                  <a:lnTo>
                    <a:pt x="1003" y="1829"/>
                  </a:lnTo>
                  <a:lnTo>
                    <a:pt x="1012" y="1845"/>
                  </a:lnTo>
                  <a:lnTo>
                    <a:pt x="1021" y="1863"/>
                  </a:lnTo>
                  <a:lnTo>
                    <a:pt x="1028" y="1882"/>
                  </a:lnTo>
                  <a:lnTo>
                    <a:pt x="1042" y="1918"/>
                  </a:lnTo>
                  <a:lnTo>
                    <a:pt x="1053" y="1954"/>
                  </a:lnTo>
                  <a:lnTo>
                    <a:pt x="1061" y="1990"/>
                  </a:lnTo>
                  <a:lnTo>
                    <a:pt x="1067" y="2026"/>
                  </a:lnTo>
                  <a:lnTo>
                    <a:pt x="1070" y="2064"/>
                  </a:lnTo>
                  <a:lnTo>
                    <a:pt x="1071" y="2099"/>
                  </a:lnTo>
                  <a:lnTo>
                    <a:pt x="1071" y="2335"/>
                  </a:lnTo>
                  <a:lnTo>
                    <a:pt x="1158" y="2335"/>
                  </a:lnTo>
                  <a:lnTo>
                    <a:pt x="1158" y="2099"/>
                  </a:lnTo>
                  <a:lnTo>
                    <a:pt x="1158" y="2099"/>
                  </a:lnTo>
                  <a:lnTo>
                    <a:pt x="1157" y="2059"/>
                  </a:lnTo>
                  <a:lnTo>
                    <a:pt x="1153" y="2018"/>
                  </a:lnTo>
                  <a:lnTo>
                    <a:pt x="1147" y="1977"/>
                  </a:lnTo>
                  <a:lnTo>
                    <a:pt x="1138" y="1934"/>
                  </a:lnTo>
                  <a:lnTo>
                    <a:pt x="1132" y="1913"/>
                  </a:lnTo>
                  <a:lnTo>
                    <a:pt x="1126" y="1892"/>
                  </a:lnTo>
                  <a:lnTo>
                    <a:pt x="1118" y="1872"/>
                  </a:lnTo>
                  <a:lnTo>
                    <a:pt x="1110" y="1850"/>
                  </a:lnTo>
                  <a:lnTo>
                    <a:pt x="1101" y="1829"/>
                  </a:lnTo>
                  <a:lnTo>
                    <a:pt x="1091" y="1809"/>
                  </a:lnTo>
                  <a:lnTo>
                    <a:pt x="1081" y="1789"/>
                  </a:lnTo>
                  <a:lnTo>
                    <a:pt x="1068" y="1769"/>
                  </a:lnTo>
                  <a:lnTo>
                    <a:pt x="1056" y="1749"/>
                  </a:lnTo>
                  <a:lnTo>
                    <a:pt x="1042" y="1731"/>
                  </a:lnTo>
                  <a:lnTo>
                    <a:pt x="1028" y="1711"/>
                  </a:lnTo>
                  <a:lnTo>
                    <a:pt x="1012" y="1693"/>
                  </a:lnTo>
                  <a:lnTo>
                    <a:pt x="996" y="1675"/>
                  </a:lnTo>
                  <a:lnTo>
                    <a:pt x="978" y="1658"/>
                  </a:lnTo>
                  <a:lnTo>
                    <a:pt x="960" y="1641"/>
                  </a:lnTo>
                  <a:lnTo>
                    <a:pt x="940" y="1625"/>
                  </a:lnTo>
                  <a:lnTo>
                    <a:pt x="920" y="1610"/>
                  </a:lnTo>
                  <a:lnTo>
                    <a:pt x="897" y="1595"/>
                  </a:lnTo>
                  <a:lnTo>
                    <a:pt x="875" y="1581"/>
                  </a:lnTo>
                  <a:lnTo>
                    <a:pt x="851" y="1567"/>
                  </a:lnTo>
                  <a:lnTo>
                    <a:pt x="826" y="1555"/>
                  </a:lnTo>
                  <a:lnTo>
                    <a:pt x="800" y="1544"/>
                  </a:lnTo>
                  <a:lnTo>
                    <a:pt x="772" y="1534"/>
                  </a:lnTo>
                  <a:lnTo>
                    <a:pt x="743" y="1524"/>
                  </a:lnTo>
                  <a:lnTo>
                    <a:pt x="743" y="1524"/>
                  </a:lnTo>
                  <a:lnTo>
                    <a:pt x="671" y="1449"/>
                  </a:lnTo>
                  <a:lnTo>
                    <a:pt x="578" y="1350"/>
                  </a:lnTo>
                  <a:lnTo>
                    <a:pt x="495" y="1259"/>
                  </a:lnTo>
                  <a:lnTo>
                    <a:pt x="446" y="1209"/>
                  </a:lnTo>
                  <a:lnTo>
                    <a:pt x="430" y="1193"/>
                  </a:lnTo>
                  <a:lnTo>
                    <a:pt x="407" y="1197"/>
                  </a:lnTo>
                  <a:lnTo>
                    <a:pt x="407" y="1197"/>
                  </a:lnTo>
                  <a:lnTo>
                    <a:pt x="396" y="1199"/>
                  </a:lnTo>
                  <a:lnTo>
                    <a:pt x="384" y="1202"/>
                  </a:lnTo>
                  <a:lnTo>
                    <a:pt x="246" y="757"/>
                  </a:lnTo>
                  <a:lnTo>
                    <a:pt x="244" y="754"/>
                  </a:lnTo>
                  <a:lnTo>
                    <a:pt x="244" y="754"/>
                  </a:lnTo>
                  <a:lnTo>
                    <a:pt x="231" y="735"/>
                  </a:lnTo>
                  <a:lnTo>
                    <a:pt x="219" y="715"/>
                  </a:lnTo>
                  <a:lnTo>
                    <a:pt x="200" y="694"/>
                  </a:lnTo>
                  <a:lnTo>
                    <a:pt x="200" y="694"/>
                  </a:lnTo>
                  <a:lnTo>
                    <a:pt x="190" y="683"/>
                  </a:lnTo>
                  <a:lnTo>
                    <a:pt x="177" y="671"/>
                  </a:lnTo>
                  <a:lnTo>
                    <a:pt x="165" y="660"/>
                  </a:lnTo>
                  <a:lnTo>
                    <a:pt x="151" y="650"/>
                  </a:lnTo>
                  <a:lnTo>
                    <a:pt x="135" y="640"/>
                  </a:lnTo>
                  <a:lnTo>
                    <a:pt x="117" y="634"/>
                  </a:lnTo>
                  <a:lnTo>
                    <a:pt x="99" y="629"/>
                  </a:lnTo>
                  <a:lnTo>
                    <a:pt x="89" y="628"/>
                  </a:lnTo>
                  <a:lnTo>
                    <a:pt x="77" y="626"/>
                  </a:lnTo>
                  <a:lnTo>
                    <a:pt x="77" y="626"/>
                  </a:lnTo>
                  <a:lnTo>
                    <a:pt x="64" y="628"/>
                  </a:lnTo>
                  <a:lnTo>
                    <a:pt x="50" y="630"/>
                  </a:lnTo>
                  <a:lnTo>
                    <a:pt x="36" y="634"/>
                  </a:lnTo>
                  <a:lnTo>
                    <a:pt x="24" y="640"/>
                  </a:lnTo>
                  <a:lnTo>
                    <a:pt x="0" y="653"/>
                  </a:lnTo>
                  <a:lnTo>
                    <a:pt x="0" y="679"/>
                  </a:lnTo>
                  <a:lnTo>
                    <a:pt x="0" y="1415"/>
                  </a:lnTo>
                  <a:lnTo>
                    <a:pt x="0" y="1415"/>
                  </a:lnTo>
                  <a:lnTo>
                    <a:pt x="2" y="1455"/>
                  </a:lnTo>
                  <a:lnTo>
                    <a:pt x="6" y="1496"/>
                  </a:lnTo>
                  <a:lnTo>
                    <a:pt x="14" y="1547"/>
                  </a:lnTo>
                  <a:lnTo>
                    <a:pt x="19" y="1576"/>
                  </a:lnTo>
                  <a:lnTo>
                    <a:pt x="25" y="1605"/>
                  </a:lnTo>
                  <a:lnTo>
                    <a:pt x="32" y="1635"/>
                  </a:lnTo>
                  <a:lnTo>
                    <a:pt x="42" y="1665"/>
                  </a:lnTo>
                  <a:lnTo>
                    <a:pt x="54" y="1693"/>
                  </a:lnTo>
                  <a:lnTo>
                    <a:pt x="66" y="1722"/>
                  </a:lnTo>
                  <a:lnTo>
                    <a:pt x="80" y="1749"/>
                  </a:lnTo>
                  <a:lnTo>
                    <a:pt x="97" y="1774"/>
                  </a:lnTo>
                  <a:lnTo>
                    <a:pt x="97" y="1774"/>
                  </a:lnTo>
                  <a:lnTo>
                    <a:pt x="134" y="1819"/>
                  </a:lnTo>
                  <a:lnTo>
                    <a:pt x="186" y="1884"/>
                  </a:lnTo>
                  <a:lnTo>
                    <a:pt x="322" y="2043"/>
                  </a:lnTo>
                  <a:lnTo>
                    <a:pt x="457" y="2197"/>
                  </a:lnTo>
                  <a:lnTo>
                    <a:pt x="544" y="2296"/>
                  </a:lnTo>
                  <a:lnTo>
                    <a:pt x="544" y="2335"/>
                  </a:lnTo>
                  <a:close/>
                  <a:moveTo>
                    <a:pt x="245" y="2412"/>
                  </a:moveTo>
                  <a:lnTo>
                    <a:pt x="245" y="2726"/>
                  </a:lnTo>
                  <a:lnTo>
                    <a:pt x="1234" y="2830"/>
                  </a:lnTo>
                  <a:lnTo>
                    <a:pt x="1234" y="2830"/>
                  </a:lnTo>
                  <a:lnTo>
                    <a:pt x="1247" y="2829"/>
                  </a:lnTo>
                  <a:lnTo>
                    <a:pt x="1258" y="2825"/>
                  </a:lnTo>
                  <a:lnTo>
                    <a:pt x="1268" y="2820"/>
                  </a:lnTo>
                  <a:lnTo>
                    <a:pt x="1277" y="2813"/>
                  </a:lnTo>
                  <a:lnTo>
                    <a:pt x="1283" y="2804"/>
                  </a:lnTo>
                  <a:lnTo>
                    <a:pt x="1289" y="2794"/>
                  </a:lnTo>
                  <a:lnTo>
                    <a:pt x="1292" y="2783"/>
                  </a:lnTo>
                  <a:lnTo>
                    <a:pt x="1293" y="2771"/>
                  </a:lnTo>
                  <a:lnTo>
                    <a:pt x="1293" y="2412"/>
                  </a:lnTo>
                  <a:lnTo>
                    <a:pt x="245" y="2412"/>
                  </a:lnTo>
                  <a:close/>
                  <a:moveTo>
                    <a:pt x="2813" y="640"/>
                  </a:moveTo>
                  <a:lnTo>
                    <a:pt x="2813" y="640"/>
                  </a:lnTo>
                  <a:lnTo>
                    <a:pt x="2799" y="634"/>
                  </a:lnTo>
                  <a:lnTo>
                    <a:pt x="2785" y="630"/>
                  </a:lnTo>
                  <a:lnTo>
                    <a:pt x="2771" y="628"/>
                  </a:lnTo>
                  <a:lnTo>
                    <a:pt x="2759" y="626"/>
                  </a:lnTo>
                  <a:lnTo>
                    <a:pt x="2759" y="626"/>
                  </a:lnTo>
                  <a:lnTo>
                    <a:pt x="2748" y="628"/>
                  </a:lnTo>
                  <a:lnTo>
                    <a:pt x="2738" y="629"/>
                  </a:lnTo>
                  <a:lnTo>
                    <a:pt x="2719" y="634"/>
                  </a:lnTo>
                  <a:lnTo>
                    <a:pt x="2701" y="640"/>
                  </a:lnTo>
                  <a:lnTo>
                    <a:pt x="2685" y="650"/>
                  </a:lnTo>
                  <a:lnTo>
                    <a:pt x="2671" y="660"/>
                  </a:lnTo>
                  <a:lnTo>
                    <a:pt x="2658" y="671"/>
                  </a:lnTo>
                  <a:lnTo>
                    <a:pt x="2646" y="683"/>
                  </a:lnTo>
                  <a:lnTo>
                    <a:pt x="2635" y="694"/>
                  </a:lnTo>
                  <a:lnTo>
                    <a:pt x="2635" y="694"/>
                  </a:lnTo>
                  <a:lnTo>
                    <a:pt x="2618" y="716"/>
                  </a:lnTo>
                  <a:lnTo>
                    <a:pt x="2604" y="735"/>
                  </a:lnTo>
                  <a:lnTo>
                    <a:pt x="2593" y="754"/>
                  </a:lnTo>
                  <a:lnTo>
                    <a:pt x="2590" y="757"/>
                  </a:lnTo>
                  <a:lnTo>
                    <a:pt x="2451" y="1202"/>
                  </a:lnTo>
                  <a:lnTo>
                    <a:pt x="2451" y="1202"/>
                  </a:lnTo>
                  <a:lnTo>
                    <a:pt x="2440" y="1199"/>
                  </a:lnTo>
                  <a:lnTo>
                    <a:pt x="2428" y="1197"/>
                  </a:lnTo>
                  <a:lnTo>
                    <a:pt x="2406" y="1193"/>
                  </a:lnTo>
                  <a:lnTo>
                    <a:pt x="2390" y="1209"/>
                  </a:lnTo>
                  <a:lnTo>
                    <a:pt x="2390" y="1209"/>
                  </a:lnTo>
                  <a:lnTo>
                    <a:pt x="2341" y="1260"/>
                  </a:lnTo>
                  <a:lnTo>
                    <a:pt x="2257" y="1350"/>
                  </a:lnTo>
                  <a:lnTo>
                    <a:pt x="2164" y="1449"/>
                  </a:lnTo>
                  <a:lnTo>
                    <a:pt x="2093" y="1524"/>
                  </a:lnTo>
                  <a:lnTo>
                    <a:pt x="2093" y="1524"/>
                  </a:lnTo>
                  <a:lnTo>
                    <a:pt x="2064" y="1534"/>
                  </a:lnTo>
                  <a:lnTo>
                    <a:pt x="2037" y="1544"/>
                  </a:lnTo>
                  <a:lnTo>
                    <a:pt x="2010" y="1555"/>
                  </a:lnTo>
                  <a:lnTo>
                    <a:pt x="1985" y="1567"/>
                  </a:lnTo>
                  <a:lnTo>
                    <a:pt x="1962" y="1581"/>
                  </a:lnTo>
                  <a:lnTo>
                    <a:pt x="1938" y="1595"/>
                  </a:lnTo>
                  <a:lnTo>
                    <a:pt x="1917" y="1610"/>
                  </a:lnTo>
                  <a:lnTo>
                    <a:pt x="1895" y="1625"/>
                  </a:lnTo>
                  <a:lnTo>
                    <a:pt x="1877" y="1641"/>
                  </a:lnTo>
                  <a:lnTo>
                    <a:pt x="1858" y="1658"/>
                  </a:lnTo>
                  <a:lnTo>
                    <a:pt x="1840" y="1675"/>
                  </a:lnTo>
                  <a:lnTo>
                    <a:pt x="1823" y="1693"/>
                  </a:lnTo>
                  <a:lnTo>
                    <a:pt x="1808" y="1711"/>
                  </a:lnTo>
                  <a:lnTo>
                    <a:pt x="1793" y="1731"/>
                  </a:lnTo>
                  <a:lnTo>
                    <a:pt x="1780" y="1749"/>
                  </a:lnTo>
                  <a:lnTo>
                    <a:pt x="1767" y="1769"/>
                  </a:lnTo>
                  <a:lnTo>
                    <a:pt x="1755" y="1789"/>
                  </a:lnTo>
                  <a:lnTo>
                    <a:pt x="1744" y="1809"/>
                  </a:lnTo>
                  <a:lnTo>
                    <a:pt x="1734" y="1829"/>
                  </a:lnTo>
                  <a:lnTo>
                    <a:pt x="1725" y="1850"/>
                  </a:lnTo>
                  <a:lnTo>
                    <a:pt x="1718" y="1872"/>
                  </a:lnTo>
                  <a:lnTo>
                    <a:pt x="1710" y="1892"/>
                  </a:lnTo>
                  <a:lnTo>
                    <a:pt x="1703" y="1913"/>
                  </a:lnTo>
                  <a:lnTo>
                    <a:pt x="1698" y="1934"/>
                  </a:lnTo>
                  <a:lnTo>
                    <a:pt x="1688" y="1977"/>
                  </a:lnTo>
                  <a:lnTo>
                    <a:pt x="1682" y="2018"/>
                  </a:lnTo>
                  <a:lnTo>
                    <a:pt x="1678" y="2059"/>
                  </a:lnTo>
                  <a:lnTo>
                    <a:pt x="1678" y="2099"/>
                  </a:lnTo>
                  <a:lnTo>
                    <a:pt x="1678" y="2335"/>
                  </a:lnTo>
                  <a:lnTo>
                    <a:pt x="1764" y="2335"/>
                  </a:lnTo>
                  <a:lnTo>
                    <a:pt x="1764" y="2099"/>
                  </a:lnTo>
                  <a:lnTo>
                    <a:pt x="1764" y="2099"/>
                  </a:lnTo>
                  <a:lnTo>
                    <a:pt x="1765" y="2064"/>
                  </a:lnTo>
                  <a:lnTo>
                    <a:pt x="1769" y="2026"/>
                  </a:lnTo>
                  <a:lnTo>
                    <a:pt x="1775" y="1990"/>
                  </a:lnTo>
                  <a:lnTo>
                    <a:pt x="1783" y="1954"/>
                  </a:lnTo>
                  <a:lnTo>
                    <a:pt x="1794" y="1917"/>
                  </a:lnTo>
                  <a:lnTo>
                    <a:pt x="1807" y="1882"/>
                  </a:lnTo>
                  <a:lnTo>
                    <a:pt x="1814" y="1863"/>
                  </a:lnTo>
                  <a:lnTo>
                    <a:pt x="1823" y="1845"/>
                  </a:lnTo>
                  <a:lnTo>
                    <a:pt x="1833" y="1829"/>
                  </a:lnTo>
                  <a:lnTo>
                    <a:pt x="1843" y="1812"/>
                  </a:lnTo>
                  <a:lnTo>
                    <a:pt x="1854" y="1796"/>
                  </a:lnTo>
                  <a:lnTo>
                    <a:pt x="1865" y="1778"/>
                  </a:lnTo>
                  <a:lnTo>
                    <a:pt x="1878" y="1763"/>
                  </a:lnTo>
                  <a:lnTo>
                    <a:pt x="1892" y="1747"/>
                  </a:lnTo>
                  <a:lnTo>
                    <a:pt x="1905" y="1732"/>
                  </a:lnTo>
                  <a:lnTo>
                    <a:pt x="1920" y="1717"/>
                  </a:lnTo>
                  <a:lnTo>
                    <a:pt x="1937" y="1703"/>
                  </a:lnTo>
                  <a:lnTo>
                    <a:pt x="1954" y="1690"/>
                  </a:lnTo>
                  <a:lnTo>
                    <a:pt x="1973" y="1676"/>
                  </a:lnTo>
                  <a:lnTo>
                    <a:pt x="1992" y="1663"/>
                  </a:lnTo>
                  <a:lnTo>
                    <a:pt x="2012" y="1652"/>
                  </a:lnTo>
                  <a:lnTo>
                    <a:pt x="2033" y="1641"/>
                  </a:lnTo>
                  <a:lnTo>
                    <a:pt x="2055" y="1631"/>
                  </a:lnTo>
                  <a:lnTo>
                    <a:pt x="2078" y="1621"/>
                  </a:lnTo>
                  <a:lnTo>
                    <a:pt x="2103" y="1612"/>
                  </a:lnTo>
                  <a:lnTo>
                    <a:pt x="2128" y="1603"/>
                  </a:lnTo>
                  <a:lnTo>
                    <a:pt x="2139" y="1601"/>
                  </a:lnTo>
                  <a:lnTo>
                    <a:pt x="2147" y="1592"/>
                  </a:lnTo>
                  <a:lnTo>
                    <a:pt x="2147" y="1592"/>
                  </a:lnTo>
                  <a:lnTo>
                    <a:pt x="2203" y="1535"/>
                  </a:lnTo>
                  <a:lnTo>
                    <a:pt x="2279" y="1454"/>
                  </a:lnTo>
                  <a:lnTo>
                    <a:pt x="2424" y="1299"/>
                  </a:lnTo>
                  <a:lnTo>
                    <a:pt x="2424" y="1299"/>
                  </a:lnTo>
                  <a:lnTo>
                    <a:pt x="2438" y="1304"/>
                  </a:lnTo>
                  <a:lnTo>
                    <a:pt x="2438" y="1304"/>
                  </a:lnTo>
                  <a:lnTo>
                    <a:pt x="2448" y="1308"/>
                  </a:lnTo>
                  <a:lnTo>
                    <a:pt x="2456" y="1313"/>
                  </a:lnTo>
                  <a:lnTo>
                    <a:pt x="2465" y="1318"/>
                  </a:lnTo>
                  <a:lnTo>
                    <a:pt x="2474" y="1324"/>
                  </a:lnTo>
                  <a:lnTo>
                    <a:pt x="2480" y="1331"/>
                  </a:lnTo>
                  <a:lnTo>
                    <a:pt x="2486" y="1339"/>
                  </a:lnTo>
                  <a:lnTo>
                    <a:pt x="2491" y="1348"/>
                  </a:lnTo>
                  <a:lnTo>
                    <a:pt x="2495" y="1358"/>
                  </a:lnTo>
                  <a:lnTo>
                    <a:pt x="2495" y="1358"/>
                  </a:lnTo>
                  <a:lnTo>
                    <a:pt x="2499" y="1373"/>
                  </a:lnTo>
                  <a:lnTo>
                    <a:pt x="2504" y="1393"/>
                  </a:lnTo>
                  <a:lnTo>
                    <a:pt x="2506" y="1415"/>
                  </a:lnTo>
                  <a:lnTo>
                    <a:pt x="2508" y="1439"/>
                  </a:lnTo>
                  <a:lnTo>
                    <a:pt x="2508" y="1439"/>
                  </a:lnTo>
                  <a:lnTo>
                    <a:pt x="2508" y="1452"/>
                  </a:lnTo>
                  <a:lnTo>
                    <a:pt x="2506" y="1466"/>
                  </a:lnTo>
                  <a:lnTo>
                    <a:pt x="2504" y="1480"/>
                  </a:lnTo>
                  <a:lnTo>
                    <a:pt x="2500" y="1492"/>
                  </a:lnTo>
                  <a:lnTo>
                    <a:pt x="2496" y="1505"/>
                  </a:lnTo>
                  <a:lnTo>
                    <a:pt x="2490" y="1517"/>
                  </a:lnTo>
                  <a:lnTo>
                    <a:pt x="2483" y="1530"/>
                  </a:lnTo>
                  <a:lnTo>
                    <a:pt x="2474" y="1541"/>
                  </a:lnTo>
                  <a:lnTo>
                    <a:pt x="2474" y="1541"/>
                  </a:lnTo>
                  <a:lnTo>
                    <a:pt x="2194" y="1868"/>
                  </a:lnTo>
                  <a:lnTo>
                    <a:pt x="2227" y="1897"/>
                  </a:lnTo>
                  <a:lnTo>
                    <a:pt x="2227" y="1897"/>
                  </a:lnTo>
                  <a:lnTo>
                    <a:pt x="2506" y="1570"/>
                  </a:lnTo>
                  <a:lnTo>
                    <a:pt x="2506" y="1570"/>
                  </a:lnTo>
                  <a:lnTo>
                    <a:pt x="2519" y="1555"/>
                  </a:lnTo>
                  <a:lnTo>
                    <a:pt x="2529" y="1539"/>
                  </a:lnTo>
                  <a:lnTo>
                    <a:pt x="2536" y="1522"/>
                  </a:lnTo>
                  <a:lnTo>
                    <a:pt x="2541" y="1505"/>
                  </a:lnTo>
                  <a:lnTo>
                    <a:pt x="2546" y="1489"/>
                  </a:lnTo>
                  <a:lnTo>
                    <a:pt x="2549" y="1471"/>
                  </a:lnTo>
                  <a:lnTo>
                    <a:pt x="2550" y="1455"/>
                  </a:lnTo>
                  <a:lnTo>
                    <a:pt x="2551" y="1439"/>
                  </a:lnTo>
                  <a:lnTo>
                    <a:pt x="2551" y="1439"/>
                  </a:lnTo>
                  <a:lnTo>
                    <a:pt x="2550" y="1411"/>
                  </a:lnTo>
                  <a:lnTo>
                    <a:pt x="2546" y="1385"/>
                  </a:lnTo>
                  <a:lnTo>
                    <a:pt x="2541" y="1363"/>
                  </a:lnTo>
                  <a:lnTo>
                    <a:pt x="2536" y="1345"/>
                  </a:lnTo>
                  <a:lnTo>
                    <a:pt x="2536" y="1345"/>
                  </a:lnTo>
                  <a:lnTo>
                    <a:pt x="2531" y="1333"/>
                  </a:lnTo>
                  <a:lnTo>
                    <a:pt x="2526" y="1321"/>
                  </a:lnTo>
                  <a:lnTo>
                    <a:pt x="2519" y="1311"/>
                  </a:lnTo>
                  <a:lnTo>
                    <a:pt x="2511" y="1301"/>
                  </a:lnTo>
                  <a:lnTo>
                    <a:pt x="2511" y="1301"/>
                  </a:lnTo>
                  <a:lnTo>
                    <a:pt x="2513" y="1299"/>
                  </a:lnTo>
                  <a:lnTo>
                    <a:pt x="2670" y="792"/>
                  </a:lnTo>
                  <a:lnTo>
                    <a:pt x="2670" y="792"/>
                  </a:lnTo>
                  <a:lnTo>
                    <a:pt x="2676" y="782"/>
                  </a:lnTo>
                  <a:lnTo>
                    <a:pt x="2676" y="782"/>
                  </a:lnTo>
                  <a:lnTo>
                    <a:pt x="2684" y="772"/>
                  </a:lnTo>
                  <a:lnTo>
                    <a:pt x="2694" y="760"/>
                  </a:lnTo>
                  <a:lnTo>
                    <a:pt x="2705" y="747"/>
                  </a:lnTo>
                  <a:lnTo>
                    <a:pt x="2716" y="735"/>
                  </a:lnTo>
                  <a:lnTo>
                    <a:pt x="2716" y="735"/>
                  </a:lnTo>
                  <a:lnTo>
                    <a:pt x="2725" y="727"/>
                  </a:lnTo>
                  <a:lnTo>
                    <a:pt x="2734" y="722"/>
                  </a:lnTo>
                  <a:lnTo>
                    <a:pt x="2741" y="717"/>
                  </a:lnTo>
                  <a:lnTo>
                    <a:pt x="2749" y="715"/>
                  </a:lnTo>
                  <a:lnTo>
                    <a:pt x="2749" y="1415"/>
                  </a:lnTo>
                  <a:lnTo>
                    <a:pt x="2749" y="1415"/>
                  </a:lnTo>
                  <a:lnTo>
                    <a:pt x="2746" y="1449"/>
                  </a:lnTo>
                  <a:lnTo>
                    <a:pt x="2743" y="1486"/>
                  </a:lnTo>
                  <a:lnTo>
                    <a:pt x="2736" y="1534"/>
                  </a:lnTo>
                  <a:lnTo>
                    <a:pt x="2736" y="1534"/>
                  </a:lnTo>
                  <a:lnTo>
                    <a:pt x="2731" y="1558"/>
                  </a:lnTo>
                  <a:lnTo>
                    <a:pt x="2726" y="1585"/>
                  </a:lnTo>
                  <a:lnTo>
                    <a:pt x="2719" y="1611"/>
                  </a:lnTo>
                  <a:lnTo>
                    <a:pt x="2711" y="1637"/>
                  </a:lnTo>
                  <a:lnTo>
                    <a:pt x="2703" y="1661"/>
                  </a:lnTo>
                  <a:lnTo>
                    <a:pt x="2693" y="1685"/>
                  </a:lnTo>
                  <a:lnTo>
                    <a:pt x="2681" y="1704"/>
                  </a:lnTo>
                  <a:lnTo>
                    <a:pt x="2669" y="1723"/>
                  </a:lnTo>
                  <a:lnTo>
                    <a:pt x="2669" y="1723"/>
                  </a:lnTo>
                  <a:lnTo>
                    <a:pt x="2630" y="1771"/>
                  </a:lnTo>
                  <a:lnTo>
                    <a:pt x="2570" y="1843"/>
                  </a:lnTo>
                  <a:lnTo>
                    <a:pt x="2416" y="2021"/>
                  </a:lnTo>
                  <a:lnTo>
                    <a:pt x="2416" y="2021"/>
                  </a:lnTo>
                  <a:lnTo>
                    <a:pt x="2276" y="2181"/>
                  </a:lnTo>
                  <a:lnTo>
                    <a:pt x="2215" y="2251"/>
                  </a:lnTo>
                  <a:lnTo>
                    <a:pt x="2205" y="2264"/>
                  </a:lnTo>
                  <a:lnTo>
                    <a:pt x="2205" y="2335"/>
                  </a:lnTo>
                  <a:lnTo>
                    <a:pt x="2291" y="2335"/>
                  </a:lnTo>
                  <a:lnTo>
                    <a:pt x="2291" y="2296"/>
                  </a:lnTo>
                  <a:lnTo>
                    <a:pt x="2291" y="2296"/>
                  </a:lnTo>
                  <a:lnTo>
                    <a:pt x="2379" y="2197"/>
                  </a:lnTo>
                  <a:lnTo>
                    <a:pt x="2514" y="2043"/>
                  </a:lnTo>
                  <a:lnTo>
                    <a:pt x="2649" y="1884"/>
                  </a:lnTo>
                  <a:lnTo>
                    <a:pt x="2703" y="1819"/>
                  </a:lnTo>
                  <a:lnTo>
                    <a:pt x="2739" y="1774"/>
                  </a:lnTo>
                  <a:lnTo>
                    <a:pt x="2739" y="1774"/>
                  </a:lnTo>
                  <a:lnTo>
                    <a:pt x="2755" y="1749"/>
                  </a:lnTo>
                  <a:lnTo>
                    <a:pt x="2770" y="1722"/>
                  </a:lnTo>
                  <a:lnTo>
                    <a:pt x="2783" y="1693"/>
                  </a:lnTo>
                  <a:lnTo>
                    <a:pt x="2794" y="1665"/>
                  </a:lnTo>
                  <a:lnTo>
                    <a:pt x="2803" y="1635"/>
                  </a:lnTo>
                  <a:lnTo>
                    <a:pt x="2810" y="1605"/>
                  </a:lnTo>
                  <a:lnTo>
                    <a:pt x="2818" y="1576"/>
                  </a:lnTo>
                  <a:lnTo>
                    <a:pt x="2823" y="1547"/>
                  </a:lnTo>
                  <a:lnTo>
                    <a:pt x="2829" y="1496"/>
                  </a:lnTo>
                  <a:lnTo>
                    <a:pt x="2833" y="1455"/>
                  </a:lnTo>
                  <a:lnTo>
                    <a:pt x="2835" y="1416"/>
                  </a:lnTo>
                  <a:lnTo>
                    <a:pt x="2835" y="1416"/>
                  </a:lnTo>
                  <a:lnTo>
                    <a:pt x="2835" y="679"/>
                  </a:lnTo>
                  <a:lnTo>
                    <a:pt x="2835" y="653"/>
                  </a:lnTo>
                  <a:lnTo>
                    <a:pt x="2813" y="640"/>
                  </a:lnTo>
                  <a:close/>
                  <a:moveTo>
                    <a:pt x="1623" y="2771"/>
                  </a:moveTo>
                  <a:lnTo>
                    <a:pt x="1623" y="2771"/>
                  </a:lnTo>
                  <a:lnTo>
                    <a:pt x="1624" y="2783"/>
                  </a:lnTo>
                  <a:lnTo>
                    <a:pt x="1628" y="2794"/>
                  </a:lnTo>
                  <a:lnTo>
                    <a:pt x="1634" y="2804"/>
                  </a:lnTo>
                  <a:lnTo>
                    <a:pt x="1641" y="2813"/>
                  </a:lnTo>
                  <a:lnTo>
                    <a:pt x="1649" y="2820"/>
                  </a:lnTo>
                  <a:lnTo>
                    <a:pt x="1659" y="2825"/>
                  </a:lnTo>
                  <a:lnTo>
                    <a:pt x="1671" y="2829"/>
                  </a:lnTo>
                  <a:lnTo>
                    <a:pt x="1683" y="2830"/>
                  </a:lnTo>
                  <a:lnTo>
                    <a:pt x="2673" y="2726"/>
                  </a:lnTo>
                  <a:lnTo>
                    <a:pt x="2673" y="2412"/>
                  </a:lnTo>
                  <a:lnTo>
                    <a:pt x="1624" y="2412"/>
                  </a:lnTo>
                  <a:lnTo>
                    <a:pt x="1623" y="2771"/>
                  </a:lnTo>
                  <a:close/>
                  <a:moveTo>
                    <a:pt x="1827" y="183"/>
                  </a:moveTo>
                  <a:lnTo>
                    <a:pt x="1777" y="183"/>
                  </a:lnTo>
                  <a:lnTo>
                    <a:pt x="1777" y="1237"/>
                  </a:lnTo>
                  <a:lnTo>
                    <a:pt x="1061" y="1237"/>
                  </a:lnTo>
                  <a:lnTo>
                    <a:pt x="1061" y="233"/>
                  </a:lnTo>
                  <a:lnTo>
                    <a:pt x="1705" y="233"/>
                  </a:lnTo>
                  <a:lnTo>
                    <a:pt x="1705" y="183"/>
                  </a:lnTo>
                  <a:lnTo>
                    <a:pt x="1011" y="183"/>
                  </a:lnTo>
                  <a:lnTo>
                    <a:pt x="1011" y="1286"/>
                  </a:lnTo>
                  <a:lnTo>
                    <a:pt x="1827" y="1286"/>
                  </a:lnTo>
                  <a:lnTo>
                    <a:pt x="1827" y="183"/>
                  </a:lnTo>
                  <a:close/>
                  <a:moveTo>
                    <a:pt x="1418" y="1319"/>
                  </a:moveTo>
                  <a:lnTo>
                    <a:pt x="1418" y="1319"/>
                  </a:lnTo>
                  <a:lnTo>
                    <a:pt x="1411" y="1320"/>
                  </a:lnTo>
                  <a:lnTo>
                    <a:pt x="1403" y="1323"/>
                  </a:lnTo>
                  <a:lnTo>
                    <a:pt x="1396" y="1326"/>
                  </a:lnTo>
                  <a:lnTo>
                    <a:pt x="1389" y="1331"/>
                  </a:lnTo>
                  <a:lnTo>
                    <a:pt x="1384" y="1336"/>
                  </a:lnTo>
                  <a:lnTo>
                    <a:pt x="1381" y="1344"/>
                  </a:lnTo>
                  <a:lnTo>
                    <a:pt x="1378" y="1351"/>
                  </a:lnTo>
                  <a:lnTo>
                    <a:pt x="1378" y="1360"/>
                  </a:lnTo>
                  <a:lnTo>
                    <a:pt x="1378" y="1360"/>
                  </a:lnTo>
                  <a:lnTo>
                    <a:pt x="1378" y="1368"/>
                  </a:lnTo>
                  <a:lnTo>
                    <a:pt x="1381" y="1375"/>
                  </a:lnTo>
                  <a:lnTo>
                    <a:pt x="1384" y="1383"/>
                  </a:lnTo>
                  <a:lnTo>
                    <a:pt x="1389" y="1389"/>
                  </a:lnTo>
                  <a:lnTo>
                    <a:pt x="1396" y="1394"/>
                  </a:lnTo>
                  <a:lnTo>
                    <a:pt x="1403" y="1398"/>
                  </a:lnTo>
                  <a:lnTo>
                    <a:pt x="1411" y="1400"/>
                  </a:lnTo>
                  <a:lnTo>
                    <a:pt x="1418" y="1400"/>
                  </a:lnTo>
                  <a:lnTo>
                    <a:pt x="1418" y="1400"/>
                  </a:lnTo>
                  <a:lnTo>
                    <a:pt x="1427" y="1400"/>
                  </a:lnTo>
                  <a:lnTo>
                    <a:pt x="1434" y="1398"/>
                  </a:lnTo>
                  <a:lnTo>
                    <a:pt x="1442" y="1394"/>
                  </a:lnTo>
                  <a:lnTo>
                    <a:pt x="1448" y="1389"/>
                  </a:lnTo>
                  <a:lnTo>
                    <a:pt x="1453" y="1383"/>
                  </a:lnTo>
                  <a:lnTo>
                    <a:pt x="1457" y="1375"/>
                  </a:lnTo>
                  <a:lnTo>
                    <a:pt x="1458" y="1368"/>
                  </a:lnTo>
                  <a:lnTo>
                    <a:pt x="1459" y="1360"/>
                  </a:lnTo>
                  <a:lnTo>
                    <a:pt x="1459" y="1360"/>
                  </a:lnTo>
                  <a:lnTo>
                    <a:pt x="1458" y="1351"/>
                  </a:lnTo>
                  <a:lnTo>
                    <a:pt x="1457" y="1344"/>
                  </a:lnTo>
                  <a:lnTo>
                    <a:pt x="1453" y="1336"/>
                  </a:lnTo>
                  <a:lnTo>
                    <a:pt x="1448" y="1331"/>
                  </a:lnTo>
                  <a:lnTo>
                    <a:pt x="1442" y="1326"/>
                  </a:lnTo>
                  <a:lnTo>
                    <a:pt x="1434" y="1323"/>
                  </a:lnTo>
                  <a:lnTo>
                    <a:pt x="1427" y="1320"/>
                  </a:lnTo>
                  <a:lnTo>
                    <a:pt x="1418" y="1319"/>
                  </a:lnTo>
                  <a:close/>
                  <a:moveTo>
                    <a:pt x="1368" y="278"/>
                  </a:moveTo>
                  <a:lnTo>
                    <a:pt x="1120" y="527"/>
                  </a:lnTo>
                  <a:lnTo>
                    <a:pt x="1154" y="563"/>
                  </a:lnTo>
                  <a:lnTo>
                    <a:pt x="1403" y="313"/>
                  </a:lnTo>
                  <a:lnTo>
                    <a:pt x="1368" y="278"/>
                  </a:lnTo>
                  <a:close/>
                  <a:moveTo>
                    <a:pt x="1008" y="1535"/>
                  </a:moveTo>
                  <a:lnTo>
                    <a:pt x="1829" y="1535"/>
                  </a:lnTo>
                  <a:lnTo>
                    <a:pt x="1829" y="1535"/>
                  </a:lnTo>
                  <a:lnTo>
                    <a:pt x="1845" y="1534"/>
                  </a:lnTo>
                  <a:lnTo>
                    <a:pt x="1860" y="1532"/>
                  </a:lnTo>
                  <a:lnTo>
                    <a:pt x="1875" y="1529"/>
                  </a:lnTo>
                  <a:lnTo>
                    <a:pt x="1890" y="1522"/>
                  </a:lnTo>
                  <a:lnTo>
                    <a:pt x="1904" y="1516"/>
                  </a:lnTo>
                  <a:lnTo>
                    <a:pt x="1918" y="1509"/>
                  </a:lnTo>
                  <a:lnTo>
                    <a:pt x="1930" y="1500"/>
                  </a:lnTo>
                  <a:lnTo>
                    <a:pt x="1942" y="1490"/>
                  </a:lnTo>
                  <a:lnTo>
                    <a:pt x="1953" y="1479"/>
                  </a:lnTo>
                  <a:lnTo>
                    <a:pt x="1962" y="1466"/>
                  </a:lnTo>
                  <a:lnTo>
                    <a:pt x="1970" y="1454"/>
                  </a:lnTo>
                  <a:lnTo>
                    <a:pt x="1977" y="1440"/>
                  </a:lnTo>
                  <a:lnTo>
                    <a:pt x="1983" y="1426"/>
                  </a:lnTo>
                  <a:lnTo>
                    <a:pt x="1987" y="1410"/>
                  </a:lnTo>
                  <a:lnTo>
                    <a:pt x="1989" y="1395"/>
                  </a:lnTo>
                  <a:lnTo>
                    <a:pt x="1990" y="1379"/>
                  </a:lnTo>
                  <a:lnTo>
                    <a:pt x="1990" y="156"/>
                  </a:lnTo>
                  <a:lnTo>
                    <a:pt x="1990" y="156"/>
                  </a:lnTo>
                  <a:lnTo>
                    <a:pt x="1989" y="140"/>
                  </a:lnTo>
                  <a:lnTo>
                    <a:pt x="1987" y="125"/>
                  </a:lnTo>
                  <a:lnTo>
                    <a:pt x="1983" y="110"/>
                  </a:lnTo>
                  <a:lnTo>
                    <a:pt x="1977" y="95"/>
                  </a:lnTo>
                  <a:lnTo>
                    <a:pt x="1970" y="81"/>
                  </a:lnTo>
                  <a:lnTo>
                    <a:pt x="1962" y="69"/>
                  </a:lnTo>
                  <a:lnTo>
                    <a:pt x="1953" y="56"/>
                  </a:lnTo>
                  <a:lnTo>
                    <a:pt x="1942" y="45"/>
                  </a:lnTo>
                  <a:lnTo>
                    <a:pt x="1930" y="35"/>
                  </a:lnTo>
                  <a:lnTo>
                    <a:pt x="1918" y="26"/>
                  </a:lnTo>
                  <a:lnTo>
                    <a:pt x="1904" y="19"/>
                  </a:lnTo>
                  <a:lnTo>
                    <a:pt x="1890" y="12"/>
                  </a:lnTo>
                  <a:lnTo>
                    <a:pt x="1875" y="7"/>
                  </a:lnTo>
                  <a:lnTo>
                    <a:pt x="1860" y="4"/>
                  </a:lnTo>
                  <a:lnTo>
                    <a:pt x="1845" y="1"/>
                  </a:lnTo>
                  <a:lnTo>
                    <a:pt x="1829" y="0"/>
                  </a:lnTo>
                  <a:lnTo>
                    <a:pt x="1008" y="0"/>
                  </a:lnTo>
                  <a:lnTo>
                    <a:pt x="1008" y="0"/>
                  </a:lnTo>
                  <a:lnTo>
                    <a:pt x="992" y="1"/>
                  </a:lnTo>
                  <a:lnTo>
                    <a:pt x="976" y="4"/>
                  </a:lnTo>
                  <a:lnTo>
                    <a:pt x="961" y="7"/>
                  </a:lnTo>
                  <a:lnTo>
                    <a:pt x="946" y="12"/>
                  </a:lnTo>
                  <a:lnTo>
                    <a:pt x="932" y="19"/>
                  </a:lnTo>
                  <a:lnTo>
                    <a:pt x="920" y="26"/>
                  </a:lnTo>
                  <a:lnTo>
                    <a:pt x="907" y="35"/>
                  </a:lnTo>
                  <a:lnTo>
                    <a:pt x="895" y="45"/>
                  </a:lnTo>
                  <a:lnTo>
                    <a:pt x="885" y="56"/>
                  </a:lnTo>
                  <a:lnTo>
                    <a:pt x="875" y="69"/>
                  </a:lnTo>
                  <a:lnTo>
                    <a:pt x="867" y="81"/>
                  </a:lnTo>
                  <a:lnTo>
                    <a:pt x="860" y="95"/>
                  </a:lnTo>
                  <a:lnTo>
                    <a:pt x="855" y="110"/>
                  </a:lnTo>
                  <a:lnTo>
                    <a:pt x="851" y="125"/>
                  </a:lnTo>
                  <a:lnTo>
                    <a:pt x="848" y="140"/>
                  </a:lnTo>
                  <a:lnTo>
                    <a:pt x="847" y="156"/>
                  </a:lnTo>
                  <a:lnTo>
                    <a:pt x="847" y="1379"/>
                  </a:lnTo>
                  <a:lnTo>
                    <a:pt x="847" y="1379"/>
                  </a:lnTo>
                  <a:lnTo>
                    <a:pt x="848" y="1395"/>
                  </a:lnTo>
                  <a:lnTo>
                    <a:pt x="851" y="1411"/>
                  </a:lnTo>
                  <a:lnTo>
                    <a:pt x="855" y="1426"/>
                  </a:lnTo>
                  <a:lnTo>
                    <a:pt x="860" y="1440"/>
                  </a:lnTo>
                  <a:lnTo>
                    <a:pt x="867" y="1454"/>
                  </a:lnTo>
                  <a:lnTo>
                    <a:pt x="875" y="1466"/>
                  </a:lnTo>
                  <a:lnTo>
                    <a:pt x="885" y="1479"/>
                  </a:lnTo>
                  <a:lnTo>
                    <a:pt x="895" y="1490"/>
                  </a:lnTo>
                  <a:lnTo>
                    <a:pt x="907" y="1500"/>
                  </a:lnTo>
                  <a:lnTo>
                    <a:pt x="920" y="1509"/>
                  </a:lnTo>
                  <a:lnTo>
                    <a:pt x="932" y="1516"/>
                  </a:lnTo>
                  <a:lnTo>
                    <a:pt x="946" y="1522"/>
                  </a:lnTo>
                  <a:lnTo>
                    <a:pt x="961" y="1529"/>
                  </a:lnTo>
                  <a:lnTo>
                    <a:pt x="976" y="1532"/>
                  </a:lnTo>
                  <a:lnTo>
                    <a:pt x="992" y="1534"/>
                  </a:lnTo>
                  <a:lnTo>
                    <a:pt x="1008" y="1535"/>
                  </a:lnTo>
                  <a:close/>
                  <a:moveTo>
                    <a:pt x="947" y="156"/>
                  </a:moveTo>
                  <a:lnTo>
                    <a:pt x="947" y="156"/>
                  </a:lnTo>
                  <a:lnTo>
                    <a:pt x="948" y="146"/>
                  </a:lnTo>
                  <a:lnTo>
                    <a:pt x="952" y="135"/>
                  </a:lnTo>
                  <a:lnTo>
                    <a:pt x="957" y="126"/>
                  </a:lnTo>
                  <a:lnTo>
                    <a:pt x="965" y="117"/>
                  </a:lnTo>
                  <a:lnTo>
                    <a:pt x="973" y="110"/>
                  </a:lnTo>
                  <a:lnTo>
                    <a:pt x="983" y="105"/>
                  </a:lnTo>
                  <a:lnTo>
                    <a:pt x="996" y="101"/>
                  </a:lnTo>
                  <a:lnTo>
                    <a:pt x="1008" y="100"/>
                  </a:lnTo>
                  <a:lnTo>
                    <a:pt x="1829" y="100"/>
                  </a:lnTo>
                  <a:lnTo>
                    <a:pt x="1829" y="100"/>
                  </a:lnTo>
                  <a:lnTo>
                    <a:pt x="1842" y="101"/>
                  </a:lnTo>
                  <a:lnTo>
                    <a:pt x="1853" y="105"/>
                  </a:lnTo>
                  <a:lnTo>
                    <a:pt x="1864" y="110"/>
                  </a:lnTo>
                  <a:lnTo>
                    <a:pt x="1873" y="117"/>
                  </a:lnTo>
                  <a:lnTo>
                    <a:pt x="1880" y="126"/>
                  </a:lnTo>
                  <a:lnTo>
                    <a:pt x="1885" y="135"/>
                  </a:lnTo>
                  <a:lnTo>
                    <a:pt x="1889" y="146"/>
                  </a:lnTo>
                  <a:lnTo>
                    <a:pt x="1890" y="156"/>
                  </a:lnTo>
                  <a:lnTo>
                    <a:pt x="1890" y="1379"/>
                  </a:lnTo>
                  <a:lnTo>
                    <a:pt x="1890" y="1379"/>
                  </a:lnTo>
                  <a:lnTo>
                    <a:pt x="1889" y="1390"/>
                  </a:lnTo>
                  <a:lnTo>
                    <a:pt x="1885" y="1400"/>
                  </a:lnTo>
                  <a:lnTo>
                    <a:pt x="1880" y="1410"/>
                  </a:lnTo>
                  <a:lnTo>
                    <a:pt x="1873" y="1417"/>
                  </a:lnTo>
                  <a:lnTo>
                    <a:pt x="1864" y="1425"/>
                  </a:lnTo>
                  <a:lnTo>
                    <a:pt x="1853" y="1430"/>
                  </a:lnTo>
                  <a:lnTo>
                    <a:pt x="1842" y="1434"/>
                  </a:lnTo>
                  <a:lnTo>
                    <a:pt x="1829" y="1435"/>
                  </a:lnTo>
                  <a:lnTo>
                    <a:pt x="1008" y="1435"/>
                  </a:lnTo>
                  <a:lnTo>
                    <a:pt x="1008" y="1435"/>
                  </a:lnTo>
                  <a:lnTo>
                    <a:pt x="996" y="1434"/>
                  </a:lnTo>
                  <a:lnTo>
                    <a:pt x="983" y="1430"/>
                  </a:lnTo>
                  <a:lnTo>
                    <a:pt x="973" y="1425"/>
                  </a:lnTo>
                  <a:lnTo>
                    <a:pt x="965" y="1417"/>
                  </a:lnTo>
                  <a:lnTo>
                    <a:pt x="957" y="1410"/>
                  </a:lnTo>
                  <a:lnTo>
                    <a:pt x="952" y="1400"/>
                  </a:lnTo>
                  <a:lnTo>
                    <a:pt x="948" y="1390"/>
                  </a:lnTo>
                  <a:lnTo>
                    <a:pt x="947" y="1379"/>
                  </a:lnTo>
                  <a:lnTo>
                    <a:pt x="947" y="156"/>
                  </a:lnTo>
                  <a:close/>
                  <a:moveTo>
                    <a:pt x="1247" y="580"/>
                  </a:moveTo>
                  <a:lnTo>
                    <a:pt x="1403" y="413"/>
                  </a:lnTo>
                  <a:lnTo>
                    <a:pt x="1367" y="379"/>
                  </a:lnTo>
                  <a:lnTo>
                    <a:pt x="1211" y="547"/>
                  </a:lnTo>
                  <a:lnTo>
                    <a:pt x="1247" y="58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1" name="Freeform 10">
              <a:extLst>
                <a:ext uri="{FF2B5EF4-FFF2-40B4-BE49-F238E27FC236}">
                  <a16:creationId xmlns:a16="http://schemas.microsoft.com/office/drawing/2014/main" id="{BD57CA29-4D9D-4BCF-8502-2C027143EAF3}"/>
                </a:ext>
              </a:extLst>
            </p:cNvPr>
            <p:cNvSpPr>
              <a:spLocks/>
            </p:cNvSpPr>
            <p:nvPr/>
          </p:nvSpPr>
          <p:spPr bwMode="auto">
            <a:xfrm>
              <a:off x="1841500" y="1768476"/>
              <a:ext cx="368300" cy="542925"/>
            </a:xfrm>
            <a:custGeom>
              <a:avLst/>
              <a:gdLst>
                <a:gd name="T0" fmla="*/ 620 w 1158"/>
                <a:gd name="T1" fmla="*/ 1625 h 1709"/>
                <a:gd name="T2" fmla="*/ 420 w 1158"/>
                <a:gd name="T3" fmla="*/ 1395 h 1709"/>
                <a:gd name="T4" fmla="*/ 166 w 1158"/>
                <a:gd name="T5" fmla="*/ 1097 h 1709"/>
                <a:gd name="T6" fmla="*/ 125 w 1158"/>
                <a:gd name="T7" fmla="*/ 1011 h 1709"/>
                <a:gd name="T8" fmla="*/ 100 w 1158"/>
                <a:gd name="T9" fmla="*/ 908 h 1709"/>
                <a:gd name="T10" fmla="*/ 87 w 1158"/>
                <a:gd name="T11" fmla="*/ 788 h 1709"/>
                <a:gd name="T12" fmla="*/ 110 w 1158"/>
                <a:gd name="T13" fmla="*/ 101 h 1709"/>
                <a:gd name="T14" fmla="*/ 149 w 1158"/>
                <a:gd name="T15" fmla="*/ 141 h 1709"/>
                <a:gd name="T16" fmla="*/ 324 w 1158"/>
                <a:gd name="T17" fmla="*/ 673 h 1709"/>
                <a:gd name="T18" fmla="*/ 316 w 1158"/>
                <a:gd name="T19" fmla="*/ 685 h 1709"/>
                <a:gd name="T20" fmla="*/ 299 w 1158"/>
                <a:gd name="T21" fmla="*/ 719 h 1709"/>
                <a:gd name="T22" fmla="*/ 285 w 1158"/>
                <a:gd name="T23" fmla="*/ 814 h 1709"/>
                <a:gd name="T24" fmla="*/ 290 w 1158"/>
                <a:gd name="T25" fmla="*/ 863 h 1709"/>
                <a:gd name="T26" fmla="*/ 317 w 1158"/>
                <a:gd name="T27" fmla="*/ 929 h 1709"/>
                <a:gd name="T28" fmla="*/ 642 w 1158"/>
                <a:gd name="T29" fmla="*/ 1242 h 1709"/>
                <a:gd name="T30" fmla="*/ 354 w 1158"/>
                <a:gd name="T31" fmla="*/ 904 h 1709"/>
                <a:gd name="T32" fmla="*/ 332 w 1158"/>
                <a:gd name="T33" fmla="*/ 854 h 1709"/>
                <a:gd name="T34" fmla="*/ 329 w 1158"/>
                <a:gd name="T35" fmla="*/ 814 h 1709"/>
                <a:gd name="T36" fmla="*/ 341 w 1158"/>
                <a:gd name="T37" fmla="*/ 732 h 1709"/>
                <a:gd name="T38" fmla="*/ 355 w 1158"/>
                <a:gd name="T39" fmla="*/ 705 h 1709"/>
                <a:gd name="T40" fmla="*/ 389 w 1158"/>
                <a:gd name="T41" fmla="*/ 682 h 1709"/>
                <a:gd name="T42" fmla="*/ 412 w 1158"/>
                <a:gd name="T43" fmla="*/ 673 h 1709"/>
                <a:gd name="T44" fmla="*/ 697 w 1158"/>
                <a:gd name="T45" fmla="*/ 975 h 1709"/>
                <a:gd name="T46" fmla="*/ 757 w 1158"/>
                <a:gd name="T47" fmla="*/ 995 h 1709"/>
                <a:gd name="T48" fmla="*/ 845 w 1158"/>
                <a:gd name="T49" fmla="*/ 1037 h 1709"/>
                <a:gd name="T50" fmla="*/ 915 w 1158"/>
                <a:gd name="T51" fmla="*/ 1091 h 1709"/>
                <a:gd name="T52" fmla="*/ 971 w 1158"/>
                <a:gd name="T53" fmla="*/ 1152 h 1709"/>
                <a:gd name="T54" fmla="*/ 1012 w 1158"/>
                <a:gd name="T55" fmla="*/ 1219 h 1709"/>
                <a:gd name="T56" fmla="*/ 1053 w 1158"/>
                <a:gd name="T57" fmla="*/ 1328 h 1709"/>
                <a:gd name="T58" fmla="*/ 1071 w 1158"/>
                <a:gd name="T59" fmla="*/ 1473 h 1709"/>
                <a:gd name="T60" fmla="*/ 1158 w 1158"/>
                <a:gd name="T61" fmla="*/ 1473 h 1709"/>
                <a:gd name="T62" fmla="*/ 1138 w 1158"/>
                <a:gd name="T63" fmla="*/ 1308 h 1709"/>
                <a:gd name="T64" fmla="*/ 1110 w 1158"/>
                <a:gd name="T65" fmla="*/ 1224 h 1709"/>
                <a:gd name="T66" fmla="*/ 1068 w 1158"/>
                <a:gd name="T67" fmla="*/ 1143 h 1709"/>
                <a:gd name="T68" fmla="*/ 1012 w 1158"/>
                <a:gd name="T69" fmla="*/ 1067 h 1709"/>
                <a:gd name="T70" fmla="*/ 940 w 1158"/>
                <a:gd name="T71" fmla="*/ 999 h 1709"/>
                <a:gd name="T72" fmla="*/ 851 w 1158"/>
                <a:gd name="T73" fmla="*/ 941 h 1709"/>
                <a:gd name="T74" fmla="*/ 743 w 1158"/>
                <a:gd name="T75" fmla="*/ 898 h 1709"/>
                <a:gd name="T76" fmla="*/ 495 w 1158"/>
                <a:gd name="T77" fmla="*/ 633 h 1709"/>
                <a:gd name="T78" fmla="*/ 407 w 1158"/>
                <a:gd name="T79" fmla="*/ 571 h 1709"/>
                <a:gd name="T80" fmla="*/ 244 w 1158"/>
                <a:gd name="T81" fmla="*/ 128 h 1709"/>
                <a:gd name="T82" fmla="*/ 200 w 1158"/>
                <a:gd name="T83" fmla="*/ 68 h 1709"/>
                <a:gd name="T84" fmla="*/ 165 w 1158"/>
                <a:gd name="T85" fmla="*/ 34 h 1709"/>
                <a:gd name="T86" fmla="*/ 99 w 1158"/>
                <a:gd name="T87" fmla="*/ 3 h 1709"/>
                <a:gd name="T88" fmla="*/ 64 w 1158"/>
                <a:gd name="T89" fmla="*/ 2 h 1709"/>
                <a:gd name="T90" fmla="*/ 0 w 1158"/>
                <a:gd name="T91" fmla="*/ 27 h 1709"/>
                <a:gd name="T92" fmla="*/ 2 w 1158"/>
                <a:gd name="T93" fmla="*/ 829 h 1709"/>
                <a:gd name="T94" fmla="*/ 25 w 1158"/>
                <a:gd name="T95" fmla="*/ 979 h 1709"/>
                <a:gd name="T96" fmla="*/ 66 w 1158"/>
                <a:gd name="T97" fmla="*/ 1096 h 1709"/>
                <a:gd name="T98" fmla="*/ 134 w 1158"/>
                <a:gd name="T99" fmla="*/ 1193 h 1709"/>
                <a:gd name="T100" fmla="*/ 544 w 1158"/>
                <a:gd name="T101" fmla="*/ 167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8" h="1709">
                  <a:moveTo>
                    <a:pt x="544" y="1709"/>
                  </a:moveTo>
                  <a:lnTo>
                    <a:pt x="631" y="1709"/>
                  </a:lnTo>
                  <a:lnTo>
                    <a:pt x="631" y="1638"/>
                  </a:lnTo>
                  <a:lnTo>
                    <a:pt x="620" y="1625"/>
                  </a:lnTo>
                  <a:lnTo>
                    <a:pt x="620" y="1625"/>
                  </a:lnTo>
                  <a:lnTo>
                    <a:pt x="559" y="1555"/>
                  </a:lnTo>
                  <a:lnTo>
                    <a:pt x="420" y="1395"/>
                  </a:lnTo>
                  <a:lnTo>
                    <a:pt x="420" y="1395"/>
                  </a:lnTo>
                  <a:lnTo>
                    <a:pt x="266" y="1217"/>
                  </a:lnTo>
                  <a:lnTo>
                    <a:pt x="206" y="1145"/>
                  </a:lnTo>
                  <a:lnTo>
                    <a:pt x="166" y="1097"/>
                  </a:lnTo>
                  <a:lnTo>
                    <a:pt x="166" y="1097"/>
                  </a:lnTo>
                  <a:lnTo>
                    <a:pt x="155" y="1078"/>
                  </a:lnTo>
                  <a:lnTo>
                    <a:pt x="144" y="1057"/>
                  </a:lnTo>
                  <a:lnTo>
                    <a:pt x="134" y="1035"/>
                  </a:lnTo>
                  <a:lnTo>
                    <a:pt x="125" y="1011"/>
                  </a:lnTo>
                  <a:lnTo>
                    <a:pt x="117" y="985"/>
                  </a:lnTo>
                  <a:lnTo>
                    <a:pt x="110" y="959"/>
                  </a:lnTo>
                  <a:lnTo>
                    <a:pt x="105" y="932"/>
                  </a:lnTo>
                  <a:lnTo>
                    <a:pt x="100" y="908"/>
                  </a:lnTo>
                  <a:lnTo>
                    <a:pt x="100" y="908"/>
                  </a:lnTo>
                  <a:lnTo>
                    <a:pt x="94" y="860"/>
                  </a:lnTo>
                  <a:lnTo>
                    <a:pt x="90" y="823"/>
                  </a:lnTo>
                  <a:lnTo>
                    <a:pt x="87" y="788"/>
                  </a:lnTo>
                  <a:lnTo>
                    <a:pt x="87" y="89"/>
                  </a:lnTo>
                  <a:lnTo>
                    <a:pt x="87" y="89"/>
                  </a:lnTo>
                  <a:lnTo>
                    <a:pt x="99" y="94"/>
                  </a:lnTo>
                  <a:lnTo>
                    <a:pt x="110" y="101"/>
                  </a:lnTo>
                  <a:lnTo>
                    <a:pt x="124" y="113"/>
                  </a:lnTo>
                  <a:lnTo>
                    <a:pt x="135" y="125"/>
                  </a:lnTo>
                  <a:lnTo>
                    <a:pt x="135" y="125"/>
                  </a:lnTo>
                  <a:lnTo>
                    <a:pt x="149" y="141"/>
                  </a:lnTo>
                  <a:lnTo>
                    <a:pt x="159" y="156"/>
                  </a:lnTo>
                  <a:lnTo>
                    <a:pt x="159" y="156"/>
                  </a:lnTo>
                  <a:lnTo>
                    <a:pt x="166" y="166"/>
                  </a:lnTo>
                  <a:lnTo>
                    <a:pt x="324" y="673"/>
                  </a:lnTo>
                  <a:lnTo>
                    <a:pt x="324" y="673"/>
                  </a:lnTo>
                  <a:lnTo>
                    <a:pt x="324" y="675"/>
                  </a:lnTo>
                  <a:lnTo>
                    <a:pt x="324" y="675"/>
                  </a:lnTo>
                  <a:lnTo>
                    <a:pt x="316" y="685"/>
                  </a:lnTo>
                  <a:lnTo>
                    <a:pt x="310" y="695"/>
                  </a:lnTo>
                  <a:lnTo>
                    <a:pt x="304" y="707"/>
                  </a:lnTo>
                  <a:lnTo>
                    <a:pt x="299" y="719"/>
                  </a:lnTo>
                  <a:lnTo>
                    <a:pt x="299" y="719"/>
                  </a:lnTo>
                  <a:lnTo>
                    <a:pt x="295" y="737"/>
                  </a:lnTo>
                  <a:lnTo>
                    <a:pt x="290" y="759"/>
                  </a:lnTo>
                  <a:lnTo>
                    <a:pt x="286" y="785"/>
                  </a:lnTo>
                  <a:lnTo>
                    <a:pt x="285" y="814"/>
                  </a:lnTo>
                  <a:lnTo>
                    <a:pt x="285" y="814"/>
                  </a:lnTo>
                  <a:lnTo>
                    <a:pt x="285" y="829"/>
                  </a:lnTo>
                  <a:lnTo>
                    <a:pt x="286" y="845"/>
                  </a:lnTo>
                  <a:lnTo>
                    <a:pt x="290" y="863"/>
                  </a:lnTo>
                  <a:lnTo>
                    <a:pt x="294" y="879"/>
                  </a:lnTo>
                  <a:lnTo>
                    <a:pt x="300" y="896"/>
                  </a:lnTo>
                  <a:lnTo>
                    <a:pt x="307" y="913"/>
                  </a:lnTo>
                  <a:lnTo>
                    <a:pt x="317" y="929"/>
                  </a:lnTo>
                  <a:lnTo>
                    <a:pt x="329" y="944"/>
                  </a:lnTo>
                  <a:lnTo>
                    <a:pt x="329" y="944"/>
                  </a:lnTo>
                  <a:lnTo>
                    <a:pt x="610" y="1271"/>
                  </a:lnTo>
                  <a:lnTo>
                    <a:pt x="642" y="1242"/>
                  </a:lnTo>
                  <a:lnTo>
                    <a:pt x="642" y="1242"/>
                  </a:lnTo>
                  <a:lnTo>
                    <a:pt x="362" y="915"/>
                  </a:lnTo>
                  <a:lnTo>
                    <a:pt x="362" y="915"/>
                  </a:lnTo>
                  <a:lnTo>
                    <a:pt x="354" y="904"/>
                  </a:lnTo>
                  <a:lnTo>
                    <a:pt x="346" y="891"/>
                  </a:lnTo>
                  <a:lnTo>
                    <a:pt x="340" y="879"/>
                  </a:lnTo>
                  <a:lnTo>
                    <a:pt x="335" y="866"/>
                  </a:lnTo>
                  <a:lnTo>
                    <a:pt x="332" y="854"/>
                  </a:lnTo>
                  <a:lnTo>
                    <a:pt x="330" y="840"/>
                  </a:lnTo>
                  <a:lnTo>
                    <a:pt x="329" y="826"/>
                  </a:lnTo>
                  <a:lnTo>
                    <a:pt x="329" y="814"/>
                  </a:lnTo>
                  <a:lnTo>
                    <a:pt x="329" y="814"/>
                  </a:lnTo>
                  <a:lnTo>
                    <a:pt x="330" y="789"/>
                  </a:lnTo>
                  <a:lnTo>
                    <a:pt x="332" y="767"/>
                  </a:lnTo>
                  <a:lnTo>
                    <a:pt x="336" y="747"/>
                  </a:lnTo>
                  <a:lnTo>
                    <a:pt x="341" y="732"/>
                  </a:lnTo>
                  <a:lnTo>
                    <a:pt x="341" y="732"/>
                  </a:lnTo>
                  <a:lnTo>
                    <a:pt x="345" y="722"/>
                  </a:lnTo>
                  <a:lnTo>
                    <a:pt x="350" y="713"/>
                  </a:lnTo>
                  <a:lnTo>
                    <a:pt x="355" y="705"/>
                  </a:lnTo>
                  <a:lnTo>
                    <a:pt x="362" y="698"/>
                  </a:lnTo>
                  <a:lnTo>
                    <a:pt x="371" y="692"/>
                  </a:lnTo>
                  <a:lnTo>
                    <a:pt x="380" y="687"/>
                  </a:lnTo>
                  <a:lnTo>
                    <a:pt x="389" y="682"/>
                  </a:lnTo>
                  <a:lnTo>
                    <a:pt x="399" y="678"/>
                  </a:lnTo>
                  <a:lnTo>
                    <a:pt x="399" y="678"/>
                  </a:lnTo>
                  <a:lnTo>
                    <a:pt x="412" y="673"/>
                  </a:lnTo>
                  <a:lnTo>
                    <a:pt x="412" y="673"/>
                  </a:lnTo>
                  <a:lnTo>
                    <a:pt x="556" y="828"/>
                  </a:lnTo>
                  <a:lnTo>
                    <a:pt x="633" y="909"/>
                  </a:lnTo>
                  <a:lnTo>
                    <a:pt x="690" y="966"/>
                  </a:lnTo>
                  <a:lnTo>
                    <a:pt x="697" y="975"/>
                  </a:lnTo>
                  <a:lnTo>
                    <a:pt x="707" y="977"/>
                  </a:lnTo>
                  <a:lnTo>
                    <a:pt x="707" y="977"/>
                  </a:lnTo>
                  <a:lnTo>
                    <a:pt x="733" y="986"/>
                  </a:lnTo>
                  <a:lnTo>
                    <a:pt x="757" y="995"/>
                  </a:lnTo>
                  <a:lnTo>
                    <a:pt x="781" y="1005"/>
                  </a:lnTo>
                  <a:lnTo>
                    <a:pt x="803" y="1015"/>
                  </a:lnTo>
                  <a:lnTo>
                    <a:pt x="825" y="1026"/>
                  </a:lnTo>
                  <a:lnTo>
                    <a:pt x="845" y="1037"/>
                  </a:lnTo>
                  <a:lnTo>
                    <a:pt x="863" y="1050"/>
                  </a:lnTo>
                  <a:lnTo>
                    <a:pt x="882" y="1064"/>
                  </a:lnTo>
                  <a:lnTo>
                    <a:pt x="898" y="1077"/>
                  </a:lnTo>
                  <a:lnTo>
                    <a:pt x="915" y="1091"/>
                  </a:lnTo>
                  <a:lnTo>
                    <a:pt x="930" y="1106"/>
                  </a:lnTo>
                  <a:lnTo>
                    <a:pt x="945" y="1121"/>
                  </a:lnTo>
                  <a:lnTo>
                    <a:pt x="958" y="1137"/>
                  </a:lnTo>
                  <a:lnTo>
                    <a:pt x="971" y="1152"/>
                  </a:lnTo>
                  <a:lnTo>
                    <a:pt x="982" y="1170"/>
                  </a:lnTo>
                  <a:lnTo>
                    <a:pt x="993" y="1186"/>
                  </a:lnTo>
                  <a:lnTo>
                    <a:pt x="1003" y="1203"/>
                  </a:lnTo>
                  <a:lnTo>
                    <a:pt x="1012" y="1219"/>
                  </a:lnTo>
                  <a:lnTo>
                    <a:pt x="1021" y="1237"/>
                  </a:lnTo>
                  <a:lnTo>
                    <a:pt x="1028" y="1256"/>
                  </a:lnTo>
                  <a:lnTo>
                    <a:pt x="1042" y="1292"/>
                  </a:lnTo>
                  <a:lnTo>
                    <a:pt x="1053" y="1328"/>
                  </a:lnTo>
                  <a:lnTo>
                    <a:pt x="1061" y="1364"/>
                  </a:lnTo>
                  <a:lnTo>
                    <a:pt x="1067" y="1400"/>
                  </a:lnTo>
                  <a:lnTo>
                    <a:pt x="1070" y="1438"/>
                  </a:lnTo>
                  <a:lnTo>
                    <a:pt x="1071" y="1473"/>
                  </a:lnTo>
                  <a:lnTo>
                    <a:pt x="1071" y="1709"/>
                  </a:lnTo>
                  <a:lnTo>
                    <a:pt x="1158" y="1709"/>
                  </a:lnTo>
                  <a:lnTo>
                    <a:pt x="1158" y="1473"/>
                  </a:lnTo>
                  <a:lnTo>
                    <a:pt x="1158" y="1473"/>
                  </a:lnTo>
                  <a:lnTo>
                    <a:pt x="1157" y="1433"/>
                  </a:lnTo>
                  <a:lnTo>
                    <a:pt x="1153" y="1392"/>
                  </a:lnTo>
                  <a:lnTo>
                    <a:pt x="1147" y="1351"/>
                  </a:lnTo>
                  <a:lnTo>
                    <a:pt x="1138" y="1308"/>
                  </a:lnTo>
                  <a:lnTo>
                    <a:pt x="1132" y="1287"/>
                  </a:lnTo>
                  <a:lnTo>
                    <a:pt x="1126" y="1266"/>
                  </a:lnTo>
                  <a:lnTo>
                    <a:pt x="1118" y="1246"/>
                  </a:lnTo>
                  <a:lnTo>
                    <a:pt x="1110" y="1224"/>
                  </a:lnTo>
                  <a:lnTo>
                    <a:pt x="1101" y="1203"/>
                  </a:lnTo>
                  <a:lnTo>
                    <a:pt x="1091" y="1183"/>
                  </a:lnTo>
                  <a:lnTo>
                    <a:pt x="1081" y="1163"/>
                  </a:lnTo>
                  <a:lnTo>
                    <a:pt x="1068" y="1143"/>
                  </a:lnTo>
                  <a:lnTo>
                    <a:pt x="1056" y="1123"/>
                  </a:lnTo>
                  <a:lnTo>
                    <a:pt x="1042" y="1105"/>
                  </a:lnTo>
                  <a:lnTo>
                    <a:pt x="1028" y="1085"/>
                  </a:lnTo>
                  <a:lnTo>
                    <a:pt x="1012" y="1067"/>
                  </a:lnTo>
                  <a:lnTo>
                    <a:pt x="996" y="1049"/>
                  </a:lnTo>
                  <a:lnTo>
                    <a:pt x="978" y="1032"/>
                  </a:lnTo>
                  <a:lnTo>
                    <a:pt x="960" y="1015"/>
                  </a:lnTo>
                  <a:lnTo>
                    <a:pt x="940" y="999"/>
                  </a:lnTo>
                  <a:lnTo>
                    <a:pt x="920" y="984"/>
                  </a:lnTo>
                  <a:lnTo>
                    <a:pt x="897" y="969"/>
                  </a:lnTo>
                  <a:lnTo>
                    <a:pt x="875" y="955"/>
                  </a:lnTo>
                  <a:lnTo>
                    <a:pt x="851" y="941"/>
                  </a:lnTo>
                  <a:lnTo>
                    <a:pt x="826" y="929"/>
                  </a:lnTo>
                  <a:lnTo>
                    <a:pt x="800" y="918"/>
                  </a:lnTo>
                  <a:lnTo>
                    <a:pt x="772" y="908"/>
                  </a:lnTo>
                  <a:lnTo>
                    <a:pt x="743" y="898"/>
                  </a:lnTo>
                  <a:lnTo>
                    <a:pt x="743" y="898"/>
                  </a:lnTo>
                  <a:lnTo>
                    <a:pt x="671" y="823"/>
                  </a:lnTo>
                  <a:lnTo>
                    <a:pt x="578" y="724"/>
                  </a:lnTo>
                  <a:lnTo>
                    <a:pt x="495" y="633"/>
                  </a:lnTo>
                  <a:lnTo>
                    <a:pt x="446" y="583"/>
                  </a:lnTo>
                  <a:lnTo>
                    <a:pt x="430" y="567"/>
                  </a:lnTo>
                  <a:lnTo>
                    <a:pt x="407" y="571"/>
                  </a:lnTo>
                  <a:lnTo>
                    <a:pt x="407" y="571"/>
                  </a:lnTo>
                  <a:lnTo>
                    <a:pt x="396" y="573"/>
                  </a:lnTo>
                  <a:lnTo>
                    <a:pt x="384" y="576"/>
                  </a:lnTo>
                  <a:lnTo>
                    <a:pt x="246" y="131"/>
                  </a:lnTo>
                  <a:lnTo>
                    <a:pt x="244" y="128"/>
                  </a:lnTo>
                  <a:lnTo>
                    <a:pt x="244" y="128"/>
                  </a:lnTo>
                  <a:lnTo>
                    <a:pt x="231" y="109"/>
                  </a:lnTo>
                  <a:lnTo>
                    <a:pt x="219" y="89"/>
                  </a:lnTo>
                  <a:lnTo>
                    <a:pt x="200" y="68"/>
                  </a:lnTo>
                  <a:lnTo>
                    <a:pt x="200" y="68"/>
                  </a:lnTo>
                  <a:lnTo>
                    <a:pt x="190" y="57"/>
                  </a:lnTo>
                  <a:lnTo>
                    <a:pt x="177" y="45"/>
                  </a:lnTo>
                  <a:lnTo>
                    <a:pt x="165" y="34"/>
                  </a:lnTo>
                  <a:lnTo>
                    <a:pt x="151" y="24"/>
                  </a:lnTo>
                  <a:lnTo>
                    <a:pt x="135" y="14"/>
                  </a:lnTo>
                  <a:lnTo>
                    <a:pt x="117" y="8"/>
                  </a:lnTo>
                  <a:lnTo>
                    <a:pt x="99" y="3"/>
                  </a:lnTo>
                  <a:lnTo>
                    <a:pt x="89" y="2"/>
                  </a:lnTo>
                  <a:lnTo>
                    <a:pt x="77" y="0"/>
                  </a:lnTo>
                  <a:lnTo>
                    <a:pt x="77" y="0"/>
                  </a:lnTo>
                  <a:lnTo>
                    <a:pt x="64" y="2"/>
                  </a:lnTo>
                  <a:lnTo>
                    <a:pt x="50" y="4"/>
                  </a:lnTo>
                  <a:lnTo>
                    <a:pt x="36" y="8"/>
                  </a:lnTo>
                  <a:lnTo>
                    <a:pt x="24" y="14"/>
                  </a:lnTo>
                  <a:lnTo>
                    <a:pt x="0" y="27"/>
                  </a:lnTo>
                  <a:lnTo>
                    <a:pt x="0" y="53"/>
                  </a:lnTo>
                  <a:lnTo>
                    <a:pt x="0" y="789"/>
                  </a:lnTo>
                  <a:lnTo>
                    <a:pt x="0" y="789"/>
                  </a:lnTo>
                  <a:lnTo>
                    <a:pt x="2" y="829"/>
                  </a:lnTo>
                  <a:lnTo>
                    <a:pt x="6" y="870"/>
                  </a:lnTo>
                  <a:lnTo>
                    <a:pt x="14" y="921"/>
                  </a:lnTo>
                  <a:lnTo>
                    <a:pt x="19" y="950"/>
                  </a:lnTo>
                  <a:lnTo>
                    <a:pt x="25" y="979"/>
                  </a:lnTo>
                  <a:lnTo>
                    <a:pt x="32" y="1009"/>
                  </a:lnTo>
                  <a:lnTo>
                    <a:pt x="42" y="1039"/>
                  </a:lnTo>
                  <a:lnTo>
                    <a:pt x="54" y="1067"/>
                  </a:lnTo>
                  <a:lnTo>
                    <a:pt x="66" y="1096"/>
                  </a:lnTo>
                  <a:lnTo>
                    <a:pt x="80" y="1123"/>
                  </a:lnTo>
                  <a:lnTo>
                    <a:pt x="97" y="1148"/>
                  </a:lnTo>
                  <a:lnTo>
                    <a:pt x="97" y="1148"/>
                  </a:lnTo>
                  <a:lnTo>
                    <a:pt x="134" y="1193"/>
                  </a:lnTo>
                  <a:lnTo>
                    <a:pt x="186" y="1258"/>
                  </a:lnTo>
                  <a:lnTo>
                    <a:pt x="322" y="1417"/>
                  </a:lnTo>
                  <a:lnTo>
                    <a:pt x="457" y="1571"/>
                  </a:lnTo>
                  <a:lnTo>
                    <a:pt x="544" y="1670"/>
                  </a:lnTo>
                  <a:lnTo>
                    <a:pt x="544" y="170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2" name="Freeform 12">
              <a:extLst>
                <a:ext uri="{FF2B5EF4-FFF2-40B4-BE49-F238E27FC236}">
                  <a16:creationId xmlns:a16="http://schemas.microsoft.com/office/drawing/2014/main" id="{8FEBC572-B0D6-4A0E-8651-BB8873604035}"/>
                </a:ext>
              </a:extLst>
            </p:cNvPr>
            <p:cNvSpPr>
              <a:spLocks/>
            </p:cNvSpPr>
            <p:nvPr/>
          </p:nvSpPr>
          <p:spPr bwMode="auto">
            <a:xfrm>
              <a:off x="2374900" y="1768476"/>
              <a:ext cx="366713" cy="542925"/>
            </a:xfrm>
            <a:custGeom>
              <a:avLst/>
              <a:gdLst>
                <a:gd name="T0" fmla="*/ 1107 w 1157"/>
                <a:gd name="T1" fmla="*/ 4 h 1709"/>
                <a:gd name="T2" fmla="*/ 1070 w 1157"/>
                <a:gd name="T3" fmla="*/ 2 h 1709"/>
                <a:gd name="T4" fmla="*/ 1007 w 1157"/>
                <a:gd name="T5" fmla="*/ 24 h 1709"/>
                <a:gd name="T6" fmla="*/ 957 w 1157"/>
                <a:gd name="T7" fmla="*/ 68 h 1709"/>
                <a:gd name="T8" fmla="*/ 915 w 1157"/>
                <a:gd name="T9" fmla="*/ 128 h 1709"/>
                <a:gd name="T10" fmla="*/ 762 w 1157"/>
                <a:gd name="T11" fmla="*/ 573 h 1709"/>
                <a:gd name="T12" fmla="*/ 712 w 1157"/>
                <a:gd name="T13" fmla="*/ 583 h 1709"/>
                <a:gd name="T14" fmla="*/ 415 w 1157"/>
                <a:gd name="T15" fmla="*/ 898 h 1709"/>
                <a:gd name="T16" fmla="*/ 332 w 1157"/>
                <a:gd name="T17" fmla="*/ 929 h 1709"/>
                <a:gd name="T18" fmla="*/ 239 w 1157"/>
                <a:gd name="T19" fmla="*/ 984 h 1709"/>
                <a:gd name="T20" fmla="*/ 162 w 1157"/>
                <a:gd name="T21" fmla="*/ 1049 h 1709"/>
                <a:gd name="T22" fmla="*/ 102 w 1157"/>
                <a:gd name="T23" fmla="*/ 1123 h 1709"/>
                <a:gd name="T24" fmla="*/ 56 w 1157"/>
                <a:gd name="T25" fmla="*/ 1203 h 1709"/>
                <a:gd name="T26" fmla="*/ 25 w 1157"/>
                <a:gd name="T27" fmla="*/ 1287 h 1709"/>
                <a:gd name="T28" fmla="*/ 0 w 1157"/>
                <a:gd name="T29" fmla="*/ 1433 h 1709"/>
                <a:gd name="T30" fmla="*/ 86 w 1157"/>
                <a:gd name="T31" fmla="*/ 1473 h 1709"/>
                <a:gd name="T32" fmla="*/ 97 w 1157"/>
                <a:gd name="T33" fmla="*/ 1364 h 1709"/>
                <a:gd name="T34" fmla="*/ 136 w 1157"/>
                <a:gd name="T35" fmla="*/ 1237 h 1709"/>
                <a:gd name="T36" fmla="*/ 176 w 1157"/>
                <a:gd name="T37" fmla="*/ 1170 h 1709"/>
                <a:gd name="T38" fmla="*/ 227 w 1157"/>
                <a:gd name="T39" fmla="*/ 1106 h 1709"/>
                <a:gd name="T40" fmla="*/ 295 w 1157"/>
                <a:gd name="T41" fmla="*/ 1050 h 1709"/>
                <a:gd name="T42" fmla="*/ 377 w 1157"/>
                <a:gd name="T43" fmla="*/ 1005 h 1709"/>
                <a:gd name="T44" fmla="*/ 461 w 1157"/>
                <a:gd name="T45" fmla="*/ 975 h 1709"/>
                <a:gd name="T46" fmla="*/ 601 w 1157"/>
                <a:gd name="T47" fmla="*/ 828 h 1709"/>
                <a:gd name="T48" fmla="*/ 760 w 1157"/>
                <a:gd name="T49" fmla="*/ 678 h 1709"/>
                <a:gd name="T50" fmla="*/ 796 w 1157"/>
                <a:gd name="T51" fmla="*/ 698 h 1709"/>
                <a:gd name="T52" fmla="*/ 817 w 1157"/>
                <a:gd name="T53" fmla="*/ 732 h 1709"/>
                <a:gd name="T54" fmla="*/ 828 w 1157"/>
                <a:gd name="T55" fmla="*/ 789 h 1709"/>
                <a:gd name="T56" fmla="*/ 828 w 1157"/>
                <a:gd name="T57" fmla="*/ 840 h 1709"/>
                <a:gd name="T58" fmla="*/ 812 w 1157"/>
                <a:gd name="T59" fmla="*/ 891 h 1709"/>
                <a:gd name="T60" fmla="*/ 516 w 1157"/>
                <a:gd name="T61" fmla="*/ 1242 h 1709"/>
                <a:gd name="T62" fmla="*/ 828 w 1157"/>
                <a:gd name="T63" fmla="*/ 944 h 1709"/>
                <a:gd name="T64" fmla="*/ 863 w 1157"/>
                <a:gd name="T65" fmla="*/ 879 h 1709"/>
                <a:gd name="T66" fmla="*/ 873 w 1157"/>
                <a:gd name="T67" fmla="*/ 813 h 1709"/>
                <a:gd name="T68" fmla="*/ 863 w 1157"/>
                <a:gd name="T69" fmla="*/ 737 h 1709"/>
                <a:gd name="T70" fmla="*/ 848 w 1157"/>
                <a:gd name="T71" fmla="*/ 695 h 1709"/>
                <a:gd name="T72" fmla="*/ 835 w 1157"/>
                <a:gd name="T73" fmla="*/ 673 h 1709"/>
                <a:gd name="T74" fmla="*/ 998 w 1157"/>
                <a:gd name="T75" fmla="*/ 156 h 1709"/>
                <a:gd name="T76" fmla="*/ 1038 w 1157"/>
                <a:gd name="T77" fmla="*/ 109 h 1709"/>
                <a:gd name="T78" fmla="*/ 1063 w 1157"/>
                <a:gd name="T79" fmla="*/ 91 h 1709"/>
                <a:gd name="T80" fmla="*/ 1068 w 1157"/>
                <a:gd name="T81" fmla="*/ 823 h 1709"/>
                <a:gd name="T82" fmla="*/ 1053 w 1157"/>
                <a:gd name="T83" fmla="*/ 932 h 1709"/>
                <a:gd name="T84" fmla="*/ 1025 w 1157"/>
                <a:gd name="T85" fmla="*/ 1035 h 1709"/>
                <a:gd name="T86" fmla="*/ 991 w 1157"/>
                <a:gd name="T87" fmla="*/ 1097 h 1709"/>
                <a:gd name="T88" fmla="*/ 738 w 1157"/>
                <a:gd name="T89" fmla="*/ 1395 h 1709"/>
                <a:gd name="T90" fmla="*/ 527 w 1157"/>
                <a:gd name="T91" fmla="*/ 1709 h 1709"/>
                <a:gd name="T92" fmla="*/ 701 w 1157"/>
                <a:gd name="T93" fmla="*/ 1571 h 1709"/>
                <a:gd name="T94" fmla="*/ 1061 w 1157"/>
                <a:gd name="T95" fmla="*/ 1148 h 1709"/>
                <a:gd name="T96" fmla="*/ 1105 w 1157"/>
                <a:gd name="T97" fmla="*/ 1067 h 1709"/>
                <a:gd name="T98" fmla="*/ 1140 w 1157"/>
                <a:gd name="T99" fmla="*/ 950 h 1709"/>
                <a:gd name="T100" fmla="*/ 1157 w 1157"/>
                <a:gd name="T101" fmla="*/ 790 h 1709"/>
                <a:gd name="T102" fmla="*/ 1135 w 1157"/>
                <a:gd name="T103" fmla="*/ 14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7" h="1709">
                  <a:moveTo>
                    <a:pt x="1135" y="14"/>
                  </a:moveTo>
                  <a:lnTo>
                    <a:pt x="1135" y="14"/>
                  </a:lnTo>
                  <a:lnTo>
                    <a:pt x="1121" y="8"/>
                  </a:lnTo>
                  <a:lnTo>
                    <a:pt x="1107" y="4"/>
                  </a:lnTo>
                  <a:lnTo>
                    <a:pt x="1093" y="2"/>
                  </a:lnTo>
                  <a:lnTo>
                    <a:pt x="1081" y="0"/>
                  </a:lnTo>
                  <a:lnTo>
                    <a:pt x="1081" y="0"/>
                  </a:lnTo>
                  <a:lnTo>
                    <a:pt x="1070" y="2"/>
                  </a:lnTo>
                  <a:lnTo>
                    <a:pt x="1060" y="3"/>
                  </a:lnTo>
                  <a:lnTo>
                    <a:pt x="1041" y="8"/>
                  </a:lnTo>
                  <a:lnTo>
                    <a:pt x="1023" y="14"/>
                  </a:lnTo>
                  <a:lnTo>
                    <a:pt x="1007" y="24"/>
                  </a:lnTo>
                  <a:lnTo>
                    <a:pt x="993" y="34"/>
                  </a:lnTo>
                  <a:lnTo>
                    <a:pt x="980" y="45"/>
                  </a:lnTo>
                  <a:lnTo>
                    <a:pt x="968" y="57"/>
                  </a:lnTo>
                  <a:lnTo>
                    <a:pt x="957" y="68"/>
                  </a:lnTo>
                  <a:lnTo>
                    <a:pt x="957" y="68"/>
                  </a:lnTo>
                  <a:lnTo>
                    <a:pt x="940" y="90"/>
                  </a:lnTo>
                  <a:lnTo>
                    <a:pt x="926" y="109"/>
                  </a:lnTo>
                  <a:lnTo>
                    <a:pt x="915" y="128"/>
                  </a:lnTo>
                  <a:lnTo>
                    <a:pt x="912" y="131"/>
                  </a:lnTo>
                  <a:lnTo>
                    <a:pt x="773" y="576"/>
                  </a:lnTo>
                  <a:lnTo>
                    <a:pt x="773" y="576"/>
                  </a:lnTo>
                  <a:lnTo>
                    <a:pt x="762" y="573"/>
                  </a:lnTo>
                  <a:lnTo>
                    <a:pt x="750" y="571"/>
                  </a:lnTo>
                  <a:lnTo>
                    <a:pt x="728" y="567"/>
                  </a:lnTo>
                  <a:lnTo>
                    <a:pt x="712" y="583"/>
                  </a:lnTo>
                  <a:lnTo>
                    <a:pt x="712" y="583"/>
                  </a:lnTo>
                  <a:lnTo>
                    <a:pt x="663" y="634"/>
                  </a:lnTo>
                  <a:lnTo>
                    <a:pt x="579" y="724"/>
                  </a:lnTo>
                  <a:lnTo>
                    <a:pt x="486" y="823"/>
                  </a:lnTo>
                  <a:lnTo>
                    <a:pt x="415" y="898"/>
                  </a:lnTo>
                  <a:lnTo>
                    <a:pt x="415" y="898"/>
                  </a:lnTo>
                  <a:lnTo>
                    <a:pt x="386" y="908"/>
                  </a:lnTo>
                  <a:lnTo>
                    <a:pt x="359" y="918"/>
                  </a:lnTo>
                  <a:lnTo>
                    <a:pt x="332" y="929"/>
                  </a:lnTo>
                  <a:lnTo>
                    <a:pt x="307" y="941"/>
                  </a:lnTo>
                  <a:lnTo>
                    <a:pt x="284" y="955"/>
                  </a:lnTo>
                  <a:lnTo>
                    <a:pt x="260" y="969"/>
                  </a:lnTo>
                  <a:lnTo>
                    <a:pt x="239" y="984"/>
                  </a:lnTo>
                  <a:lnTo>
                    <a:pt x="217" y="999"/>
                  </a:lnTo>
                  <a:lnTo>
                    <a:pt x="199" y="1015"/>
                  </a:lnTo>
                  <a:lnTo>
                    <a:pt x="180" y="1032"/>
                  </a:lnTo>
                  <a:lnTo>
                    <a:pt x="162" y="1049"/>
                  </a:lnTo>
                  <a:lnTo>
                    <a:pt x="145" y="1067"/>
                  </a:lnTo>
                  <a:lnTo>
                    <a:pt x="130" y="1085"/>
                  </a:lnTo>
                  <a:lnTo>
                    <a:pt x="115" y="1105"/>
                  </a:lnTo>
                  <a:lnTo>
                    <a:pt x="102" y="1123"/>
                  </a:lnTo>
                  <a:lnTo>
                    <a:pt x="89" y="1143"/>
                  </a:lnTo>
                  <a:lnTo>
                    <a:pt x="77" y="1163"/>
                  </a:lnTo>
                  <a:lnTo>
                    <a:pt x="66" y="1183"/>
                  </a:lnTo>
                  <a:lnTo>
                    <a:pt x="56" y="1203"/>
                  </a:lnTo>
                  <a:lnTo>
                    <a:pt x="47" y="1224"/>
                  </a:lnTo>
                  <a:lnTo>
                    <a:pt x="40" y="1246"/>
                  </a:lnTo>
                  <a:lnTo>
                    <a:pt x="32" y="1266"/>
                  </a:lnTo>
                  <a:lnTo>
                    <a:pt x="25" y="1287"/>
                  </a:lnTo>
                  <a:lnTo>
                    <a:pt x="20" y="1308"/>
                  </a:lnTo>
                  <a:lnTo>
                    <a:pt x="10" y="1351"/>
                  </a:lnTo>
                  <a:lnTo>
                    <a:pt x="4" y="1392"/>
                  </a:lnTo>
                  <a:lnTo>
                    <a:pt x="0" y="1433"/>
                  </a:lnTo>
                  <a:lnTo>
                    <a:pt x="0" y="1473"/>
                  </a:lnTo>
                  <a:lnTo>
                    <a:pt x="0" y="1709"/>
                  </a:lnTo>
                  <a:lnTo>
                    <a:pt x="86" y="1709"/>
                  </a:lnTo>
                  <a:lnTo>
                    <a:pt x="86" y="1473"/>
                  </a:lnTo>
                  <a:lnTo>
                    <a:pt x="86" y="1473"/>
                  </a:lnTo>
                  <a:lnTo>
                    <a:pt x="87" y="1438"/>
                  </a:lnTo>
                  <a:lnTo>
                    <a:pt x="91" y="1400"/>
                  </a:lnTo>
                  <a:lnTo>
                    <a:pt x="97" y="1364"/>
                  </a:lnTo>
                  <a:lnTo>
                    <a:pt x="105" y="1328"/>
                  </a:lnTo>
                  <a:lnTo>
                    <a:pt x="116" y="1291"/>
                  </a:lnTo>
                  <a:lnTo>
                    <a:pt x="129" y="1256"/>
                  </a:lnTo>
                  <a:lnTo>
                    <a:pt x="136" y="1237"/>
                  </a:lnTo>
                  <a:lnTo>
                    <a:pt x="145" y="1219"/>
                  </a:lnTo>
                  <a:lnTo>
                    <a:pt x="155" y="1203"/>
                  </a:lnTo>
                  <a:lnTo>
                    <a:pt x="165" y="1186"/>
                  </a:lnTo>
                  <a:lnTo>
                    <a:pt x="176" y="1170"/>
                  </a:lnTo>
                  <a:lnTo>
                    <a:pt x="187" y="1152"/>
                  </a:lnTo>
                  <a:lnTo>
                    <a:pt x="200" y="1137"/>
                  </a:lnTo>
                  <a:lnTo>
                    <a:pt x="214" y="1121"/>
                  </a:lnTo>
                  <a:lnTo>
                    <a:pt x="227" y="1106"/>
                  </a:lnTo>
                  <a:lnTo>
                    <a:pt x="242" y="1091"/>
                  </a:lnTo>
                  <a:lnTo>
                    <a:pt x="259" y="1077"/>
                  </a:lnTo>
                  <a:lnTo>
                    <a:pt x="276" y="1064"/>
                  </a:lnTo>
                  <a:lnTo>
                    <a:pt x="295" y="1050"/>
                  </a:lnTo>
                  <a:lnTo>
                    <a:pt x="314" y="1037"/>
                  </a:lnTo>
                  <a:lnTo>
                    <a:pt x="334" y="1026"/>
                  </a:lnTo>
                  <a:lnTo>
                    <a:pt x="355" y="1015"/>
                  </a:lnTo>
                  <a:lnTo>
                    <a:pt x="377" y="1005"/>
                  </a:lnTo>
                  <a:lnTo>
                    <a:pt x="400" y="995"/>
                  </a:lnTo>
                  <a:lnTo>
                    <a:pt x="425" y="986"/>
                  </a:lnTo>
                  <a:lnTo>
                    <a:pt x="450" y="977"/>
                  </a:lnTo>
                  <a:lnTo>
                    <a:pt x="461" y="975"/>
                  </a:lnTo>
                  <a:lnTo>
                    <a:pt x="469" y="966"/>
                  </a:lnTo>
                  <a:lnTo>
                    <a:pt x="469" y="966"/>
                  </a:lnTo>
                  <a:lnTo>
                    <a:pt x="525" y="909"/>
                  </a:lnTo>
                  <a:lnTo>
                    <a:pt x="601" y="828"/>
                  </a:lnTo>
                  <a:lnTo>
                    <a:pt x="746" y="673"/>
                  </a:lnTo>
                  <a:lnTo>
                    <a:pt x="746" y="673"/>
                  </a:lnTo>
                  <a:lnTo>
                    <a:pt x="760" y="678"/>
                  </a:lnTo>
                  <a:lnTo>
                    <a:pt x="760" y="678"/>
                  </a:lnTo>
                  <a:lnTo>
                    <a:pt x="770" y="682"/>
                  </a:lnTo>
                  <a:lnTo>
                    <a:pt x="778" y="687"/>
                  </a:lnTo>
                  <a:lnTo>
                    <a:pt x="787" y="692"/>
                  </a:lnTo>
                  <a:lnTo>
                    <a:pt x="796" y="698"/>
                  </a:lnTo>
                  <a:lnTo>
                    <a:pt x="802" y="705"/>
                  </a:lnTo>
                  <a:lnTo>
                    <a:pt x="808" y="713"/>
                  </a:lnTo>
                  <a:lnTo>
                    <a:pt x="813" y="722"/>
                  </a:lnTo>
                  <a:lnTo>
                    <a:pt x="817" y="732"/>
                  </a:lnTo>
                  <a:lnTo>
                    <a:pt x="817" y="732"/>
                  </a:lnTo>
                  <a:lnTo>
                    <a:pt x="821" y="747"/>
                  </a:lnTo>
                  <a:lnTo>
                    <a:pt x="826" y="767"/>
                  </a:lnTo>
                  <a:lnTo>
                    <a:pt x="828" y="789"/>
                  </a:lnTo>
                  <a:lnTo>
                    <a:pt x="830" y="813"/>
                  </a:lnTo>
                  <a:lnTo>
                    <a:pt x="830" y="813"/>
                  </a:lnTo>
                  <a:lnTo>
                    <a:pt x="830" y="826"/>
                  </a:lnTo>
                  <a:lnTo>
                    <a:pt x="828" y="840"/>
                  </a:lnTo>
                  <a:lnTo>
                    <a:pt x="826" y="854"/>
                  </a:lnTo>
                  <a:lnTo>
                    <a:pt x="822" y="866"/>
                  </a:lnTo>
                  <a:lnTo>
                    <a:pt x="818" y="879"/>
                  </a:lnTo>
                  <a:lnTo>
                    <a:pt x="812" y="891"/>
                  </a:lnTo>
                  <a:lnTo>
                    <a:pt x="805" y="904"/>
                  </a:lnTo>
                  <a:lnTo>
                    <a:pt x="796" y="915"/>
                  </a:lnTo>
                  <a:lnTo>
                    <a:pt x="796" y="915"/>
                  </a:lnTo>
                  <a:lnTo>
                    <a:pt x="516" y="1242"/>
                  </a:lnTo>
                  <a:lnTo>
                    <a:pt x="549" y="1271"/>
                  </a:lnTo>
                  <a:lnTo>
                    <a:pt x="549" y="1271"/>
                  </a:lnTo>
                  <a:lnTo>
                    <a:pt x="828" y="944"/>
                  </a:lnTo>
                  <a:lnTo>
                    <a:pt x="828" y="944"/>
                  </a:lnTo>
                  <a:lnTo>
                    <a:pt x="841" y="929"/>
                  </a:lnTo>
                  <a:lnTo>
                    <a:pt x="851" y="913"/>
                  </a:lnTo>
                  <a:lnTo>
                    <a:pt x="858" y="896"/>
                  </a:lnTo>
                  <a:lnTo>
                    <a:pt x="863" y="879"/>
                  </a:lnTo>
                  <a:lnTo>
                    <a:pt x="868" y="863"/>
                  </a:lnTo>
                  <a:lnTo>
                    <a:pt x="871" y="845"/>
                  </a:lnTo>
                  <a:lnTo>
                    <a:pt x="872" y="829"/>
                  </a:lnTo>
                  <a:lnTo>
                    <a:pt x="873" y="813"/>
                  </a:lnTo>
                  <a:lnTo>
                    <a:pt x="873" y="813"/>
                  </a:lnTo>
                  <a:lnTo>
                    <a:pt x="872" y="785"/>
                  </a:lnTo>
                  <a:lnTo>
                    <a:pt x="868" y="759"/>
                  </a:lnTo>
                  <a:lnTo>
                    <a:pt x="863" y="737"/>
                  </a:lnTo>
                  <a:lnTo>
                    <a:pt x="858" y="719"/>
                  </a:lnTo>
                  <a:lnTo>
                    <a:pt x="858" y="719"/>
                  </a:lnTo>
                  <a:lnTo>
                    <a:pt x="853" y="707"/>
                  </a:lnTo>
                  <a:lnTo>
                    <a:pt x="848" y="695"/>
                  </a:lnTo>
                  <a:lnTo>
                    <a:pt x="841" y="685"/>
                  </a:lnTo>
                  <a:lnTo>
                    <a:pt x="833" y="675"/>
                  </a:lnTo>
                  <a:lnTo>
                    <a:pt x="833" y="675"/>
                  </a:lnTo>
                  <a:lnTo>
                    <a:pt x="835" y="673"/>
                  </a:lnTo>
                  <a:lnTo>
                    <a:pt x="992" y="166"/>
                  </a:lnTo>
                  <a:lnTo>
                    <a:pt x="992" y="166"/>
                  </a:lnTo>
                  <a:lnTo>
                    <a:pt x="998" y="156"/>
                  </a:lnTo>
                  <a:lnTo>
                    <a:pt x="998" y="156"/>
                  </a:lnTo>
                  <a:lnTo>
                    <a:pt x="1006" y="146"/>
                  </a:lnTo>
                  <a:lnTo>
                    <a:pt x="1016" y="134"/>
                  </a:lnTo>
                  <a:lnTo>
                    <a:pt x="1027" y="121"/>
                  </a:lnTo>
                  <a:lnTo>
                    <a:pt x="1038" y="109"/>
                  </a:lnTo>
                  <a:lnTo>
                    <a:pt x="1038" y="109"/>
                  </a:lnTo>
                  <a:lnTo>
                    <a:pt x="1047" y="101"/>
                  </a:lnTo>
                  <a:lnTo>
                    <a:pt x="1056" y="96"/>
                  </a:lnTo>
                  <a:lnTo>
                    <a:pt x="1063" y="91"/>
                  </a:lnTo>
                  <a:lnTo>
                    <a:pt x="1071" y="89"/>
                  </a:lnTo>
                  <a:lnTo>
                    <a:pt x="1071" y="789"/>
                  </a:lnTo>
                  <a:lnTo>
                    <a:pt x="1071" y="789"/>
                  </a:lnTo>
                  <a:lnTo>
                    <a:pt x="1068" y="823"/>
                  </a:lnTo>
                  <a:lnTo>
                    <a:pt x="1065" y="860"/>
                  </a:lnTo>
                  <a:lnTo>
                    <a:pt x="1058" y="908"/>
                  </a:lnTo>
                  <a:lnTo>
                    <a:pt x="1058" y="908"/>
                  </a:lnTo>
                  <a:lnTo>
                    <a:pt x="1053" y="932"/>
                  </a:lnTo>
                  <a:lnTo>
                    <a:pt x="1048" y="959"/>
                  </a:lnTo>
                  <a:lnTo>
                    <a:pt x="1041" y="985"/>
                  </a:lnTo>
                  <a:lnTo>
                    <a:pt x="1033" y="1011"/>
                  </a:lnTo>
                  <a:lnTo>
                    <a:pt x="1025" y="1035"/>
                  </a:lnTo>
                  <a:lnTo>
                    <a:pt x="1015" y="1059"/>
                  </a:lnTo>
                  <a:lnTo>
                    <a:pt x="1003" y="1078"/>
                  </a:lnTo>
                  <a:lnTo>
                    <a:pt x="991" y="1097"/>
                  </a:lnTo>
                  <a:lnTo>
                    <a:pt x="991" y="1097"/>
                  </a:lnTo>
                  <a:lnTo>
                    <a:pt x="952" y="1145"/>
                  </a:lnTo>
                  <a:lnTo>
                    <a:pt x="892" y="1217"/>
                  </a:lnTo>
                  <a:lnTo>
                    <a:pt x="738" y="1395"/>
                  </a:lnTo>
                  <a:lnTo>
                    <a:pt x="738" y="1395"/>
                  </a:lnTo>
                  <a:lnTo>
                    <a:pt x="598" y="1555"/>
                  </a:lnTo>
                  <a:lnTo>
                    <a:pt x="537" y="1625"/>
                  </a:lnTo>
                  <a:lnTo>
                    <a:pt x="527" y="1638"/>
                  </a:lnTo>
                  <a:lnTo>
                    <a:pt x="527" y="1709"/>
                  </a:lnTo>
                  <a:lnTo>
                    <a:pt x="613" y="1709"/>
                  </a:lnTo>
                  <a:lnTo>
                    <a:pt x="613" y="1670"/>
                  </a:lnTo>
                  <a:lnTo>
                    <a:pt x="613" y="1670"/>
                  </a:lnTo>
                  <a:lnTo>
                    <a:pt x="701" y="1571"/>
                  </a:lnTo>
                  <a:lnTo>
                    <a:pt x="836" y="1417"/>
                  </a:lnTo>
                  <a:lnTo>
                    <a:pt x="971" y="1258"/>
                  </a:lnTo>
                  <a:lnTo>
                    <a:pt x="1025" y="1193"/>
                  </a:lnTo>
                  <a:lnTo>
                    <a:pt x="1061" y="1148"/>
                  </a:lnTo>
                  <a:lnTo>
                    <a:pt x="1061" y="1148"/>
                  </a:lnTo>
                  <a:lnTo>
                    <a:pt x="1077" y="1123"/>
                  </a:lnTo>
                  <a:lnTo>
                    <a:pt x="1092" y="1096"/>
                  </a:lnTo>
                  <a:lnTo>
                    <a:pt x="1105" y="1067"/>
                  </a:lnTo>
                  <a:lnTo>
                    <a:pt x="1116" y="1039"/>
                  </a:lnTo>
                  <a:lnTo>
                    <a:pt x="1125" y="1009"/>
                  </a:lnTo>
                  <a:lnTo>
                    <a:pt x="1132" y="979"/>
                  </a:lnTo>
                  <a:lnTo>
                    <a:pt x="1140" y="950"/>
                  </a:lnTo>
                  <a:lnTo>
                    <a:pt x="1145" y="921"/>
                  </a:lnTo>
                  <a:lnTo>
                    <a:pt x="1151" y="870"/>
                  </a:lnTo>
                  <a:lnTo>
                    <a:pt x="1155" y="829"/>
                  </a:lnTo>
                  <a:lnTo>
                    <a:pt x="1157" y="790"/>
                  </a:lnTo>
                  <a:lnTo>
                    <a:pt x="1157" y="790"/>
                  </a:lnTo>
                  <a:lnTo>
                    <a:pt x="1157" y="53"/>
                  </a:lnTo>
                  <a:lnTo>
                    <a:pt x="1157" y="27"/>
                  </a:lnTo>
                  <a:lnTo>
                    <a:pt x="1135" y="1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grpSp>
      <p:sp>
        <p:nvSpPr>
          <p:cNvPr id="45" name="Freeform 30">
            <a:extLst>
              <a:ext uri="{FF2B5EF4-FFF2-40B4-BE49-F238E27FC236}">
                <a16:creationId xmlns:a16="http://schemas.microsoft.com/office/drawing/2014/main" id="{B218AB35-2A54-4496-A9CC-C822564D8CAE}"/>
              </a:ext>
            </a:extLst>
          </p:cNvPr>
          <p:cNvSpPr>
            <a:spLocks noChangeAspect="1" noEditPoints="1"/>
          </p:cNvSpPr>
          <p:nvPr/>
        </p:nvSpPr>
        <p:spPr bwMode="auto">
          <a:xfrm>
            <a:off x="561943" y="2687560"/>
            <a:ext cx="474536" cy="237683"/>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6" name="Freeform 79">
            <a:extLst>
              <a:ext uri="{FF2B5EF4-FFF2-40B4-BE49-F238E27FC236}">
                <a16:creationId xmlns:a16="http://schemas.microsoft.com/office/drawing/2014/main" id="{0CC1851C-BD6A-4DF5-8396-94B5AF5F643D}"/>
              </a:ext>
            </a:extLst>
          </p:cNvPr>
          <p:cNvSpPr>
            <a:spLocks noChangeAspect="1"/>
          </p:cNvSpPr>
          <p:nvPr/>
        </p:nvSpPr>
        <p:spPr bwMode="auto">
          <a:xfrm>
            <a:off x="360775" y="299749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7" name="TextBox 46">
            <a:extLst>
              <a:ext uri="{FF2B5EF4-FFF2-40B4-BE49-F238E27FC236}">
                <a16:creationId xmlns:a16="http://schemas.microsoft.com/office/drawing/2014/main" id="{90463254-88C1-419D-8DDB-E0DA1141D7BA}"/>
              </a:ext>
            </a:extLst>
          </p:cNvPr>
          <p:cNvSpPr txBox="1"/>
          <p:nvPr/>
        </p:nvSpPr>
        <p:spPr>
          <a:xfrm>
            <a:off x="799211" y="2727933"/>
            <a:ext cx="4564359" cy="193899"/>
          </a:xfrm>
          <a:prstGeom prst="rect">
            <a:avLst/>
          </a:prstGeom>
          <a:noFill/>
        </p:spPr>
        <p:txBody>
          <a:bodyPr wrap="square" lIns="0" tIns="36576" rIns="0" bIns="0" rtlCol="0">
            <a:spAutoFit/>
          </a:bodyPr>
          <a:lstStyle/>
          <a:p>
            <a:pPr marL="356616" marR="0" lvl="0" indent="-356616" algn="l" defTabSz="914400" rtl="0" eaLnBrk="1" fontAlgn="auto" latinLnBrk="0" hangingPunct="1">
              <a:lnSpc>
                <a:spcPct val="85000"/>
              </a:lnSpc>
              <a:spcBef>
                <a:spcPts val="0"/>
              </a:spcBef>
              <a:spcAft>
                <a:spcPts val="600"/>
              </a:spcAft>
              <a:buClr>
                <a:srgbClr val="27ACAA"/>
              </a:buClr>
              <a:buSzPct val="70000"/>
              <a:buFont typeface="Arial" panose="020B0604020202020204" pitchFamily="34" charset="0"/>
              <a:buChar char="•"/>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Bauskas novada administratīvais centrs (Bauskas pilsēta)</a:t>
            </a:r>
          </a:p>
        </p:txBody>
      </p:sp>
      <p:sp>
        <p:nvSpPr>
          <p:cNvPr id="49" name="Freeform 79">
            <a:extLst>
              <a:ext uri="{FF2B5EF4-FFF2-40B4-BE49-F238E27FC236}">
                <a16:creationId xmlns:a16="http://schemas.microsoft.com/office/drawing/2014/main" id="{5F2DBB18-55E9-4E0A-A233-1FD7E8650610}"/>
              </a:ext>
            </a:extLst>
          </p:cNvPr>
          <p:cNvSpPr>
            <a:spLocks noChangeAspect="1"/>
          </p:cNvSpPr>
          <p:nvPr/>
        </p:nvSpPr>
        <p:spPr bwMode="auto">
          <a:xfrm>
            <a:off x="362462" y="423299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1" name="Freeform 79">
            <a:extLst>
              <a:ext uri="{FF2B5EF4-FFF2-40B4-BE49-F238E27FC236}">
                <a16:creationId xmlns:a16="http://schemas.microsoft.com/office/drawing/2014/main" id="{7E6EBEBB-D36F-4B30-A5C8-DB0B6FBD1A8F}"/>
              </a:ext>
            </a:extLst>
          </p:cNvPr>
          <p:cNvSpPr>
            <a:spLocks noChangeAspect="1"/>
          </p:cNvSpPr>
          <p:nvPr/>
        </p:nvSpPr>
        <p:spPr bwMode="auto">
          <a:xfrm>
            <a:off x="2976085" y="301190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83" name="TextBox 82">
            <a:extLst>
              <a:ext uri="{FF2B5EF4-FFF2-40B4-BE49-F238E27FC236}">
                <a16:creationId xmlns:a16="http://schemas.microsoft.com/office/drawing/2014/main" id="{0826A59B-DE7A-48D9-8A7C-20225488FF98}"/>
              </a:ext>
            </a:extLst>
          </p:cNvPr>
          <p:cNvSpPr txBox="1"/>
          <p:nvPr/>
        </p:nvSpPr>
        <p:spPr>
          <a:xfrm>
            <a:off x="3328035" y="4329956"/>
            <a:ext cx="2104085" cy="1129540"/>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sz="1200">
                <a:solidFill>
                  <a:srgbClr val="2E2E38"/>
                </a:solidFill>
                <a:latin typeface="EYInterstate Light"/>
              </a:defRPr>
            </a:lvl1p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Bauskas pilsētas</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Iecavas pilsētas</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Rundāles pagasta</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Skaistkalnes pagasta</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Vecumnieku pagasta</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VPVKAC</a:t>
            </a:r>
          </a:p>
        </p:txBody>
      </p:sp>
      <p:sp>
        <p:nvSpPr>
          <p:cNvPr id="87" name="Freeform 79">
            <a:extLst>
              <a:ext uri="{FF2B5EF4-FFF2-40B4-BE49-F238E27FC236}">
                <a16:creationId xmlns:a16="http://schemas.microsoft.com/office/drawing/2014/main" id="{119B440D-FE58-4854-8A85-FD30C4CB1ED8}"/>
              </a:ext>
            </a:extLst>
          </p:cNvPr>
          <p:cNvSpPr>
            <a:spLocks noChangeAspect="1"/>
          </p:cNvSpPr>
          <p:nvPr/>
        </p:nvSpPr>
        <p:spPr bwMode="auto">
          <a:xfrm>
            <a:off x="3073853" y="5236721"/>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88" name="Freeform 79">
            <a:extLst>
              <a:ext uri="{FF2B5EF4-FFF2-40B4-BE49-F238E27FC236}">
                <a16:creationId xmlns:a16="http://schemas.microsoft.com/office/drawing/2014/main" id="{8C39FA75-A889-4978-97A9-C2D717C75F2C}"/>
              </a:ext>
            </a:extLst>
          </p:cNvPr>
          <p:cNvSpPr>
            <a:spLocks noChangeAspect="1"/>
          </p:cNvSpPr>
          <p:nvPr/>
        </p:nvSpPr>
        <p:spPr bwMode="auto">
          <a:xfrm>
            <a:off x="3058858" y="4974159"/>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2" name="Freeform 79">
            <a:extLst>
              <a:ext uri="{FF2B5EF4-FFF2-40B4-BE49-F238E27FC236}">
                <a16:creationId xmlns:a16="http://schemas.microsoft.com/office/drawing/2014/main" id="{568EA388-A476-01B4-A0E6-7AF50EDF9F7D}"/>
              </a:ext>
            </a:extLst>
          </p:cNvPr>
          <p:cNvSpPr>
            <a:spLocks noChangeAspect="1"/>
          </p:cNvSpPr>
          <p:nvPr/>
        </p:nvSpPr>
        <p:spPr bwMode="auto">
          <a:xfrm>
            <a:off x="3073853" y="4353942"/>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3" name="Freeform 79">
            <a:extLst>
              <a:ext uri="{FF2B5EF4-FFF2-40B4-BE49-F238E27FC236}">
                <a16:creationId xmlns:a16="http://schemas.microsoft.com/office/drawing/2014/main" id="{6297378E-8BF6-E946-45F0-F5E965084D52}"/>
              </a:ext>
            </a:extLst>
          </p:cNvPr>
          <p:cNvSpPr>
            <a:spLocks noChangeAspect="1"/>
          </p:cNvSpPr>
          <p:nvPr/>
        </p:nvSpPr>
        <p:spPr bwMode="auto">
          <a:xfrm>
            <a:off x="3066499" y="4550933"/>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4" name="Freeform 79">
            <a:extLst>
              <a:ext uri="{FF2B5EF4-FFF2-40B4-BE49-F238E27FC236}">
                <a16:creationId xmlns:a16="http://schemas.microsoft.com/office/drawing/2014/main" id="{B3303807-6623-2CA2-6F95-FE5C911F9D16}"/>
              </a:ext>
            </a:extLst>
          </p:cNvPr>
          <p:cNvSpPr>
            <a:spLocks noChangeAspect="1"/>
          </p:cNvSpPr>
          <p:nvPr/>
        </p:nvSpPr>
        <p:spPr bwMode="auto">
          <a:xfrm>
            <a:off x="3063163" y="4757820"/>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pic>
        <p:nvPicPr>
          <p:cNvPr id="3" name="Picture 2">
            <a:extLst>
              <a:ext uri="{FF2B5EF4-FFF2-40B4-BE49-F238E27FC236}">
                <a16:creationId xmlns:a16="http://schemas.microsoft.com/office/drawing/2014/main" id="{04FD700B-FFCE-45EA-8D1F-7F8C0FDA7435}"/>
              </a:ext>
            </a:extLst>
          </p:cNvPr>
          <p:cNvPicPr>
            <a:picLocks noChangeAspect="1"/>
          </p:cNvPicPr>
          <p:nvPr/>
        </p:nvPicPr>
        <p:blipFill rotWithShape="1">
          <a:blip r:embed="rId3"/>
          <a:srcRect l="3543" r="3443"/>
          <a:stretch/>
        </p:blipFill>
        <p:spPr>
          <a:xfrm>
            <a:off x="5686654" y="997527"/>
            <a:ext cx="5901778" cy="5290026"/>
          </a:xfrm>
          <a:prstGeom prst="rect">
            <a:avLst/>
          </a:prstGeom>
        </p:spPr>
      </p:pic>
      <p:sp>
        <p:nvSpPr>
          <p:cNvPr id="15" name="Freeform 79">
            <a:extLst>
              <a:ext uri="{FF2B5EF4-FFF2-40B4-BE49-F238E27FC236}">
                <a16:creationId xmlns:a16="http://schemas.microsoft.com/office/drawing/2014/main" id="{116DD2FD-E187-EC04-B28F-CBD7454DEA08}"/>
              </a:ext>
            </a:extLst>
          </p:cNvPr>
          <p:cNvSpPr>
            <a:spLocks noChangeAspect="1"/>
          </p:cNvSpPr>
          <p:nvPr/>
        </p:nvSpPr>
        <p:spPr bwMode="auto">
          <a:xfrm>
            <a:off x="7207940" y="3690434"/>
            <a:ext cx="359534"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3" name="Freeform 79">
            <a:extLst>
              <a:ext uri="{FF2B5EF4-FFF2-40B4-BE49-F238E27FC236}">
                <a16:creationId xmlns:a16="http://schemas.microsoft.com/office/drawing/2014/main" id="{6DA1604E-241E-44DE-8FB2-AAB725FFE65D}"/>
              </a:ext>
            </a:extLst>
          </p:cNvPr>
          <p:cNvSpPr>
            <a:spLocks noChangeAspect="1"/>
          </p:cNvSpPr>
          <p:nvPr/>
        </p:nvSpPr>
        <p:spPr bwMode="auto">
          <a:xfrm>
            <a:off x="7125262" y="1868753"/>
            <a:ext cx="359534"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4" name="Freeform 79">
            <a:extLst>
              <a:ext uri="{FF2B5EF4-FFF2-40B4-BE49-F238E27FC236}">
                <a16:creationId xmlns:a16="http://schemas.microsoft.com/office/drawing/2014/main" id="{450E0E75-606D-424A-8493-8C22EC80675E}"/>
              </a:ext>
            </a:extLst>
          </p:cNvPr>
          <p:cNvSpPr>
            <a:spLocks noChangeAspect="1"/>
          </p:cNvSpPr>
          <p:nvPr/>
        </p:nvSpPr>
        <p:spPr bwMode="auto">
          <a:xfrm>
            <a:off x="6436899" y="3987652"/>
            <a:ext cx="359534"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0" name="Freeform 79">
            <a:extLst>
              <a:ext uri="{FF2B5EF4-FFF2-40B4-BE49-F238E27FC236}">
                <a16:creationId xmlns:a16="http://schemas.microsoft.com/office/drawing/2014/main" id="{FB14DA37-C799-4E7D-A19E-95092EE2E7A5}"/>
              </a:ext>
            </a:extLst>
          </p:cNvPr>
          <p:cNvSpPr>
            <a:spLocks noChangeAspect="1"/>
          </p:cNvSpPr>
          <p:nvPr/>
        </p:nvSpPr>
        <p:spPr bwMode="auto">
          <a:xfrm>
            <a:off x="9517922" y="4329956"/>
            <a:ext cx="359534"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5" name="Freeform 79">
            <a:extLst>
              <a:ext uri="{FF2B5EF4-FFF2-40B4-BE49-F238E27FC236}">
                <a16:creationId xmlns:a16="http://schemas.microsoft.com/office/drawing/2014/main" id="{2462ED33-36B3-453B-8AB1-560F73FC07E7}"/>
              </a:ext>
            </a:extLst>
          </p:cNvPr>
          <p:cNvSpPr>
            <a:spLocks noChangeAspect="1"/>
          </p:cNvSpPr>
          <p:nvPr/>
        </p:nvSpPr>
        <p:spPr bwMode="auto">
          <a:xfrm>
            <a:off x="8780646" y="1791044"/>
            <a:ext cx="359534"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6" name="Freeform 79">
            <a:extLst>
              <a:ext uri="{FF2B5EF4-FFF2-40B4-BE49-F238E27FC236}">
                <a16:creationId xmlns:a16="http://schemas.microsoft.com/office/drawing/2014/main" id="{A54CC43C-C5E4-4215-8DBB-78287CF27D18}"/>
              </a:ext>
            </a:extLst>
          </p:cNvPr>
          <p:cNvSpPr>
            <a:spLocks noChangeAspect="1"/>
          </p:cNvSpPr>
          <p:nvPr/>
        </p:nvSpPr>
        <p:spPr bwMode="auto">
          <a:xfrm>
            <a:off x="8742664" y="1755177"/>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7" name="Freeform 79">
            <a:extLst>
              <a:ext uri="{FF2B5EF4-FFF2-40B4-BE49-F238E27FC236}">
                <a16:creationId xmlns:a16="http://schemas.microsoft.com/office/drawing/2014/main" id="{5CC9C204-2896-42BE-B7A9-6E2CF6D7B9EF}"/>
              </a:ext>
            </a:extLst>
          </p:cNvPr>
          <p:cNvSpPr>
            <a:spLocks noChangeAspect="1"/>
          </p:cNvSpPr>
          <p:nvPr/>
        </p:nvSpPr>
        <p:spPr bwMode="auto">
          <a:xfrm>
            <a:off x="7100510" y="1848864"/>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35" name="Freeform 79">
            <a:extLst>
              <a:ext uri="{FF2B5EF4-FFF2-40B4-BE49-F238E27FC236}">
                <a16:creationId xmlns:a16="http://schemas.microsoft.com/office/drawing/2014/main" id="{8C8A9AA5-36E3-FC88-6E5D-3DD2A2D7FC7A}"/>
              </a:ext>
            </a:extLst>
          </p:cNvPr>
          <p:cNvSpPr>
            <a:spLocks noChangeAspect="1"/>
          </p:cNvSpPr>
          <p:nvPr/>
        </p:nvSpPr>
        <p:spPr bwMode="auto">
          <a:xfrm>
            <a:off x="6976735" y="3779122"/>
            <a:ext cx="359535" cy="42411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27" name="Freeform 30">
            <a:extLst>
              <a:ext uri="{FF2B5EF4-FFF2-40B4-BE49-F238E27FC236}">
                <a16:creationId xmlns:a16="http://schemas.microsoft.com/office/drawing/2014/main" id="{2EBB97AE-14FE-FD56-472E-BDCD20E3C8AC}"/>
              </a:ext>
            </a:extLst>
          </p:cNvPr>
          <p:cNvSpPr>
            <a:spLocks noChangeAspect="1" noEditPoints="1"/>
          </p:cNvSpPr>
          <p:nvPr/>
        </p:nvSpPr>
        <p:spPr bwMode="auto">
          <a:xfrm>
            <a:off x="7110019" y="3870560"/>
            <a:ext cx="493619" cy="247241"/>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9" name="Freeform 79">
            <a:extLst>
              <a:ext uri="{FF2B5EF4-FFF2-40B4-BE49-F238E27FC236}">
                <a16:creationId xmlns:a16="http://schemas.microsoft.com/office/drawing/2014/main" id="{B02FB0D5-8CE9-4219-85AD-3FE4C1829EAC}"/>
              </a:ext>
            </a:extLst>
          </p:cNvPr>
          <p:cNvSpPr>
            <a:spLocks noChangeAspect="1"/>
          </p:cNvSpPr>
          <p:nvPr/>
        </p:nvSpPr>
        <p:spPr bwMode="auto">
          <a:xfrm>
            <a:off x="533296" y="443855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0" name="Freeform 79">
            <a:extLst>
              <a:ext uri="{FF2B5EF4-FFF2-40B4-BE49-F238E27FC236}">
                <a16:creationId xmlns:a16="http://schemas.microsoft.com/office/drawing/2014/main" id="{6E53E245-809D-41F8-9C3E-A73D0798A0A8}"/>
              </a:ext>
            </a:extLst>
          </p:cNvPr>
          <p:cNvSpPr>
            <a:spLocks noChangeAspect="1"/>
          </p:cNvSpPr>
          <p:nvPr/>
        </p:nvSpPr>
        <p:spPr bwMode="auto">
          <a:xfrm>
            <a:off x="6410256" y="3974067"/>
            <a:ext cx="371050" cy="437700"/>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8" name="TextBox 47">
            <a:extLst>
              <a:ext uri="{FF2B5EF4-FFF2-40B4-BE49-F238E27FC236}">
                <a16:creationId xmlns:a16="http://schemas.microsoft.com/office/drawing/2014/main" id="{A957FAC4-4701-4A11-A3C7-D36509411E42}"/>
              </a:ext>
            </a:extLst>
          </p:cNvPr>
          <p:cNvSpPr txBox="1"/>
          <p:nvPr/>
        </p:nvSpPr>
        <p:spPr>
          <a:xfrm>
            <a:off x="5747312" y="6605416"/>
            <a:ext cx="10044222" cy="154658"/>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9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(01.07.2021.-31.08.2022.) un izņemot Bauskas apvienības pārvaldi</a:t>
            </a: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p:txBody>
      </p:sp>
      <p:sp>
        <p:nvSpPr>
          <p:cNvPr id="53" name="Slide Number Placeholder 5">
            <a:extLst>
              <a:ext uri="{FF2B5EF4-FFF2-40B4-BE49-F238E27FC236}">
                <a16:creationId xmlns:a16="http://schemas.microsoft.com/office/drawing/2014/main" id="{8AE32FCF-A37C-484C-8B41-32B002ED1BD0}"/>
              </a:ext>
            </a:extLst>
          </p:cNvPr>
          <p:cNvSpPr>
            <a:spLocks noGrp="1"/>
          </p:cNvSpPr>
          <p:nvPr>
            <p:ph type="sldNum" sz="quarter" idx="12"/>
          </p:nvPr>
        </p:nvSpPr>
        <p:spPr>
          <a:xfrm>
            <a:off x="241841" y="6563800"/>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50</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52" name="Rectangle 51">
            <a:extLst>
              <a:ext uri="{FF2B5EF4-FFF2-40B4-BE49-F238E27FC236}">
                <a16:creationId xmlns:a16="http://schemas.microsoft.com/office/drawing/2014/main" id="{6D522965-3C2E-4D53-AFFA-5B35C995C081}"/>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3.</a:t>
            </a:r>
            <a:r>
              <a:rPr kumimoji="0" lang="ru-RU"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5</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endParaRPr>
          </a:p>
        </p:txBody>
      </p:sp>
      <p:sp>
        <p:nvSpPr>
          <p:cNvPr id="62" name="Freeform 79">
            <a:extLst>
              <a:ext uri="{FF2B5EF4-FFF2-40B4-BE49-F238E27FC236}">
                <a16:creationId xmlns:a16="http://schemas.microsoft.com/office/drawing/2014/main" id="{38A75763-16D3-404F-8E01-75D6735F9498}"/>
              </a:ext>
            </a:extLst>
          </p:cNvPr>
          <p:cNvSpPr>
            <a:spLocks noChangeAspect="1"/>
          </p:cNvSpPr>
          <p:nvPr/>
        </p:nvSpPr>
        <p:spPr bwMode="auto">
          <a:xfrm>
            <a:off x="3114206" y="3279958"/>
            <a:ext cx="155029" cy="182876"/>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3" name="Freeform 79">
            <a:extLst>
              <a:ext uri="{FF2B5EF4-FFF2-40B4-BE49-F238E27FC236}">
                <a16:creationId xmlns:a16="http://schemas.microsoft.com/office/drawing/2014/main" id="{FB2754EE-CDA1-4E90-9EEB-67663A043065}"/>
              </a:ext>
            </a:extLst>
          </p:cNvPr>
          <p:cNvSpPr>
            <a:spLocks noChangeAspect="1"/>
          </p:cNvSpPr>
          <p:nvPr/>
        </p:nvSpPr>
        <p:spPr bwMode="auto">
          <a:xfrm>
            <a:off x="6702990" y="3604901"/>
            <a:ext cx="395258" cy="46625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4" name="Freeform 79">
            <a:extLst>
              <a:ext uri="{FF2B5EF4-FFF2-40B4-BE49-F238E27FC236}">
                <a16:creationId xmlns:a16="http://schemas.microsoft.com/office/drawing/2014/main" id="{64A0FCA8-4AC5-4416-92EC-FC9C2EA1ED8C}"/>
              </a:ext>
            </a:extLst>
          </p:cNvPr>
          <p:cNvSpPr>
            <a:spLocks noChangeAspect="1"/>
          </p:cNvSpPr>
          <p:nvPr/>
        </p:nvSpPr>
        <p:spPr bwMode="auto">
          <a:xfrm>
            <a:off x="7980390" y="3188550"/>
            <a:ext cx="422714" cy="4986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5" name="Freeform 79">
            <a:extLst>
              <a:ext uri="{FF2B5EF4-FFF2-40B4-BE49-F238E27FC236}">
                <a16:creationId xmlns:a16="http://schemas.microsoft.com/office/drawing/2014/main" id="{FB49B876-6BE6-48DB-A694-A9605E0078D6}"/>
              </a:ext>
            </a:extLst>
          </p:cNvPr>
          <p:cNvSpPr>
            <a:spLocks noChangeAspect="1"/>
          </p:cNvSpPr>
          <p:nvPr/>
        </p:nvSpPr>
        <p:spPr bwMode="auto">
          <a:xfrm>
            <a:off x="8441014" y="4657831"/>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6" name="Freeform 79">
            <a:extLst>
              <a:ext uri="{FF2B5EF4-FFF2-40B4-BE49-F238E27FC236}">
                <a16:creationId xmlns:a16="http://schemas.microsoft.com/office/drawing/2014/main" id="{3ECCD75F-BAED-416D-B871-0F3DD2890ED7}"/>
              </a:ext>
            </a:extLst>
          </p:cNvPr>
          <p:cNvSpPr>
            <a:spLocks noChangeAspect="1"/>
          </p:cNvSpPr>
          <p:nvPr/>
        </p:nvSpPr>
        <p:spPr bwMode="auto">
          <a:xfrm>
            <a:off x="7840332" y="4491766"/>
            <a:ext cx="373181" cy="44021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7" name="Freeform 79">
            <a:extLst>
              <a:ext uri="{FF2B5EF4-FFF2-40B4-BE49-F238E27FC236}">
                <a16:creationId xmlns:a16="http://schemas.microsoft.com/office/drawing/2014/main" id="{83B48E01-AC93-4D75-8246-0DF04849737F}"/>
              </a:ext>
            </a:extLst>
          </p:cNvPr>
          <p:cNvSpPr>
            <a:spLocks noChangeAspect="1"/>
          </p:cNvSpPr>
          <p:nvPr/>
        </p:nvSpPr>
        <p:spPr bwMode="auto">
          <a:xfrm>
            <a:off x="7641771" y="4944979"/>
            <a:ext cx="338619" cy="3994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8" name="Freeform 79">
            <a:extLst>
              <a:ext uri="{FF2B5EF4-FFF2-40B4-BE49-F238E27FC236}">
                <a16:creationId xmlns:a16="http://schemas.microsoft.com/office/drawing/2014/main" id="{3635E15B-6071-4CE7-858F-8707C98EEB14}"/>
              </a:ext>
            </a:extLst>
          </p:cNvPr>
          <p:cNvSpPr>
            <a:spLocks noChangeAspect="1"/>
          </p:cNvSpPr>
          <p:nvPr/>
        </p:nvSpPr>
        <p:spPr bwMode="auto">
          <a:xfrm>
            <a:off x="7294765" y="3349888"/>
            <a:ext cx="375604" cy="443073"/>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71" name="Freeform 79">
            <a:extLst>
              <a:ext uri="{FF2B5EF4-FFF2-40B4-BE49-F238E27FC236}">
                <a16:creationId xmlns:a16="http://schemas.microsoft.com/office/drawing/2014/main" id="{03E10C73-19DA-4312-9996-8B0889E01554}"/>
              </a:ext>
            </a:extLst>
          </p:cNvPr>
          <p:cNvSpPr>
            <a:spLocks noChangeAspect="1"/>
          </p:cNvSpPr>
          <p:nvPr/>
        </p:nvSpPr>
        <p:spPr bwMode="auto">
          <a:xfrm>
            <a:off x="6069710" y="3643502"/>
            <a:ext cx="402076" cy="474300"/>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72" name="Freeform 79">
            <a:extLst>
              <a:ext uri="{FF2B5EF4-FFF2-40B4-BE49-F238E27FC236}">
                <a16:creationId xmlns:a16="http://schemas.microsoft.com/office/drawing/2014/main" id="{5C473414-A2A1-4B31-B554-A335A8C269D6}"/>
              </a:ext>
            </a:extLst>
          </p:cNvPr>
          <p:cNvSpPr>
            <a:spLocks noChangeAspect="1"/>
          </p:cNvSpPr>
          <p:nvPr/>
        </p:nvSpPr>
        <p:spPr bwMode="auto">
          <a:xfrm>
            <a:off x="6079009" y="4351401"/>
            <a:ext cx="321201" cy="37889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74" name="Freeform 79">
            <a:extLst>
              <a:ext uri="{FF2B5EF4-FFF2-40B4-BE49-F238E27FC236}">
                <a16:creationId xmlns:a16="http://schemas.microsoft.com/office/drawing/2014/main" id="{171FD3AA-6213-47F0-882D-E2E02AA691A0}"/>
              </a:ext>
            </a:extLst>
          </p:cNvPr>
          <p:cNvSpPr>
            <a:spLocks noChangeAspect="1"/>
          </p:cNvSpPr>
          <p:nvPr/>
        </p:nvSpPr>
        <p:spPr bwMode="auto">
          <a:xfrm>
            <a:off x="3112047" y="3441296"/>
            <a:ext cx="155029" cy="182876"/>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75" name="Freeform 79">
            <a:extLst>
              <a:ext uri="{FF2B5EF4-FFF2-40B4-BE49-F238E27FC236}">
                <a16:creationId xmlns:a16="http://schemas.microsoft.com/office/drawing/2014/main" id="{9657EDCE-ED88-40A4-9619-6442BC79086D}"/>
              </a:ext>
            </a:extLst>
          </p:cNvPr>
          <p:cNvSpPr>
            <a:spLocks noChangeAspect="1"/>
          </p:cNvSpPr>
          <p:nvPr/>
        </p:nvSpPr>
        <p:spPr bwMode="auto">
          <a:xfrm>
            <a:off x="3126772" y="3603127"/>
            <a:ext cx="155029" cy="182876"/>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76" name="Freeform 79">
            <a:extLst>
              <a:ext uri="{FF2B5EF4-FFF2-40B4-BE49-F238E27FC236}">
                <a16:creationId xmlns:a16="http://schemas.microsoft.com/office/drawing/2014/main" id="{3C00F454-1330-4422-AD3B-3660027E7625}"/>
              </a:ext>
            </a:extLst>
          </p:cNvPr>
          <p:cNvSpPr>
            <a:spLocks noChangeAspect="1"/>
          </p:cNvSpPr>
          <p:nvPr/>
        </p:nvSpPr>
        <p:spPr bwMode="auto">
          <a:xfrm>
            <a:off x="3123538" y="3771848"/>
            <a:ext cx="155029" cy="182876"/>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77" name="Freeform 79">
            <a:extLst>
              <a:ext uri="{FF2B5EF4-FFF2-40B4-BE49-F238E27FC236}">
                <a16:creationId xmlns:a16="http://schemas.microsoft.com/office/drawing/2014/main" id="{CDF8EF22-1DE2-405C-8B39-98F1FC349F63}"/>
              </a:ext>
            </a:extLst>
          </p:cNvPr>
          <p:cNvSpPr>
            <a:spLocks noChangeAspect="1"/>
          </p:cNvSpPr>
          <p:nvPr/>
        </p:nvSpPr>
        <p:spPr bwMode="auto">
          <a:xfrm>
            <a:off x="3133204" y="3911436"/>
            <a:ext cx="155029" cy="182876"/>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78" name="Freeform 79">
            <a:extLst>
              <a:ext uri="{FF2B5EF4-FFF2-40B4-BE49-F238E27FC236}">
                <a16:creationId xmlns:a16="http://schemas.microsoft.com/office/drawing/2014/main" id="{DF288AD8-0C4E-4E97-99E7-5F40FBBF03A1}"/>
              </a:ext>
            </a:extLst>
          </p:cNvPr>
          <p:cNvSpPr>
            <a:spLocks noChangeAspect="1"/>
          </p:cNvSpPr>
          <p:nvPr/>
        </p:nvSpPr>
        <p:spPr bwMode="auto">
          <a:xfrm>
            <a:off x="3128407" y="4060549"/>
            <a:ext cx="155029" cy="182876"/>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79" name="Freeform 79">
            <a:extLst>
              <a:ext uri="{FF2B5EF4-FFF2-40B4-BE49-F238E27FC236}">
                <a16:creationId xmlns:a16="http://schemas.microsoft.com/office/drawing/2014/main" id="{9669C8F2-A376-4BE6-8C6E-F05EB51D642D}"/>
              </a:ext>
            </a:extLst>
          </p:cNvPr>
          <p:cNvSpPr>
            <a:spLocks noChangeAspect="1"/>
          </p:cNvSpPr>
          <p:nvPr/>
        </p:nvSpPr>
        <p:spPr bwMode="auto">
          <a:xfrm>
            <a:off x="528153" y="3241494"/>
            <a:ext cx="155029" cy="182876"/>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80" name="Freeform 79">
            <a:extLst>
              <a:ext uri="{FF2B5EF4-FFF2-40B4-BE49-F238E27FC236}">
                <a16:creationId xmlns:a16="http://schemas.microsoft.com/office/drawing/2014/main" id="{C86AE2BC-0C82-4149-A4D3-40378B226AC7}"/>
              </a:ext>
            </a:extLst>
          </p:cNvPr>
          <p:cNvSpPr>
            <a:spLocks noChangeAspect="1"/>
          </p:cNvSpPr>
          <p:nvPr/>
        </p:nvSpPr>
        <p:spPr bwMode="auto">
          <a:xfrm>
            <a:off x="542878" y="3403325"/>
            <a:ext cx="155029" cy="182876"/>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81" name="Freeform 79">
            <a:extLst>
              <a:ext uri="{FF2B5EF4-FFF2-40B4-BE49-F238E27FC236}">
                <a16:creationId xmlns:a16="http://schemas.microsoft.com/office/drawing/2014/main" id="{7D76CF7A-AC8F-4CC0-A439-7CF2A929F402}"/>
              </a:ext>
            </a:extLst>
          </p:cNvPr>
          <p:cNvSpPr>
            <a:spLocks noChangeAspect="1"/>
          </p:cNvSpPr>
          <p:nvPr/>
        </p:nvSpPr>
        <p:spPr bwMode="auto">
          <a:xfrm>
            <a:off x="539644" y="3572046"/>
            <a:ext cx="155029" cy="182876"/>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82" name="Freeform 79">
            <a:extLst>
              <a:ext uri="{FF2B5EF4-FFF2-40B4-BE49-F238E27FC236}">
                <a16:creationId xmlns:a16="http://schemas.microsoft.com/office/drawing/2014/main" id="{34A92149-9800-4D43-B8EA-9D3163614A8A}"/>
              </a:ext>
            </a:extLst>
          </p:cNvPr>
          <p:cNvSpPr>
            <a:spLocks noChangeAspect="1"/>
          </p:cNvSpPr>
          <p:nvPr/>
        </p:nvSpPr>
        <p:spPr bwMode="auto">
          <a:xfrm>
            <a:off x="549310" y="3711634"/>
            <a:ext cx="155029" cy="182876"/>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84" name="Freeform 79">
            <a:extLst>
              <a:ext uri="{FF2B5EF4-FFF2-40B4-BE49-F238E27FC236}">
                <a16:creationId xmlns:a16="http://schemas.microsoft.com/office/drawing/2014/main" id="{AB05C6C9-5BB3-4D15-AC14-8CCA552CC6C2}"/>
              </a:ext>
            </a:extLst>
          </p:cNvPr>
          <p:cNvSpPr>
            <a:spLocks noChangeAspect="1"/>
          </p:cNvSpPr>
          <p:nvPr/>
        </p:nvSpPr>
        <p:spPr bwMode="auto">
          <a:xfrm>
            <a:off x="546660" y="3870530"/>
            <a:ext cx="155029" cy="182876"/>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85" name="Freeform 79">
            <a:extLst>
              <a:ext uri="{FF2B5EF4-FFF2-40B4-BE49-F238E27FC236}">
                <a16:creationId xmlns:a16="http://schemas.microsoft.com/office/drawing/2014/main" id="{59EC2BC4-A1ED-4C16-8C0F-37473EFFA435}"/>
              </a:ext>
            </a:extLst>
          </p:cNvPr>
          <p:cNvSpPr>
            <a:spLocks noChangeAspect="1"/>
          </p:cNvSpPr>
          <p:nvPr/>
        </p:nvSpPr>
        <p:spPr bwMode="auto">
          <a:xfrm>
            <a:off x="553351" y="4061381"/>
            <a:ext cx="155029" cy="182876"/>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86" name="Freeform 79">
            <a:extLst>
              <a:ext uri="{FF2B5EF4-FFF2-40B4-BE49-F238E27FC236}">
                <a16:creationId xmlns:a16="http://schemas.microsoft.com/office/drawing/2014/main" id="{04B3A829-72A3-410C-9BAA-245B184A03D6}"/>
              </a:ext>
            </a:extLst>
          </p:cNvPr>
          <p:cNvSpPr>
            <a:spLocks noChangeAspect="1"/>
          </p:cNvSpPr>
          <p:nvPr/>
        </p:nvSpPr>
        <p:spPr bwMode="auto">
          <a:xfrm>
            <a:off x="551817" y="4948153"/>
            <a:ext cx="155029" cy="182876"/>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89" name="Freeform 79">
            <a:extLst>
              <a:ext uri="{FF2B5EF4-FFF2-40B4-BE49-F238E27FC236}">
                <a16:creationId xmlns:a16="http://schemas.microsoft.com/office/drawing/2014/main" id="{DEDB9309-9C2A-433C-8AA0-966B4A420A0E}"/>
              </a:ext>
            </a:extLst>
          </p:cNvPr>
          <p:cNvSpPr>
            <a:spLocks noChangeAspect="1"/>
          </p:cNvSpPr>
          <p:nvPr/>
        </p:nvSpPr>
        <p:spPr bwMode="auto">
          <a:xfrm>
            <a:off x="564112" y="5103467"/>
            <a:ext cx="155029" cy="182876"/>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90" name="Freeform 79">
            <a:extLst>
              <a:ext uri="{FF2B5EF4-FFF2-40B4-BE49-F238E27FC236}">
                <a16:creationId xmlns:a16="http://schemas.microsoft.com/office/drawing/2014/main" id="{39FD2D61-C3F6-4139-9152-033A4CFDA4F9}"/>
              </a:ext>
            </a:extLst>
          </p:cNvPr>
          <p:cNvSpPr>
            <a:spLocks noChangeAspect="1"/>
          </p:cNvSpPr>
          <p:nvPr/>
        </p:nvSpPr>
        <p:spPr bwMode="auto">
          <a:xfrm>
            <a:off x="561943" y="5267049"/>
            <a:ext cx="155029" cy="182876"/>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91" name="Freeform 79">
            <a:extLst>
              <a:ext uri="{FF2B5EF4-FFF2-40B4-BE49-F238E27FC236}">
                <a16:creationId xmlns:a16="http://schemas.microsoft.com/office/drawing/2014/main" id="{B95C25F2-2FAF-4B11-867E-61C72A0BD489}"/>
              </a:ext>
            </a:extLst>
          </p:cNvPr>
          <p:cNvSpPr>
            <a:spLocks noChangeAspect="1"/>
          </p:cNvSpPr>
          <p:nvPr/>
        </p:nvSpPr>
        <p:spPr bwMode="auto">
          <a:xfrm>
            <a:off x="8824086" y="2693030"/>
            <a:ext cx="409038" cy="48251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92" name="Freeform 79">
            <a:extLst>
              <a:ext uri="{FF2B5EF4-FFF2-40B4-BE49-F238E27FC236}">
                <a16:creationId xmlns:a16="http://schemas.microsoft.com/office/drawing/2014/main" id="{83F5C59C-1ADE-4456-921B-C91B1CC0BA1F}"/>
              </a:ext>
            </a:extLst>
          </p:cNvPr>
          <p:cNvSpPr>
            <a:spLocks noChangeAspect="1"/>
          </p:cNvSpPr>
          <p:nvPr/>
        </p:nvSpPr>
        <p:spPr bwMode="auto">
          <a:xfrm>
            <a:off x="9732322" y="3004885"/>
            <a:ext cx="359533"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93" name="Freeform 79">
            <a:extLst>
              <a:ext uri="{FF2B5EF4-FFF2-40B4-BE49-F238E27FC236}">
                <a16:creationId xmlns:a16="http://schemas.microsoft.com/office/drawing/2014/main" id="{BC3DC073-EC0F-45EA-AFAC-1D1B768E0052}"/>
              </a:ext>
            </a:extLst>
          </p:cNvPr>
          <p:cNvSpPr>
            <a:spLocks noChangeAspect="1"/>
          </p:cNvSpPr>
          <p:nvPr/>
        </p:nvSpPr>
        <p:spPr bwMode="auto">
          <a:xfrm>
            <a:off x="9152139" y="3573687"/>
            <a:ext cx="382402" cy="45109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94" name="Freeform 79">
            <a:extLst>
              <a:ext uri="{FF2B5EF4-FFF2-40B4-BE49-F238E27FC236}">
                <a16:creationId xmlns:a16="http://schemas.microsoft.com/office/drawing/2014/main" id="{EA768B5A-1670-491E-96FF-41764660821A}"/>
              </a:ext>
            </a:extLst>
          </p:cNvPr>
          <p:cNvSpPr>
            <a:spLocks noChangeAspect="1"/>
          </p:cNvSpPr>
          <p:nvPr/>
        </p:nvSpPr>
        <p:spPr bwMode="auto">
          <a:xfrm>
            <a:off x="10310963" y="3851883"/>
            <a:ext cx="390728" cy="460913"/>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95" name="Freeform 79">
            <a:extLst>
              <a:ext uri="{FF2B5EF4-FFF2-40B4-BE49-F238E27FC236}">
                <a16:creationId xmlns:a16="http://schemas.microsoft.com/office/drawing/2014/main" id="{5D9880AC-9BA5-446A-ADA5-138765BF88A8}"/>
              </a:ext>
            </a:extLst>
          </p:cNvPr>
          <p:cNvSpPr>
            <a:spLocks noChangeAspect="1"/>
          </p:cNvSpPr>
          <p:nvPr/>
        </p:nvSpPr>
        <p:spPr bwMode="auto">
          <a:xfrm>
            <a:off x="8256723" y="2215160"/>
            <a:ext cx="370175" cy="436668"/>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96" name="Freeform 79">
            <a:extLst>
              <a:ext uri="{FF2B5EF4-FFF2-40B4-BE49-F238E27FC236}">
                <a16:creationId xmlns:a16="http://schemas.microsoft.com/office/drawing/2014/main" id="{67B627C3-F321-434D-8E4A-20C647838912}"/>
              </a:ext>
            </a:extLst>
          </p:cNvPr>
          <p:cNvSpPr>
            <a:spLocks noChangeAspect="1"/>
          </p:cNvSpPr>
          <p:nvPr/>
        </p:nvSpPr>
        <p:spPr bwMode="auto">
          <a:xfrm>
            <a:off x="9517922" y="4351401"/>
            <a:ext cx="350014" cy="412886"/>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98" name="TextBox 97">
            <a:extLst>
              <a:ext uri="{FF2B5EF4-FFF2-40B4-BE49-F238E27FC236}">
                <a16:creationId xmlns:a16="http://schemas.microsoft.com/office/drawing/2014/main" id="{0E49634C-E31C-44DE-AF53-708D0E7E0BC4}"/>
              </a:ext>
            </a:extLst>
          </p:cNvPr>
          <p:cNvSpPr txBox="1"/>
          <p:nvPr/>
        </p:nvSpPr>
        <p:spPr>
          <a:xfrm>
            <a:off x="3216837" y="3057164"/>
            <a:ext cx="2281086" cy="1212640"/>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kumimoji="0" sz="1200" b="0" i="0" u="none" strike="noStrike" cap="none" spc="0" normalizeH="0" baseline="0">
                <a:ln>
                  <a:noFill/>
                </a:ln>
                <a:solidFill>
                  <a:srgbClr val="2E2E38"/>
                </a:solidFill>
                <a:effectLst/>
                <a:uLnTx/>
                <a:uFillTx/>
                <a:latin typeface="EYInterstate Light"/>
              </a:defRPr>
            </a:lvl1p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Bauskas apvienības </a:t>
            </a:r>
            <a:r>
              <a:rPr kumimoji="0" lang="es-ES" sz="1200" b="0" i="0" u="none" strike="noStrike" kern="1200" cap="none" spc="0" normalizeH="0" baseline="0" noProof="0" dirty="0" err="1">
                <a:ln>
                  <a:noFill/>
                </a:ln>
                <a:solidFill>
                  <a:srgbClr val="000000"/>
                </a:solidFill>
                <a:effectLst/>
                <a:uLnTx/>
                <a:uFillTx/>
                <a:latin typeface="EYInterstate Light" panose="02000506000000020004" pitchFamily="2" charset="0"/>
                <a:ea typeface="+mn-ea"/>
                <a:cs typeface="+mn-cs"/>
              </a:rPr>
              <a:t>pārvalde</a:t>
            </a:r>
            <a:endPar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endParaRPr>
          </a:p>
          <a:p>
            <a:pPr marL="0" marR="0" lvl="0" indent="0" algn="l" defTabSz="914400" rtl="0" eaLnBrk="1" fontAlgn="auto" latinLnBrk="0" hangingPunct="1">
              <a:lnSpc>
                <a:spcPct val="85000"/>
              </a:lnSpc>
              <a:spcBef>
                <a:spcPts val="0"/>
              </a:spcBef>
              <a:spcAft>
                <a:spcPts val="0"/>
              </a:spcAft>
              <a:buClr>
                <a:srgbClr val="27ACAA"/>
              </a:buClr>
              <a:buSzPct val="70000"/>
              <a:buFontTx/>
              <a:buNone/>
              <a:tabLst/>
              <a:defRPr/>
            </a:pPr>
            <a:r>
              <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   Mežotnes pagasta filiāle</a:t>
            </a:r>
          </a:p>
          <a:p>
            <a:pPr marL="0" marR="0" lvl="0" indent="0" algn="l" defTabSz="914400" rtl="0" eaLnBrk="1" fontAlgn="auto" latinLnBrk="0" hangingPunct="1">
              <a:lnSpc>
                <a:spcPct val="85000"/>
              </a:lnSpc>
              <a:spcBef>
                <a:spcPts val="0"/>
              </a:spcBef>
              <a:spcAft>
                <a:spcPts val="0"/>
              </a:spcAft>
              <a:buClr>
                <a:srgbClr val="27ACAA"/>
              </a:buClr>
              <a:buSzPct val="70000"/>
              <a:buFontTx/>
              <a:buNone/>
              <a:tabLst/>
              <a:defRPr/>
            </a:pPr>
            <a:r>
              <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   Gailīšu pagasta filiāle</a:t>
            </a:r>
          </a:p>
          <a:p>
            <a:pPr marL="0" marR="0" lvl="0" indent="0" algn="l" defTabSz="914400" rtl="0" eaLnBrk="1" fontAlgn="auto" latinLnBrk="0" hangingPunct="1">
              <a:lnSpc>
                <a:spcPct val="85000"/>
              </a:lnSpc>
              <a:spcBef>
                <a:spcPts val="0"/>
              </a:spcBef>
              <a:spcAft>
                <a:spcPts val="0"/>
              </a:spcAft>
              <a:buClr>
                <a:srgbClr val="27ACAA"/>
              </a:buClr>
              <a:buSzPct val="70000"/>
              <a:buFontTx/>
              <a:buNone/>
              <a:tabLst/>
              <a:defRPr/>
            </a:pPr>
            <a:r>
              <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   Dāviņu pagasta filiāle</a:t>
            </a:r>
          </a:p>
          <a:p>
            <a:pPr marL="0" marR="0" lvl="0" indent="0" algn="l" defTabSz="914400" rtl="0" eaLnBrk="1" fontAlgn="auto" latinLnBrk="0" hangingPunct="1">
              <a:lnSpc>
                <a:spcPct val="85000"/>
              </a:lnSpc>
              <a:spcBef>
                <a:spcPts val="0"/>
              </a:spcBef>
              <a:spcAft>
                <a:spcPts val="0"/>
              </a:spcAft>
              <a:buClr>
                <a:srgbClr val="27ACAA"/>
              </a:buClr>
              <a:buSzPct val="70000"/>
              <a:buFontTx/>
              <a:buNone/>
              <a:tabLst/>
              <a:defRPr/>
            </a:pPr>
            <a:r>
              <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   Codes pagasta filiāle</a:t>
            </a:r>
          </a:p>
          <a:p>
            <a:pPr marL="0" marR="0" lvl="0" indent="0" algn="l" defTabSz="914400" rtl="0" eaLnBrk="1" fontAlgn="auto" latinLnBrk="0" hangingPunct="1">
              <a:lnSpc>
                <a:spcPct val="85000"/>
              </a:lnSpc>
              <a:spcBef>
                <a:spcPts val="0"/>
              </a:spcBef>
              <a:spcAft>
                <a:spcPts val="0"/>
              </a:spcAft>
              <a:buClr>
                <a:srgbClr val="27ACAA"/>
              </a:buClr>
              <a:buSzPct val="70000"/>
              <a:buFontTx/>
              <a:buNone/>
              <a:tabLst/>
              <a:defRPr/>
            </a:pPr>
            <a:r>
              <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   Ceraukstes pagasta filiāle</a:t>
            </a:r>
          </a:p>
          <a:p>
            <a:pPr marL="0" marR="0" lvl="0" indent="0" algn="l" defTabSz="914400" rtl="0" eaLnBrk="1" fontAlgn="auto" latinLnBrk="0" hangingPunct="1">
              <a:lnSpc>
                <a:spcPct val="85000"/>
              </a:lnSpc>
              <a:spcBef>
                <a:spcPts val="0"/>
              </a:spcBef>
              <a:spcAft>
                <a:spcPts val="0"/>
              </a:spcAft>
              <a:buClr>
                <a:srgbClr val="27ACAA"/>
              </a:buClr>
              <a:buSzPct val="70000"/>
              <a:buFontTx/>
              <a:buNone/>
              <a:tabLst/>
              <a:defRPr/>
            </a:pPr>
            <a:r>
              <a:rPr kumimoji="0" lang="lv-LV" sz="1200" b="0" i="0" u="none" strike="noStrike" kern="1200" cap="none" spc="0" normalizeH="0" baseline="0" noProof="0" dirty="0">
                <a:ln>
                  <a:noFill/>
                </a:ln>
                <a:solidFill>
                  <a:srgbClr val="000000"/>
                </a:solidFill>
                <a:effectLst/>
                <a:uLnTx/>
                <a:uFillTx/>
                <a:latin typeface="EYInterstate Light" panose="02000506000000020004" pitchFamily="2" charset="0"/>
                <a:ea typeface="+mn-ea"/>
                <a:cs typeface="+mn-cs"/>
              </a:rPr>
              <a:t>   Brunavas pagasta filiāle</a:t>
            </a:r>
          </a:p>
        </p:txBody>
      </p:sp>
      <p:sp>
        <p:nvSpPr>
          <p:cNvPr id="69" name="Date Placeholder 10">
            <a:extLst>
              <a:ext uri="{FF2B5EF4-FFF2-40B4-BE49-F238E27FC236}">
                <a16:creationId xmlns:a16="http://schemas.microsoft.com/office/drawing/2014/main" id="{B0DDB16B-A0DB-4691-BA8B-9AA53B21D650}"/>
              </a:ext>
            </a:extLst>
          </p:cNvPr>
          <p:cNvSpPr>
            <a:spLocks noGrp="1"/>
          </p:cNvSpPr>
          <p:nvPr>
            <p:ph type="dt" sz="half" idx="10"/>
          </p:nvPr>
        </p:nvSpPr>
        <p:spPr>
          <a:xfrm>
            <a:off x="1435714" y="6577111"/>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41501403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7068A7BF-5A32-447D-AE85-143F7F1E44F2}"/>
              </a:ext>
            </a:extLst>
          </p:cNvPr>
          <p:cNvSpPr/>
          <p:nvPr/>
        </p:nvSpPr>
        <p:spPr>
          <a:xfrm>
            <a:off x="6298060" y="1482702"/>
            <a:ext cx="5283070" cy="4806453"/>
          </a:xfrm>
          <a:prstGeom prst="rect">
            <a:avLst/>
          </a:prstGeom>
          <a:noFill/>
          <a:ln w="9525">
            <a:solidFill>
              <a:schemeClr val="tx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7" name="Rectangle 6">
            <a:extLst>
              <a:ext uri="{FF2B5EF4-FFF2-40B4-BE49-F238E27FC236}">
                <a16:creationId xmlns:a16="http://schemas.microsoft.com/office/drawing/2014/main" id="{D579C431-B59D-4D05-B639-F1FBA3060093}"/>
              </a:ext>
            </a:extLst>
          </p:cNvPr>
          <p:cNvSpPr/>
          <p:nvPr/>
        </p:nvSpPr>
        <p:spPr>
          <a:xfrm>
            <a:off x="609917" y="898770"/>
            <a:ext cx="10985818" cy="313191"/>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 name="TextBox 7">
            <a:extLst>
              <a:ext uri="{FF2B5EF4-FFF2-40B4-BE49-F238E27FC236}">
                <a16:creationId xmlns:a16="http://schemas.microsoft.com/office/drawing/2014/main" id="{74B8DA04-860E-422D-9227-6972ED63EF2D}"/>
              </a:ext>
            </a:extLst>
          </p:cNvPr>
          <p:cNvSpPr txBox="1"/>
          <p:nvPr/>
        </p:nvSpPr>
        <p:spPr>
          <a:xfrm>
            <a:off x="727969" y="943567"/>
            <a:ext cx="3135730" cy="193899"/>
          </a:xfrm>
          <a:prstGeom prst="rect">
            <a:avLst/>
          </a:prstGeom>
          <a:noFill/>
        </p:spPr>
        <p:txBody>
          <a:bodyPr wrap="non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chemeClr val="bg2"/>
                </a:solidFill>
                <a:effectLst/>
                <a:uLnTx/>
                <a:uFillTx/>
                <a:latin typeface="EYInterstate Light" panose="02000506000000020004" pitchFamily="2" charset="0"/>
              </a:rPr>
              <a:t>1. Pakalpojumu sniegšanas vietu pieejamība</a:t>
            </a:r>
          </a:p>
        </p:txBody>
      </p:sp>
      <p:sp>
        <p:nvSpPr>
          <p:cNvPr id="11" name="Abgerundetes Rechteck 35">
            <a:extLst>
              <a:ext uri="{FF2B5EF4-FFF2-40B4-BE49-F238E27FC236}">
                <a16:creationId xmlns:a16="http://schemas.microsoft.com/office/drawing/2014/main" id="{6F36FF58-237F-4594-8C22-BACA8E68CC4F}"/>
              </a:ext>
            </a:extLst>
          </p:cNvPr>
          <p:cNvSpPr/>
          <p:nvPr/>
        </p:nvSpPr>
        <p:spPr bwMode="gray">
          <a:xfrm>
            <a:off x="6305360" y="1482702"/>
            <a:ext cx="5275770" cy="4806453"/>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534988"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Pakalpojumu pieejamība elektroniski</a:t>
            </a:r>
          </a:p>
          <a:p>
            <a:pPr marL="534988" defTabSz="801688" eaLnBrk="0" hangingPunct="0">
              <a:lnSpc>
                <a:spcPct val="95000"/>
              </a:lnSpc>
              <a:spcBef>
                <a:spcPts val="1200"/>
              </a:spcBef>
              <a:spcAft>
                <a:spcPts val="800"/>
              </a:spcAft>
              <a:buClr>
                <a:srgbClr val="969696"/>
              </a:buClr>
              <a:defRPr/>
            </a:pPr>
            <a:r>
              <a:rPr lang="lv-LV" sz="1200" kern="0">
                <a:solidFill>
                  <a:schemeClr val="bg2"/>
                </a:solidFill>
                <a:latin typeface="EYInterstate Light" panose="02000506000000020004" pitchFamily="2" charset="0"/>
                <a:cs typeface="Arial" charset="0"/>
              </a:rPr>
              <a:t>Pēc pašvaldības pārstāvju interpretācijas 28</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no aizpildītajā anketā uzskaitītajiem pakalpojumiem ir pieejami kā e-pakalpojums.</a:t>
            </a:r>
          </a:p>
          <a:p>
            <a:pPr marL="534988" defTabSz="801688" eaLnBrk="0" hangingPunct="0">
              <a:lnSpc>
                <a:spcPct val="95000"/>
              </a:lnSpc>
              <a:spcBef>
                <a:spcPts val="1200"/>
              </a:spcBef>
              <a:spcAft>
                <a:spcPts val="800"/>
              </a:spcAft>
              <a:buClr>
                <a:srgbClr val="969696"/>
              </a:buClr>
              <a:defRPr/>
            </a:pPr>
            <a:r>
              <a:rPr lang="lv-LV" sz="1200" kern="0">
                <a:solidFill>
                  <a:schemeClr val="bg2"/>
                </a:solidFill>
                <a:latin typeface="EYInterstate Light" panose="02000506000000020004" pitchFamily="2" charset="0"/>
                <a:cs typeface="Arial" charset="0"/>
              </a:rPr>
              <a:t>Pašvaldības mājaslapā visus pakalpojumus var pieteikt elektroniski. </a:t>
            </a:r>
          </a:p>
          <a:p>
            <a:pPr marL="534988" defTabSz="801688" eaLnBrk="0" hangingPunct="0">
              <a:lnSpc>
                <a:spcPct val="95000"/>
              </a:lnSpc>
              <a:spcAft>
                <a:spcPts val="800"/>
              </a:spcAft>
              <a:buClr>
                <a:srgbClr val="969696"/>
              </a:buClr>
              <a:defRPr/>
            </a:pPr>
            <a:r>
              <a:rPr lang="lv-LV" sz="1200" kern="0">
                <a:solidFill>
                  <a:schemeClr val="bg2"/>
                </a:solidFill>
                <a:latin typeface="EYInterstate Light" panose="02000506000000020004" pitchFamily="2" charset="0"/>
                <a:cs typeface="Arial" charset="0"/>
              </a:rPr>
              <a:t>Latvija.lv norādīto e-pakalpojumu skaits šobrīd: 39</a:t>
            </a:r>
          </a:p>
          <a:p>
            <a:pPr marL="534988" defTabSz="801688" eaLnBrk="0" hangingPunct="0">
              <a:lnSpc>
                <a:spcPct val="95000"/>
              </a:lnSpc>
              <a:spcAft>
                <a:spcPts val="800"/>
              </a:spcAft>
              <a:buClr>
                <a:srgbClr val="969696"/>
              </a:buClr>
              <a:defRPr/>
            </a:pPr>
            <a:endParaRPr kumimoji="0" lang="lv-LV" sz="12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534988" marR="0" lvl="0" indent="0" algn="l" defTabSz="801688" rtl="0" eaLnBrk="0" fontAlgn="auto" latinLnBrk="0" hangingPunct="0">
              <a:lnSpc>
                <a:spcPct val="95000"/>
              </a:lnSpc>
              <a:spcBef>
                <a:spcPts val="0"/>
              </a:spcBef>
              <a:spcAft>
                <a:spcPts val="800"/>
              </a:spcAft>
              <a:buClr>
                <a:srgbClr val="969696"/>
              </a:buClr>
              <a:buSzTx/>
              <a:buFontTx/>
              <a:buNone/>
              <a:tabLst/>
              <a:defRPr/>
            </a:pPr>
            <a:endParaRPr lang="lv-LV" sz="1200" b="1" kern="0">
              <a:solidFill>
                <a:schemeClr val="bg2"/>
              </a:solidFill>
              <a:latin typeface="EYInterstate Light" panose="02000506000000020004" pitchFamily="2" charset="0"/>
              <a:cs typeface="Arial" charset="0"/>
            </a:endParaRPr>
          </a:p>
          <a:p>
            <a:pPr marL="534988"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2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534988"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14" name="Abgerundetes Rechteck 35">
            <a:extLst>
              <a:ext uri="{FF2B5EF4-FFF2-40B4-BE49-F238E27FC236}">
                <a16:creationId xmlns:a16="http://schemas.microsoft.com/office/drawing/2014/main" id="{0463D941-5282-473C-B34A-0C280712A1C2}"/>
              </a:ext>
            </a:extLst>
          </p:cNvPr>
          <p:cNvSpPr/>
          <p:nvPr/>
        </p:nvSpPr>
        <p:spPr bwMode="gray">
          <a:xfrm>
            <a:off x="617628" y="1482703"/>
            <a:ext cx="5680432" cy="4806452"/>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534988"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Pakalpojumu pieejamības </a:t>
            </a:r>
            <a:r>
              <a:rPr kumimoji="0" lang="lv-LV" sz="1400" b="1"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izvērtējuma</a:t>
            </a: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 metodika pašvaldībā</a:t>
            </a: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Pirms ATR pēdējo pusgadu strādāja apvienotās attīstības komitejas izstrādājot jaunās pašvaldības struktūras modeli, kuru apstiprināja jaunā dome. </a:t>
            </a: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Visas vietas, kas sniedza pakalpojumus, turpina tos sniegt. Pagastu centriem pārvaldes struktūra tika mainīta, taču pakalpojumus fiziski tās turpina sniegt.</a:t>
            </a: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Bauskas pašvaldībā nebija praktiski veicamas optimizācijas, jo pārvaldes jeb tagadējie pakalpojumu sniegšanas punkti jau bija izkliedēti. </a:t>
            </a: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Ja pašvaldības iekšējā audita laikā tiks konstatēta nepieciešamība pēc optimizācijas, tā tik īstenota. </a:t>
            </a:r>
            <a:endPar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17" name="Freeform 38">
            <a:extLst>
              <a:ext uri="{FF2B5EF4-FFF2-40B4-BE49-F238E27FC236}">
                <a16:creationId xmlns:a16="http://schemas.microsoft.com/office/drawing/2014/main" id="{32547100-D15B-47A7-9F44-55AD0775B024}"/>
              </a:ext>
            </a:extLst>
          </p:cNvPr>
          <p:cNvSpPr>
            <a:spLocks noChangeAspect="1" noEditPoints="1"/>
          </p:cNvSpPr>
          <p:nvPr/>
        </p:nvSpPr>
        <p:spPr bwMode="auto">
          <a:xfrm>
            <a:off x="6552167" y="2719252"/>
            <a:ext cx="652323" cy="619208"/>
          </a:xfrm>
          <a:custGeom>
            <a:avLst/>
            <a:gdLst>
              <a:gd name="T0" fmla="*/ 2147483647 w 5332"/>
              <a:gd name="T1" fmla="*/ 2147483647 h 4763"/>
              <a:gd name="T2" fmla="*/ 2147483647 w 5332"/>
              <a:gd name="T3" fmla="*/ 2147483647 h 4763"/>
              <a:gd name="T4" fmla="*/ 2147483647 w 5332"/>
              <a:gd name="T5" fmla="*/ 2147483647 h 4763"/>
              <a:gd name="T6" fmla="*/ 2147483647 w 5332"/>
              <a:gd name="T7" fmla="*/ 2147483647 h 4763"/>
              <a:gd name="T8" fmla="*/ 2147483647 w 5332"/>
              <a:gd name="T9" fmla="*/ 2147483647 h 4763"/>
              <a:gd name="T10" fmla="*/ 2147483647 w 5332"/>
              <a:gd name="T11" fmla="*/ 2147483647 h 4763"/>
              <a:gd name="T12" fmla="*/ 2147483647 w 5332"/>
              <a:gd name="T13" fmla="*/ 2147483647 h 4763"/>
              <a:gd name="T14" fmla="*/ 2147483647 w 5332"/>
              <a:gd name="T15" fmla="*/ 2147483647 h 4763"/>
              <a:gd name="T16" fmla="*/ 2147483647 w 5332"/>
              <a:gd name="T17" fmla="*/ 2147483647 h 4763"/>
              <a:gd name="T18" fmla="*/ 2147483647 w 5332"/>
              <a:gd name="T19" fmla="*/ 2147483647 h 4763"/>
              <a:gd name="T20" fmla="*/ 2147483647 w 5332"/>
              <a:gd name="T21" fmla="*/ 2147483647 h 4763"/>
              <a:gd name="T22" fmla="*/ 2147483647 w 5332"/>
              <a:gd name="T23" fmla="*/ 2147483647 h 4763"/>
              <a:gd name="T24" fmla="*/ 2147483647 w 5332"/>
              <a:gd name="T25" fmla="*/ 2147483647 h 4763"/>
              <a:gd name="T26" fmla="*/ 2147483647 w 5332"/>
              <a:gd name="T27" fmla="*/ 2147483647 h 4763"/>
              <a:gd name="T28" fmla="*/ 2147483647 w 5332"/>
              <a:gd name="T29" fmla="*/ 2147483647 h 4763"/>
              <a:gd name="T30" fmla="*/ 2147483647 w 5332"/>
              <a:gd name="T31" fmla="*/ 2147483647 h 4763"/>
              <a:gd name="T32" fmla="*/ 2147483647 w 5332"/>
              <a:gd name="T33" fmla="*/ 2147483647 h 4763"/>
              <a:gd name="T34" fmla="*/ 2147483647 w 5332"/>
              <a:gd name="T35" fmla="*/ 2147483647 h 4763"/>
              <a:gd name="T36" fmla="*/ 2147483647 w 5332"/>
              <a:gd name="T37" fmla="*/ 2147483647 h 4763"/>
              <a:gd name="T38" fmla="*/ 2147483647 w 5332"/>
              <a:gd name="T39" fmla="*/ 2147483647 h 4763"/>
              <a:gd name="T40" fmla="*/ 2147483647 w 5332"/>
              <a:gd name="T41" fmla="*/ 0 h 4763"/>
              <a:gd name="T42" fmla="*/ 2147483647 w 5332"/>
              <a:gd name="T43" fmla="*/ 2147483647 h 4763"/>
              <a:gd name="T44" fmla="*/ 2147483647 w 5332"/>
              <a:gd name="T45" fmla="*/ 2147483647 h 4763"/>
              <a:gd name="T46" fmla="*/ 2147483647 w 5332"/>
              <a:gd name="T47" fmla="*/ 2147483647 h 4763"/>
              <a:gd name="T48" fmla="*/ 2147483647 w 5332"/>
              <a:gd name="T49" fmla="*/ 2147483647 h 4763"/>
              <a:gd name="T50" fmla="*/ 2147483647 w 5332"/>
              <a:gd name="T51" fmla="*/ 2147483647 h 4763"/>
              <a:gd name="T52" fmla="*/ 2147483647 w 5332"/>
              <a:gd name="T53" fmla="*/ 2147483647 h 4763"/>
              <a:gd name="T54" fmla="*/ 2147483647 w 5332"/>
              <a:gd name="T55" fmla="*/ 2147483647 h 4763"/>
              <a:gd name="T56" fmla="*/ 2147483647 w 5332"/>
              <a:gd name="T57" fmla="*/ 2147483647 h 4763"/>
              <a:gd name="T58" fmla="*/ 0 w 5332"/>
              <a:gd name="T59" fmla="*/ 2147483647 h 4763"/>
              <a:gd name="T60" fmla="*/ 2147483647 w 5332"/>
              <a:gd name="T61" fmla="*/ 2147483647 h 4763"/>
              <a:gd name="T62" fmla="*/ 2147483647 w 5332"/>
              <a:gd name="T63" fmla="*/ 2147483647 h 4763"/>
              <a:gd name="T64" fmla="*/ 2147483647 w 5332"/>
              <a:gd name="T65" fmla="*/ 0 h 4763"/>
              <a:gd name="T66" fmla="*/ 2147483647 w 5332"/>
              <a:gd name="T67" fmla="*/ 2147483647 h 4763"/>
              <a:gd name="T68" fmla="*/ 2147483647 w 5332"/>
              <a:gd name="T69" fmla="*/ 2147483647 h 4763"/>
              <a:gd name="T70" fmla="*/ 2147483647 w 5332"/>
              <a:gd name="T71" fmla="*/ 2147483647 h 4763"/>
              <a:gd name="T72" fmla="*/ 2147483647 w 5332"/>
              <a:gd name="T73" fmla="*/ 2147483647 h 4763"/>
              <a:gd name="T74" fmla="*/ 2147483647 w 5332"/>
              <a:gd name="T75" fmla="*/ 2147483647 h 4763"/>
              <a:gd name="T76" fmla="*/ 2147483647 w 5332"/>
              <a:gd name="T77" fmla="*/ 2147483647 h 4763"/>
              <a:gd name="T78" fmla="*/ 2147483647 w 5332"/>
              <a:gd name="T79" fmla="*/ 2147483647 h 4763"/>
              <a:gd name="T80" fmla="*/ 2147483647 w 5332"/>
              <a:gd name="T81" fmla="*/ 2147483647 h 4763"/>
              <a:gd name="T82" fmla="*/ 2147483647 w 5332"/>
              <a:gd name="T83" fmla="*/ 2147483647 h 4763"/>
              <a:gd name="T84" fmla="*/ 2147483647 w 5332"/>
              <a:gd name="T85" fmla="*/ 2147483647 h 4763"/>
              <a:gd name="T86" fmla="*/ 2147483647 w 5332"/>
              <a:gd name="T87" fmla="*/ 2147483647 h 4763"/>
              <a:gd name="T88" fmla="*/ 2147483647 w 5332"/>
              <a:gd name="T89" fmla="*/ 2147483647 h 4763"/>
              <a:gd name="T90" fmla="*/ 2147483647 w 5332"/>
              <a:gd name="T91" fmla="*/ 2147483647 h 4763"/>
              <a:gd name="T92" fmla="*/ 2147483647 w 5332"/>
              <a:gd name="T93" fmla="*/ 2147483647 h 4763"/>
              <a:gd name="T94" fmla="*/ 2147483647 w 5332"/>
              <a:gd name="T95" fmla="*/ 2147483647 h 4763"/>
              <a:gd name="T96" fmla="*/ 2147483647 w 5332"/>
              <a:gd name="T97" fmla="*/ 2147483647 h 4763"/>
              <a:gd name="T98" fmla="*/ 2147483647 w 5332"/>
              <a:gd name="T99" fmla="*/ 2147483647 h 4763"/>
              <a:gd name="T100" fmla="*/ 2147483647 w 5332"/>
              <a:gd name="T101" fmla="*/ 2147483647 h 4763"/>
              <a:gd name="T102" fmla="*/ 2147483647 w 5332"/>
              <a:gd name="T103" fmla="*/ 2147483647 h 4763"/>
              <a:gd name="T104" fmla="*/ 2147483647 w 5332"/>
              <a:gd name="T105" fmla="*/ 2147483647 h 4763"/>
              <a:gd name="T106" fmla="*/ 2147483647 w 5332"/>
              <a:gd name="T107" fmla="*/ 2147483647 h 4763"/>
              <a:gd name="T108" fmla="*/ 2147483647 w 5332"/>
              <a:gd name="T109" fmla="*/ 2147483647 h 4763"/>
              <a:gd name="T110" fmla="*/ 2147483647 w 5332"/>
              <a:gd name="T111" fmla="*/ 2147483647 h 4763"/>
              <a:gd name="T112" fmla="*/ 2147483647 w 5332"/>
              <a:gd name="T113" fmla="*/ 2147483647 h 4763"/>
              <a:gd name="T114" fmla="*/ 2147483647 w 5332"/>
              <a:gd name="T115" fmla="*/ 2147483647 h 4763"/>
              <a:gd name="T116" fmla="*/ 2147483647 w 5332"/>
              <a:gd name="T117" fmla="*/ 2147483647 h 4763"/>
              <a:gd name="T118" fmla="*/ 2147483647 w 5332"/>
              <a:gd name="T119" fmla="*/ 2147483647 h 4763"/>
              <a:gd name="T120" fmla="*/ 2147483647 w 5332"/>
              <a:gd name="T121" fmla="*/ 2147483647 h 4763"/>
              <a:gd name="T122" fmla="*/ 2147483647 w 5332"/>
              <a:gd name="T123" fmla="*/ 2147483647 h 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32"/>
              <a:gd name="T187" fmla="*/ 0 h 4763"/>
              <a:gd name="T188" fmla="*/ 5332 w 5332"/>
              <a:gd name="T189" fmla="*/ 4763 h 47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32" h="4763">
                <a:moveTo>
                  <a:pt x="2131" y="4305"/>
                </a:moveTo>
                <a:lnTo>
                  <a:pt x="2885" y="4305"/>
                </a:lnTo>
                <a:lnTo>
                  <a:pt x="2885" y="4413"/>
                </a:lnTo>
                <a:lnTo>
                  <a:pt x="2041" y="4413"/>
                </a:lnTo>
                <a:lnTo>
                  <a:pt x="1813" y="4548"/>
                </a:lnTo>
                <a:lnTo>
                  <a:pt x="3514" y="4548"/>
                </a:lnTo>
                <a:lnTo>
                  <a:pt x="3259" y="4394"/>
                </a:lnTo>
                <a:lnTo>
                  <a:pt x="3248" y="4386"/>
                </a:lnTo>
                <a:lnTo>
                  <a:pt x="3239" y="4379"/>
                </a:lnTo>
                <a:lnTo>
                  <a:pt x="3230" y="4371"/>
                </a:lnTo>
                <a:lnTo>
                  <a:pt x="3223" y="4365"/>
                </a:lnTo>
                <a:lnTo>
                  <a:pt x="3216" y="4356"/>
                </a:lnTo>
                <a:lnTo>
                  <a:pt x="3209" y="4347"/>
                </a:lnTo>
                <a:lnTo>
                  <a:pt x="3205" y="4339"/>
                </a:lnTo>
                <a:lnTo>
                  <a:pt x="3201" y="4331"/>
                </a:lnTo>
                <a:lnTo>
                  <a:pt x="3195" y="4312"/>
                </a:lnTo>
                <a:lnTo>
                  <a:pt x="3191" y="4292"/>
                </a:lnTo>
                <a:lnTo>
                  <a:pt x="3189" y="4271"/>
                </a:lnTo>
                <a:lnTo>
                  <a:pt x="3189" y="4246"/>
                </a:lnTo>
                <a:lnTo>
                  <a:pt x="3189" y="4063"/>
                </a:lnTo>
                <a:lnTo>
                  <a:pt x="3404" y="4063"/>
                </a:lnTo>
                <a:lnTo>
                  <a:pt x="3404" y="4175"/>
                </a:lnTo>
                <a:lnTo>
                  <a:pt x="3404" y="4197"/>
                </a:lnTo>
                <a:lnTo>
                  <a:pt x="3408" y="4213"/>
                </a:lnTo>
                <a:lnTo>
                  <a:pt x="3413" y="4228"/>
                </a:lnTo>
                <a:lnTo>
                  <a:pt x="3420" y="4238"/>
                </a:lnTo>
                <a:lnTo>
                  <a:pt x="3431" y="4249"/>
                </a:lnTo>
                <a:lnTo>
                  <a:pt x="3443" y="4259"/>
                </a:lnTo>
                <a:lnTo>
                  <a:pt x="3475" y="4277"/>
                </a:lnTo>
                <a:lnTo>
                  <a:pt x="3815" y="4480"/>
                </a:lnTo>
                <a:lnTo>
                  <a:pt x="3827" y="4487"/>
                </a:lnTo>
                <a:lnTo>
                  <a:pt x="3836" y="4495"/>
                </a:lnTo>
                <a:lnTo>
                  <a:pt x="3847" y="4503"/>
                </a:lnTo>
                <a:lnTo>
                  <a:pt x="3855" y="4512"/>
                </a:lnTo>
                <a:lnTo>
                  <a:pt x="3863" y="4523"/>
                </a:lnTo>
                <a:lnTo>
                  <a:pt x="3871" y="4532"/>
                </a:lnTo>
                <a:lnTo>
                  <a:pt x="3876" y="4544"/>
                </a:lnTo>
                <a:lnTo>
                  <a:pt x="3882" y="4555"/>
                </a:lnTo>
                <a:lnTo>
                  <a:pt x="3887" y="4566"/>
                </a:lnTo>
                <a:lnTo>
                  <a:pt x="3891" y="4578"/>
                </a:lnTo>
                <a:lnTo>
                  <a:pt x="3894" y="4590"/>
                </a:lnTo>
                <a:lnTo>
                  <a:pt x="3896" y="4602"/>
                </a:lnTo>
                <a:lnTo>
                  <a:pt x="3898" y="4614"/>
                </a:lnTo>
                <a:lnTo>
                  <a:pt x="3898" y="4625"/>
                </a:lnTo>
                <a:lnTo>
                  <a:pt x="3898" y="4637"/>
                </a:lnTo>
                <a:lnTo>
                  <a:pt x="3896" y="4649"/>
                </a:lnTo>
                <a:lnTo>
                  <a:pt x="3895" y="4661"/>
                </a:lnTo>
                <a:lnTo>
                  <a:pt x="3892" y="4672"/>
                </a:lnTo>
                <a:lnTo>
                  <a:pt x="3888" y="4682"/>
                </a:lnTo>
                <a:lnTo>
                  <a:pt x="3884" y="4693"/>
                </a:lnTo>
                <a:lnTo>
                  <a:pt x="3879" y="4703"/>
                </a:lnTo>
                <a:lnTo>
                  <a:pt x="3872" y="4712"/>
                </a:lnTo>
                <a:lnTo>
                  <a:pt x="3865" y="4721"/>
                </a:lnTo>
                <a:lnTo>
                  <a:pt x="3857" y="4729"/>
                </a:lnTo>
                <a:lnTo>
                  <a:pt x="3848" y="4736"/>
                </a:lnTo>
                <a:lnTo>
                  <a:pt x="3839" y="4743"/>
                </a:lnTo>
                <a:lnTo>
                  <a:pt x="3828" y="4750"/>
                </a:lnTo>
                <a:lnTo>
                  <a:pt x="3816" y="4754"/>
                </a:lnTo>
                <a:lnTo>
                  <a:pt x="3804" y="4758"/>
                </a:lnTo>
                <a:lnTo>
                  <a:pt x="3790" y="4760"/>
                </a:lnTo>
                <a:lnTo>
                  <a:pt x="3777" y="4763"/>
                </a:lnTo>
                <a:lnTo>
                  <a:pt x="3761" y="4763"/>
                </a:lnTo>
                <a:lnTo>
                  <a:pt x="1571" y="4763"/>
                </a:lnTo>
                <a:lnTo>
                  <a:pt x="1556" y="4763"/>
                </a:lnTo>
                <a:lnTo>
                  <a:pt x="1542" y="4760"/>
                </a:lnTo>
                <a:lnTo>
                  <a:pt x="1528" y="4758"/>
                </a:lnTo>
                <a:lnTo>
                  <a:pt x="1516" y="4754"/>
                </a:lnTo>
                <a:lnTo>
                  <a:pt x="1504" y="4750"/>
                </a:lnTo>
                <a:lnTo>
                  <a:pt x="1493" y="4743"/>
                </a:lnTo>
                <a:lnTo>
                  <a:pt x="1484" y="4736"/>
                </a:lnTo>
                <a:lnTo>
                  <a:pt x="1475" y="4729"/>
                </a:lnTo>
                <a:lnTo>
                  <a:pt x="1467" y="4721"/>
                </a:lnTo>
                <a:lnTo>
                  <a:pt x="1460" y="4712"/>
                </a:lnTo>
                <a:lnTo>
                  <a:pt x="1453" y="4703"/>
                </a:lnTo>
                <a:lnTo>
                  <a:pt x="1448" y="4693"/>
                </a:lnTo>
                <a:lnTo>
                  <a:pt x="1444" y="4682"/>
                </a:lnTo>
                <a:lnTo>
                  <a:pt x="1440" y="4672"/>
                </a:lnTo>
                <a:lnTo>
                  <a:pt x="1437" y="4660"/>
                </a:lnTo>
                <a:lnTo>
                  <a:pt x="1436" y="4649"/>
                </a:lnTo>
                <a:lnTo>
                  <a:pt x="1434" y="4637"/>
                </a:lnTo>
                <a:lnTo>
                  <a:pt x="1434" y="4625"/>
                </a:lnTo>
                <a:lnTo>
                  <a:pt x="1434" y="4613"/>
                </a:lnTo>
                <a:lnTo>
                  <a:pt x="1436" y="4601"/>
                </a:lnTo>
                <a:lnTo>
                  <a:pt x="1438" y="4590"/>
                </a:lnTo>
                <a:lnTo>
                  <a:pt x="1441" y="4578"/>
                </a:lnTo>
                <a:lnTo>
                  <a:pt x="1445" y="4566"/>
                </a:lnTo>
                <a:lnTo>
                  <a:pt x="1450" y="4555"/>
                </a:lnTo>
                <a:lnTo>
                  <a:pt x="1456" y="4543"/>
                </a:lnTo>
                <a:lnTo>
                  <a:pt x="1462" y="4532"/>
                </a:lnTo>
                <a:lnTo>
                  <a:pt x="1469" y="4523"/>
                </a:lnTo>
                <a:lnTo>
                  <a:pt x="1477" y="4512"/>
                </a:lnTo>
                <a:lnTo>
                  <a:pt x="1487" y="4503"/>
                </a:lnTo>
                <a:lnTo>
                  <a:pt x="1496" y="4495"/>
                </a:lnTo>
                <a:lnTo>
                  <a:pt x="1507" y="4487"/>
                </a:lnTo>
                <a:lnTo>
                  <a:pt x="1517" y="4480"/>
                </a:lnTo>
                <a:lnTo>
                  <a:pt x="1864" y="4277"/>
                </a:lnTo>
                <a:lnTo>
                  <a:pt x="1877" y="4268"/>
                </a:lnTo>
                <a:lnTo>
                  <a:pt x="1890" y="4256"/>
                </a:lnTo>
                <a:lnTo>
                  <a:pt x="1901" y="4242"/>
                </a:lnTo>
                <a:lnTo>
                  <a:pt x="1911" y="4228"/>
                </a:lnTo>
                <a:lnTo>
                  <a:pt x="1919" y="4212"/>
                </a:lnTo>
                <a:lnTo>
                  <a:pt x="1924" y="4194"/>
                </a:lnTo>
                <a:lnTo>
                  <a:pt x="1928" y="4177"/>
                </a:lnTo>
                <a:lnTo>
                  <a:pt x="1929" y="4158"/>
                </a:lnTo>
                <a:lnTo>
                  <a:pt x="1929" y="4063"/>
                </a:lnTo>
                <a:lnTo>
                  <a:pt x="2144" y="4063"/>
                </a:lnTo>
                <a:lnTo>
                  <a:pt x="2144" y="4198"/>
                </a:lnTo>
                <a:lnTo>
                  <a:pt x="2143" y="4226"/>
                </a:lnTo>
                <a:lnTo>
                  <a:pt x="2141" y="4257"/>
                </a:lnTo>
                <a:lnTo>
                  <a:pt x="2137" y="4285"/>
                </a:lnTo>
                <a:lnTo>
                  <a:pt x="2135" y="4296"/>
                </a:lnTo>
                <a:lnTo>
                  <a:pt x="2131" y="4305"/>
                </a:lnTo>
                <a:close/>
                <a:moveTo>
                  <a:pt x="5117" y="3741"/>
                </a:moveTo>
                <a:lnTo>
                  <a:pt x="5117" y="215"/>
                </a:lnTo>
                <a:lnTo>
                  <a:pt x="215" y="215"/>
                </a:lnTo>
                <a:lnTo>
                  <a:pt x="215" y="3741"/>
                </a:lnTo>
                <a:lnTo>
                  <a:pt x="5117" y="3741"/>
                </a:lnTo>
                <a:close/>
                <a:moveTo>
                  <a:pt x="182" y="0"/>
                </a:moveTo>
                <a:lnTo>
                  <a:pt x="5151" y="0"/>
                </a:lnTo>
                <a:lnTo>
                  <a:pt x="5167" y="1"/>
                </a:lnTo>
                <a:lnTo>
                  <a:pt x="5183" y="3"/>
                </a:lnTo>
                <a:lnTo>
                  <a:pt x="5199" y="7"/>
                </a:lnTo>
                <a:lnTo>
                  <a:pt x="5215" y="12"/>
                </a:lnTo>
                <a:lnTo>
                  <a:pt x="5231" y="19"/>
                </a:lnTo>
                <a:lnTo>
                  <a:pt x="5246" y="27"/>
                </a:lnTo>
                <a:lnTo>
                  <a:pt x="5261" y="36"/>
                </a:lnTo>
                <a:lnTo>
                  <a:pt x="5274" y="46"/>
                </a:lnTo>
                <a:lnTo>
                  <a:pt x="5286" y="58"/>
                </a:lnTo>
                <a:lnTo>
                  <a:pt x="5297" y="71"/>
                </a:lnTo>
                <a:lnTo>
                  <a:pt x="5308" y="86"/>
                </a:lnTo>
                <a:lnTo>
                  <a:pt x="5316" y="101"/>
                </a:lnTo>
                <a:lnTo>
                  <a:pt x="5323" y="117"/>
                </a:lnTo>
                <a:lnTo>
                  <a:pt x="5328" y="134"/>
                </a:lnTo>
                <a:lnTo>
                  <a:pt x="5331" y="153"/>
                </a:lnTo>
                <a:lnTo>
                  <a:pt x="5332" y="173"/>
                </a:lnTo>
                <a:lnTo>
                  <a:pt x="5332" y="3782"/>
                </a:lnTo>
                <a:lnTo>
                  <a:pt x="5331" y="3802"/>
                </a:lnTo>
                <a:lnTo>
                  <a:pt x="5328" y="3821"/>
                </a:lnTo>
                <a:lnTo>
                  <a:pt x="5323" y="3839"/>
                </a:lnTo>
                <a:lnTo>
                  <a:pt x="5316" y="3855"/>
                </a:lnTo>
                <a:lnTo>
                  <a:pt x="5308" y="3869"/>
                </a:lnTo>
                <a:lnTo>
                  <a:pt x="5297" y="3884"/>
                </a:lnTo>
                <a:lnTo>
                  <a:pt x="5286" y="3898"/>
                </a:lnTo>
                <a:lnTo>
                  <a:pt x="5274" y="3910"/>
                </a:lnTo>
                <a:lnTo>
                  <a:pt x="5261" y="3919"/>
                </a:lnTo>
                <a:lnTo>
                  <a:pt x="5246" y="3928"/>
                </a:lnTo>
                <a:lnTo>
                  <a:pt x="5231" y="3937"/>
                </a:lnTo>
                <a:lnTo>
                  <a:pt x="5215" y="3943"/>
                </a:lnTo>
                <a:lnTo>
                  <a:pt x="5199" y="3949"/>
                </a:lnTo>
                <a:lnTo>
                  <a:pt x="5183" y="3953"/>
                </a:lnTo>
                <a:lnTo>
                  <a:pt x="5167" y="3954"/>
                </a:lnTo>
                <a:lnTo>
                  <a:pt x="5151" y="3955"/>
                </a:lnTo>
                <a:lnTo>
                  <a:pt x="182" y="3955"/>
                </a:lnTo>
                <a:lnTo>
                  <a:pt x="165" y="3954"/>
                </a:lnTo>
                <a:lnTo>
                  <a:pt x="149" y="3953"/>
                </a:lnTo>
                <a:lnTo>
                  <a:pt x="133" y="3949"/>
                </a:lnTo>
                <a:lnTo>
                  <a:pt x="117" y="3943"/>
                </a:lnTo>
                <a:lnTo>
                  <a:pt x="101" y="3937"/>
                </a:lnTo>
                <a:lnTo>
                  <a:pt x="86" y="3928"/>
                </a:lnTo>
                <a:lnTo>
                  <a:pt x="72" y="3919"/>
                </a:lnTo>
                <a:lnTo>
                  <a:pt x="59" y="3910"/>
                </a:lnTo>
                <a:lnTo>
                  <a:pt x="46" y="3898"/>
                </a:lnTo>
                <a:lnTo>
                  <a:pt x="35" y="3884"/>
                </a:lnTo>
                <a:lnTo>
                  <a:pt x="25" y="3869"/>
                </a:lnTo>
                <a:lnTo>
                  <a:pt x="16" y="3855"/>
                </a:lnTo>
                <a:lnTo>
                  <a:pt x="9" y="3839"/>
                </a:lnTo>
                <a:lnTo>
                  <a:pt x="5" y="3821"/>
                </a:lnTo>
                <a:lnTo>
                  <a:pt x="1" y="3802"/>
                </a:lnTo>
                <a:lnTo>
                  <a:pt x="0" y="3782"/>
                </a:lnTo>
                <a:lnTo>
                  <a:pt x="0" y="173"/>
                </a:lnTo>
                <a:lnTo>
                  <a:pt x="1" y="153"/>
                </a:lnTo>
                <a:lnTo>
                  <a:pt x="5" y="134"/>
                </a:lnTo>
                <a:lnTo>
                  <a:pt x="9" y="117"/>
                </a:lnTo>
                <a:lnTo>
                  <a:pt x="16" y="101"/>
                </a:lnTo>
                <a:lnTo>
                  <a:pt x="25" y="86"/>
                </a:lnTo>
                <a:lnTo>
                  <a:pt x="35" y="71"/>
                </a:lnTo>
                <a:lnTo>
                  <a:pt x="46" y="58"/>
                </a:lnTo>
                <a:lnTo>
                  <a:pt x="59" y="46"/>
                </a:lnTo>
                <a:lnTo>
                  <a:pt x="72" y="36"/>
                </a:lnTo>
                <a:lnTo>
                  <a:pt x="86" y="27"/>
                </a:lnTo>
                <a:lnTo>
                  <a:pt x="101" y="19"/>
                </a:lnTo>
                <a:lnTo>
                  <a:pt x="117" y="12"/>
                </a:lnTo>
                <a:lnTo>
                  <a:pt x="133" y="7"/>
                </a:lnTo>
                <a:lnTo>
                  <a:pt x="149" y="3"/>
                </a:lnTo>
                <a:lnTo>
                  <a:pt x="165" y="1"/>
                </a:lnTo>
                <a:lnTo>
                  <a:pt x="182" y="0"/>
                </a:lnTo>
                <a:close/>
                <a:moveTo>
                  <a:pt x="1728" y="2250"/>
                </a:moveTo>
                <a:lnTo>
                  <a:pt x="1542" y="2250"/>
                </a:lnTo>
                <a:lnTo>
                  <a:pt x="1411" y="1737"/>
                </a:lnTo>
                <a:lnTo>
                  <a:pt x="1281" y="2250"/>
                </a:lnTo>
                <a:lnTo>
                  <a:pt x="1094" y="2250"/>
                </a:lnTo>
                <a:lnTo>
                  <a:pt x="848" y="1397"/>
                </a:lnTo>
                <a:lnTo>
                  <a:pt x="1076" y="1397"/>
                </a:lnTo>
                <a:lnTo>
                  <a:pt x="1191" y="1886"/>
                </a:lnTo>
                <a:lnTo>
                  <a:pt x="1322" y="1397"/>
                </a:lnTo>
                <a:lnTo>
                  <a:pt x="1507" y="1397"/>
                </a:lnTo>
                <a:lnTo>
                  <a:pt x="1637" y="1886"/>
                </a:lnTo>
                <a:lnTo>
                  <a:pt x="1752" y="1397"/>
                </a:lnTo>
                <a:lnTo>
                  <a:pt x="1974" y="1397"/>
                </a:lnTo>
                <a:lnTo>
                  <a:pt x="1728" y="2250"/>
                </a:lnTo>
                <a:close/>
                <a:moveTo>
                  <a:pt x="2983" y="2250"/>
                </a:moveTo>
                <a:lnTo>
                  <a:pt x="2796" y="2250"/>
                </a:lnTo>
                <a:lnTo>
                  <a:pt x="2666" y="1737"/>
                </a:lnTo>
                <a:lnTo>
                  <a:pt x="2536" y="2250"/>
                </a:lnTo>
                <a:lnTo>
                  <a:pt x="2349" y="2250"/>
                </a:lnTo>
                <a:lnTo>
                  <a:pt x="2104" y="1397"/>
                </a:lnTo>
                <a:lnTo>
                  <a:pt x="2332" y="1397"/>
                </a:lnTo>
                <a:lnTo>
                  <a:pt x="2447" y="1886"/>
                </a:lnTo>
                <a:lnTo>
                  <a:pt x="2577" y="1397"/>
                </a:lnTo>
                <a:lnTo>
                  <a:pt x="2763" y="1397"/>
                </a:lnTo>
                <a:lnTo>
                  <a:pt x="2891" y="1886"/>
                </a:lnTo>
                <a:lnTo>
                  <a:pt x="3008" y="1397"/>
                </a:lnTo>
                <a:lnTo>
                  <a:pt x="3228" y="1397"/>
                </a:lnTo>
                <a:lnTo>
                  <a:pt x="2983" y="2250"/>
                </a:lnTo>
                <a:close/>
                <a:moveTo>
                  <a:pt x="4238" y="2250"/>
                </a:moveTo>
                <a:lnTo>
                  <a:pt x="4052" y="2250"/>
                </a:lnTo>
                <a:lnTo>
                  <a:pt x="3922" y="1737"/>
                </a:lnTo>
                <a:lnTo>
                  <a:pt x="3792" y="2250"/>
                </a:lnTo>
                <a:lnTo>
                  <a:pt x="3604" y="2250"/>
                </a:lnTo>
                <a:lnTo>
                  <a:pt x="3360" y="1397"/>
                </a:lnTo>
                <a:lnTo>
                  <a:pt x="3586" y="1397"/>
                </a:lnTo>
                <a:lnTo>
                  <a:pt x="3702" y="1886"/>
                </a:lnTo>
                <a:lnTo>
                  <a:pt x="3832" y="1397"/>
                </a:lnTo>
                <a:lnTo>
                  <a:pt x="4018" y="1397"/>
                </a:lnTo>
                <a:lnTo>
                  <a:pt x="4147" y="1886"/>
                </a:lnTo>
                <a:lnTo>
                  <a:pt x="4263" y="1397"/>
                </a:lnTo>
                <a:lnTo>
                  <a:pt x="4484" y="1397"/>
                </a:lnTo>
                <a:lnTo>
                  <a:pt x="4238" y="2250"/>
                </a:lnTo>
                <a:close/>
                <a:moveTo>
                  <a:pt x="2666" y="3264"/>
                </a:moveTo>
                <a:lnTo>
                  <a:pt x="2666" y="3264"/>
                </a:lnTo>
                <a:lnTo>
                  <a:pt x="2686" y="3266"/>
                </a:lnTo>
                <a:lnTo>
                  <a:pt x="2705" y="3268"/>
                </a:lnTo>
                <a:lnTo>
                  <a:pt x="2722" y="3272"/>
                </a:lnTo>
                <a:lnTo>
                  <a:pt x="2740" y="3279"/>
                </a:lnTo>
                <a:lnTo>
                  <a:pt x="2756" y="3287"/>
                </a:lnTo>
                <a:lnTo>
                  <a:pt x="2772" y="3297"/>
                </a:lnTo>
                <a:lnTo>
                  <a:pt x="2787" y="3307"/>
                </a:lnTo>
                <a:lnTo>
                  <a:pt x="2800" y="3319"/>
                </a:lnTo>
                <a:lnTo>
                  <a:pt x="2812" y="3333"/>
                </a:lnTo>
                <a:lnTo>
                  <a:pt x="2823" y="3348"/>
                </a:lnTo>
                <a:lnTo>
                  <a:pt x="2832" y="3364"/>
                </a:lnTo>
                <a:lnTo>
                  <a:pt x="2840" y="3380"/>
                </a:lnTo>
                <a:lnTo>
                  <a:pt x="2847" y="3397"/>
                </a:lnTo>
                <a:lnTo>
                  <a:pt x="2852" y="3416"/>
                </a:lnTo>
                <a:lnTo>
                  <a:pt x="2855" y="3435"/>
                </a:lnTo>
                <a:lnTo>
                  <a:pt x="2855" y="3454"/>
                </a:lnTo>
                <a:lnTo>
                  <a:pt x="2855" y="3474"/>
                </a:lnTo>
                <a:lnTo>
                  <a:pt x="2852" y="3492"/>
                </a:lnTo>
                <a:lnTo>
                  <a:pt x="2847" y="3510"/>
                </a:lnTo>
                <a:lnTo>
                  <a:pt x="2840" y="3527"/>
                </a:lnTo>
                <a:lnTo>
                  <a:pt x="2832" y="3545"/>
                </a:lnTo>
                <a:lnTo>
                  <a:pt x="2823" y="3560"/>
                </a:lnTo>
                <a:lnTo>
                  <a:pt x="2812" y="3574"/>
                </a:lnTo>
                <a:lnTo>
                  <a:pt x="2800" y="3588"/>
                </a:lnTo>
                <a:lnTo>
                  <a:pt x="2787" y="3600"/>
                </a:lnTo>
                <a:lnTo>
                  <a:pt x="2772" y="3612"/>
                </a:lnTo>
                <a:lnTo>
                  <a:pt x="2756" y="3621"/>
                </a:lnTo>
                <a:lnTo>
                  <a:pt x="2740" y="3629"/>
                </a:lnTo>
                <a:lnTo>
                  <a:pt x="2722" y="3635"/>
                </a:lnTo>
                <a:lnTo>
                  <a:pt x="2705" y="3640"/>
                </a:lnTo>
                <a:lnTo>
                  <a:pt x="2686" y="3643"/>
                </a:lnTo>
                <a:lnTo>
                  <a:pt x="2666" y="3644"/>
                </a:lnTo>
                <a:lnTo>
                  <a:pt x="2647" y="3643"/>
                </a:lnTo>
                <a:lnTo>
                  <a:pt x="2628" y="3640"/>
                </a:lnTo>
                <a:lnTo>
                  <a:pt x="2610" y="3635"/>
                </a:lnTo>
                <a:lnTo>
                  <a:pt x="2592" y="3629"/>
                </a:lnTo>
                <a:lnTo>
                  <a:pt x="2576" y="3621"/>
                </a:lnTo>
                <a:lnTo>
                  <a:pt x="2560" y="3612"/>
                </a:lnTo>
                <a:lnTo>
                  <a:pt x="2545" y="3600"/>
                </a:lnTo>
                <a:lnTo>
                  <a:pt x="2532" y="3588"/>
                </a:lnTo>
                <a:lnTo>
                  <a:pt x="2520" y="3574"/>
                </a:lnTo>
                <a:lnTo>
                  <a:pt x="2509" y="3560"/>
                </a:lnTo>
                <a:lnTo>
                  <a:pt x="2500" y="3545"/>
                </a:lnTo>
                <a:lnTo>
                  <a:pt x="2492" y="3527"/>
                </a:lnTo>
                <a:lnTo>
                  <a:pt x="2485" y="3510"/>
                </a:lnTo>
                <a:lnTo>
                  <a:pt x="2481" y="3492"/>
                </a:lnTo>
                <a:lnTo>
                  <a:pt x="2478" y="3474"/>
                </a:lnTo>
                <a:lnTo>
                  <a:pt x="2477" y="3454"/>
                </a:lnTo>
                <a:lnTo>
                  <a:pt x="2478" y="3435"/>
                </a:lnTo>
                <a:lnTo>
                  <a:pt x="2481" y="3416"/>
                </a:lnTo>
                <a:lnTo>
                  <a:pt x="2485" y="3397"/>
                </a:lnTo>
                <a:lnTo>
                  <a:pt x="2492" y="3380"/>
                </a:lnTo>
                <a:lnTo>
                  <a:pt x="2500" y="3364"/>
                </a:lnTo>
                <a:lnTo>
                  <a:pt x="2509" y="3348"/>
                </a:lnTo>
                <a:lnTo>
                  <a:pt x="2520" y="3333"/>
                </a:lnTo>
                <a:lnTo>
                  <a:pt x="2532" y="3319"/>
                </a:lnTo>
                <a:lnTo>
                  <a:pt x="2545" y="3307"/>
                </a:lnTo>
                <a:lnTo>
                  <a:pt x="2560" y="3297"/>
                </a:lnTo>
                <a:lnTo>
                  <a:pt x="2576" y="3287"/>
                </a:lnTo>
                <a:lnTo>
                  <a:pt x="2592" y="3279"/>
                </a:lnTo>
                <a:lnTo>
                  <a:pt x="2610" y="3272"/>
                </a:lnTo>
                <a:lnTo>
                  <a:pt x="2628" y="3268"/>
                </a:lnTo>
                <a:lnTo>
                  <a:pt x="2647" y="3266"/>
                </a:lnTo>
                <a:lnTo>
                  <a:pt x="2666" y="3264"/>
                </a:lnTo>
                <a:close/>
                <a:moveTo>
                  <a:pt x="2666" y="3372"/>
                </a:moveTo>
                <a:lnTo>
                  <a:pt x="2666" y="3372"/>
                </a:lnTo>
                <a:lnTo>
                  <a:pt x="2658" y="3372"/>
                </a:lnTo>
                <a:lnTo>
                  <a:pt x="2650" y="3373"/>
                </a:lnTo>
                <a:lnTo>
                  <a:pt x="2642" y="3376"/>
                </a:lnTo>
                <a:lnTo>
                  <a:pt x="2634" y="3378"/>
                </a:lnTo>
                <a:lnTo>
                  <a:pt x="2620" y="3385"/>
                </a:lnTo>
                <a:lnTo>
                  <a:pt x="2608" y="3396"/>
                </a:lnTo>
                <a:lnTo>
                  <a:pt x="2598" y="3408"/>
                </a:lnTo>
                <a:lnTo>
                  <a:pt x="2591" y="3421"/>
                </a:lnTo>
                <a:lnTo>
                  <a:pt x="2588" y="3429"/>
                </a:lnTo>
                <a:lnTo>
                  <a:pt x="2585" y="3437"/>
                </a:lnTo>
                <a:lnTo>
                  <a:pt x="2584" y="3445"/>
                </a:lnTo>
                <a:lnTo>
                  <a:pt x="2584" y="3454"/>
                </a:lnTo>
                <a:lnTo>
                  <a:pt x="2584" y="3463"/>
                </a:lnTo>
                <a:lnTo>
                  <a:pt x="2585" y="3471"/>
                </a:lnTo>
                <a:lnTo>
                  <a:pt x="2588" y="3479"/>
                </a:lnTo>
                <a:lnTo>
                  <a:pt x="2591" y="3486"/>
                </a:lnTo>
                <a:lnTo>
                  <a:pt x="2598" y="3500"/>
                </a:lnTo>
                <a:lnTo>
                  <a:pt x="2608" y="3513"/>
                </a:lnTo>
                <a:lnTo>
                  <a:pt x="2620" y="3522"/>
                </a:lnTo>
                <a:lnTo>
                  <a:pt x="2634" y="3530"/>
                </a:lnTo>
                <a:lnTo>
                  <a:pt x="2642" y="3533"/>
                </a:lnTo>
                <a:lnTo>
                  <a:pt x="2650" y="3534"/>
                </a:lnTo>
                <a:lnTo>
                  <a:pt x="2658" y="3535"/>
                </a:lnTo>
                <a:lnTo>
                  <a:pt x="2666" y="3537"/>
                </a:lnTo>
                <a:lnTo>
                  <a:pt x="2674" y="3535"/>
                </a:lnTo>
                <a:lnTo>
                  <a:pt x="2682" y="3534"/>
                </a:lnTo>
                <a:lnTo>
                  <a:pt x="2690" y="3533"/>
                </a:lnTo>
                <a:lnTo>
                  <a:pt x="2698" y="3530"/>
                </a:lnTo>
                <a:lnTo>
                  <a:pt x="2712" y="3522"/>
                </a:lnTo>
                <a:lnTo>
                  <a:pt x="2724" y="3513"/>
                </a:lnTo>
                <a:lnTo>
                  <a:pt x="2734" y="3500"/>
                </a:lnTo>
                <a:lnTo>
                  <a:pt x="2742" y="3486"/>
                </a:lnTo>
                <a:lnTo>
                  <a:pt x="2745" y="3479"/>
                </a:lnTo>
                <a:lnTo>
                  <a:pt x="2747" y="3471"/>
                </a:lnTo>
                <a:lnTo>
                  <a:pt x="2748" y="3463"/>
                </a:lnTo>
                <a:lnTo>
                  <a:pt x="2748" y="3454"/>
                </a:lnTo>
                <a:lnTo>
                  <a:pt x="2748" y="3445"/>
                </a:lnTo>
                <a:lnTo>
                  <a:pt x="2747" y="3437"/>
                </a:lnTo>
                <a:lnTo>
                  <a:pt x="2745" y="3429"/>
                </a:lnTo>
                <a:lnTo>
                  <a:pt x="2742" y="3421"/>
                </a:lnTo>
                <a:lnTo>
                  <a:pt x="2734" y="3408"/>
                </a:lnTo>
                <a:lnTo>
                  <a:pt x="2724" y="3396"/>
                </a:lnTo>
                <a:lnTo>
                  <a:pt x="2712" y="3385"/>
                </a:lnTo>
                <a:lnTo>
                  <a:pt x="2698" y="3378"/>
                </a:lnTo>
                <a:lnTo>
                  <a:pt x="2690" y="3376"/>
                </a:lnTo>
                <a:lnTo>
                  <a:pt x="2682" y="3373"/>
                </a:lnTo>
                <a:lnTo>
                  <a:pt x="2674" y="3372"/>
                </a:lnTo>
                <a:lnTo>
                  <a:pt x="2666" y="3372"/>
                </a:lnTo>
                <a:close/>
                <a:moveTo>
                  <a:pt x="4599" y="498"/>
                </a:moveTo>
                <a:lnTo>
                  <a:pt x="518" y="498"/>
                </a:lnTo>
                <a:lnTo>
                  <a:pt x="518" y="3082"/>
                </a:lnTo>
                <a:lnTo>
                  <a:pt x="4814" y="3082"/>
                </a:lnTo>
                <a:lnTo>
                  <a:pt x="4814" y="390"/>
                </a:lnTo>
                <a:lnTo>
                  <a:pt x="4921" y="390"/>
                </a:lnTo>
                <a:lnTo>
                  <a:pt x="4921" y="3189"/>
                </a:lnTo>
                <a:lnTo>
                  <a:pt x="411" y="3189"/>
                </a:lnTo>
                <a:lnTo>
                  <a:pt x="411" y="390"/>
                </a:lnTo>
                <a:lnTo>
                  <a:pt x="4599" y="390"/>
                </a:lnTo>
                <a:lnTo>
                  <a:pt x="4599" y="49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18" name="Freeform 89">
            <a:extLst>
              <a:ext uri="{FF2B5EF4-FFF2-40B4-BE49-F238E27FC236}">
                <a16:creationId xmlns:a16="http://schemas.microsoft.com/office/drawing/2014/main" id="{BEBA8B27-93DD-41D9-923D-CD4395589C6E}"/>
              </a:ext>
            </a:extLst>
          </p:cNvPr>
          <p:cNvSpPr>
            <a:spLocks noChangeAspect="1" noEditPoints="1"/>
          </p:cNvSpPr>
          <p:nvPr/>
        </p:nvSpPr>
        <p:spPr bwMode="auto">
          <a:xfrm>
            <a:off x="958184" y="2676575"/>
            <a:ext cx="663274" cy="615201"/>
          </a:xfrm>
          <a:custGeom>
            <a:avLst/>
            <a:gdLst>
              <a:gd name="T0" fmla="*/ 388 w 2265"/>
              <a:gd name="T1" fmla="*/ 645 h 2550"/>
              <a:gd name="T2" fmla="*/ 408 w 2265"/>
              <a:gd name="T3" fmla="*/ 370 h 2550"/>
              <a:gd name="T4" fmla="*/ 744 w 2265"/>
              <a:gd name="T5" fmla="*/ 115 h 2550"/>
              <a:gd name="T6" fmla="*/ 1248 w 2265"/>
              <a:gd name="T7" fmla="*/ 65 h 2550"/>
              <a:gd name="T8" fmla="*/ 1686 w 2265"/>
              <a:gd name="T9" fmla="*/ 250 h 2550"/>
              <a:gd name="T10" fmla="*/ 1828 w 2265"/>
              <a:gd name="T11" fmla="*/ 542 h 2550"/>
              <a:gd name="T12" fmla="*/ 1866 w 2265"/>
              <a:gd name="T13" fmla="*/ 636 h 2550"/>
              <a:gd name="T14" fmla="*/ 1801 w 2265"/>
              <a:gd name="T15" fmla="*/ 296 h 2550"/>
              <a:gd name="T16" fmla="*/ 1397 w 2265"/>
              <a:gd name="T17" fmla="*/ 40 h 2550"/>
              <a:gd name="T18" fmla="*/ 868 w 2265"/>
              <a:gd name="T19" fmla="*/ 22 h 2550"/>
              <a:gd name="T20" fmla="*/ 426 w 2265"/>
              <a:gd name="T21" fmla="*/ 251 h 2550"/>
              <a:gd name="T22" fmla="*/ 317 w 2265"/>
              <a:gd name="T23" fmla="*/ 598 h 2550"/>
              <a:gd name="T24" fmla="*/ 1870 w 2265"/>
              <a:gd name="T25" fmla="*/ 1809 h 2550"/>
              <a:gd name="T26" fmla="*/ 2014 w 2265"/>
              <a:gd name="T27" fmla="*/ 1960 h 2550"/>
              <a:gd name="T28" fmla="*/ 2182 w 2265"/>
              <a:gd name="T29" fmla="*/ 1879 h 2550"/>
              <a:gd name="T30" fmla="*/ 2265 w 2265"/>
              <a:gd name="T31" fmla="*/ 1722 h 2550"/>
              <a:gd name="T32" fmla="*/ 2129 w 2265"/>
              <a:gd name="T33" fmla="*/ 1584 h 2550"/>
              <a:gd name="T34" fmla="*/ 1885 w 2265"/>
              <a:gd name="T35" fmla="*/ 1672 h 2550"/>
              <a:gd name="T36" fmla="*/ 1931 w 2265"/>
              <a:gd name="T37" fmla="*/ 1662 h 2550"/>
              <a:gd name="T38" fmla="*/ 2046 w 2265"/>
              <a:gd name="T39" fmla="*/ 1789 h 2550"/>
              <a:gd name="T40" fmla="*/ 2093 w 2265"/>
              <a:gd name="T41" fmla="*/ 1901 h 2550"/>
              <a:gd name="T42" fmla="*/ 1959 w 2265"/>
              <a:gd name="T43" fmla="*/ 1915 h 2550"/>
              <a:gd name="T44" fmla="*/ 1500 w 2265"/>
              <a:gd name="T45" fmla="*/ 2550 h 2550"/>
              <a:gd name="T46" fmla="*/ 340 w 2265"/>
              <a:gd name="T47" fmla="*/ 2037 h 2550"/>
              <a:gd name="T48" fmla="*/ 55 w 2265"/>
              <a:gd name="T49" fmla="*/ 2069 h 2550"/>
              <a:gd name="T50" fmla="*/ 100 w 2265"/>
              <a:gd name="T51" fmla="*/ 2101 h 2550"/>
              <a:gd name="T52" fmla="*/ 342 w 2265"/>
              <a:gd name="T53" fmla="*/ 2106 h 2550"/>
              <a:gd name="T54" fmla="*/ 1882 w 2265"/>
              <a:gd name="T55" fmla="*/ 2042 h 2550"/>
              <a:gd name="T56" fmla="*/ 1882 w 2265"/>
              <a:gd name="T57" fmla="*/ 2117 h 2550"/>
              <a:gd name="T58" fmla="*/ 2129 w 2265"/>
              <a:gd name="T59" fmla="*/ 2097 h 2550"/>
              <a:gd name="T60" fmla="*/ 2182 w 2265"/>
              <a:gd name="T61" fmla="*/ 2078 h 2550"/>
              <a:gd name="T62" fmla="*/ 1194 w 2265"/>
              <a:gd name="T63" fmla="*/ 1174 h 2550"/>
              <a:gd name="T64" fmla="*/ 324 w 2265"/>
              <a:gd name="T65" fmla="*/ 2522 h 2550"/>
              <a:gd name="T66" fmla="*/ 1396 w 2265"/>
              <a:gd name="T67" fmla="*/ 961 h 2550"/>
              <a:gd name="T68" fmla="*/ 1194 w 2265"/>
              <a:gd name="T69" fmla="*/ 1057 h 2550"/>
              <a:gd name="T70" fmla="*/ 63 w 2265"/>
              <a:gd name="T71" fmla="*/ 1890 h 2550"/>
              <a:gd name="T72" fmla="*/ 205 w 2265"/>
              <a:gd name="T73" fmla="*/ 1959 h 2550"/>
              <a:gd name="T74" fmla="*/ 369 w 2265"/>
              <a:gd name="T75" fmla="*/ 1838 h 2550"/>
              <a:gd name="T76" fmla="*/ 336 w 2265"/>
              <a:gd name="T77" fmla="*/ 1606 h 2550"/>
              <a:gd name="T78" fmla="*/ 282 w 2265"/>
              <a:gd name="T79" fmla="*/ 1561 h 2550"/>
              <a:gd name="T80" fmla="*/ 101 w 2265"/>
              <a:gd name="T81" fmla="*/ 1576 h 2550"/>
              <a:gd name="T82" fmla="*/ 20 w 2265"/>
              <a:gd name="T83" fmla="*/ 1729 h 2550"/>
              <a:gd name="T84" fmla="*/ 161 w 2265"/>
              <a:gd name="T85" fmla="*/ 1758 h 2550"/>
              <a:gd name="T86" fmla="*/ 291 w 2265"/>
              <a:gd name="T87" fmla="*/ 1649 h 2550"/>
              <a:gd name="T88" fmla="*/ 345 w 2265"/>
              <a:gd name="T89" fmla="*/ 1817 h 2550"/>
              <a:gd name="T90" fmla="*/ 222 w 2265"/>
              <a:gd name="T91" fmla="*/ 1933 h 2550"/>
              <a:gd name="T92" fmla="*/ 1464 w 2265"/>
              <a:gd name="T93" fmla="*/ 1920 h 2550"/>
              <a:gd name="T94" fmla="*/ 1350 w 2265"/>
              <a:gd name="T95" fmla="*/ 1780 h 2550"/>
              <a:gd name="T96" fmla="*/ 949 w 2265"/>
              <a:gd name="T97" fmla="*/ 1843 h 2550"/>
              <a:gd name="T98" fmla="*/ 797 w 2265"/>
              <a:gd name="T99" fmla="*/ 1860 h 2550"/>
              <a:gd name="T100" fmla="*/ 1154 w 2265"/>
              <a:gd name="T101" fmla="*/ 2131 h 2550"/>
              <a:gd name="T102" fmla="*/ 1280 w 2265"/>
              <a:gd name="T103" fmla="*/ 1454 h 2550"/>
              <a:gd name="T104" fmla="*/ 1076 w 2265"/>
              <a:gd name="T105" fmla="*/ 1368 h 2550"/>
              <a:gd name="T106" fmla="*/ 950 w 2265"/>
              <a:gd name="T107" fmla="*/ 1606 h 2550"/>
              <a:gd name="T108" fmla="*/ 1039 w 2265"/>
              <a:gd name="T109" fmla="*/ 1720 h 2550"/>
              <a:gd name="T110" fmla="*/ 1192 w 2265"/>
              <a:gd name="T111" fmla="*/ 1717 h 2550"/>
              <a:gd name="T112" fmla="*/ 1303 w 2265"/>
              <a:gd name="T113" fmla="*/ 1562 h 2550"/>
              <a:gd name="T114" fmla="*/ 1183 w 2265"/>
              <a:gd name="T115" fmla="*/ 1690 h 2550"/>
              <a:gd name="T116" fmla="*/ 1049 w 2265"/>
              <a:gd name="T117" fmla="*/ 1676 h 2550"/>
              <a:gd name="T118" fmla="*/ 1031 w 2265"/>
              <a:gd name="T119" fmla="*/ 1537 h 2550"/>
              <a:gd name="T120" fmla="*/ 1224 w 2265"/>
              <a:gd name="T121" fmla="*/ 1520 h 2550"/>
              <a:gd name="T122" fmla="*/ 1035 w 2265"/>
              <a:gd name="T123" fmla="*/ 1852 h 2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5" h="2550">
                <a:moveTo>
                  <a:pt x="1490" y="341"/>
                </a:moveTo>
                <a:lnTo>
                  <a:pt x="680" y="341"/>
                </a:lnTo>
                <a:lnTo>
                  <a:pt x="680" y="396"/>
                </a:lnTo>
                <a:lnTo>
                  <a:pt x="1490" y="396"/>
                </a:lnTo>
                <a:lnTo>
                  <a:pt x="1490" y="341"/>
                </a:lnTo>
                <a:close/>
                <a:moveTo>
                  <a:pt x="680" y="569"/>
                </a:moveTo>
                <a:lnTo>
                  <a:pt x="1490" y="569"/>
                </a:lnTo>
                <a:lnTo>
                  <a:pt x="1490" y="514"/>
                </a:lnTo>
                <a:lnTo>
                  <a:pt x="680" y="514"/>
                </a:lnTo>
                <a:lnTo>
                  <a:pt x="680" y="569"/>
                </a:lnTo>
                <a:close/>
                <a:moveTo>
                  <a:pt x="628" y="1346"/>
                </a:moveTo>
                <a:lnTo>
                  <a:pt x="641" y="1238"/>
                </a:lnTo>
                <a:lnTo>
                  <a:pt x="395" y="661"/>
                </a:lnTo>
                <a:lnTo>
                  <a:pt x="395" y="661"/>
                </a:lnTo>
                <a:lnTo>
                  <a:pt x="388" y="645"/>
                </a:lnTo>
                <a:lnTo>
                  <a:pt x="383" y="630"/>
                </a:lnTo>
                <a:lnTo>
                  <a:pt x="378" y="613"/>
                </a:lnTo>
                <a:lnTo>
                  <a:pt x="374" y="597"/>
                </a:lnTo>
                <a:lnTo>
                  <a:pt x="370" y="580"/>
                </a:lnTo>
                <a:lnTo>
                  <a:pt x="368" y="563"/>
                </a:lnTo>
                <a:lnTo>
                  <a:pt x="366" y="546"/>
                </a:lnTo>
                <a:lnTo>
                  <a:pt x="366" y="530"/>
                </a:lnTo>
                <a:lnTo>
                  <a:pt x="366" y="530"/>
                </a:lnTo>
                <a:lnTo>
                  <a:pt x="367" y="506"/>
                </a:lnTo>
                <a:lnTo>
                  <a:pt x="369" y="482"/>
                </a:lnTo>
                <a:lnTo>
                  <a:pt x="374" y="460"/>
                </a:lnTo>
                <a:lnTo>
                  <a:pt x="380" y="436"/>
                </a:lnTo>
                <a:lnTo>
                  <a:pt x="388" y="414"/>
                </a:lnTo>
                <a:lnTo>
                  <a:pt x="397" y="392"/>
                </a:lnTo>
                <a:lnTo>
                  <a:pt x="408" y="370"/>
                </a:lnTo>
                <a:lnTo>
                  <a:pt x="422" y="349"/>
                </a:lnTo>
                <a:lnTo>
                  <a:pt x="435" y="328"/>
                </a:lnTo>
                <a:lnTo>
                  <a:pt x="451" y="308"/>
                </a:lnTo>
                <a:lnTo>
                  <a:pt x="469" y="288"/>
                </a:lnTo>
                <a:lnTo>
                  <a:pt x="487" y="269"/>
                </a:lnTo>
                <a:lnTo>
                  <a:pt x="507" y="250"/>
                </a:lnTo>
                <a:lnTo>
                  <a:pt x="529" y="232"/>
                </a:lnTo>
                <a:lnTo>
                  <a:pt x="551" y="215"/>
                </a:lnTo>
                <a:lnTo>
                  <a:pt x="575" y="198"/>
                </a:lnTo>
                <a:lnTo>
                  <a:pt x="601" y="182"/>
                </a:lnTo>
                <a:lnTo>
                  <a:pt x="627" y="166"/>
                </a:lnTo>
                <a:lnTo>
                  <a:pt x="655" y="152"/>
                </a:lnTo>
                <a:lnTo>
                  <a:pt x="683" y="138"/>
                </a:lnTo>
                <a:lnTo>
                  <a:pt x="712" y="126"/>
                </a:lnTo>
                <a:lnTo>
                  <a:pt x="744" y="115"/>
                </a:lnTo>
                <a:lnTo>
                  <a:pt x="775" y="103"/>
                </a:lnTo>
                <a:lnTo>
                  <a:pt x="808" y="93"/>
                </a:lnTo>
                <a:lnTo>
                  <a:pt x="841" y="85"/>
                </a:lnTo>
                <a:lnTo>
                  <a:pt x="875" y="78"/>
                </a:lnTo>
                <a:lnTo>
                  <a:pt x="910" y="71"/>
                </a:lnTo>
                <a:lnTo>
                  <a:pt x="946" y="65"/>
                </a:lnTo>
                <a:lnTo>
                  <a:pt x="983" y="61"/>
                </a:lnTo>
                <a:lnTo>
                  <a:pt x="1021" y="57"/>
                </a:lnTo>
                <a:lnTo>
                  <a:pt x="1059" y="56"/>
                </a:lnTo>
                <a:lnTo>
                  <a:pt x="1097" y="55"/>
                </a:lnTo>
                <a:lnTo>
                  <a:pt x="1097" y="55"/>
                </a:lnTo>
                <a:lnTo>
                  <a:pt x="1135" y="56"/>
                </a:lnTo>
                <a:lnTo>
                  <a:pt x="1174" y="57"/>
                </a:lnTo>
                <a:lnTo>
                  <a:pt x="1211" y="61"/>
                </a:lnTo>
                <a:lnTo>
                  <a:pt x="1248" y="65"/>
                </a:lnTo>
                <a:lnTo>
                  <a:pt x="1284" y="71"/>
                </a:lnTo>
                <a:lnTo>
                  <a:pt x="1319" y="78"/>
                </a:lnTo>
                <a:lnTo>
                  <a:pt x="1352" y="85"/>
                </a:lnTo>
                <a:lnTo>
                  <a:pt x="1386" y="93"/>
                </a:lnTo>
                <a:lnTo>
                  <a:pt x="1419" y="103"/>
                </a:lnTo>
                <a:lnTo>
                  <a:pt x="1450" y="115"/>
                </a:lnTo>
                <a:lnTo>
                  <a:pt x="1481" y="126"/>
                </a:lnTo>
                <a:lnTo>
                  <a:pt x="1510" y="138"/>
                </a:lnTo>
                <a:lnTo>
                  <a:pt x="1539" y="152"/>
                </a:lnTo>
                <a:lnTo>
                  <a:pt x="1566" y="166"/>
                </a:lnTo>
                <a:lnTo>
                  <a:pt x="1592" y="182"/>
                </a:lnTo>
                <a:lnTo>
                  <a:pt x="1618" y="198"/>
                </a:lnTo>
                <a:lnTo>
                  <a:pt x="1642" y="215"/>
                </a:lnTo>
                <a:lnTo>
                  <a:pt x="1664" y="232"/>
                </a:lnTo>
                <a:lnTo>
                  <a:pt x="1686" y="250"/>
                </a:lnTo>
                <a:lnTo>
                  <a:pt x="1706" y="269"/>
                </a:lnTo>
                <a:lnTo>
                  <a:pt x="1724" y="288"/>
                </a:lnTo>
                <a:lnTo>
                  <a:pt x="1742" y="308"/>
                </a:lnTo>
                <a:lnTo>
                  <a:pt x="1758" y="328"/>
                </a:lnTo>
                <a:lnTo>
                  <a:pt x="1771" y="349"/>
                </a:lnTo>
                <a:lnTo>
                  <a:pt x="1785" y="370"/>
                </a:lnTo>
                <a:lnTo>
                  <a:pt x="1796" y="392"/>
                </a:lnTo>
                <a:lnTo>
                  <a:pt x="1805" y="414"/>
                </a:lnTo>
                <a:lnTo>
                  <a:pt x="1814" y="436"/>
                </a:lnTo>
                <a:lnTo>
                  <a:pt x="1819" y="460"/>
                </a:lnTo>
                <a:lnTo>
                  <a:pt x="1824" y="482"/>
                </a:lnTo>
                <a:lnTo>
                  <a:pt x="1827" y="506"/>
                </a:lnTo>
                <a:lnTo>
                  <a:pt x="1828" y="530"/>
                </a:lnTo>
                <a:lnTo>
                  <a:pt x="1828" y="530"/>
                </a:lnTo>
                <a:lnTo>
                  <a:pt x="1828" y="542"/>
                </a:lnTo>
                <a:lnTo>
                  <a:pt x="1826" y="555"/>
                </a:lnTo>
                <a:lnTo>
                  <a:pt x="1824" y="570"/>
                </a:lnTo>
                <a:lnTo>
                  <a:pt x="1821" y="585"/>
                </a:lnTo>
                <a:lnTo>
                  <a:pt x="1812" y="617"/>
                </a:lnTo>
                <a:lnTo>
                  <a:pt x="1799" y="654"/>
                </a:lnTo>
                <a:lnTo>
                  <a:pt x="1782" y="697"/>
                </a:lnTo>
                <a:lnTo>
                  <a:pt x="1763" y="744"/>
                </a:lnTo>
                <a:lnTo>
                  <a:pt x="1715" y="859"/>
                </a:lnTo>
                <a:lnTo>
                  <a:pt x="1554" y="1236"/>
                </a:lnTo>
                <a:lnTo>
                  <a:pt x="1567" y="1345"/>
                </a:lnTo>
                <a:lnTo>
                  <a:pt x="1842" y="702"/>
                </a:lnTo>
                <a:lnTo>
                  <a:pt x="1842" y="702"/>
                </a:lnTo>
                <a:lnTo>
                  <a:pt x="1850" y="680"/>
                </a:lnTo>
                <a:lnTo>
                  <a:pt x="1859" y="659"/>
                </a:lnTo>
                <a:lnTo>
                  <a:pt x="1866" y="636"/>
                </a:lnTo>
                <a:lnTo>
                  <a:pt x="1872" y="614"/>
                </a:lnTo>
                <a:lnTo>
                  <a:pt x="1877" y="591"/>
                </a:lnTo>
                <a:lnTo>
                  <a:pt x="1881" y="570"/>
                </a:lnTo>
                <a:lnTo>
                  <a:pt x="1884" y="549"/>
                </a:lnTo>
                <a:lnTo>
                  <a:pt x="1884" y="530"/>
                </a:lnTo>
                <a:lnTo>
                  <a:pt x="1884" y="530"/>
                </a:lnTo>
                <a:lnTo>
                  <a:pt x="1882" y="501"/>
                </a:lnTo>
                <a:lnTo>
                  <a:pt x="1878" y="474"/>
                </a:lnTo>
                <a:lnTo>
                  <a:pt x="1872" y="446"/>
                </a:lnTo>
                <a:lnTo>
                  <a:pt x="1866" y="421"/>
                </a:lnTo>
                <a:lnTo>
                  <a:pt x="1855" y="395"/>
                </a:lnTo>
                <a:lnTo>
                  <a:pt x="1844" y="369"/>
                </a:lnTo>
                <a:lnTo>
                  <a:pt x="1832" y="344"/>
                </a:lnTo>
                <a:lnTo>
                  <a:pt x="1817" y="319"/>
                </a:lnTo>
                <a:lnTo>
                  <a:pt x="1801" y="296"/>
                </a:lnTo>
                <a:lnTo>
                  <a:pt x="1783" y="273"/>
                </a:lnTo>
                <a:lnTo>
                  <a:pt x="1764" y="251"/>
                </a:lnTo>
                <a:lnTo>
                  <a:pt x="1743" y="229"/>
                </a:lnTo>
                <a:lnTo>
                  <a:pt x="1720" y="209"/>
                </a:lnTo>
                <a:lnTo>
                  <a:pt x="1697" y="189"/>
                </a:lnTo>
                <a:lnTo>
                  <a:pt x="1672" y="170"/>
                </a:lnTo>
                <a:lnTo>
                  <a:pt x="1646" y="152"/>
                </a:lnTo>
                <a:lnTo>
                  <a:pt x="1619" y="134"/>
                </a:lnTo>
                <a:lnTo>
                  <a:pt x="1590" y="118"/>
                </a:lnTo>
                <a:lnTo>
                  <a:pt x="1561" y="102"/>
                </a:lnTo>
                <a:lnTo>
                  <a:pt x="1530" y="88"/>
                </a:lnTo>
                <a:lnTo>
                  <a:pt x="1498" y="74"/>
                </a:lnTo>
                <a:lnTo>
                  <a:pt x="1465" y="62"/>
                </a:lnTo>
                <a:lnTo>
                  <a:pt x="1432" y="51"/>
                </a:lnTo>
                <a:lnTo>
                  <a:pt x="1397" y="40"/>
                </a:lnTo>
                <a:lnTo>
                  <a:pt x="1363" y="31"/>
                </a:lnTo>
                <a:lnTo>
                  <a:pt x="1327" y="22"/>
                </a:lnTo>
                <a:lnTo>
                  <a:pt x="1289" y="16"/>
                </a:lnTo>
                <a:lnTo>
                  <a:pt x="1252" y="10"/>
                </a:lnTo>
                <a:lnTo>
                  <a:pt x="1214" y="6"/>
                </a:lnTo>
                <a:lnTo>
                  <a:pt x="1176" y="2"/>
                </a:lnTo>
                <a:lnTo>
                  <a:pt x="1136" y="1"/>
                </a:lnTo>
                <a:lnTo>
                  <a:pt x="1097" y="0"/>
                </a:lnTo>
                <a:lnTo>
                  <a:pt x="1097" y="0"/>
                </a:lnTo>
                <a:lnTo>
                  <a:pt x="1058" y="1"/>
                </a:lnTo>
                <a:lnTo>
                  <a:pt x="1018" y="2"/>
                </a:lnTo>
                <a:lnTo>
                  <a:pt x="980" y="6"/>
                </a:lnTo>
                <a:lnTo>
                  <a:pt x="942" y="10"/>
                </a:lnTo>
                <a:lnTo>
                  <a:pt x="905" y="16"/>
                </a:lnTo>
                <a:lnTo>
                  <a:pt x="868" y="22"/>
                </a:lnTo>
                <a:lnTo>
                  <a:pt x="832" y="31"/>
                </a:lnTo>
                <a:lnTo>
                  <a:pt x="796" y="40"/>
                </a:lnTo>
                <a:lnTo>
                  <a:pt x="761" y="51"/>
                </a:lnTo>
                <a:lnTo>
                  <a:pt x="727" y="62"/>
                </a:lnTo>
                <a:lnTo>
                  <a:pt x="694" y="74"/>
                </a:lnTo>
                <a:lnTo>
                  <a:pt x="663" y="88"/>
                </a:lnTo>
                <a:lnTo>
                  <a:pt x="631" y="102"/>
                </a:lnTo>
                <a:lnTo>
                  <a:pt x="601" y="118"/>
                </a:lnTo>
                <a:lnTo>
                  <a:pt x="573" y="134"/>
                </a:lnTo>
                <a:lnTo>
                  <a:pt x="545" y="152"/>
                </a:lnTo>
                <a:lnTo>
                  <a:pt x="519" y="170"/>
                </a:lnTo>
                <a:lnTo>
                  <a:pt x="494" y="189"/>
                </a:lnTo>
                <a:lnTo>
                  <a:pt x="470" y="209"/>
                </a:lnTo>
                <a:lnTo>
                  <a:pt x="448" y="229"/>
                </a:lnTo>
                <a:lnTo>
                  <a:pt x="426" y="251"/>
                </a:lnTo>
                <a:lnTo>
                  <a:pt x="407" y="273"/>
                </a:lnTo>
                <a:lnTo>
                  <a:pt x="390" y="296"/>
                </a:lnTo>
                <a:lnTo>
                  <a:pt x="374" y="319"/>
                </a:lnTo>
                <a:lnTo>
                  <a:pt x="359" y="344"/>
                </a:lnTo>
                <a:lnTo>
                  <a:pt x="347" y="369"/>
                </a:lnTo>
                <a:lnTo>
                  <a:pt x="335" y="395"/>
                </a:lnTo>
                <a:lnTo>
                  <a:pt x="326" y="421"/>
                </a:lnTo>
                <a:lnTo>
                  <a:pt x="320" y="446"/>
                </a:lnTo>
                <a:lnTo>
                  <a:pt x="315" y="474"/>
                </a:lnTo>
                <a:lnTo>
                  <a:pt x="312" y="501"/>
                </a:lnTo>
                <a:lnTo>
                  <a:pt x="311" y="530"/>
                </a:lnTo>
                <a:lnTo>
                  <a:pt x="311" y="530"/>
                </a:lnTo>
                <a:lnTo>
                  <a:pt x="312" y="553"/>
                </a:lnTo>
                <a:lnTo>
                  <a:pt x="314" y="576"/>
                </a:lnTo>
                <a:lnTo>
                  <a:pt x="317" y="598"/>
                </a:lnTo>
                <a:lnTo>
                  <a:pt x="322" y="620"/>
                </a:lnTo>
                <a:lnTo>
                  <a:pt x="327" y="642"/>
                </a:lnTo>
                <a:lnTo>
                  <a:pt x="335" y="663"/>
                </a:lnTo>
                <a:lnTo>
                  <a:pt x="343" y="685"/>
                </a:lnTo>
                <a:lnTo>
                  <a:pt x="351" y="706"/>
                </a:lnTo>
                <a:lnTo>
                  <a:pt x="628" y="1346"/>
                </a:lnTo>
                <a:close/>
                <a:moveTo>
                  <a:pt x="1490" y="743"/>
                </a:moveTo>
                <a:lnTo>
                  <a:pt x="1490" y="688"/>
                </a:lnTo>
                <a:lnTo>
                  <a:pt x="1147" y="688"/>
                </a:lnTo>
                <a:lnTo>
                  <a:pt x="1147" y="743"/>
                </a:lnTo>
                <a:lnTo>
                  <a:pt x="1490" y="743"/>
                </a:lnTo>
                <a:close/>
                <a:moveTo>
                  <a:pt x="1870" y="1753"/>
                </a:moveTo>
                <a:lnTo>
                  <a:pt x="1870" y="1792"/>
                </a:lnTo>
                <a:lnTo>
                  <a:pt x="1870" y="1792"/>
                </a:lnTo>
                <a:lnTo>
                  <a:pt x="1870" y="1809"/>
                </a:lnTo>
                <a:lnTo>
                  <a:pt x="1872" y="1825"/>
                </a:lnTo>
                <a:lnTo>
                  <a:pt x="1876" y="1841"/>
                </a:lnTo>
                <a:lnTo>
                  <a:pt x="1880" y="1856"/>
                </a:lnTo>
                <a:lnTo>
                  <a:pt x="1886" y="1870"/>
                </a:lnTo>
                <a:lnTo>
                  <a:pt x="1893" y="1884"/>
                </a:lnTo>
                <a:lnTo>
                  <a:pt x="1902" y="1897"/>
                </a:lnTo>
                <a:lnTo>
                  <a:pt x="1911" y="1909"/>
                </a:lnTo>
                <a:lnTo>
                  <a:pt x="1921" y="1919"/>
                </a:lnTo>
                <a:lnTo>
                  <a:pt x="1932" y="1929"/>
                </a:lnTo>
                <a:lnTo>
                  <a:pt x="1944" y="1938"/>
                </a:lnTo>
                <a:lnTo>
                  <a:pt x="1957" y="1945"/>
                </a:lnTo>
                <a:lnTo>
                  <a:pt x="1970" y="1951"/>
                </a:lnTo>
                <a:lnTo>
                  <a:pt x="1985" y="1955"/>
                </a:lnTo>
                <a:lnTo>
                  <a:pt x="1999" y="1959"/>
                </a:lnTo>
                <a:lnTo>
                  <a:pt x="2014" y="1960"/>
                </a:lnTo>
                <a:lnTo>
                  <a:pt x="2014" y="1960"/>
                </a:lnTo>
                <a:lnTo>
                  <a:pt x="2030" y="1959"/>
                </a:lnTo>
                <a:lnTo>
                  <a:pt x="2044" y="1956"/>
                </a:lnTo>
                <a:lnTo>
                  <a:pt x="2059" y="1953"/>
                </a:lnTo>
                <a:lnTo>
                  <a:pt x="2073" y="1947"/>
                </a:lnTo>
                <a:lnTo>
                  <a:pt x="2085" y="1941"/>
                </a:lnTo>
                <a:lnTo>
                  <a:pt x="2097" y="1933"/>
                </a:lnTo>
                <a:lnTo>
                  <a:pt x="2109" y="1924"/>
                </a:lnTo>
                <a:lnTo>
                  <a:pt x="2120" y="1914"/>
                </a:lnTo>
                <a:lnTo>
                  <a:pt x="2120" y="1914"/>
                </a:lnTo>
                <a:lnTo>
                  <a:pt x="2140" y="1901"/>
                </a:lnTo>
                <a:lnTo>
                  <a:pt x="2157" y="1892"/>
                </a:lnTo>
                <a:lnTo>
                  <a:pt x="2170" y="1882"/>
                </a:lnTo>
                <a:lnTo>
                  <a:pt x="2170" y="1882"/>
                </a:lnTo>
                <a:lnTo>
                  <a:pt x="2182" y="1879"/>
                </a:lnTo>
                <a:lnTo>
                  <a:pt x="2191" y="1874"/>
                </a:lnTo>
                <a:lnTo>
                  <a:pt x="2201" y="1869"/>
                </a:lnTo>
                <a:lnTo>
                  <a:pt x="2210" y="1861"/>
                </a:lnTo>
                <a:lnTo>
                  <a:pt x="2218" y="1853"/>
                </a:lnTo>
                <a:lnTo>
                  <a:pt x="2226" y="1844"/>
                </a:lnTo>
                <a:lnTo>
                  <a:pt x="2233" y="1834"/>
                </a:lnTo>
                <a:lnTo>
                  <a:pt x="2240" y="1824"/>
                </a:lnTo>
                <a:lnTo>
                  <a:pt x="2246" y="1812"/>
                </a:lnTo>
                <a:lnTo>
                  <a:pt x="2251" y="1800"/>
                </a:lnTo>
                <a:lnTo>
                  <a:pt x="2256" y="1788"/>
                </a:lnTo>
                <a:lnTo>
                  <a:pt x="2259" y="1775"/>
                </a:lnTo>
                <a:lnTo>
                  <a:pt x="2262" y="1763"/>
                </a:lnTo>
                <a:lnTo>
                  <a:pt x="2264" y="1749"/>
                </a:lnTo>
                <a:lnTo>
                  <a:pt x="2265" y="1736"/>
                </a:lnTo>
                <a:lnTo>
                  <a:pt x="2265" y="1722"/>
                </a:lnTo>
                <a:lnTo>
                  <a:pt x="2264" y="1709"/>
                </a:lnTo>
                <a:lnTo>
                  <a:pt x="2263" y="1697"/>
                </a:lnTo>
                <a:lnTo>
                  <a:pt x="2259" y="1683"/>
                </a:lnTo>
                <a:lnTo>
                  <a:pt x="2255" y="1671"/>
                </a:lnTo>
                <a:lnTo>
                  <a:pt x="2250" y="1658"/>
                </a:lnTo>
                <a:lnTo>
                  <a:pt x="2244" y="1647"/>
                </a:lnTo>
                <a:lnTo>
                  <a:pt x="2236" y="1637"/>
                </a:lnTo>
                <a:lnTo>
                  <a:pt x="2228" y="1627"/>
                </a:lnTo>
                <a:lnTo>
                  <a:pt x="2218" y="1617"/>
                </a:lnTo>
                <a:lnTo>
                  <a:pt x="2206" y="1609"/>
                </a:lnTo>
                <a:lnTo>
                  <a:pt x="2193" y="1601"/>
                </a:lnTo>
                <a:lnTo>
                  <a:pt x="2179" y="1595"/>
                </a:lnTo>
                <a:lnTo>
                  <a:pt x="2164" y="1591"/>
                </a:lnTo>
                <a:lnTo>
                  <a:pt x="2147" y="1586"/>
                </a:lnTo>
                <a:lnTo>
                  <a:pt x="2129" y="1584"/>
                </a:lnTo>
                <a:lnTo>
                  <a:pt x="2109" y="1583"/>
                </a:lnTo>
                <a:lnTo>
                  <a:pt x="1963" y="1583"/>
                </a:lnTo>
                <a:lnTo>
                  <a:pt x="1963" y="1583"/>
                </a:lnTo>
                <a:lnTo>
                  <a:pt x="1956" y="1584"/>
                </a:lnTo>
                <a:lnTo>
                  <a:pt x="1947" y="1585"/>
                </a:lnTo>
                <a:lnTo>
                  <a:pt x="1939" y="1588"/>
                </a:lnTo>
                <a:lnTo>
                  <a:pt x="1932" y="1592"/>
                </a:lnTo>
                <a:lnTo>
                  <a:pt x="1925" y="1597"/>
                </a:lnTo>
                <a:lnTo>
                  <a:pt x="1918" y="1602"/>
                </a:lnTo>
                <a:lnTo>
                  <a:pt x="1913" y="1609"/>
                </a:lnTo>
                <a:lnTo>
                  <a:pt x="1907" y="1616"/>
                </a:lnTo>
                <a:lnTo>
                  <a:pt x="1903" y="1624"/>
                </a:lnTo>
                <a:lnTo>
                  <a:pt x="1898" y="1633"/>
                </a:lnTo>
                <a:lnTo>
                  <a:pt x="1890" y="1652"/>
                </a:lnTo>
                <a:lnTo>
                  <a:pt x="1885" y="1672"/>
                </a:lnTo>
                <a:lnTo>
                  <a:pt x="1881" y="1696"/>
                </a:lnTo>
                <a:lnTo>
                  <a:pt x="1881" y="1696"/>
                </a:lnTo>
                <a:lnTo>
                  <a:pt x="1877" y="1709"/>
                </a:lnTo>
                <a:lnTo>
                  <a:pt x="1873" y="1722"/>
                </a:lnTo>
                <a:lnTo>
                  <a:pt x="1871" y="1737"/>
                </a:lnTo>
                <a:lnTo>
                  <a:pt x="1870" y="1753"/>
                </a:lnTo>
                <a:lnTo>
                  <a:pt x="1870" y="1753"/>
                </a:lnTo>
                <a:close/>
                <a:moveTo>
                  <a:pt x="1898" y="1753"/>
                </a:moveTo>
                <a:lnTo>
                  <a:pt x="1898" y="1753"/>
                </a:lnTo>
                <a:lnTo>
                  <a:pt x="1899" y="1736"/>
                </a:lnTo>
                <a:lnTo>
                  <a:pt x="1903" y="1719"/>
                </a:lnTo>
                <a:lnTo>
                  <a:pt x="1907" y="1702"/>
                </a:lnTo>
                <a:lnTo>
                  <a:pt x="1914" y="1688"/>
                </a:lnTo>
                <a:lnTo>
                  <a:pt x="1922" y="1674"/>
                </a:lnTo>
                <a:lnTo>
                  <a:pt x="1931" y="1662"/>
                </a:lnTo>
                <a:lnTo>
                  <a:pt x="1941" y="1651"/>
                </a:lnTo>
                <a:lnTo>
                  <a:pt x="1952" y="1640"/>
                </a:lnTo>
                <a:lnTo>
                  <a:pt x="1952" y="1640"/>
                </a:lnTo>
                <a:lnTo>
                  <a:pt x="1957" y="1655"/>
                </a:lnTo>
                <a:lnTo>
                  <a:pt x="1962" y="1669"/>
                </a:lnTo>
                <a:lnTo>
                  <a:pt x="1968" y="1682"/>
                </a:lnTo>
                <a:lnTo>
                  <a:pt x="1974" y="1696"/>
                </a:lnTo>
                <a:lnTo>
                  <a:pt x="1980" y="1708"/>
                </a:lnTo>
                <a:lnTo>
                  <a:pt x="1988" y="1721"/>
                </a:lnTo>
                <a:lnTo>
                  <a:pt x="1996" y="1733"/>
                </a:lnTo>
                <a:lnTo>
                  <a:pt x="2005" y="1745"/>
                </a:lnTo>
                <a:lnTo>
                  <a:pt x="2014" y="1756"/>
                </a:lnTo>
                <a:lnTo>
                  <a:pt x="2024" y="1767"/>
                </a:lnTo>
                <a:lnTo>
                  <a:pt x="2034" y="1779"/>
                </a:lnTo>
                <a:lnTo>
                  <a:pt x="2046" y="1789"/>
                </a:lnTo>
                <a:lnTo>
                  <a:pt x="2057" y="1798"/>
                </a:lnTo>
                <a:lnTo>
                  <a:pt x="2069" y="1807"/>
                </a:lnTo>
                <a:lnTo>
                  <a:pt x="2082" y="1816"/>
                </a:lnTo>
                <a:lnTo>
                  <a:pt x="2095" y="1824"/>
                </a:lnTo>
                <a:lnTo>
                  <a:pt x="2095" y="1824"/>
                </a:lnTo>
                <a:lnTo>
                  <a:pt x="2113" y="1833"/>
                </a:lnTo>
                <a:lnTo>
                  <a:pt x="2130" y="1841"/>
                </a:lnTo>
                <a:lnTo>
                  <a:pt x="2130" y="1841"/>
                </a:lnTo>
                <a:lnTo>
                  <a:pt x="2127" y="1851"/>
                </a:lnTo>
                <a:lnTo>
                  <a:pt x="2122" y="1861"/>
                </a:lnTo>
                <a:lnTo>
                  <a:pt x="2118" y="1870"/>
                </a:lnTo>
                <a:lnTo>
                  <a:pt x="2112" y="1878"/>
                </a:lnTo>
                <a:lnTo>
                  <a:pt x="2106" y="1887"/>
                </a:lnTo>
                <a:lnTo>
                  <a:pt x="2100" y="1893"/>
                </a:lnTo>
                <a:lnTo>
                  <a:pt x="2093" y="1901"/>
                </a:lnTo>
                <a:lnTo>
                  <a:pt x="2086" y="1907"/>
                </a:lnTo>
                <a:lnTo>
                  <a:pt x="2078" y="1913"/>
                </a:lnTo>
                <a:lnTo>
                  <a:pt x="2069" y="1918"/>
                </a:lnTo>
                <a:lnTo>
                  <a:pt x="2061" y="1921"/>
                </a:lnTo>
                <a:lnTo>
                  <a:pt x="2052" y="1926"/>
                </a:lnTo>
                <a:lnTo>
                  <a:pt x="2043" y="1928"/>
                </a:lnTo>
                <a:lnTo>
                  <a:pt x="2034" y="1930"/>
                </a:lnTo>
                <a:lnTo>
                  <a:pt x="2024" y="1932"/>
                </a:lnTo>
                <a:lnTo>
                  <a:pt x="2015" y="1932"/>
                </a:lnTo>
                <a:lnTo>
                  <a:pt x="2015" y="1932"/>
                </a:lnTo>
                <a:lnTo>
                  <a:pt x="2003" y="1930"/>
                </a:lnTo>
                <a:lnTo>
                  <a:pt x="1992" y="1928"/>
                </a:lnTo>
                <a:lnTo>
                  <a:pt x="1980" y="1925"/>
                </a:lnTo>
                <a:lnTo>
                  <a:pt x="1969" y="1920"/>
                </a:lnTo>
                <a:lnTo>
                  <a:pt x="1959" y="1915"/>
                </a:lnTo>
                <a:lnTo>
                  <a:pt x="1949" y="1908"/>
                </a:lnTo>
                <a:lnTo>
                  <a:pt x="1940" y="1900"/>
                </a:lnTo>
                <a:lnTo>
                  <a:pt x="1932" y="1891"/>
                </a:lnTo>
                <a:lnTo>
                  <a:pt x="1924" y="1881"/>
                </a:lnTo>
                <a:lnTo>
                  <a:pt x="1917" y="1871"/>
                </a:lnTo>
                <a:lnTo>
                  <a:pt x="1911" y="1859"/>
                </a:lnTo>
                <a:lnTo>
                  <a:pt x="1906" y="1847"/>
                </a:lnTo>
                <a:lnTo>
                  <a:pt x="1903" y="1834"/>
                </a:lnTo>
                <a:lnTo>
                  <a:pt x="1899" y="1820"/>
                </a:lnTo>
                <a:lnTo>
                  <a:pt x="1898" y="1807"/>
                </a:lnTo>
                <a:lnTo>
                  <a:pt x="1897" y="1792"/>
                </a:lnTo>
                <a:lnTo>
                  <a:pt x="1898" y="1753"/>
                </a:lnTo>
                <a:close/>
                <a:moveTo>
                  <a:pt x="1907" y="2522"/>
                </a:moveTo>
                <a:lnTo>
                  <a:pt x="1500" y="2522"/>
                </a:lnTo>
                <a:lnTo>
                  <a:pt x="1500" y="2550"/>
                </a:lnTo>
                <a:lnTo>
                  <a:pt x="1925" y="2550"/>
                </a:lnTo>
                <a:lnTo>
                  <a:pt x="2040" y="2290"/>
                </a:lnTo>
                <a:lnTo>
                  <a:pt x="2014" y="2279"/>
                </a:lnTo>
                <a:lnTo>
                  <a:pt x="1907" y="2522"/>
                </a:lnTo>
                <a:close/>
                <a:moveTo>
                  <a:pt x="407" y="2114"/>
                </a:moveTo>
                <a:lnTo>
                  <a:pt x="407" y="2114"/>
                </a:lnTo>
                <a:lnTo>
                  <a:pt x="402" y="2100"/>
                </a:lnTo>
                <a:lnTo>
                  <a:pt x="396" y="2088"/>
                </a:lnTo>
                <a:lnTo>
                  <a:pt x="389" y="2078"/>
                </a:lnTo>
                <a:lnTo>
                  <a:pt x="383" y="2068"/>
                </a:lnTo>
                <a:lnTo>
                  <a:pt x="375" y="2060"/>
                </a:lnTo>
                <a:lnTo>
                  <a:pt x="367" y="2053"/>
                </a:lnTo>
                <a:lnTo>
                  <a:pt x="358" y="2047"/>
                </a:lnTo>
                <a:lnTo>
                  <a:pt x="349" y="2042"/>
                </a:lnTo>
                <a:lnTo>
                  <a:pt x="340" y="2037"/>
                </a:lnTo>
                <a:lnTo>
                  <a:pt x="331" y="2035"/>
                </a:lnTo>
                <a:lnTo>
                  <a:pt x="313" y="2031"/>
                </a:lnTo>
                <a:lnTo>
                  <a:pt x="296" y="2028"/>
                </a:lnTo>
                <a:lnTo>
                  <a:pt x="280" y="2027"/>
                </a:lnTo>
                <a:lnTo>
                  <a:pt x="147" y="2027"/>
                </a:lnTo>
                <a:lnTo>
                  <a:pt x="147" y="2027"/>
                </a:lnTo>
                <a:lnTo>
                  <a:pt x="133" y="2028"/>
                </a:lnTo>
                <a:lnTo>
                  <a:pt x="120" y="2029"/>
                </a:lnTo>
                <a:lnTo>
                  <a:pt x="108" y="2033"/>
                </a:lnTo>
                <a:lnTo>
                  <a:pt x="97" y="2036"/>
                </a:lnTo>
                <a:lnTo>
                  <a:pt x="87" y="2041"/>
                </a:lnTo>
                <a:lnTo>
                  <a:pt x="78" y="2046"/>
                </a:lnTo>
                <a:lnTo>
                  <a:pt x="70" y="2053"/>
                </a:lnTo>
                <a:lnTo>
                  <a:pt x="62" y="2061"/>
                </a:lnTo>
                <a:lnTo>
                  <a:pt x="55" y="2069"/>
                </a:lnTo>
                <a:lnTo>
                  <a:pt x="50" y="2078"/>
                </a:lnTo>
                <a:lnTo>
                  <a:pt x="45" y="2088"/>
                </a:lnTo>
                <a:lnTo>
                  <a:pt x="41" y="2099"/>
                </a:lnTo>
                <a:lnTo>
                  <a:pt x="37" y="2110"/>
                </a:lnTo>
                <a:lnTo>
                  <a:pt x="34" y="2123"/>
                </a:lnTo>
                <a:lnTo>
                  <a:pt x="32" y="2136"/>
                </a:lnTo>
                <a:lnTo>
                  <a:pt x="30" y="2150"/>
                </a:lnTo>
                <a:lnTo>
                  <a:pt x="0" y="2472"/>
                </a:lnTo>
                <a:lnTo>
                  <a:pt x="55" y="2477"/>
                </a:lnTo>
                <a:lnTo>
                  <a:pt x="86" y="2154"/>
                </a:lnTo>
                <a:lnTo>
                  <a:pt x="86" y="2154"/>
                </a:lnTo>
                <a:lnTo>
                  <a:pt x="88" y="2135"/>
                </a:lnTo>
                <a:lnTo>
                  <a:pt x="91" y="2119"/>
                </a:lnTo>
                <a:lnTo>
                  <a:pt x="97" y="2107"/>
                </a:lnTo>
                <a:lnTo>
                  <a:pt x="100" y="2101"/>
                </a:lnTo>
                <a:lnTo>
                  <a:pt x="104" y="2097"/>
                </a:lnTo>
                <a:lnTo>
                  <a:pt x="107" y="2094"/>
                </a:lnTo>
                <a:lnTo>
                  <a:pt x="111" y="2090"/>
                </a:lnTo>
                <a:lnTo>
                  <a:pt x="116" y="2088"/>
                </a:lnTo>
                <a:lnTo>
                  <a:pt x="122" y="2086"/>
                </a:lnTo>
                <a:lnTo>
                  <a:pt x="134" y="2083"/>
                </a:lnTo>
                <a:lnTo>
                  <a:pt x="147" y="2082"/>
                </a:lnTo>
                <a:lnTo>
                  <a:pt x="280" y="2082"/>
                </a:lnTo>
                <a:lnTo>
                  <a:pt x="280" y="2082"/>
                </a:lnTo>
                <a:lnTo>
                  <a:pt x="291" y="2083"/>
                </a:lnTo>
                <a:lnTo>
                  <a:pt x="303" y="2085"/>
                </a:lnTo>
                <a:lnTo>
                  <a:pt x="314" y="2087"/>
                </a:lnTo>
                <a:lnTo>
                  <a:pt x="324" y="2091"/>
                </a:lnTo>
                <a:lnTo>
                  <a:pt x="333" y="2097"/>
                </a:lnTo>
                <a:lnTo>
                  <a:pt x="342" y="2106"/>
                </a:lnTo>
                <a:lnTo>
                  <a:pt x="349" y="2117"/>
                </a:lnTo>
                <a:lnTo>
                  <a:pt x="354" y="2132"/>
                </a:lnTo>
                <a:lnTo>
                  <a:pt x="435" y="2371"/>
                </a:lnTo>
                <a:lnTo>
                  <a:pt x="731" y="2413"/>
                </a:lnTo>
                <a:lnTo>
                  <a:pt x="731" y="2357"/>
                </a:lnTo>
                <a:lnTo>
                  <a:pt x="477" y="2321"/>
                </a:lnTo>
                <a:lnTo>
                  <a:pt x="407" y="2114"/>
                </a:lnTo>
                <a:close/>
                <a:moveTo>
                  <a:pt x="2084" y="2027"/>
                </a:moveTo>
                <a:lnTo>
                  <a:pt x="1952" y="2027"/>
                </a:lnTo>
                <a:lnTo>
                  <a:pt x="1952" y="2027"/>
                </a:lnTo>
                <a:lnTo>
                  <a:pt x="1936" y="2028"/>
                </a:lnTo>
                <a:lnTo>
                  <a:pt x="1918" y="2031"/>
                </a:lnTo>
                <a:lnTo>
                  <a:pt x="1900" y="2035"/>
                </a:lnTo>
                <a:lnTo>
                  <a:pt x="1891" y="2037"/>
                </a:lnTo>
                <a:lnTo>
                  <a:pt x="1882" y="2042"/>
                </a:lnTo>
                <a:lnTo>
                  <a:pt x="1873" y="2047"/>
                </a:lnTo>
                <a:lnTo>
                  <a:pt x="1866" y="2053"/>
                </a:lnTo>
                <a:lnTo>
                  <a:pt x="1858" y="2060"/>
                </a:lnTo>
                <a:lnTo>
                  <a:pt x="1850" y="2068"/>
                </a:lnTo>
                <a:lnTo>
                  <a:pt x="1842" y="2078"/>
                </a:lnTo>
                <a:lnTo>
                  <a:pt x="1836" y="2088"/>
                </a:lnTo>
                <a:lnTo>
                  <a:pt x="1830" y="2100"/>
                </a:lnTo>
                <a:lnTo>
                  <a:pt x="1825" y="2114"/>
                </a:lnTo>
                <a:lnTo>
                  <a:pt x="1755" y="2321"/>
                </a:lnTo>
                <a:lnTo>
                  <a:pt x="1500" y="2357"/>
                </a:lnTo>
                <a:lnTo>
                  <a:pt x="1500" y="2413"/>
                </a:lnTo>
                <a:lnTo>
                  <a:pt x="1796" y="2371"/>
                </a:lnTo>
                <a:lnTo>
                  <a:pt x="1877" y="2132"/>
                </a:lnTo>
                <a:lnTo>
                  <a:pt x="1877" y="2132"/>
                </a:lnTo>
                <a:lnTo>
                  <a:pt x="1882" y="2117"/>
                </a:lnTo>
                <a:lnTo>
                  <a:pt x="1890" y="2106"/>
                </a:lnTo>
                <a:lnTo>
                  <a:pt x="1898" y="2097"/>
                </a:lnTo>
                <a:lnTo>
                  <a:pt x="1908" y="2091"/>
                </a:lnTo>
                <a:lnTo>
                  <a:pt x="1918" y="2087"/>
                </a:lnTo>
                <a:lnTo>
                  <a:pt x="1929" y="2085"/>
                </a:lnTo>
                <a:lnTo>
                  <a:pt x="1940" y="2083"/>
                </a:lnTo>
                <a:lnTo>
                  <a:pt x="1952" y="2082"/>
                </a:lnTo>
                <a:lnTo>
                  <a:pt x="2084" y="2082"/>
                </a:lnTo>
                <a:lnTo>
                  <a:pt x="2084" y="2082"/>
                </a:lnTo>
                <a:lnTo>
                  <a:pt x="2098" y="2083"/>
                </a:lnTo>
                <a:lnTo>
                  <a:pt x="2110" y="2086"/>
                </a:lnTo>
                <a:lnTo>
                  <a:pt x="2115" y="2088"/>
                </a:lnTo>
                <a:lnTo>
                  <a:pt x="2120" y="2090"/>
                </a:lnTo>
                <a:lnTo>
                  <a:pt x="2124" y="2094"/>
                </a:lnTo>
                <a:lnTo>
                  <a:pt x="2129" y="2097"/>
                </a:lnTo>
                <a:lnTo>
                  <a:pt x="2132" y="2101"/>
                </a:lnTo>
                <a:lnTo>
                  <a:pt x="2136" y="2107"/>
                </a:lnTo>
                <a:lnTo>
                  <a:pt x="2140" y="2119"/>
                </a:lnTo>
                <a:lnTo>
                  <a:pt x="2145" y="2135"/>
                </a:lnTo>
                <a:lnTo>
                  <a:pt x="2147" y="2154"/>
                </a:lnTo>
                <a:lnTo>
                  <a:pt x="2176" y="2477"/>
                </a:lnTo>
                <a:lnTo>
                  <a:pt x="2231" y="2472"/>
                </a:lnTo>
                <a:lnTo>
                  <a:pt x="2202" y="2150"/>
                </a:lnTo>
                <a:lnTo>
                  <a:pt x="2202" y="2150"/>
                </a:lnTo>
                <a:lnTo>
                  <a:pt x="2200" y="2136"/>
                </a:lnTo>
                <a:lnTo>
                  <a:pt x="2197" y="2123"/>
                </a:lnTo>
                <a:lnTo>
                  <a:pt x="2195" y="2110"/>
                </a:lnTo>
                <a:lnTo>
                  <a:pt x="2192" y="2099"/>
                </a:lnTo>
                <a:lnTo>
                  <a:pt x="2187" y="2088"/>
                </a:lnTo>
                <a:lnTo>
                  <a:pt x="2182" y="2078"/>
                </a:lnTo>
                <a:lnTo>
                  <a:pt x="2176" y="2069"/>
                </a:lnTo>
                <a:lnTo>
                  <a:pt x="2169" y="2061"/>
                </a:lnTo>
                <a:lnTo>
                  <a:pt x="2163" y="2053"/>
                </a:lnTo>
                <a:lnTo>
                  <a:pt x="2154" y="2046"/>
                </a:lnTo>
                <a:lnTo>
                  <a:pt x="2145" y="2041"/>
                </a:lnTo>
                <a:lnTo>
                  <a:pt x="2134" y="2036"/>
                </a:lnTo>
                <a:lnTo>
                  <a:pt x="2123" y="2033"/>
                </a:lnTo>
                <a:lnTo>
                  <a:pt x="2112" y="2029"/>
                </a:lnTo>
                <a:lnTo>
                  <a:pt x="2098" y="2028"/>
                </a:lnTo>
                <a:lnTo>
                  <a:pt x="2084" y="2027"/>
                </a:lnTo>
                <a:lnTo>
                  <a:pt x="2084" y="2027"/>
                </a:lnTo>
                <a:close/>
                <a:moveTo>
                  <a:pt x="656" y="1118"/>
                </a:moveTo>
                <a:lnTo>
                  <a:pt x="673" y="976"/>
                </a:lnTo>
                <a:lnTo>
                  <a:pt x="1207" y="1242"/>
                </a:lnTo>
                <a:lnTo>
                  <a:pt x="1194" y="1174"/>
                </a:lnTo>
                <a:lnTo>
                  <a:pt x="711" y="932"/>
                </a:lnTo>
                <a:lnTo>
                  <a:pt x="711" y="932"/>
                </a:lnTo>
                <a:lnTo>
                  <a:pt x="660" y="907"/>
                </a:lnTo>
                <a:lnTo>
                  <a:pt x="612" y="881"/>
                </a:lnTo>
                <a:lnTo>
                  <a:pt x="588" y="868"/>
                </a:lnTo>
                <a:lnTo>
                  <a:pt x="566" y="854"/>
                </a:lnTo>
                <a:lnTo>
                  <a:pt x="546" y="840"/>
                </a:lnTo>
                <a:lnTo>
                  <a:pt x="525" y="824"/>
                </a:lnTo>
                <a:lnTo>
                  <a:pt x="656" y="1118"/>
                </a:lnTo>
                <a:close/>
                <a:moveTo>
                  <a:pt x="217" y="2279"/>
                </a:moveTo>
                <a:lnTo>
                  <a:pt x="192" y="2290"/>
                </a:lnTo>
                <a:lnTo>
                  <a:pt x="306" y="2550"/>
                </a:lnTo>
                <a:lnTo>
                  <a:pt x="731" y="2550"/>
                </a:lnTo>
                <a:lnTo>
                  <a:pt x="731" y="2522"/>
                </a:lnTo>
                <a:lnTo>
                  <a:pt x="324" y="2522"/>
                </a:lnTo>
                <a:lnTo>
                  <a:pt x="217" y="2279"/>
                </a:lnTo>
                <a:close/>
                <a:moveTo>
                  <a:pt x="1539" y="1116"/>
                </a:moveTo>
                <a:lnTo>
                  <a:pt x="1670" y="824"/>
                </a:lnTo>
                <a:lnTo>
                  <a:pt x="1670" y="824"/>
                </a:lnTo>
                <a:lnTo>
                  <a:pt x="1645" y="842"/>
                </a:lnTo>
                <a:lnTo>
                  <a:pt x="1621" y="858"/>
                </a:lnTo>
                <a:lnTo>
                  <a:pt x="1597" y="874"/>
                </a:lnTo>
                <a:lnTo>
                  <a:pt x="1572" y="888"/>
                </a:lnTo>
                <a:lnTo>
                  <a:pt x="1547" y="902"/>
                </a:lnTo>
                <a:lnTo>
                  <a:pt x="1522" y="913"/>
                </a:lnTo>
                <a:lnTo>
                  <a:pt x="1498" y="925"/>
                </a:lnTo>
                <a:lnTo>
                  <a:pt x="1472" y="935"/>
                </a:lnTo>
                <a:lnTo>
                  <a:pt x="1447" y="944"/>
                </a:lnTo>
                <a:lnTo>
                  <a:pt x="1422" y="953"/>
                </a:lnTo>
                <a:lnTo>
                  <a:pt x="1396" y="961"/>
                </a:lnTo>
                <a:lnTo>
                  <a:pt x="1372" y="968"/>
                </a:lnTo>
                <a:lnTo>
                  <a:pt x="1322" y="980"/>
                </a:lnTo>
                <a:lnTo>
                  <a:pt x="1274" y="989"/>
                </a:lnTo>
                <a:lnTo>
                  <a:pt x="1226" y="996"/>
                </a:lnTo>
                <a:lnTo>
                  <a:pt x="1181" y="1001"/>
                </a:lnTo>
                <a:lnTo>
                  <a:pt x="1138" y="1003"/>
                </a:lnTo>
                <a:lnTo>
                  <a:pt x="1096" y="1004"/>
                </a:lnTo>
                <a:lnTo>
                  <a:pt x="1058" y="1003"/>
                </a:lnTo>
                <a:lnTo>
                  <a:pt x="1022" y="1002"/>
                </a:lnTo>
                <a:lnTo>
                  <a:pt x="990" y="998"/>
                </a:lnTo>
                <a:lnTo>
                  <a:pt x="961" y="996"/>
                </a:lnTo>
                <a:lnTo>
                  <a:pt x="1180" y="1105"/>
                </a:lnTo>
                <a:lnTo>
                  <a:pt x="1171" y="1058"/>
                </a:lnTo>
                <a:lnTo>
                  <a:pt x="1171" y="1058"/>
                </a:lnTo>
                <a:lnTo>
                  <a:pt x="1194" y="1057"/>
                </a:lnTo>
                <a:lnTo>
                  <a:pt x="1219" y="1055"/>
                </a:lnTo>
                <a:lnTo>
                  <a:pt x="1243" y="1051"/>
                </a:lnTo>
                <a:lnTo>
                  <a:pt x="1269" y="1048"/>
                </a:lnTo>
                <a:lnTo>
                  <a:pt x="1322" y="1038"/>
                </a:lnTo>
                <a:lnTo>
                  <a:pt x="1373" y="1027"/>
                </a:lnTo>
                <a:lnTo>
                  <a:pt x="1421" y="1013"/>
                </a:lnTo>
                <a:lnTo>
                  <a:pt x="1464" y="1000"/>
                </a:lnTo>
                <a:lnTo>
                  <a:pt x="1499" y="987"/>
                </a:lnTo>
                <a:lnTo>
                  <a:pt x="1513" y="980"/>
                </a:lnTo>
                <a:lnTo>
                  <a:pt x="1524" y="975"/>
                </a:lnTo>
                <a:lnTo>
                  <a:pt x="1539" y="1116"/>
                </a:lnTo>
                <a:close/>
                <a:moveTo>
                  <a:pt x="55" y="1878"/>
                </a:moveTo>
                <a:lnTo>
                  <a:pt x="55" y="1878"/>
                </a:lnTo>
                <a:lnTo>
                  <a:pt x="59" y="1884"/>
                </a:lnTo>
                <a:lnTo>
                  <a:pt x="63" y="1890"/>
                </a:lnTo>
                <a:lnTo>
                  <a:pt x="69" y="1896"/>
                </a:lnTo>
                <a:lnTo>
                  <a:pt x="75" y="1899"/>
                </a:lnTo>
                <a:lnTo>
                  <a:pt x="82" y="1902"/>
                </a:lnTo>
                <a:lnTo>
                  <a:pt x="90" y="1905"/>
                </a:lnTo>
                <a:lnTo>
                  <a:pt x="98" y="1906"/>
                </a:lnTo>
                <a:lnTo>
                  <a:pt x="106" y="1906"/>
                </a:lnTo>
                <a:lnTo>
                  <a:pt x="108" y="1905"/>
                </a:lnTo>
                <a:lnTo>
                  <a:pt x="108" y="1905"/>
                </a:lnTo>
                <a:lnTo>
                  <a:pt x="119" y="1917"/>
                </a:lnTo>
                <a:lnTo>
                  <a:pt x="132" y="1927"/>
                </a:lnTo>
                <a:lnTo>
                  <a:pt x="144" y="1937"/>
                </a:lnTo>
                <a:lnTo>
                  <a:pt x="159" y="1945"/>
                </a:lnTo>
                <a:lnTo>
                  <a:pt x="173" y="1951"/>
                </a:lnTo>
                <a:lnTo>
                  <a:pt x="189" y="1956"/>
                </a:lnTo>
                <a:lnTo>
                  <a:pt x="205" y="1959"/>
                </a:lnTo>
                <a:lnTo>
                  <a:pt x="222" y="1960"/>
                </a:lnTo>
                <a:lnTo>
                  <a:pt x="222" y="1960"/>
                </a:lnTo>
                <a:lnTo>
                  <a:pt x="237" y="1959"/>
                </a:lnTo>
                <a:lnTo>
                  <a:pt x="253" y="1956"/>
                </a:lnTo>
                <a:lnTo>
                  <a:pt x="268" y="1952"/>
                </a:lnTo>
                <a:lnTo>
                  <a:pt x="282" y="1946"/>
                </a:lnTo>
                <a:lnTo>
                  <a:pt x="296" y="1938"/>
                </a:lnTo>
                <a:lnTo>
                  <a:pt x="308" y="1930"/>
                </a:lnTo>
                <a:lnTo>
                  <a:pt x="320" y="1920"/>
                </a:lnTo>
                <a:lnTo>
                  <a:pt x="331" y="1909"/>
                </a:lnTo>
                <a:lnTo>
                  <a:pt x="341" y="1897"/>
                </a:lnTo>
                <a:lnTo>
                  <a:pt x="350" y="1883"/>
                </a:lnTo>
                <a:lnTo>
                  <a:pt x="358" y="1869"/>
                </a:lnTo>
                <a:lnTo>
                  <a:pt x="363" y="1854"/>
                </a:lnTo>
                <a:lnTo>
                  <a:pt x="369" y="1838"/>
                </a:lnTo>
                <a:lnTo>
                  <a:pt x="372" y="1823"/>
                </a:lnTo>
                <a:lnTo>
                  <a:pt x="375" y="1806"/>
                </a:lnTo>
                <a:lnTo>
                  <a:pt x="376" y="1788"/>
                </a:lnTo>
                <a:lnTo>
                  <a:pt x="376" y="1746"/>
                </a:lnTo>
                <a:lnTo>
                  <a:pt x="376" y="1746"/>
                </a:lnTo>
                <a:lnTo>
                  <a:pt x="375" y="1728"/>
                </a:lnTo>
                <a:lnTo>
                  <a:pt x="372" y="1710"/>
                </a:lnTo>
                <a:lnTo>
                  <a:pt x="368" y="1693"/>
                </a:lnTo>
                <a:lnTo>
                  <a:pt x="362" y="1676"/>
                </a:lnTo>
                <a:lnTo>
                  <a:pt x="356" y="1661"/>
                </a:lnTo>
                <a:lnTo>
                  <a:pt x="347" y="1646"/>
                </a:lnTo>
                <a:lnTo>
                  <a:pt x="336" y="1633"/>
                </a:lnTo>
                <a:lnTo>
                  <a:pt x="326" y="1620"/>
                </a:lnTo>
                <a:lnTo>
                  <a:pt x="326" y="1620"/>
                </a:lnTo>
                <a:lnTo>
                  <a:pt x="336" y="1606"/>
                </a:lnTo>
                <a:lnTo>
                  <a:pt x="336" y="1606"/>
                </a:lnTo>
                <a:lnTo>
                  <a:pt x="344" y="1591"/>
                </a:lnTo>
                <a:lnTo>
                  <a:pt x="349" y="1575"/>
                </a:lnTo>
                <a:lnTo>
                  <a:pt x="352" y="1559"/>
                </a:lnTo>
                <a:lnTo>
                  <a:pt x="354" y="1544"/>
                </a:lnTo>
                <a:lnTo>
                  <a:pt x="354" y="1544"/>
                </a:lnTo>
                <a:lnTo>
                  <a:pt x="345" y="1548"/>
                </a:lnTo>
                <a:lnTo>
                  <a:pt x="338" y="1552"/>
                </a:lnTo>
                <a:lnTo>
                  <a:pt x="329" y="1555"/>
                </a:lnTo>
                <a:lnTo>
                  <a:pt x="320" y="1557"/>
                </a:lnTo>
                <a:lnTo>
                  <a:pt x="311" y="1558"/>
                </a:lnTo>
                <a:lnTo>
                  <a:pt x="300" y="1559"/>
                </a:lnTo>
                <a:lnTo>
                  <a:pt x="291" y="1559"/>
                </a:lnTo>
                <a:lnTo>
                  <a:pt x="282" y="1559"/>
                </a:lnTo>
                <a:lnTo>
                  <a:pt x="282" y="1561"/>
                </a:lnTo>
                <a:lnTo>
                  <a:pt x="282" y="1561"/>
                </a:lnTo>
                <a:lnTo>
                  <a:pt x="268" y="1556"/>
                </a:lnTo>
                <a:lnTo>
                  <a:pt x="253" y="1553"/>
                </a:lnTo>
                <a:lnTo>
                  <a:pt x="239" y="1550"/>
                </a:lnTo>
                <a:lnTo>
                  <a:pt x="224" y="1548"/>
                </a:lnTo>
                <a:lnTo>
                  <a:pt x="210" y="1548"/>
                </a:lnTo>
                <a:lnTo>
                  <a:pt x="197" y="1548"/>
                </a:lnTo>
                <a:lnTo>
                  <a:pt x="183" y="1549"/>
                </a:lnTo>
                <a:lnTo>
                  <a:pt x="171" y="1552"/>
                </a:lnTo>
                <a:lnTo>
                  <a:pt x="158" y="1554"/>
                </a:lnTo>
                <a:lnTo>
                  <a:pt x="146" y="1557"/>
                </a:lnTo>
                <a:lnTo>
                  <a:pt x="134" y="1561"/>
                </a:lnTo>
                <a:lnTo>
                  <a:pt x="123" y="1565"/>
                </a:lnTo>
                <a:lnTo>
                  <a:pt x="113" y="1571"/>
                </a:lnTo>
                <a:lnTo>
                  <a:pt x="101" y="1576"/>
                </a:lnTo>
                <a:lnTo>
                  <a:pt x="92" y="1582"/>
                </a:lnTo>
                <a:lnTo>
                  <a:pt x="82" y="1589"/>
                </a:lnTo>
                <a:lnTo>
                  <a:pt x="65" y="1603"/>
                </a:lnTo>
                <a:lnTo>
                  <a:pt x="51" y="1619"/>
                </a:lnTo>
                <a:lnTo>
                  <a:pt x="38" y="1636"/>
                </a:lnTo>
                <a:lnTo>
                  <a:pt x="34" y="1645"/>
                </a:lnTo>
                <a:lnTo>
                  <a:pt x="29" y="1654"/>
                </a:lnTo>
                <a:lnTo>
                  <a:pt x="26" y="1664"/>
                </a:lnTo>
                <a:lnTo>
                  <a:pt x="23" y="1673"/>
                </a:lnTo>
                <a:lnTo>
                  <a:pt x="20" y="1682"/>
                </a:lnTo>
                <a:lnTo>
                  <a:pt x="18" y="1692"/>
                </a:lnTo>
                <a:lnTo>
                  <a:pt x="18" y="1701"/>
                </a:lnTo>
                <a:lnTo>
                  <a:pt x="18" y="1710"/>
                </a:lnTo>
                <a:lnTo>
                  <a:pt x="19" y="1720"/>
                </a:lnTo>
                <a:lnTo>
                  <a:pt x="20" y="1729"/>
                </a:lnTo>
                <a:lnTo>
                  <a:pt x="55" y="1878"/>
                </a:lnTo>
                <a:close/>
                <a:moveTo>
                  <a:pt x="119" y="1790"/>
                </a:moveTo>
                <a:lnTo>
                  <a:pt x="120" y="1790"/>
                </a:lnTo>
                <a:lnTo>
                  <a:pt x="120" y="1790"/>
                </a:lnTo>
                <a:lnTo>
                  <a:pt x="122" y="1784"/>
                </a:lnTo>
                <a:lnTo>
                  <a:pt x="124" y="1779"/>
                </a:lnTo>
                <a:lnTo>
                  <a:pt x="126" y="1774"/>
                </a:lnTo>
                <a:lnTo>
                  <a:pt x="129" y="1770"/>
                </a:lnTo>
                <a:lnTo>
                  <a:pt x="134" y="1766"/>
                </a:lnTo>
                <a:lnTo>
                  <a:pt x="138" y="1763"/>
                </a:lnTo>
                <a:lnTo>
                  <a:pt x="144" y="1761"/>
                </a:lnTo>
                <a:lnTo>
                  <a:pt x="150" y="1758"/>
                </a:lnTo>
                <a:lnTo>
                  <a:pt x="150" y="1758"/>
                </a:lnTo>
                <a:lnTo>
                  <a:pt x="155" y="1758"/>
                </a:lnTo>
                <a:lnTo>
                  <a:pt x="161" y="1758"/>
                </a:lnTo>
                <a:lnTo>
                  <a:pt x="167" y="1761"/>
                </a:lnTo>
                <a:lnTo>
                  <a:pt x="172" y="1762"/>
                </a:lnTo>
                <a:lnTo>
                  <a:pt x="177" y="1765"/>
                </a:lnTo>
                <a:lnTo>
                  <a:pt x="181" y="1769"/>
                </a:lnTo>
                <a:lnTo>
                  <a:pt x="185" y="1773"/>
                </a:lnTo>
                <a:lnTo>
                  <a:pt x="188" y="1779"/>
                </a:lnTo>
                <a:lnTo>
                  <a:pt x="188" y="1779"/>
                </a:lnTo>
                <a:lnTo>
                  <a:pt x="200" y="1771"/>
                </a:lnTo>
                <a:lnTo>
                  <a:pt x="214" y="1761"/>
                </a:lnTo>
                <a:lnTo>
                  <a:pt x="226" y="1749"/>
                </a:lnTo>
                <a:lnTo>
                  <a:pt x="240" y="1735"/>
                </a:lnTo>
                <a:lnTo>
                  <a:pt x="253" y="1718"/>
                </a:lnTo>
                <a:lnTo>
                  <a:pt x="266" y="1698"/>
                </a:lnTo>
                <a:lnTo>
                  <a:pt x="279" y="1675"/>
                </a:lnTo>
                <a:lnTo>
                  <a:pt x="291" y="1649"/>
                </a:lnTo>
                <a:lnTo>
                  <a:pt x="291" y="1649"/>
                </a:lnTo>
                <a:lnTo>
                  <a:pt x="306" y="1639"/>
                </a:lnTo>
                <a:lnTo>
                  <a:pt x="306" y="1639"/>
                </a:lnTo>
                <a:lnTo>
                  <a:pt x="315" y="1649"/>
                </a:lnTo>
                <a:lnTo>
                  <a:pt x="324" y="1661"/>
                </a:lnTo>
                <a:lnTo>
                  <a:pt x="331" y="1673"/>
                </a:lnTo>
                <a:lnTo>
                  <a:pt x="336" y="1687"/>
                </a:lnTo>
                <a:lnTo>
                  <a:pt x="342" y="1700"/>
                </a:lnTo>
                <a:lnTo>
                  <a:pt x="345" y="1716"/>
                </a:lnTo>
                <a:lnTo>
                  <a:pt x="348" y="1730"/>
                </a:lnTo>
                <a:lnTo>
                  <a:pt x="348" y="1746"/>
                </a:lnTo>
                <a:lnTo>
                  <a:pt x="348" y="1788"/>
                </a:lnTo>
                <a:lnTo>
                  <a:pt x="348" y="1788"/>
                </a:lnTo>
                <a:lnTo>
                  <a:pt x="348" y="1803"/>
                </a:lnTo>
                <a:lnTo>
                  <a:pt x="345" y="1817"/>
                </a:lnTo>
                <a:lnTo>
                  <a:pt x="342" y="1832"/>
                </a:lnTo>
                <a:lnTo>
                  <a:pt x="338" y="1845"/>
                </a:lnTo>
                <a:lnTo>
                  <a:pt x="332" y="1857"/>
                </a:lnTo>
                <a:lnTo>
                  <a:pt x="326" y="1870"/>
                </a:lnTo>
                <a:lnTo>
                  <a:pt x="318" y="1880"/>
                </a:lnTo>
                <a:lnTo>
                  <a:pt x="311" y="1890"/>
                </a:lnTo>
                <a:lnTo>
                  <a:pt x="302" y="1900"/>
                </a:lnTo>
                <a:lnTo>
                  <a:pt x="291" y="1908"/>
                </a:lnTo>
                <a:lnTo>
                  <a:pt x="281" y="1915"/>
                </a:lnTo>
                <a:lnTo>
                  <a:pt x="270" y="1921"/>
                </a:lnTo>
                <a:lnTo>
                  <a:pt x="259" y="1926"/>
                </a:lnTo>
                <a:lnTo>
                  <a:pt x="246" y="1929"/>
                </a:lnTo>
                <a:lnTo>
                  <a:pt x="234" y="1932"/>
                </a:lnTo>
                <a:lnTo>
                  <a:pt x="222" y="1933"/>
                </a:lnTo>
                <a:lnTo>
                  <a:pt x="222" y="1933"/>
                </a:lnTo>
                <a:lnTo>
                  <a:pt x="206" y="1932"/>
                </a:lnTo>
                <a:lnTo>
                  <a:pt x="191" y="1928"/>
                </a:lnTo>
                <a:lnTo>
                  <a:pt x="178" y="1924"/>
                </a:lnTo>
                <a:lnTo>
                  <a:pt x="164" y="1917"/>
                </a:lnTo>
                <a:lnTo>
                  <a:pt x="152" y="1908"/>
                </a:lnTo>
                <a:lnTo>
                  <a:pt x="140" y="1898"/>
                </a:lnTo>
                <a:lnTo>
                  <a:pt x="129" y="1887"/>
                </a:lnTo>
                <a:lnTo>
                  <a:pt x="120" y="1874"/>
                </a:lnTo>
                <a:lnTo>
                  <a:pt x="120" y="1874"/>
                </a:lnTo>
                <a:lnTo>
                  <a:pt x="117" y="1856"/>
                </a:lnTo>
                <a:lnTo>
                  <a:pt x="116" y="1837"/>
                </a:lnTo>
                <a:lnTo>
                  <a:pt x="117" y="1815"/>
                </a:lnTo>
                <a:lnTo>
                  <a:pt x="119" y="1790"/>
                </a:lnTo>
                <a:lnTo>
                  <a:pt x="119" y="1790"/>
                </a:lnTo>
                <a:close/>
                <a:moveTo>
                  <a:pt x="1464" y="1920"/>
                </a:moveTo>
                <a:lnTo>
                  <a:pt x="1464" y="1920"/>
                </a:lnTo>
                <a:lnTo>
                  <a:pt x="1460" y="1902"/>
                </a:lnTo>
                <a:lnTo>
                  <a:pt x="1456" y="1886"/>
                </a:lnTo>
                <a:lnTo>
                  <a:pt x="1451" y="1870"/>
                </a:lnTo>
                <a:lnTo>
                  <a:pt x="1446" y="1856"/>
                </a:lnTo>
                <a:lnTo>
                  <a:pt x="1439" y="1844"/>
                </a:lnTo>
                <a:lnTo>
                  <a:pt x="1432" y="1833"/>
                </a:lnTo>
                <a:lnTo>
                  <a:pt x="1424" y="1823"/>
                </a:lnTo>
                <a:lnTo>
                  <a:pt x="1415" y="1814"/>
                </a:lnTo>
                <a:lnTo>
                  <a:pt x="1406" y="1806"/>
                </a:lnTo>
                <a:lnTo>
                  <a:pt x="1396" y="1799"/>
                </a:lnTo>
                <a:lnTo>
                  <a:pt x="1386" y="1793"/>
                </a:lnTo>
                <a:lnTo>
                  <a:pt x="1375" y="1788"/>
                </a:lnTo>
                <a:lnTo>
                  <a:pt x="1363" y="1783"/>
                </a:lnTo>
                <a:lnTo>
                  <a:pt x="1350" y="1780"/>
                </a:lnTo>
                <a:lnTo>
                  <a:pt x="1337" y="1776"/>
                </a:lnTo>
                <a:lnTo>
                  <a:pt x="1323" y="1774"/>
                </a:lnTo>
                <a:lnTo>
                  <a:pt x="1294" y="1770"/>
                </a:lnTo>
                <a:lnTo>
                  <a:pt x="1294" y="1770"/>
                </a:lnTo>
                <a:lnTo>
                  <a:pt x="1295" y="1843"/>
                </a:lnTo>
                <a:lnTo>
                  <a:pt x="1296" y="1853"/>
                </a:lnTo>
                <a:lnTo>
                  <a:pt x="1286" y="1856"/>
                </a:lnTo>
                <a:lnTo>
                  <a:pt x="1262" y="1863"/>
                </a:lnTo>
                <a:lnTo>
                  <a:pt x="1296" y="1893"/>
                </a:lnTo>
                <a:lnTo>
                  <a:pt x="1118" y="2095"/>
                </a:lnTo>
                <a:lnTo>
                  <a:pt x="947" y="1893"/>
                </a:lnTo>
                <a:lnTo>
                  <a:pt x="981" y="1863"/>
                </a:lnTo>
                <a:lnTo>
                  <a:pt x="949" y="1853"/>
                </a:lnTo>
                <a:lnTo>
                  <a:pt x="949" y="1843"/>
                </a:lnTo>
                <a:lnTo>
                  <a:pt x="949" y="1843"/>
                </a:lnTo>
                <a:lnTo>
                  <a:pt x="950" y="1769"/>
                </a:lnTo>
                <a:lnTo>
                  <a:pt x="911" y="1776"/>
                </a:lnTo>
                <a:lnTo>
                  <a:pt x="911" y="1776"/>
                </a:lnTo>
                <a:lnTo>
                  <a:pt x="899" y="1779"/>
                </a:lnTo>
                <a:lnTo>
                  <a:pt x="887" y="1783"/>
                </a:lnTo>
                <a:lnTo>
                  <a:pt x="874" y="1787"/>
                </a:lnTo>
                <a:lnTo>
                  <a:pt x="863" y="1791"/>
                </a:lnTo>
                <a:lnTo>
                  <a:pt x="853" y="1797"/>
                </a:lnTo>
                <a:lnTo>
                  <a:pt x="843" y="1803"/>
                </a:lnTo>
                <a:lnTo>
                  <a:pt x="834" y="1810"/>
                </a:lnTo>
                <a:lnTo>
                  <a:pt x="825" y="1818"/>
                </a:lnTo>
                <a:lnTo>
                  <a:pt x="817" y="1827"/>
                </a:lnTo>
                <a:lnTo>
                  <a:pt x="810" y="1837"/>
                </a:lnTo>
                <a:lnTo>
                  <a:pt x="803" y="1847"/>
                </a:lnTo>
                <a:lnTo>
                  <a:pt x="797" y="1860"/>
                </a:lnTo>
                <a:lnTo>
                  <a:pt x="791" y="1873"/>
                </a:lnTo>
                <a:lnTo>
                  <a:pt x="787" y="1888"/>
                </a:lnTo>
                <a:lnTo>
                  <a:pt x="782" y="1904"/>
                </a:lnTo>
                <a:lnTo>
                  <a:pt x="779" y="1920"/>
                </a:lnTo>
                <a:lnTo>
                  <a:pt x="738" y="2195"/>
                </a:lnTo>
                <a:lnTo>
                  <a:pt x="738" y="2195"/>
                </a:lnTo>
                <a:lnTo>
                  <a:pt x="787" y="2180"/>
                </a:lnTo>
                <a:lnTo>
                  <a:pt x="836" y="2168"/>
                </a:lnTo>
                <a:lnTo>
                  <a:pt x="887" y="2156"/>
                </a:lnTo>
                <a:lnTo>
                  <a:pt x="938" y="2147"/>
                </a:lnTo>
                <a:lnTo>
                  <a:pt x="991" y="2140"/>
                </a:lnTo>
                <a:lnTo>
                  <a:pt x="1045" y="2135"/>
                </a:lnTo>
                <a:lnTo>
                  <a:pt x="1099" y="2132"/>
                </a:lnTo>
                <a:lnTo>
                  <a:pt x="1154" y="2131"/>
                </a:lnTo>
                <a:lnTo>
                  <a:pt x="1154" y="2131"/>
                </a:lnTo>
                <a:lnTo>
                  <a:pt x="1199" y="2131"/>
                </a:lnTo>
                <a:lnTo>
                  <a:pt x="1244" y="2133"/>
                </a:lnTo>
                <a:lnTo>
                  <a:pt x="1289" y="2137"/>
                </a:lnTo>
                <a:lnTo>
                  <a:pt x="1333" y="2142"/>
                </a:lnTo>
                <a:lnTo>
                  <a:pt x="1376" y="2149"/>
                </a:lnTo>
                <a:lnTo>
                  <a:pt x="1419" y="2155"/>
                </a:lnTo>
                <a:lnTo>
                  <a:pt x="1460" y="2164"/>
                </a:lnTo>
                <a:lnTo>
                  <a:pt x="1502" y="2174"/>
                </a:lnTo>
                <a:lnTo>
                  <a:pt x="1464" y="1920"/>
                </a:lnTo>
                <a:close/>
                <a:moveTo>
                  <a:pt x="1296" y="1503"/>
                </a:moveTo>
                <a:lnTo>
                  <a:pt x="1296" y="1503"/>
                </a:lnTo>
                <a:lnTo>
                  <a:pt x="1293" y="1491"/>
                </a:lnTo>
                <a:lnTo>
                  <a:pt x="1289" y="1479"/>
                </a:lnTo>
                <a:lnTo>
                  <a:pt x="1286" y="1466"/>
                </a:lnTo>
                <a:lnTo>
                  <a:pt x="1280" y="1454"/>
                </a:lnTo>
                <a:lnTo>
                  <a:pt x="1275" y="1443"/>
                </a:lnTo>
                <a:lnTo>
                  <a:pt x="1268" y="1430"/>
                </a:lnTo>
                <a:lnTo>
                  <a:pt x="1259" y="1419"/>
                </a:lnTo>
                <a:lnTo>
                  <a:pt x="1250" y="1409"/>
                </a:lnTo>
                <a:lnTo>
                  <a:pt x="1239" y="1400"/>
                </a:lnTo>
                <a:lnTo>
                  <a:pt x="1226" y="1391"/>
                </a:lnTo>
                <a:lnTo>
                  <a:pt x="1213" y="1383"/>
                </a:lnTo>
                <a:lnTo>
                  <a:pt x="1197" y="1376"/>
                </a:lnTo>
                <a:lnTo>
                  <a:pt x="1180" y="1371"/>
                </a:lnTo>
                <a:lnTo>
                  <a:pt x="1161" y="1367"/>
                </a:lnTo>
                <a:lnTo>
                  <a:pt x="1141" y="1365"/>
                </a:lnTo>
                <a:lnTo>
                  <a:pt x="1118" y="1364"/>
                </a:lnTo>
                <a:lnTo>
                  <a:pt x="1118" y="1364"/>
                </a:lnTo>
                <a:lnTo>
                  <a:pt x="1096" y="1365"/>
                </a:lnTo>
                <a:lnTo>
                  <a:pt x="1076" y="1368"/>
                </a:lnTo>
                <a:lnTo>
                  <a:pt x="1058" y="1373"/>
                </a:lnTo>
                <a:lnTo>
                  <a:pt x="1042" y="1380"/>
                </a:lnTo>
                <a:lnTo>
                  <a:pt x="1027" y="1387"/>
                </a:lnTo>
                <a:lnTo>
                  <a:pt x="1015" y="1396"/>
                </a:lnTo>
                <a:lnTo>
                  <a:pt x="1005" y="1405"/>
                </a:lnTo>
                <a:lnTo>
                  <a:pt x="995" y="1417"/>
                </a:lnTo>
                <a:lnTo>
                  <a:pt x="987" y="1428"/>
                </a:lnTo>
                <a:lnTo>
                  <a:pt x="981" y="1439"/>
                </a:lnTo>
                <a:lnTo>
                  <a:pt x="976" y="1450"/>
                </a:lnTo>
                <a:lnTo>
                  <a:pt x="971" y="1462"/>
                </a:lnTo>
                <a:lnTo>
                  <a:pt x="964" y="1483"/>
                </a:lnTo>
                <a:lnTo>
                  <a:pt x="961" y="1502"/>
                </a:lnTo>
                <a:lnTo>
                  <a:pt x="961" y="1502"/>
                </a:lnTo>
                <a:lnTo>
                  <a:pt x="955" y="1547"/>
                </a:lnTo>
                <a:lnTo>
                  <a:pt x="950" y="1606"/>
                </a:lnTo>
                <a:lnTo>
                  <a:pt x="945" y="1658"/>
                </a:lnTo>
                <a:lnTo>
                  <a:pt x="945" y="1679"/>
                </a:lnTo>
                <a:lnTo>
                  <a:pt x="945" y="1690"/>
                </a:lnTo>
                <a:lnTo>
                  <a:pt x="945" y="1690"/>
                </a:lnTo>
                <a:lnTo>
                  <a:pt x="947" y="1694"/>
                </a:lnTo>
                <a:lnTo>
                  <a:pt x="951" y="1700"/>
                </a:lnTo>
                <a:lnTo>
                  <a:pt x="955" y="1706"/>
                </a:lnTo>
                <a:lnTo>
                  <a:pt x="961" y="1710"/>
                </a:lnTo>
                <a:lnTo>
                  <a:pt x="970" y="1713"/>
                </a:lnTo>
                <a:lnTo>
                  <a:pt x="981" y="1717"/>
                </a:lnTo>
                <a:lnTo>
                  <a:pt x="996" y="1719"/>
                </a:lnTo>
                <a:lnTo>
                  <a:pt x="1013" y="1720"/>
                </a:lnTo>
                <a:lnTo>
                  <a:pt x="1013" y="1720"/>
                </a:lnTo>
                <a:lnTo>
                  <a:pt x="1027" y="1720"/>
                </a:lnTo>
                <a:lnTo>
                  <a:pt x="1039" y="1720"/>
                </a:lnTo>
                <a:lnTo>
                  <a:pt x="1057" y="1718"/>
                </a:lnTo>
                <a:lnTo>
                  <a:pt x="1057" y="1718"/>
                </a:lnTo>
                <a:lnTo>
                  <a:pt x="1071" y="1726"/>
                </a:lnTo>
                <a:lnTo>
                  <a:pt x="1088" y="1733"/>
                </a:lnTo>
                <a:lnTo>
                  <a:pt x="1105" y="1737"/>
                </a:lnTo>
                <a:lnTo>
                  <a:pt x="1114" y="1738"/>
                </a:lnTo>
                <a:lnTo>
                  <a:pt x="1123" y="1738"/>
                </a:lnTo>
                <a:lnTo>
                  <a:pt x="1123" y="1738"/>
                </a:lnTo>
                <a:lnTo>
                  <a:pt x="1133" y="1738"/>
                </a:lnTo>
                <a:lnTo>
                  <a:pt x="1142" y="1737"/>
                </a:lnTo>
                <a:lnTo>
                  <a:pt x="1151" y="1735"/>
                </a:lnTo>
                <a:lnTo>
                  <a:pt x="1160" y="1733"/>
                </a:lnTo>
                <a:lnTo>
                  <a:pt x="1177" y="1726"/>
                </a:lnTo>
                <a:lnTo>
                  <a:pt x="1192" y="1717"/>
                </a:lnTo>
                <a:lnTo>
                  <a:pt x="1192" y="1717"/>
                </a:lnTo>
                <a:lnTo>
                  <a:pt x="1221" y="1718"/>
                </a:lnTo>
                <a:lnTo>
                  <a:pt x="1252" y="1719"/>
                </a:lnTo>
                <a:lnTo>
                  <a:pt x="1267" y="1718"/>
                </a:lnTo>
                <a:lnTo>
                  <a:pt x="1279" y="1717"/>
                </a:lnTo>
                <a:lnTo>
                  <a:pt x="1289" y="1716"/>
                </a:lnTo>
                <a:lnTo>
                  <a:pt x="1296" y="1712"/>
                </a:lnTo>
                <a:lnTo>
                  <a:pt x="1296" y="1712"/>
                </a:lnTo>
                <a:lnTo>
                  <a:pt x="1300" y="1709"/>
                </a:lnTo>
                <a:lnTo>
                  <a:pt x="1302" y="1702"/>
                </a:lnTo>
                <a:lnTo>
                  <a:pt x="1303" y="1694"/>
                </a:lnTo>
                <a:lnTo>
                  <a:pt x="1304" y="1684"/>
                </a:lnTo>
                <a:lnTo>
                  <a:pt x="1306" y="1658"/>
                </a:lnTo>
                <a:lnTo>
                  <a:pt x="1306" y="1628"/>
                </a:lnTo>
                <a:lnTo>
                  <a:pt x="1305" y="1595"/>
                </a:lnTo>
                <a:lnTo>
                  <a:pt x="1303" y="1562"/>
                </a:lnTo>
                <a:lnTo>
                  <a:pt x="1300" y="1530"/>
                </a:lnTo>
                <a:lnTo>
                  <a:pt x="1296" y="1503"/>
                </a:lnTo>
                <a:lnTo>
                  <a:pt x="1296" y="1503"/>
                </a:lnTo>
                <a:close/>
                <a:moveTo>
                  <a:pt x="1230" y="1592"/>
                </a:moveTo>
                <a:lnTo>
                  <a:pt x="1230" y="1592"/>
                </a:lnTo>
                <a:lnTo>
                  <a:pt x="1230" y="1603"/>
                </a:lnTo>
                <a:lnTo>
                  <a:pt x="1228" y="1616"/>
                </a:lnTo>
                <a:lnTo>
                  <a:pt x="1225" y="1627"/>
                </a:lnTo>
                <a:lnTo>
                  <a:pt x="1222" y="1638"/>
                </a:lnTo>
                <a:lnTo>
                  <a:pt x="1217" y="1648"/>
                </a:lnTo>
                <a:lnTo>
                  <a:pt x="1212" y="1658"/>
                </a:lnTo>
                <a:lnTo>
                  <a:pt x="1205" y="1667"/>
                </a:lnTo>
                <a:lnTo>
                  <a:pt x="1198" y="1676"/>
                </a:lnTo>
                <a:lnTo>
                  <a:pt x="1190" y="1683"/>
                </a:lnTo>
                <a:lnTo>
                  <a:pt x="1183" y="1690"/>
                </a:lnTo>
                <a:lnTo>
                  <a:pt x="1174" y="1697"/>
                </a:lnTo>
                <a:lnTo>
                  <a:pt x="1165" y="1701"/>
                </a:lnTo>
                <a:lnTo>
                  <a:pt x="1154" y="1706"/>
                </a:lnTo>
                <a:lnTo>
                  <a:pt x="1144" y="1708"/>
                </a:lnTo>
                <a:lnTo>
                  <a:pt x="1134" y="1710"/>
                </a:lnTo>
                <a:lnTo>
                  <a:pt x="1123" y="1710"/>
                </a:lnTo>
                <a:lnTo>
                  <a:pt x="1123" y="1710"/>
                </a:lnTo>
                <a:lnTo>
                  <a:pt x="1113" y="1710"/>
                </a:lnTo>
                <a:lnTo>
                  <a:pt x="1103" y="1708"/>
                </a:lnTo>
                <a:lnTo>
                  <a:pt x="1093" y="1706"/>
                </a:lnTo>
                <a:lnTo>
                  <a:pt x="1082" y="1701"/>
                </a:lnTo>
                <a:lnTo>
                  <a:pt x="1073" y="1697"/>
                </a:lnTo>
                <a:lnTo>
                  <a:pt x="1064" y="1690"/>
                </a:lnTo>
                <a:lnTo>
                  <a:pt x="1057" y="1683"/>
                </a:lnTo>
                <a:lnTo>
                  <a:pt x="1049" y="1676"/>
                </a:lnTo>
                <a:lnTo>
                  <a:pt x="1042" y="1667"/>
                </a:lnTo>
                <a:lnTo>
                  <a:pt x="1035" y="1658"/>
                </a:lnTo>
                <a:lnTo>
                  <a:pt x="1030" y="1648"/>
                </a:lnTo>
                <a:lnTo>
                  <a:pt x="1025" y="1638"/>
                </a:lnTo>
                <a:lnTo>
                  <a:pt x="1022" y="1627"/>
                </a:lnTo>
                <a:lnTo>
                  <a:pt x="1019" y="1616"/>
                </a:lnTo>
                <a:lnTo>
                  <a:pt x="1017" y="1603"/>
                </a:lnTo>
                <a:lnTo>
                  <a:pt x="1017" y="1592"/>
                </a:lnTo>
                <a:lnTo>
                  <a:pt x="1017" y="1559"/>
                </a:lnTo>
                <a:lnTo>
                  <a:pt x="1017" y="1559"/>
                </a:lnTo>
                <a:lnTo>
                  <a:pt x="1018" y="1544"/>
                </a:lnTo>
                <a:lnTo>
                  <a:pt x="1021" y="1528"/>
                </a:lnTo>
                <a:lnTo>
                  <a:pt x="1021" y="1528"/>
                </a:lnTo>
                <a:lnTo>
                  <a:pt x="1025" y="1532"/>
                </a:lnTo>
                <a:lnTo>
                  <a:pt x="1031" y="1537"/>
                </a:lnTo>
                <a:lnTo>
                  <a:pt x="1036" y="1541"/>
                </a:lnTo>
                <a:lnTo>
                  <a:pt x="1044" y="1545"/>
                </a:lnTo>
                <a:lnTo>
                  <a:pt x="1053" y="1547"/>
                </a:lnTo>
                <a:lnTo>
                  <a:pt x="1064" y="1549"/>
                </a:lnTo>
                <a:lnTo>
                  <a:pt x="1078" y="1549"/>
                </a:lnTo>
                <a:lnTo>
                  <a:pt x="1093" y="1548"/>
                </a:lnTo>
                <a:lnTo>
                  <a:pt x="1093" y="1548"/>
                </a:lnTo>
                <a:lnTo>
                  <a:pt x="1109" y="1545"/>
                </a:lnTo>
                <a:lnTo>
                  <a:pt x="1123" y="1541"/>
                </a:lnTo>
                <a:lnTo>
                  <a:pt x="1148" y="1531"/>
                </a:lnTo>
                <a:lnTo>
                  <a:pt x="1160" y="1527"/>
                </a:lnTo>
                <a:lnTo>
                  <a:pt x="1177" y="1523"/>
                </a:lnTo>
                <a:lnTo>
                  <a:pt x="1197" y="1521"/>
                </a:lnTo>
                <a:lnTo>
                  <a:pt x="1224" y="1520"/>
                </a:lnTo>
                <a:lnTo>
                  <a:pt x="1224" y="1520"/>
                </a:lnTo>
                <a:lnTo>
                  <a:pt x="1226" y="1530"/>
                </a:lnTo>
                <a:lnTo>
                  <a:pt x="1229" y="1539"/>
                </a:lnTo>
                <a:lnTo>
                  <a:pt x="1230" y="1549"/>
                </a:lnTo>
                <a:lnTo>
                  <a:pt x="1230" y="1559"/>
                </a:lnTo>
                <a:lnTo>
                  <a:pt x="1230" y="1592"/>
                </a:lnTo>
                <a:close/>
                <a:moveTo>
                  <a:pt x="1267" y="1765"/>
                </a:moveTo>
                <a:lnTo>
                  <a:pt x="1220" y="1757"/>
                </a:lnTo>
                <a:lnTo>
                  <a:pt x="1118" y="1971"/>
                </a:lnTo>
                <a:lnTo>
                  <a:pt x="1016" y="1755"/>
                </a:lnTo>
                <a:lnTo>
                  <a:pt x="977" y="1763"/>
                </a:lnTo>
                <a:lnTo>
                  <a:pt x="977" y="1763"/>
                </a:lnTo>
                <a:lnTo>
                  <a:pt x="977" y="1794"/>
                </a:lnTo>
                <a:lnTo>
                  <a:pt x="977" y="1794"/>
                </a:lnTo>
                <a:lnTo>
                  <a:pt x="976" y="1833"/>
                </a:lnTo>
                <a:lnTo>
                  <a:pt x="1035" y="1852"/>
                </a:lnTo>
                <a:lnTo>
                  <a:pt x="986" y="1896"/>
                </a:lnTo>
                <a:lnTo>
                  <a:pt x="1118" y="2053"/>
                </a:lnTo>
                <a:lnTo>
                  <a:pt x="1258" y="1896"/>
                </a:lnTo>
                <a:lnTo>
                  <a:pt x="1208" y="1852"/>
                </a:lnTo>
                <a:lnTo>
                  <a:pt x="1268" y="1833"/>
                </a:lnTo>
                <a:lnTo>
                  <a:pt x="1268" y="1833"/>
                </a:lnTo>
                <a:lnTo>
                  <a:pt x="1267" y="1765"/>
                </a:lnTo>
                <a:lnTo>
                  <a:pt x="1267" y="1765"/>
                </a:lnTo>
                <a:close/>
              </a:path>
            </a:pathLst>
          </a:custGeom>
          <a:solidFill>
            <a:schemeClr val="bg1"/>
          </a:solidFill>
          <a:ln>
            <a:noFill/>
          </a:ln>
        </p:spPr>
        <p:txBody>
          <a:bodyPr vert="horz" wrap="square" lIns="80147" tIns="40074" rIns="80147" bIns="4007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19" name="Rectangle 18">
            <a:extLst>
              <a:ext uri="{FF2B5EF4-FFF2-40B4-BE49-F238E27FC236}">
                <a16:creationId xmlns:a16="http://schemas.microsoft.com/office/drawing/2014/main" id="{703DCB67-089D-4DD2-814A-7017F5F83FD4}"/>
              </a:ext>
            </a:extLst>
          </p:cNvPr>
          <p:cNvSpPr/>
          <p:nvPr/>
        </p:nvSpPr>
        <p:spPr>
          <a:xfrm>
            <a:off x="617220" y="1482702"/>
            <a:ext cx="5688140" cy="4806453"/>
          </a:xfrm>
          <a:prstGeom prst="rect">
            <a:avLst/>
          </a:prstGeom>
          <a:noFill/>
          <a:ln w="9525">
            <a:solidFill>
              <a:schemeClr val="tx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20" name="Rectangle 19">
            <a:extLst>
              <a:ext uri="{FF2B5EF4-FFF2-40B4-BE49-F238E27FC236}">
                <a16:creationId xmlns:a16="http://schemas.microsoft.com/office/drawing/2014/main" id="{143B338D-42A3-4081-A619-704E130023AB}"/>
              </a:ext>
            </a:extLst>
          </p:cNvPr>
          <p:cNvSpPr/>
          <p:nvPr/>
        </p:nvSpPr>
        <p:spPr>
          <a:xfrm>
            <a:off x="609917" y="1199789"/>
            <a:ext cx="10985818" cy="288349"/>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29" name="Title 1">
            <a:extLst>
              <a:ext uri="{FF2B5EF4-FFF2-40B4-BE49-F238E27FC236}">
                <a16:creationId xmlns:a16="http://schemas.microsoft.com/office/drawing/2014/main" id="{8ACD08C4-475D-4503-A888-E84EF532BB9B}"/>
              </a:ext>
            </a:extLst>
          </p:cNvPr>
          <p:cNvSpPr txBox="1">
            <a:spLocks/>
          </p:cNvSpPr>
          <p:nvPr/>
        </p:nvSpPr>
        <p:spPr>
          <a:xfrm>
            <a:off x="1287589" y="269528"/>
            <a:ext cx="10308146" cy="267775"/>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solidFill>
                  <a:srgbClr val="2E2E38"/>
                </a:solidFill>
              </a:rPr>
              <a:t>Bauskas</a:t>
            </a:r>
            <a:r>
              <a:rPr kumimoji="0" lang="lv-LV" sz="2400" b="0" i="0" u="none" strike="noStrike" kern="1200" cap="none" spc="0" normalizeH="0" baseline="0" noProof="0">
                <a:ln>
                  <a:noFill/>
                </a:ln>
                <a:solidFill>
                  <a:srgbClr val="2E2E38"/>
                </a:solidFill>
                <a:effectLst/>
                <a:uLnTx/>
                <a:uFillTx/>
              </a:rPr>
              <a:t> novads</a:t>
            </a:r>
          </a:p>
        </p:txBody>
      </p:sp>
      <p:sp>
        <p:nvSpPr>
          <p:cNvPr id="32" name="Title 1">
            <a:extLst>
              <a:ext uri="{FF2B5EF4-FFF2-40B4-BE49-F238E27FC236}">
                <a16:creationId xmlns:a16="http://schemas.microsoft.com/office/drawing/2014/main" id="{F48A3CE6-2AD4-4E30-A184-06947D00CB51}"/>
              </a:ext>
            </a:extLst>
          </p:cNvPr>
          <p:cNvSpPr txBox="1">
            <a:spLocks/>
          </p:cNvSpPr>
          <p:nvPr/>
        </p:nvSpPr>
        <p:spPr>
          <a:xfrm>
            <a:off x="1287589" y="561024"/>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sniegšanas vietu pieejamība</a:t>
            </a:r>
            <a:endParaRPr kumimoji="0" lang="lv-LV" sz="1600" b="1" i="0" u="none" strike="noStrike" kern="1200" cap="none" spc="0" normalizeH="0" baseline="0" noProof="0">
              <a:ln>
                <a:noFill/>
              </a:ln>
              <a:solidFill>
                <a:srgbClr val="2E2E38"/>
              </a:solidFill>
              <a:effectLst/>
              <a:uLnTx/>
              <a:uFillTx/>
            </a:endParaRPr>
          </a:p>
        </p:txBody>
      </p:sp>
      <p:sp>
        <p:nvSpPr>
          <p:cNvPr id="15" name="Slide Number Placeholder 5">
            <a:extLst>
              <a:ext uri="{FF2B5EF4-FFF2-40B4-BE49-F238E27FC236}">
                <a16:creationId xmlns:a16="http://schemas.microsoft.com/office/drawing/2014/main" id="{92009135-1759-4C93-840A-3727627FBD90}"/>
              </a:ext>
            </a:extLst>
          </p:cNvPr>
          <p:cNvSpPr>
            <a:spLocks noGrp="1"/>
          </p:cNvSpPr>
          <p:nvPr>
            <p:ph type="sldNum" sz="quarter" idx="12"/>
          </p:nvPr>
        </p:nvSpPr>
        <p:spPr>
          <a:xfrm>
            <a:off x="617221"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51</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6" name="Footer Placeholder 4">
            <a:extLst>
              <a:ext uri="{FF2B5EF4-FFF2-40B4-BE49-F238E27FC236}">
                <a16:creationId xmlns:a16="http://schemas.microsoft.com/office/drawing/2014/main" id="{43E30A93-4DD8-43C8-BA25-23C18247E9A4}"/>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2" name="Rectangle 21">
            <a:extLst>
              <a:ext uri="{FF2B5EF4-FFF2-40B4-BE49-F238E27FC236}">
                <a16:creationId xmlns:a16="http://schemas.microsoft.com/office/drawing/2014/main" id="{97D5ECBF-959D-4998-8EA6-12108FDFAB2E}"/>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kumimoji="0" lang="ru-RU" sz="1800" b="1" i="0" u="none" strike="noStrike" kern="1200" cap="none" spc="0" normalizeH="0" baseline="0" noProof="0">
                <a:ln>
                  <a:noFill/>
                </a:ln>
                <a:solidFill>
                  <a:srgbClr val="000000"/>
                </a:solidFill>
                <a:effectLst/>
                <a:uLnTx/>
                <a:uFillTx/>
                <a:latin typeface="EYInterstate Light" panose="02000506000000020004" pitchFamily="2" charset="0"/>
              </a:rPr>
              <a:t>5</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23" name="Date Placeholder 10">
            <a:extLst>
              <a:ext uri="{FF2B5EF4-FFF2-40B4-BE49-F238E27FC236}">
                <a16:creationId xmlns:a16="http://schemas.microsoft.com/office/drawing/2014/main" id="{59244C50-B769-420E-8979-3FF968E33296}"/>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245467149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280286" y="280889"/>
            <a:ext cx="10308146" cy="267775"/>
          </a:xfrm>
        </p:spPr>
        <p:txBody>
          <a:body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t>Bauskas novads</a:t>
            </a:r>
            <a:endParaRPr kumimoji="0" lang="lv-LV" sz="4000" b="0" i="0" u="none" strike="noStrike" kern="1200" cap="none" spc="0" normalizeH="0" baseline="0" noProof="0">
              <a:ln>
                <a:noFill/>
              </a:ln>
              <a:solidFill>
                <a:srgbClr val="2E2E38"/>
              </a:solidFill>
              <a:effectLst/>
              <a:highlight>
                <a:srgbClr val="FF0000"/>
              </a:highlight>
              <a:uLnTx/>
              <a:uFillTx/>
            </a:endParaRP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280286" y="573041"/>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 </a:t>
            </a:r>
            <a:r>
              <a:rPr kumimoji="0" lang="lv-LV" sz="1600" b="1" i="0" u="none" strike="noStrike" kern="1200" cap="none" spc="0" normalizeH="0" baseline="0" noProof="0">
                <a:ln>
                  <a:noFill/>
                </a:ln>
                <a:solidFill>
                  <a:srgbClr val="2E2E38"/>
                </a:solidFill>
                <a:effectLst/>
                <a:uLnTx/>
                <a:uFillTx/>
              </a:rPr>
              <a:t> </a:t>
            </a: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6" name="Rectangle 55">
            <a:extLst>
              <a:ext uri="{FF2B5EF4-FFF2-40B4-BE49-F238E27FC236}">
                <a16:creationId xmlns:a16="http://schemas.microsoft.com/office/drawing/2014/main" id="{0D9629BB-C93A-4FA3-9A6F-E1BF88C16A38}"/>
              </a:ext>
            </a:extLst>
          </p:cNvPr>
          <p:cNvSpPr/>
          <p:nvPr/>
        </p:nvSpPr>
        <p:spPr>
          <a:xfrm>
            <a:off x="609917" y="910987"/>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7" name="TextBox 56">
            <a:extLst>
              <a:ext uri="{FF2B5EF4-FFF2-40B4-BE49-F238E27FC236}">
                <a16:creationId xmlns:a16="http://schemas.microsoft.com/office/drawing/2014/main" id="{C03892DD-2F78-4A17-B9D1-9829D4609A48}"/>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latin typeface="EYInterstate Light" panose="02000506000000020004" pitchFamily="2" charset="0"/>
              </a:rPr>
              <a:t>2. Pakalpojumu sniegšanas vietu pieejamība</a:t>
            </a:r>
          </a:p>
        </p:txBody>
      </p:sp>
      <p:sp>
        <p:nvSpPr>
          <p:cNvPr id="42" name="Rectangle 41">
            <a:extLst>
              <a:ext uri="{FF2B5EF4-FFF2-40B4-BE49-F238E27FC236}">
                <a16:creationId xmlns:a16="http://schemas.microsoft.com/office/drawing/2014/main" id="{087058C6-D1B1-4A21-B5B1-35695F36A705}"/>
              </a:ext>
            </a:extLst>
          </p:cNvPr>
          <p:cNvSpPr/>
          <p:nvPr/>
        </p:nvSpPr>
        <p:spPr>
          <a:xfrm>
            <a:off x="609918" y="1187806"/>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1"/>
                </a:solidFill>
                <a:effectLst/>
                <a:uLnTx/>
                <a:uFillTx/>
                <a:latin typeface="EYInterstate Light" panose="02000506000000020004" pitchFamily="2" charset="0"/>
              </a:rPr>
              <a:t>Pašvaldības atbilde</a:t>
            </a:r>
          </a:p>
        </p:txBody>
      </p:sp>
      <p:sp>
        <p:nvSpPr>
          <p:cNvPr id="48" name="Freeform 6">
            <a:extLst>
              <a:ext uri="{FF2B5EF4-FFF2-40B4-BE49-F238E27FC236}">
                <a16:creationId xmlns:a16="http://schemas.microsoft.com/office/drawing/2014/main" id="{9C2197C4-F231-44AF-AE04-273588E1EDC0}"/>
              </a:ext>
            </a:extLst>
          </p:cNvPr>
          <p:cNvSpPr>
            <a:spLocks/>
          </p:cNvSpPr>
          <p:nvPr/>
        </p:nvSpPr>
        <p:spPr bwMode="gray">
          <a:xfrm>
            <a:off x="8299283" y="1489885"/>
            <a:ext cx="3274514" cy="428978"/>
          </a:xfrm>
          <a:custGeom>
            <a:avLst/>
            <a:gdLst/>
            <a:ahLst/>
            <a:cxnLst>
              <a:cxn ang="0">
                <a:pos x="0" y="0"/>
              </a:cxn>
              <a:cxn ang="0">
                <a:pos x="1474" y="0"/>
              </a:cxn>
              <a:cxn ang="0">
                <a:pos x="1474" y="719"/>
              </a:cxn>
              <a:cxn ang="0">
                <a:pos x="0" y="719"/>
              </a:cxn>
              <a:cxn ang="0">
                <a:pos x="142" y="360"/>
              </a:cxn>
              <a:cxn ang="0">
                <a:pos x="0" y="0"/>
              </a:cxn>
            </a:cxnLst>
            <a:rect l="0" t="0" r="r" b="b"/>
            <a:pathLst>
              <a:path w="1474" h="719">
                <a:moveTo>
                  <a:pt x="0" y="0"/>
                </a:moveTo>
                <a:lnTo>
                  <a:pt x="1474" y="0"/>
                </a:lnTo>
                <a:lnTo>
                  <a:pt x="1474" y="719"/>
                </a:lnTo>
                <a:lnTo>
                  <a:pt x="0" y="719"/>
                </a:lnTo>
                <a:lnTo>
                  <a:pt x="142" y="360"/>
                </a:lnTo>
                <a:lnTo>
                  <a:pt x="0" y="0"/>
                </a:lnTo>
                <a:close/>
              </a:path>
            </a:pathLst>
          </a:custGeom>
          <a:solidFill>
            <a:srgbClr val="FFE600"/>
          </a:solidFill>
          <a:ln w="12700">
            <a:noFill/>
            <a:miter lim="800000"/>
            <a:headEnd/>
            <a:tailEnd/>
          </a:ln>
          <a:effectLst/>
        </p:spPr>
        <p:txBody>
          <a:bodyPr lIns="216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     </a:t>
            </a:r>
            <a:r>
              <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apildus pakalpojumi</a:t>
            </a:r>
            <a:endPar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endParaRPr>
          </a:p>
        </p:txBody>
      </p:sp>
      <p:sp>
        <p:nvSpPr>
          <p:cNvPr id="50" name="Rectangle 17">
            <a:extLst>
              <a:ext uri="{FF2B5EF4-FFF2-40B4-BE49-F238E27FC236}">
                <a16:creationId xmlns:a16="http://schemas.microsoft.com/office/drawing/2014/main" id="{38ED9CED-99F6-4ADD-8C70-D9BA41ED27E2}"/>
              </a:ext>
            </a:extLst>
          </p:cNvPr>
          <p:cNvSpPr>
            <a:spLocks noChangeArrowheads="1"/>
          </p:cNvSpPr>
          <p:nvPr/>
        </p:nvSpPr>
        <p:spPr bwMode="gray">
          <a:xfrm>
            <a:off x="8274646" y="1970165"/>
            <a:ext cx="3297036" cy="4142985"/>
          </a:xfrm>
          <a:prstGeom prst="rect">
            <a:avLst/>
          </a:prstGeom>
          <a:solidFill>
            <a:srgbClr val="F0F0F0"/>
          </a:solidFill>
          <a:ln w="12700">
            <a:noFill/>
            <a:miter lim="800000"/>
            <a:headEnd/>
            <a:tailEnd/>
          </a:ln>
          <a:effectLst/>
        </p:spPr>
        <p:txBody>
          <a:bodyPr lIns="72000" tIns="108000" rIns="72000" bIns="0"/>
          <a:lstStyle/>
          <a:p>
            <a:pPr marL="180975" indent="-180975">
              <a:lnSpc>
                <a:spcPct val="95000"/>
              </a:lnSpc>
              <a:spcAft>
                <a:spcPts val="600"/>
              </a:spcAft>
              <a:buClr>
                <a:srgbClr val="FFE600"/>
              </a:buClr>
              <a:buSzPct val="70000"/>
              <a:buFont typeface="Arial" pitchFamily="34" charset="0"/>
              <a:buChar char="►"/>
              <a:defRPr/>
            </a:pPr>
            <a:r>
              <a:rPr lang="lv-LV" sz="1200" kern="0">
                <a:solidFill>
                  <a:schemeClr val="bg2"/>
                </a:solidFill>
                <a:latin typeface="EYInterstate Light" panose="02000506000000020004" pitchFamily="2" charset="0"/>
                <a:cs typeface="Arial" charset="0"/>
              </a:rPr>
              <a:t>Bibliotēku pakalpojumi</a:t>
            </a:r>
          </a:p>
        </p:txBody>
      </p:sp>
      <p:sp>
        <p:nvSpPr>
          <p:cNvPr id="51" name="AutoShape 7">
            <a:extLst>
              <a:ext uri="{FF2B5EF4-FFF2-40B4-BE49-F238E27FC236}">
                <a16:creationId xmlns:a16="http://schemas.microsoft.com/office/drawing/2014/main" id="{F3903C76-6308-462C-8AB9-E4563B309CD8}"/>
              </a:ext>
            </a:extLst>
          </p:cNvPr>
          <p:cNvSpPr>
            <a:spLocks noChangeArrowheads="1"/>
          </p:cNvSpPr>
          <p:nvPr/>
        </p:nvSpPr>
        <p:spPr bwMode="gray">
          <a:xfrm>
            <a:off x="607801" y="1489885"/>
            <a:ext cx="3824924" cy="428979"/>
          </a:xfrm>
          <a:prstGeom prst="homePlate">
            <a:avLst>
              <a:gd name="adj" fmla="val 69343"/>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akalpojumi, kas noteikti likumā «Par pašvaldībām»</a:t>
            </a:r>
            <a:endPar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endParaRPr>
          </a:p>
        </p:txBody>
      </p:sp>
      <p:sp>
        <p:nvSpPr>
          <p:cNvPr id="52" name="Rectangle 14">
            <a:extLst>
              <a:ext uri="{FF2B5EF4-FFF2-40B4-BE49-F238E27FC236}">
                <a16:creationId xmlns:a16="http://schemas.microsoft.com/office/drawing/2014/main" id="{9542D607-2BEE-439C-A617-0A16E6CBFBA7}"/>
              </a:ext>
            </a:extLst>
          </p:cNvPr>
          <p:cNvSpPr>
            <a:spLocks noChangeArrowheads="1"/>
          </p:cNvSpPr>
          <p:nvPr/>
        </p:nvSpPr>
        <p:spPr bwMode="gray">
          <a:xfrm>
            <a:off x="607802" y="1970165"/>
            <a:ext cx="3560684" cy="4142985"/>
          </a:xfrm>
          <a:prstGeom prst="rect">
            <a:avLst/>
          </a:prstGeom>
          <a:solidFill>
            <a:srgbClr val="F0F0F0"/>
          </a:solidFill>
          <a:ln w="12700">
            <a:noFill/>
            <a:miter lim="800000"/>
            <a:headEnd/>
            <a:tailEnd/>
          </a:ln>
          <a:effectLst/>
        </p:spPr>
        <p:txBody>
          <a:bodyPr lIns="72000" tIns="108000" rIns="72000" bIns="0"/>
          <a:lstStyle/>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1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Izziņu izsniegšana </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lang="lv-LV" sz="1100" kern="0">
                <a:solidFill>
                  <a:schemeClr val="bg2"/>
                </a:solidFill>
                <a:latin typeface="EYInterstate Light" panose="02000506000000020004" pitchFamily="2" charset="0"/>
                <a:cs typeface="Arial" charset="0"/>
              </a:rPr>
              <a:t>Informācijas nodrošināšana par pašvaldībā pieņemtajiem lēmumiem</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lang="lv-LV" sz="1100" kern="0">
                <a:solidFill>
                  <a:schemeClr val="bg2"/>
                </a:solidFill>
                <a:latin typeface="EYInterstate Light" panose="02000506000000020004" pitchFamily="2" charset="0"/>
                <a:cs typeface="Arial" charset="0"/>
              </a:rPr>
              <a:t>Iesniegumu pieņemšana</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lang="lv-LV" sz="1100" kern="0">
                <a:solidFill>
                  <a:schemeClr val="bg2"/>
                </a:solidFill>
                <a:latin typeface="EYInterstate Light" panose="02000506000000020004" pitchFamily="2" charset="0"/>
                <a:cs typeface="Arial" charset="0"/>
              </a:rPr>
              <a:t>Maksājumu administrēšana</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lang="lv-LV" sz="1100" kern="0">
                <a:solidFill>
                  <a:schemeClr val="bg2"/>
                </a:solidFill>
                <a:latin typeface="EYInterstate Light" panose="02000506000000020004" pitchFamily="2" charset="0"/>
                <a:cs typeface="Arial" charset="0"/>
              </a:rPr>
              <a:t>Dzīves vietas deklarēšana</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lang="lv-LV" sz="1100" kern="0">
              <a:solidFill>
                <a:schemeClr val="bg2"/>
              </a:solidFill>
              <a:latin typeface="EYInterstate Light" panose="02000506000000020004" pitchFamily="2" charset="0"/>
              <a:cs typeface="Arial" charset="0"/>
            </a:endParaRPr>
          </a:p>
          <a:p>
            <a:pPr marR="0" lvl="0" algn="l" defTabSz="914400" rtl="0" eaLnBrk="1" fontAlgn="auto" latinLnBrk="0" hangingPunct="1">
              <a:lnSpc>
                <a:spcPct val="95000"/>
              </a:lnSpc>
              <a:spcBef>
                <a:spcPts val="0"/>
              </a:spcBef>
              <a:spcAft>
                <a:spcPts val="600"/>
              </a:spcAft>
              <a:buClr>
                <a:srgbClr val="FFE600"/>
              </a:buClr>
              <a:buSzPct val="70000"/>
              <a:tabLst/>
              <a:defRPr/>
            </a:pPr>
            <a:endParaRPr kumimoji="0" lang="lv-LV" sz="8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63" name="AutoShape 8">
            <a:extLst>
              <a:ext uri="{FF2B5EF4-FFF2-40B4-BE49-F238E27FC236}">
                <a16:creationId xmlns:a16="http://schemas.microsoft.com/office/drawing/2014/main" id="{96E36D5F-D3FF-4B19-9B61-1F25C7D1C443}"/>
              </a:ext>
            </a:extLst>
          </p:cNvPr>
          <p:cNvSpPr>
            <a:spLocks noChangeArrowheads="1"/>
          </p:cNvSpPr>
          <p:nvPr/>
        </p:nvSpPr>
        <p:spPr bwMode="gray">
          <a:xfrm>
            <a:off x="4215643" y="1489886"/>
            <a:ext cx="4311562" cy="428978"/>
          </a:xfrm>
          <a:prstGeom prst="chevron">
            <a:avLst>
              <a:gd name="adj" fmla="val 73334"/>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err="1">
                <a:ln>
                  <a:noFill/>
                </a:ln>
                <a:solidFill>
                  <a:schemeClr val="bg2"/>
                </a:solidFill>
                <a:effectLst/>
                <a:uLnTx/>
                <a:uFillTx/>
                <a:latin typeface="EYInterstate Light" panose="02000506000000020004" pitchFamily="2" charset="0"/>
                <a:cs typeface="Arial" panose="020B0604020202020204" pitchFamily="34" charset="0"/>
              </a:rPr>
              <a:t>akalpojumi</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 kas noteikti </a:t>
            </a:r>
            <a:r>
              <a:rPr lang="lv-LV" sz="1050" b="1" kern="0">
                <a:solidFill>
                  <a:schemeClr val="bg2"/>
                </a:solidFill>
                <a:latin typeface="EYInterstate Light" panose="02000506000000020004" pitchFamily="2" charset="0"/>
                <a:cs typeface="Arial" panose="020B0604020202020204" pitchFamily="34" charset="0"/>
              </a:rPr>
              <a:t>Bauskas</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 pašvaldības nolikumā vai saistošajos noteikumos, kā arī pakalpojumi, kas saskaņoti ar domes lēmumu</a:t>
            </a:r>
            <a:endPar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endParaRPr>
          </a:p>
        </p:txBody>
      </p:sp>
      <p:sp>
        <p:nvSpPr>
          <p:cNvPr id="64" name="Rectangle 15">
            <a:extLst>
              <a:ext uri="{FF2B5EF4-FFF2-40B4-BE49-F238E27FC236}">
                <a16:creationId xmlns:a16="http://schemas.microsoft.com/office/drawing/2014/main" id="{244BD4D5-6FC3-4121-9AC3-002599AFEDAF}"/>
              </a:ext>
            </a:extLst>
          </p:cNvPr>
          <p:cNvSpPr>
            <a:spLocks noChangeArrowheads="1"/>
          </p:cNvSpPr>
          <p:nvPr/>
        </p:nvSpPr>
        <p:spPr bwMode="gray">
          <a:xfrm>
            <a:off x="4215643" y="1970165"/>
            <a:ext cx="4011842" cy="4142985"/>
          </a:xfrm>
          <a:prstGeom prst="rect">
            <a:avLst/>
          </a:prstGeom>
          <a:solidFill>
            <a:srgbClr val="F0F0F0"/>
          </a:solidFill>
          <a:ln w="12700">
            <a:noFill/>
            <a:miter lim="800000"/>
            <a:headEnd/>
            <a:tailEnd/>
          </a:ln>
          <a:effectLst/>
        </p:spPr>
        <p:txBody>
          <a:bodyPr lIns="72000" tIns="108000" rIns="72000" bIns="0"/>
          <a:lstStyle/>
          <a:p>
            <a:pPr marL="180975" marR="0" lvl="0" indent="-180975" algn="l" defTabSz="914400" rtl="0" eaLnBrk="1" fontAlgn="auto" latinLnBrk="0" hangingPunct="1">
              <a:lnSpc>
                <a:spcPct val="95000"/>
              </a:lnSpc>
              <a:buClr>
                <a:srgbClr val="FFE600"/>
              </a:buClr>
              <a:buSzPct val="70000"/>
              <a:buFont typeface="Arial" pitchFamily="34" charset="0"/>
              <a:buChar char="►"/>
              <a:tabLst/>
              <a:defRPr/>
            </a:pPr>
            <a:r>
              <a:rPr lang="lv-LV" sz="1100" kern="0">
                <a:solidFill>
                  <a:schemeClr val="bg2"/>
                </a:solidFill>
                <a:latin typeface="EYInterstate Light" panose="02000506000000020004" pitchFamily="2" charset="0"/>
                <a:cs typeface="Arial" charset="0"/>
              </a:rPr>
              <a:t>Telpu īre un noma (nomas un īres līgumu sagatavošana, pašvaldības īpašuma un citu objektu iznomāšana un dzīvojamo telpu īre, zemes robežu un to izmaiņu saskaņošana)</a:t>
            </a:r>
          </a:p>
          <a:p>
            <a:pPr marL="180975" marR="0" lvl="0" indent="-180975" algn="l" defTabSz="914400" rtl="0" eaLnBrk="1" fontAlgn="auto" latinLnBrk="0" hangingPunct="1">
              <a:lnSpc>
                <a:spcPct val="95000"/>
              </a:lnSpc>
              <a:buClr>
                <a:srgbClr val="FFE600"/>
              </a:buClr>
              <a:buSzPct val="70000"/>
              <a:buFont typeface="Arial" pitchFamily="34" charset="0"/>
              <a:buChar char="►"/>
              <a:tabLst/>
              <a:defRPr/>
            </a:pPr>
            <a:r>
              <a:rPr lang="lv-LV" sz="1100" kern="0">
                <a:solidFill>
                  <a:schemeClr val="bg2"/>
                </a:solidFill>
                <a:latin typeface="EYInterstate Light" panose="02000506000000020004" pitchFamily="2" charset="0"/>
                <a:cs typeface="Arial" charset="0"/>
              </a:rPr>
              <a:t>Lēmumu sagatavošana (lēmums par zemes sadalīšanu vai apvienošanu)</a:t>
            </a:r>
          </a:p>
          <a:p>
            <a:pPr marL="180975" marR="0" lvl="0" indent="-180975" algn="l" defTabSz="914400" rtl="0" eaLnBrk="1" fontAlgn="auto" latinLnBrk="0" hangingPunct="1">
              <a:lnSpc>
                <a:spcPct val="95000"/>
              </a:lnSpc>
              <a:buClr>
                <a:srgbClr val="FFE600"/>
              </a:buClr>
              <a:buSzPct val="70000"/>
              <a:buFont typeface="Arial" pitchFamily="34" charset="0"/>
              <a:buChar char="►"/>
              <a:tabLst/>
              <a:defRPr/>
            </a:pPr>
            <a:r>
              <a:rPr lang="lv-LV" sz="1100" kern="0">
                <a:solidFill>
                  <a:schemeClr val="bg2"/>
                </a:solidFill>
                <a:latin typeface="EYInterstate Light" panose="02000506000000020004" pitchFamily="2" charset="0"/>
                <a:cs typeface="Arial" charset="0"/>
              </a:rPr>
              <a:t>Teritorijas uzkopšanas un ēku apsaimniekošanas pakalpojumi (siltumapgāde, koplietošanas elektrības nodrošināšana, atkritumu apsaimniekošana, māju apsaimniekošana u.c.)</a:t>
            </a:r>
          </a:p>
          <a:p>
            <a:pPr marL="180975" marR="0" lvl="0" indent="-180975" algn="l" defTabSz="914400" rtl="0" eaLnBrk="1" fontAlgn="auto" latinLnBrk="0" hangingPunct="1">
              <a:lnSpc>
                <a:spcPct val="95000"/>
              </a:lnSpc>
              <a:buClr>
                <a:srgbClr val="FFE600"/>
              </a:buClr>
              <a:buSzPct val="70000"/>
              <a:buFont typeface="Arial" pitchFamily="34" charset="0"/>
              <a:buChar char="►"/>
              <a:tabLst/>
              <a:defRPr/>
            </a:pPr>
            <a:r>
              <a:rPr lang="lv-LV" sz="1100" kern="0">
                <a:solidFill>
                  <a:schemeClr val="bg2"/>
                </a:solidFill>
                <a:latin typeface="EYInterstate Light" panose="02000506000000020004" pitchFamily="2" charset="0"/>
                <a:cs typeface="Arial" charset="0"/>
              </a:rPr>
              <a:t>Nekustamo īpašumu reģistra vešana (nosaukumu piešķiršana un maiņa, personu zemes nomu līgumu reģistrācija, adrešu piešķiršana, maiņa un likvidācija, zemes lietošanas mērķu noteikšana)</a:t>
            </a:r>
          </a:p>
          <a:p>
            <a:pPr marL="180975" marR="0" lvl="0" indent="-180975" algn="l" defTabSz="914400" rtl="0" eaLnBrk="1" fontAlgn="auto" latinLnBrk="0" hangingPunct="1">
              <a:lnSpc>
                <a:spcPct val="95000"/>
              </a:lnSpc>
              <a:buClr>
                <a:srgbClr val="FFE600"/>
              </a:buClr>
              <a:buSzPct val="70000"/>
              <a:buFont typeface="Arial" pitchFamily="34" charset="0"/>
              <a:buChar char="►"/>
              <a:tabLst/>
              <a:defRPr/>
            </a:pPr>
            <a:r>
              <a:rPr lang="lv-LV" sz="1100" kern="0">
                <a:solidFill>
                  <a:schemeClr val="bg2"/>
                </a:solidFill>
                <a:latin typeface="EYInterstate Light" panose="02000506000000020004" pitchFamily="2" charset="0"/>
                <a:cs typeface="Arial" charset="0"/>
              </a:rPr>
              <a:t>Izglītība un izklaide (muzeju pakalpojumi, sporta pasākumi un fizisko aktivitāšu pieejamība, skolēnu pārvadājumi u.c.</a:t>
            </a:r>
          </a:p>
          <a:p>
            <a:pPr marL="180975" indent="-180975">
              <a:lnSpc>
                <a:spcPct val="95000"/>
              </a:lnSpc>
              <a:buClr>
                <a:srgbClr val="FFE600"/>
              </a:buClr>
              <a:buSzPct val="70000"/>
              <a:buFont typeface="Arial" pitchFamily="34" charset="0"/>
              <a:buChar char="►"/>
              <a:defRPr/>
            </a:pPr>
            <a:r>
              <a:rPr lang="lv-LV" sz="1100" kern="0">
                <a:solidFill>
                  <a:schemeClr val="bg2"/>
                </a:solidFill>
                <a:latin typeface="EYInterstate Light" panose="02000506000000020004" pitchFamily="2" charset="0"/>
                <a:cs typeface="Arial" charset="0"/>
              </a:rPr>
              <a:t>Izdod administratīvos aktus (pilnu sarakstu skatīt Bauskas anketas </a:t>
            </a:r>
            <a:r>
              <a:rPr lang="lv-LV" sz="1100" kern="0" err="1">
                <a:solidFill>
                  <a:schemeClr val="bg2"/>
                </a:solidFill>
                <a:latin typeface="EYInterstate Light" panose="02000506000000020004" pitchFamily="2" charset="0"/>
                <a:cs typeface="Arial" charset="0"/>
              </a:rPr>
              <a:t>excel</a:t>
            </a:r>
            <a:r>
              <a:rPr lang="lv-LV" sz="1100" kern="0">
                <a:solidFill>
                  <a:schemeClr val="bg2"/>
                </a:solidFill>
                <a:latin typeface="EYInterstate Light" panose="02000506000000020004" pitchFamily="2" charset="0"/>
                <a:cs typeface="Arial" charset="0"/>
              </a:rPr>
              <a:t> failā)</a:t>
            </a:r>
            <a:r>
              <a:rPr kumimoji="0" lang="lv-LV" sz="7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p>
          <a:p>
            <a:pPr marL="0" marR="0" lvl="0" indent="0" algn="l" defTabSz="914400" rtl="0" eaLnBrk="1" fontAlgn="auto" latinLnBrk="0" hangingPunct="1">
              <a:lnSpc>
                <a:spcPct val="95000"/>
              </a:lnSpc>
              <a:spcBef>
                <a:spcPts val="0"/>
              </a:spcBef>
              <a:spcAft>
                <a:spcPts val="600"/>
              </a:spcAft>
              <a:buClr>
                <a:srgbClr val="FFE600"/>
              </a:buClr>
              <a:buSzPct val="70000"/>
              <a:buFontTx/>
              <a:buNone/>
              <a:tabLst/>
              <a:defRPr/>
            </a:pPr>
            <a:endParaRPr kumimoji="0" lang="lv-LV" sz="7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8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0" marR="0" lvl="0" indent="0" algn="l" defTabSz="914400" rtl="0" eaLnBrk="1" fontAlgn="auto" latinLnBrk="0" hangingPunct="1">
              <a:lnSpc>
                <a:spcPct val="95000"/>
              </a:lnSpc>
              <a:spcBef>
                <a:spcPts val="0"/>
              </a:spcBef>
              <a:spcAft>
                <a:spcPts val="600"/>
              </a:spcAft>
              <a:buClr>
                <a:srgbClr val="FFE600"/>
              </a:buClr>
              <a:buSzPct val="70000"/>
              <a:buFontTx/>
              <a:buNone/>
              <a:tabLst/>
              <a:defRPr/>
            </a:pPr>
            <a:endParaRPr kumimoji="0" lang="en-US" sz="8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24" name="Slide Number Placeholder 5">
            <a:extLst>
              <a:ext uri="{FF2B5EF4-FFF2-40B4-BE49-F238E27FC236}">
                <a16:creationId xmlns:a16="http://schemas.microsoft.com/office/drawing/2014/main" id="{113AA23B-AE67-474A-904C-7221A8FDDB8B}"/>
              </a:ext>
            </a:extLst>
          </p:cNvPr>
          <p:cNvSpPr>
            <a:spLocks noGrp="1"/>
          </p:cNvSpPr>
          <p:nvPr>
            <p:ph type="sldNum" sz="quarter" idx="12"/>
          </p:nvPr>
        </p:nvSpPr>
        <p:spPr>
          <a:xfrm>
            <a:off x="617221"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52</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5" name="Footer Placeholder 4">
            <a:extLst>
              <a:ext uri="{FF2B5EF4-FFF2-40B4-BE49-F238E27FC236}">
                <a16:creationId xmlns:a16="http://schemas.microsoft.com/office/drawing/2014/main" id="{A712B85A-110D-4B84-9AEC-E487389390FC}"/>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8" name="Rectangle 27">
            <a:extLst>
              <a:ext uri="{FF2B5EF4-FFF2-40B4-BE49-F238E27FC236}">
                <a16:creationId xmlns:a16="http://schemas.microsoft.com/office/drawing/2014/main" id="{5DD80E66-AC17-4FCF-88CE-475C43661FC7}"/>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kumimoji="0" lang="ru-RU" sz="1800" b="1" i="0" u="none" strike="noStrike" kern="1200" cap="none" spc="0" normalizeH="0" baseline="0" noProof="0">
                <a:ln>
                  <a:noFill/>
                </a:ln>
                <a:solidFill>
                  <a:srgbClr val="000000"/>
                </a:solidFill>
                <a:effectLst/>
                <a:uLnTx/>
                <a:uFillTx/>
                <a:latin typeface="EYInterstate Light" panose="02000506000000020004" pitchFamily="2" charset="0"/>
              </a:rPr>
              <a:t>5</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19" name="Rectangle 18">
            <a:extLst>
              <a:ext uri="{FF2B5EF4-FFF2-40B4-BE49-F238E27FC236}">
                <a16:creationId xmlns:a16="http://schemas.microsoft.com/office/drawing/2014/main" id="{D9E98ADD-9E2D-43CF-9F56-93659754B34B}"/>
              </a:ext>
            </a:extLst>
          </p:cNvPr>
          <p:cNvSpPr/>
          <p:nvPr/>
        </p:nvSpPr>
        <p:spPr>
          <a:xfrm>
            <a:off x="617220" y="5036809"/>
            <a:ext cx="10954461" cy="1127642"/>
          </a:xfrm>
          <a:prstGeom prst="rect">
            <a:avLst/>
          </a:prstGeom>
          <a:solidFill>
            <a:schemeClr val="accent6">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lv-LV" sz="1000" b="1" dirty="0">
                <a:solidFill>
                  <a:schemeClr val="bg1"/>
                </a:solidFill>
              </a:rPr>
              <a:t>Analizējot pašvaldības iesūtītos pārvalžu nolikumus un salīdzinot nolikumos esošo informāciju ar pašvaldības anketā un intervijā sniegtajiem datiem tiek secināts, ka:</a:t>
            </a:r>
          </a:p>
          <a:p>
            <a:r>
              <a:rPr lang="lv-LV" sz="1000" dirty="0">
                <a:solidFill>
                  <a:schemeClr val="bg1"/>
                </a:solidFill>
              </a:rPr>
              <a:t>Apvienību pārvalžu nolikumos minēts:</a:t>
            </a:r>
          </a:p>
          <a:p>
            <a:pPr marL="171450" indent="-171450">
              <a:buFontTx/>
              <a:buChar char="-"/>
            </a:pPr>
            <a:r>
              <a:rPr lang="en-US" sz="1000" dirty="0" err="1"/>
              <a:t>nodrošina</a:t>
            </a:r>
            <a:r>
              <a:rPr lang="en-US" sz="1000" dirty="0"/>
              <a:t> (t.sk. </a:t>
            </a:r>
            <a:r>
              <a:rPr lang="en-US" sz="1000" dirty="0" err="1"/>
              <a:t>organizē</a:t>
            </a:r>
            <a:r>
              <a:rPr lang="en-US" sz="1000" dirty="0"/>
              <a:t> un </a:t>
            </a:r>
            <a:r>
              <a:rPr lang="en-US" sz="1000" dirty="0" err="1"/>
              <a:t>veic</a:t>
            </a:r>
            <a:r>
              <a:rPr lang="en-US" sz="1000" dirty="0"/>
              <a:t>) pašvaldības </a:t>
            </a:r>
            <a:r>
              <a:rPr lang="en-US" sz="1000" dirty="0" err="1"/>
              <a:t>autonomo</a:t>
            </a:r>
            <a:r>
              <a:rPr lang="en-US" sz="1000" dirty="0"/>
              <a:t> </a:t>
            </a:r>
            <a:r>
              <a:rPr lang="en-US" sz="1000" dirty="0" err="1"/>
              <a:t>funkciju</a:t>
            </a:r>
            <a:r>
              <a:rPr lang="en-US" sz="1000" dirty="0"/>
              <a:t> </a:t>
            </a:r>
            <a:r>
              <a:rPr lang="en-US" sz="1000" dirty="0" err="1"/>
              <a:t>kultūras</a:t>
            </a:r>
            <a:r>
              <a:rPr lang="en-US" sz="1000" dirty="0"/>
              <a:t> </a:t>
            </a:r>
            <a:r>
              <a:rPr lang="en-US" sz="1000" dirty="0" err="1"/>
              <a:t>jomā</a:t>
            </a:r>
            <a:r>
              <a:rPr lang="en-US" sz="1000" dirty="0"/>
              <a:t>, </a:t>
            </a:r>
            <a:r>
              <a:rPr lang="en-US" sz="1000" dirty="0" err="1"/>
              <a:t>sekmējot</a:t>
            </a:r>
            <a:r>
              <a:rPr lang="en-US" sz="1000" dirty="0"/>
              <a:t> </a:t>
            </a:r>
            <a:r>
              <a:rPr lang="en-US" sz="1000" dirty="0" err="1"/>
              <a:t>tradicionālo</a:t>
            </a:r>
            <a:r>
              <a:rPr lang="en-US" sz="1000" dirty="0"/>
              <a:t> </a:t>
            </a:r>
            <a:r>
              <a:rPr lang="en-US" sz="1000" dirty="0" err="1"/>
              <a:t>kultūras</a:t>
            </a:r>
            <a:r>
              <a:rPr lang="en-US" sz="1000" dirty="0"/>
              <a:t> </a:t>
            </a:r>
            <a:r>
              <a:rPr lang="en-US" sz="1000" dirty="0" err="1"/>
              <a:t>vērtību</a:t>
            </a:r>
            <a:r>
              <a:rPr lang="en-US" sz="1000" dirty="0"/>
              <a:t> </a:t>
            </a:r>
            <a:r>
              <a:rPr lang="en-US" sz="1000" dirty="0" err="1"/>
              <a:t>saglabāšanu</a:t>
            </a:r>
            <a:r>
              <a:rPr lang="en-US" sz="1000" dirty="0"/>
              <a:t> un </a:t>
            </a:r>
            <a:r>
              <a:rPr lang="en-US" sz="1000" dirty="0" err="1"/>
              <a:t>tautas</a:t>
            </a:r>
            <a:r>
              <a:rPr lang="en-US" sz="1000" dirty="0"/>
              <a:t> </a:t>
            </a:r>
            <a:r>
              <a:rPr lang="en-US" sz="1000" dirty="0" err="1"/>
              <a:t>jaunrades</a:t>
            </a:r>
            <a:r>
              <a:rPr lang="en-US" sz="1000" dirty="0"/>
              <a:t> </a:t>
            </a:r>
            <a:r>
              <a:rPr lang="en-US" sz="1000" dirty="0" err="1"/>
              <a:t>attīstību</a:t>
            </a:r>
            <a:r>
              <a:rPr lang="en-US" sz="1000" dirty="0"/>
              <a:t> (</a:t>
            </a:r>
            <a:r>
              <a:rPr lang="en-US" sz="1000" dirty="0" err="1"/>
              <a:t>amatiermākslas</a:t>
            </a:r>
            <a:r>
              <a:rPr lang="en-US" sz="1000" dirty="0"/>
              <a:t> </a:t>
            </a:r>
            <a:r>
              <a:rPr lang="en-US" sz="1000" dirty="0" err="1"/>
              <a:t>kolektīvu</a:t>
            </a:r>
            <a:r>
              <a:rPr lang="en-US" sz="1000" dirty="0"/>
              <a:t> </a:t>
            </a:r>
            <a:r>
              <a:rPr lang="en-US" sz="1000" dirty="0" err="1"/>
              <a:t>darbības</a:t>
            </a:r>
            <a:r>
              <a:rPr lang="en-US" sz="1000" dirty="0"/>
              <a:t> un </a:t>
            </a:r>
            <a:r>
              <a:rPr lang="en-US" sz="1000" dirty="0" err="1"/>
              <a:t>kultūras</a:t>
            </a:r>
            <a:r>
              <a:rPr lang="en-US" sz="1000" dirty="0"/>
              <a:t> </a:t>
            </a:r>
            <a:r>
              <a:rPr lang="en-US" sz="1000" dirty="0" err="1"/>
              <a:t>pasākumu</a:t>
            </a:r>
            <a:r>
              <a:rPr lang="en-US" sz="1000" dirty="0"/>
              <a:t> </a:t>
            </a:r>
            <a:r>
              <a:rPr lang="en-US" sz="1000" dirty="0" err="1"/>
              <a:t>nodrošināšana</a:t>
            </a:r>
            <a:r>
              <a:rPr lang="en-US" sz="1000" dirty="0"/>
              <a:t>); </a:t>
            </a:r>
            <a:endParaRPr lang="lv-LV" sz="1000" dirty="0"/>
          </a:p>
          <a:p>
            <a:pPr marL="171450" indent="-171450">
              <a:buFontTx/>
              <a:buChar char="-"/>
            </a:pPr>
            <a:r>
              <a:rPr lang="en-US" sz="1000" dirty="0" err="1"/>
              <a:t>nodrošina</a:t>
            </a:r>
            <a:r>
              <a:rPr lang="en-US" sz="1000" dirty="0"/>
              <a:t> (t.sk. </a:t>
            </a:r>
            <a:r>
              <a:rPr lang="en-US" sz="1000" dirty="0" err="1"/>
              <a:t>organizē</a:t>
            </a:r>
            <a:r>
              <a:rPr lang="en-US" sz="1000" dirty="0"/>
              <a:t> un </a:t>
            </a:r>
            <a:r>
              <a:rPr lang="en-US" sz="1000" dirty="0" err="1"/>
              <a:t>veic</a:t>
            </a:r>
            <a:r>
              <a:rPr lang="en-US" sz="1000" dirty="0"/>
              <a:t>) pašvaldības </a:t>
            </a:r>
            <a:r>
              <a:rPr lang="en-US" sz="1000" dirty="0" err="1"/>
              <a:t>autonomo</a:t>
            </a:r>
            <a:r>
              <a:rPr lang="en-US" sz="1000" dirty="0"/>
              <a:t> </a:t>
            </a:r>
            <a:r>
              <a:rPr lang="en-US" sz="1000" dirty="0" err="1"/>
              <a:t>funkciju</a:t>
            </a:r>
            <a:r>
              <a:rPr lang="en-US" sz="1000" dirty="0"/>
              <a:t> </a:t>
            </a:r>
            <a:r>
              <a:rPr lang="en-US" sz="1000" dirty="0" err="1"/>
              <a:t>sporta</a:t>
            </a:r>
            <a:r>
              <a:rPr lang="en-US" sz="1000" dirty="0"/>
              <a:t> </a:t>
            </a:r>
            <a:r>
              <a:rPr lang="en-US" sz="1000" dirty="0" err="1"/>
              <a:t>jomā</a:t>
            </a:r>
            <a:r>
              <a:rPr lang="en-US" sz="1000" dirty="0"/>
              <a:t>, </a:t>
            </a:r>
            <a:r>
              <a:rPr lang="en-US" sz="1000" dirty="0" err="1"/>
              <a:t>nodrošina</a:t>
            </a:r>
            <a:r>
              <a:rPr lang="en-US" sz="1000" dirty="0"/>
              <a:t> </a:t>
            </a:r>
            <a:r>
              <a:rPr lang="en-US" sz="1000" dirty="0" err="1"/>
              <a:t>sporta</a:t>
            </a:r>
            <a:r>
              <a:rPr lang="en-US" sz="1000" dirty="0"/>
              <a:t> un </a:t>
            </a:r>
            <a:r>
              <a:rPr lang="en-US" sz="1000" dirty="0" err="1"/>
              <a:t>fizisko</a:t>
            </a:r>
            <a:r>
              <a:rPr lang="en-US" sz="1000" dirty="0"/>
              <a:t> </a:t>
            </a:r>
            <a:r>
              <a:rPr lang="en-US" sz="1000" dirty="0" err="1"/>
              <a:t>aktivitāšu</a:t>
            </a:r>
            <a:r>
              <a:rPr lang="en-US" sz="1000" dirty="0"/>
              <a:t> </a:t>
            </a:r>
            <a:r>
              <a:rPr lang="en-US" sz="1000" dirty="0" err="1"/>
              <a:t>pieejamību</a:t>
            </a:r>
            <a:r>
              <a:rPr lang="en-US" sz="1000" dirty="0"/>
              <a:t> </a:t>
            </a:r>
            <a:r>
              <a:rPr lang="en-US" sz="1000" dirty="0" err="1"/>
              <a:t>pārvaldes</a:t>
            </a:r>
            <a:r>
              <a:rPr lang="en-US" sz="1000" dirty="0"/>
              <a:t> </a:t>
            </a:r>
            <a:r>
              <a:rPr lang="en-US" sz="1000" dirty="0" err="1"/>
              <a:t>teritorijā</a:t>
            </a:r>
            <a:r>
              <a:rPr lang="en-US" sz="1000" dirty="0"/>
              <a:t>;</a:t>
            </a:r>
            <a:endParaRPr lang="lv-LV" sz="1000" dirty="0"/>
          </a:p>
          <a:p>
            <a:r>
              <a:rPr lang="lv-LV" sz="1000" dirty="0">
                <a:solidFill>
                  <a:schemeClr val="bg1"/>
                </a:solidFill>
              </a:rPr>
              <a:t>Nepieciešams papildus izvērtēt vai faktiski sniegtie pakalpojumi, kas ir saistīti  Izglītību un kultūru, atbilstoši Pārvalžu nolikumiem ietilpst pārvalžu kompetencē.</a:t>
            </a:r>
          </a:p>
          <a:p>
            <a:r>
              <a:rPr lang="lv-LV" sz="1000" dirty="0">
                <a:solidFill>
                  <a:schemeClr val="bg1"/>
                </a:solidFill>
              </a:rPr>
              <a:t>Bibliotēku pakalpojumi nolikumos nav minēti.</a:t>
            </a:r>
          </a:p>
          <a:p>
            <a:endParaRPr lang="lv-LV" sz="1000" dirty="0">
              <a:solidFill>
                <a:schemeClr val="bg1"/>
              </a:solidFill>
            </a:endParaRPr>
          </a:p>
        </p:txBody>
      </p:sp>
      <p:sp>
        <p:nvSpPr>
          <p:cNvPr id="20" name="Date Placeholder 10">
            <a:extLst>
              <a:ext uri="{FF2B5EF4-FFF2-40B4-BE49-F238E27FC236}">
                <a16:creationId xmlns:a16="http://schemas.microsoft.com/office/drawing/2014/main" id="{F27AF263-3B16-48B2-8BE1-1DB609BD60BB}"/>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133980204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Abgerundetes Rechteck 35">
            <a:extLst>
              <a:ext uri="{FF2B5EF4-FFF2-40B4-BE49-F238E27FC236}">
                <a16:creationId xmlns:a16="http://schemas.microsoft.com/office/drawing/2014/main" id="{1599BFF2-5AAE-42E4-862C-77A90C5D37AF}"/>
              </a:ext>
            </a:extLst>
          </p:cNvPr>
          <p:cNvSpPr/>
          <p:nvPr/>
        </p:nvSpPr>
        <p:spPr bwMode="gray">
          <a:xfrm>
            <a:off x="609916" y="1137971"/>
            <a:ext cx="10973710" cy="688442"/>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defTabSz="801688" eaLnBrk="0" hangingPunct="0">
              <a:lnSpc>
                <a:spcPct val="95000"/>
              </a:lnSpc>
              <a:spcAft>
                <a:spcPts val="800"/>
              </a:spcAft>
              <a:buClr>
                <a:srgbClr val="969696"/>
              </a:buClr>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Lietvedības sistēma</a:t>
            </a:r>
          </a:p>
          <a:p>
            <a:pPr marL="360363" defTabSz="801688" eaLnBrk="0" hangingPunct="0">
              <a:lnSpc>
                <a:spcPct val="95000"/>
              </a:lnSpc>
              <a:spcAft>
                <a:spcPts val="800"/>
              </a:spcAft>
              <a:buClr>
                <a:srgbClr val="969696"/>
              </a:buClr>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Visas pašvaldības iestādes un aģentūras izmanto dokumentu vadības sistēmu DVS "Lietvaris", kur tiek ievienotas arī e-pasta korespondences. Darba komunikācija ārpus šīs sistēmas nenotiek.</a:t>
            </a:r>
            <a:endParaRPr kumimoji="0" lang="en-IN" sz="12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33" name="Abgerundetes Rechteck 35">
            <a:extLst>
              <a:ext uri="{FF2B5EF4-FFF2-40B4-BE49-F238E27FC236}">
                <a16:creationId xmlns:a16="http://schemas.microsoft.com/office/drawing/2014/main" id="{9C02CCC1-5C8E-44FC-BD31-37D7A5658453}"/>
              </a:ext>
            </a:extLst>
          </p:cNvPr>
          <p:cNvSpPr/>
          <p:nvPr/>
        </p:nvSpPr>
        <p:spPr bwMode="gray">
          <a:xfrm>
            <a:off x="609915" y="2056315"/>
            <a:ext cx="10965993" cy="1767219"/>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defTabSz="801688" eaLnBrk="0" hangingPunct="0">
              <a:lnSpc>
                <a:spcPct val="95000"/>
              </a:lnSpc>
              <a:spcAft>
                <a:spcPts val="800"/>
              </a:spcAft>
              <a:buClr>
                <a:srgbClr val="969696"/>
              </a:buClr>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Sniegto pakalpojumu kvalitātes novērtēšana</a:t>
            </a:r>
          </a:p>
          <a:p>
            <a:pPr marL="360363" defTabSz="801688" eaLnBrk="0" hangingPunct="0">
              <a:lnSpc>
                <a:spcPct val="95000"/>
              </a:lnSpc>
              <a:spcAft>
                <a:spcPts val="800"/>
              </a:spcAft>
              <a:buClr>
                <a:srgbClr val="969696"/>
              </a:buClr>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Konkrētas kvalitātes novērtēšanas sistēmas nav, taču iedzīvotāju sanāksmēs. Viedokļu uzklausīšanai gan neseko konkrēts lēmumu pieņemšanas process. Sūdzības tiek izskatītas un atbildīgais darbinieks uz tām sniedz atbildi. Nopietnas situācijas gadījumā tiek uzdots uzdevums audita nodaļai izvērtēt apstākļus, taču katrs gadījums tiek izvērtēts izolēti. Pašvaldības pārstāvji paredz 100% samazinājumu atļauju izsniegšanai apvienību pārvaldēs sakarā ar izveidoto komisiju, kas turpmāk organizēs atļauju izsniegšanu. Samazinājums paredzams arī pakalpojumiem, kurus var saņemt elektroniski (dzīves vietas deklarēšana un izziņu saņemšana) un skolēnu pārvadājumiem samazinot maršrutu pārklājumu. </a:t>
            </a:r>
            <a:r>
              <a:rPr lang="lv-LV" sz="1200" kern="0">
                <a:solidFill>
                  <a:schemeClr val="bg2"/>
                </a:solidFill>
                <a:latin typeface="EYInterstate Light" panose="02000506000000020004" pitchFamily="2" charset="0"/>
                <a:cs typeface="Arial" charset="0"/>
              </a:rPr>
              <a:t>Tiek paredzēts būtisks pieprasījuma pieaugums pašvaldības dzīvojamo telpu īrei. </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Apvienību pārvaldēm tiek deleģēts izskatīt un pieņemt lēmumus par dažādiem jautājumiem attiecīgi paredzams pieaugums. </a:t>
            </a: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8" y="650435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53</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280286" y="280889"/>
            <a:ext cx="10308146" cy="267775"/>
          </a:xfrm>
        </p:spPr>
        <p:txBody>
          <a:bodyPr/>
          <a:lstStyle/>
          <a:p>
            <a:r>
              <a:rPr lang="lv-LV"/>
              <a:t>Bauskas novads</a:t>
            </a: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280286" y="572443"/>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r>
              <a:rPr kumimoji="0" lang="lv-LV" sz="1600" b="1" i="0" u="none" strike="noStrike" kern="1200" cap="none" spc="0" normalizeH="0" baseline="0" noProof="0">
                <a:ln>
                  <a:noFill/>
                </a:ln>
                <a:solidFill>
                  <a:srgbClr val="2E2E38"/>
                </a:solidFill>
                <a:effectLst/>
                <a:uLnTx/>
                <a:uFillTx/>
              </a:rPr>
              <a:t> </a:t>
            </a: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2" name="Rectangle 41">
            <a:extLst>
              <a:ext uri="{FF2B5EF4-FFF2-40B4-BE49-F238E27FC236}">
                <a16:creationId xmlns:a16="http://schemas.microsoft.com/office/drawing/2014/main" id="{087058C6-D1B1-4A21-B5B1-35695F36A705}"/>
              </a:ext>
            </a:extLst>
          </p:cNvPr>
          <p:cNvSpPr/>
          <p:nvPr/>
        </p:nvSpPr>
        <p:spPr>
          <a:xfrm>
            <a:off x="609919" y="914203"/>
            <a:ext cx="10973710"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25" name="Rectangle 24">
            <a:extLst>
              <a:ext uri="{FF2B5EF4-FFF2-40B4-BE49-F238E27FC236}">
                <a16:creationId xmlns:a16="http://schemas.microsoft.com/office/drawing/2014/main" id="{0FD29ADC-D1D9-4E4C-B4B8-B4CF91C8EEC8}"/>
              </a:ext>
            </a:extLst>
          </p:cNvPr>
          <p:cNvSpPr/>
          <p:nvPr/>
        </p:nvSpPr>
        <p:spPr>
          <a:xfrm>
            <a:off x="609913" y="1832549"/>
            <a:ext cx="10973709"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32" name="Freeform 38">
            <a:extLst>
              <a:ext uri="{FF2B5EF4-FFF2-40B4-BE49-F238E27FC236}">
                <a16:creationId xmlns:a16="http://schemas.microsoft.com/office/drawing/2014/main" id="{20E731E8-A4B0-436D-8CC4-83FEE48E0C71}"/>
              </a:ext>
            </a:extLst>
          </p:cNvPr>
          <p:cNvSpPr>
            <a:spLocks noChangeAspect="1" noEditPoints="1"/>
          </p:cNvSpPr>
          <p:nvPr/>
        </p:nvSpPr>
        <p:spPr bwMode="auto">
          <a:xfrm>
            <a:off x="972208" y="1410122"/>
            <a:ext cx="269906" cy="369073"/>
          </a:xfrm>
          <a:custGeom>
            <a:avLst/>
            <a:gdLst>
              <a:gd name="T0" fmla="*/ 2147483647 w 3704"/>
              <a:gd name="T1" fmla="*/ 2147483647 h 4763"/>
              <a:gd name="T2" fmla="*/ 2147483647 w 3704"/>
              <a:gd name="T3" fmla="*/ 2147483647 h 4763"/>
              <a:gd name="T4" fmla="*/ 2147483647 w 3704"/>
              <a:gd name="T5" fmla="*/ 2147483647 h 4763"/>
              <a:gd name="T6" fmla="*/ 2147483647 w 3704"/>
              <a:gd name="T7" fmla="*/ 2147483647 h 4763"/>
              <a:gd name="T8" fmla="*/ 2147483647 w 3704"/>
              <a:gd name="T9" fmla="*/ 2147483647 h 4763"/>
              <a:gd name="T10" fmla="*/ 2147483647 w 3704"/>
              <a:gd name="T11" fmla="*/ 2147483647 h 4763"/>
              <a:gd name="T12" fmla="*/ 2147483647 w 3704"/>
              <a:gd name="T13" fmla="*/ 2147483647 h 4763"/>
              <a:gd name="T14" fmla="*/ 2147483647 w 3704"/>
              <a:gd name="T15" fmla="*/ 2147483647 h 4763"/>
              <a:gd name="T16" fmla="*/ 2147483647 w 3704"/>
              <a:gd name="T17" fmla="*/ 2147483647 h 4763"/>
              <a:gd name="T18" fmla="*/ 2147483647 w 3704"/>
              <a:gd name="T19" fmla="*/ 2147483647 h 4763"/>
              <a:gd name="T20" fmla="*/ 2147483647 w 3704"/>
              <a:gd name="T21" fmla="*/ 2147483647 h 4763"/>
              <a:gd name="T22" fmla="*/ 2147483647 w 3704"/>
              <a:gd name="T23" fmla="*/ 2147483647 h 4763"/>
              <a:gd name="T24" fmla="*/ 2147483647 w 3704"/>
              <a:gd name="T25" fmla="*/ 2147483647 h 4763"/>
              <a:gd name="T26" fmla="*/ 2147483647 w 3704"/>
              <a:gd name="T27" fmla="*/ 2147483647 h 4763"/>
              <a:gd name="T28" fmla="*/ 2147483647 w 3704"/>
              <a:gd name="T29" fmla="*/ 2147483647 h 4763"/>
              <a:gd name="T30" fmla="*/ 2147483647 w 3704"/>
              <a:gd name="T31" fmla="*/ 2147483647 h 4763"/>
              <a:gd name="T32" fmla="*/ 2147483647 w 3704"/>
              <a:gd name="T33" fmla="*/ 2147483647 h 4763"/>
              <a:gd name="T34" fmla="*/ 2147483647 w 3704"/>
              <a:gd name="T35" fmla="*/ 2147483647 h 4763"/>
              <a:gd name="T36" fmla="*/ 2147483647 w 3704"/>
              <a:gd name="T37" fmla="*/ 2147483647 h 4763"/>
              <a:gd name="T38" fmla="*/ 2147483647 w 3704"/>
              <a:gd name="T39" fmla="*/ 2147483647 h 4763"/>
              <a:gd name="T40" fmla="*/ 2147483647 w 3704"/>
              <a:gd name="T41" fmla="*/ 2147483647 h 4763"/>
              <a:gd name="T42" fmla="*/ 2147483647 w 3704"/>
              <a:gd name="T43" fmla="*/ 2147483647 h 4763"/>
              <a:gd name="T44" fmla="*/ 2147483647 w 3704"/>
              <a:gd name="T45" fmla="*/ 2147483647 h 4763"/>
              <a:gd name="T46" fmla="*/ 2147483647 w 3704"/>
              <a:gd name="T47" fmla="*/ 2147483647 h 4763"/>
              <a:gd name="T48" fmla="*/ 2147483647 w 3704"/>
              <a:gd name="T49" fmla="*/ 2147483647 h 4763"/>
              <a:gd name="T50" fmla="*/ 2147483647 w 3704"/>
              <a:gd name="T51" fmla="*/ 2147483647 h 4763"/>
              <a:gd name="T52" fmla="*/ 0 w 3704"/>
              <a:gd name="T53" fmla="*/ 2147483647 h 4763"/>
              <a:gd name="T54" fmla="*/ 0 w 3704"/>
              <a:gd name="T55" fmla="*/ 2147483647 h 4763"/>
              <a:gd name="T56" fmla="*/ 2147483647 w 3704"/>
              <a:gd name="T57" fmla="*/ 2147483647 h 4763"/>
              <a:gd name="T58" fmla="*/ 2147483647 w 3704"/>
              <a:gd name="T59" fmla="*/ 2147483647 h 4763"/>
              <a:gd name="T60" fmla="*/ 2147483647 w 3704"/>
              <a:gd name="T61" fmla="*/ 2147483647 h 4763"/>
              <a:gd name="T62" fmla="*/ 2147483647 w 3704"/>
              <a:gd name="T63" fmla="*/ 2147483647 h 4763"/>
              <a:gd name="T64" fmla="*/ 2147483647 w 3704"/>
              <a:gd name="T65" fmla="*/ 2147483647 h 4763"/>
              <a:gd name="T66" fmla="*/ 2147483647 w 3704"/>
              <a:gd name="T67" fmla="*/ 2147483647 h 4763"/>
              <a:gd name="T68" fmla="*/ 2147483647 w 3704"/>
              <a:gd name="T69" fmla="*/ 2147483647 h 4763"/>
              <a:gd name="T70" fmla="*/ 2147483647 w 3704"/>
              <a:gd name="T71" fmla="*/ 2147483647 h 4763"/>
              <a:gd name="T72" fmla="*/ 2147483647 w 3704"/>
              <a:gd name="T73" fmla="*/ 2147483647 h 4763"/>
              <a:gd name="T74" fmla="*/ 2147483647 w 3704"/>
              <a:gd name="T75" fmla="*/ 2147483647 h 4763"/>
              <a:gd name="T76" fmla="*/ 2147483647 w 3704"/>
              <a:gd name="T77" fmla="*/ 2147483647 h 4763"/>
              <a:gd name="T78" fmla="*/ 2147483647 w 3704"/>
              <a:gd name="T79" fmla="*/ 2147483647 h 4763"/>
              <a:gd name="T80" fmla="*/ 2147483647 w 3704"/>
              <a:gd name="T81" fmla="*/ 2147483647 h 4763"/>
              <a:gd name="T82" fmla="*/ 2147483647 w 3704"/>
              <a:gd name="T83" fmla="*/ 2147483647 h 4763"/>
              <a:gd name="T84" fmla="*/ 2147483647 w 3704"/>
              <a:gd name="T85" fmla="*/ 2147483647 h 4763"/>
              <a:gd name="T86" fmla="*/ 2147483647 w 3704"/>
              <a:gd name="T87" fmla="*/ 2147483647 h 4763"/>
              <a:gd name="T88" fmla="*/ 2147483647 w 3704"/>
              <a:gd name="T89" fmla="*/ 2147483647 h 4763"/>
              <a:gd name="T90" fmla="*/ 2147483647 w 3704"/>
              <a:gd name="T91" fmla="*/ 2147483647 h 4763"/>
              <a:gd name="T92" fmla="*/ 2147483647 w 3704"/>
              <a:gd name="T93" fmla="*/ 2147483647 h 4763"/>
              <a:gd name="T94" fmla="*/ 2147483647 w 3704"/>
              <a:gd name="T95" fmla="*/ 2147483647 h 4763"/>
              <a:gd name="T96" fmla="*/ 2147483647 w 3704"/>
              <a:gd name="T97" fmla="*/ 2147483647 h 4763"/>
              <a:gd name="T98" fmla="*/ 2147483647 w 3704"/>
              <a:gd name="T99" fmla="*/ 2147483647 h 4763"/>
              <a:gd name="T100" fmla="*/ 2147483647 w 3704"/>
              <a:gd name="T101" fmla="*/ 0 h 4763"/>
              <a:gd name="T102" fmla="*/ 2147483647 w 3704"/>
              <a:gd name="T103" fmla="*/ 0 h 4763"/>
              <a:gd name="T104" fmla="*/ 2147483647 w 3704"/>
              <a:gd name="T105" fmla="*/ 2147483647 h 4763"/>
              <a:gd name="T106" fmla="*/ 2147483647 w 3704"/>
              <a:gd name="T107" fmla="*/ 2147483647 h 4763"/>
              <a:gd name="T108" fmla="*/ 2147483647 w 3704"/>
              <a:gd name="T109" fmla="*/ 2147483647 h 4763"/>
              <a:gd name="T110" fmla="*/ 2147483647 w 3704"/>
              <a:gd name="T111" fmla="*/ 2147483647 h 4763"/>
              <a:gd name="T112" fmla="*/ 2147483647 w 3704"/>
              <a:gd name="T113" fmla="*/ 2147483647 h 4763"/>
              <a:gd name="T114" fmla="*/ 2147483647 w 3704"/>
              <a:gd name="T115" fmla="*/ 2147483647 h 4763"/>
              <a:gd name="T116" fmla="*/ 2147483647 w 3704"/>
              <a:gd name="T117" fmla="*/ 2147483647 h 4763"/>
              <a:gd name="T118" fmla="*/ 2147483647 w 3704"/>
              <a:gd name="T119" fmla="*/ 2147483647 h 47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04"/>
              <a:gd name="T181" fmla="*/ 0 h 4763"/>
              <a:gd name="T182" fmla="*/ 3704 w 3704"/>
              <a:gd name="T183" fmla="*/ 4763 h 47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04" h="4763">
                <a:moveTo>
                  <a:pt x="577" y="554"/>
                </a:moveTo>
                <a:lnTo>
                  <a:pt x="577" y="337"/>
                </a:lnTo>
                <a:lnTo>
                  <a:pt x="3327" y="337"/>
                </a:lnTo>
                <a:lnTo>
                  <a:pt x="3327" y="4213"/>
                </a:lnTo>
                <a:lnTo>
                  <a:pt x="3074" y="4213"/>
                </a:lnTo>
                <a:lnTo>
                  <a:pt x="3074" y="4115"/>
                </a:lnTo>
                <a:lnTo>
                  <a:pt x="3229" y="4115"/>
                </a:lnTo>
                <a:lnTo>
                  <a:pt x="3229" y="435"/>
                </a:lnTo>
                <a:lnTo>
                  <a:pt x="675" y="435"/>
                </a:lnTo>
                <a:lnTo>
                  <a:pt x="675" y="554"/>
                </a:lnTo>
                <a:lnTo>
                  <a:pt x="577" y="554"/>
                </a:lnTo>
                <a:close/>
                <a:moveTo>
                  <a:pt x="528" y="3793"/>
                </a:moveTo>
                <a:lnTo>
                  <a:pt x="2020" y="3793"/>
                </a:lnTo>
                <a:lnTo>
                  <a:pt x="2020" y="3890"/>
                </a:lnTo>
                <a:lnTo>
                  <a:pt x="528" y="3890"/>
                </a:lnTo>
                <a:lnTo>
                  <a:pt x="528" y="3793"/>
                </a:lnTo>
                <a:close/>
                <a:moveTo>
                  <a:pt x="2685" y="1426"/>
                </a:moveTo>
                <a:lnTo>
                  <a:pt x="2198" y="945"/>
                </a:lnTo>
                <a:lnTo>
                  <a:pt x="2198" y="1426"/>
                </a:lnTo>
                <a:lnTo>
                  <a:pt x="2685" y="1426"/>
                </a:lnTo>
                <a:close/>
                <a:moveTo>
                  <a:pt x="195" y="849"/>
                </a:moveTo>
                <a:lnTo>
                  <a:pt x="195" y="4568"/>
                </a:lnTo>
                <a:lnTo>
                  <a:pt x="2768" y="4568"/>
                </a:lnTo>
                <a:lnTo>
                  <a:pt x="2769" y="1718"/>
                </a:lnTo>
                <a:lnTo>
                  <a:pt x="2964" y="1718"/>
                </a:lnTo>
                <a:lnTo>
                  <a:pt x="2962" y="4763"/>
                </a:lnTo>
                <a:lnTo>
                  <a:pt x="0" y="4763"/>
                </a:lnTo>
                <a:lnTo>
                  <a:pt x="0" y="654"/>
                </a:lnTo>
                <a:lnTo>
                  <a:pt x="2190" y="654"/>
                </a:lnTo>
                <a:lnTo>
                  <a:pt x="2965" y="1428"/>
                </a:lnTo>
                <a:lnTo>
                  <a:pt x="2964" y="1621"/>
                </a:lnTo>
                <a:lnTo>
                  <a:pt x="2003" y="1621"/>
                </a:lnTo>
                <a:lnTo>
                  <a:pt x="2003" y="849"/>
                </a:lnTo>
                <a:lnTo>
                  <a:pt x="195" y="849"/>
                </a:lnTo>
                <a:close/>
                <a:moveTo>
                  <a:pt x="528" y="2209"/>
                </a:moveTo>
                <a:lnTo>
                  <a:pt x="2434" y="2209"/>
                </a:lnTo>
                <a:lnTo>
                  <a:pt x="2434" y="2306"/>
                </a:lnTo>
                <a:lnTo>
                  <a:pt x="528" y="2306"/>
                </a:lnTo>
                <a:lnTo>
                  <a:pt x="528" y="2209"/>
                </a:lnTo>
                <a:close/>
                <a:moveTo>
                  <a:pt x="528" y="2737"/>
                </a:moveTo>
                <a:lnTo>
                  <a:pt x="2434" y="2737"/>
                </a:lnTo>
                <a:lnTo>
                  <a:pt x="2434" y="2834"/>
                </a:lnTo>
                <a:lnTo>
                  <a:pt x="528" y="2834"/>
                </a:lnTo>
                <a:lnTo>
                  <a:pt x="528" y="2737"/>
                </a:lnTo>
                <a:close/>
                <a:moveTo>
                  <a:pt x="528" y="3265"/>
                </a:moveTo>
                <a:lnTo>
                  <a:pt x="2434" y="3265"/>
                </a:lnTo>
                <a:lnTo>
                  <a:pt x="2434" y="3363"/>
                </a:lnTo>
                <a:lnTo>
                  <a:pt x="528" y="3363"/>
                </a:lnTo>
                <a:lnTo>
                  <a:pt x="528" y="3265"/>
                </a:lnTo>
                <a:close/>
                <a:moveTo>
                  <a:pt x="964" y="218"/>
                </a:moveTo>
                <a:lnTo>
                  <a:pt x="964" y="0"/>
                </a:lnTo>
                <a:lnTo>
                  <a:pt x="3704" y="0"/>
                </a:lnTo>
                <a:lnTo>
                  <a:pt x="3704" y="3896"/>
                </a:lnTo>
                <a:lnTo>
                  <a:pt x="3452" y="3896"/>
                </a:lnTo>
                <a:lnTo>
                  <a:pt x="3452" y="3799"/>
                </a:lnTo>
                <a:lnTo>
                  <a:pt x="3607" y="3799"/>
                </a:lnTo>
                <a:lnTo>
                  <a:pt x="3607" y="97"/>
                </a:lnTo>
                <a:lnTo>
                  <a:pt x="1062" y="97"/>
                </a:lnTo>
                <a:lnTo>
                  <a:pt x="1062" y="218"/>
                </a:lnTo>
                <a:lnTo>
                  <a:pt x="964" y="21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38" name="Freeform 55">
            <a:extLst>
              <a:ext uri="{FF2B5EF4-FFF2-40B4-BE49-F238E27FC236}">
                <a16:creationId xmlns:a16="http://schemas.microsoft.com/office/drawing/2014/main" id="{FFF71BD3-550E-4BC1-8CAD-BEA336292BBA}"/>
              </a:ext>
            </a:extLst>
          </p:cNvPr>
          <p:cNvSpPr>
            <a:spLocks noChangeAspect="1" noEditPoints="1"/>
          </p:cNvSpPr>
          <p:nvPr/>
        </p:nvSpPr>
        <p:spPr bwMode="auto">
          <a:xfrm>
            <a:off x="960242" y="2469773"/>
            <a:ext cx="346250" cy="340769"/>
          </a:xfrm>
          <a:custGeom>
            <a:avLst/>
            <a:gdLst>
              <a:gd name="T0" fmla="*/ 2147483647 w 5132"/>
              <a:gd name="T1" fmla="*/ 2147483647 h 4763"/>
              <a:gd name="T2" fmla="*/ 2147483647 w 5132"/>
              <a:gd name="T3" fmla="*/ 2147483647 h 4763"/>
              <a:gd name="T4" fmla="*/ 2147483647 w 5132"/>
              <a:gd name="T5" fmla="*/ 2147483647 h 4763"/>
              <a:gd name="T6" fmla="*/ 2147483647 w 5132"/>
              <a:gd name="T7" fmla="*/ 2147483647 h 4763"/>
              <a:gd name="T8" fmla="*/ 2147483647 w 5132"/>
              <a:gd name="T9" fmla="*/ 2147483647 h 4763"/>
              <a:gd name="T10" fmla="*/ 2147483647 w 5132"/>
              <a:gd name="T11" fmla="*/ 2147483647 h 4763"/>
              <a:gd name="T12" fmla="*/ 2147483647 w 5132"/>
              <a:gd name="T13" fmla="*/ 2147483647 h 4763"/>
              <a:gd name="T14" fmla="*/ 2147483647 w 5132"/>
              <a:gd name="T15" fmla="*/ 2147483647 h 4763"/>
              <a:gd name="T16" fmla="*/ 2147483647 w 5132"/>
              <a:gd name="T17" fmla="*/ 2147483647 h 4763"/>
              <a:gd name="T18" fmla="*/ 2147483647 w 5132"/>
              <a:gd name="T19" fmla="*/ 2147483647 h 4763"/>
              <a:gd name="T20" fmla="*/ 2147483647 w 5132"/>
              <a:gd name="T21" fmla="*/ 2147483647 h 4763"/>
              <a:gd name="T22" fmla="*/ 2147483647 w 5132"/>
              <a:gd name="T23" fmla="*/ 2147483647 h 4763"/>
              <a:gd name="T24" fmla="*/ 2147483647 w 5132"/>
              <a:gd name="T25" fmla="*/ 2147483647 h 4763"/>
              <a:gd name="T26" fmla="*/ 2147483647 w 5132"/>
              <a:gd name="T27" fmla="*/ 2147483647 h 4763"/>
              <a:gd name="T28" fmla="*/ 2147483647 w 5132"/>
              <a:gd name="T29" fmla="*/ 2147483647 h 4763"/>
              <a:gd name="T30" fmla="*/ 2147483647 w 5132"/>
              <a:gd name="T31" fmla="*/ 2147483647 h 4763"/>
              <a:gd name="T32" fmla="*/ 2147483647 w 5132"/>
              <a:gd name="T33" fmla="*/ 2147483647 h 4763"/>
              <a:gd name="T34" fmla="*/ 2147483647 w 5132"/>
              <a:gd name="T35" fmla="*/ 2147483647 h 4763"/>
              <a:gd name="T36" fmla="*/ 2147483647 w 5132"/>
              <a:gd name="T37" fmla="*/ 2147483647 h 4763"/>
              <a:gd name="T38" fmla="*/ 2147483647 w 5132"/>
              <a:gd name="T39" fmla="*/ 2147483647 h 4763"/>
              <a:gd name="T40" fmla="*/ 2147483647 w 5132"/>
              <a:gd name="T41" fmla="*/ 2147483647 h 4763"/>
              <a:gd name="T42" fmla="*/ 2147483647 w 5132"/>
              <a:gd name="T43" fmla="*/ 2147483647 h 4763"/>
              <a:gd name="T44" fmla="*/ 2147483647 w 5132"/>
              <a:gd name="T45" fmla="*/ 2147483647 h 4763"/>
              <a:gd name="T46" fmla="*/ 2147483647 w 5132"/>
              <a:gd name="T47" fmla="*/ 2147483647 h 4763"/>
              <a:gd name="T48" fmla="*/ 2147483647 w 5132"/>
              <a:gd name="T49" fmla="*/ 2147483647 h 4763"/>
              <a:gd name="T50" fmla="*/ 2147483647 w 5132"/>
              <a:gd name="T51" fmla="*/ 2147483647 h 4763"/>
              <a:gd name="T52" fmla="*/ 2147483647 w 5132"/>
              <a:gd name="T53" fmla="*/ 2147483647 h 4763"/>
              <a:gd name="T54" fmla="*/ 2147483647 w 5132"/>
              <a:gd name="T55" fmla="*/ 2147483647 h 4763"/>
              <a:gd name="T56" fmla="*/ 2147483647 w 5132"/>
              <a:gd name="T57" fmla="*/ 2147483647 h 4763"/>
              <a:gd name="T58" fmla="*/ 2147483647 w 5132"/>
              <a:gd name="T59" fmla="*/ 2147483647 h 4763"/>
              <a:gd name="T60" fmla="*/ 2147483647 w 5132"/>
              <a:gd name="T61" fmla="*/ 2147483647 h 4763"/>
              <a:gd name="T62" fmla="*/ 2147483647 w 5132"/>
              <a:gd name="T63" fmla="*/ 2147483647 h 4763"/>
              <a:gd name="T64" fmla="*/ 2147483647 w 5132"/>
              <a:gd name="T65" fmla="*/ 2147483647 h 4763"/>
              <a:gd name="T66" fmla="*/ 2147483647 w 5132"/>
              <a:gd name="T67" fmla="*/ 2147483647 h 4763"/>
              <a:gd name="T68" fmla="*/ 2147483647 w 5132"/>
              <a:gd name="T69" fmla="*/ 2147483647 h 4763"/>
              <a:gd name="T70" fmla="*/ 2147483647 w 5132"/>
              <a:gd name="T71" fmla="*/ 2147483647 h 4763"/>
              <a:gd name="T72" fmla="*/ 2147483647 w 5132"/>
              <a:gd name="T73" fmla="*/ 2147483647 h 4763"/>
              <a:gd name="T74" fmla="*/ 2147483647 w 5132"/>
              <a:gd name="T75" fmla="*/ 2147483647 h 4763"/>
              <a:gd name="T76" fmla="*/ 2147483647 w 5132"/>
              <a:gd name="T77" fmla="*/ 2147483647 h 4763"/>
              <a:gd name="T78" fmla="*/ 2147483647 w 5132"/>
              <a:gd name="T79" fmla="*/ 2147483647 h 4763"/>
              <a:gd name="T80" fmla="*/ 2147483647 w 5132"/>
              <a:gd name="T81" fmla="*/ 2147483647 h 4763"/>
              <a:gd name="T82" fmla="*/ 2147483647 w 5132"/>
              <a:gd name="T83" fmla="*/ 2147483647 h 4763"/>
              <a:gd name="T84" fmla="*/ 2147483647 w 5132"/>
              <a:gd name="T85" fmla="*/ 2147483647 h 4763"/>
              <a:gd name="T86" fmla="*/ 2147483647 w 5132"/>
              <a:gd name="T87" fmla="*/ 2147483647 h 4763"/>
              <a:gd name="T88" fmla="*/ 2147483647 w 5132"/>
              <a:gd name="T89" fmla="*/ 2147483647 h 4763"/>
              <a:gd name="T90" fmla="*/ 2147483647 w 5132"/>
              <a:gd name="T91" fmla="*/ 2147483647 h 4763"/>
              <a:gd name="T92" fmla="*/ 2147483647 w 5132"/>
              <a:gd name="T93" fmla="*/ 2147483647 h 4763"/>
              <a:gd name="T94" fmla="*/ 2147483647 w 5132"/>
              <a:gd name="T95" fmla="*/ 2147483647 h 4763"/>
              <a:gd name="T96" fmla="*/ 2147483647 w 5132"/>
              <a:gd name="T97" fmla="*/ 2147483647 h 4763"/>
              <a:gd name="T98" fmla="*/ 2147483647 w 5132"/>
              <a:gd name="T99" fmla="*/ 2147483647 h 4763"/>
              <a:gd name="T100" fmla="*/ 2147483647 w 5132"/>
              <a:gd name="T101" fmla="*/ 2147483647 h 4763"/>
              <a:gd name="T102" fmla="*/ 2147483647 w 5132"/>
              <a:gd name="T103" fmla="*/ 2147483647 h 4763"/>
              <a:gd name="T104" fmla="*/ 2147483647 w 5132"/>
              <a:gd name="T105" fmla="*/ 2147483647 h 4763"/>
              <a:gd name="T106" fmla="*/ 2147483647 w 5132"/>
              <a:gd name="T107" fmla="*/ 2147483647 h 4763"/>
              <a:gd name="T108" fmla="*/ 2147483647 w 5132"/>
              <a:gd name="T109" fmla="*/ 2147483647 h 4763"/>
              <a:gd name="T110" fmla="*/ 2147483647 w 5132"/>
              <a:gd name="T111" fmla="*/ 2147483647 h 4763"/>
              <a:gd name="T112" fmla="*/ 2147483647 w 5132"/>
              <a:gd name="T113" fmla="*/ 2147483647 h 4763"/>
              <a:gd name="T114" fmla="*/ 2147483647 w 5132"/>
              <a:gd name="T115" fmla="*/ 2147483647 h 4763"/>
              <a:gd name="T116" fmla="*/ 2147483647 w 5132"/>
              <a:gd name="T117" fmla="*/ 2147483647 h 47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32"/>
              <a:gd name="T178" fmla="*/ 0 h 4763"/>
              <a:gd name="T179" fmla="*/ 5132 w 5132"/>
              <a:gd name="T180" fmla="*/ 4763 h 476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32" h="4763">
                <a:moveTo>
                  <a:pt x="3158" y="2388"/>
                </a:moveTo>
                <a:lnTo>
                  <a:pt x="3269" y="2500"/>
                </a:lnTo>
                <a:lnTo>
                  <a:pt x="3284" y="2494"/>
                </a:lnTo>
                <a:lnTo>
                  <a:pt x="3299" y="2489"/>
                </a:lnTo>
                <a:lnTo>
                  <a:pt x="3313" y="2485"/>
                </a:lnTo>
                <a:lnTo>
                  <a:pt x="3329" y="2481"/>
                </a:lnTo>
                <a:lnTo>
                  <a:pt x="3344" y="2479"/>
                </a:lnTo>
                <a:lnTo>
                  <a:pt x="3359" y="2479"/>
                </a:lnTo>
                <a:lnTo>
                  <a:pt x="3373" y="2479"/>
                </a:lnTo>
                <a:lnTo>
                  <a:pt x="3388" y="2480"/>
                </a:lnTo>
                <a:lnTo>
                  <a:pt x="3404" y="2483"/>
                </a:lnTo>
                <a:lnTo>
                  <a:pt x="3418" y="2486"/>
                </a:lnTo>
                <a:lnTo>
                  <a:pt x="3433" y="2491"/>
                </a:lnTo>
                <a:lnTo>
                  <a:pt x="3447" y="2498"/>
                </a:lnTo>
                <a:lnTo>
                  <a:pt x="3462" y="2505"/>
                </a:lnTo>
                <a:lnTo>
                  <a:pt x="3476" y="2516"/>
                </a:lnTo>
                <a:lnTo>
                  <a:pt x="3490" y="2527"/>
                </a:lnTo>
                <a:lnTo>
                  <a:pt x="3504" y="2540"/>
                </a:lnTo>
                <a:lnTo>
                  <a:pt x="4594" y="3630"/>
                </a:lnTo>
                <a:lnTo>
                  <a:pt x="4672" y="3554"/>
                </a:lnTo>
                <a:lnTo>
                  <a:pt x="5132" y="4014"/>
                </a:lnTo>
                <a:lnTo>
                  <a:pt x="4383" y="4763"/>
                </a:lnTo>
                <a:lnTo>
                  <a:pt x="3923" y="4303"/>
                </a:lnTo>
                <a:lnTo>
                  <a:pt x="4000" y="4225"/>
                </a:lnTo>
                <a:lnTo>
                  <a:pt x="2909" y="3135"/>
                </a:lnTo>
                <a:lnTo>
                  <a:pt x="2898" y="3122"/>
                </a:lnTo>
                <a:lnTo>
                  <a:pt x="2888" y="3109"/>
                </a:lnTo>
                <a:lnTo>
                  <a:pt x="2879" y="3095"/>
                </a:lnTo>
                <a:lnTo>
                  <a:pt x="2870" y="3081"/>
                </a:lnTo>
                <a:lnTo>
                  <a:pt x="2863" y="3067"/>
                </a:lnTo>
                <a:lnTo>
                  <a:pt x="2857" y="3052"/>
                </a:lnTo>
                <a:lnTo>
                  <a:pt x="2853" y="3037"/>
                </a:lnTo>
                <a:lnTo>
                  <a:pt x="2849" y="3020"/>
                </a:lnTo>
                <a:lnTo>
                  <a:pt x="2848" y="3005"/>
                </a:lnTo>
                <a:lnTo>
                  <a:pt x="2847" y="2988"/>
                </a:lnTo>
                <a:lnTo>
                  <a:pt x="2847" y="2973"/>
                </a:lnTo>
                <a:lnTo>
                  <a:pt x="2848" y="2957"/>
                </a:lnTo>
                <a:lnTo>
                  <a:pt x="2851" y="2941"/>
                </a:lnTo>
                <a:lnTo>
                  <a:pt x="2855" y="2926"/>
                </a:lnTo>
                <a:lnTo>
                  <a:pt x="2860" y="2911"/>
                </a:lnTo>
                <a:lnTo>
                  <a:pt x="2866" y="2896"/>
                </a:lnTo>
                <a:lnTo>
                  <a:pt x="2758" y="2789"/>
                </a:lnTo>
                <a:lnTo>
                  <a:pt x="2787" y="2769"/>
                </a:lnTo>
                <a:lnTo>
                  <a:pt x="2815" y="2747"/>
                </a:lnTo>
                <a:lnTo>
                  <a:pt x="2843" y="2725"/>
                </a:lnTo>
                <a:lnTo>
                  <a:pt x="2870" y="2704"/>
                </a:lnTo>
                <a:lnTo>
                  <a:pt x="2898" y="2680"/>
                </a:lnTo>
                <a:lnTo>
                  <a:pt x="2924" y="2657"/>
                </a:lnTo>
                <a:lnTo>
                  <a:pt x="2950" y="2631"/>
                </a:lnTo>
                <a:lnTo>
                  <a:pt x="2975" y="2607"/>
                </a:lnTo>
                <a:lnTo>
                  <a:pt x="3001" y="2580"/>
                </a:lnTo>
                <a:lnTo>
                  <a:pt x="3026" y="2555"/>
                </a:lnTo>
                <a:lnTo>
                  <a:pt x="3049" y="2528"/>
                </a:lnTo>
                <a:lnTo>
                  <a:pt x="3072" y="2500"/>
                </a:lnTo>
                <a:lnTo>
                  <a:pt x="3095" y="2474"/>
                </a:lnTo>
                <a:lnTo>
                  <a:pt x="3116" y="2446"/>
                </a:lnTo>
                <a:lnTo>
                  <a:pt x="3138" y="2418"/>
                </a:lnTo>
                <a:lnTo>
                  <a:pt x="3158" y="2388"/>
                </a:lnTo>
                <a:close/>
                <a:moveTo>
                  <a:pt x="4383" y="4476"/>
                </a:moveTo>
                <a:lnTo>
                  <a:pt x="4845" y="4014"/>
                </a:lnTo>
                <a:lnTo>
                  <a:pt x="4672" y="3841"/>
                </a:lnTo>
                <a:lnTo>
                  <a:pt x="4211" y="4303"/>
                </a:lnTo>
                <a:lnTo>
                  <a:pt x="4383" y="4476"/>
                </a:lnTo>
                <a:close/>
                <a:moveTo>
                  <a:pt x="4144" y="4082"/>
                </a:moveTo>
                <a:lnTo>
                  <a:pt x="4451" y="3775"/>
                </a:lnTo>
                <a:lnTo>
                  <a:pt x="3482" y="2805"/>
                </a:lnTo>
                <a:lnTo>
                  <a:pt x="3482" y="3421"/>
                </a:lnTo>
                <a:lnTo>
                  <a:pt x="4144" y="4082"/>
                </a:lnTo>
                <a:close/>
                <a:moveTo>
                  <a:pt x="2505" y="3995"/>
                </a:moveTo>
                <a:lnTo>
                  <a:pt x="1929" y="3924"/>
                </a:lnTo>
                <a:lnTo>
                  <a:pt x="1796" y="3315"/>
                </a:lnTo>
                <a:lnTo>
                  <a:pt x="838" y="3198"/>
                </a:lnTo>
                <a:lnTo>
                  <a:pt x="560" y="3756"/>
                </a:lnTo>
                <a:lnTo>
                  <a:pt x="0" y="3688"/>
                </a:lnTo>
                <a:lnTo>
                  <a:pt x="630" y="2498"/>
                </a:lnTo>
                <a:lnTo>
                  <a:pt x="655" y="2526"/>
                </a:lnTo>
                <a:lnTo>
                  <a:pt x="679" y="2552"/>
                </a:lnTo>
                <a:lnTo>
                  <a:pt x="704" y="2580"/>
                </a:lnTo>
                <a:lnTo>
                  <a:pt x="731" y="2607"/>
                </a:lnTo>
                <a:lnTo>
                  <a:pt x="770" y="2645"/>
                </a:lnTo>
                <a:lnTo>
                  <a:pt x="811" y="2681"/>
                </a:lnTo>
                <a:lnTo>
                  <a:pt x="852" y="2716"/>
                </a:lnTo>
                <a:lnTo>
                  <a:pt x="893" y="2749"/>
                </a:lnTo>
                <a:lnTo>
                  <a:pt x="937" y="2781"/>
                </a:lnTo>
                <a:lnTo>
                  <a:pt x="981" y="2811"/>
                </a:lnTo>
                <a:lnTo>
                  <a:pt x="1026" y="2840"/>
                </a:lnTo>
                <a:lnTo>
                  <a:pt x="1071" y="2866"/>
                </a:lnTo>
                <a:lnTo>
                  <a:pt x="1117" y="2892"/>
                </a:lnTo>
                <a:lnTo>
                  <a:pt x="1164" y="2915"/>
                </a:lnTo>
                <a:lnTo>
                  <a:pt x="1211" y="2936"/>
                </a:lnTo>
                <a:lnTo>
                  <a:pt x="1259" y="2957"/>
                </a:lnTo>
                <a:lnTo>
                  <a:pt x="1308" y="2976"/>
                </a:lnTo>
                <a:lnTo>
                  <a:pt x="1356" y="2992"/>
                </a:lnTo>
                <a:lnTo>
                  <a:pt x="1406" y="3008"/>
                </a:lnTo>
                <a:lnTo>
                  <a:pt x="1455" y="3022"/>
                </a:lnTo>
                <a:lnTo>
                  <a:pt x="1505" y="3033"/>
                </a:lnTo>
                <a:lnTo>
                  <a:pt x="1556" y="3043"/>
                </a:lnTo>
                <a:lnTo>
                  <a:pt x="1605" y="3052"/>
                </a:lnTo>
                <a:lnTo>
                  <a:pt x="1656" y="3060"/>
                </a:lnTo>
                <a:lnTo>
                  <a:pt x="1707" y="3065"/>
                </a:lnTo>
                <a:lnTo>
                  <a:pt x="1758" y="3069"/>
                </a:lnTo>
                <a:lnTo>
                  <a:pt x="1810" y="3071"/>
                </a:lnTo>
                <a:lnTo>
                  <a:pt x="1861" y="3071"/>
                </a:lnTo>
                <a:lnTo>
                  <a:pt x="1911" y="3071"/>
                </a:lnTo>
                <a:lnTo>
                  <a:pt x="1962" y="3067"/>
                </a:lnTo>
                <a:lnTo>
                  <a:pt x="2013" y="3063"/>
                </a:lnTo>
                <a:lnTo>
                  <a:pt x="2064" y="3057"/>
                </a:lnTo>
                <a:lnTo>
                  <a:pt x="2115" y="3049"/>
                </a:lnTo>
                <a:lnTo>
                  <a:pt x="2166" y="3041"/>
                </a:lnTo>
                <a:lnTo>
                  <a:pt x="2215" y="3030"/>
                </a:lnTo>
                <a:lnTo>
                  <a:pt x="2265" y="3018"/>
                </a:lnTo>
                <a:lnTo>
                  <a:pt x="2505" y="3995"/>
                </a:lnTo>
                <a:close/>
                <a:moveTo>
                  <a:pt x="1145" y="2551"/>
                </a:moveTo>
                <a:lnTo>
                  <a:pt x="1145" y="2551"/>
                </a:lnTo>
                <a:lnTo>
                  <a:pt x="1177" y="2572"/>
                </a:lnTo>
                <a:lnTo>
                  <a:pt x="1209" y="2591"/>
                </a:lnTo>
                <a:lnTo>
                  <a:pt x="1240" y="2608"/>
                </a:lnTo>
                <a:lnTo>
                  <a:pt x="1272" y="2625"/>
                </a:lnTo>
                <a:lnTo>
                  <a:pt x="1305" y="2641"/>
                </a:lnTo>
                <a:lnTo>
                  <a:pt x="1338" y="2657"/>
                </a:lnTo>
                <a:lnTo>
                  <a:pt x="1373" y="2671"/>
                </a:lnTo>
                <a:lnTo>
                  <a:pt x="1407" y="2685"/>
                </a:lnTo>
                <a:lnTo>
                  <a:pt x="1440" y="2696"/>
                </a:lnTo>
                <a:lnTo>
                  <a:pt x="1476" y="2708"/>
                </a:lnTo>
                <a:lnTo>
                  <a:pt x="1510" y="2718"/>
                </a:lnTo>
                <a:lnTo>
                  <a:pt x="1544" y="2727"/>
                </a:lnTo>
                <a:lnTo>
                  <a:pt x="1580" y="2736"/>
                </a:lnTo>
                <a:lnTo>
                  <a:pt x="1615" y="2742"/>
                </a:lnTo>
                <a:lnTo>
                  <a:pt x="1651" y="2748"/>
                </a:lnTo>
                <a:lnTo>
                  <a:pt x="1687" y="2753"/>
                </a:lnTo>
                <a:lnTo>
                  <a:pt x="1577" y="2261"/>
                </a:lnTo>
                <a:lnTo>
                  <a:pt x="1551" y="2137"/>
                </a:lnTo>
                <a:lnTo>
                  <a:pt x="1528" y="2019"/>
                </a:lnTo>
                <a:lnTo>
                  <a:pt x="1507" y="1912"/>
                </a:lnTo>
                <a:lnTo>
                  <a:pt x="1493" y="1823"/>
                </a:lnTo>
                <a:lnTo>
                  <a:pt x="1458" y="1907"/>
                </a:lnTo>
                <a:lnTo>
                  <a:pt x="1412" y="2005"/>
                </a:lnTo>
                <a:lnTo>
                  <a:pt x="1361" y="2114"/>
                </a:lnTo>
                <a:lnTo>
                  <a:pt x="1307" y="2227"/>
                </a:lnTo>
                <a:lnTo>
                  <a:pt x="1145" y="2551"/>
                </a:lnTo>
                <a:close/>
                <a:moveTo>
                  <a:pt x="948" y="578"/>
                </a:moveTo>
                <a:lnTo>
                  <a:pt x="948" y="578"/>
                </a:lnTo>
                <a:lnTo>
                  <a:pt x="913" y="615"/>
                </a:lnTo>
                <a:lnTo>
                  <a:pt x="879" y="652"/>
                </a:lnTo>
                <a:lnTo>
                  <a:pt x="848" y="692"/>
                </a:lnTo>
                <a:lnTo>
                  <a:pt x="818" y="730"/>
                </a:lnTo>
                <a:lnTo>
                  <a:pt x="791" y="770"/>
                </a:lnTo>
                <a:lnTo>
                  <a:pt x="764" y="811"/>
                </a:lnTo>
                <a:lnTo>
                  <a:pt x="740" y="853"/>
                </a:lnTo>
                <a:lnTo>
                  <a:pt x="716" y="895"/>
                </a:lnTo>
                <a:lnTo>
                  <a:pt x="695" y="938"/>
                </a:lnTo>
                <a:lnTo>
                  <a:pt x="675" y="983"/>
                </a:lnTo>
                <a:lnTo>
                  <a:pt x="657" y="1026"/>
                </a:lnTo>
                <a:lnTo>
                  <a:pt x="642" y="1072"/>
                </a:lnTo>
                <a:lnTo>
                  <a:pt x="627" y="1116"/>
                </a:lnTo>
                <a:lnTo>
                  <a:pt x="614" y="1162"/>
                </a:lnTo>
                <a:lnTo>
                  <a:pt x="604" y="1208"/>
                </a:lnTo>
                <a:lnTo>
                  <a:pt x="594" y="1255"/>
                </a:lnTo>
                <a:lnTo>
                  <a:pt x="586" y="1300"/>
                </a:lnTo>
                <a:lnTo>
                  <a:pt x="581" y="1347"/>
                </a:lnTo>
                <a:lnTo>
                  <a:pt x="576" y="1394"/>
                </a:lnTo>
                <a:lnTo>
                  <a:pt x="574" y="1441"/>
                </a:lnTo>
                <a:lnTo>
                  <a:pt x="573" y="1489"/>
                </a:lnTo>
                <a:lnTo>
                  <a:pt x="574" y="1536"/>
                </a:lnTo>
                <a:lnTo>
                  <a:pt x="577" y="1581"/>
                </a:lnTo>
                <a:lnTo>
                  <a:pt x="581" y="1628"/>
                </a:lnTo>
                <a:lnTo>
                  <a:pt x="587" y="1675"/>
                </a:lnTo>
                <a:lnTo>
                  <a:pt x="595" y="1722"/>
                </a:lnTo>
                <a:lnTo>
                  <a:pt x="605" y="1768"/>
                </a:lnTo>
                <a:lnTo>
                  <a:pt x="616" y="1814"/>
                </a:lnTo>
                <a:lnTo>
                  <a:pt x="629" y="1860"/>
                </a:lnTo>
                <a:lnTo>
                  <a:pt x="644" y="1904"/>
                </a:lnTo>
                <a:lnTo>
                  <a:pt x="661" y="1949"/>
                </a:lnTo>
                <a:lnTo>
                  <a:pt x="679" y="1993"/>
                </a:lnTo>
                <a:lnTo>
                  <a:pt x="1235" y="944"/>
                </a:lnTo>
                <a:lnTo>
                  <a:pt x="1980" y="1036"/>
                </a:lnTo>
                <a:lnTo>
                  <a:pt x="2377" y="2653"/>
                </a:lnTo>
                <a:lnTo>
                  <a:pt x="2429" y="2629"/>
                </a:lnTo>
                <a:lnTo>
                  <a:pt x="2480" y="2602"/>
                </a:lnTo>
                <a:lnTo>
                  <a:pt x="2529" y="2573"/>
                </a:lnTo>
                <a:lnTo>
                  <a:pt x="2577" y="2541"/>
                </a:lnTo>
                <a:lnTo>
                  <a:pt x="2624" y="2507"/>
                </a:lnTo>
                <a:lnTo>
                  <a:pt x="2670" y="2470"/>
                </a:lnTo>
                <a:lnTo>
                  <a:pt x="2715" y="2430"/>
                </a:lnTo>
                <a:lnTo>
                  <a:pt x="2759" y="2390"/>
                </a:lnTo>
                <a:lnTo>
                  <a:pt x="2782" y="2366"/>
                </a:lnTo>
                <a:lnTo>
                  <a:pt x="2804" y="2341"/>
                </a:lnTo>
                <a:lnTo>
                  <a:pt x="2825" y="2317"/>
                </a:lnTo>
                <a:lnTo>
                  <a:pt x="2847" y="2292"/>
                </a:lnTo>
                <a:lnTo>
                  <a:pt x="2867" y="2266"/>
                </a:lnTo>
                <a:lnTo>
                  <a:pt x="2886" y="2241"/>
                </a:lnTo>
                <a:lnTo>
                  <a:pt x="2905" y="2216"/>
                </a:lnTo>
                <a:lnTo>
                  <a:pt x="2923" y="2189"/>
                </a:lnTo>
                <a:lnTo>
                  <a:pt x="2940" y="2162"/>
                </a:lnTo>
                <a:lnTo>
                  <a:pt x="2956" y="2134"/>
                </a:lnTo>
                <a:lnTo>
                  <a:pt x="2973" y="2108"/>
                </a:lnTo>
                <a:lnTo>
                  <a:pt x="2987" y="2080"/>
                </a:lnTo>
                <a:lnTo>
                  <a:pt x="3002" y="2052"/>
                </a:lnTo>
                <a:lnTo>
                  <a:pt x="3015" y="2024"/>
                </a:lnTo>
                <a:lnTo>
                  <a:pt x="3027" y="1994"/>
                </a:lnTo>
                <a:lnTo>
                  <a:pt x="3040" y="1966"/>
                </a:lnTo>
                <a:lnTo>
                  <a:pt x="3062" y="1908"/>
                </a:lnTo>
                <a:lnTo>
                  <a:pt x="3081" y="1848"/>
                </a:lnTo>
                <a:lnTo>
                  <a:pt x="3097" y="1789"/>
                </a:lnTo>
                <a:lnTo>
                  <a:pt x="3110" y="1729"/>
                </a:lnTo>
                <a:lnTo>
                  <a:pt x="3120" y="1668"/>
                </a:lnTo>
                <a:lnTo>
                  <a:pt x="3128" y="1607"/>
                </a:lnTo>
                <a:lnTo>
                  <a:pt x="3132" y="1546"/>
                </a:lnTo>
                <a:lnTo>
                  <a:pt x="3134" y="1485"/>
                </a:lnTo>
                <a:lnTo>
                  <a:pt x="3132" y="1422"/>
                </a:lnTo>
                <a:lnTo>
                  <a:pt x="3128" y="1361"/>
                </a:lnTo>
                <a:lnTo>
                  <a:pt x="3120" y="1300"/>
                </a:lnTo>
                <a:lnTo>
                  <a:pt x="3110" y="1239"/>
                </a:lnTo>
                <a:lnTo>
                  <a:pt x="3097" y="1180"/>
                </a:lnTo>
                <a:lnTo>
                  <a:pt x="3081" y="1120"/>
                </a:lnTo>
                <a:lnTo>
                  <a:pt x="3062" y="1060"/>
                </a:lnTo>
                <a:lnTo>
                  <a:pt x="3040" y="1003"/>
                </a:lnTo>
                <a:lnTo>
                  <a:pt x="3027" y="974"/>
                </a:lnTo>
                <a:lnTo>
                  <a:pt x="3015" y="944"/>
                </a:lnTo>
                <a:lnTo>
                  <a:pt x="3002" y="916"/>
                </a:lnTo>
                <a:lnTo>
                  <a:pt x="2987" y="889"/>
                </a:lnTo>
                <a:lnTo>
                  <a:pt x="2973" y="861"/>
                </a:lnTo>
                <a:lnTo>
                  <a:pt x="2956" y="834"/>
                </a:lnTo>
                <a:lnTo>
                  <a:pt x="2940" y="806"/>
                </a:lnTo>
                <a:lnTo>
                  <a:pt x="2923" y="779"/>
                </a:lnTo>
                <a:lnTo>
                  <a:pt x="2904" y="754"/>
                </a:lnTo>
                <a:lnTo>
                  <a:pt x="2886" y="727"/>
                </a:lnTo>
                <a:lnTo>
                  <a:pt x="2867" y="702"/>
                </a:lnTo>
                <a:lnTo>
                  <a:pt x="2847" y="676"/>
                </a:lnTo>
                <a:lnTo>
                  <a:pt x="2825" y="651"/>
                </a:lnTo>
                <a:lnTo>
                  <a:pt x="2804" y="627"/>
                </a:lnTo>
                <a:lnTo>
                  <a:pt x="2782" y="603"/>
                </a:lnTo>
                <a:lnTo>
                  <a:pt x="2759" y="578"/>
                </a:lnTo>
                <a:lnTo>
                  <a:pt x="2735" y="555"/>
                </a:lnTo>
                <a:lnTo>
                  <a:pt x="2711" y="534"/>
                </a:lnTo>
                <a:lnTo>
                  <a:pt x="2687" y="512"/>
                </a:lnTo>
                <a:lnTo>
                  <a:pt x="2661" y="491"/>
                </a:lnTo>
                <a:lnTo>
                  <a:pt x="2636" y="470"/>
                </a:lnTo>
                <a:lnTo>
                  <a:pt x="2610" y="451"/>
                </a:lnTo>
                <a:lnTo>
                  <a:pt x="2584" y="432"/>
                </a:lnTo>
                <a:lnTo>
                  <a:pt x="2557" y="414"/>
                </a:lnTo>
                <a:lnTo>
                  <a:pt x="2530" y="398"/>
                </a:lnTo>
                <a:lnTo>
                  <a:pt x="2504" y="381"/>
                </a:lnTo>
                <a:lnTo>
                  <a:pt x="2477" y="365"/>
                </a:lnTo>
                <a:lnTo>
                  <a:pt x="2449" y="351"/>
                </a:lnTo>
                <a:lnTo>
                  <a:pt x="2421" y="336"/>
                </a:lnTo>
                <a:lnTo>
                  <a:pt x="2392" y="323"/>
                </a:lnTo>
                <a:lnTo>
                  <a:pt x="2364" y="310"/>
                </a:lnTo>
                <a:lnTo>
                  <a:pt x="2335" y="297"/>
                </a:lnTo>
                <a:lnTo>
                  <a:pt x="2276" y="276"/>
                </a:lnTo>
                <a:lnTo>
                  <a:pt x="2218" y="257"/>
                </a:lnTo>
                <a:lnTo>
                  <a:pt x="2158" y="240"/>
                </a:lnTo>
                <a:lnTo>
                  <a:pt x="2098" y="228"/>
                </a:lnTo>
                <a:lnTo>
                  <a:pt x="2037" y="217"/>
                </a:lnTo>
                <a:lnTo>
                  <a:pt x="1976" y="210"/>
                </a:lnTo>
                <a:lnTo>
                  <a:pt x="1915" y="205"/>
                </a:lnTo>
                <a:lnTo>
                  <a:pt x="1853" y="203"/>
                </a:lnTo>
                <a:lnTo>
                  <a:pt x="1792" y="205"/>
                </a:lnTo>
                <a:lnTo>
                  <a:pt x="1731" y="210"/>
                </a:lnTo>
                <a:lnTo>
                  <a:pt x="1670" y="217"/>
                </a:lnTo>
                <a:lnTo>
                  <a:pt x="1609" y="228"/>
                </a:lnTo>
                <a:lnTo>
                  <a:pt x="1548" y="240"/>
                </a:lnTo>
                <a:lnTo>
                  <a:pt x="1488" y="257"/>
                </a:lnTo>
                <a:lnTo>
                  <a:pt x="1430" y="276"/>
                </a:lnTo>
                <a:lnTo>
                  <a:pt x="1371" y="297"/>
                </a:lnTo>
                <a:lnTo>
                  <a:pt x="1343" y="310"/>
                </a:lnTo>
                <a:lnTo>
                  <a:pt x="1314" y="323"/>
                </a:lnTo>
                <a:lnTo>
                  <a:pt x="1286" y="336"/>
                </a:lnTo>
                <a:lnTo>
                  <a:pt x="1258" y="351"/>
                </a:lnTo>
                <a:lnTo>
                  <a:pt x="1230" y="365"/>
                </a:lnTo>
                <a:lnTo>
                  <a:pt x="1202" y="381"/>
                </a:lnTo>
                <a:lnTo>
                  <a:pt x="1176" y="398"/>
                </a:lnTo>
                <a:lnTo>
                  <a:pt x="1149" y="414"/>
                </a:lnTo>
                <a:lnTo>
                  <a:pt x="1122" y="432"/>
                </a:lnTo>
                <a:lnTo>
                  <a:pt x="1097" y="451"/>
                </a:lnTo>
                <a:lnTo>
                  <a:pt x="1070" y="470"/>
                </a:lnTo>
                <a:lnTo>
                  <a:pt x="1045" y="491"/>
                </a:lnTo>
                <a:lnTo>
                  <a:pt x="1021" y="512"/>
                </a:lnTo>
                <a:lnTo>
                  <a:pt x="996" y="534"/>
                </a:lnTo>
                <a:lnTo>
                  <a:pt x="972" y="555"/>
                </a:lnTo>
                <a:lnTo>
                  <a:pt x="948" y="578"/>
                </a:lnTo>
                <a:close/>
                <a:moveTo>
                  <a:pt x="804" y="435"/>
                </a:moveTo>
                <a:lnTo>
                  <a:pt x="804" y="435"/>
                </a:lnTo>
                <a:lnTo>
                  <a:pt x="831" y="408"/>
                </a:lnTo>
                <a:lnTo>
                  <a:pt x="859" y="383"/>
                </a:lnTo>
                <a:lnTo>
                  <a:pt x="888" y="357"/>
                </a:lnTo>
                <a:lnTo>
                  <a:pt x="916" y="333"/>
                </a:lnTo>
                <a:lnTo>
                  <a:pt x="947" y="310"/>
                </a:lnTo>
                <a:lnTo>
                  <a:pt x="976" y="287"/>
                </a:lnTo>
                <a:lnTo>
                  <a:pt x="1007" y="266"/>
                </a:lnTo>
                <a:lnTo>
                  <a:pt x="1037" y="245"/>
                </a:lnTo>
                <a:lnTo>
                  <a:pt x="1068" y="225"/>
                </a:lnTo>
                <a:lnTo>
                  <a:pt x="1099" y="206"/>
                </a:lnTo>
                <a:lnTo>
                  <a:pt x="1131" y="188"/>
                </a:lnTo>
                <a:lnTo>
                  <a:pt x="1163" y="170"/>
                </a:lnTo>
                <a:lnTo>
                  <a:pt x="1196" y="154"/>
                </a:lnTo>
                <a:lnTo>
                  <a:pt x="1229" y="137"/>
                </a:lnTo>
                <a:lnTo>
                  <a:pt x="1262" y="123"/>
                </a:lnTo>
                <a:lnTo>
                  <a:pt x="1295" y="109"/>
                </a:lnTo>
                <a:lnTo>
                  <a:pt x="1328" y="95"/>
                </a:lnTo>
                <a:lnTo>
                  <a:pt x="1362" y="84"/>
                </a:lnTo>
                <a:lnTo>
                  <a:pt x="1397" y="72"/>
                </a:lnTo>
                <a:lnTo>
                  <a:pt x="1431" y="61"/>
                </a:lnTo>
                <a:lnTo>
                  <a:pt x="1465" y="52"/>
                </a:lnTo>
                <a:lnTo>
                  <a:pt x="1500" y="43"/>
                </a:lnTo>
                <a:lnTo>
                  <a:pt x="1535" y="34"/>
                </a:lnTo>
                <a:lnTo>
                  <a:pt x="1570" y="28"/>
                </a:lnTo>
                <a:lnTo>
                  <a:pt x="1605" y="22"/>
                </a:lnTo>
                <a:lnTo>
                  <a:pt x="1641" y="15"/>
                </a:lnTo>
                <a:lnTo>
                  <a:pt x="1675" y="11"/>
                </a:lnTo>
                <a:lnTo>
                  <a:pt x="1711" y="8"/>
                </a:lnTo>
                <a:lnTo>
                  <a:pt x="1746" y="4"/>
                </a:lnTo>
                <a:lnTo>
                  <a:pt x="1782" y="3"/>
                </a:lnTo>
                <a:lnTo>
                  <a:pt x="1817" y="1"/>
                </a:lnTo>
                <a:lnTo>
                  <a:pt x="1853" y="0"/>
                </a:lnTo>
                <a:lnTo>
                  <a:pt x="1889" y="1"/>
                </a:lnTo>
                <a:lnTo>
                  <a:pt x="1924" y="3"/>
                </a:lnTo>
                <a:lnTo>
                  <a:pt x="1960" y="4"/>
                </a:lnTo>
                <a:lnTo>
                  <a:pt x="1995" y="8"/>
                </a:lnTo>
                <a:lnTo>
                  <a:pt x="2031" y="11"/>
                </a:lnTo>
                <a:lnTo>
                  <a:pt x="2067" y="15"/>
                </a:lnTo>
                <a:lnTo>
                  <a:pt x="2102" y="22"/>
                </a:lnTo>
                <a:lnTo>
                  <a:pt x="2136" y="28"/>
                </a:lnTo>
                <a:lnTo>
                  <a:pt x="2172" y="34"/>
                </a:lnTo>
                <a:lnTo>
                  <a:pt x="2206" y="43"/>
                </a:lnTo>
                <a:lnTo>
                  <a:pt x="2241" y="52"/>
                </a:lnTo>
                <a:lnTo>
                  <a:pt x="2276" y="61"/>
                </a:lnTo>
                <a:lnTo>
                  <a:pt x="2311" y="72"/>
                </a:lnTo>
                <a:lnTo>
                  <a:pt x="2344" y="84"/>
                </a:lnTo>
                <a:lnTo>
                  <a:pt x="2378" y="95"/>
                </a:lnTo>
                <a:lnTo>
                  <a:pt x="2411" y="109"/>
                </a:lnTo>
                <a:lnTo>
                  <a:pt x="2445" y="123"/>
                </a:lnTo>
                <a:lnTo>
                  <a:pt x="2478" y="137"/>
                </a:lnTo>
                <a:lnTo>
                  <a:pt x="2511" y="154"/>
                </a:lnTo>
                <a:lnTo>
                  <a:pt x="2543" y="170"/>
                </a:lnTo>
                <a:lnTo>
                  <a:pt x="2575" y="188"/>
                </a:lnTo>
                <a:lnTo>
                  <a:pt x="2607" y="206"/>
                </a:lnTo>
                <a:lnTo>
                  <a:pt x="2638" y="225"/>
                </a:lnTo>
                <a:lnTo>
                  <a:pt x="2670" y="245"/>
                </a:lnTo>
                <a:lnTo>
                  <a:pt x="2701" y="266"/>
                </a:lnTo>
                <a:lnTo>
                  <a:pt x="2730" y="287"/>
                </a:lnTo>
                <a:lnTo>
                  <a:pt x="2760" y="310"/>
                </a:lnTo>
                <a:lnTo>
                  <a:pt x="2790" y="333"/>
                </a:lnTo>
                <a:lnTo>
                  <a:pt x="2819" y="357"/>
                </a:lnTo>
                <a:lnTo>
                  <a:pt x="2847" y="383"/>
                </a:lnTo>
                <a:lnTo>
                  <a:pt x="2875" y="408"/>
                </a:lnTo>
                <a:lnTo>
                  <a:pt x="2903" y="435"/>
                </a:lnTo>
                <a:lnTo>
                  <a:pt x="2929" y="463"/>
                </a:lnTo>
                <a:lnTo>
                  <a:pt x="2955" y="491"/>
                </a:lnTo>
                <a:lnTo>
                  <a:pt x="2980" y="519"/>
                </a:lnTo>
                <a:lnTo>
                  <a:pt x="3004" y="548"/>
                </a:lnTo>
                <a:lnTo>
                  <a:pt x="3027" y="577"/>
                </a:lnTo>
                <a:lnTo>
                  <a:pt x="3050" y="606"/>
                </a:lnTo>
                <a:lnTo>
                  <a:pt x="3072" y="637"/>
                </a:lnTo>
                <a:lnTo>
                  <a:pt x="3092" y="667"/>
                </a:lnTo>
                <a:lnTo>
                  <a:pt x="3112" y="699"/>
                </a:lnTo>
                <a:lnTo>
                  <a:pt x="3132" y="730"/>
                </a:lnTo>
                <a:lnTo>
                  <a:pt x="3149" y="761"/>
                </a:lnTo>
                <a:lnTo>
                  <a:pt x="3167" y="794"/>
                </a:lnTo>
                <a:lnTo>
                  <a:pt x="3184" y="826"/>
                </a:lnTo>
                <a:lnTo>
                  <a:pt x="3199" y="859"/>
                </a:lnTo>
                <a:lnTo>
                  <a:pt x="3214" y="892"/>
                </a:lnTo>
                <a:lnTo>
                  <a:pt x="3228" y="925"/>
                </a:lnTo>
                <a:lnTo>
                  <a:pt x="3241" y="960"/>
                </a:lnTo>
                <a:lnTo>
                  <a:pt x="3254" y="993"/>
                </a:lnTo>
                <a:lnTo>
                  <a:pt x="3265" y="1027"/>
                </a:lnTo>
                <a:lnTo>
                  <a:pt x="3275" y="1061"/>
                </a:lnTo>
                <a:lnTo>
                  <a:pt x="3285" y="1096"/>
                </a:lnTo>
                <a:lnTo>
                  <a:pt x="3294" y="1131"/>
                </a:lnTo>
                <a:lnTo>
                  <a:pt x="3303" y="1166"/>
                </a:lnTo>
                <a:lnTo>
                  <a:pt x="3309" y="1201"/>
                </a:lnTo>
                <a:lnTo>
                  <a:pt x="3316" y="1236"/>
                </a:lnTo>
                <a:lnTo>
                  <a:pt x="3322" y="1271"/>
                </a:lnTo>
                <a:lnTo>
                  <a:pt x="3326" y="1307"/>
                </a:lnTo>
                <a:lnTo>
                  <a:pt x="3330" y="1342"/>
                </a:lnTo>
                <a:lnTo>
                  <a:pt x="3334" y="1378"/>
                </a:lnTo>
                <a:lnTo>
                  <a:pt x="3335" y="1414"/>
                </a:lnTo>
                <a:lnTo>
                  <a:pt x="3336" y="1449"/>
                </a:lnTo>
                <a:lnTo>
                  <a:pt x="3337" y="1485"/>
                </a:lnTo>
                <a:lnTo>
                  <a:pt x="3336" y="1520"/>
                </a:lnTo>
                <a:lnTo>
                  <a:pt x="3335" y="1556"/>
                </a:lnTo>
                <a:lnTo>
                  <a:pt x="3334" y="1590"/>
                </a:lnTo>
                <a:lnTo>
                  <a:pt x="3330" y="1626"/>
                </a:lnTo>
                <a:lnTo>
                  <a:pt x="3326" y="1661"/>
                </a:lnTo>
                <a:lnTo>
                  <a:pt x="3322" y="1697"/>
                </a:lnTo>
                <a:lnTo>
                  <a:pt x="3316" y="1733"/>
                </a:lnTo>
                <a:lnTo>
                  <a:pt x="3309" y="1767"/>
                </a:lnTo>
                <a:lnTo>
                  <a:pt x="3303" y="1802"/>
                </a:lnTo>
                <a:lnTo>
                  <a:pt x="3294" y="1837"/>
                </a:lnTo>
                <a:lnTo>
                  <a:pt x="3285" y="1872"/>
                </a:lnTo>
                <a:lnTo>
                  <a:pt x="3276" y="1907"/>
                </a:lnTo>
                <a:lnTo>
                  <a:pt x="3265" y="1941"/>
                </a:lnTo>
                <a:lnTo>
                  <a:pt x="3254" y="1975"/>
                </a:lnTo>
                <a:lnTo>
                  <a:pt x="3241" y="2008"/>
                </a:lnTo>
                <a:lnTo>
                  <a:pt x="3228" y="2043"/>
                </a:lnTo>
                <a:lnTo>
                  <a:pt x="3214" y="2076"/>
                </a:lnTo>
                <a:lnTo>
                  <a:pt x="3199" y="2109"/>
                </a:lnTo>
                <a:lnTo>
                  <a:pt x="3184" y="2142"/>
                </a:lnTo>
                <a:lnTo>
                  <a:pt x="3167" y="2174"/>
                </a:lnTo>
                <a:lnTo>
                  <a:pt x="3149" y="2207"/>
                </a:lnTo>
                <a:lnTo>
                  <a:pt x="3132" y="2238"/>
                </a:lnTo>
                <a:lnTo>
                  <a:pt x="3112" y="2269"/>
                </a:lnTo>
                <a:lnTo>
                  <a:pt x="3092" y="2301"/>
                </a:lnTo>
                <a:lnTo>
                  <a:pt x="3072" y="2331"/>
                </a:lnTo>
                <a:lnTo>
                  <a:pt x="3050" y="2362"/>
                </a:lnTo>
                <a:lnTo>
                  <a:pt x="3027" y="2391"/>
                </a:lnTo>
                <a:lnTo>
                  <a:pt x="3004" y="2420"/>
                </a:lnTo>
                <a:lnTo>
                  <a:pt x="2980" y="2450"/>
                </a:lnTo>
                <a:lnTo>
                  <a:pt x="2955" y="2477"/>
                </a:lnTo>
                <a:lnTo>
                  <a:pt x="2929" y="2505"/>
                </a:lnTo>
                <a:lnTo>
                  <a:pt x="2903" y="2533"/>
                </a:lnTo>
                <a:lnTo>
                  <a:pt x="2876" y="2559"/>
                </a:lnTo>
                <a:lnTo>
                  <a:pt x="2848" y="2584"/>
                </a:lnTo>
                <a:lnTo>
                  <a:pt x="2821" y="2608"/>
                </a:lnTo>
                <a:lnTo>
                  <a:pt x="2793" y="2633"/>
                </a:lnTo>
                <a:lnTo>
                  <a:pt x="2764" y="2655"/>
                </a:lnTo>
                <a:lnTo>
                  <a:pt x="2735" y="2677"/>
                </a:lnTo>
                <a:lnTo>
                  <a:pt x="2706" y="2699"/>
                </a:lnTo>
                <a:lnTo>
                  <a:pt x="2677" y="2719"/>
                </a:lnTo>
                <a:lnTo>
                  <a:pt x="2646" y="2738"/>
                </a:lnTo>
                <a:lnTo>
                  <a:pt x="2616" y="2757"/>
                </a:lnTo>
                <a:lnTo>
                  <a:pt x="2585" y="2775"/>
                </a:lnTo>
                <a:lnTo>
                  <a:pt x="2553" y="2793"/>
                </a:lnTo>
                <a:lnTo>
                  <a:pt x="2523" y="2809"/>
                </a:lnTo>
                <a:lnTo>
                  <a:pt x="2491" y="2824"/>
                </a:lnTo>
                <a:lnTo>
                  <a:pt x="2459" y="2840"/>
                </a:lnTo>
                <a:lnTo>
                  <a:pt x="2426" y="2854"/>
                </a:lnTo>
                <a:lnTo>
                  <a:pt x="2375" y="2873"/>
                </a:lnTo>
                <a:lnTo>
                  <a:pt x="2325" y="2892"/>
                </a:lnTo>
                <a:lnTo>
                  <a:pt x="2272" y="2908"/>
                </a:lnTo>
                <a:lnTo>
                  <a:pt x="2220" y="2922"/>
                </a:lnTo>
                <a:lnTo>
                  <a:pt x="2167" y="2934"/>
                </a:lnTo>
                <a:lnTo>
                  <a:pt x="2114" y="2945"/>
                </a:lnTo>
                <a:lnTo>
                  <a:pt x="2061" y="2953"/>
                </a:lnTo>
                <a:lnTo>
                  <a:pt x="2007" y="2961"/>
                </a:lnTo>
                <a:lnTo>
                  <a:pt x="1953" y="2964"/>
                </a:lnTo>
                <a:lnTo>
                  <a:pt x="1900" y="2967"/>
                </a:lnTo>
                <a:lnTo>
                  <a:pt x="1845" y="2968"/>
                </a:lnTo>
                <a:lnTo>
                  <a:pt x="1792" y="2967"/>
                </a:lnTo>
                <a:lnTo>
                  <a:pt x="1739" y="2963"/>
                </a:lnTo>
                <a:lnTo>
                  <a:pt x="1684" y="2958"/>
                </a:lnTo>
                <a:lnTo>
                  <a:pt x="1631" y="2952"/>
                </a:lnTo>
                <a:lnTo>
                  <a:pt x="1577" y="2943"/>
                </a:lnTo>
                <a:lnTo>
                  <a:pt x="1525" y="2931"/>
                </a:lnTo>
                <a:lnTo>
                  <a:pt x="1472" y="2919"/>
                </a:lnTo>
                <a:lnTo>
                  <a:pt x="1420" y="2903"/>
                </a:lnTo>
                <a:lnTo>
                  <a:pt x="1369" y="2887"/>
                </a:lnTo>
                <a:lnTo>
                  <a:pt x="1317" y="2868"/>
                </a:lnTo>
                <a:lnTo>
                  <a:pt x="1266" y="2847"/>
                </a:lnTo>
                <a:lnTo>
                  <a:pt x="1216" y="2824"/>
                </a:lnTo>
                <a:lnTo>
                  <a:pt x="1167" y="2800"/>
                </a:lnTo>
                <a:lnTo>
                  <a:pt x="1118" y="2774"/>
                </a:lnTo>
                <a:lnTo>
                  <a:pt x="1070" y="2744"/>
                </a:lnTo>
                <a:lnTo>
                  <a:pt x="1024" y="2714"/>
                </a:lnTo>
                <a:lnTo>
                  <a:pt x="977" y="2682"/>
                </a:lnTo>
                <a:lnTo>
                  <a:pt x="933" y="2648"/>
                </a:lnTo>
                <a:lnTo>
                  <a:pt x="888" y="2612"/>
                </a:lnTo>
                <a:lnTo>
                  <a:pt x="846" y="2573"/>
                </a:lnTo>
                <a:lnTo>
                  <a:pt x="804" y="2533"/>
                </a:lnTo>
                <a:lnTo>
                  <a:pt x="769" y="2497"/>
                </a:lnTo>
                <a:lnTo>
                  <a:pt x="735" y="2458"/>
                </a:lnTo>
                <a:lnTo>
                  <a:pt x="702" y="2419"/>
                </a:lnTo>
                <a:lnTo>
                  <a:pt x="671" y="2380"/>
                </a:lnTo>
                <a:lnTo>
                  <a:pt x="641" y="2340"/>
                </a:lnTo>
                <a:lnTo>
                  <a:pt x="613" y="2298"/>
                </a:lnTo>
                <a:lnTo>
                  <a:pt x="586" y="2256"/>
                </a:lnTo>
                <a:lnTo>
                  <a:pt x="562" y="2214"/>
                </a:lnTo>
                <a:lnTo>
                  <a:pt x="533" y="2161"/>
                </a:lnTo>
                <a:lnTo>
                  <a:pt x="506" y="2106"/>
                </a:lnTo>
                <a:lnTo>
                  <a:pt x="482" y="2050"/>
                </a:lnTo>
                <a:lnTo>
                  <a:pt x="460" y="1994"/>
                </a:lnTo>
                <a:lnTo>
                  <a:pt x="441" y="1939"/>
                </a:lnTo>
                <a:lnTo>
                  <a:pt x="423" y="1881"/>
                </a:lnTo>
                <a:lnTo>
                  <a:pt x="409" y="1823"/>
                </a:lnTo>
                <a:lnTo>
                  <a:pt x="397" y="1766"/>
                </a:lnTo>
                <a:lnTo>
                  <a:pt x="386" y="1707"/>
                </a:lnTo>
                <a:lnTo>
                  <a:pt x="379" y="1647"/>
                </a:lnTo>
                <a:lnTo>
                  <a:pt x="374" y="1589"/>
                </a:lnTo>
                <a:lnTo>
                  <a:pt x="371" y="1529"/>
                </a:lnTo>
                <a:lnTo>
                  <a:pt x="370" y="1471"/>
                </a:lnTo>
                <a:lnTo>
                  <a:pt x="371" y="1411"/>
                </a:lnTo>
                <a:lnTo>
                  <a:pt x="376" y="1353"/>
                </a:lnTo>
                <a:lnTo>
                  <a:pt x="383" y="1293"/>
                </a:lnTo>
                <a:lnTo>
                  <a:pt x="391" y="1234"/>
                </a:lnTo>
                <a:lnTo>
                  <a:pt x="402" y="1176"/>
                </a:lnTo>
                <a:lnTo>
                  <a:pt x="416" y="1119"/>
                </a:lnTo>
                <a:lnTo>
                  <a:pt x="431" y="1060"/>
                </a:lnTo>
                <a:lnTo>
                  <a:pt x="450" y="1004"/>
                </a:lnTo>
                <a:lnTo>
                  <a:pt x="470" y="947"/>
                </a:lnTo>
                <a:lnTo>
                  <a:pt x="493" y="891"/>
                </a:lnTo>
                <a:lnTo>
                  <a:pt x="519" y="836"/>
                </a:lnTo>
                <a:lnTo>
                  <a:pt x="545" y="783"/>
                </a:lnTo>
                <a:lnTo>
                  <a:pt x="576" y="730"/>
                </a:lnTo>
                <a:lnTo>
                  <a:pt x="608" y="678"/>
                </a:lnTo>
                <a:lnTo>
                  <a:pt x="642" y="627"/>
                </a:lnTo>
                <a:lnTo>
                  <a:pt x="680" y="577"/>
                </a:lnTo>
                <a:lnTo>
                  <a:pt x="718" y="529"/>
                </a:lnTo>
                <a:lnTo>
                  <a:pt x="760" y="480"/>
                </a:lnTo>
                <a:lnTo>
                  <a:pt x="804" y="435"/>
                </a:lnTo>
                <a:close/>
                <a:moveTo>
                  <a:pt x="2560" y="646"/>
                </a:moveTo>
                <a:lnTo>
                  <a:pt x="2560" y="646"/>
                </a:lnTo>
                <a:lnTo>
                  <a:pt x="2583" y="666"/>
                </a:lnTo>
                <a:lnTo>
                  <a:pt x="2604" y="685"/>
                </a:lnTo>
                <a:lnTo>
                  <a:pt x="2624" y="705"/>
                </a:lnTo>
                <a:lnTo>
                  <a:pt x="2646" y="727"/>
                </a:lnTo>
                <a:lnTo>
                  <a:pt x="2665" y="749"/>
                </a:lnTo>
                <a:lnTo>
                  <a:pt x="2684" y="770"/>
                </a:lnTo>
                <a:lnTo>
                  <a:pt x="2721" y="815"/>
                </a:lnTo>
                <a:lnTo>
                  <a:pt x="2754" y="861"/>
                </a:lnTo>
                <a:lnTo>
                  <a:pt x="2785" y="908"/>
                </a:lnTo>
                <a:lnTo>
                  <a:pt x="2814" y="956"/>
                </a:lnTo>
                <a:lnTo>
                  <a:pt x="2839" y="1007"/>
                </a:lnTo>
                <a:lnTo>
                  <a:pt x="2862" y="1056"/>
                </a:lnTo>
                <a:lnTo>
                  <a:pt x="2882" y="1108"/>
                </a:lnTo>
                <a:lnTo>
                  <a:pt x="2899" y="1162"/>
                </a:lnTo>
                <a:lnTo>
                  <a:pt x="2914" y="1214"/>
                </a:lnTo>
                <a:lnTo>
                  <a:pt x="2927" y="1269"/>
                </a:lnTo>
                <a:lnTo>
                  <a:pt x="2936" y="1323"/>
                </a:lnTo>
                <a:lnTo>
                  <a:pt x="2942" y="1378"/>
                </a:lnTo>
                <a:lnTo>
                  <a:pt x="2946" y="1433"/>
                </a:lnTo>
                <a:lnTo>
                  <a:pt x="2947" y="1487"/>
                </a:lnTo>
                <a:lnTo>
                  <a:pt x="2946" y="1543"/>
                </a:lnTo>
                <a:lnTo>
                  <a:pt x="2941" y="1598"/>
                </a:lnTo>
                <a:lnTo>
                  <a:pt x="2935" y="1652"/>
                </a:lnTo>
                <a:lnTo>
                  <a:pt x="2924" y="1707"/>
                </a:lnTo>
                <a:lnTo>
                  <a:pt x="2912" y="1761"/>
                </a:lnTo>
                <a:lnTo>
                  <a:pt x="2896" y="1814"/>
                </a:lnTo>
                <a:lnTo>
                  <a:pt x="2877" y="1867"/>
                </a:lnTo>
                <a:lnTo>
                  <a:pt x="2856" y="1919"/>
                </a:lnTo>
                <a:lnTo>
                  <a:pt x="2832" y="1970"/>
                </a:lnTo>
                <a:lnTo>
                  <a:pt x="2805" y="2021"/>
                </a:lnTo>
                <a:lnTo>
                  <a:pt x="2791" y="2045"/>
                </a:lnTo>
                <a:lnTo>
                  <a:pt x="2776" y="2069"/>
                </a:lnTo>
                <a:lnTo>
                  <a:pt x="2759" y="2094"/>
                </a:lnTo>
                <a:lnTo>
                  <a:pt x="2743" y="2118"/>
                </a:lnTo>
                <a:lnTo>
                  <a:pt x="2726" y="2141"/>
                </a:lnTo>
                <a:lnTo>
                  <a:pt x="2707" y="2165"/>
                </a:lnTo>
                <a:lnTo>
                  <a:pt x="2689" y="2186"/>
                </a:lnTo>
                <a:lnTo>
                  <a:pt x="2669" y="2209"/>
                </a:lnTo>
                <a:lnTo>
                  <a:pt x="2649" y="2231"/>
                </a:lnTo>
                <a:lnTo>
                  <a:pt x="2628" y="2252"/>
                </a:lnTo>
                <a:lnTo>
                  <a:pt x="2556" y="2181"/>
                </a:lnTo>
                <a:lnTo>
                  <a:pt x="2594" y="2142"/>
                </a:lnTo>
                <a:lnTo>
                  <a:pt x="2628" y="2100"/>
                </a:lnTo>
                <a:lnTo>
                  <a:pt x="2660" y="2058"/>
                </a:lnTo>
                <a:lnTo>
                  <a:pt x="2691" y="2015"/>
                </a:lnTo>
                <a:lnTo>
                  <a:pt x="2717" y="1970"/>
                </a:lnTo>
                <a:lnTo>
                  <a:pt x="2741" y="1925"/>
                </a:lnTo>
                <a:lnTo>
                  <a:pt x="2763" y="1879"/>
                </a:lnTo>
                <a:lnTo>
                  <a:pt x="2782" y="1832"/>
                </a:lnTo>
                <a:lnTo>
                  <a:pt x="2799" y="1783"/>
                </a:lnTo>
                <a:lnTo>
                  <a:pt x="2813" y="1735"/>
                </a:lnTo>
                <a:lnTo>
                  <a:pt x="2825" y="1686"/>
                </a:lnTo>
                <a:lnTo>
                  <a:pt x="2834" y="1636"/>
                </a:lnTo>
                <a:lnTo>
                  <a:pt x="2841" y="1586"/>
                </a:lnTo>
                <a:lnTo>
                  <a:pt x="2844" y="1537"/>
                </a:lnTo>
                <a:lnTo>
                  <a:pt x="2846" y="1487"/>
                </a:lnTo>
                <a:lnTo>
                  <a:pt x="2844" y="1436"/>
                </a:lnTo>
                <a:lnTo>
                  <a:pt x="2842" y="1387"/>
                </a:lnTo>
                <a:lnTo>
                  <a:pt x="2835" y="1337"/>
                </a:lnTo>
                <a:lnTo>
                  <a:pt x="2827" y="1288"/>
                </a:lnTo>
                <a:lnTo>
                  <a:pt x="2816" y="1239"/>
                </a:lnTo>
                <a:lnTo>
                  <a:pt x="2802" y="1191"/>
                </a:lnTo>
                <a:lnTo>
                  <a:pt x="2786" y="1143"/>
                </a:lnTo>
                <a:lnTo>
                  <a:pt x="2768" y="1097"/>
                </a:lnTo>
                <a:lnTo>
                  <a:pt x="2748" y="1050"/>
                </a:lnTo>
                <a:lnTo>
                  <a:pt x="2724" y="1005"/>
                </a:lnTo>
                <a:lnTo>
                  <a:pt x="2698" y="961"/>
                </a:lnTo>
                <a:lnTo>
                  <a:pt x="2670" y="918"/>
                </a:lnTo>
                <a:lnTo>
                  <a:pt x="2640" y="876"/>
                </a:lnTo>
                <a:lnTo>
                  <a:pt x="2607" y="836"/>
                </a:lnTo>
                <a:lnTo>
                  <a:pt x="2572" y="797"/>
                </a:lnTo>
                <a:lnTo>
                  <a:pt x="2534" y="760"/>
                </a:lnTo>
                <a:lnTo>
                  <a:pt x="2495" y="725"/>
                </a:lnTo>
                <a:lnTo>
                  <a:pt x="2560" y="646"/>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37" name="Abgerundetes Rechteck 35">
            <a:extLst>
              <a:ext uri="{FF2B5EF4-FFF2-40B4-BE49-F238E27FC236}">
                <a16:creationId xmlns:a16="http://schemas.microsoft.com/office/drawing/2014/main" id="{8BFC8C06-AC19-47DD-89A7-EF2974B90AB1}"/>
              </a:ext>
            </a:extLst>
          </p:cNvPr>
          <p:cNvSpPr/>
          <p:nvPr/>
        </p:nvSpPr>
        <p:spPr bwMode="gray">
          <a:xfrm>
            <a:off x="617628" y="4258165"/>
            <a:ext cx="10965993" cy="1038560"/>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defTabSz="801688" eaLnBrk="0" hangingPunct="0">
              <a:lnSpc>
                <a:spcPct val="95000"/>
              </a:lnSpc>
              <a:spcAft>
                <a:spcPts val="800"/>
              </a:spcAft>
              <a:buClr>
                <a:srgbClr val="969696"/>
              </a:buClr>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Pakalpojumu sniegšanas izmaksas tiek uzskaitītas pa struktūrvienībām, analizējot izmaksas un veicot pakalpojumu pašizmaksas aprēķinu tiek vērtētas tiešās un netiešās izmaksas, kas attiecināmas uz konkrēto pakalpojumu veidu un šo izmaksu īpatsvars konkrētā pakalpojuma sniegšanai. Pakalpojumu pašizmaksas noteikšanai ir izstrādāta metodika: Bauskas novada pašvaldības noteikumu projekts «Maksas pakalpojumu izcenojumu noteikšanas metodika un izcenojumu apstiprināšanas kārtība».</a:t>
            </a:r>
          </a:p>
        </p:txBody>
      </p:sp>
      <p:sp>
        <p:nvSpPr>
          <p:cNvPr id="40" name="Rectangle 39">
            <a:extLst>
              <a:ext uri="{FF2B5EF4-FFF2-40B4-BE49-F238E27FC236}">
                <a16:creationId xmlns:a16="http://schemas.microsoft.com/office/drawing/2014/main" id="{F9280D3C-CB4D-45F4-9EDD-3CC9C327AFEE}"/>
              </a:ext>
            </a:extLst>
          </p:cNvPr>
          <p:cNvSpPr/>
          <p:nvPr/>
        </p:nvSpPr>
        <p:spPr>
          <a:xfrm>
            <a:off x="617628" y="4047232"/>
            <a:ext cx="10965994" cy="222933"/>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43" name="Freeform 35">
            <a:extLst>
              <a:ext uri="{FF2B5EF4-FFF2-40B4-BE49-F238E27FC236}">
                <a16:creationId xmlns:a16="http://schemas.microsoft.com/office/drawing/2014/main" id="{280C0A06-5FCA-4559-87BC-3573097647DF}"/>
              </a:ext>
            </a:extLst>
          </p:cNvPr>
          <p:cNvSpPr>
            <a:spLocks noChangeAspect="1" noEditPoints="1"/>
          </p:cNvSpPr>
          <p:nvPr/>
        </p:nvSpPr>
        <p:spPr bwMode="auto">
          <a:xfrm rot="10800000" flipV="1">
            <a:off x="828460" y="4775557"/>
            <a:ext cx="572832" cy="328214"/>
          </a:xfrm>
          <a:custGeom>
            <a:avLst/>
            <a:gdLst>
              <a:gd name="T0" fmla="*/ 2147483647 w 6360"/>
              <a:gd name="T1" fmla="*/ 2147483647 h 4761"/>
              <a:gd name="T2" fmla="*/ 2147483647 w 6360"/>
              <a:gd name="T3" fmla="*/ 2147483647 h 4761"/>
              <a:gd name="T4" fmla="*/ 2147483647 w 6360"/>
              <a:gd name="T5" fmla="*/ 2147483647 h 4761"/>
              <a:gd name="T6" fmla="*/ 2147483647 w 6360"/>
              <a:gd name="T7" fmla="*/ 2147483647 h 4761"/>
              <a:gd name="T8" fmla="*/ 2147483647 w 6360"/>
              <a:gd name="T9" fmla="*/ 2147483647 h 4761"/>
              <a:gd name="T10" fmla="*/ 2147483647 w 6360"/>
              <a:gd name="T11" fmla="*/ 2147483647 h 4761"/>
              <a:gd name="T12" fmla="*/ 2147483647 w 6360"/>
              <a:gd name="T13" fmla="*/ 2147483647 h 4761"/>
              <a:gd name="T14" fmla="*/ 2147483647 w 6360"/>
              <a:gd name="T15" fmla="*/ 2147483647 h 4761"/>
              <a:gd name="T16" fmla="*/ 2147483647 w 6360"/>
              <a:gd name="T17" fmla="*/ 2147483647 h 4761"/>
              <a:gd name="T18" fmla="*/ 2147483647 w 6360"/>
              <a:gd name="T19" fmla="*/ 2147483647 h 4761"/>
              <a:gd name="T20" fmla="*/ 2147483647 w 6360"/>
              <a:gd name="T21" fmla="*/ 2147483647 h 4761"/>
              <a:gd name="T22" fmla="*/ 2147483647 w 6360"/>
              <a:gd name="T23" fmla="*/ 2147483647 h 4761"/>
              <a:gd name="T24" fmla="*/ 2147483647 w 6360"/>
              <a:gd name="T25" fmla="*/ 2147483647 h 4761"/>
              <a:gd name="T26" fmla="*/ 2147483647 w 6360"/>
              <a:gd name="T27" fmla="*/ 2147483647 h 4761"/>
              <a:gd name="T28" fmla="*/ 2147483647 w 6360"/>
              <a:gd name="T29" fmla="*/ 2147483647 h 4761"/>
              <a:gd name="T30" fmla="*/ 2147483647 w 6360"/>
              <a:gd name="T31" fmla="*/ 2147483647 h 4761"/>
              <a:gd name="T32" fmla="*/ 2147483647 w 6360"/>
              <a:gd name="T33" fmla="*/ 2147483647 h 4761"/>
              <a:gd name="T34" fmla="*/ 2147483647 w 6360"/>
              <a:gd name="T35" fmla="*/ 2147483647 h 4761"/>
              <a:gd name="T36" fmla="*/ 2147483647 w 6360"/>
              <a:gd name="T37" fmla="*/ 2147483647 h 4761"/>
              <a:gd name="T38" fmla="*/ 2147483647 w 6360"/>
              <a:gd name="T39" fmla="*/ 2147483647 h 4761"/>
              <a:gd name="T40" fmla="*/ 2147483647 w 6360"/>
              <a:gd name="T41" fmla="*/ 2147483647 h 4761"/>
              <a:gd name="T42" fmla="*/ 2147483647 w 6360"/>
              <a:gd name="T43" fmla="*/ 2147483647 h 4761"/>
              <a:gd name="T44" fmla="*/ 2147483647 w 6360"/>
              <a:gd name="T45" fmla="*/ 2147483647 h 4761"/>
              <a:gd name="T46" fmla="*/ 2147483647 w 6360"/>
              <a:gd name="T47" fmla="*/ 2147483647 h 4761"/>
              <a:gd name="T48" fmla="*/ 2147483647 w 6360"/>
              <a:gd name="T49" fmla="*/ 2147483647 h 4761"/>
              <a:gd name="T50" fmla="*/ 2147483647 w 6360"/>
              <a:gd name="T51" fmla="*/ 2147483647 h 4761"/>
              <a:gd name="T52" fmla="*/ 2147483647 w 6360"/>
              <a:gd name="T53" fmla="*/ 2147483647 h 4761"/>
              <a:gd name="T54" fmla="*/ 2147483647 w 6360"/>
              <a:gd name="T55" fmla="*/ 2147483647 h 4761"/>
              <a:gd name="T56" fmla="*/ 2147483647 w 6360"/>
              <a:gd name="T57" fmla="*/ 2147483647 h 4761"/>
              <a:gd name="T58" fmla="*/ 2147483647 w 6360"/>
              <a:gd name="T59" fmla="*/ 2147483647 h 4761"/>
              <a:gd name="T60" fmla="*/ 2147483647 w 6360"/>
              <a:gd name="T61" fmla="*/ 2147483647 h 4761"/>
              <a:gd name="T62" fmla="*/ 2147483647 w 6360"/>
              <a:gd name="T63" fmla="*/ 2147483647 h 4761"/>
              <a:gd name="T64" fmla="*/ 2147483647 w 6360"/>
              <a:gd name="T65" fmla="*/ 2147483647 h 4761"/>
              <a:gd name="T66" fmla="*/ 2147483647 w 6360"/>
              <a:gd name="T67" fmla="*/ 2147483647 h 4761"/>
              <a:gd name="T68" fmla="*/ 2147483647 w 6360"/>
              <a:gd name="T69" fmla="*/ 2147483647 h 4761"/>
              <a:gd name="T70" fmla="*/ 2147483647 w 6360"/>
              <a:gd name="T71" fmla="*/ 2147483647 h 4761"/>
              <a:gd name="T72" fmla="*/ 2147483647 w 6360"/>
              <a:gd name="T73" fmla="*/ 2147483647 h 4761"/>
              <a:gd name="T74" fmla="*/ 2147483647 w 6360"/>
              <a:gd name="T75" fmla="*/ 2147483647 h 4761"/>
              <a:gd name="T76" fmla="*/ 2147483647 w 6360"/>
              <a:gd name="T77" fmla="*/ 2147483647 h 4761"/>
              <a:gd name="T78" fmla="*/ 2147483647 w 6360"/>
              <a:gd name="T79" fmla="*/ 2147483647 h 4761"/>
              <a:gd name="T80" fmla="*/ 2147483647 w 6360"/>
              <a:gd name="T81" fmla="*/ 2147483647 h 4761"/>
              <a:gd name="T82" fmla="*/ 2147483647 w 6360"/>
              <a:gd name="T83" fmla="*/ 2147483647 h 4761"/>
              <a:gd name="T84" fmla="*/ 2147483647 w 6360"/>
              <a:gd name="T85" fmla="*/ 2147483647 h 4761"/>
              <a:gd name="T86" fmla="*/ 2147483647 w 6360"/>
              <a:gd name="T87" fmla="*/ 2147483647 h 4761"/>
              <a:gd name="T88" fmla="*/ 2147483647 w 6360"/>
              <a:gd name="T89" fmla="*/ 2147483647 h 4761"/>
              <a:gd name="T90" fmla="*/ 2147483647 w 6360"/>
              <a:gd name="T91" fmla="*/ 2147483647 h 4761"/>
              <a:gd name="T92" fmla="*/ 2147483647 w 6360"/>
              <a:gd name="T93" fmla="*/ 2147483647 h 4761"/>
              <a:gd name="T94" fmla="*/ 2147483647 w 6360"/>
              <a:gd name="T95" fmla="*/ 2147483647 h 4761"/>
              <a:gd name="T96" fmla="*/ 2147483647 w 6360"/>
              <a:gd name="T97" fmla="*/ 2147483647 h 4761"/>
              <a:gd name="T98" fmla="*/ 2147483647 w 6360"/>
              <a:gd name="T99" fmla="*/ 2147483647 h 4761"/>
              <a:gd name="T100" fmla="*/ 2147483647 w 6360"/>
              <a:gd name="T101" fmla="*/ 2147483647 h 4761"/>
              <a:gd name="T102" fmla="*/ 2147483647 w 6360"/>
              <a:gd name="T103" fmla="*/ 2147483647 h 4761"/>
              <a:gd name="T104" fmla="*/ 2147483647 w 6360"/>
              <a:gd name="T105" fmla="*/ 2147483647 h 4761"/>
              <a:gd name="T106" fmla="*/ 2147483647 w 6360"/>
              <a:gd name="T107" fmla="*/ 2147483647 h 4761"/>
              <a:gd name="T108" fmla="*/ 2147483647 w 6360"/>
              <a:gd name="T109" fmla="*/ 2147483647 h 4761"/>
              <a:gd name="T110" fmla="*/ 2147483647 w 6360"/>
              <a:gd name="T111" fmla="*/ 2147483647 h 4761"/>
              <a:gd name="T112" fmla="*/ 2147483647 w 6360"/>
              <a:gd name="T113" fmla="*/ 2147483647 h 4761"/>
              <a:gd name="T114" fmla="*/ 2147483647 w 6360"/>
              <a:gd name="T115" fmla="*/ 2147483647 h 4761"/>
              <a:gd name="T116" fmla="*/ 2147483647 w 6360"/>
              <a:gd name="T117" fmla="*/ 2147483647 h 4761"/>
              <a:gd name="T118" fmla="*/ 2147483647 w 6360"/>
              <a:gd name="T119" fmla="*/ 2147483647 h 4761"/>
              <a:gd name="T120" fmla="*/ 2147483647 w 6360"/>
              <a:gd name="T121" fmla="*/ 2147483647 h 476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0"/>
              <a:gd name="T184" fmla="*/ 0 h 4761"/>
              <a:gd name="T185" fmla="*/ 6360 w 6360"/>
              <a:gd name="T186" fmla="*/ 4761 h 476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0" h="4761">
                <a:moveTo>
                  <a:pt x="3538" y="2658"/>
                </a:moveTo>
                <a:lnTo>
                  <a:pt x="3538" y="3341"/>
                </a:lnTo>
                <a:lnTo>
                  <a:pt x="3639" y="3329"/>
                </a:lnTo>
                <a:lnTo>
                  <a:pt x="3741" y="3315"/>
                </a:lnTo>
                <a:lnTo>
                  <a:pt x="3841" y="3300"/>
                </a:lnTo>
                <a:lnTo>
                  <a:pt x="3940" y="3284"/>
                </a:lnTo>
                <a:lnTo>
                  <a:pt x="4037" y="3265"/>
                </a:lnTo>
                <a:lnTo>
                  <a:pt x="4130" y="3244"/>
                </a:lnTo>
                <a:lnTo>
                  <a:pt x="4221" y="3221"/>
                </a:lnTo>
                <a:lnTo>
                  <a:pt x="4308" y="3195"/>
                </a:lnTo>
                <a:lnTo>
                  <a:pt x="4308" y="2488"/>
                </a:lnTo>
                <a:lnTo>
                  <a:pt x="4222" y="2514"/>
                </a:lnTo>
                <a:lnTo>
                  <a:pt x="4132" y="2538"/>
                </a:lnTo>
                <a:lnTo>
                  <a:pt x="4040" y="2562"/>
                </a:lnTo>
                <a:lnTo>
                  <a:pt x="3945" y="2585"/>
                </a:lnTo>
                <a:lnTo>
                  <a:pt x="3846" y="2604"/>
                </a:lnTo>
                <a:lnTo>
                  <a:pt x="3746" y="2624"/>
                </a:lnTo>
                <a:lnTo>
                  <a:pt x="3643" y="2641"/>
                </a:lnTo>
                <a:lnTo>
                  <a:pt x="3538" y="2658"/>
                </a:lnTo>
                <a:close/>
                <a:moveTo>
                  <a:pt x="3408" y="3352"/>
                </a:moveTo>
                <a:lnTo>
                  <a:pt x="3408" y="2674"/>
                </a:lnTo>
                <a:lnTo>
                  <a:pt x="3315" y="2683"/>
                </a:lnTo>
                <a:lnTo>
                  <a:pt x="3221" y="2693"/>
                </a:lnTo>
                <a:lnTo>
                  <a:pt x="3128" y="2701"/>
                </a:lnTo>
                <a:lnTo>
                  <a:pt x="3031" y="2706"/>
                </a:lnTo>
                <a:lnTo>
                  <a:pt x="2934" y="2711"/>
                </a:lnTo>
                <a:lnTo>
                  <a:pt x="2835" y="2716"/>
                </a:lnTo>
                <a:lnTo>
                  <a:pt x="2737" y="2717"/>
                </a:lnTo>
                <a:lnTo>
                  <a:pt x="2637" y="2717"/>
                </a:lnTo>
                <a:lnTo>
                  <a:pt x="2637" y="3379"/>
                </a:lnTo>
                <a:lnTo>
                  <a:pt x="2824" y="3379"/>
                </a:lnTo>
                <a:lnTo>
                  <a:pt x="2921" y="3378"/>
                </a:lnTo>
                <a:lnTo>
                  <a:pt x="3016" y="3374"/>
                </a:lnTo>
                <a:lnTo>
                  <a:pt x="3115" y="3371"/>
                </a:lnTo>
                <a:lnTo>
                  <a:pt x="3211" y="3366"/>
                </a:lnTo>
                <a:lnTo>
                  <a:pt x="3310" y="3360"/>
                </a:lnTo>
                <a:lnTo>
                  <a:pt x="3408" y="3352"/>
                </a:lnTo>
                <a:close/>
                <a:moveTo>
                  <a:pt x="1736" y="2654"/>
                </a:moveTo>
                <a:lnTo>
                  <a:pt x="1736" y="3336"/>
                </a:lnTo>
                <a:lnTo>
                  <a:pt x="1891" y="3349"/>
                </a:lnTo>
                <a:lnTo>
                  <a:pt x="2075" y="3362"/>
                </a:lnTo>
                <a:lnTo>
                  <a:pt x="2175" y="3366"/>
                </a:lnTo>
                <a:lnTo>
                  <a:pt x="2281" y="3371"/>
                </a:lnTo>
                <a:lnTo>
                  <a:pt x="2393" y="3376"/>
                </a:lnTo>
                <a:lnTo>
                  <a:pt x="2508" y="3378"/>
                </a:lnTo>
                <a:lnTo>
                  <a:pt x="2508" y="2716"/>
                </a:lnTo>
                <a:lnTo>
                  <a:pt x="2412" y="2712"/>
                </a:lnTo>
                <a:lnTo>
                  <a:pt x="2317" y="2709"/>
                </a:lnTo>
                <a:lnTo>
                  <a:pt x="2222" y="2704"/>
                </a:lnTo>
                <a:lnTo>
                  <a:pt x="2125" y="2696"/>
                </a:lnTo>
                <a:lnTo>
                  <a:pt x="2028" y="2688"/>
                </a:lnTo>
                <a:lnTo>
                  <a:pt x="1931" y="2679"/>
                </a:lnTo>
                <a:lnTo>
                  <a:pt x="1834" y="2667"/>
                </a:lnTo>
                <a:lnTo>
                  <a:pt x="1736" y="2654"/>
                </a:lnTo>
                <a:close/>
                <a:moveTo>
                  <a:pt x="1607" y="3320"/>
                </a:moveTo>
                <a:lnTo>
                  <a:pt x="1607" y="2635"/>
                </a:lnTo>
                <a:lnTo>
                  <a:pt x="1505" y="2617"/>
                </a:lnTo>
                <a:lnTo>
                  <a:pt x="1410" y="2599"/>
                </a:lnTo>
                <a:lnTo>
                  <a:pt x="1316" y="2580"/>
                </a:lnTo>
                <a:lnTo>
                  <a:pt x="1227" y="2561"/>
                </a:lnTo>
                <a:lnTo>
                  <a:pt x="1142" y="2541"/>
                </a:lnTo>
                <a:lnTo>
                  <a:pt x="1059" y="2522"/>
                </a:lnTo>
                <a:lnTo>
                  <a:pt x="982" y="2501"/>
                </a:lnTo>
                <a:lnTo>
                  <a:pt x="907" y="2480"/>
                </a:lnTo>
                <a:lnTo>
                  <a:pt x="836" y="2457"/>
                </a:lnTo>
                <a:lnTo>
                  <a:pt x="836" y="3132"/>
                </a:lnTo>
                <a:lnTo>
                  <a:pt x="907" y="3156"/>
                </a:lnTo>
                <a:lnTo>
                  <a:pt x="983" y="3181"/>
                </a:lnTo>
                <a:lnTo>
                  <a:pt x="1064" y="3203"/>
                </a:lnTo>
                <a:lnTo>
                  <a:pt x="1150" y="3226"/>
                </a:lnTo>
                <a:lnTo>
                  <a:pt x="1240" y="3249"/>
                </a:lnTo>
                <a:lnTo>
                  <a:pt x="1335" y="3270"/>
                </a:lnTo>
                <a:lnTo>
                  <a:pt x="1434" y="3291"/>
                </a:lnTo>
                <a:lnTo>
                  <a:pt x="1539" y="3310"/>
                </a:lnTo>
                <a:lnTo>
                  <a:pt x="1607" y="3320"/>
                </a:lnTo>
                <a:close/>
                <a:moveTo>
                  <a:pt x="4437" y="2443"/>
                </a:moveTo>
                <a:lnTo>
                  <a:pt x="4437" y="3152"/>
                </a:lnTo>
                <a:lnTo>
                  <a:pt x="4484" y="3134"/>
                </a:lnTo>
                <a:lnTo>
                  <a:pt x="4527" y="3115"/>
                </a:lnTo>
                <a:lnTo>
                  <a:pt x="4571" y="3095"/>
                </a:lnTo>
                <a:lnTo>
                  <a:pt x="4613" y="3076"/>
                </a:lnTo>
                <a:lnTo>
                  <a:pt x="4653" y="3053"/>
                </a:lnTo>
                <a:lnTo>
                  <a:pt x="4690" y="3032"/>
                </a:lnTo>
                <a:lnTo>
                  <a:pt x="4728" y="3008"/>
                </a:lnTo>
                <a:lnTo>
                  <a:pt x="4763" y="2985"/>
                </a:lnTo>
                <a:lnTo>
                  <a:pt x="4795" y="2960"/>
                </a:lnTo>
                <a:lnTo>
                  <a:pt x="4828" y="2934"/>
                </a:lnTo>
                <a:lnTo>
                  <a:pt x="4857" y="2906"/>
                </a:lnTo>
                <a:lnTo>
                  <a:pt x="4884" y="2879"/>
                </a:lnTo>
                <a:lnTo>
                  <a:pt x="4908" y="2850"/>
                </a:lnTo>
                <a:lnTo>
                  <a:pt x="4933" y="2821"/>
                </a:lnTo>
                <a:lnTo>
                  <a:pt x="4954" y="2790"/>
                </a:lnTo>
                <a:lnTo>
                  <a:pt x="4971" y="2758"/>
                </a:lnTo>
                <a:lnTo>
                  <a:pt x="4988" y="2149"/>
                </a:lnTo>
                <a:lnTo>
                  <a:pt x="4962" y="2170"/>
                </a:lnTo>
                <a:lnTo>
                  <a:pt x="4936" y="2189"/>
                </a:lnTo>
                <a:lnTo>
                  <a:pt x="4908" y="2210"/>
                </a:lnTo>
                <a:lnTo>
                  <a:pt x="4879" y="2230"/>
                </a:lnTo>
                <a:lnTo>
                  <a:pt x="4818" y="2268"/>
                </a:lnTo>
                <a:lnTo>
                  <a:pt x="4752" y="2306"/>
                </a:lnTo>
                <a:lnTo>
                  <a:pt x="4679" y="2343"/>
                </a:lnTo>
                <a:lnTo>
                  <a:pt x="4603" y="2377"/>
                </a:lnTo>
                <a:lnTo>
                  <a:pt x="4523" y="2411"/>
                </a:lnTo>
                <a:lnTo>
                  <a:pt x="4437" y="2443"/>
                </a:lnTo>
                <a:close/>
                <a:moveTo>
                  <a:pt x="707" y="3084"/>
                </a:moveTo>
                <a:lnTo>
                  <a:pt x="707" y="2414"/>
                </a:lnTo>
                <a:lnTo>
                  <a:pt x="635" y="2386"/>
                </a:lnTo>
                <a:lnTo>
                  <a:pt x="568" y="2359"/>
                </a:lnTo>
                <a:lnTo>
                  <a:pt x="505" y="2330"/>
                </a:lnTo>
                <a:lnTo>
                  <a:pt x="447" y="2301"/>
                </a:lnTo>
                <a:lnTo>
                  <a:pt x="394" y="2272"/>
                </a:lnTo>
                <a:lnTo>
                  <a:pt x="344" y="2241"/>
                </a:lnTo>
                <a:lnTo>
                  <a:pt x="299" y="2212"/>
                </a:lnTo>
                <a:lnTo>
                  <a:pt x="258" y="2181"/>
                </a:lnTo>
                <a:lnTo>
                  <a:pt x="258" y="2763"/>
                </a:lnTo>
                <a:lnTo>
                  <a:pt x="268" y="2780"/>
                </a:lnTo>
                <a:lnTo>
                  <a:pt x="281" y="2800"/>
                </a:lnTo>
                <a:lnTo>
                  <a:pt x="295" y="2819"/>
                </a:lnTo>
                <a:lnTo>
                  <a:pt x="312" y="2838"/>
                </a:lnTo>
                <a:lnTo>
                  <a:pt x="331" y="2859"/>
                </a:lnTo>
                <a:lnTo>
                  <a:pt x="352" y="2879"/>
                </a:lnTo>
                <a:lnTo>
                  <a:pt x="376" y="2898"/>
                </a:lnTo>
                <a:lnTo>
                  <a:pt x="402" y="2919"/>
                </a:lnTo>
                <a:lnTo>
                  <a:pt x="431" y="2940"/>
                </a:lnTo>
                <a:lnTo>
                  <a:pt x="463" y="2960"/>
                </a:lnTo>
                <a:lnTo>
                  <a:pt x="497" y="2981"/>
                </a:lnTo>
                <a:lnTo>
                  <a:pt x="533" y="3001"/>
                </a:lnTo>
                <a:lnTo>
                  <a:pt x="573" y="3022"/>
                </a:lnTo>
                <a:lnTo>
                  <a:pt x="615" y="3042"/>
                </a:lnTo>
                <a:lnTo>
                  <a:pt x="659" y="3063"/>
                </a:lnTo>
                <a:lnTo>
                  <a:pt x="707" y="3084"/>
                </a:lnTo>
                <a:close/>
                <a:moveTo>
                  <a:pt x="1485" y="1079"/>
                </a:moveTo>
                <a:lnTo>
                  <a:pt x="1485" y="1079"/>
                </a:lnTo>
                <a:lnTo>
                  <a:pt x="1368" y="1104"/>
                </a:lnTo>
                <a:lnTo>
                  <a:pt x="1251" y="1132"/>
                </a:lnTo>
                <a:lnTo>
                  <a:pt x="1140" y="1162"/>
                </a:lnTo>
                <a:lnTo>
                  <a:pt x="1030" y="1196"/>
                </a:lnTo>
                <a:lnTo>
                  <a:pt x="927" y="1232"/>
                </a:lnTo>
                <a:lnTo>
                  <a:pt x="827" y="1269"/>
                </a:lnTo>
                <a:lnTo>
                  <a:pt x="780" y="1288"/>
                </a:lnTo>
                <a:lnTo>
                  <a:pt x="733" y="1309"/>
                </a:lnTo>
                <a:lnTo>
                  <a:pt x="688" y="1329"/>
                </a:lnTo>
                <a:lnTo>
                  <a:pt x="644" y="1351"/>
                </a:lnTo>
                <a:lnTo>
                  <a:pt x="604" y="1372"/>
                </a:lnTo>
                <a:lnTo>
                  <a:pt x="564" y="1393"/>
                </a:lnTo>
                <a:lnTo>
                  <a:pt x="525" y="1416"/>
                </a:lnTo>
                <a:lnTo>
                  <a:pt x="488" y="1439"/>
                </a:lnTo>
                <a:lnTo>
                  <a:pt x="452" y="1461"/>
                </a:lnTo>
                <a:lnTo>
                  <a:pt x="420" y="1485"/>
                </a:lnTo>
                <a:lnTo>
                  <a:pt x="389" y="1508"/>
                </a:lnTo>
                <a:lnTo>
                  <a:pt x="360" y="1532"/>
                </a:lnTo>
                <a:lnTo>
                  <a:pt x="333" y="1556"/>
                </a:lnTo>
                <a:lnTo>
                  <a:pt x="307" y="1581"/>
                </a:lnTo>
                <a:lnTo>
                  <a:pt x="284" y="1605"/>
                </a:lnTo>
                <a:lnTo>
                  <a:pt x="263" y="1631"/>
                </a:lnTo>
                <a:lnTo>
                  <a:pt x="245" y="1655"/>
                </a:lnTo>
                <a:lnTo>
                  <a:pt x="229" y="1681"/>
                </a:lnTo>
                <a:lnTo>
                  <a:pt x="216" y="1707"/>
                </a:lnTo>
                <a:lnTo>
                  <a:pt x="205" y="1731"/>
                </a:lnTo>
                <a:lnTo>
                  <a:pt x="197" y="1757"/>
                </a:lnTo>
                <a:lnTo>
                  <a:pt x="191" y="1782"/>
                </a:lnTo>
                <a:lnTo>
                  <a:pt x="187" y="1808"/>
                </a:lnTo>
                <a:lnTo>
                  <a:pt x="187" y="1834"/>
                </a:lnTo>
                <a:lnTo>
                  <a:pt x="189" y="1860"/>
                </a:lnTo>
                <a:lnTo>
                  <a:pt x="194" y="1886"/>
                </a:lnTo>
                <a:lnTo>
                  <a:pt x="202" y="1912"/>
                </a:lnTo>
                <a:lnTo>
                  <a:pt x="213" y="1937"/>
                </a:lnTo>
                <a:lnTo>
                  <a:pt x="228" y="1963"/>
                </a:lnTo>
                <a:lnTo>
                  <a:pt x="245" y="1988"/>
                </a:lnTo>
                <a:lnTo>
                  <a:pt x="265" y="2013"/>
                </a:lnTo>
                <a:lnTo>
                  <a:pt x="289" y="2039"/>
                </a:lnTo>
                <a:lnTo>
                  <a:pt x="315" y="2065"/>
                </a:lnTo>
                <a:lnTo>
                  <a:pt x="346" y="2089"/>
                </a:lnTo>
                <a:lnTo>
                  <a:pt x="379" y="2113"/>
                </a:lnTo>
                <a:lnTo>
                  <a:pt x="417" y="2139"/>
                </a:lnTo>
                <a:lnTo>
                  <a:pt x="457" y="2164"/>
                </a:lnTo>
                <a:lnTo>
                  <a:pt x="501" y="2188"/>
                </a:lnTo>
                <a:lnTo>
                  <a:pt x="549" y="2212"/>
                </a:lnTo>
                <a:lnTo>
                  <a:pt x="601" y="2235"/>
                </a:lnTo>
                <a:lnTo>
                  <a:pt x="656" y="2259"/>
                </a:lnTo>
                <a:lnTo>
                  <a:pt x="714" y="2281"/>
                </a:lnTo>
                <a:lnTo>
                  <a:pt x="777" y="2304"/>
                </a:lnTo>
                <a:lnTo>
                  <a:pt x="844" y="2327"/>
                </a:lnTo>
                <a:lnTo>
                  <a:pt x="915" y="2349"/>
                </a:lnTo>
                <a:lnTo>
                  <a:pt x="990" y="2370"/>
                </a:lnTo>
                <a:lnTo>
                  <a:pt x="1069" y="2391"/>
                </a:lnTo>
                <a:lnTo>
                  <a:pt x="1151" y="2412"/>
                </a:lnTo>
                <a:lnTo>
                  <a:pt x="1240" y="2432"/>
                </a:lnTo>
                <a:lnTo>
                  <a:pt x="1330" y="2453"/>
                </a:lnTo>
                <a:lnTo>
                  <a:pt x="1427" y="2472"/>
                </a:lnTo>
                <a:lnTo>
                  <a:pt x="1527" y="2490"/>
                </a:lnTo>
                <a:lnTo>
                  <a:pt x="1660" y="2512"/>
                </a:lnTo>
                <a:lnTo>
                  <a:pt x="1791" y="2532"/>
                </a:lnTo>
                <a:lnTo>
                  <a:pt x="1921" y="2548"/>
                </a:lnTo>
                <a:lnTo>
                  <a:pt x="2051" y="2561"/>
                </a:lnTo>
                <a:lnTo>
                  <a:pt x="2180" y="2572"/>
                </a:lnTo>
                <a:lnTo>
                  <a:pt x="2309" y="2580"/>
                </a:lnTo>
                <a:lnTo>
                  <a:pt x="2436" y="2585"/>
                </a:lnTo>
                <a:lnTo>
                  <a:pt x="2562" y="2588"/>
                </a:lnTo>
                <a:lnTo>
                  <a:pt x="2687" y="2588"/>
                </a:lnTo>
                <a:lnTo>
                  <a:pt x="2811" y="2587"/>
                </a:lnTo>
                <a:lnTo>
                  <a:pt x="2934" y="2582"/>
                </a:lnTo>
                <a:lnTo>
                  <a:pt x="3053" y="2577"/>
                </a:lnTo>
                <a:lnTo>
                  <a:pt x="3171" y="2567"/>
                </a:lnTo>
                <a:lnTo>
                  <a:pt x="3287" y="2557"/>
                </a:lnTo>
                <a:lnTo>
                  <a:pt x="3402" y="2545"/>
                </a:lnTo>
                <a:lnTo>
                  <a:pt x="3513" y="2530"/>
                </a:lnTo>
                <a:lnTo>
                  <a:pt x="3622" y="2514"/>
                </a:lnTo>
                <a:lnTo>
                  <a:pt x="3728" y="2496"/>
                </a:lnTo>
                <a:lnTo>
                  <a:pt x="3832" y="2477"/>
                </a:lnTo>
                <a:lnTo>
                  <a:pt x="3932" y="2454"/>
                </a:lnTo>
                <a:lnTo>
                  <a:pt x="4028" y="2432"/>
                </a:lnTo>
                <a:lnTo>
                  <a:pt x="4122" y="2407"/>
                </a:lnTo>
                <a:lnTo>
                  <a:pt x="4213" y="2382"/>
                </a:lnTo>
                <a:lnTo>
                  <a:pt x="4300" y="2354"/>
                </a:lnTo>
                <a:lnTo>
                  <a:pt x="4382" y="2327"/>
                </a:lnTo>
                <a:lnTo>
                  <a:pt x="4461" y="2296"/>
                </a:lnTo>
                <a:lnTo>
                  <a:pt x="4535" y="2265"/>
                </a:lnTo>
                <a:lnTo>
                  <a:pt x="4607" y="2235"/>
                </a:lnTo>
                <a:lnTo>
                  <a:pt x="4673" y="2202"/>
                </a:lnTo>
                <a:lnTo>
                  <a:pt x="4734" y="2168"/>
                </a:lnTo>
                <a:lnTo>
                  <a:pt x="4791" y="2134"/>
                </a:lnTo>
                <a:lnTo>
                  <a:pt x="4842" y="2099"/>
                </a:lnTo>
                <a:lnTo>
                  <a:pt x="4752" y="2125"/>
                </a:lnTo>
                <a:lnTo>
                  <a:pt x="4658" y="2147"/>
                </a:lnTo>
                <a:lnTo>
                  <a:pt x="4563" y="2168"/>
                </a:lnTo>
                <a:lnTo>
                  <a:pt x="4463" y="2188"/>
                </a:lnTo>
                <a:lnTo>
                  <a:pt x="4361" y="2206"/>
                </a:lnTo>
                <a:lnTo>
                  <a:pt x="4256" y="2222"/>
                </a:lnTo>
                <a:lnTo>
                  <a:pt x="4151" y="2235"/>
                </a:lnTo>
                <a:lnTo>
                  <a:pt x="4043" y="2246"/>
                </a:lnTo>
                <a:lnTo>
                  <a:pt x="3933" y="2256"/>
                </a:lnTo>
                <a:lnTo>
                  <a:pt x="3823" y="2262"/>
                </a:lnTo>
                <a:lnTo>
                  <a:pt x="3712" y="2267"/>
                </a:lnTo>
                <a:lnTo>
                  <a:pt x="3601" y="2270"/>
                </a:lnTo>
                <a:lnTo>
                  <a:pt x="3489" y="2272"/>
                </a:lnTo>
                <a:lnTo>
                  <a:pt x="3378" y="2270"/>
                </a:lnTo>
                <a:lnTo>
                  <a:pt x="3266" y="2267"/>
                </a:lnTo>
                <a:lnTo>
                  <a:pt x="3155" y="2262"/>
                </a:lnTo>
                <a:lnTo>
                  <a:pt x="3045" y="2254"/>
                </a:lnTo>
                <a:lnTo>
                  <a:pt x="2937" y="2244"/>
                </a:lnTo>
                <a:lnTo>
                  <a:pt x="2830" y="2233"/>
                </a:lnTo>
                <a:lnTo>
                  <a:pt x="2725" y="2220"/>
                </a:lnTo>
                <a:lnTo>
                  <a:pt x="2622" y="2204"/>
                </a:lnTo>
                <a:lnTo>
                  <a:pt x="2522" y="2185"/>
                </a:lnTo>
                <a:lnTo>
                  <a:pt x="2424" y="2165"/>
                </a:lnTo>
                <a:lnTo>
                  <a:pt x="2330" y="2143"/>
                </a:lnTo>
                <a:lnTo>
                  <a:pt x="2238" y="2117"/>
                </a:lnTo>
                <a:lnTo>
                  <a:pt x="2151" y="2089"/>
                </a:lnTo>
                <a:lnTo>
                  <a:pt x="2067" y="2060"/>
                </a:lnTo>
                <a:lnTo>
                  <a:pt x="1986" y="2030"/>
                </a:lnTo>
                <a:lnTo>
                  <a:pt x="1947" y="2012"/>
                </a:lnTo>
                <a:lnTo>
                  <a:pt x="1910" y="1996"/>
                </a:lnTo>
                <a:lnTo>
                  <a:pt x="1875" y="1978"/>
                </a:lnTo>
                <a:lnTo>
                  <a:pt x="1841" y="1958"/>
                </a:lnTo>
                <a:lnTo>
                  <a:pt x="1807" y="1939"/>
                </a:lnTo>
                <a:lnTo>
                  <a:pt x="1774" y="1920"/>
                </a:lnTo>
                <a:lnTo>
                  <a:pt x="1744" y="1900"/>
                </a:lnTo>
                <a:lnTo>
                  <a:pt x="1715" y="1879"/>
                </a:lnTo>
                <a:lnTo>
                  <a:pt x="951" y="2218"/>
                </a:lnTo>
                <a:lnTo>
                  <a:pt x="854" y="2186"/>
                </a:lnTo>
                <a:lnTo>
                  <a:pt x="765" y="2152"/>
                </a:lnTo>
                <a:lnTo>
                  <a:pt x="685" y="2118"/>
                </a:lnTo>
                <a:lnTo>
                  <a:pt x="614" y="2084"/>
                </a:lnTo>
                <a:lnTo>
                  <a:pt x="551" y="2049"/>
                </a:lnTo>
                <a:lnTo>
                  <a:pt x="522" y="2033"/>
                </a:lnTo>
                <a:lnTo>
                  <a:pt x="496" y="2015"/>
                </a:lnTo>
                <a:lnTo>
                  <a:pt x="471" y="1999"/>
                </a:lnTo>
                <a:lnTo>
                  <a:pt x="447" y="1981"/>
                </a:lnTo>
                <a:lnTo>
                  <a:pt x="428" y="1965"/>
                </a:lnTo>
                <a:lnTo>
                  <a:pt x="408" y="1949"/>
                </a:lnTo>
                <a:lnTo>
                  <a:pt x="391" y="1933"/>
                </a:lnTo>
                <a:lnTo>
                  <a:pt x="376" y="1917"/>
                </a:lnTo>
                <a:lnTo>
                  <a:pt x="362" y="1902"/>
                </a:lnTo>
                <a:lnTo>
                  <a:pt x="352" y="1887"/>
                </a:lnTo>
                <a:lnTo>
                  <a:pt x="342" y="1875"/>
                </a:lnTo>
                <a:lnTo>
                  <a:pt x="334" y="1862"/>
                </a:lnTo>
                <a:lnTo>
                  <a:pt x="328" y="1849"/>
                </a:lnTo>
                <a:lnTo>
                  <a:pt x="325" y="1837"/>
                </a:lnTo>
                <a:lnTo>
                  <a:pt x="321" y="1826"/>
                </a:lnTo>
                <a:lnTo>
                  <a:pt x="318" y="1816"/>
                </a:lnTo>
                <a:lnTo>
                  <a:pt x="316" y="1797"/>
                </a:lnTo>
                <a:lnTo>
                  <a:pt x="318" y="1781"/>
                </a:lnTo>
                <a:lnTo>
                  <a:pt x="323" y="1766"/>
                </a:lnTo>
                <a:lnTo>
                  <a:pt x="326" y="1753"/>
                </a:lnTo>
                <a:lnTo>
                  <a:pt x="333" y="1741"/>
                </a:lnTo>
                <a:lnTo>
                  <a:pt x="341" y="1726"/>
                </a:lnTo>
                <a:lnTo>
                  <a:pt x="350" y="1711"/>
                </a:lnTo>
                <a:lnTo>
                  <a:pt x="362" y="1695"/>
                </a:lnTo>
                <a:lnTo>
                  <a:pt x="375" y="1681"/>
                </a:lnTo>
                <a:lnTo>
                  <a:pt x="389" y="1665"/>
                </a:lnTo>
                <a:lnTo>
                  <a:pt x="404" y="1648"/>
                </a:lnTo>
                <a:lnTo>
                  <a:pt x="423" y="1632"/>
                </a:lnTo>
                <a:lnTo>
                  <a:pt x="442" y="1615"/>
                </a:lnTo>
                <a:lnTo>
                  <a:pt x="486" y="1581"/>
                </a:lnTo>
                <a:lnTo>
                  <a:pt x="538" y="1545"/>
                </a:lnTo>
                <a:lnTo>
                  <a:pt x="597" y="1510"/>
                </a:lnTo>
                <a:lnTo>
                  <a:pt x="665" y="1472"/>
                </a:lnTo>
                <a:lnTo>
                  <a:pt x="741" y="1437"/>
                </a:lnTo>
                <a:lnTo>
                  <a:pt x="825" y="1401"/>
                </a:lnTo>
                <a:lnTo>
                  <a:pt x="917" y="1366"/>
                </a:lnTo>
                <a:lnTo>
                  <a:pt x="1019" y="1332"/>
                </a:lnTo>
                <a:lnTo>
                  <a:pt x="1130" y="1298"/>
                </a:lnTo>
                <a:lnTo>
                  <a:pt x="1250" y="1264"/>
                </a:lnTo>
                <a:lnTo>
                  <a:pt x="1379" y="1234"/>
                </a:lnTo>
                <a:lnTo>
                  <a:pt x="1485" y="1211"/>
                </a:lnTo>
                <a:lnTo>
                  <a:pt x="1485" y="1079"/>
                </a:lnTo>
                <a:close/>
                <a:moveTo>
                  <a:pt x="4870" y="373"/>
                </a:moveTo>
                <a:lnTo>
                  <a:pt x="4870" y="373"/>
                </a:lnTo>
                <a:lnTo>
                  <a:pt x="4816" y="355"/>
                </a:lnTo>
                <a:lnTo>
                  <a:pt x="4762" y="339"/>
                </a:lnTo>
                <a:lnTo>
                  <a:pt x="4703" y="325"/>
                </a:lnTo>
                <a:lnTo>
                  <a:pt x="4644" y="308"/>
                </a:lnTo>
                <a:lnTo>
                  <a:pt x="4582" y="295"/>
                </a:lnTo>
                <a:lnTo>
                  <a:pt x="4518" y="281"/>
                </a:lnTo>
                <a:lnTo>
                  <a:pt x="4453" y="270"/>
                </a:lnTo>
                <a:lnTo>
                  <a:pt x="4385" y="257"/>
                </a:lnTo>
                <a:lnTo>
                  <a:pt x="4318" y="247"/>
                </a:lnTo>
                <a:lnTo>
                  <a:pt x="4246" y="237"/>
                </a:lnTo>
                <a:lnTo>
                  <a:pt x="4175" y="228"/>
                </a:lnTo>
                <a:lnTo>
                  <a:pt x="4103" y="220"/>
                </a:lnTo>
                <a:lnTo>
                  <a:pt x="4028" y="213"/>
                </a:lnTo>
                <a:lnTo>
                  <a:pt x="3954" y="207"/>
                </a:lnTo>
                <a:lnTo>
                  <a:pt x="3878" y="202"/>
                </a:lnTo>
                <a:lnTo>
                  <a:pt x="3802" y="199"/>
                </a:lnTo>
                <a:lnTo>
                  <a:pt x="3725" y="195"/>
                </a:lnTo>
                <a:lnTo>
                  <a:pt x="3647" y="194"/>
                </a:lnTo>
                <a:lnTo>
                  <a:pt x="3568" y="194"/>
                </a:lnTo>
                <a:lnTo>
                  <a:pt x="3491" y="194"/>
                </a:lnTo>
                <a:lnTo>
                  <a:pt x="3412" y="195"/>
                </a:lnTo>
                <a:lnTo>
                  <a:pt x="3333" y="199"/>
                </a:lnTo>
                <a:lnTo>
                  <a:pt x="3253" y="203"/>
                </a:lnTo>
                <a:lnTo>
                  <a:pt x="3174" y="208"/>
                </a:lnTo>
                <a:lnTo>
                  <a:pt x="3095" y="215"/>
                </a:lnTo>
                <a:lnTo>
                  <a:pt x="3018" y="223"/>
                </a:lnTo>
                <a:lnTo>
                  <a:pt x="2940" y="231"/>
                </a:lnTo>
                <a:lnTo>
                  <a:pt x="2863" y="242"/>
                </a:lnTo>
                <a:lnTo>
                  <a:pt x="2785" y="253"/>
                </a:lnTo>
                <a:lnTo>
                  <a:pt x="2709" y="266"/>
                </a:lnTo>
                <a:lnTo>
                  <a:pt x="2633" y="281"/>
                </a:lnTo>
                <a:lnTo>
                  <a:pt x="2559" y="297"/>
                </a:lnTo>
                <a:lnTo>
                  <a:pt x="2454" y="323"/>
                </a:lnTo>
                <a:lnTo>
                  <a:pt x="2356" y="349"/>
                </a:lnTo>
                <a:lnTo>
                  <a:pt x="2264" y="378"/>
                </a:lnTo>
                <a:lnTo>
                  <a:pt x="2178" y="407"/>
                </a:lnTo>
                <a:lnTo>
                  <a:pt x="2099" y="438"/>
                </a:lnTo>
                <a:lnTo>
                  <a:pt x="2026" y="468"/>
                </a:lnTo>
                <a:lnTo>
                  <a:pt x="1960" y="501"/>
                </a:lnTo>
                <a:lnTo>
                  <a:pt x="1929" y="517"/>
                </a:lnTo>
                <a:lnTo>
                  <a:pt x="1900" y="534"/>
                </a:lnTo>
                <a:lnTo>
                  <a:pt x="1873" y="551"/>
                </a:lnTo>
                <a:lnTo>
                  <a:pt x="1847" y="568"/>
                </a:lnTo>
                <a:lnTo>
                  <a:pt x="1823" y="586"/>
                </a:lnTo>
                <a:lnTo>
                  <a:pt x="1802" y="602"/>
                </a:lnTo>
                <a:lnTo>
                  <a:pt x="1781" y="620"/>
                </a:lnTo>
                <a:lnTo>
                  <a:pt x="1763" y="638"/>
                </a:lnTo>
                <a:lnTo>
                  <a:pt x="1745" y="656"/>
                </a:lnTo>
                <a:lnTo>
                  <a:pt x="1731" y="673"/>
                </a:lnTo>
                <a:lnTo>
                  <a:pt x="1718" y="693"/>
                </a:lnTo>
                <a:lnTo>
                  <a:pt x="1705" y="710"/>
                </a:lnTo>
                <a:lnTo>
                  <a:pt x="1695" y="728"/>
                </a:lnTo>
                <a:lnTo>
                  <a:pt x="1689" y="746"/>
                </a:lnTo>
                <a:lnTo>
                  <a:pt x="1682" y="765"/>
                </a:lnTo>
                <a:lnTo>
                  <a:pt x="1678" y="783"/>
                </a:lnTo>
                <a:lnTo>
                  <a:pt x="1676" y="801"/>
                </a:lnTo>
                <a:lnTo>
                  <a:pt x="1674" y="820"/>
                </a:lnTo>
                <a:lnTo>
                  <a:pt x="1676" y="838"/>
                </a:lnTo>
                <a:lnTo>
                  <a:pt x="1679" y="856"/>
                </a:lnTo>
                <a:lnTo>
                  <a:pt x="1684" y="873"/>
                </a:lnTo>
                <a:lnTo>
                  <a:pt x="1692" y="893"/>
                </a:lnTo>
                <a:lnTo>
                  <a:pt x="1700" y="911"/>
                </a:lnTo>
                <a:lnTo>
                  <a:pt x="1712" y="928"/>
                </a:lnTo>
                <a:lnTo>
                  <a:pt x="1724" y="946"/>
                </a:lnTo>
                <a:lnTo>
                  <a:pt x="1739" y="964"/>
                </a:lnTo>
                <a:lnTo>
                  <a:pt x="1755" y="982"/>
                </a:lnTo>
                <a:lnTo>
                  <a:pt x="1773" y="999"/>
                </a:lnTo>
                <a:lnTo>
                  <a:pt x="1794" y="1017"/>
                </a:lnTo>
                <a:lnTo>
                  <a:pt x="1816" y="1035"/>
                </a:lnTo>
                <a:lnTo>
                  <a:pt x="1841" y="1053"/>
                </a:lnTo>
                <a:lnTo>
                  <a:pt x="1868" y="1069"/>
                </a:lnTo>
                <a:lnTo>
                  <a:pt x="1896" y="1087"/>
                </a:lnTo>
                <a:lnTo>
                  <a:pt x="1926" y="1103"/>
                </a:lnTo>
                <a:lnTo>
                  <a:pt x="1959" y="1119"/>
                </a:lnTo>
                <a:lnTo>
                  <a:pt x="1992" y="1135"/>
                </a:lnTo>
                <a:lnTo>
                  <a:pt x="2030" y="1151"/>
                </a:lnTo>
                <a:lnTo>
                  <a:pt x="2068" y="1167"/>
                </a:lnTo>
                <a:lnTo>
                  <a:pt x="2109" y="1183"/>
                </a:lnTo>
                <a:lnTo>
                  <a:pt x="2152" y="1198"/>
                </a:lnTo>
                <a:lnTo>
                  <a:pt x="2243" y="1227"/>
                </a:lnTo>
                <a:lnTo>
                  <a:pt x="2343" y="1256"/>
                </a:lnTo>
                <a:lnTo>
                  <a:pt x="2453" y="1284"/>
                </a:lnTo>
                <a:lnTo>
                  <a:pt x="2569" y="1309"/>
                </a:lnTo>
                <a:lnTo>
                  <a:pt x="2695" y="1334"/>
                </a:lnTo>
                <a:lnTo>
                  <a:pt x="2803" y="1351"/>
                </a:lnTo>
                <a:lnTo>
                  <a:pt x="2911" y="1366"/>
                </a:lnTo>
                <a:lnTo>
                  <a:pt x="3019" y="1379"/>
                </a:lnTo>
                <a:lnTo>
                  <a:pt x="3126" y="1390"/>
                </a:lnTo>
                <a:lnTo>
                  <a:pt x="3234" y="1398"/>
                </a:lnTo>
                <a:lnTo>
                  <a:pt x="3339" y="1403"/>
                </a:lnTo>
                <a:lnTo>
                  <a:pt x="3444" y="1408"/>
                </a:lnTo>
                <a:lnTo>
                  <a:pt x="3547" y="1408"/>
                </a:lnTo>
                <a:lnTo>
                  <a:pt x="3651" y="1408"/>
                </a:lnTo>
                <a:lnTo>
                  <a:pt x="3751" y="1405"/>
                </a:lnTo>
                <a:lnTo>
                  <a:pt x="3851" y="1400"/>
                </a:lnTo>
                <a:lnTo>
                  <a:pt x="3948" y="1393"/>
                </a:lnTo>
                <a:lnTo>
                  <a:pt x="4045" y="1384"/>
                </a:lnTo>
                <a:lnTo>
                  <a:pt x="4138" y="1374"/>
                </a:lnTo>
                <a:lnTo>
                  <a:pt x="4230" y="1363"/>
                </a:lnTo>
                <a:lnTo>
                  <a:pt x="4319" y="1348"/>
                </a:lnTo>
                <a:lnTo>
                  <a:pt x="4406" y="1334"/>
                </a:lnTo>
                <a:lnTo>
                  <a:pt x="4490" y="1316"/>
                </a:lnTo>
                <a:lnTo>
                  <a:pt x="4573" y="1298"/>
                </a:lnTo>
                <a:lnTo>
                  <a:pt x="4650" y="1279"/>
                </a:lnTo>
                <a:lnTo>
                  <a:pt x="4726" y="1258"/>
                </a:lnTo>
                <a:lnTo>
                  <a:pt x="4799" y="1237"/>
                </a:lnTo>
                <a:lnTo>
                  <a:pt x="4868" y="1214"/>
                </a:lnTo>
                <a:lnTo>
                  <a:pt x="4933" y="1190"/>
                </a:lnTo>
                <a:lnTo>
                  <a:pt x="4996" y="1164"/>
                </a:lnTo>
                <a:lnTo>
                  <a:pt x="5054" y="1138"/>
                </a:lnTo>
                <a:lnTo>
                  <a:pt x="5107" y="1112"/>
                </a:lnTo>
                <a:lnTo>
                  <a:pt x="5157" y="1085"/>
                </a:lnTo>
                <a:lnTo>
                  <a:pt x="5204" y="1056"/>
                </a:lnTo>
                <a:lnTo>
                  <a:pt x="5244" y="1027"/>
                </a:lnTo>
                <a:lnTo>
                  <a:pt x="5281" y="998"/>
                </a:lnTo>
                <a:lnTo>
                  <a:pt x="5314" y="969"/>
                </a:lnTo>
                <a:lnTo>
                  <a:pt x="5330" y="951"/>
                </a:lnTo>
                <a:lnTo>
                  <a:pt x="5344" y="935"/>
                </a:lnTo>
                <a:lnTo>
                  <a:pt x="5356" y="917"/>
                </a:lnTo>
                <a:lnTo>
                  <a:pt x="5367" y="899"/>
                </a:lnTo>
                <a:lnTo>
                  <a:pt x="5377" y="882"/>
                </a:lnTo>
                <a:lnTo>
                  <a:pt x="5383" y="862"/>
                </a:lnTo>
                <a:lnTo>
                  <a:pt x="5388" y="844"/>
                </a:lnTo>
                <a:lnTo>
                  <a:pt x="5393" y="825"/>
                </a:lnTo>
                <a:lnTo>
                  <a:pt x="5394" y="806"/>
                </a:lnTo>
                <a:lnTo>
                  <a:pt x="5394" y="788"/>
                </a:lnTo>
                <a:lnTo>
                  <a:pt x="5393" y="769"/>
                </a:lnTo>
                <a:lnTo>
                  <a:pt x="5388" y="749"/>
                </a:lnTo>
                <a:lnTo>
                  <a:pt x="5383" y="730"/>
                </a:lnTo>
                <a:lnTo>
                  <a:pt x="5375" y="709"/>
                </a:lnTo>
                <a:lnTo>
                  <a:pt x="5365" y="689"/>
                </a:lnTo>
                <a:lnTo>
                  <a:pt x="5354" y="670"/>
                </a:lnTo>
                <a:lnTo>
                  <a:pt x="5340" y="651"/>
                </a:lnTo>
                <a:lnTo>
                  <a:pt x="5323" y="631"/>
                </a:lnTo>
                <a:lnTo>
                  <a:pt x="5306" y="612"/>
                </a:lnTo>
                <a:lnTo>
                  <a:pt x="5286" y="593"/>
                </a:lnTo>
                <a:lnTo>
                  <a:pt x="5264" y="573"/>
                </a:lnTo>
                <a:lnTo>
                  <a:pt x="5239" y="554"/>
                </a:lnTo>
                <a:lnTo>
                  <a:pt x="5212" y="534"/>
                </a:lnTo>
                <a:lnTo>
                  <a:pt x="5185" y="515"/>
                </a:lnTo>
                <a:lnTo>
                  <a:pt x="5152" y="497"/>
                </a:lnTo>
                <a:lnTo>
                  <a:pt x="5120" y="478"/>
                </a:lnTo>
                <a:lnTo>
                  <a:pt x="5083" y="460"/>
                </a:lnTo>
                <a:lnTo>
                  <a:pt x="5046" y="442"/>
                </a:lnTo>
                <a:lnTo>
                  <a:pt x="5005" y="425"/>
                </a:lnTo>
                <a:lnTo>
                  <a:pt x="4962" y="407"/>
                </a:lnTo>
                <a:lnTo>
                  <a:pt x="4917" y="391"/>
                </a:lnTo>
                <a:lnTo>
                  <a:pt x="4870" y="373"/>
                </a:lnTo>
                <a:close/>
                <a:moveTo>
                  <a:pt x="2052" y="1293"/>
                </a:moveTo>
                <a:lnTo>
                  <a:pt x="2052" y="1293"/>
                </a:lnTo>
                <a:lnTo>
                  <a:pt x="2007" y="1276"/>
                </a:lnTo>
                <a:lnTo>
                  <a:pt x="1962" y="1256"/>
                </a:lnTo>
                <a:lnTo>
                  <a:pt x="1920" y="1235"/>
                </a:lnTo>
                <a:lnTo>
                  <a:pt x="1879" y="1216"/>
                </a:lnTo>
                <a:lnTo>
                  <a:pt x="1842" y="1195"/>
                </a:lnTo>
                <a:lnTo>
                  <a:pt x="1808" y="1174"/>
                </a:lnTo>
                <a:lnTo>
                  <a:pt x="1774" y="1153"/>
                </a:lnTo>
                <a:lnTo>
                  <a:pt x="1744" y="1130"/>
                </a:lnTo>
                <a:lnTo>
                  <a:pt x="1744" y="1550"/>
                </a:lnTo>
                <a:lnTo>
                  <a:pt x="1753" y="1566"/>
                </a:lnTo>
                <a:lnTo>
                  <a:pt x="1765" y="1584"/>
                </a:lnTo>
                <a:lnTo>
                  <a:pt x="1778" y="1600"/>
                </a:lnTo>
                <a:lnTo>
                  <a:pt x="1791" y="1616"/>
                </a:lnTo>
                <a:lnTo>
                  <a:pt x="1807" y="1631"/>
                </a:lnTo>
                <a:lnTo>
                  <a:pt x="1823" y="1647"/>
                </a:lnTo>
                <a:lnTo>
                  <a:pt x="1841" y="1661"/>
                </a:lnTo>
                <a:lnTo>
                  <a:pt x="1860" y="1676"/>
                </a:lnTo>
                <a:lnTo>
                  <a:pt x="1900" y="1705"/>
                </a:lnTo>
                <a:lnTo>
                  <a:pt x="1947" y="1732"/>
                </a:lnTo>
                <a:lnTo>
                  <a:pt x="1997" y="1758"/>
                </a:lnTo>
                <a:lnTo>
                  <a:pt x="2052" y="1782"/>
                </a:lnTo>
                <a:lnTo>
                  <a:pt x="2052" y="1293"/>
                </a:lnTo>
                <a:close/>
                <a:moveTo>
                  <a:pt x="2746" y="1472"/>
                </a:moveTo>
                <a:lnTo>
                  <a:pt x="2746" y="1472"/>
                </a:lnTo>
                <a:lnTo>
                  <a:pt x="2672" y="1460"/>
                </a:lnTo>
                <a:lnTo>
                  <a:pt x="2603" y="1447"/>
                </a:lnTo>
                <a:lnTo>
                  <a:pt x="2537" y="1434"/>
                </a:lnTo>
                <a:lnTo>
                  <a:pt x="2472" y="1419"/>
                </a:lnTo>
                <a:lnTo>
                  <a:pt x="2409" y="1405"/>
                </a:lnTo>
                <a:lnTo>
                  <a:pt x="2349" y="1390"/>
                </a:lnTo>
                <a:lnTo>
                  <a:pt x="2291" y="1374"/>
                </a:lnTo>
                <a:lnTo>
                  <a:pt x="2235" y="1358"/>
                </a:lnTo>
                <a:lnTo>
                  <a:pt x="2181" y="1340"/>
                </a:lnTo>
                <a:lnTo>
                  <a:pt x="2181" y="1831"/>
                </a:lnTo>
                <a:lnTo>
                  <a:pt x="2244" y="1850"/>
                </a:lnTo>
                <a:lnTo>
                  <a:pt x="2309" y="1870"/>
                </a:lnTo>
                <a:lnTo>
                  <a:pt x="2375" y="1886"/>
                </a:lnTo>
                <a:lnTo>
                  <a:pt x="2445" y="1902"/>
                </a:lnTo>
                <a:lnTo>
                  <a:pt x="2517" y="1918"/>
                </a:lnTo>
                <a:lnTo>
                  <a:pt x="2591" y="1931"/>
                </a:lnTo>
                <a:lnTo>
                  <a:pt x="2667" y="1944"/>
                </a:lnTo>
                <a:lnTo>
                  <a:pt x="2746" y="1957"/>
                </a:lnTo>
                <a:lnTo>
                  <a:pt x="2746" y="1472"/>
                </a:lnTo>
                <a:close/>
                <a:moveTo>
                  <a:pt x="3439" y="1535"/>
                </a:moveTo>
                <a:lnTo>
                  <a:pt x="3439" y="1535"/>
                </a:lnTo>
                <a:lnTo>
                  <a:pt x="3300" y="1531"/>
                </a:lnTo>
                <a:lnTo>
                  <a:pt x="3229" y="1527"/>
                </a:lnTo>
                <a:lnTo>
                  <a:pt x="3158" y="1523"/>
                </a:lnTo>
                <a:lnTo>
                  <a:pt x="3089" y="1516"/>
                </a:lnTo>
                <a:lnTo>
                  <a:pt x="3018" y="1510"/>
                </a:lnTo>
                <a:lnTo>
                  <a:pt x="2947" y="1502"/>
                </a:lnTo>
                <a:lnTo>
                  <a:pt x="2876" y="1492"/>
                </a:lnTo>
                <a:lnTo>
                  <a:pt x="2876" y="1973"/>
                </a:lnTo>
                <a:lnTo>
                  <a:pt x="3013" y="1986"/>
                </a:lnTo>
                <a:lnTo>
                  <a:pt x="3153" y="1997"/>
                </a:lnTo>
                <a:lnTo>
                  <a:pt x="3295" y="2004"/>
                </a:lnTo>
                <a:lnTo>
                  <a:pt x="3439" y="2009"/>
                </a:lnTo>
                <a:lnTo>
                  <a:pt x="3439" y="1535"/>
                </a:lnTo>
                <a:close/>
                <a:moveTo>
                  <a:pt x="4132" y="1505"/>
                </a:moveTo>
                <a:lnTo>
                  <a:pt x="4132" y="1505"/>
                </a:lnTo>
                <a:lnTo>
                  <a:pt x="4064" y="1513"/>
                </a:lnTo>
                <a:lnTo>
                  <a:pt x="3996" y="1519"/>
                </a:lnTo>
                <a:lnTo>
                  <a:pt x="3927" y="1524"/>
                </a:lnTo>
                <a:lnTo>
                  <a:pt x="3856" y="1529"/>
                </a:lnTo>
                <a:lnTo>
                  <a:pt x="3785" y="1532"/>
                </a:lnTo>
                <a:lnTo>
                  <a:pt x="3714" y="1535"/>
                </a:lnTo>
                <a:lnTo>
                  <a:pt x="3641" y="1537"/>
                </a:lnTo>
                <a:lnTo>
                  <a:pt x="3568" y="1537"/>
                </a:lnTo>
                <a:lnTo>
                  <a:pt x="3568" y="2009"/>
                </a:lnTo>
                <a:lnTo>
                  <a:pt x="3712" y="2005"/>
                </a:lnTo>
                <a:lnTo>
                  <a:pt x="3854" y="2000"/>
                </a:lnTo>
                <a:lnTo>
                  <a:pt x="3995" y="1991"/>
                </a:lnTo>
                <a:lnTo>
                  <a:pt x="4132" y="1978"/>
                </a:lnTo>
                <a:lnTo>
                  <a:pt x="4132" y="1505"/>
                </a:lnTo>
                <a:close/>
                <a:moveTo>
                  <a:pt x="4826" y="1363"/>
                </a:moveTo>
                <a:lnTo>
                  <a:pt x="4826" y="1363"/>
                </a:lnTo>
                <a:lnTo>
                  <a:pt x="4762" y="1382"/>
                </a:lnTo>
                <a:lnTo>
                  <a:pt x="4695" y="1400"/>
                </a:lnTo>
                <a:lnTo>
                  <a:pt x="4628" y="1418"/>
                </a:lnTo>
                <a:lnTo>
                  <a:pt x="4558" y="1434"/>
                </a:lnTo>
                <a:lnTo>
                  <a:pt x="4487" y="1450"/>
                </a:lnTo>
                <a:lnTo>
                  <a:pt x="4413" y="1463"/>
                </a:lnTo>
                <a:lnTo>
                  <a:pt x="4338" y="1476"/>
                </a:lnTo>
                <a:lnTo>
                  <a:pt x="4261" y="1489"/>
                </a:lnTo>
                <a:lnTo>
                  <a:pt x="4261" y="1963"/>
                </a:lnTo>
                <a:lnTo>
                  <a:pt x="4338" y="1952"/>
                </a:lnTo>
                <a:lnTo>
                  <a:pt x="4414" y="1939"/>
                </a:lnTo>
                <a:lnTo>
                  <a:pt x="4487" y="1926"/>
                </a:lnTo>
                <a:lnTo>
                  <a:pt x="4560" y="1912"/>
                </a:lnTo>
                <a:lnTo>
                  <a:pt x="4629" y="1897"/>
                </a:lnTo>
                <a:lnTo>
                  <a:pt x="4697" y="1879"/>
                </a:lnTo>
                <a:lnTo>
                  <a:pt x="4763" y="1862"/>
                </a:lnTo>
                <a:lnTo>
                  <a:pt x="4826" y="1842"/>
                </a:lnTo>
                <a:lnTo>
                  <a:pt x="4826" y="1363"/>
                </a:lnTo>
                <a:close/>
                <a:moveTo>
                  <a:pt x="5269" y="1603"/>
                </a:moveTo>
                <a:lnTo>
                  <a:pt x="5269" y="1603"/>
                </a:lnTo>
                <a:lnTo>
                  <a:pt x="5283" y="1587"/>
                </a:lnTo>
                <a:lnTo>
                  <a:pt x="5296" y="1573"/>
                </a:lnTo>
                <a:lnTo>
                  <a:pt x="5306" y="1558"/>
                </a:lnTo>
                <a:lnTo>
                  <a:pt x="5314" y="1545"/>
                </a:lnTo>
                <a:lnTo>
                  <a:pt x="5325" y="1129"/>
                </a:lnTo>
                <a:lnTo>
                  <a:pt x="5288" y="1154"/>
                </a:lnTo>
                <a:lnTo>
                  <a:pt x="5248" y="1180"/>
                </a:lnTo>
                <a:lnTo>
                  <a:pt x="5206" y="1206"/>
                </a:lnTo>
                <a:lnTo>
                  <a:pt x="5160" y="1229"/>
                </a:lnTo>
                <a:lnTo>
                  <a:pt x="5114" y="1253"/>
                </a:lnTo>
                <a:lnTo>
                  <a:pt x="5062" y="1276"/>
                </a:lnTo>
                <a:lnTo>
                  <a:pt x="5010" y="1298"/>
                </a:lnTo>
                <a:lnTo>
                  <a:pt x="4955" y="1319"/>
                </a:lnTo>
                <a:lnTo>
                  <a:pt x="4955" y="1795"/>
                </a:lnTo>
                <a:lnTo>
                  <a:pt x="5002" y="1774"/>
                </a:lnTo>
                <a:lnTo>
                  <a:pt x="5049" y="1753"/>
                </a:lnTo>
                <a:lnTo>
                  <a:pt x="5093" y="1731"/>
                </a:lnTo>
                <a:lnTo>
                  <a:pt x="5133" y="1707"/>
                </a:lnTo>
                <a:lnTo>
                  <a:pt x="5170" y="1682"/>
                </a:lnTo>
                <a:lnTo>
                  <a:pt x="5206" y="1657"/>
                </a:lnTo>
                <a:lnTo>
                  <a:pt x="5238" y="1631"/>
                </a:lnTo>
                <a:lnTo>
                  <a:pt x="5269" y="1603"/>
                </a:lnTo>
                <a:close/>
                <a:moveTo>
                  <a:pt x="5591" y="3497"/>
                </a:moveTo>
                <a:lnTo>
                  <a:pt x="5591" y="4237"/>
                </a:lnTo>
                <a:lnTo>
                  <a:pt x="5633" y="4221"/>
                </a:lnTo>
                <a:lnTo>
                  <a:pt x="5674" y="4201"/>
                </a:lnTo>
                <a:lnTo>
                  <a:pt x="5713" y="4183"/>
                </a:lnTo>
                <a:lnTo>
                  <a:pt x="5750" y="4162"/>
                </a:lnTo>
                <a:lnTo>
                  <a:pt x="5787" y="4143"/>
                </a:lnTo>
                <a:lnTo>
                  <a:pt x="5821" y="4120"/>
                </a:lnTo>
                <a:lnTo>
                  <a:pt x="5855" y="4099"/>
                </a:lnTo>
                <a:lnTo>
                  <a:pt x="5885" y="4077"/>
                </a:lnTo>
                <a:lnTo>
                  <a:pt x="5916" y="4053"/>
                </a:lnTo>
                <a:lnTo>
                  <a:pt x="5945" y="4028"/>
                </a:lnTo>
                <a:lnTo>
                  <a:pt x="5971" y="4003"/>
                </a:lnTo>
                <a:lnTo>
                  <a:pt x="5995" y="3977"/>
                </a:lnTo>
                <a:lnTo>
                  <a:pt x="6019" y="3949"/>
                </a:lnTo>
                <a:lnTo>
                  <a:pt x="6040" y="3922"/>
                </a:lnTo>
                <a:lnTo>
                  <a:pt x="6060" y="3893"/>
                </a:lnTo>
                <a:lnTo>
                  <a:pt x="6077" y="3862"/>
                </a:lnTo>
                <a:lnTo>
                  <a:pt x="6081" y="3757"/>
                </a:lnTo>
                <a:lnTo>
                  <a:pt x="6086" y="3657"/>
                </a:lnTo>
                <a:lnTo>
                  <a:pt x="6092" y="3563"/>
                </a:lnTo>
                <a:lnTo>
                  <a:pt x="6098" y="3473"/>
                </a:lnTo>
                <a:lnTo>
                  <a:pt x="6111" y="3307"/>
                </a:lnTo>
                <a:lnTo>
                  <a:pt x="6116" y="3229"/>
                </a:lnTo>
                <a:lnTo>
                  <a:pt x="6119" y="3156"/>
                </a:lnTo>
                <a:lnTo>
                  <a:pt x="6095" y="3182"/>
                </a:lnTo>
                <a:lnTo>
                  <a:pt x="6069" y="3208"/>
                </a:lnTo>
                <a:lnTo>
                  <a:pt x="6047" y="3231"/>
                </a:lnTo>
                <a:lnTo>
                  <a:pt x="6021" y="3252"/>
                </a:lnTo>
                <a:lnTo>
                  <a:pt x="5969" y="3292"/>
                </a:lnTo>
                <a:lnTo>
                  <a:pt x="5914" y="3331"/>
                </a:lnTo>
                <a:lnTo>
                  <a:pt x="5856" y="3368"/>
                </a:lnTo>
                <a:lnTo>
                  <a:pt x="5795" y="3404"/>
                </a:lnTo>
                <a:lnTo>
                  <a:pt x="5730" y="3436"/>
                </a:lnTo>
                <a:lnTo>
                  <a:pt x="5662" y="3468"/>
                </a:lnTo>
                <a:lnTo>
                  <a:pt x="5591" y="3497"/>
                </a:lnTo>
                <a:close/>
                <a:moveTo>
                  <a:pt x="4692" y="3712"/>
                </a:moveTo>
                <a:lnTo>
                  <a:pt x="4692" y="4440"/>
                </a:lnTo>
                <a:lnTo>
                  <a:pt x="4795" y="4427"/>
                </a:lnTo>
                <a:lnTo>
                  <a:pt x="4897" y="4413"/>
                </a:lnTo>
                <a:lnTo>
                  <a:pt x="4997" y="4396"/>
                </a:lnTo>
                <a:lnTo>
                  <a:pt x="5096" y="4379"/>
                </a:lnTo>
                <a:lnTo>
                  <a:pt x="5193" y="4358"/>
                </a:lnTo>
                <a:lnTo>
                  <a:pt x="5286" y="4337"/>
                </a:lnTo>
                <a:lnTo>
                  <a:pt x="5377" y="4311"/>
                </a:lnTo>
                <a:lnTo>
                  <a:pt x="5462" y="4285"/>
                </a:lnTo>
                <a:lnTo>
                  <a:pt x="5462" y="3544"/>
                </a:lnTo>
                <a:lnTo>
                  <a:pt x="5375" y="3573"/>
                </a:lnTo>
                <a:lnTo>
                  <a:pt x="5283" y="3599"/>
                </a:lnTo>
                <a:lnTo>
                  <a:pt x="5189" y="3623"/>
                </a:lnTo>
                <a:lnTo>
                  <a:pt x="5094" y="3644"/>
                </a:lnTo>
                <a:lnTo>
                  <a:pt x="4996" y="3663"/>
                </a:lnTo>
                <a:lnTo>
                  <a:pt x="4897" y="3681"/>
                </a:lnTo>
                <a:lnTo>
                  <a:pt x="4795" y="3697"/>
                </a:lnTo>
                <a:lnTo>
                  <a:pt x="4692" y="3712"/>
                </a:lnTo>
                <a:close/>
                <a:moveTo>
                  <a:pt x="3791" y="3764"/>
                </a:moveTo>
                <a:lnTo>
                  <a:pt x="3791" y="4485"/>
                </a:lnTo>
                <a:lnTo>
                  <a:pt x="3980" y="4484"/>
                </a:lnTo>
                <a:lnTo>
                  <a:pt x="4075" y="4480"/>
                </a:lnTo>
                <a:lnTo>
                  <a:pt x="4172" y="4477"/>
                </a:lnTo>
                <a:lnTo>
                  <a:pt x="4271" y="4474"/>
                </a:lnTo>
                <a:lnTo>
                  <a:pt x="4368" y="4468"/>
                </a:lnTo>
                <a:lnTo>
                  <a:pt x="4466" y="4461"/>
                </a:lnTo>
                <a:lnTo>
                  <a:pt x="4563" y="4453"/>
                </a:lnTo>
                <a:lnTo>
                  <a:pt x="4563" y="3726"/>
                </a:lnTo>
                <a:lnTo>
                  <a:pt x="4468" y="3736"/>
                </a:lnTo>
                <a:lnTo>
                  <a:pt x="4371" y="3743"/>
                </a:lnTo>
                <a:lnTo>
                  <a:pt x="4276" y="3749"/>
                </a:lnTo>
                <a:lnTo>
                  <a:pt x="4179" y="3756"/>
                </a:lnTo>
                <a:lnTo>
                  <a:pt x="4082" y="3759"/>
                </a:lnTo>
                <a:lnTo>
                  <a:pt x="3985" y="3762"/>
                </a:lnTo>
                <a:lnTo>
                  <a:pt x="3888" y="3764"/>
                </a:lnTo>
                <a:lnTo>
                  <a:pt x="3791" y="3764"/>
                </a:lnTo>
                <a:close/>
                <a:moveTo>
                  <a:pt x="2892" y="3717"/>
                </a:moveTo>
                <a:lnTo>
                  <a:pt x="2892" y="4445"/>
                </a:lnTo>
                <a:lnTo>
                  <a:pt x="3050" y="4458"/>
                </a:lnTo>
                <a:lnTo>
                  <a:pt x="3234" y="4469"/>
                </a:lnTo>
                <a:lnTo>
                  <a:pt x="3334" y="4474"/>
                </a:lnTo>
                <a:lnTo>
                  <a:pt x="3439" y="4479"/>
                </a:lnTo>
                <a:lnTo>
                  <a:pt x="3549" y="4482"/>
                </a:lnTo>
                <a:lnTo>
                  <a:pt x="3662" y="4484"/>
                </a:lnTo>
                <a:lnTo>
                  <a:pt x="3662" y="3762"/>
                </a:lnTo>
                <a:lnTo>
                  <a:pt x="3560" y="3760"/>
                </a:lnTo>
                <a:lnTo>
                  <a:pt x="3460" y="3757"/>
                </a:lnTo>
                <a:lnTo>
                  <a:pt x="3362" y="3752"/>
                </a:lnTo>
                <a:lnTo>
                  <a:pt x="3263" y="3747"/>
                </a:lnTo>
                <a:lnTo>
                  <a:pt x="3168" y="3741"/>
                </a:lnTo>
                <a:lnTo>
                  <a:pt x="3073" y="3733"/>
                </a:lnTo>
                <a:lnTo>
                  <a:pt x="2981" y="3725"/>
                </a:lnTo>
                <a:lnTo>
                  <a:pt x="2892" y="3717"/>
                </a:lnTo>
                <a:close/>
                <a:moveTo>
                  <a:pt x="1363" y="3542"/>
                </a:moveTo>
                <a:lnTo>
                  <a:pt x="1363" y="3867"/>
                </a:lnTo>
                <a:lnTo>
                  <a:pt x="1374" y="3886"/>
                </a:lnTo>
                <a:lnTo>
                  <a:pt x="1387" y="3907"/>
                </a:lnTo>
                <a:lnTo>
                  <a:pt x="1403" y="3928"/>
                </a:lnTo>
                <a:lnTo>
                  <a:pt x="1421" y="3949"/>
                </a:lnTo>
                <a:lnTo>
                  <a:pt x="1442" y="3970"/>
                </a:lnTo>
                <a:lnTo>
                  <a:pt x="1466" y="3991"/>
                </a:lnTo>
                <a:lnTo>
                  <a:pt x="1492" y="4012"/>
                </a:lnTo>
                <a:lnTo>
                  <a:pt x="1521" y="4035"/>
                </a:lnTo>
                <a:lnTo>
                  <a:pt x="1553" y="4056"/>
                </a:lnTo>
                <a:lnTo>
                  <a:pt x="1589" y="4078"/>
                </a:lnTo>
                <a:lnTo>
                  <a:pt x="1626" y="4099"/>
                </a:lnTo>
                <a:lnTo>
                  <a:pt x="1666" y="4122"/>
                </a:lnTo>
                <a:lnTo>
                  <a:pt x="1712" y="4143"/>
                </a:lnTo>
                <a:lnTo>
                  <a:pt x="1758" y="4166"/>
                </a:lnTo>
                <a:lnTo>
                  <a:pt x="1808" y="4187"/>
                </a:lnTo>
                <a:lnTo>
                  <a:pt x="1862" y="4208"/>
                </a:lnTo>
                <a:lnTo>
                  <a:pt x="1862" y="3617"/>
                </a:lnTo>
                <a:lnTo>
                  <a:pt x="1734" y="3602"/>
                </a:lnTo>
                <a:lnTo>
                  <a:pt x="1608" y="3584"/>
                </a:lnTo>
                <a:lnTo>
                  <a:pt x="1484" y="3565"/>
                </a:lnTo>
                <a:lnTo>
                  <a:pt x="1363" y="3542"/>
                </a:lnTo>
                <a:close/>
                <a:moveTo>
                  <a:pt x="5249" y="2047"/>
                </a:moveTo>
                <a:lnTo>
                  <a:pt x="5249" y="2047"/>
                </a:lnTo>
                <a:lnTo>
                  <a:pt x="5330" y="2070"/>
                </a:lnTo>
                <a:lnTo>
                  <a:pt x="5417" y="2097"/>
                </a:lnTo>
                <a:lnTo>
                  <a:pt x="5507" y="2130"/>
                </a:lnTo>
                <a:lnTo>
                  <a:pt x="5600" y="2165"/>
                </a:lnTo>
                <a:lnTo>
                  <a:pt x="5693" y="2204"/>
                </a:lnTo>
                <a:lnTo>
                  <a:pt x="5740" y="2225"/>
                </a:lnTo>
                <a:lnTo>
                  <a:pt x="5787" y="2247"/>
                </a:lnTo>
                <a:lnTo>
                  <a:pt x="5832" y="2272"/>
                </a:lnTo>
                <a:lnTo>
                  <a:pt x="5877" y="2296"/>
                </a:lnTo>
                <a:lnTo>
                  <a:pt x="5922" y="2320"/>
                </a:lnTo>
                <a:lnTo>
                  <a:pt x="5964" y="2348"/>
                </a:lnTo>
                <a:lnTo>
                  <a:pt x="6006" y="2373"/>
                </a:lnTo>
                <a:lnTo>
                  <a:pt x="6047" y="2402"/>
                </a:lnTo>
                <a:lnTo>
                  <a:pt x="6086" y="2432"/>
                </a:lnTo>
                <a:lnTo>
                  <a:pt x="6123" y="2461"/>
                </a:lnTo>
                <a:lnTo>
                  <a:pt x="6158" y="2491"/>
                </a:lnTo>
                <a:lnTo>
                  <a:pt x="6192" y="2524"/>
                </a:lnTo>
                <a:lnTo>
                  <a:pt x="6221" y="2556"/>
                </a:lnTo>
                <a:lnTo>
                  <a:pt x="6250" y="2588"/>
                </a:lnTo>
                <a:lnTo>
                  <a:pt x="6274" y="2624"/>
                </a:lnTo>
                <a:lnTo>
                  <a:pt x="6297" y="2658"/>
                </a:lnTo>
                <a:lnTo>
                  <a:pt x="6316" y="2693"/>
                </a:lnTo>
                <a:lnTo>
                  <a:pt x="6333" y="2730"/>
                </a:lnTo>
                <a:lnTo>
                  <a:pt x="6345" y="2767"/>
                </a:lnTo>
                <a:lnTo>
                  <a:pt x="6354" y="2806"/>
                </a:lnTo>
                <a:lnTo>
                  <a:pt x="6357" y="2826"/>
                </a:lnTo>
                <a:lnTo>
                  <a:pt x="6360" y="2845"/>
                </a:lnTo>
                <a:lnTo>
                  <a:pt x="6360" y="2866"/>
                </a:lnTo>
                <a:lnTo>
                  <a:pt x="6360" y="2885"/>
                </a:lnTo>
                <a:lnTo>
                  <a:pt x="6334" y="3922"/>
                </a:lnTo>
                <a:lnTo>
                  <a:pt x="6321" y="3948"/>
                </a:lnTo>
                <a:lnTo>
                  <a:pt x="6308" y="3975"/>
                </a:lnTo>
                <a:lnTo>
                  <a:pt x="6292" y="4001"/>
                </a:lnTo>
                <a:lnTo>
                  <a:pt x="6276" y="4027"/>
                </a:lnTo>
                <a:lnTo>
                  <a:pt x="6258" y="4051"/>
                </a:lnTo>
                <a:lnTo>
                  <a:pt x="6239" y="4077"/>
                </a:lnTo>
                <a:lnTo>
                  <a:pt x="6220" y="4101"/>
                </a:lnTo>
                <a:lnTo>
                  <a:pt x="6197" y="4125"/>
                </a:lnTo>
                <a:lnTo>
                  <a:pt x="6174" y="4148"/>
                </a:lnTo>
                <a:lnTo>
                  <a:pt x="6150" y="4170"/>
                </a:lnTo>
                <a:lnTo>
                  <a:pt x="6126" y="4193"/>
                </a:lnTo>
                <a:lnTo>
                  <a:pt x="6098" y="4216"/>
                </a:lnTo>
                <a:lnTo>
                  <a:pt x="6071" y="4237"/>
                </a:lnTo>
                <a:lnTo>
                  <a:pt x="6044" y="4258"/>
                </a:lnTo>
                <a:lnTo>
                  <a:pt x="6013" y="4279"/>
                </a:lnTo>
                <a:lnTo>
                  <a:pt x="5982" y="4300"/>
                </a:lnTo>
                <a:lnTo>
                  <a:pt x="5918" y="4338"/>
                </a:lnTo>
                <a:lnTo>
                  <a:pt x="5850" y="4376"/>
                </a:lnTo>
                <a:lnTo>
                  <a:pt x="5777" y="4411"/>
                </a:lnTo>
                <a:lnTo>
                  <a:pt x="5701" y="4445"/>
                </a:lnTo>
                <a:lnTo>
                  <a:pt x="5621" y="4477"/>
                </a:lnTo>
                <a:lnTo>
                  <a:pt x="5538" y="4508"/>
                </a:lnTo>
                <a:lnTo>
                  <a:pt x="5453" y="4537"/>
                </a:lnTo>
                <a:lnTo>
                  <a:pt x="5362" y="4563"/>
                </a:lnTo>
                <a:lnTo>
                  <a:pt x="5272" y="4589"/>
                </a:lnTo>
                <a:lnTo>
                  <a:pt x="5176" y="4611"/>
                </a:lnTo>
                <a:lnTo>
                  <a:pt x="5080" y="4634"/>
                </a:lnTo>
                <a:lnTo>
                  <a:pt x="4981" y="4653"/>
                </a:lnTo>
                <a:lnTo>
                  <a:pt x="4879" y="4673"/>
                </a:lnTo>
                <a:lnTo>
                  <a:pt x="4778" y="4689"/>
                </a:lnTo>
                <a:lnTo>
                  <a:pt x="4673" y="4703"/>
                </a:lnTo>
                <a:lnTo>
                  <a:pt x="4566" y="4716"/>
                </a:lnTo>
                <a:lnTo>
                  <a:pt x="4458" y="4727"/>
                </a:lnTo>
                <a:lnTo>
                  <a:pt x="4350" y="4739"/>
                </a:lnTo>
                <a:lnTo>
                  <a:pt x="4240" y="4747"/>
                </a:lnTo>
                <a:lnTo>
                  <a:pt x="4130" y="4753"/>
                </a:lnTo>
                <a:lnTo>
                  <a:pt x="4019" y="4758"/>
                </a:lnTo>
                <a:lnTo>
                  <a:pt x="3907" y="4761"/>
                </a:lnTo>
                <a:lnTo>
                  <a:pt x="3794" y="4761"/>
                </a:lnTo>
                <a:lnTo>
                  <a:pt x="3683" y="4761"/>
                </a:lnTo>
                <a:lnTo>
                  <a:pt x="3572" y="4760"/>
                </a:lnTo>
                <a:lnTo>
                  <a:pt x="3459" y="4757"/>
                </a:lnTo>
                <a:lnTo>
                  <a:pt x="3347" y="4752"/>
                </a:lnTo>
                <a:lnTo>
                  <a:pt x="3237" y="4745"/>
                </a:lnTo>
                <a:lnTo>
                  <a:pt x="3128" y="4737"/>
                </a:lnTo>
                <a:lnTo>
                  <a:pt x="3018" y="4727"/>
                </a:lnTo>
                <a:lnTo>
                  <a:pt x="2911" y="4715"/>
                </a:lnTo>
                <a:lnTo>
                  <a:pt x="2805" y="4702"/>
                </a:lnTo>
                <a:lnTo>
                  <a:pt x="2700" y="4687"/>
                </a:lnTo>
                <a:lnTo>
                  <a:pt x="2596" y="4671"/>
                </a:lnTo>
                <a:lnTo>
                  <a:pt x="2495" y="4653"/>
                </a:lnTo>
                <a:lnTo>
                  <a:pt x="2394" y="4634"/>
                </a:lnTo>
                <a:lnTo>
                  <a:pt x="2298" y="4613"/>
                </a:lnTo>
                <a:lnTo>
                  <a:pt x="2202" y="4589"/>
                </a:lnTo>
                <a:lnTo>
                  <a:pt x="2110" y="4564"/>
                </a:lnTo>
                <a:lnTo>
                  <a:pt x="2022" y="4539"/>
                </a:lnTo>
                <a:lnTo>
                  <a:pt x="1934" y="4511"/>
                </a:lnTo>
                <a:lnTo>
                  <a:pt x="1850" y="4482"/>
                </a:lnTo>
                <a:lnTo>
                  <a:pt x="1770" y="4453"/>
                </a:lnTo>
                <a:lnTo>
                  <a:pt x="1694" y="4421"/>
                </a:lnTo>
                <a:lnTo>
                  <a:pt x="1621" y="4387"/>
                </a:lnTo>
                <a:lnTo>
                  <a:pt x="1552" y="4351"/>
                </a:lnTo>
                <a:lnTo>
                  <a:pt x="1485" y="4314"/>
                </a:lnTo>
                <a:lnTo>
                  <a:pt x="1424" y="4277"/>
                </a:lnTo>
                <a:lnTo>
                  <a:pt x="1368" y="4237"/>
                </a:lnTo>
                <a:lnTo>
                  <a:pt x="1340" y="4216"/>
                </a:lnTo>
                <a:lnTo>
                  <a:pt x="1314" y="4195"/>
                </a:lnTo>
                <a:lnTo>
                  <a:pt x="1290" y="4174"/>
                </a:lnTo>
                <a:lnTo>
                  <a:pt x="1267" y="4153"/>
                </a:lnTo>
                <a:lnTo>
                  <a:pt x="1245" y="4130"/>
                </a:lnTo>
                <a:lnTo>
                  <a:pt x="1224" y="4109"/>
                </a:lnTo>
                <a:lnTo>
                  <a:pt x="1205" y="4085"/>
                </a:lnTo>
                <a:lnTo>
                  <a:pt x="1187" y="4062"/>
                </a:lnTo>
                <a:lnTo>
                  <a:pt x="1169" y="4040"/>
                </a:lnTo>
                <a:lnTo>
                  <a:pt x="1154" y="4015"/>
                </a:lnTo>
                <a:lnTo>
                  <a:pt x="1140" y="3991"/>
                </a:lnTo>
                <a:lnTo>
                  <a:pt x="1127" y="3967"/>
                </a:lnTo>
                <a:lnTo>
                  <a:pt x="1116" y="3941"/>
                </a:lnTo>
                <a:lnTo>
                  <a:pt x="1104" y="3917"/>
                </a:lnTo>
                <a:lnTo>
                  <a:pt x="1104" y="3486"/>
                </a:lnTo>
                <a:lnTo>
                  <a:pt x="1001" y="3458"/>
                </a:lnTo>
                <a:lnTo>
                  <a:pt x="899" y="3429"/>
                </a:lnTo>
                <a:lnTo>
                  <a:pt x="802" y="3397"/>
                </a:lnTo>
                <a:lnTo>
                  <a:pt x="710" y="3365"/>
                </a:lnTo>
                <a:lnTo>
                  <a:pt x="622" y="3329"/>
                </a:lnTo>
                <a:lnTo>
                  <a:pt x="536" y="3292"/>
                </a:lnTo>
                <a:lnTo>
                  <a:pt x="496" y="3273"/>
                </a:lnTo>
                <a:lnTo>
                  <a:pt x="457" y="3252"/>
                </a:lnTo>
                <a:lnTo>
                  <a:pt x="420" y="3232"/>
                </a:lnTo>
                <a:lnTo>
                  <a:pt x="383" y="3211"/>
                </a:lnTo>
                <a:lnTo>
                  <a:pt x="347" y="3190"/>
                </a:lnTo>
                <a:lnTo>
                  <a:pt x="313" y="3168"/>
                </a:lnTo>
                <a:lnTo>
                  <a:pt x="281" y="3145"/>
                </a:lnTo>
                <a:lnTo>
                  <a:pt x="250" y="3123"/>
                </a:lnTo>
                <a:lnTo>
                  <a:pt x="221" y="3100"/>
                </a:lnTo>
                <a:lnTo>
                  <a:pt x="192" y="3076"/>
                </a:lnTo>
                <a:lnTo>
                  <a:pt x="166" y="3052"/>
                </a:lnTo>
                <a:lnTo>
                  <a:pt x="140" y="3027"/>
                </a:lnTo>
                <a:lnTo>
                  <a:pt x="118" y="3001"/>
                </a:lnTo>
                <a:lnTo>
                  <a:pt x="95" y="2976"/>
                </a:lnTo>
                <a:lnTo>
                  <a:pt x="76" y="2950"/>
                </a:lnTo>
                <a:lnTo>
                  <a:pt x="57" y="2922"/>
                </a:lnTo>
                <a:lnTo>
                  <a:pt x="40" y="2895"/>
                </a:lnTo>
                <a:lnTo>
                  <a:pt x="24" y="2867"/>
                </a:lnTo>
                <a:lnTo>
                  <a:pt x="11" y="2840"/>
                </a:lnTo>
                <a:lnTo>
                  <a:pt x="0" y="2811"/>
                </a:lnTo>
                <a:lnTo>
                  <a:pt x="0" y="1774"/>
                </a:lnTo>
                <a:lnTo>
                  <a:pt x="0" y="1749"/>
                </a:lnTo>
                <a:lnTo>
                  <a:pt x="3" y="1723"/>
                </a:lnTo>
                <a:lnTo>
                  <a:pt x="6" y="1697"/>
                </a:lnTo>
                <a:lnTo>
                  <a:pt x="11" y="1671"/>
                </a:lnTo>
                <a:lnTo>
                  <a:pt x="18" y="1647"/>
                </a:lnTo>
                <a:lnTo>
                  <a:pt x="26" y="1624"/>
                </a:lnTo>
                <a:lnTo>
                  <a:pt x="34" y="1600"/>
                </a:lnTo>
                <a:lnTo>
                  <a:pt x="45" y="1577"/>
                </a:lnTo>
                <a:lnTo>
                  <a:pt x="57" y="1555"/>
                </a:lnTo>
                <a:lnTo>
                  <a:pt x="68" y="1532"/>
                </a:lnTo>
                <a:lnTo>
                  <a:pt x="82" y="1511"/>
                </a:lnTo>
                <a:lnTo>
                  <a:pt x="97" y="1489"/>
                </a:lnTo>
                <a:lnTo>
                  <a:pt x="113" y="1469"/>
                </a:lnTo>
                <a:lnTo>
                  <a:pt x="129" y="1448"/>
                </a:lnTo>
                <a:lnTo>
                  <a:pt x="147" y="1427"/>
                </a:lnTo>
                <a:lnTo>
                  <a:pt x="166" y="1408"/>
                </a:lnTo>
                <a:lnTo>
                  <a:pt x="207" y="1371"/>
                </a:lnTo>
                <a:lnTo>
                  <a:pt x="250" y="1334"/>
                </a:lnTo>
                <a:lnTo>
                  <a:pt x="297" y="1300"/>
                </a:lnTo>
                <a:lnTo>
                  <a:pt x="347" y="1266"/>
                </a:lnTo>
                <a:lnTo>
                  <a:pt x="399" y="1235"/>
                </a:lnTo>
                <a:lnTo>
                  <a:pt x="454" y="1204"/>
                </a:lnTo>
                <a:lnTo>
                  <a:pt x="509" y="1175"/>
                </a:lnTo>
                <a:lnTo>
                  <a:pt x="567" y="1148"/>
                </a:lnTo>
                <a:lnTo>
                  <a:pt x="626" y="1122"/>
                </a:lnTo>
                <a:lnTo>
                  <a:pt x="688" y="1098"/>
                </a:lnTo>
                <a:lnTo>
                  <a:pt x="748" y="1075"/>
                </a:lnTo>
                <a:lnTo>
                  <a:pt x="811" y="1053"/>
                </a:lnTo>
                <a:lnTo>
                  <a:pt x="872" y="1033"/>
                </a:lnTo>
                <a:lnTo>
                  <a:pt x="933" y="1014"/>
                </a:lnTo>
                <a:lnTo>
                  <a:pt x="995" y="995"/>
                </a:lnTo>
                <a:lnTo>
                  <a:pt x="1056" y="978"/>
                </a:lnTo>
                <a:lnTo>
                  <a:pt x="1175" y="948"/>
                </a:lnTo>
                <a:lnTo>
                  <a:pt x="1287" y="922"/>
                </a:lnTo>
                <a:lnTo>
                  <a:pt x="1392" y="899"/>
                </a:lnTo>
                <a:lnTo>
                  <a:pt x="1485" y="882"/>
                </a:lnTo>
                <a:lnTo>
                  <a:pt x="1485" y="788"/>
                </a:lnTo>
                <a:lnTo>
                  <a:pt x="1487" y="759"/>
                </a:lnTo>
                <a:lnTo>
                  <a:pt x="1490" y="730"/>
                </a:lnTo>
                <a:lnTo>
                  <a:pt x="1495" y="702"/>
                </a:lnTo>
                <a:lnTo>
                  <a:pt x="1503" y="675"/>
                </a:lnTo>
                <a:lnTo>
                  <a:pt x="1513" y="647"/>
                </a:lnTo>
                <a:lnTo>
                  <a:pt x="1524" y="622"/>
                </a:lnTo>
                <a:lnTo>
                  <a:pt x="1537" y="596"/>
                </a:lnTo>
                <a:lnTo>
                  <a:pt x="1553" y="570"/>
                </a:lnTo>
                <a:lnTo>
                  <a:pt x="1571" y="546"/>
                </a:lnTo>
                <a:lnTo>
                  <a:pt x="1592" y="522"/>
                </a:lnTo>
                <a:lnTo>
                  <a:pt x="1613" y="497"/>
                </a:lnTo>
                <a:lnTo>
                  <a:pt x="1637" y="475"/>
                </a:lnTo>
                <a:lnTo>
                  <a:pt x="1663" y="452"/>
                </a:lnTo>
                <a:lnTo>
                  <a:pt x="1691" y="429"/>
                </a:lnTo>
                <a:lnTo>
                  <a:pt x="1721" y="408"/>
                </a:lnTo>
                <a:lnTo>
                  <a:pt x="1753" y="387"/>
                </a:lnTo>
                <a:lnTo>
                  <a:pt x="1787" y="367"/>
                </a:lnTo>
                <a:lnTo>
                  <a:pt x="1823" y="346"/>
                </a:lnTo>
                <a:lnTo>
                  <a:pt x="1860" y="326"/>
                </a:lnTo>
                <a:lnTo>
                  <a:pt x="1899" y="307"/>
                </a:lnTo>
                <a:lnTo>
                  <a:pt x="1941" y="287"/>
                </a:lnTo>
                <a:lnTo>
                  <a:pt x="1984" y="270"/>
                </a:lnTo>
                <a:lnTo>
                  <a:pt x="2030" y="252"/>
                </a:lnTo>
                <a:lnTo>
                  <a:pt x="2076" y="234"/>
                </a:lnTo>
                <a:lnTo>
                  <a:pt x="2125" y="216"/>
                </a:lnTo>
                <a:lnTo>
                  <a:pt x="2175" y="200"/>
                </a:lnTo>
                <a:lnTo>
                  <a:pt x="2281" y="168"/>
                </a:lnTo>
                <a:lnTo>
                  <a:pt x="2396" y="137"/>
                </a:lnTo>
                <a:lnTo>
                  <a:pt x="2517" y="108"/>
                </a:lnTo>
                <a:lnTo>
                  <a:pt x="2593" y="92"/>
                </a:lnTo>
                <a:lnTo>
                  <a:pt x="2672" y="77"/>
                </a:lnTo>
                <a:lnTo>
                  <a:pt x="2751" y="63"/>
                </a:lnTo>
                <a:lnTo>
                  <a:pt x="2832" y="50"/>
                </a:lnTo>
                <a:lnTo>
                  <a:pt x="2913" y="40"/>
                </a:lnTo>
                <a:lnTo>
                  <a:pt x="2994" y="31"/>
                </a:lnTo>
                <a:lnTo>
                  <a:pt x="3074" y="23"/>
                </a:lnTo>
                <a:lnTo>
                  <a:pt x="3157" y="15"/>
                </a:lnTo>
                <a:lnTo>
                  <a:pt x="3239" y="10"/>
                </a:lnTo>
                <a:lnTo>
                  <a:pt x="3321" y="5"/>
                </a:lnTo>
                <a:lnTo>
                  <a:pt x="3404" y="2"/>
                </a:lnTo>
                <a:lnTo>
                  <a:pt x="3486" y="0"/>
                </a:lnTo>
                <a:lnTo>
                  <a:pt x="3567" y="0"/>
                </a:lnTo>
                <a:lnTo>
                  <a:pt x="3649" y="0"/>
                </a:lnTo>
                <a:lnTo>
                  <a:pt x="3730" y="2"/>
                </a:lnTo>
                <a:lnTo>
                  <a:pt x="3811" y="5"/>
                </a:lnTo>
                <a:lnTo>
                  <a:pt x="3890" y="10"/>
                </a:lnTo>
                <a:lnTo>
                  <a:pt x="3969" y="15"/>
                </a:lnTo>
                <a:lnTo>
                  <a:pt x="4048" y="21"/>
                </a:lnTo>
                <a:lnTo>
                  <a:pt x="4125" y="27"/>
                </a:lnTo>
                <a:lnTo>
                  <a:pt x="4201" y="36"/>
                </a:lnTo>
                <a:lnTo>
                  <a:pt x="4276" y="45"/>
                </a:lnTo>
                <a:lnTo>
                  <a:pt x="4348" y="55"/>
                </a:lnTo>
                <a:lnTo>
                  <a:pt x="4421" y="66"/>
                </a:lnTo>
                <a:lnTo>
                  <a:pt x="4492" y="79"/>
                </a:lnTo>
                <a:lnTo>
                  <a:pt x="4560" y="92"/>
                </a:lnTo>
                <a:lnTo>
                  <a:pt x="4628" y="107"/>
                </a:lnTo>
                <a:lnTo>
                  <a:pt x="4692" y="121"/>
                </a:lnTo>
                <a:lnTo>
                  <a:pt x="4755" y="137"/>
                </a:lnTo>
                <a:lnTo>
                  <a:pt x="4816" y="153"/>
                </a:lnTo>
                <a:lnTo>
                  <a:pt x="4875" y="171"/>
                </a:lnTo>
                <a:lnTo>
                  <a:pt x="4931" y="189"/>
                </a:lnTo>
                <a:lnTo>
                  <a:pt x="5010" y="218"/>
                </a:lnTo>
                <a:lnTo>
                  <a:pt x="5084" y="247"/>
                </a:lnTo>
                <a:lnTo>
                  <a:pt x="5152" y="276"/>
                </a:lnTo>
                <a:lnTo>
                  <a:pt x="5217" y="308"/>
                </a:lnTo>
                <a:lnTo>
                  <a:pt x="5277" y="341"/>
                </a:lnTo>
                <a:lnTo>
                  <a:pt x="5331" y="375"/>
                </a:lnTo>
                <a:lnTo>
                  <a:pt x="5382" y="408"/>
                </a:lnTo>
                <a:lnTo>
                  <a:pt x="5404" y="426"/>
                </a:lnTo>
                <a:lnTo>
                  <a:pt x="5425" y="444"/>
                </a:lnTo>
                <a:lnTo>
                  <a:pt x="5446" y="463"/>
                </a:lnTo>
                <a:lnTo>
                  <a:pt x="5465" y="481"/>
                </a:lnTo>
                <a:lnTo>
                  <a:pt x="5483" y="501"/>
                </a:lnTo>
                <a:lnTo>
                  <a:pt x="5499" y="520"/>
                </a:lnTo>
                <a:lnTo>
                  <a:pt x="5514" y="539"/>
                </a:lnTo>
                <a:lnTo>
                  <a:pt x="5528" y="559"/>
                </a:lnTo>
                <a:lnTo>
                  <a:pt x="5540" y="578"/>
                </a:lnTo>
                <a:lnTo>
                  <a:pt x="5551" y="599"/>
                </a:lnTo>
                <a:lnTo>
                  <a:pt x="5561" y="618"/>
                </a:lnTo>
                <a:lnTo>
                  <a:pt x="5570" y="639"/>
                </a:lnTo>
                <a:lnTo>
                  <a:pt x="5577" y="660"/>
                </a:lnTo>
                <a:lnTo>
                  <a:pt x="5583" y="681"/>
                </a:lnTo>
                <a:lnTo>
                  <a:pt x="5587" y="704"/>
                </a:lnTo>
                <a:lnTo>
                  <a:pt x="5590" y="725"/>
                </a:lnTo>
                <a:lnTo>
                  <a:pt x="5591" y="748"/>
                </a:lnTo>
                <a:lnTo>
                  <a:pt x="5591" y="770"/>
                </a:lnTo>
                <a:lnTo>
                  <a:pt x="5570" y="1605"/>
                </a:lnTo>
                <a:lnTo>
                  <a:pt x="5559" y="1631"/>
                </a:lnTo>
                <a:lnTo>
                  <a:pt x="5548" y="1655"/>
                </a:lnTo>
                <a:lnTo>
                  <a:pt x="5533" y="1678"/>
                </a:lnTo>
                <a:lnTo>
                  <a:pt x="5520" y="1702"/>
                </a:lnTo>
                <a:lnTo>
                  <a:pt x="5504" y="1723"/>
                </a:lnTo>
                <a:lnTo>
                  <a:pt x="5488" y="1744"/>
                </a:lnTo>
                <a:lnTo>
                  <a:pt x="5470" y="1765"/>
                </a:lnTo>
                <a:lnTo>
                  <a:pt x="5451" y="1786"/>
                </a:lnTo>
                <a:lnTo>
                  <a:pt x="5430" y="1805"/>
                </a:lnTo>
                <a:lnTo>
                  <a:pt x="5409" y="1824"/>
                </a:lnTo>
                <a:lnTo>
                  <a:pt x="5385" y="1844"/>
                </a:lnTo>
                <a:lnTo>
                  <a:pt x="5361" y="1862"/>
                </a:lnTo>
                <a:lnTo>
                  <a:pt x="5335" y="1881"/>
                </a:lnTo>
                <a:lnTo>
                  <a:pt x="5309" y="1899"/>
                </a:lnTo>
                <a:lnTo>
                  <a:pt x="5251" y="1933"/>
                </a:lnTo>
                <a:lnTo>
                  <a:pt x="5249" y="2047"/>
                </a:lnTo>
                <a:close/>
                <a:moveTo>
                  <a:pt x="3362" y="3623"/>
                </a:moveTo>
                <a:lnTo>
                  <a:pt x="3362" y="3623"/>
                </a:lnTo>
                <a:lnTo>
                  <a:pt x="3544" y="3630"/>
                </a:lnTo>
                <a:lnTo>
                  <a:pt x="3636" y="3631"/>
                </a:lnTo>
                <a:lnTo>
                  <a:pt x="3730" y="3633"/>
                </a:lnTo>
                <a:lnTo>
                  <a:pt x="3823" y="3633"/>
                </a:lnTo>
                <a:lnTo>
                  <a:pt x="3917" y="3633"/>
                </a:lnTo>
                <a:lnTo>
                  <a:pt x="4012" y="3631"/>
                </a:lnTo>
                <a:lnTo>
                  <a:pt x="4106" y="3628"/>
                </a:lnTo>
                <a:lnTo>
                  <a:pt x="4201" y="3623"/>
                </a:lnTo>
                <a:lnTo>
                  <a:pt x="4297" y="3618"/>
                </a:lnTo>
                <a:lnTo>
                  <a:pt x="4390" y="3612"/>
                </a:lnTo>
                <a:lnTo>
                  <a:pt x="4484" y="3604"/>
                </a:lnTo>
                <a:lnTo>
                  <a:pt x="4576" y="3596"/>
                </a:lnTo>
                <a:lnTo>
                  <a:pt x="4668" y="3584"/>
                </a:lnTo>
                <a:lnTo>
                  <a:pt x="4758" y="3573"/>
                </a:lnTo>
                <a:lnTo>
                  <a:pt x="4849" y="3559"/>
                </a:lnTo>
                <a:lnTo>
                  <a:pt x="4938" y="3544"/>
                </a:lnTo>
                <a:lnTo>
                  <a:pt x="5023" y="3528"/>
                </a:lnTo>
                <a:lnTo>
                  <a:pt x="5109" y="3510"/>
                </a:lnTo>
                <a:lnTo>
                  <a:pt x="5191" y="3491"/>
                </a:lnTo>
                <a:lnTo>
                  <a:pt x="5273" y="3470"/>
                </a:lnTo>
                <a:lnTo>
                  <a:pt x="5351" y="3446"/>
                </a:lnTo>
                <a:lnTo>
                  <a:pt x="5428" y="3421"/>
                </a:lnTo>
                <a:lnTo>
                  <a:pt x="5503" y="3395"/>
                </a:lnTo>
                <a:lnTo>
                  <a:pt x="5574" y="3366"/>
                </a:lnTo>
                <a:lnTo>
                  <a:pt x="5641" y="3337"/>
                </a:lnTo>
                <a:lnTo>
                  <a:pt x="5706" y="3305"/>
                </a:lnTo>
                <a:lnTo>
                  <a:pt x="5769" y="3271"/>
                </a:lnTo>
                <a:lnTo>
                  <a:pt x="5827" y="3236"/>
                </a:lnTo>
                <a:lnTo>
                  <a:pt x="5882" y="3197"/>
                </a:lnTo>
                <a:lnTo>
                  <a:pt x="5908" y="3177"/>
                </a:lnTo>
                <a:lnTo>
                  <a:pt x="5934" y="3156"/>
                </a:lnTo>
                <a:lnTo>
                  <a:pt x="5958" y="3137"/>
                </a:lnTo>
                <a:lnTo>
                  <a:pt x="5981" y="3115"/>
                </a:lnTo>
                <a:lnTo>
                  <a:pt x="6002" y="3094"/>
                </a:lnTo>
                <a:lnTo>
                  <a:pt x="6021" y="3073"/>
                </a:lnTo>
                <a:lnTo>
                  <a:pt x="6037" y="3050"/>
                </a:lnTo>
                <a:lnTo>
                  <a:pt x="6052" y="3027"/>
                </a:lnTo>
                <a:lnTo>
                  <a:pt x="6063" y="3005"/>
                </a:lnTo>
                <a:lnTo>
                  <a:pt x="6073" y="2982"/>
                </a:lnTo>
                <a:lnTo>
                  <a:pt x="6081" y="2958"/>
                </a:lnTo>
                <a:lnTo>
                  <a:pt x="6086" y="2935"/>
                </a:lnTo>
                <a:lnTo>
                  <a:pt x="6087" y="2911"/>
                </a:lnTo>
                <a:lnTo>
                  <a:pt x="6087" y="2887"/>
                </a:lnTo>
                <a:lnTo>
                  <a:pt x="6086" y="2863"/>
                </a:lnTo>
                <a:lnTo>
                  <a:pt x="6079" y="2838"/>
                </a:lnTo>
                <a:lnTo>
                  <a:pt x="6073" y="2814"/>
                </a:lnTo>
                <a:lnTo>
                  <a:pt x="6061" y="2790"/>
                </a:lnTo>
                <a:lnTo>
                  <a:pt x="6048" y="2766"/>
                </a:lnTo>
                <a:lnTo>
                  <a:pt x="6034" y="2742"/>
                </a:lnTo>
                <a:lnTo>
                  <a:pt x="6014" y="2717"/>
                </a:lnTo>
                <a:lnTo>
                  <a:pt x="5995" y="2693"/>
                </a:lnTo>
                <a:lnTo>
                  <a:pt x="5971" y="2669"/>
                </a:lnTo>
                <a:lnTo>
                  <a:pt x="5945" y="2646"/>
                </a:lnTo>
                <a:lnTo>
                  <a:pt x="5916" y="2622"/>
                </a:lnTo>
                <a:lnTo>
                  <a:pt x="5884" y="2598"/>
                </a:lnTo>
                <a:lnTo>
                  <a:pt x="5850" y="2575"/>
                </a:lnTo>
                <a:lnTo>
                  <a:pt x="5813" y="2551"/>
                </a:lnTo>
                <a:lnTo>
                  <a:pt x="5772" y="2528"/>
                </a:lnTo>
                <a:lnTo>
                  <a:pt x="5729" y="2506"/>
                </a:lnTo>
                <a:lnTo>
                  <a:pt x="5683" y="2483"/>
                </a:lnTo>
                <a:lnTo>
                  <a:pt x="5633" y="2462"/>
                </a:lnTo>
                <a:lnTo>
                  <a:pt x="5582" y="2440"/>
                </a:lnTo>
                <a:lnTo>
                  <a:pt x="5527" y="2419"/>
                </a:lnTo>
                <a:lnTo>
                  <a:pt x="5469" y="2398"/>
                </a:lnTo>
                <a:lnTo>
                  <a:pt x="5407" y="2378"/>
                </a:lnTo>
                <a:lnTo>
                  <a:pt x="5327" y="2354"/>
                </a:lnTo>
                <a:lnTo>
                  <a:pt x="5241" y="2330"/>
                </a:lnTo>
                <a:lnTo>
                  <a:pt x="5228" y="2816"/>
                </a:lnTo>
                <a:lnTo>
                  <a:pt x="5209" y="2858"/>
                </a:lnTo>
                <a:lnTo>
                  <a:pt x="5186" y="2898"/>
                </a:lnTo>
                <a:lnTo>
                  <a:pt x="5159" y="2939"/>
                </a:lnTo>
                <a:lnTo>
                  <a:pt x="5130" y="2977"/>
                </a:lnTo>
                <a:lnTo>
                  <a:pt x="5097" y="3014"/>
                </a:lnTo>
                <a:lnTo>
                  <a:pt x="5062" y="3052"/>
                </a:lnTo>
                <a:lnTo>
                  <a:pt x="5023" y="3085"/>
                </a:lnTo>
                <a:lnTo>
                  <a:pt x="4981" y="3121"/>
                </a:lnTo>
                <a:lnTo>
                  <a:pt x="4938" y="3153"/>
                </a:lnTo>
                <a:lnTo>
                  <a:pt x="4891" y="3186"/>
                </a:lnTo>
                <a:lnTo>
                  <a:pt x="4841" y="3216"/>
                </a:lnTo>
                <a:lnTo>
                  <a:pt x="4789" y="3247"/>
                </a:lnTo>
                <a:lnTo>
                  <a:pt x="4736" y="3274"/>
                </a:lnTo>
                <a:lnTo>
                  <a:pt x="4679" y="3303"/>
                </a:lnTo>
                <a:lnTo>
                  <a:pt x="4619" y="3329"/>
                </a:lnTo>
                <a:lnTo>
                  <a:pt x="4560" y="3355"/>
                </a:lnTo>
                <a:lnTo>
                  <a:pt x="4497" y="3379"/>
                </a:lnTo>
                <a:lnTo>
                  <a:pt x="4432" y="3404"/>
                </a:lnTo>
                <a:lnTo>
                  <a:pt x="4364" y="3426"/>
                </a:lnTo>
                <a:lnTo>
                  <a:pt x="4297" y="3447"/>
                </a:lnTo>
                <a:lnTo>
                  <a:pt x="4225" y="3468"/>
                </a:lnTo>
                <a:lnTo>
                  <a:pt x="4154" y="3486"/>
                </a:lnTo>
                <a:lnTo>
                  <a:pt x="4080" y="3505"/>
                </a:lnTo>
                <a:lnTo>
                  <a:pt x="4006" y="3521"/>
                </a:lnTo>
                <a:lnTo>
                  <a:pt x="3928" y="3538"/>
                </a:lnTo>
                <a:lnTo>
                  <a:pt x="3851" y="3554"/>
                </a:lnTo>
                <a:lnTo>
                  <a:pt x="3772" y="3568"/>
                </a:lnTo>
                <a:lnTo>
                  <a:pt x="3693" y="3581"/>
                </a:lnTo>
                <a:lnTo>
                  <a:pt x="3610" y="3592"/>
                </a:lnTo>
                <a:lnTo>
                  <a:pt x="3528" y="3604"/>
                </a:lnTo>
                <a:lnTo>
                  <a:pt x="3446" y="3613"/>
                </a:lnTo>
                <a:lnTo>
                  <a:pt x="3362" y="3623"/>
                </a:lnTo>
                <a:close/>
                <a:moveTo>
                  <a:pt x="1991" y="3630"/>
                </a:moveTo>
                <a:lnTo>
                  <a:pt x="1991" y="4254"/>
                </a:lnTo>
                <a:lnTo>
                  <a:pt x="2059" y="4277"/>
                </a:lnTo>
                <a:lnTo>
                  <a:pt x="2130" y="4298"/>
                </a:lnTo>
                <a:lnTo>
                  <a:pt x="2206" y="4319"/>
                </a:lnTo>
                <a:lnTo>
                  <a:pt x="2286" y="4338"/>
                </a:lnTo>
                <a:lnTo>
                  <a:pt x="2369" y="4359"/>
                </a:lnTo>
                <a:lnTo>
                  <a:pt x="2457" y="4379"/>
                </a:lnTo>
                <a:lnTo>
                  <a:pt x="2548" y="4396"/>
                </a:lnTo>
                <a:lnTo>
                  <a:pt x="2645" y="4414"/>
                </a:lnTo>
                <a:lnTo>
                  <a:pt x="2695" y="4422"/>
                </a:lnTo>
                <a:lnTo>
                  <a:pt x="2763" y="4432"/>
                </a:lnTo>
                <a:lnTo>
                  <a:pt x="2763" y="3702"/>
                </a:lnTo>
                <a:lnTo>
                  <a:pt x="2679" y="3691"/>
                </a:lnTo>
                <a:lnTo>
                  <a:pt x="2598" y="3680"/>
                </a:lnTo>
                <a:lnTo>
                  <a:pt x="2522" y="3667"/>
                </a:lnTo>
                <a:lnTo>
                  <a:pt x="2448" y="3655"/>
                </a:lnTo>
                <a:lnTo>
                  <a:pt x="2333" y="3651"/>
                </a:lnTo>
                <a:lnTo>
                  <a:pt x="2218" y="3646"/>
                </a:lnTo>
                <a:lnTo>
                  <a:pt x="2104" y="3638"/>
                </a:lnTo>
                <a:lnTo>
                  <a:pt x="1991" y="3630"/>
                </a:lnTo>
                <a:close/>
                <a:moveTo>
                  <a:pt x="2528" y="1161"/>
                </a:moveTo>
                <a:lnTo>
                  <a:pt x="2528" y="1161"/>
                </a:lnTo>
                <a:lnTo>
                  <a:pt x="2433" y="1138"/>
                </a:lnTo>
                <a:lnTo>
                  <a:pt x="2344" y="1117"/>
                </a:lnTo>
                <a:lnTo>
                  <a:pt x="2262" y="1095"/>
                </a:lnTo>
                <a:lnTo>
                  <a:pt x="2188" y="1072"/>
                </a:lnTo>
                <a:lnTo>
                  <a:pt x="2118" y="1048"/>
                </a:lnTo>
                <a:lnTo>
                  <a:pt x="2057" y="1025"/>
                </a:lnTo>
                <a:lnTo>
                  <a:pt x="2002" y="1001"/>
                </a:lnTo>
                <a:lnTo>
                  <a:pt x="1954" y="977"/>
                </a:lnTo>
                <a:lnTo>
                  <a:pt x="1912" y="953"/>
                </a:lnTo>
                <a:lnTo>
                  <a:pt x="1876" y="927"/>
                </a:lnTo>
                <a:lnTo>
                  <a:pt x="1862" y="914"/>
                </a:lnTo>
                <a:lnTo>
                  <a:pt x="1847" y="903"/>
                </a:lnTo>
                <a:lnTo>
                  <a:pt x="1836" y="890"/>
                </a:lnTo>
                <a:lnTo>
                  <a:pt x="1825" y="877"/>
                </a:lnTo>
                <a:lnTo>
                  <a:pt x="1816" y="864"/>
                </a:lnTo>
                <a:lnTo>
                  <a:pt x="1808" y="851"/>
                </a:lnTo>
                <a:lnTo>
                  <a:pt x="1802" y="838"/>
                </a:lnTo>
                <a:lnTo>
                  <a:pt x="1799" y="827"/>
                </a:lnTo>
                <a:lnTo>
                  <a:pt x="1795" y="814"/>
                </a:lnTo>
                <a:lnTo>
                  <a:pt x="1794" y="801"/>
                </a:lnTo>
                <a:lnTo>
                  <a:pt x="1794" y="788"/>
                </a:lnTo>
                <a:lnTo>
                  <a:pt x="1795" y="775"/>
                </a:lnTo>
                <a:lnTo>
                  <a:pt x="1799" y="762"/>
                </a:lnTo>
                <a:lnTo>
                  <a:pt x="1804" y="749"/>
                </a:lnTo>
                <a:lnTo>
                  <a:pt x="1808" y="736"/>
                </a:lnTo>
                <a:lnTo>
                  <a:pt x="1816" y="725"/>
                </a:lnTo>
                <a:lnTo>
                  <a:pt x="1826" y="712"/>
                </a:lnTo>
                <a:lnTo>
                  <a:pt x="1836" y="699"/>
                </a:lnTo>
                <a:lnTo>
                  <a:pt x="1847" y="686"/>
                </a:lnTo>
                <a:lnTo>
                  <a:pt x="1862" y="673"/>
                </a:lnTo>
                <a:lnTo>
                  <a:pt x="1892" y="649"/>
                </a:lnTo>
                <a:lnTo>
                  <a:pt x="1928" y="623"/>
                </a:lnTo>
                <a:lnTo>
                  <a:pt x="1970" y="599"/>
                </a:lnTo>
                <a:lnTo>
                  <a:pt x="2018" y="575"/>
                </a:lnTo>
                <a:lnTo>
                  <a:pt x="2070" y="551"/>
                </a:lnTo>
                <a:lnTo>
                  <a:pt x="2128" y="526"/>
                </a:lnTo>
                <a:lnTo>
                  <a:pt x="2191" y="504"/>
                </a:lnTo>
                <a:lnTo>
                  <a:pt x="2260" y="481"/>
                </a:lnTo>
                <a:lnTo>
                  <a:pt x="2335" y="459"/>
                </a:lnTo>
                <a:lnTo>
                  <a:pt x="2412" y="436"/>
                </a:lnTo>
                <a:lnTo>
                  <a:pt x="2496" y="415"/>
                </a:lnTo>
                <a:lnTo>
                  <a:pt x="2585" y="394"/>
                </a:lnTo>
                <a:lnTo>
                  <a:pt x="2693" y="371"/>
                </a:lnTo>
                <a:lnTo>
                  <a:pt x="2803" y="352"/>
                </a:lnTo>
                <a:lnTo>
                  <a:pt x="2914" y="336"/>
                </a:lnTo>
                <a:lnTo>
                  <a:pt x="3027" y="321"/>
                </a:lnTo>
                <a:lnTo>
                  <a:pt x="3140" y="310"/>
                </a:lnTo>
                <a:lnTo>
                  <a:pt x="3255" y="302"/>
                </a:lnTo>
                <a:lnTo>
                  <a:pt x="3368" y="297"/>
                </a:lnTo>
                <a:lnTo>
                  <a:pt x="3483" y="294"/>
                </a:lnTo>
                <a:lnTo>
                  <a:pt x="3596" y="292"/>
                </a:lnTo>
                <a:lnTo>
                  <a:pt x="3709" y="294"/>
                </a:lnTo>
                <a:lnTo>
                  <a:pt x="3820" y="299"/>
                </a:lnTo>
                <a:lnTo>
                  <a:pt x="3930" y="305"/>
                </a:lnTo>
                <a:lnTo>
                  <a:pt x="4038" y="313"/>
                </a:lnTo>
                <a:lnTo>
                  <a:pt x="4143" y="325"/>
                </a:lnTo>
                <a:lnTo>
                  <a:pt x="4246" y="337"/>
                </a:lnTo>
                <a:lnTo>
                  <a:pt x="4347" y="352"/>
                </a:lnTo>
                <a:lnTo>
                  <a:pt x="2528" y="1161"/>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49" name="Rectangle 48">
            <a:extLst>
              <a:ext uri="{FF2B5EF4-FFF2-40B4-BE49-F238E27FC236}">
                <a16:creationId xmlns:a16="http://schemas.microsoft.com/office/drawing/2014/main" id="{9A65B7E1-394A-4466-92DE-F09A96AB4344}"/>
              </a:ext>
            </a:extLst>
          </p:cNvPr>
          <p:cNvSpPr/>
          <p:nvPr/>
        </p:nvSpPr>
        <p:spPr>
          <a:xfrm>
            <a:off x="617628" y="3823917"/>
            <a:ext cx="10965994" cy="222933"/>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50" name="TextBox 49">
            <a:extLst>
              <a:ext uri="{FF2B5EF4-FFF2-40B4-BE49-F238E27FC236}">
                <a16:creationId xmlns:a16="http://schemas.microsoft.com/office/drawing/2014/main" id="{46FF3C2B-AAEF-4E95-A1D4-E907038E08C0}"/>
              </a:ext>
            </a:extLst>
          </p:cNvPr>
          <p:cNvSpPr txBox="1"/>
          <p:nvPr/>
        </p:nvSpPr>
        <p:spPr>
          <a:xfrm>
            <a:off x="874648" y="3857975"/>
            <a:ext cx="3163487"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chemeClr val="bg2"/>
                </a:solidFill>
                <a:effectLst/>
                <a:uLnTx/>
                <a:uFillTx/>
                <a:latin typeface="EYInterstate Light" panose="02000506000000020004" pitchFamily="2" charset="0"/>
              </a:rPr>
              <a:t>3. Pakalpojumu izmaksas</a:t>
            </a:r>
          </a:p>
        </p:txBody>
      </p:sp>
      <p:sp>
        <p:nvSpPr>
          <p:cNvPr id="22" name="Rectangle 21">
            <a:extLst>
              <a:ext uri="{FF2B5EF4-FFF2-40B4-BE49-F238E27FC236}">
                <a16:creationId xmlns:a16="http://schemas.microsoft.com/office/drawing/2014/main" id="{8F50A383-1E60-45B5-A9A0-9BB90401361C}"/>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kumimoji="0" lang="ru-RU" sz="1800" b="1" i="0" u="none" strike="noStrike" kern="1200" cap="none" spc="0" normalizeH="0" baseline="0" noProof="0">
                <a:ln>
                  <a:noFill/>
                </a:ln>
                <a:solidFill>
                  <a:srgbClr val="000000"/>
                </a:solidFill>
                <a:effectLst/>
                <a:uLnTx/>
                <a:uFillTx/>
                <a:latin typeface="EYInterstate Light" panose="02000506000000020004" pitchFamily="2" charset="0"/>
              </a:rPr>
              <a:t>5</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23" name="Footer Placeholder 4">
            <a:extLst>
              <a:ext uri="{FF2B5EF4-FFF2-40B4-BE49-F238E27FC236}">
                <a16:creationId xmlns:a16="http://schemas.microsoft.com/office/drawing/2014/main" id="{907C94DD-E504-4978-A360-8342605D90CF}"/>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1" name="Date Placeholder 10">
            <a:extLst>
              <a:ext uri="{FF2B5EF4-FFF2-40B4-BE49-F238E27FC236}">
                <a16:creationId xmlns:a16="http://schemas.microsoft.com/office/drawing/2014/main" id="{2D75FEAF-C36D-465B-A776-F101BE23954B}"/>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06736401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2"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54</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4" name="Footer Placeholder 4">
            <a:extLst>
              <a:ext uri="{FF2B5EF4-FFF2-40B4-BE49-F238E27FC236}">
                <a16:creationId xmlns:a16="http://schemas.microsoft.com/office/drawing/2014/main" id="{DB830086-537A-4909-BF7A-74AD03D04BC6}"/>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39" name="TextBox 38">
            <a:extLst>
              <a:ext uri="{FF2B5EF4-FFF2-40B4-BE49-F238E27FC236}">
                <a16:creationId xmlns:a16="http://schemas.microsoft.com/office/drawing/2014/main" id="{E84123DE-74DD-47C9-AA17-3E30BED19A46}"/>
              </a:ext>
            </a:extLst>
          </p:cNvPr>
          <p:cNvSpPr txBox="1"/>
          <p:nvPr/>
        </p:nvSpPr>
        <p:spPr>
          <a:xfrm>
            <a:off x="609912" y="998325"/>
            <a:ext cx="3544946" cy="221664"/>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400" b="1">
                <a:solidFill>
                  <a:schemeClr val="bg1"/>
                </a:solidFill>
              </a:rPr>
              <a:t>VPVKAC sniegtie pakalpojumi</a:t>
            </a:r>
          </a:p>
        </p:txBody>
      </p:sp>
      <p:sp>
        <p:nvSpPr>
          <p:cNvPr id="46" name="TextBox 45">
            <a:extLst>
              <a:ext uri="{FF2B5EF4-FFF2-40B4-BE49-F238E27FC236}">
                <a16:creationId xmlns:a16="http://schemas.microsoft.com/office/drawing/2014/main" id="{3FDD3159-889D-4953-A9E1-529E8178C1B4}"/>
              </a:ext>
            </a:extLst>
          </p:cNvPr>
          <p:cNvSpPr txBox="1"/>
          <p:nvPr/>
        </p:nvSpPr>
        <p:spPr>
          <a:xfrm>
            <a:off x="712414" y="4335978"/>
            <a:ext cx="3910632" cy="276999"/>
          </a:xfrm>
          <a:prstGeom prst="rect">
            <a:avLst/>
          </a:prstGeom>
          <a:noFill/>
        </p:spPr>
        <p:txBody>
          <a:bodyPr wrap="square">
            <a:spAutoFit/>
          </a:bodyPr>
          <a:lstStyle/>
          <a:p>
            <a:pPr algn="just"/>
            <a:r>
              <a:rPr lang="lv-LV" sz="1200"/>
              <a:t>Teksts</a:t>
            </a:r>
          </a:p>
        </p:txBody>
      </p:sp>
      <p:sp>
        <p:nvSpPr>
          <p:cNvPr id="47" name="TextBox 46">
            <a:extLst>
              <a:ext uri="{FF2B5EF4-FFF2-40B4-BE49-F238E27FC236}">
                <a16:creationId xmlns:a16="http://schemas.microsoft.com/office/drawing/2014/main" id="{A78018C7-A2D8-4B56-B344-3ADE86C0C84E}"/>
              </a:ext>
            </a:extLst>
          </p:cNvPr>
          <p:cNvSpPr txBox="1"/>
          <p:nvPr/>
        </p:nvSpPr>
        <p:spPr>
          <a:xfrm>
            <a:off x="791978" y="1406671"/>
            <a:ext cx="1417376"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b="1">
                <a:solidFill>
                  <a:schemeClr val="bg1"/>
                </a:solidFill>
              </a:rPr>
              <a:t>Pašvaldības atbilde:</a:t>
            </a:r>
          </a:p>
        </p:txBody>
      </p:sp>
      <p:sp>
        <p:nvSpPr>
          <p:cNvPr id="29" name="Freeform 43">
            <a:extLst>
              <a:ext uri="{FF2B5EF4-FFF2-40B4-BE49-F238E27FC236}">
                <a16:creationId xmlns:a16="http://schemas.microsoft.com/office/drawing/2014/main" id="{FFC58227-857D-4F34-80D2-65E6876C95BB}"/>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2" name="Freeform 30">
            <a:extLst>
              <a:ext uri="{FF2B5EF4-FFF2-40B4-BE49-F238E27FC236}">
                <a16:creationId xmlns:a16="http://schemas.microsoft.com/office/drawing/2014/main" id="{C0E2456A-5DD6-4100-9173-55252CEBB73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0" name="Freeform 43">
            <a:extLst>
              <a:ext uri="{FF2B5EF4-FFF2-40B4-BE49-F238E27FC236}">
                <a16:creationId xmlns:a16="http://schemas.microsoft.com/office/drawing/2014/main" id="{9ABBAA98-57C3-4B7E-8449-C6341C7D9687}"/>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2" name="Freeform 30">
            <a:extLst>
              <a:ext uri="{FF2B5EF4-FFF2-40B4-BE49-F238E27FC236}">
                <a16:creationId xmlns:a16="http://schemas.microsoft.com/office/drawing/2014/main" id="{D6AB5463-E789-4A73-BA7F-6761C503FEB3}"/>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0" name="Freeform 43">
            <a:extLst>
              <a:ext uri="{FF2B5EF4-FFF2-40B4-BE49-F238E27FC236}">
                <a16:creationId xmlns:a16="http://schemas.microsoft.com/office/drawing/2014/main" id="{DBE23B7C-D0BC-4185-91AA-6F9E46DC5A86}"/>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2" name="Freeform 30">
            <a:extLst>
              <a:ext uri="{FF2B5EF4-FFF2-40B4-BE49-F238E27FC236}">
                <a16:creationId xmlns:a16="http://schemas.microsoft.com/office/drawing/2014/main" id="{9CEC8832-4275-447F-B0BE-BB6BF9B68D2E}"/>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7" name="Title 1">
            <a:extLst>
              <a:ext uri="{FF2B5EF4-FFF2-40B4-BE49-F238E27FC236}">
                <a16:creationId xmlns:a16="http://schemas.microsoft.com/office/drawing/2014/main" id="{32CEB960-EC86-43EB-91C0-CE35725345F0}"/>
              </a:ext>
            </a:extLst>
          </p:cNvPr>
          <p:cNvSpPr>
            <a:spLocks noGrp="1"/>
          </p:cNvSpPr>
          <p:nvPr>
            <p:ph type="title"/>
          </p:nvPr>
        </p:nvSpPr>
        <p:spPr>
          <a:xfrm>
            <a:off x="1280286" y="280889"/>
            <a:ext cx="10308146" cy="267775"/>
          </a:xfrm>
        </p:spPr>
        <p:txBody>
          <a:bodyPr/>
          <a:lstStyle/>
          <a:p>
            <a:r>
              <a:rPr lang="lv-LV"/>
              <a:t>Bauskas novads</a:t>
            </a:r>
          </a:p>
        </p:txBody>
      </p:sp>
      <p:sp>
        <p:nvSpPr>
          <p:cNvPr id="43" name="Title 1">
            <a:extLst>
              <a:ext uri="{FF2B5EF4-FFF2-40B4-BE49-F238E27FC236}">
                <a16:creationId xmlns:a16="http://schemas.microsoft.com/office/drawing/2014/main" id="{FA577A32-92C2-4585-B4FB-7A9A6A772F92}"/>
              </a:ext>
            </a:extLst>
          </p:cNvPr>
          <p:cNvSpPr txBox="1">
            <a:spLocks/>
          </p:cNvSpPr>
          <p:nvPr/>
        </p:nvSpPr>
        <p:spPr>
          <a:xfrm>
            <a:off x="1280286" y="572443"/>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r>
              <a:rPr kumimoji="0" lang="lv-LV" sz="1600" b="1" i="0" u="none" strike="noStrike" kern="1200" cap="none" spc="0" normalizeH="0" baseline="0" noProof="0">
                <a:ln>
                  <a:noFill/>
                </a:ln>
                <a:solidFill>
                  <a:srgbClr val="2E2E38"/>
                </a:solidFill>
                <a:effectLst/>
                <a:uLnTx/>
                <a:uFillTx/>
              </a:rPr>
              <a:t> </a:t>
            </a:r>
          </a:p>
        </p:txBody>
      </p:sp>
      <p:sp>
        <p:nvSpPr>
          <p:cNvPr id="56" name="Freeform 43">
            <a:extLst>
              <a:ext uri="{FF2B5EF4-FFF2-40B4-BE49-F238E27FC236}">
                <a16:creationId xmlns:a16="http://schemas.microsoft.com/office/drawing/2014/main" id="{D5FD1395-4FF0-4AE1-AB4A-8622FAFF55E9}"/>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7" name="Freeform 30">
            <a:extLst>
              <a:ext uri="{FF2B5EF4-FFF2-40B4-BE49-F238E27FC236}">
                <a16:creationId xmlns:a16="http://schemas.microsoft.com/office/drawing/2014/main" id="{9B7E9042-7F89-4D2D-8794-1D46B34A0987}"/>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9" name="Rectangle 58">
            <a:extLst>
              <a:ext uri="{FF2B5EF4-FFF2-40B4-BE49-F238E27FC236}">
                <a16:creationId xmlns:a16="http://schemas.microsoft.com/office/drawing/2014/main" id="{A3FAF606-33C9-4047-B387-FF39DE6E6352}"/>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kumimoji="0" lang="ru-RU" sz="1800" b="1" i="0" u="none" strike="noStrike" kern="1200" cap="none" spc="0" normalizeH="0" baseline="0" noProof="0">
                <a:ln>
                  <a:noFill/>
                </a:ln>
                <a:solidFill>
                  <a:srgbClr val="000000"/>
                </a:solidFill>
                <a:effectLst/>
                <a:uLnTx/>
                <a:uFillTx/>
                <a:latin typeface="EYInterstate Light" panose="02000506000000020004" pitchFamily="2" charset="0"/>
              </a:rPr>
              <a:t>5</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2" name="Abgerundetes Rechteck 35">
            <a:extLst>
              <a:ext uri="{FF2B5EF4-FFF2-40B4-BE49-F238E27FC236}">
                <a16:creationId xmlns:a16="http://schemas.microsoft.com/office/drawing/2014/main" id="{C82F0EA4-AE7F-002A-D279-262E22719723}"/>
              </a:ext>
            </a:extLst>
          </p:cNvPr>
          <p:cNvSpPr/>
          <p:nvPr/>
        </p:nvSpPr>
        <p:spPr bwMode="gray">
          <a:xfrm>
            <a:off x="4325753" y="2397037"/>
            <a:ext cx="7262679" cy="2738382"/>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3" name="TextBox 2">
            <a:extLst>
              <a:ext uri="{FF2B5EF4-FFF2-40B4-BE49-F238E27FC236}">
                <a16:creationId xmlns:a16="http://schemas.microsoft.com/office/drawing/2014/main" id="{D882B932-D705-FFDA-5CBA-1BDA46C2AED2}"/>
              </a:ext>
            </a:extLst>
          </p:cNvPr>
          <p:cNvSpPr txBox="1"/>
          <p:nvPr/>
        </p:nvSpPr>
        <p:spPr>
          <a:xfrm>
            <a:off x="4972994" y="3639270"/>
            <a:ext cx="5858779" cy="415498"/>
          </a:xfrm>
          <a:prstGeom prst="rect">
            <a:avLst/>
          </a:prstGeom>
          <a:noFill/>
        </p:spPr>
        <p:txBody>
          <a:bodyPr wrap="square">
            <a:spAutoFit/>
          </a:bodyPr>
          <a:lstStyle/>
          <a:p>
            <a:pPr algn="just"/>
            <a:r>
              <a:rPr lang="lv-LV" sz="1050" dirty="0">
                <a:solidFill>
                  <a:schemeClr val="bg1"/>
                </a:solidFill>
              </a:rPr>
              <a:t>Bauskas novada pašvaldība nav sniegusi atbildi uz jautājumu par sniegto pakalpojumu mijiedarbību.</a:t>
            </a:r>
          </a:p>
        </p:txBody>
      </p:sp>
      <p:sp>
        <p:nvSpPr>
          <p:cNvPr id="25" name="Date Placeholder 10">
            <a:extLst>
              <a:ext uri="{FF2B5EF4-FFF2-40B4-BE49-F238E27FC236}">
                <a16:creationId xmlns:a16="http://schemas.microsoft.com/office/drawing/2014/main" id="{9B59A4E1-C5FE-43DE-AAA4-D02EE1C3DDCC}"/>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
        <p:nvSpPr>
          <p:cNvPr id="26" name="Rectangle 25">
            <a:extLst>
              <a:ext uri="{FF2B5EF4-FFF2-40B4-BE49-F238E27FC236}">
                <a16:creationId xmlns:a16="http://schemas.microsoft.com/office/drawing/2014/main" id="{289A4DCF-931C-4C6E-84AD-E7FE66BA24EB}"/>
              </a:ext>
            </a:extLst>
          </p:cNvPr>
          <p:cNvSpPr/>
          <p:nvPr/>
        </p:nvSpPr>
        <p:spPr>
          <a:xfrm>
            <a:off x="609912" y="2675955"/>
            <a:ext cx="4252423" cy="2189959"/>
          </a:xfrm>
          <a:prstGeom prst="rect">
            <a:avLst/>
          </a:prstGeom>
          <a:solidFill>
            <a:schemeClr val="tx1">
              <a:lumMod val="65000"/>
              <a:alpha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27" name="TextBox 26">
            <a:extLst>
              <a:ext uri="{FF2B5EF4-FFF2-40B4-BE49-F238E27FC236}">
                <a16:creationId xmlns:a16="http://schemas.microsoft.com/office/drawing/2014/main" id="{A557BF70-2F9E-4772-A1E8-4B3159C0EA34}"/>
              </a:ext>
            </a:extLst>
          </p:cNvPr>
          <p:cNvSpPr txBox="1"/>
          <p:nvPr/>
        </p:nvSpPr>
        <p:spPr>
          <a:xfrm>
            <a:off x="780807" y="2197653"/>
            <a:ext cx="3544946" cy="403187"/>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400" b="1" dirty="0">
                <a:solidFill>
                  <a:schemeClr val="bg1"/>
                </a:solidFill>
              </a:rPr>
              <a:t>Pagasta pārvaldes un VPVKAC sniegtie pakalpojumi</a:t>
            </a:r>
          </a:p>
        </p:txBody>
      </p:sp>
      <p:sp>
        <p:nvSpPr>
          <p:cNvPr id="28" name="TextBox 27">
            <a:extLst>
              <a:ext uri="{FF2B5EF4-FFF2-40B4-BE49-F238E27FC236}">
                <a16:creationId xmlns:a16="http://schemas.microsoft.com/office/drawing/2014/main" id="{C0CEAF13-E817-4861-9FE5-24FD3B32F967}"/>
              </a:ext>
            </a:extLst>
          </p:cNvPr>
          <p:cNvSpPr txBox="1"/>
          <p:nvPr/>
        </p:nvSpPr>
        <p:spPr>
          <a:xfrm>
            <a:off x="836244" y="2813454"/>
            <a:ext cx="1634743"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Jautājums pašvaldībai:</a:t>
            </a:r>
          </a:p>
        </p:txBody>
      </p:sp>
      <p:sp>
        <p:nvSpPr>
          <p:cNvPr id="30" name="TextBox 29">
            <a:extLst>
              <a:ext uri="{FF2B5EF4-FFF2-40B4-BE49-F238E27FC236}">
                <a16:creationId xmlns:a16="http://schemas.microsoft.com/office/drawing/2014/main" id="{6B4EC6AC-7A9D-4EF2-8D66-CB5AB6544CC6}"/>
              </a:ext>
            </a:extLst>
          </p:cNvPr>
          <p:cNvSpPr txBox="1"/>
          <p:nvPr/>
        </p:nvSpPr>
        <p:spPr>
          <a:xfrm>
            <a:off x="780807" y="3041530"/>
            <a:ext cx="3910632" cy="1754326"/>
          </a:xfrm>
          <a:prstGeom prst="rect">
            <a:avLst/>
          </a:prstGeom>
          <a:noFill/>
        </p:spPr>
        <p:txBody>
          <a:bodyPr wrap="square">
            <a:spAutoFit/>
          </a:bodyPr>
          <a:lstStyle/>
          <a:p>
            <a:pPr algn="just"/>
            <a:r>
              <a:rPr lang="lv-LV" sz="1200" dirty="0"/>
              <a:t>Mēs redzam, ka ir pilsētas/ciemi (piemēram, Iecava, Vecumnieki un Skaistkalne), kuros ir gan pagasta pārvaldes, gan VPVKAC. Vēlamies saprast kā mijiedarbojas šīs abas iestādes un vai nav pienākumu pārklāšanās?  Jo pakalpojumu sniegšanas kontekstā sanāk, ka arī KAC nodrošina iespēju iedzīvotājiem pieteikt pakalpojuma saņemšu - iesniegt iesniegumus, kuri tiek virzīti uz centrālo administrāciju, gluži tāpat kā pārvalžu pienākumi. </a:t>
            </a:r>
          </a:p>
        </p:txBody>
      </p:sp>
    </p:spTree>
    <p:extLst>
      <p:ext uri="{BB962C8B-B14F-4D97-AF65-F5344CB8AC3E}">
        <p14:creationId xmlns:p14="http://schemas.microsoft.com/office/powerpoint/2010/main" val="112586661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14148" y="6656851"/>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Lapa </a:t>
            </a:r>
            <a:fld id="{F1BC30E3-FFE5-4B91-AA19-87A149EBB9EE}" type="slidenum">
              <a:rPr kumimoji="0" lang="lv-LV" sz="800" b="0" i="0" u="none" strike="noStrike" kern="1200" cap="none" spc="0" normalizeH="0" baseline="0" noProof="0" smtClean="0">
                <a:ln>
                  <a:noFill/>
                </a:ln>
                <a:solidFill>
                  <a:srgbClr val="2E2E38"/>
                </a:solidFill>
                <a:effectLst/>
                <a:uLnTx/>
                <a:uFillTx/>
                <a:latin typeface="EYInterstate Light" panose="0200050600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55</a:t>
            </a:fld>
            <a:endParaRPr kumimoji="0" lang="lv-LV" sz="8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p:txBody>
      </p:sp>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280286" y="280889"/>
            <a:ext cx="10308146" cy="267775"/>
          </a:xfrm>
        </p:spPr>
        <p:txBody>
          <a:bodyPr/>
          <a:lstStyle/>
          <a:p>
            <a:r>
              <a:rPr lang="lv-LV"/>
              <a:t>Aizkraukles novads</a:t>
            </a: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280286" y="554128"/>
            <a:ext cx="4244460" cy="253024"/>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rPr>
              <a:t>Kopskats</a:t>
            </a:r>
          </a:p>
        </p:txBody>
      </p:sp>
      <p:sp>
        <p:nvSpPr>
          <p:cNvPr id="5" name="TextBox 4">
            <a:extLst>
              <a:ext uri="{FF2B5EF4-FFF2-40B4-BE49-F238E27FC236}">
                <a16:creationId xmlns:a16="http://schemas.microsoft.com/office/drawing/2014/main" id="{CEBC4680-AF6C-443F-BB2F-7DF9AF672CAD}"/>
              </a:ext>
            </a:extLst>
          </p:cNvPr>
          <p:cNvSpPr txBox="1"/>
          <p:nvPr/>
        </p:nvSpPr>
        <p:spPr>
          <a:xfrm>
            <a:off x="554031" y="2919513"/>
            <a:ext cx="1743660" cy="2696123"/>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kumimoji="0" sz="1200" b="0" i="0" u="none" strike="noStrike" cap="none" spc="0" normalizeH="0" baseline="0">
                <a:ln>
                  <a:noFill/>
                </a:ln>
                <a:solidFill>
                  <a:srgbClr val="2E2E38"/>
                </a:solidFill>
                <a:effectLst/>
                <a:uLnTx/>
                <a:uFillTx/>
                <a:latin typeface="EYInterstate Light"/>
              </a:defRPr>
            </a:lvl1pPr>
          </a:lstStyle>
          <a:p>
            <a:pPr marL="18000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Aizkraukles pagasta pakalpojumu centrs</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Jaunjelgavas apvienības pārvalde</a:t>
            </a:r>
          </a:p>
          <a:p>
            <a:pPr marL="180000">
              <a:defRPr/>
            </a:pPr>
            <a:r>
              <a:rPr kumimoji="0" lang="lv-LV"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Daudzeses pagasta pakalpojumu centrs</a:t>
            </a:r>
          </a:p>
          <a:p>
            <a:pPr marL="180000">
              <a:defRPr/>
            </a:pPr>
            <a:r>
              <a:rPr kumimoji="0" lang="lv-LV"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Seces pagasta pakalpojumu centrs</a:t>
            </a:r>
          </a:p>
          <a:p>
            <a:pPr marL="180000">
              <a:defRPr/>
            </a:pPr>
            <a:r>
              <a:rPr kumimoji="0" lang="lv-LV"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Sērenes pagasta pakalpojumu centrs</a:t>
            </a:r>
          </a:p>
          <a:p>
            <a:pPr marL="180000">
              <a:defRPr/>
            </a:pPr>
            <a:r>
              <a:rPr kumimoji="0" lang="lv-LV"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Staburaga pagasta pakalpojumu centrs</a:t>
            </a:r>
          </a:p>
          <a:p>
            <a:pPr marL="180000">
              <a:defRPr/>
            </a:pPr>
            <a:r>
              <a:rPr lang="lv-LV" dirty="0">
                <a:latin typeface="EYInterstate Light" panose="02000506000000020004" pitchFamily="2" charset="0"/>
              </a:rPr>
              <a:t>Sunākstes pagasta pakalpojumu centrs</a:t>
            </a:r>
            <a:endParaRPr kumimoji="0" lang="lv-LV"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p:txBody>
      </p:sp>
      <p:sp>
        <p:nvSpPr>
          <p:cNvPr id="37" name="TextBox 36">
            <a:extLst>
              <a:ext uri="{FF2B5EF4-FFF2-40B4-BE49-F238E27FC236}">
                <a16:creationId xmlns:a16="http://schemas.microsoft.com/office/drawing/2014/main" id="{433761C5-69C9-4DBD-871D-D05E05229256}"/>
              </a:ext>
            </a:extLst>
          </p:cNvPr>
          <p:cNvSpPr txBox="1"/>
          <p:nvPr/>
        </p:nvSpPr>
        <p:spPr>
          <a:xfrm>
            <a:off x="1285653" y="949851"/>
            <a:ext cx="5702372" cy="1685461"/>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Unikālie pakalpojumu veidi Aizkraukles novadā: </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36</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Apvienību un pagastu pārvalžu skaits</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 5</a:t>
            </a:r>
            <a:r>
              <a:rPr lang="lv-LV" sz="1400" dirty="0">
                <a:solidFill>
                  <a:srgbClr val="2E2E38"/>
                </a:solidFill>
                <a:latin typeface="EYInterstate Light" panose="02000506000000020004" pitchFamily="2" charset="0"/>
              </a:rPr>
              <a:t> </a:t>
            </a:r>
            <a:r>
              <a:rPr lang="lv-LV" sz="1100" i="1" dirty="0">
                <a:solidFill>
                  <a:srgbClr val="2E2E38"/>
                </a:solidFill>
                <a:latin typeface="EYInterstate Light" panose="02000506000000020004" pitchFamily="2" charset="0"/>
              </a:rPr>
              <a:t>(no tām 1 pagastu pārvalde; 14 apvienības pārvalžu struktūrvienības - pārvalžu pakalpojumi centri)</a:t>
            </a:r>
            <a:endParaRPr kumimoji="0" lang="lv-LV" sz="1100" b="0" i="1"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Unikālie pakalpojuma veidi pārvaldēs: </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0 </a:t>
            </a:r>
            <a:r>
              <a:rPr kumimoji="0" lang="lv-LV" sz="1050" b="0" i="1"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(nav norādīts neviens, bet tiek veikta apkopošana)</a:t>
            </a:r>
            <a:endParaRPr kumimoji="0" lang="lv-LV" sz="1400" b="0" i="1"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No tiem elektroniski pieejami: </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0 </a:t>
            </a: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Sniegto pakalpojumu skaits pagasta pārvaldēs: </a:t>
            </a:r>
            <a:r>
              <a:rPr kumimoji="0" lang="lv-LV" sz="1100" b="0" i="1"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pašvaldība neveic uzskaiti</a:t>
            </a:r>
            <a:endParaRPr kumimoji="0" lang="lv-LV" sz="1200" b="0" i="1"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p:txBody>
      </p:sp>
      <p:sp>
        <p:nvSpPr>
          <p:cNvPr id="38" name="Freeform 83">
            <a:extLst>
              <a:ext uri="{FF2B5EF4-FFF2-40B4-BE49-F238E27FC236}">
                <a16:creationId xmlns:a16="http://schemas.microsoft.com/office/drawing/2014/main" id="{F08E6ACE-FB50-4614-890E-0AF86CF03F28}"/>
              </a:ext>
            </a:extLst>
          </p:cNvPr>
          <p:cNvSpPr>
            <a:spLocks noChangeAspect="1" noEditPoints="1"/>
          </p:cNvSpPr>
          <p:nvPr/>
        </p:nvSpPr>
        <p:spPr bwMode="auto">
          <a:xfrm>
            <a:off x="1041329" y="1672050"/>
            <a:ext cx="394322" cy="574087"/>
          </a:xfrm>
          <a:custGeom>
            <a:avLst/>
            <a:gdLst>
              <a:gd name="T0" fmla="*/ 2147483647 w 3468"/>
              <a:gd name="T1" fmla="*/ 2147483647 h 4763"/>
              <a:gd name="T2" fmla="*/ 2147483647 w 3468"/>
              <a:gd name="T3" fmla="*/ 2147483647 h 4763"/>
              <a:gd name="T4" fmla="*/ 2147483647 w 3468"/>
              <a:gd name="T5" fmla="*/ 2147483647 h 4763"/>
              <a:gd name="T6" fmla="*/ 2147483647 w 3468"/>
              <a:gd name="T7" fmla="*/ 2147483647 h 4763"/>
              <a:gd name="T8" fmla="*/ 2147483647 w 3468"/>
              <a:gd name="T9" fmla="*/ 2147483647 h 4763"/>
              <a:gd name="T10" fmla="*/ 2147483647 w 3468"/>
              <a:gd name="T11" fmla="*/ 2147483647 h 4763"/>
              <a:gd name="T12" fmla="*/ 2147483647 w 3468"/>
              <a:gd name="T13" fmla="*/ 2147483647 h 4763"/>
              <a:gd name="T14" fmla="*/ 2147483647 w 3468"/>
              <a:gd name="T15" fmla="*/ 2147483647 h 4763"/>
              <a:gd name="T16" fmla="*/ 2147483647 w 3468"/>
              <a:gd name="T17" fmla="*/ 2147483647 h 4763"/>
              <a:gd name="T18" fmla="*/ 2147483647 w 3468"/>
              <a:gd name="T19" fmla="*/ 2147483647 h 4763"/>
              <a:gd name="T20" fmla="*/ 2147483647 w 3468"/>
              <a:gd name="T21" fmla="*/ 2147483647 h 4763"/>
              <a:gd name="T22" fmla="*/ 2147483647 w 3468"/>
              <a:gd name="T23" fmla="*/ 2147483647 h 4763"/>
              <a:gd name="T24" fmla="*/ 2147483647 w 3468"/>
              <a:gd name="T25" fmla="*/ 2147483647 h 4763"/>
              <a:gd name="T26" fmla="*/ 2147483647 w 3468"/>
              <a:gd name="T27" fmla="*/ 2147483647 h 4763"/>
              <a:gd name="T28" fmla="*/ 2147483647 w 3468"/>
              <a:gd name="T29" fmla="*/ 2147483647 h 4763"/>
              <a:gd name="T30" fmla="*/ 2147483647 w 3468"/>
              <a:gd name="T31" fmla="*/ 2147483647 h 4763"/>
              <a:gd name="T32" fmla="*/ 2147483647 w 3468"/>
              <a:gd name="T33" fmla="*/ 2147483647 h 4763"/>
              <a:gd name="T34" fmla="*/ 2147483647 w 3468"/>
              <a:gd name="T35" fmla="*/ 2147483647 h 4763"/>
              <a:gd name="T36" fmla="*/ 2147483647 w 3468"/>
              <a:gd name="T37" fmla="*/ 2147483647 h 4763"/>
              <a:gd name="T38" fmla="*/ 2147483647 w 3468"/>
              <a:gd name="T39" fmla="*/ 2147483647 h 4763"/>
              <a:gd name="T40" fmla="*/ 2147483647 w 3468"/>
              <a:gd name="T41" fmla="*/ 2147483647 h 4763"/>
              <a:gd name="T42" fmla="*/ 2147483647 w 3468"/>
              <a:gd name="T43" fmla="*/ 2147483647 h 4763"/>
              <a:gd name="T44" fmla="*/ 2147483647 w 3468"/>
              <a:gd name="T45" fmla="*/ 2147483647 h 4763"/>
              <a:gd name="T46" fmla="*/ 2147483647 w 3468"/>
              <a:gd name="T47" fmla="*/ 2147483647 h 4763"/>
              <a:gd name="T48" fmla="*/ 2147483647 w 3468"/>
              <a:gd name="T49" fmla="*/ 2147483647 h 4763"/>
              <a:gd name="T50" fmla="*/ 2147483647 w 3468"/>
              <a:gd name="T51" fmla="*/ 2147483647 h 4763"/>
              <a:gd name="T52" fmla="*/ 2147483647 w 3468"/>
              <a:gd name="T53" fmla="*/ 2147483647 h 4763"/>
              <a:gd name="T54" fmla="*/ 2147483647 w 3468"/>
              <a:gd name="T55" fmla="*/ 2147483647 h 4763"/>
              <a:gd name="T56" fmla="*/ 2147483647 w 3468"/>
              <a:gd name="T57" fmla="*/ 2147483647 h 4763"/>
              <a:gd name="T58" fmla="*/ 2147483647 w 3468"/>
              <a:gd name="T59" fmla="*/ 2147483647 h 4763"/>
              <a:gd name="T60" fmla="*/ 2147483647 w 3468"/>
              <a:gd name="T61" fmla="*/ 2147483647 h 4763"/>
              <a:gd name="T62" fmla="*/ 2147483647 w 3468"/>
              <a:gd name="T63" fmla="*/ 2147483647 h 4763"/>
              <a:gd name="T64" fmla="*/ 2147483647 w 3468"/>
              <a:gd name="T65" fmla="*/ 2147483647 h 4763"/>
              <a:gd name="T66" fmla="*/ 2147483647 w 3468"/>
              <a:gd name="T67" fmla="*/ 2147483647 h 4763"/>
              <a:gd name="T68" fmla="*/ 2147483647 w 3468"/>
              <a:gd name="T69" fmla="*/ 2147483647 h 4763"/>
              <a:gd name="T70" fmla="*/ 2147483647 w 3468"/>
              <a:gd name="T71" fmla="*/ 2147483647 h 4763"/>
              <a:gd name="T72" fmla="*/ 2147483647 w 3468"/>
              <a:gd name="T73" fmla="*/ 2147483647 h 4763"/>
              <a:gd name="T74" fmla="*/ 2147483647 w 3468"/>
              <a:gd name="T75" fmla="*/ 2147483647 h 4763"/>
              <a:gd name="T76" fmla="*/ 2147483647 w 3468"/>
              <a:gd name="T77" fmla="*/ 2147483647 h 4763"/>
              <a:gd name="T78" fmla="*/ 2147483647 w 3468"/>
              <a:gd name="T79" fmla="*/ 2147483647 h 4763"/>
              <a:gd name="T80" fmla="*/ 2147483647 w 3468"/>
              <a:gd name="T81" fmla="*/ 2147483647 h 4763"/>
              <a:gd name="T82" fmla="*/ 2147483647 w 3468"/>
              <a:gd name="T83" fmla="*/ 2147483647 h 4763"/>
              <a:gd name="T84" fmla="*/ 2147483647 w 3468"/>
              <a:gd name="T85" fmla="*/ 2147483647 h 4763"/>
              <a:gd name="T86" fmla="*/ 2147483647 w 3468"/>
              <a:gd name="T87" fmla="*/ 2147483647 h 4763"/>
              <a:gd name="T88" fmla="*/ 2147483647 w 3468"/>
              <a:gd name="T89" fmla="*/ 2147483647 h 4763"/>
              <a:gd name="T90" fmla="*/ 2147483647 w 3468"/>
              <a:gd name="T91" fmla="*/ 2147483647 h 4763"/>
              <a:gd name="T92" fmla="*/ 2147483647 w 3468"/>
              <a:gd name="T93" fmla="*/ 2147483647 h 4763"/>
              <a:gd name="T94" fmla="*/ 2147483647 w 3468"/>
              <a:gd name="T95" fmla="*/ 2147483647 h 4763"/>
              <a:gd name="T96" fmla="*/ 2147483647 w 3468"/>
              <a:gd name="T97" fmla="*/ 2147483647 h 4763"/>
              <a:gd name="T98" fmla="*/ 2147483647 w 3468"/>
              <a:gd name="T99" fmla="*/ 2147483647 h 4763"/>
              <a:gd name="T100" fmla="*/ 2147483647 w 3468"/>
              <a:gd name="T101" fmla="*/ 2147483647 h 4763"/>
              <a:gd name="T102" fmla="*/ 2147483647 w 3468"/>
              <a:gd name="T103" fmla="*/ 2147483647 h 4763"/>
              <a:gd name="T104" fmla="*/ 2147483647 w 3468"/>
              <a:gd name="T105" fmla="*/ 2147483647 h 4763"/>
              <a:gd name="T106" fmla="*/ 2147483647 w 3468"/>
              <a:gd name="T107" fmla="*/ 2147483647 h 4763"/>
              <a:gd name="T108" fmla="*/ 2147483647 w 3468"/>
              <a:gd name="T109" fmla="*/ 2147483647 h 4763"/>
              <a:gd name="T110" fmla="*/ 2147483647 w 3468"/>
              <a:gd name="T111" fmla="*/ 2147483647 h 4763"/>
              <a:gd name="T112" fmla="*/ 2147483647 w 3468"/>
              <a:gd name="T113" fmla="*/ 2147483647 h 4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68"/>
              <a:gd name="T172" fmla="*/ 0 h 4763"/>
              <a:gd name="T173" fmla="*/ 3468 w 3468"/>
              <a:gd name="T174" fmla="*/ 4763 h 4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68" h="4763">
                <a:moveTo>
                  <a:pt x="3467" y="2391"/>
                </a:moveTo>
                <a:lnTo>
                  <a:pt x="3350" y="1534"/>
                </a:lnTo>
                <a:lnTo>
                  <a:pt x="3349" y="1527"/>
                </a:lnTo>
                <a:lnTo>
                  <a:pt x="3346" y="1519"/>
                </a:lnTo>
                <a:lnTo>
                  <a:pt x="3342" y="1513"/>
                </a:lnTo>
                <a:lnTo>
                  <a:pt x="3336" y="1506"/>
                </a:lnTo>
                <a:lnTo>
                  <a:pt x="3122" y="1305"/>
                </a:lnTo>
                <a:lnTo>
                  <a:pt x="3185" y="1229"/>
                </a:lnTo>
                <a:lnTo>
                  <a:pt x="3189" y="1221"/>
                </a:lnTo>
                <a:lnTo>
                  <a:pt x="3193" y="1215"/>
                </a:lnTo>
                <a:lnTo>
                  <a:pt x="3194" y="1207"/>
                </a:lnTo>
                <a:lnTo>
                  <a:pt x="3194" y="1200"/>
                </a:lnTo>
                <a:lnTo>
                  <a:pt x="3198" y="839"/>
                </a:lnTo>
                <a:lnTo>
                  <a:pt x="3198" y="832"/>
                </a:lnTo>
                <a:lnTo>
                  <a:pt x="3197" y="824"/>
                </a:lnTo>
                <a:lnTo>
                  <a:pt x="3194" y="818"/>
                </a:lnTo>
                <a:lnTo>
                  <a:pt x="3192" y="813"/>
                </a:lnTo>
                <a:lnTo>
                  <a:pt x="3188" y="808"/>
                </a:lnTo>
                <a:lnTo>
                  <a:pt x="3183" y="804"/>
                </a:lnTo>
                <a:lnTo>
                  <a:pt x="3178" y="800"/>
                </a:lnTo>
                <a:lnTo>
                  <a:pt x="3171" y="798"/>
                </a:lnTo>
                <a:lnTo>
                  <a:pt x="2970" y="704"/>
                </a:lnTo>
                <a:lnTo>
                  <a:pt x="2965" y="568"/>
                </a:lnTo>
                <a:lnTo>
                  <a:pt x="2964" y="562"/>
                </a:lnTo>
                <a:lnTo>
                  <a:pt x="2963" y="555"/>
                </a:lnTo>
                <a:lnTo>
                  <a:pt x="2960" y="550"/>
                </a:lnTo>
                <a:lnTo>
                  <a:pt x="2958" y="545"/>
                </a:lnTo>
                <a:lnTo>
                  <a:pt x="2952" y="536"/>
                </a:lnTo>
                <a:lnTo>
                  <a:pt x="2943" y="530"/>
                </a:lnTo>
                <a:lnTo>
                  <a:pt x="2518" y="269"/>
                </a:lnTo>
                <a:lnTo>
                  <a:pt x="2512" y="265"/>
                </a:lnTo>
                <a:lnTo>
                  <a:pt x="2503" y="264"/>
                </a:lnTo>
                <a:lnTo>
                  <a:pt x="2495" y="263"/>
                </a:lnTo>
                <a:lnTo>
                  <a:pt x="2487" y="263"/>
                </a:lnTo>
                <a:lnTo>
                  <a:pt x="2479" y="265"/>
                </a:lnTo>
                <a:lnTo>
                  <a:pt x="2472" y="269"/>
                </a:lnTo>
                <a:lnTo>
                  <a:pt x="2464" y="274"/>
                </a:lnTo>
                <a:lnTo>
                  <a:pt x="2458" y="280"/>
                </a:lnTo>
                <a:lnTo>
                  <a:pt x="2304" y="482"/>
                </a:lnTo>
                <a:lnTo>
                  <a:pt x="2166" y="485"/>
                </a:lnTo>
                <a:lnTo>
                  <a:pt x="2160" y="486"/>
                </a:lnTo>
                <a:lnTo>
                  <a:pt x="2154" y="487"/>
                </a:lnTo>
                <a:lnTo>
                  <a:pt x="2147" y="490"/>
                </a:lnTo>
                <a:lnTo>
                  <a:pt x="2142" y="493"/>
                </a:lnTo>
                <a:lnTo>
                  <a:pt x="2135" y="500"/>
                </a:lnTo>
                <a:lnTo>
                  <a:pt x="2129" y="508"/>
                </a:lnTo>
                <a:lnTo>
                  <a:pt x="2078" y="594"/>
                </a:lnTo>
                <a:lnTo>
                  <a:pt x="1955" y="593"/>
                </a:lnTo>
                <a:lnTo>
                  <a:pt x="1961" y="578"/>
                </a:lnTo>
                <a:lnTo>
                  <a:pt x="1989" y="388"/>
                </a:lnTo>
                <a:lnTo>
                  <a:pt x="1989" y="381"/>
                </a:lnTo>
                <a:lnTo>
                  <a:pt x="1988" y="372"/>
                </a:lnTo>
                <a:lnTo>
                  <a:pt x="1984" y="363"/>
                </a:lnTo>
                <a:lnTo>
                  <a:pt x="1979" y="354"/>
                </a:lnTo>
                <a:lnTo>
                  <a:pt x="1971" y="348"/>
                </a:lnTo>
                <a:lnTo>
                  <a:pt x="1964" y="342"/>
                </a:lnTo>
                <a:lnTo>
                  <a:pt x="1955" y="338"/>
                </a:lnTo>
                <a:lnTo>
                  <a:pt x="1945" y="337"/>
                </a:lnTo>
                <a:lnTo>
                  <a:pt x="1762" y="334"/>
                </a:lnTo>
                <a:lnTo>
                  <a:pt x="1494" y="34"/>
                </a:lnTo>
                <a:lnTo>
                  <a:pt x="1489" y="29"/>
                </a:lnTo>
                <a:lnTo>
                  <a:pt x="1483" y="25"/>
                </a:lnTo>
                <a:lnTo>
                  <a:pt x="1476" y="21"/>
                </a:lnTo>
                <a:lnTo>
                  <a:pt x="1469" y="19"/>
                </a:lnTo>
                <a:lnTo>
                  <a:pt x="1461" y="19"/>
                </a:lnTo>
                <a:lnTo>
                  <a:pt x="1454" y="19"/>
                </a:lnTo>
                <a:lnTo>
                  <a:pt x="1446" y="20"/>
                </a:lnTo>
                <a:lnTo>
                  <a:pt x="1439" y="24"/>
                </a:lnTo>
                <a:lnTo>
                  <a:pt x="1312" y="89"/>
                </a:lnTo>
                <a:lnTo>
                  <a:pt x="1128" y="4"/>
                </a:lnTo>
                <a:lnTo>
                  <a:pt x="1123" y="1"/>
                </a:lnTo>
                <a:lnTo>
                  <a:pt x="1118" y="1"/>
                </a:lnTo>
                <a:lnTo>
                  <a:pt x="1107" y="0"/>
                </a:lnTo>
                <a:lnTo>
                  <a:pt x="1097" y="3"/>
                </a:lnTo>
                <a:lnTo>
                  <a:pt x="1087" y="8"/>
                </a:lnTo>
                <a:lnTo>
                  <a:pt x="1078" y="14"/>
                </a:lnTo>
                <a:lnTo>
                  <a:pt x="1071" y="21"/>
                </a:lnTo>
                <a:lnTo>
                  <a:pt x="1066" y="30"/>
                </a:lnTo>
                <a:lnTo>
                  <a:pt x="1064" y="35"/>
                </a:lnTo>
                <a:lnTo>
                  <a:pt x="1063" y="40"/>
                </a:lnTo>
                <a:lnTo>
                  <a:pt x="1029" y="383"/>
                </a:lnTo>
                <a:lnTo>
                  <a:pt x="1033" y="408"/>
                </a:lnTo>
                <a:lnTo>
                  <a:pt x="1142" y="652"/>
                </a:lnTo>
                <a:lnTo>
                  <a:pt x="962" y="829"/>
                </a:lnTo>
                <a:lnTo>
                  <a:pt x="866" y="692"/>
                </a:lnTo>
                <a:lnTo>
                  <a:pt x="862" y="686"/>
                </a:lnTo>
                <a:lnTo>
                  <a:pt x="857" y="682"/>
                </a:lnTo>
                <a:lnTo>
                  <a:pt x="851" y="678"/>
                </a:lnTo>
                <a:lnTo>
                  <a:pt x="844" y="675"/>
                </a:lnTo>
                <a:lnTo>
                  <a:pt x="838" y="673"/>
                </a:lnTo>
                <a:lnTo>
                  <a:pt x="831" y="672"/>
                </a:lnTo>
                <a:lnTo>
                  <a:pt x="823" y="673"/>
                </a:lnTo>
                <a:lnTo>
                  <a:pt x="815" y="675"/>
                </a:lnTo>
                <a:lnTo>
                  <a:pt x="440" y="788"/>
                </a:lnTo>
                <a:lnTo>
                  <a:pt x="430" y="793"/>
                </a:lnTo>
                <a:lnTo>
                  <a:pt x="421" y="799"/>
                </a:lnTo>
                <a:lnTo>
                  <a:pt x="415" y="807"/>
                </a:lnTo>
                <a:lnTo>
                  <a:pt x="411" y="817"/>
                </a:lnTo>
                <a:lnTo>
                  <a:pt x="408" y="827"/>
                </a:lnTo>
                <a:lnTo>
                  <a:pt x="408" y="837"/>
                </a:lnTo>
                <a:lnTo>
                  <a:pt x="411" y="847"/>
                </a:lnTo>
                <a:lnTo>
                  <a:pt x="415" y="857"/>
                </a:lnTo>
                <a:lnTo>
                  <a:pt x="532" y="1029"/>
                </a:lnTo>
                <a:lnTo>
                  <a:pt x="356" y="1738"/>
                </a:lnTo>
                <a:lnTo>
                  <a:pt x="38" y="1797"/>
                </a:lnTo>
                <a:lnTo>
                  <a:pt x="28" y="1799"/>
                </a:lnTo>
                <a:lnTo>
                  <a:pt x="20" y="1804"/>
                </a:lnTo>
                <a:lnTo>
                  <a:pt x="13" y="1810"/>
                </a:lnTo>
                <a:lnTo>
                  <a:pt x="8" y="1818"/>
                </a:lnTo>
                <a:lnTo>
                  <a:pt x="3" y="1826"/>
                </a:lnTo>
                <a:lnTo>
                  <a:pt x="1" y="1834"/>
                </a:lnTo>
                <a:lnTo>
                  <a:pt x="0" y="1844"/>
                </a:lnTo>
                <a:lnTo>
                  <a:pt x="1" y="1853"/>
                </a:lnTo>
                <a:lnTo>
                  <a:pt x="77" y="2116"/>
                </a:lnTo>
                <a:lnTo>
                  <a:pt x="26" y="2352"/>
                </a:lnTo>
                <a:lnTo>
                  <a:pt x="25" y="2370"/>
                </a:lnTo>
                <a:lnTo>
                  <a:pt x="80" y="2780"/>
                </a:lnTo>
                <a:lnTo>
                  <a:pt x="21" y="2877"/>
                </a:lnTo>
                <a:lnTo>
                  <a:pt x="16" y="2886"/>
                </a:lnTo>
                <a:lnTo>
                  <a:pt x="15" y="2895"/>
                </a:lnTo>
                <a:lnTo>
                  <a:pt x="15" y="2906"/>
                </a:lnTo>
                <a:lnTo>
                  <a:pt x="18" y="2916"/>
                </a:lnTo>
                <a:lnTo>
                  <a:pt x="122" y="3198"/>
                </a:lnTo>
                <a:lnTo>
                  <a:pt x="79" y="3378"/>
                </a:lnTo>
                <a:lnTo>
                  <a:pt x="78" y="3386"/>
                </a:lnTo>
                <a:lnTo>
                  <a:pt x="78" y="3394"/>
                </a:lnTo>
                <a:lnTo>
                  <a:pt x="79" y="3401"/>
                </a:lnTo>
                <a:lnTo>
                  <a:pt x="82" y="3407"/>
                </a:lnTo>
                <a:lnTo>
                  <a:pt x="85" y="3414"/>
                </a:lnTo>
                <a:lnTo>
                  <a:pt x="90" y="3420"/>
                </a:lnTo>
                <a:lnTo>
                  <a:pt x="95" y="3425"/>
                </a:lnTo>
                <a:lnTo>
                  <a:pt x="103" y="3430"/>
                </a:lnTo>
                <a:lnTo>
                  <a:pt x="378" y="3574"/>
                </a:lnTo>
                <a:lnTo>
                  <a:pt x="388" y="3578"/>
                </a:lnTo>
                <a:lnTo>
                  <a:pt x="676" y="3660"/>
                </a:lnTo>
                <a:lnTo>
                  <a:pt x="462" y="4117"/>
                </a:lnTo>
                <a:lnTo>
                  <a:pt x="457" y="4137"/>
                </a:lnTo>
                <a:lnTo>
                  <a:pt x="454" y="4480"/>
                </a:lnTo>
                <a:lnTo>
                  <a:pt x="455" y="4490"/>
                </a:lnTo>
                <a:lnTo>
                  <a:pt x="457" y="4499"/>
                </a:lnTo>
                <a:lnTo>
                  <a:pt x="461" y="4507"/>
                </a:lnTo>
                <a:lnTo>
                  <a:pt x="467" y="4513"/>
                </a:lnTo>
                <a:lnTo>
                  <a:pt x="474" y="4519"/>
                </a:lnTo>
                <a:lnTo>
                  <a:pt x="481" y="4523"/>
                </a:lnTo>
                <a:lnTo>
                  <a:pt x="490" y="4526"/>
                </a:lnTo>
                <a:lnTo>
                  <a:pt x="499" y="4527"/>
                </a:lnTo>
                <a:lnTo>
                  <a:pt x="832" y="4529"/>
                </a:lnTo>
                <a:lnTo>
                  <a:pt x="841" y="4529"/>
                </a:lnTo>
                <a:lnTo>
                  <a:pt x="848" y="4527"/>
                </a:lnTo>
                <a:lnTo>
                  <a:pt x="856" y="4524"/>
                </a:lnTo>
                <a:lnTo>
                  <a:pt x="862" y="4519"/>
                </a:lnTo>
                <a:lnTo>
                  <a:pt x="868" y="4514"/>
                </a:lnTo>
                <a:lnTo>
                  <a:pt x="872" y="4507"/>
                </a:lnTo>
                <a:lnTo>
                  <a:pt x="876" y="4499"/>
                </a:lnTo>
                <a:lnTo>
                  <a:pt x="877" y="4490"/>
                </a:lnTo>
                <a:lnTo>
                  <a:pt x="887" y="4421"/>
                </a:lnTo>
                <a:lnTo>
                  <a:pt x="1355" y="4548"/>
                </a:lnTo>
                <a:lnTo>
                  <a:pt x="1504" y="4745"/>
                </a:lnTo>
                <a:lnTo>
                  <a:pt x="1510" y="4750"/>
                </a:lnTo>
                <a:lnTo>
                  <a:pt x="1517" y="4755"/>
                </a:lnTo>
                <a:lnTo>
                  <a:pt x="1524" y="4759"/>
                </a:lnTo>
                <a:lnTo>
                  <a:pt x="1532" y="4762"/>
                </a:lnTo>
                <a:lnTo>
                  <a:pt x="1540" y="4763"/>
                </a:lnTo>
                <a:lnTo>
                  <a:pt x="1548" y="4762"/>
                </a:lnTo>
                <a:lnTo>
                  <a:pt x="1557" y="4760"/>
                </a:lnTo>
                <a:lnTo>
                  <a:pt x="1564" y="4757"/>
                </a:lnTo>
                <a:lnTo>
                  <a:pt x="1659" y="4700"/>
                </a:lnTo>
                <a:lnTo>
                  <a:pt x="2356" y="4524"/>
                </a:lnTo>
                <a:lnTo>
                  <a:pt x="2666" y="4640"/>
                </a:lnTo>
                <a:lnTo>
                  <a:pt x="2671" y="4641"/>
                </a:lnTo>
                <a:lnTo>
                  <a:pt x="2678" y="4642"/>
                </a:lnTo>
                <a:lnTo>
                  <a:pt x="2683" y="4641"/>
                </a:lnTo>
                <a:lnTo>
                  <a:pt x="2689" y="4640"/>
                </a:lnTo>
                <a:lnTo>
                  <a:pt x="2695" y="4639"/>
                </a:lnTo>
                <a:lnTo>
                  <a:pt x="2700" y="4635"/>
                </a:lnTo>
                <a:lnTo>
                  <a:pt x="2710" y="4627"/>
                </a:lnTo>
                <a:lnTo>
                  <a:pt x="2718" y="4619"/>
                </a:lnTo>
                <a:lnTo>
                  <a:pt x="2724" y="4608"/>
                </a:lnTo>
                <a:lnTo>
                  <a:pt x="2725" y="4602"/>
                </a:lnTo>
                <a:lnTo>
                  <a:pt x="2727" y="4597"/>
                </a:lnTo>
                <a:lnTo>
                  <a:pt x="2727" y="4591"/>
                </a:lnTo>
                <a:lnTo>
                  <a:pt x="2725" y="4586"/>
                </a:lnTo>
                <a:lnTo>
                  <a:pt x="2634" y="4229"/>
                </a:lnTo>
                <a:lnTo>
                  <a:pt x="2772" y="4176"/>
                </a:lnTo>
                <a:lnTo>
                  <a:pt x="2779" y="4172"/>
                </a:lnTo>
                <a:lnTo>
                  <a:pt x="2784" y="4169"/>
                </a:lnTo>
                <a:lnTo>
                  <a:pt x="2789" y="4165"/>
                </a:lnTo>
                <a:lnTo>
                  <a:pt x="2795" y="4159"/>
                </a:lnTo>
                <a:lnTo>
                  <a:pt x="3032" y="3801"/>
                </a:lnTo>
                <a:lnTo>
                  <a:pt x="3036" y="3793"/>
                </a:lnTo>
                <a:lnTo>
                  <a:pt x="3040" y="3786"/>
                </a:lnTo>
                <a:lnTo>
                  <a:pt x="3041" y="3779"/>
                </a:lnTo>
                <a:lnTo>
                  <a:pt x="3041" y="3772"/>
                </a:lnTo>
                <a:lnTo>
                  <a:pt x="3040" y="3764"/>
                </a:lnTo>
                <a:lnTo>
                  <a:pt x="3037" y="3758"/>
                </a:lnTo>
                <a:lnTo>
                  <a:pt x="3032" y="3750"/>
                </a:lnTo>
                <a:lnTo>
                  <a:pt x="3026" y="3743"/>
                </a:lnTo>
                <a:lnTo>
                  <a:pt x="2504" y="3239"/>
                </a:lnTo>
                <a:lnTo>
                  <a:pt x="2514" y="3193"/>
                </a:lnTo>
                <a:lnTo>
                  <a:pt x="2514" y="3181"/>
                </a:lnTo>
                <a:lnTo>
                  <a:pt x="2513" y="3170"/>
                </a:lnTo>
                <a:lnTo>
                  <a:pt x="2511" y="3165"/>
                </a:lnTo>
                <a:lnTo>
                  <a:pt x="2508" y="3160"/>
                </a:lnTo>
                <a:lnTo>
                  <a:pt x="2504" y="3155"/>
                </a:lnTo>
                <a:lnTo>
                  <a:pt x="2500" y="3150"/>
                </a:lnTo>
                <a:lnTo>
                  <a:pt x="2371" y="3032"/>
                </a:lnTo>
                <a:lnTo>
                  <a:pt x="2419" y="2994"/>
                </a:lnTo>
                <a:lnTo>
                  <a:pt x="2424" y="2937"/>
                </a:lnTo>
                <a:lnTo>
                  <a:pt x="3126" y="2540"/>
                </a:lnTo>
                <a:lnTo>
                  <a:pt x="3136" y="2533"/>
                </a:lnTo>
                <a:lnTo>
                  <a:pt x="3143" y="2525"/>
                </a:lnTo>
                <a:lnTo>
                  <a:pt x="3146" y="2517"/>
                </a:lnTo>
                <a:lnTo>
                  <a:pt x="3149" y="2507"/>
                </a:lnTo>
                <a:lnTo>
                  <a:pt x="3151" y="2485"/>
                </a:lnTo>
                <a:lnTo>
                  <a:pt x="3330" y="2563"/>
                </a:lnTo>
                <a:lnTo>
                  <a:pt x="3337" y="2566"/>
                </a:lnTo>
                <a:lnTo>
                  <a:pt x="3345" y="2567"/>
                </a:lnTo>
                <a:lnTo>
                  <a:pt x="3354" y="2566"/>
                </a:lnTo>
                <a:lnTo>
                  <a:pt x="3361" y="2564"/>
                </a:lnTo>
                <a:lnTo>
                  <a:pt x="3369" y="2562"/>
                </a:lnTo>
                <a:lnTo>
                  <a:pt x="3376" y="2557"/>
                </a:lnTo>
                <a:lnTo>
                  <a:pt x="3383" y="2552"/>
                </a:lnTo>
                <a:lnTo>
                  <a:pt x="3388" y="2544"/>
                </a:lnTo>
                <a:lnTo>
                  <a:pt x="3460" y="2421"/>
                </a:lnTo>
                <a:lnTo>
                  <a:pt x="3464" y="2414"/>
                </a:lnTo>
                <a:lnTo>
                  <a:pt x="3467" y="2406"/>
                </a:lnTo>
                <a:lnTo>
                  <a:pt x="3468" y="2398"/>
                </a:lnTo>
                <a:lnTo>
                  <a:pt x="3467" y="2391"/>
                </a:lnTo>
                <a:close/>
                <a:moveTo>
                  <a:pt x="3326" y="2450"/>
                </a:moveTo>
                <a:lnTo>
                  <a:pt x="3136" y="2368"/>
                </a:lnTo>
                <a:lnTo>
                  <a:pt x="3131" y="2366"/>
                </a:lnTo>
                <a:lnTo>
                  <a:pt x="3125" y="2365"/>
                </a:lnTo>
                <a:lnTo>
                  <a:pt x="3114" y="2365"/>
                </a:lnTo>
                <a:lnTo>
                  <a:pt x="3101" y="2367"/>
                </a:lnTo>
                <a:lnTo>
                  <a:pt x="3089" y="2372"/>
                </a:lnTo>
                <a:lnTo>
                  <a:pt x="3078" y="2380"/>
                </a:lnTo>
                <a:lnTo>
                  <a:pt x="3070" y="2388"/>
                </a:lnTo>
                <a:lnTo>
                  <a:pt x="3066" y="2393"/>
                </a:lnTo>
                <a:lnTo>
                  <a:pt x="3062" y="2398"/>
                </a:lnTo>
                <a:lnTo>
                  <a:pt x="3060" y="2405"/>
                </a:lnTo>
                <a:lnTo>
                  <a:pt x="3058" y="2411"/>
                </a:lnTo>
                <a:lnTo>
                  <a:pt x="3052" y="2465"/>
                </a:lnTo>
                <a:lnTo>
                  <a:pt x="2356" y="2860"/>
                </a:lnTo>
                <a:lnTo>
                  <a:pt x="2351" y="2863"/>
                </a:lnTo>
                <a:lnTo>
                  <a:pt x="2346" y="2867"/>
                </a:lnTo>
                <a:lnTo>
                  <a:pt x="2337" y="2876"/>
                </a:lnTo>
                <a:lnTo>
                  <a:pt x="2332" y="2886"/>
                </a:lnTo>
                <a:lnTo>
                  <a:pt x="2330" y="2896"/>
                </a:lnTo>
                <a:lnTo>
                  <a:pt x="2321" y="2940"/>
                </a:lnTo>
                <a:lnTo>
                  <a:pt x="2264" y="2966"/>
                </a:lnTo>
                <a:lnTo>
                  <a:pt x="2258" y="2970"/>
                </a:lnTo>
                <a:lnTo>
                  <a:pt x="2253" y="2975"/>
                </a:lnTo>
                <a:lnTo>
                  <a:pt x="2248" y="2980"/>
                </a:lnTo>
                <a:lnTo>
                  <a:pt x="2244" y="2985"/>
                </a:lnTo>
                <a:lnTo>
                  <a:pt x="2242" y="2991"/>
                </a:lnTo>
                <a:lnTo>
                  <a:pt x="2239" y="2998"/>
                </a:lnTo>
                <a:lnTo>
                  <a:pt x="2237" y="3012"/>
                </a:lnTo>
                <a:lnTo>
                  <a:pt x="2237" y="3025"/>
                </a:lnTo>
                <a:lnTo>
                  <a:pt x="2239" y="3038"/>
                </a:lnTo>
                <a:lnTo>
                  <a:pt x="2244" y="3049"/>
                </a:lnTo>
                <a:lnTo>
                  <a:pt x="2247" y="3054"/>
                </a:lnTo>
                <a:lnTo>
                  <a:pt x="2250" y="3058"/>
                </a:lnTo>
                <a:lnTo>
                  <a:pt x="2409" y="3204"/>
                </a:lnTo>
                <a:lnTo>
                  <a:pt x="2400" y="3244"/>
                </a:lnTo>
                <a:lnTo>
                  <a:pt x="2399" y="3255"/>
                </a:lnTo>
                <a:lnTo>
                  <a:pt x="2400" y="3262"/>
                </a:lnTo>
                <a:lnTo>
                  <a:pt x="2401" y="3269"/>
                </a:lnTo>
                <a:lnTo>
                  <a:pt x="2402" y="3275"/>
                </a:lnTo>
                <a:lnTo>
                  <a:pt x="2406" y="3282"/>
                </a:lnTo>
                <a:lnTo>
                  <a:pt x="2410" y="3288"/>
                </a:lnTo>
                <a:lnTo>
                  <a:pt x="2416" y="3294"/>
                </a:lnTo>
                <a:lnTo>
                  <a:pt x="2921" y="3783"/>
                </a:lnTo>
                <a:lnTo>
                  <a:pt x="2719" y="4088"/>
                </a:lnTo>
                <a:lnTo>
                  <a:pt x="2560" y="4149"/>
                </a:lnTo>
                <a:lnTo>
                  <a:pt x="2551" y="4152"/>
                </a:lnTo>
                <a:lnTo>
                  <a:pt x="2543" y="4159"/>
                </a:lnTo>
                <a:lnTo>
                  <a:pt x="2536" y="4165"/>
                </a:lnTo>
                <a:lnTo>
                  <a:pt x="2531" y="4174"/>
                </a:lnTo>
                <a:lnTo>
                  <a:pt x="2526" y="4183"/>
                </a:lnTo>
                <a:lnTo>
                  <a:pt x="2523" y="4193"/>
                </a:lnTo>
                <a:lnTo>
                  <a:pt x="2523" y="4204"/>
                </a:lnTo>
                <a:lnTo>
                  <a:pt x="2524" y="4215"/>
                </a:lnTo>
                <a:lnTo>
                  <a:pt x="2601" y="4508"/>
                </a:lnTo>
                <a:lnTo>
                  <a:pt x="2379" y="4425"/>
                </a:lnTo>
                <a:lnTo>
                  <a:pt x="2370" y="4423"/>
                </a:lnTo>
                <a:lnTo>
                  <a:pt x="2362" y="4421"/>
                </a:lnTo>
                <a:lnTo>
                  <a:pt x="2353" y="4421"/>
                </a:lnTo>
                <a:lnTo>
                  <a:pt x="2346" y="4423"/>
                </a:lnTo>
                <a:lnTo>
                  <a:pt x="1627" y="4603"/>
                </a:lnTo>
                <a:lnTo>
                  <a:pt x="1612" y="4610"/>
                </a:lnTo>
                <a:lnTo>
                  <a:pt x="1554" y="4644"/>
                </a:lnTo>
                <a:lnTo>
                  <a:pt x="1425" y="4475"/>
                </a:lnTo>
                <a:lnTo>
                  <a:pt x="1396" y="4455"/>
                </a:lnTo>
                <a:lnTo>
                  <a:pt x="864" y="4309"/>
                </a:lnTo>
                <a:lnTo>
                  <a:pt x="853" y="4307"/>
                </a:lnTo>
                <a:lnTo>
                  <a:pt x="842" y="4307"/>
                </a:lnTo>
                <a:lnTo>
                  <a:pt x="831" y="4308"/>
                </a:lnTo>
                <a:lnTo>
                  <a:pt x="821" y="4312"/>
                </a:lnTo>
                <a:lnTo>
                  <a:pt x="812" y="4318"/>
                </a:lnTo>
                <a:lnTo>
                  <a:pt x="808" y="4323"/>
                </a:lnTo>
                <a:lnTo>
                  <a:pt x="804" y="4328"/>
                </a:lnTo>
                <a:lnTo>
                  <a:pt x="802" y="4333"/>
                </a:lnTo>
                <a:lnTo>
                  <a:pt x="799" y="4340"/>
                </a:lnTo>
                <a:lnTo>
                  <a:pt x="795" y="4355"/>
                </a:lnTo>
                <a:lnTo>
                  <a:pt x="784" y="4428"/>
                </a:lnTo>
                <a:lnTo>
                  <a:pt x="555" y="4425"/>
                </a:lnTo>
                <a:lnTo>
                  <a:pt x="558" y="4150"/>
                </a:lnTo>
                <a:lnTo>
                  <a:pt x="790" y="3654"/>
                </a:lnTo>
                <a:lnTo>
                  <a:pt x="793" y="3649"/>
                </a:lnTo>
                <a:lnTo>
                  <a:pt x="794" y="3642"/>
                </a:lnTo>
                <a:lnTo>
                  <a:pt x="795" y="3630"/>
                </a:lnTo>
                <a:lnTo>
                  <a:pt x="793" y="3618"/>
                </a:lnTo>
                <a:lnTo>
                  <a:pt x="789" y="3607"/>
                </a:lnTo>
                <a:lnTo>
                  <a:pt x="783" y="3597"/>
                </a:lnTo>
                <a:lnTo>
                  <a:pt x="774" y="3588"/>
                </a:lnTo>
                <a:lnTo>
                  <a:pt x="765" y="3581"/>
                </a:lnTo>
                <a:lnTo>
                  <a:pt x="755" y="3577"/>
                </a:lnTo>
                <a:lnTo>
                  <a:pt x="421" y="3483"/>
                </a:lnTo>
                <a:lnTo>
                  <a:pt x="187" y="3360"/>
                </a:lnTo>
                <a:lnTo>
                  <a:pt x="224" y="3208"/>
                </a:lnTo>
                <a:lnTo>
                  <a:pt x="225" y="3199"/>
                </a:lnTo>
                <a:lnTo>
                  <a:pt x="225" y="3191"/>
                </a:lnTo>
                <a:lnTo>
                  <a:pt x="224" y="3184"/>
                </a:lnTo>
                <a:lnTo>
                  <a:pt x="221" y="3175"/>
                </a:lnTo>
                <a:lnTo>
                  <a:pt x="122" y="2906"/>
                </a:lnTo>
                <a:lnTo>
                  <a:pt x="175" y="2821"/>
                </a:lnTo>
                <a:lnTo>
                  <a:pt x="178" y="2812"/>
                </a:lnTo>
                <a:lnTo>
                  <a:pt x="182" y="2803"/>
                </a:lnTo>
                <a:lnTo>
                  <a:pt x="183" y="2793"/>
                </a:lnTo>
                <a:lnTo>
                  <a:pt x="182" y="2784"/>
                </a:lnTo>
                <a:lnTo>
                  <a:pt x="127" y="2365"/>
                </a:lnTo>
                <a:lnTo>
                  <a:pt x="178" y="2126"/>
                </a:lnTo>
                <a:lnTo>
                  <a:pt x="180" y="2120"/>
                </a:lnTo>
                <a:lnTo>
                  <a:pt x="180" y="2113"/>
                </a:lnTo>
                <a:lnTo>
                  <a:pt x="178" y="2106"/>
                </a:lnTo>
                <a:lnTo>
                  <a:pt x="177" y="2098"/>
                </a:lnTo>
                <a:lnTo>
                  <a:pt x="116" y="1885"/>
                </a:lnTo>
                <a:lnTo>
                  <a:pt x="403" y="1832"/>
                </a:lnTo>
                <a:lnTo>
                  <a:pt x="412" y="1829"/>
                </a:lnTo>
                <a:lnTo>
                  <a:pt x="421" y="1827"/>
                </a:lnTo>
                <a:lnTo>
                  <a:pt x="428" y="1822"/>
                </a:lnTo>
                <a:lnTo>
                  <a:pt x="434" y="1817"/>
                </a:lnTo>
                <a:lnTo>
                  <a:pt x="439" y="1810"/>
                </a:lnTo>
                <a:lnTo>
                  <a:pt x="442" y="1804"/>
                </a:lnTo>
                <a:lnTo>
                  <a:pt x="445" y="1798"/>
                </a:lnTo>
                <a:lnTo>
                  <a:pt x="447" y="1790"/>
                </a:lnTo>
                <a:lnTo>
                  <a:pt x="635" y="1033"/>
                </a:lnTo>
                <a:lnTo>
                  <a:pt x="637" y="1020"/>
                </a:lnTo>
                <a:lnTo>
                  <a:pt x="638" y="1014"/>
                </a:lnTo>
                <a:lnTo>
                  <a:pt x="637" y="1009"/>
                </a:lnTo>
                <a:lnTo>
                  <a:pt x="636" y="1005"/>
                </a:lnTo>
                <a:lnTo>
                  <a:pt x="635" y="1000"/>
                </a:lnTo>
                <a:lnTo>
                  <a:pt x="627" y="989"/>
                </a:lnTo>
                <a:lnTo>
                  <a:pt x="542" y="863"/>
                </a:lnTo>
                <a:lnTo>
                  <a:pt x="807" y="783"/>
                </a:lnTo>
                <a:lnTo>
                  <a:pt x="911" y="931"/>
                </a:lnTo>
                <a:lnTo>
                  <a:pt x="915" y="936"/>
                </a:lnTo>
                <a:lnTo>
                  <a:pt x="919" y="940"/>
                </a:lnTo>
                <a:lnTo>
                  <a:pt x="929" y="947"/>
                </a:lnTo>
                <a:lnTo>
                  <a:pt x="940" y="951"/>
                </a:lnTo>
                <a:lnTo>
                  <a:pt x="951" y="954"/>
                </a:lnTo>
                <a:lnTo>
                  <a:pt x="964" y="954"/>
                </a:lnTo>
                <a:lnTo>
                  <a:pt x="975" y="951"/>
                </a:lnTo>
                <a:lnTo>
                  <a:pt x="986" y="946"/>
                </a:lnTo>
                <a:lnTo>
                  <a:pt x="995" y="939"/>
                </a:lnTo>
                <a:lnTo>
                  <a:pt x="1236" y="701"/>
                </a:lnTo>
                <a:lnTo>
                  <a:pt x="1241" y="696"/>
                </a:lnTo>
                <a:lnTo>
                  <a:pt x="1246" y="689"/>
                </a:lnTo>
                <a:lnTo>
                  <a:pt x="1249" y="681"/>
                </a:lnTo>
                <a:lnTo>
                  <a:pt x="1251" y="673"/>
                </a:lnTo>
                <a:lnTo>
                  <a:pt x="1253" y="665"/>
                </a:lnTo>
                <a:lnTo>
                  <a:pt x="1253" y="656"/>
                </a:lnTo>
                <a:lnTo>
                  <a:pt x="1251" y="647"/>
                </a:lnTo>
                <a:lnTo>
                  <a:pt x="1248" y="640"/>
                </a:lnTo>
                <a:lnTo>
                  <a:pt x="1131" y="379"/>
                </a:lnTo>
                <a:lnTo>
                  <a:pt x="1156" y="128"/>
                </a:lnTo>
                <a:lnTo>
                  <a:pt x="1289" y="191"/>
                </a:lnTo>
                <a:lnTo>
                  <a:pt x="1295" y="192"/>
                </a:lnTo>
                <a:lnTo>
                  <a:pt x="1302" y="195"/>
                </a:lnTo>
                <a:lnTo>
                  <a:pt x="1314" y="196"/>
                </a:lnTo>
                <a:lnTo>
                  <a:pt x="1327" y="193"/>
                </a:lnTo>
                <a:lnTo>
                  <a:pt x="1338" y="190"/>
                </a:lnTo>
                <a:lnTo>
                  <a:pt x="1448" y="133"/>
                </a:lnTo>
                <a:lnTo>
                  <a:pt x="1700" y="416"/>
                </a:lnTo>
                <a:lnTo>
                  <a:pt x="1708" y="425"/>
                </a:lnTo>
                <a:lnTo>
                  <a:pt x="1718" y="430"/>
                </a:lnTo>
                <a:lnTo>
                  <a:pt x="1729" y="433"/>
                </a:lnTo>
                <a:lnTo>
                  <a:pt x="1740" y="435"/>
                </a:lnTo>
                <a:lnTo>
                  <a:pt x="1880" y="437"/>
                </a:lnTo>
                <a:lnTo>
                  <a:pt x="1863" y="552"/>
                </a:lnTo>
                <a:lnTo>
                  <a:pt x="1823" y="612"/>
                </a:lnTo>
                <a:lnTo>
                  <a:pt x="1819" y="618"/>
                </a:lnTo>
                <a:lnTo>
                  <a:pt x="1817" y="624"/>
                </a:lnTo>
                <a:lnTo>
                  <a:pt x="1816" y="632"/>
                </a:lnTo>
                <a:lnTo>
                  <a:pt x="1816" y="638"/>
                </a:lnTo>
                <a:lnTo>
                  <a:pt x="1817" y="646"/>
                </a:lnTo>
                <a:lnTo>
                  <a:pt x="1818" y="652"/>
                </a:lnTo>
                <a:lnTo>
                  <a:pt x="1821" y="658"/>
                </a:lnTo>
                <a:lnTo>
                  <a:pt x="1823" y="665"/>
                </a:lnTo>
                <a:lnTo>
                  <a:pt x="1827" y="671"/>
                </a:lnTo>
                <a:lnTo>
                  <a:pt x="1832" y="676"/>
                </a:lnTo>
                <a:lnTo>
                  <a:pt x="1837" y="681"/>
                </a:lnTo>
                <a:lnTo>
                  <a:pt x="1842" y="686"/>
                </a:lnTo>
                <a:lnTo>
                  <a:pt x="1848" y="689"/>
                </a:lnTo>
                <a:lnTo>
                  <a:pt x="1855" y="691"/>
                </a:lnTo>
                <a:lnTo>
                  <a:pt x="1861" y="694"/>
                </a:lnTo>
                <a:lnTo>
                  <a:pt x="1867" y="694"/>
                </a:lnTo>
                <a:lnTo>
                  <a:pt x="2103" y="696"/>
                </a:lnTo>
                <a:lnTo>
                  <a:pt x="2112" y="696"/>
                </a:lnTo>
                <a:lnTo>
                  <a:pt x="2120" y="694"/>
                </a:lnTo>
                <a:lnTo>
                  <a:pt x="2126" y="691"/>
                </a:lnTo>
                <a:lnTo>
                  <a:pt x="2134" y="689"/>
                </a:lnTo>
                <a:lnTo>
                  <a:pt x="2139" y="685"/>
                </a:lnTo>
                <a:lnTo>
                  <a:pt x="2144" y="680"/>
                </a:lnTo>
                <a:lnTo>
                  <a:pt x="2149" y="675"/>
                </a:lnTo>
                <a:lnTo>
                  <a:pt x="2152" y="668"/>
                </a:lnTo>
                <a:lnTo>
                  <a:pt x="2200" y="585"/>
                </a:lnTo>
                <a:lnTo>
                  <a:pt x="2328" y="583"/>
                </a:lnTo>
                <a:lnTo>
                  <a:pt x="2342" y="582"/>
                </a:lnTo>
                <a:lnTo>
                  <a:pt x="2353" y="577"/>
                </a:lnTo>
                <a:lnTo>
                  <a:pt x="2364" y="570"/>
                </a:lnTo>
                <a:lnTo>
                  <a:pt x="2372" y="560"/>
                </a:lnTo>
                <a:lnTo>
                  <a:pt x="2508" y="382"/>
                </a:lnTo>
                <a:lnTo>
                  <a:pt x="2865" y="602"/>
                </a:lnTo>
                <a:lnTo>
                  <a:pt x="2870" y="735"/>
                </a:lnTo>
                <a:lnTo>
                  <a:pt x="2871" y="744"/>
                </a:lnTo>
                <a:lnTo>
                  <a:pt x="2874" y="751"/>
                </a:lnTo>
                <a:lnTo>
                  <a:pt x="2876" y="759"/>
                </a:lnTo>
                <a:lnTo>
                  <a:pt x="2880" y="765"/>
                </a:lnTo>
                <a:lnTo>
                  <a:pt x="2885" y="770"/>
                </a:lnTo>
                <a:lnTo>
                  <a:pt x="2890" y="775"/>
                </a:lnTo>
                <a:lnTo>
                  <a:pt x="2896" y="779"/>
                </a:lnTo>
                <a:lnTo>
                  <a:pt x="2903" y="783"/>
                </a:lnTo>
                <a:lnTo>
                  <a:pt x="3097" y="873"/>
                </a:lnTo>
                <a:lnTo>
                  <a:pt x="3094" y="1180"/>
                </a:lnTo>
                <a:lnTo>
                  <a:pt x="3018" y="1275"/>
                </a:lnTo>
                <a:lnTo>
                  <a:pt x="3012" y="1284"/>
                </a:lnTo>
                <a:lnTo>
                  <a:pt x="3008" y="1294"/>
                </a:lnTo>
                <a:lnTo>
                  <a:pt x="3007" y="1304"/>
                </a:lnTo>
                <a:lnTo>
                  <a:pt x="3006" y="1314"/>
                </a:lnTo>
                <a:lnTo>
                  <a:pt x="3008" y="1324"/>
                </a:lnTo>
                <a:lnTo>
                  <a:pt x="3011" y="1334"/>
                </a:lnTo>
                <a:lnTo>
                  <a:pt x="3016" y="1343"/>
                </a:lnTo>
                <a:lnTo>
                  <a:pt x="3023" y="1351"/>
                </a:lnTo>
                <a:lnTo>
                  <a:pt x="3253" y="1567"/>
                </a:lnTo>
                <a:lnTo>
                  <a:pt x="3364" y="2386"/>
                </a:lnTo>
                <a:lnTo>
                  <a:pt x="3326" y="2450"/>
                </a:lnTo>
                <a:close/>
                <a:moveTo>
                  <a:pt x="1324" y="2544"/>
                </a:moveTo>
                <a:lnTo>
                  <a:pt x="896" y="2279"/>
                </a:lnTo>
                <a:lnTo>
                  <a:pt x="632" y="2427"/>
                </a:lnTo>
                <a:lnTo>
                  <a:pt x="1091" y="2723"/>
                </a:lnTo>
                <a:lnTo>
                  <a:pt x="568" y="3047"/>
                </a:lnTo>
                <a:lnTo>
                  <a:pt x="824" y="3231"/>
                </a:lnTo>
                <a:lnTo>
                  <a:pt x="1352" y="2891"/>
                </a:lnTo>
                <a:lnTo>
                  <a:pt x="1882" y="3231"/>
                </a:lnTo>
                <a:lnTo>
                  <a:pt x="2137" y="3047"/>
                </a:lnTo>
                <a:lnTo>
                  <a:pt x="1613" y="2723"/>
                </a:lnTo>
                <a:lnTo>
                  <a:pt x="2072" y="2427"/>
                </a:lnTo>
                <a:lnTo>
                  <a:pt x="1807" y="2279"/>
                </a:lnTo>
                <a:lnTo>
                  <a:pt x="1539" y="2445"/>
                </a:lnTo>
                <a:lnTo>
                  <a:pt x="1451" y="2758"/>
                </a:lnTo>
                <a:lnTo>
                  <a:pt x="1371" y="2758"/>
                </a:lnTo>
                <a:lnTo>
                  <a:pt x="1693" y="1589"/>
                </a:lnTo>
                <a:lnTo>
                  <a:pt x="2757" y="1439"/>
                </a:lnTo>
                <a:lnTo>
                  <a:pt x="1798" y="809"/>
                </a:lnTo>
                <a:lnTo>
                  <a:pt x="1324" y="2544"/>
                </a:lnTo>
                <a:close/>
                <a:moveTo>
                  <a:pt x="2479" y="1377"/>
                </a:moveTo>
                <a:lnTo>
                  <a:pt x="1721" y="1484"/>
                </a:lnTo>
                <a:lnTo>
                  <a:pt x="1858" y="970"/>
                </a:lnTo>
                <a:lnTo>
                  <a:pt x="2479" y="1377"/>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grpSp>
        <p:nvGrpSpPr>
          <p:cNvPr id="39" name="Gruppieren 48">
            <a:extLst>
              <a:ext uri="{FF2B5EF4-FFF2-40B4-BE49-F238E27FC236}">
                <a16:creationId xmlns:a16="http://schemas.microsoft.com/office/drawing/2014/main" id="{67FD0076-5077-4976-BDE8-2AFE38B7570F}"/>
              </a:ext>
            </a:extLst>
          </p:cNvPr>
          <p:cNvGrpSpPr>
            <a:grpSpLocks noChangeAspect="1"/>
          </p:cNvGrpSpPr>
          <p:nvPr/>
        </p:nvGrpSpPr>
        <p:grpSpPr>
          <a:xfrm>
            <a:off x="709145" y="1019601"/>
            <a:ext cx="394322" cy="417510"/>
            <a:chOff x="1841500" y="1570038"/>
            <a:chExt cx="900113" cy="898525"/>
          </a:xfrm>
          <a:solidFill>
            <a:srgbClr val="000000"/>
          </a:solidFill>
        </p:grpSpPr>
        <p:sp>
          <p:nvSpPr>
            <p:cNvPr id="40" name="Freeform 9">
              <a:extLst>
                <a:ext uri="{FF2B5EF4-FFF2-40B4-BE49-F238E27FC236}">
                  <a16:creationId xmlns:a16="http://schemas.microsoft.com/office/drawing/2014/main" id="{EA9EED8E-EA30-4EAE-AEE3-7F41820BE93A}"/>
                </a:ext>
              </a:extLst>
            </p:cNvPr>
            <p:cNvSpPr>
              <a:spLocks noEditPoints="1"/>
            </p:cNvSpPr>
            <p:nvPr/>
          </p:nvSpPr>
          <p:spPr bwMode="auto">
            <a:xfrm>
              <a:off x="1841500" y="1570038"/>
              <a:ext cx="900113" cy="898525"/>
            </a:xfrm>
            <a:custGeom>
              <a:avLst/>
              <a:gdLst>
                <a:gd name="T0" fmla="*/ 206 w 2835"/>
                <a:gd name="T1" fmla="*/ 1771 h 2830"/>
                <a:gd name="T2" fmla="*/ 100 w 2835"/>
                <a:gd name="T3" fmla="*/ 1534 h 2830"/>
                <a:gd name="T4" fmla="*/ 135 w 2835"/>
                <a:gd name="T5" fmla="*/ 751 h 2830"/>
                <a:gd name="T6" fmla="*/ 316 w 2835"/>
                <a:gd name="T7" fmla="*/ 1311 h 2830"/>
                <a:gd name="T8" fmla="*/ 285 w 2835"/>
                <a:gd name="T9" fmla="*/ 1455 h 2830"/>
                <a:gd name="T10" fmla="*/ 642 w 2835"/>
                <a:gd name="T11" fmla="*/ 1868 h 2830"/>
                <a:gd name="T12" fmla="*/ 329 w 2835"/>
                <a:gd name="T13" fmla="*/ 1452 h 2830"/>
                <a:gd name="T14" fmla="*/ 355 w 2835"/>
                <a:gd name="T15" fmla="*/ 1331 h 2830"/>
                <a:gd name="T16" fmla="*/ 633 w 2835"/>
                <a:gd name="T17" fmla="*/ 1535 h 2830"/>
                <a:gd name="T18" fmla="*/ 845 w 2835"/>
                <a:gd name="T19" fmla="*/ 1663 h 2830"/>
                <a:gd name="T20" fmla="*/ 993 w 2835"/>
                <a:gd name="T21" fmla="*/ 1812 h 2830"/>
                <a:gd name="T22" fmla="*/ 1071 w 2835"/>
                <a:gd name="T23" fmla="*/ 2099 h 2830"/>
                <a:gd name="T24" fmla="*/ 1126 w 2835"/>
                <a:gd name="T25" fmla="*/ 1892 h 2830"/>
                <a:gd name="T26" fmla="*/ 1012 w 2835"/>
                <a:gd name="T27" fmla="*/ 1693 h 2830"/>
                <a:gd name="T28" fmla="*/ 800 w 2835"/>
                <a:gd name="T29" fmla="*/ 1544 h 2830"/>
                <a:gd name="T30" fmla="*/ 407 w 2835"/>
                <a:gd name="T31" fmla="*/ 1197 h 2830"/>
                <a:gd name="T32" fmla="*/ 190 w 2835"/>
                <a:gd name="T33" fmla="*/ 683 h 2830"/>
                <a:gd name="T34" fmla="*/ 64 w 2835"/>
                <a:gd name="T35" fmla="*/ 628 h 2830"/>
                <a:gd name="T36" fmla="*/ 14 w 2835"/>
                <a:gd name="T37" fmla="*/ 1547 h 2830"/>
                <a:gd name="T38" fmla="*/ 134 w 2835"/>
                <a:gd name="T39" fmla="*/ 1819 h 2830"/>
                <a:gd name="T40" fmla="*/ 1247 w 2835"/>
                <a:gd name="T41" fmla="*/ 2829 h 2830"/>
                <a:gd name="T42" fmla="*/ 2813 w 2835"/>
                <a:gd name="T43" fmla="*/ 640 h 2830"/>
                <a:gd name="T44" fmla="*/ 2701 w 2835"/>
                <a:gd name="T45" fmla="*/ 640 h 2830"/>
                <a:gd name="T46" fmla="*/ 2590 w 2835"/>
                <a:gd name="T47" fmla="*/ 757 h 2830"/>
                <a:gd name="T48" fmla="*/ 2164 w 2835"/>
                <a:gd name="T49" fmla="*/ 1449 h 2830"/>
                <a:gd name="T50" fmla="*/ 1895 w 2835"/>
                <a:gd name="T51" fmla="*/ 1625 h 2830"/>
                <a:gd name="T52" fmla="*/ 1744 w 2835"/>
                <a:gd name="T53" fmla="*/ 1809 h 2830"/>
                <a:gd name="T54" fmla="*/ 1678 w 2835"/>
                <a:gd name="T55" fmla="*/ 2099 h 2830"/>
                <a:gd name="T56" fmla="*/ 1807 w 2835"/>
                <a:gd name="T57" fmla="*/ 1882 h 2830"/>
                <a:gd name="T58" fmla="*/ 1920 w 2835"/>
                <a:gd name="T59" fmla="*/ 1717 h 2830"/>
                <a:gd name="T60" fmla="*/ 2128 w 2835"/>
                <a:gd name="T61" fmla="*/ 1603 h 2830"/>
                <a:gd name="T62" fmla="*/ 2448 w 2835"/>
                <a:gd name="T63" fmla="*/ 1308 h 2830"/>
                <a:gd name="T64" fmla="*/ 2504 w 2835"/>
                <a:gd name="T65" fmla="*/ 1393 h 2830"/>
                <a:gd name="T66" fmla="*/ 2483 w 2835"/>
                <a:gd name="T67" fmla="*/ 1530 h 2830"/>
                <a:gd name="T68" fmla="*/ 2536 w 2835"/>
                <a:gd name="T69" fmla="*/ 1522 h 2830"/>
                <a:gd name="T70" fmla="*/ 2536 w 2835"/>
                <a:gd name="T71" fmla="*/ 1345 h 2830"/>
                <a:gd name="T72" fmla="*/ 2676 w 2835"/>
                <a:gd name="T73" fmla="*/ 782 h 2830"/>
                <a:gd name="T74" fmla="*/ 2749 w 2835"/>
                <a:gd name="T75" fmla="*/ 715 h 2830"/>
                <a:gd name="T76" fmla="*/ 2711 w 2835"/>
                <a:gd name="T77" fmla="*/ 1637 h 2830"/>
                <a:gd name="T78" fmla="*/ 2276 w 2835"/>
                <a:gd name="T79" fmla="*/ 2181 h 2830"/>
                <a:gd name="T80" fmla="*/ 2703 w 2835"/>
                <a:gd name="T81" fmla="*/ 1819 h 2830"/>
                <a:gd name="T82" fmla="*/ 2823 w 2835"/>
                <a:gd name="T83" fmla="*/ 1547 h 2830"/>
                <a:gd name="T84" fmla="*/ 1624 w 2835"/>
                <a:gd name="T85" fmla="*/ 2783 h 2830"/>
                <a:gd name="T86" fmla="*/ 1624 w 2835"/>
                <a:gd name="T87" fmla="*/ 2412 h 2830"/>
                <a:gd name="T88" fmla="*/ 1011 w 2835"/>
                <a:gd name="T89" fmla="*/ 1286 h 2830"/>
                <a:gd name="T90" fmla="*/ 1381 w 2835"/>
                <a:gd name="T91" fmla="*/ 1344 h 2830"/>
                <a:gd name="T92" fmla="*/ 1411 w 2835"/>
                <a:gd name="T93" fmla="*/ 1400 h 2830"/>
                <a:gd name="T94" fmla="*/ 1459 w 2835"/>
                <a:gd name="T95" fmla="*/ 1360 h 2830"/>
                <a:gd name="T96" fmla="*/ 1368 w 2835"/>
                <a:gd name="T97" fmla="*/ 278 h 2830"/>
                <a:gd name="T98" fmla="*/ 1875 w 2835"/>
                <a:gd name="T99" fmla="*/ 1529 h 2830"/>
                <a:gd name="T100" fmla="*/ 1983 w 2835"/>
                <a:gd name="T101" fmla="*/ 1426 h 2830"/>
                <a:gd name="T102" fmla="*/ 1970 w 2835"/>
                <a:gd name="T103" fmla="*/ 81 h 2830"/>
                <a:gd name="T104" fmla="*/ 1845 w 2835"/>
                <a:gd name="T105" fmla="*/ 1 h 2830"/>
                <a:gd name="T106" fmla="*/ 907 w 2835"/>
                <a:gd name="T107" fmla="*/ 35 h 2830"/>
                <a:gd name="T108" fmla="*/ 847 w 2835"/>
                <a:gd name="T109" fmla="*/ 1379 h 2830"/>
                <a:gd name="T110" fmla="*/ 907 w 2835"/>
                <a:gd name="T111" fmla="*/ 1500 h 2830"/>
                <a:gd name="T112" fmla="*/ 948 w 2835"/>
                <a:gd name="T113" fmla="*/ 146 h 2830"/>
                <a:gd name="T114" fmla="*/ 1842 w 2835"/>
                <a:gd name="T115" fmla="*/ 101 h 2830"/>
                <a:gd name="T116" fmla="*/ 1889 w 2835"/>
                <a:gd name="T117" fmla="*/ 1390 h 2830"/>
                <a:gd name="T118" fmla="*/ 996 w 2835"/>
                <a:gd name="T119" fmla="*/ 1434 h 2830"/>
                <a:gd name="T120" fmla="*/ 1403 w 2835"/>
                <a:gd name="T121" fmla="*/ 41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35" h="2830">
                  <a:moveTo>
                    <a:pt x="544" y="2335"/>
                  </a:moveTo>
                  <a:lnTo>
                    <a:pt x="631" y="2335"/>
                  </a:lnTo>
                  <a:lnTo>
                    <a:pt x="631" y="2264"/>
                  </a:lnTo>
                  <a:lnTo>
                    <a:pt x="620" y="2251"/>
                  </a:lnTo>
                  <a:lnTo>
                    <a:pt x="620" y="2251"/>
                  </a:lnTo>
                  <a:lnTo>
                    <a:pt x="559" y="2181"/>
                  </a:lnTo>
                  <a:lnTo>
                    <a:pt x="420" y="2021"/>
                  </a:lnTo>
                  <a:lnTo>
                    <a:pt x="420" y="2021"/>
                  </a:lnTo>
                  <a:lnTo>
                    <a:pt x="266" y="1843"/>
                  </a:lnTo>
                  <a:lnTo>
                    <a:pt x="206" y="1771"/>
                  </a:lnTo>
                  <a:lnTo>
                    <a:pt x="166" y="1723"/>
                  </a:lnTo>
                  <a:lnTo>
                    <a:pt x="166" y="1723"/>
                  </a:lnTo>
                  <a:lnTo>
                    <a:pt x="155" y="1704"/>
                  </a:lnTo>
                  <a:lnTo>
                    <a:pt x="144" y="1683"/>
                  </a:lnTo>
                  <a:lnTo>
                    <a:pt x="134" y="1661"/>
                  </a:lnTo>
                  <a:lnTo>
                    <a:pt x="125" y="1637"/>
                  </a:lnTo>
                  <a:lnTo>
                    <a:pt x="117" y="1611"/>
                  </a:lnTo>
                  <a:lnTo>
                    <a:pt x="110" y="1585"/>
                  </a:lnTo>
                  <a:lnTo>
                    <a:pt x="105" y="1558"/>
                  </a:lnTo>
                  <a:lnTo>
                    <a:pt x="100" y="1534"/>
                  </a:lnTo>
                  <a:lnTo>
                    <a:pt x="100" y="1534"/>
                  </a:lnTo>
                  <a:lnTo>
                    <a:pt x="94" y="1486"/>
                  </a:lnTo>
                  <a:lnTo>
                    <a:pt x="90" y="1449"/>
                  </a:lnTo>
                  <a:lnTo>
                    <a:pt x="87" y="1414"/>
                  </a:lnTo>
                  <a:lnTo>
                    <a:pt x="87" y="715"/>
                  </a:lnTo>
                  <a:lnTo>
                    <a:pt x="87" y="715"/>
                  </a:lnTo>
                  <a:lnTo>
                    <a:pt x="99" y="720"/>
                  </a:lnTo>
                  <a:lnTo>
                    <a:pt x="110" y="727"/>
                  </a:lnTo>
                  <a:lnTo>
                    <a:pt x="124" y="739"/>
                  </a:lnTo>
                  <a:lnTo>
                    <a:pt x="135" y="751"/>
                  </a:lnTo>
                  <a:lnTo>
                    <a:pt x="135" y="751"/>
                  </a:lnTo>
                  <a:lnTo>
                    <a:pt x="149" y="767"/>
                  </a:lnTo>
                  <a:lnTo>
                    <a:pt x="159" y="782"/>
                  </a:lnTo>
                  <a:lnTo>
                    <a:pt x="159" y="782"/>
                  </a:lnTo>
                  <a:lnTo>
                    <a:pt x="166" y="792"/>
                  </a:lnTo>
                  <a:lnTo>
                    <a:pt x="324" y="1299"/>
                  </a:lnTo>
                  <a:lnTo>
                    <a:pt x="324" y="1299"/>
                  </a:lnTo>
                  <a:lnTo>
                    <a:pt x="324" y="1301"/>
                  </a:lnTo>
                  <a:lnTo>
                    <a:pt x="324" y="1301"/>
                  </a:lnTo>
                  <a:lnTo>
                    <a:pt x="316" y="1311"/>
                  </a:lnTo>
                  <a:lnTo>
                    <a:pt x="310" y="1321"/>
                  </a:lnTo>
                  <a:lnTo>
                    <a:pt x="304" y="1333"/>
                  </a:lnTo>
                  <a:lnTo>
                    <a:pt x="299" y="1345"/>
                  </a:lnTo>
                  <a:lnTo>
                    <a:pt x="299" y="1345"/>
                  </a:lnTo>
                  <a:lnTo>
                    <a:pt x="295" y="1363"/>
                  </a:lnTo>
                  <a:lnTo>
                    <a:pt x="290" y="1385"/>
                  </a:lnTo>
                  <a:lnTo>
                    <a:pt x="286" y="1411"/>
                  </a:lnTo>
                  <a:lnTo>
                    <a:pt x="285" y="1440"/>
                  </a:lnTo>
                  <a:lnTo>
                    <a:pt x="285" y="1440"/>
                  </a:lnTo>
                  <a:lnTo>
                    <a:pt x="285" y="1455"/>
                  </a:lnTo>
                  <a:lnTo>
                    <a:pt x="286" y="1471"/>
                  </a:lnTo>
                  <a:lnTo>
                    <a:pt x="290" y="1489"/>
                  </a:lnTo>
                  <a:lnTo>
                    <a:pt x="294" y="1505"/>
                  </a:lnTo>
                  <a:lnTo>
                    <a:pt x="300" y="1522"/>
                  </a:lnTo>
                  <a:lnTo>
                    <a:pt x="307" y="1539"/>
                  </a:lnTo>
                  <a:lnTo>
                    <a:pt x="317" y="1555"/>
                  </a:lnTo>
                  <a:lnTo>
                    <a:pt x="329" y="1570"/>
                  </a:lnTo>
                  <a:lnTo>
                    <a:pt x="329" y="1570"/>
                  </a:lnTo>
                  <a:lnTo>
                    <a:pt x="610" y="1897"/>
                  </a:lnTo>
                  <a:lnTo>
                    <a:pt x="642" y="1868"/>
                  </a:lnTo>
                  <a:lnTo>
                    <a:pt x="642" y="1868"/>
                  </a:lnTo>
                  <a:lnTo>
                    <a:pt x="362" y="1541"/>
                  </a:lnTo>
                  <a:lnTo>
                    <a:pt x="362" y="1541"/>
                  </a:lnTo>
                  <a:lnTo>
                    <a:pt x="354" y="1530"/>
                  </a:lnTo>
                  <a:lnTo>
                    <a:pt x="346" y="1517"/>
                  </a:lnTo>
                  <a:lnTo>
                    <a:pt x="340" y="1505"/>
                  </a:lnTo>
                  <a:lnTo>
                    <a:pt x="335" y="1492"/>
                  </a:lnTo>
                  <a:lnTo>
                    <a:pt x="332" y="1480"/>
                  </a:lnTo>
                  <a:lnTo>
                    <a:pt x="330" y="1466"/>
                  </a:lnTo>
                  <a:lnTo>
                    <a:pt x="329" y="1452"/>
                  </a:lnTo>
                  <a:lnTo>
                    <a:pt x="329" y="1440"/>
                  </a:lnTo>
                  <a:lnTo>
                    <a:pt x="329" y="1440"/>
                  </a:lnTo>
                  <a:lnTo>
                    <a:pt x="330" y="1415"/>
                  </a:lnTo>
                  <a:lnTo>
                    <a:pt x="332" y="1393"/>
                  </a:lnTo>
                  <a:lnTo>
                    <a:pt x="336" y="1373"/>
                  </a:lnTo>
                  <a:lnTo>
                    <a:pt x="341" y="1358"/>
                  </a:lnTo>
                  <a:lnTo>
                    <a:pt x="341" y="1358"/>
                  </a:lnTo>
                  <a:lnTo>
                    <a:pt x="345" y="1348"/>
                  </a:lnTo>
                  <a:lnTo>
                    <a:pt x="350" y="1339"/>
                  </a:lnTo>
                  <a:lnTo>
                    <a:pt x="355" y="1331"/>
                  </a:lnTo>
                  <a:lnTo>
                    <a:pt x="362" y="1324"/>
                  </a:lnTo>
                  <a:lnTo>
                    <a:pt x="371" y="1318"/>
                  </a:lnTo>
                  <a:lnTo>
                    <a:pt x="380" y="1313"/>
                  </a:lnTo>
                  <a:lnTo>
                    <a:pt x="389" y="1308"/>
                  </a:lnTo>
                  <a:lnTo>
                    <a:pt x="399" y="1304"/>
                  </a:lnTo>
                  <a:lnTo>
                    <a:pt x="399" y="1304"/>
                  </a:lnTo>
                  <a:lnTo>
                    <a:pt x="412" y="1299"/>
                  </a:lnTo>
                  <a:lnTo>
                    <a:pt x="412" y="1299"/>
                  </a:lnTo>
                  <a:lnTo>
                    <a:pt x="556" y="1454"/>
                  </a:lnTo>
                  <a:lnTo>
                    <a:pt x="633" y="1535"/>
                  </a:lnTo>
                  <a:lnTo>
                    <a:pt x="690" y="1592"/>
                  </a:lnTo>
                  <a:lnTo>
                    <a:pt x="697" y="1601"/>
                  </a:lnTo>
                  <a:lnTo>
                    <a:pt x="707" y="1603"/>
                  </a:lnTo>
                  <a:lnTo>
                    <a:pt x="707" y="1603"/>
                  </a:lnTo>
                  <a:lnTo>
                    <a:pt x="733" y="1612"/>
                  </a:lnTo>
                  <a:lnTo>
                    <a:pt x="757" y="1621"/>
                  </a:lnTo>
                  <a:lnTo>
                    <a:pt x="781" y="1631"/>
                  </a:lnTo>
                  <a:lnTo>
                    <a:pt x="803" y="1641"/>
                  </a:lnTo>
                  <a:lnTo>
                    <a:pt x="825" y="1652"/>
                  </a:lnTo>
                  <a:lnTo>
                    <a:pt x="845" y="1663"/>
                  </a:lnTo>
                  <a:lnTo>
                    <a:pt x="863" y="1676"/>
                  </a:lnTo>
                  <a:lnTo>
                    <a:pt x="882" y="1690"/>
                  </a:lnTo>
                  <a:lnTo>
                    <a:pt x="898" y="1703"/>
                  </a:lnTo>
                  <a:lnTo>
                    <a:pt x="915" y="1717"/>
                  </a:lnTo>
                  <a:lnTo>
                    <a:pt x="930" y="1732"/>
                  </a:lnTo>
                  <a:lnTo>
                    <a:pt x="945" y="1747"/>
                  </a:lnTo>
                  <a:lnTo>
                    <a:pt x="958" y="1763"/>
                  </a:lnTo>
                  <a:lnTo>
                    <a:pt x="971" y="1778"/>
                  </a:lnTo>
                  <a:lnTo>
                    <a:pt x="982" y="1796"/>
                  </a:lnTo>
                  <a:lnTo>
                    <a:pt x="993" y="1812"/>
                  </a:lnTo>
                  <a:lnTo>
                    <a:pt x="1003" y="1829"/>
                  </a:lnTo>
                  <a:lnTo>
                    <a:pt x="1012" y="1845"/>
                  </a:lnTo>
                  <a:lnTo>
                    <a:pt x="1021" y="1863"/>
                  </a:lnTo>
                  <a:lnTo>
                    <a:pt x="1028" y="1882"/>
                  </a:lnTo>
                  <a:lnTo>
                    <a:pt x="1042" y="1918"/>
                  </a:lnTo>
                  <a:lnTo>
                    <a:pt x="1053" y="1954"/>
                  </a:lnTo>
                  <a:lnTo>
                    <a:pt x="1061" y="1990"/>
                  </a:lnTo>
                  <a:lnTo>
                    <a:pt x="1067" y="2026"/>
                  </a:lnTo>
                  <a:lnTo>
                    <a:pt x="1070" y="2064"/>
                  </a:lnTo>
                  <a:lnTo>
                    <a:pt x="1071" y="2099"/>
                  </a:lnTo>
                  <a:lnTo>
                    <a:pt x="1071" y="2335"/>
                  </a:lnTo>
                  <a:lnTo>
                    <a:pt x="1158" y="2335"/>
                  </a:lnTo>
                  <a:lnTo>
                    <a:pt x="1158" y="2099"/>
                  </a:lnTo>
                  <a:lnTo>
                    <a:pt x="1158" y="2099"/>
                  </a:lnTo>
                  <a:lnTo>
                    <a:pt x="1157" y="2059"/>
                  </a:lnTo>
                  <a:lnTo>
                    <a:pt x="1153" y="2018"/>
                  </a:lnTo>
                  <a:lnTo>
                    <a:pt x="1147" y="1977"/>
                  </a:lnTo>
                  <a:lnTo>
                    <a:pt x="1138" y="1934"/>
                  </a:lnTo>
                  <a:lnTo>
                    <a:pt x="1132" y="1913"/>
                  </a:lnTo>
                  <a:lnTo>
                    <a:pt x="1126" y="1892"/>
                  </a:lnTo>
                  <a:lnTo>
                    <a:pt x="1118" y="1872"/>
                  </a:lnTo>
                  <a:lnTo>
                    <a:pt x="1110" y="1850"/>
                  </a:lnTo>
                  <a:lnTo>
                    <a:pt x="1101" y="1829"/>
                  </a:lnTo>
                  <a:lnTo>
                    <a:pt x="1091" y="1809"/>
                  </a:lnTo>
                  <a:lnTo>
                    <a:pt x="1081" y="1789"/>
                  </a:lnTo>
                  <a:lnTo>
                    <a:pt x="1068" y="1769"/>
                  </a:lnTo>
                  <a:lnTo>
                    <a:pt x="1056" y="1749"/>
                  </a:lnTo>
                  <a:lnTo>
                    <a:pt x="1042" y="1731"/>
                  </a:lnTo>
                  <a:lnTo>
                    <a:pt x="1028" y="1711"/>
                  </a:lnTo>
                  <a:lnTo>
                    <a:pt x="1012" y="1693"/>
                  </a:lnTo>
                  <a:lnTo>
                    <a:pt x="996" y="1675"/>
                  </a:lnTo>
                  <a:lnTo>
                    <a:pt x="978" y="1658"/>
                  </a:lnTo>
                  <a:lnTo>
                    <a:pt x="960" y="1641"/>
                  </a:lnTo>
                  <a:lnTo>
                    <a:pt x="940" y="1625"/>
                  </a:lnTo>
                  <a:lnTo>
                    <a:pt x="920" y="1610"/>
                  </a:lnTo>
                  <a:lnTo>
                    <a:pt x="897" y="1595"/>
                  </a:lnTo>
                  <a:lnTo>
                    <a:pt x="875" y="1581"/>
                  </a:lnTo>
                  <a:lnTo>
                    <a:pt x="851" y="1567"/>
                  </a:lnTo>
                  <a:lnTo>
                    <a:pt x="826" y="1555"/>
                  </a:lnTo>
                  <a:lnTo>
                    <a:pt x="800" y="1544"/>
                  </a:lnTo>
                  <a:lnTo>
                    <a:pt x="772" y="1534"/>
                  </a:lnTo>
                  <a:lnTo>
                    <a:pt x="743" y="1524"/>
                  </a:lnTo>
                  <a:lnTo>
                    <a:pt x="743" y="1524"/>
                  </a:lnTo>
                  <a:lnTo>
                    <a:pt x="671" y="1449"/>
                  </a:lnTo>
                  <a:lnTo>
                    <a:pt x="578" y="1350"/>
                  </a:lnTo>
                  <a:lnTo>
                    <a:pt x="495" y="1259"/>
                  </a:lnTo>
                  <a:lnTo>
                    <a:pt x="446" y="1209"/>
                  </a:lnTo>
                  <a:lnTo>
                    <a:pt x="430" y="1193"/>
                  </a:lnTo>
                  <a:lnTo>
                    <a:pt x="407" y="1197"/>
                  </a:lnTo>
                  <a:lnTo>
                    <a:pt x="407" y="1197"/>
                  </a:lnTo>
                  <a:lnTo>
                    <a:pt x="396" y="1199"/>
                  </a:lnTo>
                  <a:lnTo>
                    <a:pt x="384" y="1202"/>
                  </a:lnTo>
                  <a:lnTo>
                    <a:pt x="246" y="757"/>
                  </a:lnTo>
                  <a:lnTo>
                    <a:pt x="244" y="754"/>
                  </a:lnTo>
                  <a:lnTo>
                    <a:pt x="244" y="754"/>
                  </a:lnTo>
                  <a:lnTo>
                    <a:pt x="231" y="735"/>
                  </a:lnTo>
                  <a:lnTo>
                    <a:pt x="219" y="715"/>
                  </a:lnTo>
                  <a:lnTo>
                    <a:pt x="200" y="694"/>
                  </a:lnTo>
                  <a:lnTo>
                    <a:pt x="200" y="694"/>
                  </a:lnTo>
                  <a:lnTo>
                    <a:pt x="190" y="683"/>
                  </a:lnTo>
                  <a:lnTo>
                    <a:pt x="177" y="671"/>
                  </a:lnTo>
                  <a:lnTo>
                    <a:pt x="165" y="660"/>
                  </a:lnTo>
                  <a:lnTo>
                    <a:pt x="151" y="650"/>
                  </a:lnTo>
                  <a:lnTo>
                    <a:pt x="135" y="640"/>
                  </a:lnTo>
                  <a:lnTo>
                    <a:pt x="117" y="634"/>
                  </a:lnTo>
                  <a:lnTo>
                    <a:pt x="99" y="629"/>
                  </a:lnTo>
                  <a:lnTo>
                    <a:pt x="89" y="628"/>
                  </a:lnTo>
                  <a:lnTo>
                    <a:pt x="77" y="626"/>
                  </a:lnTo>
                  <a:lnTo>
                    <a:pt x="77" y="626"/>
                  </a:lnTo>
                  <a:lnTo>
                    <a:pt x="64" y="628"/>
                  </a:lnTo>
                  <a:lnTo>
                    <a:pt x="50" y="630"/>
                  </a:lnTo>
                  <a:lnTo>
                    <a:pt x="36" y="634"/>
                  </a:lnTo>
                  <a:lnTo>
                    <a:pt x="24" y="640"/>
                  </a:lnTo>
                  <a:lnTo>
                    <a:pt x="0" y="653"/>
                  </a:lnTo>
                  <a:lnTo>
                    <a:pt x="0" y="679"/>
                  </a:lnTo>
                  <a:lnTo>
                    <a:pt x="0" y="1415"/>
                  </a:lnTo>
                  <a:lnTo>
                    <a:pt x="0" y="1415"/>
                  </a:lnTo>
                  <a:lnTo>
                    <a:pt x="2" y="1455"/>
                  </a:lnTo>
                  <a:lnTo>
                    <a:pt x="6" y="1496"/>
                  </a:lnTo>
                  <a:lnTo>
                    <a:pt x="14" y="1547"/>
                  </a:lnTo>
                  <a:lnTo>
                    <a:pt x="19" y="1576"/>
                  </a:lnTo>
                  <a:lnTo>
                    <a:pt x="25" y="1605"/>
                  </a:lnTo>
                  <a:lnTo>
                    <a:pt x="32" y="1635"/>
                  </a:lnTo>
                  <a:lnTo>
                    <a:pt x="42" y="1665"/>
                  </a:lnTo>
                  <a:lnTo>
                    <a:pt x="54" y="1693"/>
                  </a:lnTo>
                  <a:lnTo>
                    <a:pt x="66" y="1722"/>
                  </a:lnTo>
                  <a:lnTo>
                    <a:pt x="80" y="1749"/>
                  </a:lnTo>
                  <a:lnTo>
                    <a:pt x="97" y="1774"/>
                  </a:lnTo>
                  <a:lnTo>
                    <a:pt x="97" y="1774"/>
                  </a:lnTo>
                  <a:lnTo>
                    <a:pt x="134" y="1819"/>
                  </a:lnTo>
                  <a:lnTo>
                    <a:pt x="186" y="1884"/>
                  </a:lnTo>
                  <a:lnTo>
                    <a:pt x="322" y="2043"/>
                  </a:lnTo>
                  <a:lnTo>
                    <a:pt x="457" y="2197"/>
                  </a:lnTo>
                  <a:lnTo>
                    <a:pt x="544" y="2296"/>
                  </a:lnTo>
                  <a:lnTo>
                    <a:pt x="544" y="2335"/>
                  </a:lnTo>
                  <a:close/>
                  <a:moveTo>
                    <a:pt x="245" y="2412"/>
                  </a:moveTo>
                  <a:lnTo>
                    <a:pt x="245" y="2726"/>
                  </a:lnTo>
                  <a:lnTo>
                    <a:pt x="1234" y="2830"/>
                  </a:lnTo>
                  <a:lnTo>
                    <a:pt x="1234" y="2830"/>
                  </a:lnTo>
                  <a:lnTo>
                    <a:pt x="1247" y="2829"/>
                  </a:lnTo>
                  <a:lnTo>
                    <a:pt x="1258" y="2825"/>
                  </a:lnTo>
                  <a:lnTo>
                    <a:pt x="1268" y="2820"/>
                  </a:lnTo>
                  <a:lnTo>
                    <a:pt x="1277" y="2813"/>
                  </a:lnTo>
                  <a:lnTo>
                    <a:pt x="1283" y="2804"/>
                  </a:lnTo>
                  <a:lnTo>
                    <a:pt x="1289" y="2794"/>
                  </a:lnTo>
                  <a:lnTo>
                    <a:pt x="1292" y="2783"/>
                  </a:lnTo>
                  <a:lnTo>
                    <a:pt x="1293" y="2771"/>
                  </a:lnTo>
                  <a:lnTo>
                    <a:pt x="1293" y="2412"/>
                  </a:lnTo>
                  <a:lnTo>
                    <a:pt x="245" y="2412"/>
                  </a:lnTo>
                  <a:close/>
                  <a:moveTo>
                    <a:pt x="2813" y="640"/>
                  </a:moveTo>
                  <a:lnTo>
                    <a:pt x="2813" y="640"/>
                  </a:lnTo>
                  <a:lnTo>
                    <a:pt x="2799" y="634"/>
                  </a:lnTo>
                  <a:lnTo>
                    <a:pt x="2785" y="630"/>
                  </a:lnTo>
                  <a:lnTo>
                    <a:pt x="2771" y="628"/>
                  </a:lnTo>
                  <a:lnTo>
                    <a:pt x="2759" y="626"/>
                  </a:lnTo>
                  <a:lnTo>
                    <a:pt x="2759" y="626"/>
                  </a:lnTo>
                  <a:lnTo>
                    <a:pt x="2748" y="628"/>
                  </a:lnTo>
                  <a:lnTo>
                    <a:pt x="2738" y="629"/>
                  </a:lnTo>
                  <a:lnTo>
                    <a:pt x="2719" y="634"/>
                  </a:lnTo>
                  <a:lnTo>
                    <a:pt x="2701" y="640"/>
                  </a:lnTo>
                  <a:lnTo>
                    <a:pt x="2685" y="650"/>
                  </a:lnTo>
                  <a:lnTo>
                    <a:pt x="2671" y="660"/>
                  </a:lnTo>
                  <a:lnTo>
                    <a:pt x="2658" y="671"/>
                  </a:lnTo>
                  <a:lnTo>
                    <a:pt x="2646" y="683"/>
                  </a:lnTo>
                  <a:lnTo>
                    <a:pt x="2635" y="694"/>
                  </a:lnTo>
                  <a:lnTo>
                    <a:pt x="2635" y="694"/>
                  </a:lnTo>
                  <a:lnTo>
                    <a:pt x="2618" y="716"/>
                  </a:lnTo>
                  <a:lnTo>
                    <a:pt x="2604" y="735"/>
                  </a:lnTo>
                  <a:lnTo>
                    <a:pt x="2593" y="754"/>
                  </a:lnTo>
                  <a:lnTo>
                    <a:pt x="2590" y="757"/>
                  </a:lnTo>
                  <a:lnTo>
                    <a:pt x="2451" y="1202"/>
                  </a:lnTo>
                  <a:lnTo>
                    <a:pt x="2451" y="1202"/>
                  </a:lnTo>
                  <a:lnTo>
                    <a:pt x="2440" y="1199"/>
                  </a:lnTo>
                  <a:lnTo>
                    <a:pt x="2428" y="1197"/>
                  </a:lnTo>
                  <a:lnTo>
                    <a:pt x="2406" y="1193"/>
                  </a:lnTo>
                  <a:lnTo>
                    <a:pt x="2390" y="1209"/>
                  </a:lnTo>
                  <a:lnTo>
                    <a:pt x="2390" y="1209"/>
                  </a:lnTo>
                  <a:lnTo>
                    <a:pt x="2341" y="1260"/>
                  </a:lnTo>
                  <a:lnTo>
                    <a:pt x="2257" y="1350"/>
                  </a:lnTo>
                  <a:lnTo>
                    <a:pt x="2164" y="1449"/>
                  </a:lnTo>
                  <a:lnTo>
                    <a:pt x="2093" y="1524"/>
                  </a:lnTo>
                  <a:lnTo>
                    <a:pt x="2093" y="1524"/>
                  </a:lnTo>
                  <a:lnTo>
                    <a:pt x="2064" y="1534"/>
                  </a:lnTo>
                  <a:lnTo>
                    <a:pt x="2037" y="1544"/>
                  </a:lnTo>
                  <a:lnTo>
                    <a:pt x="2010" y="1555"/>
                  </a:lnTo>
                  <a:lnTo>
                    <a:pt x="1985" y="1567"/>
                  </a:lnTo>
                  <a:lnTo>
                    <a:pt x="1962" y="1581"/>
                  </a:lnTo>
                  <a:lnTo>
                    <a:pt x="1938" y="1595"/>
                  </a:lnTo>
                  <a:lnTo>
                    <a:pt x="1917" y="1610"/>
                  </a:lnTo>
                  <a:lnTo>
                    <a:pt x="1895" y="1625"/>
                  </a:lnTo>
                  <a:lnTo>
                    <a:pt x="1877" y="1641"/>
                  </a:lnTo>
                  <a:lnTo>
                    <a:pt x="1858" y="1658"/>
                  </a:lnTo>
                  <a:lnTo>
                    <a:pt x="1840" y="1675"/>
                  </a:lnTo>
                  <a:lnTo>
                    <a:pt x="1823" y="1693"/>
                  </a:lnTo>
                  <a:lnTo>
                    <a:pt x="1808" y="1711"/>
                  </a:lnTo>
                  <a:lnTo>
                    <a:pt x="1793" y="1731"/>
                  </a:lnTo>
                  <a:lnTo>
                    <a:pt x="1780" y="1749"/>
                  </a:lnTo>
                  <a:lnTo>
                    <a:pt x="1767" y="1769"/>
                  </a:lnTo>
                  <a:lnTo>
                    <a:pt x="1755" y="1789"/>
                  </a:lnTo>
                  <a:lnTo>
                    <a:pt x="1744" y="1809"/>
                  </a:lnTo>
                  <a:lnTo>
                    <a:pt x="1734" y="1829"/>
                  </a:lnTo>
                  <a:lnTo>
                    <a:pt x="1725" y="1850"/>
                  </a:lnTo>
                  <a:lnTo>
                    <a:pt x="1718" y="1872"/>
                  </a:lnTo>
                  <a:lnTo>
                    <a:pt x="1710" y="1892"/>
                  </a:lnTo>
                  <a:lnTo>
                    <a:pt x="1703" y="1913"/>
                  </a:lnTo>
                  <a:lnTo>
                    <a:pt x="1698" y="1934"/>
                  </a:lnTo>
                  <a:lnTo>
                    <a:pt x="1688" y="1977"/>
                  </a:lnTo>
                  <a:lnTo>
                    <a:pt x="1682" y="2018"/>
                  </a:lnTo>
                  <a:lnTo>
                    <a:pt x="1678" y="2059"/>
                  </a:lnTo>
                  <a:lnTo>
                    <a:pt x="1678" y="2099"/>
                  </a:lnTo>
                  <a:lnTo>
                    <a:pt x="1678" y="2335"/>
                  </a:lnTo>
                  <a:lnTo>
                    <a:pt x="1764" y="2335"/>
                  </a:lnTo>
                  <a:lnTo>
                    <a:pt x="1764" y="2099"/>
                  </a:lnTo>
                  <a:lnTo>
                    <a:pt x="1764" y="2099"/>
                  </a:lnTo>
                  <a:lnTo>
                    <a:pt x="1765" y="2064"/>
                  </a:lnTo>
                  <a:lnTo>
                    <a:pt x="1769" y="2026"/>
                  </a:lnTo>
                  <a:lnTo>
                    <a:pt x="1775" y="1990"/>
                  </a:lnTo>
                  <a:lnTo>
                    <a:pt x="1783" y="1954"/>
                  </a:lnTo>
                  <a:lnTo>
                    <a:pt x="1794" y="1917"/>
                  </a:lnTo>
                  <a:lnTo>
                    <a:pt x="1807" y="1882"/>
                  </a:lnTo>
                  <a:lnTo>
                    <a:pt x="1814" y="1863"/>
                  </a:lnTo>
                  <a:lnTo>
                    <a:pt x="1823" y="1845"/>
                  </a:lnTo>
                  <a:lnTo>
                    <a:pt x="1833" y="1829"/>
                  </a:lnTo>
                  <a:lnTo>
                    <a:pt x="1843" y="1812"/>
                  </a:lnTo>
                  <a:lnTo>
                    <a:pt x="1854" y="1796"/>
                  </a:lnTo>
                  <a:lnTo>
                    <a:pt x="1865" y="1778"/>
                  </a:lnTo>
                  <a:lnTo>
                    <a:pt x="1878" y="1763"/>
                  </a:lnTo>
                  <a:lnTo>
                    <a:pt x="1892" y="1747"/>
                  </a:lnTo>
                  <a:lnTo>
                    <a:pt x="1905" y="1732"/>
                  </a:lnTo>
                  <a:lnTo>
                    <a:pt x="1920" y="1717"/>
                  </a:lnTo>
                  <a:lnTo>
                    <a:pt x="1937" y="1703"/>
                  </a:lnTo>
                  <a:lnTo>
                    <a:pt x="1954" y="1690"/>
                  </a:lnTo>
                  <a:lnTo>
                    <a:pt x="1973" y="1676"/>
                  </a:lnTo>
                  <a:lnTo>
                    <a:pt x="1992" y="1663"/>
                  </a:lnTo>
                  <a:lnTo>
                    <a:pt x="2012" y="1652"/>
                  </a:lnTo>
                  <a:lnTo>
                    <a:pt x="2033" y="1641"/>
                  </a:lnTo>
                  <a:lnTo>
                    <a:pt x="2055" y="1631"/>
                  </a:lnTo>
                  <a:lnTo>
                    <a:pt x="2078" y="1621"/>
                  </a:lnTo>
                  <a:lnTo>
                    <a:pt x="2103" y="1612"/>
                  </a:lnTo>
                  <a:lnTo>
                    <a:pt x="2128" y="1603"/>
                  </a:lnTo>
                  <a:lnTo>
                    <a:pt x="2139" y="1601"/>
                  </a:lnTo>
                  <a:lnTo>
                    <a:pt x="2147" y="1592"/>
                  </a:lnTo>
                  <a:lnTo>
                    <a:pt x="2147" y="1592"/>
                  </a:lnTo>
                  <a:lnTo>
                    <a:pt x="2203" y="1535"/>
                  </a:lnTo>
                  <a:lnTo>
                    <a:pt x="2279" y="1454"/>
                  </a:lnTo>
                  <a:lnTo>
                    <a:pt x="2424" y="1299"/>
                  </a:lnTo>
                  <a:lnTo>
                    <a:pt x="2424" y="1299"/>
                  </a:lnTo>
                  <a:lnTo>
                    <a:pt x="2438" y="1304"/>
                  </a:lnTo>
                  <a:lnTo>
                    <a:pt x="2438" y="1304"/>
                  </a:lnTo>
                  <a:lnTo>
                    <a:pt x="2448" y="1308"/>
                  </a:lnTo>
                  <a:lnTo>
                    <a:pt x="2456" y="1313"/>
                  </a:lnTo>
                  <a:lnTo>
                    <a:pt x="2465" y="1318"/>
                  </a:lnTo>
                  <a:lnTo>
                    <a:pt x="2474" y="1324"/>
                  </a:lnTo>
                  <a:lnTo>
                    <a:pt x="2480" y="1331"/>
                  </a:lnTo>
                  <a:lnTo>
                    <a:pt x="2486" y="1339"/>
                  </a:lnTo>
                  <a:lnTo>
                    <a:pt x="2491" y="1348"/>
                  </a:lnTo>
                  <a:lnTo>
                    <a:pt x="2495" y="1358"/>
                  </a:lnTo>
                  <a:lnTo>
                    <a:pt x="2495" y="1358"/>
                  </a:lnTo>
                  <a:lnTo>
                    <a:pt x="2499" y="1373"/>
                  </a:lnTo>
                  <a:lnTo>
                    <a:pt x="2504" y="1393"/>
                  </a:lnTo>
                  <a:lnTo>
                    <a:pt x="2506" y="1415"/>
                  </a:lnTo>
                  <a:lnTo>
                    <a:pt x="2508" y="1439"/>
                  </a:lnTo>
                  <a:lnTo>
                    <a:pt x="2508" y="1439"/>
                  </a:lnTo>
                  <a:lnTo>
                    <a:pt x="2508" y="1452"/>
                  </a:lnTo>
                  <a:lnTo>
                    <a:pt x="2506" y="1466"/>
                  </a:lnTo>
                  <a:lnTo>
                    <a:pt x="2504" y="1480"/>
                  </a:lnTo>
                  <a:lnTo>
                    <a:pt x="2500" y="1492"/>
                  </a:lnTo>
                  <a:lnTo>
                    <a:pt x="2496" y="1505"/>
                  </a:lnTo>
                  <a:lnTo>
                    <a:pt x="2490" y="1517"/>
                  </a:lnTo>
                  <a:lnTo>
                    <a:pt x="2483" y="1530"/>
                  </a:lnTo>
                  <a:lnTo>
                    <a:pt x="2474" y="1541"/>
                  </a:lnTo>
                  <a:lnTo>
                    <a:pt x="2474" y="1541"/>
                  </a:lnTo>
                  <a:lnTo>
                    <a:pt x="2194" y="1868"/>
                  </a:lnTo>
                  <a:lnTo>
                    <a:pt x="2227" y="1897"/>
                  </a:lnTo>
                  <a:lnTo>
                    <a:pt x="2227" y="1897"/>
                  </a:lnTo>
                  <a:lnTo>
                    <a:pt x="2506" y="1570"/>
                  </a:lnTo>
                  <a:lnTo>
                    <a:pt x="2506" y="1570"/>
                  </a:lnTo>
                  <a:lnTo>
                    <a:pt x="2519" y="1555"/>
                  </a:lnTo>
                  <a:lnTo>
                    <a:pt x="2529" y="1539"/>
                  </a:lnTo>
                  <a:lnTo>
                    <a:pt x="2536" y="1522"/>
                  </a:lnTo>
                  <a:lnTo>
                    <a:pt x="2541" y="1505"/>
                  </a:lnTo>
                  <a:lnTo>
                    <a:pt x="2546" y="1489"/>
                  </a:lnTo>
                  <a:lnTo>
                    <a:pt x="2549" y="1471"/>
                  </a:lnTo>
                  <a:lnTo>
                    <a:pt x="2550" y="1455"/>
                  </a:lnTo>
                  <a:lnTo>
                    <a:pt x="2551" y="1439"/>
                  </a:lnTo>
                  <a:lnTo>
                    <a:pt x="2551" y="1439"/>
                  </a:lnTo>
                  <a:lnTo>
                    <a:pt x="2550" y="1411"/>
                  </a:lnTo>
                  <a:lnTo>
                    <a:pt x="2546" y="1385"/>
                  </a:lnTo>
                  <a:lnTo>
                    <a:pt x="2541" y="1363"/>
                  </a:lnTo>
                  <a:lnTo>
                    <a:pt x="2536" y="1345"/>
                  </a:lnTo>
                  <a:lnTo>
                    <a:pt x="2536" y="1345"/>
                  </a:lnTo>
                  <a:lnTo>
                    <a:pt x="2531" y="1333"/>
                  </a:lnTo>
                  <a:lnTo>
                    <a:pt x="2526" y="1321"/>
                  </a:lnTo>
                  <a:lnTo>
                    <a:pt x="2519" y="1311"/>
                  </a:lnTo>
                  <a:lnTo>
                    <a:pt x="2511" y="1301"/>
                  </a:lnTo>
                  <a:lnTo>
                    <a:pt x="2511" y="1301"/>
                  </a:lnTo>
                  <a:lnTo>
                    <a:pt x="2513" y="1299"/>
                  </a:lnTo>
                  <a:lnTo>
                    <a:pt x="2670" y="792"/>
                  </a:lnTo>
                  <a:lnTo>
                    <a:pt x="2670" y="792"/>
                  </a:lnTo>
                  <a:lnTo>
                    <a:pt x="2676" y="782"/>
                  </a:lnTo>
                  <a:lnTo>
                    <a:pt x="2676" y="782"/>
                  </a:lnTo>
                  <a:lnTo>
                    <a:pt x="2684" y="772"/>
                  </a:lnTo>
                  <a:lnTo>
                    <a:pt x="2694" y="760"/>
                  </a:lnTo>
                  <a:lnTo>
                    <a:pt x="2705" y="747"/>
                  </a:lnTo>
                  <a:lnTo>
                    <a:pt x="2716" y="735"/>
                  </a:lnTo>
                  <a:lnTo>
                    <a:pt x="2716" y="735"/>
                  </a:lnTo>
                  <a:lnTo>
                    <a:pt x="2725" y="727"/>
                  </a:lnTo>
                  <a:lnTo>
                    <a:pt x="2734" y="722"/>
                  </a:lnTo>
                  <a:lnTo>
                    <a:pt x="2741" y="717"/>
                  </a:lnTo>
                  <a:lnTo>
                    <a:pt x="2749" y="715"/>
                  </a:lnTo>
                  <a:lnTo>
                    <a:pt x="2749" y="1415"/>
                  </a:lnTo>
                  <a:lnTo>
                    <a:pt x="2749" y="1415"/>
                  </a:lnTo>
                  <a:lnTo>
                    <a:pt x="2746" y="1449"/>
                  </a:lnTo>
                  <a:lnTo>
                    <a:pt x="2743" y="1486"/>
                  </a:lnTo>
                  <a:lnTo>
                    <a:pt x="2736" y="1534"/>
                  </a:lnTo>
                  <a:lnTo>
                    <a:pt x="2736" y="1534"/>
                  </a:lnTo>
                  <a:lnTo>
                    <a:pt x="2731" y="1558"/>
                  </a:lnTo>
                  <a:lnTo>
                    <a:pt x="2726" y="1585"/>
                  </a:lnTo>
                  <a:lnTo>
                    <a:pt x="2719" y="1611"/>
                  </a:lnTo>
                  <a:lnTo>
                    <a:pt x="2711" y="1637"/>
                  </a:lnTo>
                  <a:lnTo>
                    <a:pt x="2703" y="1661"/>
                  </a:lnTo>
                  <a:lnTo>
                    <a:pt x="2693" y="1685"/>
                  </a:lnTo>
                  <a:lnTo>
                    <a:pt x="2681" y="1704"/>
                  </a:lnTo>
                  <a:lnTo>
                    <a:pt x="2669" y="1723"/>
                  </a:lnTo>
                  <a:lnTo>
                    <a:pt x="2669" y="1723"/>
                  </a:lnTo>
                  <a:lnTo>
                    <a:pt x="2630" y="1771"/>
                  </a:lnTo>
                  <a:lnTo>
                    <a:pt x="2570" y="1843"/>
                  </a:lnTo>
                  <a:lnTo>
                    <a:pt x="2416" y="2021"/>
                  </a:lnTo>
                  <a:lnTo>
                    <a:pt x="2416" y="2021"/>
                  </a:lnTo>
                  <a:lnTo>
                    <a:pt x="2276" y="2181"/>
                  </a:lnTo>
                  <a:lnTo>
                    <a:pt x="2215" y="2251"/>
                  </a:lnTo>
                  <a:lnTo>
                    <a:pt x="2205" y="2264"/>
                  </a:lnTo>
                  <a:lnTo>
                    <a:pt x="2205" y="2335"/>
                  </a:lnTo>
                  <a:lnTo>
                    <a:pt x="2291" y="2335"/>
                  </a:lnTo>
                  <a:lnTo>
                    <a:pt x="2291" y="2296"/>
                  </a:lnTo>
                  <a:lnTo>
                    <a:pt x="2291" y="2296"/>
                  </a:lnTo>
                  <a:lnTo>
                    <a:pt x="2379" y="2197"/>
                  </a:lnTo>
                  <a:lnTo>
                    <a:pt x="2514" y="2043"/>
                  </a:lnTo>
                  <a:lnTo>
                    <a:pt x="2649" y="1884"/>
                  </a:lnTo>
                  <a:lnTo>
                    <a:pt x="2703" y="1819"/>
                  </a:lnTo>
                  <a:lnTo>
                    <a:pt x="2739" y="1774"/>
                  </a:lnTo>
                  <a:lnTo>
                    <a:pt x="2739" y="1774"/>
                  </a:lnTo>
                  <a:lnTo>
                    <a:pt x="2755" y="1749"/>
                  </a:lnTo>
                  <a:lnTo>
                    <a:pt x="2770" y="1722"/>
                  </a:lnTo>
                  <a:lnTo>
                    <a:pt x="2783" y="1693"/>
                  </a:lnTo>
                  <a:lnTo>
                    <a:pt x="2794" y="1665"/>
                  </a:lnTo>
                  <a:lnTo>
                    <a:pt x="2803" y="1635"/>
                  </a:lnTo>
                  <a:lnTo>
                    <a:pt x="2810" y="1605"/>
                  </a:lnTo>
                  <a:lnTo>
                    <a:pt x="2818" y="1576"/>
                  </a:lnTo>
                  <a:lnTo>
                    <a:pt x="2823" y="1547"/>
                  </a:lnTo>
                  <a:lnTo>
                    <a:pt x="2829" y="1496"/>
                  </a:lnTo>
                  <a:lnTo>
                    <a:pt x="2833" y="1455"/>
                  </a:lnTo>
                  <a:lnTo>
                    <a:pt x="2835" y="1416"/>
                  </a:lnTo>
                  <a:lnTo>
                    <a:pt x="2835" y="1416"/>
                  </a:lnTo>
                  <a:lnTo>
                    <a:pt x="2835" y="679"/>
                  </a:lnTo>
                  <a:lnTo>
                    <a:pt x="2835" y="653"/>
                  </a:lnTo>
                  <a:lnTo>
                    <a:pt x="2813" y="640"/>
                  </a:lnTo>
                  <a:close/>
                  <a:moveTo>
                    <a:pt x="1623" y="2771"/>
                  </a:moveTo>
                  <a:lnTo>
                    <a:pt x="1623" y="2771"/>
                  </a:lnTo>
                  <a:lnTo>
                    <a:pt x="1624" y="2783"/>
                  </a:lnTo>
                  <a:lnTo>
                    <a:pt x="1628" y="2794"/>
                  </a:lnTo>
                  <a:lnTo>
                    <a:pt x="1634" y="2804"/>
                  </a:lnTo>
                  <a:lnTo>
                    <a:pt x="1641" y="2813"/>
                  </a:lnTo>
                  <a:lnTo>
                    <a:pt x="1649" y="2820"/>
                  </a:lnTo>
                  <a:lnTo>
                    <a:pt x="1659" y="2825"/>
                  </a:lnTo>
                  <a:lnTo>
                    <a:pt x="1671" y="2829"/>
                  </a:lnTo>
                  <a:lnTo>
                    <a:pt x="1683" y="2830"/>
                  </a:lnTo>
                  <a:lnTo>
                    <a:pt x="2673" y="2726"/>
                  </a:lnTo>
                  <a:lnTo>
                    <a:pt x="2673" y="2412"/>
                  </a:lnTo>
                  <a:lnTo>
                    <a:pt x="1624" y="2412"/>
                  </a:lnTo>
                  <a:lnTo>
                    <a:pt x="1623" y="2771"/>
                  </a:lnTo>
                  <a:close/>
                  <a:moveTo>
                    <a:pt x="1827" y="183"/>
                  </a:moveTo>
                  <a:lnTo>
                    <a:pt x="1777" y="183"/>
                  </a:lnTo>
                  <a:lnTo>
                    <a:pt x="1777" y="1237"/>
                  </a:lnTo>
                  <a:lnTo>
                    <a:pt x="1061" y="1237"/>
                  </a:lnTo>
                  <a:lnTo>
                    <a:pt x="1061" y="233"/>
                  </a:lnTo>
                  <a:lnTo>
                    <a:pt x="1705" y="233"/>
                  </a:lnTo>
                  <a:lnTo>
                    <a:pt x="1705" y="183"/>
                  </a:lnTo>
                  <a:lnTo>
                    <a:pt x="1011" y="183"/>
                  </a:lnTo>
                  <a:lnTo>
                    <a:pt x="1011" y="1286"/>
                  </a:lnTo>
                  <a:lnTo>
                    <a:pt x="1827" y="1286"/>
                  </a:lnTo>
                  <a:lnTo>
                    <a:pt x="1827" y="183"/>
                  </a:lnTo>
                  <a:close/>
                  <a:moveTo>
                    <a:pt x="1418" y="1319"/>
                  </a:moveTo>
                  <a:lnTo>
                    <a:pt x="1418" y="1319"/>
                  </a:lnTo>
                  <a:lnTo>
                    <a:pt x="1411" y="1320"/>
                  </a:lnTo>
                  <a:lnTo>
                    <a:pt x="1403" y="1323"/>
                  </a:lnTo>
                  <a:lnTo>
                    <a:pt x="1396" y="1326"/>
                  </a:lnTo>
                  <a:lnTo>
                    <a:pt x="1389" y="1331"/>
                  </a:lnTo>
                  <a:lnTo>
                    <a:pt x="1384" y="1336"/>
                  </a:lnTo>
                  <a:lnTo>
                    <a:pt x="1381" y="1344"/>
                  </a:lnTo>
                  <a:lnTo>
                    <a:pt x="1378" y="1351"/>
                  </a:lnTo>
                  <a:lnTo>
                    <a:pt x="1378" y="1360"/>
                  </a:lnTo>
                  <a:lnTo>
                    <a:pt x="1378" y="1360"/>
                  </a:lnTo>
                  <a:lnTo>
                    <a:pt x="1378" y="1368"/>
                  </a:lnTo>
                  <a:lnTo>
                    <a:pt x="1381" y="1375"/>
                  </a:lnTo>
                  <a:lnTo>
                    <a:pt x="1384" y="1383"/>
                  </a:lnTo>
                  <a:lnTo>
                    <a:pt x="1389" y="1389"/>
                  </a:lnTo>
                  <a:lnTo>
                    <a:pt x="1396" y="1394"/>
                  </a:lnTo>
                  <a:lnTo>
                    <a:pt x="1403" y="1398"/>
                  </a:lnTo>
                  <a:lnTo>
                    <a:pt x="1411" y="1400"/>
                  </a:lnTo>
                  <a:lnTo>
                    <a:pt x="1418" y="1400"/>
                  </a:lnTo>
                  <a:lnTo>
                    <a:pt x="1418" y="1400"/>
                  </a:lnTo>
                  <a:lnTo>
                    <a:pt x="1427" y="1400"/>
                  </a:lnTo>
                  <a:lnTo>
                    <a:pt x="1434" y="1398"/>
                  </a:lnTo>
                  <a:lnTo>
                    <a:pt x="1442" y="1394"/>
                  </a:lnTo>
                  <a:lnTo>
                    <a:pt x="1448" y="1389"/>
                  </a:lnTo>
                  <a:lnTo>
                    <a:pt x="1453" y="1383"/>
                  </a:lnTo>
                  <a:lnTo>
                    <a:pt x="1457" y="1375"/>
                  </a:lnTo>
                  <a:lnTo>
                    <a:pt x="1458" y="1368"/>
                  </a:lnTo>
                  <a:lnTo>
                    <a:pt x="1459" y="1360"/>
                  </a:lnTo>
                  <a:lnTo>
                    <a:pt x="1459" y="1360"/>
                  </a:lnTo>
                  <a:lnTo>
                    <a:pt x="1458" y="1351"/>
                  </a:lnTo>
                  <a:lnTo>
                    <a:pt x="1457" y="1344"/>
                  </a:lnTo>
                  <a:lnTo>
                    <a:pt x="1453" y="1336"/>
                  </a:lnTo>
                  <a:lnTo>
                    <a:pt x="1448" y="1331"/>
                  </a:lnTo>
                  <a:lnTo>
                    <a:pt x="1442" y="1326"/>
                  </a:lnTo>
                  <a:lnTo>
                    <a:pt x="1434" y="1323"/>
                  </a:lnTo>
                  <a:lnTo>
                    <a:pt x="1427" y="1320"/>
                  </a:lnTo>
                  <a:lnTo>
                    <a:pt x="1418" y="1319"/>
                  </a:lnTo>
                  <a:close/>
                  <a:moveTo>
                    <a:pt x="1368" y="278"/>
                  </a:moveTo>
                  <a:lnTo>
                    <a:pt x="1120" y="527"/>
                  </a:lnTo>
                  <a:lnTo>
                    <a:pt x="1154" y="563"/>
                  </a:lnTo>
                  <a:lnTo>
                    <a:pt x="1403" y="313"/>
                  </a:lnTo>
                  <a:lnTo>
                    <a:pt x="1368" y="278"/>
                  </a:lnTo>
                  <a:close/>
                  <a:moveTo>
                    <a:pt x="1008" y="1535"/>
                  </a:moveTo>
                  <a:lnTo>
                    <a:pt x="1829" y="1535"/>
                  </a:lnTo>
                  <a:lnTo>
                    <a:pt x="1829" y="1535"/>
                  </a:lnTo>
                  <a:lnTo>
                    <a:pt x="1845" y="1534"/>
                  </a:lnTo>
                  <a:lnTo>
                    <a:pt x="1860" y="1532"/>
                  </a:lnTo>
                  <a:lnTo>
                    <a:pt x="1875" y="1529"/>
                  </a:lnTo>
                  <a:lnTo>
                    <a:pt x="1890" y="1522"/>
                  </a:lnTo>
                  <a:lnTo>
                    <a:pt x="1904" y="1516"/>
                  </a:lnTo>
                  <a:lnTo>
                    <a:pt x="1918" y="1509"/>
                  </a:lnTo>
                  <a:lnTo>
                    <a:pt x="1930" y="1500"/>
                  </a:lnTo>
                  <a:lnTo>
                    <a:pt x="1942" y="1490"/>
                  </a:lnTo>
                  <a:lnTo>
                    <a:pt x="1953" y="1479"/>
                  </a:lnTo>
                  <a:lnTo>
                    <a:pt x="1962" y="1466"/>
                  </a:lnTo>
                  <a:lnTo>
                    <a:pt x="1970" y="1454"/>
                  </a:lnTo>
                  <a:lnTo>
                    <a:pt x="1977" y="1440"/>
                  </a:lnTo>
                  <a:lnTo>
                    <a:pt x="1983" y="1426"/>
                  </a:lnTo>
                  <a:lnTo>
                    <a:pt x="1987" y="1410"/>
                  </a:lnTo>
                  <a:lnTo>
                    <a:pt x="1989" y="1395"/>
                  </a:lnTo>
                  <a:lnTo>
                    <a:pt x="1990" y="1379"/>
                  </a:lnTo>
                  <a:lnTo>
                    <a:pt x="1990" y="156"/>
                  </a:lnTo>
                  <a:lnTo>
                    <a:pt x="1990" y="156"/>
                  </a:lnTo>
                  <a:lnTo>
                    <a:pt x="1989" y="140"/>
                  </a:lnTo>
                  <a:lnTo>
                    <a:pt x="1987" y="125"/>
                  </a:lnTo>
                  <a:lnTo>
                    <a:pt x="1983" y="110"/>
                  </a:lnTo>
                  <a:lnTo>
                    <a:pt x="1977" y="95"/>
                  </a:lnTo>
                  <a:lnTo>
                    <a:pt x="1970" y="81"/>
                  </a:lnTo>
                  <a:lnTo>
                    <a:pt x="1962" y="69"/>
                  </a:lnTo>
                  <a:lnTo>
                    <a:pt x="1953" y="56"/>
                  </a:lnTo>
                  <a:lnTo>
                    <a:pt x="1942" y="45"/>
                  </a:lnTo>
                  <a:lnTo>
                    <a:pt x="1930" y="35"/>
                  </a:lnTo>
                  <a:lnTo>
                    <a:pt x="1918" y="26"/>
                  </a:lnTo>
                  <a:lnTo>
                    <a:pt x="1904" y="19"/>
                  </a:lnTo>
                  <a:lnTo>
                    <a:pt x="1890" y="12"/>
                  </a:lnTo>
                  <a:lnTo>
                    <a:pt x="1875" y="7"/>
                  </a:lnTo>
                  <a:lnTo>
                    <a:pt x="1860" y="4"/>
                  </a:lnTo>
                  <a:lnTo>
                    <a:pt x="1845" y="1"/>
                  </a:lnTo>
                  <a:lnTo>
                    <a:pt x="1829" y="0"/>
                  </a:lnTo>
                  <a:lnTo>
                    <a:pt x="1008" y="0"/>
                  </a:lnTo>
                  <a:lnTo>
                    <a:pt x="1008" y="0"/>
                  </a:lnTo>
                  <a:lnTo>
                    <a:pt x="992" y="1"/>
                  </a:lnTo>
                  <a:lnTo>
                    <a:pt x="976" y="4"/>
                  </a:lnTo>
                  <a:lnTo>
                    <a:pt x="961" y="7"/>
                  </a:lnTo>
                  <a:lnTo>
                    <a:pt x="946" y="12"/>
                  </a:lnTo>
                  <a:lnTo>
                    <a:pt x="932" y="19"/>
                  </a:lnTo>
                  <a:lnTo>
                    <a:pt x="920" y="26"/>
                  </a:lnTo>
                  <a:lnTo>
                    <a:pt x="907" y="35"/>
                  </a:lnTo>
                  <a:lnTo>
                    <a:pt x="895" y="45"/>
                  </a:lnTo>
                  <a:lnTo>
                    <a:pt x="885" y="56"/>
                  </a:lnTo>
                  <a:lnTo>
                    <a:pt x="875" y="69"/>
                  </a:lnTo>
                  <a:lnTo>
                    <a:pt x="867" y="81"/>
                  </a:lnTo>
                  <a:lnTo>
                    <a:pt x="860" y="95"/>
                  </a:lnTo>
                  <a:lnTo>
                    <a:pt x="855" y="110"/>
                  </a:lnTo>
                  <a:lnTo>
                    <a:pt x="851" y="125"/>
                  </a:lnTo>
                  <a:lnTo>
                    <a:pt x="848" y="140"/>
                  </a:lnTo>
                  <a:lnTo>
                    <a:pt x="847" y="156"/>
                  </a:lnTo>
                  <a:lnTo>
                    <a:pt x="847" y="1379"/>
                  </a:lnTo>
                  <a:lnTo>
                    <a:pt x="847" y="1379"/>
                  </a:lnTo>
                  <a:lnTo>
                    <a:pt x="848" y="1395"/>
                  </a:lnTo>
                  <a:lnTo>
                    <a:pt x="851" y="1411"/>
                  </a:lnTo>
                  <a:lnTo>
                    <a:pt x="855" y="1426"/>
                  </a:lnTo>
                  <a:lnTo>
                    <a:pt x="860" y="1440"/>
                  </a:lnTo>
                  <a:lnTo>
                    <a:pt x="867" y="1454"/>
                  </a:lnTo>
                  <a:lnTo>
                    <a:pt x="875" y="1466"/>
                  </a:lnTo>
                  <a:lnTo>
                    <a:pt x="885" y="1479"/>
                  </a:lnTo>
                  <a:lnTo>
                    <a:pt x="895" y="1490"/>
                  </a:lnTo>
                  <a:lnTo>
                    <a:pt x="907" y="1500"/>
                  </a:lnTo>
                  <a:lnTo>
                    <a:pt x="920" y="1509"/>
                  </a:lnTo>
                  <a:lnTo>
                    <a:pt x="932" y="1516"/>
                  </a:lnTo>
                  <a:lnTo>
                    <a:pt x="946" y="1522"/>
                  </a:lnTo>
                  <a:lnTo>
                    <a:pt x="961" y="1529"/>
                  </a:lnTo>
                  <a:lnTo>
                    <a:pt x="976" y="1532"/>
                  </a:lnTo>
                  <a:lnTo>
                    <a:pt x="992" y="1534"/>
                  </a:lnTo>
                  <a:lnTo>
                    <a:pt x="1008" y="1535"/>
                  </a:lnTo>
                  <a:close/>
                  <a:moveTo>
                    <a:pt x="947" y="156"/>
                  </a:moveTo>
                  <a:lnTo>
                    <a:pt x="947" y="156"/>
                  </a:lnTo>
                  <a:lnTo>
                    <a:pt x="948" y="146"/>
                  </a:lnTo>
                  <a:lnTo>
                    <a:pt x="952" y="135"/>
                  </a:lnTo>
                  <a:lnTo>
                    <a:pt x="957" y="126"/>
                  </a:lnTo>
                  <a:lnTo>
                    <a:pt x="965" y="117"/>
                  </a:lnTo>
                  <a:lnTo>
                    <a:pt x="973" y="110"/>
                  </a:lnTo>
                  <a:lnTo>
                    <a:pt x="983" y="105"/>
                  </a:lnTo>
                  <a:lnTo>
                    <a:pt x="996" y="101"/>
                  </a:lnTo>
                  <a:lnTo>
                    <a:pt x="1008" y="100"/>
                  </a:lnTo>
                  <a:lnTo>
                    <a:pt x="1829" y="100"/>
                  </a:lnTo>
                  <a:lnTo>
                    <a:pt x="1829" y="100"/>
                  </a:lnTo>
                  <a:lnTo>
                    <a:pt x="1842" y="101"/>
                  </a:lnTo>
                  <a:lnTo>
                    <a:pt x="1853" y="105"/>
                  </a:lnTo>
                  <a:lnTo>
                    <a:pt x="1864" y="110"/>
                  </a:lnTo>
                  <a:lnTo>
                    <a:pt x="1873" y="117"/>
                  </a:lnTo>
                  <a:lnTo>
                    <a:pt x="1880" y="126"/>
                  </a:lnTo>
                  <a:lnTo>
                    <a:pt x="1885" y="135"/>
                  </a:lnTo>
                  <a:lnTo>
                    <a:pt x="1889" y="146"/>
                  </a:lnTo>
                  <a:lnTo>
                    <a:pt x="1890" y="156"/>
                  </a:lnTo>
                  <a:lnTo>
                    <a:pt x="1890" y="1379"/>
                  </a:lnTo>
                  <a:lnTo>
                    <a:pt x="1890" y="1379"/>
                  </a:lnTo>
                  <a:lnTo>
                    <a:pt x="1889" y="1390"/>
                  </a:lnTo>
                  <a:lnTo>
                    <a:pt x="1885" y="1400"/>
                  </a:lnTo>
                  <a:lnTo>
                    <a:pt x="1880" y="1410"/>
                  </a:lnTo>
                  <a:lnTo>
                    <a:pt x="1873" y="1417"/>
                  </a:lnTo>
                  <a:lnTo>
                    <a:pt x="1864" y="1425"/>
                  </a:lnTo>
                  <a:lnTo>
                    <a:pt x="1853" y="1430"/>
                  </a:lnTo>
                  <a:lnTo>
                    <a:pt x="1842" y="1434"/>
                  </a:lnTo>
                  <a:lnTo>
                    <a:pt x="1829" y="1435"/>
                  </a:lnTo>
                  <a:lnTo>
                    <a:pt x="1008" y="1435"/>
                  </a:lnTo>
                  <a:lnTo>
                    <a:pt x="1008" y="1435"/>
                  </a:lnTo>
                  <a:lnTo>
                    <a:pt x="996" y="1434"/>
                  </a:lnTo>
                  <a:lnTo>
                    <a:pt x="983" y="1430"/>
                  </a:lnTo>
                  <a:lnTo>
                    <a:pt x="973" y="1425"/>
                  </a:lnTo>
                  <a:lnTo>
                    <a:pt x="965" y="1417"/>
                  </a:lnTo>
                  <a:lnTo>
                    <a:pt x="957" y="1410"/>
                  </a:lnTo>
                  <a:lnTo>
                    <a:pt x="952" y="1400"/>
                  </a:lnTo>
                  <a:lnTo>
                    <a:pt x="948" y="1390"/>
                  </a:lnTo>
                  <a:lnTo>
                    <a:pt x="947" y="1379"/>
                  </a:lnTo>
                  <a:lnTo>
                    <a:pt x="947" y="156"/>
                  </a:lnTo>
                  <a:close/>
                  <a:moveTo>
                    <a:pt x="1247" y="580"/>
                  </a:moveTo>
                  <a:lnTo>
                    <a:pt x="1403" y="413"/>
                  </a:lnTo>
                  <a:lnTo>
                    <a:pt x="1367" y="379"/>
                  </a:lnTo>
                  <a:lnTo>
                    <a:pt x="1211" y="547"/>
                  </a:lnTo>
                  <a:lnTo>
                    <a:pt x="1247" y="58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1" name="Freeform 10">
              <a:extLst>
                <a:ext uri="{FF2B5EF4-FFF2-40B4-BE49-F238E27FC236}">
                  <a16:creationId xmlns:a16="http://schemas.microsoft.com/office/drawing/2014/main" id="{BD57CA29-4D9D-4BCF-8502-2C027143EAF3}"/>
                </a:ext>
              </a:extLst>
            </p:cNvPr>
            <p:cNvSpPr>
              <a:spLocks/>
            </p:cNvSpPr>
            <p:nvPr/>
          </p:nvSpPr>
          <p:spPr bwMode="auto">
            <a:xfrm>
              <a:off x="1841500" y="1768476"/>
              <a:ext cx="368300" cy="542925"/>
            </a:xfrm>
            <a:custGeom>
              <a:avLst/>
              <a:gdLst>
                <a:gd name="T0" fmla="*/ 620 w 1158"/>
                <a:gd name="T1" fmla="*/ 1625 h 1709"/>
                <a:gd name="T2" fmla="*/ 420 w 1158"/>
                <a:gd name="T3" fmla="*/ 1395 h 1709"/>
                <a:gd name="T4" fmla="*/ 166 w 1158"/>
                <a:gd name="T5" fmla="*/ 1097 h 1709"/>
                <a:gd name="T6" fmla="*/ 125 w 1158"/>
                <a:gd name="T7" fmla="*/ 1011 h 1709"/>
                <a:gd name="T8" fmla="*/ 100 w 1158"/>
                <a:gd name="T9" fmla="*/ 908 h 1709"/>
                <a:gd name="T10" fmla="*/ 87 w 1158"/>
                <a:gd name="T11" fmla="*/ 788 h 1709"/>
                <a:gd name="T12" fmla="*/ 110 w 1158"/>
                <a:gd name="T13" fmla="*/ 101 h 1709"/>
                <a:gd name="T14" fmla="*/ 149 w 1158"/>
                <a:gd name="T15" fmla="*/ 141 h 1709"/>
                <a:gd name="T16" fmla="*/ 324 w 1158"/>
                <a:gd name="T17" fmla="*/ 673 h 1709"/>
                <a:gd name="T18" fmla="*/ 316 w 1158"/>
                <a:gd name="T19" fmla="*/ 685 h 1709"/>
                <a:gd name="T20" fmla="*/ 299 w 1158"/>
                <a:gd name="T21" fmla="*/ 719 h 1709"/>
                <a:gd name="T22" fmla="*/ 285 w 1158"/>
                <a:gd name="T23" fmla="*/ 814 h 1709"/>
                <a:gd name="T24" fmla="*/ 290 w 1158"/>
                <a:gd name="T25" fmla="*/ 863 h 1709"/>
                <a:gd name="T26" fmla="*/ 317 w 1158"/>
                <a:gd name="T27" fmla="*/ 929 h 1709"/>
                <a:gd name="T28" fmla="*/ 642 w 1158"/>
                <a:gd name="T29" fmla="*/ 1242 h 1709"/>
                <a:gd name="T30" fmla="*/ 354 w 1158"/>
                <a:gd name="T31" fmla="*/ 904 h 1709"/>
                <a:gd name="T32" fmla="*/ 332 w 1158"/>
                <a:gd name="T33" fmla="*/ 854 h 1709"/>
                <a:gd name="T34" fmla="*/ 329 w 1158"/>
                <a:gd name="T35" fmla="*/ 814 h 1709"/>
                <a:gd name="T36" fmla="*/ 341 w 1158"/>
                <a:gd name="T37" fmla="*/ 732 h 1709"/>
                <a:gd name="T38" fmla="*/ 355 w 1158"/>
                <a:gd name="T39" fmla="*/ 705 h 1709"/>
                <a:gd name="T40" fmla="*/ 389 w 1158"/>
                <a:gd name="T41" fmla="*/ 682 h 1709"/>
                <a:gd name="T42" fmla="*/ 412 w 1158"/>
                <a:gd name="T43" fmla="*/ 673 h 1709"/>
                <a:gd name="T44" fmla="*/ 697 w 1158"/>
                <a:gd name="T45" fmla="*/ 975 h 1709"/>
                <a:gd name="T46" fmla="*/ 757 w 1158"/>
                <a:gd name="T47" fmla="*/ 995 h 1709"/>
                <a:gd name="T48" fmla="*/ 845 w 1158"/>
                <a:gd name="T49" fmla="*/ 1037 h 1709"/>
                <a:gd name="T50" fmla="*/ 915 w 1158"/>
                <a:gd name="T51" fmla="*/ 1091 h 1709"/>
                <a:gd name="T52" fmla="*/ 971 w 1158"/>
                <a:gd name="T53" fmla="*/ 1152 h 1709"/>
                <a:gd name="T54" fmla="*/ 1012 w 1158"/>
                <a:gd name="T55" fmla="*/ 1219 h 1709"/>
                <a:gd name="T56" fmla="*/ 1053 w 1158"/>
                <a:gd name="T57" fmla="*/ 1328 h 1709"/>
                <a:gd name="T58" fmla="*/ 1071 w 1158"/>
                <a:gd name="T59" fmla="*/ 1473 h 1709"/>
                <a:gd name="T60" fmla="*/ 1158 w 1158"/>
                <a:gd name="T61" fmla="*/ 1473 h 1709"/>
                <a:gd name="T62" fmla="*/ 1138 w 1158"/>
                <a:gd name="T63" fmla="*/ 1308 h 1709"/>
                <a:gd name="T64" fmla="*/ 1110 w 1158"/>
                <a:gd name="T65" fmla="*/ 1224 h 1709"/>
                <a:gd name="T66" fmla="*/ 1068 w 1158"/>
                <a:gd name="T67" fmla="*/ 1143 h 1709"/>
                <a:gd name="T68" fmla="*/ 1012 w 1158"/>
                <a:gd name="T69" fmla="*/ 1067 h 1709"/>
                <a:gd name="T70" fmla="*/ 940 w 1158"/>
                <a:gd name="T71" fmla="*/ 999 h 1709"/>
                <a:gd name="T72" fmla="*/ 851 w 1158"/>
                <a:gd name="T73" fmla="*/ 941 h 1709"/>
                <a:gd name="T74" fmla="*/ 743 w 1158"/>
                <a:gd name="T75" fmla="*/ 898 h 1709"/>
                <a:gd name="T76" fmla="*/ 495 w 1158"/>
                <a:gd name="T77" fmla="*/ 633 h 1709"/>
                <a:gd name="T78" fmla="*/ 407 w 1158"/>
                <a:gd name="T79" fmla="*/ 571 h 1709"/>
                <a:gd name="T80" fmla="*/ 244 w 1158"/>
                <a:gd name="T81" fmla="*/ 128 h 1709"/>
                <a:gd name="T82" fmla="*/ 200 w 1158"/>
                <a:gd name="T83" fmla="*/ 68 h 1709"/>
                <a:gd name="T84" fmla="*/ 165 w 1158"/>
                <a:gd name="T85" fmla="*/ 34 h 1709"/>
                <a:gd name="T86" fmla="*/ 99 w 1158"/>
                <a:gd name="T87" fmla="*/ 3 h 1709"/>
                <a:gd name="T88" fmla="*/ 64 w 1158"/>
                <a:gd name="T89" fmla="*/ 2 h 1709"/>
                <a:gd name="T90" fmla="*/ 0 w 1158"/>
                <a:gd name="T91" fmla="*/ 27 h 1709"/>
                <a:gd name="T92" fmla="*/ 2 w 1158"/>
                <a:gd name="T93" fmla="*/ 829 h 1709"/>
                <a:gd name="T94" fmla="*/ 25 w 1158"/>
                <a:gd name="T95" fmla="*/ 979 h 1709"/>
                <a:gd name="T96" fmla="*/ 66 w 1158"/>
                <a:gd name="T97" fmla="*/ 1096 h 1709"/>
                <a:gd name="T98" fmla="*/ 134 w 1158"/>
                <a:gd name="T99" fmla="*/ 1193 h 1709"/>
                <a:gd name="T100" fmla="*/ 544 w 1158"/>
                <a:gd name="T101" fmla="*/ 167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8" h="1709">
                  <a:moveTo>
                    <a:pt x="544" y="1709"/>
                  </a:moveTo>
                  <a:lnTo>
                    <a:pt x="631" y="1709"/>
                  </a:lnTo>
                  <a:lnTo>
                    <a:pt x="631" y="1638"/>
                  </a:lnTo>
                  <a:lnTo>
                    <a:pt x="620" y="1625"/>
                  </a:lnTo>
                  <a:lnTo>
                    <a:pt x="620" y="1625"/>
                  </a:lnTo>
                  <a:lnTo>
                    <a:pt x="559" y="1555"/>
                  </a:lnTo>
                  <a:lnTo>
                    <a:pt x="420" y="1395"/>
                  </a:lnTo>
                  <a:lnTo>
                    <a:pt x="420" y="1395"/>
                  </a:lnTo>
                  <a:lnTo>
                    <a:pt x="266" y="1217"/>
                  </a:lnTo>
                  <a:lnTo>
                    <a:pt x="206" y="1145"/>
                  </a:lnTo>
                  <a:lnTo>
                    <a:pt x="166" y="1097"/>
                  </a:lnTo>
                  <a:lnTo>
                    <a:pt x="166" y="1097"/>
                  </a:lnTo>
                  <a:lnTo>
                    <a:pt x="155" y="1078"/>
                  </a:lnTo>
                  <a:lnTo>
                    <a:pt x="144" y="1057"/>
                  </a:lnTo>
                  <a:lnTo>
                    <a:pt x="134" y="1035"/>
                  </a:lnTo>
                  <a:lnTo>
                    <a:pt x="125" y="1011"/>
                  </a:lnTo>
                  <a:lnTo>
                    <a:pt x="117" y="985"/>
                  </a:lnTo>
                  <a:lnTo>
                    <a:pt x="110" y="959"/>
                  </a:lnTo>
                  <a:lnTo>
                    <a:pt x="105" y="932"/>
                  </a:lnTo>
                  <a:lnTo>
                    <a:pt x="100" y="908"/>
                  </a:lnTo>
                  <a:lnTo>
                    <a:pt x="100" y="908"/>
                  </a:lnTo>
                  <a:lnTo>
                    <a:pt x="94" y="860"/>
                  </a:lnTo>
                  <a:lnTo>
                    <a:pt x="90" y="823"/>
                  </a:lnTo>
                  <a:lnTo>
                    <a:pt x="87" y="788"/>
                  </a:lnTo>
                  <a:lnTo>
                    <a:pt x="87" y="89"/>
                  </a:lnTo>
                  <a:lnTo>
                    <a:pt x="87" y="89"/>
                  </a:lnTo>
                  <a:lnTo>
                    <a:pt x="99" y="94"/>
                  </a:lnTo>
                  <a:lnTo>
                    <a:pt x="110" y="101"/>
                  </a:lnTo>
                  <a:lnTo>
                    <a:pt x="124" y="113"/>
                  </a:lnTo>
                  <a:lnTo>
                    <a:pt x="135" y="125"/>
                  </a:lnTo>
                  <a:lnTo>
                    <a:pt x="135" y="125"/>
                  </a:lnTo>
                  <a:lnTo>
                    <a:pt x="149" y="141"/>
                  </a:lnTo>
                  <a:lnTo>
                    <a:pt x="159" y="156"/>
                  </a:lnTo>
                  <a:lnTo>
                    <a:pt x="159" y="156"/>
                  </a:lnTo>
                  <a:lnTo>
                    <a:pt x="166" y="166"/>
                  </a:lnTo>
                  <a:lnTo>
                    <a:pt x="324" y="673"/>
                  </a:lnTo>
                  <a:lnTo>
                    <a:pt x="324" y="673"/>
                  </a:lnTo>
                  <a:lnTo>
                    <a:pt x="324" y="675"/>
                  </a:lnTo>
                  <a:lnTo>
                    <a:pt x="324" y="675"/>
                  </a:lnTo>
                  <a:lnTo>
                    <a:pt x="316" y="685"/>
                  </a:lnTo>
                  <a:lnTo>
                    <a:pt x="310" y="695"/>
                  </a:lnTo>
                  <a:lnTo>
                    <a:pt x="304" y="707"/>
                  </a:lnTo>
                  <a:lnTo>
                    <a:pt x="299" y="719"/>
                  </a:lnTo>
                  <a:lnTo>
                    <a:pt x="299" y="719"/>
                  </a:lnTo>
                  <a:lnTo>
                    <a:pt x="295" y="737"/>
                  </a:lnTo>
                  <a:lnTo>
                    <a:pt x="290" y="759"/>
                  </a:lnTo>
                  <a:lnTo>
                    <a:pt x="286" y="785"/>
                  </a:lnTo>
                  <a:lnTo>
                    <a:pt x="285" y="814"/>
                  </a:lnTo>
                  <a:lnTo>
                    <a:pt x="285" y="814"/>
                  </a:lnTo>
                  <a:lnTo>
                    <a:pt x="285" y="829"/>
                  </a:lnTo>
                  <a:lnTo>
                    <a:pt x="286" y="845"/>
                  </a:lnTo>
                  <a:lnTo>
                    <a:pt x="290" y="863"/>
                  </a:lnTo>
                  <a:lnTo>
                    <a:pt x="294" y="879"/>
                  </a:lnTo>
                  <a:lnTo>
                    <a:pt x="300" y="896"/>
                  </a:lnTo>
                  <a:lnTo>
                    <a:pt x="307" y="913"/>
                  </a:lnTo>
                  <a:lnTo>
                    <a:pt x="317" y="929"/>
                  </a:lnTo>
                  <a:lnTo>
                    <a:pt x="329" y="944"/>
                  </a:lnTo>
                  <a:lnTo>
                    <a:pt x="329" y="944"/>
                  </a:lnTo>
                  <a:lnTo>
                    <a:pt x="610" y="1271"/>
                  </a:lnTo>
                  <a:lnTo>
                    <a:pt x="642" y="1242"/>
                  </a:lnTo>
                  <a:lnTo>
                    <a:pt x="642" y="1242"/>
                  </a:lnTo>
                  <a:lnTo>
                    <a:pt x="362" y="915"/>
                  </a:lnTo>
                  <a:lnTo>
                    <a:pt x="362" y="915"/>
                  </a:lnTo>
                  <a:lnTo>
                    <a:pt x="354" y="904"/>
                  </a:lnTo>
                  <a:lnTo>
                    <a:pt x="346" y="891"/>
                  </a:lnTo>
                  <a:lnTo>
                    <a:pt x="340" y="879"/>
                  </a:lnTo>
                  <a:lnTo>
                    <a:pt x="335" y="866"/>
                  </a:lnTo>
                  <a:lnTo>
                    <a:pt x="332" y="854"/>
                  </a:lnTo>
                  <a:lnTo>
                    <a:pt x="330" y="840"/>
                  </a:lnTo>
                  <a:lnTo>
                    <a:pt x="329" y="826"/>
                  </a:lnTo>
                  <a:lnTo>
                    <a:pt x="329" y="814"/>
                  </a:lnTo>
                  <a:lnTo>
                    <a:pt x="329" y="814"/>
                  </a:lnTo>
                  <a:lnTo>
                    <a:pt x="330" y="789"/>
                  </a:lnTo>
                  <a:lnTo>
                    <a:pt x="332" y="767"/>
                  </a:lnTo>
                  <a:lnTo>
                    <a:pt x="336" y="747"/>
                  </a:lnTo>
                  <a:lnTo>
                    <a:pt x="341" y="732"/>
                  </a:lnTo>
                  <a:lnTo>
                    <a:pt x="341" y="732"/>
                  </a:lnTo>
                  <a:lnTo>
                    <a:pt x="345" y="722"/>
                  </a:lnTo>
                  <a:lnTo>
                    <a:pt x="350" y="713"/>
                  </a:lnTo>
                  <a:lnTo>
                    <a:pt x="355" y="705"/>
                  </a:lnTo>
                  <a:lnTo>
                    <a:pt x="362" y="698"/>
                  </a:lnTo>
                  <a:lnTo>
                    <a:pt x="371" y="692"/>
                  </a:lnTo>
                  <a:lnTo>
                    <a:pt x="380" y="687"/>
                  </a:lnTo>
                  <a:lnTo>
                    <a:pt x="389" y="682"/>
                  </a:lnTo>
                  <a:lnTo>
                    <a:pt x="399" y="678"/>
                  </a:lnTo>
                  <a:lnTo>
                    <a:pt x="399" y="678"/>
                  </a:lnTo>
                  <a:lnTo>
                    <a:pt x="412" y="673"/>
                  </a:lnTo>
                  <a:lnTo>
                    <a:pt x="412" y="673"/>
                  </a:lnTo>
                  <a:lnTo>
                    <a:pt x="556" y="828"/>
                  </a:lnTo>
                  <a:lnTo>
                    <a:pt x="633" y="909"/>
                  </a:lnTo>
                  <a:lnTo>
                    <a:pt x="690" y="966"/>
                  </a:lnTo>
                  <a:lnTo>
                    <a:pt x="697" y="975"/>
                  </a:lnTo>
                  <a:lnTo>
                    <a:pt x="707" y="977"/>
                  </a:lnTo>
                  <a:lnTo>
                    <a:pt x="707" y="977"/>
                  </a:lnTo>
                  <a:lnTo>
                    <a:pt x="733" y="986"/>
                  </a:lnTo>
                  <a:lnTo>
                    <a:pt x="757" y="995"/>
                  </a:lnTo>
                  <a:lnTo>
                    <a:pt x="781" y="1005"/>
                  </a:lnTo>
                  <a:lnTo>
                    <a:pt x="803" y="1015"/>
                  </a:lnTo>
                  <a:lnTo>
                    <a:pt x="825" y="1026"/>
                  </a:lnTo>
                  <a:lnTo>
                    <a:pt x="845" y="1037"/>
                  </a:lnTo>
                  <a:lnTo>
                    <a:pt x="863" y="1050"/>
                  </a:lnTo>
                  <a:lnTo>
                    <a:pt x="882" y="1064"/>
                  </a:lnTo>
                  <a:lnTo>
                    <a:pt x="898" y="1077"/>
                  </a:lnTo>
                  <a:lnTo>
                    <a:pt x="915" y="1091"/>
                  </a:lnTo>
                  <a:lnTo>
                    <a:pt x="930" y="1106"/>
                  </a:lnTo>
                  <a:lnTo>
                    <a:pt x="945" y="1121"/>
                  </a:lnTo>
                  <a:lnTo>
                    <a:pt x="958" y="1137"/>
                  </a:lnTo>
                  <a:lnTo>
                    <a:pt x="971" y="1152"/>
                  </a:lnTo>
                  <a:lnTo>
                    <a:pt x="982" y="1170"/>
                  </a:lnTo>
                  <a:lnTo>
                    <a:pt x="993" y="1186"/>
                  </a:lnTo>
                  <a:lnTo>
                    <a:pt x="1003" y="1203"/>
                  </a:lnTo>
                  <a:lnTo>
                    <a:pt x="1012" y="1219"/>
                  </a:lnTo>
                  <a:lnTo>
                    <a:pt x="1021" y="1237"/>
                  </a:lnTo>
                  <a:lnTo>
                    <a:pt x="1028" y="1256"/>
                  </a:lnTo>
                  <a:lnTo>
                    <a:pt x="1042" y="1292"/>
                  </a:lnTo>
                  <a:lnTo>
                    <a:pt x="1053" y="1328"/>
                  </a:lnTo>
                  <a:lnTo>
                    <a:pt x="1061" y="1364"/>
                  </a:lnTo>
                  <a:lnTo>
                    <a:pt x="1067" y="1400"/>
                  </a:lnTo>
                  <a:lnTo>
                    <a:pt x="1070" y="1438"/>
                  </a:lnTo>
                  <a:lnTo>
                    <a:pt x="1071" y="1473"/>
                  </a:lnTo>
                  <a:lnTo>
                    <a:pt x="1071" y="1709"/>
                  </a:lnTo>
                  <a:lnTo>
                    <a:pt x="1158" y="1709"/>
                  </a:lnTo>
                  <a:lnTo>
                    <a:pt x="1158" y="1473"/>
                  </a:lnTo>
                  <a:lnTo>
                    <a:pt x="1158" y="1473"/>
                  </a:lnTo>
                  <a:lnTo>
                    <a:pt x="1157" y="1433"/>
                  </a:lnTo>
                  <a:lnTo>
                    <a:pt x="1153" y="1392"/>
                  </a:lnTo>
                  <a:lnTo>
                    <a:pt x="1147" y="1351"/>
                  </a:lnTo>
                  <a:lnTo>
                    <a:pt x="1138" y="1308"/>
                  </a:lnTo>
                  <a:lnTo>
                    <a:pt x="1132" y="1287"/>
                  </a:lnTo>
                  <a:lnTo>
                    <a:pt x="1126" y="1266"/>
                  </a:lnTo>
                  <a:lnTo>
                    <a:pt x="1118" y="1246"/>
                  </a:lnTo>
                  <a:lnTo>
                    <a:pt x="1110" y="1224"/>
                  </a:lnTo>
                  <a:lnTo>
                    <a:pt x="1101" y="1203"/>
                  </a:lnTo>
                  <a:lnTo>
                    <a:pt x="1091" y="1183"/>
                  </a:lnTo>
                  <a:lnTo>
                    <a:pt x="1081" y="1163"/>
                  </a:lnTo>
                  <a:lnTo>
                    <a:pt x="1068" y="1143"/>
                  </a:lnTo>
                  <a:lnTo>
                    <a:pt x="1056" y="1123"/>
                  </a:lnTo>
                  <a:lnTo>
                    <a:pt x="1042" y="1105"/>
                  </a:lnTo>
                  <a:lnTo>
                    <a:pt x="1028" y="1085"/>
                  </a:lnTo>
                  <a:lnTo>
                    <a:pt x="1012" y="1067"/>
                  </a:lnTo>
                  <a:lnTo>
                    <a:pt x="996" y="1049"/>
                  </a:lnTo>
                  <a:lnTo>
                    <a:pt x="978" y="1032"/>
                  </a:lnTo>
                  <a:lnTo>
                    <a:pt x="960" y="1015"/>
                  </a:lnTo>
                  <a:lnTo>
                    <a:pt x="940" y="999"/>
                  </a:lnTo>
                  <a:lnTo>
                    <a:pt x="920" y="984"/>
                  </a:lnTo>
                  <a:lnTo>
                    <a:pt x="897" y="969"/>
                  </a:lnTo>
                  <a:lnTo>
                    <a:pt x="875" y="955"/>
                  </a:lnTo>
                  <a:lnTo>
                    <a:pt x="851" y="941"/>
                  </a:lnTo>
                  <a:lnTo>
                    <a:pt x="826" y="929"/>
                  </a:lnTo>
                  <a:lnTo>
                    <a:pt x="800" y="918"/>
                  </a:lnTo>
                  <a:lnTo>
                    <a:pt x="772" y="908"/>
                  </a:lnTo>
                  <a:lnTo>
                    <a:pt x="743" y="898"/>
                  </a:lnTo>
                  <a:lnTo>
                    <a:pt x="743" y="898"/>
                  </a:lnTo>
                  <a:lnTo>
                    <a:pt x="671" y="823"/>
                  </a:lnTo>
                  <a:lnTo>
                    <a:pt x="578" y="724"/>
                  </a:lnTo>
                  <a:lnTo>
                    <a:pt x="495" y="633"/>
                  </a:lnTo>
                  <a:lnTo>
                    <a:pt x="446" y="583"/>
                  </a:lnTo>
                  <a:lnTo>
                    <a:pt x="430" y="567"/>
                  </a:lnTo>
                  <a:lnTo>
                    <a:pt x="407" y="571"/>
                  </a:lnTo>
                  <a:lnTo>
                    <a:pt x="407" y="571"/>
                  </a:lnTo>
                  <a:lnTo>
                    <a:pt x="396" y="573"/>
                  </a:lnTo>
                  <a:lnTo>
                    <a:pt x="384" y="576"/>
                  </a:lnTo>
                  <a:lnTo>
                    <a:pt x="246" y="131"/>
                  </a:lnTo>
                  <a:lnTo>
                    <a:pt x="244" y="128"/>
                  </a:lnTo>
                  <a:lnTo>
                    <a:pt x="244" y="128"/>
                  </a:lnTo>
                  <a:lnTo>
                    <a:pt x="231" y="109"/>
                  </a:lnTo>
                  <a:lnTo>
                    <a:pt x="219" y="89"/>
                  </a:lnTo>
                  <a:lnTo>
                    <a:pt x="200" y="68"/>
                  </a:lnTo>
                  <a:lnTo>
                    <a:pt x="200" y="68"/>
                  </a:lnTo>
                  <a:lnTo>
                    <a:pt x="190" y="57"/>
                  </a:lnTo>
                  <a:lnTo>
                    <a:pt x="177" y="45"/>
                  </a:lnTo>
                  <a:lnTo>
                    <a:pt x="165" y="34"/>
                  </a:lnTo>
                  <a:lnTo>
                    <a:pt x="151" y="24"/>
                  </a:lnTo>
                  <a:lnTo>
                    <a:pt x="135" y="14"/>
                  </a:lnTo>
                  <a:lnTo>
                    <a:pt x="117" y="8"/>
                  </a:lnTo>
                  <a:lnTo>
                    <a:pt x="99" y="3"/>
                  </a:lnTo>
                  <a:lnTo>
                    <a:pt x="89" y="2"/>
                  </a:lnTo>
                  <a:lnTo>
                    <a:pt x="77" y="0"/>
                  </a:lnTo>
                  <a:lnTo>
                    <a:pt x="77" y="0"/>
                  </a:lnTo>
                  <a:lnTo>
                    <a:pt x="64" y="2"/>
                  </a:lnTo>
                  <a:lnTo>
                    <a:pt x="50" y="4"/>
                  </a:lnTo>
                  <a:lnTo>
                    <a:pt x="36" y="8"/>
                  </a:lnTo>
                  <a:lnTo>
                    <a:pt x="24" y="14"/>
                  </a:lnTo>
                  <a:lnTo>
                    <a:pt x="0" y="27"/>
                  </a:lnTo>
                  <a:lnTo>
                    <a:pt x="0" y="53"/>
                  </a:lnTo>
                  <a:lnTo>
                    <a:pt x="0" y="789"/>
                  </a:lnTo>
                  <a:lnTo>
                    <a:pt x="0" y="789"/>
                  </a:lnTo>
                  <a:lnTo>
                    <a:pt x="2" y="829"/>
                  </a:lnTo>
                  <a:lnTo>
                    <a:pt x="6" y="870"/>
                  </a:lnTo>
                  <a:lnTo>
                    <a:pt x="14" y="921"/>
                  </a:lnTo>
                  <a:lnTo>
                    <a:pt x="19" y="950"/>
                  </a:lnTo>
                  <a:lnTo>
                    <a:pt x="25" y="979"/>
                  </a:lnTo>
                  <a:lnTo>
                    <a:pt x="32" y="1009"/>
                  </a:lnTo>
                  <a:lnTo>
                    <a:pt x="42" y="1039"/>
                  </a:lnTo>
                  <a:lnTo>
                    <a:pt x="54" y="1067"/>
                  </a:lnTo>
                  <a:lnTo>
                    <a:pt x="66" y="1096"/>
                  </a:lnTo>
                  <a:lnTo>
                    <a:pt x="80" y="1123"/>
                  </a:lnTo>
                  <a:lnTo>
                    <a:pt x="97" y="1148"/>
                  </a:lnTo>
                  <a:lnTo>
                    <a:pt x="97" y="1148"/>
                  </a:lnTo>
                  <a:lnTo>
                    <a:pt x="134" y="1193"/>
                  </a:lnTo>
                  <a:lnTo>
                    <a:pt x="186" y="1258"/>
                  </a:lnTo>
                  <a:lnTo>
                    <a:pt x="322" y="1417"/>
                  </a:lnTo>
                  <a:lnTo>
                    <a:pt x="457" y="1571"/>
                  </a:lnTo>
                  <a:lnTo>
                    <a:pt x="544" y="1670"/>
                  </a:lnTo>
                  <a:lnTo>
                    <a:pt x="544" y="170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2" name="Freeform 12">
              <a:extLst>
                <a:ext uri="{FF2B5EF4-FFF2-40B4-BE49-F238E27FC236}">
                  <a16:creationId xmlns:a16="http://schemas.microsoft.com/office/drawing/2014/main" id="{8FEBC572-B0D6-4A0E-8651-BB8873604035}"/>
                </a:ext>
              </a:extLst>
            </p:cNvPr>
            <p:cNvSpPr>
              <a:spLocks/>
            </p:cNvSpPr>
            <p:nvPr/>
          </p:nvSpPr>
          <p:spPr bwMode="auto">
            <a:xfrm>
              <a:off x="2374900" y="1768476"/>
              <a:ext cx="366713" cy="542925"/>
            </a:xfrm>
            <a:custGeom>
              <a:avLst/>
              <a:gdLst>
                <a:gd name="T0" fmla="*/ 1107 w 1157"/>
                <a:gd name="T1" fmla="*/ 4 h 1709"/>
                <a:gd name="T2" fmla="*/ 1070 w 1157"/>
                <a:gd name="T3" fmla="*/ 2 h 1709"/>
                <a:gd name="T4" fmla="*/ 1007 w 1157"/>
                <a:gd name="T5" fmla="*/ 24 h 1709"/>
                <a:gd name="T6" fmla="*/ 957 w 1157"/>
                <a:gd name="T7" fmla="*/ 68 h 1709"/>
                <a:gd name="T8" fmla="*/ 915 w 1157"/>
                <a:gd name="T9" fmla="*/ 128 h 1709"/>
                <a:gd name="T10" fmla="*/ 762 w 1157"/>
                <a:gd name="T11" fmla="*/ 573 h 1709"/>
                <a:gd name="T12" fmla="*/ 712 w 1157"/>
                <a:gd name="T13" fmla="*/ 583 h 1709"/>
                <a:gd name="T14" fmla="*/ 415 w 1157"/>
                <a:gd name="T15" fmla="*/ 898 h 1709"/>
                <a:gd name="T16" fmla="*/ 332 w 1157"/>
                <a:gd name="T17" fmla="*/ 929 h 1709"/>
                <a:gd name="T18" fmla="*/ 239 w 1157"/>
                <a:gd name="T19" fmla="*/ 984 h 1709"/>
                <a:gd name="T20" fmla="*/ 162 w 1157"/>
                <a:gd name="T21" fmla="*/ 1049 h 1709"/>
                <a:gd name="T22" fmla="*/ 102 w 1157"/>
                <a:gd name="T23" fmla="*/ 1123 h 1709"/>
                <a:gd name="T24" fmla="*/ 56 w 1157"/>
                <a:gd name="T25" fmla="*/ 1203 h 1709"/>
                <a:gd name="T26" fmla="*/ 25 w 1157"/>
                <a:gd name="T27" fmla="*/ 1287 h 1709"/>
                <a:gd name="T28" fmla="*/ 0 w 1157"/>
                <a:gd name="T29" fmla="*/ 1433 h 1709"/>
                <a:gd name="T30" fmla="*/ 86 w 1157"/>
                <a:gd name="T31" fmla="*/ 1473 h 1709"/>
                <a:gd name="T32" fmla="*/ 97 w 1157"/>
                <a:gd name="T33" fmla="*/ 1364 h 1709"/>
                <a:gd name="T34" fmla="*/ 136 w 1157"/>
                <a:gd name="T35" fmla="*/ 1237 h 1709"/>
                <a:gd name="T36" fmla="*/ 176 w 1157"/>
                <a:gd name="T37" fmla="*/ 1170 h 1709"/>
                <a:gd name="T38" fmla="*/ 227 w 1157"/>
                <a:gd name="T39" fmla="*/ 1106 h 1709"/>
                <a:gd name="T40" fmla="*/ 295 w 1157"/>
                <a:gd name="T41" fmla="*/ 1050 h 1709"/>
                <a:gd name="T42" fmla="*/ 377 w 1157"/>
                <a:gd name="T43" fmla="*/ 1005 h 1709"/>
                <a:gd name="T44" fmla="*/ 461 w 1157"/>
                <a:gd name="T45" fmla="*/ 975 h 1709"/>
                <a:gd name="T46" fmla="*/ 601 w 1157"/>
                <a:gd name="T47" fmla="*/ 828 h 1709"/>
                <a:gd name="T48" fmla="*/ 760 w 1157"/>
                <a:gd name="T49" fmla="*/ 678 h 1709"/>
                <a:gd name="T50" fmla="*/ 796 w 1157"/>
                <a:gd name="T51" fmla="*/ 698 h 1709"/>
                <a:gd name="T52" fmla="*/ 817 w 1157"/>
                <a:gd name="T53" fmla="*/ 732 h 1709"/>
                <a:gd name="T54" fmla="*/ 828 w 1157"/>
                <a:gd name="T55" fmla="*/ 789 h 1709"/>
                <a:gd name="T56" fmla="*/ 828 w 1157"/>
                <a:gd name="T57" fmla="*/ 840 h 1709"/>
                <a:gd name="T58" fmla="*/ 812 w 1157"/>
                <a:gd name="T59" fmla="*/ 891 h 1709"/>
                <a:gd name="T60" fmla="*/ 516 w 1157"/>
                <a:gd name="T61" fmla="*/ 1242 h 1709"/>
                <a:gd name="T62" fmla="*/ 828 w 1157"/>
                <a:gd name="T63" fmla="*/ 944 h 1709"/>
                <a:gd name="T64" fmla="*/ 863 w 1157"/>
                <a:gd name="T65" fmla="*/ 879 h 1709"/>
                <a:gd name="T66" fmla="*/ 873 w 1157"/>
                <a:gd name="T67" fmla="*/ 813 h 1709"/>
                <a:gd name="T68" fmla="*/ 863 w 1157"/>
                <a:gd name="T69" fmla="*/ 737 h 1709"/>
                <a:gd name="T70" fmla="*/ 848 w 1157"/>
                <a:gd name="T71" fmla="*/ 695 h 1709"/>
                <a:gd name="T72" fmla="*/ 835 w 1157"/>
                <a:gd name="T73" fmla="*/ 673 h 1709"/>
                <a:gd name="T74" fmla="*/ 998 w 1157"/>
                <a:gd name="T75" fmla="*/ 156 h 1709"/>
                <a:gd name="T76" fmla="*/ 1038 w 1157"/>
                <a:gd name="T77" fmla="*/ 109 h 1709"/>
                <a:gd name="T78" fmla="*/ 1063 w 1157"/>
                <a:gd name="T79" fmla="*/ 91 h 1709"/>
                <a:gd name="T80" fmla="*/ 1068 w 1157"/>
                <a:gd name="T81" fmla="*/ 823 h 1709"/>
                <a:gd name="T82" fmla="*/ 1053 w 1157"/>
                <a:gd name="T83" fmla="*/ 932 h 1709"/>
                <a:gd name="T84" fmla="*/ 1025 w 1157"/>
                <a:gd name="T85" fmla="*/ 1035 h 1709"/>
                <a:gd name="T86" fmla="*/ 991 w 1157"/>
                <a:gd name="T87" fmla="*/ 1097 h 1709"/>
                <a:gd name="T88" fmla="*/ 738 w 1157"/>
                <a:gd name="T89" fmla="*/ 1395 h 1709"/>
                <a:gd name="T90" fmla="*/ 527 w 1157"/>
                <a:gd name="T91" fmla="*/ 1709 h 1709"/>
                <a:gd name="T92" fmla="*/ 701 w 1157"/>
                <a:gd name="T93" fmla="*/ 1571 h 1709"/>
                <a:gd name="T94" fmla="*/ 1061 w 1157"/>
                <a:gd name="T95" fmla="*/ 1148 h 1709"/>
                <a:gd name="T96" fmla="*/ 1105 w 1157"/>
                <a:gd name="T97" fmla="*/ 1067 h 1709"/>
                <a:gd name="T98" fmla="*/ 1140 w 1157"/>
                <a:gd name="T99" fmla="*/ 950 h 1709"/>
                <a:gd name="T100" fmla="*/ 1157 w 1157"/>
                <a:gd name="T101" fmla="*/ 790 h 1709"/>
                <a:gd name="T102" fmla="*/ 1135 w 1157"/>
                <a:gd name="T103" fmla="*/ 14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7" h="1709">
                  <a:moveTo>
                    <a:pt x="1135" y="14"/>
                  </a:moveTo>
                  <a:lnTo>
                    <a:pt x="1135" y="14"/>
                  </a:lnTo>
                  <a:lnTo>
                    <a:pt x="1121" y="8"/>
                  </a:lnTo>
                  <a:lnTo>
                    <a:pt x="1107" y="4"/>
                  </a:lnTo>
                  <a:lnTo>
                    <a:pt x="1093" y="2"/>
                  </a:lnTo>
                  <a:lnTo>
                    <a:pt x="1081" y="0"/>
                  </a:lnTo>
                  <a:lnTo>
                    <a:pt x="1081" y="0"/>
                  </a:lnTo>
                  <a:lnTo>
                    <a:pt x="1070" y="2"/>
                  </a:lnTo>
                  <a:lnTo>
                    <a:pt x="1060" y="3"/>
                  </a:lnTo>
                  <a:lnTo>
                    <a:pt x="1041" y="8"/>
                  </a:lnTo>
                  <a:lnTo>
                    <a:pt x="1023" y="14"/>
                  </a:lnTo>
                  <a:lnTo>
                    <a:pt x="1007" y="24"/>
                  </a:lnTo>
                  <a:lnTo>
                    <a:pt x="993" y="34"/>
                  </a:lnTo>
                  <a:lnTo>
                    <a:pt x="980" y="45"/>
                  </a:lnTo>
                  <a:lnTo>
                    <a:pt x="968" y="57"/>
                  </a:lnTo>
                  <a:lnTo>
                    <a:pt x="957" y="68"/>
                  </a:lnTo>
                  <a:lnTo>
                    <a:pt x="957" y="68"/>
                  </a:lnTo>
                  <a:lnTo>
                    <a:pt x="940" y="90"/>
                  </a:lnTo>
                  <a:lnTo>
                    <a:pt x="926" y="109"/>
                  </a:lnTo>
                  <a:lnTo>
                    <a:pt x="915" y="128"/>
                  </a:lnTo>
                  <a:lnTo>
                    <a:pt x="912" y="131"/>
                  </a:lnTo>
                  <a:lnTo>
                    <a:pt x="773" y="576"/>
                  </a:lnTo>
                  <a:lnTo>
                    <a:pt x="773" y="576"/>
                  </a:lnTo>
                  <a:lnTo>
                    <a:pt x="762" y="573"/>
                  </a:lnTo>
                  <a:lnTo>
                    <a:pt x="750" y="571"/>
                  </a:lnTo>
                  <a:lnTo>
                    <a:pt x="728" y="567"/>
                  </a:lnTo>
                  <a:lnTo>
                    <a:pt x="712" y="583"/>
                  </a:lnTo>
                  <a:lnTo>
                    <a:pt x="712" y="583"/>
                  </a:lnTo>
                  <a:lnTo>
                    <a:pt x="663" y="634"/>
                  </a:lnTo>
                  <a:lnTo>
                    <a:pt x="579" y="724"/>
                  </a:lnTo>
                  <a:lnTo>
                    <a:pt x="486" y="823"/>
                  </a:lnTo>
                  <a:lnTo>
                    <a:pt x="415" y="898"/>
                  </a:lnTo>
                  <a:lnTo>
                    <a:pt x="415" y="898"/>
                  </a:lnTo>
                  <a:lnTo>
                    <a:pt x="386" y="908"/>
                  </a:lnTo>
                  <a:lnTo>
                    <a:pt x="359" y="918"/>
                  </a:lnTo>
                  <a:lnTo>
                    <a:pt x="332" y="929"/>
                  </a:lnTo>
                  <a:lnTo>
                    <a:pt x="307" y="941"/>
                  </a:lnTo>
                  <a:lnTo>
                    <a:pt x="284" y="955"/>
                  </a:lnTo>
                  <a:lnTo>
                    <a:pt x="260" y="969"/>
                  </a:lnTo>
                  <a:lnTo>
                    <a:pt x="239" y="984"/>
                  </a:lnTo>
                  <a:lnTo>
                    <a:pt x="217" y="999"/>
                  </a:lnTo>
                  <a:lnTo>
                    <a:pt x="199" y="1015"/>
                  </a:lnTo>
                  <a:lnTo>
                    <a:pt x="180" y="1032"/>
                  </a:lnTo>
                  <a:lnTo>
                    <a:pt x="162" y="1049"/>
                  </a:lnTo>
                  <a:lnTo>
                    <a:pt x="145" y="1067"/>
                  </a:lnTo>
                  <a:lnTo>
                    <a:pt x="130" y="1085"/>
                  </a:lnTo>
                  <a:lnTo>
                    <a:pt x="115" y="1105"/>
                  </a:lnTo>
                  <a:lnTo>
                    <a:pt x="102" y="1123"/>
                  </a:lnTo>
                  <a:lnTo>
                    <a:pt x="89" y="1143"/>
                  </a:lnTo>
                  <a:lnTo>
                    <a:pt x="77" y="1163"/>
                  </a:lnTo>
                  <a:lnTo>
                    <a:pt x="66" y="1183"/>
                  </a:lnTo>
                  <a:lnTo>
                    <a:pt x="56" y="1203"/>
                  </a:lnTo>
                  <a:lnTo>
                    <a:pt x="47" y="1224"/>
                  </a:lnTo>
                  <a:lnTo>
                    <a:pt x="40" y="1246"/>
                  </a:lnTo>
                  <a:lnTo>
                    <a:pt x="32" y="1266"/>
                  </a:lnTo>
                  <a:lnTo>
                    <a:pt x="25" y="1287"/>
                  </a:lnTo>
                  <a:lnTo>
                    <a:pt x="20" y="1308"/>
                  </a:lnTo>
                  <a:lnTo>
                    <a:pt x="10" y="1351"/>
                  </a:lnTo>
                  <a:lnTo>
                    <a:pt x="4" y="1392"/>
                  </a:lnTo>
                  <a:lnTo>
                    <a:pt x="0" y="1433"/>
                  </a:lnTo>
                  <a:lnTo>
                    <a:pt x="0" y="1473"/>
                  </a:lnTo>
                  <a:lnTo>
                    <a:pt x="0" y="1709"/>
                  </a:lnTo>
                  <a:lnTo>
                    <a:pt x="86" y="1709"/>
                  </a:lnTo>
                  <a:lnTo>
                    <a:pt x="86" y="1473"/>
                  </a:lnTo>
                  <a:lnTo>
                    <a:pt x="86" y="1473"/>
                  </a:lnTo>
                  <a:lnTo>
                    <a:pt x="87" y="1438"/>
                  </a:lnTo>
                  <a:lnTo>
                    <a:pt x="91" y="1400"/>
                  </a:lnTo>
                  <a:lnTo>
                    <a:pt x="97" y="1364"/>
                  </a:lnTo>
                  <a:lnTo>
                    <a:pt x="105" y="1328"/>
                  </a:lnTo>
                  <a:lnTo>
                    <a:pt x="116" y="1291"/>
                  </a:lnTo>
                  <a:lnTo>
                    <a:pt x="129" y="1256"/>
                  </a:lnTo>
                  <a:lnTo>
                    <a:pt x="136" y="1237"/>
                  </a:lnTo>
                  <a:lnTo>
                    <a:pt x="145" y="1219"/>
                  </a:lnTo>
                  <a:lnTo>
                    <a:pt x="155" y="1203"/>
                  </a:lnTo>
                  <a:lnTo>
                    <a:pt x="165" y="1186"/>
                  </a:lnTo>
                  <a:lnTo>
                    <a:pt x="176" y="1170"/>
                  </a:lnTo>
                  <a:lnTo>
                    <a:pt x="187" y="1152"/>
                  </a:lnTo>
                  <a:lnTo>
                    <a:pt x="200" y="1137"/>
                  </a:lnTo>
                  <a:lnTo>
                    <a:pt x="214" y="1121"/>
                  </a:lnTo>
                  <a:lnTo>
                    <a:pt x="227" y="1106"/>
                  </a:lnTo>
                  <a:lnTo>
                    <a:pt x="242" y="1091"/>
                  </a:lnTo>
                  <a:lnTo>
                    <a:pt x="259" y="1077"/>
                  </a:lnTo>
                  <a:lnTo>
                    <a:pt x="276" y="1064"/>
                  </a:lnTo>
                  <a:lnTo>
                    <a:pt x="295" y="1050"/>
                  </a:lnTo>
                  <a:lnTo>
                    <a:pt x="314" y="1037"/>
                  </a:lnTo>
                  <a:lnTo>
                    <a:pt x="334" y="1026"/>
                  </a:lnTo>
                  <a:lnTo>
                    <a:pt x="355" y="1015"/>
                  </a:lnTo>
                  <a:lnTo>
                    <a:pt x="377" y="1005"/>
                  </a:lnTo>
                  <a:lnTo>
                    <a:pt x="400" y="995"/>
                  </a:lnTo>
                  <a:lnTo>
                    <a:pt x="425" y="986"/>
                  </a:lnTo>
                  <a:lnTo>
                    <a:pt x="450" y="977"/>
                  </a:lnTo>
                  <a:lnTo>
                    <a:pt x="461" y="975"/>
                  </a:lnTo>
                  <a:lnTo>
                    <a:pt x="469" y="966"/>
                  </a:lnTo>
                  <a:lnTo>
                    <a:pt x="469" y="966"/>
                  </a:lnTo>
                  <a:lnTo>
                    <a:pt x="525" y="909"/>
                  </a:lnTo>
                  <a:lnTo>
                    <a:pt x="601" y="828"/>
                  </a:lnTo>
                  <a:lnTo>
                    <a:pt x="746" y="673"/>
                  </a:lnTo>
                  <a:lnTo>
                    <a:pt x="746" y="673"/>
                  </a:lnTo>
                  <a:lnTo>
                    <a:pt x="760" y="678"/>
                  </a:lnTo>
                  <a:lnTo>
                    <a:pt x="760" y="678"/>
                  </a:lnTo>
                  <a:lnTo>
                    <a:pt x="770" y="682"/>
                  </a:lnTo>
                  <a:lnTo>
                    <a:pt x="778" y="687"/>
                  </a:lnTo>
                  <a:lnTo>
                    <a:pt x="787" y="692"/>
                  </a:lnTo>
                  <a:lnTo>
                    <a:pt x="796" y="698"/>
                  </a:lnTo>
                  <a:lnTo>
                    <a:pt x="802" y="705"/>
                  </a:lnTo>
                  <a:lnTo>
                    <a:pt x="808" y="713"/>
                  </a:lnTo>
                  <a:lnTo>
                    <a:pt x="813" y="722"/>
                  </a:lnTo>
                  <a:lnTo>
                    <a:pt x="817" y="732"/>
                  </a:lnTo>
                  <a:lnTo>
                    <a:pt x="817" y="732"/>
                  </a:lnTo>
                  <a:lnTo>
                    <a:pt x="821" y="747"/>
                  </a:lnTo>
                  <a:lnTo>
                    <a:pt x="826" y="767"/>
                  </a:lnTo>
                  <a:lnTo>
                    <a:pt x="828" y="789"/>
                  </a:lnTo>
                  <a:lnTo>
                    <a:pt x="830" y="813"/>
                  </a:lnTo>
                  <a:lnTo>
                    <a:pt x="830" y="813"/>
                  </a:lnTo>
                  <a:lnTo>
                    <a:pt x="830" y="826"/>
                  </a:lnTo>
                  <a:lnTo>
                    <a:pt x="828" y="840"/>
                  </a:lnTo>
                  <a:lnTo>
                    <a:pt x="826" y="854"/>
                  </a:lnTo>
                  <a:lnTo>
                    <a:pt x="822" y="866"/>
                  </a:lnTo>
                  <a:lnTo>
                    <a:pt x="818" y="879"/>
                  </a:lnTo>
                  <a:lnTo>
                    <a:pt x="812" y="891"/>
                  </a:lnTo>
                  <a:lnTo>
                    <a:pt x="805" y="904"/>
                  </a:lnTo>
                  <a:lnTo>
                    <a:pt x="796" y="915"/>
                  </a:lnTo>
                  <a:lnTo>
                    <a:pt x="796" y="915"/>
                  </a:lnTo>
                  <a:lnTo>
                    <a:pt x="516" y="1242"/>
                  </a:lnTo>
                  <a:lnTo>
                    <a:pt x="549" y="1271"/>
                  </a:lnTo>
                  <a:lnTo>
                    <a:pt x="549" y="1271"/>
                  </a:lnTo>
                  <a:lnTo>
                    <a:pt x="828" y="944"/>
                  </a:lnTo>
                  <a:lnTo>
                    <a:pt x="828" y="944"/>
                  </a:lnTo>
                  <a:lnTo>
                    <a:pt x="841" y="929"/>
                  </a:lnTo>
                  <a:lnTo>
                    <a:pt x="851" y="913"/>
                  </a:lnTo>
                  <a:lnTo>
                    <a:pt x="858" y="896"/>
                  </a:lnTo>
                  <a:lnTo>
                    <a:pt x="863" y="879"/>
                  </a:lnTo>
                  <a:lnTo>
                    <a:pt x="868" y="863"/>
                  </a:lnTo>
                  <a:lnTo>
                    <a:pt x="871" y="845"/>
                  </a:lnTo>
                  <a:lnTo>
                    <a:pt x="872" y="829"/>
                  </a:lnTo>
                  <a:lnTo>
                    <a:pt x="873" y="813"/>
                  </a:lnTo>
                  <a:lnTo>
                    <a:pt x="873" y="813"/>
                  </a:lnTo>
                  <a:lnTo>
                    <a:pt x="872" y="785"/>
                  </a:lnTo>
                  <a:lnTo>
                    <a:pt x="868" y="759"/>
                  </a:lnTo>
                  <a:lnTo>
                    <a:pt x="863" y="737"/>
                  </a:lnTo>
                  <a:lnTo>
                    <a:pt x="858" y="719"/>
                  </a:lnTo>
                  <a:lnTo>
                    <a:pt x="858" y="719"/>
                  </a:lnTo>
                  <a:lnTo>
                    <a:pt x="853" y="707"/>
                  </a:lnTo>
                  <a:lnTo>
                    <a:pt x="848" y="695"/>
                  </a:lnTo>
                  <a:lnTo>
                    <a:pt x="841" y="685"/>
                  </a:lnTo>
                  <a:lnTo>
                    <a:pt x="833" y="675"/>
                  </a:lnTo>
                  <a:lnTo>
                    <a:pt x="833" y="675"/>
                  </a:lnTo>
                  <a:lnTo>
                    <a:pt x="835" y="673"/>
                  </a:lnTo>
                  <a:lnTo>
                    <a:pt x="992" y="166"/>
                  </a:lnTo>
                  <a:lnTo>
                    <a:pt x="992" y="166"/>
                  </a:lnTo>
                  <a:lnTo>
                    <a:pt x="998" y="156"/>
                  </a:lnTo>
                  <a:lnTo>
                    <a:pt x="998" y="156"/>
                  </a:lnTo>
                  <a:lnTo>
                    <a:pt x="1006" y="146"/>
                  </a:lnTo>
                  <a:lnTo>
                    <a:pt x="1016" y="134"/>
                  </a:lnTo>
                  <a:lnTo>
                    <a:pt x="1027" y="121"/>
                  </a:lnTo>
                  <a:lnTo>
                    <a:pt x="1038" y="109"/>
                  </a:lnTo>
                  <a:lnTo>
                    <a:pt x="1038" y="109"/>
                  </a:lnTo>
                  <a:lnTo>
                    <a:pt x="1047" y="101"/>
                  </a:lnTo>
                  <a:lnTo>
                    <a:pt x="1056" y="96"/>
                  </a:lnTo>
                  <a:lnTo>
                    <a:pt x="1063" y="91"/>
                  </a:lnTo>
                  <a:lnTo>
                    <a:pt x="1071" y="89"/>
                  </a:lnTo>
                  <a:lnTo>
                    <a:pt x="1071" y="789"/>
                  </a:lnTo>
                  <a:lnTo>
                    <a:pt x="1071" y="789"/>
                  </a:lnTo>
                  <a:lnTo>
                    <a:pt x="1068" y="823"/>
                  </a:lnTo>
                  <a:lnTo>
                    <a:pt x="1065" y="860"/>
                  </a:lnTo>
                  <a:lnTo>
                    <a:pt x="1058" y="908"/>
                  </a:lnTo>
                  <a:lnTo>
                    <a:pt x="1058" y="908"/>
                  </a:lnTo>
                  <a:lnTo>
                    <a:pt x="1053" y="932"/>
                  </a:lnTo>
                  <a:lnTo>
                    <a:pt x="1048" y="959"/>
                  </a:lnTo>
                  <a:lnTo>
                    <a:pt x="1041" y="985"/>
                  </a:lnTo>
                  <a:lnTo>
                    <a:pt x="1033" y="1011"/>
                  </a:lnTo>
                  <a:lnTo>
                    <a:pt x="1025" y="1035"/>
                  </a:lnTo>
                  <a:lnTo>
                    <a:pt x="1015" y="1059"/>
                  </a:lnTo>
                  <a:lnTo>
                    <a:pt x="1003" y="1078"/>
                  </a:lnTo>
                  <a:lnTo>
                    <a:pt x="991" y="1097"/>
                  </a:lnTo>
                  <a:lnTo>
                    <a:pt x="991" y="1097"/>
                  </a:lnTo>
                  <a:lnTo>
                    <a:pt x="952" y="1145"/>
                  </a:lnTo>
                  <a:lnTo>
                    <a:pt x="892" y="1217"/>
                  </a:lnTo>
                  <a:lnTo>
                    <a:pt x="738" y="1395"/>
                  </a:lnTo>
                  <a:lnTo>
                    <a:pt x="738" y="1395"/>
                  </a:lnTo>
                  <a:lnTo>
                    <a:pt x="598" y="1555"/>
                  </a:lnTo>
                  <a:lnTo>
                    <a:pt x="537" y="1625"/>
                  </a:lnTo>
                  <a:lnTo>
                    <a:pt x="527" y="1638"/>
                  </a:lnTo>
                  <a:lnTo>
                    <a:pt x="527" y="1709"/>
                  </a:lnTo>
                  <a:lnTo>
                    <a:pt x="613" y="1709"/>
                  </a:lnTo>
                  <a:lnTo>
                    <a:pt x="613" y="1670"/>
                  </a:lnTo>
                  <a:lnTo>
                    <a:pt x="613" y="1670"/>
                  </a:lnTo>
                  <a:lnTo>
                    <a:pt x="701" y="1571"/>
                  </a:lnTo>
                  <a:lnTo>
                    <a:pt x="836" y="1417"/>
                  </a:lnTo>
                  <a:lnTo>
                    <a:pt x="971" y="1258"/>
                  </a:lnTo>
                  <a:lnTo>
                    <a:pt x="1025" y="1193"/>
                  </a:lnTo>
                  <a:lnTo>
                    <a:pt x="1061" y="1148"/>
                  </a:lnTo>
                  <a:lnTo>
                    <a:pt x="1061" y="1148"/>
                  </a:lnTo>
                  <a:lnTo>
                    <a:pt x="1077" y="1123"/>
                  </a:lnTo>
                  <a:lnTo>
                    <a:pt x="1092" y="1096"/>
                  </a:lnTo>
                  <a:lnTo>
                    <a:pt x="1105" y="1067"/>
                  </a:lnTo>
                  <a:lnTo>
                    <a:pt x="1116" y="1039"/>
                  </a:lnTo>
                  <a:lnTo>
                    <a:pt x="1125" y="1009"/>
                  </a:lnTo>
                  <a:lnTo>
                    <a:pt x="1132" y="979"/>
                  </a:lnTo>
                  <a:lnTo>
                    <a:pt x="1140" y="950"/>
                  </a:lnTo>
                  <a:lnTo>
                    <a:pt x="1145" y="921"/>
                  </a:lnTo>
                  <a:lnTo>
                    <a:pt x="1151" y="870"/>
                  </a:lnTo>
                  <a:lnTo>
                    <a:pt x="1155" y="829"/>
                  </a:lnTo>
                  <a:lnTo>
                    <a:pt x="1157" y="790"/>
                  </a:lnTo>
                  <a:lnTo>
                    <a:pt x="1157" y="790"/>
                  </a:lnTo>
                  <a:lnTo>
                    <a:pt x="1157" y="53"/>
                  </a:lnTo>
                  <a:lnTo>
                    <a:pt x="1157" y="27"/>
                  </a:lnTo>
                  <a:lnTo>
                    <a:pt x="1135" y="1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grpSp>
      <p:sp>
        <p:nvSpPr>
          <p:cNvPr id="45" name="Freeform 30">
            <a:extLst>
              <a:ext uri="{FF2B5EF4-FFF2-40B4-BE49-F238E27FC236}">
                <a16:creationId xmlns:a16="http://schemas.microsoft.com/office/drawing/2014/main" id="{B218AB35-2A54-4496-A9CC-C822564D8CAE}"/>
              </a:ext>
            </a:extLst>
          </p:cNvPr>
          <p:cNvSpPr>
            <a:spLocks noChangeAspect="1" noEditPoints="1"/>
          </p:cNvSpPr>
          <p:nvPr/>
        </p:nvSpPr>
        <p:spPr bwMode="auto">
          <a:xfrm>
            <a:off x="975103" y="2641573"/>
            <a:ext cx="474536" cy="237683"/>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6" name="Freeform 79">
            <a:extLst>
              <a:ext uri="{FF2B5EF4-FFF2-40B4-BE49-F238E27FC236}">
                <a16:creationId xmlns:a16="http://schemas.microsoft.com/office/drawing/2014/main" id="{0CC1851C-BD6A-4DF5-8396-94B5AF5F643D}"/>
              </a:ext>
            </a:extLst>
          </p:cNvPr>
          <p:cNvSpPr>
            <a:spLocks noChangeAspect="1"/>
          </p:cNvSpPr>
          <p:nvPr/>
        </p:nvSpPr>
        <p:spPr bwMode="auto">
          <a:xfrm>
            <a:off x="500460" y="2948194"/>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7" name="TextBox 46">
            <a:extLst>
              <a:ext uri="{FF2B5EF4-FFF2-40B4-BE49-F238E27FC236}">
                <a16:creationId xmlns:a16="http://schemas.microsoft.com/office/drawing/2014/main" id="{90463254-88C1-419D-8DDB-E0DA1141D7BA}"/>
              </a:ext>
            </a:extLst>
          </p:cNvPr>
          <p:cNvSpPr txBox="1"/>
          <p:nvPr/>
        </p:nvSpPr>
        <p:spPr>
          <a:xfrm>
            <a:off x="1194960" y="2719948"/>
            <a:ext cx="5498329" cy="193899"/>
          </a:xfrm>
          <a:prstGeom prst="rect">
            <a:avLst/>
          </a:prstGeom>
          <a:noFill/>
        </p:spPr>
        <p:txBody>
          <a:bodyPr wrap="square" lIns="0" tIns="36576" rIns="0" bIns="0" rtlCol="0">
            <a:spAutoFit/>
          </a:bodyPr>
          <a:lstStyle/>
          <a:p>
            <a:pPr marL="356616" marR="0" lvl="0" indent="-356616" algn="l" defTabSz="914400" rtl="0" eaLnBrk="1" fontAlgn="auto" latinLnBrk="0" hangingPunct="1">
              <a:lnSpc>
                <a:spcPct val="85000"/>
              </a:lnSpc>
              <a:spcBef>
                <a:spcPts val="0"/>
              </a:spcBef>
              <a:spcAft>
                <a:spcPts val="600"/>
              </a:spcAft>
              <a:buClr>
                <a:srgbClr val="27ACAA"/>
              </a:buClr>
              <a:buSzPct val="70000"/>
              <a:buFont typeface="Arial" panose="020B0604020202020204" pitchFamily="34" charset="0"/>
              <a:buChar char="•"/>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Aizkraukles novada administratīvais centrs (Aizkraukles pilsēta)</a:t>
            </a:r>
          </a:p>
        </p:txBody>
      </p:sp>
      <p:sp>
        <p:nvSpPr>
          <p:cNvPr id="48" name="TextBox 47">
            <a:extLst>
              <a:ext uri="{FF2B5EF4-FFF2-40B4-BE49-F238E27FC236}">
                <a16:creationId xmlns:a16="http://schemas.microsoft.com/office/drawing/2014/main" id="{E44546C3-2DBB-4CB0-8778-6336819766B7}"/>
              </a:ext>
            </a:extLst>
          </p:cNvPr>
          <p:cNvSpPr txBox="1"/>
          <p:nvPr/>
        </p:nvSpPr>
        <p:spPr>
          <a:xfrm>
            <a:off x="2586475" y="2936147"/>
            <a:ext cx="1752213" cy="2696123"/>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sz="1200">
                <a:solidFill>
                  <a:srgbClr val="2E2E38"/>
                </a:solidFill>
                <a:latin typeface="EYInterstate Light"/>
              </a:defRPr>
            </a:lvl1p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Kokneses apvienības pārvalde</a:t>
            </a:r>
          </a:p>
          <a:p>
            <a:pPr marL="18000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Bebru pagasta pakalpojumu centrs</a:t>
            </a:r>
          </a:p>
          <a:p>
            <a:pPr marL="18000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Iršu pagasta pakalpojumu centrs</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Neretas apvienības pārvalde</a:t>
            </a:r>
          </a:p>
          <a:p>
            <a:pPr marL="18000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Mazzalves pagasta pakalpojumu centrs</a:t>
            </a:r>
          </a:p>
          <a:p>
            <a:pPr marL="18000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Pilskalnes pagasta pakalpojumu centrs</a:t>
            </a:r>
          </a:p>
          <a:p>
            <a:pPr marL="18000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Zalves pagasta pakalpojumu centrs</a:t>
            </a:r>
          </a:p>
        </p:txBody>
      </p:sp>
      <p:sp>
        <p:nvSpPr>
          <p:cNvPr id="49" name="Freeform 79">
            <a:extLst>
              <a:ext uri="{FF2B5EF4-FFF2-40B4-BE49-F238E27FC236}">
                <a16:creationId xmlns:a16="http://schemas.microsoft.com/office/drawing/2014/main" id="{5F2DBB18-55E9-4E0A-A233-1FD7E8650610}"/>
              </a:ext>
            </a:extLst>
          </p:cNvPr>
          <p:cNvSpPr>
            <a:spLocks noChangeAspect="1"/>
          </p:cNvSpPr>
          <p:nvPr/>
        </p:nvSpPr>
        <p:spPr bwMode="auto">
          <a:xfrm>
            <a:off x="271764" y="331938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1" name="Freeform 79">
            <a:extLst>
              <a:ext uri="{FF2B5EF4-FFF2-40B4-BE49-F238E27FC236}">
                <a16:creationId xmlns:a16="http://schemas.microsoft.com/office/drawing/2014/main" id="{7E6EBEBB-D36F-4B30-A5C8-DB0B6FBD1A8F}"/>
              </a:ext>
            </a:extLst>
          </p:cNvPr>
          <p:cNvSpPr>
            <a:spLocks noChangeAspect="1"/>
          </p:cNvSpPr>
          <p:nvPr/>
        </p:nvSpPr>
        <p:spPr bwMode="auto">
          <a:xfrm>
            <a:off x="494065" y="3748507"/>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2" name="Freeform 79">
            <a:extLst>
              <a:ext uri="{FF2B5EF4-FFF2-40B4-BE49-F238E27FC236}">
                <a16:creationId xmlns:a16="http://schemas.microsoft.com/office/drawing/2014/main" id="{1D003063-0C47-489D-A7F5-47C5E92FA7E8}"/>
              </a:ext>
            </a:extLst>
          </p:cNvPr>
          <p:cNvSpPr>
            <a:spLocks noChangeAspect="1"/>
          </p:cNvSpPr>
          <p:nvPr/>
        </p:nvSpPr>
        <p:spPr bwMode="auto">
          <a:xfrm>
            <a:off x="520872" y="4120304"/>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3" name="Freeform 79">
            <a:extLst>
              <a:ext uri="{FF2B5EF4-FFF2-40B4-BE49-F238E27FC236}">
                <a16:creationId xmlns:a16="http://schemas.microsoft.com/office/drawing/2014/main" id="{9899101A-FD0A-445C-A2E9-33FBB9FD8332}"/>
              </a:ext>
            </a:extLst>
          </p:cNvPr>
          <p:cNvSpPr>
            <a:spLocks noChangeAspect="1"/>
          </p:cNvSpPr>
          <p:nvPr/>
        </p:nvSpPr>
        <p:spPr bwMode="auto">
          <a:xfrm>
            <a:off x="2320719" y="2973287"/>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4" name="Freeform 79">
            <a:extLst>
              <a:ext uri="{FF2B5EF4-FFF2-40B4-BE49-F238E27FC236}">
                <a16:creationId xmlns:a16="http://schemas.microsoft.com/office/drawing/2014/main" id="{85343442-0562-4650-B09B-9EAA2D8B9F79}"/>
              </a:ext>
            </a:extLst>
          </p:cNvPr>
          <p:cNvSpPr>
            <a:spLocks noChangeAspect="1"/>
          </p:cNvSpPr>
          <p:nvPr/>
        </p:nvSpPr>
        <p:spPr bwMode="auto">
          <a:xfrm>
            <a:off x="2488077" y="3368680"/>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5" name="Freeform 79">
            <a:extLst>
              <a:ext uri="{FF2B5EF4-FFF2-40B4-BE49-F238E27FC236}">
                <a16:creationId xmlns:a16="http://schemas.microsoft.com/office/drawing/2014/main" id="{A599DACB-9A47-4C6A-970D-4728333010B2}"/>
              </a:ext>
            </a:extLst>
          </p:cNvPr>
          <p:cNvSpPr>
            <a:spLocks noChangeAspect="1"/>
          </p:cNvSpPr>
          <p:nvPr/>
        </p:nvSpPr>
        <p:spPr bwMode="auto">
          <a:xfrm>
            <a:off x="2477948" y="371233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6" name="Freeform 79">
            <a:extLst>
              <a:ext uri="{FF2B5EF4-FFF2-40B4-BE49-F238E27FC236}">
                <a16:creationId xmlns:a16="http://schemas.microsoft.com/office/drawing/2014/main" id="{9E45D47D-FD68-408A-8403-DA911DD3A287}"/>
              </a:ext>
            </a:extLst>
          </p:cNvPr>
          <p:cNvSpPr>
            <a:spLocks noChangeAspect="1"/>
          </p:cNvSpPr>
          <p:nvPr/>
        </p:nvSpPr>
        <p:spPr bwMode="auto">
          <a:xfrm>
            <a:off x="2320451" y="406100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1" name="TextBox 60">
            <a:extLst>
              <a:ext uri="{FF2B5EF4-FFF2-40B4-BE49-F238E27FC236}">
                <a16:creationId xmlns:a16="http://schemas.microsoft.com/office/drawing/2014/main" id="{0A854F26-0D79-42F5-9D99-55FFD1CAEA77}"/>
              </a:ext>
            </a:extLst>
          </p:cNvPr>
          <p:cNvSpPr txBox="1"/>
          <p:nvPr/>
        </p:nvSpPr>
        <p:spPr>
          <a:xfrm>
            <a:off x="4788469" y="2948873"/>
            <a:ext cx="2287429" cy="1600438"/>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sz="1200">
                <a:solidFill>
                  <a:srgbClr val="2E2E38"/>
                </a:solidFill>
                <a:latin typeface="EYInterstate Light"/>
              </a:defRPr>
            </a:lvl1p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Pļaviņu apvienības pārvalde</a:t>
            </a:r>
          </a:p>
          <a:p>
            <a:pPr marL="18000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Aiviekstes pagasta pakalpojumu centrs</a:t>
            </a:r>
          </a:p>
          <a:p>
            <a:pPr marL="18000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Klintaines pagasta pakalpojumu centrs</a:t>
            </a:r>
          </a:p>
          <a:p>
            <a:pPr marL="18000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Vietalvas pagasta pakalpojumu centrs</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Skrīveru pagasta pārvalde</a:t>
            </a:r>
          </a:p>
        </p:txBody>
      </p:sp>
      <p:sp>
        <p:nvSpPr>
          <p:cNvPr id="44" name="Freeform 79">
            <a:extLst>
              <a:ext uri="{FF2B5EF4-FFF2-40B4-BE49-F238E27FC236}">
                <a16:creationId xmlns:a16="http://schemas.microsoft.com/office/drawing/2014/main" id="{77034919-4736-441A-90B0-4F5967693930}"/>
              </a:ext>
            </a:extLst>
          </p:cNvPr>
          <p:cNvSpPr>
            <a:spLocks noChangeAspect="1"/>
          </p:cNvSpPr>
          <p:nvPr/>
        </p:nvSpPr>
        <p:spPr bwMode="auto">
          <a:xfrm>
            <a:off x="4466368" y="4900758"/>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3" name="Freeform 79">
            <a:extLst>
              <a:ext uri="{FF2B5EF4-FFF2-40B4-BE49-F238E27FC236}">
                <a16:creationId xmlns:a16="http://schemas.microsoft.com/office/drawing/2014/main" id="{EF89CD08-BC5A-494F-B8AA-F32EC8583295}"/>
              </a:ext>
            </a:extLst>
          </p:cNvPr>
          <p:cNvSpPr>
            <a:spLocks noChangeAspect="1"/>
          </p:cNvSpPr>
          <p:nvPr/>
        </p:nvSpPr>
        <p:spPr bwMode="auto">
          <a:xfrm>
            <a:off x="2491851" y="4528429"/>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4" name="Freeform 79">
            <a:extLst>
              <a:ext uri="{FF2B5EF4-FFF2-40B4-BE49-F238E27FC236}">
                <a16:creationId xmlns:a16="http://schemas.microsoft.com/office/drawing/2014/main" id="{33DAA133-9334-4869-A9D5-87F0BAB2BB97}"/>
              </a:ext>
            </a:extLst>
          </p:cNvPr>
          <p:cNvSpPr>
            <a:spLocks noChangeAspect="1"/>
          </p:cNvSpPr>
          <p:nvPr/>
        </p:nvSpPr>
        <p:spPr bwMode="auto">
          <a:xfrm>
            <a:off x="4491356" y="2980349"/>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5" name="Freeform 79">
            <a:extLst>
              <a:ext uri="{FF2B5EF4-FFF2-40B4-BE49-F238E27FC236}">
                <a16:creationId xmlns:a16="http://schemas.microsoft.com/office/drawing/2014/main" id="{688EFCF2-CD66-48B7-8939-A92CE8CE6F24}"/>
              </a:ext>
            </a:extLst>
          </p:cNvPr>
          <p:cNvSpPr>
            <a:spLocks noChangeAspect="1"/>
          </p:cNvSpPr>
          <p:nvPr/>
        </p:nvSpPr>
        <p:spPr bwMode="auto">
          <a:xfrm>
            <a:off x="4707556" y="324533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6" name="Freeform 79">
            <a:extLst>
              <a:ext uri="{FF2B5EF4-FFF2-40B4-BE49-F238E27FC236}">
                <a16:creationId xmlns:a16="http://schemas.microsoft.com/office/drawing/2014/main" id="{994DF185-39AE-4EAE-994C-24733843C352}"/>
              </a:ext>
            </a:extLst>
          </p:cNvPr>
          <p:cNvSpPr>
            <a:spLocks noChangeAspect="1"/>
          </p:cNvSpPr>
          <p:nvPr/>
        </p:nvSpPr>
        <p:spPr bwMode="auto">
          <a:xfrm>
            <a:off x="4707556" y="4040544"/>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7" name="Freeform 79">
            <a:extLst>
              <a:ext uri="{FF2B5EF4-FFF2-40B4-BE49-F238E27FC236}">
                <a16:creationId xmlns:a16="http://schemas.microsoft.com/office/drawing/2014/main" id="{B9F61553-A582-407A-89D3-8F69F0A46359}"/>
              </a:ext>
            </a:extLst>
          </p:cNvPr>
          <p:cNvSpPr>
            <a:spLocks noChangeAspect="1"/>
          </p:cNvSpPr>
          <p:nvPr/>
        </p:nvSpPr>
        <p:spPr bwMode="auto">
          <a:xfrm>
            <a:off x="4506381" y="4354649"/>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8" name="Freeform 79">
            <a:extLst>
              <a:ext uri="{FF2B5EF4-FFF2-40B4-BE49-F238E27FC236}">
                <a16:creationId xmlns:a16="http://schemas.microsoft.com/office/drawing/2014/main" id="{4225F345-59A0-4859-A8F6-BB96C00D5C9C}"/>
              </a:ext>
            </a:extLst>
          </p:cNvPr>
          <p:cNvSpPr>
            <a:spLocks noChangeAspect="1"/>
          </p:cNvSpPr>
          <p:nvPr/>
        </p:nvSpPr>
        <p:spPr bwMode="auto">
          <a:xfrm>
            <a:off x="2472334" y="489134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82" name="TextBox 81">
            <a:extLst>
              <a:ext uri="{FF2B5EF4-FFF2-40B4-BE49-F238E27FC236}">
                <a16:creationId xmlns:a16="http://schemas.microsoft.com/office/drawing/2014/main" id="{8762DC78-9FBC-4B5A-AA18-9F41168BDF9A}"/>
              </a:ext>
            </a:extLst>
          </p:cNvPr>
          <p:cNvSpPr txBox="1"/>
          <p:nvPr/>
        </p:nvSpPr>
        <p:spPr>
          <a:xfrm>
            <a:off x="555802" y="5655893"/>
            <a:ext cx="1731630" cy="1030026"/>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sz="1200">
                <a:solidFill>
                  <a:srgbClr val="2E2E38"/>
                </a:solidFill>
                <a:latin typeface="EYInterstate Light"/>
              </a:defRPr>
            </a:lvl1pPr>
          </a:lstStyle>
          <a:p>
            <a:pPr marL="0" marR="0" lvl="0" indent="0" algn="l" defTabSz="914400" rtl="0" eaLnBrk="1" fontAlgn="auto" latinLnBrk="0" hangingPunct="1">
              <a:lnSpc>
                <a:spcPct val="85000"/>
              </a:lnSpc>
              <a:spcBef>
                <a:spcPts val="0"/>
              </a:spcBef>
              <a:spcAft>
                <a:spcPts val="2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Aizkraukles pilsētas VPVKAC</a:t>
            </a:r>
          </a:p>
          <a:p>
            <a:pPr marL="0" marR="0" lvl="0" indent="0" algn="l" defTabSz="914400" rtl="0" eaLnBrk="1" fontAlgn="auto" latinLnBrk="0" hangingPunct="1">
              <a:lnSpc>
                <a:spcPct val="85000"/>
              </a:lnSpc>
              <a:spcBef>
                <a:spcPts val="0"/>
              </a:spcBef>
              <a:spcAft>
                <a:spcPts val="2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Jaunjelgavas pilsētas VPVKAC</a:t>
            </a:r>
          </a:p>
          <a:p>
            <a:pPr marL="0" marR="0" lvl="0" indent="0" algn="l" defTabSz="914400" rtl="0" eaLnBrk="1" fontAlgn="auto" latinLnBrk="0" hangingPunct="1">
              <a:lnSpc>
                <a:spcPct val="85000"/>
              </a:lnSpc>
              <a:spcBef>
                <a:spcPts val="0"/>
              </a:spcBef>
              <a:spcAft>
                <a:spcPts val="2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Daudzeses pagasta VPVKAC</a:t>
            </a:r>
          </a:p>
        </p:txBody>
      </p:sp>
      <p:sp>
        <p:nvSpPr>
          <p:cNvPr id="83" name="TextBox 82">
            <a:extLst>
              <a:ext uri="{FF2B5EF4-FFF2-40B4-BE49-F238E27FC236}">
                <a16:creationId xmlns:a16="http://schemas.microsoft.com/office/drawing/2014/main" id="{0826A59B-DE7A-48D9-8A7C-20225488FF98}"/>
              </a:ext>
            </a:extLst>
          </p:cNvPr>
          <p:cNvSpPr txBox="1"/>
          <p:nvPr/>
        </p:nvSpPr>
        <p:spPr>
          <a:xfrm>
            <a:off x="2674251" y="5673333"/>
            <a:ext cx="1636786" cy="975652"/>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sz="1200">
                <a:solidFill>
                  <a:srgbClr val="2E2E38"/>
                </a:solidFill>
                <a:latin typeface="EYInterstate Light"/>
              </a:defRPr>
            </a:lvl1p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Seces pagasta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Sērenes pagasta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Staburaga pagasta VPVKAC</a:t>
            </a:r>
          </a:p>
        </p:txBody>
      </p:sp>
      <p:sp>
        <p:nvSpPr>
          <p:cNvPr id="84" name="TextBox 83">
            <a:extLst>
              <a:ext uri="{FF2B5EF4-FFF2-40B4-BE49-F238E27FC236}">
                <a16:creationId xmlns:a16="http://schemas.microsoft.com/office/drawing/2014/main" id="{B010EC22-17A1-4DD1-A3D4-CAE33866AEA1}"/>
              </a:ext>
            </a:extLst>
          </p:cNvPr>
          <p:cNvSpPr txBox="1"/>
          <p:nvPr/>
        </p:nvSpPr>
        <p:spPr>
          <a:xfrm>
            <a:off x="4694221" y="4732529"/>
            <a:ext cx="1935456" cy="1831271"/>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sz="1200">
                <a:solidFill>
                  <a:srgbClr val="2E2E38"/>
                </a:solidFill>
                <a:latin typeface="EYInterstate Light"/>
              </a:defRPr>
            </a:lvl1p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Sunākstes pagasta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Kokneses pilsētas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Bebru pagasta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Iršu pagasta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Neretas pagasta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Pļaviņu pilsētas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Vietalvas pagasta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rPr>
              <a:t>Skrīveru pagasta VPVKAC</a:t>
            </a:r>
          </a:p>
        </p:txBody>
      </p:sp>
      <p:sp>
        <p:nvSpPr>
          <p:cNvPr id="85" name="Freeform 79">
            <a:extLst>
              <a:ext uri="{FF2B5EF4-FFF2-40B4-BE49-F238E27FC236}">
                <a16:creationId xmlns:a16="http://schemas.microsoft.com/office/drawing/2014/main" id="{8C9A7D63-AC95-4C62-9C4B-81535D21E397}"/>
              </a:ext>
            </a:extLst>
          </p:cNvPr>
          <p:cNvSpPr>
            <a:spLocks noChangeAspect="1"/>
          </p:cNvSpPr>
          <p:nvPr/>
        </p:nvSpPr>
        <p:spPr bwMode="auto">
          <a:xfrm>
            <a:off x="2321319" y="5632270"/>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86" name="Freeform 79">
            <a:extLst>
              <a:ext uri="{FF2B5EF4-FFF2-40B4-BE49-F238E27FC236}">
                <a16:creationId xmlns:a16="http://schemas.microsoft.com/office/drawing/2014/main" id="{8F10BCBA-9576-4643-AF4F-218871236AA2}"/>
              </a:ext>
            </a:extLst>
          </p:cNvPr>
          <p:cNvSpPr>
            <a:spLocks noChangeAspect="1"/>
          </p:cNvSpPr>
          <p:nvPr/>
        </p:nvSpPr>
        <p:spPr bwMode="auto">
          <a:xfrm>
            <a:off x="264405" y="5703189"/>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87" name="Freeform 79">
            <a:extLst>
              <a:ext uri="{FF2B5EF4-FFF2-40B4-BE49-F238E27FC236}">
                <a16:creationId xmlns:a16="http://schemas.microsoft.com/office/drawing/2014/main" id="{119B440D-FE58-4854-8A85-FD30C4CB1ED8}"/>
              </a:ext>
            </a:extLst>
          </p:cNvPr>
          <p:cNvSpPr>
            <a:spLocks noChangeAspect="1"/>
          </p:cNvSpPr>
          <p:nvPr/>
        </p:nvSpPr>
        <p:spPr bwMode="auto">
          <a:xfrm>
            <a:off x="4459183" y="4687354"/>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88" name="Freeform 79">
            <a:extLst>
              <a:ext uri="{FF2B5EF4-FFF2-40B4-BE49-F238E27FC236}">
                <a16:creationId xmlns:a16="http://schemas.microsoft.com/office/drawing/2014/main" id="{8C39FA75-A889-4978-97A9-C2D717C75F2C}"/>
              </a:ext>
            </a:extLst>
          </p:cNvPr>
          <p:cNvSpPr>
            <a:spLocks noChangeAspect="1"/>
          </p:cNvSpPr>
          <p:nvPr/>
        </p:nvSpPr>
        <p:spPr bwMode="auto">
          <a:xfrm>
            <a:off x="4459183" y="6318336"/>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89" name="Freeform 79">
            <a:extLst>
              <a:ext uri="{FF2B5EF4-FFF2-40B4-BE49-F238E27FC236}">
                <a16:creationId xmlns:a16="http://schemas.microsoft.com/office/drawing/2014/main" id="{52C66DEB-83EC-4029-928E-CE66253B0943}"/>
              </a:ext>
            </a:extLst>
          </p:cNvPr>
          <p:cNvSpPr>
            <a:spLocks noChangeAspect="1"/>
          </p:cNvSpPr>
          <p:nvPr/>
        </p:nvSpPr>
        <p:spPr bwMode="auto">
          <a:xfrm>
            <a:off x="4452168" y="5147948"/>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90" name="Freeform 79">
            <a:extLst>
              <a:ext uri="{FF2B5EF4-FFF2-40B4-BE49-F238E27FC236}">
                <a16:creationId xmlns:a16="http://schemas.microsoft.com/office/drawing/2014/main" id="{BFB8C798-AC0F-4E47-BA91-F7A24164DA79}"/>
              </a:ext>
            </a:extLst>
          </p:cNvPr>
          <p:cNvSpPr>
            <a:spLocks noChangeAspect="1"/>
          </p:cNvSpPr>
          <p:nvPr/>
        </p:nvSpPr>
        <p:spPr bwMode="auto">
          <a:xfrm>
            <a:off x="4459183" y="5413283"/>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91" name="Freeform 79">
            <a:extLst>
              <a:ext uri="{FF2B5EF4-FFF2-40B4-BE49-F238E27FC236}">
                <a16:creationId xmlns:a16="http://schemas.microsoft.com/office/drawing/2014/main" id="{8A40F310-DBA1-41E4-BFE1-8C157338181B}"/>
              </a:ext>
            </a:extLst>
          </p:cNvPr>
          <p:cNvSpPr>
            <a:spLocks noChangeAspect="1"/>
          </p:cNvSpPr>
          <p:nvPr/>
        </p:nvSpPr>
        <p:spPr bwMode="auto">
          <a:xfrm>
            <a:off x="4461834" y="5662199"/>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92" name="Freeform 79">
            <a:extLst>
              <a:ext uri="{FF2B5EF4-FFF2-40B4-BE49-F238E27FC236}">
                <a16:creationId xmlns:a16="http://schemas.microsoft.com/office/drawing/2014/main" id="{86806D4A-8CBF-4B5A-ACE9-F8FF92022BC2}"/>
              </a:ext>
            </a:extLst>
          </p:cNvPr>
          <p:cNvSpPr>
            <a:spLocks noChangeAspect="1"/>
          </p:cNvSpPr>
          <p:nvPr/>
        </p:nvSpPr>
        <p:spPr bwMode="auto">
          <a:xfrm>
            <a:off x="4459183" y="5853425"/>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 name="Freeform 79">
            <a:extLst>
              <a:ext uri="{FF2B5EF4-FFF2-40B4-BE49-F238E27FC236}">
                <a16:creationId xmlns:a16="http://schemas.microsoft.com/office/drawing/2014/main" id="{A3A8346E-C211-68C7-3949-971850BEBD0C}"/>
              </a:ext>
            </a:extLst>
          </p:cNvPr>
          <p:cNvSpPr>
            <a:spLocks noChangeAspect="1"/>
          </p:cNvSpPr>
          <p:nvPr/>
        </p:nvSpPr>
        <p:spPr bwMode="auto">
          <a:xfrm>
            <a:off x="479535" y="451013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0" name="Freeform 79">
            <a:extLst>
              <a:ext uri="{FF2B5EF4-FFF2-40B4-BE49-F238E27FC236}">
                <a16:creationId xmlns:a16="http://schemas.microsoft.com/office/drawing/2014/main" id="{4BB78BDD-6A5A-72D3-4D9F-709720B3D9AC}"/>
              </a:ext>
            </a:extLst>
          </p:cNvPr>
          <p:cNvSpPr>
            <a:spLocks noChangeAspect="1"/>
          </p:cNvSpPr>
          <p:nvPr/>
        </p:nvSpPr>
        <p:spPr bwMode="auto">
          <a:xfrm>
            <a:off x="270240" y="6025756"/>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1" name="Freeform 79">
            <a:extLst>
              <a:ext uri="{FF2B5EF4-FFF2-40B4-BE49-F238E27FC236}">
                <a16:creationId xmlns:a16="http://schemas.microsoft.com/office/drawing/2014/main" id="{DE7CDBC9-AE68-D2D6-3C86-7881C3F48806}"/>
              </a:ext>
            </a:extLst>
          </p:cNvPr>
          <p:cNvSpPr>
            <a:spLocks noChangeAspect="1"/>
          </p:cNvSpPr>
          <p:nvPr/>
        </p:nvSpPr>
        <p:spPr bwMode="auto">
          <a:xfrm>
            <a:off x="271449" y="6307668"/>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2" name="Freeform 79">
            <a:extLst>
              <a:ext uri="{FF2B5EF4-FFF2-40B4-BE49-F238E27FC236}">
                <a16:creationId xmlns:a16="http://schemas.microsoft.com/office/drawing/2014/main" id="{568EA388-A476-01B4-A0E6-7AF50EDF9F7D}"/>
              </a:ext>
            </a:extLst>
          </p:cNvPr>
          <p:cNvSpPr>
            <a:spLocks noChangeAspect="1"/>
          </p:cNvSpPr>
          <p:nvPr/>
        </p:nvSpPr>
        <p:spPr bwMode="auto">
          <a:xfrm>
            <a:off x="2323936" y="5942285"/>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3" name="Freeform 79">
            <a:extLst>
              <a:ext uri="{FF2B5EF4-FFF2-40B4-BE49-F238E27FC236}">
                <a16:creationId xmlns:a16="http://schemas.microsoft.com/office/drawing/2014/main" id="{6297378E-8BF6-E946-45F0-F5E965084D52}"/>
              </a:ext>
            </a:extLst>
          </p:cNvPr>
          <p:cNvSpPr>
            <a:spLocks noChangeAspect="1"/>
          </p:cNvSpPr>
          <p:nvPr/>
        </p:nvSpPr>
        <p:spPr bwMode="auto">
          <a:xfrm>
            <a:off x="2325618" y="6318336"/>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4" name="Freeform 79">
            <a:extLst>
              <a:ext uri="{FF2B5EF4-FFF2-40B4-BE49-F238E27FC236}">
                <a16:creationId xmlns:a16="http://schemas.microsoft.com/office/drawing/2014/main" id="{B3303807-6623-2CA2-6F95-FE5C911F9D16}"/>
              </a:ext>
            </a:extLst>
          </p:cNvPr>
          <p:cNvSpPr>
            <a:spLocks noChangeAspect="1"/>
          </p:cNvSpPr>
          <p:nvPr/>
        </p:nvSpPr>
        <p:spPr bwMode="auto">
          <a:xfrm>
            <a:off x="4439690" y="6060561"/>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8" name="Freeform 79">
            <a:extLst>
              <a:ext uri="{FF2B5EF4-FFF2-40B4-BE49-F238E27FC236}">
                <a16:creationId xmlns:a16="http://schemas.microsoft.com/office/drawing/2014/main" id="{936B9365-5147-393D-4887-5EDCC7D23BD4}"/>
              </a:ext>
            </a:extLst>
          </p:cNvPr>
          <p:cNvSpPr>
            <a:spLocks noChangeAspect="1"/>
          </p:cNvSpPr>
          <p:nvPr/>
        </p:nvSpPr>
        <p:spPr bwMode="auto">
          <a:xfrm>
            <a:off x="458811" y="489996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9" name="Freeform 79">
            <a:extLst>
              <a:ext uri="{FF2B5EF4-FFF2-40B4-BE49-F238E27FC236}">
                <a16:creationId xmlns:a16="http://schemas.microsoft.com/office/drawing/2014/main" id="{F1665A16-3C29-9E58-9691-C2BCCD14FC40}"/>
              </a:ext>
            </a:extLst>
          </p:cNvPr>
          <p:cNvSpPr>
            <a:spLocks noChangeAspect="1"/>
          </p:cNvSpPr>
          <p:nvPr/>
        </p:nvSpPr>
        <p:spPr bwMode="auto">
          <a:xfrm>
            <a:off x="455806" y="5303954"/>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20" name="Freeform 79">
            <a:extLst>
              <a:ext uri="{FF2B5EF4-FFF2-40B4-BE49-F238E27FC236}">
                <a16:creationId xmlns:a16="http://schemas.microsoft.com/office/drawing/2014/main" id="{DF348B0B-625F-59A3-9C54-694689860693}"/>
              </a:ext>
            </a:extLst>
          </p:cNvPr>
          <p:cNvSpPr>
            <a:spLocks noChangeAspect="1"/>
          </p:cNvSpPr>
          <p:nvPr/>
        </p:nvSpPr>
        <p:spPr bwMode="auto">
          <a:xfrm>
            <a:off x="2468810" y="529647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21" name="Freeform 79">
            <a:extLst>
              <a:ext uri="{FF2B5EF4-FFF2-40B4-BE49-F238E27FC236}">
                <a16:creationId xmlns:a16="http://schemas.microsoft.com/office/drawing/2014/main" id="{5F7D025B-37D9-7DFA-5665-8CA53FCD4EAF}"/>
              </a:ext>
            </a:extLst>
          </p:cNvPr>
          <p:cNvSpPr>
            <a:spLocks noChangeAspect="1"/>
          </p:cNvSpPr>
          <p:nvPr/>
        </p:nvSpPr>
        <p:spPr bwMode="auto">
          <a:xfrm>
            <a:off x="4717286" y="3621987"/>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pic>
        <p:nvPicPr>
          <p:cNvPr id="23" name="Picture 22">
            <a:extLst>
              <a:ext uri="{FF2B5EF4-FFF2-40B4-BE49-F238E27FC236}">
                <a16:creationId xmlns:a16="http://schemas.microsoft.com/office/drawing/2014/main" id="{B348C2A7-7730-3DD0-D8A4-28AA2A2F42BE}"/>
              </a:ext>
            </a:extLst>
          </p:cNvPr>
          <p:cNvPicPr>
            <a:picLocks noChangeAspect="1"/>
          </p:cNvPicPr>
          <p:nvPr/>
        </p:nvPicPr>
        <p:blipFill rotWithShape="1">
          <a:blip r:embed="rId3"/>
          <a:srcRect t="575" r="2148" b="575"/>
          <a:stretch/>
        </p:blipFill>
        <p:spPr>
          <a:xfrm>
            <a:off x="7180430" y="0"/>
            <a:ext cx="5017920" cy="6871468"/>
          </a:xfrm>
          <a:prstGeom prst="rect">
            <a:avLst/>
          </a:prstGeom>
        </p:spPr>
      </p:pic>
      <p:sp>
        <p:nvSpPr>
          <p:cNvPr id="27" name="Freeform 30">
            <a:extLst>
              <a:ext uri="{FF2B5EF4-FFF2-40B4-BE49-F238E27FC236}">
                <a16:creationId xmlns:a16="http://schemas.microsoft.com/office/drawing/2014/main" id="{2EBB97AE-14FE-FD56-472E-BDCD20E3C8AC}"/>
              </a:ext>
            </a:extLst>
          </p:cNvPr>
          <p:cNvSpPr>
            <a:spLocks noChangeAspect="1" noEditPoints="1"/>
          </p:cNvSpPr>
          <p:nvPr/>
        </p:nvSpPr>
        <p:spPr bwMode="auto">
          <a:xfrm>
            <a:off x="9048183" y="1986224"/>
            <a:ext cx="534616" cy="267775"/>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dirty="0">
              <a:ln>
                <a:noFill/>
              </a:ln>
              <a:solidFill>
                <a:srgbClr val="FFFFFF"/>
              </a:solidFill>
              <a:effectLst/>
              <a:uLnTx/>
              <a:uFillTx/>
              <a:latin typeface="EYInterstate Light" panose="02000506000000020004" pitchFamily="2" charset="0"/>
              <a:ea typeface="+mn-ea"/>
              <a:cs typeface="+mn-cs"/>
            </a:endParaRPr>
          </a:p>
        </p:txBody>
      </p:sp>
      <p:sp>
        <p:nvSpPr>
          <p:cNvPr id="31" name="Freeform 79">
            <a:extLst>
              <a:ext uri="{FF2B5EF4-FFF2-40B4-BE49-F238E27FC236}">
                <a16:creationId xmlns:a16="http://schemas.microsoft.com/office/drawing/2014/main" id="{8AD5D9BB-5C62-E483-C276-01B9B9B3E91A}"/>
              </a:ext>
            </a:extLst>
          </p:cNvPr>
          <p:cNvSpPr>
            <a:spLocks noChangeAspect="1"/>
          </p:cNvSpPr>
          <p:nvPr/>
        </p:nvSpPr>
        <p:spPr bwMode="auto">
          <a:xfrm>
            <a:off x="8228642" y="1837268"/>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8" name="Freeform 79">
            <a:extLst>
              <a:ext uri="{FF2B5EF4-FFF2-40B4-BE49-F238E27FC236}">
                <a16:creationId xmlns:a16="http://schemas.microsoft.com/office/drawing/2014/main" id="{042AEFFC-7CCD-7F8A-9ED5-52255403DC89}"/>
              </a:ext>
            </a:extLst>
          </p:cNvPr>
          <p:cNvSpPr>
            <a:spLocks noChangeAspect="1"/>
          </p:cNvSpPr>
          <p:nvPr/>
        </p:nvSpPr>
        <p:spPr bwMode="auto">
          <a:xfrm>
            <a:off x="7963476" y="1845165"/>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93" name="Freeform 79">
            <a:extLst>
              <a:ext uri="{FF2B5EF4-FFF2-40B4-BE49-F238E27FC236}">
                <a16:creationId xmlns:a16="http://schemas.microsoft.com/office/drawing/2014/main" id="{83EA8E53-DEAE-1868-9E71-D301D3A4F67D}"/>
              </a:ext>
            </a:extLst>
          </p:cNvPr>
          <p:cNvSpPr>
            <a:spLocks noChangeAspect="1"/>
          </p:cNvSpPr>
          <p:nvPr/>
        </p:nvSpPr>
        <p:spPr bwMode="auto">
          <a:xfrm>
            <a:off x="8683496" y="3047041"/>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dirty="0">
              <a:ln>
                <a:noFill/>
              </a:ln>
              <a:solidFill>
                <a:srgbClr val="FFFFFF"/>
              </a:solidFill>
              <a:effectLst/>
              <a:uLnTx/>
              <a:uFillTx/>
              <a:latin typeface="EYInterstate Light" panose="02000506000000020004" pitchFamily="2" charset="0"/>
              <a:ea typeface="+mn-ea"/>
              <a:cs typeface="+mn-cs"/>
            </a:endParaRPr>
          </a:p>
        </p:txBody>
      </p:sp>
      <p:sp>
        <p:nvSpPr>
          <p:cNvPr id="94" name="Freeform 79">
            <a:extLst>
              <a:ext uri="{FF2B5EF4-FFF2-40B4-BE49-F238E27FC236}">
                <a16:creationId xmlns:a16="http://schemas.microsoft.com/office/drawing/2014/main" id="{ECBC1D42-1B7F-3C09-ED22-C6ED5C1D75E2}"/>
              </a:ext>
            </a:extLst>
          </p:cNvPr>
          <p:cNvSpPr>
            <a:spLocks noChangeAspect="1"/>
          </p:cNvSpPr>
          <p:nvPr/>
        </p:nvSpPr>
        <p:spPr bwMode="auto">
          <a:xfrm>
            <a:off x="8486721" y="2190082"/>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96" name="Freeform 79">
            <a:extLst>
              <a:ext uri="{FF2B5EF4-FFF2-40B4-BE49-F238E27FC236}">
                <a16:creationId xmlns:a16="http://schemas.microsoft.com/office/drawing/2014/main" id="{4D464032-BECB-9BEE-40DF-1B970ECB3234}"/>
              </a:ext>
            </a:extLst>
          </p:cNvPr>
          <p:cNvSpPr>
            <a:spLocks noChangeAspect="1"/>
          </p:cNvSpPr>
          <p:nvPr/>
        </p:nvSpPr>
        <p:spPr bwMode="auto">
          <a:xfrm>
            <a:off x="8513040" y="2215345"/>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97" name="Freeform 79">
            <a:extLst>
              <a:ext uri="{FF2B5EF4-FFF2-40B4-BE49-F238E27FC236}">
                <a16:creationId xmlns:a16="http://schemas.microsoft.com/office/drawing/2014/main" id="{F1C8EEE5-3956-F227-FFB3-5EB6707510D2}"/>
              </a:ext>
            </a:extLst>
          </p:cNvPr>
          <p:cNvSpPr>
            <a:spLocks noChangeAspect="1"/>
          </p:cNvSpPr>
          <p:nvPr/>
        </p:nvSpPr>
        <p:spPr bwMode="auto">
          <a:xfrm>
            <a:off x="8708857" y="3047041"/>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98" name="Freeform 79">
            <a:extLst>
              <a:ext uri="{FF2B5EF4-FFF2-40B4-BE49-F238E27FC236}">
                <a16:creationId xmlns:a16="http://schemas.microsoft.com/office/drawing/2014/main" id="{5E8FCB1A-BC15-B3F6-C854-F6EB91171D9B}"/>
              </a:ext>
            </a:extLst>
          </p:cNvPr>
          <p:cNvSpPr>
            <a:spLocks noChangeAspect="1"/>
          </p:cNvSpPr>
          <p:nvPr/>
        </p:nvSpPr>
        <p:spPr bwMode="auto">
          <a:xfrm>
            <a:off x="9459488" y="2461362"/>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99" name="Freeform 79">
            <a:extLst>
              <a:ext uri="{FF2B5EF4-FFF2-40B4-BE49-F238E27FC236}">
                <a16:creationId xmlns:a16="http://schemas.microsoft.com/office/drawing/2014/main" id="{55C00732-9245-4885-C1D6-3ECB9222C0DC}"/>
              </a:ext>
            </a:extLst>
          </p:cNvPr>
          <p:cNvSpPr>
            <a:spLocks noChangeAspect="1"/>
          </p:cNvSpPr>
          <p:nvPr/>
        </p:nvSpPr>
        <p:spPr bwMode="auto">
          <a:xfrm>
            <a:off x="9862871" y="3319150"/>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00" name="Freeform 79">
            <a:extLst>
              <a:ext uri="{FF2B5EF4-FFF2-40B4-BE49-F238E27FC236}">
                <a16:creationId xmlns:a16="http://schemas.microsoft.com/office/drawing/2014/main" id="{BAC3699A-D1C3-FC1E-9C4C-184445560C47}"/>
              </a:ext>
            </a:extLst>
          </p:cNvPr>
          <p:cNvSpPr>
            <a:spLocks noChangeAspect="1"/>
          </p:cNvSpPr>
          <p:nvPr/>
        </p:nvSpPr>
        <p:spPr bwMode="auto">
          <a:xfrm>
            <a:off x="9897095" y="3359431"/>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01" name="Freeform 79">
            <a:extLst>
              <a:ext uri="{FF2B5EF4-FFF2-40B4-BE49-F238E27FC236}">
                <a16:creationId xmlns:a16="http://schemas.microsoft.com/office/drawing/2014/main" id="{49D5CCE1-C429-BBDD-6273-F3807FE19480}"/>
              </a:ext>
            </a:extLst>
          </p:cNvPr>
          <p:cNvSpPr>
            <a:spLocks noChangeAspect="1"/>
          </p:cNvSpPr>
          <p:nvPr/>
        </p:nvSpPr>
        <p:spPr bwMode="auto">
          <a:xfrm>
            <a:off x="9410723" y="1271393"/>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02" name="Freeform 79">
            <a:extLst>
              <a:ext uri="{FF2B5EF4-FFF2-40B4-BE49-F238E27FC236}">
                <a16:creationId xmlns:a16="http://schemas.microsoft.com/office/drawing/2014/main" id="{F9258C1D-98BB-3D5E-17EC-782926735249}"/>
              </a:ext>
            </a:extLst>
          </p:cNvPr>
          <p:cNvSpPr>
            <a:spLocks noChangeAspect="1"/>
          </p:cNvSpPr>
          <p:nvPr/>
        </p:nvSpPr>
        <p:spPr bwMode="auto">
          <a:xfrm>
            <a:off x="9599391" y="1337292"/>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03" name="Freeform 79">
            <a:extLst>
              <a:ext uri="{FF2B5EF4-FFF2-40B4-BE49-F238E27FC236}">
                <a16:creationId xmlns:a16="http://schemas.microsoft.com/office/drawing/2014/main" id="{FD998A85-02F0-24C6-EDD0-D99D9512EEEE}"/>
              </a:ext>
            </a:extLst>
          </p:cNvPr>
          <p:cNvSpPr>
            <a:spLocks noChangeAspect="1"/>
          </p:cNvSpPr>
          <p:nvPr/>
        </p:nvSpPr>
        <p:spPr bwMode="auto">
          <a:xfrm>
            <a:off x="9825257" y="616820"/>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04" name="Freeform 79">
            <a:extLst>
              <a:ext uri="{FF2B5EF4-FFF2-40B4-BE49-F238E27FC236}">
                <a16:creationId xmlns:a16="http://schemas.microsoft.com/office/drawing/2014/main" id="{60D087EA-093C-598F-399A-B98A9BF5BDAA}"/>
              </a:ext>
            </a:extLst>
          </p:cNvPr>
          <p:cNvSpPr>
            <a:spLocks noChangeAspect="1"/>
          </p:cNvSpPr>
          <p:nvPr/>
        </p:nvSpPr>
        <p:spPr bwMode="auto">
          <a:xfrm>
            <a:off x="9823391" y="632549"/>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05" name="Freeform 79">
            <a:extLst>
              <a:ext uri="{FF2B5EF4-FFF2-40B4-BE49-F238E27FC236}">
                <a16:creationId xmlns:a16="http://schemas.microsoft.com/office/drawing/2014/main" id="{46F0E852-B501-0980-7299-7FBDDA95906F}"/>
              </a:ext>
            </a:extLst>
          </p:cNvPr>
          <p:cNvSpPr>
            <a:spLocks noChangeAspect="1"/>
          </p:cNvSpPr>
          <p:nvPr/>
        </p:nvSpPr>
        <p:spPr bwMode="auto">
          <a:xfrm>
            <a:off x="10231084" y="138196"/>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06" name="Freeform 79">
            <a:extLst>
              <a:ext uri="{FF2B5EF4-FFF2-40B4-BE49-F238E27FC236}">
                <a16:creationId xmlns:a16="http://schemas.microsoft.com/office/drawing/2014/main" id="{09ECD159-FF90-7B3C-C280-E7A0E98F1B0D}"/>
              </a:ext>
            </a:extLst>
          </p:cNvPr>
          <p:cNvSpPr>
            <a:spLocks noChangeAspect="1"/>
          </p:cNvSpPr>
          <p:nvPr/>
        </p:nvSpPr>
        <p:spPr bwMode="auto">
          <a:xfrm>
            <a:off x="10251223" y="155336"/>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07" name="Freeform 79">
            <a:extLst>
              <a:ext uri="{FF2B5EF4-FFF2-40B4-BE49-F238E27FC236}">
                <a16:creationId xmlns:a16="http://schemas.microsoft.com/office/drawing/2014/main" id="{FBB8DD13-6DB0-2C35-70D2-267D6559DD6E}"/>
              </a:ext>
            </a:extLst>
          </p:cNvPr>
          <p:cNvSpPr>
            <a:spLocks noChangeAspect="1"/>
          </p:cNvSpPr>
          <p:nvPr/>
        </p:nvSpPr>
        <p:spPr bwMode="auto">
          <a:xfrm>
            <a:off x="10856431" y="1831542"/>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08" name="Freeform 79">
            <a:extLst>
              <a:ext uri="{FF2B5EF4-FFF2-40B4-BE49-F238E27FC236}">
                <a16:creationId xmlns:a16="http://schemas.microsoft.com/office/drawing/2014/main" id="{724507EB-CF10-E703-7539-05D482D75FDA}"/>
              </a:ext>
            </a:extLst>
          </p:cNvPr>
          <p:cNvSpPr>
            <a:spLocks noChangeAspect="1"/>
          </p:cNvSpPr>
          <p:nvPr/>
        </p:nvSpPr>
        <p:spPr bwMode="auto">
          <a:xfrm>
            <a:off x="10893293" y="1870414"/>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09" name="Freeform 79">
            <a:extLst>
              <a:ext uri="{FF2B5EF4-FFF2-40B4-BE49-F238E27FC236}">
                <a16:creationId xmlns:a16="http://schemas.microsoft.com/office/drawing/2014/main" id="{3D88DCEA-8F84-BD98-D537-A1C210136D1B}"/>
              </a:ext>
            </a:extLst>
          </p:cNvPr>
          <p:cNvSpPr>
            <a:spLocks noChangeAspect="1"/>
          </p:cNvSpPr>
          <p:nvPr/>
        </p:nvSpPr>
        <p:spPr bwMode="auto">
          <a:xfrm>
            <a:off x="10985510" y="658106"/>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11" name="Freeform 79">
            <a:extLst>
              <a:ext uri="{FF2B5EF4-FFF2-40B4-BE49-F238E27FC236}">
                <a16:creationId xmlns:a16="http://schemas.microsoft.com/office/drawing/2014/main" id="{93C663AB-F145-CFEF-6D41-88004277AD86}"/>
              </a:ext>
            </a:extLst>
          </p:cNvPr>
          <p:cNvSpPr>
            <a:spLocks noChangeAspect="1"/>
          </p:cNvSpPr>
          <p:nvPr/>
        </p:nvSpPr>
        <p:spPr bwMode="auto">
          <a:xfrm>
            <a:off x="10126444" y="1778909"/>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12" name="Freeform 79">
            <a:extLst>
              <a:ext uri="{FF2B5EF4-FFF2-40B4-BE49-F238E27FC236}">
                <a16:creationId xmlns:a16="http://schemas.microsoft.com/office/drawing/2014/main" id="{3E2E10F7-A292-D561-01D9-81467F5B6143}"/>
              </a:ext>
            </a:extLst>
          </p:cNvPr>
          <p:cNvSpPr>
            <a:spLocks noChangeAspect="1"/>
          </p:cNvSpPr>
          <p:nvPr/>
        </p:nvSpPr>
        <p:spPr bwMode="auto">
          <a:xfrm>
            <a:off x="9001069" y="5703044"/>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13" name="Freeform 79">
            <a:extLst>
              <a:ext uri="{FF2B5EF4-FFF2-40B4-BE49-F238E27FC236}">
                <a16:creationId xmlns:a16="http://schemas.microsoft.com/office/drawing/2014/main" id="{1689FAD4-6254-C046-BDBF-7D6D52890B28}"/>
              </a:ext>
            </a:extLst>
          </p:cNvPr>
          <p:cNvSpPr>
            <a:spLocks noChangeAspect="1"/>
          </p:cNvSpPr>
          <p:nvPr/>
        </p:nvSpPr>
        <p:spPr bwMode="auto">
          <a:xfrm>
            <a:off x="9047620" y="5745352"/>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14" name="Freeform 79">
            <a:extLst>
              <a:ext uri="{FF2B5EF4-FFF2-40B4-BE49-F238E27FC236}">
                <a16:creationId xmlns:a16="http://schemas.microsoft.com/office/drawing/2014/main" id="{8924E37B-D164-9C8D-0E88-EB1B29050D92}"/>
              </a:ext>
            </a:extLst>
          </p:cNvPr>
          <p:cNvSpPr>
            <a:spLocks noChangeAspect="1"/>
          </p:cNvSpPr>
          <p:nvPr/>
        </p:nvSpPr>
        <p:spPr bwMode="auto">
          <a:xfrm>
            <a:off x="8381594" y="5619982"/>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15" name="Freeform 79">
            <a:extLst>
              <a:ext uri="{FF2B5EF4-FFF2-40B4-BE49-F238E27FC236}">
                <a16:creationId xmlns:a16="http://schemas.microsoft.com/office/drawing/2014/main" id="{5EE7BB18-AA19-E334-78F9-937307866A5A}"/>
              </a:ext>
            </a:extLst>
          </p:cNvPr>
          <p:cNvSpPr>
            <a:spLocks noChangeAspect="1"/>
          </p:cNvSpPr>
          <p:nvPr/>
        </p:nvSpPr>
        <p:spPr bwMode="auto">
          <a:xfrm>
            <a:off x="8822898" y="4424539"/>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16" name="Freeform 79">
            <a:extLst>
              <a:ext uri="{FF2B5EF4-FFF2-40B4-BE49-F238E27FC236}">
                <a16:creationId xmlns:a16="http://schemas.microsoft.com/office/drawing/2014/main" id="{C20305D0-568B-1589-49AC-33DB1FCD0C9B}"/>
              </a:ext>
            </a:extLst>
          </p:cNvPr>
          <p:cNvSpPr>
            <a:spLocks noChangeAspect="1"/>
          </p:cNvSpPr>
          <p:nvPr/>
        </p:nvSpPr>
        <p:spPr bwMode="auto">
          <a:xfrm>
            <a:off x="7774448" y="3978831"/>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17" name="Freeform 79">
            <a:extLst>
              <a:ext uri="{FF2B5EF4-FFF2-40B4-BE49-F238E27FC236}">
                <a16:creationId xmlns:a16="http://schemas.microsoft.com/office/drawing/2014/main" id="{BABEA784-ECF2-4625-0EA1-EF2BE21275B9}"/>
              </a:ext>
            </a:extLst>
          </p:cNvPr>
          <p:cNvSpPr>
            <a:spLocks noChangeAspect="1"/>
          </p:cNvSpPr>
          <p:nvPr/>
        </p:nvSpPr>
        <p:spPr bwMode="auto">
          <a:xfrm>
            <a:off x="9953687" y="2306943"/>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18" name="Freeform 79">
            <a:extLst>
              <a:ext uri="{FF2B5EF4-FFF2-40B4-BE49-F238E27FC236}">
                <a16:creationId xmlns:a16="http://schemas.microsoft.com/office/drawing/2014/main" id="{772AC039-4357-8217-1BD6-308B1B8A6BB2}"/>
              </a:ext>
            </a:extLst>
          </p:cNvPr>
          <p:cNvSpPr>
            <a:spLocks noChangeAspect="1"/>
          </p:cNvSpPr>
          <p:nvPr/>
        </p:nvSpPr>
        <p:spPr bwMode="auto">
          <a:xfrm>
            <a:off x="9985625" y="2346778"/>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19" name="Freeform 79">
            <a:extLst>
              <a:ext uri="{FF2B5EF4-FFF2-40B4-BE49-F238E27FC236}">
                <a16:creationId xmlns:a16="http://schemas.microsoft.com/office/drawing/2014/main" id="{EAB20F87-4DAA-ADB2-30B0-1C69E5154B04}"/>
              </a:ext>
            </a:extLst>
          </p:cNvPr>
          <p:cNvSpPr>
            <a:spLocks noChangeAspect="1"/>
          </p:cNvSpPr>
          <p:nvPr/>
        </p:nvSpPr>
        <p:spPr bwMode="auto">
          <a:xfrm>
            <a:off x="8171488" y="1477555"/>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20" name="Freeform 79">
            <a:extLst>
              <a:ext uri="{FF2B5EF4-FFF2-40B4-BE49-F238E27FC236}">
                <a16:creationId xmlns:a16="http://schemas.microsoft.com/office/drawing/2014/main" id="{07D3F955-5FB6-E897-A15D-97ACF3FA3287}"/>
              </a:ext>
            </a:extLst>
          </p:cNvPr>
          <p:cNvSpPr>
            <a:spLocks noChangeAspect="1"/>
          </p:cNvSpPr>
          <p:nvPr/>
        </p:nvSpPr>
        <p:spPr bwMode="auto">
          <a:xfrm>
            <a:off x="7952383" y="1537388"/>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22" name="Freeform 79">
            <a:extLst>
              <a:ext uri="{FF2B5EF4-FFF2-40B4-BE49-F238E27FC236}">
                <a16:creationId xmlns:a16="http://schemas.microsoft.com/office/drawing/2014/main" id="{0410A050-5561-C2BF-7438-0CB9A11D03D1}"/>
              </a:ext>
            </a:extLst>
          </p:cNvPr>
          <p:cNvSpPr>
            <a:spLocks noChangeAspect="1"/>
          </p:cNvSpPr>
          <p:nvPr/>
        </p:nvSpPr>
        <p:spPr bwMode="auto">
          <a:xfrm>
            <a:off x="11010870" y="688954"/>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23" name="Freeform 79">
            <a:extLst>
              <a:ext uri="{FF2B5EF4-FFF2-40B4-BE49-F238E27FC236}">
                <a16:creationId xmlns:a16="http://schemas.microsoft.com/office/drawing/2014/main" id="{A2818A48-6B62-C3A7-663D-6420E7BB6406}"/>
              </a:ext>
            </a:extLst>
          </p:cNvPr>
          <p:cNvSpPr>
            <a:spLocks noChangeAspect="1"/>
          </p:cNvSpPr>
          <p:nvPr/>
        </p:nvSpPr>
        <p:spPr bwMode="auto">
          <a:xfrm>
            <a:off x="8791455" y="1853376"/>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10" name="Rectangle 109">
            <a:extLst>
              <a:ext uri="{FF2B5EF4-FFF2-40B4-BE49-F238E27FC236}">
                <a16:creationId xmlns:a16="http://schemas.microsoft.com/office/drawing/2014/main" id="{DD1F04C0-FDA6-48DF-A073-B7C578064EEE}"/>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3.6</a:t>
            </a:r>
          </a:p>
        </p:txBody>
      </p:sp>
      <p:sp>
        <p:nvSpPr>
          <p:cNvPr id="121" name="Freeform 79">
            <a:extLst>
              <a:ext uri="{FF2B5EF4-FFF2-40B4-BE49-F238E27FC236}">
                <a16:creationId xmlns:a16="http://schemas.microsoft.com/office/drawing/2014/main" id="{BD60930D-AE81-46E4-83CD-A45ECA74941F}"/>
              </a:ext>
            </a:extLst>
          </p:cNvPr>
          <p:cNvSpPr>
            <a:spLocks noChangeAspect="1"/>
          </p:cNvSpPr>
          <p:nvPr/>
        </p:nvSpPr>
        <p:spPr bwMode="auto">
          <a:xfrm>
            <a:off x="9458422" y="2443829"/>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95" name="Date Placeholder 10">
            <a:extLst>
              <a:ext uri="{FF2B5EF4-FFF2-40B4-BE49-F238E27FC236}">
                <a16:creationId xmlns:a16="http://schemas.microsoft.com/office/drawing/2014/main" id="{677253EC-C544-4334-8EA4-7D6028021C85}"/>
              </a:ext>
            </a:extLst>
          </p:cNvPr>
          <p:cNvSpPr>
            <a:spLocks noGrp="1"/>
          </p:cNvSpPr>
          <p:nvPr>
            <p:ph type="dt" sz="half" idx="10"/>
          </p:nvPr>
        </p:nvSpPr>
        <p:spPr>
          <a:xfrm>
            <a:off x="1194960" y="6640142"/>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249265578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C859A04E-D8D8-4F48-B2C0-25B6B5DBC6D3}"/>
              </a:ext>
            </a:extLst>
          </p:cNvPr>
          <p:cNvSpPr/>
          <p:nvPr/>
        </p:nvSpPr>
        <p:spPr>
          <a:xfrm>
            <a:off x="609917" y="907493"/>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 name="Slide Number Placeholder 5">
            <a:extLst>
              <a:ext uri="{FF2B5EF4-FFF2-40B4-BE49-F238E27FC236}">
                <a16:creationId xmlns:a16="http://schemas.microsoft.com/office/drawing/2014/main" id="{A37B551C-C94C-480A-B965-878851337062}"/>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56</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1" name="Abgerundetes Rechteck 35">
            <a:extLst>
              <a:ext uri="{FF2B5EF4-FFF2-40B4-BE49-F238E27FC236}">
                <a16:creationId xmlns:a16="http://schemas.microsoft.com/office/drawing/2014/main" id="{6F36FF58-237F-4594-8C22-BACA8E68CC4F}"/>
              </a:ext>
            </a:extLst>
          </p:cNvPr>
          <p:cNvSpPr/>
          <p:nvPr/>
        </p:nvSpPr>
        <p:spPr bwMode="gray">
          <a:xfrm>
            <a:off x="6120756" y="1397001"/>
            <a:ext cx="5474978" cy="4891142"/>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534988" marR="0" lvl="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Pakalpojumu pieejamība elektroniski</a:t>
            </a:r>
          </a:p>
          <a:p>
            <a:pPr marL="534988" algn="just" defTabSz="801688" eaLnBrk="0" hangingPunct="0">
              <a:lnSpc>
                <a:spcPct val="95000"/>
              </a:lnSpc>
              <a:spcAft>
                <a:spcPts val="800"/>
              </a:spcAft>
              <a:buClr>
                <a:srgbClr val="969696"/>
              </a:buClr>
              <a:defRPr/>
            </a:pPr>
            <a:r>
              <a:rPr lang="lv-LV" sz="1200" kern="0">
                <a:solidFill>
                  <a:schemeClr val="bg2"/>
                </a:solidFill>
                <a:latin typeface="EYInterstate Light" panose="02000506000000020004" pitchFamily="2" charset="0"/>
                <a:cs typeface="Arial" charset="0"/>
              </a:rPr>
              <a:t>Pēc pašvaldības pārstāvju interpretācijas 29</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no aizpildītajā anketā uzskaitītajiem pakalpojumiem ir pieejami kā e-pakalpojums.</a:t>
            </a:r>
          </a:p>
          <a:p>
            <a:pPr marL="534988" algn="just" defTabSz="801688" eaLnBrk="0" hangingPunct="0">
              <a:lnSpc>
                <a:spcPct val="95000"/>
              </a:lnSpc>
              <a:spcAft>
                <a:spcPts val="800"/>
              </a:spcAft>
              <a:buClr>
                <a:srgbClr val="969696"/>
              </a:buClr>
              <a:defRPr/>
            </a:pPr>
            <a:r>
              <a:rPr lang="lv-LV" sz="1200" kern="0">
                <a:solidFill>
                  <a:schemeClr val="bg2"/>
                </a:solidFill>
                <a:latin typeface="EYInterstate Light" panose="02000506000000020004" pitchFamily="2" charset="0"/>
                <a:cs typeface="Arial" charset="0"/>
              </a:rPr>
              <a:t>Pašvaldības mājaslapā norādīto e-pakalpojumu skaits šobrīd: 36</a:t>
            </a:r>
          </a:p>
          <a:p>
            <a:pPr marL="534988" algn="just" defTabSz="801688" eaLnBrk="0" hangingPunct="0">
              <a:lnSpc>
                <a:spcPct val="95000"/>
              </a:lnSpc>
              <a:spcAft>
                <a:spcPts val="800"/>
              </a:spcAft>
              <a:buClr>
                <a:srgbClr val="969696"/>
              </a:buClr>
              <a:defRPr/>
            </a:pPr>
            <a:r>
              <a:rPr lang="lv-LV" sz="1200" kern="0">
                <a:solidFill>
                  <a:schemeClr val="bg2"/>
                </a:solidFill>
                <a:latin typeface="EYInterstate Light" panose="02000506000000020004" pitchFamily="2" charset="0"/>
                <a:cs typeface="Arial" charset="0"/>
              </a:rPr>
              <a:t>Latvija.lv norādīto e-pakalpojumu skaits šobrīd: 30</a:t>
            </a:r>
          </a:p>
          <a:p>
            <a:pPr marL="534988" algn="just" defTabSz="801688" eaLnBrk="0" hangingPunct="0">
              <a:lnSpc>
                <a:spcPct val="95000"/>
              </a:lnSpc>
              <a:spcAft>
                <a:spcPts val="800"/>
              </a:spcAft>
              <a:buClr>
                <a:srgbClr val="969696"/>
              </a:buClr>
              <a:defRPr/>
            </a:pPr>
            <a:endPar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534988" algn="just" defTabSz="801688" eaLnBrk="0" hangingPunct="0">
              <a:lnSpc>
                <a:spcPct val="95000"/>
              </a:lnSpc>
              <a:spcAft>
                <a:spcPts val="800"/>
              </a:spcAft>
              <a:buClr>
                <a:srgbClr val="969696"/>
              </a:buClr>
              <a:defRPr/>
            </a:pPr>
            <a:endParaRPr lang="lv-LV" sz="1200" kern="0">
              <a:solidFill>
                <a:schemeClr val="bg2"/>
              </a:solidFill>
              <a:latin typeface="EYInterstate Light" panose="02000506000000020004" pitchFamily="2" charset="0"/>
              <a:cs typeface="Arial" charset="0"/>
            </a:endParaRPr>
          </a:p>
          <a:p>
            <a:pPr marL="534988" algn="just" defTabSz="801688" eaLnBrk="0" hangingPunct="0">
              <a:lnSpc>
                <a:spcPct val="95000"/>
              </a:lnSpc>
              <a:spcAft>
                <a:spcPts val="800"/>
              </a:spcAft>
              <a:buClr>
                <a:srgbClr val="969696"/>
              </a:buClr>
              <a:defRPr/>
            </a:pPr>
            <a:endPar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534988" algn="just" defTabSz="801688" eaLnBrk="0" hangingPunct="0">
              <a:lnSpc>
                <a:spcPct val="95000"/>
              </a:lnSpc>
              <a:spcAft>
                <a:spcPts val="800"/>
              </a:spcAft>
              <a:buClr>
                <a:srgbClr val="969696"/>
              </a:buClr>
              <a:defRPr/>
            </a:pPr>
            <a:endParaRPr lang="lv-LV" sz="1200" kern="0">
              <a:solidFill>
                <a:schemeClr val="bg2"/>
              </a:solidFill>
              <a:latin typeface="EYInterstate Light" panose="02000506000000020004" pitchFamily="2" charset="0"/>
              <a:cs typeface="Arial" charset="0"/>
            </a:endParaRPr>
          </a:p>
          <a:p>
            <a:pPr marL="534988" algn="just" defTabSz="801688" eaLnBrk="0" hangingPunct="0">
              <a:lnSpc>
                <a:spcPct val="95000"/>
              </a:lnSpc>
              <a:spcAft>
                <a:spcPts val="800"/>
              </a:spcAft>
              <a:buClr>
                <a:srgbClr val="969696"/>
              </a:buClr>
              <a:defRPr/>
            </a:pPr>
            <a:endPar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534988" algn="just" defTabSz="801688" eaLnBrk="0" hangingPunct="0">
              <a:lnSpc>
                <a:spcPct val="95000"/>
              </a:lnSpc>
              <a:spcAft>
                <a:spcPts val="800"/>
              </a:spcAft>
              <a:buClr>
                <a:srgbClr val="969696"/>
              </a:buClr>
              <a:defRPr/>
            </a:pPr>
            <a:endPar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14" name="Abgerundetes Rechteck 35">
            <a:extLst>
              <a:ext uri="{FF2B5EF4-FFF2-40B4-BE49-F238E27FC236}">
                <a16:creationId xmlns:a16="http://schemas.microsoft.com/office/drawing/2014/main" id="{0463D941-5282-473C-B34A-0C280712A1C2}"/>
              </a:ext>
            </a:extLst>
          </p:cNvPr>
          <p:cNvSpPr/>
          <p:nvPr/>
        </p:nvSpPr>
        <p:spPr bwMode="gray">
          <a:xfrm>
            <a:off x="609917" y="1397000"/>
            <a:ext cx="5474978" cy="4891143"/>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534988" marR="0" lvl="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Pakalpojumu pieejamības izvērtējuma metodika pašvaldībā</a:t>
            </a:r>
          </a:p>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r>
              <a:rPr lang="lv-LV" sz="1200" kern="0">
                <a:solidFill>
                  <a:schemeClr val="bg2"/>
                </a:solidFill>
                <a:latin typeface="EYInterstate Light" panose="02000506000000020004" pitchFamily="2" charset="0"/>
                <a:cs typeface="Arial" charset="0"/>
              </a:rPr>
              <a:t>ATR ietvaros tika izveidotas darba grupas. Tās izveidoja ar mērķi analizēt centralizēti un lokalizēti sniedzamo pakalpojumu klāstu. To ietvaros tika sagatavotas prezentācijas un deputāti diskusiju rezultātā pieņēma atbilstošos lēmumus. Pakalpojumu sniegšanas vietu skaits pēc ATR nesamazinājās. Samazinājās lokāli sniedzamo pakalpojumi klāsts. Pēc apvienību pārvalžu nolikumiem,  pakalpojumi tiek sniegti uz vietas katrā pagastā. Ir 14 KAC, ja pagastā ir KAC - visbiežāk ir 2 pakalpojumu sniegšanas vietas (skatīt karti iepriekšējā slaidā). Anketā ir uzrādīti dati par publicētajiem pakalpojumiem. Iespējams, pārvaldē uz vietas atrisināmie pakalpojumi netiek novirzīti uz centralizēto pārvaldi. Kopumā ir vairāk nekā anketā ir norādīts, bet darbs pie to apzināšanas ir uzsākts. Cenrādī šobrīd varētu vēl būt arī papildus pakalpojumi. Ir pakalpojumi, kas vēl nav publicēti un tiek apzināti. Publicēti ir saskaņā ar saistošajiem noteikumiem.</a:t>
            </a:r>
          </a:p>
        </p:txBody>
      </p:sp>
      <p:sp>
        <p:nvSpPr>
          <p:cNvPr id="17" name="Freeform 38">
            <a:extLst>
              <a:ext uri="{FF2B5EF4-FFF2-40B4-BE49-F238E27FC236}">
                <a16:creationId xmlns:a16="http://schemas.microsoft.com/office/drawing/2014/main" id="{32547100-D15B-47A7-9F44-55AD0775B024}"/>
              </a:ext>
            </a:extLst>
          </p:cNvPr>
          <p:cNvSpPr>
            <a:spLocks noChangeAspect="1" noEditPoints="1"/>
          </p:cNvSpPr>
          <p:nvPr/>
        </p:nvSpPr>
        <p:spPr bwMode="auto">
          <a:xfrm>
            <a:off x="6383818" y="2309988"/>
            <a:ext cx="652323" cy="619208"/>
          </a:xfrm>
          <a:custGeom>
            <a:avLst/>
            <a:gdLst>
              <a:gd name="T0" fmla="*/ 2147483647 w 5332"/>
              <a:gd name="T1" fmla="*/ 2147483647 h 4763"/>
              <a:gd name="T2" fmla="*/ 2147483647 w 5332"/>
              <a:gd name="T3" fmla="*/ 2147483647 h 4763"/>
              <a:gd name="T4" fmla="*/ 2147483647 w 5332"/>
              <a:gd name="T5" fmla="*/ 2147483647 h 4763"/>
              <a:gd name="T6" fmla="*/ 2147483647 w 5332"/>
              <a:gd name="T7" fmla="*/ 2147483647 h 4763"/>
              <a:gd name="T8" fmla="*/ 2147483647 w 5332"/>
              <a:gd name="T9" fmla="*/ 2147483647 h 4763"/>
              <a:gd name="T10" fmla="*/ 2147483647 w 5332"/>
              <a:gd name="T11" fmla="*/ 2147483647 h 4763"/>
              <a:gd name="T12" fmla="*/ 2147483647 w 5332"/>
              <a:gd name="T13" fmla="*/ 2147483647 h 4763"/>
              <a:gd name="T14" fmla="*/ 2147483647 w 5332"/>
              <a:gd name="T15" fmla="*/ 2147483647 h 4763"/>
              <a:gd name="T16" fmla="*/ 2147483647 w 5332"/>
              <a:gd name="T17" fmla="*/ 2147483647 h 4763"/>
              <a:gd name="T18" fmla="*/ 2147483647 w 5332"/>
              <a:gd name="T19" fmla="*/ 2147483647 h 4763"/>
              <a:gd name="T20" fmla="*/ 2147483647 w 5332"/>
              <a:gd name="T21" fmla="*/ 2147483647 h 4763"/>
              <a:gd name="T22" fmla="*/ 2147483647 w 5332"/>
              <a:gd name="T23" fmla="*/ 2147483647 h 4763"/>
              <a:gd name="T24" fmla="*/ 2147483647 w 5332"/>
              <a:gd name="T25" fmla="*/ 2147483647 h 4763"/>
              <a:gd name="T26" fmla="*/ 2147483647 w 5332"/>
              <a:gd name="T27" fmla="*/ 2147483647 h 4763"/>
              <a:gd name="T28" fmla="*/ 2147483647 w 5332"/>
              <a:gd name="T29" fmla="*/ 2147483647 h 4763"/>
              <a:gd name="T30" fmla="*/ 2147483647 w 5332"/>
              <a:gd name="T31" fmla="*/ 2147483647 h 4763"/>
              <a:gd name="T32" fmla="*/ 2147483647 w 5332"/>
              <a:gd name="T33" fmla="*/ 2147483647 h 4763"/>
              <a:gd name="T34" fmla="*/ 2147483647 w 5332"/>
              <a:gd name="T35" fmla="*/ 2147483647 h 4763"/>
              <a:gd name="T36" fmla="*/ 2147483647 w 5332"/>
              <a:gd name="T37" fmla="*/ 2147483647 h 4763"/>
              <a:gd name="T38" fmla="*/ 2147483647 w 5332"/>
              <a:gd name="T39" fmla="*/ 2147483647 h 4763"/>
              <a:gd name="T40" fmla="*/ 2147483647 w 5332"/>
              <a:gd name="T41" fmla="*/ 0 h 4763"/>
              <a:gd name="T42" fmla="*/ 2147483647 w 5332"/>
              <a:gd name="T43" fmla="*/ 2147483647 h 4763"/>
              <a:gd name="T44" fmla="*/ 2147483647 w 5332"/>
              <a:gd name="T45" fmla="*/ 2147483647 h 4763"/>
              <a:gd name="T46" fmla="*/ 2147483647 w 5332"/>
              <a:gd name="T47" fmla="*/ 2147483647 h 4763"/>
              <a:gd name="T48" fmla="*/ 2147483647 w 5332"/>
              <a:gd name="T49" fmla="*/ 2147483647 h 4763"/>
              <a:gd name="T50" fmla="*/ 2147483647 w 5332"/>
              <a:gd name="T51" fmla="*/ 2147483647 h 4763"/>
              <a:gd name="T52" fmla="*/ 2147483647 w 5332"/>
              <a:gd name="T53" fmla="*/ 2147483647 h 4763"/>
              <a:gd name="T54" fmla="*/ 2147483647 w 5332"/>
              <a:gd name="T55" fmla="*/ 2147483647 h 4763"/>
              <a:gd name="T56" fmla="*/ 2147483647 w 5332"/>
              <a:gd name="T57" fmla="*/ 2147483647 h 4763"/>
              <a:gd name="T58" fmla="*/ 0 w 5332"/>
              <a:gd name="T59" fmla="*/ 2147483647 h 4763"/>
              <a:gd name="T60" fmla="*/ 2147483647 w 5332"/>
              <a:gd name="T61" fmla="*/ 2147483647 h 4763"/>
              <a:gd name="T62" fmla="*/ 2147483647 w 5332"/>
              <a:gd name="T63" fmla="*/ 2147483647 h 4763"/>
              <a:gd name="T64" fmla="*/ 2147483647 w 5332"/>
              <a:gd name="T65" fmla="*/ 0 h 4763"/>
              <a:gd name="T66" fmla="*/ 2147483647 w 5332"/>
              <a:gd name="T67" fmla="*/ 2147483647 h 4763"/>
              <a:gd name="T68" fmla="*/ 2147483647 w 5332"/>
              <a:gd name="T69" fmla="*/ 2147483647 h 4763"/>
              <a:gd name="T70" fmla="*/ 2147483647 w 5332"/>
              <a:gd name="T71" fmla="*/ 2147483647 h 4763"/>
              <a:gd name="T72" fmla="*/ 2147483647 w 5332"/>
              <a:gd name="T73" fmla="*/ 2147483647 h 4763"/>
              <a:gd name="T74" fmla="*/ 2147483647 w 5332"/>
              <a:gd name="T75" fmla="*/ 2147483647 h 4763"/>
              <a:gd name="T76" fmla="*/ 2147483647 w 5332"/>
              <a:gd name="T77" fmla="*/ 2147483647 h 4763"/>
              <a:gd name="T78" fmla="*/ 2147483647 w 5332"/>
              <a:gd name="T79" fmla="*/ 2147483647 h 4763"/>
              <a:gd name="T80" fmla="*/ 2147483647 w 5332"/>
              <a:gd name="T81" fmla="*/ 2147483647 h 4763"/>
              <a:gd name="T82" fmla="*/ 2147483647 w 5332"/>
              <a:gd name="T83" fmla="*/ 2147483647 h 4763"/>
              <a:gd name="T84" fmla="*/ 2147483647 w 5332"/>
              <a:gd name="T85" fmla="*/ 2147483647 h 4763"/>
              <a:gd name="T86" fmla="*/ 2147483647 w 5332"/>
              <a:gd name="T87" fmla="*/ 2147483647 h 4763"/>
              <a:gd name="T88" fmla="*/ 2147483647 w 5332"/>
              <a:gd name="T89" fmla="*/ 2147483647 h 4763"/>
              <a:gd name="T90" fmla="*/ 2147483647 w 5332"/>
              <a:gd name="T91" fmla="*/ 2147483647 h 4763"/>
              <a:gd name="T92" fmla="*/ 2147483647 w 5332"/>
              <a:gd name="T93" fmla="*/ 2147483647 h 4763"/>
              <a:gd name="T94" fmla="*/ 2147483647 w 5332"/>
              <a:gd name="T95" fmla="*/ 2147483647 h 4763"/>
              <a:gd name="T96" fmla="*/ 2147483647 w 5332"/>
              <a:gd name="T97" fmla="*/ 2147483647 h 4763"/>
              <a:gd name="T98" fmla="*/ 2147483647 w 5332"/>
              <a:gd name="T99" fmla="*/ 2147483647 h 4763"/>
              <a:gd name="T100" fmla="*/ 2147483647 w 5332"/>
              <a:gd name="T101" fmla="*/ 2147483647 h 4763"/>
              <a:gd name="T102" fmla="*/ 2147483647 w 5332"/>
              <a:gd name="T103" fmla="*/ 2147483647 h 4763"/>
              <a:gd name="T104" fmla="*/ 2147483647 w 5332"/>
              <a:gd name="T105" fmla="*/ 2147483647 h 4763"/>
              <a:gd name="T106" fmla="*/ 2147483647 w 5332"/>
              <a:gd name="T107" fmla="*/ 2147483647 h 4763"/>
              <a:gd name="T108" fmla="*/ 2147483647 w 5332"/>
              <a:gd name="T109" fmla="*/ 2147483647 h 4763"/>
              <a:gd name="T110" fmla="*/ 2147483647 w 5332"/>
              <a:gd name="T111" fmla="*/ 2147483647 h 4763"/>
              <a:gd name="T112" fmla="*/ 2147483647 w 5332"/>
              <a:gd name="T113" fmla="*/ 2147483647 h 4763"/>
              <a:gd name="T114" fmla="*/ 2147483647 w 5332"/>
              <a:gd name="T115" fmla="*/ 2147483647 h 4763"/>
              <a:gd name="T116" fmla="*/ 2147483647 w 5332"/>
              <a:gd name="T117" fmla="*/ 2147483647 h 4763"/>
              <a:gd name="T118" fmla="*/ 2147483647 w 5332"/>
              <a:gd name="T119" fmla="*/ 2147483647 h 4763"/>
              <a:gd name="T120" fmla="*/ 2147483647 w 5332"/>
              <a:gd name="T121" fmla="*/ 2147483647 h 4763"/>
              <a:gd name="T122" fmla="*/ 2147483647 w 5332"/>
              <a:gd name="T123" fmla="*/ 2147483647 h 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32"/>
              <a:gd name="T187" fmla="*/ 0 h 4763"/>
              <a:gd name="T188" fmla="*/ 5332 w 5332"/>
              <a:gd name="T189" fmla="*/ 4763 h 47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32" h="4763">
                <a:moveTo>
                  <a:pt x="2131" y="4305"/>
                </a:moveTo>
                <a:lnTo>
                  <a:pt x="2885" y="4305"/>
                </a:lnTo>
                <a:lnTo>
                  <a:pt x="2885" y="4413"/>
                </a:lnTo>
                <a:lnTo>
                  <a:pt x="2041" y="4413"/>
                </a:lnTo>
                <a:lnTo>
                  <a:pt x="1813" y="4548"/>
                </a:lnTo>
                <a:lnTo>
                  <a:pt x="3514" y="4548"/>
                </a:lnTo>
                <a:lnTo>
                  <a:pt x="3259" y="4394"/>
                </a:lnTo>
                <a:lnTo>
                  <a:pt x="3248" y="4386"/>
                </a:lnTo>
                <a:lnTo>
                  <a:pt x="3239" y="4379"/>
                </a:lnTo>
                <a:lnTo>
                  <a:pt x="3230" y="4371"/>
                </a:lnTo>
                <a:lnTo>
                  <a:pt x="3223" y="4365"/>
                </a:lnTo>
                <a:lnTo>
                  <a:pt x="3216" y="4356"/>
                </a:lnTo>
                <a:lnTo>
                  <a:pt x="3209" y="4347"/>
                </a:lnTo>
                <a:lnTo>
                  <a:pt x="3205" y="4339"/>
                </a:lnTo>
                <a:lnTo>
                  <a:pt x="3201" y="4331"/>
                </a:lnTo>
                <a:lnTo>
                  <a:pt x="3195" y="4312"/>
                </a:lnTo>
                <a:lnTo>
                  <a:pt x="3191" y="4292"/>
                </a:lnTo>
                <a:lnTo>
                  <a:pt x="3189" y="4271"/>
                </a:lnTo>
                <a:lnTo>
                  <a:pt x="3189" y="4246"/>
                </a:lnTo>
                <a:lnTo>
                  <a:pt x="3189" y="4063"/>
                </a:lnTo>
                <a:lnTo>
                  <a:pt x="3404" y="4063"/>
                </a:lnTo>
                <a:lnTo>
                  <a:pt x="3404" y="4175"/>
                </a:lnTo>
                <a:lnTo>
                  <a:pt x="3404" y="4197"/>
                </a:lnTo>
                <a:lnTo>
                  <a:pt x="3408" y="4213"/>
                </a:lnTo>
                <a:lnTo>
                  <a:pt x="3413" y="4228"/>
                </a:lnTo>
                <a:lnTo>
                  <a:pt x="3420" y="4238"/>
                </a:lnTo>
                <a:lnTo>
                  <a:pt x="3431" y="4249"/>
                </a:lnTo>
                <a:lnTo>
                  <a:pt x="3443" y="4259"/>
                </a:lnTo>
                <a:lnTo>
                  <a:pt x="3475" y="4277"/>
                </a:lnTo>
                <a:lnTo>
                  <a:pt x="3815" y="4480"/>
                </a:lnTo>
                <a:lnTo>
                  <a:pt x="3827" y="4487"/>
                </a:lnTo>
                <a:lnTo>
                  <a:pt x="3836" y="4495"/>
                </a:lnTo>
                <a:lnTo>
                  <a:pt x="3847" y="4503"/>
                </a:lnTo>
                <a:lnTo>
                  <a:pt x="3855" y="4512"/>
                </a:lnTo>
                <a:lnTo>
                  <a:pt x="3863" y="4523"/>
                </a:lnTo>
                <a:lnTo>
                  <a:pt x="3871" y="4532"/>
                </a:lnTo>
                <a:lnTo>
                  <a:pt x="3876" y="4544"/>
                </a:lnTo>
                <a:lnTo>
                  <a:pt x="3882" y="4555"/>
                </a:lnTo>
                <a:lnTo>
                  <a:pt x="3887" y="4566"/>
                </a:lnTo>
                <a:lnTo>
                  <a:pt x="3891" y="4578"/>
                </a:lnTo>
                <a:lnTo>
                  <a:pt x="3894" y="4590"/>
                </a:lnTo>
                <a:lnTo>
                  <a:pt x="3896" y="4602"/>
                </a:lnTo>
                <a:lnTo>
                  <a:pt x="3898" y="4614"/>
                </a:lnTo>
                <a:lnTo>
                  <a:pt x="3898" y="4625"/>
                </a:lnTo>
                <a:lnTo>
                  <a:pt x="3898" y="4637"/>
                </a:lnTo>
                <a:lnTo>
                  <a:pt x="3896" y="4649"/>
                </a:lnTo>
                <a:lnTo>
                  <a:pt x="3895" y="4661"/>
                </a:lnTo>
                <a:lnTo>
                  <a:pt x="3892" y="4672"/>
                </a:lnTo>
                <a:lnTo>
                  <a:pt x="3888" y="4682"/>
                </a:lnTo>
                <a:lnTo>
                  <a:pt x="3884" y="4693"/>
                </a:lnTo>
                <a:lnTo>
                  <a:pt x="3879" y="4703"/>
                </a:lnTo>
                <a:lnTo>
                  <a:pt x="3872" y="4712"/>
                </a:lnTo>
                <a:lnTo>
                  <a:pt x="3865" y="4721"/>
                </a:lnTo>
                <a:lnTo>
                  <a:pt x="3857" y="4729"/>
                </a:lnTo>
                <a:lnTo>
                  <a:pt x="3848" y="4736"/>
                </a:lnTo>
                <a:lnTo>
                  <a:pt x="3839" y="4743"/>
                </a:lnTo>
                <a:lnTo>
                  <a:pt x="3828" y="4750"/>
                </a:lnTo>
                <a:lnTo>
                  <a:pt x="3816" y="4754"/>
                </a:lnTo>
                <a:lnTo>
                  <a:pt x="3804" y="4758"/>
                </a:lnTo>
                <a:lnTo>
                  <a:pt x="3790" y="4760"/>
                </a:lnTo>
                <a:lnTo>
                  <a:pt x="3777" y="4763"/>
                </a:lnTo>
                <a:lnTo>
                  <a:pt x="3761" y="4763"/>
                </a:lnTo>
                <a:lnTo>
                  <a:pt x="1571" y="4763"/>
                </a:lnTo>
                <a:lnTo>
                  <a:pt x="1556" y="4763"/>
                </a:lnTo>
                <a:lnTo>
                  <a:pt x="1542" y="4760"/>
                </a:lnTo>
                <a:lnTo>
                  <a:pt x="1528" y="4758"/>
                </a:lnTo>
                <a:lnTo>
                  <a:pt x="1516" y="4754"/>
                </a:lnTo>
                <a:lnTo>
                  <a:pt x="1504" y="4750"/>
                </a:lnTo>
                <a:lnTo>
                  <a:pt x="1493" y="4743"/>
                </a:lnTo>
                <a:lnTo>
                  <a:pt x="1484" y="4736"/>
                </a:lnTo>
                <a:lnTo>
                  <a:pt x="1475" y="4729"/>
                </a:lnTo>
                <a:lnTo>
                  <a:pt x="1467" y="4721"/>
                </a:lnTo>
                <a:lnTo>
                  <a:pt x="1460" y="4712"/>
                </a:lnTo>
                <a:lnTo>
                  <a:pt x="1453" y="4703"/>
                </a:lnTo>
                <a:lnTo>
                  <a:pt x="1448" y="4693"/>
                </a:lnTo>
                <a:lnTo>
                  <a:pt x="1444" y="4682"/>
                </a:lnTo>
                <a:lnTo>
                  <a:pt x="1440" y="4672"/>
                </a:lnTo>
                <a:lnTo>
                  <a:pt x="1437" y="4660"/>
                </a:lnTo>
                <a:lnTo>
                  <a:pt x="1436" y="4649"/>
                </a:lnTo>
                <a:lnTo>
                  <a:pt x="1434" y="4637"/>
                </a:lnTo>
                <a:lnTo>
                  <a:pt x="1434" y="4625"/>
                </a:lnTo>
                <a:lnTo>
                  <a:pt x="1434" y="4613"/>
                </a:lnTo>
                <a:lnTo>
                  <a:pt x="1436" y="4601"/>
                </a:lnTo>
                <a:lnTo>
                  <a:pt x="1438" y="4590"/>
                </a:lnTo>
                <a:lnTo>
                  <a:pt x="1441" y="4578"/>
                </a:lnTo>
                <a:lnTo>
                  <a:pt x="1445" y="4566"/>
                </a:lnTo>
                <a:lnTo>
                  <a:pt x="1450" y="4555"/>
                </a:lnTo>
                <a:lnTo>
                  <a:pt x="1456" y="4543"/>
                </a:lnTo>
                <a:lnTo>
                  <a:pt x="1462" y="4532"/>
                </a:lnTo>
                <a:lnTo>
                  <a:pt x="1469" y="4523"/>
                </a:lnTo>
                <a:lnTo>
                  <a:pt x="1477" y="4512"/>
                </a:lnTo>
                <a:lnTo>
                  <a:pt x="1487" y="4503"/>
                </a:lnTo>
                <a:lnTo>
                  <a:pt x="1496" y="4495"/>
                </a:lnTo>
                <a:lnTo>
                  <a:pt x="1507" y="4487"/>
                </a:lnTo>
                <a:lnTo>
                  <a:pt x="1517" y="4480"/>
                </a:lnTo>
                <a:lnTo>
                  <a:pt x="1864" y="4277"/>
                </a:lnTo>
                <a:lnTo>
                  <a:pt x="1877" y="4268"/>
                </a:lnTo>
                <a:lnTo>
                  <a:pt x="1890" y="4256"/>
                </a:lnTo>
                <a:lnTo>
                  <a:pt x="1901" y="4242"/>
                </a:lnTo>
                <a:lnTo>
                  <a:pt x="1911" y="4228"/>
                </a:lnTo>
                <a:lnTo>
                  <a:pt x="1919" y="4212"/>
                </a:lnTo>
                <a:lnTo>
                  <a:pt x="1924" y="4194"/>
                </a:lnTo>
                <a:lnTo>
                  <a:pt x="1928" y="4177"/>
                </a:lnTo>
                <a:lnTo>
                  <a:pt x="1929" y="4158"/>
                </a:lnTo>
                <a:lnTo>
                  <a:pt x="1929" y="4063"/>
                </a:lnTo>
                <a:lnTo>
                  <a:pt x="2144" y="4063"/>
                </a:lnTo>
                <a:lnTo>
                  <a:pt x="2144" y="4198"/>
                </a:lnTo>
                <a:lnTo>
                  <a:pt x="2143" y="4226"/>
                </a:lnTo>
                <a:lnTo>
                  <a:pt x="2141" y="4257"/>
                </a:lnTo>
                <a:lnTo>
                  <a:pt x="2137" y="4285"/>
                </a:lnTo>
                <a:lnTo>
                  <a:pt x="2135" y="4296"/>
                </a:lnTo>
                <a:lnTo>
                  <a:pt x="2131" y="4305"/>
                </a:lnTo>
                <a:close/>
                <a:moveTo>
                  <a:pt x="5117" y="3741"/>
                </a:moveTo>
                <a:lnTo>
                  <a:pt x="5117" y="215"/>
                </a:lnTo>
                <a:lnTo>
                  <a:pt x="215" y="215"/>
                </a:lnTo>
                <a:lnTo>
                  <a:pt x="215" y="3741"/>
                </a:lnTo>
                <a:lnTo>
                  <a:pt x="5117" y="3741"/>
                </a:lnTo>
                <a:close/>
                <a:moveTo>
                  <a:pt x="182" y="0"/>
                </a:moveTo>
                <a:lnTo>
                  <a:pt x="5151" y="0"/>
                </a:lnTo>
                <a:lnTo>
                  <a:pt x="5167" y="1"/>
                </a:lnTo>
                <a:lnTo>
                  <a:pt x="5183" y="3"/>
                </a:lnTo>
                <a:lnTo>
                  <a:pt x="5199" y="7"/>
                </a:lnTo>
                <a:lnTo>
                  <a:pt x="5215" y="12"/>
                </a:lnTo>
                <a:lnTo>
                  <a:pt x="5231" y="19"/>
                </a:lnTo>
                <a:lnTo>
                  <a:pt x="5246" y="27"/>
                </a:lnTo>
                <a:lnTo>
                  <a:pt x="5261" y="36"/>
                </a:lnTo>
                <a:lnTo>
                  <a:pt x="5274" y="46"/>
                </a:lnTo>
                <a:lnTo>
                  <a:pt x="5286" y="58"/>
                </a:lnTo>
                <a:lnTo>
                  <a:pt x="5297" y="71"/>
                </a:lnTo>
                <a:lnTo>
                  <a:pt x="5308" y="86"/>
                </a:lnTo>
                <a:lnTo>
                  <a:pt x="5316" y="101"/>
                </a:lnTo>
                <a:lnTo>
                  <a:pt x="5323" y="117"/>
                </a:lnTo>
                <a:lnTo>
                  <a:pt x="5328" y="134"/>
                </a:lnTo>
                <a:lnTo>
                  <a:pt x="5331" y="153"/>
                </a:lnTo>
                <a:lnTo>
                  <a:pt x="5332" y="173"/>
                </a:lnTo>
                <a:lnTo>
                  <a:pt x="5332" y="3782"/>
                </a:lnTo>
                <a:lnTo>
                  <a:pt x="5331" y="3802"/>
                </a:lnTo>
                <a:lnTo>
                  <a:pt x="5328" y="3821"/>
                </a:lnTo>
                <a:lnTo>
                  <a:pt x="5323" y="3839"/>
                </a:lnTo>
                <a:lnTo>
                  <a:pt x="5316" y="3855"/>
                </a:lnTo>
                <a:lnTo>
                  <a:pt x="5308" y="3869"/>
                </a:lnTo>
                <a:lnTo>
                  <a:pt x="5297" y="3884"/>
                </a:lnTo>
                <a:lnTo>
                  <a:pt x="5286" y="3898"/>
                </a:lnTo>
                <a:lnTo>
                  <a:pt x="5274" y="3910"/>
                </a:lnTo>
                <a:lnTo>
                  <a:pt x="5261" y="3919"/>
                </a:lnTo>
                <a:lnTo>
                  <a:pt x="5246" y="3928"/>
                </a:lnTo>
                <a:lnTo>
                  <a:pt x="5231" y="3937"/>
                </a:lnTo>
                <a:lnTo>
                  <a:pt x="5215" y="3943"/>
                </a:lnTo>
                <a:lnTo>
                  <a:pt x="5199" y="3949"/>
                </a:lnTo>
                <a:lnTo>
                  <a:pt x="5183" y="3953"/>
                </a:lnTo>
                <a:lnTo>
                  <a:pt x="5167" y="3954"/>
                </a:lnTo>
                <a:lnTo>
                  <a:pt x="5151" y="3955"/>
                </a:lnTo>
                <a:lnTo>
                  <a:pt x="182" y="3955"/>
                </a:lnTo>
                <a:lnTo>
                  <a:pt x="165" y="3954"/>
                </a:lnTo>
                <a:lnTo>
                  <a:pt x="149" y="3953"/>
                </a:lnTo>
                <a:lnTo>
                  <a:pt x="133" y="3949"/>
                </a:lnTo>
                <a:lnTo>
                  <a:pt x="117" y="3943"/>
                </a:lnTo>
                <a:lnTo>
                  <a:pt x="101" y="3937"/>
                </a:lnTo>
                <a:lnTo>
                  <a:pt x="86" y="3928"/>
                </a:lnTo>
                <a:lnTo>
                  <a:pt x="72" y="3919"/>
                </a:lnTo>
                <a:lnTo>
                  <a:pt x="59" y="3910"/>
                </a:lnTo>
                <a:lnTo>
                  <a:pt x="46" y="3898"/>
                </a:lnTo>
                <a:lnTo>
                  <a:pt x="35" y="3884"/>
                </a:lnTo>
                <a:lnTo>
                  <a:pt x="25" y="3869"/>
                </a:lnTo>
                <a:lnTo>
                  <a:pt x="16" y="3855"/>
                </a:lnTo>
                <a:lnTo>
                  <a:pt x="9" y="3839"/>
                </a:lnTo>
                <a:lnTo>
                  <a:pt x="5" y="3821"/>
                </a:lnTo>
                <a:lnTo>
                  <a:pt x="1" y="3802"/>
                </a:lnTo>
                <a:lnTo>
                  <a:pt x="0" y="3782"/>
                </a:lnTo>
                <a:lnTo>
                  <a:pt x="0" y="173"/>
                </a:lnTo>
                <a:lnTo>
                  <a:pt x="1" y="153"/>
                </a:lnTo>
                <a:lnTo>
                  <a:pt x="5" y="134"/>
                </a:lnTo>
                <a:lnTo>
                  <a:pt x="9" y="117"/>
                </a:lnTo>
                <a:lnTo>
                  <a:pt x="16" y="101"/>
                </a:lnTo>
                <a:lnTo>
                  <a:pt x="25" y="86"/>
                </a:lnTo>
                <a:lnTo>
                  <a:pt x="35" y="71"/>
                </a:lnTo>
                <a:lnTo>
                  <a:pt x="46" y="58"/>
                </a:lnTo>
                <a:lnTo>
                  <a:pt x="59" y="46"/>
                </a:lnTo>
                <a:lnTo>
                  <a:pt x="72" y="36"/>
                </a:lnTo>
                <a:lnTo>
                  <a:pt x="86" y="27"/>
                </a:lnTo>
                <a:lnTo>
                  <a:pt x="101" y="19"/>
                </a:lnTo>
                <a:lnTo>
                  <a:pt x="117" y="12"/>
                </a:lnTo>
                <a:lnTo>
                  <a:pt x="133" y="7"/>
                </a:lnTo>
                <a:lnTo>
                  <a:pt x="149" y="3"/>
                </a:lnTo>
                <a:lnTo>
                  <a:pt x="165" y="1"/>
                </a:lnTo>
                <a:lnTo>
                  <a:pt x="182" y="0"/>
                </a:lnTo>
                <a:close/>
                <a:moveTo>
                  <a:pt x="1728" y="2250"/>
                </a:moveTo>
                <a:lnTo>
                  <a:pt x="1542" y="2250"/>
                </a:lnTo>
                <a:lnTo>
                  <a:pt x="1411" y="1737"/>
                </a:lnTo>
                <a:lnTo>
                  <a:pt x="1281" y="2250"/>
                </a:lnTo>
                <a:lnTo>
                  <a:pt x="1094" y="2250"/>
                </a:lnTo>
                <a:lnTo>
                  <a:pt x="848" y="1397"/>
                </a:lnTo>
                <a:lnTo>
                  <a:pt x="1076" y="1397"/>
                </a:lnTo>
                <a:lnTo>
                  <a:pt x="1191" y="1886"/>
                </a:lnTo>
                <a:lnTo>
                  <a:pt x="1322" y="1397"/>
                </a:lnTo>
                <a:lnTo>
                  <a:pt x="1507" y="1397"/>
                </a:lnTo>
                <a:lnTo>
                  <a:pt x="1637" y="1886"/>
                </a:lnTo>
                <a:lnTo>
                  <a:pt x="1752" y="1397"/>
                </a:lnTo>
                <a:lnTo>
                  <a:pt x="1974" y="1397"/>
                </a:lnTo>
                <a:lnTo>
                  <a:pt x="1728" y="2250"/>
                </a:lnTo>
                <a:close/>
                <a:moveTo>
                  <a:pt x="2983" y="2250"/>
                </a:moveTo>
                <a:lnTo>
                  <a:pt x="2796" y="2250"/>
                </a:lnTo>
                <a:lnTo>
                  <a:pt x="2666" y="1737"/>
                </a:lnTo>
                <a:lnTo>
                  <a:pt x="2536" y="2250"/>
                </a:lnTo>
                <a:lnTo>
                  <a:pt x="2349" y="2250"/>
                </a:lnTo>
                <a:lnTo>
                  <a:pt x="2104" y="1397"/>
                </a:lnTo>
                <a:lnTo>
                  <a:pt x="2332" y="1397"/>
                </a:lnTo>
                <a:lnTo>
                  <a:pt x="2447" y="1886"/>
                </a:lnTo>
                <a:lnTo>
                  <a:pt x="2577" y="1397"/>
                </a:lnTo>
                <a:lnTo>
                  <a:pt x="2763" y="1397"/>
                </a:lnTo>
                <a:lnTo>
                  <a:pt x="2891" y="1886"/>
                </a:lnTo>
                <a:lnTo>
                  <a:pt x="3008" y="1397"/>
                </a:lnTo>
                <a:lnTo>
                  <a:pt x="3228" y="1397"/>
                </a:lnTo>
                <a:lnTo>
                  <a:pt x="2983" y="2250"/>
                </a:lnTo>
                <a:close/>
                <a:moveTo>
                  <a:pt x="4238" y="2250"/>
                </a:moveTo>
                <a:lnTo>
                  <a:pt x="4052" y="2250"/>
                </a:lnTo>
                <a:lnTo>
                  <a:pt x="3922" y="1737"/>
                </a:lnTo>
                <a:lnTo>
                  <a:pt x="3792" y="2250"/>
                </a:lnTo>
                <a:lnTo>
                  <a:pt x="3604" y="2250"/>
                </a:lnTo>
                <a:lnTo>
                  <a:pt x="3360" y="1397"/>
                </a:lnTo>
                <a:lnTo>
                  <a:pt x="3586" y="1397"/>
                </a:lnTo>
                <a:lnTo>
                  <a:pt x="3702" y="1886"/>
                </a:lnTo>
                <a:lnTo>
                  <a:pt x="3832" y="1397"/>
                </a:lnTo>
                <a:lnTo>
                  <a:pt x="4018" y="1397"/>
                </a:lnTo>
                <a:lnTo>
                  <a:pt x="4147" y="1886"/>
                </a:lnTo>
                <a:lnTo>
                  <a:pt x="4263" y="1397"/>
                </a:lnTo>
                <a:lnTo>
                  <a:pt x="4484" y="1397"/>
                </a:lnTo>
                <a:lnTo>
                  <a:pt x="4238" y="2250"/>
                </a:lnTo>
                <a:close/>
                <a:moveTo>
                  <a:pt x="2666" y="3264"/>
                </a:moveTo>
                <a:lnTo>
                  <a:pt x="2666" y="3264"/>
                </a:lnTo>
                <a:lnTo>
                  <a:pt x="2686" y="3266"/>
                </a:lnTo>
                <a:lnTo>
                  <a:pt x="2705" y="3268"/>
                </a:lnTo>
                <a:lnTo>
                  <a:pt x="2722" y="3272"/>
                </a:lnTo>
                <a:lnTo>
                  <a:pt x="2740" y="3279"/>
                </a:lnTo>
                <a:lnTo>
                  <a:pt x="2756" y="3287"/>
                </a:lnTo>
                <a:lnTo>
                  <a:pt x="2772" y="3297"/>
                </a:lnTo>
                <a:lnTo>
                  <a:pt x="2787" y="3307"/>
                </a:lnTo>
                <a:lnTo>
                  <a:pt x="2800" y="3319"/>
                </a:lnTo>
                <a:lnTo>
                  <a:pt x="2812" y="3333"/>
                </a:lnTo>
                <a:lnTo>
                  <a:pt x="2823" y="3348"/>
                </a:lnTo>
                <a:lnTo>
                  <a:pt x="2832" y="3364"/>
                </a:lnTo>
                <a:lnTo>
                  <a:pt x="2840" y="3380"/>
                </a:lnTo>
                <a:lnTo>
                  <a:pt x="2847" y="3397"/>
                </a:lnTo>
                <a:lnTo>
                  <a:pt x="2852" y="3416"/>
                </a:lnTo>
                <a:lnTo>
                  <a:pt x="2855" y="3435"/>
                </a:lnTo>
                <a:lnTo>
                  <a:pt x="2855" y="3454"/>
                </a:lnTo>
                <a:lnTo>
                  <a:pt x="2855" y="3474"/>
                </a:lnTo>
                <a:lnTo>
                  <a:pt x="2852" y="3492"/>
                </a:lnTo>
                <a:lnTo>
                  <a:pt x="2847" y="3510"/>
                </a:lnTo>
                <a:lnTo>
                  <a:pt x="2840" y="3527"/>
                </a:lnTo>
                <a:lnTo>
                  <a:pt x="2832" y="3545"/>
                </a:lnTo>
                <a:lnTo>
                  <a:pt x="2823" y="3560"/>
                </a:lnTo>
                <a:lnTo>
                  <a:pt x="2812" y="3574"/>
                </a:lnTo>
                <a:lnTo>
                  <a:pt x="2800" y="3588"/>
                </a:lnTo>
                <a:lnTo>
                  <a:pt x="2787" y="3600"/>
                </a:lnTo>
                <a:lnTo>
                  <a:pt x="2772" y="3612"/>
                </a:lnTo>
                <a:lnTo>
                  <a:pt x="2756" y="3621"/>
                </a:lnTo>
                <a:lnTo>
                  <a:pt x="2740" y="3629"/>
                </a:lnTo>
                <a:lnTo>
                  <a:pt x="2722" y="3635"/>
                </a:lnTo>
                <a:lnTo>
                  <a:pt x="2705" y="3640"/>
                </a:lnTo>
                <a:lnTo>
                  <a:pt x="2686" y="3643"/>
                </a:lnTo>
                <a:lnTo>
                  <a:pt x="2666" y="3644"/>
                </a:lnTo>
                <a:lnTo>
                  <a:pt x="2647" y="3643"/>
                </a:lnTo>
                <a:lnTo>
                  <a:pt x="2628" y="3640"/>
                </a:lnTo>
                <a:lnTo>
                  <a:pt x="2610" y="3635"/>
                </a:lnTo>
                <a:lnTo>
                  <a:pt x="2592" y="3629"/>
                </a:lnTo>
                <a:lnTo>
                  <a:pt x="2576" y="3621"/>
                </a:lnTo>
                <a:lnTo>
                  <a:pt x="2560" y="3612"/>
                </a:lnTo>
                <a:lnTo>
                  <a:pt x="2545" y="3600"/>
                </a:lnTo>
                <a:lnTo>
                  <a:pt x="2532" y="3588"/>
                </a:lnTo>
                <a:lnTo>
                  <a:pt x="2520" y="3574"/>
                </a:lnTo>
                <a:lnTo>
                  <a:pt x="2509" y="3560"/>
                </a:lnTo>
                <a:lnTo>
                  <a:pt x="2500" y="3545"/>
                </a:lnTo>
                <a:lnTo>
                  <a:pt x="2492" y="3527"/>
                </a:lnTo>
                <a:lnTo>
                  <a:pt x="2485" y="3510"/>
                </a:lnTo>
                <a:lnTo>
                  <a:pt x="2481" y="3492"/>
                </a:lnTo>
                <a:lnTo>
                  <a:pt x="2478" y="3474"/>
                </a:lnTo>
                <a:lnTo>
                  <a:pt x="2477" y="3454"/>
                </a:lnTo>
                <a:lnTo>
                  <a:pt x="2478" y="3435"/>
                </a:lnTo>
                <a:lnTo>
                  <a:pt x="2481" y="3416"/>
                </a:lnTo>
                <a:lnTo>
                  <a:pt x="2485" y="3397"/>
                </a:lnTo>
                <a:lnTo>
                  <a:pt x="2492" y="3380"/>
                </a:lnTo>
                <a:lnTo>
                  <a:pt x="2500" y="3364"/>
                </a:lnTo>
                <a:lnTo>
                  <a:pt x="2509" y="3348"/>
                </a:lnTo>
                <a:lnTo>
                  <a:pt x="2520" y="3333"/>
                </a:lnTo>
                <a:lnTo>
                  <a:pt x="2532" y="3319"/>
                </a:lnTo>
                <a:lnTo>
                  <a:pt x="2545" y="3307"/>
                </a:lnTo>
                <a:lnTo>
                  <a:pt x="2560" y="3297"/>
                </a:lnTo>
                <a:lnTo>
                  <a:pt x="2576" y="3287"/>
                </a:lnTo>
                <a:lnTo>
                  <a:pt x="2592" y="3279"/>
                </a:lnTo>
                <a:lnTo>
                  <a:pt x="2610" y="3272"/>
                </a:lnTo>
                <a:lnTo>
                  <a:pt x="2628" y="3268"/>
                </a:lnTo>
                <a:lnTo>
                  <a:pt x="2647" y="3266"/>
                </a:lnTo>
                <a:lnTo>
                  <a:pt x="2666" y="3264"/>
                </a:lnTo>
                <a:close/>
                <a:moveTo>
                  <a:pt x="2666" y="3372"/>
                </a:moveTo>
                <a:lnTo>
                  <a:pt x="2666" y="3372"/>
                </a:lnTo>
                <a:lnTo>
                  <a:pt x="2658" y="3372"/>
                </a:lnTo>
                <a:lnTo>
                  <a:pt x="2650" y="3373"/>
                </a:lnTo>
                <a:lnTo>
                  <a:pt x="2642" y="3376"/>
                </a:lnTo>
                <a:lnTo>
                  <a:pt x="2634" y="3378"/>
                </a:lnTo>
                <a:lnTo>
                  <a:pt x="2620" y="3385"/>
                </a:lnTo>
                <a:lnTo>
                  <a:pt x="2608" y="3396"/>
                </a:lnTo>
                <a:lnTo>
                  <a:pt x="2598" y="3408"/>
                </a:lnTo>
                <a:lnTo>
                  <a:pt x="2591" y="3421"/>
                </a:lnTo>
                <a:lnTo>
                  <a:pt x="2588" y="3429"/>
                </a:lnTo>
                <a:lnTo>
                  <a:pt x="2585" y="3437"/>
                </a:lnTo>
                <a:lnTo>
                  <a:pt x="2584" y="3445"/>
                </a:lnTo>
                <a:lnTo>
                  <a:pt x="2584" y="3454"/>
                </a:lnTo>
                <a:lnTo>
                  <a:pt x="2584" y="3463"/>
                </a:lnTo>
                <a:lnTo>
                  <a:pt x="2585" y="3471"/>
                </a:lnTo>
                <a:lnTo>
                  <a:pt x="2588" y="3479"/>
                </a:lnTo>
                <a:lnTo>
                  <a:pt x="2591" y="3486"/>
                </a:lnTo>
                <a:lnTo>
                  <a:pt x="2598" y="3500"/>
                </a:lnTo>
                <a:lnTo>
                  <a:pt x="2608" y="3513"/>
                </a:lnTo>
                <a:lnTo>
                  <a:pt x="2620" y="3522"/>
                </a:lnTo>
                <a:lnTo>
                  <a:pt x="2634" y="3530"/>
                </a:lnTo>
                <a:lnTo>
                  <a:pt x="2642" y="3533"/>
                </a:lnTo>
                <a:lnTo>
                  <a:pt x="2650" y="3534"/>
                </a:lnTo>
                <a:lnTo>
                  <a:pt x="2658" y="3535"/>
                </a:lnTo>
                <a:lnTo>
                  <a:pt x="2666" y="3537"/>
                </a:lnTo>
                <a:lnTo>
                  <a:pt x="2674" y="3535"/>
                </a:lnTo>
                <a:lnTo>
                  <a:pt x="2682" y="3534"/>
                </a:lnTo>
                <a:lnTo>
                  <a:pt x="2690" y="3533"/>
                </a:lnTo>
                <a:lnTo>
                  <a:pt x="2698" y="3530"/>
                </a:lnTo>
                <a:lnTo>
                  <a:pt x="2712" y="3522"/>
                </a:lnTo>
                <a:lnTo>
                  <a:pt x="2724" y="3513"/>
                </a:lnTo>
                <a:lnTo>
                  <a:pt x="2734" y="3500"/>
                </a:lnTo>
                <a:lnTo>
                  <a:pt x="2742" y="3486"/>
                </a:lnTo>
                <a:lnTo>
                  <a:pt x="2745" y="3479"/>
                </a:lnTo>
                <a:lnTo>
                  <a:pt x="2747" y="3471"/>
                </a:lnTo>
                <a:lnTo>
                  <a:pt x="2748" y="3463"/>
                </a:lnTo>
                <a:lnTo>
                  <a:pt x="2748" y="3454"/>
                </a:lnTo>
                <a:lnTo>
                  <a:pt x="2748" y="3445"/>
                </a:lnTo>
                <a:lnTo>
                  <a:pt x="2747" y="3437"/>
                </a:lnTo>
                <a:lnTo>
                  <a:pt x="2745" y="3429"/>
                </a:lnTo>
                <a:lnTo>
                  <a:pt x="2742" y="3421"/>
                </a:lnTo>
                <a:lnTo>
                  <a:pt x="2734" y="3408"/>
                </a:lnTo>
                <a:lnTo>
                  <a:pt x="2724" y="3396"/>
                </a:lnTo>
                <a:lnTo>
                  <a:pt x="2712" y="3385"/>
                </a:lnTo>
                <a:lnTo>
                  <a:pt x="2698" y="3378"/>
                </a:lnTo>
                <a:lnTo>
                  <a:pt x="2690" y="3376"/>
                </a:lnTo>
                <a:lnTo>
                  <a:pt x="2682" y="3373"/>
                </a:lnTo>
                <a:lnTo>
                  <a:pt x="2674" y="3372"/>
                </a:lnTo>
                <a:lnTo>
                  <a:pt x="2666" y="3372"/>
                </a:lnTo>
                <a:close/>
                <a:moveTo>
                  <a:pt x="4599" y="498"/>
                </a:moveTo>
                <a:lnTo>
                  <a:pt x="518" y="498"/>
                </a:lnTo>
                <a:lnTo>
                  <a:pt x="518" y="3082"/>
                </a:lnTo>
                <a:lnTo>
                  <a:pt x="4814" y="3082"/>
                </a:lnTo>
                <a:lnTo>
                  <a:pt x="4814" y="390"/>
                </a:lnTo>
                <a:lnTo>
                  <a:pt x="4921" y="390"/>
                </a:lnTo>
                <a:lnTo>
                  <a:pt x="4921" y="3189"/>
                </a:lnTo>
                <a:lnTo>
                  <a:pt x="411" y="3189"/>
                </a:lnTo>
                <a:lnTo>
                  <a:pt x="411" y="390"/>
                </a:lnTo>
                <a:lnTo>
                  <a:pt x="4599" y="390"/>
                </a:lnTo>
                <a:lnTo>
                  <a:pt x="4599" y="49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18" name="Freeform 89">
            <a:extLst>
              <a:ext uri="{FF2B5EF4-FFF2-40B4-BE49-F238E27FC236}">
                <a16:creationId xmlns:a16="http://schemas.microsoft.com/office/drawing/2014/main" id="{BEBA8B27-93DD-41D9-923D-CD4395589C6E}"/>
              </a:ext>
            </a:extLst>
          </p:cNvPr>
          <p:cNvSpPr>
            <a:spLocks noChangeAspect="1" noEditPoints="1"/>
          </p:cNvSpPr>
          <p:nvPr/>
        </p:nvSpPr>
        <p:spPr bwMode="auto">
          <a:xfrm>
            <a:off x="908840" y="2309988"/>
            <a:ext cx="663274" cy="615201"/>
          </a:xfrm>
          <a:custGeom>
            <a:avLst/>
            <a:gdLst>
              <a:gd name="T0" fmla="*/ 388 w 2265"/>
              <a:gd name="T1" fmla="*/ 645 h 2550"/>
              <a:gd name="T2" fmla="*/ 408 w 2265"/>
              <a:gd name="T3" fmla="*/ 370 h 2550"/>
              <a:gd name="T4" fmla="*/ 744 w 2265"/>
              <a:gd name="T5" fmla="*/ 115 h 2550"/>
              <a:gd name="T6" fmla="*/ 1248 w 2265"/>
              <a:gd name="T7" fmla="*/ 65 h 2550"/>
              <a:gd name="T8" fmla="*/ 1686 w 2265"/>
              <a:gd name="T9" fmla="*/ 250 h 2550"/>
              <a:gd name="T10" fmla="*/ 1828 w 2265"/>
              <a:gd name="T11" fmla="*/ 542 h 2550"/>
              <a:gd name="T12" fmla="*/ 1866 w 2265"/>
              <a:gd name="T13" fmla="*/ 636 h 2550"/>
              <a:gd name="T14" fmla="*/ 1801 w 2265"/>
              <a:gd name="T15" fmla="*/ 296 h 2550"/>
              <a:gd name="T16" fmla="*/ 1397 w 2265"/>
              <a:gd name="T17" fmla="*/ 40 h 2550"/>
              <a:gd name="T18" fmla="*/ 868 w 2265"/>
              <a:gd name="T19" fmla="*/ 22 h 2550"/>
              <a:gd name="T20" fmla="*/ 426 w 2265"/>
              <a:gd name="T21" fmla="*/ 251 h 2550"/>
              <a:gd name="T22" fmla="*/ 317 w 2265"/>
              <a:gd name="T23" fmla="*/ 598 h 2550"/>
              <a:gd name="T24" fmla="*/ 1870 w 2265"/>
              <a:gd name="T25" fmla="*/ 1809 h 2550"/>
              <a:gd name="T26" fmla="*/ 2014 w 2265"/>
              <a:gd name="T27" fmla="*/ 1960 h 2550"/>
              <a:gd name="T28" fmla="*/ 2182 w 2265"/>
              <a:gd name="T29" fmla="*/ 1879 h 2550"/>
              <a:gd name="T30" fmla="*/ 2265 w 2265"/>
              <a:gd name="T31" fmla="*/ 1722 h 2550"/>
              <a:gd name="T32" fmla="*/ 2129 w 2265"/>
              <a:gd name="T33" fmla="*/ 1584 h 2550"/>
              <a:gd name="T34" fmla="*/ 1885 w 2265"/>
              <a:gd name="T35" fmla="*/ 1672 h 2550"/>
              <a:gd name="T36" fmla="*/ 1931 w 2265"/>
              <a:gd name="T37" fmla="*/ 1662 h 2550"/>
              <a:gd name="T38" fmla="*/ 2046 w 2265"/>
              <a:gd name="T39" fmla="*/ 1789 h 2550"/>
              <a:gd name="T40" fmla="*/ 2093 w 2265"/>
              <a:gd name="T41" fmla="*/ 1901 h 2550"/>
              <a:gd name="T42" fmla="*/ 1959 w 2265"/>
              <a:gd name="T43" fmla="*/ 1915 h 2550"/>
              <a:gd name="T44" fmla="*/ 1500 w 2265"/>
              <a:gd name="T45" fmla="*/ 2550 h 2550"/>
              <a:gd name="T46" fmla="*/ 340 w 2265"/>
              <a:gd name="T47" fmla="*/ 2037 h 2550"/>
              <a:gd name="T48" fmla="*/ 55 w 2265"/>
              <a:gd name="T49" fmla="*/ 2069 h 2550"/>
              <a:gd name="T50" fmla="*/ 100 w 2265"/>
              <a:gd name="T51" fmla="*/ 2101 h 2550"/>
              <a:gd name="T52" fmla="*/ 342 w 2265"/>
              <a:gd name="T53" fmla="*/ 2106 h 2550"/>
              <a:gd name="T54" fmla="*/ 1882 w 2265"/>
              <a:gd name="T55" fmla="*/ 2042 h 2550"/>
              <a:gd name="T56" fmla="*/ 1882 w 2265"/>
              <a:gd name="T57" fmla="*/ 2117 h 2550"/>
              <a:gd name="T58" fmla="*/ 2129 w 2265"/>
              <a:gd name="T59" fmla="*/ 2097 h 2550"/>
              <a:gd name="T60" fmla="*/ 2182 w 2265"/>
              <a:gd name="T61" fmla="*/ 2078 h 2550"/>
              <a:gd name="T62" fmla="*/ 1194 w 2265"/>
              <a:gd name="T63" fmla="*/ 1174 h 2550"/>
              <a:gd name="T64" fmla="*/ 324 w 2265"/>
              <a:gd name="T65" fmla="*/ 2522 h 2550"/>
              <a:gd name="T66" fmla="*/ 1396 w 2265"/>
              <a:gd name="T67" fmla="*/ 961 h 2550"/>
              <a:gd name="T68" fmla="*/ 1194 w 2265"/>
              <a:gd name="T69" fmla="*/ 1057 h 2550"/>
              <a:gd name="T70" fmla="*/ 63 w 2265"/>
              <a:gd name="T71" fmla="*/ 1890 h 2550"/>
              <a:gd name="T72" fmla="*/ 205 w 2265"/>
              <a:gd name="T73" fmla="*/ 1959 h 2550"/>
              <a:gd name="T74" fmla="*/ 369 w 2265"/>
              <a:gd name="T75" fmla="*/ 1838 h 2550"/>
              <a:gd name="T76" fmla="*/ 336 w 2265"/>
              <a:gd name="T77" fmla="*/ 1606 h 2550"/>
              <a:gd name="T78" fmla="*/ 282 w 2265"/>
              <a:gd name="T79" fmla="*/ 1561 h 2550"/>
              <a:gd name="T80" fmla="*/ 101 w 2265"/>
              <a:gd name="T81" fmla="*/ 1576 h 2550"/>
              <a:gd name="T82" fmla="*/ 20 w 2265"/>
              <a:gd name="T83" fmla="*/ 1729 h 2550"/>
              <a:gd name="T84" fmla="*/ 161 w 2265"/>
              <a:gd name="T85" fmla="*/ 1758 h 2550"/>
              <a:gd name="T86" fmla="*/ 291 w 2265"/>
              <a:gd name="T87" fmla="*/ 1649 h 2550"/>
              <a:gd name="T88" fmla="*/ 345 w 2265"/>
              <a:gd name="T89" fmla="*/ 1817 h 2550"/>
              <a:gd name="T90" fmla="*/ 222 w 2265"/>
              <a:gd name="T91" fmla="*/ 1933 h 2550"/>
              <a:gd name="T92" fmla="*/ 1464 w 2265"/>
              <a:gd name="T93" fmla="*/ 1920 h 2550"/>
              <a:gd name="T94" fmla="*/ 1350 w 2265"/>
              <a:gd name="T95" fmla="*/ 1780 h 2550"/>
              <a:gd name="T96" fmla="*/ 949 w 2265"/>
              <a:gd name="T97" fmla="*/ 1843 h 2550"/>
              <a:gd name="T98" fmla="*/ 797 w 2265"/>
              <a:gd name="T99" fmla="*/ 1860 h 2550"/>
              <a:gd name="T100" fmla="*/ 1154 w 2265"/>
              <a:gd name="T101" fmla="*/ 2131 h 2550"/>
              <a:gd name="T102" fmla="*/ 1280 w 2265"/>
              <a:gd name="T103" fmla="*/ 1454 h 2550"/>
              <a:gd name="T104" fmla="*/ 1076 w 2265"/>
              <a:gd name="T105" fmla="*/ 1368 h 2550"/>
              <a:gd name="T106" fmla="*/ 950 w 2265"/>
              <a:gd name="T107" fmla="*/ 1606 h 2550"/>
              <a:gd name="T108" fmla="*/ 1039 w 2265"/>
              <a:gd name="T109" fmla="*/ 1720 h 2550"/>
              <a:gd name="T110" fmla="*/ 1192 w 2265"/>
              <a:gd name="T111" fmla="*/ 1717 h 2550"/>
              <a:gd name="T112" fmla="*/ 1303 w 2265"/>
              <a:gd name="T113" fmla="*/ 1562 h 2550"/>
              <a:gd name="T114" fmla="*/ 1183 w 2265"/>
              <a:gd name="T115" fmla="*/ 1690 h 2550"/>
              <a:gd name="T116" fmla="*/ 1049 w 2265"/>
              <a:gd name="T117" fmla="*/ 1676 h 2550"/>
              <a:gd name="T118" fmla="*/ 1031 w 2265"/>
              <a:gd name="T119" fmla="*/ 1537 h 2550"/>
              <a:gd name="T120" fmla="*/ 1224 w 2265"/>
              <a:gd name="T121" fmla="*/ 1520 h 2550"/>
              <a:gd name="T122" fmla="*/ 1035 w 2265"/>
              <a:gd name="T123" fmla="*/ 1852 h 2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5" h="2550">
                <a:moveTo>
                  <a:pt x="1490" y="341"/>
                </a:moveTo>
                <a:lnTo>
                  <a:pt x="680" y="341"/>
                </a:lnTo>
                <a:lnTo>
                  <a:pt x="680" y="396"/>
                </a:lnTo>
                <a:lnTo>
                  <a:pt x="1490" y="396"/>
                </a:lnTo>
                <a:lnTo>
                  <a:pt x="1490" y="341"/>
                </a:lnTo>
                <a:close/>
                <a:moveTo>
                  <a:pt x="680" y="569"/>
                </a:moveTo>
                <a:lnTo>
                  <a:pt x="1490" y="569"/>
                </a:lnTo>
                <a:lnTo>
                  <a:pt x="1490" y="514"/>
                </a:lnTo>
                <a:lnTo>
                  <a:pt x="680" y="514"/>
                </a:lnTo>
                <a:lnTo>
                  <a:pt x="680" y="569"/>
                </a:lnTo>
                <a:close/>
                <a:moveTo>
                  <a:pt x="628" y="1346"/>
                </a:moveTo>
                <a:lnTo>
                  <a:pt x="641" y="1238"/>
                </a:lnTo>
                <a:lnTo>
                  <a:pt x="395" y="661"/>
                </a:lnTo>
                <a:lnTo>
                  <a:pt x="395" y="661"/>
                </a:lnTo>
                <a:lnTo>
                  <a:pt x="388" y="645"/>
                </a:lnTo>
                <a:lnTo>
                  <a:pt x="383" y="630"/>
                </a:lnTo>
                <a:lnTo>
                  <a:pt x="378" y="613"/>
                </a:lnTo>
                <a:lnTo>
                  <a:pt x="374" y="597"/>
                </a:lnTo>
                <a:lnTo>
                  <a:pt x="370" y="580"/>
                </a:lnTo>
                <a:lnTo>
                  <a:pt x="368" y="563"/>
                </a:lnTo>
                <a:lnTo>
                  <a:pt x="366" y="546"/>
                </a:lnTo>
                <a:lnTo>
                  <a:pt x="366" y="530"/>
                </a:lnTo>
                <a:lnTo>
                  <a:pt x="366" y="530"/>
                </a:lnTo>
                <a:lnTo>
                  <a:pt x="367" y="506"/>
                </a:lnTo>
                <a:lnTo>
                  <a:pt x="369" y="482"/>
                </a:lnTo>
                <a:lnTo>
                  <a:pt x="374" y="460"/>
                </a:lnTo>
                <a:lnTo>
                  <a:pt x="380" y="436"/>
                </a:lnTo>
                <a:lnTo>
                  <a:pt x="388" y="414"/>
                </a:lnTo>
                <a:lnTo>
                  <a:pt x="397" y="392"/>
                </a:lnTo>
                <a:lnTo>
                  <a:pt x="408" y="370"/>
                </a:lnTo>
                <a:lnTo>
                  <a:pt x="422" y="349"/>
                </a:lnTo>
                <a:lnTo>
                  <a:pt x="435" y="328"/>
                </a:lnTo>
                <a:lnTo>
                  <a:pt x="451" y="308"/>
                </a:lnTo>
                <a:lnTo>
                  <a:pt x="469" y="288"/>
                </a:lnTo>
                <a:lnTo>
                  <a:pt x="487" y="269"/>
                </a:lnTo>
                <a:lnTo>
                  <a:pt x="507" y="250"/>
                </a:lnTo>
                <a:lnTo>
                  <a:pt x="529" y="232"/>
                </a:lnTo>
                <a:lnTo>
                  <a:pt x="551" y="215"/>
                </a:lnTo>
                <a:lnTo>
                  <a:pt x="575" y="198"/>
                </a:lnTo>
                <a:lnTo>
                  <a:pt x="601" y="182"/>
                </a:lnTo>
                <a:lnTo>
                  <a:pt x="627" y="166"/>
                </a:lnTo>
                <a:lnTo>
                  <a:pt x="655" y="152"/>
                </a:lnTo>
                <a:lnTo>
                  <a:pt x="683" y="138"/>
                </a:lnTo>
                <a:lnTo>
                  <a:pt x="712" y="126"/>
                </a:lnTo>
                <a:lnTo>
                  <a:pt x="744" y="115"/>
                </a:lnTo>
                <a:lnTo>
                  <a:pt x="775" y="103"/>
                </a:lnTo>
                <a:lnTo>
                  <a:pt x="808" y="93"/>
                </a:lnTo>
                <a:lnTo>
                  <a:pt x="841" y="85"/>
                </a:lnTo>
                <a:lnTo>
                  <a:pt x="875" y="78"/>
                </a:lnTo>
                <a:lnTo>
                  <a:pt x="910" y="71"/>
                </a:lnTo>
                <a:lnTo>
                  <a:pt x="946" y="65"/>
                </a:lnTo>
                <a:lnTo>
                  <a:pt x="983" y="61"/>
                </a:lnTo>
                <a:lnTo>
                  <a:pt x="1021" y="57"/>
                </a:lnTo>
                <a:lnTo>
                  <a:pt x="1059" y="56"/>
                </a:lnTo>
                <a:lnTo>
                  <a:pt x="1097" y="55"/>
                </a:lnTo>
                <a:lnTo>
                  <a:pt x="1097" y="55"/>
                </a:lnTo>
                <a:lnTo>
                  <a:pt x="1135" y="56"/>
                </a:lnTo>
                <a:lnTo>
                  <a:pt x="1174" y="57"/>
                </a:lnTo>
                <a:lnTo>
                  <a:pt x="1211" y="61"/>
                </a:lnTo>
                <a:lnTo>
                  <a:pt x="1248" y="65"/>
                </a:lnTo>
                <a:lnTo>
                  <a:pt x="1284" y="71"/>
                </a:lnTo>
                <a:lnTo>
                  <a:pt x="1319" y="78"/>
                </a:lnTo>
                <a:lnTo>
                  <a:pt x="1352" y="85"/>
                </a:lnTo>
                <a:lnTo>
                  <a:pt x="1386" y="93"/>
                </a:lnTo>
                <a:lnTo>
                  <a:pt x="1419" y="103"/>
                </a:lnTo>
                <a:lnTo>
                  <a:pt x="1450" y="115"/>
                </a:lnTo>
                <a:lnTo>
                  <a:pt x="1481" y="126"/>
                </a:lnTo>
                <a:lnTo>
                  <a:pt x="1510" y="138"/>
                </a:lnTo>
                <a:lnTo>
                  <a:pt x="1539" y="152"/>
                </a:lnTo>
                <a:lnTo>
                  <a:pt x="1566" y="166"/>
                </a:lnTo>
                <a:lnTo>
                  <a:pt x="1592" y="182"/>
                </a:lnTo>
                <a:lnTo>
                  <a:pt x="1618" y="198"/>
                </a:lnTo>
                <a:lnTo>
                  <a:pt x="1642" y="215"/>
                </a:lnTo>
                <a:lnTo>
                  <a:pt x="1664" y="232"/>
                </a:lnTo>
                <a:lnTo>
                  <a:pt x="1686" y="250"/>
                </a:lnTo>
                <a:lnTo>
                  <a:pt x="1706" y="269"/>
                </a:lnTo>
                <a:lnTo>
                  <a:pt x="1724" y="288"/>
                </a:lnTo>
                <a:lnTo>
                  <a:pt x="1742" y="308"/>
                </a:lnTo>
                <a:lnTo>
                  <a:pt x="1758" y="328"/>
                </a:lnTo>
                <a:lnTo>
                  <a:pt x="1771" y="349"/>
                </a:lnTo>
                <a:lnTo>
                  <a:pt x="1785" y="370"/>
                </a:lnTo>
                <a:lnTo>
                  <a:pt x="1796" y="392"/>
                </a:lnTo>
                <a:lnTo>
                  <a:pt x="1805" y="414"/>
                </a:lnTo>
                <a:lnTo>
                  <a:pt x="1814" y="436"/>
                </a:lnTo>
                <a:lnTo>
                  <a:pt x="1819" y="460"/>
                </a:lnTo>
                <a:lnTo>
                  <a:pt x="1824" y="482"/>
                </a:lnTo>
                <a:lnTo>
                  <a:pt x="1827" y="506"/>
                </a:lnTo>
                <a:lnTo>
                  <a:pt x="1828" y="530"/>
                </a:lnTo>
                <a:lnTo>
                  <a:pt x="1828" y="530"/>
                </a:lnTo>
                <a:lnTo>
                  <a:pt x="1828" y="542"/>
                </a:lnTo>
                <a:lnTo>
                  <a:pt x="1826" y="555"/>
                </a:lnTo>
                <a:lnTo>
                  <a:pt x="1824" y="570"/>
                </a:lnTo>
                <a:lnTo>
                  <a:pt x="1821" y="585"/>
                </a:lnTo>
                <a:lnTo>
                  <a:pt x="1812" y="617"/>
                </a:lnTo>
                <a:lnTo>
                  <a:pt x="1799" y="654"/>
                </a:lnTo>
                <a:lnTo>
                  <a:pt x="1782" y="697"/>
                </a:lnTo>
                <a:lnTo>
                  <a:pt x="1763" y="744"/>
                </a:lnTo>
                <a:lnTo>
                  <a:pt x="1715" y="859"/>
                </a:lnTo>
                <a:lnTo>
                  <a:pt x="1554" y="1236"/>
                </a:lnTo>
                <a:lnTo>
                  <a:pt x="1567" y="1345"/>
                </a:lnTo>
                <a:lnTo>
                  <a:pt x="1842" y="702"/>
                </a:lnTo>
                <a:lnTo>
                  <a:pt x="1842" y="702"/>
                </a:lnTo>
                <a:lnTo>
                  <a:pt x="1850" y="680"/>
                </a:lnTo>
                <a:lnTo>
                  <a:pt x="1859" y="659"/>
                </a:lnTo>
                <a:lnTo>
                  <a:pt x="1866" y="636"/>
                </a:lnTo>
                <a:lnTo>
                  <a:pt x="1872" y="614"/>
                </a:lnTo>
                <a:lnTo>
                  <a:pt x="1877" y="591"/>
                </a:lnTo>
                <a:lnTo>
                  <a:pt x="1881" y="570"/>
                </a:lnTo>
                <a:lnTo>
                  <a:pt x="1884" y="549"/>
                </a:lnTo>
                <a:lnTo>
                  <a:pt x="1884" y="530"/>
                </a:lnTo>
                <a:lnTo>
                  <a:pt x="1884" y="530"/>
                </a:lnTo>
                <a:lnTo>
                  <a:pt x="1882" y="501"/>
                </a:lnTo>
                <a:lnTo>
                  <a:pt x="1878" y="474"/>
                </a:lnTo>
                <a:lnTo>
                  <a:pt x="1872" y="446"/>
                </a:lnTo>
                <a:lnTo>
                  <a:pt x="1866" y="421"/>
                </a:lnTo>
                <a:lnTo>
                  <a:pt x="1855" y="395"/>
                </a:lnTo>
                <a:lnTo>
                  <a:pt x="1844" y="369"/>
                </a:lnTo>
                <a:lnTo>
                  <a:pt x="1832" y="344"/>
                </a:lnTo>
                <a:lnTo>
                  <a:pt x="1817" y="319"/>
                </a:lnTo>
                <a:lnTo>
                  <a:pt x="1801" y="296"/>
                </a:lnTo>
                <a:lnTo>
                  <a:pt x="1783" y="273"/>
                </a:lnTo>
                <a:lnTo>
                  <a:pt x="1764" y="251"/>
                </a:lnTo>
                <a:lnTo>
                  <a:pt x="1743" y="229"/>
                </a:lnTo>
                <a:lnTo>
                  <a:pt x="1720" y="209"/>
                </a:lnTo>
                <a:lnTo>
                  <a:pt x="1697" y="189"/>
                </a:lnTo>
                <a:lnTo>
                  <a:pt x="1672" y="170"/>
                </a:lnTo>
                <a:lnTo>
                  <a:pt x="1646" y="152"/>
                </a:lnTo>
                <a:lnTo>
                  <a:pt x="1619" y="134"/>
                </a:lnTo>
                <a:lnTo>
                  <a:pt x="1590" y="118"/>
                </a:lnTo>
                <a:lnTo>
                  <a:pt x="1561" y="102"/>
                </a:lnTo>
                <a:lnTo>
                  <a:pt x="1530" y="88"/>
                </a:lnTo>
                <a:lnTo>
                  <a:pt x="1498" y="74"/>
                </a:lnTo>
                <a:lnTo>
                  <a:pt x="1465" y="62"/>
                </a:lnTo>
                <a:lnTo>
                  <a:pt x="1432" y="51"/>
                </a:lnTo>
                <a:lnTo>
                  <a:pt x="1397" y="40"/>
                </a:lnTo>
                <a:lnTo>
                  <a:pt x="1363" y="31"/>
                </a:lnTo>
                <a:lnTo>
                  <a:pt x="1327" y="22"/>
                </a:lnTo>
                <a:lnTo>
                  <a:pt x="1289" y="16"/>
                </a:lnTo>
                <a:lnTo>
                  <a:pt x="1252" y="10"/>
                </a:lnTo>
                <a:lnTo>
                  <a:pt x="1214" y="6"/>
                </a:lnTo>
                <a:lnTo>
                  <a:pt x="1176" y="2"/>
                </a:lnTo>
                <a:lnTo>
                  <a:pt x="1136" y="1"/>
                </a:lnTo>
                <a:lnTo>
                  <a:pt x="1097" y="0"/>
                </a:lnTo>
                <a:lnTo>
                  <a:pt x="1097" y="0"/>
                </a:lnTo>
                <a:lnTo>
                  <a:pt x="1058" y="1"/>
                </a:lnTo>
                <a:lnTo>
                  <a:pt x="1018" y="2"/>
                </a:lnTo>
                <a:lnTo>
                  <a:pt x="980" y="6"/>
                </a:lnTo>
                <a:lnTo>
                  <a:pt x="942" y="10"/>
                </a:lnTo>
                <a:lnTo>
                  <a:pt x="905" y="16"/>
                </a:lnTo>
                <a:lnTo>
                  <a:pt x="868" y="22"/>
                </a:lnTo>
                <a:lnTo>
                  <a:pt x="832" y="31"/>
                </a:lnTo>
                <a:lnTo>
                  <a:pt x="796" y="40"/>
                </a:lnTo>
                <a:lnTo>
                  <a:pt x="761" y="51"/>
                </a:lnTo>
                <a:lnTo>
                  <a:pt x="727" y="62"/>
                </a:lnTo>
                <a:lnTo>
                  <a:pt x="694" y="74"/>
                </a:lnTo>
                <a:lnTo>
                  <a:pt x="663" y="88"/>
                </a:lnTo>
                <a:lnTo>
                  <a:pt x="631" y="102"/>
                </a:lnTo>
                <a:lnTo>
                  <a:pt x="601" y="118"/>
                </a:lnTo>
                <a:lnTo>
                  <a:pt x="573" y="134"/>
                </a:lnTo>
                <a:lnTo>
                  <a:pt x="545" y="152"/>
                </a:lnTo>
                <a:lnTo>
                  <a:pt x="519" y="170"/>
                </a:lnTo>
                <a:lnTo>
                  <a:pt x="494" y="189"/>
                </a:lnTo>
                <a:lnTo>
                  <a:pt x="470" y="209"/>
                </a:lnTo>
                <a:lnTo>
                  <a:pt x="448" y="229"/>
                </a:lnTo>
                <a:lnTo>
                  <a:pt x="426" y="251"/>
                </a:lnTo>
                <a:lnTo>
                  <a:pt x="407" y="273"/>
                </a:lnTo>
                <a:lnTo>
                  <a:pt x="390" y="296"/>
                </a:lnTo>
                <a:lnTo>
                  <a:pt x="374" y="319"/>
                </a:lnTo>
                <a:lnTo>
                  <a:pt x="359" y="344"/>
                </a:lnTo>
                <a:lnTo>
                  <a:pt x="347" y="369"/>
                </a:lnTo>
                <a:lnTo>
                  <a:pt x="335" y="395"/>
                </a:lnTo>
                <a:lnTo>
                  <a:pt x="326" y="421"/>
                </a:lnTo>
                <a:lnTo>
                  <a:pt x="320" y="446"/>
                </a:lnTo>
                <a:lnTo>
                  <a:pt x="315" y="474"/>
                </a:lnTo>
                <a:lnTo>
                  <a:pt x="312" y="501"/>
                </a:lnTo>
                <a:lnTo>
                  <a:pt x="311" y="530"/>
                </a:lnTo>
                <a:lnTo>
                  <a:pt x="311" y="530"/>
                </a:lnTo>
                <a:lnTo>
                  <a:pt x="312" y="553"/>
                </a:lnTo>
                <a:lnTo>
                  <a:pt x="314" y="576"/>
                </a:lnTo>
                <a:lnTo>
                  <a:pt x="317" y="598"/>
                </a:lnTo>
                <a:lnTo>
                  <a:pt x="322" y="620"/>
                </a:lnTo>
                <a:lnTo>
                  <a:pt x="327" y="642"/>
                </a:lnTo>
                <a:lnTo>
                  <a:pt x="335" y="663"/>
                </a:lnTo>
                <a:lnTo>
                  <a:pt x="343" y="685"/>
                </a:lnTo>
                <a:lnTo>
                  <a:pt x="351" y="706"/>
                </a:lnTo>
                <a:lnTo>
                  <a:pt x="628" y="1346"/>
                </a:lnTo>
                <a:close/>
                <a:moveTo>
                  <a:pt x="1490" y="743"/>
                </a:moveTo>
                <a:lnTo>
                  <a:pt x="1490" y="688"/>
                </a:lnTo>
                <a:lnTo>
                  <a:pt x="1147" y="688"/>
                </a:lnTo>
                <a:lnTo>
                  <a:pt x="1147" y="743"/>
                </a:lnTo>
                <a:lnTo>
                  <a:pt x="1490" y="743"/>
                </a:lnTo>
                <a:close/>
                <a:moveTo>
                  <a:pt x="1870" y="1753"/>
                </a:moveTo>
                <a:lnTo>
                  <a:pt x="1870" y="1792"/>
                </a:lnTo>
                <a:lnTo>
                  <a:pt x="1870" y="1792"/>
                </a:lnTo>
                <a:lnTo>
                  <a:pt x="1870" y="1809"/>
                </a:lnTo>
                <a:lnTo>
                  <a:pt x="1872" y="1825"/>
                </a:lnTo>
                <a:lnTo>
                  <a:pt x="1876" y="1841"/>
                </a:lnTo>
                <a:lnTo>
                  <a:pt x="1880" y="1856"/>
                </a:lnTo>
                <a:lnTo>
                  <a:pt x="1886" y="1870"/>
                </a:lnTo>
                <a:lnTo>
                  <a:pt x="1893" y="1884"/>
                </a:lnTo>
                <a:lnTo>
                  <a:pt x="1902" y="1897"/>
                </a:lnTo>
                <a:lnTo>
                  <a:pt x="1911" y="1909"/>
                </a:lnTo>
                <a:lnTo>
                  <a:pt x="1921" y="1919"/>
                </a:lnTo>
                <a:lnTo>
                  <a:pt x="1932" y="1929"/>
                </a:lnTo>
                <a:lnTo>
                  <a:pt x="1944" y="1938"/>
                </a:lnTo>
                <a:lnTo>
                  <a:pt x="1957" y="1945"/>
                </a:lnTo>
                <a:lnTo>
                  <a:pt x="1970" y="1951"/>
                </a:lnTo>
                <a:lnTo>
                  <a:pt x="1985" y="1955"/>
                </a:lnTo>
                <a:lnTo>
                  <a:pt x="1999" y="1959"/>
                </a:lnTo>
                <a:lnTo>
                  <a:pt x="2014" y="1960"/>
                </a:lnTo>
                <a:lnTo>
                  <a:pt x="2014" y="1960"/>
                </a:lnTo>
                <a:lnTo>
                  <a:pt x="2030" y="1959"/>
                </a:lnTo>
                <a:lnTo>
                  <a:pt x="2044" y="1956"/>
                </a:lnTo>
                <a:lnTo>
                  <a:pt x="2059" y="1953"/>
                </a:lnTo>
                <a:lnTo>
                  <a:pt x="2073" y="1947"/>
                </a:lnTo>
                <a:lnTo>
                  <a:pt x="2085" y="1941"/>
                </a:lnTo>
                <a:lnTo>
                  <a:pt x="2097" y="1933"/>
                </a:lnTo>
                <a:lnTo>
                  <a:pt x="2109" y="1924"/>
                </a:lnTo>
                <a:lnTo>
                  <a:pt x="2120" y="1914"/>
                </a:lnTo>
                <a:lnTo>
                  <a:pt x="2120" y="1914"/>
                </a:lnTo>
                <a:lnTo>
                  <a:pt x="2140" y="1901"/>
                </a:lnTo>
                <a:lnTo>
                  <a:pt x="2157" y="1892"/>
                </a:lnTo>
                <a:lnTo>
                  <a:pt x="2170" y="1882"/>
                </a:lnTo>
                <a:lnTo>
                  <a:pt x="2170" y="1882"/>
                </a:lnTo>
                <a:lnTo>
                  <a:pt x="2182" y="1879"/>
                </a:lnTo>
                <a:lnTo>
                  <a:pt x="2191" y="1874"/>
                </a:lnTo>
                <a:lnTo>
                  <a:pt x="2201" y="1869"/>
                </a:lnTo>
                <a:lnTo>
                  <a:pt x="2210" y="1861"/>
                </a:lnTo>
                <a:lnTo>
                  <a:pt x="2218" y="1853"/>
                </a:lnTo>
                <a:lnTo>
                  <a:pt x="2226" y="1844"/>
                </a:lnTo>
                <a:lnTo>
                  <a:pt x="2233" y="1834"/>
                </a:lnTo>
                <a:lnTo>
                  <a:pt x="2240" y="1824"/>
                </a:lnTo>
                <a:lnTo>
                  <a:pt x="2246" y="1812"/>
                </a:lnTo>
                <a:lnTo>
                  <a:pt x="2251" y="1800"/>
                </a:lnTo>
                <a:lnTo>
                  <a:pt x="2256" y="1788"/>
                </a:lnTo>
                <a:lnTo>
                  <a:pt x="2259" y="1775"/>
                </a:lnTo>
                <a:lnTo>
                  <a:pt x="2262" y="1763"/>
                </a:lnTo>
                <a:lnTo>
                  <a:pt x="2264" y="1749"/>
                </a:lnTo>
                <a:lnTo>
                  <a:pt x="2265" y="1736"/>
                </a:lnTo>
                <a:lnTo>
                  <a:pt x="2265" y="1722"/>
                </a:lnTo>
                <a:lnTo>
                  <a:pt x="2264" y="1709"/>
                </a:lnTo>
                <a:lnTo>
                  <a:pt x="2263" y="1697"/>
                </a:lnTo>
                <a:lnTo>
                  <a:pt x="2259" y="1683"/>
                </a:lnTo>
                <a:lnTo>
                  <a:pt x="2255" y="1671"/>
                </a:lnTo>
                <a:lnTo>
                  <a:pt x="2250" y="1658"/>
                </a:lnTo>
                <a:lnTo>
                  <a:pt x="2244" y="1647"/>
                </a:lnTo>
                <a:lnTo>
                  <a:pt x="2236" y="1637"/>
                </a:lnTo>
                <a:lnTo>
                  <a:pt x="2228" y="1627"/>
                </a:lnTo>
                <a:lnTo>
                  <a:pt x="2218" y="1617"/>
                </a:lnTo>
                <a:lnTo>
                  <a:pt x="2206" y="1609"/>
                </a:lnTo>
                <a:lnTo>
                  <a:pt x="2193" y="1601"/>
                </a:lnTo>
                <a:lnTo>
                  <a:pt x="2179" y="1595"/>
                </a:lnTo>
                <a:lnTo>
                  <a:pt x="2164" y="1591"/>
                </a:lnTo>
                <a:lnTo>
                  <a:pt x="2147" y="1586"/>
                </a:lnTo>
                <a:lnTo>
                  <a:pt x="2129" y="1584"/>
                </a:lnTo>
                <a:lnTo>
                  <a:pt x="2109" y="1583"/>
                </a:lnTo>
                <a:lnTo>
                  <a:pt x="1963" y="1583"/>
                </a:lnTo>
                <a:lnTo>
                  <a:pt x="1963" y="1583"/>
                </a:lnTo>
                <a:lnTo>
                  <a:pt x="1956" y="1584"/>
                </a:lnTo>
                <a:lnTo>
                  <a:pt x="1947" y="1585"/>
                </a:lnTo>
                <a:lnTo>
                  <a:pt x="1939" y="1588"/>
                </a:lnTo>
                <a:lnTo>
                  <a:pt x="1932" y="1592"/>
                </a:lnTo>
                <a:lnTo>
                  <a:pt x="1925" y="1597"/>
                </a:lnTo>
                <a:lnTo>
                  <a:pt x="1918" y="1602"/>
                </a:lnTo>
                <a:lnTo>
                  <a:pt x="1913" y="1609"/>
                </a:lnTo>
                <a:lnTo>
                  <a:pt x="1907" y="1616"/>
                </a:lnTo>
                <a:lnTo>
                  <a:pt x="1903" y="1624"/>
                </a:lnTo>
                <a:lnTo>
                  <a:pt x="1898" y="1633"/>
                </a:lnTo>
                <a:lnTo>
                  <a:pt x="1890" y="1652"/>
                </a:lnTo>
                <a:lnTo>
                  <a:pt x="1885" y="1672"/>
                </a:lnTo>
                <a:lnTo>
                  <a:pt x="1881" y="1696"/>
                </a:lnTo>
                <a:lnTo>
                  <a:pt x="1881" y="1696"/>
                </a:lnTo>
                <a:lnTo>
                  <a:pt x="1877" y="1709"/>
                </a:lnTo>
                <a:lnTo>
                  <a:pt x="1873" y="1722"/>
                </a:lnTo>
                <a:lnTo>
                  <a:pt x="1871" y="1737"/>
                </a:lnTo>
                <a:lnTo>
                  <a:pt x="1870" y="1753"/>
                </a:lnTo>
                <a:lnTo>
                  <a:pt x="1870" y="1753"/>
                </a:lnTo>
                <a:close/>
                <a:moveTo>
                  <a:pt x="1898" y="1753"/>
                </a:moveTo>
                <a:lnTo>
                  <a:pt x="1898" y="1753"/>
                </a:lnTo>
                <a:lnTo>
                  <a:pt x="1899" y="1736"/>
                </a:lnTo>
                <a:lnTo>
                  <a:pt x="1903" y="1719"/>
                </a:lnTo>
                <a:lnTo>
                  <a:pt x="1907" y="1702"/>
                </a:lnTo>
                <a:lnTo>
                  <a:pt x="1914" y="1688"/>
                </a:lnTo>
                <a:lnTo>
                  <a:pt x="1922" y="1674"/>
                </a:lnTo>
                <a:lnTo>
                  <a:pt x="1931" y="1662"/>
                </a:lnTo>
                <a:lnTo>
                  <a:pt x="1941" y="1651"/>
                </a:lnTo>
                <a:lnTo>
                  <a:pt x="1952" y="1640"/>
                </a:lnTo>
                <a:lnTo>
                  <a:pt x="1952" y="1640"/>
                </a:lnTo>
                <a:lnTo>
                  <a:pt x="1957" y="1655"/>
                </a:lnTo>
                <a:lnTo>
                  <a:pt x="1962" y="1669"/>
                </a:lnTo>
                <a:lnTo>
                  <a:pt x="1968" y="1682"/>
                </a:lnTo>
                <a:lnTo>
                  <a:pt x="1974" y="1696"/>
                </a:lnTo>
                <a:lnTo>
                  <a:pt x="1980" y="1708"/>
                </a:lnTo>
                <a:lnTo>
                  <a:pt x="1988" y="1721"/>
                </a:lnTo>
                <a:lnTo>
                  <a:pt x="1996" y="1733"/>
                </a:lnTo>
                <a:lnTo>
                  <a:pt x="2005" y="1745"/>
                </a:lnTo>
                <a:lnTo>
                  <a:pt x="2014" y="1756"/>
                </a:lnTo>
                <a:lnTo>
                  <a:pt x="2024" y="1767"/>
                </a:lnTo>
                <a:lnTo>
                  <a:pt x="2034" y="1779"/>
                </a:lnTo>
                <a:lnTo>
                  <a:pt x="2046" y="1789"/>
                </a:lnTo>
                <a:lnTo>
                  <a:pt x="2057" y="1798"/>
                </a:lnTo>
                <a:lnTo>
                  <a:pt x="2069" y="1807"/>
                </a:lnTo>
                <a:lnTo>
                  <a:pt x="2082" y="1816"/>
                </a:lnTo>
                <a:lnTo>
                  <a:pt x="2095" y="1824"/>
                </a:lnTo>
                <a:lnTo>
                  <a:pt x="2095" y="1824"/>
                </a:lnTo>
                <a:lnTo>
                  <a:pt x="2113" y="1833"/>
                </a:lnTo>
                <a:lnTo>
                  <a:pt x="2130" y="1841"/>
                </a:lnTo>
                <a:lnTo>
                  <a:pt x="2130" y="1841"/>
                </a:lnTo>
                <a:lnTo>
                  <a:pt x="2127" y="1851"/>
                </a:lnTo>
                <a:lnTo>
                  <a:pt x="2122" y="1861"/>
                </a:lnTo>
                <a:lnTo>
                  <a:pt x="2118" y="1870"/>
                </a:lnTo>
                <a:lnTo>
                  <a:pt x="2112" y="1878"/>
                </a:lnTo>
                <a:lnTo>
                  <a:pt x="2106" y="1887"/>
                </a:lnTo>
                <a:lnTo>
                  <a:pt x="2100" y="1893"/>
                </a:lnTo>
                <a:lnTo>
                  <a:pt x="2093" y="1901"/>
                </a:lnTo>
                <a:lnTo>
                  <a:pt x="2086" y="1907"/>
                </a:lnTo>
                <a:lnTo>
                  <a:pt x="2078" y="1913"/>
                </a:lnTo>
                <a:lnTo>
                  <a:pt x="2069" y="1918"/>
                </a:lnTo>
                <a:lnTo>
                  <a:pt x="2061" y="1921"/>
                </a:lnTo>
                <a:lnTo>
                  <a:pt x="2052" y="1926"/>
                </a:lnTo>
                <a:lnTo>
                  <a:pt x="2043" y="1928"/>
                </a:lnTo>
                <a:lnTo>
                  <a:pt x="2034" y="1930"/>
                </a:lnTo>
                <a:lnTo>
                  <a:pt x="2024" y="1932"/>
                </a:lnTo>
                <a:lnTo>
                  <a:pt x="2015" y="1932"/>
                </a:lnTo>
                <a:lnTo>
                  <a:pt x="2015" y="1932"/>
                </a:lnTo>
                <a:lnTo>
                  <a:pt x="2003" y="1930"/>
                </a:lnTo>
                <a:lnTo>
                  <a:pt x="1992" y="1928"/>
                </a:lnTo>
                <a:lnTo>
                  <a:pt x="1980" y="1925"/>
                </a:lnTo>
                <a:lnTo>
                  <a:pt x="1969" y="1920"/>
                </a:lnTo>
                <a:lnTo>
                  <a:pt x="1959" y="1915"/>
                </a:lnTo>
                <a:lnTo>
                  <a:pt x="1949" y="1908"/>
                </a:lnTo>
                <a:lnTo>
                  <a:pt x="1940" y="1900"/>
                </a:lnTo>
                <a:lnTo>
                  <a:pt x="1932" y="1891"/>
                </a:lnTo>
                <a:lnTo>
                  <a:pt x="1924" y="1881"/>
                </a:lnTo>
                <a:lnTo>
                  <a:pt x="1917" y="1871"/>
                </a:lnTo>
                <a:lnTo>
                  <a:pt x="1911" y="1859"/>
                </a:lnTo>
                <a:lnTo>
                  <a:pt x="1906" y="1847"/>
                </a:lnTo>
                <a:lnTo>
                  <a:pt x="1903" y="1834"/>
                </a:lnTo>
                <a:lnTo>
                  <a:pt x="1899" y="1820"/>
                </a:lnTo>
                <a:lnTo>
                  <a:pt x="1898" y="1807"/>
                </a:lnTo>
                <a:lnTo>
                  <a:pt x="1897" y="1792"/>
                </a:lnTo>
                <a:lnTo>
                  <a:pt x="1898" y="1753"/>
                </a:lnTo>
                <a:close/>
                <a:moveTo>
                  <a:pt x="1907" y="2522"/>
                </a:moveTo>
                <a:lnTo>
                  <a:pt x="1500" y="2522"/>
                </a:lnTo>
                <a:lnTo>
                  <a:pt x="1500" y="2550"/>
                </a:lnTo>
                <a:lnTo>
                  <a:pt x="1925" y="2550"/>
                </a:lnTo>
                <a:lnTo>
                  <a:pt x="2040" y="2290"/>
                </a:lnTo>
                <a:lnTo>
                  <a:pt x="2014" y="2279"/>
                </a:lnTo>
                <a:lnTo>
                  <a:pt x="1907" y="2522"/>
                </a:lnTo>
                <a:close/>
                <a:moveTo>
                  <a:pt x="407" y="2114"/>
                </a:moveTo>
                <a:lnTo>
                  <a:pt x="407" y="2114"/>
                </a:lnTo>
                <a:lnTo>
                  <a:pt x="402" y="2100"/>
                </a:lnTo>
                <a:lnTo>
                  <a:pt x="396" y="2088"/>
                </a:lnTo>
                <a:lnTo>
                  <a:pt x="389" y="2078"/>
                </a:lnTo>
                <a:lnTo>
                  <a:pt x="383" y="2068"/>
                </a:lnTo>
                <a:lnTo>
                  <a:pt x="375" y="2060"/>
                </a:lnTo>
                <a:lnTo>
                  <a:pt x="367" y="2053"/>
                </a:lnTo>
                <a:lnTo>
                  <a:pt x="358" y="2047"/>
                </a:lnTo>
                <a:lnTo>
                  <a:pt x="349" y="2042"/>
                </a:lnTo>
                <a:lnTo>
                  <a:pt x="340" y="2037"/>
                </a:lnTo>
                <a:lnTo>
                  <a:pt x="331" y="2035"/>
                </a:lnTo>
                <a:lnTo>
                  <a:pt x="313" y="2031"/>
                </a:lnTo>
                <a:lnTo>
                  <a:pt x="296" y="2028"/>
                </a:lnTo>
                <a:lnTo>
                  <a:pt x="280" y="2027"/>
                </a:lnTo>
                <a:lnTo>
                  <a:pt x="147" y="2027"/>
                </a:lnTo>
                <a:lnTo>
                  <a:pt x="147" y="2027"/>
                </a:lnTo>
                <a:lnTo>
                  <a:pt x="133" y="2028"/>
                </a:lnTo>
                <a:lnTo>
                  <a:pt x="120" y="2029"/>
                </a:lnTo>
                <a:lnTo>
                  <a:pt x="108" y="2033"/>
                </a:lnTo>
                <a:lnTo>
                  <a:pt x="97" y="2036"/>
                </a:lnTo>
                <a:lnTo>
                  <a:pt x="87" y="2041"/>
                </a:lnTo>
                <a:lnTo>
                  <a:pt x="78" y="2046"/>
                </a:lnTo>
                <a:lnTo>
                  <a:pt x="70" y="2053"/>
                </a:lnTo>
                <a:lnTo>
                  <a:pt x="62" y="2061"/>
                </a:lnTo>
                <a:lnTo>
                  <a:pt x="55" y="2069"/>
                </a:lnTo>
                <a:lnTo>
                  <a:pt x="50" y="2078"/>
                </a:lnTo>
                <a:lnTo>
                  <a:pt x="45" y="2088"/>
                </a:lnTo>
                <a:lnTo>
                  <a:pt x="41" y="2099"/>
                </a:lnTo>
                <a:lnTo>
                  <a:pt x="37" y="2110"/>
                </a:lnTo>
                <a:lnTo>
                  <a:pt x="34" y="2123"/>
                </a:lnTo>
                <a:lnTo>
                  <a:pt x="32" y="2136"/>
                </a:lnTo>
                <a:lnTo>
                  <a:pt x="30" y="2150"/>
                </a:lnTo>
                <a:lnTo>
                  <a:pt x="0" y="2472"/>
                </a:lnTo>
                <a:lnTo>
                  <a:pt x="55" y="2477"/>
                </a:lnTo>
                <a:lnTo>
                  <a:pt x="86" y="2154"/>
                </a:lnTo>
                <a:lnTo>
                  <a:pt x="86" y="2154"/>
                </a:lnTo>
                <a:lnTo>
                  <a:pt x="88" y="2135"/>
                </a:lnTo>
                <a:lnTo>
                  <a:pt x="91" y="2119"/>
                </a:lnTo>
                <a:lnTo>
                  <a:pt x="97" y="2107"/>
                </a:lnTo>
                <a:lnTo>
                  <a:pt x="100" y="2101"/>
                </a:lnTo>
                <a:lnTo>
                  <a:pt x="104" y="2097"/>
                </a:lnTo>
                <a:lnTo>
                  <a:pt x="107" y="2094"/>
                </a:lnTo>
                <a:lnTo>
                  <a:pt x="111" y="2090"/>
                </a:lnTo>
                <a:lnTo>
                  <a:pt x="116" y="2088"/>
                </a:lnTo>
                <a:lnTo>
                  <a:pt x="122" y="2086"/>
                </a:lnTo>
                <a:lnTo>
                  <a:pt x="134" y="2083"/>
                </a:lnTo>
                <a:lnTo>
                  <a:pt x="147" y="2082"/>
                </a:lnTo>
                <a:lnTo>
                  <a:pt x="280" y="2082"/>
                </a:lnTo>
                <a:lnTo>
                  <a:pt x="280" y="2082"/>
                </a:lnTo>
                <a:lnTo>
                  <a:pt x="291" y="2083"/>
                </a:lnTo>
                <a:lnTo>
                  <a:pt x="303" y="2085"/>
                </a:lnTo>
                <a:lnTo>
                  <a:pt x="314" y="2087"/>
                </a:lnTo>
                <a:lnTo>
                  <a:pt x="324" y="2091"/>
                </a:lnTo>
                <a:lnTo>
                  <a:pt x="333" y="2097"/>
                </a:lnTo>
                <a:lnTo>
                  <a:pt x="342" y="2106"/>
                </a:lnTo>
                <a:lnTo>
                  <a:pt x="349" y="2117"/>
                </a:lnTo>
                <a:lnTo>
                  <a:pt x="354" y="2132"/>
                </a:lnTo>
                <a:lnTo>
                  <a:pt x="435" y="2371"/>
                </a:lnTo>
                <a:lnTo>
                  <a:pt x="731" y="2413"/>
                </a:lnTo>
                <a:lnTo>
                  <a:pt x="731" y="2357"/>
                </a:lnTo>
                <a:lnTo>
                  <a:pt x="477" y="2321"/>
                </a:lnTo>
                <a:lnTo>
                  <a:pt x="407" y="2114"/>
                </a:lnTo>
                <a:close/>
                <a:moveTo>
                  <a:pt x="2084" y="2027"/>
                </a:moveTo>
                <a:lnTo>
                  <a:pt x="1952" y="2027"/>
                </a:lnTo>
                <a:lnTo>
                  <a:pt x="1952" y="2027"/>
                </a:lnTo>
                <a:lnTo>
                  <a:pt x="1936" y="2028"/>
                </a:lnTo>
                <a:lnTo>
                  <a:pt x="1918" y="2031"/>
                </a:lnTo>
                <a:lnTo>
                  <a:pt x="1900" y="2035"/>
                </a:lnTo>
                <a:lnTo>
                  <a:pt x="1891" y="2037"/>
                </a:lnTo>
                <a:lnTo>
                  <a:pt x="1882" y="2042"/>
                </a:lnTo>
                <a:lnTo>
                  <a:pt x="1873" y="2047"/>
                </a:lnTo>
                <a:lnTo>
                  <a:pt x="1866" y="2053"/>
                </a:lnTo>
                <a:lnTo>
                  <a:pt x="1858" y="2060"/>
                </a:lnTo>
                <a:lnTo>
                  <a:pt x="1850" y="2068"/>
                </a:lnTo>
                <a:lnTo>
                  <a:pt x="1842" y="2078"/>
                </a:lnTo>
                <a:lnTo>
                  <a:pt x="1836" y="2088"/>
                </a:lnTo>
                <a:lnTo>
                  <a:pt x="1830" y="2100"/>
                </a:lnTo>
                <a:lnTo>
                  <a:pt x="1825" y="2114"/>
                </a:lnTo>
                <a:lnTo>
                  <a:pt x="1755" y="2321"/>
                </a:lnTo>
                <a:lnTo>
                  <a:pt x="1500" y="2357"/>
                </a:lnTo>
                <a:lnTo>
                  <a:pt x="1500" y="2413"/>
                </a:lnTo>
                <a:lnTo>
                  <a:pt x="1796" y="2371"/>
                </a:lnTo>
                <a:lnTo>
                  <a:pt x="1877" y="2132"/>
                </a:lnTo>
                <a:lnTo>
                  <a:pt x="1877" y="2132"/>
                </a:lnTo>
                <a:lnTo>
                  <a:pt x="1882" y="2117"/>
                </a:lnTo>
                <a:lnTo>
                  <a:pt x="1890" y="2106"/>
                </a:lnTo>
                <a:lnTo>
                  <a:pt x="1898" y="2097"/>
                </a:lnTo>
                <a:lnTo>
                  <a:pt x="1908" y="2091"/>
                </a:lnTo>
                <a:lnTo>
                  <a:pt x="1918" y="2087"/>
                </a:lnTo>
                <a:lnTo>
                  <a:pt x="1929" y="2085"/>
                </a:lnTo>
                <a:lnTo>
                  <a:pt x="1940" y="2083"/>
                </a:lnTo>
                <a:lnTo>
                  <a:pt x="1952" y="2082"/>
                </a:lnTo>
                <a:lnTo>
                  <a:pt x="2084" y="2082"/>
                </a:lnTo>
                <a:lnTo>
                  <a:pt x="2084" y="2082"/>
                </a:lnTo>
                <a:lnTo>
                  <a:pt x="2098" y="2083"/>
                </a:lnTo>
                <a:lnTo>
                  <a:pt x="2110" y="2086"/>
                </a:lnTo>
                <a:lnTo>
                  <a:pt x="2115" y="2088"/>
                </a:lnTo>
                <a:lnTo>
                  <a:pt x="2120" y="2090"/>
                </a:lnTo>
                <a:lnTo>
                  <a:pt x="2124" y="2094"/>
                </a:lnTo>
                <a:lnTo>
                  <a:pt x="2129" y="2097"/>
                </a:lnTo>
                <a:lnTo>
                  <a:pt x="2132" y="2101"/>
                </a:lnTo>
                <a:lnTo>
                  <a:pt x="2136" y="2107"/>
                </a:lnTo>
                <a:lnTo>
                  <a:pt x="2140" y="2119"/>
                </a:lnTo>
                <a:lnTo>
                  <a:pt x="2145" y="2135"/>
                </a:lnTo>
                <a:lnTo>
                  <a:pt x="2147" y="2154"/>
                </a:lnTo>
                <a:lnTo>
                  <a:pt x="2176" y="2477"/>
                </a:lnTo>
                <a:lnTo>
                  <a:pt x="2231" y="2472"/>
                </a:lnTo>
                <a:lnTo>
                  <a:pt x="2202" y="2150"/>
                </a:lnTo>
                <a:lnTo>
                  <a:pt x="2202" y="2150"/>
                </a:lnTo>
                <a:lnTo>
                  <a:pt x="2200" y="2136"/>
                </a:lnTo>
                <a:lnTo>
                  <a:pt x="2197" y="2123"/>
                </a:lnTo>
                <a:lnTo>
                  <a:pt x="2195" y="2110"/>
                </a:lnTo>
                <a:lnTo>
                  <a:pt x="2192" y="2099"/>
                </a:lnTo>
                <a:lnTo>
                  <a:pt x="2187" y="2088"/>
                </a:lnTo>
                <a:lnTo>
                  <a:pt x="2182" y="2078"/>
                </a:lnTo>
                <a:lnTo>
                  <a:pt x="2176" y="2069"/>
                </a:lnTo>
                <a:lnTo>
                  <a:pt x="2169" y="2061"/>
                </a:lnTo>
                <a:lnTo>
                  <a:pt x="2163" y="2053"/>
                </a:lnTo>
                <a:lnTo>
                  <a:pt x="2154" y="2046"/>
                </a:lnTo>
                <a:lnTo>
                  <a:pt x="2145" y="2041"/>
                </a:lnTo>
                <a:lnTo>
                  <a:pt x="2134" y="2036"/>
                </a:lnTo>
                <a:lnTo>
                  <a:pt x="2123" y="2033"/>
                </a:lnTo>
                <a:lnTo>
                  <a:pt x="2112" y="2029"/>
                </a:lnTo>
                <a:lnTo>
                  <a:pt x="2098" y="2028"/>
                </a:lnTo>
                <a:lnTo>
                  <a:pt x="2084" y="2027"/>
                </a:lnTo>
                <a:lnTo>
                  <a:pt x="2084" y="2027"/>
                </a:lnTo>
                <a:close/>
                <a:moveTo>
                  <a:pt x="656" y="1118"/>
                </a:moveTo>
                <a:lnTo>
                  <a:pt x="673" y="976"/>
                </a:lnTo>
                <a:lnTo>
                  <a:pt x="1207" y="1242"/>
                </a:lnTo>
                <a:lnTo>
                  <a:pt x="1194" y="1174"/>
                </a:lnTo>
                <a:lnTo>
                  <a:pt x="711" y="932"/>
                </a:lnTo>
                <a:lnTo>
                  <a:pt x="711" y="932"/>
                </a:lnTo>
                <a:lnTo>
                  <a:pt x="660" y="907"/>
                </a:lnTo>
                <a:lnTo>
                  <a:pt x="612" y="881"/>
                </a:lnTo>
                <a:lnTo>
                  <a:pt x="588" y="868"/>
                </a:lnTo>
                <a:lnTo>
                  <a:pt x="566" y="854"/>
                </a:lnTo>
                <a:lnTo>
                  <a:pt x="546" y="840"/>
                </a:lnTo>
                <a:lnTo>
                  <a:pt x="525" y="824"/>
                </a:lnTo>
                <a:lnTo>
                  <a:pt x="656" y="1118"/>
                </a:lnTo>
                <a:close/>
                <a:moveTo>
                  <a:pt x="217" y="2279"/>
                </a:moveTo>
                <a:lnTo>
                  <a:pt x="192" y="2290"/>
                </a:lnTo>
                <a:lnTo>
                  <a:pt x="306" y="2550"/>
                </a:lnTo>
                <a:lnTo>
                  <a:pt x="731" y="2550"/>
                </a:lnTo>
                <a:lnTo>
                  <a:pt x="731" y="2522"/>
                </a:lnTo>
                <a:lnTo>
                  <a:pt x="324" y="2522"/>
                </a:lnTo>
                <a:lnTo>
                  <a:pt x="217" y="2279"/>
                </a:lnTo>
                <a:close/>
                <a:moveTo>
                  <a:pt x="1539" y="1116"/>
                </a:moveTo>
                <a:lnTo>
                  <a:pt x="1670" y="824"/>
                </a:lnTo>
                <a:lnTo>
                  <a:pt x="1670" y="824"/>
                </a:lnTo>
                <a:lnTo>
                  <a:pt x="1645" y="842"/>
                </a:lnTo>
                <a:lnTo>
                  <a:pt x="1621" y="858"/>
                </a:lnTo>
                <a:lnTo>
                  <a:pt x="1597" y="874"/>
                </a:lnTo>
                <a:lnTo>
                  <a:pt x="1572" y="888"/>
                </a:lnTo>
                <a:lnTo>
                  <a:pt x="1547" y="902"/>
                </a:lnTo>
                <a:lnTo>
                  <a:pt x="1522" y="913"/>
                </a:lnTo>
                <a:lnTo>
                  <a:pt x="1498" y="925"/>
                </a:lnTo>
                <a:lnTo>
                  <a:pt x="1472" y="935"/>
                </a:lnTo>
                <a:lnTo>
                  <a:pt x="1447" y="944"/>
                </a:lnTo>
                <a:lnTo>
                  <a:pt x="1422" y="953"/>
                </a:lnTo>
                <a:lnTo>
                  <a:pt x="1396" y="961"/>
                </a:lnTo>
                <a:lnTo>
                  <a:pt x="1372" y="968"/>
                </a:lnTo>
                <a:lnTo>
                  <a:pt x="1322" y="980"/>
                </a:lnTo>
                <a:lnTo>
                  <a:pt x="1274" y="989"/>
                </a:lnTo>
                <a:lnTo>
                  <a:pt x="1226" y="996"/>
                </a:lnTo>
                <a:lnTo>
                  <a:pt x="1181" y="1001"/>
                </a:lnTo>
                <a:lnTo>
                  <a:pt x="1138" y="1003"/>
                </a:lnTo>
                <a:lnTo>
                  <a:pt x="1096" y="1004"/>
                </a:lnTo>
                <a:lnTo>
                  <a:pt x="1058" y="1003"/>
                </a:lnTo>
                <a:lnTo>
                  <a:pt x="1022" y="1002"/>
                </a:lnTo>
                <a:lnTo>
                  <a:pt x="990" y="998"/>
                </a:lnTo>
                <a:lnTo>
                  <a:pt x="961" y="996"/>
                </a:lnTo>
                <a:lnTo>
                  <a:pt x="1180" y="1105"/>
                </a:lnTo>
                <a:lnTo>
                  <a:pt x="1171" y="1058"/>
                </a:lnTo>
                <a:lnTo>
                  <a:pt x="1171" y="1058"/>
                </a:lnTo>
                <a:lnTo>
                  <a:pt x="1194" y="1057"/>
                </a:lnTo>
                <a:lnTo>
                  <a:pt x="1219" y="1055"/>
                </a:lnTo>
                <a:lnTo>
                  <a:pt x="1243" y="1051"/>
                </a:lnTo>
                <a:lnTo>
                  <a:pt x="1269" y="1048"/>
                </a:lnTo>
                <a:lnTo>
                  <a:pt x="1322" y="1038"/>
                </a:lnTo>
                <a:lnTo>
                  <a:pt x="1373" y="1027"/>
                </a:lnTo>
                <a:lnTo>
                  <a:pt x="1421" y="1013"/>
                </a:lnTo>
                <a:lnTo>
                  <a:pt x="1464" y="1000"/>
                </a:lnTo>
                <a:lnTo>
                  <a:pt x="1499" y="987"/>
                </a:lnTo>
                <a:lnTo>
                  <a:pt x="1513" y="980"/>
                </a:lnTo>
                <a:lnTo>
                  <a:pt x="1524" y="975"/>
                </a:lnTo>
                <a:lnTo>
                  <a:pt x="1539" y="1116"/>
                </a:lnTo>
                <a:close/>
                <a:moveTo>
                  <a:pt x="55" y="1878"/>
                </a:moveTo>
                <a:lnTo>
                  <a:pt x="55" y="1878"/>
                </a:lnTo>
                <a:lnTo>
                  <a:pt x="59" y="1884"/>
                </a:lnTo>
                <a:lnTo>
                  <a:pt x="63" y="1890"/>
                </a:lnTo>
                <a:lnTo>
                  <a:pt x="69" y="1896"/>
                </a:lnTo>
                <a:lnTo>
                  <a:pt x="75" y="1899"/>
                </a:lnTo>
                <a:lnTo>
                  <a:pt x="82" y="1902"/>
                </a:lnTo>
                <a:lnTo>
                  <a:pt x="90" y="1905"/>
                </a:lnTo>
                <a:lnTo>
                  <a:pt x="98" y="1906"/>
                </a:lnTo>
                <a:lnTo>
                  <a:pt x="106" y="1906"/>
                </a:lnTo>
                <a:lnTo>
                  <a:pt x="108" y="1905"/>
                </a:lnTo>
                <a:lnTo>
                  <a:pt x="108" y="1905"/>
                </a:lnTo>
                <a:lnTo>
                  <a:pt x="119" y="1917"/>
                </a:lnTo>
                <a:lnTo>
                  <a:pt x="132" y="1927"/>
                </a:lnTo>
                <a:lnTo>
                  <a:pt x="144" y="1937"/>
                </a:lnTo>
                <a:lnTo>
                  <a:pt x="159" y="1945"/>
                </a:lnTo>
                <a:lnTo>
                  <a:pt x="173" y="1951"/>
                </a:lnTo>
                <a:lnTo>
                  <a:pt x="189" y="1956"/>
                </a:lnTo>
                <a:lnTo>
                  <a:pt x="205" y="1959"/>
                </a:lnTo>
                <a:lnTo>
                  <a:pt x="222" y="1960"/>
                </a:lnTo>
                <a:lnTo>
                  <a:pt x="222" y="1960"/>
                </a:lnTo>
                <a:lnTo>
                  <a:pt x="237" y="1959"/>
                </a:lnTo>
                <a:lnTo>
                  <a:pt x="253" y="1956"/>
                </a:lnTo>
                <a:lnTo>
                  <a:pt x="268" y="1952"/>
                </a:lnTo>
                <a:lnTo>
                  <a:pt x="282" y="1946"/>
                </a:lnTo>
                <a:lnTo>
                  <a:pt x="296" y="1938"/>
                </a:lnTo>
                <a:lnTo>
                  <a:pt x="308" y="1930"/>
                </a:lnTo>
                <a:lnTo>
                  <a:pt x="320" y="1920"/>
                </a:lnTo>
                <a:lnTo>
                  <a:pt x="331" y="1909"/>
                </a:lnTo>
                <a:lnTo>
                  <a:pt x="341" y="1897"/>
                </a:lnTo>
                <a:lnTo>
                  <a:pt x="350" y="1883"/>
                </a:lnTo>
                <a:lnTo>
                  <a:pt x="358" y="1869"/>
                </a:lnTo>
                <a:lnTo>
                  <a:pt x="363" y="1854"/>
                </a:lnTo>
                <a:lnTo>
                  <a:pt x="369" y="1838"/>
                </a:lnTo>
                <a:lnTo>
                  <a:pt x="372" y="1823"/>
                </a:lnTo>
                <a:lnTo>
                  <a:pt x="375" y="1806"/>
                </a:lnTo>
                <a:lnTo>
                  <a:pt x="376" y="1788"/>
                </a:lnTo>
                <a:lnTo>
                  <a:pt x="376" y="1746"/>
                </a:lnTo>
                <a:lnTo>
                  <a:pt x="376" y="1746"/>
                </a:lnTo>
                <a:lnTo>
                  <a:pt x="375" y="1728"/>
                </a:lnTo>
                <a:lnTo>
                  <a:pt x="372" y="1710"/>
                </a:lnTo>
                <a:lnTo>
                  <a:pt x="368" y="1693"/>
                </a:lnTo>
                <a:lnTo>
                  <a:pt x="362" y="1676"/>
                </a:lnTo>
                <a:lnTo>
                  <a:pt x="356" y="1661"/>
                </a:lnTo>
                <a:lnTo>
                  <a:pt x="347" y="1646"/>
                </a:lnTo>
                <a:lnTo>
                  <a:pt x="336" y="1633"/>
                </a:lnTo>
                <a:lnTo>
                  <a:pt x="326" y="1620"/>
                </a:lnTo>
                <a:lnTo>
                  <a:pt x="326" y="1620"/>
                </a:lnTo>
                <a:lnTo>
                  <a:pt x="336" y="1606"/>
                </a:lnTo>
                <a:lnTo>
                  <a:pt x="336" y="1606"/>
                </a:lnTo>
                <a:lnTo>
                  <a:pt x="344" y="1591"/>
                </a:lnTo>
                <a:lnTo>
                  <a:pt x="349" y="1575"/>
                </a:lnTo>
                <a:lnTo>
                  <a:pt x="352" y="1559"/>
                </a:lnTo>
                <a:lnTo>
                  <a:pt x="354" y="1544"/>
                </a:lnTo>
                <a:lnTo>
                  <a:pt x="354" y="1544"/>
                </a:lnTo>
                <a:lnTo>
                  <a:pt x="345" y="1548"/>
                </a:lnTo>
                <a:lnTo>
                  <a:pt x="338" y="1552"/>
                </a:lnTo>
                <a:lnTo>
                  <a:pt x="329" y="1555"/>
                </a:lnTo>
                <a:lnTo>
                  <a:pt x="320" y="1557"/>
                </a:lnTo>
                <a:lnTo>
                  <a:pt x="311" y="1558"/>
                </a:lnTo>
                <a:lnTo>
                  <a:pt x="300" y="1559"/>
                </a:lnTo>
                <a:lnTo>
                  <a:pt x="291" y="1559"/>
                </a:lnTo>
                <a:lnTo>
                  <a:pt x="282" y="1559"/>
                </a:lnTo>
                <a:lnTo>
                  <a:pt x="282" y="1561"/>
                </a:lnTo>
                <a:lnTo>
                  <a:pt x="282" y="1561"/>
                </a:lnTo>
                <a:lnTo>
                  <a:pt x="268" y="1556"/>
                </a:lnTo>
                <a:lnTo>
                  <a:pt x="253" y="1553"/>
                </a:lnTo>
                <a:lnTo>
                  <a:pt x="239" y="1550"/>
                </a:lnTo>
                <a:lnTo>
                  <a:pt x="224" y="1548"/>
                </a:lnTo>
                <a:lnTo>
                  <a:pt x="210" y="1548"/>
                </a:lnTo>
                <a:lnTo>
                  <a:pt x="197" y="1548"/>
                </a:lnTo>
                <a:lnTo>
                  <a:pt x="183" y="1549"/>
                </a:lnTo>
                <a:lnTo>
                  <a:pt x="171" y="1552"/>
                </a:lnTo>
                <a:lnTo>
                  <a:pt x="158" y="1554"/>
                </a:lnTo>
                <a:lnTo>
                  <a:pt x="146" y="1557"/>
                </a:lnTo>
                <a:lnTo>
                  <a:pt x="134" y="1561"/>
                </a:lnTo>
                <a:lnTo>
                  <a:pt x="123" y="1565"/>
                </a:lnTo>
                <a:lnTo>
                  <a:pt x="113" y="1571"/>
                </a:lnTo>
                <a:lnTo>
                  <a:pt x="101" y="1576"/>
                </a:lnTo>
                <a:lnTo>
                  <a:pt x="92" y="1582"/>
                </a:lnTo>
                <a:lnTo>
                  <a:pt x="82" y="1589"/>
                </a:lnTo>
                <a:lnTo>
                  <a:pt x="65" y="1603"/>
                </a:lnTo>
                <a:lnTo>
                  <a:pt x="51" y="1619"/>
                </a:lnTo>
                <a:lnTo>
                  <a:pt x="38" y="1636"/>
                </a:lnTo>
                <a:lnTo>
                  <a:pt x="34" y="1645"/>
                </a:lnTo>
                <a:lnTo>
                  <a:pt x="29" y="1654"/>
                </a:lnTo>
                <a:lnTo>
                  <a:pt x="26" y="1664"/>
                </a:lnTo>
                <a:lnTo>
                  <a:pt x="23" y="1673"/>
                </a:lnTo>
                <a:lnTo>
                  <a:pt x="20" y="1682"/>
                </a:lnTo>
                <a:lnTo>
                  <a:pt x="18" y="1692"/>
                </a:lnTo>
                <a:lnTo>
                  <a:pt x="18" y="1701"/>
                </a:lnTo>
                <a:lnTo>
                  <a:pt x="18" y="1710"/>
                </a:lnTo>
                <a:lnTo>
                  <a:pt x="19" y="1720"/>
                </a:lnTo>
                <a:lnTo>
                  <a:pt x="20" y="1729"/>
                </a:lnTo>
                <a:lnTo>
                  <a:pt x="55" y="1878"/>
                </a:lnTo>
                <a:close/>
                <a:moveTo>
                  <a:pt x="119" y="1790"/>
                </a:moveTo>
                <a:lnTo>
                  <a:pt x="120" y="1790"/>
                </a:lnTo>
                <a:lnTo>
                  <a:pt x="120" y="1790"/>
                </a:lnTo>
                <a:lnTo>
                  <a:pt x="122" y="1784"/>
                </a:lnTo>
                <a:lnTo>
                  <a:pt x="124" y="1779"/>
                </a:lnTo>
                <a:lnTo>
                  <a:pt x="126" y="1774"/>
                </a:lnTo>
                <a:lnTo>
                  <a:pt x="129" y="1770"/>
                </a:lnTo>
                <a:lnTo>
                  <a:pt x="134" y="1766"/>
                </a:lnTo>
                <a:lnTo>
                  <a:pt x="138" y="1763"/>
                </a:lnTo>
                <a:lnTo>
                  <a:pt x="144" y="1761"/>
                </a:lnTo>
                <a:lnTo>
                  <a:pt x="150" y="1758"/>
                </a:lnTo>
                <a:lnTo>
                  <a:pt x="150" y="1758"/>
                </a:lnTo>
                <a:lnTo>
                  <a:pt x="155" y="1758"/>
                </a:lnTo>
                <a:lnTo>
                  <a:pt x="161" y="1758"/>
                </a:lnTo>
                <a:lnTo>
                  <a:pt x="167" y="1761"/>
                </a:lnTo>
                <a:lnTo>
                  <a:pt x="172" y="1762"/>
                </a:lnTo>
                <a:lnTo>
                  <a:pt x="177" y="1765"/>
                </a:lnTo>
                <a:lnTo>
                  <a:pt x="181" y="1769"/>
                </a:lnTo>
                <a:lnTo>
                  <a:pt x="185" y="1773"/>
                </a:lnTo>
                <a:lnTo>
                  <a:pt x="188" y="1779"/>
                </a:lnTo>
                <a:lnTo>
                  <a:pt x="188" y="1779"/>
                </a:lnTo>
                <a:lnTo>
                  <a:pt x="200" y="1771"/>
                </a:lnTo>
                <a:lnTo>
                  <a:pt x="214" y="1761"/>
                </a:lnTo>
                <a:lnTo>
                  <a:pt x="226" y="1749"/>
                </a:lnTo>
                <a:lnTo>
                  <a:pt x="240" y="1735"/>
                </a:lnTo>
                <a:lnTo>
                  <a:pt x="253" y="1718"/>
                </a:lnTo>
                <a:lnTo>
                  <a:pt x="266" y="1698"/>
                </a:lnTo>
                <a:lnTo>
                  <a:pt x="279" y="1675"/>
                </a:lnTo>
                <a:lnTo>
                  <a:pt x="291" y="1649"/>
                </a:lnTo>
                <a:lnTo>
                  <a:pt x="291" y="1649"/>
                </a:lnTo>
                <a:lnTo>
                  <a:pt x="306" y="1639"/>
                </a:lnTo>
                <a:lnTo>
                  <a:pt x="306" y="1639"/>
                </a:lnTo>
                <a:lnTo>
                  <a:pt x="315" y="1649"/>
                </a:lnTo>
                <a:lnTo>
                  <a:pt x="324" y="1661"/>
                </a:lnTo>
                <a:lnTo>
                  <a:pt x="331" y="1673"/>
                </a:lnTo>
                <a:lnTo>
                  <a:pt x="336" y="1687"/>
                </a:lnTo>
                <a:lnTo>
                  <a:pt x="342" y="1700"/>
                </a:lnTo>
                <a:lnTo>
                  <a:pt x="345" y="1716"/>
                </a:lnTo>
                <a:lnTo>
                  <a:pt x="348" y="1730"/>
                </a:lnTo>
                <a:lnTo>
                  <a:pt x="348" y="1746"/>
                </a:lnTo>
                <a:lnTo>
                  <a:pt x="348" y="1788"/>
                </a:lnTo>
                <a:lnTo>
                  <a:pt x="348" y="1788"/>
                </a:lnTo>
                <a:lnTo>
                  <a:pt x="348" y="1803"/>
                </a:lnTo>
                <a:lnTo>
                  <a:pt x="345" y="1817"/>
                </a:lnTo>
                <a:lnTo>
                  <a:pt x="342" y="1832"/>
                </a:lnTo>
                <a:lnTo>
                  <a:pt x="338" y="1845"/>
                </a:lnTo>
                <a:lnTo>
                  <a:pt x="332" y="1857"/>
                </a:lnTo>
                <a:lnTo>
                  <a:pt x="326" y="1870"/>
                </a:lnTo>
                <a:lnTo>
                  <a:pt x="318" y="1880"/>
                </a:lnTo>
                <a:lnTo>
                  <a:pt x="311" y="1890"/>
                </a:lnTo>
                <a:lnTo>
                  <a:pt x="302" y="1900"/>
                </a:lnTo>
                <a:lnTo>
                  <a:pt x="291" y="1908"/>
                </a:lnTo>
                <a:lnTo>
                  <a:pt x="281" y="1915"/>
                </a:lnTo>
                <a:lnTo>
                  <a:pt x="270" y="1921"/>
                </a:lnTo>
                <a:lnTo>
                  <a:pt x="259" y="1926"/>
                </a:lnTo>
                <a:lnTo>
                  <a:pt x="246" y="1929"/>
                </a:lnTo>
                <a:lnTo>
                  <a:pt x="234" y="1932"/>
                </a:lnTo>
                <a:lnTo>
                  <a:pt x="222" y="1933"/>
                </a:lnTo>
                <a:lnTo>
                  <a:pt x="222" y="1933"/>
                </a:lnTo>
                <a:lnTo>
                  <a:pt x="206" y="1932"/>
                </a:lnTo>
                <a:lnTo>
                  <a:pt x="191" y="1928"/>
                </a:lnTo>
                <a:lnTo>
                  <a:pt x="178" y="1924"/>
                </a:lnTo>
                <a:lnTo>
                  <a:pt x="164" y="1917"/>
                </a:lnTo>
                <a:lnTo>
                  <a:pt x="152" y="1908"/>
                </a:lnTo>
                <a:lnTo>
                  <a:pt x="140" y="1898"/>
                </a:lnTo>
                <a:lnTo>
                  <a:pt x="129" y="1887"/>
                </a:lnTo>
                <a:lnTo>
                  <a:pt x="120" y="1874"/>
                </a:lnTo>
                <a:lnTo>
                  <a:pt x="120" y="1874"/>
                </a:lnTo>
                <a:lnTo>
                  <a:pt x="117" y="1856"/>
                </a:lnTo>
                <a:lnTo>
                  <a:pt x="116" y="1837"/>
                </a:lnTo>
                <a:lnTo>
                  <a:pt x="117" y="1815"/>
                </a:lnTo>
                <a:lnTo>
                  <a:pt x="119" y="1790"/>
                </a:lnTo>
                <a:lnTo>
                  <a:pt x="119" y="1790"/>
                </a:lnTo>
                <a:close/>
                <a:moveTo>
                  <a:pt x="1464" y="1920"/>
                </a:moveTo>
                <a:lnTo>
                  <a:pt x="1464" y="1920"/>
                </a:lnTo>
                <a:lnTo>
                  <a:pt x="1460" y="1902"/>
                </a:lnTo>
                <a:lnTo>
                  <a:pt x="1456" y="1886"/>
                </a:lnTo>
                <a:lnTo>
                  <a:pt x="1451" y="1870"/>
                </a:lnTo>
                <a:lnTo>
                  <a:pt x="1446" y="1856"/>
                </a:lnTo>
                <a:lnTo>
                  <a:pt x="1439" y="1844"/>
                </a:lnTo>
                <a:lnTo>
                  <a:pt x="1432" y="1833"/>
                </a:lnTo>
                <a:lnTo>
                  <a:pt x="1424" y="1823"/>
                </a:lnTo>
                <a:lnTo>
                  <a:pt x="1415" y="1814"/>
                </a:lnTo>
                <a:lnTo>
                  <a:pt x="1406" y="1806"/>
                </a:lnTo>
                <a:lnTo>
                  <a:pt x="1396" y="1799"/>
                </a:lnTo>
                <a:lnTo>
                  <a:pt x="1386" y="1793"/>
                </a:lnTo>
                <a:lnTo>
                  <a:pt x="1375" y="1788"/>
                </a:lnTo>
                <a:lnTo>
                  <a:pt x="1363" y="1783"/>
                </a:lnTo>
                <a:lnTo>
                  <a:pt x="1350" y="1780"/>
                </a:lnTo>
                <a:lnTo>
                  <a:pt x="1337" y="1776"/>
                </a:lnTo>
                <a:lnTo>
                  <a:pt x="1323" y="1774"/>
                </a:lnTo>
                <a:lnTo>
                  <a:pt x="1294" y="1770"/>
                </a:lnTo>
                <a:lnTo>
                  <a:pt x="1294" y="1770"/>
                </a:lnTo>
                <a:lnTo>
                  <a:pt x="1295" y="1843"/>
                </a:lnTo>
                <a:lnTo>
                  <a:pt x="1296" y="1853"/>
                </a:lnTo>
                <a:lnTo>
                  <a:pt x="1286" y="1856"/>
                </a:lnTo>
                <a:lnTo>
                  <a:pt x="1262" y="1863"/>
                </a:lnTo>
                <a:lnTo>
                  <a:pt x="1296" y="1893"/>
                </a:lnTo>
                <a:lnTo>
                  <a:pt x="1118" y="2095"/>
                </a:lnTo>
                <a:lnTo>
                  <a:pt x="947" y="1893"/>
                </a:lnTo>
                <a:lnTo>
                  <a:pt x="981" y="1863"/>
                </a:lnTo>
                <a:lnTo>
                  <a:pt x="949" y="1853"/>
                </a:lnTo>
                <a:lnTo>
                  <a:pt x="949" y="1843"/>
                </a:lnTo>
                <a:lnTo>
                  <a:pt x="949" y="1843"/>
                </a:lnTo>
                <a:lnTo>
                  <a:pt x="950" y="1769"/>
                </a:lnTo>
                <a:lnTo>
                  <a:pt x="911" y="1776"/>
                </a:lnTo>
                <a:lnTo>
                  <a:pt x="911" y="1776"/>
                </a:lnTo>
                <a:lnTo>
                  <a:pt x="899" y="1779"/>
                </a:lnTo>
                <a:lnTo>
                  <a:pt x="887" y="1783"/>
                </a:lnTo>
                <a:lnTo>
                  <a:pt x="874" y="1787"/>
                </a:lnTo>
                <a:lnTo>
                  <a:pt x="863" y="1791"/>
                </a:lnTo>
                <a:lnTo>
                  <a:pt x="853" y="1797"/>
                </a:lnTo>
                <a:lnTo>
                  <a:pt x="843" y="1803"/>
                </a:lnTo>
                <a:lnTo>
                  <a:pt x="834" y="1810"/>
                </a:lnTo>
                <a:lnTo>
                  <a:pt x="825" y="1818"/>
                </a:lnTo>
                <a:lnTo>
                  <a:pt x="817" y="1827"/>
                </a:lnTo>
                <a:lnTo>
                  <a:pt x="810" y="1837"/>
                </a:lnTo>
                <a:lnTo>
                  <a:pt x="803" y="1847"/>
                </a:lnTo>
                <a:lnTo>
                  <a:pt x="797" y="1860"/>
                </a:lnTo>
                <a:lnTo>
                  <a:pt x="791" y="1873"/>
                </a:lnTo>
                <a:lnTo>
                  <a:pt x="787" y="1888"/>
                </a:lnTo>
                <a:lnTo>
                  <a:pt x="782" y="1904"/>
                </a:lnTo>
                <a:lnTo>
                  <a:pt x="779" y="1920"/>
                </a:lnTo>
                <a:lnTo>
                  <a:pt x="738" y="2195"/>
                </a:lnTo>
                <a:lnTo>
                  <a:pt x="738" y="2195"/>
                </a:lnTo>
                <a:lnTo>
                  <a:pt x="787" y="2180"/>
                </a:lnTo>
                <a:lnTo>
                  <a:pt x="836" y="2168"/>
                </a:lnTo>
                <a:lnTo>
                  <a:pt x="887" y="2156"/>
                </a:lnTo>
                <a:lnTo>
                  <a:pt x="938" y="2147"/>
                </a:lnTo>
                <a:lnTo>
                  <a:pt x="991" y="2140"/>
                </a:lnTo>
                <a:lnTo>
                  <a:pt x="1045" y="2135"/>
                </a:lnTo>
                <a:lnTo>
                  <a:pt x="1099" y="2132"/>
                </a:lnTo>
                <a:lnTo>
                  <a:pt x="1154" y="2131"/>
                </a:lnTo>
                <a:lnTo>
                  <a:pt x="1154" y="2131"/>
                </a:lnTo>
                <a:lnTo>
                  <a:pt x="1199" y="2131"/>
                </a:lnTo>
                <a:lnTo>
                  <a:pt x="1244" y="2133"/>
                </a:lnTo>
                <a:lnTo>
                  <a:pt x="1289" y="2137"/>
                </a:lnTo>
                <a:lnTo>
                  <a:pt x="1333" y="2142"/>
                </a:lnTo>
                <a:lnTo>
                  <a:pt x="1376" y="2149"/>
                </a:lnTo>
                <a:lnTo>
                  <a:pt x="1419" y="2155"/>
                </a:lnTo>
                <a:lnTo>
                  <a:pt x="1460" y="2164"/>
                </a:lnTo>
                <a:lnTo>
                  <a:pt x="1502" y="2174"/>
                </a:lnTo>
                <a:lnTo>
                  <a:pt x="1464" y="1920"/>
                </a:lnTo>
                <a:close/>
                <a:moveTo>
                  <a:pt x="1296" y="1503"/>
                </a:moveTo>
                <a:lnTo>
                  <a:pt x="1296" y="1503"/>
                </a:lnTo>
                <a:lnTo>
                  <a:pt x="1293" y="1491"/>
                </a:lnTo>
                <a:lnTo>
                  <a:pt x="1289" y="1479"/>
                </a:lnTo>
                <a:lnTo>
                  <a:pt x="1286" y="1466"/>
                </a:lnTo>
                <a:lnTo>
                  <a:pt x="1280" y="1454"/>
                </a:lnTo>
                <a:lnTo>
                  <a:pt x="1275" y="1443"/>
                </a:lnTo>
                <a:lnTo>
                  <a:pt x="1268" y="1430"/>
                </a:lnTo>
                <a:lnTo>
                  <a:pt x="1259" y="1419"/>
                </a:lnTo>
                <a:lnTo>
                  <a:pt x="1250" y="1409"/>
                </a:lnTo>
                <a:lnTo>
                  <a:pt x="1239" y="1400"/>
                </a:lnTo>
                <a:lnTo>
                  <a:pt x="1226" y="1391"/>
                </a:lnTo>
                <a:lnTo>
                  <a:pt x="1213" y="1383"/>
                </a:lnTo>
                <a:lnTo>
                  <a:pt x="1197" y="1376"/>
                </a:lnTo>
                <a:lnTo>
                  <a:pt x="1180" y="1371"/>
                </a:lnTo>
                <a:lnTo>
                  <a:pt x="1161" y="1367"/>
                </a:lnTo>
                <a:lnTo>
                  <a:pt x="1141" y="1365"/>
                </a:lnTo>
                <a:lnTo>
                  <a:pt x="1118" y="1364"/>
                </a:lnTo>
                <a:lnTo>
                  <a:pt x="1118" y="1364"/>
                </a:lnTo>
                <a:lnTo>
                  <a:pt x="1096" y="1365"/>
                </a:lnTo>
                <a:lnTo>
                  <a:pt x="1076" y="1368"/>
                </a:lnTo>
                <a:lnTo>
                  <a:pt x="1058" y="1373"/>
                </a:lnTo>
                <a:lnTo>
                  <a:pt x="1042" y="1380"/>
                </a:lnTo>
                <a:lnTo>
                  <a:pt x="1027" y="1387"/>
                </a:lnTo>
                <a:lnTo>
                  <a:pt x="1015" y="1396"/>
                </a:lnTo>
                <a:lnTo>
                  <a:pt x="1005" y="1405"/>
                </a:lnTo>
                <a:lnTo>
                  <a:pt x="995" y="1417"/>
                </a:lnTo>
                <a:lnTo>
                  <a:pt x="987" y="1428"/>
                </a:lnTo>
                <a:lnTo>
                  <a:pt x="981" y="1439"/>
                </a:lnTo>
                <a:lnTo>
                  <a:pt x="976" y="1450"/>
                </a:lnTo>
                <a:lnTo>
                  <a:pt x="971" y="1462"/>
                </a:lnTo>
                <a:lnTo>
                  <a:pt x="964" y="1483"/>
                </a:lnTo>
                <a:lnTo>
                  <a:pt x="961" y="1502"/>
                </a:lnTo>
                <a:lnTo>
                  <a:pt x="961" y="1502"/>
                </a:lnTo>
                <a:lnTo>
                  <a:pt x="955" y="1547"/>
                </a:lnTo>
                <a:lnTo>
                  <a:pt x="950" y="1606"/>
                </a:lnTo>
                <a:lnTo>
                  <a:pt x="945" y="1658"/>
                </a:lnTo>
                <a:lnTo>
                  <a:pt x="945" y="1679"/>
                </a:lnTo>
                <a:lnTo>
                  <a:pt x="945" y="1690"/>
                </a:lnTo>
                <a:lnTo>
                  <a:pt x="945" y="1690"/>
                </a:lnTo>
                <a:lnTo>
                  <a:pt x="947" y="1694"/>
                </a:lnTo>
                <a:lnTo>
                  <a:pt x="951" y="1700"/>
                </a:lnTo>
                <a:lnTo>
                  <a:pt x="955" y="1706"/>
                </a:lnTo>
                <a:lnTo>
                  <a:pt x="961" y="1710"/>
                </a:lnTo>
                <a:lnTo>
                  <a:pt x="970" y="1713"/>
                </a:lnTo>
                <a:lnTo>
                  <a:pt x="981" y="1717"/>
                </a:lnTo>
                <a:lnTo>
                  <a:pt x="996" y="1719"/>
                </a:lnTo>
                <a:lnTo>
                  <a:pt x="1013" y="1720"/>
                </a:lnTo>
                <a:lnTo>
                  <a:pt x="1013" y="1720"/>
                </a:lnTo>
                <a:lnTo>
                  <a:pt x="1027" y="1720"/>
                </a:lnTo>
                <a:lnTo>
                  <a:pt x="1039" y="1720"/>
                </a:lnTo>
                <a:lnTo>
                  <a:pt x="1057" y="1718"/>
                </a:lnTo>
                <a:lnTo>
                  <a:pt x="1057" y="1718"/>
                </a:lnTo>
                <a:lnTo>
                  <a:pt x="1071" y="1726"/>
                </a:lnTo>
                <a:lnTo>
                  <a:pt x="1088" y="1733"/>
                </a:lnTo>
                <a:lnTo>
                  <a:pt x="1105" y="1737"/>
                </a:lnTo>
                <a:lnTo>
                  <a:pt x="1114" y="1738"/>
                </a:lnTo>
                <a:lnTo>
                  <a:pt x="1123" y="1738"/>
                </a:lnTo>
                <a:lnTo>
                  <a:pt x="1123" y="1738"/>
                </a:lnTo>
                <a:lnTo>
                  <a:pt x="1133" y="1738"/>
                </a:lnTo>
                <a:lnTo>
                  <a:pt x="1142" y="1737"/>
                </a:lnTo>
                <a:lnTo>
                  <a:pt x="1151" y="1735"/>
                </a:lnTo>
                <a:lnTo>
                  <a:pt x="1160" y="1733"/>
                </a:lnTo>
                <a:lnTo>
                  <a:pt x="1177" y="1726"/>
                </a:lnTo>
                <a:lnTo>
                  <a:pt x="1192" y="1717"/>
                </a:lnTo>
                <a:lnTo>
                  <a:pt x="1192" y="1717"/>
                </a:lnTo>
                <a:lnTo>
                  <a:pt x="1221" y="1718"/>
                </a:lnTo>
                <a:lnTo>
                  <a:pt x="1252" y="1719"/>
                </a:lnTo>
                <a:lnTo>
                  <a:pt x="1267" y="1718"/>
                </a:lnTo>
                <a:lnTo>
                  <a:pt x="1279" y="1717"/>
                </a:lnTo>
                <a:lnTo>
                  <a:pt x="1289" y="1716"/>
                </a:lnTo>
                <a:lnTo>
                  <a:pt x="1296" y="1712"/>
                </a:lnTo>
                <a:lnTo>
                  <a:pt x="1296" y="1712"/>
                </a:lnTo>
                <a:lnTo>
                  <a:pt x="1300" y="1709"/>
                </a:lnTo>
                <a:lnTo>
                  <a:pt x="1302" y="1702"/>
                </a:lnTo>
                <a:lnTo>
                  <a:pt x="1303" y="1694"/>
                </a:lnTo>
                <a:lnTo>
                  <a:pt x="1304" y="1684"/>
                </a:lnTo>
                <a:lnTo>
                  <a:pt x="1306" y="1658"/>
                </a:lnTo>
                <a:lnTo>
                  <a:pt x="1306" y="1628"/>
                </a:lnTo>
                <a:lnTo>
                  <a:pt x="1305" y="1595"/>
                </a:lnTo>
                <a:lnTo>
                  <a:pt x="1303" y="1562"/>
                </a:lnTo>
                <a:lnTo>
                  <a:pt x="1300" y="1530"/>
                </a:lnTo>
                <a:lnTo>
                  <a:pt x="1296" y="1503"/>
                </a:lnTo>
                <a:lnTo>
                  <a:pt x="1296" y="1503"/>
                </a:lnTo>
                <a:close/>
                <a:moveTo>
                  <a:pt x="1230" y="1592"/>
                </a:moveTo>
                <a:lnTo>
                  <a:pt x="1230" y="1592"/>
                </a:lnTo>
                <a:lnTo>
                  <a:pt x="1230" y="1603"/>
                </a:lnTo>
                <a:lnTo>
                  <a:pt x="1228" y="1616"/>
                </a:lnTo>
                <a:lnTo>
                  <a:pt x="1225" y="1627"/>
                </a:lnTo>
                <a:lnTo>
                  <a:pt x="1222" y="1638"/>
                </a:lnTo>
                <a:lnTo>
                  <a:pt x="1217" y="1648"/>
                </a:lnTo>
                <a:lnTo>
                  <a:pt x="1212" y="1658"/>
                </a:lnTo>
                <a:lnTo>
                  <a:pt x="1205" y="1667"/>
                </a:lnTo>
                <a:lnTo>
                  <a:pt x="1198" y="1676"/>
                </a:lnTo>
                <a:lnTo>
                  <a:pt x="1190" y="1683"/>
                </a:lnTo>
                <a:lnTo>
                  <a:pt x="1183" y="1690"/>
                </a:lnTo>
                <a:lnTo>
                  <a:pt x="1174" y="1697"/>
                </a:lnTo>
                <a:lnTo>
                  <a:pt x="1165" y="1701"/>
                </a:lnTo>
                <a:lnTo>
                  <a:pt x="1154" y="1706"/>
                </a:lnTo>
                <a:lnTo>
                  <a:pt x="1144" y="1708"/>
                </a:lnTo>
                <a:lnTo>
                  <a:pt x="1134" y="1710"/>
                </a:lnTo>
                <a:lnTo>
                  <a:pt x="1123" y="1710"/>
                </a:lnTo>
                <a:lnTo>
                  <a:pt x="1123" y="1710"/>
                </a:lnTo>
                <a:lnTo>
                  <a:pt x="1113" y="1710"/>
                </a:lnTo>
                <a:lnTo>
                  <a:pt x="1103" y="1708"/>
                </a:lnTo>
                <a:lnTo>
                  <a:pt x="1093" y="1706"/>
                </a:lnTo>
                <a:lnTo>
                  <a:pt x="1082" y="1701"/>
                </a:lnTo>
                <a:lnTo>
                  <a:pt x="1073" y="1697"/>
                </a:lnTo>
                <a:lnTo>
                  <a:pt x="1064" y="1690"/>
                </a:lnTo>
                <a:lnTo>
                  <a:pt x="1057" y="1683"/>
                </a:lnTo>
                <a:lnTo>
                  <a:pt x="1049" y="1676"/>
                </a:lnTo>
                <a:lnTo>
                  <a:pt x="1042" y="1667"/>
                </a:lnTo>
                <a:lnTo>
                  <a:pt x="1035" y="1658"/>
                </a:lnTo>
                <a:lnTo>
                  <a:pt x="1030" y="1648"/>
                </a:lnTo>
                <a:lnTo>
                  <a:pt x="1025" y="1638"/>
                </a:lnTo>
                <a:lnTo>
                  <a:pt x="1022" y="1627"/>
                </a:lnTo>
                <a:lnTo>
                  <a:pt x="1019" y="1616"/>
                </a:lnTo>
                <a:lnTo>
                  <a:pt x="1017" y="1603"/>
                </a:lnTo>
                <a:lnTo>
                  <a:pt x="1017" y="1592"/>
                </a:lnTo>
                <a:lnTo>
                  <a:pt x="1017" y="1559"/>
                </a:lnTo>
                <a:lnTo>
                  <a:pt x="1017" y="1559"/>
                </a:lnTo>
                <a:lnTo>
                  <a:pt x="1018" y="1544"/>
                </a:lnTo>
                <a:lnTo>
                  <a:pt x="1021" y="1528"/>
                </a:lnTo>
                <a:lnTo>
                  <a:pt x="1021" y="1528"/>
                </a:lnTo>
                <a:lnTo>
                  <a:pt x="1025" y="1532"/>
                </a:lnTo>
                <a:lnTo>
                  <a:pt x="1031" y="1537"/>
                </a:lnTo>
                <a:lnTo>
                  <a:pt x="1036" y="1541"/>
                </a:lnTo>
                <a:lnTo>
                  <a:pt x="1044" y="1545"/>
                </a:lnTo>
                <a:lnTo>
                  <a:pt x="1053" y="1547"/>
                </a:lnTo>
                <a:lnTo>
                  <a:pt x="1064" y="1549"/>
                </a:lnTo>
                <a:lnTo>
                  <a:pt x="1078" y="1549"/>
                </a:lnTo>
                <a:lnTo>
                  <a:pt x="1093" y="1548"/>
                </a:lnTo>
                <a:lnTo>
                  <a:pt x="1093" y="1548"/>
                </a:lnTo>
                <a:lnTo>
                  <a:pt x="1109" y="1545"/>
                </a:lnTo>
                <a:lnTo>
                  <a:pt x="1123" y="1541"/>
                </a:lnTo>
                <a:lnTo>
                  <a:pt x="1148" y="1531"/>
                </a:lnTo>
                <a:lnTo>
                  <a:pt x="1160" y="1527"/>
                </a:lnTo>
                <a:lnTo>
                  <a:pt x="1177" y="1523"/>
                </a:lnTo>
                <a:lnTo>
                  <a:pt x="1197" y="1521"/>
                </a:lnTo>
                <a:lnTo>
                  <a:pt x="1224" y="1520"/>
                </a:lnTo>
                <a:lnTo>
                  <a:pt x="1224" y="1520"/>
                </a:lnTo>
                <a:lnTo>
                  <a:pt x="1226" y="1530"/>
                </a:lnTo>
                <a:lnTo>
                  <a:pt x="1229" y="1539"/>
                </a:lnTo>
                <a:lnTo>
                  <a:pt x="1230" y="1549"/>
                </a:lnTo>
                <a:lnTo>
                  <a:pt x="1230" y="1559"/>
                </a:lnTo>
                <a:lnTo>
                  <a:pt x="1230" y="1592"/>
                </a:lnTo>
                <a:close/>
                <a:moveTo>
                  <a:pt x="1267" y="1765"/>
                </a:moveTo>
                <a:lnTo>
                  <a:pt x="1220" y="1757"/>
                </a:lnTo>
                <a:lnTo>
                  <a:pt x="1118" y="1971"/>
                </a:lnTo>
                <a:lnTo>
                  <a:pt x="1016" y="1755"/>
                </a:lnTo>
                <a:lnTo>
                  <a:pt x="977" y="1763"/>
                </a:lnTo>
                <a:lnTo>
                  <a:pt x="977" y="1763"/>
                </a:lnTo>
                <a:lnTo>
                  <a:pt x="977" y="1794"/>
                </a:lnTo>
                <a:lnTo>
                  <a:pt x="977" y="1794"/>
                </a:lnTo>
                <a:lnTo>
                  <a:pt x="976" y="1833"/>
                </a:lnTo>
                <a:lnTo>
                  <a:pt x="1035" y="1852"/>
                </a:lnTo>
                <a:lnTo>
                  <a:pt x="986" y="1896"/>
                </a:lnTo>
                <a:lnTo>
                  <a:pt x="1118" y="2053"/>
                </a:lnTo>
                <a:lnTo>
                  <a:pt x="1258" y="1896"/>
                </a:lnTo>
                <a:lnTo>
                  <a:pt x="1208" y="1852"/>
                </a:lnTo>
                <a:lnTo>
                  <a:pt x="1268" y="1833"/>
                </a:lnTo>
                <a:lnTo>
                  <a:pt x="1268" y="1833"/>
                </a:lnTo>
                <a:lnTo>
                  <a:pt x="1267" y="1765"/>
                </a:lnTo>
                <a:lnTo>
                  <a:pt x="1267" y="1765"/>
                </a:lnTo>
                <a:close/>
              </a:path>
            </a:pathLst>
          </a:custGeom>
          <a:solidFill>
            <a:schemeClr val="bg1"/>
          </a:solidFill>
          <a:ln>
            <a:noFill/>
          </a:ln>
        </p:spPr>
        <p:txBody>
          <a:bodyPr vert="horz" wrap="square" lIns="80147" tIns="40074" rIns="80147" bIns="4007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23" name="Rectangle 22">
            <a:extLst>
              <a:ext uri="{FF2B5EF4-FFF2-40B4-BE49-F238E27FC236}">
                <a16:creationId xmlns:a16="http://schemas.microsoft.com/office/drawing/2014/main" id="{5DA21F9E-4A2E-4544-B084-B322A3003B00}"/>
              </a:ext>
            </a:extLst>
          </p:cNvPr>
          <p:cNvSpPr/>
          <p:nvPr/>
        </p:nvSpPr>
        <p:spPr>
          <a:xfrm>
            <a:off x="609918" y="1182142"/>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28" name="TextBox 27">
            <a:extLst>
              <a:ext uri="{FF2B5EF4-FFF2-40B4-BE49-F238E27FC236}">
                <a16:creationId xmlns:a16="http://schemas.microsoft.com/office/drawing/2014/main" id="{79C6EE66-DE78-479C-9E58-8F8794FB7ADE}"/>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latin typeface="EYInterstate Light" panose="02000506000000020004" pitchFamily="2" charset="0"/>
              </a:rPr>
              <a:t>1. Pakalpojumu sniegšanas vietu pieejamība</a:t>
            </a:r>
          </a:p>
        </p:txBody>
      </p:sp>
      <p:sp>
        <p:nvSpPr>
          <p:cNvPr id="31" name="Title 1">
            <a:extLst>
              <a:ext uri="{FF2B5EF4-FFF2-40B4-BE49-F238E27FC236}">
                <a16:creationId xmlns:a16="http://schemas.microsoft.com/office/drawing/2014/main" id="{C2C85CDE-12CB-4FB2-A647-1EC8EE33590A}"/>
              </a:ext>
            </a:extLst>
          </p:cNvPr>
          <p:cNvSpPr txBox="1">
            <a:spLocks/>
          </p:cNvSpPr>
          <p:nvPr/>
        </p:nvSpPr>
        <p:spPr>
          <a:xfrm>
            <a:off x="1280286" y="569032"/>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sniegšanas vietu pieejamība</a:t>
            </a:r>
            <a:endParaRPr kumimoji="0" lang="lv-LV" sz="1600" b="1" i="0" u="none" strike="noStrike" kern="1200" cap="none" spc="0" normalizeH="0" baseline="0" noProof="0">
              <a:ln>
                <a:noFill/>
              </a:ln>
              <a:solidFill>
                <a:srgbClr val="2E2E38"/>
              </a:solidFill>
              <a:effectLst/>
              <a:uLnTx/>
              <a:uFillTx/>
            </a:endParaRPr>
          </a:p>
        </p:txBody>
      </p:sp>
      <p:sp>
        <p:nvSpPr>
          <p:cNvPr id="15" name="Rectangle 14">
            <a:extLst>
              <a:ext uri="{FF2B5EF4-FFF2-40B4-BE49-F238E27FC236}">
                <a16:creationId xmlns:a16="http://schemas.microsoft.com/office/drawing/2014/main" id="{7D43D9E8-BFF3-494F-8C00-B99D6B6A5A91}"/>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kumimoji="0" lang="ru-RU" sz="1800" b="1" i="0" u="none" strike="noStrike" kern="1200" cap="none" spc="0" normalizeH="0" baseline="0" noProof="0">
                <a:ln>
                  <a:noFill/>
                </a:ln>
                <a:solidFill>
                  <a:srgbClr val="000000"/>
                </a:solidFill>
                <a:effectLst/>
                <a:uLnTx/>
                <a:uFillTx/>
                <a:latin typeface="EYInterstate Light" panose="02000506000000020004" pitchFamily="2" charset="0"/>
              </a:rPr>
              <a:t>6</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16" name="Title 1">
            <a:extLst>
              <a:ext uri="{FF2B5EF4-FFF2-40B4-BE49-F238E27FC236}">
                <a16:creationId xmlns:a16="http://schemas.microsoft.com/office/drawing/2014/main" id="{DD2AEEAC-1193-4F26-95BE-98A5D15562D0}"/>
              </a:ext>
            </a:extLst>
          </p:cNvPr>
          <p:cNvSpPr>
            <a:spLocks noGrp="1"/>
          </p:cNvSpPr>
          <p:nvPr>
            <p:ph type="title"/>
          </p:nvPr>
        </p:nvSpPr>
        <p:spPr>
          <a:xfrm>
            <a:off x="1280286" y="280889"/>
            <a:ext cx="10308146" cy="267775"/>
          </a:xfrm>
        </p:spPr>
        <p:txBody>
          <a:bodyPr/>
          <a:lstStyle/>
          <a:p>
            <a:r>
              <a:rPr lang="lv-LV"/>
              <a:t>Aizkraukles novads</a:t>
            </a:r>
          </a:p>
        </p:txBody>
      </p:sp>
      <p:sp>
        <p:nvSpPr>
          <p:cNvPr id="19" name="Footer Placeholder 4">
            <a:extLst>
              <a:ext uri="{FF2B5EF4-FFF2-40B4-BE49-F238E27FC236}">
                <a16:creationId xmlns:a16="http://schemas.microsoft.com/office/drawing/2014/main" id="{B81FBD8B-4D33-40F4-BAD5-EEAB716882A6}"/>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1" name="Date Placeholder 10">
            <a:extLst>
              <a:ext uri="{FF2B5EF4-FFF2-40B4-BE49-F238E27FC236}">
                <a16:creationId xmlns:a16="http://schemas.microsoft.com/office/drawing/2014/main" id="{0C9EF9A0-1A48-4AFF-AEE4-7E3C4751C47A}"/>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55293414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a:extLst>
              <a:ext uri="{FF2B5EF4-FFF2-40B4-BE49-F238E27FC236}">
                <a16:creationId xmlns:a16="http://schemas.microsoft.com/office/drawing/2014/main" id="{636B3403-7DFC-452D-806B-287E05ED1E67}"/>
              </a:ext>
            </a:extLst>
          </p:cNvPr>
          <p:cNvSpPr/>
          <p:nvPr/>
        </p:nvSpPr>
        <p:spPr>
          <a:xfrm>
            <a:off x="609918" y="1187806"/>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rgbClr val="FFFFFF"/>
                </a:solidFill>
                <a:effectLst/>
                <a:uLnTx/>
                <a:uFillTx/>
                <a:latin typeface="EYInterstate Light" panose="02000506000000020004" pitchFamily="2" charset="0"/>
              </a:rPr>
              <a:t>Pašvaldības atbilde</a:t>
            </a:r>
          </a:p>
        </p:txBody>
      </p:sp>
      <p:sp>
        <p:nvSpPr>
          <p:cNvPr id="25" name="Freeform 6">
            <a:extLst>
              <a:ext uri="{FF2B5EF4-FFF2-40B4-BE49-F238E27FC236}">
                <a16:creationId xmlns:a16="http://schemas.microsoft.com/office/drawing/2014/main" id="{0DBF5002-DA36-4E94-87ED-9E45F3E003DE}"/>
              </a:ext>
            </a:extLst>
          </p:cNvPr>
          <p:cNvSpPr>
            <a:spLocks/>
          </p:cNvSpPr>
          <p:nvPr/>
        </p:nvSpPr>
        <p:spPr bwMode="gray">
          <a:xfrm>
            <a:off x="8299283" y="1489885"/>
            <a:ext cx="3274514" cy="428978"/>
          </a:xfrm>
          <a:custGeom>
            <a:avLst/>
            <a:gdLst/>
            <a:ahLst/>
            <a:cxnLst>
              <a:cxn ang="0">
                <a:pos x="0" y="0"/>
              </a:cxn>
              <a:cxn ang="0">
                <a:pos x="1474" y="0"/>
              </a:cxn>
              <a:cxn ang="0">
                <a:pos x="1474" y="719"/>
              </a:cxn>
              <a:cxn ang="0">
                <a:pos x="0" y="719"/>
              </a:cxn>
              <a:cxn ang="0">
                <a:pos x="142" y="360"/>
              </a:cxn>
              <a:cxn ang="0">
                <a:pos x="0" y="0"/>
              </a:cxn>
            </a:cxnLst>
            <a:rect l="0" t="0" r="r" b="b"/>
            <a:pathLst>
              <a:path w="1474" h="719">
                <a:moveTo>
                  <a:pt x="0" y="0"/>
                </a:moveTo>
                <a:lnTo>
                  <a:pt x="1474" y="0"/>
                </a:lnTo>
                <a:lnTo>
                  <a:pt x="1474" y="719"/>
                </a:lnTo>
                <a:lnTo>
                  <a:pt x="0" y="719"/>
                </a:lnTo>
                <a:lnTo>
                  <a:pt x="142" y="360"/>
                </a:lnTo>
                <a:lnTo>
                  <a:pt x="0" y="0"/>
                </a:lnTo>
                <a:close/>
              </a:path>
            </a:pathLst>
          </a:custGeom>
          <a:solidFill>
            <a:srgbClr val="FFE600"/>
          </a:solidFill>
          <a:ln w="12700">
            <a:noFill/>
            <a:miter lim="800000"/>
            <a:headEnd/>
            <a:tailEnd/>
          </a:ln>
          <a:effectLst/>
        </p:spPr>
        <p:txBody>
          <a:bodyPr lIns="216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     </a:t>
            </a:r>
            <a:r>
              <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apildus pakalpojumi</a:t>
            </a:r>
            <a:endPar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endParaRPr>
          </a:p>
        </p:txBody>
      </p:sp>
      <p:sp>
        <p:nvSpPr>
          <p:cNvPr id="27" name="Rectangle 17">
            <a:extLst>
              <a:ext uri="{FF2B5EF4-FFF2-40B4-BE49-F238E27FC236}">
                <a16:creationId xmlns:a16="http://schemas.microsoft.com/office/drawing/2014/main" id="{E9738B44-B030-4361-85CE-245465B0D7E0}"/>
              </a:ext>
            </a:extLst>
          </p:cNvPr>
          <p:cNvSpPr>
            <a:spLocks noChangeArrowheads="1"/>
          </p:cNvSpPr>
          <p:nvPr/>
        </p:nvSpPr>
        <p:spPr bwMode="gray">
          <a:xfrm>
            <a:off x="8274646" y="1970165"/>
            <a:ext cx="3297036" cy="4142985"/>
          </a:xfrm>
          <a:prstGeom prst="rect">
            <a:avLst/>
          </a:prstGeom>
          <a:solidFill>
            <a:srgbClr val="F0F0F0"/>
          </a:solidFill>
          <a:ln w="12700">
            <a:noFill/>
            <a:miter lim="800000"/>
            <a:headEnd/>
            <a:tailEnd/>
          </a:ln>
          <a:effectLst/>
        </p:spPr>
        <p:txBody>
          <a:bodyPr lIns="72000" tIns="108000" rIns="72000" bIns="0"/>
          <a:lstStyle/>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Papildus pakalpojumus pilsētu un pagastu pārvaldes nesniedz</a:t>
            </a:r>
          </a:p>
        </p:txBody>
      </p:sp>
      <p:sp>
        <p:nvSpPr>
          <p:cNvPr id="28" name="AutoShape 7">
            <a:extLst>
              <a:ext uri="{FF2B5EF4-FFF2-40B4-BE49-F238E27FC236}">
                <a16:creationId xmlns:a16="http://schemas.microsoft.com/office/drawing/2014/main" id="{EEA2CCCB-C160-441A-928C-0AD777DD926B}"/>
              </a:ext>
            </a:extLst>
          </p:cNvPr>
          <p:cNvSpPr>
            <a:spLocks noChangeArrowheads="1"/>
          </p:cNvSpPr>
          <p:nvPr/>
        </p:nvSpPr>
        <p:spPr bwMode="gray">
          <a:xfrm>
            <a:off x="607801" y="1489885"/>
            <a:ext cx="3824924" cy="428979"/>
          </a:xfrm>
          <a:prstGeom prst="homePlate">
            <a:avLst>
              <a:gd name="adj" fmla="val 69343"/>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err="1">
                <a:ln>
                  <a:noFill/>
                </a:ln>
                <a:solidFill>
                  <a:schemeClr val="bg2"/>
                </a:solidFill>
                <a:effectLst/>
                <a:uLnTx/>
                <a:uFillTx/>
                <a:latin typeface="EYInterstate Light" panose="02000506000000020004" pitchFamily="2" charset="0"/>
                <a:cs typeface="Arial" panose="020B0604020202020204" pitchFamily="34" charset="0"/>
              </a:rPr>
              <a:t>akalpojumi</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 kas noteikti likumā «Par pašvaldībām»</a:t>
            </a:r>
            <a:endPar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endParaRPr>
          </a:p>
        </p:txBody>
      </p:sp>
      <p:sp>
        <p:nvSpPr>
          <p:cNvPr id="29" name="Rectangle 14">
            <a:extLst>
              <a:ext uri="{FF2B5EF4-FFF2-40B4-BE49-F238E27FC236}">
                <a16:creationId xmlns:a16="http://schemas.microsoft.com/office/drawing/2014/main" id="{7E0C1D82-60FA-4E66-87C3-ACAC376EB07D}"/>
              </a:ext>
            </a:extLst>
          </p:cNvPr>
          <p:cNvSpPr>
            <a:spLocks noChangeArrowheads="1"/>
          </p:cNvSpPr>
          <p:nvPr/>
        </p:nvSpPr>
        <p:spPr bwMode="gray">
          <a:xfrm>
            <a:off x="607802" y="1970165"/>
            <a:ext cx="3560684" cy="4142985"/>
          </a:xfrm>
          <a:prstGeom prst="rect">
            <a:avLst/>
          </a:prstGeom>
          <a:solidFill>
            <a:srgbClr val="F0F0F0"/>
          </a:solidFill>
          <a:ln w="12700">
            <a:noFill/>
            <a:miter lim="800000"/>
            <a:headEnd/>
            <a:tailEnd/>
          </a:ln>
          <a:effectLst/>
        </p:spPr>
        <p:txBody>
          <a:bodyPr lIns="72000" tIns="108000" rIns="72000" bIns="0"/>
          <a:lstStyle/>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1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Organizē un nodrošina likuma “Par pašvaldībām” un citos normatīvajos aktos noteikto pašvaldības funkciju īstenošanu </a:t>
            </a:r>
            <a:endParaRPr lang="lv-LV" sz="1100" kern="0">
              <a:solidFill>
                <a:schemeClr val="bg2"/>
              </a:solidFill>
              <a:latin typeface="EYInterstate Light" panose="02000506000000020004" pitchFamily="2" charset="0"/>
              <a:cs typeface="Arial" charset="0"/>
            </a:endParaRPr>
          </a:p>
        </p:txBody>
      </p:sp>
      <p:sp>
        <p:nvSpPr>
          <p:cNvPr id="30" name="AutoShape 8">
            <a:extLst>
              <a:ext uri="{FF2B5EF4-FFF2-40B4-BE49-F238E27FC236}">
                <a16:creationId xmlns:a16="http://schemas.microsoft.com/office/drawing/2014/main" id="{494EDE4D-E2D8-4436-9F87-0B7CC921593B}"/>
              </a:ext>
            </a:extLst>
          </p:cNvPr>
          <p:cNvSpPr>
            <a:spLocks noChangeArrowheads="1"/>
          </p:cNvSpPr>
          <p:nvPr/>
        </p:nvSpPr>
        <p:spPr bwMode="gray">
          <a:xfrm>
            <a:off x="4215643" y="1489886"/>
            <a:ext cx="4311562" cy="428978"/>
          </a:xfrm>
          <a:prstGeom prst="chevron">
            <a:avLst>
              <a:gd name="adj" fmla="val 73334"/>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err="1">
                <a:ln>
                  <a:noFill/>
                </a:ln>
                <a:solidFill>
                  <a:schemeClr val="bg2"/>
                </a:solidFill>
                <a:effectLst/>
                <a:uLnTx/>
                <a:uFillTx/>
                <a:latin typeface="EYInterstate Light" panose="02000506000000020004" pitchFamily="2" charset="0"/>
                <a:cs typeface="Arial" panose="020B0604020202020204" pitchFamily="34" charset="0"/>
              </a:rPr>
              <a:t>akalpojumi</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 kas noteikti </a:t>
            </a:r>
            <a:r>
              <a:rPr lang="lv-LV" sz="1050" b="1" kern="0">
                <a:solidFill>
                  <a:schemeClr val="bg2"/>
                </a:solidFill>
                <a:latin typeface="EYInterstate Light" panose="02000506000000020004" pitchFamily="2" charset="0"/>
                <a:cs typeface="Arial" panose="020B0604020202020204" pitchFamily="34" charset="0"/>
              </a:rPr>
              <a:t>Aizkraukles</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 pašvaldības nolikumā vai saistošajos noteikumos, kā arī pakalpojumi, kas saskaņoti ar domes lēmumu</a:t>
            </a:r>
            <a:endPar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endParaRPr>
          </a:p>
        </p:txBody>
      </p:sp>
      <p:sp>
        <p:nvSpPr>
          <p:cNvPr id="31" name="Rectangle 15">
            <a:extLst>
              <a:ext uri="{FF2B5EF4-FFF2-40B4-BE49-F238E27FC236}">
                <a16:creationId xmlns:a16="http://schemas.microsoft.com/office/drawing/2014/main" id="{18193912-64B6-4BC7-8A09-B8B091CD9E2F}"/>
              </a:ext>
            </a:extLst>
          </p:cNvPr>
          <p:cNvSpPr>
            <a:spLocks noChangeArrowheads="1"/>
          </p:cNvSpPr>
          <p:nvPr/>
        </p:nvSpPr>
        <p:spPr bwMode="gray">
          <a:xfrm>
            <a:off x="4215643" y="1964058"/>
            <a:ext cx="4011842" cy="4142985"/>
          </a:xfrm>
          <a:prstGeom prst="rect">
            <a:avLst/>
          </a:prstGeom>
          <a:solidFill>
            <a:srgbClr val="F0F0F0"/>
          </a:solidFill>
          <a:ln w="12700">
            <a:noFill/>
            <a:miter lim="800000"/>
            <a:headEnd/>
            <a:tailEnd/>
          </a:ln>
          <a:effectLst/>
        </p:spPr>
        <p:txBody>
          <a:bodyPr lIns="72000" tIns="108000" rIns="72000" bIns="0"/>
          <a:lstStyle/>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lang="lv-LV" sz="1050" kern="0">
                <a:solidFill>
                  <a:schemeClr val="bg2"/>
                </a:solidFill>
                <a:latin typeface="EYInterstate Light" panose="02000506000000020004" pitchFamily="2" charset="0"/>
                <a:cs typeface="Arial" charset="0"/>
              </a:rPr>
              <a:t>Organizē un nodrošina likuma “Par pašvaldībām” un citos normatīvajos aktos noteikto pašvaldības funkciju īstenošanu un apvienības pārvaldes uzdevumu izpildi;</a:t>
            </a: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lang="lv-LV" sz="1050" kern="0">
                <a:solidFill>
                  <a:schemeClr val="bg2"/>
                </a:solidFill>
                <a:latin typeface="EYInterstate Light" panose="02000506000000020004" pitchFamily="2" charset="0"/>
                <a:cs typeface="Arial" charset="0"/>
              </a:rPr>
              <a:t>nodrošina pašvaldības kompetencē esošo izziņu un atļauju izsniegšanu un sniedz informāciju par pašvaldības kompetencē esošajiem jautājumiem; pieņem valsts noteikto nodokļu un nodevu maksājumus, kuru iekasēšana ir uzdota pašvaldībai, kā arī Domes noteikto nodevu maksājumus un maksājumus par pašvaldības sniegtajiem pakalpojumiem;</a:t>
            </a: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lang="lv-LV" sz="1050" kern="0">
                <a:solidFill>
                  <a:schemeClr val="bg2"/>
                </a:solidFill>
                <a:latin typeface="EYInterstate Light" panose="02000506000000020004" pitchFamily="2" charset="0"/>
                <a:cs typeface="Arial" charset="0"/>
              </a:rPr>
              <a:t>nodrošina pašvaldības sociālo pabalstu izmaksas Sociālo pakalpojumu un sociālās palīdzības likumā un novada domes saistošajos noteikumos noteiktajā kārtībā;</a:t>
            </a: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lang="lv-LV" sz="1050" kern="0">
                <a:solidFill>
                  <a:schemeClr val="bg2"/>
                </a:solidFill>
                <a:latin typeface="EYInterstate Light" panose="02000506000000020004" pitchFamily="2" charset="0"/>
                <a:cs typeface="Arial" charset="0"/>
              </a:rPr>
              <a:t>pieņem iesniegumus, sūdzības un priekšlikumus no iedzīvotājiem un organizē atbildes sagatavošanu iesniedzējiem vai sagatavo attiecīgo jautājumu izskatīšanai Domes komisijās, komitejās, domes sēdē;</a:t>
            </a: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lang="lv-LV" sz="1050" kern="0">
                <a:solidFill>
                  <a:schemeClr val="bg2"/>
                </a:solidFill>
                <a:latin typeface="EYInterstate Light" panose="02000506000000020004" pitchFamily="2" charset="0"/>
                <a:cs typeface="Arial" charset="0"/>
              </a:rPr>
              <a:t>sniedz organizatorisku atbalstu iedzīvotājiem likumā par „Par civilstāvokļa aktiem« noteiktās pašvaldības funkcijas izpildei, sadarbojoties ar Aizkraukles novada Dzimtsarakstu nodaļu;</a:t>
            </a: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lang="lv-LV" sz="1050" kern="0">
                <a:solidFill>
                  <a:schemeClr val="bg2"/>
                </a:solidFill>
                <a:latin typeface="EYInterstate Light" panose="02000506000000020004" pitchFamily="2" charset="0"/>
                <a:cs typeface="Arial" charset="0"/>
              </a:rPr>
              <a:t>nodrošina pieejamību informācijai par Domes pieņemtajiem lēmumiem.</a:t>
            </a: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7" y="648012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mn-lt"/>
                <a:ea typeface="+mn-ea"/>
                <a:cs typeface="+mn-cs"/>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mn-lt"/>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57</a:t>
            </a:fld>
            <a:endParaRPr kumimoji="0" lang="en-GB" sz="800" b="0" i="0" u="none" strike="noStrike" kern="1200" cap="none" spc="0" normalizeH="0" baseline="0" noProof="0">
              <a:ln>
                <a:noFill/>
              </a:ln>
              <a:solidFill>
                <a:srgbClr val="2E2E38"/>
              </a:solidFill>
              <a:effectLst/>
              <a:uLnTx/>
              <a:uFillTx/>
              <a:latin typeface="+mn-lt"/>
              <a:ea typeface="+mn-ea"/>
              <a:cs typeface="+mn-cs"/>
            </a:endParaRPr>
          </a:p>
        </p:txBody>
      </p:sp>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280286" y="280889"/>
            <a:ext cx="10308146" cy="267775"/>
          </a:xfrm>
        </p:spPr>
        <p:txBody>
          <a:body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latin typeface="+mn-lt"/>
              </a:rPr>
              <a:t>Aizkraukles novads</a:t>
            </a:r>
            <a:endParaRPr kumimoji="0" lang="lv-LV" sz="4000" b="0" i="0" u="none" strike="noStrike" kern="1200" cap="none" spc="0" normalizeH="0" baseline="0" noProof="0">
              <a:ln>
                <a:noFill/>
              </a:ln>
              <a:solidFill>
                <a:srgbClr val="2E2E38"/>
              </a:solidFill>
              <a:effectLst/>
              <a:highlight>
                <a:srgbClr val="FF0000"/>
              </a:highlight>
              <a:uLnTx/>
              <a:uFillTx/>
              <a:latin typeface="+mn-lt"/>
              <a:ea typeface="+mj-ea"/>
              <a:cs typeface="Arial" pitchFamily="34" charset="0"/>
            </a:endParaRP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280286" y="593858"/>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latin typeface="+mn-lt"/>
                <a:ea typeface="+mj-ea"/>
                <a:cs typeface="Arial" pitchFamily="34" charset="0"/>
              </a:rPr>
              <a:t>Pakalpojumu groza analīze </a:t>
            </a:r>
            <a:r>
              <a:rPr kumimoji="0" lang="lv-LV" sz="1600" b="1" i="0" u="none" strike="noStrike" kern="1200" cap="none" spc="0" normalizeH="0" baseline="0" noProof="0">
                <a:ln>
                  <a:noFill/>
                </a:ln>
                <a:solidFill>
                  <a:srgbClr val="2E2E38"/>
                </a:solidFill>
                <a:effectLst/>
                <a:uLnTx/>
                <a:uFillTx/>
                <a:latin typeface="+mn-lt"/>
                <a:ea typeface="+mj-ea"/>
                <a:cs typeface="Arial" pitchFamily="34" charset="0"/>
              </a:rPr>
              <a:t> </a:t>
            </a: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56" name="Rectangle 55">
            <a:extLst>
              <a:ext uri="{FF2B5EF4-FFF2-40B4-BE49-F238E27FC236}">
                <a16:creationId xmlns:a16="http://schemas.microsoft.com/office/drawing/2014/main" id="{0D9629BB-C93A-4FA3-9A6F-E1BF88C16A38}"/>
              </a:ext>
            </a:extLst>
          </p:cNvPr>
          <p:cNvSpPr/>
          <p:nvPr/>
        </p:nvSpPr>
        <p:spPr>
          <a:xfrm>
            <a:off x="609917" y="910987"/>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ea typeface="+mn-ea"/>
              <a:cs typeface="+mn-cs"/>
            </a:endParaRPr>
          </a:p>
        </p:txBody>
      </p:sp>
      <p:sp>
        <p:nvSpPr>
          <p:cNvPr id="57" name="TextBox 56">
            <a:extLst>
              <a:ext uri="{FF2B5EF4-FFF2-40B4-BE49-F238E27FC236}">
                <a16:creationId xmlns:a16="http://schemas.microsoft.com/office/drawing/2014/main" id="{C03892DD-2F78-4A17-B9D1-9829D4609A48}"/>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ea typeface="+mn-ea"/>
                <a:cs typeface="+mn-cs"/>
              </a:rPr>
              <a:t>2. Pakalpojumu sniegšanas vietu pieejamība</a:t>
            </a:r>
          </a:p>
        </p:txBody>
      </p:sp>
      <p:sp>
        <p:nvSpPr>
          <p:cNvPr id="42" name="Rectangle 41">
            <a:extLst>
              <a:ext uri="{FF2B5EF4-FFF2-40B4-BE49-F238E27FC236}">
                <a16:creationId xmlns:a16="http://schemas.microsoft.com/office/drawing/2014/main" id="{087058C6-D1B1-4A21-B5B1-35695F36A705}"/>
              </a:ext>
            </a:extLst>
          </p:cNvPr>
          <p:cNvSpPr/>
          <p:nvPr/>
        </p:nvSpPr>
        <p:spPr>
          <a:xfrm>
            <a:off x="609918" y="1187806"/>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rgbClr val="FFFFFF"/>
                </a:solidFill>
                <a:effectLst/>
                <a:uLnTx/>
                <a:uFillTx/>
                <a:ea typeface="+mn-ea"/>
                <a:cs typeface="+mn-cs"/>
              </a:rPr>
              <a:t>Pašvaldības atbilde</a:t>
            </a:r>
          </a:p>
        </p:txBody>
      </p:sp>
      <p:sp>
        <p:nvSpPr>
          <p:cNvPr id="21" name="Rectangle 20">
            <a:extLst>
              <a:ext uri="{FF2B5EF4-FFF2-40B4-BE49-F238E27FC236}">
                <a16:creationId xmlns:a16="http://schemas.microsoft.com/office/drawing/2014/main" id="{28C89B98-C44D-4E59-A02E-E23B92AB70AD}"/>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ea typeface="+mn-ea"/>
                <a:cs typeface="+mn-cs"/>
              </a:rPr>
              <a:t>3.</a:t>
            </a:r>
            <a:r>
              <a:rPr kumimoji="0" lang="ru-RU" sz="1800" b="1" i="0" u="none" strike="noStrike" kern="1200" cap="none" spc="0" normalizeH="0" baseline="0" noProof="0">
                <a:ln>
                  <a:noFill/>
                </a:ln>
                <a:solidFill>
                  <a:srgbClr val="000000"/>
                </a:solidFill>
                <a:effectLst/>
                <a:uLnTx/>
                <a:uFillTx/>
                <a:ea typeface="+mn-ea"/>
                <a:cs typeface="+mn-cs"/>
              </a:rPr>
              <a:t>6</a:t>
            </a:r>
            <a:endParaRPr kumimoji="0" lang="lv-LV" sz="1800" b="1" i="0" u="none" strike="noStrike" kern="1200" cap="none" spc="0" normalizeH="0" baseline="0" noProof="0">
              <a:ln>
                <a:noFill/>
              </a:ln>
              <a:solidFill>
                <a:srgbClr val="000000"/>
              </a:solidFill>
              <a:effectLst/>
              <a:uLnTx/>
              <a:uFillTx/>
              <a:ea typeface="+mn-ea"/>
              <a:cs typeface="+mn-cs"/>
            </a:endParaRPr>
          </a:p>
        </p:txBody>
      </p:sp>
      <p:sp>
        <p:nvSpPr>
          <p:cNvPr id="22" name="Footer Placeholder 4">
            <a:extLst>
              <a:ext uri="{FF2B5EF4-FFF2-40B4-BE49-F238E27FC236}">
                <a16:creationId xmlns:a16="http://schemas.microsoft.com/office/drawing/2014/main" id="{327708DD-01D4-4104-BAD5-9149D0BE98DA}"/>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6" name="Rectangle 25">
            <a:extLst>
              <a:ext uri="{FF2B5EF4-FFF2-40B4-BE49-F238E27FC236}">
                <a16:creationId xmlns:a16="http://schemas.microsoft.com/office/drawing/2014/main" id="{CE34CE6B-D6E9-429A-A901-75C4FEE77722}"/>
              </a:ext>
            </a:extLst>
          </p:cNvPr>
          <p:cNvSpPr/>
          <p:nvPr/>
        </p:nvSpPr>
        <p:spPr>
          <a:xfrm>
            <a:off x="607801" y="5258178"/>
            <a:ext cx="10963881" cy="848865"/>
          </a:xfrm>
          <a:prstGeom prst="rect">
            <a:avLst/>
          </a:prstGeom>
          <a:solidFill>
            <a:schemeClr val="accent6">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lv-LV" sz="1000" b="1" dirty="0">
                <a:solidFill>
                  <a:schemeClr val="bg1"/>
                </a:solidFill>
              </a:rPr>
              <a:t>Analizējot pašvaldības iesūtītos pārvalžu nolikumus un salīdzinot nolikumos esošo informāciju ar pašvaldības anketā un intervijā sniegtajiem datiem tiek secināts, ka:</a:t>
            </a:r>
          </a:p>
          <a:p>
            <a:endParaRPr lang="lv-LV" sz="1000" dirty="0">
              <a:solidFill>
                <a:schemeClr val="bg1"/>
              </a:solidFill>
            </a:endParaRPr>
          </a:p>
          <a:p>
            <a:r>
              <a:rPr lang="lv-LV" sz="1000" dirty="0">
                <a:solidFill>
                  <a:schemeClr val="bg1"/>
                </a:solidFill>
              </a:rPr>
              <a:t>Izskatot pagastu apvienību pārvalžu apvienību un pagastu pārvalžu nolikumus secināms, ka tās sniedz dažāda rakstura pakalpojumus (funkcijas), taču ņemot vērā to, ka anketā tie nav norādīti – savstarpēja salīdzināšana faktiski sniegtie / nolikumos minētie – nav iespējama.  </a:t>
            </a:r>
            <a:r>
              <a:rPr lang="lv-LV" sz="1000" dirty="0" err="1">
                <a:solidFill>
                  <a:schemeClr val="bg1"/>
                </a:solidFill>
              </a:rPr>
              <a:t>Pirmšķietami</a:t>
            </a:r>
            <a:r>
              <a:rPr lang="lv-LV" sz="1000" dirty="0">
                <a:solidFill>
                  <a:schemeClr val="bg1"/>
                </a:solidFill>
              </a:rPr>
              <a:t> ir secināms, ka ir atšķīrusies pašvaldības izpratne (formulējums) par faktisko pakalpojuma sniegšanu un pakalpojuma pieteikuma apstrādi (centralizēti). </a:t>
            </a:r>
          </a:p>
          <a:p>
            <a:endParaRPr lang="lv-LV" sz="1000" dirty="0">
              <a:solidFill>
                <a:schemeClr val="bg1"/>
              </a:solidFill>
            </a:endParaRPr>
          </a:p>
        </p:txBody>
      </p:sp>
      <p:sp>
        <p:nvSpPr>
          <p:cNvPr id="32" name="Date Placeholder 10">
            <a:extLst>
              <a:ext uri="{FF2B5EF4-FFF2-40B4-BE49-F238E27FC236}">
                <a16:creationId xmlns:a16="http://schemas.microsoft.com/office/drawing/2014/main" id="{BDCF8654-12BE-4CCD-9655-0988A85BBB8A}"/>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149694625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Abgerundetes Rechteck 35">
            <a:extLst>
              <a:ext uri="{FF2B5EF4-FFF2-40B4-BE49-F238E27FC236}">
                <a16:creationId xmlns:a16="http://schemas.microsoft.com/office/drawing/2014/main" id="{1599BFF2-5AAE-42E4-862C-77A90C5D37AF}"/>
              </a:ext>
            </a:extLst>
          </p:cNvPr>
          <p:cNvSpPr/>
          <p:nvPr/>
        </p:nvSpPr>
        <p:spPr bwMode="gray">
          <a:xfrm>
            <a:off x="609916" y="1137971"/>
            <a:ext cx="10973710" cy="1247194"/>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Lietvedības sistēma</a:t>
            </a: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just" defTabSz="801688" rtl="0" eaLnBrk="0" fontAlgn="auto" latinLnBrk="0" hangingPunct="0">
              <a:lnSpc>
                <a:spcPct val="95000"/>
              </a:lnSpc>
              <a:spcBef>
                <a:spcPts val="0"/>
              </a:spcBef>
              <a:spcAft>
                <a:spcPts val="800"/>
              </a:spcAft>
              <a:buClr>
                <a:srgbClr val="969696"/>
              </a:buClr>
              <a:buSzTx/>
              <a:buFontTx/>
              <a:buNone/>
              <a:tabLst/>
              <a:defRPr/>
            </a:pPr>
            <a:r>
              <a:rPr lang="lv-LV" sz="1200" kern="0">
                <a:solidFill>
                  <a:schemeClr val="bg2"/>
                </a:solidFill>
                <a:latin typeface="EYInterstate Light" panose="02000506000000020004" pitchFamily="2" charset="0"/>
                <a:cs typeface="Arial" charset="0"/>
              </a:rPr>
              <a:t>Visā pašvaldībā ir viena lietvedības sistēma, taču katru dokumentu ir iespējams iereģistrēt atbildīgajā struktūrvienībā un tikai pēc nepieciešamības novirzīt uz centralizēto administrāciju Aizkrauklē, līdz ar ko anketā lietvedības vešana noradīta kā daļēji centralizēta. Vēsturiski ir bijušas dažādas lietvedības sistēmas. Pirms ATR no 6 pašvaldībām divās bija DVS </a:t>
            </a:r>
            <a:r>
              <a:rPr lang="lv-LV" sz="1200" kern="0" err="1">
                <a:solidFill>
                  <a:schemeClr val="bg2"/>
                </a:solidFill>
                <a:latin typeface="EYInterstate Light" panose="02000506000000020004" pitchFamily="2" charset="0"/>
                <a:cs typeface="Arial" charset="0"/>
              </a:rPr>
              <a:t>Lietvaris</a:t>
            </a:r>
            <a:r>
              <a:rPr lang="lv-LV" sz="1200" kern="0">
                <a:solidFill>
                  <a:schemeClr val="bg2"/>
                </a:solidFill>
                <a:latin typeface="EYInterstate Light" panose="02000506000000020004" pitchFamily="2" charset="0"/>
                <a:cs typeface="Arial" charset="0"/>
              </a:rPr>
              <a:t> un trijās bija Namejs. Tika veikta sistēmu centralizācija un pāreja un DVS </a:t>
            </a:r>
            <a:r>
              <a:rPr lang="lv-LV" sz="1200" kern="0" err="1">
                <a:solidFill>
                  <a:schemeClr val="bg2"/>
                </a:solidFill>
                <a:latin typeface="EYInterstate Light" panose="02000506000000020004" pitchFamily="2" charset="0"/>
                <a:cs typeface="Arial" charset="0"/>
              </a:rPr>
              <a:t>Lietvaris</a:t>
            </a:r>
            <a:r>
              <a:rPr lang="lv-LV" sz="1200" kern="0">
                <a:solidFill>
                  <a:schemeClr val="bg2"/>
                </a:solidFill>
                <a:latin typeface="EYInterstate Light" panose="02000506000000020004" pitchFamily="2" charset="0"/>
                <a:cs typeface="Arial" charset="0"/>
              </a:rPr>
              <a:t>. Arī vēsturiskie dati ir migrēti. Namejs licenču uzturēšanas maksa nav nepieciešama un ir izbeigta.</a:t>
            </a:r>
          </a:p>
        </p:txBody>
      </p:sp>
      <p:sp>
        <p:nvSpPr>
          <p:cNvPr id="33" name="Abgerundetes Rechteck 35">
            <a:extLst>
              <a:ext uri="{FF2B5EF4-FFF2-40B4-BE49-F238E27FC236}">
                <a16:creationId xmlns:a16="http://schemas.microsoft.com/office/drawing/2014/main" id="{9C02CCC1-5C8E-44FC-BD31-37D7A5658453}"/>
              </a:ext>
            </a:extLst>
          </p:cNvPr>
          <p:cNvSpPr/>
          <p:nvPr/>
        </p:nvSpPr>
        <p:spPr bwMode="gray">
          <a:xfrm>
            <a:off x="609920" y="2602960"/>
            <a:ext cx="10965993" cy="916598"/>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Sniegto pakalpojumu kvalitātes novērtēšana</a:t>
            </a: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lang="lv-LV" sz="1200" kern="0">
                <a:solidFill>
                  <a:schemeClr val="bg2"/>
                </a:solidFill>
                <a:latin typeface="EYInterstate Light" panose="02000506000000020004" pitchFamily="2" charset="0"/>
                <a:cs typeface="Arial" charset="0"/>
              </a:rPr>
              <a:t>Pašvaldība neveic patstāvīgu pakalpojumu sniegšanas kvalitātes novērtējumu. Atsevišķa pašvaldības darbinieka šo pienākumu veikšanai nav, Vadītāji paši izvērtē sūdzības un uz to pamata izdara secinājumus un pieņem lēmumus par soļiem, lai uzlabotu pakalpojumu sniegšanas kvalitāti. Pašvaldība neveic sniegto pakalpojumu skaitu uzskaiti, līdz ar ko netiek sniegtas arī prognozes par pakalpojumu pieprasījumu.</a:t>
            </a: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4698" y="648012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58</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280286" y="280889"/>
            <a:ext cx="10308146" cy="267775"/>
          </a:xfrm>
        </p:spPr>
        <p:txBody>
          <a:body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t>Aizkraukles novads</a:t>
            </a:r>
            <a:endParaRPr kumimoji="0" lang="lv-LV" sz="4000" b="0" i="0" u="none" strike="noStrike" kern="1200" cap="none" spc="0" normalizeH="0" baseline="0" noProof="0">
              <a:ln>
                <a:noFill/>
              </a:ln>
              <a:solidFill>
                <a:srgbClr val="2E2E38"/>
              </a:solidFill>
              <a:effectLst/>
              <a:highlight>
                <a:srgbClr val="FF0000"/>
              </a:highlight>
              <a:uLnTx/>
              <a:uFillTx/>
            </a:endParaRP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267764" y="573208"/>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r>
              <a:rPr kumimoji="0" lang="lv-LV" sz="1600" b="1" i="0" u="none" strike="noStrike" kern="1200" cap="none" spc="0" normalizeH="0" baseline="0" noProof="0">
                <a:ln>
                  <a:noFill/>
                </a:ln>
                <a:solidFill>
                  <a:srgbClr val="2E2E38"/>
                </a:solidFill>
                <a:effectLst/>
                <a:uLnTx/>
                <a:uFillTx/>
              </a:rPr>
              <a:t> </a:t>
            </a: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2" name="Rectangle 41">
            <a:extLst>
              <a:ext uri="{FF2B5EF4-FFF2-40B4-BE49-F238E27FC236}">
                <a16:creationId xmlns:a16="http://schemas.microsoft.com/office/drawing/2014/main" id="{087058C6-D1B1-4A21-B5B1-35695F36A705}"/>
              </a:ext>
            </a:extLst>
          </p:cNvPr>
          <p:cNvSpPr/>
          <p:nvPr/>
        </p:nvSpPr>
        <p:spPr>
          <a:xfrm>
            <a:off x="609919" y="914203"/>
            <a:ext cx="10973710"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25" name="Rectangle 24">
            <a:extLst>
              <a:ext uri="{FF2B5EF4-FFF2-40B4-BE49-F238E27FC236}">
                <a16:creationId xmlns:a16="http://schemas.microsoft.com/office/drawing/2014/main" id="{0FD29ADC-D1D9-4E4C-B4B8-B4CF91C8EEC8}"/>
              </a:ext>
            </a:extLst>
          </p:cNvPr>
          <p:cNvSpPr/>
          <p:nvPr/>
        </p:nvSpPr>
        <p:spPr>
          <a:xfrm>
            <a:off x="609918" y="2379193"/>
            <a:ext cx="10973709"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32" name="Freeform 38">
            <a:extLst>
              <a:ext uri="{FF2B5EF4-FFF2-40B4-BE49-F238E27FC236}">
                <a16:creationId xmlns:a16="http://schemas.microsoft.com/office/drawing/2014/main" id="{20E731E8-A4B0-436D-8CC4-83FEE48E0C71}"/>
              </a:ext>
            </a:extLst>
          </p:cNvPr>
          <p:cNvSpPr>
            <a:spLocks noChangeAspect="1" noEditPoints="1"/>
          </p:cNvSpPr>
          <p:nvPr/>
        </p:nvSpPr>
        <p:spPr bwMode="auto">
          <a:xfrm>
            <a:off x="960241" y="1474643"/>
            <a:ext cx="327418" cy="447715"/>
          </a:xfrm>
          <a:custGeom>
            <a:avLst/>
            <a:gdLst>
              <a:gd name="T0" fmla="*/ 2147483647 w 3704"/>
              <a:gd name="T1" fmla="*/ 2147483647 h 4763"/>
              <a:gd name="T2" fmla="*/ 2147483647 w 3704"/>
              <a:gd name="T3" fmla="*/ 2147483647 h 4763"/>
              <a:gd name="T4" fmla="*/ 2147483647 w 3704"/>
              <a:gd name="T5" fmla="*/ 2147483647 h 4763"/>
              <a:gd name="T6" fmla="*/ 2147483647 w 3704"/>
              <a:gd name="T7" fmla="*/ 2147483647 h 4763"/>
              <a:gd name="T8" fmla="*/ 2147483647 w 3704"/>
              <a:gd name="T9" fmla="*/ 2147483647 h 4763"/>
              <a:gd name="T10" fmla="*/ 2147483647 w 3704"/>
              <a:gd name="T11" fmla="*/ 2147483647 h 4763"/>
              <a:gd name="T12" fmla="*/ 2147483647 w 3704"/>
              <a:gd name="T13" fmla="*/ 2147483647 h 4763"/>
              <a:gd name="T14" fmla="*/ 2147483647 w 3704"/>
              <a:gd name="T15" fmla="*/ 2147483647 h 4763"/>
              <a:gd name="T16" fmla="*/ 2147483647 w 3704"/>
              <a:gd name="T17" fmla="*/ 2147483647 h 4763"/>
              <a:gd name="T18" fmla="*/ 2147483647 w 3704"/>
              <a:gd name="T19" fmla="*/ 2147483647 h 4763"/>
              <a:gd name="T20" fmla="*/ 2147483647 w 3704"/>
              <a:gd name="T21" fmla="*/ 2147483647 h 4763"/>
              <a:gd name="T22" fmla="*/ 2147483647 w 3704"/>
              <a:gd name="T23" fmla="*/ 2147483647 h 4763"/>
              <a:gd name="T24" fmla="*/ 2147483647 w 3704"/>
              <a:gd name="T25" fmla="*/ 2147483647 h 4763"/>
              <a:gd name="T26" fmla="*/ 2147483647 w 3704"/>
              <a:gd name="T27" fmla="*/ 2147483647 h 4763"/>
              <a:gd name="T28" fmla="*/ 2147483647 w 3704"/>
              <a:gd name="T29" fmla="*/ 2147483647 h 4763"/>
              <a:gd name="T30" fmla="*/ 2147483647 w 3704"/>
              <a:gd name="T31" fmla="*/ 2147483647 h 4763"/>
              <a:gd name="T32" fmla="*/ 2147483647 w 3704"/>
              <a:gd name="T33" fmla="*/ 2147483647 h 4763"/>
              <a:gd name="T34" fmla="*/ 2147483647 w 3704"/>
              <a:gd name="T35" fmla="*/ 2147483647 h 4763"/>
              <a:gd name="T36" fmla="*/ 2147483647 w 3704"/>
              <a:gd name="T37" fmla="*/ 2147483647 h 4763"/>
              <a:gd name="T38" fmla="*/ 2147483647 w 3704"/>
              <a:gd name="T39" fmla="*/ 2147483647 h 4763"/>
              <a:gd name="T40" fmla="*/ 2147483647 w 3704"/>
              <a:gd name="T41" fmla="*/ 2147483647 h 4763"/>
              <a:gd name="T42" fmla="*/ 2147483647 w 3704"/>
              <a:gd name="T43" fmla="*/ 2147483647 h 4763"/>
              <a:gd name="T44" fmla="*/ 2147483647 w 3704"/>
              <a:gd name="T45" fmla="*/ 2147483647 h 4763"/>
              <a:gd name="T46" fmla="*/ 2147483647 w 3704"/>
              <a:gd name="T47" fmla="*/ 2147483647 h 4763"/>
              <a:gd name="T48" fmla="*/ 2147483647 w 3704"/>
              <a:gd name="T49" fmla="*/ 2147483647 h 4763"/>
              <a:gd name="T50" fmla="*/ 2147483647 w 3704"/>
              <a:gd name="T51" fmla="*/ 2147483647 h 4763"/>
              <a:gd name="T52" fmla="*/ 0 w 3704"/>
              <a:gd name="T53" fmla="*/ 2147483647 h 4763"/>
              <a:gd name="T54" fmla="*/ 0 w 3704"/>
              <a:gd name="T55" fmla="*/ 2147483647 h 4763"/>
              <a:gd name="T56" fmla="*/ 2147483647 w 3704"/>
              <a:gd name="T57" fmla="*/ 2147483647 h 4763"/>
              <a:gd name="T58" fmla="*/ 2147483647 w 3704"/>
              <a:gd name="T59" fmla="*/ 2147483647 h 4763"/>
              <a:gd name="T60" fmla="*/ 2147483647 w 3704"/>
              <a:gd name="T61" fmla="*/ 2147483647 h 4763"/>
              <a:gd name="T62" fmla="*/ 2147483647 w 3704"/>
              <a:gd name="T63" fmla="*/ 2147483647 h 4763"/>
              <a:gd name="T64" fmla="*/ 2147483647 w 3704"/>
              <a:gd name="T65" fmla="*/ 2147483647 h 4763"/>
              <a:gd name="T66" fmla="*/ 2147483647 w 3704"/>
              <a:gd name="T67" fmla="*/ 2147483647 h 4763"/>
              <a:gd name="T68" fmla="*/ 2147483647 w 3704"/>
              <a:gd name="T69" fmla="*/ 2147483647 h 4763"/>
              <a:gd name="T70" fmla="*/ 2147483647 w 3704"/>
              <a:gd name="T71" fmla="*/ 2147483647 h 4763"/>
              <a:gd name="T72" fmla="*/ 2147483647 w 3704"/>
              <a:gd name="T73" fmla="*/ 2147483647 h 4763"/>
              <a:gd name="T74" fmla="*/ 2147483647 w 3704"/>
              <a:gd name="T75" fmla="*/ 2147483647 h 4763"/>
              <a:gd name="T76" fmla="*/ 2147483647 w 3704"/>
              <a:gd name="T77" fmla="*/ 2147483647 h 4763"/>
              <a:gd name="T78" fmla="*/ 2147483647 w 3704"/>
              <a:gd name="T79" fmla="*/ 2147483647 h 4763"/>
              <a:gd name="T80" fmla="*/ 2147483647 w 3704"/>
              <a:gd name="T81" fmla="*/ 2147483647 h 4763"/>
              <a:gd name="T82" fmla="*/ 2147483647 w 3704"/>
              <a:gd name="T83" fmla="*/ 2147483647 h 4763"/>
              <a:gd name="T84" fmla="*/ 2147483647 w 3704"/>
              <a:gd name="T85" fmla="*/ 2147483647 h 4763"/>
              <a:gd name="T86" fmla="*/ 2147483647 w 3704"/>
              <a:gd name="T87" fmla="*/ 2147483647 h 4763"/>
              <a:gd name="T88" fmla="*/ 2147483647 w 3704"/>
              <a:gd name="T89" fmla="*/ 2147483647 h 4763"/>
              <a:gd name="T90" fmla="*/ 2147483647 w 3704"/>
              <a:gd name="T91" fmla="*/ 2147483647 h 4763"/>
              <a:gd name="T92" fmla="*/ 2147483647 w 3704"/>
              <a:gd name="T93" fmla="*/ 2147483647 h 4763"/>
              <a:gd name="T94" fmla="*/ 2147483647 w 3704"/>
              <a:gd name="T95" fmla="*/ 2147483647 h 4763"/>
              <a:gd name="T96" fmla="*/ 2147483647 w 3704"/>
              <a:gd name="T97" fmla="*/ 2147483647 h 4763"/>
              <a:gd name="T98" fmla="*/ 2147483647 w 3704"/>
              <a:gd name="T99" fmla="*/ 2147483647 h 4763"/>
              <a:gd name="T100" fmla="*/ 2147483647 w 3704"/>
              <a:gd name="T101" fmla="*/ 0 h 4763"/>
              <a:gd name="T102" fmla="*/ 2147483647 w 3704"/>
              <a:gd name="T103" fmla="*/ 0 h 4763"/>
              <a:gd name="T104" fmla="*/ 2147483647 w 3704"/>
              <a:gd name="T105" fmla="*/ 2147483647 h 4763"/>
              <a:gd name="T106" fmla="*/ 2147483647 w 3704"/>
              <a:gd name="T107" fmla="*/ 2147483647 h 4763"/>
              <a:gd name="T108" fmla="*/ 2147483647 w 3704"/>
              <a:gd name="T109" fmla="*/ 2147483647 h 4763"/>
              <a:gd name="T110" fmla="*/ 2147483647 w 3704"/>
              <a:gd name="T111" fmla="*/ 2147483647 h 4763"/>
              <a:gd name="T112" fmla="*/ 2147483647 w 3704"/>
              <a:gd name="T113" fmla="*/ 2147483647 h 4763"/>
              <a:gd name="T114" fmla="*/ 2147483647 w 3704"/>
              <a:gd name="T115" fmla="*/ 2147483647 h 4763"/>
              <a:gd name="T116" fmla="*/ 2147483647 w 3704"/>
              <a:gd name="T117" fmla="*/ 2147483647 h 4763"/>
              <a:gd name="T118" fmla="*/ 2147483647 w 3704"/>
              <a:gd name="T119" fmla="*/ 2147483647 h 47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04"/>
              <a:gd name="T181" fmla="*/ 0 h 4763"/>
              <a:gd name="T182" fmla="*/ 3704 w 3704"/>
              <a:gd name="T183" fmla="*/ 4763 h 47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04" h="4763">
                <a:moveTo>
                  <a:pt x="577" y="554"/>
                </a:moveTo>
                <a:lnTo>
                  <a:pt x="577" y="337"/>
                </a:lnTo>
                <a:lnTo>
                  <a:pt x="3327" y="337"/>
                </a:lnTo>
                <a:lnTo>
                  <a:pt x="3327" y="4213"/>
                </a:lnTo>
                <a:lnTo>
                  <a:pt x="3074" y="4213"/>
                </a:lnTo>
                <a:lnTo>
                  <a:pt x="3074" y="4115"/>
                </a:lnTo>
                <a:lnTo>
                  <a:pt x="3229" y="4115"/>
                </a:lnTo>
                <a:lnTo>
                  <a:pt x="3229" y="435"/>
                </a:lnTo>
                <a:lnTo>
                  <a:pt x="675" y="435"/>
                </a:lnTo>
                <a:lnTo>
                  <a:pt x="675" y="554"/>
                </a:lnTo>
                <a:lnTo>
                  <a:pt x="577" y="554"/>
                </a:lnTo>
                <a:close/>
                <a:moveTo>
                  <a:pt x="528" y="3793"/>
                </a:moveTo>
                <a:lnTo>
                  <a:pt x="2020" y="3793"/>
                </a:lnTo>
                <a:lnTo>
                  <a:pt x="2020" y="3890"/>
                </a:lnTo>
                <a:lnTo>
                  <a:pt x="528" y="3890"/>
                </a:lnTo>
                <a:lnTo>
                  <a:pt x="528" y="3793"/>
                </a:lnTo>
                <a:close/>
                <a:moveTo>
                  <a:pt x="2685" y="1426"/>
                </a:moveTo>
                <a:lnTo>
                  <a:pt x="2198" y="945"/>
                </a:lnTo>
                <a:lnTo>
                  <a:pt x="2198" y="1426"/>
                </a:lnTo>
                <a:lnTo>
                  <a:pt x="2685" y="1426"/>
                </a:lnTo>
                <a:close/>
                <a:moveTo>
                  <a:pt x="195" y="849"/>
                </a:moveTo>
                <a:lnTo>
                  <a:pt x="195" y="4568"/>
                </a:lnTo>
                <a:lnTo>
                  <a:pt x="2768" y="4568"/>
                </a:lnTo>
                <a:lnTo>
                  <a:pt x="2769" y="1718"/>
                </a:lnTo>
                <a:lnTo>
                  <a:pt x="2964" y="1718"/>
                </a:lnTo>
                <a:lnTo>
                  <a:pt x="2962" y="4763"/>
                </a:lnTo>
                <a:lnTo>
                  <a:pt x="0" y="4763"/>
                </a:lnTo>
                <a:lnTo>
                  <a:pt x="0" y="654"/>
                </a:lnTo>
                <a:lnTo>
                  <a:pt x="2190" y="654"/>
                </a:lnTo>
                <a:lnTo>
                  <a:pt x="2965" y="1428"/>
                </a:lnTo>
                <a:lnTo>
                  <a:pt x="2964" y="1621"/>
                </a:lnTo>
                <a:lnTo>
                  <a:pt x="2003" y="1621"/>
                </a:lnTo>
                <a:lnTo>
                  <a:pt x="2003" y="849"/>
                </a:lnTo>
                <a:lnTo>
                  <a:pt x="195" y="849"/>
                </a:lnTo>
                <a:close/>
                <a:moveTo>
                  <a:pt x="528" y="2209"/>
                </a:moveTo>
                <a:lnTo>
                  <a:pt x="2434" y="2209"/>
                </a:lnTo>
                <a:lnTo>
                  <a:pt x="2434" y="2306"/>
                </a:lnTo>
                <a:lnTo>
                  <a:pt x="528" y="2306"/>
                </a:lnTo>
                <a:lnTo>
                  <a:pt x="528" y="2209"/>
                </a:lnTo>
                <a:close/>
                <a:moveTo>
                  <a:pt x="528" y="2737"/>
                </a:moveTo>
                <a:lnTo>
                  <a:pt x="2434" y="2737"/>
                </a:lnTo>
                <a:lnTo>
                  <a:pt x="2434" y="2834"/>
                </a:lnTo>
                <a:lnTo>
                  <a:pt x="528" y="2834"/>
                </a:lnTo>
                <a:lnTo>
                  <a:pt x="528" y="2737"/>
                </a:lnTo>
                <a:close/>
                <a:moveTo>
                  <a:pt x="528" y="3265"/>
                </a:moveTo>
                <a:lnTo>
                  <a:pt x="2434" y="3265"/>
                </a:lnTo>
                <a:lnTo>
                  <a:pt x="2434" y="3363"/>
                </a:lnTo>
                <a:lnTo>
                  <a:pt x="528" y="3363"/>
                </a:lnTo>
                <a:lnTo>
                  <a:pt x="528" y="3265"/>
                </a:lnTo>
                <a:close/>
                <a:moveTo>
                  <a:pt x="964" y="218"/>
                </a:moveTo>
                <a:lnTo>
                  <a:pt x="964" y="0"/>
                </a:lnTo>
                <a:lnTo>
                  <a:pt x="3704" y="0"/>
                </a:lnTo>
                <a:lnTo>
                  <a:pt x="3704" y="3896"/>
                </a:lnTo>
                <a:lnTo>
                  <a:pt x="3452" y="3896"/>
                </a:lnTo>
                <a:lnTo>
                  <a:pt x="3452" y="3799"/>
                </a:lnTo>
                <a:lnTo>
                  <a:pt x="3607" y="3799"/>
                </a:lnTo>
                <a:lnTo>
                  <a:pt x="3607" y="97"/>
                </a:lnTo>
                <a:lnTo>
                  <a:pt x="1062" y="97"/>
                </a:lnTo>
                <a:lnTo>
                  <a:pt x="1062" y="218"/>
                </a:lnTo>
                <a:lnTo>
                  <a:pt x="964" y="21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38" name="Freeform 55">
            <a:extLst>
              <a:ext uri="{FF2B5EF4-FFF2-40B4-BE49-F238E27FC236}">
                <a16:creationId xmlns:a16="http://schemas.microsoft.com/office/drawing/2014/main" id="{FFF71BD3-550E-4BC1-8CAD-BEA336292BBA}"/>
              </a:ext>
            </a:extLst>
          </p:cNvPr>
          <p:cNvSpPr>
            <a:spLocks noChangeAspect="1" noEditPoints="1"/>
          </p:cNvSpPr>
          <p:nvPr/>
        </p:nvSpPr>
        <p:spPr bwMode="auto">
          <a:xfrm>
            <a:off x="960247" y="3016417"/>
            <a:ext cx="346250" cy="340769"/>
          </a:xfrm>
          <a:custGeom>
            <a:avLst/>
            <a:gdLst>
              <a:gd name="T0" fmla="*/ 2147483647 w 5132"/>
              <a:gd name="T1" fmla="*/ 2147483647 h 4763"/>
              <a:gd name="T2" fmla="*/ 2147483647 w 5132"/>
              <a:gd name="T3" fmla="*/ 2147483647 h 4763"/>
              <a:gd name="T4" fmla="*/ 2147483647 w 5132"/>
              <a:gd name="T5" fmla="*/ 2147483647 h 4763"/>
              <a:gd name="T6" fmla="*/ 2147483647 w 5132"/>
              <a:gd name="T7" fmla="*/ 2147483647 h 4763"/>
              <a:gd name="T8" fmla="*/ 2147483647 w 5132"/>
              <a:gd name="T9" fmla="*/ 2147483647 h 4763"/>
              <a:gd name="T10" fmla="*/ 2147483647 w 5132"/>
              <a:gd name="T11" fmla="*/ 2147483647 h 4763"/>
              <a:gd name="T12" fmla="*/ 2147483647 w 5132"/>
              <a:gd name="T13" fmla="*/ 2147483647 h 4763"/>
              <a:gd name="T14" fmla="*/ 2147483647 w 5132"/>
              <a:gd name="T15" fmla="*/ 2147483647 h 4763"/>
              <a:gd name="T16" fmla="*/ 2147483647 w 5132"/>
              <a:gd name="T17" fmla="*/ 2147483647 h 4763"/>
              <a:gd name="T18" fmla="*/ 2147483647 w 5132"/>
              <a:gd name="T19" fmla="*/ 2147483647 h 4763"/>
              <a:gd name="T20" fmla="*/ 2147483647 w 5132"/>
              <a:gd name="T21" fmla="*/ 2147483647 h 4763"/>
              <a:gd name="T22" fmla="*/ 2147483647 w 5132"/>
              <a:gd name="T23" fmla="*/ 2147483647 h 4763"/>
              <a:gd name="T24" fmla="*/ 2147483647 w 5132"/>
              <a:gd name="T25" fmla="*/ 2147483647 h 4763"/>
              <a:gd name="T26" fmla="*/ 2147483647 w 5132"/>
              <a:gd name="T27" fmla="*/ 2147483647 h 4763"/>
              <a:gd name="T28" fmla="*/ 2147483647 w 5132"/>
              <a:gd name="T29" fmla="*/ 2147483647 h 4763"/>
              <a:gd name="T30" fmla="*/ 2147483647 w 5132"/>
              <a:gd name="T31" fmla="*/ 2147483647 h 4763"/>
              <a:gd name="T32" fmla="*/ 2147483647 w 5132"/>
              <a:gd name="T33" fmla="*/ 2147483647 h 4763"/>
              <a:gd name="T34" fmla="*/ 2147483647 w 5132"/>
              <a:gd name="T35" fmla="*/ 2147483647 h 4763"/>
              <a:gd name="T36" fmla="*/ 2147483647 w 5132"/>
              <a:gd name="T37" fmla="*/ 2147483647 h 4763"/>
              <a:gd name="T38" fmla="*/ 2147483647 w 5132"/>
              <a:gd name="T39" fmla="*/ 2147483647 h 4763"/>
              <a:gd name="T40" fmla="*/ 2147483647 w 5132"/>
              <a:gd name="T41" fmla="*/ 2147483647 h 4763"/>
              <a:gd name="T42" fmla="*/ 2147483647 w 5132"/>
              <a:gd name="T43" fmla="*/ 2147483647 h 4763"/>
              <a:gd name="T44" fmla="*/ 2147483647 w 5132"/>
              <a:gd name="T45" fmla="*/ 2147483647 h 4763"/>
              <a:gd name="T46" fmla="*/ 2147483647 w 5132"/>
              <a:gd name="T47" fmla="*/ 2147483647 h 4763"/>
              <a:gd name="T48" fmla="*/ 2147483647 w 5132"/>
              <a:gd name="T49" fmla="*/ 2147483647 h 4763"/>
              <a:gd name="T50" fmla="*/ 2147483647 w 5132"/>
              <a:gd name="T51" fmla="*/ 2147483647 h 4763"/>
              <a:gd name="T52" fmla="*/ 2147483647 w 5132"/>
              <a:gd name="T53" fmla="*/ 2147483647 h 4763"/>
              <a:gd name="T54" fmla="*/ 2147483647 w 5132"/>
              <a:gd name="T55" fmla="*/ 2147483647 h 4763"/>
              <a:gd name="T56" fmla="*/ 2147483647 w 5132"/>
              <a:gd name="T57" fmla="*/ 2147483647 h 4763"/>
              <a:gd name="T58" fmla="*/ 2147483647 w 5132"/>
              <a:gd name="T59" fmla="*/ 2147483647 h 4763"/>
              <a:gd name="T60" fmla="*/ 2147483647 w 5132"/>
              <a:gd name="T61" fmla="*/ 2147483647 h 4763"/>
              <a:gd name="T62" fmla="*/ 2147483647 w 5132"/>
              <a:gd name="T63" fmla="*/ 2147483647 h 4763"/>
              <a:gd name="T64" fmla="*/ 2147483647 w 5132"/>
              <a:gd name="T65" fmla="*/ 2147483647 h 4763"/>
              <a:gd name="T66" fmla="*/ 2147483647 w 5132"/>
              <a:gd name="T67" fmla="*/ 2147483647 h 4763"/>
              <a:gd name="T68" fmla="*/ 2147483647 w 5132"/>
              <a:gd name="T69" fmla="*/ 2147483647 h 4763"/>
              <a:gd name="T70" fmla="*/ 2147483647 w 5132"/>
              <a:gd name="T71" fmla="*/ 2147483647 h 4763"/>
              <a:gd name="T72" fmla="*/ 2147483647 w 5132"/>
              <a:gd name="T73" fmla="*/ 2147483647 h 4763"/>
              <a:gd name="T74" fmla="*/ 2147483647 w 5132"/>
              <a:gd name="T75" fmla="*/ 2147483647 h 4763"/>
              <a:gd name="T76" fmla="*/ 2147483647 w 5132"/>
              <a:gd name="T77" fmla="*/ 2147483647 h 4763"/>
              <a:gd name="T78" fmla="*/ 2147483647 w 5132"/>
              <a:gd name="T79" fmla="*/ 2147483647 h 4763"/>
              <a:gd name="T80" fmla="*/ 2147483647 w 5132"/>
              <a:gd name="T81" fmla="*/ 2147483647 h 4763"/>
              <a:gd name="T82" fmla="*/ 2147483647 w 5132"/>
              <a:gd name="T83" fmla="*/ 2147483647 h 4763"/>
              <a:gd name="T84" fmla="*/ 2147483647 w 5132"/>
              <a:gd name="T85" fmla="*/ 2147483647 h 4763"/>
              <a:gd name="T86" fmla="*/ 2147483647 w 5132"/>
              <a:gd name="T87" fmla="*/ 2147483647 h 4763"/>
              <a:gd name="T88" fmla="*/ 2147483647 w 5132"/>
              <a:gd name="T89" fmla="*/ 2147483647 h 4763"/>
              <a:gd name="T90" fmla="*/ 2147483647 w 5132"/>
              <a:gd name="T91" fmla="*/ 2147483647 h 4763"/>
              <a:gd name="T92" fmla="*/ 2147483647 w 5132"/>
              <a:gd name="T93" fmla="*/ 2147483647 h 4763"/>
              <a:gd name="T94" fmla="*/ 2147483647 w 5132"/>
              <a:gd name="T95" fmla="*/ 2147483647 h 4763"/>
              <a:gd name="T96" fmla="*/ 2147483647 w 5132"/>
              <a:gd name="T97" fmla="*/ 2147483647 h 4763"/>
              <a:gd name="T98" fmla="*/ 2147483647 w 5132"/>
              <a:gd name="T99" fmla="*/ 2147483647 h 4763"/>
              <a:gd name="T100" fmla="*/ 2147483647 w 5132"/>
              <a:gd name="T101" fmla="*/ 2147483647 h 4763"/>
              <a:gd name="T102" fmla="*/ 2147483647 w 5132"/>
              <a:gd name="T103" fmla="*/ 2147483647 h 4763"/>
              <a:gd name="T104" fmla="*/ 2147483647 w 5132"/>
              <a:gd name="T105" fmla="*/ 2147483647 h 4763"/>
              <a:gd name="T106" fmla="*/ 2147483647 w 5132"/>
              <a:gd name="T107" fmla="*/ 2147483647 h 4763"/>
              <a:gd name="T108" fmla="*/ 2147483647 w 5132"/>
              <a:gd name="T109" fmla="*/ 2147483647 h 4763"/>
              <a:gd name="T110" fmla="*/ 2147483647 w 5132"/>
              <a:gd name="T111" fmla="*/ 2147483647 h 4763"/>
              <a:gd name="T112" fmla="*/ 2147483647 w 5132"/>
              <a:gd name="T113" fmla="*/ 2147483647 h 4763"/>
              <a:gd name="T114" fmla="*/ 2147483647 w 5132"/>
              <a:gd name="T115" fmla="*/ 2147483647 h 4763"/>
              <a:gd name="T116" fmla="*/ 2147483647 w 5132"/>
              <a:gd name="T117" fmla="*/ 2147483647 h 47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32"/>
              <a:gd name="T178" fmla="*/ 0 h 4763"/>
              <a:gd name="T179" fmla="*/ 5132 w 5132"/>
              <a:gd name="T180" fmla="*/ 4763 h 476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32" h="4763">
                <a:moveTo>
                  <a:pt x="3158" y="2388"/>
                </a:moveTo>
                <a:lnTo>
                  <a:pt x="3269" y="2500"/>
                </a:lnTo>
                <a:lnTo>
                  <a:pt x="3284" y="2494"/>
                </a:lnTo>
                <a:lnTo>
                  <a:pt x="3299" y="2489"/>
                </a:lnTo>
                <a:lnTo>
                  <a:pt x="3313" y="2485"/>
                </a:lnTo>
                <a:lnTo>
                  <a:pt x="3329" y="2481"/>
                </a:lnTo>
                <a:lnTo>
                  <a:pt x="3344" y="2479"/>
                </a:lnTo>
                <a:lnTo>
                  <a:pt x="3359" y="2479"/>
                </a:lnTo>
                <a:lnTo>
                  <a:pt x="3373" y="2479"/>
                </a:lnTo>
                <a:lnTo>
                  <a:pt x="3388" y="2480"/>
                </a:lnTo>
                <a:lnTo>
                  <a:pt x="3404" y="2483"/>
                </a:lnTo>
                <a:lnTo>
                  <a:pt x="3418" y="2486"/>
                </a:lnTo>
                <a:lnTo>
                  <a:pt x="3433" y="2491"/>
                </a:lnTo>
                <a:lnTo>
                  <a:pt x="3447" y="2498"/>
                </a:lnTo>
                <a:lnTo>
                  <a:pt x="3462" y="2505"/>
                </a:lnTo>
                <a:lnTo>
                  <a:pt x="3476" y="2516"/>
                </a:lnTo>
                <a:lnTo>
                  <a:pt x="3490" y="2527"/>
                </a:lnTo>
                <a:lnTo>
                  <a:pt x="3504" y="2540"/>
                </a:lnTo>
                <a:lnTo>
                  <a:pt x="4594" y="3630"/>
                </a:lnTo>
                <a:lnTo>
                  <a:pt x="4672" y="3554"/>
                </a:lnTo>
                <a:lnTo>
                  <a:pt x="5132" y="4014"/>
                </a:lnTo>
                <a:lnTo>
                  <a:pt x="4383" y="4763"/>
                </a:lnTo>
                <a:lnTo>
                  <a:pt x="3923" y="4303"/>
                </a:lnTo>
                <a:lnTo>
                  <a:pt x="4000" y="4225"/>
                </a:lnTo>
                <a:lnTo>
                  <a:pt x="2909" y="3135"/>
                </a:lnTo>
                <a:lnTo>
                  <a:pt x="2898" y="3122"/>
                </a:lnTo>
                <a:lnTo>
                  <a:pt x="2888" y="3109"/>
                </a:lnTo>
                <a:lnTo>
                  <a:pt x="2879" y="3095"/>
                </a:lnTo>
                <a:lnTo>
                  <a:pt x="2870" y="3081"/>
                </a:lnTo>
                <a:lnTo>
                  <a:pt x="2863" y="3067"/>
                </a:lnTo>
                <a:lnTo>
                  <a:pt x="2857" y="3052"/>
                </a:lnTo>
                <a:lnTo>
                  <a:pt x="2853" y="3037"/>
                </a:lnTo>
                <a:lnTo>
                  <a:pt x="2849" y="3020"/>
                </a:lnTo>
                <a:lnTo>
                  <a:pt x="2848" y="3005"/>
                </a:lnTo>
                <a:lnTo>
                  <a:pt x="2847" y="2988"/>
                </a:lnTo>
                <a:lnTo>
                  <a:pt x="2847" y="2973"/>
                </a:lnTo>
                <a:lnTo>
                  <a:pt x="2848" y="2957"/>
                </a:lnTo>
                <a:lnTo>
                  <a:pt x="2851" y="2941"/>
                </a:lnTo>
                <a:lnTo>
                  <a:pt x="2855" y="2926"/>
                </a:lnTo>
                <a:lnTo>
                  <a:pt x="2860" y="2911"/>
                </a:lnTo>
                <a:lnTo>
                  <a:pt x="2866" y="2896"/>
                </a:lnTo>
                <a:lnTo>
                  <a:pt x="2758" y="2789"/>
                </a:lnTo>
                <a:lnTo>
                  <a:pt x="2787" y="2769"/>
                </a:lnTo>
                <a:lnTo>
                  <a:pt x="2815" y="2747"/>
                </a:lnTo>
                <a:lnTo>
                  <a:pt x="2843" y="2725"/>
                </a:lnTo>
                <a:lnTo>
                  <a:pt x="2870" y="2704"/>
                </a:lnTo>
                <a:lnTo>
                  <a:pt x="2898" y="2680"/>
                </a:lnTo>
                <a:lnTo>
                  <a:pt x="2924" y="2657"/>
                </a:lnTo>
                <a:lnTo>
                  <a:pt x="2950" y="2631"/>
                </a:lnTo>
                <a:lnTo>
                  <a:pt x="2975" y="2607"/>
                </a:lnTo>
                <a:lnTo>
                  <a:pt x="3001" y="2580"/>
                </a:lnTo>
                <a:lnTo>
                  <a:pt x="3026" y="2555"/>
                </a:lnTo>
                <a:lnTo>
                  <a:pt x="3049" y="2528"/>
                </a:lnTo>
                <a:lnTo>
                  <a:pt x="3072" y="2500"/>
                </a:lnTo>
                <a:lnTo>
                  <a:pt x="3095" y="2474"/>
                </a:lnTo>
                <a:lnTo>
                  <a:pt x="3116" y="2446"/>
                </a:lnTo>
                <a:lnTo>
                  <a:pt x="3138" y="2418"/>
                </a:lnTo>
                <a:lnTo>
                  <a:pt x="3158" y="2388"/>
                </a:lnTo>
                <a:close/>
                <a:moveTo>
                  <a:pt x="4383" y="4476"/>
                </a:moveTo>
                <a:lnTo>
                  <a:pt x="4845" y="4014"/>
                </a:lnTo>
                <a:lnTo>
                  <a:pt x="4672" y="3841"/>
                </a:lnTo>
                <a:lnTo>
                  <a:pt x="4211" y="4303"/>
                </a:lnTo>
                <a:lnTo>
                  <a:pt x="4383" y="4476"/>
                </a:lnTo>
                <a:close/>
                <a:moveTo>
                  <a:pt x="4144" y="4082"/>
                </a:moveTo>
                <a:lnTo>
                  <a:pt x="4451" y="3775"/>
                </a:lnTo>
                <a:lnTo>
                  <a:pt x="3482" y="2805"/>
                </a:lnTo>
                <a:lnTo>
                  <a:pt x="3482" y="3421"/>
                </a:lnTo>
                <a:lnTo>
                  <a:pt x="4144" y="4082"/>
                </a:lnTo>
                <a:close/>
                <a:moveTo>
                  <a:pt x="2505" y="3995"/>
                </a:moveTo>
                <a:lnTo>
                  <a:pt x="1929" y="3924"/>
                </a:lnTo>
                <a:lnTo>
                  <a:pt x="1796" y="3315"/>
                </a:lnTo>
                <a:lnTo>
                  <a:pt x="838" y="3198"/>
                </a:lnTo>
                <a:lnTo>
                  <a:pt x="560" y="3756"/>
                </a:lnTo>
                <a:lnTo>
                  <a:pt x="0" y="3688"/>
                </a:lnTo>
                <a:lnTo>
                  <a:pt x="630" y="2498"/>
                </a:lnTo>
                <a:lnTo>
                  <a:pt x="655" y="2526"/>
                </a:lnTo>
                <a:lnTo>
                  <a:pt x="679" y="2552"/>
                </a:lnTo>
                <a:lnTo>
                  <a:pt x="704" y="2580"/>
                </a:lnTo>
                <a:lnTo>
                  <a:pt x="731" y="2607"/>
                </a:lnTo>
                <a:lnTo>
                  <a:pt x="770" y="2645"/>
                </a:lnTo>
                <a:lnTo>
                  <a:pt x="811" y="2681"/>
                </a:lnTo>
                <a:lnTo>
                  <a:pt x="852" y="2716"/>
                </a:lnTo>
                <a:lnTo>
                  <a:pt x="893" y="2749"/>
                </a:lnTo>
                <a:lnTo>
                  <a:pt x="937" y="2781"/>
                </a:lnTo>
                <a:lnTo>
                  <a:pt x="981" y="2811"/>
                </a:lnTo>
                <a:lnTo>
                  <a:pt x="1026" y="2840"/>
                </a:lnTo>
                <a:lnTo>
                  <a:pt x="1071" y="2866"/>
                </a:lnTo>
                <a:lnTo>
                  <a:pt x="1117" y="2892"/>
                </a:lnTo>
                <a:lnTo>
                  <a:pt x="1164" y="2915"/>
                </a:lnTo>
                <a:lnTo>
                  <a:pt x="1211" y="2936"/>
                </a:lnTo>
                <a:lnTo>
                  <a:pt x="1259" y="2957"/>
                </a:lnTo>
                <a:lnTo>
                  <a:pt x="1308" y="2976"/>
                </a:lnTo>
                <a:lnTo>
                  <a:pt x="1356" y="2992"/>
                </a:lnTo>
                <a:lnTo>
                  <a:pt x="1406" y="3008"/>
                </a:lnTo>
                <a:lnTo>
                  <a:pt x="1455" y="3022"/>
                </a:lnTo>
                <a:lnTo>
                  <a:pt x="1505" y="3033"/>
                </a:lnTo>
                <a:lnTo>
                  <a:pt x="1556" y="3043"/>
                </a:lnTo>
                <a:lnTo>
                  <a:pt x="1605" y="3052"/>
                </a:lnTo>
                <a:lnTo>
                  <a:pt x="1656" y="3060"/>
                </a:lnTo>
                <a:lnTo>
                  <a:pt x="1707" y="3065"/>
                </a:lnTo>
                <a:lnTo>
                  <a:pt x="1758" y="3069"/>
                </a:lnTo>
                <a:lnTo>
                  <a:pt x="1810" y="3071"/>
                </a:lnTo>
                <a:lnTo>
                  <a:pt x="1861" y="3071"/>
                </a:lnTo>
                <a:lnTo>
                  <a:pt x="1911" y="3071"/>
                </a:lnTo>
                <a:lnTo>
                  <a:pt x="1962" y="3067"/>
                </a:lnTo>
                <a:lnTo>
                  <a:pt x="2013" y="3063"/>
                </a:lnTo>
                <a:lnTo>
                  <a:pt x="2064" y="3057"/>
                </a:lnTo>
                <a:lnTo>
                  <a:pt x="2115" y="3049"/>
                </a:lnTo>
                <a:lnTo>
                  <a:pt x="2166" y="3041"/>
                </a:lnTo>
                <a:lnTo>
                  <a:pt x="2215" y="3030"/>
                </a:lnTo>
                <a:lnTo>
                  <a:pt x="2265" y="3018"/>
                </a:lnTo>
                <a:lnTo>
                  <a:pt x="2505" y="3995"/>
                </a:lnTo>
                <a:close/>
                <a:moveTo>
                  <a:pt x="1145" y="2551"/>
                </a:moveTo>
                <a:lnTo>
                  <a:pt x="1145" y="2551"/>
                </a:lnTo>
                <a:lnTo>
                  <a:pt x="1177" y="2572"/>
                </a:lnTo>
                <a:lnTo>
                  <a:pt x="1209" y="2591"/>
                </a:lnTo>
                <a:lnTo>
                  <a:pt x="1240" y="2608"/>
                </a:lnTo>
                <a:lnTo>
                  <a:pt x="1272" y="2625"/>
                </a:lnTo>
                <a:lnTo>
                  <a:pt x="1305" y="2641"/>
                </a:lnTo>
                <a:lnTo>
                  <a:pt x="1338" y="2657"/>
                </a:lnTo>
                <a:lnTo>
                  <a:pt x="1373" y="2671"/>
                </a:lnTo>
                <a:lnTo>
                  <a:pt x="1407" y="2685"/>
                </a:lnTo>
                <a:lnTo>
                  <a:pt x="1440" y="2696"/>
                </a:lnTo>
                <a:lnTo>
                  <a:pt x="1476" y="2708"/>
                </a:lnTo>
                <a:lnTo>
                  <a:pt x="1510" y="2718"/>
                </a:lnTo>
                <a:lnTo>
                  <a:pt x="1544" y="2727"/>
                </a:lnTo>
                <a:lnTo>
                  <a:pt x="1580" y="2736"/>
                </a:lnTo>
                <a:lnTo>
                  <a:pt x="1615" y="2742"/>
                </a:lnTo>
                <a:lnTo>
                  <a:pt x="1651" y="2748"/>
                </a:lnTo>
                <a:lnTo>
                  <a:pt x="1687" y="2753"/>
                </a:lnTo>
                <a:lnTo>
                  <a:pt x="1577" y="2261"/>
                </a:lnTo>
                <a:lnTo>
                  <a:pt x="1551" y="2137"/>
                </a:lnTo>
                <a:lnTo>
                  <a:pt x="1528" y="2019"/>
                </a:lnTo>
                <a:lnTo>
                  <a:pt x="1507" y="1912"/>
                </a:lnTo>
                <a:lnTo>
                  <a:pt x="1493" y="1823"/>
                </a:lnTo>
                <a:lnTo>
                  <a:pt x="1458" y="1907"/>
                </a:lnTo>
                <a:lnTo>
                  <a:pt x="1412" y="2005"/>
                </a:lnTo>
                <a:lnTo>
                  <a:pt x="1361" y="2114"/>
                </a:lnTo>
                <a:lnTo>
                  <a:pt x="1307" y="2227"/>
                </a:lnTo>
                <a:lnTo>
                  <a:pt x="1145" y="2551"/>
                </a:lnTo>
                <a:close/>
                <a:moveTo>
                  <a:pt x="948" y="578"/>
                </a:moveTo>
                <a:lnTo>
                  <a:pt x="948" y="578"/>
                </a:lnTo>
                <a:lnTo>
                  <a:pt x="913" y="615"/>
                </a:lnTo>
                <a:lnTo>
                  <a:pt x="879" y="652"/>
                </a:lnTo>
                <a:lnTo>
                  <a:pt x="848" y="692"/>
                </a:lnTo>
                <a:lnTo>
                  <a:pt x="818" y="730"/>
                </a:lnTo>
                <a:lnTo>
                  <a:pt x="791" y="770"/>
                </a:lnTo>
                <a:lnTo>
                  <a:pt x="764" y="811"/>
                </a:lnTo>
                <a:lnTo>
                  <a:pt x="740" y="853"/>
                </a:lnTo>
                <a:lnTo>
                  <a:pt x="716" y="895"/>
                </a:lnTo>
                <a:lnTo>
                  <a:pt x="695" y="938"/>
                </a:lnTo>
                <a:lnTo>
                  <a:pt x="675" y="983"/>
                </a:lnTo>
                <a:lnTo>
                  <a:pt x="657" y="1026"/>
                </a:lnTo>
                <a:lnTo>
                  <a:pt x="642" y="1072"/>
                </a:lnTo>
                <a:lnTo>
                  <a:pt x="627" y="1116"/>
                </a:lnTo>
                <a:lnTo>
                  <a:pt x="614" y="1162"/>
                </a:lnTo>
                <a:lnTo>
                  <a:pt x="604" y="1208"/>
                </a:lnTo>
                <a:lnTo>
                  <a:pt x="594" y="1255"/>
                </a:lnTo>
                <a:lnTo>
                  <a:pt x="586" y="1300"/>
                </a:lnTo>
                <a:lnTo>
                  <a:pt x="581" y="1347"/>
                </a:lnTo>
                <a:lnTo>
                  <a:pt x="576" y="1394"/>
                </a:lnTo>
                <a:lnTo>
                  <a:pt x="574" y="1441"/>
                </a:lnTo>
                <a:lnTo>
                  <a:pt x="573" y="1489"/>
                </a:lnTo>
                <a:lnTo>
                  <a:pt x="574" y="1536"/>
                </a:lnTo>
                <a:lnTo>
                  <a:pt x="577" y="1581"/>
                </a:lnTo>
                <a:lnTo>
                  <a:pt x="581" y="1628"/>
                </a:lnTo>
                <a:lnTo>
                  <a:pt x="587" y="1675"/>
                </a:lnTo>
                <a:lnTo>
                  <a:pt x="595" y="1722"/>
                </a:lnTo>
                <a:lnTo>
                  <a:pt x="605" y="1768"/>
                </a:lnTo>
                <a:lnTo>
                  <a:pt x="616" y="1814"/>
                </a:lnTo>
                <a:lnTo>
                  <a:pt x="629" y="1860"/>
                </a:lnTo>
                <a:lnTo>
                  <a:pt x="644" y="1904"/>
                </a:lnTo>
                <a:lnTo>
                  <a:pt x="661" y="1949"/>
                </a:lnTo>
                <a:lnTo>
                  <a:pt x="679" y="1993"/>
                </a:lnTo>
                <a:lnTo>
                  <a:pt x="1235" y="944"/>
                </a:lnTo>
                <a:lnTo>
                  <a:pt x="1980" y="1036"/>
                </a:lnTo>
                <a:lnTo>
                  <a:pt x="2377" y="2653"/>
                </a:lnTo>
                <a:lnTo>
                  <a:pt x="2429" y="2629"/>
                </a:lnTo>
                <a:lnTo>
                  <a:pt x="2480" y="2602"/>
                </a:lnTo>
                <a:lnTo>
                  <a:pt x="2529" y="2573"/>
                </a:lnTo>
                <a:lnTo>
                  <a:pt x="2577" y="2541"/>
                </a:lnTo>
                <a:lnTo>
                  <a:pt x="2624" y="2507"/>
                </a:lnTo>
                <a:lnTo>
                  <a:pt x="2670" y="2470"/>
                </a:lnTo>
                <a:lnTo>
                  <a:pt x="2715" y="2430"/>
                </a:lnTo>
                <a:lnTo>
                  <a:pt x="2759" y="2390"/>
                </a:lnTo>
                <a:lnTo>
                  <a:pt x="2782" y="2366"/>
                </a:lnTo>
                <a:lnTo>
                  <a:pt x="2804" y="2341"/>
                </a:lnTo>
                <a:lnTo>
                  <a:pt x="2825" y="2317"/>
                </a:lnTo>
                <a:lnTo>
                  <a:pt x="2847" y="2292"/>
                </a:lnTo>
                <a:lnTo>
                  <a:pt x="2867" y="2266"/>
                </a:lnTo>
                <a:lnTo>
                  <a:pt x="2886" y="2241"/>
                </a:lnTo>
                <a:lnTo>
                  <a:pt x="2905" y="2216"/>
                </a:lnTo>
                <a:lnTo>
                  <a:pt x="2923" y="2189"/>
                </a:lnTo>
                <a:lnTo>
                  <a:pt x="2940" y="2162"/>
                </a:lnTo>
                <a:lnTo>
                  <a:pt x="2956" y="2134"/>
                </a:lnTo>
                <a:lnTo>
                  <a:pt x="2973" y="2108"/>
                </a:lnTo>
                <a:lnTo>
                  <a:pt x="2987" y="2080"/>
                </a:lnTo>
                <a:lnTo>
                  <a:pt x="3002" y="2052"/>
                </a:lnTo>
                <a:lnTo>
                  <a:pt x="3015" y="2024"/>
                </a:lnTo>
                <a:lnTo>
                  <a:pt x="3027" y="1994"/>
                </a:lnTo>
                <a:lnTo>
                  <a:pt x="3040" y="1966"/>
                </a:lnTo>
                <a:lnTo>
                  <a:pt x="3062" y="1908"/>
                </a:lnTo>
                <a:lnTo>
                  <a:pt x="3081" y="1848"/>
                </a:lnTo>
                <a:lnTo>
                  <a:pt x="3097" y="1789"/>
                </a:lnTo>
                <a:lnTo>
                  <a:pt x="3110" y="1729"/>
                </a:lnTo>
                <a:lnTo>
                  <a:pt x="3120" y="1668"/>
                </a:lnTo>
                <a:lnTo>
                  <a:pt x="3128" y="1607"/>
                </a:lnTo>
                <a:lnTo>
                  <a:pt x="3132" y="1546"/>
                </a:lnTo>
                <a:lnTo>
                  <a:pt x="3134" y="1485"/>
                </a:lnTo>
                <a:lnTo>
                  <a:pt x="3132" y="1422"/>
                </a:lnTo>
                <a:lnTo>
                  <a:pt x="3128" y="1361"/>
                </a:lnTo>
                <a:lnTo>
                  <a:pt x="3120" y="1300"/>
                </a:lnTo>
                <a:lnTo>
                  <a:pt x="3110" y="1239"/>
                </a:lnTo>
                <a:lnTo>
                  <a:pt x="3097" y="1180"/>
                </a:lnTo>
                <a:lnTo>
                  <a:pt x="3081" y="1120"/>
                </a:lnTo>
                <a:lnTo>
                  <a:pt x="3062" y="1060"/>
                </a:lnTo>
                <a:lnTo>
                  <a:pt x="3040" y="1003"/>
                </a:lnTo>
                <a:lnTo>
                  <a:pt x="3027" y="974"/>
                </a:lnTo>
                <a:lnTo>
                  <a:pt x="3015" y="944"/>
                </a:lnTo>
                <a:lnTo>
                  <a:pt x="3002" y="916"/>
                </a:lnTo>
                <a:lnTo>
                  <a:pt x="2987" y="889"/>
                </a:lnTo>
                <a:lnTo>
                  <a:pt x="2973" y="861"/>
                </a:lnTo>
                <a:lnTo>
                  <a:pt x="2956" y="834"/>
                </a:lnTo>
                <a:lnTo>
                  <a:pt x="2940" y="806"/>
                </a:lnTo>
                <a:lnTo>
                  <a:pt x="2923" y="779"/>
                </a:lnTo>
                <a:lnTo>
                  <a:pt x="2904" y="754"/>
                </a:lnTo>
                <a:lnTo>
                  <a:pt x="2886" y="727"/>
                </a:lnTo>
                <a:lnTo>
                  <a:pt x="2867" y="702"/>
                </a:lnTo>
                <a:lnTo>
                  <a:pt x="2847" y="676"/>
                </a:lnTo>
                <a:lnTo>
                  <a:pt x="2825" y="651"/>
                </a:lnTo>
                <a:lnTo>
                  <a:pt x="2804" y="627"/>
                </a:lnTo>
                <a:lnTo>
                  <a:pt x="2782" y="603"/>
                </a:lnTo>
                <a:lnTo>
                  <a:pt x="2759" y="578"/>
                </a:lnTo>
                <a:lnTo>
                  <a:pt x="2735" y="555"/>
                </a:lnTo>
                <a:lnTo>
                  <a:pt x="2711" y="534"/>
                </a:lnTo>
                <a:lnTo>
                  <a:pt x="2687" y="512"/>
                </a:lnTo>
                <a:lnTo>
                  <a:pt x="2661" y="491"/>
                </a:lnTo>
                <a:lnTo>
                  <a:pt x="2636" y="470"/>
                </a:lnTo>
                <a:lnTo>
                  <a:pt x="2610" y="451"/>
                </a:lnTo>
                <a:lnTo>
                  <a:pt x="2584" y="432"/>
                </a:lnTo>
                <a:lnTo>
                  <a:pt x="2557" y="414"/>
                </a:lnTo>
                <a:lnTo>
                  <a:pt x="2530" y="398"/>
                </a:lnTo>
                <a:lnTo>
                  <a:pt x="2504" y="381"/>
                </a:lnTo>
                <a:lnTo>
                  <a:pt x="2477" y="365"/>
                </a:lnTo>
                <a:lnTo>
                  <a:pt x="2449" y="351"/>
                </a:lnTo>
                <a:lnTo>
                  <a:pt x="2421" y="336"/>
                </a:lnTo>
                <a:lnTo>
                  <a:pt x="2392" y="323"/>
                </a:lnTo>
                <a:lnTo>
                  <a:pt x="2364" y="310"/>
                </a:lnTo>
                <a:lnTo>
                  <a:pt x="2335" y="297"/>
                </a:lnTo>
                <a:lnTo>
                  <a:pt x="2276" y="276"/>
                </a:lnTo>
                <a:lnTo>
                  <a:pt x="2218" y="257"/>
                </a:lnTo>
                <a:lnTo>
                  <a:pt x="2158" y="240"/>
                </a:lnTo>
                <a:lnTo>
                  <a:pt x="2098" y="228"/>
                </a:lnTo>
                <a:lnTo>
                  <a:pt x="2037" y="217"/>
                </a:lnTo>
                <a:lnTo>
                  <a:pt x="1976" y="210"/>
                </a:lnTo>
                <a:lnTo>
                  <a:pt x="1915" y="205"/>
                </a:lnTo>
                <a:lnTo>
                  <a:pt x="1853" y="203"/>
                </a:lnTo>
                <a:lnTo>
                  <a:pt x="1792" y="205"/>
                </a:lnTo>
                <a:lnTo>
                  <a:pt x="1731" y="210"/>
                </a:lnTo>
                <a:lnTo>
                  <a:pt x="1670" y="217"/>
                </a:lnTo>
                <a:lnTo>
                  <a:pt x="1609" y="228"/>
                </a:lnTo>
                <a:lnTo>
                  <a:pt x="1548" y="240"/>
                </a:lnTo>
                <a:lnTo>
                  <a:pt x="1488" y="257"/>
                </a:lnTo>
                <a:lnTo>
                  <a:pt x="1430" y="276"/>
                </a:lnTo>
                <a:lnTo>
                  <a:pt x="1371" y="297"/>
                </a:lnTo>
                <a:lnTo>
                  <a:pt x="1343" y="310"/>
                </a:lnTo>
                <a:lnTo>
                  <a:pt x="1314" y="323"/>
                </a:lnTo>
                <a:lnTo>
                  <a:pt x="1286" y="336"/>
                </a:lnTo>
                <a:lnTo>
                  <a:pt x="1258" y="351"/>
                </a:lnTo>
                <a:lnTo>
                  <a:pt x="1230" y="365"/>
                </a:lnTo>
                <a:lnTo>
                  <a:pt x="1202" y="381"/>
                </a:lnTo>
                <a:lnTo>
                  <a:pt x="1176" y="398"/>
                </a:lnTo>
                <a:lnTo>
                  <a:pt x="1149" y="414"/>
                </a:lnTo>
                <a:lnTo>
                  <a:pt x="1122" y="432"/>
                </a:lnTo>
                <a:lnTo>
                  <a:pt x="1097" y="451"/>
                </a:lnTo>
                <a:lnTo>
                  <a:pt x="1070" y="470"/>
                </a:lnTo>
                <a:lnTo>
                  <a:pt x="1045" y="491"/>
                </a:lnTo>
                <a:lnTo>
                  <a:pt x="1021" y="512"/>
                </a:lnTo>
                <a:lnTo>
                  <a:pt x="996" y="534"/>
                </a:lnTo>
                <a:lnTo>
                  <a:pt x="972" y="555"/>
                </a:lnTo>
                <a:lnTo>
                  <a:pt x="948" y="578"/>
                </a:lnTo>
                <a:close/>
                <a:moveTo>
                  <a:pt x="804" y="435"/>
                </a:moveTo>
                <a:lnTo>
                  <a:pt x="804" y="435"/>
                </a:lnTo>
                <a:lnTo>
                  <a:pt x="831" y="408"/>
                </a:lnTo>
                <a:lnTo>
                  <a:pt x="859" y="383"/>
                </a:lnTo>
                <a:lnTo>
                  <a:pt x="888" y="357"/>
                </a:lnTo>
                <a:lnTo>
                  <a:pt x="916" y="333"/>
                </a:lnTo>
                <a:lnTo>
                  <a:pt x="947" y="310"/>
                </a:lnTo>
                <a:lnTo>
                  <a:pt x="976" y="287"/>
                </a:lnTo>
                <a:lnTo>
                  <a:pt x="1007" y="266"/>
                </a:lnTo>
                <a:lnTo>
                  <a:pt x="1037" y="245"/>
                </a:lnTo>
                <a:lnTo>
                  <a:pt x="1068" y="225"/>
                </a:lnTo>
                <a:lnTo>
                  <a:pt x="1099" y="206"/>
                </a:lnTo>
                <a:lnTo>
                  <a:pt x="1131" y="188"/>
                </a:lnTo>
                <a:lnTo>
                  <a:pt x="1163" y="170"/>
                </a:lnTo>
                <a:lnTo>
                  <a:pt x="1196" y="154"/>
                </a:lnTo>
                <a:lnTo>
                  <a:pt x="1229" y="137"/>
                </a:lnTo>
                <a:lnTo>
                  <a:pt x="1262" y="123"/>
                </a:lnTo>
                <a:lnTo>
                  <a:pt x="1295" y="109"/>
                </a:lnTo>
                <a:lnTo>
                  <a:pt x="1328" y="95"/>
                </a:lnTo>
                <a:lnTo>
                  <a:pt x="1362" y="84"/>
                </a:lnTo>
                <a:lnTo>
                  <a:pt x="1397" y="72"/>
                </a:lnTo>
                <a:lnTo>
                  <a:pt x="1431" y="61"/>
                </a:lnTo>
                <a:lnTo>
                  <a:pt x="1465" y="52"/>
                </a:lnTo>
                <a:lnTo>
                  <a:pt x="1500" y="43"/>
                </a:lnTo>
                <a:lnTo>
                  <a:pt x="1535" y="34"/>
                </a:lnTo>
                <a:lnTo>
                  <a:pt x="1570" y="28"/>
                </a:lnTo>
                <a:lnTo>
                  <a:pt x="1605" y="22"/>
                </a:lnTo>
                <a:lnTo>
                  <a:pt x="1641" y="15"/>
                </a:lnTo>
                <a:lnTo>
                  <a:pt x="1675" y="11"/>
                </a:lnTo>
                <a:lnTo>
                  <a:pt x="1711" y="8"/>
                </a:lnTo>
                <a:lnTo>
                  <a:pt x="1746" y="4"/>
                </a:lnTo>
                <a:lnTo>
                  <a:pt x="1782" y="3"/>
                </a:lnTo>
                <a:lnTo>
                  <a:pt x="1817" y="1"/>
                </a:lnTo>
                <a:lnTo>
                  <a:pt x="1853" y="0"/>
                </a:lnTo>
                <a:lnTo>
                  <a:pt x="1889" y="1"/>
                </a:lnTo>
                <a:lnTo>
                  <a:pt x="1924" y="3"/>
                </a:lnTo>
                <a:lnTo>
                  <a:pt x="1960" y="4"/>
                </a:lnTo>
                <a:lnTo>
                  <a:pt x="1995" y="8"/>
                </a:lnTo>
                <a:lnTo>
                  <a:pt x="2031" y="11"/>
                </a:lnTo>
                <a:lnTo>
                  <a:pt x="2067" y="15"/>
                </a:lnTo>
                <a:lnTo>
                  <a:pt x="2102" y="22"/>
                </a:lnTo>
                <a:lnTo>
                  <a:pt x="2136" y="28"/>
                </a:lnTo>
                <a:lnTo>
                  <a:pt x="2172" y="34"/>
                </a:lnTo>
                <a:lnTo>
                  <a:pt x="2206" y="43"/>
                </a:lnTo>
                <a:lnTo>
                  <a:pt x="2241" y="52"/>
                </a:lnTo>
                <a:lnTo>
                  <a:pt x="2276" y="61"/>
                </a:lnTo>
                <a:lnTo>
                  <a:pt x="2311" y="72"/>
                </a:lnTo>
                <a:lnTo>
                  <a:pt x="2344" y="84"/>
                </a:lnTo>
                <a:lnTo>
                  <a:pt x="2378" y="95"/>
                </a:lnTo>
                <a:lnTo>
                  <a:pt x="2411" y="109"/>
                </a:lnTo>
                <a:lnTo>
                  <a:pt x="2445" y="123"/>
                </a:lnTo>
                <a:lnTo>
                  <a:pt x="2478" y="137"/>
                </a:lnTo>
                <a:lnTo>
                  <a:pt x="2511" y="154"/>
                </a:lnTo>
                <a:lnTo>
                  <a:pt x="2543" y="170"/>
                </a:lnTo>
                <a:lnTo>
                  <a:pt x="2575" y="188"/>
                </a:lnTo>
                <a:lnTo>
                  <a:pt x="2607" y="206"/>
                </a:lnTo>
                <a:lnTo>
                  <a:pt x="2638" y="225"/>
                </a:lnTo>
                <a:lnTo>
                  <a:pt x="2670" y="245"/>
                </a:lnTo>
                <a:lnTo>
                  <a:pt x="2701" y="266"/>
                </a:lnTo>
                <a:lnTo>
                  <a:pt x="2730" y="287"/>
                </a:lnTo>
                <a:lnTo>
                  <a:pt x="2760" y="310"/>
                </a:lnTo>
                <a:lnTo>
                  <a:pt x="2790" y="333"/>
                </a:lnTo>
                <a:lnTo>
                  <a:pt x="2819" y="357"/>
                </a:lnTo>
                <a:lnTo>
                  <a:pt x="2847" y="383"/>
                </a:lnTo>
                <a:lnTo>
                  <a:pt x="2875" y="408"/>
                </a:lnTo>
                <a:lnTo>
                  <a:pt x="2903" y="435"/>
                </a:lnTo>
                <a:lnTo>
                  <a:pt x="2929" y="463"/>
                </a:lnTo>
                <a:lnTo>
                  <a:pt x="2955" y="491"/>
                </a:lnTo>
                <a:lnTo>
                  <a:pt x="2980" y="519"/>
                </a:lnTo>
                <a:lnTo>
                  <a:pt x="3004" y="548"/>
                </a:lnTo>
                <a:lnTo>
                  <a:pt x="3027" y="577"/>
                </a:lnTo>
                <a:lnTo>
                  <a:pt x="3050" y="606"/>
                </a:lnTo>
                <a:lnTo>
                  <a:pt x="3072" y="637"/>
                </a:lnTo>
                <a:lnTo>
                  <a:pt x="3092" y="667"/>
                </a:lnTo>
                <a:lnTo>
                  <a:pt x="3112" y="699"/>
                </a:lnTo>
                <a:lnTo>
                  <a:pt x="3132" y="730"/>
                </a:lnTo>
                <a:lnTo>
                  <a:pt x="3149" y="761"/>
                </a:lnTo>
                <a:lnTo>
                  <a:pt x="3167" y="794"/>
                </a:lnTo>
                <a:lnTo>
                  <a:pt x="3184" y="826"/>
                </a:lnTo>
                <a:lnTo>
                  <a:pt x="3199" y="859"/>
                </a:lnTo>
                <a:lnTo>
                  <a:pt x="3214" y="892"/>
                </a:lnTo>
                <a:lnTo>
                  <a:pt x="3228" y="925"/>
                </a:lnTo>
                <a:lnTo>
                  <a:pt x="3241" y="960"/>
                </a:lnTo>
                <a:lnTo>
                  <a:pt x="3254" y="993"/>
                </a:lnTo>
                <a:lnTo>
                  <a:pt x="3265" y="1027"/>
                </a:lnTo>
                <a:lnTo>
                  <a:pt x="3275" y="1061"/>
                </a:lnTo>
                <a:lnTo>
                  <a:pt x="3285" y="1096"/>
                </a:lnTo>
                <a:lnTo>
                  <a:pt x="3294" y="1131"/>
                </a:lnTo>
                <a:lnTo>
                  <a:pt x="3303" y="1166"/>
                </a:lnTo>
                <a:lnTo>
                  <a:pt x="3309" y="1201"/>
                </a:lnTo>
                <a:lnTo>
                  <a:pt x="3316" y="1236"/>
                </a:lnTo>
                <a:lnTo>
                  <a:pt x="3322" y="1271"/>
                </a:lnTo>
                <a:lnTo>
                  <a:pt x="3326" y="1307"/>
                </a:lnTo>
                <a:lnTo>
                  <a:pt x="3330" y="1342"/>
                </a:lnTo>
                <a:lnTo>
                  <a:pt x="3334" y="1378"/>
                </a:lnTo>
                <a:lnTo>
                  <a:pt x="3335" y="1414"/>
                </a:lnTo>
                <a:lnTo>
                  <a:pt x="3336" y="1449"/>
                </a:lnTo>
                <a:lnTo>
                  <a:pt x="3337" y="1485"/>
                </a:lnTo>
                <a:lnTo>
                  <a:pt x="3336" y="1520"/>
                </a:lnTo>
                <a:lnTo>
                  <a:pt x="3335" y="1556"/>
                </a:lnTo>
                <a:lnTo>
                  <a:pt x="3334" y="1590"/>
                </a:lnTo>
                <a:lnTo>
                  <a:pt x="3330" y="1626"/>
                </a:lnTo>
                <a:lnTo>
                  <a:pt x="3326" y="1661"/>
                </a:lnTo>
                <a:lnTo>
                  <a:pt x="3322" y="1697"/>
                </a:lnTo>
                <a:lnTo>
                  <a:pt x="3316" y="1733"/>
                </a:lnTo>
                <a:lnTo>
                  <a:pt x="3309" y="1767"/>
                </a:lnTo>
                <a:lnTo>
                  <a:pt x="3303" y="1802"/>
                </a:lnTo>
                <a:lnTo>
                  <a:pt x="3294" y="1837"/>
                </a:lnTo>
                <a:lnTo>
                  <a:pt x="3285" y="1872"/>
                </a:lnTo>
                <a:lnTo>
                  <a:pt x="3276" y="1907"/>
                </a:lnTo>
                <a:lnTo>
                  <a:pt x="3265" y="1941"/>
                </a:lnTo>
                <a:lnTo>
                  <a:pt x="3254" y="1975"/>
                </a:lnTo>
                <a:lnTo>
                  <a:pt x="3241" y="2008"/>
                </a:lnTo>
                <a:lnTo>
                  <a:pt x="3228" y="2043"/>
                </a:lnTo>
                <a:lnTo>
                  <a:pt x="3214" y="2076"/>
                </a:lnTo>
                <a:lnTo>
                  <a:pt x="3199" y="2109"/>
                </a:lnTo>
                <a:lnTo>
                  <a:pt x="3184" y="2142"/>
                </a:lnTo>
                <a:lnTo>
                  <a:pt x="3167" y="2174"/>
                </a:lnTo>
                <a:lnTo>
                  <a:pt x="3149" y="2207"/>
                </a:lnTo>
                <a:lnTo>
                  <a:pt x="3132" y="2238"/>
                </a:lnTo>
                <a:lnTo>
                  <a:pt x="3112" y="2269"/>
                </a:lnTo>
                <a:lnTo>
                  <a:pt x="3092" y="2301"/>
                </a:lnTo>
                <a:lnTo>
                  <a:pt x="3072" y="2331"/>
                </a:lnTo>
                <a:lnTo>
                  <a:pt x="3050" y="2362"/>
                </a:lnTo>
                <a:lnTo>
                  <a:pt x="3027" y="2391"/>
                </a:lnTo>
                <a:lnTo>
                  <a:pt x="3004" y="2420"/>
                </a:lnTo>
                <a:lnTo>
                  <a:pt x="2980" y="2450"/>
                </a:lnTo>
                <a:lnTo>
                  <a:pt x="2955" y="2477"/>
                </a:lnTo>
                <a:lnTo>
                  <a:pt x="2929" y="2505"/>
                </a:lnTo>
                <a:lnTo>
                  <a:pt x="2903" y="2533"/>
                </a:lnTo>
                <a:lnTo>
                  <a:pt x="2876" y="2559"/>
                </a:lnTo>
                <a:lnTo>
                  <a:pt x="2848" y="2584"/>
                </a:lnTo>
                <a:lnTo>
                  <a:pt x="2821" y="2608"/>
                </a:lnTo>
                <a:lnTo>
                  <a:pt x="2793" y="2633"/>
                </a:lnTo>
                <a:lnTo>
                  <a:pt x="2764" y="2655"/>
                </a:lnTo>
                <a:lnTo>
                  <a:pt x="2735" y="2677"/>
                </a:lnTo>
                <a:lnTo>
                  <a:pt x="2706" y="2699"/>
                </a:lnTo>
                <a:lnTo>
                  <a:pt x="2677" y="2719"/>
                </a:lnTo>
                <a:lnTo>
                  <a:pt x="2646" y="2738"/>
                </a:lnTo>
                <a:lnTo>
                  <a:pt x="2616" y="2757"/>
                </a:lnTo>
                <a:lnTo>
                  <a:pt x="2585" y="2775"/>
                </a:lnTo>
                <a:lnTo>
                  <a:pt x="2553" y="2793"/>
                </a:lnTo>
                <a:lnTo>
                  <a:pt x="2523" y="2809"/>
                </a:lnTo>
                <a:lnTo>
                  <a:pt x="2491" y="2824"/>
                </a:lnTo>
                <a:lnTo>
                  <a:pt x="2459" y="2840"/>
                </a:lnTo>
                <a:lnTo>
                  <a:pt x="2426" y="2854"/>
                </a:lnTo>
                <a:lnTo>
                  <a:pt x="2375" y="2873"/>
                </a:lnTo>
                <a:lnTo>
                  <a:pt x="2325" y="2892"/>
                </a:lnTo>
                <a:lnTo>
                  <a:pt x="2272" y="2908"/>
                </a:lnTo>
                <a:lnTo>
                  <a:pt x="2220" y="2922"/>
                </a:lnTo>
                <a:lnTo>
                  <a:pt x="2167" y="2934"/>
                </a:lnTo>
                <a:lnTo>
                  <a:pt x="2114" y="2945"/>
                </a:lnTo>
                <a:lnTo>
                  <a:pt x="2061" y="2953"/>
                </a:lnTo>
                <a:lnTo>
                  <a:pt x="2007" y="2961"/>
                </a:lnTo>
                <a:lnTo>
                  <a:pt x="1953" y="2964"/>
                </a:lnTo>
                <a:lnTo>
                  <a:pt x="1900" y="2967"/>
                </a:lnTo>
                <a:lnTo>
                  <a:pt x="1845" y="2968"/>
                </a:lnTo>
                <a:lnTo>
                  <a:pt x="1792" y="2967"/>
                </a:lnTo>
                <a:lnTo>
                  <a:pt x="1739" y="2963"/>
                </a:lnTo>
                <a:lnTo>
                  <a:pt x="1684" y="2958"/>
                </a:lnTo>
                <a:lnTo>
                  <a:pt x="1631" y="2952"/>
                </a:lnTo>
                <a:lnTo>
                  <a:pt x="1577" y="2943"/>
                </a:lnTo>
                <a:lnTo>
                  <a:pt x="1525" y="2931"/>
                </a:lnTo>
                <a:lnTo>
                  <a:pt x="1472" y="2919"/>
                </a:lnTo>
                <a:lnTo>
                  <a:pt x="1420" y="2903"/>
                </a:lnTo>
                <a:lnTo>
                  <a:pt x="1369" y="2887"/>
                </a:lnTo>
                <a:lnTo>
                  <a:pt x="1317" y="2868"/>
                </a:lnTo>
                <a:lnTo>
                  <a:pt x="1266" y="2847"/>
                </a:lnTo>
                <a:lnTo>
                  <a:pt x="1216" y="2824"/>
                </a:lnTo>
                <a:lnTo>
                  <a:pt x="1167" y="2800"/>
                </a:lnTo>
                <a:lnTo>
                  <a:pt x="1118" y="2774"/>
                </a:lnTo>
                <a:lnTo>
                  <a:pt x="1070" y="2744"/>
                </a:lnTo>
                <a:lnTo>
                  <a:pt x="1024" y="2714"/>
                </a:lnTo>
                <a:lnTo>
                  <a:pt x="977" y="2682"/>
                </a:lnTo>
                <a:lnTo>
                  <a:pt x="933" y="2648"/>
                </a:lnTo>
                <a:lnTo>
                  <a:pt x="888" y="2612"/>
                </a:lnTo>
                <a:lnTo>
                  <a:pt x="846" y="2573"/>
                </a:lnTo>
                <a:lnTo>
                  <a:pt x="804" y="2533"/>
                </a:lnTo>
                <a:lnTo>
                  <a:pt x="769" y="2497"/>
                </a:lnTo>
                <a:lnTo>
                  <a:pt x="735" y="2458"/>
                </a:lnTo>
                <a:lnTo>
                  <a:pt x="702" y="2419"/>
                </a:lnTo>
                <a:lnTo>
                  <a:pt x="671" y="2380"/>
                </a:lnTo>
                <a:lnTo>
                  <a:pt x="641" y="2340"/>
                </a:lnTo>
                <a:lnTo>
                  <a:pt x="613" y="2298"/>
                </a:lnTo>
                <a:lnTo>
                  <a:pt x="586" y="2256"/>
                </a:lnTo>
                <a:lnTo>
                  <a:pt x="562" y="2214"/>
                </a:lnTo>
                <a:lnTo>
                  <a:pt x="533" y="2161"/>
                </a:lnTo>
                <a:lnTo>
                  <a:pt x="506" y="2106"/>
                </a:lnTo>
                <a:lnTo>
                  <a:pt x="482" y="2050"/>
                </a:lnTo>
                <a:lnTo>
                  <a:pt x="460" y="1994"/>
                </a:lnTo>
                <a:lnTo>
                  <a:pt x="441" y="1939"/>
                </a:lnTo>
                <a:lnTo>
                  <a:pt x="423" y="1881"/>
                </a:lnTo>
                <a:lnTo>
                  <a:pt x="409" y="1823"/>
                </a:lnTo>
                <a:lnTo>
                  <a:pt x="397" y="1766"/>
                </a:lnTo>
                <a:lnTo>
                  <a:pt x="386" y="1707"/>
                </a:lnTo>
                <a:lnTo>
                  <a:pt x="379" y="1647"/>
                </a:lnTo>
                <a:lnTo>
                  <a:pt x="374" y="1589"/>
                </a:lnTo>
                <a:lnTo>
                  <a:pt x="371" y="1529"/>
                </a:lnTo>
                <a:lnTo>
                  <a:pt x="370" y="1471"/>
                </a:lnTo>
                <a:lnTo>
                  <a:pt x="371" y="1411"/>
                </a:lnTo>
                <a:lnTo>
                  <a:pt x="376" y="1353"/>
                </a:lnTo>
                <a:lnTo>
                  <a:pt x="383" y="1293"/>
                </a:lnTo>
                <a:lnTo>
                  <a:pt x="391" y="1234"/>
                </a:lnTo>
                <a:lnTo>
                  <a:pt x="402" y="1176"/>
                </a:lnTo>
                <a:lnTo>
                  <a:pt x="416" y="1119"/>
                </a:lnTo>
                <a:lnTo>
                  <a:pt x="431" y="1060"/>
                </a:lnTo>
                <a:lnTo>
                  <a:pt x="450" y="1004"/>
                </a:lnTo>
                <a:lnTo>
                  <a:pt x="470" y="947"/>
                </a:lnTo>
                <a:lnTo>
                  <a:pt x="493" y="891"/>
                </a:lnTo>
                <a:lnTo>
                  <a:pt x="519" y="836"/>
                </a:lnTo>
                <a:lnTo>
                  <a:pt x="545" y="783"/>
                </a:lnTo>
                <a:lnTo>
                  <a:pt x="576" y="730"/>
                </a:lnTo>
                <a:lnTo>
                  <a:pt x="608" y="678"/>
                </a:lnTo>
                <a:lnTo>
                  <a:pt x="642" y="627"/>
                </a:lnTo>
                <a:lnTo>
                  <a:pt x="680" y="577"/>
                </a:lnTo>
                <a:lnTo>
                  <a:pt x="718" y="529"/>
                </a:lnTo>
                <a:lnTo>
                  <a:pt x="760" y="480"/>
                </a:lnTo>
                <a:lnTo>
                  <a:pt x="804" y="435"/>
                </a:lnTo>
                <a:close/>
                <a:moveTo>
                  <a:pt x="2560" y="646"/>
                </a:moveTo>
                <a:lnTo>
                  <a:pt x="2560" y="646"/>
                </a:lnTo>
                <a:lnTo>
                  <a:pt x="2583" y="666"/>
                </a:lnTo>
                <a:lnTo>
                  <a:pt x="2604" y="685"/>
                </a:lnTo>
                <a:lnTo>
                  <a:pt x="2624" y="705"/>
                </a:lnTo>
                <a:lnTo>
                  <a:pt x="2646" y="727"/>
                </a:lnTo>
                <a:lnTo>
                  <a:pt x="2665" y="749"/>
                </a:lnTo>
                <a:lnTo>
                  <a:pt x="2684" y="770"/>
                </a:lnTo>
                <a:lnTo>
                  <a:pt x="2721" y="815"/>
                </a:lnTo>
                <a:lnTo>
                  <a:pt x="2754" y="861"/>
                </a:lnTo>
                <a:lnTo>
                  <a:pt x="2785" y="908"/>
                </a:lnTo>
                <a:lnTo>
                  <a:pt x="2814" y="956"/>
                </a:lnTo>
                <a:lnTo>
                  <a:pt x="2839" y="1007"/>
                </a:lnTo>
                <a:lnTo>
                  <a:pt x="2862" y="1056"/>
                </a:lnTo>
                <a:lnTo>
                  <a:pt x="2882" y="1108"/>
                </a:lnTo>
                <a:lnTo>
                  <a:pt x="2899" y="1162"/>
                </a:lnTo>
                <a:lnTo>
                  <a:pt x="2914" y="1214"/>
                </a:lnTo>
                <a:lnTo>
                  <a:pt x="2927" y="1269"/>
                </a:lnTo>
                <a:lnTo>
                  <a:pt x="2936" y="1323"/>
                </a:lnTo>
                <a:lnTo>
                  <a:pt x="2942" y="1378"/>
                </a:lnTo>
                <a:lnTo>
                  <a:pt x="2946" y="1433"/>
                </a:lnTo>
                <a:lnTo>
                  <a:pt x="2947" y="1487"/>
                </a:lnTo>
                <a:lnTo>
                  <a:pt x="2946" y="1543"/>
                </a:lnTo>
                <a:lnTo>
                  <a:pt x="2941" y="1598"/>
                </a:lnTo>
                <a:lnTo>
                  <a:pt x="2935" y="1652"/>
                </a:lnTo>
                <a:lnTo>
                  <a:pt x="2924" y="1707"/>
                </a:lnTo>
                <a:lnTo>
                  <a:pt x="2912" y="1761"/>
                </a:lnTo>
                <a:lnTo>
                  <a:pt x="2896" y="1814"/>
                </a:lnTo>
                <a:lnTo>
                  <a:pt x="2877" y="1867"/>
                </a:lnTo>
                <a:lnTo>
                  <a:pt x="2856" y="1919"/>
                </a:lnTo>
                <a:lnTo>
                  <a:pt x="2832" y="1970"/>
                </a:lnTo>
                <a:lnTo>
                  <a:pt x="2805" y="2021"/>
                </a:lnTo>
                <a:lnTo>
                  <a:pt x="2791" y="2045"/>
                </a:lnTo>
                <a:lnTo>
                  <a:pt x="2776" y="2069"/>
                </a:lnTo>
                <a:lnTo>
                  <a:pt x="2759" y="2094"/>
                </a:lnTo>
                <a:lnTo>
                  <a:pt x="2743" y="2118"/>
                </a:lnTo>
                <a:lnTo>
                  <a:pt x="2726" y="2141"/>
                </a:lnTo>
                <a:lnTo>
                  <a:pt x="2707" y="2165"/>
                </a:lnTo>
                <a:lnTo>
                  <a:pt x="2689" y="2186"/>
                </a:lnTo>
                <a:lnTo>
                  <a:pt x="2669" y="2209"/>
                </a:lnTo>
                <a:lnTo>
                  <a:pt x="2649" y="2231"/>
                </a:lnTo>
                <a:lnTo>
                  <a:pt x="2628" y="2252"/>
                </a:lnTo>
                <a:lnTo>
                  <a:pt x="2556" y="2181"/>
                </a:lnTo>
                <a:lnTo>
                  <a:pt x="2594" y="2142"/>
                </a:lnTo>
                <a:lnTo>
                  <a:pt x="2628" y="2100"/>
                </a:lnTo>
                <a:lnTo>
                  <a:pt x="2660" y="2058"/>
                </a:lnTo>
                <a:lnTo>
                  <a:pt x="2691" y="2015"/>
                </a:lnTo>
                <a:lnTo>
                  <a:pt x="2717" y="1970"/>
                </a:lnTo>
                <a:lnTo>
                  <a:pt x="2741" y="1925"/>
                </a:lnTo>
                <a:lnTo>
                  <a:pt x="2763" y="1879"/>
                </a:lnTo>
                <a:lnTo>
                  <a:pt x="2782" y="1832"/>
                </a:lnTo>
                <a:lnTo>
                  <a:pt x="2799" y="1783"/>
                </a:lnTo>
                <a:lnTo>
                  <a:pt x="2813" y="1735"/>
                </a:lnTo>
                <a:lnTo>
                  <a:pt x="2825" y="1686"/>
                </a:lnTo>
                <a:lnTo>
                  <a:pt x="2834" y="1636"/>
                </a:lnTo>
                <a:lnTo>
                  <a:pt x="2841" y="1586"/>
                </a:lnTo>
                <a:lnTo>
                  <a:pt x="2844" y="1537"/>
                </a:lnTo>
                <a:lnTo>
                  <a:pt x="2846" y="1487"/>
                </a:lnTo>
                <a:lnTo>
                  <a:pt x="2844" y="1436"/>
                </a:lnTo>
                <a:lnTo>
                  <a:pt x="2842" y="1387"/>
                </a:lnTo>
                <a:lnTo>
                  <a:pt x="2835" y="1337"/>
                </a:lnTo>
                <a:lnTo>
                  <a:pt x="2827" y="1288"/>
                </a:lnTo>
                <a:lnTo>
                  <a:pt x="2816" y="1239"/>
                </a:lnTo>
                <a:lnTo>
                  <a:pt x="2802" y="1191"/>
                </a:lnTo>
                <a:lnTo>
                  <a:pt x="2786" y="1143"/>
                </a:lnTo>
                <a:lnTo>
                  <a:pt x="2768" y="1097"/>
                </a:lnTo>
                <a:lnTo>
                  <a:pt x="2748" y="1050"/>
                </a:lnTo>
                <a:lnTo>
                  <a:pt x="2724" y="1005"/>
                </a:lnTo>
                <a:lnTo>
                  <a:pt x="2698" y="961"/>
                </a:lnTo>
                <a:lnTo>
                  <a:pt x="2670" y="918"/>
                </a:lnTo>
                <a:lnTo>
                  <a:pt x="2640" y="876"/>
                </a:lnTo>
                <a:lnTo>
                  <a:pt x="2607" y="836"/>
                </a:lnTo>
                <a:lnTo>
                  <a:pt x="2572" y="797"/>
                </a:lnTo>
                <a:lnTo>
                  <a:pt x="2534" y="760"/>
                </a:lnTo>
                <a:lnTo>
                  <a:pt x="2495" y="725"/>
                </a:lnTo>
                <a:lnTo>
                  <a:pt x="2560" y="646"/>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37" name="Abgerundetes Rechteck 35">
            <a:extLst>
              <a:ext uri="{FF2B5EF4-FFF2-40B4-BE49-F238E27FC236}">
                <a16:creationId xmlns:a16="http://schemas.microsoft.com/office/drawing/2014/main" id="{8BFC8C06-AC19-47DD-89A7-EF2974B90AB1}"/>
              </a:ext>
            </a:extLst>
          </p:cNvPr>
          <p:cNvSpPr/>
          <p:nvPr/>
        </p:nvSpPr>
        <p:spPr bwMode="gray">
          <a:xfrm>
            <a:off x="609919" y="3970449"/>
            <a:ext cx="10965993" cy="1038560"/>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defTabSz="801688" eaLnBrk="0" hangingPunct="0">
              <a:lnSpc>
                <a:spcPct val="95000"/>
              </a:lnSpc>
              <a:spcAft>
                <a:spcPts val="800"/>
              </a:spcAft>
              <a:buClr>
                <a:srgbClr val="969696"/>
              </a:buClr>
              <a:defRPr/>
            </a:pPr>
            <a:r>
              <a:rPr lang="lv-LV" sz="1200" kern="0">
                <a:solidFill>
                  <a:schemeClr val="bg2"/>
                </a:solidFill>
                <a:latin typeface="EYInterstate Light" panose="02000506000000020004" pitchFamily="2" charset="0"/>
                <a:cs typeface="Arial" charset="0"/>
              </a:rPr>
              <a:t>Pašlaik netiek veikta pašvaldības pakalpojumu sniegšanas izmaksu sistemātiska pastāvīga analīze. Izmaksu apkopojumu veic finanšu nodaļa, kad sagatavo pakalpojuma maksas ekonomisko pamatojumu un cenrāža sagatavošanu apstiprināšanai. Nav izstrādāta metodika pakalpojumu pašizmaksas noteikšanai. Periodiski tiek izvērtēta atsevišķu pakalpojumu sniegšanas lietderība un pēc neatbilstības izbeidz to sniegšanu. Cenrāžus apstiprina ar domes lēmumu. Pašizmaksas aprēķina metodikas uz doto brīdi nav.</a:t>
            </a: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40" name="Rectangle 39">
            <a:extLst>
              <a:ext uri="{FF2B5EF4-FFF2-40B4-BE49-F238E27FC236}">
                <a16:creationId xmlns:a16="http://schemas.microsoft.com/office/drawing/2014/main" id="{F9280D3C-CB4D-45F4-9EDD-3CC9C327AFEE}"/>
              </a:ext>
            </a:extLst>
          </p:cNvPr>
          <p:cNvSpPr/>
          <p:nvPr/>
        </p:nvSpPr>
        <p:spPr>
          <a:xfrm>
            <a:off x="609920" y="3742491"/>
            <a:ext cx="10965992" cy="222933"/>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43" name="Freeform 35">
            <a:extLst>
              <a:ext uri="{FF2B5EF4-FFF2-40B4-BE49-F238E27FC236}">
                <a16:creationId xmlns:a16="http://schemas.microsoft.com/office/drawing/2014/main" id="{280C0A06-5FCA-4559-87BC-3573097647DF}"/>
              </a:ext>
            </a:extLst>
          </p:cNvPr>
          <p:cNvSpPr>
            <a:spLocks noChangeAspect="1" noEditPoints="1"/>
          </p:cNvSpPr>
          <p:nvPr/>
        </p:nvSpPr>
        <p:spPr bwMode="auto">
          <a:xfrm rot="10800000" flipV="1">
            <a:off x="820751" y="4467762"/>
            <a:ext cx="572832" cy="328214"/>
          </a:xfrm>
          <a:custGeom>
            <a:avLst/>
            <a:gdLst>
              <a:gd name="T0" fmla="*/ 2147483647 w 6360"/>
              <a:gd name="T1" fmla="*/ 2147483647 h 4761"/>
              <a:gd name="T2" fmla="*/ 2147483647 w 6360"/>
              <a:gd name="T3" fmla="*/ 2147483647 h 4761"/>
              <a:gd name="T4" fmla="*/ 2147483647 w 6360"/>
              <a:gd name="T5" fmla="*/ 2147483647 h 4761"/>
              <a:gd name="T6" fmla="*/ 2147483647 w 6360"/>
              <a:gd name="T7" fmla="*/ 2147483647 h 4761"/>
              <a:gd name="T8" fmla="*/ 2147483647 w 6360"/>
              <a:gd name="T9" fmla="*/ 2147483647 h 4761"/>
              <a:gd name="T10" fmla="*/ 2147483647 w 6360"/>
              <a:gd name="T11" fmla="*/ 2147483647 h 4761"/>
              <a:gd name="T12" fmla="*/ 2147483647 w 6360"/>
              <a:gd name="T13" fmla="*/ 2147483647 h 4761"/>
              <a:gd name="T14" fmla="*/ 2147483647 w 6360"/>
              <a:gd name="T15" fmla="*/ 2147483647 h 4761"/>
              <a:gd name="T16" fmla="*/ 2147483647 w 6360"/>
              <a:gd name="T17" fmla="*/ 2147483647 h 4761"/>
              <a:gd name="T18" fmla="*/ 2147483647 w 6360"/>
              <a:gd name="T19" fmla="*/ 2147483647 h 4761"/>
              <a:gd name="T20" fmla="*/ 2147483647 w 6360"/>
              <a:gd name="T21" fmla="*/ 2147483647 h 4761"/>
              <a:gd name="T22" fmla="*/ 2147483647 w 6360"/>
              <a:gd name="T23" fmla="*/ 2147483647 h 4761"/>
              <a:gd name="T24" fmla="*/ 2147483647 w 6360"/>
              <a:gd name="T25" fmla="*/ 2147483647 h 4761"/>
              <a:gd name="T26" fmla="*/ 2147483647 w 6360"/>
              <a:gd name="T27" fmla="*/ 2147483647 h 4761"/>
              <a:gd name="T28" fmla="*/ 2147483647 w 6360"/>
              <a:gd name="T29" fmla="*/ 2147483647 h 4761"/>
              <a:gd name="T30" fmla="*/ 2147483647 w 6360"/>
              <a:gd name="T31" fmla="*/ 2147483647 h 4761"/>
              <a:gd name="T32" fmla="*/ 2147483647 w 6360"/>
              <a:gd name="T33" fmla="*/ 2147483647 h 4761"/>
              <a:gd name="T34" fmla="*/ 2147483647 w 6360"/>
              <a:gd name="T35" fmla="*/ 2147483647 h 4761"/>
              <a:gd name="T36" fmla="*/ 2147483647 w 6360"/>
              <a:gd name="T37" fmla="*/ 2147483647 h 4761"/>
              <a:gd name="T38" fmla="*/ 2147483647 w 6360"/>
              <a:gd name="T39" fmla="*/ 2147483647 h 4761"/>
              <a:gd name="T40" fmla="*/ 2147483647 w 6360"/>
              <a:gd name="T41" fmla="*/ 2147483647 h 4761"/>
              <a:gd name="T42" fmla="*/ 2147483647 w 6360"/>
              <a:gd name="T43" fmla="*/ 2147483647 h 4761"/>
              <a:gd name="T44" fmla="*/ 2147483647 w 6360"/>
              <a:gd name="T45" fmla="*/ 2147483647 h 4761"/>
              <a:gd name="T46" fmla="*/ 2147483647 w 6360"/>
              <a:gd name="T47" fmla="*/ 2147483647 h 4761"/>
              <a:gd name="T48" fmla="*/ 2147483647 w 6360"/>
              <a:gd name="T49" fmla="*/ 2147483647 h 4761"/>
              <a:gd name="T50" fmla="*/ 2147483647 w 6360"/>
              <a:gd name="T51" fmla="*/ 2147483647 h 4761"/>
              <a:gd name="T52" fmla="*/ 2147483647 w 6360"/>
              <a:gd name="T53" fmla="*/ 2147483647 h 4761"/>
              <a:gd name="T54" fmla="*/ 2147483647 w 6360"/>
              <a:gd name="T55" fmla="*/ 2147483647 h 4761"/>
              <a:gd name="T56" fmla="*/ 2147483647 w 6360"/>
              <a:gd name="T57" fmla="*/ 2147483647 h 4761"/>
              <a:gd name="T58" fmla="*/ 2147483647 w 6360"/>
              <a:gd name="T59" fmla="*/ 2147483647 h 4761"/>
              <a:gd name="T60" fmla="*/ 2147483647 w 6360"/>
              <a:gd name="T61" fmla="*/ 2147483647 h 4761"/>
              <a:gd name="T62" fmla="*/ 2147483647 w 6360"/>
              <a:gd name="T63" fmla="*/ 2147483647 h 4761"/>
              <a:gd name="T64" fmla="*/ 2147483647 w 6360"/>
              <a:gd name="T65" fmla="*/ 2147483647 h 4761"/>
              <a:gd name="T66" fmla="*/ 2147483647 w 6360"/>
              <a:gd name="T67" fmla="*/ 2147483647 h 4761"/>
              <a:gd name="T68" fmla="*/ 2147483647 w 6360"/>
              <a:gd name="T69" fmla="*/ 2147483647 h 4761"/>
              <a:gd name="T70" fmla="*/ 2147483647 w 6360"/>
              <a:gd name="T71" fmla="*/ 2147483647 h 4761"/>
              <a:gd name="T72" fmla="*/ 2147483647 w 6360"/>
              <a:gd name="T73" fmla="*/ 2147483647 h 4761"/>
              <a:gd name="T74" fmla="*/ 2147483647 w 6360"/>
              <a:gd name="T75" fmla="*/ 2147483647 h 4761"/>
              <a:gd name="T76" fmla="*/ 2147483647 w 6360"/>
              <a:gd name="T77" fmla="*/ 2147483647 h 4761"/>
              <a:gd name="T78" fmla="*/ 2147483647 w 6360"/>
              <a:gd name="T79" fmla="*/ 2147483647 h 4761"/>
              <a:gd name="T80" fmla="*/ 2147483647 w 6360"/>
              <a:gd name="T81" fmla="*/ 2147483647 h 4761"/>
              <a:gd name="T82" fmla="*/ 2147483647 w 6360"/>
              <a:gd name="T83" fmla="*/ 2147483647 h 4761"/>
              <a:gd name="T84" fmla="*/ 2147483647 w 6360"/>
              <a:gd name="T85" fmla="*/ 2147483647 h 4761"/>
              <a:gd name="T86" fmla="*/ 2147483647 w 6360"/>
              <a:gd name="T87" fmla="*/ 2147483647 h 4761"/>
              <a:gd name="T88" fmla="*/ 2147483647 w 6360"/>
              <a:gd name="T89" fmla="*/ 2147483647 h 4761"/>
              <a:gd name="T90" fmla="*/ 2147483647 w 6360"/>
              <a:gd name="T91" fmla="*/ 2147483647 h 4761"/>
              <a:gd name="T92" fmla="*/ 2147483647 w 6360"/>
              <a:gd name="T93" fmla="*/ 2147483647 h 4761"/>
              <a:gd name="T94" fmla="*/ 2147483647 w 6360"/>
              <a:gd name="T95" fmla="*/ 2147483647 h 4761"/>
              <a:gd name="T96" fmla="*/ 2147483647 w 6360"/>
              <a:gd name="T97" fmla="*/ 2147483647 h 4761"/>
              <a:gd name="T98" fmla="*/ 2147483647 w 6360"/>
              <a:gd name="T99" fmla="*/ 2147483647 h 4761"/>
              <a:gd name="T100" fmla="*/ 2147483647 w 6360"/>
              <a:gd name="T101" fmla="*/ 2147483647 h 4761"/>
              <a:gd name="T102" fmla="*/ 2147483647 w 6360"/>
              <a:gd name="T103" fmla="*/ 2147483647 h 4761"/>
              <a:gd name="T104" fmla="*/ 2147483647 w 6360"/>
              <a:gd name="T105" fmla="*/ 2147483647 h 4761"/>
              <a:gd name="T106" fmla="*/ 2147483647 w 6360"/>
              <a:gd name="T107" fmla="*/ 2147483647 h 4761"/>
              <a:gd name="T108" fmla="*/ 2147483647 w 6360"/>
              <a:gd name="T109" fmla="*/ 2147483647 h 4761"/>
              <a:gd name="T110" fmla="*/ 2147483647 w 6360"/>
              <a:gd name="T111" fmla="*/ 2147483647 h 4761"/>
              <a:gd name="T112" fmla="*/ 2147483647 w 6360"/>
              <a:gd name="T113" fmla="*/ 2147483647 h 4761"/>
              <a:gd name="T114" fmla="*/ 2147483647 w 6360"/>
              <a:gd name="T115" fmla="*/ 2147483647 h 4761"/>
              <a:gd name="T116" fmla="*/ 2147483647 w 6360"/>
              <a:gd name="T117" fmla="*/ 2147483647 h 4761"/>
              <a:gd name="T118" fmla="*/ 2147483647 w 6360"/>
              <a:gd name="T119" fmla="*/ 2147483647 h 4761"/>
              <a:gd name="T120" fmla="*/ 2147483647 w 6360"/>
              <a:gd name="T121" fmla="*/ 2147483647 h 476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0"/>
              <a:gd name="T184" fmla="*/ 0 h 4761"/>
              <a:gd name="T185" fmla="*/ 6360 w 6360"/>
              <a:gd name="T186" fmla="*/ 4761 h 476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0" h="4761">
                <a:moveTo>
                  <a:pt x="3538" y="2658"/>
                </a:moveTo>
                <a:lnTo>
                  <a:pt x="3538" y="3341"/>
                </a:lnTo>
                <a:lnTo>
                  <a:pt x="3639" y="3329"/>
                </a:lnTo>
                <a:lnTo>
                  <a:pt x="3741" y="3315"/>
                </a:lnTo>
                <a:lnTo>
                  <a:pt x="3841" y="3300"/>
                </a:lnTo>
                <a:lnTo>
                  <a:pt x="3940" y="3284"/>
                </a:lnTo>
                <a:lnTo>
                  <a:pt x="4037" y="3265"/>
                </a:lnTo>
                <a:lnTo>
                  <a:pt x="4130" y="3244"/>
                </a:lnTo>
                <a:lnTo>
                  <a:pt x="4221" y="3221"/>
                </a:lnTo>
                <a:lnTo>
                  <a:pt x="4308" y="3195"/>
                </a:lnTo>
                <a:lnTo>
                  <a:pt x="4308" y="2488"/>
                </a:lnTo>
                <a:lnTo>
                  <a:pt x="4222" y="2514"/>
                </a:lnTo>
                <a:lnTo>
                  <a:pt x="4132" y="2538"/>
                </a:lnTo>
                <a:lnTo>
                  <a:pt x="4040" y="2562"/>
                </a:lnTo>
                <a:lnTo>
                  <a:pt x="3945" y="2585"/>
                </a:lnTo>
                <a:lnTo>
                  <a:pt x="3846" y="2604"/>
                </a:lnTo>
                <a:lnTo>
                  <a:pt x="3746" y="2624"/>
                </a:lnTo>
                <a:lnTo>
                  <a:pt x="3643" y="2641"/>
                </a:lnTo>
                <a:lnTo>
                  <a:pt x="3538" y="2658"/>
                </a:lnTo>
                <a:close/>
                <a:moveTo>
                  <a:pt x="3408" y="3352"/>
                </a:moveTo>
                <a:lnTo>
                  <a:pt x="3408" y="2674"/>
                </a:lnTo>
                <a:lnTo>
                  <a:pt x="3315" y="2683"/>
                </a:lnTo>
                <a:lnTo>
                  <a:pt x="3221" y="2693"/>
                </a:lnTo>
                <a:lnTo>
                  <a:pt x="3128" y="2701"/>
                </a:lnTo>
                <a:lnTo>
                  <a:pt x="3031" y="2706"/>
                </a:lnTo>
                <a:lnTo>
                  <a:pt x="2934" y="2711"/>
                </a:lnTo>
                <a:lnTo>
                  <a:pt x="2835" y="2716"/>
                </a:lnTo>
                <a:lnTo>
                  <a:pt x="2737" y="2717"/>
                </a:lnTo>
                <a:lnTo>
                  <a:pt x="2637" y="2717"/>
                </a:lnTo>
                <a:lnTo>
                  <a:pt x="2637" y="3379"/>
                </a:lnTo>
                <a:lnTo>
                  <a:pt x="2824" y="3379"/>
                </a:lnTo>
                <a:lnTo>
                  <a:pt x="2921" y="3378"/>
                </a:lnTo>
                <a:lnTo>
                  <a:pt x="3016" y="3374"/>
                </a:lnTo>
                <a:lnTo>
                  <a:pt x="3115" y="3371"/>
                </a:lnTo>
                <a:lnTo>
                  <a:pt x="3211" y="3366"/>
                </a:lnTo>
                <a:lnTo>
                  <a:pt x="3310" y="3360"/>
                </a:lnTo>
                <a:lnTo>
                  <a:pt x="3408" y="3352"/>
                </a:lnTo>
                <a:close/>
                <a:moveTo>
                  <a:pt x="1736" y="2654"/>
                </a:moveTo>
                <a:lnTo>
                  <a:pt x="1736" y="3336"/>
                </a:lnTo>
                <a:lnTo>
                  <a:pt x="1891" y="3349"/>
                </a:lnTo>
                <a:lnTo>
                  <a:pt x="2075" y="3362"/>
                </a:lnTo>
                <a:lnTo>
                  <a:pt x="2175" y="3366"/>
                </a:lnTo>
                <a:lnTo>
                  <a:pt x="2281" y="3371"/>
                </a:lnTo>
                <a:lnTo>
                  <a:pt x="2393" y="3376"/>
                </a:lnTo>
                <a:lnTo>
                  <a:pt x="2508" y="3378"/>
                </a:lnTo>
                <a:lnTo>
                  <a:pt x="2508" y="2716"/>
                </a:lnTo>
                <a:lnTo>
                  <a:pt x="2412" y="2712"/>
                </a:lnTo>
                <a:lnTo>
                  <a:pt x="2317" y="2709"/>
                </a:lnTo>
                <a:lnTo>
                  <a:pt x="2222" y="2704"/>
                </a:lnTo>
                <a:lnTo>
                  <a:pt x="2125" y="2696"/>
                </a:lnTo>
                <a:lnTo>
                  <a:pt x="2028" y="2688"/>
                </a:lnTo>
                <a:lnTo>
                  <a:pt x="1931" y="2679"/>
                </a:lnTo>
                <a:lnTo>
                  <a:pt x="1834" y="2667"/>
                </a:lnTo>
                <a:lnTo>
                  <a:pt x="1736" y="2654"/>
                </a:lnTo>
                <a:close/>
                <a:moveTo>
                  <a:pt x="1607" y="3320"/>
                </a:moveTo>
                <a:lnTo>
                  <a:pt x="1607" y="2635"/>
                </a:lnTo>
                <a:lnTo>
                  <a:pt x="1505" y="2617"/>
                </a:lnTo>
                <a:lnTo>
                  <a:pt x="1410" y="2599"/>
                </a:lnTo>
                <a:lnTo>
                  <a:pt x="1316" y="2580"/>
                </a:lnTo>
                <a:lnTo>
                  <a:pt x="1227" y="2561"/>
                </a:lnTo>
                <a:lnTo>
                  <a:pt x="1142" y="2541"/>
                </a:lnTo>
                <a:lnTo>
                  <a:pt x="1059" y="2522"/>
                </a:lnTo>
                <a:lnTo>
                  <a:pt x="982" y="2501"/>
                </a:lnTo>
                <a:lnTo>
                  <a:pt x="907" y="2480"/>
                </a:lnTo>
                <a:lnTo>
                  <a:pt x="836" y="2457"/>
                </a:lnTo>
                <a:lnTo>
                  <a:pt x="836" y="3132"/>
                </a:lnTo>
                <a:lnTo>
                  <a:pt x="907" y="3156"/>
                </a:lnTo>
                <a:lnTo>
                  <a:pt x="983" y="3181"/>
                </a:lnTo>
                <a:lnTo>
                  <a:pt x="1064" y="3203"/>
                </a:lnTo>
                <a:lnTo>
                  <a:pt x="1150" y="3226"/>
                </a:lnTo>
                <a:lnTo>
                  <a:pt x="1240" y="3249"/>
                </a:lnTo>
                <a:lnTo>
                  <a:pt x="1335" y="3270"/>
                </a:lnTo>
                <a:lnTo>
                  <a:pt x="1434" y="3291"/>
                </a:lnTo>
                <a:lnTo>
                  <a:pt x="1539" y="3310"/>
                </a:lnTo>
                <a:lnTo>
                  <a:pt x="1607" y="3320"/>
                </a:lnTo>
                <a:close/>
                <a:moveTo>
                  <a:pt x="4437" y="2443"/>
                </a:moveTo>
                <a:lnTo>
                  <a:pt x="4437" y="3152"/>
                </a:lnTo>
                <a:lnTo>
                  <a:pt x="4484" y="3134"/>
                </a:lnTo>
                <a:lnTo>
                  <a:pt x="4527" y="3115"/>
                </a:lnTo>
                <a:lnTo>
                  <a:pt x="4571" y="3095"/>
                </a:lnTo>
                <a:lnTo>
                  <a:pt x="4613" y="3076"/>
                </a:lnTo>
                <a:lnTo>
                  <a:pt x="4653" y="3053"/>
                </a:lnTo>
                <a:lnTo>
                  <a:pt x="4690" y="3032"/>
                </a:lnTo>
                <a:lnTo>
                  <a:pt x="4728" y="3008"/>
                </a:lnTo>
                <a:lnTo>
                  <a:pt x="4763" y="2985"/>
                </a:lnTo>
                <a:lnTo>
                  <a:pt x="4795" y="2960"/>
                </a:lnTo>
                <a:lnTo>
                  <a:pt x="4828" y="2934"/>
                </a:lnTo>
                <a:lnTo>
                  <a:pt x="4857" y="2906"/>
                </a:lnTo>
                <a:lnTo>
                  <a:pt x="4884" y="2879"/>
                </a:lnTo>
                <a:lnTo>
                  <a:pt x="4908" y="2850"/>
                </a:lnTo>
                <a:lnTo>
                  <a:pt x="4933" y="2821"/>
                </a:lnTo>
                <a:lnTo>
                  <a:pt x="4954" y="2790"/>
                </a:lnTo>
                <a:lnTo>
                  <a:pt x="4971" y="2758"/>
                </a:lnTo>
                <a:lnTo>
                  <a:pt x="4988" y="2149"/>
                </a:lnTo>
                <a:lnTo>
                  <a:pt x="4962" y="2170"/>
                </a:lnTo>
                <a:lnTo>
                  <a:pt x="4936" y="2189"/>
                </a:lnTo>
                <a:lnTo>
                  <a:pt x="4908" y="2210"/>
                </a:lnTo>
                <a:lnTo>
                  <a:pt x="4879" y="2230"/>
                </a:lnTo>
                <a:lnTo>
                  <a:pt x="4818" y="2268"/>
                </a:lnTo>
                <a:lnTo>
                  <a:pt x="4752" y="2306"/>
                </a:lnTo>
                <a:lnTo>
                  <a:pt x="4679" y="2343"/>
                </a:lnTo>
                <a:lnTo>
                  <a:pt x="4603" y="2377"/>
                </a:lnTo>
                <a:lnTo>
                  <a:pt x="4523" y="2411"/>
                </a:lnTo>
                <a:lnTo>
                  <a:pt x="4437" y="2443"/>
                </a:lnTo>
                <a:close/>
                <a:moveTo>
                  <a:pt x="707" y="3084"/>
                </a:moveTo>
                <a:lnTo>
                  <a:pt x="707" y="2414"/>
                </a:lnTo>
                <a:lnTo>
                  <a:pt x="635" y="2386"/>
                </a:lnTo>
                <a:lnTo>
                  <a:pt x="568" y="2359"/>
                </a:lnTo>
                <a:lnTo>
                  <a:pt x="505" y="2330"/>
                </a:lnTo>
                <a:lnTo>
                  <a:pt x="447" y="2301"/>
                </a:lnTo>
                <a:lnTo>
                  <a:pt x="394" y="2272"/>
                </a:lnTo>
                <a:lnTo>
                  <a:pt x="344" y="2241"/>
                </a:lnTo>
                <a:lnTo>
                  <a:pt x="299" y="2212"/>
                </a:lnTo>
                <a:lnTo>
                  <a:pt x="258" y="2181"/>
                </a:lnTo>
                <a:lnTo>
                  <a:pt x="258" y="2763"/>
                </a:lnTo>
                <a:lnTo>
                  <a:pt x="268" y="2780"/>
                </a:lnTo>
                <a:lnTo>
                  <a:pt x="281" y="2800"/>
                </a:lnTo>
                <a:lnTo>
                  <a:pt x="295" y="2819"/>
                </a:lnTo>
                <a:lnTo>
                  <a:pt x="312" y="2838"/>
                </a:lnTo>
                <a:lnTo>
                  <a:pt x="331" y="2859"/>
                </a:lnTo>
                <a:lnTo>
                  <a:pt x="352" y="2879"/>
                </a:lnTo>
                <a:lnTo>
                  <a:pt x="376" y="2898"/>
                </a:lnTo>
                <a:lnTo>
                  <a:pt x="402" y="2919"/>
                </a:lnTo>
                <a:lnTo>
                  <a:pt x="431" y="2940"/>
                </a:lnTo>
                <a:lnTo>
                  <a:pt x="463" y="2960"/>
                </a:lnTo>
                <a:lnTo>
                  <a:pt x="497" y="2981"/>
                </a:lnTo>
                <a:lnTo>
                  <a:pt x="533" y="3001"/>
                </a:lnTo>
                <a:lnTo>
                  <a:pt x="573" y="3022"/>
                </a:lnTo>
                <a:lnTo>
                  <a:pt x="615" y="3042"/>
                </a:lnTo>
                <a:lnTo>
                  <a:pt x="659" y="3063"/>
                </a:lnTo>
                <a:lnTo>
                  <a:pt x="707" y="3084"/>
                </a:lnTo>
                <a:close/>
                <a:moveTo>
                  <a:pt x="1485" y="1079"/>
                </a:moveTo>
                <a:lnTo>
                  <a:pt x="1485" y="1079"/>
                </a:lnTo>
                <a:lnTo>
                  <a:pt x="1368" y="1104"/>
                </a:lnTo>
                <a:lnTo>
                  <a:pt x="1251" y="1132"/>
                </a:lnTo>
                <a:lnTo>
                  <a:pt x="1140" y="1162"/>
                </a:lnTo>
                <a:lnTo>
                  <a:pt x="1030" y="1196"/>
                </a:lnTo>
                <a:lnTo>
                  <a:pt x="927" y="1232"/>
                </a:lnTo>
                <a:lnTo>
                  <a:pt x="827" y="1269"/>
                </a:lnTo>
                <a:lnTo>
                  <a:pt x="780" y="1288"/>
                </a:lnTo>
                <a:lnTo>
                  <a:pt x="733" y="1309"/>
                </a:lnTo>
                <a:lnTo>
                  <a:pt x="688" y="1329"/>
                </a:lnTo>
                <a:lnTo>
                  <a:pt x="644" y="1351"/>
                </a:lnTo>
                <a:lnTo>
                  <a:pt x="604" y="1372"/>
                </a:lnTo>
                <a:lnTo>
                  <a:pt x="564" y="1393"/>
                </a:lnTo>
                <a:lnTo>
                  <a:pt x="525" y="1416"/>
                </a:lnTo>
                <a:lnTo>
                  <a:pt x="488" y="1439"/>
                </a:lnTo>
                <a:lnTo>
                  <a:pt x="452" y="1461"/>
                </a:lnTo>
                <a:lnTo>
                  <a:pt x="420" y="1485"/>
                </a:lnTo>
                <a:lnTo>
                  <a:pt x="389" y="1508"/>
                </a:lnTo>
                <a:lnTo>
                  <a:pt x="360" y="1532"/>
                </a:lnTo>
                <a:lnTo>
                  <a:pt x="333" y="1556"/>
                </a:lnTo>
                <a:lnTo>
                  <a:pt x="307" y="1581"/>
                </a:lnTo>
                <a:lnTo>
                  <a:pt x="284" y="1605"/>
                </a:lnTo>
                <a:lnTo>
                  <a:pt x="263" y="1631"/>
                </a:lnTo>
                <a:lnTo>
                  <a:pt x="245" y="1655"/>
                </a:lnTo>
                <a:lnTo>
                  <a:pt x="229" y="1681"/>
                </a:lnTo>
                <a:lnTo>
                  <a:pt x="216" y="1707"/>
                </a:lnTo>
                <a:lnTo>
                  <a:pt x="205" y="1731"/>
                </a:lnTo>
                <a:lnTo>
                  <a:pt x="197" y="1757"/>
                </a:lnTo>
                <a:lnTo>
                  <a:pt x="191" y="1782"/>
                </a:lnTo>
                <a:lnTo>
                  <a:pt x="187" y="1808"/>
                </a:lnTo>
                <a:lnTo>
                  <a:pt x="187" y="1834"/>
                </a:lnTo>
                <a:lnTo>
                  <a:pt x="189" y="1860"/>
                </a:lnTo>
                <a:lnTo>
                  <a:pt x="194" y="1886"/>
                </a:lnTo>
                <a:lnTo>
                  <a:pt x="202" y="1912"/>
                </a:lnTo>
                <a:lnTo>
                  <a:pt x="213" y="1937"/>
                </a:lnTo>
                <a:lnTo>
                  <a:pt x="228" y="1963"/>
                </a:lnTo>
                <a:lnTo>
                  <a:pt x="245" y="1988"/>
                </a:lnTo>
                <a:lnTo>
                  <a:pt x="265" y="2013"/>
                </a:lnTo>
                <a:lnTo>
                  <a:pt x="289" y="2039"/>
                </a:lnTo>
                <a:lnTo>
                  <a:pt x="315" y="2065"/>
                </a:lnTo>
                <a:lnTo>
                  <a:pt x="346" y="2089"/>
                </a:lnTo>
                <a:lnTo>
                  <a:pt x="379" y="2113"/>
                </a:lnTo>
                <a:lnTo>
                  <a:pt x="417" y="2139"/>
                </a:lnTo>
                <a:lnTo>
                  <a:pt x="457" y="2164"/>
                </a:lnTo>
                <a:lnTo>
                  <a:pt x="501" y="2188"/>
                </a:lnTo>
                <a:lnTo>
                  <a:pt x="549" y="2212"/>
                </a:lnTo>
                <a:lnTo>
                  <a:pt x="601" y="2235"/>
                </a:lnTo>
                <a:lnTo>
                  <a:pt x="656" y="2259"/>
                </a:lnTo>
                <a:lnTo>
                  <a:pt x="714" y="2281"/>
                </a:lnTo>
                <a:lnTo>
                  <a:pt x="777" y="2304"/>
                </a:lnTo>
                <a:lnTo>
                  <a:pt x="844" y="2327"/>
                </a:lnTo>
                <a:lnTo>
                  <a:pt x="915" y="2349"/>
                </a:lnTo>
                <a:lnTo>
                  <a:pt x="990" y="2370"/>
                </a:lnTo>
                <a:lnTo>
                  <a:pt x="1069" y="2391"/>
                </a:lnTo>
                <a:lnTo>
                  <a:pt x="1151" y="2412"/>
                </a:lnTo>
                <a:lnTo>
                  <a:pt x="1240" y="2432"/>
                </a:lnTo>
                <a:lnTo>
                  <a:pt x="1330" y="2453"/>
                </a:lnTo>
                <a:lnTo>
                  <a:pt x="1427" y="2472"/>
                </a:lnTo>
                <a:lnTo>
                  <a:pt x="1527" y="2490"/>
                </a:lnTo>
                <a:lnTo>
                  <a:pt x="1660" y="2512"/>
                </a:lnTo>
                <a:lnTo>
                  <a:pt x="1791" y="2532"/>
                </a:lnTo>
                <a:lnTo>
                  <a:pt x="1921" y="2548"/>
                </a:lnTo>
                <a:lnTo>
                  <a:pt x="2051" y="2561"/>
                </a:lnTo>
                <a:lnTo>
                  <a:pt x="2180" y="2572"/>
                </a:lnTo>
                <a:lnTo>
                  <a:pt x="2309" y="2580"/>
                </a:lnTo>
                <a:lnTo>
                  <a:pt x="2436" y="2585"/>
                </a:lnTo>
                <a:lnTo>
                  <a:pt x="2562" y="2588"/>
                </a:lnTo>
                <a:lnTo>
                  <a:pt x="2687" y="2588"/>
                </a:lnTo>
                <a:lnTo>
                  <a:pt x="2811" y="2587"/>
                </a:lnTo>
                <a:lnTo>
                  <a:pt x="2934" y="2582"/>
                </a:lnTo>
                <a:lnTo>
                  <a:pt x="3053" y="2577"/>
                </a:lnTo>
                <a:lnTo>
                  <a:pt x="3171" y="2567"/>
                </a:lnTo>
                <a:lnTo>
                  <a:pt x="3287" y="2557"/>
                </a:lnTo>
                <a:lnTo>
                  <a:pt x="3402" y="2545"/>
                </a:lnTo>
                <a:lnTo>
                  <a:pt x="3513" y="2530"/>
                </a:lnTo>
                <a:lnTo>
                  <a:pt x="3622" y="2514"/>
                </a:lnTo>
                <a:lnTo>
                  <a:pt x="3728" y="2496"/>
                </a:lnTo>
                <a:lnTo>
                  <a:pt x="3832" y="2477"/>
                </a:lnTo>
                <a:lnTo>
                  <a:pt x="3932" y="2454"/>
                </a:lnTo>
                <a:lnTo>
                  <a:pt x="4028" y="2432"/>
                </a:lnTo>
                <a:lnTo>
                  <a:pt x="4122" y="2407"/>
                </a:lnTo>
                <a:lnTo>
                  <a:pt x="4213" y="2382"/>
                </a:lnTo>
                <a:lnTo>
                  <a:pt x="4300" y="2354"/>
                </a:lnTo>
                <a:lnTo>
                  <a:pt x="4382" y="2327"/>
                </a:lnTo>
                <a:lnTo>
                  <a:pt x="4461" y="2296"/>
                </a:lnTo>
                <a:lnTo>
                  <a:pt x="4535" y="2265"/>
                </a:lnTo>
                <a:lnTo>
                  <a:pt x="4607" y="2235"/>
                </a:lnTo>
                <a:lnTo>
                  <a:pt x="4673" y="2202"/>
                </a:lnTo>
                <a:lnTo>
                  <a:pt x="4734" y="2168"/>
                </a:lnTo>
                <a:lnTo>
                  <a:pt x="4791" y="2134"/>
                </a:lnTo>
                <a:lnTo>
                  <a:pt x="4842" y="2099"/>
                </a:lnTo>
                <a:lnTo>
                  <a:pt x="4752" y="2125"/>
                </a:lnTo>
                <a:lnTo>
                  <a:pt x="4658" y="2147"/>
                </a:lnTo>
                <a:lnTo>
                  <a:pt x="4563" y="2168"/>
                </a:lnTo>
                <a:lnTo>
                  <a:pt x="4463" y="2188"/>
                </a:lnTo>
                <a:lnTo>
                  <a:pt x="4361" y="2206"/>
                </a:lnTo>
                <a:lnTo>
                  <a:pt x="4256" y="2222"/>
                </a:lnTo>
                <a:lnTo>
                  <a:pt x="4151" y="2235"/>
                </a:lnTo>
                <a:lnTo>
                  <a:pt x="4043" y="2246"/>
                </a:lnTo>
                <a:lnTo>
                  <a:pt x="3933" y="2256"/>
                </a:lnTo>
                <a:lnTo>
                  <a:pt x="3823" y="2262"/>
                </a:lnTo>
                <a:lnTo>
                  <a:pt x="3712" y="2267"/>
                </a:lnTo>
                <a:lnTo>
                  <a:pt x="3601" y="2270"/>
                </a:lnTo>
                <a:lnTo>
                  <a:pt x="3489" y="2272"/>
                </a:lnTo>
                <a:lnTo>
                  <a:pt x="3378" y="2270"/>
                </a:lnTo>
                <a:lnTo>
                  <a:pt x="3266" y="2267"/>
                </a:lnTo>
                <a:lnTo>
                  <a:pt x="3155" y="2262"/>
                </a:lnTo>
                <a:lnTo>
                  <a:pt x="3045" y="2254"/>
                </a:lnTo>
                <a:lnTo>
                  <a:pt x="2937" y="2244"/>
                </a:lnTo>
                <a:lnTo>
                  <a:pt x="2830" y="2233"/>
                </a:lnTo>
                <a:lnTo>
                  <a:pt x="2725" y="2220"/>
                </a:lnTo>
                <a:lnTo>
                  <a:pt x="2622" y="2204"/>
                </a:lnTo>
                <a:lnTo>
                  <a:pt x="2522" y="2185"/>
                </a:lnTo>
                <a:lnTo>
                  <a:pt x="2424" y="2165"/>
                </a:lnTo>
                <a:lnTo>
                  <a:pt x="2330" y="2143"/>
                </a:lnTo>
                <a:lnTo>
                  <a:pt x="2238" y="2117"/>
                </a:lnTo>
                <a:lnTo>
                  <a:pt x="2151" y="2089"/>
                </a:lnTo>
                <a:lnTo>
                  <a:pt x="2067" y="2060"/>
                </a:lnTo>
                <a:lnTo>
                  <a:pt x="1986" y="2030"/>
                </a:lnTo>
                <a:lnTo>
                  <a:pt x="1947" y="2012"/>
                </a:lnTo>
                <a:lnTo>
                  <a:pt x="1910" y="1996"/>
                </a:lnTo>
                <a:lnTo>
                  <a:pt x="1875" y="1978"/>
                </a:lnTo>
                <a:lnTo>
                  <a:pt x="1841" y="1958"/>
                </a:lnTo>
                <a:lnTo>
                  <a:pt x="1807" y="1939"/>
                </a:lnTo>
                <a:lnTo>
                  <a:pt x="1774" y="1920"/>
                </a:lnTo>
                <a:lnTo>
                  <a:pt x="1744" y="1900"/>
                </a:lnTo>
                <a:lnTo>
                  <a:pt x="1715" y="1879"/>
                </a:lnTo>
                <a:lnTo>
                  <a:pt x="951" y="2218"/>
                </a:lnTo>
                <a:lnTo>
                  <a:pt x="854" y="2186"/>
                </a:lnTo>
                <a:lnTo>
                  <a:pt x="765" y="2152"/>
                </a:lnTo>
                <a:lnTo>
                  <a:pt x="685" y="2118"/>
                </a:lnTo>
                <a:lnTo>
                  <a:pt x="614" y="2084"/>
                </a:lnTo>
                <a:lnTo>
                  <a:pt x="551" y="2049"/>
                </a:lnTo>
                <a:lnTo>
                  <a:pt x="522" y="2033"/>
                </a:lnTo>
                <a:lnTo>
                  <a:pt x="496" y="2015"/>
                </a:lnTo>
                <a:lnTo>
                  <a:pt x="471" y="1999"/>
                </a:lnTo>
                <a:lnTo>
                  <a:pt x="447" y="1981"/>
                </a:lnTo>
                <a:lnTo>
                  <a:pt x="428" y="1965"/>
                </a:lnTo>
                <a:lnTo>
                  <a:pt x="408" y="1949"/>
                </a:lnTo>
                <a:lnTo>
                  <a:pt x="391" y="1933"/>
                </a:lnTo>
                <a:lnTo>
                  <a:pt x="376" y="1917"/>
                </a:lnTo>
                <a:lnTo>
                  <a:pt x="362" y="1902"/>
                </a:lnTo>
                <a:lnTo>
                  <a:pt x="352" y="1887"/>
                </a:lnTo>
                <a:lnTo>
                  <a:pt x="342" y="1875"/>
                </a:lnTo>
                <a:lnTo>
                  <a:pt x="334" y="1862"/>
                </a:lnTo>
                <a:lnTo>
                  <a:pt x="328" y="1849"/>
                </a:lnTo>
                <a:lnTo>
                  <a:pt x="325" y="1837"/>
                </a:lnTo>
                <a:lnTo>
                  <a:pt x="321" y="1826"/>
                </a:lnTo>
                <a:lnTo>
                  <a:pt x="318" y="1816"/>
                </a:lnTo>
                <a:lnTo>
                  <a:pt x="316" y="1797"/>
                </a:lnTo>
                <a:lnTo>
                  <a:pt x="318" y="1781"/>
                </a:lnTo>
                <a:lnTo>
                  <a:pt x="323" y="1766"/>
                </a:lnTo>
                <a:lnTo>
                  <a:pt x="326" y="1753"/>
                </a:lnTo>
                <a:lnTo>
                  <a:pt x="333" y="1741"/>
                </a:lnTo>
                <a:lnTo>
                  <a:pt x="341" y="1726"/>
                </a:lnTo>
                <a:lnTo>
                  <a:pt x="350" y="1711"/>
                </a:lnTo>
                <a:lnTo>
                  <a:pt x="362" y="1695"/>
                </a:lnTo>
                <a:lnTo>
                  <a:pt x="375" y="1681"/>
                </a:lnTo>
                <a:lnTo>
                  <a:pt x="389" y="1665"/>
                </a:lnTo>
                <a:lnTo>
                  <a:pt x="404" y="1648"/>
                </a:lnTo>
                <a:lnTo>
                  <a:pt x="423" y="1632"/>
                </a:lnTo>
                <a:lnTo>
                  <a:pt x="442" y="1615"/>
                </a:lnTo>
                <a:lnTo>
                  <a:pt x="486" y="1581"/>
                </a:lnTo>
                <a:lnTo>
                  <a:pt x="538" y="1545"/>
                </a:lnTo>
                <a:lnTo>
                  <a:pt x="597" y="1510"/>
                </a:lnTo>
                <a:lnTo>
                  <a:pt x="665" y="1472"/>
                </a:lnTo>
                <a:lnTo>
                  <a:pt x="741" y="1437"/>
                </a:lnTo>
                <a:lnTo>
                  <a:pt x="825" y="1401"/>
                </a:lnTo>
                <a:lnTo>
                  <a:pt x="917" y="1366"/>
                </a:lnTo>
                <a:lnTo>
                  <a:pt x="1019" y="1332"/>
                </a:lnTo>
                <a:lnTo>
                  <a:pt x="1130" y="1298"/>
                </a:lnTo>
                <a:lnTo>
                  <a:pt x="1250" y="1264"/>
                </a:lnTo>
                <a:lnTo>
                  <a:pt x="1379" y="1234"/>
                </a:lnTo>
                <a:lnTo>
                  <a:pt x="1485" y="1211"/>
                </a:lnTo>
                <a:lnTo>
                  <a:pt x="1485" y="1079"/>
                </a:lnTo>
                <a:close/>
                <a:moveTo>
                  <a:pt x="4870" y="373"/>
                </a:moveTo>
                <a:lnTo>
                  <a:pt x="4870" y="373"/>
                </a:lnTo>
                <a:lnTo>
                  <a:pt x="4816" y="355"/>
                </a:lnTo>
                <a:lnTo>
                  <a:pt x="4762" y="339"/>
                </a:lnTo>
                <a:lnTo>
                  <a:pt x="4703" y="325"/>
                </a:lnTo>
                <a:lnTo>
                  <a:pt x="4644" y="308"/>
                </a:lnTo>
                <a:lnTo>
                  <a:pt x="4582" y="295"/>
                </a:lnTo>
                <a:lnTo>
                  <a:pt x="4518" y="281"/>
                </a:lnTo>
                <a:lnTo>
                  <a:pt x="4453" y="270"/>
                </a:lnTo>
                <a:lnTo>
                  <a:pt x="4385" y="257"/>
                </a:lnTo>
                <a:lnTo>
                  <a:pt x="4318" y="247"/>
                </a:lnTo>
                <a:lnTo>
                  <a:pt x="4246" y="237"/>
                </a:lnTo>
                <a:lnTo>
                  <a:pt x="4175" y="228"/>
                </a:lnTo>
                <a:lnTo>
                  <a:pt x="4103" y="220"/>
                </a:lnTo>
                <a:lnTo>
                  <a:pt x="4028" y="213"/>
                </a:lnTo>
                <a:lnTo>
                  <a:pt x="3954" y="207"/>
                </a:lnTo>
                <a:lnTo>
                  <a:pt x="3878" y="202"/>
                </a:lnTo>
                <a:lnTo>
                  <a:pt x="3802" y="199"/>
                </a:lnTo>
                <a:lnTo>
                  <a:pt x="3725" y="195"/>
                </a:lnTo>
                <a:lnTo>
                  <a:pt x="3647" y="194"/>
                </a:lnTo>
                <a:lnTo>
                  <a:pt x="3568" y="194"/>
                </a:lnTo>
                <a:lnTo>
                  <a:pt x="3491" y="194"/>
                </a:lnTo>
                <a:lnTo>
                  <a:pt x="3412" y="195"/>
                </a:lnTo>
                <a:lnTo>
                  <a:pt x="3333" y="199"/>
                </a:lnTo>
                <a:lnTo>
                  <a:pt x="3253" y="203"/>
                </a:lnTo>
                <a:lnTo>
                  <a:pt x="3174" y="208"/>
                </a:lnTo>
                <a:lnTo>
                  <a:pt x="3095" y="215"/>
                </a:lnTo>
                <a:lnTo>
                  <a:pt x="3018" y="223"/>
                </a:lnTo>
                <a:lnTo>
                  <a:pt x="2940" y="231"/>
                </a:lnTo>
                <a:lnTo>
                  <a:pt x="2863" y="242"/>
                </a:lnTo>
                <a:lnTo>
                  <a:pt x="2785" y="253"/>
                </a:lnTo>
                <a:lnTo>
                  <a:pt x="2709" y="266"/>
                </a:lnTo>
                <a:lnTo>
                  <a:pt x="2633" y="281"/>
                </a:lnTo>
                <a:lnTo>
                  <a:pt x="2559" y="297"/>
                </a:lnTo>
                <a:lnTo>
                  <a:pt x="2454" y="323"/>
                </a:lnTo>
                <a:lnTo>
                  <a:pt x="2356" y="349"/>
                </a:lnTo>
                <a:lnTo>
                  <a:pt x="2264" y="378"/>
                </a:lnTo>
                <a:lnTo>
                  <a:pt x="2178" y="407"/>
                </a:lnTo>
                <a:lnTo>
                  <a:pt x="2099" y="438"/>
                </a:lnTo>
                <a:lnTo>
                  <a:pt x="2026" y="468"/>
                </a:lnTo>
                <a:lnTo>
                  <a:pt x="1960" y="501"/>
                </a:lnTo>
                <a:lnTo>
                  <a:pt x="1929" y="517"/>
                </a:lnTo>
                <a:lnTo>
                  <a:pt x="1900" y="534"/>
                </a:lnTo>
                <a:lnTo>
                  <a:pt x="1873" y="551"/>
                </a:lnTo>
                <a:lnTo>
                  <a:pt x="1847" y="568"/>
                </a:lnTo>
                <a:lnTo>
                  <a:pt x="1823" y="586"/>
                </a:lnTo>
                <a:lnTo>
                  <a:pt x="1802" y="602"/>
                </a:lnTo>
                <a:lnTo>
                  <a:pt x="1781" y="620"/>
                </a:lnTo>
                <a:lnTo>
                  <a:pt x="1763" y="638"/>
                </a:lnTo>
                <a:lnTo>
                  <a:pt x="1745" y="656"/>
                </a:lnTo>
                <a:lnTo>
                  <a:pt x="1731" y="673"/>
                </a:lnTo>
                <a:lnTo>
                  <a:pt x="1718" y="693"/>
                </a:lnTo>
                <a:lnTo>
                  <a:pt x="1705" y="710"/>
                </a:lnTo>
                <a:lnTo>
                  <a:pt x="1695" y="728"/>
                </a:lnTo>
                <a:lnTo>
                  <a:pt x="1689" y="746"/>
                </a:lnTo>
                <a:lnTo>
                  <a:pt x="1682" y="765"/>
                </a:lnTo>
                <a:lnTo>
                  <a:pt x="1678" y="783"/>
                </a:lnTo>
                <a:lnTo>
                  <a:pt x="1676" y="801"/>
                </a:lnTo>
                <a:lnTo>
                  <a:pt x="1674" y="820"/>
                </a:lnTo>
                <a:lnTo>
                  <a:pt x="1676" y="838"/>
                </a:lnTo>
                <a:lnTo>
                  <a:pt x="1679" y="856"/>
                </a:lnTo>
                <a:lnTo>
                  <a:pt x="1684" y="873"/>
                </a:lnTo>
                <a:lnTo>
                  <a:pt x="1692" y="893"/>
                </a:lnTo>
                <a:lnTo>
                  <a:pt x="1700" y="911"/>
                </a:lnTo>
                <a:lnTo>
                  <a:pt x="1712" y="928"/>
                </a:lnTo>
                <a:lnTo>
                  <a:pt x="1724" y="946"/>
                </a:lnTo>
                <a:lnTo>
                  <a:pt x="1739" y="964"/>
                </a:lnTo>
                <a:lnTo>
                  <a:pt x="1755" y="982"/>
                </a:lnTo>
                <a:lnTo>
                  <a:pt x="1773" y="999"/>
                </a:lnTo>
                <a:lnTo>
                  <a:pt x="1794" y="1017"/>
                </a:lnTo>
                <a:lnTo>
                  <a:pt x="1816" y="1035"/>
                </a:lnTo>
                <a:lnTo>
                  <a:pt x="1841" y="1053"/>
                </a:lnTo>
                <a:lnTo>
                  <a:pt x="1868" y="1069"/>
                </a:lnTo>
                <a:lnTo>
                  <a:pt x="1896" y="1087"/>
                </a:lnTo>
                <a:lnTo>
                  <a:pt x="1926" y="1103"/>
                </a:lnTo>
                <a:lnTo>
                  <a:pt x="1959" y="1119"/>
                </a:lnTo>
                <a:lnTo>
                  <a:pt x="1992" y="1135"/>
                </a:lnTo>
                <a:lnTo>
                  <a:pt x="2030" y="1151"/>
                </a:lnTo>
                <a:lnTo>
                  <a:pt x="2068" y="1167"/>
                </a:lnTo>
                <a:lnTo>
                  <a:pt x="2109" y="1183"/>
                </a:lnTo>
                <a:lnTo>
                  <a:pt x="2152" y="1198"/>
                </a:lnTo>
                <a:lnTo>
                  <a:pt x="2243" y="1227"/>
                </a:lnTo>
                <a:lnTo>
                  <a:pt x="2343" y="1256"/>
                </a:lnTo>
                <a:lnTo>
                  <a:pt x="2453" y="1284"/>
                </a:lnTo>
                <a:lnTo>
                  <a:pt x="2569" y="1309"/>
                </a:lnTo>
                <a:lnTo>
                  <a:pt x="2695" y="1334"/>
                </a:lnTo>
                <a:lnTo>
                  <a:pt x="2803" y="1351"/>
                </a:lnTo>
                <a:lnTo>
                  <a:pt x="2911" y="1366"/>
                </a:lnTo>
                <a:lnTo>
                  <a:pt x="3019" y="1379"/>
                </a:lnTo>
                <a:lnTo>
                  <a:pt x="3126" y="1390"/>
                </a:lnTo>
                <a:lnTo>
                  <a:pt x="3234" y="1398"/>
                </a:lnTo>
                <a:lnTo>
                  <a:pt x="3339" y="1403"/>
                </a:lnTo>
                <a:lnTo>
                  <a:pt x="3444" y="1408"/>
                </a:lnTo>
                <a:lnTo>
                  <a:pt x="3547" y="1408"/>
                </a:lnTo>
                <a:lnTo>
                  <a:pt x="3651" y="1408"/>
                </a:lnTo>
                <a:lnTo>
                  <a:pt x="3751" y="1405"/>
                </a:lnTo>
                <a:lnTo>
                  <a:pt x="3851" y="1400"/>
                </a:lnTo>
                <a:lnTo>
                  <a:pt x="3948" y="1393"/>
                </a:lnTo>
                <a:lnTo>
                  <a:pt x="4045" y="1384"/>
                </a:lnTo>
                <a:lnTo>
                  <a:pt x="4138" y="1374"/>
                </a:lnTo>
                <a:lnTo>
                  <a:pt x="4230" y="1363"/>
                </a:lnTo>
                <a:lnTo>
                  <a:pt x="4319" y="1348"/>
                </a:lnTo>
                <a:lnTo>
                  <a:pt x="4406" y="1334"/>
                </a:lnTo>
                <a:lnTo>
                  <a:pt x="4490" y="1316"/>
                </a:lnTo>
                <a:lnTo>
                  <a:pt x="4573" y="1298"/>
                </a:lnTo>
                <a:lnTo>
                  <a:pt x="4650" y="1279"/>
                </a:lnTo>
                <a:lnTo>
                  <a:pt x="4726" y="1258"/>
                </a:lnTo>
                <a:lnTo>
                  <a:pt x="4799" y="1237"/>
                </a:lnTo>
                <a:lnTo>
                  <a:pt x="4868" y="1214"/>
                </a:lnTo>
                <a:lnTo>
                  <a:pt x="4933" y="1190"/>
                </a:lnTo>
                <a:lnTo>
                  <a:pt x="4996" y="1164"/>
                </a:lnTo>
                <a:lnTo>
                  <a:pt x="5054" y="1138"/>
                </a:lnTo>
                <a:lnTo>
                  <a:pt x="5107" y="1112"/>
                </a:lnTo>
                <a:lnTo>
                  <a:pt x="5157" y="1085"/>
                </a:lnTo>
                <a:lnTo>
                  <a:pt x="5204" y="1056"/>
                </a:lnTo>
                <a:lnTo>
                  <a:pt x="5244" y="1027"/>
                </a:lnTo>
                <a:lnTo>
                  <a:pt x="5281" y="998"/>
                </a:lnTo>
                <a:lnTo>
                  <a:pt x="5314" y="969"/>
                </a:lnTo>
                <a:lnTo>
                  <a:pt x="5330" y="951"/>
                </a:lnTo>
                <a:lnTo>
                  <a:pt x="5344" y="935"/>
                </a:lnTo>
                <a:lnTo>
                  <a:pt x="5356" y="917"/>
                </a:lnTo>
                <a:lnTo>
                  <a:pt x="5367" y="899"/>
                </a:lnTo>
                <a:lnTo>
                  <a:pt x="5377" y="882"/>
                </a:lnTo>
                <a:lnTo>
                  <a:pt x="5383" y="862"/>
                </a:lnTo>
                <a:lnTo>
                  <a:pt x="5388" y="844"/>
                </a:lnTo>
                <a:lnTo>
                  <a:pt x="5393" y="825"/>
                </a:lnTo>
                <a:lnTo>
                  <a:pt x="5394" y="806"/>
                </a:lnTo>
                <a:lnTo>
                  <a:pt x="5394" y="788"/>
                </a:lnTo>
                <a:lnTo>
                  <a:pt x="5393" y="769"/>
                </a:lnTo>
                <a:lnTo>
                  <a:pt x="5388" y="749"/>
                </a:lnTo>
                <a:lnTo>
                  <a:pt x="5383" y="730"/>
                </a:lnTo>
                <a:lnTo>
                  <a:pt x="5375" y="709"/>
                </a:lnTo>
                <a:lnTo>
                  <a:pt x="5365" y="689"/>
                </a:lnTo>
                <a:lnTo>
                  <a:pt x="5354" y="670"/>
                </a:lnTo>
                <a:lnTo>
                  <a:pt x="5340" y="651"/>
                </a:lnTo>
                <a:lnTo>
                  <a:pt x="5323" y="631"/>
                </a:lnTo>
                <a:lnTo>
                  <a:pt x="5306" y="612"/>
                </a:lnTo>
                <a:lnTo>
                  <a:pt x="5286" y="593"/>
                </a:lnTo>
                <a:lnTo>
                  <a:pt x="5264" y="573"/>
                </a:lnTo>
                <a:lnTo>
                  <a:pt x="5239" y="554"/>
                </a:lnTo>
                <a:lnTo>
                  <a:pt x="5212" y="534"/>
                </a:lnTo>
                <a:lnTo>
                  <a:pt x="5185" y="515"/>
                </a:lnTo>
                <a:lnTo>
                  <a:pt x="5152" y="497"/>
                </a:lnTo>
                <a:lnTo>
                  <a:pt x="5120" y="478"/>
                </a:lnTo>
                <a:lnTo>
                  <a:pt x="5083" y="460"/>
                </a:lnTo>
                <a:lnTo>
                  <a:pt x="5046" y="442"/>
                </a:lnTo>
                <a:lnTo>
                  <a:pt x="5005" y="425"/>
                </a:lnTo>
                <a:lnTo>
                  <a:pt x="4962" y="407"/>
                </a:lnTo>
                <a:lnTo>
                  <a:pt x="4917" y="391"/>
                </a:lnTo>
                <a:lnTo>
                  <a:pt x="4870" y="373"/>
                </a:lnTo>
                <a:close/>
                <a:moveTo>
                  <a:pt x="2052" y="1293"/>
                </a:moveTo>
                <a:lnTo>
                  <a:pt x="2052" y="1293"/>
                </a:lnTo>
                <a:lnTo>
                  <a:pt x="2007" y="1276"/>
                </a:lnTo>
                <a:lnTo>
                  <a:pt x="1962" y="1256"/>
                </a:lnTo>
                <a:lnTo>
                  <a:pt x="1920" y="1235"/>
                </a:lnTo>
                <a:lnTo>
                  <a:pt x="1879" y="1216"/>
                </a:lnTo>
                <a:lnTo>
                  <a:pt x="1842" y="1195"/>
                </a:lnTo>
                <a:lnTo>
                  <a:pt x="1808" y="1174"/>
                </a:lnTo>
                <a:lnTo>
                  <a:pt x="1774" y="1153"/>
                </a:lnTo>
                <a:lnTo>
                  <a:pt x="1744" y="1130"/>
                </a:lnTo>
                <a:lnTo>
                  <a:pt x="1744" y="1550"/>
                </a:lnTo>
                <a:lnTo>
                  <a:pt x="1753" y="1566"/>
                </a:lnTo>
                <a:lnTo>
                  <a:pt x="1765" y="1584"/>
                </a:lnTo>
                <a:lnTo>
                  <a:pt x="1778" y="1600"/>
                </a:lnTo>
                <a:lnTo>
                  <a:pt x="1791" y="1616"/>
                </a:lnTo>
                <a:lnTo>
                  <a:pt x="1807" y="1631"/>
                </a:lnTo>
                <a:lnTo>
                  <a:pt x="1823" y="1647"/>
                </a:lnTo>
                <a:lnTo>
                  <a:pt x="1841" y="1661"/>
                </a:lnTo>
                <a:lnTo>
                  <a:pt x="1860" y="1676"/>
                </a:lnTo>
                <a:lnTo>
                  <a:pt x="1900" y="1705"/>
                </a:lnTo>
                <a:lnTo>
                  <a:pt x="1947" y="1732"/>
                </a:lnTo>
                <a:lnTo>
                  <a:pt x="1997" y="1758"/>
                </a:lnTo>
                <a:lnTo>
                  <a:pt x="2052" y="1782"/>
                </a:lnTo>
                <a:lnTo>
                  <a:pt x="2052" y="1293"/>
                </a:lnTo>
                <a:close/>
                <a:moveTo>
                  <a:pt x="2746" y="1472"/>
                </a:moveTo>
                <a:lnTo>
                  <a:pt x="2746" y="1472"/>
                </a:lnTo>
                <a:lnTo>
                  <a:pt x="2672" y="1460"/>
                </a:lnTo>
                <a:lnTo>
                  <a:pt x="2603" y="1447"/>
                </a:lnTo>
                <a:lnTo>
                  <a:pt x="2537" y="1434"/>
                </a:lnTo>
                <a:lnTo>
                  <a:pt x="2472" y="1419"/>
                </a:lnTo>
                <a:lnTo>
                  <a:pt x="2409" y="1405"/>
                </a:lnTo>
                <a:lnTo>
                  <a:pt x="2349" y="1390"/>
                </a:lnTo>
                <a:lnTo>
                  <a:pt x="2291" y="1374"/>
                </a:lnTo>
                <a:lnTo>
                  <a:pt x="2235" y="1358"/>
                </a:lnTo>
                <a:lnTo>
                  <a:pt x="2181" y="1340"/>
                </a:lnTo>
                <a:lnTo>
                  <a:pt x="2181" y="1831"/>
                </a:lnTo>
                <a:lnTo>
                  <a:pt x="2244" y="1850"/>
                </a:lnTo>
                <a:lnTo>
                  <a:pt x="2309" y="1870"/>
                </a:lnTo>
                <a:lnTo>
                  <a:pt x="2375" y="1886"/>
                </a:lnTo>
                <a:lnTo>
                  <a:pt x="2445" y="1902"/>
                </a:lnTo>
                <a:lnTo>
                  <a:pt x="2517" y="1918"/>
                </a:lnTo>
                <a:lnTo>
                  <a:pt x="2591" y="1931"/>
                </a:lnTo>
                <a:lnTo>
                  <a:pt x="2667" y="1944"/>
                </a:lnTo>
                <a:lnTo>
                  <a:pt x="2746" y="1957"/>
                </a:lnTo>
                <a:lnTo>
                  <a:pt x="2746" y="1472"/>
                </a:lnTo>
                <a:close/>
                <a:moveTo>
                  <a:pt x="3439" y="1535"/>
                </a:moveTo>
                <a:lnTo>
                  <a:pt x="3439" y="1535"/>
                </a:lnTo>
                <a:lnTo>
                  <a:pt x="3300" y="1531"/>
                </a:lnTo>
                <a:lnTo>
                  <a:pt x="3229" y="1527"/>
                </a:lnTo>
                <a:lnTo>
                  <a:pt x="3158" y="1523"/>
                </a:lnTo>
                <a:lnTo>
                  <a:pt x="3089" y="1516"/>
                </a:lnTo>
                <a:lnTo>
                  <a:pt x="3018" y="1510"/>
                </a:lnTo>
                <a:lnTo>
                  <a:pt x="2947" y="1502"/>
                </a:lnTo>
                <a:lnTo>
                  <a:pt x="2876" y="1492"/>
                </a:lnTo>
                <a:lnTo>
                  <a:pt x="2876" y="1973"/>
                </a:lnTo>
                <a:lnTo>
                  <a:pt x="3013" y="1986"/>
                </a:lnTo>
                <a:lnTo>
                  <a:pt x="3153" y="1997"/>
                </a:lnTo>
                <a:lnTo>
                  <a:pt x="3295" y="2004"/>
                </a:lnTo>
                <a:lnTo>
                  <a:pt x="3439" y="2009"/>
                </a:lnTo>
                <a:lnTo>
                  <a:pt x="3439" y="1535"/>
                </a:lnTo>
                <a:close/>
                <a:moveTo>
                  <a:pt x="4132" y="1505"/>
                </a:moveTo>
                <a:lnTo>
                  <a:pt x="4132" y="1505"/>
                </a:lnTo>
                <a:lnTo>
                  <a:pt x="4064" y="1513"/>
                </a:lnTo>
                <a:lnTo>
                  <a:pt x="3996" y="1519"/>
                </a:lnTo>
                <a:lnTo>
                  <a:pt x="3927" y="1524"/>
                </a:lnTo>
                <a:lnTo>
                  <a:pt x="3856" y="1529"/>
                </a:lnTo>
                <a:lnTo>
                  <a:pt x="3785" y="1532"/>
                </a:lnTo>
                <a:lnTo>
                  <a:pt x="3714" y="1535"/>
                </a:lnTo>
                <a:lnTo>
                  <a:pt x="3641" y="1537"/>
                </a:lnTo>
                <a:lnTo>
                  <a:pt x="3568" y="1537"/>
                </a:lnTo>
                <a:lnTo>
                  <a:pt x="3568" y="2009"/>
                </a:lnTo>
                <a:lnTo>
                  <a:pt x="3712" y="2005"/>
                </a:lnTo>
                <a:lnTo>
                  <a:pt x="3854" y="2000"/>
                </a:lnTo>
                <a:lnTo>
                  <a:pt x="3995" y="1991"/>
                </a:lnTo>
                <a:lnTo>
                  <a:pt x="4132" y="1978"/>
                </a:lnTo>
                <a:lnTo>
                  <a:pt x="4132" y="1505"/>
                </a:lnTo>
                <a:close/>
                <a:moveTo>
                  <a:pt x="4826" y="1363"/>
                </a:moveTo>
                <a:lnTo>
                  <a:pt x="4826" y="1363"/>
                </a:lnTo>
                <a:lnTo>
                  <a:pt x="4762" y="1382"/>
                </a:lnTo>
                <a:lnTo>
                  <a:pt x="4695" y="1400"/>
                </a:lnTo>
                <a:lnTo>
                  <a:pt x="4628" y="1418"/>
                </a:lnTo>
                <a:lnTo>
                  <a:pt x="4558" y="1434"/>
                </a:lnTo>
                <a:lnTo>
                  <a:pt x="4487" y="1450"/>
                </a:lnTo>
                <a:lnTo>
                  <a:pt x="4413" y="1463"/>
                </a:lnTo>
                <a:lnTo>
                  <a:pt x="4338" y="1476"/>
                </a:lnTo>
                <a:lnTo>
                  <a:pt x="4261" y="1489"/>
                </a:lnTo>
                <a:lnTo>
                  <a:pt x="4261" y="1963"/>
                </a:lnTo>
                <a:lnTo>
                  <a:pt x="4338" y="1952"/>
                </a:lnTo>
                <a:lnTo>
                  <a:pt x="4414" y="1939"/>
                </a:lnTo>
                <a:lnTo>
                  <a:pt x="4487" y="1926"/>
                </a:lnTo>
                <a:lnTo>
                  <a:pt x="4560" y="1912"/>
                </a:lnTo>
                <a:lnTo>
                  <a:pt x="4629" y="1897"/>
                </a:lnTo>
                <a:lnTo>
                  <a:pt x="4697" y="1879"/>
                </a:lnTo>
                <a:lnTo>
                  <a:pt x="4763" y="1862"/>
                </a:lnTo>
                <a:lnTo>
                  <a:pt x="4826" y="1842"/>
                </a:lnTo>
                <a:lnTo>
                  <a:pt x="4826" y="1363"/>
                </a:lnTo>
                <a:close/>
                <a:moveTo>
                  <a:pt x="5269" y="1603"/>
                </a:moveTo>
                <a:lnTo>
                  <a:pt x="5269" y="1603"/>
                </a:lnTo>
                <a:lnTo>
                  <a:pt x="5283" y="1587"/>
                </a:lnTo>
                <a:lnTo>
                  <a:pt x="5296" y="1573"/>
                </a:lnTo>
                <a:lnTo>
                  <a:pt x="5306" y="1558"/>
                </a:lnTo>
                <a:lnTo>
                  <a:pt x="5314" y="1545"/>
                </a:lnTo>
                <a:lnTo>
                  <a:pt x="5325" y="1129"/>
                </a:lnTo>
                <a:lnTo>
                  <a:pt x="5288" y="1154"/>
                </a:lnTo>
                <a:lnTo>
                  <a:pt x="5248" y="1180"/>
                </a:lnTo>
                <a:lnTo>
                  <a:pt x="5206" y="1206"/>
                </a:lnTo>
                <a:lnTo>
                  <a:pt x="5160" y="1229"/>
                </a:lnTo>
                <a:lnTo>
                  <a:pt x="5114" y="1253"/>
                </a:lnTo>
                <a:lnTo>
                  <a:pt x="5062" y="1276"/>
                </a:lnTo>
                <a:lnTo>
                  <a:pt x="5010" y="1298"/>
                </a:lnTo>
                <a:lnTo>
                  <a:pt x="4955" y="1319"/>
                </a:lnTo>
                <a:lnTo>
                  <a:pt x="4955" y="1795"/>
                </a:lnTo>
                <a:lnTo>
                  <a:pt x="5002" y="1774"/>
                </a:lnTo>
                <a:lnTo>
                  <a:pt x="5049" y="1753"/>
                </a:lnTo>
                <a:lnTo>
                  <a:pt x="5093" y="1731"/>
                </a:lnTo>
                <a:lnTo>
                  <a:pt x="5133" y="1707"/>
                </a:lnTo>
                <a:lnTo>
                  <a:pt x="5170" y="1682"/>
                </a:lnTo>
                <a:lnTo>
                  <a:pt x="5206" y="1657"/>
                </a:lnTo>
                <a:lnTo>
                  <a:pt x="5238" y="1631"/>
                </a:lnTo>
                <a:lnTo>
                  <a:pt x="5269" y="1603"/>
                </a:lnTo>
                <a:close/>
                <a:moveTo>
                  <a:pt x="5591" y="3497"/>
                </a:moveTo>
                <a:lnTo>
                  <a:pt x="5591" y="4237"/>
                </a:lnTo>
                <a:lnTo>
                  <a:pt x="5633" y="4221"/>
                </a:lnTo>
                <a:lnTo>
                  <a:pt x="5674" y="4201"/>
                </a:lnTo>
                <a:lnTo>
                  <a:pt x="5713" y="4183"/>
                </a:lnTo>
                <a:lnTo>
                  <a:pt x="5750" y="4162"/>
                </a:lnTo>
                <a:lnTo>
                  <a:pt x="5787" y="4143"/>
                </a:lnTo>
                <a:lnTo>
                  <a:pt x="5821" y="4120"/>
                </a:lnTo>
                <a:lnTo>
                  <a:pt x="5855" y="4099"/>
                </a:lnTo>
                <a:lnTo>
                  <a:pt x="5885" y="4077"/>
                </a:lnTo>
                <a:lnTo>
                  <a:pt x="5916" y="4053"/>
                </a:lnTo>
                <a:lnTo>
                  <a:pt x="5945" y="4028"/>
                </a:lnTo>
                <a:lnTo>
                  <a:pt x="5971" y="4003"/>
                </a:lnTo>
                <a:lnTo>
                  <a:pt x="5995" y="3977"/>
                </a:lnTo>
                <a:lnTo>
                  <a:pt x="6019" y="3949"/>
                </a:lnTo>
                <a:lnTo>
                  <a:pt x="6040" y="3922"/>
                </a:lnTo>
                <a:lnTo>
                  <a:pt x="6060" y="3893"/>
                </a:lnTo>
                <a:lnTo>
                  <a:pt x="6077" y="3862"/>
                </a:lnTo>
                <a:lnTo>
                  <a:pt x="6081" y="3757"/>
                </a:lnTo>
                <a:lnTo>
                  <a:pt x="6086" y="3657"/>
                </a:lnTo>
                <a:lnTo>
                  <a:pt x="6092" y="3563"/>
                </a:lnTo>
                <a:lnTo>
                  <a:pt x="6098" y="3473"/>
                </a:lnTo>
                <a:lnTo>
                  <a:pt x="6111" y="3307"/>
                </a:lnTo>
                <a:lnTo>
                  <a:pt x="6116" y="3229"/>
                </a:lnTo>
                <a:lnTo>
                  <a:pt x="6119" y="3156"/>
                </a:lnTo>
                <a:lnTo>
                  <a:pt x="6095" y="3182"/>
                </a:lnTo>
                <a:lnTo>
                  <a:pt x="6069" y="3208"/>
                </a:lnTo>
                <a:lnTo>
                  <a:pt x="6047" y="3231"/>
                </a:lnTo>
                <a:lnTo>
                  <a:pt x="6021" y="3252"/>
                </a:lnTo>
                <a:lnTo>
                  <a:pt x="5969" y="3292"/>
                </a:lnTo>
                <a:lnTo>
                  <a:pt x="5914" y="3331"/>
                </a:lnTo>
                <a:lnTo>
                  <a:pt x="5856" y="3368"/>
                </a:lnTo>
                <a:lnTo>
                  <a:pt x="5795" y="3404"/>
                </a:lnTo>
                <a:lnTo>
                  <a:pt x="5730" y="3436"/>
                </a:lnTo>
                <a:lnTo>
                  <a:pt x="5662" y="3468"/>
                </a:lnTo>
                <a:lnTo>
                  <a:pt x="5591" y="3497"/>
                </a:lnTo>
                <a:close/>
                <a:moveTo>
                  <a:pt x="4692" y="3712"/>
                </a:moveTo>
                <a:lnTo>
                  <a:pt x="4692" y="4440"/>
                </a:lnTo>
                <a:lnTo>
                  <a:pt x="4795" y="4427"/>
                </a:lnTo>
                <a:lnTo>
                  <a:pt x="4897" y="4413"/>
                </a:lnTo>
                <a:lnTo>
                  <a:pt x="4997" y="4396"/>
                </a:lnTo>
                <a:lnTo>
                  <a:pt x="5096" y="4379"/>
                </a:lnTo>
                <a:lnTo>
                  <a:pt x="5193" y="4358"/>
                </a:lnTo>
                <a:lnTo>
                  <a:pt x="5286" y="4337"/>
                </a:lnTo>
                <a:lnTo>
                  <a:pt x="5377" y="4311"/>
                </a:lnTo>
                <a:lnTo>
                  <a:pt x="5462" y="4285"/>
                </a:lnTo>
                <a:lnTo>
                  <a:pt x="5462" y="3544"/>
                </a:lnTo>
                <a:lnTo>
                  <a:pt x="5375" y="3573"/>
                </a:lnTo>
                <a:lnTo>
                  <a:pt x="5283" y="3599"/>
                </a:lnTo>
                <a:lnTo>
                  <a:pt x="5189" y="3623"/>
                </a:lnTo>
                <a:lnTo>
                  <a:pt x="5094" y="3644"/>
                </a:lnTo>
                <a:lnTo>
                  <a:pt x="4996" y="3663"/>
                </a:lnTo>
                <a:lnTo>
                  <a:pt x="4897" y="3681"/>
                </a:lnTo>
                <a:lnTo>
                  <a:pt x="4795" y="3697"/>
                </a:lnTo>
                <a:lnTo>
                  <a:pt x="4692" y="3712"/>
                </a:lnTo>
                <a:close/>
                <a:moveTo>
                  <a:pt x="3791" y="3764"/>
                </a:moveTo>
                <a:lnTo>
                  <a:pt x="3791" y="4485"/>
                </a:lnTo>
                <a:lnTo>
                  <a:pt x="3980" y="4484"/>
                </a:lnTo>
                <a:lnTo>
                  <a:pt x="4075" y="4480"/>
                </a:lnTo>
                <a:lnTo>
                  <a:pt x="4172" y="4477"/>
                </a:lnTo>
                <a:lnTo>
                  <a:pt x="4271" y="4474"/>
                </a:lnTo>
                <a:lnTo>
                  <a:pt x="4368" y="4468"/>
                </a:lnTo>
                <a:lnTo>
                  <a:pt x="4466" y="4461"/>
                </a:lnTo>
                <a:lnTo>
                  <a:pt x="4563" y="4453"/>
                </a:lnTo>
                <a:lnTo>
                  <a:pt x="4563" y="3726"/>
                </a:lnTo>
                <a:lnTo>
                  <a:pt x="4468" y="3736"/>
                </a:lnTo>
                <a:lnTo>
                  <a:pt x="4371" y="3743"/>
                </a:lnTo>
                <a:lnTo>
                  <a:pt x="4276" y="3749"/>
                </a:lnTo>
                <a:lnTo>
                  <a:pt x="4179" y="3756"/>
                </a:lnTo>
                <a:lnTo>
                  <a:pt x="4082" y="3759"/>
                </a:lnTo>
                <a:lnTo>
                  <a:pt x="3985" y="3762"/>
                </a:lnTo>
                <a:lnTo>
                  <a:pt x="3888" y="3764"/>
                </a:lnTo>
                <a:lnTo>
                  <a:pt x="3791" y="3764"/>
                </a:lnTo>
                <a:close/>
                <a:moveTo>
                  <a:pt x="2892" y="3717"/>
                </a:moveTo>
                <a:lnTo>
                  <a:pt x="2892" y="4445"/>
                </a:lnTo>
                <a:lnTo>
                  <a:pt x="3050" y="4458"/>
                </a:lnTo>
                <a:lnTo>
                  <a:pt x="3234" y="4469"/>
                </a:lnTo>
                <a:lnTo>
                  <a:pt x="3334" y="4474"/>
                </a:lnTo>
                <a:lnTo>
                  <a:pt x="3439" y="4479"/>
                </a:lnTo>
                <a:lnTo>
                  <a:pt x="3549" y="4482"/>
                </a:lnTo>
                <a:lnTo>
                  <a:pt x="3662" y="4484"/>
                </a:lnTo>
                <a:lnTo>
                  <a:pt x="3662" y="3762"/>
                </a:lnTo>
                <a:lnTo>
                  <a:pt x="3560" y="3760"/>
                </a:lnTo>
                <a:lnTo>
                  <a:pt x="3460" y="3757"/>
                </a:lnTo>
                <a:lnTo>
                  <a:pt x="3362" y="3752"/>
                </a:lnTo>
                <a:lnTo>
                  <a:pt x="3263" y="3747"/>
                </a:lnTo>
                <a:lnTo>
                  <a:pt x="3168" y="3741"/>
                </a:lnTo>
                <a:lnTo>
                  <a:pt x="3073" y="3733"/>
                </a:lnTo>
                <a:lnTo>
                  <a:pt x="2981" y="3725"/>
                </a:lnTo>
                <a:lnTo>
                  <a:pt x="2892" y="3717"/>
                </a:lnTo>
                <a:close/>
                <a:moveTo>
                  <a:pt x="1363" y="3542"/>
                </a:moveTo>
                <a:lnTo>
                  <a:pt x="1363" y="3867"/>
                </a:lnTo>
                <a:lnTo>
                  <a:pt x="1374" y="3886"/>
                </a:lnTo>
                <a:lnTo>
                  <a:pt x="1387" y="3907"/>
                </a:lnTo>
                <a:lnTo>
                  <a:pt x="1403" y="3928"/>
                </a:lnTo>
                <a:lnTo>
                  <a:pt x="1421" y="3949"/>
                </a:lnTo>
                <a:lnTo>
                  <a:pt x="1442" y="3970"/>
                </a:lnTo>
                <a:lnTo>
                  <a:pt x="1466" y="3991"/>
                </a:lnTo>
                <a:lnTo>
                  <a:pt x="1492" y="4012"/>
                </a:lnTo>
                <a:lnTo>
                  <a:pt x="1521" y="4035"/>
                </a:lnTo>
                <a:lnTo>
                  <a:pt x="1553" y="4056"/>
                </a:lnTo>
                <a:lnTo>
                  <a:pt x="1589" y="4078"/>
                </a:lnTo>
                <a:lnTo>
                  <a:pt x="1626" y="4099"/>
                </a:lnTo>
                <a:lnTo>
                  <a:pt x="1666" y="4122"/>
                </a:lnTo>
                <a:lnTo>
                  <a:pt x="1712" y="4143"/>
                </a:lnTo>
                <a:lnTo>
                  <a:pt x="1758" y="4166"/>
                </a:lnTo>
                <a:lnTo>
                  <a:pt x="1808" y="4187"/>
                </a:lnTo>
                <a:lnTo>
                  <a:pt x="1862" y="4208"/>
                </a:lnTo>
                <a:lnTo>
                  <a:pt x="1862" y="3617"/>
                </a:lnTo>
                <a:lnTo>
                  <a:pt x="1734" y="3602"/>
                </a:lnTo>
                <a:lnTo>
                  <a:pt x="1608" y="3584"/>
                </a:lnTo>
                <a:lnTo>
                  <a:pt x="1484" y="3565"/>
                </a:lnTo>
                <a:lnTo>
                  <a:pt x="1363" y="3542"/>
                </a:lnTo>
                <a:close/>
                <a:moveTo>
                  <a:pt x="5249" y="2047"/>
                </a:moveTo>
                <a:lnTo>
                  <a:pt x="5249" y="2047"/>
                </a:lnTo>
                <a:lnTo>
                  <a:pt x="5330" y="2070"/>
                </a:lnTo>
                <a:lnTo>
                  <a:pt x="5417" y="2097"/>
                </a:lnTo>
                <a:lnTo>
                  <a:pt x="5507" y="2130"/>
                </a:lnTo>
                <a:lnTo>
                  <a:pt x="5600" y="2165"/>
                </a:lnTo>
                <a:lnTo>
                  <a:pt x="5693" y="2204"/>
                </a:lnTo>
                <a:lnTo>
                  <a:pt x="5740" y="2225"/>
                </a:lnTo>
                <a:lnTo>
                  <a:pt x="5787" y="2247"/>
                </a:lnTo>
                <a:lnTo>
                  <a:pt x="5832" y="2272"/>
                </a:lnTo>
                <a:lnTo>
                  <a:pt x="5877" y="2296"/>
                </a:lnTo>
                <a:lnTo>
                  <a:pt x="5922" y="2320"/>
                </a:lnTo>
                <a:lnTo>
                  <a:pt x="5964" y="2348"/>
                </a:lnTo>
                <a:lnTo>
                  <a:pt x="6006" y="2373"/>
                </a:lnTo>
                <a:lnTo>
                  <a:pt x="6047" y="2402"/>
                </a:lnTo>
                <a:lnTo>
                  <a:pt x="6086" y="2432"/>
                </a:lnTo>
                <a:lnTo>
                  <a:pt x="6123" y="2461"/>
                </a:lnTo>
                <a:lnTo>
                  <a:pt x="6158" y="2491"/>
                </a:lnTo>
                <a:lnTo>
                  <a:pt x="6192" y="2524"/>
                </a:lnTo>
                <a:lnTo>
                  <a:pt x="6221" y="2556"/>
                </a:lnTo>
                <a:lnTo>
                  <a:pt x="6250" y="2588"/>
                </a:lnTo>
                <a:lnTo>
                  <a:pt x="6274" y="2624"/>
                </a:lnTo>
                <a:lnTo>
                  <a:pt x="6297" y="2658"/>
                </a:lnTo>
                <a:lnTo>
                  <a:pt x="6316" y="2693"/>
                </a:lnTo>
                <a:lnTo>
                  <a:pt x="6333" y="2730"/>
                </a:lnTo>
                <a:lnTo>
                  <a:pt x="6345" y="2767"/>
                </a:lnTo>
                <a:lnTo>
                  <a:pt x="6354" y="2806"/>
                </a:lnTo>
                <a:lnTo>
                  <a:pt x="6357" y="2826"/>
                </a:lnTo>
                <a:lnTo>
                  <a:pt x="6360" y="2845"/>
                </a:lnTo>
                <a:lnTo>
                  <a:pt x="6360" y="2866"/>
                </a:lnTo>
                <a:lnTo>
                  <a:pt x="6360" y="2885"/>
                </a:lnTo>
                <a:lnTo>
                  <a:pt x="6334" y="3922"/>
                </a:lnTo>
                <a:lnTo>
                  <a:pt x="6321" y="3948"/>
                </a:lnTo>
                <a:lnTo>
                  <a:pt x="6308" y="3975"/>
                </a:lnTo>
                <a:lnTo>
                  <a:pt x="6292" y="4001"/>
                </a:lnTo>
                <a:lnTo>
                  <a:pt x="6276" y="4027"/>
                </a:lnTo>
                <a:lnTo>
                  <a:pt x="6258" y="4051"/>
                </a:lnTo>
                <a:lnTo>
                  <a:pt x="6239" y="4077"/>
                </a:lnTo>
                <a:lnTo>
                  <a:pt x="6220" y="4101"/>
                </a:lnTo>
                <a:lnTo>
                  <a:pt x="6197" y="4125"/>
                </a:lnTo>
                <a:lnTo>
                  <a:pt x="6174" y="4148"/>
                </a:lnTo>
                <a:lnTo>
                  <a:pt x="6150" y="4170"/>
                </a:lnTo>
                <a:lnTo>
                  <a:pt x="6126" y="4193"/>
                </a:lnTo>
                <a:lnTo>
                  <a:pt x="6098" y="4216"/>
                </a:lnTo>
                <a:lnTo>
                  <a:pt x="6071" y="4237"/>
                </a:lnTo>
                <a:lnTo>
                  <a:pt x="6044" y="4258"/>
                </a:lnTo>
                <a:lnTo>
                  <a:pt x="6013" y="4279"/>
                </a:lnTo>
                <a:lnTo>
                  <a:pt x="5982" y="4300"/>
                </a:lnTo>
                <a:lnTo>
                  <a:pt x="5918" y="4338"/>
                </a:lnTo>
                <a:lnTo>
                  <a:pt x="5850" y="4376"/>
                </a:lnTo>
                <a:lnTo>
                  <a:pt x="5777" y="4411"/>
                </a:lnTo>
                <a:lnTo>
                  <a:pt x="5701" y="4445"/>
                </a:lnTo>
                <a:lnTo>
                  <a:pt x="5621" y="4477"/>
                </a:lnTo>
                <a:lnTo>
                  <a:pt x="5538" y="4508"/>
                </a:lnTo>
                <a:lnTo>
                  <a:pt x="5453" y="4537"/>
                </a:lnTo>
                <a:lnTo>
                  <a:pt x="5362" y="4563"/>
                </a:lnTo>
                <a:lnTo>
                  <a:pt x="5272" y="4589"/>
                </a:lnTo>
                <a:lnTo>
                  <a:pt x="5176" y="4611"/>
                </a:lnTo>
                <a:lnTo>
                  <a:pt x="5080" y="4634"/>
                </a:lnTo>
                <a:lnTo>
                  <a:pt x="4981" y="4653"/>
                </a:lnTo>
                <a:lnTo>
                  <a:pt x="4879" y="4673"/>
                </a:lnTo>
                <a:lnTo>
                  <a:pt x="4778" y="4689"/>
                </a:lnTo>
                <a:lnTo>
                  <a:pt x="4673" y="4703"/>
                </a:lnTo>
                <a:lnTo>
                  <a:pt x="4566" y="4716"/>
                </a:lnTo>
                <a:lnTo>
                  <a:pt x="4458" y="4727"/>
                </a:lnTo>
                <a:lnTo>
                  <a:pt x="4350" y="4739"/>
                </a:lnTo>
                <a:lnTo>
                  <a:pt x="4240" y="4747"/>
                </a:lnTo>
                <a:lnTo>
                  <a:pt x="4130" y="4753"/>
                </a:lnTo>
                <a:lnTo>
                  <a:pt x="4019" y="4758"/>
                </a:lnTo>
                <a:lnTo>
                  <a:pt x="3907" y="4761"/>
                </a:lnTo>
                <a:lnTo>
                  <a:pt x="3794" y="4761"/>
                </a:lnTo>
                <a:lnTo>
                  <a:pt x="3683" y="4761"/>
                </a:lnTo>
                <a:lnTo>
                  <a:pt x="3572" y="4760"/>
                </a:lnTo>
                <a:lnTo>
                  <a:pt x="3459" y="4757"/>
                </a:lnTo>
                <a:lnTo>
                  <a:pt x="3347" y="4752"/>
                </a:lnTo>
                <a:lnTo>
                  <a:pt x="3237" y="4745"/>
                </a:lnTo>
                <a:lnTo>
                  <a:pt x="3128" y="4737"/>
                </a:lnTo>
                <a:lnTo>
                  <a:pt x="3018" y="4727"/>
                </a:lnTo>
                <a:lnTo>
                  <a:pt x="2911" y="4715"/>
                </a:lnTo>
                <a:lnTo>
                  <a:pt x="2805" y="4702"/>
                </a:lnTo>
                <a:lnTo>
                  <a:pt x="2700" y="4687"/>
                </a:lnTo>
                <a:lnTo>
                  <a:pt x="2596" y="4671"/>
                </a:lnTo>
                <a:lnTo>
                  <a:pt x="2495" y="4653"/>
                </a:lnTo>
                <a:lnTo>
                  <a:pt x="2394" y="4634"/>
                </a:lnTo>
                <a:lnTo>
                  <a:pt x="2298" y="4613"/>
                </a:lnTo>
                <a:lnTo>
                  <a:pt x="2202" y="4589"/>
                </a:lnTo>
                <a:lnTo>
                  <a:pt x="2110" y="4564"/>
                </a:lnTo>
                <a:lnTo>
                  <a:pt x="2022" y="4539"/>
                </a:lnTo>
                <a:lnTo>
                  <a:pt x="1934" y="4511"/>
                </a:lnTo>
                <a:lnTo>
                  <a:pt x="1850" y="4482"/>
                </a:lnTo>
                <a:lnTo>
                  <a:pt x="1770" y="4453"/>
                </a:lnTo>
                <a:lnTo>
                  <a:pt x="1694" y="4421"/>
                </a:lnTo>
                <a:lnTo>
                  <a:pt x="1621" y="4387"/>
                </a:lnTo>
                <a:lnTo>
                  <a:pt x="1552" y="4351"/>
                </a:lnTo>
                <a:lnTo>
                  <a:pt x="1485" y="4314"/>
                </a:lnTo>
                <a:lnTo>
                  <a:pt x="1424" y="4277"/>
                </a:lnTo>
                <a:lnTo>
                  <a:pt x="1368" y="4237"/>
                </a:lnTo>
                <a:lnTo>
                  <a:pt x="1340" y="4216"/>
                </a:lnTo>
                <a:lnTo>
                  <a:pt x="1314" y="4195"/>
                </a:lnTo>
                <a:lnTo>
                  <a:pt x="1290" y="4174"/>
                </a:lnTo>
                <a:lnTo>
                  <a:pt x="1267" y="4153"/>
                </a:lnTo>
                <a:lnTo>
                  <a:pt x="1245" y="4130"/>
                </a:lnTo>
                <a:lnTo>
                  <a:pt x="1224" y="4109"/>
                </a:lnTo>
                <a:lnTo>
                  <a:pt x="1205" y="4085"/>
                </a:lnTo>
                <a:lnTo>
                  <a:pt x="1187" y="4062"/>
                </a:lnTo>
                <a:lnTo>
                  <a:pt x="1169" y="4040"/>
                </a:lnTo>
                <a:lnTo>
                  <a:pt x="1154" y="4015"/>
                </a:lnTo>
                <a:lnTo>
                  <a:pt x="1140" y="3991"/>
                </a:lnTo>
                <a:lnTo>
                  <a:pt x="1127" y="3967"/>
                </a:lnTo>
                <a:lnTo>
                  <a:pt x="1116" y="3941"/>
                </a:lnTo>
                <a:lnTo>
                  <a:pt x="1104" y="3917"/>
                </a:lnTo>
                <a:lnTo>
                  <a:pt x="1104" y="3486"/>
                </a:lnTo>
                <a:lnTo>
                  <a:pt x="1001" y="3458"/>
                </a:lnTo>
                <a:lnTo>
                  <a:pt x="899" y="3429"/>
                </a:lnTo>
                <a:lnTo>
                  <a:pt x="802" y="3397"/>
                </a:lnTo>
                <a:lnTo>
                  <a:pt x="710" y="3365"/>
                </a:lnTo>
                <a:lnTo>
                  <a:pt x="622" y="3329"/>
                </a:lnTo>
                <a:lnTo>
                  <a:pt x="536" y="3292"/>
                </a:lnTo>
                <a:lnTo>
                  <a:pt x="496" y="3273"/>
                </a:lnTo>
                <a:lnTo>
                  <a:pt x="457" y="3252"/>
                </a:lnTo>
                <a:lnTo>
                  <a:pt x="420" y="3232"/>
                </a:lnTo>
                <a:lnTo>
                  <a:pt x="383" y="3211"/>
                </a:lnTo>
                <a:lnTo>
                  <a:pt x="347" y="3190"/>
                </a:lnTo>
                <a:lnTo>
                  <a:pt x="313" y="3168"/>
                </a:lnTo>
                <a:lnTo>
                  <a:pt x="281" y="3145"/>
                </a:lnTo>
                <a:lnTo>
                  <a:pt x="250" y="3123"/>
                </a:lnTo>
                <a:lnTo>
                  <a:pt x="221" y="3100"/>
                </a:lnTo>
                <a:lnTo>
                  <a:pt x="192" y="3076"/>
                </a:lnTo>
                <a:lnTo>
                  <a:pt x="166" y="3052"/>
                </a:lnTo>
                <a:lnTo>
                  <a:pt x="140" y="3027"/>
                </a:lnTo>
                <a:lnTo>
                  <a:pt x="118" y="3001"/>
                </a:lnTo>
                <a:lnTo>
                  <a:pt x="95" y="2976"/>
                </a:lnTo>
                <a:lnTo>
                  <a:pt x="76" y="2950"/>
                </a:lnTo>
                <a:lnTo>
                  <a:pt x="57" y="2922"/>
                </a:lnTo>
                <a:lnTo>
                  <a:pt x="40" y="2895"/>
                </a:lnTo>
                <a:lnTo>
                  <a:pt x="24" y="2867"/>
                </a:lnTo>
                <a:lnTo>
                  <a:pt x="11" y="2840"/>
                </a:lnTo>
                <a:lnTo>
                  <a:pt x="0" y="2811"/>
                </a:lnTo>
                <a:lnTo>
                  <a:pt x="0" y="1774"/>
                </a:lnTo>
                <a:lnTo>
                  <a:pt x="0" y="1749"/>
                </a:lnTo>
                <a:lnTo>
                  <a:pt x="3" y="1723"/>
                </a:lnTo>
                <a:lnTo>
                  <a:pt x="6" y="1697"/>
                </a:lnTo>
                <a:lnTo>
                  <a:pt x="11" y="1671"/>
                </a:lnTo>
                <a:lnTo>
                  <a:pt x="18" y="1647"/>
                </a:lnTo>
                <a:lnTo>
                  <a:pt x="26" y="1624"/>
                </a:lnTo>
                <a:lnTo>
                  <a:pt x="34" y="1600"/>
                </a:lnTo>
                <a:lnTo>
                  <a:pt x="45" y="1577"/>
                </a:lnTo>
                <a:lnTo>
                  <a:pt x="57" y="1555"/>
                </a:lnTo>
                <a:lnTo>
                  <a:pt x="68" y="1532"/>
                </a:lnTo>
                <a:lnTo>
                  <a:pt x="82" y="1511"/>
                </a:lnTo>
                <a:lnTo>
                  <a:pt x="97" y="1489"/>
                </a:lnTo>
                <a:lnTo>
                  <a:pt x="113" y="1469"/>
                </a:lnTo>
                <a:lnTo>
                  <a:pt x="129" y="1448"/>
                </a:lnTo>
                <a:lnTo>
                  <a:pt x="147" y="1427"/>
                </a:lnTo>
                <a:lnTo>
                  <a:pt x="166" y="1408"/>
                </a:lnTo>
                <a:lnTo>
                  <a:pt x="207" y="1371"/>
                </a:lnTo>
                <a:lnTo>
                  <a:pt x="250" y="1334"/>
                </a:lnTo>
                <a:lnTo>
                  <a:pt x="297" y="1300"/>
                </a:lnTo>
                <a:lnTo>
                  <a:pt x="347" y="1266"/>
                </a:lnTo>
                <a:lnTo>
                  <a:pt x="399" y="1235"/>
                </a:lnTo>
                <a:lnTo>
                  <a:pt x="454" y="1204"/>
                </a:lnTo>
                <a:lnTo>
                  <a:pt x="509" y="1175"/>
                </a:lnTo>
                <a:lnTo>
                  <a:pt x="567" y="1148"/>
                </a:lnTo>
                <a:lnTo>
                  <a:pt x="626" y="1122"/>
                </a:lnTo>
                <a:lnTo>
                  <a:pt x="688" y="1098"/>
                </a:lnTo>
                <a:lnTo>
                  <a:pt x="748" y="1075"/>
                </a:lnTo>
                <a:lnTo>
                  <a:pt x="811" y="1053"/>
                </a:lnTo>
                <a:lnTo>
                  <a:pt x="872" y="1033"/>
                </a:lnTo>
                <a:lnTo>
                  <a:pt x="933" y="1014"/>
                </a:lnTo>
                <a:lnTo>
                  <a:pt x="995" y="995"/>
                </a:lnTo>
                <a:lnTo>
                  <a:pt x="1056" y="978"/>
                </a:lnTo>
                <a:lnTo>
                  <a:pt x="1175" y="948"/>
                </a:lnTo>
                <a:lnTo>
                  <a:pt x="1287" y="922"/>
                </a:lnTo>
                <a:lnTo>
                  <a:pt x="1392" y="899"/>
                </a:lnTo>
                <a:lnTo>
                  <a:pt x="1485" y="882"/>
                </a:lnTo>
                <a:lnTo>
                  <a:pt x="1485" y="788"/>
                </a:lnTo>
                <a:lnTo>
                  <a:pt x="1487" y="759"/>
                </a:lnTo>
                <a:lnTo>
                  <a:pt x="1490" y="730"/>
                </a:lnTo>
                <a:lnTo>
                  <a:pt x="1495" y="702"/>
                </a:lnTo>
                <a:lnTo>
                  <a:pt x="1503" y="675"/>
                </a:lnTo>
                <a:lnTo>
                  <a:pt x="1513" y="647"/>
                </a:lnTo>
                <a:lnTo>
                  <a:pt x="1524" y="622"/>
                </a:lnTo>
                <a:lnTo>
                  <a:pt x="1537" y="596"/>
                </a:lnTo>
                <a:lnTo>
                  <a:pt x="1553" y="570"/>
                </a:lnTo>
                <a:lnTo>
                  <a:pt x="1571" y="546"/>
                </a:lnTo>
                <a:lnTo>
                  <a:pt x="1592" y="522"/>
                </a:lnTo>
                <a:lnTo>
                  <a:pt x="1613" y="497"/>
                </a:lnTo>
                <a:lnTo>
                  <a:pt x="1637" y="475"/>
                </a:lnTo>
                <a:lnTo>
                  <a:pt x="1663" y="452"/>
                </a:lnTo>
                <a:lnTo>
                  <a:pt x="1691" y="429"/>
                </a:lnTo>
                <a:lnTo>
                  <a:pt x="1721" y="408"/>
                </a:lnTo>
                <a:lnTo>
                  <a:pt x="1753" y="387"/>
                </a:lnTo>
                <a:lnTo>
                  <a:pt x="1787" y="367"/>
                </a:lnTo>
                <a:lnTo>
                  <a:pt x="1823" y="346"/>
                </a:lnTo>
                <a:lnTo>
                  <a:pt x="1860" y="326"/>
                </a:lnTo>
                <a:lnTo>
                  <a:pt x="1899" y="307"/>
                </a:lnTo>
                <a:lnTo>
                  <a:pt x="1941" y="287"/>
                </a:lnTo>
                <a:lnTo>
                  <a:pt x="1984" y="270"/>
                </a:lnTo>
                <a:lnTo>
                  <a:pt x="2030" y="252"/>
                </a:lnTo>
                <a:lnTo>
                  <a:pt x="2076" y="234"/>
                </a:lnTo>
                <a:lnTo>
                  <a:pt x="2125" y="216"/>
                </a:lnTo>
                <a:lnTo>
                  <a:pt x="2175" y="200"/>
                </a:lnTo>
                <a:lnTo>
                  <a:pt x="2281" y="168"/>
                </a:lnTo>
                <a:lnTo>
                  <a:pt x="2396" y="137"/>
                </a:lnTo>
                <a:lnTo>
                  <a:pt x="2517" y="108"/>
                </a:lnTo>
                <a:lnTo>
                  <a:pt x="2593" y="92"/>
                </a:lnTo>
                <a:lnTo>
                  <a:pt x="2672" y="77"/>
                </a:lnTo>
                <a:lnTo>
                  <a:pt x="2751" y="63"/>
                </a:lnTo>
                <a:lnTo>
                  <a:pt x="2832" y="50"/>
                </a:lnTo>
                <a:lnTo>
                  <a:pt x="2913" y="40"/>
                </a:lnTo>
                <a:lnTo>
                  <a:pt x="2994" y="31"/>
                </a:lnTo>
                <a:lnTo>
                  <a:pt x="3074" y="23"/>
                </a:lnTo>
                <a:lnTo>
                  <a:pt x="3157" y="15"/>
                </a:lnTo>
                <a:lnTo>
                  <a:pt x="3239" y="10"/>
                </a:lnTo>
                <a:lnTo>
                  <a:pt x="3321" y="5"/>
                </a:lnTo>
                <a:lnTo>
                  <a:pt x="3404" y="2"/>
                </a:lnTo>
                <a:lnTo>
                  <a:pt x="3486" y="0"/>
                </a:lnTo>
                <a:lnTo>
                  <a:pt x="3567" y="0"/>
                </a:lnTo>
                <a:lnTo>
                  <a:pt x="3649" y="0"/>
                </a:lnTo>
                <a:lnTo>
                  <a:pt x="3730" y="2"/>
                </a:lnTo>
                <a:lnTo>
                  <a:pt x="3811" y="5"/>
                </a:lnTo>
                <a:lnTo>
                  <a:pt x="3890" y="10"/>
                </a:lnTo>
                <a:lnTo>
                  <a:pt x="3969" y="15"/>
                </a:lnTo>
                <a:lnTo>
                  <a:pt x="4048" y="21"/>
                </a:lnTo>
                <a:lnTo>
                  <a:pt x="4125" y="27"/>
                </a:lnTo>
                <a:lnTo>
                  <a:pt x="4201" y="36"/>
                </a:lnTo>
                <a:lnTo>
                  <a:pt x="4276" y="45"/>
                </a:lnTo>
                <a:lnTo>
                  <a:pt x="4348" y="55"/>
                </a:lnTo>
                <a:lnTo>
                  <a:pt x="4421" y="66"/>
                </a:lnTo>
                <a:lnTo>
                  <a:pt x="4492" y="79"/>
                </a:lnTo>
                <a:lnTo>
                  <a:pt x="4560" y="92"/>
                </a:lnTo>
                <a:lnTo>
                  <a:pt x="4628" y="107"/>
                </a:lnTo>
                <a:lnTo>
                  <a:pt x="4692" y="121"/>
                </a:lnTo>
                <a:lnTo>
                  <a:pt x="4755" y="137"/>
                </a:lnTo>
                <a:lnTo>
                  <a:pt x="4816" y="153"/>
                </a:lnTo>
                <a:lnTo>
                  <a:pt x="4875" y="171"/>
                </a:lnTo>
                <a:lnTo>
                  <a:pt x="4931" y="189"/>
                </a:lnTo>
                <a:lnTo>
                  <a:pt x="5010" y="218"/>
                </a:lnTo>
                <a:lnTo>
                  <a:pt x="5084" y="247"/>
                </a:lnTo>
                <a:lnTo>
                  <a:pt x="5152" y="276"/>
                </a:lnTo>
                <a:lnTo>
                  <a:pt x="5217" y="308"/>
                </a:lnTo>
                <a:lnTo>
                  <a:pt x="5277" y="341"/>
                </a:lnTo>
                <a:lnTo>
                  <a:pt x="5331" y="375"/>
                </a:lnTo>
                <a:lnTo>
                  <a:pt x="5382" y="408"/>
                </a:lnTo>
                <a:lnTo>
                  <a:pt x="5404" y="426"/>
                </a:lnTo>
                <a:lnTo>
                  <a:pt x="5425" y="444"/>
                </a:lnTo>
                <a:lnTo>
                  <a:pt x="5446" y="463"/>
                </a:lnTo>
                <a:lnTo>
                  <a:pt x="5465" y="481"/>
                </a:lnTo>
                <a:lnTo>
                  <a:pt x="5483" y="501"/>
                </a:lnTo>
                <a:lnTo>
                  <a:pt x="5499" y="520"/>
                </a:lnTo>
                <a:lnTo>
                  <a:pt x="5514" y="539"/>
                </a:lnTo>
                <a:lnTo>
                  <a:pt x="5528" y="559"/>
                </a:lnTo>
                <a:lnTo>
                  <a:pt x="5540" y="578"/>
                </a:lnTo>
                <a:lnTo>
                  <a:pt x="5551" y="599"/>
                </a:lnTo>
                <a:lnTo>
                  <a:pt x="5561" y="618"/>
                </a:lnTo>
                <a:lnTo>
                  <a:pt x="5570" y="639"/>
                </a:lnTo>
                <a:lnTo>
                  <a:pt x="5577" y="660"/>
                </a:lnTo>
                <a:lnTo>
                  <a:pt x="5583" y="681"/>
                </a:lnTo>
                <a:lnTo>
                  <a:pt x="5587" y="704"/>
                </a:lnTo>
                <a:lnTo>
                  <a:pt x="5590" y="725"/>
                </a:lnTo>
                <a:lnTo>
                  <a:pt x="5591" y="748"/>
                </a:lnTo>
                <a:lnTo>
                  <a:pt x="5591" y="770"/>
                </a:lnTo>
                <a:lnTo>
                  <a:pt x="5570" y="1605"/>
                </a:lnTo>
                <a:lnTo>
                  <a:pt x="5559" y="1631"/>
                </a:lnTo>
                <a:lnTo>
                  <a:pt x="5548" y="1655"/>
                </a:lnTo>
                <a:lnTo>
                  <a:pt x="5533" y="1678"/>
                </a:lnTo>
                <a:lnTo>
                  <a:pt x="5520" y="1702"/>
                </a:lnTo>
                <a:lnTo>
                  <a:pt x="5504" y="1723"/>
                </a:lnTo>
                <a:lnTo>
                  <a:pt x="5488" y="1744"/>
                </a:lnTo>
                <a:lnTo>
                  <a:pt x="5470" y="1765"/>
                </a:lnTo>
                <a:lnTo>
                  <a:pt x="5451" y="1786"/>
                </a:lnTo>
                <a:lnTo>
                  <a:pt x="5430" y="1805"/>
                </a:lnTo>
                <a:lnTo>
                  <a:pt x="5409" y="1824"/>
                </a:lnTo>
                <a:lnTo>
                  <a:pt x="5385" y="1844"/>
                </a:lnTo>
                <a:lnTo>
                  <a:pt x="5361" y="1862"/>
                </a:lnTo>
                <a:lnTo>
                  <a:pt x="5335" y="1881"/>
                </a:lnTo>
                <a:lnTo>
                  <a:pt x="5309" y="1899"/>
                </a:lnTo>
                <a:lnTo>
                  <a:pt x="5251" y="1933"/>
                </a:lnTo>
                <a:lnTo>
                  <a:pt x="5249" y="2047"/>
                </a:lnTo>
                <a:close/>
                <a:moveTo>
                  <a:pt x="3362" y="3623"/>
                </a:moveTo>
                <a:lnTo>
                  <a:pt x="3362" y="3623"/>
                </a:lnTo>
                <a:lnTo>
                  <a:pt x="3544" y="3630"/>
                </a:lnTo>
                <a:lnTo>
                  <a:pt x="3636" y="3631"/>
                </a:lnTo>
                <a:lnTo>
                  <a:pt x="3730" y="3633"/>
                </a:lnTo>
                <a:lnTo>
                  <a:pt x="3823" y="3633"/>
                </a:lnTo>
                <a:lnTo>
                  <a:pt x="3917" y="3633"/>
                </a:lnTo>
                <a:lnTo>
                  <a:pt x="4012" y="3631"/>
                </a:lnTo>
                <a:lnTo>
                  <a:pt x="4106" y="3628"/>
                </a:lnTo>
                <a:lnTo>
                  <a:pt x="4201" y="3623"/>
                </a:lnTo>
                <a:lnTo>
                  <a:pt x="4297" y="3618"/>
                </a:lnTo>
                <a:lnTo>
                  <a:pt x="4390" y="3612"/>
                </a:lnTo>
                <a:lnTo>
                  <a:pt x="4484" y="3604"/>
                </a:lnTo>
                <a:lnTo>
                  <a:pt x="4576" y="3596"/>
                </a:lnTo>
                <a:lnTo>
                  <a:pt x="4668" y="3584"/>
                </a:lnTo>
                <a:lnTo>
                  <a:pt x="4758" y="3573"/>
                </a:lnTo>
                <a:lnTo>
                  <a:pt x="4849" y="3559"/>
                </a:lnTo>
                <a:lnTo>
                  <a:pt x="4938" y="3544"/>
                </a:lnTo>
                <a:lnTo>
                  <a:pt x="5023" y="3528"/>
                </a:lnTo>
                <a:lnTo>
                  <a:pt x="5109" y="3510"/>
                </a:lnTo>
                <a:lnTo>
                  <a:pt x="5191" y="3491"/>
                </a:lnTo>
                <a:lnTo>
                  <a:pt x="5273" y="3470"/>
                </a:lnTo>
                <a:lnTo>
                  <a:pt x="5351" y="3446"/>
                </a:lnTo>
                <a:lnTo>
                  <a:pt x="5428" y="3421"/>
                </a:lnTo>
                <a:lnTo>
                  <a:pt x="5503" y="3395"/>
                </a:lnTo>
                <a:lnTo>
                  <a:pt x="5574" y="3366"/>
                </a:lnTo>
                <a:lnTo>
                  <a:pt x="5641" y="3337"/>
                </a:lnTo>
                <a:lnTo>
                  <a:pt x="5706" y="3305"/>
                </a:lnTo>
                <a:lnTo>
                  <a:pt x="5769" y="3271"/>
                </a:lnTo>
                <a:lnTo>
                  <a:pt x="5827" y="3236"/>
                </a:lnTo>
                <a:lnTo>
                  <a:pt x="5882" y="3197"/>
                </a:lnTo>
                <a:lnTo>
                  <a:pt x="5908" y="3177"/>
                </a:lnTo>
                <a:lnTo>
                  <a:pt x="5934" y="3156"/>
                </a:lnTo>
                <a:lnTo>
                  <a:pt x="5958" y="3137"/>
                </a:lnTo>
                <a:lnTo>
                  <a:pt x="5981" y="3115"/>
                </a:lnTo>
                <a:lnTo>
                  <a:pt x="6002" y="3094"/>
                </a:lnTo>
                <a:lnTo>
                  <a:pt x="6021" y="3073"/>
                </a:lnTo>
                <a:lnTo>
                  <a:pt x="6037" y="3050"/>
                </a:lnTo>
                <a:lnTo>
                  <a:pt x="6052" y="3027"/>
                </a:lnTo>
                <a:lnTo>
                  <a:pt x="6063" y="3005"/>
                </a:lnTo>
                <a:lnTo>
                  <a:pt x="6073" y="2982"/>
                </a:lnTo>
                <a:lnTo>
                  <a:pt x="6081" y="2958"/>
                </a:lnTo>
                <a:lnTo>
                  <a:pt x="6086" y="2935"/>
                </a:lnTo>
                <a:lnTo>
                  <a:pt x="6087" y="2911"/>
                </a:lnTo>
                <a:lnTo>
                  <a:pt x="6087" y="2887"/>
                </a:lnTo>
                <a:lnTo>
                  <a:pt x="6086" y="2863"/>
                </a:lnTo>
                <a:lnTo>
                  <a:pt x="6079" y="2838"/>
                </a:lnTo>
                <a:lnTo>
                  <a:pt x="6073" y="2814"/>
                </a:lnTo>
                <a:lnTo>
                  <a:pt x="6061" y="2790"/>
                </a:lnTo>
                <a:lnTo>
                  <a:pt x="6048" y="2766"/>
                </a:lnTo>
                <a:lnTo>
                  <a:pt x="6034" y="2742"/>
                </a:lnTo>
                <a:lnTo>
                  <a:pt x="6014" y="2717"/>
                </a:lnTo>
                <a:lnTo>
                  <a:pt x="5995" y="2693"/>
                </a:lnTo>
                <a:lnTo>
                  <a:pt x="5971" y="2669"/>
                </a:lnTo>
                <a:lnTo>
                  <a:pt x="5945" y="2646"/>
                </a:lnTo>
                <a:lnTo>
                  <a:pt x="5916" y="2622"/>
                </a:lnTo>
                <a:lnTo>
                  <a:pt x="5884" y="2598"/>
                </a:lnTo>
                <a:lnTo>
                  <a:pt x="5850" y="2575"/>
                </a:lnTo>
                <a:lnTo>
                  <a:pt x="5813" y="2551"/>
                </a:lnTo>
                <a:lnTo>
                  <a:pt x="5772" y="2528"/>
                </a:lnTo>
                <a:lnTo>
                  <a:pt x="5729" y="2506"/>
                </a:lnTo>
                <a:lnTo>
                  <a:pt x="5683" y="2483"/>
                </a:lnTo>
                <a:lnTo>
                  <a:pt x="5633" y="2462"/>
                </a:lnTo>
                <a:lnTo>
                  <a:pt x="5582" y="2440"/>
                </a:lnTo>
                <a:lnTo>
                  <a:pt x="5527" y="2419"/>
                </a:lnTo>
                <a:lnTo>
                  <a:pt x="5469" y="2398"/>
                </a:lnTo>
                <a:lnTo>
                  <a:pt x="5407" y="2378"/>
                </a:lnTo>
                <a:lnTo>
                  <a:pt x="5327" y="2354"/>
                </a:lnTo>
                <a:lnTo>
                  <a:pt x="5241" y="2330"/>
                </a:lnTo>
                <a:lnTo>
                  <a:pt x="5228" y="2816"/>
                </a:lnTo>
                <a:lnTo>
                  <a:pt x="5209" y="2858"/>
                </a:lnTo>
                <a:lnTo>
                  <a:pt x="5186" y="2898"/>
                </a:lnTo>
                <a:lnTo>
                  <a:pt x="5159" y="2939"/>
                </a:lnTo>
                <a:lnTo>
                  <a:pt x="5130" y="2977"/>
                </a:lnTo>
                <a:lnTo>
                  <a:pt x="5097" y="3014"/>
                </a:lnTo>
                <a:lnTo>
                  <a:pt x="5062" y="3052"/>
                </a:lnTo>
                <a:lnTo>
                  <a:pt x="5023" y="3085"/>
                </a:lnTo>
                <a:lnTo>
                  <a:pt x="4981" y="3121"/>
                </a:lnTo>
                <a:lnTo>
                  <a:pt x="4938" y="3153"/>
                </a:lnTo>
                <a:lnTo>
                  <a:pt x="4891" y="3186"/>
                </a:lnTo>
                <a:lnTo>
                  <a:pt x="4841" y="3216"/>
                </a:lnTo>
                <a:lnTo>
                  <a:pt x="4789" y="3247"/>
                </a:lnTo>
                <a:lnTo>
                  <a:pt x="4736" y="3274"/>
                </a:lnTo>
                <a:lnTo>
                  <a:pt x="4679" y="3303"/>
                </a:lnTo>
                <a:lnTo>
                  <a:pt x="4619" y="3329"/>
                </a:lnTo>
                <a:lnTo>
                  <a:pt x="4560" y="3355"/>
                </a:lnTo>
                <a:lnTo>
                  <a:pt x="4497" y="3379"/>
                </a:lnTo>
                <a:lnTo>
                  <a:pt x="4432" y="3404"/>
                </a:lnTo>
                <a:lnTo>
                  <a:pt x="4364" y="3426"/>
                </a:lnTo>
                <a:lnTo>
                  <a:pt x="4297" y="3447"/>
                </a:lnTo>
                <a:lnTo>
                  <a:pt x="4225" y="3468"/>
                </a:lnTo>
                <a:lnTo>
                  <a:pt x="4154" y="3486"/>
                </a:lnTo>
                <a:lnTo>
                  <a:pt x="4080" y="3505"/>
                </a:lnTo>
                <a:lnTo>
                  <a:pt x="4006" y="3521"/>
                </a:lnTo>
                <a:lnTo>
                  <a:pt x="3928" y="3538"/>
                </a:lnTo>
                <a:lnTo>
                  <a:pt x="3851" y="3554"/>
                </a:lnTo>
                <a:lnTo>
                  <a:pt x="3772" y="3568"/>
                </a:lnTo>
                <a:lnTo>
                  <a:pt x="3693" y="3581"/>
                </a:lnTo>
                <a:lnTo>
                  <a:pt x="3610" y="3592"/>
                </a:lnTo>
                <a:lnTo>
                  <a:pt x="3528" y="3604"/>
                </a:lnTo>
                <a:lnTo>
                  <a:pt x="3446" y="3613"/>
                </a:lnTo>
                <a:lnTo>
                  <a:pt x="3362" y="3623"/>
                </a:lnTo>
                <a:close/>
                <a:moveTo>
                  <a:pt x="1991" y="3630"/>
                </a:moveTo>
                <a:lnTo>
                  <a:pt x="1991" y="4254"/>
                </a:lnTo>
                <a:lnTo>
                  <a:pt x="2059" y="4277"/>
                </a:lnTo>
                <a:lnTo>
                  <a:pt x="2130" y="4298"/>
                </a:lnTo>
                <a:lnTo>
                  <a:pt x="2206" y="4319"/>
                </a:lnTo>
                <a:lnTo>
                  <a:pt x="2286" y="4338"/>
                </a:lnTo>
                <a:lnTo>
                  <a:pt x="2369" y="4359"/>
                </a:lnTo>
                <a:lnTo>
                  <a:pt x="2457" y="4379"/>
                </a:lnTo>
                <a:lnTo>
                  <a:pt x="2548" y="4396"/>
                </a:lnTo>
                <a:lnTo>
                  <a:pt x="2645" y="4414"/>
                </a:lnTo>
                <a:lnTo>
                  <a:pt x="2695" y="4422"/>
                </a:lnTo>
                <a:lnTo>
                  <a:pt x="2763" y="4432"/>
                </a:lnTo>
                <a:lnTo>
                  <a:pt x="2763" y="3702"/>
                </a:lnTo>
                <a:lnTo>
                  <a:pt x="2679" y="3691"/>
                </a:lnTo>
                <a:lnTo>
                  <a:pt x="2598" y="3680"/>
                </a:lnTo>
                <a:lnTo>
                  <a:pt x="2522" y="3667"/>
                </a:lnTo>
                <a:lnTo>
                  <a:pt x="2448" y="3655"/>
                </a:lnTo>
                <a:lnTo>
                  <a:pt x="2333" y="3651"/>
                </a:lnTo>
                <a:lnTo>
                  <a:pt x="2218" y="3646"/>
                </a:lnTo>
                <a:lnTo>
                  <a:pt x="2104" y="3638"/>
                </a:lnTo>
                <a:lnTo>
                  <a:pt x="1991" y="3630"/>
                </a:lnTo>
                <a:close/>
                <a:moveTo>
                  <a:pt x="2528" y="1161"/>
                </a:moveTo>
                <a:lnTo>
                  <a:pt x="2528" y="1161"/>
                </a:lnTo>
                <a:lnTo>
                  <a:pt x="2433" y="1138"/>
                </a:lnTo>
                <a:lnTo>
                  <a:pt x="2344" y="1117"/>
                </a:lnTo>
                <a:lnTo>
                  <a:pt x="2262" y="1095"/>
                </a:lnTo>
                <a:lnTo>
                  <a:pt x="2188" y="1072"/>
                </a:lnTo>
                <a:lnTo>
                  <a:pt x="2118" y="1048"/>
                </a:lnTo>
                <a:lnTo>
                  <a:pt x="2057" y="1025"/>
                </a:lnTo>
                <a:lnTo>
                  <a:pt x="2002" y="1001"/>
                </a:lnTo>
                <a:lnTo>
                  <a:pt x="1954" y="977"/>
                </a:lnTo>
                <a:lnTo>
                  <a:pt x="1912" y="953"/>
                </a:lnTo>
                <a:lnTo>
                  <a:pt x="1876" y="927"/>
                </a:lnTo>
                <a:lnTo>
                  <a:pt x="1862" y="914"/>
                </a:lnTo>
                <a:lnTo>
                  <a:pt x="1847" y="903"/>
                </a:lnTo>
                <a:lnTo>
                  <a:pt x="1836" y="890"/>
                </a:lnTo>
                <a:lnTo>
                  <a:pt x="1825" y="877"/>
                </a:lnTo>
                <a:lnTo>
                  <a:pt x="1816" y="864"/>
                </a:lnTo>
                <a:lnTo>
                  <a:pt x="1808" y="851"/>
                </a:lnTo>
                <a:lnTo>
                  <a:pt x="1802" y="838"/>
                </a:lnTo>
                <a:lnTo>
                  <a:pt x="1799" y="827"/>
                </a:lnTo>
                <a:lnTo>
                  <a:pt x="1795" y="814"/>
                </a:lnTo>
                <a:lnTo>
                  <a:pt x="1794" y="801"/>
                </a:lnTo>
                <a:lnTo>
                  <a:pt x="1794" y="788"/>
                </a:lnTo>
                <a:lnTo>
                  <a:pt x="1795" y="775"/>
                </a:lnTo>
                <a:lnTo>
                  <a:pt x="1799" y="762"/>
                </a:lnTo>
                <a:lnTo>
                  <a:pt x="1804" y="749"/>
                </a:lnTo>
                <a:lnTo>
                  <a:pt x="1808" y="736"/>
                </a:lnTo>
                <a:lnTo>
                  <a:pt x="1816" y="725"/>
                </a:lnTo>
                <a:lnTo>
                  <a:pt x="1826" y="712"/>
                </a:lnTo>
                <a:lnTo>
                  <a:pt x="1836" y="699"/>
                </a:lnTo>
                <a:lnTo>
                  <a:pt x="1847" y="686"/>
                </a:lnTo>
                <a:lnTo>
                  <a:pt x="1862" y="673"/>
                </a:lnTo>
                <a:lnTo>
                  <a:pt x="1892" y="649"/>
                </a:lnTo>
                <a:lnTo>
                  <a:pt x="1928" y="623"/>
                </a:lnTo>
                <a:lnTo>
                  <a:pt x="1970" y="599"/>
                </a:lnTo>
                <a:lnTo>
                  <a:pt x="2018" y="575"/>
                </a:lnTo>
                <a:lnTo>
                  <a:pt x="2070" y="551"/>
                </a:lnTo>
                <a:lnTo>
                  <a:pt x="2128" y="526"/>
                </a:lnTo>
                <a:lnTo>
                  <a:pt x="2191" y="504"/>
                </a:lnTo>
                <a:lnTo>
                  <a:pt x="2260" y="481"/>
                </a:lnTo>
                <a:lnTo>
                  <a:pt x="2335" y="459"/>
                </a:lnTo>
                <a:lnTo>
                  <a:pt x="2412" y="436"/>
                </a:lnTo>
                <a:lnTo>
                  <a:pt x="2496" y="415"/>
                </a:lnTo>
                <a:lnTo>
                  <a:pt x="2585" y="394"/>
                </a:lnTo>
                <a:lnTo>
                  <a:pt x="2693" y="371"/>
                </a:lnTo>
                <a:lnTo>
                  <a:pt x="2803" y="352"/>
                </a:lnTo>
                <a:lnTo>
                  <a:pt x="2914" y="336"/>
                </a:lnTo>
                <a:lnTo>
                  <a:pt x="3027" y="321"/>
                </a:lnTo>
                <a:lnTo>
                  <a:pt x="3140" y="310"/>
                </a:lnTo>
                <a:lnTo>
                  <a:pt x="3255" y="302"/>
                </a:lnTo>
                <a:lnTo>
                  <a:pt x="3368" y="297"/>
                </a:lnTo>
                <a:lnTo>
                  <a:pt x="3483" y="294"/>
                </a:lnTo>
                <a:lnTo>
                  <a:pt x="3596" y="292"/>
                </a:lnTo>
                <a:lnTo>
                  <a:pt x="3709" y="294"/>
                </a:lnTo>
                <a:lnTo>
                  <a:pt x="3820" y="299"/>
                </a:lnTo>
                <a:lnTo>
                  <a:pt x="3930" y="305"/>
                </a:lnTo>
                <a:lnTo>
                  <a:pt x="4038" y="313"/>
                </a:lnTo>
                <a:lnTo>
                  <a:pt x="4143" y="325"/>
                </a:lnTo>
                <a:lnTo>
                  <a:pt x="4246" y="337"/>
                </a:lnTo>
                <a:lnTo>
                  <a:pt x="4347" y="352"/>
                </a:lnTo>
                <a:lnTo>
                  <a:pt x="2528" y="1161"/>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49" name="Rectangle 48">
            <a:extLst>
              <a:ext uri="{FF2B5EF4-FFF2-40B4-BE49-F238E27FC236}">
                <a16:creationId xmlns:a16="http://schemas.microsoft.com/office/drawing/2014/main" id="{9A65B7E1-394A-4466-92DE-F09A96AB4344}"/>
              </a:ext>
            </a:extLst>
          </p:cNvPr>
          <p:cNvSpPr/>
          <p:nvPr/>
        </p:nvSpPr>
        <p:spPr>
          <a:xfrm>
            <a:off x="609920" y="3519558"/>
            <a:ext cx="10965993" cy="225135"/>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50" name="TextBox 49">
            <a:extLst>
              <a:ext uri="{FF2B5EF4-FFF2-40B4-BE49-F238E27FC236}">
                <a16:creationId xmlns:a16="http://schemas.microsoft.com/office/drawing/2014/main" id="{46FF3C2B-AAEF-4E95-A1D4-E907038E08C0}"/>
              </a:ext>
            </a:extLst>
          </p:cNvPr>
          <p:cNvSpPr txBox="1"/>
          <p:nvPr/>
        </p:nvSpPr>
        <p:spPr>
          <a:xfrm>
            <a:off x="866940" y="3553616"/>
            <a:ext cx="3163487"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chemeClr val="bg2"/>
                </a:solidFill>
                <a:effectLst/>
                <a:uLnTx/>
                <a:uFillTx/>
                <a:latin typeface="EYInterstate Light" panose="02000506000000020004" pitchFamily="2" charset="0"/>
              </a:rPr>
              <a:t>3. Pakalpojumu izmaksas</a:t>
            </a:r>
          </a:p>
        </p:txBody>
      </p:sp>
      <p:sp>
        <p:nvSpPr>
          <p:cNvPr id="52" name="Abgerundetes Rechteck 35">
            <a:extLst>
              <a:ext uri="{FF2B5EF4-FFF2-40B4-BE49-F238E27FC236}">
                <a16:creationId xmlns:a16="http://schemas.microsoft.com/office/drawing/2014/main" id="{70031140-4373-4683-938F-96F234815B90}"/>
              </a:ext>
            </a:extLst>
          </p:cNvPr>
          <p:cNvSpPr/>
          <p:nvPr/>
        </p:nvSpPr>
        <p:spPr bwMode="gray">
          <a:xfrm>
            <a:off x="609918" y="5212619"/>
            <a:ext cx="10965992" cy="828928"/>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lang="lv-LV" sz="1100" kern="0">
                <a:solidFill>
                  <a:schemeClr val="bg2"/>
                </a:solidFill>
                <a:latin typeface="EYInterstate Light" panose="02000506000000020004" pitchFamily="2" charset="0"/>
                <a:cs typeface="Arial" charset="0"/>
              </a:rPr>
              <a:t>Ir pagasti, kuros ir mazs iedzīvotāju skaits un mazs sniegto pakalpojumu skaits, taču, lai nodrošinātu pakalpojumu sniegšanu, nepieciešams nodarbināt speciālistus. Ir grūti atrast specializētus darbiniekus pie esošajām piemaksām.</a:t>
            </a:r>
          </a:p>
        </p:txBody>
      </p:sp>
      <p:sp>
        <p:nvSpPr>
          <p:cNvPr id="53" name="Freeform 69">
            <a:extLst>
              <a:ext uri="{FF2B5EF4-FFF2-40B4-BE49-F238E27FC236}">
                <a16:creationId xmlns:a16="http://schemas.microsoft.com/office/drawing/2014/main" id="{F110D281-FF07-49B7-A941-1E89714A6738}"/>
              </a:ext>
            </a:extLst>
          </p:cNvPr>
          <p:cNvSpPr>
            <a:spLocks noChangeAspect="1" noEditPoints="1"/>
          </p:cNvSpPr>
          <p:nvPr/>
        </p:nvSpPr>
        <p:spPr bwMode="auto">
          <a:xfrm>
            <a:off x="789165" y="5423384"/>
            <a:ext cx="669581" cy="344331"/>
          </a:xfrm>
          <a:custGeom>
            <a:avLst/>
            <a:gdLst>
              <a:gd name="T0" fmla="*/ 2147483647 w 6464"/>
              <a:gd name="T1" fmla="*/ 2147483647 h 4763"/>
              <a:gd name="T2" fmla="*/ 2147483647 w 6464"/>
              <a:gd name="T3" fmla="*/ 2147483647 h 4763"/>
              <a:gd name="T4" fmla="*/ 2147483647 w 6464"/>
              <a:gd name="T5" fmla="*/ 2147483647 h 4763"/>
              <a:gd name="T6" fmla="*/ 2147483647 w 6464"/>
              <a:gd name="T7" fmla="*/ 2147483647 h 4763"/>
              <a:gd name="T8" fmla="*/ 2147483647 w 6464"/>
              <a:gd name="T9" fmla="*/ 2147483647 h 4763"/>
              <a:gd name="T10" fmla="*/ 2147483647 w 6464"/>
              <a:gd name="T11" fmla="*/ 2147483647 h 4763"/>
              <a:gd name="T12" fmla="*/ 2147483647 w 6464"/>
              <a:gd name="T13" fmla="*/ 2147483647 h 4763"/>
              <a:gd name="T14" fmla="*/ 2147483647 w 6464"/>
              <a:gd name="T15" fmla="*/ 2147483647 h 4763"/>
              <a:gd name="T16" fmla="*/ 2147483647 w 6464"/>
              <a:gd name="T17" fmla="*/ 2147483647 h 4763"/>
              <a:gd name="T18" fmla="*/ 2147483647 w 6464"/>
              <a:gd name="T19" fmla="*/ 2147483647 h 4763"/>
              <a:gd name="T20" fmla="*/ 2147483647 w 6464"/>
              <a:gd name="T21" fmla="*/ 2147483647 h 4763"/>
              <a:gd name="T22" fmla="*/ 2147483647 w 6464"/>
              <a:gd name="T23" fmla="*/ 2147483647 h 4763"/>
              <a:gd name="T24" fmla="*/ 2147483647 w 6464"/>
              <a:gd name="T25" fmla="*/ 2147483647 h 4763"/>
              <a:gd name="T26" fmla="*/ 2147483647 w 6464"/>
              <a:gd name="T27" fmla="*/ 2147483647 h 4763"/>
              <a:gd name="T28" fmla="*/ 2147483647 w 6464"/>
              <a:gd name="T29" fmla="*/ 2147483647 h 4763"/>
              <a:gd name="T30" fmla="*/ 2147483647 w 6464"/>
              <a:gd name="T31" fmla="*/ 2147483647 h 4763"/>
              <a:gd name="T32" fmla="*/ 2147483647 w 6464"/>
              <a:gd name="T33" fmla="*/ 2147483647 h 4763"/>
              <a:gd name="T34" fmla="*/ 2147483647 w 6464"/>
              <a:gd name="T35" fmla="*/ 2147483647 h 4763"/>
              <a:gd name="T36" fmla="*/ 2147483647 w 6464"/>
              <a:gd name="T37" fmla="*/ 2147483647 h 4763"/>
              <a:gd name="T38" fmla="*/ 2147483647 w 6464"/>
              <a:gd name="T39" fmla="*/ 2147483647 h 4763"/>
              <a:gd name="T40" fmla="*/ 2147483647 w 6464"/>
              <a:gd name="T41" fmla="*/ 2147483647 h 4763"/>
              <a:gd name="T42" fmla="*/ 2147483647 w 6464"/>
              <a:gd name="T43" fmla="*/ 2147483647 h 4763"/>
              <a:gd name="T44" fmla="*/ 2147483647 w 6464"/>
              <a:gd name="T45" fmla="*/ 2147483647 h 4763"/>
              <a:gd name="T46" fmla="*/ 2147483647 w 6464"/>
              <a:gd name="T47" fmla="*/ 2147483647 h 4763"/>
              <a:gd name="T48" fmla="*/ 2147483647 w 6464"/>
              <a:gd name="T49" fmla="*/ 2147483647 h 4763"/>
              <a:gd name="T50" fmla="*/ 2147483647 w 6464"/>
              <a:gd name="T51" fmla="*/ 2147483647 h 4763"/>
              <a:gd name="T52" fmla="*/ 2147483647 w 6464"/>
              <a:gd name="T53" fmla="*/ 2147483647 h 4763"/>
              <a:gd name="T54" fmla="*/ 2147483647 w 6464"/>
              <a:gd name="T55" fmla="*/ 2147483647 h 4763"/>
              <a:gd name="T56" fmla="*/ 2147483647 w 6464"/>
              <a:gd name="T57" fmla="*/ 2147483647 h 4763"/>
              <a:gd name="T58" fmla="*/ 2147483647 w 6464"/>
              <a:gd name="T59" fmla="*/ 2147483647 h 4763"/>
              <a:gd name="T60" fmla="*/ 2147483647 w 6464"/>
              <a:gd name="T61" fmla="*/ 2147483647 h 4763"/>
              <a:gd name="T62" fmla="*/ 2147483647 w 6464"/>
              <a:gd name="T63" fmla="*/ 2147483647 h 4763"/>
              <a:gd name="T64" fmla="*/ 2147483647 w 6464"/>
              <a:gd name="T65" fmla="*/ 2147483647 h 4763"/>
              <a:gd name="T66" fmla="*/ 2147483647 w 6464"/>
              <a:gd name="T67" fmla="*/ 2147483647 h 4763"/>
              <a:gd name="T68" fmla="*/ 2147483647 w 6464"/>
              <a:gd name="T69" fmla="*/ 2147483647 h 4763"/>
              <a:gd name="T70" fmla="*/ 2147483647 w 6464"/>
              <a:gd name="T71" fmla="*/ 2147483647 h 4763"/>
              <a:gd name="T72" fmla="*/ 2147483647 w 6464"/>
              <a:gd name="T73" fmla="*/ 2147483647 h 4763"/>
              <a:gd name="T74" fmla="*/ 2147483647 w 6464"/>
              <a:gd name="T75" fmla="*/ 2147483647 h 4763"/>
              <a:gd name="T76" fmla="*/ 2147483647 w 6464"/>
              <a:gd name="T77" fmla="*/ 2147483647 h 4763"/>
              <a:gd name="T78" fmla="*/ 2147483647 w 6464"/>
              <a:gd name="T79" fmla="*/ 2147483647 h 4763"/>
              <a:gd name="T80" fmla="*/ 2147483647 w 6464"/>
              <a:gd name="T81" fmla="*/ 2147483647 h 4763"/>
              <a:gd name="T82" fmla="*/ 2147483647 w 6464"/>
              <a:gd name="T83" fmla="*/ 2147483647 h 4763"/>
              <a:gd name="T84" fmla="*/ 2147483647 w 6464"/>
              <a:gd name="T85" fmla="*/ 2147483647 h 4763"/>
              <a:gd name="T86" fmla="*/ 2147483647 w 6464"/>
              <a:gd name="T87" fmla="*/ 2147483647 h 4763"/>
              <a:gd name="T88" fmla="*/ 2147483647 w 6464"/>
              <a:gd name="T89" fmla="*/ 2147483647 h 4763"/>
              <a:gd name="T90" fmla="*/ 2147483647 w 6464"/>
              <a:gd name="T91" fmla="*/ 2147483647 h 4763"/>
              <a:gd name="T92" fmla="*/ 2147483647 w 6464"/>
              <a:gd name="T93" fmla="*/ 2147483647 h 4763"/>
              <a:gd name="T94" fmla="*/ 2147483647 w 6464"/>
              <a:gd name="T95" fmla="*/ 2147483647 h 4763"/>
              <a:gd name="T96" fmla="*/ 2147483647 w 6464"/>
              <a:gd name="T97" fmla="*/ 2147483647 h 4763"/>
              <a:gd name="T98" fmla="*/ 2147483647 w 6464"/>
              <a:gd name="T99" fmla="*/ 2147483647 h 4763"/>
              <a:gd name="T100" fmla="*/ 2147483647 w 6464"/>
              <a:gd name="T101" fmla="*/ 2147483647 h 4763"/>
              <a:gd name="T102" fmla="*/ 2147483647 w 6464"/>
              <a:gd name="T103" fmla="*/ 2147483647 h 4763"/>
              <a:gd name="T104" fmla="*/ 2147483647 w 6464"/>
              <a:gd name="T105" fmla="*/ 2147483647 h 4763"/>
              <a:gd name="T106" fmla="*/ 2147483647 w 6464"/>
              <a:gd name="T107" fmla="*/ 2147483647 h 4763"/>
              <a:gd name="T108" fmla="*/ 2147483647 w 6464"/>
              <a:gd name="T109" fmla="*/ 2147483647 h 4763"/>
              <a:gd name="T110" fmla="*/ 2147483647 w 6464"/>
              <a:gd name="T111" fmla="*/ 2147483647 h 4763"/>
              <a:gd name="T112" fmla="*/ 2147483647 w 6464"/>
              <a:gd name="T113" fmla="*/ 2147483647 h 4763"/>
              <a:gd name="T114" fmla="*/ 2147483647 w 6464"/>
              <a:gd name="T115" fmla="*/ 2147483647 h 4763"/>
              <a:gd name="T116" fmla="*/ 2147483647 w 6464"/>
              <a:gd name="T117" fmla="*/ 2147483647 h 4763"/>
              <a:gd name="T118" fmla="*/ 2147483647 w 6464"/>
              <a:gd name="T119" fmla="*/ 2147483647 h 4763"/>
              <a:gd name="T120" fmla="*/ 2147483647 w 6464"/>
              <a:gd name="T121" fmla="*/ 2147483647 h 4763"/>
              <a:gd name="T122" fmla="*/ 2147483647 w 6464"/>
              <a:gd name="T123" fmla="*/ 2147483647 h 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464"/>
              <a:gd name="T187" fmla="*/ 0 h 4763"/>
              <a:gd name="T188" fmla="*/ 6464 w 6464"/>
              <a:gd name="T189" fmla="*/ 4763 h 47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464" h="4763">
                <a:moveTo>
                  <a:pt x="1890" y="254"/>
                </a:moveTo>
                <a:lnTo>
                  <a:pt x="1890" y="254"/>
                </a:lnTo>
                <a:lnTo>
                  <a:pt x="1801" y="256"/>
                </a:lnTo>
                <a:lnTo>
                  <a:pt x="1713" y="259"/>
                </a:lnTo>
                <a:lnTo>
                  <a:pt x="1628" y="267"/>
                </a:lnTo>
                <a:lnTo>
                  <a:pt x="1545" y="277"/>
                </a:lnTo>
                <a:lnTo>
                  <a:pt x="1462" y="288"/>
                </a:lnTo>
                <a:lnTo>
                  <a:pt x="1383" y="304"/>
                </a:lnTo>
                <a:lnTo>
                  <a:pt x="1305" y="319"/>
                </a:lnTo>
                <a:lnTo>
                  <a:pt x="1230" y="339"/>
                </a:lnTo>
                <a:lnTo>
                  <a:pt x="1155" y="361"/>
                </a:lnTo>
                <a:lnTo>
                  <a:pt x="1086" y="385"/>
                </a:lnTo>
                <a:lnTo>
                  <a:pt x="1017" y="410"/>
                </a:lnTo>
                <a:lnTo>
                  <a:pt x="950" y="437"/>
                </a:lnTo>
                <a:lnTo>
                  <a:pt x="887" y="466"/>
                </a:lnTo>
                <a:lnTo>
                  <a:pt x="826" y="497"/>
                </a:lnTo>
                <a:lnTo>
                  <a:pt x="768" y="529"/>
                </a:lnTo>
                <a:lnTo>
                  <a:pt x="712" y="564"/>
                </a:lnTo>
                <a:lnTo>
                  <a:pt x="660" y="599"/>
                </a:lnTo>
                <a:lnTo>
                  <a:pt x="609" y="637"/>
                </a:lnTo>
                <a:lnTo>
                  <a:pt x="563" y="675"/>
                </a:lnTo>
                <a:lnTo>
                  <a:pt x="518" y="715"/>
                </a:lnTo>
                <a:lnTo>
                  <a:pt x="478" y="756"/>
                </a:lnTo>
                <a:lnTo>
                  <a:pt x="440" y="798"/>
                </a:lnTo>
                <a:lnTo>
                  <a:pt x="405" y="841"/>
                </a:lnTo>
                <a:lnTo>
                  <a:pt x="375" y="884"/>
                </a:lnTo>
                <a:lnTo>
                  <a:pt x="346" y="928"/>
                </a:lnTo>
                <a:lnTo>
                  <a:pt x="323" y="974"/>
                </a:lnTo>
                <a:lnTo>
                  <a:pt x="302" y="1019"/>
                </a:lnTo>
                <a:lnTo>
                  <a:pt x="284" y="1066"/>
                </a:lnTo>
                <a:lnTo>
                  <a:pt x="272" y="1112"/>
                </a:lnTo>
                <a:lnTo>
                  <a:pt x="262" y="1159"/>
                </a:lnTo>
                <a:lnTo>
                  <a:pt x="259" y="1182"/>
                </a:lnTo>
                <a:lnTo>
                  <a:pt x="256" y="1206"/>
                </a:lnTo>
                <a:lnTo>
                  <a:pt x="254" y="1230"/>
                </a:lnTo>
                <a:lnTo>
                  <a:pt x="254" y="1254"/>
                </a:lnTo>
                <a:lnTo>
                  <a:pt x="254" y="1279"/>
                </a:lnTo>
                <a:lnTo>
                  <a:pt x="256" y="1305"/>
                </a:lnTo>
                <a:lnTo>
                  <a:pt x="259" y="1330"/>
                </a:lnTo>
                <a:lnTo>
                  <a:pt x="264" y="1356"/>
                </a:lnTo>
                <a:lnTo>
                  <a:pt x="269" y="1379"/>
                </a:lnTo>
                <a:lnTo>
                  <a:pt x="275" y="1405"/>
                </a:lnTo>
                <a:lnTo>
                  <a:pt x="283" y="1430"/>
                </a:lnTo>
                <a:lnTo>
                  <a:pt x="291" y="1454"/>
                </a:lnTo>
                <a:lnTo>
                  <a:pt x="300" y="1480"/>
                </a:lnTo>
                <a:lnTo>
                  <a:pt x="310" y="1503"/>
                </a:lnTo>
                <a:lnTo>
                  <a:pt x="323" y="1527"/>
                </a:lnTo>
                <a:lnTo>
                  <a:pt x="334" y="1551"/>
                </a:lnTo>
                <a:lnTo>
                  <a:pt x="362" y="1599"/>
                </a:lnTo>
                <a:lnTo>
                  <a:pt x="394" y="1646"/>
                </a:lnTo>
                <a:lnTo>
                  <a:pt x="431" y="1693"/>
                </a:lnTo>
                <a:lnTo>
                  <a:pt x="469" y="1737"/>
                </a:lnTo>
                <a:lnTo>
                  <a:pt x="512" y="1780"/>
                </a:lnTo>
                <a:lnTo>
                  <a:pt x="558" y="1823"/>
                </a:lnTo>
                <a:lnTo>
                  <a:pt x="609" y="1866"/>
                </a:lnTo>
                <a:lnTo>
                  <a:pt x="661" y="1906"/>
                </a:lnTo>
                <a:lnTo>
                  <a:pt x="717" y="1945"/>
                </a:lnTo>
                <a:lnTo>
                  <a:pt x="776" y="1983"/>
                </a:lnTo>
                <a:lnTo>
                  <a:pt x="2823" y="3242"/>
                </a:lnTo>
                <a:lnTo>
                  <a:pt x="2843" y="3194"/>
                </a:lnTo>
                <a:lnTo>
                  <a:pt x="2867" y="3147"/>
                </a:lnTo>
                <a:lnTo>
                  <a:pt x="2894" y="3101"/>
                </a:lnTo>
                <a:lnTo>
                  <a:pt x="2924" y="3056"/>
                </a:lnTo>
                <a:lnTo>
                  <a:pt x="2956" y="3013"/>
                </a:lnTo>
                <a:lnTo>
                  <a:pt x="2991" y="2970"/>
                </a:lnTo>
                <a:lnTo>
                  <a:pt x="3029" y="2929"/>
                </a:lnTo>
                <a:lnTo>
                  <a:pt x="3069" y="2888"/>
                </a:lnTo>
                <a:lnTo>
                  <a:pt x="3112" y="2848"/>
                </a:lnTo>
                <a:lnTo>
                  <a:pt x="3157" y="2810"/>
                </a:lnTo>
                <a:lnTo>
                  <a:pt x="3203" y="2773"/>
                </a:lnTo>
                <a:lnTo>
                  <a:pt x="3252" y="2738"/>
                </a:lnTo>
                <a:lnTo>
                  <a:pt x="3303" y="2703"/>
                </a:lnTo>
                <a:lnTo>
                  <a:pt x="3355" y="2672"/>
                </a:lnTo>
                <a:lnTo>
                  <a:pt x="3411" y="2640"/>
                </a:lnTo>
                <a:lnTo>
                  <a:pt x="3466" y="2610"/>
                </a:lnTo>
                <a:lnTo>
                  <a:pt x="3525" y="2581"/>
                </a:lnTo>
                <a:lnTo>
                  <a:pt x="3586" y="2554"/>
                </a:lnTo>
                <a:lnTo>
                  <a:pt x="3648" y="2529"/>
                </a:lnTo>
                <a:lnTo>
                  <a:pt x="3711" y="2505"/>
                </a:lnTo>
                <a:lnTo>
                  <a:pt x="3776" y="2482"/>
                </a:lnTo>
                <a:lnTo>
                  <a:pt x="3842" y="2462"/>
                </a:lnTo>
                <a:lnTo>
                  <a:pt x="3910" y="2443"/>
                </a:lnTo>
                <a:lnTo>
                  <a:pt x="3978" y="2425"/>
                </a:lnTo>
                <a:lnTo>
                  <a:pt x="4048" y="2411"/>
                </a:lnTo>
                <a:lnTo>
                  <a:pt x="4120" y="2397"/>
                </a:lnTo>
                <a:lnTo>
                  <a:pt x="4191" y="2385"/>
                </a:lnTo>
                <a:lnTo>
                  <a:pt x="4264" y="2374"/>
                </a:lnTo>
                <a:lnTo>
                  <a:pt x="4339" y="2366"/>
                </a:lnTo>
                <a:lnTo>
                  <a:pt x="4414" y="2360"/>
                </a:lnTo>
                <a:lnTo>
                  <a:pt x="4488" y="2357"/>
                </a:lnTo>
                <a:lnTo>
                  <a:pt x="4565" y="2354"/>
                </a:lnTo>
                <a:lnTo>
                  <a:pt x="4792" y="2487"/>
                </a:lnTo>
                <a:lnTo>
                  <a:pt x="4703" y="2482"/>
                </a:lnTo>
                <a:lnTo>
                  <a:pt x="4611" y="2481"/>
                </a:lnTo>
                <a:lnTo>
                  <a:pt x="4520" y="2482"/>
                </a:lnTo>
                <a:lnTo>
                  <a:pt x="4430" y="2487"/>
                </a:lnTo>
                <a:lnTo>
                  <a:pt x="4342" y="2494"/>
                </a:lnTo>
                <a:lnTo>
                  <a:pt x="4255" y="2503"/>
                </a:lnTo>
                <a:lnTo>
                  <a:pt x="4171" y="2516"/>
                </a:lnTo>
                <a:lnTo>
                  <a:pt x="4088" y="2532"/>
                </a:lnTo>
                <a:lnTo>
                  <a:pt x="4007" y="2549"/>
                </a:lnTo>
                <a:lnTo>
                  <a:pt x="3927" y="2568"/>
                </a:lnTo>
                <a:lnTo>
                  <a:pt x="3851" y="2590"/>
                </a:lnTo>
                <a:lnTo>
                  <a:pt x="3776" y="2616"/>
                </a:lnTo>
                <a:lnTo>
                  <a:pt x="3705" y="2641"/>
                </a:lnTo>
                <a:lnTo>
                  <a:pt x="3635" y="2672"/>
                </a:lnTo>
                <a:lnTo>
                  <a:pt x="3567" y="2702"/>
                </a:lnTo>
                <a:lnTo>
                  <a:pt x="3501" y="2734"/>
                </a:lnTo>
                <a:lnTo>
                  <a:pt x="3439" y="2768"/>
                </a:lnTo>
                <a:lnTo>
                  <a:pt x="3381" y="2805"/>
                </a:lnTo>
                <a:lnTo>
                  <a:pt x="3325" y="2843"/>
                </a:lnTo>
                <a:lnTo>
                  <a:pt x="3271" y="2883"/>
                </a:lnTo>
                <a:lnTo>
                  <a:pt x="3220" y="2924"/>
                </a:lnTo>
                <a:lnTo>
                  <a:pt x="3174" y="2966"/>
                </a:lnTo>
                <a:lnTo>
                  <a:pt x="3129" y="3010"/>
                </a:lnTo>
                <a:lnTo>
                  <a:pt x="3088" y="3055"/>
                </a:lnTo>
                <a:lnTo>
                  <a:pt x="3052" y="3101"/>
                </a:lnTo>
                <a:lnTo>
                  <a:pt x="3018" y="3148"/>
                </a:lnTo>
                <a:lnTo>
                  <a:pt x="2988" y="3198"/>
                </a:lnTo>
                <a:lnTo>
                  <a:pt x="2961" y="3247"/>
                </a:lnTo>
                <a:lnTo>
                  <a:pt x="2950" y="3272"/>
                </a:lnTo>
                <a:lnTo>
                  <a:pt x="2939" y="3296"/>
                </a:lnTo>
                <a:lnTo>
                  <a:pt x="2929" y="3322"/>
                </a:lnTo>
                <a:lnTo>
                  <a:pt x="2920" y="3349"/>
                </a:lnTo>
                <a:lnTo>
                  <a:pt x="2912" y="3374"/>
                </a:lnTo>
                <a:lnTo>
                  <a:pt x="2905" y="3399"/>
                </a:lnTo>
                <a:lnTo>
                  <a:pt x="2899" y="3426"/>
                </a:lnTo>
                <a:lnTo>
                  <a:pt x="2894" y="3452"/>
                </a:lnTo>
                <a:lnTo>
                  <a:pt x="2891" y="3479"/>
                </a:lnTo>
                <a:lnTo>
                  <a:pt x="2888" y="3504"/>
                </a:lnTo>
                <a:lnTo>
                  <a:pt x="2886" y="3531"/>
                </a:lnTo>
                <a:lnTo>
                  <a:pt x="2886" y="3558"/>
                </a:lnTo>
                <a:lnTo>
                  <a:pt x="2886" y="3582"/>
                </a:lnTo>
                <a:lnTo>
                  <a:pt x="515" y="2118"/>
                </a:lnTo>
                <a:lnTo>
                  <a:pt x="485" y="2099"/>
                </a:lnTo>
                <a:lnTo>
                  <a:pt x="455" y="2079"/>
                </a:lnTo>
                <a:lnTo>
                  <a:pt x="426" y="2058"/>
                </a:lnTo>
                <a:lnTo>
                  <a:pt x="399" y="2037"/>
                </a:lnTo>
                <a:lnTo>
                  <a:pt x="372" y="2015"/>
                </a:lnTo>
                <a:lnTo>
                  <a:pt x="346" y="1993"/>
                </a:lnTo>
                <a:lnTo>
                  <a:pt x="321" y="1971"/>
                </a:lnTo>
                <a:lnTo>
                  <a:pt x="297" y="1947"/>
                </a:lnTo>
                <a:lnTo>
                  <a:pt x="273" y="1923"/>
                </a:lnTo>
                <a:lnTo>
                  <a:pt x="251" y="1899"/>
                </a:lnTo>
                <a:lnTo>
                  <a:pt x="229" y="1874"/>
                </a:lnTo>
                <a:lnTo>
                  <a:pt x="208" y="1848"/>
                </a:lnTo>
                <a:lnTo>
                  <a:pt x="189" y="1821"/>
                </a:lnTo>
                <a:lnTo>
                  <a:pt x="170" y="1796"/>
                </a:lnTo>
                <a:lnTo>
                  <a:pt x="153" y="1769"/>
                </a:lnTo>
                <a:lnTo>
                  <a:pt x="135" y="1742"/>
                </a:lnTo>
                <a:lnTo>
                  <a:pt x="119" y="1713"/>
                </a:lnTo>
                <a:lnTo>
                  <a:pt x="103" y="1685"/>
                </a:lnTo>
                <a:lnTo>
                  <a:pt x="91" y="1656"/>
                </a:lnTo>
                <a:lnTo>
                  <a:pt x="76" y="1627"/>
                </a:lnTo>
                <a:lnTo>
                  <a:pt x="65" y="1597"/>
                </a:lnTo>
                <a:lnTo>
                  <a:pt x="54" y="1569"/>
                </a:lnTo>
                <a:lnTo>
                  <a:pt x="43" y="1538"/>
                </a:lnTo>
                <a:lnTo>
                  <a:pt x="35" y="1507"/>
                </a:lnTo>
                <a:lnTo>
                  <a:pt x="27" y="1476"/>
                </a:lnTo>
                <a:lnTo>
                  <a:pt x="19" y="1446"/>
                </a:lnTo>
                <a:lnTo>
                  <a:pt x="14" y="1414"/>
                </a:lnTo>
                <a:lnTo>
                  <a:pt x="10" y="1383"/>
                </a:lnTo>
                <a:lnTo>
                  <a:pt x="5" y="1351"/>
                </a:lnTo>
                <a:lnTo>
                  <a:pt x="2" y="1319"/>
                </a:lnTo>
                <a:lnTo>
                  <a:pt x="0" y="1286"/>
                </a:lnTo>
                <a:lnTo>
                  <a:pt x="0" y="1254"/>
                </a:lnTo>
                <a:lnTo>
                  <a:pt x="0" y="1219"/>
                </a:lnTo>
                <a:lnTo>
                  <a:pt x="3" y="1186"/>
                </a:lnTo>
                <a:lnTo>
                  <a:pt x="6" y="1152"/>
                </a:lnTo>
                <a:lnTo>
                  <a:pt x="11" y="1119"/>
                </a:lnTo>
                <a:lnTo>
                  <a:pt x="16" y="1085"/>
                </a:lnTo>
                <a:lnTo>
                  <a:pt x="24" y="1052"/>
                </a:lnTo>
                <a:lnTo>
                  <a:pt x="32" y="1020"/>
                </a:lnTo>
                <a:lnTo>
                  <a:pt x="41" y="989"/>
                </a:lnTo>
                <a:lnTo>
                  <a:pt x="51" y="957"/>
                </a:lnTo>
                <a:lnTo>
                  <a:pt x="64" y="925"/>
                </a:lnTo>
                <a:lnTo>
                  <a:pt x="76" y="895"/>
                </a:lnTo>
                <a:lnTo>
                  <a:pt x="91" y="865"/>
                </a:lnTo>
                <a:lnTo>
                  <a:pt x="105" y="834"/>
                </a:lnTo>
                <a:lnTo>
                  <a:pt x="121" y="804"/>
                </a:lnTo>
                <a:lnTo>
                  <a:pt x="138" y="776"/>
                </a:lnTo>
                <a:lnTo>
                  <a:pt x="157" y="747"/>
                </a:lnTo>
                <a:lnTo>
                  <a:pt x="176" y="718"/>
                </a:lnTo>
                <a:lnTo>
                  <a:pt x="195" y="690"/>
                </a:lnTo>
                <a:lnTo>
                  <a:pt x="218" y="663"/>
                </a:lnTo>
                <a:lnTo>
                  <a:pt x="240" y="636"/>
                </a:lnTo>
                <a:lnTo>
                  <a:pt x="262" y="609"/>
                </a:lnTo>
                <a:lnTo>
                  <a:pt x="288" y="583"/>
                </a:lnTo>
                <a:lnTo>
                  <a:pt x="312" y="558"/>
                </a:lnTo>
                <a:lnTo>
                  <a:pt x="339" y="532"/>
                </a:lnTo>
                <a:lnTo>
                  <a:pt x="393" y="483"/>
                </a:lnTo>
                <a:lnTo>
                  <a:pt x="450" y="437"/>
                </a:lnTo>
                <a:lnTo>
                  <a:pt x="512" y="393"/>
                </a:lnTo>
                <a:lnTo>
                  <a:pt x="575" y="350"/>
                </a:lnTo>
                <a:lnTo>
                  <a:pt x="642" y="310"/>
                </a:lnTo>
                <a:lnTo>
                  <a:pt x="712" y="272"/>
                </a:lnTo>
                <a:lnTo>
                  <a:pt x="784" y="235"/>
                </a:lnTo>
                <a:lnTo>
                  <a:pt x="858" y="202"/>
                </a:lnTo>
                <a:lnTo>
                  <a:pt x="936" y="170"/>
                </a:lnTo>
                <a:lnTo>
                  <a:pt x="1014" y="141"/>
                </a:lnTo>
                <a:lnTo>
                  <a:pt x="1095" y="116"/>
                </a:lnTo>
                <a:lnTo>
                  <a:pt x="1179" y="92"/>
                </a:lnTo>
                <a:lnTo>
                  <a:pt x="1264" y="70"/>
                </a:lnTo>
                <a:lnTo>
                  <a:pt x="1349" y="52"/>
                </a:lnTo>
                <a:lnTo>
                  <a:pt x="1437" y="37"/>
                </a:lnTo>
                <a:lnTo>
                  <a:pt x="1526" y="24"/>
                </a:lnTo>
                <a:lnTo>
                  <a:pt x="1615" y="13"/>
                </a:lnTo>
                <a:lnTo>
                  <a:pt x="1707" y="6"/>
                </a:lnTo>
                <a:lnTo>
                  <a:pt x="1798" y="2"/>
                </a:lnTo>
                <a:lnTo>
                  <a:pt x="1890" y="0"/>
                </a:lnTo>
                <a:lnTo>
                  <a:pt x="1982" y="2"/>
                </a:lnTo>
                <a:lnTo>
                  <a:pt x="2074" y="6"/>
                </a:lnTo>
                <a:lnTo>
                  <a:pt x="2165" y="13"/>
                </a:lnTo>
                <a:lnTo>
                  <a:pt x="2255" y="24"/>
                </a:lnTo>
                <a:lnTo>
                  <a:pt x="2344" y="37"/>
                </a:lnTo>
                <a:lnTo>
                  <a:pt x="2432" y="52"/>
                </a:lnTo>
                <a:lnTo>
                  <a:pt x="2518" y="70"/>
                </a:lnTo>
                <a:lnTo>
                  <a:pt x="2602" y="92"/>
                </a:lnTo>
                <a:lnTo>
                  <a:pt x="2684" y="116"/>
                </a:lnTo>
                <a:lnTo>
                  <a:pt x="2766" y="141"/>
                </a:lnTo>
                <a:lnTo>
                  <a:pt x="2845" y="170"/>
                </a:lnTo>
                <a:lnTo>
                  <a:pt x="2921" y="202"/>
                </a:lnTo>
                <a:lnTo>
                  <a:pt x="2996" y="235"/>
                </a:lnTo>
                <a:lnTo>
                  <a:pt x="3069" y="272"/>
                </a:lnTo>
                <a:lnTo>
                  <a:pt x="3139" y="310"/>
                </a:lnTo>
                <a:lnTo>
                  <a:pt x="3206" y="350"/>
                </a:lnTo>
                <a:lnTo>
                  <a:pt x="3269" y="393"/>
                </a:lnTo>
                <a:lnTo>
                  <a:pt x="3330" y="437"/>
                </a:lnTo>
                <a:lnTo>
                  <a:pt x="3389" y="483"/>
                </a:lnTo>
                <a:lnTo>
                  <a:pt x="3443" y="532"/>
                </a:lnTo>
                <a:lnTo>
                  <a:pt x="3468" y="558"/>
                </a:lnTo>
                <a:lnTo>
                  <a:pt x="3493" y="583"/>
                </a:lnTo>
                <a:lnTo>
                  <a:pt x="3517" y="609"/>
                </a:lnTo>
                <a:lnTo>
                  <a:pt x="3541" y="636"/>
                </a:lnTo>
                <a:lnTo>
                  <a:pt x="3563" y="663"/>
                </a:lnTo>
                <a:lnTo>
                  <a:pt x="3584" y="690"/>
                </a:lnTo>
                <a:lnTo>
                  <a:pt x="3605" y="718"/>
                </a:lnTo>
                <a:lnTo>
                  <a:pt x="3624" y="747"/>
                </a:lnTo>
                <a:lnTo>
                  <a:pt x="3643" y="776"/>
                </a:lnTo>
                <a:lnTo>
                  <a:pt x="3659" y="804"/>
                </a:lnTo>
                <a:lnTo>
                  <a:pt x="3676" y="834"/>
                </a:lnTo>
                <a:lnTo>
                  <a:pt x="3691" y="865"/>
                </a:lnTo>
                <a:lnTo>
                  <a:pt x="3705" y="895"/>
                </a:lnTo>
                <a:lnTo>
                  <a:pt x="3718" y="925"/>
                </a:lnTo>
                <a:lnTo>
                  <a:pt x="3729" y="957"/>
                </a:lnTo>
                <a:lnTo>
                  <a:pt x="3740" y="989"/>
                </a:lnTo>
                <a:lnTo>
                  <a:pt x="3749" y="1020"/>
                </a:lnTo>
                <a:lnTo>
                  <a:pt x="3757" y="1052"/>
                </a:lnTo>
                <a:lnTo>
                  <a:pt x="3764" y="1085"/>
                </a:lnTo>
                <a:lnTo>
                  <a:pt x="3770" y="1119"/>
                </a:lnTo>
                <a:lnTo>
                  <a:pt x="3775" y="1152"/>
                </a:lnTo>
                <a:lnTo>
                  <a:pt x="3778" y="1186"/>
                </a:lnTo>
                <a:lnTo>
                  <a:pt x="3780" y="1219"/>
                </a:lnTo>
                <a:lnTo>
                  <a:pt x="3781" y="1254"/>
                </a:lnTo>
                <a:lnTo>
                  <a:pt x="3780" y="1286"/>
                </a:lnTo>
                <a:lnTo>
                  <a:pt x="3778" y="1317"/>
                </a:lnTo>
                <a:lnTo>
                  <a:pt x="3775" y="1349"/>
                </a:lnTo>
                <a:lnTo>
                  <a:pt x="3772" y="1381"/>
                </a:lnTo>
                <a:lnTo>
                  <a:pt x="3767" y="1411"/>
                </a:lnTo>
                <a:lnTo>
                  <a:pt x="3760" y="1441"/>
                </a:lnTo>
                <a:lnTo>
                  <a:pt x="3753" y="1472"/>
                </a:lnTo>
                <a:lnTo>
                  <a:pt x="3745" y="1502"/>
                </a:lnTo>
                <a:lnTo>
                  <a:pt x="3737" y="1532"/>
                </a:lnTo>
                <a:lnTo>
                  <a:pt x="3726" y="1561"/>
                </a:lnTo>
                <a:lnTo>
                  <a:pt x="3714" y="1589"/>
                </a:lnTo>
                <a:lnTo>
                  <a:pt x="3703" y="1618"/>
                </a:lnTo>
                <a:lnTo>
                  <a:pt x="3689" y="1646"/>
                </a:lnTo>
                <a:lnTo>
                  <a:pt x="3675" y="1673"/>
                </a:lnTo>
                <a:lnTo>
                  <a:pt x="3660" y="1702"/>
                </a:lnTo>
                <a:lnTo>
                  <a:pt x="3644" y="1729"/>
                </a:lnTo>
                <a:lnTo>
                  <a:pt x="3609" y="1782"/>
                </a:lnTo>
                <a:lnTo>
                  <a:pt x="3573" y="1834"/>
                </a:lnTo>
                <a:lnTo>
                  <a:pt x="3532" y="1883"/>
                </a:lnTo>
                <a:lnTo>
                  <a:pt x="3486" y="1933"/>
                </a:lnTo>
                <a:lnTo>
                  <a:pt x="3438" y="1979"/>
                </a:lnTo>
                <a:lnTo>
                  <a:pt x="3389" y="2025"/>
                </a:lnTo>
                <a:lnTo>
                  <a:pt x="3335" y="2068"/>
                </a:lnTo>
                <a:lnTo>
                  <a:pt x="3277" y="2109"/>
                </a:lnTo>
                <a:lnTo>
                  <a:pt x="3218" y="2149"/>
                </a:lnTo>
                <a:lnTo>
                  <a:pt x="3158" y="2187"/>
                </a:lnTo>
                <a:lnTo>
                  <a:pt x="3095" y="2223"/>
                </a:lnTo>
                <a:lnTo>
                  <a:pt x="3028" y="2258"/>
                </a:lnTo>
                <a:lnTo>
                  <a:pt x="2959" y="2290"/>
                </a:lnTo>
                <a:lnTo>
                  <a:pt x="2889" y="2320"/>
                </a:lnTo>
                <a:lnTo>
                  <a:pt x="2816" y="2347"/>
                </a:lnTo>
                <a:lnTo>
                  <a:pt x="2743" y="2374"/>
                </a:lnTo>
                <a:lnTo>
                  <a:pt x="2667" y="2398"/>
                </a:lnTo>
                <a:lnTo>
                  <a:pt x="2589" y="2419"/>
                </a:lnTo>
                <a:lnTo>
                  <a:pt x="2511" y="2440"/>
                </a:lnTo>
                <a:lnTo>
                  <a:pt x="2430" y="2455"/>
                </a:lnTo>
                <a:lnTo>
                  <a:pt x="2349" y="2471"/>
                </a:lnTo>
                <a:lnTo>
                  <a:pt x="2266" y="2482"/>
                </a:lnTo>
                <a:lnTo>
                  <a:pt x="2184" y="2494"/>
                </a:lnTo>
                <a:lnTo>
                  <a:pt x="2100" y="2500"/>
                </a:lnTo>
                <a:lnTo>
                  <a:pt x="1683" y="2246"/>
                </a:lnTo>
                <a:lnTo>
                  <a:pt x="1734" y="2250"/>
                </a:lnTo>
                <a:lnTo>
                  <a:pt x="1786" y="2252"/>
                </a:lnTo>
                <a:lnTo>
                  <a:pt x="1837" y="2254"/>
                </a:lnTo>
                <a:lnTo>
                  <a:pt x="1890" y="2254"/>
                </a:lnTo>
                <a:lnTo>
                  <a:pt x="1979" y="2252"/>
                </a:lnTo>
                <a:lnTo>
                  <a:pt x="2066" y="2249"/>
                </a:lnTo>
                <a:lnTo>
                  <a:pt x="2152" y="2241"/>
                </a:lnTo>
                <a:lnTo>
                  <a:pt x="2236" y="2231"/>
                </a:lnTo>
                <a:lnTo>
                  <a:pt x="2319" y="2220"/>
                </a:lnTo>
                <a:lnTo>
                  <a:pt x="2398" y="2206"/>
                </a:lnTo>
                <a:lnTo>
                  <a:pt x="2476" y="2188"/>
                </a:lnTo>
                <a:lnTo>
                  <a:pt x="2551" y="2169"/>
                </a:lnTo>
                <a:lnTo>
                  <a:pt x="2624" y="2147"/>
                </a:lnTo>
                <a:lnTo>
                  <a:pt x="2696" y="2125"/>
                </a:lnTo>
                <a:lnTo>
                  <a:pt x="2764" y="2098"/>
                </a:lnTo>
                <a:lnTo>
                  <a:pt x="2831" y="2071"/>
                </a:lnTo>
                <a:lnTo>
                  <a:pt x="2894" y="2042"/>
                </a:lnTo>
                <a:lnTo>
                  <a:pt x="2955" y="2010"/>
                </a:lnTo>
                <a:lnTo>
                  <a:pt x="3013" y="1979"/>
                </a:lnTo>
                <a:lnTo>
                  <a:pt x="3069" y="1944"/>
                </a:lnTo>
                <a:lnTo>
                  <a:pt x="3122" y="1909"/>
                </a:lnTo>
                <a:lnTo>
                  <a:pt x="3171" y="1871"/>
                </a:lnTo>
                <a:lnTo>
                  <a:pt x="3218" y="1832"/>
                </a:lnTo>
                <a:lnTo>
                  <a:pt x="3261" y="1793"/>
                </a:lnTo>
                <a:lnTo>
                  <a:pt x="3303" y="1753"/>
                </a:lnTo>
                <a:lnTo>
                  <a:pt x="3341" y="1710"/>
                </a:lnTo>
                <a:lnTo>
                  <a:pt x="3374" y="1667"/>
                </a:lnTo>
                <a:lnTo>
                  <a:pt x="3406" y="1624"/>
                </a:lnTo>
                <a:lnTo>
                  <a:pt x="3433" y="1580"/>
                </a:lnTo>
                <a:lnTo>
                  <a:pt x="3457" y="1534"/>
                </a:lnTo>
                <a:lnTo>
                  <a:pt x="3478" y="1489"/>
                </a:lnTo>
                <a:lnTo>
                  <a:pt x="3495" y="1443"/>
                </a:lnTo>
                <a:lnTo>
                  <a:pt x="3509" y="1395"/>
                </a:lnTo>
                <a:lnTo>
                  <a:pt x="3519" y="1349"/>
                </a:lnTo>
                <a:lnTo>
                  <a:pt x="3522" y="1325"/>
                </a:lnTo>
                <a:lnTo>
                  <a:pt x="3524" y="1302"/>
                </a:lnTo>
                <a:lnTo>
                  <a:pt x="3525" y="1278"/>
                </a:lnTo>
                <a:lnTo>
                  <a:pt x="3527" y="1254"/>
                </a:lnTo>
                <a:lnTo>
                  <a:pt x="3525" y="1230"/>
                </a:lnTo>
                <a:lnTo>
                  <a:pt x="3524" y="1206"/>
                </a:lnTo>
                <a:lnTo>
                  <a:pt x="3522" y="1182"/>
                </a:lnTo>
                <a:lnTo>
                  <a:pt x="3519" y="1159"/>
                </a:lnTo>
                <a:lnTo>
                  <a:pt x="3509" y="1112"/>
                </a:lnTo>
                <a:lnTo>
                  <a:pt x="3495" y="1066"/>
                </a:lnTo>
                <a:lnTo>
                  <a:pt x="3478" y="1019"/>
                </a:lnTo>
                <a:lnTo>
                  <a:pt x="3457" y="974"/>
                </a:lnTo>
                <a:lnTo>
                  <a:pt x="3433" y="928"/>
                </a:lnTo>
                <a:lnTo>
                  <a:pt x="3406" y="884"/>
                </a:lnTo>
                <a:lnTo>
                  <a:pt x="3374" y="841"/>
                </a:lnTo>
                <a:lnTo>
                  <a:pt x="3341" y="798"/>
                </a:lnTo>
                <a:lnTo>
                  <a:pt x="3303" y="756"/>
                </a:lnTo>
                <a:lnTo>
                  <a:pt x="3261" y="715"/>
                </a:lnTo>
                <a:lnTo>
                  <a:pt x="3218" y="675"/>
                </a:lnTo>
                <a:lnTo>
                  <a:pt x="3171" y="637"/>
                </a:lnTo>
                <a:lnTo>
                  <a:pt x="3122" y="599"/>
                </a:lnTo>
                <a:lnTo>
                  <a:pt x="3069" y="564"/>
                </a:lnTo>
                <a:lnTo>
                  <a:pt x="3013" y="529"/>
                </a:lnTo>
                <a:lnTo>
                  <a:pt x="2955" y="497"/>
                </a:lnTo>
                <a:lnTo>
                  <a:pt x="2894" y="466"/>
                </a:lnTo>
                <a:lnTo>
                  <a:pt x="2831" y="437"/>
                </a:lnTo>
                <a:lnTo>
                  <a:pt x="2764" y="410"/>
                </a:lnTo>
                <a:lnTo>
                  <a:pt x="2696" y="385"/>
                </a:lnTo>
                <a:lnTo>
                  <a:pt x="2624" y="361"/>
                </a:lnTo>
                <a:lnTo>
                  <a:pt x="2551" y="339"/>
                </a:lnTo>
                <a:lnTo>
                  <a:pt x="2476" y="319"/>
                </a:lnTo>
                <a:lnTo>
                  <a:pt x="2398" y="304"/>
                </a:lnTo>
                <a:lnTo>
                  <a:pt x="2319" y="288"/>
                </a:lnTo>
                <a:lnTo>
                  <a:pt x="2236" y="277"/>
                </a:lnTo>
                <a:lnTo>
                  <a:pt x="2152" y="267"/>
                </a:lnTo>
                <a:lnTo>
                  <a:pt x="2066" y="259"/>
                </a:lnTo>
                <a:lnTo>
                  <a:pt x="1979" y="256"/>
                </a:lnTo>
                <a:lnTo>
                  <a:pt x="1890" y="254"/>
                </a:lnTo>
                <a:close/>
                <a:moveTo>
                  <a:pt x="2788" y="907"/>
                </a:moveTo>
                <a:lnTo>
                  <a:pt x="927" y="907"/>
                </a:lnTo>
                <a:lnTo>
                  <a:pt x="927" y="780"/>
                </a:lnTo>
                <a:lnTo>
                  <a:pt x="2788" y="780"/>
                </a:lnTo>
                <a:lnTo>
                  <a:pt x="2788" y="907"/>
                </a:lnTo>
                <a:close/>
                <a:moveTo>
                  <a:pt x="2150" y="1313"/>
                </a:moveTo>
                <a:lnTo>
                  <a:pt x="927" y="1313"/>
                </a:lnTo>
                <a:lnTo>
                  <a:pt x="927" y="1186"/>
                </a:lnTo>
                <a:lnTo>
                  <a:pt x="2150" y="1186"/>
                </a:lnTo>
                <a:lnTo>
                  <a:pt x="2150" y="1313"/>
                </a:lnTo>
                <a:close/>
                <a:moveTo>
                  <a:pt x="2788" y="1718"/>
                </a:moveTo>
                <a:lnTo>
                  <a:pt x="927" y="1718"/>
                </a:lnTo>
                <a:lnTo>
                  <a:pt x="927" y="1591"/>
                </a:lnTo>
                <a:lnTo>
                  <a:pt x="2788" y="1591"/>
                </a:lnTo>
                <a:lnTo>
                  <a:pt x="2788" y="1718"/>
                </a:lnTo>
                <a:close/>
                <a:moveTo>
                  <a:pt x="4628" y="4062"/>
                </a:moveTo>
                <a:lnTo>
                  <a:pt x="3740" y="4062"/>
                </a:lnTo>
                <a:lnTo>
                  <a:pt x="3740" y="3935"/>
                </a:lnTo>
                <a:lnTo>
                  <a:pt x="4628" y="3935"/>
                </a:lnTo>
                <a:lnTo>
                  <a:pt x="4628" y="4062"/>
                </a:lnTo>
                <a:close/>
                <a:moveTo>
                  <a:pt x="5601" y="3657"/>
                </a:moveTo>
                <a:lnTo>
                  <a:pt x="3740" y="3657"/>
                </a:lnTo>
                <a:lnTo>
                  <a:pt x="3740" y="3530"/>
                </a:lnTo>
                <a:lnTo>
                  <a:pt x="5601" y="3530"/>
                </a:lnTo>
                <a:lnTo>
                  <a:pt x="5601" y="3657"/>
                </a:lnTo>
                <a:close/>
                <a:moveTo>
                  <a:pt x="5601" y="3252"/>
                </a:moveTo>
                <a:lnTo>
                  <a:pt x="3740" y="3252"/>
                </a:lnTo>
                <a:lnTo>
                  <a:pt x="3740" y="3124"/>
                </a:lnTo>
                <a:lnTo>
                  <a:pt x="5601" y="3124"/>
                </a:lnTo>
                <a:lnTo>
                  <a:pt x="5601" y="3252"/>
                </a:lnTo>
                <a:close/>
                <a:moveTo>
                  <a:pt x="3010" y="3956"/>
                </a:moveTo>
                <a:lnTo>
                  <a:pt x="3010" y="3956"/>
                </a:lnTo>
                <a:lnTo>
                  <a:pt x="3034" y="3992"/>
                </a:lnTo>
                <a:lnTo>
                  <a:pt x="3061" y="4027"/>
                </a:lnTo>
                <a:lnTo>
                  <a:pt x="3090" y="4062"/>
                </a:lnTo>
                <a:lnTo>
                  <a:pt x="3120" y="4097"/>
                </a:lnTo>
                <a:lnTo>
                  <a:pt x="3152" y="4130"/>
                </a:lnTo>
                <a:lnTo>
                  <a:pt x="3187" y="4164"/>
                </a:lnTo>
                <a:lnTo>
                  <a:pt x="3223" y="4196"/>
                </a:lnTo>
                <a:lnTo>
                  <a:pt x="3261" y="4226"/>
                </a:lnTo>
                <a:lnTo>
                  <a:pt x="3301" y="4258"/>
                </a:lnTo>
                <a:lnTo>
                  <a:pt x="3342" y="4286"/>
                </a:lnTo>
                <a:lnTo>
                  <a:pt x="3385" y="4315"/>
                </a:lnTo>
                <a:lnTo>
                  <a:pt x="3430" y="4342"/>
                </a:lnTo>
                <a:lnTo>
                  <a:pt x="3476" y="4369"/>
                </a:lnTo>
                <a:lnTo>
                  <a:pt x="3525" y="4394"/>
                </a:lnTo>
                <a:lnTo>
                  <a:pt x="3575" y="4418"/>
                </a:lnTo>
                <a:lnTo>
                  <a:pt x="3625" y="4442"/>
                </a:lnTo>
                <a:lnTo>
                  <a:pt x="3678" y="4464"/>
                </a:lnTo>
                <a:lnTo>
                  <a:pt x="3732" y="4485"/>
                </a:lnTo>
                <a:lnTo>
                  <a:pt x="3787" y="4506"/>
                </a:lnTo>
                <a:lnTo>
                  <a:pt x="3843" y="4523"/>
                </a:lnTo>
                <a:lnTo>
                  <a:pt x="3902" y="4541"/>
                </a:lnTo>
                <a:lnTo>
                  <a:pt x="3961" y="4556"/>
                </a:lnTo>
                <a:lnTo>
                  <a:pt x="4021" y="4572"/>
                </a:lnTo>
                <a:lnTo>
                  <a:pt x="4082" y="4585"/>
                </a:lnTo>
                <a:lnTo>
                  <a:pt x="4145" y="4596"/>
                </a:lnTo>
                <a:lnTo>
                  <a:pt x="4209" y="4607"/>
                </a:lnTo>
                <a:lnTo>
                  <a:pt x="4274" y="4615"/>
                </a:lnTo>
                <a:lnTo>
                  <a:pt x="4339" y="4623"/>
                </a:lnTo>
                <a:lnTo>
                  <a:pt x="4406" y="4630"/>
                </a:lnTo>
                <a:lnTo>
                  <a:pt x="4474" y="4633"/>
                </a:lnTo>
                <a:lnTo>
                  <a:pt x="4542" y="4636"/>
                </a:lnTo>
                <a:lnTo>
                  <a:pt x="4611" y="4636"/>
                </a:lnTo>
                <a:lnTo>
                  <a:pt x="4703" y="4634"/>
                </a:lnTo>
                <a:lnTo>
                  <a:pt x="4792" y="4631"/>
                </a:lnTo>
                <a:lnTo>
                  <a:pt x="4881" y="4623"/>
                </a:lnTo>
                <a:lnTo>
                  <a:pt x="4967" y="4614"/>
                </a:lnTo>
                <a:lnTo>
                  <a:pt x="5053" y="4601"/>
                </a:lnTo>
                <a:lnTo>
                  <a:pt x="5135" y="4587"/>
                </a:lnTo>
                <a:lnTo>
                  <a:pt x="5216" y="4569"/>
                </a:lnTo>
                <a:lnTo>
                  <a:pt x="5294" y="4548"/>
                </a:lnTo>
                <a:lnTo>
                  <a:pt x="5372" y="4526"/>
                </a:lnTo>
                <a:lnTo>
                  <a:pt x="5447" y="4502"/>
                </a:lnTo>
                <a:lnTo>
                  <a:pt x="5518" y="4475"/>
                </a:lnTo>
                <a:lnTo>
                  <a:pt x="5588" y="4447"/>
                </a:lnTo>
                <a:lnTo>
                  <a:pt x="5655" y="4415"/>
                </a:lnTo>
                <a:lnTo>
                  <a:pt x="5720" y="4383"/>
                </a:lnTo>
                <a:lnTo>
                  <a:pt x="5782" y="4348"/>
                </a:lnTo>
                <a:lnTo>
                  <a:pt x="5841" y="4312"/>
                </a:lnTo>
                <a:lnTo>
                  <a:pt x="5898" y="4274"/>
                </a:lnTo>
                <a:lnTo>
                  <a:pt x="5952" y="4234"/>
                </a:lnTo>
                <a:lnTo>
                  <a:pt x="6001" y="4194"/>
                </a:lnTo>
                <a:lnTo>
                  <a:pt x="6049" y="4151"/>
                </a:lnTo>
                <a:lnTo>
                  <a:pt x="6094" y="4107"/>
                </a:lnTo>
                <a:lnTo>
                  <a:pt x="6133" y="4062"/>
                </a:lnTo>
                <a:lnTo>
                  <a:pt x="6172" y="4016"/>
                </a:lnTo>
                <a:lnTo>
                  <a:pt x="6205" y="3968"/>
                </a:lnTo>
                <a:lnTo>
                  <a:pt x="6235" y="3919"/>
                </a:lnTo>
                <a:lnTo>
                  <a:pt x="6261" y="3870"/>
                </a:lnTo>
                <a:lnTo>
                  <a:pt x="6273" y="3846"/>
                </a:lnTo>
                <a:lnTo>
                  <a:pt x="6283" y="3821"/>
                </a:lnTo>
                <a:lnTo>
                  <a:pt x="6294" y="3795"/>
                </a:lnTo>
                <a:lnTo>
                  <a:pt x="6302" y="3770"/>
                </a:lnTo>
                <a:lnTo>
                  <a:pt x="6310" y="3743"/>
                </a:lnTo>
                <a:lnTo>
                  <a:pt x="6316" y="3717"/>
                </a:lnTo>
                <a:lnTo>
                  <a:pt x="6323" y="3692"/>
                </a:lnTo>
                <a:lnTo>
                  <a:pt x="6327" y="3665"/>
                </a:lnTo>
                <a:lnTo>
                  <a:pt x="6330" y="3638"/>
                </a:lnTo>
                <a:lnTo>
                  <a:pt x="6334" y="3612"/>
                </a:lnTo>
                <a:lnTo>
                  <a:pt x="6335" y="3585"/>
                </a:lnTo>
                <a:lnTo>
                  <a:pt x="6337" y="3558"/>
                </a:lnTo>
                <a:lnTo>
                  <a:pt x="6335" y="3527"/>
                </a:lnTo>
                <a:lnTo>
                  <a:pt x="6334" y="3495"/>
                </a:lnTo>
                <a:lnTo>
                  <a:pt x="6329" y="3465"/>
                </a:lnTo>
                <a:lnTo>
                  <a:pt x="6323" y="3434"/>
                </a:lnTo>
                <a:lnTo>
                  <a:pt x="6316" y="3404"/>
                </a:lnTo>
                <a:lnTo>
                  <a:pt x="6308" y="3374"/>
                </a:lnTo>
                <a:lnTo>
                  <a:pt x="6297" y="3344"/>
                </a:lnTo>
                <a:lnTo>
                  <a:pt x="6286" y="3315"/>
                </a:lnTo>
                <a:lnTo>
                  <a:pt x="6273" y="3285"/>
                </a:lnTo>
                <a:lnTo>
                  <a:pt x="6259" y="3256"/>
                </a:lnTo>
                <a:lnTo>
                  <a:pt x="6243" y="3228"/>
                </a:lnTo>
                <a:lnTo>
                  <a:pt x="6227" y="3201"/>
                </a:lnTo>
                <a:lnTo>
                  <a:pt x="6208" y="3172"/>
                </a:lnTo>
                <a:lnTo>
                  <a:pt x="6189" y="3145"/>
                </a:lnTo>
                <a:lnTo>
                  <a:pt x="6168" y="3118"/>
                </a:lnTo>
                <a:lnTo>
                  <a:pt x="6146" y="3091"/>
                </a:lnTo>
                <a:lnTo>
                  <a:pt x="6124" y="3064"/>
                </a:lnTo>
                <a:lnTo>
                  <a:pt x="6098" y="3039"/>
                </a:lnTo>
                <a:lnTo>
                  <a:pt x="6073" y="3012"/>
                </a:lnTo>
                <a:lnTo>
                  <a:pt x="6048" y="2986"/>
                </a:lnTo>
                <a:lnTo>
                  <a:pt x="5992" y="2937"/>
                </a:lnTo>
                <a:lnTo>
                  <a:pt x="5932" y="2888"/>
                </a:lnTo>
                <a:lnTo>
                  <a:pt x="5868" y="2838"/>
                </a:lnTo>
                <a:lnTo>
                  <a:pt x="5801" y="2792"/>
                </a:lnTo>
                <a:lnTo>
                  <a:pt x="5730" y="2746"/>
                </a:lnTo>
                <a:lnTo>
                  <a:pt x="5657" y="2702"/>
                </a:lnTo>
                <a:lnTo>
                  <a:pt x="3935" y="1691"/>
                </a:lnTo>
                <a:lnTo>
                  <a:pt x="3999" y="1581"/>
                </a:lnTo>
                <a:lnTo>
                  <a:pt x="5725" y="2595"/>
                </a:lnTo>
                <a:lnTo>
                  <a:pt x="5804" y="2643"/>
                </a:lnTo>
                <a:lnTo>
                  <a:pt x="5879" y="2692"/>
                </a:lnTo>
                <a:lnTo>
                  <a:pt x="5952" y="2741"/>
                </a:lnTo>
                <a:lnTo>
                  <a:pt x="6021" y="2794"/>
                </a:lnTo>
                <a:lnTo>
                  <a:pt x="6054" y="2821"/>
                </a:lnTo>
                <a:lnTo>
                  <a:pt x="6086" y="2848"/>
                </a:lnTo>
                <a:lnTo>
                  <a:pt x="6116" y="2875"/>
                </a:lnTo>
                <a:lnTo>
                  <a:pt x="6146" y="2904"/>
                </a:lnTo>
                <a:lnTo>
                  <a:pt x="6175" y="2932"/>
                </a:lnTo>
                <a:lnTo>
                  <a:pt x="6202" y="2961"/>
                </a:lnTo>
                <a:lnTo>
                  <a:pt x="6229" y="2989"/>
                </a:lnTo>
                <a:lnTo>
                  <a:pt x="6254" y="3020"/>
                </a:lnTo>
                <a:lnTo>
                  <a:pt x="6278" y="3050"/>
                </a:lnTo>
                <a:lnTo>
                  <a:pt x="6300" y="3080"/>
                </a:lnTo>
                <a:lnTo>
                  <a:pt x="6323" y="3110"/>
                </a:lnTo>
                <a:lnTo>
                  <a:pt x="6342" y="3142"/>
                </a:lnTo>
                <a:lnTo>
                  <a:pt x="6361" y="3174"/>
                </a:lnTo>
                <a:lnTo>
                  <a:pt x="6378" y="3207"/>
                </a:lnTo>
                <a:lnTo>
                  <a:pt x="6394" y="3239"/>
                </a:lnTo>
                <a:lnTo>
                  <a:pt x="6408" y="3272"/>
                </a:lnTo>
                <a:lnTo>
                  <a:pt x="6421" y="3307"/>
                </a:lnTo>
                <a:lnTo>
                  <a:pt x="6432" y="3341"/>
                </a:lnTo>
                <a:lnTo>
                  <a:pt x="6442" y="3376"/>
                </a:lnTo>
                <a:lnTo>
                  <a:pt x="6450" y="3412"/>
                </a:lnTo>
                <a:lnTo>
                  <a:pt x="6454" y="3447"/>
                </a:lnTo>
                <a:lnTo>
                  <a:pt x="6459" y="3484"/>
                </a:lnTo>
                <a:lnTo>
                  <a:pt x="6462" y="3520"/>
                </a:lnTo>
                <a:lnTo>
                  <a:pt x="6464" y="3558"/>
                </a:lnTo>
                <a:lnTo>
                  <a:pt x="6462" y="3590"/>
                </a:lnTo>
                <a:lnTo>
                  <a:pt x="6461" y="3622"/>
                </a:lnTo>
                <a:lnTo>
                  <a:pt x="6458" y="3654"/>
                </a:lnTo>
                <a:lnTo>
                  <a:pt x="6453" y="3685"/>
                </a:lnTo>
                <a:lnTo>
                  <a:pt x="6448" y="3717"/>
                </a:lnTo>
                <a:lnTo>
                  <a:pt x="6442" y="3747"/>
                </a:lnTo>
                <a:lnTo>
                  <a:pt x="6434" y="3778"/>
                </a:lnTo>
                <a:lnTo>
                  <a:pt x="6424" y="3808"/>
                </a:lnTo>
                <a:lnTo>
                  <a:pt x="6415" y="3838"/>
                </a:lnTo>
                <a:lnTo>
                  <a:pt x="6404" y="3867"/>
                </a:lnTo>
                <a:lnTo>
                  <a:pt x="6391" y="3897"/>
                </a:lnTo>
                <a:lnTo>
                  <a:pt x="6378" y="3925"/>
                </a:lnTo>
                <a:lnTo>
                  <a:pt x="6364" y="3954"/>
                </a:lnTo>
                <a:lnTo>
                  <a:pt x="6348" y="3983"/>
                </a:lnTo>
                <a:lnTo>
                  <a:pt x="6330" y="4010"/>
                </a:lnTo>
                <a:lnTo>
                  <a:pt x="6313" y="4037"/>
                </a:lnTo>
                <a:lnTo>
                  <a:pt x="6296" y="4064"/>
                </a:lnTo>
                <a:lnTo>
                  <a:pt x="6276" y="4091"/>
                </a:lnTo>
                <a:lnTo>
                  <a:pt x="6256" y="4118"/>
                </a:lnTo>
                <a:lnTo>
                  <a:pt x="6234" y="4143"/>
                </a:lnTo>
                <a:lnTo>
                  <a:pt x="6211" y="4169"/>
                </a:lnTo>
                <a:lnTo>
                  <a:pt x="6189" y="4194"/>
                </a:lnTo>
                <a:lnTo>
                  <a:pt x="6140" y="4242"/>
                </a:lnTo>
                <a:lnTo>
                  <a:pt x="6087" y="4289"/>
                </a:lnTo>
                <a:lnTo>
                  <a:pt x="6032" y="4334"/>
                </a:lnTo>
                <a:lnTo>
                  <a:pt x="5973" y="4378"/>
                </a:lnTo>
                <a:lnTo>
                  <a:pt x="5909" y="4420"/>
                </a:lnTo>
                <a:lnTo>
                  <a:pt x="5846" y="4458"/>
                </a:lnTo>
                <a:lnTo>
                  <a:pt x="5777" y="4496"/>
                </a:lnTo>
                <a:lnTo>
                  <a:pt x="5707" y="4531"/>
                </a:lnTo>
                <a:lnTo>
                  <a:pt x="5634" y="4564"/>
                </a:lnTo>
                <a:lnTo>
                  <a:pt x="5560" y="4595"/>
                </a:lnTo>
                <a:lnTo>
                  <a:pt x="5482" y="4623"/>
                </a:lnTo>
                <a:lnTo>
                  <a:pt x="5402" y="4649"/>
                </a:lnTo>
                <a:lnTo>
                  <a:pt x="5320" y="4672"/>
                </a:lnTo>
                <a:lnTo>
                  <a:pt x="5237" y="4693"/>
                </a:lnTo>
                <a:lnTo>
                  <a:pt x="5151" y="4711"/>
                </a:lnTo>
                <a:lnTo>
                  <a:pt x="5064" y="4726"/>
                </a:lnTo>
                <a:lnTo>
                  <a:pt x="4976" y="4739"/>
                </a:lnTo>
                <a:lnTo>
                  <a:pt x="4887" y="4750"/>
                </a:lnTo>
                <a:lnTo>
                  <a:pt x="4795" y="4758"/>
                </a:lnTo>
                <a:lnTo>
                  <a:pt x="4705" y="4761"/>
                </a:lnTo>
                <a:lnTo>
                  <a:pt x="4611" y="4763"/>
                </a:lnTo>
                <a:lnTo>
                  <a:pt x="4531" y="4763"/>
                </a:lnTo>
                <a:lnTo>
                  <a:pt x="4452" y="4758"/>
                </a:lnTo>
                <a:lnTo>
                  <a:pt x="4372" y="4753"/>
                </a:lnTo>
                <a:lnTo>
                  <a:pt x="4294" y="4746"/>
                </a:lnTo>
                <a:lnTo>
                  <a:pt x="4218" y="4736"/>
                </a:lnTo>
                <a:lnTo>
                  <a:pt x="4142" y="4725"/>
                </a:lnTo>
                <a:lnTo>
                  <a:pt x="4067" y="4711"/>
                </a:lnTo>
                <a:lnTo>
                  <a:pt x="3994" y="4695"/>
                </a:lnTo>
                <a:lnTo>
                  <a:pt x="3921" y="4677"/>
                </a:lnTo>
                <a:lnTo>
                  <a:pt x="3851" y="4658"/>
                </a:lnTo>
                <a:lnTo>
                  <a:pt x="3781" y="4636"/>
                </a:lnTo>
                <a:lnTo>
                  <a:pt x="3713" y="4614"/>
                </a:lnTo>
                <a:lnTo>
                  <a:pt x="3648" y="4588"/>
                </a:lnTo>
                <a:lnTo>
                  <a:pt x="3582" y="4561"/>
                </a:lnTo>
                <a:lnTo>
                  <a:pt x="3519" y="4533"/>
                </a:lnTo>
                <a:lnTo>
                  <a:pt x="3458" y="4502"/>
                </a:lnTo>
                <a:lnTo>
                  <a:pt x="3400" y="4471"/>
                </a:lnTo>
                <a:lnTo>
                  <a:pt x="3342" y="4437"/>
                </a:lnTo>
                <a:lnTo>
                  <a:pt x="3287" y="4402"/>
                </a:lnTo>
                <a:lnTo>
                  <a:pt x="3234" y="4367"/>
                </a:lnTo>
                <a:lnTo>
                  <a:pt x="3184" y="4329"/>
                </a:lnTo>
                <a:lnTo>
                  <a:pt x="3136" y="4289"/>
                </a:lnTo>
                <a:lnTo>
                  <a:pt x="3091" y="4250"/>
                </a:lnTo>
                <a:lnTo>
                  <a:pt x="3048" y="4208"/>
                </a:lnTo>
                <a:lnTo>
                  <a:pt x="3007" y="4165"/>
                </a:lnTo>
                <a:lnTo>
                  <a:pt x="2969" y="4121"/>
                </a:lnTo>
                <a:lnTo>
                  <a:pt x="2936" y="4075"/>
                </a:lnTo>
                <a:lnTo>
                  <a:pt x="2902" y="4029"/>
                </a:lnTo>
                <a:lnTo>
                  <a:pt x="2874" y="3981"/>
                </a:lnTo>
                <a:lnTo>
                  <a:pt x="2848" y="3932"/>
                </a:lnTo>
                <a:lnTo>
                  <a:pt x="2826" y="3881"/>
                </a:lnTo>
                <a:lnTo>
                  <a:pt x="2805" y="3830"/>
                </a:lnTo>
                <a:lnTo>
                  <a:pt x="3010" y="3956"/>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27" name="Rectangle 26">
            <a:extLst>
              <a:ext uri="{FF2B5EF4-FFF2-40B4-BE49-F238E27FC236}">
                <a16:creationId xmlns:a16="http://schemas.microsoft.com/office/drawing/2014/main" id="{ACBF9E32-0EAC-471B-BEDC-E956A6FB93FB}"/>
              </a:ext>
            </a:extLst>
          </p:cNvPr>
          <p:cNvSpPr/>
          <p:nvPr/>
        </p:nvSpPr>
        <p:spPr>
          <a:xfrm>
            <a:off x="609919" y="5009010"/>
            <a:ext cx="10965994" cy="222934"/>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360363" marR="0" lvl="0" indent="0" algn="ctr" defTabSz="801688" rtl="0" eaLnBrk="0" fontAlgn="auto" latinLnBrk="0" hangingPunct="0">
              <a:lnSpc>
                <a:spcPct val="95000"/>
              </a:lnSpc>
              <a:spcBef>
                <a:spcPts val="0"/>
              </a:spcBef>
              <a:spcAft>
                <a:spcPts val="800"/>
              </a:spcAft>
              <a:buClr>
                <a:srgbClr val="969696"/>
              </a:buClr>
              <a:buSzTx/>
              <a:buFontTx/>
              <a:buNone/>
              <a:tabLst/>
              <a:defRPr/>
            </a:pPr>
            <a:r>
              <a:rPr lang="lv-LV" sz="1200" b="1" kern="0">
                <a:solidFill>
                  <a:schemeClr val="bg2"/>
                </a:solidFill>
                <a:latin typeface="EYInterstate Light" panose="02000506000000020004" pitchFamily="2" charset="0"/>
                <a:cs typeface="Arial" charset="0"/>
              </a:rPr>
              <a:t>Atgriezeniskā saite no pašvaldības</a:t>
            </a:r>
            <a:endParaRPr kumimoji="0" lang="en-US" sz="12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22" name="Rectangle 21">
            <a:extLst>
              <a:ext uri="{FF2B5EF4-FFF2-40B4-BE49-F238E27FC236}">
                <a16:creationId xmlns:a16="http://schemas.microsoft.com/office/drawing/2014/main" id="{6CE4E18D-E708-480E-BF2B-2E40968047DE}"/>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kumimoji="0" lang="ru-RU" sz="1800" b="1" i="0" u="none" strike="noStrike" kern="1200" cap="none" spc="0" normalizeH="0" baseline="0" noProof="0">
                <a:ln>
                  <a:noFill/>
                </a:ln>
                <a:solidFill>
                  <a:srgbClr val="000000"/>
                </a:solidFill>
                <a:effectLst/>
                <a:uLnTx/>
                <a:uFillTx/>
                <a:latin typeface="EYInterstate Light" panose="02000506000000020004" pitchFamily="2" charset="0"/>
              </a:rPr>
              <a:t>6</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23" name="Footer Placeholder 4">
            <a:extLst>
              <a:ext uri="{FF2B5EF4-FFF2-40B4-BE49-F238E27FC236}">
                <a16:creationId xmlns:a16="http://schemas.microsoft.com/office/drawing/2014/main" id="{6D2F46AA-3E3A-4318-9B4E-32993272821A}"/>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6" name="Date Placeholder 10">
            <a:extLst>
              <a:ext uri="{FF2B5EF4-FFF2-40B4-BE49-F238E27FC236}">
                <a16:creationId xmlns:a16="http://schemas.microsoft.com/office/drawing/2014/main" id="{2832ED67-CA74-4AF3-801E-E99E3FA183F6}"/>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263596631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19C7B967-8F55-6052-22A2-82CBB36EEF63}"/>
              </a:ext>
            </a:extLst>
          </p:cNvPr>
          <p:cNvSpPr/>
          <p:nvPr/>
        </p:nvSpPr>
        <p:spPr>
          <a:xfrm>
            <a:off x="580973" y="1438311"/>
            <a:ext cx="4252423" cy="1851366"/>
          </a:xfrm>
          <a:prstGeom prst="rect">
            <a:avLst/>
          </a:prstGeom>
          <a:solidFill>
            <a:schemeClr val="tx1">
              <a:lumMod val="65000"/>
              <a:alpha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2" name="Abgerundetes Rechteck 35">
            <a:extLst>
              <a:ext uri="{FF2B5EF4-FFF2-40B4-BE49-F238E27FC236}">
                <a16:creationId xmlns:a16="http://schemas.microsoft.com/office/drawing/2014/main" id="{C82F0EA4-AE7F-002A-D279-262E22719723}"/>
              </a:ext>
            </a:extLst>
          </p:cNvPr>
          <p:cNvSpPr/>
          <p:nvPr/>
        </p:nvSpPr>
        <p:spPr bwMode="gray">
          <a:xfrm>
            <a:off x="5366848" y="4754887"/>
            <a:ext cx="6438744" cy="1652108"/>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33" name="Abgerundetes Rechteck 35">
            <a:extLst>
              <a:ext uri="{FF2B5EF4-FFF2-40B4-BE49-F238E27FC236}">
                <a16:creationId xmlns:a16="http://schemas.microsoft.com/office/drawing/2014/main" id="{9C02CCC1-5C8E-44FC-BD31-37D7A5658453}"/>
              </a:ext>
            </a:extLst>
          </p:cNvPr>
          <p:cNvSpPr/>
          <p:nvPr/>
        </p:nvSpPr>
        <p:spPr bwMode="gray">
          <a:xfrm>
            <a:off x="5366847" y="1295047"/>
            <a:ext cx="6438745" cy="3317930"/>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2"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59</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4" name="Footer Placeholder 4">
            <a:extLst>
              <a:ext uri="{FF2B5EF4-FFF2-40B4-BE49-F238E27FC236}">
                <a16:creationId xmlns:a16="http://schemas.microsoft.com/office/drawing/2014/main" id="{DB830086-537A-4909-BF7A-74AD03D04BC6}"/>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46" name="TextBox 45">
            <a:extLst>
              <a:ext uri="{FF2B5EF4-FFF2-40B4-BE49-F238E27FC236}">
                <a16:creationId xmlns:a16="http://schemas.microsoft.com/office/drawing/2014/main" id="{3FDD3159-889D-4953-A9E1-529E8178C1B4}"/>
              </a:ext>
            </a:extLst>
          </p:cNvPr>
          <p:cNvSpPr txBox="1"/>
          <p:nvPr/>
        </p:nvSpPr>
        <p:spPr>
          <a:xfrm>
            <a:off x="712414" y="4335978"/>
            <a:ext cx="3910632" cy="276999"/>
          </a:xfrm>
          <a:prstGeom prst="rect">
            <a:avLst/>
          </a:prstGeom>
          <a:noFill/>
        </p:spPr>
        <p:txBody>
          <a:bodyPr wrap="square">
            <a:spAutoFit/>
          </a:bodyPr>
          <a:lstStyle/>
          <a:p>
            <a:pPr algn="just"/>
            <a:r>
              <a:rPr lang="lv-LV" sz="1200"/>
              <a:t>Teksts</a:t>
            </a:r>
          </a:p>
        </p:txBody>
      </p:sp>
      <p:sp>
        <p:nvSpPr>
          <p:cNvPr id="47" name="TextBox 46">
            <a:extLst>
              <a:ext uri="{FF2B5EF4-FFF2-40B4-BE49-F238E27FC236}">
                <a16:creationId xmlns:a16="http://schemas.microsoft.com/office/drawing/2014/main" id="{A78018C7-A2D8-4B56-B344-3ADE86C0C84E}"/>
              </a:ext>
            </a:extLst>
          </p:cNvPr>
          <p:cNvSpPr txBox="1"/>
          <p:nvPr/>
        </p:nvSpPr>
        <p:spPr>
          <a:xfrm>
            <a:off x="5616406" y="1343846"/>
            <a:ext cx="1371722"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Pašvaldības atbilde:</a:t>
            </a:r>
          </a:p>
        </p:txBody>
      </p:sp>
      <p:sp>
        <p:nvSpPr>
          <p:cNvPr id="51" name="TextBox 50">
            <a:extLst>
              <a:ext uri="{FF2B5EF4-FFF2-40B4-BE49-F238E27FC236}">
                <a16:creationId xmlns:a16="http://schemas.microsoft.com/office/drawing/2014/main" id="{B11BC93A-0392-453C-9304-E728DD2B102D}"/>
              </a:ext>
            </a:extLst>
          </p:cNvPr>
          <p:cNvSpPr txBox="1"/>
          <p:nvPr/>
        </p:nvSpPr>
        <p:spPr>
          <a:xfrm>
            <a:off x="5722034" y="5321523"/>
            <a:ext cx="5816357" cy="738664"/>
          </a:xfrm>
          <a:prstGeom prst="rect">
            <a:avLst/>
          </a:prstGeom>
          <a:noFill/>
        </p:spPr>
        <p:txBody>
          <a:bodyPr wrap="square">
            <a:spAutoFit/>
          </a:bodyPr>
          <a:lstStyle/>
          <a:p>
            <a:pPr algn="just"/>
            <a:r>
              <a:rPr lang="lv-LV" sz="1050">
                <a:solidFill>
                  <a:schemeClr val="bg1"/>
                </a:solidFill>
              </a:rPr>
              <a:t>VPVKAC darbinieki sniedz valsts un pašvaldības pakalpojumus kā papilddarbu. Darbinieku (izņemot Aizkraukles pilsētas VPVKAC) amata aprakstos šie pienākumi nav atrunāti, darbinieki saņem piemaksu par papildus darba veikšanu. VPVKAC darbinieks pieņem iedzīvotāju iesniegumus, kuri tiek virzīti uz centrālo administrāciju.</a:t>
            </a:r>
          </a:p>
        </p:txBody>
      </p:sp>
      <p:sp>
        <p:nvSpPr>
          <p:cNvPr id="29" name="Freeform 43">
            <a:extLst>
              <a:ext uri="{FF2B5EF4-FFF2-40B4-BE49-F238E27FC236}">
                <a16:creationId xmlns:a16="http://schemas.microsoft.com/office/drawing/2014/main" id="{FFC58227-857D-4F34-80D2-65E6876C95BB}"/>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2" name="Freeform 30">
            <a:extLst>
              <a:ext uri="{FF2B5EF4-FFF2-40B4-BE49-F238E27FC236}">
                <a16:creationId xmlns:a16="http://schemas.microsoft.com/office/drawing/2014/main" id="{C0E2456A-5DD6-4100-9173-55252CEBB73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0" name="Freeform 43">
            <a:extLst>
              <a:ext uri="{FF2B5EF4-FFF2-40B4-BE49-F238E27FC236}">
                <a16:creationId xmlns:a16="http://schemas.microsoft.com/office/drawing/2014/main" id="{9ABBAA98-57C3-4B7E-8449-C6341C7D9687}"/>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2" name="Freeform 30">
            <a:extLst>
              <a:ext uri="{FF2B5EF4-FFF2-40B4-BE49-F238E27FC236}">
                <a16:creationId xmlns:a16="http://schemas.microsoft.com/office/drawing/2014/main" id="{D6AB5463-E789-4A73-BA7F-6761C503FEB3}"/>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0" name="Freeform 43">
            <a:extLst>
              <a:ext uri="{FF2B5EF4-FFF2-40B4-BE49-F238E27FC236}">
                <a16:creationId xmlns:a16="http://schemas.microsoft.com/office/drawing/2014/main" id="{DBE23B7C-D0BC-4185-91AA-6F9E46DC5A86}"/>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2" name="Freeform 30">
            <a:extLst>
              <a:ext uri="{FF2B5EF4-FFF2-40B4-BE49-F238E27FC236}">
                <a16:creationId xmlns:a16="http://schemas.microsoft.com/office/drawing/2014/main" id="{9CEC8832-4275-447F-B0BE-BB6BF9B68D2E}"/>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7" name="Title 1">
            <a:extLst>
              <a:ext uri="{FF2B5EF4-FFF2-40B4-BE49-F238E27FC236}">
                <a16:creationId xmlns:a16="http://schemas.microsoft.com/office/drawing/2014/main" id="{32CEB960-EC86-43EB-91C0-CE35725345F0}"/>
              </a:ext>
            </a:extLst>
          </p:cNvPr>
          <p:cNvSpPr>
            <a:spLocks noGrp="1"/>
          </p:cNvSpPr>
          <p:nvPr>
            <p:ph type="title"/>
          </p:nvPr>
        </p:nvSpPr>
        <p:spPr>
          <a:xfrm>
            <a:off x="1280286" y="280889"/>
            <a:ext cx="10308146" cy="267775"/>
          </a:xfrm>
        </p:spPr>
        <p:txBody>
          <a:bodyPr/>
          <a:lstStyle/>
          <a:p>
            <a:r>
              <a:rPr lang="lv-LV"/>
              <a:t>Aizkraukles novads</a:t>
            </a:r>
          </a:p>
        </p:txBody>
      </p:sp>
      <p:sp>
        <p:nvSpPr>
          <p:cNvPr id="43" name="Title 1">
            <a:extLst>
              <a:ext uri="{FF2B5EF4-FFF2-40B4-BE49-F238E27FC236}">
                <a16:creationId xmlns:a16="http://schemas.microsoft.com/office/drawing/2014/main" id="{FA577A32-92C2-4585-B4FB-7A9A6A772F92}"/>
              </a:ext>
            </a:extLst>
          </p:cNvPr>
          <p:cNvSpPr txBox="1">
            <a:spLocks/>
          </p:cNvSpPr>
          <p:nvPr/>
        </p:nvSpPr>
        <p:spPr>
          <a:xfrm>
            <a:off x="1280286" y="572443"/>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r>
              <a:rPr kumimoji="0" lang="lv-LV" sz="1600" b="1" i="0" u="none" strike="noStrike" kern="1200" cap="none" spc="0" normalizeH="0" baseline="0" noProof="0">
                <a:ln>
                  <a:noFill/>
                </a:ln>
                <a:solidFill>
                  <a:srgbClr val="2E2E38"/>
                </a:solidFill>
                <a:effectLst/>
                <a:uLnTx/>
                <a:uFillTx/>
              </a:rPr>
              <a:t> </a:t>
            </a:r>
          </a:p>
        </p:txBody>
      </p:sp>
      <p:sp>
        <p:nvSpPr>
          <p:cNvPr id="56" name="Freeform 43">
            <a:extLst>
              <a:ext uri="{FF2B5EF4-FFF2-40B4-BE49-F238E27FC236}">
                <a16:creationId xmlns:a16="http://schemas.microsoft.com/office/drawing/2014/main" id="{D5FD1395-4FF0-4AE1-AB4A-8622FAFF55E9}"/>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7" name="Freeform 30">
            <a:extLst>
              <a:ext uri="{FF2B5EF4-FFF2-40B4-BE49-F238E27FC236}">
                <a16:creationId xmlns:a16="http://schemas.microsoft.com/office/drawing/2014/main" id="{9B7E9042-7F89-4D2D-8794-1D46B34A0987}"/>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9" name="Rectangle 58">
            <a:extLst>
              <a:ext uri="{FF2B5EF4-FFF2-40B4-BE49-F238E27FC236}">
                <a16:creationId xmlns:a16="http://schemas.microsoft.com/office/drawing/2014/main" id="{A3FAF606-33C9-4047-B387-FF39DE6E6352}"/>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kumimoji="0" lang="ru-RU" sz="1800" b="1" i="0" u="none" strike="noStrike" kern="1200" cap="none" spc="0" normalizeH="0" baseline="0" noProof="0">
                <a:ln>
                  <a:noFill/>
                </a:ln>
                <a:solidFill>
                  <a:srgbClr val="000000"/>
                </a:solidFill>
                <a:effectLst/>
                <a:uLnTx/>
                <a:uFillTx/>
                <a:latin typeface="EYInterstate Light" panose="02000506000000020004" pitchFamily="2" charset="0"/>
              </a:rPr>
              <a:t>5</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3" name="TextBox 2">
            <a:extLst>
              <a:ext uri="{FF2B5EF4-FFF2-40B4-BE49-F238E27FC236}">
                <a16:creationId xmlns:a16="http://schemas.microsoft.com/office/drawing/2014/main" id="{D882B932-D705-FFDA-5CBA-1BDA46C2AED2}"/>
              </a:ext>
            </a:extLst>
          </p:cNvPr>
          <p:cNvSpPr txBox="1"/>
          <p:nvPr/>
        </p:nvSpPr>
        <p:spPr>
          <a:xfrm>
            <a:off x="5493983" y="1450205"/>
            <a:ext cx="6311609" cy="3016210"/>
          </a:xfrm>
          <a:prstGeom prst="rect">
            <a:avLst/>
          </a:prstGeom>
          <a:noFill/>
        </p:spPr>
        <p:txBody>
          <a:bodyPr wrap="square">
            <a:spAutoFit/>
          </a:bodyPr>
          <a:lstStyle/>
          <a:p>
            <a:pPr algn="just"/>
            <a:endParaRPr lang="lv-LV" sz="1000">
              <a:solidFill>
                <a:schemeClr val="bg1"/>
              </a:solidFill>
            </a:endParaRPr>
          </a:p>
          <a:p>
            <a:pPr algn="just"/>
            <a:r>
              <a:rPr lang="lv-LV" sz="1000">
                <a:solidFill>
                  <a:schemeClr val="bg1"/>
                </a:solidFill>
              </a:rPr>
              <a:t>Aizkraukles novada VPVKAC atrašanās vietas (pakalpojumu sniegšanas vietas):</a:t>
            </a:r>
          </a:p>
          <a:p>
            <a:pPr algn="just"/>
            <a:endParaRPr lang="lv-LV" sz="1000">
              <a:solidFill>
                <a:schemeClr val="bg1"/>
              </a:solidFill>
            </a:endParaRPr>
          </a:p>
          <a:p>
            <a:pPr marL="171450" indent="-171450" algn="just">
              <a:buFont typeface="Arial" panose="020B0604020202020204" pitchFamily="34" charset="0"/>
              <a:buChar char="•"/>
            </a:pPr>
            <a:r>
              <a:rPr lang="lv-LV" sz="1000">
                <a:solidFill>
                  <a:schemeClr val="bg1"/>
                </a:solidFill>
              </a:rPr>
              <a:t>Neretas apvienības pārvalde Rīgas ielā 1, Neretā, Neretas pagastā, Aizkraukles novadā</a:t>
            </a:r>
          </a:p>
          <a:p>
            <a:pPr marL="171450" indent="-171450" algn="just">
              <a:buFont typeface="Arial" panose="020B0604020202020204" pitchFamily="34" charset="0"/>
              <a:buChar char="•"/>
            </a:pPr>
            <a:r>
              <a:rPr lang="lv-LV" sz="1000">
                <a:solidFill>
                  <a:schemeClr val="bg1"/>
                </a:solidFill>
              </a:rPr>
              <a:t>Pļaviņu apvienības pārvalde Dzelzceļa ielā 11, Pļaviņās, Aizkraukles novadā</a:t>
            </a:r>
          </a:p>
          <a:p>
            <a:pPr marL="171450" indent="-171450" algn="just">
              <a:buFont typeface="Arial" panose="020B0604020202020204" pitchFamily="34" charset="0"/>
              <a:buChar char="•"/>
            </a:pPr>
            <a:r>
              <a:rPr lang="lv-LV" sz="1000">
                <a:solidFill>
                  <a:schemeClr val="bg1"/>
                </a:solidFill>
              </a:rPr>
              <a:t>Daudzeses pagasts pakalpojumu centrs “Pagastmāja”, Daudzevā, Daudzeses pagastā, Aizkraukles novadā.</a:t>
            </a:r>
          </a:p>
          <a:p>
            <a:pPr marL="171450" indent="-171450" algn="just">
              <a:buFont typeface="Arial" panose="020B0604020202020204" pitchFamily="34" charset="0"/>
              <a:buChar char="•"/>
            </a:pPr>
            <a:r>
              <a:rPr lang="lv-LV" sz="1000">
                <a:solidFill>
                  <a:schemeClr val="bg1"/>
                </a:solidFill>
              </a:rPr>
              <a:t>Jaunjelgavas apvienības pārvalde Lāčplēša ielā 11, Jaunjelgavā, Aizkraukles novadā</a:t>
            </a:r>
          </a:p>
          <a:p>
            <a:pPr marL="171450" indent="-171450" algn="just">
              <a:buFont typeface="Arial" panose="020B0604020202020204" pitchFamily="34" charset="0"/>
              <a:buChar char="•"/>
            </a:pPr>
            <a:r>
              <a:rPr lang="lv-LV" sz="1000">
                <a:solidFill>
                  <a:schemeClr val="bg1"/>
                </a:solidFill>
              </a:rPr>
              <a:t>Seces pagasts pakalpojumu centrs “Pagastmāja”, Secē, Seces pagastā, Aizkraukles novadā</a:t>
            </a:r>
          </a:p>
          <a:p>
            <a:pPr marL="171450" indent="-171450" algn="just">
              <a:buFont typeface="Arial" panose="020B0604020202020204" pitchFamily="34" charset="0"/>
              <a:buChar char="•"/>
            </a:pPr>
            <a:r>
              <a:rPr lang="lv-LV" sz="1000">
                <a:solidFill>
                  <a:schemeClr val="bg1"/>
                </a:solidFill>
              </a:rPr>
              <a:t>Sērenes pagasta pakalpojumu centrs “Zvaniņš”, Sērenē, Sērenes pagastā, Aizkraukles novadā</a:t>
            </a:r>
          </a:p>
          <a:p>
            <a:pPr marL="171450" indent="-171450" algn="just">
              <a:buFont typeface="Arial" panose="020B0604020202020204" pitchFamily="34" charset="0"/>
              <a:buChar char="•"/>
            </a:pPr>
            <a:r>
              <a:rPr lang="lv-LV" sz="1000">
                <a:solidFill>
                  <a:schemeClr val="bg1"/>
                </a:solidFill>
              </a:rPr>
              <a:t>Staburaga pagasta bibliotēka “Vīgante”, Staburagā, Staburaga pagastā, Aizkraukles novadā</a:t>
            </a:r>
          </a:p>
          <a:p>
            <a:pPr marL="171450" indent="-171450" algn="just">
              <a:buFont typeface="Arial" panose="020B0604020202020204" pitchFamily="34" charset="0"/>
              <a:buChar char="•"/>
            </a:pPr>
            <a:r>
              <a:rPr lang="lv-LV" sz="1000">
                <a:solidFill>
                  <a:schemeClr val="bg1"/>
                </a:solidFill>
              </a:rPr>
              <a:t>Sunākstes pagasta pakalpojumu centrs “Palmas”, Sunākstē, Sunākstes pagastā, Aizkraukles novadā.</a:t>
            </a:r>
          </a:p>
          <a:p>
            <a:pPr marL="171450" indent="-171450" algn="just">
              <a:buFont typeface="Arial" panose="020B0604020202020204" pitchFamily="34" charset="0"/>
              <a:buChar char="•"/>
            </a:pPr>
            <a:r>
              <a:rPr lang="lv-LV" sz="1000">
                <a:solidFill>
                  <a:schemeClr val="bg1"/>
                </a:solidFill>
              </a:rPr>
              <a:t>Andreja Upīša Skrīveru bibliotēka Andreja Upīša ielā 1, Skrīveros, Skrīveru pagastā, Aizkraukles novadā.</a:t>
            </a:r>
          </a:p>
          <a:p>
            <a:pPr marL="171450" indent="-171450" algn="just">
              <a:buFont typeface="Arial" panose="020B0604020202020204" pitchFamily="34" charset="0"/>
              <a:buChar char="•"/>
            </a:pPr>
            <a:r>
              <a:rPr lang="lv-LV" sz="1000">
                <a:solidFill>
                  <a:schemeClr val="bg1"/>
                </a:solidFill>
              </a:rPr>
              <a:t>Kokneses bibliotēka 1905.gada ielā 7, Koknesē, Aizkraukles novadā</a:t>
            </a:r>
          </a:p>
          <a:p>
            <a:pPr marL="171450" indent="-171450" algn="just">
              <a:buFont typeface="Arial" panose="020B0604020202020204" pitchFamily="34" charset="0"/>
              <a:buChar char="•"/>
            </a:pPr>
            <a:r>
              <a:rPr lang="lv-LV" sz="1000">
                <a:solidFill>
                  <a:schemeClr val="bg1"/>
                </a:solidFill>
              </a:rPr>
              <a:t>Bebru pagasta bibliotēka Papardēs, Vecbebros, Bebru pagastā, Aizkraukles novadā</a:t>
            </a:r>
          </a:p>
          <a:p>
            <a:pPr marL="171450" indent="-171450" algn="just">
              <a:buFont typeface="Arial" panose="020B0604020202020204" pitchFamily="34" charset="0"/>
              <a:buChar char="•"/>
            </a:pPr>
            <a:r>
              <a:rPr lang="lv-LV" sz="1000">
                <a:solidFill>
                  <a:schemeClr val="bg1"/>
                </a:solidFill>
              </a:rPr>
              <a:t>Iršu pagasta bibliotēka “</a:t>
            </a:r>
            <a:r>
              <a:rPr lang="lv-LV" sz="1000" err="1">
                <a:solidFill>
                  <a:schemeClr val="bg1"/>
                </a:solidFill>
              </a:rPr>
              <a:t>Kūlēni</a:t>
            </a:r>
            <a:r>
              <a:rPr lang="lv-LV" sz="1000">
                <a:solidFill>
                  <a:schemeClr val="bg1"/>
                </a:solidFill>
              </a:rPr>
              <a:t>”, Iršos, Iršu pagastā, Aizkraukles novadā.</a:t>
            </a:r>
          </a:p>
          <a:p>
            <a:pPr marL="171450" indent="-171450" algn="just">
              <a:buFont typeface="Arial" panose="020B0604020202020204" pitchFamily="34" charset="0"/>
              <a:buChar char="•"/>
            </a:pPr>
            <a:r>
              <a:rPr lang="lv-LV" sz="1000" err="1">
                <a:solidFill>
                  <a:schemeClr val="bg1"/>
                </a:solidFill>
              </a:rPr>
              <a:t>E.Prūsas</a:t>
            </a:r>
            <a:r>
              <a:rPr lang="lv-LV" sz="1000">
                <a:solidFill>
                  <a:schemeClr val="bg1"/>
                </a:solidFill>
              </a:rPr>
              <a:t> Vietalvas pagasta bibliotēka “Pagastmāja”, Vietalvā, Vietalvas pagastā, Aizkraukles novadā.</a:t>
            </a:r>
          </a:p>
          <a:p>
            <a:pPr marL="171450" indent="-171450" algn="just">
              <a:buFont typeface="Arial" panose="020B0604020202020204" pitchFamily="34" charset="0"/>
              <a:buChar char="•"/>
            </a:pPr>
            <a:r>
              <a:rPr lang="lv-LV" sz="1000">
                <a:solidFill>
                  <a:schemeClr val="bg1"/>
                </a:solidFill>
              </a:rPr>
              <a:t>Aizkraukles novada pašvaldība Lāčplēša ielā 1, Aizkrauklē, Aizkraukles novadā.</a:t>
            </a:r>
          </a:p>
        </p:txBody>
      </p:sp>
      <p:sp>
        <p:nvSpPr>
          <p:cNvPr id="4" name="Rectangle 3">
            <a:extLst>
              <a:ext uri="{FF2B5EF4-FFF2-40B4-BE49-F238E27FC236}">
                <a16:creationId xmlns:a16="http://schemas.microsoft.com/office/drawing/2014/main" id="{A069DB8A-4A2F-5401-8435-DCCB334146EC}"/>
              </a:ext>
            </a:extLst>
          </p:cNvPr>
          <p:cNvSpPr/>
          <p:nvPr/>
        </p:nvSpPr>
        <p:spPr>
          <a:xfrm>
            <a:off x="617718" y="4051084"/>
            <a:ext cx="4252423" cy="2398024"/>
          </a:xfrm>
          <a:prstGeom prst="rect">
            <a:avLst/>
          </a:prstGeom>
          <a:solidFill>
            <a:schemeClr val="tx1">
              <a:lumMod val="65000"/>
              <a:alpha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7" name="TextBox 6">
            <a:extLst>
              <a:ext uri="{FF2B5EF4-FFF2-40B4-BE49-F238E27FC236}">
                <a16:creationId xmlns:a16="http://schemas.microsoft.com/office/drawing/2014/main" id="{9318819F-0EC8-88FB-F717-77509DA6B714}"/>
              </a:ext>
            </a:extLst>
          </p:cNvPr>
          <p:cNvSpPr txBox="1"/>
          <p:nvPr/>
        </p:nvSpPr>
        <p:spPr>
          <a:xfrm>
            <a:off x="767851" y="1648797"/>
            <a:ext cx="1634743"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Jautājums pašvaldībai:</a:t>
            </a:r>
          </a:p>
        </p:txBody>
      </p:sp>
      <p:sp>
        <p:nvSpPr>
          <p:cNvPr id="9" name="TextBox 8">
            <a:extLst>
              <a:ext uri="{FF2B5EF4-FFF2-40B4-BE49-F238E27FC236}">
                <a16:creationId xmlns:a16="http://schemas.microsoft.com/office/drawing/2014/main" id="{EF2D8541-6776-0C1A-260F-C81F56973C33}"/>
              </a:ext>
            </a:extLst>
          </p:cNvPr>
          <p:cNvSpPr txBox="1"/>
          <p:nvPr/>
        </p:nvSpPr>
        <p:spPr>
          <a:xfrm>
            <a:off x="580973" y="1131977"/>
            <a:ext cx="3544945" cy="220060"/>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400" b="1">
                <a:solidFill>
                  <a:schemeClr val="bg1"/>
                </a:solidFill>
              </a:rPr>
              <a:t>Klātienes pakalpojumu sniegšanas adreses</a:t>
            </a:r>
          </a:p>
        </p:txBody>
      </p:sp>
      <p:sp>
        <p:nvSpPr>
          <p:cNvPr id="10" name="TextBox 9">
            <a:extLst>
              <a:ext uri="{FF2B5EF4-FFF2-40B4-BE49-F238E27FC236}">
                <a16:creationId xmlns:a16="http://schemas.microsoft.com/office/drawing/2014/main" id="{6460ED31-D66C-F200-4C44-EB2A5E782A24}"/>
              </a:ext>
            </a:extLst>
          </p:cNvPr>
          <p:cNvSpPr txBox="1"/>
          <p:nvPr/>
        </p:nvSpPr>
        <p:spPr>
          <a:xfrm>
            <a:off x="630120" y="3689656"/>
            <a:ext cx="4439030" cy="221664"/>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400" b="1">
                <a:solidFill>
                  <a:schemeClr val="bg1"/>
                </a:solidFill>
              </a:rPr>
              <a:t>Pagasta pārvaldes un VPVKAC sniegtie pakalpojumi</a:t>
            </a:r>
          </a:p>
        </p:txBody>
      </p:sp>
      <p:sp>
        <p:nvSpPr>
          <p:cNvPr id="11" name="TextBox 10">
            <a:extLst>
              <a:ext uri="{FF2B5EF4-FFF2-40B4-BE49-F238E27FC236}">
                <a16:creationId xmlns:a16="http://schemas.microsoft.com/office/drawing/2014/main" id="{1B096190-CC40-EAF7-202E-BFF6EF614626}"/>
              </a:ext>
            </a:extLst>
          </p:cNvPr>
          <p:cNvSpPr txBox="1"/>
          <p:nvPr/>
        </p:nvSpPr>
        <p:spPr>
          <a:xfrm>
            <a:off x="767850" y="4261762"/>
            <a:ext cx="1634743"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Jautājums pašvaldībai:</a:t>
            </a:r>
          </a:p>
        </p:txBody>
      </p:sp>
      <p:sp>
        <p:nvSpPr>
          <p:cNvPr id="12" name="TextBox 11">
            <a:extLst>
              <a:ext uri="{FF2B5EF4-FFF2-40B4-BE49-F238E27FC236}">
                <a16:creationId xmlns:a16="http://schemas.microsoft.com/office/drawing/2014/main" id="{E28402B6-A395-9524-87CA-BA04C5CB7773}"/>
              </a:ext>
            </a:extLst>
          </p:cNvPr>
          <p:cNvSpPr txBox="1"/>
          <p:nvPr/>
        </p:nvSpPr>
        <p:spPr>
          <a:xfrm>
            <a:off x="712414" y="4464354"/>
            <a:ext cx="4063032" cy="1938992"/>
          </a:xfrm>
          <a:prstGeom prst="rect">
            <a:avLst/>
          </a:prstGeom>
          <a:noFill/>
        </p:spPr>
        <p:txBody>
          <a:bodyPr wrap="square">
            <a:spAutoFit/>
          </a:bodyPr>
          <a:lstStyle/>
          <a:p>
            <a:pPr algn="l"/>
            <a:r>
              <a:rPr lang="lv-LV" sz="1200" b="0" i="0">
                <a:solidFill>
                  <a:srgbClr val="FFFFFF"/>
                </a:solidFill>
                <a:effectLst/>
                <a:latin typeface="Calibri" panose="020F0502020204030204" pitchFamily="34" charset="0"/>
              </a:rPr>
              <a:t>Mēs intervijā runājām par to, ka ir pilsētas/ciemi, kuros ir gan pagasta pārvaldes, </a:t>
            </a:r>
            <a:r>
              <a:rPr lang="lv-LV" sz="1200">
                <a:solidFill>
                  <a:srgbClr val="FFFFFF"/>
                </a:solidFill>
                <a:latin typeface="Calibri" panose="020F0502020204030204" pitchFamily="34" charset="0"/>
              </a:rPr>
              <a:t>g</a:t>
            </a:r>
            <a:r>
              <a:rPr lang="lv-LV" sz="1200" b="0" i="0">
                <a:solidFill>
                  <a:srgbClr val="FFFFFF"/>
                </a:solidFill>
                <a:effectLst/>
                <a:latin typeface="Calibri" panose="020F0502020204030204" pitchFamily="34" charset="0"/>
              </a:rPr>
              <a:t>an VPVKAC. Atbilstoši intervijā pārrunātajam teicāt, ka kopā pagastā ir 14 KAC un, ja pagastā ir KAC - visbiežāk ir 2 pakalpojumu sniegšanas vietas (gan KAC, gan pagasta pārvalde). Vēlamies saprast kā mijiedarbojas šīs abas iestādes un vai nav pienākumu pārklāšanās?  Jo pakalpojumu sniegšanas kontekstā sanāk, ka arī KAC nodrošina iespēju iedzīvotājiem pieteikt pakalpojuma saņemšu- iesniegt iesniegumus, kuri tiek virzīti uz centrālo administrāciju, gluži tāpat kā pārvalžu pienākumi.</a:t>
            </a:r>
          </a:p>
        </p:txBody>
      </p:sp>
      <p:sp>
        <p:nvSpPr>
          <p:cNvPr id="14" name="TextBox 13">
            <a:extLst>
              <a:ext uri="{FF2B5EF4-FFF2-40B4-BE49-F238E27FC236}">
                <a16:creationId xmlns:a16="http://schemas.microsoft.com/office/drawing/2014/main" id="{FFDA30D1-7077-CFBD-3C4B-1957153EE853}"/>
              </a:ext>
            </a:extLst>
          </p:cNvPr>
          <p:cNvSpPr txBox="1"/>
          <p:nvPr/>
        </p:nvSpPr>
        <p:spPr>
          <a:xfrm>
            <a:off x="712414" y="1917642"/>
            <a:ext cx="3910632" cy="1200329"/>
          </a:xfrm>
          <a:prstGeom prst="rect">
            <a:avLst/>
          </a:prstGeom>
          <a:noFill/>
        </p:spPr>
        <p:txBody>
          <a:bodyPr wrap="square">
            <a:spAutoFit/>
          </a:bodyPr>
          <a:lstStyle/>
          <a:p>
            <a:pPr algn="l"/>
            <a:r>
              <a:rPr lang="lv-LV" sz="1200" b="0" i="0">
                <a:solidFill>
                  <a:srgbClr val="FFFFFF"/>
                </a:solidFill>
                <a:effectLst/>
                <a:latin typeface="Calibri" panose="020F0502020204030204" pitchFamily="34" charset="0"/>
              </a:rPr>
              <a:t>Redzam, ka jums ir 3 apvienību pārvaldes (Jaunjelgava, Koknese, Pļaviņas). Vēlējāmies noskaidrot vai šīs apvienību pārvaldes sniedz klātienes pakalpojumus respektīvi tikai Jaunjelgavā, Koknesē un Pļaviņās, vai ir arī citas klātienes pakalpojumu sniegšanas telpas citās adresēs ārpus šīm pilsētām?</a:t>
            </a:r>
          </a:p>
        </p:txBody>
      </p:sp>
      <p:sp>
        <p:nvSpPr>
          <p:cNvPr id="15" name="TextBox 14">
            <a:extLst>
              <a:ext uri="{FF2B5EF4-FFF2-40B4-BE49-F238E27FC236}">
                <a16:creationId xmlns:a16="http://schemas.microsoft.com/office/drawing/2014/main" id="{577D2AC5-E315-B268-2D17-3350D3768463}"/>
              </a:ext>
            </a:extLst>
          </p:cNvPr>
          <p:cNvSpPr txBox="1"/>
          <p:nvPr/>
        </p:nvSpPr>
        <p:spPr>
          <a:xfrm>
            <a:off x="5796120" y="5054495"/>
            <a:ext cx="1371722"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200">
                <a:solidFill>
                  <a:schemeClr val="bg1"/>
                </a:solidFill>
              </a:rPr>
              <a:t>Pašvaldības atbilde:</a:t>
            </a:r>
          </a:p>
        </p:txBody>
      </p:sp>
      <p:sp>
        <p:nvSpPr>
          <p:cNvPr id="34" name="Date Placeholder 10">
            <a:extLst>
              <a:ext uri="{FF2B5EF4-FFF2-40B4-BE49-F238E27FC236}">
                <a16:creationId xmlns:a16="http://schemas.microsoft.com/office/drawing/2014/main" id="{A89CA77E-1E2D-4B0E-8658-AAE345DDC2B4}"/>
              </a:ext>
            </a:extLst>
          </p:cNvPr>
          <p:cNvSpPr>
            <a:spLocks noGrp="1"/>
          </p:cNvSpPr>
          <p:nvPr>
            <p:ph type="dt" sz="half" idx="10"/>
          </p:nvPr>
        </p:nvSpPr>
        <p:spPr>
          <a:xfrm>
            <a:off x="1380088" y="6506946"/>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294434813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DA45AE04-A38B-4ABC-A734-9BF652579745}"/>
              </a:ext>
            </a:extLst>
          </p:cNvPr>
          <p:cNvSpPr>
            <a:spLocks noGrp="1"/>
          </p:cNvSpPr>
          <p:nvPr>
            <p:ph type="title"/>
          </p:nvPr>
        </p:nvSpPr>
        <p:spPr>
          <a:xfrm>
            <a:off x="609918" y="294200"/>
            <a:ext cx="10978515" cy="590400"/>
          </a:xfrm>
        </p:spPr>
        <p:txBody>
          <a:bodyPr/>
          <a:lstStyle/>
          <a:p>
            <a:r>
              <a:rPr lang="lv-LV" sz="2800"/>
              <a:t>Revīzijas ierobežojumi un pieņēmumi</a:t>
            </a:r>
          </a:p>
        </p:txBody>
      </p:sp>
      <p:sp>
        <p:nvSpPr>
          <p:cNvPr id="9" name="Rectangle 8">
            <a:extLst>
              <a:ext uri="{FF2B5EF4-FFF2-40B4-BE49-F238E27FC236}">
                <a16:creationId xmlns:a16="http://schemas.microsoft.com/office/drawing/2014/main" id="{5162537F-9805-4E29-A6D4-26232D57627B}"/>
              </a:ext>
            </a:extLst>
          </p:cNvPr>
          <p:cNvSpPr/>
          <p:nvPr/>
        </p:nvSpPr>
        <p:spPr>
          <a:xfrm>
            <a:off x="734938" y="1181235"/>
            <a:ext cx="4701199" cy="4172406"/>
          </a:xfrm>
          <a:prstGeom prst="rect">
            <a:avLst/>
          </a:prstGeom>
          <a:noFill/>
          <a:ln w="9525" cap="flat" cmpd="sng" algn="ctr">
            <a:noFill/>
            <a:prstDash val="solid"/>
          </a:ln>
          <a:effectLst/>
        </p:spPr>
        <p:txBody>
          <a:bodyPr rtlCol="0" anchor="t" anchorCtr="0"/>
          <a:lstStyle/>
          <a:p>
            <a:pPr marL="342900" lvl="0" indent="-342900" algn="just">
              <a:buAutoNum type="arabicPeriod" startAt="2"/>
              <a:defRPr/>
            </a:pPr>
            <a:endParaRPr kumimoji="0" lang="en-US" sz="1600" b="1" u="none" strike="noStrike" kern="0" cap="none" spc="0" normalizeH="0" baseline="0" noProof="0">
              <a:ln>
                <a:noFill/>
              </a:ln>
              <a:solidFill>
                <a:srgbClr val="FFFFFF"/>
              </a:solidFill>
              <a:effectLst/>
              <a:uLnTx/>
              <a:uFillTx/>
              <a:latin typeface="EYInterstate Light" panose="02000506000000020004" pitchFamily="2" charset="0"/>
              <a:cs typeface="Arial" panose="020B0604020202020204" pitchFamily="34" charset="0"/>
            </a:endParaRPr>
          </a:p>
        </p:txBody>
      </p:sp>
      <p:sp>
        <p:nvSpPr>
          <p:cNvPr id="10" name="Rectangle 9">
            <a:extLst>
              <a:ext uri="{FF2B5EF4-FFF2-40B4-BE49-F238E27FC236}">
                <a16:creationId xmlns:a16="http://schemas.microsoft.com/office/drawing/2014/main" id="{7FE6BBFC-395E-46FA-9DE4-7E83899FFA7E}"/>
              </a:ext>
            </a:extLst>
          </p:cNvPr>
          <p:cNvSpPr/>
          <p:nvPr/>
        </p:nvSpPr>
        <p:spPr>
          <a:xfrm>
            <a:off x="750208" y="1181235"/>
            <a:ext cx="5392737" cy="4172066"/>
          </a:xfrm>
          <a:prstGeom prst="rect">
            <a:avLst/>
          </a:prstGeom>
          <a:noFill/>
          <a:ln w="9525">
            <a:solidFill>
              <a:schemeClr val="tx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just" defTabSz="914400">
              <a:defRPr/>
            </a:pPr>
            <a:endParaRPr lang="lv-LV" sz="1200">
              <a:solidFill>
                <a:schemeClr val="bg2"/>
              </a:solidFill>
              <a:latin typeface="EYInterstate Light" panose="02000506000000020004" pitchFamily="2" charset="0"/>
              <a:cs typeface="Arial" panose="020B0604020202020204" pitchFamily="34" charset="0"/>
            </a:endParaRPr>
          </a:p>
          <a:p>
            <a:pPr algn="just" defTabSz="914400">
              <a:defRPr/>
            </a:pPr>
            <a:endParaRPr lang="lv-LV" sz="1200">
              <a:solidFill>
                <a:schemeClr val="bg2"/>
              </a:solidFill>
              <a:latin typeface="EYInterstate Light" panose="02000506000000020004" pitchFamily="2" charset="0"/>
              <a:cs typeface="Arial" panose="020B0604020202020204" pitchFamily="34" charset="0"/>
            </a:endParaRPr>
          </a:p>
          <a:p>
            <a:pPr algn="just" defTabSz="914400">
              <a:defRPr/>
            </a:pPr>
            <a:endParaRPr lang="en-US" sz="1200">
              <a:solidFill>
                <a:schemeClr val="bg2"/>
              </a:solidFill>
              <a:latin typeface="EYInterstate Light" panose="02000506000000020004" pitchFamily="2" charset="0"/>
              <a:cs typeface="Arial" panose="020B0604020202020204" pitchFamily="34" charset="0"/>
            </a:endParaRPr>
          </a:p>
          <a:p>
            <a:pPr marL="285750" indent="-285750" algn="just" defTabSz="914400">
              <a:spcBef>
                <a:spcPts val="600"/>
              </a:spcBef>
              <a:buFont typeface="Arial" panose="020B0604020202020204" pitchFamily="34" charset="0"/>
              <a:buChar char="►"/>
              <a:defRPr/>
            </a:pPr>
            <a:r>
              <a:rPr lang="lv-LV" sz="1400">
                <a:solidFill>
                  <a:schemeClr val="bg2"/>
                </a:solidFill>
                <a:latin typeface="EYInterstate Light" panose="02000506000000020004" pitchFamily="2" charset="0"/>
                <a:cs typeface="Arial" panose="020B0604020202020204" pitchFamily="34" charset="0"/>
              </a:rPr>
              <a:t>Izvērtējums tika veikts, pieņemot,  ka aptauju anketās un darbinieku intervijās u.c. sniegtā informācija un dati ir patiesi, un netika veikta sniegtās informācijas pareizības pārbaude.</a:t>
            </a:r>
          </a:p>
          <a:p>
            <a:pPr marL="285750" indent="-285750" algn="just" defTabSz="914400">
              <a:spcBef>
                <a:spcPts val="600"/>
              </a:spcBef>
              <a:buFont typeface="Arial" panose="020B0604020202020204" pitchFamily="34" charset="0"/>
              <a:buChar char="►"/>
              <a:defRPr/>
            </a:pPr>
            <a:r>
              <a:rPr lang="lv-LV" sz="1400">
                <a:solidFill>
                  <a:schemeClr val="bg1"/>
                </a:solidFill>
                <a:latin typeface="EYInterstate Light" panose="02000506000000020004" pitchFamily="2" charset="0"/>
                <a:cs typeface="Arial" panose="020B0604020202020204" pitchFamily="34" charset="0"/>
              </a:rPr>
              <a:t>Izvērtējums tika veikts, izmantojot projektā definētu informācijas apkopošanas metodi - pašvaldību aizpildītas anketas un anketās saņemtās informācijas validēšanu interviju, t.sk. tika izmantota VARAM sniegtā informācija un vadlīnijas metodoloģijas sagatavošanā, pašvaldību sagatavotās aptauju anketas, kā arī publiski pieejamā informācija pašvaldību mājas lapās.</a:t>
            </a:r>
          </a:p>
          <a:p>
            <a:pPr marL="285750" indent="-285750" algn="just" defTabSz="914400">
              <a:spcBef>
                <a:spcPts val="600"/>
              </a:spcBef>
              <a:buFont typeface="Arial" panose="020B0604020202020204" pitchFamily="34" charset="0"/>
              <a:buChar char="►"/>
              <a:defRPr/>
            </a:pPr>
            <a:r>
              <a:rPr lang="lv-LV" sz="1400">
                <a:solidFill>
                  <a:schemeClr val="bg2"/>
                </a:solidFill>
                <a:latin typeface="EYInterstate Light" panose="02000506000000020004" pitchFamily="2" charset="0"/>
                <a:cs typeface="Arial" panose="020B0604020202020204" pitchFamily="34" charset="0"/>
              </a:rPr>
              <a:t>Izvērtējums tiek veikts no 2022.</a:t>
            </a:r>
            <a:r>
              <a:rPr lang="en-US" sz="1400">
                <a:solidFill>
                  <a:schemeClr val="bg2"/>
                </a:solidFill>
                <a:latin typeface="EYInterstate Light" panose="02000506000000020004" pitchFamily="2" charset="0"/>
                <a:cs typeface="Arial" panose="020B0604020202020204" pitchFamily="34" charset="0"/>
              </a:rPr>
              <a:t> </a:t>
            </a:r>
            <a:r>
              <a:rPr lang="lv-LV" sz="1400">
                <a:solidFill>
                  <a:schemeClr val="bg2"/>
                </a:solidFill>
                <a:latin typeface="EYInterstate Light" panose="02000506000000020004" pitchFamily="2" charset="0"/>
                <a:cs typeface="Arial" panose="020B0604020202020204" pitchFamily="34" charset="0"/>
              </a:rPr>
              <a:t>g</a:t>
            </a:r>
            <a:r>
              <a:rPr lang="en-US" sz="1400" err="1">
                <a:solidFill>
                  <a:schemeClr val="bg2"/>
                </a:solidFill>
                <a:latin typeface="EYInterstate Light" panose="02000506000000020004" pitchFamily="2" charset="0"/>
                <a:cs typeface="Arial" panose="020B0604020202020204" pitchFamily="34" charset="0"/>
              </a:rPr>
              <a:t>ada</a:t>
            </a:r>
            <a:r>
              <a:rPr lang="lv-LV" sz="1400">
                <a:solidFill>
                  <a:schemeClr val="bg2"/>
                </a:solidFill>
                <a:latin typeface="EYInterstate Light" panose="02000506000000020004" pitchFamily="2" charset="0"/>
                <a:cs typeface="Arial" panose="020B0604020202020204" pitchFamily="34" charset="0"/>
              </a:rPr>
              <a:t> 7. septembra līdz 2022. gada 2. novembrim. Revīzijas rezultāti ir attiecināmi tikai uz šajā laika periodā veiktajiem novērojumiem un analīzi.</a:t>
            </a:r>
          </a:p>
          <a:p>
            <a:pPr algn="just" defTabSz="914400">
              <a:defRPr/>
            </a:pPr>
            <a:endParaRPr lang="en-US" sz="1200">
              <a:solidFill>
                <a:prstClr val="white"/>
              </a:solidFill>
              <a:latin typeface="EYInterstate Light" panose="02000506000000020004" pitchFamily="2" charset="0"/>
              <a:cs typeface="Arial" panose="020B0604020202020204" pitchFamily="34" charset="0"/>
            </a:endParaRPr>
          </a:p>
        </p:txBody>
      </p:sp>
      <p:grpSp>
        <p:nvGrpSpPr>
          <p:cNvPr id="12" name="Group 11">
            <a:extLst>
              <a:ext uri="{FF2B5EF4-FFF2-40B4-BE49-F238E27FC236}">
                <a16:creationId xmlns:a16="http://schemas.microsoft.com/office/drawing/2014/main" id="{20C95EAA-C20A-4B4E-A326-AA78B75AE82A}"/>
              </a:ext>
            </a:extLst>
          </p:cNvPr>
          <p:cNvGrpSpPr/>
          <p:nvPr/>
        </p:nvGrpSpPr>
        <p:grpSpPr>
          <a:xfrm>
            <a:off x="609917" y="1178968"/>
            <a:ext cx="4534737" cy="643575"/>
            <a:chOff x="8151222" y="1004250"/>
            <a:chExt cx="4534737" cy="643575"/>
          </a:xfrm>
        </p:grpSpPr>
        <p:sp>
          <p:nvSpPr>
            <p:cNvPr id="13" name="Rectangle 12">
              <a:extLst>
                <a:ext uri="{FF2B5EF4-FFF2-40B4-BE49-F238E27FC236}">
                  <a16:creationId xmlns:a16="http://schemas.microsoft.com/office/drawing/2014/main" id="{E3230B2B-072D-4864-B805-633D6F535A54}"/>
                </a:ext>
              </a:extLst>
            </p:cNvPr>
            <p:cNvSpPr/>
            <p:nvPr/>
          </p:nvSpPr>
          <p:spPr>
            <a:xfrm>
              <a:off x="8151222" y="1004250"/>
              <a:ext cx="4534737" cy="540000"/>
            </a:xfrm>
            <a:prstGeom prst="rect">
              <a:avLst/>
            </a:prstGeom>
            <a:solidFill>
              <a:srgbClr val="FFE600"/>
            </a:solidFill>
            <a:ln w="9525">
              <a:solidFill>
                <a:srgbClr val="FFE60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lv-LV" sz="1200">
                <a:solidFill>
                  <a:schemeClr val="tx1"/>
                </a:solidFill>
                <a:latin typeface="EYInterstate Light" panose="02000506000000020004" pitchFamily="2" charset="0"/>
              </a:endParaRPr>
            </a:p>
          </p:txBody>
        </p:sp>
        <p:sp>
          <p:nvSpPr>
            <p:cNvPr id="14" name="Right Triangle 13">
              <a:extLst>
                <a:ext uri="{FF2B5EF4-FFF2-40B4-BE49-F238E27FC236}">
                  <a16:creationId xmlns:a16="http://schemas.microsoft.com/office/drawing/2014/main" id="{221997BD-0E99-45FD-BBB7-BA9C5A7DA42F}"/>
                </a:ext>
              </a:extLst>
            </p:cNvPr>
            <p:cNvSpPr/>
            <p:nvPr/>
          </p:nvSpPr>
          <p:spPr>
            <a:xfrm flipH="1" flipV="1">
              <a:off x="8151223" y="1546285"/>
              <a:ext cx="140290" cy="101540"/>
            </a:xfrm>
            <a:prstGeom prst="rtTriangle">
              <a:avLst/>
            </a:prstGeom>
            <a:solidFill>
              <a:srgbClr val="FFE600"/>
            </a:solidFill>
            <a:ln w="9525">
              <a:solidFill>
                <a:srgbClr val="FFE60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lv-LV" sz="1200">
                <a:solidFill>
                  <a:schemeClr val="tx1"/>
                </a:solidFill>
                <a:latin typeface="EYInterstate Light" panose="02000506000000020004" pitchFamily="2" charset="0"/>
              </a:endParaRPr>
            </a:p>
          </p:txBody>
        </p:sp>
      </p:grpSp>
      <p:sp>
        <p:nvSpPr>
          <p:cNvPr id="18" name="TextBox 17">
            <a:extLst>
              <a:ext uri="{FF2B5EF4-FFF2-40B4-BE49-F238E27FC236}">
                <a16:creationId xmlns:a16="http://schemas.microsoft.com/office/drawing/2014/main" id="{26868274-F59F-4C05-A1EC-3C1DAE8A1130}"/>
              </a:ext>
            </a:extLst>
          </p:cNvPr>
          <p:cNvSpPr txBox="1"/>
          <p:nvPr/>
        </p:nvSpPr>
        <p:spPr>
          <a:xfrm>
            <a:off x="680063" y="1258735"/>
            <a:ext cx="4452229" cy="369332"/>
          </a:xfrm>
          <a:prstGeom prst="rect">
            <a:avLst/>
          </a:prstGeom>
          <a:noFill/>
        </p:spPr>
        <p:txBody>
          <a:bodyPr wrap="square">
            <a:spAutoFit/>
          </a:bodyPr>
          <a:lstStyle/>
          <a:p>
            <a:pPr defTabSz="914400">
              <a:defRPr/>
            </a:pPr>
            <a:r>
              <a:rPr lang="lv-LV" sz="1800" b="1">
                <a:solidFill>
                  <a:schemeClr val="bg2"/>
                </a:solidFill>
                <a:latin typeface="EYInterstate Light" panose="02000506000000020004" pitchFamily="2" charset="0"/>
                <a:cs typeface="Arial" panose="020B0604020202020204" pitchFamily="34" charset="0"/>
              </a:rPr>
              <a:t>Revīzijas ierobežojumi un pieņēmumi</a:t>
            </a:r>
            <a:endParaRPr lang="en-US" sz="1800" b="1">
              <a:solidFill>
                <a:schemeClr val="bg2"/>
              </a:solidFill>
              <a:latin typeface="EYInterstate Light" panose="02000506000000020004" pitchFamily="2" charset="0"/>
              <a:cs typeface="Arial" panose="020B0604020202020204" pitchFamily="34" charset="0"/>
            </a:endParaRPr>
          </a:p>
        </p:txBody>
      </p:sp>
      <p:pic>
        <p:nvPicPr>
          <p:cNvPr id="5" name="Picture 4">
            <a:extLst>
              <a:ext uri="{FF2B5EF4-FFF2-40B4-BE49-F238E27FC236}">
                <a16:creationId xmlns:a16="http://schemas.microsoft.com/office/drawing/2014/main" id="{46F77852-211E-4F40-8856-09FBFF9D7B4C}"/>
              </a:ext>
            </a:extLst>
          </p:cNvPr>
          <p:cNvPicPr>
            <a:picLocks noChangeAspect="1"/>
          </p:cNvPicPr>
          <p:nvPr/>
        </p:nvPicPr>
        <p:blipFill rotWithShape="1">
          <a:blip r:embed="rId3"/>
          <a:srcRect l="20133"/>
          <a:stretch/>
        </p:blipFill>
        <p:spPr>
          <a:xfrm>
            <a:off x="6638926" y="1178968"/>
            <a:ext cx="4879362" cy="4167187"/>
          </a:xfrm>
          <a:prstGeom prst="rect">
            <a:avLst/>
          </a:prstGeom>
        </p:spPr>
      </p:pic>
      <p:sp>
        <p:nvSpPr>
          <p:cNvPr id="17" name="Slide Number Placeholder 5">
            <a:extLst>
              <a:ext uri="{FF2B5EF4-FFF2-40B4-BE49-F238E27FC236}">
                <a16:creationId xmlns:a16="http://schemas.microsoft.com/office/drawing/2014/main" id="{D4C3FFEF-5C54-49F5-B06E-5A6881930E48}"/>
              </a:ext>
            </a:extLst>
          </p:cNvPr>
          <p:cNvSpPr txBox="1">
            <a:spLocks/>
          </p:cNvSpPr>
          <p:nvPr/>
        </p:nvSpPr>
        <p:spPr>
          <a:xfrm>
            <a:off x="609917" y="6468339"/>
            <a:ext cx="663066" cy="180000"/>
          </a:xfrm>
          <a:prstGeom prst="rect">
            <a:avLst/>
          </a:prstGeom>
        </p:spPr>
        <p:txBody>
          <a:bodyPr/>
          <a:lstStyle>
            <a:defPPr>
              <a:defRPr lang="en-US"/>
            </a:defPPr>
            <a:lvl1pPr marL="0" algn="l" defTabSz="914400" rtl="0" eaLnBrk="1" latinLnBrk="0" hangingPunct="1">
              <a:defRPr lang="en-GB" sz="800" kern="1200" smtClean="0">
                <a:solidFill>
                  <a:schemeClr val="bg1"/>
                </a:solidFill>
                <a:latin typeface="EYInterstate" panose="02000503020000020004" pitchFamily="2"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lv-LV">
                <a:solidFill>
                  <a:srgbClr val="2E2E38"/>
                </a:solidFill>
                <a:latin typeface="EYInterstate Light" panose="02000506000000020004" pitchFamily="2" charset="0"/>
              </a:rPr>
              <a:t>Lapa </a:t>
            </a:r>
            <a:fld id="{F1BC30E3-FFE5-4B91-AA19-87A149EBB9EE}" type="slidenum">
              <a:rPr smtClean="0">
                <a:solidFill>
                  <a:srgbClr val="2E2E38"/>
                </a:solidFill>
                <a:latin typeface="EYInterstate Light" panose="02000506000000020004" pitchFamily="2" charset="0"/>
              </a:rPr>
              <a:pPr>
                <a:defRPr/>
              </a:pPr>
              <a:t>6</a:t>
            </a:fld>
            <a:endParaRPr>
              <a:solidFill>
                <a:srgbClr val="2E2E38"/>
              </a:solidFill>
              <a:latin typeface="EYInterstate Light" panose="02000506000000020004" pitchFamily="2" charset="0"/>
            </a:endParaRPr>
          </a:p>
        </p:txBody>
      </p:sp>
      <p:sp>
        <p:nvSpPr>
          <p:cNvPr id="20" name="Footer Placeholder 4">
            <a:extLst>
              <a:ext uri="{FF2B5EF4-FFF2-40B4-BE49-F238E27FC236}">
                <a16:creationId xmlns:a16="http://schemas.microsoft.com/office/drawing/2014/main" id="{EBA4CC5A-CC21-41DA-A5DA-1A9D32C88F4F}"/>
              </a:ext>
            </a:extLst>
          </p:cNvPr>
          <p:cNvSpPr txBox="1">
            <a:spLocks/>
          </p:cNvSpPr>
          <p:nvPr/>
        </p:nvSpPr>
        <p:spPr>
          <a:xfrm>
            <a:off x="3096437" y="6468339"/>
            <a:ext cx="7715140" cy="180000"/>
          </a:xfrm>
          <a:prstGeom prst="rect">
            <a:avLst/>
          </a:prstGeom>
        </p:spPr>
        <p:txBody>
          <a:bodyPr/>
          <a:lstStyle>
            <a:defPPr>
              <a:defRPr lang="en-US"/>
            </a:defPPr>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IN" err="1">
                <a:solidFill>
                  <a:srgbClr val="2E2E38"/>
                </a:solidFill>
                <a:latin typeface="EYInterstate Light" panose="02000506000000020004" pitchFamily="2" charset="0"/>
              </a:rPr>
              <a:t>Ārkārtas</a:t>
            </a:r>
            <a:r>
              <a:rPr lang="en-IN">
                <a:solidFill>
                  <a:srgbClr val="2E2E38"/>
                </a:solidFill>
                <a:latin typeface="EYInterstate Light" panose="02000506000000020004" pitchFamily="2" charset="0"/>
              </a:rPr>
              <a:t> </a:t>
            </a:r>
            <a:r>
              <a:rPr lang="en-IN" err="1">
                <a:solidFill>
                  <a:srgbClr val="2E2E38"/>
                </a:solidFill>
                <a:latin typeface="EYInterstate Light" panose="02000506000000020004" pitchFamily="2" charset="0"/>
              </a:rPr>
              <a:t>finanšu</a:t>
            </a:r>
            <a:r>
              <a:rPr lang="en-IN">
                <a:solidFill>
                  <a:srgbClr val="2E2E38"/>
                </a:solidFill>
                <a:latin typeface="EYInterstate Light" panose="02000506000000020004" pitchFamily="2" charset="0"/>
              </a:rPr>
              <a:t> </a:t>
            </a:r>
            <a:r>
              <a:rPr lang="en-IN" err="1">
                <a:solidFill>
                  <a:srgbClr val="2E2E38"/>
                </a:solidFill>
                <a:latin typeface="EYInterstate Light" panose="02000506000000020004" pitchFamily="2" charset="0"/>
              </a:rPr>
              <a:t>revīzija</a:t>
            </a:r>
            <a:r>
              <a:rPr lang="en-IN">
                <a:solidFill>
                  <a:srgbClr val="2E2E38"/>
                </a:solidFill>
                <a:latin typeface="EYInterstate Light" panose="02000506000000020004" pitchFamily="2" charset="0"/>
              </a:rPr>
              <a:t> par </a:t>
            </a:r>
            <a:r>
              <a:rPr lang="en-IN" err="1">
                <a:solidFill>
                  <a:srgbClr val="2E2E38"/>
                </a:solidFill>
                <a:latin typeface="EYInterstate Light" panose="02000506000000020004" pitchFamily="2" charset="0"/>
              </a:rPr>
              <a:t>pašvaldību</a:t>
            </a:r>
            <a:r>
              <a:rPr lang="en-IN">
                <a:solidFill>
                  <a:srgbClr val="2E2E38"/>
                </a:solidFill>
                <a:latin typeface="EYInterstate Light" panose="02000506000000020004" pitchFamily="2" charset="0"/>
              </a:rPr>
              <a:t> </a:t>
            </a:r>
            <a:r>
              <a:rPr lang="en-IN" err="1">
                <a:solidFill>
                  <a:srgbClr val="2E2E38"/>
                </a:solidFill>
                <a:latin typeface="EYInterstate Light" panose="02000506000000020004" pitchFamily="2" charset="0"/>
              </a:rPr>
              <a:t>pakalpojumu</a:t>
            </a:r>
            <a:r>
              <a:rPr lang="en-IN">
                <a:solidFill>
                  <a:srgbClr val="2E2E38"/>
                </a:solidFill>
                <a:latin typeface="EYInterstate Light" panose="02000506000000020004" pitchFamily="2" charset="0"/>
              </a:rPr>
              <a:t> </a:t>
            </a:r>
            <a:r>
              <a:rPr lang="en-IN" err="1">
                <a:solidFill>
                  <a:srgbClr val="2E2E38"/>
                </a:solidFill>
                <a:latin typeface="EYInterstate Light" panose="02000506000000020004" pitchFamily="2" charset="0"/>
              </a:rPr>
              <a:t>pieejamības</a:t>
            </a:r>
            <a:r>
              <a:rPr lang="en-IN">
                <a:solidFill>
                  <a:srgbClr val="2E2E38"/>
                </a:solidFill>
                <a:latin typeface="EYInterstate Light" panose="02000506000000020004" pitchFamily="2" charset="0"/>
              </a:rPr>
              <a:t> </a:t>
            </a:r>
            <a:r>
              <a:rPr lang="en-IN" err="1">
                <a:solidFill>
                  <a:srgbClr val="2E2E38"/>
                </a:solidFill>
                <a:latin typeface="EYInterstate Light" panose="02000506000000020004" pitchFamily="2" charset="0"/>
              </a:rPr>
              <a:t>nodrošināšanu</a:t>
            </a:r>
            <a:r>
              <a:rPr lang="en-IN">
                <a:solidFill>
                  <a:srgbClr val="2E2E38"/>
                </a:solidFill>
                <a:latin typeface="EYInterstate Light" panose="02000506000000020004" pitchFamily="2" charset="0"/>
              </a:rPr>
              <a:t> novada </a:t>
            </a:r>
            <a:r>
              <a:rPr lang="en-IN" err="1">
                <a:solidFill>
                  <a:srgbClr val="2E2E38"/>
                </a:solidFill>
                <a:latin typeface="EYInterstate Light" panose="02000506000000020004" pitchFamily="2" charset="0"/>
              </a:rPr>
              <a:t>teritoriālā</a:t>
            </a:r>
            <a:r>
              <a:rPr lang="en-IN">
                <a:solidFill>
                  <a:srgbClr val="2E2E38"/>
                </a:solidFill>
                <a:latin typeface="EYInterstate Light" panose="02000506000000020004" pitchFamily="2" charset="0"/>
              </a:rPr>
              <a:t> </a:t>
            </a:r>
            <a:r>
              <a:rPr lang="en-IN" err="1">
                <a:solidFill>
                  <a:srgbClr val="2E2E38"/>
                </a:solidFill>
                <a:latin typeface="EYInterstate Light" panose="02000506000000020004" pitchFamily="2" charset="0"/>
              </a:rPr>
              <a:t>iedalījuma</a:t>
            </a:r>
            <a:r>
              <a:rPr lang="lv-LV">
                <a:solidFill>
                  <a:srgbClr val="2E2E38"/>
                </a:solidFill>
                <a:latin typeface="EYInterstate Light" panose="02000506000000020004" pitchFamily="2" charset="0"/>
              </a:rPr>
              <a:t> </a:t>
            </a:r>
            <a:r>
              <a:rPr lang="en-IN" err="1">
                <a:solidFill>
                  <a:srgbClr val="2E2E38"/>
                </a:solidFill>
                <a:latin typeface="EYInterstate Light" panose="02000506000000020004" pitchFamily="2" charset="0"/>
              </a:rPr>
              <a:t>vienībās</a:t>
            </a:r>
            <a:r>
              <a:rPr lang="en-IN">
                <a:solidFill>
                  <a:srgbClr val="2E2E38"/>
                </a:solidFill>
                <a:latin typeface="EYInterstate Light" panose="02000506000000020004" pitchFamily="2" charset="0"/>
              </a:rPr>
              <a:t> </a:t>
            </a:r>
            <a:r>
              <a:rPr lang="en-IN" err="1">
                <a:solidFill>
                  <a:srgbClr val="2E2E38"/>
                </a:solidFill>
                <a:latin typeface="EYInterstate Light" panose="02000506000000020004" pitchFamily="2" charset="0"/>
              </a:rPr>
              <a:t>pēc</a:t>
            </a:r>
            <a:r>
              <a:rPr lang="en-IN">
                <a:solidFill>
                  <a:srgbClr val="2E2E38"/>
                </a:solidFill>
                <a:latin typeface="EYInterstate Light" panose="02000506000000020004" pitchFamily="2" charset="0"/>
              </a:rPr>
              <a:t> </a:t>
            </a:r>
            <a:r>
              <a:rPr lang="en-IN" err="1">
                <a:solidFill>
                  <a:srgbClr val="2E2E38"/>
                </a:solidFill>
                <a:latin typeface="EYInterstate Light" panose="02000506000000020004" pitchFamily="2" charset="0"/>
              </a:rPr>
              <a:t>administratīvi</a:t>
            </a:r>
            <a:r>
              <a:rPr lang="en-IN">
                <a:solidFill>
                  <a:srgbClr val="2E2E38"/>
                </a:solidFill>
                <a:latin typeface="EYInterstate Light" panose="02000506000000020004" pitchFamily="2" charset="0"/>
              </a:rPr>
              <a:t> </a:t>
            </a:r>
            <a:r>
              <a:rPr lang="en-IN" err="1">
                <a:solidFill>
                  <a:srgbClr val="2E2E38"/>
                </a:solidFill>
                <a:latin typeface="EYInterstate Light" panose="02000506000000020004" pitchFamily="2" charset="0"/>
              </a:rPr>
              <a:t>teritoriālās</a:t>
            </a:r>
            <a:r>
              <a:rPr lang="en-IN">
                <a:solidFill>
                  <a:srgbClr val="2E2E38"/>
                </a:solidFill>
                <a:latin typeface="EYInterstate Light" panose="02000506000000020004" pitchFamily="2" charset="0"/>
              </a:rPr>
              <a:t> </a:t>
            </a:r>
            <a:r>
              <a:rPr lang="en-IN" err="1">
                <a:solidFill>
                  <a:srgbClr val="2E2E38"/>
                </a:solidFill>
                <a:latin typeface="EYInterstate Light" panose="02000506000000020004" pitchFamily="2" charset="0"/>
              </a:rPr>
              <a:t>reformas</a:t>
            </a:r>
            <a:r>
              <a:rPr lang="en-IN">
                <a:solidFill>
                  <a:srgbClr val="2E2E38"/>
                </a:solidFill>
                <a:latin typeface="EYInterstate Light" panose="02000506000000020004" pitchFamily="2" charset="0"/>
              </a:rPr>
              <a:t>.</a:t>
            </a:r>
          </a:p>
          <a:p>
            <a:pPr>
              <a:defRPr/>
            </a:pPr>
            <a:endParaRPr lang="en-IN">
              <a:solidFill>
                <a:srgbClr val="2E2E38"/>
              </a:solidFill>
              <a:latin typeface="EYInterstate Light" panose="02000506000000020004" pitchFamily="2" charset="0"/>
            </a:endParaRPr>
          </a:p>
        </p:txBody>
      </p:sp>
      <p:sp>
        <p:nvSpPr>
          <p:cNvPr id="15" name="Date Placeholder 10">
            <a:extLst>
              <a:ext uri="{FF2B5EF4-FFF2-40B4-BE49-F238E27FC236}">
                <a16:creationId xmlns:a16="http://schemas.microsoft.com/office/drawing/2014/main" id="{0EEB4678-09C1-4418-94B0-A2645A03FF78}"/>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217449287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241841" y="6563800"/>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60</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280286" y="280889"/>
            <a:ext cx="10308146" cy="267775"/>
          </a:xfrm>
        </p:spPr>
        <p:txBody>
          <a:bodyPr/>
          <a:lstStyle/>
          <a:p>
            <a:r>
              <a:rPr lang="lv-LV"/>
              <a:t>Limbažu novads</a:t>
            </a: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280286" y="543572"/>
            <a:ext cx="4244460" cy="253024"/>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Kopskats</a:t>
            </a:r>
          </a:p>
        </p:txBody>
      </p:sp>
      <p:sp>
        <p:nvSpPr>
          <p:cNvPr id="5" name="TextBox 4">
            <a:extLst>
              <a:ext uri="{FF2B5EF4-FFF2-40B4-BE49-F238E27FC236}">
                <a16:creationId xmlns:a16="http://schemas.microsoft.com/office/drawing/2014/main" id="{CEBC4680-AF6C-443F-BB2F-7DF9AF672CAD}"/>
              </a:ext>
            </a:extLst>
          </p:cNvPr>
          <p:cNvSpPr txBox="1"/>
          <p:nvPr/>
        </p:nvSpPr>
        <p:spPr>
          <a:xfrm>
            <a:off x="1866752" y="3289833"/>
            <a:ext cx="2439603" cy="1591205"/>
          </a:xfrm>
          <a:prstGeom prst="rect">
            <a:avLst/>
          </a:prstGeom>
          <a:noFill/>
        </p:spPr>
        <p:txBody>
          <a:bodyPr wrap="square" lIns="0" tIns="36576" rIns="0" bIns="0" rtlCol="0">
            <a:spAutoFit/>
          </a:bodyPr>
          <a:lstStyle/>
          <a:p>
            <a:pPr marL="0" marR="0" lvl="0" indent="0" algn="l" defTabSz="914400" rtl="0" eaLnBrk="1" fontAlgn="auto" latinLnBrk="0" hangingPunct="1">
              <a:spcBef>
                <a:spcPts val="0"/>
              </a:spcBef>
              <a:spcAft>
                <a:spcPts val="600"/>
              </a:spcAft>
              <a:buClr>
                <a:srgbClr val="27ACAA"/>
              </a:buClr>
              <a:buSzPct val="70000"/>
              <a:buFontTx/>
              <a:buNone/>
              <a:tabLst/>
              <a:defRPr/>
            </a:pPr>
            <a:r>
              <a:rPr lang="lv-LV" sz="1200" dirty="0">
                <a:solidFill>
                  <a:srgbClr val="2E2E38"/>
                </a:solidFill>
                <a:latin typeface="EYInterstate Light" panose="02000506000000020004" pitchFamily="2" charset="0"/>
              </a:rPr>
              <a:t>Limbažu apvienības pārvalde</a:t>
            </a:r>
          </a:p>
          <a:p>
            <a:pPr marL="0" marR="0" lvl="0" indent="0" algn="l" defTabSz="914400" rtl="0" eaLnBrk="1" fontAlgn="auto" latinLnBrk="0" hangingPunct="1">
              <a:spcBef>
                <a:spcPts val="0"/>
              </a:spcBef>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rPr>
              <a:t>   Katvaru pagasta VPVKAC</a:t>
            </a:r>
          </a:p>
          <a:p>
            <a:pPr marL="0" marR="0" lvl="0" indent="0" algn="l" defTabSz="914400" rtl="0" eaLnBrk="1" fontAlgn="auto" latinLnBrk="0" hangingPunct="1">
              <a:spcBef>
                <a:spcPts val="0"/>
              </a:spcBef>
              <a:buClr>
                <a:srgbClr val="27ACAA"/>
              </a:buClr>
              <a:buSzPct val="70000"/>
              <a:buFontTx/>
              <a:buNone/>
              <a:tabLst/>
              <a:defRPr/>
            </a:pPr>
            <a:r>
              <a:rPr lang="lv-LV" sz="1200" dirty="0">
                <a:solidFill>
                  <a:srgbClr val="2E2E38"/>
                </a:solidFill>
                <a:latin typeface="EYInterstate Light" panose="02000506000000020004" pitchFamily="2" charset="0"/>
              </a:rPr>
              <a:t>   Limbažu pagasta VPVKAC</a:t>
            </a:r>
          </a:p>
          <a:p>
            <a:pPr marL="0" marR="0" lvl="0" indent="0" algn="l" defTabSz="914400" rtl="0" eaLnBrk="1" fontAlgn="auto" latinLnBrk="0" hangingPunct="1">
              <a:spcBef>
                <a:spcPts val="0"/>
              </a:spcBef>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rPr>
              <a:t>   Pāles pagasta VPVKAC</a:t>
            </a:r>
          </a:p>
          <a:p>
            <a:pPr marL="0" marR="0" lvl="0" indent="0" algn="l" defTabSz="914400" rtl="0" eaLnBrk="1" fontAlgn="auto" latinLnBrk="0" hangingPunct="1">
              <a:spcBef>
                <a:spcPts val="0"/>
              </a:spcBef>
              <a:buClr>
                <a:srgbClr val="27ACAA"/>
              </a:buClr>
              <a:buSzPct val="70000"/>
              <a:buFontTx/>
              <a:buNone/>
              <a:tabLst/>
              <a:defRPr/>
            </a:pPr>
            <a:r>
              <a:rPr lang="lv-LV" sz="1200" dirty="0">
                <a:solidFill>
                  <a:srgbClr val="2E2E38"/>
                </a:solidFill>
                <a:latin typeface="EYInterstate Light" panose="02000506000000020004" pitchFamily="2" charset="0"/>
              </a:rPr>
              <a:t>   Skultes pagasta VPVKAC</a:t>
            </a:r>
          </a:p>
          <a:p>
            <a:pPr marL="0" marR="0" lvl="0" indent="0" algn="l" defTabSz="914400" rtl="0" eaLnBrk="1" fontAlgn="auto" latinLnBrk="0" hangingPunct="1">
              <a:spcBef>
                <a:spcPts val="0"/>
              </a:spcBef>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rPr>
              <a:t>   Umurgas pagasta VPVKAC</a:t>
            </a:r>
          </a:p>
          <a:p>
            <a:pPr marL="0" marR="0" lvl="0" indent="0" algn="l" defTabSz="914400" rtl="0" eaLnBrk="1" fontAlgn="auto" latinLnBrk="0" hangingPunct="1">
              <a:spcBef>
                <a:spcPts val="0"/>
              </a:spcBef>
              <a:buClr>
                <a:srgbClr val="27ACAA"/>
              </a:buClr>
              <a:buSzPct val="70000"/>
              <a:buFontTx/>
              <a:buNone/>
              <a:tabLst/>
              <a:defRPr/>
            </a:pPr>
            <a:r>
              <a:rPr lang="lv-LV" sz="1200" dirty="0">
                <a:solidFill>
                  <a:srgbClr val="2E2E38"/>
                </a:solidFill>
                <a:latin typeface="EYInterstate Light" panose="02000506000000020004" pitchFamily="2" charset="0"/>
              </a:rPr>
              <a:t>   Vidrižu pagasta VPVKAC</a:t>
            </a:r>
          </a:p>
          <a:p>
            <a:pPr marL="0" marR="0" lvl="0" indent="0" algn="l" defTabSz="914400" rtl="0" eaLnBrk="1" fontAlgn="auto" latinLnBrk="0" hangingPunct="1">
              <a:spcBef>
                <a:spcPts val="0"/>
              </a:spcBef>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rPr>
              <a:t>   Viļķenes pagasta VPVKAC</a:t>
            </a:r>
          </a:p>
        </p:txBody>
      </p:sp>
      <p:sp>
        <p:nvSpPr>
          <p:cNvPr id="37" name="TextBox 36">
            <a:extLst>
              <a:ext uri="{FF2B5EF4-FFF2-40B4-BE49-F238E27FC236}">
                <a16:creationId xmlns:a16="http://schemas.microsoft.com/office/drawing/2014/main" id="{433761C5-69C9-4DBD-871D-D05E05229256}"/>
              </a:ext>
            </a:extLst>
          </p:cNvPr>
          <p:cNvSpPr txBox="1"/>
          <p:nvPr/>
        </p:nvSpPr>
        <p:spPr>
          <a:xfrm>
            <a:off x="1284771" y="1169309"/>
            <a:ext cx="6867891" cy="1638141"/>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Unikālie pakalpojumu veidi </a:t>
            </a:r>
            <a:r>
              <a:rPr lang="lv-LV" sz="1400" b="1" dirty="0">
                <a:solidFill>
                  <a:srgbClr val="2E2E38"/>
                </a:solidFill>
                <a:latin typeface="EYInterstate Light" panose="02000506000000020004" pitchFamily="2" charset="0"/>
              </a:rPr>
              <a:t>Limbažu</a:t>
            </a: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 novadā: 87</a:t>
            </a:r>
            <a:endPar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400" b="1" dirty="0">
                <a:solidFill>
                  <a:srgbClr val="2E2E38"/>
                </a:solidFill>
                <a:latin typeface="EYInterstate Light" panose="02000506000000020004" pitchFamily="2" charset="0"/>
              </a:rPr>
              <a:t>Apvienību pārvalžu skaits</a:t>
            </a: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 </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rPr>
              <a:t>3</a:t>
            </a: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Unikālie pakalpojuma veidi pārvaldēs: </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rPr>
              <a:t>3 </a:t>
            </a:r>
            <a:r>
              <a:rPr kumimoji="0" lang="lv-LV" sz="1100" b="0" i="1" u="none" strike="noStrike" kern="1200" cap="none" spc="0" normalizeH="0" baseline="0" noProof="0" dirty="0">
                <a:ln>
                  <a:noFill/>
                </a:ln>
                <a:solidFill>
                  <a:srgbClr val="2E2E38"/>
                </a:solidFill>
                <a:effectLst/>
                <a:uLnTx/>
                <a:uFillTx/>
                <a:latin typeface="EYInterstate Light" panose="02000506000000020004" pitchFamily="2" charset="0"/>
              </a:rPr>
              <a:t>(pārvalžu pakalpojumu pieejamība pagastos nodrošināta VPVKAC)</a:t>
            </a:r>
            <a:endParaRPr kumimoji="0" lang="lv-LV" sz="1200" b="0" i="1" u="none" strike="noStrike" kern="1200" cap="none" spc="0" normalizeH="0" baseline="0" noProof="0" dirty="0">
              <a:ln>
                <a:noFill/>
              </a:ln>
              <a:solidFill>
                <a:srgbClr val="2E2E38"/>
              </a:solidFill>
              <a:effectLst/>
              <a:uLnTx/>
              <a:uFillTx/>
              <a:latin typeface="EYInterstate Light" panose="02000506000000020004" pitchFamily="2" charset="0"/>
            </a:endParaRP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No tiem elektroniski pieejami: </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rPr>
              <a:t>2 </a:t>
            </a: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Sniegto pakalpojumu skaits apvienību pārvaldēs: </a:t>
            </a:r>
            <a:r>
              <a:rPr lang="lv-LV" sz="1400" dirty="0">
                <a:solidFill>
                  <a:srgbClr val="2E2E38"/>
                </a:solidFill>
                <a:latin typeface="EYInterstate Light" panose="02000506000000020004" pitchFamily="2" charset="0"/>
              </a:rPr>
              <a:t>Pašvaldība neveic uzskaiti</a:t>
            </a:r>
            <a:endPar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endParaRPr>
          </a:p>
          <a:p>
            <a:pPr marL="356616" marR="0" lvl="0" indent="-356616" algn="l" defTabSz="914400" rtl="0" eaLnBrk="1" fontAlgn="auto" latinLnBrk="0" hangingPunct="1">
              <a:lnSpc>
                <a:spcPct val="85000"/>
              </a:lnSpc>
              <a:spcBef>
                <a:spcPts val="0"/>
              </a:spcBef>
              <a:spcAft>
                <a:spcPts val="600"/>
              </a:spcAft>
              <a:buClr>
                <a:srgbClr val="27ACAA"/>
              </a:buClr>
              <a:buSzPct val="70000"/>
              <a:buFont typeface="Arial" pitchFamily="34" charset="0"/>
              <a:buChar char="►"/>
              <a:tabLst/>
              <a:defRPr/>
            </a:pP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ndParaRPr>
          </a:p>
        </p:txBody>
      </p:sp>
      <p:sp>
        <p:nvSpPr>
          <p:cNvPr id="38" name="Freeform 83">
            <a:extLst>
              <a:ext uri="{FF2B5EF4-FFF2-40B4-BE49-F238E27FC236}">
                <a16:creationId xmlns:a16="http://schemas.microsoft.com/office/drawing/2014/main" id="{F08E6ACE-FB50-4614-890E-0AF86CF03F28}"/>
              </a:ext>
            </a:extLst>
          </p:cNvPr>
          <p:cNvSpPr>
            <a:spLocks noChangeAspect="1" noEditPoints="1"/>
          </p:cNvSpPr>
          <p:nvPr/>
        </p:nvSpPr>
        <p:spPr bwMode="auto">
          <a:xfrm>
            <a:off x="965241" y="1756303"/>
            <a:ext cx="394322" cy="574087"/>
          </a:xfrm>
          <a:custGeom>
            <a:avLst/>
            <a:gdLst>
              <a:gd name="T0" fmla="*/ 2147483647 w 3468"/>
              <a:gd name="T1" fmla="*/ 2147483647 h 4763"/>
              <a:gd name="T2" fmla="*/ 2147483647 w 3468"/>
              <a:gd name="T3" fmla="*/ 2147483647 h 4763"/>
              <a:gd name="T4" fmla="*/ 2147483647 w 3468"/>
              <a:gd name="T5" fmla="*/ 2147483647 h 4763"/>
              <a:gd name="T6" fmla="*/ 2147483647 w 3468"/>
              <a:gd name="T7" fmla="*/ 2147483647 h 4763"/>
              <a:gd name="T8" fmla="*/ 2147483647 w 3468"/>
              <a:gd name="T9" fmla="*/ 2147483647 h 4763"/>
              <a:gd name="T10" fmla="*/ 2147483647 w 3468"/>
              <a:gd name="T11" fmla="*/ 2147483647 h 4763"/>
              <a:gd name="T12" fmla="*/ 2147483647 w 3468"/>
              <a:gd name="T13" fmla="*/ 2147483647 h 4763"/>
              <a:gd name="T14" fmla="*/ 2147483647 w 3468"/>
              <a:gd name="T15" fmla="*/ 2147483647 h 4763"/>
              <a:gd name="T16" fmla="*/ 2147483647 w 3468"/>
              <a:gd name="T17" fmla="*/ 2147483647 h 4763"/>
              <a:gd name="T18" fmla="*/ 2147483647 w 3468"/>
              <a:gd name="T19" fmla="*/ 2147483647 h 4763"/>
              <a:gd name="T20" fmla="*/ 2147483647 w 3468"/>
              <a:gd name="T21" fmla="*/ 2147483647 h 4763"/>
              <a:gd name="T22" fmla="*/ 2147483647 w 3468"/>
              <a:gd name="T23" fmla="*/ 2147483647 h 4763"/>
              <a:gd name="T24" fmla="*/ 2147483647 w 3468"/>
              <a:gd name="T25" fmla="*/ 2147483647 h 4763"/>
              <a:gd name="T26" fmla="*/ 2147483647 w 3468"/>
              <a:gd name="T27" fmla="*/ 2147483647 h 4763"/>
              <a:gd name="T28" fmla="*/ 2147483647 w 3468"/>
              <a:gd name="T29" fmla="*/ 2147483647 h 4763"/>
              <a:gd name="T30" fmla="*/ 2147483647 w 3468"/>
              <a:gd name="T31" fmla="*/ 2147483647 h 4763"/>
              <a:gd name="T32" fmla="*/ 2147483647 w 3468"/>
              <a:gd name="T33" fmla="*/ 2147483647 h 4763"/>
              <a:gd name="T34" fmla="*/ 2147483647 w 3468"/>
              <a:gd name="T35" fmla="*/ 2147483647 h 4763"/>
              <a:gd name="T36" fmla="*/ 2147483647 w 3468"/>
              <a:gd name="T37" fmla="*/ 2147483647 h 4763"/>
              <a:gd name="T38" fmla="*/ 2147483647 w 3468"/>
              <a:gd name="T39" fmla="*/ 2147483647 h 4763"/>
              <a:gd name="T40" fmla="*/ 2147483647 w 3468"/>
              <a:gd name="T41" fmla="*/ 2147483647 h 4763"/>
              <a:gd name="T42" fmla="*/ 2147483647 w 3468"/>
              <a:gd name="T43" fmla="*/ 2147483647 h 4763"/>
              <a:gd name="T44" fmla="*/ 2147483647 w 3468"/>
              <a:gd name="T45" fmla="*/ 2147483647 h 4763"/>
              <a:gd name="T46" fmla="*/ 2147483647 w 3468"/>
              <a:gd name="T47" fmla="*/ 2147483647 h 4763"/>
              <a:gd name="T48" fmla="*/ 2147483647 w 3468"/>
              <a:gd name="T49" fmla="*/ 2147483647 h 4763"/>
              <a:gd name="T50" fmla="*/ 2147483647 w 3468"/>
              <a:gd name="T51" fmla="*/ 2147483647 h 4763"/>
              <a:gd name="T52" fmla="*/ 2147483647 w 3468"/>
              <a:gd name="T53" fmla="*/ 2147483647 h 4763"/>
              <a:gd name="T54" fmla="*/ 2147483647 w 3468"/>
              <a:gd name="T55" fmla="*/ 2147483647 h 4763"/>
              <a:gd name="T56" fmla="*/ 2147483647 w 3468"/>
              <a:gd name="T57" fmla="*/ 2147483647 h 4763"/>
              <a:gd name="T58" fmla="*/ 2147483647 w 3468"/>
              <a:gd name="T59" fmla="*/ 2147483647 h 4763"/>
              <a:gd name="T60" fmla="*/ 2147483647 w 3468"/>
              <a:gd name="T61" fmla="*/ 2147483647 h 4763"/>
              <a:gd name="T62" fmla="*/ 2147483647 w 3468"/>
              <a:gd name="T63" fmla="*/ 2147483647 h 4763"/>
              <a:gd name="T64" fmla="*/ 2147483647 w 3468"/>
              <a:gd name="T65" fmla="*/ 2147483647 h 4763"/>
              <a:gd name="T66" fmla="*/ 2147483647 w 3468"/>
              <a:gd name="T67" fmla="*/ 2147483647 h 4763"/>
              <a:gd name="T68" fmla="*/ 2147483647 w 3468"/>
              <a:gd name="T69" fmla="*/ 2147483647 h 4763"/>
              <a:gd name="T70" fmla="*/ 2147483647 w 3468"/>
              <a:gd name="T71" fmla="*/ 2147483647 h 4763"/>
              <a:gd name="T72" fmla="*/ 2147483647 w 3468"/>
              <a:gd name="T73" fmla="*/ 2147483647 h 4763"/>
              <a:gd name="T74" fmla="*/ 2147483647 w 3468"/>
              <a:gd name="T75" fmla="*/ 2147483647 h 4763"/>
              <a:gd name="T76" fmla="*/ 2147483647 w 3468"/>
              <a:gd name="T77" fmla="*/ 2147483647 h 4763"/>
              <a:gd name="T78" fmla="*/ 2147483647 w 3468"/>
              <a:gd name="T79" fmla="*/ 2147483647 h 4763"/>
              <a:gd name="T80" fmla="*/ 2147483647 w 3468"/>
              <a:gd name="T81" fmla="*/ 2147483647 h 4763"/>
              <a:gd name="T82" fmla="*/ 2147483647 w 3468"/>
              <a:gd name="T83" fmla="*/ 2147483647 h 4763"/>
              <a:gd name="T84" fmla="*/ 2147483647 w 3468"/>
              <a:gd name="T85" fmla="*/ 2147483647 h 4763"/>
              <a:gd name="T86" fmla="*/ 2147483647 w 3468"/>
              <a:gd name="T87" fmla="*/ 2147483647 h 4763"/>
              <a:gd name="T88" fmla="*/ 2147483647 w 3468"/>
              <a:gd name="T89" fmla="*/ 2147483647 h 4763"/>
              <a:gd name="T90" fmla="*/ 2147483647 w 3468"/>
              <a:gd name="T91" fmla="*/ 2147483647 h 4763"/>
              <a:gd name="T92" fmla="*/ 2147483647 w 3468"/>
              <a:gd name="T93" fmla="*/ 2147483647 h 4763"/>
              <a:gd name="T94" fmla="*/ 2147483647 w 3468"/>
              <a:gd name="T95" fmla="*/ 2147483647 h 4763"/>
              <a:gd name="T96" fmla="*/ 2147483647 w 3468"/>
              <a:gd name="T97" fmla="*/ 2147483647 h 4763"/>
              <a:gd name="T98" fmla="*/ 2147483647 w 3468"/>
              <a:gd name="T99" fmla="*/ 2147483647 h 4763"/>
              <a:gd name="T100" fmla="*/ 2147483647 w 3468"/>
              <a:gd name="T101" fmla="*/ 2147483647 h 4763"/>
              <a:gd name="T102" fmla="*/ 2147483647 w 3468"/>
              <a:gd name="T103" fmla="*/ 2147483647 h 4763"/>
              <a:gd name="T104" fmla="*/ 2147483647 w 3468"/>
              <a:gd name="T105" fmla="*/ 2147483647 h 4763"/>
              <a:gd name="T106" fmla="*/ 2147483647 w 3468"/>
              <a:gd name="T107" fmla="*/ 2147483647 h 4763"/>
              <a:gd name="T108" fmla="*/ 2147483647 w 3468"/>
              <a:gd name="T109" fmla="*/ 2147483647 h 4763"/>
              <a:gd name="T110" fmla="*/ 2147483647 w 3468"/>
              <a:gd name="T111" fmla="*/ 2147483647 h 4763"/>
              <a:gd name="T112" fmla="*/ 2147483647 w 3468"/>
              <a:gd name="T113" fmla="*/ 2147483647 h 4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68"/>
              <a:gd name="T172" fmla="*/ 0 h 4763"/>
              <a:gd name="T173" fmla="*/ 3468 w 3468"/>
              <a:gd name="T174" fmla="*/ 4763 h 4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68" h="4763">
                <a:moveTo>
                  <a:pt x="3467" y="2391"/>
                </a:moveTo>
                <a:lnTo>
                  <a:pt x="3350" y="1534"/>
                </a:lnTo>
                <a:lnTo>
                  <a:pt x="3349" y="1527"/>
                </a:lnTo>
                <a:lnTo>
                  <a:pt x="3346" y="1519"/>
                </a:lnTo>
                <a:lnTo>
                  <a:pt x="3342" y="1513"/>
                </a:lnTo>
                <a:lnTo>
                  <a:pt x="3336" y="1506"/>
                </a:lnTo>
                <a:lnTo>
                  <a:pt x="3122" y="1305"/>
                </a:lnTo>
                <a:lnTo>
                  <a:pt x="3185" y="1229"/>
                </a:lnTo>
                <a:lnTo>
                  <a:pt x="3189" y="1221"/>
                </a:lnTo>
                <a:lnTo>
                  <a:pt x="3193" y="1215"/>
                </a:lnTo>
                <a:lnTo>
                  <a:pt x="3194" y="1207"/>
                </a:lnTo>
                <a:lnTo>
                  <a:pt x="3194" y="1200"/>
                </a:lnTo>
                <a:lnTo>
                  <a:pt x="3198" y="839"/>
                </a:lnTo>
                <a:lnTo>
                  <a:pt x="3198" y="832"/>
                </a:lnTo>
                <a:lnTo>
                  <a:pt x="3197" y="824"/>
                </a:lnTo>
                <a:lnTo>
                  <a:pt x="3194" y="818"/>
                </a:lnTo>
                <a:lnTo>
                  <a:pt x="3192" y="813"/>
                </a:lnTo>
                <a:lnTo>
                  <a:pt x="3188" y="808"/>
                </a:lnTo>
                <a:lnTo>
                  <a:pt x="3183" y="804"/>
                </a:lnTo>
                <a:lnTo>
                  <a:pt x="3178" y="800"/>
                </a:lnTo>
                <a:lnTo>
                  <a:pt x="3171" y="798"/>
                </a:lnTo>
                <a:lnTo>
                  <a:pt x="2970" y="704"/>
                </a:lnTo>
                <a:lnTo>
                  <a:pt x="2965" y="568"/>
                </a:lnTo>
                <a:lnTo>
                  <a:pt x="2964" y="562"/>
                </a:lnTo>
                <a:lnTo>
                  <a:pt x="2963" y="555"/>
                </a:lnTo>
                <a:lnTo>
                  <a:pt x="2960" y="550"/>
                </a:lnTo>
                <a:lnTo>
                  <a:pt x="2958" y="545"/>
                </a:lnTo>
                <a:lnTo>
                  <a:pt x="2952" y="536"/>
                </a:lnTo>
                <a:lnTo>
                  <a:pt x="2943" y="530"/>
                </a:lnTo>
                <a:lnTo>
                  <a:pt x="2518" y="269"/>
                </a:lnTo>
                <a:lnTo>
                  <a:pt x="2512" y="265"/>
                </a:lnTo>
                <a:lnTo>
                  <a:pt x="2503" y="264"/>
                </a:lnTo>
                <a:lnTo>
                  <a:pt x="2495" y="263"/>
                </a:lnTo>
                <a:lnTo>
                  <a:pt x="2487" y="263"/>
                </a:lnTo>
                <a:lnTo>
                  <a:pt x="2479" y="265"/>
                </a:lnTo>
                <a:lnTo>
                  <a:pt x="2472" y="269"/>
                </a:lnTo>
                <a:lnTo>
                  <a:pt x="2464" y="274"/>
                </a:lnTo>
                <a:lnTo>
                  <a:pt x="2458" y="280"/>
                </a:lnTo>
                <a:lnTo>
                  <a:pt x="2304" y="482"/>
                </a:lnTo>
                <a:lnTo>
                  <a:pt x="2166" y="485"/>
                </a:lnTo>
                <a:lnTo>
                  <a:pt x="2160" y="486"/>
                </a:lnTo>
                <a:lnTo>
                  <a:pt x="2154" y="487"/>
                </a:lnTo>
                <a:lnTo>
                  <a:pt x="2147" y="490"/>
                </a:lnTo>
                <a:lnTo>
                  <a:pt x="2142" y="493"/>
                </a:lnTo>
                <a:lnTo>
                  <a:pt x="2135" y="500"/>
                </a:lnTo>
                <a:lnTo>
                  <a:pt x="2129" y="508"/>
                </a:lnTo>
                <a:lnTo>
                  <a:pt x="2078" y="594"/>
                </a:lnTo>
                <a:lnTo>
                  <a:pt x="1955" y="593"/>
                </a:lnTo>
                <a:lnTo>
                  <a:pt x="1961" y="578"/>
                </a:lnTo>
                <a:lnTo>
                  <a:pt x="1989" y="388"/>
                </a:lnTo>
                <a:lnTo>
                  <a:pt x="1989" y="381"/>
                </a:lnTo>
                <a:lnTo>
                  <a:pt x="1988" y="372"/>
                </a:lnTo>
                <a:lnTo>
                  <a:pt x="1984" y="363"/>
                </a:lnTo>
                <a:lnTo>
                  <a:pt x="1979" y="354"/>
                </a:lnTo>
                <a:lnTo>
                  <a:pt x="1971" y="348"/>
                </a:lnTo>
                <a:lnTo>
                  <a:pt x="1964" y="342"/>
                </a:lnTo>
                <a:lnTo>
                  <a:pt x="1955" y="338"/>
                </a:lnTo>
                <a:lnTo>
                  <a:pt x="1945" y="337"/>
                </a:lnTo>
                <a:lnTo>
                  <a:pt x="1762" y="334"/>
                </a:lnTo>
                <a:lnTo>
                  <a:pt x="1494" y="34"/>
                </a:lnTo>
                <a:lnTo>
                  <a:pt x="1489" y="29"/>
                </a:lnTo>
                <a:lnTo>
                  <a:pt x="1483" y="25"/>
                </a:lnTo>
                <a:lnTo>
                  <a:pt x="1476" y="21"/>
                </a:lnTo>
                <a:lnTo>
                  <a:pt x="1469" y="19"/>
                </a:lnTo>
                <a:lnTo>
                  <a:pt x="1461" y="19"/>
                </a:lnTo>
                <a:lnTo>
                  <a:pt x="1454" y="19"/>
                </a:lnTo>
                <a:lnTo>
                  <a:pt x="1446" y="20"/>
                </a:lnTo>
                <a:lnTo>
                  <a:pt x="1439" y="24"/>
                </a:lnTo>
                <a:lnTo>
                  <a:pt x="1312" y="89"/>
                </a:lnTo>
                <a:lnTo>
                  <a:pt x="1128" y="4"/>
                </a:lnTo>
                <a:lnTo>
                  <a:pt x="1123" y="1"/>
                </a:lnTo>
                <a:lnTo>
                  <a:pt x="1118" y="1"/>
                </a:lnTo>
                <a:lnTo>
                  <a:pt x="1107" y="0"/>
                </a:lnTo>
                <a:lnTo>
                  <a:pt x="1097" y="3"/>
                </a:lnTo>
                <a:lnTo>
                  <a:pt x="1087" y="8"/>
                </a:lnTo>
                <a:lnTo>
                  <a:pt x="1078" y="14"/>
                </a:lnTo>
                <a:lnTo>
                  <a:pt x="1071" y="21"/>
                </a:lnTo>
                <a:lnTo>
                  <a:pt x="1066" y="30"/>
                </a:lnTo>
                <a:lnTo>
                  <a:pt x="1064" y="35"/>
                </a:lnTo>
                <a:lnTo>
                  <a:pt x="1063" y="40"/>
                </a:lnTo>
                <a:lnTo>
                  <a:pt x="1029" y="383"/>
                </a:lnTo>
                <a:lnTo>
                  <a:pt x="1033" y="408"/>
                </a:lnTo>
                <a:lnTo>
                  <a:pt x="1142" y="652"/>
                </a:lnTo>
                <a:lnTo>
                  <a:pt x="962" y="829"/>
                </a:lnTo>
                <a:lnTo>
                  <a:pt x="866" y="692"/>
                </a:lnTo>
                <a:lnTo>
                  <a:pt x="862" y="686"/>
                </a:lnTo>
                <a:lnTo>
                  <a:pt x="857" y="682"/>
                </a:lnTo>
                <a:lnTo>
                  <a:pt x="851" y="678"/>
                </a:lnTo>
                <a:lnTo>
                  <a:pt x="844" y="675"/>
                </a:lnTo>
                <a:lnTo>
                  <a:pt x="838" y="673"/>
                </a:lnTo>
                <a:lnTo>
                  <a:pt x="831" y="672"/>
                </a:lnTo>
                <a:lnTo>
                  <a:pt x="823" y="673"/>
                </a:lnTo>
                <a:lnTo>
                  <a:pt x="815" y="675"/>
                </a:lnTo>
                <a:lnTo>
                  <a:pt x="440" y="788"/>
                </a:lnTo>
                <a:lnTo>
                  <a:pt x="430" y="793"/>
                </a:lnTo>
                <a:lnTo>
                  <a:pt x="421" y="799"/>
                </a:lnTo>
                <a:lnTo>
                  <a:pt x="415" y="807"/>
                </a:lnTo>
                <a:lnTo>
                  <a:pt x="411" y="817"/>
                </a:lnTo>
                <a:lnTo>
                  <a:pt x="408" y="827"/>
                </a:lnTo>
                <a:lnTo>
                  <a:pt x="408" y="837"/>
                </a:lnTo>
                <a:lnTo>
                  <a:pt x="411" y="847"/>
                </a:lnTo>
                <a:lnTo>
                  <a:pt x="415" y="857"/>
                </a:lnTo>
                <a:lnTo>
                  <a:pt x="532" y="1029"/>
                </a:lnTo>
                <a:lnTo>
                  <a:pt x="356" y="1738"/>
                </a:lnTo>
                <a:lnTo>
                  <a:pt x="38" y="1797"/>
                </a:lnTo>
                <a:lnTo>
                  <a:pt x="28" y="1799"/>
                </a:lnTo>
                <a:lnTo>
                  <a:pt x="20" y="1804"/>
                </a:lnTo>
                <a:lnTo>
                  <a:pt x="13" y="1810"/>
                </a:lnTo>
                <a:lnTo>
                  <a:pt x="8" y="1818"/>
                </a:lnTo>
                <a:lnTo>
                  <a:pt x="3" y="1826"/>
                </a:lnTo>
                <a:lnTo>
                  <a:pt x="1" y="1834"/>
                </a:lnTo>
                <a:lnTo>
                  <a:pt x="0" y="1844"/>
                </a:lnTo>
                <a:lnTo>
                  <a:pt x="1" y="1853"/>
                </a:lnTo>
                <a:lnTo>
                  <a:pt x="77" y="2116"/>
                </a:lnTo>
                <a:lnTo>
                  <a:pt x="26" y="2352"/>
                </a:lnTo>
                <a:lnTo>
                  <a:pt x="25" y="2370"/>
                </a:lnTo>
                <a:lnTo>
                  <a:pt x="80" y="2780"/>
                </a:lnTo>
                <a:lnTo>
                  <a:pt x="21" y="2877"/>
                </a:lnTo>
                <a:lnTo>
                  <a:pt x="16" y="2886"/>
                </a:lnTo>
                <a:lnTo>
                  <a:pt x="15" y="2895"/>
                </a:lnTo>
                <a:lnTo>
                  <a:pt x="15" y="2906"/>
                </a:lnTo>
                <a:lnTo>
                  <a:pt x="18" y="2916"/>
                </a:lnTo>
                <a:lnTo>
                  <a:pt x="122" y="3198"/>
                </a:lnTo>
                <a:lnTo>
                  <a:pt x="79" y="3378"/>
                </a:lnTo>
                <a:lnTo>
                  <a:pt x="78" y="3386"/>
                </a:lnTo>
                <a:lnTo>
                  <a:pt x="78" y="3394"/>
                </a:lnTo>
                <a:lnTo>
                  <a:pt x="79" y="3401"/>
                </a:lnTo>
                <a:lnTo>
                  <a:pt x="82" y="3407"/>
                </a:lnTo>
                <a:lnTo>
                  <a:pt x="85" y="3414"/>
                </a:lnTo>
                <a:lnTo>
                  <a:pt x="90" y="3420"/>
                </a:lnTo>
                <a:lnTo>
                  <a:pt x="95" y="3425"/>
                </a:lnTo>
                <a:lnTo>
                  <a:pt x="103" y="3430"/>
                </a:lnTo>
                <a:lnTo>
                  <a:pt x="378" y="3574"/>
                </a:lnTo>
                <a:lnTo>
                  <a:pt x="388" y="3578"/>
                </a:lnTo>
                <a:lnTo>
                  <a:pt x="676" y="3660"/>
                </a:lnTo>
                <a:lnTo>
                  <a:pt x="462" y="4117"/>
                </a:lnTo>
                <a:lnTo>
                  <a:pt x="457" y="4137"/>
                </a:lnTo>
                <a:lnTo>
                  <a:pt x="454" y="4480"/>
                </a:lnTo>
                <a:lnTo>
                  <a:pt x="455" y="4490"/>
                </a:lnTo>
                <a:lnTo>
                  <a:pt x="457" y="4499"/>
                </a:lnTo>
                <a:lnTo>
                  <a:pt x="461" y="4507"/>
                </a:lnTo>
                <a:lnTo>
                  <a:pt x="467" y="4513"/>
                </a:lnTo>
                <a:lnTo>
                  <a:pt x="474" y="4519"/>
                </a:lnTo>
                <a:lnTo>
                  <a:pt x="481" y="4523"/>
                </a:lnTo>
                <a:lnTo>
                  <a:pt x="490" y="4526"/>
                </a:lnTo>
                <a:lnTo>
                  <a:pt x="499" y="4527"/>
                </a:lnTo>
                <a:lnTo>
                  <a:pt x="832" y="4529"/>
                </a:lnTo>
                <a:lnTo>
                  <a:pt x="841" y="4529"/>
                </a:lnTo>
                <a:lnTo>
                  <a:pt x="848" y="4527"/>
                </a:lnTo>
                <a:lnTo>
                  <a:pt x="856" y="4524"/>
                </a:lnTo>
                <a:lnTo>
                  <a:pt x="862" y="4519"/>
                </a:lnTo>
                <a:lnTo>
                  <a:pt x="868" y="4514"/>
                </a:lnTo>
                <a:lnTo>
                  <a:pt x="872" y="4507"/>
                </a:lnTo>
                <a:lnTo>
                  <a:pt x="876" y="4499"/>
                </a:lnTo>
                <a:lnTo>
                  <a:pt x="877" y="4490"/>
                </a:lnTo>
                <a:lnTo>
                  <a:pt x="887" y="4421"/>
                </a:lnTo>
                <a:lnTo>
                  <a:pt x="1355" y="4548"/>
                </a:lnTo>
                <a:lnTo>
                  <a:pt x="1504" y="4745"/>
                </a:lnTo>
                <a:lnTo>
                  <a:pt x="1510" y="4750"/>
                </a:lnTo>
                <a:lnTo>
                  <a:pt x="1517" y="4755"/>
                </a:lnTo>
                <a:lnTo>
                  <a:pt x="1524" y="4759"/>
                </a:lnTo>
                <a:lnTo>
                  <a:pt x="1532" y="4762"/>
                </a:lnTo>
                <a:lnTo>
                  <a:pt x="1540" y="4763"/>
                </a:lnTo>
                <a:lnTo>
                  <a:pt x="1548" y="4762"/>
                </a:lnTo>
                <a:lnTo>
                  <a:pt x="1557" y="4760"/>
                </a:lnTo>
                <a:lnTo>
                  <a:pt x="1564" y="4757"/>
                </a:lnTo>
                <a:lnTo>
                  <a:pt x="1659" y="4700"/>
                </a:lnTo>
                <a:lnTo>
                  <a:pt x="2356" y="4524"/>
                </a:lnTo>
                <a:lnTo>
                  <a:pt x="2666" y="4640"/>
                </a:lnTo>
                <a:lnTo>
                  <a:pt x="2671" y="4641"/>
                </a:lnTo>
                <a:lnTo>
                  <a:pt x="2678" y="4642"/>
                </a:lnTo>
                <a:lnTo>
                  <a:pt x="2683" y="4641"/>
                </a:lnTo>
                <a:lnTo>
                  <a:pt x="2689" y="4640"/>
                </a:lnTo>
                <a:lnTo>
                  <a:pt x="2695" y="4639"/>
                </a:lnTo>
                <a:lnTo>
                  <a:pt x="2700" y="4635"/>
                </a:lnTo>
                <a:lnTo>
                  <a:pt x="2710" y="4627"/>
                </a:lnTo>
                <a:lnTo>
                  <a:pt x="2718" y="4619"/>
                </a:lnTo>
                <a:lnTo>
                  <a:pt x="2724" y="4608"/>
                </a:lnTo>
                <a:lnTo>
                  <a:pt x="2725" y="4602"/>
                </a:lnTo>
                <a:lnTo>
                  <a:pt x="2727" y="4597"/>
                </a:lnTo>
                <a:lnTo>
                  <a:pt x="2727" y="4591"/>
                </a:lnTo>
                <a:lnTo>
                  <a:pt x="2725" y="4586"/>
                </a:lnTo>
                <a:lnTo>
                  <a:pt x="2634" y="4229"/>
                </a:lnTo>
                <a:lnTo>
                  <a:pt x="2772" y="4176"/>
                </a:lnTo>
                <a:lnTo>
                  <a:pt x="2779" y="4172"/>
                </a:lnTo>
                <a:lnTo>
                  <a:pt x="2784" y="4169"/>
                </a:lnTo>
                <a:lnTo>
                  <a:pt x="2789" y="4165"/>
                </a:lnTo>
                <a:lnTo>
                  <a:pt x="2795" y="4159"/>
                </a:lnTo>
                <a:lnTo>
                  <a:pt x="3032" y="3801"/>
                </a:lnTo>
                <a:lnTo>
                  <a:pt x="3036" y="3793"/>
                </a:lnTo>
                <a:lnTo>
                  <a:pt x="3040" y="3786"/>
                </a:lnTo>
                <a:lnTo>
                  <a:pt x="3041" y="3779"/>
                </a:lnTo>
                <a:lnTo>
                  <a:pt x="3041" y="3772"/>
                </a:lnTo>
                <a:lnTo>
                  <a:pt x="3040" y="3764"/>
                </a:lnTo>
                <a:lnTo>
                  <a:pt x="3037" y="3758"/>
                </a:lnTo>
                <a:lnTo>
                  <a:pt x="3032" y="3750"/>
                </a:lnTo>
                <a:lnTo>
                  <a:pt x="3026" y="3743"/>
                </a:lnTo>
                <a:lnTo>
                  <a:pt x="2504" y="3239"/>
                </a:lnTo>
                <a:lnTo>
                  <a:pt x="2514" y="3193"/>
                </a:lnTo>
                <a:lnTo>
                  <a:pt x="2514" y="3181"/>
                </a:lnTo>
                <a:lnTo>
                  <a:pt x="2513" y="3170"/>
                </a:lnTo>
                <a:lnTo>
                  <a:pt x="2511" y="3165"/>
                </a:lnTo>
                <a:lnTo>
                  <a:pt x="2508" y="3160"/>
                </a:lnTo>
                <a:lnTo>
                  <a:pt x="2504" y="3155"/>
                </a:lnTo>
                <a:lnTo>
                  <a:pt x="2500" y="3150"/>
                </a:lnTo>
                <a:lnTo>
                  <a:pt x="2371" y="3032"/>
                </a:lnTo>
                <a:lnTo>
                  <a:pt x="2419" y="2994"/>
                </a:lnTo>
                <a:lnTo>
                  <a:pt x="2424" y="2937"/>
                </a:lnTo>
                <a:lnTo>
                  <a:pt x="3126" y="2540"/>
                </a:lnTo>
                <a:lnTo>
                  <a:pt x="3136" y="2533"/>
                </a:lnTo>
                <a:lnTo>
                  <a:pt x="3143" y="2525"/>
                </a:lnTo>
                <a:lnTo>
                  <a:pt x="3146" y="2517"/>
                </a:lnTo>
                <a:lnTo>
                  <a:pt x="3149" y="2507"/>
                </a:lnTo>
                <a:lnTo>
                  <a:pt x="3151" y="2485"/>
                </a:lnTo>
                <a:lnTo>
                  <a:pt x="3330" y="2563"/>
                </a:lnTo>
                <a:lnTo>
                  <a:pt x="3337" y="2566"/>
                </a:lnTo>
                <a:lnTo>
                  <a:pt x="3345" y="2567"/>
                </a:lnTo>
                <a:lnTo>
                  <a:pt x="3354" y="2566"/>
                </a:lnTo>
                <a:lnTo>
                  <a:pt x="3361" y="2564"/>
                </a:lnTo>
                <a:lnTo>
                  <a:pt x="3369" y="2562"/>
                </a:lnTo>
                <a:lnTo>
                  <a:pt x="3376" y="2557"/>
                </a:lnTo>
                <a:lnTo>
                  <a:pt x="3383" y="2552"/>
                </a:lnTo>
                <a:lnTo>
                  <a:pt x="3388" y="2544"/>
                </a:lnTo>
                <a:lnTo>
                  <a:pt x="3460" y="2421"/>
                </a:lnTo>
                <a:lnTo>
                  <a:pt x="3464" y="2414"/>
                </a:lnTo>
                <a:lnTo>
                  <a:pt x="3467" y="2406"/>
                </a:lnTo>
                <a:lnTo>
                  <a:pt x="3468" y="2398"/>
                </a:lnTo>
                <a:lnTo>
                  <a:pt x="3467" y="2391"/>
                </a:lnTo>
                <a:close/>
                <a:moveTo>
                  <a:pt x="3326" y="2450"/>
                </a:moveTo>
                <a:lnTo>
                  <a:pt x="3136" y="2368"/>
                </a:lnTo>
                <a:lnTo>
                  <a:pt x="3131" y="2366"/>
                </a:lnTo>
                <a:lnTo>
                  <a:pt x="3125" y="2365"/>
                </a:lnTo>
                <a:lnTo>
                  <a:pt x="3114" y="2365"/>
                </a:lnTo>
                <a:lnTo>
                  <a:pt x="3101" y="2367"/>
                </a:lnTo>
                <a:lnTo>
                  <a:pt x="3089" y="2372"/>
                </a:lnTo>
                <a:lnTo>
                  <a:pt x="3078" y="2380"/>
                </a:lnTo>
                <a:lnTo>
                  <a:pt x="3070" y="2388"/>
                </a:lnTo>
                <a:lnTo>
                  <a:pt x="3066" y="2393"/>
                </a:lnTo>
                <a:lnTo>
                  <a:pt x="3062" y="2398"/>
                </a:lnTo>
                <a:lnTo>
                  <a:pt x="3060" y="2405"/>
                </a:lnTo>
                <a:lnTo>
                  <a:pt x="3058" y="2411"/>
                </a:lnTo>
                <a:lnTo>
                  <a:pt x="3052" y="2465"/>
                </a:lnTo>
                <a:lnTo>
                  <a:pt x="2356" y="2860"/>
                </a:lnTo>
                <a:lnTo>
                  <a:pt x="2351" y="2863"/>
                </a:lnTo>
                <a:lnTo>
                  <a:pt x="2346" y="2867"/>
                </a:lnTo>
                <a:lnTo>
                  <a:pt x="2337" y="2876"/>
                </a:lnTo>
                <a:lnTo>
                  <a:pt x="2332" y="2886"/>
                </a:lnTo>
                <a:lnTo>
                  <a:pt x="2330" y="2896"/>
                </a:lnTo>
                <a:lnTo>
                  <a:pt x="2321" y="2940"/>
                </a:lnTo>
                <a:lnTo>
                  <a:pt x="2264" y="2966"/>
                </a:lnTo>
                <a:lnTo>
                  <a:pt x="2258" y="2970"/>
                </a:lnTo>
                <a:lnTo>
                  <a:pt x="2253" y="2975"/>
                </a:lnTo>
                <a:lnTo>
                  <a:pt x="2248" y="2980"/>
                </a:lnTo>
                <a:lnTo>
                  <a:pt x="2244" y="2985"/>
                </a:lnTo>
                <a:lnTo>
                  <a:pt x="2242" y="2991"/>
                </a:lnTo>
                <a:lnTo>
                  <a:pt x="2239" y="2998"/>
                </a:lnTo>
                <a:lnTo>
                  <a:pt x="2237" y="3012"/>
                </a:lnTo>
                <a:lnTo>
                  <a:pt x="2237" y="3025"/>
                </a:lnTo>
                <a:lnTo>
                  <a:pt x="2239" y="3038"/>
                </a:lnTo>
                <a:lnTo>
                  <a:pt x="2244" y="3049"/>
                </a:lnTo>
                <a:lnTo>
                  <a:pt x="2247" y="3054"/>
                </a:lnTo>
                <a:lnTo>
                  <a:pt x="2250" y="3058"/>
                </a:lnTo>
                <a:lnTo>
                  <a:pt x="2409" y="3204"/>
                </a:lnTo>
                <a:lnTo>
                  <a:pt x="2400" y="3244"/>
                </a:lnTo>
                <a:lnTo>
                  <a:pt x="2399" y="3255"/>
                </a:lnTo>
                <a:lnTo>
                  <a:pt x="2400" y="3262"/>
                </a:lnTo>
                <a:lnTo>
                  <a:pt x="2401" y="3269"/>
                </a:lnTo>
                <a:lnTo>
                  <a:pt x="2402" y="3275"/>
                </a:lnTo>
                <a:lnTo>
                  <a:pt x="2406" y="3282"/>
                </a:lnTo>
                <a:lnTo>
                  <a:pt x="2410" y="3288"/>
                </a:lnTo>
                <a:lnTo>
                  <a:pt x="2416" y="3294"/>
                </a:lnTo>
                <a:lnTo>
                  <a:pt x="2921" y="3783"/>
                </a:lnTo>
                <a:lnTo>
                  <a:pt x="2719" y="4088"/>
                </a:lnTo>
                <a:lnTo>
                  <a:pt x="2560" y="4149"/>
                </a:lnTo>
                <a:lnTo>
                  <a:pt x="2551" y="4152"/>
                </a:lnTo>
                <a:lnTo>
                  <a:pt x="2543" y="4159"/>
                </a:lnTo>
                <a:lnTo>
                  <a:pt x="2536" y="4165"/>
                </a:lnTo>
                <a:lnTo>
                  <a:pt x="2531" y="4174"/>
                </a:lnTo>
                <a:lnTo>
                  <a:pt x="2526" y="4183"/>
                </a:lnTo>
                <a:lnTo>
                  <a:pt x="2523" y="4193"/>
                </a:lnTo>
                <a:lnTo>
                  <a:pt x="2523" y="4204"/>
                </a:lnTo>
                <a:lnTo>
                  <a:pt x="2524" y="4215"/>
                </a:lnTo>
                <a:lnTo>
                  <a:pt x="2601" y="4508"/>
                </a:lnTo>
                <a:lnTo>
                  <a:pt x="2379" y="4425"/>
                </a:lnTo>
                <a:lnTo>
                  <a:pt x="2370" y="4423"/>
                </a:lnTo>
                <a:lnTo>
                  <a:pt x="2362" y="4421"/>
                </a:lnTo>
                <a:lnTo>
                  <a:pt x="2353" y="4421"/>
                </a:lnTo>
                <a:lnTo>
                  <a:pt x="2346" y="4423"/>
                </a:lnTo>
                <a:lnTo>
                  <a:pt x="1627" y="4603"/>
                </a:lnTo>
                <a:lnTo>
                  <a:pt x="1612" y="4610"/>
                </a:lnTo>
                <a:lnTo>
                  <a:pt x="1554" y="4644"/>
                </a:lnTo>
                <a:lnTo>
                  <a:pt x="1425" y="4475"/>
                </a:lnTo>
                <a:lnTo>
                  <a:pt x="1396" y="4455"/>
                </a:lnTo>
                <a:lnTo>
                  <a:pt x="864" y="4309"/>
                </a:lnTo>
                <a:lnTo>
                  <a:pt x="853" y="4307"/>
                </a:lnTo>
                <a:lnTo>
                  <a:pt x="842" y="4307"/>
                </a:lnTo>
                <a:lnTo>
                  <a:pt x="831" y="4308"/>
                </a:lnTo>
                <a:lnTo>
                  <a:pt x="821" y="4312"/>
                </a:lnTo>
                <a:lnTo>
                  <a:pt x="812" y="4318"/>
                </a:lnTo>
                <a:lnTo>
                  <a:pt x="808" y="4323"/>
                </a:lnTo>
                <a:lnTo>
                  <a:pt x="804" y="4328"/>
                </a:lnTo>
                <a:lnTo>
                  <a:pt x="802" y="4333"/>
                </a:lnTo>
                <a:lnTo>
                  <a:pt x="799" y="4340"/>
                </a:lnTo>
                <a:lnTo>
                  <a:pt x="795" y="4355"/>
                </a:lnTo>
                <a:lnTo>
                  <a:pt x="784" y="4428"/>
                </a:lnTo>
                <a:lnTo>
                  <a:pt x="555" y="4425"/>
                </a:lnTo>
                <a:lnTo>
                  <a:pt x="558" y="4150"/>
                </a:lnTo>
                <a:lnTo>
                  <a:pt x="790" y="3654"/>
                </a:lnTo>
                <a:lnTo>
                  <a:pt x="793" y="3649"/>
                </a:lnTo>
                <a:lnTo>
                  <a:pt x="794" y="3642"/>
                </a:lnTo>
                <a:lnTo>
                  <a:pt x="795" y="3630"/>
                </a:lnTo>
                <a:lnTo>
                  <a:pt x="793" y="3618"/>
                </a:lnTo>
                <a:lnTo>
                  <a:pt x="789" y="3607"/>
                </a:lnTo>
                <a:lnTo>
                  <a:pt x="783" y="3597"/>
                </a:lnTo>
                <a:lnTo>
                  <a:pt x="774" y="3588"/>
                </a:lnTo>
                <a:lnTo>
                  <a:pt x="765" y="3581"/>
                </a:lnTo>
                <a:lnTo>
                  <a:pt x="755" y="3577"/>
                </a:lnTo>
                <a:lnTo>
                  <a:pt x="421" y="3483"/>
                </a:lnTo>
                <a:lnTo>
                  <a:pt x="187" y="3360"/>
                </a:lnTo>
                <a:lnTo>
                  <a:pt x="224" y="3208"/>
                </a:lnTo>
                <a:lnTo>
                  <a:pt x="225" y="3199"/>
                </a:lnTo>
                <a:lnTo>
                  <a:pt x="225" y="3191"/>
                </a:lnTo>
                <a:lnTo>
                  <a:pt x="224" y="3184"/>
                </a:lnTo>
                <a:lnTo>
                  <a:pt x="221" y="3175"/>
                </a:lnTo>
                <a:lnTo>
                  <a:pt x="122" y="2906"/>
                </a:lnTo>
                <a:lnTo>
                  <a:pt x="175" y="2821"/>
                </a:lnTo>
                <a:lnTo>
                  <a:pt x="178" y="2812"/>
                </a:lnTo>
                <a:lnTo>
                  <a:pt x="182" y="2803"/>
                </a:lnTo>
                <a:lnTo>
                  <a:pt x="183" y="2793"/>
                </a:lnTo>
                <a:lnTo>
                  <a:pt x="182" y="2784"/>
                </a:lnTo>
                <a:lnTo>
                  <a:pt x="127" y="2365"/>
                </a:lnTo>
                <a:lnTo>
                  <a:pt x="178" y="2126"/>
                </a:lnTo>
                <a:lnTo>
                  <a:pt x="180" y="2120"/>
                </a:lnTo>
                <a:lnTo>
                  <a:pt x="180" y="2113"/>
                </a:lnTo>
                <a:lnTo>
                  <a:pt x="178" y="2106"/>
                </a:lnTo>
                <a:lnTo>
                  <a:pt x="177" y="2098"/>
                </a:lnTo>
                <a:lnTo>
                  <a:pt x="116" y="1885"/>
                </a:lnTo>
                <a:lnTo>
                  <a:pt x="403" y="1832"/>
                </a:lnTo>
                <a:lnTo>
                  <a:pt x="412" y="1829"/>
                </a:lnTo>
                <a:lnTo>
                  <a:pt x="421" y="1827"/>
                </a:lnTo>
                <a:lnTo>
                  <a:pt x="428" y="1822"/>
                </a:lnTo>
                <a:lnTo>
                  <a:pt x="434" y="1817"/>
                </a:lnTo>
                <a:lnTo>
                  <a:pt x="439" y="1810"/>
                </a:lnTo>
                <a:lnTo>
                  <a:pt x="442" y="1804"/>
                </a:lnTo>
                <a:lnTo>
                  <a:pt x="445" y="1798"/>
                </a:lnTo>
                <a:lnTo>
                  <a:pt x="447" y="1790"/>
                </a:lnTo>
                <a:lnTo>
                  <a:pt x="635" y="1033"/>
                </a:lnTo>
                <a:lnTo>
                  <a:pt x="637" y="1020"/>
                </a:lnTo>
                <a:lnTo>
                  <a:pt x="638" y="1014"/>
                </a:lnTo>
                <a:lnTo>
                  <a:pt x="637" y="1009"/>
                </a:lnTo>
                <a:lnTo>
                  <a:pt x="636" y="1005"/>
                </a:lnTo>
                <a:lnTo>
                  <a:pt x="635" y="1000"/>
                </a:lnTo>
                <a:lnTo>
                  <a:pt x="627" y="989"/>
                </a:lnTo>
                <a:lnTo>
                  <a:pt x="542" y="863"/>
                </a:lnTo>
                <a:lnTo>
                  <a:pt x="807" y="783"/>
                </a:lnTo>
                <a:lnTo>
                  <a:pt x="911" y="931"/>
                </a:lnTo>
                <a:lnTo>
                  <a:pt x="915" y="936"/>
                </a:lnTo>
                <a:lnTo>
                  <a:pt x="919" y="940"/>
                </a:lnTo>
                <a:lnTo>
                  <a:pt x="929" y="947"/>
                </a:lnTo>
                <a:lnTo>
                  <a:pt x="940" y="951"/>
                </a:lnTo>
                <a:lnTo>
                  <a:pt x="951" y="954"/>
                </a:lnTo>
                <a:lnTo>
                  <a:pt x="964" y="954"/>
                </a:lnTo>
                <a:lnTo>
                  <a:pt x="975" y="951"/>
                </a:lnTo>
                <a:lnTo>
                  <a:pt x="986" y="946"/>
                </a:lnTo>
                <a:lnTo>
                  <a:pt x="995" y="939"/>
                </a:lnTo>
                <a:lnTo>
                  <a:pt x="1236" y="701"/>
                </a:lnTo>
                <a:lnTo>
                  <a:pt x="1241" y="696"/>
                </a:lnTo>
                <a:lnTo>
                  <a:pt x="1246" y="689"/>
                </a:lnTo>
                <a:lnTo>
                  <a:pt x="1249" y="681"/>
                </a:lnTo>
                <a:lnTo>
                  <a:pt x="1251" y="673"/>
                </a:lnTo>
                <a:lnTo>
                  <a:pt x="1253" y="665"/>
                </a:lnTo>
                <a:lnTo>
                  <a:pt x="1253" y="656"/>
                </a:lnTo>
                <a:lnTo>
                  <a:pt x="1251" y="647"/>
                </a:lnTo>
                <a:lnTo>
                  <a:pt x="1248" y="640"/>
                </a:lnTo>
                <a:lnTo>
                  <a:pt x="1131" y="379"/>
                </a:lnTo>
                <a:lnTo>
                  <a:pt x="1156" y="128"/>
                </a:lnTo>
                <a:lnTo>
                  <a:pt x="1289" y="191"/>
                </a:lnTo>
                <a:lnTo>
                  <a:pt x="1295" y="192"/>
                </a:lnTo>
                <a:lnTo>
                  <a:pt x="1302" y="195"/>
                </a:lnTo>
                <a:lnTo>
                  <a:pt x="1314" y="196"/>
                </a:lnTo>
                <a:lnTo>
                  <a:pt x="1327" y="193"/>
                </a:lnTo>
                <a:lnTo>
                  <a:pt x="1338" y="190"/>
                </a:lnTo>
                <a:lnTo>
                  <a:pt x="1448" y="133"/>
                </a:lnTo>
                <a:lnTo>
                  <a:pt x="1700" y="416"/>
                </a:lnTo>
                <a:lnTo>
                  <a:pt x="1708" y="425"/>
                </a:lnTo>
                <a:lnTo>
                  <a:pt x="1718" y="430"/>
                </a:lnTo>
                <a:lnTo>
                  <a:pt x="1729" y="433"/>
                </a:lnTo>
                <a:lnTo>
                  <a:pt x="1740" y="435"/>
                </a:lnTo>
                <a:lnTo>
                  <a:pt x="1880" y="437"/>
                </a:lnTo>
                <a:lnTo>
                  <a:pt x="1863" y="552"/>
                </a:lnTo>
                <a:lnTo>
                  <a:pt x="1823" y="612"/>
                </a:lnTo>
                <a:lnTo>
                  <a:pt x="1819" y="618"/>
                </a:lnTo>
                <a:lnTo>
                  <a:pt x="1817" y="624"/>
                </a:lnTo>
                <a:lnTo>
                  <a:pt x="1816" y="632"/>
                </a:lnTo>
                <a:lnTo>
                  <a:pt x="1816" y="638"/>
                </a:lnTo>
                <a:lnTo>
                  <a:pt x="1817" y="646"/>
                </a:lnTo>
                <a:lnTo>
                  <a:pt x="1818" y="652"/>
                </a:lnTo>
                <a:lnTo>
                  <a:pt x="1821" y="658"/>
                </a:lnTo>
                <a:lnTo>
                  <a:pt x="1823" y="665"/>
                </a:lnTo>
                <a:lnTo>
                  <a:pt x="1827" y="671"/>
                </a:lnTo>
                <a:lnTo>
                  <a:pt x="1832" y="676"/>
                </a:lnTo>
                <a:lnTo>
                  <a:pt x="1837" y="681"/>
                </a:lnTo>
                <a:lnTo>
                  <a:pt x="1842" y="686"/>
                </a:lnTo>
                <a:lnTo>
                  <a:pt x="1848" y="689"/>
                </a:lnTo>
                <a:lnTo>
                  <a:pt x="1855" y="691"/>
                </a:lnTo>
                <a:lnTo>
                  <a:pt x="1861" y="694"/>
                </a:lnTo>
                <a:lnTo>
                  <a:pt x="1867" y="694"/>
                </a:lnTo>
                <a:lnTo>
                  <a:pt x="2103" y="696"/>
                </a:lnTo>
                <a:lnTo>
                  <a:pt x="2112" y="696"/>
                </a:lnTo>
                <a:lnTo>
                  <a:pt x="2120" y="694"/>
                </a:lnTo>
                <a:lnTo>
                  <a:pt x="2126" y="691"/>
                </a:lnTo>
                <a:lnTo>
                  <a:pt x="2134" y="689"/>
                </a:lnTo>
                <a:lnTo>
                  <a:pt x="2139" y="685"/>
                </a:lnTo>
                <a:lnTo>
                  <a:pt x="2144" y="680"/>
                </a:lnTo>
                <a:lnTo>
                  <a:pt x="2149" y="675"/>
                </a:lnTo>
                <a:lnTo>
                  <a:pt x="2152" y="668"/>
                </a:lnTo>
                <a:lnTo>
                  <a:pt x="2200" y="585"/>
                </a:lnTo>
                <a:lnTo>
                  <a:pt x="2328" y="583"/>
                </a:lnTo>
                <a:lnTo>
                  <a:pt x="2342" y="582"/>
                </a:lnTo>
                <a:lnTo>
                  <a:pt x="2353" y="577"/>
                </a:lnTo>
                <a:lnTo>
                  <a:pt x="2364" y="570"/>
                </a:lnTo>
                <a:lnTo>
                  <a:pt x="2372" y="560"/>
                </a:lnTo>
                <a:lnTo>
                  <a:pt x="2508" y="382"/>
                </a:lnTo>
                <a:lnTo>
                  <a:pt x="2865" y="602"/>
                </a:lnTo>
                <a:lnTo>
                  <a:pt x="2870" y="735"/>
                </a:lnTo>
                <a:lnTo>
                  <a:pt x="2871" y="744"/>
                </a:lnTo>
                <a:lnTo>
                  <a:pt x="2874" y="751"/>
                </a:lnTo>
                <a:lnTo>
                  <a:pt x="2876" y="759"/>
                </a:lnTo>
                <a:lnTo>
                  <a:pt x="2880" y="765"/>
                </a:lnTo>
                <a:lnTo>
                  <a:pt x="2885" y="770"/>
                </a:lnTo>
                <a:lnTo>
                  <a:pt x="2890" y="775"/>
                </a:lnTo>
                <a:lnTo>
                  <a:pt x="2896" y="779"/>
                </a:lnTo>
                <a:lnTo>
                  <a:pt x="2903" y="783"/>
                </a:lnTo>
                <a:lnTo>
                  <a:pt x="3097" y="873"/>
                </a:lnTo>
                <a:lnTo>
                  <a:pt x="3094" y="1180"/>
                </a:lnTo>
                <a:lnTo>
                  <a:pt x="3018" y="1275"/>
                </a:lnTo>
                <a:lnTo>
                  <a:pt x="3012" y="1284"/>
                </a:lnTo>
                <a:lnTo>
                  <a:pt x="3008" y="1294"/>
                </a:lnTo>
                <a:lnTo>
                  <a:pt x="3007" y="1304"/>
                </a:lnTo>
                <a:lnTo>
                  <a:pt x="3006" y="1314"/>
                </a:lnTo>
                <a:lnTo>
                  <a:pt x="3008" y="1324"/>
                </a:lnTo>
                <a:lnTo>
                  <a:pt x="3011" y="1334"/>
                </a:lnTo>
                <a:lnTo>
                  <a:pt x="3016" y="1343"/>
                </a:lnTo>
                <a:lnTo>
                  <a:pt x="3023" y="1351"/>
                </a:lnTo>
                <a:lnTo>
                  <a:pt x="3253" y="1567"/>
                </a:lnTo>
                <a:lnTo>
                  <a:pt x="3364" y="2386"/>
                </a:lnTo>
                <a:lnTo>
                  <a:pt x="3326" y="2450"/>
                </a:lnTo>
                <a:close/>
                <a:moveTo>
                  <a:pt x="1324" y="2544"/>
                </a:moveTo>
                <a:lnTo>
                  <a:pt x="896" y="2279"/>
                </a:lnTo>
                <a:lnTo>
                  <a:pt x="632" y="2427"/>
                </a:lnTo>
                <a:lnTo>
                  <a:pt x="1091" y="2723"/>
                </a:lnTo>
                <a:lnTo>
                  <a:pt x="568" y="3047"/>
                </a:lnTo>
                <a:lnTo>
                  <a:pt x="824" y="3231"/>
                </a:lnTo>
                <a:lnTo>
                  <a:pt x="1352" y="2891"/>
                </a:lnTo>
                <a:lnTo>
                  <a:pt x="1882" y="3231"/>
                </a:lnTo>
                <a:lnTo>
                  <a:pt x="2137" y="3047"/>
                </a:lnTo>
                <a:lnTo>
                  <a:pt x="1613" y="2723"/>
                </a:lnTo>
                <a:lnTo>
                  <a:pt x="2072" y="2427"/>
                </a:lnTo>
                <a:lnTo>
                  <a:pt x="1807" y="2279"/>
                </a:lnTo>
                <a:lnTo>
                  <a:pt x="1539" y="2445"/>
                </a:lnTo>
                <a:lnTo>
                  <a:pt x="1451" y="2758"/>
                </a:lnTo>
                <a:lnTo>
                  <a:pt x="1371" y="2758"/>
                </a:lnTo>
                <a:lnTo>
                  <a:pt x="1693" y="1589"/>
                </a:lnTo>
                <a:lnTo>
                  <a:pt x="2757" y="1439"/>
                </a:lnTo>
                <a:lnTo>
                  <a:pt x="1798" y="809"/>
                </a:lnTo>
                <a:lnTo>
                  <a:pt x="1324" y="2544"/>
                </a:lnTo>
                <a:close/>
                <a:moveTo>
                  <a:pt x="2479" y="1377"/>
                </a:moveTo>
                <a:lnTo>
                  <a:pt x="1721" y="1484"/>
                </a:lnTo>
                <a:lnTo>
                  <a:pt x="1858" y="970"/>
                </a:lnTo>
                <a:lnTo>
                  <a:pt x="2479" y="1377"/>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grpSp>
        <p:nvGrpSpPr>
          <p:cNvPr id="39" name="Gruppieren 48">
            <a:extLst>
              <a:ext uri="{FF2B5EF4-FFF2-40B4-BE49-F238E27FC236}">
                <a16:creationId xmlns:a16="http://schemas.microsoft.com/office/drawing/2014/main" id="{67FD0076-5077-4976-BDE8-2AFE38B7570F}"/>
              </a:ext>
            </a:extLst>
          </p:cNvPr>
          <p:cNvGrpSpPr>
            <a:grpSpLocks noChangeAspect="1"/>
          </p:cNvGrpSpPr>
          <p:nvPr/>
        </p:nvGrpSpPr>
        <p:grpSpPr>
          <a:xfrm>
            <a:off x="645710" y="1149419"/>
            <a:ext cx="394322" cy="417510"/>
            <a:chOff x="1841500" y="1570038"/>
            <a:chExt cx="900113" cy="898525"/>
          </a:xfrm>
          <a:solidFill>
            <a:srgbClr val="000000"/>
          </a:solidFill>
        </p:grpSpPr>
        <p:sp>
          <p:nvSpPr>
            <p:cNvPr id="40" name="Freeform 9">
              <a:extLst>
                <a:ext uri="{FF2B5EF4-FFF2-40B4-BE49-F238E27FC236}">
                  <a16:creationId xmlns:a16="http://schemas.microsoft.com/office/drawing/2014/main" id="{EA9EED8E-EA30-4EAE-AEE3-7F41820BE93A}"/>
                </a:ext>
              </a:extLst>
            </p:cNvPr>
            <p:cNvSpPr>
              <a:spLocks noEditPoints="1"/>
            </p:cNvSpPr>
            <p:nvPr/>
          </p:nvSpPr>
          <p:spPr bwMode="auto">
            <a:xfrm>
              <a:off x="1841500" y="1570038"/>
              <a:ext cx="900113" cy="898525"/>
            </a:xfrm>
            <a:custGeom>
              <a:avLst/>
              <a:gdLst>
                <a:gd name="T0" fmla="*/ 206 w 2835"/>
                <a:gd name="T1" fmla="*/ 1771 h 2830"/>
                <a:gd name="T2" fmla="*/ 100 w 2835"/>
                <a:gd name="T3" fmla="*/ 1534 h 2830"/>
                <a:gd name="T4" fmla="*/ 135 w 2835"/>
                <a:gd name="T5" fmla="*/ 751 h 2830"/>
                <a:gd name="T6" fmla="*/ 316 w 2835"/>
                <a:gd name="T7" fmla="*/ 1311 h 2830"/>
                <a:gd name="T8" fmla="*/ 285 w 2835"/>
                <a:gd name="T9" fmla="*/ 1455 h 2830"/>
                <a:gd name="T10" fmla="*/ 642 w 2835"/>
                <a:gd name="T11" fmla="*/ 1868 h 2830"/>
                <a:gd name="T12" fmla="*/ 329 w 2835"/>
                <a:gd name="T13" fmla="*/ 1452 h 2830"/>
                <a:gd name="T14" fmla="*/ 355 w 2835"/>
                <a:gd name="T15" fmla="*/ 1331 h 2830"/>
                <a:gd name="T16" fmla="*/ 633 w 2835"/>
                <a:gd name="T17" fmla="*/ 1535 h 2830"/>
                <a:gd name="T18" fmla="*/ 845 w 2835"/>
                <a:gd name="T19" fmla="*/ 1663 h 2830"/>
                <a:gd name="T20" fmla="*/ 993 w 2835"/>
                <a:gd name="T21" fmla="*/ 1812 h 2830"/>
                <a:gd name="T22" fmla="*/ 1071 w 2835"/>
                <a:gd name="T23" fmla="*/ 2099 h 2830"/>
                <a:gd name="T24" fmla="*/ 1126 w 2835"/>
                <a:gd name="T25" fmla="*/ 1892 h 2830"/>
                <a:gd name="T26" fmla="*/ 1012 w 2835"/>
                <a:gd name="T27" fmla="*/ 1693 h 2830"/>
                <a:gd name="T28" fmla="*/ 800 w 2835"/>
                <a:gd name="T29" fmla="*/ 1544 h 2830"/>
                <a:gd name="T30" fmla="*/ 407 w 2835"/>
                <a:gd name="T31" fmla="*/ 1197 h 2830"/>
                <a:gd name="T32" fmla="*/ 190 w 2835"/>
                <a:gd name="T33" fmla="*/ 683 h 2830"/>
                <a:gd name="T34" fmla="*/ 64 w 2835"/>
                <a:gd name="T35" fmla="*/ 628 h 2830"/>
                <a:gd name="T36" fmla="*/ 14 w 2835"/>
                <a:gd name="T37" fmla="*/ 1547 h 2830"/>
                <a:gd name="T38" fmla="*/ 134 w 2835"/>
                <a:gd name="T39" fmla="*/ 1819 h 2830"/>
                <a:gd name="T40" fmla="*/ 1247 w 2835"/>
                <a:gd name="T41" fmla="*/ 2829 h 2830"/>
                <a:gd name="T42" fmla="*/ 2813 w 2835"/>
                <a:gd name="T43" fmla="*/ 640 h 2830"/>
                <a:gd name="T44" fmla="*/ 2701 w 2835"/>
                <a:gd name="T45" fmla="*/ 640 h 2830"/>
                <a:gd name="T46" fmla="*/ 2590 w 2835"/>
                <a:gd name="T47" fmla="*/ 757 h 2830"/>
                <a:gd name="T48" fmla="*/ 2164 w 2835"/>
                <a:gd name="T49" fmla="*/ 1449 h 2830"/>
                <a:gd name="T50" fmla="*/ 1895 w 2835"/>
                <a:gd name="T51" fmla="*/ 1625 h 2830"/>
                <a:gd name="T52" fmla="*/ 1744 w 2835"/>
                <a:gd name="T53" fmla="*/ 1809 h 2830"/>
                <a:gd name="T54" fmla="*/ 1678 w 2835"/>
                <a:gd name="T55" fmla="*/ 2099 h 2830"/>
                <a:gd name="T56" fmla="*/ 1807 w 2835"/>
                <a:gd name="T57" fmla="*/ 1882 h 2830"/>
                <a:gd name="T58" fmla="*/ 1920 w 2835"/>
                <a:gd name="T59" fmla="*/ 1717 h 2830"/>
                <a:gd name="T60" fmla="*/ 2128 w 2835"/>
                <a:gd name="T61" fmla="*/ 1603 h 2830"/>
                <a:gd name="T62" fmla="*/ 2448 w 2835"/>
                <a:gd name="T63" fmla="*/ 1308 h 2830"/>
                <a:gd name="T64" fmla="*/ 2504 w 2835"/>
                <a:gd name="T65" fmla="*/ 1393 h 2830"/>
                <a:gd name="T66" fmla="*/ 2483 w 2835"/>
                <a:gd name="T67" fmla="*/ 1530 h 2830"/>
                <a:gd name="T68" fmla="*/ 2536 w 2835"/>
                <a:gd name="T69" fmla="*/ 1522 h 2830"/>
                <a:gd name="T70" fmla="*/ 2536 w 2835"/>
                <a:gd name="T71" fmla="*/ 1345 h 2830"/>
                <a:gd name="T72" fmla="*/ 2676 w 2835"/>
                <a:gd name="T73" fmla="*/ 782 h 2830"/>
                <a:gd name="T74" fmla="*/ 2749 w 2835"/>
                <a:gd name="T75" fmla="*/ 715 h 2830"/>
                <a:gd name="T76" fmla="*/ 2711 w 2835"/>
                <a:gd name="T77" fmla="*/ 1637 h 2830"/>
                <a:gd name="T78" fmla="*/ 2276 w 2835"/>
                <a:gd name="T79" fmla="*/ 2181 h 2830"/>
                <a:gd name="T80" fmla="*/ 2703 w 2835"/>
                <a:gd name="T81" fmla="*/ 1819 h 2830"/>
                <a:gd name="T82" fmla="*/ 2823 w 2835"/>
                <a:gd name="T83" fmla="*/ 1547 h 2830"/>
                <a:gd name="T84" fmla="*/ 1624 w 2835"/>
                <a:gd name="T85" fmla="*/ 2783 h 2830"/>
                <a:gd name="T86" fmla="*/ 1624 w 2835"/>
                <a:gd name="T87" fmla="*/ 2412 h 2830"/>
                <a:gd name="T88" fmla="*/ 1011 w 2835"/>
                <a:gd name="T89" fmla="*/ 1286 h 2830"/>
                <a:gd name="T90" fmla="*/ 1381 w 2835"/>
                <a:gd name="T91" fmla="*/ 1344 h 2830"/>
                <a:gd name="T92" fmla="*/ 1411 w 2835"/>
                <a:gd name="T93" fmla="*/ 1400 h 2830"/>
                <a:gd name="T94" fmla="*/ 1459 w 2835"/>
                <a:gd name="T95" fmla="*/ 1360 h 2830"/>
                <a:gd name="T96" fmla="*/ 1368 w 2835"/>
                <a:gd name="T97" fmla="*/ 278 h 2830"/>
                <a:gd name="T98" fmla="*/ 1875 w 2835"/>
                <a:gd name="T99" fmla="*/ 1529 h 2830"/>
                <a:gd name="T100" fmla="*/ 1983 w 2835"/>
                <a:gd name="T101" fmla="*/ 1426 h 2830"/>
                <a:gd name="T102" fmla="*/ 1970 w 2835"/>
                <a:gd name="T103" fmla="*/ 81 h 2830"/>
                <a:gd name="T104" fmla="*/ 1845 w 2835"/>
                <a:gd name="T105" fmla="*/ 1 h 2830"/>
                <a:gd name="T106" fmla="*/ 907 w 2835"/>
                <a:gd name="T107" fmla="*/ 35 h 2830"/>
                <a:gd name="T108" fmla="*/ 847 w 2835"/>
                <a:gd name="T109" fmla="*/ 1379 h 2830"/>
                <a:gd name="T110" fmla="*/ 907 w 2835"/>
                <a:gd name="T111" fmla="*/ 1500 h 2830"/>
                <a:gd name="T112" fmla="*/ 948 w 2835"/>
                <a:gd name="T113" fmla="*/ 146 h 2830"/>
                <a:gd name="T114" fmla="*/ 1842 w 2835"/>
                <a:gd name="T115" fmla="*/ 101 h 2830"/>
                <a:gd name="T116" fmla="*/ 1889 w 2835"/>
                <a:gd name="T117" fmla="*/ 1390 h 2830"/>
                <a:gd name="T118" fmla="*/ 996 w 2835"/>
                <a:gd name="T119" fmla="*/ 1434 h 2830"/>
                <a:gd name="T120" fmla="*/ 1403 w 2835"/>
                <a:gd name="T121" fmla="*/ 41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35" h="2830">
                  <a:moveTo>
                    <a:pt x="544" y="2335"/>
                  </a:moveTo>
                  <a:lnTo>
                    <a:pt x="631" y="2335"/>
                  </a:lnTo>
                  <a:lnTo>
                    <a:pt x="631" y="2264"/>
                  </a:lnTo>
                  <a:lnTo>
                    <a:pt x="620" y="2251"/>
                  </a:lnTo>
                  <a:lnTo>
                    <a:pt x="620" y="2251"/>
                  </a:lnTo>
                  <a:lnTo>
                    <a:pt x="559" y="2181"/>
                  </a:lnTo>
                  <a:lnTo>
                    <a:pt x="420" y="2021"/>
                  </a:lnTo>
                  <a:lnTo>
                    <a:pt x="420" y="2021"/>
                  </a:lnTo>
                  <a:lnTo>
                    <a:pt x="266" y="1843"/>
                  </a:lnTo>
                  <a:lnTo>
                    <a:pt x="206" y="1771"/>
                  </a:lnTo>
                  <a:lnTo>
                    <a:pt x="166" y="1723"/>
                  </a:lnTo>
                  <a:lnTo>
                    <a:pt x="166" y="1723"/>
                  </a:lnTo>
                  <a:lnTo>
                    <a:pt x="155" y="1704"/>
                  </a:lnTo>
                  <a:lnTo>
                    <a:pt x="144" y="1683"/>
                  </a:lnTo>
                  <a:lnTo>
                    <a:pt x="134" y="1661"/>
                  </a:lnTo>
                  <a:lnTo>
                    <a:pt x="125" y="1637"/>
                  </a:lnTo>
                  <a:lnTo>
                    <a:pt x="117" y="1611"/>
                  </a:lnTo>
                  <a:lnTo>
                    <a:pt x="110" y="1585"/>
                  </a:lnTo>
                  <a:lnTo>
                    <a:pt x="105" y="1558"/>
                  </a:lnTo>
                  <a:lnTo>
                    <a:pt x="100" y="1534"/>
                  </a:lnTo>
                  <a:lnTo>
                    <a:pt x="100" y="1534"/>
                  </a:lnTo>
                  <a:lnTo>
                    <a:pt x="94" y="1486"/>
                  </a:lnTo>
                  <a:lnTo>
                    <a:pt x="90" y="1449"/>
                  </a:lnTo>
                  <a:lnTo>
                    <a:pt x="87" y="1414"/>
                  </a:lnTo>
                  <a:lnTo>
                    <a:pt x="87" y="715"/>
                  </a:lnTo>
                  <a:lnTo>
                    <a:pt x="87" y="715"/>
                  </a:lnTo>
                  <a:lnTo>
                    <a:pt x="99" y="720"/>
                  </a:lnTo>
                  <a:lnTo>
                    <a:pt x="110" y="727"/>
                  </a:lnTo>
                  <a:lnTo>
                    <a:pt x="124" y="739"/>
                  </a:lnTo>
                  <a:lnTo>
                    <a:pt x="135" y="751"/>
                  </a:lnTo>
                  <a:lnTo>
                    <a:pt x="135" y="751"/>
                  </a:lnTo>
                  <a:lnTo>
                    <a:pt x="149" y="767"/>
                  </a:lnTo>
                  <a:lnTo>
                    <a:pt x="159" y="782"/>
                  </a:lnTo>
                  <a:lnTo>
                    <a:pt x="159" y="782"/>
                  </a:lnTo>
                  <a:lnTo>
                    <a:pt x="166" y="792"/>
                  </a:lnTo>
                  <a:lnTo>
                    <a:pt x="324" y="1299"/>
                  </a:lnTo>
                  <a:lnTo>
                    <a:pt x="324" y="1299"/>
                  </a:lnTo>
                  <a:lnTo>
                    <a:pt x="324" y="1301"/>
                  </a:lnTo>
                  <a:lnTo>
                    <a:pt x="324" y="1301"/>
                  </a:lnTo>
                  <a:lnTo>
                    <a:pt x="316" y="1311"/>
                  </a:lnTo>
                  <a:lnTo>
                    <a:pt x="310" y="1321"/>
                  </a:lnTo>
                  <a:lnTo>
                    <a:pt x="304" y="1333"/>
                  </a:lnTo>
                  <a:lnTo>
                    <a:pt x="299" y="1345"/>
                  </a:lnTo>
                  <a:lnTo>
                    <a:pt x="299" y="1345"/>
                  </a:lnTo>
                  <a:lnTo>
                    <a:pt x="295" y="1363"/>
                  </a:lnTo>
                  <a:lnTo>
                    <a:pt x="290" y="1385"/>
                  </a:lnTo>
                  <a:lnTo>
                    <a:pt x="286" y="1411"/>
                  </a:lnTo>
                  <a:lnTo>
                    <a:pt x="285" y="1440"/>
                  </a:lnTo>
                  <a:lnTo>
                    <a:pt x="285" y="1440"/>
                  </a:lnTo>
                  <a:lnTo>
                    <a:pt x="285" y="1455"/>
                  </a:lnTo>
                  <a:lnTo>
                    <a:pt x="286" y="1471"/>
                  </a:lnTo>
                  <a:lnTo>
                    <a:pt x="290" y="1489"/>
                  </a:lnTo>
                  <a:lnTo>
                    <a:pt x="294" y="1505"/>
                  </a:lnTo>
                  <a:lnTo>
                    <a:pt x="300" y="1522"/>
                  </a:lnTo>
                  <a:lnTo>
                    <a:pt x="307" y="1539"/>
                  </a:lnTo>
                  <a:lnTo>
                    <a:pt x="317" y="1555"/>
                  </a:lnTo>
                  <a:lnTo>
                    <a:pt x="329" y="1570"/>
                  </a:lnTo>
                  <a:lnTo>
                    <a:pt x="329" y="1570"/>
                  </a:lnTo>
                  <a:lnTo>
                    <a:pt x="610" y="1897"/>
                  </a:lnTo>
                  <a:lnTo>
                    <a:pt x="642" y="1868"/>
                  </a:lnTo>
                  <a:lnTo>
                    <a:pt x="642" y="1868"/>
                  </a:lnTo>
                  <a:lnTo>
                    <a:pt x="362" y="1541"/>
                  </a:lnTo>
                  <a:lnTo>
                    <a:pt x="362" y="1541"/>
                  </a:lnTo>
                  <a:lnTo>
                    <a:pt x="354" y="1530"/>
                  </a:lnTo>
                  <a:lnTo>
                    <a:pt x="346" y="1517"/>
                  </a:lnTo>
                  <a:lnTo>
                    <a:pt x="340" y="1505"/>
                  </a:lnTo>
                  <a:lnTo>
                    <a:pt x="335" y="1492"/>
                  </a:lnTo>
                  <a:lnTo>
                    <a:pt x="332" y="1480"/>
                  </a:lnTo>
                  <a:lnTo>
                    <a:pt x="330" y="1466"/>
                  </a:lnTo>
                  <a:lnTo>
                    <a:pt x="329" y="1452"/>
                  </a:lnTo>
                  <a:lnTo>
                    <a:pt x="329" y="1440"/>
                  </a:lnTo>
                  <a:lnTo>
                    <a:pt x="329" y="1440"/>
                  </a:lnTo>
                  <a:lnTo>
                    <a:pt x="330" y="1415"/>
                  </a:lnTo>
                  <a:lnTo>
                    <a:pt x="332" y="1393"/>
                  </a:lnTo>
                  <a:lnTo>
                    <a:pt x="336" y="1373"/>
                  </a:lnTo>
                  <a:lnTo>
                    <a:pt x="341" y="1358"/>
                  </a:lnTo>
                  <a:lnTo>
                    <a:pt x="341" y="1358"/>
                  </a:lnTo>
                  <a:lnTo>
                    <a:pt x="345" y="1348"/>
                  </a:lnTo>
                  <a:lnTo>
                    <a:pt x="350" y="1339"/>
                  </a:lnTo>
                  <a:lnTo>
                    <a:pt x="355" y="1331"/>
                  </a:lnTo>
                  <a:lnTo>
                    <a:pt x="362" y="1324"/>
                  </a:lnTo>
                  <a:lnTo>
                    <a:pt x="371" y="1318"/>
                  </a:lnTo>
                  <a:lnTo>
                    <a:pt x="380" y="1313"/>
                  </a:lnTo>
                  <a:lnTo>
                    <a:pt x="389" y="1308"/>
                  </a:lnTo>
                  <a:lnTo>
                    <a:pt x="399" y="1304"/>
                  </a:lnTo>
                  <a:lnTo>
                    <a:pt x="399" y="1304"/>
                  </a:lnTo>
                  <a:lnTo>
                    <a:pt x="412" y="1299"/>
                  </a:lnTo>
                  <a:lnTo>
                    <a:pt x="412" y="1299"/>
                  </a:lnTo>
                  <a:lnTo>
                    <a:pt x="556" y="1454"/>
                  </a:lnTo>
                  <a:lnTo>
                    <a:pt x="633" y="1535"/>
                  </a:lnTo>
                  <a:lnTo>
                    <a:pt x="690" y="1592"/>
                  </a:lnTo>
                  <a:lnTo>
                    <a:pt x="697" y="1601"/>
                  </a:lnTo>
                  <a:lnTo>
                    <a:pt x="707" y="1603"/>
                  </a:lnTo>
                  <a:lnTo>
                    <a:pt x="707" y="1603"/>
                  </a:lnTo>
                  <a:lnTo>
                    <a:pt x="733" y="1612"/>
                  </a:lnTo>
                  <a:lnTo>
                    <a:pt x="757" y="1621"/>
                  </a:lnTo>
                  <a:lnTo>
                    <a:pt x="781" y="1631"/>
                  </a:lnTo>
                  <a:lnTo>
                    <a:pt x="803" y="1641"/>
                  </a:lnTo>
                  <a:lnTo>
                    <a:pt x="825" y="1652"/>
                  </a:lnTo>
                  <a:lnTo>
                    <a:pt x="845" y="1663"/>
                  </a:lnTo>
                  <a:lnTo>
                    <a:pt x="863" y="1676"/>
                  </a:lnTo>
                  <a:lnTo>
                    <a:pt x="882" y="1690"/>
                  </a:lnTo>
                  <a:lnTo>
                    <a:pt x="898" y="1703"/>
                  </a:lnTo>
                  <a:lnTo>
                    <a:pt x="915" y="1717"/>
                  </a:lnTo>
                  <a:lnTo>
                    <a:pt x="930" y="1732"/>
                  </a:lnTo>
                  <a:lnTo>
                    <a:pt x="945" y="1747"/>
                  </a:lnTo>
                  <a:lnTo>
                    <a:pt x="958" y="1763"/>
                  </a:lnTo>
                  <a:lnTo>
                    <a:pt x="971" y="1778"/>
                  </a:lnTo>
                  <a:lnTo>
                    <a:pt x="982" y="1796"/>
                  </a:lnTo>
                  <a:lnTo>
                    <a:pt x="993" y="1812"/>
                  </a:lnTo>
                  <a:lnTo>
                    <a:pt x="1003" y="1829"/>
                  </a:lnTo>
                  <a:lnTo>
                    <a:pt x="1012" y="1845"/>
                  </a:lnTo>
                  <a:lnTo>
                    <a:pt x="1021" y="1863"/>
                  </a:lnTo>
                  <a:lnTo>
                    <a:pt x="1028" y="1882"/>
                  </a:lnTo>
                  <a:lnTo>
                    <a:pt x="1042" y="1918"/>
                  </a:lnTo>
                  <a:lnTo>
                    <a:pt x="1053" y="1954"/>
                  </a:lnTo>
                  <a:lnTo>
                    <a:pt x="1061" y="1990"/>
                  </a:lnTo>
                  <a:lnTo>
                    <a:pt x="1067" y="2026"/>
                  </a:lnTo>
                  <a:lnTo>
                    <a:pt x="1070" y="2064"/>
                  </a:lnTo>
                  <a:lnTo>
                    <a:pt x="1071" y="2099"/>
                  </a:lnTo>
                  <a:lnTo>
                    <a:pt x="1071" y="2335"/>
                  </a:lnTo>
                  <a:lnTo>
                    <a:pt x="1158" y="2335"/>
                  </a:lnTo>
                  <a:lnTo>
                    <a:pt x="1158" y="2099"/>
                  </a:lnTo>
                  <a:lnTo>
                    <a:pt x="1158" y="2099"/>
                  </a:lnTo>
                  <a:lnTo>
                    <a:pt x="1157" y="2059"/>
                  </a:lnTo>
                  <a:lnTo>
                    <a:pt x="1153" y="2018"/>
                  </a:lnTo>
                  <a:lnTo>
                    <a:pt x="1147" y="1977"/>
                  </a:lnTo>
                  <a:lnTo>
                    <a:pt x="1138" y="1934"/>
                  </a:lnTo>
                  <a:lnTo>
                    <a:pt x="1132" y="1913"/>
                  </a:lnTo>
                  <a:lnTo>
                    <a:pt x="1126" y="1892"/>
                  </a:lnTo>
                  <a:lnTo>
                    <a:pt x="1118" y="1872"/>
                  </a:lnTo>
                  <a:lnTo>
                    <a:pt x="1110" y="1850"/>
                  </a:lnTo>
                  <a:lnTo>
                    <a:pt x="1101" y="1829"/>
                  </a:lnTo>
                  <a:lnTo>
                    <a:pt x="1091" y="1809"/>
                  </a:lnTo>
                  <a:lnTo>
                    <a:pt x="1081" y="1789"/>
                  </a:lnTo>
                  <a:lnTo>
                    <a:pt x="1068" y="1769"/>
                  </a:lnTo>
                  <a:lnTo>
                    <a:pt x="1056" y="1749"/>
                  </a:lnTo>
                  <a:lnTo>
                    <a:pt x="1042" y="1731"/>
                  </a:lnTo>
                  <a:lnTo>
                    <a:pt x="1028" y="1711"/>
                  </a:lnTo>
                  <a:lnTo>
                    <a:pt x="1012" y="1693"/>
                  </a:lnTo>
                  <a:lnTo>
                    <a:pt x="996" y="1675"/>
                  </a:lnTo>
                  <a:lnTo>
                    <a:pt x="978" y="1658"/>
                  </a:lnTo>
                  <a:lnTo>
                    <a:pt x="960" y="1641"/>
                  </a:lnTo>
                  <a:lnTo>
                    <a:pt x="940" y="1625"/>
                  </a:lnTo>
                  <a:lnTo>
                    <a:pt x="920" y="1610"/>
                  </a:lnTo>
                  <a:lnTo>
                    <a:pt x="897" y="1595"/>
                  </a:lnTo>
                  <a:lnTo>
                    <a:pt x="875" y="1581"/>
                  </a:lnTo>
                  <a:lnTo>
                    <a:pt x="851" y="1567"/>
                  </a:lnTo>
                  <a:lnTo>
                    <a:pt x="826" y="1555"/>
                  </a:lnTo>
                  <a:lnTo>
                    <a:pt x="800" y="1544"/>
                  </a:lnTo>
                  <a:lnTo>
                    <a:pt x="772" y="1534"/>
                  </a:lnTo>
                  <a:lnTo>
                    <a:pt x="743" y="1524"/>
                  </a:lnTo>
                  <a:lnTo>
                    <a:pt x="743" y="1524"/>
                  </a:lnTo>
                  <a:lnTo>
                    <a:pt x="671" y="1449"/>
                  </a:lnTo>
                  <a:lnTo>
                    <a:pt x="578" y="1350"/>
                  </a:lnTo>
                  <a:lnTo>
                    <a:pt x="495" y="1259"/>
                  </a:lnTo>
                  <a:lnTo>
                    <a:pt x="446" y="1209"/>
                  </a:lnTo>
                  <a:lnTo>
                    <a:pt x="430" y="1193"/>
                  </a:lnTo>
                  <a:lnTo>
                    <a:pt x="407" y="1197"/>
                  </a:lnTo>
                  <a:lnTo>
                    <a:pt x="407" y="1197"/>
                  </a:lnTo>
                  <a:lnTo>
                    <a:pt x="396" y="1199"/>
                  </a:lnTo>
                  <a:lnTo>
                    <a:pt x="384" y="1202"/>
                  </a:lnTo>
                  <a:lnTo>
                    <a:pt x="246" y="757"/>
                  </a:lnTo>
                  <a:lnTo>
                    <a:pt x="244" y="754"/>
                  </a:lnTo>
                  <a:lnTo>
                    <a:pt x="244" y="754"/>
                  </a:lnTo>
                  <a:lnTo>
                    <a:pt x="231" y="735"/>
                  </a:lnTo>
                  <a:lnTo>
                    <a:pt x="219" y="715"/>
                  </a:lnTo>
                  <a:lnTo>
                    <a:pt x="200" y="694"/>
                  </a:lnTo>
                  <a:lnTo>
                    <a:pt x="200" y="694"/>
                  </a:lnTo>
                  <a:lnTo>
                    <a:pt x="190" y="683"/>
                  </a:lnTo>
                  <a:lnTo>
                    <a:pt x="177" y="671"/>
                  </a:lnTo>
                  <a:lnTo>
                    <a:pt x="165" y="660"/>
                  </a:lnTo>
                  <a:lnTo>
                    <a:pt x="151" y="650"/>
                  </a:lnTo>
                  <a:lnTo>
                    <a:pt x="135" y="640"/>
                  </a:lnTo>
                  <a:lnTo>
                    <a:pt x="117" y="634"/>
                  </a:lnTo>
                  <a:lnTo>
                    <a:pt x="99" y="629"/>
                  </a:lnTo>
                  <a:lnTo>
                    <a:pt x="89" y="628"/>
                  </a:lnTo>
                  <a:lnTo>
                    <a:pt x="77" y="626"/>
                  </a:lnTo>
                  <a:lnTo>
                    <a:pt x="77" y="626"/>
                  </a:lnTo>
                  <a:lnTo>
                    <a:pt x="64" y="628"/>
                  </a:lnTo>
                  <a:lnTo>
                    <a:pt x="50" y="630"/>
                  </a:lnTo>
                  <a:lnTo>
                    <a:pt x="36" y="634"/>
                  </a:lnTo>
                  <a:lnTo>
                    <a:pt x="24" y="640"/>
                  </a:lnTo>
                  <a:lnTo>
                    <a:pt x="0" y="653"/>
                  </a:lnTo>
                  <a:lnTo>
                    <a:pt x="0" y="679"/>
                  </a:lnTo>
                  <a:lnTo>
                    <a:pt x="0" y="1415"/>
                  </a:lnTo>
                  <a:lnTo>
                    <a:pt x="0" y="1415"/>
                  </a:lnTo>
                  <a:lnTo>
                    <a:pt x="2" y="1455"/>
                  </a:lnTo>
                  <a:lnTo>
                    <a:pt x="6" y="1496"/>
                  </a:lnTo>
                  <a:lnTo>
                    <a:pt x="14" y="1547"/>
                  </a:lnTo>
                  <a:lnTo>
                    <a:pt x="19" y="1576"/>
                  </a:lnTo>
                  <a:lnTo>
                    <a:pt x="25" y="1605"/>
                  </a:lnTo>
                  <a:lnTo>
                    <a:pt x="32" y="1635"/>
                  </a:lnTo>
                  <a:lnTo>
                    <a:pt x="42" y="1665"/>
                  </a:lnTo>
                  <a:lnTo>
                    <a:pt x="54" y="1693"/>
                  </a:lnTo>
                  <a:lnTo>
                    <a:pt x="66" y="1722"/>
                  </a:lnTo>
                  <a:lnTo>
                    <a:pt x="80" y="1749"/>
                  </a:lnTo>
                  <a:lnTo>
                    <a:pt x="97" y="1774"/>
                  </a:lnTo>
                  <a:lnTo>
                    <a:pt x="97" y="1774"/>
                  </a:lnTo>
                  <a:lnTo>
                    <a:pt x="134" y="1819"/>
                  </a:lnTo>
                  <a:lnTo>
                    <a:pt x="186" y="1884"/>
                  </a:lnTo>
                  <a:lnTo>
                    <a:pt x="322" y="2043"/>
                  </a:lnTo>
                  <a:lnTo>
                    <a:pt x="457" y="2197"/>
                  </a:lnTo>
                  <a:lnTo>
                    <a:pt x="544" y="2296"/>
                  </a:lnTo>
                  <a:lnTo>
                    <a:pt x="544" y="2335"/>
                  </a:lnTo>
                  <a:close/>
                  <a:moveTo>
                    <a:pt x="245" y="2412"/>
                  </a:moveTo>
                  <a:lnTo>
                    <a:pt x="245" y="2726"/>
                  </a:lnTo>
                  <a:lnTo>
                    <a:pt x="1234" y="2830"/>
                  </a:lnTo>
                  <a:lnTo>
                    <a:pt x="1234" y="2830"/>
                  </a:lnTo>
                  <a:lnTo>
                    <a:pt x="1247" y="2829"/>
                  </a:lnTo>
                  <a:lnTo>
                    <a:pt x="1258" y="2825"/>
                  </a:lnTo>
                  <a:lnTo>
                    <a:pt x="1268" y="2820"/>
                  </a:lnTo>
                  <a:lnTo>
                    <a:pt x="1277" y="2813"/>
                  </a:lnTo>
                  <a:lnTo>
                    <a:pt x="1283" y="2804"/>
                  </a:lnTo>
                  <a:lnTo>
                    <a:pt x="1289" y="2794"/>
                  </a:lnTo>
                  <a:lnTo>
                    <a:pt x="1292" y="2783"/>
                  </a:lnTo>
                  <a:lnTo>
                    <a:pt x="1293" y="2771"/>
                  </a:lnTo>
                  <a:lnTo>
                    <a:pt x="1293" y="2412"/>
                  </a:lnTo>
                  <a:lnTo>
                    <a:pt x="245" y="2412"/>
                  </a:lnTo>
                  <a:close/>
                  <a:moveTo>
                    <a:pt x="2813" y="640"/>
                  </a:moveTo>
                  <a:lnTo>
                    <a:pt x="2813" y="640"/>
                  </a:lnTo>
                  <a:lnTo>
                    <a:pt x="2799" y="634"/>
                  </a:lnTo>
                  <a:lnTo>
                    <a:pt x="2785" y="630"/>
                  </a:lnTo>
                  <a:lnTo>
                    <a:pt x="2771" y="628"/>
                  </a:lnTo>
                  <a:lnTo>
                    <a:pt x="2759" y="626"/>
                  </a:lnTo>
                  <a:lnTo>
                    <a:pt x="2759" y="626"/>
                  </a:lnTo>
                  <a:lnTo>
                    <a:pt x="2748" y="628"/>
                  </a:lnTo>
                  <a:lnTo>
                    <a:pt x="2738" y="629"/>
                  </a:lnTo>
                  <a:lnTo>
                    <a:pt x="2719" y="634"/>
                  </a:lnTo>
                  <a:lnTo>
                    <a:pt x="2701" y="640"/>
                  </a:lnTo>
                  <a:lnTo>
                    <a:pt x="2685" y="650"/>
                  </a:lnTo>
                  <a:lnTo>
                    <a:pt x="2671" y="660"/>
                  </a:lnTo>
                  <a:lnTo>
                    <a:pt x="2658" y="671"/>
                  </a:lnTo>
                  <a:lnTo>
                    <a:pt x="2646" y="683"/>
                  </a:lnTo>
                  <a:lnTo>
                    <a:pt x="2635" y="694"/>
                  </a:lnTo>
                  <a:lnTo>
                    <a:pt x="2635" y="694"/>
                  </a:lnTo>
                  <a:lnTo>
                    <a:pt x="2618" y="716"/>
                  </a:lnTo>
                  <a:lnTo>
                    <a:pt x="2604" y="735"/>
                  </a:lnTo>
                  <a:lnTo>
                    <a:pt x="2593" y="754"/>
                  </a:lnTo>
                  <a:lnTo>
                    <a:pt x="2590" y="757"/>
                  </a:lnTo>
                  <a:lnTo>
                    <a:pt x="2451" y="1202"/>
                  </a:lnTo>
                  <a:lnTo>
                    <a:pt x="2451" y="1202"/>
                  </a:lnTo>
                  <a:lnTo>
                    <a:pt x="2440" y="1199"/>
                  </a:lnTo>
                  <a:lnTo>
                    <a:pt x="2428" y="1197"/>
                  </a:lnTo>
                  <a:lnTo>
                    <a:pt x="2406" y="1193"/>
                  </a:lnTo>
                  <a:lnTo>
                    <a:pt x="2390" y="1209"/>
                  </a:lnTo>
                  <a:lnTo>
                    <a:pt x="2390" y="1209"/>
                  </a:lnTo>
                  <a:lnTo>
                    <a:pt x="2341" y="1260"/>
                  </a:lnTo>
                  <a:lnTo>
                    <a:pt x="2257" y="1350"/>
                  </a:lnTo>
                  <a:lnTo>
                    <a:pt x="2164" y="1449"/>
                  </a:lnTo>
                  <a:lnTo>
                    <a:pt x="2093" y="1524"/>
                  </a:lnTo>
                  <a:lnTo>
                    <a:pt x="2093" y="1524"/>
                  </a:lnTo>
                  <a:lnTo>
                    <a:pt x="2064" y="1534"/>
                  </a:lnTo>
                  <a:lnTo>
                    <a:pt x="2037" y="1544"/>
                  </a:lnTo>
                  <a:lnTo>
                    <a:pt x="2010" y="1555"/>
                  </a:lnTo>
                  <a:lnTo>
                    <a:pt x="1985" y="1567"/>
                  </a:lnTo>
                  <a:lnTo>
                    <a:pt x="1962" y="1581"/>
                  </a:lnTo>
                  <a:lnTo>
                    <a:pt x="1938" y="1595"/>
                  </a:lnTo>
                  <a:lnTo>
                    <a:pt x="1917" y="1610"/>
                  </a:lnTo>
                  <a:lnTo>
                    <a:pt x="1895" y="1625"/>
                  </a:lnTo>
                  <a:lnTo>
                    <a:pt x="1877" y="1641"/>
                  </a:lnTo>
                  <a:lnTo>
                    <a:pt x="1858" y="1658"/>
                  </a:lnTo>
                  <a:lnTo>
                    <a:pt x="1840" y="1675"/>
                  </a:lnTo>
                  <a:lnTo>
                    <a:pt x="1823" y="1693"/>
                  </a:lnTo>
                  <a:lnTo>
                    <a:pt x="1808" y="1711"/>
                  </a:lnTo>
                  <a:lnTo>
                    <a:pt x="1793" y="1731"/>
                  </a:lnTo>
                  <a:lnTo>
                    <a:pt x="1780" y="1749"/>
                  </a:lnTo>
                  <a:lnTo>
                    <a:pt x="1767" y="1769"/>
                  </a:lnTo>
                  <a:lnTo>
                    <a:pt x="1755" y="1789"/>
                  </a:lnTo>
                  <a:lnTo>
                    <a:pt x="1744" y="1809"/>
                  </a:lnTo>
                  <a:lnTo>
                    <a:pt x="1734" y="1829"/>
                  </a:lnTo>
                  <a:lnTo>
                    <a:pt x="1725" y="1850"/>
                  </a:lnTo>
                  <a:lnTo>
                    <a:pt x="1718" y="1872"/>
                  </a:lnTo>
                  <a:lnTo>
                    <a:pt x="1710" y="1892"/>
                  </a:lnTo>
                  <a:lnTo>
                    <a:pt x="1703" y="1913"/>
                  </a:lnTo>
                  <a:lnTo>
                    <a:pt x="1698" y="1934"/>
                  </a:lnTo>
                  <a:lnTo>
                    <a:pt x="1688" y="1977"/>
                  </a:lnTo>
                  <a:lnTo>
                    <a:pt x="1682" y="2018"/>
                  </a:lnTo>
                  <a:lnTo>
                    <a:pt x="1678" y="2059"/>
                  </a:lnTo>
                  <a:lnTo>
                    <a:pt x="1678" y="2099"/>
                  </a:lnTo>
                  <a:lnTo>
                    <a:pt x="1678" y="2335"/>
                  </a:lnTo>
                  <a:lnTo>
                    <a:pt x="1764" y="2335"/>
                  </a:lnTo>
                  <a:lnTo>
                    <a:pt x="1764" y="2099"/>
                  </a:lnTo>
                  <a:lnTo>
                    <a:pt x="1764" y="2099"/>
                  </a:lnTo>
                  <a:lnTo>
                    <a:pt x="1765" y="2064"/>
                  </a:lnTo>
                  <a:lnTo>
                    <a:pt x="1769" y="2026"/>
                  </a:lnTo>
                  <a:lnTo>
                    <a:pt x="1775" y="1990"/>
                  </a:lnTo>
                  <a:lnTo>
                    <a:pt x="1783" y="1954"/>
                  </a:lnTo>
                  <a:lnTo>
                    <a:pt x="1794" y="1917"/>
                  </a:lnTo>
                  <a:lnTo>
                    <a:pt x="1807" y="1882"/>
                  </a:lnTo>
                  <a:lnTo>
                    <a:pt x="1814" y="1863"/>
                  </a:lnTo>
                  <a:lnTo>
                    <a:pt x="1823" y="1845"/>
                  </a:lnTo>
                  <a:lnTo>
                    <a:pt x="1833" y="1829"/>
                  </a:lnTo>
                  <a:lnTo>
                    <a:pt x="1843" y="1812"/>
                  </a:lnTo>
                  <a:lnTo>
                    <a:pt x="1854" y="1796"/>
                  </a:lnTo>
                  <a:lnTo>
                    <a:pt x="1865" y="1778"/>
                  </a:lnTo>
                  <a:lnTo>
                    <a:pt x="1878" y="1763"/>
                  </a:lnTo>
                  <a:lnTo>
                    <a:pt x="1892" y="1747"/>
                  </a:lnTo>
                  <a:lnTo>
                    <a:pt x="1905" y="1732"/>
                  </a:lnTo>
                  <a:lnTo>
                    <a:pt x="1920" y="1717"/>
                  </a:lnTo>
                  <a:lnTo>
                    <a:pt x="1937" y="1703"/>
                  </a:lnTo>
                  <a:lnTo>
                    <a:pt x="1954" y="1690"/>
                  </a:lnTo>
                  <a:lnTo>
                    <a:pt x="1973" y="1676"/>
                  </a:lnTo>
                  <a:lnTo>
                    <a:pt x="1992" y="1663"/>
                  </a:lnTo>
                  <a:lnTo>
                    <a:pt x="2012" y="1652"/>
                  </a:lnTo>
                  <a:lnTo>
                    <a:pt x="2033" y="1641"/>
                  </a:lnTo>
                  <a:lnTo>
                    <a:pt x="2055" y="1631"/>
                  </a:lnTo>
                  <a:lnTo>
                    <a:pt x="2078" y="1621"/>
                  </a:lnTo>
                  <a:lnTo>
                    <a:pt x="2103" y="1612"/>
                  </a:lnTo>
                  <a:lnTo>
                    <a:pt x="2128" y="1603"/>
                  </a:lnTo>
                  <a:lnTo>
                    <a:pt x="2139" y="1601"/>
                  </a:lnTo>
                  <a:lnTo>
                    <a:pt x="2147" y="1592"/>
                  </a:lnTo>
                  <a:lnTo>
                    <a:pt x="2147" y="1592"/>
                  </a:lnTo>
                  <a:lnTo>
                    <a:pt x="2203" y="1535"/>
                  </a:lnTo>
                  <a:lnTo>
                    <a:pt x="2279" y="1454"/>
                  </a:lnTo>
                  <a:lnTo>
                    <a:pt x="2424" y="1299"/>
                  </a:lnTo>
                  <a:lnTo>
                    <a:pt x="2424" y="1299"/>
                  </a:lnTo>
                  <a:lnTo>
                    <a:pt x="2438" y="1304"/>
                  </a:lnTo>
                  <a:lnTo>
                    <a:pt x="2438" y="1304"/>
                  </a:lnTo>
                  <a:lnTo>
                    <a:pt x="2448" y="1308"/>
                  </a:lnTo>
                  <a:lnTo>
                    <a:pt x="2456" y="1313"/>
                  </a:lnTo>
                  <a:lnTo>
                    <a:pt x="2465" y="1318"/>
                  </a:lnTo>
                  <a:lnTo>
                    <a:pt x="2474" y="1324"/>
                  </a:lnTo>
                  <a:lnTo>
                    <a:pt x="2480" y="1331"/>
                  </a:lnTo>
                  <a:lnTo>
                    <a:pt x="2486" y="1339"/>
                  </a:lnTo>
                  <a:lnTo>
                    <a:pt x="2491" y="1348"/>
                  </a:lnTo>
                  <a:lnTo>
                    <a:pt x="2495" y="1358"/>
                  </a:lnTo>
                  <a:lnTo>
                    <a:pt x="2495" y="1358"/>
                  </a:lnTo>
                  <a:lnTo>
                    <a:pt x="2499" y="1373"/>
                  </a:lnTo>
                  <a:lnTo>
                    <a:pt x="2504" y="1393"/>
                  </a:lnTo>
                  <a:lnTo>
                    <a:pt x="2506" y="1415"/>
                  </a:lnTo>
                  <a:lnTo>
                    <a:pt x="2508" y="1439"/>
                  </a:lnTo>
                  <a:lnTo>
                    <a:pt x="2508" y="1439"/>
                  </a:lnTo>
                  <a:lnTo>
                    <a:pt x="2508" y="1452"/>
                  </a:lnTo>
                  <a:lnTo>
                    <a:pt x="2506" y="1466"/>
                  </a:lnTo>
                  <a:lnTo>
                    <a:pt x="2504" y="1480"/>
                  </a:lnTo>
                  <a:lnTo>
                    <a:pt x="2500" y="1492"/>
                  </a:lnTo>
                  <a:lnTo>
                    <a:pt x="2496" y="1505"/>
                  </a:lnTo>
                  <a:lnTo>
                    <a:pt x="2490" y="1517"/>
                  </a:lnTo>
                  <a:lnTo>
                    <a:pt x="2483" y="1530"/>
                  </a:lnTo>
                  <a:lnTo>
                    <a:pt x="2474" y="1541"/>
                  </a:lnTo>
                  <a:lnTo>
                    <a:pt x="2474" y="1541"/>
                  </a:lnTo>
                  <a:lnTo>
                    <a:pt x="2194" y="1868"/>
                  </a:lnTo>
                  <a:lnTo>
                    <a:pt x="2227" y="1897"/>
                  </a:lnTo>
                  <a:lnTo>
                    <a:pt x="2227" y="1897"/>
                  </a:lnTo>
                  <a:lnTo>
                    <a:pt x="2506" y="1570"/>
                  </a:lnTo>
                  <a:lnTo>
                    <a:pt x="2506" y="1570"/>
                  </a:lnTo>
                  <a:lnTo>
                    <a:pt x="2519" y="1555"/>
                  </a:lnTo>
                  <a:lnTo>
                    <a:pt x="2529" y="1539"/>
                  </a:lnTo>
                  <a:lnTo>
                    <a:pt x="2536" y="1522"/>
                  </a:lnTo>
                  <a:lnTo>
                    <a:pt x="2541" y="1505"/>
                  </a:lnTo>
                  <a:lnTo>
                    <a:pt x="2546" y="1489"/>
                  </a:lnTo>
                  <a:lnTo>
                    <a:pt x="2549" y="1471"/>
                  </a:lnTo>
                  <a:lnTo>
                    <a:pt x="2550" y="1455"/>
                  </a:lnTo>
                  <a:lnTo>
                    <a:pt x="2551" y="1439"/>
                  </a:lnTo>
                  <a:lnTo>
                    <a:pt x="2551" y="1439"/>
                  </a:lnTo>
                  <a:lnTo>
                    <a:pt x="2550" y="1411"/>
                  </a:lnTo>
                  <a:lnTo>
                    <a:pt x="2546" y="1385"/>
                  </a:lnTo>
                  <a:lnTo>
                    <a:pt x="2541" y="1363"/>
                  </a:lnTo>
                  <a:lnTo>
                    <a:pt x="2536" y="1345"/>
                  </a:lnTo>
                  <a:lnTo>
                    <a:pt x="2536" y="1345"/>
                  </a:lnTo>
                  <a:lnTo>
                    <a:pt x="2531" y="1333"/>
                  </a:lnTo>
                  <a:lnTo>
                    <a:pt x="2526" y="1321"/>
                  </a:lnTo>
                  <a:lnTo>
                    <a:pt x="2519" y="1311"/>
                  </a:lnTo>
                  <a:lnTo>
                    <a:pt x="2511" y="1301"/>
                  </a:lnTo>
                  <a:lnTo>
                    <a:pt x="2511" y="1301"/>
                  </a:lnTo>
                  <a:lnTo>
                    <a:pt x="2513" y="1299"/>
                  </a:lnTo>
                  <a:lnTo>
                    <a:pt x="2670" y="792"/>
                  </a:lnTo>
                  <a:lnTo>
                    <a:pt x="2670" y="792"/>
                  </a:lnTo>
                  <a:lnTo>
                    <a:pt x="2676" y="782"/>
                  </a:lnTo>
                  <a:lnTo>
                    <a:pt x="2676" y="782"/>
                  </a:lnTo>
                  <a:lnTo>
                    <a:pt x="2684" y="772"/>
                  </a:lnTo>
                  <a:lnTo>
                    <a:pt x="2694" y="760"/>
                  </a:lnTo>
                  <a:lnTo>
                    <a:pt x="2705" y="747"/>
                  </a:lnTo>
                  <a:lnTo>
                    <a:pt x="2716" y="735"/>
                  </a:lnTo>
                  <a:lnTo>
                    <a:pt x="2716" y="735"/>
                  </a:lnTo>
                  <a:lnTo>
                    <a:pt x="2725" y="727"/>
                  </a:lnTo>
                  <a:lnTo>
                    <a:pt x="2734" y="722"/>
                  </a:lnTo>
                  <a:lnTo>
                    <a:pt x="2741" y="717"/>
                  </a:lnTo>
                  <a:lnTo>
                    <a:pt x="2749" y="715"/>
                  </a:lnTo>
                  <a:lnTo>
                    <a:pt x="2749" y="1415"/>
                  </a:lnTo>
                  <a:lnTo>
                    <a:pt x="2749" y="1415"/>
                  </a:lnTo>
                  <a:lnTo>
                    <a:pt x="2746" y="1449"/>
                  </a:lnTo>
                  <a:lnTo>
                    <a:pt x="2743" y="1486"/>
                  </a:lnTo>
                  <a:lnTo>
                    <a:pt x="2736" y="1534"/>
                  </a:lnTo>
                  <a:lnTo>
                    <a:pt x="2736" y="1534"/>
                  </a:lnTo>
                  <a:lnTo>
                    <a:pt x="2731" y="1558"/>
                  </a:lnTo>
                  <a:lnTo>
                    <a:pt x="2726" y="1585"/>
                  </a:lnTo>
                  <a:lnTo>
                    <a:pt x="2719" y="1611"/>
                  </a:lnTo>
                  <a:lnTo>
                    <a:pt x="2711" y="1637"/>
                  </a:lnTo>
                  <a:lnTo>
                    <a:pt x="2703" y="1661"/>
                  </a:lnTo>
                  <a:lnTo>
                    <a:pt x="2693" y="1685"/>
                  </a:lnTo>
                  <a:lnTo>
                    <a:pt x="2681" y="1704"/>
                  </a:lnTo>
                  <a:lnTo>
                    <a:pt x="2669" y="1723"/>
                  </a:lnTo>
                  <a:lnTo>
                    <a:pt x="2669" y="1723"/>
                  </a:lnTo>
                  <a:lnTo>
                    <a:pt x="2630" y="1771"/>
                  </a:lnTo>
                  <a:lnTo>
                    <a:pt x="2570" y="1843"/>
                  </a:lnTo>
                  <a:lnTo>
                    <a:pt x="2416" y="2021"/>
                  </a:lnTo>
                  <a:lnTo>
                    <a:pt x="2416" y="2021"/>
                  </a:lnTo>
                  <a:lnTo>
                    <a:pt x="2276" y="2181"/>
                  </a:lnTo>
                  <a:lnTo>
                    <a:pt x="2215" y="2251"/>
                  </a:lnTo>
                  <a:lnTo>
                    <a:pt x="2205" y="2264"/>
                  </a:lnTo>
                  <a:lnTo>
                    <a:pt x="2205" y="2335"/>
                  </a:lnTo>
                  <a:lnTo>
                    <a:pt x="2291" y="2335"/>
                  </a:lnTo>
                  <a:lnTo>
                    <a:pt x="2291" y="2296"/>
                  </a:lnTo>
                  <a:lnTo>
                    <a:pt x="2291" y="2296"/>
                  </a:lnTo>
                  <a:lnTo>
                    <a:pt x="2379" y="2197"/>
                  </a:lnTo>
                  <a:lnTo>
                    <a:pt x="2514" y="2043"/>
                  </a:lnTo>
                  <a:lnTo>
                    <a:pt x="2649" y="1884"/>
                  </a:lnTo>
                  <a:lnTo>
                    <a:pt x="2703" y="1819"/>
                  </a:lnTo>
                  <a:lnTo>
                    <a:pt x="2739" y="1774"/>
                  </a:lnTo>
                  <a:lnTo>
                    <a:pt x="2739" y="1774"/>
                  </a:lnTo>
                  <a:lnTo>
                    <a:pt x="2755" y="1749"/>
                  </a:lnTo>
                  <a:lnTo>
                    <a:pt x="2770" y="1722"/>
                  </a:lnTo>
                  <a:lnTo>
                    <a:pt x="2783" y="1693"/>
                  </a:lnTo>
                  <a:lnTo>
                    <a:pt x="2794" y="1665"/>
                  </a:lnTo>
                  <a:lnTo>
                    <a:pt x="2803" y="1635"/>
                  </a:lnTo>
                  <a:lnTo>
                    <a:pt x="2810" y="1605"/>
                  </a:lnTo>
                  <a:lnTo>
                    <a:pt x="2818" y="1576"/>
                  </a:lnTo>
                  <a:lnTo>
                    <a:pt x="2823" y="1547"/>
                  </a:lnTo>
                  <a:lnTo>
                    <a:pt x="2829" y="1496"/>
                  </a:lnTo>
                  <a:lnTo>
                    <a:pt x="2833" y="1455"/>
                  </a:lnTo>
                  <a:lnTo>
                    <a:pt x="2835" y="1416"/>
                  </a:lnTo>
                  <a:lnTo>
                    <a:pt x="2835" y="1416"/>
                  </a:lnTo>
                  <a:lnTo>
                    <a:pt x="2835" y="679"/>
                  </a:lnTo>
                  <a:lnTo>
                    <a:pt x="2835" y="653"/>
                  </a:lnTo>
                  <a:lnTo>
                    <a:pt x="2813" y="640"/>
                  </a:lnTo>
                  <a:close/>
                  <a:moveTo>
                    <a:pt x="1623" y="2771"/>
                  </a:moveTo>
                  <a:lnTo>
                    <a:pt x="1623" y="2771"/>
                  </a:lnTo>
                  <a:lnTo>
                    <a:pt x="1624" y="2783"/>
                  </a:lnTo>
                  <a:lnTo>
                    <a:pt x="1628" y="2794"/>
                  </a:lnTo>
                  <a:lnTo>
                    <a:pt x="1634" y="2804"/>
                  </a:lnTo>
                  <a:lnTo>
                    <a:pt x="1641" y="2813"/>
                  </a:lnTo>
                  <a:lnTo>
                    <a:pt x="1649" y="2820"/>
                  </a:lnTo>
                  <a:lnTo>
                    <a:pt x="1659" y="2825"/>
                  </a:lnTo>
                  <a:lnTo>
                    <a:pt x="1671" y="2829"/>
                  </a:lnTo>
                  <a:lnTo>
                    <a:pt x="1683" y="2830"/>
                  </a:lnTo>
                  <a:lnTo>
                    <a:pt x="2673" y="2726"/>
                  </a:lnTo>
                  <a:lnTo>
                    <a:pt x="2673" y="2412"/>
                  </a:lnTo>
                  <a:lnTo>
                    <a:pt x="1624" y="2412"/>
                  </a:lnTo>
                  <a:lnTo>
                    <a:pt x="1623" y="2771"/>
                  </a:lnTo>
                  <a:close/>
                  <a:moveTo>
                    <a:pt x="1827" y="183"/>
                  </a:moveTo>
                  <a:lnTo>
                    <a:pt x="1777" y="183"/>
                  </a:lnTo>
                  <a:lnTo>
                    <a:pt x="1777" y="1237"/>
                  </a:lnTo>
                  <a:lnTo>
                    <a:pt x="1061" y="1237"/>
                  </a:lnTo>
                  <a:lnTo>
                    <a:pt x="1061" y="233"/>
                  </a:lnTo>
                  <a:lnTo>
                    <a:pt x="1705" y="233"/>
                  </a:lnTo>
                  <a:lnTo>
                    <a:pt x="1705" y="183"/>
                  </a:lnTo>
                  <a:lnTo>
                    <a:pt x="1011" y="183"/>
                  </a:lnTo>
                  <a:lnTo>
                    <a:pt x="1011" y="1286"/>
                  </a:lnTo>
                  <a:lnTo>
                    <a:pt x="1827" y="1286"/>
                  </a:lnTo>
                  <a:lnTo>
                    <a:pt x="1827" y="183"/>
                  </a:lnTo>
                  <a:close/>
                  <a:moveTo>
                    <a:pt x="1418" y="1319"/>
                  </a:moveTo>
                  <a:lnTo>
                    <a:pt x="1418" y="1319"/>
                  </a:lnTo>
                  <a:lnTo>
                    <a:pt x="1411" y="1320"/>
                  </a:lnTo>
                  <a:lnTo>
                    <a:pt x="1403" y="1323"/>
                  </a:lnTo>
                  <a:lnTo>
                    <a:pt x="1396" y="1326"/>
                  </a:lnTo>
                  <a:lnTo>
                    <a:pt x="1389" y="1331"/>
                  </a:lnTo>
                  <a:lnTo>
                    <a:pt x="1384" y="1336"/>
                  </a:lnTo>
                  <a:lnTo>
                    <a:pt x="1381" y="1344"/>
                  </a:lnTo>
                  <a:lnTo>
                    <a:pt x="1378" y="1351"/>
                  </a:lnTo>
                  <a:lnTo>
                    <a:pt x="1378" y="1360"/>
                  </a:lnTo>
                  <a:lnTo>
                    <a:pt x="1378" y="1360"/>
                  </a:lnTo>
                  <a:lnTo>
                    <a:pt x="1378" y="1368"/>
                  </a:lnTo>
                  <a:lnTo>
                    <a:pt x="1381" y="1375"/>
                  </a:lnTo>
                  <a:lnTo>
                    <a:pt x="1384" y="1383"/>
                  </a:lnTo>
                  <a:lnTo>
                    <a:pt x="1389" y="1389"/>
                  </a:lnTo>
                  <a:lnTo>
                    <a:pt x="1396" y="1394"/>
                  </a:lnTo>
                  <a:lnTo>
                    <a:pt x="1403" y="1398"/>
                  </a:lnTo>
                  <a:lnTo>
                    <a:pt x="1411" y="1400"/>
                  </a:lnTo>
                  <a:lnTo>
                    <a:pt x="1418" y="1400"/>
                  </a:lnTo>
                  <a:lnTo>
                    <a:pt x="1418" y="1400"/>
                  </a:lnTo>
                  <a:lnTo>
                    <a:pt x="1427" y="1400"/>
                  </a:lnTo>
                  <a:lnTo>
                    <a:pt x="1434" y="1398"/>
                  </a:lnTo>
                  <a:lnTo>
                    <a:pt x="1442" y="1394"/>
                  </a:lnTo>
                  <a:lnTo>
                    <a:pt x="1448" y="1389"/>
                  </a:lnTo>
                  <a:lnTo>
                    <a:pt x="1453" y="1383"/>
                  </a:lnTo>
                  <a:lnTo>
                    <a:pt x="1457" y="1375"/>
                  </a:lnTo>
                  <a:lnTo>
                    <a:pt x="1458" y="1368"/>
                  </a:lnTo>
                  <a:lnTo>
                    <a:pt x="1459" y="1360"/>
                  </a:lnTo>
                  <a:lnTo>
                    <a:pt x="1459" y="1360"/>
                  </a:lnTo>
                  <a:lnTo>
                    <a:pt x="1458" y="1351"/>
                  </a:lnTo>
                  <a:lnTo>
                    <a:pt x="1457" y="1344"/>
                  </a:lnTo>
                  <a:lnTo>
                    <a:pt x="1453" y="1336"/>
                  </a:lnTo>
                  <a:lnTo>
                    <a:pt x="1448" y="1331"/>
                  </a:lnTo>
                  <a:lnTo>
                    <a:pt x="1442" y="1326"/>
                  </a:lnTo>
                  <a:lnTo>
                    <a:pt x="1434" y="1323"/>
                  </a:lnTo>
                  <a:lnTo>
                    <a:pt x="1427" y="1320"/>
                  </a:lnTo>
                  <a:lnTo>
                    <a:pt x="1418" y="1319"/>
                  </a:lnTo>
                  <a:close/>
                  <a:moveTo>
                    <a:pt x="1368" y="278"/>
                  </a:moveTo>
                  <a:lnTo>
                    <a:pt x="1120" y="527"/>
                  </a:lnTo>
                  <a:lnTo>
                    <a:pt x="1154" y="563"/>
                  </a:lnTo>
                  <a:lnTo>
                    <a:pt x="1403" y="313"/>
                  </a:lnTo>
                  <a:lnTo>
                    <a:pt x="1368" y="278"/>
                  </a:lnTo>
                  <a:close/>
                  <a:moveTo>
                    <a:pt x="1008" y="1535"/>
                  </a:moveTo>
                  <a:lnTo>
                    <a:pt x="1829" y="1535"/>
                  </a:lnTo>
                  <a:lnTo>
                    <a:pt x="1829" y="1535"/>
                  </a:lnTo>
                  <a:lnTo>
                    <a:pt x="1845" y="1534"/>
                  </a:lnTo>
                  <a:lnTo>
                    <a:pt x="1860" y="1532"/>
                  </a:lnTo>
                  <a:lnTo>
                    <a:pt x="1875" y="1529"/>
                  </a:lnTo>
                  <a:lnTo>
                    <a:pt x="1890" y="1522"/>
                  </a:lnTo>
                  <a:lnTo>
                    <a:pt x="1904" y="1516"/>
                  </a:lnTo>
                  <a:lnTo>
                    <a:pt x="1918" y="1509"/>
                  </a:lnTo>
                  <a:lnTo>
                    <a:pt x="1930" y="1500"/>
                  </a:lnTo>
                  <a:lnTo>
                    <a:pt x="1942" y="1490"/>
                  </a:lnTo>
                  <a:lnTo>
                    <a:pt x="1953" y="1479"/>
                  </a:lnTo>
                  <a:lnTo>
                    <a:pt x="1962" y="1466"/>
                  </a:lnTo>
                  <a:lnTo>
                    <a:pt x="1970" y="1454"/>
                  </a:lnTo>
                  <a:lnTo>
                    <a:pt x="1977" y="1440"/>
                  </a:lnTo>
                  <a:lnTo>
                    <a:pt x="1983" y="1426"/>
                  </a:lnTo>
                  <a:lnTo>
                    <a:pt x="1987" y="1410"/>
                  </a:lnTo>
                  <a:lnTo>
                    <a:pt x="1989" y="1395"/>
                  </a:lnTo>
                  <a:lnTo>
                    <a:pt x="1990" y="1379"/>
                  </a:lnTo>
                  <a:lnTo>
                    <a:pt x="1990" y="156"/>
                  </a:lnTo>
                  <a:lnTo>
                    <a:pt x="1990" y="156"/>
                  </a:lnTo>
                  <a:lnTo>
                    <a:pt x="1989" y="140"/>
                  </a:lnTo>
                  <a:lnTo>
                    <a:pt x="1987" y="125"/>
                  </a:lnTo>
                  <a:lnTo>
                    <a:pt x="1983" y="110"/>
                  </a:lnTo>
                  <a:lnTo>
                    <a:pt x="1977" y="95"/>
                  </a:lnTo>
                  <a:lnTo>
                    <a:pt x="1970" y="81"/>
                  </a:lnTo>
                  <a:lnTo>
                    <a:pt x="1962" y="69"/>
                  </a:lnTo>
                  <a:lnTo>
                    <a:pt x="1953" y="56"/>
                  </a:lnTo>
                  <a:lnTo>
                    <a:pt x="1942" y="45"/>
                  </a:lnTo>
                  <a:lnTo>
                    <a:pt x="1930" y="35"/>
                  </a:lnTo>
                  <a:lnTo>
                    <a:pt x="1918" y="26"/>
                  </a:lnTo>
                  <a:lnTo>
                    <a:pt x="1904" y="19"/>
                  </a:lnTo>
                  <a:lnTo>
                    <a:pt x="1890" y="12"/>
                  </a:lnTo>
                  <a:lnTo>
                    <a:pt x="1875" y="7"/>
                  </a:lnTo>
                  <a:lnTo>
                    <a:pt x="1860" y="4"/>
                  </a:lnTo>
                  <a:lnTo>
                    <a:pt x="1845" y="1"/>
                  </a:lnTo>
                  <a:lnTo>
                    <a:pt x="1829" y="0"/>
                  </a:lnTo>
                  <a:lnTo>
                    <a:pt x="1008" y="0"/>
                  </a:lnTo>
                  <a:lnTo>
                    <a:pt x="1008" y="0"/>
                  </a:lnTo>
                  <a:lnTo>
                    <a:pt x="992" y="1"/>
                  </a:lnTo>
                  <a:lnTo>
                    <a:pt x="976" y="4"/>
                  </a:lnTo>
                  <a:lnTo>
                    <a:pt x="961" y="7"/>
                  </a:lnTo>
                  <a:lnTo>
                    <a:pt x="946" y="12"/>
                  </a:lnTo>
                  <a:lnTo>
                    <a:pt x="932" y="19"/>
                  </a:lnTo>
                  <a:lnTo>
                    <a:pt x="920" y="26"/>
                  </a:lnTo>
                  <a:lnTo>
                    <a:pt x="907" y="35"/>
                  </a:lnTo>
                  <a:lnTo>
                    <a:pt x="895" y="45"/>
                  </a:lnTo>
                  <a:lnTo>
                    <a:pt x="885" y="56"/>
                  </a:lnTo>
                  <a:lnTo>
                    <a:pt x="875" y="69"/>
                  </a:lnTo>
                  <a:lnTo>
                    <a:pt x="867" y="81"/>
                  </a:lnTo>
                  <a:lnTo>
                    <a:pt x="860" y="95"/>
                  </a:lnTo>
                  <a:lnTo>
                    <a:pt x="855" y="110"/>
                  </a:lnTo>
                  <a:lnTo>
                    <a:pt x="851" y="125"/>
                  </a:lnTo>
                  <a:lnTo>
                    <a:pt x="848" y="140"/>
                  </a:lnTo>
                  <a:lnTo>
                    <a:pt x="847" y="156"/>
                  </a:lnTo>
                  <a:lnTo>
                    <a:pt x="847" y="1379"/>
                  </a:lnTo>
                  <a:lnTo>
                    <a:pt x="847" y="1379"/>
                  </a:lnTo>
                  <a:lnTo>
                    <a:pt x="848" y="1395"/>
                  </a:lnTo>
                  <a:lnTo>
                    <a:pt x="851" y="1411"/>
                  </a:lnTo>
                  <a:lnTo>
                    <a:pt x="855" y="1426"/>
                  </a:lnTo>
                  <a:lnTo>
                    <a:pt x="860" y="1440"/>
                  </a:lnTo>
                  <a:lnTo>
                    <a:pt x="867" y="1454"/>
                  </a:lnTo>
                  <a:lnTo>
                    <a:pt x="875" y="1466"/>
                  </a:lnTo>
                  <a:lnTo>
                    <a:pt x="885" y="1479"/>
                  </a:lnTo>
                  <a:lnTo>
                    <a:pt x="895" y="1490"/>
                  </a:lnTo>
                  <a:lnTo>
                    <a:pt x="907" y="1500"/>
                  </a:lnTo>
                  <a:lnTo>
                    <a:pt x="920" y="1509"/>
                  </a:lnTo>
                  <a:lnTo>
                    <a:pt x="932" y="1516"/>
                  </a:lnTo>
                  <a:lnTo>
                    <a:pt x="946" y="1522"/>
                  </a:lnTo>
                  <a:lnTo>
                    <a:pt x="961" y="1529"/>
                  </a:lnTo>
                  <a:lnTo>
                    <a:pt x="976" y="1532"/>
                  </a:lnTo>
                  <a:lnTo>
                    <a:pt x="992" y="1534"/>
                  </a:lnTo>
                  <a:lnTo>
                    <a:pt x="1008" y="1535"/>
                  </a:lnTo>
                  <a:close/>
                  <a:moveTo>
                    <a:pt x="947" y="156"/>
                  </a:moveTo>
                  <a:lnTo>
                    <a:pt x="947" y="156"/>
                  </a:lnTo>
                  <a:lnTo>
                    <a:pt x="948" y="146"/>
                  </a:lnTo>
                  <a:lnTo>
                    <a:pt x="952" y="135"/>
                  </a:lnTo>
                  <a:lnTo>
                    <a:pt x="957" y="126"/>
                  </a:lnTo>
                  <a:lnTo>
                    <a:pt x="965" y="117"/>
                  </a:lnTo>
                  <a:lnTo>
                    <a:pt x="973" y="110"/>
                  </a:lnTo>
                  <a:lnTo>
                    <a:pt x="983" y="105"/>
                  </a:lnTo>
                  <a:lnTo>
                    <a:pt x="996" y="101"/>
                  </a:lnTo>
                  <a:lnTo>
                    <a:pt x="1008" y="100"/>
                  </a:lnTo>
                  <a:lnTo>
                    <a:pt x="1829" y="100"/>
                  </a:lnTo>
                  <a:lnTo>
                    <a:pt x="1829" y="100"/>
                  </a:lnTo>
                  <a:lnTo>
                    <a:pt x="1842" y="101"/>
                  </a:lnTo>
                  <a:lnTo>
                    <a:pt x="1853" y="105"/>
                  </a:lnTo>
                  <a:lnTo>
                    <a:pt x="1864" y="110"/>
                  </a:lnTo>
                  <a:lnTo>
                    <a:pt x="1873" y="117"/>
                  </a:lnTo>
                  <a:lnTo>
                    <a:pt x="1880" y="126"/>
                  </a:lnTo>
                  <a:lnTo>
                    <a:pt x="1885" y="135"/>
                  </a:lnTo>
                  <a:lnTo>
                    <a:pt x="1889" y="146"/>
                  </a:lnTo>
                  <a:lnTo>
                    <a:pt x="1890" y="156"/>
                  </a:lnTo>
                  <a:lnTo>
                    <a:pt x="1890" y="1379"/>
                  </a:lnTo>
                  <a:lnTo>
                    <a:pt x="1890" y="1379"/>
                  </a:lnTo>
                  <a:lnTo>
                    <a:pt x="1889" y="1390"/>
                  </a:lnTo>
                  <a:lnTo>
                    <a:pt x="1885" y="1400"/>
                  </a:lnTo>
                  <a:lnTo>
                    <a:pt x="1880" y="1410"/>
                  </a:lnTo>
                  <a:lnTo>
                    <a:pt x="1873" y="1417"/>
                  </a:lnTo>
                  <a:lnTo>
                    <a:pt x="1864" y="1425"/>
                  </a:lnTo>
                  <a:lnTo>
                    <a:pt x="1853" y="1430"/>
                  </a:lnTo>
                  <a:lnTo>
                    <a:pt x="1842" y="1434"/>
                  </a:lnTo>
                  <a:lnTo>
                    <a:pt x="1829" y="1435"/>
                  </a:lnTo>
                  <a:lnTo>
                    <a:pt x="1008" y="1435"/>
                  </a:lnTo>
                  <a:lnTo>
                    <a:pt x="1008" y="1435"/>
                  </a:lnTo>
                  <a:lnTo>
                    <a:pt x="996" y="1434"/>
                  </a:lnTo>
                  <a:lnTo>
                    <a:pt x="983" y="1430"/>
                  </a:lnTo>
                  <a:lnTo>
                    <a:pt x="973" y="1425"/>
                  </a:lnTo>
                  <a:lnTo>
                    <a:pt x="965" y="1417"/>
                  </a:lnTo>
                  <a:lnTo>
                    <a:pt x="957" y="1410"/>
                  </a:lnTo>
                  <a:lnTo>
                    <a:pt x="952" y="1400"/>
                  </a:lnTo>
                  <a:lnTo>
                    <a:pt x="948" y="1390"/>
                  </a:lnTo>
                  <a:lnTo>
                    <a:pt x="947" y="1379"/>
                  </a:lnTo>
                  <a:lnTo>
                    <a:pt x="947" y="156"/>
                  </a:lnTo>
                  <a:close/>
                  <a:moveTo>
                    <a:pt x="1247" y="580"/>
                  </a:moveTo>
                  <a:lnTo>
                    <a:pt x="1403" y="413"/>
                  </a:lnTo>
                  <a:lnTo>
                    <a:pt x="1367" y="379"/>
                  </a:lnTo>
                  <a:lnTo>
                    <a:pt x="1211" y="547"/>
                  </a:lnTo>
                  <a:lnTo>
                    <a:pt x="1247" y="58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1" name="Freeform 10">
              <a:extLst>
                <a:ext uri="{FF2B5EF4-FFF2-40B4-BE49-F238E27FC236}">
                  <a16:creationId xmlns:a16="http://schemas.microsoft.com/office/drawing/2014/main" id="{BD57CA29-4D9D-4BCF-8502-2C027143EAF3}"/>
                </a:ext>
              </a:extLst>
            </p:cNvPr>
            <p:cNvSpPr>
              <a:spLocks/>
            </p:cNvSpPr>
            <p:nvPr/>
          </p:nvSpPr>
          <p:spPr bwMode="auto">
            <a:xfrm>
              <a:off x="1841500" y="1768476"/>
              <a:ext cx="368300" cy="542925"/>
            </a:xfrm>
            <a:custGeom>
              <a:avLst/>
              <a:gdLst>
                <a:gd name="T0" fmla="*/ 620 w 1158"/>
                <a:gd name="T1" fmla="*/ 1625 h 1709"/>
                <a:gd name="T2" fmla="*/ 420 w 1158"/>
                <a:gd name="T3" fmla="*/ 1395 h 1709"/>
                <a:gd name="T4" fmla="*/ 166 w 1158"/>
                <a:gd name="T5" fmla="*/ 1097 h 1709"/>
                <a:gd name="T6" fmla="*/ 125 w 1158"/>
                <a:gd name="T7" fmla="*/ 1011 h 1709"/>
                <a:gd name="T8" fmla="*/ 100 w 1158"/>
                <a:gd name="T9" fmla="*/ 908 h 1709"/>
                <a:gd name="T10" fmla="*/ 87 w 1158"/>
                <a:gd name="T11" fmla="*/ 788 h 1709"/>
                <a:gd name="T12" fmla="*/ 110 w 1158"/>
                <a:gd name="T13" fmla="*/ 101 h 1709"/>
                <a:gd name="T14" fmla="*/ 149 w 1158"/>
                <a:gd name="T15" fmla="*/ 141 h 1709"/>
                <a:gd name="T16" fmla="*/ 324 w 1158"/>
                <a:gd name="T17" fmla="*/ 673 h 1709"/>
                <a:gd name="T18" fmla="*/ 316 w 1158"/>
                <a:gd name="T19" fmla="*/ 685 h 1709"/>
                <a:gd name="T20" fmla="*/ 299 w 1158"/>
                <a:gd name="T21" fmla="*/ 719 h 1709"/>
                <a:gd name="T22" fmla="*/ 285 w 1158"/>
                <a:gd name="T23" fmla="*/ 814 h 1709"/>
                <a:gd name="T24" fmla="*/ 290 w 1158"/>
                <a:gd name="T25" fmla="*/ 863 h 1709"/>
                <a:gd name="T26" fmla="*/ 317 w 1158"/>
                <a:gd name="T27" fmla="*/ 929 h 1709"/>
                <a:gd name="T28" fmla="*/ 642 w 1158"/>
                <a:gd name="T29" fmla="*/ 1242 h 1709"/>
                <a:gd name="T30" fmla="*/ 354 w 1158"/>
                <a:gd name="T31" fmla="*/ 904 h 1709"/>
                <a:gd name="T32" fmla="*/ 332 w 1158"/>
                <a:gd name="T33" fmla="*/ 854 h 1709"/>
                <a:gd name="T34" fmla="*/ 329 w 1158"/>
                <a:gd name="T35" fmla="*/ 814 h 1709"/>
                <a:gd name="T36" fmla="*/ 341 w 1158"/>
                <a:gd name="T37" fmla="*/ 732 h 1709"/>
                <a:gd name="T38" fmla="*/ 355 w 1158"/>
                <a:gd name="T39" fmla="*/ 705 h 1709"/>
                <a:gd name="T40" fmla="*/ 389 w 1158"/>
                <a:gd name="T41" fmla="*/ 682 h 1709"/>
                <a:gd name="T42" fmla="*/ 412 w 1158"/>
                <a:gd name="T43" fmla="*/ 673 h 1709"/>
                <a:gd name="T44" fmla="*/ 697 w 1158"/>
                <a:gd name="T45" fmla="*/ 975 h 1709"/>
                <a:gd name="T46" fmla="*/ 757 w 1158"/>
                <a:gd name="T47" fmla="*/ 995 h 1709"/>
                <a:gd name="T48" fmla="*/ 845 w 1158"/>
                <a:gd name="T49" fmla="*/ 1037 h 1709"/>
                <a:gd name="T50" fmla="*/ 915 w 1158"/>
                <a:gd name="T51" fmla="*/ 1091 h 1709"/>
                <a:gd name="T52" fmla="*/ 971 w 1158"/>
                <a:gd name="T53" fmla="*/ 1152 h 1709"/>
                <a:gd name="T54" fmla="*/ 1012 w 1158"/>
                <a:gd name="T55" fmla="*/ 1219 h 1709"/>
                <a:gd name="T56" fmla="*/ 1053 w 1158"/>
                <a:gd name="T57" fmla="*/ 1328 h 1709"/>
                <a:gd name="T58" fmla="*/ 1071 w 1158"/>
                <a:gd name="T59" fmla="*/ 1473 h 1709"/>
                <a:gd name="T60" fmla="*/ 1158 w 1158"/>
                <a:gd name="T61" fmla="*/ 1473 h 1709"/>
                <a:gd name="T62" fmla="*/ 1138 w 1158"/>
                <a:gd name="T63" fmla="*/ 1308 h 1709"/>
                <a:gd name="T64" fmla="*/ 1110 w 1158"/>
                <a:gd name="T65" fmla="*/ 1224 h 1709"/>
                <a:gd name="T66" fmla="*/ 1068 w 1158"/>
                <a:gd name="T67" fmla="*/ 1143 h 1709"/>
                <a:gd name="T68" fmla="*/ 1012 w 1158"/>
                <a:gd name="T69" fmla="*/ 1067 h 1709"/>
                <a:gd name="T70" fmla="*/ 940 w 1158"/>
                <a:gd name="T71" fmla="*/ 999 h 1709"/>
                <a:gd name="T72" fmla="*/ 851 w 1158"/>
                <a:gd name="T73" fmla="*/ 941 h 1709"/>
                <a:gd name="T74" fmla="*/ 743 w 1158"/>
                <a:gd name="T75" fmla="*/ 898 h 1709"/>
                <a:gd name="T76" fmla="*/ 495 w 1158"/>
                <a:gd name="T77" fmla="*/ 633 h 1709"/>
                <a:gd name="T78" fmla="*/ 407 w 1158"/>
                <a:gd name="T79" fmla="*/ 571 h 1709"/>
                <a:gd name="T80" fmla="*/ 244 w 1158"/>
                <a:gd name="T81" fmla="*/ 128 h 1709"/>
                <a:gd name="T82" fmla="*/ 200 w 1158"/>
                <a:gd name="T83" fmla="*/ 68 h 1709"/>
                <a:gd name="T84" fmla="*/ 165 w 1158"/>
                <a:gd name="T85" fmla="*/ 34 h 1709"/>
                <a:gd name="T86" fmla="*/ 99 w 1158"/>
                <a:gd name="T87" fmla="*/ 3 h 1709"/>
                <a:gd name="T88" fmla="*/ 64 w 1158"/>
                <a:gd name="T89" fmla="*/ 2 h 1709"/>
                <a:gd name="T90" fmla="*/ 0 w 1158"/>
                <a:gd name="T91" fmla="*/ 27 h 1709"/>
                <a:gd name="T92" fmla="*/ 2 w 1158"/>
                <a:gd name="T93" fmla="*/ 829 h 1709"/>
                <a:gd name="T94" fmla="*/ 25 w 1158"/>
                <a:gd name="T95" fmla="*/ 979 h 1709"/>
                <a:gd name="T96" fmla="*/ 66 w 1158"/>
                <a:gd name="T97" fmla="*/ 1096 h 1709"/>
                <a:gd name="T98" fmla="*/ 134 w 1158"/>
                <a:gd name="T99" fmla="*/ 1193 h 1709"/>
                <a:gd name="T100" fmla="*/ 544 w 1158"/>
                <a:gd name="T101" fmla="*/ 167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8" h="1709">
                  <a:moveTo>
                    <a:pt x="544" y="1709"/>
                  </a:moveTo>
                  <a:lnTo>
                    <a:pt x="631" y="1709"/>
                  </a:lnTo>
                  <a:lnTo>
                    <a:pt x="631" y="1638"/>
                  </a:lnTo>
                  <a:lnTo>
                    <a:pt x="620" y="1625"/>
                  </a:lnTo>
                  <a:lnTo>
                    <a:pt x="620" y="1625"/>
                  </a:lnTo>
                  <a:lnTo>
                    <a:pt x="559" y="1555"/>
                  </a:lnTo>
                  <a:lnTo>
                    <a:pt x="420" y="1395"/>
                  </a:lnTo>
                  <a:lnTo>
                    <a:pt x="420" y="1395"/>
                  </a:lnTo>
                  <a:lnTo>
                    <a:pt x="266" y="1217"/>
                  </a:lnTo>
                  <a:lnTo>
                    <a:pt x="206" y="1145"/>
                  </a:lnTo>
                  <a:lnTo>
                    <a:pt x="166" y="1097"/>
                  </a:lnTo>
                  <a:lnTo>
                    <a:pt x="166" y="1097"/>
                  </a:lnTo>
                  <a:lnTo>
                    <a:pt x="155" y="1078"/>
                  </a:lnTo>
                  <a:lnTo>
                    <a:pt x="144" y="1057"/>
                  </a:lnTo>
                  <a:lnTo>
                    <a:pt x="134" y="1035"/>
                  </a:lnTo>
                  <a:lnTo>
                    <a:pt x="125" y="1011"/>
                  </a:lnTo>
                  <a:lnTo>
                    <a:pt x="117" y="985"/>
                  </a:lnTo>
                  <a:lnTo>
                    <a:pt x="110" y="959"/>
                  </a:lnTo>
                  <a:lnTo>
                    <a:pt x="105" y="932"/>
                  </a:lnTo>
                  <a:lnTo>
                    <a:pt x="100" y="908"/>
                  </a:lnTo>
                  <a:lnTo>
                    <a:pt x="100" y="908"/>
                  </a:lnTo>
                  <a:lnTo>
                    <a:pt x="94" y="860"/>
                  </a:lnTo>
                  <a:lnTo>
                    <a:pt x="90" y="823"/>
                  </a:lnTo>
                  <a:lnTo>
                    <a:pt x="87" y="788"/>
                  </a:lnTo>
                  <a:lnTo>
                    <a:pt x="87" y="89"/>
                  </a:lnTo>
                  <a:lnTo>
                    <a:pt x="87" y="89"/>
                  </a:lnTo>
                  <a:lnTo>
                    <a:pt x="99" y="94"/>
                  </a:lnTo>
                  <a:lnTo>
                    <a:pt x="110" y="101"/>
                  </a:lnTo>
                  <a:lnTo>
                    <a:pt x="124" y="113"/>
                  </a:lnTo>
                  <a:lnTo>
                    <a:pt x="135" y="125"/>
                  </a:lnTo>
                  <a:lnTo>
                    <a:pt x="135" y="125"/>
                  </a:lnTo>
                  <a:lnTo>
                    <a:pt x="149" y="141"/>
                  </a:lnTo>
                  <a:lnTo>
                    <a:pt x="159" y="156"/>
                  </a:lnTo>
                  <a:lnTo>
                    <a:pt x="159" y="156"/>
                  </a:lnTo>
                  <a:lnTo>
                    <a:pt x="166" y="166"/>
                  </a:lnTo>
                  <a:lnTo>
                    <a:pt x="324" y="673"/>
                  </a:lnTo>
                  <a:lnTo>
                    <a:pt x="324" y="673"/>
                  </a:lnTo>
                  <a:lnTo>
                    <a:pt x="324" y="675"/>
                  </a:lnTo>
                  <a:lnTo>
                    <a:pt x="324" y="675"/>
                  </a:lnTo>
                  <a:lnTo>
                    <a:pt x="316" y="685"/>
                  </a:lnTo>
                  <a:lnTo>
                    <a:pt x="310" y="695"/>
                  </a:lnTo>
                  <a:lnTo>
                    <a:pt x="304" y="707"/>
                  </a:lnTo>
                  <a:lnTo>
                    <a:pt x="299" y="719"/>
                  </a:lnTo>
                  <a:lnTo>
                    <a:pt x="299" y="719"/>
                  </a:lnTo>
                  <a:lnTo>
                    <a:pt x="295" y="737"/>
                  </a:lnTo>
                  <a:lnTo>
                    <a:pt x="290" y="759"/>
                  </a:lnTo>
                  <a:lnTo>
                    <a:pt x="286" y="785"/>
                  </a:lnTo>
                  <a:lnTo>
                    <a:pt x="285" y="814"/>
                  </a:lnTo>
                  <a:lnTo>
                    <a:pt x="285" y="814"/>
                  </a:lnTo>
                  <a:lnTo>
                    <a:pt x="285" y="829"/>
                  </a:lnTo>
                  <a:lnTo>
                    <a:pt x="286" y="845"/>
                  </a:lnTo>
                  <a:lnTo>
                    <a:pt x="290" y="863"/>
                  </a:lnTo>
                  <a:lnTo>
                    <a:pt x="294" y="879"/>
                  </a:lnTo>
                  <a:lnTo>
                    <a:pt x="300" y="896"/>
                  </a:lnTo>
                  <a:lnTo>
                    <a:pt x="307" y="913"/>
                  </a:lnTo>
                  <a:lnTo>
                    <a:pt x="317" y="929"/>
                  </a:lnTo>
                  <a:lnTo>
                    <a:pt x="329" y="944"/>
                  </a:lnTo>
                  <a:lnTo>
                    <a:pt x="329" y="944"/>
                  </a:lnTo>
                  <a:lnTo>
                    <a:pt x="610" y="1271"/>
                  </a:lnTo>
                  <a:lnTo>
                    <a:pt x="642" y="1242"/>
                  </a:lnTo>
                  <a:lnTo>
                    <a:pt x="642" y="1242"/>
                  </a:lnTo>
                  <a:lnTo>
                    <a:pt x="362" y="915"/>
                  </a:lnTo>
                  <a:lnTo>
                    <a:pt x="362" y="915"/>
                  </a:lnTo>
                  <a:lnTo>
                    <a:pt x="354" y="904"/>
                  </a:lnTo>
                  <a:lnTo>
                    <a:pt x="346" y="891"/>
                  </a:lnTo>
                  <a:lnTo>
                    <a:pt x="340" y="879"/>
                  </a:lnTo>
                  <a:lnTo>
                    <a:pt x="335" y="866"/>
                  </a:lnTo>
                  <a:lnTo>
                    <a:pt x="332" y="854"/>
                  </a:lnTo>
                  <a:lnTo>
                    <a:pt x="330" y="840"/>
                  </a:lnTo>
                  <a:lnTo>
                    <a:pt x="329" y="826"/>
                  </a:lnTo>
                  <a:lnTo>
                    <a:pt x="329" y="814"/>
                  </a:lnTo>
                  <a:lnTo>
                    <a:pt x="329" y="814"/>
                  </a:lnTo>
                  <a:lnTo>
                    <a:pt x="330" y="789"/>
                  </a:lnTo>
                  <a:lnTo>
                    <a:pt x="332" y="767"/>
                  </a:lnTo>
                  <a:lnTo>
                    <a:pt x="336" y="747"/>
                  </a:lnTo>
                  <a:lnTo>
                    <a:pt x="341" y="732"/>
                  </a:lnTo>
                  <a:lnTo>
                    <a:pt x="341" y="732"/>
                  </a:lnTo>
                  <a:lnTo>
                    <a:pt x="345" y="722"/>
                  </a:lnTo>
                  <a:lnTo>
                    <a:pt x="350" y="713"/>
                  </a:lnTo>
                  <a:lnTo>
                    <a:pt x="355" y="705"/>
                  </a:lnTo>
                  <a:lnTo>
                    <a:pt x="362" y="698"/>
                  </a:lnTo>
                  <a:lnTo>
                    <a:pt x="371" y="692"/>
                  </a:lnTo>
                  <a:lnTo>
                    <a:pt x="380" y="687"/>
                  </a:lnTo>
                  <a:lnTo>
                    <a:pt x="389" y="682"/>
                  </a:lnTo>
                  <a:lnTo>
                    <a:pt x="399" y="678"/>
                  </a:lnTo>
                  <a:lnTo>
                    <a:pt x="399" y="678"/>
                  </a:lnTo>
                  <a:lnTo>
                    <a:pt x="412" y="673"/>
                  </a:lnTo>
                  <a:lnTo>
                    <a:pt x="412" y="673"/>
                  </a:lnTo>
                  <a:lnTo>
                    <a:pt x="556" y="828"/>
                  </a:lnTo>
                  <a:lnTo>
                    <a:pt x="633" y="909"/>
                  </a:lnTo>
                  <a:lnTo>
                    <a:pt x="690" y="966"/>
                  </a:lnTo>
                  <a:lnTo>
                    <a:pt x="697" y="975"/>
                  </a:lnTo>
                  <a:lnTo>
                    <a:pt x="707" y="977"/>
                  </a:lnTo>
                  <a:lnTo>
                    <a:pt x="707" y="977"/>
                  </a:lnTo>
                  <a:lnTo>
                    <a:pt x="733" y="986"/>
                  </a:lnTo>
                  <a:lnTo>
                    <a:pt x="757" y="995"/>
                  </a:lnTo>
                  <a:lnTo>
                    <a:pt x="781" y="1005"/>
                  </a:lnTo>
                  <a:lnTo>
                    <a:pt x="803" y="1015"/>
                  </a:lnTo>
                  <a:lnTo>
                    <a:pt x="825" y="1026"/>
                  </a:lnTo>
                  <a:lnTo>
                    <a:pt x="845" y="1037"/>
                  </a:lnTo>
                  <a:lnTo>
                    <a:pt x="863" y="1050"/>
                  </a:lnTo>
                  <a:lnTo>
                    <a:pt x="882" y="1064"/>
                  </a:lnTo>
                  <a:lnTo>
                    <a:pt x="898" y="1077"/>
                  </a:lnTo>
                  <a:lnTo>
                    <a:pt x="915" y="1091"/>
                  </a:lnTo>
                  <a:lnTo>
                    <a:pt x="930" y="1106"/>
                  </a:lnTo>
                  <a:lnTo>
                    <a:pt x="945" y="1121"/>
                  </a:lnTo>
                  <a:lnTo>
                    <a:pt x="958" y="1137"/>
                  </a:lnTo>
                  <a:lnTo>
                    <a:pt x="971" y="1152"/>
                  </a:lnTo>
                  <a:lnTo>
                    <a:pt x="982" y="1170"/>
                  </a:lnTo>
                  <a:lnTo>
                    <a:pt x="993" y="1186"/>
                  </a:lnTo>
                  <a:lnTo>
                    <a:pt x="1003" y="1203"/>
                  </a:lnTo>
                  <a:lnTo>
                    <a:pt x="1012" y="1219"/>
                  </a:lnTo>
                  <a:lnTo>
                    <a:pt x="1021" y="1237"/>
                  </a:lnTo>
                  <a:lnTo>
                    <a:pt x="1028" y="1256"/>
                  </a:lnTo>
                  <a:lnTo>
                    <a:pt x="1042" y="1292"/>
                  </a:lnTo>
                  <a:lnTo>
                    <a:pt x="1053" y="1328"/>
                  </a:lnTo>
                  <a:lnTo>
                    <a:pt x="1061" y="1364"/>
                  </a:lnTo>
                  <a:lnTo>
                    <a:pt x="1067" y="1400"/>
                  </a:lnTo>
                  <a:lnTo>
                    <a:pt x="1070" y="1438"/>
                  </a:lnTo>
                  <a:lnTo>
                    <a:pt x="1071" y="1473"/>
                  </a:lnTo>
                  <a:lnTo>
                    <a:pt x="1071" y="1709"/>
                  </a:lnTo>
                  <a:lnTo>
                    <a:pt x="1158" y="1709"/>
                  </a:lnTo>
                  <a:lnTo>
                    <a:pt x="1158" y="1473"/>
                  </a:lnTo>
                  <a:lnTo>
                    <a:pt x="1158" y="1473"/>
                  </a:lnTo>
                  <a:lnTo>
                    <a:pt x="1157" y="1433"/>
                  </a:lnTo>
                  <a:lnTo>
                    <a:pt x="1153" y="1392"/>
                  </a:lnTo>
                  <a:lnTo>
                    <a:pt x="1147" y="1351"/>
                  </a:lnTo>
                  <a:lnTo>
                    <a:pt x="1138" y="1308"/>
                  </a:lnTo>
                  <a:lnTo>
                    <a:pt x="1132" y="1287"/>
                  </a:lnTo>
                  <a:lnTo>
                    <a:pt x="1126" y="1266"/>
                  </a:lnTo>
                  <a:lnTo>
                    <a:pt x="1118" y="1246"/>
                  </a:lnTo>
                  <a:lnTo>
                    <a:pt x="1110" y="1224"/>
                  </a:lnTo>
                  <a:lnTo>
                    <a:pt x="1101" y="1203"/>
                  </a:lnTo>
                  <a:lnTo>
                    <a:pt x="1091" y="1183"/>
                  </a:lnTo>
                  <a:lnTo>
                    <a:pt x="1081" y="1163"/>
                  </a:lnTo>
                  <a:lnTo>
                    <a:pt x="1068" y="1143"/>
                  </a:lnTo>
                  <a:lnTo>
                    <a:pt x="1056" y="1123"/>
                  </a:lnTo>
                  <a:lnTo>
                    <a:pt x="1042" y="1105"/>
                  </a:lnTo>
                  <a:lnTo>
                    <a:pt x="1028" y="1085"/>
                  </a:lnTo>
                  <a:lnTo>
                    <a:pt x="1012" y="1067"/>
                  </a:lnTo>
                  <a:lnTo>
                    <a:pt x="996" y="1049"/>
                  </a:lnTo>
                  <a:lnTo>
                    <a:pt x="978" y="1032"/>
                  </a:lnTo>
                  <a:lnTo>
                    <a:pt x="960" y="1015"/>
                  </a:lnTo>
                  <a:lnTo>
                    <a:pt x="940" y="999"/>
                  </a:lnTo>
                  <a:lnTo>
                    <a:pt x="920" y="984"/>
                  </a:lnTo>
                  <a:lnTo>
                    <a:pt x="897" y="969"/>
                  </a:lnTo>
                  <a:lnTo>
                    <a:pt x="875" y="955"/>
                  </a:lnTo>
                  <a:lnTo>
                    <a:pt x="851" y="941"/>
                  </a:lnTo>
                  <a:lnTo>
                    <a:pt x="826" y="929"/>
                  </a:lnTo>
                  <a:lnTo>
                    <a:pt x="800" y="918"/>
                  </a:lnTo>
                  <a:lnTo>
                    <a:pt x="772" y="908"/>
                  </a:lnTo>
                  <a:lnTo>
                    <a:pt x="743" y="898"/>
                  </a:lnTo>
                  <a:lnTo>
                    <a:pt x="743" y="898"/>
                  </a:lnTo>
                  <a:lnTo>
                    <a:pt x="671" y="823"/>
                  </a:lnTo>
                  <a:lnTo>
                    <a:pt x="578" y="724"/>
                  </a:lnTo>
                  <a:lnTo>
                    <a:pt x="495" y="633"/>
                  </a:lnTo>
                  <a:lnTo>
                    <a:pt x="446" y="583"/>
                  </a:lnTo>
                  <a:lnTo>
                    <a:pt x="430" y="567"/>
                  </a:lnTo>
                  <a:lnTo>
                    <a:pt x="407" y="571"/>
                  </a:lnTo>
                  <a:lnTo>
                    <a:pt x="407" y="571"/>
                  </a:lnTo>
                  <a:lnTo>
                    <a:pt x="396" y="573"/>
                  </a:lnTo>
                  <a:lnTo>
                    <a:pt x="384" y="576"/>
                  </a:lnTo>
                  <a:lnTo>
                    <a:pt x="246" y="131"/>
                  </a:lnTo>
                  <a:lnTo>
                    <a:pt x="244" y="128"/>
                  </a:lnTo>
                  <a:lnTo>
                    <a:pt x="244" y="128"/>
                  </a:lnTo>
                  <a:lnTo>
                    <a:pt x="231" y="109"/>
                  </a:lnTo>
                  <a:lnTo>
                    <a:pt x="219" y="89"/>
                  </a:lnTo>
                  <a:lnTo>
                    <a:pt x="200" y="68"/>
                  </a:lnTo>
                  <a:lnTo>
                    <a:pt x="200" y="68"/>
                  </a:lnTo>
                  <a:lnTo>
                    <a:pt x="190" y="57"/>
                  </a:lnTo>
                  <a:lnTo>
                    <a:pt x="177" y="45"/>
                  </a:lnTo>
                  <a:lnTo>
                    <a:pt x="165" y="34"/>
                  </a:lnTo>
                  <a:lnTo>
                    <a:pt x="151" y="24"/>
                  </a:lnTo>
                  <a:lnTo>
                    <a:pt x="135" y="14"/>
                  </a:lnTo>
                  <a:lnTo>
                    <a:pt x="117" y="8"/>
                  </a:lnTo>
                  <a:lnTo>
                    <a:pt x="99" y="3"/>
                  </a:lnTo>
                  <a:lnTo>
                    <a:pt x="89" y="2"/>
                  </a:lnTo>
                  <a:lnTo>
                    <a:pt x="77" y="0"/>
                  </a:lnTo>
                  <a:lnTo>
                    <a:pt x="77" y="0"/>
                  </a:lnTo>
                  <a:lnTo>
                    <a:pt x="64" y="2"/>
                  </a:lnTo>
                  <a:lnTo>
                    <a:pt x="50" y="4"/>
                  </a:lnTo>
                  <a:lnTo>
                    <a:pt x="36" y="8"/>
                  </a:lnTo>
                  <a:lnTo>
                    <a:pt x="24" y="14"/>
                  </a:lnTo>
                  <a:lnTo>
                    <a:pt x="0" y="27"/>
                  </a:lnTo>
                  <a:lnTo>
                    <a:pt x="0" y="53"/>
                  </a:lnTo>
                  <a:lnTo>
                    <a:pt x="0" y="789"/>
                  </a:lnTo>
                  <a:lnTo>
                    <a:pt x="0" y="789"/>
                  </a:lnTo>
                  <a:lnTo>
                    <a:pt x="2" y="829"/>
                  </a:lnTo>
                  <a:lnTo>
                    <a:pt x="6" y="870"/>
                  </a:lnTo>
                  <a:lnTo>
                    <a:pt x="14" y="921"/>
                  </a:lnTo>
                  <a:lnTo>
                    <a:pt x="19" y="950"/>
                  </a:lnTo>
                  <a:lnTo>
                    <a:pt x="25" y="979"/>
                  </a:lnTo>
                  <a:lnTo>
                    <a:pt x="32" y="1009"/>
                  </a:lnTo>
                  <a:lnTo>
                    <a:pt x="42" y="1039"/>
                  </a:lnTo>
                  <a:lnTo>
                    <a:pt x="54" y="1067"/>
                  </a:lnTo>
                  <a:lnTo>
                    <a:pt x="66" y="1096"/>
                  </a:lnTo>
                  <a:lnTo>
                    <a:pt x="80" y="1123"/>
                  </a:lnTo>
                  <a:lnTo>
                    <a:pt x="97" y="1148"/>
                  </a:lnTo>
                  <a:lnTo>
                    <a:pt x="97" y="1148"/>
                  </a:lnTo>
                  <a:lnTo>
                    <a:pt x="134" y="1193"/>
                  </a:lnTo>
                  <a:lnTo>
                    <a:pt x="186" y="1258"/>
                  </a:lnTo>
                  <a:lnTo>
                    <a:pt x="322" y="1417"/>
                  </a:lnTo>
                  <a:lnTo>
                    <a:pt x="457" y="1571"/>
                  </a:lnTo>
                  <a:lnTo>
                    <a:pt x="544" y="1670"/>
                  </a:lnTo>
                  <a:lnTo>
                    <a:pt x="544" y="170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2" name="Freeform 12">
              <a:extLst>
                <a:ext uri="{FF2B5EF4-FFF2-40B4-BE49-F238E27FC236}">
                  <a16:creationId xmlns:a16="http://schemas.microsoft.com/office/drawing/2014/main" id="{8FEBC572-B0D6-4A0E-8651-BB8873604035}"/>
                </a:ext>
              </a:extLst>
            </p:cNvPr>
            <p:cNvSpPr>
              <a:spLocks/>
            </p:cNvSpPr>
            <p:nvPr/>
          </p:nvSpPr>
          <p:spPr bwMode="auto">
            <a:xfrm>
              <a:off x="2374900" y="1768476"/>
              <a:ext cx="366713" cy="542925"/>
            </a:xfrm>
            <a:custGeom>
              <a:avLst/>
              <a:gdLst>
                <a:gd name="T0" fmla="*/ 1107 w 1157"/>
                <a:gd name="T1" fmla="*/ 4 h 1709"/>
                <a:gd name="T2" fmla="*/ 1070 w 1157"/>
                <a:gd name="T3" fmla="*/ 2 h 1709"/>
                <a:gd name="T4" fmla="*/ 1007 w 1157"/>
                <a:gd name="T5" fmla="*/ 24 h 1709"/>
                <a:gd name="T6" fmla="*/ 957 w 1157"/>
                <a:gd name="T7" fmla="*/ 68 h 1709"/>
                <a:gd name="T8" fmla="*/ 915 w 1157"/>
                <a:gd name="T9" fmla="*/ 128 h 1709"/>
                <a:gd name="T10" fmla="*/ 762 w 1157"/>
                <a:gd name="T11" fmla="*/ 573 h 1709"/>
                <a:gd name="T12" fmla="*/ 712 w 1157"/>
                <a:gd name="T13" fmla="*/ 583 h 1709"/>
                <a:gd name="T14" fmla="*/ 415 w 1157"/>
                <a:gd name="T15" fmla="*/ 898 h 1709"/>
                <a:gd name="T16" fmla="*/ 332 w 1157"/>
                <a:gd name="T17" fmla="*/ 929 h 1709"/>
                <a:gd name="T18" fmla="*/ 239 w 1157"/>
                <a:gd name="T19" fmla="*/ 984 h 1709"/>
                <a:gd name="T20" fmla="*/ 162 w 1157"/>
                <a:gd name="T21" fmla="*/ 1049 h 1709"/>
                <a:gd name="T22" fmla="*/ 102 w 1157"/>
                <a:gd name="T23" fmla="*/ 1123 h 1709"/>
                <a:gd name="T24" fmla="*/ 56 w 1157"/>
                <a:gd name="T25" fmla="*/ 1203 h 1709"/>
                <a:gd name="T26" fmla="*/ 25 w 1157"/>
                <a:gd name="T27" fmla="*/ 1287 h 1709"/>
                <a:gd name="T28" fmla="*/ 0 w 1157"/>
                <a:gd name="T29" fmla="*/ 1433 h 1709"/>
                <a:gd name="T30" fmla="*/ 86 w 1157"/>
                <a:gd name="T31" fmla="*/ 1473 h 1709"/>
                <a:gd name="T32" fmla="*/ 97 w 1157"/>
                <a:gd name="T33" fmla="*/ 1364 h 1709"/>
                <a:gd name="T34" fmla="*/ 136 w 1157"/>
                <a:gd name="T35" fmla="*/ 1237 h 1709"/>
                <a:gd name="T36" fmla="*/ 176 w 1157"/>
                <a:gd name="T37" fmla="*/ 1170 h 1709"/>
                <a:gd name="T38" fmla="*/ 227 w 1157"/>
                <a:gd name="T39" fmla="*/ 1106 h 1709"/>
                <a:gd name="T40" fmla="*/ 295 w 1157"/>
                <a:gd name="T41" fmla="*/ 1050 h 1709"/>
                <a:gd name="T42" fmla="*/ 377 w 1157"/>
                <a:gd name="T43" fmla="*/ 1005 h 1709"/>
                <a:gd name="T44" fmla="*/ 461 w 1157"/>
                <a:gd name="T45" fmla="*/ 975 h 1709"/>
                <a:gd name="T46" fmla="*/ 601 w 1157"/>
                <a:gd name="T47" fmla="*/ 828 h 1709"/>
                <a:gd name="T48" fmla="*/ 760 w 1157"/>
                <a:gd name="T49" fmla="*/ 678 h 1709"/>
                <a:gd name="T50" fmla="*/ 796 w 1157"/>
                <a:gd name="T51" fmla="*/ 698 h 1709"/>
                <a:gd name="T52" fmla="*/ 817 w 1157"/>
                <a:gd name="T53" fmla="*/ 732 h 1709"/>
                <a:gd name="T54" fmla="*/ 828 w 1157"/>
                <a:gd name="T55" fmla="*/ 789 h 1709"/>
                <a:gd name="T56" fmla="*/ 828 w 1157"/>
                <a:gd name="T57" fmla="*/ 840 h 1709"/>
                <a:gd name="T58" fmla="*/ 812 w 1157"/>
                <a:gd name="T59" fmla="*/ 891 h 1709"/>
                <a:gd name="T60" fmla="*/ 516 w 1157"/>
                <a:gd name="T61" fmla="*/ 1242 h 1709"/>
                <a:gd name="T62" fmla="*/ 828 w 1157"/>
                <a:gd name="T63" fmla="*/ 944 h 1709"/>
                <a:gd name="T64" fmla="*/ 863 w 1157"/>
                <a:gd name="T65" fmla="*/ 879 h 1709"/>
                <a:gd name="T66" fmla="*/ 873 w 1157"/>
                <a:gd name="T67" fmla="*/ 813 h 1709"/>
                <a:gd name="T68" fmla="*/ 863 w 1157"/>
                <a:gd name="T69" fmla="*/ 737 h 1709"/>
                <a:gd name="T70" fmla="*/ 848 w 1157"/>
                <a:gd name="T71" fmla="*/ 695 h 1709"/>
                <a:gd name="T72" fmla="*/ 835 w 1157"/>
                <a:gd name="T73" fmla="*/ 673 h 1709"/>
                <a:gd name="T74" fmla="*/ 998 w 1157"/>
                <a:gd name="T75" fmla="*/ 156 h 1709"/>
                <a:gd name="T76" fmla="*/ 1038 w 1157"/>
                <a:gd name="T77" fmla="*/ 109 h 1709"/>
                <a:gd name="T78" fmla="*/ 1063 w 1157"/>
                <a:gd name="T79" fmla="*/ 91 h 1709"/>
                <a:gd name="T80" fmla="*/ 1068 w 1157"/>
                <a:gd name="T81" fmla="*/ 823 h 1709"/>
                <a:gd name="T82" fmla="*/ 1053 w 1157"/>
                <a:gd name="T83" fmla="*/ 932 h 1709"/>
                <a:gd name="T84" fmla="*/ 1025 w 1157"/>
                <a:gd name="T85" fmla="*/ 1035 h 1709"/>
                <a:gd name="T86" fmla="*/ 991 w 1157"/>
                <a:gd name="T87" fmla="*/ 1097 h 1709"/>
                <a:gd name="T88" fmla="*/ 738 w 1157"/>
                <a:gd name="T89" fmla="*/ 1395 h 1709"/>
                <a:gd name="T90" fmla="*/ 527 w 1157"/>
                <a:gd name="T91" fmla="*/ 1709 h 1709"/>
                <a:gd name="T92" fmla="*/ 701 w 1157"/>
                <a:gd name="T93" fmla="*/ 1571 h 1709"/>
                <a:gd name="T94" fmla="*/ 1061 w 1157"/>
                <a:gd name="T95" fmla="*/ 1148 h 1709"/>
                <a:gd name="T96" fmla="*/ 1105 w 1157"/>
                <a:gd name="T97" fmla="*/ 1067 h 1709"/>
                <a:gd name="T98" fmla="*/ 1140 w 1157"/>
                <a:gd name="T99" fmla="*/ 950 h 1709"/>
                <a:gd name="T100" fmla="*/ 1157 w 1157"/>
                <a:gd name="T101" fmla="*/ 790 h 1709"/>
                <a:gd name="T102" fmla="*/ 1135 w 1157"/>
                <a:gd name="T103" fmla="*/ 14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7" h="1709">
                  <a:moveTo>
                    <a:pt x="1135" y="14"/>
                  </a:moveTo>
                  <a:lnTo>
                    <a:pt x="1135" y="14"/>
                  </a:lnTo>
                  <a:lnTo>
                    <a:pt x="1121" y="8"/>
                  </a:lnTo>
                  <a:lnTo>
                    <a:pt x="1107" y="4"/>
                  </a:lnTo>
                  <a:lnTo>
                    <a:pt x="1093" y="2"/>
                  </a:lnTo>
                  <a:lnTo>
                    <a:pt x="1081" y="0"/>
                  </a:lnTo>
                  <a:lnTo>
                    <a:pt x="1081" y="0"/>
                  </a:lnTo>
                  <a:lnTo>
                    <a:pt x="1070" y="2"/>
                  </a:lnTo>
                  <a:lnTo>
                    <a:pt x="1060" y="3"/>
                  </a:lnTo>
                  <a:lnTo>
                    <a:pt x="1041" y="8"/>
                  </a:lnTo>
                  <a:lnTo>
                    <a:pt x="1023" y="14"/>
                  </a:lnTo>
                  <a:lnTo>
                    <a:pt x="1007" y="24"/>
                  </a:lnTo>
                  <a:lnTo>
                    <a:pt x="993" y="34"/>
                  </a:lnTo>
                  <a:lnTo>
                    <a:pt x="980" y="45"/>
                  </a:lnTo>
                  <a:lnTo>
                    <a:pt x="968" y="57"/>
                  </a:lnTo>
                  <a:lnTo>
                    <a:pt x="957" y="68"/>
                  </a:lnTo>
                  <a:lnTo>
                    <a:pt x="957" y="68"/>
                  </a:lnTo>
                  <a:lnTo>
                    <a:pt x="940" y="90"/>
                  </a:lnTo>
                  <a:lnTo>
                    <a:pt x="926" y="109"/>
                  </a:lnTo>
                  <a:lnTo>
                    <a:pt x="915" y="128"/>
                  </a:lnTo>
                  <a:lnTo>
                    <a:pt x="912" y="131"/>
                  </a:lnTo>
                  <a:lnTo>
                    <a:pt x="773" y="576"/>
                  </a:lnTo>
                  <a:lnTo>
                    <a:pt x="773" y="576"/>
                  </a:lnTo>
                  <a:lnTo>
                    <a:pt x="762" y="573"/>
                  </a:lnTo>
                  <a:lnTo>
                    <a:pt x="750" y="571"/>
                  </a:lnTo>
                  <a:lnTo>
                    <a:pt x="728" y="567"/>
                  </a:lnTo>
                  <a:lnTo>
                    <a:pt x="712" y="583"/>
                  </a:lnTo>
                  <a:lnTo>
                    <a:pt x="712" y="583"/>
                  </a:lnTo>
                  <a:lnTo>
                    <a:pt x="663" y="634"/>
                  </a:lnTo>
                  <a:lnTo>
                    <a:pt x="579" y="724"/>
                  </a:lnTo>
                  <a:lnTo>
                    <a:pt x="486" y="823"/>
                  </a:lnTo>
                  <a:lnTo>
                    <a:pt x="415" y="898"/>
                  </a:lnTo>
                  <a:lnTo>
                    <a:pt x="415" y="898"/>
                  </a:lnTo>
                  <a:lnTo>
                    <a:pt x="386" y="908"/>
                  </a:lnTo>
                  <a:lnTo>
                    <a:pt x="359" y="918"/>
                  </a:lnTo>
                  <a:lnTo>
                    <a:pt x="332" y="929"/>
                  </a:lnTo>
                  <a:lnTo>
                    <a:pt x="307" y="941"/>
                  </a:lnTo>
                  <a:lnTo>
                    <a:pt x="284" y="955"/>
                  </a:lnTo>
                  <a:lnTo>
                    <a:pt x="260" y="969"/>
                  </a:lnTo>
                  <a:lnTo>
                    <a:pt x="239" y="984"/>
                  </a:lnTo>
                  <a:lnTo>
                    <a:pt x="217" y="999"/>
                  </a:lnTo>
                  <a:lnTo>
                    <a:pt x="199" y="1015"/>
                  </a:lnTo>
                  <a:lnTo>
                    <a:pt x="180" y="1032"/>
                  </a:lnTo>
                  <a:lnTo>
                    <a:pt x="162" y="1049"/>
                  </a:lnTo>
                  <a:lnTo>
                    <a:pt x="145" y="1067"/>
                  </a:lnTo>
                  <a:lnTo>
                    <a:pt x="130" y="1085"/>
                  </a:lnTo>
                  <a:lnTo>
                    <a:pt x="115" y="1105"/>
                  </a:lnTo>
                  <a:lnTo>
                    <a:pt x="102" y="1123"/>
                  </a:lnTo>
                  <a:lnTo>
                    <a:pt x="89" y="1143"/>
                  </a:lnTo>
                  <a:lnTo>
                    <a:pt x="77" y="1163"/>
                  </a:lnTo>
                  <a:lnTo>
                    <a:pt x="66" y="1183"/>
                  </a:lnTo>
                  <a:lnTo>
                    <a:pt x="56" y="1203"/>
                  </a:lnTo>
                  <a:lnTo>
                    <a:pt x="47" y="1224"/>
                  </a:lnTo>
                  <a:lnTo>
                    <a:pt x="40" y="1246"/>
                  </a:lnTo>
                  <a:lnTo>
                    <a:pt x="32" y="1266"/>
                  </a:lnTo>
                  <a:lnTo>
                    <a:pt x="25" y="1287"/>
                  </a:lnTo>
                  <a:lnTo>
                    <a:pt x="20" y="1308"/>
                  </a:lnTo>
                  <a:lnTo>
                    <a:pt x="10" y="1351"/>
                  </a:lnTo>
                  <a:lnTo>
                    <a:pt x="4" y="1392"/>
                  </a:lnTo>
                  <a:lnTo>
                    <a:pt x="0" y="1433"/>
                  </a:lnTo>
                  <a:lnTo>
                    <a:pt x="0" y="1473"/>
                  </a:lnTo>
                  <a:lnTo>
                    <a:pt x="0" y="1709"/>
                  </a:lnTo>
                  <a:lnTo>
                    <a:pt x="86" y="1709"/>
                  </a:lnTo>
                  <a:lnTo>
                    <a:pt x="86" y="1473"/>
                  </a:lnTo>
                  <a:lnTo>
                    <a:pt x="86" y="1473"/>
                  </a:lnTo>
                  <a:lnTo>
                    <a:pt x="87" y="1438"/>
                  </a:lnTo>
                  <a:lnTo>
                    <a:pt x="91" y="1400"/>
                  </a:lnTo>
                  <a:lnTo>
                    <a:pt x="97" y="1364"/>
                  </a:lnTo>
                  <a:lnTo>
                    <a:pt x="105" y="1328"/>
                  </a:lnTo>
                  <a:lnTo>
                    <a:pt x="116" y="1291"/>
                  </a:lnTo>
                  <a:lnTo>
                    <a:pt x="129" y="1256"/>
                  </a:lnTo>
                  <a:lnTo>
                    <a:pt x="136" y="1237"/>
                  </a:lnTo>
                  <a:lnTo>
                    <a:pt x="145" y="1219"/>
                  </a:lnTo>
                  <a:lnTo>
                    <a:pt x="155" y="1203"/>
                  </a:lnTo>
                  <a:lnTo>
                    <a:pt x="165" y="1186"/>
                  </a:lnTo>
                  <a:lnTo>
                    <a:pt x="176" y="1170"/>
                  </a:lnTo>
                  <a:lnTo>
                    <a:pt x="187" y="1152"/>
                  </a:lnTo>
                  <a:lnTo>
                    <a:pt x="200" y="1137"/>
                  </a:lnTo>
                  <a:lnTo>
                    <a:pt x="214" y="1121"/>
                  </a:lnTo>
                  <a:lnTo>
                    <a:pt x="227" y="1106"/>
                  </a:lnTo>
                  <a:lnTo>
                    <a:pt x="242" y="1091"/>
                  </a:lnTo>
                  <a:lnTo>
                    <a:pt x="259" y="1077"/>
                  </a:lnTo>
                  <a:lnTo>
                    <a:pt x="276" y="1064"/>
                  </a:lnTo>
                  <a:lnTo>
                    <a:pt x="295" y="1050"/>
                  </a:lnTo>
                  <a:lnTo>
                    <a:pt x="314" y="1037"/>
                  </a:lnTo>
                  <a:lnTo>
                    <a:pt x="334" y="1026"/>
                  </a:lnTo>
                  <a:lnTo>
                    <a:pt x="355" y="1015"/>
                  </a:lnTo>
                  <a:lnTo>
                    <a:pt x="377" y="1005"/>
                  </a:lnTo>
                  <a:lnTo>
                    <a:pt x="400" y="995"/>
                  </a:lnTo>
                  <a:lnTo>
                    <a:pt x="425" y="986"/>
                  </a:lnTo>
                  <a:lnTo>
                    <a:pt x="450" y="977"/>
                  </a:lnTo>
                  <a:lnTo>
                    <a:pt x="461" y="975"/>
                  </a:lnTo>
                  <a:lnTo>
                    <a:pt x="469" y="966"/>
                  </a:lnTo>
                  <a:lnTo>
                    <a:pt x="469" y="966"/>
                  </a:lnTo>
                  <a:lnTo>
                    <a:pt x="525" y="909"/>
                  </a:lnTo>
                  <a:lnTo>
                    <a:pt x="601" y="828"/>
                  </a:lnTo>
                  <a:lnTo>
                    <a:pt x="746" y="673"/>
                  </a:lnTo>
                  <a:lnTo>
                    <a:pt x="746" y="673"/>
                  </a:lnTo>
                  <a:lnTo>
                    <a:pt x="760" y="678"/>
                  </a:lnTo>
                  <a:lnTo>
                    <a:pt x="760" y="678"/>
                  </a:lnTo>
                  <a:lnTo>
                    <a:pt x="770" y="682"/>
                  </a:lnTo>
                  <a:lnTo>
                    <a:pt x="778" y="687"/>
                  </a:lnTo>
                  <a:lnTo>
                    <a:pt x="787" y="692"/>
                  </a:lnTo>
                  <a:lnTo>
                    <a:pt x="796" y="698"/>
                  </a:lnTo>
                  <a:lnTo>
                    <a:pt x="802" y="705"/>
                  </a:lnTo>
                  <a:lnTo>
                    <a:pt x="808" y="713"/>
                  </a:lnTo>
                  <a:lnTo>
                    <a:pt x="813" y="722"/>
                  </a:lnTo>
                  <a:lnTo>
                    <a:pt x="817" y="732"/>
                  </a:lnTo>
                  <a:lnTo>
                    <a:pt x="817" y="732"/>
                  </a:lnTo>
                  <a:lnTo>
                    <a:pt x="821" y="747"/>
                  </a:lnTo>
                  <a:lnTo>
                    <a:pt x="826" y="767"/>
                  </a:lnTo>
                  <a:lnTo>
                    <a:pt x="828" y="789"/>
                  </a:lnTo>
                  <a:lnTo>
                    <a:pt x="830" y="813"/>
                  </a:lnTo>
                  <a:lnTo>
                    <a:pt x="830" y="813"/>
                  </a:lnTo>
                  <a:lnTo>
                    <a:pt x="830" y="826"/>
                  </a:lnTo>
                  <a:lnTo>
                    <a:pt x="828" y="840"/>
                  </a:lnTo>
                  <a:lnTo>
                    <a:pt x="826" y="854"/>
                  </a:lnTo>
                  <a:lnTo>
                    <a:pt x="822" y="866"/>
                  </a:lnTo>
                  <a:lnTo>
                    <a:pt x="818" y="879"/>
                  </a:lnTo>
                  <a:lnTo>
                    <a:pt x="812" y="891"/>
                  </a:lnTo>
                  <a:lnTo>
                    <a:pt x="805" y="904"/>
                  </a:lnTo>
                  <a:lnTo>
                    <a:pt x="796" y="915"/>
                  </a:lnTo>
                  <a:lnTo>
                    <a:pt x="796" y="915"/>
                  </a:lnTo>
                  <a:lnTo>
                    <a:pt x="516" y="1242"/>
                  </a:lnTo>
                  <a:lnTo>
                    <a:pt x="549" y="1271"/>
                  </a:lnTo>
                  <a:lnTo>
                    <a:pt x="549" y="1271"/>
                  </a:lnTo>
                  <a:lnTo>
                    <a:pt x="828" y="944"/>
                  </a:lnTo>
                  <a:lnTo>
                    <a:pt x="828" y="944"/>
                  </a:lnTo>
                  <a:lnTo>
                    <a:pt x="841" y="929"/>
                  </a:lnTo>
                  <a:lnTo>
                    <a:pt x="851" y="913"/>
                  </a:lnTo>
                  <a:lnTo>
                    <a:pt x="858" y="896"/>
                  </a:lnTo>
                  <a:lnTo>
                    <a:pt x="863" y="879"/>
                  </a:lnTo>
                  <a:lnTo>
                    <a:pt x="868" y="863"/>
                  </a:lnTo>
                  <a:lnTo>
                    <a:pt x="871" y="845"/>
                  </a:lnTo>
                  <a:lnTo>
                    <a:pt x="872" y="829"/>
                  </a:lnTo>
                  <a:lnTo>
                    <a:pt x="873" y="813"/>
                  </a:lnTo>
                  <a:lnTo>
                    <a:pt x="873" y="813"/>
                  </a:lnTo>
                  <a:lnTo>
                    <a:pt x="872" y="785"/>
                  </a:lnTo>
                  <a:lnTo>
                    <a:pt x="868" y="759"/>
                  </a:lnTo>
                  <a:lnTo>
                    <a:pt x="863" y="737"/>
                  </a:lnTo>
                  <a:lnTo>
                    <a:pt x="858" y="719"/>
                  </a:lnTo>
                  <a:lnTo>
                    <a:pt x="858" y="719"/>
                  </a:lnTo>
                  <a:lnTo>
                    <a:pt x="853" y="707"/>
                  </a:lnTo>
                  <a:lnTo>
                    <a:pt x="848" y="695"/>
                  </a:lnTo>
                  <a:lnTo>
                    <a:pt x="841" y="685"/>
                  </a:lnTo>
                  <a:lnTo>
                    <a:pt x="833" y="675"/>
                  </a:lnTo>
                  <a:lnTo>
                    <a:pt x="833" y="675"/>
                  </a:lnTo>
                  <a:lnTo>
                    <a:pt x="835" y="673"/>
                  </a:lnTo>
                  <a:lnTo>
                    <a:pt x="992" y="166"/>
                  </a:lnTo>
                  <a:lnTo>
                    <a:pt x="992" y="166"/>
                  </a:lnTo>
                  <a:lnTo>
                    <a:pt x="998" y="156"/>
                  </a:lnTo>
                  <a:lnTo>
                    <a:pt x="998" y="156"/>
                  </a:lnTo>
                  <a:lnTo>
                    <a:pt x="1006" y="146"/>
                  </a:lnTo>
                  <a:lnTo>
                    <a:pt x="1016" y="134"/>
                  </a:lnTo>
                  <a:lnTo>
                    <a:pt x="1027" y="121"/>
                  </a:lnTo>
                  <a:lnTo>
                    <a:pt x="1038" y="109"/>
                  </a:lnTo>
                  <a:lnTo>
                    <a:pt x="1038" y="109"/>
                  </a:lnTo>
                  <a:lnTo>
                    <a:pt x="1047" y="101"/>
                  </a:lnTo>
                  <a:lnTo>
                    <a:pt x="1056" y="96"/>
                  </a:lnTo>
                  <a:lnTo>
                    <a:pt x="1063" y="91"/>
                  </a:lnTo>
                  <a:lnTo>
                    <a:pt x="1071" y="89"/>
                  </a:lnTo>
                  <a:lnTo>
                    <a:pt x="1071" y="789"/>
                  </a:lnTo>
                  <a:lnTo>
                    <a:pt x="1071" y="789"/>
                  </a:lnTo>
                  <a:lnTo>
                    <a:pt x="1068" y="823"/>
                  </a:lnTo>
                  <a:lnTo>
                    <a:pt x="1065" y="860"/>
                  </a:lnTo>
                  <a:lnTo>
                    <a:pt x="1058" y="908"/>
                  </a:lnTo>
                  <a:lnTo>
                    <a:pt x="1058" y="908"/>
                  </a:lnTo>
                  <a:lnTo>
                    <a:pt x="1053" y="932"/>
                  </a:lnTo>
                  <a:lnTo>
                    <a:pt x="1048" y="959"/>
                  </a:lnTo>
                  <a:lnTo>
                    <a:pt x="1041" y="985"/>
                  </a:lnTo>
                  <a:lnTo>
                    <a:pt x="1033" y="1011"/>
                  </a:lnTo>
                  <a:lnTo>
                    <a:pt x="1025" y="1035"/>
                  </a:lnTo>
                  <a:lnTo>
                    <a:pt x="1015" y="1059"/>
                  </a:lnTo>
                  <a:lnTo>
                    <a:pt x="1003" y="1078"/>
                  </a:lnTo>
                  <a:lnTo>
                    <a:pt x="991" y="1097"/>
                  </a:lnTo>
                  <a:lnTo>
                    <a:pt x="991" y="1097"/>
                  </a:lnTo>
                  <a:lnTo>
                    <a:pt x="952" y="1145"/>
                  </a:lnTo>
                  <a:lnTo>
                    <a:pt x="892" y="1217"/>
                  </a:lnTo>
                  <a:lnTo>
                    <a:pt x="738" y="1395"/>
                  </a:lnTo>
                  <a:lnTo>
                    <a:pt x="738" y="1395"/>
                  </a:lnTo>
                  <a:lnTo>
                    <a:pt x="598" y="1555"/>
                  </a:lnTo>
                  <a:lnTo>
                    <a:pt x="537" y="1625"/>
                  </a:lnTo>
                  <a:lnTo>
                    <a:pt x="527" y="1638"/>
                  </a:lnTo>
                  <a:lnTo>
                    <a:pt x="527" y="1709"/>
                  </a:lnTo>
                  <a:lnTo>
                    <a:pt x="613" y="1709"/>
                  </a:lnTo>
                  <a:lnTo>
                    <a:pt x="613" y="1670"/>
                  </a:lnTo>
                  <a:lnTo>
                    <a:pt x="613" y="1670"/>
                  </a:lnTo>
                  <a:lnTo>
                    <a:pt x="701" y="1571"/>
                  </a:lnTo>
                  <a:lnTo>
                    <a:pt x="836" y="1417"/>
                  </a:lnTo>
                  <a:lnTo>
                    <a:pt x="971" y="1258"/>
                  </a:lnTo>
                  <a:lnTo>
                    <a:pt x="1025" y="1193"/>
                  </a:lnTo>
                  <a:lnTo>
                    <a:pt x="1061" y="1148"/>
                  </a:lnTo>
                  <a:lnTo>
                    <a:pt x="1061" y="1148"/>
                  </a:lnTo>
                  <a:lnTo>
                    <a:pt x="1077" y="1123"/>
                  </a:lnTo>
                  <a:lnTo>
                    <a:pt x="1092" y="1096"/>
                  </a:lnTo>
                  <a:lnTo>
                    <a:pt x="1105" y="1067"/>
                  </a:lnTo>
                  <a:lnTo>
                    <a:pt x="1116" y="1039"/>
                  </a:lnTo>
                  <a:lnTo>
                    <a:pt x="1125" y="1009"/>
                  </a:lnTo>
                  <a:lnTo>
                    <a:pt x="1132" y="979"/>
                  </a:lnTo>
                  <a:lnTo>
                    <a:pt x="1140" y="950"/>
                  </a:lnTo>
                  <a:lnTo>
                    <a:pt x="1145" y="921"/>
                  </a:lnTo>
                  <a:lnTo>
                    <a:pt x="1151" y="870"/>
                  </a:lnTo>
                  <a:lnTo>
                    <a:pt x="1155" y="829"/>
                  </a:lnTo>
                  <a:lnTo>
                    <a:pt x="1157" y="790"/>
                  </a:lnTo>
                  <a:lnTo>
                    <a:pt x="1157" y="790"/>
                  </a:lnTo>
                  <a:lnTo>
                    <a:pt x="1157" y="53"/>
                  </a:lnTo>
                  <a:lnTo>
                    <a:pt x="1157" y="27"/>
                  </a:lnTo>
                  <a:lnTo>
                    <a:pt x="1135" y="1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grpSp>
      <p:sp>
        <p:nvSpPr>
          <p:cNvPr id="45" name="Freeform 30">
            <a:extLst>
              <a:ext uri="{FF2B5EF4-FFF2-40B4-BE49-F238E27FC236}">
                <a16:creationId xmlns:a16="http://schemas.microsoft.com/office/drawing/2014/main" id="{B218AB35-2A54-4496-A9CC-C822564D8CAE}"/>
              </a:ext>
            </a:extLst>
          </p:cNvPr>
          <p:cNvSpPr>
            <a:spLocks noChangeAspect="1" noEditPoints="1"/>
          </p:cNvSpPr>
          <p:nvPr/>
        </p:nvSpPr>
        <p:spPr bwMode="auto">
          <a:xfrm>
            <a:off x="1921432" y="2803712"/>
            <a:ext cx="474536" cy="237683"/>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6" name="Freeform 79">
            <a:extLst>
              <a:ext uri="{FF2B5EF4-FFF2-40B4-BE49-F238E27FC236}">
                <a16:creationId xmlns:a16="http://schemas.microsoft.com/office/drawing/2014/main" id="{0CC1851C-BD6A-4DF5-8396-94B5AF5F643D}"/>
              </a:ext>
            </a:extLst>
          </p:cNvPr>
          <p:cNvSpPr>
            <a:spLocks noChangeAspect="1"/>
          </p:cNvSpPr>
          <p:nvPr/>
        </p:nvSpPr>
        <p:spPr bwMode="auto">
          <a:xfrm>
            <a:off x="1585319" y="3297464"/>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7" name="TextBox 46">
            <a:extLst>
              <a:ext uri="{FF2B5EF4-FFF2-40B4-BE49-F238E27FC236}">
                <a16:creationId xmlns:a16="http://schemas.microsoft.com/office/drawing/2014/main" id="{90463254-88C1-419D-8DDB-E0DA1141D7BA}"/>
              </a:ext>
            </a:extLst>
          </p:cNvPr>
          <p:cNvSpPr txBox="1"/>
          <p:nvPr/>
        </p:nvSpPr>
        <p:spPr>
          <a:xfrm>
            <a:off x="2158700" y="2849655"/>
            <a:ext cx="5498329" cy="193899"/>
          </a:xfrm>
          <a:prstGeom prst="rect">
            <a:avLst/>
          </a:prstGeom>
          <a:noFill/>
        </p:spPr>
        <p:txBody>
          <a:bodyPr wrap="square" lIns="0" tIns="36576" rIns="0" bIns="0" rtlCol="0">
            <a:spAutoFit/>
          </a:bodyPr>
          <a:lstStyle/>
          <a:p>
            <a:pPr marL="356616" marR="0" lvl="0" indent="-356616" algn="l" defTabSz="914400" rtl="0" eaLnBrk="1" fontAlgn="auto" latinLnBrk="0" hangingPunct="1">
              <a:lnSpc>
                <a:spcPct val="85000"/>
              </a:lnSpc>
              <a:spcBef>
                <a:spcPts val="0"/>
              </a:spcBef>
              <a:spcAft>
                <a:spcPts val="600"/>
              </a:spcAft>
              <a:buClr>
                <a:srgbClr val="27ACAA"/>
              </a:buClr>
              <a:buSzPct val="70000"/>
              <a:buFont typeface="Arial" panose="020B0604020202020204" pitchFamily="34" charset="0"/>
              <a:buChar char="•"/>
              <a:tabLst/>
              <a:defRPr/>
            </a:pPr>
            <a:r>
              <a:rPr lang="lv-LV" sz="1200" dirty="0">
                <a:solidFill>
                  <a:srgbClr val="2E2E38"/>
                </a:solidFill>
                <a:latin typeface="EYInterstate Light" panose="02000506000000020004" pitchFamily="2" charset="0"/>
              </a:rPr>
              <a:t>Limbažu</a:t>
            </a: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rPr>
              <a:t> novada pašvaldības </a:t>
            </a:r>
            <a:r>
              <a:rPr kumimoji="0" lang="lv-LV" sz="1200" b="0" i="0" u="none" strike="noStrike" kern="1200" cap="none" spc="0" normalizeH="0" baseline="0" noProof="0" dirty="0">
                <a:ln>
                  <a:noFill/>
                </a:ln>
                <a:solidFill>
                  <a:schemeClr val="bg1"/>
                </a:solidFill>
                <a:effectLst/>
                <a:uLnTx/>
                <a:uFillTx/>
                <a:latin typeface="EYInterstate Light" panose="02000506000000020004" pitchFamily="2" charset="0"/>
              </a:rPr>
              <a:t>centrs (Limbažu pilsēta)</a:t>
            </a:r>
          </a:p>
        </p:txBody>
      </p:sp>
      <p:sp>
        <p:nvSpPr>
          <p:cNvPr id="49" name="Freeform 79">
            <a:extLst>
              <a:ext uri="{FF2B5EF4-FFF2-40B4-BE49-F238E27FC236}">
                <a16:creationId xmlns:a16="http://schemas.microsoft.com/office/drawing/2014/main" id="{5F2DBB18-55E9-4E0A-A233-1FD7E8650610}"/>
              </a:ext>
            </a:extLst>
          </p:cNvPr>
          <p:cNvSpPr>
            <a:spLocks noChangeAspect="1"/>
          </p:cNvSpPr>
          <p:nvPr/>
        </p:nvSpPr>
        <p:spPr bwMode="auto">
          <a:xfrm>
            <a:off x="4772385" y="330572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1" name="Freeform 79">
            <a:extLst>
              <a:ext uri="{FF2B5EF4-FFF2-40B4-BE49-F238E27FC236}">
                <a16:creationId xmlns:a16="http://schemas.microsoft.com/office/drawing/2014/main" id="{7E6EBEBB-D36F-4B30-A5C8-DB0B6FBD1A8F}"/>
              </a:ext>
            </a:extLst>
          </p:cNvPr>
          <p:cNvSpPr>
            <a:spLocks noChangeAspect="1"/>
          </p:cNvSpPr>
          <p:nvPr/>
        </p:nvSpPr>
        <p:spPr bwMode="auto">
          <a:xfrm>
            <a:off x="4667707" y="418647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5" name="Freeform 79">
            <a:extLst>
              <a:ext uri="{FF2B5EF4-FFF2-40B4-BE49-F238E27FC236}">
                <a16:creationId xmlns:a16="http://schemas.microsoft.com/office/drawing/2014/main" id="{8C9A7D63-AC95-4C62-9C4B-81535D21E397}"/>
              </a:ext>
            </a:extLst>
          </p:cNvPr>
          <p:cNvSpPr>
            <a:spLocks noChangeAspect="1"/>
          </p:cNvSpPr>
          <p:nvPr/>
        </p:nvSpPr>
        <p:spPr bwMode="auto">
          <a:xfrm>
            <a:off x="1785649" y="3527311"/>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6" name="Freeform 79">
            <a:extLst>
              <a:ext uri="{FF2B5EF4-FFF2-40B4-BE49-F238E27FC236}">
                <a16:creationId xmlns:a16="http://schemas.microsoft.com/office/drawing/2014/main" id="{8F10BCBA-9576-4643-AF4F-218871236AA2}"/>
              </a:ext>
            </a:extLst>
          </p:cNvPr>
          <p:cNvSpPr>
            <a:spLocks noChangeAspect="1"/>
          </p:cNvSpPr>
          <p:nvPr/>
        </p:nvSpPr>
        <p:spPr bwMode="auto">
          <a:xfrm>
            <a:off x="4853592" y="3541532"/>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grpSp>
        <p:nvGrpSpPr>
          <p:cNvPr id="3" name="Group 2">
            <a:extLst>
              <a:ext uri="{FF2B5EF4-FFF2-40B4-BE49-F238E27FC236}">
                <a16:creationId xmlns:a16="http://schemas.microsoft.com/office/drawing/2014/main" id="{DBB82CE0-9473-439D-9008-EE9430151D61}"/>
              </a:ext>
            </a:extLst>
          </p:cNvPr>
          <p:cNvGrpSpPr/>
          <p:nvPr/>
        </p:nvGrpSpPr>
        <p:grpSpPr>
          <a:xfrm>
            <a:off x="8241578" y="0"/>
            <a:ext cx="3994414" cy="6858000"/>
            <a:chOff x="8208172" y="0"/>
            <a:chExt cx="3994414" cy="6858000"/>
          </a:xfrm>
        </p:grpSpPr>
        <p:sp>
          <p:nvSpPr>
            <p:cNvPr id="36" name="Freeform 79">
              <a:extLst>
                <a:ext uri="{FF2B5EF4-FFF2-40B4-BE49-F238E27FC236}">
                  <a16:creationId xmlns:a16="http://schemas.microsoft.com/office/drawing/2014/main" id="{30CA34C6-07F4-4E24-A5FC-B4FDDE6769F4}"/>
                </a:ext>
              </a:extLst>
            </p:cNvPr>
            <p:cNvSpPr>
              <a:spLocks noChangeAspect="1"/>
            </p:cNvSpPr>
            <p:nvPr/>
          </p:nvSpPr>
          <p:spPr bwMode="auto">
            <a:xfrm>
              <a:off x="9081009" y="5996005"/>
              <a:ext cx="320671" cy="37827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9" name="Freeform 5">
              <a:extLst>
                <a:ext uri="{FF2B5EF4-FFF2-40B4-BE49-F238E27FC236}">
                  <a16:creationId xmlns:a16="http://schemas.microsoft.com/office/drawing/2014/main" id="{86EB604A-2859-4E62-93A0-C2E0E921DFDC}"/>
                </a:ext>
              </a:extLst>
            </p:cNvPr>
            <p:cNvSpPr>
              <a:spLocks noChangeAspect="1" noEditPoints="1"/>
            </p:cNvSpPr>
            <p:nvPr/>
          </p:nvSpPr>
          <p:spPr bwMode="auto">
            <a:xfrm flipH="1">
              <a:off x="9786609" y="445416"/>
              <a:ext cx="325831" cy="225524"/>
            </a:xfrm>
            <a:custGeom>
              <a:avLst/>
              <a:gdLst>
                <a:gd name="T0" fmla="*/ 3969 w 3969"/>
                <a:gd name="T1" fmla="*/ 1112 h 2590"/>
                <a:gd name="T2" fmla="*/ 2708 w 3969"/>
                <a:gd name="T3" fmla="*/ 0 h 2590"/>
                <a:gd name="T4" fmla="*/ 1111 w 3969"/>
                <a:gd name="T5" fmla="*/ 0 h 2590"/>
                <a:gd name="T6" fmla="*/ 0 w 3969"/>
                <a:gd name="T7" fmla="*/ 1094 h 2590"/>
                <a:gd name="T8" fmla="*/ 376 w 3969"/>
                <a:gd name="T9" fmla="*/ 1094 h 2590"/>
                <a:gd name="T10" fmla="*/ 376 w 3969"/>
                <a:gd name="T11" fmla="*/ 2589 h 2590"/>
                <a:gd name="T12" fmla="*/ 1595 w 3969"/>
                <a:gd name="T13" fmla="*/ 2589 h 2590"/>
                <a:gd name="T14" fmla="*/ 1594 w 3969"/>
                <a:gd name="T15" fmla="*/ 1264 h 2590"/>
                <a:gd name="T16" fmla="*/ 906 w 3969"/>
                <a:gd name="T17" fmla="*/ 1264 h 2590"/>
                <a:gd name="T18" fmla="*/ 906 w 3969"/>
                <a:gd name="T19" fmla="*/ 1094 h 2590"/>
                <a:gd name="T20" fmla="*/ 1845 w 3969"/>
                <a:gd name="T21" fmla="*/ 1094 h 2590"/>
                <a:gd name="T22" fmla="*/ 2605 w 3969"/>
                <a:gd name="T23" fmla="*/ 139 h 2590"/>
                <a:gd name="T24" fmla="*/ 3512 w 3969"/>
                <a:gd name="T25" fmla="*/ 940 h 2590"/>
                <a:gd name="T26" fmla="*/ 3311 w 3969"/>
                <a:gd name="T27" fmla="*/ 940 h 2590"/>
                <a:gd name="T28" fmla="*/ 2619 w 3969"/>
                <a:gd name="T29" fmla="*/ 312 h 2590"/>
                <a:gd name="T30" fmla="*/ 2561 w 3969"/>
                <a:gd name="T31" fmla="*/ 376 h 2590"/>
                <a:gd name="T32" fmla="*/ 3277 w 3969"/>
                <a:gd name="T33" fmla="*/ 1025 h 2590"/>
                <a:gd name="T34" fmla="*/ 3277 w 3969"/>
                <a:gd name="T35" fmla="*/ 2590 h 2590"/>
                <a:gd name="T36" fmla="*/ 3449 w 3969"/>
                <a:gd name="T37" fmla="*/ 2590 h 2590"/>
                <a:gd name="T38" fmla="*/ 3449 w 3969"/>
                <a:gd name="T39" fmla="*/ 1112 h 2590"/>
                <a:gd name="T40" fmla="*/ 3969 w 3969"/>
                <a:gd name="T41" fmla="*/ 1112 h 2590"/>
                <a:gd name="T42" fmla="*/ 1700 w 3969"/>
                <a:gd name="T43" fmla="*/ 369 h 2590"/>
                <a:gd name="T44" fmla="*/ 1520 w 3969"/>
                <a:gd name="T45" fmla="*/ 592 h 2590"/>
                <a:gd name="T46" fmla="*/ 1520 w 3969"/>
                <a:gd name="T47" fmla="*/ 296 h 2590"/>
                <a:gd name="T48" fmla="*/ 1295 w 3969"/>
                <a:gd name="T49" fmla="*/ 296 h 2590"/>
                <a:gd name="T50" fmla="*/ 1432 w 3969"/>
                <a:gd name="T51" fmla="*/ 158 h 2590"/>
                <a:gd name="T52" fmla="*/ 1700 w 3969"/>
                <a:gd name="T53" fmla="*/ 158 h 2590"/>
                <a:gd name="T54" fmla="*/ 1700 w 3969"/>
                <a:gd name="T55" fmla="*/ 369 h 2590"/>
                <a:gd name="T56" fmla="*/ 2370 w 3969"/>
                <a:gd name="T57" fmla="*/ 2589 h 2590"/>
                <a:gd name="T58" fmla="*/ 2772 w 3969"/>
                <a:gd name="T59" fmla="*/ 2589 h 2590"/>
                <a:gd name="T60" fmla="*/ 2772 w 3969"/>
                <a:gd name="T61" fmla="*/ 1881 h 2590"/>
                <a:gd name="T62" fmla="*/ 2370 w 3969"/>
                <a:gd name="T63" fmla="*/ 1881 h 2590"/>
                <a:gd name="T64" fmla="*/ 2370 w 3969"/>
                <a:gd name="T65" fmla="*/ 2589 h 2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9" h="2590">
                  <a:moveTo>
                    <a:pt x="3969" y="1112"/>
                  </a:moveTo>
                  <a:lnTo>
                    <a:pt x="2708" y="0"/>
                  </a:lnTo>
                  <a:lnTo>
                    <a:pt x="1111" y="0"/>
                  </a:lnTo>
                  <a:lnTo>
                    <a:pt x="0" y="1094"/>
                  </a:lnTo>
                  <a:lnTo>
                    <a:pt x="376" y="1094"/>
                  </a:lnTo>
                  <a:lnTo>
                    <a:pt x="376" y="2589"/>
                  </a:lnTo>
                  <a:lnTo>
                    <a:pt x="1595" y="2589"/>
                  </a:lnTo>
                  <a:lnTo>
                    <a:pt x="1594" y="1264"/>
                  </a:lnTo>
                  <a:lnTo>
                    <a:pt x="906" y="1264"/>
                  </a:lnTo>
                  <a:lnTo>
                    <a:pt x="906" y="1094"/>
                  </a:lnTo>
                  <a:lnTo>
                    <a:pt x="1845" y="1094"/>
                  </a:lnTo>
                  <a:lnTo>
                    <a:pt x="2605" y="139"/>
                  </a:lnTo>
                  <a:lnTo>
                    <a:pt x="3512" y="940"/>
                  </a:lnTo>
                  <a:lnTo>
                    <a:pt x="3311" y="940"/>
                  </a:lnTo>
                  <a:lnTo>
                    <a:pt x="2619" y="312"/>
                  </a:lnTo>
                  <a:lnTo>
                    <a:pt x="2561" y="376"/>
                  </a:lnTo>
                  <a:lnTo>
                    <a:pt x="3277" y="1025"/>
                  </a:lnTo>
                  <a:lnTo>
                    <a:pt x="3277" y="2590"/>
                  </a:lnTo>
                  <a:lnTo>
                    <a:pt x="3449" y="2590"/>
                  </a:lnTo>
                  <a:lnTo>
                    <a:pt x="3449" y="1112"/>
                  </a:lnTo>
                  <a:lnTo>
                    <a:pt x="3969" y="1112"/>
                  </a:lnTo>
                  <a:close/>
                  <a:moveTo>
                    <a:pt x="1700" y="369"/>
                  </a:moveTo>
                  <a:lnTo>
                    <a:pt x="1520" y="592"/>
                  </a:lnTo>
                  <a:lnTo>
                    <a:pt x="1520" y="296"/>
                  </a:lnTo>
                  <a:lnTo>
                    <a:pt x="1295" y="296"/>
                  </a:lnTo>
                  <a:lnTo>
                    <a:pt x="1432" y="158"/>
                  </a:lnTo>
                  <a:lnTo>
                    <a:pt x="1700" y="158"/>
                  </a:lnTo>
                  <a:lnTo>
                    <a:pt x="1700" y="369"/>
                  </a:lnTo>
                  <a:close/>
                  <a:moveTo>
                    <a:pt x="2370" y="2589"/>
                  </a:moveTo>
                  <a:lnTo>
                    <a:pt x="2772" y="2589"/>
                  </a:lnTo>
                  <a:lnTo>
                    <a:pt x="2772" y="1881"/>
                  </a:lnTo>
                  <a:lnTo>
                    <a:pt x="2370" y="1881"/>
                  </a:lnTo>
                  <a:lnTo>
                    <a:pt x="2370" y="2589"/>
                  </a:lnTo>
                  <a:close/>
                </a:path>
              </a:pathLst>
            </a:custGeom>
            <a:solidFill>
              <a:srgbClr val="000000"/>
            </a:solidFill>
            <a:ln>
              <a:noFill/>
            </a:ln>
          </p:spPr>
          <p:txBody>
            <a:bodyPr vert="horz" wrap="square" lIns="80147" tIns="40074" rIns="80147" bIns="4007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pic>
          <p:nvPicPr>
            <p:cNvPr id="2050" name="Picture 2">
              <a:extLst>
                <a:ext uri="{FF2B5EF4-FFF2-40B4-BE49-F238E27FC236}">
                  <a16:creationId xmlns:a16="http://schemas.microsoft.com/office/drawing/2014/main" id="{1094D1A3-DED7-45FD-A505-46BD9A72746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54" t="556" r="776" b="441"/>
            <a:stretch/>
          </p:blipFill>
          <p:spPr bwMode="auto">
            <a:xfrm>
              <a:off x="8208172" y="0"/>
              <a:ext cx="3994414" cy="6858000"/>
            </a:xfrm>
            <a:prstGeom prst="rect">
              <a:avLst/>
            </a:prstGeom>
            <a:noFill/>
            <a:extLst>
              <a:ext uri="{909E8E84-426E-40DD-AFC4-6F175D3DCCD1}">
                <a14:hiddenFill xmlns:a14="http://schemas.microsoft.com/office/drawing/2010/main">
                  <a:solidFill>
                    <a:srgbClr val="FFFFFF"/>
                  </a:solidFill>
                </a14:hiddenFill>
              </a:ext>
            </a:extLst>
          </p:spPr>
        </p:pic>
        <p:sp>
          <p:nvSpPr>
            <p:cNvPr id="16" name="Freeform 30">
              <a:extLst>
                <a:ext uri="{FF2B5EF4-FFF2-40B4-BE49-F238E27FC236}">
                  <a16:creationId xmlns:a16="http://schemas.microsoft.com/office/drawing/2014/main" id="{47D17AEB-4012-4A10-882E-F964E6F2A7B8}"/>
                </a:ext>
              </a:extLst>
            </p:cNvPr>
            <p:cNvSpPr>
              <a:spLocks noChangeAspect="1" noEditPoints="1"/>
            </p:cNvSpPr>
            <p:nvPr/>
          </p:nvSpPr>
          <p:spPr bwMode="auto">
            <a:xfrm>
              <a:off x="10105564" y="4354776"/>
              <a:ext cx="534616" cy="267775"/>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3" name="Freeform 79">
              <a:extLst>
                <a:ext uri="{FF2B5EF4-FFF2-40B4-BE49-F238E27FC236}">
                  <a16:creationId xmlns:a16="http://schemas.microsoft.com/office/drawing/2014/main" id="{9696B763-FDE2-4686-BA2B-49C5854B62DA}"/>
                </a:ext>
              </a:extLst>
            </p:cNvPr>
            <p:cNvSpPr>
              <a:spLocks noChangeAspect="1"/>
            </p:cNvSpPr>
            <p:nvPr/>
          </p:nvSpPr>
          <p:spPr bwMode="auto">
            <a:xfrm>
              <a:off x="8429345" y="1865930"/>
              <a:ext cx="419095" cy="4943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1" name="Freeform 79">
              <a:extLst>
                <a:ext uri="{FF2B5EF4-FFF2-40B4-BE49-F238E27FC236}">
                  <a16:creationId xmlns:a16="http://schemas.microsoft.com/office/drawing/2014/main" id="{7A9C945D-6530-431F-ABE8-D8FAAD841947}"/>
                </a:ext>
              </a:extLst>
            </p:cNvPr>
            <p:cNvSpPr>
              <a:spLocks noChangeAspect="1"/>
            </p:cNvSpPr>
            <p:nvPr/>
          </p:nvSpPr>
          <p:spPr bwMode="auto">
            <a:xfrm>
              <a:off x="8475426" y="1895846"/>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3" name="Freeform 79">
              <a:extLst>
                <a:ext uri="{FF2B5EF4-FFF2-40B4-BE49-F238E27FC236}">
                  <a16:creationId xmlns:a16="http://schemas.microsoft.com/office/drawing/2014/main" id="{7143DB09-FA32-4A70-9146-31FDA57B6D36}"/>
                </a:ext>
              </a:extLst>
            </p:cNvPr>
            <p:cNvSpPr>
              <a:spLocks noChangeAspect="1"/>
            </p:cNvSpPr>
            <p:nvPr/>
          </p:nvSpPr>
          <p:spPr bwMode="auto">
            <a:xfrm>
              <a:off x="10991361" y="1547940"/>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4" name="Freeform 79">
              <a:extLst>
                <a:ext uri="{FF2B5EF4-FFF2-40B4-BE49-F238E27FC236}">
                  <a16:creationId xmlns:a16="http://schemas.microsoft.com/office/drawing/2014/main" id="{76682120-6828-487D-A014-7B4D3BF3B1D5}"/>
                </a:ext>
              </a:extLst>
            </p:cNvPr>
            <p:cNvSpPr>
              <a:spLocks noChangeAspect="1"/>
            </p:cNvSpPr>
            <p:nvPr/>
          </p:nvSpPr>
          <p:spPr bwMode="auto">
            <a:xfrm>
              <a:off x="11015515" y="1583784"/>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grpSp>
      <p:sp>
        <p:nvSpPr>
          <p:cNvPr id="34" name="Rectangle 33">
            <a:extLst>
              <a:ext uri="{FF2B5EF4-FFF2-40B4-BE49-F238E27FC236}">
                <a16:creationId xmlns:a16="http://schemas.microsoft.com/office/drawing/2014/main" id="{C8CE2AED-F145-4C85-8833-C8BAC4FFEF86}"/>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kumimoji="0" lang="ru-RU" sz="1800" b="1" i="0" u="none" strike="noStrike" kern="1200" cap="none" spc="0" normalizeH="0" baseline="0" noProof="0">
                <a:ln>
                  <a:noFill/>
                </a:ln>
                <a:solidFill>
                  <a:srgbClr val="000000"/>
                </a:solidFill>
                <a:effectLst/>
                <a:uLnTx/>
                <a:uFillTx/>
                <a:latin typeface="EYInterstate Light" panose="02000506000000020004" pitchFamily="2" charset="0"/>
              </a:rPr>
              <a:t>7</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35" name="Freeform 79">
            <a:extLst>
              <a:ext uri="{FF2B5EF4-FFF2-40B4-BE49-F238E27FC236}">
                <a16:creationId xmlns:a16="http://schemas.microsoft.com/office/drawing/2014/main" id="{452FC164-7961-40AF-A226-D1E09F46A5E4}"/>
              </a:ext>
            </a:extLst>
          </p:cNvPr>
          <p:cNvSpPr>
            <a:spLocks noChangeAspect="1"/>
          </p:cNvSpPr>
          <p:nvPr/>
        </p:nvSpPr>
        <p:spPr bwMode="auto">
          <a:xfrm>
            <a:off x="1788259" y="3678258"/>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3" name="Freeform 79">
            <a:extLst>
              <a:ext uri="{FF2B5EF4-FFF2-40B4-BE49-F238E27FC236}">
                <a16:creationId xmlns:a16="http://schemas.microsoft.com/office/drawing/2014/main" id="{D33929F5-08BD-452C-AB15-7D49A02D13E8}"/>
              </a:ext>
            </a:extLst>
          </p:cNvPr>
          <p:cNvSpPr>
            <a:spLocks noChangeAspect="1"/>
          </p:cNvSpPr>
          <p:nvPr/>
        </p:nvSpPr>
        <p:spPr bwMode="auto">
          <a:xfrm>
            <a:off x="1799076" y="3862626"/>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4" name="Freeform 79">
            <a:extLst>
              <a:ext uri="{FF2B5EF4-FFF2-40B4-BE49-F238E27FC236}">
                <a16:creationId xmlns:a16="http://schemas.microsoft.com/office/drawing/2014/main" id="{BAFB8363-2792-487C-A8B4-1CD33395AB6C}"/>
              </a:ext>
            </a:extLst>
          </p:cNvPr>
          <p:cNvSpPr>
            <a:spLocks noChangeAspect="1"/>
          </p:cNvSpPr>
          <p:nvPr/>
        </p:nvSpPr>
        <p:spPr bwMode="auto">
          <a:xfrm>
            <a:off x="1785649" y="4067855"/>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8" name="Freeform 79">
            <a:extLst>
              <a:ext uri="{FF2B5EF4-FFF2-40B4-BE49-F238E27FC236}">
                <a16:creationId xmlns:a16="http://schemas.microsoft.com/office/drawing/2014/main" id="{5DCC88D9-C382-4C5C-B948-724F29EB35E8}"/>
              </a:ext>
            </a:extLst>
          </p:cNvPr>
          <p:cNvSpPr>
            <a:spLocks noChangeAspect="1"/>
          </p:cNvSpPr>
          <p:nvPr/>
        </p:nvSpPr>
        <p:spPr bwMode="auto">
          <a:xfrm>
            <a:off x="1798966" y="4252223"/>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0" name="Freeform 79">
            <a:extLst>
              <a:ext uri="{FF2B5EF4-FFF2-40B4-BE49-F238E27FC236}">
                <a16:creationId xmlns:a16="http://schemas.microsoft.com/office/drawing/2014/main" id="{7D6AE05F-B129-4E1D-A993-7F8253BAF648}"/>
              </a:ext>
            </a:extLst>
          </p:cNvPr>
          <p:cNvSpPr>
            <a:spLocks noChangeAspect="1"/>
          </p:cNvSpPr>
          <p:nvPr/>
        </p:nvSpPr>
        <p:spPr bwMode="auto">
          <a:xfrm>
            <a:off x="1785649" y="4431674"/>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2" name="Freeform 79">
            <a:extLst>
              <a:ext uri="{FF2B5EF4-FFF2-40B4-BE49-F238E27FC236}">
                <a16:creationId xmlns:a16="http://schemas.microsoft.com/office/drawing/2014/main" id="{0839FD21-02E2-4B5D-8AB3-1BEAD31F97EF}"/>
              </a:ext>
            </a:extLst>
          </p:cNvPr>
          <p:cNvSpPr>
            <a:spLocks noChangeAspect="1"/>
          </p:cNvSpPr>
          <p:nvPr/>
        </p:nvSpPr>
        <p:spPr bwMode="auto">
          <a:xfrm>
            <a:off x="1785045" y="4641223"/>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3" name="Freeform 79">
            <a:extLst>
              <a:ext uri="{FF2B5EF4-FFF2-40B4-BE49-F238E27FC236}">
                <a16:creationId xmlns:a16="http://schemas.microsoft.com/office/drawing/2014/main" id="{5D08D057-D6B2-4116-A664-2F1FD34C4B80}"/>
              </a:ext>
            </a:extLst>
          </p:cNvPr>
          <p:cNvSpPr>
            <a:spLocks noChangeAspect="1"/>
          </p:cNvSpPr>
          <p:nvPr/>
        </p:nvSpPr>
        <p:spPr bwMode="auto">
          <a:xfrm>
            <a:off x="4853702" y="3748946"/>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4" name="Freeform 79">
            <a:extLst>
              <a:ext uri="{FF2B5EF4-FFF2-40B4-BE49-F238E27FC236}">
                <a16:creationId xmlns:a16="http://schemas.microsoft.com/office/drawing/2014/main" id="{249A781E-FC03-4270-9F79-65937A8290AB}"/>
              </a:ext>
            </a:extLst>
          </p:cNvPr>
          <p:cNvSpPr>
            <a:spLocks noChangeAspect="1"/>
          </p:cNvSpPr>
          <p:nvPr/>
        </p:nvSpPr>
        <p:spPr bwMode="auto">
          <a:xfrm>
            <a:off x="4835177" y="3959481"/>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5" name="Freeform 79">
            <a:extLst>
              <a:ext uri="{FF2B5EF4-FFF2-40B4-BE49-F238E27FC236}">
                <a16:creationId xmlns:a16="http://schemas.microsoft.com/office/drawing/2014/main" id="{F6F1347B-257D-4B2A-9402-16A6DED2B445}"/>
              </a:ext>
            </a:extLst>
          </p:cNvPr>
          <p:cNvSpPr>
            <a:spLocks noChangeAspect="1"/>
          </p:cNvSpPr>
          <p:nvPr/>
        </p:nvSpPr>
        <p:spPr bwMode="auto">
          <a:xfrm>
            <a:off x="4853592" y="4401650"/>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6" name="Freeform 79">
            <a:extLst>
              <a:ext uri="{FF2B5EF4-FFF2-40B4-BE49-F238E27FC236}">
                <a16:creationId xmlns:a16="http://schemas.microsoft.com/office/drawing/2014/main" id="{7C2A1D0A-195F-4C13-BBCD-B7056381661E}"/>
              </a:ext>
            </a:extLst>
          </p:cNvPr>
          <p:cNvSpPr>
            <a:spLocks noChangeAspect="1"/>
          </p:cNvSpPr>
          <p:nvPr/>
        </p:nvSpPr>
        <p:spPr bwMode="auto">
          <a:xfrm>
            <a:off x="4865328" y="4610825"/>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7" name="Freeform 79">
            <a:extLst>
              <a:ext uri="{FF2B5EF4-FFF2-40B4-BE49-F238E27FC236}">
                <a16:creationId xmlns:a16="http://schemas.microsoft.com/office/drawing/2014/main" id="{98A2AEF6-813F-473E-9409-30694D7620D8}"/>
              </a:ext>
            </a:extLst>
          </p:cNvPr>
          <p:cNvSpPr>
            <a:spLocks noChangeAspect="1"/>
          </p:cNvSpPr>
          <p:nvPr/>
        </p:nvSpPr>
        <p:spPr bwMode="auto">
          <a:xfrm>
            <a:off x="4865328" y="4837191"/>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2" name="Freeform 79">
            <a:extLst>
              <a:ext uri="{FF2B5EF4-FFF2-40B4-BE49-F238E27FC236}">
                <a16:creationId xmlns:a16="http://schemas.microsoft.com/office/drawing/2014/main" id="{E4FA927D-6120-42EF-AAB0-3ACF593B8564}"/>
              </a:ext>
            </a:extLst>
          </p:cNvPr>
          <p:cNvSpPr>
            <a:spLocks noChangeAspect="1"/>
          </p:cNvSpPr>
          <p:nvPr/>
        </p:nvSpPr>
        <p:spPr bwMode="auto">
          <a:xfrm>
            <a:off x="10730852" y="3169121"/>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3" name="Freeform 79">
            <a:extLst>
              <a:ext uri="{FF2B5EF4-FFF2-40B4-BE49-F238E27FC236}">
                <a16:creationId xmlns:a16="http://schemas.microsoft.com/office/drawing/2014/main" id="{222D72E9-AEBE-4B48-BE8F-BFCD8E63C5C9}"/>
              </a:ext>
            </a:extLst>
          </p:cNvPr>
          <p:cNvSpPr>
            <a:spLocks noChangeAspect="1"/>
          </p:cNvSpPr>
          <p:nvPr/>
        </p:nvSpPr>
        <p:spPr bwMode="auto">
          <a:xfrm>
            <a:off x="10286727" y="3972241"/>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4" name="Freeform 79">
            <a:extLst>
              <a:ext uri="{FF2B5EF4-FFF2-40B4-BE49-F238E27FC236}">
                <a16:creationId xmlns:a16="http://schemas.microsoft.com/office/drawing/2014/main" id="{B534F5E7-E74C-4EFD-95AA-2500BCAF74F2}"/>
              </a:ext>
            </a:extLst>
          </p:cNvPr>
          <p:cNvSpPr>
            <a:spLocks noChangeAspect="1"/>
          </p:cNvSpPr>
          <p:nvPr/>
        </p:nvSpPr>
        <p:spPr bwMode="auto">
          <a:xfrm>
            <a:off x="9821941" y="2330390"/>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5" name="Freeform 79">
            <a:extLst>
              <a:ext uri="{FF2B5EF4-FFF2-40B4-BE49-F238E27FC236}">
                <a16:creationId xmlns:a16="http://schemas.microsoft.com/office/drawing/2014/main" id="{BB9DC000-0431-455B-B116-DE5524FF05AF}"/>
              </a:ext>
            </a:extLst>
          </p:cNvPr>
          <p:cNvSpPr>
            <a:spLocks noChangeAspect="1"/>
          </p:cNvSpPr>
          <p:nvPr/>
        </p:nvSpPr>
        <p:spPr bwMode="auto">
          <a:xfrm>
            <a:off x="9074659" y="5381671"/>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6" name="Freeform 79">
            <a:extLst>
              <a:ext uri="{FF2B5EF4-FFF2-40B4-BE49-F238E27FC236}">
                <a16:creationId xmlns:a16="http://schemas.microsoft.com/office/drawing/2014/main" id="{1C767BFE-4763-4E04-ACD8-EE18294CD908}"/>
              </a:ext>
            </a:extLst>
          </p:cNvPr>
          <p:cNvSpPr>
            <a:spLocks noChangeAspect="1"/>
          </p:cNvSpPr>
          <p:nvPr/>
        </p:nvSpPr>
        <p:spPr bwMode="auto">
          <a:xfrm>
            <a:off x="10629808" y="3825695"/>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EYInterstate Light" panose="02000506000000020004" pitchFamily="2" charset="0"/>
            </a:endParaRPr>
          </a:p>
        </p:txBody>
      </p:sp>
      <p:sp>
        <p:nvSpPr>
          <p:cNvPr id="67" name="Freeform 79">
            <a:extLst>
              <a:ext uri="{FF2B5EF4-FFF2-40B4-BE49-F238E27FC236}">
                <a16:creationId xmlns:a16="http://schemas.microsoft.com/office/drawing/2014/main" id="{E33780AF-1D17-4381-852E-09A74907A917}"/>
              </a:ext>
            </a:extLst>
          </p:cNvPr>
          <p:cNvSpPr>
            <a:spLocks noChangeAspect="1"/>
          </p:cNvSpPr>
          <p:nvPr/>
        </p:nvSpPr>
        <p:spPr bwMode="auto">
          <a:xfrm>
            <a:off x="9847802" y="5474456"/>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8" name="Freeform 79">
            <a:extLst>
              <a:ext uri="{FF2B5EF4-FFF2-40B4-BE49-F238E27FC236}">
                <a16:creationId xmlns:a16="http://schemas.microsoft.com/office/drawing/2014/main" id="{6B16093C-8FCD-4765-8A68-6022482C7B76}"/>
              </a:ext>
            </a:extLst>
          </p:cNvPr>
          <p:cNvSpPr>
            <a:spLocks noChangeAspect="1"/>
          </p:cNvSpPr>
          <p:nvPr/>
        </p:nvSpPr>
        <p:spPr bwMode="auto">
          <a:xfrm>
            <a:off x="9696904" y="3057813"/>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9" name="Freeform 79">
            <a:extLst>
              <a:ext uri="{FF2B5EF4-FFF2-40B4-BE49-F238E27FC236}">
                <a16:creationId xmlns:a16="http://schemas.microsoft.com/office/drawing/2014/main" id="{E403066E-9D84-4AF5-85A7-0D3DE0381AEC}"/>
              </a:ext>
            </a:extLst>
          </p:cNvPr>
          <p:cNvSpPr>
            <a:spLocks noChangeAspect="1"/>
          </p:cNvSpPr>
          <p:nvPr/>
        </p:nvSpPr>
        <p:spPr bwMode="auto">
          <a:xfrm>
            <a:off x="8524060" y="952037"/>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1" name="Freeform 79">
            <a:extLst>
              <a:ext uri="{FF2B5EF4-FFF2-40B4-BE49-F238E27FC236}">
                <a16:creationId xmlns:a16="http://schemas.microsoft.com/office/drawing/2014/main" id="{E8F18473-73F5-49CA-B3D6-CF7F93F9F3AF}"/>
              </a:ext>
            </a:extLst>
          </p:cNvPr>
          <p:cNvSpPr>
            <a:spLocks noChangeAspect="1"/>
          </p:cNvSpPr>
          <p:nvPr/>
        </p:nvSpPr>
        <p:spPr bwMode="auto">
          <a:xfrm>
            <a:off x="8949497" y="4358798"/>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2" name="Freeform 79">
            <a:extLst>
              <a:ext uri="{FF2B5EF4-FFF2-40B4-BE49-F238E27FC236}">
                <a16:creationId xmlns:a16="http://schemas.microsoft.com/office/drawing/2014/main" id="{5796A005-CDBD-4C83-BDA9-1C84E3FB061D}"/>
              </a:ext>
            </a:extLst>
          </p:cNvPr>
          <p:cNvSpPr>
            <a:spLocks noChangeAspect="1"/>
          </p:cNvSpPr>
          <p:nvPr/>
        </p:nvSpPr>
        <p:spPr bwMode="auto">
          <a:xfrm>
            <a:off x="10300222" y="1159215"/>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5" name="Freeform 79">
            <a:extLst>
              <a:ext uri="{FF2B5EF4-FFF2-40B4-BE49-F238E27FC236}">
                <a16:creationId xmlns:a16="http://schemas.microsoft.com/office/drawing/2014/main" id="{A00ED8E9-AF31-4E2A-ABA9-A454C1295505}"/>
              </a:ext>
            </a:extLst>
          </p:cNvPr>
          <p:cNvSpPr>
            <a:spLocks noChangeAspect="1"/>
          </p:cNvSpPr>
          <p:nvPr/>
        </p:nvSpPr>
        <p:spPr bwMode="auto">
          <a:xfrm>
            <a:off x="11615845" y="1838150"/>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6" name="Freeform 79">
            <a:extLst>
              <a:ext uri="{FF2B5EF4-FFF2-40B4-BE49-F238E27FC236}">
                <a16:creationId xmlns:a16="http://schemas.microsoft.com/office/drawing/2014/main" id="{752D9F12-7525-4B9A-BAF4-BE5F9F966CFA}"/>
              </a:ext>
            </a:extLst>
          </p:cNvPr>
          <p:cNvSpPr>
            <a:spLocks noChangeAspect="1"/>
          </p:cNvSpPr>
          <p:nvPr/>
        </p:nvSpPr>
        <p:spPr bwMode="auto">
          <a:xfrm>
            <a:off x="11024767" y="2474961"/>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7" name="TextBox 76">
            <a:extLst>
              <a:ext uri="{FF2B5EF4-FFF2-40B4-BE49-F238E27FC236}">
                <a16:creationId xmlns:a16="http://schemas.microsoft.com/office/drawing/2014/main" id="{56391BE4-785E-4F08-9802-E501408CC866}"/>
              </a:ext>
            </a:extLst>
          </p:cNvPr>
          <p:cNvSpPr txBox="1"/>
          <p:nvPr/>
        </p:nvSpPr>
        <p:spPr>
          <a:xfrm>
            <a:off x="4965462" y="3289833"/>
            <a:ext cx="3367769" cy="1745093"/>
          </a:xfrm>
          <a:prstGeom prst="rect">
            <a:avLst/>
          </a:prstGeom>
          <a:noFill/>
        </p:spPr>
        <p:txBody>
          <a:bodyPr wrap="square" lIns="0" tIns="36576" rIns="0" bIns="0" rtlCol="0">
            <a:spAutoFit/>
          </a:bodyPr>
          <a:lstStyle/>
          <a:p>
            <a:pPr marL="0" marR="0" lvl="0" indent="0" algn="l" defTabSz="914400" rtl="0" eaLnBrk="1" fontAlgn="auto" latinLnBrk="0" hangingPunct="1">
              <a:spcBef>
                <a:spcPts val="60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Salacgrīvas apvienības pārvalde</a:t>
            </a:r>
          </a:p>
          <a:p>
            <a:pPr marL="0" marR="0" lvl="0" indent="0" algn="l" defTabSz="914400" rtl="0" eaLnBrk="1" fontAlgn="auto" latinLnBrk="0" hangingPunct="1">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Salacgrīvas pilsētas VPVKAC</a:t>
            </a:r>
          </a:p>
          <a:p>
            <a:pPr marL="0" marR="0" lvl="0" indent="0" algn="l" defTabSz="914400" rtl="0" eaLnBrk="1" fontAlgn="auto" latinLnBrk="0" hangingPunct="1">
              <a:buClr>
                <a:srgbClr val="27ACAA"/>
              </a:buClr>
              <a:buSzPct val="70000"/>
              <a:buFontTx/>
              <a:buNone/>
              <a:tabLst/>
              <a:defRPr/>
            </a:pPr>
            <a:r>
              <a:rPr lang="lv-LV" sz="1200">
                <a:solidFill>
                  <a:srgbClr val="2E2E38"/>
                </a:solidFill>
                <a:latin typeface="EYInterstate Light" panose="02000506000000020004" pitchFamily="2" charset="0"/>
              </a:rPr>
              <a:t>   Ainažu pilsētas un pagasta VPVKAC</a:t>
            </a:r>
          </a:p>
          <a:p>
            <a:pPr marL="0" marR="0" lvl="0" indent="0" algn="l" defTabSz="914400" rtl="0" eaLnBrk="1" fontAlgn="auto" latinLnBrk="0" hangingPunct="1">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Lielupes pagasta VPVKA</a:t>
            </a:r>
            <a:r>
              <a:rPr lang="lv-LV" sz="1200">
                <a:solidFill>
                  <a:srgbClr val="2E2E38"/>
                </a:solidFill>
                <a:latin typeface="EYInterstate Light" panose="02000506000000020004" pitchFamily="2" charset="0"/>
              </a:rPr>
              <a:t>C</a:t>
            </a:r>
            <a:endPar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spcBef>
                <a:spcPts val="60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Alojas apvienības pārvalde</a:t>
            </a:r>
          </a:p>
          <a:p>
            <a:pPr marL="0" marR="0" lvl="0" indent="0" algn="l" defTabSz="914400" rtl="0" eaLnBrk="1" fontAlgn="auto" latinLnBrk="0" hangingPunct="1">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a:t>
            </a:r>
            <a:r>
              <a:rPr lang="lv-LV" sz="1200">
                <a:solidFill>
                  <a:srgbClr val="2E2E38"/>
                </a:solidFill>
                <a:latin typeface="EYInterstate Light" panose="02000506000000020004" pitchFamily="2" charset="0"/>
              </a:rPr>
              <a:t>Alojas pilsētas VPVKAC</a:t>
            </a:r>
          </a:p>
          <a:p>
            <a:pPr marL="0" marR="0" lvl="0" indent="0" algn="l" defTabSz="914400" rtl="0" eaLnBrk="1" fontAlgn="auto" latinLnBrk="0" hangingPunct="1">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Braslavas pagasta VPVKAC</a:t>
            </a:r>
          </a:p>
          <a:p>
            <a:pPr marL="0" marR="0" lvl="0" indent="0" algn="l" defTabSz="914400" rtl="0" eaLnBrk="1" fontAlgn="auto" latinLnBrk="0" hangingPunct="1">
              <a:buClr>
                <a:srgbClr val="27ACAA"/>
              </a:buClr>
              <a:buSzPct val="70000"/>
              <a:buFontTx/>
              <a:buNone/>
              <a:tabLst/>
              <a:defRPr/>
            </a:pPr>
            <a:r>
              <a:rPr lang="lv-LV" sz="1200">
                <a:solidFill>
                  <a:srgbClr val="2E2E38"/>
                </a:solidFill>
                <a:latin typeface="EYInterstate Light" panose="02000506000000020004" pitchFamily="2" charset="0"/>
              </a:rPr>
              <a:t>   Brīvzemnieku pagasta VPVKAC</a:t>
            </a:r>
            <a:endPar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58" name="Freeform 79">
            <a:extLst>
              <a:ext uri="{FF2B5EF4-FFF2-40B4-BE49-F238E27FC236}">
                <a16:creationId xmlns:a16="http://schemas.microsoft.com/office/drawing/2014/main" id="{B4A817DA-3902-4FD0-BA06-250AC4E9E032}"/>
              </a:ext>
            </a:extLst>
          </p:cNvPr>
          <p:cNvSpPr>
            <a:spLocks noChangeAspect="1"/>
          </p:cNvSpPr>
          <p:nvPr/>
        </p:nvSpPr>
        <p:spPr bwMode="auto">
          <a:xfrm>
            <a:off x="10077759" y="3942325"/>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0" name="Date Placeholder 10">
            <a:extLst>
              <a:ext uri="{FF2B5EF4-FFF2-40B4-BE49-F238E27FC236}">
                <a16:creationId xmlns:a16="http://schemas.microsoft.com/office/drawing/2014/main" id="{D9023E61-3286-4803-B125-D947829656D5}"/>
              </a:ext>
            </a:extLst>
          </p:cNvPr>
          <p:cNvSpPr>
            <a:spLocks noGrp="1"/>
          </p:cNvSpPr>
          <p:nvPr>
            <p:ph type="dt" sz="half" idx="10"/>
          </p:nvPr>
        </p:nvSpPr>
        <p:spPr>
          <a:xfrm>
            <a:off x="1359563" y="6577111"/>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128327543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C859A04E-D8D8-4F48-B2C0-25B6B5DBC6D3}"/>
              </a:ext>
            </a:extLst>
          </p:cNvPr>
          <p:cNvSpPr/>
          <p:nvPr/>
        </p:nvSpPr>
        <p:spPr>
          <a:xfrm>
            <a:off x="609917" y="907493"/>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 name="Slide Number Placeholder 5">
            <a:extLst>
              <a:ext uri="{FF2B5EF4-FFF2-40B4-BE49-F238E27FC236}">
                <a16:creationId xmlns:a16="http://schemas.microsoft.com/office/drawing/2014/main" id="{A37B551C-C94C-480A-B965-878851337062}"/>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61</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1" name="Abgerundetes Rechteck 35">
            <a:extLst>
              <a:ext uri="{FF2B5EF4-FFF2-40B4-BE49-F238E27FC236}">
                <a16:creationId xmlns:a16="http://schemas.microsoft.com/office/drawing/2014/main" id="{6F36FF58-237F-4594-8C22-BACA8E68CC4F}"/>
              </a:ext>
            </a:extLst>
          </p:cNvPr>
          <p:cNvSpPr/>
          <p:nvPr/>
        </p:nvSpPr>
        <p:spPr bwMode="gray">
          <a:xfrm>
            <a:off x="6120756" y="1397001"/>
            <a:ext cx="5474978" cy="4891142"/>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534988"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Pakalpojumu pieejamība elektroniski</a:t>
            </a:r>
          </a:p>
          <a:p>
            <a:pPr marL="534988" algn="just" defTabSz="801688" eaLnBrk="0" hangingPunct="0">
              <a:lnSpc>
                <a:spcPct val="95000"/>
              </a:lnSpc>
              <a:spcAft>
                <a:spcPts val="800"/>
              </a:spcAft>
              <a:buClr>
                <a:srgbClr val="969696"/>
              </a:buClr>
              <a:defRPr/>
            </a:pPr>
            <a:r>
              <a:rPr lang="lv-LV" sz="1200" kern="0">
                <a:solidFill>
                  <a:schemeClr val="bg2"/>
                </a:solidFill>
                <a:latin typeface="EYInterstate Light" panose="02000506000000020004" pitchFamily="2" charset="0"/>
                <a:cs typeface="Arial" charset="0"/>
              </a:rPr>
              <a:t>Pēc pašvaldības pārstāvju interpretācijas 67</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no aizpildītajā anketā uzskaitītajiem pakalpojumiem ir pieejami kā e-pakalpojums.</a:t>
            </a:r>
          </a:p>
          <a:p>
            <a:pPr marL="534988" algn="just" defTabSz="801688" eaLnBrk="0" hangingPunct="0">
              <a:lnSpc>
                <a:spcPct val="95000"/>
              </a:lnSpc>
              <a:spcAft>
                <a:spcPts val="800"/>
              </a:spcAft>
              <a:buClr>
                <a:srgbClr val="969696"/>
              </a:buClr>
              <a:defRPr/>
            </a:pPr>
            <a:r>
              <a:rPr lang="lv-LV" sz="1200" kern="0">
                <a:solidFill>
                  <a:schemeClr val="bg2"/>
                </a:solidFill>
                <a:latin typeface="EYInterstate Light" panose="02000506000000020004" pitchFamily="2" charset="0"/>
                <a:cs typeface="Arial" charset="0"/>
              </a:rPr>
              <a:t>Pašvaldības mājaslapā norādīto e-pakalpojumu skaits šobrīd: 17</a:t>
            </a:r>
          </a:p>
          <a:p>
            <a:pPr marL="534988" algn="just" defTabSz="801688" eaLnBrk="0" hangingPunct="0">
              <a:lnSpc>
                <a:spcPct val="95000"/>
              </a:lnSpc>
              <a:spcAft>
                <a:spcPts val="800"/>
              </a:spcAft>
              <a:buClr>
                <a:srgbClr val="969696"/>
              </a:buClr>
              <a:defRPr/>
            </a:pPr>
            <a:r>
              <a:rPr lang="lv-LV" sz="1200" kern="0">
                <a:solidFill>
                  <a:schemeClr val="bg2"/>
                </a:solidFill>
                <a:latin typeface="EYInterstate Light" panose="02000506000000020004" pitchFamily="2" charset="0"/>
                <a:cs typeface="Arial" charset="0"/>
              </a:rPr>
              <a:t>Latvija.lv norādīto e-pakalpojumu skaits šobrīd: 42</a:t>
            </a:r>
            <a:endPar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534988"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Pašvaldības pārstāvji komentē, ka administratīvā sloga dēļ darbs ar pakalpojumu apkopošanu un aprakstīšanu mājaslapā vedas gausi.</a:t>
            </a:r>
            <a:endPar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14" name="Abgerundetes Rechteck 35">
            <a:extLst>
              <a:ext uri="{FF2B5EF4-FFF2-40B4-BE49-F238E27FC236}">
                <a16:creationId xmlns:a16="http://schemas.microsoft.com/office/drawing/2014/main" id="{0463D941-5282-473C-B34A-0C280712A1C2}"/>
              </a:ext>
            </a:extLst>
          </p:cNvPr>
          <p:cNvSpPr/>
          <p:nvPr/>
        </p:nvSpPr>
        <p:spPr bwMode="gray">
          <a:xfrm>
            <a:off x="609917" y="1397000"/>
            <a:ext cx="5474978" cy="4891143"/>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534988"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Pakalpojumu pieejamības </a:t>
            </a:r>
            <a:r>
              <a:rPr kumimoji="0" lang="lv-LV" sz="1400" b="1"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izvērtējuma</a:t>
            </a: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 metodika pašvaldībā</a:t>
            </a:r>
          </a:p>
          <a:p>
            <a:pPr marL="534988"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Limbažu novada pašvaldībā pilsētu un pagastu pārvaldes tika apvienotas un ietilpst apvienotajā pārvaldē, taču pakalpojumu sniegšanas vietu skaits un pakalpojumu pieejamība netika samazinātas. </a:t>
            </a:r>
          </a:p>
          <a:p>
            <a:pPr marL="534988" marR="0" lvl="0" indent="0" algn="l" defTabSz="801688" rtl="0" eaLnBrk="0" fontAlgn="auto" latinLnBrk="0" hangingPunct="0">
              <a:lnSpc>
                <a:spcPct val="95000"/>
              </a:lnSpc>
              <a:spcBef>
                <a:spcPts val="0"/>
              </a:spcBef>
              <a:spcAft>
                <a:spcPts val="800"/>
              </a:spcAft>
              <a:buClr>
                <a:srgbClr val="969696"/>
              </a:buClr>
              <a:buSzTx/>
              <a:buFontTx/>
              <a:buNone/>
              <a:tabLst/>
              <a:defRPr/>
            </a:pPr>
            <a:endParaRPr lang="lv-LV" sz="1200" kern="0">
              <a:solidFill>
                <a:schemeClr val="bg2"/>
              </a:solidFill>
              <a:latin typeface="EYInterstate Light" panose="02000506000000020004" pitchFamily="2" charset="0"/>
              <a:cs typeface="Arial" charset="0"/>
            </a:endParaRPr>
          </a:p>
          <a:p>
            <a:pPr marL="534988"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17" name="Freeform 38">
            <a:extLst>
              <a:ext uri="{FF2B5EF4-FFF2-40B4-BE49-F238E27FC236}">
                <a16:creationId xmlns:a16="http://schemas.microsoft.com/office/drawing/2014/main" id="{32547100-D15B-47A7-9F44-55AD0775B024}"/>
              </a:ext>
            </a:extLst>
          </p:cNvPr>
          <p:cNvSpPr>
            <a:spLocks noChangeAspect="1" noEditPoints="1"/>
          </p:cNvSpPr>
          <p:nvPr/>
        </p:nvSpPr>
        <p:spPr bwMode="auto">
          <a:xfrm>
            <a:off x="6430267" y="3121399"/>
            <a:ext cx="652323" cy="619208"/>
          </a:xfrm>
          <a:custGeom>
            <a:avLst/>
            <a:gdLst>
              <a:gd name="T0" fmla="*/ 2147483647 w 5332"/>
              <a:gd name="T1" fmla="*/ 2147483647 h 4763"/>
              <a:gd name="T2" fmla="*/ 2147483647 w 5332"/>
              <a:gd name="T3" fmla="*/ 2147483647 h 4763"/>
              <a:gd name="T4" fmla="*/ 2147483647 w 5332"/>
              <a:gd name="T5" fmla="*/ 2147483647 h 4763"/>
              <a:gd name="T6" fmla="*/ 2147483647 w 5332"/>
              <a:gd name="T7" fmla="*/ 2147483647 h 4763"/>
              <a:gd name="T8" fmla="*/ 2147483647 w 5332"/>
              <a:gd name="T9" fmla="*/ 2147483647 h 4763"/>
              <a:gd name="T10" fmla="*/ 2147483647 w 5332"/>
              <a:gd name="T11" fmla="*/ 2147483647 h 4763"/>
              <a:gd name="T12" fmla="*/ 2147483647 w 5332"/>
              <a:gd name="T13" fmla="*/ 2147483647 h 4763"/>
              <a:gd name="T14" fmla="*/ 2147483647 w 5332"/>
              <a:gd name="T15" fmla="*/ 2147483647 h 4763"/>
              <a:gd name="T16" fmla="*/ 2147483647 w 5332"/>
              <a:gd name="T17" fmla="*/ 2147483647 h 4763"/>
              <a:gd name="T18" fmla="*/ 2147483647 w 5332"/>
              <a:gd name="T19" fmla="*/ 2147483647 h 4763"/>
              <a:gd name="T20" fmla="*/ 2147483647 w 5332"/>
              <a:gd name="T21" fmla="*/ 2147483647 h 4763"/>
              <a:gd name="T22" fmla="*/ 2147483647 w 5332"/>
              <a:gd name="T23" fmla="*/ 2147483647 h 4763"/>
              <a:gd name="T24" fmla="*/ 2147483647 w 5332"/>
              <a:gd name="T25" fmla="*/ 2147483647 h 4763"/>
              <a:gd name="T26" fmla="*/ 2147483647 w 5332"/>
              <a:gd name="T27" fmla="*/ 2147483647 h 4763"/>
              <a:gd name="T28" fmla="*/ 2147483647 w 5332"/>
              <a:gd name="T29" fmla="*/ 2147483647 h 4763"/>
              <a:gd name="T30" fmla="*/ 2147483647 w 5332"/>
              <a:gd name="T31" fmla="*/ 2147483647 h 4763"/>
              <a:gd name="T32" fmla="*/ 2147483647 w 5332"/>
              <a:gd name="T33" fmla="*/ 2147483647 h 4763"/>
              <a:gd name="T34" fmla="*/ 2147483647 w 5332"/>
              <a:gd name="T35" fmla="*/ 2147483647 h 4763"/>
              <a:gd name="T36" fmla="*/ 2147483647 w 5332"/>
              <a:gd name="T37" fmla="*/ 2147483647 h 4763"/>
              <a:gd name="T38" fmla="*/ 2147483647 w 5332"/>
              <a:gd name="T39" fmla="*/ 2147483647 h 4763"/>
              <a:gd name="T40" fmla="*/ 2147483647 w 5332"/>
              <a:gd name="T41" fmla="*/ 0 h 4763"/>
              <a:gd name="T42" fmla="*/ 2147483647 w 5332"/>
              <a:gd name="T43" fmla="*/ 2147483647 h 4763"/>
              <a:gd name="T44" fmla="*/ 2147483647 w 5332"/>
              <a:gd name="T45" fmla="*/ 2147483647 h 4763"/>
              <a:gd name="T46" fmla="*/ 2147483647 w 5332"/>
              <a:gd name="T47" fmla="*/ 2147483647 h 4763"/>
              <a:gd name="T48" fmla="*/ 2147483647 w 5332"/>
              <a:gd name="T49" fmla="*/ 2147483647 h 4763"/>
              <a:gd name="T50" fmla="*/ 2147483647 w 5332"/>
              <a:gd name="T51" fmla="*/ 2147483647 h 4763"/>
              <a:gd name="T52" fmla="*/ 2147483647 w 5332"/>
              <a:gd name="T53" fmla="*/ 2147483647 h 4763"/>
              <a:gd name="T54" fmla="*/ 2147483647 w 5332"/>
              <a:gd name="T55" fmla="*/ 2147483647 h 4763"/>
              <a:gd name="T56" fmla="*/ 2147483647 w 5332"/>
              <a:gd name="T57" fmla="*/ 2147483647 h 4763"/>
              <a:gd name="T58" fmla="*/ 0 w 5332"/>
              <a:gd name="T59" fmla="*/ 2147483647 h 4763"/>
              <a:gd name="T60" fmla="*/ 2147483647 w 5332"/>
              <a:gd name="T61" fmla="*/ 2147483647 h 4763"/>
              <a:gd name="T62" fmla="*/ 2147483647 w 5332"/>
              <a:gd name="T63" fmla="*/ 2147483647 h 4763"/>
              <a:gd name="T64" fmla="*/ 2147483647 w 5332"/>
              <a:gd name="T65" fmla="*/ 0 h 4763"/>
              <a:gd name="T66" fmla="*/ 2147483647 w 5332"/>
              <a:gd name="T67" fmla="*/ 2147483647 h 4763"/>
              <a:gd name="T68" fmla="*/ 2147483647 w 5332"/>
              <a:gd name="T69" fmla="*/ 2147483647 h 4763"/>
              <a:gd name="T70" fmla="*/ 2147483647 w 5332"/>
              <a:gd name="T71" fmla="*/ 2147483647 h 4763"/>
              <a:gd name="T72" fmla="*/ 2147483647 w 5332"/>
              <a:gd name="T73" fmla="*/ 2147483647 h 4763"/>
              <a:gd name="T74" fmla="*/ 2147483647 w 5332"/>
              <a:gd name="T75" fmla="*/ 2147483647 h 4763"/>
              <a:gd name="T76" fmla="*/ 2147483647 w 5332"/>
              <a:gd name="T77" fmla="*/ 2147483647 h 4763"/>
              <a:gd name="T78" fmla="*/ 2147483647 w 5332"/>
              <a:gd name="T79" fmla="*/ 2147483647 h 4763"/>
              <a:gd name="T80" fmla="*/ 2147483647 w 5332"/>
              <a:gd name="T81" fmla="*/ 2147483647 h 4763"/>
              <a:gd name="T82" fmla="*/ 2147483647 w 5332"/>
              <a:gd name="T83" fmla="*/ 2147483647 h 4763"/>
              <a:gd name="T84" fmla="*/ 2147483647 w 5332"/>
              <a:gd name="T85" fmla="*/ 2147483647 h 4763"/>
              <a:gd name="T86" fmla="*/ 2147483647 w 5332"/>
              <a:gd name="T87" fmla="*/ 2147483647 h 4763"/>
              <a:gd name="T88" fmla="*/ 2147483647 w 5332"/>
              <a:gd name="T89" fmla="*/ 2147483647 h 4763"/>
              <a:gd name="T90" fmla="*/ 2147483647 w 5332"/>
              <a:gd name="T91" fmla="*/ 2147483647 h 4763"/>
              <a:gd name="T92" fmla="*/ 2147483647 w 5332"/>
              <a:gd name="T93" fmla="*/ 2147483647 h 4763"/>
              <a:gd name="T94" fmla="*/ 2147483647 w 5332"/>
              <a:gd name="T95" fmla="*/ 2147483647 h 4763"/>
              <a:gd name="T96" fmla="*/ 2147483647 w 5332"/>
              <a:gd name="T97" fmla="*/ 2147483647 h 4763"/>
              <a:gd name="T98" fmla="*/ 2147483647 w 5332"/>
              <a:gd name="T99" fmla="*/ 2147483647 h 4763"/>
              <a:gd name="T100" fmla="*/ 2147483647 w 5332"/>
              <a:gd name="T101" fmla="*/ 2147483647 h 4763"/>
              <a:gd name="T102" fmla="*/ 2147483647 w 5332"/>
              <a:gd name="T103" fmla="*/ 2147483647 h 4763"/>
              <a:gd name="T104" fmla="*/ 2147483647 w 5332"/>
              <a:gd name="T105" fmla="*/ 2147483647 h 4763"/>
              <a:gd name="T106" fmla="*/ 2147483647 w 5332"/>
              <a:gd name="T107" fmla="*/ 2147483647 h 4763"/>
              <a:gd name="T108" fmla="*/ 2147483647 w 5332"/>
              <a:gd name="T109" fmla="*/ 2147483647 h 4763"/>
              <a:gd name="T110" fmla="*/ 2147483647 w 5332"/>
              <a:gd name="T111" fmla="*/ 2147483647 h 4763"/>
              <a:gd name="T112" fmla="*/ 2147483647 w 5332"/>
              <a:gd name="T113" fmla="*/ 2147483647 h 4763"/>
              <a:gd name="T114" fmla="*/ 2147483647 w 5332"/>
              <a:gd name="T115" fmla="*/ 2147483647 h 4763"/>
              <a:gd name="T116" fmla="*/ 2147483647 w 5332"/>
              <a:gd name="T117" fmla="*/ 2147483647 h 4763"/>
              <a:gd name="T118" fmla="*/ 2147483647 w 5332"/>
              <a:gd name="T119" fmla="*/ 2147483647 h 4763"/>
              <a:gd name="T120" fmla="*/ 2147483647 w 5332"/>
              <a:gd name="T121" fmla="*/ 2147483647 h 4763"/>
              <a:gd name="T122" fmla="*/ 2147483647 w 5332"/>
              <a:gd name="T123" fmla="*/ 2147483647 h 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32"/>
              <a:gd name="T187" fmla="*/ 0 h 4763"/>
              <a:gd name="T188" fmla="*/ 5332 w 5332"/>
              <a:gd name="T189" fmla="*/ 4763 h 47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32" h="4763">
                <a:moveTo>
                  <a:pt x="2131" y="4305"/>
                </a:moveTo>
                <a:lnTo>
                  <a:pt x="2885" y="4305"/>
                </a:lnTo>
                <a:lnTo>
                  <a:pt x="2885" y="4413"/>
                </a:lnTo>
                <a:lnTo>
                  <a:pt x="2041" y="4413"/>
                </a:lnTo>
                <a:lnTo>
                  <a:pt x="1813" y="4548"/>
                </a:lnTo>
                <a:lnTo>
                  <a:pt x="3514" y="4548"/>
                </a:lnTo>
                <a:lnTo>
                  <a:pt x="3259" y="4394"/>
                </a:lnTo>
                <a:lnTo>
                  <a:pt x="3248" y="4386"/>
                </a:lnTo>
                <a:lnTo>
                  <a:pt x="3239" y="4379"/>
                </a:lnTo>
                <a:lnTo>
                  <a:pt x="3230" y="4371"/>
                </a:lnTo>
                <a:lnTo>
                  <a:pt x="3223" y="4365"/>
                </a:lnTo>
                <a:lnTo>
                  <a:pt x="3216" y="4356"/>
                </a:lnTo>
                <a:lnTo>
                  <a:pt x="3209" y="4347"/>
                </a:lnTo>
                <a:lnTo>
                  <a:pt x="3205" y="4339"/>
                </a:lnTo>
                <a:lnTo>
                  <a:pt x="3201" y="4331"/>
                </a:lnTo>
                <a:lnTo>
                  <a:pt x="3195" y="4312"/>
                </a:lnTo>
                <a:lnTo>
                  <a:pt x="3191" y="4292"/>
                </a:lnTo>
                <a:lnTo>
                  <a:pt x="3189" y="4271"/>
                </a:lnTo>
                <a:lnTo>
                  <a:pt x="3189" y="4246"/>
                </a:lnTo>
                <a:lnTo>
                  <a:pt x="3189" y="4063"/>
                </a:lnTo>
                <a:lnTo>
                  <a:pt x="3404" y="4063"/>
                </a:lnTo>
                <a:lnTo>
                  <a:pt x="3404" y="4175"/>
                </a:lnTo>
                <a:lnTo>
                  <a:pt x="3404" y="4197"/>
                </a:lnTo>
                <a:lnTo>
                  <a:pt x="3408" y="4213"/>
                </a:lnTo>
                <a:lnTo>
                  <a:pt x="3413" y="4228"/>
                </a:lnTo>
                <a:lnTo>
                  <a:pt x="3420" y="4238"/>
                </a:lnTo>
                <a:lnTo>
                  <a:pt x="3431" y="4249"/>
                </a:lnTo>
                <a:lnTo>
                  <a:pt x="3443" y="4259"/>
                </a:lnTo>
                <a:lnTo>
                  <a:pt x="3475" y="4277"/>
                </a:lnTo>
                <a:lnTo>
                  <a:pt x="3815" y="4480"/>
                </a:lnTo>
                <a:lnTo>
                  <a:pt x="3827" y="4487"/>
                </a:lnTo>
                <a:lnTo>
                  <a:pt x="3836" y="4495"/>
                </a:lnTo>
                <a:lnTo>
                  <a:pt x="3847" y="4503"/>
                </a:lnTo>
                <a:lnTo>
                  <a:pt x="3855" y="4512"/>
                </a:lnTo>
                <a:lnTo>
                  <a:pt x="3863" y="4523"/>
                </a:lnTo>
                <a:lnTo>
                  <a:pt x="3871" y="4532"/>
                </a:lnTo>
                <a:lnTo>
                  <a:pt x="3876" y="4544"/>
                </a:lnTo>
                <a:lnTo>
                  <a:pt x="3882" y="4555"/>
                </a:lnTo>
                <a:lnTo>
                  <a:pt x="3887" y="4566"/>
                </a:lnTo>
                <a:lnTo>
                  <a:pt x="3891" y="4578"/>
                </a:lnTo>
                <a:lnTo>
                  <a:pt x="3894" y="4590"/>
                </a:lnTo>
                <a:lnTo>
                  <a:pt x="3896" y="4602"/>
                </a:lnTo>
                <a:lnTo>
                  <a:pt x="3898" y="4614"/>
                </a:lnTo>
                <a:lnTo>
                  <a:pt x="3898" y="4625"/>
                </a:lnTo>
                <a:lnTo>
                  <a:pt x="3898" y="4637"/>
                </a:lnTo>
                <a:lnTo>
                  <a:pt x="3896" y="4649"/>
                </a:lnTo>
                <a:lnTo>
                  <a:pt x="3895" y="4661"/>
                </a:lnTo>
                <a:lnTo>
                  <a:pt x="3892" y="4672"/>
                </a:lnTo>
                <a:lnTo>
                  <a:pt x="3888" y="4682"/>
                </a:lnTo>
                <a:lnTo>
                  <a:pt x="3884" y="4693"/>
                </a:lnTo>
                <a:lnTo>
                  <a:pt x="3879" y="4703"/>
                </a:lnTo>
                <a:lnTo>
                  <a:pt x="3872" y="4712"/>
                </a:lnTo>
                <a:lnTo>
                  <a:pt x="3865" y="4721"/>
                </a:lnTo>
                <a:lnTo>
                  <a:pt x="3857" y="4729"/>
                </a:lnTo>
                <a:lnTo>
                  <a:pt x="3848" y="4736"/>
                </a:lnTo>
                <a:lnTo>
                  <a:pt x="3839" y="4743"/>
                </a:lnTo>
                <a:lnTo>
                  <a:pt x="3828" y="4750"/>
                </a:lnTo>
                <a:lnTo>
                  <a:pt x="3816" y="4754"/>
                </a:lnTo>
                <a:lnTo>
                  <a:pt x="3804" y="4758"/>
                </a:lnTo>
                <a:lnTo>
                  <a:pt x="3790" y="4760"/>
                </a:lnTo>
                <a:lnTo>
                  <a:pt x="3777" y="4763"/>
                </a:lnTo>
                <a:lnTo>
                  <a:pt x="3761" y="4763"/>
                </a:lnTo>
                <a:lnTo>
                  <a:pt x="1571" y="4763"/>
                </a:lnTo>
                <a:lnTo>
                  <a:pt x="1556" y="4763"/>
                </a:lnTo>
                <a:lnTo>
                  <a:pt x="1542" y="4760"/>
                </a:lnTo>
                <a:lnTo>
                  <a:pt x="1528" y="4758"/>
                </a:lnTo>
                <a:lnTo>
                  <a:pt x="1516" y="4754"/>
                </a:lnTo>
                <a:lnTo>
                  <a:pt x="1504" y="4750"/>
                </a:lnTo>
                <a:lnTo>
                  <a:pt x="1493" y="4743"/>
                </a:lnTo>
                <a:lnTo>
                  <a:pt x="1484" y="4736"/>
                </a:lnTo>
                <a:lnTo>
                  <a:pt x="1475" y="4729"/>
                </a:lnTo>
                <a:lnTo>
                  <a:pt x="1467" y="4721"/>
                </a:lnTo>
                <a:lnTo>
                  <a:pt x="1460" y="4712"/>
                </a:lnTo>
                <a:lnTo>
                  <a:pt x="1453" y="4703"/>
                </a:lnTo>
                <a:lnTo>
                  <a:pt x="1448" y="4693"/>
                </a:lnTo>
                <a:lnTo>
                  <a:pt x="1444" y="4682"/>
                </a:lnTo>
                <a:lnTo>
                  <a:pt x="1440" y="4672"/>
                </a:lnTo>
                <a:lnTo>
                  <a:pt x="1437" y="4660"/>
                </a:lnTo>
                <a:lnTo>
                  <a:pt x="1436" y="4649"/>
                </a:lnTo>
                <a:lnTo>
                  <a:pt x="1434" y="4637"/>
                </a:lnTo>
                <a:lnTo>
                  <a:pt x="1434" y="4625"/>
                </a:lnTo>
                <a:lnTo>
                  <a:pt x="1434" y="4613"/>
                </a:lnTo>
                <a:lnTo>
                  <a:pt x="1436" y="4601"/>
                </a:lnTo>
                <a:lnTo>
                  <a:pt x="1438" y="4590"/>
                </a:lnTo>
                <a:lnTo>
                  <a:pt x="1441" y="4578"/>
                </a:lnTo>
                <a:lnTo>
                  <a:pt x="1445" y="4566"/>
                </a:lnTo>
                <a:lnTo>
                  <a:pt x="1450" y="4555"/>
                </a:lnTo>
                <a:lnTo>
                  <a:pt x="1456" y="4543"/>
                </a:lnTo>
                <a:lnTo>
                  <a:pt x="1462" y="4532"/>
                </a:lnTo>
                <a:lnTo>
                  <a:pt x="1469" y="4523"/>
                </a:lnTo>
                <a:lnTo>
                  <a:pt x="1477" y="4512"/>
                </a:lnTo>
                <a:lnTo>
                  <a:pt x="1487" y="4503"/>
                </a:lnTo>
                <a:lnTo>
                  <a:pt x="1496" y="4495"/>
                </a:lnTo>
                <a:lnTo>
                  <a:pt x="1507" y="4487"/>
                </a:lnTo>
                <a:lnTo>
                  <a:pt x="1517" y="4480"/>
                </a:lnTo>
                <a:lnTo>
                  <a:pt x="1864" y="4277"/>
                </a:lnTo>
                <a:lnTo>
                  <a:pt x="1877" y="4268"/>
                </a:lnTo>
                <a:lnTo>
                  <a:pt x="1890" y="4256"/>
                </a:lnTo>
                <a:lnTo>
                  <a:pt x="1901" y="4242"/>
                </a:lnTo>
                <a:lnTo>
                  <a:pt x="1911" y="4228"/>
                </a:lnTo>
                <a:lnTo>
                  <a:pt x="1919" y="4212"/>
                </a:lnTo>
                <a:lnTo>
                  <a:pt x="1924" y="4194"/>
                </a:lnTo>
                <a:lnTo>
                  <a:pt x="1928" y="4177"/>
                </a:lnTo>
                <a:lnTo>
                  <a:pt x="1929" y="4158"/>
                </a:lnTo>
                <a:lnTo>
                  <a:pt x="1929" y="4063"/>
                </a:lnTo>
                <a:lnTo>
                  <a:pt x="2144" y="4063"/>
                </a:lnTo>
                <a:lnTo>
                  <a:pt x="2144" y="4198"/>
                </a:lnTo>
                <a:lnTo>
                  <a:pt x="2143" y="4226"/>
                </a:lnTo>
                <a:lnTo>
                  <a:pt x="2141" y="4257"/>
                </a:lnTo>
                <a:lnTo>
                  <a:pt x="2137" y="4285"/>
                </a:lnTo>
                <a:lnTo>
                  <a:pt x="2135" y="4296"/>
                </a:lnTo>
                <a:lnTo>
                  <a:pt x="2131" y="4305"/>
                </a:lnTo>
                <a:close/>
                <a:moveTo>
                  <a:pt x="5117" y="3741"/>
                </a:moveTo>
                <a:lnTo>
                  <a:pt x="5117" y="215"/>
                </a:lnTo>
                <a:lnTo>
                  <a:pt x="215" y="215"/>
                </a:lnTo>
                <a:lnTo>
                  <a:pt x="215" y="3741"/>
                </a:lnTo>
                <a:lnTo>
                  <a:pt x="5117" y="3741"/>
                </a:lnTo>
                <a:close/>
                <a:moveTo>
                  <a:pt x="182" y="0"/>
                </a:moveTo>
                <a:lnTo>
                  <a:pt x="5151" y="0"/>
                </a:lnTo>
                <a:lnTo>
                  <a:pt x="5167" y="1"/>
                </a:lnTo>
                <a:lnTo>
                  <a:pt x="5183" y="3"/>
                </a:lnTo>
                <a:lnTo>
                  <a:pt x="5199" y="7"/>
                </a:lnTo>
                <a:lnTo>
                  <a:pt x="5215" y="12"/>
                </a:lnTo>
                <a:lnTo>
                  <a:pt x="5231" y="19"/>
                </a:lnTo>
                <a:lnTo>
                  <a:pt x="5246" y="27"/>
                </a:lnTo>
                <a:lnTo>
                  <a:pt x="5261" y="36"/>
                </a:lnTo>
                <a:lnTo>
                  <a:pt x="5274" y="46"/>
                </a:lnTo>
                <a:lnTo>
                  <a:pt x="5286" y="58"/>
                </a:lnTo>
                <a:lnTo>
                  <a:pt x="5297" y="71"/>
                </a:lnTo>
                <a:lnTo>
                  <a:pt x="5308" y="86"/>
                </a:lnTo>
                <a:lnTo>
                  <a:pt x="5316" y="101"/>
                </a:lnTo>
                <a:lnTo>
                  <a:pt x="5323" y="117"/>
                </a:lnTo>
                <a:lnTo>
                  <a:pt x="5328" y="134"/>
                </a:lnTo>
                <a:lnTo>
                  <a:pt x="5331" y="153"/>
                </a:lnTo>
                <a:lnTo>
                  <a:pt x="5332" y="173"/>
                </a:lnTo>
                <a:lnTo>
                  <a:pt x="5332" y="3782"/>
                </a:lnTo>
                <a:lnTo>
                  <a:pt x="5331" y="3802"/>
                </a:lnTo>
                <a:lnTo>
                  <a:pt x="5328" y="3821"/>
                </a:lnTo>
                <a:lnTo>
                  <a:pt x="5323" y="3839"/>
                </a:lnTo>
                <a:lnTo>
                  <a:pt x="5316" y="3855"/>
                </a:lnTo>
                <a:lnTo>
                  <a:pt x="5308" y="3869"/>
                </a:lnTo>
                <a:lnTo>
                  <a:pt x="5297" y="3884"/>
                </a:lnTo>
                <a:lnTo>
                  <a:pt x="5286" y="3898"/>
                </a:lnTo>
                <a:lnTo>
                  <a:pt x="5274" y="3910"/>
                </a:lnTo>
                <a:lnTo>
                  <a:pt x="5261" y="3919"/>
                </a:lnTo>
                <a:lnTo>
                  <a:pt x="5246" y="3928"/>
                </a:lnTo>
                <a:lnTo>
                  <a:pt x="5231" y="3937"/>
                </a:lnTo>
                <a:lnTo>
                  <a:pt x="5215" y="3943"/>
                </a:lnTo>
                <a:lnTo>
                  <a:pt x="5199" y="3949"/>
                </a:lnTo>
                <a:lnTo>
                  <a:pt x="5183" y="3953"/>
                </a:lnTo>
                <a:lnTo>
                  <a:pt x="5167" y="3954"/>
                </a:lnTo>
                <a:lnTo>
                  <a:pt x="5151" y="3955"/>
                </a:lnTo>
                <a:lnTo>
                  <a:pt x="182" y="3955"/>
                </a:lnTo>
                <a:lnTo>
                  <a:pt x="165" y="3954"/>
                </a:lnTo>
                <a:lnTo>
                  <a:pt x="149" y="3953"/>
                </a:lnTo>
                <a:lnTo>
                  <a:pt x="133" y="3949"/>
                </a:lnTo>
                <a:lnTo>
                  <a:pt x="117" y="3943"/>
                </a:lnTo>
                <a:lnTo>
                  <a:pt x="101" y="3937"/>
                </a:lnTo>
                <a:lnTo>
                  <a:pt x="86" y="3928"/>
                </a:lnTo>
                <a:lnTo>
                  <a:pt x="72" y="3919"/>
                </a:lnTo>
                <a:lnTo>
                  <a:pt x="59" y="3910"/>
                </a:lnTo>
                <a:lnTo>
                  <a:pt x="46" y="3898"/>
                </a:lnTo>
                <a:lnTo>
                  <a:pt x="35" y="3884"/>
                </a:lnTo>
                <a:lnTo>
                  <a:pt x="25" y="3869"/>
                </a:lnTo>
                <a:lnTo>
                  <a:pt x="16" y="3855"/>
                </a:lnTo>
                <a:lnTo>
                  <a:pt x="9" y="3839"/>
                </a:lnTo>
                <a:lnTo>
                  <a:pt x="5" y="3821"/>
                </a:lnTo>
                <a:lnTo>
                  <a:pt x="1" y="3802"/>
                </a:lnTo>
                <a:lnTo>
                  <a:pt x="0" y="3782"/>
                </a:lnTo>
                <a:lnTo>
                  <a:pt x="0" y="173"/>
                </a:lnTo>
                <a:lnTo>
                  <a:pt x="1" y="153"/>
                </a:lnTo>
                <a:lnTo>
                  <a:pt x="5" y="134"/>
                </a:lnTo>
                <a:lnTo>
                  <a:pt x="9" y="117"/>
                </a:lnTo>
                <a:lnTo>
                  <a:pt x="16" y="101"/>
                </a:lnTo>
                <a:lnTo>
                  <a:pt x="25" y="86"/>
                </a:lnTo>
                <a:lnTo>
                  <a:pt x="35" y="71"/>
                </a:lnTo>
                <a:lnTo>
                  <a:pt x="46" y="58"/>
                </a:lnTo>
                <a:lnTo>
                  <a:pt x="59" y="46"/>
                </a:lnTo>
                <a:lnTo>
                  <a:pt x="72" y="36"/>
                </a:lnTo>
                <a:lnTo>
                  <a:pt x="86" y="27"/>
                </a:lnTo>
                <a:lnTo>
                  <a:pt x="101" y="19"/>
                </a:lnTo>
                <a:lnTo>
                  <a:pt x="117" y="12"/>
                </a:lnTo>
                <a:lnTo>
                  <a:pt x="133" y="7"/>
                </a:lnTo>
                <a:lnTo>
                  <a:pt x="149" y="3"/>
                </a:lnTo>
                <a:lnTo>
                  <a:pt x="165" y="1"/>
                </a:lnTo>
                <a:lnTo>
                  <a:pt x="182" y="0"/>
                </a:lnTo>
                <a:close/>
                <a:moveTo>
                  <a:pt x="1728" y="2250"/>
                </a:moveTo>
                <a:lnTo>
                  <a:pt x="1542" y="2250"/>
                </a:lnTo>
                <a:lnTo>
                  <a:pt x="1411" y="1737"/>
                </a:lnTo>
                <a:lnTo>
                  <a:pt x="1281" y="2250"/>
                </a:lnTo>
                <a:lnTo>
                  <a:pt x="1094" y="2250"/>
                </a:lnTo>
                <a:lnTo>
                  <a:pt x="848" y="1397"/>
                </a:lnTo>
                <a:lnTo>
                  <a:pt x="1076" y="1397"/>
                </a:lnTo>
                <a:lnTo>
                  <a:pt x="1191" y="1886"/>
                </a:lnTo>
                <a:lnTo>
                  <a:pt x="1322" y="1397"/>
                </a:lnTo>
                <a:lnTo>
                  <a:pt x="1507" y="1397"/>
                </a:lnTo>
                <a:lnTo>
                  <a:pt x="1637" y="1886"/>
                </a:lnTo>
                <a:lnTo>
                  <a:pt x="1752" y="1397"/>
                </a:lnTo>
                <a:lnTo>
                  <a:pt x="1974" y="1397"/>
                </a:lnTo>
                <a:lnTo>
                  <a:pt x="1728" y="2250"/>
                </a:lnTo>
                <a:close/>
                <a:moveTo>
                  <a:pt x="2983" y="2250"/>
                </a:moveTo>
                <a:lnTo>
                  <a:pt x="2796" y="2250"/>
                </a:lnTo>
                <a:lnTo>
                  <a:pt x="2666" y="1737"/>
                </a:lnTo>
                <a:lnTo>
                  <a:pt x="2536" y="2250"/>
                </a:lnTo>
                <a:lnTo>
                  <a:pt x="2349" y="2250"/>
                </a:lnTo>
                <a:lnTo>
                  <a:pt x="2104" y="1397"/>
                </a:lnTo>
                <a:lnTo>
                  <a:pt x="2332" y="1397"/>
                </a:lnTo>
                <a:lnTo>
                  <a:pt x="2447" y="1886"/>
                </a:lnTo>
                <a:lnTo>
                  <a:pt x="2577" y="1397"/>
                </a:lnTo>
                <a:lnTo>
                  <a:pt x="2763" y="1397"/>
                </a:lnTo>
                <a:lnTo>
                  <a:pt x="2891" y="1886"/>
                </a:lnTo>
                <a:lnTo>
                  <a:pt x="3008" y="1397"/>
                </a:lnTo>
                <a:lnTo>
                  <a:pt x="3228" y="1397"/>
                </a:lnTo>
                <a:lnTo>
                  <a:pt x="2983" y="2250"/>
                </a:lnTo>
                <a:close/>
                <a:moveTo>
                  <a:pt x="4238" y="2250"/>
                </a:moveTo>
                <a:lnTo>
                  <a:pt x="4052" y="2250"/>
                </a:lnTo>
                <a:lnTo>
                  <a:pt x="3922" y="1737"/>
                </a:lnTo>
                <a:lnTo>
                  <a:pt x="3792" y="2250"/>
                </a:lnTo>
                <a:lnTo>
                  <a:pt x="3604" y="2250"/>
                </a:lnTo>
                <a:lnTo>
                  <a:pt x="3360" y="1397"/>
                </a:lnTo>
                <a:lnTo>
                  <a:pt x="3586" y="1397"/>
                </a:lnTo>
                <a:lnTo>
                  <a:pt x="3702" y="1886"/>
                </a:lnTo>
                <a:lnTo>
                  <a:pt x="3832" y="1397"/>
                </a:lnTo>
                <a:lnTo>
                  <a:pt x="4018" y="1397"/>
                </a:lnTo>
                <a:lnTo>
                  <a:pt x="4147" y="1886"/>
                </a:lnTo>
                <a:lnTo>
                  <a:pt x="4263" y="1397"/>
                </a:lnTo>
                <a:lnTo>
                  <a:pt x="4484" y="1397"/>
                </a:lnTo>
                <a:lnTo>
                  <a:pt x="4238" y="2250"/>
                </a:lnTo>
                <a:close/>
                <a:moveTo>
                  <a:pt x="2666" y="3264"/>
                </a:moveTo>
                <a:lnTo>
                  <a:pt x="2666" y="3264"/>
                </a:lnTo>
                <a:lnTo>
                  <a:pt x="2686" y="3266"/>
                </a:lnTo>
                <a:lnTo>
                  <a:pt x="2705" y="3268"/>
                </a:lnTo>
                <a:lnTo>
                  <a:pt x="2722" y="3272"/>
                </a:lnTo>
                <a:lnTo>
                  <a:pt x="2740" y="3279"/>
                </a:lnTo>
                <a:lnTo>
                  <a:pt x="2756" y="3287"/>
                </a:lnTo>
                <a:lnTo>
                  <a:pt x="2772" y="3297"/>
                </a:lnTo>
                <a:lnTo>
                  <a:pt x="2787" y="3307"/>
                </a:lnTo>
                <a:lnTo>
                  <a:pt x="2800" y="3319"/>
                </a:lnTo>
                <a:lnTo>
                  <a:pt x="2812" y="3333"/>
                </a:lnTo>
                <a:lnTo>
                  <a:pt x="2823" y="3348"/>
                </a:lnTo>
                <a:lnTo>
                  <a:pt x="2832" y="3364"/>
                </a:lnTo>
                <a:lnTo>
                  <a:pt x="2840" y="3380"/>
                </a:lnTo>
                <a:lnTo>
                  <a:pt x="2847" y="3397"/>
                </a:lnTo>
                <a:lnTo>
                  <a:pt x="2852" y="3416"/>
                </a:lnTo>
                <a:lnTo>
                  <a:pt x="2855" y="3435"/>
                </a:lnTo>
                <a:lnTo>
                  <a:pt x="2855" y="3454"/>
                </a:lnTo>
                <a:lnTo>
                  <a:pt x="2855" y="3474"/>
                </a:lnTo>
                <a:lnTo>
                  <a:pt x="2852" y="3492"/>
                </a:lnTo>
                <a:lnTo>
                  <a:pt x="2847" y="3510"/>
                </a:lnTo>
                <a:lnTo>
                  <a:pt x="2840" y="3527"/>
                </a:lnTo>
                <a:lnTo>
                  <a:pt x="2832" y="3545"/>
                </a:lnTo>
                <a:lnTo>
                  <a:pt x="2823" y="3560"/>
                </a:lnTo>
                <a:lnTo>
                  <a:pt x="2812" y="3574"/>
                </a:lnTo>
                <a:lnTo>
                  <a:pt x="2800" y="3588"/>
                </a:lnTo>
                <a:lnTo>
                  <a:pt x="2787" y="3600"/>
                </a:lnTo>
                <a:lnTo>
                  <a:pt x="2772" y="3612"/>
                </a:lnTo>
                <a:lnTo>
                  <a:pt x="2756" y="3621"/>
                </a:lnTo>
                <a:lnTo>
                  <a:pt x="2740" y="3629"/>
                </a:lnTo>
                <a:lnTo>
                  <a:pt x="2722" y="3635"/>
                </a:lnTo>
                <a:lnTo>
                  <a:pt x="2705" y="3640"/>
                </a:lnTo>
                <a:lnTo>
                  <a:pt x="2686" y="3643"/>
                </a:lnTo>
                <a:lnTo>
                  <a:pt x="2666" y="3644"/>
                </a:lnTo>
                <a:lnTo>
                  <a:pt x="2647" y="3643"/>
                </a:lnTo>
                <a:lnTo>
                  <a:pt x="2628" y="3640"/>
                </a:lnTo>
                <a:lnTo>
                  <a:pt x="2610" y="3635"/>
                </a:lnTo>
                <a:lnTo>
                  <a:pt x="2592" y="3629"/>
                </a:lnTo>
                <a:lnTo>
                  <a:pt x="2576" y="3621"/>
                </a:lnTo>
                <a:lnTo>
                  <a:pt x="2560" y="3612"/>
                </a:lnTo>
                <a:lnTo>
                  <a:pt x="2545" y="3600"/>
                </a:lnTo>
                <a:lnTo>
                  <a:pt x="2532" y="3588"/>
                </a:lnTo>
                <a:lnTo>
                  <a:pt x="2520" y="3574"/>
                </a:lnTo>
                <a:lnTo>
                  <a:pt x="2509" y="3560"/>
                </a:lnTo>
                <a:lnTo>
                  <a:pt x="2500" y="3545"/>
                </a:lnTo>
                <a:lnTo>
                  <a:pt x="2492" y="3527"/>
                </a:lnTo>
                <a:lnTo>
                  <a:pt x="2485" y="3510"/>
                </a:lnTo>
                <a:lnTo>
                  <a:pt x="2481" y="3492"/>
                </a:lnTo>
                <a:lnTo>
                  <a:pt x="2478" y="3474"/>
                </a:lnTo>
                <a:lnTo>
                  <a:pt x="2477" y="3454"/>
                </a:lnTo>
                <a:lnTo>
                  <a:pt x="2478" y="3435"/>
                </a:lnTo>
                <a:lnTo>
                  <a:pt x="2481" y="3416"/>
                </a:lnTo>
                <a:lnTo>
                  <a:pt x="2485" y="3397"/>
                </a:lnTo>
                <a:lnTo>
                  <a:pt x="2492" y="3380"/>
                </a:lnTo>
                <a:lnTo>
                  <a:pt x="2500" y="3364"/>
                </a:lnTo>
                <a:lnTo>
                  <a:pt x="2509" y="3348"/>
                </a:lnTo>
                <a:lnTo>
                  <a:pt x="2520" y="3333"/>
                </a:lnTo>
                <a:lnTo>
                  <a:pt x="2532" y="3319"/>
                </a:lnTo>
                <a:lnTo>
                  <a:pt x="2545" y="3307"/>
                </a:lnTo>
                <a:lnTo>
                  <a:pt x="2560" y="3297"/>
                </a:lnTo>
                <a:lnTo>
                  <a:pt x="2576" y="3287"/>
                </a:lnTo>
                <a:lnTo>
                  <a:pt x="2592" y="3279"/>
                </a:lnTo>
                <a:lnTo>
                  <a:pt x="2610" y="3272"/>
                </a:lnTo>
                <a:lnTo>
                  <a:pt x="2628" y="3268"/>
                </a:lnTo>
                <a:lnTo>
                  <a:pt x="2647" y="3266"/>
                </a:lnTo>
                <a:lnTo>
                  <a:pt x="2666" y="3264"/>
                </a:lnTo>
                <a:close/>
                <a:moveTo>
                  <a:pt x="2666" y="3372"/>
                </a:moveTo>
                <a:lnTo>
                  <a:pt x="2666" y="3372"/>
                </a:lnTo>
                <a:lnTo>
                  <a:pt x="2658" y="3372"/>
                </a:lnTo>
                <a:lnTo>
                  <a:pt x="2650" y="3373"/>
                </a:lnTo>
                <a:lnTo>
                  <a:pt x="2642" y="3376"/>
                </a:lnTo>
                <a:lnTo>
                  <a:pt x="2634" y="3378"/>
                </a:lnTo>
                <a:lnTo>
                  <a:pt x="2620" y="3385"/>
                </a:lnTo>
                <a:lnTo>
                  <a:pt x="2608" y="3396"/>
                </a:lnTo>
                <a:lnTo>
                  <a:pt x="2598" y="3408"/>
                </a:lnTo>
                <a:lnTo>
                  <a:pt x="2591" y="3421"/>
                </a:lnTo>
                <a:lnTo>
                  <a:pt x="2588" y="3429"/>
                </a:lnTo>
                <a:lnTo>
                  <a:pt x="2585" y="3437"/>
                </a:lnTo>
                <a:lnTo>
                  <a:pt x="2584" y="3445"/>
                </a:lnTo>
                <a:lnTo>
                  <a:pt x="2584" y="3454"/>
                </a:lnTo>
                <a:lnTo>
                  <a:pt x="2584" y="3463"/>
                </a:lnTo>
                <a:lnTo>
                  <a:pt x="2585" y="3471"/>
                </a:lnTo>
                <a:lnTo>
                  <a:pt x="2588" y="3479"/>
                </a:lnTo>
                <a:lnTo>
                  <a:pt x="2591" y="3486"/>
                </a:lnTo>
                <a:lnTo>
                  <a:pt x="2598" y="3500"/>
                </a:lnTo>
                <a:lnTo>
                  <a:pt x="2608" y="3513"/>
                </a:lnTo>
                <a:lnTo>
                  <a:pt x="2620" y="3522"/>
                </a:lnTo>
                <a:lnTo>
                  <a:pt x="2634" y="3530"/>
                </a:lnTo>
                <a:lnTo>
                  <a:pt x="2642" y="3533"/>
                </a:lnTo>
                <a:lnTo>
                  <a:pt x="2650" y="3534"/>
                </a:lnTo>
                <a:lnTo>
                  <a:pt x="2658" y="3535"/>
                </a:lnTo>
                <a:lnTo>
                  <a:pt x="2666" y="3537"/>
                </a:lnTo>
                <a:lnTo>
                  <a:pt x="2674" y="3535"/>
                </a:lnTo>
                <a:lnTo>
                  <a:pt x="2682" y="3534"/>
                </a:lnTo>
                <a:lnTo>
                  <a:pt x="2690" y="3533"/>
                </a:lnTo>
                <a:lnTo>
                  <a:pt x="2698" y="3530"/>
                </a:lnTo>
                <a:lnTo>
                  <a:pt x="2712" y="3522"/>
                </a:lnTo>
                <a:lnTo>
                  <a:pt x="2724" y="3513"/>
                </a:lnTo>
                <a:lnTo>
                  <a:pt x="2734" y="3500"/>
                </a:lnTo>
                <a:lnTo>
                  <a:pt x="2742" y="3486"/>
                </a:lnTo>
                <a:lnTo>
                  <a:pt x="2745" y="3479"/>
                </a:lnTo>
                <a:lnTo>
                  <a:pt x="2747" y="3471"/>
                </a:lnTo>
                <a:lnTo>
                  <a:pt x="2748" y="3463"/>
                </a:lnTo>
                <a:lnTo>
                  <a:pt x="2748" y="3454"/>
                </a:lnTo>
                <a:lnTo>
                  <a:pt x="2748" y="3445"/>
                </a:lnTo>
                <a:lnTo>
                  <a:pt x="2747" y="3437"/>
                </a:lnTo>
                <a:lnTo>
                  <a:pt x="2745" y="3429"/>
                </a:lnTo>
                <a:lnTo>
                  <a:pt x="2742" y="3421"/>
                </a:lnTo>
                <a:lnTo>
                  <a:pt x="2734" y="3408"/>
                </a:lnTo>
                <a:lnTo>
                  <a:pt x="2724" y="3396"/>
                </a:lnTo>
                <a:lnTo>
                  <a:pt x="2712" y="3385"/>
                </a:lnTo>
                <a:lnTo>
                  <a:pt x="2698" y="3378"/>
                </a:lnTo>
                <a:lnTo>
                  <a:pt x="2690" y="3376"/>
                </a:lnTo>
                <a:lnTo>
                  <a:pt x="2682" y="3373"/>
                </a:lnTo>
                <a:lnTo>
                  <a:pt x="2674" y="3372"/>
                </a:lnTo>
                <a:lnTo>
                  <a:pt x="2666" y="3372"/>
                </a:lnTo>
                <a:close/>
                <a:moveTo>
                  <a:pt x="4599" y="498"/>
                </a:moveTo>
                <a:lnTo>
                  <a:pt x="518" y="498"/>
                </a:lnTo>
                <a:lnTo>
                  <a:pt x="518" y="3082"/>
                </a:lnTo>
                <a:lnTo>
                  <a:pt x="4814" y="3082"/>
                </a:lnTo>
                <a:lnTo>
                  <a:pt x="4814" y="390"/>
                </a:lnTo>
                <a:lnTo>
                  <a:pt x="4921" y="390"/>
                </a:lnTo>
                <a:lnTo>
                  <a:pt x="4921" y="3189"/>
                </a:lnTo>
                <a:lnTo>
                  <a:pt x="411" y="3189"/>
                </a:lnTo>
                <a:lnTo>
                  <a:pt x="411" y="390"/>
                </a:lnTo>
                <a:lnTo>
                  <a:pt x="4599" y="390"/>
                </a:lnTo>
                <a:lnTo>
                  <a:pt x="4599" y="49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18" name="Freeform 89">
            <a:extLst>
              <a:ext uri="{FF2B5EF4-FFF2-40B4-BE49-F238E27FC236}">
                <a16:creationId xmlns:a16="http://schemas.microsoft.com/office/drawing/2014/main" id="{BEBA8B27-93DD-41D9-923D-CD4395589C6E}"/>
              </a:ext>
            </a:extLst>
          </p:cNvPr>
          <p:cNvSpPr>
            <a:spLocks noChangeAspect="1" noEditPoints="1"/>
          </p:cNvSpPr>
          <p:nvPr/>
        </p:nvSpPr>
        <p:spPr bwMode="auto">
          <a:xfrm>
            <a:off x="892537" y="3121399"/>
            <a:ext cx="663274" cy="615201"/>
          </a:xfrm>
          <a:custGeom>
            <a:avLst/>
            <a:gdLst>
              <a:gd name="T0" fmla="*/ 388 w 2265"/>
              <a:gd name="T1" fmla="*/ 645 h 2550"/>
              <a:gd name="T2" fmla="*/ 408 w 2265"/>
              <a:gd name="T3" fmla="*/ 370 h 2550"/>
              <a:gd name="T4" fmla="*/ 744 w 2265"/>
              <a:gd name="T5" fmla="*/ 115 h 2550"/>
              <a:gd name="T6" fmla="*/ 1248 w 2265"/>
              <a:gd name="T7" fmla="*/ 65 h 2550"/>
              <a:gd name="T8" fmla="*/ 1686 w 2265"/>
              <a:gd name="T9" fmla="*/ 250 h 2550"/>
              <a:gd name="T10" fmla="*/ 1828 w 2265"/>
              <a:gd name="T11" fmla="*/ 542 h 2550"/>
              <a:gd name="T12" fmla="*/ 1866 w 2265"/>
              <a:gd name="T13" fmla="*/ 636 h 2550"/>
              <a:gd name="T14" fmla="*/ 1801 w 2265"/>
              <a:gd name="T15" fmla="*/ 296 h 2550"/>
              <a:gd name="T16" fmla="*/ 1397 w 2265"/>
              <a:gd name="T17" fmla="*/ 40 h 2550"/>
              <a:gd name="T18" fmla="*/ 868 w 2265"/>
              <a:gd name="T19" fmla="*/ 22 h 2550"/>
              <a:gd name="T20" fmla="*/ 426 w 2265"/>
              <a:gd name="T21" fmla="*/ 251 h 2550"/>
              <a:gd name="T22" fmla="*/ 317 w 2265"/>
              <a:gd name="T23" fmla="*/ 598 h 2550"/>
              <a:gd name="T24" fmla="*/ 1870 w 2265"/>
              <a:gd name="T25" fmla="*/ 1809 h 2550"/>
              <a:gd name="T26" fmla="*/ 2014 w 2265"/>
              <a:gd name="T27" fmla="*/ 1960 h 2550"/>
              <a:gd name="T28" fmla="*/ 2182 w 2265"/>
              <a:gd name="T29" fmla="*/ 1879 h 2550"/>
              <a:gd name="T30" fmla="*/ 2265 w 2265"/>
              <a:gd name="T31" fmla="*/ 1722 h 2550"/>
              <a:gd name="T32" fmla="*/ 2129 w 2265"/>
              <a:gd name="T33" fmla="*/ 1584 h 2550"/>
              <a:gd name="T34" fmla="*/ 1885 w 2265"/>
              <a:gd name="T35" fmla="*/ 1672 h 2550"/>
              <a:gd name="T36" fmla="*/ 1931 w 2265"/>
              <a:gd name="T37" fmla="*/ 1662 h 2550"/>
              <a:gd name="T38" fmla="*/ 2046 w 2265"/>
              <a:gd name="T39" fmla="*/ 1789 h 2550"/>
              <a:gd name="T40" fmla="*/ 2093 w 2265"/>
              <a:gd name="T41" fmla="*/ 1901 h 2550"/>
              <a:gd name="T42" fmla="*/ 1959 w 2265"/>
              <a:gd name="T43" fmla="*/ 1915 h 2550"/>
              <a:gd name="T44" fmla="*/ 1500 w 2265"/>
              <a:gd name="T45" fmla="*/ 2550 h 2550"/>
              <a:gd name="T46" fmla="*/ 340 w 2265"/>
              <a:gd name="T47" fmla="*/ 2037 h 2550"/>
              <a:gd name="T48" fmla="*/ 55 w 2265"/>
              <a:gd name="T49" fmla="*/ 2069 h 2550"/>
              <a:gd name="T50" fmla="*/ 100 w 2265"/>
              <a:gd name="T51" fmla="*/ 2101 h 2550"/>
              <a:gd name="T52" fmla="*/ 342 w 2265"/>
              <a:gd name="T53" fmla="*/ 2106 h 2550"/>
              <a:gd name="T54" fmla="*/ 1882 w 2265"/>
              <a:gd name="T55" fmla="*/ 2042 h 2550"/>
              <a:gd name="T56" fmla="*/ 1882 w 2265"/>
              <a:gd name="T57" fmla="*/ 2117 h 2550"/>
              <a:gd name="T58" fmla="*/ 2129 w 2265"/>
              <a:gd name="T59" fmla="*/ 2097 h 2550"/>
              <a:gd name="T60" fmla="*/ 2182 w 2265"/>
              <a:gd name="T61" fmla="*/ 2078 h 2550"/>
              <a:gd name="T62" fmla="*/ 1194 w 2265"/>
              <a:gd name="T63" fmla="*/ 1174 h 2550"/>
              <a:gd name="T64" fmla="*/ 324 w 2265"/>
              <a:gd name="T65" fmla="*/ 2522 h 2550"/>
              <a:gd name="T66" fmla="*/ 1396 w 2265"/>
              <a:gd name="T67" fmla="*/ 961 h 2550"/>
              <a:gd name="T68" fmla="*/ 1194 w 2265"/>
              <a:gd name="T69" fmla="*/ 1057 h 2550"/>
              <a:gd name="T70" fmla="*/ 63 w 2265"/>
              <a:gd name="T71" fmla="*/ 1890 h 2550"/>
              <a:gd name="T72" fmla="*/ 205 w 2265"/>
              <a:gd name="T73" fmla="*/ 1959 h 2550"/>
              <a:gd name="T74" fmla="*/ 369 w 2265"/>
              <a:gd name="T75" fmla="*/ 1838 h 2550"/>
              <a:gd name="T76" fmla="*/ 336 w 2265"/>
              <a:gd name="T77" fmla="*/ 1606 h 2550"/>
              <a:gd name="T78" fmla="*/ 282 w 2265"/>
              <a:gd name="T79" fmla="*/ 1561 h 2550"/>
              <a:gd name="T80" fmla="*/ 101 w 2265"/>
              <a:gd name="T81" fmla="*/ 1576 h 2550"/>
              <a:gd name="T82" fmla="*/ 20 w 2265"/>
              <a:gd name="T83" fmla="*/ 1729 h 2550"/>
              <a:gd name="T84" fmla="*/ 161 w 2265"/>
              <a:gd name="T85" fmla="*/ 1758 h 2550"/>
              <a:gd name="T86" fmla="*/ 291 w 2265"/>
              <a:gd name="T87" fmla="*/ 1649 h 2550"/>
              <a:gd name="T88" fmla="*/ 345 w 2265"/>
              <a:gd name="T89" fmla="*/ 1817 h 2550"/>
              <a:gd name="T90" fmla="*/ 222 w 2265"/>
              <a:gd name="T91" fmla="*/ 1933 h 2550"/>
              <a:gd name="T92" fmla="*/ 1464 w 2265"/>
              <a:gd name="T93" fmla="*/ 1920 h 2550"/>
              <a:gd name="T94" fmla="*/ 1350 w 2265"/>
              <a:gd name="T95" fmla="*/ 1780 h 2550"/>
              <a:gd name="T96" fmla="*/ 949 w 2265"/>
              <a:gd name="T97" fmla="*/ 1843 h 2550"/>
              <a:gd name="T98" fmla="*/ 797 w 2265"/>
              <a:gd name="T99" fmla="*/ 1860 h 2550"/>
              <a:gd name="T100" fmla="*/ 1154 w 2265"/>
              <a:gd name="T101" fmla="*/ 2131 h 2550"/>
              <a:gd name="T102" fmla="*/ 1280 w 2265"/>
              <a:gd name="T103" fmla="*/ 1454 h 2550"/>
              <a:gd name="T104" fmla="*/ 1076 w 2265"/>
              <a:gd name="T105" fmla="*/ 1368 h 2550"/>
              <a:gd name="T106" fmla="*/ 950 w 2265"/>
              <a:gd name="T107" fmla="*/ 1606 h 2550"/>
              <a:gd name="T108" fmla="*/ 1039 w 2265"/>
              <a:gd name="T109" fmla="*/ 1720 h 2550"/>
              <a:gd name="T110" fmla="*/ 1192 w 2265"/>
              <a:gd name="T111" fmla="*/ 1717 h 2550"/>
              <a:gd name="T112" fmla="*/ 1303 w 2265"/>
              <a:gd name="T113" fmla="*/ 1562 h 2550"/>
              <a:gd name="T114" fmla="*/ 1183 w 2265"/>
              <a:gd name="T115" fmla="*/ 1690 h 2550"/>
              <a:gd name="T116" fmla="*/ 1049 w 2265"/>
              <a:gd name="T117" fmla="*/ 1676 h 2550"/>
              <a:gd name="T118" fmla="*/ 1031 w 2265"/>
              <a:gd name="T119" fmla="*/ 1537 h 2550"/>
              <a:gd name="T120" fmla="*/ 1224 w 2265"/>
              <a:gd name="T121" fmla="*/ 1520 h 2550"/>
              <a:gd name="T122" fmla="*/ 1035 w 2265"/>
              <a:gd name="T123" fmla="*/ 1852 h 2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5" h="2550">
                <a:moveTo>
                  <a:pt x="1490" y="341"/>
                </a:moveTo>
                <a:lnTo>
                  <a:pt x="680" y="341"/>
                </a:lnTo>
                <a:lnTo>
                  <a:pt x="680" y="396"/>
                </a:lnTo>
                <a:lnTo>
                  <a:pt x="1490" y="396"/>
                </a:lnTo>
                <a:lnTo>
                  <a:pt x="1490" y="341"/>
                </a:lnTo>
                <a:close/>
                <a:moveTo>
                  <a:pt x="680" y="569"/>
                </a:moveTo>
                <a:lnTo>
                  <a:pt x="1490" y="569"/>
                </a:lnTo>
                <a:lnTo>
                  <a:pt x="1490" y="514"/>
                </a:lnTo>
                <a:lnTo>
                  <a:pt x="680" y="514"/>
                </a:lnTo>
                <a:lnTo>
                  <a:pt x="680" y="569"/>
                </a:lnTo>
                <a:close/>
                <a:moveTo>
                  <a:pt x="628" y="1346"/>
                </a:moveTo>
                <a:lnTo>
                  <a:pt x="641" y="1238"/>
                </a:lnTo>
                <a:lnTo>
                  <a:pt x="395" y="661"/>
                </a:lnTo>
                <a:lnTo>
                  <a:pt x="395" y="661"/>
                </a:lnTo>
                <a:lnTo>
                  <a:pt x="388" y="645"/>
                </a:lnTo>
                <a:lnTo>
                  <a:pt x="383" y="630"/>
                </a:lnTo>
                <a:lnTo>
                  <a:pt x="378" y="613"/>
                </a:lnTo>
                <a:lnTo>
                  <a:pt x="374" y="597"/>
                </a:lnTo>
                <a:lnTo>
                  <a:pt x="370" y="580"/>
                </a:lnTo>
                <a:lnTo>
                  <a:pt x="368" y="563"/>
                </a:lnTo>
                <a:lnTo>
                  <a:pt x="366" y="546"/>
                </a:lnTo>
                <a:lnTo>
                  <a:pt x="366" y="530"/>
                </a:lnTo>
                <a:lnTo>
                  <a:pt x="366" y="530"/>
                </a:lnTo>
                <a:lnTo>
                  <a:pt x="367" y="506"/>
                </a:lnTo>
                <a:lnTo>
                  <a:pt x="369" y="482"/>
                </a:lnTo>
                <a:lnTo>
                  <a:pt x="374" y="460"/>
                </a:lnTo>
                <a:lnTo>
                  <a:pt x="380" y="436"/>
                </a:lnTo>
                <a:lnTo>
                  <a:pt x="388" y="414"/>
                </a:lnTo>
                <a:lnTo>
                  <a:pt x="397" y="392"/>
                </a:lnTo>
                <a:lnTo>
                  <a:pt x="408" y="370"/>
                </a:lnTo>
                <a:lnTo>
                  <a:pt x="422" y="349"/>
                </a:lnTo>
                <a:lnTo>
                  <a:pt x="435" y="328"/>
                </a:lnTo>
                <a:lnTo>
                  <a:pt x="451" y="308"/>
                </a:lnTo>
                <a:lnTo>
                  <a:pt x="469" y="288"/>
                </a:lnTo>
                <a:lnTo>
                  <a:pt x="487" y="269"/>
                </a:lnTo>
                <a:lnTo>
                  <a:pt x="507" y="250"/>
                </a:lnTo>
                <a:lnTo>
                  <a:pt x="529" y="232"/>
                </a:lnTo>
                <a:lnTo>
                  <a:pt x="551" y="215"/>
                </a:lnTo>
                <a:lnTo>
                  <a:pt x="575" y="198"/>
                </a:lnTo>
                <a:lnTo>
                  <a:pt x="601" y="182"/>
                </a:lnTo>
                <a:lnTo>
                  <a:pt x="627" y="166"/>
                </a:lnTo>
                <a:lnTo>
                  <a:pt x="655" y="152"/>
                </a:lnTo>
                <a:lnTo>
                  <a:pt x="683" y="138"/>
                </a:lnTo>
                <a:lnTo>
                  <a:pt x="712" y="126"/>
                </a:lnTo>
                <a:lnTo>
                  <a:pt x="744" y="115"/>
                </a:lnTo>
                <a:lnTo>
                  <a:pt x="775" y="103"/>
                </a:lnTo>
                <a:lnTo>
                  <a:pt x="808" y="93"/>
                </a:lnTo>
                <a:lnTo>
                  <a:pt x="841" y="85"/>
                </a:lnTo>
                <a:lnTo>
                  <a:pt x="875" y="78"/>
                </a:lnTo>
                <a:lnTo>
                  <a:pt x="910" y="71"/>
                </a:lnTo>
                <a:lnTo>
                  <a:pt x="946" y="65"/>
                </a:lnTo>
                <a:lnTo>
                  <a:pt x="983" y="61"/>
                </a:lnTo>
                <a:lnTo>
                  <a:pt x="1021" y="57"/>
                </a:lnTo>
                <a:lnTo>
                  <a:pt x="1059" y="56"/>
                </a:lnTo>
                <a:lnTo>
                  <a:pt x="1097" y="55"/>
                </a:lnTo>
                <a:lnTo>
                  <a:pt x="1097" y="55"/>
                </a:lnTo>
                <a:lnTo>
                  <a:pt x="1135" y="56"/>
                </a:lnTo>
                <a:lnTo>
                  <a:pt x="1174" y="57"/>
                </a:lnTo>
                <a:lnTo>
                  <a:pt x="1211" y="61"/>
                </a:lnTo>
                <a:lnTo>
                  <a:pt x="1248" y="65"/>
                </a:lnTo>
                <a:lnTo>
                  <a:pt x="1284" y="71"/>
                </a:lnTo>
                <a:lnTo>
                  <a:pt x="1319" y="78"/>
                </a:lnTo>
                <a:lnTo>
                  <a:pt x="1352" y="85"/>
                </a:lnTo>
                <a:lnTo>
                  <a:pt x="1386" y="93"/>
                </a:lnTo>
                <a:lnTo>
                  <a:pt x="1419" y="103"/>
                </a:lnTo>
                <a:lnTo>
                  <a:pt x="1450" y="115"/>
                </a:lnTo>
                <a:lnTo>
                  <a:pt x="1481" y="126"/>
                </a:lnTo>
                <a:lnTo>
                  <a:pt x="1510" y="138"/>
                </a:lnTo>
                <a:lnTo>
                  <a:pt x="1539" y="152"/>
                </a:lnTo>
                <a:lnTo>
                  <a:pt x="1566" y="166"/>
                </a:lnTo>
                <a:lnTo>
                  <a:pt x="1592" y="182"/>
                </a:lnTo>
                <a:lnTo>
                  <a:pt x="1618" y="198"/>
                </a:lnTo>
                <a:lnTo>
                  <a:pt x="1642" y="215"/>
                </a:lnTo>
                <a:lnTo>
                  <a:pt x="1664" y="232"/>
                </a:lnTo>
                <a:lnTo>
                  <a:pt x="1686" y="250"/>
                </a:lnTo>
                <a:lnTo>
                  <a:pt x="1706" y="269"/>
                </a:lnTo>
                <a:lnTo>
                  <a:pt x="1724" y="288"/>
                </a:lnTo>
                <a:lnTo>
                  <a:pt x="1742" y="308"/>
                </a:lnTo>
                <a:lnTo>
                  <a:pt x="1758" y="328"/>
                </a:lnTo>
                <a:lnTo>
                  <a:pt x="1771" y="349"/>
                </a:lnTo>
                <a:lnTo>
                  <a:pt x="1785" y="370"/>
                </a:lnTo>
                <a:lnTo>
                  <a:pt x="1796" y="392"/>
                </a:lnTo>
                <a:lnTo>
                  <a:pt x="1805" y="414"/>
                </a:lnTo>
                <a:lnTo>
                  <a:pt x="1814" y="436"/>
                </a:lnTo>
                <a:lnTo>
                  <a:pt x="1819" y="460"/>
                </a:lnTo>
                <a:lnTo>
                  <a:pt x="1824" y="482"/>
                </a:lnTo>
                <a:lnTo>
                  <a:pt x="1827" y="506"/>
                </a:lnTo>
                <a:lnTo>
                  <a:pt x="1828" y="530"/>
                </a:lnTo>
                <a:lnTo>
                  <a:pt x="1828" y="530"/>
                </a:lnTo>
                <a:lnTo>
                  <a:pt x="1828" y="542"/>
                </a:lnTo>
                <a:lnTo>
                  <a:pt x="1826" y="555"/>
                </a:lnTo>
                <a:lnTo>
                  <a:pt x="1824" y="570"/>
                </a:lnTo>
                <a:lnTo>
                  <a:pt x="1821" y="585"/>
                </a:lnTo>
                <a:lnTo>
                  <a:pt x="1812" y="617"/>
                </a:lnTo>
                <a:lnTo>
                  <a:pt x="1799" y="654"/>
                </a:lnTo>
                <a:lnTo>
                  <a:pt x="1782" y="697"/>
                </a:lnTo>
                <a:lnTo>
                  <a:pt x="1763" y="744"/>
                </a:lnTo>
                <a:lnTo>
                  <a:pt x="1715" y="859"/>
                </a:lnTo>
                <a:lnTo>
                  <a:pt x="1554" y="1236"/>
                </a:lnTo>
                <a:lnTo>
                  <a:pt x="1567" y="1345"/>
                </a:lnTo>
                <a:lnTo>
                  <a:pt x="1842" y="702"/>
                </a:lnTo>
                <a:lnTo>
                  <a:pt x="1842" y="702"/>
                </a:lnTo>
                <a:lnTo>
                  <a:pt x="1850" y="680"/>
                </a:lnTo>
                <a:lnTo>
                  <a:pt x="1859" y="659"/>
                </a:lnTo>
                <a:lnTo>
                  <a:pt x="1866" y="636"/>
                </a:lnTo>
                <a:lnTo>
                  <a:pt x="1872" y="614"/>
                </a:lnTo>
                <a:lnTo>
                  <a:pt x="1877" y="591"/>
                </a:lnTo>
                <a:lnTo>
                  <a:pt x="1881" y="570"/>
                </a:lnTo>
                <a:lnTo>
                  <a:pt x="1884" y="549"/>
                </a:lnTo>
                <a:lnTo>
                  <a:pt x="1884" y="530"/>
                </a:lnTo>
                <a:lnTo>
                  <a:pt x="1884" y="530"/>
                </a:lnTo>
                <a:lnTo>
                  <a:pt x="1882" y="501"/>
                </a:lnTo>
                <a:lnTo>
                  <a:pt x="1878" y="474"/>
                </a:lnTo>
                <a:lnTo>
                  <a:pt x="1872" y="446"/>
                </a:lnTo>
                <a:lnTo>
                  <a:pt x="1866" y="421"/>
                </a:lnTo>
                <a:lnTo>
                  <a:pt x="1855" y="395"/>
                </a:lnTo>
                <a:lnTo>
                  <a:pt x="1844" y="369"/>
                </a:lnTo>
                <a:lnTo>
                  <a:pt x="1832" y="344"/>
                </a:lnTo>
                <a:lnTo>
                  <a:pt x="1817" y="319"/>
                </a:lnTo>
                <a:lnTo>
                  <a:pt x="1801" y="296"/>
                </a:lnTo>
                <a:lnTo>
                  <a:pt x="1783" y="273"/>
                </a:lnTo>
                <a:lnTo>
                  <a:pt x="1764" y="251"/>
                </a:lnTo>
                <a:lnTo>
                  <a:pt x="1743" y="229"/>
                </a:lnTo>
                <a:lnTo>
                  <a:pt x="1720" y="209"/>
                </a:lnTo>
                <a:lnTo>
                  <a:pt x="1697" y="189"/>
                </a:lnTo>
                <a:lnTo>
                  <a:pt x="1672" y="170"/>
                </a:lnTo>
                <a:lnTo>
                  <a:pt x="1646" y="152"/>
                </a:lnTo>
                <a:lnTo>
                  <a:pt x="1619" y="134"/>
                </a:lnTo>
                <a:lnTo>
                  <a:pt x="1590" y="118"/>
                </a:lnTo>
                <a:lnTo>
                  <a:pt x="1561" y="102"/>
                </a:lnTo>
                <a:lnTo>
                  <a:pt x="1530" y="88"/>
                </a:lnTo>
                <a:lnTo>
                  <a:pt x="1498" y="74"/>
                </a:lnTo>
                <a:lnTo>
                  <a:pt x="1465" y="62"/>
                </a:lnTo>
                <a:lnTo>
                  <a:pt x="1432" y="51"/>
                </a:lnTo>
                <a:lnTo>
                  <a:pt x="1397" y="40"/>
                </a:lnTo>
                <a:lnTo>
                  <a:pt x="1363" y="31"/>
                </a:lnTo>
                <a:lnTo>
                  <a:pt x="1327" y="22"/>
                </a:lnTo>
                <a:lnTo>
                  <a:pt x="1289" y="16"/>
                </a:lnTo>
                <a:lnTo>
                  <a:pt x="1252" y="10"/>
                </a:lnTo>
                <a:lnTo>
                  <a:pt x="1214" y="6"/>
                </a:lnTo>
                <a:lnTo>
                  <a:pt x="1176" y="2"/>
                </a:lnTo>
                <a:lnTo>
                  <a:pt x="1136" y="1"/>
                </a:lnTo>
                <a:lnTo>
                  <a:pt x="1097" y="0"/>
                </a:lnTo>
                <a:lnTo>
                  <a:pt x="1097" y="0"/>
                </a:lnTo>
                <a:lnTo>
                  <a:pt x="1058" y="1"/>
                </a:lnTo>
                <a:lnTo>
                  <a:pt x="1018" y="2"/>
                </a:lnTo>
                <a:lnTo>
                  <a:pt x="980" y="6"/>
                </a:lnTo>
                <a:lnTo>
                  <a:pt x="942" y="10"/>
                </a:lnTo>
                <a:lnTo>
                  <a:pt x="905" y="16"/>
                </a:lnTo>
                <a:lnTo>
                  <a:pt x="868" y="22"/>
                </a:lnTo>
                <a:lnTo>
                  <a:pt x="832" y="31"/>
                </a:lnTo>
                <a:lnTo>
                  <a:pt x="796" y="40"/>
                </a:lnTo>
                <a:lnTo>
                  <a:pt x="761" y="51"/>
                </a:lnTo>
                <a:lnTo>
                  <a:pt x="727" y="62"/>
                </a:lnTo>
                <a:lnTo>
                  <a:pt x="694" y="74"/>
                </a:lnTo>
                <a:lnTo>
                  <a:pt x="663" y="88"/>
                </a:lnTo>
                <a:lnTo>
                  <a:pt x="631" y="102"/>
                </a:lnTo>
                <a:lnTo>
                  <a:pt x="601" y="118"/>
                </a:lnTo>
                <a:lnTo>
                  <a:pt x="573" y="134"/>
                </a:lnTo>
                <a:lnTo>
                  <a:pt x="545" y="152"/>
                </a:lnTo>
                <a:lnTo>
                  <a:pt x="519" y="170"/>
                </a:lnTo>
                <a:lnTo>
                  <a:pt x="494" y="189"/>
                </a:lnTo>
                <a:lnTo>
                  <a:pt x="470" y="209"/>
                </a:lnTo>
                <a:lnTo>
                  <a:pt x="448" y="229"/>
                </a:lnTo>
                <a:lnTo>
                  <a:pt x="426" y="251"/>
                </a:lnTo>
                <a:lnTo>
                  <a:pt x="407" y="273"/>
                </a:lnTo>
                <a:lnTo>
                  <a:pt x="390" y="296"/>
                </a:lnTo>
                <a:lnTo>
                  <a:pt x="374" y="319"/>
                </a:lnTo>
                <a:lnTo>
                  <a:pt x="359" y="344"/>
                </a:lnTo>
                <a:lnTo>
                  <a:pt x="347" y="369"/>
                </a:lnTo>
                <a:lnTo>
                  <a:pt x="335" y="395"/>
                </a:lnTo>
                <a:lnTo>
                  <a:pt x="326" y="421"/>
                </a:lnTo>
                <a:lnTo>
                  <a:pt x="320" y="446"/>
                </a:lnTo>
                <a:lnTo>
                  <a:pt x="315" y="474"/>
                </a:lnTo>
                <a:lnTo>
                  <a:pt x="312" y="501"/>
                </a:lnTo>
                <a:lnTo>
                  <a:pt x="311" y="530"/>
                </a:lnTo>
                <a:lnTo>
                  <a:pt x="311" y="530"/>
                </a:lnTo>
                <a:lnTo>
                  <a:pt x="312" y="553"/>
                </a:lnTo>
                <a:lnTo>
                  <a:pt x="314" y="576"/>
                </a:lnTo>
                <a:lnTo>
                  <a:pt x="317" y="598"/>
                </a:lnTo>
                <a:lnTo>
                  <a:pt x="322" y="620"/>
                </a:lnTo>
                <a:lnTo>
                  <a:pt x="327" y="642"/>
                </a:lnTo>
                <a:lnTo>
                  <a:pt x="335" y="663"/>
                </a:lnTo>
                <a:lnTo>
                  <a:pt x="343" y="685"/>
                </a:lnTo>
                <a:lnTo>
                  <a:pt x="351" y="706"/>
                </a:lnTo>
                <a:lnTo>
                  <a:pt x="628" y="1346"/>
                </a:lnTo>
                <a:close/>
                <a:moveTo>
                  <a:pt x="1490" y="743"/>
                </a:moveTo>
                <a:lnTo>
                  <a:pt x="1490" y="688"/>
                </a:lnTo>
                <a:lnTo>
                  <a:pt x="1147" y="688"/>
                </a:lnTo>
                <a:lnTo>
                  <a:pt x="1147" y="743"/>
                </a:lnTo>
                <a:lnTo>
                  <a:pt x="1490" y="743"/>
                </a:lnTo>
                <a:close/>
                <a:moveTo>
                  <a:pt x="1870" y="1753"/>
                </a:moveTo>
                <a:lnTo>
                  <a:pt x="1870" y="1792"/>
                </a:lnTo>
                <a:lnTo>
                  <a:pt x="1870" y="1792"/>
                </a:lnTo>
                <a:lnTo>
                  <a:pt x="1870" y="1809"/>
                </a:lnTo>
                <a:lnTo>
                  <a:pt x="1872" y="1825"/>
                </a:lnTo>
                <a:lnTo>
                  <a:pt x="1876" y="1841"/>
                </a:lnTo>
                <a:lnTo>
                  <a:pt x="1880" y="1856"/>
                </a:lnTo>
                <a:lnTo>
                  <a:pt x="1886" y="1870"/>
                </a:lnTo>
                <a:lnTo>
                  <a:pt x="1893" y="1884"/>
                </a:lnTo>
                <a:lnTo>
                  <a:pt x="1902" y="1897"/>
                </a:lnTo>
                <a:lnTo>
                  <a:pt x="1911" y="1909"/>
                </a:lnTo>
                <a:lnTo>
                  <a:pt x="1921" y="1919"/>
                </a:lnTo>
                <a:lnTo>
                  <a:pt x="1932" y="1929"/>
                </a:lnTo>
                <a:lnTo>
                  <a:pt x="1944" y="1938"/>
                </a:lnTo>
                <a:lnTo>
                  <a:pt x="1957" y="1945"/>
                </a:lnTo>
                <a:lnTo>
                  <a:pt x="1970" y="1951"/>
                </a:lnTo>
                <a:lnTo>
                  <a:pt x="1985" y="1955"/>
                </a:lnTo>
                <a:lnTo>
                  <a:pt x="1999" y="1959"/>
                </a:lnTo>
                <a:lnTo>
                  <a:pt x="2014" y="1960"/>
                </a:lnTo>
                <a:lnTo>
                  <a:pt x="2014" y="1960"/>
                </a:lnTo>
                <a:lnTo>
                  <a:pt x="2030" y="1959"/>
                </a:lnTo>
                <a:lnTo>
                  <a:pt x="2044" y="1956"/>
                </a:lnTo>
                <a:lnTo>
                  <a:pt x="2059" y="1953"/>
                </a:lnTo>
                <a:lnTo>
                  <a:pt x="2073" y="1947"/>
                </a:lnTo>
                <a:lnTo>
                  <a:pt x="2085" y="1941"/>
                </a:lnTo>
                <a:lnTo>
                  <a:pt x="2097" y="1933"/>
                </a:lnTo>
                <a:lnTo>
                  <a:pt x="2109" y="1924"/>
                </a:lnTo>
                <a:lnTo>
                  <a:pt x="2120" y="1914"/>
                </a:lnTo>
                <a:lnTo>
                  <a:pt x="2120" y="1914"/>
                </a:lnTo>
                <a:lnTo>
                  <a:pt x="2140" y="1901"/>
                </a:lnTo>
                <a:lnTo>
                  <a:pt x="2157" y="1892"/>
                </a:lnTo>
                <a:lnTo>
                  <a:pt x="2170" y="1882"/>
                </a:lnTo>
                <a:lnTo>
                  <a:pt x="2170" y="1882"/>
                </a:lnTo>
                <a:lnTo>
                  <a:pt x="2182" y="1879"/>
                </a:lnTo>
                <a:lnTo>
                  <a:pt x="2191" y="1874"/>
                </a:lnTo>
                <a:lnTo>
                  <a:pt x="2201" y="1869"/>
                </a:lnTo>
                <a:lnTo>
                  <a:pt x="2210" y="1861"/>
                </a:lnTo>
                <a:lnTo>
                  <a:pt x="2218" y="1853"/>
                </a:lnTo>
                <a:lnTo>
                  <a:pt x="2226" y="1844"/>
                </a:lnTo>
                <a:lnTo>
                  <a:pt x="2233" y="1834"/>
                </a:lnTo>
                <a:lnTo>
                  <a:pt x="2240" y="1824"/>
                </a:lnTo>
                <a:lnTo>
                  <a:pt x="2246" y="1812"/>
                </a:lnTo>
                <a:lnTo>
                  <a:pt x="2251" y="1800"/>
                </a:lnTo>
                <a:lnTo>
                  <a:pt x="2256" y="1788"/>
                </a:lnTo>
                <a:lnTo>
                  <a:pt x="2259" y="1775"/>
                </a:lnTo>
                <a:lnTo>
                  <a:pt x="2262" y="1763"/>
                </a:lnTo>
                <a:lnTo>
                  <a:pt x="2264" y="1749"/>
                </a:lnTo>
                <a:lnTo>
                  <a:pt x="2265" y="1736"/>
                </a:lnTo>
                <a:lnTo>
                  <a:pt x="2265" y="1722"/>
                </a:lnTo>
                <a:lnTo>
                  <a:pt x="2264" y="1709"/>
                </a:lnTo>
                <a:lnTo>
                  <a:pt x="2263" y="1697"/>
                </a:lnTo>
                <a:lnTo>
                  <a:pt x="2259" y="1683"/>
                </a:lnTo>
                <a:lnTo>
                  <a:pt x="2255" y="1671"/>
                </a:lnTo>
                <a:lnTo>
                  <a:pt x="2250" y="1658"/>
                </a:lnTo>
                <a:lnTo>
                  <a:pt x="2244" y="1647"/>
                </a:lnTo>
                <a:lnTo>
                  <a:pt x="2236" y="1637"/>
                </a:lnTo>
                <a:lnTo>
                  <a:pt x="2228" y="1627"/>
                </a:lnTo>
                <a:lnTo>
                  <a:pt x="2218" y="1617"/>
                </a:lnTo>
                <a:lnTo>
                  <a:pt x="2206" y="1609"/>
                </a:lnTo>
                <a:lnTo>
                  <a:pt x="2193" y="1601"/>
                </a:lnTo>
                <a:lnTo>
                  <a:pt x="2179" y="1595"/>
                </a:lnTo>
                <a:lnTo>
                  <a:pt x="2164" y="1591"/>
                </a:lnTo>
                <a:lnTo>
                  <a:pt x="2147" y="1586"/>
                </a:lnTo>
                <a:lnTo>
                  <a:pt x="2129" y="1584"/>
                </a:lnTo>
                <a:lnTo>
                  <a:pt x="2109" y="1583"/>
                </a:lnTo>
                <a:lnTo>
                  <a:pt x="1963" y="1583"/>
                </a:lnTo>
                <a:lnTo>
                  <a:pt x="1963" y="1583"/>
                </a:lnTo>
                <a:lnTo>
                  <a:pt x="1956" y="1584"/>
                </a:lnTo>
                <a:lnTo>
                  <a:pt x="1947" y="1585"/>
                </a:lnTo>
                <a:lnTo>
                  <a:pt x="1939" y="1588"/>
                </a:lnTo>
                <a:lnTo>
                  <a:pt x="1932" y="1592"/>
                </a:lnTo>
                <a:lnTo>
                  <a:pt x="1925" y="1597"/>
                </a:lnTo>
                <a:lnTo>
                  <a:pt x="1918" y="1602"/>
                </a:lnTo>
                <a:lnTo>
                  <a:pt x="1913" y="1609"/>
                </a:lnTo>
                <a:lnTo>
                  <a:pt x="1907" y="1616"/>
                </a:lnTo>
                <a:lnTo>
                  <a:pt x="1903" y="1624"/>
                </a:lnTo>
                <a:lnTo>
                  <a:pt x="1898" y="1633"/>
                </a:lnTo>
                <a:lnTo>
                  <a:pt x="1890" y="1652"/>
                </a:lnTo>
                <a:lnTo>
                  <a:pt x="1885" y="1672"/>
                </a:lnTo>
                <a:lnTo>
                  <a:pt x="1881" y="1696"/>
                </a:lnTo>
                <a:lnTo>
                  <a:pt x="1881" y="1696"/>
                </a:lnTo>
                <a:lnTo>
                  <a:pt x="1877" y="1709"/>
                </a:lnTo>
                <a:lnTo>
                  <a:pt x="1873" y="1722"/>
                </a:lnTo>
                <a:lnTo>
                  <a:pt x="1871" y="1737"/>
                </a:lnTo>
                <a:lnTo>
                  <a:pt x="1870" y="1753"/>
                </a:lnTo>
                <a:lnTo>
                  <a:pt x="1870" y="1753"/>
                </a:lnTo>
                <a:close/>
                <a:moveTo>
                  <a:pt x="1898" y="1753"/>
                </a:moveTo>
                <a:lnTo>
                  <a:pt x="1898" y="1753"/>
                </a:lnTo>
                <a:lnTo>
                  <a:pt x="1899" y="1736"/>
                </a:lnTo>
                <a:lnTo>
                  <a:pt x="1903" y="1719"/>
                </a:lnTo>
                <a:lnTo>
                  <a:pt x="1907" y="1702"/>
                </a:lnTo>
                <a:lnTo>
                  <a:pt x="1914" y="1688"/>
                </a:lnTo>
                <a:lnTo>
                  <a:pt x="1922" y="1674"/>
                </a:lnTo>
                <a:lnTo>
                  <a:pt x="1931" y="1662"/>
                </a:lnTo>
                <a:lnTo>
                  <a:pt x="1941" y="1651"/>
                </a:lnTo>
                <a:lnTo>
                  <a:pt x="1952" y="1640"/>
                </a:lnTo>
                <a:lnTo>
                  <a:pt x="1952" y="1640"/>
                </a:lnTo>
                <a:lnTo>
                  <a:pt x="1957" y="1655"/>
                </a:lnTo>
                <a:lnTo>
                  <a:pt x="1962" y="1669"/>
                </a:lnTo>
                <a:lnTo>
                  <a:pt x="1968" y="1682"/>
                </a:lnTo>
                <a:lnTo>
                  <a:pt x="1974" y="1696"/>
                </a:lnTo>
                <a:lnTo>
                  <a:pt x="1980" y="1708"/>
                </a:lnTo>
                <a:lnTo>
                  <a:pt x="1988" y="1721"/>
                </a:lnTo>
                <a:lnTo>
                  <a:pt x="1996" y="1733"/>
                </a:lnTo>
                <a:lnTo>
                  <a:pt x="2005" y="1745"/>
                </a:lnTo>
                <a:lnTo>
                  <a:pt x="2014" y="1756"/>
                </a:lnTo>
                <a:lnTo>
                  <a:pt x="2024" y="1767"/>
                </a:lnTo>
                <a:lnTo>
                  <a:pt x="2034" y="1779"/>
                </a:lnTo>
                <a:lnTo>
                  <a:pt x="2046" y="1789"/>
                </a:lnTo>
                <a:lnTo>
                  <a:pt x="2057" y="1798"/>
                </a:lnTo>
                <a:lnTo>
                  <a:pt x="2069" y="1807"/>
                </a:lnTo>
                <a:lnTo>
                  <a:pt x="2082" y="1816"/>
                </a:lnTo>
                <a:lnTo>
                  <a:pt x="2095" y="1824"/>
                </a:lnTo>
                <a:lnTo>
                  <a:pt x="2095" y="1824"/>
                </a:lnTo>
                <a:lnTo>
                  <a:pt x="2113" y="1833"/>
                </a:lnTo>
                <a:lnTo>
                  <a:pt x="2130" y="1841"/>
                </a:lnTo>
                <a:lnTo>
                  <a:pt x="2130" y="1841"/>
                </a:lnTo>
                <a:lnTo>
                  <a:pt x="2127" y="1851"/>
                </a:lnTo>
                <a:lnTo>
                  <a:pt x="2122" y="1861"/>
                </a:lnTo>
                <a:lnTo>
                  <a:pt x="2118" y="1870"/>
                </a:lnTo>
                <a:lnTo>
                  <a:pt x="2112" y="1878"/>
                </a:lnTo>
                <a:lnTo>
                  <a:pt x="2106" y="1887"/>
                </a:lnTo>
                <a:lnTo>
                  <a:pt x="2100" y="1893"/>
                </a:lnTo>
                <a:lnTo>
                  <a:pt x="2093" y="1901"/>
                </a:lnTo>
                <a:lnTo>
                  <a:pt x="2086" y="1907"/>
                </a:lnTo>
                <a:lnTo>
                  <a:pt x="2078" y="1913"/>
                </a:lnTo>
                <a:lnTo>
                  <a:pt x="2069" y="1918"/>
                </a:lnTo>
                <a:lnTo>
                  <a:pt x="2061" y="1921"/>
                </a:lnTo>
                <a:lnTo>
                  <a:pt x="2052" y="1926"/>
                </a:lnTo>
                <a:lnTo>
                  <a:pt x="2043" y="1928"/>
                </a:lnTo>
                <a:lnTo>
                  <a:pt x="2034" y="1930"/>
                </a:lnTo>
                <a:lnTo>
                  <a:pt x="2024" y="1932"/>
                </a:lnTo>
                <a:lnTo>
                  <a:pt x="2015" y="1932"/>
                </a:lnTo>
                <a:lnTo>
                  <a:pt x="2015" y="1932"/>
                </a:lnTo>
                <a:lnTo>
                  <a:pt x="2003" y="1930"/>
                </a:lnTo>
                <a:lnTo>
                  <a:pt x="1992" y="1928"/>
                </a:lnTo>
                <a:lnTo>
                  <a:pt x="1980" y="1925"/>
                </a:lnTo>
                <a:lnTo>
                  <a:pt x="1969" y="1920"/>
                </a:lnTo>
                <a:lnTo>
                  <a:pt x="1959" y="1915"/>
                </a:lnTo>
                <a:lnTo>
                  <a:pt x="1949" y="1908"/>
                </a:lnTo>
                <a:lnTo>
                  <a:pt x="1940" y="1900"/>
                </a:lnTo>
                <a:lnTo>
                  <a:pt x="1932" y="1891"/>
                </a:lnTo>
                <a:lnTo>
                  <a:pt x="1924" y="1881"/>
                </a:lnTo>
                <a:lnTo>
                  <a:pt x="1917" y="1871"/>
                </a:lnTo>
                <a:lnTo>
                  <a:pt x="1911" y="1859"/>
                </a:lnTo>
                <a:lnTo>
                  <a:pt x="1906" y="1847"/>
                </a:lnTo>
                <a:lnTo>
                  <a:pt x="1903" y="1834"/>
                </a:lnTo>
                <a:lnTo>
                  <a:pt x="1899" y="1820"/>
                </a:lnTo>
                <a:lnTo>
                  <a:pt x="1898" y="1807"/>
                </a:lnTo>
                <a:lnTo>
                  <a:pt x="1897" y="1792"/>
                </a:lnTo>
                <a:lnTo>
                  <a:pt x="1898" y="1753"/>
                </a:lnTo>
                <a:close/>
                <a:moveTo>
                  <a:pt x="1907" y="2522"/>
                </a:moveTo>
                <a:lnTo>
                  <a:pt x="1500" y="2522"/>
                </a:lnTo>
                <a:lnTo>
                  <a:pt x="1500" y="2550"/>
                </a:lnTo>
                <a:lnTo>
                  <a:pt x="1925" y="2550"/>
                </a:lnTo>
                <a:lnTo>
                  <a:pt x="2040" y="2290"/>
                </a:lnTo>
                <a:lnTo>
                  <a:pt x="2014" y="2279"/>
                </a:lnTo>
                <a:lnTo>
                  <a:pt x="1907" y="2522"/>
                </a:lnTo>
                <a:close/>
                <a:moveTo>
                  <a:pt x="407" y="2114"/>
                </a:moveTo>
                <a:lnTo>
                  <a:pt x="407" y="2114"/>
                </a:lnTo>
                <a:lnTo>
                  <a:pt x="402" y="2100"/>
                </a:lnTo>
                <a:lnTo>
                  <a:pt x="396" y="2088"/>
                </a:lnTo>
                <a:lnTo>
                  <a:pt x="389" y="2078"/>
                </a:lnTo>
                <a:lnTo>
                  <a:pt x="383" y="2068"/>
                </a:lnTo>
                <a:lnTo>
                  <a:pt x="375" y="2060"/>
                </a:lnTo>
                <a:lnTo>
                  <a:pt x="367" y="2053"/>
                </a:lnTo>
                <a:lnTo>
                  <a:pt x="358" y="2047"/>
                </a:lnTo>
                <a:lnTo>
                  <a:pt x="349" y="2042"/>
                </a:lnTo>
                <a:lnTo>
                  <a:pt x="340" y="2037"/>
                </a:lnTo>
                <a:lnTo>
                  <a:pt x="331" y="2035"/>
                </a:lnTo>
                <a:lnTo>
                  <a:pt x="313" y="2031"/>
                </a:lnTo>
                <a:lnTo>
                  <a:pt x="296" y="2028"/>
                </a:lnTo>
                <a:lnTo>
                  <a:pt x="280" y="2027"/>
                </a:lnTo>
                <a:lnTo>
                  <a:pt x="147" y="2027"/>
                </a:lnTo>
                <a:lnTo>
                  <a:pt x="147" y="2027"/>
                </a:lnTo>
                <a:lnTo>
                  <a:pt x="133" y="2028"/>
                </a:lnTo>
                <a:lnTo>
                  <a:pt x="120" y="2029"/>
                </a:lnTo>
                <a:lnTo>
                  <a:pt x="108" y="2033"/>
                </a:lnTo>
                <a:lnTo>
                  <a:pt x="97" y="2036"/>
                </a:lnTo>
                <a:lnTo>
                  <a:pt x="87" y="2041"/>
                </a:lnTo>
                <a:lnTo>
                  <a:pt x="78" y="2046"/>
                </a:lnTo>
                <a:lnTo>
                  <a:pt x="70" y="2053"/>
                </a:lnTo>
                <a:lnTo>
                  <a:pt x="62" y="2061"/>
                </a:lnTo>
                <a:lnTo>
                  <a:pt x="55" y="2069"/>
                </a:lnTo>
                <a:lnTo>
                  <a:pt x="50" y="2078"/>
                </a:lnTo>
                <a:lnTo>
                  <a:pt x="45" y="2088"/>
                </a:lnTo>
                <a:lnTo>
                  <a:pt x="41" y="2099"/>
                </a:lnTo>
                <a:lnTo>
                  <a:pt x="37" y="2110"/>
                </a:lnTo>
                <a:lnTo>
                  <a:pt x="34" y="2123"/>
                </a:lnTo>
                <a:lnTo>
                  <a:pt x="32" y="2136"/>
                </a:lnTo>
                <a:lnTo>
                  <a:pt x="30" y="2150"/>
                </a:lnTo>
                <a:lnTo>
                  <a:pt x="0" y="2472"/>
                </a:lnTo>
                <a:lnTo>
                  <a:pt x="55" y="2477"/>
                </a:lnTo>
                <a:lnTo>
                  <a:pt x="86" y="2154"/>
                </a:lnTo>
                <a:lnTo>
                  <a:pt x="86" y="2154"/>
                </a:lnTo>
                <a:lnTo>
                  <a:pt x="88" y="2135"/>
                </a:lnTo>
                <a:lnTo>
                  <a:pt x="91" y="2119"/>
                </a:lnTo>
                <a:lnTo>
                  <a:pt x="97" y="2107"/>
                </a:lnTo>
                <a:lnTo>
                  <a:pt x="100" y="2101"/>
                </a:lnTo>
                <a:lnTo>
                  <a:pt x="104" y="2097"/>
                </a:lnTo>
                <a:lnTo>
                  <a:pt x="107" y="2094"/>
                </a:lnTo>
                <a:lnTo>
                  <a:pt x="111" y="2090"/>
                </a:lnTo>
                <a:lnTo>
                  <a:pt x="116" y="2088"/>
                </a:lnTo>
                <a:lnTo>
                  <a:pt x="122" y="2086"/>
                </a:lnTo>
                <a:lnTo>
                  <a:pt x="134" y="2083"/>
                </a:lnTo>
                <a:lnTo>
                  <a:pt x="147" y="2082"/>
                </a:lnTo>
                <a:lnTo>
                  <a:pt x="280" y="2082"/>
                </a:lnTo>
                <a:lnTo>
                  <a:pt x="280" y="2082"/>
                </a:lnTo>
                <a:lnTo>
                  <a:pt x="291" y="2083"/>
                </a:lnTo>
                <a:lnTo>
                  <a:pt x="303" y="2085"/>
                </a:lnTo>
                <a:lnTo>
                  <a:pt x="314" y="2087"/>
                </a:lnTo>
                <a:lnTo>
                  <a:pt x="324" y="2091"/>
                </a:lnTo>
                <a:lnTo>
                  <a:pt x="333" y="2097"/>
                </a:lnTo>
                <a:lnTo>
                  <a:pt x="342" y="2106"/>
                </a:lnTo>
                <a:lnTo>
                  <a:pt x="349" y="2117"/>
                </a:lnTo>
                <a:lnTo>
                  <a:pt x="354" y="2132"/>
                </a:lnTo>
                <a:lnTo>
                  <a:pt x="435" y="2371"/>
                </a:lnTo>
                <a:lnTo>
                  <a:pt x="731" y="2413"/>
                </a:lnTo>
                <a:lnTo>
                  <a:pt x="731" y="2357"/>
                </a:lnTo>
                <a:lnTo>
                  <a:pt x="477" y="2321"/>
                </a:lnTo>
                <a:lnTo>
                  <a:pt x="407" y="2114"/>
                </a:lnTo>
                <a:close/>
                <a:moveTo>
                  <a:pt x="2084" y="2027"/>
                </a:moveTo>
                <a:lnTo>
                  <a:pt x="1952" y="2027"/>
                </a:lnTo>
                <a:lnTo>
                  <a:pt x="1952" y="2027"/>
                </a:lnTo>
                <a:lnTo>
                  <a:pt x="1936" y="2028"/>
                </a:lnTo>
                <a:lnTo>
                  <a:pt x="1918" y="2031"/>
                </a:lnTo>
                <a:lnTo>
                  <a:pt x="1900" y="2035"/>
                </a:lnTo>
                <a:lnTo>
                  <a:pt x="1891" y="2037"/>
                </a:lnTo>
                <a:lnTo>
                  <a:pt x="1882" y="2042"/>
                </a:lnTo>
                <a:lnTo>
                  <a:pt x="1873" y="2047"/>
                </a:lnTo>
                <a:lnTo>
                  <a:pt x="1866" y="2053"/>
                </a:lnTo>
                <a:lnTo>
                  <a:pt x="1858" y="2060"/>
                </a:lnTo>
                <a:lnTo>
                  <a:pt x="1850" y="2068"/>
                </a:lnTo>
                <a:lnTo>
                  <a:pt x="1842" y="2078"/>
                </a:lnTo>
                <a:lnTo>
                  <a:pt x="1836" y="2088"/>
                </a:lnTo>
                <a:lnTo>
                  <a:pt x="1830" y="2100"/>
                </a:lnTo>
                <a:lnTo>
                  <a:pt x="1825" y="2114"/>
                </a:lnTo>
                <a:lnTo>
                  <a:pt x="1755" y="2321"/>
                </a:lnTo>
                <a:lnTo>
                  <a:pt x="1500" y="2357"/>
                </a:lnTo>
                <a:lnTo>
                  <a:pt x="1500" y="2413"/>
                </a:lnTo>
                <a:lnTo>
                  <a:pt x="1796" y="2371"/>
                </a:lnTo>
                <a:lnTo>
                  <a:pt x="1877" y="2132"/>
                </a:lnTo>
                <a:lnTo>
                  <a:pt x="1877" y="2132"/>
                </a:lnTo>
                <a:lnTo>
                  <a:pt x="1882" y="2117"/>
                </a:lnTo>
                <a:lnTo>
                  <a:pt x="1890" y="2106"/>
                </a:lnTo>
                <a:lnTo>
                  <a:pt x="1898" y="2097"/>
                </a:lnTo>
                <a:lnTo>
                  <a:pt x="1908" y="2091"/>
                </a:lnTo>
                <a:lnTo>
                  <a:pt x="1918" y="2087"/>
                </a:lnTo>
                <a:lnTo>
                  <a:pt x="1929" y="2085"/>
                </a:lnTo>
                <a:lnTo>
                  <a:pt x="1940" y="2083"/>
                </a:lnTo>
                <a:lnTo>
                  <a:pt x="1952" y="2082"/>
                </a:lnTo>
                <a:lnTo>
                  <a:pt x="2084" y="2082"/>
                </a:lnTo>
                <a:lnTo>
                  <a:pt x="2084" y="2082"/>
                </a:lnTo>
                <a:lnTo>
                  <a:pt x="2098" y="2083"/>
                </a:lnTo>
                <a:lnTo>
                  <a:pt x="2110" y="2086"/>
                </a:lnTo>
                <a:lnTo>
                  <a:pt x="2115" y="2088"/>
                </a:lnTo>
                <a:lnTo>
                  <a:pt x="2120" y="2090"/>
                </a:lnTo>
                <a:lnTo>
                  <a:pt x="2124" y="2094"/>
                </a:lnTo>
                <a:lnTo>
                  <a:pt x="2129" y="2097"/>
                </a:lnTo>
                <a:lnTo>
                  <a:pt x="2132" y="2101"/>
                </a:lnTo>
                <a:lnTo>
                  <a:pt x="2136" y="2107"/>
                </a:lnTo>
                <a:lnTo>
                  <a:pt x="2140" y="2119"/>
                </a:lnTo>
                <a:lnTo>
                  <a:pt x="2145" y="2135"/>
                </a:lnTo>
                <a:lnTo>
                  <a:pt x="2147" y="2154"/>
                </a:lnTo>
                <a:lnTo>
                  <a:pt x="2176" y="2477"/>
                </a:lnTo>
                <a:lnTo>
                  <a:pt x="2231" y="2472"/>
                </a:lnTo>
                <a:lnTo>
                  <a:pt x="2202" y="2150"/>
                </a:lnTo>
                <a:lnTo>
                  <a:pt x="2202" y="2150"/>
                </a:lnTo>
                <a:lnTo>
                  <a:pt x="2200" y="2136"/>
                </a:lnTo>
                <a:lnTo>
                  <a:pt x="2197" y="2123"/>
                </a:lnTo>
                <a:lnTo>
                  <a:pt x="2195" y="2110"/>
                </a:lnTo>
                <a:lnTo>
                  <a:pt x="2192" y="2099"/>
                </a:lnTo>
                <a:lnTo>
                  <a:pt x="2187" y="2088"/>
                </a:lnTo>
                <a:lnTo>
                  <a:pt x="2182" y="2078"/>
                </a:lnTo>
                <a:lnTo>
                  <a:pt x="2176" y="2069"/>
                </a:lnTo>
                <a:lnTo>
                  <a:pt x="2169" y="2061"/>
                </a:lnTo>
                <a:lnTo>
                  <a:pt x="2163" y="2053"/>
                </a:lnTo>
                <a:lnTo>
                  <a:pt x="2154" y="2046"/>
                </a:lnTo>
                <a:lnTo>
                  <a:pt x="2145" y="2041"/>
                </a:lnTo>
                <a:lnTo>
                  <a:pt x="2134" y="2036"/>
                </a:lnTo>
                <a:lnTo>
                  <a:pt x="2123" y="2033"/>
                </a:lnTo>
                <a:lnTo>
                  <a:pt x="2112" y="2029"/>
                </a:lnTo>
                <a:lnTo>
                  <a:pt x="2098" y="2028"/>
                </a:lnTo>
                <a:lnTo>
                  <a:pt x="2084" y="2027"/>
                </a:lnTo>
                <a:lnTo>
                  <a:pt x="2084" y="2027"/>
                </a:lnTo>
                <a:close/>
                <a:moveTo>
                  <a:pt x="656" y="1118"/>
                </a:moveTo>
                <a:lnTo>
                  <a:pt x="673" y="976"/>
                </a:lnTo>
                <a:lnTo>
                  <a:pt x="1207" y="1242"/>
                </a:lnTo>
                <a:lnTo>
                  <a:pt x="1194" y="1174"/>
                </a:lnTo>
                <a:lnTo>
                  <a:pt x="711" y="932"/>
                </a:lnTo>
                <a:lnTo>
                  <a:pt x="711" y="932"/>
                </a:lnTo>
                <a:lnTo>
                  <a:pt x="660" y="907"/>
                </a:lnTo>
                <a:lnTo>
                  <a:pt x="612" y="881"/>
                </a:lnTo>
                <a:lnTo>
                  <a:pt x="588" y="868"/>
                </a:lnTo>
                <a:lnTo>
                  <a:pt x="566" y="854"/>
                </a:lnTo>
                <a:lnTo>
                  <a:pt x="546" y="840"/>
                </a:lnTo>
                <a:lnTo>
                  <a:pt x="525" y="824"/>
                </a:lnTo>
                <a:lnTo>
                  <a:pt x="656" y="1118"/>
                </a:lnTo>
                <a:close/>
                <a:moveTo>
                  <a:pt x="217" y="2279"/>
                </a:moveTo>
                <a:lnTo>
                  <a:pt x="192" y="2290"/>
                </a:lnTo>
                <a:lnTo>
                  <a:pt x="306" y="2550"/>
                </a:lnTo>
                <a:lnTo>
                  <a:pt x="731" y="2550"/>
                </a:lnTo>
                <a:lnTo>
                  <a:pt x="731" y="2522"/>
                </a:lnTo>
                <a:lnTo>
                  <a:pt x="324" y="2522"/>
                </a:lnTo>
                <a:lnTo>
                  <a:pt x="217" y="2279"/>
                </a:lnTo>
                <a:close/>
                <a:moveTo>
                  <a:pt x="1539" y="1116"/>
                </a:moveTo>
                <a:lnTo>
                  <a:pt x="1670" y="824"/>
                </a:lnTo>
                <a:lnTo>
                  <a:pt x="1670" y="824"/>
                </a:lnTo>
                <a:lnTo>
                  <a:pt x="1645" y="842"/>
                </a:lnTo>
                <a:lnTo>
                  <a:pt x="1621" y="858"/>
                </a:lnTo>
                <a:lnTo>
                  <a:pt x="1597" y="874"/>
                </a:lnTo>
                <a:lnTo>
                  <a:pt x="1572" y="888"/>
                </a:lnTo>
                <a:lnTo>
                  <a:pt x="1547" y="902"/>
                </a:lnTo>
                <a:lnTo>
                  <a:pt x="1522" y="913"/>
                </a:lnTo>
                <a:lnTo>
                  <a:pt x="1498" y="925"/>
                </a:lnTo>
                <a:lnTo>
                  <a:pt x="1472" y="935"/>
                </a:lnTo>
                <a:lnTo>
                  <a:pt x="1447" y="944"/>
                </a:lnTo>
                <a:lnTo>
                  <a:pt x="1422" y="953"/>
                </a:lnTo>
                <a:lnTo>
                  <a:pt x="1396" y="961"/>
                </a:lnTo>
                <a:lnTo>
                  <a:pt x="1372" y="968"/>
                </a:lnTo>
                <a:lnTo>
                  <a:pt x="1322" y="980"/>
                </a:lnTo>
                <a:lnTo>
                  <a:pt x="1274" y="989"/>
                </a:lnTo>
                <a:lnTo>
                  <a:pt x="1226" y="996"/>
                </a:lnTo>
                <a:lnTo>
                  <a:pt x="1181" y="1001"/>
                </a:lnTo>
                <a:lnTo>
                  <a:pt x="1138" y="1003"/>
                </a:lnTo>
                <a:lnTo>
                  <a:pt x="1096" y="1004"/>
                </a:lnTo>
                <a:lnTo>
                  <a:pt x="1058" y="1003"/>
                </a:lnTo>
                <a:lnTo>
                  <a:pt x="1022" y="1002"/>
                </a:lnTo>
                <a:lnTo>
                  <a:pt x="990" y="998"/>
                </a:lnTo>
                <a:lnTo>
                  <a:pt x="961" y="996"/>
                </a:lnTo>
                <a:lnTo>
                  <a:pt x="1180" y="1105"/>
                </a:lnTo>
                <a:lnTo>
                  <a:pt x="1171" y="1058"/>
                </a:lnTo>
                <a:lnTo>
                  <a:pt x="1171" y="1058"/>
                </a:lnTo>
                <a:lnTo>
                  <a:pt x="1194" y="1057"/>
                </a:lnTo>
                <a:lnTo>
                  <a:pt x="1219" y="1055"/>
                </a:lnTo>
                <a:lnTo>
                  <a:pt x="1243" y="1051"/>
                </a:lnTo>
                <a:lnTo>
                  <a:pt x="1269" y="1048"/>
                </a:lnTo>
                <a:lnTo>
                  <a:pt x="1322" y="1038"/>
                </a:lnTo>
                <a:lnTo>
                  <a:pt x="1373" y="1027"/>
                </a:lnTo>
                <a:lnTo>
                  <a:pt x="1421" y="1013"/>
                </a:lnTo>
                <a:lnTo>
                  <a:pt x="1464" y="1000"/>
                </a:lnTo>
                <a:lnTo>
                  <a:pt x="1499" y="987"/>
                </a:lnTo>
                <a:lnTo>
                  <a:pt x="1513" y="980"/>
                </a:lnTo>
                <a:lnTo>
                  <a:pt x="1524" y="975"/>
                </a:lnTo>
                <a:lnTo>
                  <a:pt x="1539" y="1116"/>
                </a:lnTo>
                <a:close/>
                <a:moveTo>
                  <a:pt x="55" y="1878"/>
                </a:moveTo>
                <a:lnTo>
                  <a:pt x="55" y="1878"/>
                </a:lnTo>
                <a:lnTo>
                  <a:pt x="59" y="1884"/>
                </a:lnTo>
                <a:lnTo>
                  <a:pt x="63" y="1890"/>
                </a:lnTo>
                <a:lnTo>
                  <a:pt x="69" y="1896"/>
                </a:lnTo>
                <a:lnTo>
                  <a:pt x="75" y="1899"/>
                </a:lnTo>
                <a:lnTo>
                  <a:pt x="82" y="1902"/>
                </a:lnTo>
                <a:lnTo>
                  <a:pt x="90" y="1905"/>
                </a:lnTo>
                <a:lnTo>
                  <a:pt x="98" y="1906"/>
                </a:lnTo>
                <a:lnTo>
                  <a:pt x="106" y="1906"/>
                </a:lnTo>
                <a:lnTo>
                  <a:pt x="108" y="1905"/>
                </a:lnTo>
                <a:lnTo>
                  <a:pt x="108" y="1905"/>
                </a:lnTo>
                <a:lnTo>
                  <a:pt x="119" y="1917"/>
                </a:lnTo>
                <a:lnTo>
                  <a:pt x="132" y="1927"/>
                </a:lnTo>
                <a:lnTo>
                  <a:pt x="144" y="1937"/>
                </a:lnTo>
                <a:lnTo>
                  <a:pt x="159" y="1945"/>
                </a:lnTo>
                <a:lnTo>
                  <a:pt x="173" y="1951"/>
                </a:lnTo>
                <a:lnTo>
                  <a:pt x="189" y="1956"/>
                </a:lnTo>
                <a:lnTo>
                  <a:pt x="205" y="1959"/>
                </a:lnTo>
                <a:lnTo>
                  <a:pt x="222" y="1960"/>
                </a:lnTo>
                <a:lnTo>
                  <a:pt x="222" y="1960"/>
                </a:lnTo>
                <a:lnTo>
                  <a:pt x="237" y="1959"/>
                </a:lnTo>
                <a:lnTo>
                  <a:pt x="253" y="1956"/>
                </a:lnTo>
                <a:lnTo>
                  <a:pt x="268" y="1952"/>
                </a:lnTo>
                <a:lnTo>
                  <a:pt x="282" y="1946"/>
                </a:lnTo>
                <a:lnTo>
                  <a:pt x="296" y="1938"/>
                </a:lnTo>
                <a:lnTo>
                  <a:pt x="308" y="1930"/>
                </a:lnTo>
                <a:lnTo>
                  <a:pt x="320" y="1920"/>
                </a:lnTo>
                <a:lnTo>
                  <a:pt x="331" y="1909"/>
                </a:lnTo>
                <a:lnTo>
                  <a:pt x="341" y="1897"/>
                </a:lnTo>
                <a:lnTo>
                  <a:pt x="350" y="1883"/>
                </a:lnTo>
                <a:lnTo>
                  <a:pt x="358" y="1869"/>
                </a:lnTo>
                <a:lnTo>
                  <a:pt x="363" y="1854"/>
                </a:lnTo>
                <a:lnTo>
                  <a:pt x="369" y="1838"/>
                </a:lnTo>
                <a:lnTo>
                  <a:pt x="372" y="1823"/>
                </a:lnTo>
                <a:lnTo>
                  <a:pt x="375" y="1806"/>
                </a:lnTo>
                <a:lnTo>
                  <a:pt x="376" y="1788"/>
                </a:lnTo>
                <a:lnTo>
                  <a:pt x="376" y="1746"/>
                </a:lnTo>
                <a:lnTo>
                  <a:pt x="376" y="1746"/>
                </a:lnTo>
                <a:lnTo>
                  <a:pt x="375" y="1728"/>
                </a:lnTo>
                <a:lnTo>
                  <a:pt x="372" y="1710"/>
                </a:lnTo>
                <a:lnTo>
                  <a:pt x="368" y="1693"/>
                </a:lnTo>
                <a:lnTo>
                  <a:pt x="362" y="1676"/>
                </a:lnTo>
                <a:lnTo>
                  <a:pt x="356" y="1661"/>
                </a:lnTo>
                <a:lnTo>
                  <a:pt x="347" y="1646"/>
                </a:lnTo>
                <a:lnTo>
                  <a:pt x="336" y="1633"/>
                </a:lnTo>
                <a:lnTo>
                  <a:pt x="326" y="1620"/>
                </a:lnTo>
                <a:lnTo>
                  <a:pt x="326" y="1620"/>
                </a:lnTo>
                <a:lnTo>
                  <a:pt x="336" y="1606"/>
                </a:lnTo>
                <a:lnTo>
                  <a:pt x="336" y="1606"/>
                </a:lnTo>
                <a:lnTo>
                  <a:pt x="344" y="1591"/>
                </a:lnTo>
                <a:lnTo>
                  <a:pt x="349" y="1575"/>
                </a:lnTo>
                <a:lnTo>
                  <a:pt x="352" y="1559"/>
                </a:lnTo>
                <a:lnTo>
                  <a:pt x="354" y="1544"/>
                </a:lnTo>
                <a:lnTo>
                  <a:pt x="354" y="1544"/>
                </a:lnTo>
                <a:lnTo>
                  <a:pt x="345" y="1548"/>
                </a:lnTo>
                <a:lnTo>
                  <a:pt x="338" y="1552"/>
                </a:lnTo>
                <a:lnTo>
                  <a:pt x="329" y="1555"/>
                </a:lnTo>
                <a:lnTo>
                  <a:pt x="320" y="1557"/>
                </a:lnTo>
                <a:lnTo>
                  <a:pt x="311" y="1558"/>
                </a:lnTo>
                <a:lnTo>
                  <a:pt x="300" y="1559"/>
                </a:lnTo>
                <a:lnTo>
                  <a:pt x="291" y="1559"/>
                </a:lnTo>
                <a:lnTo>
                  <a:pt x="282" y="1559"/>
                </a:lnTo>
                <a:lnTo>
                  <a:pt x="282" y="1561"/>
                </a:lnTo>
                <a:lnTo>
                  <a:pt x="282" y="1561"/>
                </a:lnTo>
                <a:lnTo>
                  <a:pt x="268" y="1556"/>
                </a:lnTo>
                <a:lnTo>
                  <a:pt x="253" y="1553"/>
                </a:lnTo>
                <a:lnTo>
                  <a:pt x="239" y="1550"/>
                </a:lnTo>
                <a:lnTo>
                  <a:pt x="224" y="1548"/>
                </a:lnTo>
                <a:lnTo>
                  <a:pt x="210" y="1548"/>
                </a:lnTo>
                <a:lnTo>
                  <a:pt x="197" y="1548"/>
                </a:lnTo>
                <a:lnTo>
                  <a:pt x="183" y="1549"/>
                </a:lnTo>
                <a:lnTo>
                  <a:pt x="171" y="1552"/>
                </a:lnTo>
                <a:lnTo>
                  <a:pt x="158" y="1554"/>
                </a:lnTo>
                <a:lnTo>
                  <a:pt x="146" y="1557"/>
                </a:lnTo>
                <a:lnTo>
                  <a:pt x="134" y="1561"/>
                </a:lnTo>
                <a:lnTo>
                  <a:pt x="123" y="1565"/>
                </a:lnTo>
                <a:lnTo>
                  <a:pt x="113" y="1571"/>
                </a:lnTo>
                <a:lnTo>
                  <a:pt x="101" y="1576"/>
                </a:lnTo>
                <a:lnTo>
                  <a:pt x="92" y="1582"/>
                </a:lnTo>
                <a:lnTo>
                  <a:pt x="82" y="1589"/>
                </a:lnTo>
                <a:lnTo>
                  <a:pt x="65" y="1603"/>
                </a:lnTo>
                <a:lnTo>
                  <a:pt x="51" y="1619"/>
                </a:lnTo>
                <a:lnTo>
                  <a:pt x="38" y="1636"/>
                </a:lnTo>
                <a:lnTo>
                  <a:pt x="34" y="1645"/>
                </a:lnTo>
                <a:lnTo>
                  <a:pt x="29" y="1654"/>
                </a:lnTo>
                <a:lnTo>
                  <a:pt x="26" y="1664"/>
                </a:lnTo>
                <a:lnTo>
                  <a:pt x="23" y="1673"/>
                </a:lnTo>
                <a:lnTo>
                  <a:pt x="20" y="1682"/>
                </a:lnTo>
                <a:lnTo>
                  <a:pt x="18" y="1692"/>
                </a:lnTo>
                <a:lnTo>
                  <a:pt x="18" y="1701"/>
                </a:lnTo>
                <a:lnTo>
                  <a:pt x="18" y="1710"/>
                </a:lnTo>
                <a:lnTo>
                  <a:pt x="19" y="1720"/>
                </a:lnTo>
                <a:lnTo>
                  <a:pt x="20" y="1729"/>
                </a:lnTo>
                <a:lnTo>
                  <a:pt x="55" y="1878"/>
                </a:lnTo>
                <a:close/>
                <a:moveTo>
                  <a:pt x="119" y="1790"/>
                </a:moveTo>
                <a:lnTo>
                  <a:pt x="120" y="1790"/>
                </a:lnTo>
                <a:lnTo>
                  <a:pt x="120" y="1790"/>
                </a:lnTo>
                <a:lnTo>
                  <a:pt x="122" y="1784"/>
                </a:lnTo>
                <a:lnTo>
                  <a:pt x="124" y="1779"/>
                </a:lnTo>
                <a:lnTo>
                  <a:pt x="126" y="1774"/>
                </a:lnTo>
                <a:lnTo>
                  <a:pt x="129" y="1770"/>
                </a:lnTo>
                <a:lnTo>
                  <a:pt x="134" y="1766"/>
                </a:lnTo>
                <a:lnTo>
                  <a:pt x="138" y="1763"/>
                </a:lnTo>
                <a:lnTo>
                  <a:pt x="144" y="1761"/>
                </a:lnTo>
                <a:lnTo>
                  <a:pt x="150" y="1758"/>
                </a:lnTo>
                <a:lnTo>
                  <a:pt x="150" y="1758"/>
                </a:lnTo>
                <a:lnTo>
                  <a:pt x="155" y="1758"/>
                </a:lnTo>
                <a:lnTo>
                  <a:pt x="161" y="1758"/>
                </a:lnTo>
                <a:lnTo>
                  <a:pt x="167" y="1761"/>
                </a:lnTo>
                <a:lnTo>
                  <a:pt x="172" y="1762"/>
                </a:lnTo>
                <a:lnTo>
                  <a:pt x="177" y="1765"/>
                </a:lnTo>
                <a:lnTo>
                  <a:pt x="181" y="1769"/>
                </a:lnTo>
                <a:lnTo>
                  <a:pt x="185" y="1773"/>
                </a:lnTo>
                <a:lnTo>
                  <a:pt x="188" y="1779"/>
                </a:lnTo>
                <a:lnTo>
                  <a:pt x="188" y="1779"/>
                </a:lnTo>
                <a:lnTo>
                  <a:pt x="200" y="1771"/>
                </a:lnTo>
                <a:lnTo>
                  <a:pt x="214" y="1761"/>
                </a:lnTo>
                <a:lnTo>
                  <a:pt x="226" y="1749"/>
                </a:lnTo>
                <a:lnTo>
                  <a:pt x="240" y="1735"/>
                </a:lnTo>
                <a:lnTo>
                  <a:pt x="253" y="1718"/>
                </a:lnTo>
                <a:lnTo>
                  <a:pt x="266" y="1698"/>
                </a:lnTo>
                <a:lnTo>
                  <a:pt x="279" y="1675"/>
                </a:lnTo>
                <a:lnTo>
                  <a:pt x="291" y="1649"/>
                </a:lnTo>
                <a:lnTo>
                  <a:pt x="291" y="1649"/>
                </a:lnTo>
                <a:lnTo>
                  <a:pt x="306" y="1639"/>
                </a:lnTo>
                <a:lnTo>
                  <a:pt x="306" y="1639"/>
                </a:lnTo>
                <a:lnTo>
                  <a:pt x="315" y="1649"/>
                </a:lnTo>
                <a:lnTo>
                  <a:pt x="324" y="1661"/>
                </a:lnTo>
                <a:lnTo>
                  <a:pt x="331" y="1673"/>
                </a:lnTo>
                <a:lnTo>
                  <a:pt x="336" y="1687"/>
                </a:lnTo>
                <a:lnTo>
                  <a:pt x="342" y="1700"/>
                </a:lnTo>
                <a:lnTo>
                  <a:pt x="345" y="1716"/>
                </a:lnTo>
                <a:lnTo>
                  <a:pt x="348" y="1730"/>
                </a:lnTo>
                <a:lnTo>
                  <a:pt x="348" y="1746"/>
                </a:lnTo>
                <a:lnTo>
                  <a:pt x="348" y="1788"/>
                </a:lnTo>
                <a:lnTo>
                  <a:pt x="348" y="1788"/>
                </a:lnTo>
                <a:lnTo>
                  <a:pt x="348" y="1803"/>
                </a:lnTo>
                <a:lnTo>
                  <a:pt x="345" y="1817"/>
                </a:lnTo>
                <a:lnTo>
                  <a:pt x="342" y="1832"/>
                </a:lnTo>
                <a:lnTo>
                  <a:pt x="338" y="1845"/>
                </a:lnTo>
                <a:lnTo>
                  <a:pt x="332" y="1857"/>
                </a:lnTo>
                <a:lnTo>
                  <a:pt x="326" y="1870"/>
                </a:lnTo>
                <a:lnTo>
                  <a:pt x="318" y="1880"/>
                </a:lnTo>
                <a:lnTo>
                  <a:pt x="311" y="1890"/>
                </a:lnTo>
                <a:lnTo>
                  <a:pt x="302" y="1900"/>
                </a:lnTo>
                <a:lnTo>
                  <a:pt x="291" y="1908"/>
                </a:lnTo>
                <a:lnTo>
                  <a:pt x="281" y="1915"/>
                </a:lnTo>
                <a:lnTo>
                  <a:pt x="270" y="1921"/>
                </a:lnTo>
                <a:lnTo>
                  <a:pt x="259" y="1926"/>
                </a:lnTo>
                <a:lnTo>
                  <a:pt x="246" y="1929"/>
                </a:lnTo>
                <a:lnTo>
                  <a:pt x="234" y="1932"/>
                </a:lnTo>
                <a:lnTo>
                  <a:pt x="222" y="1933"/>
                </a:lnTo>
                <a:lnTo>
                  <a:pt x="222" y="1933"/>
                </a:lnTo>
                <a:lnTo>
                  <a:pt x="206" y="1932"/>
                </a:lnTo>
                <a:lnTo>
                  <a:pt x="191" y="1928"/>
                </a:lnTo>
                <a:lnTo>
                  <a:pt x="178" y="1924"/>
                </a:lnTo>
                <a:lnTo>
                  <a:pt x="164" y="1917"/>
                </a:lnTo>
                <a:lnTo>
                  <a:pt x="152" y="1908"/>
                </a:lnTo>
                <a:lnTo>
                  <a:pt x="140" y="1898"/>
                </a:lnTo>
                <a:lnTo>
                  <a:pt x="129" y="1887"/>
                </a:lnTo>
                <a:lnTo>
                  <a:pt x="120" y="1874"/>
                </a:lnTo>
                <a:lnTo>
                  <a:pt x="120" y="1874"/>
                </a:lnTo>
                <a:lnTo>
                  <a:pt x="117" y="1856"/>
                </a:lnTo>
                <a:lnTo>
                  <a:pt x="116" y="1837"/>
                </a:lnTo>
                <a:lnTo>
                  <a:pt x="117" y="1815"/>
                </a:lnTo>
                <a:lnTo>
                  <a:pt x="119" y="1790"/>
                </a:lnTo>
                <a:lnTo>
                  <a:pt x="119" y="1790"/>
                </a:lnTo>
                <a:close/>
                <a:moveTo>
                  <a:pt x="1464" y="1920"/>
                </a:moveTo>
                <a:lnTo>
                  <a:pt x="1464" y="1920"/>
                </a:lnTo>
                <a:lnTo>
                  <a:pt x="1460" y="1902"/>
                </a:lnTo>
                <a:lnTo>
                  <a:pt x="1456" y="1886"/>
                </a:lnTo>
                <a:lnTo>
                  <a:pt x="1451" y="1870"/>
                </a:lnTo>
                <a:lnTo>
                  <a:pt x="1446" y="1856"/>
                </a:lnTo>
                <a:lnTo>
                  <a:pt x="1439" y="1844"/>
                </a:lnTo>
                <a:lnTo>
                  <a:pt x="1432" y="1833"/>
                </a:lnTo>
                <a:lnTo>
                  <a:pt x="1424" y="1823"/>
                </a:lnTo>
                <a:lnTo>
                  <a:pt x="1415" y="1814"/>
                </a:lnTo>
                <a:lnTo>
                  <a:pt x="1406" y="1806"/>
                </a:lnTo>
                <a:lnTo>
                  <a:pt x="1396" y="1799"/>
                </a:lnTo>
                <a:lnTo>
                  <a:pt x="1386" y="1793"/>
                </a:lnTo>
                <a:lnTo>
                  <a:pt x="1375" y="1788"/>
                </a:lnTo>
                <a:lnTo>
                  <a:pt x="1363" y="1783"/>
                </a:lnTo>
                <a:lnTo>
                  <a:pt x="1350" y="1780"/>
                </a:lnTo>
                <a:lnTo>
                  <a:pt x="1337" y="1776"/>
                </a:lnTo>
                <a:lnTo>
                  <a:pt x="1323" y="1774"/>
                </a:lnTo>
                <a:lnTo>
                  <a:pt x="1294" y="1770"/>
                </a:lnTo>
                <a:lnTo>
                  <a:pt x="1294" y="1770"/>
                </a:lnTo>
                <a:lnTo>
                  <a:pt x="1295" y="1843"/>
                </a:lnTo>
                <a:lnTo>
                  <a:pt x="1296" y="1853"/>
                </a:lnTo>
                <a:lnTo>
                  <a:pt x="1286" y="1856"/>
                </a:lnTo>
                <a:lnTo>
                  <a:pt x="1262" y="1863"/>
                </a:lnTo>
                <a:lnTo>
                  <a:pt x="1296" y="1893"/>
                </a:lnTo>
                <a:lnTo>
                  <a:pt x="1118" y="2095"/>
                </a:lnTo>
                <a:lnTo>
                  <a:pt x="947" y="1893"/>
                </a:lnTo>
                <a:lnTo>
                  <a:pt x="981" y="1863"/>
                </a:lnTo>
                <a:lnTo>
                  <a:pt x="949" y="1853"/>
                </a:lnTo>
                <a:lnTo>
                  <a:pt x="949" y="1843"/>
                </a:lnTo>
                <a:lnTo>
                  <a:pt x="949" y="1843"/>
                </a:lnTo>
                <a:lnTo>
                  <a:pt x="950" y="1769"/>
                </a:lnTo>
                <a:lnTo>
                  <a:pt x="911" y="1776"/>
                </a:lnTo>
                <a:lnTo>
                  <a:pt x="911" y="1776"/>
                </a:lnTo>
                <a:lnTo>
                  <a:pt x="899" y="1779"/>
                </a:lnTo>
                <a:lnTo>
                  <a:pt x="887" y="1783"/>
                </a:lnTo>
                <a:lnTo>
                  <a:pt x="874" y="1787"/>
                </a:lnTo>
                <a:lnTo>
                  <a:pt x="863" y="1791"/>
                </a:lnTo>
                <a:lnTo>
                  <a:pt x="853" y="1797"/>
                </a:lnTo>
                <a:lnTo>
                  <a:pt x="843" y="1803"/>
                </a:lnTo>
                <a:lnTo>
                  <a:pt x="834" y="1810"/>
                </a:lnTo>
                <a:lnTo>
                  <a:pt x="825" y="1818"/>
                </a:lnTo>
                <a:lnTo>
                  <a:pt x="817" y="1827"/>
                </a:lnTo>
                <a:lnTo>
                  <a:pt x="810" y="1837"/>
                </a:lnTo>
                <a:lnTo>
                  <a:pt x="803" y="1847"/>
                </a:lnTo>
                <a:lnTo>
                  <a:pt x="797" y="1860"/>
                </a:lnTo>
                <a:lnTo>
                  <a:pt x="791" y="1873"/>
                </a:lnTo>
                <a:lnTo>
                  <a:pt x="787" y="1888"/>
                </a:lnTo>
                <a:lnTo>
                  <a:pt x="782" y="1904"/>
                </a:lnTo>
                <a:lnTo>
                  <a:pt x="779" y="1920"/>
                </a:lnTo>
                <a:lnTo>
                  <a:pt x="738" y="2195"/>
                </a:lnTo>
                <a:lnTo>
                  <a:pt x="738" y="2195"/>
                </a:lnTo>
                <a:lnTo>
                  <a:pt x="787" y="2180"/>
                </a:lnTo>
                <a:lnTo>
                  <a:pt x="836" y="2168"/>
                </a:lnTo>
                <a:lnTo>
                  <a:pt x="887" y="2156"/>
                </a:lnTo>
                <a:lnTo>
                  <a:pt x="938" y="2147"/>
                </a:lnTo>
                <a:lnTo>
                  <a:pt x="991" y="2140"/>
                </a:lnTo>
                <a:lnTo>
                  <a:pt x="1045" y="2135"/>
                </a:lnTo>
                <a:lnTo>
                  <a:pt x="1099" y="2132"/>
                </a:lnTo>
                <a:lnTo>
                  <a:pt x="1154" y="2131"/>
                </a:lnTo>
                <a:lnTo>
                  <a:pt x="1154" y="2131"/>
                </a:lnTo>
                <a:lnTo>
                  <a:pt x="1199" y="2131"/>
                </a:lnTo>
                <a:lnTo>
                  <a:pt x="1244" y="2133"/>
                </a:lnTo>
                <a:lnTo>
                  <a:pt x="1289" y="2137"/>
                </a:lnTo>
                <a:lnTo>
                  <a:pt x="1333" y="2142"/>
                </a:lnTo>
                <a:lnTo>
                  <a:pt x="1376" y="2149"/>
                </a:lnTo>
                <a:lnTo>
                  <a:pt x="1419" y="2155"/>
                </a:lnTo>
                <a:lnTo>
                  <a:pt x="1460" y="2164"/>
                </a:lnTo>
                <a:lnTo>
                  <a:pt x="1502" y="2174"/>
                </a:lnTo>
                <a:lnTo>
                  <a:pt x="1464" y="1920"/>
                </a:lnTo>
                <a:close/>
                <a:moveTo>
                  <a:pt x="1296" y="1503"/>
                </a:moveTo>
                <a:lnTo>
                  <a:pt x="1296" y="1503"/>
                </a:lnTo>
                <a:lnTo>
                  <a:pt x="1293" y="1491"/>
                </a:lnTo>
                <a:lnTo>
                  <a:pt x="1289" y="1479"/>
                </a:lnTo>
                <a:lnTo>
                  <a:pt x="1286" y="1466"/>
                </a:lnTo>
                <a:lnTo>
                  <a:pt x="1280" y="1454"/>
                </a:lnTo>
                <a:lnTo>
                  <a:pt x="1275" y="1443"/>
                </a:lnTo>
                <a:lnTo>
                  <a:pt x="1268" y="1430"/>
                </a:lnTo>
                <a:lnTo>
                  <a:pt x="1259" y="1419"/>
                </a:lnTo>
                <a:lnTo>
                  <a:pt x="1250" y="1409"/>
                </a:lnTo>
                <a:lnTo>
                  <a:pt x="1239" y="1400"/>
                </a:lnTo>
                <a:lnTo>
                  <a:pt x="1226" y="1391"/>
                </a:lnTo>
                <a:lnTo>
                  <a:pt x="1213" y="1383"/>
                </a:lnTo>
                <a:lnTo>
                  <a:pt x="1197" y="1376"/>
                </a:lnTo>
                <a:lnTo>
                  <a:pt x="1180" y="1371"/>
                </a:lnTo>
                <a:lnTo>
                  <a:pt x="1161" y="1367"/>
                </a:lnTo>
                <a:lnTo>
                  <a:pt x="1141" y="1365"/>
                </a:lnTo>
                <a:lnTo>
                  <a:pt x="1118" y="1364"/>
                </a:lnTo>
                <a:lnTo>
                  <a:pt x="1118" y="1364"/>
                </a:lnTo>
                <a:lnTo>
                  <a:pt x="1096" y="1365"/>
                </a:lnTo>
                <a:lnTo>
                  <a:pt x="1076" y="1368"/>
                </a:lnTo>
                <a:lnTo>
                  <a:pt x="1058" y="1373"/>
                </a:lnTo>
                <a:lnTo>
                  <a:pt x="1042" y="1380"/>
                </a:lnTo>
                <a:lnTo>
                  <a:pt x="1027" y="1387"/>
                </a:lnTo>
                <a:lnTo>
                  <a:pt x="1015" y="1396"/>
                </a:lnTo>
                <a:lnTo>
                  <a:pt x="1005" y="1405"/>
                </a:lnTo>
                <a:lnTo>
                  <a:pt x="995" y="1417"/>
                </a:lnTo>
                <a:lnTo>
                  <a:pt x="987" y="1428"/>
                </a:lnTo>
                <a:lnTo>
                  <a:pt x="981" y="1439"/>
                </a:lnTo>
                <a:lnTo>
                  <a:pt x="976" y="1450"/>
                </a:lnTo>
                <a:lnTo>
                  <a:pt x="971" y="1462"/>
                </a:lnTo>
                <a:lnTo>
                  <a:pt x="964" y="1483"/>
                </a:lnTo>
                <a:lnTo>
                  <a:pt x="961" y="1502"/>
                </a:lnTo>
                <a:lnTo>
                  <a:pt x="961" y="1502"/>
                </a:lnTo>
                <a:lnTo>
                  <a:pt x="955" y="1547"/>
                </a:lnTo>
                <a:lnTo>
                  <a:pt x="950" y="1606"/>
                </a:lnTo>
                <a:lnTo>
                  <a:pt x="945" y="1658"/>
                </a:lnTo>
                <a:lnTo>
                  <a:pt x="945" y="1679"/>
                </a:lnTo>
                <a:lnTo>
                  <a:pt x="945" y="1690"/>
                </a:lnTo>
                <a:lnTo>
                  <a:pt x="945" y="1690"/>
                </a:lnTo>
                <a:lnTo>
                  <a:pt x="947" y="1694"/>
                </a:lnTo>
                <a:lnTo>
                  <a:pt x="951" y="1700"/>
                </a:lnTo>
                <a:lnTo>
                  <a:pt x="955" y="1706"/>
                </a:lnTo>
                <a:lnTo>
                  <a:pt x="961" y="1710"/>
                </a:lnTo>
                <a:lnTo>
                  <a:pt x="970" y="1713"/>
                </a:lnTo>
                <a:lnTo>
                  <a:pt x="981" y="1717"/>
                </a:lnTo>
                <a:lnTo>
                  <a:pt x="996" y="1719"/>
                </a:lnTo>
                <a:lnTo>
                  <a:pt x="1013" y="1720"/>
                </a:lnTo>
                <a:lnTo>
                  <a:pt x="1013" y="1720"/>
                </a:lnTo>
                <a:lnTo>
                  <a:pt x="1027" y="1720"/>
                </a:lnTo>
                <a:lnTo>
                  <a:pt x="1039" y="1720"/>
                </a:lnTo>
                <a:lnTo>
                  <a:pt x="1057" y="1718"/>
                </a:lnTo>
                <a:lnTo>
                  <a:pt x="1057" y="1718"/>
                </a:lnTo>
                <a:lnTo>
                  <a:pt x="1071" y="1726"/>
                </a:lnTo>
                <a:lnTo>
                  <a:pt x="1088" y="1733"/>
                </a:lnTo>
                <a:lnTo>
                  <a:pt x="1105" y="1737"/>
                </a:lnTo>
                <a:lnTo>
                  <a:pt x="1114" y="1738"/>
                </a:lnTo>
                <a:lnTo>
                  <a:pt x="1123" y="1738"/>
                </a:lnTo>
                <a:lnTo>
                  <a:pt x="1123" y="1738"/>
                </a:lnTo>
                <a:lnTo>
                  <a:pt x="1133" y="1738"/>
                </a:lnTo>
                <a:lnTo>
                  <a:pt x="1142" y="1737"/>
                </a:lnTo>
                <a:lnTo>
                  <a:pt x="1151" y="1735"/>
                </a:lnTo>
                <a:lnTo>
                  <a:pt x="1160" y="1733"/>
                </a:lnTo>
                <a:lnTo>
                  <a:pt x="1177" y="1726"/>
                </a:lnTo>
                <a:lnTo>
                  <a:pt x="1192" y="1717"/>
                </a:lnTo>
                <a:lnTo>
                  <a:pt x="1192" y="1717"/>
                </a:lnTo>
                <a:lnTo>
                  <a:pt x="1221" y="1718"/>
                </a:lnTo>
                <a:lnTo>
                  <a:pt x="1252" y="1719"/>
                </a:lnTo>
                <a:lnTo>
                  <a:pt x="1267" y="1718"/>
                </a:lnTo>
                <a:lnTo>
                  <a:pt x="1279" y="1717"/>
                </a:lnTo>
                <a:lnTo>
                  <a:pt x="1289" y="1716"/>
                </a:lnTo>
                <a:lnTo>
                  <a:pt x="1296" y="1712"/>
                </a:lnTo>
                <a:lnTo>
                  <a:pt x="1296" y="1712"/>
                </a:lnTo>
                <a:lnTo>
                  <a:pt x="1300" y="1709"/>
                </a:lnTo>
                <a:lnTo>
                  <a:pt x="1302" y="1702"/>
                </a:lnTo>
                <a:lnTo>
                  <a:pt x="1303" y="1694"/>
                </a:lnTo>
                <a:lnTo>
                  <a:pt x="1304" y="1684"/>
                </a:lnTo>
                <a:lnTo>
                  <a:pt x="1306" y="1658"/>
                </a:lnTo>
                <a:lnTo>
                  <a:pt x="1306" y="1628"/>
                </a:lnTo>
                <a:lnTo>
                  <a:pt x="1305" y="1595"/>
                </a:lnTo>
                <a:lnTo>
                  <a:pt x="1303" y="1562"/>
                </a:lnTo>
                <a:lnTo>
                  <a:pt x="1300" y="1530"/>
                </a:lnTo>
                <a:lnTo>
                  <a:pt x="1296" y="1503"/>
                </a:lnTo>
                <a:lnTo>
                  <a:pt x="1296" y="1503"/>
                </a:lnTo>
                <a:close/>
                <a:moveTo>
                  <a:pt x="1230" y="1592"/>
                </a:moveTo>
                <a:lnTo>
                  <a:pt x="1230" y="1592"/>
                </a:lnTo>
                <a:lnTo>
                  <a:pt x="1230" y="1603"/>
                </a:lnTo>
                <a:lnTo>
                  <a:pt x="1228" y="1616"/>
                </a:lnTo>
                <a:lnTo>
                  <a:pt x="1225" y="1627"/>
                </a:lnTo>
                <a:lnTo>
                  <a:pt x="1222" y="1638"/>
                </a:lnTo>
                <a:lnTo>
                  <a:pt x="1217" y="1648"/>
                </a:lnTo>
                <a:lnTo>
                  <a:pt x="1212" y="1658"/>
                </a:lnTo>
                <a:lnTo>
                  <a:pt x="1205" y="1667"/>
                </a:lnTo>
                <a:lnTo>
                  <a:pt x="1198" y="1676"/>
                </a:lnTo>
                <a:lnTo>
                  <a:pt x="1190" y="1683"/>
                </a:lnTo>
                <a:lnTo>
                  <a:pt x="1183" y="1690"/>
                </a:lnTo>
                <a:lnTo>
                  <a:pt x="1174" y="1697"/>
                </a:lnTo>
                <a:lnTo>
                  <a:pt x="1165" y="1701"/>
                </a:lnTo>
                <a:lnTo>
                  <a:pt x="1154" y="1706"/>
                </a:lnTo>
                <a:lnTo>
                  <a:pt x="1144" y="1708"/>
                </a:lnTo>
                <a:lnTo>
                  <a:pt x="1134" y="1710"/>
                </a:lnTo>
                <a:lnTo>
                  <a:pt x="1123" y="1710"/>
                </a:lnTo>
                <a:lnTo>
                  <a:pt x="1123" y="1710"/>
                </a:lnTo>
                <a:lnTo>
                  <a:pt x="1113" y="1710"/>
                </a:lnTo>
                <a:lnTo>
                  <a:pt x="1103" y="1708"/>
                </a:lnTo>
                <a:lnTo>
                  <a:pt x="1093" y="1706"/>
                </a:lnTo>
                <a:lnTo>
                  <a:pt x="1082" y="1701"/>
                </a:lnTo>
                <a:lnTo>
                  <a:pt x="1073" y="1697"/>
                </a:lnTo>
                <a:lnTo>
                  <a:pt x="1064" y="1690"/>
                </a:lnTo>
                <a:lnTo>
                  <a:pt x="1057" y="1683"/>
                </a:lnTo>
                <a:lnTo>
                  <a:pt x="1049" y="1676"/>
                </a:lnTo>
                <a:lnTo>
                  <a:pt x="1042" y="1667"/>
                </a:lnTo>
                <a:lnTo>
                  <a:pt x="1035" y="1658"/>
                </a:lnTo>
                <a:lnTo>
                  <a:pt x="1030" y="1648"/>
                </a:lnTo>
                <a:lnTo>
                  <a:pt x="1025" y="1638"/>
                </a:lnTo>
                <a:lnTo>
                  <a:pt x="1022" y="1627"/>
                </a:lnTo>
                <a:lnTo>
                  <a:pt x="1019" y="1616"/>
                </a:lnTo>
                <a:lnTo>
                  <a:pt x="1017" y="1603"/>
                </a:lnTo>
                <a:lnTo>
                  <a:pt x="1017" y="1592"/>
                </a:lnTo>
                <a:lnTo>
                  <a:pt x="1017" y="1559"/>
                </a:lnTo>
                <a:lnTo>
                  <a:pt x="1017" y="1559"/>
                </a:lnTo>
                <a:lnTo>
                  <a:pt x="1018" y="1544"/>
                </a:lnTo>
                <a:lnTo>
                  <a:pt x="1021" y="1528"/>
                </a:lnTo>
                <a:lnTo>
                  <a:pt x="1021" y="1528"/>
                </a:lnTo>
                <a:lnTo>
                  <a:pt x="1025" y="1532"/>
                </a:lnTo>
                <a:lnTo>
                  <a:pt x="1031" y="1537"/>
                </a:lnTo>
                <a:lnTo>
                  <a:pt x="1036" y="1541"/>
                </a:lnTo>
                <a:lnTo>
                  <a:pt x="1044" y="1545"/>
                </a:lnTo>
                <a:lnTo>
                  <a:pt x="1053" y="1547"/>
                </a:lnTo>
                <a:lnTo>
                  <a:pt x="1064" y="1549"/>
                </a:lnTo>
                <a:lnTo>
                  <a:pt x="1078" y="1549"/>
                </a:lnTo>
                <a:lnTo>
                  <a:pt x="1093" y="1548"/>
                </a:lnTo>
                <a:lnTo>
                  <a:pt x="1093" y="1548"/>
                </a:lnTo>
                <a:lnTo>
                  <a:pt x="1109" y="1545"/>
                </a:lnTo>
                <a:lnTo>
                  <a:pt x="1123" y="1541"/>
                </a:lnTo>
                <a:lnTo>
                  <a:pt x="1148" y="1531"/>
                </a:lnTo>
                <a:lnTo>
                  <a:pt x="1160" y="1527"/>
                </a:lnTo>
                <a:lnTo>
                  <a:pt x="1177" y="1523"/>
                </a:lnTo>
                <a:lnTo>
                  <a:pt x="1197" y="1521"/>
                </a:lnTo>
                <a:lnTo>
                  <a:pt x="1224" y="1520"/>
                </a:lnTo>
                <a:lnTo>
                  <a:pt x="1224" y="1520"/>
                </a:lnTo>
                <a:lnTo>
                  <a:pt x="1226" y="1530"/>
                </a:lnTo>
                <a:lnTo>
                  <a:pt x="1229" y="1539"/>
                </a:lnTo>
                <a:lnTo>
                  <a:pt x="1230" y="1549"/>
                </a:lnTo>
                <a:lnTo>
                  <a:pt x="1230" y="1559"/>
                </a:lnTo>
                <a:lnTo>
                  <a:pt x="1230" y="1592"/>
                </a:lnTo>
                <a:close/>
                <a:moveTo>
                  <a:pt x="1267" y="1765"/>
                </a:moveTo>
                <a:lnTo>
                  <a:pt x="1220" y="1757"/>
                </a:lnTo>
                <a:lnTo>
                  <a:pt x="1118" y="1971"/>
                </a:lnTo>
                <a:lnTo>
                  <a:pt x="1016" y="1755"/>
                </a:lnTo>
                <a:lnTo>
                  <a:pt x="977" y="1763"/>
                </a:lnTo>
                <a:lnTo>
                  <a:pt x="977" y="1763"/>
                </a:lnTo>
                <a:lnTo>
                  <a:pt x="977" y="1794"/>
                </a:lnTo>
                <a:lnTo>
                  <a:pt x="977" y="1794"/>
                </a:lnTo>
                <a:lnTo>
                  <a:pt x="976" y="1833"/>
                </a:lnTo>
                <a:lnTo>
                  <a:pt x="1035" y="1852"/>
                </a:lnTo>
                <a:lnTo>
                  <a:pt x="986" y="1896"/>
                </a:lnTo>
                <a:lnTo>
                  <a:pt x="1118" y="2053"/>
                </a:lnTo>
                <a:lnTo>
                  <a:pt x="1258" y="1896"/>
                </a:lnTo>
                <a:lnTo>
                  <a:pt x="1208" y="1852"/>
                </a:lnTo>
                <a:lnTo>
                  <a:pt x="1268" y="1833"/>
                </a:lnTo>
                <a:lnTo>
                  <a:pt x="1268" y="1833"/>
                </a:lnTo>
                <a:lnTo>
                  <a:pt x="1267" y="1765"/>
                </a:lnTo>
                <a:lnTo>
                  <a:pt x="1267" y="1765"/>
                </a:lnTo>
                <a:close/>
              </a:path>
            </a:pathLst>
          </a:custGeom>
          <a:solidFill>
            <a:schemeClr val="bg1"/>
          </a:solidFill>
          <a:ln>
            <a:noFill/>
          </a:ln>
        </p:spPr>
        <p:txBody>
          <a:bodyPr vert="horz" wrap="square" lIns="80147" tIns="40074" rIns="80147" bIns="4007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23" name="Rectangle 22">
            <a:extLst>
              <a:ext uri="{FF2B5EF4-FFF2-40B4-BE49-F238E27FC236}">
                <a16:creationId xmlns:a16="http://schemas.microsoft.com/office/drawing/2014/main" id="{5DA21F9E-4A2E-4544-B084-B322A3003B00}"/>
              </a:ext>
            </a:extLst>
          </p:cNvPr>
          <p:cNvSpPr/>
          <p:nvPr/>
        </p:nvSpPr>
        <p:spPr>
          <a:xfrm>
            <a:off x="609918" y="1182142"/>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28" name="TextBox 27">
            <a:extLst>
              <a:ext uri="{FF2B5EF4-FFF2-40B4-BE49-F238E27FC236}">
                <a16:creationId xmlns:a16="http://schemas.microsoft.com/office/drawing/2014/main" id="{79C6EE66-DE78-479C-9E58-8F8794FB7ADE}"/>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latin typeface="EYInterstate Light" panose="02000506000000020004" pitchFamily="2" charset="0"/>
              </a:rPr>
              <a:t>1. Pakalpojumu sniegšanas vietu pieejamība</a:t>
            </a:r>
          </a:p>
        </p:txBody>
      </p:sp>
      <p:sp>
        <p:nvSpPr>
          <p:cNvPr id="31" name="Title 1">
            <a:extLst>
              <a:ext uri="{FF2B5EF4-FFF2-40B4-BE49-F238E27FC236}">
                <a16:creationId xmlns:a16="http://schemas.microsoft.com/office/drawing/2014/main" id="{C2C85CDE-12CB-4FB2-A647-1EC8EE33590A}"/>
              </a:ext>
            </a:extLst>
          </p:cNvPr>
          <p:cNvSpPr txBox="1">
            <a:spLocks/>
          </p:cNvSpPr>
          <p:nvPr/>
        </p:nvSpPr>
        <p:spPr>
          <a:xfrm>
            <a:off x="1276194" y="567667"/>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sniegšanas vietu pieejamība</a:t>
            </a:r>
            <a:endParaRPr kumimoji="0" lang="lv-LV" sz="1600" b="1" i="0" u="none" strike="noStrike" kern="1200" cap="none" spc="0" normalizeH="0" baseline="0" noProof="0">
              <a:ln>
                <a:noFill/>
              </a:ln>
              <a:solidFill>
                <a:srgbClr val="2E2E38"/>
              </a:solidFill>
              <a:effectLst/>
              <a:uLnTx/>
              <a:uFillTx/>
            </a:endParaRPr>
          </a:p>
        </p:txBody>
      </p:sp>
      <p:sp>
        <p:nvSpPr>
          <p:cNvPr id="16" name="Rectangle 15">
            <a:extLst>
              <a:ext uri="{FF2B5EF4-FFF2-40B4-BE49-F238E27FC236}">
                <a16:creationId xmlns:a16="http://schemas.microsoft.com/office/drawing/2014/main" id="{32D6C56F-F31C-492A-B793-F9DBB3A0F6A9}"/>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kumimoji="0" lang="ru-RU" sz="1800" b="1" i="0" u="none" strike="noStrike" kern="1200" cap="none" spc="0" normalizeH="0" baseline="0" noProof="0">
                <a:ln>
                  <a:noFill/>
                </a:ln>
                <a:solidFill>
                  <a:srgbClr val="000000"/>
                </a:solidFill>
                <a:effectLst/>
                <a:uLnTx/>
                <a:uFillTx/>
                <a:latin typeface="EYInterstate Light" panose="02000506000000020004" pitchFamily="2" charset="0"/>
              </a:rPr>
              <a:t>7</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19" name="Title 1">
            <a:extLst>
              <a:ext uri="{FF2B5EF4-FFF2-40B4-BE49-F238E27FC236}">
                <a16:creationId xmlns:a16="http://schemas.microsoft.com/office/drawing/2014/main" id="{E7241C72-884A-4104-BA0C-9B59201F98B2}"/>
              </a:ext>
            </a:extLst>
          </p:cNvPr>
          <p:cNvSpPr>
            <a:spLocks noGrp="1"/>
          </p:cNvSpPr>
          <p:nvPr>
            <p:ph type="title"/>
          </p:nvPr>
        </p:nvSpPr>
        <p:spPr>
          <a:xfrm>
            <a:off x="1280286" y="280889"/>
            <a:ext cx="10308146" cy="267775"/>
          </a:xfrm>
        </p:spPr>
        <p:txBody>
          <a:bodyPr/>
          <a:lstStyle/>
          <a:p>
            <a:r>
              <a:rPr lang="lv-LV"/>
              <a:t>Limbažu novads</a:t>
            </a:r>
          </a:p>
        </p:txBody>
      </p:sp>
      <p:sp>
        <p:nvSpPr>
          <p:cNvPr id="20" name="Footer Placeholder 4">
            <a:extLst>
              <a:ext uri="{FF2B5EF4-FFF2-40B4-BE49-F238E27FC236}">
                <a16:creationId xmlns:a16="http://schemas.microsoft.com/office/drawing/2014/main" id="{1AADFBF3-E239-4164-901C-1E66FCFA3D56}"/>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5" name="Date Placeholder 10">
            <a:extLst>
              <a:ext uri="{FF2B5EF4-FFF2-40B4-BE49-F238E27FC236}">
                <a16:creationId xmlns:a16="http://schemas.microsoft.com/office/drawing/2014/main" id="{C023D0AC-FD13-4D78-A7E6-0C20E6C0781D}"/>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281385039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6" y="648012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62</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6" name="Rectangle 55">
            <a:extLst>
              <a:ext uri="{FF2B5EF4-FFF2-40B4-BE49-F238E27FC236}">
                <a16:creationId xmlns:a16="http://schemas.microsoft.com/office/drawing/2014/main" id="{0D9629BB-C93A-4FA3-9A6F-E1BF88C16A38}"/>
              </a:ext>
            </a:extLst>
          </p:cNvPr>
          <p:cNvSpPr/>
          <p:nvPr/>
        </p:nvSpPr>
        <p:spPr>
          <a:xfrm>
            <a:off x="609917" y="910987"/>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7" name="TextBox 56">
            <a:extLst>
              <a:ext uri="{FF2B5EF4-FFF2-40B4-BE49-F238E27FC236}">
                <a16:creationId xmlns:a16="http://schemas.microsoft.com/office/drawing/2014/main" id="{C03892DD-2F78-4A17-B9D1-9829D4609A48}"/>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latin typeface="EYInterstate Light" panose="02000506000000020004" pitchFamily="2" charset="0"/>
              </a:rPr>
              <a:t>2. Pakalpojumu sniegšanas vietu pieejamība</a:t>
            </a:r>
          </a:p>
        </p:txBody>
      </p:sp>
      <p:sp>
        <p:nvSpPr>
          <p:cNvPr id="42" name="Rectangle 41">
            <a:extLst>
              <a:ext uri="{FF2B5EF4-FFF2-40B4-BE49-F238E27FC236}">
                <a16:creationId xmlns:a16="http://schemas.microsoft.com/office/drawing/2014/main" id="{087058C6-D1B1-4A21-B5B1-35695F36A705}"/>
              </a:ext>
            </a:extLst>
          </p:cNvPr>
          <p:cNvSpPr/>
          <p:nvPr/>
        </p:nvSpPr>
        <p:spPr>
          <a:xfrm>
            <a:off x="609918" y="1187806"/>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48" name="Freeform 6">
            <a:extLst>
              <a:ext uri="{FF2B5EF4-FFF2-40B4-BE49-F238E27FC236}">
                <a16:creationId xmlns:a16="http://schemas.microsoft.com/office/drawing/2014/main" id="{9C2197C4-F231-44AF-AE04-273588E1EDC0}"/>
              </a:ext>
            </a:extLst>
          </p:cNvPr>
          <p:cNvSpPr>
            <a:spLocks/>
          </p:cNvSpPr>
          <p:nvPr/>
        </p:nvSpPr>
        <p:spPr bwMode="gray">
          <a:xfrm>
            <a:off x="8301398" y="1503153"/>
            <a:ext cx="3274514" cy="428978"/>
          </a:xfrm>
          <a:custGeom>
            <a:avLst/>
            <a:gdLst/>
            <a:ahLst/>
            <a:cxnLst>
              <a:cxn ang="0">
                <a:pos x="0" y="0"/>
              </a:cxn>
              <a:cxn ang="0">
                <a:pos x="1474" y="0"/>
              </a:cxn>
              <a:cxn ang="0">
                <a:pos x="1474" y="719"/>
              </a:cxn>
              <a:cxn ang="0">
                <a:pos x="0" y="719"/>
              </a:cxn>
              <a:cxn ang="0">
                <a:pos x="142" y="360"/>
              </a:cxn>
              <a:cxn ang="0">
                <a:pos x="0" y="0"/>
              </a:cxn>
            </a:cxnLst>
            <a:rect l="0" t="0" r="r" b="b"/>
            <a:pathLst>
              <a:path w="1474" h="719">
                <a:moveTo>
                  <a:pt x="0" y="0"/>
                </a:moveTo>
                <a:lnTo>
                  <a:pt x="1474" y="0"/>
                </a:lnTo>
                <a:lnTo>
                  <a:pt x="1474" y="719"/>
                </a:lnTo>
                <a:lnTo>
                  <a:pt x="0" y="719"/>
                </a:lnTo>
                <a:lnTo>
                  <a:pt x="142" y="360"/>
                </a:lnTo>
                <a:lnTo>
                  <a:pt x="0" y="0"/>
                </a:lnTo>
                <a:close/>
              </a:path>
            </a:pathLst>
          </a:custGeom>
          <a:solidFill>
            <a:srgbClr val="FFE600"/>
          </a:solidFill>
          <a:ln w="12700">
            <a:noFill/>
            <a:miter lim="800000"/>
            <a:headEnd/>
            <a:tailEnd/>
          </a:ln>
          <a:effectLst/>
        </p:spPr>
        <p:txBody>
          <a:bodyPr lIns="216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     </a:t>
            </a:r>
            <a:r>
              <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apildus pakalpojumi</a:t>
            </a:r>
            <a:endPar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endParaRPr>
          </a:p>
        </p:txBody>
      </p:sp>
      <p:sp>
        <p:nvSpPr>
          <p:cNvPr id="50" name="Rectangle 17">
            <a:extLst>
              <a:ext uri="{FF2B5EF4-FFF2-40B4-BE49-F238E27FC236}">
                <a16:creationId xmlns:a16="http://schemas.microsoft.com/office/drawing/2014/main" id="{38ED9CED-99F6-4ADD-8C70-D9BA41ED27E2}"/>
              </a:ext>
            </a:extLst>
          </p:cNvPr>
          <p:cNvSpPr>
            <a:spLocks noChangeArrowheads="1"/>
          </p:cNvSpPr>
          <p:nvPr/>
        </p:nvSpPr>
        <p:spPr bwMode="gray">
          <a:xfrm>
            <a:off x="8276761" y="1983433"/>
            <a:ext cx="3297036" cy="3779457"/>
          </a:xfrm>
          <a:prstGeom prst="rect">
            <a:avLst/>
          </a:prstGeom>
          <a:solidFill>
            <a:srgbClr val="F0F0F0"/>
          </a:solidFill>
          <a:ln w="12700">
            <a:noFill/>
            <a:miter lim="800000"/>
            <a:headEnd/>
            <a:tailEnd/>
          </a:ln>
          <a:effectLst/>
        </p:spPr>
        <p:txBody>
          <a:bodyPr lIns="72000" tIns="108000" rIns="72000" bIns="0"/>
          <a:lstStyle/>
          <a:p>
            <a:pPr marL="180975" indent="-180975">
              <a:lnSpc>
                <a:spcPct val="95000"/>
              </a:lnSpc>
              <a:spcAft>
                <a:spcPts val="600"/>
              </a:spcAft>
              <a:buClr>
                <a:srgbClr val="FFE600"/>
              </a:buClr>
              <a:buSzPct val="70000"/>
              <a:buFont typeface="Arial" pitchFamily="34" charset="0"/>
              <a:buChar char="►"/>
              <a:defRPr/>
            </a:pPr>
            <a:r>
              <a:rPr kumimoji="0" lang="lv-LV" sz="12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Papildus pakalpojumus pilsētu un pagastu pārvaldes nesniedz</a:t>
            </a:r>
          </a:p>
        </p:txBody>
      </p:sp>
      <p:sp>
        <p:nvSpPr>
          <p:cNvPr id="51" name="AutoShape 7">
            <a:extLst>
              <a:ext uri="{FF2B5EF4-FFF2-40B4-BE49-F238E27FC236}">
                <a16:creationId xmlns:a16="http://schemas.microsoft.com/office/drawing/2014/main" id="{F3903C76-6308-462C-8AB9-E4563B309CD8}"/>
              </a:ext>
            </a:extLst>
          </p:cNvPr>
          <p:cNvSpPr>
            <a:spLocks noChangeArrowheads="1"/>
          </p:cNvSpPr>
          <p:nvPr/>
        </p:nvSpPr>
        <p:spPr bwMode="gray">
          <a:xfrm>
            <a:off x="609916" y="1503153"/>
            <a:ext cx="3824924" cy="428979"/>
          </a:xfrm>
          <a:prstGeom prst="homePlate">
            <a:avLst>
              <a:gd name="adj" fmla="val 69343"/>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akalpojumi, kas noteikti likumā «Par pašvaldībām»</a:t>
            </a:r>
            <a:endPar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endParaRPr>
          </a:p>
        </p:txBody>
      </p:sp>
      <p:sp>
        <p:nvSpPr>
          <p:cNvPr id="63" name="AutoShape 8">
            <a:extLst>
              <a:ext uri="{FF2B5EF4-FFF2-40B4-BE49-F238E27FC236}">
                <a16:creationId xmlns:a16="http://schemas.microsoft.com/office/drawing/2014/main" id="{96E36D5F-D3FF-4B19-9B61-1F25C7D1C443}"/>
              </a:ext>
            </a:extLst>
          </p:cNvPr>
          <p:cNvSpPr>
            <a:spLocks noChangeArrowheads="1"/>
          </p:cNvSpPr>
          <p:nvPr/>
        </p:nvSpPr>
        <p:spPr bwMode="gray">
          <a:xfrm>
            <a:off x="4217758" y="1503154"/>
            <a:ext cx="4311562" cy="428978"/>
          </a:xfrm>
          <a:prstGeom prst="chevron">
            <a:avLst>
              <a:gd name="adj" fmla="val 73334"/>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err="1">
                <a:ln>
                  <a:noFill/>
                </a:ln>
                <a:solidFill>
                  <a:schemeClr val="bg2"/>
                </a:solidFill>
                <a:effectLst/>
                <a:uLnTx/>
                <a:uFillTx/>
                <a:latin typeface="EYInterstate Light" panose="02000506000000020004" pitchFamily="2" charset="0"/>
                <a:cs typeface="Arial" panose="020B0604020202020204" pitchFamily="34" charset="0"/>
              </a:rPr>
              <a:t>akalpojumi</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 kas noteikti </a:t>
            </a:r>
            <a:r>
              <a:rPr lang="lv-LV" sz="1050" b="1" kern="0">
                <a:solidFill>
                  <a:schemeClr val="bg2"/>
                </a:solidFill>
                <a:latin typeface="EYInterstate Light" panose="02000506000000020004" pitchFamily="2" charset="0"/>
                <a:cs typeface="Arial" panose="020B0604020202020204" pitchFamily="34" charset="0"/>
              </a:rPr>
              <a:t>Limbažu</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 pašvaldības nolikumā vai saistošajos noteikumos, kā arī pakalpojumi, kas saskaņoti ar domes lēmumu</a:t>
            </a:r>
            <a:endPar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endParaRPr>
          </a:p>
        </p:txBody>
      </p:sp>
      <p:sp>
        <p:nvSpPr>
          <p:cNvPr id="64" name="Rectangle 15">
            <a:extLst>
              <a:ext uri="{FF2B5EF4-FFF2-40B4-BE49-F238E27FC236}">
                <a16:creationId xmlns:a16="http://schemas.microsoft.com/office/drawing/2014/main" id="{244BD4D5-6FC3-4121-9AC3-002599AFEDAF}"/>
              </a:ext>
            </a:extLst>
          </p:cNvPr>
          <p:cNvSpPr>
            <a:spLocks noChangeArrowheads="1"/>
          </p:cNvSpPr>
          <p:nvPr/>
        </p:nvSpPr>
        <p:spPr bwMode="gray">
          <a:xfrm>
            <a:off x="4217759" y="1983433"/>
            <a:ext cx="4011842" cy="3775625"/>
          </a:xfrm>
          <a:prstGeom prst="rect">
            <a:avLst/>
          </a:prstGeom>
          <a:solidFill>
            <a:srgbClr val="F0F0F0"/>
          </a:solidFill>
          <a:ln w="12700">
            <a:noFill/>
            <a:miter lim="800000"/>
            <a:headEnd/>
            <a:tailEnd/>
          </a:ln>
          <a:effectLst/>
        </p:spPr>
        <p:txBody>
          <a:bodyPr lIns="72000" tIns="108000" rIns="72000" bIns="0"/>
          <a:lstStyle/>
          <a:p>
            <a:pPr marL="180975" marR="0" lvl="0" indent="-180975" algn="just"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lang="lv-LV" sz="1200" kern="0">
                <a:solidFill>
                  <a:schemeClr val="bg2"/>
                </a:solidFill>
                <a:latin typeface="EYInterstate Light" panose="02000506000000020004" pitchFamily="2" charset="0"/>
                <a:cs typeface="Arial" charset="0"/>
              </a:rPr>
              <a:t>A</a:t>
            </a:r>
            <a:r>
              <a:rPr kumimoji="0" lang="lv-LV" sz="1200" b="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tļaujas</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izsniegšana ielu tirdzniecības organizēšanai un ielu </a:t>
            </a:r>
            <a:r>
              <a:rPr kumimoji="0" lang="lv-LV" sz="1200" b="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tirdznicībāi</a:t>
            </a:r>
            <a:endPar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just"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lang="lv-LV" sz="1200" kern="0">
                <a:solidFill>
                  <a:schemeClr val="bg2"/>
                </a:solidFill>
                <a:latin typeface="EYInterstate Light" panose="02000506000000020004" pitchFamily="2" charset="0"/>
                <a:cs typeface="Arial" charset="0"/>
              </a:rPr>
              <a:t>A</a:t>
            </a:r>
            <a:r>
              <a:rPr kumimoji="0" lang="lv-LV" sz="1200" b="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tļaujas</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izsnigšana koku ciršanai ārpus meža</a:t>
            </a:r>
          </a:p>
          <a:p>
            <a:pPr marL="180975" marR="0" lvl="0" indent="-180975" algn="just"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Publisku pasākumu saskaņošana</a:t>
            </a:r>
          </a:p>
          <a:p>
            <a:pPr marL="0" marR="0" lvl="0" indent="0" algn="l" defTabSz="914400" rtl="0" eaLnBrk="1" fontAlgn="auto" latinLnBrk="0" hangingPunct="1">
              <a:lnSpc>
                <a:spcPct val="95000"/>
              </a:lnSpc>
              <a:spcBef>
                <a:spcPts val="0"/>
              </a:spcBef>
              <a:spcAft>
                <a:spcPts val="600"/>
              </a:spcAft>
              <a:buClr>
                <a:srgbClr val="FFE600"/>
              </a:buClr>
              <a:buSzPct val="70000"/>
              <a:buFontTx/>
              <a:buNone/>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0" marR="0" lvl="0" indent="0" algn="l" defTabSz="914400" rtl="0" eaLnBrk="1" fontAlgn="auto" latinLnBrk="0" hangingPunct="1">
              <a:lnSpc>
                <a:spcPct val="95000"/>
              </a:lnSpc>
              <a:spcBef>
                <a:spcPts val="0"/>
              </a:spcBef>
              <a:spcAft>
                <a:spcPts val="600"/>
              </a:spcAft>
              <a:buClr>
                <a:srgbClr val="FFE600"/>
              </a:buClr>
              <a:buSzPct val="70000"/>
              <a:buFontTx/>
              <a:buNone/>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0" marR="0" lvl="0" indent="0" algn="l" defTabSz="914400" rtl="0" eaLnBrk="1" fontAlgn="auto" latinLnBrk="0" hangingPunct="1">
              <a:lnSpc>
                <a:spcPct val="95000"/>
              </a:lnSpc>
              <a:spcBef>
                <a:spcPts val="0"/>
              </a:spcBef>
              <a:spcAft>
                <a:spcPts val="600"/>
              </a:spcAft>
              <a:buClr>
                <a:srgbClr val="FFE600"/>
              </a:buClr>
              <a:buSzPct val="70000"/>
              <a:buFontTx/>
              <a:buNone/>
              <a:tabLst/>
              <a:defRPr/>
            </a:pPr>
            <a:endParaRPr kumimoji="0" lang="en-US"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27" name="Title 1">
            <a:extLst>
              <a:ext uri="{FF2B5EF4-FFF2-40B4-BE49-F238E27FC236}">
                <a16:creationId xmlns:a16="http://schemas.microsoft.com/office/drawing/2014/main" id="{D6BA5E52-4B65-422E-836B-C29B2287DFA1}"/>
              </a:ext>
            </a:extLst>
          </p:cNvPr>
          <p:cNvSpPr txBox="1">
            <a:spLocks/>
          </p:cNvSpPr>
          <p:nvPr/>
        </p:nvSpPr>
        <p:spPr>
          <a:xfrm>
            <a:off x="1280286" y="567624"/>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endParaRPr kumimoji="0" lang="lv-LV" sz="1600" b="1" i="0" u="none" strike="noStrike" kern="1200" cap="none" spc="0" normalizeH="0" baseline="0" noProof="0">
              <a:ln>
                <a:noFill/>
              </a:ln>
              <a:solidFill>
                <a:srgbClr val="2E2E38"/>
              </a:solidFill>
              <a:effectLst/>
              <a:uLnTx/>
              <a:uFillTx/>
            </a:endParaRPr>
          </a:p>
        </p:txBody>
      </p:sp>
      <p:sp>
        <p:nvSpPr>
          <p:cNvPr id="23" name="Rectangle 22">
            <a:extLst>
              <a:ext uri="{FF2B5EF4-FFF2-40B4-BE49-F238E27FC236}">
                <a16:creationId xmlns:a16="http://schemas.microsoft.com/office/drawing/2014/main" id="{5CF1FA2D-A198-47F2-A12E-7DF80421C888}"/>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kumimoji="0" lang="ru-RU" sz="1800" b="1" i="0" u="none" strike="noStrike" kern="1200" cap="none" spc="0" normalizeH="0" baseline="0" noProof="0">
                <a:ln>
                  <a:noFill/>
                </a:ln>
                <a:solidFill>
                  <a:srgbClr val="000000"/>
                </a:solidFill>
                <a:effectLst/>
                <a:uLnTx/>
                <a:uFillTx/>
                <a:latin typeface="EYInterstate Light" panose="02000506000000020004" pitchFamily="2" charset="0"/>
              </a:rPr>
              <a:t>7</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26" name="Title 1">
            <a:extLst>
              <a:ext uri="{FF2B5EF4-FFF2-40B4-BE49-F238E27FC236}">
                <a16:creationId xmlns:a16="http://schemas.microsoft.com/office/drawing/2014/main" id="{84E9D882-DF1D-4768-93B0-94EBFBFB4486}"/>
              </a:ext>
            </a:extLst>
          </p:cNvPr>
          <p:cNvSpPr txBox="1">
            <a:spLocks/>
          </p:cNvSpPr>
          <p:nvPr/>
        </p:nvSpPr>
        <p:spPr>
          <a:xfrm>
            <a:off x="1280286" y="280889"/>
            <a:ext cx="10308146" cy="267775"/>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r>
              <a:rPr lang="lv-LV"/>
              <a:t>Limbažu novads</a:t>
            </a:r>
          </a:p>
        </p:txBody>
      </p:sp>
      <p:sp>
        <p:nvSpPr>
          <p:cNvPr id="28" name="Footer Placeholder 4">
            <a:extLst>
              <a:ext uri="{FF2B5EF4-FFF2-40B4-BE49-F238E27FC236}">
                <a16:creationId xmlns:a16="http://schemas.microsoft.com/office/drawing/2014/main" id="{82FCBD05-E316-48DE-949E-F065CCEF327A}"/>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9" name="Rectangle 15">
            <a:extLst>
              <a:ext uri="{FF2B5EF4-FFF2-40B4-BE49-F238E27FC236}">
                <a16:creationId xmlns:a16="http://schemas.microsoft.com/office/drawing/2014/main" id="{E14483D8-9099-40C0-9203-B22E30A0A1B0}"/>
              </a:ext>
            </a:extLst>
          </p:cNvPr>
          <p:cNvSpPr>
            <a:spLocks noChangeArrowheads="1"/>
          </p:cNvSpPr>
          <p:nvPr/>
        </p:nvSpPr>
        <p:spPr bwMode="gray">
          <a:xfrm>
            <a:off x="609916" y="1990594"/>
            <a:ext cx="3560683" cy="3775625"/>
          </a:xfrm>
          <a:prstGeom prst="rect">
            <a:avLst/>
          </a:prstGeom>
          <a:solidFill>
            <a:srgbClr val="F0F0F0"/>
          </a:solidFill>
          <a:ln w="12700">
            <a:noFill/>
            <a:miter lim="800000"/>
            <a:headEnd/>
            <a:tailEnd/>
          </a:ln>
          <a:effectLst/>
        </p:spPr>
        <p:txBody>
          <a:bodyPr lIns="72000" tIns="108000" rIns="72000" bIns="0"/>
          <a:lstStyle/>
          <a:p>
            <a:pPr marL="180975" marR="0" lvl="0" indent="-180975"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lang="lv-LV" sz="1200" kern="0" dirty="0">
                <a:solidFill>
                  <a:schemeClr val="bg2"/>
                </a:solidFill>
                <a:latin typeface="EYInterstate Light" panose="02000506000000020004" pitchFamily="2" charset="0"/>
                <a:cs typeface="Arial" charset="0"/>
              </a:rPr>
              <a:t>I</a:t>
            </a:r>
            <a:r>
              <a:rPr kumimoji="0" lang="lv-LV" sz="1200" b="0" i="0" u="none" strike="noStrike" kern="0" cap="none" spc="0" normalizeH="0" baseline="0" noProof="0" dirty="0" err="1">
                <a:ln>
                  <a:noFill/>
                </a:ln>
                <a:solidFill>
                  <a:schemeClr val="bg2"/>
                </a:solidFill>
                <a:effectLst/>
                <a:uLnTx/>
                <a:uFillTx/>
                <a:latin typeface="EYInterstate Light" panose="02000506000000020004" pitchFamily="2" charset="0"/>
                <a:cs typeface="Arial" charset="0"/>
              </a:rPr>
              <a:t>zsniedz</a:t>
            </a:r>
            <a:r>
              <a:rPr kumimoji="0" lang="lv-LV" sz="1200" b="0" i="0" u="none" strike="noStrike" kern="0" cap="none" spc="0" normalizeH="0" baseline="0" noProof="0" dirty="0">
                <a:ln>
                  <a:noFill/>
                </a:ln>
                <a:solidFill>
                  <a:schemeClr val="bg2"/>
                </a:solidFill>
                <a:effectLst/>
                <a:uLnTx/>
                <a:uFillTx/>
                <a:latin typeface="EYInterstate Light" panose="02000506000000020004" pitchFamily="2" charset="0"/>
                <a:cs typeface="Arial" charset="0"/>
              </a:rPr>
              <a:t> izziņas atbilstoši pašvaldības kompetencei un sniedz informāciju par pašvaldības kompetencē esošajiem jautājumiem;</a:t>
            </a:r>
          </a:p>
          <a:p>
            <a:pPr marL="180975" marR="0" lvl="0" indent="-180975"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dirty="0">
                <a:ln>
                  <a:noFill/>
                </a:ln>
                <a:solidFill>
                  <a:schemeClr val="bg2"/>
                </a:solidFill>
                <a:effectLst/>
                <a:uLnTx/>
                <a:uFillTx/>
                <a:latin typeface="EYInterstate Light" panose="02000506000000020004" pitchFamily="2" charset="0"/>
                <a:cs typeface="Arial" charset="0"/>
              </a:rPr>
              <a:t>Pieņem valsts noteikto nodokļu un nodevu maksājumus, kuru iekasēšana ir uzdota pašvaldībai, kā arī domes noteikto nodevu maksājumus un maksājumus par pašvaldības sniegtajiem pakalpojumiem;</a:t>
            </a:r>
          </a:p>
          <a:p>
            <a:pPr marL="180975" marR="0" lvl="0" indent="-180975"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dirty="0">
                <a:ln>
                  <a:noFill/>
                </a:ln>
                <a:solidFill>
                  <a:schemeClr val="bg2"/>
                </a:solidFill>
                <a:effectLst/>
                <a:uLnTx/>
                <a:uFillTx/>
                <a:latin typeface="EYInterstate Light" panose="02000506000000020004" pitchFamily="2" charset="0"/>
                <a:cs typeface="Arial" charset="0"/>
              </a:rPr>
              <a:t>Izmaksā pašvaldības sociālos pabalstus;</a:t>
            </a:r>
          </a:p>
          <a:p>
            <a:pPr marL="180975" marR="0" lvl="0" indent="-180975"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lang="lv-LV" sz="1200" kern="0" dirty="0">
                <a:solidFill>
                  <a:schemeClr val="bg2"/>
                </a:solidFill>
                <a:latin typeface="EYInterstate Light" panose="02000506000000020004" pitchFamily="2" charset="0"/>
                <a:cs typeface="Arial" charset="0"/>
              </a:rPr>
              <a:t>P</a:t>
            </a:r>
            <a:r>
              <a:rPr kumimoji="0" lang="lv-LV" sz="1200" b="0" i="0" u="none" strike="noStrike" kern="0" cap="none" spc="0" normalizeH="0" baseline="0" noProof="0" dirty="0">
                <a:ln>
                  <a:noFill/>
                </a:ln>
                <a:solidFill>
                  <a:schemeClr val="bg2"/>
                </a:solidFill>
                <a:effectLst/>
                <a:uLnTx/>
                <a:uFillTx/>
                <a:latin typeface="EYInterstate Light" panose="02000506000000020004" pitchFamily="2" charset="0"/>
                <a:cs typeface="Arial" charset="0"/>
              </a:rPr>
              <a:t>ieņem attiecīgajā teritorijā dzīvojošo fizisko personu un tajā reģistrēto juridisko personu iesniegumus un organizē atbildes sniegšanu attiecīgajām personām;</a:t>
            </a:r>
          </a:p>
          <a:p>
            <a:pPr marL="180975" marR="0" lvl="0" indent="-180975"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lang="lv-LV" sz="1200" kern="0" dirty="0">
                <a:solidFill>
                  <a:schemeClr val="bg2"/>
                </a:solidFill>
                <a:latin typeface="EYInterstate Light" panose="02000506000000020004" pitchFamily="2" charset="0"/>
                <a:cs typeface="Arial" charset="0"/>
              </a:rPr>
              <a:t>N</a:t>
            </a:r>
            <a:r>
              <a:rPr kumimoji="0" lang="lv-LV" sz="1200" b="0" i="0" u="none" strike="noStrike" kern="0" cap="none" spc="0" normalizeH="0" baseline="0" noProof="0" dirty="0" err="1">
                <a:ln>
                  <a:noFill/>
                </a:ln>
                <a:solidFill>
                  <a:schemeClr val="bg2"/>
                </a:solidFill>
                <a:effectLst/>
                <a:uLnTx/>
                <a:uFillTx/>
                <a:latin typeface="EYInterstate Light" panose="02000506000000020004" pitchFamily="2" charset="0"/>
                <a:cs typeface="Arial" charset="0"/>
              </a:rPr>
              <a:t>odrošina</a:t>
            </a:r>
            <a:r>
              <a:rPr kumimoji="0" lang="lv-LV" sz="1200" b="0" i="0" u="none" strike="noStrike" kern="0" cap="none" spc="0" normalizeH="0" baseline="0" noProof="0" dirty="0">
                <a:ln>
                  <a:noFill/>
                </a:ln>
                <a:solidFill>
                  <a:schemeClr val="bg2"/>
                </a:solidFill>
                <a:effectLst/>
                <a:uLnTx/>
                <a:uFillTx/>
                <a:latin typeface="EYInterstate Light" panose="02000506000000020004" pitchFamily="2" charset="0"/>
                <a:cs typeface="Arial" charset="0"/>
              </a:rPr>
              <a:t> to, ka ir pieejama informācija par domes pieņemtajiem lēmumiem.</a:t>
            </a:r>
            <a:endParaRPr kumimoji="0" lang="lv-LV" sz="1000" b="0" i="0" u="none" strike="noStrike" kern="0" cap="none" spc="0" normalizeH="0" baseline="0" noProof="0" dirty="0">
              <a:ln>
                <a:noFill/>
              </a:ln>
              <a:solidFill>
                <a:schemeClr val="bg2"/>
              </a:solidFill>
              <a:effectLst/>
              <a:uLnTx/>
              <a:uFillTx/>
              <a:latin typeface="EYInterstate Light" panose="02000506000000020004" pitchFamily="2" charset="0"/>
              <a:cs typeface="Arial" charset="0"/>
            </a:endParaRPr>
          </a:p>
          <a:p>
            <a:pPr marL="0" marR="0" lvl="0" indent="0" algn="l" defTabSz="914400" rtl="0" eaLnBrk="1" fontAlgn="auto" latinLnBrk="0" hangingPunct="1">
              <a:lnSpc>
                <a:spcPct val="95000"/>
              </a:lnSpc>
              <a:spcBef>
                <a:spcPts val="0"/>
              </a:spcBef>
              <a:spcAft>
                <a:spcPts val="600"/>
              </a:spcAft>
              <a:buClr>
                <a:srgbClr val="FFE600"/>
              </a:buClr>
              <a:buSzPct val="70000"/>
              <a:buFontTx/>
              <a:buNone/>
              <a:tabLst/>
              <a:defRPr/>
            </a:pPr>
            <a:endParaRPr kumimoji="0" lang="en-US" sz="1000" b="0" i="0" u="none" strike="noStrike" kern="0" cap="none" spc="0" normalizeH="0" baseline="0" noProof="0" dirty="0">
              <a:ln>
                <a:noFill/>
              </a:ln>
              <a:solidFill>
                <a:schemeClr val="bg2"/>
              </a:solidFill>
              <a:effectLst/>
              <a:uLnTx/>
              <a:uFillTx/>
              <a:latin typeface="EYInterstate Light" panose="02000506000000020004" pitchFamily="2" charset="0"/>
              <a:cs typeface="Arial" charset="0"/>
            </a:endParaRPr>
          </a:p>
        </p:txBody>
      </p:sp>
      <p:sp>
        <p:nvSpPr>
          <p:cNvPr id="20" name="Rectangle 19">
            <a:extLst>
              <a:ext uri="{FF2B5EF4-FFF2-40B4-BE49-F238E27FC236}">
                <a16:creationId xmlns:a16="http://schemas.microsoft.com/office/drawing/2014/main" id="{082D3123-1D9F-4980-A173-4E292813E97B}"/>
              </a:ext>
            </a:extLst>
          </p:cNvPr>
          <p:cNvSpPr/>
          <p:nvPr/>
        </p:nvSpPr>
        <p:spPr>
          <a:xfrm>
            <a:off x="609917" y="5258178"/>
            <a:ext cx="10963880" cy="566503"/>
          </a:xfrm>
          <a:prstGeom prst="rect">
            <a:avLst/>
          </a:prstGeom>
          <a:solidFill>
            <a:schemeClr val="accent6">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lv-LV" sz="1000" b="1">
                <a:solidFill>
                  <a:schemeClr val="bg1"/>
                </a:solidFill>
              </a:rPr>
              <a:t>Analizējot pašvaldības iesūtītos pārvalžu nolikumus un salīdzinot nolikumos esošo informāciju ar pašvaldības anketā un intervijā sniegtajiem datiem tiek secināts, ka:</a:t>
            </a:r>
          </a:p>
          <a:p>
            <a:endParaRPr lang="lv-LV" sz="1000" b="1">
              <a:solidFill>
                <a:schemeClr val="bg1"/>
              </a:solidFill>
            </a:endParaRPr>
          </a:p>
          <a:p>
            <a:r>
              <a:rPr lang="lv-LV" sz="1000">
                <a:solidFill>
                  <a:schemeClr val="bg1"/>
                </a:solidFill>
              </a:rPr>
              <a:t>1. Pagastu apvienību pārvalžu nolikumos minēto pakalpojumu apjoms ir savstarpēji ļoti līdzīgs un neatšķiras no aptaujas anketās un intervijās minētā.</a:t>
            </a:r>
          </a:p>
        </p:txBody>
      </p:sp>
      <p:sp>
        <p:nvSpPr>
          <p:cNvPr id="21" name="Date Placeholder 10">
            <a:extLst>
              <a:ext uri="{FF2B5EF4-FFF2-40B4-BE49-F238E27FC236}">
                <a16:creationId xmlns:a16="http://schemas.microsoft.com/office/drawing/2014/main" id="{0D990371-9A08-4951-A5B8-11B9023777DB}"/>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74265662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Abgerundetes Rechteck 35">
            <a:extLst>
              <a:ext uri="{FF2B5EF4-FFF2-40B4-BE49-F238E27FC236}">
                <a16:creationId xmlns:a16="http://schemas.microsoft.com/office/drawing/2014/main" id="{1599BFF2-5AAE-42E4-862C-77A90C5D37AF}"/>
              </a:ext>
            </a:extLst>
          </p:cNvPr>
          <p:cNvSpPr/>
          <p:nvPr/>
        </p:nvSpPr>
        <p:spPr bwMode="gray">
          <a:xfrm>
            <a:off x="609916" y="1137971"/>
            <a:ext cx="10973710" cy="994958"/>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2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Lietvedības sistēma</a:t>
            </a: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en-US" sz="120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Pašvaldībās</a:t>
            </a:r>
            <a:r>
              <a:rPr kumimoji="0" lang="en-US"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r>
              <a:rPr kumimoji="0" lang="en-US" sz="120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bija</a:t>
            </a:r>
            <a:r>
              <a:rPr kumimoji="0" lang="en-US"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r>
              <a:rPr kumimoji="0" lang="en-US" sz="120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dažādas</a:t>
            </a:r>
            <a:r>
              <a:rPr kumimoji="0" lang="en-US"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r>
              <a:rPr kumimoji="0" lang="en-US" sz="120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lietvedības</a:t>
            </a:r>
            <a:r>
              <a:rPr kumimoji="0" lang="en-US"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r>
              <a:rPr kumimoji="0" lang="en-US" sz="120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sistēmas</a:t>
            </a:r>
            <a:r>
              <a:rPr kumimoji="0" lang="en-US"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r>
              <a:rPr kumimoji="0" lang="en-US" sz="120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Vēsturisko</a:t>
            </a:r>
            <a:r>
              <a:rPr kumimoji="0" lang="en-US"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r>
              <a:rPr kumimoji="0" lang="en-US" sz="120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datu</a:t>
            </a:r>
            <a:r>
              <a:rPr kumimoji="0" lang="en-US"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r>
              <a:rPr kumimoji="0" lang="en-US" sz="120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migrācija</a:t>
            </a:r>
            <a:r>
              <a:rPr kumimoji="0" lang="en-US"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r>
              <a:rPr kumimoji="0" lang="en-US" sz="120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nenotika</a:t>
            </a:r>
            <a:r>
              <a:rPr kumimoji="0" lang="en-US"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r>
              <a:rPr kumimoji="0" lang="en-US" sz="120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šīs</a:t>
            </a:r>
            <a:r>
              <a:rPr kumimoji="0" lang="en-US"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tika </a:t>
            </a:r>
            <a:r>
              <a:rPr kumimoji="0" lang="en-US" sz="120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atstātas</a:t>
            </a:r>
            <a:r>
              <a:rPr kumimoji="0" lang="lv-LV"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r>
              <a:rPr kumimoji="0" lang="en-US" sz="120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sistēmas</a:t>
            </a:r>
            <a:r>
              <a:rPr kumimoji="0" lang="en-US"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r>
              <a:rPr kumimoji="0" lang="en-US" sz="120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arhīva</a:t>
            </a:r>
            <a:r>
              <a:rPr kumimoji="0" lang="en-US"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r>
              <a:rPr kumimoji="0" lang="en-US" sz="120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režīmā</a:t>
            </a:r>
            <a:r>
              <a:rPr kumimoji="0" lang="en-US"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r>
              <a:rPr kumimoji="0" lang="en-US" sz="120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Ir</a:t>
            </a:r>
            <a:r>
              <a:rPr kumimoji="0" lang="en-US"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r>
              <a:rPr kumimoji="0" lang="en-US" sz="120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uzturēšanas</a:t>
            </a:r>
            <a:r>
              <a:rPr kumimoji="0" lang="en-US"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r>
              <a:rPr kumimoji="0" lang="en-US" sz="120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izmaksas</a:t>
            </a:r>
            <a:r>
              <a:rPr kumimoji="0" lang="en-US"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r>
              <a:rPr kumimoji="0" lang="lv-LV"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r>
              <a:rPr kumimoji="0" lang="en-US" sz="120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Šī</a:t>
            </a:r>
            <a:r>
              <a:rPr kumimoji="0" lang="en-US"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r>
              <a:rPr kumimoji="0" lang="en-US" sz="120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gada</a:t>
            </a:r>
            <a:r>
              <a:rPr kumimoji="0" lang="en-US"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r>
              <a:rPr kumimoji="0" lang="en-US" sz="120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ietvaros</a:t>
            </a:r>
            <a:r>
              <a:rPr kumimoji="0" lang="en-US"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r>
              <a:rPr lang="lv-LV" sz="1200" kern="0">
                <a:solidFill>
                  <a:schemeClr val="bg2"/>
                </a:solidFill>
                <a:latin typeface="EYInterstate Light" panose="02000506000000020004" pitchFamily="2" charset="0"/>
                <a:cs typeface="Arial" charset="0"/>
              </a:rPr>
              <a:t>sāk pāriet</a:t>
            </a:r>
            <a:r>
              <a:rPr kumimoji="0" lang="en-US"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no </a:t>
            </a:r>
            <a:r>
              <a:rPr kumimoji="0" lang="lv-LV"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darbu ar </a:t>
            </a:r>
            <a:r>
              <a:rPr kumimoji="0" lang="en-US" sz="120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papī</a:t>
            </a:r>
            <a:r>
              <a:rPr lang="lv-LV" sz="1200" kern="0" err="1">
                <a:solidFill>
                  <a:schemeClr val="bg2"/>
                </a:solidFill>
                <a:latin typeface="EYInterstate Light" panose="02000506000000020004" pitchFamily="2" charset="0"/>
                <a:cs typeface="Arial" charset="0"/>
              </a:rPr>
              <a:t>ra</a:t>
            </a:r>
            <a:r>
              <a:rPr lang="lv-LV" sz="1200" kern="0">
                <a:solidFill>
                  <a:schemeClr val="bg2"/>
                </a:solidFill>
                <a:latin typeface="EYInterstate Light" panose="02000506000000020004" pitchFamily="2" charset="0"/>
                <a:cs typeface="Arial" charset="0"/>
              </a:rPr>
              <a:t> dokumentiem uz darbu ar</a:t>
            </a:r>
            <a:r>
              <a:rPr kumimoji="0" lang="en-US" sz="1200" i="0" u="none" strike="noStrike" kern="0" cap="none" spc="0" normalizeH="0" baseline="0" noProof="0">
                <a:ln>
                  <a:noFill/>
                </a:ln>
                <a:solidFill>
                  <a:schemeClr val="bg2"/>
                </a:solidFill>
                <a:effectLst/>
                <a:uLnTx/>
                <a:uFillTx/>
                <a:latin typeface="EYInterstate Light" panose="02000506000000020004" pitchFamily="2" charset="0"/>
                <a:cs typeface="Arial" charset="0"/>
              </a:rPr>
              <a:t> </a:t>
            </a:r>
            <a:r>
              <a:rPr kumimoji="0" lang="en-US" sz="120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Nameju</a:t>
            </a:r>
            <a:endParaRPr kumimoji="0" lang="en-US" sz="120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33" name="Abgerundetes Rechteck 35">
            <a:extLst>
              <a:ext uri="{FF2B5EF4-FFF2-40B4-BE49-F238E27FC236}">
                <a16:creationId xmlns:a16="http://schemas.microsoft.com/office/drawing/2014/main" id="{9C02CCC1-5C8E-44FC-BD31-37D7A5658453}"/>
              </a:ext>
            </a:extLst>
          </p:cNvPr>
          <p:cNvSpPr/>
          <p:nvPr/>
        </p:nvSpPr>
        <p:spPr bwMode="gray">
          <a:xfrm>
            <a:off x="609914" y="2359234"/>
            <a:ext cx="10965993" cy="916598"/>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Sniegto pakalpojumu kvalitātes novērtēšana</a:t>
            </a: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defTabSz="801688" eaLnBrk="0" hangingPunct="0">
              <a:lnSpc>
                <a:spcPct val="95000"/>
              </a:lnSpc>
              <a:spcAft>
                <a:spcPts val="800"/>
              </a:spcAft>
              <a:buClr>
                <a:srgbClr val="969696"/>
              </a:buClr>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Saņemtās sūdzības izskata apvienību pārvalžu vadītāji, kā arī tās izskata izpilddirektors.</a:t>
            </a:r>
          </a:p>
          <a:p>
            <a:pPr marL="360363" defTabSz="801688" eaLnBrk="0" hangingPunct="0">
              <a:lnSpc>
                <a:spcPct val="95000"/>
              </a:lnSpc>
              <a:spcAft>
                <a:spcPts val="800"/>
              </a:spcAft>
              <a:buClr>
                <a:srgbClr val="969696"/>
              </a:buClr>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Tiek izstrādāta metodika un kritēriji kvalitātes izvērtēšanai </a:t>
            </a:r>
            <a:r>
              <a:rPr kumimoji="0" lang="lv-LV" sz="1200" b="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vadibas</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līmenī.</a:t>
            </a:r>
            <a:endParaRPr kumimoji="0" lang="en-IN" sz="12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2" y="648012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63</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280286" y="280889"/>
            <a:ext cx="10308146" cy="267775"/>
          </a:xfrm>
        </p:spPr>
        <p:txBody>
          <a:body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t>Limbažu novads</a:t>
            </a:r>
            <a:endParaRPr kumimoji="0" lang="lv-LV" sz="4000" b="0" i="0" u="none" strike="noStrike" kern="1200" cap="none" spc="0" normalizeH="0" baseline="0" noProof="0">
              <a:ln>
                <a:noFill/>
              </a:ln>
              <a:solidFill>
                <a:srgbClr val="2E2E38"/>
              </a:solidFill>
              <a:effectLst/>
              <a:highlight>
                <a:srgbClr val="FF0000"/>
              </a:highlight>
              <a:uLnTx/>
              <a:uFillTx/>
            </a:endParaRP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287659" y="562892"/>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r>
              <a:rPr kumimoji="0" lang="lv-LV" sz="1600" b="1" i="0" u="none" strike="noStrike" kern="1200" cap="none" spc="0" normalizeH="0" baseline="0" noProof="0">
                <a:ln>
                  <a:noFill/>
                </a:ln>
                <a:solidFill>
                  <a:srgbClr val="2E2E38"/>
                </a:solidFill>
                <a:effectLst/>
                <a:uLnTx/>
                <a:uFillTx/>
              </a:rPr>
              <a:t> </a:t>
            </a: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2" name="Rectangle 41">
            <a:extLst>
              <a:ext uri="{FF2B5EF4-FFF2-40B4-BE49-F238E27FC236}">
                <a16:creationId xmlns:a16="http://schemas.microsoft.com/office/drawing/2014/main" id="{087058C6-D1B1-4A21-B5B1-35695F36A705}"/>
              </a:ext>
            </a:extLst>
          </p:cNvPr>
          <p:cNvSpPr/>
          <p:nvPr/>
        </p:nvSpPr>
        <p:spPr>
          <a:xfrm>
            <a:off x="609919" y="914203"/>
            <a:ext cx="10973710"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25" name="Rectangle 24">
            <a:extLst>
              <a:ext uri="{FF2B5EF4-FFF2-40B4-BE49-F238E27FC236}">
                <a16:creationId xmlns:a16="http://schemas.microsoft.com/office/drawing/2014/main" id="{0FD29ADC-D1D9-4E4C-B4B8-B4CF91C8EEC8}"/>
              </a:ext>
            </a:extLst>
          </p:cNvPr>
          <p:cNvSpPr/>
          <p:nvPr/>
        </p:nvSpPr>
        <p:spPr>
          <a:xfrm>
            <a:off x="609912" y="2135467"/>
            <a:ext cx="10973709"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32" name="Freeform 38">
            <a:extLst>
              <a:ext uri="{FF2B5EF4-FFF2-40B4-BE49-F238E27FC236}">
                <a16:creationId xmlns:a16="http://schemas.microsoft.com/office/drawing/2014/main" id="{20E731E8-A4B0-436D-8CC4-83FEE48E0C71}"/>
              </a:ext>
            </a:extLst>
          </p:cNvPr>
          <p:cNvSpPr>
            <a:spLocks noChangeAspect="1" noEditPoints="1"/>
          </p:cNvSpPr>
          <p:nvPr/>
        </p:nvSpPr>
        <p:spPr bwMode="auto">
          <a:xfrm>
            <a:off x="960241" y="1474643"/>
            <a:ext cx="327418" cy="447715"/>
          </a:xfrm>
          <a:custGeom>
            <a:avLst/>
            <a:gdLst>
              <a:gd name="T0" fmla="*/ 2147483647 w 3704"/>
              <a:gd name="T1" fmla="*/ 2147483647 h 4763"/>
              <a:gd name="T2" fmla="*/ 2147483647 w 3704"/>
              <a:gd name="T3" fmla="*/ 2147483647 h 4763"/>
              <a:gd name="T4" fmla="*/ 2147483647 w 3704"/>
              <a:gd name="T5" fmla="*/ 2147483647 h 4763"/>
              <a:gd name="T6" fmla="*/ 2147483647 w 3704"/>
              <a:gd name="T7" fmla="*/ 2147483647 h 4763"/>
              <a:gd name="T8" fmla="*/ 2147483647 w 3704"/>
              <a:gd name="T9" fmla="*/ 2147483647 h 4763"/>
              <a:gd name="T10" fmla="*/ 2147483647 w 3704"/>
              <a:gd name="T11" fmla="*/ 2147483647 h 4763"/>
              <a:gd name="T12" fmla="*/ 2147483647 w 3704"/>
              <a:gd name="T13" fmla="*/ 2147483647 h 4763"/>
              <a:gd name="T14" fmla="*/ 2147483647 w 3704"/>
              <a:gd name="T15" fmla="*/ 2147483647 h 4763"/>
              <a:gd name="T16" fmla="*/ 2147483647 w 3704"/>
              <a:gd name="T17" fmla="*/ 2147483647 h 4763"/>
              <a:gd name="T18" fmla="*/ 2147483647 w 3704"/>
              <a:gd name="T19" fmla="*/ 2147483647 h 4763"/>
              <a:gd name="T20" fmla="*/ 2147483647 w 3704"/>
              <a:gd name="T21" fmla="*/ 2147483647 h 4763"/>
              <a:gd name="T22" fmla="*/ 2147483647 w 3704"/>
              <a:gd name="T23" fmla="*/ 2147483647 h 4763"/>
              <a:gd name="T24" fmla="*/ 2147483647 w 3704"/>
              <a:gd name="T25" fmla="*/ 2147483647 h 4763"/>
              <a:gd name="T26" fmla="*/ 2147483647 w 3704"/>
              <a:gd name="T27" fmla="*/ 2147483647 h 4763"/>
              <a:gd name="T28" fmla="*/ 2147483647 w 3704"/>
              <a:gd name="T29" fmla="*/ 2147483647 h 4763"/>
              <a:gd name="T30" fmla="*/ 2147483647 w 3704"/>
              <a:gd name="T31" fmla="*/ 2147483647 h 4763"/>
              <a:gd name="T32" fmla="*/ 2147483647 w 3704"/>
              <a:gd name="T33" fmla="*/ 2147483647 h 4763"/>
              <a:gd name="T34" fmla="*/ 2147483647 w 3704"/>
              <a:gd name="T35" fmla="*/ 2147483647 h 4763"/>
              <a:gd name="T36" fmla="*/ 2147483647 w 3704"/>
              <a:gd name="T37" fmla="*/ 2147483647 h 4763"/>
              <a:gd name="T38" fmla="*/ 2147483647 w 3704"/>
              <a:gd name="T39" fmla="*/ 2147483647 h 4763"/>
              <a:gd name="T40" fmla="*/ 2147483647 w 3704"/>
              <a:gd name="T41" fmla="*/ 2147483647 h 4763"/>
              <a:gd name="T42" fmla="*/ 2147483647 w 3704"/>
              <a:gd name="T43" fmla="*/ 2147483647 h 4763"/>
              <a:gd name="T44" fmla="*/ 2147483647 w 3704"/>
              <a:gd name="T45" fmla="*/ 2147483647 h 4763"/>
              <a:gd name="T46" fmla="*/ 2147483647 w 3704"/>
              <a:gd name="T47" fmla="*/ 2147483647 h 4763"/>
              <a:gd name="T48" fmla="*/ 2147483647 w 3704"/>
              <a:gd name="T49" fmla="*/ 2147483647 h 4763"/>
              <a:gd name="T50" fmla="*/ 2147483647 w 3704"/>
              <a:gd name="T51" fmla="*/ 2147483647 h 4763"/>
              <a:gd name="T52" fmla="*/ 0 w 3704"/>
              <a:gd name="T53" fmla="*/ 2147483647 h 4763"/>
              <a:gd name="T54" fmla="*/ 0 w 3704"/>
              <a:gd name="T55" fmla="*/ 2147483647 h 4763"/>
              <a:gd name="T56" fmla="*/ 2147483647 w 3704"/>
              <a:gd name="T57" fmla="*/ 2147483647 h 4763"/>
              <a:gd name="T58" fmla="*/ 2147483647 w 3704"/>
              <a:gd name="T59" fmla="*/ 2147483647 h 4763"/>
              <a:gd name="T60" fmla="*/ 2147483647 w 3704"/>
              <a:gd name="T61" fmla="*/ 2147483647 h 4763"/>
              <a:gd name="T62" fmla="*/ 2147483647 w 3704"/>
              <a:gd name="T63" fmla="*/ 2147483647 h 4763"/>
              <a:gd name="T64" fmla="*/ 2147483647 w 3704"/>
              <a:gd name="T65" fmla="*/ 2147483647 h 4763"/>
              <a:gd name="T66" fmla="*/ 2147483647 w 3704"/>
              <a:gd name="T67" fmla="*/ 2147483647 h 4763"/>
              <a:gd name="T68" fmla="*/ 2147483647 w 3704"/>
              <a:gd name="T69" fmla="*/ 2147483647 h 4763"/>
              <a:gd name="T70" fmla="*/ 2147483647 w 3704"/>
              <a:gd name="T71" fmla="*/ 2147483647 h 4763"/>
              <a:gd name="T72" fmla="*/ 2147483647 w 3704"/>
              <a:gd name="T73" fmla="*/ 2147483647 h 4763"/>
              <a:gd name="T74" fmla="*/ 2147483647 w 3704"/>
              <a:gd name="T75" fmla="*/ 2147483647 h 4763"/>
              <a:gd name="T76" fmla="*/ 2147483647 w 3704"/>
              <a:gd name="T77" fmla="*/ 2147483647 h 4763"/>
              <a:gd name="T78" fmla="*/ 2147483647 w 3704"/>
              <a:gd name="T79" fmla="*/ 2147483647 h 4763"/>
              <a:gd name="T80" fmla="*/ 2147483647 w 3704"/>
              <a:gd name="T81" fmla="*/ 2147483647 h 4763"/>
              <a:gd name="T82" fmla="*/ 2147483647 w 3704"/>
              <a:gd name="T83" fmla="*/ 2147483647 h 4763"/>
              <a:gd name="T84" fmla="*/ 2147483647 w 3704"/>
              <a:gd name="T85" fmla="*/ 2147483647 h 4763"/>
              <a:gd name="T86" fmla="*/ 2147483647 w 3704"/>
              <a:gd name="T87" fmla="*/ 2147483647 h 4763"/>
              <a:gd name="T88" fmla="*/ 2147483647 w 3704"/>
              <a:gd name="T89" fmla="*/ 2147483647 h 4763"/>
              <a:gd name="T90" fmla="*/ 2147483647 w 3704"/>
              <a:gd name="T91" fmla="*/ 2147483647 h 4763"/>
              <a:gd name="T92" fmla="*/ 2147483647 w 3704"/>
              <a:gd name="T93" fmla="*/ 2147483647 h 4763"/>
              <a:gd name="T94" fmla="*/ 2147483647 w 3704"/>
              <a:gd name="T95" fmla="*/ 2147483647 h 4763"/>
              <a:gd name="T96" fmla="*/ 2147483647 w 3704"/>
              <a:gd name="T97" fmla="*/ 2147483647 h 4763"/>
              <a:gd name="T98" fmla="*/ 2147483647 w 3704"/>
              <a:gd name="T99" fmla="*/ 2147483647 h 4763"/>
              <a:gd name="T100" fmla="*/ 2147483647 w 3704"/>
              <a:gd name="T101" fmla="*/ 0 h 4763"/>
              <a:gd name="T102" fmla="*/ 2147483647 w 3704"/>
              <a:gd name="T103" fmla="*/ 0 h 4763"/>
              <a:gd name="T104" fmla="*/ 2147483647 w 3704"/>
              <a:gd name="T105" fmla="*/ 2147483647 h 4763"/>
              <a:gd name="T106" fmla="*/ 2147483647 w 3704"/>
              <a:gd name="T107" fmla="*/ 2147483647 h 4763"/>
              <a:gd name="T108" fmla="*/ 2147483647 w 3704"/>
              <a:gd name="T109" fmla="*/ 2147483647 h 4763"/>
              <a:gd name="T110" fmla="*/ 2147483647 w 3704"/>
              <a:gd name="T111" fmla="*/ 2147483647 h 4763"/>
              <a:gd name="T112" fmla="*/ 2147483647 w 3704"/>
              <a:gd name="T113" fmla="*/ 2147483647 h 4763"/>
              <a:gd name="T114" fmla="*/ 2147483647 w 3704"/>
              <a:gd name="T115" fmla="*/ 2147483647 h 4763"/>
              <a:gd name="T116" fmla="*/ 2147483647 w 3704"/>
              <a:gd name="T117" fmla="*/ 2147483647 h 4763"/>
              <a:gd name="T118" fmla="*/ 2147483647 w 3704"/>
              <a:gd name="T119" fmla="*/ 2147483647 h 47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04"/>
              <a:gd name="T181" fmla="*/ 0 h 4763"/>
              <a:gd name="T182" fmla="*/ 3704 w 3704"/>
              <a:gd name="T183" fmla="*/ 4763 h 47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04" h="4763">
                <a:moveTo>
                  <a:pt x="577" y="554"/>
                </a:moveTo>
                <a:lnTo>
                  <a:pt x="577" y="337"/>
                </a:lnTo>
                <a:lnTo>
                  <a:pt x="3327" y="337"/>
                </a:lnTo>
                <a:lnTo>
                  <a:pt x="3327" y="4213"/>
                </a:lnTo>
                <a:lnTo>
                  <a:pt x="3074" y="4213"/>
                </a:lnTo>
                <a:lnTo>
                  <a:pt x="3074" y="4115"/>
                </a:lnTo>
                <a:lnTo>
                  <a:pt x="3229" y="4115"/>
                </a:lnTo>
                <a:lnTo>
                  <a:pt x="3229" y="435"/>
                </a:lnTo>
                <a:lnTo>
                  <a:pt x="675" y="435"/>
                </a:lnTo>
                <a:lnTo>
                  <a:pt x="675" y="554"/>
                </a:lnTo>
                <a:lnTo>
                  <a:pt x="577" y="554"/>
                </a:lnTo>
                <a:close/>
                <a:moveTo>
                  <a:pt x="528" y="3793"/>
                </a:moveTo>
                <a:lnTo>
                  <a:pt x="2020" y="3793"/>
                </a:lnTo>
                <a:lnTo>
                  <a:pt x="2020" y="3890"/>
                </a:lnTo>
                <a:lnTo>
                  <a:pt x="528" y="3890"/>
                </a:lnTo>
                <a:lnTo>
                  <a:pt x="528" y="3793"/>
                </a:lnTo>
                <a:close/>
                <a:moveTo>
                  <a:pt x="2685" y="1426"/>
                </a:moveTo>
                <a:lnTo>
                  <a:pt x="2198" y="945"/>
                </a:lnTo>
                <a:lnTo>
                  <a:pt x="2198" y="1426"/>
                </a:lnTo>
                <a:lnTo>
                  <a:pt x="2685" y="1426"/>
                </a:lnTo>
                <a:close/>
                <a:moveTo>
                  <a:pt x="195" y="849"/>
                </a:moveTo>
                <a:lnTo>
                  <a:pt x="195" y="4568"/>
                </a:lnTo>
                <a:lnTo>
                  <a:pt x="2768" y="4568"/>
                </a:lnTo>
                <a:lnTo>
                  <a:pt x="2769" y="1718"/>
                </a:lnTo>
                <a:lnTo>
                  <a:pt x="2964" y="1718"/>
                </a:lnTo>
                <a:lnTo>
                  <a:pt x="2962" y="4763"/>
                </a:lnTo>
                <a:lnTo>
                  <a:pt x="0" y="4763"/>
                </a:lnTo>
                <a:lnTo>
                  <a:pt x="0" y="654"/>
                </a:lnTo>
                <a:lnTo>
                  <a:pt x="2190" y="654"/>
                </a:lnTo>
                <a:lnTo>
                  <a:pt x="2965" y="1428"/>
                </a:lnTo>
                <a:lnTo>
                  <a:pt x="2964" y="1621"/>
                </a:lnTo>
                <a:lnTo>
                  <a:pt x="2003" y="1621"/>
                </a:lnTo>
                <a:lnTo>
                  <a:pt x="2003" y="849"/>
                </a:lnTo>
                <a:lnTo>
                  <a:pt x="195" y="849"/>
                </a:lnTo>
                <a:close/>
                <a:moveTo>
                  <a:pt x="528" y="2209"/>
                </a:moveTo>
                <a:lnTo>
                  <a:pt x="2434" y="2209"/>
                </a:lnTo>
                <a:lnTo>
                  <a:pt x="2434" y="2306"/>
                </a:lnTo>
                <a:lnTo>
                  <a:pt x="528" y="2306"/>
                </a:lnTo>
                <a:lnTo>
                  <a:pt x="528" y="2209"/>
                </a:lnTo>
                <a:close/>
                <a:moveTo>
                  <a:pt x="528" y="2737"/>
                </a:moveTo>
                <a:lnTo>
                  <a:pt x="2434" y="2737"/>
                </a:lnTo>
                <a:lnTo>
                  <a:pt x="2434" y="2834"/>
                </a:lnTo>
                <a:lnTo>
                  <a:pt x="528" y="2834"/>
                </a:lnTo>
                <a:lnTo>
                  <a:pt x="528" y="2737"/>
                </a:lnTo>
                <a:close/>
                <a:moveTo>
                  <a:pt x="528" y="3265"/>
                </a:moveTo>
                <a:lnTo>
                  <a:pt x="2434" y="3265"/>
                </a:lnTo>
                <a:lnTo>
                  <a:pt x="2434" y="3363"/>
                </a:lnTo>
                <a:lnTo>
                  <a:pt x="528" y="3363"/>
                </a:lnTo>
                <a:lnTo>
                  <a:pt x="528" y="3265"/>
                </a:lnTo>
                <a:close/>
                <a:moveTo>
                  <a:pt x="964" y="218"/>
                </a:moveTo>
                <a:lnTo>
                  <a:pt x="964" y="0"/>
                </a:lnTo>
                <a:lnTo>
                  <a:pt x="3704" y="0"/>
                </a:lnTo>
                <a:lnTo>
                  <a:pt x="3704" y="3896"/>
                </a:lnTo>
                <a:lnTo>
                  <a:pt x="3452" y="3896"/>
                </a:lnTo>
                <a:lnTo>
                  <a:pt x="3452" y="3799"/>
                </a:lnTo>
                <a:lnTo>
                  <a:pt x="3607" y="3799"/>
                </a:lnTo>
                <a:lnTo>
                  <a:pt x="3607" y="97"/>
                </a:lnTo>
                <a:lnTo>
                  <a:pt x="1062" y="97"/>
                </a:lnTo>
                <a:lnTo>
                  <a:pt x="1062" y="218"/>
                </a:lnTo>
                <a:lnTo>
                  <a:pt x="964" y="21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38" name="Freeform 55">
            <a:extLst>
              <a:ext uri="{FF2B5EF4-FFF2-40B4-BE49-F238E27FC236}">
                <a16:creationId xmlns:a16="http://schemas.microsoft.com/office/drawing/2014/main" id="{FFF71BD3-550E-4BC1-8CAD-BEA336292BBA}"/>
              </a:ext>
            </a:extLst>
          </p:cNvPr>
          <p:cNvSpPr>
            <a:spLocks noChangeAspect="1" noEditPoints="1"/>
          </p:cNvSpPr>
          <p:nvPr/>
        </p:nvSpPr>
        <p:spPr bwMode="auto">
          <a:xfrm>
            <a:off x="960241" y="2772691"/>
            <a:ext cx="346250" cy="340769"/>
          </a:xfrm>
          <a:custGeom>
            <a:avLst/>
            <a:gdLst>
              <a:gd name="T0" fmla="*/ 2147483647 w 5132"/>
              <a:gd name="T1" fmla="*/ 2147483647 h 4763"/>
              <a:gd name="T2" fmla="*/ 2147483647 w 5132"/>
              <a:gd name="T3" fmla="*/ 2147483647 h 4763"/>
              <a:gd name="T4" fmla="*/ 2147483647 w 5132"/>
              <a:gd name="T5" fmla="*/ 2147483647 h 4763"/>
              <a:gd name="T6" fmla="*/ 2147483647 w 5132"/>
              <a:gd name="T7" fmla="*/ 2147483647 h 4763"/>
              <a:gd name="T8" fmla="*/ 2147483647 w 5132"/>
              <a:gd name="T9" fmla="*/ 2147483647 h 4763"/>
              <a:gd name="T10" fmla="*/ 2147483647 w 5132"/>
              <a:gd name="T11" fmla="*/ 2147483647 h 4763"/>
              <a:gd name="T12" fmla="*/ 2147483647 w 5132"/>
              <a:gd name="T13" fmla="*/ 2147483647 h 4763"/>
              <a:gd name="T14" fmla="*/ 2147483647 w 5132"/>
              <a:gd name="T15" fmla="*/ 2147483647 h 4763"/>
              <a:gd name="T16" fmla="*/ 2147483647 w 5132"/>
              <a:gd name="T17" fmla="*/ 2147483647 h 4763"/>
              <a:gd name="T18" fmla="*/ 2147483647 w 5132"/>
              <a:gd name="T19" fmla="*/ 2147483647 h 4763"/>
              <a:gd name="T20" fmla="*/ 2147483647 w 5132"/>
              <a:gd name="T21" fmla="*/ 2147483647 h 4763"/>
              <a:gd name="T22" fmla="*/ 2147483647 w 5132"/>
              <a:gd name="T23" fmla="*/ 2147483647 h 4763"/>
              <a:gd name="T24" fmla="*/ 2147483647 w 5132"/>
              <a:gd name="T25" fmla="*/ 2147483647 h 4763"/>
              <a:gd name="T26" fmla="*/ 2147483647 w 5132"/>
              <a:gd name="T27" fmla="*/ 2147483647 h 4763"/>
              <a:gd name="T28" fmla="*/ 2147483647 w 5132"/>
              <a:gd name="T29" fmla="*/ 2147483647 h 4763"/>
              <a:gd name="T30" fmla="*/ 2147483647 w 5132"/>
              <a:gd name="T31" fmla="*/ 2147483647 h 4763"/>
              <a:gd name="T32" fmla="*/ 2147483647 w 5132"/>
              <a:gd name="T33" fmla="*/ 2147483647 h 4763"/>
              <a:gd name="T34" fmla="*/ 2147483647 w 5132"/>
              <a:gd name="T35" fmla="*/ 2147483647 h 4763"/>
              <a:gd name="T36" fmla="*/ 2147483647 w 5132"/>
              <a:gd name="T37" fmla="*/ 2147483647 h 4763"/>
              <a:gd name="T38" fmla="*/ 2147483647 w 5132"/>
              <a:gd name="T39" fmla="*/ 2147483647 h 4763"/>
              <a:gd name="T40" fmla="*/ 2147483647 w 5132"/>
              <a:gd name="T41" fmla="*/ 2147483647 h 4763"/>
              <a:gd name="T42" fmla="*/ 2147483647 w 5132"/>
              <a:gd name="T43" fmla="*/ 2147483647 h 4763"/>
              <a:gd name="T44" fmla="*/ 2147483647 w 5132"/>
              <a:gd name="T45" fmla="*/ 2147483647 h 4763"/>
              <a:gd name="T46" fmla="*/ 2147483647 w 5132"/>
              <a:gd name="T47" fmla="*/ 2147483647 h 4763"/>
              <a:gd name="T48" fmla="*/ 2147483647 w 5132"/>
              <a:gd name="T49" fmla="*/ 2147483647 h 4763"/>
              <a:gd name="T50" fmla="*/ 2147483647 w 5132"/>
              <a:gd name="T51" fmla="*/ 2147483647 h 4763"/>
              <a:gd name="T52" fmla="*/ 2147483647 w 5132"/>
              <a:gd name="T53" fmla="*/ 2147483647 h 4763"/>
              <a:gd name="T54" fmla="*/ 2147483647 w 5132"/>
              <a:gd name="T55" fmla="*/ 2147483647 h 4763"/>
              <a:gd name="T56" fmla="*/ 2147483647 w 5132"/>
              <a:gd name="T57" fmla="*/ 2147483647 h 4763"/>
              <a:gd name="T58" fmla="*/ 2147483647 w 5132"/>
              <a:gd name="T59" fmla="*/ 2147483647 h 4763"/>
              <a:gd name="T60" fmla="*/ 2147483647 w 5132"/>
              <a:gd name="T61" fmla="*/ 2147483647 h 4763"/>
              <a:gd name="T62" fmla="*/ 2147483647 w 5132"/>
              <a:gd name="T63" fmla="*/ 2147483647 h 4763"/>
              <a:gd name="T64" fmla="*/ 2147483647 w 5132"/>
              <a:gd name="T65" fmla="*/ 2147483647 h 4763"/>
              <a:gd name="T66" fmla="*/ 2147483647 w 5132"/>
              <a:gd name="T67" fmla="*/ 2147483647 h 4763"/>
              <a:gd name="T68" fmla="*/ 2147483647 w 5132"/>
              <a:gd name="T69" fmla="*/ 2147483647 h 4763"/>
              <a:gd name="T70" fmla="*/ 2147483647 w 5132"/>
              <a:gd name="T71" fmla="*/ 2147483647 h 4763"/>
              <a:gd name="T72" fmla="*/ 2147483647 w 5132"/>
              <a:gd name="T73" fmla="*/ 2147483647 h 4763"/>
              <a:gd name="T74" fmla="*/ 2147483647 w 5132"/>
              <a:gd name="T75" fmla="*/ 2147483647 h 4763"/>
              <a:gd name="T76" fmla="*/ 2147483647 w 5132"/>
              <a:gd name="T77" fmla="*/ 2147483647 h 4763"/>
              <a:gd name="T78" fmla="*/ 2147483647 w 5132"/>
              <a:gd name="T79" fmla="*/ 2147483647 h 4763"/>
              <a:gd name="T80" fmla="*/ 2147483647 w 5132"/>
              <a:gd name="T81" fmla="*/ 2147483647 h 4763"/>
              <a:gd name="T82" fmla="*/ 2147483647 w 5132"/>
              <a:gd name="T83" fmla="*/ 2147483647 h 4763"/>
              <a:gd name="T84" fmla="*/ 2147483647 w 5132"/>
              <a:gd name="T85" fmla="*/ 2147483647 h 4763"/>
              <a:gd name="T86" fmla="*/ 2147483647 w 5132"/>
              <a:gd name="T87" fmla="*/ 2147483647 h 4763"/>
              <a:gd name="T88" fmla="*/ 2147483647 w 5132"/>
              <a:gd name="T89" fmla="*/ 2147483647 h 4763"/>
              <a:gd name="T90" fmla="*/ 2147483647 w 5132"/>
              <a:gd name="T91" fmla="*/ 2147483647 h 4763"/>
              <a:gd name="T92" fmla="*/ 2147483647 w 5132"/>
              <a:gd name="T93" fmla="*/ 2147483647 h 4763"/>
              <a:gd name="T94" fmla="*/ 2147483647 w 5132"/>
              <a:gd name="T95" fmla="*/ 2147483647 h 4763"/>
              <a:gd name="T96" fmla="*/ 2147483647 w 5132"/>
              <a:gd name="T97" fmla="*/ 2147483647 h 4763"/>
              <a:gd name="T98" fmla="*/ 2147483647 w 5132"/>
              <a:gd name="T99" fmla="*/ 2147483647 h 4763"/>
              <a:gd name="T100" fmla="*/ 2147483647 w 5132"/>
              <a:gd name="T101" fmla="*/ 2147483647 h 4763"/>
              <a:gd name="T102" fmla="*/ 2147483647 w 5132"/>
              <a:gd name="T103" fmla="*/ 2147483647 h 4763"/>
              <a:gd name="T104" fmla="*/ 2147483647 w 5132"/>
              <a:gd name="T105" fmla="*/ 2147483647 h 4763"/>
              <a:gd name="T106" fmla="*/ 2147483647 w 5132"/>
              <a:gd name="T107" fmla="*/ 2147483647 h 4763"/>
              <a:gd name="T108" fmla="*/ 2147483647 w 5132"/>
              <a:gd name="T109" fmla="*/ 2147483647 h 4763"/>
              <a:gd name="T110" fmla="*/ 2147483647 w 5132"/>
              <a:gd name="T111" fmla="*/ 2147483647 h 4763"/>
              <a:gd name="T112" fmla="*/ 2147483647 w 5132"/>
              <a:gd name="T113" fmla="*/ 2147483647 h 4763"/>
              <a:gd name="T114" fmla="*/ 2147483647 w 5132"/>
              <a:gd name="T115" fmla="*/ 2147483647 h 4763"/>
              <a:gd name="T116" fmla="*/ 2147483647 w 5132"/>
              <a:gd name="T117" fmla="*/ 2147483647 h 47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32"/>
              <a:gd name="T178" fmla="*/ 0 h 4763"/>
              <a:gd name="T179" fmla="*/ 5132 w 5132"/>
              <a:gd name="T180" fmla="*/ 4763 h 476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32" h="4763">
                <a:moveTo>
                  <a:pt x="3158" y="2388"/>
                </a:moveTo>
                <a:lnTo>
                  <a:pt x="3269" y="2500"/>
                </a:lnTo>
                <a:lnTo>
                  <a:pt x="3284" y="2494"/>
                </a:lnTo>
                <a:lnTo>
                  <a:pt x="3299" y="2489"/>
                </a:lnTo>
                <a:lnTo>
                  <a:pt x="3313" y="2485"/>
                </a:lnTo>
                <a:lnTo>
                  <a:pt x="3329" y="2481"/>
                </a:lnTo>
                <a:lnTo>
                  <a:pt x="3344" y="2479"/>
                </a:lnTo>
                <a:lnTo>
                  <a:pt x="3359" y="2479"/>
                </a:lnTo>
                <a:lnTo>
                  <a:pt x="3373" y="2479"/>
                </a:lnTo>
                <a:lnTo>
                  <a:pt x="3388" y="2480"/>
                </a:lnTo>
                <a:lnTo>
                  <a:pt x="3404" y="2483"/>
                </a:lnTo>
                <a:lnTo>
                  <a:pt x="3418" y="2486"/>
                </a:lnTo>
                <a:lnTo>
                  <a:pt x="3433" y="2491"/>
                </a:lnTo>
                <a:lnTo>
                  <a:pt x="3447" y="2498"/>
                </a:lnTo>
                <a:lnTo>
                  <a:pt x="3462" y="2505"/>
                </a:lnTo>
                <a:lnTo>
                  <a:pt x="3476" y="2516"/>
                </a:lnTo>
                <a:lnTo>
                  <a:pt x="3490" y="2527"/>
                </a:lnTo>
                <a:lnTo>
                  <a:pt x="3504" y="2540"/>
                </a:lnTo>
                <a:lnTo>
                  <a:pt x="4594" y="3630"/>
                </a:lnTo>
                <a:lnTo>
                  <a:pt x="4672" y="3554"/>
                </a:lnTo>
                <a:lnTo>
                  <a:pt x="5132" y="4014"/>
                </a:lnTo>
                <a:lnTo>
                  <a:pt x="4383" y="4763"/>
                </a:lnTo>
                <a:lnTo>
                  <a:pt x="3923" y="4303"/>
                </a:lnTo>
                <a:lnTo>
                  <a:pt x="4000" y="4225"/>
                </a:lnTo>
                <a:lnTo>
                  <a:pt x="2909" y="3135"/>
                </a:lnTo>
                <a:lnTo>
                  <a:pt x="2898" y="3122"/>
                </a:lnTo>
                <a:lnTo>
                  <a:pt x="2888" y="3109"/>
                </a:lnTo>
                <a:lnTo>
                  <a:pt x="2879" y="3095"/>
                </a:lnTo>
                <a:lnTo>
                  <a:pt x="2870" y="3081"/>
                </a:lnTo>
                <a:lnTo>
                  <a:pt x="2863" y="3067"/>
                </a:lnTo>
                <a:lnTo>
                  <a:pt x="2857" y="3052"/>
                </a:lnTo>
                <a:lnTo>
                  <a:pt x="2853" y="3037"/>
                </a:lnTo>
                <a:lnTo>
                  <a:pt x="2849" y="3020"/>
                </a:lnTo>
                <a:lnTo>
                  <a:pt x="2848" y="3005"/>
                </a:lnTo>
                <a:lnTo>
                  <a:pt x="2847" y="2988"/>
                </a:lnTo>
                <a:lnTo>
                  <a:pt x="2847" y="2973"/>
                </a:lnTo>
                <a:lnTo>
                  <a:pt x="2848" y="2957"/>
                </a:lnTo>
                <a:lnTo>
                  <a:pt x="2851" y="2941"/>
                </a:lnTo>
                <a:lnTo>
                  <a:pt x="2855" y="2926"/>
                </a:lnTo>
                <a:lnTo>
                  <a:pt x="2860" y="2911"/>
                </a:lnTo>
                <a:lnTo>
                  <a:pt x="2866" y="2896"/>
                </a:lnTo>
                <a:lnTo>
                  <a:pt x="2758" y="2789"/>
                </a:lnTo>
                <a:lnTo>
                  <a:pt x="2787" y="2769"/>
                </a:lnTo>
                <a:lnTo>
                  <a:pt x="2815" y="2747"/>
                </a:lnTo>
                <a:lnTo>
                  <a:pt x="2843" y="2725"/>
                </a:lnTo>
                <a:lnTo>
                  <a:pt x="2870" y="2704"/>
                </a:lnTo>
                <a:lnTo>
                  <a:pt x="2898" y="2680"/>
                </a:lnTo>
                <a:lnTo>
                  <a:pt x="2924" y="2657"/>
                </a:lnTo>
                <a:lnTo>
                  <a:pt x="2950" y="2631"/>
                </a:lnTo>
                <a:lnTo>
                  <a:pt x="2975" y="2607"/>
                </a:lnTo>
                <a:lnTo>
                  <a:pt x="3001" y="2580"/>
                </a:lnTo>
                <a:lnTo>
                  <a:pt x="3026" y="2555"/>
                </a:lnTo>
                <a:lnTo>
                  <a:pt x="3049" y="2528"/>
                </a:lnTo>
                <a:lnTo>
                  <a:pt x="3072" y="2500"/>
                </a:lnTo>
                <a:lnTo>
                  <a:pt x="3095" y="2474"/>
                </a:lnTo>
                <a:lnTo>
                  <a:pt x="3116" y="2446"/>
                </a:lnTo>
                <a:lnTo>
                  <a:pt x="3138" y="2418"/>
                </a:lnTo>
                <a:lnTo>
                  <a:pt x="3158" y="2388"/>
                </a:lnTo>
                <a:close/>
                <a:moveTo>
                  <a:pt x="4383" y="4476"/>
                </a:moveTo>
                <a:lnTo>
                  <a:pt x="4845" y="4014"/>
                </a:lnTo>
                <a:lnTo>
                  <a:pt x="4672" y="3841"/>
                </a:lnTo>
                <a:lnTo>
                  <a:pt x="4211" y="4303"/>
                </a:lnTo>
                <a:lnTo>
                  <a:pt x="4383" y="4476"/>
                </a:lnTo>
                <a:close/>
                <a:moveTo>
                  <a:pt x="4144" y="4082"/>
                </a:moveTo>
                <a:lnTo>
                  <a:pt x="4451" y="3775"/>
                </a:lnTo>
                <a:lnTo>
                  <a:pt x="3482" y="2805"/>
                </a:lnTo>
                <a:lnTo>
                  <a:pt x="3482" y="3421"/>
                </a:lnTo>
                <a:lnTo>
                  <a:pt x="4144" y="4082"/>
                </a:lnTo>
                <a:close/>
                <a:moveTo>
                  <a:pt x="2505" y="3995"/>
                </a:moveTo>
                <a:lnTo>
                  <a:pt x="1929" y="3924"/>
                </a:lnTo>
                <a:lnTo>
                  <a:pt x="1796" y="3315"/>
                </a:lnTo>
                <a:lnTo>
                  <a:pt x="838" y="3198"/>
                </a:lnTo>
                <a:lnTo>
                  <a:pt x="560" y="3756"/>
                </a:lnTo>
                <a:lnTo>
                  <a:pt x="0" y="3688"/>
                </a:lnTo>
                <a:lnTo>
                  <a:pt x="630" y="2498"/>
                </a:lnTo>
                <a:lnTo>
                  <a:pt x="655" y="2526"/>
                </a:lnTo>
                <a:lnTo>
                  <a:pt x="679" y="2552"/>
                </a:lnTo>
                <a:lnTo>
                  <a:pt x="704" y="2580"/>
                </a:lnTo>
                <a:lnTo>
                  <a:pt x="731" y="2607"/>
                </a:lnTo>
                <a:lnTo>
                  <a:pt x="770" y="2645"/>
                </a:lnTo>
                <a:lnTo>
                  <a:pt x="811" y="2681"/>
                </a:lnTo>
                <a:lnTo>
                  <a:pt x="852" y="2716"/>
                </a:lnTo>
                <a:lnTo>
                  <a:pt x="893" y="2749"/>
                </a:lnTo>
                <a:lnTo>
                  <a:pt x="937" y="2781"/>
                </a:lnTo>
                <a:lnTo>
                  <a:pt x="981" y="2811"/>
                </a:lnTo>
                <a:lnTo>
                  <a:pt x="1026" y="2840"/>
                </a:lnTo>
                <a:lnTo>
                  <a:pt x="1071" y="2866"/>
                </a:lnTo>
                <a:lnTo>
                  <a:pt x="1117" y="2892"/>
                </a:lnTo>
                <a:lnTo>
                  <a:pt x="1164" y="2915"/>
                </a:lnTo>
                <a:lnTo>
                  <a:pt x="1211" y="2936"/>
                </a:lnTo>
                <a:lnTo>
                  <a:pt x="1259" y="2957"/>
                </a:lnTo>
                <a:lnTo>
                  <a:pt x="1308" y="2976"/>
                </a:lnTo>
                <a:lnTo>
                  <a:pt x="1356" y="2992"/>
                </a:lnTo>
                <a:lnTo>
                  <a:pt x="1406" y="3008"/>
                </a:lnTo>
                <a:lnTo>
                  <a:pt x="1455" y="3022"/>
                </a:lnTo>
                <a:lnTo>
                  <a:pt x="1505" y="3033"/>
                </a:lnTo>
                <a:lnTo>
                  <a:pt x="1556" y="3043"/>
                </a:lnTo>
                <a:lnTo>
                  <a:pt x="1605" y="3052"/>
                </a:lnTo>
                <a:lnTo>
                  <a:pt x="1656" y="3060"/>
                </a:lnTo>
                <a:lnTo>
                  <a:pt x="1707" y="3065"/>
                </a:lnTo>
                <a:lnTo>
                  <a:pt x="1758" y="3069"/>
                </a:lnTo>
                <a:lnTo>
                  <a:pt x="1810" y="3071"/>
                </a:lnTo>
                <a:lnTo>
                  <a:pt x="1861" y="3071"/>
                </a:lnTo>
                <a:lnTo>
                  <a:pt x="1911" y="3071"/>
                </a:lnTo>
                <a:lnTo>
                  <a:pt x="1962" y="3067"/>
                </a:lnTo>
                <a:lnTo>
                  <a:pt x="2013" y="3063"/>
                </a:lnTo>
                <a:lnTo>
                  <a:pt x="2064" y="3057"/>
                </a:lnTo>
                <a:lnTo>
                  <a:pt x="2115" y="3049"/>
                </a:lnTo>
                <a:lnTo>
                  <a:pt x="2166" y="3041"/>
                </a:lnTo>
                <a:lnTo>
                  <a:pt x="2215" y="3030"/>
                </a:lnTo>
                <a:lnTo>
                  <a:pt x="2265" y="3018"/>
                </a:lnTo>
                <a:lnTo>
                  <a:pt x="2505" y="3995"/>
                </a:lnTo>
                <a:close/>
                <a:moveTo>
                  <a:pt x="1145" y="2551"/>
                </a:moveTo>
                <a:lnTo>
                  <a:pt x="1145" y="2551"/>
                </a:lnTo>
                <a:lnTo>
                  <a:pt x="1177" y="2572"/>
                </a:lnTo>
                <a:lnTo>
                  <a:pt x="1209" y="2591"/>
                </a:lnTo>
                <a:lnTo>
                  <a:pt x="1240" y="2608"/>
                </a:lnTo>
                <a:lnTo>
                  <a:pt x="1272" y="2625"/>
                </a:lnTo>
                <a:lnTo>
                  <a:pt x="1305" y="2641"/>
                </a:lnTo>
                <a:lnTo>
                  <a:pt x="1338" y="2657"/>
                </a:lnTo>
                <a:lnTo>
                  <a:pt x="1373" y="2671"/>
                </a:lnTo>
                <a:lnTo>
                  <a:pt x="1407" y="2685"/>
                </a:lnTo>
                <a:lnTo>
                  <a:pt x="1440" y="2696"/>
                </a:lnTo>
                <a:lnTo>
                  <a:pt x="1476" y="2708"/>
                </a:lnTo>
                <a:lnTo>
                  <a:pt x="1510" y="2718"/>
                </a:lnTo>
                <a:lnTo>
                  <a:pt x="1544" y="2727"/>
                </a:lnTo>
                <a:lnTo>
                  <a:pt x="1580" y="2736"/>
                </a:lnTo>
                <a:lnTo>
                  <a:pt x="1615" y="2742"/>
                </a:lnTo>
                <a:lnTo>
                  <a:pt x="1651" y="2748"/>
                </a:lnTo>
                <a:lnTo>
                  <a:pt x="1687" y="2753"/>
                </a:lnTo>
                <a:lnTo>
                  <a:pt x="1577" y="2261"/>
                </a:lnTo>
                <a:lnTo>
                  <a:pt x="1551" y="2137"/>
                </a:lnTo>
                <a:lnTo>
                  <a:pt x="1528" y="2019"/>
                </a:lnTo>
                <a:lnTo>
                  <a:pt x="1507" y="1912"/>
                </a:lnTo>
                <a:lnTo>
                  <a:pt x="1493" y="1823"/>
                </a:lnTo>
                <a:lnTo>
                  <a:pt x="1458" y="1907"/>
                </a:lnTo>
                <a:lnTo>
                  <a:pt x="1412" y="2005"/>
                </a:lnTo>
                <a:lnTo>
                  <a:pt x="1361" y="2114"/>
                </a:lnTo>
                <a:lnTo>
                  <a:pt x="1307" y="2227"/>
                </a:lnTo>
                <a:lnTo>
                  <a:pt x="1145" y="2551"/>
                </a:lnTo>
                <a:close/>
                <a:moveTo>
                  <a:pt x="948" y="578"/>
                </a:moveTo>
                <a:lnTo>
                  <a:pt x="948" y="578"/>
                </a:lnTo>
                <a:lnTo>
                  <a:pt x="913" y="615"/>
                </a:lnTo>
                <a:lnTo>
                  <a:pt x="879" y="652"/>
                </a:lnTo>
                <a:lnTo>
                  <a:pt x="848" y="692"/>
                </a:lnTo>
                <a:lnTo>
                  <a:pt x="818" y="730"/>
                </a:lnTo>
                <a:lnTo>
                  <a:pt x="791" y="770"/>
                </a:lnTo>
                <a:lnTo>
                  <a:pt x="764" y="811"/>
                </a:lnTo>
                <a:lnTo>
                  <a:pt x="740" y="853"/>
                </a:lnTo>
                <a:lnTo>
                  <a:pt x="716" y="895"/>
                </a:lnTo>
                <a:lnTo>
                  <a:pt x="695" y="938"/>
                </a:lnTo>
                <a:lnTo>
                  <a:pt x="675" y="983"/>
                </a:lnTo>
                <a:lnTo>
                  <a:pt x="657" y="1026"/>
                </a:lnTo>
                <a:lnTo>
                  <a:pt x="642" y="1072"/>
                </a:lnTo>
                <a:lnTo>
                  <a:pt x="627" y="1116"/>
                </a:lnTo>
                <a:lnTo>
                  <a:pt x="614" y="1162"/>
                </a:lnTo>
                <a:lnTo>
                  <a:pt x="604" y="1208"/>
                </a:lnTo>
                <a:lnTo>
                  <a:pt x="594" y="1255"/>
                </a:lnTo>
                <a:lnTo>
                  <a:pt x="586" y="1300"/>
                </a:lnTo>
                <a:lnTo>
                  <a:pt x="581" y="1347"/>
                </a:lnTo>
                <a:lnTo>
                  <a:pt x="576" y="1394"/>
                </a:lnTo>
                <a:lnTo>
                  <a:pt x="574" y="1441"/>
                </a:lnTo>
                <a:lnTo>
                  <a:pt x="573" y="1489"/>
                </a:lnTo>
                <a:lnTo>
                  <a:pt x="574" y="1536"/>
                </a:lnTo>
                <a:lnTo>
                  <a:pt x="577" y="1581"/>
                </a:lnTo>
                <a:lnTo>
                  <a:pt x="581" y="1628"/>
                </a:lnTo>
                <a:lnTo>
                  <a:pt x="587" y="1675"/>
                </a:lnTo>
                <a:lnTo>
                  <a:pt x="595" y="1722"/>
                </a:lnTo>
                <a:lnTo>
                  <a:pt x="605" y="1768"/>
                </a:lnTo>
                <a:lnTo>
                  <a:pt x="616" y="1814"/>
                </a:lnTo>
                <a:lnTo>
                  <a:pt x="629" y="1860"/>
                </a:lnTo>
                <a:lnTo>
                  <a:pt x="644" y="1904"/>
                </a:lnTo>
                <a:lnTo>
                  <a:pt x="661" y="1949"/>
                </a:lnTo>
                <a:lnTo>
                  <a:pt x="679" y="1993"/>
                </a:lnTo>
                <a:lnTo>
                  <a:pt x="1235" y="944"/>
                </a:lnTo>
                <a:lnTo>
                  <a:pt x="1980" y="1036"/>
                </a:lnTo>
                <a:lnTo>
                  <a:pt x="2377" y="2653"/>
                </a:lnTo>
                <a:lnTo>
                  <a:pt x="2429" y="2629"/>
                </a:lnTo>
                <a:lnTo>
                  <a:pt x="2480" y="2602"/>
                </a:lnTo>
                <a:lnTo>
                  <a:pt x="2529" y="2573"/>
                </a:lnTo>
                <a:lnTo>
                  <a:pt x="2577" y="2541"/>
                </a:lnTo>
                <a:lnTo>
                  <a:pt x="2624" y="2507"/>
                </a:lnTo>
                <a:lnTo>
                  <a:pt x="2670" y="2470"/>
                </a:lnTo>
                <a:lnTo>
                  <a:pt x="2715" y="2430"/>
                </a:lnTo>
                <a:lnTo>
                  <a:pt x="2759" y="2390"/>
                </a:lnTo>
                <a:lnTo>
                  <a:pt x="2782" y="2366"/>
                </a:lnTo>
                <a:lnTo>
                  <a:pt x="2804" y="2341"/>
                </a:lnTo>
                <a:lnTo>
                  <a:pt x="2825" y="2317"/>
                </a:lnTo>
                <a:lnTo>
                  <a:pt x="2847" y="2292"/>
                </a:lnTo>
                <a:lnTo>
                  <a:pt x="2867" y="2266"/>
                </a:lnTo>
                <a:lnTo>
                  <a:pt x="2886" y="2241"/>
                </a:lnTo>
                <a:lnTo>
                  <a:pt x="2905" y="2216"/>
                </a:lnTo>
                <a:lnTo>
                  <a:pt x="2923" y="2189"/>
                </a:lnTo>
                <a:lnTo>
                  <a:pt x="2940" y="2162"/>
                </a:lnTo>
                <a:lnTo>
                  <a:pt x="2956" y="2134"/>
                </a:lnTo>
                <a:lnTo>
                  <a:pt x="2973" y="2108"/>
                </a:lnTo>
                <a:lnTo>
                  <a:pt x="2987" y="2080"/>
                </a:lnTo>
                <a:lnTo>
                  <a:pt x="3002" y="2052"/>
                </a:lnTo>
                <a:lnTo>
                  <a:pt x="3015" y="2024"/>
                </a:lnTo>
                <a:lnTo>
                  <a:pt x="3027" y="1994"/>
                </a:lnTo>
                <a:lnTo>
                  <a:pt x="3040" y="1966"/>
                </a:lnTo>
                <a:lnTo>
                  <a:pt x="3062" y="1908"/>
                </a:lnTo>
                <a:lnTo>
                  <a:pt x="3081" y="1848"/>
                </a:lnTo>
                <a:lnTo>
                  <a:pt x="3097" y="1789"/>
                </a:lnTo>
                <a:lnTo>
                  <a:pt x="3110" y="1729"/>
                </a:lnTo>
                <a:lnTo>
                  <a:pt x="3120" y="1668"/>
                </a:lnTo>
                <a:lnTo>
                  <a:pt x="3128" y="1607"/>
                </a:lnTo>
                <a:lnTo>
                  <a:pt x="3132" y="1546"/>
                </a:lnTo>
                <a:lnTo>
                  <a:pt x="3134" y="1485"/>
                </a:lnTo>
                <a:lnTo>
                  <a:pt x="3132" y="1422"/>
                </a:lnTo>
                <a:lnTo>
                  <a:pt x="3128" y="1361"/>
                </a:lnTo>
                <a:lnTo>
                  <a:pt x="3120" y="1300"/>
                </a:lnTo>
                <a:lnTo>
                  <a:pt x="3110" y="1239"/>
                </a:lnTo>
                <a:lnTo>
                  <a:pt x="3097" y="1180"/>
                </a:lnTo>
                <a:lnTo>
                  <a:pt x="3081" y="1120"/>
                </a:lnTo>
                <a:lnTo>
                  <a:pt x="3062" y="1060"/>
                </a:lnTo>
                <a:lnTo>
                  <a:pt x="3040" y="1003"/>
                </a:lnTo>
                <a:lnTo>
                  <a:pt x="3027" y="974"/>
                </a:lnTo>
                <a:lnTo>
                  <a:pt x="3015" y="944"/>
                </a:lnTo>
                <a:lnTo>
                  <a:pt x="3002" y="916"/>
                </a:lnTo>
                <a:lnTo>
                  <a:pt x="2987" y="889"/>
                </a:lnTo>
                <a:lnTo>
                  <a:pt x="2973" y="861"/>
                </a:lnTo>
                <a:lnTo>
                  <a:pt x="2956" y="834"/>
                </a:lnTo>
                <a:lnTo>
                  <a:pt x="2940" y="806"/>
                </a:lnTo>
                <a:lnTo>
                  <a:pt x="2923" y="779"/>
                </a:lnTo>
                <a:lnTo>
                  <a:pt x="2904" y="754"/>
                </a:lnTo>
                <a:lnTo>
                  <a:pt x="2886" y="727"/>
                </a:lnTo>
                <a:lnTo>
                  <a:pt x="2867" y="702"/>
                </a:lnTo>
                <a:lnTo>
                  <a:pt x="2847" y="676"/>
                </a:lnTo>
                <a:lnTo>
                  <a:pt x="2825" y="651"/>
                </a:lnTo>
                <a:lnTo>
                  <a:pt x="2804" y="627"/>
                </a:lnTo>
                <a:lnTo>
                  <a:pt x="2782" y="603"/>
                </a:lnTo>
                <a:lnTo>
                  <a:pt x="2759" y="578"/>
                </a:lnTo>
                <a:lnTo>
                  <a:pt x="2735" y="555"/>
                </a:lnTo>
                <a:lnTo>
                  <a:pt x="2711" y="534"/>
                </a:lnTo>
                <a:lnTo>
                  <a:pt x="2687" y="512"/>
                </a:lnTo>
                <a:lnTo>
                  <a:pt x="2661" y="491"/>
                </a:lnTo>
                <a:lnTo>
                  <a:pt x="2636" y="470"/>
                </a:lnTo>
                <a:lnTo>
                  <a:pt x="2610" y="451"/>
                </a:lnTo>
                <a:lnTo>
                  <a:pt x="2584" y="432"/>
                </a:lnTo>
                <a:lnTo>
                  <a:pt x="2557" y="414"/>
                </a:lnTo>
                <a:lnTo>
                  <a:pt x="2530" y="398"/>
                </a:lnTo>
                <a:lnTo>
                  <a:pt x="2504" y="381"/>
                </a:lnTo>
                <a:lnTo>
                  <a:pt x="2477" y="365"/>
                </a:lnTo>
                <a:lnTo>
                  <a:pt x="2449" y="351"/>
                </a:lnTo>
                <a:lnTo>
                  <a:pt x="2421" y="336"/>
                </a:lnTo>
                <a:lnTo>
                  <a:pt x="2392" y="323"/>
                </a:lnTo>
                <a:lnTo>
                  <a:pt x="2364" y="310"/>
                </a:lnTo>
                <a:lnTo>
                  <a:pt x="2335" y="297"/>
                </a:lnTo>
                <a:lnTo>
                  <a:pt x="2276" y="276"/>
                </a:lnTo>
                <a:lnTo>
                  <a:pt x="2218" y="257"/>
                </a:lnTo>
                <a:lnTo>
                  <a:pt x="2158" y="240"/>
                </a:lnTo>
                <a:lnTo>
                  <a:pt x="2098" y="228"/>
                </a:lnTo>
                <a:lnTo>
                  <a:pt x="2037" y="217"/>
                </a:lnTo>
                <a:lnTo>
                  <a:pt x="1976" y="210"/>
                </a:lnTo>
                <a:lnTo>
                  <a:pt x="1915" y="205"/>
                </a:lnTo>
                <a:lnTo>
                  <a:pt x="1853" y="203"/>
                </a:lnTo>
                <a:lnTo>
                  <a:pt x="1792" y="205"/>
                </a:lnTo>
                <a:lnTo>
                  <a:pt x="1731" y="210"/>
                </a:lnTo>
                <a:lnTo>
                  <a:pt x="1670" y="217"/>
                </a:lnTo>
                <a:lnTo>
                  <a:pt x="1609" y="228"/>
                </a:lnTo>
                <a:lnTo>
                  <a:pt x="1548" y="240"/>
                </a:lnTo>
                <a:lnTo>
                  <a:pt x="1488" y="257"/>
                </a:lnTo>
                <a:lnTo>
                  <a:pt x="1430" y="276"/>
                </a:lnTo>
                <a:lnTo>
                  <a:pt x="1371" y="297"/>
                </a:lnTo>
                <a:lnTo>
                  <a:pt x="1343" y="310"/>
                </a:lnTo>
                <a:lnTo>
                  <a:pt x="1314" y="323"/>
                </a:lnTo>
                <a:lnTo>
                  <a:pt x="1286" y="336"/>
                </a:lnTo>
                <a:lnTo>
                  <a:pt x="1258" y="351"/>
                </a:lnTo>
                <a:lnTo>
                  <a:pt x="1230" y="365"/>
                </a:lnTo>
                <a:lnTo>
                  <a:pt x="1202" y="381"/>
                </a:lnTo>
                <a:lnTo>
                  <a:pt x="1176" y="398"/>
                </a:lnTo>
                <a:lnTo>
                  <a:pt x="1149" y="414"/>
                </a:lnTo>
                <a:lnTo>
                  <a:pt x="1122" y="432"/>
                </a:lnTo>
                <a:lnTo>
                  <a:pt x="1097" y="451"/>
                </a:lnTo>
                <a:lnTo>
                  <a:pt x="1070" y="470"/>
                </a:lnTo>
                <a:lnTo>
                  <a:pt x="1045" y="491"/>
                </a:lnTo>
                <a:lnTo>
                  <a:pt x="1021" y="512"/>
                </a:lnTo>
                <a:lnTo>
                  <a:pt x="996" y="534"/>
                </a:lnTo>
                <a:lnTo>
                  <a:pt x="972" y="555"/>
                </a:lnTo>
                <a:lnTo>
                  <a:pt x="948" y="578"/>
                </a:lnTo>
                <a:close/>
                <a:moveTo>
                  <a:pt x="804" y="435"/>
                </a:moveTo>
                <a:lnTo>
                  <a:pt x="804" y="435"/>
                </a:lnTo>
                <a:lnTo>
                  <a:pt x="831" y="408"/>
                </a:lnTo>
                <a:lnTo>
                  <a:pt x="859" y="383"/>
                </a:lnTo>
                <a:lnTo>
                  <a:pt x="888" y="357"/>
                </a:lnTo>
                <a:lnTo>
                  <a:pt x="916" y="333"/>
                </a:lnTo>
                <a:lnTo>
                  <a:pt x="947" y="310"/>
                </a:lnTo>
                <a:lnTo>
                  <a:pt x="976" y="287"/>
                </a:lnTo>
                <a:lnTo>
                  <a:pt x="1007" y="266"/>
                </a:lnTo>
                <a:lnTo>
                  <a:pt x="1037" y="245"/>
                </a:lnTo>
                <a:lnTo>
                  <a:pt x="1068" y="225"/>
                </a:lnTo>
                <a:lnTo>
                  <a:pt x="1099" y="206"/>
                </a:lnTo>
                <a:lnTo>
                  <a:pt x="1131" y="188"/>
                </a:lnTo>
                <a:lnTo>
                  <a:pt x="1163" y="170"/>
                </a:lnTo>
                <a:lnTo>
                  <a:pt x="1196" y="154"/>
                </a:lnTo>
                <a:lnTo>
                  <a:pt x="1229" y="137"/>
                </a:lnTo>
                <a:lnTo>
                  <a:pt x="1262" y="123"/>
                </a:lnTo>
                <a:lnTo>
                  <a:pt x="1295" y="109"/>
                </a:lnTo>
                <a:lnTo>
                  <a:pt x="1328" y="95"/>
                </a:lnTo>
                <a:lnTo>
                  <a:pt x="1362" y="84"/>
                </a:lnTo>
                <a:lnTo>
                  <a:pt x="1397" y="72"/>
                </a:lnTo>
                <a:lnTo>
                  <a:pt x="1431" y="61"/>
                </a:lnTo>
                <a:lnTo>
                  <a:pt x="1465" y="52"/>
                </a:lnTo>
                <a:lnTo>
                  <a:pt x="1500" y="43"/>
                </a:lnTo>
                <a:lnTo>
                  <a:pt x="1535" y="34"/>
                </a:lnTo>
                <a:lnTo>
                  <a:pt x="1570" y="28"/>
                </a:lnTo>
                <a:lnTo>
                  <a:pt x="1605" y="22"/>
                </a:lnTo>
                <a:lnTo>
                  <a:pt x="1641" y="15"/>
                </a:lnTo>
                <a:lnTo>
                  <a:pt x="1675" y="11"/>
                </a:lnTo>
                <a:lnTo>
                  <a:pt x="1711" y="8"/>
                </a:lnTo>
                <a:lnTo>
                  <a:pt x="1746" y="4"/>
                </a:lnTo>
                <a:lnTo>
                  <a:pt x="1782" y="3"/>
                </a:lnTo>
                <a:lnTo>
                  <a:pt x="1817" y="1"/>
                </a:lnTo>
                <a:lnTo>
                  <a:pt x="1853" y="0"/>
                </a:lnTo>
                <a:lnTo>
                  <a:pt x="1889" y="1"/>
                </a:lnTo>
                <a:lnTo>
                  <a:pt x="1924" y="3"/>
                </a:lnTo>
                <a:lnTo>
                  <a:pt x="1960" y="4"/>
                </a:lnTo>
                <a:lnTo>
                  <a:pt x="1995" y="8"/>
                </a:lnTo>
                <a:lnTo>
                  <a:pt x="2031" y="11"/>
                </a:lnTo>
                <a:lnTo>
                  <a:pt x="2067" y="15"/>
                </a:lnTo>
                <a:lnTo>
                  <a:pt x="2102" y="22"/>
                </a:lnTo>
                <a:lnTo>
                  <a:pt x="2136" y="28"/>
                </a:lnTo>
                <a:lnTo>
                  <a:pt x="2172" y="34"/>
                </a:lnTo>
                <a:lnTo>
                  <a:pt x="2206" y="43"/>
                </a:lnTo>
                <a:lnTo>
                  <a:pt x="2241" y="52"/>
                </a:lnTo>
                <a:lnTo>
                  <a:pt x="2276" y="61"/>
                </a:lnTo>
                <a:lnTo>
                  <a:pt x="2311" y="72"/>
                </a:lnTo>
                <a:lnTo>
                  <a:pt x="2344" y="84"/>
                </a:lnTo>
                <a:lnTo>
                  <a:pt x="2378" y="95"/>
                </a:lnTo>
                <a:lnTo>
                  <a:pt x="2411" y="109"/>
                </a:lnTo>
                <a:lnTo>
                  <a:pt x="2445" y="123"/>
                </a:lnTo>
                <a:lnTo>
                  <a:pt x="2478" y="137"/>
                </a:lnTo>
                <a:lnTo>
                  <a:pt x="2511" y="154"/>
                </a:lnTo>
                <a:lnTo>
                  <a:pt x="2543" y="170"/>
                </a:lnTo>
                <a:lnTo>
                  <a:pt x="2575" y="188"/>
                </a:lnTo>
                <a:lnTo>
                  <a:pt x="2607" y="206"/>
                </a:lnTo>
                <a:lnTo>
                  <a:pt x="2638" y="225"/>
                </a:lnTo>
                <a:lnTo>
                  <a:pt x="2670" y="245"/>
                </a:lnTo>
                <a:lnTo>
                  <a:pt x="2701" y="266"/>
                </a:lnTo>
                <a:lnTo>
                  <a:pt x="2730" y="287"/>
                </a:lnTo>
                <a:lnTo>
                  <a:pt x="2760" y="310"/>
                </a:lnTo>
                <a:lnTo>
                  <a:pt x="2790" y="333"/>
                </a:lnTo>
                <a:lnTo>
                  <a:pt x="2819" y="357"/>
                </a:lnTo>
                <a:lnTo>
                  <a:pt x="2847" y="383"/>
                </a:lnTo>
                <a:lnTo>
                  <a:pt x="2875" y="408"/>
                </a:lnTo>
                <a:lnTo>
                  <a:pt x="2903" y="435"/>
                </a:lnTo>
                <a:lnTo>
                  <a:pt x="2929" y="463"/>
                </a:lnTo>
                <a:lnTo>
                  <a:pt x="2955" y="491"/>
                </a:lnTo>
                <a:lnTo>
                  <a:pt x="2980" y="519"/>
                </a:lnTo>
                <a:lnTo>
                  <a:pt x="3004" y="548"/>
                </a:lnTo>
                <a:lnTo>
                  <a:pt x="3027" y="577"/>
                </a:lnTo>
                <a:lnTo>
                  <a:pt x="3050" y="606"/>
                </a:lnTo>
                <a:lnTo>
                  <a:pt x="3072" y="637"/>
                </a:lnTo>
                <a:lnTo>
                  <a:pt x="3092" y="667"/>
                </a:lnTo>
                <a:lnTo>
                  <a:pt x="3112" y="699"/>
                </a:lnTo>
                <a:lnTo>
                  <a:pt x="3132" y="730"/>
                </a:lnTo>
                <a:lnTo>
                  <a:pt x="3149" y="761"/>
                </a:lnTo>
                <a:lnTo>
                  <a:pt x="3167" y="794"/>
                </a:lnTo>
                <a:lnTo>
                  <a:pt x="3184" y="826"/>
                </a:lnTo>
                <a:lnTo>
                  <a:pt x="3199" y="859"/>
                </a:lnTo>
                <a:lnTo>
                  <a:pt x="3214" y="892"/>
                </a:lnTo>
                <a:lnTo>
                  <a:pt x="3228" y="925"/>
                </a:lnTo>
                <a:lnTo>
                  <a:pt x="3241" y="960"/>
                </a:lnTo>
                <a:lnTo>
                  <a:pt x="3254" y="993"/>
                </a:lnTo>
                <a:lnTo>
                  <a:pt x="3265" y="1027"/>
                </a:lnTo>
                <a:lnTo>
                  <a:pt x="3275" y="1061"/>
                </a:lnTo>
                <a:lnTo>
                  <a:pt x="3285" y="1096"/>
                </a:lnTo>
                <a:lnTo>
                  <a:pt x="3294" y="1131"/>
                </a:lnTo>
                <a:lnTo>
                  <a:pt x="3303" y="1166"/>
                </a:lnTo>
                <a:lnTo>
                  <a:pt x="3309" y="1201"/>
                </a:lnTo>
                <a:lnTo>
                  <a:pt x="3316" y="1236"/>
                </a:lnTo>
                <a:lnTo>
                  <a:pt x="3322" y="1271"/>
                </a:lnTo>
                <a:lnTo>
                  <a:pt x="3326" y="1307"/>
                </a:lnTo>
                <a:lnTo>
                  <a:pt x="3330" y="1342"/>
                </a:lnTo>
                <a:lnTo>
                  <a:pt x="3334" y="1378"/>
                </a:lnTo>
                <a:lnTo>
                  <a:pt x="3335" y="1414"/>
                </a:lnTo>
                <a:lnTo>
                  <a:pt x="3336" y="1449"/>
                </a:lnTo>
                <a:lnTo>
                  <a:pt x="3337" y="1485"/>
                </a:lnTo>
                <a:lnTo>
                  <a:pt x="3336" y="1520"/>
                </a:lnTo>
                <a:lnTo>
                  <a:pt x="3335" y="1556"/>
                </a:lnTo>
                <a:lnTo>
                  <a:pt x="3334" y="1590"/>
                </a:lnTo>
                <a:lnTo>
                  <a:pt x="3330" y="1626"/>
                </a:lnTo>
                <a:lnTo>
                  <a:pt x="3326" y="1661"/>
                </a:lnTo>
                <a:lnTo>
                  <a:pt x="3322" y="1697"/>
                </a:lnTo>
                <a:lnTo>
                  <a:pt x="3316" y="1733"/>
                </a:lnTo>
                <a:lnTo>
                  <a:pt x="3309" y="1767"/>
                </a:lnTo>
                <a:lnTo>
                  <a:pt x="3303" y="1802"/>
                </a:lnTo>
                <a:lnTo>
                  <a:pt x="3294" y="1837"/>
                </a:lnTo>
                <a:lnTo>
                  <a:pt x="3285" y="1872"/>
                </a:lnTo>
                <a:lnTo>
                  <a:pt x="3276" y="1907"/>
                </a:lnTo>
                <a:lnTo>
                  <a:pt x="3265" y="1941"/>
                </a:lnTo>
                <a:lnTo>
                  <a:pt x="3254" y="1975"/>
                </a:lnTo>
                <a:lnTo>
                  <a:pt x="3241" y="2008"/>
                </a:lnTo>
                <a:lnTo>
                  <a:pt x="3228" y="2043"/>
                </a:lnTo>
                <a:lnTo>
                  <a:pt x="3214" y="2076"/>
                </a:lnTo>
                <a:lnTo>
                  <a:pt x="3199" y="2109"/>
                </a:lnTo>
                <a:lnTo>
                  <a:pt x="3184" y="2142"/>
                </a:lnTo>
                <a:lnTo>
                  <a:pt x="3167" y="2174"/>
                </a:lnTo>
                <a:lnTo>
                  <a:pt x="3149" y="2207"/>
                </a:lnTo>
                <a:lnTo>
                  <a:pt x="3132" y="2238"/>
                </a:lnTo>
                <a:lnTo>
                  <a:pt x="3112" y="2269"/>
                </a:lnTo>
                <a:lnTo>
                  <a:pt x="3092" y="2301"/>
                </a:lnTo>
                <a:lnTo>
                  <a:pt x="3072" y="2331"/>
                </a:lnTo>
                <a:lnTo>
                  <a:pt x="3050" y="2362"/>
                </a:lnTo>
                <a:lnTo>
                  <a:pt x="3027" y="2391"/>
                </a:lnTo>
                <a:lnTo>
                  <a:pt x="3004" y="2420"/>
                </a:lnTo>
                <a:lnTo>
                  <a:pt x="2980" y="2450"/>
                </a:lnTo>
                <a:lnTo>
                  <a:pt x="2955" y="2477"/>
                </a:lnTo>
                <a:lnTo>
                  <a:pt x="2929" y="2505"/>
                </a:lnTo>
                <a:lnTo>
                  <a:pt x="2903" y="2533"/>
                </a:lnTo>
                <a:lnTo>
                  <a:pt x="2876" y="2559"/>
                </a:lnTo>
                <a:lnTo>
                  <a:pt x="2848" y="2584"/>
                </a:lnTo>
                <a:lnTo>
                  <a:pt x="2821" y="2608"/>
                </a:lnTo>
                <a:lnTo>
                  <a:pt x="2793" y="2633"/>
                </a:lnTo>
                <a:lnTo>
                  <a:pt x="2764" y="2655"/>
                </a:lnTo>
                <a:lnTo>
                  <a:pt x="2735" y="2677"/>
                </a:lnTo>
                <a:lnTo>
                  <a:pt x="2706" y="2699"/>
                </a:lnTo>
                <a:lnTo>
                  <a:pt x="2677" y="2719"/>
                </a:lnTo>
                <a:lnTo>
                  <a:pt x="2646" y="2738"/>
                </a:lnTo>
                <a:lnTo>
                  <a:pt x="2616" y="2757"/>
                </a:lnTo>
                <a:lnTo>
                  <a:pt x="2585" y="2775"/>
                </a:lnTo>
                <a:lnTo>
                  <a:pt x="2553" y="2793"/>
                </a:lnTo>
                <a:lnTo>
                  <a:pt x="2523" y="2809"/>
                </a:lnTo>
                <a:lnTo>
                  <a:pt x="2491" y="2824"/>
                </a:lnTo>
                <a:lnTo>
                  <a:pt x="2459" y="2840"/>
                </a:lnTo>
                <a:lnTo>
                  <a:pt x="2426" y="2854"/>
                </a:lnTo>
                <a:lnTo>
                  <a:pt x="2375" y="2873"/>
                </a:lnTo>
                <a:lnTo>
                  <a:pt x="2325" y="2892"/>
                </a:lnTo>
                <a:lnTo>
                  <a:pt x="2272" y="2908"/>
                </a:lnTo>
                <a:lnTo>
                  <a:pt x="2220" y="2922"/>
                </a:lnTo>
                <a:lnTo>
                  <a:pt x="2167" y="2934"/>
                </a:lnTo>
                <a:lnTo>
                  <a:pt x="2114" y="2945"/>
                </a:lnTo>
                <a:lnTo>
                  <a:pt x="2061" y="2953"/>
                </a:lnTo>
                <a:lnTo>
                  <a:pt x="2007" y="2961"/>
                </a:lnTo>
                <a:lnTo>
                  <a:pt x="1953" y="2964"/>
                </a:lnTo>
                <a:lnTo>
                  <a:pt x="1900" y="2967"/>
                </a:lnTo>
                <a:lnTo>
                  <a:pt x="1845" y="2968"/>
                </a:lnTo>
                <a:lnTo>
                  <a:pt x="1792" y="2967"/>
                </a:lnTo>
                <a:lnTo>
                  <a:pt x="1739" y="2963"/>
                </a:lnTo>
                <a:lnTo>
                  <a:pt x="1684" y="2958"/>
                </a:lnTo>
                <a:lnTo>
                  <a:pt x="1631" y="2952"/>
                </a:lnTo>
                <a:lnTo>
                  <a:pt x="1577" y="2943"/>
                </a:lnTo>
                <a:lnTo>
                  <a:pt x="1525" y="2931"/>
                </a:lnTo>
                <a:lnTo>
                  <a:pt x="1472" y="2919"/>
                </a:lnTo>
                <a:lnTo>
                  <a:pt x="1420" y="2903"/>
                </a:lnTo>
                <a:lnTo>
                  <a:pt x="1369" y="2887"/>
                </a:lnTo>
                <a:lnTo>
                  <a:pt x="1317" y="2868"/>
                </a:lnTo>
                <a:lnTo>
                  <a:pt x="1266" y="2847"/>
                </a:lnTo>
                <a:lnTo>
                  <a:pt x="1216" y="2824"/>
                </a:lnTo>
                <a:lnTo>
                  <a:pt x="1167" y="2800"/>
                </a:lnTo>
                <a:lnTo>
                  <a:pt x="1118" y="2774"/>
                </a:lnTo>
                <a:lnTo>
                  <a:pt x="1070" y="2744"/>
                </a:lnTo>
                <a:lnTo>
                  <a:pt x="1024" y="2714"/>
                </a:lnTo>
                <a:lnTo>
                  <a:pt x="977" y="2682"/>
                </a:lnTo>
                <a:lnTo>
                  <a:pt x="933" y="2648"/>
                </a:lnTo>
                <a:lnTo>
                  <a:pt x="888" y="2612"/>
                </a:lnTo>
                <a:lnTo>
                  <a:pt x="846" y="2573"/>
                </a:lnTo>
                <a:lnTo>
                  <a:pt x="804" y="2533"/>
                </a:lnTo>
                <a:lnTo>
                  <a:pt x="769" y="2497"/>
                </a:lnTo>
                <a:lnTo>
                  <a:pt x="735" y="2458"/>
                </a:lnTo>
                <a:lnTo>
                  <a:pt x="702" y="2419"/>
                </a:lnTo>
                <a:lnTo>
                  <a:pt x="671" y="2380"/>
                </a:lnTo>
                <a:lnTo>
                  <a:pt x="641" y="2340"/>
                </a:lnTo>
                <a:lnTo>
                  <a:pt x="613" y="2298"/>
                </a:lnTo>
                <a:lnTo>
                  <a:pt x="586" y="2256"/>
                </a:lnTo>
                <a:lnTo>
                  <a:pt x="562" y="2214"/>
                </a:lnTo>
                <a:lnTo>
                  <a:pt x="533" y="2161"/>
                </a:lnTo>
                <a:lnTo>
                  <a:pt x="506" y="2106"/>
                </a:lnTo>
                <a:lnTo>
                  <a:pt x="482" y="2050"/>
                </a:lnTo>
                <a:lnTo>
                  <a:pt x="460" y="1994"/>
                </a:lnTo>
                <a:lnTo>
                  <a:pt x="441" y="1939"/>
                </a:lnTo>
                <a:lnTo>
                  <a:pt x="423" y="1881"/>
                </a:lnTo>
                <a:lnTo>
                  <a:pt x="409" y="1823"/>
                </a:lnTo>
                <a:lnTo>
                  <a:pt x="397" y="1766"/>
                </a:lnTo>
                <a:lnTo>
                  <a:pt x="386" y="1707"/>
                </a:lnTo>
                <a:lnTo>
                  <a:pt x="379" y="1647"/>
                </a:lnTo>
                <a:lnTo>
                  <a:pt x="374" y="1589"/>
                </a:lnTo>
                <a:lnTo>
                  <a:pt x="371" y="1529"/>
                </a:lnTo>
                <a:lnTo>
                  <a:pt x="370" y="1471"/>
                </a:lnTo>
                <a:lnTo>
                  <a:pt x="371" y="1411"/>
                </a:lnTo>
                <a:lnTo>
                  <a:pt x="376" y="1353"/>
                </a:lnTo>
                <a:lnTo>
                  <a:pt x="383" y="1293"/>
                </a:lnTo>
                <a:lnTo>
                  <a:pt x="391" y="1234"/>
                </a:lnTo>
                <a:lnTo>
                  <a:pt x="402" y="1176"/>
                </a:lnTo>
                <a:lnTo>
                  <a:pt x="416" y="1119"/>
                </a:lnTo>
                <a:lnTo>
                  <a:pt x="431" y="1060"/>
                </a:lnTo>
                <a:lnTo>
                  <a:pt x="450" y="1004"/>
                </a:lnTo>
                <a:lnTo>
                  <a:pt x="470" y="947"/>
                </a:lnTo>
                <a:lnTo>
                  <a:pt x="493" y="891"/>
                </a:lnTo>
                <a:lnTo>
                  <a:pt x="519" y="836"/>
                </a:lnTo>
                <a:lnTo>
                  <a:pt x="545" y="783"/>
                </a:lnTo>
                <a:lnTo>
                  <a:pt x="576" y="730"/>
                </a:lnTo>
                <a:lnTo>
                  <a:pt x="608" y="678"/>
                </a:lnTo>
                <a:lnTo>
                  <a:pt x="642" y="627"/>
                </a:lnTo>
                <a:lnTo>
                  <a:pt x="680" y="577"/>
                </a:lnTo>
                <a:lnTo>
                  <a:pt x="718" y="529"/>
                </a:lnTo>
                <a:lnTo>
                  <a:pt x="760" y="480"/>
                </a:lnTo>
                <a:lnTo>
                  <a:pt x="804" y="435"/>
                </a:lnTo>
                <a:close/>
                <a:moveTo>
                  <a:pt x="2560" y="646"/>
                </a:moveTo>
                <a:lnTo>
                  <a:pt x="2560" y="646"/>
                </a:lnTo>
                <a:lnTo>
                  <a:pt x="2583" y="666"/>
                </a:lnTo>
                <a:lnTo>
                  <a:pt x="2604" y="685"/>
                </a:lnTo>
                <a:lnTo>
                  <a:pt x="2624" y="705"/>
                </a:lnTo>
                <a:lnTo>
                  <a:pt x="2646" y="727"/>
                </a:lnTo>
                <a:lnTo>
                  <a:pt x="2665" y="749"/>
                </a:lnTo>
                <a:lnTo>
                  <a:pt x="2684" y="770"/>
                </a:lnTo>
                <a:lnTo>
                  <a:pt x="2721" y="815"/>
                </a:lnTo>
                <a:lnTo>
                  <a:pt x="2754" y="861"/>
                </a:lnTo>
                <a:lnTo>
                  <a:pt x="2785" y="908"/>
                </a:lnTo>
                <a:lnTo>
                  <a:pt x="2814" y="956"/>
                </a:lnTo>
                <a:lnTo>
                  <a:pt x="2839" y="1007"/>
                </a:lnTo>
                <a:lnTo>
                  <a:pt x="2862" y="1056"/>
                </a:lnTo>
                <a:lnTo>
                  <a:pt x="2882" y="1108"/>
                </a:lnTo>
                <a:lnTo>
                  <a:pt x="2899" y="1162"/>
                </a:lnTo>
                <a:lnTo>
                  <a:pt x="2914" y="1214"/>
                </a:lnTo>
                <a:lnTo>
                  <a:pt x="2927" y="1269"/>
                </a:lnTo>
                <a:lnTo>
                  <a:pt x="2936" y="1323"/>
                </a:lnTo>
                <a:lnTo>
                  <a:pt x="2942" y="1378"/>
                </a:lnTo>
                <a:lnTo>
                  <a:pt x="2946" y="1433"/>
                </a:lnTo>
                <a:lnTo>
                  <a:pt x="2947" y="1487"/>
                </a:lnTo>
                <a:lnTo>
                  <a:pt x="2946" y="1543"/>
                </a:lnTo>
                <a:lnTo>
                  <a:pt x="2941" y="1598"/>
                </a:lnTo>
                <a:lnTo>
                  <a:pt x="2935" y="1652"/>
                </a:lnTo>
                <a:lnTo>
                  <a:pt x="2924" y="1707"/>
                </a:lnTo>
                <a:lnTo>
                  <a:pt x="2912" y="1761"/>
                </a:lnTo>
                <a:lnTo>
                  <a:pt x="2896" y="1814"/>
                </a:lnTo>
                <a:lnTo>
                  <a:pt x="2877" y="1867"/>
                </a:lnTo>
                <a:lnTo>
                  <a:pt x="2856" y="1919"/>
                </a:lnTo>
                <a:lnTo>
                  <a:pt x="2832" y="1970"/>
                </a:lnTo>
                <a:lnTo>
                  <a:pt x="2805" y="2021"/>
                </a:lnTo>
                <a:lnTo>
                  <a:pt x="2791" y="2045"/>
                </a:lnTo>
                <a:lnTo>
                  <a:pt x="2776" y="2069"/>
                </a:lnTo>
                <a:lnTo>
                  <a:pt x="2759" y="2094"/>
                </a:lnTo>
                <a:lnTo>
                  <a:pt x="2743" y="2118"/>
                </a:lnTo>
                <a:lnTo>
                  <a:pt x="2726" y="2141"/>
                </a:lnTo>
                <a:lnTo>
                  <a:pt x="2707" y="2165"/>
                </a:lnTo>
                <a:lnTo>
                  <a:pt x="2689" y="2186"/>
                </a:lnTo>
                <a:lnTo>
                  <a:pt x="2669" y="2209"/>
                </a:lnTo>
                <a:lnTo>
                  <a:pt x="2649" y="2231"/>
                </a:lnTo>
                <a:lnTo>
                  <a:pt x="2628" y="2252"/>
                </a:lnTo>
                <a:lnTo>
                  <a:pt x="2556" y="2181"/>
                </a:lnTo>
                <a:lnTo>
                  <a:pt x="2594" y="2142"/>
                </a:lnTo>
                <a:lnTo>
                  <a:pt x="2628" y="2100"/>
                </a:lnTo>
                <a:lnTo>
                  <a:pt x="2660" y="2058"/>
                </a:lnTo>
                <a:lnTo>
                  <a:pt x="2691" y="2015"/>
                </a:lnTo>
                <a:lnTo>
                  <a:pt x="2717" y="1970"/>
                </a:lnTo>
                <a:lnTo>
                  <a:pt x="2741" y="1925"/>
                </a:lnTo>
                <a:lnTo>
                  <a:pt x="2763" y="1879"/>
                </a:lnTo>
                <a:lnTo>
                  <a:pt x="2782" y="1832"/>
                </a:lnTo>
                <a:lnTo>
                  <a:pt x="2799" y="1783"/>
                </a:lnTo>
                <a:lnTo>
                  <a:pt x="2813" y="1735"/>
                </a:lnTo>
                <a:lnTo>
                  <a:pt x="2825" y="1686"/>
                </a:lnTo>
                <a:lnTo>
                  <a:pt x="2834" y="1636"/>
                </a:lnTo>
                <a:lnTo>
                  <a:pt x="2841" y="1586"/>
                </a:lnTo>
                <a:lnTo>
                  <a:pt x="2844" y="1537"/>
                </a:lnTo>
                <a:lnTo>
                  <a:pt x="2846" y="1487"/>
                </a:lnTo>
                <a:lnTo>
                  <a:pt x="2844" y="1436"/>
                </a:lnTo>
                <a:lnTo>
                  <a:pt x="2842" y="1387"/>
                </a:lnTo>
                <a:lnTo>
                  <a:pt x="2835" y="1337"/>
                </a:lnTo>
                <a:lnTo>
                  <a:pt x="2827" y="1288"/>
                </a:lnTo>
                <a:lnTo>
                  <a:pt x="2816" y="1239"/>
                </a:lnTo>
                <a:lnTo>
                  <a:pt x="2802" y="1191"/>
                </a:lnTo>
                <a:lnTo>
                  <a:pt x="2786" y="1143"/>
                </a:lnTo>
                <a:lnTo>
                  <a:pt x="2768" y="1097"/>
                </a:lnTo>
                <a:lnTo>
                  <a:pt x="2748" y="1050"/>
                </a:lnTo>
                <a:lnTo>
                  <a:pt x="2724" y="1005"/>
                </a:lnTo>
                <a:lnTo>
                  <a:pt x="2698" y="961"/>
                </a:lnTo>
                <a:lnTo>
                  <a:pt x="2670" y="918"/>
                </a:lnTo>
                <a:lnTo>
                  <a:pt x="2640" y="876"/>
                </a:lnTo>
                <a:lnTo>
                  <a:pt x="2607" y="836"/>
                </a:lnTo>
                <a:lnTo>
                  <a:pt x="2572" y="797"/>
                </a:lnTo>
                <a:lnTo>
                  <a:pt x="2534" y="760"/>
                </a:lnTo>
                <a:lnTo>
                  <a:pt x="2495" y="725"/>
                </a:lnTo>
                <a:lnTo>
                  <a:pt x="2560" y="646"/>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37" name="Abgerundetes Rechteck 35">
            <a:extLst>
              <a:ext uri="{FF2B5EF4-FFF2-40B4-BE49-F238E27FC236}">
                <a16:creationId xmlns:a16="http://schemas.microsoft.com/office/drawing/2014/main" id="{8BFC8C06-AC19-47DD-89A7-EF2974B90AB1}"/>
              </a:ext>
            </a:extLst>
          </p:cNvPr>
          <p:cNvSpPr/>
          <p:nvPr/>
        </p:nvSpPr>
        <p:spPr bwMode="gray">
          <a:xfrm>
            <a:off x="609913" y="3726723"/>
            <a:ext cx="10965993" cy="1038560"/>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1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40" name="Rectangle 39">
            <a:extLst>
              <a:ext uri="{FF2B5EF4-FFF2-40B4-BE49-F238E27FC236}">
                <a16:creationId xmlns:a16="http://schemas.microsoft.com/office/drawing/2014/main" id="{F9280D3C-CB4D-45F4-9EDD-3CC9C327AFEE}"/>
              </a:ext>
            </a:extLst>
          </p:cNvPr>
          <p:cNvSpPr/>
          <p:nvPr/>
        </p:nvSpPr>
        <p:spPr>
          <a:xfrm>
            <a:off x="609914" y="3498765"/>
            <a:ext cx="10965992" cy="222933"/>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43" name="Freeform 35">
            <a:extLst>
              <a:ext uri="{FF2B5EF4-FFF2-40B4-BE49-F238E27FC236}">
                <a16:creationId xmlns:a16="http://schemas.microsoft.com/office/drawing/2014/main" id="{280C0A06-5FCA-4559-87BC-3573097647DF}"/>
              </a:ext>
            </a:extLst>
          </p:cNvPr>
          <p:cNvSpPr>
            <a:spLocks noChangeAspect="1" noEditPoints="1"/>
          </p:cNvSpPr>
          <p:nvPr/>
        </p:nvSpPr>
        <p:spPr bwMode="auto">
          <a:xfrm rot="10800000" flipV="1">
            <a:off x="820745" y="4146699"/>
            <a:ext cx="572832" cy="328214"/>
          </a:xfrm>
          <a:custGeom>
            <a:avLst/>
            <a:gdLst>
              <a:gd name="T0" fmla="*/ 2147483647 w 6360"/>
              <a:gd name="T1" fmla="*/ 2147483647 h 4761"/>
              <a:gd name="T2" fmla="*/ 2147483647 w 6360"/>
              <a:gd name="T3" fmla="*/ 2147483647 h 4761"/>
              <a:gd name="T4" fmla="*/ 2147483647 w 6360"/>
              <a:gd name="T5" fmla="*/ 2147483647 h 4761"/>
              <a:gd name="T6" fmla="*/ 2147483647 w 6360"/>
              <a:gd name="T7" fmla="*/ 2147483647 h 4761"/>
              <a:gd name="T8" fmla="*/ 2147483647 w 6360"/>
              <a:gd name="T9" fmla="*/ 2147483647 h 4761"/>
              <a:gd name="T10" fmla="*/ 2147483647 w 6360"/>
              <a:gd name="T11" fmla="*/ 2147483647 h 4761"/>
              <a:gd name="T12" fmla="*/ 2147483647 w 6360"/>
              <a:gd name="T13" fmla="*/ 2147483647 h 4761"/>
              <a:gd name="T14" fmla="*/ 2147483647 w 6360"/>
              <a:gd name="T15" fmla="*/ 2147483647 h 4761"/>
              <a:gd name="T16" fmla="*/ 2147483647 w 6360"/>
              <a:gd name="T17" fmla="*/ 2147483647 h 4761"/>
              <a:gd name="T18" fmla="*/ 2147483647 w 6360"/>
              <a:gd name="T19" fmla="*/ 2147483647 h 4761"/>
              <a:gd name="T20" fmla="*/ 2147483647 w 6360"/>
              <a:gd name="T21" fmla="*/ 2147483647 h 4761"/>
              <a:gd name="T22" fmla="*/ 2147483647 w 6360"/>
              <a:gd name="T23" fmla="*/ 2147483647 h 4761"/>
              <a:gd name="T24" fmla="*/ 2147483647 w 6360"/>
              <a:gd name="T25" fmla="*/ 2147483647 h 4761"/>
              <a:gd name="T26" fmla="*/ 2147483647 w 6360"/>
              <a:gd name="T27" fmla="*/ 2147483647 h 4761"/>
              <a:gd name="T28" fmla="*/ 2147483647 w 6360"/>
              <a:gd name="T29" fmla="*/ 2147483647 h 4761"/>
              <a:gd name="T30" fmla="*/ 2147483647 w 6360"/>
              <a:gd name="T31" fmla="*/ 2147483647 h 4761"/>
              <a:gd name="T32" fmla="*/ 2147483647 w 6360"/>
              <a:gd name="T33" fmla="*/ 2147483647 h 4761"/>
              <a:gd name="T34" fmla="*/ 2147483647 w 6360"/>
              <a:gd name="T35" fmla="*/ 2147483647 h 4761"/>
              <a:gd name="T36" fmla="*/ 2147483647 w 6360"/>
              <a:gd name="T37" fmla="*/ 2147483647 h 4761"/>
              <a:gd name="T38" fmla="*/ 2147483647 w 6360"/>
              <a:gd name="T39" fmla="*/ 2147483647 h 4761"/>
              <a:gd name="T40" fmla="*/ 2147483647 w 6360"/>
              <a:gd name="T41" fmla="*/ 2147483647 h 4761"/>
              <a:gd name="T42" fmla="*/ 2147483647 w 6360"/>
              <a:gd name="T43" fmla="*/ 2147483647 h 4761"/>
              <a:gd name="T44" fmla="*/ 2147483647 w 6360"/>
              <a:gd name="T45" fmla="*/ 2147483647 h 4761"/>
              <a:gd name="T46" fmla="*/ 2147483647 w 6360"/>
              <a:gd name="T47" fmla="*/ 2147483647 h 4761"/>
              <a:gd name="T48" fmla="*/ 2147483647 w 6360"/>
              <a:gd name="T49" fmla="*/ 2147483647 h 4761"/>
              <a:gd name="T50" fmla="*/ 2147483647 w 6360"/>
              <a:gd name="T51" fmla="*/ 2147483647 h 4761"/>
              <a:gd name="T52" fmla="*/ 2147483647 w 6360"/>
              <a:gd name="T53" fmla="*/ 2147483647 h 4761"/>
              <a:gd name="T54" fmla="*/ 2147483647 w 6360"/>
              <a:gd name="T55" fmla="*/ 2147483647 h 4761"/>
              <a:gd name="T56" fmla="*/ 2147483647 w 6360"/>
              <a:gd name="T57" fmla="*/ 2147483647 h 4761"/>
              <a:gd name="T58" fmla="*/ 2147483647 w 6360"/>
              <a:gd name="T59" fmla="*/ 2147483647 h 4761"/>
              <a:gd name="T60" fmla="*/ 2147483647 w 6360"/>
              <a:gd name="T61" fmla="*/ 2147483647 h 4761"/>
              <a:gd name="T62" fmla="*/ 2147483647 w 6360"/>
              <a:gd name="T63" fmla="*/ 2147483647 h 4761"/>
              <a:gd name="T64" fmla="*/ 2147483647 w 6360"/>
              <a:gd name="T65" fmla="*/ 2147483647 h 4761"/>
              <a:gd name="T66" fmla="*/ 2147483647 w 6360"/>
              <a:gd name="T67" fmla="*/ 2147483647 h 4761"/>
              <a:gd name="T68" fmla="*/ 2147483647 w 6360"/>
              <a:gd name="T69" fmla="*/ 2147483647 h 4761"/>
              <a:gd name="T70" fmla="*/ 2147483647 w 6360"/>
              <a:gd name="T71" fmla="*/ 2147483647 h 4761"/>
              <a:gd name="T72" fmla="*/ 2147483647 w 6360"/>
              <a:gd name="T73" fmla="*/ 2147483647 h 4761"/>
              <a:gd name="T74" fmla="*/ 2147483647 w 6360"/>
              <a:gd name="T75" fmla="*/ 2147483647 h 4761"/>
              <a:gd name="T76" fmla="*/ 2147483647 w 6360"/>
              <a:gd name="T77" fmla="*/ 2147483647 h 4761"/>
              <a:gd name="T78" fmla="*/ 2147483647 w 6360"/>
              <a:gd name="T79" fmla="*/ 2147483647 h 4761"/>
              <a:gd name="T80" fmla="*/ 2147483647 w 6360"/>
              <a:gd name="T81" fmla="*/ 2147483647 h 4761"/>
              <a:gd name="T82" fmla="*/ 2147483647 w 6360"/>
              <a:gd name="T83" fmla="*/ 2147483647 h 4761"/>
              <a:gd name="T84" fmla="*/ 2147483647 w 6360"/>
              <a:gd name="T85" fmla="*/ 2147483647 h 4761"/>
              <a:gd name="T86" fmla="*/ 2147483647 w 6360"/>
              <a:gd name="T87" fmla="*/ 2147483647 h 4761"/>
              <a:gd name="T88" fmla="*/ 2147483647 w 6360"/>
              <a:gd name="T89" fmla="*/ 2147483647 h 4761"/>
              <a:gd name="T90" fmla="*/ 2147483647 w 6360"/>
              <a:gd name="T91" fmla="*/ 2147483647 h 4761"/>
              <a:gd name="T92" fmla="*/ 2147483647 w 6360"/>
              <a:gd name="T93" fmla="*/ 2147483647 h 4761"/>
              <a:gd name="T94" fmla="*/ 2147483647 w 6360"/>
              <a:gd name="T95" fmla="*/ 2147483647 h 4761"/>
              <a:gd name="T96" fmla="*/ 2147483647 w 6360"/>
              <a:gd name="T97" fmla="*/ 2147483647 h 4761"/>
              <a:gd name="T98" fmla="*/ 2147483647 w 6360"/>
              <a:gd name="T99" fmla="*/ 2147483647 h 4761"/>
              <a:gd name="T100" fmla="*/ 2147483647 w 6360"/>
              <a:gd name="T101" fmla="*/ 2147483647 h 4761"/>
              <a:gd name="T102" fmla="*/ 2147483647 w 6360"/>
              <a:gd name="T103" fmla="*/ 2147483647 h 4761"/>
              <a:gd name="T104" fmla="*/ 2147483647 w 6360"/>
              <a:gd name="T105" fmla="*/ 2147483647 h 4761"/>
              <a:gd name="T106" fmla="*/ 2147483647 w 6360"/>
              <a:gd name="T107" fmla="*/ 2147483647 h 4761"/>
              <a:gd name="T108" fmla="*/ 2147483647 w 6360"/>
              <a:gd name="T109" fmla="*/ 2147483647 h 4761"/>
              <a:gd name="T110" fmla="*/ 2147483647 w 6360"/>
              <a:gd name="T111" fmla="*/ 2147483647 h 4761"/>
              <a:gd name="T112" fmla="*/ 2147483647 w 6360"/>
              <a:gd name="T113" fmla="*/ 2147483647 h 4761"/>
              <a:gd name="T114" fmla="*/ 2147483647 w 6360"/>
              <a:gd name="T115" fmla="*/ 2147483647 h 4761"/>
              <a:gd name="T116" fmla="*/ 2147483647 w 6360"/>
              <a:gd name="T117" fmla="*/ 2147483647 h 4761"/>
              <a:gd name="T118" fmla="*/ 2147483647 w 6360"/>
              <a:gd name="T119" fmla="*/ 2147483647 h 4761"/>
              <a:gd name="T120" fmla="*/ 2147483647 w 6360"/>
              <a:gd name="T121" fmla="*/ 2147483647 h 476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0"/>
              <a:gd name="T184" fmla="*/ 0 h 4761"/>
              <a:gd name="T185" fmla="*/ 6360 w 6360"/>
              <a:gd name="T186" fmla="*/ 4761 h 476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0" h="4761">
                <a:moveTo>
                  <a:pt x="3538" y="2658"/>
                </a:moveTo>
                <a:lnTo>
                  <a:pt x="3538" y="3341"/>
                </a:lnTo>
                <a:lnTo>
                  <a:pt x="3639" y="3329"/>
                </a:lnTo>
                <a:lnTo>
                  <a:pt x="3741" y="3315"/>
                </a:lnTo>
                <a:lnTo>
                  <a:pt x="3841" y="3300"/>
                </a:lnTo>
                <a:lnTo>
                  <a:pt x="3940" y="3284"/>
                </a:lnTo>
                <a:lnTo>
                  <a:pt x="4037" y="3265"/>
                </a:lnTo>
                <a:lnTo>
                  <a:pt x="4130" y="3244"/>
                </a:lnTo>
                <a:lnTo>
                  <a:pt x="4221" y="3221"/>
                </a:lnTo>
                <a:lnTo>
                  <a:pt x="4308" y="3195"/>
                </a:lnTo>
                <a:lnTo>
                  <a:pt x="4308" y="2488"/>
                </a:lnTo>
                <a:lnTo>
                  <a:pt x="4222" y="2514"/>
                </a:lnTo>
                <a:lnTo>
                  <a:pt x="4132" y="2538"/>
                </a:lnTo>
                <a:lnTo>
                  <a:pt x="4040" y="2562"/>
                </a:lnTo>
                <a:lnTo>
                  <a:pt x="3945" y="2585"/>
                </a:lnTo>
                <a:lnTo>
                  <a:pt x="3846" y="2604"/>
                </a:lnTo>
                <a:lnTo>
                  <a:pt x="3746" y="2624"/>
                </a:lnTo>
                <a:lnTo>
                  <a:pt x="3643" y="2641"/>
                </a:lnTo>
                <a:lnTo>
                  <a:pt x="3538" y="2658"/>
                </a:lnTo>
                <a:close/>
                <a:moveTo>
                  <a:pt x="3408" y="3352"/>
                </a:moveTo>
                <a:lnTo>
                  <a:pt x="3408" y="2674"/>
                </a:lnTo>
                <a:lnTo>
                  <a:pt x="3315" y="2683"/>
                </a:lnTo>
                <a:lnTo>
                  <a:pt x="3221" y="2693"/>
                </a:lnTo>
                <a:lnTo>
                  <a:pt x="3128" y="2701"/>
                </a:lnTo>
                <a:lnTo>
                  <a:pt x="3031" y="2706"/>
                </a:lnTo>
                <a:lnTo>
                  <a:pt x="2934" y="2711"/>
                </a:lnTo>
                <a:lnTo>
                  <a:pt x="2835" y="2716"/>
                </a:lnTo>
                <a:lnTo>
                  <a:pt x="2737" y="2717"/>
                </a:lnTo>
                <a:lnTo>
                  <a:pt x="2637" y="2717"/>
                </a:lnTo>
                <a:lnTo>
                  <a:pt x="2637" y="3379"/>
                </a:lnTo>
                <a:lnTo>
                  <a:pt x="2824" y="3379"/>
                </a:lnTo>
                <a:lnTo>
                  <a:pt x="2921" y="3378"/>
                </a:lnTo>
                <a:lnTo>
                  <a:pt x="3016" y="3374"/>
                </a:lnTo>
                <a:lnTo>
                  <a:pt x="3115" y="3371"/>
                </a:lnTo>
                <a:lnTo>
                  <a:pt x="3211" y="3366"/>
                </a:lnTo>
                <a:lnTo>
                  <a:pt x="3310" y="3360"/>
                </a:lnTo>
                <a:lnTo>
                  <a:pt x="3408" y="3352"/>
                </a:lnTo>
                <a:close/>
                <a:moveTo>
                  <a:pt x="1736" y="2654"/>
                </a:moveTo>
                <a:lnTo>
                  <a:pt x="1736" y="3336"/>
                </a:lnTo>
                <a:lnTo>
                  <a:pt x="1891" y="3349"/>
                </a:lnTo>
                <a:lnTo>
                  <a:pt x="2075" y="3362"/>
                </a:lnTo>
                <a:lnTo>
                  <a:pt x="2175" y="3366"/>
                </a:lnTo>
                <a:lnTo>
                  <a:pt x="2281" y="3371"/>
                </a:lnTo>
                <a:lnTo>
                  <a:pt x="2393" y="3376"/>
                </a:lnTo>
                <a:lnTo>
                  <a:pt x="2508" y="3378"/>
                </a:lnTo>
                <a:lnTo>
                  <a:pt x="2508" y="2716"/>
                </a:lnTo>
                <a:lnTo>
                  <a:pt x="2412" y="2712"/>
                </a:lnTo>
                <a:lnTo>
                  <a:pt x="2317" y="2709"/>
                </a:lnTo>
                <a:lnTo>
                  <a:pt x="2222" y="2704"/>
                </a:lnTo>
                <a:lnTo>
                  <a:pt x="2125" y="2696"/>
                </a:lnTo>
                <a:lnTo>
                  <a:pt x="2028" y="2688"/>
                </a:lnTo>
                <a:lnTo>
                  <a:pt x="1931" y="2679"/>
                </a:lnTo>
                <a:lnTo>
                  <a:pt x="1834" y="2667"/>
                </a:lnTo>
                <a:lnTo>
                  <a:pt x="1736" y="2654"/>
                </a:lnTo>
                <a:close/>
                <a:moveTo>
                  <a:pt x="1607" y="3320"/>
                </a:moveTo>
                <a:lnTo>
                  <a:pt x="1607" y="2635"/>
                </a:lnTo>
                <a:lnTo>
                  <a:pt x="1505" y="2617"/>
                </a:lnTo>
                <a:lnTo>
                  <a:pt x="1410" y="2599"/>
                </a:lnTo>
                <a:lnTo>
                  <a:pt x="1316" y="2580"/>
                </a:lnTo>
                <a:lnTo>
                  <a:pt x="1227" y="2561"/>
                </a:lnTo>
                <a:lnTo>
                  <a:pt x="1142" y="2541"/>
                </a:lnTo>
                <a:lnTo>
                  <a:pt x="1059" y="2522"/>
                </a:lnTo>
                <a:lnTo>
                  <a:pt x="982" y="2501"/>
                </a:lnTo>
                <a:lnTo>
                  <a:pt x="907" y="2480"/>
                </a:lnTo>
                <a:lnTo>
                  <a:pt x="836" y="2457"/>
                </a:lnTo>
                <a:lnTo>
                  <a:pt x="836" y="3132"/>
                </a:lnTo>
                <a:lnTo>
                  <a:pt x="907" y="3156"/>
                </a:lnTo>
                <a:lnTo>
                  <a:pt x="983" y="3181"/>
                </a:lnTo>
                <a:lnTo>
                  <a:pt x="1064" y="3203"/>
                </a:lnTo>
                <a:lnTo>
                  <a:pt x="1150" y="3226"/>
                </a:lnTo>
                <a:lnTo>
                  <a:pt x="1240" y="3249"/>
                </a:lnTo>
                <a:lnTo>
                  <a:pt x="1335" y="3270"/>
                </a:lnTo>
                <a:lnTo>
                  <a:pt x="1434" y="3291"/>
                </a:lnTo>
                <a:lnTo>
                  <a:pt x="1539" y="3310"/>
                </a:lnTo>
                <a:lnTo>
                  <a:pt x="1607" y="3320"/>
                </a:lnTo>
                <a:close/>
                <a:moveTo>
                  <a:pt x="4437" y="2443"/>
                </a:moveTo>
                <a:lnTo>
                  <a:pt x="4437" y="3152"/>
                </a:lnTo>
                <a:lnTo>
                  <a:pt x="4484" y="3134"/>
                </a:lnTo>
                <a:lnTo>
                  <a:pt x="4527" y="3115"/>
                </a:lnTo>
                <a:lnTo>
                  <a:pt x="4571" y="3095"/>
                </a:lnTo>
                <a:lnTo>
                  <a:pt x="4613" y="3076"/>
                </a:lnTo>
                <a:lnTo>
                  <a:pt x="4653" y="3053"/>
                </a:lnTo>
                <a:lnTo>
                  <a:pt x="4690" y="3032"/>
                </a:lnTo>
                <a:lnTo>
                  <a:pt x="4728" y="3008"/>
                </a:lnTo>
                <a:lnTo>
                  <a:pt x="4763" y="2985"/>
                </a:lnTo>
                <a:lnTo>
                  <a:pt x="4795" y="2960"/>
                </a:lnTo>
                <a:lnTo>
                  <a:pt x="4828" y="2934"/>
                </a:lnTo>
                <a:lnTo>
                  <a:pt x="4857" y="2906"/>
                </a:lnTo>
                <a:lnTo>
                  <a:pt x="4884" y="2879"/>
                </a:lnTo>
                <a:lnTo>
                  <a:pt x="4908" y="2850"/>
                </a:lnTo>
                <a:lnTo>
                  <a:pt x="4933" y="2821"/>
                </a:lnTo>
                <a:lnTo>
                  <a:pt x="4954" y="2790"/>
                </a:lnTo>
                <a:lnTo>
                  <a:pt x="4971" y="2758"/>
                </a:lnTo>
                <a:lnTo>
                  <a:pt x="4988" y="2149"/>
                </a:lnTo>
                <a:lnTo>
                  <a:pt x="4962" y="2170"/>
                </a:lnTo>
                <a:lnTo>
                  <a:pt x="4936" y="2189"/>
                </a:lnTo>
                <a:lnTo>
                  <a:pt x="4908" y="2210"/>
                </a:lnTo>
                <a:lnTo>
                  <a:pt x="4879" y="2230"/>
                </a:lnTo>
                <a:lnTo>
                  <a:pt x="4818" y="2268"/>
                </a:lnTo>
                <a:lnTo>
                  <a:pt x="4752" y="2306"/>
                </a:lnTo>
                <a:lnTo>
                  <a:pt x="4679" y="2343"/>
                </a:lnTo>
                <a:lnTo>
                  <a:pt x="4603" y="2377"/>
                </a:lnTo>
                <a:lnTo>
                  <a:pt x="4523" y="2411"/>
                </a:lnTo>
                <a:lnTo>
                  <a:pt x="4437" y="2443"/>
                </a:lnTo>
                <a:close/>
                <a:moveTo>
                  <a:pt x="707" y="3084"/>
                </a:moveTo>
                <a:lnTo>
                  <a:pt x="707" y="2414"/>
                </a:lnTo>
                <a:lnTo>
                  <a:pt x="635" y="2386"/>
                </a:lnTo>
                <a:lnTo>
                  <a:pt x="568" y="2359"/>
                </a:lnTo>
                <a:lnTo>
                  <a:pt x="505" y="2330"/>
                </a:lnTo>
                <a:lnTo>
                  <a:pt x="447" y="2301"/>
                </a:lnTo>
                <a:lnTo>
                  <a:pt x="394" y="2272"/>
                </a:lnTo>
                <a:lnTo>
                  <a:pt x="344" y="2241"/>
                </a:lnTo>
                <a:lnTo>
                  <a:pt x="299" y="2212"/>
                </a:lnTo>
                <a:lnTo>
                  <a:pt x="258" y="2181"/>
                </a:lnTo>
                <a:lnTo>
                  <a:pt x="258" y="2763"/>
                </a:lnTo>
                <a:lnTo>
                  <a:pt x="268" y="2780"/>
                </a:lnTo>
                <a:lnTo>
                  <a:pt x="281" y="2800"/>
                </a:lnTo>
                <a:lnTo>
                  <a:pt x="295" y="2819"/>
                </a:lnTo>
                <a:lnTo>
                  <a:pt x="312" y="2838"/>
                </a:lnTo>
                <a:lnTo>
                  <a:pt x="331" y="2859"/>
                </a:lnTo>
                <a:lnTo>
                  <a:pt x="352" y="2879"/>
                </a:lnTo>
                <a:lnTo>
                  <a:pt x="376" y="2898"/>
                </a:lnTo>
                <a:lnTo>
                  <a:pt x="402" y="2919"/>
                </a:lnTo>
                <a:lnTo>
                  <a:pt x="431" y="2940"/>
                </a:lnTo>
                <a:lnTo>
                  <a:pt x="463" y="2960"/>
                </a:lnTo>
                <a:lnTo>
                  <a:pt x="497" y="2981"/>
                </a:lnTo>
                <a:lnTo>
                  <a:pt x="533" y="3001"/>
                </a:lnTo>
                <a:lnTo>
                  <a:pt x="573" y="3022"/>
                </a:lnTo>
                <a:lnTo>
                  <a:pt x="615" y="3042"/>
                </a:lnTo>
                <a:lnTo>
                  <a:pt x="659" y="3063"/>
                </a:lnTo>
                <a:lnTo>
                  <a:pt x="707" y="3084"/>
                </a:lnTo>
                <a:close/>
                <a:moveTo>
                  <a:pt x="1485" y="1079"/>
                </a:moveTo>
                <a:lnTo>
                  <a:pt x="1485" y="1079"/>
                </a:lnTo>
                <a:lnTo>
                  <a:pt x="1368" y="1104"/>
                </a:lnTo>
                <a:lnTo>
                  <a:pt x="1251" y="1132"/>
                </a:lnTo>
                <a:lnTo>
                  <a:pt x="1140" y="1162"/>
                </a:lnTo>
                <a:lnTo>
                  <a:pt x="1030" y="1196"/>
                </a:lnTo>
                <a:lnTo>
                  <a:pt x="927" y="1232"/>
                </a:lnTo>
                <a:lnTo>
                  <a:pt x="827" y="1269"/>
                </a:lnTo>
                <a:lnTo>
                  <a:pt x="780" y="1288"/>
                </a:lnTo>
                <a:lnTo>
                  <a:pt x="733" y="1309"/>
                </a:lnTo>
                <a:lnTo>
                  <a:pt x="688" y="1329"/>
                </a:lnTo>
                <a:lnTo>
                  <a:pt x="644" y="1351"/>
                </a:lnTo>
                <a:lnTo>
                  <a:pt x="604" y="1372"/>
                </a:lnTo>
                <a:lnTo>
                  <a:pt x="564" y="1393"/>
                </a:lnTo>
                <a:lnTo>
                  <a:pt x="525" y="1416"/>
                </a:lnTo>
                <a:lnTo>
                  <a:pt x="488" y="1439"/>
                </a:lnTo>
                <a:lnTo>
                  <a:pt x="452" y="1461"/>
                </a:lnTo>
                <a:lnTo>
                  <a:pt x="420" y="1485"/>
                </a:lnTo>
                <a:lnTo>
                  <a:pt x="389" y="1508"/>
                </a:lnTo>
                <a:lnTo>
                  <a:pt x="360" y="1532"/>
                </a:lnTo>
                <a:lnTo>
                  <a:pt x="333" y="1556"/>
                </a:lnTo>
                <a:lnTo>
                  <a:pt x="307" y="1581"/>
                </a:lnTo>
                <a:lnTo>
                  <a:pt x="284" y="1605"/>
                </a:lnTo>
                <a:lnTo>
                  <a:pt x="263" y="1631"/>
                </a:lnTo>
                <a:lnTo>
                  <a:pt x="245" y="1655"/>
                </a:lnTo>
                <a:lnTo>
                  <a:pt x="229" y="1681"/>
                </a:lnTo>
                <a:lnTo>
                  <a:pt x="216" y="1707"/>
                </a:lnTo>
                <a:lnTo>
                  <a:pt x="205" y="1731"/>
                </a:lnTo>
                <a:lnTo>
                  <a:pt x="197" y="1757"/>
                </a:lnTo>
                <a:lnTo>
                  <a:pt x="191" y="1782"/>
                </a:lnTo>
                <a:lnTo>
                  <a:pt x="187" y="1808"/>
                </a:lnTo>
                <a:lnTo>
                  <a:pt x="187" y="1834"/>
                </a:lnTo>
                <a:lnTo>
                  <a:pt x="189" y="1860"/>
                </a:lnTo>
                <a:lnTo>
                  <a:pt x="194" y="1886"/>
                </a:lnTo>
                <a:lnTo>
                  <a:pt x="202" y="1912"/>
                </a:lnTo>
                <a:lnTo>
                  <a:pt x="213" y="1937"/>
                </a:lnTo>
                <a:lnTo>
                  <a:pt x="228" y="1963"/>
                </a:lnTo>
                <a:lnTo>
                  <a:pt x="245" y="1988"/>
                </a:lnTo>
                <a:lnTo>
                  <a:pt x="265" y="2013"/>
                </a:lnTo>
                <a:lnTo>
                  <a:pt x="289" y="2039"/>
                </a:lnTo>
                <a:lnTo>
                  <a:pt x="315" y="2065"/>
                </a:lnTo>
                <a:lnTo>
                  <a:pt x="346" y="2089"/>
                </a:lnTo>
                <a:lnTo>
                  <a:pt x="379" y="2113"/>
                </a:lnTo>
                <a:lnTo>
                  <a:pt x="417" y="2139"/>
                </a:lnTo>
                <a:lnTo>
                  <a:pt x="457" y="2164"/>
                </a:lnTo>
                <a:lnTo>
                  <a:pt x="501" y="2188"/>
                </a:lnTo>
                <a:lnTo>
                  <a:pt x="549" y="2212"/>
                </a:lnTo>
                <a:lnTo>
                  <a:pt x="601" y="2235"/>
                </a:lnTo>
                <a:lnTo>
                  <a:pt x="656" y="2259"/>
                </a:lnTo>
                <a:lnTo>
                  <a:pt x="714" y="2281"/>
                </a:lnTo>
                <a:lnTo>
                  <a:pt x="777" y="2304"/>
                </a:lnTo>
                <a:lnTo>
                  <a:pt x="844" y="2327"/>
                </a:lnTo>
                <a:lnTo>
                  <a:pt x="915" y="2349"/>
                </a:lnTo>
                <a:lnTo>
                  <a:pt x="990" y="2370"/>
                </a:lnTo>
                <a:lnTo>
                  <a:pt x="1069" y="2391"/>
                </a:lnTo>
                <a:lnTo>
                  <a:pt x="1151" y="2412"/>
                </a:lnTo>
                <a:lnTo>
                  <a:pt x="1240" y="2432"/>
                </a:lnTo>
                <a:lnTo>
                  <a:pt x="1330" y="2453"/>
                </a:lnTo>
                <a:lnTo>
                  <a:pt x="1427" y="2472"/>
                </a:lnTo>
                <a:lnTo>
                  <a:pt x="1527" y="2490"/>
                </a:lnTo>
                <a:lnTo>
                  <a:pt x="1660" y="2512"/>
                </a:lnTo>
                <a:lnTo>
                  <a:pt x="1791" y="2532"/>
                </a:lnTo>
                <a:lnTo>
                  <a:pt x="1921" y="2548"/>
                </a:lnTo>
                <a:lnTo>
                  <a:pt x="2051" y="2561"/>
                </a:lnTo>
                <a:lnTo>
                  <a:pt x="2180" y="2572"/>
                </a:lnTo>
                <a:lnTo>
                  <a:pt x="2309" y="2580"/>
                </a:lnTo>
                <a:lnTo>
                  <a:pt x="2436" y="2585"/>
                </a:lnTo>
                <a:lnTo>
                  <a:pt x="2562" y="2588"/>
                </a:lnTo>
                <a:lnTo>
                  <a:pt x="2687" y="2588"/>
                </a:lnTo>
                <a:lnTo>
                  <a:pt x="2811" y="2587"/>
                </a:lnTo>
                <a:lnTo>
                  <a:pt x="2934" y="2582"/>
                </a:lnTo>
                <a:lnTo>
                  <a:pt x="3053" y="2577"/>
                </a:lnTo>
                <a:lnTo>
                  <a:pt x="3171" y="2567"/>
                </a:lnTo>
                <a:lnTo>
                  <a:pt x="3287" y="2557"/>
                </a:lnTo>
                <a:lnTo>
                  <a:pt x="3402" y="2545"/>
                </a:lnTo>
                <a:lnTo>
                  <a:pt x="3513" y="2530"/>
                </a:lnTo>
                <a:lnTo>
                  <a:pt x="3622" y="2514"/>
                </a:lnTo>
                <a:lnTo>
                  <a:pt x="3728" y="2496"/>
                </a:lnTo>
                <a:lnTo>
                  <a:pt x="3832" y="2477"/>
                </a:lnTo>
                <a:lnTo>
                  <a:pt x="3932" y="2454"/>
                </a:lnTo>
                <a:lnTo>
                  <a:pt x="4028" y="2432"/>
                </a:lnTo>
                <a:lnTo>
                  <a:pt x="4122" y="2407"/>
                </a:lnTo>
                <a:lnTo>
                  <a:pt x="4213" y="2382"/>
                </a:lnTo>
                <a:lnTo>
                  <a:pt x="4300" y="2354"/>
                </a:lnTo>
                <a:lnTo>
                  <a:pt x="4382" y="2327"/>
                </a:lnTo>
                <a:lnTo>
                  <a:pt x="4461" y="2296"/>
                </a:lnTo>
                <a:lnTo>
                  <a:pt x="4535" y="2265"/>
                </a:lnTo>
                <a:lnTo>
                  <a:pt x="4607" y="2235"/>
                </a:lnTo>
                <a:lnTo>
                  <a:pt x="4673" y="2202"/>
                </a:lnTo>
                <a:lnTo>
                  <a:pt x="4734" y="2168"/>
                </a:lnTo>
                <a:lnTo>
                  <a:pt x="4791" y="2134"/>
                </a:lnTo>
                <a:lnTo>
                  <a:pt x="4842" y="2099"/>
                </a:lnTo>
                <a:lnTo>
                  <a:pt x="4752" y="2125"/>
                </a:lnTo>
                <a:lnTo>
                  <a:pt x="4658" y="2147"/>
                </a:lnTo>
                <a:lnTo>
                  <a:pt x="4563" y="2168"/>
                </a:lnTo>
                <a:lnTo>
                  <a:pt x="4463" y="2188"/>
                </a:lnTo>
                <a:lnTo>
                  <a:pt x="4361" y="2206"/>
                </a:lnTo>
                <a:lnTo>
                  <a:pt x="4256" y="2222"/>
                </a:lnTo>
                <a:lnTo>
                  <a:pt x="4151" y="2235"/>
                </a:lnTo>
                <a:lnTo>
                  <a:pt x="4043" y="2246"/>
                </a:lnTo>
                <a:lnTo>
                  <a:pt x="3933" y="2256"/>
                </a:lnTo>
                <a:lnTo>
                  <a:pt x="3823" y="2262"/>
                </a:lnTo>
                <a:lnTo>
                  <a:pt x="3712" y="2267"/>
                </a:lnTo>
                <a:lnTo>
                  <a:pt x="3601" y="2270"/>
                </a:lnTo>
                <a:lnTo>
                  <a:pt x="3489" y="2272"/>
                </a:lnTo>
                <a:lnTo>
                  <a:pt x="3378" y="2270"/>
                </a:lnTo>
                <a:lnTo>
                  <a:pt x="3266" y="2267"/>
                </a:lnTo>
                <a:lnTo>
                  <a:pt x="3155" y="2262"/>
                </a:lnTo>
                <a:lnTo>
                  <a:pt x="3045" y="2254"/>
                </a:lnTo>
                <a:lnTo>
                  <a:pt x="2937" y="2244"/>
                </a:lnTo>
                <a:lnTo>
                  <a:pt x="2830" y="2233"/>
                </a:lnTo>
                <a:lnTo>
                  <a:pt x="2725" y="2220"/>
                </a:lnTo>
                <a:lnTo>
                  <a:pt x="2622" y="2204"/>
                </a:lnTo>
                <a:lnTo>
                  <a:pt x="2522" y="2185"/>
                </a:lnTo>
                <a:lnTo>
                  <a:pt x="2424" y="2165"/>
                </a:lnTo>
                <a:lnTo>
                  <a:pt x="2330" y="2143"/>
                </a:lnTo>
                <a:lnTo>
                  <a:pt x="2238" y="2117"/>
                </a:lnTo>
                <a:lnTo>
                  <a:pt x="2151" y="2089"/>
                </a:lnTo>
                <a:lnTo>
                  <a:pt x="2067" y="2060"/>
                </a:lnTo>
                <a:lnTo>
                  <a:pt x="1986" y="2030"/>
                </a:lnTo>
                <a:lnTo>
                  <a:pt x="1947" y="2012"/>
                </a:lnTo>
                <a:lnTo>
                  <a:pt x="1910" y="1996"/>
                </a:lnTo>
                <a:lnTo>
                  <a:pt x="1875" y="1978"/>
                </a:lnTo>
                <a:lnTo>
                  <a:pt x="1841" y="1958"/>
                </a:lnTo>
                <a:lnTo>
                  <a:pt x="1807" y="1939"/>
                </a:lnTo>
                <a:lnTo>
                  <a:pt x="1774" y="1920"/>
                </a:lnTo>
                <a:lnTo>
                  <a:pt x="1744" y="1900"/>
                </a:lnTo>
                <a:lnTo>
                  <a:pt x="1715" y="1879"/>
                </a:lnTo>
                <a:lnTo>
                  <a:pt x="951" y="2218"/>
                </a:lnTo>
                <a:lnTo>
                  <a:pt x="854" y="2186"/>
                </a:lnTo>
                <a:lnTo>
                  <a:pt x="765" y="2152"/>
                </a:lnTo>
                <a:lnTo>
                  <a:pt x="685" y="2118"/>
                </a:lnTo>
                <a:lnTo>
                  <a:pt x="614" y="2084"/>
                </a:lnTo>
                <a:lnTo>
                  <a:pt x="551" y="2049"/>
                </a:lnTo>
                <a:lnTo>
                  <a:pt x="522" y="2033"/>
                </a:lnTo>
                <a:lnTo>
                  <a:pt x="496" y="2015"/>
                </a:lnTo>
                <a:lnTo>
                  <a:pt x="471" y="1999"/>
                </a:lnTo>
                <a:lnTo>
                  <a:pt x="447" y="1981"/>
                </a:lnTo>
                <a:lnTo>
                  <a:pt x="428" y="1965"/>
                </a:lnTo>
                <a:lnTo>
                  <a:pt x="408" y="1949"/>
                </a:lnTo>
                <a:lnTo>
                  <a:pt x="391" y="1933"/>
                </a:lnTo>
                <a:lnTo>
                  <a:pt x="376" y="1917"/>
                </a:lnTo>
                <a:lnTo>
                  <a:pt x="362" y="1902"/>
                </a:lnTo>
                <a:lnTo>
                  <a:pt x="352" y="1887"/>
                </a:lnTo>
                <a:lnTo>
                  <a:pt x="342" y="1875"/>
                </a:lnTo>
                <a:lnTo>
                  <a:pt x="334" y="1862"/>
                </a:lnTo>
                <a:lnTo>
                  <a:pt x="328" y="1849"/>
                </a:lnTo>
                <a:lnTo>
                  <a:pt x="325" y="1837"/>
                </a:lnTo>
                <a:lnTo>
                  <a:pt x="321" y="1826"/>
                </a:lnTo>
                <a:lnTo>
                  <a:pt x="318" y="1816"/>
                </a:lnTo>
                <a:lnTo>
                  <a:pt x="316" y="1797"/>
                </a:lnTo>
                <a:lnTo>
                  <a:pt x="318" y="1781"/>
                </a:lnTo>
                <a:lnTo>
                  <a:pt x="323" y="1766"/>
                </a:lnTo>
                <a:lnTo>
                  <a:pt x="326" y="1753"/>
                </a:lnTo>
                <a:lnTo>
                  <a:pt x="333" y="1741"/>
                </a:lnTo>
                <a:lnTo>
                  <a:pt x="341" y="1726"/>
                </a:lnTo>
                <a:lnTo>
                  <a:pt x="350" y="1711"/>
                </a:lnTo>
                <a:lnTo>
                  <a:pt x="362" y="1695"/>
                </a:lnTo>
                <a:lnTo>
                  <a:pt x="375" y="1681"/>
                </a:lnTo>
                <a:lnTo>
                  <a:pt x="389" y="1665"/>
                </a:lnTo>
                <a:lnTo>
                  <a:pt x="404" y="1648"/>
                </a:lnTo>
                <a:lnTo>
                  <a:pt x="423" y="1632"/>
                </a:lnTo>
                <a:lnTo>
                  <a:pt x="442" y="1615"/>
                </a:lnTo>
                <a:lnTo>
                  <a:pt x="486" y="1581"/>
                </a:lnTo>
                <a:lnTo>
                  <a:pt x="538" y="1545"/>
                </a:lnTo>
                <a:lnTo>
                  <a:pt x="597" y="1510"/>
                </a:lnTo>
                <a:lnTo>
                  <a:pt x="665" y="1472"/>
                </a:lnTo>
                <a:lnTo>
                  <a:pt x="741" y="1437"/>
                </a:lnTo>
                <a:lnTo>
                  <a:pt x="825" y="1401"/>
                </a:lnTo>
                <a:lnTo>
                  <a:pt x="917" y="1366"/>
                </a:lnTo>
                <a:lnTo>
                  <a:pt x="1019" y="1332"/>
                </a:lnTo>
                <a:lnTo>
                  <a:pt x="1130" y="1298"/>
                </a:lnTo>
                <a:lnTo>
                  <a:pt x="1250" y="1264"/>
                </a:lnTo>
                <a:lnTo>
                  <a:pt x="1379" y="1234"/>
                </a:lnTo>
                <a:lnTo>
                  <a:pt x="1485" y="1211"/>
                </a:lnTo>
                <a:lnTo>
                  <a:pt x="1485" y="1079"/>
                </a:lnTo>
                <a:close/>
                <a:moveTo>
                  <a:pt x="4870" y="373"/>
                </a:moveTo>
                <a:lnTo>
                  <a:pt x="4870" y="373"/>
                </a:lnTo>
                <a:lnTo>
                  <a:pt x="4816" y="355"/>
                </a:lnTo>
                <a:lnTo>
                  <a:pt x="4762" y="339"/>
                </a:lnTo>
                <a:lnTo>
                  <a:pt x="4703" y="325"/>
                </a:lnTo>
                <a:lnTo>
                  <a:pt x="4644" y="308"/>
                </a:lnTo>
                <a:lnTo>
                  <a:pt x="4582" y="295"/>
                </a:lnTo>
                <a:lnTo>
                  <a:pt x="4518" y="281"/>
                </a:lnTo>
                <a:lnTo>
                  <a:pt x="4453" y="270"/>
                </a:lnTo>
                <a:lnTo>
                  <a:pt x="4385" y="257"/>
                </a:lnTo>
                <a:lnTo>
                  <a:pt x="4318" y="247"/>
                </a:lnTo>
                <a:lnTo>
                  <a:pt x="4246" y="237"/>
                </a:lnTo>
                <a:lnTo>
                  <a:pt x="4175" y="228"/>
                </a:lnTo>
                <a:lnTo>
                  <a:pt x="4103" y="220"/>
                </a:lnTo>
                <a:lnTo>
                  <a:pt x="4028" y="213"/>
                </a:lnTo>
                <a:lnTo>
                  <a:pt x="3954" y="207"/>
                </a:lnTo>
                <a:lnTo>
                  <a:pt x="3878" y="202"/>
                </a:lnTo>
                <a:lnTo>
                  <a:pt x="3802" y="199"/>
                </a:lnTo>
                <a:lnTo>
                  <a:pt x="3725" y="195"/>
                </a:lnTo>
                <a:lnTo>
                  <a:pt x="3647" y="194"/>
                </a:lnTo>
                <a:lnTo>
                  <a:pt x="3568" y="194"/>
                </a:lnTo>
                <a:lnTo>
                  <a:pt x="3491" y="194"/>
                </a:lnTo>
                <a:lnTo>
                  <a:pt x="3412" y="195"/>
                </a:lnTo>
                <a:lnTo>
                  <a:pt x="3333" y="199"/>
                </a:lnTo>
                <a:lnTo>
                  <a:pt x="3253" y="203"/>
                </a:lnTo>
                <a:lnTo>
                  <a:pt x="3174" y="208"/>
                </a:lnTo>
                <a:lnTo>
                  <a:pt x="3095" y="215"/>
                </a:lnTo>
                <a:lnTo>
                  <a:pt x="3018" y="223"/>
                </a:lnTo>
                <a:lnTo>
                  <a:pt x="2940" y="231"/>
                </a:lnTo>
                <a:lnTo>
                  <a:pt x="2863" y="242"/>
                </a:lnTo>
                <a:lnTo>
                  <a:pt x="2785" y="253"/>
                </a:lnTo>
                <a:lnTo>
                  <a:pt x="2709" y="266"/>
                </a:lnTo>
                <a:lnTo>
                  <a:pt x="2633" y="281"/>
                </a:lnTo>
                <a:lnTo>
                  <a:pt x="2559" y="297"/>
                </a:lnTo>
                <a:lnTo>
                  <a:pt x="2454" y="323"/>
                </a:lnTo>
                <a:lnTo>
                  <a:pt x="2356" y="349"/>
                </a:lnTo>
                <a:lnTo>
                  <a:pt x="2264" y="378"/>
                </a:lnTo>
                <a:lnTo>
                  <a:pt x="2178" y="407"/>
                </a:lnTo>
                <a:lnTo>
                  <a:pt x="2099" y="438"/>
                </a:lnTo>
                <a:lnTo>
                  <a:pt x="2026" y="468"/>
                </a:lnTo>
                <a:lnTo>
                  <a:pt x="1960" y="501"/>
                </a:lnTo>
                <a:lnTo>
                  <a:pt x="1929" y="517"/>
                </a:lnTo>
                <a:lnTo>
                  <a:pt x="1900" y="534"/>
                </a:lnTo>
                <a:lnTo>
                  <a:pt x="1873" y="551"/>
                </a:lnTo>
                <a:lnTo>
                  <a:pt x="1847" y="568"/>
                </a:lnTo>
                <a:lnTo>
                  <a:pt x="1823" y="586"/>
                </a:lnTo>
                <a:lnTo>
                  <a:pt x="1802" y="602"/>
                </a:lnTo>
                <a:lnTo>
                  <a:pt x="1781" y="620"/>
                </a:lnTo>
                <a:lnTo>
                  <a:pt x="1763" y="638"/>
                </a:lnTo>
                <a:lnTo>
                  <a:pt x="1745" y="656"/>
                </a:lnTo>
                <a:lnTo>
                  <a:pt x="1731" y="673"/>
                </a:lnTo>
                <a:lnTo>
                  <a:pt x="1718" y="693"/>
                </a:lnTo>
                <a:lnTo>
                  <a:pt x="1705" y="710"/>
                </a:lnTo>
                <a:lnTo>
                  <a:pt x="1695" y="728"/>
                </a:lnTo>
                <a:lnTo>
                  <a:pt x="1689" y="746"/>
                </a:lnTo>
                <a:lnTo>
                  <a:pt x="1682" y="765"/>
                </a:lnTo>
                <a:lnTo>
                  <a:pt x="1678" y="783"/>
                </a:lnTo>
                <a:lnTo>
                  <a:pt x="1676" y="801"/>
                </a:lnTo>
                <a:lnTo>
                  <a:pt x="1674" y="820"/>
                </a:lnTo>
                <a:lnTo>
                  <a:pt x="1676" y="838"/>
                </a:lnTo>
                <a:lnTo>
                  <a:pt x="1679" y="856"/>
                </a:lnTo>
                <a:lnTo>
                  <a:pt x="1684" y="873"/>
                </a:lnTo>
                <a:lnTo>
                  <a:pt x="1692" y="893"/>
                </a:lnTo>
                <a:lnTo>
                  <a:pt x="1700" y="911"/>
                </a:lnTo>
                <a:lnTo>
                  <a:pt x="1712" y="928"/>
                </a:lnTo>
                <a:lnTo>
                  <a:pt x="1724" y="946"/>
                </a:lnTo>
                <a:lnTo>
                  <a:pt x="1739" y="964"/>
                </a:lnTo>
                <a:lnTo>
                  <a:pt x="1755" y="982"/>
                </a:lnTo>
                <a:lnTo>
                  <a:pt x="1773" y="999"/>
                </a:lnTo>
                <a:lnTo>
                  <a:pt x="1794" y="1017"/>
                </a:lnTo>
                <a:lnTo>
                  <a:pt x="1816" y="1035"/>
                </a:lnTo>
                <a:lnTo>
                  <a:pt x="1841" y="1053"/>
                </a:lnTo>
                <a:lnTo>
                  <a:pt x="1868" y="1069"/>
                </a:lnTo>
                <a:lnTo>
                  <a:pt x="1896" y="1087"/>
                </a:lnTo>
                <a:lnTo>
                  <a:pt x="1926" y="1103"/>
                </a:lnTo>
                <a:lnTo>
                  <a:pt x="1959" y="1119"/>
                </a:lnTo>
                <a:lnTo>
                  <a:pt x="1992" y="1135"/>
                </a:lnTo>
                <a:lnTo>
                  <a:pt x="2030" y="1151"/>
                </a:lnTo>
                <a:lnTo>
                  <a:pt x="2068" y="1167"/>
                </a:lnTo>
                <a:lnTo>
                  <a:pt x="2109" y="1183"/>
                </a:lnTo>
                <a:lnTo>
                  <a:pt x="2152" y="1198"/>
                </a:lnTo>
                <a:lnTo>
                  <a:pt x="2243" y="1227"/>
                </a:lnTo>
                <a:lnTo>
                  <a:pt x="2343" y="1256"/>
                </a:lnTo>
                <a:lnTo>
                  <a:pt x="2453" y="1284"/>
                </a:lnTo>
                <a:lnTo>
                  <a:pt x="2569" y="1309"/>
                </a:lnTo>
                <a:lnTo>
                  <a:pt x="2695" y="1334"/>
                </a:lnTo>
                <a:lnTo>
                  <a:pt x="2803" y="1351"/>
                </a:lnTo>
                <a:lnTo>
                  <a:pt x="2911" y="1366"/>
                </a:lnTo>
                <a:lnTo>
                  <a:pt x="3019" y="1379"/>
                </a:lnTo>
                <a:lnTo>
                  <a:pt x="3126" y="1390"/>
                </a:lnTo>
                <a:lnTo>
                  <a:pt x="3234" y="1398"/>
                </a:lnTo>
                <a:lnTo>
                  <a:pt x="3339" y="1403"/>
                </a:lnTo>
                <a:lnTo>
                  <a:pt x="3444" y="1408"/>
                </a:lnTo>
                <a:lnTo>
                  <a:pt x="3547" y="1408"/>
                </a:lnTo>
                <a:lnTo>
                  <a:pt x="3651" y="1408"/>
                </a:lnTo>
                <a:lnTo>
                  <a:pt x="3751" y="1405"/>
                </a:lnTo>
                <a:lnTo>
                  <a:pt x="3851" y="1400"/>
                </a:lnTo>
                <a:lnTo>
                  <a:pt x="3948" y="1393"/>
                </a:lnTo>
                <a:lnTo>
                  <a:pt x="4045" y="1384"/>
                </a:lnTo>
                <a:lnTo>
                  <a:pt x="4138" y="1374"/>
                </a:lnTo>
                <a:lnTo>
                  <a:pt x="4230" y="1363"/>
                </a:lnTo>
                <a:lnTo>
                  <a:pt x="4319" y="1348"/>
                </a:lnTo>
                <a:lnTo>
                  <a:pt x="4406" y="1334"/>
                </a:lnTo>
                <a:lnTo>
                  <a:pt x="4490" y="1316"/>
                </a:lnTo>
                <a:lnTo>
                  <a:pt x="4573" y="1298"/>
                </a:lnTo>
                <a:lnTo>
                  <a:pt x="4650" y="1279"/>
                </a:lnTo>
                <a:lnTo>
                  <a:pt x="4726" y="1258"/>
                </a:lnTo>
                <a:lnTo>
                  <a:pt x="4799" y="1237"/>
                </a:lnTo>
                <a:lnTo>
                  <a:pt x="4868" y="1214"/>
                </a:lnTo>
                <a:lnTo>
                  <a:pt x="4933" y="1190"/>
                </a:lnTo>
                <a:lnTo>
                  <a:pt x="4996" y="1164"/>
                </a:lnTo>
                <a:lnTo>
                  <a:pt x="5054" y="1138"/>
                </a:lnTo>
                <a:lnTo>
                  <a:pt x="5107" y="1112"/>
                </a:lnTo>
                <a:lnTo>
                  <a:pt x="5157" y="1085"/>
                </a:lnTo>
                <a:lnTo>
                  <a:pt x="5204" y="1056"/>
                </a:lnTo>
                <a:lnTo>
                  <a:pt x="5244" y="1027"/>
                </a:lnTo>
                <a:lnTo>
                  <a:pt x="5281" y="998"/>
                </a:lnTo>
                <a:lnTo>
                  <a:pt x="5314" y="969"/>
                </a:lnTo>
                <a:lnTo>
                  <a:pt x="5330" y="951"/>
                </a:lnTo>
                <a:lnTo>
                  <a:pt x="5344" y="935"/>
                </a:lnTo>
                <a:lnTo>
                  <a:pt x="5356" y="917"/>
                </a:lnTo>
                <a:lnTo>
                  <a:pt x="5367" y="899"/>
                </a:lnTo>
                <a:lnTo>
                  <a:pt x="5377" y="882"/>
                </a:lnTo>
                <a:lnTo>
                  <a:pt x="5383" y="862"/>
                </a:lnTo>
                <a:lnTo>
                  <a:pt x="5388" y="844"/>
                </a:lnTo>
                <a:lnTo>
                  <a:pt x="5393" y="825"/>
                </a:lnTo>
                <a:lnTo>
                  <a:pt x="5394" y="806"/>
                </a:lnTo>
                <a:lnTo>
                  <a:pt x="5394" y="788"/>
                </a:lnTo>
                <a:lnTo>
                  <a:pt x="5393" y="769"/>
                </a:lnTo>
                <a:lnTo>
                  <a:pt x="5388" y="749"/>
                </a:lnTo>
                <a:lnTo>
                  <a:pt x="5383" y="730"/>
                </a:lnTo>
                <a:lnTo>
                  <a:pt x="5375" y="709"/>
                </a:lnTo>
                <a:lnTo>
                  <a:pt x="5365" y="689"/>
                </a:lnTo>
                <a:lnTo>
                  <a:pt x="5354" y="670"/>
                </a:lnTo>
                <a:lnTo>
                  <a:pt x="5340" y="651"/>
                </a:lnTo>
                <a:lnTo>
                  <a:pt x="5323" y="631"/>
                </a:lnTo>
                <a:lnTo>
                  <a:pt x="5306" y="612"/>
                </a:lnTo>
                <a:lnTo>
                  <a:pt x="5286" y="593"/>
                </a:lnTo>
                <a:lnTo>
                  <a:pt x="5264" y="573"/>
                </a:lnTo>
                <a:lnTo>
                  <a:pt x="5239" y="554"/>
                </a:lnTo>
                <a:lnTo>
                  <a:pt x="5212" y="534"/>
                </a:lnTo>
                <a:lnTo>
                  <a:pt x="5185" y="515"/>
                </a:lnTo>
                <a:lnTo>
                  <a:pt x="5152" y="497"/>
                </a:lnTo>
                <a:lnTo>
                  <a:pt x="5120" y="478"/>
                </a:lnTo>
                <a:lnTo>
                  <a:pt x="5083" y="460"/>
                </a:lnTo>
                <a:lnTo>
                  <a:pt x="5046" y="442"/>
                </a:lnTo>
                <a:lnTo>
                  <a:pt x="5005" y="425"/>
                </a:lnTo>
                <a:lnTo>
                  <a:pt x="4962" y="407"/>
                </a:lnTo>
                <a:lnTo>
                  <a:pt x="4917" y="391"/>
                </a:lnTo>
                <a:lnTo>
                  <a:pt x="4870" y="373"/>
                </a:lnTo>
                <a:close/>
                <a:moveTo>
                  <a:pt x="2052" y="1293"/>
                </a:moveTo>
                <a:lnTo>
                  <a:pt x="2052" y="1293"/>
                </a:lnTo>
                <a:lnTo>
                  <a:pt x="2007" y="1276"/>
                </a:lnTo>
                <a:lnTo>
                  <a:pt x="1962" y="1256"/>
                </a:lnTo>
                <a:lnTo>
                  <a:pt x="1920" y="1235"/>
                </a:lnTo>
                <a:lnTo>
                  <a:pt x="1879" y="1216"/>
                </a:lnTo>
                <a:lnTo>
                  <a:pt x="1842" y="1195"/>
                </a:lnTo>
                <a:lnTo>
                  <a:pt x="1808" y="1174"/>
                </a:lnTo>
                <a:lnTo>
                  <a:pt x="1774" y="1153"/>
                </a:lnTo>
                <a:lnTo>
                  <a:pt x="1744" y="1130"/>
                </a:lnTo>
                <a:lnTo>
                  <a:pt x="1744" y="1550"/>
                </a:lnTo>
                <a:lnTo>
                  <a:pt x="1753" y="1566"/>
                </a:lnTo>
                <a:lnTo>
                  <a:pt x="1765" y="1584"/>
                </a:lnTo>
                <a:lnTo>
                  <a:pt x="1778" y="1600"/>
                </a:lnTo>
                <a:lnTo>
                  <a:pt x="1791" y="1616"/>
                </a:lnTo>
                <a:lnTo>
                  <a:pt x="1807" y="1631"/>
                </a:lnTo>
                <a:lnTo>
                  <a:pt x="1823" y="1647"/>
                </a:lnTo>
                <a:lnTo>
                  <a:pt x="1841" y="1661"/>
                </a:lnTo>
                <a:lnTo>
                  <a:pt x="1860" y="1676"/>
                </a:lnTo>
                <a:lnTo>
                  <a:pt x="1900" y="1705"/>
                </a:lnTo>
                <a:lnTo>
                  <a:pt x="1947" y="1732"/>
                </a:lnTo>
                <a:lnTo>
                  <a:pt x="1997" y="1758"/>
                </a:lnTo>
                <a:lnTo>
                  <a:pt x="2052" y="1782"/>
                </a:lnTo>
                <a:lnTo>
                  <a:pt x="2052" y="1293"/>
                </a:lnTo>
                <a:close/>
                <a:moveTo>
                  <a:pt x="2746" y="1472"/>
                </a:moveTo>
                <a:lnTo>
                  <a:pt x="2746" y="1472"/>
                </a:lnTo>
                <a:lnTo>
                  <a:pt x="2672" y="1460"/>
                </a:lnTo>
                <a:lnTo>
                  <a:pt x="2603" y="1447"/>
                </a:lnTo>
                <a:lnTo>
                  <a:pt x="2537" y="1434"/>
                </a:lnTo>
                <a:lnTo>
                  <a:pt x="2472" y="1419"/>
                </a:lnTo>
                <a:lnTo>
                  <a:pt x="2409" y="1405"/>
                </a:lnTo>
                <a:lnTo>
                  <a:pt x="2349" y="1390"/>
                </a:lnTo>
                <a:lnTo>
                  <a:pt x="2291" y="1374"/>
                </a:lnTo>
                <a:lnTo>
                  <a:pt x="2235" y="1358"/>
                </a:lnTo>
                <a:lnTo>
                  <a:pt x="2181" y="1340"/>
                </a:lnTo>
                <a:lnTo>
                  <a:pt x="2181" y="1831"/>
                </a:lnTo>
                <a:lnTo>
                  <a:pt x="2244" y="1850"/>
                </a:lnTo>
                <a:lnTo>
                  <a:pt x="2309" y="1870"/>
                </a:lnTo>
                <a:lnTo>
                  <a:pt x="2375" y="1886"/>
                </a:lnTo>
                <a:lnTo>
                  <a:pt x="2445" y="1902"/>
                </a:lnTo>
                <a:lnTo>
                  <a:pt x="2517" y="1918"/>
                </a:lnTo>
                <a:lnTo>
                  <a:pt x="2591" y="1931"/>
                </a:lnTo>
                <a:lnTo>
                  <a:pt x="2667" y="1944"/>
                </a:lnTo>
                <a:lnTo>
                  <a:pt x="2746" y="1957"/>
                </a:lnTo>
                <a:lnTo>
                  <a:pt x="2746" y="1472"/>
                </a:lnTo>
                <a:close/>
                <a:moveTo>
                  <a:pt x="3439" y="1535"/>
                </a:moveTo>
                <a:lnTo>
                  <a:pt x="3439" y="1535"/>
                </a:lnTo>
                <a:lnTo>
                  <a:pt x="3300" y="1531"/>
                </a:lnTo>
                <a:lnTo>
                  <a:pt x="3229" y="1527"/>
                </a:lnTo>
                <a:lnTo>
                  <a:pt x="3158" y="1523"/>
                </a:lnTo>
                <a:lnTo>
                  <a:pt x="3089" y="1516"/>
                </a:lnTo>
                <a:lnTo>
                  <a:pt x="3018" y="1510"/>
                </a:lnTo>
                <a:lnTo>
                  <a:pt x="2947" y="1502"/>
                </a:lnTo>
                <a:lnTo>
                  <a:pt x="2876" y="1492"/>
                </a:lnTo>
                <a:lnTo>
                  <a:pt x="2876" y="1973"/>
                </a:lnTo>
                <a:lnTo>
                  <a:pt x="3013" y="1986"/>
                </a:lnTo>
                <a:lnTo>
                  <a:pt x="3153" y="1997"/>
                </a:lnTo>
                <a:lnTo>
                  <a:pt x="3295" y="2004"/>
                </a:lnTo>
                <a:lnTo>
                  <a:pt x="3439" y="2009"/>
                </a:lnTo>
                <a:lnTo>
                  <a:pt x="3439" y="1535"/>
                </a:lnTo>
                <a:close/>
                <a:moveTo>
                  <a:pt x="4132" y="1505"/>
                </a:moveTo>
                <a:lnTo>
                  <a:pt x="4132" y="1505"/>
                </a:lnTo>
                <a:lnTo>
                  <a:pt x="4064" y="1513"/>
                </a:lnTo>
                <a:lnTo>
                  <a:pt x="3996" y="1519"/>
                </a:lnTo>
                <a:lnTo>
                  <a:pt x="3927" y="1524"/>
                </a:lnTo>
                <a:lnTo>
                  <a:pt x="3856" y="1529"/>
                </a:lnTo>
                <a:lnTo>
                  <a:pt x="3785" y="1532"/>
                </a:lnTo>
                <a:lnTo>
                  <a:pt x="3714" y="1535"/>
                </a:lnTo>
                <a:lnTo>
                  <a:pt x="3641" y="1537"/>
                </a:lnTo>
                <a:lnTo>
                  <a:pt x="3568" y="1537"/>
                </a:lnTo>
                <a:lnTo>
                  <a:pt x="3568" y="2009"/>
                </a:lnTo>
                <a:lnTo>
                  <a:pt x="3712" y="2005"/>
                </a:lnTo>
                <a:lnTo>
                  <a:pt x="3854" y="2000"/>
                </a:lnTo>
                <a:lnTo>
                  <a:pt x="3995" y="1991"/>
                </a:lnTo>
                <a:lnTo>
                  <a:pt x="4132" y="1978"/>
                </a:lnTo>
                <a:lnTo>
                  <a:pt x="4132" y="1505"/>
                </a:lnTo>
                <a:close/>
                <a:moveTo>
                  <a:pt x="4826" y="1363"/>
                </a:moveTo>
                <a:lnTo>
                  <a:pt x="4826" y="1363"/>
                </a:lnTo>
                <a:lnTo>
                  <a:pt x="4762" y="1382"/>
                </a:lnTo>
                <a:lnTo>
                  <a:pt x="4695" y="1400"/>
                </a:lnTo>
                <a:lnTo>
                  <a:pt x="4628" y="1418"/>
                </a:lnTo>
                <a:lnTo>
                  <a:pt x="4558" y="1434"/>
                </a:lnTo>
                <a:lnTo>
                  <a:pt x="4487" y="1450"/>
                </a:lnTo>
                <a:lnTo>
                  <a:pt x="4413" y="1463"/>
                </a:lnTo>
                <a:lnTo>
                  <a:pt x="4338" y="1476"/>
                </a:lnTo>
                <a:lnTo>
                  <a:pt x="4261" y="1489"/>
                </a:lnTo>
                <a:lnTo>
                  <a:pt x="4261" y="1963"/>
                </a:lnTo>
                <a:lnTo>
                  <a:pt x="4338" y="1952"/>
                </a:lnTo>
                <a:lnTo>
                  <a:pt x="4414" y="1939"/>
                </a:lnTo>
                <a:lnTo>
                  <a:pt x="4487" y="1926"/>
                </a:lnTo>
                <a:lnTo>
                  <a:pt x="4560" y="1912"/>
                </a:lnTo>
                <a:lnTo>
                  <a:pt x="4629" y="1897"/>
                </a:lnTo>
                <a:lnTo>
                  <a:pt x="4697" y="1879"/>
                </a:lnTo>
                <a:lnTo>
                  <a:pt x="4763" y="1862"/>
                </a:lnTo>
                <a:lnTo>
                  <a:pt x="4826" y="1842"/>
                </a:lnTo>
                <a:lnTo>
                  <a:pt x="4826" y="1363"/>
                </a:lnTo>
                <a:close/>
                <a:moveTo>
                  <a:pt x="5269" y="1603"/>
                </a:moveTo>
                <a:lnTo>
                  <a:pt x="5269" y="1603"/>
                </a:lnTo>
                <a:lnTo>
                  <a:pt x="5283" y="1587"/>
                </a:lnTo>
                <a:lnTo>
                  <a:pt x="5296" y="1573"/>
                </a:lnTo>
                <a:lnTo>
                  <a:pt x="5306" y="1558"/>
                </a:lnTo>
                <a:lnTo>
                  <a:pt x="5314" y="1545"/>
                </a:lnTo>
                <a:lnTo>
                  <a:pt x="5325" y="1129"/>
                </a:lnTo>
                <a:lnTo>
                  <a:pt x="5288" y="1154"/>
                </a:lnTo>
                <a:lnTo>
                  <a:pt x="5248" y="1180"/>
                </a:lnTo>
                <a:lnTo>
                  <a:pt x="5206" y="1206"/>
                </a:lnTo>
                <a:lnTo>
                  <a:pt x="5160" y="1229"/>
                </a:lnTo>
                <a:lnTo>
                  <a:pt x="5114" y="1253"/>
                </a:lnTo>
                <a:lnTo>
                  <a:pt x="5062" y="1276"/>
                </a:lnTo>
                <a:lnTo>
                  <a:pt x="5010" y="1298"/>
                </a:lnTo>
                <a:lnTo>
                  <a:pt x="4955" y="1319"/>
                </a:lnTo>
                <a:lnTo>
                  <a:pt x="4955" y="1795"/>
                </a:lnTo>
                <a:lnTo>
                  <a:pt x="5002" y="1774"/>
                </a:lnTo>
                <a:lnTo>
                  <a:pt x="5049" y="1753"/>
                </a:lnTo>
                <a:lnTo>
                  <a:pt x="5093" y="1731"/>
                </a:lnTo>
                <a:lnTo>
                  <a:pt x="5133" y="1707"/>
                </a:lnTo>
                <a:lnTo>
                  <a:pt x="5170" y="1682"/>
                </a:lnTo>
                <a:lnTo>
                  <a:pt x="5206" y="1657"/>
                </a:lnTo>
                <a:lnTo>
                  <a:pt x="5238" y="1631"/>
                </a:lnTo>
                <a:lnTo>
                  <a:pt x="5269" y="1603"/>
                </a:lnTo>
                <a:close/>
                <a:moveTo>
                  <a:pt x="5591" y="3497"/>
                </a:moveTo>
                <a:lnTo>
                  <a:pt x="5591" y="4237"/>
                </a:lnTo>
                <a:lnTo>
                  <a:pt x="5633" y="4221"/>
                </a:lnTo>
                <a:lnTo>
                  <a:pt x="5674" y="4201"/>
                </a:lnTo>
                <a:lnTo>
                  <a:pt x="5713" y="4183"/>
                </a:lnTo>
                <a:lnTo>
                  <a:pt x="5750" y="4162"/>
                </a:lnTo>
                <a:lnTo>
                  <a:pt x="5787" y="4143"/>
                </a:lnTo>
                <a:lnTo>
                  <a:pt x="5821" y="4120"/>
                </a:lnTo>
                <a:lnTo>
                  <a:pt x="5855" y="4099"/>
                </a:lnTo>
                <a:lnTo>
                  <a:pt x="5885" y="4077"/>
                </a:lnTo>
                <a:lnTo>
                  <a:pt x="5916" y="4053"/>
                </a:lnTo>
                <a:lnTo>
                  <a:pt x="5945" y="4028"/>
                </a:lnTo>
                <a:lnTo>
                  <a:pt x="5971" y="4003"/>
                </a:lnTo>
                <a:lnTo>
                  <a:pt x="5995" y="3977"/>
                </a:lnTo>
                <a:lnTo>
                  <a:pt x="6019" y="3949"/>
                </a:lnTo>
                <a:lnTo>
                  <a:pt x="6040" y="3922"/>
                </a:lnTo>
                <a:lnTo>
                  <a:pt x="6060" y="3893"/>
                </a:lnTo>
                <a:lnTo>
                  <a:pt x="6077" y="3862"/>
                </a:lnTo>
                <a:lnTo>
                  <a:pt x="6081" y="3757"/>
                </a:lnTo>
                <a:lnTo>
                  <a:pt x="6086" y="3657"/>
                </a:lnTo>
                <a:lnTo>
                  <a:pt x="6092" y="3563"/>
                </a:lnTo>
                <a:lnTo>
                  <a:pt x="6098" y="3473"/>
                </a:lnTo>
                <a:lnTo>
                  <a:pt x="6111" y="3307"/>
                </a:lnTo>
                <a:lnTo>
                  <a:pt x="6116" y="3229"/>
                </a:lnTo>
                <a:lnTo>
                  <a:pt x="6119" y="3156"/>
                </a:lnTo>
                <a:lnTo>
                  <a:pt x="6095" y="3182"/>
                </a:lnTo>
                <a:lnTo>
                  <a:pt x="6069" y="3208"/>
                </a:lnTo>
                <a:lnTo>
                  <a:pt x="6047" y="3231"/>
                </a:lnTo>
                <a:lnTo>
                  <a:pt x="6021" y="3252"/>
                </a:lnTo>
                <a:lnTo>
                  <a:pt x="5969" y="3292"/>
                </a:lnTo>
                <a:lnTo>
                  <a:pt x="5914" y="3331"/>
                </a:lnTo>
                <a:lnTo>
                  <a:pt x="5856" y="3368"/>
                </a:lnTo>
                <a:lnTo>
                  <a:pt x="5795" y="3404"/>
                </a:lnTo>
                <a:lnTo>
                  <a:pt x="5730" y="3436"/>
                </a:lnTo>
                <a:lnTo>
                  <a:pt x="5662" y="3468"/>
                </a:lnTo>
                <a:lnTo>
                  <a:pt x="5591" y="3497"/>
                </a:lnTo>
                <a:close/>
                <a:moveTo>
                  <a:pt x="4692" y="3712"/>
                </a:moveTo>
                <a:lnTo>
                  <a:pt x="4692" y="4440"/>
                </a:lnTo>
                <a:lnTo>
                  <a:pt x="4795" y="4427"/>
                </a:lnTo>
                <a:lnTo>
                  <a:pt x="4897" y="4413"/>
                </a:lnTo>
                <a:lnTo>
                  <a:pt x="4997" y="4396"/>
                </a:lnTo>
                <a:lnTo>
                  <a:pt x="5096" y="4379"/>
                </a:lnTo>
                <a:lnTo>
                  <a:pt x="5193" y="4358"/>
                </a:lnTo>
                <a:lnTo>
                  <a:pt x="5286" y="4337"/>
                </a:lnTo>
                <a:lnTo>
                  <a:pt x="5377" y="4311"/>
                </a:lnTo>
                <a:lnTo>
                  <a:pt x="5462" y="4285"/>
                </a:lnTo>
                <a:lnTo>
                  <a:pt x="5462" y="3544"/>
                </a:lnTo>
                <a:lnTo>
                  <a:pt x="5375" y="3573"/>
                </a:lnTo>
                <a:lnTo>
                  <a:pt x="5283" y="3599"/>
                </a:lnTo>
                <a:lnTo>
                  <a:pt x="5189" y="3623"/>
                </a:lnTo>
                <a:lnTo>
                  <a:pt x="5094" y="3644"/>
                </a:lnTo>
                <a:lnTo>
                  <a:pt x="4996" y="3663"/>
                </a:lnTo>
                <a:lnTo>
                  <a:pt x="4897" y="3681"/>
                </a:lnTo>
                <a:lnTo>
                  <a:pt x="4795" y="3697"/>
                </a:lnTo>
                <a:lnTo>
                  <a:pt x="4692" y="3712"/>
                </a:lnTo>
                <a:close/>
                <a:moveTo>
                  <a:pt x="3791" y="3764"/>
                </a:moveTo>
                <a:lnTo>
                  <a:pt x="3791" y="4485"/>
                </a:lnTo>
                <a:lnTo>
                  <a:pt x="3980" y="4484"/>
                </a:lnTo>
                <a:lnTo>
                  <a:pt x="4075" y="4480"/>
                </a:lnTo>
                <a:lnTo>
                  <a:pt x="4172" y="4477"/>
                </a:lnTo>
                <a:lnTo>
                  <a:pt x="4271" y="4474"/>
                </a:lnTo>
                <a:lnTo>
                  <a:pt x="4368" y="4468"/>
                </a:lnTo>
                <a:lnTo>
                  <a:pt x="4466" y="4461"/>
                </a:lnTo>
                <a:lnTo>
                  <a:pt x="4563" y="4453"/>
                </a:lnTo>
                <a:lnTo>
                  <a:pt x="4563" y="3726"/>
                </a:lnTo>
                <a:lnTo>
                  <a:pt x="4468" y="3736"/>
                </a:lnTo>
                <a:lnTo>
                  <a:pt x="4371" y="3743"/>
                </a:lnTo>
                <a:lnTo>
                  <a:pt x="4276" y="3749"/>
                </a:lnTo>
                <a:lnTo>
                  <a:pt x="4179" y="3756"/>
                </a:lnTo>
                <a:lnTo>
                  <a:pt x="4082" y="3759"/>
                </a:lnTo>
                <a:lnTo>
                  <a:pt x="3985" y="3762"/>
                </a:lnTo>
                <a:lnTo>
                  <a:pt x="3888" y="3764"/>
                </a:lnTo>
                <a:lnTo>
                  <a:pt x="3791" y="3764"/>
                </a:lnTo>
                <a:close/>
                <a:moveTo>
                  <a:pt x="2892" y="3717"/>
                </a:moveTo>
                <a:lnTo>
                  <a:pt x="2892" y="4445"/>
                </a:lnTo>
                <a:lnTo>
                  <a:pt x="3050" y="4458"/>
                </a:lnTo>
                <a:lnTo>
                  <a:pt x="3234" y="4469"/>
                </a:lnTo>
                <a:lnTo>
                  <a:pt x="3334" y="4474"/>
                </a:lnTo>
                <a:lnTo>
                  <a:pt x="3439" y="4479"/>
                </a:lnTo>
                <a:lnTo>
                  <a:pt x="3549" y="4482"/>
                </a:lnTo>
                <a:lnTo>
                  <a:pt x="3662" y="4484"/>
                </a:lnTo>
                <a:lnTo>
                  <a:pt x="3662" y="3762"/>
                </a:lnTo>
                <a:lnTo>
                  <a:pt x="3560" y="3760"/>
                </a:lnTo>
                <a:lnTo>
                  <a:pt x="3460" y="3757"/>
                </a:lnTo>
                <a:lnTo>
                  <a:pt x="3362" y="3752"/>
                </a:lnTo>
                <a:lnTo>
                  <a:pt x="3263" y="3747"/>
                </a:lnTo>
                <a:lnTo>
                  <a:pt x="3168" y="3741"/>
                </a:lnTo>
                <a:lnTo>
                  <a:pt x="3073" y="3733"/>
                </a:lnTo>
                <a:lnTo>
                  <a:pt x="2981" y="3725"/>
                </a:lnTo>
                <a:lnTo>
                  <a:pt x="2892" y="3717"/>
                </a:lnTo>
                <a:close/>
                <a:moveTo>
                  <a:pt x="1363" y="3542"/>
                </a:moveTo>
                <a:lnTo>
                  <a:pt x="1363" y="3867"/>
                </a:lnTo>
                <a:lnTo>
                  <a:pt x="1374" y="3886"/>
                </a:lnTo>
                <a:lnTo>
                  <a:pt x="1387" y="3907"/>
                </a:lnTo>
                <a:lnTo>
                  <a:pt x="1403" y="3928"/>
                </a:lnTo>
                <a:lnTo>
                  <a:pt x="1421" y="3949"/>
                </a:lnTo>
                <a:lnTo>
                  <a:pt x="1442" y="3970"/>
                </a:lnTo>
                <a:lnTo>
                  <a:pt x="1466" y="3991"/>
                </a:lnTo>
                <a:lnTo>
                  <a:pt x="1492" y="4012"/>
                </a:lnTo>
                <a:lnTo>
                  <a:pt x="1521" y="4035"/>
                </a:lnTo>
                <a:lnTo>
                  <a:pt x="1553" y="4056"/>
                </a:lnTo>
                <a:lnTo>
                  <a:pt x="1589" y="4078"/>
                </a:lnTo>
                <a:lnTo>
                  <a:pt x="1626" y="4099"/>
                </a:lnTo>
                <a:lnTo>
                  <a:pt x="1666" y="4122"/>
                </a:lnTo>
                <a:lnTo>
                  <a:pt x="1712" y="4143"/>
                </a:lnTo>
                <a:lnTo>
                  <a:pt x="1758" y="4166"/>
                </a:lnTo>
                <a:lnTo>
                  <a:pt x="1808" y="4187"/>
                </a:lnTo>
                <a:lnTo>
                  <a:pt x="1862" y="4208"/>
                </a:lnTo>
                <a:lnTo>
                  <a:pt x="1862" y="3617"/>
                </a:lnTo>
                <a:lnTo>
                  <a:pt x="1734" y="3602"/>
                </a:lnTo>
                <a:lnTo>
                  <a:pt x="1608" y="3584"/>
                </a:lnTo>
                <a:lnTo>
                  <a:pt x="1484" y="3565"/>
                </a:lnTo>
                <a:lnTo>
                  <a:pt x="1363" y="3542"/>
                </a:lnTo>
                <a:close/>
                <a:moveTo>
                  <a:pt x="5249" y="2047"/>
                </a:moveTo>
                <a:lnTo>
                  <a:pt x="5249" y="2047"/>
                </a:lnTo>
                <a:lnTo>
                  <a:pt x="5330" y="2070"/>
                </a:lnTo>
                <a:lnTo>
                  <a:pt x="5417" y="2097"/>
                </a:lnTo>
                <a:lnTo>
                  <a:pt x="5507" y="2130"/>
                </a:lnTo>
                <a:lnTo>
                  <a:pt x="5600" y="2165"/>
                </a:lnTo>
                <a:lnTo>
                  <a:pt x="5693" y="2204"/>
                </a:lnTo>
                <a:lnTo>
                  <a:pt x="5740" y="2225"/>
                </a:lnTo>
                <a:lnTo>
                  <a:pt x="5787" y="2247"/>
                </a:lnTo>
                <a:lnTo>
                  <a:pt x="5832" y="2272"/>
                </a:lnTo>
                <a:lnTo>
                  <a:pt x="5877" y="2296"/>
                </a:lnTo>
                <a:lnTo>
                  <a:pt x="5922" y="2320"/>
                </a:lnTo>
                <a:lnTo>
                  <a:pt x="5964" y="2348"/>
                </a:lnTo>
                <a:lnTo>
                  <a:pt x="6006" y="2373"/>
                </a:lnTo>
                <a:lnTo>
                  <a:pt x="6047" y="2402"/>
                </a:lnTo>
                <a:lnTo>
                  <a:pt x="6086" y="2432"/>
                </a:lnTo>
                <a:lnTo>
                  <a:pt x="6123" y="2461"/>
                </a:lnTo>
                <a:lnTo>
                  <a:pt x="6158" y="2491"/>
                </a:lnTo>
                <a:lnTo>
                  <a:pt x="6192" y="2524"/>
                </a:lnTo>
                <a:lnTo>
                  <a:pt x="6221" y="2556"/>
                </a:lnTo>
                <a:lnTo>
                  <a:pt x="6250" y="2588"/>
                </a:lnTo>
                <a:lnTo>
                  <a:pt x="6274" y="2624"/>
                </a:lnTo>
                <a:lnTo>
                  <a:pt x="6297" y="2658"/>
                </a:lnTo>
                <a:lnTo>
                  <a:pt x="6316" y="2693"/>
                </a:lnTo>
                <a:lnTo>
                  <a:pt x="6333" y="2730"/>
                </a:lnTo>
                <a:lnTo>
                  <a:pt x="6345" y="2767"/>
                </a:lnTo>
                <a:lnTo>
                  <a:pt x="6354" y="2806"/>
                </a:lnTo>
                <a:lnTo>
                  <a:pt x="6357" y="2826"/>
                </a:lnTo>
                <a:lnTo>
                  <a:pt x="6360" y="2845"/>
                </a:lnTo>
                <a:lnTo>
                  <a:pt x="6360" y="2866"/>
                </a:lnTo>
                <a:lnTo>
                  <a:pt x="6360" y="2885"/>
                </a:lnTo>
                <a:lnTo>
                  <a:pt x="6334" y="3922"/>
                </a:lnTo>
                <a:lnTo>
                  <a:pt x="6321" y="3948"/>
                </a:lnTo>
                <a:lnTo>
                  <a:pt x="6308" y="3975"/>
                </a:lnTo>
                <a:lnTo>
                  <a:pt x="6292" y="4001"/>
                </a:lnTo>
                <a:lnTo>
                  <a:pt x="6276" y="4027"/>
                </a:lnTo>
                <a:lnTo>
                  <a:pt x="6258" y="4051"/>
                </a:lnTo>
                <a:lnTo>
                  <a:pt x="6239" y="4077"/>
                </a:lnTo>
                <a:lnTo>
                  <a:pt x="6220" y="4101"/>
                </a:lnTo>
                <a:lnTo>
                  <a:pt x="6197" y="4125"/>
                </a:lnTo>
                <a:lnTo>
                  <a:pt x="6174" y="4148"/>
                </a:lnTo>
                <a:lnTo>
                  <a:pt x="6150" y="4170"/>
                </a:lnTo>
                <a:lnTo>
                  <a:pt x="6126" y="4193"/>
                </a:lnTo>
                <a:lnTo>
                  <a:pt x="6098" y="4216"/>
                </a:lnTo>
                <a:lnTo>
                  <a:pt x="6071" y="4237"/>
                </a:lnTo>
                <a:lnTo>
                  <a:pt x="6044" y="4258"/>
                </a:lnTo>
                <a:lnTo>
                  <a:pt x="6013" y="4279"/>
                </a:lnTo>
                <a:lnTo>
                  <a:pt x="5982" y="4300"/>
                </a:lnTo>
                <a:lnTo>
                  <a:pt x="5918" y="4338"/>
                </a:lnTo>
                <a:lnTo>
                  <a:pt x="5850" y="4376"/>
                </a:lnTo>
                <a:lnTo>
                  <a:pt x="5777" y="4411"/>
                </a:lnTo>
                <a:lnTo>
                  <a:pt x="5701" y="4445"/>
                </a:lnTo>
                <a:lnTo>
                  <a:pt x="5621" y="4477"/>
                </a:lnTo>
                <a:lnTo>
                  <a:pt x="5538" y="4508"/>
                </a:lnTo>
                <a:lnTo>
                  <a:pt x="5453" y="4537"/>
                </a:lnTo>
                <a:lnTo>
                  <a:pt x="5362" y="4563"/>
                </a:lnTo>
                <a:lnTo>
                  <a:pt x="5272" y="4589"/>
                </a:lnTo>
                <a:lnTo>
                  <a:pt x="5176" y="4611"/>
                </a:lnTo>
                <a:lnTo>
                  <a:pt x="5080" y="4634"/>
                </a:lnTo>
                <a:lnTo>
                  <a:pt x="4981" y="4653"/>
                </a:lnTo>
                <a:lnTo>
                  <a:pt x="4879" y="4673"/>
                </a:lnTo>
                <a:lnTo>
                  <a:pt x="4778" y="4689"/>
                </a:lnTo>
                <a:lnTo>
                  <a:pt x="4673" y="4703"/>
                </a:lnTo>
                <a:lnTo>
                  <a:pt x="4566" y="4716"/>
                </a:lnTo>
                <a:lnTo>
                  <a:pt x="4458" y="4727"/>
                </a:lnTo>
                <a:lnTo>
                  <a:pt x="4350" y="4739"/>
                </a:lnTo>
                <a:lnTo>
                  <a:pt x="4240" y="4747"/>
                </a:lnTo>
                <a:lnTo>
                  <a:pt x="4130" y="4753"/>
                </a:lnTo>
                <a:lnTo>
                  <a:pt x="4019" y="4758"/>
                </a:lnTo>
                <a:lnTo>
                  <a:pt x="3907" y="4761"/>
                </a:lnTo>
                <a:lnTo>
                  <a:pt x="3794" y="4761"/>
                </a:lnTo>
                <a:lnTo>
                  <a:pt x="3683" y="4761"/>
                </a:lnTo>
                <a:lnTo>
                  <a:pt x="3572" y="4760"/>
                </a:lnTo>
                <a:lnTo>
                  <a:pt x="3459" y="4757"/>
                </a:lnTo>
                <a:lnTo>
                  <a:pt x="3347" y="4752"/>
                </a:lnTo>
                <a:lnTo>
                  <a:pt x="3237" y="4745"/>
                </a:lnTo>
                <a:lnTo>
                  <a:pt x="3128" y="4737"/>
                </a:lnTo>
                <a:lnTo>
                  <a:pt x="3018" y="4727"/>
                </a:lnTo>
                <a:lnTo>
                  <a:pt x="2911" y="4715"/>
                </a:lnTo>
                <a:lnTo>
                  <a:pt x="2805" y="4702"/>
                </a:lnTo>
                <a:lnTo>
                  <a:pt x="2700" y="4687"/>
                </a:lnTo>
                <a:lnTo>
                  <a:pt x="2596" y="4671"/>
                </a:lnTo>
                <a:lnTo>
                  <a:pt x="2495" y="4653"/>
                </a:lnTo>
                <a:lnTo>
                  <a:pt x="2394" y="4634"/>
                </a:lnTo>
                <a:lnTo>
                  <a:pt x="2298" y="4613"/>
                </a:lnTo>
                <a:lnTo>
                  <a:pt x="2202" y="4589"/>
                </a:lnTo>
                <a:lnTo>
                  <a:pt x="2110" y="4564"/>
                </a:lnTo>
                <a:lnTo>
                  <a:pt x="2022" y="4539"/>
                </a:lnTo>
                <a:lnTo>
                  <a:pt x="1934" y="4511"/>
                </a:lnTo>
                <a:lnTo>
                  <a:pt x="1850" y="4482"/>
                </a:lnTo>
                <a:lnTo>
                  <a:pt x="1770" y="4453"/>
                </a:lnTo>
                <a:lnTo>
                  <a:pt x="1694" y="4421"/>
                </a:lnTo>
                <a:lnTo>
                  <a:pt x="1621" y="4387"/>
                </a:lnTo>
                <a:lnTo>
                  <a:pt x="1552" y="4351"/>
                </a:lnTo>
                <a:lnTo>
                  <a:pt x="1485" y="4314"/>
                </a:lnTo>
                <a:lnTo>
                  <a:pt x="1424" y="4277"/>
                </a:lnTo>
                <a:lnTo>
                  <a:pt x="1368" y="4237"/>
                </a:lnTo>
                <a:lnTo>
                  <a:pt x="1340" y="4216"/>
                </a:lnTo>
                <a:lnTo>
                  <a:pt x="1314" y="4195"/>
                </a:lnTo>
                <a:lnTo>
                  <a:pt x="1290" y="4174"/>
                </a:lnTo>
                <a:lnTo>
                  <a:pt x="1267" y="4153"/>
                </a:lnTo>
                <a:lnTo>
                  <a:pt x="1245" y="4130"/>
                </a:lnTo>
                <a:lnTo>
                  <a:pt x="1224" y="4109"/>
                </a:lnTo>
                <a:lnTo>
                  <a:pt x="1205" y="4085"/>
                </a:lnTo>
                <a:lnTo>
                  <a:pt x="1187" y="4062"/>
                </a:lnTo>
                <a:lnTo>
                  <a:pt x="1169" y="4040"/>
                </a:lnTo>
                <a:lnTo>
                  <a:pt x="1154" y="4015"/>
                </a:lnTo>
                <a:lnTo>
                  <a:pt x="1140" y="3991"/>
                </a:lnTo>
                <a:lnTo>
                  <a:pt x="1127" y="3967"/>
                </a:lnTo>
                <a:lnTo>
                  <a:pt x="1116" y="3941"/>
                </a:lnTo>
                <a:lnTo>
                  <a:pt x="1104" y="3917"/>
                </a:lnTo>
                <a:lnTo>
                  <a:pt x="1104" y="3486"/>
                </a:lnTo>
                <a:lnTo>
                  <a:pt x="1001" y="3458"/>
                </a:lnTo>
                <a:lnTo>
                  <a:pt x="899" y="3429"/>
                </a:lnTo>
                <a:lnTo>
                  <a:pt x="802" y="3397"/>
                </a:lnTo>
                <a:lnTo>
                  <a:pt x="710" y="3365"/>
                </a:lnTo>
                <a:lnTo>
                  <a:pt x="622" y="3329"/>
                </a:lnTo>
                <a:lnTo>
                  <a:pt x="536" y="3292"/>
                </a:lnTo>
                <a:lnTo>
                  <a:pt x="496" y="3273"/>
                </a:lnTo>
                <a:lnTo>
                  <a:pt x="457" y="3252"/>
                </a:lnTo>
                <a:lnTo>
                  <a:pt x="420" y="3232"/>
                </a:lnTo>
                <a:lnTo>
                  <a:pt x="383" y="3211"/>
                </a:lnTo>
                <a:lnTo>
                  <a:pt x="347" y="3190"/>
                </a:lnTo>
                <a:lnTo>
                  <a:pt x="313" y="3168"/>
                </a:lnTo>
                <a:lnTo>
                  <a:pt x="281" y="3145"/>
                </a:lnTo>
                <a:lnTo>
                  <a:pt x="250" y="3123"/>
                </a:lnTo>
                <a:lnTo>
                  <a:pt x="221" y="3100"/>
                </a:lnTo>
                <a:lnTo>
                  <a:pt x="192" y="3076"/>
                </a:lnTo>
                <a:lnTo>
                  <a:pt x="166" y="3052"/>
                </a:lnTo>
                <a:lnTo>
                  <a:pt x="140" y="3027"/>
                </a:lnTo>
                <a:lnTo>
                  <a:pt x="118" y="3001"/>
                </a:lnTo>
                <a:lnTo>
                  <a:pt x="95" y="2976"/>
                </a:lnTo>
                <a:lnTo>
                  <a:pt x="76" y="2950"/>
                </a:lnTo>
                <a:lnTo>
                  <a:pt x="57" y="2922"/>
                </a:lnTo>
                <a:lnTo>
                  <a:pt x="40" y="2895"/>
                </a:lnTo>
                <a:lnTo>
                  <a:pt x="24" y="2867"/>
                </a:lnTo>
                <a:lnTo>
                  <a:pt x="11" y="2840"/>
                </a:lnTo>
                <a:lnTo>
                  <a:pt x="0" y="2811"/>
                </a:lnTo>
                <a:lnTo>
                  <a:pt x="0" y="1774"/>
                </a:lnTo>
                <a:lnTo>
                  <a:pt x="0" y="1749"/>
                </a:lnTo>
                <a:lnTo>
                  <a:pt x="3" y="1723"/>
                </a:lnTo>
                <a:lnTo>
                  <a:pt x="6" y="1697"/>
                </a:lnTo>
                <a:lnTo>
                  <a:pt x="11" y="1671"/>
                </a:lnTo>
                <a:lnTo>
                  <a:pt x="18" y="1647"/>
                </a:lnTo>
                <a:lnTo>
                  <a:pt x="26" y="1624"/>
                </a:lnTo>
                <a:lnTo>
                  <a:pt x="34" y="1600"/>
                </a:lnTo>
                <a:lnTo>
                  <a:pt x="45" y="1577"/>
                </a:lnTo>
                <a:lnTo>
                  <a:pt x="57" y="1555"/>
                </a:lnTo>
                <a:lnTo>
                  <a:pt x="68" y="1532"/>
                </a:lnTo>
                <a:lnTo>
                  <a:pt x="82" y="1511"/>
                </a:lnTo>
                <a:lnTo>
                  <a:pt x="97" y="1489"/>
                </a:lnTo>
                <a:lnTo>
                  <a:pt x="113" y="1469"/>
                </a:lnTo>
                <a:lnTo>
                  <a:pt x="129" y="1448"/>
                </a:lnTo>
                <a:lnTo>
                  <a:pt x="147" y="1427"/>
                </a:lnTo>
                <a:lnTo>
                  <a:pt x="166" y="1408"/>
                </a:lnTo>
                <a:lnTo>
                  <a:pt x="207" y="1371"/>
                </a:lnTo>
                <a:lnTo>
                  <a:pt x="250" y="1334"/>
                </a:lnTo>
                <a:lnTo>
                  <a:pt x="297" y="1300"/>
                </a:lnTo>
                <a:lnTo>
                  <a:pt x="347" y="1266"/>
                </a:lnTo>
                <a:lnTo>
                  <a:pt x="399" y="1235"/>
                </a:lnTo>
                <a:lnTo>
                  <a:pt x="454" y="1204"/>
                </a:lnTo>
                <a:lnTo>
                  <a:pt x="509" y="1175"/>
                </a:lnTo>
                <a:lnTo>
                  <a:pt x="567" y="1148"/>
                </a:lnTo>
                <a:lnTo>
                  <a:pt x="626" y="1122"/>
                </a:lnTo>
                <a:lnTo>
                  <a:pt x="688" y="1098"/>
                </a:lnTo>
                <a:lnTo>
                  <a:pt x="748" y="1075"/>
                </a:lnTo>
                <a:lnTo>
                  <a:pt x="811" y="1053"/>
                </a:lnTo>
                <a:lnTo>
                  <a:pt x="872" y="1033"/>
                </a:lnTo>
                <a:lnTo>
                  <a:pt x="933" y="1014"/>
                </a:lnTo>
                <a:lnTo>
                  <a:pt x="995" y="995"/>
                </a:lnTo>
                <a:lnTo>
                  <a:pt x="1056" y="978"/>
                </a:lnTo>
                <a:lnTo>
                  <a:pt x="1175" y="948"/>
                </a:lnTo>
                <a:lnTo>
                  <a:pt x="1287" y="922"/>
                </a:lnTo>
                <a:lnTo>
                  <a:pt x="1392" y="899"/>
                </a:lnTo>
                <a:lnTo>
                  <a:pt x="1485" y="882"/>
                </a:lnTo>
                <a:lnTo>
                  <a:pt x="1485" y="788"/>
                </a:lnTo>
                <a:lnTo>
                  <a:pt x="1487" y="759"/>
                </a:lnTo>
                <a:lnTo>
                  <a:pt x="1490" y="730"/>
                </a:lnTo>
                <a:lnTo>
                  <a:pt x="1495" y="702"/>
                </a:lnTo>
                <a:lnTo>
                  <a:pt x="1503" y="675"/>
                </a:lnTo>
                <a:lnTo>
                  <a:pt x="1513" y="647"/>
                </a:lnTo>
                <a:lnTo>
                  <a:pt x="1524" y="622"/>
                </a:lnTo>
                <a:lnTo>
                  <a:pt x="1537" y="596"/>
                </a:lnTo>
                <a:lnTo>
                  <a:pt x="1553" y="570"/>
                </a:lnTo>
                <a:lnTo>
                  <a:pt x="1571" y="546"/>
                </a:lnTo>
                <a:lnTo>
                  <a:pt x="1592" y="522"/>
                </a:lnTo>
                <a:lnTo>
                  <a:pt x="1613" y="497"/>
                </a:lnTo>
                <a:lnTo>
                  <a:pt x="1637" y="475"/>
                </a:lnTo>
                <a:lnTo>
                  <a:pt x="1663" y="452"/>
                </a:lnTo>
                <a:lnTo>
                  <a:pt x="1691" y="429"/>
                </a:lnTo>
                <a:lnTo>
                  <a:pt x="1721" y="408"/>
                </a:lnTo>
                <a:lnTo>
                  <a:pt x="1753" y="387"/>
                </a:lnTo>
                <a:lnTo>
                  <a:pt x="1787" y="367"/>
                </a:lnTo>
                <a:lnTo>
                  <a:pt x="1823" y="346"/>
                </a:lnTo>
                <a:lnTo>
                  <a:pt x="1860" y="326"/>
                </a:lnTo>
                <a:lnTo>
                  <a:pt x="1899" y="307"/>
                </a:lnTo>
                <a:lnTo>
                  <a:pt x="1941" y="287"/>
                </a:lnTo>
                <a:lnTo>
                  <a:pt x="1984" y="270"/>
                </a:lnTo>
                <a:lnTo>
                  <a:pt x="2030" y="252"/>
                </a:lnTo>
                <a:lnTo>
                  <a:pt x="2076" y="234"/>
                </a:lnTo>
                <a:lnTo>
                  <a:pt x="2125" y="216"/>
                </a:lnTo>
                <a:lnTo>
                  <a:pt x="2175" y="200"/>
                </a:lnTo>
                <a:lnTo>
                  <a:pt x="2281" y="168"/>
                </a:lnTo>
                <a:lnTo>
                  <a:pt x="2396" y="137"/>
                </a:lnTo>
                <a:lnTo>
                  <a:pt x="2517" y="108"/>
                </a:lnTo>
                <a:lnTo>
                  <a:pt x="2593" y="92"/>
                </a:lnTo>
                <a:lnTo>
                  <a:pt x="2672" y="77"/>
                </a:lnTo>
                <a:lnTo>
                  <a:pt x="2751" y="63"/>
                </a:lnTo>
                <a:lnTo>
                  <a:pt x="2832" y="50"/>
                </a:lnTo>
                <a:lnTo>
                  <a:pt x="2913" y="40"/>
                </a:lnTo>
                <a:lnTo>
                  <a:pt x="2994" y="31"/>
                </a:lnTo>
                <a:lnTo>
                  <a:pt x="3074" y="23"/>
                </a:lnTo>
                <a:lnTo>
                  <a:pt x="3157" y="15"/>
                </a:lnTo>
                <a:lnTo>
                  <a:pt x="3239" y="10"/>
                </a:lnTo>
                <a:lnTo>
                  <a:pt x="3321" y="5"/>
                </a:lnTo>
                <a:lnTo>
                  <a:pt x="3404" y="2"/>
                </a:lnTo>
                <a:lnTo>
                  <a:pt x="3486" y="0"/>
                </a:lnTo>
                <a:lnTo>
                  <a:pt x="3567" y="0"/>
                </a:lnTo>
                <a:lnTo>
                  <a:pt x="3649" y="0"/>
                </a:lnTo>
                <a:lnTo>
                  <a:pt x="3730" y="2"/>
                </a:lnTo>
                <a:lnTo>
                  <a:pt x="3811" y="5"/>
                </a:lnTo>
                <a:lnTo>
                  <a:pt x="3890" y="10"/>
                </a:lnTo>
                <a:lnTo>
                  <a:pt x="3969" y="15"/>
                </a:lnTo>
                <a:lnTo>
                  <a:pt x="4048" y="21"/>
                </a:lnTo>
                <a:lnTo>
                  <a:pt x="4125" y="27"/>
                </a:lnTo>
                <a:lnTo>
                  <a:pt x="4201" y="36"/>
                </a:lnTo>
                <a:lnTo>
                  <a:pt x="4276" y="45"/>
                </a:lnTo>
                <a:lnTo>
                  <a:pt x="4348" y="55"/>
                </a:lnTo>
                <a:lnTo>
                  <a:pt x="4421" y="66"/>
                </a:lnTo>
                <a:lnTo>
                  <a:pt x="4492" y="79"/>
                </a:lnTo>
                <a:lnTo>
                  <a:pt x="4560" y="92"/>
                </a:lnTo>
                <a:lnTo>
                  <a:pt x="4628" y="107"/>
                </a:lnTo>
                <a:lnTo>
                  <a:pt x="4692" y="121"/>
                </a:lnTo>
                <a:lnTo>
                  <a:pt x="4755" y="137"/>
                </a:lnTo>
                <a:lnTo>
                  <a:pt x="4816" y="153"/>
                </a:lnTo>
                <a:lnTo>
                  <a:pt x="4875" y="171"/>
                </a:lnTo>
                <a:lnTo>
                  <a:pt x="4931" y="189"/>
                </a:lnTo>
                <a:lnTo>
                  <a:pt x="5010" y="218"/>
                </a:lnTo>
                <a:lnTo>
                  <a:pt x="5084" y="247"/>
                </a:lnTo>
                <a:lnTo>
                  <a:pt x="5152" y="276"/>
                </a:lnTo>
                <a:lnTo>
                  <a:pt x="5217" y="308"/>
                </a:lnTo>
                <a:lnTo>
                  <a:pt x="5277" y="341"/>
                </a:lnTo>
                <a:lnTo>
                  <a:pt x="5331" y="375"/>
                </a:lnTo>
                <a:lnTo>
                  <a:pt x="5382" y="408"/>
                </a:lnTo>
                <a:lnTo>
                  <a:pt x="5404" y="426"/>
                </a:lnTo>
                <a:lnTo>
                  <a:pt x="5425" y="444"/>
                </a:lnTo>
                <a:lnTo>
                  <a:pt x="5446" y="463"/>
                </a:lnTo>
                <a:lnTo>
                  <a:pt x="5465" y="481"/>
                </a:lnTo>
                <a:lnTo>
                  <a:pt x="5483" y="501"/>
                </a:lnTo>
                <a:lnTo>
                  <a:pt x="5499" y="520"/>
                </a:lnTo>
                <a:lnTo>
                  <a:pt x="5514" y="539"/>
                </a:lnTo>
                <a:lnTo>
                  <a:pt x="5528" y="559"/>
                </a:lnTo>
                <a:lnTo>
                  <a:pt x="5540" y="578"/>
                </a:lnTo>
                <a:lnTo>
                  <a:pt x="5551" y="599"/>
                </a:lnTo>
                <a:lnTo>
                  <a:pt x="5561" y="618"/>
                </a:lnTo>
                <a:lnTo>
                  <a:pt x="5570" y="639"/>
                </a:lnTo>
                <a:lnTo>
                  <a:pt x="5577" y="660"/>
                </a:lnTo>
                <a:lnTo>
                  <a:pt x="5583" y="681"/>
                </a:lnTo>
                <a:lnTo>
                  <a:pt x="5587" y="704"/>
                </a:lnTo>
                <a:lnTo>
                  <a:pt x="5590" y="725"/>
                </a:lnTo>
                <a:lnTo>
                  <a:pt x="5591" y="748"/>
                </a:lnTo>
                <a:lnTo>
                  <a:pt x="5591" y="770"/>
                </a:lnTo>
                <a:lnTo>
                  <a:pt x="5570" y="1605"/>
                </a:lnTo>
                <a:lnTo>
                  <a:pt x="5559" y="1631"/>
                </a:lnTo>
                <a:lnTo>
                  <a:pt x="5548" y="1655"/>
                </a:lnTo>
                <a:lnTo>
                  <a:pt x="5533" y="1678"/>
                </a:lnTo>
                <a:lnTo>
                  <a:pt x="5520" y="1702"/>
                </a:lnTo>
                <a:lnTo>
                  <a:pt x="5504" y="1723"/>
                </a:lnTo>
                <a:lnTo>
                  <a:pt x="5488" y="1744"/>
                </a:lnTo>
                <a:lnTo>
                  <a:pt x="5470" y="1765"/>
                </a:lnTo>
                <a:lnTo>
                  <a:pt x="5451" y="1786"/>
                </a:lnTo>
                <a:lnTo>
                  <a:pt x="5430" y="1805"/>
                </a:lnTo>
                <a:lnTo>
                  <a:pt x="5409" y="1824"/>
                </a:lnTo>
                <a:lnTo>
                  <a:pt x="5385" y="1844"/>
                </a:lnTo>
                <a:lnTo>
                  <a:pt x="5361" y="1862"/>
                </a:lnTo>
                <a:lnTo>
                  <a:pt x="5335" y="1881"/>
                </a:lnTo>
                <a:lnTo>
                  <a:pt x="5309" y="1899"/>
                </a:lnTo>
                <a:lnTo>
                  <a:pt x="5251" y="1933"/>
                </a:lnTo>
                <a:lnTo>
                  <a:pt x="5249" y="2047"/>
                </a:lnTo>
                <a:close/>
                <a:moveTo>
                  <a:pt x="3362" y="3623"/>
                </a:moveTo>
                <a:lnTo>
                  <a:pt x="3362" y="3623"/>
                </a:lnTo>
                <a:lnTo>
                  <a:pt x="3544" y="3630"/>
                </a:lnTo>
                <a:lnTo>
                  <a:pt x="3636" y="3631"/>
                </a:lnTo>
                <a:lnTo>
                  <a:pt x="3730" y="3633"/>
                </a:lnTo>
                <a:lnTo>
                  <a:pt x="3823" y="3633"/>
                </a:lnTo>
                <a:lnTo>
                  <a:pt x="3917" y="3633"/>
                </a:lnTo>
                <a:lnTo>
                  <a:pt x="4012" y="3631"/>
                </a:lnTo>
                <a:lnTo>
                  <a:pt x="4106" y="3628"/>
                </a:lnTo>
                <a:lnTo>
                  <a:pt x="4201" y="3623"/>
                </a:lnTo>
                <a:lnTo>
                  <a:pt x="4297" y="3618"/>
                </a:lnTo>
                <a:lnTo>
                  <a:pt x="4390" y="3612"/>
                </a:lnTo>
                <a:lnTo>
                  <a:pt x="4484" y="3604"/>
                </a:lnTo>
                <a:lnTo>
                  <a:pt x="4576" y="3596"/>
                </a:lnTo>
                <a:lnTo>
                  <a:pt x="4668" y="3584"/>
                </a:lnTo>
                <a:lnTo>
                  <a:pt x="4758" y="3573"/>
                </a:lnTo>
                <a:lnTo>
                  <a:pt x="4849" y="3559"/>
                </a:lnTo>
                <a:lnTo>
                  <a:pt x="4938" y="3544"/>
                </a:lnTo>
                <a:lnTo>
                  <a:pt x="5023" y="3528"/>
                </a:lnTo>
                <a:lnTo>
                  <a:pt x="5109" y="3510"/>
                </a:lnTo>
                <a:lnTo>
                  <a:pt x="5191" y="3491"/>
                </a:lnTo>
                <a:lnTo>
                  <a:pt x="5273" y="3470"/>
                </a:lnTo>
                <a:lnTo>
                  <a:pt x="5351" y="3446"/>
                </a:lnTo>
                <a:lnTo>
                  <a:pt x="5428" y="3421"/>
                </a:lnTo>
                <a:lnTo>
                  <a:pt x="5503" y="3395"/>
                </a:lnTo>
                <a:lnTo>
                  <a:pt x="5574" y="3366"/>
                </a:lnTo>
                <a:lnTo>
                  <a:pt x="5641" y="3337"/>
                </a:lnTo>
                <a:lnTo>
                  <a:pt x="5706" y="3305"/>
                </a:lnTo>
                <a:lnTo>
                  <a:pt x="5769" y="3271"/>
                </a:lnTo>
                <a:lnTo>
                  <a:pt x="5827" y="3236"/>
                </a:lnTo>
                <a:lnTo>
                  <a:pt x="5882" y="3197"/>
                </a:lnTo>
                <a:lnTo>
                  <a:pt x="5908" y="3177"/>
                </a:lnTo>
                <a:lnTo>
                  <a:pt x="5934" y="3156"/>
                </a:lnTo>
                <a:lnTo>
                  <a:pt x="5958" y="3137"/>
                </a:lnTo>
                <a:lnTo>
                  <a:pt x="5981" y="3115"/>
                </a:lnTo>
                <a:lnTo>
                  <a:pt x="6002" y="3094"/>
                </a:lnTo>
                <a:lnTo>
                  <a:pt x="6021" y="3073"/>
                </a:lnTo>
                <a:lnTo>
                  <a:pt x="6037" y="3050"/>
                </a:lnTo>
                <a:lnTo>
                  <a:pt x="6052" y="3027"/>
                </a:lnTo>
                <a:lnTo>
                  <a:pt x="6063" y="3005"/>
                </a:lnTo>
                <a:lnTo>
                  <a:pt x="6073" y="2982"/>
                </a:lnTo>
                <a:lnTo>
                  <a:pt x="6081" y="2958"/>
                </a:lnTo>
                <a:lnTo>
                  <a:pt x="6086" y="2935"/>
                </a:lnTo>
                <a:lnTo>
                  <a:pt x="6087" y="2911"/>
                </a:lnTo>
                <a:lnTo>
                  <a:pt x="6087" y="2887"/>
                </a:lnTo>
                <a:lnTo>
                  <a:pt x="6086" y="2863"/>
                </a:lnTo>
                <a:lnTo>
                  <a:pt x="6079" y="2838"/>
                </a:lnTo>
                <a:lnTo>
                  <a:pt x="6073" y="2814"/>
                </a:lnTo>
                <a:lnTo>
                  <a:pt x="6061" y="2790"/>
                </a:lnTo>
                <a:lnTo>
                  <a:pt x="6048" y="2766"/>
                </a:lnTo>
                <a:lnTo>
                  <a:pt x="6034" y="2742"/>
                </a:lnTo>
                <a:lnTo>
                  <a:pt x="6014" y="2717"/>
                </a:lnTo>
                <a:lnTo>
                  <a:pt x="5995" y="2693"/>
                </a:lnTo>
                <a:lnTo>
                  <a:pt x="5971" y="2669"/>
                </a:lnTo>
                <a:lnTo>
                  <a:pt x="5945" y="2646"/>
                </a:lnTo>
                <a:lnTo>
                  <a:pt x="5916" y="2622"/>
                </a:lnTo>
                <a:lnTo>
                  <a:pt x="5884" y="2598"/>
                </a:lnTo>
                <a:lnTo>
                  <a:pt x="5850" y="2575"/>
                </a:lnTo>
                <a:lnTo>
                  <a:pt x="5813" y="2551"/>
                </a:lnTo>
                <a:lnTo>
                  <a:pt x="5772" y="2528"/>
                </a:lnTo>
                <a:lnTo>
                  <a:pt x="5729" y="2506"/>
                </a:lnTo>
                <a:lnTo>
                  <a:pt x="5683" y="2483"/>
                </a:lnTo>
                <a:lnTo>
                  <a:pt x="5633" y="2462"/>
                </a:lnTo>
                <a:lnTo>
                  <a:pt x="5582" y="2440"/>
                </a:lnTo>
                <a:lnTo>
                  <a:pt x="5527" y="2419"/>
                </a:lnTo>
                <a:lnTo>
                  <a:pt x="5469" y="2398"/>
                </a:lnTo>
                <a:lnTo>
                  <a:pt x="5407" y="2378"/>
                </a:lnTo>
                <a:lnTo>
                  <a:pt x="5327" y="2354"/>
                </a:lnTo>
                <a:lnTo>
                  <a:pt x="5241" y="2330"/>
                </a:lnTo>
                <a:lnTo>
                  <a:pt x="5228" y="2816"/>
                </a:lnTo>
                <a:lnTo>
                  <a:pt x="5209" y="2858"/>
                </a:lnTo>
                <a:lnTo>
                  <a:pt x="5186" y="2898"/>
                </a:lnTo>
                <a:lnTo>
                  <a:pt x="5159" y="2939"/>
                </a:lnTo>
                <a:lnTo>
                  <a:pt x="5130" y="2977"/>
                </a:lnTo>
                <a:lnTo>
                  <a:pt x="5097" y="3014"/>
                </a:lnTo>
                <a:lnTo>
                  <a:pt x="5062" y="3052"/>
                </a:lnTo>
                <a:lnTo>
                  <a:pt x="5023" y="3085"/>
                </a:lnTo>
                <a:lnTo>
                  <a:pt x="4981" y="3121"/>
                </a:lnTo>
                <a:lnTo>
                  <a:pt x="4938" y="3153"/>
                </a:lnTo>
                <a:lnTo>
                  <a:pt x="4891" y="3186"/>
                </a:lnTo>
                <a:lnTo>
                  <a:pt x="4841" y="3216"/>
                </a:lnTo>
                <a:lnTo>
                  <a:pt x="4789" y="3247"/>
                </a:lnTo>
                <a:lnTo>
                  <a:pt x="4736" y="3274"/>
                </a:lnTo>
                <a:lnTo>
                  <a:pt x="4679" y="3303"/>
                </a:lnTo>
                <a:lnTo>
                  <a:pt x="4619" y="3329"/>
                </a:lnTo>
                <a:lnTo>
                  <a:pt x="4560" y="3355"/>
                </a:lnTo>
                <a:lnTo>
                  <a:pt x="4497" y="3379"/>
                </a:lnTo>
                <a:lnTo>
                  <a:pt x="4432" y="3404"/>
                </a:lnTo>
                <a:lnTo>
                  <a:pt x="4364" y="3426"/>
                </a:lnTo>
                <a:lnTo>
                  <a:pt x="4297" y="3447"/>
                </a:lnTo>
                <a:lnTo>
                  <a:pt x="4225" y="3468"/>
                </a:lnTo>
                <a:lnTo>
                  <a:pt x="4154" y="3486"/>
                </a:lnTo>
                <a:lnTo>
                  <a:pt x="4080" y="3505"/>
                </a:lnTo>
                <a:lnTo>
                  <a:pt x="4006" y="3521"/>
                </a:lnTo>
                <a:lnTo>
                  <a:pt x="3928" y="3538"/>
                </a:lnTo>
                <a:lnTo>
                  <a:pt x="3851" y="3554"/>
                </a:lnTo>
                <a:lnTo>
                  <a:pt x="3772" y="3568"/>
                </a:lnTo>
                <a:lnTo>
                  <a:pt x="3693" y="3581"/>
                </a:lnTo>
                <a:lnTo>
                  <a:pt x="3610" y="3592"/>
                </a:lnTo>
                <a:lnTo>
                  <a:pt x="3528" y="3604"/>
                </a:lnTo>
                <a:lnTo>
                  <a:pt x="3446" y="3613"/>
                </a:lnTo>
                <a:lnTo>
                  <a:pt x="3362" y="3623"/>
                </a:lnTo>
                <a:close/>
                <a:moveTo>
                  <a:pt x="1991" y="3630"/>
                </a:moveTo>
                <a:lnTo>
                  <a:pt x="1991" y="4254"/>
                </a:lnTo>
                <a:lnTo>
                  <a:pt x="2059" y="4277"/>
                </a:lnTo>
                <a:lnTo>
                  <a:pt x="2130" y="4298"/>
                </a:lnTo>
                <a:lnTo>
                  <a:pt x="2206" y="4319"/>
                </a:lnTo>
                <a:lnTo>
                  <a:pt x="2286" y="4338"/>
                </a:lnTo>
                <a:lnTo>
                  <a:pt x="2369" y="4359"/>
                </a:lnTo>
                <a:lnTo>
                  <a:pt x="2457" y="4379"/>
                </a:lnTo>
                <a:lnTo>
                  <a:pt x="2548" y="4396"/>
                </a:lnTo>
                <a:lnTo>
                  <a:pt x="2645" y="4414"/>
                </a:lnTo>
                <a:lnTo>
                  <a:pt x="2695" y="4422"/>
                </a:lnTo>
                <a:lnTo>
                  <a:pt x="2763" y="4432"/>
                </a:lnTo>
                <a:lnTo>
                  <a:pt x="2763" y="3702"/>
                </a:lnTo>
                <a:lnTo>
                  <a:pt x="2679" y="3691"/>
                </a:lnTo>
                <a:lnTo>
                  <a:pt x="2598" y="3680"/>
                </a:lnTo>
                <a:lnTo>
                  <a:pt x="2522" y="3667"/>
                </a:lnTo>
                <a:lnTo>
                  <a:pt x="2448" y="3655"/>
                </a:lnTo>
                <a:lnTo>
                  <a:pt x="2333" y="3651"/>
                </a:lnTo>
                <a:lnTo>
                  <a:pt x="2218" y="3646"/>
                </a:lnTo>
                <a:lnTo>
                  <a:pt x="2104" y="3638"/>
                </a:lnTo>
                <a:lnTo>
                  <a:pt x="1991" y="3630"/>
                </a:lnTo>
                <a:close/>
                <a:moveTo>
                  <a:pt x="2528" y="1161"/>
                </a:moveTo>
                <a:lnTo>
                  <a:pt x="2528" y="1161"/>
                </a:lnTo>
                <a:lnTo>
                  <a:pt x="2433" y="1138"/>
                </a:lnTo>
                <a:lnTo>
                  <a:pt x="2344" y="1117"/>
                </a:lnTo>
                <a:lnTo>
                  <a:pt x="2262" y="1095"/>
                </a:lnTo>
                <a:lnTo>
                  <a:pt x="2188" y="1072"/>
                </a:lnTo>
                <a:lnTo>
                  <a:pt x="2118" y="1048"/>
                </a:lnTo>
                <a:lnTo>
                  <a:pt x="2057" y="1025"/>
                </a:lnTo>
                <a:lnTo>
                  <a:pt x="2002" y="1001"/>
                </a:lnTo>
                <a:lnTo>
                  <a:pt x="1954" y="977"/>
                </a:lnTo>
                <a:lnTo>
                  <a:pt x="1912" y="953"/>
                </a:lnTo>
                <a:lnTo>
                  <a:pt x="1876" y="927"/>
                </a:lnTo>
                <a:lnTo>
                  <a:pt x="1862" y="914"/>
                </a:lnTo>
                <a:lnTo>
                  <a:pt x="1847" y="903"/>
                </a:lnTo>
                <a:lnTo>
                  <a:pt x="1836" y="890"/>
                </a:lnTo>
                <a:lnTo>
                  <a:pt x="1825" y="877"/>
                </a:lnTo>
                <a:lnTo>
                  <a:pt x="1816" y="864"/>
                </a:lnTo>
                <a:lnTo>
                  <a:pt x="1808" y="851"/>
                </a:lnTo>
                <a:lnTo>
                  <a:pt x="1802" y="838"/>
                </a:lnTo>
                <a:lnTo>
                  <a:pt x="1799" y="827"/>
                </a:lnTo>
                <a:lnTo>
                  <a:pt x="1795" y="814"/>
                </a:lnTo>
                <a:lnTo>
                  <a:pt x="1794" y="801"/>
                </a:lnTo>
                <a:lnTo>
                  <a:pt x="1794" y="788"/>
                </a:lnTo>
                <a:lnTo>
                  <a:pt x="1795" y="775"/>
                </a:lnTo>
                <a:lnTo>
                  <a:pt x="1799" y="762"/>
                </a:lnTo>
                <a:lnTo>
                  <a:pt x="1804" y="749"/>
                </a:lnTo>
                <a:lnTo>
                  <a:pt x="1808" y="736"/>
                </a:lnTo>
                <a:lnTo>
                  <a:pt x="1816" y="725"/>
                </a:lnTo>
                <a:lnTo>
                  <a:pt x="1826" y="712"/>
                </a:lnTo>
                <a:lnTo>
                  <a:pt x="1836" y="699"/>
                </a:lnTo>
                <a:lnTo>
                  <a:pt x="1847" y="686"/>
                </a:lnTo>
                <a:lnTo>
                  <a:pt x="1862" y="673"/>
                </a:lnTo>
                <a:lnTo>
                  <a:pt x="1892" y="649"/>
                </a:lnTo>
                <a:lnTo>
                  <a:pt x="1928" y="623"/>
                </a:lnTo>
                <a:lnTo>
                  <a:pt x="1970" y="599"/>
                </a:lnTo>
                <a:lnTo>
                  <a:pt x="2018" y="575"/>
                </a:lnTo>
                <a:lnTo>
                  <a:pt x="2070" y="551"/>
                </a:lnTo>
                <a:lnTo>
                  <a:pt x="2128" y="526"/>
                </a:lnTo>
                <a:lnTo>
                  <a:pt x="2191" y="504"/>
                </a:lnTo>
                <a:lnTo>
                  <a:pt x="2260" y="481"/>
                </a:lnTo>
                <a:lnTo>
                  <a:pt x="2335" y="459"/>
                </a:lnTo>
                <a:lnTo>
                  <a:pt x="2412" y="436"/>
                </a:lnTo>
                <a:lnTo>
                  <a:pt x="2496" y="415"/>
                </a:lnTo>
                <a:lnTo>
                  <a:pt x="2585" y="394"/>
                </a:lnTo>
                <a:lnTo>
                  <a:pt x="2693" y="371"/>
                </a:lnTo>
                <a:lnTo>
                  <a:pt x="2803" y="352"/>
                </a:lnTo>
                <a:lnTo>
                  <a:pt x="2914" y="336"/>
                </a:lnTo>
                <a:lnTo>
                  <a:pt x="3027" y="321"/>
                </a:lnTo>
                <a:lnTo>
                  <a:pt x="3140" y="310"/>
                </a:lnTo>
                <a:lnTo>
                  <a:pt x="3255" y="302"/>
                </a:lnTo>
                <a:lnTo>
                  <a:pt x="3368" y="297"/>
                </a:lnTo>
                <a:lnTo>
                  <a:pt x="3483" y="294"/>
                </a:lnTo>
                <a:lnTo>
                  <a:pt x="3596" y="292"/>
                </a:lnTo>
                <a:lnTo>
                  <a:pt x="3709" y="294"/>
                </a:lnTo>
                <a:lnTo>
                  <a:pt x="3820" y="299"/>
                </a:lnTo>
                <a:lnTo>
                  <a:pt x="3930" y="305"/>
                </a:lnTo>
                <a:lnTo>
                  <a:pt x="4038" y="313"/>
                </a:lnTo>
                <a:lnTo>
                  <a:pt x="4143" y="325"/>
                </a:lnTo>
                <a:lnTo>
                  <a:pt x="4246" y="337"/>
                </a:lnTo>
                <a:lnTo>
                  <a:pt x="4347" y="352"/>
                </a:lnTo>
                <a:lnTo>
                  <a:pt x="2528" y="1161"/>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49" name="Rectangle 48">
            <a:extLst>
              <a:ext uri="{FF2B5EF4-FFF2-40B4-BE49-F238E27FC236}">
                <a16:creationId xmlns:a16="http://schemas.microsoft.com/office/drawing/2014/main" id="{9A65B7E1-394A-4466-92DE-F09A96AB4344}"/>
              </a:ext>
            </a:extLst>
          </p:cNvPr>
          <p:cNvSpPr/>
          <p:nvPr/>
        </p:nvSpPr>
        <p:spPr>
          <a:xfrm>
            <a:off x="609914" y="3275832"/>
            <a:ext cx="10965993" cy="225135"/>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50" name="TextBox 49">
            <a:extLst>
              <a:ext uri="{FF2B5EF4-FFF2-40B4-BE49-F238E27FC236}">
                <a16:creationId xmlns:a16="http://schemas.microsoft.com/office/drawing/2014/main" id="{46FF3C2B-AAEF-4E95-A1D4-E907038E08C0}"/>
              </a:ext>
            </a:extLst>
          </p:cNvPr>
          <p:cNvSpPr txBox="1"/>
          <p:nvPr/>
        </p:nvSpPr>
        <p:spPr>
          <a:xfrm>
            <a:off x="866934" y="3309890"/>
            <a:ext cx="3163487"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chemeClr val="bg2"/>
                </a:solidFill>
                <a:effectLst/>
                <a:uLnTx/>
                <a:uFillTx/>
                <a:latin typeface="EYInterstate Light" panose="02000506000000020004" pitchFamily="2" charset="0"/>
              </a:rPr>
              <a:t>3. Pakalpojumu izmaksas</a:t>
            </a:r>
          </a:p>
        </p:txBody>
      </p:sp>
      <p:sp>
        <p:nvSpPr>
          <p:cNvPr id="2" name="TextBox 1">
            <a:extLst>
              <a:ext uri="{FF2B5EF4-FFF2-40B4-BE49-F238E27FC236}">
                <a16:creationId xmlns:a16="http://schemas.microsoft.com/office/drawing/2014/main" id="{0973899E-BDA1-4907-B03F-0D959D36246C}"/>
              </a:ext>
            </a:extLst>
          </p:cNvPr>
          <p:cNvSpPr txBox="1"/>
          <p:nvPr/>
        </p:nvSpPr>
        <p:spPr>
          <a:xfrm>
            <a:off x="1604408" y="4125520"/>
            <a:ext cx="5802231"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200">
                <a:solidFill>
                  <a:schemeClr val="bg2"/>
                </a:solidFill>
                <a:latin typeface="EYInterstate Light" panose="02000506000000020004" pitchFamily="2" charset="0"/>
              </a:rPr>
              <a:t>Ir izstrādāta metodika maksas pakalpojumu aprēķināšanai.</a:t>
            </a:r>
          </a:p>
        </p:txBody>
      </p:sp>
      <p:sp>
        <p:nvSpPr>
          <p:cNvPr id="20" name="Rectangle 19">
            <a:extLst>
              <a:ext uri="{FF2B5EF4-FFF2-40B4-BE49-F238E27FC236}">
                <a16:creationId xmlns:a16="http://schemas.microsoft.com/office/drawing/2014/main" id="{68E7818F-F1E5-466F-9608-34612FB30C65}"/>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kumimoji="0" lang="ru-RU" sz="1800" b="1" i="0" u="none" strike="noStrike" kern="1200" cap="none" spc="0" normalizeH="0" baseline="0" noProof="0">
                <a:ln>
                  <a:noFill/>
                </a:ln>
                <a:solidFill>
                  <a:srgbClr val="000000"/>
                </a:solidFill>
                <a:effectLst/>
                <a:uLnTx/>
                <a:uFillTx/>
                <a:latin typeface="EYInterstate Light" panose="02000506000000020004" pitchFamily="2" charset="0"/>
              </a:rPr>
              <a:t>7</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21" name="Footer Placeholder 4">
            <a:extLst>
              <a:ext uri="{FF2B5EF4-FFF2-40B4-BE49-F238E27FC236}">
                <a16:creationId xmlns:a16="http://schemas.microsoft.com/office/drawing/2014/main" id="{009806A1-CEC4-4656-9495-FFAB20ABF1A1}"/>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3" name="Date Placeholder 10">
            <a:extLst>
              <a:ext uri="{FF2B5EF4-FFF2-40B4-BE49-F238E27FC236}">
                <a16:creationId xmlns:a16="http://schemas.microsoft.com/office/drawing/2014/main" id="{FEB8D300-FA34-4987-B3B7-C24EF5A01F26}"/>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75823788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Abgerundetes Rechteck 35">
            <a:extLst>
              <a:ext uri="{FF2B5EF4-FFF2-40B4-BE49-F238E27FC236}">
                <a16:creationId xmlns:a16="http://schemas.microsoft.com/office/drawing/2014/main" id="{9C02CCC1-5C8E-44FC-BD31-37D7A5658453}"/>
              </a:ext>
            </a:extLst>
          </p:cNvPr>
          <p:cNvSpPr/>
          <p:nvPr/>
        </p:nvSpPr>
        <p:spPr bwMode="gray">
          <a:xfrm>
            <a:off x="585278" y="2818991"/>
            <a:ext cx="11003154" cy="3466565"/>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2"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64</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4" name="Footer Placeholder 4">
            <a:extLst>
              <a:ext uri="{FF2B5EF4-FFF2-40B4-BE49-F238E27FC236}">
                <a16:creationId xmlns:a16="http://schemas.microsoft.com/office/drawing/2014/main" id="{DB830086-537A-4909-BF7A-74AD03D04BC6}"/>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46" name="TextBox 45">
            <a:extLst>
              <a:ext uri="{FF2B5EF4-FFF2-40B4-BE49-F238E27FC236}">
                <a16:creationId xmlns:a16="http://schemas.microsoft.com/office/drawing/2014/main" id="{3FDD3159-889D-4953-A9E1-529E8178C1B4}"/>
              </a:ext>
            </a:extLst>
          </p:cNvPr>
          <p:cNvSpPr txBox="1"/>
          <p:nvPr/>
        </p:nvSpPr>
        <p:spPr>
          <a:xfrm>
            <a:off x="712414" y="4335978"/>
            <a:ext cx="3910632" cy="276999"/>
          </a:xfrm>
          <a:prstGeom prst="rect">
            <a:avLst/>
          </a:prstGeom>
          <a:noFill/>
        </p:spPr>
        <p:txBody>
          <a:bodyPr wrap="square">
            <a:spAutoFit/>
          </a:bodyPr>
          <a:lstStyle/>
          <a:p>
            <a:pPr algn="just"/>
            <a:r>
              <a:rPr lang="lv-LV" sz="1200"/>
              <a:t>Teksts</a:t>
            </a:r>
          </a:p>
        </p:txBody>
      </p:sp>
      <p:sp>
        <p:nvSpPr>
          <p:cNvPr id="47" name="TextBox 46">
            <a:extLst>
              <a:ext uri="{FF2B5EF4-FFF2-40B4-BE49-F238E27FC236}">
                <a16:creationId xmlns:a16="http://schemas.microsoft.com/office/drawing/2014/main" id="{A78018C7-A2D8-4B56-B344-3ADE86C0C84E}"/>
              </a:ext>
            </a:extLst>
          </p:cNvPr>
          <p:cNvSpPr txBox="1"/>
          <p:nvPr/>
        </p:nvSpPr>
        <p:spPr>
          <a:xfrm>
            <a:off x="691064" y="2848837"/>
            <a:ext cx="1417376"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b="1">
                <a:solidFill>
                  <a:schemeClr val="bg1"/>
                </a:solidFill>
              </a:rPr>
              <a:t>Pašvaldības atbilde:</a:t>
            </a:r>
          </a:p>
        </p:txBody>
      </p:sp>
      <p:sp>
        <p:nvSpPr>
          <p:cNvPr id="29" name="Freeform 43">
            <a:extLst>
              <a:ext uri="{FF2B5EF4-FFF2-40B4-BE49-F238E27FC236}">
                <a16:creationId xmlns:a16="http://schemas.microsoft.com/office/drawing/2014/main" id="{FFC58227-857D-4F34-80D2-65E6876C95BB}"/>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2" name="Freeform 30">
            <a:extLst>
              <a:ext uri="{FF2B5EF4-FFF2-40B4-BE49-F238E27FC236}">
                <a16:creationId xmlns:a16="http://schemas.microsoft.com/office/drawing/2014/main" id="{C0E2456A-5DD6-4100-9173-55252CEBB73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0" name="Freeform 43">
            <a:extLst>
              <a:ext uri="{FF2B5EF4-FFF2-40B4-BE49-F238E27FC236}">
                <a16:creationId xmlns:a16="http://schemas.microsoft.com/office/drawing/2014/main" id="{9ABBAA98-57C3-4B7E-8449-C6341C7D9687}"/>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2" name="Freeform 30">
            <a:extLst>
              <a:ext uri="{FF2B5EF4-FFF2-40B4-BE49-F238E27FC236}">
                <a16:creationId xmlns:a16="http://schemas.microsoft.com/office/drawing/2014/main" id="{D6AB5463-E789-4A73-BA7F-6761C503FEB3}"/>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0" name="Freeform 43">
            <a:extLst>
              <a:ext uri="{FF2B5EF4-FFF2-40B4-BE49-F238E27FC236}">
                <a16:creationId xmlns:a16="http://schemas.microsoft.com/office/drawing/2014/main" id="{DBE23B7C-D0BC-4185-91AA-6F9E46DC5A86}"/>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2" name="Freeform 30">
            <a:extLst>
              <a:ext uri="{FF2B5EF4-FFF2-40B4-BE49-F238E27FC236}">
                <a16:creationId xmlns:a16="http://schemas.microsoft.com/office/drawing/2014/main" id="{9CEC8832-4275-447F-B0BE-BB6BF9B68D2E}"/>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7" name="Title 1">
            <a:extLst>
              <a:ext uri="{FF2B5EF4-FFF2-40B4-BE49-F238E27FC236}">
                <a16:creationId xmlns:a16="http://schemas.microsoft.com/office/drawing/2014/main" id="{32CEB960-EC86-43EB-91C0-CE35725345F0}"/>
              </a:ext>
            </a:extLst>
          </p:cNvPr>
          <p:cNvSpPr>
            <a:spLocks noGrp="1"/>
          </p:cNvSpPr>
          <p:nvPr>
            <p:ph type="title"/>
          </p:nvPr>
        </p:nvSpPr>
        <p:spPr>
          <a:xfrm>
            <a:off x="1280286" y="280889"/>
            <a:ext cx="10308146" cy="267775"/>
          </a:xfrm>
        </p:spPr>
        <p:txBody>
          <a:bodyPr/>
          <a:lstStyle/>
          <a:p>
            <a:r>
              <a:rPr lang="lv-LV"/>
              <a:t>Limbažu novads</a:t>
            </a:r>
          </a:p>
        </p:txBody>
      </p:sp>
      <p:sp>
        <p:nvSpPr>
          <p:cNvPr id="43" name="Title 1">
            <a:extLst>
              <a:ext uri="{FF2B5EF4-FFF2-40B4-BE49-F238E27FC236}">
                <a16:creationId xmlns:a16="http://schemas.microsoft.com/office/drawing/2014/main" id="{FA577A32-92C2-4585-B4FB-7A9A6A772F92}"/>
              </a:ext>
            </a:extLst>
          </p:cNvPr>
          <p:cNvSpPr txBox="1">
            <a:spLocks/>
          </p:cNvSpPr>
          <p:nvPr/>
        </p:nvSpPr>
        <p:spPr>
          <a:xfrm>
            <a:off x="1280286" y="572443"/>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r>
              <a:rPr kumimoji="0" lang="lv-LV" sz="1600" b="1" i="0" u="none" strike="noStrike" kern="1200" cap="none" spc="0" normalizeH="0" baseline="0" noProof="0">
                <a:ln>
                  <a:noFill/>
                </a:ln>
                <a:solidFill>
                  <a:srgbClr val="2E2E38"/>
                </a:solidFill>
                <a:effectLst/>
                <a:uLnTx/>
                <a:uFillTx/>
              </a:rPr>
              <a:t> </a:t>
            </a:r>
          </a:p>
        </p:txBody>
      </p:sp>
      <p:sp>
        <p:nvSpPr>
          <p:cNvPr id="56" name="Freeform 43">
            <a:extLst>
              <a:ext uri="{FF2B5EF4-FFF2-40B4-BE49-F238E27FC236}">
                <a16:creationId xmlns:a16="http://schemas.microsoft.com/office/drawing/2014/main" id="{D5FD1395-4FF0-4AE1-AB4A-8622FAFF55E9}"/>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7" name="Freeform 30">
            <a:extLst>
              <a:ext uri="{FF2B5EF4-FFF2-40B4-BE49-F238E27FC236}">
                <a16:creationId xmlns:a16="http://schemas.microsoft.com/office/drawing/2014/main" id="{9B7E9042-7F89-4D2D-8794-1D46B34A0987}"/>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9" name="Rectangle 58">
            <a:extLst>
              <a:ext uri="{FF2B5EF4-FFF2-40B4-BE49-F238E27FC236}">
                <a16:creationId xmlns:a16="http://schemas.microsoft.com/office/drawing/2014/main" id="{A3FAF606-33C9-4047-B387-FF39DE6E6352}"/>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kumimoji="0" lang="ru-RU" sz="1800" b="1" i="0" u="none" strike="noStrike" kern="1200" cap="none" spc="0" normalizeH="0" baseline="0" noProof="0">
                <a:ln>
                  <a:noFill/>
                </a:ln>
                <a:solidFill>
                  <a:srgbClr val="000000"/>
                </a:solidFill>
                <a:effectLst/>
                <a:uLnTx/>
                <a:uFillTx/>
                <a:latin typeface="EYInterstate Light" panose="02000506000000020004" pitchFamily="2" charset="0"/>
              </a:rPr>
              <a:t>5</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3" name="TextBox 2">
            <a:extLst>
              <a:ext uri="{FF2B5EF4-FFF2-40B4-BE49-F238E27FC236}">
                <a16:creationId xmlns:a16="http://schemas.microsoft.com/office/drawing/2014/main" id="{D882B932-D705-FFDA-5CBA-1BDA46C2AED2}"/>
              </a:ext>
            </a:extLst>
          </p:cNvPr>
          <p:cNvSpPr txBox="1"/>
          <p:nvPr/>
        </p:nvSpPr>
        <p:spPr>
          <a:xfrm>
            <a:off x="580298" y="3011103"/>
            <a:ext cx="4007906" cy="3477875"/>
          </a:xfrm>
          <a:prstGeom prst="rect">
            <a:avLst/>
          </a:prstGeom>
          <a:noFill/>
        </p:spPr>
        <p:txBody>
          <a:bodyPr wrap="square">
            <a:spAutoFit/>
          </a:bodyPr>
          <a:lstStyle/>
          <a:p>
            <a:pPr algn="just"/>
            <a:r>
              <a:rPr lang="lv-LV" sz="1100" b="1">
                <a:solidFill>
                  <a:schemeClr val="bg1"/>
                </a:solidFill>
              </a:rPr>
              <a:t>Limbažu apvienības pārvalde: Mūru iela 17, Limbaži. </a:t>
            </a:r>
          </a:p>
          <a:p>
            <a:pPr algn="just"/>
            <a:endParaRPr lang="lv-LV" sz="1100" i="1">
              <a:solidFill>
                <a:schemeClr val="bg1"/>
              </a:solidFill>
            </a:endParaRPr>
          </a:p>
          <a:p>
            <a:pPr algn="just"/>
            <a:r>
              <a:rPr lang="lv-LV" sz="1100" i="1">
                <a:solidFill>
                  <a:schemeClr val="bg1"/>
                </a:solidFill>
              </a:rPr>
              <a:t>Limbažu apvienības pārvaldē netiek nodrošināts vienotais Valsts un pašvaldības pakalpojumu sniegšanas centrs, kā tas ir Salacgrīvā un Alojā, jo Limbažos pieejami Valsts pakalpojumi atsevišķās iestādēs (tādās kā VSAA, VZD un tml.). Limbažu apvienības pārvaldē klientus apkalpo lietvede, kas nodrošina arī iestādes dokumentācijas koordinēšanu. Lai nodrošinātu pašvaldības pakalpojumu pieejamību katrā pagastā, šādās adresēs pieejami Klientu apkalpošanas centri (KAC):</a:t>
            </a:r>
          </a:p>
          <a:p>
            <a:pPr algn="just"/>
            <a:endParaRPr lang="lv-LV" sz="1100" i="1">
              <a:solidFill>
                <a:schemeClr val="bg1"/>
              </a:solidFill>
            </a:endParaRPr>
          </a:p>
          <a:p>
            <a:pPr marL="171450" indent="-171450" algn="just">
              <a:buFont typeface="Arial" panose="020B0604020202020204" pitchFamily="34" charset="0"/>
              <a:buChar char="•"/>
            </a:pPr>
            <a:r>
              <a:rPr lang="lv-LV" sz="1100">
                <a:solidFill>
                  <a:schemeClr val="bg1"/>
                </a:solidFill>
              </a:rPr>
              <a:t>Katvaru pagasts: Liepu iela 8, Pociems, Katvaru pagasts.</a:t>
            </a:r>
          </a:p>
          <a:p>
            <a:pPr marL="171450" indent="-171450" algn="just">
              <a:buFont typeface="Arial" panose="020B0604020202020204" pitchFamily="34" charset="0"/>
              <a:buChar char="•"/>
            </a:pPr>
            <a:r>
              <a:rPr lang="lv-LV" sz="1100">
                <a:solidFill>
                  <a:schemeClr val="bg1"/>
                </a:solidFill>
              </a:rPr>
              <a:t>Limbažu pagasts: Jūras iela 58, Limbaži.</a:t>
            </a:r>
          </a:p>
          <a:p>
            <a:pPr marL="171450" indent="-171450" algn="just">
              <a:buFont typeface="Arial" panose="020B0604020202020204" pitchFamily="34" charset="0"/>
              <a:buChar char="•"/>
            </a:pPr>
            <a:r>
              <a:rPr lang="lv-LV" sz="1100">
                <a:solidFill>
                  <a:schemeClr val="bg1"/>
                </a:solidFill>
              </a:rPr>
              <a:t>Pāles pagasts: Skolotāju iela 2, Pāle.</a:t>
            </a:r>
          </a:p>
          <a:p>
            <a:pPr marL="171450" indent="-171450" algn="just">
              <a:buFont typeface="Arial" panose="020B0604020202020204" pitchFamily="34" charset="0"/>
              <a:buChar char="•"/>
            </a:pPr>
            <a:r>
              <a:rPr lang="lv-LV" sz="1100">
                <a:solidFill>
                  <a:schemeClr val="bg1"/>
                </a:solidFill>
              </a:rPr>
              <a:t>Skultes pagasts: </a:t>
            </a:r>
            <a:r>
              <a:rPr lang="lv-LV" sz="1100" err="1">
                <a:solidFill>
                  <a:schemeClr val="bg1"/>
                </a:solidFill>
              </a:rPr>
              <a:t>Mandegas</a:t>
            </a:r>
            <a:r>
              <a:rPr lang="lv-LV" sz="1100">
                <a:solidFill>
                  <a:schemeClr val="bg1"/>
                </a:solidFill>
              </a:rPr>
              <a:t>, Skultes pagasts.</a:t>
            </a:r>
          </a:p>
          <a:p>
            <a:pPr marL="171450" indent="-171450" algn="just">
              <a:buFont typeface="Arial" panose="020B0604020202020204" pitchFamily="34" charset="0"/>
              <a:buChar char="•"/>
            </a:pPr>
            <a:r>
              <a:rPr lang="lv-LV" sz="1100">
                <a:solidFill>
                  <a:schemeClr val="bg1"/>
                </a:solidFill>
              </a:rPr>
              <a:t>Umurgas pagasts: U. Sproģa iela 5, Umurga.</a:t>
            </a:r>
          </a:p>
          <a:p>
            <a:pPr marL="171450" indent="-171450" algn="just">
              <a:buFont typeface="Arial" panose="020B0604020202020204" pitchFamily="34" charset="0"/>
              <a:buChar char="•"/>
            </a:pPr>
            <a:r>
              <a:rPr lang="lv-LV" sz="1100">
                <a:solidFill>
                  <a:schemeClr val="bg1"/>
                </a:solidFill>
              </a:rPr>
              <a:t>Vidrižu pagasts: Liepas, Gravas, Vidrižu pagasts.</a:t>
            </a:r>
          </a:p>
          <a:p>
            <a:pPr marL="171450" indent="-171450" algn="just">
              <a:buFont typeface="Arial" panose="020B0604020202020204" pitchFamily="34" charset="0"/>
              <a:buChar char="•"/>
            </a:pPr>
            <a:r>
              <a:rPr lang="lv-LV" sz="1100">
                <a:solidFill>
                  <a:schemeClr val="bg1"/>
                </a:solidFill>
              </a:rPr>
              <a:t>Viļķenes pagasts: Dārza iela 1, Viļķene.</a:t>
            </a:r>
          </a:p>
          <a:p>
            <a:pPr algn="just"/>
            <a:endParaRPr lang="lv-LV" sz="1100">
              <a:solidFill>
                <a:schemeClr val="bg1"/>
              </a:solidFill>
            </a:endParaRPr>
          </a:p>
        </p:txBody>
      </p:sp>
      <p:sp>
        <p:nvSpPr>
          <p:cNvPr id="2" name="Rectangle 1">
            <a:extLst>
              <a:ext uri="{FF2B5EF4-FFF2-40B4-BE49-F238E27FC236}">
                <a16:creationId xmlns:a16="http://schemas.microsoft.com/office/drawing/2014/main" id="{5B11BA47-4306-22AF-3513-32FD363470A0}"/>
              </a:ext>
            </a:extLst>
          </p:cNvPr>
          <p:cNvSpPr/>
          <p:nvPr/>
        </p:nvSpPr>
        <p:spPr>
          <a:xfrm>
            <a:off x="580297" y="1247699"/>
            <a:ext cx="5518202" cy="1494994"/>
          </a:xfrm>
          <a:prstGeom prst="rect">
            <a:avLst/>
          </a:prstGeom>
          <a:solidFill>
            <a:schemeClr val="tx1">
              <a:lumMod val="65000"/>
              <a:alpha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4" name="Rectangle 3">
            <a:extLst>
              <a:ext uri="{FF2B5EF4-FFF2-40B4-BE49-F238E27FC236}">
                <a16:creationId xmlns:a16="http://schemas.microsoft.com/office/drawing/2014/main" id="{08B1F26F-D232-8466-DEB8-6B6BCE4DB990}"/>
              </a:ext>
            </a:extLst>
          </p:cNvPr>
          <p:cNvSpPr/>
          <p:nvPr/>
        </p:nvSpPr>
        <p:spPr>
          <a:xfrm>
            <a:off x="6216062" y="1247699"/>
            <a:ext cx="5372369" cy="1494994"/>
          </a:xfrm>
          <a:prstGeom prst="rect">
            <a:avLst/>
          </a:prstGeom>
          <a:solidFill>
            <a:schemeClr val="tx1">
              <a:lumMod val="65000"/>
              <a:alpha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7" name="TextBox 6">
            <a:extLst>
              <a:ext uri="{FF2B5EF4-FFF2-40B4-BE49-F238E27FC236}">
                <a16:creationId xmlns:a16="http://schemas.microsoft.com/office/drawing/2014/main" id="{1DA3300F-F585-DA38-8ACE-D3784DC2830A}"/>
              </a:ext>
            </a:extLst>
          </p:cNvPr>
          <p:cNvSpPr txBox="1"/>
          <p:nvPr/>
        </p:nvSpPr>
        <p:spPr>
          <a:xfrm>
            <a:off x="718026" y="1302969"/>
            <a:ext cx="1634743"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Jautājums pašvaldībai:</a:t>
            </a:r>
          </a:p>
        </p:txBody>
      </p:sp>
      <p:sp>
        <p:nvSpPr>
          <p:cNvPr id="8" name="TextBox 7">
            <a:extLst>
              <a:ext uri="{FF2B5EF4-FFF2-40B4-BE49-F238E27FC236}">
                <a16:creationId xmlns:a16="http://schemas.microsoft.com/office/drawing/2014/main" id="{A2587123-ACBC-3AD8-159D-B716B85AB7AA}"/>
              </a:ext>
            </a:extLst>
          </p:cNvPr>
          <p:cNvSpPr txBox="1"/>
          <p:nvPr/>
        </p:nvSpPr>
        <p:spPr>
          <a:xfrm>
            <a:off x="580297" y="941365"/>
            <a:ext cx="3544945" cy="220060"/>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400" b="1">
                <a:solidFill>
                  <a:schemeClr val="bg1"/>
                </a:solidFill>
              </a:rPr>
              <a:t>Klātienes pakalpojumu sniegšanas adreses</a:t>
            </a:r>
          </a:p>
        </p:txBody>
      </p:sp>
      <p:sp>
        <p:nvSpPr>
          <p:cNvPr id="9" name="TextBox 8">
            <a:extLst>
              <a:ext uri="{FF2B5EF4-FFF2-40B4-BE49-F238E27FC236}">
                <a16:creationId xmlns:a16="http://schemas.microsoft.com/office/drawing/2014/main" id="{A3AD6350-50B8-A801-3D09-9E886BC84273}"/>
              </a:ext>
            </a:extLst>
          </p:cNvPr>
          <p:cNvSpPr txBox="1"/>
          <p:nvPr/>
        </p:nvSpPr>
        <p:spPr>
          <a:xfrm>
            <a:off x="6186702" y="949737"/>
            <a:ext cx="4825811" cy="221664"/>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400" b="1">
                <a:solidFill>
                  <a:schemeClr val="bg1"/>
                </a:solidFill>
              </a:rPr>
              <a:t>Pagasta pārvaldes un VPVKAC sniegtie pakalpojumi</a:t>
            </a:r>
          </a:p>
        </p:txBody>
      </p:sp>
      <p:sp>
        <p:nvSpPr>
          <p:cNvPr id="10" name="TextBox 9">
            <a:extLst>
              <a:ext uri="{FF2B5EF4-FFF2-40B4-BE49-F238E27FC236}">
                <a16:creationId xmlns:a16="http://schemas.microsoft.com/office/drawing/2014/main" id="{A4727E2B-2595-00BD-D324-4D2DB55D8F6D}"/>
              </a:ext>
            </a:extLst>
          </p:cNvPr>
          <p:cNvSpPr txBox="1"/>
          <p:nvPr/>
        </p:nvSpPr>
        <p:spPr>
          <a:xfrm>
            <a:off x="6393186" y="1313345"/>
            <a:ext cx="1634743"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Jautājums pašvaldībai:</a:t>
            </a:r>
          </a:p>
        </p:txBody>
      </p:sp>
      <p:sp>
        <p:nvSpPr>
          <p:cNvPr id="11" name="TextBox 10">
            <a:extLst>
              <a:ext uri="{FF2B5EF4-FFF2-40B4-BE49-F238E27FC236}">
                <a16:creationId xmlns:a16="http://schemas.microsoft.com/office/drawing/2014/main" id="{70B58C27-31E3-7E01-4D18-8319878E55FD}"/>
              </a:ext>
            </a:extLst>
          </p:cNvPr>
          <p:cNvSpPr txBox="1"/>
          <p:nvPr/>
        </p:nvSpPr>
        <p:spPr>
          <a:xfrm>
            <a:off x="6310759" y="1521378"/>
            <a:ext cx="5202890" cy="1200329"/>
          </a:xfrm>
          <a:prstGeom prst="rect">
            <a:avLst/>
          </a:prstGeom>
          <a:noFill/>
        </p:spPr>
        <p:txBody>
          <a:bodyPr wrap="square">
            <a:spAutoFit/>
          </a:bodyPr>
          <a:lstStyle/>
          <a:p>
            <a:pPr algn="just"/>
            <a:r>
              <a:rPr lang="lv-LV" sz="1200" b="0" i="0">
                <a:solidFill>
                  <a:srgbClr val="FFFFFF"/>
                </a:solidFill>
                <a:effectLst/>
                <a:latin typeface="Calibri" panose="020F0502020204030204" pitchFamily="34" charset="0"/>
              </a:rPr>
              <a:t>Mēs intervijā runājām par to, ka ir pilsētas/ciemi, kuros ir gan pagasta pārvaldes, </a:t>
            </a:r>
            <a:r>
              <a:rPr lang="lv-LV" sz="1200">
                <a:solidFill>
                  <a:srgbClr val="FFFFFF"/>
                </a:solidFill>
                <a:latin typeface="Calibri" panose="020F0502020204030204" pitchFamily="34" charset="0"/>
              </a:rPr>
              <a:t>g</a:t>
            </a:r>
            <a:r>
              <a:rPr lang="lv-LV" sz="1200" b="0" i="0">
                <a:solidFill>
                  <a:srgbClr val="FFFFFF"/>
                </a:solidFill>
                <a:effectLst/>
                <a:latin typeface="Calibri" panose="020F0502020204030204" pitchFamily="34" charset="0"/>
              </a:rPr>
              <a:t>an VPVKAC. Vēlamies saprast kā mijiedarbojas šīs abas iestādes un vai nav pienākumu pārklāšanās? Jo pakalpojumu sniegšanas kontekstā sanāk, ka arī KAC nodrošina iespēju iedzīvotājiem pieteikt pakalpojuma saņemšu- iesniegt iesniegumus, kuri tiek virzīti uz centrālo administrāciju, gluži tāpat kā pārvalžu pienākumi.</a:t>
            </a:r>
          </a:p>
        </p:txBody>
      </p:sp>
      <p:sp>
        <p:nvSpPr>
          <p:cNvPr id="12" name="TextBox 11">
            <a:extLst>
              <a:ext uri="{FF2B5EF4-FFF2-40B4-BE49-F238E27FC236}">
                <a16:creationId xmlns:a16="http://schemas.microsoft.com/office/drawing/2014/main" id="{54D444CB-2681-A8C5-519B-D35B00DE8B5E}"/>
              </a:ext>
            </a:extLst>
          </p:cNvPr>
          <p:cNvSpPr txBox="1"/>
          <p:nvPr/>
        </p:nvSpPr>
        <p:spPr>
          <a:xfrm>
            <a:off x="712259" y="1532252"/>
            <a:ext cx="5254277" cy="830997"/>
          </a:xfrm>
          <a:prstGeom prst="rect">
            <a:avLst/>
          </a:prstGeom>
          <a:noFill/>
        </p:spPr>
        <p:txBody>
          <a:bodyPr wrap="square">
            <a:spAutoFit/>
          </a:bodyPr>
          <a:lstStyle/>
          <a:p>
            <a:pPr algn="just"/>
            <a:r>
              <a:rPr lang="lv-LV" sz="1200" b="0" i="0">
                <a:solidFill>
                  <a:srgbClr val="FFFFFF"/>
                </a:solidFill>
                <a:effectLst/>
                <a:latin typeface="Calibri" panose="020F0502020204030204" pitchFamily="34" charset="0"/>
              </a:rPr>
              <a:t>Redzam, ka jums ir 3 apvienību pārvaldes (Limbaži, Salacgrīva, Aloja). Vēlējāmies noskaidrot vai šīs apvienību pārvaldes sniedz klātienes pakalpojumus respektīvi tikai Limbažos, Salacgrīvā un Alojā, vai ir arī citas klātienes pakalpojumu sniegšanas telpas citās adresēs ārpus šīm pilsētām?</a:t>
            </a:r>
          </a:p>
        </p:txBody>
      </p:sp>
      <p:sp>
        <p:nvSpPr>
          <p:cNvPr id="13" name="TextBox 12">
            <a:extLst>
              <a:ext uri="{FF2B5EF4-FFF2-40B4-BE49-F238E27FC236}">
                <a16:creationId xmlns:a16="http://schemas.microsoft.com/office/drawing/2014/main" id="{4079AC65-7C0C-4241-8088-DD4710BE485C}"/>
              </a:ext>
            </a:extLst>
          </p:cNvPr>
          <p:cNvSpPr txBox="1"/>
          <p:nvPr/>
        </p:nvSpPr>
        <p:spPr>
          <a:xfrm>
            <a:off x="4679712" y="3016372"/>
            <a:ext cx="3262093" cy="2950295"/>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100" b="1">
                <a:solidFill>
                  <a:schemeClr val="bg1"/>
                </a:solidFill>
              </a:rPr>
              <a:t>Salacgrīvas apvienības pārvalde: Smilšu iela 9, Salacgrīva. </a:t>
            </a:r>
          </a:p>
          <a:p>
            <a:pPr algn="just">
              <a:lnSpc>
                <a:spcPct val="85000"/>
              </a:lnSpc>
              <a:spcAft>
                <a:spcPts val="600"/>
              </a:spcAft>
              <a:buClr>
                <a:schemeClr val="accent2"/>
              </a:buClr>
              <a:buSzPct val="70000"/>
            </a:pPr>
            <a:r>
              <a:rPr lang="lv-LV" sz="1100" i="1">
                <a:solidFill>
                  <a:schemeClr val="bg1"/>
                </a:solidFill>
              </a:rPr>
              <a:t>Šajā pašā adresē atrodas arī: Salacgrīvas vienotais valsts un pašvaldību klientu apkalpošanas centrs. VPVKAC, kurā strādā viens darbinieks, kas nodrošina klientu apkalpošanu gan Valsts, gan Pašvaldības pakalpojumiem. (Apmēram 30% no pienākumiem ir sniegt valsts pakalpojumus(noslēgts līgums ar 9 valsts iestādēm par pakalpojumu sniegšanu) un apmēram 70% pienākumu saistās ar pašvaldības pakalpojumu sniegšanu). Darba pienākumi nepārklājas, jo nav cita darbinieka, kas pildītu līdzīgus pienākumus. Lai nodrošinātu pakalpojumu pieejamību katrā pagastā (</a:t>
            </a:r>
            <a:r>
              <a:rPr lang="lv-LV" sz="1100" i="1" err="1">
                <a:solidFill>
                  <a:schemeClr val="bg1"/>
                </a:solidFill>
              </a:rPr>
              <a:t>Bij.Salacgrīvas</a:t>
            </a:r>
            <a:r>
              <a:rPr lang="lv-LV" sz="1100" i="1">
                <a:solidFill>
                  <a:schemeClr val="bg1"/>
                </a:solidFill>
              </a:rPr>
              <a:t> novadā), šādās adresēs pieejami Klientu apkalpošanas centri (KAC):</a:t>
            </a:r>
          </a:p>
          <a:p>
            <a:pPr marL="171450" indent="-171450">
              <a:lnSpc>
                <a:spcPct val="85000"/>
              </a:lnSpc>
              <a:spcAft>
                <a:spcPts val="200"/>
              </a:spcAft>
              <a:buSzPct val="100000"/>
              <a:buFont typeface="Arial" panose="020B0604020202020204" pitchFamily="34" charset="0"/>
              <a:buChar char="•"/>
            </a:pPr>
            <a:r>
              <a:rPr lang="lv-LV" sz="1100">
                <a:solidFill>
                  <a:schemeClr val="bg1"/>
                </a:solidFill>
              </a:rPr>
              <a:t>Ainažu pilsēta un pagasts (KAC): Parka iela 16, Ainaži.</a:t>
            </a:r>
          </a:p>
          <a:p>
            <a:pPr marL="171450" indent="-171450">
              <a:lnSpc>
                <a:spcPct val="85000"/>
              </a:lnSpc>
              <a:spcAft>
                <a:spcPts val="200"/>
              </a:spcAft>
              <a:buSzPct val="100000"/>
              <a:buFont typeface="Arial" panose="020B0604020202020204" pitchFamily="34" charset="0"/>
              <a:buChar char="•"/>
            </a:pPr>
            <a:r>
              <a:rPr lang="lv-LV" sz="1100">
                <a:solidFill>
                  <a:schemeClr val="bg1"/>
                </a:solidFill>
              </a:rPr>
              <a:t>Liepupes pagasts: </a:t>
            </a:r>
            <a:r>
              <a:rPr lang="lv-LV" sz="1100" err="1">
                <a:solidFill>
                  <a:schemeClr val="bg1"/>
                </a:solidFill>
              </a:rPr>
              <a:t>Mežgravas</a:t>
            </a:r>
            <a:r>
              <a:rPr lang="lv-LV" sz="1100">
                <a:solidFill>
                  <a:schemeClr val="bg1"/>
                </a:solidFill>
              </a:rPr>
              <a:t>, Liepupes pagasts.</a:t>
            </a:r>
          </a:p>
        </p:txBody>
      </p:sp>
      <p:sp>
        <p:nvSpPr>
          <p:cNvPr id="34" name="TextBox 33">
            <a:extLst>
              <a:ext uri="{FF2B5EF4-FFF2-40B4-BE49-F238E27FC236}">
                <a16:creationId xmlns:a16="http://schemas.microsoft.com/office/drawing/2014/main" id="{4423C6ED-A04B-4EA4-A795-8EA4BD462F61}"/>
              </a:ext>
            </a:extLst>
          </p:cNvPr>
          <p:cNvSpPr txBox="1"/>
          <p:nvPr/>
        </p:nvSpPr>
        <p:spPr>
          <a:xfrm>
            <a:off x="8104569" y="3009870"/>
            <a:ext cx="3412661" cy="3222421"/>
          </a:xfrm>
          <a:prstGeom prst="rect">
            <a:avLst/>
          </a:prstGeom>
          <a:noFill/>
        </p:spPr>
        <p:txBody>
          <a:bodyPr wrap="square" lIns="0" tIns="36576" rIns="0" bIns="0" rtlCol="0">
            <a:spAutoFit/>
          </a:bodyPr>
          <a:lstStyle/>
          <a:p>
            <a:pPr algn="just">
              <a:lnSpc>
                <a:spcPct val="85000"/>
              </a:lnSpc>
              <a:spcAft>
                <a:spcPts val="600"/>
              </a:spcAft>
              <a:buClr>
                <a:schemeClr val="accent2"/>
              </a:buClr>
              <a:buSzPct val="70000"/>
            </a:pPr>
            <a:r>
              <a:rPr lang="lv-LV" sz="1100" b="1">
                <a:solidFill>
                  <a:schemeClr val="bg1"/>
                </a:solidFill>
              </a:rPr>
              <a:t>Alojas apvienības pārvalde: Jūras iela 13, Aloja. </a:t>
            </a:r>
          </a:p>
          <a:p>
            <a:pPr algn="just">
              <a:lnSpc>
                <a:spcPct val="85000"/>
              </a:lnSpc>
              <a:spcAft>
                <a:spcPts val="600"/>
              </a:spcAft>
              <a:buClr>
                <a:schemeClr val="accent2"/>
              </a:buClr>
              <a:buSzPct val="70000"/>
            </a:pPr>
            <a:r>
              <a:rPr lang="lv-LV" sz="1100" i="1">
                <a:solidFill>
                  <a:schemeClr val="bg1"/>
                </a:solidFill>
              </a:rPr>
              <a:t>Līdzīgi, kā Salacgrīvā, arī šajā adresē atrodas: Alojas vienotais valsts un pašvaldību klientu apkalpošanas centrs. VPVKAC, kurā strādā viens darbinieks, kas nodrošina klientu apkalpošanu gan Valsts, gan Pašvaldības pakalpojumiem. (Apmēram 30% no pienākumiem ir sniegt valsts pakalpojumus(noslēgts līgums ar 9 valsts iestādēm par pakalpojumu sniegšanu) un apmēram 70% pienākumu saistās ar pašvaldības pakalpojumu sniegšanu). Darba pienākumi nepārklājas, jo nav cita darbinieka, kas pildītu līdzīgus pienākumus. Lai nodrošinātu pakalpojumu pieejamību katrā pagastā (</a:t>
            </a:r>
            <a:r>
              <a:rPr lang="lv-LV" sz="1100" i="1" err="1">
                <a:solidFill>
                  <a:schemeClr val="bg1"/>
                </a:solidFill>
              </a:rPr>
              <a:t>Bij.Alojas</a:t>
            </a:r>
            <a:r>
              <a:rPr lang="lv-LV" sz="1100" i="1">
                <a:solidFill>
                  <a:schemeClr val="bg1"/>
                </a:solidFill>
              </a:rPr>
              <a:t> novadā), šādās adresēs pieejami Klientu apkalpošanas centri (KAC):</a:t>
            </a:r>
          </a:p>
          <a:p>
            <a:pPr marL="171450" indent="-171450">
              <a:lnSpc>
                <a:spcPct val="85000"/>
              </a:lnSpc>
              <a:spcAft>
                <a:spcPts val="200"/>
              </a:spcAft>
              <a:buSzPct val="100000"/>
              <a:buFont typeface="Arial" panose="020B0604020202020204" pitchFamily="34" charset="0"/>
              <a:buChar char="•"/>
            </a:pPr>
            <a:r>
              <a:rPr lang="lv-LV" sz="1100">
                <a:solidFill>
                  <a:schemeClr val="bg1"/>
                </a:solidFill>
              </a:rPr>
              <a:t>Staiceles pilsēta un pagasts: Lielā iela 7, Staicele.</a:t>
            </a:r>
          </a:p>
          <a:p>
            <a:pPr marL="171450" indent="-171450">
              <a:lnSpc>
                <a:spcPct val="85000"/>
              </a:lnSpc>
              <a:spcAft>
                <a:spcPts val="200"/>
              </a:spcAft>
              <a:buSzPct val="100000"/>
              <a:buFont typeface="Arial" panose="020B0604020202020204" pitchFamily="34" charset="0"/>
              <a:buChar char="•"/>
            </a:pPr>
            <a:r>
              <a:rPr lang="lv-LV" sz="1100">
                <a:solidFill>
                  <a:schemeClr val="bg1"/>
                </a:solidFill>
              </a:rPr>
              <a:t>Braslavas pagasts: </a:t>
            </a:r>
            <a:r>
              <a:rPr lang="lv-LV" sz="1100" err="1">
                <a:solidFill>
                  <a:schemeClr val="bg1"/>
                </a:solidFill>
              </a:rPr>
              <a:t>Vilzēnu</a:t>
            </a:r>
            <a:r>
              <a:rPr lang="lv-LV" sz="1100">
                <a:solidFill>
                  <a:schemeClr val="bg1"/>
                </a:solidFill>
              </a:rPr>
              <a:t> pamatskola, </a:t>
            </a:r>
            <a:r>
              <a:rPr lang="lv-LV" sz="1100" err="1">
                <a:solidFill>
                  <a:schemeClr val="bg1"/>
                </a:solidFill>
              </a:rPr>
              <a:t>Vilzēni</a:t>
            </a:r>
            <a:r>
              <a:rPr lang="lv-LV" sz="1100">
                <a:solidFill>
                  <a:schemeClr val="bg1"/>
                </a:solidFill>
              </a:rPr>
              <a:t>, Braslavas pagasts.</a:t>
            </a:r>
          </a:p>
          <a:p>
            <a:pPr marL="171450" indent="-171450">
              <a:lnSpc>
                <a:spcPct val="85000"/>
              </a:lnSpc>
              <a:spcAft>
                <a:spcPts val="200"/>
              </a:spcAft>
              <a:buSzPct val="100000"/>
              <a:buFont typeface="Arial" panose="020B0604020202020204" pitchFamily="34" charset="0"/>
              <a:buChar char="•"/>
            </a:pPr>
            <a:r>
              <a:rPr lang="lv-LV" sz="1100">
                <a:solidFill>
                  <a:schemeClr val="bg1"/>
                </a:solidFill>
              </a:rPr>
              <a:t>Brīvzemnieku pagasts: Sabiedriskais centrs, Puikule, Brīvzemnieku pagasts.</a:t>
            </a:r>
          </a:p>
        </p:txBody>
      </p:sp>
      <p:sp>
        <p:nvSpPr>
          <p:cNvPr id="35" name="Date Placeholder 10">
            <a:extLst>
              <a:ext uri="{FF2B5EF4-FFF2-40B4-BE49-F238E27FC236}">
                <a16:creationId xmlns:a16="http://schemas.microsoft.com/office/drawing/2014/main" id="{CDB8F215-DD44-429B-A7FD-FEC02C560B69}"/>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134002881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Abgerundetes Rechteck 35">
            <a:extLst>
              <a:ext uri="{FF2B5EF4-FFF2-40B4-BE49-F238E27FC236}">
                <a16:creationId xmlns:a16="http://schemas.microsoft.com/office/drawing/2014/main" id="{9C02CCC1-5C8E-44FC-BD31-37D7A5658453}"/>
              </a:ext>
            </a:extLst>
          </p:cNvPr>
          <p:cNvSpPr/>
          <p:nvPr/>
        </p:nvSpPr>
        <p:spPr bwMode="gray">
          <a:xfrm>
            <a:off x="585278" y="1295046"/>
            <a:ext cx="10014151" cy="5068431"/>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2"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65</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4" name="Footer Placeholder 4">
            <a:extLst>
              <a:ext uri="{FF2B5EF4-FFF2-40B4-BE49-F238E27FC236}">
                <a16:creationId xmlns:a16="http://schemas.microsoft.com/office/drawing/2014/main" id="{DB830086-537A-4909-BF7A-74AD03D04BC6}"/>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46" name="TextBox 45">
            <a:extLst>
              <a:ext uri="{FF2B5EF4-FFF2-40B4-BE49-F238E27FC236}">
                <a16:creationId xmlns:a16="http://schemas.microsoft.com/office/drawing/2014/main" id="{3FDD3159-889D-4953-A9E1-529E8178C1B4}"/>
              </a:ext>
            </a:extLst>
          </p:cNvPr>
          <p:cNvSpPr txBox="1"/>
          <p:nvPr/>
        </p:nvSpPr>
        <p:spPr>
          <a:xfrm>
            <a:off x="712414" y="4335978"/>
            <a:ext cx="3910632" cy="276999"/>
          </a:xfrm>
          <a:prstGeom prst="rect">
            <a:avLst/>
          </a:prstGeom>
          <a:noFill/>
        </p:spPr>
        <p:txBody>
          <a:bodyPr wrap="square">
            <a:spAutoFit/>
          </a:bodyPr>
          <a:lstStyle/>
          <a:p>
            <a:pPr algn="just"/>
            <a:r>
              <a:rPr lang="lv-LV" sz="1200"/>
              <a:t>Teksts</a:t>
            </a:r>
          </a:p>
        </p:txBody>
      </p:sp>
      <p:sp>
        <p:nvSpPr>
          <p:cNvPr id="47" name="TextBox 46">
            <a:extLst>
              <a:ext uri="{FF2B5EF4-FFF2-40B4-BE49-F238E27FC236}">
                <a16:creationId xmlns:a16="http://schemas.microsoft.com/office/drawing/2014/main" id="{A78018C7-A2D8-4B56-B344-3ADE86C0C84E}"/>
              </a:ext>
            </a:extLst>
          </p:cNvPr>
          <p:cNvSpPr txBox="1"/>
          <p:nvPr/>
        </p:nvSpPr>
        <p:spPr>
          <a:xfrm>
            <a:off x="791978" y="1406671"/>
            <a:ext cx="1417376"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b="1">
                <a:solidFill>
                  <a:schemeClr val="bg1"/>
                </a:solidFill>
              </a:rPr>
              <a:t>Pašvaldības atbilde:</a:t>
            </a:r>
          </a:p>
        </p:txBody>
      </p:sp>
      <p:sp>
        <p:nvSpPr>
          <p:cNvPr id="29" name="Freeform 43">
            <a:extLst>
              <a:ext uri="{FF2B5EF4-FFF2-40B4-BE49-F238E27FC236}">
                <a16:creationId xmlns:a16="http://schemas.microsoft.com/office/drawing/2014/main" id="{FFC58227-857D-4F34-80D2-65E6876C95BB}"/>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2" name="Freeform 30">
            <a:extLst>
              <a:ext uri="{FF2B5EF4-FFF2-40B4-BE49-F238E27FC236}">
                <a16:creationId xmlns:a16="http://schemas.microsoft.com/office/drawing/2014/main" id="{C0E2456A-5DD6-4100-9173-55252CEBB73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0" name="Freeform 43">
            <a:extLst>
              <a:ext uri="{FF2B5EF4-FFF2-40B4-BE49-F238E27FC236}">
                <a16:creationId xmlns:a16="http://schemas.microsoft.com/office/drawing/2014/main" id="{9ABBAA98-57C3-4B7E-8449-C6341C7D9687}"/>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2" name="Freeform 30">
            <a:extLst>
              <a:ext uri="{FF2B5EF4-FFF2-40B4-BE49-F238E27FC236}">
                <a16:creationId xmlns:a16="http://schemas.microsoft.com/office/drawing/2014/main" id="{D6AB5463-E789-4A73-BA7F-6761C503FEB3}"/>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0" name="Freeform 43">
            <a:extLst>
              <a:ext uri="{FF2B5EF4-FFF2-40B4-BE49-F238E27FC236}">
                <a16:creationId xmlns:a16="http://schemas.microsoft.com/office/drawing/2014/main" id="{DBE23B7C-D0BC-4185-91AA-6F9E46DC5A86}"/>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2" name="Freeform 30">
            <a:extLst>
              <a:ext uri="{FF2B5EF4-FFF2-40B4-BE49-F238E27FC236}">
                <a16:creationId xmlns:a16="http://schemas.microsoft.com/office/drawing/2014/main" id="{9CEC8832-4275-447F-B0BE-BB6BF9B68D2E}"/>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7" name="Title 1">
            <a:extLst>
              <a:ext uri="{FF2B5EF4-FFF2-40B4-BE49-F238E27FC236}">
                <a16:creationId xmlns:a16="http://schemas.microsoft.com/office/drawing/2014/main" id="{32CEB960-EC86-43EB-91C0-CE35725345F0}"/>
              </a:ext>
            </a:extLst>
          </p:cNvPr>
          <p:cNvSpPr>
            <a:spLocks noGrp="1"/>
          </p:cNvSpPr>
          <p:nvPr>
            <p:ph type="title"/>
          </p:nvPr>
        </p:nvSpPr>
        <p:spPr>
          <a:xfrm>
            <a:off x="1280286" y="280889"/>
            <a:ext cx="10308146" cy="267775"/>
          </a:xfrm>
        </p:spPr>
        <p:txBody>
          <a:bodyPr/>
          <a:lstStyle/>
          <a:p>
            <a:r>
              <a:rPr lang="lv-LV"/>
              <a:t>Limbažu novads</a:t>
            </a:r>
          </a:p>
        </p:txBody>
      </p:sp>
      <p:sp>
        <p:nvSpPr>
          <p:cNvPr id="43" name="Title 1">
            <a:extLst>
              <a:ext uri="{FF2B5EF4-FFF2-40B4-BE49-F238E27FC236}">
                <a16:creationId xmlns:a16="http://schemas.microsoft.com/office/drawing/2014/main" id="{FA577A32-92C2-4585-B4FB-7A9A6A772F92}"/>
              </a:ext>
            </a:extLst>
          </p:cNvPr>
          <p:cNvSpPr txBox="1">
            <a:spLocks/>
          </p:cNvSpPr>
          <p:nvPr/>
        </p:nvSpPr>
        <p:spPr>
          <a:xfrm>
            <a:off x="1280286" y="572443"/>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 (turpinājums)</a:t>
            </a:r>
            <a:r>
              <a:rPr kumimoji="0" lang="lv-LV" sz="1600" b="1" i="0" u="none" strike="noStrike" kern="1200" cap="none" spc="0" normalizeH="0" baseline="0" noProof="0">
                <a:ln>
                  <a:noFill/>
                </a:ln>
                <a:solidFill>
                  <a:srgbClr val="2E2E38"/>
                </a:solidFill>
                <a:effectLst/>
                <a:uLnTx/>
                <a:uFillTx/>
              </a:rPr>
              <a:t> </a:t>
            </a:r>
          </a:p>
        </p:txBody>
      </p:sp>
      <p:sp>
        <p:nvSpPr>
          <p:cNvPr id="56" name="Freeform 43">
            <a:extLst>
              <a:ext uri="{FF2B5EF4-FFF2-40B4-BE49-F238E27FC236}">
                <a16:creationId xmlns:a16="http://schemas.microsoft.com/office/drawing/2014/main" id="{D5FD1395-4FF0-4AE1-AB4A-8622FAFF55E9}"/>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7" name="Freeform 30">
            <a:extLst>
              <a:ext uri="{FF2B5EF4-FFF2-40B4-BE49-F238E27FC236}">
                <a16:creationId xmlns:a16="http://schemas.microsoft.com/office/drawing/2014/main" id="{9B7E9042-7F89-4D2D-8794-1D46B34A0987}"/>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9" name="Rectangle 58">
            <a:extLst>
              <a:ext uri="{FF2B5EF4-FFF2-40B4-BE49-F238E27FC236}">
                <a16:creationId xmlns:a16="http://schemas.microsoft.com/office/drawing/2014/main" id="{A3FAF606-33C9-4047-B387-FF39DE6E6352}"/>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kumimoji="0" lang="ru-RU" sz="1800" b="1" i="0" u="none" strike="noStrike" kern="1200" cap="none" spc="0" normalizeH="0" baseline="0" noProof="0">
                <a:ln>
                  <a:noFill/>
                </a:ln>
                <a:solidFill>
                  <a:srgbClr val="000000"/>
                </a:solidFill>
                <a:effectLst/>
                <a:uLnTx/>
                <a:uFillTx/>
                <a:latin typeface="EYInterstate Light" panose="02000506000000020004" pitchFamily="2" charset="0"/>
              </a:rPr>
              <a:t>5</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3" name="TextBox 2">
            <a:extLst>
              <a:ext uri="{FF2B5EF4-FFF2-40B4-BE49-F238E27FC236}">
                <a16:creationId xmlns:a16="http://schemas.microsoft.com/office/drawing/2014/main" id="{D882B932-D705-FFDA-5CBA-1BDA46C2AED2}"/>
              </a:ext>
            </a:extLst>
          </p:cNvPr>
          <p:cNvSpPr txBox="1"/>
          <p:nvPr/>
        </p:nvSpPr>
        <p:spPr>
          <a:xfrm>
            <a:off x="712415" y="1623413"/>
            <a:ext cx="9691218" cy="4662815"/>
          </a:xfrm>
          <a:prstGeom prst="rect">
            <a:avLst/>
          </a:prstGeom>
          <a:noFill/>
        </p:spPr>
        <p:txBody>
          <a:bodyPr wrap="square">
            <a:spAutoFit/>
          </a:bodyPr>
          <a:lstStyle/>
          <a:p>
            <a:pPr algn="just"/>
            <a:r>
              <a:rPr lang="lv-LV" sz="1100">
                <a:solidFill>
                  <a:schemeClr val="bg1"/>
                </a:solidFill>
              </a:rPr>
              <a:t>Apvienību pārvaldes sniedz klātienes pakalpojumus šādās adresēs:</a:t>
            </a:r>
          </a:p>
          <a:p>
            <a:pPr algn="just"/>
            <a:endParaRPr lang="lv-LV" sz="1100">
              <a:solidFill>
                <a:schemeClr val="bg1"/>
              </a:solidFill>
            </a:endParaRPr>
          </a:p>
          <a:p>
            <a:pPr algn="just"/>
            <a:endParaRPr lang="lv-LV" sz="1100" b="1">
              <a:solidFill>
                <a:schemeClr val="bg1"/>
              </a:solidFill>
            </a:endParaRPr>
          </a:p>
          <a:p>
            <a:pPr algn="just"/>
            <a:r>
              <a:rPr lang="lv-LV" sz="1100" b="1">
                <a:solidFill>
                  <a:schemeClr val="bg1"/>
                </a:solidFill>
              </a:rPr>
              <a:t>Salacgrīvas apvienības pārvalde: Smilšu iela 9, Salacgrīva. </a:t>
            </a:r>
          </a:p>
          <a:p>
            <a:pPr algn="just"/>
            <a:endParaRPr lang="lv-LV" sz="1100">
              <a:solidFill>
                <a:schemeClr val="bg1"/>
              </a:solidFill>
            </a:endParaRPr>
          </a:p>
          <a:p>
            <a:pPr algn="just"/>
            <a:r>
              <a:rPr lang="lv-LV" sz="1100" i="1">
                <a:solidFill>
                  <a:schemeClr val="bg1"/>
                </a:solidFill>
              </a:rPr>
              <a:t>Šajā pašā adresē atrodas arī: Salacgrīvas vienotais valsts un pašvaldību klientu apkalpošanas centrs. VPVKAC, kurā strādā viens darbinieks, kas nodrošina klientu apkalpošanu gan Valsts, gan Pašvaldības pakalpojumiem. (Apmēram 30% no pienākumiem ir sniegt valsts pakalpojumus(noslēgts līgums ar 9 valsts iestādēm par pakalpojumu sniegšanu) un apmēram 70% pienākumu saistās ar pašvaldības pakalpojumu sniegšanu). Darba pienākumi nepārklājas, jo nav cita darbinieka, kas pildītu līdzīgus pienākumus. Lai nodrošinātu pakalpojumu pieejamību katrā pagastā (bij. Salacgrīvas novadā), šādās adresēs pieejami Klientu apkalpošanas centri (KAC):</a:t>
            </a:r>
          </a:p>
          <a:p>
            <a:pPr algn="just"/>
            <a:endParaRPr lang="lv-LV" sz="1100">
              <a:solidFill>
                <a:schemeClr val="bg1"/>
              </a:solidFill>
            </a:endParaRPr>
          </a:p>
          <a:p>
            <a:pPr marL="628650" lvl="1" indent="-171450" algn="just">
              <a:buFont typeface="Arial" panose="020B0604020202020204" pitchFamily="34" charset="0"/>
              <a:buChar char="•"/>
            </a:pPr>
            <a:r>
              <a:rPr lang="lv-LV" sz="1100">
                <a:solidFill>
                  <a:schemeClr val="bg1"/>
                </a:solidFill>
              </a:rPr>
              <a:t>Ainažu pilsēta un pagasts (KAC): Parka iela 16, Ainaži.</a:t>
            </a:r>
          </a:p>
          <a:p>
            <a:pPr marL="628650" lvl="1" indent="-171450" algn="just">
              <a:buFont typeface="Arial" panose="020B0604020202020204" pitchFamily="34" charset="0"/>
              <a:buChar char="•"/>
            </a:pPr>
            <a:r>
              <a:rPr lang="lv-LV" sz="1100">
                <a:solidFill>
                  <a:schemeClr val="bg1"/>
                </a:solidFill>
              </a:rPr>
              <a:t>Liepupes pagasts: </a:t>
            </a:r>
            <a:r>
              <a:rPr lang="lv-LV" sz="1100" err="1">
                <a:solidFill>
                  <a:schemeClr val="bg1"/>
                </a:solidFill>
              </a:rPr>
              <a:t>Mežgravas</a:t>
            </a:r>
            <a:r>
              <a:rPr lang="lv-LV" sz="1100">
                <a:solidFill>
                  <a:schemeClr val="bg1"/>
                </a:solidFill>
              </a:rPr>
              <a:t>, Liepupes pagasts.</a:t>
            </a:r>
          </a:p>
          <a:p>
            <a:pPr algn="just"/>
            <a:endParaRPr lang="lv-LV" sz="1100" b="1">
              <a:solidFill>
                <a:schemeClr val="bg1"/>
              </a:solidFill>
            </a:endParaRPr>
          </a:p>
          <a:p>
            <a:pPr algn="just"/>
            <a:endParaRPr lang="lv-LV" sz="1100" b="1">
              <a:solidFill>
                <a:schemeClr val="bg1"/>
              </a:solidFill>
            </a:endParaRPr>
          </a:p>
          <a:p>
            <a:pPr algn="just"/>
            <a:endParaRPr lang="lv-LV" sz="1100" b="1">
              <a:solidFill>
                <a:schemeClr val="bg1"/>
              </a:solidFill>
            </a:endParaRPr>
          </a:p>
          <a:p>
            <a:pPr algn="just"/>
            <a:r>
              <a:rPr lang="lv-LV" sz="1100" b="1">
                <a:solidFill>
                  <a:schemeClr val="bg1"/>
                </a:solidFill>
              </a:rPr>
              <a:t>Alojas apvienības pārvalde: Jūras iela 13, Aloja. </a:t>
            </a:r>
          </a:p>
          <a:p>
            <a:pPr algn="just"/>
            <a:endParaRPr lang="lv-LV" sz="1100">
              <a:solidFill>
                <a:schemeClr val="bg1"/>
              </a:solidFill>
            </a:endParaRPr>
          </a:p>
          <a:p>
            <a:pPr algn="just"/>
            <a:r>
              <a:rPr lang="lv-LV" sz="1100" i="1">
                <a:solidFill>
                  <a:schemeClr val="bg1"/>
                </a:solidFill>
              </a:rPr>
              <a:t>Līdzīgi, kā Salacgrīvā, arī šajā adresē atrodas: Alojas vienotais valsts un pašvaldību klientu apkalpošanas centrs. VPVKAC, kurā strādā viens darbinieks, kas nodrošina klientu apkalpošanu gan Valsts, gan Pašvaldības pakalpojumiem. (Apmēram 30% no pienākumiem ir sniegt valsts pakalpojumus (noslēgts līgums ar 9 valsts iestādēm par pakalpojumu sniegšanu) un apmēram 70% pienākumu saistās ar pašvaldības pakalpojumu sniegšanu). Darba pienākumi nepārklājas, jo nav cita darbinieka, kas pildītu līdzīgus pienākumus. Lai nodrošinātu pakalpojumu pieejamību katrā pagastā (bij. Alojas novadā), šādās adresēs pieejami Klientu apkalpošanas centri (KAC):</a:t>
            </a:r>
          </a:p>
          <a:p>
            <a:pPr algn="just"/>
            <a:endParaRPr lang="lv-LV" sz="1100">
              <a:solidFill>
                <a:schemeClr val="bg1"/>
              </a:solidFill>
            </a:endParaRPr>
          </a:p>
          <a:p>
            <a:pPr marL="628650" lvl="1" indent="-171450" algn="just">
              <a:buFont typeface="Arial" panose="020B0604020202020204" pitchFamily="34" charset="0"/>
              <a:buChar char="•"/>
            </a:pPr>
            <a:r>
              <a:rPr lang="lv-LV" sz="1100">
                <a:solidFill>
                  <a:schemeClr val="bg1"/>
                </a:solidFill>
              </a:rPr>
              <a:t>Staiceles pilsēta un pagasts: Lielā iela 7, Staicele.</a:t>
            </a:r>
          </a:p>
          <a:p>
            <a:pPr marL="628650" lvl="1" indent="-171450" algn="just">
              <a:buFont typeface="Arial" panose="020B0604020202020204" pitchFamily="34" charset="0"/>
              <a:buChar char="•"/>
            </a:pPr>
            <a:r>
              <a:rPr lang="lv-LV" sz="1100">
                <a:solidFill>
                  <a:schemeClr val="bg1"/>
                </a:solidFill>
              </a:rPr>
              <a:t>Braslavas pagasts: </a:t>
            </a:r>
            <a:r>
              <a:rPr lang="lv-LV" sz="1100" err="1">
                <a:solidFill>
                  <a:schemeClr val="bg1"/>
                </a:solidFill>
              </a:rPr>
              <a:t>Vilzēnu</a:t>
            </a:r>
            <a:r>
              <a:rPr lang="lv-LV" sz="1100">
                <a:solidFill>
                  <a:schemeClr val="bg1"/>
                </a:solidFill>
              </a:rPr>
              <a:t> pamatskola, </a:t>
            </a:r>
            <a:r>
              <a:rPr lang="lv-LV" sz="1100" err="1">
                <a:solidFill>
                  <a:schemeClr val="bg1"/>
                </a:solidFill>
              </a:rPr>
              <a:t>Vilzēni</a:t>
            </a:r>
            <a:r>
              <a:rPr lang="lv-LV" sz="1100">
                <a:solidFill>
                  <a:schemeClr val="bg1"/>
                </a:solidFill>
              </a:rPr>
              <a:t>, Braslavas pagasts.</a:t>
            </a:r>
          </a:p>
          <a:p>
            <a:pPr marL="628650" lvl="1" indent="-171450" algn="just">
              <a:buFont typeface="Arial" panose="020B0604020202020204" pitchFamily="34" charset="0"/>
              <a:buChar char="•"/>
            </a:pPr>
            <a:r>
              <a:rPr lang="lv-LV" sz="1100">
                <a:solidFill>
                  <a:schemeClr val="bg1"/>
                </a:solidFill>
              </a:rPr>
              <a:t>Brīvzemnieku pagasts: Sabiedriskais centrs, Puikule, Brīvzemnieku pagasts.</a:t>
            </a:r>
          </a:p>
          <a:p>
            <a:pPr algn="just"/>
            <a:endParaRPr lang="lv-LV" sz="1100" b="1">
              <a:solidFill>
                <a:schemeClr val="bg1"/>
              </a:solidFill>
            </a:endParaRPr>
          </a:p>
        </p:txBody>
      </p:sp>
      <p:sp>
        <p:nvSpPr>
          <p:cNvPr id="22" name="Date Placeholder 10">
            <a:extLst>
              <a:ext uri="{FF2B5EF4-FFF2-40B4-BE49-F238E27FC236}">
                <a16:creationId xmlns:a16="http://schemas.microsoft.com/office/drawing/2014/main" id="{776F8BBC-B3B4-48F4-B2C2-C21C1C021A61}"/>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769974051"/>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6">
            <a:extLst>
              <a:ext uri="{FF2B5EF4-FFF2-40B4-BE49-F238E27FC236}">
                <a16:creationId xmlns:a16="http://schemas.microsoft.com/office/drawing/2014/main" id="{2C120B0F-14B8-5B64-87FE-CDDDECD6991E}"/>
              </a:ext>
            </a:extLst>
          </p:cNvPr>
          <p:cNvPicPr>
            <a:picLocks noChangeAspect="1"/>
          </p:cNvPicPr>
          <p:nvPr/>
        </p:nvPicPr>
        <p:blipFill>
          <a:blip r:embed="rId3"/>
          <a:stretch>
            <a:fillRect/>
          </a:stretch>
        </p:blipFill>
        <p:spPr>
          <a:xfrm>
            <a:off x="6984311" y="18754"/>
            <a:ext cx="5219421" cy="6820491"/>
          </a:xfrm>
          <a:prstGeom prst="rect">
            <a:avLst/>
          </a:prstGeom>
        </p:spPr>
      </p:pic>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241840" y="6598595"/>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66</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280286" y="280889"/>
            <a:ext cx="10308146" cy="267775"/>
          </a:xfrm>
        </p:spPr>
        <p:txBody>
          <a:bodyPr/>
          <a:lstStyle/>
          <a:p>
            <a:r>
              <a:rPr lang="lv-LV"/>
              <a:t>Valmieras novads</a:t>
            </a: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287125" y="605962"/>
            <a:ext cx="4244460" cy="253024"/>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Kopskats</a:t>
            </a:r>
          </a:p>
        </p:txBody>
      </p:sp>
      <p:sp>
        <p:nvSpPr>
          <p:cNvPr id="5" name="TextBox 4">
            <a:extLst>
              <a:ext uri="{FF2B5EF4-FFF2-40B4-BE49-F238E27FC236}">
                <a16:creationId xmlns:a16="http://schemas.microsoft.com/office/drawing/2014/main" id="{CEBC4680-AF6C-443F-BB2F-7DF9AF672CAD}"/>
              </a:ext>
            </a:extLst>
          </p:cNvPr>
          <p:cNvSpPr txBox="1"/>
          <p:nvPr/>
        </p:nvSpPr>
        <p:spPr>
          <a:xfrm>
            <a:off x="550171" y="3074246"/>
            <a:ext cx="2087906" cy="3278846"/>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kumimoji="0" sz="1200" b="0" i="0" u="none" strike="noStrike" cap="none" spc="0" normalizeH="0" baseline="0">
                <a:ln>
                  <a:noFill/>
                </a:ln>
                <a:solidFill>
                  <a:srgbClr val="2E2E38"/>
                </a:solidFill>
                <a:effectLst/>
                <a:uLnTx/>
                <a:uFillTx/>
                <a:latin typeface="EYInterstate Light"/>
              </a:defRPr>
            </a:lvl1pPr>
          </a:lstStyle>
          <a:p>
            <a:pPr marL="0" marR="0" lvl="0" indent="0" algn="l" defTabSz="914400" rtl="0" eaLnBrk="1" fontAlgn="base" latinLnBrk="0" hangingPunct="1">
              <a:lnSpc>
                <a:spcPct val="85000"/>
              </a:lnSpc>
              <a:spcBef>
                <a:spcPts val="0"/>
              </a:spcBef>
              <a:spcAft>
                <a:spcPts val="2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Brenguļu, Kauguru un Trikātas apvienības pārvalde</a:t>
            </a:r>
          </a:p>
          <a:p>
            <a:pPr marL="0" marR="0" lvl="0" indent="0" algn="l" defTabSz="914400" rtl="0" eaLnBrk="1" fontAlgn="base" latinLnBrk="0" hangingPunct="1">
              <a:lnSpc>
                <a:spcPct val="85000"/>
              </a:lnSpc>
              <a:spcBef>
                <a:spcPts val="0"/>
              </a:spcBef>
              <a:spcAft>
                <a:spcPts val="0"/>
              </a:spcAft>
              <a:buClr>
                <a:srgbClr val="27ACAA"/>
              </a:buClr>
              <a:buSzPct val="70000"/>
              <a:buFontTx/>
              <a:buNone/>
              <a:tabLst/>
              <a:defRPr/>
            </a:pPr>
            <a:r>
              <a:rPr lang="lv-LV">
                <a:latin typeface="EYInterstate Light" panose="02000506000000020004" pitchFamily="2" charset="0"/>
              </a:rPr>
              <a:t>   Kauguru pagasts</a:t>
            </a:r>
          </a:p>
          <a:p>
            <a:pPr marL="0" marR="0" lvl="0" indent="0" algn="l" defTabSz="914400" rtl="0" eaLnBrk="1" fontAlgn="base" latinLnBrk="0" hangingPunct="1">
              <a:lnSpc>
                <a:spcPct val="85000"/>
              </a:lnSpc>
              <a:spcBef>
                <a:spcPts val="0"/>
              </a:spcBef>
              <a:spcAft>
                <a:spcPts val="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Trikātas pagasts</a:t>
            </a:r>
          </a:p>
          <a:p>
            <a:pPr marL="0" marR="0" lvl="0" indent="0" algn="l" defTabSz="914400" rtl="0" eaLnBrk="1" fontAlgn="base" latinLnBrk="0" hangingPunct="1">
              <a:lnSpc>
                <a:spcPct val="85000"/>
              </a:lnSpc>
              <a:spcBef>
                <a:spcPts val="0"/>
              </a:spcBef>
              <a:spcAft>
                <a:spcPts val="0"/>
              </a:spcAft>
              <a:buClr>
                <a:srgbClr val="27ACAA"/>
              </a:buClr>
              <a:buSzPct val="70000"/>
              <a:buFontTx/>
              <a:buNone/>
              <a:tabLst/>
              <a:defRPr/>
            </a:pPr>
            <a:r>
              <a:rPr lang="lv-LV">
                <a:latin typeface="EYInterstate Light" panose="02000506000000020004" pitchFamily="2" charset="0"/>
              </a:rPr>
              <a:t>   Brenguļu pagasts</a:t>
            </a:r>
            <a:endPar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ndParaRPr>
          </a:p>
          <a:p>
            <a:pPr marL="0" marR="0" lvl="0" indent="0" algn="l" defTabSz="914400" rtl="0" eaLnBrk="1" fontAlgn="base" latinLnBrk="0" hangingPunct="1">
              <a:lnSpc>
                <a:spcPct val="85000"/>
              </a:lnSpc>
              <a:spcBef>
                <a:spcPts val="200"/>
              </a:spcBef>
              <a:spcAft>
                <a:spcPts val="200"/>
              </a:spcAft>
              <a:buClr>
                <a:srgbClr val="27ACAA"/>
              </a:buClr>
              <a:buSzPct val="70000"/>
              <a:buFontTx/>
              <a:buNone/>
              <a:tabLst/>
              <a:defRPr/>
            </a:pP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rPr>
              <a:t>Burtnieku</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rPr>
              <a:t>apvienība</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s pārvalde</a:t>
            </a:r>
          </a:p>
          <a:p>
            <a:pPr marL="0" marR="0" lvl="0" indent="0" algn="l" defTabSz="914400" rtl="0" eaLnBrk="1" fontAlgn="base" latinLnBrk="0" hangingPunct="1">
              <a:lnSpc>
                <a:spcPct val="85000"/>
              </a:lnSpc>
              <a:spcAft>
                <a:spcPts val="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Rencēnu pagasts</a:t>
            </a:r>
          </a:p>
          <a:p>
            <a:pPr marL="0" marR="0" lvl="0" indent="0" algn="l" defTabSz="914400" rtl="0" eaLnBrk="1" fontAlgn="base" latinLnBrk="0" hangingPunct="1">
              <a:lnSpc>
                <a:spcPct val="85000"/>
              </a:lnSpc>
              <a:spcAft>
                <a:spcPts val="0"/>
              </a:spcAft>
              <a:buClr>
                <a:srgbClr val="27ACAA"/>
              </a:buClr>
              <a:buSzPct val="70000"/>
              <a:buFontTx/>
              <a:buNone/>
              <a:tabLst/>
              <a:defRPr/>
            </a:pPr>
            <a:r>
              <a:rPr lang="lv-LV">
                <a:latin typeface="EYInterstate Light" panose="02000506000000020004" pitchFamily="2" charset="0"/>
              </a:rPr>
              <a:t>   Burtnieku pagasts</a:t>
            </a:r>
          </a:p>
          <a:p>
            <a:pPr marL="0" marR="0" lvl="0" indent="0" algn="l" defTabSz="914400" rtl="0" eaLnBrk="1" fontAlgn="base" latinLnBrk="0" hangingPunct="1">
              <a:lnSpc>
                <a:spcPct val="85000"/>
              </a:lnSpc>
              <a:spcAft>
                <a:spcPts val="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Matīšu pagasts</a:t>
            </a:r>
          </a:p>
          <a:p>
            <a:pPr marL="0" marR="0" lvl="0" indent="0" algn="l" defTabSz="914400" rtl="0" eaLnBrk="1" fontAlgn="base" latinLnBrk="0" hangingPunct="1">
              <a:lnSpc>
                <a:spcPct val="85000"/>
              </a:lnSpc>
              <a:spcAft>
                <a:spcPts val="0"/>
              </a:spcAft>
              <a:buClr>
                <a:srgbClr val="27ACAA"/>
              </a:buClr>
              <a:buSzPct val="70000"/>
              <a:buFontTx/>
              <a:buNone/>
              <a:tabLst/>
              <a:defRPr/>
            </a:pPr>
            <a:r>
              <a:rPr lang="lv-LV">
                <a:latin typeface="EYInterstate Light" panose="02000506000000020004" pitchFamily="2" charset="0"/>
              </a:rPr>
              <a:t>   Ēveles pagasts</a:t>
            </a:r>
          </a:p>
          <a:p>
            <a:pPr marL="0" marR="0" lvl="0" indent="0" algn="l" defTabSz="914400" rtl="0" eaLnBrk="1" fontAlgn="base" latinLnBrk="0" hangingPunct="1">
              <a:lnSpc>
                <a:spcPct val="85000"/>
              </a:lnSpc>
              <a:spcAft>
                <a:spcPts val="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lv-LV" sz="1200" b="0" i="0" u="none" strike="noStrike" kern="1200" cap="none" spc="0" normalizeH="0" baseline="0" noProof="0" err="1">
                <a:ln>
                  <a:noFill/>
                </a:ln>
                <a:solidFill>
                  <a:srgbClr val="2E2E38"/>
                </a:solidFill>
                <a:effectLst/>
                <a:uLnTx/>
                <a:uFillTx/>
                <a:latin typeface="EYInterstate Light" panose="02000506000000020004" pitchFamily="2" charset="0"/>
              </a:rPr>
              <a:t>Vecātes</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pagasts</a:t>
            </a:r>
          </a:p>
          <a:p>
            <a:pPr marL="0" marR="0" lvl="0" indent="0" algn="l" defTabSz="914400" rtl="0" eaLnBrk="1" fontAlgn="base" latinLnBrk="0" hangingPunct="1">
              <a:lnSpc>
                <a:spcPct val="85000"/>
              </a:lnSpc>
              <a:spcAft>
                <a:spcPts val="0"/>
              </a:spcAft>
              <a:buClr>
                <a:srgbClr val="27ACAA"/>
              </a:buClr>
              <a:buSzPct val="70000"/>
              <a:buFontTx/>
              <a:buNone/>
              <a:tabLst/>
              <a:defRPr/>
            </a:pPr>
            <a:r>
              <a:rPr lang="lv-LV">
                <a:latin typeface="EYInterstate Light" panose="02000506000000020004" pitchFamily="2" charset="0"/>
              </a:rPr>
              <a:t>   Valmieras pagasts</a:t>
            </a:r>
            <a:endPar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ndParaRPr>
          </a:p>
          <a:p>
            <a:pPr marL="0" marR="0" lvl="0" indent="0" algn="l" defTabSz="914400" rtl="0" eaLnBrk="1" fontAlgn="base" latinLnBrk="0" hangingPunct="1">
              <a:lnSpc>
                <a:spcPct val="85000"/>
              </a:lnSpc>
              <a:spcBef>
                <a:spcPts val="0"/>
              </a:spcBef>
              <a:spcAft>
                <a:spcPts val="200"/>
              </a:spcAft>
              <a:buClr>
                <a:srgbClr val="27ACAA"/>
              </a:buClr>
              <a:buSzPct val="70000"/>
              <a:buFontTx/>
              <a:buNone/>
              <a:tabLst/>
              <a:defRPr/>
            </a:pP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rPr>
              <a:t>Kocēnu</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rPr>
              <a:t>apvienība</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s pārvalde</a:t>
            </a:r>
          </a:p>
          <a:p>
            <a:pPr marL="0" marR="0" lvl="0" indent="0" algn="l" defTabSz="914400" rtl="0" eaLnBrk="1" fontAlgn="base" latinLnBrk="0" hangingPunct="1">
              <a:lnSpc>
                <a:spcPct val="85000"/>
              </a:lnSpc>
              <a:spcBef>
                <a:spcPts val="0"/>
              </a:spcBef>
              <a:spcAft>
                <a:spcPts val="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Bērzaines pagasts</a:t>
            </a:r>
          </a:p>
          <a:p>
            <a:pPr marL="0" marR="0" lvl="0" indent="0" algn="l" defTabSz="914400" rtl="0" eaLnBrk="1" fontAlgn="base" latinLnBrk="0" hangingPunct="1">
              <a:lnSpc>
                <a:spcPct val="85000"/>
              </a:lnSpc>
              <a:spcBef>
                <a:spcPts val="0"/>
              </a:spcBef>
              <a:spcAft>
                <a:spcPts val="0"/>
              </a:spcAft>
              <a:buClr>
                <a:srgbClr val="27ACAA"/>
              </a:buClr>
              <a:buSzPct val="70000"/>
              <a:buFontTx/>
              <a:buNone/>
              <a:tabLst/>
              <a:defRPr/>
            </a:pPr>
            <a:r>
              <a:rPr lang="lv-LV">
                <a:latin typeface="EYInterstate Light" panose="02000506000000020004" pitchFamily="2" charset="0"/>
              </a:rPr>
              <a:t>   Dikļu pagasts</a:t>
            </a:r>
          </a:p>
          <a:p>
            <a:pPr marL="0" marR="0" lvl="0" indent="0" algn="l" defTabSz="914400" rtl="0" eaLnBrk="1" fontAlgn="base" latinLnBrk="0" hangingPunct="1">
              <a:lnSpc>
                <a:spcPct val="85000"/>
              </a:lnSpc>
              <a:spcBef>
                <a:spcPts val="0"/>
              </a:spcBef>
              <a:spcAft>
                <a:spcPts val="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Kocēnu pagasts</a:t>
            </a:r>
          </a:p>
          <a:p>
            <a:pPr marL="0" marR="0" lvl="0" indent="0" algn="l" defTabSz="914400" rtl="0" eaLnBrk="1" fontAlgn="base" latinLnBrk="0" hangingPunct="1">
              <a:lnSpc>
                <a:spcPct val="85000"/>
              </a:lnSpc>
              <a:spcBef>
                <a:spcPts val="0"/>
              </a:spcBef>
              <a:spcAft>
                <a:spcPts val="0"/>
              </a:spcAft>
              <a:buClr>
                <a:srgbClr val="27ACAA"/>
              </a:buClr>
              <a:buSzPct val="70000"/>
              <a:buFontTx/>
              <a:buNone/>
              <a:tabLst/>
              <a:defRPr/>
            </a:pPr>
            <a:r>
              <a:rPr lang="lv-LV">
                <a:latin typeface="EYInterstate Light" panose="02000506000000020004" pitchFamily="2" charset="0"/>
              </a:rPr>
              <a:t>   </a:t>
            </a:r>
            <a:r>
              <a:rPr lang="lv-LV" err="1">
                <a:latin typeface="EYInterstate Light" panose="02000506000000020004" pitchFamily="2" charset="0"/>
              </a:rPr>
              <a:t>Rocēnu</a:t>
            </a:r>
            <a:r>
              <a:rPr lang="lv-LV">
                <a:latin typeface="EYInterstate Light" panose="02000506000000020004" pitchFamily="2" charset="0"/>
              </a:rPr>
              <a:t> pagasts</a:t>
            </a:r>
          </a:p>
          <a:p>
            <a:pPr marL="0" marR="0" lvl="0" indent="0" algn="l" defTabSz="914400" rtl="0" eaLnBrk="1" fontAlgn="base" latinLnBrk="0" hangingPunct="1">
              <a:lnSpc>
                <a:spcPct val="85000"/>
              </a:lnSpc>
              <a:spcBef>
                <a:spcPts val="0"/>
              </a:spcBef>
              <a:spcAft>
                <a:spcPts val="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Rubenes pagasts</a:t>
            </a:r>
          </a:p>
          <a:p>
            <a:pPr marL="0" marR="0" lvl="0" indent="0" algn="l" defTabSz="914400" rtl="0" eaLnBrk="1" fontAlgn="base" latinLnBrk="0" hangingPunct="1">
              <a:lnSpc>
                <a:spcPct val="85000"/>
              </a:lnSpc>
              <a:spcBef>
                <a:spcPts val="0"/>
              </a:spcBef>
              <a:spcAft>
                <a:spcPts val="0"/>
              </a:spcAft>
              <a:buClr>
                <a:srgbClr val="27ACAA"/>
              </a:buClr>
              <a:buSzPct val="70000"/>
              <a:buFontTx/>
              <a:buNone/>
              <a:tabLst/>
              <a:defRPr/>
            </a:pPr>
            <a:r>
              <a:rPr lang="lv-LV">
                <a:latin typeface="EYInterstate Light" panose="02000506000000020004" pitchFamily="2" charset="0"/>
              </a:rPr>
              <a:t>   Vaidavas pagasts</a:t>
            </a:r>
          </a:p>
          <a:p>
            <a:pPr marL="0" marR="0" lvl="0" indent="0" algn="l" defTabSz="914400" rtl="0" eaLnBrk="1" fontAlgn="base" latinLnBrk="0" hangingPunct="1">
              <a:lnSpc>
                <a:spcPct val="85000"/>
              </a:lnSpc>
              <a:spcBef>
                <a:spcPts val="0"/>
              </a:spcBef>
              <a:spcAft>
                <a:spcPts val="0"/>
              </a:spcAft>
              <a:buClr>
                <a:srgbClr val="27ACAA"/>
              </a:buClr>
              <a:buSzPct val="70000"/>
              <a:buFontTx/>
              <a:buNone/>
              <a:tabLst/>
              <a:defRPr/>
            </a:pPr>
            <a:r>
              <a:rPr kumimoji="0" lang="lv-LV" sz="120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lv-LV" sz="1200" i="0" u="none" strike="noStrike" kern="1200" cap="none" spc="0" normalizeH="0" baseline="0" noProof="0" err="1">
                <a:ln>
                  <a:noFill/>
                </a:ln>
                <a:solidFill>
                  <a:srgbClr val="2E2E38"/>
                </a:solidFill>
                <a:effectLst/>
                <a:uLnTx/>
                <a:uFillTx/>
                <a:latin typeface="EYInterstate Light" panose="02000506000000020004" pitchFamily="2" charset="0"/>
              </a:rPr>
              <a:t>Zilākalna</a:t>
            </a:r>
            <a:r>
              <a:rPr kumimoji="0" lang="lv-LV" sz="1200" i="0" u="none" strike="noStrike" kern="1200" cap="none" spc="0" normalizeH="0" baseline="0" noProof="0">
                <a:ln>
                  <a:noFill/>
                </a:ln>
                <a:solidFill>
                  <a:srgbClr val="2E2E38"/>
                </a:solidFill>
                <a:effectLst/>
                <a:uLnTx/>
                <a:uFillTx/>
                <a:latin typeface="EYInterstate Light" panose="02000506000000020004" pitchFamily="2" charset="0"/>
              </a:rPr>
              <a:t> pagasts</a:t>
            </a:r>
            <a:endParaRPr kumimoji="0" lang="en-US" sz="120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37" name="TextBox 36">
            <a:extLst>
              <a:ext uri="{FF2B5EF4-FFF2-40B4-BE49-F238E27FC236}">
                <a16:creationId xmlns:a16="http://schemas.microsoft.com/office/drawing/2014/main" id="{433761C5-69C9-4DBD-871D-D05E05229256}"/>
              </a:ext>
            </a:extLst>
          </p:cNvPr>
          <p:cNvSpPr txBox="1"/>
          <p:nvPr/>
        </p:nvSpPr>
        <p:spPr>
          <a:xfrm>
            <a:off x="1282980" y="1045253"/>
            <a:ext cx="5331193" cy="1724703"/>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Unikālie pakalpojumu veidi Valmieras novadā: </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rPr>
              <a:t>107</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Apvienību pārvalžu skaits</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rPr>
              <a:t>: 7 </a:t>
            </a:r>
            <a:r>
              <a:rPr lang="lv-LV" sz="1100" i="1" dirty="0">
                <a:solidFill>
                  <a:srgbClr val="2E2E38"/>
                </a:solidFill>
                <a:latin typeface="EYInterstate Light" panose="02000506000000020004" pitchFamily="2" charset="0"/>
              </a:rPr>
              <a:t>(pārvalžu pakalpojumu pieejamību nodrošina 33 pagastu filiālēs un 7 papildus VPVKAC adresēs)</a:t>
            </a:r>
            <a:endParaRPr kumimoji="0" lang="lv-LV" sz="1400" b="0" i="1" u="none" strike="noStrike" kern="1200" cap="none" spc="0" normalizeH="0" baseline="0" noProof="0" dirty="0">
              <a:ln>
                <a:noFill/>
              </a:ln>
              <a:solidFill>
                <a:srgbClr val="2E2E38"/>
              </a:solidFill>
              <a:effectLst/>
              <a:uLnTx/>
              <a:uFillTx/>
              <a:latin typeface="EYInterstate Light" panose="02000506000000020004" pitchFamily="2" charset="0"/>
            </a:endParaRP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Unikālie pakalpojuma veidi pārvaldēs </a:t>
            </a:r>
            <a:r>
              <a:rPr kumimoji="0" lang="lv-LV" sz="1400" b="1" i="0" u="none" strike="noStrike" kern="1200" cap="none" spc="0" normalizeH="0" baseline="0" noProof="0" dirty="0" err="1">
                <a:ln>
                  <a:noFill/>
                </a:ln>
                <a:solidFill>
                  <a:srgbClr val="2E2E38"/>
                </a:solidFill>
                <a:effectLst/>
                <a:uLnTx/>
                <a:uFillTx/>
                <a:latin typeface="EYInterstate Light" panose="02000506000000020004" pitchFamily="2" charset="0"/>
              </a:rPr>
              <a:t>pārvaldēs</a:t>
            </a: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 </a:t>
            </a:r>
            <a:r>
              <a:rPr kumimoji="0" lang="lv-LV" sz="1050" b="0" i="1" u="none" strike="noStrike" kern="1200" cap="none" spc="0" normalizeH="0" baseline="0" noProof="0" dirty="0">
                <a:ln>
                  <a:noFill/>
                </a:ln>
                <a:solidFill>
                  <a:srgbClr val="2E2E38"/>
                </a:solidFill>
                <a:effectLst/>
                <a:uLnTx/>
                <a:uFillTx/>
                <a:latin typeface="EYInterstate Light" panose="02000506000000020004" pitchFamily="2" charset="0"/>
              </a:rPr>
              <a:t>nav norādīts neviens, jo apstrāde centralizēta</a:t>
            </a:r>
            <a:endParaRPr kumimoji="0" lang="lv-LV" sz="1400" b="0" i="1" u="none" strike="noStrike" kern="1200" cap="none" spc="0" normalizeH="0" baseline="0" noProof="0" dirty="0">
              <a:ln>
                <a:noFill/>
              </a:ln>
              <a:solidFill>
                <a:srgbClr val="2E2E38"/>
              </a:solidFill>
              <a:effectLst/>
              <a:uLnTx/>
              <a:uFillTx/>
              <a:latin typeface="EYInterstate Light" panose="02000506000000020004" pitchFamily="2" charset="0"/>
            </a:endParaRP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No tiem elektroniski pieejami: </a:t>
            </a:r>
            <a:r>
              <a:rPr lang="lv-LV" sz="1100" i="1" dirty="0">
                <a:solidFill>
                  <a:srgbClr val="2E2E38"/>
                </a:solidFill>
                <a:latin typeface="EYInterstate Light" panose="02000506000000020004" pitchFamily="2" charset="0"/>
              </a:rPr>
              <a:t>netika norādīts anketā</a:t>
            </a:r>
            <a:endParaRPr kumimoji="0" lang="lv-LV" sz="1100" b="0" i="1" u="none" strike="noStrike" kern="1200" cap="none" spc="0" normalizeH="0" baseline="0" noProof="0" dirty="0">
              <a:ln>
                <a:noFill/>
              </a:ln>
              <a:solidFill>
                <a:srgbClr val="2E2E38"/>
              </a:solidFill>
              <a:effectLst/>
              <a:uLnTx/>
              <a:uFillTx/>
              <a:latin typeface="EYInterstate Light" panose="02000506000000020004" pitchFamily="2" charset="0"/>
            </a:endParaRP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Sniegto pakalpojumu skaits apvienību pārvaldēs: </a:t>
            </a:r>
            <a:r>
              <a:rPr lang="lv-LV" sz="1100" i="1" dirty="0">
                <a:solidFill>
                  <a:srgbClr val="2E2E38"/>
                </a:solidFill>
                <a:latin typeface="EYInterstate Light" panose="02000506000000020004" pitchFamily="2" charset="0"/>
              </a:rPr>
              <a:t>netika norādīts anketā</a:t>
            </a:r>
            <a:endParaRPr kumimoji="0" lang="lv-LV" sz="1200" b="0" i="1" u="none" strike="noStrike" kern="1200" cap="none" spc="0" normalizeH="0" baseline="0" noProof="0" dirty="0">
              <a:ln>
                <a:noFill/>
              </a:ln>
              <a:solidFill>
                <a:srgbClr val="2E2E38"/>
              </a:solidFill>
              <a:effectLst/>
              <a:uLnTx/>
              <a:uFillTx/>
              <a:latin typeface="EYInterstate Light" panose="02000506000000020004" pitchFamily="2" charset="0"/>
            </a:endParaRPr>
          </a:p>
        </p:txBody>
      </p:sp>
      <p:sp>
        <p:nvSpPr>
          <p:cNvPr id="38" name="Freeform 83">
            <a:extLst>
              <a:ext uri="{FF2B5EF4-FFF2-40B4-BE49-F238E27FC236}">
                <a16:creationId xmlns:a16="http://schemas.microsoft.com/office/drawing/2014/main" id="{F08E6ACE-FB50-4614-890E-0AF86CF03F28}"/>
              </a:ext>
            </a:extLst>
          </p:cNvPr>
          <p:cNvSpPr>
            <a:spLocks noChangeAspect="1" noEditPoints="1"/>
          </p:cNvSpPr>
          <p:nvPr/>
        </p:nvSpPr>
        <p:spPr bwMode="auto">
          <a:xfrm>
            <a:off x="1034301" y="1783115"/>
            <a:ext cx="394322" cy="574087"/>
          </a:xfrm>
          <a:custGeom>
            <a:avLst/>
            <a:gdLst>
              <a:gd name="T0" fmla="*/ 2147483647 w 3468"/>
              <a:gd name="T1" fmla="*/ 2147483647 h 4763"/>
              <a:gd name="T2" fmla="*/ 2147483647 w 3468"/>
              <a:gd name="T3" fmla="*/ 2147483647 h 4763"/>
              <a:gd name="T4" fmla="*/ 2147483647 w 3468"/>
              <a:gd name="T5" fmla="*/ 2147483647 h 4763"/>
              <a:gd name="T6" fmla="*/ 2147483647 w 3468"/>
              <a:gd name="T7" fmla="*/ 2147483647 h 4763"/>
              <a:gd name="T8" fmla="*/ 2147483647 w 3468"/>
              <a:gd name="T9" fmla="*/ 2147483647 h 4763"/>
              <a:gd name="T10" fmla="*/ 2147483647 w 3468"/>
              <a:gd name="T11" fmla="*/ 2147483647 h 4763"/>
              <a:gd name="T12" fmla="*/ 2147483647 w 3468"/>
              <a:gd name="T13" fmla="*/ 2147483647 h 4763"/>
              <a:gd name="T14" fmla="*/ 2147483647 w 3468"/>
              <a:gd name="T15" fmla="*/ 2147483647 h 4763"/>
              <a:gd name="T16" fmla="*/ 2147483647 w 3468"/>
              <a:gd name="T17" fmla="*/ 2147483647 h 4763"/>
              <a:gd name="T18" fmla="*/ 2147483647 w 3468"/>
              <a:gd name="T19" fmla="*/ 2147483647 h 4763"/>
              <a:gd name="T20" fmla="*/ 2147483647 w 3468"/>
              <a:gd name="T21" fmla="*/ 2147483647 h 4763"/>
              <a:gd name="T22" fmla="*/ 2147483647 w 3468"/>
              <a:gd name="T23" fmla="*/ 2147483647 h 4763"/>
              <a:gd name="T24" fmla="*/ 2147483647 w 3468"/>
              <a:gd name="T25" fmla="*/ 2147483647 h 4763"/>
              <a:gd name="T26" fmla="*/ 2147483647 w 3468"/>
              <a:gd name="T27" fmla="*/ 2147483647 h 4763"/>
              <a:gd name="T28" fmla="*/ 2147483647 w 3468"/>
              <a:gd name="T29" fmla="*/ 2147483647 h 4763"/>
              <a:gd name="T30" fmla="*/ 2147483647 w 3468"/>
              <a:gd name="T31" fmla="*/ 2147483647 h 4763"/>
              <a:gd name="T32" fmla="*/ 2147483647 w 3468"/>
              <a:gd name="T33" fmla="*/ 2147483647 h 4763"/>
              <a:gd name="T34" fmla="*/ 2147483647 w 3468"/>
              <a:gd name="T35" fmla="*/ 2147483647 h 4763"/>
              <a:gd name="T36" fmla="*/ 2147483647 w 3468"/>
              <a:gd name="T37" fmla="*/ 2147483647 h 4763"/>
              <a:gd name="T38" fmla="*/ 2147483647 w 3468"/>
              <a:gd name="T39" fmla="*/ 2147483647 h 4763"/>
              <a:gd name="T40" fmla="*/ 2147483647 w 3468"/>
              <a:gd name="T41" fmla="*/ 2147483647 h 4763"/>
              <a:gd name="T42" fmla="*/ 2147483647 w 3468"/>
              <a:gd name="T43" fmla="*/ 2147483647 h 4763"/>
              <a:gd name="T44" fmla="*/ 2147483647 w 3468"/>
              <a:gd name="T45" fmla="*/ 2147483647 h 4763"/>
              <a:gd name="T46" fmla="*/ 2147483647 w 3468"/>
              <a:gd name="T47" fmla="*/ 2147483647 h 4763"/>
              <a:gd name="T48" fmla="*/ 2147483647 w 3468"/>
              <a:gd name="T49" fmla="*/ 2147483647 h 4763"/>
              <a:gd name="T50" fmla="*/ 2147483647 w 3468"/>
              <a:gd name="T51" fmla="*/ 2147483647 h 4763"/>
              <a:gd name="T52" fmla="*/ 2147483647 w 3468"/>
              <a:gd name="T53" fmla="*/ 2147483647 h 4763"/>
              <a:gd name="T54" fmla="*/ 2147483647 w 3468"/>
              <a:gd name="T55" fmla="*/ 2147483647 h 4763"/>
              <a:gd name="T56" fmla="*/ 2147483647 w 3468"/>
              <a:gd name="T57" fmla="*/ 2147483647 h 4763"/>
              <a:gd name="T58" fmla="*/ 2147483647 w 3468"/>
              <a:gd name="T59" fmla="*/ 2147483647 h 4763"/>
              <a:gd name="T60" fmla="*/ 2147483647 w 3468"/>
              <a:gd name="T61" fmla="*/ 2147483647 h 4763"/>
              <a:gd name="T62" fmla="*/ 2147483647 w 3468"/>
              <a:gd name="T63" fmla="*/ 2147483647 h 4763"/>
              <a:gd name="T64" fmla="*/ 2147483647 w 3468"/>
              <a:gd name="T65" fmla="*/ 2147483647 h 4763"/>
              <a:gd name="T66" fmla="*/ 2147483647 w 3468"/>
              <a:gd name="T67" fmla="*/ 2147483647 h 4763"/>
              <a:gd name="T68" fmla="*/ 2147483647 w 3468"/>
              <a:gd name="T69" fmla="*/ 2147483647 h 4763"/>
              <a:gd name="T70" fmla="*/ 2147483647 w 3468"/>
              <a:gd name="T71" fmla="*/ 2147483647 h 4763"/>
              <a:gd name="T72" fmla="*/ 2147483647 w 3468"/>
              <a:gd name="T73" fmla="*/ 2147483647 h 4763"/>
              <a:gd name="T74" fmla="*/ 2147483647 w 3468"/>
              <a:gd name="T75" fmla="*/ 2147483647 h 4763"/>
              <a:gd name="T76" fmla="*/ 2147483647 w 3468"/>
              <a:gd name="T77" fmla="*/ 2147483647 h 4763"/>
              <a:gd name="T78" fmla="*/ 2147483647 w 3468"/>
              <a:gd name="T79" fmla="*/ 2147483647 h 4763"/>
              <a:gd name="T80" fmla="*/ 2147483647 w 3468"/>
              <a:gd name="T81" fmla="*/ 2147483647 h 4763"/>
              <a:gd name="T82" fmla="*/ 2147483647 w 3468"/>
              <a:gd name="T83" fmla="*/ 2147483647 h 4763"/>
              <a:gd name="T84" fmla="*/ 2147483647 w 3468"/>
              <a:gd name="T85" fmla="*/ 2147483647 h 4763"/>
              <a:gd name="T86" fmla="*/ 2147483647 w 3468"/>
              <a:gd name="T87" fmla="*/ 2147483647 h 4763"/>
              <a:gd name="T88" fmla="*/ 2147483647 w 3468"/>
              <a:gd name="T89" fmla="*/ 2147483647 h 4763"/>
              <a:gd name="T90" fmla="*/ 2147483647 w 3468"/>
              <a:gd name="T91" fmla="*/ 2147483647 h 4763"/>
              <a:gd name="T92" fmla="*/ 2147483647 w 3468"/>
              <a:gd name="T93" fmla="*/ 2147483647 h 4763"/>
              <a:gd name="T94" fmla="*/ 2147483647 w 3468"/>
              <a:gd name="T95" fmla="*/ 2147483647 h 4763"/>
              <a:gd name="T96" fmla="*/ 2147483647 w 3468"/>
              <a:gd name="T97" fmla="*/ 2147483647 h 4763"/>
              <a:gd name="T98" fmla="*/ 2147483647 w 3468"/>
              <a:gd name="T99" fmla="*/ 2147483647 h 4763"/>
              <a:gd name="T100" fmla="*/ 2147483647 w 3468"/>
              <a:gd name="T101" fmla="*/ 2147483647 h 4763"/>
              <a:gd name="T102" fmla="*/ 2147483647 w 3468"/>
              <a:gd name="T103" fmla="*/ 2147483647 h 4763"/>
              <a:gd name="T104" fmla="*/ 2147483647 w 3468"/>
              <a:gd name="T105" fmla="*/ 2147483647 h 4763"/>
              <a:gd name="T106" fmla="*/ 2147483647 w 3468"/>
              <a:gd name="T107" fmla="*/ 2147483647 h 4763"/>
              <a:gd name="T108" fmla="*/ 2147483647 w 3468"/>
              <a:gd name="T109" fmla="*/ 2147483647 h 4763"/>
              <a:gd name="T110" fmla="*/ 2147483647 w 3468"/>
              <a:gd name="T111" fmla="*/ 2147483647 h 4763"/>
              <a:gd name="T112" fmla="*/ 2147483647 w 3468"/>
              <a:gd name="T113" fmla="*/ 2147483647 h 4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68"/>
              <a:gd name="T172" fmla="*/ 0 h 4763"/>
              <a:gd name="T173" fmla="*/ 3468 w 3468"/>
              <a:gd name="T174" fmla="*/ 4763 h 4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68" h="4763">
                <a:moveTo>
                  <a:pt x="3467" y="2391"/>
                </a:moveTo>
                <a:lnTo>
                  <a:pt x="3350" y="1534"/>
                </a:lnTo>
                <a:lnTo>
                  <a:pt x="3349" y="1527"/>
                </a:lnTo>
                <a:lnTo>
                  <a:pt x="3346" y="1519"/>
                </a:lnTo>
                <a:lnTo>
                  <a:pt x="3342" y="1513"/>
                </a:lnTo>
                <a:lnTo>
                  <a:pt x="3336" y="1506"/>
                </a:lnTo>
                <a:lnTo>
                  <a:pt x="3122" y="1305"/>
                </a:lnTo>
                <a:lnTo>
                  <a:pt x="3185" y="1229"/>
                </a:lnTo>
                <a:lnTo>
                  <a:pt x="3189" y="1221"/>
                </a:lnTo>
                <a:lnTo>
                  <a:pt x="3193" y="1215"/>
                </a:lnTo>
                <a:lnTo>
                  <a:pt x="3194" y="1207"/>
                </a:lnTo>
                <a:lnTo>
                  <a:pt x="3194" y="1200"/>
                </a:lnTo>
                <a:lnTo>
                  <a:pt x="3198" y="839"/>
                </a:lnTo>
                <a:lnTo>
                  <a:pt x="3198" y="832"/>
                </a:lnTo>
                <a:lnTo>
                  <a:pt x="3197" y="824"/>
                </a:lnTo>
                <a:lnTo>
                  <a:pt x="3194" y="818"/>
                </a:lnTo>
                <a:lnTo>
                  <a:pt x="3192" y="813"/>
                </a:lnTo>
                <a:lnTo>
                  <a:pt x="3188" y="808"/>
                </a:lnTo>
                <a:lnTo>
                  <a:pt x="3183" y="804"/>
                </a:lnTo>
                <a:lnTo>
                  <a:pt x="3178" y="800"/>
                </a:lnTo>
                <a:lnTo>
                  <a:pt x="3171" y="798"/>
                </a:lnTo>
                <a:lnTo>
                  <a:pt x="2970" y="704"/>
                </a:lnTo>
                <a:lnTo>
                  <a:pt x="2965" y="568"/>
                </a:lnTo>
                <a:lnTo>
                  <a:pt x="2964" y="562"/>
                </a:lnTo>
                <a:lnTo>
                  <a:pt x="2963" y="555"/>
                </a:lnTo>
                <a:lnTo>
                  <a:pt x="2960" y="550"/>
                </a:lnTo>
                <a:lnTo>
                  <a:pt x="2958" y="545"/>
                </a:lnTo>
                <a:lnTo>
                  <a:pt x="2952" y="536"/>
                </a:lnTo>
                <a:lnTo>
                  <a:pt x="2943" y="530"/>
                </a:lnTo>
                <a:lnTo>
                  <a:pt x="2518" y="269"/>
                </a:lnTo>
                <a:lnTo>
                  <a:pt x="2512" y="265"/>
                </a:lnTo>
                <a:lnTo>
                  <a:pt x="2503" y="264"/>
                </a:lnTo>
                <a:lnTo>
                  <a:pt x="2495" y="263"/>
                </a:lnTo>
                <a:lnTo>
                  <a:pt x="2487" y="263"/>
                </a:lnTo>
                <a:lnTo>
                  <a:pt x="2479" y="265"/>
                </a:lnTo>
                <a:lnTo>
                  <a:pt x="2472" y="269"/>
                </a:lnTo>
                <a:lnTo>
                  <a:pt x="2464" y="274"/>
                </a:lnTo>
                <a:lnTo>
                  <a:pt x="2458" y="280"/>
                </a:lnTo>
                <a:lnTo>
                  <a:pt x="2304" y="482"/>
                </a:lnTo>
                <a:lnTo>
                  <a:pt x="2166" y="485"/>
                </a:lnTo>
                <a:lnTo>
                  <a:pt x="2160" y="486"/>
                </a:lnTo>
                <a:lnTo>
                  <a:pt x="2154" y="487"/>
                </a:lnTo>
                <a:lnTo>
                  <a:pt x="2147" y="490"/>
                </a:lnTo>
                <a:lnTo>
                  <a:pt x="2142" y="493"/>
                </a:lnTo>
                <a:lnTo>
                  <a:pt x="2135" y="500"/>
                </a:lnTo>
                <a:lnTo>
                  <a:pt x="2129" y="508"/>
                </a:lnTo>
                <a:lnTo>
                  <a:pt x="2078" y="594"/>
                </a:lnTo>
                <a:lnTo>
                  <a:pt x="1955" y="593"/>
                </a:lnTo>
                <a:lnTo>
                  <a:pt x="1961" y="578"/>
                </a:lnTo>
                <a:lnTo>
                  <a:pt x="1989" y="388"/>
                </a:lnTo>
                <a:lnTo>
                  <a:pt x="1989" y="381"/>
                </a:lnTo>
                <a:lnTo>
                  <a:pt x="1988" y="372"/>
                </a:lnTo>
                <a:lnTo>
                  <a:pt x="1984" y="363"/>
                </a:lnTo>
                <a:lnTo>
                  <a:pt x="1979" y="354"/>
                </a:lnTo>
                <a:lnTo>
                  <a:pt x="1971" y="348"/>
                </a:lnTo>
                <a:lnTo>
                  <a:pt x="1964" y="342"/>
                </a:lnTo>
                <a:lnTo>
                  <a:pt x="1955" y="338"/>
                </a:lnTo>
                <a:lnTo>
                  <a:pt x="1945" y="337"/>
                </a:lnTo>
                <a:lnTo>
                  <a:pt x="1762" y="334"/>
                </a:lnTo>
                <a:lnTo>
                  <a:pt x="1494" y="34"/>
                </a:lnTo>
                <a:lnTo>
                  <a:pt x="1489" y="29"/>
                </a:lnTo>
                <a:lnTo>
                  <a:pt x="1483" y="25"/>
                </a:lnTo>
                <a:lnTo>
                  <a:pt x="1476" y="21"/>
                </a:lnTo>
                <a:lnTo>
                  <a:pt x="1469" y="19"/>
                </a:lnTo>
                <a:lnTo>
                  <a:pt x="1461" y="19"/>
                </a:lnTo>
                <a:lnTo>
                  <a:pt x="1454" y="19"/>
                </a:lnTo>
                <a:lnTo>
                  <a:pt x="1446" y="20"/>
                </a:lnTo>
                <a:lnTo>
                  <a:pt x="1439" y="24"/>
                </a:lnTo>
                <a:lnTo>
                  <a:pt x="1312" y="89"/>
                </a:lnTo>
                <a:lnTo>
                  <a:pt x="1128" y="4"/>
                </a:lnTo>
                <a:lnTo>
                  <a:pt x="1123" y="1"/>
                </a:lnTo>
                <a:lnTo>
                  <a:pt x="1118" y="1"/>
                </a:lnTo>
                <a:lnTo>
                  <a:pt x="1107" y="0"/>
                </a:lnTo>
                <a:lnTo>
                  <a:pt x="1097" y="3"/>
                </a:lnTo>
                <a:lnTo>
                  <a:pt x="1087" y="8"/>
                </a:lnTo>
                <a:lnTo>
                  <a:pt x="1078" y="14"/>
                </a:lnTo>
                <a:lnTo>
                  <a:pt x="1071" y="21"/>
                </a:lnTo>
                <a:lnTo>
                  <a:pt x="1066" y="30"/>
                </a:lnTo>
                <a:lnTo>
                  <a:pt x="1064" y="35"/>
                </a:lnTo>
                <a:lnTo>
                  <a:pt x="1063" y="40"/>
                </a:lnTo>
                <a:lnTo>
                  <a:pt x="1029" y="383"/>
                </a:lnTo>
                <a:lnTo>
                  <a:pt x="1033" y="408"/>
                </a:lnTo>
                <a:lnTo>
                  <a:pt x="1142" y="652"/>
                </a:lnTo>
                <a:lnTo>
                  <a:pt x="962" y="829"/>
                </a:lnTo>
                <a:lnTo>
                  <a:pt x="866" y="692"/>
                </a:lnTo>
                <a:lnTo>
                  <a:pt x="862" y="686"/>
                </a:lnTo>
                <a:lnTo>
                  <a:pt x="857" y="682"/>
                </a:lnTo>
                <a:lnTo>
                  <a:pt x="851" y="678"/>
                </a:lnTo>
                <a:lnTo>
                  <a:pt x="844" y="675"/>
                </a:lnTo>
                <a:lnTo>
                  <a:pt x="838" y="673"/>
                </a:lnTo>
                <a:lnTo>
                  <a:pt x="831" y="672"/>
                </a:lnTo>
                <a:lnTo>
                  <a:pt x="823" y="673"/>
                </a:lnTo>
                <a:lnTo>
                  <a:pt x="815" y="675"/>
                </a:lnTo>
                <a:lnTo>
                  <a:pt x="440" y="788"/>
                </a:lnTo>
                <a:lnTo>
                  <a:pt x="430" y="793"/>
                </a:lnTo>
                <a:lnTo>
                  <a:pt x="421" y="799"/>
                </a:lnTo>
                <a:lnTo>
                  <a:pt x="415" y="807"/>
                </a:lnTo>
                <a:lnTo>
                  <a:pt x="411" y="817"/>
                </a:lnTo>
                <a:lnTo>
                  <a:pt x="408" y="827"/>
                </a:lnTo>
                <a:lnTo>
                  <a:pt x="408" y="837"/>
                </a:lnTo>
                <a:lnTo>
                  <a:pt x="411" y="847"/>
                </a:lnTo>
                <a:lnTo>
                  <a:pt x="415" y="857"/>
                </a:lnTo>
                <a:lnTo>
                  <a:pt x="532" y="1029"/>
                </a:lnTo>
                <a:lnTo>
                  <a:pt x="356" y="1738"/>
                </a:lnTo>
                <a:lnTo>
                  <a:pt x="38" y="1797"/>
                </a:lnTo>
                <a:lnTo>
                  <a:pt x="28" y="1799"/>
                </a:lnTo>
                <a:lnTo>
                  <a:pt x="20" y="1804"/>
                </a:lnTo>
                <a:lnTo>
                  <a:pt x="13" y="1810"/>
                </a:lnTo>
                <a:lnTo>
                  <a:pt x="8" y="1818"/>
                </a:lnTo>
                <a:lnTo>
                  <a:pt x="3" y="1826"/>
                </a:lnTo>
                <a:lnTo>
                  <a:pt x="1" y="1834"/>
                </a:lnTo>
                <a:lnTo>
                  <a:pt x="0" y="1844"/>
                </a:lnTo>
                <a:lnTo>
                  <a:pt x="1" y="1853"/>
                </a:lnTo>
                <a:lnTo>
                  <a:pt x="77" y="2116"/>
                </a:lnTo>
                <a:lnTo>
                  <a:pt x="26" y="2352"/>
                </a:lnTo>
                <a:lnTo>
                  <a:pt x="25" y="2370"/>
                </a:lnTo>
                <a:lnTo>
                  <a:pt x="80" y="2780"/>
                </a:lnTo>
                <a:lnTo>
                  <a:pt x="21" y="2877"/>
                </a:lnTo>
                <a:lnTo>
                  <a:pt x="16" y="2886"/>
                </a:lnTo>
                <a:lnTo>
                  <a:pt x="15" y="2895"/>
                </a:lnTo>
                <a:lnTo>
                  <a:pt x="15" y="2906"/>
                </a:lnTo>
                <a:lnTo>
                  <a:pt x="18" y="2916"/>
                </a:lnTo>
                <a:lnTo>
                  <a:pt x="122" y="3198"/>
                </a:lnTo>
                <a:lnTo>
                  <a:pt x="79" y="3378"/>
                </a:lnTo>
                <a:lnTo>
                  <a:pt x="78" y="3386"/>
                </a:lnTo>
                <a:lnTo>
                  <a:pt x="78" y="3394"/>
                </a:lnTo>
                <a:lnTo>
                  <a:pt x="79" y="3401"/>
                </a:lnTo>
                <a:lnTo>
                  <a:pt x="82" y="3407"/>
                </a:lnTo>
                <a:lnTo>
                  <a:pt x="85" y="3414"/>
                </a:lnTo>
                <a:lnTo>
                  <a:pt x="90" y="3420"/>
                </a:lnTo>
                <a:lnTo>
                  <a:pt x="95" y="3425"/>
                </a:lnTo>
                <a:lnTo>
                  <a:pt x="103" y="3430"/>
                </a:lnTo>
                <a:lnTo>
                  <a:pt x="378" y="3574"/>
                </a:lnTo>
                <a:lnTo>
                  <a:pt x="388" y="3578"/>
                </a:lnTo>
                <a:lnTo>
                  <a:pt x="676" y="3660"/>
                </a:lnTo>
                <a:lnTo>
                  <a:pt x="462" y="4117"/>
                </a:lnTo>
                <a:lnTo>
                  <a:pt x="457" y="4137"/>
                </a:lnTo>
                <a:lnTo>
                  <a:pt x="454" y="4480"/>
                </a:lnTo>
                <a:lnTo>
                  <a:pt x="455" y="4490"/>
                </a:lnTo>
                <a:lnTo>
                  <a:pt x="457" y="4499"/>
                </a:lnTo>
                <a:lnTo>
                  <a:pt x="461" y="4507"/>
                </a:lnTo>
                <a:lnTo>
                  <a:pt x="467" y="4513"/>
                </a:lnTo>
                <a:lnTo>
                  <a:pt x="474" y="4519"/>
                </a:lnTo>
                <a:lnTo>
                  <a:pt x="481" y="4523"/>
                </a:lnTo>
                <a:lnTo>
                  <a:pt x="490" y="4526"/>
                </a:lnTo>
                <a:lnTo>
                  <a:pt x="499" y="4527"/>
                </a:lnTo>
                <a:lnTo>
                  <a:pt x="832" y="4529"/>
                </a:lnTo>
                <a:lnTo>
                  <a:pt x="841" y="4529"/>
                </a:lnTo>
                <a:lnTo>
                  <a:pt x="848" y="4527"/>
                </a:lnTo>
                <a:lnTo>
                  <a:pt x="856" y="4524"/>
                </a:lnTo>
                <a:lnTo>
                  <a:pt x="862" y="4519"/>
                </a:lnTo>
                <a:lnTo>
                  <a:pt x="868" y="4514"/>
                </a:lnTo>
                <a:lnTo>
                  <a:pt x="872" y="4507"/>
                </a:lnTo>
                <a:lnTo>
                  <a:pt x="876" y="4499"/>
                </a:lnTo>
                <a:lnTo>
                  <a:pt x="877" y="4490"/>
                </a:lnTo>
                <a:lnTo>
                  <a:pt x="887" y="4421"/>
                </a:lnTo>
                <a:lnTo>
                  <a:pt x="1355" y="4548"/>
                </a:lnTo>
                <a:lnTo>
                  <a:pt x="1504" y="4745"/>
                </a:lnTo>
                <a:lnTo>
                  <a:pt x="1510" y="4750"/>
                </a:lnTo>
                <a:lnTo>
                  <a:pt x="1517" y="4755"/>
                </a:lnTo>
                <a:lnTo>
                  <a:pt x="1524" y="4759"/>
                </a:lnTo>
                <a:lnTo>
                  <a:pt x="1532" y="4762"/>
                </a:lnTo>
                <a:lnTo>
                  <a:pt x="1540" y="4763"/>
                </a:lnTo>
                <a:lnTo>
                  <a:pt x="1548" y="4762"/>
                </a:lnTo>
                <a:lnTo>
                  <a:pt x="1557" y="4760"/>
                </a:lnTo>
                <a:lnTo>
                  <a:pt x="1564" y="4757"/>
                </a:lnTo>
                <a:lnTo>
                  <a:pt x="1659" y="4700"/>
                </a:lnTo>
                <a:lnTo>
                  <a:pt x="2356" y="4524"/>
                </a:lnTo>
                <a:lnTo>
                  <a:pt x="2666" y="4640"/>
                </a:lnTo>
                <a:lnTo>
                  <a:pt x="2671" y="4641"/>
                </a:lnTo>
                <a:lnTo>
                  <a:pt x="2678" y="4642"/>
                </a:lnTo>
                <a:lnTo>
                  <a:pt x="2683" y="4641"/>
                </a:lnTo>
                <a:lnTo>
                  <a:pt x="2689" y="4640"/>
                </a:lnTo>
                <a:lnTo>
                  <a:pt x="2695" y="4639"/>
                </a:lnTo>
                <a:lnTo>
                  <a:pt x="2700" y="4635"/>
                </a:lnTo>
                <a:lnTo>
                  <a:pt x="2710" y="4627"/>
                </a:lnTo>
                <a:lnTo>
                  <a:pt x="2718" y="4619"/>
                </a:lnTo>
                <a:lnTo>
                  <a:pt x="2724" y="4608"/>
                </a:lnTo>
                <a:lnTo>
                  <a:pt x="2725" y="4602"/>
                </a:lnTo>
                <a:lnTo>
                  <a:pt x="2727" y="4597"/>
                </a:lnTo>
                <a:lnTo>
                  <a:pt x="2727" y="4591"/>
                </a:lnTo>
                <a:lnTo>
                  <a:pt x="2725" y="4586"/>
                </a:lnTo>
                <a:lnTo>
                  <a:pt x="2634" y="4229"/>
                </a:lnTo>
                <a:lnTo>
                  <a:pt x="2772" y="4176"/>
                </a:lnTo>
                <a:lnTo>
                  <a:pt x="2779" y="4172"/>
                </a:lnTo>
                <a:lnTo>
                  <a:pt x="2784" y="4169"/>
                </a:lnTo>
                <a:lnTo>
                  <a:pt x="2789" y="4165"/>
                </a:lnTo>
                <a:lnTo>
                  <a:pt x="2795" y="4159"/>
                </a:lnTo>
                <a:lnTo>
                  <a:pt x="3032" y="3801"/>
                </a:lnTo>
                <a:lnTo>
                  <a:pt x="3036" y="3793"/>
                </a:lnTo>
                <a:lnTo>
                  <a:pt x="3040" y="3786"/>
                </a:lnTo>
                <a:lnTo>
                  <a:pt x="3041" y="3779"/>
                </a:lnTo>
                <a:lnTo>
                  <a:pt x="3041" y="3772"/>
                </a:lnTo>
                <a:lnTo>
                  <a:pt x="3040" y="3764"/>
                </a:lnTo>
                <a:lnTo>
                  <a:pt x="3037" y="3758"/>
                </a:lnTo>
                <a:lnTo>
                  <a:pt x="3032" y="3750"/>
                </a:lnTo>
                <a:lnTo>
                  <a:pt x="3026" y="3743"/>
                </a:lnTo>
                <a:lnTo>
                  <a:pt x="2504" y="3239"/>
                </a:lnTo>
                <a:lnTo>
                  <a:pt x="2514" y="3193"/>
                </a:lnTo>
                <a:lnTo>
                  <a:pt x="2514" y="3181"/>
                </a:lnTo>
                <a:lnTo>
                  <a:pt x="2513" y="3170"/>
                </a:lnTo>
                <a:lnTo>
                  <a:pt x="2511" y="3165"/>
                </a:lnTo>
                <a:lnTo>
                  <a:pt x="2508" y="3160"/>
                </a:lnTo>
                <a:lnTo>
                  <a:pt x="2504" y="3155"/>
                </a:lnTo>
                <a:lnTo>
                  <a:pt x="2500" y="3150"/>
                </a:lnTo>
                <a:lnTo>
                  <a:pt x="2371" y="3032"/>
                </a:lnTo>
                <a:lnTo>
                  <a:pt x="2419" y="2994"/>
                </a:lnTo>
                <a:lnTo>
                  <a:pt x="2424" y="2937"/>
                </a:lnTo>
                <a:lnTo>
                  <a:pt x="3126" y="2540"/>
                </a:lnTo>
                <a:lnTo>
                  <a:pt x="3136" y="2533"/>
                </a:lnTo>
                <a:lnTo>
                  <a:pt x="3143" y="2525"/>
                </a:lnTo>
                <a:lnTo>
                  <a:pt x="3146" y="2517"/>
                </a:lnTo>
                <a:lnTo>
                  <a:pt x="3149" y="2507"/>
                </a:lnTo>
                <a:lnTo>
                  <a:pt x="3151" y="2485"/>
                </a:lnTo>
                <a:lnTo>
                  <a:pt x="3330" y="2563"/>
                </a:lnTo>
                <a:lnTo>
                  <a:pt x="3337" y="2566"/>
                </a:lnTo>
                <a:lnTo>
                  <a:pt x="3345" y="2567"/>
                </a:lnTo>
                <a:lnTo>
                  <a:pt x="3354" y="2566"/>
                </a:lnTo>
                <a:lnTo>
                  <a:pt x="3361" y="2564"/>
                </a:lnTo>
                <a:lnTo>
                  <a:pt x="3369" y="2562"/>
                </a:lnTo>
                <a:lnTo>
                  <a:pt x="3376" y="2557"/>
                </a:lnTo>
                <a:lnTo>
                  <a:pt x="3383" y="2552"/>
                </a:lnTo>
                <a:lnTo>
                  <a:pt x="3388" y="2544"/>
                </a:lnTo>
                <a:lnTo>
                  <a:pt x="3460" y="2421"/>
                </a:lnTo>
                <a:lnTo>
                  <a:pt x="3464" y="2414"/>
                </a:lnTo>
                <a:lnTo>
                  <a:pt x="3467" y="2406"/>
                </a:lnTo>
                <a:lnTo>
                  <a:pt x="3468" y="2398"/>
                </a:lnTo>
                <a:lnTo>
                  <a:pt x="3467" y="2391"/>
                </a:lnTo>
                <a:close/>
                <a:moveTo>
                  <a:pt x="3326" y="2450"/>
                </a:moveTo>
                <a:lnTo>
                  <a:pt x="3136" y="2368"/>
                </a:lnTo>
                <a:lnTo>
                  <a:pt x="3131" y="2366"/>
                </a:lnTo>
                <a:lnTo>
                  <a:pt x="3125" y="2365"/>
                </a:lnTo>
                <a:lnTo>
                  <a:pt x="3114" y="2365"/>
                </a:lnTo>
                <a:lnTo>
                  <a:pt x="3101" y="2367"/>
                </a:lnTo>
                <a:lnTo>
                  <a:pt x="3089" y="2372"/>
                </a:lnTo>
                <a:lnTo>
                  <a:pt x="3078" y="2380"/>
                </a:lnTo>
                <a:lnTo>
                  <a:pt x="3070" y="2388"/>
                </a:lnTo>
                <a:lnTo>
                  <a:pt x="3066" y="2393"/>
                </a:lnTo>
                <a:lnTo>
                  <a:pt x="3062" y="2398"/>
                </a:lnTo>
                <a:lnTo>
                  <a:pt x="3060" y="2405"/>
                </a:lnTo>
                <a:lnTo>
                  <a:pt x="3058" y="2411"/>
                </a:lnTo>
                <a:lnTo>
                  <a:pt x="3052" y="2465"/>
                </a:lnTo>
                <a:lnTo>
                  <a:pt x="2356" y="2860"/>
                </a:lnTo>
                <a:lnTo>
                  <a:pt x="2351" y="2863"/>
                </a:lnTo>
                <a:lnTo>
                  <a:pt x="2346" y="2867"/>
                </a:lnTo>
                <a:lnTo>
                  <a:pt x="2337" y="2876"/>
                </a:lnTo>
                <a:lnTo>
                  <a:pt x="2332" y="2886"/>
                </a:lnTo>
                <a:lnTo>
                  <a:pt x="2330" y="2896"/>
                </a:lnTo>
                <a:lnTo>
                  <a:pt x="2321" y="2940"/>
                </a:lnTo>
                <a:lnTo>
                  <a:pt x="2264" y="2966"/>
                </a:lnTo>
                <a:lnTo>
                  <a:pt x="2258" y="2970"/>
                </a:lnTo>
                <a:lnTo>
                  <a:pt x="2253" y="2975"/>
                </a:lnTo>
                <a:lnTo>
                  <a:pt x="2248" y="2980"/>
                </a:lnTo>
                <a:lnTo>
                  <a:pt x="2244" y="2985"/>
                </a:lnTo>
                <a:lnTo>
                  <a:pt x="2242" y="2991"/>
                </a:lnTo>
                <a:lnTo>
                  <a:pt x="2239" y="2998"/>
                </a:lnTo>
                <a:lnTo>
                  <a:pt x="2237" y="3012"/>
                </a:lnTo>
                <a:lnTo>
                  <a:pt x="2237" y="3025"/>
                </a:lnTo>
                <a:lnTo>
                  <a:pt x="2239" y="3038"/>
                </a:lnTo>
                <a:lnTo>
                  <a:pt x="2244" y="3049"/>
                </a:lnTo>
                <a:lnTo>
                  <a:pt x="2247" y="3054"/>
                </a:lnTo>
                <a:lnTo>
                  <a:pt x="2250" y="3058"/>
                </a:lnTo>
                <a:lnTo>
                  <a:pt x="2409" y="3204"/>
                </a:lnTo>
                <a:lnTo>
                  <a:pt x="2400" y="3244"/>
                </a:lnTo>
                <a:lnTo>
                  <a:pt x="2399" y="3255"/>
                </a:lnTo>
                <a:lnTo>
                  <a:pt x="2400" y="3262"/>
                </a:lnTo>
                <a:lnTo>
                  <a:pt x="2401" y="3269"/>
                </a:lnTo>
                <a:lnTo>
                  <a:pt x="2402" y="3275"/>
                </a:lnTo>
                <a:lnTo>
                  <a:pt x="2406" y="3282"/>
                </a:lnTo>
                <a:lnTo>
                  <a:pt x="2410" y="3288"/>
                </a:lnTo>
                <a:lnTo>
                  <a:pt x="2416" y="3294"/>
                </a:lnTo>
                <a:lnTo>
                  <a:pt x="2921" y="3783"/>
                </a:lnTo>
                <a:lnTo>
                  <a:pt x="2719" y="4088"/>
                </a:lnTo>
                <a:lnTo>
                  <a:pt x="2560" y="4149"/>
                </a:lnTo>
                <a:lnTo>
                  <a:pt x="2551" y="4152"/>
                </a:lnTo>
                <a:lnTo>
                  <a:pt x="2543" y="4159"/>
                </a:lnTo>
                <a:lnTo>
                  <a:pt x="2536" y="4165"/>
                </a:lnTo>
                <a:lnTo>
                  <a:pt x="2531" y="4174"/>
                </a:lnTo>
                <a:lnTo>
                  <a:pt x="2526" y="4183"/>
                </a:lnTo>
                <a:lnTo>
                  <a:pt x="2523" y="4193"/>
                </a:lnTo>
                <a:lnTo>
                  <a:pt x="2523" y="4204"/>
                </a:lnTo>
                <a:lnTo>
                  <a:pt x="2524" y="4215"/>
                </a:lnTo>
                <a:lnTo>
                  <a:pt x="2601" y="4508"/>
                </a:lnTo>
                <a:lnTo>
                  <a:pt x="2379" y="4425"/>
                </a:lnTo>
                <a:lnTo>
                  <a:pt x="2370" y="4423"/>
                </a:lnTo>
                <a:lnTo>
                  <a:pt x="2362" y="4421"/>
                </a:lnTo>
                <a:lnTo>
                  <a:pt x="2353" y="4421"/>
                </a:lnTo>
                <a:lnTo>
                  <a:pt x="2346" y="4423"/>
                </a:lnTo>
                <a:lnTo>
                  <a:pt x="1627" y="4603"/>
                </a:lnTo>
                <a:lnTo>
                  <a:pt x="1612" y="4610"/>
                </a:lnTo>
                <a:lnTo>
                  <a:pt x="1554" y="4644"/>
                </a:lnTo>
                <a:lnTo>
                  <a:pt x="1425" y="4475"/>
                </a:lnTo>
                <a:lnTo>
                  <a:pt x="1396" y="4455"/>
                </a:lnTo>
                <a:lnTo>
                  <a:pt x="864" y="4309"/>
                </a:lnTo>
                <a:lnTo>
                  <a:pt x="853" y="4307"/>
                </a:lnTo>
                <a:lnTo>
                  <a:pt x="842" y="4307"/>
                </a:lnTo>
                <a:lnTo>
                  <a:pt x="831" y="4308"/>
                </a:lnTo>
                <a:lnTo>
                  <a:pt x="821" y="4312"/>
                </a:lnTo>
                <a:lnTo>
                  <a:pt x="812" y="4318"/>
                </a:lnTo>
                <a:lnTo>
                  <a:pt x="808" y="4323"/>
                </a:lnTo>
                <a:lnTo>
                  <a:pt x="804" y="4328"/>
                </a:lnTo>
                <a:lnTo>
                  <a:pt x="802" y="4333"/>
                </a:lnTo>
                <a:lnTo>
                  <a:pt x="799" y="4340"/>
                </a:lnTo>
                <a:lnTo>
                  <a:pt x="795" y="4355"/>
                </a:lnTo>
                <a:lnTo>
                  <a:pt x="784" y="4428"/>
                </a:lnTo>
                <a:lnTo>
                  <a:pt x="555" y="4425"/>
                </a:lnTo>
                <a:lnTo>
                  <a:pt x="558" y="4150"/>
                </a:lnTo>
                <a:lnTo>
                  <a:pt x="790" y="3654"/>
                </a:lnTo>
                <a:lnTo>
                  <a:pt x="793" y="3649"/>
                </a:lnTo>
                <a:lnTo>
                  <a:pt x="794" y="3642"/>
                </a:lnTo>
                <a:lnTo>
                  <a:pt x="795" y="3630"/>
                </a:lnTo>
                <a:lnTo>
                  <a:pt x="793" y="3618"/>
                </a:lnTo>
                <a:lnTo>
                  <a:pt x="789" y="3607"/>
                </a:lnTo>
                <a:lnTo>
                  <a:pt x="783" y="3597"/>
                </a:lnTo>
                <a:lnTo>
                  <a:pt x="774" y="3588"/>
                </a:lnTo>
                <a:lnTo>
                  <a:pt x="765" y="3581"/>
                </a:lnTo>
                <a:lnTo>
                  <a:pt x="755" y="3577"/>
                </a:lnTo>
                <a:lnTo>
                  <a:pt x="421" y="3483"/>
                </a:lnTo>
                <a:lnTo>
                  <a:pt x="187" y="3360"/>
                </a:lnTo>
                <a:lnTo>
                  <a:pt x="224" y="3208"/>
                </a:lnTo>
                <a:lnTo>
                  <a:pt x="225" y="3199"/>
                </a:lnTo>
                <a:lnTo>
                  <a:pt x="225" y="3191"/>
                </a:lnTo>
                <a:lnTo>
                  <a:pt x="224" y="3184"/>
                </a:lnTo>
                <a:lnTo>
                  <a:pt x="221" y="3175"/>
                </a:lnTo>
                <a:lnTo>
                  <a:pt x="122" y="2906"/>
                </a:lnTo>
                <a:lnTo>
                  <a:pt x="175" y="2821"/>
                </a:lnTo>
                <a:lnTo>
                  <a:pt x="178" y="2812"/>
                </a:lnTo>
                <a:lnTo>
                  <a:pt x="182" y="2803"/>
                </a:lnTo>
                <a:lnTo>
                  <a:pt x="183" y="2793"/>
                </a:lnTo>
                <a:lnTo>
                  <a:pt x="182" y="2784"/>
                </a:lnTo>
                <a:lnTo>
                  <a:pt x="127" y="2365"/>
                </a:lnTo>
                <a:lnTo>
                  <a:pt x="178" y="2126"/>
                </a:lnTo>
                <a:lnTo>
                  <a:pt x="180" y="2120"/>
                </a:lnTo>
                <a:lnTo>
                  <a:pt x="180" y="2113"/>
                </a:lnTo>
                <a:lnTo>
                  <a:pt x="178" y="2106"/>
                </a:lnTo>
                <a:lnTo>
                  <a:pt x="177" y="2098"/>
                </a:lnTo>
                <a:lnTo>
                  <a:pt x="116" y="1885"/>
                </a:lnTo>
                <a:lnTo>
                  <a:pt x="403" y="1832"/>
                </a:lnTo>
                <a:lnTo>
                  <a:pt x="412" y="1829"/>
                </a:lnTo>
                <a:lnTo>
                  <a:pt x="421" y="1827"/>
                </a:lnTo>
                <a:lnTo>
                  <a:pt x="428" y="1822"/>
                </a:lnTo>
                <a:lnTo>
                  <a:pt x="434" y="1817"/>
                </a:lnTo>
                <a:lnTo>
                  <a:pt x="439" y="1810"/>
                </a:lnTo>
                <a:lnTo>
                  <a:pt x="442" y="1804"/>
                </a:lnTo>
                <a:lnTo>
                  <a:pt x="445" y="1798"/>
                </a:lnTo>
                <a:lnTo>
                  <a:pt x="447" y="1790"/>
                </a:lnTo>
                <a:lnTo>
                  <a:pt x="635" y="1033"/>
                </a:lnTo>
                <a:lnTo>
                  <a:pt x="637" y="1020"/>
                </a:lnTo>
                <a:lnTo>
                  <a:pt x="638" y="1014"/>
                </a:lnTo>
                <a:lnTo>
                  <a:pt x="637" y="1009"/>
                </a:lnTo>
                <a:lnTo>
                  <a:pt x="636" y="1005"/>
                </a:lnTo>
                <a:lnTo>
                  <a:pt x="635" y="1000"/>
                </a:lnTo>
                <a:lnTo>
                  <a:pt x="627" y="989"/>
                </a:lnTo>
                <a:lnTo>
                  <a:pt x="542" y="863"/>
                </a:lnTo>
                <a:lnTo>
                  <a:pt x="807" y="783"/>
                </a:lnTo>
                <a:lnTo>
                  <a:pt x="911" y="931"/>
                </a:lnTo>
                <a:lnTo>
                  <a:pt x="915" y="936"/>
                </a:lnTo>
                <a:lnTo>
                  <a:pt x="919" y="940"/>
                </a:lnTo>
                <a:lnTo>
                  <a:pt x="929" y="947"/>
                </a:lnTo>
                <a:lnTo>
                  <a:pt x="940" y="951"/>
                </a:lnTo>
                <a:lnTo>
                  <a:pt x="951" y="954"/>
                </a:lnTo>
                <a:lnTo>
                  <a:pt x="964" y="954"/>
                </a:lnTo>
                <a:lnTo>
                  <a:pt x="975" y="951"/>
                </a:lnTo>
                <a:lnTo>
                  <a:pt x="986" y="946"/>
                </a:lnTo>
                <a:lnTo>
                  <a:pt x="995" y="939"/>
                </a:lnTo>
                <a:lnTo>
                  <a:pt x="1236" y="701"/>
                </a:lnTo>
                <a:lnTo>
                  <a:pt x="1241" y="696"/>
                </a:lnTo>
                <a:lnTo>
                  <a:pt x="1246" y="689"/>
                </a:lnTo>
                <a:lnTo>
                  <a:pt x="1249" y="681"/>
                </a:lnTo>
                <a:lnTo>
                  <a:pt x="1251" y="673"/>
                </a:lnTo>
                <a:lnTo>
                  <a:pt x="1253" y="665"/>
                </a:lnTo>
                <a:lnTo>
                  <a:pt x="1253" y="656"/>
                </a:lnTo>
                <a:lnTo>
                  <a:pt x="1251" y="647"/>
                </a:lnTo>
                <a:lnTo>
                  <a:pt x="1248" y="640"/>
                </a:lnTo>
                <a:lnTo>
                  <a:pt x="1131" y="379"/>
                </a:lnTo>
                <a:lnTo>
                  <a:pt x="1156" y="128"/>
                </a:lnTo>
                <a:lnTo>
                  <a:pt x="1289" y="191"/>
                </a:lnTo>
                <a:lnTo>
                  <a:pt x="1295" y="192"/>
                </a:lnTo>
                <a:lnTo>
                  <a:pt x="1302" y="195"/>
                </a:lnTo>
                <a:lnTo>
                  <a:pt x="1314" y="196"/>
                </a:lnTo>
                <a:lnTo>
                  <a:pt x="1327" y="193"/>
                </a:lnTo>
                <a:lnTo>
                  <a:pt x="1338" y="190"/>
                </a:lnTo>
                <a:lnTo>
                  <a:pt x="1448" y="133"/>
                </a:lnTo>
                <a:lnTo>
                  <a:pt x="1700" y="416"/>
                </a:lnTo>
                <a:lnTo>
                  <a:pt x="1708" y="425"/>
                </a:lnTo>
                <a:lnTo>
                  <a:pt x="1718" y="430"/>
                </a:lnTo>
                <a:lnTo>
                  <a:pt x="1729" y="433"/>
                </a:lnTo>
                <a:lnTo>
                  <a:pt x="1740" y="435"/>
                </a:lnTo>
                <a:lnTo>
                  <a:pt x="1880" y="437"/>
                </a:lnTo>
                <a:lnTo>
                  <a:pt x="1863" y="552"/>
                </a:lnTo>
                <a:lnTo>
                  <a:pt x="1823" y="612"/>
                </a:lnTo>
                <a:lnTo>
                  <a:pt x="1819" y="618"/>
                </a:lnTo>
                <a:lnTo>
                  <a:pt x="1817" y="624"/>
                </a:lnTo>
                <a:lnTo>
                  <a:pt x="1816" y="632"/>
                </a:lnTo>
                <a:lnTo>
                  <a:pt x="1816" y="638"/>
                </a:lnTo>
                <a:lnTo>
                  <a:pt x="1817" y="646"/>
                </a:lnTo>
                <a:lnTo>
                  <a:pt x="1818" y="652"/>
                </a:lnTo>
                <a:lnTo>
                  <a:pt x="1821" y="658"/>
                </a:lnTo>
                <a:lnTo>
                  <a:pt x="1823" y="665"/>
                </a:lnTo>
                <a:lnTo>
                  <a:pt x="1827" y="671"/>
                </a:lnTo>
                <a:lnTo>
                  <a:pt x="1832" y="676"/>
                </a:lnTo>
                <a:lnTo>
                  <a:pt x="1837" y="681"/>
                </a:lnTo>
                <a:lnTo>
                  <a:pt x="1842" y="686"/>
                </a:lnTo>
                <a:lnTo>
                  <a:pt x="1848" y="689"/>
                </a:lnTo>
                <a:lnTo>
                  <a:pt x="1855" y="691"/>
                </a:lnTo>
                <a:lnTo>
                  <a:pt x="1861" y="694"/>
                </a:lnTo>
                <a:lnTo>
                  <a:pt x="1867" y="694"/>
                </a:lnTo>
                <a:lnTo>
                  <a:pt x="2103" y="696"/>
                </a:lnTo>
                <a:lnTo>
                  <a:pt x="2112" y="696"/>
                </a:lnTo>
                <a:lnTo>
                  <a:pt x="2120" y="694"/>
                </a:lnTo>
                <a:lnTo>
                  <a:pt x="2126" y="691"/>
                </a:lnTo>
                <a:lnTo>
                  <a:pt x="2134" y="689"/>
                </a:lnTo>
                <a:lnTo>
                  <a:pt x="2139" y="685"/>
                </a:lnTo>
                <a:lnTo>
                  <a:pt x="2144" y="680"/>
                </a:lnTo>
                <a:lnTo>
                  <a:pt x="2149" y="675"/>
                </a:lnTo>
                <a:lnTo>
                  <a:pt x="2152" y="668"/>
                </a:lnTo>
                <a:lnTo>
                  <a:pt x="2200" y="585"/>
                </a:lnTo>
                <a:lnTo>
                  <a:pt x="2328" y="583"/>
                </a:lnTo>
                <a:lnTo>
                  <a:pt x="2342" y="582"/>
                </a:lnTo>
                <a:lnTo>
                  <a:pt x="2353" y="577"/>
                </a:lnTo>
                <a:lnTo>
                  <a:pt x="2364" y="570"/>
                </a:lnTo>
                <a:lnTo>
                  <a:pt x="2372" y="560"/>
                </a:lnTo>
                <a:lnTo>
                  <a:pt x="2508" y="382"/>
                </a:lnTo>
                <a:lnTo>
                  <a:pt x="2865" y="602"/>
                </a:lnTo>
                <a:lnTo>
                  <a:pt x="2870" y="735"/>
                </a:lnTo>
                <a:lnTo>
                  <a:pt x="2871" y="744"/>
                </a:lnTo>
                <a:lnTo>
                  <a:pt x="2874" y="751"/>
                </a:lnTo>
                <a:lnTo>
                  <a:pt x="2876" y="759"/>
                </a:lnTo>
                <a:lnTo>
                  <a:pt x="2880" y="765"/>
                </a:lnTo>
                <a:lnTo>
                  <a:pt x="2885" y="770"/>
                </a:lnTo>
                <a:lnTo>
                  <a:pt x="2890" y="775"/>
                </a:lnTo>
                <a:lnTo>
                  <a:pt x="2896" y="779"/>
                </a:lnTo>
                <a:lnTo>
                  <a:pt x="2903" y="783"/>
                </a:lnTo>
                <a:lnTo>
                  <a:pt x="3097" y="873"/>
                </a:lnTo>
                <a:lnTo>
                  <a:pt x="3094" y="1180"/>
                </a:lnTo>
                <a:lnTo>
                  <a:pt x="3018" y="1275"/>
                </a:lnTo>
                <a:lnTo>
                  <a:pt x="3012" y="1284"/>
                </a:lnTo>
                <a:lnTo>
                  <a:pt x="3008" y="1294"/>
                </a:lnTo>
                <a:lnTo>
                  <a:pt x="3007" y="1304"/>
                </a:lnTo>
                <a:lnTo>
                  <a:pt x="3006" y="1314"/>
                </a:lnTo>
                <a:lnTo>
                  <a:pt x="3008" y="1324"/>
                </a:lnTo>
                <a:lnTo>
                  <a:pt x="3011" y="1334"/>
                </a:lnTo>
                <a:lnTo>
                  <a:pt x="3016" y="1343"/>
                </a:lnTo>
                <a:lnTo>
                  <a:pt x="3023" y="1351"/>
                </a:lnTo>
                <a:lnTo>
                  <a:pt x="3253" y="1567"/>
                </a:lnTo>
                <a:lnTo>
                  <a:pt x="3364" y="2386"/>
                </a:lnTo>
                <a:lnTo>
                  <a:pt x="3326" y="2450"/>
                </a:lnTo>
                <a:close/>
                <a:moveTo>
                  <a:pt x="1324" y="2544"/>
                </a:moveTo>
                <a:lnTo>
                  <a:pt x="896" y="2279"/>
                </a:lnTo>
                <a:lnTo>
                  <a:pt x="632" y="2427"/>
                </a:lnTo>
                <a:lnTo>
                  <a:pt x="1091" y="2723"/>
                </a:lnTo>
                <a:lnTo>
                  <a:pt x="568" y="3047"/>
                </a:lnTo>
                <a:lnTo>
                  <a:pt x="824" y="3231"/>
                </a:lnTo>
                <a:lnTo>
                  <a:pt x="1352" y="2891"/>
                </a:lnTo>
                <a:lnTo>
                  <a:pt x="1882" y="3231"/>
                </a:lnTo>
                <a:lnTo>
                  <a:pt x="2137" y="3047"/>
                </a:lnTo>
                <a:lnTo>
                  <a:pt x="1613" y="2723"/>
                </a:lnTo>
                <a:lnTo>
                  <a:pt x="2072" y="2427"/>
                </a:lnTo>
                <a:lnTo>
                  <a:pt x="1807" y="2279"/>
                </a:lnTo>
                <a:lnTo>
                  <a:pt x="1539" y="2445"/>
                </a:lnTo>
                <a:lnTo>
                  <a:pt x="1451" y="2758"/>
                </a:lnTo>
                <a:lnTo>
                  <a:pt x="1371" y="2758"/>
                </a:lnTo>
                <a:lnTo>
                  <a:pt x="1693" y="1589"/>
                </a:lnTo>
                <a:lnTo>
                  <a:pt x="2757" y="1439"/>
                </a:lnTo>
                <a:lnTo>
                  <a:pt x="1798" y="809"/>
                </a:lnTo>
                <a:lnTo>
                  <a:pt x="1324" y="2544"/>
                </a:lnTo>
                <a:close/>
                <a:moveTo>
                  <a:pt x="2479" y="1377"/>
                </a:moveTo>
                <a:lnTo>
                  <a:pt x="1721" y="1484"/>
                </a:lnTo>
                <a:lnTo>
                  <a:pt x="1858" y="970"/>
                </a:lnTo>
                <a:lnTo>
                  <a:pt x="2479" y="1377"/>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grpSp>
        <p:nvGrpSpPr>
          <p:cNvPr id="39" name="Gruppieren 48">
            <a:extLst>
              <a:ext uri="{FF2B5EF4-FFF2-40B4-BE49-F238E27FC236}">
                <a16:creationId xmlns:a16="http://schemas.microsoft.com/office/drawing/2014/main" id="{67FD0076-5077-4976-BDE8-2AFE38B7570F}"/>
              </a:ext>
            </a:extLst>
          </p:cNvPr>
          <p:cNvGrpSpPr>
            <a:grpSpLocks noChangeAspect="1"/>
          </p:cNvGrpSpPr>
          <p:nvPr/>
        </p:nvGrpSpPr>
        <p:grpSpPr>
          <a:xfrm>
            <a:off x="653464" y="1073512"/>
            <a:ext cx="394322" cy="417510"/>
            <a:chOff x="1841500" y="1570038"/>
            <a:chExt cx="900113" cy="898525"/>
          </a:xfrm>
          <a:solidFill>
            <a:srgbClr val="000000"/>
          </a:solidFill>
        </p:grpSpPr>
        <p:sp>
          <p:nvSpPr>
            <p:cNvPr id="40" name="Freeform 9">
              <a:extLst>
                <a:ext uri="{FF2B5EF4-FFF2-40B4-BE49-F238E27FC236}">
                  <a16:creationId xmlns:a16="http://schemas.microsoft.com/office/drawing/2014/main" id="{EA9EED8E-EA30-4EAE-AEE3-7F41820BE93A}"/>
                </a:ext>
              </a:extLst>
            </p:cNvPr>
            <p:cNvSpPr>
              <a:spLocks noEditPoints="1"/>
            </p:cNvSpPr>
            <p:nvPr/>
          </p:nvSpPr>
          <p:spPr bwMode="auto">
            <a:xfrm>
              <a:off x="1841500" y="1570038"/>
              <a:ext cx="900113" cy="898525"/>
            </a:xfrm>
            <a:custGeom>
              <a:avLst/>
              <a:gdLst>
                <a:gd name="T0" fmla="*/ 206 w 2835"/>
                <a:gd name="T1" fmla="*/ 1771 h 2830"/>
                <a:gd name="T2" fmla="*/ 100 w 2835"/>
                <a:gd name="T3" fmla="*/ 1534 h 2830"/>
                <a:gd name="T4" fmla="*/ 135 w 2835"/>
                <a:gd name="T5" fmla="*/ 751 h 2830"/>
                <a:gd name="T6" fmla="*/ 316 w 2835"/>
                <a:gd name="T7" fmla="*/ 1311 h 2830"/>
                <a:gd name="T8" fmla="*/ 285 w 2835"/>
                <a:gd name="T9" fmla="*/ 1455 h 2830"/>
                <a:gd name="T10" fmla="*/ 642 w 2835"/>
                <a:gd name="T11" fmla="*/ 1868 h 2830"/>
                <a:gd name="T12" fmla="*/ 329 w 2835"/>
                <a:gd name="T13" fmla="*/ 1452 h 2830"/>
                <a:gd name="T14" fmla="*/ 355 w 2835"/>
                <a:gd name="T15" fmla="*/ 1331 h 2830"/>
                <a:gd name="T16" fmla="*/ 633 w 2835"/>
                <a:gd name="T17" fmla="*/ 1535 h 2830"/>
                <a:gd name="T18" fmla="*/ 845 w 2835"/>
                <a:gd name="T19" fmla="*/ 1663 h 2830"/>
                <a:gd name="T20" fmla="*/ 993 w 2835"/>
                <a:gd name="T21" fmla="*/ 1812 h 2830"/>
                <a:gd name="T22" fmla="*/ 1071 w 2835"/>
                <a:gd name="T23" fmla="*/ 2099 h 2830"/>
                <a:gd name="T24" fmla="*/ 1126 w 2835"/>
                <a:gd name="T25" fmla="*/ 1892 h 2830"/>
                <a:gd name="T26" fmla="*/ 1012 w 2835"/>
                <a:gd name="T27" fmla="*/ 1693 h 2830"/>
                <a:gd name="T28" fmla="*/ 800 w 2835"/>
                <a:gd name="T29" fmla="*/ 1544 h 2830"/>
                <a:gd name="T30" fmla="*/ 407 w 2835"/>
                <a:gd name="T31" fmla="*/ 1197 h 2830"/>
                <a:gd name="T32" fmla="*/ 190 w 2835"/>
                <a:gd name="T33" fmla="*/ 683 h 2830"/>
                <a:gd name="T34" fmla="*/ 64 w 2835"/>
                <a:gd name="T35" fmla="*/ 628 h 2830"/>
                <a:gd name="T36" fmla="*/ 14 w 2835"/>
                <a:gd name="T37" fmla="*/ 1547 h 2830"/>
                <a:gd name="T38" fmla="*/ 134 w 2835"/>
                <a:gd name="T39" fmla="*/ 1819 h 2830"/>
                <a:gd name="T40" fmla="*/ 1247 w 2835"/>
                <a:gd name="T41" fmla="*/ 2829 h 2830"/>
                <a:gd name="T42" fmla="*/ 2813 w 2835"/>
                <a:gd name="T43" fmla="*/ 640 h 2830"/>
                <a:gd name="T44" fmla="*/ 2701 w 2835"/>
                <a:gd name="T45" fmla="*/ 640 h 2830"/>
                <a:gd name="T46" fmla="*/ 2590 w 2835"/>
                <a:gd name="T47" fmla="*/ 757 h 2830"/>
                <a:gd name="T48" fmla="*/ 2164 w 2835"/>
                <a:gd name="T49" fmla="*/ 1449 h 2830"/>
                <a:gd name="T50" fmla="*/ 1895 w 2835"/>
                <a:gd name="T51" fmla="*/ 1625 h 2830"/>
                <a:gd name="T52" fmla="*/ 1744 w 2835"/>
                <a:gd name="T53" fmla="*/ 1809 h 2830"/>
                <a:gd name="T54" fmla="*/ 1678 w 2835"/>
                <a:gd name="T55" fmla="*/ 2099 h 2830"/>
                <a:gd name="T56" fmla="*/ 1807 w 2835"/>
                <a:gd name="T57" fmla="*/ 1882 h 2830"/>
                <a:gd name="T58" fmla="*/ 1920 w 2835"/>
                <a:gd name="T59" fmla="*/ 1717 h 2830"/>
                <a:gd name="T60" fmla="*/ 2128 w 2835"/>
                <a:gd name="T61" fmla="*/ 1603 h 2830"/>
                <a:gd name="T62" fmla="*/ 2448 w 2835"/>
                <a:gd name="T63" fmla="*/ 1308 h 2830"/>
                <a:gd name="T64" fmla="*/ 2504 w 2835"/>
                <a:gd name="T65" fmla="*/ 1393 h 2830"/>
                <a:gd name="T66" fmla="*/ 2483 w 2835"/>
                <a:gd name="T67" fmla="*/ 1530 h 2830"/>
                <a:gd name="T68" fmla="*/ 2536 w 2835"/>
                <a:gd name="T69" fmla="*/ 1522 h 2830"/>
                <a:gd name="T70" fmla="*/ 2536 w 2835"/>
                <a:gd name="T71" fmla="*/ 1345 h 2830"/>
                <a:gd name="T72" fmla="*/ 2676 w 2835"/>
                <a:gd name="T73" fmla="*/ 782 h 2830"/>
                <a:gd name="T74" fmla="*/ 2749 w 2835"/>
                <a:gd name="T75" fmla="*/ 715 h 2830"/>
                <a:gd name="T76" fmla="*/ 2711 w 2835"/>
                <a:gd name="T77" fmla="*/ 1637 h 2830"/>
                <a:gd name="T78" fmla="*/ 2276 w 2835"/>
                <a:gd name="T79" fmla="*/ 2181 h 2830"/>
                <a:gd name="T80" fmla="*/ 2703 w 2835"/>
                <a:gd name="T81" fmla="*/ 1819 h 2830"/>
                <a:gd name="T82" fmla="*/ 2823 w 2835"/>
                <a:gd name="T83" fmla="*/ 1547 h 2830"/>
                <a:gd name="T84" fmla="*/ 1624 w 2835"/>
                <a:gd name="T85" fmla="*/ 2783 h 2830"/>
                <a:gd name="T86" fmla="*/ 1624 w 2835"/>
                <a:gd name="T87" fmla="*/ 2412 h 2830"/>
                <a:gd name="T88" fmla="*/ 1011 w 2835"/>
                <a:gd name="T89" fmla="*/ 1286 h 2830"/>
                <a:gd name="T90" fmla="*/ 1381 w 2835"/>
                <a:gd name="T91" fmla="*/ 1344 h 2830"/>
                <a:gd name="T92" fmla="*/ 1411 w 2835"/>
                <a:gd name="T93" fmla="*/ 1400 h 2830"/>
                <a:gd name="T94" fmla="*/ 1459 w 2835"/>
                <a:gd name="T95" fmla="*/ 1360 h 2830"/>
                <a:gd name="T96" fmla="*/ 1368 w 2835"/>
                <a:gd name="T97" fmla="*/ 278 h 2830"/>
                <a:gd name="T98" fmla="*/ 1875 w 2835"/>
                <a:gd name="T99" fmla="*/ 1529 h 2830"/>
                <a:gd name="T100" fmla="*/ 1983 w 2835"/>
                <a:gd name="T101" fmla="*/ 1426 h 2830"/>
                <a:gd name="T102" fmla="*/ 1970 w 2835"/>
                <a:gd name="T103" fmla="*/ 81 h 2830"/>
                <a:gd name="T104" fmla="*/ 1845 w 2835"/>
                <a:gd name="T105" fmla="*/ 1 h 2830"/>
                <a:gd name="T106" fmla="*/ 907 w 2835"/>
                <a:gd name="T107" fmla="*/ 35 h 2830"/>
                <a:gd name="T108" fmla="*/ 847 w 2835"/>
                <a:gd name="T109" fmla="*/ 1379 h 2830"/>
                <a:gd name="T110" fmla="*/ 907 w 2835"/>
                <a:gd name="T111" fmla="*/ 1500 h 2830"/>
                <a:gd name="T112" fmla="*/ 948 w 2835"/>
                <a:gd name="T113" fmla="*/ 146 h 2830"/>
                <a:gd name="T114" fmla="*/ 1842 w 2835"/>
                <a:gd name="T115" fmla="*/ 101 h 2830"/>
                <a:gd name="T116" fmla="*/ 1889 w 2835"/>
                <a:gd name="T117" fmla="*/ 1390 h 2830"/>
                <a:gd name="T118" fmla="*/ 996 w 2835"/>
                <a:gd name="T119" fmla="*/ 1434 h 2830"/>
                <a:gd name="T120" fmla="*/ 1403 w 2835"/>
                <a:gd name="T121" fmla="*/ 41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35" h="2830">
                  <a:moveTo>
                    <a:pt x="544" y="2335"/>
                  </a:moveTo>
                  <a:lnTo>
                    <a:pt x="631" y="2335"/>
                  </a:lnTo>
                  <a:lnTo>
                    <a:pt x="631" y="2264"/>
                  </a:lnTo>
                  <a:lnTo>
                    <a:pt x="620" y="2251"/>
                  </a:lnTo>
                  <a:lnTo>
                    <a:pt x="620" y="2251"/>
                  </a:lnTo>
                  <a:lnTo>
                    <a:pt x="559" y="2181"/>
                  </a:lnTo>
                  <a:lnTo>
                    <a:pt x="420" y="2021"/>
                  </a:lnTo>
                  <a:lnTo>
                    <a:pt x="420" y="2021"/>
                  </a:lnTo>
                  <a:lnTo>
                    <a:pt x="266" y="1843"/>
                  </a:lnTo>
                  <a:lnTo>
                    <a:pt x="206" y="1771"/>
                  </a:lnTo>
                  <a:lnTo>
                    <a:pt x="166" y="1723"/>
                  </a:lnTo>
                  <a:lnTo>
                    <a:pt x="166" y="1723"/>
                  </a:lnTo>
                  <a:lnTo>
                    <a:pt x="155" y="1704"/>
                  </a:lnTo>
                  <a:lnTo>
                    <a:pt x="144" y="1683"/>
                  </a:lnTo>
                  <a:lnTo>
                    <a:pt x="134" y="1661"/>
                  </a:lnTo>
                  <a:lnTo>
                    <a:pt x="125" y="1637"/>
                  </a:lnTo>
                  <a:lnTo>
                    <a:pt x="117" y="1611"/>
                  </a:lnTo>
                  <a:lnTo>
                    <a:pt x="110" y="1585"/>
                  </a:lnTo>
                  <a:lnTo>
                    <a:pt x="105" y="1558"/>
                  </a:lnTo>
                  <a:lnTo>
                    <a:pt x="100" y="1534"/>
                  </a:lnTo>
                  <a:lnTo>
                    <a:pt x="100" y="1534"/>
                  </a:lnTo>
                  <a:lnTo>
                    <a:pt x="94" y="1486"/>
                  </a:lnTo>
                  <a:lnTo>
                    <a:pt x="90" y="1449"/>
                  </a:lnTo>
                  <a:lnTo>
                    <a:pt x="87" y="1414"/>
                  </a:lnTo>
                  <a:lnTo>
                    <a:pt x="87" y="715"/>
                  </a:lnTo>
                  <a:lnTo>
                    <a:pt x="87" y="715"/>
                  </a:lnTo>
                  <a:lnTo>
                    <a:pt x="99" y="720"/>
                  </a:lnTo>
                  <a:lnTo>
                    <a:pt x="110" y="727"/>
                  </a:lnTo>
                  <a:lnTo>
                    <a:pt x="124" y="739"/>
                  </a:lnTo>
                  <a:lnTo>
                    <a:pt x="135" y="751"/>
                  </a:lnTo>
                  <a:lnTo>
                    <a:pt x="135" y="751"/>
                  </a:lnTo>
                  <a:lnTo>
                    <a:pt x="149" y="767"/>
                  </a:lnTo>
                  <a:lnTo>
                    <a:pt x="159" y="782"/>
                  </a:lnTo>
                  <a:lnTo>
                    <a:pt x="159" y="782"/>
                  </a:lnTo>
                  <a:lnTo>
                    <a:pt x="166" y="792"/>
                  </a:lnTo>
                  <a:lnTo>
                    <a:pt x="324" y="1299"/>
                  </a:lnTo>
                  <a:lnTo>
                    <a:pt x="324" y="1299"/>
                  </a:lnTo>
                  <a:lnTo>
                    <a:pt x="324" y="1301"/>
                  </a:lnTo>
                  <a:lnTo>
                    <a:pt x="324" y="1301"/>
                  </a:lnTo>
                  <a:lnTo>
                    <a:pt x="316" y="1311"/>
                  </a:lnTo>
                  <a:lnTo>
                    <a:pt x="310" y="1321"/>
                  </a:lnTo>
                  <a:lnTo>
                    <a:pt x="304" y="1333"/>
                  </a:lnTo>
                  <a:lnTo>
                    <a:pt x="299" y="1345"/>
                  </a:lnTo>
                  <a:lnTo>
                    <a:pt x="299" y="1345"/>
                  </a:lnTo>
                  <a:lnTo>
                    <a:pt x="295" y="1363"/>
                  </a:lnTo>
                  <a:lnTo>
                    <a:pt x="290" y="1385"/>
                  </a:lnTo>
                  <a:lnTo>
                    <a:pt x="286" y="1411"/>
                  </a:lnTo>
                  <a:lnTo>
                    <a:pt x="285" y="1440"/>
                  </a:lnTo>
                  <a:lnTo>
                    <a:pt x="285" y="1440"/>
                  </a:lnTo>
                  <a:lnTo>
                    <a:pt x="285" y="1455"/>
                  </a:lnTo>
                  <a:lnTo>
                    <a:pt x="286" y="1471"/>
                  </a:lnTo>
                  <a:lnTo>
                    <a:pt x="290" y="1489"/>
                  </a:lnTo>
                  <a:lnTo>
                    <a:pt x="294" y="1505"/>
                  </a:lnTo>
                  <a:lnTo>
                    <a:pt x="300" y="1522"/>
                  </a:lnTo>
                  <a:lnTo>
                    <a:pt x="307" y="1539"/>
                  </a:lnTo>
                  <a:lnTo>
                    <a:pt x="317" y="1555"/>
                  </a:lnTo>
                  <a:lnTo>
                    <a:pt x="329" y="1570"/>
                  </a:lnTo>
                  <a:lnTo>
                    <a:pt x="329" y="1570"/>
                  </a:lnTo>
                  <a:lnTo>
                    <a:pt x="610" y="1897"/>
                  </a:lnTo>
                  <a:lnTo>
                    <a:pt x="642" y="1868"/>
                  </a:lnTo>
                  <a:lnTo>
                    <a:pt x="642" y="1868"/>
                  </a:lnTo>
                  <a:lnTo>
                    <a:pt x="362" y="1541"/>
                  </a:lnTo>
                  <a:lnTo>
                    <a:pt x="362" y="1541"/>
                  </a:lnTo>
                  <a:lnTo>
                    <a:pt x="354" y="1530"/>
                  </a:lnTo>
                  <a:lnTo>
                    <a:pt x="346" y="1517"/>
                  </a:lnTo>
                  <a:lnTo>
                    <a:pt x="340" y="1505"/>
                  </a:lnTo>
                  <a:lnTo>
                    <a:pt x="335" y="1492"/>
                  </a:lnTo>
                  <a:lnTo>
                    <a:pt x="332" y="1480"/>
                  </a:lnTo>
                  <a:lnTo>
                    <a:pt x="330" y="1466"/>
                  </a:lnTo>
                  <a:lnTo>
                    <a:pt x="329" y="1452"/>
                  </a:lnTo>
                  <a:lnTo>
                    <a:pt x="329" y="1440"/>
                  </a:lnTo>
                  <a:lnTo>
                    <a:pt x="329" y="1440"/>
                  </a:lnTo>
                  <a:lnTo>
                    <a:pt x="330" y="1415"/>
                  </a:lnTo>
                  <a:lnTo>
                    <a:pt x="332" y="1393"/>
                  </a:lnTo>
                  <a:lnTo>
                    <a:pt x="336" y="1373"/>
                  </a:lnTo>
                  <a:lnTo>
                    <a:pt x="341" y="1358"/>
                  </a:lnTo>
                  <a:lnTo>
                    <a:pt x="341" y="1358"/>
                  </a:lnTo>
                  <a:lnTo>
                    <a:pt x="345" y="1348"/>
                  </a:lnTo>
                  <a:lnTo>
                    <a:pt x="350" y="1339"/>
                  </a:lnTo>
                  <a:lnTo>
                    <a:pt x="355" y="1331"/>
                  </a:lnTo>
                  <a:lnTo>
                    <a:pt x="362" y="1324"/>
                  </a:lnTo>
                  <a:lnTo>
                    <a:pt x="371" y="1318"/>
                  </a:lnTo>
                  <a:lnTo>
                    <a:pt x="380" y="1313"/>
                  </a:lnTo>
                  <a:lnTo>
                    <a:pt x="389" y="1308"/>
                  </a:lnTo>
                  <a:lnTo>
                    <a:pt x="399" y="1304"/>
                  </a:lnTo>
                  <a:lnTo>
                    <a:pt x="399" y="1304"/>
                  </a:lnTo>
                  <a:lnTo>
                    <a:pt x="412" y="1299"/>
                  </a:lnTo>
                  <a:lnTo>
                    <a:pt x="412" y="1299"/>
                  </a:lnTo>
                  <a:lnTo>
                    <a:pt x="556" y="1454"/>
                  </a:lnTo>
                  <a:lnTo>
                    <a:pt x="633" y="1535"/>
                  </a:lnTo>
                  <a:lnTo>
                    <a:pt x="690" y="1592"/>
                  </a:lnTo>
                  <a:lnTo>
                    <a:pt x="697" y="1601"/>
                  </a:lnTo>
                  <a:lnTo>
                    <a:pt x="707" y="1603"/>
                  </a:lnTo>
                  <a:lnTo>
                    <a:pt x="707" y="1603"/>
                  </a:lnTo>
                  <a:lnTo>
                    <a:pt x="733" y="1612"/>
                  </a:lnTo>
                  <a:lnTo>
                    <a:pt x="757" y="1621"/>
                  </a:lnTo>
                  <a:lnTo>
                    <a:pt x="781" y="1631"/>
                  </a:lnTo>
                  <a:lnTo>
                    <a:pt x="803" y="1641"/>
                  </a:lnTo>
                  <a:lnTo>
                    <a:pt x="825" y="1652"/>
                  </a:lnTo>
                  <a:lnTo>
                    <a:pt x="845" y="1663"/>
                  </a:lnTo>
                  <a:lnTo>
                    <a:pt x="863" y="1676"/>
                  </a:lnTo>
                  <a:lnTo>
                    <a:pt x="882" y="1690"/>
                  </a:lnTo>
                  <a:lnTo>
                    <a:pt x="898" y="1703"/>
                  </a:lnTo>
                  <a:lnTo>
                    <a:pt x="915" y="1717"/>
                  </a:lnTo>
                  <a:lnTo>
                    <a:pt x="930" y="1732"/>
                  </a:lnTo>
                  <a:lnTo>
                    <a:pt x="945" y="1747"/>
                  </a:lnTo>
                  <a:lnTo>
                    <a:pt x="958" y="1763"/>
                  </a:lnTo>
                  <a:lnTo>
                    <a:pt x="971" y="1778"/>
                  </a:lnTo>
                  <a:lnTo>
                    <a:pt x="982" y="1796"/>
                  </a:lnTo>
                  <a:lnTo>
                    <a:pt x="993" y="1812"/>
                  </a:lnTo>
                  <a:lnTo>
                    <a:pt x="1003" y="1829"/>
                  </a:lnTo>
                  <a:lnTo>
                    <a:pt x="1012" y="1845"/>
                  </a:lnTo>
                  <a:lnTo>
                    <a:pt x="1021" y="1863"/>
                  </a:lnTo>
                  <a:lnTo>
                    <a:pt x="1028" y="1882"/>
                  </a:lnTo>
                  <a:lnTo>
                    <a:pt x="1042" y="1918"/>
                  </a:lnTo>
                  <a:lnTo>
                    <a:pt x="1053" y="1954"/>
                  </a:lnTo>
                  <a:lnTo>
                    <a:pt x="1061" y="1990"/>
                  </a:lnTo>
                  <a:lnTo>
                    <a:pt x="1067" y="2026"/>
                  </a:lnTo>
                  <a:lnTo>
                    <a:pt x="1070" y="2064"/>
                  </a:lnTo>
                  <a:lnTo>
                    <a:pt x="1071" y="2099"/>
                  </a:lnTo>
                  <a:lnTo>
                    <a:pt x="1071" y="2335"/>
                  </a:lnTo>
                  <a:lnTo>
                    <a:pt x="1158" y="2335"/>
                  </a:lnTo>
                  <a:lnTo>
                    <a:pt x="1158" y="2099"/>
                  </a:lnTo>
                  <a:lnTo>
                    <a:pt x="1158" y="2099"/>
                  </a:lnTo>
                  <a:lnTo>
                    <a:pt x="1157" y="2059"/>
                  </a:lnTo>
                  <a:lnTo>
                    <a:pt x="1153" y="2018"/>
                  </a:lnTo>
                  <a:lnTo>
                    <a:pt x="1147" y="1977"/>
                  </a:lnTo>
                  <a:lnTo>
                    <a:pt x="1138" y="1934"/>
                  </a:lnTo>
                  <a:lnTo>
                    <a:pt x="1132" y="1913"/>
                  </a:lnTo>
                  <a:lnTo>
                    <a:pt x="1126" y="1892"/>
                  </a:lnTo>
                  <a:lnTo>
                    <a:pt x="1118" y="1872"/>
                  </a:lnTo>
                  <a:lnTo>
                    <a:pt x="1110" y="1850"/>
                  </a:lnTo>
                  <a:lnTo>
                    <a:pt x="1101" y="1829"/>
                  </a:lnTo>
                  <a:lnTo>
                    <a:pt x="1091" y="1809"/>
                  </a:lnTo>
                  <a:lnTo>
                    <a:pt x="1081" y="1789"/>
                  </a:lnTo>
                  <a:lnTo>
                    <a:pt x="1068" y="1769"/>
                  </a:lnTo>
                  <a:lnTo>
                    <a:pt x="1056" y="1749"/>
                  </a:lnTo>
                  <a:lnTo>
                    <a:pt x="1042" y="1731"/>
                  </a:lnTo>
                  <a:lnTo>
                    <a:pt x="1028" y="1711"/>
                  </a:lnTo>
                  <a:lnTo>
                    <a:pt x="1012" y="1693"/>
                  </a:lnTo>
                  <a:lnTo>
                    <a:pt x="996" y="1675"/>
                  </a:lnTo>
                  <a:lnTo>
                    <a:pt x="978" y="1658"/>
                  </a:lnTo>
                  <a:lnTo>
                    <a:pt x="960" y="1641"/>
                  </a:lnTo>
                  <a:lnTo>
                    <a:pt x="940" y="1625"/>
                  </a:lnTo>
                  <a:lnTo>
                    <a:pt x="920" y="1610"/>
                  </a:lnTo>
                  <a:lnTo>
                    <a:pt x="897" y="1595"/>
                  </a:lnTo>
                  <a:lnTo>
                    <a:pt x="875" y="1581"/>
                  </a:lnTo>
                  <a:lnTo>
                    <a:pt x="851" y="1567"/>
                  </a:lnTo>
                  <a:lnTo>
                    <a:pt x="826" y="1555"/>
                  </a:lnTo>
                  <a:lnTo>
                    <a:pt x="800" y="1544"/>
                  </a:lnTo>
                  <a:lnTo>
                    <a:pt x="772" y="1534"/>
                  </a:lnTo>
                  <a:lnTo>
                    <a:pt x="743" y="1524"/>
                  </a:lnTo>
                  <a:lnTo>
                    <a:pt x="743" y="1524"/>
                  </a:lnTo>
                  <a:lnTo>
                    <a:pt x="671" y="1449"/>
                  </a:lnTo>
                  <a:lnTo>
                    <a:pt x="578" y="1350"/>
                  </a:lnTo>
                  <a:lnTo>
                    <a:pt x="495" y="1259"/>
                  </a:lnTo>
                  <a:lnTo>
                    <a:pt x="446" y="1209"/>
                  </a:lnTo>
                  <a:lnTo>
                    <a:pt x="430" y="1193"/>
                  </a:lnTo>
                  <a:lnTo>
                    <a:pt x="407" y="1197"/>
                  </a:lnTo>
                  <a:lnTo>
                    <a:pt x="407" y="1197"/>
                  </a:lnTo>
                  <a:lnTo>
                    <a:pt x="396" y="1199"/>
                  </a:lnTo>
                  <a:lnTo>
                    <a:pt x="384" y="1202"/>
                  </a:lnTo>
                  <a:lnTo>
                    <a:pt x="246" y="757"/>
                  </a:lnTo>
                  <a:lnTo>
                    <a:pt x="244" y="754"/>
                  </a:lnTo>
                  <a:lnTo>
                    <a:pt x="244" y="754"/>
                  </a:lnTo>
                  <a:lnTo>
                    <a:pt x="231" y="735"/>
                  </a:lnTo>
                  <a:lnTo>
                    <a:pt x="219" y="715"/>
                  </a:lnTo>
                  <a:lnTo>
                    <a:pt x="200" y="694"/>
                  </a:lnTo>
                  <a:lnTo>
                    <a:pt x="200" y="694"/>
                  </a:lnTo>
                  <a:lnTo>
                    <a:pt x="190" y="683"/>
                  </a:lnTo>
                  <a:lnTo>
                    <a:pt x="177" y="671"/>
                  </a:lnTo>
                  <a:lnTo>
                    <a:pt x="165" y="660"/>
                  </a:lnTo>
                  <a:lnTo>
                    <a:pt x="151" y="650"/>
                  </a:lnTo>
                  <a:lnTo>
                    <a:pt x="135" y="640"/>
                  </a:lnTo>
                  <a:lnTo>
                    <a:pt x="117" y="634"/>
                  </a:lnTo>
                  <a:lnTo>
                    <a:pt x="99" y="629"/>
                  </a:lnTo>
                  <a:lnTo>
                    <a:pt x="89" y="628"/>
                  </a:lnTo>
                  <a:lnTo>
                    <a:pt x="77" y="626"/>
                  </a:lnTo>
                  <a:lnTo>
                    <a:pt x="77" y="626"/>
                  </a:lnTo>
                  <a:lnTo>
                    <a:pt x="64" y="628"/>
                  </a:lnTo>
                  <a:lnTo>
                    <a:pt x="50" y="630"/>
                  </a:lnTo>
                  <a:lnTo>
                    <a:pt x="36" y="634"/>
                  </a:lnTo>
                  <a:lnTo>
                    <a:pt x="24" y="640"/>
                  </a:lnTo>
                  <a:lnTo>
                    <a:pt x="0" y="653"/>
                  </a:lnTo>
                  <a:lnTo>
                    <a:pt x="0" y="679"/>
                  </a:lnTo>
                  <a:lnTo>
                    <a:pt x="0" y="1415"/>
                  </a:lnTo>
                  <a:lnTo>
                    <a:pt x="0" y="1415"/>
                  </a:lnTo>
                  <a:lnTo>
                    <a:pt x="2" y="1455"/>
                  </a:lnTo>
                  <a:lnTo>
                    <a:pt x="6" y="1496"/>
                  </a:lnTo>
                  <a:lnTo>
                    <a:pt x="14" y="1547"/>
                  </a:lnTo>
                  <a:lnTo>
                    <a:pt x="19" y="1576"/>
                  </a:lnTo>
                  <a:lnTo>
                    <a:pt x="25" y="1605"/>
                  </a:lnTo>
                  <a:lnTo>
                    <a:pt x="32" y="1635"/>
                  </a:lnTo>
                  <a:lnTo>
                    <a:pt x="42" y="1665"/>
                  </a:lnTo>
                  <a:lnTo>
                    <a:pt x="54" y="1693"/>
                  </a:lnTo>
                  <a:lnTo>
                    <a:pt x="66" y="1722"/>
                  </a:lnTo>
                  <a:lnTo>
                    <a:pt x="80" y="1749"/>
                  </a:lnTo>
                  <a:lnTo>
                    <a:pt x="97" y="1774"/>
                  </a:lnTo>
                  <a:lnTo>
                    <a:pt x="97" y="1774"/>
                  </a:lnTo>
                  <a:lnTo>
                    <a:pt x="134" y="1819"/>
                  </a:lnTo>
                  <a:lnTo>
                    <a:pt x="186" y="1884"/>
                  </a:lnTo>
                  <a:lnTo>
                    <a:pt x="322" y="2043"/>
                  </a:lnTo>
                  <a:lnTo>
                    <a:pt x="457" y="2197"/>
                  </a:lnTo>
                  <a:lnTo>
                    <a:pt x="544" y="2296"/>
                  </a:lnTo>
                  <a:lnTo>
                    <a:pt x="544" y="2335"/>
                  </a:lnTo>
                  <a:close/>
                  <a:moveTo>
                    <a:pt x="245" y="2412"/>
                  </a:moveTo>
                  <a:lnTo>
                    <a:pt x="245" y="2726"/>
                  </a:lnTo>
                  <a:lnTo>
                    <a:pt x="1234" y="2830"/>
                  </a:lnTo>
                  <a:lnTo>
                    <a:pt x="1234" y="2830"/>
                  </a:lnTo>
                  <a:lnTo>
                    <a:pt x="1247" y="2829"/>
                  </a:lnTo>
                  <a:lnTo>
                    <a:pt x="1258" y="2825"/>
                  </a:lnTo>
                  <a:lnTo>
                    <a:pt x="1268" y="2820"/>
                  </a:lnTo>
                  <a:lnTo>
                    <a:pt x="1277" y="2813"/>
                  </a:lnTo>
                  <a:lnTo>
                    <a:pt x="1283" y="2804"/>
                  </a:lnTo>
                  <a:lnTo>
                    <a:pt x="1289" y="2794"/>
                  </a:lnTo>
                  <a:lnTo>
                    <a:pt x="1292" y="2783"/>
                  </a:lnTo>
                  <a:lnTo>
                    <a:pt x="1293" y="2771"/>
                  </a:lnTo>
                  <a:lnTo>
                    <a:pt x="1293" y="2412"/>
                  </a:lnTo>
                  <a:lnTo>
                    <a:pt x="245" y="2412"/>
                  </a:lnTo>
                  <a:close/>
                  <a:moveTo>
                    <a:pt x="2813" y="640"/>
                  </a:moveTo>
                  <a:lnTo>
                    <a:pt x="2813" y="640"/>
                  </a:lnTo>
                  <a:lnTo>
                    <a:pt x="2799" y="634"/>
                  </a:lnTo>
                  <a:lnTo>
                    <a:pt x="2785" y="630"/>
                  </a:lnTo>
                  <a:lnTo>
                    <a:pt x="2771" y="628"/>
                  </a:lnTo>
                  <a:lnTo>
                    <a:pt x="2759" y="626"/>
                  </a:lnTo>
                  <a:lnTo>
                    <a:pt x="2759" y="626"/>
                  </a:lnTo>
                  <a:lnTo>
                    <a:pt x="2748" y="628"/>
                  </a:lnTo>
                  <a:lnTo>
                    <a:pt x="2738" y="629"/>
                  </a:lnTo>
                  <a:lnTo>
                    <a:pt x="2719" y="634"/>
                  </a:lnTo>
                  <a:lnTo>
                    <a:pt x="2701" y="640"/>
                  </a:lnTo>
                  <a:lnTo>
                    <a:pt x="2685" y="650"/>
                  </a:lnTo>
                  <a:lnTo>
                    <a:pt x="2671" y="660"/>
                  </a:lnTo>
                  <a:lnTo>
                    <a:pt x="2658" y="671"/>
                  </a:lnTo>
                  <a:lnTo>
                    <a:pt x="2646" y="683"/>
                  </a:lnTo>
                  <a:lnTo>
                    <a:pt x="2635" y="694"/>
                  </a:lnTo>
                  <a:lnTo>
                    <a:pt x="2635" y="694"/>
                  </a:lnTo>
                  <a:lnTo>
                    <a:pt x="2618" y="716"/>
                  </a:lnTo>
                  <a:lnTo>
                    <a:pt x="2604" y="735"/>
                  </a:lnTo>
                  <a:lnTo>
                    <a:pt x="2593" y="754"/>
                  </a:lnTo>
                  <a:lnTo>
                    <a:pt x="2590" y="757"/>
                  </a:lnTo>
                  <a:lnTo>
                    <a:pt x="2451" y="1202"/>
                  </a:lnTo>
                  <a:lnTo>
                    <a:pt x="2451" y="1202"/>
                  </a:lnTo>
                  <a:lnTo>
                    <a:pt x="2440" y="1199"/>
                  </a:lnTo>
                  <a:lnTo>
                    <a:pt x="2428" y="1197"/>
                  </a:lnTo>
                  <a:lnTo>
                    <a:pt x="2406" y="1193"/>
                  </a:lnTo>
                  <a:lnTo>
                    <a:pt x="2390" y="1209"/>
                  </a:lnTo>
                  <a:lnTo>
                    <a:pt x="2390" y="1209"/>
                  </a:lnTo>
                  <a:lnTo>
                    <a:pt x="2341" y="1260"/>
                  </a:lnTo>
                  <a:lnTo>
                    <a:pt x="2257" y="1350"/>
                  </a:lnTo>
                  <a:lnTo>
                    <a:pt x="2164" y="1449"/>
                  </a:lnTo>
                  <a:lnTo>
                    <a:pt x="2093" y="1524"/>
                  </a:lnTo>
                  <a:lnTo>
                    <a:pt x="2093" y="1524"/>
                  </a:lnTo>
                  <a:lnTo>
                    <a:pt x="2064" y="1534"/>
                  </a:lnTo>
                  <a:lnTo>
                    <a:pt x="2037" y="1544"/>
                  </a:lnTo>
                  <a:lnTo>
                    <a:pt x="2010" y="1555"/>
                  </a:lnTo>
                  <a:lnTo>
                    <a:pt x="1985" y="1567"/>
                  </a:lnTo>
                  <a:lnTo>
                    <a:pt x="1962" y="1581"/>
                  </a:lnTo>
                  <a:lnTo>
                    <a:pt x="1938" y="1595"/>
                  </a:lnTo>
                  <a:lnTo>
                    <a:pt x="1917" y="1610"/>
                  </a:lnTo>
                  <a:lnTo>
                    <a:pt x="1895" y="1625"/>
                  </a:lnTo>
                  <a:lnTo>
                    <a:pt x="1877" y="1641"/>
                  </a:lnTo>
                  <a:lnTo>
                    <a:pt x="1858" y="1658"/>
                  </a:lnTo>
                  <a:lnTo>
                    <a:pt x="1840" y="1675"/>
                  </a:lnTo>
                  <a:lnTo>
                    <a:pt x="1823" y="1693"/>
                  </a:lnTo>
                  <a:lnTo>
                    <a:pt x="1808" y="1711"/>
                  </a:lnTo>
                  <a:lnTo>
                    <a:pt x="1793" y="1731"/>
                  </a:lnTo>
                  <a:lnTo>
                    <a:pt x="1780" y="1749"/>
                  </a:lnTo>
                  <a:lnTo>
                    <a:pt x="1767" y="1769"/>
                  </a:lnTo>
                  <a:lnTo>
                    <a:pt x="1755" y="1789"/>
                  </a:lnTo>
                  <a:lnTo>
                    <a:pt x="1744" y="1809"/>
                  </a:lnTo>
                  <a:lnTo>
                    <a:pt x="1734" y="1829"/>
                  </a:lnTo>
                  <a:lnTo>
                    <a:pt x="1725" y="1850"/>
                  </a:lnTo>
                  <a:lnTo>
                    <a:pt x="1718" y="1872"/>
                  </a:lnTo>
                  <a:lnTo>
                    <a:pt x="1710" y="1892"/>
                  </a:lnTo>
                  <a:lnTo>
                    <a:pt x="1703" y="1913"/>
                  </a:lnTo>
                  <a:lnTo>
                    <a:pt x="1698" y="1934"/>
                  </a:lnTo>
                  <a:lnTo>
                    <a:pt x="1688" y="1977"/>
                  </a:lnTo>
                  <a:lnTo>
                    <a:pt x="1682" y="2018"/>
                  </a:lnTo>
                  <a:lnTo>
                    <a:pt x="1678" y="2059"/>
                  </a:lnTo>
                  <a:lnTo>
                    <a:pt x="1678" y="2099"/>
                  </a:lnTo>
                  <a:lnTo>
                    <a:pt x="1678" y="2335"/>
                  </a:lnTo>
                  <a:lnTo>
                    <a:pt x="1764" y="2335"/>
                  </a:lnTo>
                  <a:lnTo>
                    <a:pt x="1764" y="2099"/>
                  </a:lnTo>
                  <a:lnTo>
                    <a:pt x="1764" y="2099"/>
                  </a:lnTo>
                  <a:lnTo>
                    <a:pt x="1765" y="2064"/>
                  </a:lnTo>
                  <a:lnTo>
                    <a:pt x="1769" y="2026"/>
                  </a:lnTo>
                  <a:lnTo>
                    <a:pt x="1775" y="1990"/>
                  </a:lnTo>
                  <a:lnTo>
                    <a:pt x="1783" y="1954"/>
                  </a:lnTo>
                  <a:lnTo>
                    <a:pt x="1794" y="1917"/>
                  </a:lnTo>
                  <a:lnTo>
                    <a:pt x="1807" y="1882"/>
                  </a:lnTo>
                  <a:lnTo>
                    <a:pt x="1814" y="1863"/>
                  </a:lnTo>
                  <a:lnTo>
                    <a:pt x="1823" y="1845"/>
                  </a:lnTo>
                  <a:lnTo>
                    <a:pt x="1833" y="1829"/>
                  </a:lnTo>
                  <a:lnTo>
                    <a:pt x="1843" y="1812"/>
                  </a:lnTo>
                  <a:lnTo>
                    <a:pt x="1854" y="1796"/>
                  </a:lnTo>
                  <a:lnTo>
                    <a:pt x="1865" y="1778"/>
                  </a:lnTo>
                  <a:lnTo>
                    <a:pt x="1878" y="1763"/>
                  </a:lnTo>
                  <a:lnTo>
                    <a:pt x="1892" y="1747"/>
                  </a:lnTo>
                  <a:lnTo>
                    <a:pt x="1905" y="1732"/>
                  </a:lnTo>
                  <a:lnTo>
                    <a:pt x="1920" y="1717"/>
                  </a:lnTo>
                  <a:lnTo>
                    <a:pt x="1937" y="1703"/>
                  </a:lnTo>
                  <a:lnTo>
                    <a:pt x="1954" y="1690"/>
                  </a:lnTo>
                  <a:lnTo>
                    <a:pt x="1973" y="1676"/>
                  </a:lnTo>
                  <a:lnTo>
                    <a:pt x="1992" y="1663"/>
                  </a:lnTo>
                  <a:lnTo>
                    <a:pt x="2012" y="1652"/>
                  </a:lnTo>
                  <a:lnTo>
                    <a:pt x="2033" y="1641"/>
                  </a:lnTo>
                  <a:lnTo>
                    <a:pt x="2055" y="1631"/>
                  </a:lnTo>
                  <a:lnTo>
                    <a:pt x="2078" y="1621"/>
                  </a:lnTo>
                  <a:lnTo>
                    <a:pt x="2103" y="1612"/>
                  </a:lnTo>
                  <a:lnTo>
                    <a:pt x="2128" y="1603"/>
                  </a:lnTo>
                  <a:lnTo>
                    <a:pt x="2139" y="1601"/>
                  </a:lnTo>
                  <a:lnTo>
                    <a:pt x="2147" y="1592"/>
                  </a:lnTo>
                  <a:lnTo>
                    <a:pt x="2147" y="1592"/>
                  </a:lnTo>
                  <a:lnTo>
                    <a:pt x="2203" y="1535"/>
                  </a:lnTo>
                  <a:lnTo>
                    <a:pt x="2279" y="1454"/>
                  </a:lnTo>
                  <a:lnTo>
                    <a:pt x="2424" y="1299"/>
                  </a:lnTo>
                  <a:lnTo>
                    <a:pt x="2424" y="1299"/>
                  </a:lnTo>
                  <a:lnTo>
                    <a:pt x="2438" y="1304"/>
                  </a:lnTo>
                  <a:lnTo>
                    <a:pt x="2438" y="1304"/>
                  </a:lnTo>
                  <a:lnTo>
                    <a:pt x="2448" y="1308"/>
                  </a:lnTo>
                  <a:lnTo>
                    <a:pt x="2456" y="1313"/>
                  </a:lnTo>
                  <a:lnTo>
                    <a:pt x="2465" y="1318"/>
                  </a:lnTo>
                  <a:lnTo>
                    <a:pt x="2474" y="1324"/>
                  </a:lnTo>
                  <a:lnTo>
                    <a:pt x="2480" y="1331"/>
                  </a:lnTo>
                  <a:lnTo>
                    <a:pt x="2486" y="1339"/>
                  </a:lnTo>
                  <a:lnTo>
                    <a:pt x="2491" y="1348"/>
                  </a:lnTo>
                  <a:lnTo>
                    <a:pt x="2495" y="1358"/>
                  </a:lnTo>
                  <a:lnTo>
                    <a:pt x="2495" y="1358"/>
                  </a:lnTo>
                  <a:lnTo>
                    <a:pt x="2499" y="1373"/>
                  </a:lnTo>
                  <a:lnTo>
                    <a:pt x="2504" y="1393"/>
                  </a:lnTo>
                  <a:lnTo>
                    <a:pt x="2506" y="1415"/>
                  </a:lnTo>
                  <a:lnTo>
                    <a:pt x="2508" y="1439"/>
                  </a:lnTo>
                  <a:lnTo>
                    <a:pt x="2508" y="1439"/>
                  </a:lnTo>
                  <a:lnTo>
                    <a:pt x="2508" y="1452"/>
                  </a:lnTo>
                  <a:lnTo>
                    <a:pt x="2506" y="1466"/>
                  </a:lnTo>
                  <a:lnTo>
                    <a:pt x="2504" y="1480"/>
                  </a:lnTo>
                  <a:lnTo>
                    <a:pt x="2500" y="1492"/>
                  </a:lnTo>
                  <a:lnTo>
                    <a:pt x="2496" y="1505"/>
                  </a:lnTo>
                  <a:lnTo>
                    <a:pt x="2490" y="1517"/>
                  </a:lnTo>
                  <a:lnTo>
                    <a:pt x="2483" y="1530"/>
                  </a:lnTo>
                  <a:lnTo>
                    <a:pt x="2474" y="1541"/>
                  </a:lnTo>
                  <a:lnTo>
                    <a:pt x="2474" y="1541"/>
                  </a:lnTo>
                  <a:lnTo>
                    <a:pt x="2194" y="1868"/>
                  </a:lnTo>
                  <a:lnTo>
                    <a:pt x="2227" y="1897"/>
                  </a:lnTo>
                  <a:lnTo>
                    <a:pt x="2227" y="1897"/>
                  </a:lnTo>
                  <a:lnTo>
                    <a:pt x="2506" y="1570"/>
                  </a:lnTo>
                  <a:lnTo>
                    <a:pt x="2506" y="1570"/>
                  </a:lnTo>
                  <a:lnTo>
                    <a:pt x="2519" y="1555"/>
                  </a:lnTo>
                  <a:lnTo>
                    <a:pt x="2529" y="1539"/>
                  </a:lnTo>
                  <a:lnTo>
                    <a:pt x="2536" y="1522"/>
                  </a:lnTo>
                  <a:lnTo>
                    <a:pt x="2541" y="1505"/>
                  </a:lnTo>
                  <a:lnTo>
                    <a:pt x="2546" y="1489"/>
                  </a:lnTo>
                  <a:lnTo>
                    <a:pt x="2549" y="1471"/>
                  </a:lnTo>
                  <a:lnTo>
                    <a:pt x="2550" y="1455"/>
                  </a:lnTo>
                  <a:lnTo>
                    <a:pt x="2551" y="1439"/>
                  </a:lnTo>
                  <a:lnTo>
                    <a:pt x="2551" y="1439"/>
                  </a:lnTo>
                  <a:lnTo>
                    <a:pt x="2550" y="1411"/>
                  </a:lnTo>
                  <a:lnTo>
                    <a:pt x="2546" y="1385"/>
                  </a:lnTo>
                  <a:lnTo>
                    <a:pt x="2541" y="1363"/>
                  </a:lnTo>
                  <a:lnTo>
                    <a:pt x="2536" y="1345"/>
                  </a:lnTo>
                  <a:lnTo>
                    <a:pt x="2536" y="1345"/>
                  </a:lnTo>
                  <a:lnTo>
                    <a:pt x="2531" y="1333"/>
                  </a:lnTo>
                  <a:lnTo>
                    <a:pt x="2526" y="1321"/>
                  </a:lnTo>
                  <a:lnTo>
                    <a:pt x="2519" y="1311"/>
                  </a:lnTo>
                  <a:lnTo>
                    <a:pt x="2511" y="1301"/>
                  </a:lnTo>
                  <a:lnTo>
                    <a:pt x="2511" y="1301"/>
                  </a:lnTo>
                  <a:lnTo>
                    <a:pt x="2513" y="1299"/>
                  </a:lnTo>
                  <a:lnTo>
                    <a:pt x="2670" y="792"/>
                  </a:lnTo>
                  <a:lnTo>
                    <a:pt x="2670" y="792"/>
                  </a:lnTo>
                  <a:lnTo>
                    <a:pt x="2676" y="782"/>
                  </a:lnTo>
                  <a:lnTo>
                    <a:pt x="2676" y="782"/>
                  </a:lnTo>
                  <a:lnTo>
                    <a:pt x="2684" y="772"/>
                  </a:lnTo>
                  <a:lnTo>
                    <a:pt x="2694" y="760"/>
                  </a:lnTo>
                  <a:lnTo>
                    <a:pt x="2705" y="747"/>
                  </a:lnTo>
                  <a:lnTo>
                    <a:pt x="2716" y="735"/>
                  </a:lnTo>
                  <a:lnTo>
                    <a:pt x="2716" y="735"/>
                  </a:lnTo>
                  <a:lnTo>
                    <a:pt x="2725" y="727"/>
                  </a:lnTo>
                  <a:lnTo>
                    <a:pt x="2734" y="722"/>
                  </a:lnTo>
                  <a:lnTo>
                    <a:pt x="2741" y="717"/>
                  </a:lnTo>
                  <a:lnTo>
                    <a:pt x="2749" y="715"/>
                  </a:lnTo>
                  <a:lnTo>
                    <a:pt x="2749" y="1415"/>
                  </a:lnTo>
                  <a:lnTo>
                    <a:pt x="2749" y="1415"/>
                  </a:lnTo>
                  <a:lnTo>
                    <a:pt x="2746" y="1449"/>
                  </a:lnTo>
                  <a:lnTo>
                    <a:pt x="2743" y="1486"/>
                  </a:lnTo>
                  <a:lnTo>
                    <a:pt x="2736" y="1534"/>
                  </a:lnTo>
                  <a:lnTo>
                    <a:pt x="2736" y="1534"/>
                  </a:lnTo>
                  <a:lnTo>
                    <a:pt x="2731" y="1558"/>
                  </a:lnTo>
                  <a:lnTo>
                    <a:pt x="2726" y="1585"/>
                  </a:lnTo>
                  <a:lnTo>
                    <a:pt x="2719" y="1611"/>
                  </a:lnTo>
                  <a:lnTo>
                    <a:pt x="2711" y="1637"/>
                  </a:lnTo>
                  <a:lnTo>
                    <a:pt x="2703" y="1661"/>
                  </a:lnTo>
                  <a:lnTo>
                    <a:pt x="2693" y="1685"/>
                  </a:lnTo>
                  <a:lnTo>
                    <a:pt x="2681" y="1704"/>
                  </a:lnTo>
                  <a:lnTo>
                    <a:pt x="2669" y="1723"/>
                  </a:lnTo>
                  <a:lnTo>
                    <a:pt x="2669" y="1723"/>
                  </a:lnTo>
                  <a:lnTo>
                    <a:pt x="2630" y="1771"/>
                  </a:lnTo>
                  <a:lnTo>
                    <a:pt x="2570" y="1843"/>
                  </a:lnTo>
                  <a:lnTo>
                    <a:pt x="2416" y="2021"/>
                  </a:lnTo>
                  <a:lnTo>
                    <a:pt x="2416" y="2021"/>
                  </a:lnTo>
                  <a:lnTo>
                    <a:pt x="2276" y="2181"/>
                  </a:lnTo>
                  <a:lnTo>
                    <a:pt x="2215" y="2251"/>
                  </a:lnTo>
                  <a:lnTo>
                    <a:pt x="2205" y="2264"/>
                  </a:lnTo>
                  <a:lnTo>
                    <a:pt x="2205" y="2335"/>
                  </a:lnTo>
                  <a:lnTo>
                    <a:pt x="2291" y="2335"/>
                  </a:lnTo>
                  <a:lnTo>
                    <a:pt x="2291" y="2296"/>
                  </a:lnTo>
                  <a:lnTo>
                    <a:pt x="2291" y="2296"/>
                  </a:lnTo>
                  <a:lnTo>
                    <a:pt x="2379" y="2197"/>
                  </a:lnTo>
                  <a:lnTo>
                    <a:pt x="2514" y="2043"/>
                  </a:lnTo>
                  <a:lnTo>
                    <a:pt x="2649" y="1884"/>
                  </a:lnTo>
                  <a:lnTo>
                    <a:pt x="2703" y="1819"/>
                  </a:lnTo>
                  <a:lnTo>
                    <a:pt x="2739" y="1774"/>
                  </a:lnTo>
                  <a:lnTo>
                    <a:pt x="2739" y="1774"/>
                  </a:lnTo>
                  <a:lnTo>
                    <a:pt x="2755" y="1749"/>
                  </a:lnTo>
                  <a:lnTo>
                    <a:pt x="2770" y="1722"/>
                  </a:lnTo>
                  <a:lnTo>
                    <a:pt x="2783" y="1693"/>
                  </a:lnTo>
                  <a:lnTo>
                    <a:pt x="2794" y="1665"/>
                  </a:lnTo>
                  <a:lnTo>
                    <a:pt x="2803" y="1635"/>
                  </a:lnTo>
                  <a:lnTo>
                    <a:pt x="2810" y="1605"/>
                  </a:lnTo>
                  <a:lnTo>
                    <a:pt x="2818" y="1576"/>
                  </a:lnTo>
                  <a:lnTo>
                    <a:pt x="2823" y="1547"/>
                  </a:lnTo>
                  <a:lnTo>
                    <a:pt x="2829" y="1496"/>
                  </a:lnTo>
                  <a:lnTo>
                    <a:pt x="2833" y="1455"/>
                  </a:lnTo>
                  <a:lnTo>
                    <a:pt x="2835" y="1416"/>
                  </a:lnTo>
                  <a:lnTo>
                    <a:pt x="2835" y="1416"/>
                  </a:lnTo>
                  <a:lnTo>
                    <a:pt x="2835" y="679"/>
                  </a:lnTo>
                  <a:lnTo>
                    <a:pt x="2835" y="653"/>
                  </a:lnTo>
                  <a:lnTo>
                    <a:pt x="2813" y="640"/>
                  </a:lnTo>
                  <a:close/>
                  <a:moveTo>
                    <a:pt x="1623" y="2771"/>
                  </a:moveTo>
                  <a:lnTo>
                    <a:pt x="1623" y="2771"/>
                  </a:lnTo>
                  <a:lnTo>
                    <a:pt x="1624" y="2783"/>
                  </a:lnTo>
                  <a:lnTo>
                    <a:pt x="1628" y="2794"/>
                  </a:lnTo>
                  <a:lnTo>
                    <a:pt x="1634" y="2804"/>
                  </a:lnTo>
                  <a:lnTo>
                    <a:pt x="1641" y="2813"/>
                  </a:lnTo>
                  <a:lnTo>
                    <a:pt x="1649" y="2820"/>
                  </a:lnTo>
                  <a:lnTo>
                    <a:pt x="1659" y="2825"/>
                  </a:lnTo>
                  <a:lnTo>
                    <a:pt x="1671" y="2829"/>
                  </a:lnTo>
                  <a:lnTo>
                    <a:pt x="1683" y="2830"/>
                  </a:lnTo>
                  <a:lnTo>
                    <a:pt x="2673" y="2726"/>
                  </a:lnTo>
                  <a:lnTo>
                    <a:pt x="2673" y="2412"/>
                  </a:lnTo>
                  <a:lnTo>
                    <a:pt x="1624" y="2412"/>
                  </a:lnTo>
                  <a:lnTo>
                    <a:pt x="1623" y="2771"/>
                  </a:lnTo>
                  <a:close/>
                  <a:moveTo>
                    <a:pt x="1827" y="183"/>
                  </a:moveTo>
                  <a:lnTo>
                    <a:pt x="1777" y="183"/>
                  </a:lnTo>
                  <a:lnTo>
                    <a:pt x="1777" y="1237"/>
                  </a:lnTo>
                  <a:lnTo>
                    <a:pt x="1061" y="1237"/>
                  </a:lnTo>
                  <a:lnTo>
                    <a:pt x="1061" y="233"/>
                  </a:lnTo>
                  <a:lnTo>
                    <a:pt x="1705" y="233"/>
                  </a:lnTo>
                  <a:lnTo>
                    <a:pt x="1705" y="183"/>
                  </a:lnTo>
                  <a:lnTo>
                    <a:pt x="1011" y="183"/>
                  </a:lnTo>
                  <a:lnTo>
                    <a:pt x="1011" y="1286"/>
                  </a:lnTo>
                  <a:lnTo>
                    <a:pt x="1827" y="1286"/>
                  </a:lnTo>
                  <a:lnTo>
                    <a:pt x="1827" y="183"/>
                  </a:lnTo>
                  <a:close/>
                  <a:moveTo>
                    <a:pt x="1418" y="1319"/>
                  </a:moveTo>
                  <a:lnTo>
                    <a:pt x="1418" y="1319"/>
                  </a:lnTo>
                  <a:lnTo>
                    <a:pt x="1411" y="1320"/>
                  </a:lnTo>
                  <a:lnTo>
                    <a:pt x="1403" y="1323"/>
                  </a:lnTo>
                  <a:lnTo>
                    <a:pt x="1396" y="1326"/>
                  </a:lnTo>
                  <a:lnTo>
                    <a:pt x="1389" y="1331"/>
                  </a:lnTo>
                  <a:lnTo>
                    <a:pt x="1384" y="1336"/>
                  </a:lnTo>
                  <a:lnTo>
                    <a:pt x="1381" y="1344"/>
                  </a:lnTo>
                  <a:lnTo>
                    <a:pt x="1378" y="1351"/>
                  </a:lnTo>
                  <a:lnTo>
                    <a:pt x="1378" y="1360"/>
                  </a:lnTo>
                  <a:lnTo>
                    <a:pt x="1378" y="1360"/>
                  </a:lnTo>
                  <a:lnTo>
                    <a:pt x="1378" y="1368"/>
                  </a:lnTo>
                  <a:lnTo>
                    <a:pt x="1381" y="1375"/>
                  </a:lnTo>
                  <a:lnTo>
                    <a:pt x="1384" y="1383"/>
                  </a:lnTo>
                  <a:lnTo>
                    <a:pt x="1389" y="1389"/>
                  </a:lnTo>
                  <a:lnTo>
                    <a:pt x="1396" y="1394"/>
                  </a:lnTo>
                  <a:lnTo>
                    <a:pt x="1403" y="1398"/>
                  </a:lnTo>
                  <a:lnTo>
                    <a:pt x="1411" y="1400"/>
                  </a:lnTo>
                  <a:lnTo>
                    <a:pt x="1418" y="1400"/>
                  </a:lnTo>
                  <a:lnTo>
                    <a:pt x="1418" y="1400"/>
                  </a:lnTo>
                  <a:lnTo>
                    <a:pt x="1427" y="1400"/>
                  </a:lnTo>
                  <a:lnTo>
                    <a:pt x="1434" y="1398"/>
                  </a:lnTo>
                  <a:lnTo>
                    <a:pt x="1442" y="1394"/>
                  </a:lnTo>
                  <a:lnTo>
                    <a:pt x="1448" y="1389"/>
                  </a:lnTo>
                  <a:lnTo>
                    <a:pt x="1453" y="1383"/>
                  </a:lnTo>
                  <a:lnTo>
                    <a:pt x="1457" y="1375"/>
                  </a:lnTo>
                  <a:lnTo>
                    <a:pt x="1458" y="1368"/>
                  </a:lnTo>
                  <a:lnTo>
                    <a:pt x="1459" y="1360"/>
                  </a:lnTo>
                  <a:lnTo>
                    <a:pt x="1459" y="1360"/>
                  </a:lnTo>
                  <a:lnTo>
                    <a:pt x="1458" y="1351"/>
                  </a:lnTo>
                  <a:lnTo>
                    <a:pt x="1457" y="1344"/>
                  </a:lnTo>
                  <a:lnTo>
                    <a:pt x="1453" y="1336"/>
                  </a:lnTo>
                  <a:lnTo>
                    <a:pt x="1448" y="1331"/>
                  </a:lnTo>
                  <a:lnTo>
                    <a:pt x="1442" y="1326"/>
                  </a:lnTo>
                  <a:lnTo>
                    <a:pt x="1434" y="1323"/>
                  </a:lnTo>
                  <a:lnTo>
                    <a:pt x="1427" y="1320"/>
                  </a:lnTo>
                  <a:lnTo>
                    <a:pt x="1418" y="1319"/>
                  </a:lnTo>
                  <a:close/>
                  <a:moveTo>
                    <a:pt x="1368" y="278"/>
                  </a:moveTo>
                  <a:lnTo>
                    <a:pt x="1120" y="527"/>
                  </a:lnTo>
                  <a:lnTo>
                    <a:pt x="1154" y="563"/>
                  </a:lnTo>
                  <a:lnTo>
                    <a:pt x="1403" y="313"/>
                  </a:lnTo>
                  <a:lnTo>
                    <a:pt x="1368" y="278"/>
                  </a:lnTo>
                  <a:close/>
                  <a:moveTo>
                    <a:pt x="1008" y="1535"/>
                  </a:moveTo>
                  <a:lnTo>
                    <a:pt x="1829" y="1535"/>
                  </a:lnTo>
                  <a:lnTo>
                    <a:pt x="1829" y="1535"/>
                  </a:lnTo>
                  <a:lnTo>
                    <a:pt x="1845" y="1534"/>
                  </a:lnTo>
                  <a:lnTo>
                    <a:pt x="1860" y="1532"/>
                  </a:lnTo>
                  <a:lnTo>
                    <a:pt x="1875" y="1529"/>
                  </a:lnTo>
                  <a:lnTo>
                    <a:pt x="1890" y="1522"/>
                  </a:lnTo>
                  <a:lnTo>
                    <a:pt x="1904" y="1516"/>
                  </a:lnTo>
                  <a:lnTo>
                    <a:pt x="1918" y="1509"/>
                  </a:lnTo>
                  <a:lnTo>
                    <a:pt x="1930" y="1500"/>
                  </a:lnTo>
                  <a:lnTo>
                    <a:pt x="1942" y="1490"/>
                  </a:lnTo>
                  <a:lnTo>
                    <a:pt x="1953" y="1479"/>
                  </a:lnTo>
                  <a:lnTo>
                    <a:pt x="1962" y="1466"/>
                  </a:lnTo>
                  <a:lnTo>
                    <a:pt x="1970" y="1454"/>
                  </a:lnTo>
                  <a:lnTo>
                    <a:pt x="1977" y="1440"/>
                  </a:lnTo>
                  <a:lnTo>
                    <a:pt x="1983" y="1426"/>
                  </a:lnTo>
                  <a:lnTo>
                    <a:pt x="1987" y="1410"/>
                  </a:lnTo>
                  <a:lnTo>
                    <a:pt x="1989" y="1395"/>
                  </a:lnTo>
                  <a:lnTo>
                    <a:pt x="1990" y="1379"/>
                  </a:lnTo>
                  <a:lnTo>
                    <a:pt x="1990" y="156"/>
                  </a:lnTo>
                  <a:lnTo>
                    <a:pt x="1990" y="156"/>
                  </a:lnTo>
                  <a:lnTo>
                    <a:pt x="1989" y="140"/>
                  </a:lnTo>
                  <a:lnTo>
                    <a:pt x="1987" y="125"/>
                  </a:lnTo>
                  <a:lnTo>
                    <a:pt x="1983" y="110"/>
                  </a:lnTo>
                  <a:lnTo>
                    <a:pt x="1977" y="95"/>
                  </a:lnTo>
                  <a:lnTo>
                    <a:pt x="1970" y="81"/>
                  </a:lnTo>
                  <a:lnTo>
                    <a:pt x="1962" y="69"/>
                  </a:lnTo>
                  <a:lnTo>
                    <a:pt x="1953" y="56"/>
                  </a:lnTo>
                  <a:lnTo>
                    <a:pt x="1942" y="45"/>
                  </a:lnTo>
                  <a:lnTo>
                    <a:pt x="1930" y="35"/>
                  </a:lnTo>
                  <a:lnTo>
                    <a:pt x="1918" y="26"/>
                  </a:lnTo>
                  <a:lnTo>
                    <a:pt x="1904" y="19"/>
                  </a:lnTo>
                  <a:lnTo>
                    <a:pt x="1890" y="12"/>
                  </a:lnTo>
                  <a:lnTo>
                    <a:pt x="1875" y="7"/>
                  </a:lnTo>
                  <a:lnTo>
                    <a:pt x="1860" y="4"/>
                  </a:lnTo>
                  <a:lnTo>
                    <a:pt x="1845" y="1"/>
                  </a:lnTo>
                  <a:lnTo>
                    <a:pt x="1829" y="0"/>
                  </a:lnTo>
                  <a:lnTo>
                    <a:pt x="1008" y="0"/>
                  </a:lnTo>
                  <a:lnTo>
                    <a:pt x="1008" y="0"/>
                  </a:lnTo>
                  <a:lnTo>
                    <a:pt x="992" y="1"/>
                  </a:lnTo>
                  <a:lnTo>
                    <a:pt x="976" y="4"/>
                  </a:lnTo>
                  <a:lnTo>
                    <a:pt x="961" y="7"/>
                  </a:lnTo>
                  <a:lnTo>
                    <a:pt x="946" y="12"/>
                  </a:lnTo>
                  <a:lnTo>
                    <a:pt x="932" y="19"/>
                  </a:lnTo>
                  <a:lnTo>
                    <a:pt x="920" y="26"/>
                  </a:lnTo>
                  <a:lnTo>
                    <a:pt x="907" y="35"/>
                  </a:lnTo>
                  <a:lnTo>
                    <a:pt x="895" y="45"/>
                  </a:lnTo>
                  <a:lnTo>
                    <a:pt x="885" y="56"/>
                  </a:lnTo>
                  <a:lnTo>
                    <a:pt x="875" y="69"/>
                  </a:lnTo>
                  <a:lnTo>
                    <a:pt x="867" y="81"/>
                  </a:lnTo>
                  <a:lnTo>
                    <a:pt x="860" y="95"/>
                  </a:lnTo>
                  <a:lnTo>
                    <a:pt x="855" y="110"/>
                  </a:lnTo>
                  <a:lnTo>
                    <a:pt x="851" y="125"/>
                  </a:lnTo>
                  <a:lnTo>
                    <a:pt x="848" y="140"/>
                  </a:lnTo>
                  <a:lnTo>
                    <a:pt x="847" y="156"/>
                  </a:lnTo>
                  <a:lnTo>
                    <a:pt x="847" y="1379"/>
                  </a:lnTo>
                  <a:lnTo>
                    <a:pt x="847" y="1379"/>
                  </a:lnTo>
                  <a:lnTo>
                    <a:pt x="848" y="1395"/>
                  </a:lnTo>
                  <a:lnTo>
                    <a:pt x="851" y="1411"/>
                  </a:lnTo>
                  <a:lnTo>
                    <a:pt x="855" y="1426"/>
                  </a:lnTo>
                  <a:lnTo>
                    <a:pt x="860" y="1440"/>
                  </a:lnTo>
                  <a:lnTo>
                    <a:pt x="867" y="1454"/>
                  </a:lnTo>
                  <a:lnTo>
                    <a:pt x="875" y="1466"/>
                  </a:lnTo>
                  <a:lnTo>
                    <a:pt x="885" y="1479"/>
                  </a:lnTo>
                  <a:lnTo>
                    <a:pt x="895" y="1490"/>
                  </a:lnTo>
                  <a:lnTo>
                    <a:pt x="907" y="1500"/>
                  </a:lnTo>
                  <a:lnTo>
                    <a:pt x="920" y="1509"/>
                  </a:lnTo>
                  <a:lnTo>
                    <a:pt x="932" y="1516"/>
                  </a:lnTo>
                  <a:lnTo>
                    <a:pt x="946" y="1522"/>
                  </a:lnTo>
                  <a:lnTo>
                    <a:pt x="961" y="1529"/>
                  </a:lnTo>
                  <a:lnTo>
                    <a:pt x="976" y="1532"/>
                  </a:lnTo>
                  <a:lnTo>
                    <a:pt x="992" y="1534"/>
                  </a:lnTo>
                  <a:lnTo>
                    <a:pt x="1008" y="1535"/>
                  </a:lnTo>
                  <a:close/>
                  <a:moveTo>
                    <a:pt x="947" y="156"/>
                  </a:moveTo>
                  <a:lnTo>
                    <a:pt x="947" y="156"/>
                  </a:lnTo>
                  <a:lnTo>
                    <a:pt x="948" y="146"/>
                  </a:lnTo>
                  <a:lnTo>
                    <a:pt x="952" y="135"/>
                  </a:lnTo>
                  <a:lnTo>
                    <a:pt x="957" y="126"/>
                  </a:lnTo>
                  <a:lnTo>
                    <a:pt x="965" y="117"/>
                  </a:lnTo>
                  <a:lnTo>
                    <a:pt x="973" y="110"/>
                  </a:lnTo>
                  <a:lnTo>
                    <a:pt x="983" y="105"/>
                  </a:lnTo>
                  <a:lnTo>
                    <a:pt x="996" y="101"/>
                  </a:lnTo>
                  <a:lnTo>
                    <a:pt x="1008" y="100"/>
                  </a:lnTo>
                  <a:lnTo>
                    <a:pt x="1829" y="100"/>
                  </a:lnTo>
                  <a:lnTo>
                    <a:pt x="1829" y="100"/>
                  </a:lnTo>
                  <a:lnTo>
                    <a:pt x="1842" y="101"/>
                  </a:lnTo>
                  <a:lnTo>
                    <a:pt x="1853" y="105"/>
                  </a:lnTo>
                  <a:lnTo>
                    <a:pt x="1864" y="110"/>
                  </a:lnTo>
                  <a:lnTo>
                    <a:pt x="1873" y="117"/>
                  </a:lnTo>
                  <a:lnTo>
                    <a:pt x="1880" y="126"/>
                  </a:lnTo>
                  <a:lnTo>
                    <a:pt x="1885" y="135"/>
                  </a:lnTo>
                  <a:lnTo>
                    <a:pt x="1889" y="146"/>
                  </a:lnTo>
                  <a:lnTo>
                    <a:pt x="1890" y="156"/>
                  </a:lnTo>
                  <a:lnTo>
                    <a:pt x="1890" y="1379"/>
                  </a:lnTo>
                  <a:lnTo>
                    <a:pt x="1890" y="1379"/>
                  </a:lnTo>
                  <a:lnTo>
                    <a:pt x="1889" y="1390"/>
                  </a:lnTo>
                  <a:lnTo>
                    <a:pt x="1885" y="1400"/>
                  </a:lnTo>
                  <a:lnTo>
                    <a:pt x="1880" y="1410"/>
                  </a:lnTo>
                  <a:lnTo>
                    <a:pt x="1873" y="1417"/>
                  </a:lnTo>
                  <a:lnTo>
                    <a:pt x="1864" y="1425"/>
                  </a:lnTo>
                  <a:lnTo>
                    <a:pt x="1853" y="1430"/>
                  </a:lnTo>
                  <a:lnTo>
                    <a:pt x="1842" y="1434"/>
                  </a:lnTo>
                  <a:lnTo>
                    <a:pt x="1829" y="1435"/>
                  </a:lnTo>
                  <a:lnTo>
                    <a:pt x="1008" y="1435"/>
                  </a:lnTo>
                  <a:lnTo>
                    <a:pt x="1008" y="1435"/>
                  </a:lnTo>
                  <a:lnTo>
                    <a:pt x="996" y="1434"/>
                  </a:lnTo>
                  <a:lnTo>
                    <a:pt x="983" y="1430"/>
                  </a:lnTo>
                  <a:lnTo>
                    <a:pt x="973" y="1425"/>
                  </a:lnTo>
                  <a:lnTo>
                    <a:pt x="965" y="1417"/>
                  </a:lnTo>
                  <a:lnTo>
                    <a:pt x="957" y="1410"/>
                  </a:lnTo>
                  <a:lnTo>
                    <a:pt x="952" y="1400"/>
                  </a:lnTo>
                  <a:lnTo>
                    <a:pt x="948" y="1390"/>
                  </a:lnTo>
                  <a:lnTo>
                    <a:pt x="947" y="1379"/>
                  </a:lnTo>
                  <a:lnTo>
                    <a:pt x="947" y="156"/>
                  </a:lnTo>
                  <a:close/>
                  <a:moveTo>
                    <a:pt x="1247" y="580"/>
                  </a:moveTo>
                  <a:lnTo>
                    <a:pt x="1403" y="413"/>
                  </a:lnTo>
                  <a:lnTo>
                    <a:pt x="1367" y="379"/>
                  </a:lnTo>
                  <a:lnTo>
                    <a:pt x="1211" y="547"/>
                  </a:lnTo>
                  <a:lnTo>
                    <a:pt x="1247" y="58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1" name="Freeform 10">
              <a:extLst>
                <a:ext uri="{FF2B5EF4-FFF2-40B4-BE49-F238E27FC236}">
                  <a16:creationId xmlns:a16="http://schemas.microsoft.com/office/drawing/2014/main" id="{BD57CA29-4D9D-4BCF-8502-2C027143EAF3}"/>
                </a:ext>
              </a:extLst>
            </p:cNvPr>
            <p:cNvSpPr>
              <a:spLocks/>
            </p:cNvSpPr>
            <p:nvPr/>
          </p:nvSpPr>
          <p:spPr bwMode="auto">
            <a:xfrm>
              <a:off x="1841500" y="1768476"/>
              <a:ext cx="368300" cy="542925"/>
            </a:xfrm>
            <a:custGeom>
              <a:avLst/>
              <a:gdLst>
                <a:gd name="T0" fmla="*/ 620 w 1158"/>
                <a:gd name="T1" fmla="*/ 1625 h 1709"/>
                <a:gd name="T2" fmla="*/ 420 w 1158"/>
                <a:gd name="T3" fmla="*/ 1395 h 1709"/>
                <a:gd name="T4" fmla="*/ 166 w 1158"/>
                <a:gd name="T5" fmla="*/ 1097 h 1709"/>
                <a:gd name="T6" fmla="*/ 125 w 1158"/>
                <a:gd name="T7" fmla="*/ 1011 h 1709"/>
                <a:gd name="T8" fmla="*/ 100 w 1158"/>
                <a:gd name="T9" fmla="*/ 908 h 1709"/>
                <a:gd name="T10" fmla="*/ 87 w 1158"/>
                <a:gd name="T11" fmla="*/ 788 h 1709"/>
                <a:gd name="T12" fmla="*/ 110 w 1158"/>
                <a:gd name="T13" fmla="*/ 101 h 1709"/>
                <a:gd name="T14" fmla="*/ 149 w 1158"/>
                <a:gd name="T15" fmla="*/ 141 h 1709"/>
                <a:gd name="T16" fmla="*/ 324 w 1158"/>
                <a:gd name="T17" fmla="*/ 673 h 1709"/>
                <a:gd name="T18" fmla="*/ 316 w 1158"/>
                <a:gd name="T19" fmla="*/ 685 h 1709"/>
                <a:gd name="T20" fmla="*/ 299 w 1158"/>
                <a:gd name="T21" fmla="*/ 719 h 1709"/>
                <a:gd name="T22" fmla="*/ 285 w 1158"/>
                <a:gd name="T23" fmla="*/ 814 h 1709"/>
                <a:gd name="T24" fmla="*/ 290 w 1158"/>
                <a:gd name="T25" fmla="*/ 863 h 1709"/>
                <a:gd name="T26" fmla="*/ 317 w 1158"/>
                <a:gd name="T27" fmla="*/ 929 h 1709"/>
                <a:gd name="T28" fmla="*/ 642 w 1158"/>
                <a:gd name="T29" fmla="*/ 1242 h 1709"/>
                <a:gd name="T30" fmla="*/ 354 w 1158"/>
                <a:gd name="T31" fmla="*/ 904 h 1709"/>
                <a:gd name="T32" fmla="*/ 332 w 1158"/>
                <a:gd name="T33" fmla="*/ 854 h 1709"/>
                <a:gd name="T34" fmla="*/ 329 w 1158"/>
                <a:gd name="T35" fmla="*/ 814 h 1709"/>
                <a:gd name="T36" fmla="*/ 341 w 1158"/>
                <a:gd name="T37" fmla="*/ 732 h 1709"/>
                <a:gd name="T38" fmla="*/ 355 w 1158"/>
                <a:gd name="T39" fmla="*/ 705 h 1709"/>
                <a:gd name="T40" fmla="*/ 389 w 1158"/>
                <a:gd name="T41" fmla="*/ 682 h 1709"/>
                <a:gd name="T42" fmla="*/ 412 w 1158"/>
                <a:gd name="T43" fmla="*/ 673 h 1709"/>
                <a:gd name="T44" fmla="*/ 697 w 1158"/>
                <a:gd name="T45" fmla="*/ 975 h 1709"/>
                <a:gd name="T46" fmla="*/ 757 w 1158"/>
                <a:gd name="T47" fmla="*/ 995 h 1709"/>
                <a:gd name="T48" fmla="*/ 845 w 1158"/>
                <a:gd name="T49" fmla="*/ 1037 h 1709"/>
                <a:gd name="T50" fmla="*/ 915 w 1158"/>
                <a:gd name="T51" fmla="*/ 1091 h 1709"/>
                <a:gd name="T52" fmla="*/ 971 w 1158"/>
                <a:gd name="T53" fmla="*/ 1152 h 1709"/>
                <a:gd name="T54" fmla="*/ 1012 w 1158"/>
                <a:gd name="T55" fmla="*/ 1219 h 1709"/>
                <a:gd name="T56" fmla="*/ 1053 w 1158"/>
                <a:gd name="T57" fmla="*/ 1328 h 1709"/>
                <a:gd name="T58" fmla="*/ 1071 w 1158"/>
                <a:gd name="T59" fmla="*/ 1473 h 1709"/>
                <a:gd name="T60" fmla="*/ 1158 w 1158"/>
                <a:gd name="T61" fmla="*/ 1473 h 1709"/>
                <a:gd name="T62" fmla="*/ 1138 w 1158"/>
                <a:gd name="T63" fmla="*/ 1308 h 1709"/>
                <a:gd name="T64" fmla="*/ 1110 w 1158"/>
                <a:gd name="T65" fmla="*/ 1224 h 1709"/>
                <a:gd name="T66" fmla="*/ 1068 w 1158"/>
                <a:gd name="T67" fmla="*/ 1143 h 1709"/>
                <a:gd name="T68" fmla="*/ 1012 w 1158"/>
                <a:gd name="T69" fmla="*/ 1067 h 1709"/>
                <a:gd name="T70" fmla="*/ 940 w 1158"/>
                <a:gd name="T71" fmla="*/ 999 h 1709"/>
                <a:gd name="T72" fmla="*/ 851 w 1158"/>
                <a:gd name="T73" fmla="*/ 941 h 1709"/>
                <a:gd name="T74" fmla="*/ 743 w 1158"/>
                <a:gd name="T75" fmla="*/ 898 h 1709"/>
                <a:gd name="T76" fmla="*/ 495 w 1158"/>
                <a:gd name="T77" fmla="*/ 633 h 1709"/>
                <a:gd name="T78" fmla="*/ 407 w 1158"/>
                <a:gd name="T79" fmla="*/ 571 h 1709"/>
                <a:gd name="T80" fmla="*/ 244 w 1158"/>
                <a:gd name="T81" fmla="*/ 128 h 1709"/>
                <a:gd name="T82" fmla="*/ 200 w 1158"/>
                <a:gd name="T83" fmla="*/ 68 h 1709"/>
                <a:gd name="T84" fmla="*/ 165 w 1158"/>
                <a:gd name="T85" fmla="*/ 34 h 1709"/>
                <a:gd name="T86" fmla="*/ 99 w 1158"/>
                <a:gd name="T87" fmla="*/ 3 h 1709"/>
                <a:gd name="T88" fmla="*/ 64 w 1158"/>
                <a:gd name="T89" fmla="*/ 2 h 1709"/>
                <a:gd name="T90" fmla="*/ 0 w 1158"/>
                <a:gd name="T91" fmla="*/ 27 h 1709"/>
                <a:gd name="T92" fmla="*/ 2 w 1158"/>
                <a:gd name="T93" fmla="*/ 829 h 1709"/>
                <a:gd name="T94" fmla="*/ 25 w 1158"/>
                <a:gd name="T95" fmla="*/ 979 h 1709"/>
                <a:gd name="T96" fmla="*/ 66 w 1158"/>
                <a:gd name="T97" fmla="*/ 1096 h 1709"/>
                <a:gd name="T98" fmla="*/ 134 w 1158"/>
                <a:gd name="T99" fmla="*/ 1193 h 1709"/>
                <a:gd name="T100" fmla="*/ 544 w 1158"/>
                <a:gd name="T101" fmla="*/ 167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8" h="1709">
                  <a:moveTo>
                    <a:pt x="544" y="1709"/>
                  </a:moveTo>
                  <a:lnTo>
                    <a:pt x="631" y="1709"/>
                  </a:lnTo>
                  <a:lnTo>
                    <a:pt x="631" y="1638"/>
                  </a:lnTo>
                  <a:lnTo>
                    <a:pt x="620" y="1625"/>
                  </a:lnTo>
                  <a:lnTo>
                    <a:pt x="620" y="1625"/>
                  </a:lnTo>
                  <a:lnTo>
                    <a:pt x="559" y="1555"/>
                  </a:lnTo>
                  <a:lnTo>
                    <a:pt x="420" y="1395"/>
                  </a:lnTo>
                  <a:lnTo>
                    <a:pt x="420" y="1395"/>
                  </a:lnTo>
                  <a:lnTo>
                    <a:pt x="266" y="1217"/>
                  </a:lnTo>
                  <a:lnTo>
                    <a:pt x="206" y="1145"/>
                  </a:lnTo>
                  <a:lnTo>
                    <a:pt x="166" y="1097"/>
                  </a:lnTo>
                  <a:lnTo>
                    <a:pt x="166" y="1097"/>
                  </a:lnTo>
                  <a:lnTo>
                    <a:pt x="155" y="1078"/>
                  </a:lnTo>
                  <a:lnTo>
                    <a:pt x="144" y="1057"/>
                  </a:lnTo>
                  <a:lnTo>
                    <a:pt x="134" y="1035"/>
                  </a:lnTo>
                  <a:lnTo>
                    <a:pt x="125" y="1011"/>
                  </a:lnTo>
                  <a:lnTo>
                    <a:pt x="117" y="985"/>
                  </a:lnTo>
                  <a:lnTo>
                    <a:pt x="110" y="959"/>
                  </a:lnTo>
                  <a:lnTo>
                    <a:pt x="105" y="932"/>
                  </a:lnTo>
                  <a:lnTo>
                    <a:pt x="100" y="908"/>
                  </a:lnTo>
                  <a:lnTo>
                    <a:pt x="100" y="908"/>
                  </a:lnTo>
                  <a:lnTo>
                    <a:pt x="94" y="860"/>
                  </a:lnTo>
                  <a:lnTo>
                    <a:pt x="90" y="823"/>
                  </a:lnTo>
                  <a:lnTo>
                    <a:pt x="87" y="788"/>
                  </a:lnTo>
                  <a:lnTo>
                    <a:pt x="87" y="89"/>
                  </a:lnTo>
                  <a:lnTo>
                    <a:pt x="87" y="89"/>
                  </a:lnTo>
                  <a:lnTo>
                    <a:pt x="99" y="94"/>
                  </a:lnTo>
                  <a:lnTo>
                    <a:pt x="110" y="101"/>
                  </a:lnTo>
                  <a:lnTo>
                    <a:pt x="124" y="113"/>
                  </a:lnTo>
                  <a:lnTo>
                    <a:pt x="135" y="125"/>
                  </a:lnTo>
                  <a:lnTo>
                    <a:pt x="135" y="125"/>
                  </a:lnTo>
                  <a:lnTo>
                    <a:pt x="149" y="141"/>
                  </a:lnTo>
                  <a:lnTo>
                    <a:pt x="159" y="156"/>
                  </a:lnTo>
                  <a:lnTo>
                    <a:pt x="159" y="156"/>
                  </a:lnTo>
                  <a:lnTo>
                    <a:pt x="166" y="166"/>
                  </a:lnTo>
                  <a:lnTo>
                    <a:pt x="324" y="673"/>
                  </a:lnTo>
                  <a:lnTo>
                    <a:pt x="324" y="673"/>
                  </a:lnTo>
                  <a:lnTo>
                    <a:pt x="324" y="675"/>
                  </a:lnTo>
                  <a:lnTo>
                    <a:pt x="324" y="675"/>
                  </a:lnTo>
                  <a:lnTo>
                    <a:pt x="316" y="685"/>
                  </a:lnTo>
                  <a:lnTo>
                    <a:pt x="310" y="695"/>
                  </a:lnTo>
                  <a:lnTo>
                    <a:pt x="304" y="707"/>
                  </a:lnTo>
                  <a:lnTo>
                    <a:pt x="299" y="719"/>
                  </a:lnTo>
                  <a:lnTo>
                    <a:pt x="299" y="719"/>
                  </a:lnTo>
                  <a:lnTo>
                    <a:pt x="295" y="737"/>
                  </a:lnTo>
                  <a:lnTo>
                    <a:pt x="290" y="759"/>
                  </a:lnTo>
                  <a:lnTo>
                    <a:pt x="286" y="785"/>
                  </a:lnTo>
                  <a:lnTo>
                    <a:pt x="285" y="814"/>
                  </a:lnTo>
                  <a:lnTo>
                    <a:pt x="285" y="814"/>
                  </a:lnTo>
                  <a:lnTo>
                    <a:pt x="285" y="829"/>
                  </a:lnTo>
                  <a:lnTo>
                    <a:pt x="286" y="845"/>
                  </a:lnTo>
                  <a:lnTo>
                    <a:pt x="290" y="863"/>
                  </a:lnTo>
                  <a:lnTo>
                    <a:pt x="294" y="879"/>
                  </a:lnTo>
                  <a:lnTo>
                    <a:pt x="300" y="896"/>
                  </a:lnTo>
                  <a:lnTo>
                    <a:pt x="307" y="913"/>
                  </a:lnTo>
                  <a:lnTo>
                    <a:pt x="317" y="929"/>
                  </a:lnTo>
                  <a:lnTo>
                    <a:pt x="329" y="944"/>
                  </a:lnTo>
                  <a:lnTo>
                    <a:pt x="329" y="944"/>
                  </a:lnTo>
                  <a:lnTo>
                    <a:pt x="610" y="1271"/>
                  </a:lnTo>
                  <a:lnTo>
                    <a:pt x="642" y="1242"/>
                  </a:lnTo>
                  <a:lnTo>
                    <a:pt x="642" y="1242"/>
                  </a:lnTo>
                  <a:lnTo>
                    <a:pt x="362" y="915"/>
                  </a:lnTo>
                  <a:lnTo>
                    <a:pt x="362" y="915"/>
                  </a:lnTo>
                  <a:lnTo>
                    <a:pt x="354" y="904"/>
                  </a:lnTo>
                  <a:lnTo>
                    <a:pt x="346" y="891"/>
                  </a:lnTo>
                  <a:lnTo>
                    <a:pt x="340" y="879"/>
                  </a:lnTo>
                  <a:lnTo>
                    <a:pt x="335" y="866"/>
                  </a:lnTo>
                  <a:lnTo>
                    <a:pt x="332" y="854"/>
                  </a:lnTo>
                  <a:lnTo>
                    <a:pt x="330" y="840"/>
                  </a:lnTo>
                  <a:lnTo>
                    <a:pt x="329" y="826"/>
                  </a:lnTo>
                  <a:lnTo>
                    <a:pt x="329" y="814"/>
                  </a:lnTo>
                  <a:lnTo>
                    <a:pt x="329" y="814"/>
                  </a:lnTo>
                  <a:lnTo>
                    <a:pt x="330" y="789"/>
                  </a:lnTo>
                  <a:lnTo>
                    <a:pt x="332" y="767"/>
                  </a:lnTo>
                  <a:lnTo>
                    <a:pt x="336" y="747"/>
                  </a:lnTo>
                  <a:lnTo>
                    <a:pt x="341" y="732"/>
                  </a:lnTo>
                  <a:lnTo>
                    <a:pt x="341" y="732"/>
                  </a:lnTo>
                  <a:lnTo>
                    <a:pt x="345" y="722"/>
                  </a:lnTo>
                  <a:lnTo>
                    <a:pt x="350" y="713"/>
                  </a:lnTo>
                  <a:lnTo>
                    <a:pt x="355" y="705"/>
                  </a:lnTo>
                  <a:lnTo>
                    <a:pt x="362" y="698"/>
                  </a:lnTo>
                  <a:lnTo>
                    <a:pt x="371" y="692"/>
                  </a:lnTo>
                  <a:lnTo>
                    <a:pt x="380" y="687"/>
                  </a:lnTo>
                  <a:lnTo>
                    <a:pt x="389" y="682"/>
                  </a:lnTo>
                  <a:lnTo>
                    <a:pt x="399" y="678"/>
                  </a:lnTo>
                  <a:lnTo>
                    <a:pt x="399" y="678"/>
                  </a:lnTo>
                  <a:lnTo>
                    <a:pt x="412" y="673"/>
                  </a:lnTo>
                  <a:lnTo>
                    <a:pt x="412" y="673"/>
                  </a:lnTo>
                  <a:lnTo>
                    <a:pt x="556" y="828"/>
                  </a:lnTo>
                  <a:lnTo>
                    <a:pt x="633" y="909"/>
                  </a:lnTo>
                  <a:lnTo>
                    <a:pt x="690" y="966"/>
                  </a:lnTo>
                  <a:lnTo>
                    <a:pt x="697" y="975"/>
                  </a:lnTo>
                  <a:lnTo>
                    <a:pt x="707" y="977"/>
                  </a:lnTo>
                  <a:lnTo>
                    <a:pt x="707" y="977"/>
                  </a:lnTo>
                  <a:lnTo>
                    <a:pt x="733" y="986"/>
                  </a:lnTo>
                  <a:lnTo>
                    <a:pt x="757" y="995"/>
                  </a:lnTo>
                  <a:lnTo>
                    <a:pt x="781" y="1005"/>
                  </a:lnTo>
                  <a:lnTo>
                    <a:pt x="803" y="1015"/>
                  </a:lnTo>
                  <a:lnTo>
                    <a:pt x="825" y="1026"/>
                  </a:lnTo>
                  <a:lnTo>
                    <a:pt x="845" y="1037"/>
                  </a:lnTo>
                  <a:lnTo>
                    <a:pt x="863" y="1050"/>
                  </a:lnTo>
                  <a:lnTo>
                    <a:pt x="882" y="1064"/>
                  </a:lnTo>
                  <a:lnTo>
                    <a:pt x="898" y="1077"/>
                  </a:lnTo>
                  <a:lnTo>
                    <a:pt x="915" y="1091"/>
                  </a:lnTo>
                  <a:lnTo>
                    <a:pt x="930" y="1106"/>
                  </a:lnTo>
                  <a:lnTo>
                    <a:pt x="945" y="1121"/>
                  </a:lnTo>
                  <a:lnTo>
                    <a:pt x="958" y="1137"/>
                  </a:lnTo>
                  <a:lnTo>
                    <a:pt x="971" y="1152"/>
                  </a:lnTo>
                  <a:lnTo>
                    <a:pt x="982" y="1170"/>
                  </a:lnTo>
                  <a:lnTo>
                    <a:pt x="993" y="1186"/>
                  </a:lnTo>
                  <a:lnTo>
                    <a:pt x="1003" y="1203"/>
                  </a:lnTo>
                  <a:lnTo>
                    <a:pt x="1012" y="1219"/>
                  </a:lnTo>
                  <a:lnTo>
                    <a:pt x="1021" y="1237"/>
                  </a:lnTo>
                  <a:lnTo>
                    <a:pt x="1028" y="1256"/>
                  </a:lnTo>
                  <a:lnTo>
                    <a:pt x="1042" y="1292"/>
                  </a:lnTo>
                  <a:lnTo>
                    <a:pt x="1053" y="1328"/>
                  </a:lnTo>
                  <a:lnTo>
                    <a:pt x="1061" y="1364"/>
                  </a:lnTo>
                  <a:lnTo>
                    <a:pt x="1067" y="1400"/>
                  </a:lnTo>
                  <a:lnTo>
                    <a:pt x="1070" y="1438"/>
                  </a:lnTo>
                  <a:lnTo>
                    <a:pt x="1071" y="1473"/>
                  </a:lnTo>
                  <a:lnTo>
                    <a:pt x="1071" y="1709"/>
                  </a:lnTo>
                  <a:lnTo>
                    <a:pt x="1158" y="1709"/>
                  </a:lnTo>
                  <a:lnTo>
                    <a:pt x="1158" y="1473"/>
                  </a:lnTo>
                  <a:lnTo>
                    <a:pt x="1158" y="1473"/>
                  </a:lnTo>
                  <a:lnTo>
                    <a:pt x="1157" y="1433"/>
                  </a:lnTo>
                  <a:lnTo>
                    <a:pt x="1153" y="1392"/>
                  </a:lnTo>
                  <a:lnTo>
                    <a:pt x="1147" y="1351"/>
                  </a:lnTo>
                  <a:lnTo>
                    <a:pt x="1138" y="1308"/>
                  </a:lnTo>
                  <a:lnTo>
                    <a:pt x="1132" y="1287"/>
                  </a:lnTo>
                  <a:lnTo>
                    <a:pt x="1126" y="1266"/>
                  </a:lnTo>
                  <a:lnTo>
                    <a:pt x="1118" y="1246"/>
                  </a:lnTo>
                  <a:lnTo>
                    <a:pt x="1110" y="1224"/>
                  </a:lnTo>
                  <a:lnTo>
                    <a:pt x="1101" y="1203"/>
                  </a:lnTo>
                  <a:lnTo>
                    <a:pt x="1091" y="1183"/>
                  </a:lnTo>
                  <a:lnTo>
                    <a:pt x="1081" y="1163"/>
                  </a:lnTo>
                  <a:lnTo>
                    <a:pt x="1068" y="1143"/>
                  </a:lnTo>
                  <a:lnTo>
                    <a:pt x="1056" y="1123"/>
                  </a:lnTo>
                  <a:lnTo>
                    <a:pt x="1042" y="1105"/>
                  </a:lnTo>
                  <a:lnTo>
                    <a:pt x="1028" y="1085"/>
                  </a:lnTo>
                  <a:lnTo>
                    <a:pt x="1012" y="1067"/>
                  </a:lnTo>
                  <a:lnTo>
                    <a:pt x="996" y="1049"/>
                  </a:lnTo>
                  <a:lnTo>
                    <a:pt x="978" y="1032"/>
                  </a:lnTo>
                  <a:lnTo>
                    <a:pt x="960" y="1015"/>
                  </a:lnTo>
                  <a:lnTo>
                    <a:pt x="940" y="999"/>
                  </a:lnTo>
                  <a:lnTo>
                    <a:pt x="920" y="984"/>
                  </a:lnTo>
                  <a:lnTo>
                    <a:pt x="897" y="969"/>
                  </a:lnTo>
                  <a:lnTo>
                    <a:pt x="875" y="955"/>
                  </a:lnTo>
                  <a:lnTo>
                    <a:pt x="851" y="941"/>
                  </a:lnTo>
                  <a:lnTo>
                    <a:pt x="826" y="929"/>
                  </a:lnTo>
                  <a:lnTo>
                    <a:pt x="800" y="918"/>
                  </a:lnTo>
                  <a:lnTo>
                    <a:pt x="772" y="908"/>
                  </a:lnTo>
                  <a:lnTo>
                    <a:pt x="743" y="898"/>
                  </a:lnTo>
                  <a:lnTo>
                    <a:pt x="743" y="898"/>
                  </a:lnTo>
                  <a:lnTo>
                    <a:pt x="671" y="823"/>
                  </a:lnTo>
                  <a:lnTo>
                    <a:pt x="578" y="724"/>
                  </a:lnTo>
                  <a:lnTo>
                    <a:pt x="495" y="633"/>
                  </a:lnTo>
                  <a:lnTo>
                    <a:pt x="446" y="583"/>
                  </a:lnTo>
                  <a:lnTo>
                    <a:pt x="430" y="567"/>
                  </a:lnTo>
                  <a:lnTo>
                    <a:pt x="407" y="571"/>
                  </a:lnTo>
                  <a:lnTo>
                    <a:pt x="407" y="571"/>
                  </a:lnTo>
                  <a:lnTo>
                    <a:pt x="396" y="573"/>
                  </a:lnTo>
                  <a:lnTo>
                    <a:pt x="384" y="576"/>
                  </a:lnTo>
                  <a:lnTo>
                    <a:pt x="246" y="131"/>
                  </a:lnTo>
                  <a:lnTo>
                    <a:pt x="244" y="128"/>
                  </a:lnTo>
                  <a:lnTo>
                    <a:pt x="244" y="128"/>
                  </a:lnTo>
                  <a:lnTo>
                    <a:pt x="231" y="109"/>
                  </a:lnTo>
                  <a:lnTo>
                    <a:pt x="219" y="89"/>
                  </a:lnTo>
                  <a:lnTo>
                    <a:pt x="200" y="68"/>
                  </a:lnTo>
                  <a:lnTo>
                    <a:pt x="200" y="68"/>
                  </a:lnTo>
                  <a:lnTo>
                    <a:pt x="190" y="57"/>
                  </a:lnTo>
                  <a:lnTo>
                    <a:pt x="177" y="45"/>
                  </a:lnTo>
                  <a:lnTo>
                    <a:pt x="165" y="34"/>
                  </a:lnTo>
                  <a:lnTo>
                    <a:pt x="151" y="24"/>
                  </a:lnTo>
                  <a:lnTo>
                    <a:pt x="135" y="14"/>
                  </a:lnTo>
                  <a:lnTo>
                    <a:pt x="117" y="8"/>
                  </a:lnTo>
                  <a:lnTo>
                    <a:pt x="99" y="3"/>
                  </a:lnTo>
                  <a:lnTo>
                    <a:pt x="89" y="2"/>
                  </a:lnTo>
                  <a:lnTo>
                    <a:pt x="77" y="0"/>
                  </a:lnTo>
                  <a:lnTo>
                    <a:pt x="77" y="0"/>
                  </a:lnTo>
                  <a:lnTo>
                    <a:pt x="64" y="2"/>
                  </a:lnTo>
                  <a:lnTo>
                    <a:pt x="50" y="4"/>
                  </a:lnTo>
                  <a:lnTo>
                    <a:pt x="36" y="8"/>
                  </a:lnTo>
                  <a:lnTo>
                    <a:pt x="24" y="14"/>
                  </a:lnTo>
                  <a:lnTo>
                    <a:pt x="0" y="27"/>
                  </a:lnTo>
                  <a:lnTo>
                    <a:pt x="0" y="53"/>
                  </a:lnTo>
                  <a:lnTo>
                    <a:pt x="0" y="789"/>
                  </a:lnTo>
                  <a:lnTo>
                    <a:pt x="0" y="789"/>
                  </a:lnTo>
                  <a:lnTo>
                    <a:pt x="2" y="829"/>
                  </a:lnTo>
                  <a:lnTo>
                    <a:pt x="6" y="870"/>
                  </a:lnTo>
                  <a:lnTo>
                    <a:pt x="14" y="921"/>
                  </a:lnTo>
                  <a:lnTo>
                    <a:pt x="19" y="950"/>
                  </a:lnTo>
                  <a:lnTo>
                    <a:pt x="25" y="979"/>
                  </a:lnTo>
                  <a:lnTo>
                    <a:pt x="32" y="1009"/>
                  </a:lnTo>
                  <a:lnTo>
                    <a:pt x="42" y="1039"/>
                  </a:lnTo>
                  <a:lnTo>
                    <a:pt x="54" y="1067"/>
                  </a:lnTo>
                  <a:lnTo>
                    <a:pt x="66" y="1096"/>
                  </a:lnTo>
                  <a:lnTo>
                    <a:pt x="80" y="1123"/>
                  </a:lnTo>
                  <a:lnTo>
                    <a:pt x="97" y="1148"/>
                  </a:lnTo>
                  <a:lnTo>
                    <a:pt x="97" y="1148"/>
                  </a:lnTo>
                  <a:lnTo>
                    <a:pt x="134" y="1193"/>
                  </a:lnTo>
                  <a:lnTo>
                    <a:pt x="186" y="1258"/>
                  </a:lnTo>
                  <a:lnTo>
                    <a:pt x="322" y="1417"/>
                  </a:lnTo>
                  <a:lnTo>
                    <a:pt x="457" y="1571"/>
                  </a:lnTo>
                  <a:lnTo>
                    <a:pt x="544" y="1670"/>
                  </a:lnTo>
                  <a:lnTo>
                    <a:pt x="544" y="170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2" name="Freeform 12">
              <a:extLst>
                <a:ext uri="{FF2B5EF4-FFF2-40B4-BE49-F238E27FC236}">
                  <a16:creationId xmlns:a16="http://schemas.microsoft.com/office/drawing/2014/main" id="{8FEBC572-B0D6-4A0E-8651-BB8873604035}"/>
                </a:ext>
              </a:extLst>
            </p:cNvPr>
            <p:cNvSpPr>
              <a:spLocks/>
            </p:cNvSpPr>
            <p:nvPr/>
          </p:nvSpPr>
          <p:spPr bwMode="auto">
            <a:xfrm>
              <a:off x="2374900" y="1768476"/>
              <a:ext cx="366713" cy="542925"/>
            </a:xfrm>
            <a:custGeom>
              <a:avLst/>
              <a:gdLst>
                <a:gd name="T0" fmla="*/ 1107 w 1157"/>
                <a:gd name="T1" fmla="*/ 4 h 1709"/>
                <a:gd name="T2" fmla="*/ 1070 w 1157"/>
                <a:gd name="T3" fmla="*/ 2 h 1709"/>
                <a:gd name="T4" fmla="*/ 1007 w 1157"/>
                <a:gd name="T5" fmla="*/ 24 h 1709"/>
                <a:gd name="T6" fmla="*/ 957 w 1157"/>
                <a:gd name="T7" fmla="*/ 68 h 1709"/>
                <a:gd name="T8" fmla="*/ 915 w 1157"/>
                <a:gd name="T9" fmla="*/ 128 h 1709"/>
                <a:gd name="T10" fmla="*/ 762 w 1157"/>
                <a:gd name="T11" fmla="*/ 573 h 1709"/>
                <a:gd name="T12" fmla="*/ 712 w 1157"/>
                <a:gd name="T13" fmla="*/ 583 h 1709"/>
                <a:gd name="T14" fmla="*/ 415 w 1157"/>
                <a:gd name="T15" fmla="*/ 898 h 1709"/>
                <a:gd name="T16" fmla="*/ 332 w 1157"/>
                <a:gd name="T17" fmla="*/ 929 h 1709"/>
                <a:gd name="T18" fmla="*/ 239 w 1157"/>
                <a:gd name="T19" fmla="*/ 984 h 1709"/>
                <a:gd name="T20" fmla="*/ 162 w 1157"/>
                <a:gd name="T21" fmla="*/ 1049 h 1709"/>
                <a:gd name="T22" fmla="*/ 102 w 1157"/>
                <a:gd name="T23" fmla="*/ 1123 h 1709"/>
                <a:gd name="T24" fmla="*/ 56 w 1157"/>
                <a:gd name="T25" fmla="*/ 1203 h 1709"/>
                <a:gd name="T26" fmla="*/ 25 w 1157"/>
                <a:gd name="T27" fmla="*/ 1287 h 1709"/>
                <a:gd name="T28" fmla="*/ 0 w 1157"/>
                <a:gd name="T29" fmla="*/ 1433 h 1709"/>
                <a:gd name="T30" fmla="*/ 86 w 1157"/>
                <a:gd name="T31" fmla="*/ 1473 h 1709"/>
                <a:gd name="T32" fmla="*/ 97 w 1157"/>
                <a:gd name="T33" fmla="*/ 1364 h 1709"/>
                <a:gd name="T34" fmla="*/ 136 w 1157"/>
                <a:gd name="T35" fmla="*/ 1237 h 1709"/>
                <a:gd name="T36" fmla="*/ 176 w 1157"/>
                <a:gd name="T37" fmla="*/ 1170 h 1709"/>
                <a:gd name="T38" fmla="*/ 227 w 1157"/>
                <a:gd name="T39" fmla="*/ 1106 h 1709"/>
                <a:gd name="T40" fmla="*/ 295 w 1157"/>
                <a:gd name="T41" fmla="*/ 1050 h 1709"/>
                <a:gd name="T42" fmla="*/ 377 w 1157"/>
                <a:gd name="T43" fmla="*/ 1005 h 1709"/>
                <a:gd name="T44" fmla="*/ 461 w 1157"/>
                <a:gd name="T45" fmla="*/ 975 h 1709"/>
                <a:gd name="T46" fmla="*/ 601 w 1157"/>
                <a:gd name="T47" fmla="*/ 828 h 1709"/>
                <a:gd name="T48" fmla="*/ 760 w 1157"/>
                <a:gd name="T49" fmla="*/ 678 h 1709"/>
                <a:gd name="T50" fmla="*/ 796 w 1157"/>
                <a:gd name="T51" fmla="*/ 698 h 1709"/>
                <a:gd name="T52" fmla="*/ 817 w 1157"/>
                <a:gd name="T53" fmla="*/ 732 h 1709"/>
                <a:gd name="T54" fmla="*/ 828 w 1157"/>
                <a:gd name="T55" fmla="*/ 789 h 1709"/>
                <a:gd name="T56" fmla="*/ 828 w 1157"/>
                <a:gd name="T57" fmla="*/ 840 h 1709"/>
                <a:gd name="T58" fmla="*/ 812 w 1157"/>
                <a:gd name="T59" fmla="*/ 891 h 1709"/>
                <a:gd name="T60" fmla="*/ 516 w 1157"/>
                <a:gd name="T61" fmla="*/ 1242 h 1709"/>
                <a:gd name="T62" fmla="*/ 828 w 1157"/>
                <a:gd name="T63" fmla="*/ 944 h 1709"/>
                <a:gd name="T64" fmla="*/ 863 w 1157"/>
                <a:gd name="T65" fmla="*/ 879 h 1709"/>
                <a:gd name="T66" fmla="*/ 873 w 1157"/>
                <a:gd name="T67" fmla="*/ 813 h 1709"/>
                <a:gd name="T68" fmla="*/ 863 w 1157"/>
                <a:gd name="T69" fmla="*/ 737 h 1709"/>
                <a:gd name="T70" fmla="*/ 848 w 1157"/>
                <a:gd name="T71" fmla="*/ 695 h 1709"/>
                <a:gd name="T72" fmla="*/ 835 w 1157"/>
                <a:gd name="T73" fmla="*/ 673 h 1709"/>
                <a:gd name="T74" fmla="*/ 998 w 1157"/>
                <a:gd name="T75" fmla="*/ 156 h 1709"/>
                <a:gd name="T76" fmla="*/ 1038 w 1157"/>
                <a:gd name="T77" fmla="*/ 109 h 1709"/>
                <a:gd name="T78" fmla="*/ 1063 w 1157"/>
                <a:gd name="T79" fmla="*/ 91 h 1709"/>
                <a:gd name="T80" fmla="*/ 1068 w 1157"/>
                <a:gd name="T81" fmla="*/ 823 h 1709"/>
                <a:gd name="T82" fmla="*/ 1053 w 1157"/>
                <a:gd name="T83" fmla="*/ 932 h 1709"/>
                <a:gd name="T84" fmla="*/ 1025 w 1157"/>
                <a:gd name="T85" fmla="*/ 1035 h 1709"/>
                <a:gd name="T86" fmla="*/ 991 w 1157"/>
                <a:gd name="T87" fmla="*/ 1097 h 1709"/>
                <a:gd name="T88" fmla="*/ 738 w 1157"/>
                <a:gd name="T89" fmla="*/ 1395 h 1709"/>
                <a:gd name="T90" fmla="*/ 527 w 1157"/>
                <a:gd name="T91" fmla="*/ 1709 h 1709"/>
                <a:gd name="T92" fmla="*/ 701 w 1157"/>
                <a:gd name="T93" fmla="*/ 1571 h 1709"/>
                <a:gd name="T94" fmla="*/ 1061 w 1157"/>
                <a:gd name="T95" fmla="*/ 1148 h 1709"/>
                <a:gd name="T96" fmla="*/ 1105 w 1157"/>
                <a:gd name="T97" fmla="*/ 1067 h 1709"/>
                <a:gd name="T98" fmla="*/ 1140 w 1157"/>
                <a:gd name="T99" fmla="*/ 950 h 1709"/>
                <a:gd name="T100" fmla="*/ 1157 w 1157"/>
                <a:gd name="T101" fmla="*/ 790 h 1709"/>
                <a:gd name="T102" fmla="*/ 1135 w 1157"/>
                <a:gd name="T103" fmla="*/ 14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7" h="1709">
                  <a:moveTo>
                    <a:pt x="1135" y="14"/>
                  </a:moveTo>
                  <a:lnTo>
                    <a:pt x="1135" y="14"/>
                  </a:lnTo>
                  <a:lnTo>
                    <a:pt x="1121" y="8"/>
                  </a:lnTo>
                  <a:lnTo>
                    <a:pt x="1107" y="4"/>
                  </a:lnTo>
                  <a:lnTo>
                    <a:pt x="1093" y="2"/>
                  </a:lnTo>
                  <a:lnTo>
                    <a:pt x="1081" y="0"/>
                  </a:lnTo>
                  <a:lnTo>
                    <a:pt x="1081" y="0"/>
                  </a:lnTo>
                  <a:lnTo>
                    <a:pt x="1070" y="2"/>
                  </a:lnTo>
                  <a:lnTo>
                    <a:pt x="1060" y="3"/>
                  </a:lnTo>
                  <a:lnTo>
                    <a:pt x="1041" y="8"/>
                  </a:lnTo>
                  <a:lnTo>
                    <a:pt x="1023" y="14"/>
                  </a:lnTo>
                  <a:lnTo>
                    <a:pt x="1007" y="24"/>
                  </a:lnTo>
                  <a:lnTo>
                    <a:pt x="993" y="34"/>
                  </a:lnTo>
                  <a:lnTo>
                    <a:pt x="980" y="45"/>
                  </a:lnTo>
                  <a:lnTo>
                    <a:pt x="968" y="57"/>
                  </a:lnTo>
                  <a:lnTo>
                    <a:pt x="957" y="68"/>
                  </a:lnTo>
                  <a:lnTo>
                    <a:pt x="957" y="68"/>
                  </a:lnTo>
                  <a:lnTo>
                    <a:pt x="940" y="90"/>
                  </a:lnTo>
                  <a:lnTo>
                    <a:pt x="926" y="109"/>
                  </a:lnTo>
                  <a:lnTo>
                    <a:pt x="915" y="128"/>
                  </a:lnTo>
                  <a:lnTo>
                    <a:pt x="912" y="131"/>
                  </a:lnTo>
                  <a:lnTo>
                    <a:pt x="773" y="576"/>
                  </a:lnTo>
                  <a:lnTo>
                    <a:pt x="773" y="576"/>
                  </a:lnTo>
                  <a:lnTo>
                    <a:pt x="762" y="573"/>
                  </a:lnTo>
                  <a:lnTo>
                    <a:pt x="750" y="571"/>
                  </a:lnTo>
                  <a:lnTo>
                    <a:pt x="728" y="567"/>
                  </a:lnTo>
                  <a:lnTo>
                    <a:pt x="712" y="583"/>
                  </a:lnTo>
                  <a:lnTo>
                    <a:pt x="712" y="583"/>
                  </a:lnTo>
                  <a:lnTo>
                    <a:pt x="663" y="634"/>
                  </a:lnTo>
                  <a:lnTo>
                    <a:pt x="579" y="724"/>
                  </a:lnTo>
                  <a:lnTo>
                    <a:pt x="486" y="823"/>
                  </a:lnTo>
                  <a:lnTo>
                    <a:pt x="415" y="898"/>
                  </a:lnTo>
                  <a:lnTo>
                    <a:pt x="415" y="898"/>
                  </a:lnTo>
                  <a:lnTo>
                    <a:pt x="386" y="908"/>
                  </a:lnTo>
                  <a:lnTo>
                    <a:pt x="359" y="918"/>
                  </a:lnTo>
                  <a:lnTo>
                    <a:pt x="332" y="929"/>
                  </a:lnTo>
                  <a:lnTo>
                    <a:pt x="307" y="941"/>
                  </a:lnTo>
                  <a:lnTo>
                    <a:pt x="284" y="955"/>
                  </a:lnTo>
                  <a:lnTo>
                    <a:pt x="260" y="969"/>
                  </a:lnTo>
                  <a:lnTo>
                    <a:pt x="239" y="984"/>
                  </a:lnTo>
                  <a:lnTo>
                    <a:pt x="217" y="999"/>
                  </a:lnTo>
                  <a:lnTo>
                    <a:pt x="199" y="1015"/>
                  </a:lnTo>
                  <a:lnTo>
                    <a:pt x="180" y="1032"/>
                  </a:lnTo>
                  <a:lnTo>
                    <a:pt x="162" y="1049"/>
                  </a:lnTo>
                  <a:lnTo>
                    <a:pt x="145" y="1067"/>
                  </a:lnTo>
                  <a:lnTo>
                    <a:pt x="130" y="1085"/>
                  </a:lnTo>
                  <a:lnTo>
                    <a:pt x="115" y="1105"/>
                  </a:lnTo>
                  <a:lnTo>
                    <a:pt x="102" y="1123"/>
                  </a:lnTo>
                  <a:lnTo>
                    <a:pt x="89" y="1143"/>
                  </a:lnTo>
                  <a:lnTo>
                    <a:pt x="77" y="1163"/>
                  </a:lnTo>
                  <a:lnTo>
                    <a:pt x="66" y="1183"/>
                  </a:lnTo>
                  <a:lnTo>
                    <a:pt x="56" y="1203"/>
                  </a:lnTo>
                  <a:lnTo>
                    <a:pt x="47" y="1224"/>
                  </a:lnTo>
                  <a:lnTo>
                    <a:pt x="40" y="1246"/>
                  </a:lnTo>
                  <a:lnTo>
                    <a:pt x="32" y="1266"/>
                  </a:lnTo>
                  <a:lnTo>
                    <a:pt x="25" y="1287"/>
                  </a:lnTo>
                  <a:lnTo>
                    <a:pt x="20" y="1308"/>
                  </a:lnTo>
                  <a:lnTo>
                    <a:pt x="10" y="1351"/>
                  </a:lnTo>
                  <a:lnTo>
                    <a:pt x="4" y="1392"/>
                  </a:lnTo>
                  <a:lnTo>
                    <a:pt x="0" y="1433"/>
                  </a:lnTo>
                  <a:lnTo>
                    <a:pt x="0" y="1473"/>
                  </a:lnTo>
                  <a:lnTo>
                    <a:pt x="0" y="1709"/>
                  </a:lnTo>
                  <a:lnTo>
                    <a:pt x="86" y="1709"/>
                  </a:lnTo>
                  <a:lnTo>
                    <a:pt x="86" y="1473"/>
                  </a:lnTo>
                  <a:lnTo>
                    <a:pt x="86" y="1473"/>
                  </a:lnTo>
                  <a:lnTo>
                    <a:pt x="87" y="1438"/>
                  </a:lnTo>
                  <a:lnTo>
                    <a:pt x="91" y="1400"/>
                  </a:lnTo>
                  <a:lnTo>
                    <a:pt x="97" y="1364"/>
                  </a:lnTo>
                  <a:lnTo>
                    <a:pt x="105" y="1328"/>
                  </a:lnTo>
                  <a:lnTo>
                    <a:pt x="116" y="1291"/>
                  </a:lnTo>
                  <a:lnTo>
                    <a:pt x="129" y="1256"/>
                  </a:lnTo>
                  <a:lnTo>
                    <a:pt x="136" y="1237"/>
                  </a:lnTo>
                  <a:lnTo>
                    <a:pt x="145" y="1219"/>
                  </a:lnTo>
                  <a:lnTo>
                    <a:pt x="155" y="1203"/>
                  </a:lnTo>
                  <a:lnTo>
                    <a:pt x="165" y="1186"/>
                  </a:lnTo>
                  <a:lnTo>
                    <a:pt x="176" y="1170"/>
                  </a:lnTo>
                  <a:lnTo>
                    <a:pt x="187" y="1152"/>
                  </a:lnTo>
                  <a:lnTo>
                    <a:pt x="200" y="1137"/>
                  </a:lnTo>
                  <a:lnTo>
                    <a:pt x="214" y="1121"/>
                  </a:lnTo>
                  <a:lnTo>
                    <a:pt x="227" y="1106"/>
                  </a:lnTo>
                  <a:lnTo>
                    <a:pt x="242" y="1091"/>
                  </a:lnTo>
                  <a:lnTo>
                    <a:pt x="259" y="1077"/>
                  </a:lnTo>
                  <a:lnTo>
                    <a:pt x="276" y="1064"/>
                  </a:lnTo>
                  <a:lnTo>
                    <a:pt x="295" y="1050"/>
                  </a:lnTo>
                  <a:lnTo>
                    <a:pt x="314" y="1037"/>
                  </a:lnTo>
                  <a:lnTo>
                    <a:pt x="334" y="1026"/>
                  </a:lnTo>
                  <a:lnTo>
                    <a:pt x="355" y="1015"/>
                  </a:lnTo>
                  <a:lnTo>
                    <a:pt x="377" y="1005"/>
                  </a:lnTo>
                  <a:lnTo>
                    <a:pt x="400" y="995"/>
                  </a:lnTo>
                  <a:lnTo>
                    <a:pt x="425" y="986"/>
                  </a:lnTo>
                  <a:lnTo>
                    <a:pt x="450" y="977"/>
                  </a:lnTo>
                  <a:lnTo>
                    <a:pt x="461" y="975"/>
                  </a:lnTo>
                  <a:lnTo>
                    <a:pt x="469" y="966"/>
                  </a:lnTo>
                  <a:lnTo>
                    <a:pt x="469" y="966"/>
                  </a:lnTo>
                  <a:lnTo>
                    <a:pt x="525" y="909"/>
                  </a:lnTo>
                  <a:lnTo>
                    <a:pt x="601" y="828"/>
                  </a:lnTo>
                  <a:lnTo>
                    <a:pt x="746" y="673"/>
                  </a:lnTo>
                  <a:lnTo>
                    <a:pt x="746" y="673"/>
                  </a:lnTo>
                  <a:lnTo>
                    <a:pt x="760" y="678"/>
                  </a:lnTo>
                  <a:lnTo>
                    <a:pt x="760" y="678"/>
                  </a:lnTo>
                  <a:lnTo>
                    <a:pt x="770" y="682"/>
                  </a:lnTo>
                  <a:lnTo>
                    <a:pt x="778" y="687"/>
                  </a:lnTo>
                  <a:lnTo>
                    <a:pt x="787" y="692"/>
                  </a:lnTo>
                  <a:lnTo>
                    <a:pt x="796" y="698"/>
                  </a:lnTo>
                  <a:lnTo>
                    <a:pt x="802" y="705"/>
                  </a:lnTo>
                  <a:lnTo>
                    <a:pt x="808" y="713"/>
                  </a:lnTo>
                  <a:lnTo>
                    <a:pt x="813" y="722"/>
                  </a:lnTo>
                  <a:lnTo>
                    <a:pt x="817" y="732"/>
                  </a:lnTo>
                  <a:lnTo>
                    <a:pt x="817" y="732"/>
                  </a:lnTo>
                  <a:lnTo>
                    <a:pt x="821" y="747"/>
                  </a:lnTo>
                  <a:lnTo>
                    <a:pt x="826" y="767"/>
                  </a:lnTo>
                  <a:lnTo>
                    <a:pt x="828" y="789"/>
                  </a:lnTo>
                  <a:lnTo>
                    <a:pt x="830" y="813"/>
                  </a:lnTo>
                  <a:lnTo>
                    <a:pt x="830" y="813"/>
                  </a:lnTo>
                  <a:lnTo>
                    <a:pt x="830" y="826"/>
                  </a:lnTo>
                  <a:lnTo>
                    <a:pt x="828" y="840"/>
                  </a:lnTo>
                  <a:lnTo>
                    <a:pt x="826" y="854"/>
                  </a:lnTo>
                  <a:lnTo>
                    <a:pt x="822" y="866"/>
                  </a:lnTo>
                  <a:lnTo>
                    <a:pt x="818" y="879"/>
                  </a:lnTo>
                  <a:lnTo>
                    <a:pt x="812" y="891"/>
                  </a:lnTo>
                  <a:lnTo>
                    <a:pt x="805" y="904"/>
                  </a:lnTo>
                  <a:lnTo>
                    <a:pt x="796" y="915"/>
                  </a:lnTo>
                  <a:lnTo>
                    <a:pt x="796" y="915"/>
                  </a:lnTo>
                  <a:lnTo>
                    <a:pt x="516" y="1242"/>
                  </a:lnTo>
                  <a:lnTo>
                    <a:pt x="549" y="1271"/>
                  </a:lnTo>
                  <a:lnTo>
                    <a:pt x="549" y="1271"/>
                  </a:lnTo>
                  <a:lnTo>
                    <a:pt x="828" y="944"/>
                  </a:lnTo>
                  <a:lnTo>
                    <a:pt x="828" y="944"/>
                  </a:lnTo>
                  <a:lnTo>
                    <a:pt x="841" y="929"/>
                  </a:lnTo>
                  <a:lnTo>
                    <a:pt x="851" y="913"/>
                  </a:lnTo>
                  <a:lnTo>
                    <a:pt x="858" y="896"/>
                  </a:lnTo>
                  <a:lnTo>
                    <a:pt x="863" y="879"/>
                  </a:lnTo>
                  <a:lnTo>
                    <a:pt x="868" y="863"/>
                  </a:lnTo>
                  <a:lnTo>
                    <a:pt x="871" y="845"/>
                  </a:lnTo>
                  <a:lnTo>
                    <a:pt x="872" y="829"/>
                  </a:lnTo>
                  <a:lnTo>
                    <a:pt x="873" y="813"/>
                  </a:lnTo>
                  <a:lnTo>
                    <a:pt x="873" y="813"/>
                  </a:lnTo>
                  <a:lnTo>
                    <a:pt x="872" y="785"/>
                  </a:lnTo>
                  <a:lnTo>
                    <a:pt x="868" y="759"/>
                  </a:lnTo>
                  <a:lnTo>
                    <a:pt x="863" y="737"/>
                  </a:lnTo>
                  <a:lnTo>
                    <a:pt x="858" y="719"/>
                  </a:lnTo>
                  <a:lnTo>
                    <a:pt x="858" y="719"/>
                  </a:lnTo>
                  <a:lnTo>
                    <a:pt x="853" y="707"/>
                  </a:lnTo>
                  <a:lnTo>
                    <a:pt x="848" y="695"/>
                  </a:lnTo>
                  <a:lnTo>
                    <a:pt x="841" y="685"/>
                  </a:lnTo>
                  <a:lnTo>
                    <a:pt x="833" y="675"/>
                  </a:lnTo>
                  <a:lnTo>
                    <a:pt x="833" y="675"/>
                  </a:lnTo>
                  <a:lnTo>
                    <a:pt x="835" y="673"/>
                  </a:lnTo>
                  <a:lnTo>
                    <a:pt x="992" y="166"/>
                  </a:lnTo>
                  <a:lnTo>
                    <a:pt x="992" y="166"/>
                  </a:lnTo>
                  <a:lnTo>
                    <a:pt x="998" y="156"/>
                  </a:lnTo>
                  <a:lnTo>
                    <a:pt x="998" y="156"/>
                  </a:lnTo>
                  <a:lnTo>
                    <a:pt x="1006" y="146"/>
                  </a:lnTo>
                  <a:lnTo>
                    <a:pt x="1016" y="134"/>
                  </a:lnTo>
                  <a:lnTo>
                    <a:pt x="1027" y="121"/>
                  </a:lnTo>
                  <a:lnTo>
                    <a:pt x="1038" y="109"/>
                  </a:lnTo>
                  <a:lnTo>
                    <a:pt x="1038" y="109"/>
                  </a:lnTo>
                  <a:lnTo>
                    <a:pt x="1047" y="101"/>
                  </a:lnTo>
                  <a:lnTo>
                    <a:pt x="1056" y="96"/>
                  </a:lnTo>
                  <a:lnTo>
                    <a:pt x="1063" y="91"/>
                  </a:lnTo>
                  <a:lnTo>
                    <a:pt x="1071" y="89"/>
                  </a:lnTo>
                  <a:lnTo>
                    <a:pt x="1071" y="789"/>
                  </a:lnTo>
                  <a:lnTo>
                    <a:pt x="1071" y="789"/>
                  </a:lnTo>
                  <a:lnTo>
                    <a:pt x="1068" y="823"/>
                  </a:lnTo>
                  <a:lnTo>
                    <a:pt x="1065" y="860"/>
                  </a:lnTo>
                  <a:lnTo>
                    <a:pt x="1058" y="908"/>
                  </a:lnTo>
                  <a:lnTo>
                    <a:pt x="1058" y="908"/>
                  </a:lnTo>
                  <a:lnTo>
                    <a:pt x="1053" y="932"/>
                  </a:lnTo>
                  <a:lnTo>
                    <a:pt x="1048" y="959"/>
                  </a:lnTo>
                  <a:lnTo>
                    <a:pt x="1041" y="985"/>
                  </a:lnTo>
                  <a:lnTo>
                    <a:pt x="1033" y="1011"/>
                  </a:lnTo>
                  <a:lnTo>
                    <a:pt x="1025" y="1035"/>
                  </a:lnTo>
                  <a:lnTo>
                    <a:pt x="1015" y="1059"/>
                  </a:lnTo>
                  <a:lnTo>
                    <a:pt x="1003" y="1078"/>
                  </a:lnTo>
                  <a:lnTo>
                    <a:pt x="991" y="1097"/>
                  </a:lnTo>
                  <a:lnTo>
                    <a:pt x="991" y="1097"/>
                  </a:lnTo>
                  <a:lnTo>
                    <a:pt x="952" y="1145"/>
                  </a:lnTo>
                  <a:lnTo>
                    <a:pt x="892" y="1217"/>
                  </a:lnTo>
                  <a:lnTo>
                    <a:pt x="738" y="1395"/>
                  </a:lnTo>
                  <a:lnTo>
                    <a:pt x="738" y="1395"/>
                  </a:lnTo>
                  <a:lnTo>
                    <a:pt x="598" y="1555"/>
                  </a:lnTo>
                  <a:lnTo>
                    <a:pt x="537" y="1625"/>
                  </a:lnTo>
                  <a:lnTo>
                    <a:pt x="527" y="1638"/>
                  </a:lnTo>
                  <a:lnTo>
                    <a:pt x="527" y="1709"/>
                  </a:lnTo>
                  <a:lnTo>
                    <a:pt x="613" y="1709"/>
                  </a:lnTo>
                  <a:lnTo>
                    <a:pt x="613" y="1670"/>
                  </a:lnTo>
                  <a:lnTo>
                    <a:pt x="613" y="1670"/>
                  </a:lnTo>
                  <a:lnTo>
                    <a:pt x="701" y="1571"/>
                  </a:lnTo>
                  <a:lnTo>
                    <a:pt x="836" y="1417"/>
                  </a:lnTo>
                  <a:lnTo>
                    <a:pt x="971" y="1258"/>
                  </a:lnTo>
                  <a:lnTo>
                    <a:pt x="1025" y="1193"/>
                  </a:lnTo>
                  <a:lnTo>
                    <a:pt x="1061" y="1148"/>
                  </a:lnTo>
                  <a:lnTo>
                    <a:pt x="1061" y="1148"/>
                  </a:lnTo>
                  <a:lnTo>
                    <a:pt x="1077" y="1123"/>
                  </a:lnTo>
                  <a:lnTo>
                    <a:pt x="1092" y="1096"/>
                  </a:lnTo>
                  <a:lnTo>
                    <a:pt x="1105" y="1067"/>
                  </a:lnTo>
                  <a:lnTo>
                    <a:pt x="1116" y="1039"/>
                  </a:lnTo>
                  <a:lnTo>
                    <a:pt x="1125" y="1009"/>
                  </a:lnTo>
                  <a:lnTo>
                    <a:pt x="1132" y="979"/>
                  </a:lnTo>
                  <a:lnTo>
                    <a:pt x="1140" y="950"/>
                  </a:lnTo>
                  <a:lnTo>
                    <a:pt x="1145" y="921"/>
                  </a:lnTo>
                  <a:lnTo>
                    <a:pt x="1151" y="870"/>
                  </a:lnTo>
                  <a:lnTo>
                    <a:pt x="1155" y="829"/>
                  </a:lnTo>
                  <a:lnTo>
                    <a:pt x="1157" y="790"/>
                  </a:lnTo>
                  <a:lnTo>
                    <a:pt x="1157" y="790"/>
                  </a:lnTo>
                  <a:lnTo>
                    <a:pt x="1157" y="53"/>
                  </a:lnTo>
                  <a:lnTo>
                    <a:pt x="1157" y="27"/>
                  </a:lnTo>
                  <a:lnTo>
                    <a:pt x="1135" y="1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grpSp>
      <p:sp>
        <p:nvSpPr>
          <p:cNvPr id="45" name="Freeform 30">
            <a:extLst>
              <a:ext uri="{FF2B5EF4-FFF2-40B4-BE49-F238E27FC236}">
                <a16:creationId xmlns:a16="http://schemas.microsoft.com/office/drawing/2014/main" id="{B218AB35-2A54-4496-A9CC-C822564D8CAE}"/>
              </a:ext>
            </a:extLst>
          </p:cNvPr>
          <p:cNvSpPr>
            <a:spLocks noChangeAspect="1" noEditPoints="1"/>
          </p:cNvSpPr>
          <p:nvPr/>
        </p:nvSpPr>
        <p:spPr bwMode="auto">
          <a:xfrm>
            <a:off x="1049857" y="2763536"/>
            <a:ext cx="474536" cy="237683"/>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6" name="Freeform 79">
            <a:extLst>
              <a:ext uri="{FF2B5EF4-FFF2-40B4-BE49-F238E27FC236}">
                <a16:creationId xmlns:a16="http://schemas.microsoft.com/office/drawing/2014/main" id="{0CC1851C-BD6A-4DF5-8396-94B5AF5F643D}"/>
              </a:ext>
            </a:extLst>
          </p:cNvPr>
          <p:cNvSpPr>
            <a:spLocks noChangeAspect="1"/>
          </p:cNvSpPr>
          <p:nvPr/>
        </p:nvSpPr>
        <p:spPr bwMode="auto">
          <a:xfrm>
            <a:off x="250980" y="305291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7" name="TextBox 46">
            <a:extLst>
              <a:ext uri="{FF2B5EF4-FFF2-40B4-BE49-F238E27FC236}">
                <a16:creationId xmlns:a16="http://schemas.microsoft.com/office/drawing/2014/main" id="{90463254-88C1-419D-8DDB-E0DA1141D7BA}"/>
              </a:ext>
            </a:extLst>
          </p:cNvPr>
          <p:cNvSpPr txBox="1"/>
          <p:nvPr/>
        </p:nvSpPr>
        <p:spPr>
          <a:xfrm>
            <a:off x="1291234" y="2816986"/>
            <a:ext cx="5498329" cy="193899"/>
          </a:xfrm>
          <a:prstGeom prst="rect">
            <a:avLst/>
          </a:prstGeom>
          <a:noFill/>
        </p:spPr>
        <p:txBody>
          <a:bodyPr wrap="square" lIns="0" tIns="36576" rIns="0" bIns="0" rtlCol="0">
            <a:spAutoFit/>
          </a:bodyPr>
          <a:lstStyle/>
          <a:p>
            <a:pPr marL="356616" marR="0" lvl="0" indent="-356616" algn="l" defTabSz="914400" rtl="0" eaLnBrk="1" fontAlgn="auto" latinLnBrk="0" hangingPunct="1">
              <a:lnSpc>
                <a:spcPct val="85000"/>
              </a:lnSpc>
              <a:spcBef>
                <a:spcPts val="0"/>
              </a:spcBef>
              <a:spcAft>
                <a:spcPts val="600"/>
              </a:spcAft>
              <a:buClr>
                <a:srgbClr val="27ACAA"/>
              </a:buClr>
              <a:buSzPct val="70000"/>
              <a:buFont typeface="Arial" panose="020B0604020202020204" pitchFamily="34" charset="0"/>
              <a:buChar char="•"/>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rPr>
              <a:t>Valmieras novada administratīvais centrs (Valmieras pilsēta)</a:t>
            </a:r>
          </a:p>
        </p:txBody>
      </p:sp>
      <p:sp>
        <p:nvSpPr>
          <p:cNvPr id="49" name="Freeform 79">
            <a:extLst>
              <a:ext uri="{FF2B5EF4-FFF2-40B4-BE49-F238E27FC236}">
                <a16:creationId xmlns:a16="http://schemas.microsoft.com/office/drawing/2014/main" id="{5F2DBB18-55E9-4E0A-A233-1FD7E8650610}"/>
              </a:ext>
            </a:extLst>
          </p:cNvPr>
          <p:cNvSpPr>
            <a:spLocks noChangeAspect="1"/>
          </p:cNvSpPr>
          <p:nvPr/>
        </p:nvSpPr>
        <p:spPr bwMode="auto">
          <a:xfrm>
            <a:off x="438722" y="336879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1" name="Freeform 79">
            <a:extLst>
              <a:ext uri="{FF2B5EF4-FFF2-40B4-BE49-F238E27FC236}">
                <a16:creationId xmlns:a16="http://schemas.microsoft.com/office/drawing/2014/main" id="{7E6EBEBB-D36F-4B30-A5C8-DB0B6FBD1A8F}"/>
              </a:ext>
            </a:extLst>
          </p:cNvPr>
          <p:cNvSpPr>
            <a:spLocks noChangeAspect="1"/>
          </p:cNvSpPr>
          <p:nvPr/>
        </p:nvSpPr>
        <p:spPr bwMode="auto">
          <a:xfrm>
            <a:off x="449585" y="354681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2" name="Freeform 79">
            <a:extLst>
              <a:ext uri="{FF2B5EF4-FFF2-40B4-BE49-F238E27FC236}">
                <a16:creationId xmlns:a16="http://schemas.microsoft.com/office/drawing/2014/main" id="{1D003063-0C47-489D-A7F5-47C5E92FA7E8}"/>
              </a:ext>
            </a:extLst>
          </p:cNvPr>
          <p:cNvSpPr>
            <a:spLocks noChangeAspect="1"/>
          </p:cNvSpPr>
          <p:nvPr/>
        </p:nvSpPr>
        <p:spPr bwMode="auto">
          <a:xfrm>
            <a:off x="469434" y="371856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2" name="TextBox 81">
            <a:extLst>
              <a:ext uri="{FF2B5EF4-FFF2-40B4-BE49-F238E27FC236}">
                <a16:creationId xmlns:a16="http://schemas.microsoft.com/office/drawing/2014/main" id="{8762DC78-9FBC-4B5A-AA18-9F41168BDF9A}"/>
              </a:ext>
            </a:extLst>
          </p:cNvPr>
          <p:cNvSpPr txBox="1"/>
          <p:nvPr/>
        </p:nvSpPr>
        <p:spPr>
          <a:xfrm>
            <a:off x="5488184" y="3074246"/>
            <a:ext cx="1448793" cy="1598771"/>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sz="1200">
                <a:solidFill>
                  <a:srgbClr val="2E2E38"/>
                </a:solidFill>
                <a:latin typeface="EYInterstate Light"/>
              </a:defRPr>
            </a:lvl1pPr>
          </a:lstStyle>
          <a:p>
            <a:pPr marL="0" marR="0" lvl="0" indent="0" algn="l" defTabSz="914400" rtl="0" eaLnBrk="1" fontAlgn="base" latinLnBrk="0" hangingPunct="1">
              <a:lnSpc>
                <a:spcPct val="85000"/>
              </a:lnSpc>
              <a:spcBef>
                <a:spcPts val="0"/>
              </a:spcBef>
              <a:spcAft>
                <a:spcPts val="600"/>
              </a:spcAft>
              <a:buClr>
                <a:srgbClr val="27ACAA"/>
              </a:buClr>
              <a:buSzPct val="70000"/>
              <a:buFontTx/>
              <a:buNone/>
              <a:tabLst/>
              <a:defRPr/>
            </a:pP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Kocēnu</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rPr>
              <a:t> VPVKAC</a:t>
            </a:r>
          </a:p>
          <a:p>
            <a:pPr marL="0" marR="0" lvl="0" indent="0" algn="l" defTabSz="914400" rtl="0" eaLnBrk="1" fontAlgn="base" latinLnBrk="0" hangingPunct="1">
              <a:lnSpc>
                <a:spcPct val="85000"/>
              </a:lnSpc>
              <a:spcBef>
                <a:spcPts val="0"/>
              </a:spcBef>
              <a:spcAft>
                <a:spcPts val="600"/>
              </a:spcAft>
              <a:buClr>
                <a:srgbClr val="27ACAA"/>
              </a:buClr>
              <a:buSzPct val="70000"/>
              <a:buFontTx/>
              <a:buNone/>
              <a:tabLst/>
              <a:defRPr/>
            </a:pP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Matīšu</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rPr>
              <a:t> VPVKAC</a:t>
            </a:r>
          </a:p>
          <a:p>
            <a:pPr marL="0" marR="0" lvl="0" indent="0" algn="l" defTabSz="914400" rtl="0" eaLnBrk="1" fontAlgn="base" latinLnBrk="0" hangingPunct="1">
              <a:lnSpc>
                <a:spcPct val="85000"/>
              </a:lnSpc>
              <a:spcBef>
                <a:spcPts val="0"/>
              </a:spcBef>
              <a:spcAft>
                <a:spcPts val="600"/>
              </a:spcAft>
              <a:buClr>
                <a:srgbClr val="27ACAA"/>
              </a:buClr>
              <a:buSzPct val="70000"/>
              <a:buFontTx/>
              <a:buNone/>
              <a:tabLst/>
              <a:defRPr/>
            </a:pP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Mazsalacas</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rPr>
              <a:t> VPVKAC</a:t>
            </a:r>
          </a:p>
          <a:p>
            <a:pPr marL="0" marR="0" lvl="0" indent="0" algn="l" defTabSz="914400" rtl="0" eaLnBrk="1" fontAlgn="base" latinLnBrk="0" hangingPunct="1">
              <a:lnSpc>
                <a:spcPct val="85000"/>
              </a:lnSpc>
              <a:spcBef>
                <a:spcPts val="0"/>
              </a:spcBef>
              <a:spcAft>
                <a:spcPts val="600"/>
              </a:spcAft>
              <a:buClr>
                <a:srgbClr val="27ACAA"/>
              </a:buClr>
              <a:buSzPct val="70000"/>
              <a:buFontTx/>
              <a:buNone/>
              <a:tabLst/>
              <a:defRPr/>
            </a:pP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Naukšēnu</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rPr>
              <a:t> VPVKAC</a:t>
            </a: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Rūjienas</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rPr>
              <a:t>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Strenču</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rPr>
              <a:t>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n-US" sz="1200" b="0" i="0" u="none" strike="noStrike" kern="1200" cap="none" spc="0" normalizeH="0" baseline="0" noProof="0" dirty="0" err="1">
                <a:ln>
                  <a:noFill/>
                </a:ln>
                <a:solidFill>
                  <a:srgbClr val="2E2E38"/>
                </a:solidFill>
                <a:effectLst/>
                <a:uLnTx/>
                <a:uFillTx/>
                <a:latin typeface="EYInterstate Light" panose="02000506000000020004" pitchFamily="2" charset="0"/>
              </a:rPr>
              <a:t>Trikātas</a:t>
            </a:r>
            <a:r>
              <a:rPr kumimoji="0" lang="en-US" sz="1200" b="0" i="0" u="none" strike="noStrike" kern="1200" cap="none" spc="0" normalizeH="0" baseline="0" noProof="0" dirty="0">
                <a:ln>
                  <a:noFill/>
                </a:ln>
                <a:solidFill>
                  <a:srgbClr val="2E2E38"/>
                </a:solidFill>
                <a:effectLst/>
                <a:uLnTx/>
                <a:uFillTx/>
                <a:latin typeface="EYInterstate Light" panose="02000506000000020004" pitchFamily="2" charset="0"/>
              </a:rPr>
              <a:t> VPVKAC</a:t>
            </a: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ndParaRPr>
          </a:p>
        </p:txBody>
      </p:sp>
      <p:sp>
        <p:nvSpPr>
          <p:cNvPr id="85" name="Freeform 79">
            <a:extLst>
              <a:ext uri="{FF2B5EF4-FFF2-40B4-BE49-F238E27FC236}">
                <a16:creationId xmlns:a16="http://schemas.microsoft.com/office/drawing/2014/main" id="{8C9A7D63-AC95-4C62-9C4B-81535D21E397}"/>
              </a:ext>
            </a:extLst>
          </p:cNvPr>
          <p:cNvSpPr>
            <a:spLocks noChangeAspect="1"/>
          </p:cNvSpPr>
          <p:nvPr/>
        </p:nvSpPr>
        <p:spPr bwMode="auto">
          <a:xfrm>
            <a:off x="5212478" y="4199803"/>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6" name="Freeform 79">
            <a:extLst>
              <a:ext uri="{FF2B5EF4-FFF2-40B4-BE49-F238E27FC236}">
                <a16:creationId xmlns:a16="http://schemas.microsoft.com/office/drawing/2014/main" id="{8F10BCBA-9576-4643-AF4F-218871236AA2}"/>
              </a:ext>
            </a:extLst>
          </p:cNvPr>
          <p:cNvSpPr>
            <a:spLocks noChangeAspect="1"/>
          </p:cNvSpPr>
          <p:nvPr/>
        </p:nvSpPr>
        <p:spPr bwMode="auto">
          <a:xfrm>
            <a:off x="5191176" y="4484444"/>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7" name="Freeform 79">
            <a:extLst>
              <a:ext uri="{FF2B5EF4-FFF2-40B4-BE49-F238E27FC236}">
                <a16:creationId xmlns:a16="http://schemas.microsoft.com/office/drawing/2014/main" id="{119B440D-FE58-4854-8A85-FD30C4CB1ED8}"/>
              </a:ext>
            </a:extLst>
          </p:cNvPr>
          <p:cNvSpPr>
            <a:spLocks noChangeAspect="1"/>
          </p:cNvSpPr>
          <p:nvPr/>
        </p:nvSpPr>
        <p:spPr bwMode="auto">
          <a:xfrm>
            <a:off x="5210647" y="3510664"/>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8" name="Freeform 79">
            <a:extLst>
              <a:ext uri="{FF2B5EF4-FFF2-40B4-BE49-F238E27FC236}">
                <a16:creationId xmlns:a16="http://schemas.microsoft.com/office/drawing/2014/main" id="{8C39FA75-A889-4978-97A9-C2D717C75F2C}"/>
              </a:ext>
            </a:extLst>
          </p:cNvPr>
          <p:cNvSpPr>
            <a:spLocks noChangeAspect="1"/>
          </p:cNvSpPr>
          <p:nvPr/>
        </p:nvSpPr>
        <p:spPr bwMode="auto">
          <a:xfrm>
            <a:off x="5210647" y="3768558"/>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 name="Freeform 79">
            <a:extLst>
              <a:ext uri="{FF2B5EF4-FFF2-40B4-BE49-F238E27FC236}">
                <a16:creationId xmlns:a16="http://schemas.microsoft.com/office/drawing/2014/main" id="{A3A8346E-C211-68C7-3949-971850BEBD0C}"/>
              </a:ext>
            </a:extLst>
          </p:cNvPr>
          <p:cNvSpPr>
            <a:spLocks noChangeAspect="1"/>
          </p:cNvSpPr>
          <p:nvPr/>
        </p:nvSpPr>
        <p:spPr bwMode="auto">
          <a:xfrm>
            <a:off x="247047" y="3915259"/>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2" name="Freeform 79">
            <a:extLst>
              <a:ext uri="{FF2B5EF4-FFF2-40B4-BE49-F238E27FC236}">
                <a16:creationId xmlns:a16="http://schemas.microsoft.com/office/drawing/2014/main" id="{568EA388-A476-01B4-A0E6-7AF50EDF9F7D}"/>
              </a:ext>
            </a:extLst>
          </p:cNvPr>
          <p:cNvSpPr>
            <a:spLocks noChangeAspect="1"/>
          </p:cNvSpPr>
          <p:nvPr/>
        </p:nvSpPr>
        <p:spPr bwMode="auto">
          <a:xfrm>
            <a:off x="5228165" y="3053249"/>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3" name="Freeform 79">
            <a:extLst>
              <a:ext uri="{FF2B5EF4-FFF2-40B4-BE49-F238E27FC236}">
                <a16:creationId xmlns:a16="http://schemas.microsoft.com/office/drawing/2014/main" id="{6297378E-8BF6-E946-45F0-F5E965084D52}"/>
              </a:ext>
            </a:extLst>
          </p:cNvPr>
          <p:cNvSpPr>
            <a:spLocks noChangeAspect="1"/>
          </p:cNvSpPr>
          <p:nvPr/>
        </p:nvSpPr>
        <p:spPr bwMode="auto">
          <a:xfrm>
            <a:off x="5210647" y="3268049"/>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4" name="Freeform 79">
            <a:extLst>
              <a:ext uri="{FF2B5EF4-FFF2-40B4-BE49-F238E27FC236}">
                <a16:creationId xmlns:a16="http://schemas.microsoft.com/office/drawing/2014/main" id="{B3303807-6623-2CA2-6F95-FE5C911F9D16}"/>
              </a:ext>
            </a:extLst>
          </p:cNvPr>
          <p:cNvSpPr>
            <a:spLocks noChangeAspect="1"/>
          </p:cNvSpPr>
          <p:nvPr/>
        </p:nvSpPr>
        <p:spPr bwMode="auto">
          <a:xfrm>
            <a:off x="5210647" y="3993607"/>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8" name="Freeform 79">
            <a:extLst>
              <a:ext uri="{FF2B5EF4-FFF2-40B4-BE49-F238E27FC236}">
                <a16:creationId xmlns:a16="http://schemas.microsoft.com/office/drawing/2014/main" id="{936B9365-5147-393D-4887-5EDCC7D23BD4}"/>
              </a:ext>
            </a:extLst>
          </p:cNvPr>
          <p:cNvSpPr>
            <a:spLocks noChangeAspect="1"/>
          </p:cNvSpPr>
          <p:nvPr/>
        </p:nvSpPr>
        <p:spPr bwMode="auto">
          <a:xfrm>
            <a:off x="445495" y="4048650"/>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 name="Freeform 30">
            <a:extLst>
              <a:ext uri="{FF2B5EF4-FFF2-40B4-BE49-F238E27FC236}">
                <a16:creationId xmlns:a16="http://schemas.microsoft.com/office/drawing/2014/main" id="{781FE8AC-05C3-AD21-C9B6-9737DFFC1195}"/>
              </a:ext>
            </a:extLst>
          </p:cNvPr>
          <p:cNvSpPr>
            <a:spLocks noChangeAspect="1" noEditPoints="1"/>
          </p:cNvSpPr>
          <p:nvPr/>
        </p:nvSpPr>
        <p:spPr bwMode="auto">
          <a:xfrm>
            <a:off x="8915000" y="5274998"/>
            <a:ext cx="534616" cy="267775"/>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 name="Freeform 79">
            <a:extLst>
              <a:ext uri="{FF2B5EF4-FFF2-40B4-BE49-F238E27FC236}">
                <a16:creationId xmlns:a16="http://schemas.microsoft.com/office/drawing/2014/main" id="{616A2B6D-1EFC-9201-5AE9-FF676B8CDA1C}"/>
              </a:ext>
            </a:extLst>
          </p:cNvPr>
          <p:cNvSpPr>
            <a:spLocks noChangeAspect="1"/>
          </p:cNvSpPr>
          <p:nvPr/>
        </p:nvSpPr>
        <p:spPr bwMode="auto">
          <a:xfrm>
            <a:off x="9566960" y="5058681"/>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5" name="Freeform 79">
            <a:extLst>
              <a:ext uri="{FF2B5EF4-FFF2-40B4-BE49-F238E27FC236}">
                <a16:creationId xmlns:a16="http://schemas.microsoft.com/office/drawing/2014/main" id="{5F63AF56-0E6E-1FE1-7A32-69B10F27B96E}"/>
              </a:ext>
            </a:extLst>
          </p:cNvPr>
          <p:cNvSpPr>
            <a:spLocks noChangeAspect="1"/>
          </p:cNvSpPr>
          <p:nvPr/>
        </p:nvSpPr>
        <p:spPr bwMode="auto">
          <a:xfrm>
            <a:off x="8576666" y="5136379"/>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2" name="Freeform 79">
            <a:extLst>
              <a:ext uri="{FF2B5EF4-FFF2-40B4-BE49-F238E27FC236}">
                <a16:creationId xmlns:a16="http://schemas.microsoft.com/office/drawing/2014/main" id="{98D6E6B4-7687-F6BB-BEDB-E2578C128EAF}"/>
              </a:ext>
            </a:extLst>
          </p:cNvPr>
          <p:cNvSpPr>
            <a:spLocks noChangeAspect="1"/>
          </p:cNvSpPr>
          <p:nvPr/>
        </p:nvSpPr>
        <p:spPr bwMode="auto">
          <a:xfrm>
            <a:off x="10002805" y="4759230"/>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4" name="Freeform 79">
            <a:extLst>
              <a:ext uri="{FF2B5EF4-FFF2-40B4-BE49-F238E27FC236}">
                <a16:creationId xmlns:a16="http://schemas.microsoft.com/office/drawing/2014/main" id="{DD6A4E63-F7B7-48ED-E20A-88ED744AD677}"/>
              </a:ext>
            </a:extLst>
          </p:cNvPr>
          <p:cNvSpPr>
            <a:spLocks noChangeAspect="1"/>
          </p:cNvSpPr>
          <p:nvPr/>
        </p:nvSpPr>
        <p:spPr bwMode="auto">
          <a:xfrm>
            <a:off x="8877034" y="3391314"/>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5" name="Freeform 79">
            <a:extLst>
              <a:ext uri="{FF2B5EF4-FFF2-40B4-BE49-F238E27FC236}">
                <a16:creationId xmlns:a16="http://schemas.microsoft.com/office/drawing/2014/main" id="{EBBC067B-D1B6-3ED3-16FE-05AD0E01F504}"/>
              </a:ext>
            </a:extLst>
          </p:cNvPr>
          <p:cNvSpPr>
            <a:spLocks noChangeAspect="1"/>
          </p:cNvSpPr>
          <p:nvPr/>
        </p:nvSpPr>
        <p:spPr bwMode="auto">
          <a:xfrm>
            <a:off x="8499617" y="4956872"/>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6" name="Freeform 79">
            <a:extLst>
              <a:ext uri="{FF2B5EF4-FFF2-40B4-BE49-F238E27FC236}">
                <a16:creationId xmlns:a16="http://schemas.microsoft.com/office/drawing/2014/main" id="{B269201C-6579-1C75-3E4C-B0E74828E1A0}"/>
              </a:ext>
            </a:extLst>
          </p:cNvPr>
          <p:cNvSpPr>
            <a:spLocks noChangeAspect="1"/>
          </p:cNvSpPr>
          <p:nvPr/>
        </p:nvSpPr>
        <p:spPr bwMode="auto">
          <a:xfrm>
            <a:off x="7988951" y="1836013"/>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8" name="Freeform 79">
            <a:extLst>
              <a:ext uri="{FF2B5EF4-FFF2-40B4-BE49-F238E27FC236}">
                <a16:creationId xmlns:a16="http://schemas.microsoft.com/office/drawing/2014/main" id="{7088BE5A-D357-40D2-8034-9CAD380650AC}"/>
              </a:ext>
            </a:extLst>
          </p:cNvPr>
          <p:cNvSpPr>
            <a:spLocks noChangeAspect="1"/>
          </p:cNvSpPr>
          <p:nvPr/>
        </p:nvSpPr>
        <p:spPr bwMode="auto">
          <a:xfrm>
            <a:off x="9483505" y="1722800"/>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9" name="Freeform 79">
            <a:extLst>
              <a:ext uri="{FF2B5EF4-FFF2-40B4-BE49-F238E27FC236}">
                <a16:creationId xmlns:a16="http://schemas.microsoft.com/office/drawing/2014/main" id="{E395D38B-4BFE-248E-BC66-96CD302D7BC3}"/>
              </a:ext>
            </a:extLst>
          </p:cNvPr>
          <p:cNvSpPr>
            <a:spLocks noChangeAspect="1"/>
          </p:cNvSpPr>
          <p:nvPr/>
        </p:nvSpPr>
        <p:spPr bwMode="auto">
          <a:xfrm>
            <a:off x="9064409" y="1509114"/>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0" name="Freeform 79">
            <a:extLst>
              <a:ext uri="{FF2B5EF4-FFF2-40B4-BE49-F238E27FC236}">
                <a16:creationId xmlns:a16="http://schemas.microsoft.com/office/drawing/2014/main" id="{91CB4B59-668B-6368-1740-C54A7B9486CA}"/>
              </a:ext>
            </a:extLst>
          </p:cNvPr>
          <p:cNvSpPr>
            <a:spLocks noChangeAspect="1"/>
          </p:cNvSpPr>
          <p:nvPr/>
        </p:nvSpPr>
        <p:spPr bwMode="auto">
          <a:xfrm>
            <a:off x="10514051" y="4087311"/>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3" name="Freeform 79">
            <a:extLst>
              <a:ext uri="{FF2B5EF4-FFF2-40B4-BE49-F238E27FC236}">
                <a16:creationId xmlns:a16="http://schemas.microsoft.com/office/drawing/2014/main" id="{FF231D7E-12E9-7066-7196-99162F9251A1}"/>
              </a:ext>
            </a:extLst>
          </p:cNvPr>
          <p:cNvSpPr>
            <a:spLocks noChangeAspect="1"/>
          </p:cNvSpPr>
          <p:nvPr/>
        </p:nvSpPr>
        <p:spPr bwMode="auto">
          <a:xfrm>
            <a:off x="8315429" y="3451147"/>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4" name="Freeform 79">
            <a:extLst>
              <a:ext uri="{FF2B5EF4-FFF2-40B4-BE49-F238E27FC236}">
                <a16:creationId xmlns:a16="http://schemas.microsoft.com/office/drawing/2014/main" id="{8F6B2870-3594-4A35-A06D-95F17133BC59}"/>
              </a:ext>
            </a:extLst>
          </p:cNvPr>
          <p:cNvSpPr>
            <a:spLocks noChangeAspect="1"/>
          </p:cNvSpPr>
          <p:nvPr/>
        </p:nvSpPr>
        <p:spPr bwMode="auto">
          <a:xfrm>
            <a:off x="7837689" y="1865929"/>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5" name="Freeform 79">
            <a:extLst>
              <a:ext uri="{FF2B5EF4-FFF2-40B4-BE49-F238E27FC236}">
                <a16:creationId xmlns:a16="http://schemas.microsoft.com/office/drawing/2014/main" id="{F5167774-C5B2-770C-AE6C-1BFADA46383A}"/>
              </a:ext>
            </a:extLst>
          </p:cNvPr>
          <p:cNvSpPr>
            <a:spLocks noChangeAspect="1"/>
          </p:cNvSpPr>
          <p:nvPr/>
        </p:nvSpPr>
        <p:spPr bwMode="auto">
          <a:xfrm>
            <a:off x="9553669" y="1865929"/>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6" name="Freeform 79">
            <a:extLst>
              <a:ext uri="{FF2B5EF4-FFF2-40B4-BE49-F238E27FC236}">
                <a16:creationId xmlns:a16="http://schemas.microsoft.com/office/drawing/2014/main" id="{752BAB91-8B7E-18D6-BF01-934E9791112A}"/>
              </a:ext>
            </a:extLst>
          </p:cNvPr>
          <p:cNvSpPr>
            <a:spLocks noChangeAspect="1"/>
          </p:cNvSpPr>
          <p:nvPr/>
        </p:nvSpPr>
        <p:spPr bwMode="auto">
          <a:xfrm>
            <a:off x="8895861" y="1538289"/>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3" name="Freeform 79">
            <a:extLst>
              <a:ext uri="{FF2B5EF4-FFF2-40B4-BE49-F238E27FC236}">
                <a16:creationId xmlns:a16="http://schemas.microsoft.com/office/drawing/2014/main" id="{9BCB19A8-A175-EF3B-0927-197431361575}"/>
              </a:ext>
            </a:extLst>
          </p:cNvPr>
          <p:cNvSpPr>
            <a:spLocks noChangeAspect="1"/>
          </p:cNvSpPr>
          <p:nvPr/>
        </p:nvSpPr>
        <p:spPr bwMode="auto">
          <a:xfrm>
            <a:off x="10621889" y="4265270"/>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0" name="Freeform 79">
            <a:extLst>
              <a:ext uri="{FF2B5EF4-FFF2-40B4-BE49-F238E27FC236}">
                <a16:creationId xmlns:a16="http://schemas.microsoft.com/office/drawing/2014/main" id="{D1166344-D334-88BF-C184-2C59AA03A55F}"/>
              </a:ext>
            </a:extLst>
          </p:cNvPr>
          <p:cNvSpPr>
            <a:spLocks noChangeAspect="1"/>
          </p:cNvSpPr>
          <p:nvPr/>
        </p:nvSpPr>
        <p:spPr bwMode="auto">
          <a:xfrm>
            <a:off x="438722" y="419353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5" name="Rectangle 54">
            <a:extLst>
              <a:ext uri="{FF2B5EF4-FFF2-40B4-BE49-F238E27FC236}">
                <a16:creationId xmlns:a16="http://schemas.microsoft.com/office/drawing/2014/main" id="{2B567BA2-88C1-4141-AA06-82DD21A53484}"/>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lang="en-US" b="1">
                <a:solidFill>
                  <a:srgbClr val="000000"/>
                </a:solidFill>
                <a:latin typeface="EYInterstate Light" panose="02000506000000020004" pitchFamily="2" charset="0"/>
              </a:rPr>
              <a:t>8</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54" name="Freeform 79">
            <a:extLst>
              <a:ext uri="{FF2B5EF4-FFF2-40B4-BE49-F238E27FC236}">
                <a16:creationId xmlns:a16="http://schemas.microsoft.com/office/drawing/2014/main" id="{43E602E2-C88F-4286-8801-4B7548B48C60}"/>
              </a:ext>
            </a:extLst>
          </p:cNvPr>
          <p:cNvSpPr>
            <a:spLocks noChangeAspect="1"/>
          </p:cNvSpPr>
          <p:nvPr/>
        </p:nvSpPr>
        <p:spPr bwMode="auto">
          <a:xfrm>
            <a:off x="9735584" y="5462324"/>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6" name="Freeform 79">
            <a:extLst>
              <a:ext uri="{FF2B5EF4-FFF2-40B4-BE49-F238E27FC236}">
                <a16:creationId xmlns:a16="http://schemas.microsoft.com/office/drawing/2014/main" id="{AF4E270B-90E5-496D-B4C8-EAEFFC173C20}"/>
              </a:ext>
            </a:extLst>
          </p:cNvPr>
          <p:cNvSpPr>
            <a:spLocks noChangeAspect="1"/>
          </p:cNvSpPr>
          <p:nvPr/>
        </p:nvSpPr>
        <p:spPr bwMode="auto">
          <a:xfrm>
            <a:off x="10675798" y="4845887"/>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pic>
        <p:nvPicPr>
          <p:cNvPr id="19" name="Picture 18">
            <a:extLst>
              <a:ext uri="{FF2B5EF4-FFF2-40B4-BE49-F238E27FC236}">
                <a16:creationId xmlns:a16="http://schemas.microsoft.com/office/drawing/2014/main" id="{06E88830-5CAD-46EA-B528-A819ECE90C69}"/>
              </a:ext>
            </a:extLst>
          </p:cNvPr>
          <p:cNvPicPr>
            <a:picLocks noChangeAspect="1"/>
          </p:cNvPicPr>
          <p:nvPr/>
        </p:nvPicPr>
        <p:blipFill>
          <a:blip r:embed="rId4"/>
          <a:stretch>
            <a:fillRect/>
          </a:stretch>
        </p:blipFill>
        <p:spPr>
          <a:xfrm>
            <a:off x="9481495" y="3104359"/>
            <a:ext cx="419100" cy="501650"/>
          </a:xfrm>
          <a:prstGeom prst="rect">
            <a:avLst/>
          </a:prstGeom>
        </p:spPr>
      </p:pic>
      <p:pic>
        <p:nvPicPr>
          <p:cNvPr id="21" name="Picture 20">
            <a:extLst>
              <a:ext uri="{FF2B5EF4-FFF2-40B4-BE49-F238E27FC236}">
                <a16:creationId xmlns:a16="http://schemas.microsoft.com/office/drawing/2014/main" id="{9D7A4DFE-11D3-41E1-8CE8-16C7059257EE}"/>
              </a:ext>
            </a:extLst>
          </p:cNvPr>
          <p:cNvPicPr>
            <a:picLocks noChangeAspect="1"/>
          </p:cNvPicPr>
          <p:nvPr/>
        </p:nvPicPr>
        <p:blipFill>
          <a:blip r:embed="rId4"/>
          <a:stretch>
            <a:fillRect/>
          </a:stretch>
        </p:blipFill>
        <p:spPr>
          <a:xfrm>
            <a:off x="10898561" y="3845183"/>
            <a:ext cx="419100" cy="501650"/>
          </a:xfrm>
          <a:prstGeom prst="rect">
            <a:avLst/>
          </a:prstGeom>
        </p:spPr>
      </p:pic>
      <p:sp>
        <p:nvSpPr>
          <p:cNvPr id="23" name="TextBox 22">
            <a:extLst>
              <a:ext uri="{FF2B5EF4-FFF2-40B4-BE49-F238E27FC236}">
                <a16:creationId xmlns:a16="http://schemas.microsoft.com/office/drawing/2014/main" id="{084AEBAC-119A-45B3-BCFD-EBDFB096CC12}"/>
              </a:ext>
            </a:extLst>
          </p:cNvPr>
          <p:cNvSpPr txBox="1"/>
          <p:nvPr/>
        </p:nvSpPr>
        <p:spPr>
          <a:xfrm>
            <a:off x="2917090" y="3060181"/>
            <a:ext cx="2129596" cy="3278846"/>
          </a:xfrm>
          <a:prstGeom prst="rect">
            <a:avLst/>
          </a:prstGeom>
          <a:noFill/>
        </p:spPr>
        <p:txBody>
          <a:bodyPr wrap="square" lIns="0" tIns="36576" rIns="0" bIns="0" rtlCol="0">
            <a:spAutoFit/>
          </a:bodyPr>
          <a:lstStyle/>
          <a:p>
            <a:pPr marL="0" marR="0" lvl="0" indent="0" algn="l" defTabSz="914400" rtl="0" eaLnBrk="1" fontAlgn="base" latinLnBrk="0" hangingPunct="1">
              <a:lnSpc>
                <a:spcPct val="85000"/>
              </a:lnSpc>
              <a:spcBef>
                <a:spcPts val="0"/>
              </a:spcBef>
              <a:spcAft>
                <a:spcPts val="200"/>
              </a:spcAft>
              <a:buClr>
                <a:srgbClr val="27ACAA"/>
              </a:buClr>
              <a:buSzPct val="70000"/>
              <a:buFontTx/>
              <a:buNone/>
              <a:tabLst/>
              <a:defRPr/>
            </a:pP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rPr>
              <a:t>Mazsalacas</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rPr>
              <a:t>apvienība</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s pārvalde</a:t>
            </a:r>
          </a:p>
          <a:p>
            <a:pPr marL="0" marR="0" lvl="0" indent="0" algn="l" defTabSz="914400" rtl="0" eaLnBrk="1" fontAlgn="base" latinLnBrk="0" hangingPunct="1">
              <a:lnSpc>
                <a:spcPct val="85000"/>
              </a:lnSpc>
              <a:spcBef>
                <a:spcPts val="0"/>
              </a:spcBef>
              <a:buClr>
                <a:srgbClr val="27ACAA"/>
              </a:buClr>
              <a:buSzPct val="70000"/>
              <a:buFontTx/>
              <a:buNone/>
              <a:tabLst/>
              <a:defRPr/>
            </a:pPr>
            <a:r>
              <a:rPr lang="lv-LV" sz="1200">
                <a:solidFill>
                  <a:srgbClr val="2E2E38"/>
                </a:solidFill>
                <a:latin typeface="EYInterstate Light" panose="02000506000000020004" pitchFamily="2" charset="0"/>
              </a:rPr>
              <a:t>   Mazsalacas pilsēta</a:t>
            </a:r>
          </a:p>
          <a:p>
            <a:pPr marL="0" marR="0" lvl="0" indent="0" algn="l" defTabSz="914400" rtl="0" eaLnBrk="1" fontAlgn="base" latinLnBrk="0" hangingPunct="1">
              <a:lnSpc>
                <a:spcPct val="85000"/>
              </a:lnSpc>
              <a:spcBef>
                <a:spcPts val="0"/>
              </a:spcBef>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Ramatas pagasts</a:t>
            </a:r>
          </a:p>
          <a:p>
            <a:pPr marL="0" marR="0" lvl="0" indent="0" algn="l" defTabSz="914400" rtl="0" eaLnBrk="1" fontAlgn="base" latinLnBrk="0" hangingPunct="1">
              <a:lnSpc>
                <a:spcPct val="85000"/>
              </a:lnSpc>
              <a:spcBef>
                <a:spcPts val="0"/>
              </a:spcBef>
              <a:buClr>
                <a:srgbClr val="27ACAA"/>
              </a:buClr>
              <a:buSzPct val="70000"/>
              <a:buFontTx/>
              <a:buNone/>
              <a:tabLst/>
              <a:defRPr/>
            </a:pPr>
            <a:r>
              <a:rPr lang="lv-LV" sz="1200">
                <a:solidFill>
                  <a:srgbClr val="2E2E38"/>
                </a:solidFill>
                <a:latin typeface="EYInterstate Light" panose="02000506000000020004" pitchFamily="2" charset="0"/>
              </a:rPr>
              <a:t>   Sēļu pagasts</a:t>
            </a:r>
          </a:p>
          <a:p>
            <a:pPr marL="0" marR="0" lvl="0" indent="0" algn="l" defTabSz="914400" rtl="0" eaLnBrk="1" fontAlgn="base" latinLnBrk="0" hangingPunct="1">
              <a:lnSpc>
                <a:spcPct val="85000"/>
              </a:lnSpc>
              <a:spcBef>
                <a:spcPts val="0"/>
              </a:spcBef>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Skaņkalnes pagasts</a:t>
            </a:r>
            <a:endPar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ndParaRPr>
          </a:p>
          <a:p>
            <a:pPr marL="0" marR="0" lvl="0" indent="0" algn="l" defTabSz="914400" rtl="0" eaLnBrk="1" fontAlgn="base" latinLnBrk="0" hangingPunct="1">
              <a:lnSpc>
                <a:spcPct val="85000"/>
              </a:lnSpc>
              <a:spcBef>
                <a:spcPts val="0"/>
              </a:spcBef>
              <a:spcAft>
                <a:spcPts val="200"/>
              </a:spcAft>
              <a:buClr>
                <a:srgbClr val="27ACAA"/>
              </a:buClr>
              <a:buSzPct val="70000"/>
              <a:buFontTx/>
              <a:buNone/>
              <a:tabLst/>
              <a:defRPr/>
            </a:pP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rPr>
              <a:t>Naukšēnu</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rPr>
              <a:t>apvienība</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s pārvalde</a:t>
            </a:r>
          </a:p>
          <a:p>
            <a:pPr marL="0" marR="0" lvl="0" indent="0" algn="l" defTabSz="914400" rtl="0" eaLnBrk="1" fontAlgn="base" latinLnBrk="0" hangingPunct="1">
              <a:lnSpc>
                <a:spcPct val="85000"/>
              </a:lnSpc>
              <a:spcBef>
                <a:spcPts val="0"/>
              </a:spcBef>
              <a:buClr>
                <a:srgbClr val="27ACAA"/>
              </a:buClr>
              <a:buSzPct val="70000"/>
              <a:buFontTx/>
              <a:buNone/>
              <a:tabLst/>
              <a:defRPr/>
            </a:pPr>
            <a:r>
              <a:rPr lang="lv-LV" sz="1200">
                <a:solidFill>
                  <a:srgbClr val="2E2E38"/>
                </a:solidFill>
                <a:latin typeface="EYInterstate Light" panose="02000506000000020004" pitchFamily="2" charset="0"/>
              </a:rPr>
              <a:t>   Ķoņu pagasts</a:t>
            </a:r>
          </a:p>
          <a:p>
            <a:pPr marL="0" marR="0" lvl="0" indent="0" algn="l" defTabSz="914400" rtl="0" eaLnBrk="1" fontAlgn="base" latinLnBrk="0" hangingPunct="1">
              <a:lnSpc>
                <a:spcPct val="85000"/>
              </a:lnSpc>
              <a:spcBef>
                <a:spcPts val="0"/>
              </a:spcBef>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Naukšēnu pagasts</a:t>
            </a:r>
            <a:endPar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ndParaRPr>
          </a:p>
          <a:p>
            <a:pPr marL="0" marR="0" lvl="0" indent="0" algn="l" defTabSz="914400" rtl="0" eaLnBrk="1" fontAlgn="base" latinLnBrk="0" hangingPunct="1">
              <a:lnSpc>
                <a:spcPct val="85000"/>
              </a:lnSpc>
              <a:spcBef>
                <a:spcPts val="0"/>
              </a:spcBef>
              <a:spcAft>
                <a:spcPts val="200"/>
              </a:spcAft>
              <a:buClr>
                <a:srgbClr val="27ACAA"/>
              </a:buClr>
              <a:buSzPct val="70000"/>
              <a:buFontTx/>
              <a:buNone/>
              <a:tabLst/>
              <a:defRPr/>
            </a:pP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rPr>
              <a:t>Rūjienas</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rPr>
              <a:t>apvienība</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s pārvalde</a:t>
            </a:r>
          </a:p>
          <a:p>
            <a:pPr marL="0" marR="0" lvl="0" indent="0" algn="l" defTabSz="914400" rtl="0" eaLnBrk="1" fontAlgn="base" latinLnBrk="0" hangingPunct="1">
              <a:lnSpc>
                <a:spcPct val="85000"/>
              </a:lnSpc>
              <a:spcBef>
                <a:spcPts val="0"/>
              </a:spcBef>
              <a:buClr>
                <a:srgbClr val="27ACAA"/>
              </a:buClr>
              <a:buSzPct val="70000"/>
              <a:buFontTx/>
              <a:buNone/>
              <a:tabLst/>
              <a:defRPr/>
            </a:pPr>
            <a:r>
              <a:rPr lang="lv-LV" sz="1200">
                <a:solidFill>
                  <a:srgbClr val="2E2E38"/>
                </a:solidFill>
                <a:latin typeface="EYInterstate Light" panose="02000506000000020004" pitchFamily="2" charset="0"/>
              </a:rPr>
              <a:t>   Rūjienas pilsēta</a:t>
            </a:r>
          </a:p>
          <a:p>
            <a:pPr marL="0" marR="0" lvl="0" indent="0" algn="l" defTabSz="914400" rtl="0" eaLnBrk="1" fontAlgn="base" latinLnBrk="0" hangingPunct="1">
              <a:lnSpc>
                <a:spcPct val="85000"/>
              </a:lnSpc>
              <a:spcBef>
                <a:spcPts val="0"/>
              </a:spcBef>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lv-LV" sz="1200" b="0" i="0" u="none" strike="noStrike" kern="1200" cap="none" spc="0" normalizeH="0" baseline="0" noProof="0" err="1">
                <a:ln>
                  <a:noFill/>
                </a:ln>
                <a:solidFill>
                  <a:srgbClr val="2E2E38"/>
                </a:solidFill>
                <a:effectLst/>
                <a:uLnTx/>
                <a:uFillTx/>
                <a:latin typeface="EYInterstate Light" panose="02000506000000020004" pitchFamily="2" charset="0"/>
              </a:rPr>
              <a:t>Jeru</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pagasts</a:t>
            </a:r>
          </a:p>
          <a:p>
            <a:pPr marL="0" marR="0" lvl="0" indent="0" algn="l" defTabSz="914400" rtl="0" eaLnBrk="1" fontAlgn="base" latinLnBrk="0" hangingPunct="1">
              <a:lnSpc>
                <a:spcPct val="85000"/>
              </a:lnSpc>
              <a:spcBef>
                <a:spcPts val="0"/>
              </a:spcBef>
              <a:buClr>
                <a:srgbClr val="27ACAA"/>
              </a:buClr>
              <a:buSzPct val="70000"/>
              <a:buFontTx/>
              <a:buNone/>
              <a:tabLst/>
              <a:defRPr/>
            </a:pPr>
            <a:r>
              <a:rPr lang="lv-LV" sz="1200">
                <a:solidFill>
                  <a:srgbClr val="2E2E38"/>
                </a:solidFill>
                <a:latin typeface="EYInterstate Light" panose="02000506000000020004" pitchFamily="2" charset="0"/>
              </a:rPr>
              <a:t>   Lodes pagasts</a:t>
            </a:r>
          </a:p>
          <a:p>
            <a:pPr marL="0" marR="0" lvl="0" indent="0" algn="l" defTabSz="914400" rtl="0" eaLnBrk="1" fontAlgn="base" latinLnBrk="0" hangingPunct="1">
              <a:lnSpc>
                <a:spcPct val="85000"/>
              </a:lnSpc>
              <a:spcBef>
                <a:spcPts val="0"/>
              </a:spcBef>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Vilpulkas pagasts</a:t>
            </a:r>
          </a:p>
          <a:p>
            <a:pPr marL="0" marR="0" lvl="0" indent="0" algn="l" defTabSz="914400" rtl="0" eaLnBrk="1" fontAlgn="base" latinLnBrk="0" hangingPunct="1">
              <a:lnSpc>
                <a:spcPct val="85000"/>
              </a:lnSpc>
              <a:spcBef>
                <a:spcPts val="0"/>
              </a:spcBef>
              <a:buClr>
                <a:srgbClr val="27ACAA"/>
              </a:buClr>
              <a:buSzPct val="70000"/>
              <a:buFontTx/>
              <a:buNone/>
              <a:tabLst/>
              <a:defRPr/>
            </a:pPr>
            <a:r>
              <a:rPr lang="lv-LV" sz="1200">
                <a:solidFill>
                  <a:srgbClr val="2E2E38"/>
                </a:solidFill>
                <a:latin typeface="EYInterstate Light" panose="02000506000000020004" pitchFamily="2" charset="0"/>
              </a:rPr>
              <a:t>   Ipiķu pagasts</a:t>
            </a:r>
            <a:endPar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ndParaRPr>
          </a:p>
          <a:p>
            <a:pPr marL="0" marR="0" lvl="0" indent="0" algn="l" defTabSz="914400" rtl="0" eaLnBrk="1" fontAlgn="base" latinLnBrk="0" hangingPunct="1">
              <a:lnSpc>
                <a:spcPct val="85000"/>
              </a:lnSpc>
              <a:spcBef>
                <a:spcPts val="0"/>
              </a:spcBef>
              <a:spcAft>
                <a:spcPts val="200"/>
              </a:spcAft>
              <a:buClr>
                <a:srgbClr val="27ACAA"/>
              </a:buClr>
              <a:buSzPct val="70000"/>
              <a:buFontTx/>
              <a:buNone/>
              <a:tabLst/>
              <a:defRPr/>
            </a:pP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rPr>
              <a:t>Strenču</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rPr>
              <a:t>apvienība</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pārvalde</a:t>
            </a:r>
          </a:p>
          <a:p>
            <a:pPr marL="0" marR="0" lvl="0" indent="0" algn="l" defTabSz="914400" rtl="0" eaLnBrk="1" fontAlgn="base" latinLnBrk="0" hangingPunct="1">
              <a:lnSpc>
                <a:spcPct val="85000"/>
              </a:lnSpc>
              <a:spcBef>
                <a:spcPts val="0"/>
              </a:spcBef>
              <a:buClr>
                <a:srgbClr val="27ACAA"/>
              </a:buClr>
              <a:buSzPct val="70000"/>
              <a:buFontTx/>
              <a:buNone/>
              <a:tabLst/>
              <a:defRPr/>
            </a:pPr>
            <a:r>
              <a:rPr lang="lv-LV" sz="1200">
                <a:solidFill>
                  <a:srgbClr val="2E2E38"/>
                </a:solidFill>
                <a:latin typeface="EYInterstate Light" panose="02000506000000020004" pitchFamily="2" charset="0"/>
              </a:rPr>
              <a:t>   Strenču pilsēta</a:t>
            </a:r>
          </a:p>
          <a:p>
            <a:pPr marL="0" marR="0" lvl="0" indent="0" algn="l" defTabSz="914400" rtl="0" eaLnBrk="1" fontAlgn="base" latinLnBrk="0" hangingPunct="1">
              <a:lnSpc>
                <a:spcPct val="85000"/>
              </a:lnSpc>
              <a:spcBef>
                <a:spcPts val="0"/>
              </a:spcBef>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Plāņu pagasts</a:t>
            </a:r>
          </a:p>
          <a:p>
            <a:pPr marL="0" marR="0" lvl="0" indent="0" algn="l" defTabSz="914400" rtl="0" eaLnBrk="1" fontAlgn="base" latinLnBrk="0" hangingPunct="1">
              <a:lnSpc>
                <a:spcPct val="85000"/>
              </a:lnSpc>
              <a:spcBef>
                <a:spcPts val="0"/>
              </a:spcBef>
              <a:buClr>
                <a:srgbClr val="27ACAA"/>
              </a:buClr>
              <a:buSzPct val="70000"/>
              <a:buFontTx/>
              <a:buNone/>
              <a:tabLst/>
              <a:defRPr/>
            </a:pPr>
            <a:r>
              <a:rPr lang="lv-LV" sz="1200">
                <a:solidFill>
                  <a:srgbClr val="2E2E38"/>
                </a:solidFill>
                <a:latin typeface="EYInterstate Light" panose="02000506000000020004" pitchFamily="2" charset="0"/>
              </a:rPr>
              <a:t>   </a:t>
            </a:r>
            <a:r>
              <a:rPr lang="lv-LV" sz="1200" err="1">
                <a:solidFill>
                  <a:srgbClr val="2E2E38"/>
                </a:solidFill>
                <a:latin typeface="EYInterstate Light" panose="02000506000000020004" pitchFamily="2" charset="0"/>
              </a:rPr>
              <a:t>Jercēnu</a:t>
            </a:r>
            <a:r>
              <a:rPr lang="lv-LV" sz="1200">
                <a:solidFill>
                  <a:srgbClr val="2E2E38"/>
                </a:solidFill>
                <a:latin typeface="EYInterstate Light" panose="02000506000000020004" pitchFamily="2" charset="0"/>
              </a:rPr>
              <a:t> pagasts</a:t>
            </a:r>
          </a:p>
          <a:p>
            <a:pPr marL="0" marR="0" lvl="0" indent="0" algn="l" defTabSz="914400" rtl="0" eaLnBrk="1" fontAlgn="base" latinLnBrk="0" hangingPunct="1">
              <a:lnSpc>
                <a:spcPct val="85000"/>
              </a:lnSpc>
              <a:spcBef>
                <a:spcPts val="0"/>
              </a:spcBef>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Sedas pilsēta</a:t>
            </a:r>
            <a:endParaRPr lang="lv-LV" sz="1200" err="1">
              <a:solidFill>
                <a:schemeClr val="bg1"/>
              </a:solidFill>
            </a:endParaRPr>
          </a:p>
        </p:txBody>
      </p:sp>
      <p:pic>
        <p:nvPicPr>
          <p:cNvPr id="59" name="Picture 58">
            <a:extLst>
              <a:ext uri="{FF2B5EF4-FFF2-40B4-BE49-F238E27FC236}">
                <a16:creationId xmlns:a16="http://schemas.microsoft.com/office/drawing/2014/main" id="{7073B0E0-4100-408B-9751-7619FA39AFC8}"/>
              </a:ext>
            </a:extLst>
          </p:cNvPr>
          <p:cNvPicPr>
            <a:picLocks noChangeAspect="1"/>
          </p:cNvPicPr>
          <p:nvPr/>
        </p:nvPicPr>
        <p:blipFill>
          <a:blip r:embed="rId4"/>
          <a:stretch>
            <a:fillRect/>
          </a:stretch>
        </p:blipFill>
        <p:spPr>
          <a:xfrm>
            <a:off x="10148730" y="3451109"/>
            <a:ext cx="419100" cy="501650"/>
          </a:xfrm>
          <a:prstGeom prst="rect">
            <a:avLst/>
          </a:prstGeom>
        </p:spPr>
      </p:pic>
      <p:pic>
        <p:nvPicPr>
          <p:cNvPr id="60" name="Picture 59">
            <a:extLst>
              <a:ext uri="{FF2B5EF4-FFF2-40B4-BE49-F238E27FC236}">
                <a16:creationId xmlns:a16="http://schemas.microsoft.com/office/drawing/2014/main" id="{AC23DADE-BEDA-43D4-B8EC-484BCFB1F5E8}"/>
              </a:ext>
            </a:extLst>
          </p:cNvPr>
          <p:cNvPicPr>
            <a:picLocks noChangeAspect="1"/>
          </p:cNvPicPr>
          <p:nvPr/>
        </p:nvPicPr>
        <p:blipFill>
          <a:blip r:embed="rId4"/>
          <a:stretch>
            <a:fillRect/>
          </a:stretch>
        </p:blipFill>
        <p:spPr>
          <a:xfrm>
            <a:off x="8162662" y="3331885"/>
            <a:ext cx="419100" cy="501650"/>
          </a:xfrm>
          <a:prstGeom prst="rect">
            <a:avLst/>
          </a:prstGeom>
        </p:spPr>
      </p:pic>
      <p:pic>
        <p:nvPicPr>
          <p:cNvPr id="61" name="Picture 60">
            <a:extLst>
              <a:ext uri="{FF2B5EF4-FFF2-40B4-BE49-F238E27FC236}">
                <a16:creationId xmlns:a16="http://schemas.microsoft.com/office/drawing/2014/main" id="{FE794841-F169-460A-98BE-C331077C16D1}"/>
              </a:ext>
            </a:extLst>
          </p:cNvPr>
          <p:cNvPicPr>
            <a:picLocks noChangeAspect="1"/>
          </p:cNvPicPr>
          <p:nvPr/>
        </p:nvPicPr>
        <p:blipFill>
          <a:blip r:embed="rId4"/>
          <a:stretch>
            <a:fillRect/>
          </a:stretch>
        </p:blipFill>
        <p:spPr>
          <a:xfrm>
            <a:off x="8167716" y="2462901"/>
            <a:ext cx="419100" cy="501650"/>
          </a:xfrm>
          <a:prstGeom prst="rect">
            <a:avLst/>
          </a:prstGeom>
        </p:spPr>
      </p:pic>
      <p:pic>
        <p:nvPicPr>
          <p:cNvPr id="62" name="Picture 61">
            <a:extLst>
              <a:ext uri="{FF2B5EF4-FFF2-40B4-BE49-F238E27FC236}">
                <a16:creationId xmlns:a16="http://schemas.microsoft.com/office/drawing/2014/main" id="{F902D33F-A791-4E76-BEEB-4E614F696258}"/>
              </a:ext>
            </a:extLst>
          </p:cNvPr>
          <p:cNvPicPr>
            <a:picLocks noChangeAspect="1"/>
          </p:cNvPicPr>
          <p:nvPr/>
        </p:nvPicPr>
        <p:blipFill>
          <a:blip r:embed="rId4"/>
          <a:stretch>
            <a:fillRect/>
          </a:stretch>
        </p:blipFill>
        <p:spPr>
          <a:xfrm>
            <a:off x="9433635" y="4370342"/>
            <a:ext cx="419100" cy="501650"/>
          </a:xfrm>
          <a:prstGeom prst="rect">
            <a:avLst/>
          </a:prstGeom>
        </p:spPr>
      </p:pic>
      <p:sp>
        <p:nvSpPr>
          <p:cNvPr id="63" name="Freeform 79">
            <a:extLst>
              <a:ext uri="{FF2B5EF4-FFF2-40B4-BE49-F238E27FC236}">
                <a16:creationId xmlns:a16="http://schemas.microsoft.com/office/drawing/2014/main" id="{2BE44226-1331-4647-ACEC-65BA4498461C}"/>
              </a:ext>
            </a:extLst>
          </p:cNvPr>
          <p:cNvSpPr>
            <a:spLocks noChangeAspect="1"/>
          </p:cNvSpPr>
          <p:nvPr/>
        </p:nvSpPr>
        <p:spPr bwMode="auto">
          <a:xfrm>
            <a:off x="448753" y="434597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4" name="Freeform 79">
            <a:extLst>
              <a:ext uri="{FF2B5EF4-FFF2-40B4-BE49-F238E27FC236}">
                <a16:creationId xmlns:a16="http://schemas.microsoft.com/office/drawing/2014/main" id="{26DFFF12-A37C-43BD-A8B5-8D23688EF277}"/>
              </a:ext>
            </a:extLst>
          </p:cNvPr>
          <p:cNvSpPr>
            <a:spLocks noChangeAspect="1"/>
          </p:cNvSpPr>
          <p:nvPr/>
        </p:nvSpPr>
        <p:spPr bwMode="auto">
          <a:xfrm>
            <a:off x="448752" y="449804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5" name="Freeform 79">
            <a:extLst>
              <a:ext uri="{FF2B5EF4-FFF2-40B4-BE49-F238E27FC236}">
                <a16:creationId xmlns:a16="http://schemas.microsoft.com/office/drawing/2014/main" id="{1573E395-AA6C-45E5-8155-C66734BEEFDA}"/>
              </a:ext>
            </a:extLst>
          </p:cNvPr>
          <p:cNvSpPr>
            <a:spLocks noChangeAspect="1"/>
          </p:cNvSpPr>
          <p:nvPr/>
        </p:nvSpPr>
        <p:spPr bwMode="auto">
          <a:xfrm>
            <a:off x="448751" y="4679494"/>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6" name="Freeform 79">
            <a:extLst>
              <a:ext uri="{FF2B5EF4-FFF2-40B4-BE49-F238E27FC236}">
                <a16:creationId xmlns:a16="http://schemas.microsoft.com/office/drawing/2014/main" id="{E331C3EA-A311-410B-85BA-4A20FC62A08D}"/>
              </a:ext>
            </a:extLst>
          </p:cNvPr>
          <p:cNvSpPr>
            <a:spLocks noChangeAspect="1"/>
          </p:cNvSpPr>
          <p:nvPr/>
        </p:nvSpPr>
        <p:spPr bwMode="auto">
          <a:xfrm>
            <a:off x="465500" y="4839373"/>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7" name="Freeform 79">
            <a:extLst>
              <a:ext uri="{FF2B5EF4-FFF2-40B4-BE49-F238E27FC236}">
                <a16:creationId xmlns:a16="http://schemas.microsoft.com/office/drawing/2014/main" id="{77E8188C-A7D5-4271-B5AF-2075A8937A9B}"/>
              </a:ext>
            </a:extLst>
          </p:cNvPr>
          <p:cNvSpPr>
            <a:spLocks noChangeAspect="1"/>
          </p:cNvSpPr>
          <p:nvPr/>
        </p:nvSpPr>
        <p:spPr bwMode="auto">
          <a:xfrm>
            <a:off x="247046" y="4987660"/>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pic>
        <p:nvPicPr>
          <p:cNvPr id="68" name="Picture 67">
            <a:extLst>
              <a:ext uri="{FF2B5EF4-FFF2-40B4-BE49-F238E27FC236}">
                <a16:creationId xmlns:a16="http://schemas.microsoft.com/office/drawing/2014/main" id="{40CD55D3-6839-477F-B224-A38FFB2BCF62}"/>
              </a:ext>
            </a:extLst>
          </p:cNvPr>
          <p:cNvPicPr>
            <a:picLocks noChangeAspect="1"/>
          </p:cNvPicPr>
          <p:nvPr/>
        </p:nvPicPr>
        <p:blipFill>
          <a:blip r:embed="rId4"/>
          <a:stretch>
            <a:fillRect/>
          </a:stretch>
        </p:blipFill>
        <p:spPr>
          <a:xfrm>
            <a:off x="8586816" y="4301897"/>
            <a:ext cx="419100" cy="501650"/>
          </a:xfrm>
          <a:prstGeom prst="rect">
            <a:avLst/>
          </a:prstGeom>
        </p:spPr>
      </p:pic>
      <p:pic>
        <p:nvPicPr>
          <p:cNvPr id="69" name="Picture 68">
            <a:extLst>
              <a:ext uri="{FF2B5EF4-FFF2-40B4-BE49-F238E27FC236}">
                <a16:creationId xmlns:a16="http://schemas.microsoft.com/office/drawing/2014/main" id="{C2E1D48B-3F23-4CC5-A59C-100DBB53C175}"/>
              </a:ext>
            </a:extLst>
          </p:cNvPr>
          <p:cNvPicPr>
            <a:picLocks noChangeAspect="1"/>
          </p:cNvPicPr>
          <p:nvPr/>
        </p:nvPicPr>
        <p:blipFill>
          <a:blip r:embed="rId4"/>
          <a:stretch>
            <a:fillRect/>
          </a:stretch>
        </p:blipFill>
        <p:spPr>
          <a:xfrm>
            <a:off x="8144248" y="4419600"/>
            <a:ext cx="419100" cy="501650"/>
          </a:xfrm>
          <a:prstGeom prst="rect">
            <a:avLst/>
          </a:prstGeom>
        </p:spPr>
      </p:pic>
      <p:pic>
        <p:nvPicPr>
          <p:cNvPr id="70" name="Picture 69">
            <a:extLst>
              <a:ext uri="{FF2B5EF4-FFF2-40B4-BE49-F238E27FC236}">
                <a16:creationId xmlns:a16="http://schemas.microsoft.com/office/drawing/2014/main" id="{34393850-5026-4D8B-B62A-A003126B2690}"/>
              </a:ext>
            </a:extLst>
          </p:cNvPr>
          <p:cNvPicPr>
            <a:picLocks noChangeAspect="1"/>
          </p:cNvPicPr>
          <p:nvPr/>
        </p:nvPicPr>
        <p:blipFill>
          <a:blip r:embed="rId4"/>
          <a:stretch>
            <a:fillRect/>
          </a:stretch>
        </p:blipFill>
        <p:spPr>
          <a:xfrm>
            <a:off x="8836900" y="5512574"/>
            <a:ext cx="419100" cy="501650"/>
          </a:xfrm>
          <a:prstGeom prst="rect">
            <a:avLst/>
          </a:prstGeom>
        </p:spPr>
      </p:pic>
      <p:pic>
        <p:nvPicPr>
          <p:cNvPr id="71" name="Picture 70">
            <a:extLst>
              <a:ext uri="{FF2B5EF4-FFF2-40B4-BE49-F238E27FC236}">
                <a16:creationId xmlns:a16="http://schemas.microsoft.com/office/drawing/2014/main" id="{ED2E2F46-D626-4569-BA1B-FA7303F2433F}"/>
              </a:ext>
            </a:extLst>
          </p:cNvPr>
          <p:cNvPicPr>
            <a:picLocks noChangeAspect="1"/>
          </p:cNvPicPr>
          <p:nvPr/>
        </p:nvPicPr>
        <p:blipFill>
          <a:blip r:embed="rId4"/>
          <a:stretch>
            <a:fillRect/>
          </a:stretch>
        </p:blipFill>
        <p:spPr>
          <a:xfrm>
            <a:off x="8877032" y="5912719"/>
            <a:ext cx="419100" cy="501650"/>
          </a:xfrm>
          <a:prstGeom prst="rect">
            <a:avLst/>
          </a:prstGeom>
        </p:spPr>
      </p:pic>
      <p:pic>
        <p:nvPicPr>
          <p:cNvPr id="72" name="Picture 71">
            <a:extLst>
              <a:ext uri="{FF2B5EF4-FFF2-40B4-BE49-F238E27FC236}">
                <a16:creationId xmlns:a16="http://schemas.microsoft.com/office/drawing/2014/main" id="{0B7A9A0E-1AC4-4F2A-BC2C-1B433B8DB5D0}"/>
              </a:ext>
            </a:extLst>
          </p:cNvPr>
          <p:cNvPicPr>
            <a:picLocks noChangeAspect="1"/>
          </p:cNvPicPr>
          <p:nvPr/>
        </p:nvPicPr>
        <p:blipFill>
          <a:blip r:embed="rId4"/>
          <a:stretch>
            <a:fillRect/>
          </a:stretch>
        </p:blipFill>
        <p:spPr>
          <a:xfrm>
            <a:off x="8541432" y="4693078"/>
            <a:ext cx="419100" cy="501650"/>
          </a:xfrm>
          <a:prstGeom prst="rect">
            <a:avLst/>
          </a:prstGeom>
        </p:spPr>
      </p:pic>
      <p:sp>
        <p:nvSpPr>
          <p:cNvPr id="73" name="Freeform 79">
            <a:extLst>
              <a:ext uri="{FF2B5EF4-FFF2-40B4-BE49-F238E27FC236}">
                <a16:creationId xmlns:a16="http://schemas.microsoft.com/office/drawing/2014/main" id="{9F1AE938-2F2A-49BA-A11C-D2CEC7F93DF6}"/>
              </a:ext>
            </a:extLst>
          </p:cNvPr>
          <p:cNvSpPr>
            <a:spLocks noChangeAspect="1"/>
          </p:cNvSpPr>
          <p:nvPr/>
        </p:nvSpPr>
        <p:spPr bwMode="auto">
          <a:xfrm>
            <a:off x="476050" y="5189314"/>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4" name="Freeform 79">
            <a:extLst>
              <a:ext uri="{FF2B5EF4-FFF2-40B4-BE49-F238E27FC236}">
                <a16:creationId xmlns:a16="http://schemas.microsoft.com/office/drawing/2014/main" id="{640870D0-0B59-4050-8EDD-144B6663C367}"/>
              </a:ext>
            </a:extLst>
          </p:cNvPr>
          <p:cNvSpPr>
            <a:spLocks noChangeAspect="1"/>
          </p:cNvSpPr>
          <p:nvPr/>
        </p:nvSpPr>
        <p:spPr bwMode="auto">
          <a:xfrm>
            <a:off x="476049" y="569109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5" name="Freeform 79">
            <a:extLst>
              <a:ext uri="{FF2B5EF4-FFF2-40B4-BE49-F238E27FC236}">
                <a16:creationId xmlns:a16="http://schemas.microsoft.com/office/drawing/2014/main" id="{7ADD04FD-8AD4-49F9-B5A8-67E1B416ADB0}"/>
              </a:ext>
            </a:extLst>
          </p:cNvPr>
          <p:cNvSpPr>
            <a:spLocks noChangeAspect="1"/>
          </p:cNvSpPr>
          <p:nvPr/>
        </p:nvSpPr>
        <p:spPr bwMode="auto">
          <a:xfrm>
            <a:off x="491529" y="5820474"/>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6" name="Freeform 79">
            <a:extLst>
              <a:ext uri="{FF2B5EF4-FFF2-40B4-BE49-F238E27FC236}">
                <a16:creationId xmlns:a16="http://schemas.microsoft.com/office/drawing/2014/main" id="{230E3CA9-2FE2-45A6-8B27-F0486FD6CAF3}"/>
              </a:ext>
            </a:extLst>
          </p:cNvPr>
          <p:cNvSpPr>
            <a:spLocks noChangeAspect="1"/>
          </p:cNvSpPr>
          <p:nvPr/>
        </p:nvSpPr>
        <p:spPr bwMode="auto">
          <a:xfrm>
            <a:off x="492707" y="599368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7" name="Freeform 79">
            <a:extLst>
              <a:ext uri="{FF2B5EF4-FFF2-40B4-BE49-F238E27FC236}">
                <a16:creationId xmlns:a16="http://schemas.microsoft.com/office/drawing/2014/main" id="{DCD18303-A690-42F9-BD75-32814A448C1C}"/>
              </a:ext>
            </a:extLst>
          </p:cNvPr>
          <p:cNvSpPr>
            <a:spLocks noChangeAspect="1"/>
          </p:cNvSpPr>
          <p:nvPr/>
        </p:nvSpPr>
        <p:spPr bwMode="auto">
          <a:xfrm>
            <a:off x="491530" y="612046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8" name="Freeform 79">
            <a:extLst>
              <a:ext uri="{FF2B5EF4-FFF2-40B4-BE49-F238E27FC236}">
                <a16:creationId xmlns:a16="http://schemas.microsoft.com/office/drawing/2014/main" id="{85267835-EE92-4E3F-A814-867EAA3915E6}"/>
              </a:ext>
            </a:extLst>
          </p:cNvPr>
          <p:cNvSpPr>
            <a:spLocks noChangeAspect="1"/>
          </p:cNvSpPr>
          <p:nvPr/>
        </p:nvSpPr>
        <p:spPr bwMode="auto">
          <a:xfrm>
            <a:off x="483789" y="554322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9" name="Freeform 79">
            <a:extLst>
              <a:ext uri="{FF2B5EF4-FFF2-40B4-BE49-F238E27FC236}">
                <a16:creationId xmlns:a16="http://schemas.microsoft.com/office/drawing/2014/main" id="{E8D745A8-B058-498C-A265-D8FB4976E7E5}"/>
              </a:ext>
            </a:extLst>
          </p:cNvPr>
          <p:cNvSpPr>
            <a:spLocks noChangeAspect="1"/>
          </p:cNvSpPr>
          <p:nvPr/>
        </p:nvSpPr>
        <p:spPr bwMode="auto">
          <a:xfrm>
            <a:off x="510039" y="536024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0" name="Freeform 79">
            <a:extLst>
              <a:ext uri="{FF2B5EF4-FFF2-40B4-BE49-F238E27FC236}">
                <a16:creationId xmlns:a16="http://schemas.microsoft.com/office/drawing/2014/main" id="{22BDAEC5-F681-43BD-87AA-9CD4FD141CF9}"/>
              </a:ext>
            </a:extLst>
          </p:cNvPr>
          <p:cNvSpPr>
            <a:spLocks noChangeAspect="1"/>
          </p:cNvSpPr>
          <p:nvPr/>
        </p:nvSpPr>
        <p:spPr bwMode="auto">
          <a:xfrm>
            <a:off x="2684734" y="310971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1" name="Freeform 79">
            <a:extLst>
              <a:ext uri="{FF2B5EF4-FFF2-40B4-BE49-F238E27FC236}">
                <a16:creationId xmlns:a16="http://schemas.microsoft.com/office/drawing/2014/main" id="{7CACB48F-331B-4DDA-B109-CF34FF7F1744}"/>
              </a:ext>
            </a:extLst>
          </p:cNvPr>
          <p:cNvSpPr>
            <a:spLocks noChangeAspect="1"/>
          </p:cNvSpPr>
          <p:nvPr/>
        </p:nvSpPr>
        <p:spPr bwMode="auto">
          <a:xfrm>
            <a:off x="2859877" y="334946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3" name="Freeform 79">
            <a:extLst>
              <a:ext uri="{FF2B5EF4-FFF2-40B4-BE49-F238E27FC236}">
                <a16:creationId xmlns:a16="http://schemas.microsoft.com/office/drawing/2014/main" id="{C212DC68-5A0C-475B-9975-31718DCD8FFE}"/>
              </a:ext>
            </a:extLst>
          </p:cNvPr>
          <p:cNvSpPr>
            <a:spLocks noChangeAspect="1"/>
          </p:cNvSpPr>
          <p:nvPr/>
        </p:nvSpPr>
        <p:spPr bwMode="auto">
          <a:xfrm>
            <a:off x="2859877" y="3493179"/>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4" name="Freeform 79">
            <a:extLst>
              <a:ext uri="{FF2B5EF4-FFF2-40B4-BE49-F238E27FC236}">
                <a16:creationId xmlns:a16="http://schemas.microsoft.com/office/drawing/2014/main" id="{EA8B13B5-E9C0-43BB-8673-5B532CE4A7EA}"/>
              </a:ext>
            </a:extLst>
          </p:cNvPr>
          <p:cNvSpPr>
            <a:spLocks noChangeAspect="1"/>
          </p:cNvSpPr>
          <p:nvPr/>
        </p:nvSpPr>
        <p:spPr bwMode="auto">
          <a:xfrm>
            <a:off x="2869263" y="366456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9" name="Freeform 79">
            <a:extLst>
              <a:ext uri="{FF2B5EF4-FFF2-40B4-BE49-F238E27FC236}">
                <a16:creationId xmlns:a16="http://schemas.microsoft.com/office/drawing/2014/main" id="{2B1ECB76-8039-45E0-9E01-1738949FE057}"/>
              </a:ext>
            </a:extLst>
          </p:cNvPr>
          <p:cNvSpPr>
            <a:spLocks noChangeAspect="1"/>
          </p:cNvSpPr>
          <p:nvPr/>
        </p:nvSpPr>
        <p:spPr bwMode="auto">
          <a:xfrm>
            <a:off x="2878649" y="382659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pic>
        <p:nvPicPr>
          <p:cNvPr id="90" name="Picture 89">
            <a:extLst>
              <a:ext uri="{FF2B5EF4-FFF2-40B4-BE49-F238E27FC236}">
                <a16:creationId xmlns:a16="http://schemas.microsoft.com/office/drawing/2014/main" id="{6351931F-0BC7-44C3-8872-59D7509F255A}"/>
              </a:ext>
            </a:extLst>
          </p:cNvPr>
          <p:cNvPicPr>
            <a:picLocks noChangeAspect="1"/>
          </p:cNvPicPr>
          <p:nvPr/>
        </p:nvPicPr>
        <p:blipFill>
          <a:blip r:embed="rId4"/>
          <a:stretch>
            <a:fillRect/>
          </a:stretch>
        </p:blipFill>
        <p:spPr>
          <a:xfrm>
            <a:off x="7764662" y="1070370"/>
            <a:ext cx="419100" cy="501650"/>
          </a:xfrm>
          <a:prstGeom prst="rect">
            <a:avLst/>
          </a:prstGeom>
        </p:spPr>
      </p:pic>
      <p:pic>
        <p:nvPicPr>
          <p:cNvPr id="91" name="Picture 90">
            <a:extLst>
              <a:ext uri="{FF2B5EF4-FFF2-40B4-BE49-F238E27FC236}">
                <a16:creationId xmlns:a16="http://schemas.microsoft.com/office/drawing/2014/main" id="{3BF55133-F89B-4D4A-9CE9-A47585E0BE5F}"/>
              </a:ext>
            </a:extLst>
          </p:cNvPr>
          <p:cNvPicPr>
            <a:picLocks noChangeAspect="1"/>
          </p:cNvPicPr>
          <p:nvPr/>
        </p:nvPicPr>
        <p:blipFill>
          <a:blip r:embed="rId4"/>
          <a:stretch>
            <a:fillRect/>
          </a:stretch>
        </p:blipFill>
        <p:spPr>
          <a:xfrm>
            <a:off x="8613743" y="2035131"/>
            <a:ext cx="419100" cy="501650"/>
          </a:xfrm>
          <a:prstGeom prst="rect">
            <a:avLst/>
          </a:prstGeom>
        </p:spPr>
      </p:pic>
      <p:pic>
        <p:nvPicPr>
          <p:cNvPr id="92" name="Picture 91">
            <a:extLst>
              <a:ext uri="{FF2B5EF4-FFF2-40B4-BE49-F238E27FC236}">
                <a16:creationId xmlns:a16="http://schemas.microsoft.com/office/drawing/2014/main" id="{6540011D-9FD4-49F4-81E1-8AB08F419E5B}"/>
              </a:ext>
            </a:extLst>
          </p:cNvPr>
          <p:cNvPicPr>
            <a:picLocks noChangeAspect="1"/>
          </p:cNvPicPr>
          <p:nvPr/>
        </p:nvPicPr>
        <p:blipFill>
          <a:blip r:embed="rId4"/>
          <a:stretch>
            <a:fillRect/>
          </a:stretch>
        </p:blipFill>
        <p:spPr>
          <a:xfrm>
            <a:off x="7826296" y="2043346"/>
            <a:ext cx="419100" cy="501650"/>
          </a:xfrm>
          <a:prstGeom prst="rect">
            <a:avLst/>
          </a:prstGeom>
        </p:spPr>
      </p:pic>
      <p:sp>
        <p:nvSpPr>
          <p:cNvPr id="93" name="Freeform 79">
            <a:extLst>
              <a:ext uri="{FF2B5EF4-FFF2-40B4-BE49-F238E27FC236}">
                <a16:creationId xmlns:a16="http://schemas.microsoft.com/office/drawing/2014/main" id="{72903D9B-CF5C-49EE-8919-7A67B269800B}"/>
              </a:ext>
            </a:extLst>
          </p:cNvPr>
          <p:cNvSpPr>
            <a:spLocks noChangeAspect="1"/>
          </p:cNvSpPr>
          <p:nvPr/>
        </p:nvSpPr>
        <p:spPr bwMode="auto">
          <a:xfrm>
            <a:off x="2671604" y="3989780"/>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4" name="Freeform 79">
            <a:extLst>
              <a:ext uri="{FF2B5EF4-FFF2-40B4-BE49-F238E27FC236}">
                <a16:creationId xmlns:a16="http://schemas.microsoft.com/office/drawing/2014/main" id="{1E041D1D-E394-439A-8CFE-53BB28833525}"/>
              </a:ext>
            </a:extLst>
          </p:cNvPr>
          <p:cNvSpPr>
            <a:spLocks noChangeAspect="1"/>
          </p:cNvSpPr>
          <p:nvPr/>
        </p:nvSpPr>
        <p:spPr bwMode="auto">
          <a:xfrm>
            <a:off x="2850128" y="4166280"/>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5" name="Freeform 79">
            <a:extLst>
              <a:ext uri="{FF2B5EF4-FFF2-40B4-BE49-F238E27FC236}">
                <a16:creationId xmlns:a16="http://schemas.microsoft.com/office/drawing/2014/main" id="{4C582996-E9C7-40D4-8874-78E161812445}"/>
              </a:ext>
            </a:extLst>
          </p:cNvPr>
          <p:cNvSpPr>
            <a:spLocks noChangeAspect="1"/>
          </p:cNvSpPr>
          <p:nvPr/>
        </p:nvSpPr>
        <p:spPr bwMode="auto">
          <a:xfrm>
            <a:off x="2866877" y="4332370"/>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6" name="Freeform 79">
            <a:extLst>
              <a:ext uri="{FF2B5EF4-FFF2-40B4-BE49-F238E27FC236}">
                <a16:creationId xmlns:a16="http://schemas.microsoft.com/office/drawing/2014/main" id="{CF5BE908-D8E4-4EDD-A5DC-EC92030BC7D9}"/>
              </a:ext>
            </a:extLst>
          </p:cNvPr>
          <p:cNvSpPr>
            <a:spLocks noChangeAspect="1"/>
          </p:cNvSpPr>
          <p:nvPr/>
        </p:nvSpPr>
        <p:spPr bwMode="auto">
          <a:xfrm>
            <a:off x="2680992" y="451607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pic>
        <p:nvPicPr>
          <p:cNvPr id="98" name="Picture 97">
            <a:extLst>
              <a:ext uri="{FF2B5EF4-FFF2-40B4-BE49-F238E27FC236}">
                <a16:creationId xmlns:a16="http://schemas.microsoft.com/office/drawing/2014/main" id="{2D6F6486-2279-40A5-8EB8-B60D2AEFA2A0}"/>
              </a:ext>
            </a:extLst>
          </p:cNvPr>
          <p:cNvPicPr>
            <a:picLocks noChangeAspect="1"/>
          </p:cNvPicPr>
          <p:nvPr/>
        </p:nvPicPr>
        <p:blipFill>
          <a:blip r:embed="rId4"/>
          <a:stretch>
            <a:fillRect/>
          </a:stretch>
        </p:blipFill>
        <p:spPr>
          <a:xfrm>
            <a:off x="9241673" y="1281465"/>
            <a:ext cx="419100" cy="501650"/>
          </a:xfrm>
          <a:prstGeom prst="rect">
            <a:avLst/>
          </a:prstGeom>
        </p:spPr>
      </p:pic>
      <p:sp>
        <p:nvSpPr>
          <p:cNvPr id="99" name="Freeform 79">
            <a:extLst>
              <a:ext uri="{FF2B5EF4-FFF2-40B4-BE49-F238E27FC236}">
                <a16:creationId xmlns:a16="http://schemas.microsoft.com/office/drawing/2014/main" id="{71B7AAE5-BB3A-41EE-86CA-2F29DCC7C835}"/>
              </a:ext>
            </a:extLst>
          </p:cNvPr>
          <p:cNvSpPr>
            <a:spLocks noChangeAspect="1"/>
          </p:cNvSpPr>
          <p:nvPr/>
        </p:nvSpPr>
        <p:spPr bwMode="auto">
          <a:xfrm>
            <a:off x="2823361" y="480974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00" name="Freeform 79">
            <a:extLst>
              <a:ext uri="{FF2B5EF4-FFF2-40B4-BE49-F238E27FC236}">
                <a16:creationId xmlns:a16="http://schemas.microsoft.com/office/drawing/2014/main" id="{D6C59535-C8A6-4979-BA1C-85D79503A673}"/>
              </a:ext>
            </a:extLst>
          </p:cNvPr>
          <p:cNvSpPr>
            <a:spLocks noChangeAspect="1"/>
          </p:cNvSpPr>
          <p:nvPr/>
        </p:nvSpPr>
        <p:spPr bwMode="auto">
          <a:xfrm>
            <a:off x="2838841" y="493912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01" name="Freeform 79">
            <a:extLst>
              <a:ext uri="{FF2B5EF4-FFF2-40B4-BE49-F238E27FC236}">
                <a16:creationId xmlns:a16="http://schemas.microsoft.com/office/drawing/2014/main" id="{23881657-EE68-4CB6-926D-C2752A8E19F0}"/>
              </a:ext>
            </a:extLst>
          </p:cNvPr>
          <p:cNvSpPr>
            <a:spLocks noChangeAspect="1"/>
          </p:cNvSpPr>
          <p:nvPr/>
        </p:nvSpPr>
        <p:spPr bwMode="auto">
          <a:xfrm>
            <a:off x="2840019" y="5112329"/>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02" name="Freeform 79">
            <a:extLst>
              <a:ext uri="{FF2B5EF4-FFF2-40B4-BE49-F238E27FC236}">
                <a16:creationId xmlns:a16="http://schemas.microsoft.com/office/drawing/2014/main" id="{C6EDB4D8-7ABC-4A2A-914C-58AF5920BD09}"/>
              </a:ext>
            </a:extLst>
          </p:cNvPr>
          <p:cNvSpPr>
            <a:spLocks noChangeAspect="1"/>
          </p:cNvSpPr>
          <p:nvPr/>
        </p:nvSpPr>
        <p:spPr bwMode="auto">
          <a:xfrm>
            <a:off x="2838842" y="523910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03" name="Freeform 79">
            <a:extLst>
              <a:ext uri="{FF2B5EF4-FFF2-40B4-BE49-F238E27FC236}">
                <a16:creationId xmlns:a16="http://schemas.microsoft.com/office/drawing/2014/main" id="{83C20178-669C-49C4-A484-BC4483AE3115}"/>
              </a:ext>
            </a:extLst>
          </p:cNvPr>
          <p:cNvSpPr>
            <a:spLocks noChangeAspect="1"/>
          </p:cNvSpPr>
          <p:nvPr/>
        </p:nvSpPr>
        <p:spPr bwMode="auto">
          <a:xfrm>
            <a:off x="2831101" y="4661869"/>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pic>
        <p:nvPicPr>
          <p:cNvPr id="104" name="Picture 103">
            <a:extLst>
              <a:ext uri="{FF2B5EF4-FFF2-40B4-BE49-F238E27FC236}">
                <a16:creationId xmlns:a16="http://schemas.microsoft.com/office/drawing/2014/main" id="{C728622B-8BAD-40C5-9331-E83C43394C66}"/>
              </a:ext>
            </a:extLst>
          </p:cNvPr>
          <p:cNvPicPr>
            <a:picLocks noChangeAspect="1"/>
          </p:cNvPicPr>
          <p:nvPr/>
        </p:nvPicPr>
        <p:blipFill>
          <a:blip r:embed="rId4"/>
          <a:stretch>
            <a:fillRect/>
          </a:stretch>
        </p:blipFill>
        <p:spPr>
          <a:xfrm>
            <a:off x="9281522" y="1973625"/>
            <a:ext cx="419100" cy="501650"/>
          </a:xfrm>
          <a:prstGeom prst="rect">
            <a:avLst/>
          </a:prstGeom>
        </p:spPr>
      </p:pic>
      <p:pic>
        <p:nvPicPr>
          <p:cNvPr id="105" name="Picture 104">
            <a:extLst>
              <a:ext uri="{FF2B5EF4-FFF2-40B4-BE49-F238E27FC236}">
                <a16:creationId xmlns:a16="http://schemas.microsoft.com/office/drawing/2014/main" id="{50E81203-15C8-49FB-89F1-F5E56C233D46}"/>
              </a:ext>
            </a:extLst>
          </p:cNvPr>
          <p:cNvPicPr>
            <a:picLocks noChangeAspect="1"/>
          </p:cNvPicPr>
          <p:nvPr/>
        </p:nvPicPr>
        <p:blipFill>
          <a:blip r:embed="rId4"/>
          <a:stretch>
            <a:fillRect/>
          </a:stretch>
        </p:blipFill>
        <p:spPr>
          <a:xfrm>
            <a:off x="9302970" y="582588"/>
            <a:ext cx="419100" cy="501650"/>
          </a:xfrm>
          <a:prstGeom prst="rect">
            <a:avLst/>
          </a:prstGeom>
        </p:spPr>
      </p:pic>
      <p:pic>
        <p:nvPicPr>
          <p:cNvPr id="106" name="Picture 105">
            <a:extLst>
              <a:ext uri="{FF2B5EF4-FFF2-40B4-BE49-F238E27FC236}">
                <a16:creationId xmlns:a16="http://schemas.microsoft.com/office/drawing/2014/main" id="{E93B045D-3EAE-4CB2-BAC0-F56718AE60E4}"/>
              </a:ext>
            </a:extLst>
          </p:cNvPr>
          <p:cNvPicPr>
            <a:picLocks noChangeAspect="1"/>
          </p:cNvPicPr>
          <p:nvPr/>
        </p:nvPicPr>
        <p:blipFill>
          <a:blip r:embed="rId4"/>
          <a:stretch>
            <a:fillRect/>
          </a:stretch>
        </p:blipFill>
        <p:spPr>
          <a:xfrm>
            <a:off x="8621841" y="1009331"/>
            <a:ext cx="419100" cy="501650"/>
          </a:xfrm>
          <a:prstGeom prst="rect">
            <a:avLst/>
          </a:prstGeom>
        </p:spPr>
      </p:pic>
      <p:pic>
        <p:nvPicPr>
          <p:cNvPr id="107" name="Picture 106">
            <a:extLst>
              <a:ext uri="{FF2B5EF4-FFF2-40B4-BE49-F238E27FC236}">
                <a16:creationId xmlns:a16="http://schemas.microsoft.com/office/drawing/2014/main" id="{061A0D0F-7274-413E-8A5E-A419B490971B}"/>
              </a:ext>
            </a:extLst>
          </p:cNvPr>
          <p:cNvPicPr>
            <a:picLocks noChangeAspect="1"/>
          </p:cNvPicPr>
          <p:nvPr/>
        </p:nvPicPr>
        <p:blipFill>
          <a:blip r:embed="rId4"/>
          <a:stretch>
            <a:fillRect/>
          </a:stretch>
        </p:blipFill>
        <p:spPr>
          <a:xfrm>
            <a:off x="8482555" y="541826"/>
            <a:ext cx="419100" cy="501650"/>
          </a:xfrm>
          <a:prstGeom prst="rect">
            <a:avLst/>
          </a:prstGeom>
        </p:spPr>
      </p:pic>
      <p:sp>
        <p:nvSpPr>
          <p:cNvPr id="108" name="Freeform 79">
            <a:extLst>
              <a:ext uri="{FF2B5EF4-FFF2-40B4-BE49-F238E27FC236}">
                <a16:creationId xmlns:a16="http://schemas.microsoft.com/office/drawing/2014/main" id="{381D1CE5-110A-4058-B04C-4D4F67841A02}"/>
              </a:ext>
            </a:extLst>
          </p:cNvPr>
          <p:cNvSpPr>
            <a:spLocks noChangeAspect="1"/>
          </p:cNvSpPr>
          <p:nvPr/>
        </p:nvSpPr>
        <p:spPr bwMode="auto">
          <a:xfrm>
            <a:off x="2649295" y="5471823"/>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09" name="Freeform 79">
            <a:extLst>
              <a:ext uri="{FF2B5EF4-FFF2-40B4-BE49-F238E27FC236}">
                <a16:creationId xmlns:a16="http://schemas.microsoft.com/office/drawing/2014/main" id="{272D35FC-B4CD-419C-A1E8-081D9226E407}"/>
              </a:ext>
            </a:extLst>
          </p:cNvPr>
          <p:cNvSpPr>
            <a:spLocks noChangeAspect="1"/>
          </p:cNvSpPr>
          <p:nvPr/>
        </p:nvSpPr>
        <p:spPr bwMode="auto">
          <a:xfrm>
            <a:off x="2825918" y="5623387"/>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10" name="Freeform 79">
            <a:extLst>
              <a:ext uri="{FF2B5EF4-FFF2-40B4-BE49-F238E27FC236}">
                <a16:creationId xmlns:a16="http://schemas.microsoft.com/office/drawing/2014/main" id="{765F9500-0E38-4DD2-B7ED-15732AE11C2C}"/>
              </a:ext>
            </a:extLst>
          </p:cNvPr>
          <p:cNvSpPr>
            <a:spLocks noChangeAspect="1"/>
          </p:cNvSpPr>
          <p:nvPr/>
        </p:nvSpPr>
        <p:spPr bwMode="auto">
          <a:xfrm>
            <a:off x="2831101" y="575016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11" name="Freeform 79">
            <a:extLst>
              <a:ext uri="{FF2B5EF4-FFF2-40B4-BE49-F238E27FC236}">
                <a16:creationId xmlns:a16="http://schemas.microsoft.com/office/drawing/2014/main" id="{0E8676FF-BA4B-40DB-823E-C33FD8B62021}"/>
              </a:ext>
            </a:extLst>
          </p:cNvPr>
          <p:cNvSpPr>
            <a:spLocks noChangeAspect="1"/>
          </p:cNvSpPr>
          <p:nvPr/>
        </p:nvSpPr>
        <p:spPr bwMode="auto">
          <a:xfrm>
            <a:off x="2850127" y="591058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12" name="Freeform 79">
            <a:extLst>
              <a:ext uri="{FF2B5EF4-FFF2-40B4-BE49-F238E27FC236}">
                <a16:creationId xmlns:a16="http://schemas.microsoft.com/office/drawing/2014/main" id="{773E60FC-4314-4EC1-BF22-14B965E5AED3}"/>
              </a:ext>
            </a:extLst>
          </p:cNvPr>
          <p:cNvSpPr>
            <a:spLocks noChangeAspect="1"/>
          </p:cNvSpPr>
          <p:nvPr/>
        </p:nvSpPr>
        <p:spPr bwMode="auto">
          <a:xfrm>
            <a:off x="2841716" y="6077413"/>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pic>
        <p:nvPicPr>
          <p:cNvPr id="113" name="Picture 112">
            <a:extLst>
              <a:ext uri="{FF2B5EF4-FFF2-40B4-BE49-F238E27FC236}">
                <a16:creationId xmlns:a16="http://schemas.microsoft.com/office/drawing/2014/main" id="{67A6288C-0E44-4241-8E2A-DC7DBD07C6C9}"/>
              </a:ext>
            </a:extLst>
          </p:cNvPr>
          <p:cNvPicPr>
            <a:picLocks noChangeAspect="1"/>
          </p:cNvPicPr>
          <p:nvPr/>
        </p:nvPicPr>
        <p:blipFill>
          <a:blip r:embed="rId4"/>
          <a:stretch>
            <a:fillRect/>
          </a:stretch>
        </p:blipFill>
        <p:spPr>
          <a:xfrm>
            <a:off x="11358898" y="4827975"/>
            <a:ext cx="419100" cy="501650"/>
          </a:xfrm>
          <a:prstGeom prst="rect">
            <a:avLst/>
          </a:prstGeom>
        </p:spPr>
      </p:pic>
      <p:pic>
        <p:nvPicPr>
          <p:cNvPr id="114" name="Picture 113">
            <a:extLst>
              <a:ext uri="{FF2B5EF4-FFF2-40B4-BE49-F238E27FC236}">
                <a16:creationId xmlns:a16="http://schemas.microsoft.com/office/drawing/2014/main" id="{A920266C-E561-4CA7-B744-AD8229A4C486}"/>
              </a:ext>
            </a:extLst>
          </p:cNvPr>
          <p:cNvPicPr>
            <a:picLocks noChangeAspect="1"/>
          </p:cNvPicPr>
          <p:nvPr/>
        </p:nvPicPr>
        <p:blipFill>
          <a:blip r:embed="rId4"/>
          <a:stretch>
            <a:fillRect/>
          </a:stretch>
        </p:blipFill>
        <p:spPr>
          <a:xfrm>
            <a:off x="10508996" y="3521200"/>
            <a:ext cx="419100" cy="501650"/>
          </a:xfrm>
          <a:prstGeom prst="rect">
            <a:avLst/>
          </a:prstGeom>
        </p:spPr>
      </p:pic>
      <p:sp>
        <p:nvSpPr>
          <p:cNvPr id="115" name="Date Placeholder 10">
            <a:extLst>
              <a:ext uri="{FF2B5EF4-FFF2-40B4-BE49-F238E27FC236}">
                <a16:creationId xmlns:a16="http://schemas.microsoft.com/office/drawing/2014/main" id="{97F74848-927F-45A2-98FF-DE8593B4E032}"/>
              </a:ext>
            </a:extLst>
          </p:cNvPr>
          <p:cNvSpPr>
            <a:spLocks noGrp="1"/>
          </p:cNvSpPr>
          <p:nvPr>
            <p:ph type="dt" sz="half" idx="10"/>
          </p:nvPr>
        </p:nvSpPr>
        <p:spPr>
          <a:xfrm>
            <a:off x="1304387" y="6598595"/>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155477419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C859A04E-D8D8-4F48-B2C0-25B6B5DBC6D3}"/>
              </a:ext>
            </a:extLst>
          </p:cNvPr>
          <p:cNvSpPr/>
          <p:nvPr/>
        </p:nvSpPr>
        <p:spPr>
          <a:xfrm>
            <a:off x="609917" y="907493"/>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 name="Slide Number Placeholder 5">
            <a:extLst>
              <a:ext uri="{FF2B5EF4-FFF2-40B4-BE49-F238E27FC236}">
                <a16:creationId xmlns:a16="http://schemas.microsoft.com/office/drawing/2014/main" id="{A37B551C-C94C-480A-B965-878851337062}"/>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67</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1" name="Abgerundetes Rechteck 35">
            <a:extLst>
              <a:ext uri="{FF2B5EF4-FFF2-40B4-BE49-F238E27FC236}">
                <a16:creationId xmlns:a16="http://schemas.microsoft.com/office/drawing/2014/main" id="{6F36FF58-237F-4594-8C22-BACA8E68CC4F}"/>
              </a:ext>
            </a:extLst>
          </p:cNvPr>
          <p:cNvSpPr/>
          <p:nvPr/>
        </p:nvSpPr>
        <p:spPr bwMode="gray">
          <a:xfrm>
            <a:off x="6120756" y="1397001"/>
            <a:ext cx="5474978" cy="4891142"/>
          </a:xfrm>
          <a:prstGeom prst="rect">
            <a:avLst/>
          </a:prstGeom>
          <a:solidFill>
            <a:srgbClr val="F0F0F0"/>
          </a:solidFill>
          <a:ln w="25400" cap="flat" cmpd="sng" algn="ctr">
            <a:noFill/>
            <a:prstDash val="solid"/>
            <a:headEnd/>
            <a:tailEnd/>
          </a:ln>
          <a:effectLst/>
        </p:spPr>
        <p:txBody>
          <a:bodyPr lIns="640080" tIns="72000" rIns="108000" bIns="72000" anchor="ctr"/>
          <a:lstStyle/>
          <a:p>
            <a:pPr marL="534988" marR="0" lvl="0" algn="l" defTabSz="801688" rtl="0" eaLnBrk="0" fontAlgn="auto" latinLnBrk="0" hangingPunct="0">
              <a:lnSpc>
                <a:spcPct val="95000"/>
              </a:lnSpc>
              <a:spcBef>
                <a:spcPts val="0"/>
              </a:spcBef>
              <a:spcAft>
                <a:spcPts val="800"/>
              </a:spcAft>
              <a:buClr>
                <a:srgbClr val="969696"/>
              </a:buClr>
              <a:buSzTx/>
              <a:buFontTx/>
              <a:buNone/>
              <a:tabLst/>
              <a:defRPr/>
            </a:pPr>
            <a:r>
              <a:rPr kumimoji="0" lang="lv-LV" sz="1600" b="1" i="0" u="none" strike="noStrike" kern="0" cap="none" spc="0" normalizeH="0" baseline="0" noProof="0" dirty="0">
                <a:ln>
                  <a:noFill/>
                </a:ln>
                <a:solidFill>
                  <a:schemeClr val="bg1"/>
                </a:solidFill>
                <a:effectLst/>
                <a:uLnTx/>
                <a:uFillTx/>
                <a:latin typeface="EYInterstate Light" panose="02000506000000020004" pitchFamily="2" charset="0"/>
                <a:cs typeface="Arial" charset="0"/>
              </a:rPr>
              <a:t>Pakalpojumu pieejamība elektroniski</a:t>
            </a:r>
          </a:p>
          <a:p>
            <a:pPr marL="534988" algn="just" defTabSz="801688" eaLnBrk="0" hangingPunct="0">
              <a:lnSpc>
                <a:spcPct val="95000"/>
              </a:lnSpc>
              <a:spcBef>
                <a:spcPts val="1200"/>
              </a:spcBef>
              <a:spcAft>
                <a:spcPts val="800"/>
              </a:spcAft>
              <a:buClr>
                <a:srgbClr val="969696"/>
              </a:buClr>
              <a:defRPr/>
            </a:pPr>
            <a:r>
              <a:rPr lang="lv-LV" sz="1200" kern="0" dirty="0">
                <a:solidFill>
                  <a:schemeClr val="bg2"/>
                </a:solidFill>
                <a:latin typeface="EYInterstate Light" panose="02000506000000020004" pitchFamily="2" charset="0"/>
                <a:cs typeface="Arial" charset="0"/>
              </a:rPr>
              <a:t>Pēc pašvaldības pārstāvju interpretācijas neviens</a:t>
            </a:r>
            <a:r>
              <a:rPr kumimoji="0" lang="lv-LV" sz="1200" b="0" i="0" u="none" strike="noStrike" kern="0" cap="none" spc="0" normalizeH="0" baseline="0" noProof="0" dirty="0">
                <a:ln>
                  <a:noFill/>
                </a:ln>
                <a:solidFill>
                  <a:schemeClr val="bg2"/>
                </a:solidFill>
                <a:effectLst/>
                <a:uLnTx/>
                <a:uFillTx/>
                <a:latin typeface="EYInterstate Light" panose="02000506000000020004" pitchFamily="2" charset="0"/>
                <a:cs typeface="Arial" charset="0"/>
              </a:rPr>
              <a:t> no aizpildītajā anketā uzskaitītajiem pakalpojumiem nav pieejams kā e-pakalpojums.</a:t>
            </a:r>
          </a:p>
          <a:p>
            <a:pPr marL="534988" algn="just" defTabSz="801688" eaLnBrk="0" hangingPunct="0">
              <a:lnSpc>
                <a:spcPct val="95000"/>
              </a:lnSpc>
              <a:spcBef>
                <a:spcPts val="1200"/>
              </a:spcBef>
              <a:spcAft>
                <a:spcPts val="800"/>
              </a:spcAft>
              <a:buClr>
                <a:srgbClr val="969696"/>
              </a:buClr>
              <a:defRPr/>
            </a:pPr>
            <a:r>
              <a:rPr lang="lv-LV" sz="1200" kern="0" dirty="0">
                <a:solidFill>
                  <a:schemeClr val="bg2"/>
                </a:solidFill>
                <a:latin typeface="EYInterstate Light" panose="02000506000000020004" pitchFamily="2" charset="0"/>
                <a:cs typeface="Arial" charset="0"/>
              </a:rPr>
              <a:t>Pašvaldības mājaslapā norādīto e-formu skaits šobrīd: 6</a:t>
            </a:r>
          </a:p>
          <a:p>
            <a:pPr marL="534988" algn="just" defTabSz="801688" eaLnBrk="0" hangingPunct="0">
              <a:lnSpc>
                <a:spcPct val="95000"/>
              </a:lnSpc>
              <a:spcBef>
                <a:spcPts val="1200"/>
              </a:spcBef>
              <a:spcAft>
                <a:spcPts val="800"/>
              </a:spcAft>
              <a:buClr>
                <a:srgbClr val="969696"/>
              </a:buClr>
              <a:defRPr/>
            </a:pPr>
            <a:r>
              <a:rPr lang="lv-LV" sz="1200" kern="0" dirty="0">
                <a:solidFill>
                  <a:schemeClr val="bg2"/>
                </a:solidFill>
                <a:latin typeface="EYInterstate Light" panose="02000506000000020004" pitchFamily="2" charset="0"/>
                <a:cs typeface="Arial" charset="0"/>
              </a:rPr>
              <a:t>Latvija.lv norādīto e-pakalpojumu skaits šobrīd: 73</a:t>
            </a:r>
          </a:p>
          <a:p>
            <a:pPr marL="534988" marR="0" lvl="0" algn="just" defTabSz="801688" rtl="0" eaLnBrk="0" fontAlgn="auto" latinLnBrk="0" hangingPunct="0">
              <a:lnSpc>
                <a:spcPct val="95000"/>
              </a:lnSpc>
              <a:spcBef>
                <a:spcPts val="1200"/>
              </a:spcBef>
              <a:spcAft>
                <a:spcPts val="800"/>
              </a:spcAft>
              <a:buClr>
                <a:srgbClr val="969696"/>
              </a:buClr>
              <a:buSzTx/>
              <a:buFontTx/>
              <a:buNone/>
              <a:tabLst/>
              <a:defRPr/>
            </a:pPr>
            <a:endParaRPr kumimoji="0" lang="lv-LV" sz="1400" b="0" i="0" u="none" strike="noStrike" kern="0" cap="none" spc="0" normalizeH="0" baseline="0" noProof="0" dirty="0">
              <a:ln>
                <a:noFill/>
              </a:ln>
              <a:solidFill>
                <a:srgbClr val="646464"/>
              </a:solidFill>
              <a:effectLst/>
              <a:uLnTx/>
              <a:uFillTx/>
              <a:latin typeface="EYInterstate Light" panose="02000506000000020004" pitchFamily="2" charset="0"/>
              <a:cs typeface="Arial" charset="0"/>
            </a:endParaRPr>
          </a:p>
          <a:p>
            <a:pPr marL="534988" marR="0" lvl="0" algn="just" defTabSz="801688" rtl="0" eaLnBrk="0" fontAlgn="auto" latinLnBrk="0" hangingPunct="0">
              <a:lnSpc>
                <a:spcPct val="95000"/>
              </a:lnSpc>
              <a:spcBef>
                <a:spcPts val="1200"/>
              </a:spcBef>
              <a:spcAft>
                <a:spcPts val="800"/>
              </a:spcAft>
              <a:buClr>
                <a:srgbClr val="969696"/>
              </a:buClr>
              <a:buSzTx/>
              <a:buFontTx/>
              <a:buNone/>
              <a:tabLst/>
              <a:defRPr/>
            </a:pPr>
            <a:endParaRPr kumimoji="0" lang="lv-LV" sz="1400" b="0" i="0" u="none" strike="noStrike" kern="0" cap="none" spc="0" normalizeH="0" baseline="0" noProof="0" dirty="0">
              <a:ln>
                <a:noFill/>
              </a:ln>
              <a:solidFill>
                <a:srgbClr val="646464"/>
              </a:solidFill>
              <a:effectLst/>
              <a:uLnTx/>
              <a:uFillTx/>
              <a:latin typeface="EYInterstate Light" panose="02000506000000020004" pitchFamily="2" charset="0"/>
              <a:cs typeface="Arial" charset="0"/>
            </a:endParaRPr>
          </a:p>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endParaRPr lang="lv-LV" sz="1400" i="1" kern="0" dirty="0">
              <a:solidFill>
                <a:srgbClr val="646464"/>
              </a:solidFill>
              <a:latin typeface="EYInterstate Light" panose="02000506000000020004" pitchFamily="2" charset="0"/>
              <a:cs typeface="Arial" charset="0"/>
            </a:endParaRPr>
          </a:p>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400" b="0" i="1" u="none" strike="noStrike" kern="0" cap="none" spc="0" normalizeH="0" baseline="0" noProof="0" dirty="0">
              <a:ln>
                <a:noFill/>
              </a:ln>
              <a:solidFill>
                <a:srgbClr val="646464"/>
              </a:solidFill>
              <a:effectLst/>
              <a:uLnTx/>
              <a:uFillTx/>
              <a:latin typeface="EYInterstate Light" panose="02000506000000020004" pitchFamily="2" charset="0"/>
              <a:cs typeface="Arial" charset="0"/>
            </a:endParaRPr>
          </a:p>
        </p:txBody>
      </p:sp>
      <p:sp>
        <p:nvSpPr>
          <p:cNvPr id="14" name="Abgerundetes Rechteck 35">
            <a:extLst>
              <a:ext uri="{FF2B5EF4-FFF2-40B4-BE49-F238E27FC236}">
                <a16:creationId xmlns:a16="http://schemas.microsoft.com/office/drawing/2014/main" id="{0463D941-5282-473C-B34A-0C280712A1C2}"/>
              </a:ext>
            </a:extLst>
          </p:cNvPr>
          <p:cNvSpPr/>
          <p:nvPr/>
        </p:nvSpPr>
        <p:spPr bwMode="gray">
          <a:xfrm>
            <a:off x="609917" y="1397000"/>
            <a:ext cx="5474978" cy="4891143"/>
          </a:xfrm>
          <a:prstGeom prst="rect">
            <a:avLst/>
          </a:prstGeom>
          <a:solidFill>
            <a:srgbClr val="F0F0F0"/>
          </a:solidFill>
          <a:ln w="25400" cap="flat" cmpd="sng" algn="ctr">
            <a:noFill/>
            <a:prstDash val="solid"/>
            <a:headEnd/>
            <a:tailEnd/>
          </a:ln>
          <a:effectLst/>
        </p:spPr>
        <p:txBody>
          <a:bodyPr lIns="640080" tIns="72000" rIns="108000" bIns="72000" anchor="ctr"/>
          <a:lstStyle/>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1"/>
                </a:solidFill>
                <a:effectLst/>
                <a:uLnTx/>
                <a:uFillTx/>
                <a:latin typeface="EYInterstate Light" panose="02000506000000020004" pitchFamily="2" charset="0"/>
                <a:cs typeface="Arial" charset="0"/>
              </a:rPr>
              <a:t>Pakalpojumu pieejamības izvērtējuma metodika pašvaldībā</a:t>
            </a:r>
          </a:p>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Pēc ATR ir pakalpojumu sniegšanas vietas, kurām ir mainītas adreses. Dokumentu apstrāde novirzīta uz bibliotēkām, kur tādas jau ir. Arī KAC ir pieteikti uz bibliotēku bāzes. Lokāciju izvēlē tika ņemts vērā sekojošais:</a:t>
            </a:r>
          </a:p>
          <a:p>
            <a:pPr marL="534988" algn="just" defTabSz="801688" eaLnBrk="0" hangingPunct="0">
              <a:lnSpc>
                <a:spcPct val="95000"/>
              </a:lnSpc>
              <a:spcAft>
                <a:spcPts val="800"/>
              </a:spcAft>
              <a:buClr>
                <a:srgbClr val="969696"/>
              </a:buClr>
              <a:buFontTx/>
              <a:buAutoNum type="arabicPeriod"/>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VARAM "Metodika 2021.gada </a:t>
            </a:r>
            <a:r>
              <a:rPr kumimoji="0" lang="lv-LV" sz="1200" b="0" i="0" u="none" strike="noStrike" kern="0" cap="none" spc="0" normalizeH="0" baseline="0" noProof="0" err="1">
                <a:ln>
                  <a:noFill/>
                </a:ln>
                <a:solidFill>
                  <a:schemeClr val="bg1"/>
                </a:solidFill>
                <a:effectLst/>
                <a:uLnTx/>
                <a:uFillTx/>
                <a:latin typeface="EYInterstate Light" panose="02000506000000020004" pitchFamily="2" charset="0"/>
                <a:cs typeface="Arial" charset="0"/>
              </a:rPr>
              <a:t>jaunveidojamo</a:t>
            </a: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 novadu pašvaldību darbības uzsākšanai" un citu valsts institūciju izstrādātie ieteikumi; </a:t>
            </a:r>
          </a:p>
          <a:p>
            <a:pPr marL="534988" algn="just" defTabSz="801688" eaLnBrk="0" hangingPunct="0">
              <a:lnSpc>
                <a:spcPct val="95000"/>
              </a:lnSpc>
              <a:spcAft>
                <a:spcPts val="800"/>
              </a:spcAft>
              <a:buClr>
                <a:srgbClr val="969696"/>
              </a:buClr>
              <a:buFontTx/>
              <a:buAutoNum type="arabicPeriod"/>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Vidzemes augstskolas ekspertu un apvienojamo pašvaldību speciālistu analītisks pētījums "</a:t>
            </a:r>
            <a:r>
              <a:rPr kumimoji="0" lang="lv-LV" sz="1200" b="0" i="0" u="none" strike="noStrike" kern="0" cap="none" spc="0" normalizeH="0" baseline="0" noProof="0" err="1">
                <a:ln>
                  <a:noFill/>
                </a:ln>
                <a:solidFill>
                  <a:schemeClr val="bg1"/>
                </a:solidFill>
                <a:effectLst/>
                <a:uLnTx/>
                <a:uFillTx/>
                <a:latin typeface="EYInterstate Light" panose="02000506000000020004" pitchFamily="2" charset="0"/>
                <a:cs typeface="Arial" charset="0"/>
              </a:rPr>
              <a:t>Jaunizveidojamā</a:t>
            </a: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 Valmieras novada pašvaldības administratīvās struktūras projekta izstrāde". Šī procesa ietvaros tika veikts: 1) esošās situācijas izvērtējums; 2) prezentēts pašvaldības iestāžu modelis un pašvaldības administrācijas pārvaldes modelis. Notikušas 13 nozaru prezentācijas, 58 sanāksmes utt.; 3. citas organizatoriskās darba formas; 4. saistošo noteikumu projektu izstrādes gaita.</a:t>
            </a:r>
          </a:p>
        </p:txBody>
      </p:sp>
      <p:sp>
        <p:nvSpPr>
          <p:cNvPr id="17" name="Freeform 38">
            <a:extLst>
              <a:ext uri="{FF2B5EF4-FFF2-40B4-BE49-F238E27FC236}">
                <a16:creationId xmlns:a16="http://schemas.microsoft.com/office/drawing/2014/main" id="{32547100-D15B-47A7-9F44-55AD0775B024}"/>
              </a:ext>
            </a:extLst>
          </p:cNvPr>
          <p:cNvSpPr>
            <a:spLocks noChangeAspect="1" noEditPoints="1"/>
          </p:cNvSpPr>
          <p:nvPr/>
        </p:nvSpPr>
        <p:spPr bwMode="auto">
          <a:xfrm>
            <a:off x="6383818" y="2186034"/>
            <a:ext cx="652323" cy="619208"/>
          </a:xfrm>
          <a:custGeom>
            <a:avLst/>
            <a:gdLst>
              <a:gd name="T0" fmla="*/ 2147483647 w 5332"/>
              <a:gd name="T1" fmla="*/ 2147483647 h 4763"/>
              <a:gd name="T2" fmla="*/ 2147483647 w 5332"/>
              <a:gd name="T3" fmla="*/ 2147483647 h 4763"/>
              <a:gd name="T4" fmla="*/ 2147483647 w 5332"/>
              <a:gd name="T5" fmla="*/ 2147483647 h 4763"/>
              <a:gd name="T6" fmla="*/ 2147483647 w 5332"/>
              <a:gd name="T7" fmla="*/ 2147483647 h 4763"/>
              <a:gd name="T8" fmla="*/ 2147483647 w 5332"/>
              <a:gd name="T9" fmla="*/ 2147483647 h 4763"/>
              <a:gd name="T10" fmla="*/ 2147483647 w 5332"/>
              <a:gd name="T11" fmla="*/ 2147483647 h 4763"/>
              <a:gd name="T12" fmla="*/ 2147483647 w 5332"/>
              <a:gd name="T13" fmla="*/ 2147483647 h 4763"/>
              <a:gd name="T14" fmla="*/ 2147483647 w 5332"/>
              <a:gd name="T15" fmla="*/ 2147483647 h 4763"/>
              <a:gd name="T16" fmla="*/ 2147483647 w 5332"/>
              <a:gd name="T17" fmla="*/ 2147483647 h 4763"/>
              <a:gd name="T18" fmla="*/ 2147483647 w 5332"/>
              <a:gd name="T19" fmla="*/ 2147483647 h 4763"/>
              <a:gd name="T20" fmla="*/ 2147483647 w 5332"/>
              <a:gd name="T21" fmla="*/ 2147483647 h 4763"/>
              <a:gd name="T22" fmla="*/ 2147483647 w 5332"/>
              <a:gd name="T23" fmla="*/ 2147483647 h 4763"/>
              <a:gd name="T24" fmla="*/ 2147483647 w 5332"/>
              <a:gd name="T25" fmla="*/ 2147483647 h 4763"/>
              <a:gd name="T26" fmla="*/ 2147483647 w 5332"/>
              <a:gd name="T27" fmla="*/ 2147483647 h 4763"/>
              <a:gd name="T28" fmla="*/ 2147483647 w 5332"/>
              <a:gd name="T29" fmla="*/ 2147483647 h 4763"/>
              <a:gd name="T30" fmla="*/ 2147483647 w 5332"/>
              <a:gd name="T31" fmla="*/ 2147483647 h 4763"/>
              <a:gd name="T32" fmla="*/ 2147483647 w 5332"/>
              <a:gd name="T33" fmla="*/ 2147483647 h 4763"/>
              <a:gd name="T34" fmla="*/ 2147483647 w 5332"/>
              <a:gd name="T35" fmla="*/ 2147483647 h 4763"/>
              <a:gd name="T36" fmla="*/ 2147483647 w 5332"/>
              <a:gd name="T37" fmla="*/ 2147483647 h 4763"/>
              <a:gd name="T38" fmla="*/ 2147483647 w 5332"/>
              <a:gd name="T39" fmla="*/ 2147483647 h 4763"/>
              <a:gd name="T40" fmla="*/ 2147483647 w 5332"/>
              <a:gd name="T41" fmla="*/ 0 h 4763"/>
              <a:gd name="T42" fmla="*/ 2147483647 w 5332"/>
              <a:gd name="T43" fmla="*/ 2147483647 h 4763"/>
              <a:gd name="T44" fmla="*/ 2147483647 w 5332"/>
              <a:gd name="T45" fmla="*/ 2147483647 h 4763"/>
              <a:gd name="T46" fmla="*/ 2147483647 w 5332"/>
              <a:gd name="T47" fmla="*/ 2147483647 h 4763"/>
              <a:gd name="T48" fmla="*/ 2147483647 w 5332"/>
              <a:gd name="T49" fmla="*/ 2147483647 h 4763"/>
              <a:gd name="T50" fmla="*/ 2147483647 w 5332"/>
              <a:gd name="T51" fmla="*/ 2147483647 h 4763"/>
              <a:gd name="T52" fmla="*/ 2147483647 w 5332"/>
              <a:gd name="T53" fmla="*/ 2147483647 h 4763"/>
              <a:gd name="T54" fmla="*/ 2147483647 w 5332"/>
              <a:gd name="T55" fmla="*/ 2147483647 h 4763"/>
              <a:gd name="T56" fmla="*/ 2147483647 w 5332"/>
              <a:gd name="T57" fmla="*/ 2147483647 h 4763"/>
              <a:gd name="T58" fmla="*/ 0 w 5332"/>
              <a:gd name="T59" fmla="*/ 2147483647 h 4763"/>
              <a:gd name="T60" fmla="*/ 2147483647 w 5332"/>
              <a:gd name="T61" fmla="*/ 2147483647 h 4763"/>
              <a:gd name="T62" fmla="*/ 2147483647 w 5332"/>
              <a:gd name="T63" fmla="*/ 2147483647 h 4763"/>
              <a:gd name="T64" fmla="*/ 2147483647 w 5332"/>
              <a:gd name="T65" fmla="*/ 0 h 4763"/>
              <a:gd name="T66" fmla="*/ 2147483647 w 5332"/>
              <a:gd name="T67" fmla="*/ 2147483647 h 4763"/>
              <a:gd name="T68" fmla="*/ 2147483647 w 5332"/>
              <a:gd name="T69" fmla="*/ 2147483647 h 4763"/>
              <a:gd name="T70" fmla="*/ 2147483647 w 5332"/>
              <a:gd name="T71" fmla="*/ 2147483647 h 4763"/>
              <a:gd name="T72" fmla="*/ 2147483647 w 5332"/>
              <a:gd name="T73" fmla="*/ 2147483647 h 4763"/>
              <a:gd name="T74" fmla="*/ 2147483647 w 5332"/>
              <a:gd name="T75" fmla="*/ 2147483647 h 4763"/>
              <a:gd name="T76" fmla="*/ 2147483647 w 5332"/>
              <a:gd name="T77" fmla="*/ 2147483647 h 4763"/>
              <a:gd name="T78" fmla="*/ 2147483647 w 5332"/>
              <a:gd name="T79" fmla="*/ 2147483647 h 4763"/>
              <a:gd name="T80" fmla="*/ 2147483647 w 5332"/>
              <a:gd name="T81" fmla="*/ 2147483647 h 4763"/>
              <a:gd name="T82" fmla="*/ 2147483647 w 5332"/>
              <a:gd name="T83" fmla="*/ 2147483647 h 4763"/>
              <a:gd name="T84" fmla="*/ 2147483647 w 5332"/>
              <a:gd name="T85" fmla="*/ 2147483647 h 4763"/>
              <a:gd name="T86" fmla="*/ 2147483647 w 5332"/>
              <a:gd name="T87" fmla="*/ 2147483647 h 4763"/>
              <a:gd name="T88" fmla="*/ 2147483647 w 5332"/>
              <a:gd name="T89" fmla="*/ 2147483647 h 4763"/>
              <a:gd name="T90" fmla="*/ 2147483647 w 5332"/>
              <a:gd name="T91" fmla="*/ 2147483647 h 4763"/>
              <a:gd name="T92" fmla="*/ 2147483647 w 5332"/>
              <a:gd name="T93" fmla="*/ 2147483647 h 4763"/>
              <a:gd name="T94" fmla="*/ 2147483647 w 5332"/>
              <a:gd name="T95" fmla="*/ 2147483647 h 4763"/>
              <a:gd name="T96" fmla="*/ 2147483647 w 5332"/>
              <a:gd name="T97" fmla="*/ 2147483647 h 4763"/>
              <a:gd name="T98" fmla="*/ 2147483647 w 5332"/>
              <a:gd name="T99" fmla="*/ 2147483647 h 4763"/>
              <a:gd name="T100" fmla="*/ 2147483647 w 5332"/>
              <a:gd name="T101" fmla="*/ 2147483647 h 4763"/>
              <a:gd name="T102" fmla="*/ 2147483647 w 5332"/>
              <a:gd name="T103" fmla="*/ 2147483647 h 4763"/>
              <a:gd name="T104" fmla="*/ 2147483647 w 5332"/>
              <a:gd name="T105" fmla="*/ 2147483647 h 4763"/>
              <a:gd name="T106" fmla="*/ 2147483647 w 5332"/>
              <a:gd name="T107" fmla="*/ 2147483647 h 4763"/>
              <a:gd name="T108" fmla="*/ 2147483647 w 5332"/>
              <a:gd name="T109" fmla="*/ 2147483647 h 4763"/>
              <a:gd name="T110" fmla="*/ 2147483647 w 5332"/>
              <a:gd name="T111" fmla="*/ 2147483647 h 4763"/>
              <a:gd name="T112" fmla="*/ 2147483647 w 5332"/>
              <a:gd name="T113" fmla="*/ 2147483647 h 4763"/>
              <a:gd name="T114" fmla="*/ 2147483647 w 5332"/>
              <a:gd name="T115" fmla="*/ 2147483647 h 4763"/>
              <a:gd name="T116" fmla="*/ 2147483647 w 5332"/>
              <a:gd name="T117" fmla="*/ 2147483647 h 4763"/>
              <a:gd name="T118" fmla="*/ 2147483647 w 5332"/>
              <a:gd name="T119" fmla="*/ 2147483647 h 4763"/>
              <a:gd name="T120" fmla="*/ 2147483647 w 5332"/>
              <a:gd name="T121" fmla="*/ 2147483647 h 4763"/>
              <a:gd name="T122" fmla="*/ 2147483647 w 5332"/>
              <a:gd name="T123" fmla="*/ 2147483647 h 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32"/>
              <a:gd name="T187" fmla="*/ 0 h 4763"/>
              <a:gd name="T188" fmla="*/ 5332 w 5332"/>
              <a:gd name="T189" fmla="*/ 4763 h 47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32" h="4763">
                <a:moveTo>
                  <a:pt x="2131" y="4305"/>
                </a:moveTo>
                <a:lnTo>
                  <a:pt x="2885" y="4305"/>
                </a:lnTo>
                <a:lnTo>
                  <a:pt x="2885" y="4413"/>
                </a:lnTo>
                <a:lnTo>
                  <a:pt x="2041" y="4413"/>
                </a:lnTo>
                <a:lnTo>
                  <a:pt x="1813" y="4548"/>
                </a:lnTo>
                <a:lnTo>
                  <a:pt x="3514" y="4548"/>
                </a:lnTo>
                <a:lnTo>
                  <a:pt x="3259" y="4394"/>
                </a:lnTo>
                <a:lnTo>
                  <a:pt x="3248" y="4386"/>
                </a:lnTo>
                <a:lnTo>
                  <a:pt x="3239" y="4379"/>
                </a:lnTo>
                <a:lnTo>
                  <a:pt x="3230" y="4371"/>
                </a:lnTo>
                <a:lnTo>
                  <a:pt x="3223" y="4365"/>
                </a:lnTo>
                <a:lnTo>
                  <a:pt x="3216" y="4356"/>
                </a:lnTo>
                <a:lnTo>
                  <a:pt x="3209" y="4347"/>
                </a:lnTo>
                <a:lnTo>
                  <a:pt x="3205" y="4339"/>
                </a:lnTo>
                <a:lnTo>
                  <a:pt x="3201" y="4331"/>
                </a:lnTo>
                <a:lnTo>
                  <a:pt x="3195" y="4312"/>
                </a:lnTo>
                <a:lnTo>
                  <a:pt x="3191" y="4292"/>
                </a:lnTo>
                <a:lnTo>
                  <a:pt x="3189" y="4271"/>
                </a:lnTo>
                <a:lnTo>
                  <a:pt x="3189" y="4246"/>
                </a:lnTo>
                <a:lnTo>
                  <a:pt x="3189" y="4063"/>
                </a:lnTo>
                <a:lnTo>
                  <a:pt x="3404" y="4063"/>
                </a:lnTo>
                <a:lnTo>
                  <a:pt x="3404" y="4175"/>
                </a:lnTo>
                <a:lnTo>
                  <a:pt x="3404" y="4197"/>
                </a:lnTo>
                <a:lnTo>
                  <a:pt x="3408" y="4213"/>
                </a:lnTo>
                <a:lnTo>
                  <a:pt x="3413" y="4228"/>
                </a:lnTo>
                <a:lnTo>
                  <a:pt x="3420" y="4238"/>
                </a:lnTo>
                <a:lnTo>
                  <a:pt x="3431" y="4249"/>
                </a:lnTo>
                <a:lnTo>
                  <a:pt x="3443" y="4259"/>
                </a:lnTo>
                <a:lnTo>
                  <a:pt x="3475" y="4277"/>
                </a:lnTo>
                <a:lnTo>
                  <a:pt x="3815" y="4480"/>
                </a:lnTo>
                <a:lnTo>
                  <a:pt x="3827" y="4487"/>
                </a:lnTo>
                <a:lnTo>
                  <a:pt x="3836" y="4495"/>
                </a:lnTo>
                <a:lnTo>
                  <a:pt x="3847" y="4503"/>
                </a:lnTo>
                <a:lnTo>
                  <a:pt x="3855" y="4512"/>
                </a:lnTo>
                <a:lnTo>
                  <a:pt x="3863" y="4523"/>
                </a:lnTo>
                <a:lnTo>
                  <a:pt x="3871" y="4532"/>
                </a:lnTo>
                <a:lnTo>
                  <a:pt x="3876" y="4544"/>
                </a:lnTo>
                <a:lnTo>
                  <a:pt x="3882" y="4555"/>
                </a:lnTo>
                <a:lnTo>
                  <a:pt x="3887" y="4566"/>
                </a:lnTo>
                <a:lnTo>
                  <a:pt x="3891" y="4578"/>
                </a:lnTo>
                <a:lnTo>
                  <a:pt x="3894" y="4590"/>
                </a:lnTo>
                <a:lnTo>
                  <a:pt x="3896" y="4602"/>
                </a:lnTo>
                <a:lnTo>
                  <a:pt x="3898" y="4614"/>
                </a:lnTo>
                <a:lnTo>
                  <a:pt x="3898" y="4625"/>
                </a:lnTo>
                <a:lnTo>
                  <a:pt x="3898" y="4637"/>
                </a:lnTo>
                <a:lnTo>
                  <a:pt x="3896" y="4649"/>
                </a:lnTo>
                <a:lnTo>
                  <a:pt x="3895" y="4661"/>
                </a:lnTo>
                <a:lnTo>
                  <a:pt x="3892" y="4672"/>
                </a:lnTo>
                <a:lnTo>
                  <a:pt x="3888" y="4682"/>
                </a:lnTo>
                <a:lnTo>
                  <a:pt x="3884" y="4693"/>
                </a:lnTo>
                <a:lnTo>
                  <a:pt x="3879" y="4703"/>
                </a:lnTo>
                <a:lnTo>
                  <a:pt x="3872" y="4712"/>
                </a:lnTo>
                <a:lnTo>
                  <a:pt x="3865" y="4721"/>
                </a:lnTo>
                <a:lnTo>
                  <a:pt x="3857" y="4729"/>
                </a:lnTo>
                <a:lnTo>
                  <a:pt x="3848" y="4736"/>
                </a:lnTo>
                <a:lnTo>
                  <a:pt x="3839" y="4743"/>
                </a:lnTo>
                <a:lnTo>
                  <a:pt x="3828" y="4750"/>
                </a:lnTo>
                <a:lnTo>
                  <a:pt x="3816" y="4754"/>
                </a:lnTo>
                <a:lnTo>
                  <a:pt x="3804" y="4758"/>
                </a:lnTo>
                <a:lnTo>
                  <a:pt x="3790" y="4760"/>
                </a:lnTo>
                <a:lnTo>
                  <a:pt x="3777" y="4763"/>
                </a:lnTo>
                <a:lnTo>
                  <a:pt x="3761" y="4763"/>
                </a:lnTo>
                <a:lnTo>
                  <a:pt x="1571" y="4763"/>
                </a:lnTo>
                <a:lnTo>
                  <a:pt x="1556" y="4763"/>
                </a:lnTo>
                <a:lnTo>
                  <a:pt x="1542" y="4760"/>
                </a:lnTo>
                <a:lnTo>
                  <a:pt x="1528" y="4758"/>
                </a:lnTo>
                <a:lnTo>
                  <a:pt x="1516" y="4754"/>
                </a:lnTo>
                <a:lnTo>
                  <a:pt x="1504" y="4750"/>
                </a:lnTo>
                <a:lnTo>
                  <a:pt x="1493" y="4743"/>
                </a:lnTo>
                <a:lnTo>
                  <a:pt x="1484" y="4736"/>
                </a:lnTo>
                <a:lnTo>
                  <a:pt x="1475" y="4729"/>
                </a:lnTo>
                <a:lnTo>
                  <a:pt x="1467" y="4721"/>
                </a:lnTo>
                <a:lnTo>
                  <a:pt x="1460" y="4712"/>
                </a:lnTo>
                <a:lnTo>
                  <a:pt x="1453" y="4703"/>
                </a:lnTo>
                <a:lnTo>
                  <a:pt x="1448" y="4693"/>
                </a:lnTo>
                <a:lnTo>
                  <a:pt x="1444" y="4682"/>
                </a:lnTo>
                <a:lnTo>
                  <a:pt x="1440" y="4672"/>
                </a:lnTo>
                <a:lnTo>
                  <a:pt x="1437" y="4660"/>
                </a:lnTo>
                <a:lnTo>
                  <a:pt x="1436" y="4649"/>
                </a:lnTo>
                <a:lnTo>
                  <a:pt x="1434" y="4637"/>
                </a:lnTo>
                <a:lnTo>
                  <a:pt x="1434" y="4625"/>
                </a:lnTo>
                <a:lnTo>
                  <a:pt x="1434" y="4613"/>
                </a:lnTo>
                <a:lnTo>
                  <a:pt x="1436" y="4601"/>
                </a:lnTo>
                <a:lnTo>
                  <a:pt x="1438" y="4590"/>
                </a:lnTo>
                <a:lnTo>
                  <a:pt x="1441" y="4578"/>
                </a:lnTo>
                <a:lnTo>
                  <a:pt x="1445" y="4566"/>
                </a:lnTo>
                <a:lnTo>
                  <a:pt x="1450" y="4555"/>
                </a:lnTo>
                <a:lnTo>
                  <a:pt x="1456" y="4543"/>
                </a:lnTo>
                <a:lnTo>
                  <a:pt x="1462" y="4532"/>
                </a:lnTo>
                <a:lnTo>
                  <a:pt x="1469" y="4523"/>
                </a:lnTo>
                <a:lnTo>
                  <a:pt x="1477" y="4512"/>
                </a:lnTo>
                <a:lnTo>
                  <a:pt x="1487" y="4503"/>
                </a:lnTo>
                <a:lnTo>
                  <a:pt x="1496" y="4495"/>
                </a:lnTo>
                <a:lnTo>
                  <a:pt x="1507" y="4487"/>
                </a:lnTo>
                <a:lnTo>
                  <a:pt x="1517" y="4480"/>
                </a:lnTo>
                <a:lnTo>
                  <a:pt x="1864" y="4277"/>
                </a:lnTo>
                <a:lnTo>
                  <a:pt x="1877" y="4268"/>
                </a:lnTo>
                <a:lnTo>
                  <a:pt x="1890" y="4256"/>
                </a:lnTo>
                <a:lnTo>
                  <a:pt x="1901" y="4242"/>
                </a:lnTo>
                <a:lnTo>
                  <a:pt x="1911" y="4228"/>
                </a:lnTo>
                <a:lnTo>
                  <a:pt x="1919" y="4212"/>
                </a:lnTo>
                <a:lnTo>
                  <a:pt x="1924" y="4194"/>
                </a:lnTo>
                <a:lnTo>
                  <a:pt x="1928" y="4177"/>
                </a:lnTo>
                <a:lnTo>
                  <a:pt x="1929" y="4158"/>
                </a:lnTo>
                <a:lnTo>
                  <a:pt x="1929" y="4063"/>
                </a:lnTo>
                <a:lnTo>
                  <a:pt x="2144" y="4063"/>
                </a:lnTo>
                <a:lnTo>
                  <a:pt x="2144" y="4198"/>
                </a:lnTo>
                <a:lnTo>
                  <a:pt x="2143" y="4226"/>
                </a:lnTo>
                <a:lnTo>
                  <a:pt x="2141" y="4257"/>
                </a:lnTo>
                <a:lnTo>
                  <a:pt x="2137" y="4285"/>
                </a:lnTo>
                <a:lnTo>
                  <a:pt x="2135" y="4296"/>
                </a:lnTo>
                <a:lnTo>
                  <a:pt x="2131" y="4305"/>
                </a:lnTo>
                <a:close/>
                <a:moveTo>
                  <a:pt x="5117" y="3741"/>
                </a:moveTo>
                <a:lnTo>
                  <a:pt x="5117" y="215"/>
                </a:lnTo>
                <a:lnTo>
                  <a:pt x="215" y="215"/>
                </a:lnTo>
                <a:lnTo>
                  <a:pt x="215" y="3741"/>
                </a:lnTo>
                <a:lnTo>
                  <a:pt x="5117" y="3741"/>
                </a:lnTo>
                <a:close/>
                <a:moveTo>
                  <a:pt x="182" y="0"/>
                </a:moveTo>
                <a:lnTo>
                  <a:pt x="5151" y="0"/>
                </a:lnTo>
                <a:lnTo>
                  <a:pt x="5167" y="1"/>
                </a:lnTo>
                <a:lnTo>
                  <a:pt x="5183" y="3"/>
                </a:lnTo>
                <a:lnTo>
                  <a:pt x="5199" y="7"/>
                </a:lnTo>
                <a:lnTo>
                  <a:pt x="5215" y="12"/>
                </a:lnTo>
                <a:lnTo>
                  <a:pt x="5231" y="19"/>
                </a:lnTo>
                <a:lnTo>
                  <a:pt x="5246" y="27"/>
                </a:lnTo>
                <a:lnTo>
                  <a:pt x="5261" y="36"/>
                </a:lnTo>
                <a:lnTo>
                  <a:pt x="5274" y="46"/>
                </a:lnTo>
                <a:lnTo>
                  <a:pt x="5286" y="58"/>
                </a:lnTo>
                <a:lnTo>
                  <a:pt x="5297" y="71"/>
                </a:lnTo>
                <a:lnTo>
                  <a:pt x="5308" y="86"/>
                </a:lnTo>
                <a:lnTo>
                  <a:pt x="5316" y="101"/>
                </a:lnTo>
                <a:lnTo>
                  <a:pt x="5323" y="117"/>
                </a:lnTo>
                <a:lnTo>
                  <a:pt x="5328" y="134"/>
                </a:lnTo>
                <a:lnTo>
                  <a:pt x="5331" y="153"/>
                </a:lnTo>
                <a:lnTo>
                  <a:pt x="5332" y="173"/>
                </a:lnTo>
                <a:lnTo>
                  <a:pt x="5332" y="3782"/>
                </a:lnTo>
                <a:lnTo>
                  <a:pt x="5331" y="3802"/>
                </a:lnTo>
                <a:lnTo>
                  <a:pt x="5328" y="3821"/>
                </a:lnTo>
                <a:lnTo>
                  <a:pt x="5323" y="3839"/>
                </a:lnTo>
                <a:lnTo>
                  <a:pt x="5316" y="3855"/>
                </a:lnTo>
                <a:lnTo>
                  <a:pt x="5308" y="3869"/>
                </a:lnTo>
                <a:lnTo>
                  <a:pt x="5297" y="3884"/>
                </a:lnTo>
                <a:lnTo>
                  <a:pt x="5286" y="3898"/>
                </a:lnTo>
                <a:lnTo>
                  <a:pt x="5274" y="3910"/>
                </a:lnTo>
                <a:lnTo>
                  <a:pt x="5261" y="3919"/>
                </a:lnTo>
                <a:lnTo>
                  <a:pt x="5246" y="3928"/>
                </a:lnTo>
                <a:lnTo>
                  <a:pt x="5231" y="3937"/>
                </a:lnTo>
                <a:lnTo>
                  <a:pt x="5215" y="3943"/>
                </a:lnTo>
                <a:lnTo>
                  <a:pt x="5199" y="3949"/>
                </a:lnTo>
                <a:lnTo>
                  <a:pt x="5183" y="3953"/>
                </a:lnTo>
                <a:lnTo>
                  <a:pt x="5167" y="3954"/>
                </a:lnTo>
                <a:lnTo>
                  <a:pt x="5151" y="3955"/>
                </a:lnTo>
                <a:lnTo>
                  <a:pt x="182" y="3955"/>
                </a:lnTo>
                <a:lnTo>
                  <a:pt x="165" y="3954"/>
                </a:lnTo>
                <a:lnTo>
                  <a:pt x="149" y="3953"/>
                </a:lnTo>
                <a:lnTo>
                  <a:pt x="133" y="3949"/>
                </a:lnTo>
                <a:lnTo>
                  <a:pt x="117" y="3943"/>
                </a:lnTo>
                <a:lnTo>
                  <a:pt x="101" y="3937"/>
                </a:lnTo>
                <a:lnTo>
                  <a:pt x="86" y="3928"/>
                </a:lnTo>
                <a:lnTo>
                  <a:pt x="72" y="3919"/>
                </a:lnTo>
                <a:lnTo>
                  <a:pt x="59" y="3910"/>
                </a:lnTo>
                <a:lnTo>
                  <a:pt x="46" y="3898"/>
                </a:lnTo>
                <a:lnTo>
                  <a:pt x="35" y="3884"/>
                </a:lnTo>
                <a:lnTo>
                  <a:pt x="25" y="3869"/>
                </a:lnTo>
                <a:lnTo>
                  <a:pt x="16" y="3855"/>
                </a:lnTo>
                <a:lnTo>
                  <a:pt x="9" y="3839"/>
                </a:lnTo>
                <a:lnTo>
                  <a:pt x="5" y="3821"/>
                </a:lnTo>
                <a:lnTo>
                  <a:pt x="1" y="3802"/>
                </a:lnTo>
                <a:lnTo>
                  <a:pt x="0" y="3782"/>
                </a:lnTo>
                <a:lnTo>
                  <a:pt x="0" y="173"/>
                </a:lnTo>
                <a:lnTo>
                  <a:pt x="1" y="153"/>
                </a:lnTo>
                <a:lnTo>
                  <a:pt x="5" y="134"/>
                </a:lnTo>
                <a:lnTo>
                  <a:pt x="9" y="117"/>
                </a:lnTo>
                <a:lnTo>
                  <a:pt x="16" y="101"/>
                </a:lnTo>
                <a:lnTo>
                  <a:pt x="25" y="86"/>
                </a:lnTo>
                <a:lnTo>
                  <a:pt x="35" y="71"/>
                </a:lnTo>
                <a:lnTo>
                  <a:pt x="46" y="58"/>
                </a:lnTo>
                <a:lnTo>
                  <a:pt x="59" y="46"/>
                </a:lnTo>
                <a:lnTo>
                  <a:pt x="72" y="36"/>
                </a:lnTo>
                <a:lnTo>
                  <a:pt x="86" y="27"/>
                </a:lnTo>
                <a:lnTo>
                  <a:pt x="101" y="19"/>
                </a:lnTo>
                <a:lnTo>
                  <a:pt x="117" y="12"/>
                </a:lnTo>
                <a:lnTo>
                  <a:pt x="133" y="7"/>
                </a:lnTo>
                <a:lnTo>
                  <a:pt x="149" y="3"/>
                </a:lnTo>
                <a:lnTo>
                  <a:pt x="165" y="1"/>
                </a:lnTo>
                <a:lnTo>
                  <a:pt x="182" y="0"/>
                </a:lnTo>
                <a:close/>
                <a:moveTo>
                  <a:pt x="1728" y="2250"/>
                </a:moveTo>
                <a:lnTo>
                  <a:pt x="1542" y="2250"/>
                </a:lnTo>
                <a:lnTo>
                  <a:pt x="1411" y="1737"/>
                </a:lnTo>
                <a:lnTo>
                  <a:pt x="1281" y="2250"/>
                </a:lnTo>
                <a:lnTo>
                  <a:pt x="1094" y="2250"/>
                </a:lnTo>
                <a:lnTo>
                  <a:pt x="848" y="1397"/>
                </a:lnTo>
                <a:lnTo>
                  <a:pt x="1076" y="1397"/>
                </a:lnTo>
                <a:lnTo>
                  <a:pt x="1191" y="1886"/>
                </a:lnTo>
                <a:lnTo>
                  <a:pt x="1322" y="1397"/>
                </a:lnTo>
                <a:lnTo>
                  <a:pt x="1507" y="1397"/>
                </a:lnTo>
                <a:lnTo>
                  <a:pt x="1637" y="1886"/>
                </a:lnTo>
                <a:lnTo>
                  <a:pt x="1752" y="1397"/>
                </a:lnTo>
                <a:lnTo>
                  <a:pt x="1974" y="1397"/>
                </a:lnTo>
                <a:lnTo>
                  <a:pt x="1728" y="2250"/>
                </a:lnTo>
                <a:close/>
                <a:moveTo>
                  <a:pt x="2983" y="2250"/>
                </a:moveTo>
                <a:lnTo>
                  <a:pt x="2796" y="2250"/>
                </a:lnTo>
                <a:lnTo>
                  <a:pt x="2666" y="1737"/>
                </a:lnTo>
                <a:lnTo>
                  <a:pt x="2536" y="2250"/>
                </a:lnTo>
                <a:lnTo>
                  <a:pt x="2349" y="2250"/>
                </a:lnTo>
                <a:lnTo>
                  <a:pt x="2104" y="1397"/>
                </a:lnTo>
                <a:lnTo>
                  <a:pt x="2332" y="1397"/>
                </a:lnTo>
                <a:lnTo>
                  <a:pt x="2447" y="1886"/>
                </a:lnTo>
                <a:lnTo>
                  <a:pt x="2577" y="1397"/>
                </a:lnTo>
                <a:lnTo>
                  <a:pt x="2763" y="1397"/>
                </a:lnTo>
                <a:lnTo>
                  <a:pt x="2891" y="1886"/>
                </a:lnTo>
                <a:lnTo>
                  <a:pt x="3008" y="1397"/>
                </a:lnTo>
                <a:lnTo>
                  <a:pt x="3228" y="1397"/>
                </a:lnTo>
                <a:lnTo>
                  <a:pt x="2983" y="2250"/>
                </a:lnTo>
                <a:close/>
                <a:moveTo>
                  <a:pt x="4238" y="2250"/>
                </a:moveTo>
                <a:lnTo>
                  <a:pt x="4052" y="2250"/>
                </a:lnTo>
                <a:lnTo>
                  <a:pt x="3922" y="1737"/>
                </a:lnTo>
                <a:lnTo>
                  <a:pt x="3792" y="2250"/>
                </a:lnTo>
                <a:lnTo>
                  <a:pt x="3604" y="2250"/>
                </a:lnTo>
                <a:lnTo>
                  <a:pt x="3360" y="1397"/>
                </a:lnTo>
                <a:lnTo>
                  <a:pt x="3586" y="1397"/>
                </a:lnTo>
                <a:lnTo>
                  <a:pt x="3702" y="1886"/>
                </a:lnTo>
                <a:lnTo>
                  <a:pt x="3832" y="1397"/>
                </a:lnTo>
                <a:lnTo>
                  <a:pt x="4018" y="1397"/>
                </a:lnTo>
                <a:lnTo>
                  <a:pt x="4147" y="1886"/>
                </a:lnTo>
                <a:lnTo>
                  <a:pt x="4263" y="1397"/>
                </a:lnTo>
                <a:lnTo>
                  <a:pt x="4484" y="1397"/>
                </a:lnTo>
                <a:lnTo>
                  <a:pt x="4238" y="2250"/>
                </a:lnTo>
                <a:close/>
                <a:moveTo>
                  <a:pt x="2666" y="3264"/>
                </a:moveTo>
                <a:lnTo>
                  <a:pt x="2666" y="3264"/>
                </a:lnTo>
                <a:lnTo>
                  <a:pt x="2686" y="3266"/>
                </a:lnTo>
                <a:lnTo>
                  <a:pt x="2705" y="3268"/>
                </a:lnTo>
                <a:lnTo>
                  <a:pt x="2722" y="3272"/>
                </a:lnTo>
                <a:lnTo>
                  <a:pt x="2740" y="3279"/>
                </a:lnTo>
                <a:lnTo>
                  <a:pt x="2756" y="3287"/>
                </a:lnTo>
                <a:lnTo>
                  <a:pt x="2772" y="3297"/>
                </a:lnTo>
                <a:lnTo>
                  <a:pt x="2787" y="3307"/>
                </a:lnTo>
                <a:lnTo>
                  <a:pt x="2800" y="3319"/>
                </a:lnTo>
                <a:lnTo>
                  <a:pt x="2812" y="3333"/>
                </a:lnTo>
                <a:lnTo>
                  <a:pt x="2823" y="3348"/>
                </a:lnTo>
                <a:lnTo>
                  <a:pt x="2832" y="3364"/>
                </a:lnTo>
                <a:lnTo>
                  <a:pt x="2840" y="3380"/>
                </a:lnTo>
                <a:lnTo>
                  <a:pt x="2847" y="3397"/>
                </a:lnTo>
                <a:lnTo>
                  <a:pt x="2852" y="3416"/>
                </a:lnTo>
                <a:lnTo>
                  <a:pt x="2855" y="3435"/>
                </a:lnTo>
                <a:lnTo>
                  <a:pt x="2855" y="3454"/>
                </a:lnTo>
                <a:lnTo>
                  <a:pt x="2855" y="3474"/>
                </a:lnTo>
                <a:lnTo>
                  <a:pt x="2852" y="3492"/>
                </a:lnTo>
                <a:lnTo>
                  <a:pt x="2847" y="3510"/>
                </a:lnTo>
                <a:lnTo>
                  <a:pt x="2840" y="3527"/>
                </a:lnTo>
                <a:lnTo>
                  <a:pt x="2832" y="3545"/>
                </a:lnTo>
                <a:lnTo>
                  <a:pt x="2823" y="3560"/>
                </a:lnTo>
                <a:lnTo>
                  <a:pt x="2812" y="3574"/>
                </a:lnTo>
                <a:lnTo>
                  <a:pt x="2800" y="3588"/>
                </a:lnTo>
                <a:lnTo>
                  <a:pt x="2787" y="3600"/>
                </a:lnTo>
                <a:lnTo>
                  <a:pt x="2772" y="3612"/>
                </a:lnTo>
                <a:lnTo>
                  <a:pt x="2756" y="3621"/>
                </a:lnTo>
                <a:lnTo>
                  <a:pt x="2740" y="3629"/>
                </a:lnTo>
                <a:lnTo>
                  <a:pt x="2722" y="3635"/>
                </a:lnTo>
                <a:lnTo>
                  <a:pt x="2705" y="3640"/>
                </a:lnTo>
                <a:lnTo>
                  <a:pt x="2686" y="3643"/>
                </a:lnTo>
                <a:lnTo>
                  <a:pt x="2666" y="3644"/>
                </a:lnTo>
                <a:lnTo>
                  <a:pt x="2647" y="3643"/>
                </a:lnTo>
                <a:lnTo>
                  <a:pt x="2628" y="3640"/>
                </a:lnTo>
                <a:lnTo>
                  <a:pt x="2610" y="3635"/>
                </a:lnTo>
                <a:lnTo>
                  <a:pt x="2592" y="3629"/>
                </a:lnTo>
                <a:lnTo>
                  <a:pt x="2576" y="3621"/>
                </a:lnTo>
                <a:lnTo>
                  <a:pt x="2560" y="3612"/>
                </a:lnTo>
                <a:lnTo>
                  <a:pt x="2545" y="3600"/>
                </a:lnTo>
                <a:lnTo>
                  <a:pt x="2532" y="3588"/>
                </a:lnTo>
                <a:lnTo>
                  <a:pt x="2520" y="3574"/>
                </a:lnTo>
                <a:lnTo>
                  <a:pt x="2509" y="3560"/>
                </a:lnTo>
                <a:lnTo>
                  <a:pt x="2500" y="3545"/>
                </a:lnTo>
                <a:lnTo>
                  <a:pt x="2492" y="3527"/>
                </a:lnTo>
                <a:lnTo>
                  <a:pt x="2485" y="3510"/>
                </a:lnTo>
                <a:lnTo>
                  <a:pt x="2481" y="3492"/>
                </a:lnTo>
                <a:lnTo>
                  <a:pt x="2478" y="3474"/>
                </a:lnTo>
                <a:lnTo>
                  <a:pt x="2477" y="3454"/>
                </a:lnTo>
                <a:lnTo>
                  <a:pt x="2478" y="3435"/>
                </a:lnTo>
                <a:lnTo>
                  <a:pt x="2481" y="3416"/>
                </a:lnTo>
                <a:lnTo>
                  <a:pt x="2485" y="3397"/>
                </a:lnTo>
                <a:lnTo>
                  <a:pt x="2492" y="3380"/>
                </a:lnTo>
                <a:lnTo>
                  <a:pt x="2500" y="3364"/>
                </a:lnTo>
                <a:lnTo>
                  <a:pt x="2509" y="3348"/>
                </a:lnTo>
                <a:lnTo>
                  <a:pt x="2520" y="3333"/>
                </a:lnTo>
                <a:lnTo>
                  <a:pt x="2532" y="3319"/>
                </a:lnTo>
                <a:lnTo>
                  <a:pt x="2545" y="3307"/>
                </a:lnTo>
                <a:lnTo>
                  <a:pt x="2560" y="3297"/>
                </a:lnTo>
                <a:lnTo>
                  <a:pt x="2576" y="3287"/>
                </a:lnTo>
                <a:lnTo>
                  <a:pt x="2592" y="3279"/>
                </a:lnTo>
                <a:lnTo>
                  <a:pt x="2610" y="3272"/>
                </a:lnTo>
                <a:lnTo>
                  <a:pt x="2628" y="3268"/>
                </a:lnTo>
                <a:lnTo>
                  <a:pt x="2647" y="3266"/>
                </a:lnTo>
                <a:lnTo>
                  <a:pt x="2666" y="3264"/>
                </a:lnTo>
                <a:close/>
                <a:moveTo>
                  <a:pt x="2666" y="3372"/>
                </a:moveTo>
                <a:lnTo>
                  <a:pt x="2666" y="3372"/>
                </a:lnTo>
                <a:lnTo>
                  <a:pt x="2658" y="3372"/>
                </a:lnTo>
                <a:lnTo>
                  <a:pt x="2650" y="3373"/>
                </a:lnTo>
                <a:lnTo>
                  <a:pt x="2642" y="3376"/>
                </a:lnTo>
                <a:lnTo>
                  <a:pt x="2634" y="3378"/>
                </a:lnTo>
                <a:lnTo>
                  <a:pt x="2620" y="3385"/>
                </a:lnTo>
                <a:lnTo>
                  <a:pt x="2608" y="3396"/>
                </a:lnTo>
                <a:lnTo>
                  <a:pt x="2598" y="3408"/>
                </a:lnTo>
                <a:lnTo>
                  <a:pt x="2591" y="3421"/>
                </a:lnTo>
                <a:lnTo>
                  <a:pt x="2588" y="3429"/>
                </a:lnTo>
                <a:lnTo>
                  <a:pt x="2585" y="3437"/>
                </a:lnTo>
                <a:lnTo>
                  <a:pt x="2584" y="3445"/>
                </a:lnTo>
                <a:lnTo>
                  <a:pt x="2584" y="3454"/>
                </a:lnTo>
                <a:lnTo>
                  <a:pt x="2584" y="3463"/>
                </a:lnTo>
                <a:lnTo>
                  <a:pt x="2585" y="3471"/>
                </a:lnTo>
                <a:lnTo>
                  <a:pt x="2588" y="3479"/>
                </a:lnTo>
                <a:lnTo>
                  <a:pt x="2591" y="3486"/>
                </a:lnTo>
                <a:lnTo>
                  <a:pt x="2598" y="3500"/>
                </a:lnTo>
                <a:lnTo>
                  <a:pt x="2608" y="3513"/>
                </a:lnTo>
                <a:lnTo>
                  <a:pt x="2620" y="3522"/>
                </a:lnTo>
                <a:lnTo>
                  <a:pt x="2634" y="3530"/>
                </a:lnTo>
                <a:lnTo>
                  <a:pt x="2642" y="3533"/>
                </a:lnTo>
                <a:lnTo>
                  <a:pt x="2650" y="3534"/>
                </a:lnTo>
                <a:lnTo>
                  <a:pt x="2658" y="3535"/>
                </a:lnTo>
                <a:lnTo>
                  <a:pt x="2666" y="3537"/>
                </a:lnTo>
                <a:lnTo>
                  <a:pt x="2674" y="3535"/>
                </a:lnTo>
                <a:lnTo>
                  <a:pt x="2682" y="3534"/>
                </a:lnTo>
                <a:lnTo>
                  <a:pt x="2690" y="3533"/>
                </a:lnTo>
                <a:lnTo>
                  <a:pt x="2698" y="3530"/>
                </a:lnTo>
                <a:lnTo>
                  <a:pt x="2712" y="3522"/>
                </a:lnTo>
                <a:lnTo>
                  <a:pt x="2724" y="3513"/>
                </a:lnTo>
                <a:lnTo>
                  <a:pt x="2734" y="3500"/>
                </a:lnTo>
                <a:lnTo>
                  <a:pt x="2742" y="3486"/>
                </a:lnTo>
                <a:lnTo>
                  <a:pt x="2745" y="3479"/>
                </a:lnTo>
                <a:lnTo>
                  <a:pt x="2747" y="3471"/>
                </a:lnTo>
                <a:lnTo>
                  <a:pt x="2748" y="3463"/>
                </a:lnTo>
                <a:lnTo>
                  <a:pt x="2748" y="3454"/>
                </a:lnTo>
                <a:lnTo>
                  <a:pt x="2748" y="3445"/>
                </a:lnTo>
                <a:lnTo>
                  <a:pt x="2747" y="3437"/>
                </a:lnTo>
                <a:lnTo>
                  <a:pt x="2745" y="3429"/>
                </a:lnTo>
                <a:lnTo>
                  <a:pt x="2742" y="3421"/>
                </a:lnTo>
                <a:lnTo>
                  <a:pt x="2734" y="3408"/>
                </a:lnTo>
                <a:lnTo>
                  <a:pt x="2724" y="3396"/>
                </a:lnTo>
                <a:lnTo>
                  <a:pt x="2712" y="3385"/>
                </a:lnTo>
                <a:lnTo>
                  <a:pt x="2698" y="3378"/>
                </a:lnTo>
                <a:lnTo>
                  <a:pt x="2690" y="3376"/>
                </a:lnTo>
                <a:lnTo>
                  <a:pt x="2682" y="3373"/>
                </a:lnTo>
                <a:lnTo>
                  <a:pt x="2674" y="3372"/>
                </a:lnTo>
                <a:lnTo>
                  <a:pt x="2666" y="3372"/>
                </a:lnTo>
                <a:close/>
                <a:moveTo>
                  <a:pt x="4599" y="498"/>
                </a:moveTo>
                <a:lnTo>
                  <a:pt x="518" y="498"/>
                </a:lnTo>
                <a:lnTo>
                  <a:pt x="518" y="3082"/>
                </a:lnTo>
                <a:lnTo>
                  <a:pt x="4814" y="3082"/>
                </a:lnTo>
                <a:lnTo>
                  <a:pt x="4814" y="390"/>
                </a:lnTo>
                <a:lnTo>
                  <a:pt x="4921" y="390"/>
                </a:lnTo>
                <a:lnTo>
                  <a:pt x="4921" y="3189"/>
                </a:lnTo>
                <a:lnTo>
                  <a:pt x="411" y="3189"/>
                </a:lnTo>
                <a:lnTo>
                  <a:pt x="411" y="390"/>
                </a:lnTo>
                <a:lnTo>
                  <a:pt x="4599" y="390"/>
                </a:lnTo>
                <a:lnTo>
                  <a:pt x="4599" y="49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8" name="Freeform 89">
            <a:extLst>
              <a:ext uri="{FF2B5EF4-FFF2-40B4-BE49-F238E27FC236}">
                <a16:creationId xmlns:a16="http://schemas.microsoft.com/office/drawing/2014/main" id="{BEBA8B27-93DD-41D9-923D-CD4395589C6E}"/>
              </a:ext>
            </a:extLst>
          </p:cNvPr>
          <p:cNvSpPr>
            <a:spLocks noChangeAspect="1" noEditPoints="1"/>
          </p:cNvSpPr>
          <p:nvPr/>
        </p:nvSpPr>
        <p:spPr bwMode="auto">
          <a:xfrm>
            <a:off x="908840" y="2130147"/>
            <a:ext cx="663274" cy="615201"/>
          </a:xfrm>
          <a:custGeom>
            <a:avLst/>
            <a:gdLst>
              <a:gd name="T0" fmla="*/ 388 w 2265"/>
              <a:gd name="T1" fmla="*/ 645 h 2550"/>
              <a:gd name="T2" fmla="*/ 408 w 2265"/>
              <a:gd name="T3" fmla="*/ 370 h 2550"/>
              <a:gd name="T4" fmla="*/ 744 w 2265"/>
              <a:gd name="T5" fmla="*/ 115 h 2550"/>
              <a:gd name="T6" fmla="*/ 1248 w 2265"/>
              <a:gd name="T7" fmla="*/ 65 h 2550"/>
              <a:gd name="T8" fmla="*/ 1686 w 2265"/>
              <a:gd name="T9" fmla="*/ 250 h 2550"/>
              <a:gd name="T10" fmla="*/ 1828 w 2265"/>
              <a:gd name="T11" fmla="*/ 542 h 2550"/>
              <a:gd name="T12" fmla="*/ 1866 w 2265"/>
              <a:gd name="T13" fmla="*/ 636 h 2550"/>
              <a:gd name="T14" fmla="*/ 1801 w 2265"/>
              <a:gd name="T15" fmla="*/ 296 h 2550"/>
              <a:gd name="T16" fmla="*/ 1397 w 2265"/>
              <a:gd name="T17" fmla="*/ 40 h 2550"/>
              <a:gd name="T18" fmla="*/ 868 w 2265"/>
              <a:gd name="T19" fmla="*/ 22 h 2550"/>
              <a:gd name="T20" fmla="*/ 426 w 2265"/>
              <a:gd name="T21" fmla="*/ 251 h 2550"/>
              <a:gd name="T22" fmla="*/ 317 w 2265"/>
              <a:gd name="T23" fmla="*/ 598 h 2550"/>
              <a:gd name="T24" fmla="*/ 1870 w 2265"/>
              <a:gd name="T25" fmla="*/ 1809 h 2550"/>
              <a:gd name="T26" fmla="*/ 2014 w 2265"/>
              <a:gd name="T27" fmla="*/ 1960 h 2550"/>
              <a:gd name="T28" fmla="*/ 2182 w 2265"/>
              <a:gd name="T29" fmla="*/ 1879 h 2550"/>
              <a:gd name="T30" fmla="*/ 2265 w 2265"/>
              <a:gd name="T31" fmla="*/ 1722 h 2550"/>
              <a:gd name="T32" fmla="*/ 2129 w 2265"/>
              <a:gd name="T33" fmla="*/ 1584 h 2550"/>
              <a:gd name="T34" fmla="*/ 1885 w 2265"/>
              <a:gd name="T35" fmla="*/ 1672 h 2550"/>
              <a:gd name="T36" fmla="*/ 1931 w 2265"/>
              <a:gd name="T37" fmla="*/ 1662 h 2550"/>
              <a:gd name="T38" fmla="*/ 2046 w 2265"/>
              <a:gd name="T39" fmla="*/ 1789 h 2550"/>
              <a:gd name="T40" fmla="*/ 2093 w 2265"/>
              <a:gd name="T41" fmla="*/ 1901 h 2550"/>
              <a:gd name="T42" fmla="*/ 1959 w 2265"/>
              <a:gd name="T43" fmla="*/ 1915 h 2550"/>
              <a:gd name="T44" fmla="*/ 1500 w 2265"/>
              <a:gd name="T45" fmla="*/ 2550 h 2550"/>
              <a:gd name="T46" fmla="*/ 340 w 2265"/>
              <a:gd name="T47" fmla="*/ 2037 h 2550"/>
              <a:gd name="T48" fmla="*/ 55 w 2265"/>
              <a:gd name="T49" fmla="*/ 2069 h 2550"/>
              <a:gd name="T50" fmla="*/ 100 w 2265"/>
              <a:gd name="T51" fmla="*/ 2101 h 2550"/>
              <a:gd name="T52" fmla="*/ 342 w 2265"/>
              <a:gd name="T53" fmla="*/ 2106 h 2550"/>
              <a:gd name="T54" fmla="*/ 1882 w 2265"/>
              <a:gd name="T55" fmla="*/ 2042 h 2550"/>
              <a:gd name="T56" fmla="*/ 1882 w 2265"/>
              <a:gd name="T57" fmla="*/ 2117 h 2550"/>
              <a:gd name="T58" fmla="*/ 2129 w 2265"/>
              <a:gd name="T59" fmla="*/ 2097 h 2550"/>
              <a:gd name="T60" fmla="*/ 2182 w 2265"/>
              <a:gd name="T61" fmla="*/ 2078 h 2550"/>
              <a:gd name="T62" fmla="*/ 1194 w 2265"/>
              <a:gd name="T63" fmla="*/ 1174 h 2550"/>
              <a:gd name="T64" fmla="*/ 324 w 2265"/>
              <a:gd name="T65" fmla="*/ 2522 h 2550"/>
              <a:gd name="T66" fmla="*/ 1396 w 2265"/>
              <a:gd name="T67" fmla="*/ 961 h 2550"/>
              <a:gd name="T68" fmla="*/ 1194 w 2265"/>
              <a:gd name="T69" fmla="*/ 1057 h 2550"/>
              <a:gd name="T70" fmla="*/ 63 w 2265"/>
              <a:gd name="T71" fmla="*/ 1890 h 2550"/>
              <a:gd name="T72" fmla="*/ 205 w 2265"/>
              <a:gd name="T73" fmla="*/ 1959 h 2550"/>
              <a:gd name="T74" fmla="*/ 369 w 2265"/>
              <a:gd name="T75" fmla="*/ 1838 h 2550"/>
              <a:gd name="T76" fmla="*/ 336 w 2265"/>
              <a:gd name="T77" fmla="*/ 1606 h 2550"/>
              <a:gd name="T78" fmla="*/ 282 w 2265"/>
              <a:gd name="T79" fmla="*/ 1561 h 2550"/>
              <a:gd name="T80" fmla="*/ 101 w 2265"/>
              <a:gd name="T81" fmla="*/ 1576 h 2550"/>
              <a:gd name="T82" fmla="*/ 20 w 2265"/>
              <a:gd name="T83" fmla="*/ 1729 h 2550"/>
              <a:gd name="T84" fmla="*/ 161 w 2265"/>
              <a:gd name="T85" fmla="*/ 1758 h 2550"/>
              <a:gd name="T86" fmla="*/ 291 w 2265"/>
              <a:gd name="T87" fmla="*/ 1649 h 2550"/>
              <a:gd name="T88" fmla="*/ 345 w 2265"/>
              <a:gd name="T89" fmla="*/ 1817 h 2550"/>
              <a:gd name="T90" fmla="*/ 222 w 2265"/>
              <a:gd name="T91" fmla="*/ 1933 h 2550"/>
              <a:gd name="T92" fmla="*/ 1464 w 2265"/>
              <a:gd name="T93" fmla="*/ 1920 h 2550"/>
              <a:gd name="T94" fmla="*/ 1350 w 2265"/>
              <a:gd name="T95" fmla="*/ 1780 h 2550"/>
              <a:gd name="T96" fmla="*/ 949 w 2265"/>
              <a:gd name="T97" fmla="*/ 1843 h 2550"/>
              <a:gd name="T98" fmla="*/ 797 w 2265"/>
              <a:gd name="T99" fmla="*/ 1860 h 2550"/>
              <a:gd name="T100" fmla="*/ 1154 w 2265"/>
              <a:gd name="T101" fmla="*/ 2131 h 2550"/>
              <a:gd name="T102" fmla="*/ 1280 w 2265"/>
              <a:gd name="T103" fmla="*/ 1454 h 2550"/>
              <a:gd name="T104" fmla="*/ 1076 w 2265"/>
              <a:gd name="T105" fmla="*/ 1368 h 2550"/>
              <a:gd name="T106" fmla="*/ 950 w 2265"/>
              <a:gd name="T107" fmla="*/ 1606 h 2550"/>
              <a:gd name="T108" fmla="*/ 1039 w 2265"/>
              <a:gd name="T109" fmla="*/ 1720 h 2550"/>
              <a:gd name="T110" fmla="*/ 1192 w 2265"/>
              <a:gd name="T111" fmla="*/ 1717 h 2550"/>
              <a:gd name="T112" fmla="*/ 1303 w 2265"/>
              <a:gd name="T113" fmla="*/ 1562 h 2550"/>
              <a:gd name="T114" fmla="*/ 1183 w 2265"/>
              <a:gd name="T115" fmla="*/ 1690 h 2550"/>
              <a:gd name="T116" fmla="*/ 1049 w 2265"/>
              <a:gd name="T117" fmla="*/ 1676 h 2550"/>
              <a:gd name="T118" fmla="*/ 1031 w 2265"/>
              <a:gd name="T119" fmla="*/ 1537 h 2550"/>
              <a:gd name="T120" fmla="*/ 1224 w 2265"/>
              <a:gd name="T121" fmla="*/ 1520 h 2550"/>
              <a:gd name="T122" fmla="*/ 1035 w 2265"/>
              <a:gd name="T123" fmla="*/ 1852 h 2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5" h="2550">
                <a:moveTo>
                  <a:pt x="1490" y="341"/>
                </a:moveTo>
                <a:lnTo>
                  <a:pt x="680" y="341"/>
                </a:lnTo>
                <a:lnTo>
                  <a:pt x="680" y="396"/>
                </a:lnTo>
                <a:lnTo>
                  <a:pt x="1490" y="396"/>
                </a:lnTo>
                <a:lnTo>
                  <a:pt x="1490" y="341"/>
                </a:lnTo>
                <a:close/>
                <a:moveTo>
                  <a:pt x="680" y="569"/>
                </a:moveTo>
                <a:lnTo>
                  <a:pt x="1490" y="569"/>
                </a:lnTo>
                <a:lnTo>
                  <a:pt x="1490" y="514"/>
                </a:lnTo>
                <a:lnTo>
                  <a:pt x="680" y="514"/>
                </a:lnTo>
                <a:lnTo>
                  <a:pt x="680" y="569"/>
                </a:lnTo>
                <a:close/>
                <a:moveTo>
                  <a:pt x="628" y="1346"/>
                </a:moveTo>
                <a:lnTo>
                  <a:pt x="641" y="1238"/>
                </a:lnTo>
                <a:lnTo>
                  <a:pt x="395" y="661"/>
                </a:lnTo>
                <a:lnTo>
                  <a:pt x="395" y="661"/>
                </a:lnTo>
                <a:lnTo>
                  <a:pt x="388" y="645"/>
                </a:lnTo>
                <a:lnTo>
                  <a:pt x="383" y="630"/>
                </a:lnTo>
                <a:lnTo>
                  <a:pt x="378" y="613"/>
                </a:lnTo>
                <a:lnTo>
                  <a:pt x="374" y="597"/>
                </a:lnTo>
                <a:lnTo>
                  <a:pt x="370" y="580"/>
                </a:lnTo>
                <a:lnTo>
                  <a:pt x="368" y="563"/>
                </a:lnTo>
                <a:lnTo>
                  <a:pt x="366" y="546"/>
                </a:lnTo>
                <a:lnTo>
                  <a:pt x="366" y="530"/>
                </a:lnTo>
                <a:lnTo>
                  <a:pt x="366" y="530"/>
                </a:lnTo>
                <a:lnTo>
                  <a:pt x="367" y="506"/>
                </a:lnTo>
                <a:lnTo>
                  <a:pt x="369" y="482"/>
                </a:lnTo>
                <a:lnTo>
                  <a:pt x="374" y="460"/>
                </a:lnTo>
                <a:lnTo>
                  <a:pt x="380" y="436"/>
                </a:lnTo>
                <a:lnTo>
                  <a:pt x="388" y="414"/>
                </a:lnTo>
                <a:lnTo>
                  <a:pt x="397" y="392"/>
                </a:lnTo>
                <a:lnTo>
                  <a:pt x="408" y="370"/>
                </a:lnTo>
                <a:lnTo>
                  <a:pt x="422" y="349"/>
                </a:lnTo>
                <a:lnTo>
                  <a:pt x="435" y="328"/>
                </a:lnTo>
                <a:lnTo>
                  <a:pt x="451" y="308"/>
                </a:lnTo>
                <a:lnTo>
                  <a:pt x="469" y="288"/>
                </a:lnTo>
                <a:lnTo>
                  <a:pt x="487" y="269"/>
                </a:lnTo>
                <a:lnTo>
                  <a:pt x="507" y="250"/>
                </a:lnTo>
                <a:lnTo>
                  <a:pt x="529" y="232"/>
                </a:lnTo>
                <a:lnTo>
                  <a:pt x="551" y="215"/>
                </a:lnTo>
                <a:lnTo>
                  <a:pt x="575" y="198"/>
                </a:lnTo>
                <a:lnTo>
                  <a:pt x="601" y="182"/>
                </a:lnTo>
                <a:lnTo>
                  <a:pt x="627" y="166"/>
                </a:lnTo>
                <a:lnTo>
                  <a:pt x="655" y="152"/>
                </a:lnTo>
                <a:lnTo>
                  <a:pt x="683" y="138"/>
                </a:lnTo>
                <a:lnTo>
                  <a:pt x="712" y="126"/>
                </a:lnTo>
                <a:lnTo>
                  <a:pt x="744" y="115"/>
                </a:lnTo>
                <a:lnTo>
                  <a:pt x="775" y="103"/>
                </a:lnTo>
                <a:lnTo>
                  <a:pt x="808" y="93"/>
                </a:lnTo>
                <a:lnTo>
                  <a:pt x="841" y="85"/>
                </a:lnTo>
                <a:lnTo>
                  <a:pt x="875" y="78"/>
                </a:lnTo>
                <a:lnTo>
                  <a:pt x="910" y="71"/>
                </a:lnTo>
                <a:lnTo>
                  <a:pt x="946" y="65"/>
                </a:lnTo>
                <a:lnTo>
                  <a:pt x="983" y="61"/>
                </a:lnTo>
                <a:lnTo>
                  <a:pt x="1021" y="57"/>
                </a:lnTo>
                <a:lnTo>
                  <a:pt x="1059" y="56"/>
                </a:lnTo>
                <a:lnTo>
                  <a:pt x="1097" y="55"/>
                </a:lnTo>
                <a:lnTo>
                  <a:pt x="1097" y="55"/>
                </a:lnTo>
                <a:lnTo>
                  <a:pt x="1135" y="56"/>
                </a:lnTo>
                <a:lnTo>
                  <a:pt x="1174" y="57"/>
                </a:lnTo>
                <a:lnTo>
                  <a:pt x="1211" y="61"/>
                </a:lnTo>
                <a:lnTo>
                  <a:pt x="1248" y="65"/>
                </a:lnTo>
                <a:lnTo>
                  <a:pt x="1284" y="71"/>
                </a:lnTo>
                <a:lnTo>
                  <a:pt x="1319" y="78"/>
                </a:lnTo>
                <a:lnTo>
                  <a:pt x="1352" y="85"/>
                </a:lnTo>
                <a:lnTo>
                  <a:pt x="1386" y="93"/>
                </a:lnTo>
                <a:lnTo>
                  <a:pt x="1419" y="103"/>
                </a:lnTo>
                <a:lnTo>
                  <a:pt x="1450" y="115"/>
                </a:lnTo>
                <a:lnTo>
                  <a:pt x="1481" y="126"/>
                </a:lnTo>
                <a:lnTo>
                  <a:pt x="1510" y="138"/>
                </a:lnTo>
                <a:lnTo>
                  <a:pt x="1539" y="152"/>
                </a:lnTo>
                <a:lnTo>
                  <a:pt x="1566" y="166"/>
                </a:lnTo>
                <a:lnTo>
                  <a:pt x="1592" y="182"/>
                </a:lnTo>
                <a:lnTo>
                  <a:pt x="1618" y="198"/>
                </a:lnTo>
                <a:lnTo>
                  <a:pt x="1642" y="215"/>
                </a:lnTo>
                <a:lnTo>
                  <a:pt x="1664" y="232"/>
                </a:lnTo>
                <a:lnTo>
                  <a:pt x="1686" y="250"/>
                </a:lnTo>
                <a:lnTo>
                  <a:pt x="1706" y="269"/>
                </a:lnTo>
                <a:lnTo>
                  <a:pt x="1724" y="288"/>
                </a:lnTo>
                <a:lnTo>
                  <a:pt x="1742" y="308"/>
                </a:lnTo>
                <a:lnTo>
                  <a:pt x="1758" y="328"/>
                </a:lnTo>
                <a:lnTo>
                  <a:pt x="1771" y="349"/>
                </a:lnTo>
                <a:lnTo>
                  <a:pt x="1785" y="370"/>
                </a:lnTo>
                <a:lnTo>
                  <a:pt x="1796" y="392"/>
                </a:lnTo>
                <a:lnTo>
                  <a:pt x="1805" y="414"/>
                </a:lnTo>
                <a:lnTo>
                  <a:pt x="1814" y="436"/>
                </a:lnTo>
                <a:lnTo>
                  <a:pt x="1819" y="460"/>
                </a:lnTo>
                <a:lnTo>
                  <a:pt x="1824" y="482"/>
                </a:lnTo>
                <a:lnTo>
                  <a:pt x="1827" y="506"/>
                </a:lnTo>
                <a:lnTo>
                  <a:pt x="1828" y="530"/>
                </a:lnTo>
                <a:lnTo>
                  <a:pt x="1828" y="530"/>
                </a:lnTo>
                <a:lnTo>
                  <a:pt x="1828" y="542"/>
                </a:lnTo>
                <a:lnTo>
                  <a:pt x="1826" y="555"/>
                </a:lnTo>
                <a:lnTo>
                  <a:pt x="1824" y="570"/>
                </a:lnTo>
                <a:lnTo>
                  <a:pt x="1821" y="585"/>
                </a:lnTo>
                <a:lnTo>
                  <a:pt x="1812" y="617"/>
                </a:lnTo>
                <a:lnTo>
                  <a:pt x="1799" y="654"/>
                </a:lnTo>
                <a:lnTo>
                  <a:pt x="1782" y="697"/>
                </a:lnTo>
                <a:lnTo>
                  <a:pt x="1763" y="744"/>
                </a:lnTo>
                <a:lnTo>
                  <a:pt x="1715" y="859"/>
                </a:lnTo>
                <a:lnTo>
                  <a:pt x="1554" y="1236"/>
                </a:lnTo>
                <a:lnTo>
                  <a:pt x="1567" y="1345"/>
                </a:lnTo>
                <a:lnTo>
                  <a:pt x="1842" y="702"/>
                </a:lnTo>
                <a:lnTo>
                  <a:pt x="1842" y="702"/>
                </a:lnTo>
                <a:lnTo>
                  <a:pt x="1850" y="680"/>
                </a:lnTo>
                <a:lnTo>
                  <a:pt x="1859" y="659"/>
                </a:lnTo>
                <a:lnTo>
                  <a:pt x="1866" y="636"/>
                </a:lnTo>
                <a:lnTo>
                  <a:pt x="1872" y="614"/>
                </a:lnTo>
                <a:lnTo>
                  <a:pt x="1877" y="591"/>
                </a:lnTo>
                <a:lnTo>
                  <a:pt x="1881" y="570"/>
                </a:lnTo>
                <a:lnTo>
                  <a:pt x="1884" y="549"/>
                </a:lnTo>
                <a:lnTo>
                  <a:pt x="1884" y="530"/>
                </a:lnTo>
                <a:lnTo>
                  <a:pt x="1884" y="530"/>
                </a:lnTo>
                <a:lnTo>
                  <a:pt x="1882" y="501"/>
                </a:lnTo>
                <a:lnTo>
                  <a:pt x="1878" y="474"/>
                </a:lnTo>
                <a:lnTo>
                  <a:pt x="1872" y="446"/>
                </a:lnTo>
                <a:lnTo>
                  <a:pt x="1866" y="421"/>
                </a:lnTo>
                <a:lnTo>
                  <a:pt x="1855" y="395"/>
                </a:lnTo>
                <a:lnTo>
                  <a:pt x="1844" y="369"/>
                </a:lnTo>
                <a:lnTo>
                  <a:pt x="1832" y="344"/>
                </a:lnTo>
                <a:lnTo>
                  <a:pt x="1817" y="319"/>
                </a:lnTo>
                <a:lnTo>
                  <a:pt x="1801" y="296"/>
                </a:lnTo>
                <a:lnTo>
                  <a:pt x="1783" y="273"/>
                </a:lnTo>
                <a:lnTo>
                  <a:pt x="1764" y="251"/>
                </a:lnTo>
                <a:lnTo>
                  <a:pt x="1743" y="229"/>
                </a:lnTo>
                <a:lnTo>
                  <a:pt x="1720" y="209"/>
                </a:lnTo>
                <a:lnTo>
                  <a:pt x="1697" y="189"/>
                </a:lnTo>
                <a:lnTo>
                  <a:pt x="1672" y="170"/>
                </a:lnTo>
                <a:lnTo>
                  <a:pt x="1646" y="152"/>
                </a:lnTo>
                <a:lnTo>
                  <a:pt x="1619" y="134"/>
                </a:lnTo>
                <a:lnTo>
                  <a:pt x="1590" y="118"/>
                </a:lnTo>
                <a:lnTo>
                  <a:pt x="1561" y="102"/>
                </a:lnTo>
                <a:lnTo>
                  <a:pt x="1530" y="88"/>
                </a:lnTo>
                <a:lnTo>
                  <a:pt x="1498" y="74"/>
                </a:lnTo>
                <a:lnTo>
                  <a:pt x="1465" y="62"/>
                </a:lnTo>
                <a:lnTo>
                  <a:pt x="1432" y="51"/>
                </a:lnTo>
                <a:lnTo>
                  <a:pt x="1397" y="40"/>
                </a:lnTo>
                <a:lnTo>
                  <a:pt x="1363" y="31"/>
                </a:lnTo>
                <a:lnTo>
                  <a:pt x="1327" y="22"/>
                </a:lnTo>
                <a:lnTo>
                  <a:pt x="1289" y="16"/>
                </a:lnTo>
                <a:lnTo>
                  <a:pt x="1252" y="10"/>
                </a:lnTo>
                <a:lnTo>
                  <a:pt x="1214" y="6"/>
                </a:lnTo>
                <a:lnTo>
                  <a:pt x="1176" y="2"/>
                </a:lnTo>
                <a:lnTo>
                  <a:pt x="1136" y="1"/>
                </a:lnTo>
                <a:lnTo>
                  <a:pt x="1097" y="0"/>
                </a:lnTo>
                <a:lnTo>
                  <a:pt x="1097" y="0"/>
                </a:lnTo>
                <a:lnTo>
                  <a:pt x="1058" y="1"/>
                </a:lnTo>
                <a:lnTo>
                  <a:pt x="1018" y="2"/>
                </a:lnTo>
                <a:lnTo>
                  <a:pt x="980" y="6"/>
                </a:lnTo>
                <a:lnTo>
                  <a:pt x="942" y="10"/>
                </a:lnTo>
                <a:lnTo>
                  <a:pt x="905" y="16"/>
                </a:lnTo>
                <a:lnTo>
                  <a:pt x="868" y="22"/>
                </a:lnTo>
                <a:lnTo>
                  <a:pt x="832" y="31"/>
                </a:lnTo>
                <a:lnTo>
                  <a:pt x="796" y="40"/>
                </a:lnTo>
                <a:lnTo>
                  <a:pt x="761" y="51"/>
                </a:lnTo>
                <a:lnTo>
                  <a:pt x="727" y="62"/>
                </a:lnTo>
                <a:lnTo>
                  <a:pt x="694" y="74"/>
                </a:lnTo>
                <a:lnTo>
                  <a:pt x="663" y="88"/>
                </a:lnTo>
                <a:lnTo>
                  <a:pt x="631" y="102"/>
                </a:lnTo>
                <a:lnTo>
                  <a:pt x="601" y="118"/>
                </a:lnTo>
                <a:lnTo>
                  <a:pt x="573" y="134"/>
                </a:lnTo>
                <a:lnTo>
                  <a:pt x="545" y="152"/>
                </a:lnTo>
                <a:lnTo>
                  <a:pt x="519" y="170"/>
                </a:lnTo>
                <a:lnTo>
                  <a:pt x="494" y="189"/>
                </a:lnTo>
                <a:lnTo>
                  <a:pt x="470" y="209"/>
                </a:lnTo>
                <a:lnTo>
                  <a:pt x="448" y="229"/>
                </a:lnTo>
                <a:lnTo>
                  <a:pt x="426" y="251"/>
                </a:lnTo>
                <a:lnTo>
                  <a:pt x="407" y="273"/>
                </a:lnTo>
                <a:lnTo>
                  <a:pt x="390" y="296"/>
                </a:lnTo>
                <a:lnTo>
                  <a:pt x="374" y="319"/>
                </a:lnTo>
                <a:lnTo>
                  <a:pt x="359" y="344"/>
                </a:lnTo>
                <a:lnTo>
                  <a:pt x="347" y="369"/>
                </a:lnTo>
                <a:lnTo>
                  <a:pt x="335" y="395"/>
                </a:lnTo>
                <a:lnTo>
                  <a:pt x="326" y="421"/>
                </a:lnTo>
                <a:lnTo>
                  <a:pt x="320" y="446"/>
                </a:lnTo>
                <a:lnTo>
                  <a:pt x="315" y="474"/>
                </a:lnTo>
                <a:lnTo>
                  <a:pt x="312" y="501"/>
                </a:lnTo>
                <a:lnTo>
                  <a:pt x="311" y="530"/>
                </a:lnTo>
                <a:lnTo>
                  <a:pt x="311" y="530"/>
                </a:lnTo>
                <a:lnTo>
                  <a:pt x="312" y="553"/>
                </a:lnTo>
                <a:lnTo>
                  <a:pt x="314" y="576"/>
                </a:lnTo>
                <a:lnTo>
                  <a:pt x="317" y="598"/>
                </a:lnTo>
                <a:lnTo>
                  <a:pt x="322" y="620"/>
                </a:lnTo>
                <a:lnTo>
                  <a:pt x="327" y="642"/>
                </a:lnTo>
                <a:lnTo>
                  <a:pt x="335" y="663"/>
                </a:lnTo>
                <a:lnTo>
                  <a:pt x="343" y="685"/>
                </a:lnTo>
                <a:lnTo>
                  <a:pt x="351" y="706"/>
                </a:lnTo>
                <a:lnTo>
                  <a:pt x="628" y="1346"/>
                </a:lnTo>
                <a:close/>
                <a:moveTo>
                  <a:pt x="1490" y="743"/>
                </a:moveTo>
                <a:lnTo>
                  <a:pt x="1490" y="688"/>
                </a:lnTo>
                <a:lnTo>
                  <a:pt x="1147" y="688"/>
                </a:lnTo>
                <a:lnTo>
                  <a:pt x="1147" y="743"/>
                </a:lnTo>
                <a:lnTo>
                  <a:pt x="1490" y="743"/>
                </a:lnTo>
                <a:close/>
                <a:moveTo>
                  <a:pt x="1870" y="1753"/>
                </a:moveTo>
                <a:lnTo>
                  <a:pt x="1870" y="1792"/>
                </a:lnTo>
                <a:lnTo>
                  <a:pt x="1870" y="1792"/>
                </a:lnTo>
                <a:lnTo>
                  <a:pt x="1870" y="1809"/>
                </a:lnTo>
                <a:lnTo>
                  <a:pt x="1872" y="1825"/>
                </a:lnTo>
                <a:lnTo>
                  <a:pt x="1876" y="1841"/>
                </a:lnTo>
                <a:lnTo>
                  <a:pt x="1880" y="1856"/>
                </a:lnTo>
                <a:lnTo>
                  <a:pt x="1886" y="1870"/>
                </a:lnTo>
                <a:lnTo>
                  <a:pt x="1893" y="1884"/>
                </a:lnTo>
                <a:lnTo>
                  <a:pt x="1902" y="1897"/>
                </a:lnTo>
                <a:lnTo>
                  <a:pt x="1911" y="1909"/>
                </a:lnTo>
                <a:lnTo>
                  <a:pt x="1921" y="1919"/>
                </a:lnTo>
                <a:lnTo>
                  <a:pt x="1932" y="1929"/>
                </a:lnTo>
                <a:lnTo>
                  <a:pt x="1944" y="1938"/>
                </a:lnTo>
                <a:lnTo>
                  <a:pt x="1957" y="1945"/>
                </a:lnTo>
                <a:lnTo>
                  <a:pt x="1970" y="1951"/>
                </a:lnTo>
                <a:lnTo>
                  <a:pt x="1985" y="1955"/>
                </a:lnTo>
                <a:lnTo>
                  <a:pt x="1999" y="1959"/>
                </a:lnTo>
                <a:lnTo>
                  <a:pt x="2014" y="1960"/>
                </a:lnTo>
                <a:lnTo>
                  <a:pt x="2014" y="1960"/>
                </a:lnTo>
                <a:lnTo>
                  <a:pt x="2030" y="1959"/>
                </a:lnTo>
                <a:lnTo>
                  <a:pt x="2044" y="1956"/>
                </a:lnTo>
                <a:lnTo>
                  <a:pt x="2059" y="1953"/>
                </a:lnTo>
                <a:lnTo>
                  <a:pt x="2073" y="1947"/>
                </a:lnTo>
                <a:lnTo>
                  <a:pt x="2085" y="1941"/>
                </a:lnTo>
                <a:lnTo>
                  <a:pt x="2097" y="1933"/>
                </a:lnTo>
                <a:lnTo>
                  <a:pt x="2109" y="1924"/>
                </a:lnTo>
                <a:lnTo>
                  <a:pt x="2120" y="1914"/>
                </a:lnTo>
                <a:lnTo>
                  <a:pt x="2120" y="1914"/>
                </a:lnTo>
                <a:lnTo>
                  <a:pt x="2140" y="1901"/>
                </a:lnTo>
                <a:lnTo>
                  <a:pt x="2157" y="1892"/>
                </a:lnTo>
                <a:lnTo>
                  <a:pt x="2170" y="1882"/>
                </a:lnTo>
                <a:lnTo>
                  <a:pt x="2170" y="1882"/>
                </a:lnTo>
                <a:lnTo>
                  <a:pt x="2182" y="1879"/>
                </a:lnTo>
                <a:lnTo>
                  <a:pt x="2191" y="1874"/>
                </a:lnTo>
                <a:lnTo>
                  <a:pt x="2201" y="1869"/>
                </a:lnTo>
                <a:lnTo>
                  <a:pt x="2210" y="1861"/>
                </a:lnTo>
                <a:lnTo>
                  <a:pt x="2218" y="1853"/>
                </a:lnTo>
                <a:lnTo>
                  <a:pt x="2226" y="1844"/>
                </a:lnTo>
                <a:lnTo>
                  <a:pt x="2233" y="1834"/>
                </a:lnTo>
                <a:lnTo>
                  <a:pt x="2240" y="1824"/>
                </a:lnTo>
                <a:lnTo>
                  <a:pt x="2246" y="1812"/>
                </a:lnTo>
                <a:lnTo>
                  <a:pt x="2251" y="1800"/>
                </a:lnTo>
                <a:lnTo>
                  <a:pt x="2256" y="1788"/>
                </a:lnTo>
                <a:lnTo>
                  <a:pt x="2259" y="1775"/>
                </a:lnTo>
                <a:lnTo>
                  <a:pt x="2262" y="1763"/>
                </a:lnTo>
                <a:lnTo>
                  <a:pt x="2264" y="1749"/>
                </a:lnTo>
                <a:lnTo>
                  <a:pt x="2265" y="1736"/>
                </a:lnTo>
                <a:lnTo>
                  <a:pt x="2265" y="1722"/>
                </a:lnTo>
                <a:lnTo>
                  <a:pt x="2264" y="1709"/>
                </a:lnTo>
                <a:lnTo>
                  <a:pt x="2263" y="1697"/>
                </a:lnTo>
                <a:lnTo>
                  <a:pt x="2259" y="1683"/>
                </a:lnTo>
                <a:lnTo>
                  <a:pt x="2255" y="1671"/>
                </a:lnTo>
                <a:lnTo>
                  <a:pt x="2250" y="1658"/>
                </a:lnTo>
                <a:lnTo>
                  <a:pt x="2244" y="1647"/>
                </a:lnTo>
                <a:lnTo>
                  <a:pt x="2236" y="1637"/>
                </a:lnTo>
                <a:lnTo>
                  <a:pt x="2228" y="1627"/>
                </a:lnTo>
                <a:lnTo>
                  <a:pt x="2218" y="1617"/>
                </a:lnTo>
                <a:lnTo>
                  <a:pt x="2206" y="1609"/>
                </a:lnTo>
                <a:lnTo>
                  <a:pt x="2193" y="1601"/>
                </a:lnTo>
                <a:lnTo>
                  <a:pt x="2179" y="1595"/>
                </a:lnTo>
                <a:lnTo>
                  <a:pt x="2164" y="1591"/>
                </a:lnTo>
                <a:lnTo>
                  <a:pt x="2147" y="1586"/>
                </a:lnTo>
                <a:lnTo>
                  <a:pt x="2129" y="1584"/>
                </a:lnTo>
                <a:lnTo>
                  <a:pt x="2109" y="1583"/>
                </a:lnTo>
                <a:lnTo>
                  <a:pt x="1963" y="1583"/>
                </a:lnTo>
                <a:lnTo>
                  <a:pt x="1963" y="1583"/>
                </a:lnTo>
                <a:lnTo>
                  <a:pt x="1956" y="1584"/>
                </a:lnTo>
                <a:lnTo>
                  <a:pt x="1947" y="1585"/>
                </a:lnTo>
                <a:lnTo>
                  <a:pt x="1939" y="1588"/>
                </a:lnTo>
                <a:lnTo>
                  <a:pt x="1932" y="1592"/>
                </a:lnTo>
                <a:lnTo>
                  <a:pt x="1925" y="1597"/>
                </a:lnTo>
                <a:lnTo>
                  <a:pt x="1918" y="1602"/>
                </a:lnTo>
                <a:lnTo>
                  <a:pt x="1913" y="1609"/>
                </a:lnTo>
                <a:lnTo>
                  <a:pt x="1907" y="1616"/>
                </a:lnTo>
                <a:lnTo>
                  <a:pt x="1903" y="1624"/>
                </a:lnTo>
                <a:lnTo>
                  <a:pt x="1898" y="1633"/>
                </a:lnTo>
                <a:lnTo>
                  <a:pt x="1890" y="1652"/>
                </a:lnTo>
                <a:lnTo>
                  <a:pt x="1885" y="1672"/>
                </a:lnTo>
                <a:lnTo>
                  <a:pt x="1881" y="1696"/>
                </a:lnTo>
                <a:lnTo>
                  <a:pt x="1881" y="1696"/>
                </a:lnTo>
                <a:lnTo>
                  <a:pt x="1877" y="1709"/>
                </a:lnTo>
                <a:lnTo>
                  <a:pt x="1873" y="1722"/>
                </a:lnTo>
                <a:lnTo>
                  <a:pt x="1871" y="1737"/>
                </a:lnTo>
                <a:lnTo>
                  <a:pt x="1870" y="1753"/>
                </a:lnTo>
                <a:lnTo>
                  <a:pt x="1870" y="1753"/>
                </a:lnTo>
                <a:close/>
                <a:moveTo>
                  <a:pt x="1898" y="1753"/>
                </a:moveTo>
                <a:lnTo>
                  <a:pt x="1898" y="1753"/>
                </a:lnTo>
                <a:lnTo>
                  <a:pt x="1899" y="1736"/>
                </a:lnTo>
                <a:lnTo>
                  <a:pt x="1903" y="1719"/>
                </a:lnTo>
                <a:lnTo>
                  <a:pt x="1907" y="1702"/>
                </a:lnTo>
                <a:lnTo>
                  <a:pt x="1914" y="1688"/>
                </a:lnTo>
                <a:lnTo>
                  <a:pt x="1922" y="1674"/>
                </a:lnTo>
                <a:lnTo>
                  <a:pt x="1931" y="1662"/>
                </a:lnTo>
                <a:lnTo>
                  <a:pt x="1941" y="1651"/>
                </a:lnTo>
                <a:lnTo>
                  <a:pt x="1952" y="1640"/>
                </a:lnTo>
                <a:lnTo>
                  <a:pt x="1952" y="1640"/>
                </a:lnTo>
                <a:lnTo>
                  <a:pt x="1957" y="1655"/>
                </a:lnTo>
                <a:lnTo>
                  <a:pt x="1962" y="1669"/>
                </a:lnTo>
                <a:lnTo>
                  <a:pt x="1968" y="1682"/>
                </a:lnTo>
                <a:lnTo>
                  <a:pt x="1974" y="1696"/>
                </a:lnTo>
                <a:lnTo>
                  <a:pt x="1980" y="1708"/>
                </a:lnTo>
                <a:lnTo>
                  <a:pt x="1988" y="1721"/>
                </a:lnTo>
                <a:lnTo>
                  <a:pt x="1996" y="1733"/>
                </a:lnTo>
                <a:lnTo>
                  <a:pt x="2005" y="1745"/>
                </a:lnTo>
                <a:lnTo>
                  <a:pt x="2014" y="1756"/>
                </a:lnTo>
                <a:lnTo>
                  <a:pt x="2024" y="1767"/>
                </a:lnTo>
                <a:lnTo>
                  <a:pt x="2034" y="1779"/>
                </a:lnTo>
                <a:lnTo>
                  <a:pt x="2046" y="1789"/>
                </a:lnTo>
                <a:lnTo>
                  <a:pt x="2057" y="1798"/>
                </a:lnTo>
                <a:lnTo>
                  <a:pt x="2069" y="1807"/>
                </a:lnTo>
                <a:lnTo>
                  <a:pt x="2082" y="1816"/>
                </a:lnTo>
                <a:lnTo>
                  <a:pt x="2095" y="1824"/>
                </a:lnTo>
                <a:lnTo>
                  <a:pt x="2095" y="1824"/>
                </a:lnTo>
                <a:lnTo>
                  <a:pt x="2113" y="1833"/>
                </a:lnTo>
                <a:lnTo>
                  <a:pt x="2130" y="1841"/>
                </a:lnTo>
                <a:lnTo>
                  <a:pt x="2130" y="1841"/>
                </a:lnTo>
                <a:lnTo>
                  <a:pt x="2127" y="1851"/>
                </a:lnTo>
                <a:lnTo>
                  <a:pt x="2122" y="1861"/>
                </a:lnTo>
                <a:lnTo>
                  <a:pt x="2118" y="1870"/>
                </a:lnTo>
                <a:lnTo>
                  <a:pt x="2112" y="1878"/>
                </a:lnTo>
                <a:lnTo>
                  <a:pt x="2106" y="1887"/>
                </a:lnTo>
                <a:lnTo>
                  <a:pt x="2100" y="1893"/>
                </a:lnTo>
                <a:lnTo>
                  <a:pt x="2093" y="1901"/>
                </a:lnTo>
                <a:lnTo>
                  <a:pt x="2086" y="1907"/>
                </a:lnTo>
                <a:lnTo>
                  <a:pt x="2078" y="1913"/>
                </a:lnTo>
                <a:lnTo>
                  <a:pt x="2069" y="1918"/>
                </a:lnTo>
                <a:lnTo>
                  <a:pt x="2061" y="1921"/>
                </a:lnTo>
                <a:lnTo>
                  <a:pt x="2052" y="1926"/>
                </a:lnTo>
                <a:lnTo>
                  <a:pt x="2043" y="1928"/>
                </a:lnTo>
                <a:lnTo>
                  <a:pt x="2034" y="1930"/>
                </a:lnTo>
                <a:lnTo>
                  <a:pt x="2024" y="1932"/>
                </a:lnTo>
                <a:lnTo>
                  <a:pt x="2015" y="1932"/>
                </a:lnTo>
                <a:lnTo>
                  <a:pt x="2015" y="1932"/>
                </a:lnTo>
                <a:lnTo>
                  <a:pt x="2003" y="1930"/>
                </a:lnTo>
                <a:lnTo>
                  <a:pt x="1992" y="1928"/>
                </a:lnTo>
                <a:lnTo>
                  <a:pt x="1980" y="1925"/>
                </a:lnTo>
                <a:lnTo>
                  <a:pt x="1969" y="1920"/>
                </a:lnTo>
                <a:lnTo>
                  <a:pt x="1959" y="1915"/>
                </a:lnTo>
                <a:lnTo>
                  <a:pt x="1949" y="1908"/>
                </a:lnTo>
                <a:lnTo>
                  <a:pt x="1940" y="1900"/>
                </a:lnTo>
                <a:lnTo>
                  <a:pt x="1932" y="1891"/>
                </a:lnTo>
                <a:lnTo>
                  <a:pt x="1924" y="1881"/>
                </a:lnTo>
                <a:lnTo>
                  <a:pt x="1917" y="1871"/>
                </a:lnTo>
                <a:lnTo>
                  <a:pt x="1911" y="1859"/>
                </a:lnTo>
                <a:lnTo>
                  <a:pt x="1906" y="1847"/>
                </a:lnTo>
                <a:lnTo>
                  <a:pt x="1903" y="1834"/>
                </a:lnTo>
                <a:lnTo>
                  <a:pt x="1899" y="1820"/>
                </a:lnTo>
                <a:lnTo>
                  <a:pt x="1898" y="1807"/>
                </a:lnTo>
                <a:lnTo>
                  <a:pt x="1897" y="1792"/>
                </a:lnTo>
                <a:lnTo>
                  <a:pt x="1898" y="1753"/>
                </a:lnTo>
                <a:close/>
                <a:moveTo>
                  <a:pt x="1907" y="2522"/>
                </a:moveTo>
                <a:lnTo>
                  <a:pt x="1500" y="2522"/>
                </a:lnTo>
                <a:lnTo>
                  <a:pt x="1500" y="2550"/>
                </a:lnTo>
                <a:lnTo>
                  <a:pt x="1925" y="2550"/>
                </a:lnTo>
                <a:lnTo>
                  <a:pt x="2040" y="2290"/>
                </a:lnTo>
                <a:lnTo>
                  <a:pt x="2014" y="2279"/>
                </a:lnTo>
                <a:lnTo>
                  <a:pt x="1907" y="2522"/>
                </a:lnTo>
                <a:close/>
                <a:moveTo>
                  <a:pt x="407" y="2114"/>
                </a:moveTo>
                <a:lnTo>
                  <a:pt x="407" y="2114"/>
                </a:lnTo>
                <a:lnTo>
                  <a:pt x="402" y="2100"/>
                </a:lnTo>
                <a:lnTo>
                  <a:pt x="396" y="2088"/>
                </a:lnTo>
                <a:lnTo>
                  <a:pt x="389" y="2078"/>
                </a:lnTo>
                <a:lnTo>
                  <a:pt x="383" y="2068"/>
                </a:lnTo>
                <a:lnTo>
                  <a:pt x="375" y="2060"/>
                </a:lnTo>
                <a:lnTo>
                  <a:pt x="367" y="2053"/>
                </a:lnTo>
                <a:lnTo>
                  <a:pt x="358" y="2047"/>
                </a:lnTo>
                <a:lnTo>
                  <a:pt x="349" y="2042"/>
                </a:lnTo>
                <a:lnTo>
                  <a:pt x="340" y="2037"/>
                </a:lnTo>
                <a:lnTo>
                  <a:pt x="331" y="2035"/>
                </a:lnTo>
                <a:lnTo>
                  <a:pt x="313" y="2031"/>
                </a:lnTo>
                <a:lnTo>
                  <a:pt x="296" y="2028"/>
                </a:lnTo>
                <a:lnTo>
                  <a:pt x="280" y="2027"/>
                </a:lnTo>
                <a:lnTo>
                  <a:pt x="147" y="2027"/>
                </a:lnTo>
                <a:lnTo>
                  <a:pt x="147" y="2027"/>
                </a:lnTo>
                <a:lnTo>
                  <a:pt x="133" y="2028"/>
                </a:lnTo>
                <a:lnTo>
                  <a:pt x="120" y="2029"/>
                </a:lnTo>
                <a:lnTo>
                  <a:pt x="108" y="2033"/>
                </a:lnTo>
                <a:lnTo>
                  <a:pt x="97" y="2036"/>
                </a:lnTo>
                <a:lnTo>
                  <a:pt x="87" y="2041"/>
                </a:lnTo>
                <a:lnTo>
                  <a:pt x="78" y="2046"/>
                </a:lnTo>
                <a:lnTo>
                  <a:pt x="70" y="2053"/>
                </a:lnTo>
                <a:lnTo>
                  <a:pt x="62" y="2061"/>
                </a:lnTo>
                <a:lnTo>
                  <a:pt x="55" y="2069"/>
                </a:lnTo>
                <a:lnTo>
                  <a:pt x="50" y="2078"/>
                </a:lnTo>
                <a:lnTo>
                  <a:pt x="45" y="2088"/>
                </a:lnTo>
                <a:lnTo>
                  <a:pt x="41" y="2099"/>
                </a:lnTo>
                <a:lnTo>
                  <a:pt x="37" y="2110"/>
                </a:lnTo>
                <a:lnTo>
                  <a:pt x="34" y="2123"/>
                </a:lnTo>
                <a:lnTo>
                  <a:pt x="32" y="2136"/>
                </a:lnTo>
                <a:lnTo>
                  <a:pt x="30" y="2150"/>
                </a:lnTo>
                <a:lnTo>
                  <a:pt x="0" y="2472"/>
                </a:lnTo>
                <a:lnTo>
                  <a:pt x="55" y="2477"/>
                </a:lnTo>
                <a:lnTo>
                  <a:pt x="86" y="2154"/>
                </a:lnTo>
                <a:lnTo>
                  <a:pt x="86" y="2154"/>
                </a:lnTo>
                <a:lnTo>
                  <a:pt x="88" y="2135"/>
                </a:lnTo>
                <a:lnTo>
                  <a:pt x="91" y="2119"/>
                </a:lnTo>
                <a:lnTo>
                  <a:pt x="97" y="2107"/>
                </a:lnTo>
                <a:lnTo>
                  <a:pt x="100" y="2101"/>
                </a:lnTo>
                <a:lnTo>
                  <a:pt x="104" y="2097"/>
                </a:lnTo>
                <a:lnTo>
                  <a:pt x="107" y="2094"/>
                </a:lnTo>
                <a:lnTo>
                  <a:pt x="111" y="2090"/>
                </a:lnTo>
                <a:lnTo>
                  <a:pt x="116" y="2088"/>
                </a:lnTo>
                <a:lnTo>
                  <a:pt x="122" y="2086"/>
                </a:lnTo>
                <a:lnTo>
                  <a:pt x="134" y="2083"/>
                </a:lnTo>
                <a:lnTo>
                  <a:pt x="147" y="2082"/>
                </a:lnTo>
                <a:lnTo>
                  <a:pt x="280" y="2082"/>
                </a:lnTo>
                <a:lnTo>
                  <a:pt x="280" y="2082"/>
                </a:lnTo>
                <a:lnTo>
                  <a:pt x="291" y="2083"/>
                </a:lnTo>
                <a:lnTo>
                  <a:pt x="303" y="2085"/>
                </a:lnTo>
                <a:lnTo>
                  <a:pt x="314" y="2087"/>
                </a:lnTo>
                <a:lnTo>
                  <a:pt x="324" y="2091"/>
                </a:lnTo>
                <a:lnTo>
                  <a:pt x="333" y="2097"/>
                </a:lnTo>
                <a:lnTo>
                  <a:pt x="342" y="2106"/>
                </a:lnTo>
                <a:lnTo>
                  <a:pt x="349" y="2117"/>
                </a:lnTo>
                <a:lnTo>
                  <a:pt x="354" y="2132"/>
                </a:lnTo>
                <a:lnTo>
                  <a:pt x="435" y="2371"/>
                </a:lnTo>
                <a:lnTo>
                  <a:pt x="731" y="2413"/>
                </a:lnTo>
                <a:lnTo>
                  <a:pt x="731" y="2357"/>
                </a:lnTo>
                <a:lnTo>
                  <a:pt x="477" y="2321"/>
                </a:lnTo>
                <a:lnTo>
                  <a:pt x="407" y="2114"/>
                </a:lnTo>
                <a:close/>
                <a:moveTo>
                  <a:pt x="2084" y="2027"/>
                </a:moveTo>
                <a:lnTo>
                  <a:pt x="1952" y="2027"/>
                </a:lnTo>
                <a:lnTo>
                  <a:pt x="1952" y="2027"/>
                </a:lnTo>
                <a:lnTo>
                  <a:pt x="1936" y="2028"/>
                </a:lnTo>
                <a:lnTo>
                  <a:pt x="1918" y="2031"/>
                </a:lnTo>
                <a:lnTo>
                  <a:pt x="1900" y="2035"/>
                </a:lnTo>
                <a:lnTo>
                  <a:pt x="1891" y="2037"/>
                </a:lnTo>
                <a:lnTo>
                  <a:pt x="1882" y="2042"/>
                </a:lnTo>
                <a:lnTo>
                  <a:pt x="1873" y="2047"/>
                </a:lnTo>
                <a:lnTo>
                  <a:pt x="1866" y="2053"/>
                </a:lnTo>
                <a:lnTo>
                  <a:pt x="1858" y="2060"/>
                </a:lnTo>
                <a:lnTo>
                  <a:pt x="1850" y="2068"/>
                </a:lnTo>
                <a:lnTo>
                  <a:pt x="1842" y="2078"/>
                </a:lnTo>
                <a:lnTo>
                  <a:pt x="1836" y="2088"/>
                </a:lnTo>
                <a:lnTo>
                  <a:pt x="1830" y="2100"/>
                </a:lnTo>
                <a:lnTo>
                  <a:pt x="1825" y="2114"/>
                </a:lnTo>
                <a:lnTo>
                  <a:pt x="1755" y="2321"/>
                </a:lnTo>
                <a:lnTo>
                  <a:pt x="1500" y="2357"/>
                </a:lnTo>
                <a:lnTo>
                  <a:pt x="1500" y="2413"/>
                </a:lnTo>
                <a:lnTo>
                  <a:pt x="1796" y="2371"/>
                </a:lnTo>
                <a:lnTo>
                  <a:pt x="1877" y="2132"/>
                </a:lnTo>
                <a:lnTo>
                  <a:pt x="1877" y="2132"/>
                </a:lnTo>
                <a:lnTo>
                  <a:pt x="1882" y="2117"/>
                </a:lnTo>
                <a:lnTo>
                  <a:pt x="1890" y="2106"/>
                </a:lnTo>
                <a:lnTo>
                  <a:pt x="1898" y="2097"/>
                </a:lnTo>
                <a:lnTo>
                  <a:pt x="1908" y="2091"/>
                </a:lnTo>
                <a:lnTo>
                  <a:pt x="1918" y="2087"/>
                </a:lnTo>
                <a:lnTo>
                  <a:pt x="1929" y="2085"/>
                </a:lnTo>
                <a:lnTo>
                  <a:pt x="1940" y="2083"/>
                </a:lnTo>
                <a:lnTo>
                  <a:pt x="1952" y="2082"/>
                </a:lnTo>
                <a:lnTo>
                  <a:pt x="2084" y="2082"/>
                </a:lnTo>
                <a:lnTo>
                  <a:pt x="2084" y="2082"/>
                </a:lnTo>
                <a:lnTo>
                  <a:pt x="2098" y="2083"/>
                </a:lnTo>
                <a:lnTo>
                  <a:pt x="2110" y="2086"/>
                </a:lnTo>
                <a:lnTo>
                  <a:pt x="2115" y="2088"/>
                </a:lnTo>
                <a:lnTo>
                  <a:pt x="2120" y="2090"/>
                </a:lnTo>
                <a:lnTo>
                  <a:pt x="2124" y="2094"/>
                </a:lnTo>
                <a:lnTo>
                  <a:pt x="2129" y="2097"/>
                </a:lnTo>
                <a:lnTo>
                  <a:pt x="2132" y="2101"/>
                </a:lnTo>
                <a:lnTo>
                  <a:pt x="2136" y="2107"/>
                </a:lnTo>
                <a:lnTo>
                  <a:pt x="2140" y="2119"/>
                </a:lnTo>
                <a:lnTo>
                  <a:pt x="2145" y="2135"/>
                </a:lnTo>
                <a:lnTo>
                  <a:pt x="2147" y="2154"/>
                </a:lnTo>
                <a:lnTo>
                  <a:pt x="2176" y="2477"/>
                </a:lnTo>
                <a:lnTo>
                  <a:pt x="2231" y="2472"/>
                </a:lnTo>
                <a:lnTo>
                  <a:pt x="2202" y="2150"/>
                </a:lnTo>
                <a:lnTo>
                  <a:pt x="2202" y="2150"/>
                </a:lnTo>
                <a:lnTo>
                  <a:pt x="2200" y="2136"/>
                </a:lnTo>
                <a:lnTo>
                  <a:pt x="2197" y="2123"/>
                </a:lnTo>
                <a:lnTo>
                  <a:pt x="2195" y="2110"/>
                </a:lnTo>
                <a:lnTo>
                  <a:pt x="2192" y="2099"/>
                </a:lnTo>
                <a:lnTo>
                  <a:pt x="2187" y="2088"/>
                </a:lnTo>
                <a:lnTo>
                  <a:pt x="2182" y="2078"/>
                </a:lnTo>
                <a:lnTo>
                  <a:pt x="2176" y="2069"/>
                </a:lnTo>
                <a:lnTo>
                  <a:pt x="2169" y="2061"/>
                </a:lnTo>
                <a:lnTo>
                  <a:pt x="2163" y="2053"/>
                </a:lnTo>
                <a:lnTo>
                  <a:pt x="2154" y="2046"/>
                </a:lnTo>
                <a:lnTo>
                  <a:pt x="2145" y="2041"/>
                </a:lnTo>
                <a:lnTo>
                  <a:pt x="2134" y="2036"/>
                </a:lnTo>
                <a:lnTo>
                  <a:pt x="2123" y="2033"/>
                </a:lnTo>
                <a:lnTo>
                  <a:pt x="2112" y="2029"/>
                </a:lnTo>
                <a:lnTo>
                  <a:pt x="2098" y="2028"/>
                </a:lnTo>
                <a:lnTo>
                  <a:pt x="2084" y="2027"/>
                </a:lnTo>
                <a:lnTo>
                  <a:pt x="2084" y="2027"/>
                </a:lnTo>
                <a:close/>
                <a:moveTo>
                  <a:pt x="656" y="1118"/>
                </a:moveTo>
                <a:lnTo>
                  <a:pt x="673" y="976"/>
                </a:lnTo>
                <a:lnTo>
                  <a:pt x="1207" y="1242"/>
                </a:lnTo>
                <a:lnTo>
                  <a:pt x="1194" y="1174"/>
                </a:lnTo>
                <a:lnTo>
                  <a:pt x="711" y="932"/>
                </a:lnTo>
                <a:lnTo>
                  <a:pt x="711" y="932"/>
                </a:lnTo>
                <a:lnTo>
                  <a:pt x="660" y="907"/>
                </a:lnTo>
                <a:lnTo>
                  <a:pt x="612" y="881"/>
                </a:lnTo>
                <a:lnTo>
                  <a:pt x="588" y="868"/>
                </a:lnTo>
                <a:lnTo>
                  <a:pt x="566" y="854"/>
                </a:lnTo>
                <a:lnTo>
                  <a:pt x="546" y="840"/>
                </a:lnTo>
                <a:lnTo>
                  <a:pt x="525" y="824"/>
                </a:lnTo>
                <a:lnTo>
                  <a:pt x="656" y="1118"/>
                </a:lnTo>
                <a:close/>
                <a:moveTo>
                  <a:pt x="217" y="2279"/>
                </a:moveTo>
                <a:lnTo>
                  <a:pt x="192" y="2290"/>
                </a:lnTo>
                <a:lnTo>
                  <a:pt x="306" y="2550"/>
                </a:lnTo>
                <a:lnTo>
                  <a:pt x="731" y="2550"/>
                </a:lnTo>
                <a:lnTo>
                  <a:pt x="731" y="2522"/>
                </a:lnTo>
                <a:lnTo>
                  <a:pt x="324" y="2522"/>
                </a:lnTo>
                <a:lnTo>
                  <a:pt x="217" y="2279"/>
                </a:lnTo>
                <a:close/>
                <a:moveTo>
                  <a:pt x="1539" y="1116"/>
                </a:moveTo>
                <a:lnTo>
                  <a:pt x="1670" y="824"/>
                </a:lnTo>
                <a:lnTo>
                  <a:pt x="1670" y="824"/>
                </a:lnTo>
                <a:lnTo>
                  <a:pt x="1645" y="842"/>
                </a:lnTo>
                <a:lnTo>
                  <a:pt x="1621" y="858"/>
                </a:lnTo>
                <a:lnTo>
                  <a:pt x="1597" y="874"/>
                </a:lnTo>
                <a:lnTo>
                  <a:pt x="1572" y="888"/>
                </a:lnTo>
                <a:lnTo>
                  <a:pt x="1547" y="902"/>
                </a:lnTo>
                <a:lnTo>
                  <a:pt x="1522" y="913"/>
                </a:lnTo>
                <a:lnTo>
                  <a:pt x="1498" y="925"/>
                </a:lnTo>
                <a:lnTo>
                  <a:pt x="1472" y="935"/>
                </a:lnTo>
                <a:lnTo>
                  <a:pt x="1447" y="944"/>
                </a:lnTo>
                <a:lnTo>
                  <a:pt x="1422" y="953"/>
                </a:lnTo>
                <a:lnTo>
                  <a:pt x="1396" y="961"/>
                </a:lnTo>
                <a:lnTo>
                  <a:pt x="1372" y="968"/>
                </a:lnTo>
                <a:lnTo>
                  <a:pt x="1322" y="980"/>
                </a:lnTo>
                <a:lnTo>
                  <a:pt x="1274" y="989"/>
                </a:lnTo>
                <a:lnTo>
                  <a:pt x="1226" y="996"/>
                </a:lnTo>
                <a:lnTo>
                  <a:pt x="1181" y="1001"/>
                </a:lnTo>
                <a:lnTo>
                  <a:pt x="1138" y="1003"/>
                </a:lnTo>
                <a:lnTo>
                  <a:pt x="1096" y="1004"/>
                </a:lnTo>
                <a:lnTo>
                  <a:pt x="1058" y="1003"/>
                </a:lnTo>
                <a:lnTo>
                  <a:pt x="1022" y="1002"/>
                </a:lnTo>
                <a:lnTo>
                  <a:pt x="990" y="998"/>
                </a:lnTo>
                <a:lnTo>
                  <a:pt x="961" y="996"/>
                </a:lnTo>
                <a:lnTo>
                  <a:pt x="1180" y="1105"/>
                </a:lnTo>
                <a:lnTo>
                  <a:pt x="1171" y="1058"/>
                </a:lnTo>
                <a:lnTo>
                  <a:pt x="1171" y="1058"/>
                </a:lnTo>
                <a:lnTo>
                  <a:pt x="1194" y="1057"/>
                </a:lnTo>
                <a:lnTo>
                  <a:pt x="1219" y="1055"/>
                </a:lnTo>
                <a:lnTo>
                  <a:pt x="1243" y="1051"/>
                </a:lnTo>
                <a:lnTo>
                  <a:pt x="1269" y="1048"/>
                </a:lnTo>
                <a:lnTo>
                  <a:pt x="1322" y="1038"/>
                </a:lnTo>
                <a:lnTo>
                  <a:pt x="1373" y="1027"/>
                </a:lnTo>
                <a:lnTo>
                  <a:pt x="1421" y="1013"/>
                </a:lnTo>
                <a:lnTo>
                  <a:pt x="1464" y="1000"/>
                </a:lnTo>
                <a:lnTo>
                  <a:pt x="1499" y="987"/>
                </a:lnTo>
                <a:lnTo>
                  <a:pt x="1513" y="980"/>
                </a:lnTo>
                <a:lnTo>
                  <a:pt x="1524" y="975"/>
                </a:lnTo>
                <a:lnTo>
                  <a:pt x="1539" y="1116"/>
                </a:lnTo>
                <a:close/>
                <a:moveTo>
                  <a:pt x="55" y="1878"/>
                </a:moveTo>
                <a:lnTo>
                  <a:pt x="55" y="1878"/>
                </a:lnTo>
                <a:lnTo>
                  <a:pt x="59" y="1884"/>
                </a:lnTo>
                <a:lnTo>
                  <a:pt x="63" y="1890"/>
                </a:lnTo>
                <a:lnTo>
                  <a:pt x="69" y="1896"/>
                </a:lnTo>
                <a:lnTo>
                  <a:pt x="75" y="1899"/>
                </a:lnTo>
                <a:lnTo>
                  <a:pt x="82" y="1902"/>
                </a:lnTo>
                <a:lnTo>
                  <a:pt x="90" y="1905"/>
                </a:lnTo>
                <a:lnTo>
                  <a:pt x="98" y="1906"/>
                </a:lnTo>
                <a:lnTo>
                  <a:pt x="106" y="1906"/>
                </a:lnTo>
                <a:lnTo>
                  <a:pt x="108" y="1905"/>
                </a:lnTo>
                <a:lnTo>
                  <a:pt x="108" y="1905"/>
                </a:lnTo>
                <a:lnTo>
                  <a:pt x="119" y="1917"/>
                </a:lnTo>
                <a:lnTo>
                  <a:pt x="132" y="1927"/>
                </a:lnTo>
                <a:lnTo>
                  <a:pt x="144" y="1937"/>
                </a:lnTo>
                <a:lnTo>
                  <a:pt x="159" y="1945"/>
                </a:lnTo>
                <a:lnTo>
                  <a:pt x="173" y="1951"/>
                </a:lnTo>
                <a:lnTo>
                  <a:pt x="189" y="1956"/>
                </a:lnTo>
                <a:lnTo>
                  <a:pt x="205" y="1959"/>
                </a:lnTo>
                <a:lnTo>
                  <a:pt x="222" y="1960"/>
                </a:lnTo>
                <a:lnTo>
                  <a:pt x="222" y="1960"/>
                </a:lnTo>
                <a:lnTo>
                  <a:pt x="237" y="1959"/>
                </a:lnTo>
                <a:lnTo>
                  <a:pt x="253" y="1956"/>
                </a:lnTo>
                <a:lnTo>
                  <a:pt x="268" y="1952"/>
                </a:lnTo>
                <a:lnTo>
                  <a:pt x="282" y="1946"/>
                </a:lnTo>
                <a:lnTo>
                  <a:pt x="296" y="1938"/>
                </a:lnTo>
                <a:lnTo>
                  <a:pt x="308" y="1930"/>
                </a:lnTo>
                <a:lnTo>
                  <a:pt x="320" y="1920"/>
                </a:lnTo>
                <a:lnTo>
                  <a:pt x="331" y="1909"/>
                </a:lnTo>
                <a:lnTo>
                  <a:pt x="341" y="1897"/>
                </a:lnTo>
                <a:lnTo>
                  <a:pt x="350" y="1883"/>
                </a:lnTo>
                <a:lnTo>
                  <a:pt x="358" y="1869"/>
                </a:lnTo>
                <a:lnTo>
                  <a:pt x="363" y="1854"/>
                </a:lnTo>
                <a:lnTo>
                  <a:pt x="369" y="1838"/>
                </a:lnTo>
                <a:lnTo>
                  <a:pt x="372" y="1823"/>
                </a:lnTo>
                <a:lnTo>
                  <a:pt x="375" y="1806"/>
                </a:lnTo>
                <a:lnTo>
                  <a:pt x="376" y="1788"/>
                </a:lnTo>
                <a:lnTo>
                  <a:pt x="376" y="1746"/>
                </a:lnTo>
                <a:lnTo>
                  <a:pt x="376" y="1746"/>
                </a:lnTo>
                <a:lnTo>
                  <a:pt x="375" y="1728"/>
                </a:lnTo>
                <a:lnTo>
                  <a:pt x="372" y="1710"/>
                </a:lnTo>
                <a:lnTo>
                  <a:pt x="368" y="1693"/>
                </a:lnTo>
                <a:lnTo>
                  <a:pt x="362" y="1676"/>
                </a:lnTo>
                <a:lnTo>
                  <a:pt x="356" y="1661"/>
                </a:lnTo>
                <a:lnTo>
                  <a:pt x="347" y="1646"/>
                </a:lnTo>
                <a:lnTo>
                  <a:pt x="336" y="1633"/>
                </a:lnTo>
                <a:lnTo>
                  <a:pt x="326" y="1620"/>
                </a:lnTo>
                <a:lnTo>
                  <a:pt x="326" y="1620"/>
                </a:lnTo>
                <a:lnTo>
                  <a:pt x="336" y="1606"/>
                </a:lnTo>
                <a:lnTo>
                  <a:pt x="336" y="1606"/>
                </a:lnTo>
                <a:lnTo>
                  <a:pt x="344" y="1591"/>
                </a:lnTo>
                <a:lnTo>
                  <a:pt x="349" y="1575"/>
                </a:lnTo>
                <a:lnTo>
                  <a:pt x="352" y="1559"/>
                </a:lnTo>
                <a:lnTo>
                  <a:pt x="354" y="1544"/>
                </a:lnTo>
                <a:lnTo>
                  <a:pt x="354" y="1544"/>
                </a:lnTo>
                <a:lnTo>
                  <a:pt x="345" y="1548"/>
                </a:lnTo>
                <a:lnTo>
                  <a:pt x="338" y="1552"/>
                </a:lnTo>
                <a:lnTo>
                  <a:pt x="329" y="1555"/>
                </a:lnTo>
                <a:lnTo>
                  <a:pt x="320" y="1557"/>
                </a:lnTo>
                <a:lnTo>
                  <a:pt x="311" y="1558"/>
                </a:lnTo>
                <a:lnTo>
                  <a:pt x="300" y="1559"/>
                </a:lnTo>
                <a:lnTo>
                  <a:pt x="291" y="1559"/>
                </a:lnTo>
                <a:lnTo>
                  <a:pt x="282" y="1559"/>
                </a:lnTo>
                <a:lnTo>
                  <a:pt x="282" y="1561"/>
                </a:lnTo>
                <a:lnTo>
                  <a:pt x="282" y="1561"/>
                </a:lnTo>
                <a:lnTo>
                  <a:pt x="268" y="1556"/>
                </a:lnTo>
                <a:lnTo>
                  <a:pt x="253" y="1553"/>
                </a:lnTo>
                <a:lnTo>
                  <a:pt x="239" y="1550"/>
                </a:lnTo>
                <a:lnTo>
                  <a:pt x="224" y="1548"/>
                </a:lnTo>
                <a:lnTo>
                  <a:pt x="210" y="1548"/>
                </a:lnTo>
                <a:lnTo>
                  <a:pt x="197" y="1548"/>
                </a:lnTo>
                <a:lnTo>
                  <a:pt x="183" y="1549"/>
                </a:lnTo>
                <a:lnTo>
                  <a:pt x="171" y="1552"/>
                </a:lnTo>
                <a:lnTo>
                  <a:pt x="158" y="1554"/>
                </a:lnTo>
                <a:lnTo>
                  <a:pt x="146" y="1557"/>
                </a:lnTo>
                <a:lnTo>
                  <a:pt x="134" y="1561"/>
                </a:lnTo>
                <a:lnTo>
                  <a:pt x="123" y="1565"/>
                </a:lnTo>
                <a:lnTo>
                  <a:pt x="113" y="1571"/>
                </a:lnTo>
                <a:lnTo>
                  <a:pt x="101" y="1576"/>
                </a:lnTo>
                <a:lnTo>
                  <a:pt x="92" y="1582"/>
                </a:lnTo>
                <a:lnTo>
                  <a:pt x="82" y="1589"/>
                </a:lnTo>
                <a:lnTo>
                  <a:pt x="65" y="1603"/>
                </a:lnTo>
                <a:lnTo>
                  <a:pt x="51" y="1619"/>
                </a:lnTo>
                <a:lnTo>
                  <a:pt x="38" y="1636"/>
                </a:lnTo>
                <a:lnTo>
                  <a:pt x="34" y="1645"/>
                </a:lnTo>
                <a:lnTo>
                  <a:pt x="29" y="1654"/>
                </a:lnTo>
                <a:lnTo>
                  <a:pt x="26" y="1664"/>
                </a:lnTo>
                <a:lnTo>
                  <a:pt x="23" y="1673"/>
                </a:lnTo>
                <a:lnTo>
                  <a:pt x="20" y="1682"/>
                </a:lnTo>
                <a:lnTo>
                  <a:pt x="18" y="1692"/>
                </a:lnTo>
                <a:lnTo>
                  <a:pt x="18" y="1701"/>
                </a:lnTo>
                <a:lnTo>
                  <a:pt x="18" y="1710"/>
                </a:lnTo>
                <a:lnTo>
                  <a:pt x="19" y="1720"/>
                </a:lnTo>
                <a:lnTo>
                  <a:pt x="20" y="1729"/>
                </a:lnTo>
                <a:lnTo>
                  <a:pt x="55" y="1878"/>
                </a:lnTo>
                <a:close/>
                <a:moveTo>
                  <a:pt x="119" y="1790"/>
                </a:moveTo>
                <a:lnTo>
                  <a:pt x="120" y="1790"/>
                </a:lnTo>
                <a:lnTo>
                  <a:pt x="120" y="1790"/>
                </a:lnTo>
                <a:lnTo>
                  <a:pt x="122" y="1784"/>
                </a:lnTo>
                <a:lnTo>
                  <a:pt x="124" y="1779"/>
                </a:lnTo>
                <a:lnTo>
                  <a:pt x="126" y="1774"/>
                </a:lnTo>
                <a:lnTo>
                  <a:pt x="129" y="1770"/>
                </a:lnTo>
                <a:lnTo>
                  <a:pt x="134" y="1766"/>
                </a:lnTo>
                <a:lnTo>
                  <a:pt x="138" y="1763"/>
                </a:lnTo>
                <a:lnTo>
                  <a:pt x="144" y="1761"/>
                </a:lnTo>
                <a:lnTo>
                  <a:pt x="150" y="1758"/>
                </a:lnTo>
                <a:lnTo>
                  <a:pt x="150" y="1758"/>
                </a:lnTo>
                <a:lnTo>
                  <a:pt x="155" y="1758"/>
                </a:lnTo>
                <a:lnTo>
                  <a:pt x="161" y="1758"/>
                </a:lnTo>
                <a:lnTo>
                  <a:pt x="167" y="1761"/>
                </a:lnTo>
                <a:lnTo>
                  <a:pt x="172" y="1762"/>
                </a:lnTo>
                <a:lnTo>
                  <a:pt x="177" y="1765"/>
                </a:lnTo>
                <a:lnTo>
                  <a:pt x="181" y="1769"/>
                </a:lnTo>
                <a:lnTo>
                  <a:pt x="185" y="1773"/>
                </a:lnTo>
                <a:lnTo>
                  <a:pt x="188" y="1779"/>
                </a:lnTo>
                <a:lnTo>
                  <a:pt x="188" y="1779"/>
                </a:lnTo>
                <a:lnTo>
                  <a:pt x="200" y="1771"/>
                </a:lnTo>
                <a:lnTo>
                  <a:pt x="214" y="1761"/>
                </a:lnTo>
                <a:lnTo>
                  <a:pt x="226" y="1749"/>
                </a:lnTo>
                <a:lnTo>
                  <a:pt x="240" y="1735"/>
                </a:lnTo>
                <a:lnTo>
                  <a:pt x="253" y="1718"/>
                </a:lnTo>
                <a:lnTo>
                  <a:pt x="266" y="1698"/>
                </a:lnTo>
                <a:lnTo>
                  <a:pt x="279" y="1675"/>
                </a:lnTo>
                <a:lnTo>
                  <a:pt x="291" y="1649"/>
                </a:lnTo>
                <a:lnTo>
                  <a:pt x="291" y="1649"/>
                </a:lnTo>
                <a:lnTo>
                  <a:pt x="306" y="1639"/>
                </a:lnTo>
                <a:lnTo>
                  <a:pt x="306" y="1639"/>
                </a:lnTo>
                <a:lnTo>
                  <a:pt x="315" y="1649"/>
                </a:lnTo>
                <a:lnTo>
                  <a:pt x="324" y="1661"/>
                </a:lnTo>
                <a:lnTo>
                  <a:pt x="331" y="1673"/>
                </a:lnTo>
                <a:lnTo>
                  <a:pt x="336" y="1687"/>
                </a:lnTo>
                <a:lnTo>
                  <a:pt x="342" y="1700"/>
                </a:lnTo>
                <a:lnTo>
                  <a:pt x="345" y="1716"/>
                </a:lnTo>
                <a:lnTo>
                  <a:pt x="348" y="1730"/>
                </a:lnTo>
                <a:lnTo>
                  <a:pt x="348" y="1746"/>
                </a:lnTo>
                <a:lnTo>
                  <a:pt x="348" y="1788"/>
                </a:lnTo>
                <a:lnTo>
                  <a:pt x="348" y="1788"/>
                </a:lnTo>
                <a:lnTo>
                  <a:pt x="348" y="1803"/>
                </a:lnTo>
                <a:lnTo>
                  <a:pt x="345" y="1817"/>
                </a:lnTo>
                <a:lnTo>
                  <a:pt x="342" y="1832"/>
                </a:lnTo>
                <a:lnTo>
                  <a:pt x="338" y="1845"/>
                </a:lnTo>
                <a:lnTo>
                  <a:pt x="332" y="1857"/>
                </a:lnTo>
                <a:lnTo>
                  <a:pt x="326" y="1870"/>
                </a:lnTo>
                <a:lnTo>
                  <a:pt x="318" y="1880"/>
                </a:lnTo>
                <a:lnTo>
                  <a:pt x="311" y="1890"/>
                </a:lnTo>
                <a:lnTo>
                  <a:pt x="302" y="1900"/>
                </a:lnTo>
                <a:lnTo>
                  <a:pt x="291" y="1908"/>
                </a:lnTo>
                <a:lnTo>
                  <a:pt x="281" y="1915"/>
                </a:lnTo>
                <a:lnTo>
                  <a:pt x="270" y="1921"/>
                </a:lnTo>
                <a:lnTo>
                  <a:pt x="259" y="1926"/>
                </a:lnTo>
                <a:lnTo>
                  <a:pt x="246" y="1929"/>
                </a:lnTo>
                <a:lnTo>
                  <a:pt x="234" y="1932"/>
                </a:lnTo>
                <a:lnTo>
                  <a:pt x="222" y="1933"/>
                </a:lnTo>
                <a:lnTo>
                  <a:pt x="222" y="1933"/>
                </a:lnTo>
                <a:lnTo>
                  <a:pt x="206" y="1932"/>
                </a:lnTo>
                <a:lnTo>
                  <a:pt x="191" y="1928"/>
                </a:lnTo>
                <a:lnTo>
                  <a:pt x="178" y="1924"/>
                </a:lnTo>
                <a:lnTo>
                  <a:pt x="164" y="1917"/>
                </a:lnTo>
                <a:lnTo>
                  <a:pt x="152" y="1908"/>
                </a:lnTo>
                <a:lnTo>
                  <a:pt x="140" y="1898"/>
                </a:lnTo>
                <a:lnTo>
                  <a:pt x="129" y="1887"/>
                </a:lnTo>
                <a:lnTo>
                  <a:pt x="120" y="1874"/>
                </a:lnTo>
                <a:lnTo>
                  <a:pt x="120" y="1874"/>
                </a:lnTo>
                <a:lnTo>
                  <a:pt x="117" y="1856"/>
                </a:lnTo>
                <a:lnTo>
                  <a:pt x="116" y="1837"/>
                </a:lnTo>
                <a:lnTo>
                  <a:pt x="117" y="1815"/>
                </a:lnTo>
                <a:lnTo>
                  <a:pt x="119" y="1790"/>
                </a:lnTo>
                <a:lnTo>
                  <a:pt x="119" y="1790"/>
                </a:lnTo>
                <a:close/>
                <a:moveTo>
                  <a:pt x="1464" y="1920"/>
                </a:moveTo>
                <a:lnTo>
                  <a:pt x="1464" y="1920"/>
                </a:lnTo>
                <a:lnTo>
                  <a:pt x="1460" y="1902"/>
                </a:lnTo>
                <a:lnTo>
                  <a:pt x="1456" y="1886"/>
                </a:lnTo>
                <a:lnTo>
                  <a:pt x="1451" y="1870"/>
                </a:lnTo>
                <a:lnTo>
                  <a:pt x="1446" y="1856"/>
                </a:lnTo>
                <a:lnTo>
                  <a:pt x="1439" y="1844"/>
                </a:lnTo>
                <a:lnTo>
                  <a:pt x="1432" y="1833"/>
                </a:lnTo>
                <a:lnTo>
                  <a:pt x="1424" y="1823"/>
                </a:lnTo>
                <a:lnTo>
                  <a:pt x="1415" y="1814"/>
                </a:lnTo>
                <a:lnTo>
                  <a:pt x="1406" y="1806"/>
                </a:lnTo>
                <a:lnTo>
                  <a:pt x="1396" y="1799"/>
                </a:lnTo>
                <a:lnTo>
                  <a:pt x="1386" y="1793"/>
                </a:lnTo>
                <a:lnTo>
                  <a:pt x="1375" y="1788"/>
                </a:lnTo>
                <a:lnTo>
                  <a:pt x="1363" y="1783"/>
                </a:lnTo>
                <a:lnTo>
                  <a:pt x="1350" y="1780"/>
                </a:lnTo>
                <a:lnTo>
                  <a:pt x="1337" y="1776"/>
                </a:lnTo>
                <a:lnTo>
                  <a:pt x="1323" y="1774"/>
                </a:lnTo>
                <a:lnTo>
                  <a:pt x="1294" y="1770"/>
                </a:lnTo>
                <a:lnTo>
                  <a:pt x="1294" y="1770"/>
                </a:lnTo>
                <a:lnTo>
                  <a:pt x="1295" y="1843"/>
                </a:lnTo>
                <a:lnTo>
                  <a:pt x="1296" y="1853"/>
                </a:lnTo>
                <a:lnTo>
                  <a:pt x="1286" y="1856"/>
                </a:lnTo>
                <a:lnTo>
                  <a:pt x="1262" y="1863"/>
                </a:lnTo>
                <a:lnTo>
                  <a:pt x="1296" y="1893"/>
                </a:lnTo>
                <a:lnTo>
                  <a:pt x="1118" y="2095"/>
                </a:lnTo>
                <a:lnTo>
                  <a:pt x="947" y="1893"/>
                </a:lnTo>
                <a:lnTo>
                  <a:pt x="981" y="1863"/>
                </a:lnTo>
                <a:lnTo>
                  <a:pt x="949" y="1853"/>
                </a:lnTo>
                <a:lnTo>
                  <a:pt x="949" y="1843"/>
                </a:lnTo>
                <a:lnTo>
                  <a:pt x="949" y="1843"/>
                </a:lnTo>
                <a:lnTo>
                  <a:pt x="950" y="1769"/>
                </a:lnTo>
                <a:lnTo>
                  <a:pt x="911" y="1776"/>
                </a:lnTo>
                <a:lnTo>
                  <a:pt x="911" y="1776"/>
                </a:lnTo>
                <a:lnTo>
                  <a:pt x="899" y="1779"/>
                </a:lnTo>
                <a:lnTo>
                  <a:pt x="887" y="1783"/>
                </a:lnTo>
                <a:lnTo>
                  <a:pt x="874" y="1787"/>
                </a:lnTo>
                <a:lnTo>
                  <a:pt x="863" y="1791"/>
                </a:lnTo>
                <a:lnTo>
                  <a:pt x="853" y="1797"/>
                </a:lnTo>
                <a:lnTo>
                  <a:pt x="843" y="1803"/>
                </a:lnTo>
                <a:lnTo>
                  <a:pt x="834" y="1810"/>
                </a:lnTo>
                <a:lnTo>
                  <a:pt x="825" y="1818"/>
                </a:lnTo>
                <a:lnTo>
                  <a:pt x="817" y="1827"/>
                </a:lnTo>
                <a:lnTo>
                  <a:pt x="810" y="1837"/>
                </a:lnTo>
                <a:lnTo>
                  <a:pt x="803" y="1847"/>
                </a:lnTo>
                <a:lnTo>
                  <a:pt x="797" y="1860"/>
                </a:lnTo>
                <a:lnTo>
                  <a:pt x="791" y="1873"/>
                </a:lnTo>
                <a:lnTo>
                  <a:pt x="787" y="1888"/>
                </a:lnTo>
                <a:lnTo>
                  <a:pt x="782" y="1904"/>
                </a:lnTo>
                <a:lnTo>
                  <a:pt x="779" y="1920"/>
                </a:lnTo>
                <a:lnTo>
                  <a:pt x="738" y="2195"/>
                </a:lnTo>
                <a:lnTo>
                  <a:pt x="738" y="2195"/>
                </a:lnTo>
                <a:lnTo>
                  <a:pt x="787" y="2180"/>
                </a:lnTo>
                <a:lnTo>
                  <a:pt x="836" y="2168"/>
                </a:lnTo>
                <a:lnTo>
                  <a:pt x="887" y="2156"/>
                </a:lnTo>
                <a:lnTo>
                  <a:pt x="938" y="2147"/>
                </a:lnTo>
                <a:lnTo>
                  <a:pt x="991" y="2140"/>
                </a:lnTo>
                <a:lnTo>
                  <a:pt x="1045" y="2135"/>
                </a:lnTo>
                <a:lnTo>
                  <a:pt x="1099" y="2132"/>
                </a:lnTo>
                <a:lnTo>
                  <a:pt x="1154" y="2131"/>
                </a:lnTo>
                <a:lnTo>
                  <a:pt x="1154" y="2131"/>
                </a:lnTo>
                <a:lnTo>
                  <a:pt x="1199" y="2131"/>
                </a:lnTo>
                <a:lnTo>
                  <a:pt x="1244" y="2133"/>
                </a:lnTo>
                <a:lnTo>
                  <a:pt x="1289" y="2137"/>
                </a:lnTo>
                <a:lnTo>
                  <a:pt x="1333" y="2142"/>
                </a:lnTo>
                <a:lnTo>
                  <a:pt x="1376" y="2149"/>
                </a:lnTo>
                <a:lnTo>
                  <a:pt x="1419" y="2155"/>
                </a:lnTo>
                <a:lnTo>
                  <a:pt x="1460" y="2164"/>
                </a:lnTo>
                <a:lnTo>
                  <a:pt x="1502" y="2174"/>
                </a:lnTo>
                <a:lnTo>
                  <a:pt x="1464" y="1920"/>
                </a:lnTo>
                <a:close/>
                <a:moveTo>
                  <a:pt x="1296" y="1503"/>
                </a:moveTo>
                <a:lnTo>
                  <a:pt x="1296" y="1503"/>
                </a:lnTo>
                <a:lnTo>
                  <a:pt x="1293" y="1491"/>
                </a:lnTo>
                <a:lnTo>
                  <a:pt x="1289" y="1479"/>
                </a:lnTo>
                <a:lnTo>
                  <a:pt x="1286" y="1466"/>
                </a:lnTo>
                <a:lnTo>
                  <a:pt x="1280" y="1454"/>
                </a:lnTo>
                <a:lnTo>
                  <a:pt x="1275" y="1443"/>
                </a:lnTo>
                <a:lnTo>
                  <a:pt x="1268" y="1430"/>
                </a:lnTo>
                <a:lnTo>
                  <a:pt x="1259" y="1419"/>
                </a:lnTo>
                <a:lnTo>
                  <a:pt x="1250" y="1409"/>
                </a:lnTo>
                <a:lnTo>
                  <a:pt x="1239" y="1400"/>
                </a:lnTo>
                <a:lnTo>
                  <a:pt x="1226" y="1391"/>
                </a:lnTo>
                <a:lnTo>
                  <a:pt x="1213" y="1383"/>
                </a:lnTo>
                <a:lnTo>
                  <a:pt x="1197" y="1376"/>
                </a:lnTo>
                <a:lnTo>
                  <a:pt x="1180" y="1371"/>
                </a:lnTo>
                <a:lnTo>
                  <a:pt x="1161" y="1367"/>
                </a:lnTo>
                <a:lnTo>
                  <a:pt x="1141" y="1365"/>
                </a:lnTo>
                <a:lnTo>
                  <a:pt x="1118" y="1364"/>
                </a:lnTo>
                <a:lnTo>
                  <a:pt x="1118" y="1364"/>
                </a:lnTo>
                <a:lnTo>
                  <a:pt x="1096" y="1365"/>
                </a:lnTo>
                <a:lnTo>
                  <a:pt x="1076" y="1368"/>
                </a:lnTo>
                <a:lnTo>
                  <a:pt x="1058" y="1373"/>
                </a:lnTo>
                <a:lnTo>
                  <a:pt x="1042" y="1380"/>
                </a:lnTo>
                <a:lnTo>
                  <a:pt x="1027" y="1387"/>
                </a:lnTo>
                <a:lnTo>
                  <a:pt x="1015" y="1396"/>
                </a:lnTo>
                <a:lnTo>
                  <a:pt x="1005" y="1405"/>
                </a:lnTo>
                <a:lnTo>
                  <a:pt x="995" y="1417"/>
                </a:lnTo>
                <a:lnTo>
                  <a:pt x="987" y="1428"/>
                </a:lnTo>
                <a:lnTo>
                  <a:pt x="981" y="1439"/>
                </a:lnTo>
                <a:lnTo>
                  <a:pt x="976" y="1450"/>
                </a:lnTo>
                <a:lnTo>
                  <a:pt x="971" y="1462"/>
                </a:lnTo>
                <a:lnTo>
                  <a:pt x="964" y="1483"/>
                </a:lnTo>
                <a:lnTo>
                  <a:pt x="961" y="1502"/>
                </a:lnTo>
                <a:lnTo>
                  <a:pt x="961" y="1502"/>
                </a:lnTo>
                <a:lnTo>
                  <a:pt x="955" y="1547"/>
                </a:lnTo>
                <a:lnTo>
                  <a:pt x="950" y="1606"/>
                </a:lnTo>
                <a:lnTo>
                  <a:pt x="945" y="1658"/>
                </a:lnTo>
                <a:lnTo>
                  <a:pt x="945" y="1679"/>
                </a:lnTo>
                <a:lnTo>
                  <a:pt x="945" y="1690"/>
                </a:lnTo>
                <a:lnTo>
                  <a:pt x="945" y="1690"/>
                </a:lnTo>
                <a:lnTo>
                  <a:pt x="947" y="1694"/>
                </a:lnTo>
                <a:lnTo>
                  <a:pt x="951" y="1700"/>
                </a:lnTo>
                <a:lnTo>
                  <a:pt x="955" y="1706"/>
                </a:lnTo>
                <a:lnTo>
                  <a:pt x="961" y="1710"/>
                </a:lnTo>
                <a:lnTo>
                  <a:pt x="970" y="1713"/>
                </a:lnTo>
                <a:lnTo>
                  <a:pt x="981" y="1717"/>
                </a:lnTo>
                <a:lnTo>
                  <a:pt x="996" y="1719"/>
                </a:lnTo>
                <a:lnTo>
                  <a:pt x="1013" y="1720"/>
                </a:lnTo>
                <a:lnTo>
                  <a:pt x="1013" y="1720"/>
                </a:lnTo>
                <a:lnTo>
                  <a:pt x="1027" y="1720"/>
                </a:lnTo>
                <a:lnTo>
                  <a:pt x="1039" y="1720"/>
                </a:lnTo>
                <a:lnTo>
                  <a:pt x="1057" y="1718"/>
                </a:lnTo>
                <a:lnTo>
                  <a:pt x="1057" y="1718"/>
                </a:lnTo>
                <a:lnTo>
                  <a:pt x="1071" y="1726"/>
                </a:lnTo>
                <a:lnTo>
                  <a:pt x="1088" y="1733"/>
                </a:lnTo>
                <a:lnTo>
                  <a:pt x="1105" y="1737"/>
                </a:lnTo>
                <a:lnTo>
                  <a:pt x="1114" y="1738"/>
                </a:lnTo>
                <a:lnTo>
                  <a:pt x="1123" y="1738"/>
                </a:lnTo>
                <a:lnTo>
                  <a:pt x="1123" y="1738"/>
                </a:lnTo>
                <a:lnTo>
                  <a:pt x="1133" y="1738"/>
                </a:lnTo>
                <a:lnTo>
                  <a:pt x="1142" y="1737"/>
                </a:lnTo>
                <a:lnTo>
                  <a:pt x="1151" y="1735"/>
                </a:lnTo>
                <a:lnTo>
                  <a:pt x="1160" y="1733"/>
                </a:lnTo>
                <a:lnTo>
                  <a:pt x="1177" y="1726"/>
                </a:lnTo>
                <a:lnTo>
                  <a:pt x="1192" y="1717"/>
                </a:lnTo>
                <a:lnTo>
                  <a:pt x="1192" y="1717"/>
                </a:lnTo>
                <a:lnTo>
                  <a:pt x="1221" y="1718"/>
                </a:lnTo>
                <a:lnTo>
                  <a:pt x="1252" y="1719"/>
                </a:lnTo>
                <a:lnTo>
                  <a:pt x="1267" y="1718"/>
                </a:lnTo>
                <a:lnTo>
                  <a:pt x="1279" y="1717"/>
                </a:lnTo>
                <a:lnTo>
                  <a:pt x="1289" y="1716"/>
                </a:lnTo>
                <a:lnTo>
                  <a:pt x="1296" y="1712"/>
                </a:lnTo>
                <a:lnTo>
                  <a:pt x="1296" y="1712"/>
                </a:lnTo>
                <a:lnTo>
                  <a:pt x="1300" y="1709"/>
                </a:lnTo>
                <a:lnTo>
                  <a:pt x="1302" y="1702"/>
                </a:lnTo>
                <a:lnTo>
                  <a:pt x="1303" y="1694"/>
                </a:lnTo>
                <a:lnTo>
                  <a:pt x="1304" y="1684"/>
                </a:lnTo>
                <a:lnTo>
                  <a:pt x="1306" y="1658"/>
                </a:lnTo>
                <a:lnTo>
                  <a:pt x="1306" y="1628"/>
                </a:lnTo>
                <a:lnTo>
                  <a:pt x="1305" y="1595"/>
                </a:lnTo>
                <a:lnTo>
                  <a:pt x="1303" y="1562"/>
                </a:lnTo>
                <a:lnTo>
                  <a:pt x="1300" y="1530"/>
                </a:lnTo>
                <a:lnTo>
                  <a:pt x="1296" y="1503"/>
                </a:lnTo>
                <a:lnTo>
                  <a:pt x="1296" y="1503"/>
                </a:lnTo>
                <a:close/>
                <a:moveTo>
                  <a:pt x="1230" y="1592"/>
                </a:moveTo>
                <a:lnTo>
                  <a:pt x="1230" y="1592"/>
                </a:lnTo>
                <a:lnTo>
                  <a:pt x="1230" y="1603"/>
                </a:lnTo>
                <a:lnTo>
                  <a:pt x="1228" y="1616"/>
                </a:lnTo>
                <a:lnTo>
                  <a:pt x="1225" y="1627"/>
                </a:lnTo>
                <a:lnTo>
                  <a:pt x="1222" y="1638"/>
                </a:lnTo>
                <a:lnTo>
                  <a:pt x="1217" y="1648"/>
                </a:lnTo>
                <a:lnTo>
                  <a:pt x="1212" y="1658"/>
                </a:lnTo>
                <a:lnTo>
                  <a:pt x="1205" y="1667"/>
                </a:lnTo>
                <a:lnTo>
                  <a:pt x="1198" y="1676"/>
                </a:lnTo>
                <a:lnTo>
                  <a:pt x="1190" y="1683"/>
                </a:lnTo>
                <a:lnTo>
                  <a:pt x="1183" y="1690"/>
                </a:lnTo>
                <a:lnTo>
                  <a:pt x="1174" y="1697"/>
                </a:lnTo>
                <a:lnTo>
                  <a:pt x="1165" y="1701"/>
                </a:lnTo>
                <a:lnTo>
                  <a:pt x="1154" y="1706"/>
                </a:lnTo>
                <a:lnTo>
                  <a:pt x="1144" y="1708"/>
                </a:lnTo>
                <a:lnTo>
                  <a:pt x="1134" y="1710"/>
                </a:lnTo>
                <a:lnTo>
                  <a:pt x="1123" y="1710"/>
                </a:lnTo>
                <a:lnTo>
                  <a:pt x="1123" y="1710"/>
                </a:lnTo>
                <a:lnTo>
                  <a:pt x="1113" y="1710"/>
                </a:lnTo>
                <a:lnTo>
                  <a:pt x="1103" y="1708"/>
                </a:lnTo>
                <a:lnTo>
                  <a:pt x="1093" y="1706"/>
                </a:lnTo>
                <a:lnTo>
                  <a:pt x="1082" y="1701"/>
                </a:lnTo>
                <a:lnTo>
                  <a:pt x="1073" y="1697"/>
                </a:lnTo>
                <a:lnTo>
                  <a:pt x="1064" y="1690"/>
                </a:lnTo>
                <a:lnTo>
                  <a:pt x="1057" y="1683"/>
                </a:lnTo>
                <a:lnTo>
                  <a:pt x="1049" y="1676"/>
                </a:lnTo>
                <a:lnTo>
                  <a:pt x="1042" y="1667"/>
                </a:lnTo>
                <a:lnTo>
                  <a:pt x="1035" y="1658"/>
                </a:lnTo>
                <a:lnTo>
                  <a:pt x="1030" y="1648"/>
                </a:lnTo>
                <a:lnTo>
                  <a:pt x="1025" y="1638"/>
                </a:lnTo>
                <a:lnTo>
                  <a:pt x="1022" y="1627"/>
                </a:lnTo>
                <a:lnTo>
                  <a:pt x="1019" y="1616"/>
                </a:lnTo>
                <a:lnTo>
                  <a:pt x="1017" y="1603"/>
                </a:lnTo>
                <a:lnTo>
                  <a:pt x="1017" y="1592"/>
                </a:lnTo>
                <a:lnTo>
                  <a:pt x="1017" y="1559"/>
                </a:lnTo>
                <a:lnTo>
                  <a:pt x="1017" y="1559"/>
                </a:lnTo>
                <a:lnTo>
                  <a:pt x="1018" y="1544"/>
                </a:lnTo>
                <a:lnTo>
                  <a:pt x="1021" y="1528"/>
                </a:lnTo>
                <a:lnTo>
                  <a:pt x="1021" y="1528"/>
                </a:lnTo>
                <a:lnTo>
                  <a:pt x="1025" y="1532"/>
                </a:lnTo>
                <a:lnTo>
                  <a:pt x="1031" y="1537"/>
                </a:lnTo>
                <a:lnTo>
                  <a:pt x="1036" y="1541"/>
                </a:lnTo>
                <a:lnTo>
                  <a:pt x="1044" y="1545"/>
                </a:lnTo>
                <a:lnTo>
                  <a:pt x="1053" y="1547"/>
                </a:lnTo>
                <a:lnTo>
                  <a:pt x="1064" y="1549"/>
                </a:lnTo>
                <a:lnTo>
                  <a:pt x="1078" y="1549"/>
                </a:lnTo>
                <a:lnTo>
                  <a:pt x="1093" y="1548"/>
                </a:lnTo>
                <a:lnTo>
                  <a:pt x="1093" y="1548"/>
                </a:lnTo>
                <a:lnTo>
                  <a:pt x="1109" y="1545"/>
                </a:lnTo>
                <a:lnTo>
                  <a:pt x="1123" y="1541"/>
                </a:lnTo>
                <a:lnTo>
                  <a:pt x="1148" y="1531"/>
                </a:lnTo>
                <a:lnTo>
                  <a:pt x="1160" y="1527"/>
                </a:lnTo>
                <a:lnTo>
                  <a:pt x="1177" y="1523"/>
                </a:lnTo>
                <a:lnTo>
                  <a:pt x="1197" y="1521"/>
                </a:lnTo>
                <a:lnTo>
                  <a:pt x="1224" y="1520"/>
                </a:lnTo>
                <a:lnTo>
                  <a:pt x="1224" y="1520"/>
                </a:lnTo>
                <a:lnTo>
                  <a:pt x="1226" y="1530"/>
                </a:lnTo>
                <a:lnTo>
                  <a:pt x="1229" y="1539"/>
                </a:lnTo>
                <a:lnTo>
                  <a:pt x="1230" y="1549"/>
                </a:lnTo>
                <a:lnTo>
                  <a:pt x="1230" y="1559"/>
                </a:lnTo>
                <a:lnTo>
                  <a:pt x="1230" y="1592"/>
                </a:lnTo>
                <a:close/>
                <a:moveTo>
                  <a:pt x="1267" y="1765"/>
                </a:moveTo>
                <a:lnTo>
                  <a:pt x="1220" y="1757"/>
                </a:lnTo>
                <a:lnTo>
                  <a:pt x="1118" y="1971"/>
                </a:lnTo>
                <a:lnTo>
                  <a:pt x="1016" y="1755"/>
                </a:lnTo>
                <a:lnTo>
                  <a:pt x="977" y="1763"/>
                </a:lnTo>
                <a:lnTo>
                  <a:pt x="977" y="1763"/>
                </a:lnTo>
                <a:lnTo>
                  <a:pt x="977" y="1794"/>
                </a:lnTo>
                <a:lnTo>
                  <a:pt x="977" y="1794"/>
                </a:lnTo>
                <a:lnTo>
                  <a:pt x="976" y="1833"/>
                </a:lnTo>
                <a:lnTo>
                  <a:pt x="1035" y="1852"/>
                </a:lnTo>
                <a:lnTo>
                  <a:pt x="986" y="1896"/>
                </a:lnTo>
                <a:lnTo>
                  <a:pt x="1118" y="2053"/>
                </a:lnTo>
                <a:lnTo>
                  <a:pt x="1258" y="1896"/>
                </a:lnTo>
                <a:lnTo>
                  <a:pt x="1208" y="1852"/>
                </a:lnTo>
                <a:lnTo>
                  <a:pt x="1268" y="1833"/>
                </a:lnTo>
                <a:lnTo>
                  <a:pt x="1268" y="1833"/>
                </a:lnTo>
                <a:lnTo>
                  <a:pt x="1267" y="1765"/>
                </a:lnTo>
                <a:lnTo>
                  <a:pt x="1267" y="1765"/>
                </a:lnTo>
                <a:close/>
              </a:path>
            </a:pathLst>
          </a:custGeom>
          <a:solidFill>
            <a:schemeClr val="bg1"/>
          </a:solidFill>
          <a:ln>
            <a:noFill/>
          </a:ln>
        </p:spPr>
        <p:txBody>
          <a:bodyPr vert="horz" wrap="square" lIns="80147" tIns="40074" rIns="80147" bIns="4007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3" name="Rectangle 22">
            <a:extLst>
              <a:ext uri="{FF2B5EF4-FFF2-40B4-BE49-F238E27FC236}">
                <a16:creationId xmlns:a16="http://schemas.microsoft.com/office/drawing/2014/main" id="{5DA21F9E-4A2E-4544-B084-B322A3003B00}"/>
              </a:ext>
            </a:extLst>
          </p:cNvPr>
          <p:cNvSpPr/>
          <p:nvPr/>
        </p:nvSpPr>
        <p:spPr>
          <a:xfrm>
            <a:off x="609918" y="1182142"/>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1"/>
                </a:solidFill>
                <a:effectLst/>
                <a:uLnTx/>
                <a:uFillTx/>
                <a:latin typeface="EYInterstate Light" panose="02000506000000020004" pitchFamily="2" charset="0"/>
              </a:rPr>
              <a:t>Pašvaldības atbilde</a:t>
            </a:r>
          </a:p>
        </p:txBody>
      </p:sp>
      <p:sp>
        <p:nvSpPr>
          <p:cNvPr id="28" name="TextBox 27">
            <a:extLst>
              <a:ext uri="{FF2B5EF4-FFF2-40B4-BE49-F238E27FC236}">
                <a16:creationId xmlns:a16="http://schemas.microsoft.com/office/drawing/2014/main" id="{79C6EE66-DE78-479C-9E58-8F8794FB7ADE}"/>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latin typeface="EYInterstate Light" panose="02000506000000020004" pitchFamily="2" charset="0"/>
              </a:rPr>
              <a:t>1. Pakalpojumu sniegšanas vietu pieejamība</a:t>
            </a:r>
          </a:p>
        </p:txBody>
      </p:sp>
      <p:sp>
        <p:nvSpPr>
          <p:cNvPr id="31" name="Title 1">
            <a:extLst>
              <a:ext uri="{FF2B5EF4-FFF2-40B4-BE49-F238E27FC236}">
                <a16:creationId xmlns:a16="http://schemas.microsoft.com/office/drawing/2014/main" id="{C2C85CDE-12CB-4FB2-A647-1EC8EE33590A}"/>
              </a:ext>
            </a:extLst>
          </p:cNvPr>
          <p:cNvSpPr txBox="1">
            <a:spLocks/>
          </p:cNvSpPr>
          <p:nvPr/>
        </p:nvSpPr>
        <p:spPr>
          <a:xfrm>
            <a:off x="1280286" y="569032"/>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sniegšanas vietu pieejamība</a:t>
            </a:r>
            <a:endParaRPr kumimoji="0" lang="lv-LV" sz="1600" b="1" i="0" u="none" strike="noStrike" kern="1200" cap="none" spc="0" normalizeH="0" baseline="0" noProof="0">
              <a:ln>
                <a:noFill/>
              </a:ln>
              <a:solidFill>
                <a:srgbClr val="2E2E38"/>
              </a:solidFill>
              <a:effectLst/>
              <a:uLnTx/>
              <a:uFillTx/>
            </a:endParaRPr>
          </a:p>
        </p:txBody>
      </p:sp>
      <p:sp>
        <p:nvSpPr>
          <p:cNvPr id="16" name="Title 1">
            <a:extLst>
              <a:ext uri="{FF2B5EF4-FFF2-40B4-BE49-F238E27FC236}">
                <a16:creationId xmlns:a16="http://schemas.microsoft.com/office/drawing/2014/main" id="{4E0AB1F1-1DCD-4941-BA34-2D85DA759A7B}"/>
              </a:ext>
            </a:extLst>
          </p:cNvPr>
          <p:cNvSpPr>
            <a:spLocks noGrp="1"/>
          </p:cNvSpPr>
          <p:nvPr>
            <p:ph type="title"/>
          </p:nvPr>
        </p:nvSpPr>
        <p:spPr>
          <a:xfrm>
            <a:off x="1280286" y="280889"/>
            <a:ext cx="10308146" cy="267775"/>
          </a:xfrm>
        </p:spPr>
        <p:txBody>
          <a:bodyPr/>
          <a:lstStyle/>
          <a:p>
            <a:r>
              <a:rPr lang="lv-LV"/>
              <a:t>Valmieras novads</a:t>
            </a:r>
          </a:p>
        </p:txBody>
      </p:sp>
      <p:sp>
        <p:nvSpPr>
          <p:cNvPr id="19" name="Rectangle 18">
            <a:extLst>
              <a:ext uri="{FF2B5EF4-FFF2-40B4-BE49-F238E27FC236}">
                <a16:creationId xmlns:a16="http://schemas.microsoft.com/office/drawing/2014/main" id="{C1862F2B-85CA-45CA-AD2A-82019E53EA86}"/>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lang="en-US" b="1">
                <a:solidFill>
                  <a:srgbClr val="000000"/>
                </a:solidFill>
                <a:latin typeface="EYInterstate Light" panose="02000506000000020004" pitchFamily="2" charset="0"/>
              </a:rPr>
              <a:t>8</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20" name="Footer Placeholder 4">
            <a:extLst>
              <a:ext uri="{FF2B5EF4-FFF2-40B4-BE49-F238E27FC236}">
                <a16:creationId xmlns:a16="http://schemas.microsoft.com/office/drawing/2014/main" id="{E04D01C0-8140-4F1C-808C-A2D39FE20B59}"/>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5" name="Date Placeholder 10">
            <a:extLst>
              <a:ext uri="{FF2B5EF4-FFF2-40B4-BE49-F238E27FC236}">
                <a16:creationId xmlns:a16="http://schemas.microsoft.com/office/drawing/2014/main" id="{EC0ECB74-144F-4233-B263-C1442FB35DF8}"/>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87249330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7"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68</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7" name="Title 1">
            <a:extLst>
              <a:ext uri="{FF2B5EF4-FFF2-40B4-BE49-F238E27FC236}">
                <a16:creationId xmlns:a16="http://schemas.microsoft.com/office/drawing/2014/main" id="{D6BA5E52-4B65-422E-836B-C29B2287DFA1}"/>
              </a:ext>
            </a:extLst>
          </p:cNvPr>
          <p:cNvSpPr txBox="1">
            <a:spLocks/>
          </p:cNvSpPr>
          <p:nvPr/>
        </p:nvSpPr>
        <p:spPr>
          <a:xfrm>
            <a:off x="1280286" y="567198"/>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endParaRPr kumimoji="0" lang="lv-LV" sz="1600" b="1" i="0" u="none" strike="noStrike" kern="1200" cap="none" spc="0" normalizeH="0" baseline="0" noProof="0">
              <a:ln>
                <a:noFill/>
              </a:ln>
              <a:solidFill>
                <a:srgbClr val="2E2E38"/>
              </a:solidFill>
              <a:effectLst/>
              <a:uLnTx/>
              <a:uFillTx/>
            </a:endParaRPr>
          </a:p>
        </p:txBody>
      </p:sp>
      <p:sp>
        <p:nvSpPr>
          <p:cNvPr id="23" name="Title 1">
            <a:extLst>
              <a:ext uri="{FF2B5EF4-FFF2-40B4-BE49-F238E27FC236}">
                <a16:creationId xmlns:a16="http://schemas.microsoft.com/office/drawing/2014/main" id="{962A8CC8-C836-47B3-91DB-C195C0BFC5FF}"/>
              </a:ext>
            </a:extLst>
          </p:cNvPr>
          <p:cNvSpPr>
            <a:spLocks noGrp="1"/>
          </p:cNvSpPr>
          <p:nvPr>
            <p:ph type="title"/>
          </p:nvPr>
        </p:nvSpPr>
        <p:spPr>
          <a:xfrm>
            <a:off x="1280286" y="280889"/>
            <a:ext cx="10308146" cy="267775"/>
          </a:xfrm>
        </p:spPr>
        <p:txBody>
          <a:bodyPr/>
          <a:lstStyle/>
          <a:p>
            <a:r>
              <a:rPr lang="lv-LV"/>
              <a:t>Valmieras novads</a:t>
            </a:r>
          </a:p>
        </p:txBody>
      </p:sp>
      <p:sp>
        <p:nvSpPr>
          <p:cNvPr id="25" name="Rectangle 24">
            <a:extLst>
              <a:ext uri="{FF2B5EF4-FFF2-40B4-BE49-F238E27FC236}">
                <a16:creationId xmlns:a16="http://schemas.microsoft.com/office/drawing/2014/main" id="{108B631E-6083-4492-920D-8181C6DEB94A}"/>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lang="en-US" b="1">
                <a:solidFill>
                  <a:srgbClr val="000000"/>
                </a:solidFill>
                <a:latin typeface="EYInterstate Light" panose="02000506000000020004" pitchFamily="2" charset="0"/>
              </a:rPr>
              <a:t>8</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26" name="Footer Placeholder 4">
            <a:extLst>
              <a:ext uri="{FF2B5EF4-FFF2-40B4-BE49-F238E27FC236}">
                <a16:creationId xmlns:a16="http://schemas.microsoft.com/office/drawing/2014/main" id="{1636E649-BA06-4AA8-B7E7-CC26A52B63BB}"/>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9" name="Rectangle 28">
            <a:extLst>
              <a:ext uri="{FF2B5EF4-FFF2-40B4-BE49-F238E27FC236}">
                <a16:creationId xmlns:a16="http://schemas.microsoft.com/office/drawing/2014/main" id="{B454980A-FC4D-403A-99F4-C5AF0B86039E}"/>
              </a:ext>
            </a:extLst>
          </p:cNvPr>
          <p:cNvSpPr/>
          <p:nvPr/>
        </p:nvSpPr>
        <p:spPr>
          <a:xfrm>
            <a:off x="609917" y="910987"/>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0" name="TextBox 29">
            <a:extLst>
              <a:ext uri="{FF2B5EF4-FFF2-40B4-BE49-F238E27FC236}">
                <a16:creationId xmlns:a16="http://schemas.microsoft.com/office/drawing/2014/main" id="{C509A8CD-4A12-4426-AC51-B9A7BC4EDAD9}"/>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latin typeface="EYInterstate Light" panose="02000506000000020004" pitchFamily="2" charset="0"/>
              </a:rPr>
              <a:t>2. Pakalpojumu sniegšanas vietu pieejamība</a:t>
            </a:r>
          </a:p>
        </p:txBody>
      </p:sp>
      <p:sp>
        <p:nvSpPr>
          <p:cNvPr id="31" name="Rectangle 30">
            <a:extLst>
              <a:ext uri="{FF2B5EF4-FFF2-40B4-BE49-F238E27FC236}">
                <a16:creationId xmlns:a16="http://schemas.microsoft.com/office/drawing/2014/main" id="{0BAAA8E5-5FA4-41ED-B8FF-914AF975CA9D}"/>
              </a:ext>
            </a:extLst>
          </p:cNvPr>
          <p:cNvSpPr/>
          <p:nvPr/>
        </p:nvSpPr>
        <p:spPr>
          <a:xfrm>
            <a:off x="609918" y="1187806"/>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32" name="Freeform 6">
            <a:extLst>
              <a:ext uri="{FF2B5EF4-FFF2-40B4-BE49-F238E27FC236}">
                <a16:creationId xmlns:a16="http://schemas.microsoft.com/office/drawing/2014/main" id="{6C2084CB-258D-4DC3-B539-CCD517933DA1}"/>
              </a:ext>
            </a:extLst>
          </p:cNvPr>
          <p:cNvSpPr>
            <a:spLocks/>
          </p:cNvSpPr>
          <p:nvPr/>
        </p:nvSpPr>
        <p:spPr bwMode="gray">
          <a:xfrm>
            <a:off x="8301398" y="1503153"/>
            <a:ext cx="3274514" cy="428978"/>
          </a:xfrm>
          <a:custGeom>
            <a:avLst/>
            <a:gdLst/>
            <a:ahLst/>
            <a:cxnLst>
              <a:cxn ang="0">
                <a:pos x="0" y="0"/>
              </a:cxn>
              <a:cxn ang="0">
                <a:pos x="1474" y="0"/>
              </a:cxn>
              <a:cxn ang="0">
                <a:pos x="1474" y="719"/>
              </a:cxn>
              <a:cxn ang="0">
                <a:pos x="0" y="719"/>
              </a:cxn>
              <a:cxn ang="0">
                <a:pos x="142" y="360"/>
              </a:cxn>
              <a:cxn ang="0">
                <a:pos x="0" y="0"/>
              </a:cxn>
            </a:cxnLst>
            <a:rect l="0" t="0" r="r" b="b"/>
            <a:pathLst>
              <a:path w="1474" h="719">
                <a:moveTo>
                  <a:pt x="0" y="0"/>
                </a:moveTo>
                <a:lnTo>
                  <a:pt x="1474" y="0"/>
                </a:lnTo>
                <a:lnTo>
                  <a:pt x="1474" y="719"/>
                </a:lnTo>
                <a:lnTo>
                  <a:pt x="0" y="719"/>
                </a:lnTo>
                <a:lnTo>
                  <a:pt x="142" y="360"/>
                </a:lnTo>
                <a:lnTo>
                  <a:pt x="0" y="0"/>
                </a:lnTo>
                <a:close/>
              </a:path>
            </a:pathLst>
          </a:custGeom>
          <a:solidFill>
            <a:srgbClr val="FFE600"/>
          </a:solidFill>
          <a:ln w="12700">
            <a:noFill/>
            <a:miter lim="800000"/>
            <a:headEnd/>
            <a:tailEnd/>
          </a:ln>
          <a:effectLst/>
        </p:spPr>
        <p:txBody>
          <a:bodyPr lIns="216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     </a:t>
            </a:r>
            <a:r>
              <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apildus pakalpojumi</a:t>
            </a:r>
            <a:endPar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endParaRPr>
          </a:p>
        </p:txBody>
      </p:sp>
      <p:sp>
        <p:nvSpPr>
          <p:cNvPr id="33" name="Rectangle 17">
            <a:extLst>
              <a:ext uri="{FF2B5EF4-FFF2-40B4-BE49-F238E27FC236}">
                <a16:creationId xmlns:a16="http://schemas.microsoft.com/office/drawing/2014/main" id="{A7EA4D5E-B065-43A7-8F2C-7E6BB049CD2A}"/>
              </a:ext>
            </a:extLst>
          </p:cNvPr>
          <p:cNvSpPr>
            <a:spLocks noChangeArrowheads="1"/>
          </p:cNvSpPr>
          <p:nvPr/>
        </p:nvSpPr>
        <p:spPr bwMode="gray">
          <a:xfrm>
            <a:off x="8276761" y="1983433"/>
            <a:ext cx="3297036" cy="3779457"/>
          </a:xfrm>
          <a:prstGeom prst="rect">
            <a:avLst/>
          </a:prstGeom>
          <a:solidFill>
            <a:srgbClr val="F0F0F0"/>
          </a:solidFill>
          <a:ln w="12700">
            <a:noFill/>
            <a:miter lim="800000"/>
            <a:headEnd/>
            <a:tailEnd/>
          </a:ln>
          <a:effectLst/>
        </p:spPr>
        <p:txBody>
          <a:bodyPr lIns="72000" tIns="108000" rIns="72000" bIns="0"/>
          <a:lstStyle/>
          <a:p>
            <a:pPr marL="180975" indent="-180975">
              <a:lnSpc>
                <a:spcPct val="95000"/>
              </a:lnSpc>
              <a:spcAft>
                <a:spcPts val="600"/>
              </a:spcAft>
              <a:buClr>
                <a:srgbClr val="FFE600"/>
              </a:buClr>
              <a:buSzPct val="70000"/>
              <a:buFont typeface="Arial" pitchFamily="34" charset="0"/>
              <a:buChar char="►"/>
              <a:defRPr/>
            </a:pPr>
            <a:r>
              <a:rPr kumimoji="0" lang="lv-LV" sz="12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Intervijas laikā tiek teikts, ka papildus pakalpojumus (ārpus tiem, kas tikuši aprakstīti nolikumos), pilsētu un pagastu pārvaldes nesniedz</a:t>
            </a:r>
          </a:p>
        </p:txBody>
      </p:sp>
      <p:sp>
        <p:nvSpPr>
          <p:cNvPr id="34" name="AutoShape 7">
            <a:extLst>
              <a:ext uri="{FF2B5EF4-FFF2-40B4-BE49-F238E27FC236}">
                <a16:creationId xmlns:a16="http://schemas.microsoft.com/office/drawing/2014/main" id="{C917080F-D3A9-4BA9-BE3A-AC50B1997DFA}"/>
              </a:ext>
            </a:extLst>
          </p:cNvPr>
          <p:cNvSpPr>
            <a:spLocks noChangeArrowheads="1"/>
          </p:cNvSpPr>
          <p:nvPr/>
        </p:nvSpPr>
        <p:spPr bwMode="gray">
          <a:xfrm>
            <a:off x="609916" y="1503153"/>
            <a:ext cx="3824924" cy="428979"/>
          </a:xfrm>
          <a:prstGeom prst="homePlate">
            <a:avLst>
              <a:gd name="adj" fmla="val 69343"/>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akalpojumi, kas noteikti likumā «Par pašvaldībām»</a:t>
            </a:r>
            <a:endPar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endParaRPr>
          </a:p>
        </p:txBody>
      </p:sp>
      <p:sp>
        <p:nvSpPr>
          <p:cNvPr id="35" name="Rectangle 14">
            <a:extLst>
              <a:ext uri="{FF2B5EF4-FFF2-40B4-BE49-F238E27FC236}">
                <a16:creationId xmlns:a16="http://schemas.microsoft.com/office/drawing/2014/main" id="{F554ED32-36F7-4F64-8101-36D0827F6C5D}"/>
              </a:ext>
            </a:extLst>
          </p:cNvPr>
          <p:cNvSpPr>
            <a:spLocks noChangeArrowheads="1"/>
          </p:cNvSpPr>
          <p:nvPr/>
        </p:nvSpPr>
        <p:spPr bwMode="gray">
          <a:xfrm>
            <a:off x="609917" y="1983433"/>
            <a:ext cx="3560684" cy="3775625"/>
          </a:xfrm>
          <a:prstGeom prst="rect">
            <a:avLst/>
          </a:prstGeom>
          <a:solidFill>
            <a:srgbClr val="F0F0F0"/>
          </a:solidFill>
          <a:ln w="12700">
            <a:noFill/>
            <a:miter lim="800000"/>
            <a:headEnd/>
            <a:tailEnd/>
          </a:ln>
          <a:effectLst/>
        </p:spPr>
        <p:txBody>
          <a:bodyPr lIns="72000" tIns="108000" rIns="72000" bIns="0"/>
          <a:lstStyle/>
          <a:p>
            <a:pPr marL="180975" marR="0" lvl="0" indent="-180975" algn="just"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lang="lv-LV" sz="1000" kern="0">
                <a:solidFill>
                  <a:schemeClr val="bg2"/>
                </a:solidFill>
                <a:latin typeface="EYInterstate Light" panose="02000506000000020004" pitchFamily="2" charset="0"/>
                <a:cs typeface="Arial" charset="0"/>
              </a:rPr>
              <a:t>Valmieras pašvaldības anketā nav norādīti apvienību pārvalžu sniegtie pakalpojumi, taču analizējot nolikumus tiek saskatīts, ka tiek nodrošināti pakalpojumi atbilstoši likuma «Par pašvaldībām» 69. pantam. </a:t>
            </a: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36" name="AutoShape 8">
            <a:extLst>
              <a:ext uri="{FF2B5EF4-FFF2-40B4-BE49-F238E27FC236}">
                <a16:creationId xmlns:a16="http://schemas.microsoft.com/office/drawing/2014/main" id="{6AC9215E-BFC0-4E4E-95CE-75DEFE4E4F08}"/>
              </a:ext>
            </a:extLst>
          </p:cNvPr>
          <p:cNvSpPr>
            <a:spLocks noChangeArrowheads="1"/>
          </p:cNvSpPr>
          <p:nvPr/>
        </p:nvSpPr>
        <p:spPr bwMode="gray">
          <a:xfrm>
            <a:off x="4217758" y="1503154"/>
            <a:ext cx="4311562" cy="428978"/>
          </a:xfrm>
          <a:prstGeom prst="chevron">
            <a:avLst>
              <a:gd name="adj" fmla="val 73334"/>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err="1">
                <a:ln>
                  <a:noFill/>
                </a:ln>
                <a:solidFill>
                  <a:schemeClr val="bg2"/>
                </a:solidFill>
                <a:effectLst/>
                <a:uLnTx/>
                <a:uFillTx/>
                <a:latin typeface="EYInterstate Light" panose="02000506000000020004" pitchFamily="2" charset="0"/>
                <a:cs typeface="Arial" panose="020B0604020202020204" pitchFamily="34" charset="0"/>
              </a:rPr>
              <a:t>akalpojumi</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 kas noteikti </a:t>
            </a:r>
            <a:r>
              <a:rPr lang="lv-LV" sz="1050" b="1" kern="0">
                <a:solidFill>
                  <a:schemeClr val="bg2"/>
                </a:solidFill>
                <a:latin typeface="EYInterstate Light" panose="02000506000000020004" pitchFamily="2" charset="0"/>
                <a:cs typeface="Arial" panose="020B0604020202020204" pitchFamily="34" charset="0"/>
              </a:rPr>
              <a:t>Valmieras</a:t>
            </a:r>
            <a:r>
              <a:rPr kumimoji="0" lang="lv-LV"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rPr>
              <a:t> pašvaldības nolikumā vai saistošajos noteikumos, kā arī pakalpojumi, kas saskaņoti ar domes lēmumu</a:t>
            </a:r>
            <a:endParaRPr kumimoji="0" lang="en-US" sz="1050" b="1" i="0" u="none" strike="noStrike" kern="0" cap="none" spc="0" normalizeH="0" baseline="0" noProof="0">
              <a:ln>
                <a:noFill/>
              </a:ln>
              <a:solidFill>
                <a:schemeClr val="bg2"/>
              </a:solidFill>
              <a:effectLst/>
              <a:uLnTx/>
              <a:uFillTx/>
              <a:latin typeface="EYInterstate Light" panose="02000506000000020004" pitchFamily="2" charset="0"/>
              <a:cs typeface="Arial" panose="020B0604020202020204" pitchFamily="34" charset="0"/>
            </a:endParaRPr>
          </a:p>
        </p:txBody>
      </p:sp>
      <p:sp>
        <p:nvSpPr>
          <p:cNvPr id="37" name="Rectangle 15">
            <a:extLst>
              <a:ext uri="{FF2B5EF4-FFF2-40B4-BE49-F238E27FC236}">
                <a16:creationId xmlns:a16="http://schemas.microsoft.com/office/drawing/2014/main" id="{C13C9B79-F955-473D-8071-E0FA4C9A9A94}"/>
              </a:ext>
            </a:extLst>
          </p:cNvPr>
          <p:cNvSpPr>
            <a:spLocks noChangeArrowheads="1"/>
          </p:cNvSpPr>
          <p:nvPr/>
        </p:nvSpPr>
        <p:spPr bwMode="gray">
          <a:xfrm>
            <a:off x="4217759" y="1983433"/>
            <a:ext cx="4011842" cy="3775625"/>
          </a:xfrm>
          <a:prstGeom prst="rect">
            <a:avLst/>
          </a:prstGeom>
          <a:solidFill>
            <a:srgbClr val="F0F0F0"/>
          </a:solidFill>
          <a:ln w="12700">
            <a:noFill/>
            <a:miter lim="800000"/>
            <a:headEnd/>
            <a:tailEnd/>
          </a:ln>
          <a:effectLst/>
        </p:spPr>
        <p:txBody>
          <a:bodyPr lIns="72000" tIns="108000" rIns="72000" bIns="0"/>
          <a:lstStyle/>
          <a:p>
            <a:pPr marL="180975" marR="0" lvl="0" indent="-180975" algn="just"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lang="lv-LV" sz="1000" kern="0">
                <a:solidFill>
                  <a:schemeClr val="bg2"/>
                </a:solidFill>
                <a:latin typeface="EYInterstate Light" panose="02000506000000020004" pitchFamily="2" charset="0"/>
                <a:cs typeface="Arial" charset="0"/>
              </a:rPr>
              <a:t>Brenguļu, Kauguru, Trikātas apvienības pārvalde</a:t>
            </a:r>
          </a:p>
          <a:p>
            <a:pPr marL="180975" marR="0" lvl="0" indent="-180975" algn="just"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Burtnieku apvienības pārvalde</a:t>
            </a:r>
          </a:p>
          <a:p>
            <a:pPr marL="180975" marR="0" lvl="0" indent="-180975" algn="just"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lang="lv-LV" sz="1000" kern="0">
                <a:solidFill>
                  <a:schemeClr val="bg2"/>
                </a:solidFill>
                <a:latin typeface="EYInterstate Light" panose="02000506000000020004" pitchFamily="2" charset="0"/>
                <a:cs typeface="Arial" charset="0"/>
              </a:rPr>
              <a:t>Kocēnu apvienības pārvalde</a:t>
            </a:r>
          </a:p>
          <a:p>
            <a:pPr marL="180975" marR="0" lvl="0" indent="-180975" algn="just"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Mazsalacas </a:t>
            </a:r>
            <a:r>
              <a:rPr lang="lv-LV" sz="1000" kern="0">
                <a:solidFill>
                  <a:schemeClr val="bg2"/>
                </a:solidFill>
                <a:latin typeface="EYInterstate Light" panose="02000506000000020004" pitchFamily="2" charset="0"/>
                <a:cs typeface="Arial" charset="0"/>
              </a:rPr>
              <a:t>apvienības pārvalde</a:t>
            </a: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just"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lang="lv-LV" sz="1000" kern="0">
                <a:solidFill>
                  <a:schemeClr val="bg2"/>
                </a:solidFill>
                <a:latin typeface="EYInterstate Light" panose="02000506000000020004" pitchFamily="2" charset="0"/>
                <a:cs typeface="Arial" charset="0"/>
              </a:rPr>
              <a:t>Naukšēnu apvienības pārvalde</a:t>
            </a:r>
          </a:p>
          <a:p>
            <a:pPr marL="180975" marR="0" lvl="0" indent="-180975" algn="just"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Rūjienas </a:t>
            </a:r>
            <a:r>
              <a:rPr lang="lv-LV" sz="1000" kern="0">
                <a:solidFill>
                  <a:schemeClr val="bg2"/>
                </a:solidFill>
                <a:latin typeface="EYInterstate Light" panose="02000506000000020004" pitchFamily="2" charset="0"/>
                <a:cs typeface="Arial" charset="0"/>
              </a:rPr>
              <a:t>apvienības pārvalde</a:t>
            </a: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just"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lang="lv-LV" sz="1000" kern="0">
                <a:solidFill>
                  <a:schemeClr val="bg2"/>
                </a:solidFill>
                <a:latin typeface="EYInterstate Light" panose="02000506000000020004" pitchFamily="2" charset="0"/>
                <a:cs typeface="Arial" charset="0"/>
              </a:rPr>
              <a:t>Strenču apvienības pārvalde</a:t>
            </a: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0" marR="0" lvl="0" indent="0" algn="l" defTabSz="914400" rtl="0" eaLnBrk="1" fontAlgn="auto" latinLnBrk="0" hangingPunct="1">
              <a:lnSpc>
                <a:spcPct val="95000"/>
              </a:lnSpc>
              <a:spcBef>
                <a:spcPts val="0"/>
              </a:spcBef>
              <a:spcAft>
                <a:spcPts val="600"/>
              </a:spcAft>
              <a:buClr>
                <a:srgbClr val="FFE600"/>
              </a:buClr>
              <a:buSzPct val="70000"/>
              <a:buFontTx/>
              <a:buNone/>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R="0" lvl="0" algn="l" defTabSz="914400" rtl="0" eaLnBrk="1" fontAlgn="auto" latinLnBrk="0" hangingPunct="1">
              <a:lnSpc>
                <a:spcPct val="95000"/>
              </a:lnSpc>
              <a:spcBef>
                <a:spcPts val="0"/>
              </a:spcBef>
              <a:spcAft>
                <a:spcPts val="600"/>
              </a:spcAft>
              <a:buClr>
                <a:srgbClr val="FFE600"/>
              </a:buClr>
              <a:buSzPct val="70000"/>
              <a:tabLst/>
              <a:defRPr/>
            </a:pPr>
            <a:r>
              <a:rPr lang="lv-LV" sz="1000" kern="0">
                <a:solidFill>
                  <a:schemeClr val="bg2"/>
                </a:solidFill>
                <a:latin typeface="EYInterstate Light" panose="02000506000000020004" pitchFamily="2" charset="0"/>
                <a:cs typeface="Arial" charset="0"/>
              </a:rPr>
              <a:t>Valmieras pašvaldības anketā nav norādīti apvienību pārvalžu sniegtie pakalpojumi, taču analizējot nolikumus tiek saskatīts, ka apvienību pārvaldēm tiek piešķirtas autonomās funkcijas (piemēram, - sniegt atbalstu īpašuma objektu atsavināšanā, dabas resursu jautājumu risināšanā), kas ir plašākas funkcijas par likumā «Par pašvaldībām» noteikto.  </a:t>
            </a: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0" marR="0" lvl="0" indent="0" algn="l" defTabSz="914400" rtl="0" eaLnBrk="1" fontAlgn="auto" latinLnBrk="0" hangingPunct="1">
              <a:lnSpc>
                <a:spcPct val="95000"/>
              </a:lnSpc>
              <a:spcBef>
                <a:spcPts val="0"/>
              </a:spcBef>
              <a:spcAft>
                <a:spcPts val="600"/>
              </a:spcAft>
              <a:buClr>
                <a:srgbClr val="FFE600"/>
              </a:buClr>
              <a:buSzPct val="70000"/>
              <a:buFontTx/>
              <a:buNone/>
              <a:tabLst/>
              <a:defRPr/>
            </a:pPr>
            <a:endParaRPr kumimoji="0" lang="en-US" sz="10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20" name="Rectangle 19">
            <a:extLst>
              <a:ext uri="{FF2B5EF4-FFF2-40B4-BE49-F238E27FC236}">
                <a16:creationId xmlns:a16="http://schemas.microsoft.com/office/drawing/2014/main" id="{EDB0DEAB-2828-43AD-9B58-BDAB20331AF1}"/>
              </a:ext>
            </a:extLst>
          </p:cNvPr>
          <p:cNvSpPr/>
          <p:nvPr/>
        </p:nvSpPr>
        <p:spPr>
          <a:xfrm>
            <a:off x="624553" y="5024555"/>
            <a:ext cx="10949244" cy="734503"/>
          </a:xfrm>
          <a:prstGeom prst="rect">
            <a:avLst/>
          </a:prstGeom>
          <a:solidFill>
            <a:schemeClr val="accent6">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lv-LV" sz="1000" b="1" dirty="0">
                <a:solidFill>
                  <a:schemeClr val="bg1"/>
                </a:solidFill>
              </a:rPr>
              <a:t>Analizējot pašvaldības iesūtītos pārvalžu nolikumus un salīdzinot nolikumos esošo informāciju ar pašvaldības anketā un intervijā sniegtajiem datiem tiek secināts, ka:</a:t>
            </a:r>
          </a:p>
          <a:p>
            <a:endParaRPr lang="lv-LV" sz="1000" b="1" dirty="0">
              <a:solidFill>
                <a:schemeClr val="bg1"/>
              </a:solidFill>
            </a:endParaRPr>
          </a:p>
          <a:p>
            <a:r>
              <a:rPr lang="lv-LV" sz="1000" dirty="0">
                <a:solidFill>
                  <a:schemeClr val="bg1"/>
                </a:solidFill>
              </a:rPr>
              <a:t>1. Salīdzinot intervijā pārrunāto ar pašvaldību nolikumiem, tiek secināts, ka apvienību pārvaldes veic plašākas funkcijas par tām, kādas ir definētas likumā «Par pašvaldībām»</a:t>
            </a:r>
          </a:p>
          <a:p>
            <a:endParaRPr lang="lv-LV" sz="1000" dirty="0">
              <a:solidFill>
                <a:schemeClr val="bg1"/>
              </a:solidFill>
            </a:endParaRPr>
          </a:p>
        </p:txBody>
      </p:sp>
      <p:cxnSp>
        <p:nvCxnSpPr>
          <p:cNvPr id="3" name="Straight Connector 2">
            <a:extLst>
              <a:ext uri="{FF2B5EF4-FFF2-40B4-BE49-F238E27FC236}">
                <a16:creationId xmlns:a16="http://schemas.microsoft.com/office/drawing/2014/main" id="{1C45DDA1-88D1-4792-977F-5D605BB0558A}"/>
              </a:ext>
            </a:extLst>
          </p:cNvPr>
          <p:cNvCxnSpPr/>
          <p:nvPr/>
        </p:nvCxnSpPr>
        <p:spPr>
          <a:xfrm>
            <a:off x="4434840" y="3667648"/>
            <a:ext cx="3592911" cy="0"/>
          </a:xfrm>
          <a:prstGeom prst="line">
            <a:avLst/>
          </a:prstGeom>
          <a:ln w="9525">
            <a:solidFill>
              <a:schemeClr val="bg1"/>
            </a:solidFill>
            <a:tailEnd type="none"/>
          </a:ln>
        </p:spPr>
        <p:style>
          <a:lnRef idx="1">
            <a:schemeClr val="accent1"/>
          </a:lnRef>
          <a:fillRef idx="0">
            <a:schemeClr val="accent1"/>
          </a:fillRef>
          <a:effectRef idx="0">
            <a:schemeClr val="accent1"/>
          </a:effectRef>
          <a:fontRef idx="minor">
            <a:schemeClr val="tx1"/>
          </a:fontRef>
        </p:style>
      </p:cxnSp>
      <p:sp>
        <p:nvSpPr>
          <p:cNvPr id="21" name="Date Placeholder 10">
            <a:extLst>
              <a:ext uri="{FF2B5EF4-FFF2-40B4-BE49-F238E27FC236}">
                <a16:creationId xmlns:a16="http://schemas.microsoft.com/office/drawing/2014/main" id="{FD4DF239-4CEB-4DDC-B817-18636C4180B2}"/>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44021689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Abgerundetes Rechteck 35">
            <a:extLst>
              <a:ext uri="{FF2B5EF4-FFF2-40B4-BE49-F238E27FC236}">
                <a16:creationId xmlns:a16="http://schemas.microsoft.com/office/drawing/2014/main" id="{1599BFF2-5AAE-42E4-862C-77A90C5D37AF}"/>
              </a:ext>
            </a:extLst>
          </p:cNvPr>
          <p:cNvSpPr/>
          <p:nvPr/>
        </p:nvSpPr>
        <p:spPr bwMode="gray">
          <a:xfrm>
            <a:off x="609916" y="1137971"/>
            <a:ext cx="10973710" cy="1586810"/>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Lietvedības sistēma</a:t>
            </a: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Novada pašvaldībā lietvedība ir centralizēta, bet paralēli katra iestāde veic arī savu dokumentu reģistrēšanu un apriti. Valmieras pašvaldība izmantoja lietvedības sistēmu DVS Namejs, pārējās pašvaldības izmantoja DVS </a:t>
            </a:r>
            <a:r>
              <a:rPr kumimoji="0" lang="lv-LV" sz="1200" b="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Lietvaris</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un vienai pašvaldībai bija pašu veidota programma (izstrādāja Vidzemes augstskolas studenti). Tuvojoties ATR jau tika izskatītas iespējas virzījās uz vienotu lietvedības sistēmu DVS Namejs un resursu vadības sistēmu </a:t>
            </a:r>
            <a:r>
              <a:rPr kumimoji="0" lang="lv-LV" sz="1200" b="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Horizon</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starp kurām būtu izveidotas divas integrācijas – Līgumu uzskaite un Personāl vadība. Līdz ATR tika veikts apjomīgs </a:t>
            </a:r>
            <a:r>
              <a:rPr kumimoji="0" lang="lv-LV" sz="1200" b="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izvērtējums</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salīdzinot lietvedības sistēmas vērtējot pēc vairākiem kritērijiem (uzturēšanas izmaksas, drošība u.c.). Vēsturiskie dati tiek uzturēti arī iepriekšējās DVS platformās, kas saglabātas arhīva režīmā. Datu migrēšanas izmaksas neattaisnojās, attiecīgi tika nolemts par arhīvu uzturēšanu un datu pieejamību.</a:t>
            </a:r>
            <a:endParaRPr kumimoji="0" lang="en-IN" sz="12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33" name="Abgerundetes Rechteck 35">
            <a:extLst>
              <a:ext uri="{FF2B5EF4-FFF2-40B4-BE49-F238E27FC236}">
                <a16:creationId xmlns:a16="http://schemas.microsoft.com/office/drawing/2014/main" id="{9C02CCC1-5C8E-44FC-BD31-37D7A5658453}"/>
              </a:ext>
            </a:extLst>
          </p:cNvPr>
          <p:cNvSpPr/>
          <p:nvPr/>
        </p:nvSpPr>
        <p:spPr bwMode="gray">
          <a:xfrm>
            <a:off x="609914" y="2946368"/>
            <a:ext cx="10965993" cy="1392845"/>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Sniegto pakalpojumu kvalitātes novērtēšana</a:t>
            </a: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defTabSz="801688" eaLnBrk="0" hangingPunct="0">
              <a:lnSpc>
                <a:spcPct val="95000"/>
              </a:lnSpc>
              <a:spcAft>
                <a:spcPts val="800"/>
              </a:spcAft>
              <a:buClr>
                <a:srgbClr val="969696"/>
              </a:buClr>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Sniegto pakalpojumu kvalitātes novērtējums tiek veikts saskaņā ar Pašvaldībā ieviesto kvalitātes vadības sistēmu, iestāžu sagatavotās atskaites par pakalpojumu skaitu (piemēram Sociālo lietu pārvaldes darbinieku sociālo pakalpojumu izvērtējums 1x kalendārajā gadā, bibliotēkas grāmatu iesniegumi un apmeklējums u.tml.) Administrācijas sniegtie pakalpojumi tiek aprakstīti procesos. Vadības pārskatā tiek analizēta pakalpojumu kvalitāte – iesniegumu skaitu un sūdzības. Pakalpojumu kvalitāte tiek uzlabota arī ikdienā pēc nepieciešamības, atbilstoši ISO 9001 standarta prasībām kvalitātes vadībai. Pašvaldība neveic sniegto pakalpojumu skaitu uzskaiti, līdz ar ko netiek sniegtas arī prognozes par pakalpojumu pieprasījumu.</a:t>
            </a: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17220" y="648259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69</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267760" y="564718"/>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r>
              <a:rPr kumimoji="0" lang="lv-LV" sz="1600" b="1" i="0" u="none" strike="noStrike" kern="1200" cap="none" spc="0" normalizeH="0" baseline="0" noProof="0">
                <a:ln>
                  <a:noFill/>
                </a:ln>
                <a:solidFill>
                  <a:srgbClr val="2E2E38"/>
                </a:solidFill>
                <a:effectLst/>
                <a:uLnTx/>
                <a:uFillTx/>
              </a:rPr>
              <a:t> </a:t>
            </a: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2" name="Rectangle 41">
            <a:extLst>
              <a:ext uri="{FF2B5EF4-FFF2-40B4-BE49-F238E27FC236}">
                <a16:creationId xmlns:a16="http://schemas.microsoft.com/office/drawing/2014/main" id="{087058C6-D1B1-4A21-B5B1-35695F36A705}"/>
              </a:ext>
            </a:extLst>
          </p:cNvPr>
          <p:cNvSpPr/>
          <p:nvPr/>
        </p:nvSpPr>
        <p:spPr>
          <a:xfrm>
            <a:off x="609919" y="914203"/>
            <a:ext cx="10973710"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25" name="Rectangle 24">
            <a:extLst>
              <a:ext uri="{FF2B5EF4-FFF2-40B4-BE49-F238E27FC236}">
                <a16:creationId xmlns:a16="http://schemas.microsoft.com/office/drawing/2014/main" id="{0FD29ADC-D1D9-4E4C-B4B8-B4CF91C8EEC8}"/>
              </a:ext>
            </a:extLst>
          </p:cNvPr>
          <p:cNvSpPr/>
          <p:nvPr/>
        </p:nvSpPr>
        <p:spPr>
          <a:xfrm>
            <a:off x="609912" y="2722602"/>
            <a:ext cx="10973709"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32" name="Freeform 38">
            <a:extLst>
              <a:ext uri="{FF2B5EF4-FFF2-40B4-BE49-F238E27FC236}">
                <a16:creationId xmlns:a16="http://schemas.microsoft.com/office/drawing/2014/main" id="{20E731E8-A4B0-436D-8CC4-83FEE48E0C71}"/>
              </a:ext>
            </a:extLst>
          </p:cNvPr>
          <p:cNvSpPr>
            <a:spLocks noChangeAspect="1" noEditPoints="1"/>
          </p:cNvSpPr>
          <p:nvPr/>
        </p:nvSpPr>
        <p:spPr bwMode="auto">
          <a:xfrm>
            <a:off x="960241" y="1474643"/>
            <a:ext cx="327418" cy="447715"/>
          </a:xfrm>
          <a:custGeom>
            <a:avLst/>
            <a:gdLst>
              <a:gd name="T0" fmla="*/ 2147483647 w 3704"/>
              <a:gd name="T1" fmla="*/ 2147483647 h 4763"/>
              <a:gd name="T2" fmla="*/ 2147483647 w 3704"/>
              <a:gd name="T3" fmla="*/ 2147483647 h 4763"/>
              <a:gd name="T4" fmla="*/ 2147483647 w 3704"/>
              <a:gd name="T5" fmla="*/ 2147483647 h 4763"/>
              <a:gd name="T6" fmla="*/ 2147483647 w 3704"/>
              <a:gd name="T7" fmla="*/ 2147483647 h 4763"/>
              <a:gd name="T8" fmla="*/ 2147483647 w 3704"/>
              <a:gd name="T9" fmla="*/ 2147483647 h 4763"/>
              <a:gd name="T10" fmla="*/ 2147483647 w 3704"/>
              <a:gd name="T11" fmla="*/ 2147483647 h 4763"/>
              <a:gd name="T12" fmla="*/ 2147483647 w 3704"/>
              <a:gd name="T13" fmla="*/ 2147483647 h 4763"/>
              <a:gd name="T14" fmla="*/ 2147483647 w 3704"/>
              <a:gd name="T15" fmla="*/ 2147483647 h 4763"/>
              <a:gd name="T16" fmla="*/ 2147483647 w 3704"/>
              <a:gd name="T17" fmla="*/ 2147483647 h 4763"/>
              <a:gd name="T18" fmla="*/ 2147483647 w 3704"/>
              <a:gd name="T19" fmla="*/ 2147483647 h 4763"/>
              <a:gd name="T20" fmla="*/ 2147483647 w 3704"/>
              <a:gd name="T21" fmla="*/ 2147483647 h 4763"/>
              <a:gd name="T22" fmla="*/ 2147483647 w 3704"/>
              <a:gd name="T23" fmla="*/ 2147483647 h 4763"/>
              <a:gd name="T24" fmla="*/ 2147483647 w 3704"/>
              <a:gd name="T25" fmla="*/ 2147483647 h 4763"/>
              <a:gd name="T26" fmla="*/ 2147483647 w 3704"/>
              <a:gd name="T27" fmla="*/ 2147483647 h 4763"/>
              <a:gd name="T28" fmla="*/ 2147483647 w 3704"/>
              <a:gd name="T29" fmla="*/ 2147483647 h 4763"/>
              <a:gd name="T30" fmla="*/ 2147483647 w 3704"/>
              <a:gd name="T31" fmla="*/ 2147483647 h 4763"/>
              <a:gd name="T32" fmla="*/ 2147483647 w 3704"/>
              <a:gd name="T33" fmla="*/ 2147483647 h 4763"/>
              <a:gd name="T34" fmla="*/ 2147483647 w 3704"/>
              <a:gd name="T35" fmla="*/ 2147483647 h 4763"/>
              <a:gd name="T36" fmla="*/ 2147483647 w 3704"/>
              <a:gd name="T37" fmla="*/ 2147483647 h 4763"/>
              <a:gd name="T38" fmla="*/ 2147483647 w 3704"/>
              <a:gd name="T39" fmla="*/ 2147483647 h 4763"/>
              <a:gd name="T40" fmla="*/ 2147483647 w 3704"/>
              <a:gd name="T41" fmla="*/ 2147483647 h 4763"/>
              <a:gd name="T42" fmla="*/ 2147483647 w 3704"/>
              <a:gd name="T43" fmla="*/ 2147483647 h 4763"/>
              <a:gd name="T44" fmla="*/ 2147483647 w 3704"/>
              <a:gd name="T45" fmla="*/ 2147483647 h 4763"/>
              <a:gd name="T46" fmla="*/ 2147483647 w 3704"/>
              <a:gd name="T47" fmla="*/ 2147483647 h 4763"/>
              <a:gd name="T48" fmla="*/ 2147483647 w 3704"/>
              <a:gd name="T49" fmla="*/ 2147483647 h 4763"/>
              <a:gd name="T50" fmla="*/ 2147483647 w 3704"/>
              <a:gd name="T51" fmla="*/ 2147483647 h 4763"/>
              <a:gd name="T52" fmla="*/ 0 w 3704"/>
              <a:gd name="T53" fmla="*/ 2147483647 h 4763"/>
              <a:gd name="T54" fmla="*/ 0 w 3704"/>
              <a:gd name="T55" fmla="*/ 2147483647 h 4763"/>
              <a:gd name="T56" fmla="*/ 2147483647 w 3704"/>
              <a:gd name="T57" fmla="*/ 2147483647 h 4763"/>
              <a:gd name="T58" fmla="*/ 2147483647 w 3704"/>
              <a:gd name="T59" fmla="*/ 2147483647 h 4763"/>
              <a:gd name="T60" fmla="*/ 2147483647 w 3704"/>
              <a:gd name="T61" fmla="*/ 2147483647 h 4763"/>
              <a:gd name="T62" fmla="*/ 2147483647 w 3704"/>
              <a:gd name="T63" fmla="*/ 2147483647 h 4763"/>
              <a:gd name="T64" fmla="*/ 2147483647 w 3704"/>
              <a:gd name="T65" fmla="*/ 2147483647 h 4763"/>
              <a:gd name="T66" fmla="*/ 2147483647 w 3704"/>
              <a:gd name="T67" fmla="*/ 2147483647 h 4763"/>
              <a:gd name="T68" fmla="*/ 2147483647 w 3704"/>
              <a:gd name="T69" fmla="*/ 2147483647 h 4763"/>
              <a:gd name="T70" fmla="*/ 2147483647 w 3704"/>
              <a:gd name="T71" fmla="*/ 2147483647 h 4763"/>
              <a:gd name="T72" fmla="*/ 2147483647 w 3704"/>
              <a:gd name="T73" fmla="*/ 2147483647 h 4763"/>
              <a:gd name="T74" fmla="*/ 2147483647 w 3704"/>
              <a:gd name="T75" fmla="*/ 2147483647 h 4763"/>
              <a:gd name="T76" fmla="*/ 2147483647 w 3704"/>
              <a:gd name="T77" fmla="*/ 2147483647 h 4763"/>
              <a:gd name="T78" fmla="*/ 2147483647 w 3704"/>
              <a:gd name="T79" fmla="*/ 2147483647 h 4763"/>
              <a:gd name="T80" fmla="*/ 2147483647 w 3704"/>
              <a:gd name="T81" fmla="*/ 2147483647 h 4763"/>
              <a:gd name="T82" fmla="*/ 2147483647 w 3704"/>
              <a:gd name="T83" fmla="*/ 2147483647 h 4763"/>
              <a:gd name="T84" fmla="*/ 2147483647 w 3704"/>
              <a:gd name="T85" fmla="*/ 2147483647 h 4763"/>
              <a:gd name="T86" fmla="*/ 2147483647 w 3704"/>
              <a:gd name="T87" fmla="*/ 2147483647 h 4763"/>
              <a:gd name="T88" fmla="*/ 2147483647 w 3704"/>
              <a:gd name="T89" fmla="*/ 2147483647 h 4763"/>
              <a:gd name="T90" fmla="*/ 2147483647 w 3704"/>
              <a:gd name="T91" fmla="*/ 2147483647 h 4763"/>
              <a:gd name="T92" fmla="*/ 2147483647 w 3704"/>
              <a:gd name="T93" fmla="*/ 2147483647 h 4763"/>
              <a:gd name="T94" fmla="*/ 2147483647 w 3704"/>
              <a:gd name="T95" fmla="*/ 2147483647 h 4763"/>
              <a:gd name="T96" fmla="*/ 2147483647 w 3704"/>
              <a:gd name="T97" fmla="*/ 2147483647 h 4763"/>
              <a:gd name="T98" fmla="*/ 2147483647 w 3704"/>
              <a:gd name="T99" fmla="*/ 2147483647 h 4763"/>
              <a:gd name="T100" fmla="*/ 2147483647 w 3704"/>
              <a:gd name="T101" fmla="*/ 0 h 4763"/>
              <a:gd name="T102" fmla="*/ 2147483647 w 3704"/>
              <a:gd name="T103" fmla="*/ 0 h 4763"/>
              <a:gd name="T104" fmla="*/ 2147483647 w 3704"/>
              <a:gd name="T105" fmla="*/ 2147483647 h 4763"/>
              <a:gd name="T106" fmla="*/ 2147483647 w 3704"/>
              <a:gd name="T107" fmla="*/ 2147483647 h 4763"/>
              <a:gd name="T108" fmla="*/ 2147483647 w 3704"/>
              <a:gd name="T109" fmla="*/ 2147483647 h 4763"/>
              <a:gd name="T110" fmla="*/ 2147483647 w 3704"/>
              <a:gd name="T111" fmla="*/ 2147483647 h 4763"/>
              <a:gd name="T112" fmla="*/ 2147483647 w 3704"/>
              <a:gd name="T113" fmla="*/ 2147483647 h 4763"/>
              <a:gd name="T114" fmla="*/ 2147483647 w 3704"/>
              <a:gd name="T115" fmla="*/ 2147483647 h 4763"/>
              <a:gd name="T116" fmla="*/ 2147483647 w 3704"/>
              <a:gd name="T117" fmla="*/ 2147483647 h 4763"/>
              <a:gd name="T118" fmla="*/ 2147483647 w 3704"/>
              <a:gd name="T119" fmla="*/ 2147483647 h 47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04"/>
              <a:gd name="T181" fmla="*/ 0 h 4763"/>
              <a:gd name="T182" fmla="*/ 3704 w 3704"/>
              <a:gd name="T183" fmla="*/ 4763 h 47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04" h="4763">
                <a:moveTo>
                  <a:pt x="577" y="554"/>
                </a:moveTo>
                <a:lnTo>
                  <a:pt x="577" y="337"/>
                </a:lnTo>
                <a:lnTo>
                  <a:pt x="3327" y="337"/>
                </a:lnTo>
                <a:lnTo>
                  <a:pt x="3327" y="4213"/>
                </a:lnTo>
                <a:lnTo>
                  <a:pt x="3074" y="4213"/>
                </a:lnTo>
                <a:lnTo>
                  <a:pt x="3074" y="4115"/>
                </a:lnTo>
                <a:lnTo>
                  <a:pt x="3229" y="4115"/>
                </a:lnTo>
                <a:lnTo>
                  <a:pt x="3229" y="435"/>
                </a:lnTo>
                <a:lnTo>
                  <a:pt x="675" y="435"/>
                </a:lnTo>
                <a:lnTo>
                  <a:pt x="675" y="554"/>
                </a:lnTo>
                <a:lnTo>
                  <a:pt x="577" y="554"/>
                </a:lnTo>
                <a:close/>
                <a:moveTo>
                  <a:pt x="528" y="3793"/>
                </a:moveTo>
                <a:lnTo>
                  <a:pt x="2020" y="3793"/>
                </a:lnTo>
                <a:lnTo>
                  <a:pt x="2020" y="3890"/>
                </a:lnTo>
                <a:lnTo>
                  <a:pt x="528" y="3890"/>
                </a:lnTo>
                <a:lnTo>
                  <a:pt x="528" y="3793"/>
                </a:lnTo>
                <a:close/>
                <a:moveTo>
                  <a:pt x="2685" y="1426"/>
                </a:moveTo>
                <a:lnTo>
                  <a:pt x="2198" y="945"/>
                </a:lnTo>
                <a:lnTo>
                  <a:pt x="2198" y="1426"/>
                </a:lnTo>
                <a:lnTo>
                  <a:pt x="2685" y="1426"/>
                </a:lnTo>
                <a:close/>
                <a:moveTo>
                  <a:pt x="195" y="849"/>
                </a:moveTo>
                <a:lnTo>
                  <a:pt x="195" y="4568"/>
                </a:lnTo>
                <a:lnTo>
                  <a:pt x="2768" y="4568"/>
                </a:lnTo>
                <a:lnTo>
                  <a:pt x="2769" y="1718"/>
                </a:lnTo>
                <a:lnTo>
                  <a:pt x="2964" y="1718"/>
                </a:lnTo>
                <a:lnTo>
                  <a:pt x="2962" y="4763"/>
                </a:lnTo>
                <a:lnTo>
                  <a:pt x="0" y="4763"/>
                </a:lnTo>
                <a:lnTo>
                  <a:pt x="0" y="654"/>
                </a:lnTo>
                <a:lnTo>
                  <a:pt x="2190" y="654"/>
                </a:lnTo>
                <a:lnTo>
                  <a:pt x="2965" y="1428"/>
                </a:lnTo>
                <a:lnTo>
                  <a:pt x="2964" y="1621"/>
                </a:lnTo>
                <a:lnTo>
                  <a:pt x="2003" y="1621"/>
                </a:lnTo>
                <a:lnTo>
                  <a:pt x="2003" y="849"/>
                </a:lnTo>
                <a:lnTo>
                  <a:pt x="195" y="849"/>
                </a:lnTo>
                <a:close/>
                <a:moveTo>
                  <a:pt x="528" y="2209"/>
                </a:moveTo>
                <a:lnTo>
                  <a:pt x="2434" y="2209"/>
                </a:lnTo>
                <a:lnTo>
                  <a:pt x="2434" y="2306"/>
                </a:lnTo>
                <a:lnTo>
                  <a:pt x="528" y="2306"/>
                </a:lnTo>
                <a:lnTo>
                  <a:pt x="528" y="2209"/>
                </a:lnTo>
                <a:close/>
                <a:moveTo>
                  <a:pt x="528" y="2737"/>
                </a:moveTo>
                <a:lnTo>
                  <a:pt x="2434" y="2737"/>
                </a:lnTo>
                <a:lnTo>
                  <a:pt x="2434" y="2834"/>
                </a:lnTo>
                <a:lnTo>
                  <a:pt x="528" y="2834"/>
                </a:lnTo>
                <a:lnTo>
                  <a:pt x="528" y="2737"/>
                </a:lnTo>
                <a:close/>
                <a:moveTo>
                  <a:pt x="528" y="3265"/>
                </a:moveTo>
                <a:lnTo>
                  <a:pt x="2434" y="3265"/>
                </a:lnTo>
                <a:lnTo>
                  <a:pt x="2434" y="3363"/>
                </a:lnTo>
                <a:lnTo>
                  <a:pt x="528" y="3363"/>
                </a:lnTo>
                <a:lnTo>
                  <a:pt x="528" y="3265"/>
                </a:lnTo>
                <a:close/>
                <a:moveTo>
                  <a:pt x="964" y="218"/>
                </a:moveTo>
                <a:lnTo>
                  <a:pt x="964" y="0"/>
                </a:lnTo>
                <a:lnTo>
                  <a:pt x="3704" y="0"/>
                </a:lnTo>
                <a:lnTo>
                  <a:pt x="3704" y="3896"/>
                </a:lnTo>
                <a:lnTo>
                  <a:pt x="3452" y="3896"/>
                </a:lnTo>
                <a:lnTo>
                  <a:pt x="3452" y="3799"/>
                </a:lnTo>
                <a:lnTo>
                  <a:pt x="3607" y="3799"/>
                </a:lnTo>
                <a:lnTo>
                  <a:pt x="3607" y="97"/>
                </a:lnTo>
                <a:lnTo>
                  <a:pt x="1062" y="97"/>
                </a:lnTo>
                <a:lnTo>
                  <a:pt x="1062" y="218"/>
                </a:lnTo>
                <a:lnTo>
                  <a:pt x="964" y="21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38" name="Freeform 55">
            <a:extLst>
              <a:ext uri="{FF2B5EF4-FFF2-40B4-BE49-F238E27FC236}">
                <a16:creationId xmlns:a16="http://schemas.microsoft.com/office/drawing/2014/main" id="{FFF71BD3-550E-4BC1-8CAD-BEA336292BBA}"/>
              </a:ext>
            </a:extLst>
          </p:cNvPr>
          <p:cNvSpPr>
            <a:spLocks noChangeAspect="1" noEditPoints="1"/>
          </p:cNvSpPr>
          <p:nvPr/>
        </p:nvSpPr>
        <p:spPr bwMode="auto">
          <a:xfrm>
            <a:off x="960241" y="3658213"/>
            <a:ext cx="346250" cy="340769"/>
          </a:xfrm>
          <a:custGeom>
            <a:avLst/>
            <a:gdLst>
              <a:gd name="T0" fmla="*/ 2147483647 w 5132"/>
              <a:gd name="T1" fmla="*/ 2147483647 h 4763"/>
              <a:gd name="T2" fmla="*/ 2147483647 w 5132"/>
              <a:gd name="T3" fmla="*/ 2147483647 h 4763"/>
              <a:gd name="T4" fmla="*/ 2147483647 w 5132"/>
              <a:gd name="T5" fmla="*/ 2147483647 h 4763"/>
              <a:gd name="T6" fmla="*/ 2147483647 w 5132"/>
              <a:gd name="T7" fmla="*/ 2147483647 h 4763"/>
              <a:gd name="T8" fmla="*/ 2147483647 w 5132"/>
              <a:gd name="T9" fmla="*/ 2147483647 h 4763"/>
              <a:gd name="T10" fmla="*/ 2147483647 w 5132"/>
              <a:gd name="T11" fmla="*/ 2147483647 h 4763"/>
              <a:gd name="T12" fmla="*/ 2147483647 w 5132"/>
              <a:gd name="T13" fmla="*/ 2147483647 h 4763"/>
              <a:gd name="T14" fmla="*/ 2147483647 w 5132"/>
              <a:gd name="T15" fmla="*/ 2147483647 h 4763"/>
              <a:gd name="T16" fmla="*/ 2147483647 w 5132"/>
              <a:gd name="T17" fmla="*/ 2147483647 h 4763"/>
              <a:gd name="T18" fmla="*/ 2147483647 w 5132"/>
              <a:gd name="T19" fmla="*/ 2147483647 h 4763"/>
              <a:gd name="T20" fmla="*/ 2147483647 w 5132"/>
              <a:gd name="T21" fmla="*/ 2147483647 h 4763"/>
              <a:gd name="T22" fmla="*/ 2147483647 w 5132"/>
              <a:gd name="T23" fmla="*/ 2147483647 h 4763"/>
              <a:gd name="T24" fmla="*/ 2147483647 w 5132"/>
              <a:gd name="T25" fmla="*/ 2147483647 h 4763"/>
              <a:gd name="T26" fmla="*/ 2147483647 w 5132"/>
              <a:gd name="T27" fmla="*/ 2147483647 h 4763"/>
              <a:gd name="T28" fmla="*/ 2147483647 w 5132"/>
              <a:gd name="T29" fmla="*/ 2147483647 h 4763"/>
              <a:gd name="T30" fmla="*/ 2147483647 w 5132"/>
              <a:gd name="T31" fmla="*/ 2147483647 h 4763"/>
              <a:gd name="T32" fmla="*/ 2147483647 w 5132"/>
              <a:gd name="T33" fmla="*/ 2147483647 h 4763"/>
              <a:gd name="T34" fmla="*/ 2147483647 w 5132"/>
              <a:gd name="T35" fmla="*/ 2147483647 h 4763"/>
              <a:gd name="T36" fmla="*/ 2147483647 w 5132"/>
              <a:gd name="T37" fmla="*/ 2147483647 h 4763"/>
              <a:gd name="T38" fmla="*/ 2147483647 w 5132"/>
              <a:gd name="T39" fmla="*/ 2147483647 h 4763"/>
              <a:gd name="T40" fmla="*/ 2147483647 w 5132"/>
              <a:gd name="T41" fmla="*/ 2147483647 h 4763"/>
              <a:gd name="T42" fmla="*/ 2147483647 w 5132"/>
              <a:gd name="T43" fmla="*/ 2147483647 h 4763"/>
              <a:gd name="T44" fmla="*/ 2147483647 w 5132"/>
              <a:gd name="T45" fmla="*/ 2147483647 h 4763"/>
              <a:gd name="T46" fmla="*/ 2147483647 w 5132"/>
              <a:gd name="T47" fmla="*/ 2147483647 h 4763"/>
              <a:gd name="T48" fmla="*/ 2147483647 w 5132"/>
              <a:gd name="T49" fmla="*/ 2147483647 h 4763"/>
              <a:gd name="T50" fmla="*/ 2147483647 w 5132"/>
              <a:gd name="T51" fmla="*/ 2147483647 h 4763"/>
              <a:gd name="T52" fmla="*/ 2147483647 w 5132"/>
              <a:gd name="T53" fmla="*/ 2147483647 h 4763"/>
              <a:gd name="T54" fmla="*/ 2147483647 w 5132"/>
              <a:gd name="T55" fmla="*/ 2147483647 h 4763"/>
              <a:gd name="T56" fmla="*/ 2147483647 w 5132"/>
              <a:gd name="T57" fmla="*/ 2147483647 h 4763"/>
              <a:gd name="T58" fmla="*/ 2147483647 w 5132"/>
              <a:gd name="T59" fmla="*/ 2147483647 h 4763"/>
              <a:gd name="T60" fmla="*/ 2147483647 w 5132"/>
              <a:gd name="T61" fmla="*/ 2147483647 h 4763"/>
              <a:gd name="T62" fmla="*/ 2147483647 w 5132"/>
              <a:gd name="T63" fmla="*/ 2147483647 h 4763"/>
              <a:gd name="T64" fmla="*/ 2147483647 w 5132"/>
              <a:gd name="T65" fmla="*/ 2147483647 h 4763"/>
              <a:gd name="T66" fmla="*/ 2147483647 w 5132"/>
              <a:gd name="T67" fmla="*/ 2147483647 h 4763"/>
              <a:gd name="T68" fmla="*/ 2147483647 w 5132"/>
              <a:gd name="T69" fmla="*/ 2147483647 h 4763"/>
              <a:gd name="T70" fmla="*/ 2147483647 w 5132"/>
              <a:gd name="T71" fmla="*/ 2147483647 h 4763"/>
              <a:gd name="T72" fmla="*/ 2147483647 w 5132"/>
              <a:gd name="T73" fmla="*/ 2147483647 h 4763"/>
              <a:gd name="T74" fmla="*/ 2147483647 w 5132"/>
              <a:gd name="T75" fmla="*/ 2147483647 h 4763"/>
              <a:gd name="T76" fmla="*/ 2147483647 w 5132"/>
              <a:gd name="T77" fmla="*/ 2147483647 h 4763"/>
              <a:gd name="T78" fmla="*/ 2147483647 w 5132"/>
              <a:gd name="T79" fmla="*/ 2147483647 h 4763"/>
              <a:gd name="T80" fmla="*/ 2147483647 w 5132"/>
              <a:gd name="T81" fmla="*/ 2147483647 h 4763"/>
              <a:gd name="T82" fmla="*/ 2147483647 w 5132"/>
              <a:gd name="T83" fmla="*/ 2147483647 h 4763"/>
              <a:gd name="T84" fmla="*/ 2147483647 w 5132"/>
              <a:gd name="T85" fmla="*/ 2147483647 h 4763"/>
              <a:gd name="T86" fmla="*/ 2147483647 w 5132"/>
              <a:gd name="T87" fmla="*/ 2147483647 h 4763"/>
              <a:gd name="T88" fmla="*/ 2147483647 w 5132"/>
              <a:gd name="T89" fmla="*/ 2147483647 h 4763"/>
              <a:gd name="T90" fmla="*/ 2147483647 w 5132"/>
              <a:gd name="T91" fmla="*/ 2147483647 h 4763"/>
              <a:gd name="T92" fmla="*/ 2147483647 w 5132"/>
              <a:gd name="T93" fmla="*/ 2147483647 h 4763"/>
              <a:gd name="T94" fmla="*/ 2147483647 w 5132"/>
              <a:gd name="T95" fmla="*/ 2147483647 h 4763"/>
              <a:gd name="T96" fmla="*/ 2147483647 w 5132"/>
              <a:gd name="T97" fmla="*/ 2147483647 h 4763"/>
              <a:gd name="T98" fmla="*/ 2147483647 w 5132"/>
              <a:gd name="T99" fmla="*/ 2147483647 h 4763"/>
              <a:gd name="T100" fmla="*/ 2147483647 w 5132"/>
              <a:gd name="T101" fmla="*/ 2147483647 h 4763"/>
              <a:gd name="T102" fmla="*/ 2147483647 w 5132"/>
              <a:gd name="T103" fmla="*/ 2147483647 h 4763"/>
              <a:gd name="T104" fmla="*/ 2147483647 w 5132"/>
              <a:gd name="T105" fmla="*/ 2147483647 h 4763"/>
              <a:gd name="T106" fmla="*/ 2147483647 w 5132"/>
              <a:gd name="T107" fmla="*/ 2147483647 h 4763"/>
              <a:gd name="T108" fmla="*/ 2147483647 w 5132"/>
              <a:gd name="T109" fmla="*/ 2147483647 h 4763"/>
              <a:gd name="T110" fmla="*/ 2147483647 w 5132"/>
              <a:gd name="T111" fmla="*/ 2147483647 h 4763"/>
              <a:gd name="T112" fmla="*/ 2147483647 w 5132"/>
              <a:gd name="T113" fmla="*/ 2147483647 h 4763"/>
              <a:gd name="T114" fmla="*/ 2147483647 w 5132"/>
              <a:gd name="T115" fmla="*/ 2147483647 h 4763"/>
              <a:gd name="T116" fmla="*/ 2147483647 w 5132"/>
              <a:gd name="T117" fmla="*/ 2147483647 h 47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32"/>
              <a:gd name="T178" fmla="*/ 0 h 4763"/>
              <a:gd name="T179" fmla="*/ 5132 w 5132"/>
              <a:gd name="T180" fmla="*/ 4763 h 476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32" h="4763">
                <a:moveTo>
                  <a:pt x="3158" y="2388"/>
                </a:moveTo>
                <a:lnTo>
                  <a:pt x="3269" y="2500"/>
                </a:lnTo>
                <a:lnTo>
                  <a:pt x="3284" y="2494"/>
                </a:lnTo>
                <a:lnTo>
                  <a:pt x="3299" y="2489"/>
                </a:lnTo>
                <a:lnTo>
                  <a:pt x="3313" y="2485"/>
                </a:lnTo>
                <a:lnTo>
                  <a:pt x="3329" y="2481"/>
                </a:lnTo>
                <a:lnTo>
                  <a:pt x="3344" y="2479"/>
                </a:lnTo>
                <a:lnTo>
                  <a:pt x="3359" y="2479"/>
                </a:lnTo>
                <a:lnTo>
                  <a:pt x="3373" y="2479"/>
                </a:lnTo>
                <a:lnTo>
                  <a:pt x="3388" y="2480"/>
                </a:lnTo>
                <a:lnTo>
                  <a:pt x="3404" y="2483"/>
                </a:lnTo>
                <a:lnTo>
                  <a:pt x="3418" y="2486"/>
                </a:lnTo>
                <a:lnTo>
                  <a:pt x="3433" y="2491"/>
                </a:lnTo>
                <a:lnTo>
                  <a:pt x="3447" y="2498"/>
                </a:lnTo>
                <a:lnTo>
                  <a:pt x="3462" y="2505"/>
                </a:lnTo>
                <a:lnTo>
                  <a:pt x="3476" y="2516"/>
                </a:lnTo>
                <a:lnTo>
                  <a:pt x="3490" y="2527"/>
                </a:lnTo>
                <a:lnTo>
                  <a:pt x="3504" y="2540"/>
                </a:lnTo>
                <a:lnTo>
                  <a:pt x="4594" y="3630"/>
                </a:lnTo>
                <a:lnTo>
                  <a:pt x="4672" y="3554"/>
                </a:lnTo>
                <a:lnTo>
                  <a:pt x="5132" y="4014"/>
                </a:lnTo>
                <a:lnTo>
                  <a:pt x="4383" y="4763"/>
                </a:lnTo>
                <a:lnTo>
                  <a:pt x="3923" y="4303"/>
                </a:lnTo>
                <a:lnTo>
                  <a:pt x="4000" y="4225"/>
                </a:lnTo>
                <a:lnTo>
                  <a:pt x="2909" y="3135"/>
                </a:lnTo>
                <a:lnTo>
                  <a:pt x="2898" y="3122"/>
                </a:lnTo>
                <a:lnTo>
                  <a:pt x="2888" y="3109"/>
                </a:lnTo>
                <a:lnTo>
                  <a:pt x="2879" y="3095"/>
                </a:lnTo>
                <a:lnTo>
                  <a:pt x="2870" y="3081"/>
                </a:lnTo>
                <a:lnTo>
                  <a:pt x="2863" y="3067"/>
                </a:lnTo>
                <a:lnTo>
                  <a:pt x="2857" y="3052"/>
                </a:lnTo>
                <a:lnTo>
                  <a:pt x="2853" y="3037"/>
                </a:lnTo>
                <a:lnTo>
                  <a:pt x="2849" y="3020"/>
                </a:lnTo>
                <a:lnTo>
                  <a:pt x="2848" y="3005"/>
                </a:lnTo>
                <a:lnTo>
                  <a:pt x="2847" y="2988"/>
                </a:lnTo>
                <a:lnTo>
                  <a:pt x="2847" y="2973"/>
                </a:lnTo>
                <a:lnTo>
                  <a:pt x="2848" y="2957"/>
                </a:lnTo>
                <a:lnTo>
                  <a:pt x="2851" y="2941"/>
                </a:lnTo>
                <a:lnTo>
                  <a:pt x="2855" y="2926"/>
                </a:lnTo>
                <a:lnTo>
                  <a:pt x="2860" y="2911"/>
                </a:lnTo>
                <a:lnTo>
                  <a:pt x="2866" y="2896"/>
                </a:lnTo>
                <a:lnTo>
                  <a:pt x="2758" y="2789"/>
                </a:lnTo>
                <a:lnTo>
                  <a:pt x="2787" y="2769"/>
                </a:lnTo>
                <a:lnTo>
                  <a:pt x="2815" y="2747"/>
                </a:lnTo>
                <a:lnTo>
                  <a:pt x="2843" y="2725"/>
                </a:lnTo>
                <a:lnTo>
                  <a:pt x="2870" y="2704"/>
                </a:lnTo>
                <a:lnTo>
                  <a:pt x="2898" y="2680"/>
                </a:lnTo>
                <a:lnTo>
                  <a:pt x="2924" y="2657"/>
                </a:lnTo>
                <a:lnTo>
                  <a:pt x="2950" y="2631"/>
                </a:lnTo>
                <a:lnTo>
                  <a:pt x="2975" y="2607"/>
                </a:lnTo>
                <a:lnTo>
                  <a:pt x="3001" y="2580"/>
                </a:lnTo>
                <a:lnTo>
                  <a:pt x="3026" y="2555"/>
                </a:lnTo>
                <a:lnTo>
                  <a:pt x="3049" y="2528"/>
                </a:lnTo>
                <a:lnTo>
                  <a:pt x="3072" y="2500"/>
                </a:lnTo>
                <a:lnTo>
                  <a:pt x="3095" y="2474"/>
                </a:lnTo>
                <a:lnTo>
                  <a:pt x="3116" y="2446"/>
                </a:lnTo>
                <a:lnTo>
                  <a:pt x="3138" y="2418"/>
                </a:lnTo>
                <a:lnTo>
                  <a:pt x="3158" y="2388"/>
                </a:lnTo>
                <a:close/>
                <a:moveTo>
                  <a:pt x="4383" y="4476"/>
                </a:moveTo>
                <a:lnTo>
                  <a:pt x="4845" y="4014"/>
                </a:lnTo>
                <a:lnTo>
                  <a:pt x="4672" y="3841"/>
                </a:lnTo>
                <a:lnTo>
                  <a:pt x="4211" y="4303"/>
                </a:lnTo>
                <a:lnTo>
                  <a:pt x="4383" y="4476"/>
                </a:lnTo>
                <a:close/>
                <a:moveTo>
                  <a:pt x="4144" y="4082"/>
                </a:moveTo>
                <a:lnTo>
                  <a:pt x="4451" y="3775"/>
                </a:lnTo>
                <a:lnTo>
                  <a:pt x="3482" y="2805"/>
                </a:lnTo>
                <a:lnTo>
                  <a:pt x="3482" y="3421"/>
                </a:lnTo>
                <a:lnTo>
                  <a:pt x="4144" y="4082"/>
                </a:lnTo>
                <a:close/>
                <a:moveTo>
                  <a:pt x="2505" y="3995"/>
                </a:moveTo>
                <a:lnTo>
                  <a:pt x="1929" y="3924"/>
                </a:lnTo>
                <a:lnTo>
                  <a:pt x="1796" y="3315"/>
                </a:lnTo>
                <a:lnTo>
                  <a:pt x="838" y="3198"/>
                </a:lnTo>
                <a:lnTo>
                  <a:pt x="560" y="3756"/>
                </a:lnTo>
                <a:lnTo>
                  <a:pt x="0" y="3688"/>
                </a:lnTo>
                <a:lnTo>
                  <a:pt x="630" y="2498"/>
                </a:lnTo>
                <a:lnTo>
                  <a:pt x="655" y="2526"/>
                </a:lnTo>
                <a:lnTo>
                  <a:pt x="679" y="2552"/>
                </a:lnTo>
                <a:lnTo>
                  <a:pt x="704" y="2580"/>
                </a:lnTo>
                <a:lnTo>
                  <a:pt x="731" y="2607"/>
                </a:lnTo>
                <a:lnTo>
                  <a:pt x="770" y="2645"/>
                </a:lnTo>
                <a:lnTo>
                  <a:pt x="811" y="2681"/>
                </a:lnTo>
                <a:lnTo>
                  <a:pt x="852" y="2716"/>
                </a:lnTo>
                <a:lnTo>
                  <a:pt x="893" y="2749"/>
                </a:lnTo>
                <a:lnTo>
                  <a:pt x="937" y="2781"/>
                </a:lnTo>
                <a:lnTo>
                  <a:pt x="981" y="2811"/>
                </a:lnTo>
                <a:lnTo>
                  <a:pt x="1026" y="2840"/>
                </a:lnTo>
                <a:lnTo>
                  <a:pt x="1071" y="2866"/>
                </a:lnTo>
                <a:lnTo>
                  <a:pt x="1117" y="2892"/>
                </a:lnTo>
                <a:lnTo>
                  <a:pt x="1164" y="2915"/>
                </a:lnTo>
                <a:lnTo>
                  <a:pt x="1211" y="2936"/>
                </a:lnTo>
                <a:lnTo>
                  <a:pt x="1259" y="2957"/>
                </a:lnTo>
                <a:lnTo>
                  <a:pt x="1308" y="2976"/>
                </a:lnTo>
                <a:lnTo>
                  <a:pt x="1356" y="2992"/>
                </a:lnTo>
                <a:lnTo>
                  <a:pt x="1406" y="3008"/>
                </a:lnTo>
                <a:lnTo>
                  <a:pt x="1455" y="3022"/>
                </a:lnTo>
                <a:lnTo>
                  <a:pt x="1505" y="3033"/>
                </a:lnTo>
                <a:lnTo>
                  <a:pt x="1556" y="3043"/>
                </a:lnTo>
                <a:lnTo>
                  <a:pt x="1605" y="3052"/>
                </a:lnTo>
                <a:lnTo>
                  <a:pt x="1656" y="3060"/>
                </a:lnTo>
                <a:lnTo>
                  <a:pt x="1707" y="3065"/>
                </a:lnTo>
                <a:lnTo>
                  <a:pt x="1758" y="3069"/>
                </a:lnTo>
                <a:lnTo>
                  <a:pt x="1810" y="3071"/>
                </a:lnTo>
                <a:lnTo>
                  <a:pt x="1861" y="3071"/>
                </a:lnTo>
                <a:lnTo>
                  <a:pt x="1911" y="3071"/>
                </a:lnTo>
                <a:lnTo>
                  <a:pt x="1962" y="3067"/>
                </a:lnTo>
                <a:lnTo>
                  <a:pt x="2013" y="3063"/>
                </a:lnTo>
                <a:lnTo>
                  <a:pt x="2064" y="3057"/>
                </a:lnTo>
                <a:lnTo>
                  <a:pt x="2115" y="3049"/>
                </a:lnTo>
                <a:lnTo>
                  <a:pt x="2166" y="3041"/>
                </a:lnTo>
                <a:lnTo>
                  <a:pt x="2215" y="3030"/>
                </a:lnTo>
                <a:lnTo>
                  <a:pt x="2265" y="3018"/>
                </a:lnTo>
                <a:lnTo>
                  <a:pt x="2505" y="3995"/>
                </a:lnTo>
                <a:close/>
                <a:moveTo>
                  <a:pt x="1145" y="2551"/>
                </a:moveTo>
                <a:lnTo>
                  <a:pt x="1145" y="2551"/>
                </a:lnTo>
                <a:lnTo>
                  <a:pt x="1177" y="2572"/>
                </a:lnTo>
                <a:lnTo>
                  <a:pt x="1209" y="2591"/>
                </a:lnTo>
                <a:lnTo>
                  <a:pt x="1240" y="2608"/>
                </a:lnTo>
                <a:lnTo>
                  <a:pt x="1272" y="2625"/>
                </a:lnTo>
                <a:lnTo>
                  <a:pt x="1305" y="2641"/>
                </a:lnTo>
                <a:lnTo>
                  <a:pt x="1338" y="2657"/>
                </a:lnTo>
                <a:lnTo>
                  <a:pt x="1373" y="2671"/>
                </a:lnTo>
                <a:lnTo>
                  <a:pt x="1407" y="2685"/>
                </a:lnTo>
                <a:lnTo>
                  <a:pt x="1440" y="2696"/>
                </a:lnTo>
                <a:lnTo>
                  <a:pt x="1476" y="2708"/>
                </a:lnTo>
                <a:lnTo>
                  <a:pt x="1510" y="2718"/>
                </a:lnTo>
                <a:lnTo>
                  <a:pt x="1544" y="2727"/>
                </a:lnTo>
                <a:lnTo>
                  <a:pt x="1580" y="2736"/>
                </a:lnTo>
                <a:lnTo>
                  <a:pt x="1615" y="2742"/>
                </a:lnTo>
                <a:lnTo>
                  <a:pt x="1651" y="2748"/>
                </a:lnTo>
                <a:lnTo>
                  <a:pt x="1687" y="2753"/>
                </a:lnTo>
                <a:lnTo>
                  <a:pt x="1577" y="2261"/>
                </a:lnTo>
                <a:lnTo>
                  <a:pt x="1551" y="2137"/>
                </a:lnTo>
                <a:lnTo>
                  <a:pt x="1528" y="2019"/>
                </a:lnTo>
                <a:lnTo>
                  <a:pt x="1507" y="1912"/>
                </a:lnTo>
                <a:lnTo>
                  <a:pt x="1493" y="1823"/>
                </a:lnTo>
                <a:lnTo>
                  <a:pt x="1458" y="1907"/>
                </a:lnTo>
                <a:lnTo>
                  <a:pt x="1412" y="2005"/>
                </a:lnTo>
                <a:lnTo>
                  <a:pt x="1361" y="2114"/>
                </a:lnTo>
                <a:lnTo>
                  <a:pt x="1307" y="2227"/>
                </a:lnTo>
                <a:lnTo>
                  <a:pt x="1145" y="2551"/>
                </a:lnTo>
                <a:close/>
                <a:moveTo>
                  <a:pt x="948" y="578"/>
                </a:moveTo>
                <a:lnTo>
                  <a:pt x="948" y="578"/>
                </a:lnTo>
                <a:lnTo>
                  <a:pt x="913" y="615"/>
                </a:lnTo>
                <a:lnTo>
                  <a:pt x="879" y="652"/>
                </a:lnTo>
                <a:lnTo>
                  <a:pt x="848" y="692"/>
                </a:lnTo>
                <a:lnTo>
                  <a:pt x="818" y="730"/>
                </a:lnTo>
                <a:lnTo>
                  <a:pt x="791" y="770"/>
                </a:lnTo>
                <a:lnTo>
                  <a:pt x="764" y="811"/>
                </a:lnTo>
                <a:lnTo>
                  <a:pt x="740" y="853"/>
                </a:lnTo>
                <a:lnTo>
                  <a:pt x="716" y="895"/>
                </a:lnTo>
                <a:lnTo>
                  <a:pt x="695" y="938"/>
                </a:lnTo>
                <a:lnTo>
                  <a:pt x="675" y="983"/>
                </a:lnTo>
                <a:lnTo>
                  <a:pt x="657" y="1026"/>
                </a:lnTo>
                <a:lnTo>
                  <a:pt x="642" y="1072"/>
                </a:lnTo>
                <a:lnTo>
                  <a:pt x="627" y="1116"/>
                </a:lnTo>
                <a:lnTo>
                  <a:pt x="614" y="1162"/>
                </a:lnTo>
                <a:lnTo>
                  <a:pt x="604" y="1208"/>
                </a:lnTo>
                <a:lnTo>
                  <a:pt x="594" y="1255"/>
                </a:lnTo>
                <a:lnTo>
                  <a:pt x="586" y="1300"/>
                </a:lnTo>
                <a:lnTo>
                  <a:pt x="581" y="1347"/>
                </a:lnTo>
                <a:lnTo>
                  <a:pt x="576" y="1394"/>
                </a:lnTo>
                <a:lnTo>
                  <a:pt x="574" y="1441"/>
                </a:lnTo>
                <a:lnTo>
                  <a:pt x="573" y="1489"/>
                </a:lnTo>
                <a:lnTo>
                  <a:pt x="574" y="1536"/>
                </a:lnTo>
                <a:lnTo>
                  <a:pt x="577" y="1581"/>
                </a:lnTo>
                <a:lnTo>
                  <a:pt x="581" y="1628"/>
                </a:lnTo>
                <a:lnTo>
                  <a:pt x="587" y="1675"/>
                </a:lnTo>
                <a:lnTo>
                  <a:pt x="595" y="1722"/>
                </a:lnTo>
                <a:lnTo>
                  <a:pt x="605" y="1768"/>
                </a:lnTo>
                <a:lnTo>
                  <a:pt x="616" y="1814"/>
                </a:lnTo>
                <a:lnTo>
                  <a:pt x="629" y="1860"/>
                </a:lnTo>
                <a:lnTo>
                  <a:pt x="644" y="1904"/>
                </a:lnTo>
                <a:lnTo>
                  <a:pt x="661" y="1949"/>
                </a:lnTo>
                <a:lnTo>
                  <a:pt x="679" y="1993"/>
                </a:lnTo>
                <a:lnTo>
                  <a:pt x="1235" y="944"/>
                </a:lnTo>
                <a:lnTo>
                  <a:pt x="1980" y="1036"/>
                </a:lnTo>
                <a:lnTo>
                  <a:pt x="2377" y="2653"/>
                </a:lnTo>
                <a:lnTo>
                  <a:pt x="2429" y="2629"/>
                </a:lnTo>
                <a:lnTo>
                  <a:pt x="2480" y="2602"/>
                </a:lnTo>
                <a:lnTo>
                  <a:pt x="2529" y="2573"/>
                </a:lnTo>
                <a:lnTo>
                  <a:pt x="2577" y="2541"/>
                </a:lnTo>
                <a:lnTo>
                  <a:pt x="2624" y="2507"/>
                </a:lnTo>
                <a:lnTo>
                  <a:pt x="2670" y="2470"/>
                </a:lnTo>
                <a:lnTo>
                  <a:pt x="2715" y="2430"/>
                </a:lnTo>
                <a:lnTo>
                  <a:pt x="2759" y="2390"/>
                </a:lnTo>
                <a:lnTo>
                  <a:pt x="2782" y="2366"/>
                </a:lnTo>
                <a:lnTo>
                  <a:pt x="2804" y="2341"/>
                </a:lnTo>
                <a:lnTo>
                  <a:pt x="2825" y="2317"/>
                </a:lnTo>
                <a:lnTo>
                  <a:pt x="2847" y="2292"/>
                </a:lnTo>
                <a:lnTo>
                  <a:pt x="2867" y="2266"/>
                </a:lnTo>
                <a:lnTo>
                  <a:pt x="2886" y="2241"/>
                </a:lnTo>
                <a:lnTo>
                  <a:pt x="2905" y="2216"/>
                </a:lnTo>
                <a:lnTo>
                  <a:pt x="2923" y="2189"/>
                </a:lnTo>
                <a:lnTo>
                  <a:pt x="2940" y="2162"/>
                </a:lnTo>
                <a:lnTo>
                  <a:pt x="2956" y="2134"/>
                </a:lnTo>
                <a:lnTo>
                  <a:pt x="2973" y="2108"/>
                </a:lnTo>
                <a:lnTo>
                  <a:pt x="2987" y="2080"/>
                </a:lnTo>
                <a:lnTo>
                  <a:pt x="3002" y="2052"/>
                </a:lnTo>
                <a:lnTo>
                  <a:pt x="3015" y="2024"/>
                </a:lnTo>
                <a:lnTo>
                  <a:pt x="3027" y="1994"/>
                </a:lnTo>
                <a:lnTo>
                  <a:pt x="3040" y="1966"/>
                </a:lnTo>
                <a:lnTo>
                  <a:pt x="3062" y="1908"/>
                </a:lnTo>
                <a:lnTo>
                  <a:pt x="3081" y="1848"/>
                </a:lnTo>
                <a:lnTo>
                  <a:pt x="3097" y="1789"/>
                </a:lnTo>
                <a:lnTo>
                  <a:pt x="3110" y="1729"/>
                </a:lnTo>
                <a:lnTo>
                  <a:pt x="3120" y="1668"/>
                </a:lnTo>
                <a:lnTo>
                  <a:pt x="3128" y="1607"/>
                </a:lnTo>
                <a:lnTo>
                  <a:pt x="3132" y="1546"/>
                </a:lnTo>
                <a:lnTo>
                  <a:pt x="3134" y="1485"/>
                </a:lnTo>
                <a:lnTo>
                  <a:pt x="3132" y="1422"/>
                </a:lnTo>
                <a:lnTo>
                  <a:pt x="3128" y="1361"/>
                </a:lnTo>
                <a:lnTo>
                  <a:pt x="3120" y="1300"/>
                </a:lnTo>
                <a:lnTo>
                  <a:pt x="3110" y="1239"/>
                </a:lnTo>
                <a:lnTo>
                  <a:pt x="3097" y="1180"/>
                </a:lnTo>
                <a:lnTo>
                  <a:pt x="3081" y="1120"/>
                </a:lnTo>
                <a:lnTo>
                  <a:pt x="3062" y="1060"/>
                </a:lnTo>
                <a:lnTo>
                  <a:pt x="3040" y="1003"/>
                </a:lnTo>
                <a:lnTo>
                  <a:pt x="3027" y="974"/>
                </a:lnTo>
                <a:lnTo>
                  <a:pt x="3015" y="944"/>
                </a:lnTo>
                <a:lnTo>
                  <a:pt x="3002" y="916"/>
                </a:lnTo>
                <a:lnTo>
                  <a:pt x="2987" y="889"/>
                </a:lnTo>
                <a:lnTo>
                  <a:pt x="2973" y="861"/>
                </a:lnTo>
                <a:lnTo>
                  <a:pt x="2956" y="834"/>
                </a:lnTo>
                <a:lnTo>
                  <a:pt x="2940" y="806"/>
                </a:lnTo>
                <a:lnTo>
                  <a:pt x="2923" y="779"/>
                </a:lnTo>
                <a:lnTo>
                  <a:pt x="2904" y="754"/>
                </a:lnTo>
                <a:lnTo>
                  <a:pt x="2886" y="727"/>
                </a:lnTo>
                <a:lnTo>
                  <a:pt x="2867" y="702"/>
                </a:lnTo>
                <a:lnTo>
                  <a:pt x="2847" y="676"/>
                </a:lnTo>
                <a:lnTo>
                  <a:pt x="2825" y="651"/>
                </a:lnTo>
                <a:lnTo>
                  <a:pt x="2804" y="627"/>
                </a:lnTo>
                <a:lnTo>
                  <a:pt x="2782" y="603"/>
                </a:lnTo>
                <a:lnTo>
                  <a:pt x="2759" y="578"/>
                </a:lnTo>
                <a:lnTo>
                  <a:pt x="2735" y="555"/>
                </a:lnTo>
                <a:lnTo>
                  <a:pt x="2711" y="534"/>
                </a:lnTo>
                <a:lnTo>
                  <a:pt x="2687" y="512"/>
                </a:lnTo>
                <a:lnTo>
                  <a:pt x="2661" y="491"/>
                </a:lnTo>
                <a:lnTo>
                  <a:pt x="2636" y="470"/>
                </a:lnTo>
                <a:lnTo>
                  <a:pt x="2610" y="451"/>
                </a:lnTo>
                <a:lnTo>
                  <a:pt x="2584" y="432"/>
                </a:lnTo>
                <a:lnTo>
                  <a:pt x="2557" y="414"/>
                </a:lnTo>
                <a:lnTo>
                  <a:pt x="2530" y="398"/>
                </a:lnTo>
                <a:lnTo>
                  <a:pt x="2504" y="381"/>
                </a:lnTo>
                <a:lnTo>
                  <a:pt x="2477" y="365"/>
                </a:lnTo>
                <a:lnTo>
                  <a:pt x="2449" y="351"/>
                </a:lnTo>
                <a:lnTo>
                  <a:pt x="2421" y="336"/>
                </a:lnTo>
                <a:lnTo>
                  <a:pt x="2392" y="323"/>
                </a:lnTo>
                <a:lnTo>
                  <a:pt x="2364" y="310"/>
                </a:lnTo>
                <a:lnTo>
                  <a:pt x="2335" y="297"/>
                </a:lnTo>
                <a:lnTo>
                  <a:pt x="2276" y="276"/>
                </a:lnTo>
                <a:lnTo>
                  <a:pt x="2218" y="257"/>
                </a:lnTo>
                <a:lnTo>
                  <a:pt x="2158" y="240"/>
                </a:lnTo>
                <a:lnTo>
                  <a:pt x="2098" y="228"/>
                </a:lnTo>
                <a:lnTo>
                  <a:pt x="2037" y="217"/>
                </a:lnTo>
                <a:lnTo>
                  <a:pt x="1976" y="210"/>
                </a:lnTo>
                <a:lnTo>
                  <a:pt x="1915" y="205"/>
                </a:lnTo>
                <a:lnTo>
                  <a:pt x="1853" y="203"/>
                </a:lnTo>
                <a:lnTo>
                  <a:pt x="1792" y="205"/>
                </a:lnTo>
                <a:lnTo>
                  <a:pt x="1731" y="210"/>
                </a:lnTo>
                <a:lnTo>
                  <a:pt x="1670" y="217"/>
                </a:lnTo>
                <a:lnTo>
                  <a:pt x="1609" y="228"/>
                </a:lnTo>
                <a:lnTo>
                  <a:pt x="1548" y="240"/>
                </a:lnTo>
                <a:lnTo>
                  <a:pt x="1488" y="257"/>
                </a:lnTo>
                <a:lnTo>
                  <a:pt x="1430" y="276"/>
                </a:lnTo>
                <a:lnTo>
                  <a:pt x="1371" y="297"/>
                </a:lnTo>
                <a:lnTo>
                  <a:pt x="1343" y="310"/>
                </a:lnTo>
                <a:lnTo>
                  <a:pt x="1314" y="323"/>
                </a:lnTo>
                <a:lnTo>
                  <a:pt x="1286" y="336"/>
                </a:lnTo>
                <a:lnTo>
                  <a:pt x="1258" y="351"/>
                </a:lnTo>
                <a:lnTo>
                  <a:pt x="1230" y="365"/>
                </a:lnTo>
                <a:lnTo>
                  <a:pt x="1202" y="381"/>
                </a:lnTo>
                <a:lnTo>
                  <a:pt x="1176" y="398"/>
                </a:lnTo>
                <a:lnTo>
                  <a:pt x="1149" y="414"/>
                </a:lnTo>
                <a:lnTo>
                  <a:pt x="1122" y="432"/>
                </a:lnTo>
                <a:lnTo>
                  <a:pt x="1097" y="451"/>
                </a:lnTo>
                <a:lnTo>
                  <a:pt x="1070" y="470"/>
                </a:lnTo>
                <a:lnTo>
                  <a:pt x="1045" y="491"/>
                </a:lnTo>
                <a:lnTo>
                  <a:pt x="1021" y="512"/>
                </a:lnTo>
                <a:lnTo>
                  <a:pt x="996" y="534"/>
                </a:lnTo>
                <a:lnTo>
                  <a:pt x="972" y="555"/>
                </a:lnTo>
                <a:lnTo>
                  <a:pt x="948" y="578"/>
                </a:lnTo>
                <a:close/>
                <a:moveTo>
                  <a:pt x="804" y="435"/>
                </a:moveTo>
                <a:lnTo>
                  <a:pt x="804" y="435"/>
                </a:lnTo>
                <a:lnTo>
                  <a:pt x="831" y="408"/>
                </a:lnTo>
                <a:lnTo>
                  <a:pt x="859" y="383"/>
                </a:lnTo>
                <a:lnTo>
                  <a:pt x="888" y="357"/>
                </a:lnTo>
                <a:lnTo>
                  <a:pt x="916" y="333"/>
                </a:lnTo>
                <a:lnTo>
                  <a:pt x="947" y="310"/>
                </a:lnTo>
                <a:lnTo>
                  <a:pt x="976" y="287"/>
                </a:lnTo>
                <a:lnTo>
                  <a:pt x="1007" y="266"/>
                </a:lnTo>
                <a:lnTo>
                  <a:pt x="1037" y="245"/>
                </a:lnTo>
                <a:lnTo>
                  <a:pt x="1068" y="225"/>
                </a:lnTo>
                <a:lnTo>
                  <a:pt x="1099" y="206"/>
                </a:lnTo>
                <a:lnTo>
                  <a:pt x="1131" y="188"/>
                </a:lnTo>
                <a:lnTo>
                  <a:pt x="1163" y="170"/>
                </a:lnTo>
                <a:lnTo>
                  <a:pt x="1196" y="154"/>
                </a:lnTo>
                <a:lnTo>
                  <a:pt x="1229" y="137"/>
                </a:lnTo>
                <a:lnTo>
                  <a:pt x="1262" y="123"/>
                </a:lnTo>
                <a:lnTo>
                  <a:pt x="1295" y="109"/>
                </a:lnTo>
                <a:lnTo>
                  <a:pt x="1328" y="95"/>
                </a:lnTo>
                <a:lnTo>
                  <a:pt x="1362" y="84"/>
                </a:lnTo>
                <a:lnTo>
                  <a:pt x="1397" y="72"/>
                </a:lnTo>
                <a:lnTo>
                  <a:pt x="1431" y="61"/>
                </a:lnTo>
                <a:lnTo>
                  <a:pt x="1465" y="52"/>
                </a:lnTo>
                <a:lnTo>
                  <a:pt x="1500" y="43"/>
                </a:lnTo>
                <a:lnTo>
                  <a:pt x="1535" y="34"/>
                </a:lnTo>
                <a:lnTo>
                  <a:pt x="1570" y="28"/>
                </a:lnTo>
                <a:lnTo>
                  <a:pt x="1605" y="22"/>
                </a:lnTo>
                <a:lnTo>
                  <a:pt x="1641" y="15"/>
                </a:lnTo>
                <a:lnTo>
                  <a:pt x="1675" y="11"/>
                </a:lnTo>
                <a:lnTo>
                  <a:pt x="1711" y="8"/>
                </a:lnTo>
                <a:lnTo>
                  <a:pt x="1746" y="4"/>
                </a:lnTo>
                <a:lnTo>
                  <a:pt x="1782" y="3"/>
                </a:lnTo>
                <a:lnTo>
                  <a:pt x="1817" y="1"/>
                </a:lnTo>
                <a:lnTo>
                  <a:pt x="1853" y="0"/>
                </a:lnTo>
                <a:lnTo>
                  <a:pt x="1889" y="1"/>
                </a:lnTo>
                <a:lnTo>
                  <a:pt x="1924" y="3"/>
                </a:lnTo>
                <a:lnTo>
                  <a:pt x="1960" y="4"/>
                </a:lnTo>
                <a:lnTo>
                  <a:pt x="1995" y="8"/>
                </a:lnTo>
                <a:lnTo>
                  <a:pt x="2031" y="11"/>
                </a:lnTo>
                <a:lnTo>
                  <a:pt x="2067" y="15"/>
                </a:lnTo>
                <a:lnTo>
                  <a:pt x="2102" y="22"/>
                </a:lnTo>
                <a:lnTo>
                  <a:pt x="2136" y="28"/>
                </a:lnTo>
                <a:lnTo>
                  <a:pt x="2172" y="34"/>
                </a:lnTo>
                <a:lnTo>
                  <a:pt x="2206" y="43"/>
                </a:lnTo>
                <a:lnTo>
                  <a:pt x="2241" y="52"/>
                </a:lnTo>
                <a:lnTo>
                  <a:pt x="2276" y="61"/>
                </a:lnTo>
                <a:lnTo>
                  <a:pt x="2311" y="72"/>
                </a:lnTo>
                <a:lnTo>
                  <a:pt x="2344" y="84"/>
                </a:lnTo>
                <a:lnTo>
                  <a:pt x="2378" y="95"/>
                </a:lnTo>
                <a:lnTo>
                  <a:pt x="2411" y="109"/>
                </a:lnTo>
                <a:lnTo>
                  <a:pt x="2445" y="123"/>
                </a:lnTo>
                <a:lnTo>
                  <a:pt x="2478" y="137"/>
                </a:lnTo>
                <a:lnTo>
                  <a:pt x="2511" y="154"/>
                </a:lnTo>
                <a:lnTo>
                  <a:pt x="2543" y="170"/>
                </a:lnTo>
                <a:lnTo>
                  <a:pt x="2575" y="188"/>
                </a:lnTo>
                <a:lnTo>
                  <a:pt x="2607" y="206"/>
                </a:lnTo>
                <a:lnTo>
                  <a:pt x="2638" y="225"/>
                </a:lnTo>
                <a:lnTo>
                  <a:pt x="2670" y="245"/>
                </a:lnTo>
                <a:lnTo>
                  <a:pt x="2701" y="266"/>
                </a:lnTo>
                <a:lnTo>
                  <a:pt x="2730" y="287"/>
                </a:lnTo>
                <a:lnTo>
                  <a:pt x="2760" y="310"/>
                </a:lnTo>
                <a:lnTo>
                  <a:pt x="2790" y="333"/>
                </a:lnTo>
                <a:lnTo>
                  <a:pt x="2819" y="357"/>
                </a:lnTo>
                <a:lnTo>
                  <a:pt x="2847" y="383"/>
                </a:lnTo>
                <a:lnTo>
                  <a:pt x="2875" y="408"/>
                </a:lnTo>
                <a:lnTo>
                  <a:pt x="2903" y="435"/>
                </a:lnTo>
                <a:lnTo>
                  <a:pt x="2929" y="463"/>
                </a:lnTo>
                <a:lnTo>
                  <a:pt x="2955" y="491"/>
                </a:lnTo>
                <a:lnTo>
                  <a:pt x="2980" y="519"/>
                </a:lnTo>
                <a:lnTo>
                  <a:pt x="3004" y="548"/>
                </a:lnTo>
                <a:lnTo>
                  <a:pt x="3027" y="577"/>
                </a:lnTo>
                <a:lnTo>
                  <a:pt x="3050" y="606"/>
                </a:lnTo>
                <a:lnTo>
                  <a:pt x="3072" y="637"/>
                </a:lnTo>
                <a:lnTo>
                  <a:pt x="3092" y="667"/>
                </a:lnTo>
                <a:lnTo>
                  <a:pt x="3112" y="699"/>
                </a:lnTo>
                <a:lnTo>
                  <a:pt x="3132" y="730"/>
                </a:lnTo>
                <a:lnTo>
                  <a:pt x="3149" y="761"/>
                </a:lnTo>
                <a:lnTo>
                  <a:pt x="3167" y="794"/>
                </a:lnTo>
                <a:lnTo>
                  <a:pt x="3184" y="826"/>
                </a:lnTo>
                <a:lnTo>
                  <a:pt x="3199" y="859"/>
                </a:lnTo>
                <a:lnTo>
                  <a:pt x="3214" y="892"/>
                </a:lnTo>
                <a:lnTo>
                  <a:pt x="3228" y="925"/>
                </a:lnTo>
                <a:lnTo>
                  <a:pt x="3241" y="960"/>
                </a:lnTo>
                <a:lnTo>
                  <a:pt x="3254" y="993"/>
                </a:lnTo>
                <a:lnTo>
                  <a:pt x="3265" y="1027"/>
                </a:lnTo>
                <a:lnTo>
                  <a:pt x="3275" y="1061"/>
                </a:lnTo>
                <a:lnTo>
                  <a:pt x="3285" y="1096"/>
                </a:lnTo>
                <a:lnTo>
                  <a:pt x="3294" y="1131"/>
                </a:lnTo>
                <a:lnTo>
                  <a:pt x="3303" y="1166"/>
                </a:lnTo>
                <a:lnTo>
                  <a:pt x="3309" y="1201"/>
                </a:lnTo>
                <a:lnTo>
                  <a:pt x="3316" y="1236"/>
                </a:lnTo>
                <a:lnTo>
                  <a:pt x="3322" y="1271"/>
                </a:lnTo>
                <a:lnTo>
                  <a:pt x="3326" y="1307"/>
                </a:lnTo>
                <a:lnTo>
                  <a:pt x="3330" y="1342"/>
                </a:lnTo>
                <a:lnTo>
                  <a:pt x="3334" y="1378"/>
                </a:lnTo>
                <a:lnTo>
                  <a:pt x="3335" y="1414"/>
                </a:lnTo>
                <a:lnTo>
                  <a:pt x="3336" y="1449"/>
                </a:lnTo>
                <a:lnTo>
                  <a:pt x="3337" y="1485"/>
                </a:lnTo>
                <a:lnTo>
                  <a:pt x="3336" y="1520"/>
                </a:lnTo>
                <a:lnTo>
                  <a:pt x="3335" y="1556"/>
                </a:lnTo>
                <a:lnTo>
                  <a:pt x="3334" y="1590"/>
                </a:lnTo>
                <a:lnTo>
                  <a:pt x="3330" y="1626"/>
                </a:lnTo>
                <a:lnTo>
                  <a:pt x="3326" y="1661"/>
                </a:lnTo>
                <a:lnTo>
                  <a:pt x="3322" y="1697"/>
                </a:lnTo>
                <a:lnTo>
                  <a:pt x="3316" y="1733"/>
                </a:lnTo>
                <a:lnTo>
                  <a:pt x="3309" y="1767"/>
                </a:lnTo>
                <a:lnTo>
                  <a:pt x="3303" y="1802"/>
                </a:lnTo>
                <a:lnTo>
                  <a:pt x="3294" y="1837"/>
                </a:lnTo>
                <a:lnTo>
                  <a:pt x="3285" y="1872"/>
                </a:lnTo>
                <a:lnTo>
                  <a:pt x="3276" y="1907"/>
                </a:lnTo>
                <a:lnTo>
                  <a:pt x="3265" y="1941"/>
                </a:lnTo>
                <a:lnTo>
                  <a:pt x="3254" y="1975"/>
                </a:lnTo>
                <a:lnTo>
                  <a:pt x="3241" y="2008"/>
                </a:lnTo>
                <a:lnTo>
                  <a:pt x="3228" y="2043"/>
                </a:lnTo>
                <a:lnTo>
                  <a:pt x="3214" y="2076"/>
                </a:lnTo>
                <a:lnTo>
                  <a:pt x="3199" y="2109"/>
                </a:lnTo>
                <a:lnTo>
                  <a:pt x="3184" y="2142"/>
                </a:lnTo>
                <a:lnTo>
                  <a:pt x="3167" y="2174"/>
                </a:lnTo>
                <a:lnTo>
                  <a:pt x="3149" y="2207"/>
                </a:lnTo>
                <a:lnTo>
                  <a:pt x="3132" y="2238"/>
                </a:lnTo>
                <a:lnTo>
                  <a:pt x="3112" y="2269"/>
                </a:lnTo>
                <a:lnTo>
                  <a:pt x="3092" y="2301"/>
                </a:lnTo>
                <a:lnTo>
                  <a:pt x="3072" y="2331"/>
                </a:lnTo>
                <a:lnTo>
                  <a:pt x="3050" y="2362"/>
                </a:lnTo>
                <a:lnTo>
                  <a:pt x="3027" y="2391"/>
                </a:lnTo>
                <a:lnTo>
                  <a:pt x="3004" y="2420"/>
                </a:lnTo>
                <a:lnTo>
                  <a:pt x="2980" y="2450"/>
                </a:lnTo>
                <a:lnTo>
                  <a:pt x="2955" y="2477"/>
                </a:lnTo>
                <a:lnTo>
                  <a:pt x="2929" y="2505"/>
                </a:lnTo>
                <a:lnTo>
                  <a:pt x="2903" y="2533"/>
                </a:lnTo>
                <a:lnTo>
                  <a:pt x="2876" y="2559"/>
                </a:lnTo>
                <a:lnTo>
                  <a:pt x="2848" y="2584"/>
                </a:lnTo>
                <a:lnTo>
                  <a:pt x="2821" y="2608"/>
                </a:lnTo>
                <a:lnTo>
                  <a:pt x="2793" y="2633"/>
                </a:lnTo>
                <a:lnTo>
                  <a:pt x="2764" y="2655"/>
                </a:lnTo>
                <a:lnTo>
                  <a:pt x="2735" y="2677"/>
                </a:lnTo>
                <a:lnTo>
                  <a:pt x="2706" y="2699"/>
                </a:lnTo>
                <a:lnTo>
                  <a:pt x="2677" y="2719"/>
                </a:lnTo>
                <a:lnTo>
                  <a:pt x="2646" y="2738"/>
                </a:lnTo>
                <a:lnTo>
                  <a:pt x="2616" y="2757"/>
                </a:lnTo>
                <a:lnTo>
                  <a:pt x="2585" y="2775"/>
                </a:lnTo>
                <a:lnTo>
                  <a:pt x="2553" y="2793"/>
                </a:lnTo>
                <a:lnTo>
                  <a:pt x="2523" y="2809"/>
                </a:lnTo>
                <a:lnTo>
                  <a:pt x="2491" y="2824"/>
                </a:lnTo>
                <a:lnTo>
                  <a:pt x="2459" y="2840"/>
                </a:lnTo>
                <a:lnTo>
                  <a:pt x="2426" y="2854"/>
                </a:lnTo>
                <a:lnTo>
                  <a:pt x="2375" y="2873"/>
                </a:lnTo>
                <a:lnTo>
                  <a:pt x="2325" y="2892"/>
                </a:lnTo>
                <a:lnTo>
                  <a:pt x="2272" y="2908"/>
                </a:lnTo>
                <a:lnTo>
                  <a:pt x="2220" y="2922"/>
                </a:lnTo>
                <a:lnTo>
                  <a:pt x="2167" y="2934"/>
                </a:lnTo>
                <a:lnTo>
                  <a:pt x="2114" y="2945"/>
                </a:lnTo>
                <a:lnTo>
                  <a:pt x="2061" y="2953"/>
                </a:lnTo>
                <a:lnTo>
                  <a:pt x="2007" y="2961"/>
                </a:lnTo>
                <a:lnTo>
                  <a:pt x="1953" y="2964"/>
                </a:lnTo>
                <a:lnTo>
                  <a:pt x="1900" y="2967"/>
                </a:lnTo>
                <a:lnTo>
                  <a:pt x="1845" y="2968"/>
                </a:lnTo>
                <a:lnTo>
                  <a:pt x="1792" y="2967"/>
                </a:lnTo>
                <a:lnTo>
                  <a:pt x="1739" y="2963"/>
                </a:lnTo>
                <a:lnTo>
                  <a:pt x="1684" y="2958"/>
                </a:lnTo>
                <a:lnTo>
                  <a:pt x="1631" y="2952"/>
                </a:lnTo>
                <a:lnTo>
                  <a:pt x="1577" y="2943"/>
                </a:lnTo>
                <a:lnTo>
                  <a:pt x="1525" y="2931"/>
                </a:lnTo>
                <a:lnTo>
                  <a:pt x="1472" y="2919"/>
                </a:lnTo>
                <a:lnTo>
                  <a:pt x="1420" y="2903"/>
                </a:lnTo>
                <a:lnTo>
                  <a:pt x="1369" y="2887"/>
                </a:lnTo>
                <a:lnTo>
                  <a:pt x="1317" y="2868"/>
                </a:lnTo>
                <a:lnTo>
                  <a:pt x="1266" y="2847"/>
                </a:lnTo>
                <a:lnTo>
                  <a:pt x="1216" y="2824"/>
                </a:lnTo>
                <a:lnTo>
                  <a:pt x="1167" y="2800"/>
                </a:lnTo>
                <a:lnTo>
                  <a:pt x="1118" y="2774"/>
                </a:lnTo>
                <a:lnTo>
                  <a:pt x="1070" y="2744"/>
                </a:lnTo>
                <a:lnTo>
                  <a:pt x="1024" y="2714"/>
                </a:lnTo>
                <a:lnTo>
                  <a:pt x="977" y="2682"/>
                </a:lnTo>
                <a:lnTo>
                  <a:pt x="933" y="2648"/>
                </a:lnTo>
                <a:lnTo>
                  <a:pt x="888" y="2612"/>
                </a:lnTo>
                <a:lnTo>
                  <a:pt x="846" y="2573"/>
                </a:lnTo>
                <a:lnTo>
                  <a:pt x="804" y="2533"/>
                </a:lnTo>
                <a:lnTo>
                  <a:pt x="769" y="2497"/>
                </a:lnTo>
                <a:lnTo>
                  <a:pt x="735" y="2458"/>
                </a:lnTo>
                <a:lnTo>
                  <a:pt x="702" y="2419"/>
                </a:lnTo>
                <a:lnTo>
                  <a:pt x="671" y="2380"/>
                </a:lnTo>
                <a:lnTo>
                  <a:pt x="641" y="2340"/>
                </a:lnTo>
                <a:lnTo>
                  <a:pt x="613" y="2298"/>
                </a:lnTo>
                <a:lnTo>
                  <a:pt x="586" y="2256"/>
                </a:lnTo>
                <a:lnTo>
                  <a:pt x="562" y="2214"/>
                </a:lnTo>
                <a:lnTo>
                  <a:pt x="533" y="2161"/>
                </a:lnTo>
                <a:lnTo>
                  <a:pt x="506" y="2106"/>
                </a:lnTo>
                <a:lnTo>
                  <a:pt x="482" y="2050"/>
                </a:lnTo>
                <a:lnTo>
                  <a:pt x="460" y="1994"/>
                </a:lnTo>
                <a:lnTo>
                  <a:pt x="441" y="1939"/>
                </a:lnTo>
                <a:lnTo>
                  <a:pt x="423" y="1881"/>
                </a:lnTo>
                <a:lnTo>
                  <a:pt x="409" y="1823"/>
                </a:lnTo>
                <a:lnTo>
                  <a:pt x="397" y="1766"/>
                </a:lnTo>
                <a:lnTo>
                  <a:pt x="386" y="1707"/>
                </a:lnTo>
                <a:lnTo>
                  <a:pt x="379" y="1647"/>
                </a:lnTo>
                <a:lnTo>
                  <a:pt x="374" y="1589"/>
                </a:lnTo>
                <a:lnTo>
                  <a:pt x="371" y="1529"/>
                </a:lnTo>
                <a:lnTo>
                  <a:pt x="370" y="1471"/>
                </a:lnTo>
                <a:lnTo>
                  <a:pt x="371" y="1411"/>
                </a:lnTo>
                <a:lnTo>
                  <a:pt x="376" y="1353"/>
                </a:lnTo>
                <a:lnTo>
                  <a:pt x="383" y="1293"/>
                </a:lnTo>
                <a:lnTo>
                  <a:pt x="391" y="1234"/>
                </a:lnTo>
                <a:lnTo>
                  <a:pt x="402" y="1176"/>
                </a:lnTo>
                <a:lnTo>
                  <a:pt x="416" y="1119"/>
                </a:lnTo>
                <a:lnTo>
                  <a:pt x="431" y="1060"/>
                </a:lnTo>
                <a:lnTo>
                  <a:pt x="450" y="1004"/>
                </a:lnTo>
                <a:lnTo>
                  <a:pt x="470" y="947"/>
                </a:lnTo>
                <a:lnTo>
                  <a:pt x="493" y="891"/>
                </a:lnTo>
                <a:lnTo>
                  <a:pt x="519" y="836"/>
                </a:lnTo>
                <a:lnTo>
                  <a:pt x="545" y="783"/>
                </a:lnTo>
                <a:lnTo>
                  <a:pt x="576" y="730"/>
                </a:lnTo>
                <a:lnTo>
                  <a:pt x="608" y="678"/>
                </a:lnTo>
                <a:lnTo>
                  <a:pt x="642" y="627"/>
                </a:lnTo>
                <a:lnTo>
                  <a:pt x="680" y="577"/>
                </a:lnTo>
                <a:lnTo>
                  <a:pt x="718" y="529"/>
                </a:lnTo>
                <a:lnTo>
                  <a:pt x="760" y="480"/>
                </a:lnTo>
                <a:lnTo>
                  <a:pt x="804" y="435"/>
                </a:lnTo>
                <a:close/>
                <a:moveTo>
                  <a:pt x="2560" y="646"/>
                </a:moveTo>
                <a:lnTo>
                  <a:pt x="2560" y="646"/>
                </a:lnTo>
                <a:lnTo>
                  <a:pt x="2583" y="666"/>
                </a:lnTo>
                <a:lnTo>
                  <a:pt x="2604" y="685"/>
                </a:lnTo>
                <a:lnTo>
                  <a:pt x="2624" y="705"/>
                </a:lnTo>
                <a:lnTo>
                  <a:pt x="2646" y="727"/>
                </a:lnTo>
                <a:lnTo>
                  <a:pt x="2665" y="749"/>
                </a:lnTo>
                <a:lnTo>
                  <a:pt x="2684" y="770"/>
                </a:lnTo>
                <a:lnTo>
                  <a:pt x="2721" y="815"/>
                </a:lnTo>
                <a:lnTo>
                  <a:pt x="2754" y="861"/>
                </a:lnTo>
                <a:lnTo>
                  <a:pt x="2785" y="908"/>
                </a:lnTo>
                <a:lnTo>
                  <a:pt x="2814" y="956"/>
                </a:lnTo>
                <a:lnTo>
                  <a:pt x="2839" y="1007"/>
                </a:lnTo>
                <a:lnTo>
                  <a:pt x="2862" y="1056"/>
                </a:lnTo>
                <a:lnTo>
                  <a:pt x="2882" y="1108"/>
                </a:lnTo>
                <a:lnTo>
                  <a:pt x="2899" y="1162"/>
                </a:lnTo>
                <a:lnTo>
                  <a:pt x="2914" y="1214"/>
                </a:lnTo>
                <a:lnTo>
                  <a:pt x="2927" y="1269"/>
                </a:lnTo>
                <a:lnTo>
                  <a:pt x="2936" y="1323"/>
                </a:lnTo>
                <a:lnTo>
                  <a:pt x="2942" y="1378"/>
                </a:lnTo>
                <a:lnTo>
                  <a:pt x="2946" y="1433"/>
                </a:lnTo>
                <a:lnTo>
                  <a:pt x="2947" y="1487"/>
                </a:lnTo>
                <a:lnTo>
                  <a:pt x="2946" y="1543"/>
                </a:lnTo>
                <a:lnTo>
                  <a:pt x="2941" y="1598"/>
                </a:lnTo>
                <a:lnTo>
                  <a:pt x="2935" y="1652"/>
                </a:lnTo>
                <a:lnTo>
                  <a:pt x="2924" y="1707"/>
                </a:lnTo>
                <a:lnTo>
                  <a:pt x="2912" y="1761"/>
                </a:lnTo>
                <a:lnTo>
                  <a:pt x="2896" y="1814"/>
                </a:lnTo>
                <a:lnTo>
                  <a:pt x="2877" y="1867"/>
                </a:lnTo>
                <a:lnTo>
                  <a:pt x="2856" y="1919"/>
                </a:lnTo>
                <a:lnTo>
                  <a:pt x="2832" y="1970"/>
                </a:lnTo>
                <a:lnTo>
                  <a:pt x="2805" y="2021"/>
                </a:lnTo>
                <a:lnTo>
                  <a:pt x="2791" y="2045"/>
                </a:lnTo>
                <a:lnTo>
                  <a:pt x="2776" y="2069"/>
                </a:lnTo>
                <a:lnTo>
                  <a:pt x="2759" y="2094"/>
                </a:lnTo>
                <a:lnTo>
                  <a:pt x="2743" y="2118"/>
                </a:lnTo>
                <a:lnTo>
                  <a:pt x="2726" y="2141"/>
                </a:lnTo>
                <a:lnTo>
                  <a:pt x="2707" y="2165"/>
                </a:lnTo>
                <a:lnTo>
                  <a:pt x="2689" y="2186"/>
                </a:lnTo>
                <a:lnTo>
                  <a:pt x="2669" y="2209"/>
                </a:lnTo>
                <a:lnTo>
                  <a:pt x="2649" y="2231"/>
                </a:lnTo>
                <a:lnTo>
                  <a:pt x="2628" y="2252"/>
                </a:lnTo>
                <a:lnTo>
                  <a:pt x="2556" y="2181"/>
                </a:lnTo>
                <a:lnTo>
                  <a:pt x="2594" y="2142"/>
                </a:lnTo>
                <a:lnTo>
                  <a:pt x="2628" y="2100"/>
                </a:lnTo>
                <a:lnTo>
                  <a:pt x="2660" y="2058"/>
                </a:lnTo>
                <a:lnTo>
                  <a:pt x="2691" y="2015"/>
                </a:lnTo>
                <a:lnTo>
                  <a:pt x="2717" y="1970"/>
                </a:lnTo>
                <a:lnTo>
                  <a:pt x="2741" y="1925"/>
                </a:lnTo>
                <a:lnTo>
                  <a:pt x="2763" y="1879"/>
                </a:lnTo>
                <a:lnTo>
                  <a:pt x="2782" y="1832"/>
                </a:lnTo>
                <a:lnTo>
                  <a:pt x="2799" y="1783"/>
                </a:lnTo>
                <a:lnTo>
                  <a:pt x="2813" y="1735"/>
                </a:lnTo>
                <a:lnTo>
                  <a:pt x="2825" y="1686"/>
                </a:lnTo>
                <a:lnTo>
                  <a:pt x="2834" y="1636"/>
                </a:lnTo>
                <a:lnTo>
                  <a:pt x="2841" y="1586"/>
                </a:lnTo>
                <a:lnTo>
                  <a:pt x="2844" y="1537"/>
                </a:lnTo>
                <a:lnTo>
                  <a:pt x="2846" y="1487"/>
                </a:lnTo>
                <a:lnTo>
                  <a:pt x="2844" y="1436"/>
                </a:lnTo>
                <a:lnTo>
                  <a:pt x="2842" y="1387"/>
                </a:lnTo>
                <a:lnTo>
                  <a:pt x="2835" y="1337"/>
                </a:lnTo>
                <a:lnTo>
                  <a:pt x="2827" y="1288"/>
                </a:lnTo>
                <a:lnTo>
                  <a:pt x="2816" y="1239"/>
                </a:lnTo>
                <a:lnTo>
                  <a:pt x="2802" y="1191"/>
                </a:lnTo>
                <a:lnTo>
                  <a:pt x="2786" y="1143"/>
                </a:lnTo>
                <a:lnTo>
                  <a:pt x="2768" y="1097"/>
                </a:lnTo>
                <a:lnTo>
                  <a:pt x="2748" y="1050"/>
                </a:lnTo>
                <a:lnTo>
                  <a:pt x="2724" y="1005"/>
                </a:lnTo>
                <a:lnTo>
                  <a:pt x="2698" y="961"/>
                </a:lnTo>
                <a:lnTo>
                  <a:pt x="2670" y="918"/>
                </a:lnTo>
                <a:lnTo>
                  <a:pt x="2640" y="876"/>
                </a:lnTo>
                <a:lnTo>
                  <a:pt x="2607" y="836"/>
                </a:lnTo>
                <a:lnTo>
                  <a:pt x="2572" y="797"/>
                </a:lnTo>
                <a:lnTo>
                  <a:pt x="2534" y="760"/>
                </a:lnTo>
                <a:lnTo>
                  <a:pt x="2495" y="725"/>
                </a:lnTo>
                <a:lnTo>
                  <a:pt x="2560" y="646"/>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37" name="Abgerundetes Rechteck 35">
            <a:extLst>
              <a:ext uri="{FF2B5EF4-FFF2-40B4-BE49-F238E27FC236}">
                <a16:creationId xmlns:a16="http://schemas.microsoft.com/office/drawing/2014/main" id="{8BFC8C06-AC19-47DD-89A7-EF2974B90AB1}"/>
              </a:ext>
            </a:extLst>
          </p:cNvPr>
          <p:cNvSpPr/>
          <p:nvPr/>
        </p:nvSpPr>
        <p:spPr bwMode="gray">
          <a:xfrm>
            <a:off x="609913" y="4795130"/>
            <a:ext cx="10965993" cy="1038560"/>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1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Pašvaldībā apstiprināti "Nedzīvojamo telpu nomas aprēķina metodika", "Maksas pakalpojumu izcenojuma aprēķināšanas metodika un apstiprināšanas kārtība«. Telpu nomas maksām tiek rēķināta pašizmaksa vai piesaistīts eksperts. Finanšu analītiķis pārskata cenrāžus un pārrēķina pēc esošajiem izdevumiem. Pakalpojuma cena tiek pārskatīta, ja pašizmaksas izmaiņu līmenis sasniedz 20% robežu. </a:t>
            </a: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1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Nomas maksa var tikt pārskatīta ik pēc 6 gadiem atbilstoši saistošajiem MK noteikumiem.</a:t>
            </a:r>
          </a:p>
        </p:txBody>
      </p:sp>
      <p:sp>
        <p:nvSpPr>
          <p:cNvPr id="40" name="Rectangle 39">
            <a:extLst>
              <a:ext uri="{FF2B5EF4-FFF2-40B4-BE49-F238E27FC236}">
                <a16:creationId xmlns:a16="http://schemas.microsoft.com/office/drawing/2014/main" id="{F9280D3C-CB4D-45F4-9EDD-3CC9C327AFEE}"/>
              </a:ext>
            </a:extLst>
          </p:cNvPr>
          <p:cNvSpPr/>
          <p:nvPr/>
        </p:nvSpPr>
        <p:spPr>
          <a:xfrm>
            <a:off x="609914" y="4567172"/>
            <a:ext cx="10965992" cy="222933"/>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43" name="Freeform 35">
            <a:extLst>
              <a:ext uri="{FF2B5EF4-FFF2-40B4-BE49-F238E27FC236}">
                <a16:creationId xmlns:a16="http://schemas.microsoft.com/office/drawing/2014/main" id="{280C0A06-5FCA-4559-87BC-3573097647DF}"/>
              </a:ext>
            </a:extLst>
          </p:cNvPr>
          <p:cNvSpPr>
            <a:spLocks noChangeAspect="1" noEditPoints="1"/>
          </p:cNvSpPr>
          <p:nvPr/>
        </p:nvSpPr>
        <p:spPr bwMode="auto">
          <a:xfrm rot="10800000" flipV="1">
            <a:off x="820745" y="5292443"/>
            <a:ext cx="572832" cy="328214"/>
          </a:xfrm>
          <a:custGeom>
            <a:avLst/>
            <a:gdLst>
              <a:gd name="T0" fmla="*/ 2147483647 w 6360"/>
              <a:gd name="T1" fmla="*/ 2147483647 h 4761"/>
              <a:gd name="T2" fmla="*/ 2147483647 w 6360"/>
              <a:gd name="T3" fmla="*/ 2147483647 h 4761"/>
              <a:gd name="T4" fmla="*/ 2147483647 w 6360"/>
              <a:gd name="T5" fmla="*/ 2147483647 h 4761"/>
              <a:gd name="T6" fmla="*/ 2147483647 w 6360"/>
              <a:gd name="T7" fmla="*/ 2147483647 h 4761"/>
              <a:gd name="T8" fmla="*/ 2147483647 w 6360"/>
              <a:gd name="T9" fmla="*/ 2147483647 h 4761"/>
              <a:gd name="T10" fmla="*/ 2147483647 w 6360"/>
              <a:gd name="T11" fmla="*/ 2147483647 h 4761"/>
              <a:gd name="T12" fmla="*/ 2147483647 w 6360"/>
              <a:gd name="T13" fmla="*/ 2147483647 h 4761"/>
              <a:gd name="T14" fmla="*/ 2147483647 w 6360"/>
              <a:gd name="T15" fmla="*/ 2147483647 h 4761"/>
              <a:gd name="T16" fmla="*/ 2147483647 w 6360"/>
              <a:gd name="T17" fmla="*/ 2147483647 h 4761"/>
              <a:gd name="T18" fmla="*/ 2147483647 w 6360"/>
              <a:gd name="T19" fmla="*/ 2147483647 h 4761"/>
              <a:gd name="T20" fmla="*/ 2147483647 w 6360"/>
              <a:gd name="T21" fmla="*/ 2147483647 h 4761"/>
              <a:gd name="T22" fmla="*/ 2147483647 w 6360"/>
              <a:gd name="T23" fmla="*/ 2147483647 h 4761"/>
              <a:gd name="T24" fmla="*/ 2147483647 w 6360"/>
              <a:gd name="T25" fmla="*/ 2147483647 h 4761"/>
              <a:gd name="T26" fmla="*/ 2147483647 w 6360"/>
              <a:gd name="T27" fmla="*/ 2147483647 h 4761"/>
              <a:gd name="T28" fmla="*/ 2147483647 w 6360"/>
              <a:gd name="T29" fmla="*/ 2147483647 h 4761"/>
              <a:gd name="T30" fmla="*/ 2147483647 w 6360"/>
              <a:gd name="T31" fmla="*/ 2147483647 h 4761"/>
              <a:gd name="T32" fmla="*/ 2147483647 w 6360"/>
              <a:gd name="T33" fmla="*/ 2147483647 h 4761"/>
              <a:gd name="T34" fmla="*/ 2147483647 w 6360"/>
              <a:gd name="T35" fmla="*/ 2147483647 h 4761"/>
              <a:gd name="T36" fmla="*/ 2147483647 w 6360"/>
              <a:gd name="T37" fmla="*/ 2147483647 h 4761"/>
              <a:gd name="T38" fmla="*/ 2147483647 w 6360"/>
              <a:gd name="T39" fmla="*/ 2147483647 h 4761"/>
              <a:gd name="T40" fmla="*/ 2147483647 w 6360"/>
              <a:gd name="T41" fmla="*/ 2147483647 h 4761"/>
              <a:gd name="T42" fmla="*/ 2147483647 w 6360"/>
              <a:gd name="T43" fmla="*/ 2147483647 h 4761"/>
              <a:gd name="T44" fmla="*/ 2147483647 w 6360"/>
              <a:gd name="T45" fmla="*/ 2147483647 h 4761"/>
              <a:gd name="T46" fmla="*/ 2147483647 w 6360"/>
              <a:gd name="T47" fmla="*/ 2147483647 h 4761"/>
              <a:gd name="T48" fmla="*/ 2147483647 w 6360"/>
              <a:gd name="T49" fmla="*/ 2147483647 h 4761"/>
              <a:gd name="T50" fmla="*/ 2147483647 w 6360"/>
              <a:gd name="T51" fmla="*/ 2147483647 h 4761"/>
              <a:gd name="T52" fmla="*/ 2147483647 w 6360"/>
              <a:gd name="T53" fmla="*/ 2147483647 h 4761"/>
              <a:gd name="T54" fmla="*/ 2147483647 w 6360"/>
              <a:gd name="T55" fmla="*/ 2147483647 h 4761"/>
              <a:gd name="T56" fmla="*/ 2147483647 w 6360"/>
              <a:gd name="T57" fmla="*/ 2147483647 h 4761"/>
              <a:gd name="T58" fmla="*/ 2147483647 w 6360"/>
              <a:gd name="T59" fmla="*/ 2147483647 h 4761"/>
              <a:gd name="T60" fmla="*/ 2147483647 w 6360"/>
              <a:gd name="T61" fmla="*/ 2147483647 h 4761"/>
              <a:gd name="T62" fmla="*/ 2147483647 w 6360"/>
              <a:gd name="T63" fmla="*/ 2147483647 h 4761"/>
              <a:gd name="T64" fmla="*/ 2147483647 w 6360"/>
              <a:gd name="T65" fmla="*/ 2147483647 h 4761"/>
              <a:gd name="T66" fmla="*/ 2147483647 w 6360"/>
              <a:gd name="T67" fmla="*/ 2147483647 h 4761"/>
              <a:gd name="T68" fmla="*/ 2147483647 w 6360"/>
              <a:gd name="T69" fmla="*/ 2147483647 h 4761"/>
              <a:gd name="T70" fmla="*/ 2147483647 w 6360"/>
              <a:gd name="T71" fmla="*/ 2147483647 h 4761"/>
              <a:gd name="T72" fmla="*/ 2147483647 w 6360"/>
              <a:gd name="T73" fmla="*/ 2147483647 h 4761"/>
              <a:gd name="T74" fmla="*/ 2147483647 w 6360"/>
              <a:gd name="T75" fmla="*/ 2147483647 h 4761"/>
              <a:gd name="T76" fmla="*/ 2147483647 w 6360"/>
              <a:gd name="T77" fmla="*/ 2147483647 h 4761"/>
              <a:gd name="T78" fmla="*/ 2147483647 w 6360"/>
              <a:gd name="T79" fmla="*/ 2147483647 h 4761"/>
              <a:gd name="T80" fmla="*/ 2147483647 w 6360"/>
              <a:gd name="T81" fmla="*/ 2147483647 h 4761"/>
              <a:gd name="T82" fmla="*/ 2147483647 w 6360"/>
              <a:gd name="T83" fmla="*/ 2147483647 h 4761"/>
              <a:gd name="T84" fmla="*/ 2147483647 w 6360"/>
              <a:gd name="T85" fmla="*/ 2147483647 h 4761"/>
              <a:gd name="T86" fmla="*/ 2147483647 w 6360"/>
              <a:gd name="T87" fmla="*/ 2147483647 h 4761"/>
              <a:gd name="T88" fmla="*/ 2147483647 w 6360"/>
              <a:gd name="T89" fmla="*/ 2147483647 h 4761"/>
              <a:gd name="T90" fmla="*/ 2147483647 w 6360"/>
              <a:gd name="T91" fmla="*/ 2147483647 h 4761"/>
              <a:gd name="T92" fmla="*/ 2147483647 w 6360"/>
              <a:gd name="T93" fmla="*/ 2147483647 h 4761"/>
              <a:gd name="T94" fmla="*/ 2147483647 w 6360"/>
              <a:gd name="T95" fmla="*/ 2147483647 h 4761"/>
              <a:gd name="T96" fmla="*/ 2147483647 w 6360"/>
              <a:gd name="T97" fmla="*/ 2147483647 h 4761"/>
              <a:gd name="T98" fmla="*/ 2147483647 w 6360"/>
              <a:gd name="T99" fmla="*/ 2147483647 h 4761"/>
              <a:gd name="T100" fmla="*/ 2147483647 w 6360"/>
              <a:gd name="T101" fmla="*/ 2147483647 h 4761"/>
              <a:gd name="T102" fmla="*/ 2147483647 w 6360"/>
              <a:gd name="T103" fmla="*/ 2147483647 h 4761"/>
              <a:gd name="T104" fmla="*/ 2147483647 w 6360"/>
              <a:gd name="T105" fmla="*/ 2147483647 h 4761"/>
              <a:gd name="T106" fmla="*/ 2147483647 w 6360"/>
              <a:gd name="T107" fmla="*/ 2147483647 h 4761"/>
              <a:gd name="T108" fmla="*/ 2147483647 w 6360"/>
              <a:gd name="T109" fmla="*/ 2147483647 h 4761"/>
              <a:gd name="T110" fmla="*/ 2147483647 w 6360"/>
              <a:gd name="T111" fmla="*/ 2147483647 h 4761"/>
              <a:gd name="T112" fmla="*/ 2147483647 w 6360"/>
              <a:gd name="T113" fmla="*/ 2147483647 h 4761"/>
              <a:gd name="T114" fmla="*/ 2147483647 w 6360"/>
              <a:gd name="T115" fmla="*/ 2147483647 h 4761"/>
              <a:gd name="T116" fmla="*/ 2147483647 w 6360"/>
              <a:gd name="T117" fmla="*/ 2147483647 h 4761"/>
              <a:gd name="T118" fmla="*/ 2147483647 w 6360"/>
              <a:gd name="T119" fmla="*/ 2147483647 h 4761"/>
              <a:gd name="T120" fmla="*/ 2147483647 w 6360"/>
              <a:gd name="T121" fmla="*/ 2147483647 h 476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0"/>
              <a:gd name="T184" fmla="*/ 0 h 4761"/>
              <a:gd name="T185" fmla="*/ 6360 w 6360"/>
              <a:gd name="T186" fmla="*/ 4761 h 476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0" h="4761">
                <a:moveTo>
                  <a:pt x="3538" y="2658"/>
                </a:moveTo>
                <a:lnTo>
                  <a:pt x="3538" y="3341"/>
                </a:lnTo>
                <a:lnTo>
                  <a:pt x="3639" y="3329"/>
                </a:lnTo>
                <a:lnTo>
                  <a:pt x="3741" y="3315"/>
                </a:lnTo>
                <a:lnTo>
                  <a:pt x="3841" y="3300"/>
                </a:lnTo>
                <a:lnTo>
                  <a:pt x="3940" y="3284"/>
                </a:lnTo>
                <a:lnTo>
                  <a:pt x="4037" y="3265"/>
                </a:lnTo>
                <a:lnTo>
                  <a:pt x="4130" y="3244"/>
                </a:lnTo>
                <a:lnTo>
                  <a:pt x="4221" y="3221"/>
                </a:lnTo>
                <a:lnTo>
                  <a:pt x="4308" y="3195"/>
                </a:lnTo>
                <a:lnTo>
                  <a:pt x="4308" y="2488"/>
                </a:lnTo>
                <a:lnTo>
                  <a:pt x="4222" y="2514"/>
                </a:lnTo>
                <a:lnTo>
                  <a:pt x="4132" y="2538"/>
                </a:lnTo>
                <a:lnTo>
                  <a:pt x="4040" y="2562"/>
                </a:lnTo>
                <a:lnTo>
                  <a:pt x="3945" y="2585"/>
                </a:lnTo>
                <a:lnTo>
                  <a:pt x="3846" y="2604"/>
                </a:lnTo>
                <a:lnTo>
                  <a:pt x="3746" y="2624"/>
                </a:lnTo>
                <a:lnTo>
                  <a:pt x="3643" y="2641"/>
                </a:lnTo>
                <a:lnTo>
                  <a:pt x="3538" y="2658"/>
                </a:lnTo>
                <a:close/>
                <a:moveTo>
                  <a:pt x="3408" y="3352"/>
                </a:moveTo>
                <a:lnTo>
                  <a:pt x="3408" y="2674"/>
                </a:lnTo>
                <a:lnTo>
                  <a:pt x="3315" y="2683"/>
                </a:lnTo>
                <a:lnTo>
                  <a:pt x="3221" y="2693"/>
                </a:lnTo>
                <a:lnTo>
                  <a:pt x="3128" y="2701"/>
                </a:lnTo>
                <a:lnTo>
                  <a:pt x="3031" y="2706"/>
                </a:lnTo>
                <a:lnTo>
                  <a:pt x="2934" y="2711"/>
                </a:lnTo>
                <a:lnTo>
                  <a:pt x="2835" y="2716"/>
                </a:lnTo>
                <a:lnTo>
                  <a:pt x="2737" y="2717"/>
                </a:lnTo>
                <a:lnTo>
                  <a:pt x="2637" y="2717"/>
                </a:lnTo>
                <a:lnTo>
                  <a:pt x="2637" y="3379"/>
                </a:lnTo>
                <a:lnTo>
                  <a:pt x="2824" y="3379"/>
                </a:lnTo>
                <a:lnTo>
                  <a:pt x="2921" y="3378"/>
                </a:lnTo>
                <a:lnTo>
                  <a:pt x="3016" y="3374"/>
                </a:lnTo>
                <a:lnTo>
                  <a:pt x="3115" y="3371"/>
                </a:lnTo>
                <a:lnTo>
                  <a:pt x="3211" y="3366"/>
                </a:lnTo>
                <a:lnTo>
                  <a:pt x="3310" y="3360"/>
                </a:lnTo>
                <a:lnTo>
                  <a:pt x="3408" y="3352"/>
                </a:lnTo>
                <a:close/>
                <a:moveTo>
                  <a:pt x="1736" y="2654"/>
                </a:moveTo>
                <a:lnTo>
                  <a:pt x="1736" y="3336"/>
                </a:lnTo>
                <a:lnTo>
                  <a:pt x="1891" y="3349"/>
                </a:lnTo>
                <a:lnTo>
                  <a:pt x="2075" y="3362"/>
                </a:lnTo>
                <a:lnTo>
                  <a:pt x="2175" y="3366"/>
                </a:lnTo>
                <a:lnTo>
                  <a:pt x="2281" y="3371"/>
                </a:lnTo>
                <a:lnTo>
                  <a:pt x="2393" y="3376"/>
                </a:lnTo>
                <a:lnTo>
                  <a:pt x="2508" y="3378"/>
                </a:lnTo>
                <a:lnTo>
                  <a:pt x="2508" y="2716"/>
                </a:lnTo>
                <a:lnTo>
                  <a:pt x="2412" y="2712"/>
                </a:lnTo>
                <a:lnTo>
                  <a:pt x="2317" y="2709"/>
                </a:lnTo>
                <a:lnTo>
                  <a:pt x="2222" y="2704"/>
                </a:lnTo>
                <a:lnTo>
                  <a:pt x="2125" y="2696"/>
                </a:lnTo>
                <a:lnTo>
                  <a:pt x="2028" y="2688"/>
                </a:lnTo>
                <a:lnTo>
                  <a:pt x="1931" y="2679"/>
                </a:lnTo>
                <a:lnTo>
                  <a:pt x="1834" y="2667"/>
                </a:lnTo>
                <a:lnTo>
                  <a:pt x="1736" y="2654"/>
                </a:lnTo>
                <a:close/>
                <a:moveTo>
                  <a:pt x="1607" y="3320"/>
                </a:moveTo>
                <a:lnTo>
                  <a:pt x="1607" y="2635"/>
                </a:lnTo>
                <a:lnTo>
                  <a:pt x="1505" y="2617"/>
                </a:lnTo>
                <a:lnTo>
                  <a:pt x="1410" y="2599"/>
                </a:lnTo>
                <a:lnTo>
                  <a:pt x="1316" y="2580"/>
                </a:lnTo>
                <a:lnTo>
                  <a:pt x="1227" y="2561"/>
                </a:lnTo>
                <a:lnTo>
                  <a:pt x="1142" y="2541"/>
                </a:lnTo>
                <a:lnTo>
                  <a:pt x="1059" y="2522"/>
                </a:lnTo>
                <a:lnTo>
                  <a:pt x="982" y="2501"/>
                </a:lnTo>
                <a:lnTo>
                  <a:pt x="907" y="2480"/>
                </a:lnTo>
                <a:lnTo>
                  <a:pt x="836" y="2457"/>
                </a:lnTo>
                <a:lnTo>
                  <a:pt x="836" y="3132"/>
                </a:lnTo>
                <a:lnTo>
                  <a:pt x="907" y="3156"/>
                </a:lnTo>
                <a:lnTo>
                  <a:pt x="983" y="3181"/>
                </a:lnTo>
                <a:lnTo>
                  <a:pt x="1064" y="3203"/>
                </a:lnTo>
                <a:lnTo>
                  <a:pt x="1150" y="3226"/>
                </a:lnTo>
                <a:lnTo>
                  <a:pt x="1240" y="3249"/>
                </a:lnTo>
                <a:lnTo>
                  <a:pt x="1335" y="3270"/>
                </a:lnTo>
                <a:lnTo>
                  <a:pt x="1434" y="3291"/>
                </a:lnTo>
                <a:lnTo>
                  <a:pt x="1539" y="3310"/>
                </a:lnTo>
                <a:lnTo>
                  <a:pt x="1607" y="3320"/>
                </a:lnTo>
                <a:close/>
                <a:moveTo>
                  <a:pt x="4437" y="2443"/>
                </a:moveTo>
                <a:lnTo>
                  <a:pt x="4437" y="3152"/>
                </a:lnTo>
                <a:lnTo>
                  <a:pt x="4484" y="3134"/>
                </a:lnTo>
                <a:lnTo>
                  <a:pt x="4527" y="3115"/>
                </a:lnTo>
                <a:lnTo>
                  <a:pt x="4571" y="3095"/>
                </a:lnTo>
                <a:lnTo>
                  <a:pt x="4613" y="3076"/>
                </a:lnTo>
                <a:lnTo>
                  <a:pt x="4653" y="3053"/>
                </a:lnTo>
                <a:lnTo>
                  <a:pt x="4690" y="3032"/>
                </a:lnTo>
                <a:lnTo>
                  <a:pt x="4728" y="3008"/>
                </a:lnTo>
                <a:lnTo>
                  <a:pt x="4763" y="2985"/>
                </a:lnTo>
                <a:lnTo>
                  <a:pt x="4795" y="2960"/>
                </a:lnTo>
                <a:lnTo>
                  <a:pt x="4828" y="2934"/>
                </a:lnTo>
                <a:lnTo>
                  <a:pt x="4857" y="2906"/>
                </a:lnTo>
                <a:lnTo>
                  <a:pt x="4884" y="2879"/>
                </a:lnTo>
                <a:lnTo>
                  <a:pt x="4908" y="2850"/>
                </a:lnTo>
                <a:lnTo>
                  <a:pt x="4933" y="2821"/>
                </a:lnTo>
                <a:lnTo>
                  <a:pt x="4954" y="2790"/>
                </a:lnTo>
                <a:lnTo>
                  <a:pt x="4971" y="2758"/>
                </a:lnTo>
                <a:lnTo>
                  <a:pt x="4988" y="2149"/>
                </a:lnTo>
                <a:lnTo>
                  <a:pt x="4962" y="2170"/>
                </a:lnTo>
                <a:lnTo>
                  <a:pt x="4936" y="2189"/>
                </a:lnTo>
                <a:lnTo>
                  <a:pt x="4908" y="2210"/>
                </a:lnTo>
                <a:lnTo>
                  <a:pt x="4879" y="2230"/>
                </a:lnTo>
                <a:lnTo>
                  <a:pt x="4818" y="2268"/>
                </a:lnTo>
                <a:lnTo>
                  <a:pt x="4752" y="2306"/>
                </a:lnTo>
                <a:lnTo>
                  <a:pt x="4679" y="2343"/>
                </a:lnTo>
                <a:lnTo>
                  <a:pt x="4603" y="2377"/>
                </a:lnTo>
                <a:lnTo>
                  <a:pt x="4523" y="2411"/>
                </a:lnTo>
                <a:lnTo>
                  <a:pt x="4437" y="2443"/>
                </a:lnTo>
                <a:close/>
                <a:moveTo>
                  <a:pt x="707" y="3084"/>
                </a:moveTo>
                <a:lnTo>
                  <a:pt x="707" y="2414"/>
                </a:lnTo>
                <a:lnTo>
                  <a:pt x="635" y="2386"/>
                </a:lnTo>
                <a:lnTo>
                  <a:pt x="568" y="2359"/>
                </a:lnTo>
                <a:lnTo>
                  <a:pt x="505" y="2330"/>
                </a:lnTo>
                <a:lnTo>
                  <a:pt x="447" y="2301"/>
                </a:lnTo>
                <a:lnTo>
                  <a:pt x="394" y="2272"/>
                </a:lnTo>
                <a:lnTo>
                  <a:pt x="344" y="2241"/>
                </a:lnTo>
                <a:lnTo>
                  <a:pt x="299" y="2212"/>
                </a:lnTo>
                <a:lnTo>
                  <a:pt x="258" y="2181"/>
                </a:lnTo>
                <a:lnTo>
                  <a:pt x="258" y="2763"/>
                </a:lnTo>
                <a:lnTo>
                  <a:pt x="268" y="2780"/>
                </a:lnTo>
                <a:lnTo>
                  <a:pt x="281" y="2800"/>
                </a:lnTo>
                <a:lnTo>
                  <a:pt x="295" y="2819"/>
                </a:lnTo>
                <a:lnTo>
                  <a:pt x="312" y="2838"/>
                </a:lnTo>
                <a:lnTo>
                  <a:pt x="331" y="2859"/>
                </a:lnTo>
                <a:lnTo>
                  <a:pt x="352" y="2879"/>
                </a:lnTo>
                <a:lnTo>
                  <a:pt x="376" y="2898"/>
                </a:lnTo>
                <a:lnTo>
                  <a:pt x="402" y="2919"/>
                </a:lnTo>
                <a:lnTo>
                  <a:pt x="431" y="2940"/>
                </a:lnTo>
                <a:lnTo>
                  <a:pt x="463" y="2960"/>
                </a:lnTo>
                <a:lnTo>
                  <a:pt x="497" y="2981"/>
                </a:lnTo>
                <a:lnTo>
                  <a:pt x="533" y="3001"/>
                </a:lnTo>
                <a:lnTo>
                  <a:pt x="573" y="3022"/>
                </a:lnTo>
                <a:lnTo>
                  <a:pt x="615" y="3042"/>
                </a:lnTo>
                <a:lnTo>
                  <a:pt x="659" y="3063"/>
                </a:lnTo>
                <a:lnTo>
                  <a:pt x="707" y="3084"/>
                </a:lnTo>
                <a:close/>
                <a:moveTo>
                  <a:pt x="1485" y="1079"/>
                </a:moveTo>
                <a:lnTo>
                  <a:pt x="1485" y="1079"/>
                </a:lnTo>
                <a:lnTo>
                  <a:pt x="1368" y="1104"/>
                </a:lnTo>
                <a:lnTo>
                  <a:pt x="1251" y="1132"/>
                </a:lnTo>
                <a:lnTo>
                  <a:pt x="1140" y="1162"/>
                </a:lnTo>
                <a:lnTo>
                  <a:pt x="1030" y="1196"/>
                </a:lnTo>
                <a:lnTo>
                  <a:pt x="927" y="1232"/>
                </a:lnTo>
                <a:lnTo>
                  <a:pt x="827" y="1269"/>
                </a:lnTo>
                <a:lnTo>
                  <a:pt x="780" y="1288"/>
                </a:lnTo>
                <a:lnTo>
                  <a:pt x="733" y="1309"/>
                </a:lnTo>
                <a:lnTo>
                  <a:pt x="688" y="1329"/>
                </a:lnTo>
                <a:lnTo>
                  <a:pt x="644" y="1351"/>
                </a:lnTo>
                <a:lnTo>
                  <a:pt x="604" y="1372"/>
                </a:lnTo>
                <a:lnTo>
                  <a:pt x="564" y="1393"/>
                </a:lnTo>
                <a:lnTo>
                  <a:pt x="525" y="1416"/>
                </a:lnTo>
                <a:lnTo>
                  <a:pt x="488" y="1439"/>
                </a:lnTo>
                <a:lnTo>
                  <a:pt x="452" y="1461"/>
                </a:lnTo>
                <a:lnTo>
                  <a:pt x="420" y="1485"/>
                </a:lnTo>
                <a:lnTo>
                  <a:pt x="389" y="1508"/>
                </a:lnTo>
                <a:lnTo>
                  <a:pt x="360" y="1532"/>
                </a:lnTo>
                <a:lnTo>
                  <a:pt x="333" y="1556"/>
                </a:lnTo>
                <a:lnTo>
                  <a:pt x="307" y="1581"/>
                </a:lnTo>
                <a:lnTo>
                  <a:pt x="284" y="1605"/>
                </a:lnTo>
                <a:lnTo>
                  <a:pt x="263" y="1631"/>
                </a:lnTo>
                <a:lnTo>
                  <a:pt x="245" y="1655"/>
                </a:lnTo>
                <a:lnTo>
                  <a:pt x="229" y="1681"/>
                </a:lnTo>
                <a:lnTo>
                  <a:pt x="216" y="1707"/>
                </a:lnTo>
                <a:lnTo>
                  <a:pt x="205" y="1731"/>
                </a:lnTo>
                <a:lnTo>
                  <a:pt x="197" y="1757"/>
                </a:lnTo>
                <a:lnTo>
                  <a:pt x="191" y="1782"/>
                </a:lnTo>
                <a:lnTo>
                  <a:pt x="187" y="1808"/>
                </a:lnTo>
                <a:lnTo>
                  <a:pt x="187" y="1834"/>
                </a:lnTo>
                <a:lnTo>
                  <a:pt x="189" y="1860"/>
                </a:lnTo>
                <a:lnTo>
                  <a:pt x="194" y="1886"/>
                </a:lnTo>
                <a:lnTo>
                  <a:pt x="202" y="1912"/>
                </a:lnTo>
                <a:lnTo>
                  <a:pt x="213" y="1937"/>
                </a:lnTo>
                <a:lnTo>
                  <a:pt x="228" y="1963"/>
                </a:lnTo>
                <a:lnTo>
                  <a:pt x="245" y="1988"/>
                </a:lnTo>
                <a:lnTo>
                  <a:pt x="265" y="2013"/>
                </a:lnTo>
                <a:lnTo>
                  <a:pt x="289" y="2039"/>
                </a:lnTo>
                <a:lnTo>
                  <a:pt x="315" y="2065"/>
                </a:lnTo>
                <a:lnTo>
                  <a:pt x="346" y="2089"/>
                </a:lnTo>
                <a:lnTo>
                  <a:pt x="379" y="2113"/>
                </a:lnTo>
                <a:lnTo>
                  <a:pt x="417" y="2139"/>
                </a:lnTo>
                <a:lnTo>
                  <a:pt x="457" y="2164"/>
                </a:lnTo>
                <a:lnTo>
                  <a:pt x="501" y="2188"/>
                </a:lnTo>
                <a:lnTo>
                  <a:pt x="549" y="2212"/>
                </a:lnTo>
                <a:lnTo>
                  <a:pt x="601" y="2235"/>
                </a:lnTo>
                <a:lnTo>
                  <a:pt x="656" y="2259"/>
                </a:lnTo>
                <a:lnTo>
                  <a:pt x="714" y="2281"/>
                </a:lnTo>
                <a:lnTo>
                  <a:pt x="777" y="2304"/>
                </a:lnTo>
                <a:lnTo>
                  <a:pt x="844" y="2327"/>
                </a:lnTo>
                <a:lnTo>
                  <a:pt x="915" y="2349"/>
                </a:lnTo>
                <a:lnTo>
                  <a:pt x="990" y="2370"/>
                </a:lnTo>
                <a:lnTo>
                  <a:pt x="1069" y="2391"/>
                </a:lnTo>
                <a:lnTo>
                  <a:pt x="1151" y="2412"/>
                </a:lnTo>
                <a:lnTo>
                  <a:pt x="1240" y="2432"/>
                </a:lnTo>
                <a:lnTo>
                  <a:pt x="1330" y="2453"/>
                </a:lnTo>
                <a:lnTo>
                  <a:pt x="1427" y="2472"/>
                </a:lnTo>
                <a:lnTo>
                  <a:pt x="1527" y="2490"/>
                </a:lnTo>
                <a:lnTo>
                  <a:pt x="1660" y="2512"/>
                </a:lnTo>
                <a:lnTo>
                  <a:pt x="1791" y="2532"/>
                </a:lnTo>
                <a:lnTo>
                  <a:pt x="1921" y="2548"/>
                </a:lnTo>
                <a:lnTo>
                  <a:pt x="2051" y="2561"/>
                </a:lnTo>
                <a:lnTo>
                  <a:pt x="2180" y="2572"/>
                </a:lnTo>
                <a:lnTo>
                  <a:pt x="2309" y="2580"/>
                </a:lnTo>
                <a:lnTo>
                  <a:pt x="2436" y="2585"/>
                </a:lnTo>
                <a:lnTo>
                  <a:pt x="2562" y="2588"/>
                </a:lnTo>
                <a:lnTo>
                  <a:pt x="2687" y="2588"/>
                </a:lnTo>
                <a:lnTo>
                  <a:pt x="2811" y="2587"/>
                </a:lnTo>
                <a:lnTo>
                  <a:pt x="2934" y="2582"/>
                </a:lnTo>
                <a:lnTo>
                  <a:pt x="3053" y="2577"/>
                </a:lnTo>
                <a:lnTo>
                  <a:pt x="3171" y="2567"/>
                </a:lnTo>
                <a:lnTo>
                  <a:pt x="3287" y="2557"/>
                </a:lnTo>
                <a:lnTo>
                  <a:pt x="3402" y="2545"/>
                </a:lnTo>
                <a:lnTo>
                  <a:pt x="3513" y="2530"/>
                </a:lnTo>
                <a:lnTo>
                  <a:pt x="3622" y="2514"/>
                </a:lnTo>
                <a:lnTo>
                  <a:pt x="3728" y="2496"/>
                </a:lnTo>
                <a:lnTo>
                  <a:pt x="3832" y="2477"/>
                </a:lnTo>
                <a:lnTo>
                  <a:pt x="3932" y="2454"/>
                </a:lnTo>
                <a:lnTo>
                  <a:pt x="4028" y="2432"/>
                </a:lnTo>
                <a:lnTo>
                  <a:pt x="4122" y="2407"/>
                </a:lnTo>
                <a:lnTo>
                  <a:pt x="4213" y="2382"/>
                </a:lnTo>
                <a:lnTo>
                  <a:pt x="4300" y="2354"/>
                </a:lnTo>
                <a:lnTo>
                  <a:pt x="4382" y="2327"/>
                </a:lnTo>
                <a:lnTo>
                  <a:pt x="4461" y="2296"/>
                </a:lnTo>
                <a:lnTo>
                  <a:pt x="4535" y="2265"/>
                </a:lnTo>
                <a:lnTo>
                  <a:pt x="4607" y="2235"/>
                </a:lnTo>
                <a:lnTo>
                  <a:pt x="4673" y="2202"/>
                </a:lnTo>
                <a:lnTo>
                  <a:pt x="4734" y="2168"/>
                </a:lnTo>
                <a:lnTo>
                  <a:pt x="4791" y="2134"/>
                </a:lnTo>
                <a:lnTo>
                  <a:pt x="4842" y="2099"/>
                </a:lnTo>
                <a:lnTo>
                  <a:pt x="4752" y="2125"/>
                </a:lnTo>
                <a:lnTo>
                  <a:pt x="4658" y="2147"/>
                </a:lnTo>
                <a:lnTo>
                  <a:pt x="4563" y="2168"/>
                </a:lnTo>
                <a:lnTo>
                  <a:pt x="4463" y="2188"/>
                </a:lnTo>
                <a:lnTo>
                  <a:pt x="4361" y="2206"/>
                </a:lnTo>
                <a:lnTo>
                  <a:pt x="4256" y="2222"/>
                </a:lnTo>
                <a:lnTo>
                  <a:pt x="4151" y="2235"/>
                </a:lnTo>
                <a:lnTo>
                  <a:pt x="4043" y="2246"/>
                </a:lnTo>
                <a:lnTo>
                  <a:pt x="3933" y="2256"/>
                </a:lnTo>
                <a:lnTo>
                  <a:pt x="3823" y="2262"/>
                </a:lnTo>
                <a:lnTo>
                  <a:pt x="3712" y="2267"/>
                </a:lnTo>
                <a:lnTo>
                  <a:pt x="3601" y="2270"/>
                </a:lnTo>
                <a:lnTo>
                  <a:pt x="3489" y="2272"/>
                </a:lnTo>
                <a:lnTo>
                  <a:pt x="3378" y="2270"/>
                </a:lnTo>
                <a:lnTo>
                  <a:pt x="3266" y="2267"/>
                </a:lnTo>
                <a:lnTo>
                  <a:pt x="3155" y="2262"/>
                </a:lnTo>
                <a:lnTo>
                  <a:pt x="3045" y="2254"/>
                </a:lnTo>
                <a:lnTo>
                  <a:pt x="2937" y="2244"/>
                </a:lnTo>
                <a:lnTo>
                  <a:pt x="2830" y="2233"/>
                </a:lnTo>
                <a:lnTo>
                  <a:pt x="2725" y="2220"/>
                </a:lnTo>
                <a:lnTo>
                  <a:pt x="2622" y="2204"/>
                </a:lnTo>
                <a:lnTo>
                  <a:pt x="2522" y="2185"/>
                </a:lnTo>
                <a:lnTo>
                  <a:pt x="2424" y="2165"/>
                </a:lnTo>
                <a:lnTo>
                  <a:pt x="2330" y="2143"/>
                </a:lnTo>
                <a:lnTo>
                  <a:pt x="2238" y="2117"/>
                </a:lnTo>
                <a:lnTo>
                  <a:pt x="2151" y="2089"/>
                </a:lnTo>
                <a:lnTo>
                  <a:pt x="2067" y="2060"/>
                </a:lnTo>
                <a:lnTo>
                  <a:pt x="1986" y="2030"/>
                </a:lnTo>
                <a:lnTo>
                  <a:pt x="1947" y="2012"/>
                </a:lnTo>
                <a:lnTo>
                  <a:pt x="1910" y="1996"/>
                </a:lnTo>
                <a:lnTo>
                  <a:pt x="1875" y="1978"/>
                </a:lnTo>
                <a:lnTo>
                  <a:pt x="1841" y="1958"/>
                </a:lnTo>
                <a:lnTo>
                  <a:pt x="1807" y="1939"/>
                </a:lnTo>
                <a:lnTo>
                  <a:pt x="1774" y="1920"/>
                </a:lnTo>
                <a:lnTo>
                  <a:pt x="1744" y="1900"/>
                </a:lnTo>
                <a:lnTo>
                  <a:pt x="1715" y="1879"/>
                </a:lnTo>
                <a:lnTo>
                  <a:pt x="951" y="2218"/>
                </a:lnTo>
                <a:lnTo>
                  <a:pt x="854" y="2186"/>
                </a:lnTo>
                <a:lnTo>
                  <a:pt x="765" y="2152"/>
                </a:lnTo>
                <a:lnTo>
                  <a:pt x="685" y="2118"/>
                </a:lnTo>
                <a:lnTo>
                  <a:pt x="614" y="2084"/>
                </a:lnTo>
                <a:lnTo>
                  <a:pt x="551" y="2049"/>
                </a:lnTo>
                <a:lnTo>
                  <a:pt x="522" y="2033"/>
                </a:lnTo>
                <a:lnTo>
                  <a:pt x="496" y="2015"/>
                </a:lnTo>
                <a:lnTo>
                  <a:pt x="471" y="1999"/>
                </a:lnTo>
                <a:lnTo>
                  <a:pt x="447" y="1981"/>
                </a:lnTo>
                <a:lnTo>
                  <a:pt x="428" y="1965"/>
                </a:lnTo>
                <a:lnTo>
                  <a:pt x="408" y="1949"/>
                </a:lnTo>
                <a:lnTo>
                  <a:pt x="391" y="1933"/>
                </a:lnTo>
                <a:lnTo>
                  <a:pt x="376" y="1917"/>
                </a:lnTo>
                <a:lnTo>
                  <a:pt x="362" y="1902"/>
                </a:lnTo>
                <a:lnTo>
                  <a:pt x="352" y="1887"/>
                </a:lnTo>
                <a:lnTo>
                  <a:pt x="342" y="1875"/>
                </a:lnTo>
                <a:lnTo>
                  <a:pt x="334" y="1862"/>
                </a:lnTo>
                <a:lnTo>
                  <a:pt x="328" y="1849"/>
                </a:lnTo>
                <a:lnTo>
                  <a:pt x="325" y="1837"/>
                </a:lnTo>
                <a:lnTo>
                  <a:pt x="321" y="1826"/>
                </a:lnTo>
                <a:lnTo>
                  <a:pt x="318" y="1816"/>
                </a:lnTo>
                <a:lnTo>
                  <a:pt x="316" y="1797"/>
                </a:lnTo>
                <a:lnTo>
                  <a:pt x="318" y="1781"/>
                </a:lnTo>
                <a:lnTo>
                  <a:pt x="323" y="1766"/>
                </a:lnTo>
                <a:lnTo>
                  <a:pt x="326" y="1753"/>
                </a:lnTo>
                <a:lnTo>
                  <a:pt x="333" y="1741"/>
                </a:lnTo>
                <a:lnTo>
                  <a:pt x="341" y="1726"/>
                </a:lnTo>
                <a:lnTo>
                  <a:pt x="350" y="1711"/>
                </a:lnTo>
                <a:lnTo>
                  <a:pt x="362" y="1695"/>
                </a:lnTo>
                <a:lnTo>
                  <a:pt x="375" y="1681"/>
                </a:lnTo>
                <a:lnTo>
                  <a:pt x="389" y="1665"/>
                </a:lnTo>
                <a:lnTo>
                  <a:pt x="404" y="1648"/>
                </a:lnTo>
                <a:lnTo>
                  <a:pt x="423" y="1632"/>
                </a:lnTo>
                <a:lnTo>
                  <a:pt x="442" y="1615"/>
                </a:lnTo>
                <a:lnTo>
                  <a:pt x="486" y="1581"/>
                </a:lnTo>
                <a:lnTo>
                  <a:pt x="538" y="1545"/>
                </a:lnTo>
                <a:lnTo>
                  <a:pt x="597" y="1510"/>
                </a:lnTo>
                <a:lnTo>
                  <a:pt x="665" y="1472"/>
                </a:lnTo>
                <a:lnTo>
                  <a:pt x="741" y="1437"/>
                </a:lnTo>
                <a:lnTo>
                  <a:pt x="825" y="1401"/>
                </a:lnTo>
                <a:lnTo>
                  <a:pt x="917" y="1366"/>
                </a:lnTo>
                <a:lnTo>
                  <a:pt x="1019" y="1332"/>
                </a:lnTo>
                <a:lnTo>
                  <a:pt x="1130" y="1298"/>
                </a:lnTo>
                <a:lnTo>
                  <a:pt x="1250" y="1264"/>
                </a:lnTo>
                <a:lnTo>
                  <a:pt x="1379" y="1234"/>
                </a:lnTo>
                <a:lnTo>
                  <a:pt x="1485" y="1211"/>
                </a:lnTo>
                <a:lnTo>
                  <a:pt x="1485" y="1079"/>
                </a:lnTo>
                <a:close/>
                <a:moveTo>
                  <a:pt x="4870" y="373"/>
                </a:moveTo>
                <a:lnTo>
                  <a:pt x="4870" y="373"/>
                </a:lnTo>
                <a:lnTo>
                  <a:pt x="4816" y="355"/>
                </a:lnTo>
                <a:lnTo>
                  <a:pt x="4762" y="339"/>
                </a:lnTo>
                <a:lnTo>
                  <a:pt x="4703" y="325"/>
                </a:lnTo>
                <a:lnTo>
                  <a:pt x="4644" y="308"/>
                </a:lnTo>
                <a:lnTo>
                  <a:pt x="4582" y="295"/>
                </a:lnTo>
                <a:lnTo>
                  <a:pt x="4518" y="281"/>
                </a:lnTo>
                <a:lnTo>
                  <a:pt x="4453" y="270"/>
                </a:lnTo>
                <a:lnTo>
                  <a:pt x="4385" y="257"/>
                </a:lnTo>
                <a:lnTo>
                  <a:pt x="4318" y="247"/>
                </a:lnTo>
                <a:lnTo>
                  <a:pt x="4246" y="237"/>
                </a:lnTo>
                <a:lnTo>
                  <a:pt x="4175" y="228"/>
                </a:lnTo>
                <a:lnTo>
                  <a:pt x="4103" y="220"/>
                </a:lnTo>
                <a:lnTo>
                  <a:pt x="4028" y="213"/>
                </a:lnTo>
                <a:lnTo>
                  <a:pt x="3954" y="207"/>
                </a:lnTo>
                <a:lnTo>
                  <a:pt x="3878" y="202"/>
                </a:lnTo>
                <a:lnTo>
                  <a:pt x="3802" y="199"/>
                </a:lnTo>
                <a:lnTo>
                  <a:pt x="3725" y="195"/>
                </a:lnTo>
                <a:lnTo>
                  <a:pt x="3647" y="194"/>
                </a:lnTo>
                <a:lnTo>
                  <a:pt x="3568" y="194"/>
                </a:lnTo>
                <a:lnTo>
                  <a:pt x="3491" y="194"/>
                </a:lnTo>
                <a:lnTo>
                  <a:pt x="3412" y="195"/>
                </a:lnTo>
                <a:lnTo>
                  <a:pt x="3333" y="199"/>
                </a:lnTo>
                <a:lnTo>
                  <a:pt x="3253" y="203"/>
                </a:lnTo>
                <a:lnTo>
                  <a:pt x="3174" y="208"/>
                </a:lnTo>
                <a:lnTo>
                  <a:pt x="3095" y="215"/>
                </a:lnTo>
                <a:lnTo>
                  <a:pt x="3018" y="223"/>
                </a:lnTo>
                <a:lnTo>
                  <a:pt x="2940" y="231"/>
                </a:lnTo>
                <a:lnTo>
                  <a:pt x="2863" y="242"/>
                </a:lnTo>
                <a:lnTo>
                  <a:pt x="2785" y="253"/>
                </a:lnTo>
                <a:lnTo>
                  <a:pt x="2709" y="266"/>
                </a:lnTo>
                <a:lnTo>
                  <a:pt x="2633" y="281"/>
                </a:lnTo>
                <a:lnTo>
                  <a:pt x="2559" y="297"/>
                </a:lnTo>
                <a:lnTo>
                  <a:pt x="2454" y="323"/>
                </a:lnTo>
                <a:lnTo>
                  <a:pt x="2356" y="349"/>
                </a:lnTo>
                <a:lnTo>
                  <a:pt x="2264" y="378"/>
                </a:lnTo>
                <a:lnTo>
                  <a:pt x="2178" y="407"/>
                </a:lnTo>
                <a:lnTo>
                  <a:pt x="2099" y="438"/>
                </a:lnTo>
                <a:lnTo>
                  <a:pt x="2026" y="468"/>
                </a:lnTo>
                <a:lnTo>
                  <a:pt x="1960" y="501"/>
                </a:lnTo>
                <a:lnTo>
                  <a:pt x="1929" y="517"/>
                </a:lnTo>
                <a:lnTo>
                  <a:pt x="1900" y="534"/>
                </a:lnTo>
                <a:lnTo>
                  <a:pt x="1873" y="551"/>
                </a:lnTo>
                <a:lnTo>
                  <a:pt x="1847" y="568"/>
                </a:lnTo>
                <a:lnTo>
                  <a:pt x="1823" y="586"/>
                </a:lnTo>
                <a:lnTo>
                  <a:pt x="1802" y="602"/>
                </a:lnTo>
                <a:lnTo>
                  <a:pt x="1781" y="620"/>
                </a:lnTo>
                <a:lnTo>
                  <a:pt x="1763" y="638"/>
                </a:lnTo>
                <a:lnTo>
                  <a:pt x="1745" y="656"/>
                </a:lnTo>
                <a:lnTo>
                  <a:pt x="1731" y="673"/>
                </a:lnTo>
                <a:lnTo>
                  <a:pt x="1718" y="693"/>
                </a:lnTo>
                <a:lnTo>
                  <a:pt x="1705" y="710"/>
                </a:lnTo>
                <a:lnTo>
                  <a:pt x="1695" y="728"/>
                </a:lnTo>
                <a:lnTo>
                  <a:pt x="1689" y="746"/>
                </a:lnTo>
                <a:lnTo>
                  <a:pt x="1682" y="765"/>
                </a:lnTo>
                <a:lnTo>
                  <a:pt x="1678" y="783"/>
                </a:lnTo>
                <a:lnTo>
                  <a:pt x="1676" y="801"/>
                </a:lnTo>
                <a:lnTo>
                  <a:pt x="1674" y="820"/>
                </a:lnTo>
                <a:lnTo>
                  <a:pt x="1676" y="838"/>
                </a:lnTo>
                <a:lnTo>
                  <a:pt x="1679" y="856"/>
                </a:lnTo>
                <a:lnTo>
                  <a:pt x="1684" y="873"/>
                </a:lnTo>
                <a:lnTo>
                  <a:pt x="1692" y="893"/>
                </a:lnTo>
                <a:lnTo>
                  <a:pt x="1700" y="911"/>
                </a:lnTo>
                <a:lnTo>
                  <a:pt x="1712" y="928"/>
                </a:lnTo>
                <a:lnTo>
                  <a:pt x="1724" y="946"/>
                </a:lnTo>
                <a:lnTo>
                  <a:pt x="1739" y="964"/>
                </a:lnTo>
                <a:lnTo>
                  <a:pt x="1755" y="982"/>
                </a:lnTo>
                <a:lnTo>
                  <a:pt x="1773" y="999"/>
                </a:lnTo>
                <a:lnTo>
                  <a:pt x="1794" y="1017"/>
                </a:lnTo>
                <a:lnTo>
                  <a:pt x="1816" y="1035"/>
                </a:lnTo>
                <a:lnTo>
                  <a:pt x="1841" y="1053"/>
                </a:lnTo>
                <a:lnTo>
                  <a:pt x="1868" y="1069"/>
                </a:lnTo>
                <a:lnTo>
                  <a:pt x="1896" y="1087"/>
                </a:lnTo>
                <a:lnTo>
                  <a:pt x="1926" y="1103"/>
                </a:lnTo>
                <a:lnTo>
                  <a:pt x="1959" y="1119"/>
                </a:lnTo>
                <a:lnTo>
                  <a:pt x="1992" y="1135"/>
                </a:lnTo>
                <a:lnTo>
                  <a:pt x="2030" y="1151"/>
                </a:lnTo>
                <a:lnTo>
                  <a:pt x="2068" y="1167"/>
                </a:lnTo>
                <a:lnTo>
                  <a:pt x="2109" y="1183"/>
                </a:lnTo>
                <a:lnTo>
                  <a:pt x="2152" y="1198"/>
                </a:lnTo>
                <a:lnTo>
                  <a:pt x="2243" y="1227"/>
                </a:lnTo>
                <a:lnTo>
                  <a:pt x="2343" y="1256"/>
                </a:lnTo>
                <a:lnTo>
                  <a:pt x="2453" y="1284"/>
                </a:lnTo>
                <a:lnTo>
                  <a:pt x="2569" y="1309"/>
                </a:lnTo>
                <a:lnTo>
                  <a:pt x="2695" y="1334"/>
                </a:lnTo>
                <a:lnTo>
                  <a:pt x="2803" y="1351"/>
                </a:lnTo>
                <a:lnTo>
                  <a:pt x="2911" y="1366"/>
                </a:lnTo>
                <a:lnTo>
                  <a:pt x="3019" y="1379"/>
                </a:lnTo>
                <a:lnTo>
                  <a:pt x="3126" y="1390"/>
                </a:lnTo>
                <a:lnTo>
                  <a:pt x="3234" y="1398"/>
                </a:lnTo>
                <a:lnTo>
                  <a:pt x="3339" y="1403"/>
                </a:lnTo>
                <a:lnTo>
                  <a:pt x="3444" y="1408"/>
                </a:lnTo>
                <a:lnTo>
                  <a:pt x="3547" y="1408"/>
                </a:lnTo>
                <a:lnTo>
                  <a:pt x="3651" y="1408"/>
                </a:lnTo>
                <a:lnTo>
                  <a:pt x="3751" y="1405"/>
                </a:lnTo>
                <a:lnTo>
                  <a:pt x="3851" y="1400"/>
                </a:lnTo>
                <a:lnTo>
                  <a:pt x="3948" y="1393"/>
                </a:lnTo>
                <a:lnTo>
                  <a:pt x="4045" y="1384"/>
                </a:lnTo>
                <a:lnTo>
                  <a:pt x="4138" y="1374"/>
                </a:lnTo>
                <a:lnTo>
                  <a:pt x="4230" y="1363"/>
                </a:lnTo>
                <a:lnTo>
                  <a:pt x="4319" y="1348"/>
                </a:lnTo>
                <a:lnTo>
                  <a:pt x="4406" y="1334"/>
                </a:lnTo>
                <a:lnTo>
                  <a:pt x="4490" y="1316"/>
                </a:lnTo>
                <a:lnTo>
                  <a:pt x="4573" y="1298"/>
                </a:lnTo>
                <a:lnTo>
                  <a:pt x="4650" y="1279"/>
                </a:lnTo>
                <a:lnTo>
                  <a:pt x="4726" y="1258"/>
                </a:lnTo>
                <a:lnTo>
                  <a:pt x="4799" y="1237"/>
                </a:lnTo>
                <a:lnTo>
                  <a:pt x="4868" y="1214"/>
                </a:lnTo>
                <a:lnTo>
                  <a:pt x="4933" y="1190"/>
                </a:lnTo>
                <a:lnTo>
                  <a:pt x="4996" y="1164"/>
                </a:lnTo>
                <a:lnTo>
                  <a:pt x="5054" y="1138"/>
                </a:lnTo>
                <a:lnTo>
                  <a:pt x="5107" y="1112"/>
                </a:lnTo>
                <a:lnTo>
                  <a:pt x="5157" y="1085"/>
                </a:lnTo>
                <a:lnTo>
                  <a:pt x="5204" y="1056"/>
                </a:lnTo>
                <a:lnTo>
                  <a:pt x="5244" y="1027"/>
                </a:lnTo>
                <a:lnTo>
                  <a:pt x="5281" y="998"/>
                </a:lnTo>
                <a:lnTo>
                  <a:pt x="5314" y="969"/>
                </a:lnTo>
                <a:lnTo>
                  <a:pt x="5330" y="951"/>
                </a:lnTo>
                <a:lnTo>
                  <a:pt x="5344" y="935"/>
                </a:lnTo>
                <a:lnTo>
                  <a:pt x="5356" y="917"/>
                </a:lnTo>
                <a:lnTo>
                  <a:pt x="5367" y="899"/>
                </a:lnTo>
                <a:lnTo>
                  <a:pt x="5377" y="882"/>
                </a:lnTo>
                <a:lnTo>
                  <a:pt x="5383" y="862"/>
                </a:lnTo>
                <a:lnTo>
                  <a:pt x="5388" y="844"/>
                </a:lnTo>
                <a:lnTo>
                  <a:pt x="5393" y="825"/>
                </a:lnTo>
                <a:lnTo>
                  <a:pt x="5394" y="806"/>
                </a:lnTo>
                <a:lnTo>
                  <a:pt x="5394" y="788"/>
                </a:lnTo>
                <a:lnTo>
                  <a:pt x="5393" y="769"/>
                </a:lnTo>
                <a:lnTo>
                  <a:pt x="5388" y="749"/>
                </a:lnTo>
                <a:lnTo>
                  <a:pt x="5383" y="730"/>
                </a:lnTo>
                <a:lnTo>
                  <a:pt x="5375" y="709"/>
                </a:lnTo>
                <a:lnTo>
                  <a:pt x="5365" y="689"/>
                </a:lnTo>
                <a:lnTo>
                  <a:pt x="5354" y="670"/>
                </a:lnTo>
                <a:lnTo>
                  <a:pt x="5340" y="651"/>
                </a:lnTo>
                <a:lnTo>
                  <a:pt x="5323" y="631"/>
                </a:lnTo>
                <a:lnTo>
                  <a:pt x="5306" y="612"/>
                </a:lnTo>
                <a:lnTo>
                  <a:pt x="5286" y="593"/>
                </a:lnTo>
                <a:lnTo>
                  <a:pt x="5264" y="573"/>
                </a:lnTo>
                <a:lnTo>
                  <a:pt x="5239" y="554"/>
                </a:lnTo>
                <a:lnTo>
                  <a:pt x="5212" y="534"/>
                </a:lnTo>
                <a:lnTo>
                  <a:pt x="5185" y="515"/>
                </a:lnTo>
                <a:lnTo>
                  <a:pt x="5152" y="497"/>
                </a:lnTo>
                <a:lnTo>
                  <a:pt x="5120" y="478"/>
                </a:lnTo>
                <a:lnTo>
                  <a:pt x="5083" y="460"/>
                </a:lnTo>
                <a:lnTo>
                  <a:pt x="5046" y="442"/>
                </a:lnTo>
                <a:lnTo>
                  <a:pt x="5005" y="425"/>
                </a:lnTo>
                <a:lnTo>
                  <a:pt x="4962" y="407"/>
                </a:lnTo>
                <a:lnTo>
                  <a:pt x="4917" y="391"/>
                </a:lnTo>
                <a:lnTo>
                  <a:pt x="4870" y="373"/>
                </a:lnTo>
                <a:close/>
                <a:moveTo>
                  <a:pt x="2052" y="1293"/>
                </a:moveTo>
                <a:lnTo>
                  <a:pt x="2052" y="1293"/>
                </a:lnTo>
                <a:lnTo>
                  <a:pt x="2007" y="1276"/>
                </a:lnTo>
                <a:lnTo>
                  <a:pt x="1962" y="1256"/>
                </a:lnTo>
                <a:lnTo>
                  <a:pt x="1920" y="1235"/>
                </a:lnTo>
                <a:lnTo>
                  <a:pt x="1879" y="1216"/>
                </a:lnTo>
                <a:lnTo>
                  <a:pt x="1842" y="1195"/>
                </a:lnTo>
                <a:lnTo>
                  <a:pt x="1808" y="1174"/>
                </a:lnTo>
                <a:lnTo>
                  <a:pt x="1774" y="1153"/>
                </a:lnTo>
                <a:lnTo>
                  <a:pt x="1744" y="1130"/>
                </a:lnTo>
                <a:lnTo>
                  <a:pt x="1744" y="1550"/>
                </a:lnTo>
                <a:lnTo>
                  <a:pt x="1753" y="1566"/>
                </a:lnTo>
                <a:lnTo>
                  <a:pt x="1765" y="1584"/>
                </a:lnTo>
                <a:lnTo>
                  <a:pt x="1778" y="1600"/>
                </a:lnTo>
                <a:lnTo>
                  <a:pt x="1791" y="1616"/>
                </a:lnTo>
                <a:lnTo>
                  <a:pt x="1807" y="1631"/>
                </a:lnTo>
                <a:lnTo>
                  <a:pt x="1823" y="1647"/>
                </a:lnTo>
                <a:lnTo>
                  <a:pt x="1841" y="1661"/>
                </a:lnTo>
                <a:lnTo>
                  <a:pt x="1860" y="1676"/>
                </a:lnTo>
                <a:lnTo>
                  <a:pt x="1900" y="1705"/>
                </a:lnTo>
                <a:lnTo>
                  <a:pt x="1947" y="1732"/>
                </a:lnTo>
                <a:lnTo>
                  <a:pt x="1997" y="1758"/>
                </a:lnTo>
                <a:lnTo>
                  <a:pt x="2052" y="1782"/>
                </a:lnTo>
                <a:lnTo>
                  <a:pt x="2052" y="1293"/>
                </a:lnTo>
                <a:close/>
                <a:moveTo>
                  <a:pt x="2746" y="1472"/>
                </a:moveTo>
                <a:lnTo>
                  <a:pt x="2746" y="1472"/>
                </a:lnTo>
                <a:lnTo>
                  <a:pt x="2672" y="1460"/>
                </a:lnTo>
                <a:lnTo>
                  <a:pt x="2603" y="1447"/>
                </a:lnTo>
                <a:lnTo>
                  <a:pt x="2537" y="1434"/>
                </a:lnTo>
                <a:lnTo>
                  <a:pt x="2472" y="1419"/>
                </a:lnTo>
                <a:lnTo>
                  <a:pt x="2409" y="1405"/>
                </a:lnTo>
                <a:lnTo>
                  <a:pt x="2349" y="1390"/>
                </a:lnTo>
                <a:lnTo>
                  <a:pt x="2291" y="1374"/>
                </a:lnTo>
                <a:lnTo>
                  <a:pt x="2235" y="1358"/>
                </a:lnTo>
                <a:lnTo>
                  <a:pt x="2181" y="1340"/>
                </a:lnTo>
                <a:lnTo>
                  <a:pt x="2181" y="1831"/>
                </a:lnTo>
                <a:lnTo>
                  <a:pt x="2244" y="1850"/>
                </a:lnTo>
                <a:lnTo>
                  <a:pt x="2309" y="1870"/>
                </a:lnTo>
                <a:lnTo>
                  <a:pt x="2375" y="1886"/>
                </a:lnTo>
                <a:lnTo>
                  <a:pt x="2445" y="1902"/>
                </a:lnTo>
                <a:lnTo>
                  <a:pt x="2517" y="1918"/>
                </a:lnTo>
                <a:lnTo>
                  <a:pt x="2591" y="1931"/>
                </a:lnTo>
                <a:lnTo>
                  <a:pt x="2667" y="1944"/>
                </a:lnTo>
                <a:lnTo>
                  <a:pt x="2746" y="1957"/>
                </a:lnTo>
                <a:lnTo>
                  <a:pt x="2746" y="1472"/>
                </a:lnTo>
                <a:close/>
                <a:moveTo>
                  <a:pt x="3439" y="1535"/>
                </a:moveTo>
                <a:lnTo>
                  <a:pt x="3439" y="1535"/>
                </a:lnTo>
                <a:lnTo>
                  <a:pt x="3300" y="1531"/>
                </a:lnTo>
                <a:lnTo>
                  <a:pt x="3229" y="1527"/>
                </a:lnTo>
                <a:lnTo>
                  <a:pt x="3158" y="1523"/>
                </a:lnTo>
                <a:lnTo>
                  <a:pt x="3089" y="1516"/>
                </a:lnTo>
                <a:lnTo>
                  <a:pt x="3018" y="1510"/>
                </a:lnTo>
                <a:lnTo>
                  <a:pt x="2947" y="1502"/>
                </a:lnTo>
                <a:lnTo>
                  <a:pt x="2876" y="1492"/>
                </a:lnTo>
                <a:lnTo>
                  <a:pt x="2876" y="1973"/>
                </a:lnTo>
                <a:lnTo>
                  <a:pt x="3013" y="1986"/>
                </a:lnTo>
                <a:lnTo>
                  <a:pt x="3153" y="1997"/>
                </a:lnTo>
                <a:lnTo>
                  <a:pt x="3295" y="2004"/>
                </a:lnTo>
                <a:lnTo>
                  <a:pt x="3439" y="2009"/>
                </a:lnTo>
                <a:lnTo>
                  <a:pt x="3439" y="1535"/>
                </a:lnTo>
                <a:close/>
                <a:moveTo>
                  <a:pt x="4132" y="1505"/>
                </a:moveTo>
                <a:lnTo>
                  <a:pt x="4132" y="1505"/>
                </a:lnTo>
                <a:lnTo>
                  <a:pt x="4064" y="1513"/>
                </a:lnTo>
                <a:lnTo>
                  <a:pt x="3996" y="1519"/>
                </a:lnTo>
                <a:lnTo>
                  <a:pt x="3927" y="1524"/>
                </a:lnTo>
                <a:lnTo>
                  <a:pt x="3856" y="1529"/>
                </a:lnTo>
                <a:lnTo>
                  <a:pt x="3785" y="1532"/>
                </a:lnTo>
                <a:lnTo>
                  <a:pt x="3714" y="1535"/>
                </a:lnTo>
                <a:lnTo>
                  <a:pt x="3641" y="1537"/>
                </a:lnTo>
                <a:lnTo>
                  <a:pt x="3568" y="1537"/>
                </a:lnTo>
                <a:lnTo>
                  <a:pt x="3568" y="2009"/>
                </a:lnTo>
                <a:lnTo>
                  <a:pt x="3712" y="2005"/>
                </a:lnTo>
                <a:lnTo>
                  <a:pt x="3854" y="2000"/>
                </a:lnTo>
                <a:lnTo>
                  <a:pt x="3995" y="1991"/>
                </a:lnTo>
                <a:lnTo>
                  <a:pt x="4132" y="1978"/>
                </a:lnTo>
                <a:lnTo>
                  <a:pt x="4132" y="1505"/>
                </a:lnTo>
                <a:close/>
                <a:moveTo>
                  <a:pt x="4826" y="1363"/>
                </a:moveTo>
                <a:lnTo>
                  <a:pt x="4826" y="1363"/>
                </a:lnTo>
                <a:lnTo>
                  <a:pt x="4762" y="1382"/>
                </a:lnTo>
                <a:lnTo>
                  <a:pt x="4695" y="1400"/>
                </a:lnTo>
                <a:lnTo>
                  <a:pt x="4628" y="1418"/>
                </a:lnTo>
                <a:lnTo>
                  <a:pt x="4558" y="1434"/>
                </a:lnTo>
                <a:lnTo>
                  <a:pt x="4487" y="1450"/>
                </a:lnTo>
                <a:lnTo>
                  <a:pt x="4413" y="1463"/>
                </a:lnTo>
                <a:lnTo>
                  <a:pt x="4338" y="1476"/>
                </a:lnTo>
                <a:lnTo>
                  <a:pt x="4261" y="1489"/>
                </a:lnTo>
                <a:lnTo>
                  <a:pt x="4261" y="1963"/>
                </a:lnTo>
                <a:lnTo>
                  <a:pt x="4338" y="1952"/>
                </a:lnTo>
                <a:lnTo>
                  <a:pt x="4414" y="1939"/>
                </a:lnTo>
                <a:lnTo>
                  <a:pt x="4487" y="1926"/>
                </a:lnTo>
                <a:lnTo>
                  <a:pt x="4560" y="1912"/>
                </a:lnTo>
                <a:lnTo>
                  <a:pt x="4629" y="1897"/>
                </a:lnTo>
                <a:lnTo>
                  <a:pt x="4697" y="1879"/>
                </a:lnTo>
                <a:lnTo>
                  <a:pt x="4763" y="1862"/>
                </a:lnTo>
                <a:lnTo>
                  <a:pt x="4826" y="1842"/>
                </a:lnTo>
                <a:lnTo>
                  <a:pt x="4826" y="1363"/>
                </a:lnTo>
                <a:close/>
                <a:moveTo>
                  <a:pt x="5269" y="1603"/>
                </a:moveTo>
                <a:lnTo>
                  <a:pt x="5269" y="1603"/>
                </a:lnTo>
                <a:lnTo>
                  <a:pt x="5283" y="1587"/>
                </a:lnTo>
                <a:lnTo>
                  <a:pt x="5296" y="1573"/>
                </a:lnTo>
                <a:lnTo>
                  <a:pt x="5306" y="1558"/>
                </a:lnTo>
                <a:lnTo>
                  <a:pt x="5314" y="1545"/>
                </a:lnTo>
                <a:lnTo>
                  <a:pt x="5325" y="1129"/>
                </a:lnTo>
                <a:lnTo>
                  <a:pt x="5288" y="1154"/>
                </a:lnTo>
                <a:lnTo>
                  <a:pt x="5248" y="1180"/>
                </a:lnTo>
                <a:lnTo>
                  <a:pt x="5206" y="1206"/>
                </a:lnTo>
                <a:lnTo>
                  <a:pt x="5160" y="1229"/>
                </a:lnTo>
                <a:lnTo>
                  <a:pt x="5114" y="1253"/>
                </a:lnTo>
                <a:lnTo>
                  <a:pt x="5062" y="1276"/>
                </a:lnTo>
                <a:lnTo>
                  <a:pt x="5010" y="1298"/>
                </a:lnTo>
                <a:lnTo>
                  <a:pt x="4955" y="1319"/>
                </a:lnTo>
                <a:lnTo>
                  <a:pt x="4955" y="1795"/>
                </a:lnTo>
                <a:lnTo>
                  <a:pt x="5002" y="1774"/>
                </a:lnTo>
                <a:lnTo>
                  <a:pt x="5049" y="1753"/>
                </a:lnTo>
                <a:lnTo>
                  <a:pt x="5093" y="1731"/>
                </a:lnTo>
                <a:lnTo>
                  <a:pt x="5133" y="1707"/>
                </a:lnTo>
                <a:lnTo>
                  <a:pt x="5170" y="1682"/>
                </a:lnTo>
                <a:lnTo>
                  <a:pt x="5206" y="1657"/>
                </a:lnTo>
                <a:lnTo>
                  <a:pt x="5238" y="1631"/>
                </a:lnTo>
                <a:lnTo>
                  <a:pt x="5269" y="1603"/>
                </a:lnTo>
                <a:close/>
                <a:moveTo>
                  <a:pt x="5591" y="3497"/>
                </a:moveTo>
                <a:lnTo>
                  <a:pt x="5591" y="4237"/>
                </a:lnTo>
                <a:lnTo>
                  <a:pt x="5633" y="4221"/>
                </a:lnTo>
                <a:lnTo>
                  <a:pt x="5674" y="4201"/>
                </a:lnTo>
                <a:lnTo>
                  <a:pt x="5713" y="4183"/>
                </a:lnTo>
                <a:lnTo>
                  <a:pt x="5750" y="4162"/>
                </a:lnTo>
                <a:lnTo>
                  <a:pt x="5787" y="4143"/>
                </a:lnTo>
                <a:lnTo>
                  <a:pt x="5821" y="4120"/>
                </a:lnTo>
                <a:lnTo>
                  <a:pt x="5855" y="4099"/>
                </a:lnTo>
                <a:lnTo>
                  <a:pt x="5885" y="4077"/>
                </a:lnTo>
                <a:lnTo>
                  <a:pt x="5916" y="4053"/>
                </a:lnTo>
                <a:lnTo>
                  <a:pt x="5945" y="4028"/>
                </a:lnTo>
                <a:lnTo>
                  <a:pt x="5971" y="4003"/>
                </a:lnTo>
                <a:lnTo>
                  <a:pt x="5995" y="3977"/>
                </a:lnTo>
                <a:lnTo>
                  <a:pt x="6019" y="3949"/>
                </a:lnTo>
                <a:lnTo>
                  <a:pt x="6040" y="3922"/>
                </a:lnTo>
                <a:lnTo>
                  <a:pt x="6060" y="3893"/>
                </a:lnTo>
                <a:lnTo>
                  <a:pt x="6077" y="3862"/>
                </a:lnTo>
                <a:lnTo>
                  <a:pt x="6081" y="3757"/>
                </a:lnTo>
                <a:lnTo>
                  <a:pt x="6086" y="3657"/>
                </a:lnTo>
                <a:lnTo>
                  <a:pt x="6092" y="3563"/>
                </a:lnTo>
                <a:lnTo>
                  <a:pt x="6098" y="3473"/>
                </a:lnTo>
                <a:lnTo>
                  <a:pt x="6111" y="3307"/>
                </a:lnTo>
                <a:lnTo>
                  <a:pt x="6116" y="3229"/>
                </a:lnTo>
                <a:lnTo>
                  <a:pt x="6119" y="3156"/>
                </a:lnTo>
                <a:lnTo>
                  <a:pt x="6095" y="3182"/>
                </a:lnTo>
                <a:lnTo>
                  <a:pt x="6069" y="3208"/>
                </a:lnTo>
                <a:lnTo>
                  <a:pt x="6047" y="3231"/>
                </a:lnTo>
                <a:lnTo>
                  <a:pt x="6021" y="3252"/>
                </a:lnTo>
                <a:lnTo>
                  <a:pt x="5969" y="3292"/>
                </a:lnTo>
                <a:lnTo>
                  <a:pt x="5914" y="3331"/>
                </a:lnTo>
                <a:lnTo>
                  <a:pt x="5856" y="3368"/>
                </a:lnTo>
                <a:lnTo>
                  <a:pt x="5795" y="3404"/>
                </a:lnTo>
                <a:lnTo>
                  <a:pt x="5730" y="3436"/>
                </a:lnTo>
                <a:lnTo>
                  <a:pt x="5662" y="3468"/>
                </a:lnTo>
                <a:lnTo>
                  <a:pt x="5591" y="3497"/>
                </a:lnTo>
                <a:close/>
                <a:moveTo>
                  <a:pt x="4692" y="3712"/>
                </a:moveTo>
                <a:lnTo>
                  <a:pt x="4692" y="4440"/>
                </a:lnTo>
                <a:lnTo>
                  <a:pt x="4795" y="4427"/>
                </a:lnTo>
                <a:lnTo>
                  <a:pt x="4897" y="4413"/>
                </a:lnTo>
                <a:lnTo>
                  <a:pt x="4997" y="4396"/>
                </a:lnTo>
                <a:lnTo>
                  <a:pt x="5096" y="4379"/>
                </a:lnTo>
                <a:lnTo>
                  <a:pt x="5193" y="4358"/>
                </a:lnTo>
                <a:lnTo>
                  <a:pt x="5286" y="4337"/>
                </a:lnTo>
                <a:lnTo>
                  <a:pt x="5377" y="4311"/>
                </a:lnTo>
                <a:lnTo>
                  <a:pt x="5462" y="4285"/>
                </a:lnTo>
                <a:lnTo>
                  <a:pt x="5462" y="3544"/>
                </a:lnTo>
                <a:lnTo>
                  <a:pt x="5375" y="3573"/>
                </a:lnTo>
                <a:lnTo>
                  <a:pt x="5283" y="3599"/>
                </a:lnTo>
                <a:lnTo>
                  <a:pt x="5189" y="3623"/>
                </a:lnTo>
                <a:lnTo>
                  <a:pt x="5094" y="3644"/>
                </a:lnTo>
                <a:lnTo>
                  <a:pt x="4996" y="3663"/>
                </a:lnTo>
                <a:lnTo>
                  <a:pt x="4897" y="3681"/>
                </a:lnTo>
                <a:lnTo>
                  <a:pt x="4795" y="3697"/>
                </a:lnTo>
                <a:lnTo>
                  <a:pt x="4692" y="3712"/>
                </a:lnTo>
                <a:close/>
                <a:moveTo>
                  <a:pt x="3791" y="3764"/>
                </a:moveTo>
                <a:lnTo>
                  <a:pt x="3791" y="4485"/>
                </a:lnTo>
                <a:lnTo>
                  <a:pt x="3980" y="4484"/>
                </a:lnTo>
                <a:lnTo>
                  <a:pt x="4075" y="4480"/>
                </a:lnTo>
                <a:lnTo>
                  <a:pt x="4172" y="4477"/>
                </a:lnTo>
                <a:lnTo>
                  <a:pt x="4271" y="4474"/>
                </a:lnTo>
                <a:lnTo>
                  <a:pt x="4368" y="4468"/>
                </a:lnTo>
                <a:lnTo>
                  <a:pt x="4466" y="4461"/>
                </a:lnTo>
                <a:lnTo>
                  <a:pt x="4563" y="4453"/>
                </a:lnTo>
                <a:lnTo>
                  <a:pt x="4563" y="3726"/>
                </a:lnTo>
                <a:lnTo>
                  <a:pt x="4468" y="3736"/>
                </a:lnTo>
                <a:lnTo>
                  <a:pt x="4371" y="3743"/>
                </a:lnTo>
                <a:lnTo>
                  <a:pt x="4276" y="3749"/>
                </a:lnTo>
                <a:lnTo>
                  <a:pt x="4179" y="3756"/>
                </a:lnTo>
                <a:lnTo>
                  <a:pt x="4082" y="3759"/>
                </a:lnTo>
                <a:lnTo>
                  <a:pt x="3985" y="3762"/>
                </a:lnTo>
                <a:lnTo>
                  <a:pt x="3888" y="3764"/>
                </a:lnTo>
                <a:lnTo>
                  <a:pt x="3791" y="3764"/>
                </a:lnTo>
                <a:close/>
                <a:moveTo>
                  <a:pt x="2892" y="3717"/>
                </a:moveTo>
                <a:lnTo>
                  <a:pt x="2892" y="4445"/>
                </a:lnTo>
                <a:lnTo>
                  <a:pt x="3050" y="4458"/>
                </a:lnTo>
                <a:lnTo>
                  <a:pt x="3234" y="4469"/>
                </a:lnTo>
                <a:lnTo>
                  <a:pt x="3334" y="4474"/>
                </a:lnTo>
                <a:lnTo>
                  <a:pt x="3439" y="4479"/>
                </a:lnTo>
                <a:lnTo>
                  <a:pt x="3549" y="4482"/>
                </a:lnTo>
                <a:lnTo>
                  <a:pt x="3662" y="4484"/>
                </a:lnTo>
                <a:lnTo>
                  <a:pt x="3662" y="3762"/>
                </a:lnTo>
                <a:lnTo>
                  <a:pt x="3560" y="3760"/>
                </a:lnTo>
                <a:lnTo>
                  <a:pt x="3460" y="3757"/>
                </a:lnTo>
                <a:lnTo>
                  <a:pt x="3362" y="3752"/>
                </a:lnTo>
                <a:lnTo>
                  <a:pt x="3263" y="3747"/>
                </a:lnTo>
                <a:lnTo>
                  <a:pt x="3168" y="3741"/>
                </a:lnTo>
                <a:lnTo>
                  <a:pt x="3073" y="3733"/>
                </a:lnTo>
                <a:lnTo>
                  <a:pt x="2981" y="3725"/>
                </a:lnTo>
                <a:lnTo>
                  <a:pt x="2892" y="3717"/>
                </a:lnTo>
                <a:close/>
                <a:moveTo>
                  <a:pt x="1363" y="3542"/>
                </a:moveTo>
                <a:lnTo>
                  <a:pt x="1363" y="3867"/>
                </a:lnTo>
                <a:lnTo>
                  <a:pt x="1374" y="3886"/>
                </a:lnTo>
                <a:lnTo>
                  <a:pt x="1387" y="3907"/>
                </a:lnTo>
                <a:lnTo>
                  <a:pt x="1403" y="3928"/>
                </a:lnTo>
                <a:lnTo>
                  <a:pt x="1421" y="3949"/>
                </a:lnTo>
                <a:lnTo>
                  <a:pt x="1442" y="3970"/>
                </a:lnTo>
                <a:lnTo>
                  <a:pt x="1466" y="3991"/>
                </a:lnTo>
                <a:lnTo>
                  <a:pt x="1492" y="4012"/>
                </a:lnTo>
                <a:lnTo>
                  <a:pt x="1521" y="4035"/>
                </a:lnTo>
                <a:lnTo>
                  <a:pt x="1553" y="4056"/>
                </a:lnTo>
                <a:lnTo>
                  <a:pt x="1589" y="4078"/>
                </a:lnTo>
                <a:lnTo>
                  <a:pt x="1626" y="4099"/>
                </a:lnTo>
                <a:lnTo>
                  <a:pt x="1666" y="4122"/>
                </a:lnTo>
                <a:lnTo>
                  <a:pt x="1712" y="4143"/>
                </a:lnTo>
                <a:lnTo>
                  <a:pt x="1758" y="4166"/>
                </a:lnTo>
                <a:lnTo>
                  <a:pt x="1808" y="4187"/>
                </a:lnTo>
                <a:lnTo>
                  <a:pt x="1862" y="4208"/>
                </a:lnTo>
                <a:lnTo>
                  <a:pt x="1862" y="3617"/>
                </a:lnTo>
                <a:lnTo>
                  <a:pt x="1734" y="3602"/>
                </a:lnTo>
                <a:lnTo>
                  <a:pt x="1608" y="3584"/>
                </a:lnTo>
                <a:lnTo>
                  <a:pt x="1484" y="3565"/>
                </a:lnTo>
                <a:lnTo>
                  <a:pt x="1363" y="3542"/>
                </a:lnTo>
                <a:close/>
                <a:moveTo>
                  <a:pt x="5249" y="2047"/>
                </a:moveTo>
                <a:lnTo>
                  <a:pt x="5249" y="2047"/>
                </a:lnTo>
                <a:lnTo>
                  <a:pt x="5330" y="2070"/>
                </a:lnTo>
                <a:lnTo>
                  <a:pt x="5417" y="2097"/>
                </a:lnTo>
                <a:lnTo>
                  <a:pt x="5507" y="2130"/>
                </a:lnTo>
                <a:lnTo>
                  <a:pt x="5600" y="2165"/>
                </a:lnTo>
                <a:lnTo>
                  <a:pt x="5693" y="2204"/>
                </a:lnTo>
                <a:lnTo>
                  <a:pt x="5740" y="2225"/>
                </a:lnTo>
                <a:lnTo>
                  <a:pt x="5787" y="2247"/>
                </a:lnTo>
                <a:lnTo>
                  <a:pt x="5832" y="2272"/>
                </a:lnTo>
                <a:lnTo>
                  <a:pt x="5877" y="2296"/>
                </a:lnTo>
                <a:lnTo>
                  <a:pt x="5922" y="2320"/>
                </a:lnTo>
                <a:lnTo>
                  <a:pt x="5964" y="2348"/>
                </a:lnTo>
                <a:lnTo>
                  <a:pt x="6006" y="2373"/>
                </a:lnTo>
                <a:lnTo>
                  <a:pt x="6047" y="2402"/>
                </a:lnTo>
                <a:lnTo>
                  <a:pt x="6086" y="2432"/>
                </a:lnTo>
                <a:lnTo>
                  <a:pt x="6123" y="2461"/>
                </a:lnTo>
                <a:lnTo>
                  <a:pt x="6158" y="2491"/>
                </a:lnTo>
                <a:lnTo>
                  <a:pt x="6192" y="2524"/>
                </a:lnTo>
                <a:lnTo>
                  <a:pt x="6221" y="2556"/>
                </a:lnTo>
                <a:lnTo>
                  <a:pt x="6250" y="2588"/>
                </a:lnTo>
                <a:lnTo>
                  <a:pt x="6274" y="2624"/>
                </a:lnTo>
                <a:lnTo>
                  <a:pt x="6297" y="2658"/>
                </a:lnTo>
                <a:lnTo>
                  <a:pt x="6316" y="2693"/>
                </a:lnTo>
                <a:lnTo>
                  <a:pt x="6333" y="2730"/>
                </a:lnTo>
                <a:lnTo>
                  <a:pt x="6345" y="2767"/>
                </a:lnTo>
                <a:lnTo>
                  <a:pt x="6354" y="2806"/>
                </a:lnTo>
                <a:lnTo>
                  <a:pt x="6357" y="2826"/>
                </a:lnTo>
                <a:lnTo>
                  <a:pt x="6360" y="2845"/>
                </a:lnTo>
                <a:lnTo>
                  <a:pt x="6360" y="2866"/>
                </a:lnTo>
                <a:lnTo>
                  <a:pt x="6360" y="2885"/>
                </a:lnTo>
                <a:lnTo>
                  <a:pt x="6334" y="3922"/>
                </a:lnTo>
                <a:lnTo>
                  <a:pt x="6321" y="3948"/>
                </a:lnTo>
                <a:lnTo>
                  <a:pt x="6308" y="3975"/>
                </a:lnTo>
                <a:lnTo>
                  <a:pt x="6292" y="4001"/>
                </a:lnTo>
                <a:lnTo>
                  <a:pt x="6276" y="4027"/>
                </a:lnTo>
                <a:lnTo>
                  <a:pt x="6258" y="4051"/>
                </a:lnTo>
                <a:lnTo>
                  <a:pt x="6239" y="4077"/>
                </a:lnTo>
                <a:lnTo>
                  <a:pt x="6220" y="4101"/>
                </a:lnTo>
                <a:lnTo>
                  <a:pt x="6197" y="4125"/>
                </a:lnTo>
                <a:lnTo>
                  <a:pt x="6174" y="4148"/>
                </a:lnTo>
                <a:lnTo>
                  <a:pt x="6150" y="4170"/>
                </a:lnTo>
                <a:lnTo>
                  <a:pt x="6126" y="4193"/>
                </a:lnTo>
                <a:lnTo>
                  <a:pt x="6098" y="4216"/>
                </a:lnTo>
                <a:lnTo>
                  <a:pt x="6071" y="4237"/>
                </a:lnTo>
                <a:lnTo>
                  <a:pt x="6044" y="4258"/>
                </a:lnTo>
                <a:lnTo>
                  <a:pt x="6013" y="4279"/>
                </a:lnTo>
                <a:lnTo>
                  <a:pt x="5982" y="4300"/>
                </a:lnTo>
                <a:lnTo>
                  <a:pt x="5918" y="4338"/>
                </a:lnTo>
                <a:lnTo>
                  <a:pt x="5850" y="4376"/>
                </a:lnTo>
                <a:lnTo>
                  <a:pt x="5777" y="4411"/>
                </a:lnTo>
                <a:lnTo>
                  <a:pt x="5701" y="4445"/>
                </a:lnTo>
                <a:lnTo>
                  <a:pt x="5621" y="4477"/>
                </a:lnTo>
                <a:lnTo>
                  <a:pt x="5538" y="4508"/>
                </a:lnTo>
                <a:lnTo>
                  <a:pt x="5453" y="4537"/>
                </a:lnTo>
                <a:lnTo>
                  <a:pt x="5362" y="4563"/>
                </a:lnTo>
                <a:lnTo>
                  <a:pt x="5272" y="4589"/>
                </a:lnTo>
                <a:lnTo>
                  <a:pt x="5176" y="4611"/>
                </a:lnTo>
                <a:lnTo>
                  <a:pt x="5080" y="4634"/>
                </a:lnTo>
                <a:lnTo>
                  <a:pt x="4981" y="4653"/>
                </a:lnTo>
                <a:lnTo>
                  <a:pt x="4879" y="4673"/>
                </a:lnTo>
                <a:lnTo>
                  <a:pt x="4778" y="4689"/>
                </a:lnTo>
                <a:lnTo>
                  <a:pt x="4673" y="4703"/>
                </a:lnTo>
                <a:lnTo>
                  <a:pt x="4566" y="4716"/>
                </a:lnTo>
                <a:lnTo>
                  <a:pt x="4458" y="4727"/>
                </a:lnTo>
                <a:lnTo>
                  <a:pt x="4350" y="4739"/>
                </a:lnTo>
                <a:lnTo>
                  <a:pt x="4240" y="4747"/>
                </a:lnTo>
                <a:lnTo>
                  <a:pt x="4130" y="4753"/>
                </a:lnTo>
                <a:lnTo>
                  <a:pt x="4019" y="4758"/>
                </a:lnTo>
                <a:lnTo>
                  <a:pt x="3907" y="4761"/>
                </a:lnTo>
                <a:lnTo>
                  <a:pt x="3794" y="4761"/>
                </a:lnTo>
                <a:lnTo>
                  <a:pt x="3683" y="4761"/>
                </a:lnTo>
                <a:lnTo>
                  <a:pt x="3572" y="4760"/>
                </a:lnTo>
                <a:lnTo>
                  <a:pt x="3459" y="4757"/>
                </a:lnTo>
                <a:lnTo>
                  <a:pt x="3347" y="4752"/>
                </a:lnTo>
                <a:lnTo>
                  <a:pt x="3237" y="4745"/>
                </a:lnTo>
                <a:lnTo>
                  <a:pt x="3128" y="4737"/>
                </a:lnTo>
                <a:lnTo>
                  <a:pt x="3018" y="4727"/>
                </a:lnTo>
                <a:lnTo>
                  <a:pt x="2911" y="4715"/>
                </a:lnTo>
                <a:lnTo>
                  <a:pt x="2805" y="4702"/>
                </a:lnTo>
                <a:lnTo>
                  <a:pt x="2700" y="4687"/>
                </a:lnTo>
                <a:lnTo>
                  <a:pt x="2596" y="4671"/>
                </a:lnTo>
                <a:lnTo>
                  <a:pt x="2495" y="4653"/>
                </a:lnTo>
                <a:lnTo>
                  <a:pt x="2394" y="4634"/>
                </a:lnTo>
                <a:lnTo>
                  <a:pt x="2298" y="4613"/>
                </a:lnTo>
                <a:lnTo>
                  <a:pt x="2202" y="4589"/>
                </a:lnTo>
                <a:lnTo>
                  <a:pt x="2110" y="4564"/>
                </a:lnTo>
                <a:lnTo>
                  <a:pt x="2022" y="4539"/>
                </a:lnTo>
                <a:lnTo>
                  <a:pt x="1934" y="4511"/>
                </a:lnTo>
                <a:lnTo>
                  <a:pt x="1850" y="4482"/>
                </a:lnTo>
                <a:lnTo>
                  <a:pt x="1770" y="4453"/>
                </a:lnTo>
                <a:lnTo>
                  <a:pt x="1694" y="4421"/>
                </a:lnTo>
                <a:lnTo>
                  <a:pt x="1621" y="4387"/>
                </a:lnTo>
                <a:lnTo>
                  <a:pt x="1552" y="4351"/>
                </a:lnTo>
                <a:lnTo>
                  <a:pt x="1485" y="4314"/>
                </a:lnTo>
                <a:lnTo>
                  <a:pt x="1424" y="4277"/>
                </a:lnTo>
                <a:lnTo>
                  <a:pt x="1368" y="4237"/>
                </a:lnTo>
                <a:lnTo>
                  <a:pt x="1340" y="4216"/>
                </a:lnTo>
                <a:lnTo>
                  <a:pt x="1314" y="4195"/>
                </a:lnTo>
                <a:lnTo>
                  <a:pt x="1290" y="4174"/>
                </a:lnTo>
                <a:lnTo>
                  <a:pt x="1267" y="4153"/>
                </a:lnTo>
                <a:lnTo>
                  <a:pt x="1245" y="4130"/>
                </a:lnTo>
                <a:lnTo>
                  <a:pt x="1224" y="4109"/>
                </a:lnTo>
                <a:lnTo>
                  <a:pt x="1205" y="4085"/>
                </a:lnTo>
                <a:lnTo>
                  <a:pt x="1187" y="4062"/>
                </a:lnTo>
                <a:lnTo>
                  <a:pt x="1169" y="4040"/>
                </a:lnTo>
                <a:lnTo>
                  <a:pt x="1154" y="4015"/>
                </a:lnTo>
                <a:lnTo>
                  <a:pt x="1140" y="3991"/>
                </a:lnTo>
                <a:lnTo>
                  <a:pt x="1127" y="3967"/>
                </a:lnTo>
                <a:lnTo>
                  <a:pt x="1116" y="3941"/>
                </a:lnTo>
                <a:lnTo>
                  <a:pt x="1104" y="3917"/>
                </a:lnTo>
                <a:lnTo>
                  <a:pt x="1104" y="3486"/>
                </a:lnTo>
                <a:lnTo>
                  <a:pt x="1001" y="3458"/>
                </a:lnTo>
                <a:lnTo>
                  <a:pt x="899" y="3429"/>
                </a:lnTo>
                <a:lnTo>
                  <a:pt x="802" y="3397"/>
                </a:lnTo>
                <a:lnTo>
                  <a:pt x="710" y="3365"/>
                </a:lnTo>
                <a:lnTo>
                  <a:pt x="622" y="3329"/>
                </a:lnTo>
                <a:lnTo>
                  <a:pt x="536" y="3292"/>
                </a:lnTo>
                <a:lnTo>
                  <a:pt x="496" y="3273"/>
                </a:lnTo>
                <a:lnTo>
                  <a:pt x="457" y="3252"/>
                </a:lnTo>
                <a:lnTo>
                  <a:pt x="420" y="3232"/>
                </a:lnTo>
                <a:lnTo>
                  <a:pt x="383" y="3211"/>
                </a:lnTo>
                <a:lnTo>
                  <a:pt x="347" y="3190"/>
                </a:lnTo>
                <a:lnTo>
                  <a:pt x="313" y="3168"/>
                </a:lnTo>
                <a:lnTo>
                  <a:pt x="281" y="3145"/>
                </a:lnTo>
                <a:lnTo>
                  <a:pt x="250" y="3123"/>
                </a:lnTo>
                <a:lnTo>
                  <a:pt x="221" y="3100"/>
                </a:lnTo>
                <a:lnTo>
                  <a:pt x="192" y="3076"/>
                </a:lnTo>
                <a:lnTo>
                  <a:pt x="166" y="3052"/>
                </a:lnTo>
                <a:lnTo>
                  <a:pt x="140" y="3027"/>
                </a:lnTo>
                <a:lnTo>
                  <a:pt x="118" y="3001"/>
                </a:lnTo>
                <a:lnTo>
                  <a:pt x="95" y="2976"/>
                </a:lnTo>
                <a:lnTo>
                  <a:pt x="76" y="2950"/>
                </a:lnTo>
                <a:lnTo>
                  <a:pt x="57" y="2922"/>
                </a:lnTo>
                <a:lnTo>
                  <a:pt x="40" y="2895"/>
                </a:lnTo>
                <a:lnTo>
                  <a:pt x="24" y="2867"/>
                </a:lnTo>
                <a:lnTo>
                  <a:pt x="11" y="2840"/>
                </a:lnTo>
                <a:lnTo>
                  <a:pt x="0" y="2811"/>
                </a:lnTo>
                <a:lnTo>
                  <a:pt x="0" y="1774"/>
                </a:lnTo>
                <a:lnTo>
                  <a:pt x="0" y="1749"/>
                </a:lnTo>
                <a:lnTo>
                  <a:pt x="3" y="1723"/>
                </a:lnTo>
                <a:lnTo>
                  <a:pt x="6" y="1697"/>
                </a:lnTo>
                <a:lnTo>
                  <a:pt x="11" y="1671"/>
                </a:lnTo>
                <a:lnTo>
                  <a:pt x="18" y="1647"/>
                </a:lnTo>
                <a:lnTo>
                  <a:pt x="26" y="1624"/>
                </a:lnTo>
                <a:lnTo>
                  <a:pt x="34" y="1600"/>
                </a:lnTo>
                <a:lnTo>
                  <a:pt x="45" y="1577"/>
                </a:lnTo>
                <a:lnTo>
                  <a:pt x="57" y="1555"/>
                </a:lnTo>
                <a:lnTo>
                  <a:pt x="68" y="1532"/>
                </a:lnTo>
                <a:lnTo>
                  <a:pt x="82" y="1511"/>
                </a:lnTo>
                <a:lnTo>
                  <a:pt x="97" y="1489"/>
                </a:lnTo>
                <a:lnTo>
                  <a:pt x="113" y="1469"/>
                </a:lnTo>
                <a:lnTo>
                  <a:pt x="129" y="1448"/>
                </a:lnTo>
                <a:lnTo>
                  <a:pt x="147" y="1427"/>
                </a:lnTo>
                <a:lnTo>
                  <a:pt x="166" y="1408"/>
                </a:lnTo>
                <a:lnTo>
                  <a:pt x="207" y="1371"/>
                </a:lnTo>
                <a:lnTo>
                  <a:pt x="250" y="1334"/>
                </a:lnTo>
                <a:lnTo>
                  <a:pt x="297" y="1300"/>
                </a:lnTo>
                <a:lnTo>
                  <a:pt x="347" y="1266"/>
                </a:lnTo>
                <a:lnTo>
                  <a:pt x="399" y="1235"/>
                </a:lnTo>
                <a:lnTo>
                  <a:pt x="454" y="1204"/>
                </a:lnTo>
                <a:lnTo>
                  <a:pt x="509" y="1175"/>
                </a:lnTo>
                <a:lnTo>
                  <a:pt x="567" y="1148"/>
                </a:lnTo>
                <a:lnTo>
                  <a:pt x="626" y="1122"/>
                </a:lnTo>
                <a:lnTo>
                  <a:pt x="688" y="1098"/>
                </a:lnTo>
                <a:lnTo>
                  <a:pt x="748" y="1075"/>
                </a:lnTo>
                <a:lnTo>
                  <a:pt x="811" y="1053"/>
                </a:lnTo>
                <a:lnTo>
                  <a:pt x="872" y="1033"/>
                </a:lnTo>
                <a:lnTo>
                  <a:pt x="933" y="1014"/>
                </a:lnTo>
                <a:lnTo>
                  <a:pt x="995" y="995"/>
                </a:lnTo>
                <a:lnTo>
                  <a:pt x="1056" y="978"/>
                </a:lnTo>
                <a:lnTo>
                  <a:pt x="1175" y="948"/>
                </a:lnTo>
                <a:lnTo>
                  <a:pt x="1287" y="922"/>
                </a:lnTo>
                <a:lnTo>
                  <a:pt x="1392" y="899"/>
                </a:lnTo>
                <a:lnTo>
                  <a:pt x="1485" y="882"/>
                </a:lnTo>
                <a:lnTo>
                  <a:pt x="1485" y="788"/>
                </a:lnTo>
                <a:lnTo>
                  <a:pt x="1487" y="759"/>
                </a:lnTo>
                <a:lnTo>
                  <a:pt x="1490" y="730"/>
                </a:lnTo>
                <a:lnTo>
                  <a:pt x="1495" y="702"/>
                </a:lnTo>
                <a:lnTo>
                  <a:pt x="1503" y="675"/>
                </a:lnTo>
                <a:lnTo>
                  <a:pt x="1513" y="647"/>
                </a:lnTo>
                <a:lnTo>
                  <a:pt x="1524" y="622"/>
                </a:lnTo>
                <a:lnTo>
                  <a:pt x="1537" y="596"/>
                </a:lnTo>
                <a:lnTo>
                  <a:pt x="1553" y="570"/>
                </a:lnTo>
                <a:lnTo>
                  <a:pt x="1571" y="546"/>
                </a:lnTo>
                <a:lnTo>
                  <a:pt x="1592" y="522"/>
                </a:lnTo>
                <a:lnTo>
                  <a:pt x="1613" y="497"/>
                </a:lnTo>
                <a:lnTo>
                  <a:pt x="1637" y="475"/>
                </a:lnTo>
                <a:lnTo>
                  <a:pt x="1663" y="452"/>
                </a:lnTo>
                <a:lnTo>
                  <a:pt x="1691" y="429"/>
                </a:lnTo>
                <a:lnTo>
                  <a:pt x="1721" y="408"/>
                </a:lnTo>
                <a:lnTo>
                  <a:pt x="1753" y="387"/>
                </a:lnTo>
                <a:lnTo>
                  <a:pt x="1787" y="367"/>
                </a:lnTo>
                <a:lnTo>
                  <a:pt x="1823" y="346"/>
                </a:lnTo>
                <a:lnTo>
                  <a:pt x="1860" y="326"/>
                </a:lnTo>
                <a:lnTo>
                  <a:pt x="1899" y="307"/>
                </a:lnTo>
                <a:lnTo>
                  <a:pt x="1941" y="287"/>
                </a:lnTo>
                <a:lnTo>
                  <a:pt x="1984" y="270"/>
                </a:lnTo>
                <a:lnTo>
                  <a:pt x="2030" y="252"/>
                </a:lnTo>
                <a:lnTo>
                  <a:pt x="2076" y="234"/>
                </a:lnTo>
                <a:lnTo>
                  <a:pt x="2125" y="216"/>
                </a:lnTo>
                <a:lnTo>
                  <a:pt x="2175" y="200"/>
                </a:lnTo>
                <a:lnTo>
                  <a:pt x="2281" y="168"/>
                </a:lnTo>
                <a:lnTo>
                  <a:pt x="2396" y="137"/>
                </a:lnTo>
                <a:lnTo>
                  <a:pt x="2517" y="108"/>
                </a:lnTo>
                <a:lnTo>
                  <a:pt x="2593" y="92"/>
                </a:lnTo>
                <a:lnTo>
                  <a:pt x="2672" y="77"/>
                </a:lnTo>
                <a:lnTo>
                  <a:pt x="2751" y="63"/>
                </a:lnTo>
                <a:lnTo>
                  <a:pt x="2832" y="50"/>
                </a:lnTo>
                <a:lnTo>
                  <a:pt x="2913" y="40"/>
                </a:lnTo>
                <a:lnTo>
                  <a:pt x="2994" y="31"/>
                </a:lnTo>
                <a:lnTo>
                  <a:pt x="3074" y="23"/>
                </a:lnTo>
                <a:lnTo>
                  <a:pt x="3157" y="15"/>
                </a:lnTo>
                <a:lnTo>
                  <a:pt x="3239" y="10"/>
                </a:lnTo>
                <a:lnTo>
                  <a:pt x="3321" y="5"/>
                </a:lnTo>
                <a:lnTo>
                  <a:pt x="3404" y="2"/>
                </a:lnTo>
                <a:lnTo>
                  <a:pt x="3486" y="0"/>
                </a:lnTo>
                <a:lnTo>
                  <a:pt x="3567" y="0"/>
                </a:lnTo>
                <a:lnTo>
                  <a:pt x="3649" y="0"/>
                </a:lnTo>
                <a:lnTo>
                  <a:pt x="3730" y="2"/>
                </a:lnTo>
                <a:lnTo>
                  <a:pt x="3811" y="5"/>
                </a:lnTo>
                <a:lnTo>
                  <a:pt x="3890" y="10"/>
                </a:lnTo>
                <a:lnTo>
                  <a:pt x="3969" y="15"/>
                </a:lnTo>
                <a:lnTo>
                  <a:pt x="4048" y="21"/>
                </a:lnTo>
                <a:lnTo>
                  <a:pt x="4125" y="27"/>
                </a:lnTo>
                <a:lnTo>
                  <a:pt x="4201" y="36"/>
                </a:lnTo>
                <a:lnTo>
                  <a:pt x="4276" y="45"/>
                </a:lnTo>
                <a:lnTo>
                  <a:pt x="4348" y="55"/>
                </a:lnTo>
                <a:lnTo>
                  <a:pt x="4421" y="66"/>
                </a:lnTo>
                <a:lnTo>
                  <a:pt x="4492" y="79"/>
                </a:lnTo>
                <a:lnTo>
                  <a:pt x="4560" y="92"/>
                </a:lnTo>
                <a:lnTo>
                  <a:pt x="4628" y="107"/>
                </a:lnTo>
                <a:lnTo>
                  <a:pt x="4692" y="121"/>
                </a:lnTo>
                <a:lnTo>
                  <a:pt x="4755" y="137"/>
                </a:lnTo>
                <a:lnTo>
                  <a:pt x="4816" y="153"/>
                </a:lnTo>
                <a:lnTo>
                  <a:pt x="4875" y="171"/>
                </a:lnTo>
                <a:lnTo>
                  <a:pt x="4931" y="189"/>
                </a:lnTo>
                <a:lnTo>
                  <a:pt x="5010" y="218"/>
                </a:lnTo>
                <a:lnTo>
                  <a:pt x="5084" y="247"/>
                </a:lnTo>
                <a:lnTo>
                  <a:pt x="5152" y="276"/>
                </a:lnTo>
                <a:lnTo>
                  <a:pt x="5217" y="308"/>
                </a:lnTo>
                <a:lnTo>
                  <a:pt x="5277" y="341"/>
                </a:lnTo>
                <a:lnTo>
                  <a:pt x="5331" y="375"/>
                </a:lnTo>
                <a:lnTo>
                  <a:pt x="5382" y="408"/>
                </a:lnTo>
                <a:lnTo>
                  <a:pt x="5404" y="426"/>
                </a:lnTo>
                <a:lnTo>
                  <a:pt x="5425" y="444"/>
                </a:lnTo>
                <a:lnTo>
                  <a:pt x="5446" y="463"/>
                </a:lnTo>
                <a:lnTo>
                  <a:pt x="5465" y="481"/>
                </a:lnTo>
                <a:lnTo>
                  <a:pt x="5483" y="501"/>
                </a:lnTo>
                <a:lnTo>
                  <a:pt x="5499" y="520"/>
                </a:lnTo>
                <a:lnTo>
                  <a:pt x="5514" y="539"/>
                </a:lnTo>
                <a:lnTo>
                  <a:pt x="5528" y="559"/>
                </a:lnTo>
                <a:lnTo>
                  <a:pt x="5540" y="578"/>
                </a:lnTo>
                <a:lnTo>
                  <a:pt x="5551" y="599"/>
                </a:lnTo>
                <a:lnTo>
                  <a:pt x="5561" y="618"/>
                </a:lnTo>
                <a:lnTo>
                  <a:pt x="5570" y="639"/>
                </a:lnTo>
                <a:lnTo>
                  <a:pt x="5577" y="660"/>
                </a:lnTo>
                <a:lnTo>
                  <a:pt x="5583" y="681"/>
                </a:lnTo>
                <a:lnTo>
                  <a:pt x="5587" y="704"/>
                </a:lnTo>
                <a:lnTo>
                  <a:pt x="5590" y="725"/>
                </a:lnTo>
                <a:lnTo>
                  <a:pt x="5591" y="748"/>
                </a:lnTo>
                <a:lnTo>
                  <a:pt x="5591" y="770"/>
                </a:lnTo>
                <a:lnTo>
                  <a:pt x="5570" y="1605"/>
                </a:lnTo>
                <a:lnTo>
                  <a:pt x="5559" y="1631"/>
                </a:lnTo>
                <a:lnTo>
                  <a:pt x="5548" y="1655"/>
                </a:lnTo>
                <a:lnTo>
                  <a:pt x="5533" y="1678"/>
                </a:lnTo>
                <a:lnTo>
                  <a:pt x="5520" y="1702"/>
                </a:lnTo>
                <a:lnTo>
                  <a:pt x="5504" y="1723"/>
                </a:lnTo>
                <a:lnTo>
                  <a:pt x="5488" y="1744"/>
                </a:lnTo>
                <a:lnTo>
                  <a:pt x="5470" y="1765"/>
                </a:lnTo>
                <a:lnTo>
                  <a:pt x="5451" y="1786"/>
                </a:lnTo>
                <a:lnTo>
                  <a:pt x="5430" y="1805"/>
                </a:lnTo>
                <a:lnTo>
                  <a:pt x="5409" y="1824"/>
                </a:lnTo>
                <a:lnTo>
                  <a:pt x="5385" y="1844"/>
                </a:lnTo>
                <a:lnTo>
                  <a:pt x="5361" y="1862"/>
                </a:lnTo>
                <a:lnTo>
                  <a:pt x="5335" y="1881"/>
                </a:lnTo>
                <a:lnTo>
                  <a:pt x="5309" y="1899"/>
                </a:lnTo>
                <a:lnTo>
                  <a:pt x="5251" y="1933"/>
                </a:lnTo>
                <a:lnTo>
                  <a:pt x="5249" y="2047"/>
                </a:lnTo>
                <a:close/>
                <a:moveTo>
                  <a:pt x="3362" y="3623"/>
                </a:moveTo>
                <a:lnTo>
                  <a:pt x="3362" y="3623"/>
                </a:lnTo>
                <a:lnTo>
                  <a:pt x="3544" y="3630"/>
                </a:lnTo>
                <a:lnTo>
                  <a:pt x="3636" y="3631"/>
                </a:lnTo>
                <a:lnTo>
                  <a:pt x="3730" y="3633"/>
                </a:lnTo>
                <a:lnTo>
                  <a:pt x="3823" y="3633"/>
                </a:lnTo>
                <a:lnTo>
                  <a:pt x="3917" y="3633"/>
                </a:lnTo>
                <a:lnTo>
                  <a:pt x="4012" y="3631"/>
                </a:lnTo>
                <a:lnTo>
                  <a:pt x="4106" y="3628"/>
                </a:lnTo>
                <a:lnTo>
                  <a:pt x="4201" y="3623"/>
                </a:lnTo>
                <a:lnTo>
                  <a:pt x="4297" y="3618"/>
                </a:lnTo>
                <a:lnTo>
                  <a:pt x="4390" y="3612"/>
                </a:lnTo>
                <a:lnTo>
                  <a:pt x="4484" y="3604"/>
                </a:lnTo>
                <a:lnTo>
                  <a:pt x="4576" y="3596"/>
                </a:lnTo>
                <a:lnTo>
                  <a:pt x="4668" y="3584"/>
                </a:lnTo>
                <a:lnTo>
                  <a:pt x="4758" y="3573"/>
                </a:lnTo>
                <a:lnTo>
                  <a:pt x="4849" y="3559"/>
                </a:lnTo>
                <a:lnTo>
                  <a:pt x="4938" y="3544"/>
                </a:lnTo>
                <a:lnTo>
                  <a:pt x="5023" y="3528"/>
                </a:lnTo>
                <a:lnTo>
                  <a:pt x="5109" y="3510"/>
                </a:lnTo>
                <a:lnTo>
                  <a:pt x="5191" y="3491"/>
                </a:lnTo>
                <a:lnTo>
                  <a:pt x="5273" y="3470"/>
                </a:lnTo>
                <a:lnTo>
                  <a:pt x="5351" y="3446"/>
                </a:lnTo>
                <a:lnTo>
                  <a:pt x="5428" y="3421"/>
                </a:lnTo>
                <a:lnTo>
                  <a:pt x="5503" y="3395"/>
                </a:lnTo>
                <a:lnTo>
                  <a:pt x="5574" y="3366"/>
                </a:lnTo>
                <a:lnTo>
                  <a:pt x="5641" y="3337"/>
                </a:lnTo>
                <a:lnTo>
                  <a:pt x="5706" y="3305"/>
                </a:lnTo>
                <a:lnTo>
                  <a:pt x="5769" y="3271"/>
                </a:lnTo>
                <a:lnTo>
                  <a:pt x="5827" y="3236"/>
                </a:lnTo>
                <a:lnTo>
                  <a:pt x="5882" y="3197"/>
                </a:lnTo>
                <a:lnTo>
                  <a:pt x="5908" y="3177"/>
                </a:lnTo>
                <a:lnTo>
                  <a:pt x="5934" y="3156"/>
                </a:lnTo>
                <a:lnTo>
                  <a:pt x="5958" y="3137"/>
                </a:lnTo>
                <a:lnTo>
                  <a:pt x="5981" y="3115"/>
                </a:lnTo>
                <a:lnTo>
                  <a:pt x="6002" y="3094"/>
                </a:lnTo>
                <a:lnTo>
                  <a:pt x="6021" y="3073"/>
                </a:lnTo>
                <a:lnTo>
                  <a:pt x="6037" y="3050"/>
                </a:lnTo>
                <a:lnTo>
                  <a:pt x="6052" y="3027"/>
                </a:lnTo>
                <a:lnTo>
                  <a:pt x="6063" y="3005"/>
                </a:lnTo>
                <a:lnTo>
                  <a:pt x="6073" y="2982"/>
                </a:lnTo>
                <a:lnTo>
                  <a:pt x="6081" y="2958"/>
                </a:lnTo>
                <a:lnTo>
                  <a:pt x="6086" y="2935"/>
                </a:lnTo>
                <a:lnTo>
                  <a:pt x="6087" y="2911"/>
                </a:lnTo>
                <a:lnTo>
                  <a:pt x="6087" y="2887"/>
                </a:lnTo>
                <a:lnTo>
                  <a:pt x="6086" y="2863"/>
                </a:lnTo>
                <a:lnTo>
                  <a:pt x="6079" y="2838"/>
                </a:lnTo>
                <a:lnTo>
                  <a:pt x="6073" y="2814"/>
                </a:lnTo>
                <a:lnTo>
                  <a:pt x="6061" y="2790"/>
                </a:lnTo>
                <a:lnTo>
                  <a:pt x="6048" y="2766"/>
                </a:lnTo>
                <a:lnTo>
                  <a:pt x="6034" y="2742"/>
                </a:lnTo>
                <a:lnTo>
                  <a:pt x="6014" y="2717"/>
                </a:lnTo>
                <a:lnTo>
                  <a:pt x="5995" y="2693"/>
                </a:lnTo>
                <a:lnTo>
                  <a:pt x="5971" y="2669"/>
                </a:lnTo>
                <a:lnTo>
                  <a:pt x="5945" y="2646"/>
                </a:lnTo>
                <a:lnTo>
                  <a:pt x="5916" y="2622"/>
                </a:lnTo>
                <a:lnTo>
                  <a:pt x="5884" y="2598"/>
                </a:lnTo>
                <a:lnTo>
                  <a:pt x="5850" y="2575"/>
                </a:lnTo>
                <a:lnTo>
                  <a:pt x="5813" y="2551"/>
                </a:lnTo>
                <a:lnTo>
                  <a:pt x="5772" y="2528"/>
                </a:lnTo>
                <a:lnTo>
                  <a:pt x="5729" y="2506"/>
                </a:lnTo>
                <a:lnTo>
                  <a:pt x="5683" y="2483"/>
                </a:lnTo>
                <a:lnTo>
                  <a:pt x="5633" y="2462"/>
                </a:lnTo>
                <a:lnTo>
                  <a:pt x="5582" y="2440"/>
                </a:lnTo>
                <a:lnTo>
                  <a:pt x="5527" y="2419"/>
                </a:lnTo>
                <a:lnTo>
                  <a:pt x="5469" y="2398"/>
                </a:lnTo>
                <a:lnTo>
                  <a:pt x="5407" y="2378"/>
                </a:lnTo>
                <a:lnTo>
                  <a:pt x="5327" y="2354"/>
                </a:lnTo>
                <a:lnTo>
                  <a:pt x="5241" y="2330"/>
                </a:lnTo>
                <a:lnTo>
                  <a:pt x="5228" y="2816"/>
                </a:lnTo>
                <a:lnTo>
                  <a:pt x="5209" y="2858"/>
                </a:lnTo>
                <a:lnTo>
                  <a:pt x="5186" y="2898"/>
                </a:lnTo>
                <a:lnTo>
                  <a:pt x="5159" y="2939"/>
                </a:lnTo>
                <a:lnTo>
                  <a:pt x="5130" y="2977"/>
                </a:lnTo>
                <a:lnTo>
                  <a:pt x="5097" y="3014"/>
                </a:lnTo>
                <a:lnTo>
                  <a:pt x="5062" y="3052"/>
                </a:lnTo>
                <a:lnTo>
                  <a:pt x="5023" y="3085"/>
                </a:lnTo>
                <a:lnTo>
                  <a:pt x="4981" y="3121"/>
                </a:lnTo>
                <a:lnTo>
                  <a:pt x="4938" y="3153"/>
                </a:lnTo>
                <a:lnTo>
                  <a:pt x="4891" y="3186"/>
                </a:lnTo>
                <a:lnTo>
                  <a:pt x="4841" y="3216"/>
                </a:lnTo>
                <a:lnTo>
                  <a:pt x="4789" y="3247"/>
                </a:lnTo>
                <a:lnTo>
                  <a:pt x="4736" y="3274"/>
                </a:lnTo>
                <a:lnTo>
                  <a:pt x="4679" y="3303"/>
                </a:lnTo>
                <a:lnTo>
                  <a:pt x="4619" y="3329"/>
                </a:lnTo>
                <a:lnTo>
                  <a:pt x="4560" y="3355"/>
                </a:lnTo>
                <a:lnTo>
                  <a:pt x="4497" y="3379"/>
                </a:lnTo>
                <a:lnTo>
                  <a:pt x="4432" y="3404"/>
                </a:lnTo>
                <a:lnTo>
                  <a:pt x="4364" y="3426"/>
                </a:lnTo>
                <a:lnTo>
                  <a:pt x="4297" y="3447"/>
                </a:lnTo>
                <a:lnTo>
                  <a:pt x="4225" y="3468"/>
                </a:lnTo>
                <a:lnTo>
                  <a:pt x="4154" y="3486"/>
                </a:lnTo>
                <a:lnTo>
                  <a:pt x="4080" y="3505"/>
                </a:lnTo>
                <a:lnTo>
                  <a:pt x="4006" y="3521"/>
                </a:lnTo>
                <a:lnTo>
                  <a:pt x="3928" y="3538"/>
                </a:lnTo>
                <a:lnTo>
                  <a:pt x="3851" y="3554"/>
                </a:lnTo>
                <a:lnTo>
                  <a:pt x="3772" y="3568"/>
                </a:lnTo>
                <a:lnTo>
                  <a:pt x="3693" y="3581"/>
                </a:lnTo>
                <a:lnTo>
                  <a:pt x="3610" y="3592"/>
                </a:lnTo>
                <a:lnTo>
                  <a:pt x="3528" y="3604"/>
                </a:lnTo>
                <a:lnTo>
                  <a:pt x="3446" y="3613"/>
                </a:lnTo>
                <a:lnTo>
                  <a:pt x="3362" y="3623"/>
                </a:lnTo>
                <a:close/>
                <a:moveTo>
                  <a:pt x="1991" y="3630"/>
                </a:moveTo>
                <a:lnTo>
                  <a:pt x="1991" y="4254"/>
                </a:lnTo>
                <a:lnTo>
                  <a:pt x="2059" y="4277"/>
                </a:lnTo>
                <a:lnTo>
                  <a:pt x="2130" y="4298"/>
                </a:lnTo>
                <a:lnTo>
                  <a:pt x="2206" y="4319"/>
                </a:lnTo>
                <a:lnTo>
                  <a:pt x="2286" y="4338"/>
                </a:lnTo>
                <a:lnTo>
                  <a:pt x="2369" y="4359"/>
                </a:lnTo>
                <a:lnTo>
                  <a:pt x="2457" y="4379"/>
                </a:lnTo>
                <a:lnTo>
                  <a:pt x="2548" y="4396"/>
                </a:lnTo>
                <a:lnTo>
                  <a:pt x="2645" y="4414"/>
                </a:lnTo>
                <a:lnTo>
                  <a:pt x="2695" y="4422"/>
                </a:lnTo>
                <a:lnTo>
                  <a:pt x="2763" y="4432"/>
                </a:lnTo>
                <a:lnTo>
                  <a:pt x="2763" y="3702"/>
                </a:lnTo>
                <a:lnTo>
                  <a:pt x="2679" y="3691"/>
                </a:lnTo>
                <a:lnTo>
                  <a:pt x="2598" y="3680"/>
                </a:lnTo>
                <a:lnTo>
                  <a:pt x="2522" y="3667"/>
                </a:lnTo>
                <a:lnTo>
                  <a:pt x="2448" y="3655"/>
                </a:lnTo>
                <a:lnTo>
                  <a:pt x="2333" y="3651"/>
                </a:lnTo>
                <a:lnTo>
                  <a:pt x="2218" y="3646"/>
                </a:lnTo>
                <a:lnTo>
                  <a:pt x="2104" y="3638"/>
                </a:lnTo>
                <a:lnTo>
                  <a:pt x="1991" y="3630"/>
                </a:lnTo>
                <a:close/>
                <a:moveTo>
                  <a:pt x="2528" y="1161"/>
                </a:moveTo>
                <a:lnTo>
                  <a:pt x="2528" y="1161"/>
                </a:lnTo>
                <a:lnTo>
                  <a:pt x="2433" y="1138"/>
                </a:lnTo>
                <a:lnTo>
                  <a:pt x="2344" y="1117"/>
                </a:lnTo>
                <a:lnTo>
                  <a:pt x="2262" y="1095"/>
                </a:lnTo>
                <a:lnTo>
                  <a:pt x="2188" y="1072"/>
                </a:lnTo>
                <a:lnTo>
                  <a:pt x="2118" y="1048"/>
                </a:lnTo>
                <a:lnTo>
                  <a:pt x="2057" y="1025"/>
                </a:lnTo>
                <a:lnTo>
                  <a:pt x="2002" y="1001"/>
                </a:lnTo>
                <a:lnTo>
                  <a:pt x="1954" y="977"/>
                </a:lnTo>
                <a:lnTo>
                  <a:pt x="1912" y="953"/>
                </a:lnTo>
                <a:lnTo>
                  <a:pt x="1876" y="927"/>
                </a:lnTo>
                <a:lnTo>
                  <a:pt x="1862" y="914"/>
                </a:lnTo>
                <a:lnTo>
                  <a:pt x="1847" y="903"/>
                </a:lnTo>
                <a:lnTo>
                  <a:pt x="1836" y="890"/>
                </a:lnTo>
                <a:lnTo>
                  <a:pt x="1825" y="877"/>
                </a:lnTo>
                <a:lnTo>
                  <a:pt x="1816" y="864"/>
                </a:lnTo>
                <a:lnTo>
                  <a:pt x="1808" y="851"/>
                </a:lnTo>
                <a:lnTo>
                  <a:pt x="1802" y="838"/>
                </a:lnTo>
                <a:lnTo>
                  <a:pt x="1799" y="827"/>
                </a:lnTo>
                <a:lnTo>
                  <a:pt x="1795" y="814"/>
                </a:lnTo>
                <a:lnTo>
                  <a:pt x="1794" y="801"/>
                </a:lnTo>
                <a:lnTo>
                  <a:pt x="1794" y="788"/>
                </a:lnTo>
                <a:lnTo>
                  <a:pt x="1795" y="775"/>
                </a:lnTo>
                <a:lnTo>
                  <a:pt x="1799" y="762"/>
                </a:lnTo>
                <a:lnTo>
                  <a:pt x="1804" y="749"/>
                </a:lnTo>
                <a:lnTo>
                  <a:pt x="1808" y="736"/>
                </a:lnTo>
                <a:lnTo>
                  <a:pt x="1816" y="725"/>
                </a:lnTo>
                <a:lnTo>
                  <a:pt x="1826" y="712"/>
                </a:lnTo>
                <a:lnTo>
                  <a:pt x="1836" y="699"/>
                </a:lnTo>
                <a:lnTo>
                  <a:pt x="1847" y="686"/>
                </a:lnTo>
                <a:lnTo>
                  <a:pt x="1862" y="673"/>
                </a:lnTo>
                <a:lnTo>
                  <a:pt x="1892" y="649"/>
                </a:lnTo>
                <a:lnTo>
                  <a:pt x="1928" y="623"/>
                </a:lnTo>
                <a:lnTo>
                  <a:pt x="1970" y="599"/>
                </a:lnTo>
                <a:lnTo>
                  <a:pt x="2018" y="575"/>
                </a:lnTo>
                <a:lnTo>
                  <a:pt x="2070" y="551"/>
                </a:lnTo>
                <a:lnTo>
                  <a:pt x="2128" y="526"/>
                </a:lnTo>
                <a:lnTo>
                  <a:pt x="2191" y="504"/>
                </a:lnTo>
                <a:lnTo>
                  <a:pt x="2260" y="481"/>
                </a:lnTo>
                <a:lnTo>
                  <a:pt x="2335" y="459"/>
                </a:lnTo>
                <a:lnTo>
                  <a:pt x="2412" y="436"/>
                </a:lnTo>
                <a:lnTo>
                  <a:pt x="2496" y="415"/>
                </a:lnTo>
                <a:lnTo>
                  <a:pt x="2585" y="394"/>
                </a:lnTo>
                <a:lnTo>
                  <a:pt x="2693" y="371"/>
                </a:lnTo>
                <a:lnTo>
                  <a:pt x="2803" y="352"/>
                </a:lnTo>
                <a:lnTo>
                  <a:pt x="2914" y="336"/>
                </a:lnTo>
                <a:lnTo>
                  <a:pt x="3027" y="321"/>
                </a:lnTo>
                <a:lnTo>
                  <a:pt x="3140" y="310"/>
                </a:lnTo>
                <a:lnTo>
                  <a:pt x="3255" y="302"/>
                </a:lnTo>
                <a:lnTo>
                  <a:pt x="3368" y="297"/>
                </a:lnTo>
                <a:lnTo>
                  <a:pt x="3483" y="294"/>
                </a:lnTo>
                <a:lnTo>
                  <a:pt x="3596" y="292"/>
                </a:lnTo>
                <a:lnTo>
                  <a:pt x="3709" y="294"/>
                </a:lnTo>
                <a:lnTo>
                  <a:pt x="3820" y="299"/>
                </a:lnTo>
                <a:lnTo>
                  <a:pt x="3930" y="305"/>
                </a:lnTo>
                <a:lnTo>
                  <a:pt x="4038" y="313"/>
                </a:lnTo>
                <a:lnTo>
                  <a:pt x="4143" y="325"/>
                </a:lnTo>
                <a:lnTo>
                  <a:pt x="4246" y="337"/>
                </a:lnTo>
                <a:lnTo>
                  <a:pt x="4347" y="352"/>
                </a:lnTo>
                <a:lnTo>
                  <a:pt x="2528" y="1161"/>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49" name="Rectangle 48">
            <a:extLst>
              <a:ext uri="{FF2B5EF4-FFF2-40B4-BE49-F238E27FC236}">
                <a16:creationId xmlns:a16="http://schemas.microsoft.com/office/drawing/2014/main" id="{9A65B7E1-394A-4466-92DE-F09A96AB4344}"/>
              </a:ext>
            </a:extLst>
          </p:cNvPr>
          <p:cNvSpPr/>
          <p:nvPr/>
        </p:nvSpPr>
        <p:spPr>
          <a:xfrm>
            <a:off x="609914" y="4344239"/>
            <a:ext cx="10965993" cy="225135"/>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50" name="TextBox 49">
            <a:extLst>
              <a:ext uri="{FF2B5EF4-FFF2-40B4-BE49-F238E27FC236}">
                <a16:creationId xmlns:a16="http://schemas.microsoft.com/office/drawing/2014/main" id="{46FF3C2B-AAEF-4E95-A1D4-E907038E08C0}"/>
              </a:ext>
            </a:extLst>
          </p:cNvPr>
          <p:cNvSpPr txBox="1"/>
          <p:nvPr/>
        </p:nvSpPr>
        <p:spPr>
          <a:xfrm>
            <a:off x="866934" y="4378297"/>
            <a:ext cx="3163487"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chemeClr val="bg2"/>
                </a:solidFill>
                <a:effectLst/>
                <a:uLnTx/>
                <a:uFillTx/>
                <a:latin typeface="EYInterstate Light" panose="02000506000000020004" pitchFamily="2" charset="0"/>
              </a:rPr>
              <a:t>3. Pakalpojumu izmaksas</a:t>
            </a:r>
          </a:p>
        </p:txBody>
      </p:sp>
      <p:sp>
        <p:nvSpPr>
          <p:cNvPr id="22" name="Title 1">
            <a:extLst>
              <a:ext uri="{FF2B5EF4-FFF2-40B4-BE49-F238E27FC236}">
                <a16:creationId xmlns:a16="http://schemas.microsoft.com/office/drawing/2014/main" id="{BED1D6AB-BD3A-4B41-A63B-E50EEAF847ED}"/>
              </a:ext>
            </a:extLst>
          </p:cNvPr>
          <p:cNvSpPr>
            <a:spLocks noGrp="1"/>
          </p:cNvSpPr>
          <p:nvPr>
            <p:ph type="title"/>
          </p:nvPr>
        </p:nvSpPr>
        <p:spPr>
          <a:xfrm>
            <a:off x="1280286" y="280889"/>
            <a:ext cx="10308146" cy="267775"/>
          </a:xfrm>
        </p:spPr>
        <p:txBody>
          <a:bodyPr/>
          <a:lstStyle/>
          <a:p>
            <a:r>
              <a:rPr lang="lv-LV"/>
              <a:t>Valmieras novads</a:t>
            </a:r>
          </a:p>
        </p:txBody>
      </p:sp>
      <p:sp>
        <p:nvSpPr>
          <p:cNvPr id="23" name="Rectangle 22">
            <a:extLst>
              <a:ext uri="{FF2B5EF4-FFF2-40B4-BE49-F238E27FC236}">
                <a16:creationId xmlns:a16="http://schemas.microsoft.com/office/drawing/2014/main" id="{DD300029-43A2-43C1-A629-CEFC713367B5}"/>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lang="en-US" b="1">
                <a:solidFill>
                  <a:srgbClr val="000000"/>
                </a:solidFill>
                <a:latin typeface="EYInterstate Light" panose="02000506000000020004" pitchFamily="2" charset="0"/>
              </a:rPr>
              <a:t>8</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24" name="Footer Placeholder 4">
            <a:extLst>
              <a:ext uri="{FF2B5EF4-FFF2-40B4-BE49-F238E27FC236}">
                <a16:creationId xmlns:a16="http://schemas.microsoft.com/office/drawing/2014/main" id="{5D2313A7-0CBD-445B-B20C-11D62576A1FA}"/>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1" name="Date Placeholder 10">
            <a:extLst>
              <a:ext uri="{FF2B5EF4-FFF2-40B4-BE49-F238E27FC236}">
                <a16:creationId xmlns:a16="http://schemas.microsoft.com/office/drawing/2014/main" id="{58B9DAAE-423B-47E1-9BB1-A292FDD6604B}"/>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00938964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D57288-F73B-43E4-8A83-28E11DCA0C62}"/>
              </a:ext>
            </a:extLst>
          </p:cNvPr>
          <p:cNvSpPr>
            <a:spLocks noGrp="1"/>
          </p:cNvSpPr>
          <p:nvPr>
            <p:ph type="title"/>
          </p:nvPr>
        </p:nvSpPr>
        <p:spPr/>
        <p:txBody>
          <a:bodyPr/>
          <a:lstStyle/>
          <a:p>
            <a:r>
              <a:rPr lang="lv-LV"/>
              <a:t>Dokumentā izmantotie saīsinājumi un apzīmējumi</a:t>
            </a:r>
          </a:p>
        </p:txBody>
      </p:sp>
      <p:sp>
        <p:nvSpPr>
          <p:cNvPr id="6" name="Slide Number Placeholder 5">
            <a:extLst>
              <a:ext uri="{FF2B5EF4-FFF2-40B4-BE49-F238E27FC236}">
                <a16:creationId xmlns:a16="http://schemas.microsoft.com/office/drawing/2014/main" id="{8AFCD275-1BEC-4CAF-B14E-9CD27CF65E3F}"/>
              </a:ext>
            </a:extLst>
          </p:cNvPr>
          <p:cNvSpPr>
            <a:spLocks noGrp="1"/>
          </p:cNvSpPr>
          <p:nvPr>
            <p:ph type="sldNum" sz="quarter" idx="12"/>
          </p:nvPr>
        </p:nvSpPr>
        <p:spPr/>
        <p:txBody>
          <a:bodyPr/>
          <a:lstStyle/>
          <a:p>
            <a:r>
              <a:rPr lang="lv-LV"/>
              <a:t>Lapa </a:t>
            </a:r>
            <a:fld id="{F1BC30E3-FFE5-4B91-AA19-87A149EBB9EE}" type="slidenum">
              <a:rPr smtClean="0"/>
              <a:pPr/>
              <a:t>7</a:t>
            </a:fld>
            <a:endParaRPr/>
          </a:p>
        </p:txBody>
      </p:sp>
      <p:graphicFrame>
        <p:nvGraphicFramePr>
          <p:cNvPr id="11" name="Table 17">
            <a:extLst>
              <a:ext uri="{FF2B5EF4-FFF2-40B4-BE49-F238E27FC236}">
                <a16:creationId xmlns:a16="http://schemas.microsoft.com/office/drawing/2014/main" id="{51E60117-48E6-40CE-BD7F-0B1C891B988D}"/>
              </a:ext>
            </a:extLst>
          </p:cNvPr>
          <p:cNvGraphicFramePr>
            <a:graphicFrameLocks noGrp="1"/>
          </p:cNvGraphicFramePr>
          <p:nvPr>
            <p:extLst>
              <p:ext uri="{D42A27DB-BD31-4B8C-83A1-F6EECF244321}">
                <p14:modId xmlns:p14="http://schemas.microsoft.com/office/powerpoint/2010/main" val="3871765173"/>
              </p:ext>
            </p:extLst>
          </p:nvPr>
        </p:nvGraphicFramePr>
        <p:xfrm>
          <a:off x="617221" y="1364578"/>
          <a:ext cx="10978514" cy="1374763"/>
        </p:xfrm>
        <a:graphic>
          <a:graphicData uri="http://schemas.openxmlformats.org/drawingml/2006/table">
            <a:tbl>
              <a:tblPr/>
              <a:tblGrid>
                <a:gridCol w="2633342">
                  <a:extLst>
                    <a:ext uri="{9D8B030D-6E8A-4147-A177-3AD203B41FA5}">
                      <a16:colId xmlns:a16="http://schemas.microsoft.com/office/drawing/2014/main" val="1382104035"/>
                    </a:ext>
                  </a:extLst>
                </a:gridCol>
                <a:gridCol w="8345172">
                  <a:extLst>
                    <a:ext uri="{9D8B030D-6E8A-4147-A177-3AD203B41FA5}">
                      <a16:colId xmlns:a16="http://schemas.microsoft.com/office/drawing/2014/main" val="1342508774"/>
                    </a:ext>
                  </a:extLst>
                </a:gridCol>
              </a:tblGrid>
              <a:tr h="181617">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lv-LV" sz="1050" b="1">
                          <a:solidFill>
                            <a:schemeClr val="bg2"/>
                          </a:solidFill>
                          <a:latin typeface="EYInterstate Light" panose="02000506000000020004" pitchFamily="2" charset="0"/>
                        </a:rPr>
                        <a:t>Saīsinājums/Apzīmejums</a:t>
                      </a:r>
                    </a:p>
                  </a:txBody>
                  <a:tcPr>
                    <a:lnL w="28575" cap="flat" cmpd="sng" algn="ctr">
                      <a:solidFill>
                        <a:schemeClr val="tx1"/>
                      </a:solidFill>
                      <a:prstDash val="solid"/>
                      <a:round/>
                      <a:headEnd type="none" w="med" len="med"/>
                      <a:tailEnd type="none" w="med" len="med"/>
                    </a:lnL>
                    <a:lnR w="635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646464">
                        <a:lumMod val="40000"/>
                        <a:lumOff val="6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r>
                        <a:rPr lang="lv-LV" sz="1050" b="1">
                          <a:solidFill>
                            <a:schemeClr val="bg2"/>
                          </a:solidFill>
                          <a:latin typeface="EYInterstate Light" panose="02000506000000020004" pitchFamily="2" charset="0"/>
                        </a:rPr>
                        <a:t>Skaidrojums</a:t>
                      </a:r>
                    </a:p>
                  </a:txBody>
                  <a:tcPr>
                    <a:lnL w="635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646464">
                        <a:lumMod val="40000"/>
                        <a:lumOff val="60000"/>
                      </a:srgbClr>
                    </a:solidFill>
                  </a:tcPr>
                </a:tc>
                <a:extLst>
                  <a:ext uri="{0D108BD9-81ED-4DB2-BD59-A6C34878D82A}">
                    <a16:rowId xmlns:a16="http://schemas.microsoft.com/office/drawing/2014/main" val="2439759812"/>
                  </a:ext>
                </a:extLst>
              </a:tr>
              <a:tr h="207441">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457200" lvl="1" algn="l" defTabSz="914400" rtl="0" eaLnBrk="1" fontAlgn="b" latinLnBrk="0" hangingPunct="1"/>
                      <a:r>
                        <a:rPr lang="lv-LV" sz="1050" kern="1200">
                          <a:solidFill>
                            <a:schemeClr val="bg2"/>
                          </a:solidFill>
                          <a:latin typeface="EYInterstate Light" panose="02000506000000020004" pitchFamily="2" charset="0"/>
                          <a:ea typeface="+mn-ea"/>
                          <a:cs typeface="+mn-cs"/>
                        </a:rPr>
                        <a:t>ATR</a:t>
                      </a:r>
                    </a:p>
                  </a:txBody>
                  <a:tcPr marL="7620" marR="7620" marT="7620" marB="0" anchor="ctr">
                    <a:lnL w="28575" cap="flat" cmpd="sng" algn="ctr">
                      <a:solidFill>
                        <a:schemeClr val="tx1"/>
                      </a:solidFill>
                      <a:prstDash val="solid"/>
                      <a:round/>
                      <a:headEnd type="none" w="med" len="med"/>
                      <a:tailEnd type="none" w="med" len="med"/>
                    </a:lnL>
                    <a:lnR w="6350" cap="flat" cmpd="sng" algn="ctr">
                      <a:solidFill>
                        <a:srgbClr val="C4C4CD"/>
                      </a:solidFill>
                      <a:prstDash val="solid"/>
                      <a:round/>
                      <a:headEnd type="none" w="med" len="med"/>
                      <a:tailEnd type="none" w="med" len="med"/>
                    </a:lnR>
                    <a:lnT w="28575" cap="flat" cmpd="sng" algn="ctr">
                      <a:solidFill>
                        <a:srgbClr val="000000"/>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lvl="1" algn="l" defTabSz="914400" rtl="0" eaLnBrk="1" fontAlgn="b" latinLnBrk="0" hangingPunct="1"/>
                      <a:r>
                        <a:rPr lang="lv-LV" sz="1050" kern="1200">
                          <a:solidFill>
                            <a:schemeClr val="bg2"/>
                          </a:solidFill>
                          <a:latin typeface="EYInterstate Light" panose="02000506000000020004" pitchFamily="2" charset="0"/>
                          <a:ea typeface="+mn-ea"/>
                          <a:cs typeface="+mn-cs"/>
                        </a:rPr>
                        <a:t>Administratīvi teritoriālā reforma kā rezultātā mainījās Latvijas administratīvais un teritoriālais iedalījums (sākot ar 2021.g. 1. jūliju)</a:t>
                      </a:r>
                    </a:p>
                  </a:txBody>
                  <a:tcPr marL="7620" marR="7620" marT="7620" marB="0" anchor="ctr">
                    <a:lnL w="6350" cap="flat" cmpd="sng" algn="ctr">
                      <a:solidFill>
                        <a:srgbClr val="C4C4CD"/>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rgbClr val="000000"/>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3728780454"/>
                  </a:ext>
                </a:extLst>
              </a:tr>
              <a:tr h="207441">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457200" lvl="1" algn="l" defTabSz="914400" rtl="0" eaLnBrk="1" fontAlgn="b" latinLnBrk="0" hangingPunct="1"/>
                      <a:r>
                        <a:rPr lang="en-US" sz="1050" kern="1200">
                          <a:solidFill>
                            <a:schemeClr val="bg2"/>
                          </a:solidFill>
                          <a:latin typeface="EYInterstate Light" panose="02000506000000020004" pitchFamily="2" charset="0"/>
                          <a:ea typeface="+mn-ea"/>
                          <a:cs typeface="+mn-cs"/>
                        </a:rPr>
                        <a:t>EY </a:t>
                      </a:r>
                      <a:endParaRPr lang="lv-LV" sz="1050" kern="1200">
                        <a:solidFill>
                          <a:schemeClr val="bg2"/>
                        </a:solidFill>
                        <a:latin typeface="EYInterstate Light" panose="02000506000000020004" pitchFamily="2" charset="0"/>
                        <a:ea typeface="+mn-ea"/>
                        <a:cs typeface="+mn-cs"/>
                      </a:endParaRPr>
                    </a:p>
                  </a:txBody>
                  <a:tcPr marL="7620" marR="7620" marT="7620" marB="0" anchor="ctr">
                    <a:lnL w="28575" cap="flat" cmpd="sng" algn="ctr">
                      <a:solidFill>
                        <a:schemeClr val="tx1"/>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rgbClr val="FFE600">
                        <a:lumMod val="20000"/>
                        <a:lumOff val="80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just" defTabSz="914400" rtl="0" eaLnBrk="1" fontAlgn="b" latinLnBrk="0" hangingPunct="1">
                        <a:lnSpc>
                          <a:spcPct val="85000"/>
                        </a:lnSpc>
                        <a:spcBef>
                          <a:spcPts val="0"/>
                        </a:spcBef>
                        <a:spcAft>
                          <a:spcPts val="600"/>
                        </a:spcAft>
                        <a:buClr>
                          <a:schemeClr val="accent2"/>
                        </a:buClr>
                        <a:buSzPct val="70000"/>
                        <a:buFont typeface="Arial" pitchFamily="34" charset="0"/>
                        <a:buNone/>
                        <a:tabLst/>
                        <a:defRPr/>
                      </a:pPr>
                      <a:r>
                        <a:rPr lang="en-US" sz="1050" kern="1200">
                          <a:solidFill>
                            <a:schemeClr val="bg2"/>
                          </a:solidFill>
                          <a:latin typeface="EYInterstate Light" panose="02000506000000020004" pitchFamily="2" charset="0"/>
                          <a:ea typeface="+mn-ea"/>
                          <a:cs typeface="+mn-cs"/>
                        </a:rPr>
                        <a:t>SIA „Ernst &amp; Young Baltic” </a:t>
                      </a:r>
                      <a:endParaRPr lang="lv-LV" sz="1050" kern="1200">
                        <a:solidFill>
                          <a:schemeClr val="bg2"/>
                        </a:solidFill>
                        <a:latin typeface="EYInterstate Light" panose="02000506000000020004" pitchFamily="2" charset="0"/>
                        <a:ea typeface="+mn-ea"/>
                        <a:cs typeface="+mn-cs"/>
                      </a:endParaRPr>
                    </a:p>
                  </a:txBody>
                  <a:tcPr marL="7620" marR="7620" marT="7620" marB="0" anchor="ctr">
                    <a:lnL w="6350" cap="flat" cmpd="sng" algn="ctr">
                      <a:solidFill>
                        <a:srgbClr val="C4C4CD"/>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rgbClr val="FFE600">
                        <a:lumMod val="20000"/>
                        <a:lumOff val="80000"/>
                      </a:srgbClr>
                    </a:solidFill>
                  </a:tcPr>
                </a:tc>
                <a:extLst>
                  <a:ext uri="{0D108BD9-81ED-4DB2-BD59-A6C34878D82A}">
                    <a16:rowId xmlns:a16="http://schemas.microsoft.com/office/drawing/2014/main" val="2778970139"/>
                  </a:ext>
                </a:extLst>
              </a:tr>
              <a:tr h="59803">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457200" lvl="1" algn="l" defTabSz="914400" rtl="0" eaLnBrk="1" fontAlgn="b" latinLnBrk="0" hangingPunct="1"/>
                      <a:r>
                        <a:rPr lang="lv-LV" sz="1050" kern="1200">
                          <a:solidFill>
                            <a:schemeClr val="bg2"/>
                          </a:solidFill>
                          <a:latin typeface="EYInterstate Light" panose="02000506000000020004" pitchFamily="2" charset="0"/>
                          <a:ea typeface="+mn-ea"/>
                          <a:cs typeface="+mn-cs"/>
                        </a:rPr>
                        <a:t>KAC/VPVKAC</a:t>
                      </a:r>
                    </a:p>
                  </a:txBody>
                  <a:tcPr marL="7620" marR="7620" marT="7620" marB="0" anchor="ctr">
                    <a:lnL w="28575" cap="flat" cmpd="sng" algn="ctr">
                      <a:solidFill>
                        <a:schemeClr val="tx1"/>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just" defTabSz="914400" rtl="0" eaLnBrk="1" fontAlgn="b" latinLnBrk="0" hangingPunct="1">
                        <a:lnSpc>
                          <a:spcPct val="85000"/>
                        </a:lnSpc>
                        <a:spcBef>
                          <a:spcPts val="0"/>
                        </a:spcBef>
                        <a:spcAft>
                          <a:spcPts val="600"/>
                        </a:spcAft>
                        <a:buClr>
                          <a:schemeClr val="accent2"/>
                        </a:buClr>
                        <a:buSzPct val="70000"/>
                        <a:buFont typeface="Arial" pitchFamily="34" charset="0"/>
                        <a:buNone/>
                        <a:tabLst/>
                        <a:defRPr/>
                      </a:pPr>
                      <a:r>
                        <a:rPr lang="lv-LV" sz="1050" kern="1200">
                          <a:solidFill>
                            <a:schemeClr val="bg2"/>
                          </a:solidFill>
                          <a:latin typeface="EYInterstate Light" panose="02000506000000020004" pitchFamily="2" charset="0"/>
                          <a:ea typeface="+mn-ea"/>
                          <a:cs typeface="+mn-cs"/>
                        </a:rPr>
                        <a:t>Klientu apkalpošanas centrs/ Valsts un pašvaldību vienotais klientu apkalpošanas centrs</a:t>
                      </a:r>
                    </a:p>
                  </a:txBody>
                  <a:tcPr marL="7620" marR="7620" marT="7620" marB="0" anchor="ctr">
                    <a:lnL w="6350" cap="flat" cmpd="sng" algn="ctr">
                      <a:solidFill>
                        <a:srgbClr val="C4C4CD"/>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79939222"/>
                  </a:ext>
                </a:extLst>
              </a:tr>
              <a:tr h="59803">
                <a:tc>
                  <a:txBody>
                    <a:bodyPr/>
                    <a:lstStyle/>
                    <a:p>
                      <a:pPr marL="457200" lvl="1" algn="l" defTabSz="914400" rtl="0" eaLnBrk="1" fontAlgn="b" latinLnBrk="0" hangingPunct="1"/>
                      <a:r>
                        <a:rPr lang="lv-LV" sz="1050" kern="1200">
                          <a:solidFill>
                            <a:schemeClr val="bg2"/>
                          </a:solidFill>
                          <a:latin typeface="EYInterstate Light" panose="02000506000000020004" pitchFamily="2" charset="0"/>
                          <a:ea typeface="+mn-ea"/>
                          <a:cs typeface="+mn-cs"/>
                        </a:rPr>
                        <a:t>IS</a:t>
                      </a:r>
                    </a:p>
                  </a:txBody>
                  <a:tcPr marL="7620" marR="7620" marT="7620" marB="0" anchor="ctr">
                    <a:lnL w="28575" cap="flat" cmpd="sng" algn="ctr">
                      <a:solidFill>
                        <a:schemeClr val="tx1"/>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just" defTabSz="914400" rtl="0" eaLnBrk="1" fontAlgn="b" latinLnBrk="0" hangingPunct="1"/>
                      <a:r>
                        <a:rPr lang="lv-LV" sz="1050" kern="1200">
                          <a:solidFill>
                            <a:schemeClr val="bg2"/>
                          </a:solidFill>
                          <a:latin typeface="EYInterstate Light" panose="02000506000000020004" pitchFamily="2" charset="0"/>
                          <a:ea typeface="+mn-ea"/>
                          <a:cs typeface="+mn-cs"/>
                        </a:rPr>
                        <a:t>Informācijas sistēma</a:t>
                      </a:r>
                    </a:p>
                  </a:txBody>
                  <a:tcPr marL="7620" marR="7620" marT="7620" marB="0" anchor="ctr">
                    <a:lnL w="6350" cap="flat" cmpd="sng" algn="ctr">
                      <a:solidFill>
                        <a:srgbClr val="C4C4CD"/>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rgbClr val="C4C4CD"/>
                      </a:solidFill>
                      <a:prstDash val="solid"/>
                      <a:round/>
                      <a:headEnd type="none" w="med" len="med"/>
                      <a:tailEnd type="none" w="med" len="med"/>
                    </a:lnT>
                    <a:lnB w="6350" cap="flat" cmpd="sng" algn="ctr">
                      <a:solidFill>
                        <a:srgbClr val="C4C4CD"/>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3039840258"/>
                  </a:ext>
                </a:extLst>
              </a:tr>
              <a:tr h="373141">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457200" lvl="1" algn="l" defTabSz="914400" rtl="0" eaLnBrk="1" fontAlgn="b" latinLnBrk="0" hangingPunct="1"/>
                      <a:r>
                        <a:rPr lang="lv-LV" sz="1050" kern="1200">
                          <a:solidFill>
                            <a:schemeClr val="bg2"/>
                          </a:solidFill>
                          <a:latin typeface="EYInterstate Light" panose="02000506000000020004" pitchFamily="2" charset="0"/>
                          <a:ea typeface="+mn-ea"/>
                          <a:cs typeface="+mn-cs"/>
                        </a:rPr>
                        <a:t>VARAM</a:t>
                      </a:r>
                    </a:p>
                  </a:txBody>
                  <a:tcPr marL="7620" marR="7620" marT="7620" marB="0" anchor="ctr">
                    <a:lnL w="28575" cap="flat" cmpd="sng" algn="ctr">
                      <a:solidFill>
                        <a:schemeClr val="tx1"/>
                      </a:solidFill>
                      <a:prstDash val="solid"/>
                      <a:round/>
                      <a:headEnd type="none" w="med" len="med"/>
                      <a:tailEnd type="none" w="med" len="med"/>
                    </a:lnL>
                    <a:lnR w="6350" cap="flat" cmpd="sng" algn="ctr">
                      <a:solidFill>
                        <a:srgbClr val="C4C4CD"/>
                      </a:solidFill>
                      <a:prstDash val="solid"/>
                      <a:round/>
                      <a:headEnd type="none" w="med" len="med"/>
                      <a:tailEnd type="none" w="med" len="med"/>
                    </a:lnR>
                    <a:lnT w="6350" cap="flat" cmpd="sng" algn="ctr">
                      <a:solidFill>
                        <a:srgbClr val="C4C4CD"/>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indent="0" algn="just" defTabSz="914400" rtl="0" eaLnBrk="1" latinLnBrk="0" hangingPunct="1">
                        <a:lnSpc>
                          <a:spcPct val="85000"/>
                        </a:lnSpc>
                        <a:spcAft>
                          <a:spcPts val="600"/>
                        </a:spcAft>
                        <a:buClr>
                          <a:schemeClr val="accent2"/>
                        </a:buClr>
                        <a:buSzPct val="70000"/>
                        <a:buFont typeface="Arial" pitchFamily="34" charset="0"/>
                        <a:buNone/>
                      </a:pPr>
                      <a:r>
                        <a:rPr lang="lv-LV" sz="1050" kern="1200" dirty="0">
                          <a:solidFill>
                            <a:schemeClr val="bg2"/>
                          </a:solidFill>
                          <a:latin typeface="EYInterstate Light" panose="02000506000000020004" pitchFamily="2" charset="0"/>
                          <a:ea typeface="+mn-ea"/>
                          <a:cs typeface="+mn-cs"/>
                        </a:rPr>
                        <a:t>Latvijas Republikas Vides aizsardzības un reģionālās attīstības ministrija</a:t>
                      </a:r>
                    </a:p>
                  </a:txBody>
                  <a:tcPr marL="7620" marR="7620" marT="7620" marB="0" anchor="ctr">
                    <a:lnL w="6350" cap="flat" cmpd="sng" algn="ctr">
                      <a:solidFill>
                        <a:srgbClr val="C4C4CD"/>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rgbClr val="C4C4CD"/>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660445132"/>
                  </a:ext>
                </a:extLst>
              </a:tr>
            </a:tbl>
          </a:graphicData>
        </a:graphic>
      </p:graphicFrame>
      <p:sp>
        <p:nvSpPr>
          <p:cNvPr id="10" name="Footer Placeholder 4">
            <a:extLst>
              <a:ext uri="{FF2B5EF4-FFF2-40B4-BE49-F238E27FC236}">
                <a16:creationId xmlns:a16="http://schemas.microsoft.com/office/drawing/2014/main" id="{DC8D9BC5-B6FC-4976-8FF3-A056C4D43BD0}"/>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7" name="Date Placeholder 10">
            <a:extLst>
              <a:ext uri="{FF2B5EF4-FFF2-40B4-BE49-F238E27FC236}">
                <a16:creationId xmlns:a16="http://schemas.microsoft.com/office/drawing/2014/main" id="{75BDED14-099B-4DB3-BB8E-D71F2A7D84D1}"/>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276035324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bgerundetes Rechteck 35">
            <a:extLst>
              <a:ext uri="{FF2B5EF4-FFF2-40B4-BE49-F238E27FC236}">
                <a16:creationId xmlns:a16="http://schemas.microsoft.com/office/drawing/2014/main" id="{BBE4695D-AC5C-11C1-CAE9-0C2A9642C5B7}"/>
              </a:ext>
            </a:extLst>
          </p:cNvPr>
          <p:cNvSpPr/>
          <p:nvPr/>
        </p:nvSpPr>
        <p:spPr bwMode="gray">
          <a:xfrm>
            <a:off x="5355770" y="3961248"/>
            <a:ext cx="6130165" cy="2398024"/>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33" name="Abgerundetes Rechteck 35">
            <a:extLst>
              <a:ext uri="{FF2B5EF4-FFF2-40B4-BE49-F238E27FC236}">
                <a16:creationId xmlns:a16="http://schemas.microsoft.com/office/drawing/2014/main" id="{9C02CCC1-5C8E-44FC-BD31-37D7A5658453}"/>
              </a:ext>
            </a:extLst>
          </p:cNvPr>
          <p:cNvSpPr/>
          <p:nvPr/>
        </p:nvSpPr>
        <p:spPr bwMode="gray">
          <a:xfrm>
            <a:off x="5355771" y="1322676"/>
            <a:ext cx="6157878" cy="2255008"/>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2"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70</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4" name="Footer Placeholder 4">
            <a:extLst>
              <a:ext uri="{FF2B5EF4-FFF2-40B4-BE49-F238E27FC236}">
                <a16:creationId xmlns:a16="http://schemas.microsoft.com/office/drawing/2014/main" id="{DB830086-537A-4909-BF7A-74AD03D04BC6}"/>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46" name="TextBox 45">
            <a:extLst>
              <a:ext uri="{FF2B5EF4-FFF2-40B4-BE49-F238E27FC236}">
                <a16:creationId xmlns:a16="http://schemas.microsoft.com/office/drawing/2014/main" id="{3FDD3159-889D-4953-A9E1-529E8178C1B4}"/>
              </a:ext>
            </a:extLst>
          </p:cNvPr>
          <p:cNvSpPr txBox="1"/>
          <p:nvPr/>
        </p:nvSpPr>
        <p:spPr>
          <a:xfrm>
            <a:off x="712414" y="4224006"/>
            <a:ext cx="3910632" cy="276999"/>
          </a:xfrm>
          <a:prstGeom prst="rect">
            <a:avLst/>
          </a:prstGeom>
          <a:noFill/>
        </p:spPr>
        <p:txBody>
          <a:bodyPr wrap="square">
            <a:spAutoFit/>
          </a:bodyPr>
          <a:lstStyle/>
          <a:p>
            <a:pPr algn="just"/>
            <a:r>
              <a:rPr lang="lv-LV" sz="1200"/>
              <a:t>Teksts</a:t>
            </a:r>
          </a:p>
        </p:txBody>
      </p:sp>
      <p:sp>
        <p:nvSpPr>
          <p:cNvPr id="47" name="TextBox 46">
            <a:extLst>
              <a:ext uri="{FF2B5EF4-FFF2-40B4-BE49-F238E27FC236}">
                <a16:creationId xmlns:a16="http://schemas.microsoft.com/office/drawing/2014/main" id="{A78018C7-A2D8-4B56-B344-3ADE86C0C84E}"/>
              </a:ext>
            </a:extLst>
          </p:cNvPr>
          <p:cNvSpPr txBox="1"/>
          <p:nvPr/>
        </p:nvSpPr>
        <p:spPr>
          <a:xfrm>
            <a:off x="5566120" y="1565255"/>
            <a:ext cx="1417376"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b="1">
                <a:solidFill>
                  <a:schemeClr val="bg1"/>
                </a:solidFill>
              </a:rPr>
              <a:t>Pašvaldības atbilde:</a:t>
            </a:r>
          </a:p>
        </p:txBody>
      </p:sp>
      <p:sp>
        <p:nvSpPr>
          <p:cNvPr id="51" name="TextBox 50">
            <a:extLst>
              <a:ext uri="{FF2B5EF4-FFF2-40B4-BE49-F238E27FC236}">
                <a16:creationId xmlns:a16="http://schemas.microsoft.com/office/drawing/2014/main" id="{B11BC93A-0392-453C-9304-E728DD2B102D}"/>
              </a:ext>
            </a:extLst>
          </p:cNvPr>
          <p:cNvSpPr txBox="1"/>
          <p:nvPr/>
        </p:nvSpPr>
        <p:spPr>
          <a:xfrm>
            <a:off x="5529248" y="4276296"/>
            <a:ext cx="5708003" cy="1954381"/>
          </a:xfrm>
          <a:prstGeom prst="rect">
            <a:avLst/>
          </a:prstGeom>
          <a:noFill/>
        </p:spPr>
        <p:txBody>
          <a:bodyPr wrap="square">
            <a:spAutoFit/>
          </a:bodyPr>
          <a:lstStyle/>
          <a:p>
            <a:endParaRPr lang="lv-LV" sz="1100">
              <a:solidFill>
                <a:schemeClr val="bg1"/>
              </a:solidFill>
            </a:endParaRPr>
          </a:p>
          <a:p>
            <a:r>
              <a:rPr lang="lv-LV" sz="1100">
                <a:solidFill>
                  <a:schemeClr val="bg1"/>
                </a:solidFill>
              </a:rPr>
              <a:t>Papildus pakalpojumi, atbilstoši nolikumam, tiek sniegti arī Valmieras novada bibliotēkas </a:t>
            </a:r>
            <a:r>
              <a:rPr lang="lv-LV" sz="1100" err="1">
                <a:solidFill>
                  <a:schemeClr val="bg1"/>
                </a:solidFill>
              </a:rPr>
              <a:t>filiālbibliotēkās</a:t>
            </a:r>
            <a:r>
              <a:rPr lang="lv-LV" sz="1100">
                <a:solidFill>
                  <a:schemeClr val="bg1"/>
                </a:solidFill>
              </a:rPr>
              <a:t>. </a:t>
            </a:r>
            <a:r>
              <a:rPr lang="lv-LV" sz="1100" err="1">
                <a:solidFill>
                  <a:schemeClr val="bg1"/>
                </a:solidFill>
              </a:rPr>
              <a:t>Skat.nolikumu</a:t>
            </a:r>
            <a:r>
              <a:rPr lang="lv-LV" sz="1100">
                <a:solidFill>
                  <a:schemeClr val="bg1"/>
                </a:solidFill>
              </a:rPr>
              <a:t> </a:t>
            </a:r>
          </a:p>
          <a:p>
            <a:endParaRPr lang="lv-LV" sz="1100">
              <a:solidFill>
                <a:schemeClr val="bg1"/>
              </a:solidFill>
            </a:endParaRPr>
          </a:p>
          <a:p>
            <a:r>
              <a:rPr lang="lv-LV" sz="1100" u="sng">
                <a:solidFill>
                  <a:srgbClr val="0000FF"/>
                </a:solidFill>
                <a:effectLst/>
                <a:latin typeface="+mj-lt"/>
                <a:ea typeface="Calibri" panose="020F0502020204030204" pitchFamily="34" charset="0"/>
                <a:hlinkClick r:id="rId3"/>
              </a:rPr>
              <a:t>https://www.valmierasnovads.lv/content/uploads/2021/09/199_lem_piel_Valmieras_biblioteka_NOLIKUMS.pdf</a:t>
            </a:r>
            <a:endParaRPr lang="lv-LV" sz="1100">
              <a:solidFill>
                <a:schemeClr val="bg1"/>
              </a:solidFill>
              <a:latin typeface="+mj-lt"/>
            </a:endParaRPr>
          </a:p>
          <a:p>
            <a:endParaRPr lang="lv-LV" sz="1100" b="1">
              <a:solidFill>
                <a:schemeClr val="bg1"/>
              </a:solidFill>
            </a:endParaRPr>
          </a:p>
          <a:p>
            <a:r>
              <a:rPr lang="lv-LV" sz="1100" b="1">
                <a:solidFill>
                  <a:schemeClr val="bg1"/>
                </a:solidFill>
              </a:rPr>
              <a:t>Pagasta pārvaldes un KAC sniegtie pakalpojumi:</a:t>
            </a:r>
          </a:p>
          <a:p>
            <a:endParaRPr lang="lv-LV" sz="1100">
              <a:solidFill>
                <a:schemeClr val="bg1"/>
              </a:solidFill>
            </a:endParaRPr>
          </a:p>
          <a:p>
            <a:r>
              <a:rPr lang="lv-LV" sz="1100">
                <a:solidFill>
                  <a:schemeClr val="bg1"/>
                </a:solidFill>
              </a:rPr>
              <a:t>Apvienību sniegto maksas pakalpojumu cenrādis: https://www.valmierasnovads.lv/content/uploads/2022/11/675_lem_Pielikums.pdf</a:t>
            </a:r>
          </a:p>
        </p:txBody>
      </p:sp>
      <p:sp>
        <p:nvSpPr>
          <p:cNvPr id="29" name="Freeform 43">
            <a:extLst>
              <a:ext uri="{FF2B5EF4-FFF2-40B4-BE49-F238E27FC236}">
                <a16:creationId xmlns:a16="http://schemas.microsoft.com/office/drawing/2014/main" id="{FFC58227-857D-4F34-80D2-65E6876C95BB}"/>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2" name="Freeform 30">
            <a:extLst>
              <a:ext uri="{FF2B5EF4-FFF2-40B4-BE49-F238E27FC236}">
                <a16:creationId xmlns:a16="http://schemas.microsoft.com/office/drawing/2014/main" id="{C0E2456A-5DD6-4100-9173-55252CEBB73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0" name="Freeform 43">
            <a:extLst>
              <a:ext uri="{FF2B5EF4-FFF2-40B4-BE49-F238E27FC236}">
                <a16:creationId xmlns:a16="http://schemas.microsoft.com/office/drawing/2014/main" id="{9ABBAA98-57C3-4B7E-8449-C6341C7D9687}"/>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2" name="Freeform 30">
            <a:extLst>
              <a:ext uri="{FF2B5EF4-FFF2-40B4-BE49-F238E27FC236}">
                <a16:creationId xmlns:a16="http://schemas.microsoft.com/office/drawing/2014/main" id="{D6AB5463-E789-4A73-BA7F-6761C503FEB3}"/>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0" name="Freeform 43">
            <a:extLst>
              <a:ext uri="{FF2B5EF4-FFF2-40B4-BE49-F238E27FC236}">
                <a16:creationId xmlns:a16="http://schemas.microsoft.com/office/drawing/2014/main" id="{DBE23B7C-D0BC-4185-91AA-6F9E46DC5A86}"/>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2" name="Freeform 30">
            <a:extLst>
              <a:ext uri="{FF2B5EF4-FFF2-40B4-BE49-F238E27FC236}">
                <a16:creationId xmlns:a16="http://schemas.microsoft.com/office/drawing/2014/main" id="{9CEC8832-4275-447F-B0BE-BB6BF9B68D2E}"/>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7" name="Title 1">
            <a:extLst>
              <a:ext uri="{FF2B5EF4-FFF2-40B4-BE49-F238E27FC236}">
                <a16:creationId xmlns:a16="http://schemas.microsoft.com/office/drawing/2014/main" id="{32CEB960-EC86-43EB-91C0-CE35725345F0}"/>
              </a:ext>
            </a:extLst>
          </p:cNvPr>
          <p:cNvSpPr>
            <a:spLocks noGrp="1"/>
          </p:cNvSpPr>
          <p:nvPr>
            <p:ph type="title"/>
          </p:nvPr>
        </p:nvSpPr>
        <p:spPr>
          <a:xfrm>
            <a:off x="1280286" y="280889"/>
            <a:ext cx="10308146" cy="267775"/>
          </a:xfrm>
        </p:spPr>
        <p:txBody>
          <a:bodyPr/>
          <a:lstStyle/>
          <a:p>
            <a:r>
              <a:rPr lang="lv-LV"/>
              <a:t>Valmieras novads</a:t>
            </a:r>
          </a:p>
        </p:txBody>
      </p:sp>
      <p:sp>
        <p:nvSpPr>
          <p:cNvPr id="43" name="Title 1">
            <a:extLst>
              <a:ext uri="{FF2B5EF4-FFF2-40B4-BE49-F238E27FC236}">
                <a16:creationId xmlns:a16="http://schemas.microsoft.com/office/drawing/2014/main" id="{FA577A32-92C2-4585-B4FB-7A9A6A772F92}"/>
              </a:ext>
            </a:extLst>
          </p:cNvPr>
          <p:cNvSpPr txBox="1">
            <a:spLocks/>
          </p:cNvSpPr>
          <p:nvPr/>
        </p:nvSpPr>
        <p:spPr>
          <a:xfrm>
            <a:off x="1280286" y="572443"/>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r>
              <a:rPr kumimoji="0" lang="lv-LV" sz="1600" b="1" i="0" u="none" strike="noStrike" kern="1200" cap="none" spc="0" normalizeH="0" baseline="0" noProof="0">
                <a:ln>
                  <a:noFill/>
                </a:ln>
                <a:solidFill>
                  <a:srgbClr val="2E2E38"/>
                </a:solidFill>
                <a:effectLst/>
                <a:uLnTx/>
                <a:uFillTx/>
              </a:rPr>
              <a:t> </a:t>
            </a:r>
          </a:p>
        </p:txBody>
      </p:sp>
      <p:sp>
        <p:nvSpPr>
          <p:cNvPr id="56" name="Freeform 43">
            <a:extLst>
              <a:ext uri="{FF2B5EF4-FFF2-40B4-BE49-F238E27FC236}">
                <a16:creationId xmlns:a16="http://schemas.microsoft.com/office/drawing/2014/main" id="{D5FD1395-4FF0-4AE1-AB4A-8622FAFF55E9}"/>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7" name="Freeform 30">
            <a:extLst>
              <a:ext uri="{FF2B5EF4-FFF2-40B4-BE49-F238E27FC236}">
                <a16:creationId xmlns:a16="http://schemas.microsoft.com/office/drawing/2014/main" id="{9B7E9042-7F89-4D2D-8794-1D46B34A0987}"/>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9" name="Rectangle 58">
            <a:extLst>
              <a:ext uri="{FF2B5EF4-FFF2-40B4-BE49-F238E27FC236}">
                <a16:creationId xmlns:a16="http://schemas.microsoft.com/office/drawing/2014/main" id="{A3FAF606-33C9-4047-B387-FF39DE6E6352}"/>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kumimoji="0" lang="ru-RU" sz="1800" b="1" i="0" u="none" strike="noStrike" kern="1200" cap="none" spc="0" normalizeH="0" baseline="0" noProof="0">
                <a:ln>
                  <a:noFill/>
                </a:ln>
                <a:solidFill>
                  <a:srgbClr val="000000"/>
                </a:solidFill>
                <a:effectLst/>
                <a:uLnTx/>
                <a:uFillTx/>
                <a:latin typeface="EYInterstate Light" panose="02000506000000020004" pitchFamily="2" charset="0"/>
              </a:rPr>
              <a:t>5</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2" name="TextBox 1">
            <a:extLst>
              <a:ext uri="{FF2B5EF4-FFF2-40B4-BE49-F238E27FC236}">
                <a16:creationId xmlns:a16="http://schemas.microsoft.com/office/drawing/2014/main" id="{B14D0FFF-52C6-0E36-0D72-7CDC53D607A6}"/>
              </a:ext>
            </a:extLst>
          </p:cNvPr>
          <p:cNvSpPr txBox="1"/>
          <p:nvPr/>
        </p:nvSpPr>
        <p:spPr>
          <a:xfrm>
            <a:off x="5467460" y="1655105"/>
            <a:ext cx="6046189" cy="1615827"/>
          </a:xfrm>
          <a:prstGeom prst="rect">
            <a:avLst/>
          </a:prstGeom>
          <a:noFill/>
        </p:spPr>
        <p:txBody>
          <a:bodyPr wrap="square">
            <a:spAutoFit/>
          </a:bodyPr>
          <a:lstStyle/>
          <a:p>
            <a:pPr algn="just"/>
            <a:endParaRPr lang="lv-LV" sz="1100">
              <a:solidFill>
                <a:schemeClr val="bg1"/>
              </a:solidFill>
            </a:endParaRPr>
          </a:p>
          <a:p>
            <a:pPr algn="just"/>
            <a:r>
              <a:rPr lang="lv-LV" sz="1100">
                <a:solidFill>
                  <a:schemeClr val="bg1"/>
                </a:solidFill>
              </a:rPr>
              <a:t>Klātienes pakalpojumu sniegšanas adreses – </a:t>
            </a:r>
          </a:p>
          <a:p>
            <a:pPr algn="just"/>
            <a:r>
              <a:rPr lang="lv-LV" sz="1100">
                <a:solidFill>
                  <a:schemeClr val="bg1"/>
                </a:solidFill>
              </a:rPr>
              <a:t>Pakalpojumi sniegšanas vietas norādītas apvienību nolikumos:</a:t>
            </a:r>
          </a:p>
          <a:p>
            <a:pPr algn="just"/>
            <a:endParaRPr lang="lv-LV" sz="1100">
              <a:solidFill>
                <a:schemeClr val="bg1"/>
              </a:solidFill>
            </a:endParaRPr>
          </a:p>
          <a:p>
            <a:pPr algn="just"/>
            <a:r>
              <a:rPr lang="lv-LV" sz="1100">
                <a:solidFill>
                  <a:schemeClr val="bg1"/>
                </a:solidFill>
                <a:hlinkClick r:id="rId4"/>
              </a:rPr>
              <a:t>https://www.valmierasnovads.lv/pasvaldiba/par-pasvaldibu/kontakti/apvienibu-parvaldes/</a:t>
            </a:r>
            <a:endParaRPr lang="lv-LV" sz="1100">
              <a:solidFill>
                <a:schemeClr val="bg1"/>
              </a:solidFill>
            </a:endParaRPr>
          </a:p>
          <a:p>
            <a:pPr algn="just"/>
            <a:endParaRPr lang="lv-LV" sz="1100">
              <a:solidFill>
                <a:schemeClr val="bg1"/>
              </a:solidFill>
            </a:endParaRPr>
          </a:p>
          <a:p>
            <a:pPr algn="just"/>
            <a:r>
              <a:rPr lang="lv-LV" sz="1100">
                <a:solidFill>
                  <a:schemeClr val="bg1"/>
                </a:solidFill>
              </a:rPr>
              <a:t>un VPVKAC nolikumos. </a:t>
            </a:r>
          </a:p>
          <a:p>
            <a:pPr algn="just"/>
            <a:endParaRPr lang="lv-LV" sz="1100">
              <a:solidFill>
                <a:schemeClr val="bg1"/>
              </a:solidFill>
            </a:endParaRPr>
          </a:p>
          <a:p>
            <a:endParaRPr lang="lv-LV" sz="1100">
              <a:solidFill>
                <a:schemeClr val="bg1"/>
              </a:solidFill>
            </a:endParaRPr>
          </a:p>
        </p:txBody>
      </p:sp>
      <p:sp>
        <p:nvSpPr>
          <p:cNvPr id="4" name="TextBox 3">
            <a:extLst>
              <a:ext uri="{FF2B5EF4-FFF2-40B4-BE49-F238E27FC236}">
                <a16:creationId xmlns:a16="http://schemas.microsoft.com/office/drawing/2014/main" id="{B9A16BE8-ACAB-8EEA-E9F7-AE43C5487E03}"/>
              </a:ext>
            </a:extLst>
          </p:cNvPr>
          <p:cNvSpPr txBox="1"/>
          <p:nvPr/>
        </p:nvSpPr>
        <p:spPr>
          <a:xfrm>
            <a:off x="5650057" y="4168606"/>
            <a:ext cx="1417376"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b="1">
                <a:solidFill>
                  <a:schemeClr val="bg1"/>
                </a:solidFill>
              </a:rPr>
              <a:t>Pašvaldības atbilde:</a:t>
            </a:r>
          </a:p>
        </p:txBody>
      </p:sp>
      <p:sp>
        <p:nvSpPr>
          <p:cNvPr id="7" name="Rectangle 6">
            <a:extLst>
              <a:ext uri="{FF2B5EF4-FFF2-40B4-BE49-F238E27FC236}">
                <a16:creationId xmlns:a16="http://schemas.microsoft.com/office/drawing/2014/main" id="{A1E61F19-1F0A-C3E4-D717-4684658F1CC8}"/>
              </a:ext>
            </a:extLst>
          </p:cNvPr>
          <p:cNvSpPr/>
          <p:nvPr/>
        </p:nvSpPr>
        <p:spPr>
          <a:xfrm>
            <a:off x="580973" y="1326338"/>
            <a:ext cx="4252423" cy="2171497"/>
          </a:xfrm>
          <a:prstGeom prst="rect">
            <a:avLst/>
          </a:prstGeom>
          <a:solidFill>
            <a:schemeClr val="tx1">
              <a:lumMod val="65000"/>
              <a:alpha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8" name="Rectangle 7">
            <a:extLst>
              <a:ext uri="{FF2B5EF4-FFF2-40B4-BE49-F238E27FC236}">
                <a16:creationId xmlns:a16="http://schemas.microsoft.com/office/drawing/2014/main" id="{E45AAA45-F51D-538D-9CB3-E01F931A6807}"/>
              </a:ext>
            </a:extLst>
          </p:cNvPr>
          <p:cNvSpPr/>
          <p:nvPr/>
        </p:nvSpPr>
        <p:spPr>
          <a:xfrm>
            <a:off x="617718" y="3939112"/>
            <a:ext cx="4252423" cy="2398024"/>
          </a:xfrm>
          <a:prstGeom prst="rect">
            <a:avLst/>
          </a:prstGeom>
          <a:solidFill>
            <a:schemeClr val="tx1">
              <a:lumMod val="65000"/>
              <a:alpha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9" name="TextBox 8">
            <a:extLst>
              <a:ext uri="{FF2B5EF4-FFF2-40B4-BE49-F238E27FC236}">
                <a16:creationId xmlns:a16="http://schemas.microsoft.com/office/drawing/2014/main" id="{7C7401E6-3229-4EE5-3E49-6D21B9372904}"/>
              </a:ext>
            </a:extLst>
          </p:cNvPr>
          <p:cNvSpPr txBox="1"/>
          <p:nvPr/>
        </p:nvSpPr>
        <p:spPr>
          <a:xfrm>
            <a:off x="767851" y="1536825"/>
            <a:ext cx="1634743"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b="1">
                <a:solidFill>
                  <a:schemeClr val="bg1"/>
                </a:solidFill>
              </a:rPr>
              <a:t>Jautājums pašvaldībai:</a:t>
            </a:r>
          </a:p>
        </p:txBody>
      </p:sp>
      <p:sp>
        <p:nvSpPr>
          <p:cNvPr id="10" name="TextBox 9">
            <a:extLst>
              <a:ext uri="{FF2B5EF4-FFF2-40B4-BE49-F238E27FC236}">
                <a16:creationId xmlns:a16="http://schemas.microsoft.com/office/drawing/2014/main" id="{B43F6D9C-E7A3-9684-9D3D-BA83DA8C79AE}"/>
              </a:ext>
            </a:extLst>
          </p:cNvPr>
          <p:cNvSpPr txBox="1"/>
          <p:nvPr/>
        </p:nvSpPr>
        <p:spPr>
          <a:xfrm>
            <a:off x="580973" y="1020005"/>
            <a:ext cx="3544945" cy="220060"/>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400" b="1">
                <a:solidFill>
                  <a:schemeClr val="bg1"/>
                </a:solidFill>
              </a:rPr>
              <a:t>Klātienes pakalpojumu sniegšanas adreses</a:t>
            </a:r>
          </a:p>
        </p:txBody>
      </p:sp>
      <p:sp>
        <p:nvSpPr>
          <p:cNvPr id="11" name="TextBox 10">
            <a:extLst>
              <a:ext uri="{FF2B5EF4-FFF2-40B4-BE49-F238E27FC236}">
                <a16:creationId xmlns:a16="http://schemas.microsoft.com/office/drawing/2014/main" id="{DA99C78D-EBE2-034D-A308-145B4DE3BF66}"/>
              </a:ext>
            </a:extLst>
          </p:cNvPr>
          <p:cNvSpPr txBox="1"/>
          <p:nvPr/>
        </p:nvSpPr>
        <p:spPr>
          <a:xfrm>
            <a:off x="630120" y="3577684"/>
            <a:ext cx="4474540" cy="221664"/>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400" b="1">
                <a:solidFill>
                  <a:schemeClr val="bg1"/>
                </a:solidFill>
              </a:rPr>
              <a:t>Pagasta pārvaldes un VPVKAC sniegtie pakalpojumi</a:t>
            </a:r>
          </a:p>
        </p:txBody>
      </p:sp>
      <p:sp>
        <p:nvSpPr>
          <p:cNvPr id="12" name="TextBox 11">
            <a:extLst>
              <a:ext uri="{FF2B5EF4-FFF2-40B4-BE49-F238E27FC236}">
                <a16:creationId xmlns:a16="http://schemas.microsoft.com/office/drawing/2014/main" id="{260C5AB2-E647-E71F-1EC8-9D0DE40FC2AE}"/>
              </a:ext>
            </a:extLst>
          </p:cNvPr>
          <p:cNvSpPr txBox="1"/>
          <p:nvPr/>
        </p:nvSpPr>
        <p:spPr>
          <a:xfrm>
            <a:off x="767850" y="4149790"/>
            <a:ext cx="1634743"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b="1">
                <a:solidFill>
                  <a:schemeClr val="bg1"/>
                </a:solidFill>
              </a:rPr>
              <a:t>Jautājums pašvaldībai:</a:t>
            </a:r>
          </a:p>
        </p:txBody>
      </p:sp>
      <p:sp>
        <p:nvSpPr>
          <p:cNvPr id="13" name="TextBox 12">
            <a:extLst>
              <a:ext uri="{FF2B5EF4-FFF2-40B4-BE49-F238E27FC236}">
                <a16:creationId xmlns:a16="http://schemas.microsoft.com/office/drawing/2014/main" id="{4D40A038-F304-5DF6-701F-87F2B5EF7143}"/>
              </a:ext>
            </a:extLst>
          </p:cNvPr>
          <p:cNvSpPr txBox="1"/>
          <p:nvPr/>
        </p:nvSpPr>
        <p:spPr>
          <a:xfrm>
            <a:off x="712414" y="4352382"/>
            <a:ext cx="4063032" cy="1754326"/>
          </a:xfrm>
          <a:prstGeom prst="rect">
            <a:avLst/>
          </a:prstGeom>
          <a:noFill/>
        </p:spPr>
        <p:txBody>
          <a:bodyPr wrap="square">
            <a:spAutoFit/>
          </a:bodyPr>
          <a:lstStyle/>
          <a:p>
            <a:pPr algn="l"/>
            <a:r>
              <a:rPr lang="lv-LV" sz="1200">
                <a:solidFill>
                  <a:srgbClr val="FFFFFF"/>
                </a:solidFill>
                <a:effectLst/>
                <a:latin typeface="Calibri" panose="020F0502020204030204" pitchFamily="34" charset="0"/>
                <a:ea typeface="Times New Roman" panose="02020603050405020304" pitchFamily="18" charset="0"/>
              </a:rPr>
              <a:t>Pēc intervijās pārrunātā un publiski pieejamās informācijas secinām, ka ir pilsētas/ciemi, kuros ir gan pagasta pārvaldes, gan VPVKAC – piemēram, Kocēni, Mazsalaca, Naukšēni, Strenči, Rūjiena. Vēlamies saprast kā mijiedarbojas šīs abas iestādes un vai nav pienākumu pārklāšanās?  Jo pakalpojumu sniegšanas kontekstā sanāk, ka arī KAC nodrošina iespēju iedzīvotājiem pieteikt pakalpojuma saņemšanu- iesniegt iesniegumus, kuri tiek virzīti uz centrālo administrāciju, gluži tāpat kā to sniedz pagastu apvienību pārvaldes.</a:t>
            </a:r>
            <a:endParaRPr lang="lv-LV" sz="1000" b="0" i="0">
              <a:solidFill>
                <a:srgbClr val="FFFFFF"/>
              </a:solidFill>
              <a:effectLst/>
              <a:latin typeface="Calibri" panose="020F0502020204030204" pitchFamily="34" charset="0"/>
            </a:endParaRPr>
          </a:p>
        </p:txBody>
      </p:sp>
      <p:sp>
        <p:nvSpPr>
          <p:cNvPr id="14" name="TextBox 13">
            <a:extLst>
              <a:ext uri="{FF2B5EF4-FFF2-40B4-BE49-F238E27FC236}">
                <a16:creationId xmlns:a16="http://schemas.microsoft.com/office/drawing/2014/main" id="{68A42421-24C4-F759-2994-BAC1B53E1EB4}"/>
              </a:ext>
            </a:extLst>
          </p:cNvPr>
          <p:cNvSpPr txBox="1"/>
          <p:nvPr/>
        </p:nvSpPr>
        <p:spPr>
          <a:xfrm>
            <a:off x="-196194" y="1758929"/>
            <a:ext cx="5029589" cy="1628779"/>
          </a:xfrm>
          <a:prstGeom prst="rect">
            <a:avLst/>
          </a:prstGeom>
          <a:noFill/>
        </p:spPr>
        <p:txBody>
          <a:bodyPr wrap="square">
            <a:spAutoFit/>
          </a:bodyPr>
          <a:lstStyle/>
          <a:p>
            <a:pPr marL="914400">
              <a:lnSpc>
                <a:spcPct val="120000"/>
              </a:lnSpc>
              <a:spcAft>
                <a:spcPts val="800"/>
              </a:spcAft>
            </a:pPr>
            <a:r>
              <a:rPr lang="lv-LV" sz="1200">
                <a:solidFill>
                  <a:srgbClr val="FFFFFF"/>
                </a:solidFill>
                <a:latin typeface="Calibri" panose="020F0502020204030204" pitchFamily="34" charset="0"/>
              </a:rPr>
              <a:t>Redzam, ka jums ir 7 apvienību pārvaldes (Brenguļu, Kauguru un Trikātas apvienība, Burtnieku apvienība, Kocēnu apvienība, Mazsalacas apvienība, Naukšēnu apvienība, Rūjienas apvienība, Strenču apvienība). Vēlējāmies noskaidrot vai šīs apvienību pārvaldes sniedz klātienes pakalpojumus respektīvi tikai augstākminētajās pilsētās, vai ir arī citas klātienes pakalpojumu sniegšanas telpas citās adresēs ārpus šīm pilsētām?</a:t>
            </a:r>
            <a:endParaRPr lang="en-US" sz="1200">
              <a:solidFill>
                <a:srgbClr val="FFFFFF"/>
              </a:solidFill>
              <a:latin typeface="Calibri" panose="020F0502020204030204" pitchFamily="34" charset="0"/>
            </a:endParaRPr>
          </a:p>
        </p:txBody>
      </p:sp>
      <p:sp>
        <p:nvSpPr>
          <p:cNvPr id="34" name="Date Placeholder 10">
            <a:extLst>
              <a:ext uri="{FF2B5EF4-FFF2-40B4-BE49-F238E27FC236}">
                <a16:creationId xmlns:a16="http://schemas.microsoft.com/office/drawing/2014/main" id="{1250A598-E6FA-4996-918D-151ADACA3E5D}"/>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42376542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280286" y="280889"/>
            <a:ext cx="10308146" cy="267775"/>
          </a:xfrm>
        </p:spPr>
        <p:txBody>
          <a:bodyPr/>
          <a:lstStyle/>
          <a:p>
            <a:r>
              <a:rPr lang="lv-LV"/>
              <a:t>Ogres novads</a:t>
            </a: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278278" y="553668"/>
            <a:ext cx="4244460" cy="253024"/>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Kopskats</a:t>
            </a:r>
          </a:p>
        </p:txBody>
      </p:sp>
      <p:sp>
        <p:nvSpPr>
          <p:cNvPr id="5" name="TextBox 4">
            <a:extLst>
              <a:ext uri="{FF2B5EF4-FFF2-40B4-BE49-F238E27FC236}">
                <a16:creationId xmlns:a16="http://schemas.microsoft.com/office/drawing/2014/main" id="{CEBC4680-AF6C-443F-BB2F-7DF9AF672CAD}"/>
              </a:ext>
            </a:extLst>
          </p:cNvPr>
          <p:cNvSpPr txBox="1"/>
          <p:nvPr/>
        </p:nvSpPr>
        <p:spPr>
          <a:xfrm>
            <a:off x="794751" y="3163020"/>
            <a:ext cx="2104085" cy="2379113"/>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kumimoji="0" sz="1200" b="0" i="0" u="none" strike="noStrike" cap="none" spc="0" normalizeH="0" baseline="0">
                <a:ln>
                  <a:noFill/>
                </a:ln>
                <a:solidFill>
                  <a:srgbClr val="2E2E38"/>
                </a:solidFill>
                <a:effectLst/>
                <a:uLnTx/>
                <a:uFillTx/>
                <a:latin typeface="EYInterstate Light"/>
              </a:defRPr>
            </a:lvl1p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a:latin typeface="EYInterstate Light" panose="02000506000000020004" pitchFamily="2" charset="0"/>
              </a:rPr>
              <a:t>Birzgales</a:t>
            </a:r>
            <a:r>
              <a:rPr kumimoji="0" lang="es-ES" sz="12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s-ES" sz="1200" b="0" i="0" u="none" strike="noStrike" kern="1200" cap="none" spc="0" normalizeH="0" baseline="0" noProof="0" err="1">
                <a:ln>
                  <a:noFill/>
                </a:ln>
                <a:solidFill>
                  <a:srgbClr val="2E2E38"/>
                </a:solidFill>
                <a:effectLst/>
                <a:uLnTx/>
                <a:uFillTx/>
                <a:latin typeface="EYInterstate Light" panose="02000506000000020004" pitchFamily="2" charset="0"/>
              </a:rPr>
              <a:t>pagast</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a</a:t>
            </a:r>
            <a:r>
              <a:rPr kumimoji="0" lang="es-ES" sz="12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s-ES" sz="1200" b="0" i="0" u="none" strike="noStrike" kern="1200" cap="none" spc="0" normalizeH="0" baseline="0" noProof="0" err="1">
                <a:ln>
                  <a:noFill/>
                </a:ln>
                <a:solidFill>
                  <a:srgbClr val="2E2E38"/>
                </a:solidFill>
                <a:effectLst/>
                <a:uLnTx/>
                <a:uFillTx/>
                <a:latin typeface="EYInterstate Light" panose="02000506000000020004" pitchFamily="2" charset="0"/>
              </a:rPr>
              <a:t>pārvalde</a:t>
            </a:r>
            <a:endPar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a:latin typeface="EYInterstate Light" panose="02000506000000020004" pitchFamily="2" charset="0"/>
              </a:rPr>
              <a:t>Ikšķiles pilsētas</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rPr>
              <a:t> un </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Tīnūžu </a:t>
            </a: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rPr>
              <a:t>pagast</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a</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rPr>
              <a:t>pārvalde</a:t>
            </a:r>
            <a:endPar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Jumpravas </a:t>
            </a:r>
            <a:r>
              <a:rPr kumimoji="0" lang="es-ES" sz="1200" b="0" i="0" u="none" strike="noStrike" kern="1200" cap="none" spc="0" normalizeH="0" baseline="0" noProof="0" err="1">
                <a:ln>
                  <a:noFill/>
                </a:ln>
                <a:solidFill>
                  <a:srgbClr val="2E2E38"/>
                </a:solidFill>
                <a:effectLst/>
                <a:uLnTx/>
                <a:uFillTx/>
                <a:latin typeface="EYInterstate Light" panose="02000506000000020004" pitchFamily="2" charset="0"/>
              </a:rPr>
              <a:t>pagast</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a</a:t>
            </a:r>
            <a:r>
              <a:rPr kumimoji="0" lang="es-ES" sz="12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s-ES" sz="1200" b="0" i="0" u="none" strike="noStrike" kern="1200" cap="none" spc="0" normalizeH="0" baseline="0" noProof="0" err="1">
                <a:ln>
                  <a:noFill/>
                </a:ln>
                <a:solidFill>
                  <a:srgbClr val="2E2E38"/>
                </a:solidFill>
                <a:effectLst/>
                <a:uLnTx/>
                <a:uFillTx/>
                <a:latin typeface="EYInterstate Light" panose="02000506000000020004" pitchFamily="2" charset="0"/>
              </a:rPr>
              <a:t>pārvalde</a:t>
            </a:r>
            <a:endPar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Ķeguma pilsētas</a:t>
            </a:r>
            <a:r>
              <a:rPr kumimoji="0" lang="fr-FR" sz="12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fr-FR" sz="1200" b="0" i="0" u="none" strike="noStrike" kern="1200" cap="none" spc="0" normalizeH="0" baseline="0" noProof="0" err="1">
                <a:ln>
                  <a:noFill/>
                </a:ln>
                <a:solidFill>
                  <a:srgbClr val="2E2E38"/>
                </a:solidFill>
                <a:effectLst/>
                <a:uLnTx/>
                <a:uFillTx/>
                <a:latin typeface="EYInterstate Light" panose="02000506000000020004" pitchFamily="2" charset="0"/>
              </a:rPr>
              <a:t>pārvalde</a:t>
            </a:r>
            <a:endPar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Ķeipenes </a:t>
            </a:r>
            <a:r>
              <a:rPr kumimoji="0" lang="fr-FR" sz="1200" b="0" i="0" u="none" strike="noStrike" kern="1200" cap="none" spc="0" normalizeH="0" baseline="0" noProof="0" err="1">
                <a:ln>
                  <a:noFill/>
                </a:ln>
                <a:solidFill>
                  <a:srgbClr val="2E2E38"/>
                </a:solidFill>
                <a:effectLst/>
                <a:uLnTx/>
                <a:uFillTx/>
                <a:latin typeface="EYInterstate Light" panose="02000506000000020004" pitchFamily="2" charset="0"/>
              </a:rPr>
              <a:t>pagast</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a</a:t>
            </a:r>
            <a:r>
              <a:rPr kumimoji="0" lang="fr-FR" sz="12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fr-FR" sz="1200" b="0" i="0" u="none" strike="noStrike" kern="1200" cap="none" spc="0" normalizeH="0" baseline="0" noProof="0" err="1">
                <a:ln>
                  <a:noFill/>
                </a:ln>
                <a:solidFill>
                  <a:srgbClr val="2E2E38"/>
                </a:solidFill>
                <a:effectLst/>
                <a:uLnTx/>
                <a:uFillTx/>
                <a:latin typeface="EYInterstate Light" panose="02000506000000020004" pitchFamily="2" charset="0"/>
              </a:rPr>
              <a:t>pārvalde</a:t>
            </a:r>
            <a:endPar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a:latin typeface="EYInterstate Light" panose="02000506000000020004" pitchFamily="2" charset="0"/>
              </a:rPr>
              <a:t>Krapes</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rPr>
              <a:t>pagasta</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rPr>
              <a:t>pārvalde</a:t>
            </a:r>
            <a:endPar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a:latin typeface="EYInterstate Light" panose="02000506000000020004" pitchFamily="2" charset="0"/>
              </a:rPr>
              <a:t>Lauberes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Lēdmanes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a:latin typeface="EYInterstate Light" panose="02000506000000020004" pitchFamily="2" charset="0"/>
              </a:rPr>
              <a:t>Lielvārdes pilsētas un pagasta pārvalde</a:t>
            </a:r>
            <a:endPar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37" name="TextBox 36">
            <a:extLst>
              <a:ext uri="{FF2B5EF4-FFF2-40B4-BE49-F238E27FC236}">
                <a16:creationId xmlns:a16="http://schemas.microsoft.com/office/drawing/2014/main" id="{433761C5-69C9-4DBD-871D-D05E05229256}"/>
              </a:ext>
            </a:extLst>
          </p:cNvPr>
          <p:cNvSpPr txBox="1"/>
          <p:nvPr/>
        </p:nvSpPr>
        <p:spPr>
          <a:xfrm>
            <a:off x="1284772" y="1169309"/>
            <a:ext cx="4053044" cy="16265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Unikālie pakalpojumu veidi </a:t>
            </a:r>
            <a:r>
              <a:rPr lang="lv-LV" sz="1400" b="1" dirty="0">
                <a:solidFill>
                  <a:srgbClr val="2E2E38"/>
                </a:solidFill>
                <a:latin typeface="EYInterstate Light" panose="02000506000000020004" pitchFamily="2" charset="0"/>
              </a:rPr>
              <a:t>Ogres</a:t>
            </a: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 novadā: </a:t>
            </a:r>
            <a:r>
              <a:rPr kumimoji="0" lang="lv-LV" sz="1400" i="0" u="none" strike="noStrike" kern="1200" cap="none" spc="0" normalizeH="0" baseline="0" noProof="0" dirty="0">
                <a:ln>
                  <a:noFill/>
                </a:ln>
                <a:solidFill>
                  <a:srgbClr val="2E2E38"/>
                </a:solidFill>
                <a:effectLst/>
                <a:uLnTx/>
                <a:uFillTx/>
                <a:latin typeface="EYInterstate Light" panose="02000506000000020004" pitchFamily="2" charset="0"/>
              </a:rPr>
              <a:t>34</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Pilsētu un pagastu pārvalžu skaits</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rPr>
              <a:t>: 17 </a:t>
            </a:r>
            <a:r>
              <a:rPr kumimoji="0" lang="lv-LV" sz="1100" b="0" i="1" u="none" strike="noStrike" kern="1200" cap="none" spc="0" normalizeH="0" baseline="0" noProof="0" dirty="0">
                <a:ln>
                  <a:noFill/>
                </a:ln>
                <a:solidFill>
                  <a:srgbClr val="2E2E38"/>
                </a:solidFill>
                <a:effectLst/>
                <a:uLnTx/>
                <a:uFillTx/>
                <a:latin typeface="EYInterstate Light" panose="02000506000000020004" pitchFamily="2" charset="0"/>
              </a:rPr>
              <a:t>(publiski pieejama informācija)</a:t>
            </a: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Unikālie pakalpojuma veidi pārvaldēs: </a:t>
            </a:r>
            <a:r>
              <a:rPr kumimoji="0" lang="lv-LV" sz="1400" i="0" u="none" strike="noStrike" kern="1200" cap="none" spc="0" normalizeH="0" baseline="0" noProof="0" dirty="0">
                <a:ln>
                  <a:noFill/>
                </a:ln>
                <a:solidFill>
                  <a:srgbClr val="2E2E38"/>
                </a:solidFill>
                <a:effectLst/>
                <a:uLnTx/>
                <a:uFillTx/>
                <a:latin typeface="EYInterstate Light" panose="02000506000000020004" pitchFamily="2" charset="0"/>
              </a:rPr>
              <a:t>28</a:t>
            </a:r>
            <a:endParaRPr kumimoji="0" lang="lv-LV" sz="1400" i="1" u="none" strike="noStrike" kern="1200" cap="none" spc="0" normalizeH="0" baseline="0" noProof="0" dirty="0">
              <a:ln>
                <a:noFill/>
              </a:ln>
              <a:solidFill>
                <a:srgbClr val="2E2E38"/>
              </a:solidFill>
              <a:effectLst/>
              <a:uLnTx/>
              <a:uFillTx/>
              <a:latin typeface="EYInterstate Light" panose="02000506000000020004" pitchFamily="2" charset="0"/>
            </a:endParaRP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No tiem elektroniski pieejami: </a:t>
            </a:r>
            <a:r>
              <a:rPr kumimoji="0" lang="lv-LV" sz="1400" i="0" u="none" strike="noStrike" kern="1200" cap="none" spc="0" normalizeH="0" baseline="0" noProof="0" dirty="0">
                <a:ln>
                  <a:noFill/>
                </a:ln>
                <a:solidFill>
                  <a:srgbClr val="2E2E38"/>
                </a:solidFill>
                <a:effectLst/>
                <a:uLnTx/>
                <a:uFillTx/>
                <a:latin typeface="EYInterstate Light" panose="02000506000000020004" pitchFamily="2" charset="0"/>
              </a:rPr>
              <a:t>2</a:t>
            </a: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Sniegto pakalpojumu skaits pagasta pārvaldēs: </a:t>
            </a:r>
            <a:r>
              <a:rPr kumimoji="0" lang="lv-LV" sz="1100" i="1" u="none" strike="noStrike" kern="1200" cap="none" spc="0" normalizeH="0" baseline="0" noProof="0" dirty="0">
                <a:ln>
                  <a:noFill/>
                </a:ln>
                <a:solidFill>
                  <a:srgbClr val="2E2E38"/>
                </a:solidFill>
                <a:effectLst/>
                <a:uLnTx/>
                <a:uFillTx/>
                <a:latin typeface="EYInterstate Light" panose="02000506000000020004" pitchFamily="2" charset="0"/>
              </a:rPr>
              <a:t>pašvaldība uzskaiti neveic</a:t>
            </a:r>
            <a:endParaRPr kumimoji="0" lang="lv-LV" sz="1200" i="1" u="none" strike="noStrike" kern="1200" cap="none" spc="0" normalizeH="0" baseline="0" noProof="0" dirty="0">
              <a:ln>
                <a:noFill/>
              </a:ln>
              <a:solidFill>
                <a:srgbClr val="2E2E38"/>
              </a:solidFill>
              <a:effectLst/>
              <a:uLnTx/>
              <a:uFillTx/>
              <a:latin typeface="EYInterstate Light" panose="02000506000000020004" pitchFamily="2" charset="0"/>
            </a:endParaRPr>
          </a:p>
        </p:txBody>
      </p:sp>
      <p:sp>
        <p:nvSpPr>
          <p:cNvPr id="38" name="Freeform 83">
            <a:extLst>
              <a:ext uri="{FF2B5EF4-FFF2-40B4-BE49-F238E27FC236}">
                <a16:creationId xmlns:a16="http://schemas.microsoft.com/office/drawing/2014/main" id="{F08E6ACE-FB50-4614-890E-0AF86CF03F28}"/>
              </a:ext>
            </a:extLst>
          </p:cNvPr>
          <p:cNvSpPr>
            <a:spLocks noChangeAspect="1" noEditPoints="1"/>
          </p:cNvSpPr>
          <p:nvPr/>
        </p:nvSpPr>
        <p:spPr bwMode="auto">
          <a:xfrm>
            <a:off x="965241" y="1756303"/>
            <a:ext cx="394322" cy="574087"/>
          </a:xfrm>
          <a:custGeom>
            <a:avLst/>
            <a:gdLst>
              <a:gd name="T0" fmla="*/ 2147483647 w 3468"/>
              <a:gd name="T1" fmla="*/ 2147483647 h 4763"/>
              <a:gd name="T2" fmla="*/ 2147483647 w 3468"/>
              <a:gd name="T3" fmla="*/ 2147483647 h 4763"/>
              <a:gd name="T4" fmla="*/ 2147483647 w 3468"/>
              <a:gd name="T5" fmla="*/ 2147483647 h 4763"/>
              <a:gd name="T6" fmla="*/ 2147483647 w 3468"/>
              <a:gd name="T7" fmla="*/ 2147483647 h 4763"/>
              <a:gd name="T8" fmla="*/ 2147483647 w 3468"/>
              <a:gd name="T9" fmla="*/ 2147483647 h 4763"/>
              <a:gd name="T10" fmla="*/ 2147483647 w 3468"/>
              <a:gd name="T11" fmla="*/ 2147483647 h 4763"/>
              <a:gd name="T12" fmla="*/ 2147483647 w 3468"/>
              <a:gd name="T13" fmla="*/ 2147483647 h 4763"/>
              <a:gd name="T14" fmla="*/ 2147483647 w 3468"/>
              <a:gd name="T15" fmla="*/ 2147483647 h 4763"/>
              <a:gd name="T16" fmla="*/ 2147483647 w 3468"/>
              <a:gd name="T17" fmla="*/ 2147483647 h 4763"/>
              <a:gd name="T18" fmla="*/ 2147483647 w 3468"/>
              <a:gd name="T19" fmla="*/ 2147483647 h 4763"/>
              <a:gd name="T20" fmla="*/ 2147483647 w 3468"/>
              <a:gd name="T21" fmla="*/ 2147483647 h 4763"/>
              <a:gd name="T22" fmla="*/ 2147483647 w 3468"/>
              <a:gd name="T23" fmla="*/ 2147483647 h 4763"/>
              <a:gd name="T24" fmla="*/ 2147483647 w 3468"/>
              <a:gd name="T25" fmla="*/ 2147483647 h 4763"/>
              <a:gd name="T26" fmla="*/ 2147483647 w 3468"/>
              <a:gd name="T27" fmla="*/ 2147483647 h 4763"/>
              <a:gd name="T28" fmla="*/ 2147483647 w 3468"/>
              <a:gd name="T29" fmla="*/ 2147483647 h 4763"/>
              <a:gd name="T30" fmla="*/ 2147483647 w 3468"/>
              <a:gd name="T31" fmla="*/ 2147483647 h 4763"/>
              <a:gd name="T32" fmla="*/ 2147483647 w 3468"/>
              <a:gd name="T33" fmla="*/ 2147483647 h 4763"/>
              <a:gd name="T34" fmla="*/ 2147483647 w 3468"/>
              <a:gd name="T35" fmla="*/ 2147483647 h 4763"/>
              <a:gd name="T36" fmla="*/ 2147483647 w 3468"/>
              <a:gd name="T37" fmla="*/ 2147483647 h 4763"/>
              <a:gd name="T38" fmla="*/ 2147483647 w 3468"/>
              <a:gd name="T39" fmla="*/ 2147483647 h 4763"/>
              <a:gd name="T40" fmla="*/ 2147483647 w 3468"/>
              <a:gd name="T41" fmla="*/ 2147483647 h 4763"/>
              <a:gd name="T42" fmla="*/ 2147483647 w 3468"/>
              <a:gd name="T43" fmla="*/ 2147483647 h 4763"/>
              <a:gd name="T44" fmla="*/ 2147483647 w 3468"/>
              <a:gd name="T45" fmla="*/ 2147483647 h 4763"/>
              <a:gd name="T46" fmla="*/ 2147483647 w 3468"/>
              <a:gd name="T47" fmla="*/ 2147483647 h 4763"/>
              <a:gd name="T48" fmla="*/ 2147483647 w 3468"/>
              <a:gd name="T49" fmla="*/ 2147483647 h 4763"/>
              <a:gd name="T50" fmla="*/ 2147483647 w 3468"/>
              <a:gd name="T51" fmla="*/ 2147483647 h 4763"/>
              <a:gd name="T52" fmla="*/ 2147483647 w 3468"/>
              <a:gd name="T53" fmla="*/ 2147483647 h 4763"/>
              <a:gd name="T54" fmla="*/ 2147483647 w 3468"/>
              <a:gd name="T55" fmla="*/ 2147483647 h 4763"/>
              <a:gd name="T56" fmla="*/ 2147483647 w 3468"/>
              <a:gd name="T57" fmla="*/ 2147483647 h 4763"/>
              <a:gd name="T58" fmla="*/ 2147483647 w 3468"/>
              <a:gd name="T59" fmla="*/ 2147483647 h 4763"/>
              <a:gd name="T60" fmla="*/ 2147483647 w 3468"/>
              <a:gd name="T61" fmla="*/ 2147483647 h 4763"/>
              <a:gd name="T62" fmla="*/ 2147483647 w 3468"/>
              <a:gd name="T63" fmla="*/ 2147483647 h 4763"/>
              <a:gd name="T64" fmla="*/ 2147483647 w 3468"/>
              <a:gd name="T65" fmla="*/ 2147483647 h 4763"/>
              <a:gd name="T66" fmla="*/ 2147483647 w 3468"/>
              <a:gd name="T67" fmla="*/ 2147483647 h 4763"/>
              <a:gd name="T68" fmla="*/ 2147483647 w 3468"/>
              <a:gd name="T69" fmla="*/ 2147483647 h 4763"/>
              <a:gd name="T70" fmla="*/ 2147483647 w 3468"/>
              <a:gd name="T71" fmla="*/ 2147483647 h 4763"/>
              <a:gd name="T72" fmla="*/ 2147483647 w 3468"/>
              <a:gd name="T73" fmla="*/ 2147483647 h 4763"/>
              <a:gd name="T74" fmla="*/ 2147483647 w 3468"/>
              <a:gd name="T75" fmla="*/ 2147483647 h 4763"/>
              <a:gd name="T76" fmla="*/ 2147483647 w 3468"/>
              <a:gd name="T77" fmla="*/ 2147483647 h 4763"/>
              <a:gd name="T78" fmla="*/ 2147483647 w 3468"/>
              <a:gd name="T79" fmla="*/ 2147483647 h 4763"/>
              <a:gd name="T80" fmla="*/ 2147483647 w 3468"/>
              <a:gd name="T81" fmla="*/ 2147483647 h 4763"/>
              <a:gd name="T82" fmla="*/ 2147483647 w 3468"/>
              <a:gd name="T83" fmla="*/ 2147483647 h 4763"/>
              <a:gd name="T84" fmla="*/ 2147483647 w 3468"/>
              <a:gd name="T85" fmla="*/ 2147483647 h 4763"/>
              <a:gd name="T86" fmla="*/ 2147483647 w 3468"/>
              <a:gd name="T87" fmla="*/ 2147483647 h 4763"/>
              <a:gd name="T88" fmla="*/ 2147483647 w 3468"/>
              <a:gd name="T89" fmla="*/ 2147483647 h 4763"/>
              <a:gd name="T90" fmla="*/ 2147483647 w 3468"/>
              <a:gd name="T91" fmla="*/ 2147483647 h 4763"/>
              <a:gd name="T92" fmla="*/ 2147483647 w 3468"/>
              <a:gd name="T93" fmla="*/ 2147483647 h 4763"/>
              <a:gd name="T94" fmla="*/ 2147483647 w 3468"/>
              <a:gd name="T95" fmla="*/ 2147483647 h 4763"/>
              <a:gd name="T96" fmla="*/ 2147483647 w 3468"/>
              <a:gd name="T97" fmla="*/ 2147483647 h 4763"/>
              <a:gd name="T98" fmla="*/ 2147483647 w 3468"/>
              <a:gd name="T99" fmla="*/ 2147483647 h 4763"/>
              <a:gd name="T100" fmla="*/ 2147483647 w 3468"/>
              <a:gd name="T101" fmla="*/ 2147483647 h 4763"/>
              <a:gd name="T102" fmla="*/ 2147483647 w 3468"/>
              <a:gd name="T103" fmla="*/ 2147483647 h 4763"/>
              <a:gd name="T104" fmla="*/ 2147483647 w 3468"/>
              <a:gd name="T105" fmla="*/ 2147483647 h 4763"/>
              <a:gd name="T106" fmla="*/ 2147483647 w 3468"/>
              <a:gd name="T107" fmla="*/ 2147483647 h 4763"/>
              <a:gd name="T108" fmla="*/ 2147483647 w 3468"/>
              <a:gd name="T109" fmla="*/ 2147483647 h 4763"/>
              <a:gd name="T110" fmla="*/ 2147483647 w 3468"/>
              <a:gd name="T111" fmla="*/ 2147483647 h 4763"/>
              <a:gd name="T112" fmla="*/ 2147483647 w 3468"/>
              <a:gd name="T113" fmla="*/ 2147483647 h 4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68"/>
              <a:gd name="T172" fmla="*/ 0 h 4763"/>
              <a:gd name="T173" fmla="*/ 3468 w 3468"/>
              <a:gd name="T174" fmla="*/ 4763 h 4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68" h="4763">
                <a:moveTo>
                  <a:pt x="3467" y="2391"/>
                </a:moveTo>
                <a:lnTo>
                  <a:pt x="3350" y="1534"/>
                </a:lnTo>
                <a:lnTo>
                  <a:pt x="3349" y="1527"/>
                </a:lnTo>
                <a:lnTo>
                  <a:pt x="3346" y="1519"/>
                </a:lnTo>
                <a:lnTo>
                  <a:pt x="3342" y="1513"/>
                </a:lnTo>
                <a:lnTo>
                  <a:pt x="3336" y="1506"/>
                </a:lnTo>
                <a:lnTo>
                  <a:pt x="3122" y="1305"/>
                </a:lnTo>
                <a:lnTo>
                  <a:pt x="3185" y="1229"/>
                </a:lnTo>
                <a:lnTo>
                  <a:pt x="3189" y="1221"/>
                </a:lnTo>
                <a:lnTo>
                  <a:pt x="3193" y="1215"/>
                </a:lnTo>
                <a:lnTo>
                  <a:pt x="3194" y="1207"/>
                </a:lnTo>
                <a:lnTo>
                  <a:pt x="3194" y="1200"/>
                </a:lnTo>
                <a:lnTo>
                  <a:pt x="3198" y="839"/>
                </a:lnTo>
                <a:lnTo>
                  <a:pt x="3198" y="832"/>
                </a:lnTo>
                <a:lnTo>
                  <a:pt x="3197" y="824"/>
                </a:lnTo>
                <a:lnTo>
                  <a:pt x="3194" y="818"/>
                </a:lnTo>
                <a:lnTo>
                  <a:pt x="3192" y="813"/>
                </a:lnTo>
                <a:lnTo>
                  <a:pt x="3188" y="808"/>
                </a:lnTo>
                <a:lnTo>
                  <a:pt x="3183" y="804"/>
                </a:lnTo>
                <a:lnTo>
                  <a:pt x="3178" y="800"/>
                </a:lnTo>
                <a:lnTo>
                  <a:pt x="3171" y="798"/>
                </a:lnTo>
                <a:lnTo>
                  <a:pt x="2970" y="704"/>
                </a:lnTo>
                <a:lnTo>
                  <a:pt x="2965" y="568"/>
                </a:lnTo>
                <a:lnTo>
                  <a:pt x="2964" y="562"/>
                </a:lnTo>
                <a:lnTo>
                  <a:pt x="2963" y="555"/>
                </a:lnTo>
                <a:lnTo>
                  <a:pt x="2960" y="550"/>
                </a:lnTo>
                <a:lnTo>
                  <a:pt x="2958" y="545"/>
                </a:lnTo>
                <a:lnTo>
                  <a:pt x="2952" y="536"/>
                </a:lnTo>
                <a:lnTo>
                  <a:pt x="2943" y="530"/>
                </a:lnTo>
                <a:lnTo>
                  <a:pt x="2518" y="269"/>
                </a:lnTo>
                <a:lnTo>
                  <a:pt x="2512" y="265"/>
                </a:lnTo>
                <a:lnTo>
                  <a:pt x="2503" y="264"/>
                </a:lnTo>
                <a:lnTo>
                  <a:pt x="2495" y="263"/>
                </a:lnTo>
                <a:lnTo>
                  <a:pt x="2487" y="263"/>
                </a:lnTo>
                <a:lnTo>
                  <a:pt x="2479" y="265"/>
                </a:lnTo>
                <a:lnTo>
                  <a:pt x="2472" y="269"/>
                </a:lnTo>
                <a:lnTo>
                  <a:pt x="2464" y="274"/>
                </a:lnTo>
                <a:lnTo>
                  <a:pt x="2458" y="280"/>
                </a:lnTo>
                <a:lnTo>
                  <a:pt x="2304" y="482"/>
                </a:lnTo>
                <a:lnTo>
                  <a:pt x="2166" y="485"/>
                </a:lnTo>
                <a:lnTo>
                  <a:pt x="2160" y="486"/>
                </a:lnTo>
                <a:lnTo>
                  <a:pt x="2154" y="487"/>
                </a:lnTo>
                <a:lnTo>
                  <a:pt x="2147" y="490"/>
                </a:lnTo>
                <a:lnTo>
                  <a:pt x="2142" y="493"/>
                </a:lnTo>
                <a:lnTo>
                  <a:pt x="2135" y="500"/>
                </a:lnTo>
                <a:lnTo>
                  <a:pt x="2129" y="508"/>
                </a:lnTo>
                <a:lnTo>
                  <a:pt x="2078" y="594"/>
                </a:lnTo>
                <a:lnTo>
                  <a:pt x="1955" y="593"/>
                </a:lnTo>
                <a:lnTo>
                  <a:pt x="1961" y="578"/>
                </a:lnTo>
                <a:lnTo>
                  <a:pt x="1989" y="388"/>
                </a:lnTo>
                <a:lnTo>
                  <a:pt x="1989" y="381"/>
                </a:lnTo>
                <a:lnTo>
                  <a:pt x="1988" y="372"/>
                </a:lnTo>
                <a:lnTo>
                  <a:pt x="1984" y="363"/>
                </a:lnTo>
                <a:lnTo>
                  <a:pt x="1979" y="354"/>
                </a:lnTo>
                <a:lnTo>
                  <a:pt x="1971" y="348"/>
                </a:lnTo>
                <a:lnTo>
                  <a:pt x="1964" y="342"/>
                </a:lnTo>
                <a:lnTo>
                  <a:pt x="1955" y="338"/>
                </a:lnTo>
                <a:lnTo>
                  <a:pt x="1945" y="337"/>
                </a:lnTo>
                <a:lnTo>
                  <a:pt x="1762" y="334"/>
                </a:lnTo>
                <a:lnTo>
                  <a:pt x="1494" y="34"/>
                </a:lnTo>
                <a:lnTo>
                  <a:pt x="1489" y="29"/>
                </a:lnTo>
                <a:lnTo>
                  <a:pt x="1483" y="25"/>
                </a:lnTo>
                <a:lnTo>
                  <a:pt x="1476" y="21"/>
                </a:lnTo>
                <a:lnTo>
                  <a:pt x="1469" y="19"/>
                </a:lnTo>
                <a:lnTo>
                  <a:pt x="1461" y="19"/>
                </a:lnTo>
                <a:lnTo>
                  <a:pt x="1454" y="19"/>
                </a:lnTo>
                <a:lnTo>
                  <a:pt x="1446" y="20"/>
                </a:lnTo>
                <a:lnTo>
                  <a:pt x="1439" y="24"/>
                </a:lnTo>
                <a:lnTo>
                  <a:pt x="1312" y="89"/>
                </a:lnTo>
                <a:lnTo>
                  <a:pt x="1128" y="4"/>
                </a:lnTo>
                <a:lnTo>
                  <a:pt x="1123" y="1"/>
                </a:lnTo>
                <a:lnTo>
                  <a:pt x="1118" y="1"/>
                </a:lnTo>
                <a:lnTo>
                  <a:pt x="1107" y="0"/>
                </a:lnTo>
                <a:lnTo>
                  <a:pt x="1097" y="3"/>
                </a:lnTo>
                <a:lnTo>
                  <a:pt x="1087" y="8"/>
                </a:lnTo>
                <a:lnTo>
                  <a:pt x="1078" y="14"/>
                </a:lnTo>
                <a:lnTo>
                  <a:pt x="1071" y="21"/>
                </a:lnTo>
                <a:lnTo>
                  <a:pt x="1066" y="30"/>
                </a:lnTo>
                <a:lnTo>
                  <a:pt x="1064" y="35"/>
                </a:lnTo>
                <a:lnTo>
                  <a:pt x="1063" y="40"/>
                </a:lnTo>
                <a:lnTo>
                  <a:pt x="1029" y="383"/>
                </a:lnTo>
                <a:lnTo>
                  <a:pt x="1033" y="408"/>
                </a:lnTo>
                <a:lnTo>
                  <a:pt x="1142" y="652"/>
                </a:lnTo>
                <a:lnTo>
                  <a:pt x="962" y="829"/>
                </a:lnTo>
                <a:lnTo>
                  <a:pt x="866" y="692"/>
                </a:lnTo>
                <a:lnTo>
                  <a:pt x="862" y="686"/>
                </a:lnTo>
                <a:lnTo>
                  <a:pt x="857" y="682"/>
                </a:lnTo>
                <a:lnTo>
                  <a:pt x="851" y="678"/>
                </a:lnTo>
                <a:lnTo>
                  <a:pt x="844" y="675"/>
                </a:lnTo>
                <a:lnTo>
                  <a:pt x="838" y="673"/>
                </a:lnTo>
                <a:lnTo>
                  <a:pt x="831" y="672"/>
                </a:lnTo>
                <a:lnTo>
                  <a:pt x="823" y="673"/>
                </a:lnTo>
                <a:lnTo>
                  <a:pt x="815" y="675"/>
                </a:lnTo>
                <a:lnTo>
                  <a:pt x="440" y="788"/>
                </a:lnTo>
                <a:lnTo>
                  <a:pt x="430" y="793"/>
                </a:lnTo>
                <a:lnTo>
                  <a:pt x="421" y="799"/>
                </a:lnTo>
                <a:lnTo>
                  <a:pt x="415" y="807"/>
                </a:lnTo>
                <a:lnTo>
                  <a:pt x="411" y="817"/>
                </a:lnTo>
                <a:lnTo>
                  <a:pt x="408" y="827"/>
                </a:lnTo>
                <a:lnTo>
                  <a:pt x="408" y="837"/>
                </a:lnTo>
                <a:lnTo>
                  <a:pt x="411" y="847"/>
                </a:lnTo>
                <a:lnTo>
                  <a:pt x="415" y="857"/>
                </a:lnTo>
                <a:lnTo>
                  <a:pt x="532" y="1029"/>
                </a:lnTo>
                <a:lnTo>
                  <a:pt x="356" y="1738"/>
                </a:lnTo>
                <a:lnTo>
                  <a:pt x="38" y="1797"/>
                </a:lnTo>
                <a:lnTo>
                  <a:pt x="28" y="1799"/>
                </a:lnTo>
                <a:lnTo>
                  <a:pt x="20" y="1804"/>
                </a:lnTo>
                <a:lnTo>
                  <a:pt x="13" y="1810"/>
                </a:lnTo>
                <a:lnTo>
                  <a:pt x="8" y="1818"/>
                </a:lnTo>
                <a:lnTo>
                  <a:pt x="3" y="1826"/>
                </a:lnTo>
                <a:lnTo>
                  <a:pt x="1" y="1834"/>
                </a:lnTo>
                <a:lnTo>
                  <a:pt x="0" y="1844"/>
                </a:lnTo>
                <a:lnTo>
                  <a:pt x="1" y="1853"/>
                </a:lnTo>
                <a:lnTo>
                  <a:pt x="77" y="2116"/>
                </a:lnTo>
                <a:lnTo>
                  <a:pt x="26" y="2352"/>
                </a:lnTo>
                <a:lnTo>
                  <a:pt x="25" y="2370"/>
                </a:lnTo>
                <a:lnTo>
                  <a:pt x="80" y="2780"/>
                </a:lnTo>
                <a:lnTo>
                  <a:pt x="21" y="2877"/>
                </a:lnTo>
                <a:lnTo>
                  <a:pt x="16" y="2886"/>
                </a:lnTo>
                <a:lnTo>
                  <a:pt x="15" y="2895"/>
                </a:lnTo>
                <a:lnTo>
                  <a:pt x="15" y="2906"/>
                </a:lnTo>
                <a:lnTo>
                  <a:pt x="18" y="2916"/>
                </a:lnTo>
                <a:lnTo>
                  <a:pt x="122" y="3198"/>
                </a:lnTo>
                <a:lnTo>
                  <a:pt x="79" y="3378"/>
                </a:lnTo>
                <a:lnTo>
                  <a:pt x="78" y="3386"/>
                </a:lnTo>
                <a:lnTo>
                  <a:pt x="78" y="3394"/>
                </a:lnTo>
                <a:lnTo>
                  <a:pt x="79" y="3401"/>
                </a:lnTo>
                <a:lnTo>
                  <a:pt x="82" y="3407"/>
                </a:lnTo>
                <a:lnTo>
                  <a:pt x="85" y="3414"/>
                </a:lnTo>
                <a:lnTo>
                  <a:pt x="90" y="3420"/>
                </a:lnTo>
                <a:lnTo>
                  <a:pt x="95" y="3425"/>
                </a:lnTo>
                <a:lnTo>
                  <a:pt x="103" y="3430"/>
                </a:lnTo>
                <a:lnTo>
                  <a:pt x="378" y="3574"/>
                </a:lnTo>
                <a:lnTo>
                  <a:pt x="388" y="3578"/>
                </a:lnTo>
                <a:lnTo>
                  <a:pt x="676" y="3660"/>
                </a:lnTo>
                <a:lnTo>
                  <a:pt x="462" y="4117"/>
                </a:lnTo>
                <a:lnTo>
                  <a:pt x="457" y="4137"/>
                </a:lnTo>
                <a:lnTo>
                  <a:pt x="454" y="4480"/>
                </a:lnTo>
                <a:lnTo>
                  <a:pt x="455" y="4490"/>
                </a:lnTo>
                <a:lnTo>
                  <a:pt x="457" y="4499"/>
                </a:lnTo>
                <a:lnTo>
                  <a:pt x="461" y="4507"/>
                </a:lnTo>
                <a:lnTo>
                  <a:pt x="467" y="4513"/>
                </a:lnTo>
                <a:lnTo>
                  <a:pt x="474" y="4519"/>
                </a:lnTo>
                <a:lnTo>
                  <a:pt x="481" y="4523"/>
                </a:lnTo>
                <a:lnTo>
                  <a:pt x="490" y="4526"/>
                </a:lnTo>
                <a:lnTo>
                  <a:pt x="499" y="4527"/>
                </a:lnTo>
                <a:lnTo>
                  <a:pt x="832" y="4529"/>
                </a:lnTo>
                <a:lnTo>
                  <a:pt x="841" y="4529"/>
                </a:lnTo>
                <a:lnTo>
                  <a:pt x="848" y="4527"/>
                </a:lnTo>
                <a:lnTo>
                  <a:pt x="856" y="4524"/>
                </a:lnTo>
                <a:lnTo>
                  <a:pt x="862" y="4519"/>
                </a:lnTo>
                <a:lnTo>
                  <a:pt x="868" y="4514"/>
                </a:lnTo>
                <a:lnTo>
                  <a:pt x="872" y="4507"/>
                </a:lnTo>
                <a:lnTo>
                  <a:pt x="876" y="4499"/>
                </a:lnTo>
                <a:lnTo>
                  <a:pt x="877" y="4490"/>
                </a:lnTo>
                <a:lnTo>
                  <a:pt x="887" y="4421"/>
                </a:lnTo>
                <a:lnTo>
                  <a:pt x="1355" y="4548"/>
                </a:lnTo>
                <a:lnTo>
                  <a:pt x="1504" y="4745"/>
                </a:lnTo>
                <a:lnTo>
                  <a:pt x="1510" y="4750"/>
                </a:lnTo>
                <a:lnTo>
                  <a:pt x="1517" y="4755"/>
                </a:lnTo>
                <a:lnTo>
                  <a:pt x="1524" y="4759"/>
                </a:lnTo>
                <a:lnTo>
                  <a:pt x="1532" y="4762"/>
                </a:lnTo>
                <a:lnTo>
                  <a:pt x="1540" y="4763"/>
                </a:lnTo>
                <a:lnTo>
                  <a:pt x="1548" y="4762"/>
                </a:lnTo>
                <a:lnTo>
                  <a:pt x="1557" y="4760"/>
                </a:lnTo>
                <a:lnTo>
                  <a:pt x="1564" y="4757"/>
                </a:lnTo>
                <a:lnTo>
                  <a:pt x="1659" y="4700"/>
                </a:lnTo>
                <a:lnTo>
                  <a:pt x="2356" y="4524"/>
                </a:lnTo>
                <a:lnTo>
                  <a:pt x="2666" y="4640"/>
                </a:lnTo>
                <a:lnTo>
                  <a:pt x="2671" y="4641"/>
                </a:lnTo>
                <a:lnTo>
                  <a:pt x="2678" y="4642"/>
                </a:lnTo>
                <a:lnTo>
                  <a:pt x="2683" y="4641"/>
                </a:lnTo>
                <a:lnTo>
                  <a:pt x="2689" y="4640"/>
                </a:lnTo>
                <a:lnTo>
                  <a:pt x="2695" y="4639"/>
                </a:lnTo>
                <a:lnTo>
                  <a:pt x="2700" y="4635"/>
                </a:lnTo>
                <a:lnTo>
                  <a:pt x="2710" y="4627"/>
                </a:lnTo>
                <a:lnTo>
                  <a:pt x="2718" y="4619"/>
                </a:lnTo>
                <a:lnTo>
                  <a:pt x="2724" y="4608"/>
                </a:lnTo>
                <a:lnTo>
                  <a:pt x="2725" y="4602"/>
                </a:lnTo>
                <a:lnTo>
                  <a:pt x="2727" y="4597"/>
                </a:lnTo>
                <a:lnTo>
                  <a:pt x="2727" y="4591"/>
                </a:lnTo>
                <a:lnTo>
                  <a:pt x="2725" y="4586"/>
                </a:lnTo>
                <a:lnTo>
                  <a:pt x="2634" y="4229"/>
                </a:lnTo>
                <a:lnTo>
                  <a:pt x="2772" y="4176"/>
                </a:lnTo>
                <a:lnTo>
                  <a:pt x="2779" y="4172"/>
                </a:lnTo>
                <a:lnTo>
                  <a:pt x="2784" y="4169"/>
                </a:lnTo>
                <a:lnTo>
                  <a:pt x="2789" y="4165"/>
                </a:lnTo>
                <a:lnTo>
                  <a:pt x="2795" y="4159"/>
                </a:lnTo>
                <a:lnTo>
                  <a:pt x="3032" y="3801"/>
                </a:lnTo>
                <a:lnTo>
                  <a:pt x="3036" y="3793"/>
                </a:lnTo>
                <a:lnTo>
                  <a:pt x="3040" y="3786"/>
                </a:lnTo>
                <a:lnTo>
                  <a:pt x="3041" y="3779"/>
                </a:lnTo>
                <a:lnTo>
                  <a:pt x="3041" y="3772"/>
                </a:lnTo>
                <a:lnTo>
                  <a:pt x="3040" y="3764"/>
                </a:lnTo>
                <a:lnTo>
                  <a:pt x="3037" y="3758"/>
                </a:lnTo>
                <a:lnTo>
                  <a:pt x="3032" y="3750"/>
                </a:lnTo>
                <a:lnTo>
                  <a:pt x="3026" y="3743"/>
                </a:lnTo>
                <a:lnTo>
                  <a:pt x="2504" y="3239"/>
                </a:lnTo>
                <a:lnTo>
                  <a:pt x="2514" y="3193"/>
                </a:lnTo>
                <a:lnTo>
                  <a:pt x="2514" y="3181"/>
                </a:lnTo>
                <a:lnTo>
                  <a:pt x="2513" y="3170"/>
                </a:lnTo>
                <a:lnTo>
                  <a:pt x="2511" y="3165"/>
                </a:lnTo>
                <a:lnTo>
                  <a:pt x="2508" y="3160"/>
                </a:lnTo>
                <a:lnTo>
                  <a:pt x="2504" y="3155"/>
                </a:lnTo>
                <a:lnTo>
                  <a:pt x="2500" y="3150"/>
                </a:lnTo>
                <a:lnTo>
                  <a:pt x="2371" y="3032"/>
                </a:lnTo>
                <a:lnTo>
                  <a:pt x="2419" y="2994"/>
                </a:lnTo>
                <a:lnTo>
                  <a:pt x="2424" y="2937"/>
                </a:lnTo>
                <a:lnTo>
                  <a:pt x="3126" y="2540"/>
                </a:lnTo>
                <a:lnTo>
                  <a:pt x="3136" y="2533"/>
                </a:lnTo>
                <a:lnTo>
                  <a:pt x="3143" y="2525"/>
                </a:lnTo>
                <a:lnTo>
                  <a:pt x="3146" y="2517"/>
                </a:lnTo>
                <a:lnTo>
                  <a:pt x="3149" y="2507"/>
                </a:lnTo>
                <a:lnTo>
                  <a:pt x="3151" y="2485"/>
                </a:lnTo>
                <a:lnTo>
                  <a:pt x="3330" y="2563"/>
                </a:lnTo>
                <a:lnTo>
                  <a:pt x="3337" y="2566"/>
                </a:lnTo>
                <a:lnTo>
                  <a:pt x="3345" y="2567"/>
                </a:lnTo>
                <a:lnTo>
                  <a:pt x="3354" y="2566"/>
                </a:lnTo>
                <a:lnTo>
                  <a:pt x="3361" y="2564"/>
                </a:lnTo>
                <a:lnTo>
                  <a:pt x="3369" y="2562"/>
                </a:lnTo>
                <a:lnTo>
                  <a:pt x="3376" y="2557"/>
                </a:lnTo>
                <a:lnTo>
                  <a:pt x="3383" y="2552"/>
                </a:lnTo>
                <a:lnTo>
                  <a:pt x="3388" y="2544"/>
                </a:lnTo>
                <a:lnTo>
                  <a:pt x="3460" y="2421"/>
                </a:lnTo>
                <a:lnTo>
                  <a:pt x="3464" y="2414"/>
                </a:lnTo>
                <a:lnTo>
                  <a:pt x="3467" y="2406"/>
                </a:lnTo>
                <a:lnTo>
                  <a:pt x="3468" y="2398"/>
                </a:lnTo>
                <a:lnTo>
                  <a:pt x="3467" y="2391"/>
                </a:lnTo>
                <a:close/>
                <a:moveTo>
                  <a:pt x="3326" y="2450"/>
                </a:moveTo>
                <a:lnTo>
                  <a:pt x="3136" y="2368"/>
                </a:lnTo>
                <a:lnTo>
                  <a:pt x="3131" y="2366"/>
                </a:lnTo>
                <a:lnTo>
                  <a:pt x="3125" y="2365"/>
                </a:lnTo>
                <a:lnTo>
                  <a:pt x="3114" y="2365"/>
                </a:lnTo>
                <a:lnTo>
                  <a:pt x="3101" y="2367"/>
                </a:lnTo>
                <a:lnTo>
                  <a:pt x="3089" y="2372"/>
                </a:lnTo>
                <a:lnTo>
                  <a:pt x="3078" y="2380"/>
                </a:lnTo>
                <a:lnTo>
                  <a:pt x="3070" y="2388"/>
                </a:lnTo>
                <a:lnTo>
                  <a:pt x="3066" y="2393"/>
                </a:lnTo>
                <a:lnTo>
                  <a:pt x="3062" y="2398"/>
                </a:lnTo>
                <a:lnTo>
                  <a:pt x="3060" y="2405"/>
                </a:lnTo>
                <a:lnTo>
                  <a:pt x="3058" y="2411"/>
                </a:lnTo>
                <a:lnTo>
                  <a:pt x="3052" y="2465"/>
                </a:lnTo>
                <a:lnTo>
                  <a:pt x="2356" y="2860"/>
                </a:lnTo>
                <a:lnTo>
                  <a:pt x="2351" y="2863"/>
                </a:lnTo>
                <a:lnTo>
                  <a:pt x="2346" y="2867"/>
                </a:lnTo>
                <a:lnTo>
                  <a:pt x="2337" y="2876"/>
                </a:lnTo>
                <a:lnTo>
                  <a:pt x="2332" y="2886"/>
                </a:lnTo>
                <a:lnTo>
                  <a:pt x="2330" y="2896"/>
                </a:lnTo>
                <a:lnTo>
                  <a:pt x="2321" y="2940"/>
                </a:lnTo>
                <a:lnTo>
                  <a:pt x="2264" y="2966"/>
                </a:lnTo>
                <a:lnTo>
                  <a:pt x="2258" y="2970"/>
                </a:lnTo>
                <a:lnTo>
                  <a:pt x="2253" y="2975"/>
                </a:lnTo>
                <a:lnTo>
                  <a:pt x="2248" y="2980"/>
                </a:lnTo>
                <a:lnTo>
                  <a:pt x="2244" y="2985"/>
                </a:lnTo>
                <a:lnTo>
                  <a:pt x="2242" y="2991"/>
                </a:lnTo>
                <a:lnTo>
                  <a:pt x="2239" y="2998"/>
                </a:lnTo>
                <a:lnTo>
                  <a:pt x="2237" y="3012"/>
                </a:lnTo>
                <a:lnTo>
                  <a:pt x="2237" y="3025"/>
                </a:lnTo>
                <a:lnTo>
                  <a:pt x="2239" y="3038"/>
                </a:lnTo>
                <a:lnTo>
                  <a:pt x="2244" y="3049"/>
                </a:lnTo>
                <a:lnTo>
                  <a:pt x="2247" y="3054"/>
                </a:lnTo>
                <a:lnTo>
                  <a:pt x="2250" y="3058"/>
                </a:lnTo>
                <a:lnTo>
                  <a:pt x="2409" y="3204"/>
                </a:lnTo>
                <a:lnTo>
                  <a:pt x="2400" y="3244"/>
                </a:lnTo>
                <a:lnTo>
                  <a:pt x="2399" y="3255"/>
                </a:lnTo>
                <a:lnTo>
                  <a:pt x="2400" y="3262"/>
                </a:lnTo>
                <a:lnTo>
                  <a:pt x="2401" y="3269"/>
                </a:lnTo>
                <a:lnTo>
                  <a:pt x="2402" y="3275"/>
                </a:lnTo>
                <a:lnTo>
                  <a:pt x="2406" y="3282"/>
                </a:lnTo>
                <a:lnTo>
                  <a:pt x="2410" y="3288"/>
                </a:lnTo>
                <a:lnTo>
                  <a:pt x="2416" y="3294"/>
                </a:lnTo>
                <a:lnTo>
                  <a:pt x="2921" y="3783"/>
                </a:lnTo>
                <a:lnTo>
                  <a:pt x="2719" y="4088"/>
                </a:lnTo>
                <a:lnTo>
                  <a:pt x="2560" y="4149"/>
                </a:lnTo>
                <a:lnTo>
                  <a:pt x="2551" y="4152"/>
                </a:lnTo>
                <a:lnTo>
                  <a:pt x="2543" y="4159"/>
                </a:lnTo>
                <a:lnTo>
                  <a:pt x="2536" y="4165"/>
                </a:lnTo>
                <a:lnTo>
                  <a:pt x="2531" y="4174"/>
                </a:lnTo>
                <a:lnTo>
                  <a:pt x="2526" y="4183"/>
                </a:lnTo>
                <a:lnTo>
                  <a:pt x="2523" y="4193"/>
                </a:lnTo>
                <a:lnTo>
                  <a:pt x="2523" y="4204"/>
                </a:lnTo>
                <a:lnTo>
                  <a:pt x="2524" y="4215"/>
                </a:lnTo>
                <a:lnTo>
                  <a:pt x="2601" y="4508"/>
                </a:lnTo>
                <a:lnTo>
                  <a:pt x="2379" y="4425"/>
                </a:lnTo>
                <a:lnTo>
                  <a:pt x="2370" y="4423"/>
                </a:lnTo>
                <a:lnTo>
                  <a:pt x="2362" y="4421"/>
                </a:lnTo>
                <a:lnTo>
                  <a:pt x="2353" y="4421"/>
                </a:lnTo>
                <a:lnTo>
                  <a:pt x="2346" y="4423"/>
                </a:lnTo>
                <a:lnTo>
                  <a:pt x="1627" y="4603"/>
                </a:lnTo>
                <a:lnTo>
                  <a:pt x="1612" y="4610"/>
                </a:lnTo>
                <a:lnTo>
                  <a:pt x="1554" y="4644"/>
                </a:lnTo>
                <a:lnTo>
                  <a:pt x="1425" y="4475"/>
                </a:lnTo>
                <a:lnTo>
                  <a:pt x="1396" y="4455"/>
                </a:lnTo>
                <a:lnTo>
                  <a:pt x="864" y="4309"/>
                </a:lnTo>
                <a:lnTo>
                  <a:pt x="853" y="4307"/>
                </a:lnTo>
                <a:lnTo>
                  <a:pt x="842" y="4307"/>
                </a:lnTo>
                <a:lnTo>
                  <a:pt x="831" y="4308"/>
                </a:lnTo>
                <a:lnTo>
                  <a:pt x="821" y="4312"/>
                </a:lnTo>
                <a:lnTo>
                  <a:pt x="812" y="4318"/>
                </a:lnTo>
                <a:lnTo>
                  <a:pt x="808" y="4323"/>
                </a:lnTo>
                <a:lnTo>
                  <a:pt x="804" y="4328"/>
                </a:lnTo>
                <a:lnTo>
                  <a:pt x="802" y="4333"/>
                </a:lnTo>
                <a:lnTo>
                  <a:pt x="799" y="4340"/>
                </a:lnTo>
                <a:lnTo>
                  <a:pt x="795" y="4355"/>
                </a:lnTo>
                <a:lnTo>
                  <a:pt x="784" y="4428"/>
                </a:lnTo>
                <a:lnTo>
                  <a:pt x="555" y="4425"/>
                </a:lnTo>
                <a:lnTo>
                  <a:pt x="558" y="4150"/>
                </a:lnTo>
                <a:lnTo>
                  <a:pt x="790" y="3654"/>
                </a:lnTo>
                <a:lnTo>
                  <a:pt x="793" y="3649"/>
                </a:lnTo>
                <a:lnTo>
                  <a:pt x="794" y="3642"/>
                </a:lnTo>
                <a:lnTo>
                  <a:pt x="795" y="3630"/>
                </a:lnTo>
                <a:lnTo>
                  <a:pt x="793" y="3618"/>
                </a:lnTo>
                <a:lnTo>
                  <a:pt x="789" y="3607"/>
                </a:lnTo>
                <a:lnTo>
                  <a:pt x="783" y="3597"/>
                </a:lnTo>
                <a:lnTo>
                  <a:pt x="774" y="3588"/>
                </a:lnTo>
                <a:lnTo>
                  <a:pt x="765" y="3581"/>
                </a:lnTo>
                <a:lnTo>
                  <a:pt x="755" y="3577"/>
                </a:lnTo>
                <a:lnTo>
                  <a:pt x="421" y="3483"/>
                </a:lnTo>
                <a:lnTo>
                  <a:pt x="187" y="3360"/>
                </a:lnTo>
                <a:lnTo>
                  <a:pt x="224" y="3208"/>
                </a:lnTo>
                <a:lnTo>
                  <a:pt x="225" y="3199"/>
                </a:lnTo>
                <a:lnTo>
                  <a:pt x="225" y="3191"/>
                </a:lnTo>
                <a:lnTo>
                  <a:pt x="224" y="3184"/>
                </a:lnTo>
                <a:lnTo>
                  <a:pt x="221" y="3175"/>
                </a:lnTo>
                <a:lnTo>
                  <a:pt x="122" y="2906"/>
                </a:lnTo>
                <a:lnTo>
                  <a:pt x="175" y="2821"/>
                </a:lnTo>
                <a:lnTo>
                  <a:pt x="178" y="2812"/>
                </a:lnTo>
                <a:lnTo>
                  <a:pt x="182" y="2803"/>
                </a:lnTo>
                <a:lnTo>
                  <a:pt x="183" y="2793"/>
                </a:lnTo>
                <a:lnTo>
                  <a:pt x="182" y="2784"/>
                </a:lnTo>
                <a:lnTo>
                  <a:pt x="127" y="2365"/>
                </a:lnTo>
                <a:lnTo>
                  <a:pt x="178" y="2126"/>
                </a:lnTo>
                <a:lnTo>
                  <a:pt x="180" y="2120"/>
                </a:lnTo>
                <a:lnTo>
                  <a:pt x="180" y="2113"/>
                </a:lnTo>
                <a:lnTo>
                  <a:pt x="178" y="2106"/>
                </a:lnTo>
                <a:lnTo>
                  <a:pt x="177" y="2098"/>
                </a:lnTo>
                <a:lnTo>
                  <a:pt x="116" y="1885"/>
                </a:lnTo>
                <a:lnTo>
                  <a:pt x="403" y="1832"/>
                </a:lnTo>
                <a:lnTo>
                  <a:pt x="412" y="1829"/>
                </a:lnTo>
                <a:lnTo>
                  <a:pt x="421" y="1827"/>
                </a:lnTo>
                <a:lnTo>
                  <a:pt x="428" y="1822"/>
                </a:lnTo>
                <a:lnTo>
                  <a:pt x="434" y="1817"/>
                </a:lnTo>
                <a:lnTo>
                  <a:pt x="439" y="1810"/>
                </a:lnTo>
                <a:lnTo>
                  <a:pt x="442" y="1804"/>
                </a:lnTo>
                <a:lnTo>
                  <a:pt x="445" y="1798"/>
                </a:lnTo>
                <a:lnTo>
                  <a:pt x="447" y="1790"/>
                </a:lnTo>
                <a:lnTo>
                  <a:pt x="635" y="1033"/>
                </a:lnTo>
                <a:lnTo>
                  <a:pt x="637" y="1020"/>
                </a:lnTo>
                <a:lnTo>
                  <a:pt x="638" y="1014"/>
                </a:lnTo>
                <a:lnTo>
                  <a:pt x="637" y="1009"/>
                </a:lnTo>
                <a:lnTo>
                  <a:pt x="636" y="1005"/>
                </a:lnTo>
                <a:lnTo>
                  <a:pt x="635" y="1000"/>
                </a:lnTo>
                <a:lnTo>
                  <a:pt x="627" y="989"/>
                </a:lnTo>
                <a:lnTo>
                  <a:pt x="542" y="863"/>
                </a:lnTo>
                <a:lnTo>
                  <a:pt x="807" y="783"/>
                </a:lnTo>
                <a:lnTo>
                  <a:pt x="911" y="931"/>
                </a:lnTo>
                <a:lnTo>
                  <a:pt x="915" y="936"/>
                </a:lnTo>
                <a:lnTo>
                  <a:pt x="919" y="940"/>
                </a:lnTo>
                <a:lnTo>
                  <a:pt x="929" y="947"/>
                </a:lnTo>
                <a:lnTo>
                  <a:pt x="940" y="951"/>
                </a:lnTo>
                <a:lnTo>
                  <a:pt x="951" y="954"/>
                </a:lnTo>
                <a:lnTo>
                  <a:pt x="964" y="954"/>
                </a:lnTo>
                <a:lnTo>
                  <a:pt x="975" y="951"/>
                </a:lnTo>
                <a:lnTo>
                  <a:pt x="986" y="946"/>
                </a:lnTo>
                <a:lnTo>
                  <a:pt x="995" y="939"/>
                </a:lnTo>
                <a:lnTo>
                  <a:pt x="1236" y="701"/>
                </a:lnTo>
                <a:lnTo>
                  <a:pt x="1241" y="696"/>
                </a:lnTo>
                <a:lnTo>
                  <a:pt x="1246" y="689"/>
                </a:lnTo>
                <a:lnTo>
                  <a:pt x="1249" y="681"/>
                </a:lnTo>
                <a:lnTo>
                  <a:pt x="1251" y="673"/>
                </a:lnTo>
                <a:lnTo>
                  <a:pt x="1253" y="665"/>
                </a:lnTo>
                <a:lnTo>
                  <a:pt x="1253" y="656"/>
                </a:lnTo>
                <a:lnTo>
                  <a:pt x="1251" y="647"/>
                </a:lnTo>
                <a:lnTo>
                  <a:pt x="1248" y="640"/>
                </a:lnTo>
                <a:lnTo>
                  <a:pt x="1131" y="379"/>
                </a:lnTo>
                <a:lnTo>
                  <a:pt x="1156" y="128"/>
                </a:lnTo>
                <a:lnTo>
                  <a:pt x="1289" y="191"/>
                </a:lnTo>
                <a:lnTo>
                  <a:pt x="1295" y="192"/>
                </a:lnTo>
                <a:lnTo>
                  <a:pt x="1302" y="195"/>
                </a:lnTo>
                <a:lnTo>
                  <a:pt x="1314" y="196"/>
                </a:lnTo>
                <a:lnTo>
                  <a:pt x="1327" y="193"/>
                </a:lnTo>
                <a:lnTo>
                  <a:pt x="1338" y="190"/>
                </a:lnTo>
                <a:lnTo>
                  <a:pt x="1448" y="133"/>
                </a:lnTo>
                <a:lnTo>
                  <a:pt x="1700" y="416"/>
                </a:lnTo>
                <a:lnTo>
                  <a:pt x="1708" y="425"/>
                </a:lnTo>
                <a:lnTo>
                  <a:pt x="1718" y="430"/>
                </a:lnTo>
                <a:lnTo>
                  <a:pt x="1729" y="433"/>
                </a:lnTo>
                <a:lnTo>
                  <a:pt x="1740" y="435"/>
                </a:lnTo>
                <a:lnTo>
                  <a:pt x="1880" y="437"/>
                </a:lnTo>
                <a:lnTo>
                  <a:pt x="1863" y="552"/>
                </a:lnTo>
                <a:lnTo>
                  <a:pt x="1823" y="612"/>
                </a:lnTo>
                <a:lnTo>
                  <a:pt x="1819" y="618"/>
                </a:lnTo>
                <a:lnTo>
                  <a:pt x="1817" y="624"/>
                </a:lnTo>
                <a:lnTo>
                  <a:pt x="1816" y="632"/>
                </a:lnTo>
                <a:lnTo>
                  <a:pt x="1816" y="638"/>
                </a:lnTo>
                <a:lnTo>
                  <a:pt x="1817" y="646"/>
                </a:lnTo>
                <a:lnTo>
                  <a:pt x="1818" y="652"/>
                </a:lnTo>
                <a:lnTo>
                  <a:pt x="1821" y="658"/>
                </a:lnTo>
                <a:lnTo>
                  <a:pt x="1823" y="665"/>
                </a:lnTo>
                <a:lnTo>
                  <a:pt x="1827" y="671"/>
                </a:lnTo>
                <a:lnTo>
                  <a:pt x="1832" y="676"/>
                </a:lnTo>
                <a:lnTo>
                  <a:pt x="1837" y="681"/>
                </a:lnTo>
                <a:lnTo>
                  <a:pt x="1842" y="686"/>
                </a:lnTo>
                <a:lnTo>
                  <a:pt x="1848" y="689"/>
                </a:lnTo>
                <a:lnTo>
                  <a:pt x="1855" y="691"/>
                </a:lnTo>
                <a:lnTo>
                  <a:pt x="1861" y="694"/>
                </a:lnTo>
                <a:lnTo>
                  <a:pt x="1867" y="694"/>
                </a:lnTo>
                <a:lnTo>
                  <a:pt x="2103" y="696"/>
                </a:lnTo>
                <a:lnTo>
                  <a:pt x="2112" y="696"/>
                </a:lnTo>
                <a:lnTo>
                  <a:pt x="2120" y="694"/>
                </a:lnTo>
                <a:lnTo>
                  <a:pt x="2126" y="691"/>
                </a:lnTo>
                <a:lnTo>
                  <a:pt x="2134" y="689"/>
                </a:lnTo>
                <a:lnTo>
                  <a:pt x="2139" y="685"/>
                </a:lnTo>
                <a:lnTo>
                  <a:pt x="2144" y="680"/>
                </a:lnTo>
                <a:lnTo>
                  <a:pt x="2149" y="675"/>
                </a:lnTo>
                <a:lnTo>
                  <a:pt x="2152" y="668"/>
                </a:lnTo>
                <a:lnTo>
                  <a:pt x="2200" y="585"/>
                </a:lnTo>
                <a:lnTo>
                  <a:pt x="2328" y="583"/>
                </a:lnTo>
                <a:lnTo>
                  <a:pt x="2342" y="582"/>
                </a:lnTo>
                <a:lnTo>
                  <a:pt x="2353" y="577"/>
                </a:lnTo>
                <a:lnTo>
                  <a:pt x="2364" y="570"/>
                </a:lnTo>
                <a:lnTo>
                  <a:pt x="2372" y="560"/>
                </a:lnTo>
                <a:lnTo>
                  <a:pt x="2508" y="382"/>
                </a:lnTo>
                <a:lnTo>
                  <a:pt x="2865" y="602"/>
                </a:lnTo>
                <a:lnTo>
                  <a:pt x="2870" y="735"/>
                </a:lnTo>
                <a:lnTo>
                  <a:pt x="2871" y="744"/>
                </a:lnTo>
                <a:lnTo>
                  <a:pt x="2874" y="751"/>
                </a:lnTo>
                <a:lnTo>
                  <a:pt x="2876" y="759"/>
                </a:lnTo>
                <a:lnTo>
                  <a:pt x="2880" y="765"/>
                </a:lnTo>
                <a:lnTo>
                  <a:pt x="2885" y="770"/>
                </a:lnTo>
                <a:lnTo>
                  <a:pt x="2890" y="775"/>
                </a:lnTo>
                <a:lnTo>
                  <a:pt x="2896" y="779"/>
                </a:lnTo>
                <a:lnTo>
                  <a:pt x="2903" y="783"/>
                </a:lnTo>
                <a:lnTo>
                  <a:pt x="3097" y="873"/>
                </a:lnTo>
                <a:lnTo>
                  <a:pt x="3094" y="1180"/>
                </a:lnTo>
                <a:lnTo>
                  <a:pt x="3018" y="1275"/>
                </a:lnTo>
                <a:lnTo>
                  <a:pt x="3012" y="1284"/>
                </a:lnTo>
                <a:lnTo>
                  <a:pt x="3008" y="1294"/>
                </a:lnTo>
                <a:lnTo>
                  <a:pt x="3007" y="1304"/>
                </a:lnTo>
                <a:lnTo>
                  <a:pt x="3006" y="1314"/>
                </a:lnTo>
                <a:lnTo>
                  <a:pt x="3008" y="1324"/>
                </a:lnTo>
                <a:lnTo>
                  <a:pt x="3011" y="1334"/>
                </a:lnTo>
                <a:lnTo>
                  <a:pt x="3016" y="1343"/>
                </a:lnTo>
                <a:lnTo>
                  <a:pt x="3023" y="1351"/>
                </a:lnTo>
                <a:lnTo>
                  <a:pt x="3253" y="1567"/>
                </a:lnTo>
                <a:lnTo>
                  <a:pt x="3364" y="2386"/>
                </a:lnTo>
                <a:lnTo>
                  <a:pt x="3326" y="2450"/>
                </a:lnTo>
                <a:close/>
                <a:moveTo>
                  <a:pt x="1324" y="2544"/>
                </a:moveTo>
                <a:lnTo>
                  <a:pt x="896" y="2279"/>
                </a:lnTo>
                <a:lnTo>
                  <a:pt x="632" y="2427"/>
                </a:lnTo>
                <a:lnTo>
                  <a:pt x="1091" y="2723"/>
                </a:lnTo>
                <a:lnTo>
                  <a:pt x="568" y="3047"/>
                </a:lnTo>
                <a:lnTo>
                  <a:pt x="824" y="3231"/>
                </a:lnTo>
                <a:lnTo>
                  <a:pt x="1352" y="2891"/>
                </a:lnTo>
                <a:lnTo>
                  <a:pt x="1882" y="3231"/>
                </a:lnTo>
                <a:lnTo>
                  <a:pt x="2137" y="3047"/>
                </a:lnTo>
                <a:lnTo>
                  <a:pt x="1613" y="2723"/>
                </a:lnTo>
                <a:lnTo>
                  <a:pt x="2072" y="2427"/>
                </a:lnTo>
                <a:lnTo>
                  <a:pt x="1807" y="2279"/>
                </a:lnTo>
                <a:lnTo>
                  <a:pt x="1539" y="2445"/>
                </a:lnTo>
                <a:lnTo>
                  <a:pt x="1451" y="2758"/>
                </a:lnTo>
                <a:lnTo>
                  <a:pt x="1371" y="2758"/>
                </a:lnTo>
                <a:lnTo>
                  <a:pt x="1693" y="1589"/>
                </a:lnTo>
                <a:lnTo>
                  <a:pt x="2757" y="1439"/>
                </a:lnTo>
                <a:lnTo>
                  <a:pt x="1798" y="809"/>
                </a:lnTo>
                <a:lnTo>
                  <a:pt x="1324" y="2544"/>
                </a:lnTo>
                <a:close/>
                <a:moveTo>
                  <a:pt x="2479" y="1377"/>
                </a:moveTo>
                <a:lnTo>
                  <a:pt x="1721" y="1484"/>
                </a:lnTo>
                <a:lnTo>
                  <a:pt x="1858" y="970"/>
                </a:lnTo>
                <a:lnTo>
                  <a:pt x="2479" y="1377"/>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grpSp>
        <p:nvGrpSpPr>
          <p:cNvPr id="39" name="Gruppieren 48">
            <a:extLst>
              <a:ext uri="{FF2B5EF4-FFF2-40B4-BE49-F238E27FC236}">
                <a16:creationId xmlns:a16="http://schemas.microsoft.com/office/drawing/2014/main" id="{67FD0076-5077-4976-BDE8-2AFE38B7570F}"/>
              </a:ext>
            </a:extLst>
          </p:cNvPr>
          <p:cNvGrpSpPr>
            <a:grpSpLocks noChangeAspect="1"/>
          </p:cNvGrpSpPr>
          <p:nvPr/>
        </p:nvGrpSpPr>
        <p:grpSpPr>
          <a:xfrm>
            <a:off x="645710" y="1149419"/>
            <a:ext cx="394322" cy="417510"/>
            <a:chOff x="1841500" y="1570038"/>
            <a:chExt cx="900113" cy="898525"/>
          </a:xfrm>
          <a:solidFill>
            <a:srgbClr val="000000"/>
          </a:solidFill>
        </p:grpSpPr>
        <p:sp>
          <p:nvSpPr>
            <p:cNvPr id="40" name="Freeform 9">
              <a:extLst>
                <a:ext uri="{FF2B5EF4-FFF2-40B4-BE49-F238E27FC236}">
                  <a16:creationId xmlns:a16="http://schemas.microsoft.com/office/drawing/2014/main" id="{EA9EED8E-EA30-4EAE-AEE3-7F41820BE93A}"/>
                </a:ext>
              </a:extLst>
            </p:cNvPr>
            <p:cNvSpPr>
              <a:spLocks noEditPoints="1"/>
            </p:cNvSpPr>
            <p:nvPr/>
          </p:nvSpPr>
          <p:spPr bwMode="auto">
            <a:xfrm>
              <a:off x="1841500" y="1570038"/>
              <a:ext cx="900113" cy="898525"/>
            </a:xfrm>
            <a:custGeom>
              <a:avLst/>
              <a:gdLst>
                <a:gd name="T0" fmla="*/ 206 w 2835"/>
                <a:gd name="T1" fmla="*/ 1771 h 2830"/>
                <a:gd name="T2" fmla="*/ 100 w 2835"/>
                <a:gd name="T3" fmla="*/ 1534 h 2830"/>
                <a:gd name="T4" fmla="*/ 135 w 2835"/>
                <a:gd name="T5" fmla="*/ 751 h 2830"/>
                <a:gd name="T6" fmla="*/ 316 w 2835"/>
                <a:gd name="T7" fmla="*/ 1311 h 2830"/>
                <a:gd name="T8" fmla="*/ 285 w 2835"/>
                <a:gd name="T9" fmla="*/ 1455 h 2830"/>
                <a:gd name="T10" fmla="*/ 642 w 2835"/>
                <a:gd name="T11" fmla="*/ 1868 h 2830"/>
                <a:gd name="T12" fmla="*/ 329 w 2835"/>
                <a:gd name="T13" fmla="*/ 1452 h 2830"/>
                <a:gd name="T14" fmla="*/ 355 w 2835"/>
                <a:gd name="T15" fmla="*/ 1331 h 2830"/>
                <a:gd name="T16" fmla="*/ 633 w 2835"/>
                <a:gd name="T17" fmla="*/ 1535 h 2830"/>
                <a:gd name="T18" fmla="*/ 845 w 2835"/>
                <a:gd name="T19" fmla="*/ 1663 h 2830"/>
                <a:gd name="T20" fmla="*/ 993 w 2835"/>
                <a:gd name="T21" fmla="*/ 1812 h 2830"/>
                <a:gd name="T22" fmla="*/ 1071 w 2835"/>
                <a:gd name="T23" fmla="*/ 2099 h 2830"/>
                <a:gd name="T24" fmla="*/ 1126 w 2835"/>
                <a:gd name="T25" fmla="*/ 1892 h 2830"/>
                <a:gd name="T26" fmla="*/ 1012 w 2835"/>
                <a:gd name="T27" fmla="*/ 1693 h 2830"/>
                <a:gd name="T28" fmla="*/ 800 w 2835"/>
                <a:gd name="T29" fmla="*/ 1544 h 2830"/>
                <a:gd name="T30" fmla="*/ 407 w 2835"/>
                <a:gd name="T31" fmla="*/ 1197 h 2830"/>
                <a:gd name="T32" fmla="*/ 190 w 2835"/>
                <a:gd name="T33" fmla="*/ 683 h 2830"/>
                <a:gd name="T34" fmla="*/ 64 w 2835"/>
                <a:gd name="T35" fmla="*/ 628 h 2830"/>
                <a:gd name="T36" fmla="*/ 14 w 2835"/>
                <a:gd name="T37" fmla="*/ 1547 h 2830"/>
                <a:gd name="T38" fmla="*/ 134 w 2835"/>
                <a:gd name="T39" fmla="*/ 1819 h 2830"/>
                <a:gd name="T40" fmla="*/ 1247 w 2835"/>
                <a:gd name="T41" fmla="*/ 2829 h 2830"/>
                <a:gd name="T42" fmla="*/ 2813 w 2835"/>
                <a:gd name="T43" fmla="*/ 640 h 2830"/>
                <a:gd name="T44" fmla="*/ 2701 w 2835"/>
                <a:gd name="T45" fmla="*/ 640 h 2830"/>
                <a:gd name="T46" fmla="*/ 2590 w 2835"/>
                <a:gd name="T47" fmla="*/ 757 h 2830"/>
                <a:gd name="T48" fmla="*/ 2164 w 2835"/>
                <a:gd name="T49" fmla="*/ 1449 h 2830"/>
                <a:gd name="T50" fmla="*/ 1895 w 2835"/>
                <a:gd name="T51" fmla="*/ 1625 h 2830"/>
                <a:gd name="T52" fmla="*/ 1744 w 2835"/>
                <a:gd name="T53" fmla="*/ 1809 h 2830"/>
                <a:gd name="T54" fmla="*/ 1678 w 2835"/>
                <a:gd name="T55" fmla="*/ 2099 h 2830"/>
                <a:gd name="T56" fmla="*/ 1807 w 2835"/>
                <a:gd name="T57" fmla="*/ 1882 h 2830"/>
                <a:gd name="T58" fmla="*/ 1920 w 2835"/>
                <a:gd name="T59" fmla="*/ 1717 h 2830"/>
                <a:gd name="T60" fmla="*/ 2128 w 2835"/>
                <a:gd name="T61" fmla="*/ 1603 h 2830"/>
                <a:gd name="T62" fmla="*/ 2448 w 2835"/>
                <a:gd name="T63" fmla="*/ 1308 h 2830"/>
                <a:gd name="T64" fmla="*/ 2504 w 2835"/>
                <a:gd name="T65" fmla="*/ 1393 h 2830"/>
                <a:gd name="T66" fmla="*/ 2483 w 2835"/>
                <a:gd name="T67" fmla="*/ 1530 h 2830"/>
                <a:gd name="T68" fmla="*/ 2536 w 2835"/>
                <a:gd name="T69" fmla="*/ 1522 h 2830"/>
                <a:gd name="T70" fmla="*/ 2536 w 2835"/>
                <a:gd name="T71" fmla="*/ 1345 h 2830"/>
                <a:gd name="T72" fmla="*/ 2676 w 2835"/>
                <a:gd name="T73" fmla="*/ 782 h 2830"/>
                <a:gd name="T74" fmla="*/ 2749 w 2835"/>
                <a:gd name="T75" fmla="*/ 715 h 2830"/>
                <a:gd name="T76" fmla="*/ 2711 w 2835"/>
                <a:gd name="T77" fmla="*/ 1637 h 2830"/>
                <a:gd name="T78" fmla="*/ 2276 w 2835"/>
                <a:gd name="T79" fmla="*/ 2181 h 2830"/>
                <a:gd name="T80" fmla="*/ 2703 w 2835"/>
                <a:gd name="T81" fmla="*/ 1819 h 2830"/>
                <a:gd name="T82" fmla="*/ 2823 w 2835"/>
                <a:gd name="T83" fmla="*/ 1547 h 2830"/>
                <a:gd name="T84" fmla="*/ 1624 w 2835"/>
                <a:gd name="T85" fmla="*/ 2783 h 2830"/>
                <a:gd name="T86" fmla="*/ 1624 w 2835"/>
                <a:gd name="T87" fmla="*/ 2412 h 2830"/>
                <a:gd name="T88" fmla="*/ 1011 w 2835"/>
                <a:gd name="T89" fmla="*/ 1286 h 2830"/>
                <a:gd name="T90" fmla="*/ 1381 w 2835"/>
                <a:gd name="T91" fmla="*/ 1344 h 2830"/>
                <a:gd name="T92" fmla="*/ 1411 w 2835"/>
                <a:gd name="T93" fmla="*/ 1400 h 2830"/>
                <a:gd name="T94" fmla="*/ 1459 w 2835"/>
                <a:gd name="T95" fmla="*/ 1360 h 2830"/>
                <a:gd name="T96" fmla="*/ 1368 w 2835"/>
                <a:gd name="T97" fmla="*/ 278 h 2830"/>
                <a:gd name="T98" fmla="*/ 1875 w 2835"/>
                <a:gd name="T99" fmla="*/ 1529 h 2830"/>
                <a:gd name="T100" fmla="*/ 1983 w 2835"/>
                <a:gd name="T101" fmla="*/ 1426 h 2830"/>
                <a:gd name="T102" fmla="*/ 1970 w 2835"/>
                <a:gd name="T103" fmla="*/ 81 h 2830"/>
                <a:gd name="T104" fmla="*/ 1845 w 2835"/>
                <a:gd name="T105" fmla="*/ 1 h 2830"/>
                <a:gd name="T106" fmla="*/ 907 w 2835"/>
                <a:gd name="T107" fmla="*/ 35 h 2830"/>
                <a:gd name="T108" fmla="*/ 847 w 2835"/>
                <a:gd name="T109" fmla="*/ 1379 h 2830"/>
                <a:gd name="T110" fmla="*/ 907 w 2835"/>
                <a:gd name="T111" fmla="*/ 1500 h 2830"/>
                <a:gd name="T112" fmla="*/ 948 w 2835"/>
                <a:gd name="T113" fmla="*/ 146 h 2830"/>
                <a:gd name="T114" fmla="*/ 1842 w 2835"/>
                <a:gd name="T115" fmla="*/ 101 h 2830"/>
                <a:gd name="T116" fmla="*/ 1889 w 2835"/>
                <a:gd name="T117" fmla="*/ 1390 h 2830"/>
                <a:gd name="T118" fmla="*/ 996 w 2835"/>
                <a:gd name="T119" fmla="*/ 1434 h 2830"/>
                <a:gd name="T120" fmla="*/ 1403 w 2835"/>
                <a:gd name="T121" fmla="*/ 41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35" h="2830">
                  <a:moveTo>
                    <a:pt x="544" y="2335"/>
                  </a:moveTo>
                  <a:lnTo>
                    <a:pt x="631" y="2335"/>
                  </a:lnTo>
                  <a:lnTo>
                    <a:pt x="631" y="2264"/>
                  </a:lnTo>
                  <a:lnTo>
                    <a:pt x="620" y="2251"/>
                  </a:lnTo>
                  <a:lnTo>
                    <a:pt x="620" y="2251"/>
                  </a:lnTo>
                  <a:lnTo>
                    <a:pt x="559" y="2181"/>
                  </a:lnTo>
                  <a:lnTo>
                    <a:pt x="420" y="2021"/>
                  </a:lnTo>
                  <a:lnTo>
                    <a:pt x="420" y="2021"/>
                  </a:lnTo>
                  <a:lnTo>
                    <a:pt x="266" y="1843"/>
                  </a:lnTo>
                  <a:lnTo>
                    <a:pt x="206" y="1771"/>
                  </a:lnTo>
                  <a:lnTo>
                    <a:pt x="166" y="1723"/>
                  </a:lnTo>
                  <a:lnTo>
                    <a:pt x="166" y="1723"/>
                  </a:lnTo>
                  <a:lnTo>
                    <a:pt x="155" y="1704"/>
                  </a:lnTo>
                  <a:lnTo>
                    <a:pt x="144" y="1683"/>
                  </a:lnTo>
                  <a:lnTo>
                    <a:pt x="134" y="1661"/>
                  </a:lnTo>
                  <a:lnTo>
                    <a:pt x="125" y="1637"/>
                  </a:lnTo>
                  <a:lnTo>
                    <a:pt x="117" y="1611"/>
                  </a:lnTo>
                  <a:lnTo>
                    <a:pt x="110" y="1585"/>
                  </a:lnTo>
                  <a:lnTo>
                    <a:pt x="105" y="1558"/>
                  </a:lnTo>
                  <a:lnTo>
                    <a:pt x="100" y="1534"/>
                  </a:lnTo>
                  <a:lnTo>
                    <a:pt x="100" y="1534"/>
                  </a:lnTo>
                  <a:lnTo>
                    <a:pt x="94" y="1486"/>
                  </a:lnTo>
                  <a:lnTo>
                    <a:pt x="90" y="1449"/>
                  </a:lnTo>
                  <a:lnTo>
                    <a:pt x="87" y="1414"/>
                  </a:lnTo>
                  <a:lnTo>
                    <a:pt x="87" y="715"/>
                  </a:lnTo>
                  <a:lnTo>
                    <a:pt x="87" y="715"/>
                  </a:lnTo>
                  <a:lnTo>
                    <a:pt x="99" y="720"/>
                  </a:lnTo>
                  <a:lnTo>
                    <a:pt x="110" y="727"/>
                  </a:lnTo>
                  <a:lnTo>
                    <a:pt x="124" y="739"/>
                  </a:lnTo>
                  <a:lnTo>
                    <a:pt x="135" y="751"/>
                  </a:lnTo>
                  <a:lnTo>
                    <a:pt x="135" y="751"/>
                  </a:lnTo>
                  <a:lnTo>
                    <a:pt x="149" y="767"/>
                  </a:lnTo>
                  <a:lnTo>
                    <a:pt x="159" y="782"/>
                  </a:lnTo>
                  <a:lnTo>
                    <a:pt x="159" y="782"/>
                  </a:lnTo>
                  <a:lnTo>
                    <a:pt x="166" y="792"/>
                  </a:lnTo>
                  <a:lnTo>
                    <a:pt x="324" y="1299"/>
                  </a:lnTo>
                  <a:lnTo>
                    <a:pt x="324" y="1299"/>
                  </a:lnTo>
                  <a:lnTo>
                    <a:pt x="324" y="1301"/>
                  </a:lnTo>
                  <a:lnTo>
                    <a:pt x="324" y="1301"/>
                  </a:lnTo>
                  <a:lnTo>
                    <a:pt x="316" y="1311"/>
                  </a:lnTo>
                  <a:lnTo>
                    <a:pt x="310" y="1321"/>
                  </a:lnTo>
                  <a:lnTo>
                    <a:pt x="304" y="1333"/>
                  </a:lnTo>
                  <a:lnTo>
                    <a:pt x="299" y="1345"/>
                  </a:lnTo>
                  <a:lnTo>
                    <a:pt x="299" y="1345"/>
                  </a:lnTo>
                  <a:lnTo>
                    <a:pt x="295" y="1363"/>
                  </a:lnTo>
                  <a:lnTo>
                    <a:pt x="290" y="1385"/>
                  </a:lnTo>
                  <a:lnTo>
                    <a:pt x="286" y="1411"/>
                  </a:lnTo>
                  <a:lnTo>
                    <a:pt x="285" y="1440"/>
                  </a:lnTo>
                  <a:lnTo>
                    <a:pt x="285" y="1440"/>
                  </a:lnTo>
                  <a:lnTo>
                    <a:pt x="285" y="1455"/>
                  </a:lnTo>
                  <a:lnTo>
                    <a:pt x="286" y="1471"/>
                  </a:lnTo>
                  <a:lnTo>
                    <a:pt x="290" y="1489"/>
                  </a:lnTo>
                  <a:lnTo>
                    <a:pt x="294" y="1505"/>
                  </a:lnTo>
                  <a:lnTo>
                    <a:pt x="300" y="1522"/>
                  </a:lnTo>
                  <a:lnTo>
                    <a:pt x="307" y="1539"/>
                  </a:lnTo>
                  <a:lnTo>
                    <a:pt x="317" y="1555"/>
                  </a:lnTo>
                  <a:lnTo>
                    <a:pt x="329" y="1570"/>
                  </a:lnTo>
                  <a:lnTo>
                    <a:pt x="329" y="1570"/>
                  </a:lnTo>
                  <a:lnTo>
                    <a:pt x="610" y="1897"/>
                  </a:lnTo>
                  <a:lnTo>
                    <a:pt x="642" y="1868"/>
                  </a:lnTo>
                  <a:lnTo>
                    <a:pt x="642" y="1868"/>
                  </a:lnTo>
                  <a:lnTo>
                    <a:pt x="362" y="1541"/>
                  </a:lnTo>
                  <a:lnTo>
                    <a:pt x="362" y="1541"/>
                  </a:lnTo>
                  <a:lnTo>
                    <a:pt x="354" y="1530"/>
                  </a:lnTo>
                  <a:lnTo>
                    <a:pt x="346" y="1517"/>
                  </a:lnTo>
                  <a:lnTo>
                    <a:pt x="340" y="1505"/>
                  </a:lnTo>
                  <a:lnTo>
                    <a:pt x="335" y="1492"/>
                  </a:lnTo>
                  <a:lnTo>
                    <a:pt x="332" y="1480"/>
                  </a:lnTo>
                  <a:lnTo>
                    <a:pt x="330" y="1466"/>
                  </a:lnTo>
                  <a:lnTo>
                    <a:pt x="329" y="1452"/>
                  </a:lnTo>
                  <a:lnTo>
                    <a:pt x="329" y="1440"/>
                  </a:lnTo>
                  <a:lnTo>
                    <a:pt x="329" y="1440"/>
                  </a:lnTo>
                  <a:lnTo>
                    <a:pt x="330" y="1415"/>
                  </a:lnTo>
                  <a:lnTo>
                    <a:pt x="332" y="1393"/>
                  </a:lnTo>
                  <a:lnTo>
                    <a:pt x="336" y="1373"/>
                  </a:lnTo>
                  <a:lnTo>
                    <a:pt x="341" y="1358"/>
                  </a:lnTo>
                  <a:lnTo>
                    <a:pt x="341" y="1358"/>
                  </a:lnTo>
                  <a:lnTo>
                    <a:pt x="345" y="1348"/>
                  </a:lnTo>
                  <a:lnTo>
                    <a:pt x="350" y="1339"/>
                  </a:lnTo>
                  <a:lnTo>
                    <a:pt x="355" y="1331"/>
                  </a:lnTo>
                  <a:lnTo>
                    <a:pt x="362" y="1324"/>
                  </a:lnTo>
                  <a:lnTo>
                    <a:pt x="371" y="1318"/>
                  </a:lnTo>
                  <a:lnTo>
                    <a:pt x="380" y="1313"/>
                  </a:lnTo>
                  <a:lnTo>
                    <a:pt x="389" y="1308"/>
                  </a:lnTo>
                  <a:lnTo>
                    <a:pt x="399" y="1304"/>
                  </a:lnTo>
                  <a:lnTo>
                    <a:pt x="399" y="1304"/>
                  </a:lnTo>
                  <a:lnTo>
                    <a:pt x="412" y="1299"/>
                  </a:lnTo>
                  <a:lnTo>
                    <a:pt x="412" y="1299"/>
                  </a:lnTo>
                  <a:lnTo>
                    <a:pt x="556" y="1454"/>
                  </a:lnTo>
                  <a:lnTo>
                    <a:pt x="633" y="1535"/>
                  </a:lnTo>
                  <a:lnTo>
                    <a:pt x="690" y="1592"/>
                  </a:lnTo>
                  <a:lnTo>
                    <a:pt x="697" y="1601"/>
                  </a:lnTo>
                  <a:lnTo>
                    <a:pt x="707" y="1603"/>
                  </a:lnTo>
                  <a:lnTo>
                    <a:pt x="707" y="1603"/>
                  </a:lnTo>
                  <a:lnTo>
                    <a:pt x="733" y="1612"/>
                  </a:lnTo>
                  <a:lnTo>
                    <a:pt x="757" y="1621"/>
                  </a:lnTo>
                  <a:lnTo>
                    <a:pt x="781" y="1631"/>
                  </a:lnTo>
                  <a:lnTo>
                    <a:pt x="803" y="1641"/>
                  </a:lnTo>
                  <a:lnTo>
                    <a:pt x="825" y="1652"/>
                  </a:lnTo>
                  <a:lnTo>
                    <a:pt x="845" y="1663"/>
                  </a:lnTo>
                  <a:lnTo>
                    <a:pt x="863" y="1676"/>
                  </a:lnTo>
                  <a:lnTo>
                    <a:pt x="882" y="1690"/>
                  </a:lnTo>
                  <a:lnTo>
                    <a:pt x="898" y="1703"/>
                  </a:lnTo>
                  <a:lnTo>
                    <a:pt x="915" y="1717"/>
                  </a:lnTo>
                  <a:lnTo>
                    <a:pt x="930" y="1732"/>
                  </a:lnTo>
                  <a:lnTo>
                    <a:pt x="945" y="1747"/>
                  </a:lnTo>
                  <a:lnTo>
                    <a:pt x="958" y="1763"/>
                  </a:lnTo>
                  <a:lnTo>
                    <a:pt x="971" y="1778"/>
                  </a:lnTo>
                  <a:lnTo>
                    <a:pt x="982" y="1796"/>
                  </a:lnTo>
                  <a:lnTo>
                    <a:pt x="993" y="1812"/>
                  </a:lnTo>
                  <a:lnTo>
                    <a:pt x="1003" y="1829"/>
                  </a:lnTo>
                  <a:lnTo>
                    <a:pt x="1012" y="1845"/>
                  </a:lnTo>
                  <a:lnTo>
                    <a:pt x="1021" y="1863"/>
                  </a:lnTo>
                  <a:lnTo>
                    <a:pt x="1028" y="1882"/>
                  </a:lnTo>
                  <a:lnTo>
                    <a:pt x="1042" y="1918"/>
                  </a:lnTo>
                  <a:lnTo>
                    <a:pt x="1053" y="1954"/>
                  </a:lnTo>
                  <a:lnTo>
                    <a:pt x="1061" y="1990"/>
                  </a:lnTo>
                  <a:lnTo>
                    <a:pt x="1067" y="2026"/>
                  </a:lnTo>
                  <a:lnTo>
                    <a:pt x="1070" y="2064"/>
                  </a:lnTo>
                  <a:lnTo>
                    <a:pt x="1071" y="2099"/>
                  </a:lnTo>
                  <a:lnTo>
                    <a:pt x="1071" y="2335"/>
                  </a:lnTo>
                  <a:lnTo>
                    <a:pt x="1158" y="2335"/>
                  </a:lnTo>
                  <a:lnTo>
                    <a:pt x="1158" y="2099"/>
                  </a:lnTo>
                  <a:lnTo>
                    <a:pt x="1158" y="2099"/>
                  </a:lnTo>
                  <a:lnTo>
                    <a:pt x="1157" y="2059"/>
                  </a:lnTo>
                  <a:lnTo>
                    <a:pt x="1153" y="2018"/>
                  </a:lnTo>
                  <a:lnTo>
                    <a:pt x="1147" y="1977"/>
                  </a:lnTo>
                  <a:lnTo>
                    <a:pt x="1138" y="1934"/>
                  </a:lnTo>
                  <a:lnTo>
                    <a:pt x="1132" y="1913"/>
                  </a:lnTo>
                  <a:lnTo>
                    <a:pt x="1126" y="1892"/>
                  </a:lnTo>
                  <a:lnTo>
                    <a:pt x="1118" y="1872"/>
                  </a:lnTo>
                  <a:lnTo>
                    <a:pt x="1110" y="1850"/>
                  </a:lnTo>
                  <a:lnTo>
                    <a:pt x="1101" y="1829"/>
                  </a:lnTo>
                  <a:lnTo>
                    <a:pt x="1091" y="1809"/>
                  </a:lnTo>
                  <a:lnTo>
                    <a:pt x="1081" y="1789"/>
                  </a:lnTo>
                  <a:lnTo>
                    <a:pt x="1068" y="1769"/>
                  </a:lnTo>
                  <a:lnTo>
                    <a:pt x="1056" y="1749"/>
                  </a:lnTo>
                  <a:lnTo>
                    <a:pt x="1042" y="1731"/>
                  </a:lnTo>
                  <a:lnTo>
                    <a:pt x="1028" y="1711"/>
                  </a:lnTo>
                  <a:lnTo>
                    <a:pt x="1012" y="1693"/>
                  </a:lnTo>
                  <a:lnTo>
                    <a:pt x="996" y="1675"/>
                  </a:lnTo>
                  <a:lnTo>
                    <a:pt x="978" y="1658"/>
                  </a:lnTo>
                  <a:lnTo>
                    <a:pt x="960" y="1641"/>
                  </a:lnTo>
                  <a:lnTo>
                    <a:pt x="940" y="1625"/>
                  </a:lnTo>
                  <a:lnTo>
                    <a:pt x="920" y="1610"/>
                  </a:lnTo>
                  <a:lnTo>
                    <a:pt x="897" y="1595"/>
                  </a:lnTo>
                  <a:lnTo>
                    <a:pt x="875" y="1581"/>
                  </a:lnTo>
                  <a:lnTo>
                    <a:pt x="851" y="1567"/>
                  </a:lnTo>
                  <a:lnTo>
                    <a:pt x="826" y="1555"/>
                  </a:lnTo>
                  <a:lnTo>
                    <a:pt x="800" y="1544"/>
                  </a:lnTo>
                  <a:lnTo>
                    <a:pt x="772" y="1534"/>
                  </a:lnTo>
                  <a:lnTo>
                    <a:pt x="743" y="1524"/>
                  </a:lnTo>
                  <a:lnTo>
                    <a:pt x="743" y="1524"/>
                  </a:lnTo>
                  <a:lnTo>
                    <a:pt x="671" y="1449"/>
                  </a:lnTo>
                  <a:lnTo>
                    <a:pt x="578" y="1350"/>
                  </a:lnTo>
                  <a:lnTo>
                    <a:pt x="495" y="1259"/>
                  </a:lnTo>
                  <a:lnTo>
                    <a:pt x="446" y="1209"/>
                  </a:lnTo>
                  <a:lnTo>
                    <a:pt x="430" y="1193"/>
                  </a:lnTo>
                  <a:lnTo>
                    <a:pt x="407" y="1197"/>
                  </a:lnTo>
                  <a:lnTo>
                    <a:pt x="407" y="1197"/>
                  </a:lnTo>
                  <a:lnTo>
                    <a:pt x="396" y="1199"/>
                  </a:lnTo>
                  <a:lnTo>
                    <a:pt x="384" y="1202"/>
                  </a:lnTo>
                  <a:lnTo>
                    <a:pt x="246" y="757"/>
                  </a:lnTo>
                  <a:lnTo>
                    <a:pt x="244" y="754"/>
                  </a:lnTo>
                  <a:lnTo>
                    <a:pt x="244" y="754"/>
                  </a:lnTo>
                  <a:lnTo>
                    <a:pt x="231" y="735"/>
                  </a:lnTo>
                  <a:lnTo>
                    <a:pt x="219" y="715"/>
                  </a:lnTo>
                  <a:lnTo>
                    <a:pt x="200" y="694"/>
                  </a:lnTo>
                  <a:lnTo>
                    <a:pt x="200" y="694"/>
                  </a:lnTo>
                  <a:lnTo>
                    <a:pt x="190" y="683"/>
                  </a:lnTo>
                  <a:lnTo>
                    <a:pt x="177" y="671"/>
                  </a:lnTo>
                  <a:lnTo>
                    <a:pt x="165" y="660"/>
                  </a:lnTo>
                  <a:lnTo>
                    <a:pt x="151" y="650"/>
                  </a:lnTo>
                  <a:lnTo>
                    <a:pt x="135" y="640"/>
                  </a:lnTo>
                  <a:lnTo>
                    <a:pt x="117" y="634"/>
                  </a:lnTo>
                  <a:lnTo>
                    <a:pt x="99" y="629"/>
                  </a:lnTo>
                  <a:lnTo>
                    <a:pt x="89" y="628"/>
                  </a:lnTo>
                  <a:lnTo>
                    <a:pt x="77" y="626"/>
                  </a:lnTo>
                  <a:lnTo>
                    <a:pt x="77" y="626"/>
                  </a:lnTo>
                  <a:lnTo>
                    <a:pt x="64" y="628"/>
                  </a:lnTo>
                  <a:lnTo>
                    <a:pt x="50" y="630"/>
                  </a:lnTo>
                  <a:lnTo>
                    <a:pt x="36" y="634"/>
                  </a:lnTo>
                  <a:lnTo>
                    <a:pt x="24" y="640"/>
                  </a:lnTo>
                  <a:lnTo>
                    <a:pt x="0" y="653"/>
                  </a:lnTo>
                  <a:lnTo>
                    <a:pt x="0" y="679"/>
                  </a:lnTo>
                  <a:lnTo>
                    <a:pt x="0" y="1415"/>
                  </a:lnTo>
                  <a:lnTo>
                    <a:pt x="0" y="1415"/>
                  </a:lnTo>
                  <a:lnTo>
                    <a:pt x="2" y="1455"/>
                  </a:lnTo>
                  <a:lnTo>
                    <a:pt x="6" y="1496"/>
                  </a:lnTo>
                  <a:lnTo>
                    <a:pt x="14" y="1547"/>
                  </a:lnTo>
                  <a:lnTo>
                    <a:pt x="19" y="1576"/>
                  </a:lnTo>
                  <a:lnTo>
                    <a:pt x="25" y="1605"/>
                  </a:lnTo>
                  <a:lnTo>
                    <a:pt x="32" y="1635"/>
                  </a:lnTo>
                  <a:lnTo>
                    <a:pt x="42" y="1665"/>
                  </a:lnTo>
                  <a:lnTo>
                    <a:pt x="54" y="1693"/>
                  </a:lnTo>
                  <a:lnTo>
                    <a:pt x="66" y="1722"/>
                  </a:lnTo>
                  <a:lnTo>
                    <a:pt x="80" y="1749"/>
                  </a:lnTo>
                  <a:lnTo>
                    <a:pt x="97" y="1774"/>
                  </a:lnTo>
                  <a:lnTo>
                    <a:pt x="97" y="1774"/>
                  </a:lnTo>
                  <a:lnTo>
                    <a:pt x="134" y="1819"/>
                  </a:lnTo>
                  <a:lnTo>
                    <a:pt x="186" y="1884"/>
                  </a:lnTo>
                  <a:lnTo>
                    <a:pt x="322" y="2043"/>
                  </a:lnTo>
                  <a:lnTo>
                    <a:pt x="457" y="2197"/>
                  </a:lnTo>
                  <a:lnTo>
                    <a:pt x="544" y="2296"/>
                  </a:lnTo>
                  <a:lnTo>
                    <a:pt x="544" y="2335"/>
                  </a:lnTo>
                  <a:close/>
                  <a:moveTo>
                    <a:pt x="245" y="2412"/>
                  </a:moveTo>
                  <a:lnTo>
                    <a:pt x="245" y="2726"/>
                  </a:lnTo>
                  <a:lnTo>
                    <a:pt x="1234" y="2830"/>
                  </a:lnTo>
                  <a:lnTo>
                    <a:pt x="1234" y="2830"/>
                  </a:lnTo>
                  <a:lnTo>
                    <a:pt x="1247" y="2829"/>
                  </a:lnTo>
                  <a:lnTo>
                    <a:pt x="1258" y="2825"/>
                  </a:lnTo>
                  <a:lnTo>
                    <a:pt x="1268" y="2820"/>
                  </a:lnTo>
                  <a:lnTo>
                    <a:pt x="1277" y="2813"/>
                  </a:lnTo>
                  <a:lnTo>
                    <a:pt x="1283" y="2804"/>
                  </a:lnTo>
                  <a:lnTo>
                    <a:pt x="1289" y="2794"/>
                  </a:lnTo>
                  <a:lnTo>
                    <a:pt x="1292" y="2783"/>
                  </a:lnTo>
                  <a:lnTo>
                    <a:pt x="1293" y="2771"/>
                  </a:lnTo>
                  <a:lnTo>
                    <a:pt x="1293" y="2412"/>
                  </a:lnTo>
                  <a:lnTo>
                    <a:pt x="245" y="2412"/>
                  </a:lnTo>
                  <a:close/>
                  <a:moveTo>
                    <a:pt x="2813" y="640"/>
                  </a:moveTo>
                  <a:lnTo>
                    <a:pt x="2813" y="640"/>
                  </a:lnTo>
                  <a:lnTo>
                    <a:pt x="2799" y="634"/>
                  </a:lnTo>
                  <a:lnTo>
                    <a:pt x="2785" y="630"/>
                  </a:lnTo>
                  <a:lnTo>
                    <a:pt x="2771" y="628"/>
                  </a:lnTo>
                  <a:lnTo>
                    <a:pt x="2759" y="626"/>
                  </a:lnTo>
                  <a:lnTo>
                    <a:pt x="2759" y="626"/>
                  </a:lnTo>
                  <a:lnTo>
                    <a:pt x="2748" y="628"/>
                  </a:lnTo>
                  <a:lnTo>
                    <a:pt x="2738" y="629"/>
                  </a:lnTo>
                  <a:lnTo>
                    <a:pt x="2719" y="634"/>
                  </a:lnTo>
                  <a:lnTo>
                    <a:pt x="2701" y="640"/>
                  </a:lnTo>
                  <a:lnTo>
                    <a:pt x="2685" y="650"/>
                  </a:lnTo>
                  <a:lnTo>
                    <a:pt x="2671" y="660"/>
                  </a:lnTo>
                  <a:lnTo>
                    <a:pt x="2658" y="671"/>
                  </a:lnTo>
                  <a:lnTo>
                    <a:pt x="2646" y="683"/>
                  </a:lnTo>
                  <a:lnTo>
                    <a:pt x="2635" y="694"/>
                  </a:lnTo>
                  <a:lnTo>
                    <a:pt x="2635" y="694"/>
                  </a:lnTo>
                  <a:lnTo>
                    <a:pt x="2618" y="716"/>
                  </a:lnTo>
                  <a:lnTo>
                    <a:pt x="2604" y="735"/>
                  </a:lnTo>
                  <a:lnTo>
                    <a:pt x="2593" y="754"/>
                  </a:lnTo>
                  <a:lnTo>
                    <a:pt x="2590" y="757"/>
                  </a:lnTo>
                  <a:lnTo>
                    <a:pt x="2451" y="1202"/>
                  </a:lnTo>
                  <a:lnTo>
                    <a:pt x="2451" y="1202"/>
                  </a:lnTo>
                  <a:lnTo>
                    <a:pt x="2440" y="1199"/>
                  </a:lnTo>
                  <a:lnTo>
                    <a:pt x="2428" y="1197"/>
                  </a:lnTo>
                  <a:lnTo>
                    <a:pt x="2406" y="1193"/>
                  </a:lnTo>
                  <a:lnTo>
                    <a:pt x="2390" y="1209"/>
                  </a:lnTo>
                  <a:lnTo>
                    <a:pt x="2390" y="1209"/>
                  </a:lnTo>
                  <a:lnTo>
                    <a:pt x="2341" y="1260"/>
                  </a:lnTo>
                  <a:lnTo>
                    <a:pt x="2257" y="1350"/>
                  </a:lnTo>
                  <a:lnTo>
                    <a:pt x="2164" y="1449"/>
                  </a:lnTo>
                  <a:lnTo>
                    <a:pt x="2093" y="1524"/>
                  </a:lnTo>
                  <a:lnTo>
                    <a:pt x="2093" y="1524"/>
                  </a:lnTo>
                  <a:lnTo>
                    <a:pt x="2064" y="1534"/>
                  </a:lnTo>
                  <a:lnTo>
                    <a:pt x="2037" y="1544"/>
                  </a:lnTo>
                  <a:lnTo>
                    <a:pt x="2010" y="1555"/>
                  </a:lnTo>
                  <a:lnTo>
                    <a:pt x="1985" y="1567"/>
                  </a:lnTo>
                  <a:lnTo>
                    <a:pt x="1962" y="1581"/>
                  </a:lnTo>
                  <a:lnTo>
                    <a:pt x="1938" y="1595"/>
                  </a:lnTo>
                  <a:lnTo>
                    <a:pt x="1917" y="1610"/>
                  </a:lnTo>
                  <a:lnTo>
                    <a:pt x="1895" y="1625"/>
                  </a:lnTo>
                  <a:lnTo>
                    <a:pt x="1877" y="1641"/>
                  </a:lnTo>
                  <a:lnTo>
                    <a:pt x="1858" y="1658"/>
                  </a:lnTo>
                  <a:lnTo>
                    <a:pt x="1840" y="1675"/>
                  </a:lnTo>
                  <a:lnTo>
                    <a:pt x="1823" y="1693"/>
                  </a:lnTo>
                  <a:lnTo>
                    <a:pt x="1808" y="1711"/>
                  </a:lnTo>
                  <a:lnTo>
                    <a:pt x="1793" y="1731"/>
                  </a:lnTo>
                  <a:lnTo>
                    <a:pt x="1780" y="1749"/>
                  </a:lnTo>
                  <a:lnTo>
                    <a:pt x="1767" y="1769"/>
                  </a:lnTo>
                  <a:lnTo>
                    <a:pt x="1755" y="1789"/>
                  </a:lnTo>
                  <a:lnTo>
                    <a:pt x="1744" y="1809"/>
                  </a:lnTo>
                  <a:lnTo>
                    <a:pt x="1734" y="1829"/>
                  </a:lnTo>
                  <a:lnTo>
                    <a:pt x="1725" y="1850"/>
                  </a:lnTo>
                  <a:lnTo>
                    <a:pt x="1718" y="1872"/>
                  </a:lnTo>
                  <a:lnTo>
                    <a:pt x="1710" y="1892"/>
                  </a:lnTo>
                  <a:lnTo>
                    <a:pt x="1703" y="1913"/>
                  </a:lnTo>
                  <a:lnTo>
                    <a:pt x="1698" y="1934"/>
                  </a:lnTo>
                  <a:lnTo>
                    <a:pt x="1688" y="1977"/>
                  </a:lnTo>
                  <a:lnTo>
                    <a:pt x="1682" y="2018"/>
                  </a:lnTo>
                  <a:lnTo>
                    <a:pt x="1678" y="2059"/>
                  </a:lnTo>
                  <a:lnTo>
                    <a:pt x="1678" y="2099"/>
                  </a:lnTo>
                  <a:lnTo>
                    <a:pt x="1678" y="2335"/>
                  </a:lnTo>
                  <a:lnTo>
                    <a:pt x="1764" y="2335"/>
                  </a:lnTo>
                  <a:lnTo>
                    <a:pt x="1764" y="2099"/>
                  </a:lnTo>
                  <a:lnTo>
                    <a:pt x="1764" y="2099"/>
                  </a:lnTo>
                  <a:lnTo>
                    <a:pt x="1765" y="2064"/>
                  </a:lnTo>
                  <a:lnTo>
                    <a:pt x="1769" y="2026"/>
                  </a:lnTo>
                  <a:lnTo>
                    <a:pt x="1775" y="1990"/>
                  </a:lnTo>
                  <a:lnTo>
                    <a:pt x="1783" y="1954"/>
                  </a:lnTo>
                  <a:lnTo>
                    <a:pt x="1794" y="1917"/>
                  </a:lnTo>
                  <a:lnTo>
                    <a:pt x="1807" y="1882"/>
                  </a:lnTo>
                  <a:lnTo>
                    <a:pt x="1814" y="1863"/>
                  </a:lnTo>
                  <a:lnTo>
                    <a:pt x="1823" y="1845"/>
                  </a:lnTo>
                  <a:lnTo>
                    <a:pt x="1833" y="1829"/>
                  </a:lnTo>
                  <a:lnTo>
                    <a:pt x="1843" y="1812"/>
                  </a:lnTo>
                  <a:lnTo>
                    <a:pt x="1854" y="1796"/>
                  </a:lnTo>
                  <a:lnTo>
                    <a:pt x="1865" y="1778"/>
                  </a:lnTo>
                  <a:lnTo>
                    <a:pt x="1878" y="1763"/>
                  </a:lnTo>
                  <a:lnTo>
                    <a:pt x="1892" y="1747"/>
                  </a:lnTo>
                  <a:lnTo>
                    <a:pt x="1905" y="1732"/>
                  </a:lnTo>
                  <a:lnTo>
                    <a:pt x="1920" y="1717"/>
                  </a:lnTo>
                  <a:lnTo>
                    <a:pt x="1937" y="1703"/>
                  </a:lnTo>
                  <a:lnTo>
                    <a:pt x="1954" y="1690"/>
                  </a:lnTo>
                  <a:lnTo>
                    <a:pt x="1973" y="1676"/>
                  </a:lnTo>
                  <a:lnTo>
                    <a:pt x="1992" y="1663"/>
                  </a:lnTo>
                  <a:lnTo>
                    <a:pt x="2012" y="1652"/>
                  </a:lnTo>
                  <a:lnTo>
                    <a:pt x="2033" y="1641"/>
                  </a:lnTo>
                  <a:lnTo>
                    <a:pt x="2055" y="1631"/>
                  </a:lnTo>
                  <a:lnTo>
                    <a:pt x="2078" y="1621"/>
                  </a:lnTo>
                  <a:lnTo>
                    <a:pt x="2103" y="1612"/>
                  </a:lnTo>
                  <a:lnTo>
                    <a:pt x="2128" y="1603"/>
                  </a:lnTo>
                  <a:lnTo>
                    <a:pt x="2139" y="1601"/>
                  </a:lnTo>
                  <a:lnTo>
                    <a:pt x="2147" y="1592"/>
                  </a:lnTo>
                  <a:lnTo>
                    <a:pt x="2147" y="1592"/>
                  </a:lnTo>
                  <a:lnTo>
                    <a:pt x="2203" y="1535"/>
                  </a:lnTo>
                  <a:lnTo>
                    <a:pt x="2279" y="1454"/>
                  </a:lnTo>
                  <a:lnTo>
                    <a:pt x="2424" y="1299"/>
                  </a:lnTo>
                  <a:lnTo>
                    <a:pt x="2424" y="1299"/>
                  </a:lnTo>
                  <a:lnTo>
                    <a:pt x="2438" y="1304"/>
                  </a:lnTo>
                  <a:lnTo>
                    <a:pt x="2438" y="1304"/>
                  </a:lnTo>
                  <a:lnTo>
                    <a:pt x="2448" y="1308"/>
                  </a:lnTo>
                  <a:lnTo>
                    <a:pt x="2456" y="1313"/>
                  </a:lnTo>
                  <a:lnTo>
                    <a:pt x="2465" y="1318"/>
                  </a:lnTo>
                  <a:lnTo>
                    <a:pt x="2474" y="1324"/>
                  </a:lnTo>
                  <a:lnTo>
                    <a:pt x="2480" y="1331"/>
                  </a:lnTo>
                  <a:lnTo>
                    <a:pt x="2486" y="1339"/>
                  </a:lnTo>
                  <a:lnTo>
                    <a:pt x="2491" y="1348"/>
                  </a:lnTo>
                  <a:lnTo>
                    <a:pt x="2495" y="1358"/>
                  </a:lnTo>
                  <a:lnTo>
                    <a:pt x="2495" y="1358"/>
                  </a:lnTo>
                  <a:lnTo>
                    <a:pt x="2499" y="1373"/>
                  </a:lnTo>
                  <a:lnTo>
                    <a:pt x="2504" y="1393"/>
                  </a:lnTo>
                  <a:lnTo>
                    <a:pt x="2506" y="1415"/>
                  </a:lnTo>
                  <a:lnTo>
                    <a:pt x="2508" y="1439"/>
                  </a:lnTo>
                  <a:lnTo>
                    <a:pt x="2508" y="1439"/>
                  </a:lnTo>
                  <a:lnTo>
                    <a:pt x="2508" y="1452"/>
                  </a:lnTo>
                  <a:lnTo>
                    <a:pt x="2506" y="1466"/>
                  </a:lnTo>
                  <a:lnTo>
                    <a:pt x="2504" y="1480"/>
                  </a:lnTo>
                  <a:lnTo>
                    <a:pt x="2500" y="1492"/>
                  </a:lnTo>
                  <a:lnTo>
                    <a:pt x="2496" y="1505"/>
                  </a:lnTo>
                  <a:lnTo>
                    <a:pt x="2490" y="1517"/>
                  </a:lnTo>
                  <a:lnTo>
                    <a:pt x="2483" y="1530"/>
                  </a:lnTo>
                  <a:lnTo>
                    <a:pt x="2474" y="1541"/>
                  </a:lnTo>
                  <a:lnTo>
                    <a:pt x="2474" y="1541"/>
                  </a:lnTo>
                  <a:lnTo>
                    <a:pt x="2194" y="1868"/>
                  </a:lnTo>
                  <a:lnTo>
                    <a:pt x="2227" y="1897"/>
                  </a:lnTo>
                  <a:lnTo>
                    <a:pt x="2227" y="1897"/>
                  </a:lnTo>
                  <a:lnTo>
                    <a:pt x="2506" y="1570"/>
                  </a:lnTo>
                  <a:lnTo>
                    <a:pt x="2506" y="1570"/>
                  </a:lnTo>
                  <a:lnTo>
                    <a:pt x="2519" y="1555"/>
                  </a:lnTo>
                  <a:lnTo>
                    <a:pt x="2529" y="1539"/>
                  </a:lnTo>
                  <a:lnTo>
                    <a:pt x="2536" y="1522"/>
                  </a:lnTo>
                  <a:lnTo>
                    <a:pt x="2541" y="1505"/>
                  </a:lnTo>
                  <a:lnTo>
                    <a:pt x="2546" y="1489"/>
                  </a:lnTo>
                  <a:lnTo>
                    <a:pt x="2549" y="1471"/>
                  </a:lnTo>
                  <a:lnTo>
                    <a:pt x="2550" y="1455"/>
                  </a:lnTo>
                  <a:lnTo>
                    <a:pt x="2551" y="1439"/>
                  </a:lnTo>
                  <a:lnTo>
                    <a:pt x="2551" y="1439"/>
                  </a:lnTo>
                  <a:lnTo>
                    <a:pt x="2550" y="1411"/>
                  </a:lnTo>
                  <a:lnTo>
                    <a:pt x="2546" y="1385"/>
                  </a:lnTo>
                  <a:lnTo>
                    <a:pt x="2541" y="1363"/>
                  </a:lnTo>
                  <a:lnTo>
                    <a:pt x="2536" y="1345"/>
                  </a:lnTo>
                  <a:lnTo>
                    <a:pt x="2536" y="1345"/>
                  </a:lnTo>
                  <a:lnTo>
                    <a:pt x="2531" y="1333"/>
                  </a:lnTo>
                  <a:lnTo>
                    <a:pt x="2526" y="1321"/>
                  </a:lnTo>
                  <a:lnTo>
                    <a:pt x="2519" y="1311"/>
                  </a:lnTo>
                  <a:lnTo>
                    <a:pt x="2511" y="1301"/>
                  </a:lnTo>
                  <a:lnTo>
                    <a:pt x="2511" y="1301"/>
                  </a:lnTo>
                  <a:lnTo>
                    <a:pt x="2513" y="1299"/>
                  </a:lnTo>
                  <a:lnTo>
                    <a:pt x="2670" y="792"/>
                  </a:lnTo>
                  <a:lnTo>
                    <a:pt x="2670" y="792"/>
                  </a:lnTo>
                  <a:lnTo>
                    <a:pt x="2676" y="782"/>
                  </a:lnTo>
                  <a:lnTo>
                    <a:pt x="2676" y="782"/>
                  </a:lnTo>
                  <a:lnTo>
                    <a:pt x="2684" y="772"/>
                  </a:lnTo>
                  <a:lnTo>
                    <a:pt x="2694" y="760"/>
                  </a:lnTo>
                  <a:lnTo>
                    <a:pt x="2705" y="747"/>
                  </a:lnTo>
                  <a:lnTo>
                    <a:pt x="2716" y="735"/>
                  </a:lnTo>
                  <a:lnTo>
                    <a:pt x="2716" y="735"/>
                  </a:lnTo>
                  <a:lnTo>
                    <a:pt x="2725" y="727"/>
                  </a:lnTo>
                  <a:lnTo>
                    <a:pt x="2734" y="722"/>
                  </a:lnTo>
                  <a:lnTo>
                    <a:pt x="2741" y="717"/>
                  </a:lnTo>
                  <a:lnTo>
                    <a:pt x="2749" y="715"/>
                  </a:lnTo>
                  <a:lnTo>
                    <a:pt x="2749" y="1415"/>
                  </a:lnTo>
                  <a:lnTo>
                    <a:pt x="2749" y="1415"/>
                  </a:lnTo>
                  <a:lnTo>
                    <a:pt x="2746" y="1449"/>
                  </a:lnTo>
                  <a:lnTo>
                    <a:pt x="2743" y="1486"/>
                  </a:lnTo>
                  <a:lnTo>
                    <a:pt x="2736" y="1534"/>
                  </a:lnTo>
                  <a:lnTo>
                    <a:pt x="2736" y="1534"/>
                  </a:lnTo>
                  <a:lnTo>
                    <a:pt x="2731" y="1558"/>
                  </a:lnTo>
                  <a:lnTo>
                    <a:pt x="2726" y="1585"/>
                  </a:lnTo>
                  <a:lnTo>
                    <a:pt x="2719" y="1611"/>
                  </a:lnTo>
                  <a:lnTo>
                    <a:pt x="2711" y="1637"/>
                  </a:lnTo>
                  <a:lnTo>
                    <a:pt x="2703" y="1661"/>
                  </a:lnTo>
                  <a:lnTo>
                    <a:pt x="2693" y="1685"/>
                  </a:lnTo>
                  <a:lnTo>
                    <a:pt x="2681" y="1704"/>
                  </a:lnTo>
                  <a:lnTo>
                    <a:pt x="2669" y="1723"/>
                  </a:lnTo>
                  <a:lnTo>
                    <a:pt x="2669" y="1723"/>
                  </a:lnTo>
                  <a:lnTo>
                    <a:pt x="2630" y="1771"/>
                  </a:lnTo>
                  <a:lnTo>
                    <a:pt x="2570" y="1843"/>
                  </a:lnTo>
                  <a:lnTo>
                    <a:pt x="2416" y="2021"/>
                  </a:lnTo>
                  <a:lnTo>
                    <a:pt x="2416" y="2021"/>
                  </a:lnTo>
                  <a:lnTo>
                    <a:pt x="2276" y="2181"/>
                  </a:lnTo>
                  <a:lnTo>
                    <a:pt x="2215" y="2251"/>
                  </a:lnTo>
                  <a:lnTo>
                    <a:pt x="2205" y="2264"/>
                  </a:lnTo>
                  <a:lnTo>
                    <a:pt x="2205" y="2335"/>
                  </a:lnTo>
                  <a:lnTo>
                    <a:pt x="2291" y="2335"/>
                  </a:lnTo>
                  <a:lnTo>
                    <a:pt x="2291" y="2296"/>
                  </a:lnTo>
                  <a:lnTo>
                    <a:pt x="2291" y="2296"/>
                  </a:lnTo>
                  <a:lnTo>
                    <a:pt x="2379" y="2197"/>
                  </a:lnTo>
                  <a:lnTo>
                    <a:pt x="2514" y="2043"/>
                  </a:lnTo>
                  <a:lnTo>
                    <a:pt x="2649" y="1884"/>
                  </a:lnTo>
                  <a:lnTo>
                    <a:pt x="2703" y="1819"/>
                  </a:lnTo>
                  <a:lnTo>
                    <a:pt x="2739" y="1774"/>
                  </a:lnTo>
                  <a:lnTo>
                    <a:pt x="2739" y="1774"/>
                  </a:lnTo>
                  <a:lnTo>
                    <a:pt x="2755" y="1749"/>
                  </a:lnTo>
                  <a:lnTo>
                    <a:pt x="2770" y="1722"/>
                  </a:lnTo>
                  <a:lnTo>
                    <a:pt x="2783" y="1693"/>
                  </a:lnTo>
                  <a:lnTo>
                    <a:pt x="2794" y="1665"/>
                  </a:lnTo>
                  <a:lnTo>
                    <a:pt x="2803" y="1635"/>
                  </a:lnTo>
                  <a:lnTo>
                    <a:pt x="2810" y="1605"/>
                  </a:lnTo>
                  <a:lnTo>
                    <a:pt x="2818" y="1576"/>
                  </a:lnTo>
                  <a:lnTo>
                    <a:pt x="2823" y="1547"/>
                  </a:lnTo>
                  <a:lnTo>
                    <a:pt x="2829" y="1496"/>
                  </a:lnTo>
                  <a:lnTo>
                    <a:pt x="2833" y="1455"/>
                  </a:lnTo>
                  <a:lnTo>
                    <a:pt x="2835" y="1416"/>
                  </a:lnTo>
                  <a:lnTo>
                    <a:pt x="2835" y="1416"/>
                  </a:lnTo>
                  <a:lnTo>
                    <a:pt x="2835" y="679"/>
                  </a:lnTo>
                  <a:lnTo>
                    <a:pt x="2835" y="653"/>
                  </a:lnTo>
                  <a:lnTo>
                    <a:pt x="2813" y="640"/>
                  </a:lnTo>
                  <a:close/>
                  <a:moveTo>
                    <a:pt x="1623" y="2771"/>
                  </a:moveTo>
                  <a:lnTo>
                    <a:pt x="1623" y="2771"/>
                  </a:lnTo>
                  <a:lnTo>
                    <a:pt x="1624" y="2783"/>
                  </a:lnTo>
                  <a:lnTo>
                    <a:pt x="1628" y="2794"/>
                  </a:lnTo>
                  <a:lnTo>
                    <a:pt x="1634" y="2804"/>
                  </a:lnTo>
                  <a:lnTo>
                    <a:pt x="1641" y="2813"/>
                  </a:lnTo>
                  <a:lnTo>
                    <a:pt x="1649" y="2820"/>
                  </a:lnTo>
                  <a:lnTo>
                    <a:pt x="1659" y="2825"/>
                  </a:lnTo>
                  <a:lnTo>
                    <a:pt x="1671" y="2829"/>
                  </a:lnTo>
                  <a:lnTo>
                    <a:pt x="1683" y="2830"/>
                  </a:lnTo>
                  <a:lnTo>
                    <a:pt x="2673" y="2726"/>
                  </a:lnTo>
                  <a:lnTo>
                    <a:pt x="2673" y="2412"/>
                  </a:lnTo>
                  <a:lnTo>
                    <a:pt x="1624" y="2412"/>
                  </a:lnTo>
                  <a:lnTo>
                    <a:pt x="1623" y="2771"/>
                  </a:lnTo>
                  <a:close/>
                  <a:moveTo>
                    <a:pt x="1827" y="183"/>
                  </a:moveTo>
                  <a:lnTo>
                    <a:pt x="1777" y="183"/>
                  </a:lnTo>
                  <a:lnTo>
                    <a:pt x="1777" y="1237"/>
                  </a:lnTo>
                  <a:lnTo>
                    <a:pt x="1061" y="1237"/>
                  </a:lnTo>
                  <a:lnTo>
                    <a:pt x="1061" y="233"/>
                  </a:lnTo>
                  <a:lnTo>
                    <a:pt x="1705" y="233"/>
                  </a:lnTo>
                  <a:lnTo>
                    <a:pt x="1705" y="183"/>
                  </a:lnTo>
                  <a:lnTo>
                    <a:pt x="1011" y="183"/>
                  </a:lnTo>
                  <a:lnTo>
                    <a:pt x="1011" y="1286"/>
                  </a:lnTo>
                  <a:lnTo>
                    <a:pt x="1827" y="1286"/>
                  </a:lnTo>
                  <a:lnTo>
                    <a:pt x="1827" y="183"/>
                  </a:lnTo>
                  <a:close/>
                  <a:moveTo>
                    <a:pt x="1418" y="1319"/>
                  </a:moveTo>
                  <a:lnTo>
                    <a:pt x="1418" y="1319"/>
                  </a:lnTo>
                  <a:lnTo>
                    <a:pt x="1411" y="1320"/>
                  </a:lnTo>
                  <a:lnTo>
                    <a:pt x="1403" y="1323"/>
                  </a:lnTo>
                  <a:lnTo>
                    <a:pt x="1396" y="1326"/>
                  </a:lnTo>
                  <a:lnTo>
                    <a:pt x="1389" y="1331"/>
                  </a:lnTo>
                  <a:lnTo>
                    <a:pt x="1384" y="1336"/>
                  </a:lnTo>
                  <a:lnTo>
                    <a:pt x="1381" y="1344"/>
                  </a:lnTo>
                  <a:lnTo>
                    <a:pt x="1378" y="1351"/>
                  </a:lnTo>
                  <a:lnTo>
                    <a:pt x="1378" y="1360"/>
                  </a:lnTo>
                  <a:lnTo>
                    <a:pt x="1378" y="1360"/>
                  </a:lnTo>
                  <a:lnTo>
                    <a:pt x="1378" y="1368"/>
                  </a:lnTo>
                  <a:lnTo>
                    <a:pt x="1381" y="1375"/>
                  </a:lnTo>
                  <a:lnTo>
                    <a:pt x="1384" y="1383"/>
                  </a:lnTo>
                  <a:lnTo>
                    <a:pt x="1389" y="1389"/>
                  </a:lnTo>
                  <a:lnTo>
                    <a:pt x="1396" y="1394"/>
                  </a:lnTo>
                  <a:lnTo>
                    <a:pt x="1403" y="1398"/>
                  </a:lnTo>
                  <a:lnTo>
                    <a:pt x="1411" y="1400"/>
                  </a:lnTo>
                  <a:lnTo>
                    <a:pt x="1418" y="1400"/>
                  </a:lnTo>
                  <a:lnTo>
                    <a:pt x="1418" y="1400"/>
                  </a:lnTo>
                  <a:lnTo>
                    <a:pt x="1427" y="1400"/>
                  </a:lnTo>
                  <a:lnTo>
                    <a:pt x="1434" y="1398"/>
                  </a:lnTo>
                  <a:lnTo>
                    <a:pt x="1442" y="1394"/>
                  </a:lnTo>
                  <a:lnTo>
                    <a:pt x="1448" y="1389"/>
                  </a:lnTo>
                  <a:lnTo>
                    <a:pt x="1453" y="1383"/>
                  </a:lnTo>
                  <a:lnTo>
                    <a:pt x="1457" y="1375"/>
                  </a:lnTo>
                  <a:lnTo>
                    <a:pt x="1458" y="1368"/>
                  </a:lnTo>
                  <a:lnTo>
                    <a:pt x="1459" y="1360"/>
                  </a:lnTo>
                  <a:lnTo>
                    <a:pt x="1459" y="1360"/>
                  </a:lnTo>
                  <a:lnTo>
                    <a:pt x="1458" y="1351"/>
                  </a:lnTo>
                  <a:lnTo>
                    <a:pt x="1457" y="1344"/>
                  </a:lnTo>
                  <a:lnTo>
                    <a:pt x="1453" y="1336"/>
                  </a:lnTo>
                  <a:lnTo>
                    <a:pt x="1448" y="1331"/>
                  </a:lnTo>
                  <a:lnTo>
                    <a:pt x="1442" y="1326"/>
                  </a:lnTo>
                  <a:lnTo>
                    <a:pt x="1434" y="1323"/>
                  </a:lnTo>
                  <a:lnTo>
                    <a:pt x="1427" y="1320"/>
                  </a:lnTo>
                  <a:lnTo>
                    <a:pt x="1418" y="1319"/>
                  </a:lnTo>
                  <a:close/>
                  <a:moveTo>
                    <a:pt x="1368" y="278"/>
                  </a:moveTo>
                  <a:lnTo>
                    <a:pt x="1120" y="527"/>
                  </a:lnTo>
                  <a:lnTo>
                    <a:pt x="1154" y="563"/>
                  </a:lnTo>
                  <a:lnTo>
                    <a:pt x="1403" y="313"/>
                  </a:lnTo>
                  <a:lnTo>
                    <a:pt x="1368" y="278"/>
                  </a:lnTo>
                  <a:close/>
                  <a:moveTo>
                    <a:pt x="1008" y="1535"/>
                  </a:moveTo>
                  <a:lnTo>
                    <a:pt x="1829" y="1535"/>
                  </a:lnTo>
                  <a:lnTo>
                    <a:pt x="1829" y="1535"/>
                  </a:lnTo>
                  <a:lnTo>
                    <a:pt x="1845" y="1534"/>
                  </a:lnTo>
                  <a:lnTo>
                    <a:pt x="1860" y="1532"/>
                  </a:lnTo>
                  <a:lnTo>
                    <a:pt x="1875" y="1529"/>
                  </a:lnTo>
                  <a:lnTo>
                    <a:pt x="1890" y="1522"/>
                  </a:lnTo>
                  <a:lnTo>
                    <a:pt x="1904" y="1516"/>
                  </a:lnTo>
                  <a:lnTo>
                    <a:pt x="1918" y="1509"/>
                  </a:lnTo>
                  <a:lnTo>
                    <a:pt x="1930" y="1500"/>
                  </a:lnTo>
                  <a:lnTo>
                    <a:pt x="1942" y="1490"/>
                  </a:lnTo>
                  <a:lnTo>
                    <a:pt x="1953" y="1479"/>
                  </a:lnTo>
                  <a:lnTo>
                    <a:pt x="1962" y="1466"/>
                  </a:lnTo>
                  <a:lnTo>
                    <a:pt x="1970" y="1454"/>
                  </a:lnTo>
                  <a:lnTo>
                    <a:pt x="1977" y="1440"/>
                  </a:lnTo>
                  <a:lnTo>
                    <a:pt x="1983" y="1426"/>
                  </a:lnTo>
                  <a:lnTo>
                    <a:pt x="1987" y="1410"/>
                  </a:lnTo>
                  <a:lnTo>
                    <a:pt x="1989" y="1395"/>
                  </a:lnTo>
                  <a:lnTo>
                    <a:pt x="1990" y="1379"/>
                  </a:lnTo>
                  <a:lnTo>
                    <a:pt x="1990" y="156"/>
                  </a:lnTo>
                  <a:lnTo>
                    <a:pt x="1990" y="156"/>
                  </a:lnTo>
                  <a:lnTo>
                    <a:pt x="1989" y="140"/>
                  </a:lnTo>
                  <a:lnTo>
                    <a:pt x="1987" y="125"/>
                  </a:lnTo>
                  <a:lnTo>
                    <a:pt x="1983" y="110"/>
                  </a:lnTo>
                  <a:lnTo>
                    <a:pt x="1977" y="95"/>
                  </a:lnTo>
                  <a:lnTo>
                    <a:pt x="1970" y="81"/>
                  </a:lnTo>
                  <a:lnTo>
                    <a:pt x="1962" y="69"/>
                  </a:lnTo>
                  <a:lnTo>
                    <a:pt x="1953" y="56"/>
                  </a:lnTo>
                  <a:lnTo>
                    <a:pt x="1942" y="45"/>
                  </a:lnTo>
                  <a:lnTo>
                    <a:pt x="1930" y="35"/>
                  </a:lnTo>
                  <a:lnTo>
                    <a:pt x="1918" y="26"/>
                  </a:lnTo>
                  <a:lnTo>
                    <a:pt x="1904" y="19"/>
                  </a:lnTo>
                  <a:lnTo>
                    <a:pt x="1890" y="12"/>
                  </a:lnTo>
                  <a:lnTo>
                    <a:pt x="1875" y="7"/>
                  </a:lnTo>
                  <a:lnTo>
                    <a:pt x="1860" y="4"/>
                  </a:lnTo>
                  <a:lnTo>
                    <a:pt x="1845" y="1"/>
                  </a:lnTo>
                  <a:lnTo>
                    <a:pt x="1829" y="0"/>
                  </a:lnTo>
                  <a:lnTo>
                    <a:pt x="1008" y="0"/>
                  </a:lnTo>
                  <a:lnTo>
                    <a:pt x="1008" y="0"/>
                  </a:lnTo>
                  <a:lnTo>
                    <a:pt x="992" y="1"/>
                  </a:lnTo>
                  <a:lnTo>
                    <a:pt x="976" y="4"/>
                  </a:lnTo>
                  <a:lnTo>
                    <a:pt x="961" y="7"/>
                  </a:lnTo>
                  <a:lnTo>
                    <a:pt x="946" y="12"/>
                  </a:lnTo>
                  <a:lnTo>
                    <a:pt x="932" y="19"/>
                  </a:lnTo>
                  <a:lnTo>
                    <a:pt x="920" y="26"/>
                  </a:lnTo>
                  <a:lnTo>
                    <a:pt x="907" y="35"/>
                  </a:lnTo>
                  <a:lnTo>
                    <a:pt x="895" y="45"/>
                  </a:lnTo>
                  <a:lnTo>
                    <a:pt x="885" y="56"/>
                  </a:lnTo>
                  <a:lnTo>
                    <a:pt x="875" y="69"/>
                  </a:lnTo>
                  <a:lnTo>
                    <a:pt x="867" y="81"/>
                  </a:lnTo>
                  <a:lnTo>
                    <a:pt x="860" y="95"/>
                  </a:lnTo>
                  <a:lnTo>
                    <a:pt x="855" y="110"/>
                  </a:lnTo>
                  <a:lnTo>
                    <a:pt x="851" y="125"/>
                  </a:lnTo>
                  <a:lnTo>
                    <a:pt x="848" y="140"/>
                  </a:lnTo>
                  <a:lnTo>
                    <a:pt x="847" y="156"/>
                  </a:lnTo>
                  <a:lnTo>
                    <a:pt x="847" y="1379"/>
                  </a:lnTo>
                  <a:lnTo>
                    <a:pt x="847" y="1379"/>
                  </a:lnTo>
                  <a:lnTo>
                    <a:pt x="848" y="1395"/>
                  </a:lnTo>
                  <a:lnTo>
                    <a:pt x="851" y="1411"/>
                  </a:lnTo>
                  <a:lnTo>
                    <a:pt x="855" y="1426"/>
                  </a:lnTo>
                  <a:lnTo>
                    <a:pt x="860" y="1440"/>
                  </a:lnTo>
                  <a:lnTo>
                    <a:pt x="867" y="1454"/>
                  </a:lnTo>
                  <a:lnTo>
                    <a:pt x="875" y="1466"/>
                  </a:lnTo>
                  <a:lnTo>
                    <a:pt x="885" y="1479"/>
                  </a:lnTo>
                  <a:lnTo>
                    <a:pt x="895" y="1490"/>
                  </a:lnTo>
                  <a:lnTo>
                    <a:pt x="907" y="1500"/>
                  </a:lnTo>
                  <a:lnTo>
                    <a:pt x="920" y="1509"/>
                  </a:lnTo>
                  <a:lnTo>
                    <a:pt x="932" y="1516"/>
                  </a:lnTo>
                  <a:lnTo>
                    <a:pt x="946" y="1522"/>
                  </a:lnTo>
                  <a:lnTo>
                    <a:pt x="961" y="1529"/>
                  </a:lnTo>
                  <a:lnTo>
                    <a:pt x="976" y="1532"/>
                  </a:lnTo>
                  <a:lnTo>
                    <a:pt x="992" y="1534"/>
                  </a:lnTo>
                  <a:lnTo>
                    <a:pt x="1008" y="1535"/>
                  </a:lnTo>
                  <a:close/>
                  <a:moveTo>
                    <a:pt x="947" y="156"/>
                  </a:moveTo>
                  <a:lnTo>
                    <a:pt x="947" y="156"/>
                  </a:lnTo>
                  <a:lnTo>
                    <a:pt x="948" y="146"/>
                  </a:lnTo>
                  <a:lnTo>
                    <a:pt x="952" y="135"/>
                  </a:lnTo>
                  <a:lnTo>
                    <a:pt x="957" y="126"/>
                  </a:lnTo>
                  <a:lnTo>
                    <a:pt x="965" y="117"/>
                  </a:lnTo>
                  <a:lnTo>
                    <a:pt x="973" y="110"/>
                  </a:lnTo>
                  <a:lnTo>
                    <a:pt x="983" y="105"/>
                  </a:lnTo>
                  <a:lnTo>
                    <a:pt x="996" y="101"/>
                  </a:lnTo>
                  <a:lnTo>
                    <a:pt x="1008" y="100"/>
                  </a:lnTo>
                  <a:lnTo>
                    <a:pt x="1829" y="100"/>
                  </a:lnTo>
                  <a:lnTo>
                    <a:pt x="1829" y="100"/>
                  </a:lnTo>
                  <a:lnTo>
                    <a:pt x="1842" y="101"/>
                  </a:lnTo>
                  <a:lnTo>
                    <a:pt x="1853" y="105"/>
                  </a:lnTo>
                  <a:lnTo>
                    <a:pt x="1864" y="110"/>
                  </a:lnTo>
                  <a:lnTo>
                    <a:pt x="1873" y="117"/>
                  </a:lnTo>
                  <a:lnTo>
                    <a:pt x="1880" y="126"/>
                  </a:lnTo>
                  <a:lnTo>
                    <a:pt x="1885" y="135"/>
                  </a:lnTo>
                  <a:lnTo>
                    <a:pt x="1889" y="146"/>
                  </a:lnTo>
                  <a:lnTo>
                    <a:pt x="1890" y="156"/>
                  </a:lnTo>
                  <a:lnTo>
                    <a:pt x="1890" y="1379"/>
                  </a:lnTo>
                  <a:lnTo>
                    <a:pt x="1890" y="1379"/>
                  </a:lnTo>
                  <a:lnTo>
                    <a:pt x="1889" y="1390"/>
                  </a:lnTo>
                  <a:lnTo>
                    <a:pt x="1885" y="1400"/>
                  </a:lnTo>
                  <a:lnTo>
                    <a:pt x="1880" y="1410"/>
                  </a:lnTo>
                  <a:lnTo>
                    <a:pt x="1873" y="1417"/>
                  </a:lnTo>
                  <a:lnTo>
                    <a:pt x="1864" y="1425"/>
                  </a:lnTo>
                  <a:lnTo>
                    <a:pt x="1853" y="1430"/>
                  </a:lnTo>
                  <a:lnTo>
                    <a:pt x="1842" y="1434"/>
                  </a:lnTo>
                  <a:lnTo>
                    <a:pt x="1829" y="1435"/>
                  </a:lnTo>
                  <a:lnTo>
                    <a:pt x="1008" y="1435"/>
                  </a:lnTo>
                  <a:lnTo>
                    <a:pt x="1008" y="1435"/>
                  </a:lnTo>
                  <a:lnTo>
                    <a:pt x="996" y="1434"/>
                  </a:lnTo>
                  <a:lnTo>
                    <a:pt x="983" y="1430"/>
                  </a:lnTo>
                  <a:lnTo>
                    <a:pt x="973" y="1425"/>
                  </a:lnTo>
                  <a:lnTo>
                    <a:pt x="965" y="1417"/>
                  </a:lnTo>
                  <a:lnTo>
                    <a:pt x="957" y="1410"/>
                  </a:lnTo>
                  <a:lnTo>
                    <a:pt x="952" y="1400"/>
                  </a:lnTo>
                  <a:lnTo>
                    <a:pt x="948" y="1390"/>
                  </a:lnTo>
                  <a:lnTo>
                    <a:pt x="947" y="1379"/>
                  </a:lnTo>
                  <a:lnTo>
                    <a:pt x="947" y="156"/>
                  </a:lnTo>
                  <a:close/>
                  <a:moveTo>
                    <a:pt x="1247" y="580"/>
                  </a:moveTo>
                  <a:lnTo>
                    <a:pt x="1403" y="413"/>
                  </a:lnTo>
                  <a:lnTo>
                    <a:pt x="1367" y="379"/>
                  </a:lnTo>
                  <a:lnTo>
                    <a:pt x="1211" y="547"/>
                  </a:lnTo>
                  <a:lnTo>
                    <a:pt x="1247" y="58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1" name="Freeform 10">
              <a:extLst>
                <a:ext uri="{FF2B5EF4-FFF2-40B4-BE49-F238E27FC236}">
                  <a16:creationId xmlns:a16="http://schemas.microsoft.com/office/drawing/2014/main" id="{BD57CA29-4D9D-4BCF-8502-2C027143EAF3}"/>
                </a:ext>
              </a:extLst>
            </p:cNvPr>
            <p:cNvSpPr>
              <a:spLocks/>
            </p:cNvSpPr>
            <p:nvPr/>
          </p:nvSpPr>
          <p:spPr bwMode="auto">
            <a:xfrm>
              <a:off x="1841500" y="1768476"/>
              <a:ext cx="368300" cy="542925"/>
            </a:xfrm>
            <a:custGeom>
              <a:avLst/>
              <a:gdLst>
                <a:gd name="T0" fmla="*/ 620 w 1158"/>
                <a:gd name="T1" fmla="*/ 1625 h 1709"/>
                <a:gd name="T2" fmla="*/ 420 w 1158"/>
                <a:gd name="T3" fmla="*/ 1395 h 1709"/>
                <a:gd name="T4" fmla="*/ 166 w 1158"/>
                <a:gd name="T5" fmla="*/ 1097 h 1709"/>
                <a:gd name="T6" fmla="*/ 125 w 1158"/>
                <a:gd name="T7" fmla="*/ 1011 h 1709"/>
                <a:gd name="T8" fmla="*/ 100 w 1158"/>
                <a:gd name="T9" fmla="*/ 908 h 1709"/>
                <a:gd name="T10" fmla="*/ 87 w 1158"/>
                <a:gd name="T11" fmla="*/ 788 h 1709"/>
                <a:gd name="T12" fmla="*/ 110 w 1158"/>
                <a:gd name="T13" fmla="*/ 101 h 1709"/>
                <a:gd name="T14" fmla="*/ 149 w 1158"/>
                <a:gd name="T15" fmla="*/ 141 h 1709"/>
                <a:gd name="T16" fmla="*/ 324 w 1158"/>
                <a:gd name="T17" fmla="*/ 673 h 1709"/>
                <a:gd name="T18" fmla="*/ 316 w 1158"/>
                <a:gd name="T19" fmla="*/ 685 h 1709"/>
                <a:gd name="T20" fmla="*/ 299 w 1158"/>
                <a:gd name="T21" fmla="*/ 719 h 1709"/>
                <a:gd name="T22" fmla="*/ 285 w 1158"/>
                <a:gd name="T23" fmla="*/ 814 h 1709"/>
                <a:gd name="T24" fmla="*/ 290 w 1158"/>
                <a:gd name="T25" fmla="*/ 863 h 1709"/>
                <a:gd name="T26" fmla="*/ 317 w 1158"/>
                <a:gd name="T27" fmla="*/ 929 h 1709"/>
                <a:gd name="T28" fmla="*/ 642 w 1158"/>
                <a:gd name="T29" fmla="*/ 1242 h 1709"/>
                <a:gd name="T30" fmla="*/ 354 w 1158"/>
                <a:gd name="T31" fmla="*/ 904 h 1709"/>
                <a:gd name="T32" fmla="*/ 332 w 1158"/>
                <a:gd name="T33" fmla="*/ 854 h 1709"/>
                <a:gd name="T34" fmla="*/ 329 w 1158"/>
                <a:gd name="T35" fmla="*/ 814 h 1709"/>
                <a:gd name="T36" fmla="*/ 341 w 1158"/>
                <a:gd name="T37" fmla="*/ 732 h 1709"/>
                <a:gd name="T38" fmla="*/ 355 w 1158"/>
                <a:gd name="T39" fmla="*/ 705 h 1709"/>
                <a:gd name="T40" fmla="*/ 389 w 1158"/>
                <a:gd name="T41" fmla="*/ 682 h 1709"/>
                <a:gd name="T42" fmla="*/ 412 w 1158"/>
                <a:gd name="T43" fmla="*/ 673 h 1709"/>
                <a:gd name="T44" fmla="*/ 697 w 1158"/>
                <a:gd name="T45" fmla="*/ 975 h 1709"/>
                <a:gd name="T46" fmla="*/ 757 w 1158"/>
                <a:gd name="T47" fmla="*/ 995 h 1709"/>
                <a:gd name="T48" fmla="*/ 845 w 1158"/>
                <a:gd name="T49" fmla="*/ 1037 h 1709"/>
                <a:gd name="T50" fmla="*/ 915 w 1158"/>
                <a:gd name="T51" fmla="*/ 1091 h 1709"/>
                <a:gd name="T52" fmla="*/ 971 w 1158"/>
                <a:gd name="T53" fmla="*/ 1152 h 1709"/>
                <a:gd name="T54" fmla="*/ 1012 w 1158"/>
                <a:gd name="T55" fmla="*/ 1219 h 1709"/>
                <a:gd name="T56" fmla="*/ 1053 w 1158"/>
                <a:gd name="T57" fmla="*/ 1328 h 1709"/>
                <a:gd name="T58" fmla="*/ 1071 w 1158"/>
                <a:gd name="T59" fmla="*/ 1473 h 1709"/>
                <a:gd name="T60" fmla="*/ 1158 w 1158"/>
                <a:gd name="T61" fmla="*/ 1473 h 1709"/>
                <a:gd name="T62" fmla="*/ 1138 w 1158"/>
                <a:gd name="T63" fmla="*/ 1308 h 1709"/>
                <a:gd name="T64" fmla="*/ 1110 w 1158"/>
                <a:gd name="T65" fmla="*/ 1224 h 1709"/>
                <a:gd name="T66" fmla="*/ 1068 w 1158"/>
                <a:gd name="T67" fmla="*/ 1143 h 1709"/>
                <a:gd name="T68" fmla="*/ 1012 w 1158"/>
                <a:gd name="T69" fmla="*/ 1067 h 1709"/>
                <a:gd name="T70" fmla="*/ 940 w 1158"/>
                <a:gd name="T71" fmla="*/ 999 h 1709"/>
                <a:gd name="T72" fmla="*/ 851 w 1158"/>
                <a:gd name="T73" fmla="*/ 941 h 1709"/>
                <a:gd name="T74" fmla="*/ 743 w 1158"/>
                <a:gd name="T75" fmla="*/ 898 h 1709"/>
                <a:gd name="T76" fmla="*/ 495 w 1158"/>
                <a:gd name="T77" fmla="*/ 633 h 1709"/>
                <a:gd name="T78" fmla="*/ 407 w 1158"/>
                <a:gd name="T79" fmla="*/ 571 h 1709"/>
                <a:gd name="T80" fmla="*/ 244 w 1158"/>
                <a:gd name="T81" fmla="*/ 128 h 1709"/>
                <a:gd name="T82" fmla="*/ 200 w 1158"/>
                <a:gd name="T83" fmla="*/ 68 h 1709"/>
                <a:gd name="T84" fmla="*/ 165 w 1158"/>
                <a:gd name="T85" fmla="*/ 34 h 1709"/>
                <a:gd name="T86" fmla="*/ 99 w 1158"/>
                <a:gd name="T87" fmla="*/ 3 h 1709"/>
                <a:gd name="T88" fmla="*/ 64 w 1158"/>
                <a:gd name="T89" fmla="*/ 2 h 1709"/>
                <a:gd name="T90" fmla="*/ 0 w 1158"/>
                <a:gd name="T91" fmla="*/ 27 h 1709"/>
                <a:gd name="T92" fmla="*/ 2 w 1158"/>
                <a:gd name="T93" fmla="*/ 829 h 1709"/>
                <a:gd name="T94" fmla="*/ 25 w 1158"/>
                <a:gd name="T95" fmla="*/ 979 h 1709"/>
                <a:gd name="T96" fmla="*/ 66 w 1158"/>
                <a:gd name="T97" fmla="*/ 1096 h 1709"/>
                <a:gd name="T98" fmla="*/ 134 w 1158"/>
                <a:gd name="T99" fmla="*/ 1193 h 1709"/>
                <a:gd name="T100" fmla="*/ 544 w 1158"/>
                <a:gd name="T101" fmla="*/ 167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8" h="1709">
                  <a:moveTo>
                    <a:pt x="544" y="1709"/>
                  </a:moveTo>
                  <a:lnTo>
                    <a:pt x="631" y="1709"/>
                  </a:lnTo>
                  <a:lnTo>
                    <a:pt x="631" y="1638"/>
                  </a:lnTo>
                  <a:lnTo>
                    <a:pt x="620" y="1625"/>
                  </a:lnTo>
                  <a:lnTo>
                    <a:pt x="620" y="1625"/>
                  </a:lnTo>
                  <a:lnTo>
                    <a:pt x="559" y="1555"/>
                  </a:lnTo>
                  <a:lnTo>
                    <a:pt x="420" y="1395"/>
                  </a:lnTo>
                  <a:lnTo>
                    <a:pt x="420" y="1395"/>
                  </a:lnTo>
                  <a:lnTo>
                    <a:pt x="266" y="1217"/>
                  </a:lnTo>
                  <a:lnTo>
                    <a:pt x="206" y="1145"/>
                  </a:lnTo>
                  <a:lnTo>
                    <a:pt x="166" y="1097"/>
                  </a:lnTo>
                  <a:lnTo>
                    <a:pt x="166" y="1097"/>
                  </a:lnTo>
                  <a:lnTo>
                    <a:pt x="155" y="1078"/>
                  </a:lnTo>
                  <a:lnTo>
                    <a:pt x="144" y="1057"/>
                  </a:lnTo>
                  <a:lnTo>
                    <a:pt x="134" y="1035"/>
                  </a:lnTo>
                  <a:lnTo>
                    <a:pt x="125" y="1011"/>
                  </a:lnTo>
                  <a:lnTo>
                    <a:pt x="117" y="985"/>
                  </a:lnTo>
                  <a:lnTo>
                    <a:pt x="110" y="959"/>
                  </a:lnTo>
                  <a:lnTo>
                    <a:pt x="105" y="932"/>
                  </a:lnTo>
                  <a:lnTo>
                    <a:pt x="100" y="908"/>
                  </a:lnTo>
                  <a:lnTo>
                    <a:pt x="100" y="908"/>
                  </a:lnTo>
                  <a:lnTo>
                    <a:pt x="94" y="860"/>
                  </a:lnTo>
                  <a:lnTo>
                    <a:pt x="90" y="823"/>
                  </a:lnTo>
                  <a:lnTo>
                    <a:pt x="87" y="788"/>
                  </a:lnTo>
                  <a:lnTo>
                    <a:pt x="87" y="89"/>
                  </a:lnTo>
                  <a:lnTo>
                    <a:pt x="87" y="89"/>
                  </a:lnTo>
                  <a:lnTo>
                    <a:pt x="99" y="94"/>
                  </a:lnTo>
                  <a:lnTo>
                    <a:pt x="110" y="101"/>
                  </a:lnTo>
                  <a:lnTo>
                    <a:pt x="124" y="113"/>
                  </a:lnTo>
                  <a:lnTo>
                    <a:pt x="135" y="125"/>
                  </a:lnTo>
                  <a:lnTo>
                    <a:pt x="135" y="125"/>
                  </a:lnTo>
                  <a:lnTo>
                    <a:pt x="149" y="141"/>
                  </a:lnTo>
                  <a:lnTo>
                    <a:pt x="159" y="156"/>
                  </a:lnTo>
                  <a:lnTo>
                    <a:pt x="159" y="156"/>
                  </a:lnTo>
                  <a:lnTo>
                    <a:pt x="166" y="166"/>
                  </a:lnTo>
                  <a:lnTo>
                    <a:pt x="324" y="673"/>
                  </a:lnTo>
                  <a:lnTo>
                    <a:pt x="324" y="673"/>
                  </a:lnTo>
                  <a:lnTo>
                    <a:pt x="324" y="675"/>
                  </a:lnTo>
                  <a:lnTo>
                    <a:pt x="324" y="675"/>
                  </a:lnTo>
                  <a:lnTo>
                    <a:pt x="316" y="685"/>
                  </a:lnTo>
                  <a:lnTo>
                    <a:pt x="310" y="695"/>
                  </a:lnTo>
                  <a:lnTo>
                    <a:pt x="304" y="707"/>
                  </a:lnTo>
                  <a:lnTo>
                    <a:pt x="299" y="719"/>
                  </a:lnTo>
                  <a:lnTo>
                    <a:pt x="299" y="719"/>
                  </a:lnTo>
                  <a:lnTo>
                    <a:pt x="295" y="737"/>
                  </a:lnTo>
                  <a:lnTo>
                    <a:pt x="290" y="759"/>
                  </a:lnTo>
                  <a:lnTo>
                    <a:pt x="286" y="785"/>
                  </a:lnTo>
                  <a:lnTo>
                    <a:pt x="285" y="814"/>
                  </a:lnTo>
                  <a:lnTo>
                    <a:pt x="285" y="814"/>
                  </a:lnTo>
                  <a:lnTo>
                    <a:pt x="285" y="829"/>
                  </a:lnTo>
                  <a:lnTo>
                    <a:pt x="286" y="845"/>
                  </a:lnTo>
                  <a:lnTo>
                    <a:pt x="290" y="863"/>
                  </a:lnTo>
                  <a:lnTo>
                    <a:pt x="294" y="879"/>
                  </a:lnTo>
                  <a:lnTo>
                    <a:pt x="300" y="896"/>
                  </a:lnTo>
                  <a:lnTo>
                    <a:pt x="307" y="913"/>
                  </a:lnTo>
                  <a:lnTo>
                    <a:pt x="317" y="929"/>
                  </a:lnTo>
                  <a:lnTo>
                    <a:pt x="329" y="944"/>
                  </a:lnTo>
                  <a:lnTo>
                    <a:pt x="329" y="944"/>
                  </a:lnTo>
                  <a:lnTo>
                    <a:pt x="610" y="1271"/>
                  </a:lnTo>
                  <a:lnTo>
                    <a:pt x="642" y="1242"/>
                  </a:lnTo>
                  <a:lnTo>
                    <a:pt x="642" y="1242"/>
                  </a:lnTo>
                  <a:lnTo>
                    <a:pt x="362" y="915"/>
                  </a:lnTo>
                  <a:lnTo>
                    <a:pt x="362" y="915"/>
                  </a:lnTo>
                  <a:lnTo>
                    <a:pt x="354" y="904"/>
                  </a:lnTo>
                  <a:lnTo>
                    <a:pt x="346" y="891"/>
                  </a:lnTo>
                  <a:lnTo>
                    <a:pt x="340" y="879"/>
                  </a:lnTo>
                  <a:lnTo>
                    <a:pt x="335" y="866"/>
                  </a:lnTo>
                  <a:lnTo>
                    <a:pt x="332" y="854"/>
                  </a:lnTo>
                  <a:lnTo>
                    <a:pt x="330" y="840"/>
                  </a:lnTo>
                  <a:lnTo>
                    <a:pt x="329" y="826"/>
                  </a:lnTo>
                  <a:lnTo>
                    <a:pt x="329" y="814"/>
                  </a:lnTo>
                  <a:lnTo>
                    <a:pt x="329" y="814"/>
                  </a:lnTo>
                  <a:lnTo>
                    <a:pt x="330" y="789"/>
                  </a:lnTo>
                  <a:lnTo>
                    <a:pt x="332" y="767"/>
                  </a:lnTo>
                  <a:lnTo>
                    <a:pt x="336" y="747"/>
                  </a:lnTo>
                  <a:lnTo>
                    <a:pt x="341" y="732"/>
                  </a:lnTo>
                  <a:lnTo>
                    <a:pt x="341" y="732"/>
                  </a:lnTo>
                  <a:lnTo>
                    <a:pt x="345" y="722"/>
                  </a:lnTo>
                  <a:lnTo>
                    <a:pt x="350" y="713"/>
                  </a:lnTo>
                  <a:lnTo>
                    <a:pt x="355" y="705"/>
                  </a:lnTo>
                  <a:lnTo>
                    <a:pt x="362" y="698"/>
                  </a:lnTo>
                  <a:lnTo>
                    <a:pt x="371" y="692"/>
                  </a:lnTo>
                  <a:lnTo>
                    <a:pt x="380" y="687"/>
                  </a:lnTo>
                  <a:lnTo>
                    <a:pt x="389" y="682"/>
                  </a:lnTo>
                  <a:lnTo>
                    <a:pt x="399" y="678"/>
                  </a:lnTo>
                  <a:lnTo>
                    <a:pt x="399" y="678"/>
                  </a:lnTo>
                  <a:lnTo>
                    <a:pt x="412" y="673"/>
                  </a:lnTo>
                  <a:lnTo>
                    <a:pt x="412" y="673"/>
                  </a:lnTo>
                  <a:lnTo>
                    <a:pt x="556" y="828"/>
                  </a:lnTo>
                  <a:lnTo>
                    <a:pt x="633" y="909"/>
                  </a:lnTo>
                  <a:lnTo>
                    <a:pt x="690" y="966"/>
                  </a:lnTo>
                  <a:lnTo>
                    <a:pt x="697" y="975"/>
                  </a:lnTo>
                  <a:lnTo>
                    <a:pt x="707" y="977"/>
                  </a:lnTo>
                  <a:lnTo>
                    <a:pt x="707" y="977"/>
                  </a:lnTo>
                  <a:lnTo>
                    <a:pt x="733" y="986"/>
                  </a:lnTo>
                  <a:lnTo>
                    <a:pt x="757" y="995"/>
                  </a:lnTo>
                  <a:lnTo>
                    <a:pt x="781" y="1005"/>
                  </a:lnTo>
                  <a:lnTo>
                    <a:pt x="803" y="1015"/>
                  </a:lnTo>
                  <a:lnTo>
                    <a:pt x="825" y="1026"/>
                  </a:lnTo>
                  <a:lnTo>
                    <a:pt x="845" y="1037"/>
                  </a:lnTo>
                  <a:lnTo>
                    <a:pt x="863" y="1050"/>
                  </a:lnTo>
                  <a:lnTo>
                    <a:pt x="882" y="1064"/>
                  </a:lnTo>
                  <a:lnTo>
                    <a:pt x="898" y="1077"/>
                  </a:lnTo>
                  <a:lnTo>
                    <a:pt x="915" y="1091"/>
                  </a:lnTo>
                  <a:lnTo>
                    <a:pt x="930" y="1106"/>
                  </a:lnTo>
                  <a:lnTo>
                    <a:pt x="945" y="1121"/>
                  </a:lnTo>
                  <a:lnTo>
                    <a:pt x="958" y="1137"/>
                  </a:lnTo>
                  <a:lnTo>
                    <a:pt x="971" y="1152"/>
                  </a:lnTo>
                  <a:lnTo>
                    <a:pt x="982" y="1170"/>
                  </a:lnTo>
                  <a:lnTo>
                    <a:pt x="993" y="1186"/>
                  </a:lnTo>
                  <a:lnTo>
                    <a:pt x="1003" y="1203"/>
                  </a:lnTo>
                  <a:lnTo>
                    <a:pt x="1012" y="1219"/>
                  </a:lnTo>
                  <a:lnTo>
                    <a:pt x="1021" y="1237"/>
                  </a:lnTo>
                  <a:lnTo>
                    <a:pt x="1028" y="1256"/>
                  </a:lnTo>
                  <a:lnTo>
                    <a:pt x="1042" y="1292"/>
                  </a:lnTo>
                  <a:lnTo>
                    <a:pt x="1053" y="1328"/>
                  </a:lnTo>
                  <a:lnTo>
                    <a:pt x="1061" y="1364"/>
                  </a:lnTo>
                  <a:lnTo>
                    <a:pt x="1067" y="1400"/>
                  </a:lnTo>
                  <a:lnTo>
                    <a:pt x="1070" y="1438"/>
                  </a:lnTo>
                  <a:lnTo>
                    <a:pt x="1071" y="1473"/>
                  </a:lnTo>
                  <a:lnTo>
                    <a:pt x="1071" y="1709"/>
                  </a:lnTo>
                  <a:lnTo>
                    <a:pt x="1158" y="1709"/>
                  </a:lnTo>
                  <a:lnTo>
                    <a:pt x="1158" y="1473"/>
                  </a:lnTo>
                  <a:lnTo>
                    <a:pt x="1158" y="1473"/>
                  </a:lnTo>
                  <a:lnTo>
                    <a:pt x="1157" y="1433"/>
                  </a:lnTo>
                  <a:lnTo>
                    <a:pt x="1153" y="1392"/>
                  </a:lnTo>
                  <a:lnTo>
                    <a:pt x="1147" y="1351"/>
                  </a:lnTo>
                  <a:lnTo>
                    <a:pt x="1138" y="1308"/>
                  </a:lnTo>
                  <a:lnTo>
                    <a:pt x="1132" y="1287"/>
                  </a:lnTo>
                  <a:lnTo>
                    <a:pt x="1126" y="1266"/>
                  </a:lnTo>
                  <a:lnTo>
                    <a:pt x="1118" y="1246"/>
                  </a:lnTo>
                  <a:lnTo>
                    <a:pt x="1110" y="1224"/>
                  </a:lnTo>
                  <a:lnTo>
                    <a:pt x="1101" y="1203"/>
                  </a:lnTo>
                  <a:lnTo>
                    <a:pt x="1091" y="1183"/>
                  </a:lnTo>
                  <a:lnTo>
                    <a:pt x="1081" y="1163"/>
                  </a:lnTo>
                  <a:lnTo>
                    <a:pt x="1068" y="1143"/>
                  </a:lnTo>
                  <a:lnTo>
                    <a:pt x="1056" y="1123"/>
                  </a:lnTo>
                  <a:lnTo>
                    <a:pt x="1042" y="1105"/>
                  </a:lnTo>
                  <a:lnTo>
                    <a:pt x="1028" y="1085"/>
                  </a:lnTo>
                  <a:lnTo>
                    <a:pt x="1012" y="1067"/>
                  </a:lnTo>
                  <a:lnTo>
                    <a:pt x="996" y="1049"/>
                  </a:lnTo>
                  <a:lnTo>
                    <a:pt x="978" y="1032"/>
                  </a:lnTo>
                  <a:lnTo>
                    <a:pt x="960" y="1015"/>
                  </a:lnTo>
                  <a:lnTo>
                    <a:pt x="940" y="999"/>
                  </a:lnTo>
                  <a:lnTo>
                    <a:pt x="920" y="984"/>
                  </a:lnTo>
                  <a:lnTo>
                    <a:pt x="897" y="969"/>
                  </a:lnTo>
                  <a:lnTo>
                    <a:pt x="875" y="955"/>
                  </a:lnTo>
                  <a:lnTo>
                    <a:pt x="851" y="941"/>
                  </a:lnTo>
                  <a:lnTo>
                    <a:pt x="826" y="929"/>
                  </a:lnTo>
                  <a:lnTo>
                    <a:pt x="800" y="918"/>
                  </a:lnTo>
                  <a:lnTo>
                    <a:pt x="772" y="908"/>
                  </a:lnTo>
                  <a:lnTo>
                    <a:pt x="743" y="898"/>
                  </a:lnTo>
                  <a:lnTo>
                    <a:pt x="743" y="898"/>
                  </a:lnTo>
                  <a:lnTo>
                    <a:pt x="671" y="823"/>
                  </a:lnTo>
                  <a:lnTo>
                    <a:pt x="578" y="724"/>
                  </a:lnTo>
                  <a:lnTo>
                    <a:pt x="495" y="633"/>
                  </a:lnTo>
                  <a:lnTo>
                    <a:pt x="446" y="583"/>
                  </a:lnTo>
                  <a:lnTo>
                    <a:pt x="430" y="567"/>
                  </a:lnTo>
                  <a:lnTo>
                    <a:pt x="407" y="571"/>
                  </a:lnTo>
                  <a:lnTo>
                    <a:pt x="407" y="571"/>
                  </a:lnTo>
                  <a:lnTo>
                    <a:pt x="396" y="573"/>
                  </a:lnTo>
                  <a:lnTo>
                    <a:pt x="384" y="576"/>
                  </a:lnTo>
                  <a:lnTo>
                    <a:pt x="246" y="131"/>
                  </a:lnTo>
                  <a:lnTo>
                    <a:pt x="244" y="128"/>
                  </a:lnTo>
                  <a:lnTo>
                    <a:pt x="244" y="128"/>
                  </a:lnTo>
                  <a:lnTo>
                    <a:pt x="231" y="109"/>
                  </a:lnTo>
                  <a:lnTo>
                    <a:pt x="219" y="89"/>
                  </a:lnTo>
                  <a:lnTo>
                    <a:pt x="200" y="68"/>
                  </a:lnTo>
                  <a:lnTo>
                    <a:pt x="200" y="68"/>
                  </a:lnTo>
                  <a:lnTo>
                    <a:pt x="190" y="57"/>
                  </a:lnTo>
                  <a:lnTo>
                    <a:pt x="177" y="45"/>
                  </a:lnTo>
                  <a:lnTo>
                    <a:pt x="165" y="34"/>
                  </a:lnTo>
                  <a:lnTo>
                    <a:pt x="151" y="24"/>
                  </a:lnTo>
                  <a:lnTo>
                    <a:pt x="135" y="14"/>
                  </a:lnTo>
                  <a:lnTo>
                    <a:pt x="117" y="8"/>
                  </a:lnTo>
                  <a:lnTo>
                    <a:pt x="99" y="3"/>
                  </a:lnTo>
                  <a:lnTo>
                    <a:pt x="89" y="2"/>
                  </a:lnTo>
                  <a:lnTo>
                    <a:pt x="77" y="0"/>
                  </a:lnTo>
                  <a:lnTo>
                    <a:pt x="77" y="0"/>
                  </a:lnTo>
                  <a:lnTo>
                    <a:pt x="64" y="2"/>
                  </a:lnTo>
                  <a:lnTo>
                    <a:pt x="50" y="4"/>
                  </a:lnTo>
                  <a:lnTo>
                    <a:pt x="36" y="8"/>
                  </a:lnTo>
                  <a:lnTo>
                    <a:pt x="24" y="14"/>
                  </a:lnTo>
                  <a:lnTo>
                    <a:pt x="0" y="27"/>
                  </a:lnTo>
                  <a:lnTo>
                    <a:pt x="0" y="53"/>
                  </a:lnTo>
                  <a:lnTo>
                    <a:pt x="0" y="789"/>
                  </a:lnTo>
                  <a:lnTo>
                    <a:pt x="0" y="789"/>
                  </a:lnTo>
                  <a:lnTo>
                    <a:pt x="2" y="829"/>
                  </a:lnTo>
                  <a:lnTo>
                    <a:pt x="6" y="870"/>
                  </a:lnTo>
                  <a:lnTo>
                    <a:pt x="14" y="921"/>
                  </a:lnTo>
                  <a:lnTo>
                    <a:pt x="19" y="950"/>
                  </a:lnTo>
                  <a:lnTo>
                    <a:pt x="25" y="979"/>
                  </a:lnTo>
                  <a:lnTo>
                    <a:pt x="32" y="1009"/>
                  </a:lnTo>
                  <a:lnTo>
                    <a:pt x="42" y="1039"/>
                  </a:lnTo>
                  <a:lnTo>
                    <a:pt x="54" y="1067"/>
                  </a:lnTo>
                  <a:lnTo>
                    <a:pt x="66" y="1096"/>
                  </a:lnTo>
                  <a:lnTo>
                    <a:pt x="80" y="1123"/>
                  </a:lnTo>
                  <a:lnTo>
                    <a:pt x="97" y="1148"/>
                  </a:lnTo>
                  <a:lnTo>
                    <a:pt x="97" y="1148"/>
                  </a:lnTo>
                  <a:lnTo>
                    <a:pt x="134" y="1193"/>
                  </a:lnTo>
                  <a:lnTo>
                    <a:pt x="186" y="1258"/>
                  </a:lnTo>
                  <a:lnTo>
                    <a:pt x="322" y="1417"/>
                  </a:lnTo>
                  <a:lnTo>
                    <a:pt x="457" y="1571"/>
                  </a:lnTo>
                  <a:lnTo>
                    <a:pt x="544" y="1670"/>
                  </a:lnTo>
                  <a:lnTo>
                    <a:pt x="544" y="170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2" name="Freeform 12">
              <a:extLst>
                <a:ext uri="{FF2B5EF4-FFF2-40B4-BE49-F238E27FC236}">
                  <a16:creationId xmlns:a16="http://schemas.microsoft.com/office/drawing/2014/main" id="{8FEBC572-B0D6-4A0E-8651-BB8873604035}"/>
                </a:ext>
              </a:extLst>
            </p:cNvPr>
            <p:cNvSpPr>
              <a:spLocks/>
            </p:cNvSpPr>
            <p:nvPr/>
          </p:nvSpPr>
          <p:spPr bwMode="auto">
            <a:xfrm>
              <a:off x="2374900" y="1768476"/>
              <a:ext cx="366713" cy="542925"/>
            </a:xfrm>
            <a:custGeom>
              <a:avLst/>
              <a:gdLst>
                <a:gd name="T0" fmla="*/ 1107 w 1157"/>
                <a:gd name="T1" fmla="*/ 4 h 1709"/>
                <a:gd name="T2" fmla="*/ 1070 w 1157"/>
                <a:gd name="T3" fmla="*/ 2 h 1709"/>
                <a:gd name="T4" fmla="*/ 1007 w 1157"/>
                <a:gd name="T5" fmla="*/ 24 h 1709"/>
                <a:gd name="T6" fmla="*/ 957 w 1157"/>
                <a:gd name="T7" fmla="*/ 68 h 1709"/>
                <a:gd name="T8" fmla="*/ 915 w 1157"/>
                <a:gd name="T9" fmla="*/ 128 h 1709"/>
                <a:gd name="T10" fmla="*/ 762 w 1157"/>
                <a:gd name="T11" fmla="*/ 573 h 1709"/>
                <a:gd name="T12" fmla="*/ 712 w 1157"/>
                <a:gd name="T13" fmla="*/ 583 h 1709"/>
                <a:gd name="T14" fmla="*/ 415 w 1157"/>
                <a:gd name="T15" fmla="*/ 898 h 1709"/>
                <a:gd name="T16" fmla="*/ 332 w 1157"/>
                <a:gd name="T17" fmla="*/ 929 h 1709"/>
                <a:gd name="T18" fmla="*/ 239 w 1157"/>
                <a:gd name="T19" fmla="*/ 984 h 1709"/>
                <a:gd name="T20" fmla="*/ 162 w 1157"/>
                <a:gd name="T21" fmla="*/ 1049 h 1709"/>
                <a:gd name="T22" fmla="*/ 102 w 1157"/>
                <a:gd name="T23" fmla="*/ 1123 h 1709"/>
                <a:gd name="T24" fmla="*/ 56 w 1157"/>
                <a:gd name="T25" fmla="*/ 1203 h 1709"/>
                <a:gd name="T26" fmla="*/ 25 w 1157"/>
                <a:gd name="T27" fmla="*/ 1287 h 1709"/>
                <a:gd name="T28" fmla="*/ 0 w 1157"/>
                <a:gd name="T29" fmla="*/ 1433 h 1709"/>
                <a:gd name="T30" fmla="*/ 86 w 1157"/>
                <a:gd name="T31" fmla="*/ 1473 h 1709"/>
                <a:gd name="T32" fmla="*/ 97 w 1157"/>
                <a:gd name="T33" fmla="*/ 1364 h 1709"/>
                <a:gd name="T34" fmla="*/ 136 w 1157"/>
                <a:gd name="T35" fmla="*/ 1237 h 1709"/>
                <a:gd name="T36" fmla="*/ 176 w 1157"/>
                <a:gd name="T37" fmla="*/ 1170 h 1709"/>
                <a:gd name="T38" fmla="*/ 227 w 1157"/>
                <a:gd name="T39" fmla="*/ 1106 h 1709"/>
                <a:gd name="T40" fmla="*/ 295 w 1157"/>
                <a:gd name="T41" fmla="*/ 1050 h 1709"/>
                <a:gd name="T42" fmla="*/ 377 w 1157"/>
                <a:gd name="T43" fmla="*/ 1005 h 1709"/>
                <a:gd name="T44" fmla="*/ 461 w 1157"/>
                <a:gd name="T45" fmla="*/ 975 h 1709"/>
                <a:gd name="T46" fmla="*/ 601 w 1157"/>
                <a:gd name="T47" fmla="*/ 828 h 1709"/>
                <a:gd name="T48" fmla="*/ 760 w 1157"/>
                <a:gd name="T49" fmla="*/ 678 h 1709"/>
                <a:gd name="T50" fmla="*/ 796 w 1157"/>
                <a:gd name="T51" fmla="*/ 698 h 1709"/>
                <a:gd name="T52" fmla="*/ 817 w 1157"/>
                <a:gd name="T53" fmla="*/ 732 h 1709"/>
                <a:gd name="T54" fmla="*/ 828 w 1157"/>
                <a:gd name="T55" fmla="*/ 789 h 1709"/>
                <a:gd name="T56" fmla="*/ 828 w 1157"/>
                <a:gd name="T57" fmla="*/ 840 h 1709"/>
                <a:gd name="T58" fmla="*/ 812 w 1157"/>
                <a:gd name="T59" fmla="*/ 891 h 1709"/>
                <a:gd name="T60" fmla="*/ 516 w 1157"/>
                <a:gd name="T61" fmla="*/ 1242 h 1709"/>
                <a:gd name="T62" fmla="*/ 828 w 1157"/>
                <a:gd name="T63" fmla="*/ 944 h 1709"/>
                <a:gd name="T64" fmla="*/ 863 w 1157"/>
                <a:gd name="T65" fmla="*/ 879 h 1709"/>
                <a:gd name="T66" fmla="*/ 873 w 1157"/>
                <a:gd name="T67" fmla="*/ 813 h 1709"/>
                <a:gd name="T68" fmla="*/ 863 w 1157"/>
                <a:gd name="T69" fmla="*/ 737 h 1709"/>
                <a:gd name="T70" fmla="*/ 848 w 1157"/>
                <a:gd name="T71" fmla="*/ 695 h 1709"/>
                <a:gd name="T72" fmla="*/ 835 w 1157"/>
                <a:gd name="T73" fmla="*/ 673 h 1709"/>
                <a:gd name="T74" fmla="*/ 998 w 1157"/>
                <a:gd name="T75" fmla="*/ 156 h 1709"/>
                <a:gd name="T76" fmla="*/ 1038 w 1157"/>
                <a:gd name="T77" fmla="*/ 109 h 1709"/>
                <a:gd name="T78" fmla="*/ 1063 w 1157"/>
                <a:gd name="T79" fmla="*/ 91 h 1709"/>
                <a:gd name="T80" fmla="*/ 1068 w 1157"/>
                <a:gd name="T81" fmla="*/ 823 h 1709"/>
                <a:gd name="T82" fmla="*/ 1053 w 1157"/>
                <a:gd name="T83" fmla="*/ 932 h 1709"/>
                <a:gd name="T84" fmla="*/ 1025 w 1157"/>
                <a:gd name="T85" fmla="*/ 1035 h 1709"/>
                <a:gd name="T86" fmla="*/ 991 w 1157"/>
                <a:gd name="T87" fmla="*/ 1097 h 1709"/>
                <a:gd name="T88" fmla="*/ 738 w 1157"/>
                <a:gd name="T89" fmla="*/ 1395 h 1709"/>
                <a:gd name="T90" fmla="*/ 527 w 1157"/>
                <a:gd name="T91" fmla="*/ 1709 h 1709"/>
                <a:gd name="T92" fmla="*/ 701 w 1157"/>
                <a:gd name="T93" fmla="*/ 1571 h 1709"/>
                <a:gd name="T94" fmla="*/ 1061 w 1157"/>
                <a:gd name="T95" fmla="*/ 1148 h 1709"/>
                <a:gd name="T96" fmla="*/ 1105 w 1157"/>
                <a:gd name="T97" fmla="*/ 1067 h 1709"/>
                <a:gd name="T98" fmla="*/ 1140 w 1157"/>
                <a:gd name="T99" fmla="*/ 950 h 1709"/>
                <a:gd name="T100" fmla="*/ 1157 w 1157"/>
                <a:gd name="T101" fmla="*/ 790 h 1709"/>
                <a:gd name="T102" fmla="*/ 1135 w 1157"/>
                <a:gd name="T103" fmla="*/ 14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7" h="1709">
                  <a:moveTo>
                    <a:pt x="1135" y="14"/>
                  </a:moveTo>
                  <a:lnTo>
                    <a:pt x="1135" y="14"/>
                  </a:lnTo>
                  <a:lnTo>
                    <a:pt x="1121" y="8"/>
                  </a:lnTo>
                  <a:lnTo>
                    <a:pt x="1107" y="4"/>
                  </a:lnTo>
                  <a:lnTo>
                    <a:pt x="1093" y="2"/>
                  </a:lnTo>
                  <a:lnTo>
                    <a:pt x="1081" y="0"/>
                  </a:lnTo>
                  <a:lnTo>
                    <a:pt x="1081" y="0"/>
                  </a:lnTo>
                  <a:lnTo>
                    <a:pt x="1070" y="2"/>
                  </a:lnTo>
                  <a:lnTo>
                    <a:pt x="1060" y="3"/>
                  </a:lnTo>
                  <a:lnTo>
                    <a:pt x="1041" y="8"/>
                  </a:lnTo>
                  <a:lnTo>
                    <a:pt x="1023" y="14"/>
                  </a:lnTo>
                  <a:lnTo>
                    <a:pt x="1007" y="24"/>
                  </a:lnTo>
                  <a:lnTo>
                    <a:pt x="993" y="34"/>
                  </a:lnTo>
                  <a:lnTo>
                    <a:pt x="980" y="45"/>
                  </a:lnTo>
                  <a:lnTo>
                    <a:pt x="968" y="57"/>
                  </a:lnTo>
                  <a:lnTo>
                    <a:pt x="957" y="68"/>
                  </a:lnTo>
                  <a:lnTo>
                    <a:pt x="957" y="68"/>
                  </a:lnTo>
                  <a:lnTo>
                    <a:pt x="940" y="90"/>
                  </a:lnTo>
                  <a:lnTo>
                    <a:pt x="926" y="109"/>
                  </a:lnTo>
                  <a:lnTo>
                    <a:pt x="915" y="128"/>
                  </a:lnTo>
                  <a:lnTo>
                    <a:pt x="912" y="131"/>
                  </a:lnTo>
                  <a:lnTo>
                    <a:pt x="773" y="576"/>
                  </a:lnTo>
                  <a:lnTo>
                    <a:pt x="773" y="576"/>
                  </a:lnTo>
                  <a:lnTo>
                    <a:pt x="762" y="573"/>
                  </a:lnTo>
                  <a:lnTo>
                    <a:pt x="750" y="571"/>
                  </a:lnTo>
                  <a:lnTo>
                    <a:pt x="728" y="567"/>
                  </a:lnTo>
                  <a:lnTo>
                    <a:pt x="712" y="583"/>
                  </a:lnTo>
                  <a:lnTo>
                    <a:pt x="712" y="583"/>
                  </a:lnTo>
                  <a:lnTo>
                    <a:pt x="663" y="634"/>
                  </a:lnTo>
                  <a:lnTo>
                    <a:pt x="579" y="724"/>
                  </a:lnTo>
                  <a:lnTo>
                    <a:pt x="486" y="823"/>
                  </a:lnTo>
                  <a:lnTo>
                    <a:pt x="415" y="898"/>
                  </a:lnTo>
                  <a:lnTo>
                    <a:pt x="415" y="898"/>
                  </a:lnTo>
                  <a:lnTo>
                    <a:pt x="386" y="908"/>
                  </a:lnTo>
                  <a:lnTo>
                    <a:pt x="359" y="918"/>
                  </a:lnTo>
                  <a:lnTo>
                    <a:pt x="332" y="929"/>
                  </a:lnTo>
                  <a:lnTo>
                    <a:pt x="307" y="941"/>
                  </a:lnTo>
                  <a:lnTo>
                    <a:pt x="284" y="955"/>
                  </a:lnTo>
                  <a:lnTo>
                    <a:pt x="260" y="969"/>
                  </a:lnTo>
                  <a:lnTo>
                    <a:pt x="239" y="984"/>
                  </a:lnTo>
                  <a:lnTo>
                    <a:pt x="217" y="999"/>
                  </a:lnTo>
                  <a:lnTo>
                    <a:pt x="199" y="1015"/>
                  </a:lnTo>
                  <a:lnTo>
                    <a:pt x="180" y="1032"/>
                  </a:lnTo>
                  <a:lnTo>
                    <a:pt x="162" y="1049"/>
                  </a:lnTo>
                  <a:lnTo>
                    <a:pt x="145" y="1067"/>
                  </a:lnTo>
                  <a:lnTo>
                    <a:pt x="130" y="1085"/>
                  </a:lnTo>
                  <a:lnTo>
                    <a:pt x="115" y="1105"/>
                  </a:lnTo>
                  <a:lnTo>
                    <a:pt x="102" y="1123"/>
                  </a:lnTo>
                  <a:lnTo>
                    <a:pt x="89" y="1143"/>
                  </a:lnTo>
                  <a:lnTo>
                    <a:pt x="77" y="1163"/>
                  </a:lnTo>
                  <a:lnTo>
                    <a:pt x="66" y="1183"/>
                  </a:lnTo>
                  <a:lnTo>
                    <a:pt x="56" y="1203"/>
                  </a:lnTo>
                  <a:lnTo>
                    <a:pt x="47" y="1224"/>
                  </a:lnTo>
                  <a:lnTo>
                    <a:pt x="40" y="1246"/>
                  </a:lnTo>
                  <a:lnTo>
                    <a:pt x="32" y="1266"/>
                  </a:lnTo>
                  <a:lnTo>
                    <a:pt x="25" y="1287"/>
                  </a:lnTo>
                  <a:lnTo>
                    <a:pt x="20" y="1308"/>
                  </a:lnTo>
                  <a:lnTo>
                    <a:pt x="10" y="1351"/>
                  </a:lnTo>
                  <a:lnTo>
                    <a:pt x="4" y="1392"/>
                  </a:lnTo>
                  <a:lnTo>
                    <a:pt x="0" y="1433"/>
                  </a:lnTo>
                  <a:lnTo>
                    <a:pt x="0" y="1473"/>
                  </a:lnTo>
                  <a:lnTo>
                    <a:pt x="0" y="1709"/>
                  </a:lnTo>
                  <a:lnTo>
                    <a:pt x="86" y="1709"/>
                  </a:lnTo>
                  <a:lnTo>
                    <a:pt x="86" y="1473"/>
                  </a:lnTo>
                  <a:lnTo>
                    <a:pt x="86" y="1473"/>
                  </a:lnTo>
                  <a:lnTo>
                    <a:pt x="87" y="1438"/>
                  </a:lnTo>
                  <a:lnTo>
                    <a:pt x="91" y="1400"/>
                  </a:lnTo>
                  <a:lnTo>
                    <a:pt x="97" y="1364"/>
                  </a:lnTo>
                  <a:lnTo>
                    <a:pt x="105" y="1328"/>
                  </a:lnTo>
                  <a:lnTo>
                    <a:pt x="116" y="1291"/>
                  </a:lnTo>
                  <a:lnTo>
                    <a:pt x="129" y="1256"/>
                  </a:lnTo>
                  <a:lnTo>
                    <a:pt x="136" y="1237"/>
                  </a:lnTo>
                  <a:lnTo>
                    <a:pt x="145" y="1219"/>
                  </a:lnTo>
                  <a:lnTo>
                    <a:pt x="155" y="1203"/>
                  </a:lnTo>
                  <a:lnTo>
                    <a:pt x="165" y="1186"/>
                  </a:lnTo>
                  <a:lnTo>
                    <a:pt x="176" y="1170"/>
                  </a:lnTo>
                  <a:lnTo>
                    <a:pt x="187" y="1152"/>
                  </a:lnTo>
                  <a:lnTo>
                    <a:pt x="200" y="1137"/>
                  </a:lnTo>
                  <a:lnTo>
                    <a:pt x="214" y="1121"/>
                  </a:lnTo>
                  <a:lnTo>
                    <a:pt x="227" y="1106"/>
                  </a:lnTo>
                  <a:lnTo>
                    <a:pt x="242" y="1091"/>
                  </a:lnTo>
                  <a:lnTo>
                    <a:pt x="259" y="1077"/>
                  </a:lnTo>
                  <a:lnTo>
                    <a:pt x="276" y="1064"/>
                  </a:lnTo>
                  <a:lnTo>
                    <a:pt x="295" y="1050"/>
                  </a:lnTo>
                  <a:lnTo>
                    <a:pt x="314" y="1037"/>
                  </a:lnTo>
                  <a:lnTo>
                    <a:pt x="334" y="1026"/>
                  </a:lnTo>
                  <a:lnTo>
                    <a:pt x="355" y="1015"/>
                  </a:lnTo>
                  <a:lnTo>
                    <a:pt x="377" y="1005"/>
                  </a:lnTo>
                  <a:lnTo>
                    <a:pt x="400" y="995"/>
                  </a:lnTo>
                  <a:lnTo>
                    <a:pt x="425" y="986"/>
                  </a:lnTo>
                  <a:lnTo>
                    <a:pt x="450" y="977"/>
                  </a:lnTo>
                  <a:lnTo>
                    <a:pt x="461" y="975"/>
                  </a:lnTo>
                  <a:lnTo>
                    <a:pt x="469" y="966"/>
                  </a:lnTo>
                  <a:lnTo>
                    <a:pt x="469" y="966"/>
                  </a:lnTo>
                  <a:lnTo>
                    <a:pt x="525" y="909"/>
                  </a:lnTo>
                  <a:lnTo>
                    <a:pt x="601" y="828"/>
                  </a:lnTo>
                  <a:lnTo>
                    <a:pt x="746" y="673"/>
                  </a:lnTo>
                  <a:lnTo>
                    <a:pt x="746" y="673"/>
                  </a:lnTo>
                  <a:lnTo>
                    <a:pt x="760" y="678"/>
                  </a:lnTo>
                  <a:lnTo>
                    <a:pt x="760" y="678"/>
                  </a:lnTo>
                  <a:lnTo>
                    <a:pt x="770" y="682"/>
                  </a:lnTo>
                  <a:lnTo>
                    <a:pt x="778" y="687"/>
                  </a:lnTo>
                  <a:lnTo>
                    <a:pt x="787" y="692"/>
                  </a:lnTo>
                  <a:lnTo>
                    <a:pt x="796" y="698"/>
                  </a:lnTo>
                  <a:lnTo>
                    <a:pt x="802" y="705"/>
                  </a:lnTo>
                  <a:lnTo>
                    <a:pt x="808" y="713"/>
                  </a:lnTo>
                  <a:lnTo>
                    <a:pt x="813" y="722"/>
                  </a:lnTo>
                  <a:lnTo>
                    <a:pt x="817" y="732"/>
                  </a:lnTo>
                  <a:lnTo>
                    <a:pt x="817" y="732"/>
                  </a:lnTo>
                  <a:lnTo>
                    <a:pt x="821" y="747"/>
                  </a:lnTo>
                  <a:lnTo>
                    <a:pt x="826" y="767"/>
                  </a:lnTo>
                  <a:lnTo>
                    <a:pt x="828" y="789"/>
                  </a:lnTo>
                  <a:lnTo>
                    <a:pt x="830" y="813"/>
                  </a:lnTo>
                  <a:lnTo>
                    <a:pt x="830" y="813"/>
                  </a:lnTo>
                  <a:lnTo>
                    <a:pt x="830" y="826"/>
                  </a:lnTo>
                  <a:lnTo>
                    <a:pt x="828" y="840"/>
                  </a:lnTo>
                  <a:lnTo>
                    <a:pt x="826" y="854"/>
                  </a:lnTo>
                  <a:lnTo>
                    <a:pt x="822" y="866"/>
                  </a:lnTo>
                  <a:lnTo>
                    <a:pt x="818" y="879"/>
                  </a:lnTo>
                  <a:lnTo>
                    <a:pt x="812" y="891"/>
                  </a:lnTo>
                  <a:lnTo>
                    <a:pt x="805" y="904"/>
                  </a:lnTo>
                  <a:lnTo>
                    <a:pt x="796" y="915"/>
                  </a:lnTo>
                  <a:lnTo>
                    <a:pt x="796" y="915"/>
                  </a:lnTo>
                  <a:lnTo>
                    <a:pt x="516" y="1242"/>
                  </a:lnTo>
                  <a:lnTo>
                    <a:pt x="549" y="1271"/>
                  </a:lnTo>
                  <a:lnTo>
                    <a:pt x="549" y="1271"/>
                  </a:lnTo>
                  <a:lnTo>
                    <a:pt x="828" y="944"/>
                  </a:lnTo>
                  <a:lnTo>
                    <a:pt x="828" y="944"/>
                  </a:lnTo>
                  <a:lnTo>
                    <a:pt x="841" y="929"/>
                  </a:lnTo>
                  <a:lnTo>
                    <a:pt x="851" y="913"/>
                  </a:lnTo>
                  <a:lnTo>
                    <a:pt x="858" y="896"/>
                  </a:lnTo>
                  <a:lnTo>
                    <a:pt x="863" y="879"/>
                  </a:lnTo>
                  <a:lnTo>
                    <a:pt x="868" y="863"/>
                  </a:lnTo>
                  <a:lnTo>
                    <a:pt x="871" y="845"/>
                  </a:lnTo>
                  <a:lnTo>
                    <a:pt x="872" y="829"/>
                  </a:lnTo>
                  <a:lnTo>
                    <a:pt x="873" y="813"/>
                  </a:lnTo>
                  <a:lnTo>
                    <a:pt x="873" y="813"/>
                  </a:lnTo>
                  <a:lnTo>
                    <a:pt x="872" y="785"/>
                  </a:lnTo>
                  <a:lnTo>
                    <a:pt x="868" y="759"/>
                  </a:lnTo>
                  <a:lnTo>
                    <a:pt x="863" y="737"/>
                  </a:lnTo>
                  <a:lnTo>
                    <a:pt x="858" y="719"/>
                  </a:lnTo>
                  <a:lnTo>
                    <a:pt x="858" y="719"/>
                  </a:lnTo>
                  <a:lnTo>
                    <a:pt x="853" y="707"/>
                  </a:lnTo>
                  <a:lnTo>
                    <a:pt x="848" y="695"/>
                  </a:lnTo>
                  <a:lnTo>
                    <a:pt x="841" y="685"/>
                  </a:lnTo>
                  <a:lnTo>
                    <a:pt x="833" y="675"/>
                  </a:lnTo>
                  <a:lnTo>
                    <a:pt x="833" y="675"/>
                  </a:lnTo>
                  <a:lnTo>
                    <a:pt x="835" y="673"/>
                  </a:lnTo>
                  <a:lnTo>
                    <a:pt x="992" y="166"/>
                  </a:lnTo>
                  <a:lnTo>
                    <a:pt x="992" y="166"/>
                  </a:lnTo>
                  <a:lnTo>
                    <a:pt x="998" y="156"/>
                  </a:lnTo>
                  <a:lnTo>
                    <a:pt x="998" y="156"/>
                  </a:lnTo>
                  <a:lnTo>
                    <a:pt x="1006" y="146"/>
                  </a:lnTo>
                  <a:lnTo>
                    <a:pt x="1016" y="134"/>
                  </a:lnTo>
                  <a:lnTo>
                    <a:pt x="1027" y="121"/>
                  </a:lnTo>
                  <a:lnTo>
                    <a:pt x="1038" y="109"/>
                  </a:lnTo>
                  <a:lnTo>
                    <a:pt x="1038" y="109"/>
                  </a:lnTo>
                  <a:lnTo>
                    <a:pt x="1047" y="101"/>
                  </a:lnTo>
                  <a:lnTo>
                    <a:pt x="1056" y="96"/>
                  </a:lnTo>
                  <a:lnTo>
                    <a:pt x="1063" y="91"/>
                  </a:lnTo>
                  <a:lnTo>
                    <a:pt x="1071" y="89"/>
                  </a:lnTo>
                  <a:lnTo>
                    <a:pt x="1071" y="789"/>
                  </a:lnTo>
                  <a:lnTo>
                    <a:pt x="1071" y="789"/>
                  </a:lnTo>
                  <a:lnTo>
                    <a:pt x="1068" y="823"/>
                  </a:lnTo>
                  <a:lnTo>
                    <a:pt x="1065" y="860"/>
                  </a:lnTo>
                  <a:lnTo>
                    <a:pt x="1058" y="908"/>
                  </a:lnTo>
                  <a:lnTo>
                    <a:pt x="1058" y="908"/>
                  </a:lnTo>
                  <a:lnTo>
                    <a:pt x="1053" y="932"/>
                  </a:lnTo>
                  <a:lnTo>
                    <a:pt x="1048" y="959"/>
                  </a:lnTo>
                  <a:lnTo>
                    <a:pt x="1041" y="985"/>
                  </a:lnTo>
                  <a:lnTo>
                    <a:pt x="1033" y="1011"/>
                  </a:lnTo>
                  <a:lnTo>
                    <a:pt x="1025" y="1035"/>
                  </a:lnTo>
                  <a:lnTo>
                    <a:pt x="1015" y="1059"/>
                  </a:lnTo>
                  <a:lnTo>
                    <a:pt x="1003" y="1078"/>
                  </a:lnTo>
                  <a:lnTo>
                    <a:pt x="991" y="1097"/>
                  </a:lnTo>
                  <a:lnTo>
                    <a:pt x="991" y="1097"/>
                  </a:lnTo>
                  <a:lnTo>
                    <a:pt x="952" y="1145"/>
                  </a:lnTo>
                  <a:lnTo>
                    <a:pt x="892" y="1217"/>
                  </a:lnTo>
                  <a:lnTo>
                    <a:pt x="738" y="1395"/>
                  </a:lnTo>
                  <a:lnTo>
                    <a:pt x="738" y="1395"/>
                  </a:lnTo>
                  <a:lnTo>
                    <a:pt x="598" y="1555"/>
                  </a:lnTo>
                  <a:lnTo>
                    <a:pt x="537" y="1625"/>
                  </a:lnTo>
                  <a:lnTo>
                    <a:pt x="527" y="1638"/>
                  </a:lnTo>
                  <a:lnTo>
                    <a:pt x="527" y="1709"/>
                  </a:lnTo>
                  <a:lnTo>
                    <a:pt x="613" y="1709"/>
                  </a:lnTo>
                  <a:lnTo>
                    <a:pt x="613" y="1670"/>
                  </a:lnTo>
                  <a:lnTo>
                    <a:pt x="613" y="1670"/>
                  </a:lnTo>
                  <a:lnTo>
                    <a:pt x="701" y="1571"/>
                  </a:lnTo>
                  <a:lnTo>
                    <a:pt x="836" y="1417"/>
                  </a:lnTo>
                  <a:lnTo>
                    <a:pt x="971" y="1258"/>
                  </a:lnTo>
                  <a:lnTo>
                    <a:pt x="1025" y="1193"/>
                  </a:lnTo>
                  <a:lnTo>
                    <a:pt x="1061" y="1148"/>
                  </a:lnTo>
                  <a:lnTo>
                    <a:pt x="1061" y="1148"/>
                  </a:lnTo>
                  <a:lnTo>
                    <a:pt x="1077" y="1123"/>
                  </a:lnTo>
                  <a:lnTo>
                    <a:pt x="1092" y="1096"/>
                  </a:lnTo>
                  <a:lnTo>
                    <a:pt x="1105" y="1067"/>
                  </a:lnTo>
                  <a:lnTo>
                    <a:pt x="1116" y="1039"/>
                  </a:lnTo>
                  <a:lnTo>
                    <a:pt x="1125" y="1009"/>
                  </a:lnTo>
                  <a:lnTo>
                    <a:pt x="1132" y="979"/>
                  </a:lnTo>
                  <a:lnTo>
                    <a:pt x="1140" y="950"/>
                  </a:lnTo>
                  <a:lnTo>
                    <a:pt x="1145" y="921"/>
                  </a:lnTo>
                  <a:lnTo>
                    <a:pt x="1151" y="870"/>
                  </a:lnTo>
                  <a:lnTo>
                    <a:pt x="1155" y="829"/>
                  </a:lnTo>
                  <a:lnTo>
                    <a:pt x="1157" y="790"/>
                  </a:lnTo>
                  <a:lnTo>
                    <a:pt x="1157" y="790"/>
                  </a:lnTo>
                  <a:lnTo>
                    <a:pt x="1157" y="53"/>
                  </a:lnTo>
                  <a:lnTo>
                    <a:pt x="1157" y="27"/>
                  </a:lnTo>
                  <a:lnTo>
                    <a:pt x="1135" y="1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grpSp>
      <p:sp>
        <p:nvSpPr>
          <p:cNvPr id="45" name="Freeform 30">
            <a:extLst>
              <a:ext uri="{FF2B5EF4-FFF2-40B4-BE49-F238E27FC236}">
                <a16:creationId xmlns:a16="http://schemas.microsoft.com/office/drawing/2014/main" id="{B218AB35-2A54-4496-A9CC-C822564D8CAE}"/>
              </a:ext>
            </a:extLst>
          </p:cNvPr>
          <p:cNvSpPr>
            <a:spLocks noChangeAspect="1" noEditPoints="1"/>
          </p:cNvSpPr>
          <p:nvPr/>
        </p:nvSpPr>
        <p:spPr bwMode="auto">
          <a:xfrm>
            <a:off x="752482" y="2738337"/>
            <a:ext cx="474536" cy="237683"/>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6" name="Freeform 79">
            <a:extLst>
              <a:ext uri="{FF2B5EF4-FFF2-40B4-BE49-F238E27FC236}">
                <a16:creationId xmlns:a16="http://schemas.microsoft.com/office/drawing/2014/main" id="{0CC1851C-BD6A-4DF5-8396-94B5AF5F643D}"/>
              </a:ext>
            </a:extLst>
          </p:cNvPr>
          <p:cNvSpPr>
            <a:spLocks noChangeAspect="1"/>
          </p:cNvSpPr>
          <p:nvPr/>
        </p:nvSpPr>
        <p:spPr bwMode="auto">
          <a:xfrm>
            <a:off x="509563" y="317862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7" name="TextBox 46">
            <a:extLst>
              <a:ext uri="{FF2B5EF4-FFF2-40B4-BE49-F238E27FC236}">
                <a16:creationId xmlns:a16="http://schemas.microsoft.com/office/drawing/2014/main" id="{90463254-88C1-419D-8DDB-E0DA1141D7BA}"/>
              </a:ext>
            </a:extLst>
          </p:cNvPr>
          <p:cNvSpPr txBox="1"/>
          <p:nvPr/>
        </p:nvSpPr>
        <p:spPr>
          <a:xfrm>
            <a:off x="989750" y="2793759"/>
            <a:ext cx="5498329" cy="193899"/>
          </a:xfrm>
          <a:prstGeom prst="rect">
            <a:avLst/>
          </a:prstGeom>
          <a:noFill/>
        </p:spPr>
        <p:txBody>
          <a:bodyPr wrap="square" lIns="0" tIns="36576" rIns="0" bIns="0" rtlCol="0">
            <a:spAutoFit/>
          </a:bodyPr>
          <a:lstStyle/>
          <a:p>
            <a:pPr marL="356616" marR="0" lvl="0" indent="-356616" algn="l" defTabSz="914400" rtl="0" eaLnBrk="1" fontAlgn="auto" latinLnBrk="0" hangingPunct="1">
              <a:lnSpc>
                <a:spcPct val="85000"/>
              </a:lnSpc>
              <a:spcBef>
                <a:spcPts val="0"/>
              </a:spcBef>
              <a:spcAft>
                <a:spcPts val="600"/>
              </a:spcAft>
              <a:buClr>
                <a:srgbClr val="27ACAA"/>
              </a:buClr>
              <a:buSzPct val="70000"/>
              <a:buFont typeface="Arial" panose="020B0604020202020204" pitchFamily="34" charset="0"/>
              <a:buChar char="•"/>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Ogres novada administratīvais centrs (</a:t>
            </a:r>
            <a:r>
              <a:rPr lang="lv-LV" sz="1200">
                <a:solidFill>
                  <a:srgbClr val="2E2E38"/>
                </a:solidFill>
                <a:latin typeface="EYInterstate Light" panose="02000506000000020004" pitchFamily="2" charset="0"/>
              </a:rPr>
              <a:t>Ogres</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pilsēta)</a:t>
            </a:r>
          </a:p>
        </p:txBody>
      </p:sp>
      <p:sp>
        <p:nvSpPr>
          <p:cNvPr id="48" name="TextBox 47">
            <a:extLst>
              <a:ext uri="{FF2B5EF4-FFF2-40B4-BE49-F238E27FC236}">
                <a16:creationId xmlns:a16="http://schemas.microsoft.com/office/drawing/2014/main" id="{E44546C3-2DBB-4CB0-8778-6336819766B7}"/>
              </a:ext>
            </a:extLst>
          </p:cNvPr>
          <p:cNvSpPr txBox="1"/>
          <p:nvPr/>
        </p:nvSpPr>
        <p:spPr>
          <a:xfrm>
            <a:off x="3316748" y="3191086"/>
            <a:ext cx="2298335" cy="2065181"/>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sz="1200">
                <a:solidFill>
                  <a:srgbClr val="2E2E38"/>
                </a:solidFill>
                <a:latin typeface="EYInterstate Light"/>
              </a:defRPr>
            </a:lvl1p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a:latin typeface="EYInterstate Light" panose="02000506000000020004" pitchFamily="2" charset="0"/>
              </a:rPr>
              <a:t>Madlienas</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rPr>
              <a:t>pagasta</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rPr>
              <a:t>pārvalde</a:t>
            </a:r>
            <a:endPar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a:latin typeface="EYInterstate Light" panose="02000506000000020004" pitchFamily="2" charset="0"/>
              </a:rPr>
              <a:t>Meņģeles</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rPr>
              <a:t>pagasta</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US" sz="1200" b="0" i="0" u="none" strike="noStrike" kern="1200" cap="none" spc="0" normalizeH="0" baseline="0" noProof="0" err="1">
                <a:ln>
                  <a:noFill/>
                </a:ln>
                <a:solidFill>
                  <a:srgbClr val="2E2E38"/>
                </a:solidFill>
                <a:effectLst/>
                <a:uLnTx/>
                <a:uFillTx/>
                <a:latin typeface="EYInterstate Light" panose="02000506000000020004" pitchFamily="2" charset="0"/>
              </a:rPr>
              <a:t>pārvalde</a:t>
            </a:r>
            <a:endPar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a:latin typeface="EYInterstate Light" panose="02000506000000020004" pitchFamily="2" charset="0"/>
              </a:rPr>
              <a:t>Mazozolu </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a:latin typeface="EYInterstate Light" panose="02000506000000020004" pitchFamily="2" charset="0"/>
              </a:rPr>
              <a:t>Ogresgala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Rembates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a:latin typeface="EYInterstate Light" panose="02000506000000020004" pitchFamily="2" charset="0"/>
              </a:rPr>
              <a:t>Suntažu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Taurupes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a:latin typeface="EYInterstate Light" panose="02000506000000020004" pitchFamily="2" charset="0"/>
              </a:rPr>
              <a:t>Tomes pagasta pārvalde</a:t>
            </a:r>
            <a:endPar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endPar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49" name="Freeform 79">
            <a:extLst>
              <a:ext uri="{FF2B5EF4-FFF2-40B4-BE49-F238E27FC236}">
                <a16:creationId xmlns:a16="http://schemas.microsoft.com/office/drawing/2014/main" id="{5F2DBB18-55E9-4E0A-A233-1FD7E8650610}"/>
              </a:ext>
            </a:extLst>
          </p:cNvPr>
          <p:cNvSpPr>
            <a:spLocks noChangeAspect="1"/>
          </p:cNvSpPr>
          <p:nvPr/>
        </p:nvSpPr>
        <p:spPr bwMode="auto">
          <a:xfrm>
            <a:off x="513910" y="3443773"/>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1" name="Freeform 79">
            <a:extLst>
              <a:ext uri="{FF2B5EF4-FFF2-40B4-BE49-F238E27FC236}">
                <a16:creationId xmlns:a16="http://schemas.microsoft.com/office/drawing/2014/main" id="{7E6EBEBB-D36F-4B30-A5C8-DB0B6FBD1A8F}"/>
              </a:ext>
            </a:extLst>
          </p:cNvPr>
          <p:cNvSpPr>
            <a:spLocks noChangeAspect="1"/>
          </p:cNvSpPr>
          <p:nvPr/>
        </p:nvSpPr>
        <p:spPr bwMode="auto">
          <a:xfrm>
            <a:off x="491806" y="377104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2" name="Freeform 79">
            <a:extLst>
              <a:ext uri="{FF2B5EF4-FFF2-40B4-BE49-F238E27FC236}">
                <a16:creationId xmlns:a16="http://schemas.microsoft.com/office/drawing/2014/main" id="{1D003063-0C47-489D-A7F5-47C5E92FA7E8}"/>
              </a:ext>
            </a:extLst>
          </p:cNvPr>
          <p:cNvSpPr>
            <a:spLocks noChangeAspect="1"/>
          </p:cNvSpPr>
          <p:nvPr/>
        </p:nvSpPr>
        <p:spPr bwMode="auto">
          <a:xfrm>
            <a:off x="506256" y="399690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3" name="Freeform 79">
            <a:extLst>
              <a:ext uri="{FF2B5EF4-FFF2-40B4-BE49-F238E27FC236}">
                <a16:creationId xmlns:a16="http://schemas.microsoft.com/office/drawing/2014/main" id="{9899101A-FD0A-445C-A2E9-33FBB9FD8332}"/>
              </a:ext>
            </a:extLst>
          </p:cNvPr>
          <p:cNvSpPr>
            <a:spLocks noChangeAspect="1"/>
          </p:cNvSpPr>
          <p:nvPr/>
        </p:nvSpPr>
        <p:spPr bwMode="auto">
          <a:xfrm>
            <a:off x="3090913" y="312884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4" name="Freeform 79">
            <a:extLst>
              <a:ext uri="{FF2B5EF4-FFF2-40B4-BE49-F238E27FC236}">
                <a16:creationId xmlns:a16="http://schemas.microsoft.com/office/drawing/2014/main" id="{85343442-0562-4650-B09B-9EAA2D8B9F79}"/>
              </a:ext>
            </a:extLst>
          </p:cNvPr>
          <p:cNvSpPr>
            <a:spLocks noChangeAspect="1"/>
          </p:cNvSpPr>
          <p:nvPr/>
        </p:nvSpPr>
        <p:spPr bwMode="auto">
          <a:xfrm>
            <a:off x="3093540" y="338065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3" name="TextBox 82">
            <a:extLst>
              <a:ext uri="{FF2B5EF4-FFF2-40B4-BE49-F238E27FC236}">
                <a16:creationId xmlns:a16="http://schemas.microsoft.com/office/drawing/2014/main" id="{0826A59B-DE7A-48D9-8A7C-20225488FF98}"/>
              </a:ext>
            </a:extLst>
          </p:cNvPr>
          <p:cNvSpPr txBox="1"/>
          <p:nvPr/>
        </p:nvSpPr>
        <p:spPr>
          <a:xfrm>
            <a:off x="3330995" y="5089774"/>
            <a:ext cx="1984831" cy="1363450"/>
          </a:xfrm>
          <a:prstGeom prst="rect">
            <a:avLst/>
          </a:prstGeom>
          <a:noFill/>
        </p:spPr>
        <p:txBody>
          <a:bodyPr wrap="square" lIns="0" tIns="36576" rIns="0" bIns="0" rtlCol="0">
            <a:spAutoFit/>
          </a:bodyPr>
          <a:lstStyle>
            <a:defPPr>
              <a:defRPr lang="en-US"/>
            </a:defPPr>
            <a:lvl1pPr marR="0" lvl="0" indent="0" fontAlgn="auto">
              <a:lnSpc>
                <a:spcPct val="85000"/>
              </a:lnSpc>
              <a:spcBef>
                <a:spcPts val="0"/>
              </a:spcBef>
              <a:spcAft>
                <a:spcPts val="600"/>
              </a:spcAft>
              <a:buClr>
                <a:srgbClr val="27ACAA"/>
              </a:buClr>
              <a:buSzPct val="70000"/>
              <a:buFontTx/>
              <a:buNone/>
              <a:tabLst/>
              <a:defRPr sz="1200">
                <a:solidFill>
                  <a:srgbClr val="2E2E38"/>
                </a:solidFill>
                <a:latin typeface="EYInterstate Light"/>
              </a:defRPr>
            </a:lvl1p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a:latin typeface="EYInterstate Light" panose="02000506000000020004" pitchFamily="2" charset="0"/>
              </a:rPr>
              <a:t>Birzgales pagasta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a:latin typeface="EYInterstate Light" panose="02000506000000020004" pitchFamily="2" charset="0"/>
              </a:rPr>
              <a:t>Ikšķiles pilsētas </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rPr>
              <a:t>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Ķeguma pilsētas</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rPr>
              <a:t>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a:latin typeface="EYInterstate Light" panose="02000506000000020004" pitchFamily="2" charset="0"/>
              </a:rPr>
              <a:t>Lielvārdes pilsētas</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rPr>
              <a:t>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a:latin typeface="EYInterstate Light" panose="02000506000000020004" pitchFamily="2" charset="0"/>
              </a:rPr>
              <a:t>Rembates pagasta</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rPr>
              <a:t>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Tīnūžu pagasta</a:t>
            </a:r>
            <a:r>
              <a:rPr kumimoji="0" lang="en-US" sz="1200" b="0" i="0" u="none" strike="noStrike" kern="1200" cap="none" spc="0" normalizeH="0" baseline="0" noProof="0">
                <a:ln>
                  <a:noFill/>
                </a:ln>
                <a:solidFill>
                  <a:srgbClr val="2E2E38"/>
                </a:solidFill>
                <a:effectLst/>
                <a:uLnTx/>
                <a:uFillTx/>
                <a:latin typeface="EYInterstate Light" panose="02000506000000020004" pitchFamily="2" charset="0"/>
              </a:rPr>
              <a:t> VPVKAC</a:t>
            </a:r>
          </a:p>
        </p:txBody>
      </p:sp>
      <p:sp>
        <p:nvSpPr>
          <p:cNvPr id="87" name="Freeform 79">
            <a:extLst>
              <a:ext uri="{FF2B5EF4-FFF2-40B4-BE49-F238E27FC236}">
                <a16:creationId xmlns:a16="http://schemas.microsoft.com/office/drawing/2014/main" id="{119B440D-FE58-4854-8A85-FD30C4CB1ED8}"/>
              </a:ext>
            </a:extLst>
          </p:cNvPr>
          <p:cNvSpPr>
            <a:spLocks noChangeAspect="1"/>
          </p:cNvSpPr>
          <p:nvPr/>
        </p:nvSpPr>
        <p:spPr bwMode="auto">
          <a:xfrm>
            <a:off x="3072343" y="5984806"/>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8" name="Freeform 79">
            <a:extLst>
              <a:ext uri="{FF2B5EF4-FFF2-40B4-BE49-F238E27FC236}">
                <a16:creationId xmlns:a16="http://schemas.microsoft.com/office/drawing/2014/main" id="{8C39FA75-A889-4978-97A9-C2D717C75F2C}"/>
              </a:ext>
            </a:extLst>
          </p:cNvPr>
          <p:cNvSpPr>
            <a:spLocks noChangeAspect="1"/>
          </p:cNvSpPr>
          <p:nvPr/>
        </p:nvSpPr>
        <p:spPr bwMode="auto">
          <a:xfrm>
            <a:off x="3064058" y="5721841"/>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 name="Freeform 79">
            <a:extLst>
              <a:ext uri="{FF2B5EF4-FFF2-40B4-BE49-F238E27FC236}">
                <a16:creationId xmlns:a16="http://schemas.microsoft.com/office/drawing/2014/main" id="{A3A8346E-C211-68C7-3949-971850BEBD0C}"/>
              </a:ext>
            </a:extLst>
          </p:cNvPr>
          <p:cNvSpPr>
            <a:spLocks noChangeAspect="1"/>
          </p:cNvSpPr>
          <p:nvPr/>
        </p:nvSpPr>
        <p:spPr bwMode="auto">
          <a:xfrm>
            <a:off x="509563" y="424332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2" name="Freeform 79">
            <a:extLst>
              <a:ext uri="{FF2B5EF4-FFF2-40B4-BE49-F238E27FC236}">
                <a16:creationId xmlns:a16="http://schemas.microsoft.com/office/drawing/2014/main" id="{568EA388-A476-01B4-A0E6-7AF50EDF9F7D}"/>
              </a:ext>
            </a:extLst>
          </p:cNvPr>
          <p:cNvSpPr>
            <a:spLocks noChangeAspect="1"/>
          </p:cNvSpPr>
          <p:nvPr/>
        </p:nvSpPr>
        <p:spPr bwMode="auto">
          <a:xfrm>
            <a:off x="3076813" y="5113760"/>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3" name="Freeform 79">
            <a:extLst>
              <a:ext uri="{FF2B5EF4-FFF2-40B4-BE49-F238E27FC236}">
                <a16:creationId xmlns:a16="http://schemas.microsoft.com/office/drawing/2014/main" id="{6297378E-8BF6-E946-45F0-F5E965084D52}"/>
              </a:ext>
            </a:extLst>
          </p:cNvPr>
          <p:cNvSpPr>
            <a:spLocks noChangeAspect="1"/>
          </p:cNvSpPr>
          <p:nvPr/>
        </p:nvSpPr>
        <p:spPr bwMode="auto">
          <a:xfrm>
            <a:off x="3069459" y="5310751"/>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4" name="Freeform 79">
            <a:extLst>
              <a:ext uri="{FF2B5EF4-FFF2-40B4-BE49-F238E27FC236}">
                <a16:creationId xmlns:a16="http://schemas.microsoft.com/office/drawing/2014/main" id="{B3303807-6623-2CA2-6F95-FE5C911F9D16}"/>
              </a:ext>
            </a:extLst>
          </p:cNvPr>
          <p:cNvSpPr>
            <a:spLocks noChangeAspect="1"/>
          </p:cNvSpPr>
          <p:nvPr/>
        </p:nvSpPr>
        <p:spPr bwMode="auto">
          <a:xfrm>
            <a:off x="3051339" y="5529256"/>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8" name="Freeform 79">
            <a:extLst>
              <a:ext uri="{FF2B5EF4-FFF2-40B4-BE49-F238E27FC236}">
                <a16:creationId xmlns:a16="http://schemas.microsoft.com/office/drawing/2014/main" id="{936B9365-5147-393D-4887-5EDCC7D23BD4}"/>
              </a:ext>
            </a:extLst>
          </p:cNvPr>
          <p:cNvSpPr>
            <a:spLocks noChangeAspect="1"/>
          </p:cNvSpPr>
          <p:nvPr/>
        </p:nvSpPr>
        <p:spPr bwMode="auto">
          <a:xfrm>
            <a:off x="485729" y="4473660"/>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4" name="Freeform 79">
            <a:extLst>
              <a:ext uri="{FF2B5EF4-FFF2-40B4-BE49-F238E27FC236}">
                <a16:creationId xmlns:a16="http://schemas.microsoft.com/office/drawing/2014/main" id="{46C061CA-6C5A-57EE-1A79-B23301915855}"/>
              </a:ext>
            </a:extLst>
          </p:cNvPr>
          <p:cNvSpPr>
            <a:spLocks noChangeAspect="1"/>
          </p:cNvSpPr>
          <p:nvPr/>
        </p:nvSpPr>
        <p:spPr bwMode="auto">
          <a:xfrm>
            <a:off x="3082626" y="362144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pic>
        <p:nvPicPr>
          <p:cNvPr id="2" name="Picture 1">
            <a:extLst>
              <a:ext uri="{FF2B5EF4-FFF2-40B4-BE49-F238E27FC236}">
                <a16:creationId xmlns:a16="http://schemas.microsoft.com/office/drawing/2014/main" id="{E21D9DEB-9D1F-4E47-989F-86854DAFF326}"/>
              </a:ext>
            </a:extLst>
          </p:cNvPr>
          <p:cNvPicPr>
            <a:picLocks noChangeAspect="1"/>
          </p:cNvPicPr>
          <p:nvPr/>
        </p:nvPicPr>
        <p:blipFill rotWithShape="1">
          <a:blip r:embed="rId3"/>
          <a:srcRect l="3111" r="5775"/>
          <a:stretch/>
        </p:blipFill>
        <p:spPr>
          <a:xfrm>
            <a:off x="5615084" y="1149419"/>
            <a:ext cx="5971340" cy="5056078"/>
          </a:xfrm>
          <a:prstGeom prst="rect">
            <a:avLst/>
          </a:prstGeom>
        </p:spPr>
      </p:pic>
      <p:sp>
        <p:nvSpPr>
          <p:cNvPr id="43" name="Freeform 79">
            <a:extLst>
              <a:ext uri="{FF2B5EF4-FFF2-40B4-BE49-F238E27FC236}">
                <a16:creationId xmlns:a16="http://schemas.microsoft.com/office/drawing/2014/main" id="{7D94E0FC-F682-47AF-8AF1-5C75B09C0B64}"/>
              </a:ext>
            </a:extLst>
          </p:cNvPr>
          <p:cNvSpPr>
            <a:spLocks noChangeAspect="1"/>
          </p:cNvSpPr>
          <p:nvPr/>
        </p:nvSpPr>
        <p:spPr bwMode="auto">
          <a:xfrm>
            <a:off x="484527" y="469293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4" name="Freeform 79">
            <a:extLst>
              <a:ext uri="{FF2B5EF4-FFF2-40B4-BE49-F238E27FC236}">
                <a16:creationId xmlns:a16="http://schemas.microsoft.com/office/drawing/2014/main" id="{7981D0F3-EFCB-4996-A91E-43823297E098}"/>
              </a:ext>
            </a:extLst>
          </p:cNvPr>
          <p:cNvSpPr>
            <a:spLocks noChangeAspect="1"/>
          </p:cNvSpPr>
          <p:nvPr/>
        </p:nvSpPr>
        <p:spPr bwMode="auto">
          <a:xfrm>
            <a:off x="484526" y="4923657"/>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0" name="Freeform 79">
            <a:extLst>
              <a:ext uri="{FF2B5EF4-FFF2-40B4-BE49-F238E27FC236}">
                <a16:creationId xmlns:a16="http://schemas.microsoft.com/office/drawing/2014/main" id="{09D12604-DA13-458D-9AE2-6A5DD9537621}"/>
              </a:ext>
            </a:extLst>
          </p:cNvPr>
          <p:cNvSpPr>
            <a:spLocks noChangeAspect="1"/>
          </p:cNvSpPr>
          <p:nvPr/>
        </p:nvSpPr>
        <p:spPr bwMode="auto">
          <a:xfrm>
            <a:off x="504607" y="519816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5" name="Freeform 79">
            <a:extLst>
              <a:ext uri="{FF2B5EF4-FFF2-40B4-BE49-F238E27FC236}">
                <a16:creationId xmlns:a16="http://schemas.microsoft.com/office/drawing/2014/main" id="{2386D277-666A-47F9-9405-45781606BFD9}"/>
              </a:ext>
            </a:extLst>
          </p:cNvPr>
          <p:cNvSpPr>
            <a:spLocks noChangeAspect="1"/>
          </p:cNvSpPr>
          <p:nvPr/>
        </p:nvSpPr>
        <p:spPr bwMode="auto">
          <a:xfrm>
            <a:off x="3089796" y="386470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6" name="Freeform 79">
            <a:extLst>
              <a:ext uri="{FF2B5EF4-FFF2-40B4-BE49-F238E27FC236}">
                <a16:creationId xmlns:a16="http://schemas.microsoft.com/office/drawing/2014/main" id="{9369ACD2-FD55-40C7-955E-D088E32C011F}"/>
              </a:ext>
            </a:extLst>
          </p:cNvPr>
          <p:cNvSpPr>
            <a:spLocks noChangeAspect="1"/>
          </p:cNvSpPr>
          <p:nvPr/>
        </p:nvSpPr>
        <p:spPr bwMode="auto">
          <a:xfrm>
            <a:off x="3089796" y="411403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7" name="Freeform 79">
            <a:extLst>
              <a:ext uri="{FF2B5EF4-FFF2-40B4-BE49-F238E27FC236}">
                <a16:creationId xmlns:a16="http://schemas.microsoft.com/office/drawing/2014/main" id="{6A0323D7-D7DA-4E28-833E-43DC3630803A}"/>
              </a:ext>
            </a:extLst>
          </p:cNvPr>
          <p:cNvSpPr>
            <a:spLocks noChangeAspect="1"/>
          </p:cNvSpPr>
          <p:nvPr/>
        </p:nvSpPr>
        <p:spPr bwMode="auto">
          <a:xfrm>
            <a:off x="3105214" y="4333313"/>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8" name="Freeform 79">
            <a:extLst>
              <a:ext uri="{FF2B5EF4-FFF2-40B4-BE49-F238E27FC236}">
                <a16:creationId xmlns:a16="http://schemas.microsoft.com/office/drawing/2014/main" id="{3B84E3D4-5552-4CB2-961F-D05DF81182EA}"/>
              </a:ext>
            </a:extLst>
          </p:cNvPr>
          <p:cNvSpPr>
            <a:spLocks noChangeAspect="1"/>
          </p:cNvSpPr>
          <p:nvPr/>
        </p:nvSpPr>
        <p:spPr bwMode="auto">
          <a:xfrm>
            <a:off x="3111670" y="455258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9" name="Freeform 79">
            <a:extLst>
              <a:ext uri="{FF2B5EF4-FFF2-40B4-BE49-F238E27FC236}">
                <a16:creationId xmlns:a16="http://schemas.microsoft.com/office/drawing/2014/main" id="{2CE1B9FE-310D-493A-9661-D0836D056016}"/>
              </a:ext>
            </a:extLst>
          </p:cNvPr>
          <p:cNvSpPr>
            <a:spLocks noChangeAspect="1"/>
          </p:cNvSpPr>
          <p:nvPr/>
        </p:nvSpPr>
        <p:spPr bwMode="auto">
          <a:xfrm>
            <a:off x="3111669" y="4771863"/>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7" name="Freeform 30">
            <a:extLst>
              <a:ext uri="{FF2B5EF4-FFF2-40B4-BE49-F238E27FC236}">
                <a16:creationId xmlns:a16="http://schemas.microsoft.com/office/drawing/2014/main" id="{2EBB97AE-14FE-FD56-472E-BDCD20E3C8AC}"/>
              </a:ext>
            </a:extLst>
          </p:cNvPr>
          <p:cNvSpPr>
            <a:spLocks noChangeAspect="1" noEditPoints="1"/>
          </p:cNvSpPr>
          <p:nvPr/>
        </p:nvSpPr>
        <p:spPr bwMode="auto">
          <a:xfrm>
            <a:off x="6693975" y="3038715"/>
            <a:ext cx="460383" cy="230594"/>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0" name="Freeform 79">
            <a:extLst>
              <a:ext uri="{FF2B5EF4-FFF2-40B4-BE49-F238E27FC236}">
                <a16:creationId xmlns:a16="http://schemas.microsoft.com/office/drawing/2014/main" id="{648B24FF-F388-4298-BAE0-AA8C395B8B40}"/>
              </a:ext>
            </a:extLst>
          </p:cNvPr>
          <p:cNvSpPr>
            <a:spLocks noChangeAspect="1"/>
          </p:cNvSpPr>
          <p:nvPr/>
        </p:nvSpPr>
        <p:spPr bwMode="auto">
          <a:xfrm>
            <a:off x="7161635" y="4545043"/>
            <a:ext cx="359534"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1" name="Freeform 79">
            <a:extLst>
              <a:ext uri="{FF2B5EF4-FFF2-40B4-BE49-F238E27FC236}">
                <a16:creationId xmlns:a16="http://schemas.microsoft.com/office/drawing/2014/main" id="{1ECC53EC-192D-4CB4-89C5-F123D7A11417}"/>
              </a:ext>
            </a:extLst>
          </p:cNvPr>
          <p:cNvSpPr>
            <a:spLocks noChangeAspect="1"/>
          </p:cNvSpPr>
          <p:nvPr/>
        </p:nvSpPr>
        <p:spPr bwMode="auto">
          <a:xfrm>
            <a:off x="6031586" y="2550287"/>
            <a:ext cx="359534"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2" name="Freeform 79">
            <a:extLst>
              <a:ext uri="{FF2B5EF4-FFF2-40B4-BE49-F238E27FC236}">
                <a16:creationId xmlns:a16="http://schemas.microsoft.com/office/drawing/2014/main" id="{55E62ED6-08F8-45AD-B5F9-D327CBA2ED84}"/>
              </a:ext>
            </a:extLst>
          </p:cNvPr>
          <p:cNvSpPr>
            <a:spLocks noChangeAspect="1"/>
          </p:cNvSpPr>
          <p:nvPr/>
        </p:nvSpPr>
        <p:spPr bwMode="auto">
          <a:xfrm>
            <a:off x="7105565" y="3550228"/>
            <a:ext cx="359534"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3" name="Freeform 79">
            <a:extLst>
              <a:ext uri="{FF2B5EF4-FFF2-40B4-BE49-F238E27FC236}">
                <a16:creationId xmlns:a16="http://schemas.microsoft.com/office/drawing/2014/main" id="{1C165F05-0CB1-4AC3-851A-CF96C29F9C79}"/>
              </a:ext>
            </a:extLst>
          </p:cNvPr>
          <p:cNvSpPr>
            <a:spLocks noChangeAspect="1"/>
          </p:cNvSpPr>
          <p:nvPr/>
        </p:nvSpPr>
        <p:spPr bwMode="auto">
          <a:xfrm>
            <a:off x="7161635" y="4079135"/>
            <a:ext cx="359534"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4" name="Freeform 79">
            <a:extLst>
              <a:ext uri="{FF2B5EF4-FFF2-40B4-BE49-F238E27FC236}">
                <a16:creationId xmlns:a16="http://schemas.microsoft.com/office/drawing/2014/main" id="{504C79BE-B0F4-463E-8F60-1A10539E2293}"/>
              </a:ext>
            </a:extLst>
          </p:cNvPr>
          <p:cNvSpPr>
            <a:spLocks noChangeAspect="1"/>
          </p:cNvSpPr>
          <p:nvPr/>
        </p:nvSpPr>
        <p:spPr bwMode="auto">
          <a:xfrm>
            <a:off x="7504300" y="3433564"/>
            <a:ext cx="359534"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5" name="Freeform 79">
            <a:extLst>
              <a:ext uri="{FF2B5EF4-FFF2-40B4-BE49-F238E27FC236}">
                <a16:creationId xmlns:a16="http://schemas.microsoft.com/office/drawing/2014/main" id="{C9791A76-4C1F-48C5-8DA9-6836590F9E50}"/>
              </a:ext>
            </a:extLst>
          </p:cNvPr>
          <p:cNvSpPr>
            <a:spLocks noChangeAspect="1"/>
          </p:cNvSpPr>
          <p:nvPr/>
        </p:nvSpPr>
        <p:spPr bwMode="auto">
          <a:xfrm>
            <a:off x="6306525" y="2390302"/>
            <a:ext cx="359534" cy="42411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6" name="Freeform 79">
            <a:extLst>
              <a:ext uri="{FF2B5EF4-FFF2-40B4-BE49-F238E27FC236}">
                <a16:creationId xmlns:a16="http://schemas.microsoft.com/office/drawing/2014/main" id="{2A250A93-8849-4402-AAE5-A715479A01AD}"/>
              </a:ext>
            </a:extLst>
          </p:cNvPr>
          <p:cNvSpPr>
            <a:spLocks noChangeAspect="1"/>
          </p:cNvSpPr>
          <p:nvPr/>
        </p:nvSpPr>
        <p:spPr bwMode="auto">
          <a:xfrm>
            <a:off x="7164234" y="4560185"/>
            <a:ext cx="359535" cy="42411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7" name="Freeform 79">
            <a:extLst>
              <a:ext uri="{FF2B5EF4-FFF2-40B4-BE49-F238E27FC236}">
                <a16:creationId xmlns:a16="http://schemas.microsoft.com/office/drawing/2014/main" id="{A6F5A184-FFB9-487B-B41D-0F7480A9EE55}"/>
              </a:ext>
            </a:extLst>
          </p:cNvPr>
          <p:cNvSpPr>
            <a:spLocks noChangeAspect="1"/>
          </p:cNvSpPr>
          <p:nvPr/>
        </p:nvSpPr>
        <p:spPr bwMode="auto">
          <a:xfrm>
            <a:off x="6040581" y="2567115"/>
            <a:ext cx="359535" cy="42411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8" name="Freeform 79">
            <a:extLst>
              <a:ext uri="{FF2B5EF4-FFF2-40B4-BE49-F238E27FC236}">
                <a16:creationId xmlns:a16="http://schemas.microsoft.com/office/drawing/2014/main" id="{538914A7-FB9B-475A-804A-9A97B95BCA8F}"/>
              </a:ext>
            </a:extLst>
          </p:cNvPr>
          <p:cNvSpPr>
            <a:spLocks noChangeAspect="1"/>
          </p:cNvSpPr>
          <p:nvPr/>
        </p:nvSpPr>
        <p:spPr bwMode="auto">
          <a:xfrm>
            <a:off x="8420986" y="4170080"/>
            <a:ext cx="359535" cy="42411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1" name="Freeform 79">
            <a:extLst>
              <a:ext uri="{FF2B5EF4-FFF2-40B4-BE49-F238E27FC236}">
                <a16:creationId xmlns:a16="http://schemas.microsoft.com/office/drawing/2014/main" id="{70CCF1B3-B1DF-4FA7-ABE6-6492E927DD9C}"/>
              </a:ext>
            </a:extLst>
          </p:cNvPr>
          <p:cNvSpPr>
            <a:spLocks noChangeAspect="1"/>
          </p:cNvSpPr>
          <p:nvPr/>
        </p:nvSpPr>
        <p:spPr bwMode="auto">
          <a:xfrm>
            <a:off x="7125165" y="3558977"/>
            <a:ext cx="359535" cy="42411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2" name="Freeform 79">
            <a:extLst>
              <a:ext uri="{FF2B5EF4-FFF2-40B4-BE49-F238E27FC236}">
                <a16:creationId xmlns:a16="http://schemas.microsoft.com/office/drawing/2014/main" id="{431FD0CF-D41F-48F5-8281-E0601AB09EAA}"/>
              </a:ext>
            </a:extLst>
          </p:cNvPr>
          <p:cNvSpPr>
            <a:spLocks noChangeAspect="1"/>
          </p:cNvSpPr>
          <p:nvPr/>
        </p:nvSpPr>
        <p:spPr bwMode="auto">
          <a:xfrm>
            <a:off x="9576243" y="2017993"/>
            <a:ext cx="359535" cy="42411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3" name="Freeform 79">
            <a:extLst>
              <a:ext uri="{FF2B5EF4-FFF2-40B4-BE49-F238E27FC236}">
                <a16:creationId xmlns:a16="http://schemas.microsoft.com/office/drawing/2014/main" id="{1F29EB1A-D5DF-4ED9-BC44-7A193C111656}"/>
              </a:ext>
            </a:extLst>
          </p:cNvPr>
          <p:cNvSpPr>
            <a:spLocks noChangeAspect="1"/>
          </p:cNvSpPr>
          <p:nvPr/>
        </p:nvSpPr>
        <p:spPr bwMode="auto">
          <a:xfrm>
            <a:off x="9396475" y="3573968"/>
            <a:ext cx="359535" cy="42411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4" name="Freeform 79">
            <a:extLst>
              <a:ext uri="{FF2B5EF4-FFF2-40B4-BE49-F238E27FC236}">
                <a16:creationId xmlns:a16="http://schemas.microsoft.com/office/drawing/2014/main" id="{55451FDB-A90A-4DDF-9F07-6E6CD82DBC61}"/>
              </a:ext>
            </a:extLst>
          </p:cNvPr>
          <p:cNvSpPr>
            <a:spLocks noChangeAspect="1"/>
          </p:cNvSpPr>
          <p:nvPr/>
        </p:nvSpPr>
        <p:spPr bwMode="auto">
          <a:xfrm>
            <a:off x="8565581" y="2487008"/>
            <a:ext cx="359535" cy="42411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5" name="Freeform 79">
            <a:extLst>
              <a:ext uri="{FF2B5EF4-FFF2-40B4-BE49-F238E27FC236}">
                <a16:creationId xmlns:a16="http://schemas.microsoft.com/office/drawing/2014/main" id="{80BFAAAD-77D8-4824-AA60-2BE899D6E430}"/>
              </a:ext>
            </a:extLst>
          </p:cNvPr>
          <p:cNvSpPr>
            <a:spLocks noChangeAspect="1"/>
          </p:cNvSpPr>
          <p:nvPr/>
        </p:nvSpPr>
        <p:spPr bwMode="auto">
          <a:xfrm>
            <a:off x="8420986" y="3330276"/>
            <a:ext cx="359535" cy="42411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6" name="Freeform 79">
            <a:extLst>
              <a:ext uri="{FF2B5EF4-FFF2-40B4-BE49-F238E27FC236}">
                <a16:creationId xmlns:a16="http://schemas.microsoft.com/office/drawing/2014/main" id="{3F191F97-7C2D-4C17-A1F0-7A3EC1B86FB6}"/>
              </a:ext>
            </a:extLst>
          </p:cNvPr>
          <p:cNvSpPr>
            <a:spLocks noChangeAspect="1"/>
          </p:cNvSpPr>
          <p:nvPr/>
        </p:nvSpPr>
        <p:spPr bwMode="auto">
          <a:xfrm>
            <a:off x="7161634" y="4060338"/>
            <a:ext cx="359535" cy="42411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7" name="Freeform 79">
            <a:extLst>
              <a:ext uri="{FF2B5EF4-FFF2-40B4-BE49-F238E27FC236}">
                <a16:creationId xmlns:a16="http://schemas.microsoft.com/office/drawing/2014/main" id="{D51DD261-8745-4571-AE89-DE196E75C038}"/>
              </a:ext>
            </a:extLst>
          </p:cNvPr>
          <p:cNvSpPr>
            <a:spLocks noChangeAspect="1"/>
          </p:cNvSpPr>
          <p:nvPr/>
        </p:nvSpPr>
        <p:spPr bwMode="auto">
          <a:xfrm>
            <a:off x="9331884" y="2670606"/>
            <a:ext cx="359535" cy="42411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8" name="Freeform 79">
            <a:extLst>
              <a:ext uri="{FF2B5EF4-FFF2-40B4-BE49-F238E27FC236}">
                <a16:creationId xmlns:a16="http://schemas.microsoft.com/office/drawing/2014/main" id="{00ABD4B4-A049-4704-9F2B-931A7CB7D47F}"/>
              </a:ext>
            </a:extLst>
          </p:cNvPr>
          <p:cNvSpPr>
            <a:spLocks noChangeAspect="1"/>
          </p:cNvSpPr>
          <p:nvPr/>
        </p:nvSpPr>
        <p:spPr bwMode="auto">
          <a:xfrm>
            <a:off x="10903739" y="2786909"/>
            <a:ext cx="359535" cy="42411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9" name="Freeform 79">
            <a:extLst>
              <a:ext uri="{FF2B5EF4-FFF2-40B4-BE49-F238E27FC236}">
                <a16:creationId xmlns:a16="http://schemas.microsoft.com/office/drawing/2014/main" id="{4B1921DF-E975-4300-8C25-4E23E84D150D}"/>
              </a:ext>
            </a:extLst>
          </p:cNvPr>
          <p:cNvSpPr>
            <a:spLocks noChangeAspect="1"/>
          </p:cNvSpPr>
          <p:nvPr/>
        </p:nvSpPr>
        <p:spPr bwMode="auto">
          <a:xfrm>
            <a:off x="11083507" y="1999693"/>
            <a:ext cx="359535" cy="42411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0" name="Freeform 79">
            <a:extLst>
              <a:ext uri="{FF2B5EF4-FFF2-40B4-BE49-F238E27FC236}">
                <a16:creationId xmlns:a16="http://schemas.microsoft.com/office/drawing/2014/main" id="{3E4F39BB-3F53-40B4-B6B6-B04FD9A26617}"/>
              </a:ext>
            </a:extLst>
          </p:cNvPr>
          <p:cNvSpPr>
            <a:spLocks noChangeAspect="1"/>
          </p:cNvSpPr>
          <p:nvPr/>
        </p:nvSpPr>
        <p:spPr bwMode="auto">
          <a:xfrm>
            <a:off x="7244022" y="2966562"/>
            <a:ext cx="359535" cy="42411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1" name="Freeform 79">
            <a:extLst>
              <a:ext uri="{FF2B5EF4-FFF2-40B4-BE49-F238E27FC236}">
                <a16:creationId xmlns:a16="http://schemas.microsoft.com/office/drawing/2014/main" id="{3FAC3147-51EB-4604-A6E2-F657A6B78384}"/>
              </a:ext>
            </a:extLst>
          </p:cNvPr>
          <p:cNvSpPr>
            <a:spLocks noChangeAspect="1"/>
          </p:cNvSpPr>
          <p:nvPr/>
        </p:nvSpPr>
        <p:spPr bwMode="auto">
          <a:xfrm>
            <a:off x="7493200" y="3422828"/>
            <a:ext cx="359535" cy="42411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2" name="Freeform 79">
            <a:extLst>
              <a:ext uri="{FF2B5EF4-FFF2-40B4-BE49-F238E27FC236}">
                <a16:creationId xmlns:a16="http://schemas.microsoft.com/office/drawing/2014/main" id="{1003B68A-7291-49C7-A7A0-C100F3AA9553}"/>
              </a:ext>
            </a:extLst>
          </p:cNvPr>
          <p:cNvSpPr>
            <a:spLocks noChangeAspect="1"/>
          </p:cNvSpPr>
          <p:nvPr/>
        </p:nvSpPr>
        <p:spPr bwMode="auto">
          <a:xfrm>
            <a:off x="8241668" y="1882092"/>
            <a:ext cx="359535" cy="42411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4" name="Freeform 79">
            <a:extLst>
              <a:ext uri="{FF2B5EF4-FFF2-40B4-BE49-F238E27FC236}">
                <a16:creationId xmlns:a16="http://schemas.microsoft.com/office/drawing/2014/main" id="{800F70EF-6078-42F7-A9A2-89116841B8CB}"/>
              </a:ext>
            </a:extLst>
          </p:cNvPr>
          <p:cNvSpPr>
            <a:spLocks noChangeAspect="1"/>
          </p:cNvSpPr>
          <p:nvPr/>
        </p:nvSpPr>
        <p:spPr bwMode="auto">
          <a:xfrm>
            <a:off x="10441557" y="2152130"/>
            <a:ext cx="359535" cy="42411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5" name="Freeform 79">
            <a:extLst>
              <a:ext uri="{FF2B5EF4-FFF2-40B4-BE49-F238E27FC236}">
                <a16:creationId xmlns:a16="http://schemas.microsoft.com/office/drawing/2014/main" id="{70D39D18-8E1E-497D-B88F-A87658CF407A}"/>
              </a:ext>
            </a:extLst>
          </p:cNvPr>
          <p:cNvSpPr>
            <a:spLocks noChangeAspect="1"/>
          </p:cNvSpPr>
          <p:nvPr/>
        </p:nvSpPr>
        <p:spPr bwMode="auto">
          <a:xfrm>
            <a:off x="6490860" y="3376633"/>
            <a:ext cx="359535" cy="42411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6" name="Freeform 79">
            <a:extLst>
              <a:ext uri="{FF2B5EF4-FFF2-40B4-BE49-F238E27FC236}">
                <a16:creationId xmlns:a16="http://schemas.microsoft.com/office/drawing/2014/main" id="{707888A8-2318-4B96-9452-69684BE85B3C}"/>
              </a:ext>
            </a:extLst>
          </p:cNvPr>
          <p:cNvSpPr>
            <a:spLocks noChangeAspect="1"/>
          </p:cNvSpPr>
          <p:nvPr/>
        </p:nvSpPr>
        <p:spPr bwMode="auto">
          <a:xfrm>
            <a:off x="3070042" y="6207760"/>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1" name="Rectangle 90">
            <a:extLst>
              <a:ext uri="{FF2B5EF4-FFF2-40B4-BE49-F238E27FC236}">
                <a16:creationId xmlns:a16="http://schemas.microsoft.com/office/drawing/2014/main" id="{BF1A8790-7EEA-4CF9-AA9D-B868140B5941}"/>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kumimoji="0" lang="en-US" sz="1800" b="1" i="0" u="none" strike="noStrike" kern="1200" cap="none" spc="0" normalizeH="0" baseline="0" noProof="0">
                <a:ln>
                  <a:noFill/>
                </a:ln>
                <a:solidFill>
                  <a:srgbClr val="000000"/>
                </a:solidFill>
                <a:effectLst/>
                <a:uLnTx/>
                <a:uFillTx/>
                <a:latin typeface="EYInterstate Light" panose="02000506000000020004" pitchFamily="2" charset="0"/>
              </a:rPr>
              <a:t>9</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11" name="Slide Number Placeholder 10">
            <a:extLst>
              <a:ext uri="{FF2B5EF4-FFF2-40B4-BE49-F238E27FC236}">
                <a16:creationId xmlns:a16="http://schemas.microsoft.com/office/drawing/2014/main" id="{B1FD54BF-C9D2-484C-A146-C7C4F9BC00E3}"/>
              </a:ext>
            </a:extLst>
          </p:cNvPr>
          <p:cNvSpPr>
            <a:spLocks noGrp="1"/>
          </p:cNvSpPr>
          <p:nvPr>
            <p:ph type="sldNum" sz="quarter" idx="12"/>
          </p:nvPr>
        </p:nvSpPr>
        <p:spPr/>
        <p:txBody>
          <a:bodyPr/>
          <a:lstStyle/>
          <a:p>
            <a:r>
              <a:rPr lang="lv-LV"/>
              <a:t>Lapa </a:t>
            </a:r>
            <a:fld id="{F1BC30E3-FFE5-4B91-AA19-87A149EBB9EE}" type="slidenum">
              <a:rPr smtClean="0"/>
              <a:pPr/>
              <a:t>71</a:t>
            </a:fld>
            <a:endParaRPr/>
          </a:p>
        </p:txBody>
      </p:sp>
      <p:sp>
        <p:nvSpPr>
          <p:cNvPr id="69" name="Date Placeholder 10">
            <a:extLst>
              <a:ext uri="{FF2B5EF4-FFF2-40B4-BE49-F238E27FC236}">
                <a16:creationId xmlns:a16="http://schemas.microsoft.com/office/drawing/2014/main" id="{C8A8B51F-8CCE-41B7-8C90-21F91D5B1486}"/>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73643699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C859A04E-D8D8-4F48-B2C0-25B6B5DBC6D3}"/>
              </a:ext>
            </a:extLst>
          </p:cNvPr>
          <p:cNvSpPr/>
          <p:nvPr/>
        </p:nvSpPr>
        <p:spPr>
          <a:xfrm>
            <a:off x="609917" y="907493"/>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 name="Slide Number Placeholder 5">
            <a:extLst>
              <a:ext uri="{FF2B5EF4-FFF2-40B4-BE49-F238E27FC236}">
                <a16:creationId xmlns:a16="http://schemas.microsoft.com/office/drawing/2014/main" id="{A37B551C-C94C-480A-B965-878851337062}"/>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72</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11" name="Abgerundetes Rechteck 35">
            <a:extLst>
              <a:ext uri="{FF2B5EF4-FFF2-40B4-BE49-F238E27FC236}">
                <a16:creationId xmlns:a16="http://schemas.microsoft.com/office/drawing/2014/main" id="{6F36FF58-237F-4594-8C22-BACA8E68CC4F}"/>
              </a:ext>
            </a:extLst>
          </p:cNvPr>
          <p:cNvSpPr/>
          <p:nvPr/>
        </p:nvSpPr>
        <p:spPr bwMode="gray">
          <a:xfrm>
            <a:off x="6120756" y="1397001"/>
            <a:ext cx="5474978" cy="4891142"/>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rgbClr val="646464"/>
              </a:solidFill>
              <a:effectLst/>
              <a:uLnTx/>
              <a:uFillTx/>
              <a:latin typeface="EYInterstate Light" panose="02000506000000020004" pitchFamily="2" charset="0"/>
              <a:ea typeface="+mn-ea"/>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rgbClr val="646464"/>
              </a:solidFill>
              <a:effectLst/>
              <a:uLnTx/>
              <a:uFillTx/>
              <a:latin typeface="EYInterstate Light" panose="02000506000000020004" pitchFamily="2" charset="0"/>
              <a:ea typeface="+mn-ea"/>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rgbClr val="646464"/>
              </a:solidFill>
              <a:effectLst/>
              <a:uLnTx/>
              <a:uFillTx/>
              <a:latin typeface="EYInterstate Light" panose="02000506000000020004" pitchFamily="2" charset="0"/>
              <a:ea typeface="+mn-ea"/>
              <a:cs typeface="Arial" charset="0"/>
            </a:endParaRPr>
          </a:p>
          <a:p>
            <a:pPr marL="360363"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endParaRP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rPr>
              <a:t>Pakalpojumu pieejamība elektroniski</a:t>
            </a:r>
          </a:p>
          <a:p>
            <a:pPr marL="534988" marR="0" lvl="0" indent="0" algn="just" defTabSz="801688" rtl="0" eaLnBrk="0" fontAlgn="auto" latinLnBrk="0" hangingPunct="0">
              <a:lnSpc>
                <a:spcPct val="95000"/>
              </a:lnSpc>
              <a:spcBef>
                <a:spcPts val="1200"/>
              </a:spcBef>
              <a:spcAft>
                <a:spcPts val="800"/>
              </a:spcAft>
              <a:buClr>
                <a:srgbClr val="969696"/>
              </a:buClr>
              <a:buSzTx/>
              <a:buFontTx/>
              <a:buNone/>
              <a:tabLst/>
              <a:defRPr/>
            </a:pPr>
            <a:r>
              <a:rPr kumimoji="0" lang="lv-LV" sz="1200" b="0"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rPr>
              <a:t>Pēc pašvaldības pārstāvju interpretācijas 7 no aizpildītajā anketā uzskaitītajiem pakalpojumiem ir pieejami kā e-pakalpojumi.</a:t>
            </a:r>
          </a:p>
          <a:p>
            <a:pPr marL="534988" marR="0" lvl="0" indent="0" algn="just" defTabSz="801688" rtl="0" eaLnBrk="0" fontAlgn="auto" latinLnBrk="0" hangingPunct="0">
              <a:lnSpc>
                <a:spcPct val="95000"/>
              </a:lnSpc>
              <a:spcBef>
                <a:spcPts val="1200"/>
              </a:spcBef>
              <a:spcAft>
                <a:spcPts val="800"/>
              </a:spcAft>
              <a:buClr>
                <a:srgbClr val="969696"/>
              </a:buClr>
              <a:buSzTx/>
              <a:buFontTx/>
              <a:buNone/>
              <a:tabLst/>
              <a:defRPr/>
            </a:pPr>
            <a:r>
              <a:rPr kumimoji="0" lang="lv-LV" sz="1200" b="0"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rPr>
              <a:t>Pašvaldības mājaslapā norādīto e-pakalpojumu skaits šobrīd: </a:t>
            </a:r>
            <a:r>
              <a:rPr kumimoji="0" lang="en-US" sz="1200" b="0"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rPr>
              <a:t>1</a:t>
            </a:r>
            <a:r>
              <a:rPr kumimoji="0" lang="lv-LV" sz="1200" b="0"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rPr>
              <a:t>7</a:t>
            </a: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rPr>
              <a:t>Latvija.lv norādīto e-pakalpojumu skaits šobrīd: </a:t>
            </a:r>
            <a:r>
              <a:rPr kumimoji="0" lang="en-US" sz="1200" b="0"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rPr>
              <a:t>1</a:t>
            </a:r>
            <a:r>
              <a:rPr kumimoji="0" lang="lv-LV" sz="1200" b="0"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rPr>
              <a:t>5</a:t>
            </a: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200" b="0"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endParaRP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200" b="0"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endParaRP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200" b="0"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endParaRP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200" b="0"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endParaRP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200" b="0"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endParaRP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200" b="0"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endParaRP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200" b="0"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endParaRP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200" b="0"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endParaRP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200" b="0"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endParaRP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kumimoji="0" lang="en-IN" sz="1200" b="0"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endParaRPr>
          </a:p>
          <a:p>
            <a:pPr marL="534988"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0" i="0" u="none" strike="noStrike" kern="0" cap="none" spc="0" normalizeH="0" baseline="0" noProof="0">
              <a:ln>
                <a:noFill/>
              </a:ln>
              <a:solidFill>
                <a:srgbClr val="646464"/>
              </a:solidFill>
              <a:effectLst/>
              <a:uLnTx/>
              <a:uFillTx/>
              <a:latin typeface="EYInterstate Light" panose="02000506000000020004" pitchFamily="2" charset="0"/>
              <a:ea typeface="+mn-ea"/>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rgbClr val="646464"/>
              </a:solidFill>
              <a:effectLst/>
              <a:uLnTx/>
              <a:uFillTx/>
              <a:latin typeface="EYInterstate Light" panose="02000506000000020004" pitchFamily="2" charset="0"/>
              <a:ea typeface="+mn-ea"/>
              <a:cs typeface="Arial" charset="0"/>
            </a:endParaRPr>
          </a:p>
        </p:txBody>
      </p:sp>
      <p:sp>
        <p:nvSpPr>
          <p:cNvPr id="14" name="Abgerundetes Rechteck 35">
            <a:extLst>
              <a:ext uri="{FF2B5EF4-FFF2-40B4-BE49-F238E27FC236}">
                <a16:creationId xmlns:a16="http://schemas.microsoft.com/office/drawing/2014/main" id="{0463D941-5282-473C-B34A-0C280712A1C2}"/>
              </a:ext>
            </a:extLst>
          </p:cNvPr>
          <p:cNvSpPr/>
          <p:nvPr/>
        </p:nvSpPr>
        <p:spPr bwMode="gray">
          <a:xfrm>
            <a:off x="609917" y="1397000"/>
            <a:ext cx="5474978" cy="4891143"/>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rgbClr val="646464"/>
              </a:solidFill>
              <a:effectLst/>
              <a:uLnTx/>
              <a:uFillTx/>
              <a:latin typeface="EYInterstate Light" panose="02000506000000020004" pitchFamily="2" charset="0"/>
              <a:ea typeface="+mn-ea"/>
              <a:cs typeface="Arial" charset="0"/>
            </a:endParaRP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rPr>
              <a:t>Pakalpojumu pieejamības izvērtējuma metodika pašvaldībā</a:t>
            </a: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100" b="0"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rPr>
              <a:t>ATR ietvaros Ogres novada pašvaldības mērķis bija nodrošināt  pašvaldības un tās sniegto pakalpojumu pieejamību novada pagastos un novada pilsētās, kā arī teritorijas pārraudzību. Galvenais kritērijs bija vietējās iedzīvotāju kopienas vērtību un vajadzību apzināšana un pakalpojuma nodrošināšana, tādējādi sekmējot teritorijas attīstību. Līdz ar to bija būtiski bija nodrošināt, ka katrā pagastā un pilsētā darbojas pašvaldības izveidota pārvalde. Apzinot jauno Ogres novada teritoriju, papildus esošajām pagastu pārvaldēm tika izveidotas šādas pārvaldes: Rembates pagasta pārvalde, Tomes pagasta pārvalde, Lielvārdes pilsētas un pagasta pārvalde, Ķeguma pilsētas pārvalde, Ikšķiles pilsētas un Tīnūžu pagasta pārvalde.</a:t>
            </a: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100" b="0"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rPr>
              <a:t>Kritērijs pakalpojumu sniegšanas vienvērtības principa ievērošanai pēc ATR bija pašvaldības teritoriālā vienība (pagasts un pilsēta) un pagasta sasaiste ar tuvumā esošo pilsētu kā pakalpojuma sniegšanas vietu.</a:t>
            </a: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100" b="0" i="0" u="none" strike="noStrike" kern="0" cap="none" spc="0" normalizeH="0" baseline="0" noProof="0">
                <a:ln>
                  <a:noFill/>
                </a:ln>
                <a:solidFill>
                  <a:srgbClr val="2E2E38"/>
                </a:solidFill>
                <a:effectLst/>
                <a:uLnTx/>
                <a:uFillTx/>
                <a:latin typeface="EYInterstate Light" panose="02000506000000020004" pitchFamily="2" charset="0"/>
                <a:ea typeface="+mn-ea"/>
                <a:cs typeface="Arial" charset="0"/>
              </a:rPr>
              <a:t>Tika veikta analīze par pašvaldības teritoriālajā vienībā līdz ATR sniegto pakalpojumu daudzumu, biežumu un apmēru (piemēram, saņemto iesniegumu skaits, izejošo dokumentu skaits, līgumu skaits, kases darba laiks u.c.), izmantojot elektronisko dokumentu uzskaites sistēmas un tiekoties klātienē ar iestāžu vadītājiem atbilstoši to darbības jomai. </a:t>
            </a:r>
          </a:p>
          <a:p>
            <a:pPr marL="534988"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200" b="0" i="0" u="none" strike="noStrike" kern="0" cap="none" spc="0" normalizeH="0" baseline="0" noProof="0">
              <a:ln>
                <a:noFill/>
              </a:ln>
              <a:solidFill>
                <a:srgbClr val="646464"/>
              </a:solidFill>
              <a:effectLst/>
              <a:highlight>
                <a:srgbClr val="FF0000"/>
              </a:highlight>
              <a:uLnTx/>
              <a:uFillTx/>
              <a:latin typeface="EYInterstate Light" panose="02000506000000020004" pitchFamily="2" charset="0"/>
              <a:ea typeface="+mn-ea"/>
              <a:cs typeface="Arial" charset="0"/>
            </a:endParaRPr>
          </a:p>
        </p:txBody>
      </p:sp>
      <p:sp>
        <p:nvSpPr>
          <p:cNvPr id="17" name="Freeform 38">
            <a:extLst>
              <a:ext uri="{FF2B5EF4-FFF2-40B4-BE49-F238E27FC236}">
                <a16:creationId xmlns:a16="http://schemas.microsoft.com/office/drawing/2014/main" id="{32547100-D15B-47A7-9F44-55AD0775B024}"/>
              </a:ext>
            </a:extLst>
          </p:cNvPr>
          <p:cNvSpPr>
            <a:spLocks noChangeAspect="1" noEditPoints="1"/>
          </p:cNvSpPr>
          <p:nvPr/>
        </p:nvSpPr>
        <p:spPr bwMode="auto">
          <a:xfrm>
            <a:off x="6438443" y="1798533"/>
            <a:ext cx="652323" cy="619208"/>
          </a:xfrm>
          <a:custGeom>
            <a:avLst/>
            <a:gdLst>
              <a:gd name="T0" fmla="*/ 2147483647 w 5332"/>
              <a:gd name="T1" fmla="*/ 2147483647 h 4763"/>
              <a:gd name="T2" fmla="*/ 2147483647 w 5332"/>
              <a:gd name="T3" fmla="*/ 2147483647 h 4763"/>
              <a:gd name="T4" fmla="*/ 2147483647 w 5332"/>
              <a:gd name="T5" fmla="*/ 2147483647 h 4763"/>
              <a:gd name="T6" fmla="*/ 2147483647 w 5332"/>
              <a:gd name="T7" fmla="*/ 2147483647 h 4763"/>
              <a:gd name="T8" fmla="*/ 2147483647 w 5332"/>
              <a:gd name="T9" fmla="*/ 2147483647 h 4763"/>
              <a:gd name="T10" fmla="*/ 2147483647 w 5332"/>
              <a:gd name="T11" fmla="*/ 2147483647 h 4763"/>
              <a:gd name="T12" fmla="*/ 2147483647 w 5332"/>
              <a:gd name="T13" fmla="*/ 2147483647 h 4763"/>
              <a:gd name="T14" fmla="*/ 2147483647 w 5332"/>
              <a:gd name="T15" fmla="*/ 2147483647 h 4763"/>
              <a:gd name="T16" fmla="*/ 2147483647 w 5332"/>
              <a:gd name="T17" fmla="*/ 2147483647 h 4763"/>
              <a:gd name="T18" fmla="*/ 2147483647 w 5332"/>
              <a:gd name="T19" fmla="*/ 2147483647 h 4763"/>
              <a:gd name="T20" fmla="*/ 2147483647 w 5332"/>
              <a:gd name="T21" fmla="*/ 2147483647 h 4763"/>
              <a:gd name="T22" fmla="*/ 2147483647 w 5332"/>
              <a:gd name="T23" fmla="*/ 2147483647 h 4763"/>
              <a:gd name="T24" fmla="*/ 2147483647 w 5332"/>
              <a:gd name="T25" fmla="*/ 2147483647 h 4763"/>
              <a:gd name="T26" fmla="*/ 2147483647 w 5332"/>
              <a:gd name="T27" fmla="*/ 2147483647 h 4763"/>
              <a:gd name="T28" fmla="*/ 2147483647 w 5332"/>
              <a:gd name="T29" fmla="*/ 2147483647 h 4763"/>
              <a:gd name="T30" fmla="*/ 2147483647 w 5332"/>
              <a:gd name="T31" fmla="*/ 2147483647 h 4763"/>
              <a:gd name="T32" fmla="*/ 2147483647 w 5332"/>
              <a:gd name="T33" fmla="*/ 2147483647 h 4763"/>
              <a:gd name="T34" fmla="*/ 2147483647 w 5332"/>
              <a:gd name="T35" fmla="*/ 2147483647 h 4763"/>
              <a:gd name="T36" fmla="*/ 2147483647 w 5332"/>
              <a:gd name="T37" fmla="*/ 2147483647 h 4763"/>
              <a:gd name="T38" fmla="*/ 2147483647 w 5332"/>
              <a:gd name="T39" fmla="*/ 2147483647 h 4763"/>
              <a:gd name="T40" fmla="*/ 2147483647 w 5332"/>
              <a:gd name="T41" fmla="*/ 0 h 4763"/>
              <a:gd name="T42" fmla="*/ 2147483647 w 5332"/>
              <a:gd name="T43" fmla="*/ 2147483647 h 4763"/>
              <a:gd name="T44" fmla="*/ 2147483647 w 5332"/>
              <a:gd name="T45" fmla="*/ 2147483647 h 4763"/>
              <a:gd name="T46" fmla="*/ 2147483647 w 5332"/>
              <a:gd name="T47" fmla="*/ 2147483647 h 4763"/>
              <a:gd name="T48" fmla="*/ 2147483647 w 5332"/>
              <a:gd name="T49" fmla="*/ 2147483647 h 4763"/>
              <a:gd name="T50" fmla="*/ 2147483647 w 5332"/>
              <a:gd name="T51" fmla="*/ 2147483647 h 4763"/>
              <a:gd name="T52" fmla="*/ 2147483647 w 5332"/>
              <a:gd name="T53" fmla="*/ 2147483647 h 4763"/>
              <a:gd name="T54" fmla="*/ 2147483647 w 5332"/>
              <a:gd name="T55" fmla="*/ 2147483647 h 4763"/>
              <a:gd name="T56" fmla="*/ 2147483647 w 5332"/>
              <a:gd name="T57" fmla="*/ 2147483647 h 4763"/>
              <a:gd name="T58" fmla="*/ 0 w 5332"/>
              <a:gd name="T59" fmla="*/ 2147483647 h 4763"/>
              <a:gd name="T60" fmla="*/ 2147483647 w 5332"/>
              <a:gd name="T61" fmla="*/ 2147483647 h 4763"/>
              <a:gd name="T62" fmla="*/ 2147483647 w 5332"/>
              <a:gd name="T63" fmla="*/ 2147483647 h 4763"/>
              <a:gd name="T64" fmla="*/ 2147483647 w 5332"/>
              <a:gd name="T65" fmla="*/ 0 h 4763"/>
              <a:gd name="T66" fmla="*/ 2147483647 w 5332"/>
              <a:gd name="T67" fmla="*/ 2147483647 h 4763"/>
              <a:gd name="T68" fmla="*/ 2147483647 w 5332"/>
              <a:gd name="T69" fmla="*/ 2147483647 h 4763"/>
              <a:gd name="T70" fmla="*/ 2147483647 w 5332"/>
              <a:gd name="T71" fmla="*/ 2147483647 h 4763"/>
              <a:gd name="T72" fmla="*/ 2147483647 w 5332"/>
              <a:gd name="T73" fmla="*/ 2147483647 h 4763"/>
              <a:gd name="T74" fmla="*/ 2147483647 w 5332"/>
              <a:gd name="T75" fmla="*/ 2147483647 h 4763"/>
              <a:gd name="T76" fmla="*/ 2147483647 w 5332"/>
              <a:gd name="T77" fmla="*/ 2147483647 h 4763"/>
              <a:gd name="T78" fmla="*/ 2147483647 w 5332"/>
              <a:gd name="T79" fmla="*/ 2147483647 h 4763"/>
              <a:gd name="T80" fmla="*/ 2147483647 w 5332"/>
              <a:gd name="T81" fmla="*/ 2147483647 h 4763"/>
              <a:gd name="T82" fmla="*/ 2147483647 w 5332"/>
              <a:gd name="T83" fmla="*/ 2147483647 h 4763"/>
              <a:gd name="T84" fmla="*/ 2147483647 w 5332"/>
              <a:gd name="T85" fmla="*/ 2147483647 h 4763"/>
              <a:gd name="T86" fmla="*/ 2147483647 w 5332"/>
              <a:gd name="T87" fmla="*/ 2147483647 h 4763"/>
              <a:gd name="T88" fmla="*/ 2147483647 w 5332"/>
              <a:gd name="T89" fmla="*/ 2147483647 h 4763"/>
              <a:gd name="T90" fmla="*/ 2147483647 w 5332"/>
              <a:gd name="T91" fmla="*/ 2147483647 h 4763"/>
              <a:gd name="T92" fmla="*/ 2147483647 w 5332"/>
              <a:gd name="T93" fmla="*/ 2147483647 h 4763"/>
              <a:gd name="T94" fmla="*/ 2147483647 w 5332"/>
              <a:gd name="T95" fmla="*/ 2147483647 h 4763"/>
              <a:gd name="T96" fmla="*/ 2147483647 w 5332"/>
              <a:gd name="T97" fmla="*/ 2147483647 h 4763"/>
              <a:gd name="T98" fmla="*/ 2147483647 w 5332"/>
              <a:gd name="T99" fmla="*/ 2147483647 h 4763"/>
              <a:gd name="T100" fmla="*/ 2147483647 w 5332"/>
              <a:gd name="T101" fmla="*/ 2147483647 h 4763"/>
              <a:gd name="T102" fmla="*/ 2147483647 w 5332"/>
              <a:gd name="T103" fmla="*/ 2147483647 h 4763"/>
              <a:gd name="T104" fmla="*/ 2147483647 w 5332"/>
              <a:gd name="T105" fmla="*/ 2147483647 h 4763"/>
              <a:gd name="T106" fmla="*/ 2147483647 w 5332"/>
              <a:gd name="T107" fmla="*/ 2147483647 h 4763"/>
              <a:gd name="T108" fmla="*/ 2147483647 w 5332"/>
              <a:gd name="T109" fmla="*/ 2147483647 h 4763"/>
              <a:gd name="T110" fmla="*/ 2147483647 w 5332"/>
              <a:gd name="T111" fmla="*/ 2147483647 h 4763"/>
              <a:gd name="T112" fmla="*/ 2147483647 w 5332"/>
              <a:gd name="T113" fmla="*/ 2147483647 h 4763"/>
              <a:gd name="T114" fmla="*/ 2147483647 w 5332"/>
              <a:gd name="T115" fmla="*/ 2147483647 h 4763"/>
              <a:gd name="T116" fmla="*/ 2147483647 w 5332"/>
              <a:gd name="T117" fmla="*/ 2147483647 h 4763"/>
              <a:gd name="T118" fmla="*/ 2147483647 w 5332"/>
              <a:gd name="T119" fmla="*/ 2147483647 h 4763"/>
              <a:gd name="T120" fmla="*/ 2147483647 w 5332"/>
              <a:gd name="T121" fmla="*/ 2147483647 h 4763"/>
              <a:gd name="T122" fmla="*/ 2147483647 w 5332"/>
              <a:gd name="T123" fmla="*/ 2147483647 h 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32"/>
              <a:gd name="T187" fmla="*/ 0 h 4763"/>
              <a:gd name="T188" fmla="*/ 5332 w 5332"/>
              <a:gd name="T189" fmla="*/ 4763 h 47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32" h="4763">
                <a:moveTo>
                  <a:pt x="2131" y="4305"/>
                </a:moveTo>
                <a:lnTo>
                  <a:pt x="2885" y="4305"/>
                </a:lnTo>
                <a:lnTo>
                  <a:pt x="2885" y="4413"/>
                </a:lnTo>
                <a:lnTo>
                  <a:pt x="2041" y="4413"/>
                </a:lnTo>
                <a:lnTo>
                  <a:pt x="1813" y="4548"/>
                </a:lnTo>
                <a:lnTo>
                  <a:pt x="3514" y="4548"/>
                </a:lnTo>
                <a:lnTo>
                  <a:pt x="3259" y="4394"/>
                </a:lnTo>
                <a:lnTo>
                  <a:pt x="3248" y="4386"/>
                </a:lnTo>
                <a:lnTo>
                  <a:pt x="3239" y="4379"/>
                </a:lnTo>
                <a:lnTo>
                  <a:pt x="3230" y="4371"/>
                </a:lnTo>
                <a:lnTo>
                  <a:pt x="3223" y="4365"/>
                </a:lnTo>
                <a:lnTo>
                  <a:pt x="3216" y="4356"/>
                </a:lnTo>
                <a:lnTo>
                  <a:pt x="3209" y="4347"/>
                </a:lnTo>
                <a:lnTo>
                  <a:pt x="3205" y="4339"/>
                </a:lnTo>
                <a:lnTo>
                  <a:pt x="3201" y="4331"/>
                </a:lnTo>
                <a:lnTo>
                  <a:pt x="3195" y="4312"/>
                </a:lnTo>
                <a:lnTo>
                  <a:pt x="3191" y="4292"/>
                </a:lnTo>
                <a:lnTo>
                  <a:pt x="3189" y="4271"/>
                </a:lnTo>
                <a:lnTo>
                  <a:pt x="3189" y="4246"/>
                </a:lnTo>
                <a:lnTo>
                  <a:pt x="3189" y="4063"/>
                </a:lnTo>
                <a:lnTo>
                  <a:pt x="3404" y="4063"/>
                </a:lnTo>
                <a:lnTo>
                  <a:pt x="3404" y="4175"/>
                </a:lnTo>
                <a:lnTo>
                  <a:pt x="3404" y="4197"/>
                </a:lnTo>
                <a:lnTo>
                  <a:pt x="3408" y="4213"/>
                </a:lnTo>
                <a:lnTo>
                  <a:pt x="3413" y="4228"/>
                </a:lnTo>
                <a:lnTo>
                  <a:pt x="3420" y="4238"/>
                </a:lnTo>
                <a:lnTo>
                  <a:pt x="3431" y="4249"/>
                </a:lnTo>
                <a:lnTo>
                  <a:pt x="3443" y="4259"/>
                </a:lnTo>
                <a:lnTo>
                  <a:pt x="3475" y="4277"/>
                </a:lnTo>
                <a:lnTo>
                  <a:pt x="3815" y="4480"/>
                </a:lnTo>
                <a:lnTo>
                  <a:pt x="3827" y="4487"/>
                </a:lnTo>
                <a:lnTo>
                  <a:pt x="3836" y="4495"/>
                </a:lnTo>
                <a:lnTo>
                  <a:pt x="3847" y="4503"/>
                </a:lnTo>
                <a:lnTo>
                  <a:pt x="3855" y="4512"/>
                </a:lnTo>
                <a:lnTo>
                  <a:pt x="3863" y="4523"/>
                </a:lnTo>
                <a:lnTo>
                  <a:pt x="3871" y="4532"/>
                </a:lnTo>
                <a:lnTo>
                  <a:pt x="3876" y="4544"/>
                </a:lnTo>
                <a:lnTo>
                  <a:pt x="3882" y="4555"/>
                </a:lnTo>
                <a:lnTo>
                  <a:pt x="3887" y="4566"/>
                </a:lnTo>
                <a:lnTo>
                  <a:pt x="3891" y="4578"/>
                </a:lnTo>
                <a:lnTo>
                  <a:pt x="3894" y="4590"/>
                </a:lnTo>
                <a:lnTo>
                  <a:pt x="3896" y="4602"/>
                </a:lnTo>
                <a:lnTo>
                  <a:pt x="3898" y="4614"/>
                </a:lnTo>
                <a:lnTo>
                  <a:pt x="3898" y="4625"/>
                </a:lnTo>
                <a:lnTo>
                  <a:pt x="3898" y="4637"/>
                </a:lnTo>
                <a:lnTo>
                  <a:pt x="3896" y="4649"/>
                </a:lnTo>
                <a:lnTo>
                  <a:pt x="3895" y="4661"/>
                </a:lnTo>
                <a:lnTo>
                  <a:pt x="3892" y="4672"/>
                </a:lnTo>
                <a:lnTo>
                  <a:pt x="3888" y="4682"/>
                </a:lnTo>
                <a:lnTo>
                  <a:pt x="3884" y="4693"/>
                </a:lnTo>
                <a:lnTo>
                  <a:pt x="3879" y="4703"/>
                </a:lnTo>
                <a:lnTo>
                  <a:pt x="3872" y="4712"/>
                </a:lnTo>
                <a:lnTo>
                  <a:pt x="3865" y="4721"/>
                </a:lnTo>
                <a:lnTo>
                  <a:pt x="3857" y="4729"/>
                </a:lnTo>
                <a:lnTo>
                  <a:pt x="3848" y="4736"/>
                </a:lnTo>
                <a:lnTo>
                  <a:pt x="3839" y="4743"/>
                </a:lnTo>
                <a:lnTo>
                  <a:pt x="3828" y="4750"/>
                </a:lnTo>
                <a:lnTo>
                  <a:pt x="3816" y="4754"/>
                </a:lnTo>
                <a:lnTo>
                  <a:pt x="3804" y="4758"/>
                </a:lnTo>
                <a:lnTo>
                  <a:pt x="3790" y="4760"/>
                </a:lnTo>
                <a:lnTo>
                  <a:pt x="3777" y="4763"/>
                </a:lnTo>
                <a:lnTo>
                  <a:pt x="3761" y="4763"/>
                </a:lnTo>
                <a:lnTo>
                  <a:pt x="1571" y="4763"/>
                </a:lnTo>
                <a:lnTo>
                  <a:pt x="1556" y="4763"/>
                </a:lnTo>
                <a:lnTo>
                  <a:pt x="1542" y="4760"/>
                </a:lnTo>
                <a:lnTo>
                  <a:pt x="1528" y="4758"/>
                </a:lnTo>
                <a:lnTo>
                  <a:pt x="1516" y="4754"/>
                </a:lnTo>
                <a:lnTo>
                  <a:pt x="1504" y="4750"/>
                </a:lnTo>
                <a:lnTo>
                  <a:pt x="1493" y="4743"/>
                </a:lnTo>
                <a:lnTo>
                  <a:pt x="1484" y="4736"/>
                </a:lnTo>
                <a:lnTo>
                  <a:pt x="1475" y="4729"/>
                </a:lnTo>
                <a:lnTo>
                  <a:pt x="1467" y="4721"/>
                </a:lnTo>
                <a:lnTo>
                  <a:pt x="1460" y="4712"/>
                </a:lnTo>
                <a:lnTo>
                  <a:pt x="1453" y="4703"/>
                </a:lnTo>
                <a:lnTo>
                  <a:pt x="1448" y="4693"/>
                </a:lnTo>
                <a:lnTo>
                  <a:pt x="1444" y="4682"/>
                </a:lnTo>
                <a:lnTo>
                  <a:pt x="1440" y="4672"/>
                </a:lnTo>
                <a:lnTo>
                  <a:pt x="1437" y="4660"/>
                </a:lnTo>
                <a:lnTo>
                  <a:pt x="1436" y="4649"/>
                </a:lnTo>
                <a:lnTo>
                  <a:pt x="1434" y="4637"/>
                </a:lnTo>
                <a:lnTo>
                  <a:pt x="1434" y="4625"/>
                </a:lnTo>
                <a:lnTo>
                  <a:pt x="1434" y="4613"/>
                </a:lnTo>
                <a:lnTo>
                  <a:pt x="1436" y="4601"/>
                </a:lnTo>
                <a:lnTo>
                  <a:pt x="1438" y="4590"/>
                </a:lnTo>
                <a:lnTo>
                  <a:pt x="1441" y="4578"/>
                </a:lnTo>
                <a:lnTo>
                  <a:pt x="1445" y="4566"/>
                </a:lnTo>
                <a:lnTo>
                  <a:pt x="1450" y="4555"/>
                </a:lnTo>
                <a:lnTo>
                  <a:pt x="1456" y="4543"/>
                </a:lnTo>
                <a:lnTo>
                  <a:pt x="1462" y="4532"/>
                </a:lnTo>
                <a:lnTo>
                  <a:pt x="1469" y="4523"/>
                </a:lnTo>
                <a:lnTo>
                  <a:pt x="1477" y="4512"/>
                </a:lnTo>
                <a:lnTo>
                  <a:pt x="1487" y="4503"/>
                </a:lnTo>
                <a:lnTo>
                  <a:pt x="1496" y="4495"/>
                </a:lnTo>
                <a:lnTo>
                  <a:pt x="1507" y="4487"/>
                </a:lnTo>
                <a:lnTo>
                  <a:pt x="1517" y="4480"/>
                </a:lnTo>
                <a:lnTo>
                  <a:pt x="1864" y="4277"/>
                </a:lnTo>
                <a:lnTo>
                  <a:pt x="1877" y="4268"/>
                </a:lnTo>
                <a:lnTo>
                  <a:pt x="1890" y="4256"/>
                </a:lnTo>
                <a:lnTo>
                  <a:pt x="1901" y="4242"/>
                </a:lnTo>
                <a:lnTo>
                  <a:pt x="1911" y="4228"/>
                </a:lnTo>
                <a:lnTo>
                  <a:pt x="1919" y="4212"/>
                </a:lnTo>
                <a:lnTo>
                  <a:pt x="1924" y="4194"/>
                </a:lnTo>
                <a:lnTo>
                  <a:pt x="1928" y="4177"/>
                </a:lnTo>
                <a:lnTo>
                  <a:pt x="1929" y="4158"/>
                </a:lnTo>
                <a:lnTo>
                  <a:pt x="1929" y="4063"/>
                </a:lnTo>
                <a:lnTo>
                  <a:pt x="2144" y="4063"/>
                </a:lnTo>
                <a:lnTo>
                  <a:pt x="2144" y="4198"/>
                </a:lnTo>
                <a:lnTo>
                  <a:pt x="2143" y="4226"/>
                </a:lnTo>
                <a:lnTo>
                  <a:pt x="2141" y="4257"/>
                </a:lnTo>
                <a:lnTo>
                  <a:pt x="2137" y="4285"/>
                </a:lnTo>
                <a:lnTo>
                  <a:pt x="2135" y="4296"/>
                </a:lnTo>
                <a:lnTo>
                  <a:pt x="2131" y="4305"/>
                </a:lnTo>
                <a:close/>
                <a:moveTo>
                  <a:pt x="5117" y="3741"/>
                </a:moveTo>
                <a:lnTo>
                  <a:pt x="5117" y="215"/>
                </a:lnTo>
                <a:lnTo>
                  <a:pt x="215" y="215"/>
                </a:lnTo>
                <a:lnTo>
                  <a:pt x="215" y="3741"/>
                </a:lnTo>
                <a:lnTo>
                  <a:pt x="5117" y="3741"/>
                </a:lnTo>
                <a:close/>
                <a:moveTo>
                  <a:pt x="182" y="0"/>
                </a:moveTo>
                <a:lnTo>
                  <a:pt x="5151" y="0"/>
                </a:lnTo>
                <a:lnTo>
                  <a:pt x="5167" y="1"/>
                </a:lnTo>
                <a:lnTo>
                  <a:pt x="5183" y="3"/>
                </a:lnTo>
                <a:lnTo>
                  <a:pt x="5199" y="7"/>
                </a:lnTo>
                <a:lnTo>
                  <a:pt x="5215" y="12"/>
                </a:lnTo>
                <a:lnTo>
                  <a:pt x="5231" y="19"/>
                </a:lnTo>
                <a:lnTo>
                  <a:pt x="5246" y="27"/>
                </a:lnTo>
                <a:lnTo>
                  <a:pt x="5261" y="36"/>
                </a:lnTo>
                <a:lnTo>
                  <a:pt x="5274" y="46"/>
                </a:lnTo>
                <a:lnTo>
                  <a:pt x="5286" y="58"/>
                </a:lnTo>
                <a:lnTo>
                  <a:pt x="5297" y="71"/>
                </a:lnTo>
                <a:lnTo>
                  <a:pt x="5308" y="86"/>
                </a:lnTo>
                <a:lnTo>
                  <a:pt x="5316" y="101"/>
                </a:lnTo>
                <a:lnTo>
                  <a:pt x="5323" y="117"/>
                </a:lnTo>
                <a:lnTo>
                  <a:pt x="5328" y="134"/>
                </a:lnTo>
                <a:lnTo>
                  <a:pt x="5331" y="153"/>
                </a:lnTo>
                <a:lnTo>
                  <a:pt x="5332" y="173"/>
                </a:lnTo>
                <a:lnTo>
                  <a:pt x="5332" y="3782"/>
                </a:lnTo>
                <a:lnTo>
                  <a:pt x="5331" y="3802"/>
                </a:lnTo>
                <a:lnTo>
                  <a:pt x="5328" y="3821"/>
                </a:lnTo>
                <a:lnTo>
                  <a:pt x="5323" y="3839"/>
                </a:lnTo>
                <a:lnTo>
                  <a:pt x="5316" y="3855"/>
                </a:lnTo>
                <a:lnTo>
                  <a:pt x="5308" y="3869"/>
                </a:lnTo>
                <a:lnTo>
                  <a:pt x="5297" y="3884"/>
                </a:lnTo>
                <a:lnTo>
                  <a:pt x="5286" y="3898"/>
                </a:lnTo>
                <a:lnTo>
                  <a:pt x="5274" y="3910"/>
                </a:lnTo>
                <a:lnTo>
                  <a:pt x="5261" y="3919"/>
                </a:lnTo>
                <a:lnTo>
                  <a:pt x="5246" y="3928"/>
                </a:lnTo>
                <a:lnTo>
                  <a:pt x="5231" y="3937"/>
                </a:lnTo>
                <a:lnTo>
                  <a:pt x="5215" y="3943"/>
                </a:lnTo>
                <a:lnTo>
                  <a:pt x="5199" y="3949"/>
                </a:lnTo>
                <a:lnTo>
                  <a:pt x="5183" y="3953"/>
                </a:lnTo>
                <a:lnTo>
                  <a:pt x="5167" y="3954"/>
                </a:lnTo>
                <a:lnTo>
                  <a:pt x="5151" y="3955"/>
                </a:lnTo>
                <a:lnTo>
                  <a:pt x="182" y="3955"/>
                </a:lnTo>
                <a:lnTo>
                  <a:pt x="165" y="3954"/>
                </a:lnTo>
                <a:lnTo>
                  <a:pt x="149" y="3953"/>
                </a:lnTo>
                <a:lnTo>
                  <a:pt x="133" y="3949"/>
                </a:lnTo>
                <a:lnTo>
                  <a:pt x="117" y="3943"/>
                </a:lnTo>
                <a:lnTo>
                  <a:pt x="101" y="3937"/>
                </a:lnTo>
                <a:lnTo>
                  <a:pt x="86" y="3928"/>
                </a:lnTo>
                <a:lnTo>
                  <a:pt x="72" y="3919"/>
                </a:lnTo>
                <a:lnTo>
                  <a:pt x="59" y="3910"/>
                </a:lnTo>
                <a:lnTo>
                  <a:pt x="46" y="3898"/>
                </a:lnTo>
                <a:lnTo>
                  <a:pt x="35" y="3884"/>
                </a:lnTo>
                <a:lnTo>
                  <a:pt x="25" y="3869"/>
                </a:lnTo>
                <a:lnTo>
                  <a:pt x="16" y="3855"/>
                </a:lnTo>
                <a:lnTo>
                  <a:pt x="9" y="3839"/>
                </a:lnTo>
                <a:lnTo>
                  <a:pt x="5" y="3821"/>
                </a:lnTo>
                <a:lnTo>
                  <a:pt x="1" y="3802"/>
                </a:lnTo>
                <a:lnTo>
                  <a:pt x="0" y="3782"/>
                </a:lnTo>
                <a:lnTo>
                  <a:pt x="0" y="173"/>
                </a:lnTo>
                <a:lnTo>
                  <a:pt x="1" y="153"/>
                </a:lnTo>
                <a:lnTo>
                  <a:pt x="5" y="134"/>
                </a:lnTo>
                <a:lnTo>
                  <a:pt x="9" y="117"/>
                </a:lnTo>
                <a:lnTo>
                  <a:pt x="16" y="101"/>
                </a:lnTo>
                <a:lnTo>
                  <a:pt x="25" y="86"/>
                </a:lnTo>
                <a:lnTo>
                  <a:pt x="35" y="71"/>
                </a:lnTo>
                <a:lnTo>
                  <a:pt x="46" y="58"/>
                </a:lnTo>
                <a:lnTo>
                  <a:pt x="59" y="46"/>
                </a:lnTo>
                <a:lnTo>
                  <a:pt x="72" y="36"/>
                </a:lnTo>
                <a:lnTo>
                  <a:pt x="86" y="27"/>
                </a:lnTo>
                <a:lnTo>
                  <a:pt x="101" y="19"/>
                </a:lnTo>
                <a:lnTo>
                  <a:pt x="117" y="12"/>
                </a:lnTo>
                <a:lnTo>
                  <a:pt x="133" y="7"/>
                </a:lnTo>
                <a:lnTo>
                  <a:pt x="149" y="3"/>
                </a:lnTo>
                <a:lnTo>
                  <a:pt x="165" y="1"/>
                </a:lnTo>
                <a:lnTo>
                  <a:pt x="182" y="0"/>
                </a:lnTo>
                <a:close/>
                <a:moveTo>
                  <a:pt x="1728" y="2250"/>
                </a:moveTo>
                <a:lnTo>
                  <a:pt x="1542" y="2250"/>
                </a:lnTo>
                <a:lnTo>
                  <a:pt x="1411" y="1737"/>
                </a:lnTo>
                <a:lnTo>
                  <a:pt x="1281" y="2250"/>
                </a:lnTo>
                <a:lnTo>
                  <a:pt x="1094" y="2250"/>
                </a:lnTo>
                <a:lnTo>
                  <a:pt x="848" y="1397"/>
                </a:lnTo>
                <a:lnTo>
                  <a:pt x="1076" y="1397"/>
                </a:lnTo>
                <a:lnTo>
                  <a:pt x="1191" y="1886"/>
                </a:lnTo>
                <a:lnTo>
                  <a:pt x="1322" y="1397"/>
                </a:lnTo>
                <a:lnTo>
                  <a:pt x="1507" y="1397"/>
                </a:lnTo>
                <a:lnTo>
                  <a:pt x="1637" y="1886"/>
                </a:lnTo>
                <a:lnTo>
                  <a:pt x="1752" y="1397"/>
                </a:lnTo>
                <a:lnTo>
                  <a:pt x="1974" y="1397"/>
                </a:lnTo>
                <a:lnTo>
                  <a:pt x="1728" y="2250"/>
                </a:lnTo>
                <a:close/>
                <a:moveTo>
                  <a:pt x="2983" y="2250"/>
                </a:moveTo>
                <a:lnTo>
                  <a:pt x="2796" y="2250"/>
                </a:lnTo>
                <a:lnTo>
                  <a:pt x="2666" y="1737"/>
                </a:lnTo>
                <a:lnTo>
                  <a:pt x="2536" y="2250"/>
                </a:lnTo>
                <a:lnTo>
                  <a:pt x="2349" y="2250"/>
                </a:lnTo>
                <a:lnTo>
                  <a:pt x="2104" y="1397"/>
                </a:lnTo>
                <a:lnTo>
                  <a:pt x="2332" y="1397"/>
                </a:lnTo>
                <a:lnTo>
                  <a:pt x="2447" y="1886"/>
                </a:lnTo>
                <a:lnTo>
                  <a:pt x="2577" y="1397"/>
                </a:lnTo>
                <a:lnTo>
                  <a:pt x="2763" y="1397"/>
                </a:lnTo>
                <a:lnTo>
                  <a:pt x="2891" y="1886"/>
                </a:lnTo>
                <a:lnTo>
                  <a:pt x="3008" y="1397"/>
                </a:lnTo>
                <a:lnTo>
                  <a:pt x="3228" y="1397"/>
                </a:lnTo>
                <a:lnTo>
                  <a:pt x="2983" y="2250"/>
                </a:lnTo>
                <a:close/>
                <a:moveTo>
                  <a:pt x="4238" y="2250"/>
                </a:moveTo>
                <a:lnTo>
                  <a:pt x="4052" y="2250"/>
                </a:lnTo>
                <a:lnTo>
                  <a:pt x="3922" y="1737"/>
                </a:lnTo>
                <a:lnTo>
                  <a:pt x="3792" y="2250"/>
                </a:lnTo>
                <a:lnTo>
                  <a:pt x="3604" y="2250"/>
                </a:lnTo>
                <a:lnTo>
                  <a:pt x="3360" y="1397"/>
                </a:lnTo>
                <a:lnTo>
                  <a:pt x="3586" y="1397"/>
                </a:lnTo>
                <a:lnTo>
                  <a:pt x="3702" y="1886"/>
                </a:lnTo>
                <a:lnTo>
                  <a:pt x="3832" y="1397"/>
                </a:lnTo>
                <a:lnTo>
                  <a:pt x="4018" y="1397"/>
                </a:lnTo>
                <a:lnTo>
                  <a:pt x="4147" y="1886"/>
                </a:lnTo>
                <a:lnTo>
                  <a:pt x="4263" y="1397"/>
                </a:lnTo>
                <a:lnTo>
                  <a:pt x="4484" y="1397"/>
                </a:lnTo>
                <a:lnTo>
                  <a:pt x="4238" y="2250"/>
                </a:lnTo>
                <a:close/>
                <a:moveTo>
                  <a:pt x="2666" y="3264"/>
                </a:moveTo>
                <a:lnTo>
                  <a:pt x="2666" y="3264"/>
                </a:lnTo>
                <a:lnTo>
                  <a:pt x="2686" y="3266"/>
                </a:lnTo>
                <a:lnTo>
                  <a:pt x="2705" y="3268"/>
                </a:lnTo>
                <a:lnTo>
                  <a:pt x="2722" y="3272"/>
                </a:lnTo>
                <a:lnTo>
                  <a:pt x="2740" y="3279"/>
                </a:lnTo>
                <a:lnTo>
                  <a:pt x="2756" y="3287"/>
                </a:lnTo>
                <a:lnTo>
                  <a:pt x="2772" y="3297"/>
                </a:lnTo>
                <a:lnTo>
                  <a:pt x="2787" y="3307"/>
                </a:lnTo>
                <a:lnTo>
                  <a:pt x="2800" y="3319"/>
                </a:lnTo>
                <a:lnTo>
                  <a:pt x="2812" y="3333"/>
                </a:lnTo>
                <a:lnTo>
                  <a:pt x="2823" y="3348"/>
                </a:lnTo>
                <a:lnTo>
                  <a:pt x="2832" y="3364"/>
                </a:lnTo>
                <a:lnTo>
                  <a:pt x="2840" y="3380"/>
                </a:lnTo>
                <a:lnTo>
                  <a:pt x="2847" y="3397"/>
                </a:lnTo>
                <a:lnTo>
                  <a:pt x="2852" y="3416"/>
                </a:lnTo>
                <a:lnTo>
                  <a:pt x="2855" y="3435"/>
                </a:lnTo>
                <a:lnTo>
                  <a:pt x="2855" y="3454"/>
                </a:lnTo>
                <a:lnTo>
                  <a:pt x="2855" y="3474"/>
                </a:lnTo>
                <a:lnTo>
                  <a:pt x="2852" y="3492"/>
                </a:lnTo>
                <a:lnTo>
                  <a:pt x="2847" y="3510"/>
                </a:lnTo>
                <a:lnTo>
                  <a:pt x="2840" y="3527"/>
                </a:lnTo>
                <a:lnTo>
                  <a:pt x="2832" y="3545"/>
                </a:lnTo>
                <a:lnTo>
                  <a:pt x="2823" y="3560"/>
                </a:lnTo>
                <a:lnTo>
                  <a:pt x="2812" y="3574"/>
                </a:lnTo>
                <a:lnTo>
                  <a:pt x="2800" y="3588"/>
                </a:lnTo>
                <a:lnTo>
                  <a:pt x="2787" y="3600"/>
                </a:lnTo>
                <a:lnTo>
                  <a:pt x="2772" y="3612"/>
                </a:lnTo>
                <a:lnTo>
                  <a:pt x="2756" y="3621"/>
                </a:lnTo>
                <a:lnTo>
                  <a:pt x="2740" y="3629"/>
                </a:lnTo>
                <a:lnTo>
                  <a:pt x="2722" y="3635"/>
                </a:lnTo>
                <a:lnTo>
                  <a:pt x="2705" y="3640"/>
                </a:lnTo>
                <a:lnTo>
                  <a:pt x="2686" y="3643"/>
                </a:lnTo>
                <a:lnTo>
                  <a:pt x="2666" y="3644"/>
                </a:lnTo>
                <a:lnTo>
                  <a:pt x="2647" y="3643"/>
                </a:lnTo>
                <a:lnTo>
                  <a:pt x="2628" y="3640"/>
                </a:lnTo>
                <a:lnTo>
                  <a:pt x="2610" y="3635"/>
                </a:lnTo>
                <a:lnTo>
                  <a:pt x="2592" y="3629"/>
                </a:lnTo>
                <a:lnTo>
                  <a:pt x="2576" y="3621"/>
                </a:lnTo>
                <a:lnTo>
                  <a:pt x="2560" y="3612"/>
                </a:lnTo>
                <a:lnTo>
                  <a:pt x="2545" y="3600"/>
                </a:lnTo>
                <a:lnTo>
                  <a:pt x="2532" y="3588"/>
                </a:lnTo>
                <a:lnTo>
                  <a:pt x="2520" y="3574"/>
                </a:lnTo>
                <a:lnTo>
                  <a:pt x="2509" y="3560"/>
                </a:lnTo>
                <a:lnTo>
                  <a:pt x="2500" y="3545"/>
                </a:lnTo>
                <a:lnTo>
                  <a:pt x="2492" y="3527"/>
                </a:lnTo>
                <a:lnTo>
                  <a:pt x="2485" y="3510"/>
                </a:lnTo>
                <a:lnTo>
                  <a:pt x="2481" y="3492"/>
                </a:lnTo>
                <a:lnTo>
                  <a:pt x="2478" y="3474"/>
                </a:lnTo>
                <a:lnTo>
                  <a:pt x="2477" y="3454"/>
                </a:lnTo>
                <a:lnTo>
                  <a:pt x="2478" y="3435"/>
                </a:lnTo>
                <a:lnTo>
                  <a:pt x="2481" y="3416"/>
                </a:lnTo>
                <a:lnTo>
                  <a:pt x="2485" y="3397"/>
                </a:lnTo>
                <a:lnTo>
                  <a:pt x="2492" y="3380"/>
                </a:lnTo>
                <a:lnTo>
                  <a:pt x="2500" y="3364"/>
                </a:lnTo>
                <a:lnTo>
                  <a:pt x="2509" y="3348"/>
                </a:lnTo>
                <a:lnTo>
                  <a:pt x="2520" y="3333"/>
                </a:lnTo>
                <a:lnTo>
                  <a:pt x="2532" y="3319"/>
                </a:lnTo>
                <a:lnTo>
                  <a:pt x="2545" y="3307"/>
                </a:lnTo>
                <a:lnTo>
                  <a:pt x="2560" y="3297"/>
                </a:lnTo>
                <a:lnTo>
                  <a:pt x="2576" y="3287"/>
                </a:lnTo>
                <a:lnTo>
                  <a:pt x="2592" y="3279"/>
                </a:lnTo>
                <a:lnTo>
                  <a:pt x="2610" y="3272"/>
                </a:lnTo>
                <a:lnTo>
                  <a:pt x="2628" y="3268"/>
                </a:lnTo>
                <a:lnTo>
                  <a:pt x="2647" y="3266"/>
                </a:lnTo>
                <a:lnTo>
                  <a:pt x="2666" y="3264"/>
                </a:lnTo>
                <a:close/>
                <a:moveTo>
                  <a:pt x="2666" y="3372"/>
                </a:moveTo>
                <a:lnTo>
                  <a:pt x="2666" y="3372"/>
                </a:lnTo>
                <a:lnTo>
                  <a:pt x="2658" y="3372"/>
                </a:lnTo>
                <a:lnTo>
                  <a:pt x="2650" y="3373"/>
                </a:lnTo>
                <a:lnTo>
                  <a:pt x="2642" y="3376"/>
                </a:lnTo>
                <a:lnTo>
                  <a:pt x="2634" y="3378"/>
                </a:lnTo>
                <a:lnTo>
                  <a:pt x="2620" y="3385"/>
                </a:lnTo>
                <a:lnTo>
                  <a:pt x="2608" y="3396"/>
                </a:lnTo>
                <a:lnTo>
                  <a:pt x="2598" y="3408"/>
                </a:lnTo>
                <a:lnTo>
                  <a:pt x="2591" y="3421"/>
                </a:lnTo>
                <a:lnTo>
                  <a:pt x="2588" y="3429"/>
                </a:lnTo>
                <a:lnTo>
                  <a:pt x="2585" y="3437"/>
                </a:lnTo>
                <a:lnTo>
                  <a:pt x="2584" y="3445"/>
                </a:lnTo>
                <a:lnTo>
                  <a:pt x="2584" y="3454"/>
                </a:lnTo>
                <a:lnTo>
                  <a:pt x="2584" y="3463"/>
                </a:lnTo>
                <a:lnTo>
                  <a:pt x="2585" y="3471"/>
                </a:lnTo>
                <a:lnTo>
                  <a:pt x="2588" y="3479"/>
                </a:lnTo>
                <a:lnTo>
                  <a:pt x="2591" y="3486"/>
                </a:lnTo>
                <a:lnTo>
                  <a:pt x="2598" y="3500"/>
                </a:lnTo>
                <a:lnTo>
                  <a:pt x="2608" y="3513"/>
                </a:lnTo>
                <a:lnTo>
                  <a:pt x="2620" y="3522"/>
                </a:lnTo>
                <a:lnTo>
                  <a:pt x="2634" y="3530"/>
                </a:lnTo>
                <a:lnTo>
                  <a:pt x="2642" y="3533"/>
                </a:lnTo>
                <a:lnTo>
                  <a:pt x="2650" y="3534"/>
                </a:lnTo>
                <a:lnTo>
                  <a:pt x="2658" y="3535"/>
                </a:lnTo>
                <a:lnTo>
                  <a:pt x="2666" y="3537"/>
                </a:lnTo>
                <a:lnTo>
                  <a:pt x="2674" y="3535"/>
                </a:lnTo>
                <a:lnTo>
                  <a:pt x="2682" y="3534"/>
                </a:lnTo>
                <a:lnTo>
                  <a:pt x="2690" y="3533"/>
                </a:lnTo>
                <a:lnTo>
                  <a:pt x="2698" y="3530"/>
                </a:lnTo>
                <a:lnTo>
                  <a:pt x="2712" y="3522"/>
                </a:lnTo>
                <a:lnTo>
                  <a:pt x="2724" y="3513"/>
                </a:lnTo>
                <a:lnTo>
                  <a:pt x="2734" y="3500"/>
                </a:lnTo>
                <a:lnTo>
                  <a:pt x="2742" y="3486"/>
                </a:lnTo>
                <a:lnTo>
                  <a:pt x="2745" y="3479"/>
                </a:lnTo>
                <a:lnTo>
                  <a:pt x="2747" y="3471"/>
                </a:lnTo>
                <a:lnTo>
                  <a:pt x="2748" y="3463"/>
                </a:lnTo>
                <a:lnTo>
                  <a:pt x="2748" y="3454"/>
                </a:lnTo>
                <a:lnTo>
                  <a:pt x="2748" y="3445"/>
                </a:lnTo>
                <a:lnTo>
                  <a:pt x="2747" y="3437"/>
                </a:lnTo>
                <a:lnTo>
                  <a:pt x="2745" y="3429"/>
                </a:lnTo>
                <a:lnTo>
                  <a:pt x="2742" y="3421"/>
                </a:lnTo>
                <a:lnTo>
                  <a:pt x="2734" y="3408"/>
                </a:lnTo>
                <a:lnTo>
                  <a:pt x="2724" y="3396"/>
                </a:lnTo>
                <a:lnTo>
                  <a:pt x="2712" y="3385"/>
                </a:lnTo>
                <a:lnTo>
                  <a:pt x="2698" y="3378"/>
                </a:lnTo>
                <a:lnTo>
                  <a:pt x="2690" y="3376"/>
                </a:lnTo>
                <a:lnTo>
                  <a:pt x="2682" y="3373"/>
                </a:lnTo>
                <a:lnTo>
                  <a:pt x="2674" y="3372"/>
                </a:lnTo>
                <a:lnTo>
                  <a:pt x="2666" y="3372"/>
                </a:lnTo>
                <a:close/>
                <a:moveTo>
                  <a:pt x="4599" y="498"/>
                </a:moveTo>
                <a:lnTo>
                  <a:pt x="518" y="498"/>
                </a:lnTo>
                <a:lnTo>
                  <a:pt x="518" y="3082"/>
                </a:lnTo>
                <a:lnTo>
                  <a:pt x="4814" y="3082"/>
                </a:lnTo>
                <a:lnTo>
                  <a:pt x="4814" y="390"/>
                </a:lnTo>
                <a:lnTo>
                  <a:pt x="4921" y="390"/>
                </a:lnTo>
                <a:lnTo>
                  <a:pt x="4921" y="3189"/>
                </a:lnTo>
                <a:lnTo>
                  <a:pt x="411" y="3189"/>
                </a:lnTo>
                <a:lnTo>
                  <a:pt x="411" y="390"/>
                </a:lnTo>
                <a:lnTo>
                  <a:pt x="4599" y="390"/>
                </a:lnTo>
                <a:lnTo>
                  <a:pt x="4599" y="49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18" name="Freeform 89">
            <a:extLst>
              <a:ext uri="{FF2B5EF4-FFF2-40B4-BE49-F238E27FC236}">
                <a16:creationId xmlns:a16="http://schemas.microsoft.com/office/drawing/2014/main" id="{BEBA8B27-93DD-41D9-923D-CD4395589C6E}"/>
              </a:ext>
            </a:extLst>
          </p:cNvPr>
          <p:cNvSpPr>
            <a:spLocks noChangeAspect="1" noEditPoints="1"/>
          </p:cNvSpPr>
          <p:nvPr/>
        </p:nvSpPr>
        <p:spPr bwMode="auto">
          <a:xfrm>
            <a:off x="909099" y="1798533"/>
            <a:ext cx="663274" cy="615201"/>
          </a:xfrm>
          <a:custGeom>
            <a:avLst/>
            <a:gdLst>
              <a:gd name="T0" fmla="*/ 388 w 2265"/>
              <a:gd name="T1" fmla="*/ 645 h 2550"/>
              <a:gd name="T2" fmla="*/ 408 w 2265"/>
              <a:gd name="T3" fmla="*/ 370 h 2550"/>
              <a:gd name="T4" fmla="*/ 744 w 2265"/>
              <a:gd name="T5" fmla="*/ 115 h 2550"/>
              <a:gd name="T6" fmla="*/ 1248 w 2265"/>
              <a:gd name="T7" fmla="*/ 65 h 2550"/>
              <a:gd name="T8" fmla="*/ 1686 w 2265"/>
              <a:gd name="T9" fmla="*/ 250 h 2550"/>
              <a:gd name="T10" fmla="*/ 1828 w 2265"/>
              <a:gd name="T11" fmla="*/ 542 h 2550"/>
              <a:gd name="T12" fmla="*/ 1866 w 2265"/>
              <a:gd name="T13" fmla="*/ 636 h 2550"/>
              <a:gd name="T14" fmla="*/ 1801 w 2265"/>
              <a:gd name="T15" fmla="*/ 296 h 2550"/>
              <a:gd name="T16" fmla="*/ 1397 w 2265"/>
              <a:gd name="T17" fmla="*/ 40 h 2550"/>
              <a:gd name="T18" fmla="*/ 868 w 2265"/>
              <a:gd name="T19" fmla="*/ 22 h 2550"/>
              <a:gd name="T20" fmla="*/ 426 w 2265"/>
              <a:gd name="T21" fmla="*/ 251 h 2550"/>
              <a:gd name="T22" fmla="*/ 317 w 2265"/>
              <a:gd name="T23" fmla="*/ 598 h 2550"/>
              <a:gd name="T24" fmla="*/ 1870 w 2265"/>
              <a:gd name="T25" fmla="*/ 1809 h 2550"/>
              <a:gd name="T26" fmla="*/ 2014 w 2265"/>
              <a:gd name="T27" fmla="*/ 1960 h 2550"/>
              <a:gd name="T28" fmla="*/ 2182 w 2265"/>
              <a:gd name="T29" fmla="*/ 1879 h 2550"/>
              <a:gd name="T30" fmla="*/ 2265 w 2265"/>
              <a:gd name="T31" fmla="*/ 1722 h 2550"/>
              <a:gd name="T32" fmla="*/ 2129 w 2265"/>
              <a:gd name="T33" fmla="*/ 1584 h 2550"/>
              <a:gd name="T34" fmla="*/ 1885 w 2265"/>
              <a:gd name="T35" fmla="*/ 1672 h 2550"/>
              <a:gd name="T36" fmla="*/ 1931 w 2265"/>
              <a:gd name="T37" fmla="*/ 1662 h 2550"/>
              <a:gd name="T38" fmla="*/ 2046 w 2265"/>
              <a:gd name="T39" fmla="*/ 1789 h 2550"/>
              <a:gd name="T40" fmla="*/ 2093 w 2265"/>
              <a:gd name="T41" fmla="*/ 1901 h 2550"/>
              <a:gd name="T42" fmla="*/ 1959 w 2265"/>
              <a:gd name="T43" fmla="*/ 1915 h 2550"/>
              <a:gd name="T44" fmla="*/ 1500 w 2265"/>
              <a:gd name="T45" fmla="*/ 2550 h 2550"/>
              <a:gd name="T46" fmla="*/ 340 w 2265"/>
              <a:gd name="T47" fmla="*/ 2037 h 2550"/>
              <a:gd name="T48" fmla="*/ 55 w 2265"/>
              <a:gd name="T49" fmla="*/ 2069 h 2550"/>
              <a:gd name="T50" fmla="*/ 100 w 2265"/>
              <a:gd name="T51" fmla="*/ 2101 h 2550"/>
              <a:gd name="T52" fmla="*/ 342 w 2265"/>
              <a:gd name="T53" fmla="*/ 2106 h 2550"/>
              <a:gd name="T54" fmla="*/ 1882 w 2265"/>
              <a:gd name="T55" fmla="*/ 2042 h 2550"/>
              <a:gd name="T56" fmla="*/ 1882 w 2265"/>
              <a:gd name="T57" fmla="*/ 2117 h 2550"/>
              <a:gd name="T58" fmla="*/ 2129 w 2265"/>
              <a:gd name="T59" fmla="*/ 2097 h 2550"/>
              <a:gd name="T60" fmla="*/ 2182 w 2265"/>
              <a:gd name="T61" fmla="*/ 2078 h 2550"/>
              <a:gd name="T62" fmla="*/ 1194 w 2265"/>
              <a:gd name="T63" fmla="*/ 1174 h 2550"/>
              <a:gd name="T64" fmla="*/ 324 w 2265"/>
              <a:gd name="T65" fmla="*/ 2522 h 2550"/>
              <a:gd name="T66" fmla="*/ 1396 w 2265"/>
              <a:gd name="T67" fmla="*/ 961 h 2550"/>
              <a:gd name="T68" fmla="*/ 1194 w 2265"/>
              <a:gd name="T69" fmla="*/ 1057 h 2550"/>
              <a:gd name="T70" fmla="*/ 63 w 2265"/>
              <a:gd name="T71" fmla="*/ 1890 h 2550"/>
              <a:gd name="T72" fmla="*/ 205 w 2265"/>
              <a:gd name="T73" fmla="*/ 1959 h 2550"/>
              <a:gd name="T74" fmla="*/ 369 w 2265"/>
              <a:gd name="T75" fmla="*/ 1838 h 2550"/>
              <a:gd name="T76" fmla="*/ 336 w 2265"/>
              <a:gd name="T77" fmla="*/ 1606 h 2550"/>
              <a:gd name="T78" fmla="*/ 282 w 2265"/>
              <a:gd name="T79" fmla="*/ 1561 h 2550"/>
              <a:gd name="T80" fmla="*/ 101 w 2265"/>
              <a:gd name="T81" fmla="*/ 1576 h 2550"/>
              <a:gd name="T82" fmla="*/ 20 w 2265"/>
              <a:gd name="T83" fmla="*/ 1729 h 2550"/>
              <a:gd name="T84" fmla="*/ 161 w 2265"/>
              <a:gd name="T85" fmla="*/ 1758 h 2550"/>
              <a:gd name="T86" fmla="*/ 291 w 2265"/>
              <a:gd name="T87" fmla="*/ 1649 h 2550"/>
              <a:gd name="T88" fmla="*/ 345 w 2265"/>
              <a:gd name="T89" fmla="*/ 1817 h 2550"/>
              <a:gd name="T90" fmla="*/ 222 w 2265"/>
              <a:gd name="T91" fmla="*/ 1933 h 2550"/>
              <a:gd name="T92" fmla="*/ 1464 w 2265"/>
              <a:gd name="T93" fmla="*/ 1920 h 2550"/>
              <a:gd name="T94" fmla="*/ 1350 w 2265"/>
              <a:gd name="T95" fmla="*/ 1780 h 2550"/>
              <a:gd name="T96" fmla="*/ 949 w 2265"/>
              <a:gd name="T97" fmla="*/ 1843 h 2550"/>
              <a:gd name="T98" fmla="*/ 797 w 2265"/>
              <a:gd name="T99" fmla="*/ 1860 h 2550"/>
              <a:gd name="T100" fmla="*/ 1154 w 2265"/>
              <a:gd name="T101" fmla="*/ 2131 h 2550"/>
              <a:gd name="T102" fmla="*/ 1280 w 2265"/>
              <a:gd name="T103" fmla="*/ 1454 h 2550"/>
              <a:gd name="T104" fmla="*/ 1076 w 2265"/>
              <a:gd name="T105" fmla="*/ 1368 h 2550"/>
              <a:gd name="T106" fmla="*/ 950 w 2265"/>
              <a:gd name="T107" fmla="*/ 1606 h 2550"/>
              <a:gd name="T108" fmla="*/ 1039 w 2265"/>
              <a:gd name="T109" fmla="*/ 1720 h 2550"/>
              <a:gd name="T110" fmla="*/ 1192 w 2265"/>
              <a:gd name="T111" fmla="*/ 1717 h 2550"/>
              <a:gd name="T112" fmla="*/ 1303 w 2265"/>
              <a:gd name="T113" fmla="*/ 1562 h 2550"/>
              <a:gd name="T114" fmla="*/ 1183 w 2265"/>
              <a:gd name="T115" fmla="*/ 1690 h 2550"/>
              <a:gd name="T116" fmla="*/ 1049 w 2265"/>
              <a:gd name="T117" fmla="*/ 1676 h 2550"/>
              <a:gd name="T118" fmla="*/ 1031 w 2265"/>
              <a:gd name="T119" fmla="*/ 1537 h 2550"/>
              <a:gd name="T120" fmla="*/ 1224 w 2265"/>
              <a:gd name="T121" fmla="*/ 1520 h 2550"/>
              <a:gd name="T122" fmla="*/ 1035 w 2265"/>
              <a:gd name="T123" fmla="*/ 1852 h 2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5" h="2550">
                <a:moveTo>
                  <a:pt x="1490" y="341"/>
                </a:moveTo>
                <a:lnTo>
                  <a:pt x="680" y="341"/>
                </a:lnTo>
                <a:lnTo>
                  <a:pt x="680" y="396"/>
                </a:lnTo>
                <a:lnTo>
                  <a:pt x="1490" y="396"/>
                </a:lnTo>
                <a:lnTo>
                  <a:pt x="1490" y="341"/>
                </a:lnTo>
                <a:close/>
                <a:moveTo>
                  <a:pt x="680" y="569"/>
                </a:moveTo>
                <a:lnTo>
                  <a:pt x="1490" y="569"/>
                </a:lnTo>
                <a:lnTo>
                  <a:pt x="1490" y="514"/>
                </a:lnTo>
                <a:lnTo>
                  <a:pt x="680" y="514"/>
                </a:lnTo>
                <a:lnTo>
                  <a:pt x="680" y="569"/>
                </a:lnTo>
                <a:close/>
                <a:moveTo>
                  <a:pt x="628" y="1346"/>
                </a:moveTo>
                <a:lnTo>
                  <a:pt x="641" y="1238"/>
                </a:lnTo>
                <a:lnTo>
                  <a:pt x="395" y="661"/>
                </a:lnTo>
                <a:lnTo>
                  <a:pt x="395" y="661"/>
                </a:lnTo>
                <a:lnTo>
                  <a:pt x="388" y="645"/>
                </a:lnTo>
                <a:lnTo>
                  <a:pt x="383" y="630"/>
                </a:lnTo>
                <a:lnTo>
                  <a:pt x="378" y="613"/>
                </a:lnTo>
                <a:lnTo>
                  <a:pt x="374" y="597"/>
                </a:lnTo>
                <a:lnTo>
                  <a:pt x="370" y="580"/>
                </a:lnTo>
                <a:lnTo>
                  <a:pt x="368" y="563"/>
                </a:lnTo>
                <a:lnTo>
                  <a:pt x="366" y="546"/>
                </a:lnTo>
                <a:lnTo>
                  <a:pt x="366" y="530"/>
                </a:lnTo>
                <a:lnTo>
                  <a:pt x="366" y="530"/>
                </a:lnTo>
                <a:lnTo>
                  <a:pt x="367" y="506"/>
                </a:lnTo>
                <a:lnTo>
                  <a:pt x="369" y="482"/>
                </a:lnTo>
                <a:lnTo>
                  <a:pt x="374" y="460"/>
                </a:lnTo>
                <a:lnTo>
                  <a:pt x="380" y="436"/>
                </a:lnTo>
                <a:lnTo>
                  <a:pt x="388" y="414"/>
                </a:lnTo>
                <a:lnTo>
                  <a:pt x="397" y="392"/>
                </a:lnTo>
                <a:lnTo>
                  <a:pt x="408" y="370"/>
                </a:lnTo>
                <a:lnTo>
                  <a:pt x="422" y="349"/>
                </a:lnTo>
                <a:lnTo>
                  <a:pt x="435" y="328"/>
                </a:lnTo>
                <a:lnTo>
                  <a:pt x="451" y="308"/>
                </a:lnTo>
                <a:lnTo>
                  <a:pt x="469" y="288"/>
                </a:lnTo>
                <a:lnTo>
                  <a:pt x="487" y="269"/>
                </a:lnTo>
                <a:lnTo>
                  <a:pt x="507" y="250"/>
                </a:lnTo>
                <a:lnTo>
                  <a:pt x="529" y="232"/>
                </a:lnTo>
                <a:lnTo>
                  <a:pt x="551" y="215"/>
                </a:lnTo>
                <a:lnTo>
                  <a:pt x="575" y="198"/>
                </a:lnTo>
                <a:lnTo>
                  <a:pt x="601" y="182"/>
                </a:lnTo>
                <a:lnTo>
                  <a:pt x="627" y="166"/>
                </a:lnTo>
                <a:lnTo>
                  <a:pt x="655" y="152"/>
                </a:lnTo>
                <a:lnTo>
                  <a:pt x="683" y="138"/>
                </a:lnTo>
                <a:lnTo>
                  <a:pt x="712" y="126"/>
                </a:lnTo>
                <a:lnTo>
                  <a:pt x="744" y="115"/>
                </a:lnTo>
                <a:lnTo>
                  <a:pt x="775" y="103"/>
                </a:lnTo>
                <a:lnTo>
                  <a:pt x="808" y="93"/>
                </a:lnTo>
                <a:lnTo>
                  <a:pt x="841" y="85"/>
                </a:lnTo>
                <a:lnTo>
                  <a:pt x="875" y="78"/>
                </a:lnTo>
                <a:lnTo>
                  <a:pt x="910" y="71"/>
                </a:lnTo>
                <a:lnTo>
                  <a:pt x="946" y="65"/>
                </a:lnTo>
                <a:lnTo>
                  <a:pt x="983" y="61"/>
                </a:lnTo>
                <a:lnTo>
                  <a:pt x="1021" y="57"/>
                </a:lnTo>
                <a:lnTo>
                  <a:pt x="1059" y="56"/>
                </a:lnTo>
                <a:lnTo>
                  <a:pt x="1097" y="55"/>
                </a:lnTo>
                <a:lnTo>
                  <a:pt x="1097" y="55"/>
                </a:lnTo>
                <a:lnTo>
                  <a:pt x="1135" y="56"/>
                </a:lnTo>
                <a:lnTo>
                  <a:pt x="1174" y="57"/>
                </a:lnTo>
                <a:lnTo>
                  <a:pt x="1211" y="61"/>
                </a:lnTo>
                <a:lnTo>
                  <a:pt x="1248" y="65"/>
                </a:lnTo>
                <a:lnTo>
                  <a:pt x="1284" y="71"/>
                </a:lnTo>
                <a:lnTo>
                  <a:pt x="1319" y="78"/>
                </a:lnTo>
                <a:lnTo>
                  <a:pt x="1352" y="85"/>
                </a:lnTo>
                <a:lnTo>
                  <a:pt x="1386" y="93"/>
                </a:lnTo>
                <a:lnTo>
                  <a:pt x="1419" y="103"/>
                </a:lnTo>
                <a:lnTo>
                  <a:pt x="1450" y="115"/>
                </a:lnTo>
                <a:lnTo>
                  <a:pt x="1481" y="126"/>
                </a:lnTo>
                <a:lnTo>
                  <a:pt x="1510" y="138"/>
                </a:lnTo>
                <a:lnTo>
                  <a:pt x="1539" y="152"/>
                </a:lnTo>
                <a:lnTo>
                  <a:pt x="1566" y="166"/>
                </a:lnTo>
                <a:lnTo>
                  <a:pt x="1592" y="182"/>
                </a:lnTo>
                <a:lnTo>
                  <a:pt x="1618" y="198"/>
                </a:lnTo>
                <a:lnTo>
                  <a:pt x="1642" y="215"/>
                </a:lnTo>
                <a:lnTo>
                  <a:pt x="1664" y="232"/>
                </a:lnTo>
                <a:lnTo>
                  <a:pt x="1686" y="250"/>
                </a:lnTo>
                <a:lnTo>
                  <a:pt x="1706" y="269"/>
                </a:lnTo>
                <a:lnTo>
                  <a:pt x="1724" y="288"/>
                </a:lnTo>
                <a:lnTo>
                  <a:pt x="1742" y="308"/>
                </a:lnTo>
                <a:lnTo>
                  <a:pt x="1758" y="328"/>
                </a:lnTo>
                <a:lnTo>
                  <a:pt x="1771" y="349"/>
                </a:lnTo>
                <a:lnTo>
                  <a:pt x="1785" y="370"/>
                </a:lnTo>
                <a:lnTo>
                  <a:pt x="1796" y="392"/>
                </a:lnTo>
                <a:lnTo>
                  <a:pt x="1805" y="414"/>
                </a:lnTo>
                <a:lnTo>
                  <a:pt x="1814" y="436"/>
                </a:lnTo>
                <a:lnTo>
                  <a:pt x="1819" y="460"/>
                </a:lnTo>
                <a:lnTo>
                  <a:pt x="1824" y="482"/>
                </a:lnTo>
                <a:lnTo>
                  <a:pt x="1827" y="506"/>
                </a:lnTo>
                <a:lnTo>
                  <a:pt x="1828" y="530"/>
                </a:lnTo>
                <a:lnTo>
                  <a:pt x="1828" y="530"/>
                </a:lnTo>
                <a:lnTo>
                  <a:pt x="1828" y="542"/>
                </a:lnTo>
                <a:lnTo>
                  <a:pt x="1826" y="555"/>
                </a:lnTo>
                <a:lnTo>
                  <a:pt x="1824" y="570"/>
                </a:lnTo>
                <a:lnTo>
                  <a:pt x="1821" y="585"/>
                </a:lnTo>
                <a:lnTo>
                  <a:pt x="1812" y="617"/>
                </a:lnTo>
                <a:lnTo>
                  <a:pt x="1799" y="654"/>
                </a:lnTo>
                <a:lnTo>
                  <a:pt x="1782" y="697"/>
                </a:lnTo>
                <a:lnTo>
                  <a:pt x="1763" y="744"/>
                </a:lnTo>
                <a:lnTo>
                  <a:pt x="1715" y="859"/>
                </a:lnTo>
                <a:lnTo>
                  <a:pt x="1554" y="1236"/>
                </a:lnTo>
                <a:lnTo>
                  <a:pt x="1567" y="1345"/>
                </a:lnTo>
                <a:lnTo>
                  <a:pt x="1842" y="702"/>
                </a:lnTo>
                <a:lnTo>
                  <a:pt x="1842" y="702"/>
                </a:lnTo>
                <a:lnTo>
                  <a:pt x="1850" y="680"/>
                </a:lnTo>
                <a:lnTo>
                  <a:pt x="1859" y="659"/>
                </a:lnTo>
                <a:lnTo>
                  <a:pt x="1866" y="636"/>
                </a:lnTo>
                <a:lnTo>
                  <a:pt x="1872" y="614"/>
                </a:lnTo>
                <a:lnTo>
                  <a:pt x="1877" y="591"/>
                </a:lnTo>
                <a:lnTo>
                  <a:pt x="1881" y="570"/>
                </a:lnTo>
                <a:lnTo>
                  <a:pt x="1884" y="549"/>
                </a:lnTo>
                <a:lnTo>
                  <a:pt x="1884" y="530"/>
                </a:lnTo>
                <a:lnTo>
                  <a:pt x="1884" y="530"/>
                </a:lnTo>
                <a:lnTo>
                  <a:pt x="1882" y="501"/>
                </a:lnTo>
                <a:lnTo>
                  <a:pt x="1878" y="474"/>
                </a:lnTo>
                <a:lnTo>
                  <a:pt x="1872" y="446"/>
                </a:lnTo>
                <a:lnTo>
                  <a:pt x="1866" y="421"/>
                </a:lnTo>
                <a:lnTo>
                  <a:pt x="1855" y="395"/>
                </a:lnTo>
                <a:lnTo>
                  <a:pt x="1844" y="369"/>
                </a:lnTo>
                <a:lnTo>
                  <a:pt x="1832" y="344"/>
                </a:lnTo>
                <a:lnTo>
                  <a:pt x="1817" y="319"/>
                </a:lnTo>
                <a:lnTo>
                  <a:pt x="1801" y="296"/>
                </a:lnTo>
                <a:lnTo>
                  <a:pt x="1783" y="273"/>
                </a:lnTo>
                <a:lnTo>
                  <a:pt x="1764" y="251"/>
                </a:lnTo>
                <a:lnTo>
                  <a:pt x="1743" y="229"/>
                </a:lnTo>
                <a:lnTo>
                  <a:pt x="1720" y="209"/>
                </a:lnTo>
                <a:lnTo>
                  <a:pt x="1697" y="189"/>
                </a:lnTo>
                <a:lnTo>
                  <a:pt x="1672" y="170"/>
                </a:lnTo>
                <a:lnTo>
                  <a:pt x="1646" y="152"/>
                </a:lnTo>
                <a:lnTo>
                  <a:pt x="1619" y="134"/>
                </a:lnTo>
                <a:lnTo>
                  <a:pt x="1590" y="118"/>
                </a:lnTo>
                <a:lnTo>
                  <a:pt x="1561" y="102"/>
                </a:lnTo>
                <a:lnTo>
                  <a:pt x="1530" y="88"/>
                </a:lnTo>
                <a:lnTo>
                  <a:pt x="1498" y="74"/>
                </a:lnTo>
                <a:lnTo>
                  <a:pt x="1465" y="62"/>
                </a:lnTo>
                <a:lnTo>
                  <a:pt x="1432" y="51"/>
                </a:lnTo>
                <a:lnTo>
                  <a:pt x="1397" y="40"/>
                </a:lnTo>
                <a:lnTo>
                  <a:pt x="1363" y="31"/>
                </a:lnTo>
                <a:lnTo>
                  <a:pt x="1327" y="22"/>
                </a:lnTo>
                <a:lnTo>
                  <a:pt x="1289" y="16"/>
                </a:lnTo>
                <a:lnTo>
                  <a:pt x="1252" y="10"/>
                </a:lnTo>
                <a:lnTo>
                  <a:pt x="1214" y="6"/>
                </a:lnTo>
                <a:lnTo>
                  <a:pt x="1176" y="2"/>
                </a:lnTo>
                <a:lnTo>
                  <a:pt x="1136" y="1"/>
                </a:lnTo>
                <a:lnTo>
                  <a:pt x="1097" y="0"/>
                </a:lnTo>
                <a:lnTo>
                  <a:pt x="1097" y="0"/>
                </a:lnTo>
                <a:lnTo>
                  <a:pt x="1058" y="1"/>
                </a:lnTo>
                <a:lnTo>
                  <a:pt x="1018" y="2"/>
                </a:lnTo>
                <a:lnTo>
                  <a:pt x="980" y="6"/>
                </a:lnTo>
                <a:lnTo>
                  <a:pt x="942" y="10"/>
                </a:lnTo>
                <a:lnTo>
                  <a:pt x="905" y="16"/>
                </a:lnTo>
                <a:lnTo>
                  <a:pt x="868" y="22"/>
                </a:lnTo>
                <a:lnTo>
                  <a:pt x="832" y="31"/>
                </a:lnTo>
                <a:lnTo>
                  <a:pt x="796" y="40"/>
                </a:lnTo>
                <a:lnTo>
                  <a:pt x="761" y="51"/>
                </a:lnTo>
                <a:lnTo>
                  <a:pt x="727" y="62"/>
                </a:lnTo>
                <a:lnTo>
                  <a:pt x="694" y="74"/>
                </a:lnTo>
                <a:lnTo>
                  <a:pt x="663" y="88"/>
                </a:lnTo>
                <a:lnTo>
                  <a:pt x="631" y="102"/>
                </a:lnTo>
                <a:lnTo>
                  <a:pt x="601" y="118"/>
                </a:lnTo>
                <a:lnTo>
                  <a:pt x="573" y="134"/>
                </a:lnTo>
                <a:lnTo>
                  <a:pt x="545" y="152"/>
                </a:lnTo>
                <a:lnTo>
                  <a:pt x="519" y="170"/>
                </a:lnTo>
                <a:lnTo>
                  <a:pt x="494" y="189"/>
                </a:lnTo>
                <a:lnTo>
                  <a:pt x="470" y="209"/>
                </a:lnTo>
                <a:lnTo>
                  <a:pt x="448" y="229"/>
                </a:lnTo>
                <a:lnTo>
                  <a:pt x="426" y="251"/>
                </a:lnTo>
                <a:lnTo>
                  <a:pt x="407" y="273"/>
                </a:lnTo>
                <a:lnTo>
                  <a:pt x="390" y="296"/>
                </a:lnTo>
                <a:lnTo>
                  <a:pt x="374" y="319"/>
                </a:lnTo>
                <a:lnTo>
                  <a:pt x="359" y="344"/>
                </a:lnTo>
                <a:lnTo>
                  <a:pt x="347" y="369"/>
                </a:lnTo>
                <a:lnTo>
                  <a:pt x="335" y="395"/>
                </a:lnTo>
                <a:lnTo>
                  <a:pt x="326" y="421"/>
                </a:lnTo>
                <a:lnTo>
                  <a:pt x="320" y="446"/>
                </a:lnTo>
                <a:lnTo>
                  <a:pt x="315" y="474"/>
                </a:lnTo>
                <a:lnTo>
                  <a:pt x="312" y="501"/>
                </a:lnTo>
                <a:lnTo>
                  <a:pt x="311" y="530"/>
                </a:lnTo>
                <a:lnTo>
                  <a:pt x="311" y="530"/>
                </a:lnTo>
                <a:lnTo>
                  <a:pt x="312" y="553"/>
                </a:lnTo>
                <a:lnTo>
                  <a:pt x="314" y="576"/>
                </a:lnTo>
                <a:lnTo>
                  <a:pt x="317" y="598"/>
                </a:lnTo>
                <a:lnTo>
                  <a:pt x="322" y="620"/>
                </a:lnTo>
                <a:lnTo>
                  <a:pt x="327" y="642"/>
                </a:lnTo>
                <a:lnTo>
                  <a:pt x="335" y="663"/>
                </a:lnTo>
                <a:lnTo>
                  <a:pt x="343" y="685"/>
                </a:lnTo>
                <a:lnTo>
                  <a:pt x="351" y="706"/>
                </a:lnTo>
                <a:lnTo>
                  <a:pt x="628" y="1346"/>
                </a:lnTo>
                <a:close/>
                <a:moveTo>
                  <a:pt x="1490" y="743"/>
                </a:moveTo>
                <a:lnTo>
                  <a:pt x="1490" y="688"/>
                </a:lnTo>
                <a:lnTo>
                  <a:pt x="1147" y="688"/>
                </a:lnTo>
                <a:lnTo>
                  <a:pt x="1147" y="743"/>
                </a:lnTo>
                <a:lnTo>
                  <a:pt x="1490" y="743"/>
                </a:lnTo>
                <a:close/>
                <a:moveTo>
                  <a:pt x="1870" y="1753"/>
                </a:moveTo>
                <a:lnTo>
                  <a:pt x="1870" y="1792"/>
                </a:lnTo>
                <a:lnTo>
                  <a:pt x="1870" y="1792"/>
                </a:lnTo>
                <a:lnTo>
                  <a:pt x="1870" y="1809"/>
                </a:lnTo>
                <a:lnTo>
                  <a:pt x="1872" y="1825"/>
                </a:lnTo>
                <a:lnTo>
                  <a:pt x="1876" y="1841"/>
                </a:lnTo>
                <a:lnTo>
                  <a:pt x="1880" y="1856"/>
                </a:lnTo>
                <a:lnTo>
                  <a:pt x="1886" y="1870"/>
                </a:lnTo>
                <a:lnTo>
                  <a:pt x="1893" y="1884"/>
                </a:lnTo>
                <a:lnTo>
                  <a:pt x="1902" y="1897"/>
                </a:lnTo>
                <a:lnTo>
                  <a:pt x="1911" y="1909"/>
                </a:lnTo>
                <a:lnTo>
                  <a:pt x="1921" y="1919"/>
                </a:lnTo>
                <a:lnTo>
                  <a:pt x="1932" y="1929"/>
                </a:lnTo>
                <a:lnTo>
                  <a:pt x="1944" y="1938"/>
                </a:lnTo>
                <a:lnTo>
                  <a:pt x="1957" y="1945"/>
                </a:lnTo>
                <a:lnTo>
                  <a:pt x="1970" y="1951"/>
                </a:lnTo>
                <a:lnTo>
                  <a:pt x="1985" y="1955"/>
                </a:lnTo>
                <a:lnTo>
                  <a:pt x="1999" y="1959"/>
                </a:lnTo>
                <a:lnTo>
                  <a:pt x="2014" y="1960"/>
                </a:lnTo>
                <a:lnTo>
                  <a:pt x="2014" y="1960"/>
                </a:lnTo>
                <a:lnTo>
                  <a:pt x="2030" y="1959"/>
                </a:lnTo>
                <a:lnTo>
                  <a:pt x="2044" y="1956"/>
                </a:lnTo>
                <a:lnTo>
                  <a:pt x="2059" y="1953"/>
                </a:lnTo>
                <a:lnTo>
                  <a:pt x="2073" y="1947"/>
                </a:lnTo>
                <a:lnTo>
                  <a:pt x="2085" y="1941"/>
                </a:lnTo>
                <a:lnTo>
                  <a:pt x="2097" y="1933"/>
                </a:lnTo>
                <a:lnTo>
                  <a:pt x="2109" y="1924"/>
                </a:lnTo>
                <a:lnTo>
                  <a:pt x="2120" y="1914"/>
                </a:lnTo>
                <a:lnTo>
                  <a:pt x="2120" y="1914"/>
                </a:lnTo>
                <a:lnTo>
                  <a:pt x="2140" y="1901"/>
                </a:lnTo>
                <a:lnTo>
                  <a:pt x="2157" y="1892"/>
                </a:lnTo>
                <a:lnTo>
                  <a:pt x="2170" y="1882"/>
                </a:lnTo>
                <a:lnTo>
                  <a:pt x="2170" y="1882"/>
                </a:lnTo>
                <a:lnTo>
                  <a:pt x="2182" y="1879"/>
                </a:lnTo>
                <a:lnTo>
                  <a:pt x="2191" y="1874"/>
                </a:lnTo>
                <a:lnTo>
                  <a:pt x="2201" y="1869"/>
                </a:lnTo>
                <a:lnTo>
                  <a:pt x="2210" y="1861"/>
                </a:lnTo>
                <a:lnTo>
                  <a:pt x="2218" y="1853"/>
                </a:lnTo>
                <a:lnTo>
                  <a:pt x="2226" y="1844"/>
                </a:lnTo>
                <a:lnTo>
                  <a:pt x="2233" y="1834"/>
                </a:lnTo>
                <a:lnTo>
                  <a:pt x="2240" y="1824"/>
                </a:lnTo>
                <a:lnTo>
                  <a:pt x="2246" y="1812"/>
                </a:lnTo>
                <a:lnTo>
                  <a:pt x="2251" y="1800"/>
                </a:lnTo>
                <a:lnTo>
                  <a:pt x="2256" y="1788"/>
                </a:lnTo>
                <a:lnTo>
                  <a:pt x="2259" y="1775"/>
                </a:lnTo>
                <a:lnTo>
                  <a:pt x="2262" y="1763"/>
                </a:lnTo>
                <a:lnTo>
                  <a:pt x="2264" y="1749"/>
                </a:lnTo>
                <a:lnTo>
                  <a:pt x="2265" y="1736"/>
                </a:lnTo>
                <a:lnTo>
                  <a:pt x="2265" y="1722"/>
                </a:lnTo>
                <a:lnTo>
                  <a:pt x="2264" y="1709"/>
                </a:lnTo>
                <a:lnTo>
                  <a:pt x="2263" y="1697"/>
                </a:lnTo>
                <a:lnTo>
                  <a:pt x="2259" y="1683"/>
                </a:lnTo>
                <a:lnTo>
                  <a:pt x="2255" y="1671"/>
                </a:lnTo>
                <a:lnTo>
                  <a:pt x="2250" y="1658"/>
                </a:lnTo>
                <a:lnTo>
                  <a:pt x="2244" y="1647"/>
                </a:lnTo>
                <a:lnTo>
                  <a:pt x="2236" y="1637"/>
                </a:lnTo>
                <a:lnTo>
                  <a:pt x="2228" y="1627"/>
                </a:lnTo>
                <a:lnTo>
                  <a:pt x="2218" y="1617"/>
                </a:lnTo>
                <a:lnTo>
                  <a:pt x="2206" y="1609"/>
                </a:lnTo>
                <a:lnTo>
                  <a:pt x="2193" y="1601"/>
                </a:lnTo>
                <a:lnTo>
                  <a:pt x="2179" y="1595"/>
                </a:lnTo>
                <a:lnTo>
                  <a:pt x="2164" y="1591"/>
                </a:lnTo>
                <a:lnTo>
                  <a:pt x="2147" y="1586"/>
                </a:lnTo>
                <a:lnTo>
                  <a:pt x="2129" y="1584"/>
                </a:lnTo>
                <a:lnTo>
                  <a:pt x="2109" y="1583"/>
                </a:lnTo>
                <a:lnTo>
                  <a:pt x="1963" y="1583"/>
                </a:lnTo>
                <a:lnTo>
                  <a:pt x="1963" y="1583"/>
                </a:lnTo>
                <a:lnTo>
                  <a:pt x="1956" y="1584"/>
                </a:lnTo>
                <a:lnTo>
                  <a:pt x="1947" y="1585"/>
                </a:lnTo>
                <a:lnTo>
                  <a:pt x="1939" y="1588"/>
                </a:lnTo>
                <a:lnTo>
                  <a:pt x="1932" y="1592"/>
                </a:lnTo>
                <a:lnTo>
                  <a:pt x="1925" y="1597"/>
                </a:lnTo>
                <a:lnTo>
                  <a:pt x="1918" y="1602"/>
                </a:lnTo>
                <a:lnTo>
                  <a:pt x="1913" y="1609"/>
                </a:lnTo>
                <a:lnTo>
                  <a:pt x="1907" y="1616"/>
                </a:lnTo>
                <a:lnTo>
                  <a:pt x="1903" y="1624"/>
                </a:lnTo>
                <a:lnTo>
                  <a:pt x="1898" y="1633"/>
                </a:lnTo>
                <a:lnTo>
                  <a:pt x="1890" y="1652"/>
                </a:lnTo>
                <a:lnTo>
                  <a:pt x="1885" y="1672"/>
                </a:lnTo>
                <a:lnTo>
                  <a:pt x="1881" y="1696"/>
                </a:lnTo>
                <a:lnTo>
                  <a:pt x="1881" y="1696"/>
                </a:lnTo>
                <a:lnTo>
                  <a:pt x="1877" y="1709"/>
                </a:lnTo>
                <a:lnTo>
                  <a:pt x="1873" y="1722"/>
                </a:lnTo>
                <a:lnTo>
                  <a:pt x="1871" y="1737"/>
                </a:lnTo>
                <a:lnTo>
                  <a:pt x="1870" y="1753"/>
                </a:lnTo>
                <a:lnTo>
                  <a:pt x="1870" y="1753"/>
                </a:lnTo>
                <a:close/>
                <a:moveTo>
                  <a:pt x="1898" y="1753"/>
                </a:moveTo>
                <a:lnTo>
                  <a:pt x="1898" y="1753"/>
                </a:lnTo>
                <a:lnTo>
                  <a:pt x="1899" y="1736"/>
                </a:lnTo>
                <a:lnTo>
                  <a:pt x="1903" y="1719"/>
                </a:lnTo>
                <a:lnTo>
                  <a:pt x="1907" y="1702"/>
                </a:lnTo>
                <a:lnTo>
                  <a:pt x="1914" y="1688"/>
                </a:lnTo>
                <a:lnTo>
                  <a:pt x="1922" y="1674"/>
                </a:lnTo>
                <a:lnTo>
                  <a:pt x="1931" y="1662"/>
                </a:lnTo>
                <a:lnTo>
                  <a:pt x="1941" y="1651"/>
                </a:lnTo>
                <a:lnTo>
                  <a:pt x="1952" y="1640"/>
                </a:lnTo>
                <a:lnTo>
                  <a:pt x="1952" y="1640"/>
                </a:lnTo>
                <a:lnTo>
                  <a:pt x="1957" y="1655"/>
                </a:lnTo>
                <a:lnTo>
                  <a:pt x="1962" y="1669"/>
                </a:lnTo>
                <a:lnTo>
                  <a:pt x="1968" y="1682"/>
                </a:lnTo>
                <a:lnTo>
                  <a:pt x="1974" y="1696"/>
                </a:lnTo>
                <a:lnTo>
                  <a:pt x="1980" y="1708"/>
                </a:lnTo>
                <a:lnTo>
                  <a:pt x="1988" y="1721"/>
                </a:lnTo>
                <a:lnTo>
                  <a:pt x="1996" y="1733"/>
                </a:lnTo>
                <a:lnTo>
                  <a:pt x="2005" y="1745"/>
                </a:lnTo>
                <a:lnTo>
                  <a:pt x="2014" y="1756"/>
                </a:lnTo>
                <a:lnTo>
                  <a:pt x="2024" y="1767"/>
                </a:lnTo>
                <a:lnTo>
                  <a:pt x="2034" y="1779"/>
                </a:lnTo>
                <a:lnTo>
                  <a:pt x="2046" y="1789"/>
                </a:lnTo>
                <a:lnTo>
                  <a:pt x="2057" y="1798"/>
                </a:lnTo>
                <a:lnTo>
                  <a:pt x="2069" y="1807"/>
                </a:lnTo>
                <a:lnTo>
                  <a:pt x="2082" y="1816"/>
                </a:lnTo>
                <a:lnTo>
                  <a:pt x="2095" y="1824"/>
                </a:lnTo>
                <a:lnTo>
                  <a:pt x="2095" y="1824"/>
                </a:lnTo>
                <a:lnTo>
                  <a:pt x="2113" y="1833"/>
                </a:lnTo>
                <a:lnTo>
                  <a:pt x="2130" y="1841"/>
                </a:lnTo>
                <a:lnTo>
                  <a:pt x="2130" y="1841"/>
                </a:lnTo>
                <a:lnTo>
                  <a:pt x="2127" y="1851"/>
                </a:lnTo>
                <a:lnTo>
                  <a:pt x="2122" y="1861"/>
                </a:lnTo>
                <a:lnTo>
                  <a:pt x="2118" y="1870"/>
                </a:lnTo>
                <a:lnTo>
                  <a:pt x="2112" y="1878"/>
                </a:lnTo>
                <a:lnTo>
                  <a:pt x="2106" y="1887"/>
                </a:lnTo>
                <a:lnTo>
                  <a:pt x="2100" y="1893"/>
                </a:lnTo>
                <a:lnTo>
                  <a:pt x="2093" y="1901"/>
                </a:lnTo>
                <a:lnTo>
                  <a:pt x="2086" y="1907"/>
                </a:lnTo>
                <a:lnTo>
                  <a:pt x="2078" y="1913"/>
                </a:lnTo>
                <a:lnTo>
                  <a:pt x="2069" y="1918"/>
                </a:lnTo>
                <a:lnTo>
                  <a:pt x="2061" y="1921"/>
                </a:lnTo>
                <a:lnTo>
                  <a:pt x="2052" y="1926"/>
                </a:lnTo>
                <a:lnTo>
                  <a:pt x="2043" y="1928"/>
                </a:lnTo>
                <a:lnTo>
                  <a:pt x="2034" y="1930"/>
                </a:lnTo>
                <a:lnTo>
                  <a:pt x="2024" y="1932"/>
                </a:lnTo>
                <a:lnTo>
                  <a:pt x="2015" y="1932"/>
                </a:lnTo>
                <a:lnTo>
                  <a:pt x="2015" y="1932"/>
                </a:lnTo>
                <a:lnTo>
                  <a:pt x="2003" y="1930"/>
                </a:lnTo>
                <a:lnTo>
                  <a:pt x="1992" y="1928"/>
                </a:lnTo>
                <a:lnTo>
                  <a:pt x="1980" y="1925"/>
                </a:lnTo>
                <a:lnTo>
                  <a:pt x="1969" y="1920"/>
                </a:lnTo>
                <a:lnTo>
                  <a:pt x="1959" y="1915"/>
                </a:lnTo>
                <a:lnTo>
                  <a:pt x="1949" y="1908"/>
                </a:lnTo>
                <a:lnTo>
                  <a:pt x="1940" y="1900"/>
                </a:lnTo>
                <a:lnTo>
                  <a:pt x="1932" y="1891"/>
                </a:lnTo>
                <a:lnTo>
                  <a:pt x="1924" y="1881"/>
                </a:lnTo>
                <a:lnTo>
                  <a:pt x="1917" y="1871"/>
                </a:lnTo>
                <a:lnTo>
                  <a:pt x="1911" y="1859"/>
                </a:lnTo>
                <a:lnTo>
                  <a:pt x="1906" y="1847"/>
                </a:lnTo>
                <a:lnTo>
                  <a:pt x="1903" y="1834"/>
                </a:lnTo>
                <a:lnTo>
                  <a:pt x="1899" y="1820"/>
                </a:lnTo>
                <a:lnTo>
                  <a:pt x="1898" y="1807"/>
                </a:lnTo>
                <a:lnTo>
                  <a:pt x="1897" y="1792"/>
                </a:lnTo>
                <a:lnTo>
                  <a:pt x="1898" y="1753"/>
                </a:lnTo>
                <a:close/>
                <a:moveTo>
                  <a:pt x="1907" y="2522"/>
                </a:moveTo>
                <a:lnTo>
                  <a:pt x="1500" y="2522"/>
                </a:lnTo>
                <a:lnTo>
                  <a:pt x="1500" y="2550"/>
                </a:lnTo>
                <a:lnTo>
                  <a:pt x="1925" y="2550"/>
                </a:lnTo>
                <a:lnTo>
                  <a:pt x="2040" y="2290"/>
                </a:lnTo>
                <a:lnTo>
                  <a:pt x="2014" y="2279"/>
                </a:lnTo>
                <a:lnTo>
                  <a:pt x="1907" y="2522"/>
                </a:lnTo>
                <a:close/>
                <a:moveTo>
                  <a:pt x="407" y="2114"/>
                </a:moveTo>
                <a:lnTo>
                  <a:pt x="407" y="2114"/>
                </a:lnTo>
                <a:lnTo>
                  <a:pt x="402" y="2100"/>
                </a:lnTo>
                <a:lnTo>
                  <a:pt x="396" y="2088"/>
                </a:lnTo>
                <a:lnTo>
                  <a:pt x="389" y="2078"/>
                </a:lnTo>
                <a:lnTo>
                  <a:pt x="383" y="2068"/>
                </a:lnTo>
                <a:lnTo>
                  <a:pt x="375" y="2060"/>
                </a:lnTo>
                <a:lnTo>
                  <a:pt x="367" y="2053"/>
                </a:lnTo>
                <a:lnTo>
                  <a:pt x="358" y="2047"/>
                </a:lnTo>
                <a:lnTo>
                  <a:pt x="349" y="2042"/>
                </a:lnTo>
                <a:lnTo>
                  <a:pt x="340" y="2037"/>
                </a:lnTo>
                <a:lnTo>
                  <a:pt x="331" y="2035"/>
                </a:lnTo>
                <a:lnTo>
                  <a:pt x="313" y="2031"/>
                </a:lnTo>
                <a:lnTo>
                  <a:pt x="296" y="2028"/>
                </a:lnTo>
                <a:lnTo>
                  <a:pt x="280" y="2027"/>
                </a:lnTo>
                <a:lnTo>
                  <a:pt x="147" y="2027"/>
                </a:lnTo>
                <a:lnTo>
                  <a:pt x="147" y="2027"/>
                </a:lnTo>
                <a:lnTo>
                  <a:pt x="133" y="2028"/>
                </a:lnTo>
                <a:lnTo>
                  <a:pt x="120" y="2029"/>
                </a:lnTo>
                <a:lnTo>
                  <a:pt x="108" y="2033"/>
                </a:lnTo>
                <a:lnTo>
                  <a:pt x="97" y="2036"/>
                </a:lnTo>
                <a:lnTo>
                  <a:pt x="87" y="2041"/>
                </a:lnTo>
                <a:lnTo>
                  <a:pt x="78" y="2046"/>
                </a:lnTo>
                <a:lnTo>
                  <a:pt x="70" y="2053"/>
                </a:lnTo>
                <a:lnTo>
                  <a:pt x="62" y="2061"/>
                </a:lnTo>
                <a:lnTo>
                  <a:pt x="55" y="2069"/>
                </a:lnTo>
                <a:lnTo>
                  <a:pt x="50" y="2078"/>
                </a:lnTo>
                <a:lnTo>
                  <a:pt x="45" y="2088"/>
                </a:lnTo>
                <a:lnTo>
                  <a:pt x="41" y="2099"/>
                </a:lnTo>
                <a:lnTo>
                  <a:pt x="37" y="2110"/>
                </a:lnTo>
                <a:lnTo>
                  <a:pt x="34" y="2123"/>
                </a:lnTo>
                <a:lnTo>
                  <a:pt x="32" y="2136"/>
                </a:lnTo>
                <a:lnTo>
                  <a:pt x="30" y="2150"/>
                </a:lnTo>
                <a:lnTo>
                  <a:pt x="0" y="2472"/>
                </a:lnTo>
                <a:lnTo>
                  <a:pt x="55" y="2477"/>
                </a:lnTo>
                <a:lnTo>
                  <a:pt x="86" y="2154"/>
                </a:lnTo>
                <a:lnTo>
                  <a:pt x="86" y="2154"/>
                </a:lnTo>
                <a:lnTo>
                  <a:pt x="88" y="2135"/>
                </a:lnTo>
                <a:lnTo>
                  <a:pt x="91" y="2119"/>
                </a:lnTo>
                <a:lnTo>
                  <a:pt x="97" y="2107"/>
                </a:lnTo>
                <a:lnTo>
                  <a:pt x="100" y="2101"/>
                </a:lnTo>
                <a:lnTo>
                  <a:pt x="104" y="2097"/>
                </a:lnTo>
                <a:lnTo>
                  <a:pt x="107" y="2094"/>
                </a:lnTo>
                <a:lnTo>
                  <a:pt x="111" y="2090"/>
                </a:lnTo>
                <a:lnTo>
                  <a:pt x="116" y="2088"/>
                </a:lnTo>
                <a:lnTo>
                  <a:pt x="122" y="2086"/>
                </a:lnTo>
                <a:lnTo>
                  <a:pt x="134" y="2083"/>
                </a:lnTo>
                <a:lnTo>
                  <a:pt x="147" y="2082"/>
                </a:lnTo>
                <a:lnTo>
                  <a:pt x="280" y="2082"/>
                </a:lnTo>
                <a:lnTo>
                  <a:pt x="280" y="2082"/>
                </a:lnTo>
                <a:lnTo>
                  <a:pt x="291" y="2083"/>
                </a:lnTo>
                <a:lnTo>
                  <a:pt x="303" y="2085"/>
                </a:lnTo>
                <a:lnTo>
                  <a:pt x="314" y="2087"/>
                </a:lnTo>
                <a:lnTo>
                  <a:pt x="324" y="2091"/>
                </a:lnTo>
                <a:lnTo>
                  <a:pt x="333" y="2097"/>
                </a:lnTo>
                <a:lnTo>
                  <a:pt x="342" y="2106"/>
                </a:lnTo>
                <a:lnTo>
                  <a:pt x="349" y="2117"/>
                </a:lnTo>
                <a:lnTo>
                  <a:pt x="354" y="2132"/>
                </a:lnTo>
                <a:lnTo>
                  <a:pt x="435" y="2371"/>
                </a:lnTo>
                <a:lnTo>
                  <a:pt x="731" y="2413"/>
                </a:lnTo>
                <a:lnTo>
                  <a:pt x="731" y="2357"/>
                </a:lnTo>
                <a:lnTo>
                  <a:pt x="477" y="2321"/>
                </a:lnTo>
                <a:lnTo>
                  <a:pt x="407" y="2114"/>
                </a:lnTo>
                <a:close/>
                <a:moveTo>
                  <a:pt x="2084" y="2027"/>
                </a:moveTo>
                <a:lnTo>
                  <a:pt x="1952" y="2027"/>
                </a:lnTo>
                <a:lnTo>
                  <a:pt x="1952" y="2027"/>
                </a:lnTo>
                <a:lnTo>
                  <a:pt x="1936" y="2028"/>
                </a:lnTo>
                <a:lnTo>
                  <a:pt x="1918" y="2031"/>
                </a:lnTo>
                <a:lnTo>
                  <a:pt x="1900" y="2035"/>
                </a:lnTo>
                <a:lnTo>
                  <a:pt x="1891" y="2037"/>
                </a:lnTo>
                <a:lnTo>
                  <a:pt x="1882" y="2042"/>
                </a:lnTo>
                <a:lnTo>
                  <a:pt x="1873" y="2047"/>
                </a:lnTo>
                <a:lnTo>
                  <a:pt x="1866" y="2053"/>
                </a:lnTo>
                <a:lnTo>
                  <a:pt x="1858" y="2060"/>
                </a:lnTo>
                <a:lnTo>
                  <a:pt x="1850" y="2068"/>
                </a:lnTo>
                <a:lnTo>
                  <a:pt x="1842" y="2078"/>
                </a:lnTo>
                <a:lnTo>
                  <a:pt x="1836" y="2088"/>
                </a:lnTo>
                <a:lnTo>
                  <a:pt x="1830" y="2100"/>
                </a:lnTo>
                <a:lnTo>
                  <a:pt x="1825" y="2114"/>
                </a:lnTo>
                <a:lnTo>
                  <a:pt x="1755" y="2321"/>
                </a:lnTo>
                <a:lnTo>
                  <a:pt x="1500" y="2357"/>
                </a:lnTo>
                <a:lnTo>
                  <a:pt x="1500" y="2413"/>
                </a:lnTo>
                <a:lnTo>
                  <a:pt x="1796" y="2371"/>
                </a:lnTo>
                <a:lnTo>
                  <a:pt x="1877" y="2132"/>
                </a:lnTo>
                <a:lnTo>
                  <a:pt x="1877" y="2132"/>
                </a:lnTo>
                <a:lnTo>
                  <a:pt x="1882" y="2117"/>
                </a:lnTo>
                <a:lnTo>
                  <a:pt x="1890" y="2106"/>
                </a:lnTo>
                <a:lnTo>
                  <a:pt x="1898" y="2097"/>
                </a:lnTo>
                <a:lnTo>
                  <a:pt x="1908" y="2091"/>
                </a:lnTo>
                <a:lnTo>
                  <a:pt x="1918" y="2087"/>
                </a:lnTo>
                <a:lnTo>
                  <a:pt x="1929" y="2085"/>
                </a:lnTo>
                <a:lnTo>
                  <a:pt x="1940" y="2083"/>
                </a:lnTo>
                <a:lnTo>
                  <a:pt x="1952" y="2082"/>
                </a:lnTo>
                <a:lnTo>
                  <a:pt x="2084" y="2082"/>
                </a:lnTo>
                <a:lnTo>
                  <a:pt x="2084" y="2082"/>
                </a:lnTo>
                <a:lnTo>
                  <a:pt x="2098" y="2083"/>
                </a:lnTo>
                <a:lnTo>
                  <a:pt x="2110" y="2086"/>
                </a:lnTo>
                <a:lnTo>
                  <a:pt x="2115" y="2088"/>
                </a:lnTo>
                <a:lnTo>
                  <a:pt x="2120" y="2090"/>
                </a:lnTo>
                <a:lnTo>
                  <a:pt x="2124" y="2094"/>
                </a:lnTo>
                <a:lnTo>
                  <a:pt x="2129" y="2097"/>
                </a:lnTo>
                <a:lnTo>
                  <a:pt x="2132" y="2101"/>
                </a:lnTo>
                <a:lnTo>
                  <a:pt x="2136" y="2107"/>
                </a:lnTo>
                <a:lnTo>
                  <a:pt x="2140" y="2119"/>
                </a:lnTo>
                <a:lnTo>
                  <a:pt x="2145" y="2135"/>
                </a:lnTo>
                <a:lnTo>
                  <a:pt x="2147" y="2154"/>
                </a:lnTo>
                <a:lnTo>
                  <a:pt x="2176" y="2477"/>
                </a:lnTo>
                <a:lnTo>
                  <a:pt x="2231" y="2472"/>
                </a:lnTo>
                <a:lnTo>
                  <a:pt x="2202" y="2150"/>
                </a:lnTo>
                <a:lnTo>
                  <a:pt x="2202" y="2150"/>
                </a:lnTo>
                <a:lnTo>
                  <a:pt x="2200" y="2136"/>
                </a:lnTo>
                <a:lnTo>
                  <a:pt x="2197" y="2123"/>
                </a:lnTo>
                <a:lnTo>
                  <a:pt x="2195" y="2110"/>
                </a:lnTo>
                <a:lnTo>
                  <a:pt x="2192" y="2099"/>
                </a:lnTo>
                <a:lnTo>
                  <a:pt x="2187" y="2088"/>
                </a:lnTo>
                <a:lnTo>
                  <a:pt x="2182" y="2078"/>
                </a:lnTo>
                <a:lnTo>
                  <a:pt x="2176" y="2069"/>
                </a:lnTo>
                <a:lnTo>
                  <a:pt x="2169" y="2061"/>
                </a:lnTo>
                <a:lnTo>
                  <a:pt x="2163" y="2053"/>
                </a:lnTo>
                <a:lnTo>
                  <a:pt x="2154" y="2046"/>
                </a:lnTo>
                <a:lnTo>
                  <a:pt x="2145" y="2041"/>
                </a:lnTo>
                <a:lnTo>
                  <a:pt x="2134" y="2036"/>
                </a:lnTo>
                <a:lnTo>
                  <a:pt x="2123" y="2033"/>
                </a:lnTo>
                <a:lnTo>
                  <a:pt x="2112" y="2029"/>
                </a:lnTo>
                <a:lnTo>
                  <a:pt x="2098" y="2028"/>
                </a:lnTo>
                <a:lnTo>
                  <a:pt x="2084" y="2027"/>
                </a:lnTo>
                <a:lnTo>
                  <a:pt x="2084" y="2027"/>
                </a:lnTo>
                <a:close/>
                <a:moveTo>
                  <a:pt x="656" y="1118"/>
                </a:moveTo>
                <a:lnTo>
                  <a:pt x="673" y="976"/>
                </a:lnTo>
                <a:lnTo>
                  <a:pt x="1207" y="1242"/>
                </a:lnTo>
                <a:lnTo>
                  <a:pt x="1194" y="1174"/>
                </a:lnTo>
                <a:lnTo>
                  <a:pt x="711" y="932"/>
                </a:lnTo>
                <a:lnTo>
                  <a:pt x="711" y="932"/>
                </a:lnTo>
                <a:lnTo>
                  <a:pt x="660" y="907"/>
                </a:lnTo>
                <a:lnTo>
                  <a:pt x="612" y="881"/>
                </a:lnTo>
                <a:lnTo>
                  <a:pt x="588" y="868"/>
                </a:lnTo>
                <a:lnTo>
                  <a:pt x="566" y="854"/>
                </a:lnTo>
                <a:lnTo>
                  <a:pt x="546" y="840"/>
                </a:lnTo>
                <a:lnTo>
                  <a:pt x="525" y="824"/>
                </a:lnTo>
                <a:lnTo>
                  <a:pt x="656" y="1118"/>
                </a:lnTo>
                <a:close/>
                <a:moveTo>
                  <a:pt x="217" y="2279"/>
                </a:moveTo>
                <a:lnTo>
                  <a:pt x="192" y="2290"/>
                </a:lnTo>
                <a:lnTo>
                  <a:pt x="306" y="2550"/>
                </a:lnTo>
                <a:lnTo>
                  <a:pt x="731" y="2550"/>
                </a:lnTo>
                <a:lnTo>
                  <a:pt x="731" y="2522"/>
                </a:lnTo>
                <a:lnTo>
                  <a:pt x="324" y="2522"/>
                </a:lnTo>
                <a:lnTo>
                  <a:pt x="217" y="2279"/>
                </a:lnTo>
                <a:close/>
                <a:moveTo>
                  <a:pt x="1539" y="1116"/>
                </a:moveTo>
                <a:lnTo>
                  <a:pt x="1670" y="824"/>
                </a:lnTo>
                <a:lnTo>
                  <a:pt x="1670" y="824"/>
                </a:lnTo>
                <a:lnTo>
                  <a:pt x="1645" y="842"/>
                </a:lnTo>
                <a:lnTo>
                  <a:pt x="1621" y="858"/>
                </a:lnTo>
                <a:lnTo>
                  <a:pt x="1597" y="874"/>
                </a:lnTo>
                <a:lnTo>
                  <a:pt x="1572" y="888"/>
                </a:lnTo>
                <a:lnTo>
                  <a:pt x="1547" y="902"/>
                </a:lnTo>
                <a:lnTo>
                  <a:pt x="1522" y="913"/>
                </a:lnTo>
                <a:lnTo>
                  <a:pt x="1498" y="925"/>
                </a:lnTo>
                <a:lnTo>
                  <a:pt x="1472" y="935"/>
                </a:lnTo>
                <a:lnTo>
                  <a:pt x="1447" y="944"/>
                </a:lnTo>
                <a:lnTo>
                  <a:pt x="1422" y="953"/>
                </a:lnTo>
                <a:lnTo>
                  <a:pt x="1396" y="961"/>
                </a:lnTo>
                <a:lnTo>
                  <a:pt x="1372" y="968"/>
                </a:lnTo>
                <a:lnTo>
                  <a:pt x="1322" y="980"/>
                </a:lnTo>
                <a:lnTo>
                  <a:pt x="1274" y="989"/>
                </a:lnTo>
                <a:lnTo>
                  <a:pt x="1226" y="996"/>
                </a:lnTo>
                <a:lnTo>
                  <a:pt x="1181" y="1001"/>
                </a:lnTo>
                <a:lnTo>
                  <a:pt x="1138" y="1003"/>
                </a:lnTo>
                <a:lnTo>
                  <a:pt x="1096" y="1004"/>
                </a:lnTo>
                <a:lnTo>
                  <a:pt x="1058" y="1003"/>
                </a:lnTo>
                <a:lnTo>
                  <a:pt x="1022" y="1002"/>
                </a:lnTo>
                <a:lnTo>
                  <a:pt x="990" y="998"/>
                </a:lnTo>
                <a:lnTo>
                  <a:pt x="961" y="996"/>
                </a:lnTo>
                <a:lnTo>
                  <a:pt x="1180" y="1105"/>
                </a:lnTo>
                <a:lnTo>
                  <a:pt x="1171" y="1058"/>
                </a:lnTo>
                <a:lnTo>
                  <a:pt x="1171" y="1058"/>
                </a:lnTo>
                <a:lnTo>
                  <a:pt x="1194" y="1057"/>
                </a:lnTo>
                <a:lnTo>
                  <a:pt x="1219" y="1055"/>
                </a:lnTo>
                <a:lnTo>
                  <a:pt x="1243" y="1051"/>
                </a:lnTo>
                <a:lnTo>
                  <a:pt x="1269" y="1048"/>
                </a:lnTo>
                <a:lnTo>
                  <a:pt x="1322" y="1038"/>
                </a:lnTo>
                <a:lnTo>
                  <a:pt x="1373" y="1027"/>
                </a:lnTo>
                <a:lnTo>
                  <a:pt x="1421" y="1013"/>
                </a:lnTo>
                <a:lnTo>
                  <a:pt x="1464" y="1000"/>
                </a:lnTo>
                <a:lnTo>
                  <a:pt x="1499" y="987"/>
                </a:lnTo>
                <a:lnTo>
                  <a:pt x="1513" y="980"/>
                </a:lnTo>
                <a:lnTo>
                  <a:pt x="1524" y="975"/>
                </a:lnTo>
                <a:lnTo>
                  <a:pt x="1539" y="1116"/>
                </a:lnTo>
                <a:close/>
                <a:moveTo>
                  <a:pt x="55" y="1878"/>
                </a:moveTo>
                <a:lnTo>
                  <a:pt x="55" y="1878"/>
                </a:lnTo>
                <a:lnTo>
                  <a:pt x="59" y="1884"/>
                </a:lnTo>
                <a:lnTo>
                  <a:pt x="63" y="1890"/>
                </a:lnTo>
                <a:lnTo>
                  <a:pt x="69" y="1896"/>
                </a:lnTo>
                <a:lnTo>
                  <a:pt x="75" y="1899"/>
                </a:lnTo>
                <a:lnTo>
                  <a:pt x="82" y="1902"/>
                </a:lnTo>
                <a:lnTo>
                  <a:pt x="90" y="1905"/>
                </a:lnTo>
                <a:lnTo>
                  <a:pt x="98" y="1906"/>
                </a:lnTo>
                <a:lnTo>
                  <a:pt x="106" y="1906"/>
                </a:lnTo>
                <a:lnTo>
                  <a:pt x="108" y="1905"/>
                </a:lnTo>
                <a:lnTo>
                  <a:pt x="108" y="1905"/>
                </a:lnTo>
                <a:lnTo>
                  <a:pt x="119" y="1917"/>
                </a:lnTo>
                <a:lnTo>
                  <a:pt x="132" y="1927"/>
                </a:lnTo>
                <a:lnTo>
                  <a:pt x="144" y="1937"/>
                </a:lnTo>
                <a:lnTo>
                  <a:pt x="159" y="1945"/>
                </a:lnTo>
                <a:lnTo>
                  <a:pt x="173" y="1951"/>
                </a:lnTo>
                <a:lnTo>
                  <a:pt x="189" y="1956"/>
                </a:lnTo>
                <a:lnTo>
                  <a:pt x="205" y="1959"/>
                </a:lnTo>
                <a:lnTo>
                  <a:pt x="222" y="1960"/>
                </a:lnTo>
                <a:lnTo>
                  <a:pt x="222" y="1960"/>
                </a:lnTo>
                <a:lnTo>
                  <a:pt x="237" y="1959"/>
                </a:lnTo>
                <a:lnTo>
                  <a:pt x="253" y="1956"/>
                </a:lnTo>
                <a:lnTo>
                  <a:pt x="268" y="1952"/>
                </a:lnTo>
                <a:lnTo>
                  <a:pt x="282" y="1946"/>
                </a:lnTo>
                <a:lnTo>
                  <a:pt x="296" y="1938"/>
                </a:lnTo>
                <a:lnTo>
                  <a:pt x="308" y="1930"/>
                </a:lnTo>
                <a:lnTo>
                  <a:pt x="320" y="1920"/>
                </a:lnTo>
                <a:lnTo>
                  <a:pt x="331" y="1909"/>
                </a:lnTo>
                <a:lnTo>
                  <a:pt x="341" y="1897"/>
                </a:lnTo>
                <a:lnTo>
                  <a:pt x="350" y="1883"/>
                </a:lnTo>
                <a:lnTo>
                  <a:pt x="358" y="1869"/>
                </a:lnTo>
                <a:lnTo>
                  <a:pt x="363" y="1854"/>
                </a:lnTo>
                <a:lnTo>
                  <a:pt x="369" y="1838"/>
                </a:lnTo>
                <a:lnTo>
                  <a:pt x="372" y="1823"/>
                </a:lnTo>
                <a:lnTo>
                  <a:pt x="375" y="1806"/>
                </a:lnTo>
                <a:lnTo>
                  <a:pt x="376" y="1788"/>
                </a:lnTo>
                <a:lnTo>
                  <a:pt x="376" y="1746"/>
                </a:lnTo>
                <a:lnTo>
                  <a:pt x="376" y="1746"/>
                </a:lnTo>
                <a:lnTo>
                  <a:pt x="375" y="1728"/>
                </a:lnTo>
                <a:lnTo>
                  <a:pt x="372" y="1710"/>
                </a:lnTo>
                <a:lnTo>
                  <a:pt x="368" y="1693"/>
                </a:lnTo>
                <a:lnTo>
                  <a:pt x="362" y="1676"/>
                </a:lnTo>
                <a:lnTo>
                  <a:pt x="356" y="1661"/>
                </a:lnTo>
                <a:lnTo>
                  <a:pt x="347" y="1646"/>
                </a:lnTo>
                <a:lnTo>
                  <a:pt x="336" y="1633"/>
                </a:lnTo>
                <a:lnTo>
                  <a:pt x="326" y="1620"/>
                </a:lnTo>
                <a:lnTo>
                  <a:pt x="326" y="1620"/>
                </a:lnTo>
                <a:lnTo>
                  <a:pt x="336" y="1606"/>
                </a:lnTo>
                <a:lnTo>
                  <a:pt x="336" y="1606"/>
                </a:lnTo>
                <a:lnTo>
                  <a:pt x="344" y="1591"/>
                </a:lnTo>
                <a:lnTo>
                  <a:pt x="349" y="1575"/>
                </a:lnTo>
                <a:lnTo>
                  <a:pt x="352" y="1559"/>
                </a:lnTo>
                <a:lnTo>
                  <a:pt x="354" y="1544"/>
                </a:lnTo>
                <a:lnTo>
                  <a:pt x="354" y="1544"/>
                </a:lnTo>
                <a:lnTo>
                  <a:pt x="345" y="1548"/>
                </a:lnTo>
                <a:lnTo>
                  <a:pt x="338" y="1552"/>
                </a:lnTo>
                <a:lnTo>
                  <a:pt x="329" y="1555"/>
                </a:lnTo>
                <a:lnTo>
                  <a:pt x="320" y="1557"/>
                </a:lnTo>
                <a:lnTo>
                  <a:pt x="311" y="1558"/>
                </a:lnTo>
                <a:lnTo>
                  <a:pt x="300" y="1559"/>
                </a:lnTo>
                <a:lnTo>
                  <a:pt x="291" y="1559"/>
                </a:lnTo>
                <a:lnTo>
                  <a:pt x="282" y="1559"/>
                </a:lnTo>
                <a:lnTo>
                  <a:pt x="282" y="1561"/>
                </a:lnTo>
                <a:lnTo>
                  <a:pt x="282" y="1561"/>
                </a:lnTo>
                <a:lnTo>
                  <a:pt x="268" y="1556"/>
                </a:lnTo>
                <a:lnTo>
                  <a:pt x="253" y="1553"/>
                </a:lnTo>
                <a:lnTo>
                  <a:pt x="239" y="1550"/>
                </a:lnTo>
                <a:lnTo>
                  <a:pt x="224" y="1548"/>
                </a:lnTo>
                <a:lnTo>
                  <a:pt x="210" y="1548"/>
                </a:lnTo>
                <a:lnTo>
                  <a:pt x="197" y="1548"/>
                </a:lnTo>
                <a:lnTo>
                  <a:pt x="183" y="1549"/>
                </a:lnTo>
                <a:lnTo>
                  <a:pt x="171" y="1552"/>
                </a:lnTo>
                <a:lnTo>
                  <a:pt x="158" y="1554"/>
                </a:lnTo>
                <a:lnTo>
                  <a:pt x="146" y="1557"/>
                </a:lnTo>
                <a:lnTo>
                  <a:pt x="134" y="1561"/>
                </a:lnTo>
                <a:lnTo>
                  <a:pt x="123" y="1565"/>
                </a:lnTo>
                <a:lnTo>
                  <a:pt x="113" y="1571"/>
                </a:lnTo>
                <a:lnTo>
                  <a:pt x="101" y="1576"/>
                </a:lnTo>
                <a:lnTo>
                  <a:pt x="92" y="1582"/>
                </a:lnTo>
                <a:lnTo>
                  <a:pt x="82" y="1589"/>
                </a:lnTo>
                <a:lnTo>
                  <a:pt x="65" y="1603"/>
                </a:lnTo>
                <a:lnTo>
                  <a:pt x="51" y="1619"/>
                </a:lnTo>
                <a:lnTo>
                  <a:pt x="38" y="1636"/>
                </a:lnTo>
                <a:lnTo>
                  <a:pt x="34" y="1645"/>
                </a:lnTo>
                <a:lnTo>
                  <a:pt x="29" y="1654"/>
                </a:lnTo>
                <a:lnTo>
                  <a:pt x="26" y="1664"/>
                </a:lnTo>
                <a:lnTo>
                  <a:pt x="23" y="1673"/>
                </a:lnTo>
                <a:lnTo>
                  <a:pt x="20" y="1682"/>
                </a:lnTo>
                <a:lnTo>
                  <a:pt x="18" y="1692"/>
                </a:lnTo>
                <a:lnTo>
                  <a:pt x="18" y="1701"/>
                </a:lnTo>
                <a:lnTo>
                  <a:pt x="18" y="1710"/>
                </a:lnTo>
                <a:lnTo>
                  <a:pt x="19" y="1720"/>
                </a:lnTo>
                <a:lnTo>
                  <a:pt x="20" y="1729"/>
                </a:lnTo>
                <a:lnTo>
                  <a:pt x="55" y="1878"/>
                </a:lnTo>
                <a:close/>
                <a:moveTo>
                  <a:pt x="119" y="1790"/>
                </a:moveTo>
                <a:lnTo>
                  <a:pt x="120" y="1790"/>
                </a:lnTo>
                <a:lnTo>
                  <a:pt x="120" y="1790"/>
                </a:lnTo>
                <a:lnTo>
                  <a:pt x="122" y="1784"/>
                </a:lnTo>
                <a:lnTo>
                  <a:pt x="124" y="1779"/>
                </a:lnTo>
                <a:lnTo>
                  <a:pt x="126" y="1774"/>
                </a:lnTo>
                <a:lnTo>
                  <a:pt x="129" y="1770"/>
                </a:lnTo>
                <a:lnTo>
                  <a:pt x="134" y="1766"/>
                </a:lnTo>
                <a:lnTo>
                  <a:pt x="138" y="1763"/>
                </a:lnTo>
                <a:lnTo>
                  <a:pt x="144" y="1761"/>
                </a:lnTo>
                <a:lnTo>
                  <a:pt x="150" y="1758"/>
                </a:lnTo>
                <a:lnTo>
                  <a:pt x="150" y="1758"/>
                </a:lnTo>
                <a:lnTo>
                  <a:pt x="155" y="1758"/>
                </a:lnTo>
                <a:lnTo>
                  <a:pt x="161" y="1758"/>
                </a:lnTo>
                <a:lnTo>
                  <a:pt x="167" y="1761"/>
                </a:lnTo>
                <a:lnTo>
                  <a:pt x="172" y="1762"/>
                </a:lnTo>
                <a:lnTo>
                  <a:pt x="177" y="1765"/>
                </a:lnTo>
                <a:lnTo>
                  <a:pt x="181" y="1769"/>
                </a:lnTo>
                <a:lnTo>
                  <a:pt x="185" y="1773"/>
                </a:lnTo>
                <a:lnTo>
                  <a:pt x="188" y="1779"/>
                </a:lnTo>
                <a:lnTo>
                  <a:pt x="188" y="1779"/>
                </a:lnTo>
                <a:lnTo>
                  <a:pt x="200" y="1771"/>
                </a:lnTo>
                <a:lnTo>
                  <a:pt x="214" y="1761"/>
                </a:lnTo>
                <a:lnTo>
                  <a:pt x="226" y="1749"/>
                </a:lnTo>
                <a:lnTo>
                  <a:pt x="240" y="1735"/>
                </a:lnTo>
                <a:lnTo>
                  <a:pt x="253" y="1718"/>
                </a:lnTo>
                <a:lnTo>
                  <a:pt x="266" y="1698"/>
                </a:lnTo>
                <a:lnTo>
                  <a:pt x="279" y="1675"/>
                </a:lnTo>
                <a:lnTo>
                  <a:pt x="291" y="1649"/>
                </a:lnTo>
                <a:lnTo>
                  <a:pt x="291" y="1649"/>
                </a:lnTo>
                <a:lnTo>
                  <a:pt x="306" y="1639"/>
                </a:lnTo>
                <a:lnTo>
                  <a:pt x="306" y="1639"/>
                </a:lnTo>
                <a:lnTo>
                  <a:pt x="315" y="1649"/>
                </a:lnTo>
                <a:lnTo>
                  <a:pt x="324" y="1661"/>
                </a:lnTo>
                <a:lnTo>
                  <a:pt x="331" y="1673"/>
                </a:lnTo>
                <a:lnTo>
                  <a:pt x="336" y="1687"/>
                </a:lnTo>
                <a:lnTo>
                  <a:pt x="342" y="1700"/>
                </a:lnTo>
                <a:lnTo>
                  <a:pt x="345" y="1716"/>
                </a:lnTo>
                <a:lnTo>
                  <a:pt x="348" y="1730"/>
                </a:lnTo>
                <a:lnTo>
                  <a:pt x="348" y="1746"/>
                </a:lnTo>
                <a:lnTo>
                  <a:pt x="348" y="1788"/>
                </a:lnTo>
                <a:lnTo>
                  <a:pt x="348" y="1788"/>
                </a:lnTo>
                <a:lnTo>
                  <a:pt x="348" y="1803"/>
                </a:lnTo>
                <a:lnTo>
                  <a:pt x="345" y="1817"/>
                </a:lnTo>
                <a:lnTo>
                  <a:pt x="342" y="1832"/>
                </a:lnTo>
                <a:lnTo>
                  <a:pt x="338" y="1845"/>
                </a:lnTo>
                <a:lnTo>
                  <a:pt x="332" y="1857"/>
                </a:lnTo>
                <a:lnTo>
                  <a:pt x="326" y="1870"/>
                </a:lnTo>
                <a:lnTo>
                  <a:pt x="318" y="1880"/>
                </a:lnTo>
                <a:lnTo>
                  <a:pt x="311" y="1890"/>
                </a:lnTo>
                <a:lnTo>
                  <a:pt x="302" y="1900"/>
                </a:lnTo>
                <a:lnTo>
                  <a:pt x="291" y="1908"/>
                </a:lnTo>
                <a:lnTo>
                  <a:pt x="281" y="1915"/>
                </a:lnTo>
                <a:lnTo>
                  <a:pt x="270" y="1921"/>
                </a:lnTo>
                <a:lnTo>
                  <a:pt x="259" y="1926"/>
                </a:lnTo>
                <a:lnTo>
                  <a:pt x="246" y="1929"/>
                </a:lnTo>
                <a:lnTo>
                  <a:pt x="234" y="1932"/>
                </a:lnTo>
                <a:lnTo>
                  <a:pt x="222" y="1933"/>
                </a:lnTo>
                <a:lnTo>
                  <a:pt x="222" y="1933"/>
                </a:lnTo>
                <a:lnTo>
                  <a:pt x="206" y="1932"/>
                </a:lnTo>
                <a:lnTo>
                  <a:pt x="191" y="1928"/>
                </a:lnTo>
                <a:lnTo>
                  <a:pt x="178" y="1924"/>
                </a:lnTo>
                <a:lnTo>
                  <a:pt x="164" y="1917"/>
                </a:lnTo>
                <a:lnTo>
                  <a:pt x="152" y="1908"/>
                </a:lnTo>
                <a:lnTo>
                  <a:pt x="140" y="1898"/>
                </a:lnTo>
                <a:lnTo>
                  <a:pt x="129" y="1887"/>
                </a:lnTo>
                <a:lnTo>
                  <a:pt x="120" y="1874"/>
                </a:lnTo>
                <a:lnTo>
                  <a:pt x="120" y="1874"/>
                </a:lnTo>
                <a:lnTo>
                  <a:pt x="117" y="1856"/>
                </a:lnTo>
                <a:lnTo>
                  <a:pt x="116" y="1837"/>
                </a:lnTo>
                <a:lnTo>
                  <a:pt x="117" y="1815"/>
                </a:lnTo>
                <a:lnTo>
                  <a:pt x="119" y="1790"/>
                </a:lnTo>
                <a:lnTo>
                  <a:pt x="119" y="1790"/>
                </a:lnTo>
                <a:close/>
                <a:moveTo>
                  <a:pt x="1464" y="1920"/>
                </a:moveTo>
                <a:lnTo>
                  <a:pt x="1464" y="1920"/>
                </a:lnTo>
                <a:lnTo>
                  <a:pt x="1460" y="1902"/>
                </a:lnTo>
                <a:lnTo>
                  <a:pt x="1456" y="1886"/>
                </a:lnTo>
                <a:lnTo>
                  <a:pt x="1451" y="1870"/>
                </a:lnTo>
                <a:lnTo>
                  <a:pt x="1446" y="1856"/>
                </a:lnTo>
                <a:lnTo>
                  <a:pt x="1439" y="1844"/>
                </a:lnTo>
                <a:lnTo>
                  <a:pt x="1432" y="1833"/>
                </a:lnTo>
                <a:lnTo>
                  <a:pt x="1424" y="1823"/>
                </a:lnTo>
                <a:lnTo>
                  <a:pt x="1415" y="1814"/>
                </a:lnTo>
                <a:lnTo>
                  <a:pt x="1406" y="1806"/>
                </a:lnTo>
                <a:lnTo>
                  <a:pt x="1396" y="1799"/>
                </a:lnTo>
                <a:lnTo>
                  <a:pt x="1386" y="1793"/>
                </a:lnTo>
                <a:lnTo>
                  <a:pt x="1375" y="1788"/>
                </a:lnTo>
                <a:lnTo>
                  <a:pt x="1363" y="1783"/>
                </a:lnTo>
                <a:lnTo>
                  <a:pt x="1350" y="1780"/>
                </a:lnTo>
                <a:lnTo>
                  <a:pt x="1337" y="1776"/>
                </a:lnTo>
                <a:lnTo>
                  <a:pt x="1323" y="1774"/>
                </a:lnTo>
                <a:lnTo>
                  <a:pt x="1294" y="1770"/>
                </a:lnTo>
                <a:lnTo>
                  <a:pt x="1294" y="1770"/>
                </a:lnTo>
                <a:lnTo>
                  <a:pt x="1295" y="1843"/>
                </a:lnTo>
                <a:lnTo>
                  <a:pt x="1296" y="1853"/>
                </a:lnTo>
                <a:lnTo>
                  <a:pt x="1286" y="1856"/>
                </a:lnTo>
                <a:lnTo>
                  <a:pt x="1262" y="1863"/>
                </a:lnTo>
                <a:lnTo>
                  <a:pt x="1296" y="1893"/>
                </a:lnTo>
                <a:lnTo>
                  <a:pt x="1118" y="2095"/>
                </a:lnTo>
                <a:lnTo>
                  <a:pt x="947" y="1893"/>
                </a:lnTo>
                <a:lnTo>
                  <a:pt x="981" y="1863"/>
                </a:lnTo>
                <a:lnTo>
                  <a:pt x="949" y="1853"/>
                </a:lnTo>
                <a:lnTo>
                  <a:pt x="949" y="1843"/>
                </a:lnTo>
                <a:lnTo>
                  <a:pt x="949" y="1843"/>
                </a:lnTo>
                <a:lnTo>
                  <a:pt x="950" y="1769"/>
                </a:lnTo>
                <a:lnTo>
                  <a:pt x="911" y="1776"/>
                </a:lnTo>
                <a:lnTo>
                  <a:pt x="911" y="1776"/>
                </a:lnTo>
                <a:lnTo>
                  <a:pt x="899" y="1779"/>
                </a:lnTo>
                <a:lnTo>
                  <a:pt x="887" y="1783"/>
                </a:lnTo>
                <a:lnTo>
                  <a:pt x="874" y="1787"/>
                </a:lnTo>
                <a:lnTo>
                  <a:pt x="863" y="1791"/>
                </a:lnTo>
                <a:lnTo>
                  <a:pt x="853" y="1797"/>
                </a:lnTo>
                <a:lnTo>
                  <a:pt x="843" y="1803"/>
                </a:lnTo>
                <a:lnTo>
                  <a:pt x="834" y="1810"/>
                </a:lnTo>
                <a:lnTo>
                  <a:pt x="825" y="1818"/>
                </a:lnTo>
                <a:lnTo>
                  <a:pt x="817" y="1827"/>
                </a:lnTo>
                <a:lnTo>
                  <a:pt x="810" y="1837"/>
                </a:lnTo>
                <a:lnTo>
                  <a:pt x="803" y="1847"/>
                </a:lnTo>
                <a:lnTo>
                  <a:pt x="797" y="1860"/>
                </a:lnTo>
                <a:lnTo>
                  <a:pt x="791" y="1873"/>
                </a:lnTo>
                <a:lnTo>
                  <a:pt x="787" y="1888"/>
                </a:lnTo>
                <a:lnTo>
                  <a:pt x="782" y="1904"/>
                </a:lnTo>
                <a:lnTo>
                  <a:pt x="779" y="1920"/>
                </a:lnTo>
                <a:lnTo>
                  <a:pt x="738" y="2195"/>
                </a:lnTo>
                <a:lnTo>
                  <a:pt x="738" y="2195"/>
                </a:lnTo>
                <a:lnTo>
                  <a:pt x="787" y="2180"/>
                </a:lnTo>
                <a:lnTo>
                  <a:pt x="836" y="2168"/>
                </a:lnTo>
                <a:lnTo>
                  <a:pt x="887" y="2156"/>
                </a:lnTo>
                <a:lnTo>
                  <a:pt x="938" y="2147"/>
                </a:lnTo>
                <a:lnTo>
                  <a:pt x="991" y="2140"/>
                </a:lnTo>
                <a:lnTo>
                  <a:pt x="1045" y="2135"/>
                </a:lnTo>
                <a:lnTo>
                  <a:pt x="1099" y="2132"/>
                </a:lnTo>
                <a:lnTo>
                  <a:pt x="1154" y="2131"/>
                </a:lnTo>
                <a:lnTo>
                  <a:pt x="1154" y="2131"/>
                </a:lnTo>
                <a:lnTo>
                  <a:pt x="1199" y="2131"/>
                </a:lnTo>
                <a:lnTo>
                  <a:pt x="1244" y="2133"/>
                </a:lnTo>
                <a:lnTo>
                  <a:pt x="1289" y="2137"/>
                </a:lnTo>
                <a:lnTo>
                  <a:pt x="1333" y="2142"/>
                </a:lnTo>
                <a:lnTo>
                  <a:pt x="1376" y="2149"/>
                </a:lnTo>
                <a:lnTo>
                  <a:pt x="1419" y="2155"/>
                </a:lnTo>
                <a:lnTo>
                  <a:pt x="1460" y="2164"/>
                </a:lnTo>
                <a:lnTo>
                  <a:pt x="1502" y="2174"/>
                </a:lnTo>
                <a:lnTo>
                  <a:pt x="1464" y="1920"/>
                </a:lnTo>
                <a:close/>
                <a:moveTo>
                  <a:pt x="1296" y="1503"/>
                </a:moveTo>
                <a:lnTo>
                  <a:pt x="1296" y="1503"/>
                </a:lnTo>
                <a:lnTo>
                  <a:pt x="1293" y="1491"/>
                </a:lnTo>
                <a:lnTo>
                  <a:pt x="1289" y="1479"/>
                </a:lnTo>
                <a:lnTo>
                  <a:pt x="1286" y="1466"/>
                </a:lnTo>
                <a:lnTo>
                  <a:pt x="1280" y="1454"/>
                </a:lnTo>
                <a:lnTo>
                  <a:pt x="1275" y="1443"/>
                </a:lnTo>
                <a:lnTo>
                  <a:pt x="1268" y="1430"/>
                </a:lnTo>
                <a:lnTo>
                  <a:pt x="1259" y="1419"/>
                </a:lnTo>
                <a:lnTo>
                  <a:pt x="1250" y="1409"/>
                </a:lnTo>
                <a:lnTo>
                  <a:pt x="1239" y="1400"/>
                </a:lnTo>
                <a:lnTo>
                  <a:pt x="1226" y="1391"/>
                </a:lnTo>
                <a:lnTo>
                  <a:pt x="1213" y="1383"/>
                </a:lnTo>
                <a:lnTo>
                  <a:pt x="1197" y="1376"/>
                </a:lnTo>
                <a:lnTo>
                  <a:pt x="1180" y="1371"/>
                </a:lnTo>
                <a:lnTo>
                  <a:pt x="1161" y="1367"/>
                </a:lnTo>
                <a:lnTo>
                  <a:pt x="1141" y="1365"/>
                </a:lnTo>
                <a:lnTo>
                  <a:pt x="1118" y="1364"/>
                </a:lnTo>
                <a:lnTo>
                  <a:pt x="1118" y="1364"/>
                </a:lnTo>
                <a:lnTo>
                  <a:pt x="1096" y="1365"/>
                </a:lnTo>
                <a:lnTo>
                  <a:pt x="1076" y="1368"/>
                </a:lnTo>
                <a:lnTo>
                  <a:pt x="1058" y="1373"/>
                </a:lnTo>
                <a:lnTo>
                  <a:pt x="1042" y="1380"/>
                </a:lnTo>
                <a:lnTo>
                  <a:pt x="1027" y="1387"/>
                </a:lnTo>
                <a:lnTo>
                  <a:pt x="1015" y="1396"/>
                </a:lnTo>
                <a:lnTo>
                  <a:pt x="1005" y="1405"/>
                </a:lnTo>
                <a:lnTo>
                  <a:pt x="995" y="1417"/>
                </a:lnTo>
                <a:lnTo>
                  <a:pt x="987" y="1428"/>
                </a:lnTo>
                <a:lnTo>
                  <a:pt x="981" y="1439"/>
                </a:lnTo>
                <a:lnTo>
                  <a:pt x="976" y="1450"/>
                </a:lnTo>
                <a:lnTo>
                  <a:pt x="971" y="1462"/>
                </a:lnTo>
                <a:lnTo>
                  <a:pt x="964" y="1483"/>
                </a:lnTo>
                <a:lnTo>
                  <a:pt x="961" y="1502"/>
                </a:lnTo>
                <a:lnTo>
                  <a:pt x="961" y="1502"/>
                </a:lnTo>
                <a:lnTo>
                  <a:pt x="955" y="1547"/>
                </a:lnTo>
                <a:lnTo>
                  <a:pt x="950" y="1606"/>
                </a:lnTo>
                <a:lnTo>
                  <a:pt x="945" y="1658"/>
                </a:lnTo>
                <a:lnTo>
                  <a:pt x="945" y="1679"/>
                </a:lnTo>
                <a:lnTo>
                  <a:pt x="945" y="1690"/>
                </a:lnTo>
                <a:lnTo>
                  <a:pt x="945" y="1690"/>
                </a:lnTo>
                <a:lnTo>
                  <a:pt x="947" y="1694"/>
                </a:lnTo>
                <a:lnTo>
                  <a:pt x="951" y="1700"/>
                </a:lnTo>
                <a:lnTo>
                  <a:pt x="955" y="1706"/>
                </a:lnTo>
                <a:lnTo>
                  <a:pt x="961" y="1710"/>
                </a:lnTo>
                <a:lnTo>
                  <a:pt x="970" y="1713"/>
                </a:lnTo>
                <a:lnTo>
                  <a:pt x="981" y="1717"/>
                </a:lnTo>
                <a:lnTo>
                  <a:pt x="996" y="1719"/>
                </a:lnTo>
                <a:lnTo>
                  <a:pt x="1013" y="1720"/>
                </a:lnTo>
                <a:lnTo>
                  <a:pt x="1013" y="1720"/>
                </a:lnTo>
                <a:lnTo>
                  <a:pt x="1027" y="1720"/>
                </a:lnTo>
                <a:lnTo>
                  <a:pt x="1039" y="1720"/>
                </a:lnTo>
                <a:lnTo>
                  <a:pt x="1057" y="1718"/>
                </a:lnTo>
                <a:lnTo>
                  <a:pt x="1057" y="1718"/>
                </a:lnTo>
                <a:lnTo>
                  <a:pt x="1071" y="1726"/>
                </a:lnTo>
                <a:lnTo>
                  <a:pt x="1088" y="1733"/>
                </a:lnTo>
                <a:lnTo>
                  <a:pt x="1105" y="1737"/>
                </a:lnTo>
                <a:lnTo>
                  <a:pt x="1114" y="1738"/>
                </a:lnTo>
                <a:lnTo>
                  <a:pt x="1123" y="1738"/>
                </a:lnTo>
                <a:lnTo>
                  <a:pt x="1123" y="1738"/>
                </a:lnTo>
                <a:lnTo>
                  <a:pt x="1133" y="1738"/>
                </a:lnTo>
                <a:lnTo>
                  <a:pt x="1142" y="1737"/>
                </a:lnTo>
                <a:lnTo>
                  <a:pt x="1151" y="1735"/>
                </a:lnTo>
                <a:lnTo>
                  <a:pt x="1160" y="1733"/>
                </a:lnTo>
                <a:lnTo>
                  <a:pt x="1177" y="1726"/>
                </a:lnTo>
                <a:lnTo>
                  <a:pt x="1192" y="1717"/>
                </a:lnTo>
                <a:lnTo>
                  <a:pt x="1192" y="1717"/>
                </a:lnTo>
                <a:lnTo>
                  <a:pt x="1221" y="1718"/>
                </a:lnTo>
                <a:lnTo>
                  <a:pt x="1252" y="1719"/>
                </a:lnTo>
                <a:lnTo>
                  <a:pt x="1267" y="1718"/>
                </a:lnTo>
                <a:lnTo>
                  <a:pt x="1279" y="1717"/>
                </a:lnTo>
                <a:lnTo>
                  <a:pt x="1289" y="1716"/>
                </a:lnTo>
                <a:lnTo>
                  <a:pt x="1296" y="1712"/>
                </a:lnTo>
                <a:lnTo>
                  <a:pt x="1296" y="1712"/>
                </a:lnTo>
                <a:lnTo>
                  <a:pt x="1300" y="1709"/>
                </a:lnTo>
                <a:lnTo>
                  <a:pt x="1302" y="1702"/>
                </a:lnTo>
                <a:lnTo>
                  <a:pt x="1303" y="1694"/>
                </a:lnTo>
                <a:lnTo>
                  <a:pt x="1304" y="1684"/>
                </a:lnTo>
                <a:lnTo>
                  <a:pt x="1306" y="1658"/>
                </a:lnTo>
                <a:lnTo>
                  <a:pt x="1306" y="1628"/>
                </a:lnTo>
                <a:lnTo>
                  <a:pt x="1305" y="1595"/>
                </a:lnTo>
                <a:lnTo>
                  <a:pt x="1303" y="1562"/>
                </a:lnTo>
                <a:lnTo>
                  <a:pt x="1300" y="1530"/>
                </a:lnTo>
                <a:lnTo>
                  <a:pt x="1296" y="1503"/>
                </a:lnTo>
                <a:lnTo>
                  <a:pt x="1296" y="1503"/>
                </a:lnTo>
                <a:close/>
                <a:moveTo>
                  <a:pt x="1230" y="1592"/>
                </a:moveTo>
                <a:lnTo>
                  <a:pt x="1230" y="1592"/>
                </a:lnTo>
                <a:lnTo>
                  <a:pt x="1230" y="1603"/>
                </a:lnTo>
                <a:lnTo>
                  <a:pt x="1228" y="1616"/>
                </a:lnTo>
                <a:lnTo>
                  <a:pt x="1225" y="1627"/>
                </a:lnTo>
                <a:lnTo>
                  <a:pt x="1222" y="1638"/>
                </a:lnTo>
                <a:lnTo>
                  <a:pt x="1217" y="1648"/>
                </a:lnTo>
                <a:lnTo>
                  <a:pt x="1212" y="1658"/>
                </a:lnTo>
                <a:lnTo>
                  <a:pt x="1205" y="1667"/>
                </a:lnTo>
                <a:lnTo>
                  <a:pt x="1198" y="1676"/>
                </a:lnTo>
                <a:lnTo>
                  <a:pt x="1190" y="1683"/>
                </a:lnTo>
                <a:lnTo>
                  <a:pt x="1183" y="1690"/>
                </a:lnTo>
                <a:lnTo>
                  <a:pt x="1174" y="1697"/>
                </a:lnTo>
                <a:lnTo>
                  <a:pt x="1165" y="1701"/>
                </a:lnTo>
                <a:lnTo>
                  <a:pt x="1154" y="1706"/>
                </a:lnTo>
                <a:lnTo>
                  <a:pt x="1144" y="1708"/>
                </a:lnTo>
                <a:lnTo>
                  <a:pt x="1134" y="1710"/>
                </a:lnTo>
                <a:lnTo>
                  <a:pt x="1123" y="1710"/>
                </a:lnTo>
                <a:lnTo>
                  <a:pt x="1123" y="1710"/>
                </a:lnTo>
                <a:lnTo>
                  <a:pt x="1113" y="1710"/>
                </a:lnTo>
                <a:lnTo>
                  <a:pt x="1103" y="1708"/>
                </a:lnTo>
                <a:lnTo>
                  <a:pt x="1093" y="1706"/>
                </a:lnTo>
                <a:lnTo>
                  <a:pt x="1082" y="1701"/>
                </a:lnTo>
                <a:lnTo>
                  <a:pt x="1073" y="1697"/>
                </a:lnTo>
                <a:lnTo>
                  <a:pt x="1064" y="1690"/>
                </a:lnTo>
                <a:lnTo>
                  <a:pt x="1057" y="1683"/>
                </a:lnTo>
                <a:lnTo>
                  <a:pt x="1049" y="1676"/>
                </a:lnTo>
                <a:lnTo>
                  <a:pt x="1042" y="1667"/>
                </a:lnTo>
                <a:lnTo>
                  <a:pt x="1035" y="1658"/>
                </a:lnTo>
                <a:lnTo>
                  <a:pt x="1030" y="1648"/>
                </a:lnTo>
                <a:lnTo>
                  <a:pt x="1025" y="1638"/>
                </a:lnTo>
                <a:lnTo>
                  <a:pt x="1022" y="1627"/>
                </a:lnTo>
                <a:lnTo>
                  <a:pt x="1019" y="1616"/>
                </a:lnTo>
                <a:lnTo>
                  <a:pt x="1017" y="1603"/>
                </a:lnTo>
                <a:lnTo>
                  <a:pt x="1017" y="1592"/>
                </a:lnTo>
                <a:lnTo>
                  <a:pt x="1017" y="1559"/>
                </a:lnTo>
                <a:lnTo>
                  <a:pt x="1017" y="1559"/>
                </a:lnTo>
                <a:lnTo>
                  <a:pt x="1018" y="1544"/>
                </a:lnTo>
                <a:lnTo>
                  <a:pt x="1021" y="1528"/>
                </a:lnTo>
                <a:lnTo>
                  <a:pt x="1021" y="1528"/>
                </a:lnTo>
                <a:lnTo>
                  <a:pt x="1025" y="1532"/>
                </a:lnTo>
                <a:lnTo>
                  <a:pt x="1031" y="1537"/>
                </a:lnTo>
                <a:lnTo>
                  <a:pt x="1036" y="1541"/>
                </a:lnTo>
                <a:lnTo>
                  <a:pt x="1044" y="1545"/>
                </a:lnTo>
                <a:lnTo>
                  <a:pt x="1053" y="1547"/>
                </a:lnTo>
                <a:lnTo>
                  <a:pt x="1064" y="1549"/>
                </a:lnTo>
                <a:lnTo>
                  <a:pt x="1078" y="1549"/>
                </a:lnTo>
                <a:lnTo>
                  <a:pt x="1093" y="1548"/>
                </a:lnTo>
                <a:lnTo>
                  <a:pt x="1093" y="1548"/>
                </a:lnTo>
                <a:lnTo>
                  <a:pt x="1109" y="1545"/>
                </a:lnTo>
                <a:lnTo>
                  <a:pt x="1123" y="1541"/>
                </a:lnTo>
                <a:lnTo>
                  <a:pt x="1148" y="1531"/>
                </a:lnTo>
                <a:lnTo>
                  <a:pt x="1160" y="1527"/>
                </a:lnTo>
                <a:lnTo>
                  <a:pt x="1177" y="1523"/>
                </a:lnTo>
                <a:lnTo>
                  <a:pt x="1197" y="1521"/>
                </a:lnTo>
                <a:lnTo>
                  <a:pt x="1224" y="1520"/>
                </a:lnTo>
                <a:lnTo>
                  <a:pt x="1224" y="1520"/>
                </a:lnTo>
                <a:lnTo>
                  <a:pt x="1226" y="1530"/>
                </a:lnTo>
                <a:lnTo>
                  <a:pt x="1229" y="1539"/>
                </a:lnTo>
                <a:lnTo>
                  <a:pt x="1230" y="1549"/>
                </a:lnTo>
                <a:lnTo>
                  <a:pt x="1230" y="1559"/>
                </a:lnTo>
                <a:lnTo>
                  <a:pt x="1230" y="1592"/>
                </a:lnTo>
                <a:close/>
                <a:moveTo>
                  <a:pt x="1267" y="1765"/>
                </a:moveTo>
                <a:lnTo>
                  <a:pt x="1220" y="1757"/>
                </a:lnTo>
                <a:lnTo>
                  <a:pt x="1118" y="1971"/>
                </a:lnTo>
                <a:lnTo>
                  <a:pt x="1016" y="1755"/>
                </a:lnTo>
                <a:lnTo>
                  <a:pt x="977" y="1763"/>
                </a:lnTo>
                <a:lnTo>
                  <a:pt x="977" y="1763"/>
                </a:lnTo>
                <a:lnTo>
                  <a:pt x="977" y="1794"/>
                </a:lnTo>
                <a:lnTo>
                  <a:pt x="977" y="1794"/>
                </a:lnTo>
                <a:lnTo>
                  <a:pt x="976" y="1833"/>
                </a:lnTo>
                <a:lnTo>
                  <a:pt x="1035" y="1852"/>
                </a:lnTo>
                <a:lnTo>
                  <a:pt x="986" y="1896"/>
                </a:lnTo>
                <a:lnTo>
                  <a:pt x="1118" y="2053"/>
                </a:lnTo>
                <a:lnTo>
                  <a:pt x="1258" y="1896"/>
                </a:lnTo>
                <a:lnTo>
                  <a:pt x="1208" y="1852"/>
                </a:lnTo>
                <a:lnTo>
                  <a:pt x="1268" y="1833"/>
                </a:lnTo>
                <a:lnTo>
                  <a:pt x="1268" y="1833"/>
                </a:lnTo>
                <a:lnTo>
                  <a:pt x="1267" y="1765"/>
                </a:lnTo>
                <a:lnTo>
                  <a:pt x="1267" y="1765"/>
                </a:lnTo>
                <a:close/>
              </a:path>
            </a:pathLst>
          </a:custGeom>
          <a:solidFill>
            <a:schemeClr val="bg1"/>
          </a:solidFill>
          <a:ln>
            <a:noFill/>
          </a:ln>
        </p:spPr>
        <p:txBody>
          <a:bodyPr vert="horz" wrap="square" lIns="80147" tIns="40074" rIns="80147" bIns="4007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23" name="Rectangle 22">
            <a:extLst>
              <a:ext uri="{FF2B5EF4-FFF2-40B4-BE49-F238E27FC236}">
                <a16:creationId xmlns:a16="http://schemas.microsoft.com/office/drawing/2014/main" id="{5DA21F9E-4A2E-4544-B084-B322A3003B00}"/>
              </a:ext>
            </a:extLst>
          </p:cNvPr>
          <p:cNvSpPr/>
          <p:nvPr/>
        </p:nvSpPr>
        <p:spPr>
          <a:xfrm>
            <a:off x="609918" y="1182142"/>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Pašvaldības atbilde</a:t>
            </a:r>
          </a:p>
        </p:txBody>
      </p:sp>
      <p:sp>
        <p:nvSpPr>
          <p:cNvPr id="28" name="TextBox 27">
            <a:extLst>
              <a:ext uri="{FF2B5EF4-FFF2-40B4-BE49-F238E27FC236}">
                <a16:creationId xmlns:a16="http://schemas.microsoft.com/office/drawing/2014/main" id="{79C6EE66-DE78-479C-9E58-8F8794FB7ADE}"/>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1. Pakalpojumu sniegšanas vietu pieejamība</a:t>
            </a:r>
          </a:p>
        </p:txBody>
      </p:sp>
      <p:sp>
        <p:nvSpPr>
          <p:cNvPr id="31" name="Title 1">
            <a:extLst>
              <a:ext uri="{FF2B5EF4-FFF2-40B4-BE49-F238E27FC236}">
                <a16:creationId xmlns:a16="http://schemas.microsoft.com/office/drawing/2014/main" id="{C2C85CDE-12CB-4FB2-A647-1EC8EE33590A}"/>
              </a:ext>
            </a:extLst>
          </p:cNvPr>
          <p:cNvSpPr txBox="1">
            <a:spLocks/>
          </p:cNvSpPr>
          <p:nvPr/>
        </p:nvSpPr>
        <p:spPr>
          <a:xfrm>
            <a:off x="1280286" y="573543"/>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rPr>
              <a:t>Pakalpojumu sniegšanas vietu pieejamība</a:t>
            </a:r>
            <a:endParaRPr kumimoji="0" lang="lv-LV" sz="1600" b="1"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endParaRPr>
          </a:p>
        </p:txBody>
      </p:sp>
      <p:sp>
        <p:nvSpPr>
          <p:cNvPr id="16" name="Rectangle 15">
            <a:extLst>
              <a:ext uri="{FF2B5EF4-FFF2-40B4-BE49-F238E27FC236}">
                <a16:creationId xmlns:a16="http://schemas.microsoft.com/office/drawing/2014/main" id="{A00C64F5-4A22-4AE1-B51D-BF1514E66D39}"/>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3.</a:t>
            </a:r>
            <a:r>
              <a:rPr kumimoji="0" lang="en-US"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9</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endParaRPr>
          </a:p>
        </p:txBody>
      </p:sp>
      <p:sp>
        <p:nvSpPr>
          <p:cNvPr id="19" name="Title 1">
            <a:extLst>
              <a:ext uri="{FF2B5EF4-FFF2-40B4-BE49-F238E27FC236}">
                <a16:creationId xmlns:a16="http://schemas.microsoft.com/office/drawing/2014/main" id="{3A9D1864-C9EF-4C7D-8D4B-58B468430BDB}"/>
              </a:ext>
            </a:extLst>
          </p:cNvPr>
          <p:cNvSpPr>
            <a:spLocks noGrp="1"/>
          </p:cNvSpPr>
          <p:nvPr>
            <p:ph type="title"/>
          </p:nvPr>
        </p:nvSpPr>
        <p:spPr>
          <a:xfrm>
            <a:off x="1280286" y="280889"/>
            <a:ext cx="10308146" cy="267775"/>
          </a:xfrm>
        </p:spPr>
        <p:txBody>
          <a:bodyPr/>
          <a:lstStyle/>
          <a:p>
            <a:r>
              <a:rPr lang="lv-LV"/>
              <a:t>Ogres novads</a:t>
            </a:r>
          </a:p>
        </p:txBody>
      </p:sp>
      <p:sp>
        <p:nvSpPr>
          <p:cNvPr id="20" name="Footer Placeholder 4">
            <a:extLst>
              <a:ext uri="{FF2B5EF4-FFF2-40B4-BE49-F238E27FC236}">
                <a16:creationId xmlns:a16="http://schemas.microsoft.com/office/drawing/2014/main" id="{4752B1DB-E022-4296-8045-041B99CB4300}"/>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15" name="Date Placeholder 10">
            <a:extLst>
              <a:ext uri="{FF2B5EF4-FFF2-40B4-BE49-F238E27FC236}">
                <a16:creationId xmlns:a16="http://schemas.microsoft.com/office/drawing/2014/main" id="{6CBFCA8B-4AF3-4808-88CF-E6A373BC9E8A}"/>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27757198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7" y="648012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73</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27" name="Title 1">
            <a:extLst>
              <a:ext uri="{FF2B5EF4-FFF2-40B4-BE49-F238E27FC236}">
                <a16:creationId xmlns:a16="http://schemas.microsoft.com/office/drawing/2014/main" id="{D6BA5E52-4B65-422E-836B-C29B2287DFA1}"/>
              </a:ext>
            </a:extLst>
          </p:cNvPr>
          <p:cNvSpPr txBox="1">
            <a:spLocks/>
          </p:cNvSpPr>
          <p:nvPr/>
        </p:nvSpPr>
        <p:spPr>
          <a:xfrm>
            <a:off x="1280286" y="547235"/>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rPr>
              <a:t>Pakalpojumu groza analīze</a:t>
            </a:r>
            <a:endParaRPr kumimoji="0" lang="lv-LV" sz="1600" b="1"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endParaRPr>
          </a:p>
        </p:txBody>
      </p:sp>
      <p:sp>
        <p:nvSpPr>
          <p:cNvPr id="20" name="Rectangle 19">
            <a:extLst>
              <a:ext uri="{FF2B5EF4-FFF2-40B4-BE49-F238E27FC236}">
                <a16:creationId xmlns:a16="http://schemas.microsoft.com/office/drawing/2014/main" id="{7AE018D9-6AEF-4FE7-B705-C20EF658A2AC}"/>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3.</a:t>
            </a:r>
            <a:r>
              <a:rPr kumimoji="0" lang="en-US"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9</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endParaRPr>
          </a:p>
        </p:txBody>
      </p:sp>
      <p:sp>
        <p:nvSpPr>
          <p:cNvPr id="23" name="Title 1">
            <a:extLst>
              <a:ext uri="{FF2B5EF4-FFF2-40B4-BE49-F238E27FC236}">
                <a16:creationId xmlns:a16="http://schemas.microsoft.com/office/drawing/2014/main" id="{B7339A3B-D816-4694-8D73-CC270B6E6143}"/>
              </a:ext>
            </a:extLst>
          </p:cNvPr>
          <p:cNvSpPr>
            <a:spLocks noGrp="1"/>
          </p:cNvSpPr>
          <p:nvPr>
            <p:ph type="title"/>
          </p:nvPr>
        </p:nvSpPr>
        <p:spPr>
          <a:xfrm>
            <a:off x="1280286" y="280889"/>
            <a:ext cx="10308146" cy="267775"/>
          </a:xfrm>
        </p:spPr>
        <p:txBody>
          <a:bodyPr/>
          <a:lstStyle/>
          <a:p>
            <a:r>
              <a:rPr lang="lv-LV"/>
              <a:t>Ogres novads</a:t>
            </a:r>
          </a:p>
        </p:txBody>
      </p:sp>
      <p:sp>
        <p:nvSpPr>
          <p:cNvPr id="25" name="Footer Placeholder 4">
            <a:extLst>
              <a:ext uri="{FF2B5EF4-FFF2-40B4-BE49-F238E27FC236}">
                <a16:creationId xmlns:a16="http://schemas.microsoft.com/office/drawing/2014/main" id="{DDD075C6-7691-4BA3-8652-0FEF94B059CA}"/>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29" name="Rectangle 28">
            <a:extLst>
              <a:ext uri="{FF2B5EF4-FFF2-40B4-BE49-F238E27FC236}">
                <a16:creationId xmlns:a16="http://schemas.microsoft.com/office/drawing/2014/main" id="{C4F67EAB-8619-4E1C-AC4F-FC0C5D20E2F7}"/>
              </a:ext>
            </a:extLst>
          </p:cNvPr>
          <p:cNvSpPr/>
          <p:nvPr/>
        </p:nvSpPr>
        <p:spPr>
          <a:xfrm>
            <a:off x="609917" y="910987"/>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30" name="TextBox 29">
            <a:extLst>
              <a:ext uri="{FF2B5EF4-FFF2-40B4-BE49-F238E27FC236}">
                <a16:creationId xmlns:a16="http://schemas.microsoft.com/office/drawing/2014/main" id="{31B9814D-5951-4B62-A018-F0572B1F8E91}"/>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2. Pakalpojumu sniegšanas vietu pieejamība</a:t>
            </a:r>
          </a:p>
        </p:txBody>
      </p:sp>
      <p:sp>
        <p:nvSpPr>
          <p:cNvPr id="31" name="Rectangle 30">
            <a:extLst>
              <a:ext uri="{FF2B5EF4-FFF2-40B4-BE49-F238E27FC236}">
                <a16:creationId xmlns:a16="http://schemas.microsoft.com/office/drawing/2014/main" id="{66059E7A-1A51-4D17-A407-770AA867F39E}"/>
              </a:ext>
            </a:extLst>
          </p:cNvPr>
          <p:cNvSpPr/>
          <p:nvPr/>
        </p:nvSpPr>
        <p:spPr>
          <a:xfrm>
            <a:off x="609918" y="1187806"/>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Pašvaldības atbilde</a:t>
            </a:r>
          </a:p>
        </p:txBody>
      </p:sp>
      <p:sp>
        <p:nvSpPr>
          <p:cNvPr id="32" name="Freeform 6">
            <a:extLst>
              <a:ext uri="{FF2B5EF4-FFF2-40B4-BE49-F238E27FC236}">
                <a16:creationId xmlns:a16="http://schemas.microsoft.com/office/drawing/2014/main" id="{63CABF2C-B6DA-495D-8C3D-4334FFDA2427}"/>
              </a:ext>
            </a:extLst>
          </p:cNvPr>
          <p:cNvSpPr>
            <a:spLocks/>
          </p:cNvSpPr>
          <p:nvPr/>
        </p:nvSpPr>
        <p:spPr bwMode="gray">
          <a:xfrm>
            <a:off x="8301398" y="1503153"/>
            <a:ext cx="3274514" cy="428978"/>
          </a:xfrm>
          <a:custGeom>
            <a:avLst/>
            <a:gdLst/>
            <a:ahLst/>
            <a:cxnLst>
              <a:cxn ang="0">
                <a:pos x="0" y="0"/>
              </a:cxn>
              <a:cxn ang="0">
                <a:pos x="1474" y="0"/>
              </a:cxn>
              <a:cxn ang="0">
                <a:pos x="1474" y="719"/>
              </a:cxn>
              <a:cxn ang="0">
                <a:pos x="0" y="719"/>
              </a:cxn>
              <a:cxn ang="0">
                <a:pos x="142" y="360"/>
              </a:cxn>
              <a:cxn ang="0">
                <a:pos x="0" y="0"/>
              </a:cxn>
            </a:cxnLst>
            <a:rect l="0" t="0" r="r" b="b"/>
            <a:pathLst>
              <a:path w="1474" h="719">
                <a:moveTo>
                  <a:pt x="0" y="0"/>
                </a:moveTo>
                <a:lnTo>
                  <a:pt x="1474" y="0"/>
                </a:lnTo>
                <a:lnTo>
                  <a:pt x="1474" y="719"/>
                </a:lnTo>
                <a:lnTo>
                  <a:pt x="0" y="719"/>
                </a:lnTo>
                <a:lnTo>
                  <a:pt x="142" y="360"/>
                </a:lnTo>
                <a:lnTo>
                  <a:pt x="0" y="0"/>
                </a:lnTo>
                <a:close/>
              </a:path>
            </a:pathLst>
          </a:custGeom>
          <a:solidFill>
            <a:srgbClr val="FFE600"/>
          </a:solidFill>
          <a:ln w="12700">
            <a:noFill/>
            <a:miter lim="800000"/>
            <a:headEnd/>
            <a:tailEnd/>
          </a:ln>
          <a:effectLst/>
        </p:spPr>
        <p:txBody>
          <a:bodyPr lIns="216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panose="020B0604020202020204" pitchFamily="34" charset="0"/>
              </a:rPr>
              <a:t>     </a:t>
            </a:r>
            <a:r>
              <a:rPr kumimoji="0" lang="en-US" sz="105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panose="020B0604020202020204" pitchFamily="34" charset="0"/>
              </a:rPr>
              <a:t>P</a:t>
            </a: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panose="020B0604020202020204" pitchFamily="34" charset="0"/>
              </a:rPr>
              <a:t>apildus pakalpojumi</a:t>
            </a:r>
            <a:endParaRPr kumimoji="0" lang="en-US" sz="105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panose="020B0604020202020204" pitchFamily="34" charset="0"/>
            </a:endParaRPr>
          </a:p>
        </p:txBody>
      </p:sp>
      <p:sp>
        <p:nvSpPr>
          <p:cNvPr id="33" name="Rectangle 17">
            <a:extLst>
              <a:ext uri="{FF2B5EF4-FFF2-40B4-BE49-F238E27FC236}">
                <a16:creationId xmlns:a16="http://schemas.microsoft.com/office/drawing/2014/main" id="{8941FAEC-9F5A-4EE3-BEFC-F7EE6869679B}"/>
              </a:ext>
            </a:extLst>
          </p:cNvPr>
          <p:cNvSpPr>
            <a:spLocks noChangeArrowheads="1"/>
          </p:cNvSpPr>
          <p:nvPr/>
        </p:nvSpPr>
        <p:spPr bwMode="gray">
          <a:xfrm>
            <a:off x="8276761" y="1983433"/>
            <a:ext cx="3297036" cy="3963580"/>
          </a:xfrm>
          <a:prstGeom prst="rect">
            <a:avLst/>
          </a:prstGeom>
          <a:solidFill>
            <a:srgbClr val="F0F0F0"/>
          </a:solidFill>
          <a:ln w="12700">
            <a:noFill/>
            <a:miter lim="800000"/>
            <a:headEnd/>
            <a:tailEnd/>
          </a:ln>
          <a:effectLst/>
        </p:spPr>
        <p:txBody>
          <a:bodyPr lIns="72000" tIns="108000" rIns="72000" bIns="0"/>
          <a:lstStyle/>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00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Netiek identificēts</a:t>
            </a:r>
          </a:p>
        </p:txBody>
      </p:sp>
      <p:sp>
        <p:nvSpPr>
          <p:cNvPr id="34" name="AutoShape 7">
            <a:extLst>
              <a:ext uri="{FF2B5EF4-FFF2-40B4-BE49-F238E27FC236}">
                <a16:creationId xmlns:a16="http://schemas.microsoft.com/office/drawing/2014/main" id="{3F051A55-DAAD-41C8-AF77-23449E519713}"/>
              </a:ext>
            </a:extLst>
          </p:cNvPr>
          <p:cNvSpPr>
            <a:spLocks noChangeArrowheads="1"/>
          </p:cNvSpPr>
          <p:nvPr/>
        </p:nvSpPr>
        <p:spPr bwMode="gray">
          <a:xfrm>
            <a:off x="609916" y="1503153"/>
            <a:ext cx="3824924" cy="428979"/>
          </a:xfrm>
          <a:prstGeom prst="homePlate">
            <a:avLst>
              <a:gd name="adj" fmla="val 69343"/>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panose="020B0604020202020204" pitchFamily="34" charset="0"/>
              </a:rPr>
              <a:t>P</a:t>
            </a: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panose="020B0604020202020204" pitchFamily="34" charset="0"/>
              </a:rPr>
              <a:t>akalpojumi, kas noteikti likumā «Par pašvaldībām»</a:t>
            </a:r>
            <a:endParaRPr kumimoji="0" lang="en-US" sz="105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panose="020B0604020202020204" pitchFamily="34" charset="0"/>
            </a:endParaRPr>
          </a:p>
        </p:txBody>
      </p:sp>
      <p:sp>
        <p:nvSpPr>
          <p:cNvPr id="35" name="Rectangle 14">
            <a:extLst>
              <a:ext uri="{FF2B5EF4-FFF2-40B4-BE49-F238E27FC236}">
                <a16:creationId xmlns:a16="http://schemas.microsoft.com/office/drawing/2014/main" id="{56D8E113-047F-433D-A9F7-71C44911E0C1}"/>
              </a:ext>
            </a:extLst>
          </p:cNvPr>
          <p:cNvSpPr>
            <a:spLocks noChangeArrowheads="1"/>
          </p:cNvSpPr>
          <p:nvPr/>
        </p:nvSpPr>
        <p:spPr bwMode="gray">
          <a:xfrm>
            <a:off x="609917" y="1983433"/>
            <a:ext cx="3560684" cy="3963580"/>
          </a:xfrm>
          <a:prstGeom prst="rect">
            <a:avLst/>
          </a:prstGeom>
          <a:solidFill>
            <a:srgbClr val="F0F0F0"/>
          </a:solidFill>
          <a:ln w="12700">
            <a:noFill/>
            <a:miter lim="800000"/>
            <a:headEnd/>
            <a:tailEnd/>
          </a:ln>
          <a:effectLst/>
        </p:spPr>
        <p:txBody>
          <a:bodyPr lIns="72000" tIns="108000" rIns="72000" bIns="0"/>
          <a:lstStyle/>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000" b="0"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Izsniedz izziņas un sniedz informāciju par pašvaldības kompetencē esošajiem jautājumiem</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000" b="0"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Pieņem valsts noteikto nodokļu un nodevu maksājumus, kuru iekasēšana ir uzdota pašvaldībai, kā arī domes noteikto nodevu maksājumus un maksājumus par pašvaldības sniegtajiem pakalpojumiem, maksu par dzīvojamo telpu īri un apsaimniekošanu un maksājumus par nekustamā īpašuma nomu</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000" b="0"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Pieņem attiecīgajā teritorijā dzīvojošo fizisko personu un tajā reģistrēto juridisko personu iesniegumus, sūdzības un priekšlikumus un organizē atbildes sagatavošanu iesniedzējiem par Pārvaldes kompetencē esošiem jautājumiem</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000" b="0"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Nodrošina pieejamību informācijai par domes pieņemtajiem lēmumiem</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000" b="0"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Izmaksā pašvaldības sociālos pabalstus</a:t>
            </a:r>
          </a:p>
        </p:txBody>
      </p:sp>
      <p:sp>
        <p:nvSpPr>
          <p:cNvPr id="36" name="AutoShape 8">
            <a:extLst>
              <a:ext uri="{FF2B5EF4-FFF2-40B4-BE49-F238E27FC236}">
                <a16:creationId xmlns:a16="http://schemas.microsoft.com/office/drawing/2014/main" id="{0BD37BC4-C5B1-4C14-8B1A-BD6CC2440A0D}"/>
              </a:ext>
            </a:extLst>
          </p:cNvPr>
          <p:cNvSpPr>
            <a:spLocks noChangeArrowheads="1"/>
          </p:cNvSpPr>
          <p:nvPr/>
        </p:nvSpPr>
        <p:spPr bwMode="gray">
          <a:xfrm>
            <a:off x="4217758" y="1503154"/>
            <a:ext cx="4311562" cy="428978"/>
          </a:xfrm>
          <a:prstGeom prst="chevron">
            <a:avLst>
              <a:gd name="adj" fmla="val 73334"/>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panose="020B0604020202020204" pitchFamily="34" charset="0"/>
              </a:rPr>
              <a:t>P</a:t>
            </a:r>
            <a:r>
              <a:rPr kumimoji="0" lang="lv-LV" sz="1050" b="1" i="0" u="none" strike="noStrike" kern="0" cap="none" spc="0" normalizeH="0" baseline="0" noProof="0" err="1">
                <a:ln>
                  <a:noFill/>
                </a:ln>
                <a:solidFill>
                  <a:srgbClr val="000000"/>
                </a:solidFill>
                <a:effectLst/>
                <a:uLnTx/>
                <a:uFillTx/>
                <a:latin typeface="EYInterstate Light" panose="02000506000000020004" pitchFamily="2" charset="0"/>
                <a:ea typeface="+mn-ea"/>
                <a:cs typeface="Arial" panose="020B0604020202020204" pitchFamily="34" charset="0"/>
              </a:rPr>
              <a:t>akalpojumi</a:t>
            </a: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panose="020B0604020202020204" pitchFamily="34" charset="0"/>
              </a:rPr>
              <a:t>, kas noteikti Ogres pašvaldības nolikumā vai saistošajos noteikumos, kā arī pakalpojumi, kas saskaņoti ar domes lēmumu</a:t>
            </a:r>
            <a:endParaRPr kumimoji="0" lang="en-US" sz="105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panose="020B0604020202020204" pitchFamily="34" charset="0"/>
            </a:endParaRPr>
          </a:p>
        </p:txBody>
      </p:sp>
      <p:sp>
        <p:nvSpPr>
          <p:cNvPr id="37" name="Rectangle 15">
            <a:extLst>
              <a:ext uri="{FF2B5EF4-FFF2-40B4-BE49-F238E27FC236}">
                <a16:creationId xmlns:a16="http://schemas.microsoft.com/office/drawing/2014/main" id="{9A7AEB31-AC60-4DD7-B272-CC7E7548FAA2}"/>
              </a:ext>
            </a:extLst>
          </p:cNvPr>
          <p:cNvSpPr>
            <a:spLocks noChangeArrowheads="1"/>
          </p:cNvSpPr>
          <p:nvPr/>
        </p:nvSpPr>
        <p:spPr bwMode="gray">
          <a:xfrm>
            <a:off x="4217759" y="1983433"/>
            <a:ext cx="4011842" cy="3963580"/>
          </a:xfrm>
          <a:prstGeom prst="rect">
            <a:avLst/>
          </a:prstGeom>
          <a:solidFill>
            <a:srgbClr val="F0F0F0"/>
          </a:solidFill>
          <a:ln w="12700">
            <a:noFill/>
            <a:miter lim="800000"/>
            <a:headEnd/>
            <a:tailEnd/>
          </a:ln>
          <a:effectLst/>
        </p:spPr>
        <p:txBody>
          <a:bodyPr lIns="72000" tIns="108000" rIns="72000" bIns="0"/>
          <a:lstStyle/>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kumimoji="0" lang="lv-LV" sz="1000" b="0" i="0" u="none" strike="noStrike" kern="0" cap="none" spc="0" normalizeH="0" baseline="0" noProof="0" dirty="0">
                <a:ln>
                  <a:noFill/>
                </a:ln>
                <a:solidFill>
                  <a:srgbClr val="000000"/>
                </a:solidFill>
                <a:effectLst/>
                <a:uLnTx/>
                <a:uFillTx/>
                <a:latin typeface="EYInterstate Light" panose="02000506000000020004" pitchFamily="2" charset="0"/>
                <a:ea typeface="+mn-ea"/>
                <a:cs typeface="Arial" charset="0"/>
              </a:rPr>
              <a:t>Piedalās domes noteiktās politikas, stratēģijas un attīstības plānošanas dokumentos noteikto uzdevumu īstenošanā</a:t>
            </a: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kumimoji="0" lang="lv-LV" sz="1000" b="0" i="0" u="none" strike="noStrike" kern="0" cap="none" spc="0" normalizeH="0" baseline="0" noProof="0" dirty="0">
                <a:ln>
                  <a:noFill/>
                </a:ln>
                <a:solidFill>
                  <a:srgbClr val="000000"/>
                </a:solidFill>
                <a:effectLst/>
                <a:uLnTx/>
                <a:uFillTx/>
                <a:latin typeface="EYInterstate Light" panose="02000506000000020004" pitchFamily="2" charset="0"/>
                <a:ea typeface="+mn-ea"/>
                <a:cs typeface="Arial" charset="0"/>
              </a:rPr>
              <a:t>Gādā par pagasta teritorijas labiekārtošanu un sanitāro tīrību</a:t>
            </a: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kumimoji="0" lang="lv-LV" sz="1000" b="0" i="0" u="none" strike="noStrike" kern="0" cap="none" spc="0" normalizeH="0" baseline="0" noProof="0" dirty="0">
                <a:ln>
                  <a:noFill/>
                </a:ln>
                <a:solidFill>
                  <a:srgbClr val="000000"/>
                </a:solidFill>
                <a:effectLst/>
                <a:uLnTx/>
                <a:uFillTx/>
                <a:latin typeface="EYInterstate Light" panose="02000506000000020004" pitchFamily="2" charset="0"/>
                <a:ea typeface="+mn-ea"/>
                <a:cs typeface="Arial" charset="0"/>
              </a:rPr>
              <a:t>Telpu un zemes īre un noma (nomas un īres līgumu sagatavošana, pašvaldības īpašuma un citu objektu iznomāšana un dzīvojamo telpu īre, zemes robežu un to izmaiņu saskaņošana, līgumu uzskaite un reģistrēšana, pārstāv pašvaldības intereses dzīvojamo māju dzīvokļu īpašnieku kopsapulcē)</a:t>
            </a: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kumimoji="0" lang="lv-LV" sz="1000" b="0" i="0" u="none" strike="noStrike" kern="0" cap="none" spc="0" normalizeH="0" baseline="0" noProof="0" dirty="0">
                <a:ln>
                  <a:noFill/>
                </a:ln>
                <a:solidFill>
                  <a:srgbClr val="000000"/>
                </a:solidFill>
                <a:effectLst/>
                <a:uLnTx/>
                <a:uFillTx/>
                <a:latin typeface="EYInterstate Light" panose="02000506000000020004" pitchFamily="2" charset="0"/>
                <a:ea typeface="+mn-ea"/>
                <a:cs typeface="Arial" charset="0"/>
              </a:rPr>
              <a:t>Pašvaldības īpašumu kontrole (īpašumu ikgadējā inventarizācija, nekustamo īpašumu apsekošana dabā )</a:t>
            </a: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kumimoji="0" lang="lv-LV" sz="1000" b="0" i="0" u="none" strike="noStrike" kern="0" cap="none" spc="0" normalizeH="0" baseline="0" noProof="0" dirty="0">
                <a:ln>
                  <a:noFill/>
                </a:ln>
                <a:solidFill>
                  <a:srgbClr val="000000"/>
                </a:solidFill>
                <a:effectLst/>
                <a:uLnTx/>
                <a:uFillTx/>
                <a:latin typeface="EYInterstate Light" panose="02000506000000020004" pitchFamily="2" charset="0"/>
                <a:ea typeface="+mn-ea"/>
                <a:cs typeface="Arial" charset="0"/>
              </a:rPr>
              <a:t>Zemes kadastrālā </a:t>
            </a:r>
            <a:r>
              <a:rPr kumimoji="0" lang="lv-LV" sz="1000" b="0" i="0" u="none" strike="noStrike" kern="0" cap="none" spc="0" normalizeH="0" baseline="0" noProof="0" dirty="0" err="1">
                <a:ln>
                  <a:noFill/>
                </a:ln>
                <a:solidFill>
                  <a:srgbClr val="000000"/>
                </a:solidFill>
                <a:effectLst/>
                <a:uLnTx/>
                <a:uFillTx/>
                <a:latin typeface="EYInterstate Light" panose="02000506000000020004" pitchFamily="2" charset="0"/>
                <a:ea typeface="+mn-ea"/>
                <a:cs typeface="Arial" charset="0"/>
              </a:rPr>
              <a:t>uzmerīšana</a:t>
            </a:r>
            <a:endParaRPr kumimoji="0" lang="lv-LV" sz="1000" b="0" i="0" u="none" strike="noStrike" kern="0" cap="none" spc="0" normalizeH="0" baseline="0" noProof="0" dirty="0">
              <a:ln>
                <a:noFill/>
              </a:ln>
              <a:solidFill>
                <a:srgbClr val="000000"/>
              </a:solidFill>
              <a:effectLst/>
              <a:uLnTx/>
              <a:uFillTx/>
              <a:latin typeface="EYInterstate Light" panose="02000506000000020004" pitchFamily="2" charset="0"/>
              <a:ea typeface="+mn-ea"/>
              <a:cs typeface="Arial" charset="0"/>
            </a:endParaRP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kumimoji="0" lang="lv-LV" sz="1000" b="0" i="0" u="none" strike="noStrike" kern="0" cap="none" spc="0" normalizeH="0" baseline="0" noProof="0" dirty="0">
                <a:ln>
                  <a:noFill/>
                </a:ln>
                <a:solidFill>
                  <a:srgbClr val="000000"/>
                </a:solidFill>
                <a:effectLst/>
                <a:uLnTx/>
                <a:uFillTx/>
                <a:latin typeface="EYInterstate Light" panose="02000506000000020004" pitchFamily="2" charset="0"/>
                <a:ea typeface="+mn-ea"/>
                <a:cs typeface="Arial" charset="0"/>
              </a:rPr>
              <a:t>Lēmumu pieņemšana par pirotehnisko izstrādājumu demonstrēšanas plānu un programmu</a:t>
            </a: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kumimoji="0" lang="lv-LV" sz="1000" b="0" i="0" u="none" strike="noStrike" kern="0" cap="none" spc="0" normalizeH="0" baseline="0" noProof="0" dirty="0">
                <a:ln>
                  <a:noFill/>
                </a:ln>
                <a:solidFill>
                  <a:srgbClr val="000000"/>
                </a:solidFill>
                <a:effectLst/>
                <a:uLnTx/>
                <a:uFillTx/>
                <a:latin typeface="EYInterstate Light" panose="02000506000000020004" pitchFamily="2" charset="0"/>
                <a:ea typeface="+mn-ea"/>
                <a:cs typeface="Arial" charset="0"/>
              </a:rPr>
              <a:t>Teritorijas uzkopšanas un ēku apsaimniekošanas pakalpojumi (siltumapgāde, koplietošanas elektrības nodrošināšana, atkritumu apsaimniekošana, māju apsaimniekošana u.c.)</a:t>
            </a: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kumimoji="0" lang="lv-LV" sz="1000" b="0" i="0" u="none" strike="noStrike" kern="0" cap="none" spc="0" normalizeH="0" baseline="0" noProof="0" dirty="0">
                <a:ln>
                  <a:noFill/>
                </a:ln>
                <a:solidFill>
                  <a:srgbClr val="000000"/>
                </a:solidFill>
                <a:effectLst/>
                <a:uLnTx/>
                <a:uFillTx/>
                <a:latin typeface="EYInterstate Light" panose="02000506000000020004" pitchFamily="2" charset="0"/>
                <a:ea typeface="+mn-ea"/>
                <a:cs typeface="Arial" charset="0"/>
              </a:rPr>
              <a:t>Tirdzniecības atļauju izsniegšana</a:t>
            </a: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kumimoji="0" lang="lv-LV" sz="1000" b="0" i="0" u="none" strike="noStrike" kern="0" cap="none" spc="0" normalizeH="0" baseline="0" noProof="0" dirty="0">
                <a:ln>
                  <a:noFill/>
                </a:ln>
                <a:solidFill>
                  <a:srgbClr val="000000"/>
                </a:solidFill>
                <a:effectLst/>
                <a:uLnTx/>
                <a:uFillTx/>
                <a:latin typeface="EYInterstate Light" panose="02000506000000020004" pitchFamily="2" charset="0"/>
                <a:ea typeface="+mn-ea"/>
                <a:cs typeface="Arial" charset="0"/>
              </a:rPr>
              <a:t>Izskata iesniegumus par publisko pasākumu organizēšanu</a:t>
            </a: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kumimoji="0" lang="lv-LV" sz="1000" b="0" i="0" u="none" strike="noStrike" kern="0" cap="none" spc="0" normalizeH="0" baseline="0" noProof="0" dirty="0">
                <a:ln>
                  <a:noFill/>
                </a:ln>
                <a:solidFill>
                  <a:srgbClr val="000000"/>
                </a:solidFill>
                <a:effectLst/>
                <a:uLnTx/>
                <a:uFillTx/>
                <a:latin typeface="EYInterstate Light" panose="02000506000000020004" pitchFamily="2" charset="0"/>
                <a:ea typeface="+mn-ea"/>
                <a:cs typeface="Arial" charset="0"/>
              </a:rPr>
              <a:t>Sagatavo un iesniedz domes komitejām, komisijām un institūcijām ierosinājumus un nepieciešamo informāciju</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dirty="0">
              <a:ln>
                <a:noFill/>
              </a:ln>
              <a:solidFill>
                <a:srgbClr val="000000"/>
              </a:solidFill>
              <a:effectLst/>
              <a:uLnTx/>
              <a:uFillTx/>
              <a:latin typeface="EYInterstate Light" panose="02000506000000020004" pitchFamily="2" charset="0"/>
              <a:ea typeface="+mn-ea"/>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dirty="0">
              <a:ln>
                <a:noFill/>
              </a:ln>
              <a:solidFill>
                <a:srgbClr val="000000"/>
              </a:solidFill>
              <a:effectLst/>
              <a:uLnTx/>
              <a:uFillTx/>
              <a:latin typeface="EYInterstate Light" panose="02000506000000020004" pitchFamily="2" charset="0"/>
              <a:ea typeface="+mn-ea"/>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dirty="0">
              <a:ln>
                <a:noFill/>
              </a:ln>
              <a:solidFill>
                <a:srgbClr val="000000"/>
              </a:solidFill>
              <a:effectLst/>
              <a:uLnTx/>
              <a:uFillTx/>
              <a:latin typeface="EYInterstate Light" panose="02000506000000020004" pitchFamily="2" charset="0"/>
              <a:ea typeface="+mn-ea"/>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dirty="0">
              <a:ln>
                <a:noFill/>
              </a:ln>
              <a:solidFill>
                <a:srgbClr val="000000"/>
              </a:solidFill>
              <a:effectLst/>
              <a:uLnTx/>
              <a:uFillTx/>
              <a:latin typeface="EYInterstate Light" panose="02000506000000020004" pitchFamily="2" charset="0"/>
              <a:ea typeface="+mn-ea"/>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dirty="0">
              <a:ln>
                <a:noFill/>
              </a:ln>
              <a:solidFill>
                <a:srgbClr val="000000"/>
              </a:solidFill>
              <a:effectLst/>
              <a:uLnTx/>
              <a:uFillTx/>
              <a:latin typeface="EYInterstate Light" panose="02000506000000020004" pitchFamily="2" charset="0"/>
              <a:ea typeface="+mn-ea"/>
              <a:cs typeface="Arial" charset="0"/>
            </a:endParaRPr>
          </a:p>
          <a:p>
            <a:pPr marL="0" marR="0" lvl="0" indent="0" algn="l" defTabSz="914400" rtl="0" eaLnBrk="1" fontAlgn="auto" latinLnBrk="0" hangingPunct="1">
              <a:lnSpc>
                <a:spcPct val="95000"/>
              </a:lnSpc>
              <a:spcBef>
                <a:spcPts val="0"/>
              </a:spcBef>
              <a:spcAft>
                <a:spcPts val="600"/>
              </a:spcAft>
              <a:buClr>
                <a:srgbClr val="FFE600"/>
              </a:buClr>
              <a:buSzPct val="70000"/>
              <a:buFontTx/>
              <a:buNone/>
              <a:tabLst/>
              <a:defRPr/>
            </a:pPr>
            <a:endParaRPr kumimoji="0" lang="en-US" sz="1000" b="0" i="0" u="none" strike="noStrike" kern="0" cap="none" spc="0" normalizeH="0" baseline="0" noProof="0" dirty="0">
              <a:ln>
                <a:noFill/>
              </a:ln>
              <a:solidFill>
                <a:srgbClr val="000000"/>
              </a:solidFill>
              <a:effectLst/>
              <a:uLnTx/>
              <a:uFillTx/>
              <a:latin typeface="EYInterstate Light" panose="02000506000000020004" pitchFamily="2" charset="0"/>
              <a:ea typeface="+mn-ea"/>
              <a:cs typeface="Arial" charset="0"/>
            </a:endParaRPr>
          </a:p>
        </p:txBody>
      </p:sp>
      <p:sp>
        <p:nvSpPr>
          <p:cNvPr id="19" name="Rectangle 18">
            <a:extLst>
              <a:ext uri="{FF2B5EF4-FFF2-40B4-BE49-F238E27FC236}">
                <a16:creationId xmlns:a16="http://schemas.microsoft.com/office/drawing/2014/main" id="{B938426E-48D4-410D-AF47-09F5AA6BA5F0}"/>
              </a:ext>
            </a:extLst>
          </p:cNvPr>
          <p:cNvSpPr/>
          <p:nvPr/>
        </p:nvSpPr>
        <p:spPr>
          <a:xfrm>
            <a:off x="609917" y="5258178"/>
            <a:ext cx="10963880" cy="688835"/>
          </a:xfrm>
          <a:prstGeom prst="rect">
            <a:avLst/>
          </a:prstGeom>
          <a:solidFill>
            <a:schemeClr val="accent6">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lv-LV" sz="1000" b="1">
                <a:solidFill>
                  <a:schemeClr val="bg1"/>
                </a:solidFill>
              </a:rPr>
              <a:t>Analizējot pašvaldības iesūtītos pārvalžu nolikumus un salīdzinot nolikumos esošo informāciju ar pašvaldības anketā un intervijā sniegtajiem datiem tiek secināts, ka:</a:t>
            </a:r>
          </a:p>
          <a:p>
            <a:endParaRPr lang="lv-LV" sz="1000">
              <a:solidFill>
                <a:schemeClr val="bg1"/>
              </a:solidFill>
            </a:endParaRPr>
          </a:p>
          <a:p>
            <a:r>
              <a:rPr lang="lv-LV" sz="1000">
                <a:solidFill>
                  <a:schemeClr val="bg1"/>
                </a:solidFill>
              </a:rPr>
              <a:t>Ogres pašvaldība nav sniegusi atbildi un informāciju par nolikumiem.</a:t>
            </a:r>
          </a:p>
        </p:txBody>
      </p:sp>
      <p:sp>
        <p:nvSpPr>
          <p:cNvPr id="21" name="Date Placeholder 10">
            <a:extLst>
              <a:ext uri="{FF2B5EF4-FFF2-40B4-BE49-F238E27FC236}">
                <a16:creationId xmlns:a16="http://schemas.microsoft.com/office/drawing/2014/main" id="{3389D984-431A-4145-8D64-3FF45B74A285}"/>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253980309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Abgerundetes Rechteck 35">
            <a:extLst>
              <a:ext uri="{FF2B5EF4-FFF2-40B4-BE49-F238E27FC236}">
                <a16:creationId xmlns:a16="http://schemas.microsoft.com/office/drawing/2014/main" id="{4AB34184-864B-4A48-9527-ED80C04C5CFC}"/>
              </a:ext>
            </a:extLst>
          </p:cNvPr>
          <p:cNvSpPr/>
          <p:nvPr/>
        </p:nvSpPr>
        <p:spPr bwMode="gray">
          <a:xfrm>
            <a:off x="609916" y="1137971"/>
            <a:ext cx="10973710" cy="1166409"/>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Lietvedības sistēma</a:t>
            </a: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100" b="0"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Pašvaldība izmanto elektroniskās lietvedības sistēmu «Namejs». Dokumentu aprite ir gan centralizēta, gan decentralizēta. Dokumentu aprite par jautājumiem, ka saistīti tikai ar pilsētu un pagastu pārvalžu darbu, notiek decentralizēti pagasta vai pilsētas pārvaldes ietvaros. Savukārt dokumentu aprite par jautājumiem, kas saistīti ar pašvaldības darbu, notiek centralizēti. Pašvaldība plāno veikt pārvalžu amatu klasificēšanu atbilstoši izmaiņām Atlīdzības likumā līdz 31.12.2022., nosakot vienotu sistēmu pārvalžu struktūrai un amatu klasificēšanai.</a:t>
            </a:r>
            <a:endParaRPr kumimoji="0" lang="lv-LV" sz="1050" b="0"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endParaRPr>
          </a:p>
        </p:txBody>
      </p:sp>
      <p:sp>
        <p:nvSpPr>
          <p:cNvPr id="36" name="Abgerundetes Rechteck 35">
            <a:extLst>
              <a:ext uri="{FF2B5EF4-FFF2-40B4-BE49-F238E27FC236}">
                <a16:creationId xmlns:a16="http://schemas.microsoft.com/office/drawing/2014/main" id="{B8057E1C-D411-45E7-ACA8-1B07C3EDA6F8}"/>
              </a:ext>
            </a:extLst>
          </p:cNvPr>
          <p:cNvSpPr/>
          <p:nvPr/>
        </p:nvSpPr>
        <p:spPr bwMode="gray">
          <a:xfrm>
            <a:off x="609918" y="2500417"/>
            <a:ext cx="10965993" cy="1392845"/>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Sniegto pakalpojumu kvalitātes novērtēšana</a:t>
            </a: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100" b="0"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Ogres novada pašvaldība nodrošina vienlīdzīgu primārā pakalpojuma pieejamību visiem novada iedzīvotājiem to dzīvesvietā. Lai izvērtētu un veiktu pasākumus pakalpojuma kvalitātes uzlabošanai, pašvaldības vadība (domes priekšsēdētājs, priekšsēdētāja vietnieks, izpilddirektors un izpilddirektora vietnieks) un speciālisti regulāri veic pašvaldības teritoriālo vienību apsekošanu, tiekas un veic sarunas ar vietējiem iedzīvotājiem, vērtē saņemto sūdzību skaitu un saturu par pakalpojuma pieejamību un kvalitāti, kā arī par pārvaldes vadītāja darbu, rīko regulāras sanāksmes (1x nedēļā) ar pilsētu un pagastu pārvalžu vadītājiem</a:t>
            </a:r>
            <a:endParaRPr kumimoji="0" lang="en-US" sz="1100" b="0"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endParaRPr>
          </a:p>
        </p:txBody>
      </p:sp>
      <p:sp>
        <p:nvSpPr>
          <p:cNvPr id="39" name="Rectangle 38">
            <a:extLst>
              <a:ext uri="{FF2B5EF4-FFF2-40B4-BE49-F238E27FC236}">
                <a16:creationId xmlns:a16="http://schemas.microsoft.com/office/drawing/2014/main" id="{8119BCD7-5A14-4F5A-89B6-C12CCB32C17B}"/>
              </a:ext>
            </a:extLst>
          </p:cNvPr>
          <p:cNvSpPr/>
          <p:nvPr/>
        </p:nvSpPr>
        <p:spPr>
          <a:xfrm>
            <a:off x="609919" y="914203"/>
            <a:ext cx="10973710"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Pašvaldības atbilde</a:t>
            </a:r>
          </a:p>
        </p:txBody>
      </p:sp>
      <p:sp>
        <p:nvSpPr>
          <p:cNvPr id="41" name="Rectangle 40">
            <a:extLst>
              <a:ext uri="{FF2B5EF4-FFF2-40B4-BE49-F238E27FC236}">
                <a16:creationId xmlns:a16="http://schemas.microsoft.com/office/drawing/2014/main" id="{7526E54E-952A-49B9-9D82-C9A517709723}"/>
              </a:ext>
            </a:extLst>
          </p:cNvPr>
          <p:cNvSpPr/>
          <p:nvPr/>
        </p:nvSpPr>
        <p:spPr>
          <a:xfrm>
            <a:off x="609918" y="2281085"/>
            <a:ext cx="10973709"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Pašvaldības atbilde</a:t>
            </a:r>
          </a:p>
        </p:txBody>
      </p:sp>
      <p:sp>
        <p:nvSpPr>
          <p:cNvPr id="46" name="Freeform 38">
            <a:extLst>
              <a:ext uri="{FF2B5EF4-FFF2-40B4-BE49-F238E27FC236}">
                <a16:creationId xmlns:a16="http://schemas.microsoft.com/office/drawing/2014/main" id="{8C528003-150C-43A9-9D50-F9AEFCFB0A8A}"/>
              </a:ext>
            </a:extLst>
          </p:cNvPr>
          <p:cNvSpPr>
            <a:spLocks noChangeAspect="1" noEditPoints="1"/>
          </p:cNvSpPr>
          <p:nvPr/>
        </p:nvSpPr>
        <p:spPr bwMode="auto">
          <a:xfrm>
            <a:off x="952868" y="1440890"/>
            <a:ext cx="327418" cy="447715"/>
          </a:xfrm>
          <a:custGeom>
            <a:avLst/>
            <a:gdLst>
              <a:gd name="T0" fmla="*/ 2147483647 w 3704"/>
              <a:gd name="T1" fmla="*/ 2147483647 h 4763"/>
              <a:gd name="T2" fmla="*/ 2147483647 w 3704"/>
              <a:gd name="T3" fmla="*/ 2147483647 h 4763"/>
              <a:gd name="T4" fmla="*/ 2147483647 w 3704"/>
              <a:gd name="T5" fmla="*/ 2147483647 h 4763"/>
              <a:gd name="T6" fmla="*/ 2147483647 w 3704"/>
              <a:gd name="T7" fmla="*/ 2147483647 h 4763"/>
              <a:gd name="T8" fmla="*/ 2147483647 w 3704"/>
              <a:gd name="T9" fmla="*/ 2147483647 h 4763"/>
              <a:gd name="T10" fmla="*/ 2147483647 w 3704"/>
              <a:gd name="T11" fmla="*/ 2147483647 h 4763"/>
              <a:gd name="T12" fmla="*/ 2147483647 w 3704"/>
              <a:gd name="T13" fmla="*/ 2147483647 h 4763"/>
              <a:gd name="T14" fmla="*/ 2147483647 w 3704"/>
              <a:gd name="T15" fmla="*/ 2147483647 h 4763"/>
              <a:gd name="T16" fmla="*/ 2147483647 w 3704"/>
              <a:gd name="T17" fmla="*/ 2147483647 h 4763"/>
              <a:gd name="T18" fmla="*/ 2147483647 w 3704"/>
              <a:gd name="T19" fmla="*/ 2147483647 h 4763"/>
              <a:gd name="T20" fmla="*/ 2147483647 w 3704"/>
              <a:gd name="T21" fmla="*/ 2147483647 h 4763"/>
              <a:gd name="T22" fmla="*/ 2147483647 w 3704"/>
              <a:gd name="T23" fmla="*/ 2147483647 h 4763"/>
              <a:gd name="T24" fmla="*/ 2147483647 w 3704"/>
              <a:gd name="T25" fmla="*/ 2147483647 h 4763"/>
              <a:gd name="T26" fmla="*/ 2147483647 w 3704"/>
              <a:gd name="T27" fmla="*/ 2147483647 h 4763"/>
              <a:gd name="T28" fmla="*/ 2147483647 w 3704"/>
              <a:gd name="T29" fmla="*/ 2147483647 h 4763"/>
              <a:gd name="T30" fmla="*/ 2147483647 w 3704"/>
              <a:gd name="T31" fmla="*/ 2147483647 h 4763"/>
              <a:gd name="T32" fmla="*/ 2147483647 w 3704"/>
              <a:gd name="T33" fmla="*/ 2147483647 h 4763"/>
              <a:gd name="T34" fmla="*/ 2147483647 w 3704"/>
              <a:gd name="T35" fmla="*/ 2147483647 h 4763"/>
              <a:gd name="T36" fmla="*/ 2147483647 w 3704"/>
              <a:gd name="T37" fmla="*/ 2147483647 h 4763"/>
              <a:gd name="T38" fmla="*/ 2147483647 w 3704"/>
              <a:gd name="T39" fmla="*/ 2147483647 h 4763"/>
              <a:gd name="T40" fmla="*/ 2147483647 w 3704"/>
              <a:gd name="T41" fmla="*/ 2147483647 h 4763"/>
              <a:gd name="T42" fmla="*/ 2147483647 w 3704"/>
              <a:gd name="T43" fmla="*/ 2147483647 h 4763"/>
              <a:gd name="T44" fmla="*/ 2147483647 w 3704"/>
              <a:gd name="T45" fmla="*/ 2147483647 h 4763"/>
              <a:gd name="T46" fmla="*/ 2147483647 w 3704"/>
              <a:gd name="T47" fmla="*/ 2147483647 h 4763"/>
              <a:gd name="T48" fmla="*/ 2147483647 w 3704"/>
              <a:gd name="T49" fmla="*/ 2147483647 h 4763"/>
              <a:gd name="T50" fmla="*/ 2147483647 w 3704"/>
              <a:gd name="T51" fmla="*/ 2147483647 h 4763"/>
              <a:gd name="T52" fmla="*/ 0 w 3704"/>
              <a:gd name="T53" fmla="*/ 2147483647 h 4763"/>
              <a:gd name="T54" fmla="*/ 0 w 3704"/>
              <a:gd name="T55" fmla="*/ 2147483647 h 4763"/>
              <a:gd name="T56" fmla="*/ 2147483647 w 3704"/>
              <a:gd name="T57" fmla="*/ 2147483647 h 4763"/>
              <a:gd name="T58" fmla="*/ 2147483647 w 3704"/>
              <a:gd name="T59" fmla="*/ 2147483647 h 4763"/>
              <a:gd name="T60" fmla="*/ 2147483647 w 3704"/>
              <a:gd name="T61" fmla="*/ 2147483647 h 4763"/>
              <a:gd name="T62" fmla="*/ 2147483647 w 3704"/>
              <a:gd name="T63" fmla="*/ 2147483647 h 4763"/>
              <a:gd name="T64" fmla="*/ 2147483647 w 3704"/>
              <a:gd name="T65" fmla="*/ 2147483647 h 4763"/>
              <a:gd name="T66" fmla="*/ 2147483647 w 3704"/>
              <a:gd name="T67" fmla="*/ 2147483647 h 4763"/>
              <a:gd name="T68" fmla="*/ 2147483647 w 3704"/>
              <a:gd name="T69" fmla="*/ 2147483647 h 4763"/>
              <a:gd name="T70" fmla="*/ 2147483647 w 3704"/>
              <a:gd name="T71" fmla="*/ 2147483647 h 4763"/>
              <a:gd name="T72" fmla="*/ 2147483647 w 3704"/>
              <a:gd name="T73" fmla="*/ 2147483647 h 4763"/>
              <a:gd name="T74" fmla="*/ 2147483647 w 3704"/>
              <a:gd name="T75" fmla="*/ 2147483647 h 4763"/>
              <a:gd name="T76" fmla="*/ 2147483647 w 3704"/>
              <a:gd name="T77" fmla="*/ 2147483647 h 4763"/>
              <a:gd name="T78" fmla="*/ 2147483647 w 3704"/>
              <a:gd name="T79" fmla="*/ 2147483647 h 4763"/>
              <a:gd name="T80" fmla="*/ 2147483647 w 3704"/>
              <a:gd name="T81" fmla="*/ 2147483647 h 4763"/>
              <a:gd name="T82" fmla="*/ 2147483647 w 3704"/>
              <a:gd name="T83" fmla="*/ 2147483647 h 4763"/>
              <a:gd name="T84" fmla="*/ 2147483647 w 3704"/>
              <a:gd name="T85" fmla="*/ 2147483647 h 4763"/>
              <a:gd name="T86" fmla="*/ 2147483647 w 3704"/>
              <a:gd name="T87" fmla="*/ 2147483647 h 4763"/>
              <a:gd name="T88" fmla="*/ 2147483647 w 3704"/>
              <a:gd name="T89" fmla="*/ 2147483647 h 4763"/>
              <a:gd name="T90" fmla="*/ 2147483647 w 3704"/>
              <a:gd name="T91" fmla="*/ 2147483647 h 4763"/>
              <a:gd name="T92" fmla="*/ 2147483647 w 3704"/>
              <a:gd name="T93" fmla="*/ 2147483647 h 4763"/>
              <a:gd name="T94" fmla="*/ 2147483647 w 3704"/>
              <a:gd name="T95" fmla="*/ 2147483647 h 4763"/>
              <a:gd name="T96" fmla="*/ 2147483647 w 3704"/>
              <a:gd name="T97" fmla="*/ 2147483647 h 4763"/>
              <a:gd name="T98" fmla="*/ 2147483647 w 3704"/>
              <a:gd name="T99" fmla="*/ 2147483647 h 4763"/>
              <a:gd name="T100" fmla="*/ 2147483647 w 3704"/>
              <a:gd name="T101" fmla="*/ 0 h 4763"/>
              <a:gd name="T102" fmla="*/ 2147483647 w 3704"/>
              <a:gd name="T103" fmla="*/ 0 h 4763"/>
              <a:gd name="T104" fmla="*/ 2147483647 w 3704"/>
              <a:gd name="T105" fmla="*/ 2147483647 h 4763"/>
              <a:gd name="T106" fmla="*/ 2147483647 w 3704"/>
              <a:gd name="T107" fmla="*/ 2147483647 h 4763"/>
              <a:gd name="T108" fmla="*/ 2147483647 w 3704"/>
              <a:gd name="T109" fmla="*/ 2147483647 h 4763"/>
              <a:gd name="T110" fmla="*/ 2147483647 w 3704"/>
              <a:gd name="T111" fmla="*/ 2147483647 h 4763"/>
              <a:gd name="T112" fmla="*/ 2147483647 w 3704"/>
              <a:gd name="T113" fmla="*/ 2147483647 h 4763"/>
              <a:gd name="T114" fmla="*/ 2147483647 w 3704"/>
              <a:gd name="T115" fmla="*/ 2147483647 h 4763"/>
              <a:gd name="T116" fmla="*/ 2147483647 w 3704"/>
              <a:gd name="T117" fmla="*/ 2147483647 h 4763"/>
              <a:gd name="T118" fmla="*/ 2147483647 w 3704"/>
              <a:gd name="T119" fmla="*/ 2147483647 h 47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04"/>
              <a:gd name="T181" fmla="*/ 0 h 4763"/>
              <a:gd name="T182" fmla="*/ 3704 w 3704"/>
              <a:gd name="T183" fmla="*/ 4763 h 47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04" h="4763">
                <a:moveTo>
                  <a:pt x="577" y="554"/>
                </a:moveTo>
                <a:lnTo>
                  <a:pt x="577" y="337"/>
                </a:lnTo>
                <a:lnTo>
                  <a:pt x="3327" y="337"/>
                </a:lnTo>
                <a:lnTo>
                  <a:pt x="3327" y="4213"/>
                </a:lnTo>
                <a:lnTo>
                  <a:pt x="3074" y="4213"/>
                </a:lnTo>
                <a:lnTo>
                  <a:pt x="3074" y="4115"/>
                </a:lnTo>
                <a:lnTo>
                  <a:pt x="3229" y="4115"/>
                </a:lnTo>
                <a:lnTo>
                  <a:pt x="3229" y="435"/>
                </a:lnTo>
                <a:lnTo>
                  <a:pt x="675" y="435"/>
                </a:lnTo>
                <a:lnTo>
                  <a:pt x="675" y="554"/>
                </a:lnTo>
                <a:lnTo>
                  <a:pt x="577" y="554"/>
                </a:lnTo>
                <a:close/>
                <a:moveTo>
                  <a:pt x="528" y="3793"/>
                </a:moveTo>
                <a:lnTo>
                  <a:pt x="2020" y="3793"/>
                </a:lnTo>
                <a:lnTo>
                  <a:pt x="2020" y="3890"/>
                </a:lnTo>
                <a:lnTo>
                  <a:pt x="528" y="3890"/>
                </a:lnTo>
                <a:lnTo>
                  <a:pt x="528" y="3793"/>
                </a:lnTo>
                <a:close/>
                <a:moveTo>
                  <a:pt x="2685" y="1426"/>
                </a:moveTo>
                <a:lnTo>
                  <a:pt x="2198" y="945"/>
                </a:lnTo>
                <a:lnTo>
                  <a:pt x="2198" y="1426"/>
                </a:lnTo>
                <a:lnTo>
                  <a:pt x="2685" y="1426"/>
                </a:lnTo>
                <a:close/>
                <a:moveTo>
                  <a:pt x="195" y="849"/>
                </a:moveTo>
                <a:lnTo>
                  <a:pt x="195" y="4568"/>
                </a:lnTo>
                <a:lnTo>
                  <a:pt x="2768" y="4568"/>
                </a:lnTo>
                <a:lnTo>
                  <a:pt x="2769" y="1718"/>
                </a:lnTo>
                <a:lnTo>
                  <a:pt x="2964" y="1718"/>
                </a:lnTo>
                <a:lnTo>
                  <a:pt x="2962" y="4763"/>
                </a:lnTo>
                <a:lnTo>
                  <a:pt x="0" y="4763"/>
                </a:lnTo>
                <a:lnTo>
                  <a:pt x="0" y="654"/>
                </a:lnTo>
                <a:lnTo>
                  <a:pt x="2190" y="654"/>
                </a:lnTo>
                <a:lnTo>
                  <a:pt x="2965" y="1428"/>
                </a:lnTo>
                <a:lnTo>
                  <a:pt x="2964" y="1621"/>
                </a:lnTo>
                <a:lnTo>
                  <a:pt x="2003" y="1621"/>
                </a:lnTo>
                <a:lnTo>
                  <a:pt x="2003" y="849"/>
                </a:lnTo>
                <a:lnTo>
                  <a:pt x="195" y="849"/>
                </a:lnTo>
                <a:close/>
                <a:moveTo>
                  <a:pt x="528" y="2209"/>
                </a:moveTo>
                <a:lnTo>
                  <a:pt x="2434" y="2209"/>
                </a:lnTo>
                <a:lnTo>
                  <a:pt x="2434" y="2306"/>
                </a:lnTo>
                <a:lnTo>
                  <a:pt x="528" y="2306"/>
                </a:lnTo>
                <a:lnTo>
                  <a:pt x="528" y="2209"/>
                </a:lnTo>
                <a:close/>
                <a:moveTo>
                  <a:pt x="528" y="2737"/>
                </a:moveTo>
                <a:lnTo>
                  <a:pt x="2434" y="2737"/>
                </a:lnTo>
                <a:lnTo>
                  <a:pt x="2434" y="2834"/>
                </a:lnTo>
                <a:lnTo>
                  <a:pt x="528" y="2834"/>
                </a:lnTo>
                <a:lnTo>
                  <a:pt x="528" y="2737"/>
                </a:lnTo>
                <a:close/>
                <a:moveTo>
                  <a:pt x="528" y="3265"/>
                </a:moveTo>
                <a:lnTo>
                  <a:pt x="2434" y="3265"/>
                </a:lnTo>
                <a:lnTo>
                  <a:pt x="2434" y="3363"/>
                </a:lnTo>
                <a:lnTo>
                  <a:pt x="528" y="3363"/>
                </a:lnTo>
                <a:lnTo>
                  <a:pt x="528" y="3265"/>
                </a:lnTo>
                <a:close/>
                <a:moveTo>
                  <a:pt x="964" y="218"/>
                </a:moveTo>
                <a:lnTo>
                  <a:pt x="964" y="0"/>
                </a:lnTo>
                <a:lnTo>
                  <a:pt x="3704" y="0"/>
                </a:lnTo>
                <a:lnTo>
                  <a:pt x="3704" y="3896"/>
                </a:lnTo>
                <a:lnTo>
                  <a:pt x="3452" y="3896"/>
                </a:lnTo>
                <a:lnTo>
                  <a:pt x="3452" y="3799"/>
                </a:lnTo>
                <a:lnTo>
                  <a:pt x="3607" y="3799"/>
                </a:lnTo>
                <a:lnTo>
                  <a:pt x="3607" y="97"/>
                </a:lnTo>
                <a:lnTo>
                  <a:pt x="1062" y="97"/>
                </a:lnTo>
                <a:lnTo>
                  <a:pt x="1062" y="218"/>
                </a:lnTo>
                <a:lnTo>
                  <a:pt x="964" y="21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endParaRPr>
          </a:p>
        </p:txBody>
      </p:sp>
      <p:sp>
        <p:nvSpPr>
          <p:cNvPr id="47" name="Freeform 55">
            <a:extLst>
              <a:ext uri="{FF2B5EF4-FFF2-40B4-BE49-F238E27FC236}">
                <a16:creationId xmlns:a16="http://schemas.microsoft.com/office/drawing/2014/main" id="{6054E8FF-597B-434A-B91A-416DBDC22099}"/>
              </a:ext>
            </a:extLst>
          </p:cNvPr>
          <p:cNvSpPr>
            <a:spLocks noChangeAspect="1" noEditPoints="1"/>
          </p:cNvSpPr>
          <p:nvPr/>
        </p:nvSpPr>
        <p:spPr bwMode="auto">
          <a:xfrm>
            <a:off x="952868" y="3022433"/>
            <a:ext cx="346250" cy="340769"/>
          </a:xfrm>
          <a:custGeom>
            <a:avLst/>
            <a:gdLst>
              <a:gd name="T0" fmla="*/ 2147483647 w 5132"/>
              <a:gd name="T1" fmla="*/ 2147483647 h 4763"/>
              <a:gd name="T2" fmla="*/ 2147483647 w 5132"/>
              <a:gd name="T3" fmla="*/ 2147483647 h 4763"/>
              <a:gd name="T4" fmla="*/ 2147483647 w 5132"/>
              <a:gd name="T5" fmla="*/ 2147483647 h 4763"/>
              <a:gd name="T6" fmla="*/ 2147483647 w 5132"/>
              <a:gd name="T7" fmla="*/ 2147483647 h 4763"/>
              <a:gd name="T8" fmla="*/ 2147483647 w 5132"/>
              <a:gd name="T9" fmla="*/ 2147483647 h 4763"/>
              <a:gd name="T10" fmla="*/ 2147483647 w 5132"/>
              <a:gd name="T11" fmla="*/ 2147483647 h 4763"/>
              <a:gd name="T12" fmla="*/ 2147483647 w 5132"/>
              <a:gd name="T13" fmla="*/ 2147483647 h 4763"/>
              <a:gd name="T14" fmla="*/ 2147483647 w 5132"/>
              <a:gd name="T15" fmla="*/ 2147483647 h 4763"/>
              <a:gd name="T16" fmla="*/ 2147483647 w 5132"/>
              <a:gd name="T17" fmla="*/ 2147483647 h 4763"/>
              <a:gd name="T18" fmla="*/ 2147483647 w 5132"/>
              <a:gd name="T19" fmla="*/ 2147483647 h 4763"/>
              <a:gd name="T20" fmla="*/ 2147483647 w 5132"/>
              <a:gd name="T21" fmla="*/ 2147483647 h 4763"/>
              <a:gd name="T22" fmla="*/ 2147483647 w 5132"/>
              <a:gd name="T23" fmla="*/ 2147483647 h 4763"/>
              <a:gd name="T24" fmla="*/ 2147483647 w 5132"/>
              <a:gd name="T25" fmla="*/ 2147483647 h 4763"/>
              <a:gd name="T26" fmla="*/ 2147483647 w 5132"/>
              <a:gd name="T27" fmla="*/ 2147483647 h 4763"/>
              <a:gd name="T28" fmla="*/ 2147483647 w 5132"/>
              <a:gd name="T29" fmla="*/ 2147483647 h 4763"/>
              <a:gd name="T30" fmla="*/ 2147483647 w 5132"/>
              <a:gd name="T31" fmla="*/ 2147483647 h 4763"/>
              <a:gd name="T32" fmla="*/ 2147483647 w 5132"/>
              <a:gd name="T33" fmla="*/ 2147483647 h 4763"/>
              <a:gd name="T34" fmla="*/ 2147483647 w 5132"/>
              <a:gd name="T35" fmla="*/ 2147483647 h 4763"/>
              <a:gd name="T36" fmla="*/ 2147483647 w 5132"/>
              <a:gd name="T37" fmla="*/ 2147483647 h 4763"/>
              <a:gd name="T38" fmla="*/ 2147483647 w 5132"/>
              <a:gd name="T39" fmla="*/ 2147483647 h 4763"/>
              <a:gd name="T40" fmla="*/ 2147483647 w 5132"/>
              <a:gd name="T41" fmla="*/ 2147483647 h 4763"/>
              <a:gd name="T42" fmla="*/ 2147483647 w 5132"/>
              <a:gd name="T43" fmla="*/ 2147483647 h 4763"/>
              <a:gd name="T44" fmla="*/ 2147483647 w 5132"/>
              <a:gd name="T45" fmla="*/ 2147483647 h 4763"/>
              <a:gd name="T46" fmla="*/ 2147483647 w 5132"/>
              <a:gd name="T47" fmla="*/ 2147483647 h 4763"/>
              <a:gd name="T48" fmla="*/ 2147483647 w 5132"/>
              <a:gd name="T49" fmla="*/ 2147483647 h 4763"/>
              <a:gd name="T50" fmla="*/ 2147483647 w 5132"/>
              <a:gd name="T51" fmla="*/ 2147483647 h 4763"/>
              <a:gd name="T52" fmla="*/ 2147483647 w 5132"/>
              <a:gd name="T53" fmla="*/ 2147483647 h 4763"/>
              <a:gd name="T54" fmla="*/ 2147483647 w 5132"/>
              <a:gd name="T55" fmla="*/ 2147483647 h 4763"/>
              <a:gd name="T56" fmla="*/ 2147483647 w 5132"/>
              <a:gd name="T57" fmla="*/ 2147483647 h 4763"/>
              <a:gd name="T58" fmla="*/ 2147483647 w 5132"/>
              <a:gd name="T59" fmla="*/ 2147483647 h 4763"/>
              <a:gd name="T60" fmla="*/ 2147483647 w 5132"/>
              <a:gd name="T61" fmla="*/ 2147483647 h 4763"/>
              <a:gd name="T62" fmla="*/ 2147483647 w 5132"/>
              <a:gd name="T63" fmla="*/ 2147483647 h 4763"/>
              <a:gd name="T64" fmla="*/ 2147483647 w 5132"/>
              <a:gd name="T65" fmla="*/ 2147483647 h 4763"/>
              <a:gd name="T66" fmla="*/ 2147483647 w 5132"/>
              <a:gd name="T67" fmla="*/ 2147483647 h 4763"/>
              <a:gd name="T68" fmla="*/ 2147483647 w 5132"/>
              <a:gd name="T69" fmla="*/ 2147483647 h 4763"/>
              <a:gd name="T70" fmla="*/ 2147483647 w 5132"/>
              <a:gd name="T71" fmla="*/ 2147483647 h 4763"/>
              <a:gd name="T72" fmla="*/ 2147483647 w 5132"/>
              <a:gd name="T73" fmla="*/ 2147483647 h 4763"/>
              <a:gd name="T74" fmla="*/ 2147483647 w 5132"/>
              <a:gd name="T75" fmla="*/ 2147483647 h 4763"/>
              <a:gd name="T76" fmla="*/ 2147483647 w 5132"/>
              <a:gd name="T77" fmla="*/ 2147483647 h 4763"/>
              <a:gd name="T78" fmla="*/ 2147483647 w 5132"/>
              <a:gd name="T79" fmla="*/ 2147483647 h 4763"/>
              <a:gd name="T80" fmla="*/ 2147483647 w 5132"/>
              <a:gd name="T81" fmla="*/ 2147483647 h 4763"/>
              <a:gd name="T82" fmla="*/ 2147483647 w 5132"/>
              <a:gd name="T83" fmla="*/ 2147483647 h 4763"/>
              <a:gd name="T84" fmla="*/ 2147483647 w 5132"/>
              <a:gd name="T85" fmla="*/ 2147483647 h 4763"/>
              <a:gd name="T86" fmla="*/ 2147483647 w 5132"/>
              <a:gd name="T87" fmla="*/ 2147483647 h 4763"/>
              <a:gd name="T88" fmla="*/ 2147483647 w 5132"/>
              <a:gd name="T89" fmla="*/ 2147483647 h 4763"/>
              <a:gd name="T90" fmla="*/ 2147483647 w 5132"/>
              <a:gd name="T91" fmla="*/ 2147483647 h 4763"/>
              <a:gd name="T92" fmla="*/ 2147483647 w 5132"/>
              <a:gd name="T93" fmla="*/ 2147483647 h 4763"/>
              <a:gd name="T94" fmla="*/ 2147483647 w 5132"/>
              <a:gd name="T95" fmla="*/ 2147483647 h 4763"/>
              <a:gd name="T96" fmla="*/ 2147483647 w 5132"/>
              <a:gd name="T97" fmla="*/ 2147483647 h 4763"/>
              <a:gd name="T98" fmla="*/ 2147483647 w 5132"/>
              <a:gd name="T99" fmla="*/ 2147483647 h 4763"/>
              <a:gd name="T100" fmla="*/ 2147483647 w 5132"/>
              <a:gd name="T101" fmla="*/ 2147483647 h 4763"/>
              <a:gd name="T102" fmla="*/ 2147483647 w 5132"/>
              <a:gd name="T103" fmla="*/ 2147483647 h 4763"/>
              <a:gd name="T104" fmla="*/ 2147483647 w 5132"/>
              <a:gd name="T105" fmla="*/ 2147483647 h 4763"/>
              <a:gd name="T106" fmla="*/ 2147483647 w 5132"/>
              <a:gd name="T107" fmla="*/ 2147483647 h 4763"/>
              <a:gd name="T108" fmla="*/ 2147483647 w 5132"/>
              <a:gd name="T109" fmla="*/ 2147483647 h 4763"/>
              <a:gd name="T110" fmla="*/ 2147483647 w 5132"/>
              <a:gd name="T111" fmla="*/ 2147483647 h 4763"/>
              <a:gd name="T112" fmla="*/ 2147483647 w 5132"/>
              <a:gd name="T113" fmla="*/ 2147483647 h 4763"/>
              <a:gd name="T114" fmla="*/ 2147483647 w 5132"/>
              <a:gd name="T115" fmla="*/ 2147483647 h 4763"/>
              <a:gd name="T116" fmla="*/ 2147483647 w 5132"/>
              <a:gd name="T117" fmla="*/ 2147483647 h 47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32"/>
              <a:gd name="T178" fmla="*/ 0 h 4763"/>
              <a:gd name="T179" fmla="*/ 5132 w 5132"/>
              <a:gd name="T180" fmla="*/ 4763 h 476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32" h="4763">
                <a:moveTo>
                  <a:pt x="3158" y="2388"/>
                </a:moveTo>
                <a:lnTo>
                  <a:pt x="3269" y="2500"/>
                </a:lnTo>
                <a:lnTo>
                  <a:pt x="3284" y="2494"/>
                </a:lnTo>
                <a:lnTo>
                  <a:pt x="3299" y="2489"/>
                </a:lnTo>
                <a:lnTo>
                  <a:pt x="3313" y="2485"/>
                </a:lnTo>
                <a:lnTo>
                  <a:pt x="3329" y="2481"/>
                </a:lnTo>
                <a:lnTo>
                  <a:pt x="3344" y="2479"/>
                </a:lnTo>
                <a:lnTo>
                  <a:pt x="3359" y="2479"/>
                </a:lnTo>
                <a:lnTo>
                  <a:pt x="3373" y="2479"/>
                </a:lnTo>
                <a:lnTo>
                  <a:pt x="3388" y="2480"/>
                </a:lnTo>
                <a:lnTo>
                  <a:pt x="3404" y="2483"/>
                </a:lnTo>
                <a:lnTo>
                  <a:pt x="3418" y="2486"/>
                </a:lnTo>
                <a:lnTo>
                  <a:pt x="3433" y="2491"/>
                </a:lnTo>
                <a:lnTo>
                  <a:pt x="3447" y="2498"/>
                </a:lnTo>
                <a:lnTo>
                  <a:pt x="3462" y="2505"/>
                </a:lnTo>
                <a:lnTo>
                  <a:pt x="3476" y="2516"/>
                </a:lnTo>
                <a:lnTo>
                  <a:pt x="3490" y="2527"/>
                </a:lnTo>
                <a:lnTo>
                  <a:pt x="3504" y="2540"/>
                </a:lnTo>
                <a:lnTo>
                  <a:pt x="4594" y="3630"/>
                </a:lnTo>
                <a:lnTo>
                  <a:pt x="4672" y="3554"/>
                </a:lnTo>
                <a:lnTo>
                  <a:pt x="5132" y="4014"/>
                </a:lnTo>
                <a:lnTo>
                  <a:pt x="4383" y="4763"/>
                </a:lnTo>
                <a:lnTo>
                  <a:pt x="3923" y="4303"/>
                </a:lnTo>
                <a:lnTo>
                  <a:pt x="4000" y="4225"/>
                </a:lnTo>
                <a:lnTo>
                  <a:pt x="2909" y="3135"/>
                </a:lnTo>
                <a:lnTo>
                  <a:pt x="2898" y="3122"/>
                </a:lnTo>
                <a:lnTo>
                  <a:pt x="2888" y="3109"/>
                </a:lnTo>
                <a:lnTo>
                  <a:pt x="2879" y="3095"/>
                </a:lnTo>
                <a:lnTo>
                  <a:pt x="2870" y="3081"/>
                </a:lnTo>
                <a:lnTo>
                  <a:pt x="2863" y="3067"/>
                </a:lnTo>
                <a:lnTo>
                  <a:pt x="2857" y="3052"/>
                </a:lnTo>
                <a:lnTo>
                  <a:pt x="2853" y="3037"/>
                </a:lnTo>
                <a:lnTo>
                  <a:pt x="2849" y="3020"/>
                </a:lnTo>
                <a:lnTo>
                  <a:pt x="2848" y="3005"/>
                </a:lnTo>
                <a:lnTo>
                  <a:pt x="2847" y="2988"/>
                </a:lnTo>
                <a:lnTo>
                  <a:pt x="2847" y="2973"/>
                </a:lnTo>
                <a:lnTo>
                  <a:pt x="2848" y="2957"/>
                </a:lnTo>
                <a:lnTo>
                  <a:pt x="2851" y="2941"/>
                </a:lnTo>
                <a:lnTo>
                  <a:pt x="2855" y="2926"/>
                </a:lnTo>
                <a:lnTo>
                  <a:pt x="2860" y="2911"/>
                </a:lnTo>
                <a:lnTo>
                  <a:pt x="2866" y="2896"/>
                </a:lnTo>
                <a:lnTo>
                  <a:pt x="2758" y="2789"/>
                </a:lnTo>
                <a:lnTo>
                  <a:pt x="2787" y="2769"/>
                </a:lnTo>
                <a:lnTo>
                  <a:pt x="2815" y="2747"/>
                </a:lnTo>
                <a:lnTo>
                  <a:pt x="2843" y="2725"/>
                </a:lnTo>
                <a:lnTo>
                  <a:pt x="2870" y="2704"/>
                </a:lnTo>
                <a:lnTo>
                  <a:pt x="2898" y="2680"/>
                </a:lnTo>
                <a:lnTo>
                  <a:pt x="2924" y="2657"/>
                </a:lnTo>
                <a:lnTo>
                  <a:pt x="2950" y="2631"/>
                </a:lnTo>
                <a:lnTo>
                  <a:pt x="2975" y="2607"/>
                </a:lnTo>
                <a:lnTo>
                  <a:pt x="3001" y="2580"/>
                </a:lnTo>
                <a:lnTo>
                  <a:pt x="3026" y="2555"/>
                </a:lnTo>
                <a:lnTo>
                  <a:pt x="3049" y="2528"/>
                </a:lnTo>
                <a:lnTo>
                  <a:pt x="3072" y="2500"/>
                </a:lnTo>
                <a:lnTo>
                  <a:pt x="3095" y="2474"/>
                </a:lnTo>
                <a:lnTo>
                  <a:pt x="3116" y="2446"/>
                </a:lnTo>
                <a:lnTo>
                  <a:pt x="3138" y="2418"/>
                </a:lnTo>
                <a:lnTo>
                  <a:pt x="3158" y="2388"/>
                </a:lnTo>
                <a:close/>
                <a:moveTo>
                  <a:pt x="4383" y="4476"/>
                </a:moveTo>
                <a:lnTo>
                  <a:pt x="4845" y="4014"/>
                </a:lnTo>
                <a:lnTo>
                  <a:pt x="4672" y="3841"/>
                </a:lnTo>
                <a:lnTo>
                  <a:pt x="4211" y="4303"/>
                </a:lnTo>
                <a:lnTo>
                  <a:pt x="4383" y="4476"/>
                </a:lnTo>
                <a:close/>
                <a:moveTo>
                  <a:pt x="4144" y="4082"/>
                </a:moveTo>
                <a:lnTo>
                  <a:pt x="4451" y="3775"/>
                </a:lnTo>
                <a:lnTo>
                  <a:pt x="3482" y="2805"/>
                </a:lnTo>
                <a:lnTo>
                  <a:pt x="3482" y="3421"/>
                </a:lnTo>
                <a:lnTo>
                  <a:pt x="4144" y="4082"/>
                </a:lnTo>
                <a:close/>
                <a:moveTo>
                  <a:pt x="2505" y="3995"/>
                </a:moveTo>
                <a:lnTo>
                  <a:pt x="1929" y="3924"/>
                </a:lnTo>
                <a:lnTo>
                  <a:pt x="1796" y="3315"/>
                </a:lnTo>
                <a:lnTo>
                  <a:pt x="838" y="3198"/>
                </a:lnTo>
                <a:lnTo>
                  <a:pt x="560" y="3756"/>
                </a:lnTo>
                <a:lnTo>
                  <a:pt x="0" y="3688"/>
                </a:lnTo>
                <a:lnTo>
                  <a:pt x="630" y="2498"/>
                </a:lnTo>
                <a:lnTo>
                  <a:pt x="655" y="2526"/>
                </a:lnTo>
                <a:lnTo>
                  <a:pt x="679" y="2552"/>
                </a:lnTo>
                <a:lnTo>
                  <a:pt x="704" y="2580"/>
                </a:lnTo>
                <a:lnTo>
                  <a:pt x="731" y="2607"/>
                </a:lnTo>
                <a:lnTo>
                  <a:pt x="770" y="2645"/>
                </a:lnTo>
                <a:lnTo>
                  <a:pt x="811" y="2681"/>
                </a:lnTo>
                <a:lnTo>
                  <a:pt x="852" y="2716"/>
                </a:lnTo>
                <a:lnTo>
                  <a:pt x="893" y="2749"/>
                </a:lnTo>
                <a:lnTo>
                  <a:pt x="937" y="2781"/>
                </a:lnTo>
                <a:lnTo>
                  <a:pt x="981" y="2811"/>
                </a:lnTo>
                <a:lnTo>
                  <a:pt x="1026" y="2840"/>
                </a:lnTo>
                <a:lnTo>
                  <a:pt x="1071" y="2866"/>
                </a:lnTo>
                <a:lnTo>
                  <a:pt x="1117" y="2892"/>
                </a:lnTo>
                <a:lnTo>
                  <a:pt x="1164" y="2915"/>
                </a:lnTo>
                <a:lnTo>
                  <a:pt x="1211" y="2936"/>
                </a:lnTo>
                <a:lnTo>
                  <a:pt x="1259" y="2957"/>
                </a:lnTo>
                <a:lnTo>
                  <a:pt x="1308" y="2976"/>
                </a:lnTo>
                <a:lnTo>
                  <a:pt x="1356" y="2992"/>
                </a:lnTo>
                <a:lnTo>
                  <a:pt x="1406" y="3008"/>
                </a:lnTo>
                <a:lnTo>
                  <a:pt x="1455" y="3022"/>
                </a:lnTo>
                <a:lnTo>
                  <a:pt x="1505" y="3033"/>
                </a:lnTo>
                <a:lnTo>
                  <a:pt x="1556" y="3043"/>
                </a:lnTo>
                <a:lnTo>
                  <a:pt x="1605" y="3052"/>
                </a:lnTo>
                <a:lnTo>
                  <a:pt x="1656" y="3060"/>
                </a:lnTo>
                <a:lnTo>
                  <a:pt x="1707" y="3065"/>
                </a:lnTo>
                <a:lnTo>
                  <a:pt x="1758" y="3069"/>
                </a:lnTo>
                <a:lnTo>
                  <a:pt x="1810" y="3071"/>
                </a:lnTo>
                <a:lnTo>
                  <a:pt x="1861" y="3071"/>
                </a:lnTo>
                <a:lnTo>
                  <a:pt x="1911" y="3071"/>
                </a:lnTo>
                <a:lnTo>
                  <a:pt x="1962" y="3067"/>
                </a:lnTo>
                <a:lnTo>
                  <a:pt x="2013" y="3063"/>
                </a:lnTo>
                <a:lnTo>
                  <a:pt x="2064" y="3057"/>
                </a:lnTo>
                <a:lnTo>
                  <a:pt x="2115" y="3049"/>
                </a:lnTo>
                <a:lnTo>
                  <a:pt x="2166" y="3041"/>
                </a:lnTo>
                <a:lnTo>
                  <a:pt x="2215" y="3030"/>
                </a:lnTo>
                <a:lnTo>
                  <a:pt x="2265" y="3018"/>
                </a:lnTo>
                <a:lnTo>
                  <a:pt x="2505" y="3995"/>
                </a:lnTo>
                <a:close/>
                <a:moveTo>
                  <a:pt x="1145" y="2551"/>
                </a:moveTo>
                <a:lnTo>
                  <a:pt x="1145" y="2551"/>
                </a:lnTo>
                <a:lnTo>
                  <a:pt x="1177" y="2572"/>
                </a:lnTo>
                <a:lnTo>
                  <a:pt x="1209" y="2591"/>
                </a:lnTo>
                <a:lnTo>
                  <a:pt x="1240" y="2608"/>
                </a:lnTo>
                <a:lnTo>
                  <a:pt x="1272" y="2625"/>
                </a:lnTo>
                <a:lnTo>
                  <a:pt x="1305" y="2641"/>
                </a:lnTo>
                <a:lnTo>
                  <a:pt x="1338" y="2657"/>
                </a:lnTo>
                <a:lnTo>
                  <a:pt x="1373" y="2671"/>
                </a:lnTo>
                <a:lnTo>
                  <a:pt x="1407" y="2685"/>
                </a:lnTo>
                <a:lnTo>
                  <a:pt x="1440" y="2696"/>
                </a:lnTo>
                <a:lnTo>
                  <a:pt x="1476" y="2708"/>
                </a:lnTo>
                <a:lnTo>
                  <a:pt x="1510" y="2718"/>
                </a:lnTo>
                <a:lnTo>
                  <a:pt x="1544" y="2727"/>
                </a:lnTo>
                <a:lnTo>
                  <a:pt x="1580" y="2736"/>
                </a:lnTo>
                <a:lnTo>
                  <a:pt x="1615" y="2742"/>
                </a:lnTo>
                <a:lnTo>
                  <a:pt x="1651" y="2748"/>
                </a:lnTo>
                <a:lnTo>
                  <a:pt x="1687" y="2753"/>
                </a:lnTo>
                <a:lnTo>
                  <a:pt x="1577" y="2261"/>
                </a:lnTo>
                <a:lnTo>
                  <a:pt x="1551" y="2137"/>
                </a:lnTo>
                <a:lnTo>
                  <a:pt x="1528" y="2019"/>
                </a:lnTo>
                <a:lnTo>
                  <a:pt x="1507" y="1912"/>
                </a:lnTo>
                <a:lnTo>
                  <a:pt x="1493" y="1823"/>
                </a:lnTo>
                <a:lnTo>
                  <a:pt x="1458" y="1907"/>
                </a:lnTo>
                <a:lnTo>
                  <a:pt x="1412" y="2005"/>
                </a:lnTo>
                <a:lnTo>
                  <a:pt x="1361" y="2114"/>
                </a:lnTo>
                <a:lnTo>
                  <a:pt x="1307" y="2227"/>
                </a:lnTo>
                <a:lnTo>
                  <a:pt x="1145" y="2551"/>
                </a:lnTo>
                <a:close/>
                <a:moveTo>
                  <a:pt x="948" y="578"/>
                </a:moveTo>
                <a:lnTo>
                  <a:pt x="948" y="578"/>
                </a:lnTo>
                <a:lnTo>
                  <a:pt x="913" y="615"/>
                </a:lnTo>
                <a:lnTo>
                  <a:pt x="879" y="652"/>
                </a:lnTo>
                <a:lnTo>
                  <a:pt x="848" y="692"/>
                </a:lnTo>
                <a:lnTo>
                  <a:pt x="818" y="730"/>
                </a:lnTo>
                <a:lnTo>
                  <a:pt x="791" y="770"/>
                </a:lnTo>
                <a:lnTo>
                  <a:pt x="764" y="811"/>
                </a:lnTo>
                <a:lnTo>
                  <a:pt x="740" y="853"/>
                </a:lnTo>
                <a:lnTo>
                  <a:pt x="716" y="895"/>
                </a:lnTo>
                <a:lnTo>
                  <a:pt x="695" y="938"/>
                </a:lnTo>
                <a:lnTo>
                  <a:pt x="675" y="983"/>
                </a:lnTo>
                <a:lnTo>
                  <a:pt x="657" y="1026"/>
                </a:lnTo>
                <a:lnTo>
                  <a:pt x="642" y="1072"/>
                </a:lnTo>
                <a:lnTo>
                  <a:pt x="627" y="1116"/>
                </a:lnTo>
                <a:lnTo>
                  <a:pt x="614" y="1162"/>
                </a:lnTo>
                <a:lnTo>
                  <a:pt x="604" y="1208"/>
                </a:lnTo>
                <a:lnTo>
                  <a:pt x="594" y="1255"/>
                </a:lnTo>
                <a:lnTo>
                  <a:pt x="586" y="1300"/>
                </a:lnTo>
                <a:lnTo>
                  <a:pt x="581" y="1347"/>
                </a:lnTo>
                <a:lnTo>
                  <a:pt x="576" y="1394"/>
                </a:lnTo>
                <a:lnTo>
                  <a:pt x="574" y="1441"/>
                </a:lnTo>
                <a:lnTo>
                  <a:pt x="573" y="1489"/>
                </a:lnTo>
                <a:lnTo>
                  <a:pt x="574" y="1536"/>
                </a:lnTo>
                <a:lnTo>
                  <a:pt x="577" y="1581"/>
                </a:lnTo>
                <a:lnTo>
                  <a:pt x="581" y="1628"/>
                </a:lnTo>
                <a:lnTo>
                  <a:pt x="587" y="1675"/>
                </a:lnTo>
                <a:lnTo>
                  <a:pt x="595" y="1722"/>
                </a:lnTo>
                <a:lnTo>
                  <a:pt x="605" y="1768"/>
                </a:lnTo>
                <a:lnTo>
                  <a:pt x="616" y="1814"/>
                </a:lnTo>
                <a:lnTo>
                  <a:pt x="629" y="1860"/>
                </a:lnTo>
                <a:lnTo>
                  <a:pt x="644" y="1904"/>
                </a:lnTo>
                <a:lnTo>
                  <a:pt x="661" y="1949"/>
                </a:lnTo>
                <a:lnTo>
                  <a:pt x="679" y="1993"/>
                </a:lnTo>
                <a:lnTo>
                  <a:pt x="1235" y="944"/>
                </a:lnTo>
                <a:lnTo>
                  <a:pt x="1980" y="1036"/>
                </a:lnTo>
                <a:lnTo>
                  <a:pt x="2377" y="2653"/>
                </a:lnTo>
                <a:lnTo>
                  <a:pt x="2429" y="2629"/>
                </a:lnTo>
                <a:lnTo>
                  <a:pt x="2480" y="2602"/>
                </a:lnTo>
                <a:lnTo>
                  <a:pt x="2529" y="2573"/>
                </a:lnTo>
                <a:lnTo>
                  <a:pt x="2577" y="2541"/>
                </a:lnTo>
                <a:lnTo>
                  <a:pt x="2624" y="2507"/>
                </a:lnTo>
                <a:lnTo>
                  <a:pt x="2670" y="2470"/>
                </a:lnTo>
                <a:lnTo>
                  <a:pt x="2715" y="2430"/>
                </a:lnTo>
                <a:lnTo>
                  <a:pt x="2759" y="2390"/>
                </a:lnTo>
                <a:lnTo>
                  <a:pt x="2782" y="2366"/>
                </a:lnTo>
                <a:lnTo>
                  <a:pt x="2804" y="2341"/>
                </a:lnTo>
                <a:lnTo>
                  <a:pt x="2825" y="2317"/>
                </a:lnTo>
                <a:lnTo>
                  <a:pt x="2847" y="2292"/>
                </a:lnTo>
                <a:lnTo>
                  <a:pt x="2867" y="2266"/>
                </a:lnTo>
                <a:lnTo>
                  <a:pt x="2886" y="2241"/>
                </a:lnTo>
                <a:lnTo>
                  <a:pt x="2905" y="2216"/>
                </a:lnTo>
                <a:lnTo>
                  <a:pt x="2923" y="2189"/>
                </a:lnTo>
                <a:lnTo>
                  <a:pt x="2940" y="2162"/>
                </a:lnTo>
                <a:lnTo>
                  <a:pt x="2956" y="2134"/>
                </a:lnTo>
                <a:lnTo>
                  <a:pt x="2973" y="2108"/>
                </a:lnTo>
                <a:lnTo>
                  <a:pt x="2987" y="2080"/>
                </a:lnTo>
                <a:lnTo>
                  <a:pt x="3002" y="2052"/>
                </a:lnTo>
                <a:lnTo>
                  <a:pt x="3015" y="2024"/>
                </a:lnTo>
                <a:lnTo>
                  <a:pt x="3027" y="1994"/>
                </a:lnTo>
                <a:lnTo>
                  <a:pt x="3040" y="1966"/>
                </a:lnTo>
                <a:lnTo>
                  <a:pt x="3062" y="1908"/>
                </a:lnTo>
                <a:lnTo>
                  <a:pt x="3081" y="1848"/>
                </a:lnTo>
                <a:lnTo>
                  <a:pt x="3097" y="1789"/>
                </a:lnTo>
                <a:lnTo>
                  <a:pt x="3110" y="1729"/>
                </a:lnTo>
                <a:lnTo>
                  <a:pt x="3120" y="1668"/>
                </a:lnTo>
                <a:lnTo>
                  <a:pt x="3128" y="1607"/>
                </a:lnTo>
                <a:lnTo>
                  <a:pt x="3132" y="1546"/>
                </a:lnTo>
                <a:lnTo>
                  <a:pt x="3134" y="1485"/>
                </a:lnTo>
                <a:lnTo>
                  <a:pt x="3132" y="1422"/>
                </a:lnTo>
                <a:lnTo>
                  <a:pt x="3128" y="1361"/>
                </a:lnTo>
                <a:lnTo>
                  <a:pt x="3120" y="1300"/>
                </a:lnTo>
                <a:lnTo>
                  <a:pt x="3110" y="1239"/>
                </a:lnTo>
                <a:lnTo>
                  <a:pt x="3097" y="1180"/>
                </a:lnTo>
                <a:lnTo>
                  <a:pt x="3081" y="1120"/>
                </a:lnTo>
                <a:lnTo>
                  <a:pt x="3062" y="1060"/>
                </a:lnTo>
                <a:lnTo>
                  <a:pt x="3040" y="1003"/>
                </a:lnTo>
                <a:lnTo>
                  <a:pt x="3027" y="974"/>
                </a:lnTo>
                <a:lnTo>
                  <a:pt x="3015" y="944"/>
                </a:lnTo>
                <a:lnTo>
                  <a:pt x="3002" y="916"/>
                </a:lnTo>
                <a:lnTo>
                  <a:pt x="2987" y="889"/>
                </a:lnTo>
                <a:lnTo>
                  <a:pt x="2973" y="861"/>
                </a:lnTo>
                <a:lnTo>
                  <a:pt x="2956" y="834"/>
                </a:lnTo>
                <a:lnTo>
                  <a:pt x="2940" y="806"/>
                </a:lnTo>
                <a:lnTo>
                  <a:pt x="2923" y="779"/>
                </a:lnTo>
                <a:lnTo>
                  <a:pt x="2904" y="754"/>
                </a:lnTo>
                <a:lnTo>
                  <a:pt x="2886" y="727"/>
                </a:lnTo>
                <a:lnTo>
                  <a:pt x="2867" y="702"/>
                </a:lnTo>
                <a:lnTo>
                  <a:pt x="2847" y="676"/>
                </a:lnTo>
                <a:lnTo>
                  <a:pt x="2825" y="651"/>
                </a:lnTo>
                <a:lnTo>
                  <a:pt x="2804" y="627"/>
                </a:lnTo>
                <a:lnTo>
                  <a:pt x="2782" y="603"/>
                </a:lnTo>
                <a:lnTo>
                  <a:pt x="2759" y="578"/>
                </a:lnTo>
                <a:lnTo>
                  <a:pt x="2735" y="555"/>
                </a:lnTo>
                <a:lnTo>
                  <a:pt x="2711" y="534"/>
                </a:lnTo>
                <a:lnTo>
                  <a:pt x="2687" y="512"/>
                </a:lnTo>
                <a:lnTo>
                  <a:pt x="2661" y="491"/>
                </a:lnTo>
                <a:lnTo>
                  <a:pt x="2636" y="470"/>
                </a:lnTo>
                <a:lnTo>
                  <a:pt x="2610" y="451"/>
                </a:lnTo>
                <a:lnTo>
                  <a:pt x="2584" y="432"/>
                </a:lnTo>
                <a:lnTo>
                  <a:pt x="2557" y="414"/>
                </a:lnTo>
                <a:lnTo>
                  <a:pt x="2530" y="398"/>
                </a:lnTo>
                <a:lnTo>
                  <a:pt x="2504" y="381"/>
                </a:lnTo>
                <a:lnTo>
                  <a:pt x="2477" y="365"/>
                </a:lnTo>
                <a:lnTo>
                  <a:pt x="2449" y="351"/>
                </a:lnTo>
                <a:lnTo>
                  <a:pt x="2421" y="336"/>
                </a:lnTo>
                <a:lnTo>
                  <a:pt x="2392" y="323"/>
                </a:lnTo>
                <a:lnTo>
                  <a:pt x="2364" y="310"/>
                </a:lnTo>
                <a:lnTo>
                  <a:pt x="2335" y="297"/>
                </a:lnTo>
                <a:lnTo>
                  <a:pt x="2276" y="276"/>
                </a:lnTo>
                <a:lnTo>
                  <a:pt x="2218" y="257"/>
                </a:lnTo>
                <a:lnTo>
                  <a:pt x="2158" y="240"/>
                </a:lnTo>
                <a:lnTo>
                  <a:pt x="2098" y="228"/>
                </a:lnTo>
                <a:lnTo>
                  <a:pt x="2037" y="217"/>
                </a:lnTo>
                <a:lnTo>
                  <a:pt x="1976" y="210"/>
                </a:lnTo>
                <a:lnTo>
                  <a:pt x="1915" y="205"/>
                </a:lnTo>
                <a:lnTo>
                  <a:pt x="1853" y="203"/>
                </a:lnTo>
                <a:lnTo>
                  <a:pt x="1792" y="205"/>
                </a:lnTo>
                <a:lnTo>
                  <a:pt x="1731" y="210"/>
                </a:lnTo>
                <a:lnTo>
                  <a:pt x="1670" y="217"/>
                </a:lnTo>
                <a:lnTo>
                  <a:pt x="1609" y="228"/>
                </a:lnTo>
                <a:lnTo>
                  <a:pt x="1548" y="240"/>
                </a:lnTo>
                <a:lnTo>
                  <a:pt x="1488" y="257"/>
                </a:lnTo>
                <a:lnTo>
                  <a:pt x="1430" y="276"/>
                </a:lnTo>
                <a:lnTo>
                  <a:pt x="1371" y="297"/>
                </a:lnTo>
                <a:lnTo>
                  <a:pt x="1343" y="310"/>
                </a:lnTo>
                <a:lnTo>
                  <a:pt x="1314" y="323"/>
                </a:lnTo>
                <a:lnTo>
                  <a:pt x="1286" y="336"/>
                </a:lnTo>
                <a:lnTo>
                  <a:pt x="1258" y="351"/>
                </a:lnTo>
                <a:lnTo>
                  <a:pt x="1230" y="365"/>
                </a:lnTo>
                <a:lnTo>
                  <a:pt x="1202" y="381"/>
                </a:lnTo>
                <a:lnTo>
                  <a:pt x="1176" y="398"/>
                </a:lnTo>
                <a:lnTo>
                  <a:pt x="1149" y="414"/>
                </a:lnTo>
                <a:lnTo>
                  <a:pt x="1122" y="432"/>
                </a:lnTo>
                <a:lnTo>
                  <a:pt x="1097" y="451"/>
                </a:lnTo>
                <a:lnTo>
                  <a:pt x="1070" y="470"/>
                </a:lnTo>
                <a:lnTo>
                  <a:pt x="1045" y="491"/>
                </a:lnTo>
                <a:lnTo>
                  <a:pt x="1021" y="512"/>
                </a:lnTo>
                <a:lnTo>
                  <a:pt x="996" y="534"/>
                </a:lnTo>
                <a:lnTo>
                  <a:pt x="972" y="555"/>
                </a:lnTo>
                <a:lnTo>
                  <a:pt x="948" y="578"/>
                </a:lnTo>
                <a:close/>
                <a:moveTo>
                  <a:pt x="804" y="435"/>
                </a:moveTo>
                <a:lnTo>
                  <a:pt x="804" y="435"/>
                </a:lnTo>
                <a:lnTo>
                  <a:pt x="831" y="408"/>
                </a:lnTo>
                <a:lnTo>
                  <a:pt x="859" y="383"/>
                </a:lnTo>
                <a:lnTo>
                  <a:pt x="888" y="357"/>
                </a:lnTo>
                <a:lnTo>
                  <a:pt x="916" y="333"/>
                </a:lnTo>
                <a:lnTo>
                  <a:pt x="947" y="310"/>
                </a:lnTo>
                <a:lnTo>
                  <a:pt x="976" y="287"/>
                </a:lnTo>
                <a:lnTo>
                  <a:pt x="1007" y="266"/>
                </a:lnTo>
                <a:lnTo>
                  <a:pt x="1037" y="245"/>
                </a:lnTo>
                <a:lnTo>
                  <a:pt x="1068" y="225"/>
                </a:lnTo>
                <a:lnTo>
                  <a:pt x="1099" y="206"/>
                </a:lnTo>
                <a:lnTo>
                  <a:pt x="1131" y="188"/>
                </a:lnTo>
                <a:lnTo>
                  <a:pt x="1163" y="170"/>
                </a:lnTo>
                <a:lnTo>
                  <a:pt x="1196" y="154"/>
                </a:lnTo>
                <a:lnTo>
                  <a:pt x="1229" y="137"/>
                </a:lnTo>
                <a:lnTo>
                  <a:pt x="1262" y="123"/>
                </a:lnTo>
                <a:lnTo>
                  <a:pt x="1295" y="109"/>
                </a:lnTo>
                <a:lnTo>
                  <a:pt x="1328" y="95"/>
                </a:lnTo>
                <a:lnTo>
                  <a:pt x="1362" y="84"/>
                </a:lnTo>
                <a:lnTo>
                  <a:pt x="1397" y="72"/>
                </a:lnTo>
                <a:lnTo>
                  <a:pt x="1431" y="61"/>
                </a:lnTo>
                <a:lnTo>
                  <a:pt x="1465" y="52"/>
                </a:lnTo>
                <a:lnTo>
                  <a:pt x="1500" y="43"/>
                </a:lnTo>
                <a:lnTo>
                  <a:pt x="1535" y="34"/>
                </a:lnTo>
                <a:lnTo>
                  <a:pt x="1570" y="28"/>
                </a:lnTo>
                <a:lnTo>
                  <a:pt x="1605" y="22"/>
                </a:lnTo>
                <a:lnTo>
                  <a:pt x="1641" y="15"/>
                </a:lnTo>
                <a:lnTo>
                  <a:pt x="1675" y="11"/>
                </a:lnTo>
                <a:lnTo>
                  <a:pt x="1711" y="8"/>
                </a:lnTo>
                <a:lnTo>
                  <a:pt x="1746" y="4"/>
                </a:lnTo>
                <a:lnTo>
                  <a:pt x="1782" y="3"/>
                </a:lnTo>
                <a:lnTo>
                  <a:pt x="1817" y="1"/>
                </a:lnTo>
                <a:lnTo>
                  <a:pt x="1853" y="0"/>
                </a:lnTo>
                <a:lnTo>
                  <a:pt x="1889" y="1"/>
                </a:lnTo>
                <a:lnTo>
                  <a:pt x="1924" y="3"/>
                </a:lnTo>
                <a:lnTo>
                  <a:pt x="1960" y="4"/>
                </a:lnTo>
                <a:lnTo>
                  <a:pt x="1995" y="8"/>
                </a:lnTo>
                <a:lnTo>
                  <a:pt x="2031" y="11"/>
                </a:lnTo>
                <a:lnTo>
                  <a:pt x="2067" y="15"/>
                </a:lnTo>
                <a:lnTo>
                  <a:pt x="2102" y="22"/>
                </a:lnTo>
                <a:lnTo>
                  <a:pt x="2136" y="28"/>
                </a:lnTo>
                <a:lnTo>
                  <a:pt x="2172" y="34"/>
                </a:lnTo>
                <a:lnTo>
                  <a:pt x="2206" y="43"/>
                </a:lnTo>
                <a:lnTo>
                  <a:pt x="2241" y="52"/>
                </a:lnTo>
                <a:lnTo>
                  <a:pt x="2276" y="61"/>
                </a:lnTo>
                <a:lnTo>
                  <a:pt x="2311" y="72"/>
                </a:lnTo>
                <a:lnTo>
                  <a:pt x="2344" y="84"/>
                </a:lnTo>
                <a:lnTo>
                  <a:pt x="2378" y="95"/>
                </a:lnTo>
                <a:lnTo>
                  <a:pt x="2411" y="109"/>
                </a:lnTo>
                <a:lnTo>
                  <a:pt x="2445" y="123"/>
                </a:lnTo>
                <a:lnTo>
                  <a:pt x="2478" y="137"/>
                </a:lnTo>
                <a:lnTo>
                  <a:pt x="2511" y="154"/>
                </a:lnTo>
                <a:lnTo>
                  <a:pt x="2543" y="170"/>
                </a:lnTo>
                <a:lnTo>
                  <a:pt x="2575" y="188"/>
                </a:lnTo>
                <a:lnTo>
                  <a:pt x="2607" y="206"/>
                </a:lnTo>
                <a:lnTo>
                  <a:pt x="2638" y="225"/>
                </a:lnTo>
                <a:lnTo>
                  <a:pt x="2670" y="245"/>
                </a:lnTo>
                <a:lnTo>
                  <a:pt x="2701" y="266"/>
                </a:lnTo>
                <a:lnTo>
                  <a:pt x="2730" y="287"/>
                </a:lnTo>
                <a:lnTo>
                  <a:pt x="2760" y="310"/>
                </a:lnTo>
                <a:lnTo>
                  <a:pt x="2790" y="333"/>
                </a:lnTo>
                <a:lnTo>
                  <a:pt x="2819" y="357"/>
                </a:lnTo>
                <a:lnTo>
                  <a:pt x="2847" y="383"/>
                </a:lnTo>
                <a:lnTo>
                  <a:pt x="2875" y="408"/>
                </a:lnTo>
                <a:lnTo>
                  <a:pt x="2903" y="435"/>
                </a:lnTo>
                <a:lnTo>
                  <a:pt x="2929" y="463"/>
                </a:lnTo>
                <a:lnTo>
                  <a:pt x="2955" y="491"/>
                </a:lnTo>
                <a:lnTo>
                  <a:pt x="2980" y="519"/>
                </a:lnTo>
                <a:lnTo>
                  <a:pt x="3004" y="548"/>
                </a:lnTo>
                <a:lnTo>
                  <a:pt x="3027" y="577"/>
                </a:lnTo>
                <a:lnTo>
                  <a:pt x="3050" y="606"/>
                </a:lnTo>
                <a:lnTo>
                  <a:pt x="3072" y="637"/>
                </a:lnTo>
                <a:lnTo>
                  <a:pt x="3092" y="667"/>
                </a:lnTo>
                <a:lnTo>
                  <a:pt x="3112" y="699"/>
                </a:lnTo>
                <a:lnTo>
                  <a:pt x="3132" y="730"/>
                </a:lnTo>
                <a:lnTo>
                  <a:pt x="3149" y="761"/>
                </a:lnTo>
                <a:lnTo>
                  <a:pt x="3167" y="794"/>
                </a:lnTo>
                <a:lnTo>
                  <a:pt x="3184" y="826"/>
                </a:lnTo>
                <a:lnTo>
                  <a:pt x="3199" y="859"/>
                </a:lnTo>
                <a:lnTo>
                  <a:pt x="3214" y="892"/>
                </a:lnTo>
                <a:lnTo>
                  <a:pt x="3228" y="925"/>
                </a:lnTo>
                <a:lnTo>
                  <a:pt x="3241" y="960"/>
                </a:lnTo>
                <a:lnTo>
                  <a:pt x="3254" y="993"/>
                </a:lnTo>
                <a:lnTo>
                  <a:pt x="3265" y="1027"/>
                </a:lnTo>
                <a:lnTo>
                  <a:pt x="3275" y="1061"/>
                </a:lnTo>
                <a:lnTo>
                  <a:pt x="3285" y="1096"/>
                </a:lnTo>
                <a:lnTo>
                  <a:pt x="3294" y="1131"/>
                </a:lnTo>
                <a:lnTo>
                  <a:pt x="3303" y="1166"/>
                </a:lnTo>
                <a:lnTo>
                  <a:pt x="3309" y="1201"/>
                </a:lnTo>
                <a:lnTo>
                  <a:pt x="3316" y="1236"/>
                </a:lnTo>
                <a:lnTo>
                  <a:pt x="3322" y="1271"/>
                </a:lnTo>
                <a:lnTo>
                  <a:pt x="3326" y="1307"/>
                </a:lnTo>
                <a:lnTo>
                  <a:pt x="3330" y="1342"/>
                </a:lnTo>
                <a:lnTo>
                  <a:pt x="3334" y="1378"/>
                </a:lnTo>
                <a:lnTo>
                  <a:pt x="3335" y="1414"/>
                </a:lnTo>
                <a:lnTo>
                  <a:pt x="3336" y="1449"/>
                </a:lnTo>
                <a:lnTo>
                  <a:pt x="3337" y="1485"/>
                </a:lnTo>
                <a:lnTo>
                  <a:pt x="3336" y="1520"/>
                </a:lnTo>
                <a:lnTo>
                  <a:pt x="3335" y="1556"/>
                </a:lnTo>
                <a:lnTo>
                  <a:pt x="3334" y="1590"/>
                </a:lnTo>
                <a:lnTo>
                  <a:pt x="3330" y="1626"/>
                </a:lnTo>
                <a:lnTo>
                  <a:pt x="3326" y="1661"/>
                </a:lnTo>
                <a:lnTo>
                  <a:pt x="3322" y="1697"/>
                </a:lnTo>
                <a:lnTo>
                  <a:pt x="3316" y="1733"/>
                </a:lnTo>
                <a:lnTo>
                  <a:pt x="3309" y="1767"/>
                </a:lnTo>
                <a:lnTo>
                  <a:pt x="3303" y="1802"/>
                </a:lnTo>
                <a:lnTo>
                  <a:pt x="3294" y="1837"/>
                </a:lnTo>
                <a:lnTo>
                  <a:pt x="3285" y="1872"/>
                </a:lnTo>
                <a:lnTo>
                  <a:pt x="3276" y="1907"/>
                </a:lnTo>
                <a:lnTo>
                  <a:pt x="3265" y="1941"/>
                </a:lnTo>
                <a:lnTo>
                  <a:pt x="3254" y="1975"/>
                </a:lnTo>
                <a:lnTo>
                  <a:pt x="3241" y="2008"/>
                </a:lnTo>
                <a:lnTo>
                  <a:pt x="3228" y="2043"/>
                </a:lnTo>
                <a:lnTo>
                  <a:pt x="3214" y="2076"/>
                </a:lnTo>
                <a:lnTo>
                  <a:pt x="3199" y="2109"/>
                </a:lnTo>
                <a:lnTo>
                  <a:pt x="3184" y="2142"/>
                </a:lnTo>
                <a:lnTo>
                  <a:pt x="3167" y="2174"/>
                </a:lnTo>
                <a:lnTo>
                  <a:pt x="3149" y="2207"/>
                </a:lnTo>
                <a:lnTo>
                  <a:pt x="3132" y="2238"/>
                </a:lnTo>
                <a:lnTo>
                  <a:pt x="3112" y="2269"/>
                </a:lnTo>
                <a:lnTo>
                  <a:pt x="3092" y="2301"/>
                </a:lnTo>
                <a:lnTo>
                  <a:pt x="3072" y="2331"/>
                </a:lnTo>
                <a:lnTo>
                  <a:pt x="3050" y="2362"/>
                </a:lnTo>
                <a:lnTo>
                  <a:pt x="3027" y="2391"/>
                </a:lnTo>
                <a:lnTo>
                  <a:pt x="3004" y="2420"/>
                </a:lnTo>
                <a:lnTo>
                  <a:pt x="2980" y="2450"/>
                </a:lnTo>
                <a:lnTo>
                  <a:pt x="2955" y="2477"/>
                </a:lnTo>
                <a:lnTo>
                  <a:pt x="2929" y="2505"/>
                </a:lnTo>
                <a:lnTo>
                  <a:pt x="2903" y="2533"/>
                </a:lnTo>
                <a:lnTo>
                  <a:pt x="2876" y="2559"/>
                </a:lnTo>
                <a:lnTo>
                  <a:pt x="2848" y="2584"/>
                </a:lnTo>
                <a:lnTo>
                  <a:pt x="2821" y="2608"/>
                </a:lnTo>
                <a:lnTo>
                  <a:pt x="2793" y="2633"/>
                </a:lnTo>
                <a:lnTo>
                  <a:pt x="2764" y="2655"/>
                </a:lnTo>
                <a:lnTo>
                  <a:pt x="2735" y="2677"/>
                </a:lnTo>
                <a:lnTo>
                  <a:pt x="2706" y="2699"/>
                </a:lnTo>
                <a:lnTo>
                  <a:pt x="2677" y="2719"/>
                </a:lnTo>
                <a:lnTo>
                  <a:pt x="2646" y="2738"/>
                </a:lnTo>
                <a:lnTo>
                  <a:pt x="2616" y="2757"/>
                </a:lnTo>
                <a:lnTo>
                  <a:pt x="2585" y="2775"/>
                </a:lnTo>
                <a:lnTo>
                  <a:pt x="2553" y="2793"/>
                </a:lnTo>
                <a:lnTo>
                  <a:pt x="2523" y="2809"/>
                </a:lnTo>
                <a:lnTo>
                  <a:pt x="2491" y="2824"/>
                </a:lnTo>
                <a:lnTo>
                  <a:pt x="2459" y="2840"/>
                </a:lnTo>
                <a:lnTo>
                  <a:pt x="2426" y="2854"/>
                </a:lnTo>
                <a:lnTo>
                  <a:pt x="2375" y="2873"/>
                </a:lnTo>
                <a:lnTo>
                  <a:pt x="2325" y="2892"/>
                </a:lnTo>
                <a:lnTo>
                  <a:pt x="2272" y="2908"/>
                </a:lnTo>
                <a:lnTo>
                  <a:pt x="2220" y="2922"/>
                </a:lnTo>
                <a:lnTo>
                  <a:pt x="2167" y="2934"/>
                </a:lnTo>
                <a:lnTo>
                  <a:pt x="2114" y="2945"/>
                </a:lnTo>
                <a:lnTo>
                  <a:pt x="2061" y="2953"/>
                </a:lnTo>
                <a:lnTo>
                  <a:pt x="2007" y="2961"/>
                </a:lnTo>
                <a:lnTo>
                  <a:pt x="1953" y="2964"/>
                </a:lnTo>
                <a:lnTo>
                  <a:pt x="1900" y="2967"/>
                </a:lnTo>
                <a:lnTo>
                  <a:pt x="1845" y="2968"/>
                </a:lnTo>
                <a:lnTo>
                  <a:pt x="1792" y="2967"/>
                </a:lnTo>
                <a:lnTo>
                  <a:pt x="1739" y="2963"/>
                </a:lnTo>
                <a:lnTo>
                  <a:pt x="1684" y="2958"/>
                </a:lnTo>
                <a:lnTo>
                  <a:pt x="1631" y="2952"/>
                </a:lnTo>
                <a:lnTo>
                  <a:pt x="1577" y="2943"/>
                </a:lnTo>
                <a:lnTo>
                  <a:pt x="1525" y="2931"/>
                </a:lnTo>
                <a:lnTo>
                  <a:pt x="1472" y="2919"/>
                </a:lnTo>
                <a:lnTo>
                  <a:pt x="1420" y="2903"/>
                </a:lnTo>
                <a:lnTo>
                  <a:pt x="1369" y="2887"/>
                </a:lnTo>
                <a:lnTo>
                  <a:pt x="1317" y="2868"/>
                </a:lnTo>
                <a:lnTo>
                  <a:pt x="1266" y="2847"/>
                </a:lnTo>
                <a:lnTo>
                  <a:pt x="1216" y="2824"/>
                </a:lnTo>
                <a:lnTo>
                  <a:pt x="1167" y="2800"/>
                </a:lnTo>
                <a:lnTo>
                  <a:pt x="1118" y="2774"/>
                </a:lnTo>
                <a:lnTo>
                  <a:pt x="1070" y="2744"/>
                </a:lnTo>
                <a:lnTo>
                  <a:pt x="1024" y="2714"/>
                </a:lnTo>
                <a:lnTo>
                  <a:pt x="977" y="2682"/>
                </a:lnTo>
                <a:lnTo>
                  <a:pt x="933" y="2648"/>
                </a:lnTo>
                <a:lnTo>
                  <a:pt x="888" y="2612"/>
                </a:lnTo>
                <a:lnTo>
                  <a:pt x="846" y="2573"/>
                </a:lnTo>
                <a:lnTo>
                  <a:pt x="804" y="2533"/>
                </a:lnTo>
                <a:lnTo>
                  <a:pt x="769" y="2497"/>
                </a:lnTo>
                <a:lnTo>
                  <a:pt x="735" y="2458"/>
                </a:lnTo>
                <a:lnTo>
                  <a:pt x="702" y="2419"/>
                </a:lnTo>
                <a:lnTo>
                  <a:pt x="671" y="2380"/>
                </a:lnTo>
                <a:lnTo>
                  <a:pt x="641" y="2340"/>
                </a:lnTo>
                <a:lnTo>
                  <a:pt x="613" y="2298"/>
                </a:lnTo>
                <a:lnTo>
                  <a:pt x="586" y="2256"/>
                </a:lnTo>
                <a:lnTo>
                  <a:pt x="562" y="2214"/>
                </a:lnTo>
                <a:lnTo>
                  <a:pt x="533" y="2161"/>
                </a:lnTo>
                <a:lnTo>
                  <a:pt x="506" y="2106"/>
                </a:lnTo>
                <a:lnTo>
                  <a:pt x="482" y="2050"/>
                </a:lnTo>
                <a:lnTo>
                  <a:pt x="460" y="1994"/>
                </a:lnTo>
                <a:lnTo>
                  <a:pt x="441" y="1939"/>
                </a:lnTo>
                <a:lnTo>
                  <a:pt x="423" y="1881"/>
                </a:lnTo>
                <a:lnTo>
                  <a:pt x="409" y="1823"/>
                </a:lnTo>
                <a:lnTo>
                  <a:pt x="397" y="1766"/>
                </a:lnTo>
                <a:lnTo>
                  <a:pt x="386" y="1707"/>
                </a:lnTo>
                <a:lnTo>
                  <a:pt x="379" y="1647"/>
                </a:lnTo>
                <a:lnTo>
                  <a:pt x="374" y="1589"/>
                </a:lnTo>
                <a:lnTo>
                  <a:pt x="371" y="1529"/>
                </a:lnTo>
                <a:lnTo>
                  <a:pt x="370" y="1471"/>
                </a:lnTo>
                <a:lnTo>
                  <a:pt x="371" y="1411"/>
                </a:lnTo>
                <a:lnTo>
                  <a:pt x="376" y="1353"/>
                </a:lnTo>
                <a:lnTo>
                  <a:pt x="383" y="1293"/>
                </a:lnTo>
                <a:lnTo>
                  <a:pt x="391" y="1234"/>
                </a:lnTo>
                <a:lnTo>
                  <a:pt x="402" y="1176"/>
                </a:lnTo>
                <a:lnTo>
                  <a:pt x="416" y="1119"/>
                </a:lnTo>
                <a:lnTo>
                  <a:pt x="431" y="1060"/>
                </a:lnTo>
                <a:lnTo>
                  <a:pt x="450" y="1004"/>
                </a:lnTo>
                <a:lnTo>
                  <a:pt x="470" y="947"/>
                </a:lnTo>
                <a:lnTo>
                  <a:pt x="493" y="891"/>
                </a:lnTo>
                <a:lnTo>
                  <a:pt x="519" y="836"/>
                </a:lnTo>
                <a:lnTo>
                  <a:pt x="545" y="783"/>
                </a:lnTo>
                <a:lnTo>
                  <a:pt x="576" y="730"/>
                </a:lnTo>
                <a:lnTo>
                  <a:pt x="608" y="678"/>
                </a:lnTo>
                <a:lnTo>
                  <a:pt x="642" y="627"/>
                </a:lnTo>
                <a:lnTo>
                  <a:pt x="680" y="577"/>
                </a:lnTo>
                <a:lnTo>
                  <a:pt x="718" y="529"/>
                </a:lnTo>
                <a:lnTo>
                  <a:pt x="760" y="480"/>
                </a:lnTo>
                <a:lnTo>
                  <a:pt x="804" y="435"/>
                </a:lnTo>
                <a:close/>
                <a:moveTo>
                  <a:pt x="2560" y="646"/>
                </a:moveTo>
                <a:lnTo>
                  <a:pt x="2560" y="646"/>
                </a:lnTo>
                <a:lnTo>
                  <a:pt x="2583" y="666"/>
                </a:lnTo>
                <a:lnTo>
                  <a:pt x="2604" y="685"/>
                </a:lnTo>
                <a:lnTo>
                  <a:pt x="2624" y="705"/>
                </a:lnTo>
                <a:lnTo>
                  <a:pt x="2646" y="727"/>
                </a:lnTo>
                <a:lnTo>
                  <a:pt x="2665" y="749"/>
                </a:lnTo>
                <a:lnTo>
                  <a:pt x="2684" y="770"/>
                </a:lnTo>
                <a:lnTo>
                  <a:pt x="2721" y="815"/>
                </a:lnTo>
                <a:lnTo>
                  <a:pt x="2754" y="861"/>
                </a:lnTo>
                <a:lnTo>
                  <a:pt x="2785" y="908"/>
                </a:lnTo>
                <a:lnTo>
                  <a:pt x="2814" y="956"/>
                </a:lnTo>
                <a:lnTo>
                  <a:pt x="2839" y="1007"/>
                </a:lnTo>
                <a:lnTo>
                  <a:pt x="2862" y="1056"/>
                </a:lnTo>
                <a:lnTo>
                  <a:pt x="2882" y="1108"/>
                </a:lnTo>
                <a:lnTo>
                  <a:pt x="2899" y="1162"/>
                </a:lnTo>
                <a:lnTo>
                  <a:pt x="2914" y="1214"/>
                </a:lnTo>
                <a:lnTo>
                  <a:pt x="2927" y="1269"/>
                </a:lnTo>
                <a:lnTo>
                  <a:pt x="2936" y="1323"/>
                </a:lnTo>
                <a:lnTo>
                  <a:pt x="2942" y="1378"/>
                </a:lnTo>
                <a:lnTo>
                  <a:pt x="2946" y="1433"/>
                </a:lnTo>
                <a:lnTo>
                  <a:pt x="2947" y="1487"/>
                </a:lnTo>
                <a:lnTo>
                  <a:pt x="2946" y="1543"/>
                </a:lnTo>
                <a:lnTo>
                  <a:pt x="2941" y="1598"/>
                </a:lnTo>
                <a:lnTo>
                  <a:pt x="2935" y="1652"/>
                </a:lnTo>
                <a:lnTo>
                  <a:pt x="2924" y="1707"/>
                </a:lnTo>
                <a:lnTo>
                  <a:pt x="2912" y="1761"/>
                </a:lnTo>
                <a:lnTo>
                  <a:pt x="2896" y="1814"/>
                </a:lnTo>
                <a:lnTo>
                  <a:pt x="2877" y="1867"/>
                </a:lnTo>
                <a:lnTo>
                  <a:pt x="2856" y="1919"/>
                </a:lnTo>
                <a:lnTo>
                  <a:pt x="2832" y="1970"/>
                </a:lnTo>
                <a:lnTo>
                  <a:pt x="2805" y="2021"/>
                </a:lnTo>
                <a:lnTo>
                  <a:pt x="2791" y="2045"/>
                </a:lnTo>
                <a:lnTo>
                  <a:pt x="2776" y="2069"/>
                </a:lnTo>
                <a:lnTo>
                  <a:pt x="2759" y="2094"/>
                </a:lnTo>
                <a:lnTo>
                  <a:pt x="2743" y="2118"/>
                </a:lnTo>
                <a:lnTo>
                  <a:pt x="2726" y="2141"/>
                </a:lnTo>
                <a:lnTo>
                  <a:pt x="2707" y="2165"/>
                </a:lnTo>
                <a:lnTo>
                  <a:pt x="2689" y="2186"/>
                </a:lnTo>
                <a:lnTo>
                  <a:pt x="2669" y="2209"/>
                </a:lnTo>
                <a:lnTo>
                  <a:pt x="2649" y="2231"/>
                </a:lnTo>
                <a:lnTo>
                  <a:pt x="2628" y="2252"/>
                </a:lnTo>
                <a:lnTo>
                  <a:pt x="2556" y="2181"/>
                </a:lnTo>
                <a:lnTo>
                  <a:pt x="2594" y="2142"/>
                </a:lnTo>
                <a:lnTo>
                  <a:pt x="2628" y="2100"/>
                </a:lnTo>
                <a:lnTo>
                  <a:pt x="2660" y="2058"/>
                </a:lnTo>
                <a:lnTo>
                  <a:pt x="2691" y="2015"/>
                </a:lnTo>
                <a:lnTo>
                  <a:pt x="2717" y="1970"/>
                </a:lnTo>
                <a:lnTo>
                  <a:pt x="2741" y="1925"/>
                </a:lnTo>
                <a:lnTo>
                  <a:pt x="2763" y="1879"/>
                </a:lnTo>
                <a:lnTo>
                  <a:pt x="2782" y="1832"/>
                </a:lnTo>
                <a:lnTo>
                  <a:pt x="2799" y="1783"/>
                </a:lnTo>
                <a:lnTo>
                  <a:pt x="2813" y="1735"/>
                </a:lnTo>
                <a:lnTo>
                  <a:pt x="2825" y="1686"/>
                </a:lnTo>
                <a:lnTo>
                  <a:pt x="2834" y="1636"/>
                </a:lnTo>
                <a:lnTo>
                  <a:pt x="2841" y="1586"/>
                </a:lnTo>
                <a:lnTo>
                  <a:pt x="2844" y="1537"/>
                </a:lnTo>
                <a:lnTo>
                  <a:pt x="2846" y="1487"/>
                </a:lnTo>
                <a:lnTo>
                  <a:pt x="2844" y="1436"/>
                </a:lnTo>
                <a:lnTo>
                  <a:pt x="2842" y="1387"/>
                </a:lnTo>
                <a:lnTo>
                  <a:pt x="2835" y="1337"/>
                </a:lnTo>
                <a:lnTo>
                  <a:pt x="2827" y="1288"/>
                </a:lnTo>
                <a:lnTo>
                  <a:pt x="2816" y="1239"/>
                </a:lnTo>
                <a:lnTo>
                  <a:pt x="2802" y="1191"/>
                </a:lnTo>
                <a:lnTo>
                  <a:pt x="2786" y="1143"/>
                </a:lnTo>
                <a:lnTo>
                  <a:pt x="2768" y="1097"/>
                </a:lnTo>
                <a:lnTo>
                  <a:pt x="2748" y="1050"/>
                </a:lnTo>
                <a:lnTo>
                  <a:pt x="2724" y="1005"/>
                </a:lnTo>
                <a:lnTo>
                  <a:pt x="2698" y="961"/>
                </a:lnTo>
                <a:lnTo>
                  <a:pt x="2670" y="918"/>
                </a:lnTo>
                <a:lnTo>
                  <a:pt x="2640" y="876"/>
                </a:lnTo>
                <a:lnTo>
                  <a:pt x="2607" y="836"/>
                </a:lnTo>
                <a:lnTo>
                  <a:pt x="2572" y="797"/>
                </a:lnTo>
                <a:lnTo>
                  <a:pt x="2534" y="760"/>
                </a:lnTo>
                <a:lnTo>
                  <a:pt x="2495" y="725"/>
                </a:lnTo>
                <a:lnTo>
                  <a:pt x="2560" y="646"/>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endParaRPr>
          </a:p>
        </p:txBody>
      </p:sp>
      <p:sp>
        <p:nvSpPr>
          <p:cNvPr id="48" name="Abgerundetes Rechteck 35">
            <a:extLst>
              <a:ext uri="{FF2B5EF4-FFF2-40B4-BE49-F238E27FC236}">
                <a16:creationId xmlns:a16="http://schemas.microsoft.com/office/drawing/2014/main" id="{394F43C7-758A-4BDA-BBE7-006A7A129D47}"/>
              </a:ext>
            </a:extLst>
          </p:cNvPr>
          <p:cNvSpPr/>
          <p:nvPr/>
        </p:nvSpPr>
        <p:spPr bwMode="gray">
          <a:xfrm>
            <a:off x="609916" y="4339128"/>
            <a:ext cx="10965993" cy="1912827"/>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100" b="0"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Plānojot pašvaldības budžetu un/vai pakalpojuma maksu (maksas pakalpojumiem), tiek vērtēti pašvaldības administratīvie un saimnieciskie izdevumi, tai skaitā iestādes profesionālais </a:t>
            </a:r>
            <a:r>
              <a:rPr kumimoji="0" lang="lv-LV" sz="1100" b="0" i="0" u="none" strike="noStrike" kern="0" cap="none" spc="0" normalizeH="0" baseline="0" noProof="0" err="1">
                <a:ln>
                  <a:noFill/>
                </a:ln>
                <a:solidFill>
                  <a:srgbClr val="000000"/>
                </a:solidFill>
                <a:effectLst/>
                <a:uLnTx/>
                <a:uFillTx/>
                <a:latin typeface="EYInterstate Light" panose="02000506000000020004" pitchFamily="2" charset="0"/>
                <a:ea typeface="+mn-ea"/>
                <a:cs typeface="Arial" charset="0"/>
              </a:rPr>
              <a:t>kvalifākcijas</a:t>
            </a:r>
            <a:r>
              <a:rPr kumimoji="0" lang="lv-LV" sz="1100" b="0"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 līmenis (tautas namiem, muzejiem, bibliotēkām, izglītības iestādēm, sociālā dienesta pakalpojuma sniegšanas vietām), slodžu skaits, atalgojums pakalpojuma izmaksai, kā arī tiek vērtēti iespējamie pasākumi izdevumu samazināšanai (energoefektivitātes pasākumu ieviešana, informācijas tehnoloģiju ieviešana u.c.). </a:t>
            </a: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100" b="0"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Ogres novada pašvaldībā ir kārtība kā aprēķināt maksas pakalpojumus, bet darbinieku sniegto pakalpojumu pašizmaksas noteikšanai aprēķina metodikas nav. Parasti analizējot pakalpojuma pašizmaksas, tiek vērtēti pašvaldības administratīvie </a:t>
            </a:r>
            <a:r>
              <a:rPr kumimoji="0" lang="lv-LV" sz="1100" b="0" i="0" u="none" strike="noStrike" kern="0" cap="none" spc="0" normalizeH="0" baseline="0" noProof="0" err="1">
                <a:ln>
                  <a:noFill/>
                </a:ln>
                <a:solidFill>
                  <a:srgbClr val="000000"/>
                </a:solidFill>
                <a:effectLst/>
                <a:uLnTx/>
                <a:uFillTx/>
                <a:latin typeface="EYInterstate Light" panose="02000506000000020004" pitchFamily="2" charset="0"/>
                <a:ea typeface="+mn-ea"/>
                <a:cs typeface="Arial" charset="0"/>
              </a:rPr>
              <a:t>izdevumui</a:t>
            </a:r>
            <a:r>
              <a:rPr kumimoji="0" lang="lv-LV" sz="1100" b="0" i="0" u="none" strike="noStrike" kern="0" cap="none" spc="0" normalizeH="0" baseline="0" noProof="0">
                <a:ln>
                  <a:noFill/>
                </a:ln>
                <a:solidFill>
                  <a:srgbClr val="000000"/>
                </a:solidFill>
                <a:effectLst/>
                <a:uLnTx/>
                <a:uFillTx/>
                <a:latin typeface="EYInterstate Light" panose="02000506000000020004" pitchFamily="2" charset="0"/>
                <a:ea typeface="+mn-ea"/>
                <a:cs typeface="Arial" charset="0"/>
              </a:rPr>
              <a:t> uz vienu iedzīvotāju.</a:t>
            </a:r>
          </a:p>
        </p:txBody>
      </p:sp>
      <p:sp>
        <p:nvSpPr>
          <p:cNvPr id="51" name="Rectangle 50">
            <a:extLst>
              <a:ext uri="{FF2B5EF4-FFF2-40B4-BE49-F238E27FC236}">
                <a16:creationId xmlns:a16="http://schemas.microsoft.com/office/drawing/2014/main" id="{649804AB-0FD4-4674-B8F3-1CD469BC620C}"/>
              </a:ext>
            </a:extLst>
          </p:cNvPr>
          <p:cNvSpPr/>
          <p:nvPr/>
        </p:nvSpPr>
        <p:spPr>
          <a:xfrm>
            <a:off x="609917" y="4116196"/>
            <a:ext cx="10965992" cy="222933"/>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Pašvaldības atbilde</a:t>
            </a:r>
          </a:p>
        </p:txBody>
      </p:sp>
      <p:sp>
        <p:nvSpPr>
          <p:cNvPr id="54" name="Freeform 35">
            <a:extLst>
              <a:ext uri="{FF2B5EF4-FFF2-40B4-BE49-F238E27FC236}">
                <a16:creationId xmlns:a16="http://schemas.microsoft.com/office/drawing/2014/main" id="{9968FCC6-7EA0-4163-8179-0AABAF4950DD}"/>
              </a:ext>
            </a:extLst>
          </p:cNvPr>
          <p:cNvSpPr>
            <a:spLocks noChangeAspect="1" noEditPoints="1"/>
          </p:cNvSpPr>
          <p:nvPr/>
        </p:nvSpPr>
        <p:spPr bwMode="auto">
          <a:xfrm rot="10800000" flipV="1">
            <a:off x="866937" y="5033371"/>
            <a:ext cx="572832" cy="328214"/>
          </a:xfrm>
          <a:custGeom>
            <a:avLst/>
            <a:gdLst>
              <a:gd name="T0" fmla="*/ 2147483647 w 6360"/>
              <a:gd name="T1" fmla="*/ 2147483647 h 4761"/>
              <a:gd name="T2" fmla="*/ 2147483647 w 6360"/>
              <a:gd name="T3" fmla="*/ 2147483647 h 4761"/>
              <a:gd name="T4" fmla="*/ 2147483647 w 6360"/>
              <a:gd name="T5" fmla="*/ 2147483647 h 4761"/>
              <a:gd name="T6" fmla="*/ 2147483647 w 6360"/>
              <a:gd name="T7" fmla="*/ 2147483647 h 4761"/>
              <a:gd name="T8" fmla="*/ 2147483647 w 6360"/>
              <a:gd name="T9" fmla="*/ 2147483647 h 4761"/>
              <a:gd name="T10" fmla="*/ 2147483647 w 6360"/>
              <a:gd name="T11" fmla="*/ 2147483647 h 4761"/>
              <a:gd name="T12" fmla="*/ 2147483647 w 6360"/>
              <a:gd name="T13" fmla="*/ 2147483647 h 4761"/>
              <a:gd name="T14" fmla="*/ 2147483647 w 6360"/>
              <a:gd name="T15" fmla="*/ 2147483647 h 4761"/>
              <a:gd name="T16" fmla="*/ 2147483647 w 6360"/>
              <a:gd name="T17" fmla="*/ 2147483647 h 4761"/>
              <a:gd name="T18" fmla="*/ 2147483647 w 6360"/>
              <a:gd name="T19" fmla="*/ 2147483647 h 4761"/>
              <a:gd name="T20" fmla="*/ 2147483647 w 6360"/>
              <a:gd name="T21" fmla="*/ 2147483647 h 4761"/>
              <a:gd name="T22" fmla="*/ 2147483647 w 6360"/>
              <a:gd name="T23" fmla="*/ 2147483647 h 4761"/>
              <a:gd name="T24" fmla="*/ 2147483647 w 6360"/>
              <a:gd name="T25" fmla="*/ 2147483647 h 4761"/>
              <a:gd name="T26" fmla="*/ 2147483647 w 6360"/>
              <a:gd name="T27" fmla="*/ 2147483647 h 4761"/>
              <a:gd name="T28" fmla="*/ 2147483647 w 6360"/>
              <a:gd name="T29" fmla="*/ 2147483647 h 4761"/>
              <a:gd name="T30" fmla="*/ 2147483647 w 6360"/>
              <a:gd name="T31" fmla="*/ 2147483647 h 4761"/>
              <a:gd name="T32" fmla="*/ 2147483647 w 6360"/>
              <a:gd name="T33" fmla="*/ 2147483647 h 4761"/>
              <a:gd name="T34" fmla="*/ 2147483647 w 6360"/>
              <a:gd name="T35" fmla="*/ 2147483647 h 4761"/>
              <a:gd name="T36" fmla="*/ 2147483647 w 6360"/>
              <a:gd name="T37" fmla="*/ 2147483647 h 4761"/>
              <a:gd name="T38" fmla="*/ 2147483647 w 6360"/>
              <a:gd name="T39" fmla="*/ 2147483647 h 4761"/>
              <a:gd name="T40" fmla="*/ 2147483647 w 6360"/>
              <a:gd name="T41" fmla="*/ 2147483647 h 4761"/>
              <a:gd name="T42" fmla="*/ 2147483647 w 6360"/>
              <a:gd name="T43" fmla="*/ 2147483647 h 4761"/>
              <a:gd name="T44" fmla="*/ 2147483647 w 6360"/>
              <a:gd name="T45" fmla="*/ 2147483647 h 4761"/>
              <a:gd name="T46" fmla="*/ 2147483647 w 6360"/>
              <a:gd name="T47" fmla="*/ 2147483647 h 4761"/>
              <a:gd name="T48" fmla="*/ 2147483647 w 6360"/>
              <a:gd name="T49" fmla="*/ 2147483647 h 4761"/>
              <a:gd name="T50" fmla="*/ 2147483647 w 6360"/>
              <a:gd name="T51" fmla="*/ 2147483647 h 4761"/>
              <a:gd name="T52" fmla="*/ 2147483647 w 6360"/>
              <a:gd name="T53" fmla="*/ 2147483647 h 4761"/>
              <a:gd name="T54" fmla="*/ 2147483647 w 6360"/>
              <a:gd name="T55" fmla="*/ 2147483647 h 4761"/>
              <a:gd name="T56" fmla="*/ 2147483647 w 6360"/>
              <a:gd name="T57" fmla="*/ 2147483647 h 4761"/>
              <a:gd name="T58" fmla="*/ 2147483647 w 6360"/>
              <a:gd name="T59" fmla="*/ 2147483647 h 4761"/>
              <a:gd name="T60" fmla="*/ 2147483647 w 6360"/>
              <a:gd name="T61" fmla="*/ 2147483647 h 4761"/>
              <a:gd name="T62" fmla="*/ 2147483647 w 6360"/>
              <a:gd name="T63" fmla="*/ 2147483647 h 4761"/>
              <a:gd name="T64" fmla="*/ 2147483647 w 6360"/>
              <a:gd name="T65" fmla="*/ 2147483647 h 4761"/>
              <a:gd name="T66" fmla="*/ 2147483647 w 6360"/>
              <a:gd name="T67" fmla="*/ 2147483647 h 4761"/>
              <a:gd name="T68" fmla="*/ 2147483647 w 6360"/>
              <a:gd name="T69" fmla="*/ 2147483647 h 4761"/>
              <a:gd name="T70" fmla="*/ 2147483647 w 6360"/>
              <a:gd name="T71" fmla="*/ 2147483647 h 4761"/>
              <a:gd name="T72" fmla="*/ 2147483647 w 6360"/>
              <a:gd name="T73" fmla="*/ 2147483647 h 4761"/>
              <a:gd name="T74" fmla="*/ 2147483647 w 6360"/>
              <a:gd name="T75" fmla="*/ 2147483647 h 4761"/>
              <a:gd name="T76" fmla="*/ 2147483647 w 6360"/>
              <a:gd name="T77" fmla="*/ 2147483647 h 4761"/>
              <a:gd name="T78" fmla="*/ 2147483647 w 6360"/>
              <a:gd name="T79" fmla="*/ 2147483647 h 4761"/>
              <a:gd name="T80" fmla="*/ 2147483647 w 6360"/>
              <a:gd name="T81" fmla="*/ 2147483647 h 4761"/>
              <a:gd name="T82" fmla="*/ 2147483647 w 6360"/>
              <a:gd name="T83" fmla="*/ 2147483647 h 4761"/>
              <a:gd name="T84" fmla="*/ 2147483647 w 6360"/>
              <a:gd name="T85" fmla="*/ 2147483647 h 4761"/>
              <a:gd name="T86" fmla="*/ 2147483647 w 6360"/>
              <a:gd name="T87" fmla="*/ 2147483647 h 4761"/>
              <a:gd name="T88" fmla="*/ 2147483647 w 6360"/>
              <a:gd name="T89" fmla="*/ 2147483647 h 4761"/>
              <a:gd name="T90" fmla="*/ 2147483647 w 6360"/>
              <a:gd name="T91" fmla="*/ 2147483647 h 4761"/>
              <a:gd name="T92" fmla="*/ 2147483647 w 6360"/>
              <a:gd name="T93" fmla="*/ 2147483647 h 4761"/>
              <a:gd name="T94" fmla="*/ 2147483647 w 6360"/>
              <a:gd name="T95" fmla="*/ 2147483647 h 4761"/>
              <a:gd name="T96" fmla="*/ 2147483647 w 6360"/>
              <a:gd name="T97" fmla="*/ 2147483647 h 4761"/>
              <a:gd name="T98" fmla="*/ 2147483647 w 6360"/>
              <a:gd name="T99" fmla="*/ 2147483647 h 4761"/>
              <a:gd name="T100" fmla="*/ 2147483647 w 6360"/>
              <a:gd name="T101" fmla="*/ 2147483647 h 4761"/>
              <a:gd name="T102" fmla="*/ 2147483647 w 6360"/>
              <a:gd name="T103" fmla="*/ 2147483647 h 4761"/>
              <a:gd name="T104" fmla="*/ 2147483647 w 6360"/>
              <a:gd name="T105" fmla="*/ 2147483647 h 4761"/>
              <a:gd name="T106" fmla="*/ 2147483647 w 6360"/>
              <a:gd name="T107" fmla="*/ 2147483647 h 4761"/>
              <a:gd name="T108" fmla="*/ 2147483647 w 6360"/>
              <a:gd name="T109" fmla="*/ 2147483647 h 4761"/>
              <a:gd name="T110" fmla="*/ 2147483647 w 6360"/>
              <a:gd name="T111" fmla="*/ 2147483647 h 4761"/>
              <a:gd name="T112" fmla="*/ 2147483647 w 6360"/>
              <a:gd name="T113" fmla="*/ 2147483647 h 4761"/>
              <a:gd name="T114" fmla="*/ 2147483647 w 6360"/>
              <a:gd name="T115" fmla="*/ 2147483647 h 4761"/>
              <a:gd name="T116" fmla="*/ 2147483647 w 6360"/>
              <a:gd name="T117" fmla="*/ 2147483647 h 4761"/>
              <a:gd name="T118" fmla="*/ 2147483647 w 6360"/>
              <a:gd name="T119" fmla="*/ 2147483647 h 4761"/>
              <a:gd name="T120" fmla="*/ 2147483647 w 6360"/>
              <a:gd name="T121" fmla="*/ 2147483647 h 476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0"/>
              <a:gd name="T184" fmla="*/ 0 h 4761"/>
              <a:gd name="T185" fmla="*/ 6360 w 6360"/>
              <a:gd name="T186" fmla="*/ 4761 h 476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0" h="4761">
                <a:moveTo>
                  <a:pt x="3538" y="2658"/>
                </a:moveTo>
                <a:lnTo>
                  <a:pt x="3538" y="3341"/>
                </a:lnTo>
                <a:lnTo>
                  <a:pt x="3639" y="3329"/>
                </a:lnTo>
                <a:lnTo>
                  <a:pt x="3741" y="3315"/>
                </a:lnTo>
                <a:lnTo>
                  <a:pt x="3841" y="3300"/>
                </a:lnTo>
                <a:lnTo>
                  <a:pt x="3940" y="3284"/>
                </a:lnTo>
                <a:lnTo>
                  <a:pt x="4037" y="3265"/>
                </a:lnTo>
                <a:lnTo>
                  <a:pt x="4130" y="3244"/>
                </a:lnTo>
                <a:lnTo>
                  <a:pt x="4221" y="3221"/>
                </a:lnTo>
                <a:lnTo>
                  <a:pt x="4308" y="3195"/>
                </a:lnTo>
                <a:lnTo>
                  <a:pt x="4308" y="2488"/>
                </a:lnTo>
                <a:lnTo>
                  <a:pt x="4222" y="2514"/>
                </a:lnTo>
                <a:lnTo>
                  <a:pt x="4132" y="2538"/>
                </a:lnTo>
                <a:lnTo>
                  <a:pt x="4040" y="2562"/>
                </a:lnTo>
                <a:lnTo>
                  <a:pt x="3945" y="2585"/>
                </a:lnTo>
                <a:lnTo>
                  <a:pt x="3846" y="2604"/>
                </a:lnTo>
                <a:lnTo>
                  <a:pt x="3746" y="2624"/>
                </a:lnTo>
                <a:lnTo>
                  <a:pt x="3643" y="2641"/>
                </a:lnTo>
                <a:lnTo>
                  <a:pt x="3538" y="2658"/>
                </a:lnTo>
                <a:close/>
                <a:moveTo>
                  <a:pt x="3408" y="3352"/>
                </a:moveTo>
                <a:lnTo>
                  <a:pt x="3408" y="2674"/>
                </a:lnTo>
                <a:lnTo>
                  <a:pt x="3315" y="2683"/>
                </a:lnTo>
                <a:lnTo>
                  <a:pt x="3221" y="2693"/>
                </a:lnTo>
                <a:lnTo>
                  <a:pt x="3128" y="2701"/>
                </a:lnTo>
                <a:lnTo>
                  <a:pt x="3031" y="2706"/>
                </a:lnTo>
                <a:lnTo>
                  <a:pt x="2934" y="2711"/>
                </a:lnTo>
                <a:lnTo>
                  <a:pt x="2835" y="2716"/>
                </a:lnTo>
                <a:lnTo>
                  <a:pt x="2737" y="2717"/>
                </a:lnTo>
                <a:lnTo>
                  <a:pt x="2637" y="2717"/>
                </a:lnTo>
                <a:lnTo>
                  <a:pt x="2637" y="3379"/>
                </a:lnTo>
                <a:lnTo>
                  <a:pt x="2824" y="3379"/>
                </a:lnTo>
                <a:lnTo>
                  <a:pt x="2921" y="3378"/>
                </a:lnTo>
                <a:lnTo>
                  <a:pt x="3016" y="3374"/>
                </a:lnTo>
                <a:lnTo>
                  <a:pt x="3115" y="3371"/>
                </a:lnTo>
                <a:lnTo>
                  <a:pt x="3211" y="3366"/>
                </a:lnTo>
                <a:lnTo>
                  <a:pt x="3310" y="3360"/>
                </a:lnTo>
                <a:lnTo>
                  <a:pt x="3408" y="3352"/>
                </a:lnTo>
                <a:close/>
                <a:moveTo>
                  <a:pt x="1736" y="2654"/>
                </a:moveTo>
                <a:lnTo>
                  <a:pt x="1736" y="3336"/>
                </a:lnTo>
                <a:lnTo>
                  <a:pt x="1891" y="3349"/>
                </a:lnTo>
                <a:lnTo>
                  <a:pt x="2075" y="3362"/>
                </a:lnTo>
                <a:lnTo>
                  <a:pt x="2175" y="3366"/>
                </a:lnTo>
                <a:lnTo>
                  <a:pt x="2281" y="3371"/>
                </a:lnTo>
                <a:lnTo>
                  <a:pt x="2393" y="3376"/>
                </a:lnTo>
                <a:lnTo>
                  <a:pt x="2508" y="3378"/>
                </a:lnTo>
                <a:lnTo>
                  <a:pt x="2508" y="2716"/>
                </a:lnTo>
                <a:lnTo>
                  <a:pt x="2412" y="2712"/>
                </a:lnTo>
                <a:lnTo>
                  <a:pt x="2317" y="2709"/>
                </a:lnTo>
                <a:lnTo>
                  <a:pt x="2222" y="2704"/>
                </a:lnTo>
                <a:lnTo>
                  <a:pt x="2125" y="2696"/>
                </a:lnTo>
                <a:lnTo>
                  <a:pt x="2028" y="2688"/>
                </a:lnTo>
                <a:lnTo>
                  <a:pt x="1931" y="2679"/>
                </a:lnTo>
                <a:lnTo>
                  <a:pt x="1834" y="2667"/>
                </a:lnTo>
                <a:lnTo>
                  <a:pt x="1736" y="2654"/>
                </a:lnTo>
                <a:close/>
                <a:moveTo>
                  <a:pt x="1607" y="3320"/>
                </a:moveTo>
                <a:lnTo>
                  <a:pt x="1607" y="2635"/>
                </a:lnTo>
                <a:lnTo>
                  <a:pt x="1505" y="2617"/>
                </a:lnTo>
                <a:lnTo>
                  <a:pt x="1410" y="2599"/>
                </a:lnTo>
                <a:lnTo>
                  <a:pt x="1316" y="2580"/>
                </a:lnTo>
                <a:lnTo>
                  <a:pt x="1227" y="2561"/>
                </a:lnTo>
                <a:lnTo>
                  <a:pt x="1142" y="2541"/>
                </a:lnTo>
                <a:lnTo>
                  <a:pt x="1059" y="2522"/>
                </a:lnTo>
                <a:lnTo>
                  <a:pt x="982" y="2501"/>
                </a:lnTo>
                <a:lnTo>
                  <a:pt x="907" y="2480"/>
                </a:lnTo>
                <a:lnTo>
                  <a:pt x="836" y="2457"/>
                </a:lnTo>
                <a:lnTo>
                  <a:pt x="836" y="3132"/>
                </a:lnTo>
                <a:lnTo>
                  <a:pt x="907" y="3156"/>
                </a:lnTo>
                <a:lnTo>
                  <a:pt x="983" y="3181"/>
                </a:lnTo>
                <a:lnTo>
                  <a:pt x="1064" y="3203"/>
                </a:lnTo>
                <a:lnTo>
                  <a:pt x="1150" y="3226"/>
                </a:lnTo>
                <a:lnTo>
                  <a:pt x="1240" y="3249"/>
                </a:lnTo>
                <a:lnTo>
                  <a:pt x="1335" y="3270"/>
                </a:lnTo>
                <a:lnTo>
                  <a:pt x="1434" y="3291"/>
                </a:lnTo>
                <a:lnTo>
                  <a:pt x="1539" y="3310"/>
                </a:lnTo>
                <a:lnTo>
                  <a:pt x="1607" y="3320"/>
                </a:lnTo>
                <a:close/>
                <a:moveTo>
                  <a:pt x="4437" y="2443"/>
                </a:moveTo>
                <a:lnTo>
                  <a:pt x="4437" y="3152"/>
                </a:lnTo>
                <a:lnTo>
                  <a:pt x="4484" y="3134"/>
                </a:lnTo>
                <a:lnTo>
                  <a:pt x="4527" y="3115"/>
                </a:lnTo>
                <a:lnTo>
                  <a:pt x="4571" y="3095"/>
                </a:lnTo>
                <a:lnTo>
                  <a:pt x="4613" y="3076"/>
                </a:lnTo>
                <a:lnTo>
                  <a:pt x="4653" y="3053"/>
                </a:lnTo>
                <a:lnTo>
                  <a:pt x="4690" y="3032"/>
                </a:lnTo>
                <a:lnTo>
                  <a:pt x="4728" y="3008"/>
                </a:lnTo>
                <a:lnTo>
                  <a:pt x="4763" y="2985"/>
                </a:lnTo>
                <a:lnTo>
                  <a:pt x="4795" y="2960"/>
                </a:lnTo>
                <a:lnTo>
                  <a:pt x="4828" y="2934"/>
                </a:lnTo>
                <a:lnTo>
                  <a:pt x="4857" y="2906"/>
                </a:lnTo>
                <a:lnTo>
                  <a:pt x="4884" y="2879"/>
                </a:lnTo>
                <a:lnTo>
                  <a:pt x="4908" y="2850"/>
                </a:lnTo>
                <a:lnTo>
                  <a:pt x="4933" y="2821"/>
                </a:lnTo>
                <a:lnTo>
                  <a:pt x="4954" y="2790"/>
                </a:lnTo>
                <a:lnTo>
                  <a:pt x="4971" y="2758"/>
                </a:lnTo>
                <a:lnTo>
                  <a:pt x="4988" y="2149"/>
                </a:lnTo>
                <a:lnTo>
                  <a:pt x="4962" y="2170"/>
                </a:lnTo>
                <a:lnTo>
                  <a:pt x="4936" y="2189"/>
                </a:lnTo>
                <a:lnTo>
                  <a:pt x="4908" y="2210"/>
                </a:lnTo>
                <a:lnTo>
                  <a:pt x="4879" y="2230"/>
                </a:lnTo>
                <a:lnTo>
                  <a:pt x="4818" y="2268"/>
                </a:lnTo>
                <a:lnTo>
                  <a:pt x="4752" y="2306"/>
                </a:lnTo>
                <a:lnTo>
                  <a:pt x="4679" y="2343"/>
                </a:lnTo>
                <a:lnTo>
                  <a:pt x="4603" y="2377"/>
                </a:lnTo>
                <a:lnTo>
                  <a:pt x="4523" y="2411"/>
                </a:lnTo>
                <a:lnTo>
                  <a:pt x="4437" y="2443"/>
                </a:lnTo>
                <a:close/>
                <a:moveTo>
                  <a:pt x="707" y="3084"/>
                </a:moveTo>
                <a:lnTo>
                  <a:pt x="707" y="2414"/>
                </a:lnTo>
                <a:lnTo>
                  <a:pt x="635" y="2386"/>
                </a:lnTo>
                <a:lnTo>
                  <a:pt x="568" y="2359"/>
                </a:lnTo>
                <a:lnTo>
                  <a:pt x="505" y="2330"/>
                </a:lnTo>
                <a:lnTo>
                  <a:pt x="447" y="2301"/>
                </a:lnTo>
                <a:lnTo>
                  <a:pt x="394" y="2272"/>
                </a:lnTo>
                <a:lnTo>
                  <a:pt x="344" y="2241"/>
                </a:lnTo>
                <a:lnTo>
                  <a:pt x="299" y="2212"/>
                </a:lnTo>
                <a:lnTo>
                  <a:pt x="258" y="2181"/>
                </a:lnTo>
                <a:lnTo>
                  <a:pt x="258" y="2763"/>
                </a:lnTo>
                <a:lnTo>
                  <a:pt x="268" y="2780"/>
                </a:lnTo>
                <a:lnTo>
                  <a:pt x="281" y="2800"/>
                </a:lnTo>
                <a:lnTo>
                  <a:pt x="295" y="2819"/>
                </a:lnTo>
                <a:lnTo>
                  <a:pt x="312" y="2838"/>
                </a:lnTo>
                <a:lnTo>
                  <a:pt x="331" y="2859"/>
                </a:lnTo>
                <a:lnTo>
                  <a:pt x="352" y="2879"/>
                </a:lnTo>
                <a:lnTo>
                  <a:pt x="376" y="2898"/>
                </a:lnTo>
                <a:lnTo>
                  <a:pt x="402" y="2919"/>
                </a:lnTo>
                <a:lnTo>
                  <a:pt x="431" y="2940"/>
                </a:lnTo>
                <a:lnTo>
                  <a:pt x="463" y="2960"/>
                </a:lnTo>
                <a:lnTo>
                  <a:pt x="497" y="2981"/>
                </a:lnTo>
                <a:lnTo>
                  <a:pt x="533" y="3001"/>
                </a:lnTo>
                <a:lnTo>
                  <a:pt x="573" y="3022"/>
                </a:lnTo>
                <a:lnTo>
                  <a:pt x="615" y="3042"/>
                </a:lnTo>
                <a:lnTo>
                  <a:pt x="659" y="3063"/>
                </a:lnTo>
                <a:lnTo>
                  <a:pt x="707" y="3084"/>
                </a:lnTo>
                <a:close/>
                <a:moveTo>
                  <a:pt x="1485" y="1079"/>
                </a:moveTo>
                <a:lnTo>
                  <a:pt x="1485" y="1079"/>
                </a:lnTo>
                <a:lnTo>
                  <a:pt x="1368" y="1104"/>
                </a:lnTo>
                <a:lnTo>
                  <a:pt x="1251" y="1132"/>
                </a:lnTo>
                <a:lnTo>
                  <a:pt x="1140" y="1162"/>
                </a:lnTo>
                <a:lnTo>
                  <a:pt x="1030" y="1196"/>
                </a:lnTo>
                <a:lnTo>
                  <a:pt x="927" y="1232"/>
                </a:lnTo>
                <a:lnTo>
                  <a:pt x="827" y="1269"/>
                </a:lnTo>
                <a:lnTo>
                  <a:pt x="780" y="1288"/>
                </a:lnTo>
                <a:lnTo>
                  <a:pt x="733" y="1309"/>
                </a:lnTo>
                <a:lnTo>
                  <a:pt x="688" y="1329"/>
                </a:lnTo>
                <a:lnTo>
                  <a:pt x="644" y="1351"/>
                </a:lnTo>
                <a:lnTo>
                  <a:pt x="604" y="1372"/>
                </a:lnTo>
                <a:lnTo>
                  <a:pt x="564" y="1393"/>
                </a:lnTo>
                <a:lnTo>
                  <a:pt x="525" y="1416"/>
                </a:lnTo>
                <a:lnTo>
                  <a:pt x="488" y="1439"/>
                </a:lnTo>
                <a:lnTo>
                  <a:pt x="452" y="1461"/>
                </a:lnTo>
                <a:lnTo>
                  <a:pt x="420" y="1485"/>
                </a:lnTo>
                <a:lnTo>
                  <a:pt x="389" y="1508"/>
                </a:lnTo>
                <a:lnTo>
                  <a:pt x="360" y="1532"/>
                </a:lnTo>
                <a:lnTo>
                  <a:pt x="333" y="1556"/>
                </a:lnTo>
                <a:lnTo>
                  <a:pt x="307" y="1581"/>
                </a:lnTo>
                <a:lnTo>
                  <a:pt x="284" y="1605"/>
                </a:lnTo>
                <a:lnTo>
                  <a:pt x="263" y="1631"/>
                </a:lnTo>
                <a:lnTo>
                  <a:pt x="245" y="1655"/>
                </a:lnTo>
                <a:lnTo>
                  <a:pt x="229" y="1681"/>
                </a:lnTo>
                <a:lnTo>
                  <a:pt x="216" y="1707"/>
                </a:lnTo>
                <a:lnTo>
                  <a:pt x="205" y="1731"/>
                </a:lnTo>
                <a:lnTo>
                  <a:pt x="197" y="1757"/>
                </a:lnTo>
                <a:lnTo>
                  <a:pt x="191" y="1782"/>
                </a:lnTo>
                <a:lnTo>
                  <a:pt x="187" y="1808"/>
                </a:lnTo>
                <a:lnTo>
                  <a:pt x="187" y="1834"/>
                </a:lnTo>
                <a:lnTo>
                  <a:pt x="189" y="1860"/>
                </a:lnTo>
                <a:lnTo>
                  <a:pt x="194" y="1886"/>
                </a:lnTo>
                <a:lnTo>
                  <a:pt x="202" y="1912"/>
                </a:lnTo>
                <a:lnTo>
                  <a:pt x="213" y="1937"/>
                </a:lnTo>
                <a:lnTo>
                  <a:pt x="228" y="1963"/>
                </a:lnTo>
                <a:lnTo>
                  <a:pt x="245" y="1988"/>
                </a:lnTo>
                <a:lnTo>
                  <a:pt x="265" y="2013"/>
                </a:lnTo>
                <a:lnTo>
                  <a:pt x="289" y="2039"/>
                </a:lnTo>
                <a:lnTo>
                  <a:pt x="315" y="2065"/>
                </a:lnTo>
                <a:lnTo>
                  <a:pt x="346" y="2089"/>
                </a:lnTo>
                <a:lnTo>
                  <a:pt x="379" y="2113"/>
                </a:lnTo>
                <a:lnTo>
                  <a:pt x="417" y="2139"/>
                </a:lnTo>
                <a:lnTo>
                  <a:pt x="457" y="2164"/>
                </a:lnTo>
                <a:lnTo>
                  <a:pt x="501" y="2188"/>
                </a:lnTo>
                <a:lnTo>
                  <a:pt x="549" y="2212"/>
                </a:lnTo>
                <a:lnTo>
                  <a:pt x="601" y="2235"/>
                </a:lnTo>
                <a:lnTo>
                  <a:pt x="656" y="2259"/>
                </a:lnTo>
                <a:lnTo>
                  <a:pt x="714" y="2281"/>
                </a:lnTo>
                <a:lnTo>
                  <a:pt x="777" y="2304"/>
                </a:lnTo>
                <a:lnTo>
                  <a:pt x="844" y="2327"/>
                </a:lnTo>
                <a:lnTo>
                  <a:pt x="915" y="2349"/>
                </a:lnTo>
                <a:lnTo>
                  <a:pt x="990" y="2370"/>
                </a:lnTo>
                <a:lnTo>
                  <a:pt x="1069" y="2391"/>
                </a:lnTo>
                <a:lnTo>
                  <a:pt x="1151" y="2412"/>
                </a:lnTo>
                <a:lnTo>
                  <a:pt x="1240" y="2432"/>
                </a:lnTo>
                <a:lnTo>
                  <a:pt x="1330" y="2453"/>
                </a:lnTo>
                <a:lnTo>
                  <a:pt x="1427" y="2472"/>
                </a:lnTo>
                <a:lnTo>
                  <a:pt x="1527" y="2490"/>
                </a:lnTo>
                <a:lnTo>
                  <a:pt x="1660" y="2512"/>
                </a:lnTo>
                <a:lnTo>
                  <a:pt x="1791" y="2532"/>
                </a:lnTo>
                <a:lnTo>
                  <a:pt x="1921" y="2548"/>
                </a:lnTo>
                <a:lnTo>
                  <a:pt x="2051" y="2561"/>
                </a:lnTo>
                <a:lnTo>
                  <a:pt x="2180" y="2572"/>
                </a:lnTo>
                <a:lnTo>
                  <a:pt x="2309" y="2580"/>
                </a:lnTo>
                <a:lnTo>
                  <a:pt x="2436" y="2585"/>
                </a:lnTo>
                <a:lnTo>
                  <a:pt x="2562" y="2588"/>
                </a:lnTo>
                <a:lnTo>
                  <a:pt x="2687" y="2588"/>
                </a:lnTo>
                <a:lnTo>
                  <a:pt x="2811" y="2587"/>
                </a:lnTo>
                <a:lnTo>
                  <a:pt x="2934" y="2582"/>
                </a:lnTo>
                <a:lnTo>
                  <a:pt x="3053" y="2577"/>
                </a:lnTo>
                <a:lnTo>
                  <a:pt x="3171" y="2567"/>
                </a:lnTo>
                <a:lnTo>
                  <a:pt x="3287" y="2557"/>
                </a:lnTo>
                <a:lnTo>
                  <a:pt x="3402" y="2545"/>
                </a:lnTo>
                <a:lnTo>
                  <a:pt x="3513" y="2530"/>
                </a:lnTo>
                <a:lnTo>
                  <a:pt x="3622" y="2514"/>
                </a:lnTo>
                <a:lnTo>
                  <a:pt x="3728" y="2496"/>
                </a:lnTo>
                <a:lnTo>
                  <a:pt x="3832" y="2477"/>
                </a:lnTo>
                <a:lnTo>
                  <a:pt x="3932" y="2454"/>
                </a:lnTo>
                <a:lnTo>
                  <a:pt x="4028" y="2432"/>
                </a:lnTo>
                <a:lnTo>
                  <a:pt x="4122" y="2407"/>
                </a:lnTo>
                <a:lnTo>
                  <a:pt x="4213" y="2382"/>
                </a:lnTo>
                <a:lnTo>
                  <a:pt x="4300" y="2354"/>
                </a:lnTo>
                <a:lnTo>
                  <a:pt x="4382" y="2327"/>
                </a:lnTo>
                <a:lnTo>
                  <a:pt x="4461" y="2296"/>
                </a:lnTo>
                <a:lnTo>
                  <a:pt x="4535" y="2265"/>
                </a:lnTo>
                <a:lnTo>
                  <a:pt x="4607" y="2235"/>
                </a:lnTo>
                <a:lnTo>
                  <a:pt x="4673" y="2202"/>
                </a:lnTo>
                <a:lnTo>
                  <a:pt x="4734" y="2168"/>
                </a:lnTo>
                <a:lnTo>
                  <a:pt x="4791" y="2134"/>
                </a:lnTo>
                <a:lnTo>
                  <a:pt x="4842" y="2099"/>
                </a:lnTo>
                <a:lnTo>
                  <a:pt x="4752" y="2125"/>
                </a:lnTo>
                <a:lnTo>
                  <a:pt x="4658" y="2147"/>
                </a:lnTo>
                <a:lnTo>
                  <a:pt x="4563" y="2168"/>
                </a:lnTo>
                <a:lnTo>
                  <a:pt x="4463" y="2188"/>
                </a:lnTo>
                <a:lnTo>
                  <a:pt x="4361" y="2206"/>
                </a:lnTo>
                <a:lnTo>
                  <a:pt x="4256" y="2222"/>
                </a:lnTo>
                <a:lnTo>
                  <a:pt x="4151" y="2235"/>
                </a:lnTo>
                <a:lnTo>
                  <a:pt x="4043" y="2246"/>
                </a:lnTo>
                <a:lnTo>
                  <a:pt x="3933" y="2256"/>
                </a:lnTo>
                <a:lnTo>
                  <a:pt x="3823" y="2262"/>
                </a:lnTo>
                <a:lnTo>
                  <a:pt x="3712" y="2267"/>
                </a:lnTo>
                <a:lnTo>
                  <a:pt x="3601" y="2270"/>
                </a:lnTo>
                <a:lnTo>
                  <a:pt x="3489" y="2272"/>
                </a:lnTo>
                <a:lnTo>
                  <a:pt x="3378" y="2270"/>
                </a:lnTo>
                <a:lnTo>
                  <a:pt x="3266" y="2267"/>
                </a:lnTo>
                <a:lnTo>
                  <a:pt x="3155" y="2262"/>
                </a:lnTo>
                <a:lnTo>
                  <a:pt x="3045" y="2254"/>
                </a:lnTo>
                <a:lnTo>
                  <a:pt x="2937" y="2244"/>
                </a:lnTo>
                <a:lnTo>
                  <a:pt x="2830" y="2233"/>
                </a:lnTo>
                <a:lnTo>
                  <a:pt x="2725" y="2220"/>
                </a:lnTo>
                <a:lnTo>
                  <a:pt x="2622" y="2204"/>
                </a:lnTo>
                <a:lnTo>
                  <a:pt x="2522" y="2185"/>
                </a:lnTo>
                <a:lnTo>
                  <a:pt x="2424" y="2165"/>
                </a:lnTo>
                <a:lnTo>
                  <a:pt x="2330" y="2143"/>
                </a:lnTo>
                <a:lnTo>
                  <a:pt x="2238" y="2117"/>
                </a:lnTo>
                <a:lnTo>
                  <a:pt x="2151" y="2089"/>
                </a:lnTo>
                <a:lnTo>
                  <a:pt x="2067" y="2060"/>
                </a:lnTo>
                <a:lnTo>
                  <a:pt x="1986" y="2030"/>
                </a:lnTo>
                <a:lnTo>
                  <a:pt x="1947" y="2012"/>
                </a:lnTo>
                <a:lnTo>
                  <a:pt x="1910" y="1996"/>
                </a:lnTo>
                <a:lnTo>
                  <a:pt x="1875" y="1978"/>
                </a:lnTo>
                <a:lnTo>
                  <a:pt x="1841" y="1958"/>
                </a:lnTo>
                <a:lnTo>
                  <a:pt x="1807" y="1939"/>
                </a:lnTo>
                <a:lnTo>
                  <a:pt x="1774" y="1920"/>
                </a:lnTo>
                <a:lnTo>
                  <a:pt x="1744" y="1900"/>
                </a:lnTo>
                <a:lnTo>
                  <a:pt x="1715" y="1879"/>
                </a:lnTo>
                <a:lnTo>
                  <a:pt x="951" y="2218"/>
                </a:lnTo>
                <a:lnTo>
                  <a:pt x="854" y="2186"/>
                </a:lnTo>
                <a:lnTo>
                  <a:pt x="765" y="2152"/>
                </a:lnTo>
                <a:lnTo>
                  <a:pt x="685" y="2118"/>
                </a:lnTo>
                <a:lnTo>
                  <a:pt x="614" y="2084"/>
                </a:lnTo>
                <a:lnTo>
                  <a:pt x="551" y="2049"/>
                </a:lnTo>
                <a:lnTo>
                  <a:pt x="522" y="2033"/>
                </a:lnTo>
                <a:lnTo>
                  <a:pt x="496" y="2015"/>
                </a:lnTo>
                <a:lnTo>
                  <a:pt x="471" y="1999"/>
                </a:lnTo>
                <a:lnTo>
                  <a:pt x="447" y="1981"/>
                </a:lnTo>
                <a:lnTo>
                  <a:pt x="428" y="1965"/>
                </a:lnTo>
                <a:lnTo>
                  <a:pt x="408" y="1949"/>
                </a:lnTo>
                <a:lnTo>
                  <a:pt x="391" y="1933"/>
                </a:lnTo>
                <a:lnTo>
                  <a:pt x="376" y="1917"/>
                </a:lnTo>
                <a:lnTo>
                  <a:pt x="362" y="1902"/>
                </a:lnTo>
                <a:lnTo>
                  <a:pt x="352" y="1887"/>
                </a:lnTo>
                <a:lnTo>
                  <a:pt x="342" y="1875"/>
                </a:lnTo>
                <a:lnTo>
                  <a:pt x="334" y="1862"/>
                </a:lnTo>
                <a:lnTo>
                  <a:pt x="328" y="1849"/>
                </a:lnTo>
                <a:lnTo>
                  <a:pt x="325" y="1837"/>
                </a:lnTo>
                <a:lnTo>
                  <a:pt x="321" y="1826"/>
                </a:lnTo>
                <a:lnTo>
                  <a:pt x="318" y="1816"/>
                </a:lnTo>
                <a:lnTo>
                  <a:pt x="316" y="1797"/>
                </a:lnTo>
                <a:lnTo>
                  <a:pt x="318" y="1781"/>
                </a:lnTo>
                <a:lnTo>
                  <a:pt x="323" y="1766"/>
                </a:lnTo>
                <a:lnTo>
                  <a:pt x="326" y="1753"/>
                </a:lnTo>
                <a:lnTo>
                  <a:pt x="333" y="1741"/>
                </a:lnTo>
                <a:lnTo>
                  <a:pt x="341" y="1726"/>
                </a:lnTo>
                <a:lnTo>
                  <a:pt x="350" y="1711"/>
                </a:lnTo>
                <a:lnTo>
                  <a:pt x="362" y="1695"/>
                </a:lnTo>
                <a:lnTo>
                  <a:pt x="375" y="1681"/>
                </a:lnTo>
                <a:lnTo>
                  <a:pt x="389" y="1665"/>
                </a:lnTo>
                <a:lnTo>
                  <a:pt x="404" y="1648"/>
                </a:lnTo>
                <a:lnTo>
                  <a:pt x="423" y="1632"/>
                </a:lnTo>
                <a:lnTo>
                  <a:pt x="442" y="1615"/>
                </a:lnTo>
                <a:lnTo>
                  <a:pt x="486" y="1581"/>
                </a:lnTo>
                <a:lnTo>
                  <a:pt x="538" y="1545"/>
                </a:lnTo>
                <a:lnTo>
                  <a:pt x="597" y="1510"/>
                </a:lnTo>
                <a:lnTo>
                  <a:pt x="665" y="1472"/>
                </a:lnTo>
                <a:lnTo>
                  <a:pt x="741" y="1437"/>
                </a:lnTo>
                <a:lnTo>
                  <a:pt x="825" y="1401"/>
                </a:lnTo>
                <a:lnTo>
                  <a:pt x="917" y="1366"/>
                </a:lnTo>
                <a:lnTo>
                  <a:pt x="1019" y="1332"/>
                </a:lnTo>
                <a:lnTo>
                  <a:pt x="1130" y="1298"/>
                </a:lnTo>
                <a:lnTo>
                  <a:pt x="1250" y="1264"/>
                </a:lnTo>
                <a:lnTo>
                  <a:pt x="1379" y="1234"/>
                </a:lnTo>
                <a:lnTo>
                  <a:pt x="1485" y="1211"/>
                </a:lnTo>
                <a:lnTo>
                  <a:pt x="1485" y="1079"/>
                </a:lnTo>
                <a:close/>
                <a:moveTo>
                  <a:pt x="4870" y="373"/>
                </a:moveTo>
                <a:lnTo>
                  <a:pt x="4870" y="373"/>
                </a:lnTo>
                <a:lnTo>
                  <a:pt x="4816" y="355"/>
                </a:lnTo>
                <a:lnTo>
                  <a:pt x="4762" y="339"/>
                </a:lnTo>
                <a:lnTo>
                  <a:pt x="4703" y="325"/>
                </a:lnTo>
                <a:lnTo>
                  <a:pt x="4644" y="308"/>
                </a:lnTo>
                <a:lnTo>
                  <a:pt x="4582" y="295"/>
                </a:lnTo>
                <a:lnTo>
                  <a:pt x="4518" y="281"/>
                </a:lnTo>
                <a:lnTo>
                  <a:pt x="4453" y="270"/>
                </a:lnTo>
                <a:lnTo>
                  <a:pt x="4385" y="257"/>
                </a:lnTo>
                <a:lnTo>
                  <a:pt x="4318" y="247"/>
                </a:lnTo>
                <a:lnTo>
                  <a:pt x="4246" y="237"/>
                </a:lnTo>
                <a:lnTo>
                  <a:pt x="4175" y="228"/>
                </a:lnTo>
                <a:lnTo>
                  <a:pt x="4103" y="220"/>
                </a:lnTo>
                <a:lnTo>
                  <a:pt x="4028" y="213"/>
                </a:lnTo>
                <a:lnTo>
                  <a:pt x="3954" y="207"/>
                </a:lnTo>
                <a:lnTo>
                  <a:pt x="3878" y="202"/>
                </a:lnTo>
                <a:lnTo>
                  <a:pt x="3802" y="199"/>
                </a:lnTo>
                <a:lnTo>
                  <a:pt x="3725" y="195"/>
                </a:lnTo>
                <a:lnTo>
                  <a:pt x="3647" y="194"/>
                </a:lnTo>
                <a:lnTo>
                  <a:pt x="3568" y="194"/>
                </a:lnTo>
                <a:lnTo>
                  <a:pt x="3491" y="194"/>
                </a:lnTo>
                <a:lnTo>
                  <a:pt x="3412" y="195"/>
                </a:lnTo>
                <a:lnTo>
                  <a:pt x="3333" y="199"/>
                </a:lnTo>
                <a:lnTo>
                  <a:pt x="3253" y="203"/>
                </a:lnTo>
                <a:lnTo>
                  <a:pt x="3174" y="208"/>
                </a:lnTo>
                <a:lnTo>
                  <a:pt x="3095" y="215"/>
                </a:lnTo>
                <a:lnTo>
                  <a:pt x="3018" y="223"/>
                </a:lnTo>
                <a:lnTo>
                  <a:pt x="2940" y="231"/>
                </a:lnTo>
                <a:lnTo>
                  <a:pt x="2863" y="242"/>
                </a:lnTo>
                <a:lnTo>
                  <a:pt x="2785" y="253"/>
                </a:lnTo>
                <a:lnTo>
                  <a:pt x="2709" y="266"/>
                </a:lnTo>
                <a:lnTo>
                  <a:pt x="2633" y="281"/>
                </a:lnTo>
                <a:lnTo>
                  <a:pt x="2559" y="297"/>
                </a:lnTo>
                <a:lnTo>
                  <a:pt x="2454" y="323"/>
                </a:lnTo>
                <a:lnTo>
                  <a:pt x="2356" y="349"/>
                </a:lnTo>
                <a:lnTo>
                  <a:pt x="2264" y="378"/>
                </a:lnTo>
                <a:lnTo>
                  <a:pt x="2178" y="407"/>
                </a:lnTo>
                <a:lnTo>
                  <a:pt x="2099" y="438"/>
                </a:lnTo>
                <a:lnTo>
                  <a:pt x="2026" y="468"/>
                </a:lnTo>
                <a:lnTo>
                  <a:pt x="1960" y="501"/>
                </a:lnTo>
                <a:lnTo>
                  <a:pt x="1929" y="517"/>
                </a:lnTo>
                <a:lnTo>
                  <a:pt x="1900" y="534"/>
                </a:lnTo>
                <a:lnTo>
                  <a:pt x="1873" y="551"/>
                </a:lnTo>
                <a:lnTo>
                  <a:pt x="1847" y="568"/>
                </a:lnTo>
                <a:lnTo>
                  <a:pt x="1823" y="586"/>
                </a:lnTo>
                <a:lnTo>
                  <a:pt x="1802" y="602"/>
                </a:lnTo>
                <a:lnTo>
                  <a:pt x="1781" y="620"/>
                </a:lnTo>
                <a:lnTo>
                  <a:pt x="1763" y="638"/>
                </a:lnTo>
                <a:lnTo>
                  <a:pt x="1745" y="656"/>
                </a:lnTo>
                <a:lnTo>
                  <a:pt x="1731" y="673"/>
                </a:lnTo>
                <a:lnTo>
                  <a:pt x="1718" y="693"/>
                </a:lnTo>
                <a:lnTo>
                  <a:pt x="1705" y="710"/>
                </a:lnTo>
                <a:lnTo>
                  <a:pt x="1695" y="728"/>
                </a:lnTo>
                <a:lnTo>
                  <a:pt x="1689" y="746"/>
                </a:lnTo>
                <a:lnTo>
                  <a:pt x="1682" y="765"/>
                </a:lnTo>
                <a:lnTo>
                  <a:pt x="1678" y="783"/>
                </a:lnTo>
                <a:lnTo>
                  <a:pt x="1676" y="801"/>
                </a:lnTo>
                <a:lnTo>
                  <a:pt x="1674" y="820"/>
                </a:lnTo>
                <a:lnTo>
                  <a:pt x="1676" y="838"/>
                </a:lnTo>
                <a:lnTo>
                  <a:pt x="1679" y="856"/>
                </a:lnTo>
                <a:lnTo>
                  <a:pt x="1684" y="873"/>
                </a:lnTo>
                <a:lnTo>
                  <a:pt x="1692" y="893"/>
                </a:lnTo>
                <a:lnTo>
                  <a:pt x="1700" y="911"/>
                </a:lnTo>
                <a:lnTo>
                  <a:pt x="1712" y="928"/>
                </a:lnTo>
                <a:lnTo>
                  <a:pt x="1724" y="946"/>
                </a:lnTo>
                <a:lnTo>
                  <a:pt x="1739" y="964"/>
                </a:lnTo>
                <a:lnTo>
                  <a:pt x="1755" y="982"/>
                </a:lnTo>
                <a:lnTo>
                  <a:pt x="1773" y="999"/>
                </a:lnTo>
                <a:lnTo>
                  <a:pt x="1794" y="1017"/>
                </a:lnTo>
                <a:lnTo>
                  <a:pt x="1816" y="1035"/>
                </a:lnTo>
                <a:lnTo>
                  <a:pt x="1841" y="1053"/>
                </a:lnTo>
                <a:lnTo>
                  <a:pt x="1868" y="1069"/>
                </a:lnTo>
                <a:lnTo>
                  <a:pt x="1896" y="1087"/>
                </a:lnTo>
                <a:lnTo>
                  <a:pt x="1926" y="1103"/>
                </a:lnTo>
                <a:lnTo>
                  <a:pt x="1959" y="1119"/>
                </a:lnTo>
                <a:lnTo>
                  <a:pt x="1992" y="1135"/>
                </a:lnTo>
                <a:lnTo>
                  <a:pt x="2030" y="1151"/>
                </a:lnTo>
                <a:lnTo>
                  <a:pt x="2068" y="1167"/>
                </a:lnTo>
                <a:lnTo>
                  <a:pt x="2109" y="1183"/>
                </a:lnTo>
                <a:lnTo>
                  <a:pt x="2152" y="1198"/>
                </a:lnTo>
                <a:lnTo>
                  <a:pt x="2243" y="1227"/>
                </a:lnTo>
                <a:lnTo>
                  <a:pt x="2343" y="1256"/>
                </a:lnTo>
                <a:lnTo>
                  <a:pt x="2453" y="1284"/>
                </a:lnTo>
                <a:lnTo>
                  <a:pt x="2569" y="1309"/>
                </a:lnTo>
                <a:lnTo>
                  <a:pt x="2695" y="1334"/>
                </a:lnTo>
                <a:lnTo>
                  <a:pt x="2803" y="1351"/>
                </a:lnTo>
                <a:lnTo>
                  <a:pt x="2911" y="1366"/>
                </a:lnTo>
                <a:lnTo>
                  <a:pt x="3019" y="1379"/>
                </a:lnTo>
                <a:lnTo>
                  <a:pt x="3126" y="1390"/>
                </a:lnTo>
                <a:lnTo>
                  <a:pt x="3234" y="1398"/>
                </a:lnTo>
                <a:lnTo>
                  <a:pt x="3339" y="1403"/>
                </a:lnTo>
                <a:lnTo>
                  <a:pt x="3444" y="1408"/>
                </a:lnTo>
                <a:lnTo>
                  <a:pt x="3547" y="1408"/>
                </a:lnTo>
                <a:lnTo>
                  <a:pt x="3651" y="1408"/>
                </a:lnTo>
                <a:lnTo>
                  <a:pt x="3751" y="1405"/>
                </a:lnTo>
                <a:lnTo>
                  <a:pt x="3851" y="1400"/>
                </a:lnTo>
                <a:lnTo>
                  <a:pt x="3948" y="1393"/>
                </a:lnTo>
                <a:lnTo>
                  <a:pt x="4045" y="1384"/>
                </a:lnTo>
                <a:lnTo>
                  <a:pt x="4138" y="1374"/>
                </a:lnTo>
                <a:lnTo>
                  <a:pt x="4230" y="1363"/>
                </a:lnTo>
                <a:lnTo>
                  <a:pt x="4319" y="1348"/>
                </a:lnTo>
                <a:lnTo>
                  <a:pt x="4406" y="1334"/>
                </a:lnTo>
                <a:lnTo>
                  <a:pt x="4490" y="1316"/>
                </a:lnTo>
                <a:lnTo>
                  <a:pt x="4573" y="1298"/>
                </a:lnTo>
                <a:lnTo>
                  <a:pt x="4650" y="1279"/>
                </a:lnTo>
                <a:lnTo>
                  <a:pt x="4726" y="1258"/>
                </a:lnTo>
                <a:lnTo>
                  <a:pt x="4799" y="1237"/>
                </a:lnTo>
                <a:lnTo>
                  <a:pt x="4868" y="1214"/>
                </a:lnTo>
                <a:lnTo>
                  <a:pt x="4933" y="1190"/>
                </a:lnTo>
                <a:lnTo>
                  <a:pt x="4996" y="1164"/>
                </a:lnTo>
                <a:lnTo>
                  <a:pt x="5054" y="1138"/>
                </a:lnTo>
                <a:lnTo>
                  <a:pt x="5107" y="1112"/>
                </a:lnTo>
                <a:lnTo>
                  <a:pt x="5157" y="1085"/>
                </a:lnTo>
                <a:lnTo>
                  <a:pt x="5204" y="1056"/>
                </a:lnTo>
                <a:lnTo>
                  <a:pt x="5244" y="1027"/>
                </a:lnTo>
                <a:lnTo>
                  <a:pt x="5281" y="998"/>
                </a:lnTo>
                <a:lnTo>
                  <a:pt x="5314" y="969"/>
                </a:lnTo>
                <a:lnTo>
                  <a:pt x="5330" y="951"/>
                </a:lnTo>
                <a:lnTo>
                  <a:pt x="5344" y="935"/>
                </a:lnTo>
                <a:lnTo>
                  <a:pt x="5356" y="917"/>
                </a:lnTo>
                <a:lnTo>
                  <a:pt x="5367" y="899"/>
                </a:lnTo>
                <a:lnTo>
                  <a:pt x="5377" y="882"/>
                </a:lnTo>
                <a:lnTo>
                  <a:pt x="5383" y="862"/>
                </a:lnTo>
                <a:lnTo>
                  <a:pt x="5388" y="844"/>
                </a:lnTo>
                <a:lnTo>
                  <a:pt x="5393" y="825"/>
                </a:lnTo>
                <a:lnTo>
                  <a:pt x="5394" y="806"/>
                </a:lnTo>
                <a:lnTo>
                  <a:pt x="5394" y="788"/>
                </a:lnTo>
                <a:lnTo>
                  <a:pt x="5393" y="769"/>
                </a:lnTo>
                <a:lnTo>
                  <a:pt x="5388" y="749"/>
                </a:lnTo>
                <a:lnTo>
                  <a:pt x="5383" y="730"/>
                </a:lnTo>
                <a:lnTo>
                  <a:pt x="5375" y="709"/>
                </a:lnTo>
                <a:lnTo>
                  <a:pt x="5365" y="689"/>
                </a:lnTo>
                <a:lnTo>
                  <a:pt x="5354" y="670"/>
                </a:lnTo>
                <a:lnTo>
                  <a:pt x="5340" y="651"/>
                </a:lnTo>
                <a:lnTo>
                  <a:pt x="5323" y="631"/>
                </a:lnTo>
                <a:lnTo>
                  <a:pt x="5306" y="612"/>
                </a:lnTo>
                <a:lnTo>
                  <a:pt x="5286" y="593"/>
                </a:lnTo>
                <a:lnTo>
                  <a:pt x="5264" y="573"/>
                </a:lnTo>
                <a:lnTo>
                  <a:pt x="5239" y="554"/>
                </a:lnTo>
                <a:lnTo>
                  <a:pt x="5212" y="534"/>
                </a:lnTo>
                <a:lnTo>
                  <a:pt x="5185" y="515"/>
                </a:lnTo>
                <a:lnTo>
                  <a:pt x="5152" y="497"/>
                </a:lnTo>
                <a:lnTo>
                  <a:pt x="5120" y="478"/>
                </a:lnTo>
                <a:lnTo>
                  <a:pt x="5083" y="460"/>
                </a:lnTo>
                <a:lnTo>
                  <a:pt x="5046" y="442"/>
                </a:lnTo>
                <a:lnTo>
                  <a:pt x="5005" y="425"/>
                </a:lnTo>
                <a:lnTo>
                  <a:pt x="4962" y="407"/>
                </a:lnTo>
                <a:lnTo>
                  <a:pt x="4917" y="391"/>
                </a:lnTo>
                <a:lnTo>
                  <a:pt x="4870" y="373"/>
                </a:lnTo>
                <a:close/>
                <a:moveTo>
                  <a:pt x="2052" y="1293"/>
                </a:moveTo>
                <a:lnTo>
                  <a:pt x="2052" y="1293"/>
                </a:lnTo>
                <a:lnTo>
                  <a:pt x="2007" y="1276"/>
                </a:lnTo>
                <a:lnTo>
                  <a:pt x="1962" y="1256"/>
                </a:lnTo>
                <a:lnTo>
                  <a:pt x="1920" y="1235"/>
                </a:lnTo>
                <a:lnTo>
                  <a:pt x="1879" y="1216"/>
                </a:lnTo>
                <a:lnTo>
                  <a:pt x="1842" y="1195"/>
                </a:lnTo>
                <a:lnTo>
                  <a:pt x="1808" y="1174"/>
                </a:lnTo>
                <a:lnTo>
                  <a:pt x="1774" y="1153"/>
                </a:lnTo>
                <a:lnTo>
                  <a:pt x="1744" y="1130"/>
                </a:lnTo>
                <a:lnTo>
                  <a:pt x="1744" y="1550"/>
                </a:lnTo>
                <a:lnTo>
                  <a:pt x="1753" y="1566"/>
                </a:lnTo>
                <a:lnTo>
                  <a:pt x="1765" y="1584"/>
                </a:lnTo>
                <a:lnTo>
                  <a:pt x="1778" y="1600"/>
                </a:lnTo>
                <a:lnTo>
                  <a:pt x="1791" y="1616"/>
                </a:lnTo>
                <a:lnTo>
                  <a:pt x="1807" y="1631"/>
                </a:lnTo>
                <a:lnTo>
                  <a:pt x="1823" y="1647"/>
                </a:lnTo>
                <a:lnTo>
                  <a:pt x="1841" y="1661"/>
                </a:lnTo>
                <a:lnTo>
                  <a:pt x="1860" y="1676"/>
                </a:lnTo>
                <a:lnTo>
                  <a:pt x="1900" y="1705"/>
                </a:lnTo>
                <a:lnTo>
                  <a:pt x="1947" y="1732"/>
                </a:lnTo>
                <a:lnTo>
                  <a:pt x="1997" y="1758"/>
                </a:lnTo>
                <a:lnTo>
                  <a:pt x="2052" y="1782"/>
                </a:lnTo>
                <a:lnTo>
                  <a:pt x="2052" y="1293"/>
                </a:lnTo>
                <a:close/>
                <a:moveTo>
                  <a:pt x="2746" y="1472"/>
                </a:moveTo>
                <a:lnTo>
                  <a:pt x="2746" y="1472"/>
                </a:lnTo>
                <a:lnTo>
                  <a:pt x="2672" y="1460"/>
                </a:lnTo>
                <a:lnTo>
                  <a:pt x="2603" y="1447"/>
                </a:lnTo>
                <a:lnTo>
                  <a:pt x="2537" y="1434"/>
                </a:lnTo>
                <a:lnTo>
                  <a:pt x="2472" y="1419"/>
                </a:lnTo>
                <a:lnTo>
                  <a:pt x="2409" y="1405"/>
                </a:lnTo>
                <a:lnTo>
                  <a:pt x="2349" y="1390"/>
                </a:lnTo>
                <a:lnTo>
                  <a:pt x="2291" y="1374"/>
                </a:lnTo>
                <a:lnTo>
                  <a:pt x="2235" y="1358"/>
                </a:lnTo>
                <a:lnTo>
                  <a:pt x="2181" y="1340"/>
                </a:lnTo>
                <a:lnTo>
                  <a:pt x="2181" y="1831"/>
                </a:lnTo>
                <a:lnTo>
                  <a:pt x="2244" y="1850"/>
                </a:lnTo>
                <a:lnTo>
                  <a:pt x="2309" y="1870"/>
                </a:lnTo>
                <a:lnTo>
                  <a:pt x="2375" y="1886"/>
                </a:lnTo>
                <a:lnTo>
                  <a:pt x="2445" y="1902"/>
                </a:lnTo>
                <a:lnTo>
                  <a:pt x="2517" y="1918"/>
                </a:lnTo>
                <a:lnTo>
                  <a:pt x="2591" y="1931"/>
                </a:lnTo>
                <a:lnTo>
                  <a:pt x="2667" y="1944"/>
                </a:lnTo>
                <a:lnTo>
                  <a:pt x="2746" y="1957"/>
                </a:lnTo>
                <a:lnTo>
                  <a:pt x="2746" y="1472"/>
                </a:lnTo>
                <a:close/>
                <a:moveTo>
                  <a:pt x="3439" y="1535"/>
                </a:moveTo>
                <a:lnTo>
                  <a:pt x="3439" y="1535"/>
                </a:lnTo>
                <a:lnTo>
                  <a:pt x="3300" y="1531"/>
                </a:lnTo>
                <a:lnTo>
                  <a:pt x="3229" y="1527"/>
                </a:lnTo>
                <a:lnTo>
                  <a:pt x="3158" y="1523"/>
                </a:lnTo>
                <a:lnTo>
                  <a:pt x="3089" y="1516"/>
                </a:lnTo>
                <a:lnTo>
                  <a:pt x="3018" y="1510"/>
                </a:lnTo>
                <a:lnTo>
                  <a:pt x="2947" y="1502"/>
                </a:lnTo>
                <a:lnTo>
                  <a:pt x="2876" y="1492"/>
                </a:lnTo>
                <a:lnTo>
                  <a:pt x="2876" y="1973"/>
                </a:lnTo>
                <a:lnTo>
                  <a:pt x="3013" y="1986"/>
                </a:lnTo>
                <a:lnTo>
                  <a:pt x="3153" y="1997"/>
                </a:lnTo>
                <a:lnTo>
                  <a:pt x="3295" y="2004"/>
                </a:lnTo>
                <a:lnTo>
                  <a:pt x="3439" y="2009"/>
                </a:lnTo>
                <a:lnTo>
                  <a:pt x="3439" y="1535"/>
                </a:lnTo>
                <a:close/>
                <a:moveTo>
                  <a:pt x="4132" y="1505"/>
                </a:moveTo>
                <a:lnTo>
                  <a:pt x="4132" y="1505"/>
                </a:lnTo>
                <a:lnTo>
                  <a:pt x="4064" y="1513"/>
                </a:lnTo>
                <a:lnTo>
                  <a:pt x="3996" y="1519"/>
                </a:lnTo>
                <a:lnTo>
                  <a:pt x="3927" y="1524"/>
                </a:lnTo>
                <a:lnTo>
                  <a:pt x="3856" y="1529"/>
                </a:lnTo>
                <a:lnTo>
                  <a:pt x="3785" y="1532"/>
                </a:lnTo>
                <a:lnTo>
                  <a:pt x="3714" y="1535"/>
                </a:lnTo>
                <a:lnTo>
                  <a:pt x="3641" y="1537"/>
                </a:lnTo>
                <a:lnTo>
                  <a:pt x="3568" y="1537"/>
                </a:lnTo>
                <a:lnTo>
                  <a:pt x="3568" y="2009"/>
                </a:lnTo>
                <a:lnTo>
                  <a:pt x="3712" y="2005"/>
                </a:lnTo>
                <a:lnTo>
                  <a:pt x="3854" y="2000"/>
                </a:lnTo>
                <a:lnTo>
                  <a:pt x="3995" y="1991"/>
                </a:lnTo>
                <a:lnTo>
                  <a:pt x="4132" y="1978"/>
                </a:lnTo>
                <a:lnTo>
                  <a:pt x="4132" y="1505"/>
                </a:lnTo>
                <a:close/>
                <a:moveTo>
                  <a:pt x="4826" y="1363"/>
                </a:moveTo>
                <a:lnTo>
                  <a:pt x="4826" y="1363"/>
                </a:lnTo>
                <a:lnTo>
                  <a:pt x="4762" y="1382"/>
                </a:lnTo>
                <a:lnTo>
                  <a:pt x="4695" y="1400"/>
                </a:lnTo>
                <a:lnTo>
                  <a:pt x="4628" y="1418"/>
                </a:lnTo>
                <a:lnTo>
                  <a:pt x="4558" y="1434"/>
                </a:lnTo>
                <a:lnTo>
                  <a:pt x="4487" y="1450"/>
                </a:lnTo>
                <a:lnTo>
                  <a:pt x="4413" y="1463"/>
                </a:lnTo>
                <a:lnTo>
                  <a:pt x="4338" y="1476"/>
                </a:lnTo>
                <a:lnTo>
                  <a:pt x="4261" y="1489"/>
                </a:lnTo>
                <a:lnTo>
                  <a:pt x="4261" y="1963"/>
                </a:lnTo>
                <a:lnTo>
                  <a:pt x="4338" y="1952"/>
                </a:lnTo>
                <a:lnTo>
                  <a:pt x="4414" y="1939"/>
                </a:lnTo>
                <a:lnTo>
                  <a:pt x="4487" y="1926"/>
                </a:lnTo>
                <a:lnTo>
                  <a:pt x="4560" y="1912"/>
                </a:lnTo>
                <a:lnTo>
                  <a:pt x="4629" y="1897"/>
                </a:lnTo>
                <a:lnTo>
                  <a:pt x="4697" y="1879"/>
                </a:lnTo>
                <a:lnTo>
                  <a:pt x="4763" y="1862"/>
                </a:lnTo>
                <a:lnTo>
                  <a:pt x="4826" y="1842"/>
                </a:lnTo>
                <a:lnTo>
                  <a:pt x="4826" y="1363"/>
                </a:lnTo>
                <a:close/>
                <a:moveTo>
                  <a:pt x="5269" y="1603"/>
                </a:moveTo>
                <a:lnTo>
                  <a:pt x="5269" y="1603"/>
                </a:lnTo>
                <a:lnTo>
                  <a:pt x="5283" y="1587"/>
                </a:lnTo>
                <a:lnTo>
                  <a:pt x="5296" y="1573"/>
                </a:lnTo>
                <a:lnTo>
                  <a:pt x="5306" y="1558"/>
                </a:lnTo>
                <a:lnTo>
                  <a:pt x="5314" y="1545"/>
                </a:lnTo>
                <a:lnTo>
                  <a:pt x="5325" y="1129"/>
                </a:lnTo>
                <a:lnTo>
                  <a:pt x="5288" y="1154"/>
                </a:lnTo>
                <a:lnTo>
                  <a:pt x="5248" y="1180"/>
                </a:lnTo>
                <a:lnTo>
                  <a:pt x="5206" y="1206"/>
                </a:lnTo>
                <a:lnTo>
                  <a:pt x="5160" y="1229"/>
                </a:lnTo>
                <a:lnTo>
                  <a:pt x="5114" y="1253"/>
                </a:lnTo>
                <a:lnTo>
                  <a:pt x="5062" y="1276"/>
                </a:lnTo>
                <a:lnTo>
                  <a:pt x="5010" y="1298"/>
                </a:lnTo>
                <a:lnTo>
                  <a:pt x="4955" y="1319"/>
                </a:lnTo>
                <a:lnTo>
                  <a:pt x="4955" y="1795"/>
                </a:lnTo>
                <a:lnTo>
                  <a:pt x="5002" y="1774"/>
                </a:lnTo>
                <a:lnTo>
                  <a:pt x="5049" y="1753"/>
                </a:lnTo>
                <a:lnTo>
                  <a:pt x="5093" y="1731"/>
                </a:lnTo>
                <a:lnTo>
                  <a:pt x="5133" y="1707"/>
                </a:lnTo>
                <a:lnTo>
                  <a:pt x="5170" y="1682"/>
                </a:lnTo>
                <a:lnTo>
                  <a:pt x="5206" y="1657"/>
                </a:lnTo>
                <a:lnTo>
                  <a:pt x="5238" y="1631"/>
                </a:lnTo>
                <a:lnTo>
                  <a:pt x="5269" y="1603"/>
                </a:lnTo>
                <a:close/>
                <a:moveTo>
                  <a:pt x="5591" y="3497"/>
                </a:moveTo>
                <a:lnTo>
                  <a:pt x="5591" y="4237"/>
                </a:lnTo>
                <a:lnTo>
                  <a:pt x="5633" y="4221"/>
                </a:lnTo>
                <a:lnTo>
                  <a:pt x="5674" y="4201"/>
                </a:lnTo>
                <a:lnTo>
                  <a:pt x="5713" y="4183"/>
                </a:lnTo>
                <a:lnTo>
                  <a:pt x="5750" y="4162"/>
                </a:lnTo>
                <a:lnTo>
                  <a:pt x="5787" y="4143"/>
                </a:lnTo>
                <a:lnTo>
                  <a:pt x="5821" y="4120"/>
                </a:lnTo>
                <a:lnTo>
                  <a:pt x="5855" y="4099"/>
                </a:lnTo>
                <a:lnTo>
                  <a:pt x="5885" y="4077"/>
                </a:lnTo>
                <a:lnTo>
                  <a:pt x="5916" y="4053"/>
                </a:lnTo>
                <a:lnTo>
                  <a:pt x="5945" y="4028"/>
                </a:lnTo>
                <a:lnTo>
                  <a:pt x="5971" y="4003"/>
                </a:lnTo>
                <a:lnTo>
                  <a:pt x="5995" y="3977"/>
                </a:lnTo>
                <a:lnTo>
                  <a:pt x="6019" y="3949"/>
                </a:lnTo>
                <a:lnTo>
                  <a:pt x="6040" y="3922"/>
                </a:lnTo>
                <a:lnTo>
                  <a:pt x="6060" y="3893"/>
                </a:lnTo>
                <a:lnTo>
                  <a:pt x="6077" y="3862"/>
                </a:lnTo>
                <a:lnTo>
                  <a:pt x="6081" y="3757"/>
                </a:lnTo>
                <a:lnTo>
                  <a:pt x="6086" y="3657"/>
                </a:lnTo>
                <a:lnTo>
                  <a:pt x="6092" y="3563"/>
                </a:lnTo>
                <a:lnTo>
                  <a:pt x="6098" y="3473"/>
                </a:lnTo>
                <a:lnTo>
                  <a:pt x="6111" y="3307"/>
                </a:lnTo>
                <a:lnTo>
                  <a:pt x="6116" y="3229"/>
                </a:lnTo>
                <a:lnTo>
                  <a:pt x="6119" y="3156"/>
                </a:lnTo>
                <a:lnTo>
                  <a:pt x="6095" y="3182"/>
                </a:lnTo>
                <a:lnTo>
                  <a:pt x="6069" y="3208"/>
                </a:lnTo>
                <a:lnTo>
                  <a:pt x="6047" y="3231"/>
                </a:lnTo>
                <a:lnTo>
                  <a:pt x="6021" y="3252"/>
                </a:lnTo>
                <a:lnTo>
                  <a:pt x="5969" y="3292"/>
                </a:lnTo>
                <a:lnTo>
                  <a:pt x="5914" y="3331"/>
                </a:lnTo>
                <a:lnTo>
                  <a:pt x="5856" y="3368"/>
                </a:lnTo>
                <a:lnTo>
                  <a:pt x="5795" y="3404"/>
                </a:lnTo>
                <a:lnTo>
                  <a:pt x="5730" y="3436"/>
                </a:lnTo>
                <a:lnTo>
                  <a:pt x="5662" y="3468"/>
                </a:lnTo>
                <a:lnTo>
                  <a:pt x="5591" y="3497"/>
                </a:lnTo>
                <a:close/>
                <a:moveTo>
                  <a:pt x="4692" y="3712"/>
                </a:moveTo>
                <a:lnTo>
                  <a:pt x="4692" y="4440"/>
                </a:lnTo>
                <a:lnTo>
                  <a:pt x="4795" y="4427"/>
                </a:lnTo>
                <a:lnTo>
                  <a:pt x="4897" y="4413"/>
                </a:lnTo>
                <a:lnTo>
                  <a:pt x="4997" y="4396"/>
                </a:lnTo>
                <a:lnTo>
                  <a:pt x="5096" y="4379"/>
                </a:lnTo>
                <a:lnTo>
                  <a:pt x="5193" y="4358"/>
                </a:lnTo>
                <a:lnTo>
                  <a:pt x="5286" y="4337"/>
                </a:lnTo>
                <a:lnTo>
                  <a:pt x="5377" y="4311"/>
                </a:lnTo>
                <a:lnTo>
                  <a:pt x="5462" y="4285"/>
                </a:lnTo>
                <a:lnTo>
                  <a:pt x="5462" y="3544"/>
                </a:lnTo>
                <a:lnTo>
                  <a:pt x="5375" y="3573"/>
                </a:lnTo>
                <a:lnTo>
                  <a:pt x="5283" y="3599"/>
                </a:lnTo>
                <a:lnTo>
                  <a:pt x="5189" y="3623"/>
                </a:lnTo>
                <a:lnTo>
                  <a:pt x="5094" y="3644"/>
                </a:lnTo>
                <a:lnTo>
                  <a:pt x="4996" y="3663"/>
                </a:lnTo>
                <a:lnTo>
                  <a:pt x="4897" y="3681"/>
                </a:lnTo>
                <a:lnTo>
                  <a:pt x="4795" y="3697"/>
                </a:lnTo>
                <a:lnTo>
                  <a:pt x="4692" y="3712"/>
                </a:lnTo>
                <a:close/>
                <a:moveTo>
                  <a:pt x="3791" y="3764"/>
                </a:moveTo>
                <a:lnTo>
                  <a:pt x="3791" y="4485"/>
                </a:lnTo>
                <a:lnTo>
                  <a:pt x="3980" y="4484"/>
                </a:lnTo>
                <a:lnTo>
                  <a:pt x="4075" y="4480"/>
                </a:lnTo>
                <a:lnTo>
                  <a:pt x="4172" y="4477"/>
                </a:lnTo>
                <a:lnTo>
                  <a:pt x="4271" y="4474"/>
                </a:lnTo>
                <a:lnTo>
                  <a:pt x="4368" y="4468"/>
                </a:lnTo>
                <a:lnTo>
                  <a:pt x="4466" y="4461"/>
                </a:lnTo>
                <a:lnTo>
                  <a:pt x="4563" y="4453"/>
                </a:lnTo>
                <a:lnTo>
                  <a:pt x="4563" y="3726"/>
                </a:lnTo>
                <a:lnTo>
                  <a:pt x="4468" y="3736"/>
                </a:lnTo>
                <a:lnTo>
                  <a:pt x="4371" y="3743"/>
                </a:lnTo>
                <a:lnTo>
                  <a:pt x="4276" y="3749"/>
                </a:lnTo>
                <a:lnTo>
                  <a:pt x="4179" y="3756"/>
                </a:lnTo>
                <a:lnTo>
                  <a:pt x="4082" y="3759"/>
                </a:lnTo>
                <a:lnTo>
                  <a:pt x="3985" y="3762"/>
                </a:lnTo>
                <a:lnTo>
                  <a:pt x="3888" y="3764"/>
                </a:lnTo>
                <a:lnTo>
                  <a:pt x="3791" y="3764"/>
                </a:lnTo>
                <a:close/>
                <a:moveTo>
                  <a:pt x="2892" y="3717"/>
                </a:moveTo>
                <a:lnTo>
                  <a:pt x="2892" y="4445"/>
                </a:lnTo>
                <a:lnTo>
                  <a:pt x="3050" y="4458"/>
                </a:lnTo>
                <a:lnTo>
                  <a:pt x="3234" y="4469"/>
                </a:lnTo>
                <a:lnTo>
                  <a:pt x="3334" y="4474"/>
                </a:lnTo>
                <a:lnTo>
                  <a:pt x="3439" y="4479"/>
                </a:lnTo>
                <a:lnTo>
                  <a:pt x="3549" y="4482"/>
                </a:lnTo>
                <a:lnTo>
                  <a:pt x="3662" y="4484"/>
                </a:lnTo>
                <a:lnTo>
                  <a:pt x="3662" y="3762"/>
                </a:lnTo>
                <a:lnTo>
                  <a:pt x="3560" y="3760"/>
                </a:lnTo>
                <a:lnTo>
                  <a:pt x="3460" y="3757"/>
                </a:lnTo>
                <a:lnTo>
                  <a:pt x="3362" y="3752"/>
                </a:lnTo>
                <a:lnTo>
                  <a:pt x="3263" y="3747"/>
                </a:lnTo>
                <a:lnTo>
                  <a:pt x="3168" y="3741"/>
                </a:lnTo>
                <a:lnTo>
                  <a:pt x="3073" y="3733"/>
                </a:lnTo>
                <a:lnTo>
                  <a:pt x="2981" y="3725"/>
                </a:lnTo>
                <a:lnTo>
                  <a:pt x="2892" y="3717"/>
                </a:lnTo>
                <a:close/>
                <a:moveTo>
                  <a:pt x="1363" y="3542"/>
                </a:moveTo>
                <a:lnTo>
                  <a:pt x="1363" y="3867"/>
                </a:lnTo>
                <a:lnTo>
                  <a:pt x="1374" y="3886"/>
                </a:lnTo>
                <a:lnTo>
                  <a:pt x="1387" y="3907"/>
                </a:lnTo>
                <a:lnTo>
                  <a:pt x="1403" y="3928"/>
                </a:lnTo>
                <a:lnTo>
                  <a:pt x="1421" y="3949"/>
                </a:lnTo>
                <a:lnTo>
                  <a:pt x="1442" y="3970"/>
                </a:lnTo>
                <a:lnTo>
                  <a:pt x="1466" y="3991"/>
                </a:lnTo>
                <a:lnTo>
                  <a:pt x="1492" y="4012"/>
                </a:lnTo>
                <a:lnTo>
                  <a:pt x="1521" y="4035"/>
                </a:lnTo>
                <a:lnTo>
                  <a:pt x="1553" y="4056"/>
                </a:lnTo>
                <a:lnTo>
                  <a:pt x="1589" y="4078"/>
                </a:lnTo>
                <a:lnTo>
                  <a:pt x="1626" y="4099"/>
                </a:lnTo>
                <a:lnTo>
                  <a:pt x="1666" y="4122"/>
                </a:lnTo>
                <a:lnTo>
                  <a:pt x="1712" y="4143"/>
                </a:lnTo>
                <a:lnTo>
                  <a:pt x="1758" y="4166"/>
                </a:lnTo>
                <a:lnTo>
                  <a:pt x="1808" y="4187"/>
                </a:lnTo>
                <a:lnTo>
                  <a:pt x="1862" y="4208"/>
                </a:lnTo>
                <a:lnTo>
                  <a:pt x="1862" y="3617"/>
                </a:lnTo>
                <a:lnTo>
                  <a:pt x="1734" y="3602"/>
                </a:lnTo>
                <a:lnTo>
                  <a:pt x="1608" y="3584"/>
                </a:lnTo>
                <a:lnTo>
                  <a:pt x="1484" y="3565"/>
                </a:lnTo>
                <a:lnTo>
                  <a:pt x="1363" y="3542"/>
                </a:lnTo>
                <a:close/>
                <a:moveTo>
                  <a:pt x="5249" y="2047"/>
                </a:moveTo>
                <a:lnTo>
                  <a:pt x="5249" y="2047"/>
                </a:lnTo>
                <a:lnTo>
                  <a:pt x="5330" y="2070"/>
                </a:lnTo>
                <a:lnTo>
                  <a:pt x="5417" y="2097"/>
                </a:lnTo>
                <a:lnTo>
                  <a:pt x="5507" y="2130"/>
                </a:lnTo>
                <a:lnTo>
                  <a:pt x="5600" y="2165"/>
                </a:lnTo>
                <a:lnTo>
                  <a:pt x="5693" y="2204"/>
                </a:lnTo>
                <a:lnTo>
                  <a:pt x="5740" y="2225"/>
                </a:lnTo>
                <a:lnTo>
                  <a:pt x="5787" y="2247"/>
                </a:lnTo>
                <a:lnTo>
                  <a:pt x="5832" y="2272"/>
                </a:lnTo>
                <a:lnTo>
                  <a:pt x="5877" y="2296"/>
                </a:lnTo>
                <a:lnTo>
                  <a:pt x="5922" y="2320"/>
                </a:lnTo>
                <a:lnTo>
                  <a:pt x="5964" y="2348"/>
                </a:lnTo>
                <a:lnTo>
                  <a:pt x="6006" y="2373"/>
                </a:lnTo>
                <a:lnTo>
                  <a:pt x="6047" y="2402"/>
                </a:lnTo>
                <a:lnTo>
                  <a:pt x="6086" y="2432"/>
                </a:lnTo>
                <a:lnTo>
                  <a:pt x="6123" y="2461"/>
                </a:lnTo>
                <a:lnTo>
                  <a:pt x="6158" y="2491"/>
                </a:lnTo>
                <a:lnTo>
                  <a:pt x="6192" y="2524"/>
                </a:lnTo>
                <a:lnTo>
                  <a:pt x="6221" y="2556"/>
                </a:lnTo>
                <a:lnTo>
                  <a:pt x="6250" y="2588"/>
                </a:lnTo>
                <a:lnTo>
                  <a:pt x="6274" y="2624"/>
                </a:lnTo>
                <a:lnTo>
                  <a:pt x="6297" y="2658"/>
                </a:lnTo>
                <a:lnTo>
                  <a:pt x="6316" y="2693"/>
                </a:lnTo>
                <a:lnTo>
                  <a:pt x="6333" y="2730"/>
                </a:lnTo>
                <a:lnTo>
                  <a:pt x="6345" y="2767"/>
                </a:lnTo>
                <a:lnTo>
                  <a:pt x="6354" y="2806"/>
                </a:lnTo>
                <a:lnTo>
                  <a:pt x="6357" y="2826"/>
                </a:lnTo>
                <a:lnTo>
                  <a:pt x="6360" y="2845"/>
                </a:lnTo>
                <a:lnTo>
                  <a:pt x="6360" y="2866"/>
                </a:lnTo>
                <a:lnTo>
                  <a:pt x="6360" y="2885"/>
                </a:lnTo>
                <a:lnTo>
                  <a:pt x="6334" y="3922"/>
                </a:lnTo>
                <a:lnTo>
                  <a:pt x="6321" y="3948"/>
                </a:lnTo>
                <a:lnTo>
                  <a:pt x="6308" y="3975"/>
                </a:lnTo>
                <a:lnTo>
                  <a:pt x="6292" y="4001"/>
                </a:lnTo>
                <a:lnTo>
                  <a:pt x="6276" y="4027"/>
                </a:lnTo>
                <a:lnTo>
                  <a:pt x="6258" y="4051"/>
                </a:lnTo>
                <a:lnTo>
                  <a:pt x="6239" y="4077"/>
                </a:lnTo>
                <a:lnTo>
                  <a:pt x="6220" y="4101"/>
                </a:lnTo>
                <a:lnTo>
                  <a:pt x="6197" y="4125"/>
                </a:lnTo>
                <a:lnTo>
                  <a:pt x="6174" y="4148"/>
                </a:lnTo>
                <a:lnTo>
                  <a:pt x="6150" y="4170"/>
                </a:lnTo>
                <a:lnTo>
                  <a:pt x="6126" y="4193"/>
                </a:lnTo>
                <a:lnTo>
                  <a:pt x="6098" y="4216"/>
                </a:lnTo>
                <a:lnTo>
                  <a:pt x="6071" y="4237"/>
                </a:lnTo>
                <a:lnTo>
                  <a:pt x="6044" y="4258"/>
                </a:lnTo>
                <a:lnTo>
                  <a:pt x="6013" y="4279"/>
                </a:lnTo>
                <a:lnTo>
                  <a:pt x="5982" y="4300"/>
                </a:lnTo>
                <a:lnTo>
                  <a:pt x="5918" y="4338"/>
                </a:lnTo>
                <a:lnTo>
                  <a:pt x="5850" y="4376"/>
                </a:lnTo>
                <a:lnTo>
                  <a:pt x="5777" y="4411"/>
                </a:lnTo>
                <a:lnTo>
                  <a:pt x="5701" y="4445"/>
                </a:lnTo>
                <a:lnTo>
                  <a:pt x="5621" y="4477"/>
                </a:lnTo>
                <a:lnTo>
                  <a:pt x="5538" y="4508"/>
                </a:lnTo>
                <a:lnTo>
                  <a:pt x="5453" y="4537"/>
                </a:lnTo>
                <a:lnTo>
                  <a:pt x="5362" y="4563"/>
                </a:lnTo>
                <a:lnTo>
                  <a:pt x="5272" y="4589"/>
                </a:lnTo>
                <a:lnTo>
                  <a:pt x="5176" y="4611"/>
                </a:lnTo>
                <a:lnTo>
                  <a:pt x="5080" y="4634"/>
                </a:lnTo>
                <a:lnTo>
                  <a:pt x="4981" y="4653"/>
                </a:lnTo>
                <a:lnTo>
                  <a:pt x="4879" y="4673"/>
                </a:lnTo>
                <a:lnTo>
                  <a:pt x="4778" y="4689"/>
                </a:lnTo>
                <a:lnTo>
                  <a:pt x="4673" y="4703"/>
                </a:lnTo>
                <a:lnTo>
                  <a:pt x="4566" y="4716"/>
                </a:lnTo>
                <a:lnTo>
                  <a:pt x="4458" y="4727"/>
                </a:lnTo>
                <a:lnTo>
                  <a:pt x="4350" y="4739"/>
                </a:lnTo>
                <a:lnTo>
                  <a:pt x="4240" y="4747"/>
                </a:lnTo>
                <a:lnTo>
                  <a:pt x="4130" y="4753"/>
                </a:lnTo>
                <a:lnTo>
                  <a:pt x="4019" y="4758"/>
                </a:lnTo>
                <a:lnTo>
                  <a:pt x="3907" y="4761"/>
                </a:lnTo>
                <a:lnTo>
                  <a:pt x="3794" y="4761"/>
                </a:lnTo>
                <a:lnTo>
                  <a:pt x="3683" y="4761"/>
                </a:lnTo>
                <a:lnTo>
                  <a:pt x="3572" y="4760"/>
                </a:lnTo>
                <a:lnTo>
                  <a:pt x="3459" y="4757"/>
                </a:lnTo>
                <a:lnTo>
                  <a:pt x="3347" y="4752"/>
                </a:lnTo>
                <a:lnTo>
                  <a:pt x="3237" y="4745"/>
                </a:lnTo>
                <a:lnTo>
                  <a:pt x="3128" y="4737"/>
                </a:lnTo>
                <a:lnTo>
                  <a:pt x="3018" y="4727"/>
                </a:lnTo>
                <a:lnTo>
                  <a:pt x="2911" y="4715"/>
                </a:lnTo>
                <a:lnTo>
                  <a:pt x="2805" y="4702"/>
                </a:lnTo>
                <a:lnTo>
                  <a:pt x="2700" y="4687"/>
                </a:lnTo>
                <a:lnTo>
                  <a:pt x="2596" y="4671"/>
                </a:lnTo>
                <a:lnTo>
                  <a:pt x="2495" y="4653"/>
                </a:lnTo>
                <a:lnTo>
                  <a:pt x="2394" y="4634"/>
                </a:lnTo>
                <a:lnTo>
                  <a:pt x="2298" y="4613"/>
                </a:lnTo>
                <a:lnTo>
                  <a:pt x="2202" y="4589"/>
                </a:lnTo>
                <a:lnTo>
                  <a:pt x="2110" y="4564"/>
                </a:lnTo>
                <a:lnTo>
                  <a:pt x="2022" y="4539"/>
                </a:lnTo>
                <a:lnTo>
                  <a:pt x="1934" y="4511"/>
                </a:lnTo>
                <a:lnTo>
                  <a:pt x="1850" y="4482"/>
                </a:lnTo>
                <a:lnTo>
                  <a:pt x="1770" y="4453"/>
                </a:lnTo>
                <a:lnTo>
                  <a:pt x="1694" y="4421"/>
                </a:lnTo>
                <a:lnTo>
                  <a:pt x="1621" y="4387"/>
                </a:lnTo>
                <a:lnTo>
                  <a:pt x="1552" y="4351"/>
                </a:lnTo>
                <a:lnTo>
                  <a:pt x="1485" y="4314"/>
                </a:lnTo>
                <a:lnTo>
                  <a:pt x="1424" y="4277"/>
                </a:lnTo>
                <a:lnTo>
                  <a:pt x="1368" y="4237"/>
                </a:lnTo>
                <a:lnTo>
                  <a:pt x="1340" y="4216"/>
                </a:lnTo>
                <a:lnTo>
                  <a:pt x="1314" y="4195"/>
                </a:lnTo>
                <a:lnTo>
                  <a:pt x="1290" y="4174"/>
                </a:lnTo>
                <a:lnTo>
                  <a:pt x="1267" y="4153"/>
                </a:lnTo>
                <a:lnTo>
                  <a:pt x="1245" y="4130"/>
                </a:lnTo>
                <a:lnTo>
                  <a:pt x="1224" y="4109"/>
                </a:lnTo>
                <a:lnTo>
                  <a:pt x="1205" y="4085"/>
                </a:lnTo>
                <a:lnTo>
                  <a:pt x="1187" y="4062"/>
                </a:lnTo>
                <a:lnTo>
                  <a:pt x="1169" y="4040"/>
                </a:lnTo>
                <a:lnTo>
                  <a:pt x="1154" y="4015"/>
                </a:lnTo>
                <a:lnTo>
                  <a:pt x="1140" y="3991"/>
                </a:lnTo>
                <a:lnTo>
                  <a:pt x="1127" y="3967"/>
                </a:lnTo>
                <a:lnTo>
                  <a:pt x="1116" y="3941"/>
                </a:lnTo>
                <a:lnTo>
                  <a:pt x="1104" y="3917"/>
                </a:lnTo>
                <a:lnTo>
                  <a:pt x="1104" y="3486"/>
                </a:lnTo>
                <a:lnTo>
                  <a:pt x="1001" y="3458"/>
                </a:lnTo>
                <a:lnTo>
                  <a:pt x="899" y="3429"/>
                </a:lnTo>
                <a:lnTo>
                  <a:pt x="802" y="3397"/>
                </a:lnTo>
                <a:lnTo>
                  <a:pt x="710" y="3365"/>
                </a:lnTo>
                <a:lnTo>
                  <a:pt x="622" y="3329"/>
                </a:lnTo>
                <a:lnTo>
                  <a:pt x="536" y="3292"/>
                </a:lnTo>
                <a:lnTo>
                  <a:pt x="496" y="3273"/>
                </a:lnTo>
                <a:lnTo>
                  <a:pt x="457" y="3252"/>
                </a:lnTo>
                <a:lnTo>
                  <a:pt x="420" y="3232"/>
                </a:lnTo>
                <a:lnTo>
                  <a:pt x="383" y="3211"/>
                </a:lnTo>
                <a:lnTo>
                  <a:pt x="347" y="3190"/>
                </a:lnTo>
                <a:lnTo>
                  <a:pt x="313" y="3168"/>
                </a:lnTo>
                <a:lnTo>
                  <a:pt x="281" y="3145"/>
                </a:lnTo>
                <a:lnTo>
                  <a:pt x="250" y="3123"/>
                </a:lnTo>
                <a:lnTo>
                  <a:pt x="221" y="3100"/>
                </a:lnTo>
                <a:lnTo>
                  <a:pt x="192" y="3076"/>
                </a:lnTo>
                <a:lnTo>
                  <a:pt x="166" y="3052"/>
                </a:lnTo>
                <a:lnTo>
                  <a:pt x="140" y="3027"/>
                </a:lnTo>
                <a:lnTo>
                  <a:pt x="118" y="3001"/>
                </a:lnTo>
                <a:lnTo>
                  <a:pt x="95" y="2976"/>
                </a:lnTo>
                <a:lnTo>
                  <a:pt x="76" y="2950"/>
                </a:lnTo>
                <a:lnTo>
                  <a:pt x="57" y="2922"/>
                </a:lnTo>
                <a:lnTo>
                  <a:pt x="40" y="2895"/>
                </a:lnTo>
                <a:lnTo>
                  <a:pt x="24" y="2867"/>
                </a:lnTo>
                <a:lnTo>
                  <a:pt x="11" y="2840"/>
                </a:lnTo>
                <a:lnTo>
                  <a:pt x="0" y="2811"/>
                </a:lnTo>
                <a:lnTo>
                  <a:pt x="0" y="1774"/>
                </a:lnTo>
                <a:lnTo>
                  <a:pt x="0" y="1749"/>
                </a:lnTo>
                <a:lnTo>
                  <a:pt x="3" y="1723"/>
                </a:lnTo>
                <a:lnTo>
                  <a:pt x="6" y="1697"/>
                </a:lnTo>
                <a:lnTo>
                  <a:pt x="11" y="1671"/>
                </a:lnTo>
                <a:lnTo>
                  <a:pt x="18" y="1647"/>
                </a:lnTo>
                <a:lnTo>
                  <a:pt x="26" y="1624"/>
                </a:lnTo>
                <a:lnTo>
                  <a:pt x="34" y="1600"/>
                </a:lnTo>
                <a:lnTo>
                  <a:pt x="45" y="1577"/>
                </a:lnTo>
                <a:lnTo>
                  <a:pt x="57" y="1555"/>
                </a:lnTo>
                <a:lnTo>
                  <a:pt x="68" y="1532"/>
                </a:lnTo>
                <a:lnTo>
                  <a:pt x="82" y="1511"/>
                </a:lnTo>
                <a:lnTo>
                  <a:pt x="97" y="1489"/>
                </a:lnTo>
                <a:lnTo>
                  <a:pt x="113" y="1469"/>
                </a:lnTo>
                <a:lnTo>
                  <a:pt x="129" y="1448"/>
                </a:lnTo>
                <a:lnTo>
                  <a:pt x="147" y="1427"/>
                </a:lnTo>
                <a:lnTo>
                  <a:pt x="166" y="1408"/>
                </a:lnTo>
                <a:lnTo>
                  <a:pt x="207" y="1371"/>
                </a:lnTo>
                <a:lnTo>
                  <a:pt x="250" y="1334"/>
                </a:lnTo>
                <a:lnTo>
                  <a:pt x="297" y="1300"/>
                </a:lnTo>
                <a:lnTo>
                  <a:pt x="347" y="1266"/>
                </a:lnTo>
                <a:lnTo>
                  <a:pt x="399" y="1235"/>
                </a:lnTo>
                <a:lnTo>
                  <a:pt x="454" y="1204"/>
                </a:lnTo>
                <a:lnTo>
                  <a:pt x="509" y="1175"/>
                </a:lnTo>
                <a:lnTo>
                  <a:pt x="567" y="1148"/>
                </a:lnTo>
                <a:lnTo>
                  <a:pt x="626" y="1122"/>
                </a:lnTo>
                <a:lnTo>
                  <a:pt x="688" y="1098"/>
                </a:lnTo>
                <a:lnTo>
                  <a:pt x="748" y="1075"/>
                </a:lnTo>
                <a:lnTo>
                  <a:pt x="811" y="1053"/>
                </a:lnTo>
                <a:lnTo>
                  <a:pt x="872" y="1033"/>
                </a:lnTo>
                <a:lnTo>
                  <a:pt x="933" y="1014"/>
                </a:lnTo>
                <a:lnTo>
                  <a:pt x="995" y="995"/>
                </a:lnTo>
                <a:lnTo>
                  <a:pt x="1056" y="978"/>
                </a:lnTo>
                <a:lnTo>
                  <a:pt x="1175" y="948"/>
                </a:lnTo>
                <a:lnTo>
                  <a:pt x="1287" y="922"/>
                </a:lnTo>
                <a:lnTo>
                  <a:pt x="1392" y="899"/>
                </a:lnTo>
                <a:lnTo>
                  <a:pt x="1485" y="882"/>
                </a:lnTo>
                <a:lnTo>
                  <a:pt x="1485" y="788"/>
                </a:lnTo>
                <a:lnTo>
                  <a:pt x="1487" y="759"/>
                </a:lnTo>
                <a:lnTo>
                  <a:pt x="1490" y="730"/>
                </a:lnTo>
                <a:lnTo>
                  <a:pt x="1495" y="702"/>
                </a:lnTo>
                <a:lnTo>
                  <a:pt x="1503" y="675"/>
                </a:lnTo>
                <a:lnTo>
                  <a:pt x="1513" y="647"/>
                </a:lnTo>
                <a:lnTo>
                  <a:pt x="1524" y="622"/>
                </a:lnTo>
                <a:lnTo>
                  <a:pt x="1537" y="596"/>
                </a:lnTo>
                <a:lnTo>
                  <a:pt x="1553" y="570"/>
                </a:lnTo>
                <a:lnTo>
                  <a:pt x="1571" y="546"/>
                </a:lnTo>
                <a:lnTo>
                  <a:pt x="1592" y="522"/>
                </a:lnTo>
                <a:lnTo>
                  <a:pt x="1613" y="497"/>
                </a:lnTo>
                <a:lnTo>
                  <a:pt x="1637" y="475"/>
                </a:lnTo>
                <a:lnTo>
                  <a:pt x="1663" y="452"/>
                </a:lnTo>
                <a:lnTo>
                  <a:pt x="1691" y="429"/>
                </a:lnTo>
                <a:lnTo>
                  <a:pt x="1721" y="408"/>
                </a:lnTo>
                <a:lnTo>
                  <a:pt x="1753" y="387"/>
                </a:lnTo>
                <a:lnTo>
                  <a:pt x="1787" y="367"/>
                </a:lnTo>
                <a:lnTo>
                  <a:pt x="1823" y="346"/>
                </a:lnTo>
                <a:lnTo>
                  <a:pt x="1860" y="326"/>
                </a:lnTo>
                <a:lnTo>
                  <a:pt x="1899" y="307"/>
                </a:lnTo>
                <a:lnTo>
                  <a:pt x="1941" y="287"/>
                </a:lnTo>
                <a:lnTo>
                  <a:pt x="1984" y="270"/>
                </a:lnTo>
                <a:lnTo>
                  <a:pt x="2030" y="252"/>
                </a:lnTo>
                <a:lnTo>
                  <a:pt x="2076" y="234"/>
                </a:lnTo>
                <a:lnTo>
                  <a:pt x="2125" y="216"/>
                </a:lnTo>
                <a:lnTo>
                  <a:pt x="2175" y="200"/>
                </a:lnTo>
                <a:lnTo>
                  <a:pt x="2281" y="168"/>
                </a:lnTo>
                <a:lnTo>
                  <a:pt x="2396" y="137"/>
                </a:lnTo>
                <a:lnTo>
                  <a:pt x="2517" y="108"/>
                </a:lnTo>
                <a:lnTo>
                  <a:pt x="2593" y="92"/>
                </a:lnTo>
                <a:lnTo>
                  <a:pt x="2672" y="77"/>
                </a:lnTo>
                <a:lnTo>
                  <a:pt x="2751" y="63"/>
                </a:lnTo>
                <a:lnTo>
                  <a:pt x="2832" y="50"/>
                </a:lnTo>
                <a:lnTo>
                  <a:pt x="2913" y="40"/>
                </a:lnTo>
                <a:lnTo>
                  <a:pt x="2994" y="31"/>
                </a:lnTo>
                <a:lnTo>
                  <a:pt x="3074" y="23"/>
                </a:lnTo>
                <a:lnTo>
                  <a:pt x="3157" y="15"/>
                </a:lnTo>
                <a:lnTo>
                  <a:pt x="3239" y="10"/>
                </a:lnTo>
                <a:lnTo>
                  <a:pt x="3321" y="5"/>
                </a:lnTo>
                <a:lnTo>
                  <a:pt x="3404" y="2"/>
                </a:lnTo>
                <a:lnTo>
                  <a:pt x="3486" y="0"/>
                </a:lnTo>
                <a:lnTo>
                  <a:pt x="3567" y="0"/>
                </a:lnTo>
                <a:lnTo>
                  <a:pt x="3649" y="0"/>
                </a:lnTo>
                <a:lnTo>
                  <a:pt x="3730" y="2"/>
                </a:lnTo>
                <a:lnTo>
                  <a:pt x="3811" y="5"/>
                </a:lnTo>
                <a:lnTo>
                  <a:pt x="3890" y="10"/>
                </a:lnTo>
                <a:lnTo>
                  <a:pt x="3969" y="15"/>
                </a:lnTo>
                <a:lnTo>
                  <a:pt x="4048" y="21"/>
                </a:lnTo>
                <a:lnTo>
                  <a:pt x="4125" y="27"/>
                </a:lnTo>
                <a:lnTo>
                  <a:pt x="4201" y="36"/>
                </a:lnTo>
                <a:lnTo>
                  <a:pt x="4276" y="45"/>
                </a:lnTo>
                <a:lnTo>
                  <a:pt x="4348" y="55"/>
                </a:lnTo>
                <a:lnTo>
                  <a:pt x="4421" y="66"/>
                </a:lnTo>
                <a:lnTo>
                  <a:pt x="4492" y="79"/>
                </a:lnTo>
                <a:lnTo>
                  <a:pt x="4560" y="92"/>
                </a:lnTo>
                <a:lnTo>
                  <a:pt x="4628" y="107"/>
                </a:lnTo>
                <a:lnTo>
                  <a:pt x="4692" y="121"/>
                </a:lnTo>
                <a:lnTo>
                  <a:pt x="4755" y="137"/>
                </a:lnTo>
                <a:lnTo>
                  <a:pt x="4816" y="153"/>
                </a:lnTo>
                <a:lnTo>
                  <a:pt x="4875" y="171"/>
                </a:lnTo>
                <a:lnTo>
                  <a:pt x="4931" y="189"/>
                </a:lnTo>
                <a:lnTo>
                  <a:pt x="5010" y="218"/>
                </a:lnTo>
                <a:lnTo>
                  <a:pt x="5084" y="247"/>
                </a:lnTo>
                <a:lnTo>
                  <a:pt x="5152" y="276"/>
                </a:lnTo>
                <a:lnTo>
                  <a:pt x="5217" y="308"/>
                </a:lnTo>
                <a:lnTo>
                  <a:pt x="5277" y="341"/>
                </a:lnTo>
                <a:lnTo>
                  <a:pt x="5331" y="375"/>
                </a:lnTo>
                <a:lnTo>
                  <a:pt x="5382" y="408"/>
                </a:lnTo>
                <a:lnTo>
                  <a:pt x="5404" y="426"/>
                </a:lnTo>
                <a:lnTo>
                  <a:pt x="5425" y="444"/>
                </a:lnTo>
                <a:lnTo>
                  <a:pt x="5446" y="463"/>
                </a:lnTo>
                <a:lnTo>
                  <a:pt x="5465" y="481"/>
                </a:lnTo>
                <a:lnTo>
                  <a:pt x="5483" y="501"/>
                </a:lnTo>
                <a:lnTo>
                  <a:pt x="5499" y="520"/>
                </a:lnTo>
                <a:lnTo>
                  <a:pt x="5514" y="539"/>
                </a:lnTo>
                <a:lnTo>
                  <a:pt x="5528" y="559"/>
                </a:lnTo>
                <a:lnTo>
                  <a:pt x="5540" y="578"/>
                </a:lnTo>
                <a:lnTo>
                  <a:pt x="5551" y="599"/>
                </a:lnTo>
                <a:lnTo>
                  <a:pt x="5561" y="618"/>
                </a:lnTo>
                <a:lnTo>
                  <a:pt x="5570" y="639"/>
                </a:lnTo>
                <a:lnTo>
                  <a:pt x="5577" y="660"/>
                </a:lnTo>
                <a:lnTo>
                  <a:pt x="5583" y="681"/>
                </a:lnTo>
                <a:lnTo>
                  <a:pt x="5587" y="704"/>
                </a:lnTo>
                <a:lnTo>
                  <a:pt x="5590" y="725"/>
                </a:lnTo>
                <a:lnTo>
                  <a:pt x="5591" y="748"/>
                </a:lnTo>
                <a:lnTo>
                  <a:pt x="5591" y="770"/>
                </a:lnTo>
                <a:lnTo>
                  <a:pt x="5570" y="1605"/>
                </a:lnTo>
                <a:lnTo>
                  <a:pt x="5559" y="1631"/>
                </a:lnTo>
                <a:lnTo>
                  <a:pt x="5548" y="1655"/>
                </a:lnTo>
                <a:lnTo>
                  <a:pt x="5533" y="1678"/>
                </a:lnTo>
                <a:lnTo>
                  <a:pt x="5520" y="1702"/>
                </a:lnTo>
                <a:lnTo>
                  <a:pt x="5504" y="1723"/>
                </a:lnTo>
                <a:lnTo>
                  <a:pt x="5488" y="1744"/>
                </a:lnTo>
                <a:lnTo>
                  <a:pt x="5470" y="1765"/>
                </a:lnTo>
                <a:lnTo>
                  <a:pt x="5451" y="1786"/>
                </a:lnTo>
                <a:lnTo>
                  <a:pt x="5430" y="1805"/>
                </a:lnTo>
                <a:lnTo>
                  <a:pt x="5409" y="1824"/>
                </a:lnTo>
                <a:lnTo>
                  <a:pt x="5385" y="1844"/>
                </a:lnTo>
                <a:lnTo>
                  <a:pt x="5361" y="1862"/>
                </a:lnTo>
                <a:lnTo>
                  <a:pt x="5335" y="1881"/>
                </a:lnTo>
                <a:lnTo>
                  <a:pt x="5309" y="1899"/>
                </a:lnTo>
                <a:lnTo>
                  <a:pt x="5251" y="1933"/>
                </a:lnTo>
                <a:lnTo>
                  <a:pt x="5249" y="2047"/>
                </a:lnTo>
                <a:close/>
                <a:moveTo>
                  <a:pt x="3362" y="3623"/>
                </a:moveTo>
                <a:lnTo>
                  <a:pt x="3362" y="3623"/>
                </a:lnTo>
                <a:lnTo>
                  <a:pt x="3544" y="3630"/>
                </a:lnTo>
                <a:lnTo>
                  <a:pt x="3636" y="3631"/>
                </a:lnTo>
                <a:lnTo>
                  <a:pt x="3730" y="3633"/>
                </a:lnTo>
                <a:lnTo>
                  <a:pt x="3823" y="3633"/>
                </a:lnTo>
                <a:lnTo>
                  <a:pt x="3917" y="3633"/>
                </a:lnTo>
                <a:lnTo>
                  <a:pt x="4012" y="3631"/>
                </a:lnTo>
                <a:lnTo>
                  <a:pt x="4106" y="3628"/>
                </a:lnTo>
                <a:lnTo>
                  <a:pt x="4201" y="3623"/>
                </a:lnTo>
                <a:lnTo>
                  <a:pt x="4297" y="3618"/>
                </a:lnTo>
                <a:lnTo>
                  <a:pt x="4390" y="3612"/>
                </a:lnTo>
                <a:lnTo>
                  <a:pt x="4484" y="3604"/>
                </a:lnTo>
                <a:lnTo>
                  <a:pt x="4576" y="3596"/>
                </a:lnTo>
                <a:lnTo>
                  <a:pt x="4668" y="3584"/>
                </a:lnTo>
                <a:lnTo>
                  <a:pt x="4758" y="3573"/>
                </a:lnTo>
                <a:lnTo>
                  <a:pt x="4849" y="3559"/>
                </a:lnTo>
                <a:lnTo>
                  <a:pt x="4938" y="3544"/>
                </a:lnTo>
                <a:lnTo>
                  <a:pt x="5023" y="3528"/>
                </a:lnTo>
                <a:lnTo>
                  <a:pt x="5109" y="3510"/>
                </a:lnTo>
                <a:lnTo>
                  <a:pt x="5191" y="3491"/>
                </a:lnTo>
                <a:lnTo>
                  <a:pt x="5273" y="3470"/>
                </a:lnTo>
                <a:lnTo>
                  <a:pt x="5351" y="3446"/>
                </a:lnTo>
                <a:lnTo>
                  <a:pt x="5428" y="3421"/>
                </a:lnTo>
                <a:lnTo>
                  <a:pt x="5503" y="3395"/>
                </a:lnTo>
                <a:lnTo>
                  <a:pt x="5574" y="3366"/>
                </a:lnTo>
                <a:lnTo>
                  <a:pt x="5641" y="3337"/>
                </a:lnTo>
                <a:lnTo>
                  <a:pt x="5706" y="3305"/>
                </a:lnTo>
                <a:lnTo>
                  <a:pt x="5769" y="3271"/>
                </a:lnTo>
                <a:lnTo>
                  <a:pt x="5827" y="3236"/>
                </a:lnTo>
                <a:lnTo>
                  <a:pt x="5882" y="3197"/>
                </a:lnTo>
                <a:lnTo>
                  <a:pt x="5908" y="3177"/>
                </a:lnTo>
                <a:lnTo>
                  <a:pt x="5934" y="3156"/>
                </a:lnTo>
                <a:lnTo>
                  <a:pt x="5958" y="3137"/>
                </a:lnTo>
                <a:lnTo>
                  <a:pt x="5981" y="3115"/>
                </a:lnTo>
                <a:lnTo>
                  <a:pt x="6002" y="3094"/>
                </a:lnTo>
                <a:lnTo>
                  <a:pt x="6021" y="3073"/>
                </a:lnTo>
                <a:lnTo>
                  <a:pt x="6037" y="3050"/>
                </a:lnTo>
                <a:lnTo>
                  <a:pt x="6052" y="3027"/>
                </a:lnTo>
                <a:lnTo>
                  <a:pt x="6063" y="3005"/>
                </a:lnTo>
                <a:lnTo>
                  <a:pt x="6073" y="2982"/>
                </a:lnTo>
                <a:lnTo>
                  <a:pt x="6081" y="2958"/>
                </a:lnTo>
                <a:lnTo>
                  <a:pt x="6086" y="2935"/>
                </a:lnTo>
                <a:lnTo>
                  <a:pt x="6087" y="2911"/>
                </a:lnTo>
                <a:lnTo>
                  <a:pt x="6087" y="2887"/>
                </a:lnTo>
                <a:lnTo>
                  <a:pt x="6086" y="2863"/>
                </a:lnTo>
                <a:lnTo>
                  <a:pt x="6079" y="2838"/>
                </a:lnTo>
                <a:lnTo>
                  <a:pt x="6073" y="2814"/>
                </a:lnTo>
                <a:lnTo>
                  <a:pt x="6061" y="2790"/>
                </a:lnTo>
                <a:lnTo>
                  <a:pt x="6048" y="2766"/>
                </a:lnTo>
                <a:lnTo>
                  <a:pt x="6034" y="2742"/>
                </a:lnTo>
                <a:lnTo>
                  <a:pt x="6014" y="2717"/>
                </a:lnTo>
                <a:lnTo>
                  <a:pt x="5995" y="2693"/>
                </a:lnTo>
                <a:lnTo>
                  <a:pt x="5971" y="2669"/>
                </a:lnTo>
                <a:lnTo>
                  <a:pt x="5945" y="2646"/>
                </a:lnTo>
                <a:lnTo>
                  <a:pt x="5916" y="2622"/>
                </a:lnTo>
                <a:lnTo>
                  <a:pt x="5884" y="2598"/>
                </a:lnTo>
                <a:lnTo>
                  <a:pt x="5850" y="2575"/>
                </a:lnTo>
                <a:lnTo>
                  <a:pt x="5813" y="2551"/>
                </a:lnTo>
                <a:lnTo>
                  <a:pt x="5772" y="2528"/>
                </a:lnTo>
                <a:lnTo>
                  <a:pt x="5729" y="2506"/>
                </a:lnTo>
                <a:lnTo>
                  <a:pt x="5683" y="2483"/>
                </a:lnTo>
                <a:lnTo>
                  <a:pt x="5633" y="2462"/>
                </a:lnTo>
                <a:lnTo>
                  <a:pt x="5582" y="2440"/>
                </a:lnTo>
                <a:lnTo>
                  <a:pt x="5527" y="2419"/>
                </a:lnTo>
                <a:lnTo>
                  <a:pt x="5469" y="2398"/>
                </a:lnTo>
                <a:lnTo>
                  <a:pt x="5407" y="2378"/>
                </a:lnTo>
                <a:lnTo>
                  <a:pt x="5327" y="2354"/>
                </a:lnTo>
                <a:lnTo>
                  <a:pt x="5241" y="2330"/>
                </a:lnTo>
                <a:lnTo>
                  <a:pt x="5228" y="2816"/>
                </a:lnTo>
                <a:lnTo>
                  <a:pt x="5209" y="2858"/>
                </a:lnTo>
                <a:lnTo>
                  <a:pt x="5186" y="2898"/>
                </a:lnTo>
                <a:lnTo>
                  <a:pt x="5159" y="2939"/>
                </a:lnTo>
                <a:lnTo>
                  <a:pt x="5130" y="2977"/>
                </a:lnTo>
                <a:lnTo>
                  <a:pt x="5097" y="3014"/>
                </a:lnTo>
                <a:lnTo>
                  <a:pt x="5062" y="3052"/>
                </a:lnTo>
                <a:lnTo>
                  <a:pt x="5023" y="3085"/>
                </a:lnTo>
                <a:lnTo>
                  <a:pt x="4981" y="3121"/>
                </a:lnTo>
                <a:lnTo>
                  <a:pt x="4938" y="3153"/>
                </a:lnTo>
                <a:lnTo>
                  <a:pt x="4891" y="3186"/>
                </a:lnTo>
                <a:lnTo>
                  <a:pt x="4841" y="3216"/>
                </a:lnTo>
                <a:lnTo>
                  <a:pt x="4789" y="3247"/>
                </a:lnTo>
                <a:lnTo>
                  <a:pt x="4736" y="3274"/>
                </a:lnTo>
                <a:lnTo>
                  <a:pt x="4679" y="3303"/>
                </a:lnTo>
                <a:lnTo>
                  <a:pt x="4619" y="3329"/>
                </a:lnTo>
                <a:lnTo>
                  <a:pt x="4560" y="3355"/>
                </a:lnTo>
                <a:lnTo>
                  <a:pt x="4497" y="3379"/>
                </a:lnTo>
                <a:lnTo>
                  <a:pt x="4432" y="3404"/>
                </a:lnTo>
                <a:lnTo>
                  <a:pt x="4364" y="3426"/>
                </a:lnTo>
                <a:lnTo>
                  <a:pt x="4297" y="3447"/>
                </a:lnTo>
                <a:lnTo>
                  <a:pt x="4225" y="3468"/>
                </a:lnTo>
                <a:lnTo>
                  <a:pt x="4154" y="3486"/>
                </a:lnTo>
                <a:lnTo>
                  <a:pt x="4080" y="3505"/>
                </a:lnTo>
                <a:lnTo>
                  <a:pt x="4006" y="3521"/>
                </a:lnTo>
                <a:lnTo>
                  <a:pt x="3928" y="3538"/>
                </a:lnTo>
                <a:lnTo>
                  <a:pt x="3851" y="3554"/>
                </a:lnTo>
                <a:lnTo>
                  <a:pt x="3772" y="3568"/>
                </a:lnTo>
                <a:lnTo>
                  <a:pt x="3693" y="3581"/>
                </a:lnTo>
                <a:lnTo>
                  <a:pt x="3610" y="3592"/>
                </a:lnTo>
                <a:lnTo>
                  <a:pt x="3528" y="3604"/>
                </a:lnTo>
                <a:lnTo>
                  <a:pt x="3446" y="3613"/>
                </a:lnTo>
                <a:lnTo>
                  <a:pt x="3362" y="3623"/>
                </a:lnTo>
                <a:close/>
                <a:moveTo>
                  <a:pt x="1991" y="3630"/>
                </a:moveTo>
                <a:lnTo>
                  <a:pt x="1991" y="4254"/>
                </a:lnTo>
                <a:lnTo>
                  <a:pt x="2059" y="4277"/>
                </a:lnTo>
                <a:lnTo>
                  <a:pt x="2130" y="4298"/>
                </a:lnTo>
                <a:lnTo>
                  <a:pt x="2206" y="4319"/>
                </a:lnTo>
                <a:lnTo>
                  <a:pt x="2286" y="4338"/>
                </a:lnTo>
                <a:lnTo>
                  <a:pt x="2369" y="4359"/>
                </a:lnTo>
                <a:lnTo>
                  <a:pt x="2457" y="4379"/>
                </a:lnTo>
                <a:lnTo>
                  <a:pt x="2548" y="4396"/>
                </a:lnTo>
                <a:lnTo>
                  <a:pt x="2645" y="4414"/>
                </a:lnTo>
                <a:lnTo>
                  <a:pt x="2695" y="4422"/>
                </a:lnTo>
                <a:lnTo>
                  <a:pt x="2763" y="4432"/>
                </a:lnTo>
                <a:lnTo>
                  <a:pt x="2763" y="3702"/>
                </a:lnTo>
                <a:lnTo>
                  <a:pt x="2679" y="3691"/>
                </a:lnTo>
                <a:lnTo>
                  <a:pt x="2598" y="3680"/>
                </a:lnTo>
                <a:lnTo>
                  <a:pt x="2522" y="3667"/>
                </a:lnTo>
                <a:lnTo>
                  <a:pt x="2448" y="3655"/>
                </a:lnTo>
                <a:lnTo>
                  <a:pt x="2333" y="3651"/>
                </a:lnTo>
                <a:lnTo>
                  <a:pt x="2218" y="3646"/>
                </a:lnTo>
                <a:lnTo>
                  <a:pt x="2104" y="3638"/>
                </a:lnTo>
                <a:lnTo>
                  <a:pt x="1991" y="3630"/>
                </a:lnTo>
                <a:close/>
                <a:moveTo>
                  <a:pt x="2528" y="1161"/>
                </a:moveTo>
                <a:lnTo>
                  <a:pt x="2528" y="1161"/>
                </a:lnTo>
                <a:lnTo>
                  <a:pt x="2433" y="1138"/>
                </a:lnTo>
                <a:lnTo>
                  <a:pt x="2344" y="1117"/>
                </a:lnTo>
                <a:lnTo>
                  <a:pt x="2262" y="1095"/>
                </a:lnTo>
                <a:lnTo>
                  <a:pt x="2188" y="1072"/>
                </a:lnTo>
                <a:lnTo>
                  <a:pt x="2118" y="1048"/>
                </a:lnTo>
                <a:lnTo>
                  <a:pt x="2057" y="1025"/>
                </a:lnTo>
                <a:lnTo>
                  <a:pt x="2002" y="1001"/>
                </a:lnTo>
                <a:lnTo>
                  <a:pt x="1954" y="977"/>
                </a:lnTo>
                <a:lnTo>
                  <a:pt x="1912" y="953"/>
                </a:lnTo>
                <a:lnTo>
                  <a:pt x="1876" y="927"/>
                </a:lnTo>
                <a:lnTo>
                  <a:pt x="1862" y="914"/>
                </a:lnTo>
                <a:lnTo>
                  <a:pt x="1847" y="903"/>
                </a:lnTo>
                <a:lnTo>
                  <a:pt x="1836" y="890"/>
                </a:lnTo>
                <a:lnTo>
                  <a:pt x="1825" y="877"/>
                </a:lnTo>
                <a:lnTo>
                  <a:pt x="1816" y="864"/>
                </a:lnTo>
                <a:lnTo>
                  <a:pt x="1808" y="851"/>
                </a:lnTo>
                <a:lnTo>
                  <a:pt x="1802" y="838"/>
                </a:lnTo>
                <a:lnTo>
                  <a:pt x="1799" y="827"/>
                </a:lnTo>
                <a:lnTo>
                  <a:pt x="1795" y="814"/>
                </a:lnTo>
                <a:lnTo>
                  <a:pt x="1794" y="801"/>
                </a:lnTo>
                <a:lnTo>
                  <a:pt x="1794" y="788"/>
                </a:lnTo>
                <a:lnTo>
                  <a:pt x="1795" y="775"/>
                </a:lnTo>
                <a:lnTo>
                  <a:pt x="1799" y="762"/>
                </a:lnTo>
                <a:lnTo>
                  <a:pt x="1804" y="749"/>
                </a:lnTo>
                <a:lnTo>
                  <a:pt x="1808" y="736"/>
                </a:lnTo>
                <a:lnTo>
                  <a:pt x="1816" y="725"/>
                </a:lnTo>
                <a:lnTo>
                  <a:pt x="1826" y="712"/>
                </a:lnTo>
                <a:lnTo>
                  <a:pt x="1836" y="699"/>
                </a:lnTo>
                <a:lnTo>
                  <a:pt x="1847" y="686"/>
                </a:lnTo>
                <a:lnTo>
                  <a:pt x="1862" y="673"/>
                </a:lnTo>
                <a:lnTo>
                  <a:pt x="1892" y="649"/>
                </a:lnTo>
                <a:lnTo>
                  <a:pt x="1928" y="623"/>
                </a:lnTo>
                <a:lnTo>
                  <a:pt x="1970" y="599"/>
                </a:lnTo>
                <a:lnTo>
                  <a:pt x="2018" y="575"/>
                </a:lnTo>
                <a:lnTo>
                  <a:pt x="2070" y="551"/>
                </a:lnTo>
                <a:lnTo>
                  <a:pt x="2128" y="526"/>
                </a:lnTo>
                <a:lnTo>
                  <a:pt x="2191" y="504"/>
                </a:lnTo>
                <a:lnTo>
                  <a:pt x="2260" y="481"/>
                </a:lnTo>
                <a:lnTo>
                  <a:pt x="2335" y="459"/>
                </a:lnTo>
                <a:lnTo>
                  <a:pt x="2412" y="436"/>
                </a:lnTo>
                <a:lnTo>
                  <a:pt x="2496" y="415"/>
                </a:lnTo>
                <a:lnTo>
                  <a:pt x="2585" y="394"/>
                </a:lnTo>
                <a:lnTo>
                  <a:pt x="2693" y="371"/>
                </a:lnTo>
                <a:lnTo>
                  <a:pt x="2803" y="352"/>
                </a:lnTo>
                <a:lnTo>
                  <a:pt x="2914" y="336"/>
                </a:lnTo>
                <a:lnTo>
                  <a:pt x="3027" y="321"/>
                </a:lnTo>
                <a:lnTo>
                  <a:pt x="3140" y="310"/>
                </a:lnTo>
                <a:lnTo>
                  <a:pt x="3255" y="302"/>
                </a:lnTo>
                <a:lnTo>
                  <a:pt x="3368" y="297"/>
                </a:lnTo>
                <a:lnTo>
                  <a:pt x="3483" y="294"/>
                </a:lnTo>
                <a:lnTo>
                  <a:pt x="3596" y="292"/>
                </a:lnTo>
                <a:lnTo>
                  <a:pt x="3709" y="294"/>
                </a:lnTo>
                <a:lnTo>
                  <a:pt x="3820" y="299"/>
                </a:lnTo>
                <a:lnTo>
                  <a:pt x="3930" y="305"/>
                </a:lnTo>
                <a:lnTo>
                  <a:pt x="4038" y="313"/>
                </a:lnTo>
                <a:lnTo>
                  <a:pt x="4143" y="325"/>
                </a:lnTo>
                <a:lnTo>
                  <a:pt x="4246" y="337"/>
                </a:lnTo>
                <a:lnTo>
                  <a:pt x="4347" y="352"/>
                </a:lnTo>
                <a:lnTo>
                  <a:pt x="2528" y="1161"/>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endParaRPr>
          </a:p>
        </p:txBody>
      </p:sp>
      <p:sp>
        <p:nvSpPr>
          <p:cNvPr id="55" name="Rectangle 54">
            <a:extLst>
              <a:ext uri="{FF2B5EF4-FFF2-40B4-BE49-F238E27FC236}">
                <a16:creationId xmlns:a16="http://schemas.microsoft.com/office/drawing/2014/main" id="{4777DA35-634F-484C-95B3-DD77CE617018}"/>
              </a:ext>
            </a:extLst>
          </p:cNvPr>
          <p:cNvSpPr/>
          <p:nvPr/>
        </p:nvSpPr>
        <p:spPr>
          <a:xfrm>
            <a:off x="609917" y="3894706"/>
            <a:ext cx="10965993" cy="225135"/>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endParaRPr>
          </a:p>
        </p:txBody>
      </p:sp>
      <p:sp>
        <p:nvSpPr>
          <p:cNvPr id="56" name="TextBox 55">
            <a:extLst>
              <a:ext uri="{FF2B5EF4-FFF2-40B4-BE49-F238E27FC236}">
                <a16:creationId xmlns:a16="http://schemas.microsoft.com/office/drawing/2014/main" id="{5404FDF7-6DD7-4EBC-B595-D966EE5DC082}"/>
              </a:ext>
            </a:extLst>
          </p:cNvPr>
          <p:cNvSpPr txBox="1"/>
          <p:nvPr/>
        </p:nvSpPr>
        <p:spPr>
          <a:xfrm>
            <a:off x="866937" y="3928764"/>
            <a:ext cx="3163487"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3. Pakalpojumu izmaksas</a:t>
            </a: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8" y="648012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74</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280286" y="564796"/>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rPr>
              <a:t>Pakalpojumu groza analīze</a:t>
            </a:r>
            <a:r>
              <a:rPr kumimoji="0" lang="lv-LV" sz="1600" b="1"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rPr>
              <a:t> </a:t>
            </a: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23" name="Rectangle 22">
            <a:extLst>
              <a:ext uri="{FF2B5EF4-FFF2-40B4-BE49-F238E27FC236}">
                <a16:creationId xmlns:a16="http://schemas.microsoft.com/office/drawing/2014/main" id="{13E0610E-2EA1-4B8F-9565-E22AB273A82F}"/>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3.</a:t>
            </a:r>
            <a:r>
              <a:rPr kumimoji="0" lang="en-US"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9</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endParaRPr>
          </a:p>
        </p:txBody>
      </p:sp>
      <p:sp>
        <p:nvSpPr>
          <p:cNvPr id="26" name="Title 1">
            <a:extLst>
              <a:ext uri="{FF2B5EF4-FFF2-40B4-BE49-F238E27FC236}">
                <a16:creationId xmlns:a16="http://schemas.microsoft.com/office/drawing/2014/main" id="{FD6E7FA3-972F-4D97-A541-B5D0BD6126B3}"/>
              </a:ext>
            </a:extLst>
          </p:cNvPr>
          <p:cNvSpPr>
            <a:spLocks noGrp="1"/>
          </p:cNvSpPr>
          <p:nvPr>
            <p:ph type="title"/>
          </p:nvPr>
        </p:nvSpPr>
        <p:spPr>
          <a:xfrm>
            <a:off x="1280286" y="280889"/>
            <a:ext cx="10308146" cy="267775"/>
          </a:xfrm>
        </p:spPr>
        <p:txBody>
          <a:bodyPr/>
          <a:lstStyle/>
          <a:p>
            <a:r>
              <a:rPr lang="lv-LV"/>
              <a:t>Ogres novads</a:t>
            </a:r>
          </a:p>
        </p:txBody>
      </p:sp>
      <p:sp>
        <p:nvSpPr>
          <p:cNvPr id="30" name="Footer Placeholder 4">
            <a:extLst>
              <a:ext uri="{FF2B5EF4-FFF2-40B4-BE49-F238E27FC236}">
                <a16:creationId xmlns:a16="http://schemas.microsoft.com/office/drawing/2014/main" id="{982A2DD1-3596-4445-BBD6-A46ED899E5C2}"/>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ea typeface="+mn-ea"/>
                <a:cs typeface="+mn-cs"/>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21" name="Date Placeholder 10">
            <a:extLst>
              <a:ext uri="{FF2B5EF4-FFF2-40B4-BE49-F238E27FC236}">
                <a16:creationId xmlns:a16="http://schemas.microsoft.com/office/drawing/2014/main" id="{9A0D82F9-7720-4E0E-A56B-07B4CAC8D10E}"/>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43754080"/>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Abgerundetes Rechteck 35">
            <a:extLst>
              <a:ext uri="{FF2B5EF4-FFF2-40B4-BE49-F238E27FC236}">
                <a16:creationId xmlns:a16="http://schemas.microsoft.com/office/drawing/2014/main" id="{9C02CCC1-5C8E-44FC-BD31-37D7A5658453}"/>
              </a:ext>
            </a:extLst>
          </p:cNvPr>
          <p:cNvSpPr/>
          <p:nvPr/>
        </p:nvSpPr>
        <p:spPr bwMode="gray">
          <a:xfrm>
            <a:off x="4338283" y="3732293"/>
            <a:ext cx="7200000" cy="2412000"/>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2"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75</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5" name="Rectangle 24">
            <a:extLst>
              <a:ext uri="{FF2B5EF4-FFF2-40B4-BE49-F238E27FC236}">
                <a16:creationId xmlns:a16="http://schemas.microsoft.com/office/drawing/2014/main" id="{0FD29ADC-D1D9-4E4C-B4B8-B4CF91C8EEC8}"/>
              </a:ext>
            </a:extLst>
          </p:cNvPr>
          <p:cNvSpPr/>
          <p:nvPr/>
        </p:nvSpPr>
        <p:spPr>
          <a:xfrm>
            <a:off x="541519" y="3992477"/>
            <a:ext cx="4252423" cy="1923009"/>
          </a:xfrm>
          <a:prstGeom prst="rect">
            <a:avLst/>
          </a:prstGeom>
          <a:solidFill>
            <a:schemeClr val="tx1">
              <a:lumMod val="65000"/>
              <a:alpha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24" name="Footer Placeholder 4">
            <a:extLst>
              <a:ext uri="{FF2B5EF4-FFF2-40B4-BE49-F238E27FC236}">
                <a16:creationId xmlns:a16="http://schemas.microsoft.com/office/drawing/2014/main" id="{DB830086-537A-4909-BF7A-74AD03D04BC6}"/>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34" name="Abgerundetes Rechteck 35">
            <a:extLst>
              <a:ext uri="{FF2B5EF4-FFF2-40B4-BE49-F238E27FC236}">
                <a16:creationId xmlns:a16="http://schemas.microsoft.com/office/drawing/2014/main" id="{7528A200-DAF9-42AF-AAB1-4644BDD111FF}"/>
              </a:ext>
            </a:extLst>
          </p:cNvPr>
          <p:cNvSpPr/>
          <p:nvPr/>
        </p:nvSpPr>
        <p:spPr bwMode="gray">
          <a:xfrm>
            <a:off x="4338283" y="1181252"/>
            <a:ext cx="7200000" cy="2412000"/>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35" name="Rectangle 34">
            <a:extLst>
              <a:ext uri="{FF2B5EF4-FFF2-40B4-BE49-F238E27FC236}">
                <a16:creationId xmlns:a16="http://schemas.microsoft.com/office/drawing/2014/main" id="{701D77B5-BB20-4BEB-A805-083CBDB6D933}"/>
              </a:ext>
            </a:extLst>
          </p:cNvPr>
          <p:cNvSpPr/>
          <p:nvPr/>
        </p:nvSpPr>
        <p:spPr>
          <a:xfrm>
            <a:off x="541519" y="1510381"/>
            <a:ext cx="4252423" cy="1851366"/>
          </a:xfrm>
          <a:prstGeom prst="rect">
            <a:avLst/>
          </a:prstGeom>
          <a:solidFill>
            <a:schemeClr val="tx1">
              <a:lumMod val="65000"/>
              <a:alpha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4" name="TextBox 3">
            <a:extLst>
              <a:ext uri="{FF2B5EF4-FFF2-40B4-BE49-F238E27FC236}">
                <a16:creationId xmlns:a16="http://schemas.microsoft.com/office/drawing/2014/main" id="{1FEC0119-2C62-4EB5-89FB-300BDB8AB4ED}"/>
              </a:ext>
            </a:extLst>
          </p:cNvPr>
          <p:cNvSpPr txBox="1"/>
          <p:nvPr/>
        </p:nvSpPr>
        <p:spPr>
          <a:xfrm>
            <a:off x="767851" y="1648797"/>
            <a:ext cx="1634743"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Jautājums pašvaldībai:</a:t>
            </a:r>
          </a:p>
        </p:txBody>
      </p:sp>
      <p:sp>
        <p:nvSpPr>
          <p:cNvPr id="30" name="TextBox 29">
            <a:extLst>
              <a:ext uri="{FF2B5EF4-FFF2-40B4-BE49-F238E27FC236}">
                <a16:creationId xmlns:a16="http://schemas.microsoft.com/office/drawing/2014/main" id="{1AF52DD8-E6C4-4791-80A3-667A42BF4241}"/>
              </a:ext>
            </a:extLst>
          </p:cNvPr>
          <p:cNvSpPr txBox="1"/>
          <p:nvPr/>
        </p:nvSpPr>
        <p:spPr>
          <a:xfrm>
            <a:off x="712414" y="1876305"/>
            <a:ext cx="3910632" cy="1384995"/>
          </a:xfrm>
          <a:prstGeom prst="rect">
            <a:avLst/>
          </a:prstGeom>
          <a:noFill/>
        </p:spPr>
        <p:txBody>
          <a:bodyPr wrap="square">
            <a:spAutoFit/>
          </a:bodyPr>
          <a:lstStyle/>
          <a:p>
            <a:pPr algn="just"/>
            <a:r>
              <a:rPr lang="lv-LV" sz="1200"/>
              <a:t>Redzam, ka jums ir 17 pilsētu/pagastu pārvaldes un 1 apvienību pārvalde “Ikšķiles pilsētas un Tīnūžu pagasta pārvalde. Vēlējāmies noskaidrot vai apvienību pārvalde sniedz klātienes pakalpojumus respektīvi tikai norādītajās pilsētās </a:t>
            </a:r>
            <a:r>
              <a:rPr lang="lv-LV" sz="1200" err="1"/>
              <a:t>Ikškilē</a:t>
            </a:r>
            <a:r>
              <a:rPr lang="lv-LV" sz="1200"/>
              <a:t> un </a:t>
            </a:r>
            <a:r>
              <a:rPr lang="lv-LV" sz="1200" err="1"/>
              <a:t>Tīnužos</a:t>
            </a:r>
            <a:r>
              <a:rPr lang="lv-LV" sz="1200"/>
              <a:t>, vai ir arī citas klātienes pakalpojumu sniegšanas telpas citās adresēs ārpus šīm pilsētām?</a:t>
            </a:r>
          </a:p>
        </p:txBody>
      </p:sp>
      <p:sp>
        <p:nvSpPr>
          <p:cNvPr id="36" name="TextBox 35">
            <a:extLst>
              <a:ext uri="{FF2B5EF4-FFF2-40B4-BE49-F238E27FC236}">
                <a16:creationId xmlns:a16="http://schemas.microsoft.com/office/drawing/2014/main" id="{C91703C4-4081-42D4-8EF2-72E27944FCFA}"/>
              </a:ext>
            </a:extLst>
          </p:cNvPr>
          <p:cNvSpPr txBox="1"/>
          <p:nvPr/>
        </p:nvSpPr>
        <p:spPr>
          <a:xfrm>
            <a:off x="712415" y="1144009"/>
            <a:ext cx="3544945" cy="220060"/>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400" b="1">
                <a:solidFill>
                  <a:schemeClr val="bg1"/>
                </a:solidFill>
              </a:rPr>
              <a:t>Klātienes pakalpojumu sniegšanas adreses</a:t>
            </a:r>
          </a:p>
        </p:txBody>
      </p:sp>
      <p:sp>
        <p:nvSpPr>
          <p:cNvPr id="39" name="TextBox 38">
            <a:extLst>
              <a:ext uri="{FF2B5EF4-FFF2-40B4-BE49-F238E27FC236}">
                <a16:creationId xmlns:a16="http://schemas.microsoft.com/office/drawing/2014/main" id="{E84123DE-74DD-47C9-AA17-3E30BED19A46}"/>
              </a:ext>
            </a:extLst>
          </p:cNvPr>
          <p:cNvSpPr txBox="1"/>
          <p:nvPr/>
        </p:nvSpPr>
        <p:spPr>
          <a:xfrm>
            <a:off x="712414" y="3552754"/>
            <a:ext cx="3544946" cy="403187"/>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400" b="1">
                <a:solidFill>
                  <a:schemeClr val="bg1"/>
                </a:solidFill>
              </a:rPr>
              <a:t>Pagasta pārvaldes un VPVKAC sniegtie pakalpojumi</a:t>
            </a:r>
          </a:p>
        </p:txBody>
      </p:sp>
      <p:sp>
        <p:nvSpPr>
          <p:cNvPr id="41" name="TextBox 40">
            <a:extLst>
              <a:ext uri="{FF2B5EF4-FFF2-40B4-BE49-F238E27FC236}">
                <a16:creationId xmlns:a16="http://schemas.microsoft.com/office/drawing/2014/main" id="{FB62F4B7-BFD4-4CD2-B71C-5CC3696764F0}"/>
              </a:ext>
            </a:extLst>
          </p:cNvPr>
          <p:cNvSpPr txBox="1"/>
          <p:nvPr/>
        </p:nvSpPr>
        <p:spPr>
          <a:xfrm>
            <a:off x="767850" y="4132231"/>
            <a:ext cx="1634743"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Jautājums pašvaldībai:</a:t>
            </a:r>
          </a:p>
        </p:txBody>
      </p:sp>
      <p:sp>
        <p:nvSpPr>
          <p:cNvPr id="46" name="TextBox 45">
            <a:extLst>
              <a:ext uri="{FF2B5EF4-FFF2-40B4-BE49-F238E27FC236}">
                <a16:creationId xmlns:a16="http://schemas.microsoft.com/office/drawing/2014/main" id="{3FDD3159-889D-4953-A9E1-529E8178C1B4}"/>
              </a:ext>
            </a:extLst>
          </p:cNvPr>
          <p:cNvSpPr txBox="1"/>
          <p:nvPr/>
        </p:nvSpPr>
        <p:spPr>
          <a:xfrm>
            <a:off x="712414" y="4335978"/>
            <a:ext cx="3910632" cy="1569660"/>
          </a:xfrm>
          <a:prstGeom prst="rect">
            <a:avLst/>
          </a:prstGeom>
          <a:noFill/>
        </p:spPr>
        <p:txBody>
          <a:bodyPr wrap="square">
            <a:spAutoFit/>
          </a:bodyPr>
          <a:lstStyle/>
          <a:p>
            <a:pPr algn="just"/>
            <a:r>
              <a:rPr lang="lv-LV" sz="1200"/>
              <a:t>Pēc publiski pieejamās informācijas secinām, ka ir pilsētas/ciemi, kuros ir gan pagasta pārvaldes, gan VPVKAC – piemēram, Birzgales pagasta VPVKAC, Ikšķiles pilsētas VPVKAC, Ķeguma pilsētas VPVKAC, Lielvārdes pilsētas VPVKAC, Rembates pagasta VPVKAC, Tīnūžu pagasta VPVKAC. Vēlamies saprast kā mijiedarbojas šīs abas iestādes un vai nav pienākumu pārklāšanās?</a:t>
            </a:r>
          </a:p>
        </p:txBody>
      </p:sp>
      <p:sp>
        <p:nvSpPr>
          <p:cNvPr id="47" name="TextBox 46">
            <a:extLst>
              <a:ext uri="{FF2B5EF4-FFF2-40B4-BE49-F238E27FC236}">
                <a16:creationId xmlns:a16="http://schemas.microsoft.com/office/drawing/2014/main" id="{A78018C7-A2D8-4B56-B344-3ADE86C0C84E}"/>
              </a:ext>
            </a:extLst>
          </p:cNvPr>
          <p:cNvSpPr txBox="1"/>
          <p:nvPr/>
        </p:nvSpPr>
        <p:spPr>
          <a:xfrm>
            <a:off x="5094889" y="4065105"/>
            <a:ext cx="1371722"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Pašvaldības atbilde:</a:t>
            </a:r>
          </a:p>
        </p:txBody>
      </p:sp>
      <p:sp>
        <p:nvSpPr>
          <p:cNvPr id="48" name="TextBox 47">
            <a:extLst>
              <a:ext uri="{FF2B5EF4-FFF2-40B4-BE49-F238E27FC236}">
                <a16:creationId xmlns:a16="http://schemas.microsoft.com/office/drawing/2014/main" id="{F1A9D717-C293-41B9-9757-825B9F18C88B}"/>
              </a:ext>
            </a:extLst>
          </p:cNvPr>
          <p:cNvSpPr txBox="1"/>
          <p:nvPr/>
        </p:nvSpPr>
        <p:spPr>
          <a:xfrm>
            <a:off x="5169664" y="1584410"/>
            <a:ext cx="1371722"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Pašvaldības atbilde:</a:t>
            </a:r>
          </a:p>
        </p:txBody>
      </p:sp>
      <p:sp>
        <p:nvSpPr>
          <p:cNvPr id="51" name="TextBox 50">
            <a:extLst>
              <a:ext uri="{FF2B5EF4-FFF2-40B4-BE49-F238E27FC236}">
                <a16:creationId xmlns:a16="http://schemas.microsoft.com/office/drawing/2014/main" id="{B11BC93A-0392-453C-9304-E728DD2B102D}"/>
              </a:ext>
            </a:extLst>
          </p:cNvPr>
          <p:cNvSpPr txBox="1"/>
          <p:nvPr/>
        </p:nvSpPr>
        <p:spPr>
          <a:xfrm>
            <a:off x="5020272" y="4320901"/>
            <a:ext cx="6312745" cy="276999"/>
          </a:xfrm>
          <a:prstGeom prst="rect">
            <a:avLst/>
          </a:prstGeom>
          <a:noFill/>
        </p:spPr>
        <p:txBody>
          <a:bodyPr wrap="square">
            <a:spAutoFit/>
          </a:bodyPr>
          <a:lstStyle/>
          <a:p>
            <a:pPr algn="just"/>
            <a:r>
              <a:rPr lang="lv-LV" sz="1200">
                <a:solidFill>
                  <a:schemeClr val="bg1"/>
                </a:solidFill>
              </a:rPr>
              <a:t>Ogres pašvaldība nav sniegusi atbildi un informāciju par nolikumiem.</a:t>
            </a:r>
          </a:p>
        </p:txBody>
      </p:sp>
      <p:sp>
        <p:nvSpPr>
          <p:cNvPr id="54" name="TextBox 53">
            <a:extLst>
              <a:ext uri="{FF2B5EF4-FFF2-40B4-BE49-F238E27FC236}">
                <a16:creationId xmlns:a16="http://schemas.microsoft.com/office/drawing/2014/main" id="{031AF731-1AAB-4B2A-977A-D46684A5DE33}"/>
              </a:ext>
            </a:extLst>
          </p:cNvPr>
          <p:cNvSpPr txBox="1"/>
          <p:nvPr/>
        </p:nvSpPr>
        <p:spPr>
          <a:xfrm>
            <a:off x="5092542" y="1807725"/>
            <a:ext cx="6312745" cy="276999"/>
          </a:xfrm>
          <a:prstGeom prst="rect">
            <a:avLst/>
          </a:prstGeom>
          <a:noFill/>
        </p:spPr>
        <p:txBody>
          <a:bodyPr wrap="square">
            <a:spAutoFit/>
          </a:bodyPr>
          <a:lstStyle/>
          <a:p>
            <a:pPr algn="just"/>
            <a:r>
              <a:rPr lang="lv-LV" sz="1200">
                <a:solidFill>
                  <a:schemeClr val="bg1"/>
                </a:solidFill>
              </a:rPr>
              <a:t>Ogres pašvaldība nav sniegusi atbildi un informāciju par nolikumiem.</a:t>
            </a:r>
          </a:p>
        </p:txBody>
      </p:sp>
      <p:sp>
        <p:nvSpPr>
          <p:cNvPr id="29" name="Freeform 43">
            <a:extLst>
              <a:ext uri="{FF2B5EF4-FFF2-40B4-BE49-F238E27FC236}">
                <a16:creationId xmlns:a16="http://schemas.microsoft.com/office/drawing/2014/main" id="{FFC58227-857D-4F34-80D2-65E6876C95BB}"/>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2" name="Freeform 30">
            <a:extLst>
              <a:ext uri="{FF2B5EF4-FFF2-40B4-BE49-F238E27FC236}">
                <a16:creationId xmlns:a16="http://schemas.microsoft.com/office/drawing/2014/main" id="{C0E2456A-5DD6-4100-9173-55252CEBB73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0" name="Freeform 43">
            <a:extLst>
              <a:ext uri="{FF2B5EF4-FFF2-40B4-BE49-F238E27FC236}">
                <a16:creationId xmlns:a16="http://schemas.microsoft.com/office/drawing/2014/main" id="{9ABBAA98-57C3-4B7E-8449-C6341C7D9687}"/>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2" name="Freeform 30">
            <a:extLst>
              <a:ext uri="{FF2B5EF4-FFF2-40B4-BE49-F238E27FC236}">
                <a16:creationId xmlns:a16="http://schemas.microsoft.com/office/drawing/2014/main" id="{D6AB5463-E789-4A73-BA7F-6761C503FEB3}"/>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0" name="Freeform 43">
            <a:extLst>
              <a:ext uri="{FF2B5EF4-FFF2-40B4-BE49-F238E27FC236}">
                <a16:creationId xmlns:a16="http://schemas.microsoft.com/office/drawing/2014/main" id="{DBE23B7C-D0BC-4185-91AA-6F9E46DC5A86}"/>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2" name="Freeform 30">
            <a:extLst>
              <a:ext uri="{FF2B5EF4-FFF2-40B4-BE49-F238E27FC236}">
                <a16:creationId xmlns:a16="http://schemas.microsoft.com/office/drawing/2014/main" id="{9CEC8832-4275-447F-B0BE-BB6BF9B68D2E}"/>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6" name="Freeform 43">
            <a:extLst>
              <a:ext uri="{FF2B5EF4-FFF2-40B4-BE49-F238E27FC236}">
                <a16:creationId xmlns:a16="http://schemas.microsoft.com/office/drawing/2014/main" id="{D5FD1395-4FF0-4AE1-AB4A-8622FAFF55E9}"/>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7" name="Freeform 30">
            <a:extLst>
              <a:ext uri="{FF2B5EF4-FFF2-40B4-BE49-F238E27FC236}">
                <a16:creationId xmlns:a16="http://schemas.microsoft.com/office/drawing/2014/main" id="{9B7E9042-7F89-4D2D-8794-1D46B34A0987}"/>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3" name="Freeform 43">
            <a:extLst>
              <a:ext uri="{FF2B5EF4-FFF2-40B4-BE49-F238E27FC236}">
                <a16:creationId xmlns:a16="http://schemas.microsoft.com/office/drawing/2014/main" id="{B35305DC-6903-4657-BA1E-9B6587F0F8E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8" name="Freeform 30">
            <a:extLst>
              <a:ext uri="{FF2B5EF4-FFF2-40B4-BE49-F238E27FC236}">
                <a16:creationId xmlns:a16="http://schemas.microsoft.com/office/drawing/2014/main" id="{DCC782EF-D874-4ECE-8044-F974DDD9F1CB}"/>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0" name="Freeform 43">
            <a:extLst>
              <a:ext uri="{FF2B5EF4-FFF2-40B4-BE49-F238E27FC236}">
                <a16:creationId xmlns:a16="http://schemas.microsoft.com/office/drawing/2014/main" id="{A7729119-2E50-4EC1-85DC-1B0679A04E3B}"/>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2" name="Freeform 30">
            <a:extLst>
              <a:ext uri="{FF2B5EF4-FFF2-40B4-BE49-F238E27FC236}">
                <a16:creationId xmlns:a16="http://schemas.microsoft.com/office/drawing/2014/main" id="{115881F8-3F05-4AFD-A43E-2915938D708A}"/>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1" name="Freeform 43">
            <a:extLst>
              <a:ext uri="{FF2B5EF4-FFF2-40B4-BE49-F238E27FC236}">
                <a16:creationId xmlns:a16="http://schemas.microsoft.com/office/drawing/2014/main" id="{3C80A6EF-D21F-4E74-BB21-C80869B5479D}"/>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4" name="Freeform 30">
            <a:extLst>
              <a:ext uri="{FF2B5EF4-FFF2-40B4-BE49-F238E27FC236}">
                <a16:creationId xmlns:a16="http://schemas.microsoft.com/office/drawing/2014/main" id="{6A985F4E-2FB0-4EBD-B189-FF8882A7F350}"/>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3" name="Title 1">
            <a:extLst>
              <a:ext uri="{FF2B5EF4-FFF2-40B4-BE49-F238E27FC236}">
                <a16:creationId xmlns:a16="http://schemas.microsoft.com/office/drawing/2014/main" id="{3CBC34CD-88C0-4F9F-A638-4583FC3BC95D}"/>
              </a:ext>
            </a:extLst>
          </p:cNvPr>
          <p:cNvSpPr txBox="1">
            <a:spLocks/>
          </p:cNvSpPr>
          <p:nvPr/>
        </p:nvSpPr>
        <p:spPr>
          <a:xfrm>
            <a:off x="1280286" y="564796"/>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rPr>
              <a:t>Pakalpojumu groza analīze</a:t>
            </a:r>
            <a:r>
              <a:rPr kumimoji="0" lang="lv-LV" sz="1600" b="1"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rPr>
              <a:t> </a:t>
            </a:r>
          </a:p>
        </p:txBody>
      </p:sp>
      <p:sp>
        <p:nvSpPr>
          <p:cNvPr id="59" name="Freeform 43">
            <a:extLst>
              <a:ext uri="{FF2B5EF4-FFF2-40B4-BE49-F238E27FC236}">
                <a16:creationId xmlns:a16="http://schemas.microsoft.com/office/drawing/2014/main" id="{39721283-19D4-4093-8093-4E62B19F8E9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3" name="Freeform 30">
            <a:extLst>
              <a:ext uri="{FF2B5EF4-FFF2-40B4-BE49-F238E27FC236}">
                <a16:creationId xmlns:a16="http://schemas.microsoft.com/office/drawing/2014/main" id="{8D5FD536-EAA2-4AD5-8484-5D6ED2AE0BE1}"/>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5" name="Rectangle 64">
            <a:extLst>
              <a:ext uri="{FF2B5EF4-FFF2-40B4-BE49-F238E27FC236}">
                <a16:creationId xmlns:a16="http://schemas.microsoft.com/office/drawing/2014/main" id="{A34FFC3B-723C-463A-BA0B-6F1232BE26D1}"/>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3.</a:t>
            </a:r>
            <a:r>
              <a:rPr kumimoji="0" lang="en-US"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rPr>
              <a:t>9</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a typeface="+mn-ea"/>
              <a:cs typeface="+mn-cs"/>
            </a:endParaRPr>
          </a:p>
        </p:txBody>
      </p:sp>
      <p:sp>
        <p:nvSpPr>
          <p:cNvPr id="68" name="Title 1">
            <a:extLst>
              <a:ext uri="{FF2B5EF4-FFF2-40B4-BE49-F238E27FC236}">
                <a16:creationId xmlns:a16="http://schemas.microsoft.com/office/drawing/2014/main" id="{4FB904C7-B731-4CFF-AD62-CCA15C64036D}"/>
              </a:ext>
            </a:extLst>
          </p:cNvPr>
          <p:cNvSpPr>
            <a:spLocks noGrp="1"/>
          </p:cNvSpPr>
          <p:nvPr>
            <p:ph type="title"/>
          </p:nvPr>
        </p:nvSpPr>
        <p:spPr>
          <a:xfrm>
            <a:off x="1280286" y="280889"/>
            <a:ext cx="10308146" cy="267775"/>
          </a:xfrm>
        </p:spPr>
        <p:txBody>
          <a:bodyPr/>
          <a:lstStyle/>
          <a:p>
            <a:r>
              <a:rPr lang="lv-LV"/>
              <a:t>Ogres novads</a:t>
            </a:r>
          </a:p>
        </p:txBody>
      </p:sp>
      <p:sp>
        <p:nvSpPr>
          <p:cNvPr id="49" name="Date Placeholder 10">
            <a:extLst>
              <a:ext uri="{FF2B5EF4-FFF2-40B4-BE49-F238E27FC236}">
                <a16:creationId xmlns:a16="http://schemas.microsoft.com/office/drawing/2014/main" id="{12826546-7BAB-4E13-AE48-EAD1F0EACB71}"/>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172963230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273815" y="6583475"/>
            <a:ext cx="663066" cy="180000"/>
          </a:xfrm>
        </p:spPr>
        <p:txBody>
          <a:bodyPr/>
          <a:lstStyle/>
          <a:p>
            <a:r>
              <a:rPr lang="lv-LV" dirty="0">
                <a:latin typeface="EYInterstate Light" panose="02000506000000020004" pitchFamily="2" charset="0"/>
              </a:rPr>
              <a:t>Lapa </a:t>
            </a:r>
            <a:fld id="{F1BC30E3-FFE5-4B91-AA19-87A149EBB9EE}" type="slidenum">
              <a:rPr smtClean="0">
                <a:latin typeface="EYInterstate Light" panose="02000506000000020004" pitchFamily="2" charset="0"/>
              </a:rPr>
              <a:pPr/>
              <a:t>76</a:t>
            </a:fld>
            <a:endParaRPr dirty="0">
              <a:latin typeface="EYInterstate Light" panose="02000506000000020004" pitchFamily="2" charset="0"/>
            </a:endParaRPr>
          </a:p>
        </p:txBody>
      </p:sp>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393302" y="290733"/>
            <a:ext cx="10308146" cy="267775"/>
          </a:xfrm>
        </p:spPr>
        <p:txBody>
          <a:bodyPr/>
          <a:lstStyle/>
          <a:p>
            <a:r>
              <a:rPr lang="lv-LV"/>
              <a:t>Krāslavas novads</a:t>
            </a: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380783" y="553471"/>
            <a:ext cx="4244460" cy="253024"/>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r>
              <a:rPr lang="lv-LV" sz="1600"/>
              <a:t>Kopskats</a:t>
            </a:r>
          </a:p>
        </p:txBody>
      </p:sp>
      <p:pic>
        <p:nvPicPr>
          <p:cNvPr id="12" name="Picture 11">
            <a:extLst>
              <a:ext uri="{FF2B5EF4-FFF2-40B4-BE49-F238E27FC236}">
                <a16:creationId xmlns:a16="http://schemas.microsoft.com/office/drawing/2014/main" id="{F3C7248F-7E33-4717-A6E2-07A1CC624630}"/>
              </a:ext>
            </a:extLst>
          </p:cNvPr>
          <p:cNvPicPr>
            <a:picLocks noChangeAspect="1"/>
          </p:cNvPicPr>
          <p:nvPr/>
        </p:nvPicPr>
        <p:blipFill rotWithShape="1">
          <a:blip r:embed="rId3"/>
          <a:srcRect r="5123"/>
          <a:stretch/>
        </p:blipFill>
        <p:spPr>
          <a:xfrm>
            <a:off x="5187473" y="1056492"/>
            <a:ext cx="6386547" cy="4944723"/>
          </a:xfrm>
          <a:prstGeom prst="rect">
            <a:avLst/>
          </a:prstGeom>
        </p:spPr>
      </p:pic>
      <p:sp>
        <p:nvSpPr>
          <p:cNvPr id="16" name="Freeform 30">
            <a:extLst>
              <a:ext uri="{FF2B5EF4-FFF2-40B4-BE49-F238E27FC236}">
                <a16:creationId xmlns:a16="http://schemas.microsoft.com/office/drawing/2014/main" id="{47D17AEB-4012-4A10-882E-F964E6F2A7B8}"/>
              </a:ext>
            </a:extLst>
          </p:cNvPr>
          <p:cNvSpPr>
            <a:spLocks noChangeAspect="1" noEditPoints="1"/>
          </p:cNvSpPr>
          <p:nvPr/>
        </p:nvSpPr>
        <p:spPr bwMode="auto">
          <a:xfrm>
            <a:off x="5896188" y="4404287"/>
            <a:ext cx="534162" cy="267548"/>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17" name="Freeform 79">
            <a:extLst>
              <a:ext uri="{FF2B5EF4-FFF2-40B4-BE49-F238E27FC236}">
                <a16:creationId xmlns:a16="http://schemas.microsoft.com/office/drawing/2014/main" id="{D513F506-4092-4E25-B8CA-04C84ACF0E7D}"/>
              </a:ext>
            </a:extLst>
          </p:cNvPr>
          <p:cNvSpPr>
            <a:spLocks noChangeAspect="1"/>
          </p:cNvSpPr>
          <p:nvPr/>
        </p:nvSpPr>
        <p:spPr bwMode="auto">
          <a:xfrm>
            <a:off x="7756523" y="1557852"/>
            <a:ext cx="385513" cy="45476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24" name="Freeform 79">
            <a:extLst>
              <a:ext uri="{FF2B5EF4-FFF2-40B4-BE49-F238E27FC236}">
                <a16:creationId xmlns:a16="http://schemas.microsoft.com/office/drawing/2014/main" id="{B4D7F87D-1269-404D-8F21-A1004053FDE2}"/>
              </a:ext>
            </a:extLst>
          </p:cNvPr>
          <p:cNvSpPr>
            <a:spLocks noChangeAspect="1"/>
          </p:cNvSpPr>
          <p:nvPr/>
        </p:nvSpPr>
        <p:spPr bwMode="auto">
          <a:xfrm>
            <a:off x="9689179" y="3078686"/>
            <a:ext cx="385513" cy="45476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25" name="Freeform 79">
            <a:extLst>
              <a:ext uri="{FF2B5EF4-FFF2-40B4-BE49-F238E27FC236}">
                <a16:creationId xmlns:a16="http://schemas.microsoft.com/office/drawing/2014/main" id="{6D40B7F1-119D-41D8-A970-280F953E93B8}"/>
              </a:ext>
            </a:extLst>
          </p:cNvPr>
          <p:cNvSpPr>
            <a:spLocks noChangeAspect="1"/>
          </p:cNvSpPr>
          <p:nvPr/>
        </p:nvSpPr>
        <p:spPr bwMode="auto">
          <a:xfrm>
            <a:off x="9246822" y="1571184"/>
            <a:ext cx="385513" cy="454762"/>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5" name="TextBox 4">
            <a:extLst>
              <a:ext uri="{FF2B5EF4-FFF2-40B4-BE49-F238E27FC236}">
                <a16:creationId xmlns:a16="http://schemas.microsoft.com/office/drawing/2014/main" id="{CEBC4680-AF6C-443F-BB2F-7DF9AF672CAD}"/>
              </a:ext>
            </a:extLst>
          </p:cNvPr>
          <p:cNvSpPr txBox="1"/>
          <p:nvPr/>
        </p:nvSpPr>
        <p:spPr>
          <a:xfrm>
            <a:off x="454764" y="3032717"/>
            <a:ext cx="1541719" cy="3477875"/>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Dagdas pilsētas un pagastu apvienība,</a:t>
            </a:r>
          </a:p>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Aulejas pagasta pārvalde, </a:t>
            </a:r>
          </a:p>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Indras pagasta pārvalde, </a:t>
            </a:r>
          </a:p>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Izvaltas pagasta pārvalde, </a:t>
            </a:r>
          </a:p>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Krāslavas pagasta pārvalde</a:t>
            </a:r>
          </a:p>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Kalniešu pagasta pārvalde, </a:t>
            </a:r>
          </a:p>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Kombuļu pagasta pārvalde</a:t>
            </a:r>
          </a:p>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Piedrujas pagasta pārvalde</a:t>
            </a:r>
          </a:p>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Robežnieku pagasta pārvalde</a:t>
            </a:r>
          </a:p>
        </p:txBody>
      </p:sp>
      <p:sp>
        <p:nvSpPr>
          <p:cNvPr id="28" name="Freeform 79">
            <a:extLst>
              <a:ext uri="{FF2B5EF4-FFF2-40B4-BE49-F238E27FC236}">
                <a16:creationId xmlns:a16="http://schemas.microsoft.com/office/drawing/2014/main" id="{A968EF39-7A54-4A9C-9D99-380F011C59BB}"/>
              </a:ext>
            </a:extLst>
          </p:cNvPr>
          <p:cNvSpPr>
            <a:spLocks noChangeAspect="1"/>
          </p:cNvSpPr>
          <p:nvPr/>
        </p:nvSpPr>
        <p:spPr bwMode="auto">
          <a:xfrm>
            <a:off x="10502411" y="2525621"/>
            <a:ext cx="338856" cy="39972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29" name="Freeform 79">
            <a:extLst>
              <a:ext uri="{FF2B5EF4-FFF2-40B4-BE49-F238E27FC236}">
                <a16:creationId xmlns:a16="http://schemas.microsoft.com/office/drawing/2014/main" id="{597661D3-00E8-4225-9946-1AD874ED2061}"/>
              </a:ext>
            </a:extLst>
          </p:cNvPr>
          <p:cNvSpPr>
            <a:spLocks noChangeAspect="1"/>
          </p:cNvSpPr>
          <p:nvPr/>
        </p:nvSpPr>
        <p:spPr bwMode="auto">
          <a:xfrm>
            <a:off x="11208485" y="2125897"/>
            <a:ext cx="338856" cy="39972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30" name="Freeform 79">
            <a:extLst>
              <a:ext uri="{FF2B5EF4-FFF2-40B4-BE49-F238E27FC236}">
                <a16:creationId xmlns:a16="http://schemas.microsoft.com/office/drawing/2014/main" id="{9E785402-6005-44E4-AF4E-5CB74D44C2D5}"/>
              </a:ext>
            </a:extLst>
          </p:cNvPr>
          <p:cNvSpPr>
            <a:spLocks noChangeAspect="1"/>
          </p:cNvSpPr>
          <p:nvPr/>
        </p:nvSpPr>
        <p:spPr bwMode="auto">
          <a:xfrm>
            <a:off x="5758042" y="4895803"/>
            <a:ext cx="338856" cy="39972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32" name="Freeform 79">
            <a:extLst>
              <a:ext uri="{FF2B5EF4-FFF2-40B4-BE49-F238E27FC236}">
                <a16:creationId xmlns:a16="http://schemas.microsoft.com/office/drawing/2014/main" id="{5AE17C1D-7827-499D-924A-D4C1FC02A528}"/>
              </a:ext>
            </a:extLst>
          </p:cNvPr>
          <p:cNvSpPr>
            <a:spLocks noChangeAspect="1"/>
          </p:cNvSpPr>
          <p:nvPr/>
        </p:nvSpPr>
        <p:spPr bwMode="auto">
          <a:xfrm>
            <a:off x="7998350" y="2896302"/>
            <a:ext cx="338856" cy="39972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33" name="Freeform 79">
            <a:extLst>
              <a:ext uri="{FF2B5EF4-FFF2-40B4-BE49-F238E27FC236}">
                <a16:creationId xmlns:a16="http://schemas.microsoft.com/office/drawing/2014/main" id="{9696B763-FDE2-4686-BA2B-49C5854B62DA}"/>
              </a:ext>
            </a:extLst>
          </p:cNvPr>
          <p:cNvSpPr>
            <a:spLocks noChangeAspect="1"/>
          </p:cNvSpPr>
          <p:nvPr/>
        </p:nvSpPr>
        <p:spPr bwMode="auto">
          <a:xfrm>
            <a:off x="9042154" y="3186841"/>
            <a:ext cx="385512" cy="454760"/>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34" name="Freeform 79">
            <a:extLst>
              <a:ext uri="{FF2B5EF4-FFF2-40B4-BE49-F238E27FC236}">
                <a16:creationId xmlns:a16="http://schemas.microsoft.com/office/drawing/2014/main" id="{37269DEC-4FD2-4BEF-8581-733DC7AC55CD}"/>
              </a:ext>
            </a:extLst>
          </p:cNvPr>
          <p:cNvSpPr>
            <a:spLocks noChangeAspect="1"/>
          </p:cNvSpPr>
          <p:nvPr/>
        </p:nvSpPr>
        <p:spPr bwMode="auto">
          <a:xfrm>
            <a:off x="8661019" y="1798565"/>
            <a:ext cx="349968" cy="412831"/>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35" name="Freeform 79">
            <a:extLst>
              <a:ext uri="{FF2B5EF4-FFF2-40B4-BE49-F238E27FC236}">
                <a16:creationId xmlns:a16="http://schemas.microsoft.com/office/drawing/2014/main" id="{D7531284-B19E-4BAE-867E-701E52F2F909}"/>
              </a:ext>
            </a:extLst>
          </p:cNvPr>
          <p:cNvSpPr>
            <a:spLocks noChangeAspect="1"/>
          </p:cNvSpPr>
          <p:nvPr/>
        </p:nvSpPr>
        <p:spPr bwMode="auto">
          <a:xfrm>
            <a:off x="8475760" y="2509518"/>
            <a:ext cx="338856" cy="399723"/>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37" name="TextBox 36">
            <a:extLst>
              <a:ext uri="{FF2B5EF4-FFF2-40B4-BE49-F238E27FC236}">
                <a16:creationId xmlns:a16="http://schemas.microsoft.com/office/drawing/2014/main" id="{433761C5-69C9-4DBD-871D-D05E05229256}"/>
              </a:ext>
            </a:extLst>
          </p:cNvPr>
          <p:cNvSpPr txBox="1"/>
          <p:nvPr/>
        </p:nvSpPr>
        <p:spPr>
          <a:xfrm>
            <a:off x="925829" y="1080552"/>
            <a:ext cx="4167169" cy="1677382"/>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400" b="1" dirty="0">
                <a:solidFill>
                  <a:schemeClr val="bg1"/>
                </a:solidFill>
                <a:latin typeface="EYInterstate Light" panose="02000506000000020004" pitchFamily="2" charset="0"/>
              </a:rPr>
              <a:t>Unikālie pakalpojumu veidi Krāslavas novadā: </a:t>
            </a:r>
            <a:r>
              <a:rPr lang="lv-LV" sz="1400" dirty="0">
                <a:solidFill>
                  <a:schemeClr val="bg1"/>
                </a:solidFill>
                <a:latin typeface="EYInterstate Light" panose="02000506000000020004" pitchFamily="2" charset="0"/>
              </a:rPr>
              <a:t>273</a:t>
            </a:r>
          </a:p>
          <a:p>
            <a:pPr>
              <a:lnSpc>
                <a:spcPct val="85000"/>
              </a:lnSpc>
              <a:spcAft>
                <a:spcPts val="600"/>
              </a:spcAft>
              <a:buClr>
                <a:schemeClr val="accent2"/>
              </a:buClr>
              <a:buSzPct val="70000"/>
            </a:pPr>
            <a:r>
              <a:rPr lang="lv-LV" sz="1400" b="1" dirty="0">
                <a:solidFill>
                  <a:schemeClr val="bg1"/>
                </a:solidFill>
                <a:latin typeface="EYInterstate Light" panose="02000506000000020004" pitchFamily="2" charset="0"/>
              </a:rPr>
              <a:t>Pagasta pārvalžu un apvienību pārvalžu skaits: </a:t>
            </a:r>
            <a:r>
              <a:rPr lang="lv-LV" sz="1400" dirty="0">
                <a:solidFill>
                  <a:schemeClr val="bg1"/>
                </a:solidFill>
                <a:latin typeface="EYInterstate Light" panose="02000506000000020004" pitchFamily="2" charset="0"/>
              </a:rPr>
              <a:t>24</a:t>
            </a:r>
          </a:p>
          <a:p>
            <a:pPr marL="288000" lvl="1">
              <a:lnSpc>
                <a:spcPct val="85000"/>
              </a:lnSpc>
              <a:spcAft>
                <a:spcPts val="600"/>
              </a:spcAft>
              <a:buClr>
                <a:schemeClr val="accent2"/>
              </a:buClr>
              <a:buSzPct val="70000"/>
            </a:pPr>
            <a:r>
              <a:rPr lang="lv-LV" sz="1400" b="1" dirty="0">
                <a:solidFill>
                  <a:schemeClr val="bg1"/>
                </a:solidFill>
                <a:latin typeface="EYInterstate Light" panose="02000506000000020004" pitchFamily="2" charset="0"/>
              </a:rPr>
              <a:t>Unikālie pakalpojuma veidi </a:t>
            </a: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pārvaldēs</a:t>
            </a:r>
            <a:r>
              <a:rPr lang="lv-LV" sz="1400" b="1" dirty="0">
                <a:solidFill>
                  <a:schemeClr val="bg1"/>
                </a:solidFill>
                <a:latin typeface="EYInterstate Light" panose="02000506000000020004" pitchFamily="2" charset="0"/>
              </a:rPr>
              <a:t>: </a:t>
            </a:r>
            <a:r>
              <a:rPr lang="lv-LV" sz="1400" dirty="0">
                <a:solidFill>
                  <a:schemeClr val="bg1"/>
                </a:solidFill>
                <a:latin typeface="EYInterstate Light" panose="02000506000000020004" pitchFamily="2" charset="0"/>
              </a:rPr>
              <a:t>107</a:t>
            </a:r>
          </a:p>
          <a:p>
            <a:pPr marL="288000" lvl="1">
              <a:lnSpc>
                <a:spcPct val="85000"/>
              </a:lnSpc>
              <a:spcAft>
                <a:spcPts val="600"/>
              </a:spcAft>
              <a:buClr>
                <a:schemeClr val="accent2"/>
              </a:buClr>
              <a:buSzPct val="70000"/>
            </a:pPr>
            <a:r>
              <a:rPr lang="lv-LV" sz="1400" b="1" dirty="0">
                <a:solidFill>
                  <a:schemeClr val="bg1"/>
                </a:solidFill>
                <a:latin typeface="EYInterstate Light" panose="02000506000000020004" pitchFamily="2" charset="0"/>
              </a:rPr>
              <a:t>No tiem elektroniski pieejami: </a:t>
            </a:r>
            <a:r>
              <a:rPr lang="lv-LV" sz="1400" dirty="0">
                <a:solidFill>
                  <a:schemeClr val="bg1"/>
                </a:solidFill>
                <a:latin typeface="EYInterstate Light" panose="02000506000000020004" pitchFamily="2" charset="0"/>
              </a:rPr>
              <a:t>2 </a:t>
            </a:r>
          </a:p>
          <a:p>
            <a:pPr marL="288000" lvl="1">
              <a:lnSpc>
                <a:spcPct val="85000"/>
              </a:lnSpc>
              <a:spcAft>
                <a:spcPts val="600"/>
              </a:spcAft>
              <a:buClr>
                <a:schemeClr val="accent2"/>
              </a:buClr>
              <a:buSzPct val="70000"/>
            </a:pPr>
            <a:r>
              <a:rPr lang="lv-LV" sz="1400" b="1" dirty="0">
                <a:solidFill>
                  <a:schemeClr val="bg1"/>
                </a:solidFill>
                <a:latin typeface="EYInterstate Light" panose="02000506000000020004" pitchFamily="2" charset="0"/>
              </a:rPr>
              <a:t>Sniegto pakalpojumu skaits pagasta pārvaldēs: </a:t>
            </a:r>
            <a:r>
              <a:rPr lang="lv-LV" sz="1400" dirty="0">
                <a:solidFill>
                  <a:schemeClr val="bg1"/>
                </a:solidFill>
                <a:latin typeface="EYInterstate Light" panose="02000506000000020004" pitchFamily="2" charset="0"/>
              </a:rPr>
              <a:t>172281**</a:t>
            </a:r>
          </a:p>
          <a:p>
            <a:pPr marL="356616" indent="-356616">
              <a:lnSpc>
                <a:spcPct val="85000"/>
              </a:lnSpc>
              <a:spcAft>
                <a:spcPts val="600"/>
              </a:spcAft>
              <a:buClr>
                <a:schemeClr val="accent2"/>
              </a:buClr>
              <a:buSzPct val="70000"/>
              <a:buFont typeface="Arial" pitchFamily="34" charset="0"/>
              <a:buChar char="►"/>
            </a:pPr>
            <a:endParaRPr lang="lv-LV" sz="1200" dirty="0">
              <a:solidFill>
                <a:schemeClr val="bg1"/>
              </a:solidFill>
              <a:latin typeface="EYInterstate Light" panose="02000506000000020004" pitchFamily="2" charset="0"/>
            </a:endParaRPr>
          </a:p>
        </p:txBody>
      </p:sp>
      <p:sp>
        <p:nvSpPr>
          <p:cNvPr id="38" name="Freeform 83">
            <a:extLst>
              <a:ext uri="{FF2B5EF4-FFF2-40B4-BE49-F238E27FC236}">
                <a16:creationId xmlns:a16="http://schemas.microsoft.com/office/drawing/2014/main" id="{F08E6ACE-FB50-4614-890E-0AF86CF03F28}"/>
              </a:ext>
            </a:extLst>
          </p:cNvPr>
          <p:cNvSpPr>
            <a:spLocks noChangeAspect="1" noEditPoints="1"/>
          </p:cNvSpPr>
          <p:nvPr/>
        </p:nvSpPr>
        <p:spPr bwMode="auto">
          <a:xfrm>
            <a:off x="535978" y="1707209"/>
            <a:ext cx="489648" cy="693696"/>
          </a:xfrm>
          <a:custGeom>
            <a:avLst/>
            <a:gdLst>
              <a:gd name="T0" fmla="*/ 2147483647 w 3468"/>
              <a:gd name="T1" fmla="*/ 2147483647 h 4763"/>
              <a:gd name="T2" fmla="*/ 2147483647 w 3468"/>
              <a:gd name="T3" fmla="*/ 2147483647 h 4763"/>
              <a:gd name="T4" fmla="*/ 2147483647 w 3468"/>
              <a:gd name="T5" fmla="*/ 2147483647 h 4763"/>
              <a:gd name="T6" fmla="*/ 2147483647 w 3468"/>
              <a:gd name="T7" fmla="*/ 2147483647 h 4763"/>
              <a:gd name="T8" fmla="*/ 2147483647 w 3468"/>
              <a:gd name="T9" fmla="*/ 2147483647 h 4763"/>
              <a:gd name="T10" fmla="*/ 2147483647 w 3468"/>
              <a:gd name="T11" fmla="*/ 2147483647 h 4763"/>
              <a:gd name="T12" fmla="*/ 2147483647 w 3468"/>
              <a:gd name="T13" fmla="*/ 2147483647 h 4763"/>
              <a:gd name="T14" fmla="*/ 2147483647 w 3468"/>
              <a:gd name="T15" fmla="*/ 2147483647 h 4763"/>
              <a:gd name="T16" fmla="*/ 2147483647 w 3468"/>
              <a:gd name="T17" fmla="*/ 2147483647 h 4763"/>
              <a:gd name="T18" fmla="*/ 2147483647 w 3468"/>
              <a:gd name="T19" fmla="*/ 2147483647 h 4763"/>
              <a:gd name="T20" fmla="*/ 2147483647 w 3468"/>
              <a:gd name="T21" fmla="*/ 2147483647 h 4763"/>
              <a:gd name="T22" fmla="*/ 2147483647 w 3468"/>
              <a:gd name="T23" fmla="*/ 2147483647 h 4763"/>
              <a:gd name="T24" fmla="*/ 2147483647 w 3468"/>
              <a:gd name="T25" fmla="*/ 2147483647 h 4763"/>
              <a:gd name="T26" fmla="*/ 2147483647 w 3468"/>
              <a:gd name="T27" fmla="*/ 2147483647 h 4763"/>
              <a:gd name="T28" fmla="*/ 2147483647 w 3468"/>
              <a:gd name="T29" fmla="*/ 2147483647 h 4763"/>
              <a:gd name="T30" fmla="*/ 2147483647 w 3468"/>
              <a:gd name="T31" fmla="*/ 2147483647 h 4763"/>
              <a:gd name="T32" fmla="*/ 2147483647 w 3468"/>
              <a:gd name="T33" fmla="*/ 2147483647 h 4763"/>
              <a:gd name="T34" fmla="*/ 2147483647 w 3468"/>
              <a:gd name="T35" fmla="*/ 2147483647 h 4763"/>
              <a:gd name="T36" fmla="*/ 2147483647 w 3468"/>
              <a:gd name="T37" fmla="*/ 2147483647 h 4763"/>
              <a:gd name="T38" fmla="*/ 2147483647 w 3468"/>
              <a:gd name="T39" fmla="*/ 2147483647 h 4763"/>
              <a:gd name="T40" fmla="*/ 2147483647 w 3468"/>
              <a:gd name="T41" fmla="*/ 2147483647 h 4763"/>
              <a:gd name="T42" fmla="*/ 2147483647 w 3468"/>
              <a:gd name="T43" fmla="*/ 2147483647 h 4763"/>
              <a:gd name="T44" fmla="*/ 2147483647 w 3468"/>
              <a:gd name="T45" fmla="*/ 2147483647 h 4763"/>
              <a:gd name="T46" fmla="*/ 2147483647 w 3468"/>
              <a:gd name="T47" fmla="*/ 2147483647 h 4763"/>
              <a:gd name="T48" fmla="*/ 2147483647 w 3468"/>
              <a:gd name="T49" fmla="*/ 2147483647 h 4763"/>
              <a:gd name="T50" fmla="*/ 2147483647 w 3468"/>
              <a:gd name="T51" fmla="*/ 2147483647 h 4763"/>
              <a:gd name="T52" fmla="*/ 2147483647 w 3468"/>
              <a:gd name="T53" fmla="*/ 2147483647 h 4763"/>
              <a:gd name="T54" fmla="*/ 2147483647 w 3468"/>
              <a:gd name="T55" fmla="*/ 2147483647 h 4763"/>
              <a:gd name="T56" fmla="*/ 2147483647 w 3468"/>
              <a:gd name="T57" fmla="*/ 2147483647 h 4763"/>
              <a:gd name="T58" fmla="*/ 2147483647 w 3468"/>
              <a:gd name="T59" fmla="*/ 2147483647 h 4763"/>
              <a:gd name="T60" fmla="*/ 2147483647 w 3468"/>
              <a:gd name="T61" fmla="*/ 2147483647 h 4763"/>
              <a:gd name="T62" fmla="*/ 2147483647 w 3468"/>
              <a:gd name="T63" fmla="*/ 2147483647 h 4763"/>
              <a:gd name="T64" fmla="*/ 2147483647 w 3468"/>
              <a:gd name="T65" fmla="*/ 2147483647 h 4763"/>
              <a:gd name="T66" fmla="*/ 2147483647 w 3468"/>
              <a:gd name="T67" fmla="*/ 2147483647 h 4763"/>
              <a:gd name="T68" fmla="*/ 2147483647 w 3468"/>
              <a:gd name="T69" fmla="*/ 2147483647 h 4763"/>
              <a:gd name="T70" fmla="*/ 2147483647 w 3468"/>
              <a:gd name="T71" fmla="*/ 2147483647 h 4763"/>
              <a:gd name="T72" fmla="*/ 2147483647 w 3468"/>
              <a:gd name="T73" fmla="*/ 2147483647 h 4763"/>
              <a:gd name="T74" fmla="*/ 2147483647 w 3468"/>
              <a:gd name="T75" fmla="*/ 2147483647 h 4763"/>
              <a:gd name="T76" fmla="*/ 2147483647 w 3468"/>
              <a:gd name="T77" fmla="*/ 2147483647 h 4763"/>
              <a:gd name="T78" fmla="*/ 2147483647 w 3468"/>
              <a:gd name="T79" fmla="*/ 2147483647 h 4763"/>
              <a:gd name="T80" fmla="*/ 2147483647 w 3468"/>
              <a:gd name="T81" fmla="*/ 2147483647 h 4763"/>
              <a:gd name="T82" fmla="*/ 2147483647 w 3468"/>
              <a:gd name="T83" fmla="*/ 2147483647 h 4763"/>
              <a:gd name="T84" fmla="*/ 2147483647 w 3468"/>
              <a:gd name="T85" fmla="*/ 2147483647 h 4763"/>
              <a:gd name="T86" fmla="*/ 2147483647 w 3468"/>
              <a:gd name="T87" fmla="*/ 2147483647 h 4763"/>
              <a:gd name="T88" fmla="*/ 2147483647 w 3468"/>
              <a:gd name="T89" fmla="*/ 2147483647 h 4763"/>
              <a:gd name="T90" fmla="*/ 2147483647 w 3468"/>
              <a:gd name="T91" fmla="*/ 2147483647 h 4763"/>
              <a:gd name="T92" fmla="*/ 2147483647 w 3468"/>
              <a:gd name="T93" fmla="*/ 2147483647 h 4763"/>
              <a:gd name="T94" fmla="*/ 2147483647 w 3468"/>
              <a:gd name="T95" fmla="*/ 2147483647 h 4763"/>
              <a:gd name="T96" fmla="*/ 2147483647 w 3468"/>
              <a:gd name="T97" fmla="*/ 2147483647 h 4763"/>
              <a:gd name="T98" fmla="*/ 2147483647 w 3468"/>
              <a:gd name="T99" fmla="*/ 2147483647 h 4763"/>
              <a:gd name="T100" fmla="*/ 2147483647 w 3468"/>
              <a:gd name="T101" fmla="*/ 2147483647 h 4763"/>
              <a:gd name="T102" fmla="*/ 2147483647 w 3468"/>
              <a:gd name="T103" fmla="*/ 2147483647 h 4763"/>
              <a:gd name="T104" fmla="*/ 2147483647 w 3468"/>
              <a:gd name="T105" fmla="*/ 2147483647 h 4763"/>
              <a:gd name="T106" fmla="*/ 2147483647 w 3468"/>
              <a:gd name="T107" fmla="*/ 2147483647 h 4763"/>
              <a:gd name="T108" fmla="*/ 2147483647 w 3468"/>
              <a:gd name="T109" fmla="*/ 2147483647 h 4763"/>
              <a:gd name="T110" fmla="*/ 2147483647 w 3468"/>
              <a:gd name="T111" fmla="*/ 2147483647 h 4763"/>
              <a:gd name="T112" fmla="*/ 2147483647 w 3468"/>
              <a:gd name="T113" fmla="*/ 2147483647 h 4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68"/>
              <a:gd name="T172" fmla="*/ 0 h 4763"/>
              <a:gd name="T173" fmla="*/ 3468 w 3468"/>
              <a:gd name="T174" fmla="*/ 4763 h 4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68" h="4763">
                <a:moveTo>
                  <a:pt x="3467" y="2391"/>
                </a:moveTo>
                <a:lnTo>
                  <a:pt x="3350" y="1534"/>
                </a:lnTo>
                <a:lnTo>
                  <a:pt x="3349" y="1527"/>
                </a:lnTo>
                <a:lnTo>
                  <a:pt x="3346" y="1519"/>
                </a:lnTo>
                <a:lnTo>
                  <a:pt x="3342" y="1513"/>
                </a:lnTo>
                <a:lnTo>
                  <a:pt x="3336" y="1506"/>
                </a:lnTo>
                <a:lnTo>
                  <a:pt x="3122" y="1305"/>
                </a:lnTo>
                <a:lnTo>
                  <a:pt x="3185" y="1229"/>
                </a:lnTo>
                <a:lnTo>
                  <a:pt x="3189" y="1221"/>
                </a:lnTo>
                <a:lnTo>
                  <a:pt x="3193" y="1215"/>
                </a:lnTo>
                <a:lnTo>
                  <a:pt x="3194" y="1207"/>
                </a:lnTo>
                <a:lnTo>
                  <a:pt x="3194" y="1200"/>
                </a:lnTo>
                <a:lnTo>
                  <a:pt x="3198" y="839"/>
                </a:lnTo>
                <a:lnTo>
                  <a:pt x="3198" y="832"/>
                </a:lnTo>
                <a:lnTo>
                  <a:pt x="3197" y="824"/>
                </a:lnTo>
                <a:lnTo>
                  <a:pt x="3194" y="818"/>
                </a:lnTo>
                <a:lnTo>
                  <a:pt x="3192" y="813"/>
                </a:lnTo>
                <a:lnTo>
                  <a:pt x="3188" y="808"/>
                </a:lnTo>
                <a:lnTo>
                  <a:pt x="3183" y="804"/>
                </a:lnTo>
                <a:lnTo>
                  <a:pt x="3178" y="800"/>
                </a:lnTo>
                <a:lnTo>
                  <a:pt x="3171" y="798"/>
                </a:lnTo>
                <a:lnTo>
                  <a:pt x="2970" y="704"/>
                </a:lnTo>
                <a:lnTo>
                  <a:pt x="2965" y="568"/>
                </a:lnTo>
                <a:lnTo>
                  <a:pt x="2964" y="562"/>
                </a:lnTo>
                <a:lnTo>
                  <a:pt x="2963" y="555"/>
                </a:lnTo>
                <a:lnTo>
                  <a:pt x="2960" y="550"/>
                </a:lnTo>
                <a:lnTo>
                  <a:pt x="2958" y="545"/>
                </a:lnTo>
                <a:lnTo>
                  <a:pt x="2952" y="536"/>
                </a:lnTo>
                <a:lnTo>
                  <a:pt x="2943" y="530"/>
                </a:lnTo>
                <a:lnTo>
                  <a:pt x="2518" y="269"/>
                </a:lnTo>
                <a:lnTo>
                  <a:pt x="2512" y="265"/>
                </a:lnTo>
                <a:lnTo>
                  <a:pt x="2503" y="264"/>
                </a:lnTo>
                <a:lnTo>
                  <a:pt x="2495" y="263"/>
                </a:lnTo>
                <a:lnTo>
                  <a:pt x="2487" y="263"/>
                </a:lnTo>
                <a:lnTo>
                  <a:pt x="2479" y="265"/>
                </a:lnTo>
                <a:lnTo>
                  <a:pt x="2472" y="269"/>
                </a:lnTo>
                <a:lnTo>
                  <a:pt x="2464" y="274"/>
                </a:lnTo>
                <a:lnTo>
                  <a:pt x="2458" y="280"/>
                </a:lnTo>
                <a:lnTo>
                  <a:pt x="2304" y="482"/>
                </a:lnTo>
                <a:lnTo>
                  <a:pt x="2166" y="485"/>
                </a:lnTo>
                <a:lnTo>
                  <a:pt x="2160" y="486"/>
                </a:lnTo>
                <a:lnTo>
                  <a:pt x="2154" y="487"/>
                </a:lnTo>
                <a:lnTo>
                  <a:pt x="2147" y="490"/>
                </a:lnTo>
                <a:lnTo>
                  <a:pt x="2142" y="493"/>
                </a:lnTo>
                <a:lnTo>
                  <a:pt x="2135" y="500"/>
                </a:lnTo>
                <a:lnTo>
                  <a:pt x="2129" y="508"/>
                </a:lnTo>
                <a:lnTo>
                  <a:pt x="2078" y="594"/>
                </a:lnTo>
                <a:lnTo>
                  <a:pt x="1955" y="593"/>
                </a:lnTo>
                <a:lnTo>
                  <a:pt x="1961" y="578"/>
                </a:lnTo>
                <a:lnTo>
                  <a:pt x="1989" y="388"/>
                </a:lnTo>
                <a:lnTo>
                  <a:pt x="1989" y="381"/>
                </a:lnTo>
                <a:lnTo>
                  <a:pt x="1988" y="372"/>
                </a:lnTo>
                <a:lnTo>
                  <a:pt x="1984" y="363"/>
                </a:lnTo>
                <a:lnTo>
                  <a:pt x="1979" y="354"/>
                </a:lnTo>
                <a:lnTo>
                  <a:pt x="1971" y="348"/>
                </a:lnTo>
                <a:lnTo>
                  <a:pt x="1964" y="342"/>
                </a:lnTo>
                <a:lnTo>
                  <a:pt x="1955" y="338"/>
                </a:lnTo>
                <a:lnTo>
                  <a:pt x="1945" y="337"/>
                </a:lnTo>
                <a:lnTo>
                  <a:pt x="1762" y="334"/>
                </a:lnTo>
                <a:lnTo>
                  <a:pt x="1494" y="34"/>
                </a:lnTo>
                <a:lnTo>
                  <a:pt x="1489" y="29"/>
                </a:lnTo>
                <a:lnTo>
                  <a:pt x="1483" y="25"/>
                </a:lnTo>
                <a:lnTo>
                  <a:pt x="1476" y="21"/>
                </a:lnTo>
                <a:lnTo>
                  <a:pt x="1469" y="19"/>
                </a:lnTo>
                <a:lnTo>
                  <a:pt x="1461" y="19"/>
                </a:lnTo>
                <a:lnTo>
                  <a:pt x="1454" y="19"/>
                </a:lnTo>
                <a:lnTo>
                  <a:pt x="1446" y="20"/>
                </a:lnTo>
                <a:lnTo>
                  <a:pt x="1439" y="24"/>
                </a:lnTo>
                <a:lnTo>
                  <a:pt x="1312" y="89"/>
                </a:lnTo>
                <a:lnTo>
                  <a:pt x="1128" y="4"/>
                </a:lnTo>
                <a:lnTo>
                  <a:pt x="1123" y="1"/>
                </a:lnTo>
                <a:lnTo>
                  <a:pt x="1118" y="1"/>
                </a:lnTo>
                <a:lnTo>
                  <a:pt x="1107" y="0"/>
                </a:lnTo>
                <a:lnTo>
                  <a:pt x="1097" y="3"/>
                </a:lnTo>
                <a:lnTo>
                  <a:pt x="1087" y="8"/>
                </a:lnTo>
                <a:lnTo>
                  <a:pt x="1078" y="14"/>
                </a:lnTo>
                <a:lnTo>
                  <a:pt x="1071" y="21"/>
                </a:lnTo>
                <a:lnTo>
                  <a:pt x="1066" y="30"/>
                </a:lnTo>
                <a:lnTo>
                  <a:pt x="1064" y="35"/>
                </a:lnTo>
                <a:lnTo>
                  <a:pt x="1063" y="40"/>
                </a:lnTo>
                <a:lnTo>
                  <a:pt x="1029" y="383"/>
                </a:lnTo>
                <a:lnTo>
                  <a:pt x="1033" y="408"/>
                </a:lnTo>
                <a:lnTo>
                  <a:pt x="1142" y="652"/>
                </a:lnTo>
                <a:lnTo>
                  <a:pt x="962" y="829"/>
                </a:lnTo>
                <a:lnTo>
                  <a:pt x="866" y="692"/>
                </a:lnTo>
                <a:lnTo>
                  <a:pt x="862" y="686"/>
                </a:lnTo>
                <a:lnTo>
                  <a:pt x="857" y="682"/>
                </a:lnTo>
                <a:lnTo>
                  <a:pt x="851" y="678"/>
                </a:lnTo>
                <a:lnTo>
                  <a:pt x="844" y="675"/>
                </a:lnTo>
                <a:lnTo>
                  <a:pt x="838" y="673"/>
                </a:lnTo>
                <a:lnTo>
                  <a:pt x="831" y="672"/>
                </a:lnTo>
                <a:lnTo>
                  <a:pt x="823" y="673"/>
                </a:lnTo>
                <a:lnTo>
                  <a:pt x="815" y="675"/>
                </a:lnTo>
                <a:lnTo>
                  <a:pt x="440" y="788"/>
                </a:lnTo>
                <a:lnTo>
                  <a:pt x="430" y="793"/>
                </a:lnTo>
                <a:lnTo>
                  <a:pt x="421" y="799"/>
                </a:lnTo>
                <a:lnTo>
                  <a:pt x="415" y="807"/>
                </a:lnTo>
                <a:lnTo>
                  <a:pt x="411" y="817"/>
                </a:lnTo>
                <a:lnTo>
                  <a:pt x="408" y="827"/>
                </a:lnTo>
                <a:lnTo>
                  <a:pt x="408" y="837"/>
                </a:lnTo>
                <a:lnTo>
                  <a:pt x="411" y="847"/>
                </a:lnTo>
                <a:lnTo>
                  <a:pt x="415" y="857"/>
                </a:lnTo>
                <a:lnTo>
                  <a:pt x="532" y="1029"/>
                </a:lnTo>
                <a:lnTo>
                  <a:pt x="356" y="1738"/>
                </a:lnTo>
                <a:lnTo>
                  <a:pt x="38" y="1797"/>
                </a:lnTo>
                <a:lnTo>
                  <a:pt x="28" y="1799"/>
                </a:lnTo>
                <a:lnTo>
                  <a:pt x="20" y="1804"/>
                </a:lnTo>
                <a:lnTo>
                  <a:pt x="13" y="1810"/>
                </a:lnTo>
                <a:lnTo>
                  <a:pt x="8" y="1818"/>
                </a:lnTo>
                <a:lnTo>
                  <a:pt x="3" y="1826"/>
                </a:lnTo>
                <a:lnTo>
                  <a:pt x="1" y="1834"/>
                </a:lnTo>
                <a:lnTo>
                  <a:pt x="0" y="1844"/>
                </a:lnTo>
                <a:lnTo>
                  <a:pt x="1" y="1853"/>
                </a:lnTo>
                <a:lnTo>
                  <a:pt x="77" y="2116"/>
                </a:lnTo>
                <a:lnTo>
                  <a:pt x="26" y="2352"/>
                </a:lnTo>
                <a:lnTo>
                  <a:pt x="25" y="2370"/>
                </a:lnTo>
                <a:lnTo>
                  <a:pt x="80" y="2780"/>
                </a:lnTo>
                <a:lnTo>
                  <a:pt x="21" y="2877"/>
                </a:lnTo>
                <a:lnTo>
                  <a:pt x="16" y="2886"/>
                </a:lnTo>
                <a:lnTo>
                  <a:pt x="15" y="2895"/>
                </a:lnTo>
                <a:lnTo>
                  <a:pt x="15" y="2906"/>
                </a:lnTo>
                <a:lnTo>
                  <a:pt x="18" y="2916"/>
                </a:lnTo>
                <a:lnTo>
                  <a:pt x="122" y="3198"/>
                </a:lnTo>
                <a:lnTo>
                  <a:pt x="79" y="3378"/>
                </a:lnTo>
                <a:lnTo>
                  <a:pt x="78" y="3386"/>
                </a:lnTo>
                <a:lnTo>
                  <a:pt x="78" y="3394"/>
                </a:lnTo>
                <a:lnTo>
                  <a:pt x="79" y="3401"/>
                </a:lnTo>
                <a:lnTo>
                  <a:pt x="82" y="3407"/>
                </a:lnTo>
                <a:lnTo>
                  <a:pt x="85" y="3414"/>
                </a:lnTo>
                <a:lnTo>
                  <a:pt x="90" y="3420"/>
                </a:lnTo>
                <a:lnTo>
                  <a:pt x="95" y="3425"/>
                </a:lnTo>
                <a:lnTo>
                  <a:pt x="103" y="3430"/>
                </a:lnTo>
                <a:lnTo>
                  <a:pt x="378" y="3574"/>
                </a:lnTo>
                <a:lnTo>
                  <a:pt x="388" y="3578"/>
                </a:lnTo>
                <a:lnTo>
                  <a:pt x="676" y="3660"/>
                </a:lnTo>
                <a:lnTo>
                  <a:pt x="462" y="4117"/>
                </a:lnTo>
                <a:lnTo>
                  <a:pt x="457" y="4137"/>
                </a:lnTo>
                <a:lnTo>
                  <a:pt x="454" y="4480"/>
                </a:lnTo>
                <a:lnTo>
                  <a:pt x="455" y="4490"/>
                </a:lnTo>
                <a:lnTo>
                  <a:pt x="457" y="4499"/>
                </a:lnTo>
                <a:lnTo>
                  <a:pt x="461" y="4507"/>
                </a:lnTo>
                <a:lnTo>
                  <a:pt x="467" y="4513"/>
                </a:lnTo>
                <a:lnTo>
                  <a:pt x="474" y="4519"/>
                </a:lnTo>
                <a:lnTo>
                  <a:pt x="481" y="4523"/>
                </a:lnTo>
                <a:lnTo>
                  <a:pt x="490" y="4526"/>
                </a:lnTo>
                <a:lnTo>
                  <a:pt x="499" y="4527"/>
                </a:lnTo>
                <a:lnTo>
                  <a:pt x="832" y="4529"/>
                </a:lnTo>
                <a:lnTo>
                  <a:pt x="841" y="4529"/>
                </a:lnTo>
                <a:lnTo>
                  <a:pt x="848" y="4527"/>
                </a:lnTo>
                <a:lnTo>
                  <a:pt x="856" y="4524"/>
                </a:lnTo>
                <a:lnTo>
                  <a:pt x="862" y="4519"/>
                </a:lnTo>
                <a:lnTo>
                  <a:pt x="868" y="4514"/>
                </a:lnTo>
                <a:lnTo>
                  <a:pt x="872" y="4507"/>
                </a:lnTo>
                <a:lnTo>
                  <a:pt x="876" y="4499"/>
                </a:lnTo>
                <a:lnTo>
                  <a:pt x="877" y="4490"/>
                </a:lnTo>
                <a:lnTo>
                  <a:pt x="887" y="4421"/>
                </a:lnTo>
                <a:lnTo>
                  <a:pt x="1355" y="4548"/>
                </a:lnTo>
                <a:lnTo>
                  <a:pt x="1504" y="4745"/>
                </a:lnTo>
                <a:lnTo>
                  <a:pt x="1510" y="4750"/>
                </a:lnTo>
                <a:lnTo>
                  <a:pt x="1517" y="4755"/>
                </a:lnTo>
                <a:lnTo>
                  <a:pt x="1524" y="4759"/>
                </a:lnTo>
                <a:lnTo>
                  <a:pt x="1532" y="4762"/>
                </a:lnTo>
                <a:lnTo>
                  <a:pt x="1540" y="4763"/>
                </a:lnTo>
                <a:lnTo>
                  <a:pt x="1548" y="4762"/>
                </a:lnTo>
                <a:lnTo>
                  <a:pt x="1557" y="4760"/>
                </a:lnTo>
                <a:lnTo>
                  <a:pt x="1564" y="4757"/>
                </a:lnTo>
                <a:lnTo>
                  <a:pt x="1659" y="4700"/>
                </a:lnTo>
                <a:lnTo>
                  <a:pt x="2356" y="4524"/>
                </a:lnTo>
                <a:lnTo>
                  <a:pt x="2666" y="4640"/>
                </a:lnTo>
                <a:lnTo>
                  <a:pt x="2671" y="4641"/>
                </a:lnTo>
                <a:lnTo>
                  <a:pt x="2678" y="4642"/>
                </a:lnTo>
                <a:lnTo>
                  <a:pt x="2683" y="4641"/>
                </a:lnTo>
                <a:lnTo>
                  <a:pt x="2689" y="4640"/>
                </a:lnTo>
                <a:lnTo>
                  <a:pt x="2695" y="4639"/>
                </a:lnTo>
                <a:lnTo>
                  <a:pt x="2700" y="4635"/>
                </a:lnTo>
                <a:lnTo>
                  <a:pt x="2710" y="4627"/>
                </a:lnTo>
                <a:lnTo>
                  <a:pt x="2718" y="4619"/>
                </a:lnTo>
                <a:lnTo>
                  <a:pt x="2724" y="4608"/>
                </a:lnTo>
                <a:lnTo>
                  <a:pt x="2725" y="4602"/>
                </a:lnTo>
                <a:lnTo>
                  <a:pt x="2727" y="4597"/>
                </a:lnTo>
                <a:lnTo>
                  <a:pt x="2727" y="4591"/>
                </a:lnTo>
                <a:lnTo>
                  <a:pt x="2725" y="4586"/>
                </a:lnTo>
                <a:lnTo>
                  <a:pt x="2634" y="4229"/>
                </a:lnTo>
                <a:lnTo>
                  <a:pt x="2772" y="4176"/>
                </a:lnTo>
                <a:lnTo>
                  <a:pt x="2779" y="4172"/>
                </a:lnTo>
                <a:lnTo>
                  <a:pt x="2784" y="4169"/>
                </a:lnTo>
                <a:lnTo>
                  <a:pt x="2789" y="4165"/>
                </a:lnTo>
                <a:lnTo>
                  <a:pt x="2795" y="4159"/>
                </a:lnTo>
                <a:lnTo>
                  <a:pt x="3032" y="3801"/>
                </a:lnTo>
                <a:lnTo>
                  <a:pt x="3036" y="3793"/>
                </a:lnTo>
                <a:lnTo>
                  <a:pt x="3040" y="3786"/>
                </a:lnTo>
                <a:lnTo>
                  <a:pt x="3041" y="3779"/>
                </a:lnTo>
                <a:lnTo>
                  <a:pt x="3041" y="3772"/>
                </a:lnTo>
                <a:lnTo>
                  <a:pt x="3040" y="3764"/>
                </a:lnTo>
                <a:lnTo>
                  <a:pt x="3037" y="3758"/>
                </a:lnTo>
                <a:lnTo>
                  <a:pt x="3032" y="3750"/>
                </a:lnTo>
                <a:lnTo>
                  <a:pt x="3026" y="3743"/>
                </a:lnTo>
                <a:lnTo>
                  <a:pt x="2504" y="3239"/>
                </a:lnTo>
                <a:lnTo>
                  <a:pt x="2514" y="3193"/>
                </a:lnTo>
                <a:lnTo>
                  <a:pt x="2514" y="3181"/>
                </a:lnTo>
                <a:lnTo>
                  <a:pt x="2513" y="3170"/>
                </a:lnTo>
                <a:lnTo>
                  <a:pt x="2511" y="3165"/>
                </a:lnTo>
                <a:lnTo>
                  <a:pt x="2508" y="3160"/>
                </a:lnTo>
                <a:lnTo>
                  <a:pt x="2504" y="3155"/>
                </a:lnTo>
                <a:lnTo>
                  <a:pt x="2500" y="3150"/>
                </a:lnTo>
                <a:lnTo>
                  <a:pt x="2371" y="3032"/>
                </a:lnTo>
                <a:lnTo>
                  <a:pt x="2419" y="2994"/>
                </a:lnTo>
                <a:lnTo>
                  <a:pt x="2424" y="2937"/>
                </a:lnTo>
                <a:lnTo>
                  <a:pt x="3126" y="2540"/>
                </a:lnTo>
                <a:lnTo>
                  <a:pt x="3136" y="2533"/>
                </a:lnTo>
                <a:lnTo>
                  <a:pt x="3143" y="2525"/>
                </a:lnTo>
                <a:lnTo>
                  <a:pt x="3146" y="2517"/>
                </a:lnTo>
                <a:lnTo>
                  <a:pt x="3149" y="2507"/>
                </a:lnTo>
                <a:lnTo>
                  <a:pt x="3151" y="2485"/>
                </a:lnTo>
                <a:lnTo>
                  <a:pt x="3330" y="2563"/>
                </a:lnTo>
                <a:lnTo>
                  <a:pt x="3337" y="2566"/>
                </a:lnTo>
                <a:lnTo>
                  <a:pt x="3345" y="2567"/>
                </a:lnTo>
                <a:lnTo>
                  <a:pt x="3354" y="2566"/>
                </a:lnTo>
                <a:lnTo>
                  <a:pt x="3361" y="2564"/>
                </a:lnTo>
                <a:lnTo>
                  <a:pt x="3369" y="2562"/>
                </a:lnTo>
                <a:lnTo>
                  <a:pt x="3376" y="2557"/>
                </a:lnTo>
                <a:lnTo>
                  <a:pt x="3383" y="2552"/>
                </a:lnTo>
                <a:lnTo>
                  <a:pt x="3388" y="2544"/>
                </a:lnTo>
                <a:lnTo>
                  <a:pt x="3460" y="2421"/>
                </a:lnTo>
                <a:lnTo>
                  <a:pt x="3464" y="2414"/>
                </a:lnTo>
                <a:lnTo>
                  <a:pt x="3467" y="2406"/>
                </a:lnTo>
                <a:lnTo>
                  <a:pt x="3468" y="2398"/>
                </a:lnTo>
                <a:lnTo>
                  <a:pt x="3467" y="2391"/>
                </a:lnTo>
                <a:close/>
                <a:moveTo>
                  <a:pt x="3326" y="2450"/>
                </a:moveTo>
                <a:lnTo>
                  <a:pt x="3136" y="2368"/>
                </a:lnTo>
                <a:lnTo>
                  <a:pt x="3131" y="2366"/>
                </a:lnTo>
                <a:lnTo>
                  <a:pt x="3125" y="2365"/>
                </a:lnTo>
                <a:lnTo>
                  <a:pt x="3114" y="2365"/>
                </a:lnTo>
                <a:lnTo>
                  <a:pt x="3101" y="2367"/>
                </a:lnTo>
                <a:lnTo>
                  <a:pt x="3089" y="2372"/>
                </a:lnTo>
                <a:lnTo>
                  <a:pt x="3078" y="2380"/>
                </a:lnTo>
                <a:lnTo>
                  <a:pt x="3070" y="2388"/>
                </a:lnTo>
                <a:lnTo>
                  <a:pt x="3066" y="2393"/>
                </a:lnTo>
                <a:lnTo>
                  <a:pt x="3062" y="2398"/>
                </a:lnTo>
                <a:lnTo>
                  <a:pt x="3060" y="2405"/>
                </a:lnTo>
                <a:lnTo>
                  <a:pt x="3058" y="2411"/>
                </a:lnTo>
                <a:lnTo>
                  <a:pt x="3052" y="2465"/>
                </a:lnTo>
                <a:lnTo>
                  <a:pt x="2356" y="2860"/>
                </a:lnTo>
                <a:lnTo>
                  <a:pt x="2351" y="2863"/>
                </a:lnTo>
                <a:lnTo>
                  <a:pt x="2346" y="2867"/>
                </a:lnTo>
                <a:lnTo>
                  <a:pt x="2337" y="2876"/>
                </a:lnTo>
                <a:lnTo>
                  <a:pt x="2332" y="2886"/>
                </a:lnTo>
                <a:lnTo>
                  <a:pt x="2330" y="2896"/>
                </a:lnTo>
                <a:lnTo>
                  <a:pt x="2321" y="2940"/>
                </a:lnTo>
                <a:lnTo>
                  <a:pt x="2264" y="2966"/>
                </a:lnTo>
                <a:lnTo>
                  <a:pt x="2258" y="2970"/>
                </a:lnTo>
                <a:lnTo>
                  <a:pt x="2253" y="2975"/>
                </a:lnTo>
                <a:lnTo>
                  <a:pt x="2248" y="2980"/>
                </a:lnTo>
                <a:lnTo>
                  <a:pt x="2244" y="2985"/>
                </a:lnTo>
                <a:lnTo>
                  <a:pt x="2242" y="2991"/>
                </a:lnTo>
                <a:lnTo>
                  <a:pt x="2239" y="2998"/>
                </a:lnTo>
                <a:lnTo>
                  <a:pt x="2237" y="3012"/>
                </a:lnTo>
                <a:lnTo>
                  <a:pt x="2237" y="3025"/>
                </a:lnTo>
                <a:lnTo>
                  <a:pt x="2239" y="3038"/>
                </a:lnTo>
                <a:lnTo>
                  <a:pt x="2244" y="3049"/>
                </a:lnTo>
                <a:lnTo>
                  <a:pt x="2247" y="3054"/>
                </a:lnTo>
                <a:lnTo>
                  <a:pt x="2250" y="3058"/>
                </a:lnTo>
                <a:lnTo>
                  <a:pt x="2409" y="3204"/>
                </a:lnTo>
                <a:lnTo>
                  <a:pt x="2400" y="3244"/>
                </a:lnTo>
                <a:lnTo>
                  <a:pt x="2399" y="3255"/>
                </a:lnTo>
                <a:lnTo>
                  <a:pt x="2400" y="3262"/>
                </a:lnTo>
                <a:lnTo>
                  <a:pt x="2401" y="3269"/>
                </a:lnTo>
                <a:lnTo>
                  <a:pt x="2402" y="3275"/>
                </a:lnTo>
                <a:lnTo>
                  <a:pt x="2406" y="3282"/>
                </a:lnTo>
                <a:lnTo>
                  <a:pt x="2410" y="3288"/>
                </a:lnTo>
                <a:lnTo>
                  <a:pt x="2416" y="3294"/>
                </a:lnTo>
                <a:lnTo>
                  <a:pt x="2921" y="3783"/>
                </a:lnTo>
                <a:lnTo>
                  <a:pt x="2719" y="4088"/>
                </a:lnTo>
                <a:lnTo>
                  <a:pt x="2560" y="4149"/>
                </a:lnTo>
                <a:lnTo>
                  <a:pt x="2551" y="4152"/>
                </a:lnTo>
                <a:lnTo>
                  <a:pt x="2543" y="4159"/>
                </a:lnTo>
                <a:lnTo>
                  <a:pt x="2536" y="4165"/>
                </a:lnTo>
                <a:lnTo>
                  <a:pt x="2531" y="4174"/>
                </a:lnTo>
                <a:lnTo>
                  <a:pt x="2526" y="4183"/>
                </a:lnTo>
                <a:lnTo>
                  <a:pt x="2523" y="4193"/>
                </a:lnTo>
                <a:lnTo>
                  <a:pt x="2523" y="4204"/>
                </a:lnTo>
                <a:lnTo>
                  <a:pt x="2524" y="4215"/>
                </a:lnTo>
                <a:lnTo>
                  <a:pt x="2601" y="4508"/>
                </a:lnTo>
                <a:lnTo>
                  <a:pt x="2379" y="4425"/>
                </a:lnTo>
                <a:lnTo>
                  <a:pt x="2370" y="4423"/>
                </a:lnTo>
                <a:lnTo>
                  <a:pt x="2362" y="4421"/>
                </a:lnTo>
                <a:lnTo>
                  <a:pt x="2353" y="4421"/>
                </a:lnTo>
                <a:lnTo>
                  <a:pt x="2346" y="4423"/>
                </a:lnTo>
                <a:lnTo>
                  <a:pt x="1627" y="4603"/>
                </a:lnTo>
                <a:lnTo>
                  <a:pt x="1612" y="4610"/>
                </a:lnTo>
                <a:lnTo>
                  <a:pt x="1554" y="4644"/>
                </a:lnTo>
                <a:lnTo>
                  <a:pt x="1425" y="4475"/>
                </a:lnTo>
                <a:lnTo>
                  <a:pt x="1396" y="4455"/>
                </a:lnTo>
                <a:lnTo>
                  <a:pt x="864" y="4309"/>
                </a:lnTo>
                <a:lnTo>
                  <a:pt x="853" y="4307"/>
                </a:lnTo>
                <a:lnTo>
                  <a:pt x="842" y="4307"/>
                </a:lnTo>
                <a:lnTo>
                  <a:pt x="831" y="4308"/>
                </a:lnTo>
                <a:lnTo>
                  <a:pt x="821" y="4312"/>
                </a:lnTo>
                <a:lnTo>
                  <a:pt x="812" y="4318"/>
                </a:lnTo>
                <a:lnTo>
                  <a:pt x="808" y="4323"/>
                </a:lnTo>
                <a:lnTo>
                  <a:pt x="804" y="4328"/>
                </a:lnTo>
                <a:lnTo>
                  <a:pt x="802" y="4333"/>
                </a:lnTo>
                <a:lnTo>
                  <a:pt x="799" y="4340"/>
                </a:lnTo>
                <a:lnTo>
                  <a:pt x="795" y="4355"/>
                </a:lnTo>
                <a:lnTo>
                  <a:pt x="784" y="4428"/>
                </a:lnTo>
                <a:lnTo>
                  <a:pt x="555" y="4425"/>
                </a:lnTo>
                <a:lnTo>
                  <a:pt x="558" y="4150"/>
                </a:lnTo>
                <a:lnTo>
                  <a:pt x="790" y="3654"/>
                </a:lnTo>
                <a:lnTo>
                  <a:pt x="793" y="3649"/>
                </a:lnTo>
                <a:lnTo>
                  <a:pt x="794" y="3642"/>
                </a:lnTo>
                <a:lnTo>
                  <a:pt x="795" y="3630"/>
                </a:lnTo>
                <a:lnTo>
                  <a:pt x="793" y="3618"/>
                </a:lnTo>
                <a:lnTo>
                  <a:pt x="789" y="3607"/>
                </a:lnTo>
                <a:lnTo>
                  <a:pt x="783" y="3597"/>
                </a:lnTo>
                <a:lnTo>
                  <a:pt x="774" y="3588"/>
                </a:lnTo>
                <a:lnTo>
                  <a:pt x="765" y="3581"/>
                </a:lnTo>
                <a:lnTo>
                  <a:pt x="755" y="3577"/>
                </a:lnTo>
                <a:lnTo>
                  <a:pt x="421" y="3483"/>
                </a:lnTo>
                <a:lnTo>
                  <a:pt x="187" y="3360"/>
                </a:lnTo>
                <a:lnTo>
                  <a:pt x="224" y="3208"/>
                </a:lnTo>
                <a:lnTo>
                  <a:pt x="225" y="3199"/>
                </a:lnTo>
                <a:lnTo>
                  <a:pt x="225" y="3191"/>
                </a:lnTo>
                <a:lnTo>
                  <a:pt x="224" y="3184"/>
                </a:lnTo>
                <a:lnTo>
                  <a:pt x="221" y="3175"/>
                </a:lnTo>
                <a:lnTo>
                  <a:pt x="122" y="2906"/>
                </a:lnTo>
                <a:lnTo>
                  <a:pt x="175" y="2821"/>
                </a:lnTo>
                <a:lnTo>
                  <a:pt x="178" y="2812"/>
                </a:lnTo>
                <a:lnTo>
                  <a:pt x="182" y="2803"/>
                </a:lnTo>
                <a:lnTo>
                  <a:pt x="183" y="2793"/>
                </a:lnTo>
                <a:lnTo>
                  <a:pt x="182" y="2784"/>
                </a:lnTo>
                <a:lnTo>
                  <a:pt x="127" y="2365"/>
                </a:lnTo>
                <a:lnTo>
                  <a:pt x="178" y="2126"/>
                </a:lnTo>
                <a:lnTo>
                  <a:pt x="180" y="2120"/>
                </a:lnTo>
                <a:lnTo>
                  <a:pt x="180" y="2113"/>
                </a:lnTo>
                <a:lnTo>
                  <a:pt x="178" y="2106"/>
                </a:lnTo>
                <a:lnTo>
                  <a:pt x="177" y="2098"/>
                </a:lnTo>
                <a:lnTo>
                  <a:pt x="116" y="1885"/>
                </a:lnTo>
                <a:lnTo>
                  <a:pt x="403" y="1832"/>
                </a:lnTo>
                <a:lnTo>
                  <a:pt x="412" y="1829"/>
                </a:lnTo>
                <a:lnTo>
                  <a:pt x="421" y="1827"/>
                </a:lnTo>
                <a:lnTo>
                  <a:pt x="428" y="1822"/>
                </a:lnTo>
                <a:lnTo>
                  <a:pt x="434" y="1817"/>
                </a:lnTo>
                <a:lnTo>
                  <a:pt x="439" y="1810"/>
                </a:lnTo>
                <a:lnTo>
                  <a:pt x="442" y="1804"/>
                </a:lnTo>
                <a:lnTo>
                  <a:pt x="445" y="1798"/>
                </a:lnTo>
                <a:lnTo>
                  <a:pt x="447" y="1790"/>
                </a:lnTo>
                <a:lnTo>
                  <a:pt x="635" y="1033"/>
                </a:lnTo>
                <a:lnTo>
                  <a:pt x="637" y="1020"/>
                </a:lnTo>
                <a:lnTo>
                  <a:pt x="638" y="1014"/>
                </a:lnTo>
                <a:lnTo>
                  <a:pt x="637" y="1009"/>
                </a:lnTo>
                <a:lnTo>
                  <a:pt x="636" y="1005"/>
                </a:lnTo>
                <a:lnTo>
                  <a:pt x="635" y="1000"/>
                </a:lnTo>
                <a:lnTo>
                  <a:pt x="627" y="989"/>
                </a:lnTo>
                <a:lnTo>
                  <a:pt x="542" y="863"/>
                </a:lnTo>
                <a:lnTo>
                  <a:pt x="807" y="783"/>
                </a:lnTo>
                <a:lnTo>
                  <a:pt x="911" y="931"/>
                </a:lnTo>
                <a:lnTo>
                  <a:pt x="915" y="936"/>
                </a:lnTo>
                <a:lnTo>
                  <a:pt x="919" y="940"/>
                </a:lnTo>
                <a:lnTo>
                  <a:pt x="929" y="947"/>
                </a:lnTo>
                <a:lnTo>
                  <a:pt x="940" y="951"/>
                </a:lnTo>
                <a:lnTo>
                  <a:pt x="951" y="954"/>
                </a:lnTo>
                <a:lnTo>
                  <a:pt x="964" y="954"/>
                </a:lnTo>
                <a:lnTo>
                  <a:pt x="975" y="951"/>
                </a:lnTo>
                <a:lnTo>
                  <a:pt x="986" y="946"/>
                </a:lnTo>
                <a:lnTo>
                  <a:pt x="995" y="939"/>
                </a:lnTo>
                <a:lnTo>
                  <a:pt x="1236" y="701"/>
                </a:lnTo>
                <a:lnTo>
                  <a:pt x="1241" y="696"/>
                </a:lnTo>
                <a:lnTo>
                  <a:pt x="1246" y="689"/>
                </a:lnTo>
                <a:lnTo>
                  <a:pt x="1249" y="681"/>
                </a:lnTo>
                <a:lnTo>
                  <a:pt x="1251" y="673"/>
                </a:lnTo>
                <a:lnTo>
                  <a:pt x="1253" y="665"/>
                </a:lnTo>
                <a:lnTo>
                  <a:pt x="1253" y="656"/>
                </a:lnTo>
                <a:lnTo>
                  <a:pt x="1251" y="647"/>
                </a:lnTo>
                <a:lnTo>
                  <a:pt x="1248" y="640"/>
                </a:lnTo>
                <a:lnTo>
                  <a:pt x="1131" y="379"/>
                </a:lnTo>
                <a:lnTo>
                  <a:pt x="1156" y="128"/>
                </a:lnTo>
                <a:lnTo>
                  <a:pt x="1289" y="191"/>
                </a:lnTo>
                <a:lnTo>
                  <a:pt x="1295" y="192"/>
                </a:lnTo>
                <a:lnTo>
                  <a:pt x="1302" y="195"/>
                </a:lnTo>
                <a:lnTo>
                  <a:pt x="1314" y="196"/>
                </a:lnTo>
                <a:lnTo>
                  <a:pt x="1327" y="193"/>
                </a:lnTo>
                <a:lnTo>
                  <a:pt x="1338" y="190"/>
                </a:lnTo>
                <a:lnTo>
                  <a:pt x="1448" y="133"/>
                </a:lnTo>
                <a:lnTo>
                  <a:pt x="1700" y="416"/>
                </a:lnTo>
                <a:lnTo>
                  <a:pt x="1708" y="425"/>
                </a:lnTo>
                <a:lnTo>
                  <a:pt x="1718" y="430"/>
                </a:lnTo>
                <a:lnTo>
                  <a:pt x="1729" y="433"/>
                </a:lnTo>
                <a:lnTo>
                  <a:pt x="1740" y="435"/>
                </a:lnTo>
                <a:lnTo>
                  <a:pt x="1880" y="437"/>
                </a:lnTo>
                <a:lnTo>
                  <a:pt x="1863" y="552"/>
                </a:lnTo>
                <a:lnTo>
                  <a:pt x="1823" y="612"/>
                </a:lnTo>
                <a:lnTo>
                  <a:pt x="1819" y="618"/>
                </a:lnTo>
                <a:lnTo>
                  <a:pt x="1817" y="624"/>
                </a:lnTo>
                <a:lnTo>
                  <a:pt x="1816" y="632"/>
                </a:lnTo>
                <a:lnTo>
                  <a:pt x="1816" y="638"/>
                </a:lnTo>
                <a:lnTo>
                  <a:pt x="1817" y="646"/>
                </a:lnTo>
                <a:lnTo>
                  <a:pt x="1818" y="652"/>
                </a:lnTo>
                <a:lnTo>
                  <a:pt x="1821" y="658"/>
                </a:lnTo>
                <a:lnTo>
                  <a:pt x="1823" y="665"/>
                </a:lnTo>
                <a:lnTo>
                  <a:pt x="1827" y="671"/>
                </a:lnTo>
                <a:lnTo>
                  <a:pt x="1832" y="676"/>
                </a:lnTo>
                <a:lnTo>
                  <a:pt x="1837" y="681"/>
                </a:lnTo>
                <a:lnTo>
                  <a:pt x="1842" y="686"/>
                </a:lnTo>
                <a:lnTo>
                  <a:pt x="1848" y="689"/>
                </a:lnTo>
                <a:lnTo>
                  <a:pt x="1855" y="691"/>
                </a:lnTo>
                <a:lnTo>
                  <a:pt x="1861" y="694"/>
                </a:lnTo>
                <a:lnTo>
                  <a:pt x="1867" y="694"/>
                </a:lnTo>
                <a:lnTo>
                  <a:pt x="2103" y="696"/>
                </a:lnTo>
                <a:lnTo>
                  <a:pt x="2112" y="696"/>
                </a:lnTo>
                <a:lnTo>
                  <a:pt x="2120" y="694"/>
                </a:lnTo>
                <a:lnTo>
                  <a:pt x="2126" y="691"/>
                </a:lnTo>
                <a:lnTo>
                  <a:pt x="2134" y="689"/>
                </a:lnTo>
                <a:lnTo>
                  <a:pt x="2139" y="685"/>
                </a:lnTo>
                <a:lnTo>
                  <a:pt x="2144" y="680"/>
                </a:lnTo>
                <a:lnTo>
                  <a:pt x="2149" y="675"/>
                </a:lnTo>
                <a:lnTo>
                  <a:pt x="2152" y="668"/>
                </a:lnTo>
                <a:lnTo>
                  <a:pt x="2200" y="585"/>
                </a:lnTo>
                <a:lnTo>
                  <a:pt x="2328" y="583"/>
                </a:lnTo>
                <a:lnTo>
                  <a:pt x="2342" y="582"/>
                </a:lnTo>
                <a:lnTo>
                  <a:pt x="2353" y="577"/>
                </a:lnTo>
                <a:lnTo>
                  <a:pt x="2364" y="570"/>
                </a:lnTo>
                <a:lnTo>
                  <a:pt x="2372" y="560"/>
                </a:lnTo>
                <a:lnTo>
                  <a:pt x="2508" y="382"/>
                </a:lnTo>
                <a:lnTo>
                  <a:pt x="2865" y="602"/>
                </a:lnTo>
                <a:lnTo>
                  <a:pt x="2870" y="735"/>
                </a:lnTo>
                <a:lnTo>
                  <a:pt x="2871" y="744"/>
                </a:lnTo>
                <a:lnTo>
                  <a:pt x="2874" y="751"/>
                </a:lnTo>
                <a:lnTo>
                  <a:pt x="2876" y="759"/>
                </a:lnTo>
                <a:lnTo>
                  <a:pt x="2880" y="765"/>
                </a:lnTo>
                <a:lnTo>
                  <a:pt x="2885" y="770"/>
                </a:lnTo>
                <a:lnTo>
                  <a:pt x="2890" y="775"/>
                </a:lnTo>
                <a:lnTo>
                  <a:pt x="2896" y="779"/>
                </a:lnTo>
                <a:lnTo>
                  <a:pt x="2903" y="783"/>
                </a:lnTo>
                <a:lnTo>
                  <a:pt x="3097" y="873"/>
                </a:lnTo>
                <a:lnTo>
                  <a:pt x="3094" y="1180"/>
                </a:lnTo>
                <a:lnTo>
                  <a:pt x="3018" y="1275"/>
                </a:lnTo>
                <a:lnTo>
                  <a:pt x="3012" y="1284"/>
                </a:lnTo>
                <a:lnTo>
                  <a:pt x="3008" y="1294"/>
                </a:lnTo>
                <a:lnTo>
                  <a:pt x="3007" y="1304"/>
                </a:lnTo>
                <a:lnTo>
                  <a:pt x="3006" y="1314"/>
                </a:lnTo>
                <a:lnTo>
                  <a:pt x="3008" y="1324"/>
                </a:lnTo>
                <a:lnTo>
                  <a:pt x="3011" y="1334"/>
                </a:lnTo>
                <a:lnTo>
                  <a:pt x="3016" y="1343"/>
                </a:lnTo>
                <a:lnTo>
                  <a:pt x="3023" y="1351"/>
                </a:lnTo>
                <a:lnTo>
                  <a:pt x="3253" y="1567"/>
                </a:lnTo>
                <a:lnTo>
                  <a:pt x="3364" y="2386"/>
                </a:lnTo>
                <a:lnTo>
                  <a:pt x="3326" y="2450"/>
                </a:lnTo>
                <a:close/>
                <a:moveTo>
                  <a:pt x="1324" y="2544"/>
                </a:moveTo>
                <a:lnTo>
                  <a:pt x="896" y="2279"/>
                </a:lnTo>
                <a:lnTo>
                  <a:pt x="632" y="2427"/>
                </a:lnTo>
                <a:lnTo>
                  <a:pt x="1091" y="2723"/>
                </a:lnTo>
                <a:lnTo>
                  <a:pt x="568" y="3047"/>
                </a:lnTo>
                <a:lnTo>
                  <a:pt x="824" y="3231"/>
                </a:lnTo>
                <a:lnTo>
                  <a:pt x="1352" y="2891"/>
                </a:lnTo>
                <a:lnTo>
                  <a:pt x="1882" y="3231"/>
                </a:lnTo>
                <a:lnTo>
                  <a:pt x="2137" y="3047"/>
                </a:lnTo>
                <a:lnTo>
                  <a:pt x="1613" y="2723"/>
                </a:lnTo>
                <a:lnTo>
                  <a:pt x="2072" y="2427"/>
                </a:lnTo>
                <a:lnTo>
                  <a:pt x="1807" y="2279"/>
                </a:lnTo>
                <a:lnTo>
                  <a:pt x="1539" y="2445"/>
                </a:lnTo>
                <a:lnTo>
                  <a:pt x="1451" y="2758"/>
                </a:lnTo>
                <a:lnTo>
                  <a:pt x="1371" y="2758"/>
                </a:lnTo>
                <a:lnTo>
                  <a:pt x="1693" y="1589"/>
                </a:lnTo>
                <a:lnTo>
                  <a:pt x="2757" y="1439"/>
                </a:lnTo>
                <a:lnTo>
                  <a:pt x="1798" y="809"/>
                </a:lnTo>
                <a:lnTo>
                  <a:pt x="1324" y="2544"/>
                </a:lnTo>
                <a:close/>
                <a:moveTo>
                  <a:pt x="2479" y="1377"/>
                </a:moveTo>
                <a:lnTo>
                  <a:pt x="1721" y="1484"/>
                </a:lnTo>
                <a:lnTo>
                  <a:pt x="1858" y="970"/>
                </a:lnTo>
                <a:lnTo>
                  <a:pt x="2479" y="1377"/>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grpSp>
        <p:nvGrpSpPr>
          <p:cNvPr id="39" name="Gruppieren 48">
            <a:extLst>
              <a:ext uri="{FF2B5EF4-FFF2-40B4-BE49-F238E27FC236}">
                <a16:creationId xmlns:a16="http://schemas.microsoft.com/office/drawing/2014/main" id="{67FD0076-5077-4976-BDE8-2AFE38B7570F}"/>
              </a:ext>
            </a:extLst>
          </p:cNvPr>
          <p:cNvGrpSpPr>
            <a:grpSpLocks noChangeAspect="1"/>
          </p:cNvGrpSpPr>
          <p:nvPr/>
        </p:nvGrpSpPr>
        <p:grpSpPr>
          <a:xfrm>
            <a:off x="368023" y="1102717"/>
            <a:ext cx="446784" cy="473057"/>
            <a:chOff x="1841500" y="1570038"/>
            <a:chExt cx="900113" cy="898525"/>
          </a:xfrm>
          <a:solidFill>
            <a:srgbClr val="000000"/>
          </a:solidFill>
        </p:grpSpPr>
        <p:sp>
          <p:nvSpPr>
            <p:cNvPr id="40" name="Freeform 9">
              <a:extLst>
                <a:ext uri="{FF2B5EF4-FFF2-40B4-BE49-F238E27FC236}">
                  <a16:creationId xmlns:a16="http://schemas.microsoft.com/office/drawing/2014/main" id="{EA9EED8E-EA30-4EAE-AEE3-7F41820BE93A}"/>
                </a:ext>
              </a:extLst>
            </p:cNvPr>
            <p:cNvSpPr>
              <a:spLocks noEditPoints="1"/>
            </p:cNvSpPr>
            <p:nvPr/>
          </p:nvSpPr>
          <p:spPr bwMode="auto">
            <a:xfrm>
              <a:off x="1841500" y="1570038"/>
              <a:ext cx="900113" cy="898525"/>
            </a:xfrm>
            <a:custGeom>
              <a:avLst/>
              <a:gdLst>
                <a:gd name="T0" fmla="*/ 206 w 2835"/>
                <a:gd name="T1" fmla="*/ 1771 h 2830"/>
                <a:gd name="T2" fmla="*/ 100 w 2835"/>
                <a:gd name="T3" fmla="*/ 1534 h 2830"/>
                <a:gd name="T4" fmla="*/ 135 w 2835"/>
                <a:gd name="T5" fmla="*/ 751 h 2830"/>
                <a:gd name="T6" fmla="*/ 316 w 2835"/>
                <a:gd name="T7" fmla="*/ 1311 h 2830"/>
                <a:gd name="T8" fmla="*/ 285 w 2835"/>
                <a:gd name="T9" fmla="*/ 1455 h 2830"/>
                <a:gd name="T10" fmla="*/ 642 w 2835"/>
                <a:gd name="T11" fmla="*/ 1868 h 2830"/>
                <a:gd name="T12" fmla="*/ 329 w 2835"/>
                <a:gd name="T13" fmla="*/ 1452 h 2830"/>
                <a:gd name="T14" fmla="*/ 355 w 2835"/>
                <a:gd name="T15" fmla="*/ 1331 h 2830"/>
                <a:gd name="T16" fmla="*/ 633 w 2835"/>
                <a:gd name="T17" fmla="*/ 1535 h 2830"/>
                <a:gd name="T18" fmla="*/ 845 w 2835"/>
                <a:gd name="T19" fmla="*/ 1663 h 2830"/>
                <a:gd name="T20" fmla="*/ 993 w 2835"/>
                <a:gd name="T21" fmla="*/ 1812 h 2830"/>
                <a:gd name="T22" fmla="*/ 1071 w 2835"/>
                <a:gd name="T23" fmla="*/ 2099 h 2830"/>
                <a:gd name="T24" fmla="*/ 1126 w 2835"/>
                <a:gd name="T25" fmla="*/ 1892 h 2830"/>
                <a:gd name="T26" fmla="*/ 1012 w 2835"/>
                <a:gd name="T27" fmla="*/ 1693 h 2830"/>
                <a:gd name="T28" fmla="*/ 800 w 2835"/>
                <a:gd name="T29" fmla="*/ 1544 h 2830"/>
                <a:gd name="T30" fmla="*/ 407 w 2835"/>
                <a:gd name="T31" fmla="*/ 1197 h 2830"/>
                <a:gd name="T32" fmla="*/ 190 w 2835"/>
                <a:gd name="T33" fmla="*/ 683 h 2830"/>
                <a:gd name="T34" fmla="*/ 64 w 2835"/>
                <a:gd name="T35" fmla="*/ 628 h 2830"/>
                <a:gd name="T36" fmla="*/ 14 w 2835"/>
                <a:gd name="T37" fmla="*/ 1547 h 2830"/>
                <a:gd name="T38" fmla="*/ 134 w 2835"/>
                <a:gd name="T39" fmla="*/ 1819 h 2830"/>
                <a:gd name="T40" fmla="*/ 1247 w 2835"/>
                <a:gd name="T41" fmla="*/ 2829 h 2830"/>
                <a:gd name="T42" fmla="*/ 2813 w 2835"/>
                <a:gd name="T43" fmla="*/ 640 h 2830"/>
                <a:gd name="T44" fmla="*/ 2701 w 2835"/>
                <a:gd name="T45" fmla="*/ 640 h 2830"/>
                <a:gd name="T46" fmla="*/ 2590 w 2835"/>
                <a:gd name="T47" fmla="*/ 757 h 2830"/>
                <a:gd name="T48" fmla="*/ 2164 w 2835"/>
                <a:gd name="T49" fmla="*/ 1449 h 2830"/>
                <a:gd name="T50" fmla="*/ 1895 w 2835"/>
                <a:gd name="T51" fmla="*/ 1625 h 2830"/>
                <a:gd name="T52" fmla="*/ 1744 w 2835"/>
                <a:gd name="T53" fmla="*/ 1809 h 2830"/>
                <a:gd name="T54" fmla="*/ 1678 w 2835"/>
                <a:gd name="T55" fmla="*/ 2099 h 2830"/>
                <a:gd name="T56" fmla="*/ 1807 w 2835"/>
                <a:gd name="T57" fmla="*/ 1882 h 2830"/>
                <a:gd name="T58" fmla="*/ 1920 w 2835"/>
                <a:gd name="T59" fmla="*/ 1717 h 2830"/>
                <a:gd name="T60" fmla="*/ 2128 w 2835"/>
                <a:gd name="T61" fmla="*/ 1603 h 2830"/>
                <a:gd name="T62" fmla="*/ 2448 w 2835"/>
                <a:gd name="T63" fmla="*/ 1308 h 2830"/>
                <a:gd name="T64" fmla="*/ 2504 w 2835"/>
                <a:gd name="T65" fmla="*/ 1393 h 2830"/>
                <a:gd name="T66" fmla="*/ 2483 w 2835"/>
                <a:gd name="T67" fmla="*/ 1530 h 2830"/>
                <a:gd name="T68" fmla="*/ 2536 w 2835"/>
                <a:gd name="T69" fmla="*/ 1522 h 2830"/>
                <a:gd name="T70" fmla="*/ 2536 w 2835"/>
                <a:gd name="T71" fmla="*/ 1345 h 2830"/>
                <a:gd name="T72" fmla="*/ 2676 w 2835"/>
                <a:gd name="T73" fmla="*/ 782 h 2830"/>
                <a:gd name="T74" fmla="*/ 2749 w 2835"/>
                <a:gd name="T75" fmla="*/ 715 h 2830"/>
                <a:gd name="T76" fmla="*/ 2711 w 2835"/>
                <a:gd name="T77" fmla="*/ 1637 h 2830"/>
                <a:gd name="T78" fmla="*/ 2276 w 2835"/>
                <a:gd name="T79" fmla="*/ 2181 h 2830"/>
                <a:gd name="T80" fmla="*/ 2703 w 2835"/>
                <a:gd name="T81" fmla="*/ 1819 h 2830"/>
                <a:gd name="T82" fmla="*/ 2823 w 2835"/>
                <a:gd name="T83" fmla="*/ 1547 h 2830"/>
                <a:gd name="T84" fmla="*/ 1624 w 2835"/>
                <a:gd name="T85" fmla="*/ 2783 h 2830"/>
                <a:gd name="T86" fmla="*/ 1624 w 2835"/>
                <a:gd name="T87" fmla="*/ 2412 h 2830"/>
                <a:gd name="T88" fmla="*/ 1011 w 2835"/>
                <a:gd name="T89" fmla="*/ 1286 h 2830"/>
                <a:gd name="T90" fmla="*/ 1381 w 2835"/>
                <a:gd name="T91" fmla="*/ 1344 h 2830"/>
                <a:gd name="T92" fmla="*/ 1411 w 2835"/>
                <a:gd name="T93" fmla="*/ 1400 h 2830"/>
                <a:gd name="T94" fmla="*/ 1459 w 2835"/>
                <a:gd name="T95" fmla="*/ 1360 h 2830"/>
                <a:gd name="T96" fmla="*/ 1368 w 2835"/>
                <a:gd name="T97" fmla="*/ 278 h 2830"/>
                <a:gd name="T98" fmla="*/ 1875 w 2835"/>
                <a:gd name="T99" fmla="*/ 1529 h 2830"/>
                <a:gd name="T100" fmla="*/ 1983 w 2835"/>
                <a:gd name="T101" fmla="*/ 1426 h 2830"/>
                <a:gd name="T102" fmla="*/ 1970 w 2835"/>
                <a:gd name="T103" fmla="*/ 81 h 2830"/>
                <a:gd name="T104" fmla="*/ 1845 w 2835"/>
                <a:gd name="T105" fmla="*/ 1 h 2830"/>
                <a:gd name="T106" fmla="*/ 907 w 2835"/>
                <a:gd name="T107" fmla="*/ 35 h 2830"/>
                <a:gd name="T108" fmla="*/ 847 w 2835"/>
                <a:gd name="T109" fmla="*/ 1379 h 2830"/>
                <a:gd name="T110" fmla="*/ 907 w 2835"/>
                <a:gd name="T111" fmla="*/ 1500 h 2830"/>
                <a:gd name="T112" fmla="*/ 948 w 2835"/>
                <a:gd name="T113" fmla="*/ 146 h 2830"/>
                <a:gd name="T114" fmla="*/ 1842 w 2835"/>
                <a:gd name="T115" fmla="*/ 101 h 2830"/>
                <a:gd name="T116" fmla="*/ 1889 w 2835"/>
                <a:gd name="T117" fmla="*/ 1390 h 2830"/>
                <a:gd name="T118" fmla="*/ 996 w 2835"/>
                <a:gd name="T119" fmla="*/ 1434 h 2830"/>
                <a:gd name="T120" fmla="*/ 1403 w 2835"/>
                <a:gd name="T121" fmla="*/ 41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35" h="2830">
                  <a:moveTo>
                    <a:pt x="544" y="2335"/>
                  </a:moveTo>
                  <a:lnTo>
                    <a:pt x="631" y="2335"/>
                  </a:lnTo>
                  <a:lnTo>
                    <a:pt x="631" y="2264"/>
                  </a:lnTo>
                  <a:lnTo>
                    <a:pt x="620" y="2251"/>
                  </a:lnTo>
                  <a:lnTo>
                    <a:pt x="620" y="2251"/>
                  </a:lnTo>
                  <a:lnTo>
                    <a:pt x="559" y="2181"/>
                  </a:lnTo>
                  <a:lnTo>
                    <a:pt x="420" y="2021"/>
                  </a:lnTo>
                  <a:lnTo>
                    <a:pt x="420" y="2021"/>
                  </a:lnTo>
                  <a:lnTo>
                    <a:pt x="266" y="1843"/>
                  </a:lnTo>
                  <a:lnTo>
                    <a:pt x="206" y="1771"/>
                  </a:lnTo>
                  <a:lnTo>
                    <a:pt x="166" y="1723"/>
                  </a:lnTo>
                  <a:lnTo>
                    <a:pt x="166" y="1723"/>
                  </a:lnTo>
                  <a:lnTo>
                    <a:pt x="155" y="1704"/>
                  </a:lnTo>
                  <a:lnTo>
                    <a:pt x="144" y="1683"/>
                  </a:lnTo>
                  <a:lnTo>
                    <a:pt x="134" y="1661"/>
                  </a:lnTo>
                  <a:lnTo>
                    <a:pt x="125" y="1637"/>
                  </a:lnTo>
                  <a:lnTo>
                    <a:pt x="117" y="1611"/>
                  </a:lnTo>
                  <a:lnTo>
                    <a:pt x="110" y="1585"/>
                  </a:lnTo>
                  <a:lnTo>
                    <a:pt x="105" y="1558"/>
                  </a:lnTo>
                  <a:lnTo>
                    <a:pt x="100" y="1534"/>
                  </a:lnTo>
                  <a:lnTo>
                    <a:pt x="100" y="1534"/>
                  </a:lnTo>
                  <a:lnTo>
                    <a:pt x="94" y="1486"/>
                  </a:lnTo>
                  <a:lnTo>
                    <a:pt x="90" y="1449"/>
                  </a:lnTo>
                  <a:lnTo>
                    <a:pt x="87" y="1414"/>
                  </a:lnTo>
                  <a:lnTo>
                    <a:pt x="87" y="715"/>
                  </a:lnTo>
                  <a:lnTo>
                    <a:pt x="87" y="715"/>
                  </a:lnTo>
                  <a:lnTo>
                    <a:pt x="99" y="720"/>
                  </a:lnTo>
                  <a:lnTo>
                    <a:pt x="110" y="727"/>
                  </a:lnTo>
                  <a:lnTo>
                    <a:pt x="124" y="739"/>
                  </a:lnTo>
                  <a:lnTo>
                    <a:pt x="135" y="751"/>
                  </a:lnTo>
                  <a:lnTo>
                    <a:pt x="135" y="751"/>
                  </a:lnTo>
                  <a:lnTo>
                    <a:pt x="149" y="767"/>
                  </a:lnTo>
                  <a:lnTo>
                    <a:pt x="159" y="782"/>
                  </a:lnTo>
                  <a:lnTo>
                    <a:pt x="159" y="782"/>
                  </a:lnTo>
                  <a:lnTo>
                    <a:pt x="166" y="792"/>
                  </a:lnTo>
                  <a:lnTo>
                    <a:pt x="324" y="1299"/>
                  </a:lnTo>
                  <a:lnTo>
                    <a:pt x="324" y="1299"/>
                  </a:lnTo>
                  <a:lnTo>
                    <a:pt x="324" y="1301"/>
                  </a:lnTo>
                  <a:lnTo>
                    <a:pt x="324" y="1301"/>
                  </a:lnTo>
                  <a:lnTo>
                    <a:pt x="316" y="1311"/>
                  </a:lnTo>
                  <a:lnTo>
                    <a:pt x="310" y="1321"/>
                  </a:lnTo>
                  <a:lnTo>
                    <a:pt x="304" y="1333"/>
                  </a:lnTo>
                  <a:lnTo>
                    <a:pt x="299" y="1345"/>
                  </a:lnTo>
                  <a:lnTo>
                    <a:pt x="299" y="1345"/>
                  </a:lnTo>
                  <a:lnTo>
                    <a:pt x="295" y="1363"/>
                  </a:lnTo>
                  <a:lnTo>
                    <a:pt x="290" y="1385"/>
                  </a:lnTo>
                  <a:lnTo>
                    <a:pt x="286" y="1411"/>
                  </a:lnTo>
                  <a:lnTo>
                    <a:pt x="285" y="1440"/>
                  </a:lnTo>
                  <a:lnTo>
                    <a:pt x="285" y="1440"/>
                  </a:lnTo>
                  <a:lnTo>
                    <a:pt x="285" y="1455"/>
                  </a:lnTo>
                  <a:lnTo>
                    <a:pt x="286" y="1471"/>
                  </a:lnTo>
                  <a:lnTo>
                    <a:pt x="290" y="1489"/>
                  </a:lnTo>
                  <a:lnTo>
                    <a:pt x="294" y="1505"/>
                  </a:lnTo>
                  <a:lnTo>
                    <a:pt x="300" y="1522"/>
                  </a:lnTo>
                  <a:lnTo>
                    <a:pt x="307" y="1539"/>
                  </a:lnTo>
                  <a:lnTo>
                    <a:pt x="317" y="1555"/>
                  </a:lnTo>
                  <a:lnTo>
                    <a:pt x="329" y="1570"/>
                  </a:lnTo>
                  <a:lnTo>
                    <a:pt x="329" y="1570"/>
                  </a:lnTo>
                  <a:lnTo>
                    <a:pt x="610" y="1897"/>
                  </a:lnTo>
                  <a:lnTo>
                    <a:pt x="642" y="1868"/>
                  </a:lnTo>
                  <a:lnTo>
                    <a:pt x="642" y="1868"/>
                  </a:lnTo>
                  <a:lnTo>
                    <a:pt x="362" y="1541"/>
                  </a:lnTo>
                  <a:lnTo>
                    <a:pt x="362" y="1541"/>
                  </a:lnTo>
                  <a:lnTo>
                    <a:pt x="354" y="1530"/>
                  </a:lnTo>
                  <a:lnTo>
                    <a:pt x="346" y="1517"/>
                  </a:lnTo>
                  <a:lnTo>
                    <a:pt x="340" y="1505"/>
                  </a:lnTo>
                  <a:lnTo>
                    <a:pt x="335" y="1492"/>
                  </a:lnTo>
                  <a:lnTo>
                    <a:pt x="332" y="1480"/>
                  </a:lnTo>
                  <a:lnTo>
                    <a:pt x="330" y="1466"/>
                  </a:lnTo>
                  <a:lnTo>
                    <a:pt x="329" y="1452"/>
                  </a:lnTo>
                  <a:lnTo>
                    <a:pt x="329" y="1440"/>
                  </a:lnTo>
                  <a:lnTo>
                    <a:pt x="329" y="1440"/>
                  </a:lnTo>
                  <a:lnTo>
                    <a:pt x="330" y="1415"/>
                  </a:lnTo>
                  <a:lnTo>
                    <a:pt x="332" y="1393"/>
                  </a:lnTo>
                  <a:lnTo>
                    <a:pt x="336" y="1373"/>
                  </a:lnTo>
                  <a:lnTo>
                    <a:pt x="341" y="1358"/>
                  </a:lnTo>
                  <a:lnTo>
                    <a:pt x="341" y="1358"/>
                  </a:lnTo>
                  <a:lnTo>
                    <a:pt x="345" y="1348"/>
                  </a:lnTo>
                  <a:lnTo>
                    <a:pt x="350" y="1339"/>
                  </a:lnTo>
                  <a:lnTo>
                    <a:pt x="355" y="1331"/>
                  </a:lnTo>
                  <a:lnTo>
                    <a:pt x="362" y="1324"/>
                  </a:lnTo>
                  <a:lnTo>
                    <a:pt x="371" y="1318"/>
                  </a:lnTo>
                  <a:lnTo>
                    <a:pt x="380" y="1313"/>
                  </a:lnTo>
                  <a:lnTo>
                    <a:pt x="389" y="1308"/>
                  </a:lnTo>
                  <a:lnTo>
                    <a:pt x="399" y="1304"/>
                  </a:lnTo>
                  <a:lnTo>
                    <a:pt x="399" y="1304"/>
                  </a:lnTo>
                  <a:lnTo>
                    <a:pt x="412" y="1299"/>
                  </a:lnTo>
                  <a:lnTo>
                    <a:pt x="412" y="1299"/>
                  </a:lnTo>
                  <a:lnTo>
                    <a:pt x="556" y="1454"/>
                  </a:lnTo>
                  <a:lnTo>
                    <a:pt x="633" y="1535"/>
                  </a:lnTo>
                  <a:lnTo>
                    <a:pt x="690" y="1592"/>
                  </a:lnTo>
                  <a:lnTo>
                    <a:pt x="697" y="1601"/>
                  </a:lnTo>
                  <a:lnTo>
                    <a:pt x="707" y="1603"/>
                  </a:lnTo>
                  <a:lnTo>
                    <a:pt x="707" y="1603"/>
                  </a:lnTo>
                  <a:lnTo>
                    <a:pt x="733" y="1612"/>
                  </a:lnTo>
                  <a:lnTo>
                    <a:pt x="757" y="1621"/>
                  </a:lnTo>
                  <a:lnTo>
                    <a:pt x="781" y="1631"/>
                  </a:lnTo>
                  <a:lnTo>
                    <a:pt x="803" y="1641"/>
                  </a:lnTo>
                  <a:lnTo>
                    <a:pt x="825" y="1652"/>
                  </a:lnTo>
                  <a:lnTo>
                    <a:pt x="845" y="1663"/>
                  </a:lnTo>
                  <a:lnTo>
                    <a:pt x="863" y="1676"/>
                  </a:lnTo>
                  <a:lnTo>
                    <a:pt x="882" y="1690"/>
                  </a:lnTo>
                  <a:lnTo>
                    <a:pt x="898" y="1703"/>
                  </a:lnTo>
                  <a:lnTo>
                    <a:pt x="915" y="1717"/>
                  </a:lnTo>
                  <a:lnTo>
                    <a:pt x="930" y="1732"/>
                  </a:lnTo>
                  <a:lnTo>
                    <a:pt x="945" y="1747"/>
                  </a:lnTo>
                  <a:lnTo>
                    <a:pt x="958" y="1763"/>
                  </a:lnTo>
                  <a:lnTo>
                    <a:pt x="971" y="1778"/>
                  </a:lnTo>
                  <a:lnTo>
                    <a:pt x="982" y="1796"/>
                  </a:lnTo>
                  <a:lnTo>
                    <a:pt x="993" y="1812"/>
                  </a:lnTo>
                  <a:lnTo>
                    <a:pt x="1003" y="1829"/>
                  </a:lnTo>
                  <a:lnTo>
                    <a:pt x="1012" y="1845"/>
                  </a:lnTo>
                  <a:lnTo>
                    <a:pt x="1021" y="1863"/>
                  </a:lnTo>
                  <a:lnTo>
                    <a:pt x="1028" y="1882"/>
                  </a:lnTo>
                  <a:lnTo>
                    <a:pt x="1042" y="1918"/>
                  </a:lnTo>
                  <a:lnTo>
                    <a:pt x="1053" y="1954"/>
                  </a:lnTo>
                  <a:lnTo>
                    <a:pt x="1061" y="1990"/>
                  </a:lnTo>
                  <a:lnTo>
                    <a:pt x="1067" y="2026"/>
                  </a:lnTo>
                  <a:lnTo>
                    <a:pt x="1070" y="2064"/>
                  </a:lnTo>
                  <a:lnTo>
                    <a:pt x="1071" y="2099"/>
                  </a:lnTo>
                  <a:lnTo>
                    <a:pt x="1071" y="2335"/>
                  </a:lnTo>
                  <a:lnTo>
                    <a:pt x="1158" y="2335"/>
                  </a:lnTo>
                  <a:lnTo>
                    <a:pt x="1158" y="2099"/>
                  </a:lnTo>
                  <a:lnTo>
                    <a:pt x="1158" y="2099"/>
                  </a:lnTo>
                  <a:lnTo>
                    <a:pt x="1157" y="2059"/>
                  </a:lnTo>
                  <a:lnTo>
                    <a:pt x="1153" y="2018"/>
                  </a:lnTo>
                  <a:lnTo>
                    <a:pt x="1147" y="1977"/>
                  </a:lnTo>
                  <a:lnTo>
                    <a:pt x="1138" y="1934"/>
                  </a:lnTo>
                  <a:lnTo>
                    <a:pt x="1132" y="1913"/>
                  </a:lnTo>
                  <a:lnTo>
                    <a:pt x="1126" y="1892"/>
                  </a:lnTo>
                  <a:lnTo>
                    <a:pt x="1118" y="1872"/>
                  </a:lnTo>
                  <a:lnTo>
                    <a:pt x="1110" y="1850"/>
                  </a:lnTo>
                  <a:lnTo>
                    <a:pt x="1101" y="1829"/>
                  </a:lnTo>
                  <a:lnTo>
                    <a:pt x="1091" y="1809"/>
                  </a:lnTo>
                  <a:lnTo>
                    <a:pt x="1081" y="1789"/>
                  </a:lnTo>
                  <a:lnTo>
                    <a:pt x="1068" y="1769"/>
                  </a:lnTo>
                  <a:lnTo>
                    <a:pt x="1056" y="1749"/>
                  </a:lnTo>
                  <a:lnTo>
                    <a:pt x="1042" y="1731"/>
                  </a:lnTo>
                  <a:lnTo>
                    <a:pt x="1028" y="1711"/>
                  </a:lnTo>
                  <a:lnTo>
                    <a:pt x="1012" y="1693"/>
                  </a:lnTo>
                  <a:lnTo>
                    <a:pt x="996" y="1675"/>
                  </a:lnTo>
                  <a:lnTo>
                    <a:pt x="978" y="1658"/>
                  </a:lnTo>
                  <a:lnTo>
                    <a:pt x="960" y="1641"/>
                  </a:lnTo>
                  <a:lnTo>
                    <a:pt x="940" y="1625"/>
                  </a:lnTo>
                  <a:lnTo>
                    <a:pt x="920" y="1610"/>
                  </a:lnTo>
                  <a:lnTo>
                    <a:pt x="897" y="1595"/>
                  </a:lnTo>
                  <a:lnTo>
                    <a:pt x="875" y="1581"/>
                  </a:lnTo>
                  <a:lnTo>
                    <a:pt x="851" y="1567"/>
                  </a:lnTo>
                  <a:lnTo>
                    <a:pt x="826" y="1555"/>
                  </a:lnTo>
                  <a:lnTo>
                    <a:pt x="800" y="1544"/>
                  </a:lnTo>
                  <a:lnTo>
                    <a:pt x="772" y="1534"/>
                  </a:lnTo>
                  <a:lnTo>
                    <a:pt x="743" y="1524"/>
                  </a:lnTo>
                  <a:lnTo>
                    <a:pt x="743" y="1524"/>
                  </a:lnTo>
                  <a:lnTo>
                    <a:pt x="671" y="1449"/>
                  </a:lnTo>
                  <a:lnTo>
                    <a:pt x="578" y="1350"/>
                  </a:lnTo>
                  <a:lnTo>
                    <a:pt x="495" y="1259"/>
                  </a:lnTo>
                  <a:lnTo>
                    <a:pt x="446" y="1209"/>
                  </a:lnTo>
                  <a:lnTo>
                    <a:pt x="430" y="1193"/>
                  </a:lnTo>
                  <a:lnTo>
                    <a:pt x="407" y="1197"/>
                  </a:lnTo>
                  <a:lnTo>
                    <a:pt x="407" y="1197"/>
                  </a:lnTo>
                  <a:lnTo>
                    <a:pt x="396" y="1199"/>
                  </a:lnTo>
                  <a:lnTo>
                    <a:pt x="384" y="1202"/>
                  </a:lnTo>
                  <a:lnTo>
                    <a:pt x="246" y="757"/>
                  </a:lnTo>
                  <a:lnTo>
                    <a:pt x="244" y="754"/>
                  </a:lnTo>
                  <a:lnTo>
                    <a:pt x="244" y="754"/>
                  </a:lnTo>
                  <a:lnTo>
                    <a:pt x="231" y="735"/>
                  </a:lnTo>
                  <a:lnTo>
                    <a:pt x="219" y="715"/>
                  </a:lnTo>
                  <a:lnTo>
                    <a:pt x="200" y="694"/>
                  </a:lnTo>
                  <a:lnTo>
                    <a:pt x="200" y="694"/>
                  </a:lnTo>
                  <a:lnTo>
                    <a:pt x="190" y="683"/>
                  </a:lnTo>
                  <a:lnTo>
                    <a:pt x="177" y="671"/>
                  </a:lnTo>
                  <a:lnTo>
                    <a:pt x="165" y="660"/>
                  </a:lnTo>
                  <a:lnTo>
                    <a:pt x="151" y="650"/>
                  </a:lnTo>
                  <a:lnTo>
                    <a:pt x="135" y="640"/>
                  </a:lnTo>
                  <a:lnTo>
                    <a:pt x="117" y="634"/>
                  </a:lnTo>
                  <a:lnTo>
                    <a:pt x="99" y="629"/>
                  </a:lnTo>
                  <a:lnTo>
                    <a:pt x="89" y="628"/>
                  </a:lnTo>
                  <a:lnTo>
                    <a:pt x="77" y="626"/>
                  </a:lnTo>
                  <a:lnTo>
                    <a:pt x="77" y="626"/>
                  </a:lnTo>
                  <a:lnTo>
                    <a:pt x="64" y="628"/>
                  </a:lnTo>
                  <a:lnTo>
                    <a:pt x="50" y="630"/>
                  </a:lnTo>
                  <a:lnTo>
                    <a:pt x="36" y="634"/>
                  </a:lnTo>
                  <a:lnTo>
                    <a:pt x="24" y="640"/>
                  </a:lnTo>
                  <a:lnTo>
                    <a:pt x="0" y="653"/>
                  </a:lnTo>
                  <a:lnTo>
                    <a:pt x="0" y="679"/>
                  </a:lnTo>
                  <a:lnTo>
                    <a:pt x="0" y="1415"/>
                  </a:lnTo>
                  <a:lnTo>
                    <a:pt x="0" y="1415"/>
                  </a:lnTo>
                  <a:lnTo>
                    <a:pt x="2" y="1455"/>
                  </a:lnTo>
                  <a:lnTo>
                    <a:pt x="6" y="1496"/>
                  </a:lnTo>
                  <a:lnTo>
                    <a:pt x="14" y="1547"/>
                  </a:lnTo>
                  <a:lnTo>
                    <a:pt x="19" y="1576"/>
                  </a:lnTo>
                  <a:lnTo>
                    <a:pt x="25" y="1605"/>
                  </a:lnTo>
                  <a:lnTo>
                    <a:pt x="32" y="1635"/>
                  </a:lnTo>
                  <a:lnTo>
                    <a:pt x="42" y="1665"/>
                  </a:lnTo>
                  <a:lnTo>
                    <a:pt x="54" y="1693"/>
                  </a:lnTo>
                  <a:lnTo>
                    <a:pt x="66" y="1722"/>
                  </a:lnTo>
                  <a:lnTo>
                    <a:pt x="80" y="1749"/>
                  </a:lnTo>
                  <a:lnTo>
                    <a:pt x="97" y="1774"/>
                  </a:lnTo>
                  <a:lnTo>
                    <a:pt x="97" y="1774"/>
                  </a:lnTo>
                  <a:lnTo>
                    <a:pt x="134" y="1819"/>
                  </a:lnTo>
                  <a:lnTo>
                    <a:pt x="186" y="1884"/>
                  </a:lnTo>
                  <a:lnTo>
                    <a:pt x="322" y="2043"/>
                  </a:lnTo>
                  <a:lnTo>
                    <a:pt x="457" y="2197"/>
                  </a:lnTo>
                  <a:lnTo>
                    <a:pt x="544" y="2296"/>
                  </a:lnTo>
                  <a:lnTo>
                    <a:pt x="544" y="2335"/>
                  </a:lnTo>
                  <a:close/>
                  <a:moveTo>
                    <a:pt x="245" y="2412"/>
                  </a:moveTo>
                  <a:lnTo>
                    <a:pt x="245" y="2726"/>
                  </a:lnTo>
                  <a:lnTo>
                    <a:pt x="1234" y="2830"/>
                  </a:lnTo>
                  <a:lnTo>
                    <a:pt x="1234" y="2830"/>
                  </a:lnTo>
                  <a:lnTo>
                    <a:pt x="1247" y="2829"/>
                  </a:lnTo>
                  <a:lnTo>
                    <a:pt x="1258" y="2825"/>
                  </a:lnTo>
                  <a:lnTo>
                    <a:pt x="1268" y="2820"/>
                  </a:lnTo>
                  <a:lnTo>
                    <a:pt x="1277" y="2813"/>
                  </a:lnTo>
                  <a:lnTo>
                    <a:pt x="1283" y="2804"/>
                  </a:lnTo>
                  <a:lnTo>
                    <a:pt x="1289" y="2794"/>
                  </a:lnTo>
                  <a:lnTo>
                    <a:pt x="1292" y="2783"/>
                  </a:lnTo>
                  <a:lnTo>
                    <a:pt x="1293" y="2771"/>
                  </a:lnTo>
                  <a:lnTo>
                    <a:pt x="1293" y="2412"/>
                  </a:lnTo>
                  <a:lnTo>
                    <a:pt x="245" y="2412"/>
                  </a:lnTo>
                  <a:close/>
                  <a:moveTo>
                    <a:pt x="2813" y="640"/>
                  </a:moveTo>
                  <a:lnTo>
                    <a:pt x="2813" y="640"/>
                  </a:lnTo>
                  <a:lnTo>
                    <a:pt x="2799" y="634"/>
                  </a:lnTo>
                  <a:lnTo>
                    <a:pt x="2785" y="630"/>
                  </a:lnTo>
                  <a:lnTo>
                    <a:pt x="2771" y="628"/>
                  </a:lnTo>
                  <a:lnTo>
                    <a:pt x="2759" y="626"/>
                  </a:lnTo>
                  <a:lnTo>
                    <a:pt x="2759" y="626"/>
                  </a:lnTo>
                  <a:lnTo>
                    <a:pt x="2748" y="628"/>
                  </a:lnTo>
                  <a:lnTo>
                    <a:pt x="2738" y="629"/>
                  </a:lnTo>
                  <a:lnTo>
                    <a:pt x="2719" y="634"/>
                  </a:lnTo>
                  <a:lnTo>
                    <a:pt x="2701" y="640"/>
                  </a:lnTo>
                  <a:lnTo>
                    <a:pt x="2685" y="650"/>
                  </a:lnTo>
                  <a:lnTo>
                    <a:pt x="2671" y="660"/>
                  </a:lnTo>
                  <a:lnTo>
                    <a:pt x="2658" y="671"/>
                  </a:lnTo>
                  <a:lnTo>
                    <a:pt x="2646" y="683"/>
                  </a:lnTo>
                  <a:lnTo>
                    <a:pt x="2635" y="694"/>
                  </a:lnTo>
                  <a:lnTo>
                    <a:pt x="2635" y="694"/>
                  </a:lnTo>
                  <a:lnTo>
                    <a:pt x="2618" y="716"/>
                  </a:lnTo>
                  <a:lnTo>
                    <a:pt x="2604" y="735"/>
                  </a:lnTo>
                  <a:lnTo>
                    <a:pt x="2593" y="754"/>
                  </a:lnTo>
                  <a:lnTo>
                    <a:pt x="2590" y="757"/>
                  </a:lnTo>
                  <a:lnTo>
                    <a:pt x="2451" y="1202"/>
                  </a:lnTo>
                  <a:lnTo>
                    <a:pt x="2451" y="1202"/>
                  </a:lnTo>
                  <a:lnTo>
                    <a:pt x="2440" y="1199"/>
                  </a:lnTo>
                  <a:lnTo>
                    <a:pt x="2428" y="1197"/>
                  </a:lnTo>
                  <a:lnTo>
                    <a:pt x="2406" y="1193"/>
                  </a:lnTo>
                  <a:lnTo>
                    <a:pt x="2390" y="1209"/>
                  </a:lnTo>
                  <a:lnTo>
                    <a:pt x="2390" y="1209"/>
                  </a:lnTo>
                  <a:lnTo>
                    <a:pt x="2341" y="1260"/>
                  </a:lnTo>
                  <a:lnTo>
                    <a:pt x="2257" y="1350"/>
                  </a:lnTo>
                  <a:lnTo>
                    <a:pt x="2164" y="1449"/>
                  </a:lnTo>
                  <a:lnTo>
                    <a:pt x="2093" y="1524"/>
                  </a:lnTo>
                  <a:lnTo>
                    <a:pt x="2093" y="1524"/>
                  </a:lnTo>
                  <a:lnTo>
                    <a:pt x="2064" y="1534"/>
                  </a:lnTo>
                  <a:lnTo>
                    <a:pt x="2037" y="1544"/>
                  </a:lnTo>
                  <a:lnTo>
                    <a:pt x="2010" y="1555"/>
                  </a:lnTo>
                  <a:lnTo>
                    <a:pt x="1985" y="1567"/>
                  </a:lnTo>
                  <a:lnTo>
                    <a:pt x="1962" y="1581"/>
                  </a:lnTo>
                  <a:lnTo>
                    <a:pt x="1938" y="1595"/>
                  </a:lnTo>
                  <a:lnTo>
                    <a:pt x="1917" y="1610"/>
                  </a:lnTo>
                  <a:lnTo>
                    <a:pt x="1895" y="1625"/>
                  </a:lnTo>
                  <a:lnTo>
                    <a:pt x="1877" y="1641"/>
                  </a:lnTo>
                  <a:lnTo>
                    <a:pt x="1858" y="1658"/>
                  </a:lnTo>
                  <a:lnTo>
                    <a:pt x="1840" y="1675"/>
                  </a:lnTo>
                  <a:lnTo>
                    <a:pt x="1823" y="1693"/>
                  </a:lnTo>
                  <a:lnTo>
                    <a:pt x="1808" y="1711"/>
                  </a:lnTo>
                  <a:lnTo>
                    <a:pt x="1793" y="1731"/>
                  </a:lnTo>
                  <a:lnTo>
                    <a:pt x="1780" y="1749"/>
                  </a:lnTo>
                  <a:lnTo>
                    <a:pt x="1767" y="1769"/>
                  </a:lnTo>
                  <a:lnTo>
                    <a:pt x="1755" y="1789"/>
                  </a:lnTo>
                  <a:lnTo>
                    <a:pt x="1744" y="1809"/>
                  </a:lnTo>
                  <a:lnTo>
                    <a:pt x="1734" y="1829"/>
                  </a:lnTo>
                  <a:lnTo>
                    <a:pt x="1725" y="1850"/>
                  </a:lnTo>
                  <a:lnTo>
                    <a:pt x="1718" y="1872"/>
                  </a:lnTo>
                  <a:lnTo>
                    <a:pt x="1710" y="1892"/>
                  </a:lnTo>
                  <a:lnTo>
                    <a:pt x="1703" y="1913"/>
                  </a:lnTo>
                  <a:lnTo>
                    <a:pt x="1698" y="1934"/>
                  </a:lnTo>
                  <a:lnTo>
                    <a:pt x="1688" y="1977"/>
                  </a:lnTo>
                  <a:lnTo>
                    <a:pt x="1682" y="2018"/>
                  </a:lnTo>
                  <a:lnTo>
                    <a:pt x="1678" y="2059"/>
                  </a:lnTo>
                  <a:lnTo>
                    <a:pt x="1678" y="2099"/>
                  </a:lnTo>
                  <a:lnTo>
                    <a:pt x="1678" y="2335"/>
                  </a:lnTo>
                  <a:lnTo>
                    <a:pt x="1764" y="2335"/>
                  </a:lnTo>
                  <a:lnTo>
                    <a:pt x="1764" y="2099"/>
                  </a:lnTo>
                  <a:lnTo>
                    <a:pt x="1764" y="2099"/>
                  </a:lnTo>
                  <a:lnTo>
                    <a:pt x="1765" y="2064"/>
                  </a:lnTo>
                  <a:lnTo>
                    <a:pt x="1769" y="2026"/>
                  </a:lnTo>
                  <a:lnTo>
                    <a:pt x="1775" y="1990"/>
                  </a:lnTo>
                  <a:lnTo>
                    <a:pt x="1783" y="1954"/>
                  </a:lnTo>
                  <a:lnTo>
                    <a:pt x="1794" y="1917"/>
                  </a:lnTo>
                  <a:lnTo>
                    <a:pt x="1807" y="1882"/>
                  </a:lnTo>
                  <a:lnTo>
                    <a:pt x="1814" y="1863"/>
                  </a:lnTo>
                  <a:lnTo>
                    <a:pt x="1823" y="1845"/>
                  </a:lnTo>
                  <a:lnTo>
                    <a:pt x="1833" y="1829"/>
                  </a:lnTo>
                  <a:lnTo>
                    <a:pt x="1843" y="1812"/>
                  </a:lnTo>
                  <a:lnTo>
                    <a:pt x="1854" y="1796"/>
                  </a:lnTo>
                  <a:lnTo>
                    <a:pt x="1865" y="1778"/>
                  </a:lnTo>
                  <a:lnTo>
                    <a:pt x="1878" y="1763"/>
                  </a:lnTo>
                  <a:lnTo>
                    <a:pt x="1892" y="1747"/>
                  </a:lnTo>
                  <a:lnTo>
                    <a:pt x="1905" y="1732"/>
                  </a:lnTo>
                  <a:lnTo>
                    <a:pt x="1920" y="1717"/>
                  </a:lnTo>
                  <a:lnTo>
                    <a:pt x="1937" y="1703"/>
                  </a:lnTo>
                  <a:lnTo>
                    <a:pt x="1954" y="1690"/>
                  </a:lnTo>
                  <a:lnTo>
                    <a:pt x="1973" y="1676"/>
                  </a:lnTo>
                  <a:lnTo>
                    <a:pt x="1992" y="1663"/>
                  </a:lnTo>
                  <a:lnTo>
                    <a:pt x="2012" y="1652"/>
                  </a:lnTo>
                  <a:lnTo>
                    <a:pt x="2033" y="1641"/>
                  </a:lnTo>
                  <a:lnTo>
                    <a:pt x="2055" y="1631"/>
                  </a:lnTo>
                  <a:lnTo>
                    <a:pt x="2078" y="1621"/>
                  </a:lnTo>
                  <a:lnTo>
                    <a:pt x="2103" y="1612"/>
                  </a:lnTo>
                  <a:lnTo>
                    <a:pt x="2128" y="1603"/>
                  </a:lnTo>
                  <a:lnTo>
                    <a:pt x="2139" y="1601"/>
                  </a:lnTo>
                  <a:lnTo>
                    <a:pt x="2147" y="1592"/>
                  </a:lnTo>
                  <a:lnTo>
                    <a:pt x="2147" y="1592"/>
                  </a:lnTo>
                  <a:lnTo>
                    <a:pt x="2203" y="1535"/>
                  </a:lnTo>
                  <a:lnTo>
                    <a:pt x="2279" y="1454"/>
                  </a:lnTo>
                  <a:lnTo>
                    <a:pt x="2424" y="1299"/>
                  </a:lnTo>
                  <a:lnTo>
                    <a:pt x="2424" y="1299"/>
                  </a:lnTo>
                  <a:lnTo>
                    <a:pt x="2438" y="1304"/>
                  </a:lnTo>
                  <a:lnTo>
                    <a:pt x="2438" y="1304"/>
                  </a:lnTo>
                  <a:lnTo>
                    <a:pt x="2448" y="1308"/>
                  </a:lnTo>
                  <a:lnTo>
                    <a:pt x="2456" y="1313"/>
                  </a:lnTo>
                  <a:lnTo>
                    <a:pt x="2465" y="1318"/>
                  </a:lnTo>
                  <a:lnTo>
                    <a:pt x="2474" y="1324"/>
                  </a:lnTo>
                  <a:lnTo>
                    <a:pt x="2480" y="1331"/>
                  </a:lnTo>
                  <a:lnTo>
                    <a:pt x="2486" y="1339"/>
                  </a:lnTo>
                  <a:lnTo>
                    <a:pt x="2491" y="1348"/>
                  </a:lnTo>
                  <a:lnTo>
                    <a:pt x="2495" y="1358"/>
                  </a:lnTo>
                  <a:lnTo>
                    <a:pt x="2495" y="1358"/>
                  </a:lnTo>
                  <a:lnTo>
                    <a:pt x="2499" y="1373"/>
                  </a:lnTo>
                  <a:lnTo>
                    <a:pt x="2504" y="1393"/>
                  </a:lnTo>
                  <a:lnTo>
                    <a:pt x="2506" y="1415"/>
                  </a:lnTo>
                  <a:lnTo>
                    <a:pt x="2508" y="1439"/>
                  </a:lnTo>
                  <a:lnTo>
                    <a:pt x="2508" y="1439"/>
                  </a:lnTo>
                  <a:lnTo>
                    <a:pt x="2508" y="1452"/>
                  </a:lnTo>
                  <a:lnTo>
                    <a:pt x="2506" y="1466"/>
                  </a:lnTo>
                  <a:lnTo>
                    <a:pt x="2504" y="1480"/>
                  </a:lnTo>
                  <a:lnTo>
                    <a:pt x="2500" y="1492"/>
                  </a:lnTo>
                  <a:lnTo>
                    <a:pt x="2496" y="1505"/>
                  </a:lnTo>
                  <a:lnTo>
                    <a:pt x="2490" y="1517"/>
                  </a:lnTo>
                  <a:lnTo>
                    <a:pt x="2483" y="1530"/>
                  </a:lnTo>
                  <a:lnTo>
                    <a:pt x="2474" y="1541"/>
                  </a:lnTo>
                  <a:lnTo>
                    <a:pt x="2474" y="1541"/>
                  </a:lnTo>
                  <a:lnTo>
                    <a:pt x="2194" y="1868"/>
                  </a:lnTo>
                  <a:lnTo>
                    <a:pt x="2227" y="1897"/>
                  </a:lnTo>
                  <a:lnTo>
                    <a:pt x="2227" y="1897"/>
                  </a:lnTo>
                  <a:lnTo>
                    <a:pt x="2506" y="1570"/>
                  </a:lnTo>
                  <a:lnTo>
                    <a:pt x="2506" y="1570"/>
                  </a:lnTo>
                  <a:lnTo>
                    <a:pt x="2519" y="1555"/>
                  </a:lnTo>
                  <a:lnTo>
                    <a:pt x="2529" y="1539"/>
                  </a:lnTo>
                  <a:lnTo>
                    <a:pt x="2536" y="1522"/>
                  </a:lnTo>
                  <a:lnTo>
                    <a:pt x="2541" y="1505"/>
                  </a:lnTo>
                  <a:lnTo>
                    <a:pt x="2546" y="1489"/>
                  </a:lnTo>
                  <a:lnTo>
                    <a:pt x="2549" y="1471"/>
                  </a:lnTo>
                  <a:lnTo>
                    <a:pt x="2550" y="1455"/>
                  </a:lnTo>
                  <a:lnTo>
                    <a:pt x="2551" y="1439"/>
                  </a:lnTo>
                  <a:lnTo>
                    <a:pt x="2551" y="1439"/>
                  </a:lnTo>
                  <a:lnTo>
                    <a:pt x="2550" y="1411"/>
                  </a:lnTo>
                  <a:lnTo>
                    <a:pt x="2546" y="1385"/>
                  </a:lnTo>
                  <a:lnTo>
                    <a:pt x="2541" y="1363"/>
                  </a:lnTo>
                  <a:lnTo>
                    <a:pt x="2536" y="1345"/>
                  </a:lnTo>
                  <a:lnTo>
                    <a:pt x="2536" y="1345"/>
                  </a:lnTo>
                  <a:lnTo>
                    <a:pt x="2531" y="1333"/>
                  </a:lnTo>
                  <a:lnTo>
                    <a:pt x="2526" y="1321"/>
                  </a:lnTo>
                  <a:lnTo>
                    <a:pt x="2519" y="1311"/>
                  </a:lnTo>
                  <a:lnTo>
                    <a:pt x="2511" y="1301"/>
                  </a:lnTo>
                  <a:lnTo>
                    <a:pt x="2511" y="1301"/>
                  </a:lnTo>
                  <a:lnTo>
                    <a:pt x="2513" y="1299"/>
                  </a:lnTo>
                  <a:lnTo>
                    <a:pt x="2670" y="792"/>
                  </a:lnTo>
                  <a:lnTo>
                    <a:pt x="2670" y="792"/>
                  </a:lnTo>
                  <a:lnTo>
                    <a:pt x="2676" y="782"/>
                  </a:lnTo>
                  <a:lnTo>
                    <a:pt x="2676" y="782"/>
                  </a:lnTo>
                  <a:lnTo>
                    <a:pt x="2684" y="772"/>
                  </a:lnTo>
                  <a:lnTo>
                    <a:pt x="2694" y="760"/>
                  </a:lnTo>
                  <a:lnTo>
                    <a:pt x="2705" y="747"/>
                  </a:lnTo>
                  <a:lnTo>
                    <a:pt x="2716" y="735"/>
                  </a:lnTo>
                  <a:lnTo>
                    <a:pt x="2716" y="735"/>
                  </a:lnTo>
                  <a:lnTo>
                    <a:pt x="2725" y="727"/>
                  </a:lnTo>
                  <a:lnTo>
                    <a:pt x="2734" y="722"/>
                  </a:lnTo>
                  <a:lnTo>
                    <a:pt x="2741" y="717"/>
                  </a:lnTo>
                  <a:lnTo>
                    <a:pt x="2749" y="715"/>
                  </a:lnTo>
                  <a:lnTo>
                    <a:pt x="2749" y="1415"/>
                  </a:lnTo>
                  <a:lnTo>
                    <a:pt x="2749" y="1415"/>
                  </a:lnTo>
                  <a:lnTo>
                    <a:pt x="2746" y="1449"/>
                  </a:lnTo>
                  <a:lnTo>
                    <a:pt x="2743" y="1486"/>
                  </a:lnTo>
                  <a:lnTo>
                    <a:pt x="2736" y="1534"/>
                  </a:lnTo>
                  <a:lnTo>
                    <a:pt x="2736" y="1534"/>
                  </a:lnTo>
                  <a:lnTo>
                    <a:pt x="2731" y="1558"/>
                  </a:lnTo>
                  <a:lnTo>
                    <a:pt x="2726" y="1585"/>
                  </a:lnTo>
                  <a:lnTo>
                    <a:pt x="2719" y="1611"/>
                  </a:lnTo>
                  <a:lnTo>
                    <a:pt x="2711" y="1637"/>
                  </a:lnTo>
                  <a:lnTo>
                    <a:pt x="2703" y="1661"/>
                  </a:lnTo>
                  <a:lnTo>
                    <a:pt x="2693" y="1685"/>
                  </a:lnTo>
                  <a:lnTo>
                    <a:pt x="2681" y="1704"/>
                  </a:lnTo>
                  <a:lnTo>
                    <a:pt x="2669" y="1723"/>
                  </a:lnTo>
                  <a:lnTo>
                    <a:pt x="2669" y="1723"/>
                  </a:lnTo>
                  <a:lnTo>
                    <a:pt x="2630" y="1771"/>
                  </a:lnTo>
                  <a:lnTo>
                    <a:pt x="2570" y="1843"/>
                  </a:lnTo>
                  <a:lnTo>
                    <a:pt x="2416" y="2021"/>
                  </a:lnTo>
                  <a:lnTo>
                    <a:pt x="2416" y="2021"/>
                  </a:lnTo>
                  <a:lnTo>
                    <a:pt x="2276" y="2181"/>
                  </a:lnTo>
                  <a:lnTo>
                    <a:pt x="2215" y="2251"/>
                  </a:lnTo>
                  <a:lnTo>
                    <a:pt x="2205" y="2264"/>
                  </a:lnTo>
                  <a:lnTo>
                    <a:pt x="2205" y="2335"/>
                  </a:lnTo>
                  <a:lnTo>
                    <a:pt x="2291" y="2335"/>
                  </a:lnTo>
                  <a:lnTo>
                    <a:pt x="2291" y="2296"/>
                  </a:lnTo>
                  <a:lnTo>
                    <a:pt x="2291" y="2296"/>
                  </a:lnTo>
                  <a:lnTo>
                    <a:pt x="2379" y="2197"/>
                  </a:lnTo>
                  <a:lnTo>
                    <a:pt x="2514" y="2043"/>
                  </a:lnTo>
                  <a:lnTo>
                    <a:pt x="2649" y="1884"/>
                  </a:lnTo>
                  <a:lnTo>
                    <a:pt x="2703" y="1819"/>
                  </a:lnTo>
                  <a:lnTo>
                    <a:pt x="2739" y="1774"/>
                  </a:lnTo>
                  <a:lnTo>
                    <a:pt x="2739" y="1774"/>
                  </a:lnTo>
                  <a:lnTo>
                    <a:pt x="2755" y="1749"/>
                  </a:lnTo>
                  <a:lnTo>
                    <a:pt x="2770" y="1722"/>
                  </a:lnTo>
                  <a:lnTo>
                    <a:pt x="2783" y="1693"/>
                  </a:lnTo>
                  <a:lnTo>
                    <a:pt x="2794" y="1665"/>
                  </a:lnTo>
                  <a:lnTo>
                    <a:pt x="2803" y="1635"/>
                  </a:lnTo>
                  <a:lnTo>
                    <a:pt x="2810" y="1605"/>
                  </a:lnTo>
                  <a:lnTo>
                    <a:pt x="2818" y="1576"/>
                  </a:lnTo>
                  <a:lnTo>
                    <a:pt x="2823" y="1547"/>
                  </a:lnTo>
                  <a:lnTo>
                    <a:pt x="2829" y="1496"/>
                  </a:lnTo>
                  <a:lnTo>
                    <a:pt x="2833" y="1455"/>
                  </a:lnTo>
                  <a:lnTo>
                    <a:pt x="2835" y="1416"/>
                  </a:lnTo>
                  <a:lnTo>
                    <a:pt x="2835" y="1416"/>
                  </a:lnTo>
                  <a:lnTo>
                    <a:pt x="2835" y="679"/>
                  </a:lnTo>
                  <a:lnTo>
                    <a:pt x="2835" y="653"/>
                  </a:lnTo>
                  <a:lnTo>
                    <a:pt x="2813" y="640"/>
                  </a:lnTo>
                  <a:close/>
                  <a:moveTo>
                    <a:pt x="1623" y="2771"/>
                  </a:moveTo>
                  <a:lnTo>
                    <a:pt x="1623" y="2771"/>
                  </a:lnTo>
                  <a:lnTo>
                    <a:pt x="1624" y="2783"/>
                  </a:lnTo>
                  <a:lnTo>
                    <a:pt x="1628" y="2794"/>
                  </a:lnTo>
                  <a:lnTo>
                    <a:pt x="1634" y="2804"/>
                  </a:lnTo>
                  <a:lnTo>
                    <a:pt x="1641" y="2813"/>
                  </a:lnTo>
                  <a:lnTo>
                    <a:pt x="1649" y="2820"/>
                  </a:lnTo>
                  <a:lnTo>
                    <a:pt x="1659" y="2825"/>
                  </a:lnTo>
                  <a:lnTo>
                    <a:pt x="1671" y="2829"/>
                  </a:lnTo>
                  <a:lnTo>
                    <a:pt x="1683" y="2830"/>
                  </a:lnTo>
                  <a:lnTo>
                    <a:pt x="2673" y="2726"/>
                  </a:lnTo>
                  <a:lnTo>
                    <a:pt x="2673" y="2412"/>
                  </a:lnTo>
                  <a:lnTo>
                    <a:pt x="1624" y="2412"/>
                  </a:lnTo>
                  <a:lnTo>
                    <a:pt x="1623" y="2771"/>
                  </a:lnTo>
                  <a:close/>
                  <a:moveTo>
                    <a:pt x="1827" y="183"/>
                  </a:moveTo>
                  <a:lnTo>
                    <a:pt x="1777" y="183"/>
                  </a:lnTo>
                  <a:lnTo>
                    <a:pt x="1777" y="1237"/>
                  </a:lnTo>
                  <a:lnTo>
                    <a:pt x="1061" y="1237"/>
                  </a:lnTo>
                  <a:lnTo>
                    <a:pt x="1061" y="233"/>
                  </a:lnTo>
                  <a:lnTo>
                    <a:pt x="1705" y="233"/>
                  </a:lnTo>
                  <a:lnTo>
                    <a:pt x="1705" y="183"/>
                  </a:lnTo>
                  <a:lnTo>
                    <a:pt x="1011" y="183"/>
                  </a:lnTo>
                  <a:lnTo>
                    <a:pt x="1011" y="1286"/>
                  </a:lnTo>
                  <a:lnTo>
                    <a:pt x="1827" y="1286"/>
                  </a:lnTo>
                  <a:lnTo>
                    <a:pt x="1827" y="183"/>
                  </a:lnTo>
                  <a:close/>
                  <a:moveTo>
                    <a:pt x="1418" y="1319"/>
                  </a:moveTo>
                  <a:lnTo>
                    <a:pt x="1418" y="1319"/>
                  </a:lnTo>
                  <a:lnTo>
                    <a:pt x="1411" y="1320"/>
                  </a:lnTo>
                  <a:lnTo>
                    <a:pt x="1403" y="1323"/>
                  </a:lnTo>
                  <a:lnTo>
                    <a:pt x="1396" y="1326"/>
                  </a:lnTo>
                  <a:lnTo>
                    <a:pt x="1389" y="1331"/>
                  </a:lnTo>
                  <a:lnTo>
                    <a:pt x="1384" y="1336"/>
                  </a:lnTo>
                  <a:lnTo>
                    <a:pt x="1381" y="1344"/>
                  </a:lnTo>
                  <a:lnTo>
                    <a:pt x="1378" y="1351"/>
                  </a:lnTo>
                  <a:lnTo>
                    <a:pt x="1378" y="1360"/>
                  </a:lnTo>
                  <a:lnTo>
                    <a:pt x="1378" y="1360"/>
                  </a:lnTo>
                  <a:lnTo>
                    <a:pt x="1378" y="1368"/>
                  </a:lnTo>
                  <a:lnTo>
                    <a:pt x="1381" y="1375"/>
                  </a:lnTo>
                  <a:lnTo>
                    <a:pt x="1384" y="1383"/>
                  </a:lnTo>
                  <a:lnTo>
                    <a:pt x="1389" y="1389"/>
                  </a:lnTo>
                  <a:lnTo>
                    <a:pt x="1396" y="1394"/>
                  </a:lnTo>
                  <a:lnTo>
                    <a:pt x="1403" y="1398"/>
                  </a:lnTo>
                  <a:lnTo>
                    <a:pt x="1411" y="1400"/>
                  </a:lnTo>
                  <a:lnTo>
                    <a:pt x="1418" y="1400"/>
                  </a:lnTo>
                  <a:lnTo>
                    <a:pt x="1418" y="1400"/>
                  </a:lnTo>
                  <a:lnTo>
                    <a:pt x="1427" y="1400"/>
                  </a:lnTo>
                  <a:lnTo>
                    <a:pt x="1434" y="1398"/>
                  </a:lnTo>
                  <a:lnTo>
                    <a:pt x="1442" y="1394"/>
                  </a:lnTo>
                  <a:lnTo>
                    <a:pt x="1448" y="1389"/>
                  </a:lnTo>
                  <a:lnTo>
                    <a:pt x="1453" y="1383"/>
                  </a:lnTo>
                  <a:lnTo>
                    <a:pt x="1457" y="1375"/>
                  </a:lnTo>
                  <a:lnTo>
                    <a:pt x="1458" y="1368"/>
                  </a:lnTo>
                  <a:lnTo>
                    <a:pt x="1459" y="1360"/>
                  </a:lnTo>
                  <a:lnTo>
                    <a:pt x="1459" y="1360"/>
                  </a:lnTo>
                  <a:lnTo>
                    <a:pt x="1458" y="1351"/>
                  </a:lnTo>
                  <a:lnTo>
                    <a:pt x="1457" y="1344"/>
                  </a:lnTo>
                  <a:lnTo>
                    <a:pt x="1453" y="1336"/>
                  </a:lnTo>
                  <a:lnTo>
                    <a:pt x="1448" y="1331"/>
                  </a:lnTo>
                  <a:lnTo>
                    <a:pt x="1442" y="1326"/>
                  </a:lnTo>
                  <a:lnTo>
                    <a:pt x="1434" y="1323"/>
                  </a:lnTo>
                  <a:lnTo>
                    <a:pt x="1427" y="1320"/>
                  </a:lnTo>
                  <a:lnTo>
                    <a:pt x="1418" y="1319"/>
                  </a:lnTo>
                  <a:close/>
                  <a:moveTo>
                    <a:pt x="1368" y="278"/>
                  </a:moveTo>
                  <a:lnTo>
                    <a:pt x="1120" y="527"/>
                  </a:lnTo>
                  <a:lnTo>
                    <a:pt x="1154" y="563"/>
                  </a:lnTo>
                  <a:lnTo>
                    <a:pt x="1403" y="313"/>
                  </a:lnTo>
                  <a:lnTo>
                    <a:pt x="1368" y="278"/>
                  </a:lnTo>
                  <a:close/>
                  <a:moveTo>
                    <a:pt x="1008" y="1535"/>
                  </a:moveTo>
                  <a:lnTo>
                    <a:pt x="1829" y="1535"/>
                  </a:lnTo>
                  <a:lnTo>
                    <a:pt x="1829" y="1535"/>
                  </a:lnTo>
                  <a:lnTo>
                    <a:pt x="1845" y="1534"/>
                  </a:lnTo>
                  <a:lnTo>
                    <a:pt x="1860" y="1532"/>
                  </a:lnTo>
                  <a:lnTo>
                    <a:pt x="1875" y="1529"/>
                  </a:lnTo>
                  <a:lnTo>
                    <a:pt x="1890" y="1522"/>
                  </a:lnTo>
                  <a:lnTo>
                    <a:pt x="1904" y="1516"/>
                  </a:lnTo>
                  <a:lnTo>
                    <a:pt x="1918" y="1509"/>
                  </a:lnTo>
                  <a:lnTo>
                    <a:pt x="1930" y="1500"/>
                  </a:lnTo>
                  <a:lnTo>
                    <a:pt x="1942" y="1490"/>
                  </a:lnTo>
                  <a:lnTo>
                    <a:pt x="1953" y="1479"/>
                  </a:lnTo>
                  <a:lnTo>
                    <a:pt x="1962" y="1466"/>
                  </a:lnTo>
                  <a:lnTo>
                    <a:pt x="1970" y="1454"/>
                  </a:lnTo>
                  <a:lnTo>
                    <a:pt x="1977" y="1440"/>
                  </a:lnTo>
                  <a:lnTo>
                    <a:pt x="1983" y="1426"/>
                  </a:lnTo>
                  <a:lnTo>
                    <a:pt x="1987" y="1410"/>
                  </a:lnTo>
                  <a:lnTo>
                    <a:pt x="1989" y="1395"/>
                  </a:lnTo>
                  <a:lnTo>
                    <a:pt x="1990" y="1379"/>
                  </a:lnTo>
                  <a:lnTo>
                    <a:pt x="1990" y="156"/>
                  </a:lnTo>
                  <a:lnTo>
                    <a:pt x="1990" y="156"/>
                  </a:lnTo>
                  <a:lnTo>
                    <a:pt x="1989" y="140"/>
                  </a:lnTo>
                  <a:lnTo>
                    <a:pt x="1987" y="125"/>
                  </a:lnTo>
                  <a:lnTo>
                    <a:pt x="1983" y="110"/>
                  </a:lnTo>
                  <a:lnTo>
                    <a:pt x="1977" y="95"/>
                  </a:lnTo>
                  <a:lnTo>
                    <a:pt x="1970" y="81"/>
                  </a:lnTo>
                  <a:lnTo>
                    <a:pt x="1962" y="69"/>
                  </a:lnTo>
                  <a:lnTo>
                    <a:pt x="1953" y="56"/>
                  </a:lnTo>
                  <a:lnTo>
                    <a:pt x="1942" y="45"/>
                  </a:lnTo>
                  <a:lnTo>
                    <a:pt x="1930" y="35"/>
                  </a:lnTo>
                  <a:lnTo>
                    <a:pt x="1918" y="26"/>
                  </a:lnTo>
                  <a:lnTo>
                    <a:pt x="1904" y="19"/>
                  </a:lnTo>
                  <a:lnTo>
                    <a:pt x="1890" y="12"/>
                  </a:lnTo>
                  <a:lnTo>
                    <a:pt x="1875" y="7"/>
                  </a:lnTo>
                  <a:lnTo>
                    <a:pt x="1860" y="4"/>
                  </a:lnTo>
                  <a:lnTo>
                    <a:pt x="1845" y="1"/>
                  </a:lnTo>
                  <a:lnTo>
                    <a:pt x="1829" y="0"/>
                  </a:lnTo>
                  <a:lnTo>
                    <a:pt x="1008" y="0"/>
                  </a:lnTo>
                  <a:lnTo>
                    <a:pt x="1008" y="0"/>
                  </a:lnTo>
                  <a:lnTo>
                    <a:pt x="992" y="1"/>
                  </a:lnTo>
                  <a:lnTo>
                    <a:pt x="976" y="4"/>
                  </a:lnTo>
                  <a:lnTo>
                    <a:pt x="961" y="7"/>
                  </a:lnTo>
                  <a:lnTo>
                    <a:pt x="946" y="12"/>
                  </a:lnTo>
                  <a:lnTo>
                    <a:pt x="932" y="19"/>
                  </a:lnTo>
                  <a:lnTo>
                    <a:pt x="920" y="26"/>
                  </a:lnTo>
                  <a:lnTo>
                    <a:pt x="907" y="35"/>
                  </a:lnTo>
                  <a:lnTo>
                    <a:pt x="895" y="45"/>
                  </a:lnTo>
                  <a:lnTo>
                    <a:pt x="885" y="56"/>
                  </a:lnTo>
                  <a:lnTo>
                    <a:pt x="875" y="69"/>
                  </a:lnTo>
                  <a:lnTo>
                    <a:pt x="867" y="81"/>
                  </a:lnTo>
                  <a:lnTo>
                    <a:pt x="860" y="95"/>
                  </a:lnTo>
                  <a:lnTo>
                    <a:pt x="855" y="110"/>
                  </a:lnTo>
                  <a:lnTo>
                    <a:pt x="851" y="125"/>
                  </a:lnTo>
                  <a:lnTo>
                    <a:pt x="848" y="140"/>
                  </a:lnTo>
                  <a:lnTo>
                    <a:pt x="847" y="156"/>
                  </a:lnTo>
                  <a:lnTo>
                    <a:pt x="847" y="1379"/>
                  </a:lnTo>
                  <a:lnTo>
                    <a:pt x="847" y="1379"/>
                  </a:lnTo>
                  <a:lnTo>
                    <a:pt x="848" y="1395"/>
                  </a:lnTo>
                  <a:lnTo>
                    <a:pt x="851" y="1411"/>
                  </a:lnTo>
                  <a:lnTo>
                    <a:pt x="855" y="1426"/>
                  </a:lnTo>
                  <a:lnTo>
                    <a:pt x="860" y="1440"/>
                  </a:lnTo>
                  <a:lnTo>
                    <a:pt x="867" y="1454"/>
                  </a:lnTo>
                  <a:lnTo>
                    <a:pt x="875" y="1466"/>
                  </a:lnTo>
                  <a:lnTo>
                    <a:pt x="885" y="1479"/>
                  </a:lnTo>
                  <a:lnTo>
                    <a:pt x="895" y="1490"/>
                  </a:lnTo>
                  <a:lnTo>
                    <a:pt x="907" y="1500"/>
                  </a:lnTo>
                  <a:lnTo>
                    <a:pt x="920" y="1509"/>
                  </a:lnTo>
                  <a:lnTo>
                    <a:pt x="932" y="1516"/>
                  </a:lnTo>
                  <a:lnTo>
                    <a:pt x="946" y="1522"/>
                  </a:lnTo>
                  <a:lnTo>
                    <a:pt x="961" y="1529"/>
                  </a:lnTo>
                  <a:lnTo>
                    <a:pt x="976" y="1532"/>
                  </a:lnTo>
                  <a:lnTo>
                    <a:pt x="992" y="1534"/>
                  </a:lnTo>
                  <a:lnTo>
                    <a:pt x="1008" y="1535"/>
                  </a:lnTo>
                  <a:close/>
                  <a:moveTo>
                    <a:pt x="947" y="156"/>
                  </a:moveTo>
                  <a:lnTo>
                    <a:pt x="947" y="156"/>
                  </a:lnTo>
                  <a:lnTo>
                    <a:pt x="948" y="146"/>
                  </a:lnTo>
                  <a:lnTo>
                    <a:pt x="952" y="135"/>
                  </a:lnTo>
                  <a:lnTo>
                    <a:pt x="957" y="126"/>
                  </a:lnTo>
                  <a:lnTo>
                    <a:pt x="965" y="117"/>
                  </a:lnTo>
                  <a:lnTo>
                    <a:pt x="973" y="110"/>
                  </a:lnTo>
                  <a:lnTo>
                    <a:pt x="983" y="105"/>
                  </a:lnTo>
                  <a:lnTo>
                    <a:pt x="996" y="101"/>
                  </a:lnTo>
                  <a:lnTo>
                    <a:pt x="1008" y="100"/>
                  </a:lnTo>
                  <a:lnTo>
                    <a:pt x="1829" y="100"/>
                  </a:lnTo>
                  <a:lnTo>
                    <a:pt x="1829" y="100"/>
                  </a:lnTo>
                  <a:lnTo>
                    <a:pt x="1842" y="101"/>
                  </a:lnTo>
                  <a:lnTo>
                    <a:pt x="1853" y="105"/>
                  </a:lnTo>
                  <a:lnTo>
                    <a:pt x="1864" y="110"/>
                  </a:lnTo>
                  <a:lnTo>
                    <a:pt x="1873" y="117"/>
                  </a:lnTo>
                  <a:lnTo>
                    <a:pt x="1880" y="126"/>
                  </a:lnTo>
                  <a:lnTo>
                    <a:pt x="1885" y="135"/>
                  </a:lnTo>
                  <a:lnTo>
                    <a:pt x="1889" y="146"/>
                  </a:lnTo>
                  <a:lnTo>
                    <a:pt x="1890" y="156"/>
                  </a:lnTo>
                  <a:lnTo>
                    <a:pt x="1890" y="1379"/>
                  </a:lnTo>
                  <a:lnTo>
                    <a:pt x="1890" y="1379"/>
                  </a:lnTo>
                  <a:lnTo>
                    <a:pt x="1889" y="1390"/>
                  </a:lnTo>
                  <a:lnTo>
                    <a:pt x="1885" y="1400"/>
                  </a:lnTo>
                  <a:lnTo>
                    <a:pt x="1880" y="1410"/>
                  </a:lnTo>
                  <a:lnTo>
                    <a:pt x="1873" y="1417"/>
                  </a:lnTo>
                  <a:lnTo>
                    <a:pt x="1864" y="1425"/>
                  </a:lnTo>
                  <a:lnTo>
                    <a:pt x="1853" y="1430"/>
                  </a:lnTo>
                  <a:lnTo>
                    <a:pt x="1842" y="1434"/>
                  </a:lnTo>
                  <a:lnTo>
                    <a:pt x="1829" y="1435"/>
                  </a:lnTo>
                  <a:lnTo>
                    <a:pt x="1008" y="1435"/>
                  </a:lnTo>
                  <a:lnTo>
                    <a:pt x="1008" y="1435"/>
                  </a:lnTo>
                  <a:lnTo>
                    <a:pt x="996" y="1434"/>
                  </a:lnTo>
                  <a:lnTo>
                    <a:pt x="983" y="1430"/>
                  </a:lnTo>
                  <a:lnTo>
                    <a:pt x="973" y="1425"/>
                  </a:lnTo>
                  <a:lnTo>
                    <a:pt x="965" y="1417"/>
                  </a:lnTo>
                  <a:lnTo>
                    <a:pt x="957" y="1410"/>
                  </a:lnTo>
                  <a:lnTo>
                    <a:pt x="952" y="1400"/>
                  </a:lnTo>
                  <a:lnTo>
                    <a:pt x="948" y="1390"/>
                  </a:lnTo>
                  <a:lnTo>
                    <a:pt x="947" y="1379"/>
                  </a:lnTo>
                  <a:lnTo>
                    <a:pt x="947" y="156"/>
                  </a:lnTo>
                  <a:close/>
                  <a:moveTo>
                    <a:pt x="1247" y="580"/>
                  </a:moveTo>
                  <a:lnTo>
                    <a:pt x="1403" y="413"/>
                  </a:lnTo>
                  <a:lnTo>
                    <a:pt x="1367" y="379"/>
                  </a:lnTo>
                  <a:lnTo>
                    <a:pt x="1211" y="547"/>
                  </a:lnTo>
                  <a:lnTo>
                    <a:pt x="1247" y="580"/>
                  </a:lnTo>
                  <a:close/>
                </a:path>
              </a:pathLst>
            </a:custGeom>
            <a:grpFill/>
            <a:ln>
              <a:noFill/>
            </a:ln>
          </p:spPr>
          <p:txBody>
            <a:bodyPr vert="horz" wrap="square" lIns="91440" tIns="45720" rIns="91440" bIns="45720" numCol="1" anchor="t" anchorCtr="0" compatLnSpc="1">
              <a:prstTxWarp prst="textNoShape">
                <a:avLst/>
              </a:prstTxWarp>
            </a:bodyPr>
            <a:lstStyle/>
            <a:p>
              <a:endParaRPr lang="en-GB">
                <a:latin typeface="EYInterstate Light" panose="02000506000000020004" pitchFamily="2" charset="0"/>
              </a:endParaRPr>
            </a:p>
          </p:txBody>
        </p:sp>
        <p:sp>
          <p:nvSpPr>
            <p:cNvPr id="41" name="Freeform 10">
              <a:extLst>
                <a:ext uri="{FF2B5EF4-FFF2-40B4-BE49-F238E27FC236}">
                  <a16:creationId xmlns:a16="http://schemas.microsoft.com/office/drawing/2014/main" id="{BD57CA29-4D9D-4BCF-8502-2C027143EAF3}"/>
                </a:ext>
              </a:extLst>
            </p:cNvPr>
            <p:cNvSpPr>
              <a:spLocks/>
            </p:cNvSpPr>
            <p:nvPr/>
          </p:nvSpPr>
          <p:spPr bwMode="auto">
            <a:xfrm>
              <a:off x="1841500" y="1768476"/>
              <a:ext cx="368300" cy="542925"/>
            </a:xfrm>
            <a:custGeom>
              <a:avLst/>
              <a:gdLst>
                <a:gd name="T0" fmla="*/ 620 w 1158"/>
                <a:gd name="T1" fmla="*/ 1625 h 1709"/>
                <a:gd name="T2" fmla="*/ 420 w 1158"/>
                <a:gd name="T3" fmla="*/ 1395 h 1709"/>
                <a:gd name="T4" fmla="*/ 166 w 1158"/>
                <a:gd name="T5" fmla="*/ 1097 h 1709"/>
                <a:gd name="T6" fmla="*/ 125 w 1158"/>
                <a:gd name="T7" fmla="*/ 1011 h 1709"/>
                <a:gd name="T8" fmla="*/ 100 w 1158"/>
                <a:gd name="T9" fmla="*/ 908 h 1709"/>
                <a:gd name="T10" fmla="*/ 87 w 1158"/>
                <a:gd name="T11" fmla="*/ 788 h 1709"/>
                <a:gd name="T12" fmla="*/ 110 w 1158"/>
                <a:gd name="T13" fmla="*/ 101 h 1709"/>
                <a:gd name="T14" fmla="*/ 149 w 1158"/>
                <a:gd name="T15" fmla="*/ 141 h 1709"/>
                <a:gd name="T16" fmla="*/ 324 w 1158"/>
                <a:gd name="T17" fmla="*/ 673 h 1709"/>
                <a:gd name="T18" fmla="*/ 316 w 1158"/>
                <a:gd name="T19" fmla="*/ 685 h 1709"/>
                <a:gd name="T20" fmla="*/ 299 w 1158"/>
                <a:gd name="T21" fmla="*/ 719 h 1709"/>
                <a:gd name="T22" fmla="*/ 285 w 1158"/>
                <a:gd name="T23" fmla="*/ 814 h 1709"/>
                <a:gd name="T24" fmla="*/ 290 w 1158"/>
                <a:gd name="T25" fmla="*/ 863 h 1709"/>
                <a:gd name="T26" fmla="*/ 317 w 1158"/>
                <a:gd name="T27" fmla="*/ 929 h 1709"/>
                <a:gd name="T28" fmla="*/ 642 w 1158"/>
                <a:gd name="T29" fmla="*/ 1242 h 1709"/>
                <a:gd name="T30" fmla="*/ 354 w 1158"/>
                <a:gd name="T31" fmla="*/ 904 h 1709"/>
                <a:gd name="T32" fmla="*/ 332 w 1158"/>
                <a:gd name="T33" fmla="*/ 854 h 1709"/>
                <a:gd name="T34" fmla="*/ 329 w 1158"/>
                <a:gd name="T35" fmla="*/ 814 h 1709"/>
                <a:gd name="T36" fmla="*/ 341 w 1158"/>
                <a:gd name="T37" fmla="*/ 732 h 1709"/>
                <a:gd name="T38" fmla="*/ 355 w 1158"/>
                <a:gd name="T39" fmla="*/ 705 h 1709"/>
                <a:gd name="T40" fmla="*/ 389 w 1158"/>
                <a:gd name="T41" fmla="*/ 682 h 1709"/>
                <a:gd name="T42" fmla="*/ 412 w 1158"/>
                <a:gd name="T43" fmla="*/ 673 h 1709"/>
                <a:gd name="T44" fmla="*/ 697 w 1158"/>
                <a:gd name="T45" fmla="*/ 975 h 1709"/>
                <a:gd name="T46" fmla="*/ 757 w 1158"/>
                <a:gd name="T47" fmla="*/ 995 h 1709"/>
                <a:gd name="T48" fmla="*/ 845 w 1158"/>
                <a:gd name="T49" fmla="*/ 1037 h 1709"/>
                <a:gd name="T50" fmla="*/ 915 w 1158"/>
                <a:gd name="T51" fmla="*/ 1091 h 1709"/>
                <a:gd name="T52" fmla="*/ 971 w 1158"/>
                <a:gd name="T53" fmla="*/ 1152 h 1709"/>
                <a:gd name="T54" fmla="*/ 1012 w 1158"/>
                <a:gd name="T55" fmla="*/ 1219 h 1709"/>
                <a:gd name="T56" fmla="*/ 1053 w 1158"/>
                <a:gd name="T57" fmla="*/ 1328 h 1709"/>
                <a:gd name="T58" fmla="*/ 1071 w 1158"/>
                <a:gd name="T59" fmla="*/ 1473 h 1709"/>
                <a:gd name="T60" fmla="*/ 1158 w 1158"/>
                <a:gd name="T61" fmla="*/ 1473 h 1709"/>
                <a:gd name="T62" fmla="*/ 1138 w 1158"/>
                <a:gd name="T63" fmla="*/ 1308 h 1709"/>
                <a:gd name="T64" fmla="*/ 1110 w 1158"/>
                <a:gd name="T65" fmla="*/ 1224 h 1709"/>
                <a:gd name="T66" fmla="*/ 1068 w 1158"/>
                <a:gd name="T67" fmla="*/ 1143 h 1709"/>
                <a:gd name="T68" fmla="*/ 1012 w 1158"/>
                <a:gd name="T69" fmla="*/ 1067 h 1709"/>
                <a:gd name="T70" fmla="*/ 940 w 1158"/>
                <a:gd name="T71" fmla="*/ 999 h 1709"/>
                <a:gd name="T72" fmla="*/ 851 w 1158"/>
                <a:gd name="T73" fmla="*/ 941 h 1709"/>
                <a:gd name="T74" fmla="*/ 743 w 1158"/>
                <a:gd name="T75" fmla="*/ 898 h 1709"/>
                <a:gd name="T76" fmla="*/ 495 w 1158"/>
                <a:gd name="T77" fmla="*/ 633 h 1709"/>
                <a:gd name="T78" fmla="*/ 407 w 1158"/>
                <a:gd name="T79" fmla="*/ 571 h 1709"/>
                <a:gd name="T80" fmla="*/ 244 w 1158"/>
                <a:gd name="T81" fmla="*/ 128 h 1709"/>
                <a:gd name="T82" fmla="*/ 200 w 1158"/>
                <a:gd name="T83" fmla="*/ 68 h 1709"/>
                <a:gd name="T84" fmla="*/ 165 w 1158"/>
                <a:gd name="T85" fmla="*/ 34 h 1709"/>
                <a:gd name="T86" fmla="*/ 99 w 1158"/>
                <a:gd name="T87" fmla="*/ 3 h 1709"/>
                <a:gd name="T88" fmla="*/ 64 w 1158"/>
                <a:gd name="T89" fmla="*/ 2 h 1709"/>
                <a:gd name="T90" fmla="*/ 0 w 1158"/>
                <a:gd name="T91" fmla="*/ 27 h 1709"/>
                <a:gd name="T92" fmla="*/ 2 w 1158"/>
                <a:gd name="T93" fmla="*/ 829 h 1709"/>
                <a:gd name="T94" fmla="*/ 25 w 1158"/>
                <a:gd name="T95" fmla="*/ 979 h 1709"/>
                <a:gd name="T96" fmla="*/ 66 w 1158"/>
                <a:gd name="T97" fmla="*/ 1096 h 1709"/>
                <a:gd name="T98" fmla="*/ 134 w 1158"/>
                <a:gd name="T99" fmla="*/ 1193 h 1709"/>
                <a:gd name="T100" fmla="*/ 544 w 1158"/>
                <a:gd name="T101" fmla="*/ 167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8" h="1709">
                  <a:moveTo>
                    <a:pt x="544" y="1709"/>
                  </a:moveTo>
                  <a:lnTo>
                    <a:pt x="631" y="1709"/>
                  </a:lnTo>
                  <a:lnTo>
                    <a:pt x="631" y="1638"/>
                  </a:lnTo>
                  <a:lnTo>
                    <a:pt x="620" y="1625"/>
                  </a:lnTo>
                  <a:lnTo>
                    <a:pt x="620" y="1625"/>
                  </a:lnTo>
                  <a:lnTo>
                    <a:pt x="559" y="1555"/>
                  </a:lnTo>
                  <a:lnTo>
                    <a:pt x="420" y="1395"/>
                  </a:lnTo>
                  <a:lnTo>
                    <a:pt x="420" y="1395"/>
                  </a:lnTo>
                  <a:lnTo>
                    <a:pt x="266" y="1217"/>
                  </a:lnTo>
                  <a:lnTo>
                    <a:pt x="206" y="1145"/>
                  </a:lnTo>
                  <a:lnTo>
                    <a:pt x="166" y="1097"/>
                  </a:lnTo>
                  <a:lnTo>
                    <a:pt x="166" y="1097"/>
                  </a:lnTo>
                  <a:lnTo>
                    <a:pt x="155" y="1078"/>
                  </a:lnTo>
                  <a:lnTo>
                    <a:pt x="144" y="1057"/>
                  </a:lnTo>
                  <a:lnTo>
                    <a:pt x="134" y="1035"/>
                  </a:lnTo>
                  <a:lnTo>
                    <a:pt x="125" y="1011"/>
                  </a:lnTo>
                  <a:lnTo>
                    <a:pt x="117" y="985"/>
                  </a:lnTo>
                  <a:lnTo>
                    <a:pt x="110" y="959"/>
                  </a:lnTo>
                  <a:lnTo>
                    <a:pt x="105" y="932"/>
                  </a:lnTo>
                  <a:lnTo>
                    <a:pt x="100" y="908"/>
                  </a:lnTo>
                  <a:lnTo>
                    <a:pt x="100" y="908"/>
                  </a:lnTo>
                  <a:lnTo>
                    <a:pt x="94" y="860"/>
                  </a:lnTo>
                  <a:lnTo>
                    <a:pt x="90" y="823"/>
                  </a:lnTo>
                  <a:lnTo>
                    <a:pt x="87" y="788"/>
                  </a:lnTo>
                  <a:lnTo>
                    <a:pt x="87" y="89"/>
                  </a:lnTo>
                  <a:lnTo>
                    <a:pt x="87" y="89"/>
                  </a:lnTo>
                  <a:lnTo>
                    <a:pt x="99" y="94"/>
                  </a:lnTo>
                  <a:lnTo>
                    <a:pt x="110" y="101"/>
                  </a:lnTo>
                  <a:lnTo>
                    <a:pt x="124" y="113"/>
                  </a:lnTo>
                  <a:lnTo>
                    <a:pt x="135" y="125"/>
                  </a:lnTo>
                  <a:lnTo>
                    <a:pt x="135" y="125"/>
                  </a:lnTo>
                  <a:lnTo>
                    <a:pt x="149" y="141"/>
                  </a:lnTo>
                  <a:lnTo>
                    <a:pt x="159" y="156"/>
                  </a:lnTo>
                  <a:lnTo>
                    <a:pt x="159" y="156"/>
                  </a:lnTo>
                  <a:lnTo>
                    <a:pt x="166" y="166"/>
                  </a:lnTo>
                  <a:lnTo>
                    <a:pt x="324" y="673"/>
                  </a:lnTo>
                  <a:lnTo>
                    <a:pt x="324" y="673"/>
                  </a:lnTo>
                  <a:lnTo>
                    <a:pt x="324" y="675"/>
                  </a:lnTo>
                  <a:lnTo>
                    <a:pt x="324" y="675"/>
                  </a:lnTo>
                  <a:lnTo>
                    <a:pt x="316" y="685"/>
                  </a:lnTo>
                  <a:lnTo>
                    <a:pt x="310" y="695"/>
                  </a:lnTo>
                  <a:lnTo>
                    <a:pt x="304" y="707"/>
                  </a:lnTo>
                  <a:lnTo>
                    <a:pt x="299" y="719"/>
                  </a:lnTo>
                  <a:lnTo>
                    <a:pt x="299" y="719"/>
                  </a:lnTo>
                  <a:lnTo>
                    <a:pt x="295" y="737"/>
                  </a:lnTo>
                  <a:lnTo>
                    <a:pt x="290" y="759"/>
                  </a:lnTo>
                  <a:lnTo>
                    <a:pt x="286" y="785"/>
                  </a:lnTo>
                  <a:lnTo>
                    <a:pt x="285" y="814"/>
                  </a:lnTo>
                  <a:lnTo>
                    <a:pt x="285" y="814"/>
                  </a:lnTo>
                  <a:lnTo>
                    <a:pt x="285" y="829"/>
                  </a:lnTo>
                  <a:lnTo>
                    <a:pt x="286" y="845"/>
                  </a:lnTo>
                  <a:lnTo>
                    <a:pt x="290" y="863"/>
                  </a:lnTo>
                  <a:lnTo>
                    <a:pt x="294" y="879"/>
                  </a:lnTo>
                  <a:lnTo>
                    <a:pt x="300" y="896"/>
                  </a:lnTo>
                  <a:lnTo>
                    <a:pt x="307" y="913"/>
                  </a:lnTo>
                  <a:lnTo>
                    <a:pt x="317" y="929"/>
                  </a:lnTo>
                  <a:lnTo>
                    <a:pt x="329" y="944"/>
                  </a:lnTo>
                  <a:lnTo>
                    <a:pt x="329" y="944"/>
                  </a:lnTo>
                  <a:lnTo>
                    <a:pt x="610" y="1271"/>
                  </a:lnTo>
                  <a:lnTo>
                    <a:pt x="642" y="1242"/>
                  </a:lnTo>
                  <a:lnTo>
                    <a:pt x="642" y="1242"/>
                  </a:lnTo>
                  <a:lnTo>
                    <a:pt x="362" y="915"/>
                  </a:lnTo>
                  <a:lnTo>
                    <a:pt x="362" y="915"/>
                  </a:lnTo>
                  <a:lnTo>
                    <a:pt x="354" y="904"/>
                  </a:lnTo>
                  <a:lnTo>
                    <a:pt x="346" y="891"/>
                  </a:lnTo>
                  <a:lnTo>
                    <a:pt x="340" y="879"/>
                  </a:lnTo>
                  <a:lnTo>
                    <a:pt x="335" y="866"/>
                  </a:lnTo>
                  <a:lnTo>
                    <a:pt x="332" y="854"/>
                  </a:lnTo>
                  <a:lnTo>
                    <a:pt x="330" y="840"/>
                  </a:lnTo>
                  <a:lnTo>
                    <a:pt x="329" y="826"/>
                  </a:lnTo>
                  <a:lnTo>
                    <a:pt x="329" y="814"/>
                  </a:lnTo>
                  <a:lnTo>
                    <a:pt x="329" y="814"/>
                  </a:lnTo>
                  <a:lnTo>
                    <a:pt x="330" y="789"/>
                  </a:lnTo>
                  <a:lnTo>
                    <a:pt x="332" y="767"/>
                  </a:lnTo>
                  <a:lnTo>
                    <a:pt x="336" y="747"/>
                  </a:lnTo>
                  <a:lnTo>
                    <a:pt x="341" y="732"/>
                  </a:lnTo>
                  <a:lnTo>
                    <a:pt x="341" y="732"/>
                  </a:lnTo>
                  <a:lnTo>
                    <a:pt x="345" y="722"/>
                  </a:lnTo>
                  <a:lnTo>
                    <a:pt x="350" y="713"/>
                  </a:lnTo>
                  <a:lnTo>
                    <a:pt x="355" y="705"/>
                  </a:lnTo>
                  <a:lnTo>
                    <a:pt x="362" y="698"/>
                  </a:lnTo>
                  <a:lnTo>
                    <a:pt x="371" y="692"/>
                  </a:lnTo>
                  <a:lnTo>
                    <a:pt x="380" y="687"/>
                  </a:lnTo>
                  <a:lnTo>
                    <a:pt x="389" y="682"/>
                  </a:lnTo>
                  <a:lnTo>
                    <a:pt x="399" y="678"/>
                  </a:lnTo>
                  <a:lnTo>
                    <a:pt x="399" y="678"/>
                  </a:lnTo>
                  <a:lnTo>
                    <a:pt x="412" y="673"/>
                  </a:lnTo>
                  <a:lnTo>
                    <a:pt x="412" y="673"/>
                  </a:lnTo>
                  <a:lnTo>
                    <a:pt x="556" y="828"/>
                  </a:lnTo>
                  <a:lnTo>
                    <a:pt x="633" y="909"/>
                  </a:lnTo>
                  <a:lnTo>
                    <a:pt x="690" y="966"/>
                  </a:lnTo>
                  <a:lnTo>
                    <a:pt x="697" y="975"/>
                  </a:lnTo>
                  <a:lnTo>
                    <a:pt x="707" y="977"/>
                  </a:lnTo>
                  <a:lnTo>
                    <a:pt x="707" y="977"/>
                  </a:lnTo>
                  <a:lnTo>
                    <a:pt x="733" y="986"/>
                  </a:lnTo>
                  <a:lnTo>
                    <a:pt x="757" y="995"/>
                  </a:lnTo>
                  <a:lnTo>
                    <a:pt x="781" y="1005"/>
                  </a:lnTo>
                  <a:lnTo>
                    <a:pt x="803" y="1015"/>
                  </a:lnTo>
                  <a:lnTo>
                    <a:pt x="825" y="1026"/>
                  </a:lnTo>
                  <a:lnTo>
                    <a:pt x="845" y="1037"/>
                  </a:lnTo>
                  <a:lnTo>
                    <a:pt x="863" y="1050"/>
                  </a:lnTo>
                  <a:lnTo>
                    <a:pt x="882" y="1064"/>
                  </a:lnTo>
                  <a:lnTo>
                    <a:pt x="898" y="1077"/>
                  </a:lnTo>
                  <a:lnTo>
                    <a:pt x="915" y="1091"/>
                  </a:lnTo>
                  <a:lnTo>
                    <a:pt x="930" y="1106"/>
                  </a:lnTo>
                  <a:lnTo>
                    <a:pt x="945" y="1121"/>
                  </a:lnTo>
                  <a:lnTo>
                    <a:pt x="958" y="1137"/>
                  </a:lnTo>
                  <a:lnTo>
                    <a:pt x="971" y="1152"/>
                  </a:lnTo>
                  <a:lnTo>
                    <a:pt x="982" y="1170"/>
                  </a:lnTo>
                  <a:lnTo>
                    <a:pt x="993" y="1186"/>
                  </a:lnTo>
                  <a:lnTo>
                    <a:pt x="1003" y="1203"/>
                  </a:lnTo>
                  <a:lnTo>
                    <a:pt x="1012" y="1219"/>
                  </a:lnTo>
                  <a:lnTo>
                    <a:pt x="1021" y="1237"/>
                  </a:lnTo>
                  <a:lnTo>
                    <a:pt x="1028" y="1256"/>
                  </a:lnTo>
                  <a:lnTo>
                    <a:pt x="1042" y="1292"/>
                  </a:lnTo>
                  <a:lnTo>
                    <a:pt x="1053" y="1328"/>
                  </a:lnTo>
                  <a:lnTo>
                    <a:pt x="1061" y="1364"/>
                  </a:lnTo>
                  <a:lnTo>
                    <a:pt x="1067" y="1400"/>
                  </a:lnTo>
                  <a:lnTo>
                    <a:pt x="1070" y="1438"/>
                  </a:lnTo>
                  <a:lnTo>
                    <a:pt x="1071" y="1473"/>
                  </a:lnTo>
                  <a:lnTo>
                    <a:pt x="1071" y="1709"/>
                  </a:lnTo>
                  <a:lnTo>
                    <a:pt x="1158" y="1709"/>
                  </a:lnTo>
                  <a:lnTo>
                    <a:pt x="1158" y="1473"/>
                  </a:lnTo>
                  <a:lnTo>
                    <a:pt x="1158" y="1473"/>
                  </a:lnTo>
                  <a:lnTo>
                    <a:pt x="1157" y="1433"/>
                  </a:lnTo>
                  <a:lnTo>
                    <a:pt x="1153" y="1392"/>
                  </a:lnTo>
                  <a:lnTo>
                    <a:pt x="1147" y="1351"/>
                  </a:lnTo>
                  <a:lnTo>
                    <a:pt x="1138" y="1308"/>
                  </a:lnTo>
                  <a:lnTo>
                    <a:pt x="1132" y="1287"/>
                  </a:lnTo>
                  <a:lnTo>
                    <a:pt x="1126" y="1266"/>
                  </a:lnTo>
                  <a:lnTo>
                    <a:pt x="1118" y="1246"/>
                  </a:lnTo>
                  <a:lnTo>
                    <a:pt x="1110" y="1224"/>
                  </a:lnTo>
                  <a:lnTo>
                    <a:pt x="1101" y="1203"/>
                  </a:lnTo>
                  <a:lnTo>
                    <a:pt x="1091" y="1183"/>
                  </a:lnTo>
                  <a:lnTo>
                    <a:pt x="1081" y="1163"/>
                  </a:lnTo>
                  <a:lnTo>
                    <a:pt x="1068" y="1143"/>
                  </a:lnTo>
                  <a:lnTo>
                    <a:pt x="1056" y="1123"/>
                  </a:lnTo>
                  <a:lnTo>
                    <a:pt x="1042" y="1105"/>
                  </a:lnTo>
                  <a:lnTo>
                    <a:pt x="1028" y="1085"/>
                  </a:lnTo>
                  <a:lnTo>
                    <a:pt x="1012" y="1067"/>
                  </a:lnTo>
                  <a:lnTo>
                    <a:pt x="996" y="1049"/>
                  </a:lnTo>
                  <a:lnTo>
                    <a:pt x="978" y="1032"/>
                  </a:lnTo>
                  <a:lnTo>
                    <a:pt x="960" y="1015"/>
                  </a:lnTo>
                  <a:lnTo>
                    <a:pt x="940" y="999"/>
                  </a:lnTo>
                  <a:lnTo>
                    <a:pt x="920" y="984"/>
                  </a:lnTo>
                  <a:lnTo>
                    <a:pt x="897" y="969"/>
                  </a:lnTo>
                  <a:lnTo>
                    <a:pt x="875" y="955"/>
                  </a:lnTo>
                  <a:lnTo>
                    <a:pt x="851" y="941"/>
                  </a:lnTo>
                  <a:lnTo>
                    <a:pt x="826" y="929"/>
                  </a:lnTo>
                  <a:lnTo>
                    <a:pt x="800" y="918"/>
                  </a:lnTo>
                  <a:lnTo>
                    <a:pt x="772" y="908"/>
                  </a:lnTo>
                  <a:lnTo>
                    <a:pt x="743" y="898"/>
                  </a:lnTo>
                  <a:lnTo>
                    <a:pt x="743" y="898"/>
                  </a:lnTo>
                  <a:lnTo>
                    <a:pt x="671" y="823"/>
                  </a:lnTo>
                  <a:lnTo>
                    <a:pt x="578" y="724"/>
                  </a:lnTo>
                  <a:lnTo>
                    <a:pt x="495" y="633"/>
                  </a:lnTo>
                  <a:lnTo>
                    <a:pt x="446" y="583"/>
                  </a:lnTo>
                  <a:lnTo>
                    <a:pt x="430" y="567"/>
                  </a:lnTo>
                  <a:lnTo>
                    <a:pt x="407" y="571"/>
                  </a:lnTo>
                  <a:lnTo>
                    <a:pt x="407" y="571"/>
                  </a:lnTo>
                  <a:lnTo>
                    <a:pt x="396" y="573"/>
                  </a:lnTo>
                  <a:lnTo>
                    <a:pt x="384" y="576"/>
                  </a:lnTo>
                  <a:lnTo>
                    <a:pt x="246" y="131"/>
                  </a:lnTo>
                  <a:lnTo>
                    <a:pt x="244" y="128"/>
                  </a:lnTo>
                  <a:lnTo>
                    <a:pt x="244" y="128"/>
                  </a:lnTo>
                  <a:lnTo>
                    <a:pt x="231" y="109"/>
                  </a:lnTo>
                  <a:lnTo>
                    <a:pt x="219" y="89"/>
                  </a:lnTo>
                  <a:lnTo>
                    <a:pt x="200" y="68"/>
                  </a:lnTo>
                  <a:lnTo>
                    <a:pt x="200" y="68"/>
                  </a:lnTo>
                  <a:lnTo>
                    <a:pt x="190" y="57"/>
                  </a:lnTo>
                  <a:lnTo>
                    <a:pt x="177" y="45"/>
                  </a:lnTo>
                  <a:lnTo>
                    <a:pt x="165" y="34"/>
                  </a:lnTo>
                  <a:lnTo>
                    <a:pt x="151" y="24"/>
                  </a:lnTo>
                  <a:lnTo>
                    <a:pt x="135" y="14"/>
                  </a:lnTo>
                  <a:lnTo>
                    <a:pt x="117" y="8"/>
                  </a:lnTo>
                  <a:lnTo>
                    <a:pt x="99" y="3"/>
                  </a:lnTo>
                  <a:lnTo>
                    <a:pt x="89" y="2"/>
                  </a:lnTo>
                  <a:lnTo>
                    <a:pt x="77" y="0"/>
                  </a:lnTo>
                  <a:lnTo>
                    <a:pt x="77" y="0"/>
                  </a:lnTo>
                  <a:lnTo>
                    <a:pt x="64" y="2"/>
                  </a:lnTo>
                  <a:lnTo>
                    <a:pt x="50" y="4"/>
                  </a:lnTo>
                  <a:lnTo>
                    <a:pt x="36" y="8"/>
                  </a:lnTo>
                  <a:lnTo>
                    <a:pt x="24" y="14"/>
                  </a:lnTo>
                  <a:lnTo>
                    <a:pt x="0" y="27"/>
                  </a:lnTo>
                  <a:lnTo>
                    <a:pt x="0" y="53"/>
                  </a:lnTo>
                  <a:lnTo>
                    <a:pt x="0" y="789"/>
                  </a:lnTo>
                  <a:lnTo>
                    <a:pt x="0" y="789"/>
                  </a:lnTo>
                  <a:lnTo>
                    <a:pt x="2" y="829"/>
                  </a:lnTo>
                  <a:lnTo>
                    <a:pt x="6" y="870"/>
                  </a:lnTo>
                  <a:lnTo>
                    <a:pt x="14" y="921"/>
                  </a:lnTo>
                  <a:lnTo>
                    <a:pt x="19" y="950"/>
                  </a:lnTo>
                  <a:lnTo>
                    <a:pt x="25" y="979"/>
                  </a:lnTo>
                  <a:lnTo>
                    <a:pt x="32" y="1009"/>
                  </a:lnTo>
                  <a:lnTo>
                    <a:pt x="42" y="1039"/>
                  </a:lnTo>
                  <a:lnTo>
                    <a:pt x="54" y="1067"/>
                  </a:lnTo>
                  <a:lnTo>
                    <a:pt x="66" y="1096"/>
                  </a:lnTo>
                  <a:lnTo>
                    <a:pt x="80" y="1123"/>
                  </a:lnTo>
                  <a:lnTo>
                    <a:pt x="97" y="1148"/>
                  </a:lnTo>
                  <a:lnTo>
                    <a:pt x="97" y="1148"/>
                  </a:lnTo>
                  <a:lnTo>
                    <a:pt x="134" y="1193"/>
                  </a:lnTo>
                  <a:lnTo>
                    <a:pt x="186" y="1258"/>
                  </a:lnTo>
                  <a:lnTo>
                    <a:pt x="322" y="1417"/>
                  </a:lnTo>
                  <a:lnTo>
                    <a:pt x="457" y="1571"/>
                  </a:lnTo>
                  <a:lnTo>
                    <a:pt x="544" y="1670"/>
                  </a:lnTo>
                  <a:lnTo>
                    <a:pt x="544" y="170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latin typeface="EYInterstate Light" panose="02000506000000020004" pitchFamily="2" charset="0"/>
              </a:endParaRPr>
            </a:p>
          </p:txBody>
        </p:sp>
        <p:sp>
          <p:nvSpPr>
            <p:cNvPr id="42" name="Freeform 12">
              <a:extLst>
                <a:ext uri="{FF2B5EF4-FFF2-40B4-BE49-F238E27FC236}">
                  <a16:creationId xmlns:a16="http://schemas.microsoft.com/office/drawing/2014/main" id="{8FEBC572-B0D6-4A0E-8651-BB8873604035}"/>
                </a:ext>
              </a:extLst>
            </p:cNvPr>
            <p:cNvSpPr>
              <a:spLocks/>
            </p:cNvSpPr>
            <p:nvPr/>
          </p:nvSpPr>
          <p:spPr bwMode="auto">
            <a:xfrm>
              <a:off x="2374900" y="1768476"/>
              <a:ext cx="366713" cy="542925"/>
            </a:xfrm>
            <a:custGeom>
              <a:avLst/>
              <a:gdLst>
                <a:gd name="T0" fmla="*/ 1107 w 1157"/>
                <a:gd name="T1" fmla="*/ 4 h 1709"/>
                <a:gd name="T2" fmla="*/ 1070 w 1157"/>
                <a:gd name="T3" fmla="*/ 2 h 1709"/>
                <a:gd name="T4" fmla="*/ 1007 w 1157"/>
                <a:gd name="T5" fmla="*/ 24 h 1709"/>
                <a:gd name="T6" fmla="*/ 957 w 1157"/>
                <a:gd name="T7" fmla="*/ 68 h 1709"/>
                <a:gd name="T8" fmla="*/ 915 w 1157"/>
                <a:gd name="T9" fmla="*/ 128 h 1709"/>
                <a:gd name="T10" fmla="*/ 762 w 1157"/>
                <a:gd name="T11" fmla="*/ 573 h 1709"/>
                <a:gd name="T12" fmla="*/ 712 w 1157"/>
                <a:gd name="T13" fmla="*/ 583 h 1709"/>
                <a:gd name="T14" fmla="*/ 415 w 1157"/>
                <a:gd name="T15" fmla="*/ 898 h 1709"/>
                <a:gd name="T16" fmla="*/ 332 w 1157"/>
                <a:gd name="T17" fmla="*/ 929 h 1709"/>
                <a:gd name="T18" fmla="*/ 239 w 1157"/>
                <a:gd name="T19" fmla="*/ 984 h 1709"/>
                <a:gd name="T20" fmla="*/ 162 w 1157"/>
                <a:gd name="T21" fmla="*/ 1049 h 1709"/>
                <a:gd name="T22" fmla="*/ 102 w 1157"/>
                <a:gd name="T23" fmla="*/ 1123 h 1709"/>
                <a:gd name="T24" fmla="*/ 56 w 1157"/>
                <a:gd name="T25" fmla="*/ 1203 h 1709"/>
                <a:gd name="T26" fmla="*/ 25 w 1157"/>
                <a:gd name="T27" fmla="*/ 1287 h 1709"/>
                <a:gd name="T28" fmla="*/ 0 w 1157"/>
                <a:gd name="T29" fmla="*/ 1433 h 1709"/>
                <a:gd name="T30" fmla="*/ 86 w 1157"/>
                <a:gd name="T31" fmla="*/ 1473 h 1709"/>
                <a:gd name="T32" fmla="*/ 97 w 1157"/>
                <a:gd name="T33" fmla="*/ 1364 h 1709"/>
                <a:gd name="T34" fmla="*/ 136 w 1157"/>
                <a:gd name="T35" fmla="*/ 1237 h 1709"/>
                <a:gd name="T36" fmla="*/ 176 w 1157"/>
                <a:gd name="T37" fmla="*/ 1170 h 1709"/>
                <a:gd name="T38" fmla="*/ 227 w 1157"/>
                <a:gd name="T39" fmla="*/ 1106 h 1709"/>
                <a:gd name="T40" fmla="*/ 295 w 1157"/>
                <a:gd name="T41" fmla="*/ 1050 h 1709"/>
                <a:gd name="T42" fmla="*/ 377 w 1157"/>
                <a:gd name="T43" fmla="*/ 1005 h 1709"/>
                <a:gd name="T44" fmla="*/ 461 w 1157"/>
                <a:gd name="T45" fmla="*/ 975 h 1709"/>
                <a:gd name="T46" fmla="*/ 601 w 1157"/>
                <a:gd name="T47" fmla="*/ 828 h 1709"/>
                <a:gd name="T48" fmla="*/ 760 w 1157"/>
                <a:gd name="T49" fmla="*/ 678 h 1709"/>
                <a:gd name="T50" fmla="*/ 796 w 1157"/>
                <a:gd name="T51" fmla="*/ 698 h 1709"/>
                <a:gd name="T52" fmla="*/ 817 w 1157"/>
                <a:gd name="T53" fmla="*/ 732 h 1709"/>
                <a:gd name="T54" fmla="*/ 828 w 1157"/>
                <a:gd name="T55" fmla="*/ 789 h 1709"/>
                <a:gd name="T56" fmla="*/ 828 w 1157"/>
                <a:gd name="T57" fmla="*/ 840 h 1709"/>
                <a:gd name="T58" fmla="*/ 812 w 1157"/>
                <a:gd name="T59" fmla="*/ 891 h 1709"/>
                <a:gd name="T60" fmla="*/ 516 w 1157"/>
                <a:gd name="T61" fmla="*/ 1242 h 1709"/>
                <a:gd name="T62" fmla="*/ 828 w 1157"/>
                <a:gd name="T63" fmla="*/ 944 h 1709"/>
                <a:gd name="T64" fmla="*/ 863 w 1157"/>
                <a:gd name="T65" fmla="*/ 879 h 1709"/>
                <a:gd name="T66" fmla="*/ 873 w 1157"/>
                <a:gd name="T67" fmla="*/ 813 h 1709"/>
                <a:gd name="T68" fmla="*/ 863 w 1157"/>
                <a:gd name="T69" fmla="*/ 737 h 1709"/>
                <a:gd name="T70" fmla="*/ 848 w 1157"/>
                <a:gd name="T71" fmla="*/ 695 h 1709"/>
                <a:gd name="T72" fmla="*/ 835 w 1157"/>
                <a:gd name="T73" fmla="*/ 673 h 1709"/>
                <a:gd name="T74" fmla="*/ 998 w 1157"/>
                <a:gd name="T75" fmla="*/ 156 h 1709"/>
                <a:gd name="T76" fmla="*/ 1038 w 1157"/>
                <a:gd name="T77" fmla="*/ 109 h 1709"/>
                <a:gd name="T78" fmla="*/ 1063 w 1157"/>
                <a:gd name="T79" fmla="*/ 91 h 1709"/>
                <a:gd name="T80" fmla="*/ 1068 w 1157"/>
                <a:gd name="T81" fmla="*/ 823 h 1709"/>
                <a:gd name="T82" fmla="*/ 1053 w 1157"/>
                <a:gd name="T83" fmla="*/ 932 h 1709"/>
                <a:gd name="T84" fmla="*/ 1025 w 1157"/>
                <a:gd name="T85" fmla="*/ 1035 h 1709"/>
                <a:gd name="T86" fmla="*/ 991 w 1157"/>
                <a:gd name="T87" fmla="*/ 1097 h 1709"/>
                <a:gd name="T88" fmla="*/ 738 w 1157"/>
                <a:gd name="T89" fmla="*/ 1395 h 1709"/>
                <a:gd name="T90" fmla="*/ 527 w 1157"/>
                <a:gd name="T91" fmla="*/ 1709 h 1709"/>
                <a:gd name="T92" fmla="*/ 701 w 1157"/>
                <a:gd name="T93" fmla="*/ 1571 h 1709"/>
                <a:gd name="T94" fmla="*/ 1061 w 1157"/>
                <a:gd name="T95" fmla="*/ 1148 h 1709"/>
                <a:gd name="T96" fmla="*/ 1105 w 1157"/>
                <a:gd name="T97" fmla="*/ 1067 h 1709"/>
                <a:gd name="T98" fmla="*/ 1140 w 1157"/>
                <a:gd name="T99" fmla="*/ 950 h 1709"/>
                <a:gd name="T100" fmla="*/ 1157 w 1157"/>
                <a:gd name="T101" fmla="*/ 790 h 1709"/>
                <a:gd name="T102" fmla="*/ 1135 w 1157"/>
                <a:gd name="T103" fmla="*/ 14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7" h="1709">
                  <a:moveTo>
                    <a:pt x="1135" y="14"/>
                  </a:moveTo>
                  <a:lnTo>
                    <a:pt x="1135" y="14"/>
                  </a:lnTo>
                  <a:lnTo>
                    <a:pt x="1121" y="8"/>
                  </a:lnTo>
                  <a:lnTo>
                    <a:pt x="1107" y="4"/>
                  </a:lnTo>
                  <a:lnTo>
                    <a:pt x="1093" y="2"/>
                  </a:lnTo>
                  <a:lnTo>
                    <a:pt x="1081" y="0"/>
                  </a:lnTo>
                  <a:lnTo>
                    <a:pt x="1081" y="0"/>
                  </a:lnTo>
                  <a:lnTo>
                    <a:pt x="1070" y="2"/>
                  </a:lnTo>
                  <a:lnTo>
                    <a:pt x="1060" y="3"/>
                  </a:lnTo>
                  <a:lnTo>
                    <a:pt x="1041" y="8"/>
                  </a:lnTo>
                  <a:lnTo>
                    <a:pt x="1023" y="14"/>
                  </a:lnTo>
                  <a:lnTo>
                    <a:pt x="1007" y="24"/>
                  </a:lnTo>
                  <a:lnTo>
                    <a:pt x="993" y="34"/>
                  </a:lnTo>
                  <a:lnTo>
                    <a:pt x="980" y="45"/>
                  </a:lnTo>
                  <a:lnTo>
                    <a:pt x="968" y="57"/>
                  </a:lnTo>
                  <a:lnTo>
                    <a:pt x="957" y="68"/>
                  </a:lnTo>
                  <a:lnTo>
                    <a:pt x="957" y="68"/>
                  </a:lnTo>
                  <a:lnTo>
                    <a:pt x="940" y="90"/>
                  </a:lnTo>
                  <a:lnTo>
                    <a:pt x="926" y="109"/>
                  </a:lnTo>
                  <a:lnTo>
                    <a:pt x="915" y="128"/>
                  </a:lnTo>
                  <a:lnTo>
                    <a:pt x="912" y="131"/>
                  </a:lnTo>
                  <a:lnTo>
                    <a:pt x="773" y="576"/>
                  </a:lnTo>
                  <a:lnTo>
                    <a:pt x="773" y="576"/>
                  </a:lnTo>
                  <a:lnTo>
                    <a:pt x="762" y="573"/>
                  </a:lnTo>
                  <a:lnTo>
                    <a:pt x="750" y="571"/>
                  </a:lnTo>
                  <a:lnTo>
                    <a:pt x="728" y="567"/>
                  </a:lnTo>
                  <a:lnTo>
                    <a:pt x="712" y="583"/>
                  </a:lnTo>
                  <a:lnTo>
                    <a:pt x="712" y="583"/>
                  </a:lnTo>
                  <a:lnTo>
                    <a:pt x="663" y="634"/>
                  </a:lnTo>
                  <a:lnTo>
                    <a:pt x="579" y="724"/>
                  </a:lnTo>
                  <a:lnTo>
                    <a:pt x="486" y="823"/>
                  </a:lnTo>
                  <a:lnTo>
                    <a:pt x="415" y="898"/>
                  </a:lnTo>
                  <a:lnTo>
                    <a:pt x="415" y="898"/>
                  </a:lnTo>
                  <a:lnTo>
                    <a:pt x="386" y="908"/>
                  </a:lnTo>
                  <a:lnTo>
                    <a:pt x="359" y="918"/>
                  </a:lnTo>
                  <a:lnTo>
                    <a:pt x="332" y="929"/>
                  </a:lnTo>
                  <a:lnTo>
                    <a:pt x="307" y="941"/>
                  </a:lnTo>
                  <a:lnTo>
                    <a:pt x="284" y="955"/>
                  </a:lnTo>
                  <a:lnTo>
                    <a:pt x="260" y="969"/>
                  </a:lnTo>
                  <a:lnTo>
                    <a:pt x="239" y="984"/>
                  </a:lnTo>
                  <a:lnTo>
                    <a:pt x="217" y="999"/>
                  </a:lnTo>
                  <a:lnTo>
                    <a:pt x="199" y="1015"/>
                  </a:lnTo>
                  <a:lnTo>
                    <a:pt x="180" y="1032"/>
                  </a:lnTo>
                  <a:lnTo>
                    <a:pt x="162" y="1049"/>
                  </a:lnTo>
                  <a:lnTo>
                    <a:pt x="145" y="1067"/>
                  </a:lnTo>
                  <a:lnTo>
                    <a:pt x="130" y="1085"/>
                  </a:lnTo>
                  <a:lnTo>
                    <a:pt x="115" y="1105"/>
                  </a:lnTo>
                  <a:lnTo>
                    <a:pt x="102" y="1123"/>
                  </a:lnTo>
                  <a:lnTo>
                    <a:pt x="89" y="1143"/>
                  </a:lnTo>
                  <a:lnTo>
                    <a:pt x="77" y="1163"/>
                  </a:lnTo>
                  <a:lnTo>
                    <a:pt x="66" y="1183"/>
                  </a:lnTo>
                  <a:lnTo>
                    <a:pt x="56" y="1203"/>
                  </a:lnTo>
                  <a:lnTo>
                    <a:pt x="47" y="1224"/>
                  </a:lnTo>
                  <a:lnTo>
                    <a:pt x="40" y="1246"/>
                  </a:lnTo>
                  <a:lnTo>
                    <a:pt x="32" y="1266"/>
                  </a:lnTo>
                  <a:lnTo>
                    <a:pt x="25" y="1287"/>
                  </a:lnTo>
                  <a:lnTo>
                    <a:pt x="20" y="1308"/>
                  </a:lnTo>
                  <a:lnTo>
                    <a:pt x="10" y="1351"/>
                  </a:lnTo>
                  <a:lnTo>
                    <a:pt x="4" y="1392"/>
                  </a:lnTo>
                  <a:lnTo>
                    <a:pt x="0" y="1433"/>
                  </a:lnTo>
                  <a:lnTo>
                    <a:pt x="0" y="1473"/>
                  </a:lnTo>
                  <a:lnTo>
                    <a:pt x="0" y="1709"/>
                  </a:lnTo>
                  <a:lnTo>
                    <a:pt x="86" y="1709"/>
                  </a:lnTo>
                  <a:lnTo>
                    <a:pt x="86" y="1473"/>
                  </a:lnTo>
                  <a:lnTo>
                    <a:pt x="86" y="1473"/>
                  </a:lnTo>
                  <a:lnTo>
                    <a:pt x="87" y="1438"/>
                  </a:lnTo>
                  <a:lnTo>
                    <a:pt x="91" y="1400"/>
                  </a:lnTo>
                  <a:lnTo>
                    <a:pt x="97" y="1364"/>
                  </a:lnTo>
                  <a:lnTo>
                    <a:pt x="105" y="1328"/>
                  </a:lnTo>
                  <a:lnTo>
                    <a:pt x="116" y="1291"/>
                  </a:lnTo>
                  <a:lnTo>
                    <a:pt x="129" y="1256"/>
                  </a:lnTo>
                  <a:lnTo>
                    <a:pt x="136" y="1237"/>
                  </a:lnTo>
                  <a:lnTo>
                    <a:pt x="145" y="1219"/>
                  </a:lnTo>
                  <a:lnTo>
                    <a:pt x="155" y="1203"/>
                  </a:lnTo>
                  <a:lnTo>
                    <a:pt x="165" y="1186"/>
                  </a:lnTo>
                  <a:lnTo>
                    <a:pt x="176" y="1170"/>
                  </a:lnTo>
                  <a:lnTo>
                    <a:pt x="187" y="1152"/>
                  </a:lnTo>
                  <a:lnTo>
                    <a:pt x="200" y="1137"/>
                  </a:lnTo>
                  <a:lnTo>
                    <a:pt x="214" y="1121"/>
                  </a:lnTo>
                  <a:lnTo>
                    <a:pt x="227" y="1106"/>
                  </a:lnTo>
                  <a:lnTo>
                    <a:pt x="242" y="1091"/>
                  </a:lnTo>
                  <a:lnTo>
                    <a:pt x="259" y="1077"/>
                  </a:lnTo>
                  <a:lnTo>
                    <a:pt x="276" y="1064"/>
                  </a:lnTo>
                  <a:lnTo>
                    <a:pt x="295" y="1050"/>
                  </a:lnTo>
                  <a:lnTo>
                    <a:pt x="314" y="1037"/>
                  </a:lnTo>
                  <a:lnTo>
                    <a:pt x="334" y="1026"/>
                  </a:lnTo>
                  <a:lnTo>
                    <a:pt x="355" y="1015"/>
                  </a:lnTo>
                  <a:lnTo>
                    <a:pt x="377" y="1005"/>
                  </a:lnTo>
                  <a:lnTo>
                    <a:pt x="400" y="995"/>
                  </a:lnTo>
                  <a:lnTo>
                    <a:pt x="425" y="986"/>
                  </a:lnTo>
                  <a:lnTo>
                    <a:pt x="450" y="977"/>
                  </a:lnTo>
                  <a:lnTo>
                    <a:pt x="461" y="975"/>
                  </a:lnTo>
                  <a:lnTo>
                    <a:pt x="469" y="966"/>
                  </a:lnTo>
                  <a:lnTo>
                    <a:pt x="469" y="966"/>
                  </a:lnTo>
                  <a:lnTo>
                    <a:pt x="525" y="909"/>
                  </a:lnTo>
                  <a:lnTo>
                    <a:pt x="601" y="828"/>
                  </a:lnTo>
                  <a:lnTo>
                    <a:pt x="746" y="673"/>
                  </a:lnTo>
                  <a:lnTo>
                    <a:pt x="746" y="673"/>
                  </a:lnTo>
                  <a:lnTo>
                    <a:pt x="760" y="678"/>
                  </a:lnTo>
                  <a:lnTo>
                    <a:pt x="760" y="678"/>
                  </a:lnTo>
                  <a:lnTo>
                    <a:pt x="770" y="682"/>
                  </a:lnTo>
                  <a:lnTo>
                    <a:pt x="778" y="687"/>
                  </a:lnTo>
                  <a:lnTo>
                    <a:pt x="787" y="692"/>
                  </a:lnTo>
                  <a:lnTo>
                    <a:pt x="796" y="698"/>
                  </a:lnTo>
                  <a:lnTo>
                    <a:pt x="802" y="705"/>
                  </a:lnTo>
                  <a:lnTo>
                    <a:pt x="808" y="713"/>
                  </a:lnTo>
                  <a:lnTo>
                    <a:pt x="813" y="722"/>
                  </a:lnTo>
                  <a:lnTo>
                    <a:pt x="817" y="732"/>
                  </a:lnTo>
                  <a:lnTo>
                    <a:pt x="817" y="732"/>
                  </a:lnTo>
                  <a:lnTo>
                    <a:pt x="821" y="747"/>
                  </a:lnTo>
                  <a:lnTo>
                    <a:pt x="826" y="767"/>
                  </a:lnTo>
                  <a:lnTo>
                    <a:pt x="828" y="789"/>
                  </a:lnTo>
                  <a:lnTo>
                    <a:pt x="830" y="813"/>
                  </a:lnTo>
                  <a:lnTo>
                    <a:pt x="830" y="813"/>
                  </a:lnTo>
                  <a:lnTo>
                    <a:pt x="830" y="826"/>
                  </a:lnTo>
                  <a:lnTo>
                    <a:pt x="828" y="840"/>
                  </a:lnTo>
                  <a:lnTo>
                    <a:pt x="826" y="854"/>
                  </a:lnTo>
                  <a:lnTo>
                    <a:pt x="822" y="866"/>
                  </a:lnTo>
                  <a:lnTo>
                    <a:pt x="818" y="879"/>
                  </a:lnTo>
                  <a:lnTo>
                    <a:pt x="812" y="891"/>
                  </a:lnTo>
                  <a:lnTo>
                    <a:pt x="805" y="904"/>
                  </a:lnTo>
                  <a:lnTo>
                    <a:pt x="796" y="915"/>
                  </a:lnTo>
                  <a:lnTo>
                    <a:pt x="796" y="915"/>
                  </a:lnTo>
                  <a:lnTo>
                    <a:pt x="516" y="1242"/>
                  </a:lnTo>
                  <a:lnTo>
                    <a:pt x="549" y="1271"/>
                  </a:lnTo>
                  <a:lnTo>
                    <a:pt x="549" y="1271"/>
                  </a:lnTo>
                  <a:lnTo>
                    <a:pt x="828" y="944"/>
                  </a:lnTo>
                  <a:lnTo>
                    <a:pt x="828" y="944"/>
                  </a:lnTo>
                  <a:lnTo>
                    <a:pt x="841" y="929"/>
                  </a:lnTo>
                  <a:lnTo>
                    <a:pt x="851" y="913"/>
                  </a:lnTo>
                  <a:lnTo>
                    <a:pt x="858" y="896"/>
                  </a:lnTo>
                  <a:lnTo>
                    <a:pt x="863" y="879"/>
                  </a:lnTo>
                  <a:lnTo>
                    <a:pt x="868" y="863"/>
                  </a:lnTo>
                  <a:lnTo>
                    <a:pt x="871" y="845"/>
                  </a:lnTo>
                  <a:lnTo>
                    <a:pt x="872" y="829"/>
                  </a:lnTo>
                  <a:lnTo>
                    <a:pt x="873" y="813"/>
                  </a:lnTo>
                  <a:lnTo>
                    <a:pt x="873" y="813"/>
                  </a:lnTo>
                  <a:lnTo>
                    <a:pt x="872" y="785"/>
                  </a:lnTo>
                  <a:lnTo>
                    <a:pt x="868" y="759"/>
                  </a:lnTo>
                  <a:lnTo>
                    <a:pt x="863" y="737"/>
                  </a:lnTo>
                  <a:lnTo>
                    <a:pt x="858" y="719"/>
                  </a:lnTo>
                  <a:lnTo>
                    <a:pt x="858" y="719"/>
                  </a:lnTo>
                  <a:lnTo>
                    <a:pt x="853" y="707"/>
                  </a:lnTo>
                  <a:lnTo>
                    <a:pt x="848" y="695"/>
                  </a:lnTo>
                  <a:lnTo>
                    <a:pt x="841" y="685"/>
                  </a:lnTo>
                  <a:lnTo>
                    <a:pt x="833" y="675"/>
                  </a:lnTo>
                  <a:lnTo>
                    <a:pt x="833" y="675"/>
                  </a:lnTo>
                  <a:lnTo>
                    <a:pt x="835" y="673"/>
                  </a:lnTo>
                  <a:lnTo>
                    <a:pt x="992" y="166"/>
                  </a:lnTo>
                  <a:lnTo>
                    <a:pt x="992" y="166"/>
                  </a:lnTo>
                  <a:lnTo>
                    <a:pt x="998" y="156"/>
                  </a:lnTo>
                  <a:lnTo>
                    <a:pt x="998" y="156"/>
                  </a:lnTo>
                  <a:lnTo>
                    <a:pt x="1006" y="146"/>
                  </a:lnTo>
                  <a:lnTo>
                    <a:pt x="1016" y="134"/>
                  </a:lnTo>
                  <a:lnTo>
                    <a:pt x="1027" y="121"/>
                  </a:lnTo>
                  <a:lnTo>
                    <a:pt x="1038" y="109"/>
                  </a:lnTo>
                  <a:lnTo>
                    <a:pt x="1038" y="109"/>
                  </a:lnTo>
                  <a:lnTo>
                    <a:pt x="1047" y="101"/>
                  </a:lnTo>
                  <a:lnTo>
                    <a:pt x="1056" y="96"/>
                  </a:lnTo>
                  <a:lnTo>
                    <a:pt x="1063" y="91"/>
                  </a:lnTo>
                  <a:lnTo>
                    <a:pt x="1071" y="89"/>
                  </a:lnTo>
                  <a:lnTo>
                    <a:pt x="1071" y="789"/>
                  </a:lnTo>
                  <a:lnTo>
                    <a:pt x="1071" y="789"/>
                  </a:lnTo>
                  <a:lnTo>
                    <a:pt x="1068" y="823"/>
                  </a:lnTo>
                  <a:lnTo>
                    <a:pt x="1065" y="860"/>
                  </a:lnTo>
                  <a:lnTo>
                    <a:pt x="1058" y="908"/>
                  </a:lnTo>
                  <a:lnTo>
                    <a:pt x="1058" y="908"/>
                  </a:lnTo>
                  <a:lnTo>
                    <a:pt x="1053" y="932"/>
                  </a:lnTo>
                  <a:lnTo>
                    <a:pt x="1048" y="959"/>
                  </a:lnTo>
                  <a:lnTo>
                    <a:pt x="1041" y="985"/>
                  </a:lnTo>
                  <a:lnTo>
                    <a:pt x="1033" y="1011"/>
                  </a:lnTo>
                  <a:lnTo>
                    <a:pt x="1025" y="1035"/>
                  </a:lnTo>
                  <a:lnTo>
                    <a:pt x="1015" y="1059"/>
                  </a:lnTo>
                  <a:lnTo>
                    <a:pt x="1003" y="1078"/>
                  </a:lnTo>
                  <a:lnTo>
                    <a:pt x="991" y="1097"/>
                  </a:lnTo>
                  <a:lnTo>
                    <a:pt x="991" y="1097"/>
                  </a:lnTo>
                  <a:lnTo>
                    <a:pt x="952" y="1145"/>
                  </a:lnTo>
                  <a:lnTo>
                    <a:pt x="892" y="1217"/>
                  </a:lnTo>
                  <a:lnTo>
                    <a:pt x="738" y="1395"/>
                  </a:lnTo>
                  <a:lnTo>
                    <a:pt x="738" y="1395"/>
                  </a:lnTo>
                  <a:lnTo>
                    <a:pt x="598" y="1555"/>
                  </a:lnTo>
                  <a:lnTo>
                    <a:pt x="537" y="1625"/>
                  </a:lnTo>
                  <a:lnTo>
                    <a:pt x="527" y="1638"/>
                  </a:lnTo>
                  <a:lnTo>
                    <a:pt x="527" y="1709"/>
                  </a:lnTo>
                  <a:lnTo>
                    <a:pt x="613" y="1709"/>
                  </a:lnTo>
                  <a:lnTo>
                    <a:pt x="613" y="1670"/>
                  </a:lnTo>
                  <a:lnTo>
                    <a:pt x="613" y="1670"/>
                  </a:lnTo>
                  <a:lnTo>
                    <a:pt x="701" y="1571"/>
                  </a:lnTo>
                  <a:lnTo>
                    <a:pt x="836" y="1417"/>
                  </a:lnTo>
                  <a:lnTo>
                    <a:pt x="971" y="1258"/>
                  </a:lnTo>
                  <a:lnTo>
                    <a:pt x="1025" y="1193"/>
                  </a:lnTo>
                  <a:lnTo>
                    <a:pt x="1061" y="1148"/>
                  </a:lnTo>
                  <a:lnTo>
                    <a:pt x="1061" y="1148"/>
                  </a:lnTo>
                  <a:lnTo>
                    <a:pt x="1077" y="1123"/>
                  </a:lnTo>
                  <a:lnTo>
                    <a:pt x="1092" y="1096"/>
                  </a:lnTo>
                  <a:lnTo>
                    <a:pt x="1105" y="1067"/>
                  </a:lnTo>
                  <a:lnTo>
                    <a:pt x="1116" y="1039"/>
                  </a:lnTo>
                  <a:lnTo>
                    <a:pt x="1125" y="1009"/>
                  </a:lnTo>
                  <a:lnTo>
                    <a:pt x="1132" y="979"/>
                  </a:lnTo>
                  <a:lnTo>
                    <a:pt x="1140" y="950"/>
                  </a:lnTo>
                  <a:lnTo>
                    <a:pt x="1145" y="921"/>
                  </a:lnTo>
                  <a:lnTo>
                    <a:pt x="1151" y="870"/>
                  </a:lnTo>
                  <a:lnTo>
                    <a:pt x="1155" y="829"/>
                  </a:lnTo>
                  <a:lnTo>
                    <a:pt x="1157" y="790"/>
                  </a:lnTo>
                  <a:lnTo>
                    <a:pt x="1157" y="790"/>
                  </a:lnTo>
                  <a:lnTo>
                    <a:pt x="1157" y="53"/>
                  </a:lnTo>
                  <a:lnTo>
                    <a:pt x="1157" y="27"/>
                  </a:lnTo>
                  <a:lnTo>
                    <a:pt x="1135" y="1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latin typeface="EYInterstate Light" panose="02000506000000020004" pitchFamily="2" charset="0"/>
              </a:endParaRPr>
            </a:p>
          </p:txBody>
        </p:sp>
      </p:grpSp>
      <p:sp>
        <p:nvSpPr>
          <p:cNvPr id="45" name="Freeform 30">
            <a:extLst>
              <a:ext uri="{FF2B5EF4-FFF2-40B4-BE49-F238E27FC236}">
                <a16:creationId xmlns:a16="http://schemas.microsoft.com/office/drawing/2014/main" id="{B218AB35-2A54-4496-A9CC-C822564D8CAE}"/>
              </a:ext>
            </a:extLst>
          </p:cNvPr>
          <p:cNvSpPr>
            <a:spLocks noChangeAspect="1" noEditPoints="1"/>
          </p:cNvSpPr>
          <p:nvPr/>
        </p:nvSpPr>
        <p:spPr bwMode="auto">
          <a:xfrm>
            <a:off x="985633" y="2668611"/>
            <a:ext cx="474536" cy="237683"/>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46" name="Freeform 79">
            <a:extLst>
              <a:ext uri="{FF2B5EF4-FFF2-40B4-BE49-F238E27FC236}">
                <a16:creationId xmlns:a16="http://schemas.microsoft.com/office/drawing/2014/main" id="{0CC1851C-BD6A-4DF5-8396-94B5AF5F643D}"/>
              </a:ext>
            </a:extLst>
          </p:cNvPr>
          <p:cNvSpPr>
            <a:spLocks noChangeAspect="1"/>
          </p:cNvSpPr>
          <p:nvPr/>
        </p:nvSpPr>
        <p:spPr bwMode="auto">
          <a:xfrm>
            <a:off x="218655" y="3057507"/>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47" name="TextBox 46">
            <a:extLst>
              <a:ext uri="{FF2B5EF4-FFF2-40B4-BE49-F238E27FC236}">
                <a16:creationId xmlns:a16="http://schemas.microsoft.com/office/drawing/2014/main" id="{90463254-88C1-419D-8DDB-E0DA1141D7BA}"/>
              </a:ext>
            </a:extLst>
          </p:cNvPr>
          <p:cNvSpPr txBox="1"/>
          <p:nvPr/>
        </p:nvSpPr>
        <p:spPr>
          <a:xfrm>
            <a:off x="1289800" y="2728259"/>
            <a:ext cx="3158888" cy="193899"/>
          </a:xfrm>
          <a:prstGeom prst="rect">
            <a:avLst/>
          </a:prstGeom>
          <a:noFill/>
        </p:spPr>
        <p:txBody>
          <a:bodyPr wrap="square" lIns="0" tIns="36576" rIns="0" bIns="0" rtlCol="0">
            <a:spAutoFit/>
          </a:bodyPr>
          <a:lstStyle/>
          <a:p>
            <a:pPr marL="356616" indent="-356616">
              <a:lnSpc>
                <a:spcPct val="85000"/>
              </a:lnSpc>
              <a:spcAft>
                <a:spcPts val="600"/>
              </a:spcAft>
              <a:buClr>
                <a:schemeClr val="accent2"/>
              </a:buClr>
              <a:buSzPct val="70000"/>
              <a:buFont typeface="Arial" panose="020B0604020202020204" pitchFamily="34" charset="0"/>
              <a:buChar char="•"/>
            </a:pPr>
            <a:r>
              <a:rPr lang="lv-LV" sz="1200" dirty="0">
                <a:solidFill>
                  <a:schemeClr val="bg1"/>
                </a:solidFill>
                <a:latin typeface="EYInterstate Light" panose="02000506000000020004" pitchFamily="2" charset="0"/>
              </a:rPr>
              <a:t>Krāslavas novada pašvaldība</a:t>
            </a:r>
          </a:p>
        </p:txBody>
      </p:sp>
      <p:sp>
        <p:nvSpPr>
          <p:cNvPr id="48" name="TextBox 47">
            <a:extLst>
              <a:ext uri="{FF2B5EF4-FFF2-40B4-BE49-F238E27FC236}">
                <a16:creationId xmlns:a16="http://schemas.microsoft.com/office/drawing/2014/main" id="{E44546C3-2DBB-4CB0-8778-6336819766B7}"/>
              </a:ext>
            </a:extLst>
          </p:cNvPr>
          <p:cNvSpPr txBox="1"/>
          <p:nvPr/>
        </p:nvSpPr>
        <p:spPr>
          <a:xfrm>
            <a:off x="2033415" y="3028064"/>
            <a:ext cx="1541719" cy="30869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Skaistas pagasta pārvalde, </a:t>
            </a:r>
          </a:p>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Ūdrīšu pagasta pārvalde</a:t>
            </a:r>
          </a:p>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Ezernieku pagasta pārvalde</a:t>
            </a:r>
          </a:p>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Ķepovas pagasta pārvalde</a:t>
            </a:r>
          </a:p>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Šķaunes pagasta </a:t>
            </a:r>
            <a:r>
              <a:rPr lang="lv-LV" sz="1200" dirty="0" err="1">
                <a:solidFill>
                  <a:schemeClr val="bg1"/>
                </a:solidFill>
                <a:latin typeface="EYInterstate Light" panose="02000506000000020004" pitchFamily="2" charset="0"/>
              </a:rPr>
              <a:t>parvalde</a:t>
            </a:r>
            <a:endParaRPr lang="lv-LV" sz="1200" dirty="0">
              <a:solidFill>
                <a:schemeClr val="bg1"/>
              </a:solidFill>
              <a:latin typeface="EYInterstate Light" panose="02000506000000020004" pitchFamily="2" charset="0"/>
            </a:endParaRPr>
          </a:p>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Andrupenes pagasta pārvalde</a:t>
            </a:r>
          </a:p>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Asūnes  pagasta pārvalde</a:t>
            </a:r>
          </a:p>
          <a:p>
            <a:pPr>
              <a:lnSpc>
                <a:spcPct val="85000"/>
              </a:lnSpc>
              <a:spcAft>
                <a:spcPts val="600"/>
              </a:spcAft>
              <a:buClr>
                <a:schemeClr val="accent2"/>
              </a:buClr>
              <a:buSzPct val="70000"/>
            </a:pPr>
            <a:r>
              <a:rPr lang="lv-LV" sz="1200" dirty="0" err="1">
                <a:solidFill>
                  <a:schemeClr val="bg1"/>
                </a:solidFill>
                <a:latin typeface="EYInterstate Light" panose="02000506000000020004" pitchFamily="2" charset="0"/>
              </a:rPr>
              <a:t>Andzeļu</a:t>
            </a:r>
            <a:r>
              <a:rPr lang="lv-LV" sz="1200" dirty="0">
                <a:solidFill>
                  <a:schemeClr val="bg1"/>
                </a:solidFill>
                <a:latin typeface="EYInterstate Light" panose="02000506000000020004" pitchFamily="2" charset="0"/>
              </a:rPr>
              <a:t> pagasta pārvalde</a:t>
            </a:r>
          </a:p>
        </p:txBody>
      </p:sp>
      <p:sp>
        <p:nvSpPr>
          <p:cNvPr id="49" name="Freeform 79">
            <a:extLst>
              <a:ext uri="{FF2B5EF4-FFF2-40B4-BE49-F238E27FC236}">
                <a16:creationId xmlns:a16="http://schemas.microsoft.com/office/drawing/2014/main" id="{5F2DBB18-55E9-4E0A-A233-1FD7E8650610}"/>
              </a:ext>
            </a:extLst>
          </p:cNvPr>
          <p:cNvSpPr>
            <a:spLocks noChangeAspect="1"/>
          </p:cNvSpPr>
          <p:nvPr/>
        </p:nvSpPr>
        <p:spPr bwMode="auto">
          <a:xfrm>
            <a:off x="217652" y="3470953"/>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50" name="Freeform 79">
            <a:extLst>
              <a:ext uri="{FF2B5EF4-FFF2-40B4-BE49-F238E27FC236}">
                <a16:creationId xmlns:a16="http://schemas.microsoft.com/office/drawing/2014/main" id="{4CB6D185-5989-459C-BDA0-50D4CAE0B1A3}"/>
              </a:ext>
            </a:extLst>
          </p:cNvPr>
          <p:cNvSpPr>
            <a:spLocks noChangeAspect="1"/>
          </p:cNvSpPr>
          <p:nvPr/>
        </p:nvSpPr>
        <p:spPr bwMode="auto">
          <a:xfrm>
            <a:off x="217652" y="384348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51" name="Freeform 79">
            <a:extLst>
              <a:ext uri="{FF2B5EF4-FFF2-40B4-BE49-F238E27FC236}">
                <a16:creationId xmlns:a16="http://schemas.microsoft.com/office/drawing/2014/main" id="{7E6EBEBB-D36F-4B30-A5C8-DB0B6FBD1A8F}"/>
              </a:ext>
            </a:extLst>
          </p:cNvPr>
          <p:cNvSpPr>
            <a:spLocks noChangeAspect="1"/>
          </p:cNvSpPr>
          <p:nvPr/>
        </p:nvSpPr>
        <p:spPr bwMode="auto">
          <a:xfrm>
            <a:off x="220034" y="4218054"/>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52" name="Freeform 79">
            <a:extLst>
              <a:ext uri="{FF2B5EF4-FFF2-40B4-BE49-F238E27FC236}">
                <a16:creationId xmlns:a16="http://schemas.microsoft.com/office/drawing/2014/main" id="{1D003063-0C47-489D-A7F5-47C5E92FA7E8}"/>
              </a:ext>
            </a:extLst>
          </p:cNvPr>
          <p:cNvSpPr>
            <a:spLocks noChangeAspect="1"/>
          </p:cNvSpPr>
          <p:nvPr/>
        </p:nvSpPr>
        <p:spPr bwMode="auto">
          <a:xfrm>
            <a:off x="217652" y="466615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53" name="Freeform 79">
            <a:extLst>
              <a:ext uri="{FF2B5EF4-FFF2-40B4-BE49-F238E27FC236}">
                <a16:creationId xmlns:a16="http://schemas.microsoft.com/office/drawing/2014/main" id="{9899101A-FD0A-445C-A2E9-33FBB9FD8332}"/>
              </a:ext>
            </a:extLst>
          </p:cNvPr>
          <p:cNvSpPr>
            <a:spLocks noChangeAspect="1"/>
          </p:cNvSpPr>
          <p:nvPr/>
        </p:nvSpPr>
        <p:spPr bwMode="auto">
          <a:xfrm>
            <a:off x="1804343" y="305700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54" name="Freeform 79">
            <a:extLst>
              <a:ext uri="{FF2B5EF4-FFF2-40B4-BE49-F238E27FC236}">
                <a16:creationId xmlns:a16="http://schemas.microsoft.com/office/drawing/2014/main" id="{85343442-0562-4650-B09B-9EAA2D8B9F79}"/>
              </a:ext>
            </a:extLst>
          </p:cNvPr>
          <p:cNvSpPr>
            <a:spLocks noChangeAspect="1"/>
          </p:cNvSpPr>
          <p:nvPr/>
        </p:nvSpPr>
        <p:spPr bwMode="auto">
          <a:xfrm>
            <a:off x="1798579" y="349354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55" name="Freeform 79">
            <a:extLst>
              <a:ext uri="{FF2B5EF4-FFF2-40B4-BE49-F238E27FC236}">
                <a16:creationId xmlns:a16="http://schemas.microsoft.com/office/drawing/2014/main" id="{A599DACB-9A47-4C6A-970D-4728333010B2}"/>
              </a:ext>
            </a:extLst>
          </p:cNvPr>
          <p:cNvSpPr>
            <a:spLocks noChangeAspect="1"/>
          </p:cNvSpPr>
          <p:nvPr/>
        </p:nvSpPr>
        <p:spPr bwMode="auto">
          <a:xfrm>
            <a:off x="1798578" y="3861173"/>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56" name="Freeform 79">
            <a:extLst>
              <a:ext uri="{FF2B5EF4-FFF2-40B4-BE49-F238E27FC236}">
                <a16:creationId xmlns:a16="http://schemas.microsoft.com/office/drawing/2014/main" id="{9E45D47D-FD68-408A-8403-DA911DD3A287}"/>
              </a:ext>
            </a:extLst>
          </p:cNvPr>
          <p:cNvSpPr>
            <a:spLocks noChangeAspect="1"/>
          </p:cNvSpPr>
          <p:nvPr/>
        </p:nvSpPr>
        <p:spPr bwMode="auto">
          <a:xfrm>
            <a:off x="1805085" y="422663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57" name="Freeform 79">
            <a:extLst>
              <a:ext uri="{FF2B5EF4-FFF2-40B4-BE49-F238E27FC236}">
                <a16:creationId xmlns:a16="http://schemas.microsoft.com/office/drawing/2014/main" id="{AC1296A3-2F13-4DF3-A627-C2708648F56A}"/>
              </a:ext>
            </a:extLst>
          </p:cNvPr>
          <p:cNvSpPr>
            <a:spLocks noChangeAspect="1"/>
          </p:cNvSpPr>
          <p:nvPr/>
        </p:nvSpPr>
        <p:spPr bwMode="auto">
          <a:xfrm>
            <a:off x="1773044" y="465883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43" name="Freeform 79">
            <a:extLst>
              <a:ext uri="{FF2B5EF4-FFF2-40B4-BE49-F238E27FC236}">
                <a16:creationId xmlns:a16="http://schemas.microsoft.com/office/drawing/2014/main" id="{EEB5459E-B786-4D19-BB14-74C34DCBC5DF}"/>
              </a:ext>
            </a:extLst>
          </p:cNvPr>
          <p:cNvSpPr>
            <a:spLocks noChangeAspect="1"/>
          </p:cNvSpPr>
          <p:nvPr/>
        </p:nvSpPr>
        <p:spPr bwMode="auto">
          <a:xfrm>
            <a:off x="8451574" y="2496579"/>
            <a:ext cx="338856" cy="399723"/>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44" name="Freeform 79">
            <a:extLst>
              <a:ext uri="{FF2B5EF4-FFF2-40B4-BE49-F238E27FC236}">
                <a16:creationId xmlns:a16="http://schemas.microsoft.com/office/drawing/2014/main" id="{77034919-4736-441A-90B0-4F5967693930}"/>
              </a:ext>
            </a:extLst>
          </p:cNvPr>
          <p:cNvSpPr>
            <a:spLocks noChangeAspect="1"/>
          </p:cNvSpPr>
          <p:nvPr/>
        </p:nvSpPr>
        <p:spPr bwMode="auto">
          <a:xfrm>
            <a:off x="3456161" y="5782467"/>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58" name="TextBox 57">
            <a:extLst>
              <a:ext uri="{FF2B5EF4-FFF2-40B4-BE49-F238E27FC236}">
                <a16:creationId xmlns:a16="http://schemas.microsoft.com/office/drawing/2014/main" id="{ED100B40-2E63-4799-A284-2EF7EAA6B709}"/>
              </a:ext>
            </a:extLst>
          </p:cNvPr>
          <p:cNvSpPr txBox="1"/>
          <p:nvPr/>
        </p:nvSpPr>
        <p:spPr>
          <a:xfrm>
            <a:off x="3740046" y="5746723"/>
            <a:ext cx="1447428" cy="507831"/>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pt-BR" sz="1200" dirty="0">
                <a:solidFill>
                  <a:schemeClr val="bg1"/>
                </a:solidFill>
                <a:latin typeface="EYInterstate Light" panose="02000506000000020004" pitchFamily="2" charset="0"/>
              </a:rPr>
              <a:t>Krāslavas novada Dagdas pilsētas VPVKAC</a:t>
            </a:r>
            <a:endParaRPr lang="lv-LV" sz="1200" dirty="0">
              <a:solidFill>
                <a:schemeClr val="bg1"/>
              </a:solidFill>
              <a:latin typeface="EYInterstate Light" panose="02000506000000020004" pitchFamily="2" charset="0"/>
            </a:endParaRPr>
          </a:p>
        </p:txBody>
      </p:sp>
      <p:sp>
        <p:nvSpPr>
          <p:cNvPr id="2" name="TextBox 1">
            <a:extLst>
              <a:ext uri="{FF2B5EF4-FFF2-40B4-BE49-F238E27FC236}">
                <a16:creationId xmlns:a16="http://schemas.microsoft.com/office/drawing/2014/main" id="{83FC2DD6-26AE-4D86-8C57-BA520423B0FF}"/>
              </a:ext>
            </a:extLst>
          </p:cNvPr>
          <p:cNvSpPr txBox="1"/>
          <p:nvPr/>
        </p:nvSpPr>
        <p:spPr>
          <a:xfrm>
            <a:off x="5143534" y="6612462"/>
            <a:ext cx="6064951" cy="15465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900" dirty="0">
                <a:solidFill>
                  <a:schemeClr val="bg1"/>
                </a:solidFill>
                <a:latin typeface="EYInterstate Light" panose="02000506000000020004" pitchFamily="2" charset="0"/>
              </a:rPr>
              <a:t>** (01.07.2021.-31.08.2022.)</a:t>
            </a:r>
          </a:p>
        </p:txBody>
      </p:sp>
      <p:sp>
        <p:nvSpPr>
          <p:cNvPr id="61" name="Rectangle 60">
            <a:extLst>
              <a:ext uri="{FF2B5EF4-FFF2-40B4-BE49-F238E27FC236}">
                <a16:creationId xmlns:a16="http://schemas.microsoft.com/office/drawing/2014/main" id="{B4DC8F06-6145-41CF-A970-62D3EA4C6A25}"/>
              </a:ext>
            </a:extLst>
          </p:cNvPr>
          <p:cNvSpPr/>
          <p:nvPr/>
        </p:nvSpPr>
        <p:spPr>
          <a:xfrm>
            <a:off x="609917" y="294200"/>
            <a:ext cx="67988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lang="en-US" b="1">
                <a:solidFill>
                  <a:srgbClr val="000000"/>
                </a:solidFill>
                <a:latin typeface="EYInterstate Light" panose="02000506000000020004" pitchFamily="2" charset="0"/>
              </a:rPr>
              <a:t>10</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63" name="Freeform 79">
            <a:extLst>
              <a:ext uri="{FF2B5EF4-FFF2-40B4-BE49-F238E27FC236}">
                <a16:creationId xmlns:a16="http://schemas.microsoft.com/office/drawing/2014/main" id="{374E6B5D-D9A8-4DC6-9BEB-9B76A11D0734}"/>
              </a:ext>
            </a:extLst>
          </p:cNvPr>
          <p:cNvSpPr>
            <a:spLocks noChangeAspect="1"/>
          </p:cNvSpPr>
          <p:nvPr/>
        </p:nvSpPr>
        <p:spPr bwMode="auto">
          <a:xfrm>
            <a:off x="9719751" y="2246843"/>
            <a:ext cx="275617" cy="32512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64" name="Freeform 79">
            <a:extLst>
              <a:ext uri="{FF2B5EF4-FFF2-40B4-BE49-F238E27FC236}">
                <a16:creationId xmlns:a16="http://schemas.microsoft.com/office/drawing/2014/main" id="{35E85B0E-C082-44C8-B3E0-DF5483515F89}"/>
              </a:ext>
            </a:extLst>
          </p:cNvPr>
          <p:cNvSpPr>
            <a:spLocks noChangeAspect="1"/>
          </p:cNvSpPr>
          <p:nvPr/>
        </p:nvSpPr>
        <p:spPr bwMode="auto">
          <a:xfrm>
            <a:off x="7161179" y="2881199"/>
            <a:ext cx="385512" cy="454760"/>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65" name="Freeform 79">
            <a:extLst>
              <a:ext uri="{FF2B5EF4-FFF2-40B4-BE49-F238E27FC236}">
                <a16:creationId xmlns:a16="http://schemas.microsoft.com/office/drawing/2014/main" id="{3FC548B4-6EEA-4CDF-9A78-82617C02B0C5}"/>
              </a:ext>
            </a:extLst>
          </p:cNvPr>
          <p:cNvSpPr>
            <a:spLocks noChangeAspect="1"/>
          </p:cNvSpPr>
          <p:nvPr/>
        </p:nvSpPr>
        <p:spPr bwMode="auto">
          <a:xfrm>
            <a:off x="6308956" y="2841266"/>
            <a:ext cx="385512" cy="454760"/>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66" name="Freeform 79">
            <a:extLst>
              <a:ext uri="{FF2B5EF4-FFF2-40B4-BE49-F238E27FC236}">
                <a16:creationId xmlns:a16="http://schemas.microsoft.com/office/drawing/2014/main" id="{C755E7AA-6451-4203-BF4C-0A3453235891}"/>
              </a:ext>
            </a:extLst>
          </p:cNvPr>
          <p:cNvSpPr>
            <a:spLocks noChangeAspect="1"/>
          </p:cNvSpPr>
          <p:nvPr/>
        </p:nvSpPr>
        <p:spPr bwMode="auto">
          <a:xfrm>
            <a:off x="8556529" y="4640905"/>
            <a:ext cx="385512" cy="454760"/>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67" name="Freeform 79">
            <a:extLst>
              <a:ext uri="{FF2B5EF4-FFF2-40B4-BE49-F238E27FC236}">
                <a16:creationId xmlns:a16="http://schemas.microsoft.com/office/drawing/2014/main" id="{00604600-4507-4EDA-B72D-6AB5B1012BB3}"/>
              </a:ext>
            </a:extLst>
          </p:cNvPr>
          <p:cNvSpPr>
            <a:spLocks noChangeAspect="1"/>
          </p:cNvSpPr>
          <p:nvPr/>
        </p:nvSpPr>
        <p:spPr bwMode="auto">
          <a:xfrm>
            <a:off x="5637061" y="3911833"/>
            <a:ext cx="385512" cy="454760"/>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68" name="Freeform 79">
            <a:extLst>
              <a:ext uri="{FF2B5EF4-FFF2-40B4-BE49-F238E27FC236}">
                <a16:creationId xmlns:a16="http://schemas.microsoft.com/office/drawing/2014/main" id="{E9971011-0A0D-4555-91F3-0EE1D9FD5B76}"/>
              </a:ext>
            </a:extLst>
          </p:cNvPr>
          <p:cNvSpPr>
            <a:spLocks noChangeAspect="1"/>
          </p:cNvSpPr>
          <p:nvPr/>
        </p:nvSpPr>
        <p:spPr bwMode="auto">
          <a:xfrm>
            <a:off x="7671961" y="4705977"/>
            <a:ext cx="385512" cy="454760"/>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69" name="Freeform 79">
            <a:extLst>
              <a:ext uri="{FF2B5EF4-FFF2-40B4-BE49-F238E27FC236}">
                <a16:creationId xmlns:a16="http://schemas.microsoft.com/office/drawing/2014/main" id="{3C7D0EAF-D8AC-4D99-9B1E-7E7E8C37A13B}"/>
              </a:ext>
            </a:extLst>
          </p:cNvPr>
          <p:cNvSpPr>
            <a:spLocks noChangeAspect="1"/>
          </p:cNvSpPr>
          <p:nvPr/>
        </p:nvSpPr>
        <p:spPr bwMode="auto">
          <a:xfrm>
            <a:off x="6737213" y="1923040"/>
            <a:ext cx="385512" cy="454760"/>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70" name="Freeform 79">
            <a:extLst>
              <a:ext uri="{FF2B5EF4-FFF2-40B4-BE49-F238E27FC236}">
                <a16:creationId xmlns:a16="http://schemas.microsoft.com/office/drawing/2014/main" id="{E820F05F-CBD0-4870-8C98-C7D3A07C3B8D}"/>
              </a:ext>
            </a:extLst>
          </p:cNvPr>
          <p:cNvSpPr>
            <a:spLocks noChangeAspect="1"/>
          </p:cNvSpPr>
          <p:nvPr/>
        </p:nvSpPr>
        <p:spPr bwMode="auto">
          <a:xfrm>
            <a:off x="6561177" y="3671972"/>
            <a:ext cx="385512" cy="454760"/>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71" name="Freeform 79">
            <a:extLst>
              <a:ext uri="{FF2B5EF4-FFF2-40B4-BE49-F238E27FC236}">
                <a16:creationId xmlns:a16="http://schemas.microsoft.com/office/drawing/2014/main" id="{D4EBF3F6-F417-45EF-A315-4A31CFD6BB72}"/>
              </a:ext>
            </a:extLst>
          </p:cNvPr>
          <p:cNvSpPr>
            <a:spLocks noChangeAspect="1"/>
          </p:cNvSpPr>
          <p:nvPr/>
        </p:nvSpPr>
        <p:spPr bwMode="auto">
          <a:xfrm>
            <a:off x="6660413" y="4293200"/>
            <a:ext cx="385512" cy="454760"/>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72" name="Freeform 79">
            <a:extLst>
              <a:ext uri="{FF2B5EF4-FFF2-40B4-BE49-F238E27FC236}">
                <a16:creationId xmlns:a16="http://schemas.microsoft.com/office/drawing/2014/main" id="{9D3D6747-0B2D-4BE2-B20A-72BEF785846D}"/>
              </a:ext>
            </a:extLst>
          </p:cNvPr>
          <p:cNvSpPr>
            <a:spLocks noChangeAspect="1"/>
          </p:cNvSpPr>
          <p:nvPr/>
        </p:nvSpPr>
        <p:spPr bwMode="auto">
          <a:xfrm>
            <a:off x="8059417" y="5434719"/>
            <a:ext cx="385512" cy="454760"/>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73" name="Freeform 79">
            <a:extLst>
              <a:ext uri="{FF2B5EF4-FFF2-40B4-BE49-F238E27FC236}">
                <a16:creationId xmlns:a16="http://schemas.microsoft.com/office/drawing/2014/main" id="{32A31AE5-F2E5-480E-9BD5-74ADA6C766C4}"/>
              </a:ext>
            </a:extLst>
          </p:cNvPr>
          <p:cNvSpPr>
            <a:spLocks noChangeAspect="1"/>
          </p:cNvSpPr>
          <p:nvPr/>
        </p:nvSpPr>
        <p:spPr bwMode="auto">
          <a:xfrm>
            <a:off x="8818231" y="3655068"/>
            <a:ext cx="385512" cy="454760"/>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74" name="Freeform 79">
            <a:extLst>
              <a:ext uri="{FF2B5EF4-FFF2-40B4-BE49-F238E27FC236}">
                <a16:creationId xmlns:a16="http://schemas.microsoft.com/office/drawing/2014/main" id="{8DCF63AC-D6EB-4A5A-879F-3BD6DEF0417B}"/>
              </a:ext>
            </a:extLst>
          </p:cNvPr>
          <p:cNvSpPr>
            <a:spLocks noChangeAspect="1"/>
          </p:cNvSpPr>
          <p:nvPr/>
        </p:nvSpPr>
        <p:spPr bwMode="auto">
          <a:xfrm>
            <a:off x="7553578" y="3773622"/>
            <a:ext cx="385512" cy="454760"/>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75" name="Freeform 79">
            <a:extLst>
              <a:ext uri="{FF2B5EF4-FFF2-40B4-BE49-F238E27FC236}">
                <a16:creationId xmlns:a16="http://schemas.microsoft.com/office/drawing/2014/main" id="{ACCBE72C-EB9D-48B3-8C47-76C7C641A90D}"/>
              </a:ext>
            </a:extLst>
          </p:cNvPr>
          <p:cNvSpPr>
            <a:spLocks noChangeAspect="1"/>
          </p:cNvSpPr>
          <p:nvPr/>
        </p:nvSpPr>
        <p:spPr bwMode="auto">
          <a:xfrm>
            <a:off x="5541958" y="3155243"/>
            <a:ext cx="385512" cy="454760"/>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77" name="TextBox 76">
            <a:extLst>
              <a:ext uri="{FF2B5EF4-FFF2-40B4-BE49-F238E27FC236}">
                <a16:creationId xmlns:a16="http://schemas.microsoft.com/office/drawing/2014/main" id="{B155165F-72B1-41CD-B72C-B373FC5792C3}"/>
              </a:ext>
            </a:extLst>
          </p:cNvPr>
          <p:cNvSpPr txBox="1"/>
          <p:nvPr/>
        </p:nvSpPr>
        <p:spPr>
          <a:xfrm>
            <a:off x="3740045" y="3018531"/>
            <a:ext cx="1541719" cy="2696123"/>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200">
                <a:solidFill>
                  <a:schemeClr val="bg1"/>
                </a:solidFill>
                <a:latin typeface="EYInterstate Light" panose="02000506000000020004" pitchFamily="2" charset="0"/>
              </a:rPr>
              <a:t>Bērziņu pagasta pārvalde</a:t>
            </a:r>
          </a:p>
          <a:p>
            <a:pPr>
              <a:lnSpc>
                <a:spcPct val="85000"/>
              </a:lnSpc>
              <a:spcAft>
                <a:spcPts val="600"/>
              </a:spcAft>
              <a:buClr>
                <a:schemeClr val="accent2"/>
              </a:buClr>
              <a:buSzPct val="70000"/>
            </a:pPr>
            <a:r>
              <a:rPr lang="lv-LV" sz="1200">
                <a:solidFill>
                  <a:schemeClr val="bg1"/>
                </a:solidFill>
                <a:latin typeface="EYInterstate Light" panose="02000506000000020004" pitchFamily="2" charset="0"/>
              </a:rPr>
              <a:t>Konstantinovas pagasta pārvalde</a:t>
            </a:r>
          </a:p>
          <a:p>
            <a:pPr>
              <a:lnSpc>
                <a:spcPct val="85000"/>
              </a:lnSpc>
              <a:spcAft>
                <a:spcPts val="600"/>
              </a:spcAft>
              <a:buClr>
                <a:schemeClr val="accent2"/>
              </a:buClr>
              <a:buSzPct val="70000"/>
            </a:pPr>
            <a:r>
              <a:rPr lang="lv-LV" sz="1200">
                <a:solidFill>
                  <a:schemeClr val="bg1"/>
                </a:solidFill>
                <a:latin typeface="EYInterstate Light" panose="02000506000000020004" pitchFamily="2" charset="0"/>
              </a:rPr>
              <a:t>Svariņu pagasta pārvalde</a:t>
            </a:r>
          </a:p>
          <a:p>
            <a:pPr>
              <a:lnSpc>
                <a:spcPct val="85000"/>
              </a:lnSpc>
              <a:spcAft>
                <a:spcPts val="600"/>
              </a:spcAft>
              <a:buClr>
                <a:schemeClr val="accent2"/>
              </a:buClr>
              <a:buSzPct val="70000"/>
            </a:pPr>
            <a:r>
              <a:rPr lang="lv-LV" sz="1200">
                <a:solidFill>
                  <a:schemeClr val="bg1"/>
                </a:solidFill>
                <a:latin typeface="EYInterstate Light" panose="02000506000000020004" pitchFamily="2" charset="0"/>
              </a:rPr>
              <a:t>Kaplavas pagasta pārvalde</a:t>
            </a:r>
          </a:p>
          <a:p>
            <a:pPr>
              <a:lnSpc>
                <a:spcPct val="85000"/>
              </a:lnSpc>
              <a:spcAft>
                <a:spcPts val="600"/>
              </a:spcAft>
              <a:buClr>
                <a:schemeClr val="accent2"/>
              </a:buClr>
              <a:buSzPct val="70000"/>
            </a:pPr>
            <a:r>
              <a:rPr lang="lv-LV" sz="1200">
                <a:solidFill>
                  <a:schemeClr val="bg1"/>
                </a:solidFill>
                <a:latin typeface="EYInterstate Light" panose="02000506000000020004" pitchFamily="2" charset="0"/>
              </a:rPr>
              <a:t>Grāveru pagasta pārvalde</a:t>
            </a:r>
          </a:p>
          <a:p>
            <a:pPr>
              <a:lnSpc>
                <a:spcPct val="85000"/>
              </a:lnSpc>
              <a:spcAft>
                <a:spcPts val="600"/>
              </a:spcAft>
              <a:buClr>
                <a:schemeClr val="accent2"/>
              </a:buClr>
              <a:buSzPct val="70000"/>
            </a:pPr>
            <a:r>
              <a:rPr lang="lv-LV" sz="1200">
                <a:solidFill>
                  <a:schemeClr val="bg1"/>
                </a:solidFill>
                <a:latin typeface="EYInterstate Light" panose="02000506000000020004" pitchFamily="2" charset="0"/>
              </a:rPr>
              <a:t>Kastuļinas pagasta pārvalde</a:t>
            </a:r>
          </a:p>
          <a:p>
            <a:pPr>
              <a:lnSpc>
                <a:spcPct val="85000"/>
              </a:lnSpc>
              <a:spcAft>
                <a:spcPts val="600"/>
              </a:spcAft>
              <a:buClr>
                <a:schemeClr val="accent2"/>
              </a:buClr>
              <a:buSzPct val="70000"/>
            </a:pPr>
            <a:r>
              <a:rPr lang="lv-LV" sz="1200">
                <a:solidFill>
                  <a:schemeClr val="bg1"/>
                </a:solidFill>
                <a:latin typeface="EYInterstate Light" panose="02000506000000020004" pitchFamily="2" charset="0"/>
              </a:rPr>
              <a:t>Šķeltovas pagasta pārvalde</a:t>
            </a:r>
          </a:p>
        </p:txBody>
      </p:sp>
      <p:sp>
        <p:nvSpPr>
          <p:cNvPr id="78" name="Freeform 79">
            <a:extLst>
              <a:ext uri="{FF2B5EF4-FFF2-40B4-BE49-F238E27FC236}">
                <a16:creationId xmlns:a16="http://schemas.microsoft.com/office/drawing/2014/main" id="{7D078675-0779-4195-AC17-D6A8F243410A}"/>
              </a:ext>
            </a:extLst>
          </p:cNvPr>
          <p:cNvSpPr>
            <a:spLocks noChangeAspect="1"/>
          </p:cNvSpPr>
          <p:nvPr/>
        </p:nvSpPr>
        <p:spPr bwMode="auto">
          <a:xfrm>
            <a:off x="3488995" y="303184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79" name="Freeform 79">
            <a:extLst>
              <a:ext uri="{FF2B5EF4-FFF2-40B4-BE49-F238E27FC236}">
                <a16:creationId xmlns:a16="http://schemas.microsoft.com/office/drawing/2014/main" id="{19918814-F92A-4E09-B645-56EC3ED02100}"/>
              </a:ext>
            </a:extLst>
          </p:cNvPr>
          <p:cNvSpPr>
            <a:spLocks noChangeAspect="1"/>
          </p:cNvSpPr>
          <p:nvPr/>
        </p:nvSpPr>
        <p:spPr bwMode="auto">
          <a:xfrm>
            <a:off x="3483231" y="346839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80" name="Freeform 79">
            <a:extLst>
              <a:ext uri="{FF2B5EF4-FFF2-40B4-BE49-F238E27FC236}">
                <a16:creationId xmlns:a16="http://schemas.microsoft.com/office/drawing/2014/main" id="{563E6335-2995-4317-936E-B0253AE11021}"/>
              </a:ext>
            </a:extLst>
          </p:cNvPr>
          <p:cNvSpPr>
            <a:spLocks noChangeAspect="1"/>
          </p:cNvSpPr>
          <p:nvPr/>
        </p:nvSpPr>
        <p:spPr bwMode="auto">
          <a:xfrm>
            <a:off x="3483230" y="3836020"/>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81" name="Freeform 79">
            <a:extLst>
              <a:ext uri="{FF2B5EF4-FFF2-40B4-BE49-F238E27FC236}">
                <a16:creationId xmlns:a16="http://schemas.microsoft.com/office/drawing/2014/main" id="{E2AE6238-9FCC-4277-897C-A8DFFBFD4076}"/>
              </a:ext>
            </a:extLst>
          </p:cNvPr>
          <p:cNvSpPr>
            <a:spLocks noChangeAspect="1"/>
          </p:cNvSpPr>
          <p:nvPr/>
        </p:nvSpPr>
        <p:spPr bwMode="auto">
          <a:xfrm>
            <a:off x="3489737" y="420148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82" name="Freeform 79">
            <a:extLst>
              <a:ext uri="{FF2B5EF4-FFF2-40B4-BE49-F238E27FC236}">
                <a16:creationId xmlns:a16="http://schemas.microsoft.com/office/drawing/2014/main" id="{92EFFEFC-E189-4AEB-B6F4-5058E65A7B42}"/>
              </a:ext>
            </a:extLst>
          </p:cNvPr>
          <p:cNvSpPr>
            <a:spLocks noChangeAspect="1"/>
          </p:cNvSpPr>
          <p:nvPr/>
        </p:nvSpPr>
        <p:spPr bwMode="auto">
          <a:xfrm>
            <a:off x="3457696" y="463367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83" name="Freeform 79">
            <a:extLst>
              <a:ext uri="{FF2B5EF4-FFF2-40B4-BE49-F238E27FC236}">
                <a16:creationId xmlns:a16="http://schemas.microsoft.com/office/drawing/2014/main" id="{7A9FB06C-95DC-499D-B79A-F677FC8E71E3}"/>
              </a:ext>
            </a:extLst>
          </p:cNvPr>
          <p:cNvSpPr>
            <a:spLocks noChangeAspect="1"/>
          </p:cNvSpPr>
          <p:nvPr/>
        </p:nvSpPr>
        <p:spPr bwMode="auto">
          <a:xfrm>
            <a:off x="217652" y="5028127"/>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84" name="Freeform 79">
            <a:extLst>
              <a:ext uri="{FF2B5EF4-FFF2-40B4-BE49-F238E27FC236}">
                <a16:creationId xmlns:a16="http://schemas.microsoft.com/office/drawing/2014/main" id="{CE26E538-00D4-4862-967C-02ADC7956E5C}"/>
              </a:ext>
            </a:extLst>
          </p:cNvPr>
          <p:cNvSpPr>
            <a:spLocks noChangeAspect="1"/>
          </p:cNvSpPr>
          <p:nvPr/>
        </p:nvSpPr>
        <p:spPr bwMode="auto">
          <a:xfrm>
            <a:off x="220034" y="5402699"/>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85" name="Freeform 79">
            <a:extLst>
              <a:ext uri="{FF2B5EF4-FFF2-40B4-BE49-F238E27FC236}">
                <a16:creationId xmlns:a16="http://schemas.microsoft.com/office/drawing/2014/main" id="{EA59723A-EA6D-4586-81EF-69CD7E78D36F}"/>
              </a:ext>
            </a:extLst>
          </p:cNvPr>
          <p:cNvSpPr>
            <a:spLocks noChangeAspect="1"/>
          </p:cNvSpPr>
          <p:nvPr/>
        </p:nvSpPr>
        <p:spPr bwMode="auto">
          <a:xfrm>
            <a:off x="217652" y="585080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86" name="Freeform 79">
            <a:extLst>
              <a:ext uri="{FF2B5EF4-FFF2-40B4-BE49-F238E27FC236}">
                <a16:creationId xmlns:a16="http://schemas.microsoft.com/office/drawing/2014/main" id="{F62A1A67-6188-426D-B7D0-A78521DD437B}"/>
              </a:ext>
            </a:extLst>
          </p:cNvPr>
          <p:cNvSpPr>
            <a:spLocks noChangeAspect="1"/>
          </p:cNvSpPr>
          <p:nvPr/>
        </p:nvSpPr>
        <p:spPr bwMode="auto">
          <a:xfrm>
            <a:off x="1793593" y="500674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87" name="Freeform 79">
            <a:extLst>
              <a:ext uri="{FF2B5EF4-FFF2-40B4-BE49-F238E27FC236}">
                <a16:creationId xmlns:a16="http://schemas.microsoft.com/office/drawing/2014/main" id="{1F33F8BA-1055-4164-B5BD-CD0584944727}"/>
              </a:ext>
            </a:extLst>
          </p:cNvPr>
          <p:cNvSpPr>
            <a:spLocks noChangeAspect="1"/>
          </p:cNvSpPr>
          <p:nvPr/>
        </p:nvSpPr>
        <p:spPr bwMode="auto">
          <a:xfrm>
            <a:off x="1795975" y="5381320"/>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88" name="Freeform 79">
            <a:extLst>
              <a:ext uri="{FF2B5EF4-FFF2-40B4-BE49-F238E27FC236}">
                <a16:creationId xmlns:a16="http://schemas.microsoft.com/office/drawing/2014/main" id="{F8F5AE5A-B444-4355-8B1D-C4A6EEF9E3B5}"/>
              </a:ext>
            </a:extLst>
          </p:cNvPr>
          <p:cNvSpPr>
            <a:spLocks noChangeAspect="1"/>
          </p:cNvSpPr>
          <p:nvPr/>
        </p:nvSpPr>
        <p:spPr bwMode="auto">
          <a:xfrm>
            <a:off x="1793593" y="582942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89" name="Freeform 79">
            <a:extLst>
              <a:ext uri="{FF2B5EF4-FFF2-40B4-BE49-F238E27FC236}">
                <a16:creationId xmlns:a16="http://schemas.microsoft.com/office/drawing/2014/main" id="{08926A4B-2382-4C71-8333-DD75E0E17E43}"/>
              </a:ext>
            </a:extLst>
          </p:cNvPr>
          <p:cNvSpPr>
            <a:spLocks noChangeAspect="1"/>
          </p:cNvSpPr>
          <p:nvPr/>
        </p:nvSpPr>
        <p:spPr bwMode="auto">
          <a:xfrm>
            <a:off x="3496794" y="495210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90" name="Freeform 79">
            <a:extLst>
              <a:ext uri="{FF2B5EF4-FFF2-40B4-BE49-F238E27FC236}">
                <a16:creationId xmlns:a16="http://schemas.microsoft.com/office/drawing/2014/main" id="{6E212F31-2A8D-475B-801B-03F216B37372}"/>
              </a:ext>
            </a:extLst>
          </p:cNvPr>
          <p:cNvSpPr>
            <a:spLocks noChangeAspect="1"/>
          </p:cNvSpPr>
          <p:nvPr/>
        </p:nvSpPr>
        <p:spPr bwMode="auto">
          <a:xfrm>
            <a:off x="3476950" y="536208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76" name="Date Placeholder 10">
            <a:extLst>
              <a:ext uri="{FF2B5EF4-FFF2-40B4-BE49-F238E27FC236}">
                <a16:creationId xmlns:a16="http://schemas.microsoft.com/office/drawing/2014/main" id="{27B83744-BBFA-49FC-B505-7F9AB650F78D}"/>
              </a:ext>
            </a:extLst>
          </p:cNvPr>
          <p:cNvSpPr>
            <a:spLocks noGrp="1"/>
          </p:cNvSpPr>
          <p:nvPr>
            <p:ph type="dt" sz="half" idx="10"/>
          </p:nvPr>
        </p:nvSpPr>
        <p:spPr>
          <a:xfrm>
            <a:off x="1460169" y="6545852"/>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72854222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C859A04E-D8D8-4F48-B2C0-25B6B5DBC6D3}"/>
              </a:ext>
            </a:extLst>
          </p:cNvPr>
          <p:cNvSpPr/>
          <p:nvPr/>
        </p:nvSpPr>
        <p:spPr>
          <a:xfrm>
            <a:off x="609917" y="907493"/>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 name="Slide Number Placeholder 5">
            <a:extLst>
              <a:ext uri="{FF2B5EF4-FFF2-40B4-BE49-F238E27FC236}">
                <a16:creationId xmlns:a16="http://schemas.microsoft.com/office/drawing/2014/main" id="{A37B551C-C94C-480A-B965-878851337062}"/>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77</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1" name="Abgerundetes Rechteck 35">
            <a:extLst>
              <a:ext uri="{FF2B5EF4-FFF2-40B4-BE49-F238E27FC236}">
                <a16:creationId xmlns:a16="http://schemas.microsoft.com/office/drawing/2014/main" id="{6F36FF58-237F-4594-8C22-BACA8E68CC4F}"/>
              </a:ext>
            </a:extLst>
          </p:cNvPr>
          <p:cNvSpPr/>
          <p:nvPr/>
        </p:nvSpPr>
        <p:spPr bwMode="gray">
          <a:xfrm>
            <a:off x="6120756" y="1397001"/>
            <a:ext cx="5474978" cy="4891142"/>
          </a:xfrm>
          <a:prstGeom prst="rect">
            <a:avLst/>
          </a:prstGeom>
          <a:solidFill>
            <a:srgbClr val="F0F0F0"/>
          </a:solidFill>
          <a:ln w="25400" cap="flat" cmpd="sng" algn="ctr">
            <a:noFill/>
            <a:prstDash val="solid"/>
            <a:headEnd/>
            <a:tailEnd/>
          </a:ln>
          <a:effectLst/>
        </p:spPr>
        <p:txBody>
          <a:bodyPr lIns="640080" tIns="72000" rIns="108000" bIns="72000" anchor="ctr"/>
          <a:lstStyle/>
          <a:p>
            <a:pPr marL="534988" marR="0" lvl="0" defTabSz="801688"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1"/>
                </a:solidFill>
                <a:effectLst/>
                <a:uLnTx/>
                <a:uFillTx/>
                <a:latin typeface="EYInterstate Light" panose="02000506000000020004" pitchFamily="2" charset="0"/>
                <a:cs typeface="Arial" charset="0"/>
              </a:rPr>
              <a:t>Pakalpojumu pieejamība elektroniski</a:t>
            </a:r>
            <a:endParaRPr kumimoji="0" lang="en-US" sz="1400" b="1"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a:p>
            <a:pPr marL="534988" algn="just" defTabSz="801688" eaLnBrk="0" hangingPunct="0">
              <a:lnSpc>
                <a:spcPct val="95000"/>
              </a:lnSpc>
              <a:spcBef>
                <a:spcPts val="1200"/>
              </a:spcBef>
              <a:spcAft>
                <a:spcPts val="800"/>
              </a:spcAft>
              <a:buClr>
                <a:srgbClr val="969696"/>
              </a:buClr>
              <a:defRPr/>
            </a:pPr>
            <a:r>
              <a:rPr lang="lv-LV" sz="1200" kern="0">
                <a:solidFill>
                  <a:schemeClr val="bg2"/>
                </a:solidFill>
                <a:latin typeface="EYInterstate Light" panose="02000506000000020004" pitchFamily="2" charset="0"/>
                <a:cs typeface="Arial" charset="0"/>
              </a:rPr>
              <a:t>Pēc pašvaldības pārstāvju interpretācijas 2</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no aizpildītajā anketā uzskaitītajiem pakalpojumiem ir pieejami kā e-pakalpojums.</a:t>
            </a:r>
          </a:p>
          <a:p>
            <a:pPr marL="534988" algn="just" defTabSz="801688" eaLnBrk="0" hangingPunct="0">
              <a:lnSpc>
                <a:spcPct val="95000"/>
              </a:lnSpc>
              <a:spcBef>
                <a:spcPts val="1200"/>
              </a:spcBef>
              <a:spcAft>
                <a:spcPts val="800"/>
              </a:spcAft>
              <a:buClr>
                <a:srgbClr val="969696"/>
              </a:buClr>
              <a:defRPr/>
            </a:pPr>
            <a:r>
              <a:rPr lang="lv-LV" sz="1200" kern="0">
                <a:solidFill>
                  <a:schemeClr val="bg2"/>
                </a:solidFill>
                <a:latin typeface="EYInterstate Light" panose="02000506000000020004" pitchFamily="2" charset="0"/>
                <a:cs typeface="Arial" charset="0"/>
              </a:rPr>
              <a:t>Pašvaldības mājaslapā norādīto e-pakalpojumu skaits šobrīd: 56</a:t>
            </a:r>
          </a:p>
          <a:p>
            <a:pPr marL="534988" algn="just" defTabSz="801688" eaLnBrk="0" hangingPunct="0">
              <a:lnSpc>
                <a:spcPct val="95000"/>
              </a:lnSpc>
              <a:spcBef>
                <a:spcPts val="1200"/>
              </a:spcBef>
              <a:spcAft>
                <a:spcPts val="800"/>
              </a:spcAft>
              <a:buClr>
                <a:srgbClr val="969696"/>
              </a:buClr>
              <a:defRPr/>
            </a:pPr>
            <a:r>
              <a:rPr lang="lv-LV" sz="1200" kern="0">
                <a:solidFill>
                  <a:schemeClr val="bg2"/>
                </a:solidFill>
                <a:latin typeface="EYInterstate Light" panose="02000506000000020004" pitchFamily="2" charset="0"/>
                <a:cs typeface="Arial" charset="0"/>
              </a:rPr>
              <a:t>Latvija.lv norādīto e-pakalpojumu skaits šobrīd: 50</a:t>
            </a:r>
            <a:endParaRPr kumimoji="0" lang="lv-LV" sz="1000" b="0" i="0" u="none" strike="noStrike" kern="0" cap="none" spc="0" normalizeH="0" baseline="0" noProof="0">
              <a:ln>
                <a:noFill/>
              </a:ln>
              <a:solidFill>
                <a:srgbClr val="646464"/>
              </a:solidFill>
              <a:effectLst/>
              <a:uLnTx/>
              <a:uFillTx/>
              <a:latin typeface="EYInterstate Light" panose="02000506000000020004" pitchFamily="2" charset="0"/>
              <a:cs typeface="Arial" charset="0"/>
            </a:endParaRPr>
          </a:p>
          <a:p>
            <a:pPr marL="534988" marR="0" lvl="0" algn="just" defTabSz="801688" eaLnBrk="0" fontAlgn="auto" latinLnBrk="0" hangingPunct="0">
              <a:lnSpc>
                <a:spcPct val="95000"/>
              </a:lnSpc>
              <a:spcBef>
                <a:spcPts val="0"/>
              </a:spcBef>
              <a:spcAft>
                <a:spcPts val="800"/>
              </a:spcAft>
              <a:buClr>
                <a:srgbClr val="969696"/>
              </a:buClr>
              <a:buSzTx/>
              <a:buFontTx/>
              <a:buNone/>
              <a:tabLst/>
              <a:defRPr/>
            </a:pPr>
            <a:endParaRPr kumimoji="0" lang="lv-LV" sz="1000" b="0" i="0" u="none" strike="noStrike" kern="0" cap="none" spc="0" normalizeH="0" baseline="0" noProof="0">
              <a:ln>
                <a:noFill/>
              </a:ln>
              <a:solidFill>
                <a:srgbClr val="646464"/>
              </a:solidFill>
              <a:effectLst/>
              <a:uLnTx/>
              <a:uFillTx/>
              <a:latin typeface="EYInterstate Light" panose="02000506000000020004" pitchFamily="2" charset="0"/>
              <a:cs typeface="Arial" charset="0"/>
            </a:endParaRPr>
          </a:p>
          <a:p>
            <a:pPr marL="534988" marR="0" lvl="0" algn="just" defTabSz="801688" eaLnBrk="0" fontAlgn="auto" latinLnBrk="0" hangingPunct="0">
              <a:lnSpc>
                <a:spcPct val="95000"/>
              </a:lnSpc>
              <a:spcBef>
                <a:spcPts val="0"/>
              </a:spcBef>
              <a:spcAft>
                <a:spcPts val="800"/>
              </a:spcAft>
              <a:buClr>
                <a:srgbClr val="969696"/>
              </a:buClr>
              <a:buSzTx/>
              <a:buFontTx/>
              <a:buNone/>
              <a:tabLst/>
              <a:defRPr/>
            </a:pPr>
            <a:endParaRPr lang="lv-LV" sz="1000" kern="0">
              <a:solidFill>
                <a:srgbClr val="646464"/>
              </a:solidFill>
              <a:latin typeface="EYInterstate Light" panose="02000506000000020004" pitchFamily="2" charset="0"/>
              <a:cs typeface="Arial" charset="0"/>
            </a:endParaRPr>
          </a:p>
          <a:p>
            <a:pPr marL="534988" marR="0" lvl="0" algn="just" defTabSz="801688" eaLnBrk="0" fontAlgn="auto" latinLnBrk="0" hangingPunct="0">
              <a:lnSpc>
                <a:spcPct val="95000"/>
              </a:lnSpc>
              <a:spcBef>
                <a:spcPts val="0"/>
              </a:spcBef>
              <a:spcAft>
                <a:spcPts val="800"/>
              </a:spcAft>
              <a:buClr>
                <a:srgbClr val="969696"/>
              </a:buClr>
              <a:buSzTx/>
              <a:buFontTx/>
              <a:buNone/>
              <a:tabLst/>
              <a:defRPr/>
            </a:pPr>
            <a:endParaRPr kumimoji="0" lang="en-IN" sz="1000" b="0" i="0" u="none" strike="noStrike" kern="0" cap="none" spc="0" normalizeH="0" baseline="0" noProof="0">
              <a:ln>
                <a:noFill/>
              </a:ln>
              <a:solidFill>
                <a:srgbClr val="646464"/>
              </a:solidFill>
              <a:effectLst/>
              <a:uLnTx/>
              <a:uFillTx/>
              <a:latin typeface="EYInterstate Light" panose="02000506000000020004" pitchFamily="2" charset="0"/>
              <a:cs typeface="Arial" charset="0"/>
            </a:endParaRPr>
          </a:p>
        </p:txBody>
      </p:sp>
      <p:sp>
        <p:nvSpPr>
          <p:cNvPr id="14" name="Abgerundetes Rechteck 35">
            <a:extLst>
              <a:ext uri="{FF2B5EF4-FFF2-40B4-BE49-F238E27FC236}">
                <a16:creationId xmlns:a16="http://schemas.microsoft.com/office/drawing/2014/main" id="{0463D941-5282-473C-B34A-0C280712A1C2}"/>
              </a:ext>
            </a:extLst>
          </p:cNvPr>
          <p:cNvSpPr/>
          <p:nvPr/>
        </p:nvSpPr>
        <p:spPr bwMode="gray">
          <a:xfrm>
            <a:off x="609917" y="1397000"/>
            <a:ext cx="5474978" cy="4891143"/>
          </a:xfrm>
          <a:prstGeom prst="rect">
            <a:avLst/>
          </a:prstGeom>
          <a:solidFill>
            <a:srgbClr val="F0F0F0"/>
          </a:solidFill>
          <a:ln w="25400" cap="flat" cmpd="sng" algn="ctr">
            <a:noFill/>
            <a:prstDash val="solid"/>
            <a:headEnd/>
            <a:tailEnd/>
          </a:ln>
          <a:effectLst/>
        </p:spPr>
        <p:txBody>
          <a:bodyPr lIns="640080" tIns="72000" rIns="108000" bIns="72000" anchor="ctr"/>
          <a:lstStyle/>
          <a:p>
            <a:pPr marL="534988" marR="0" lvl="0" defTabSz="801688" eaLnBrk="0" fontAlgn="auto" latinLnBrk="0" hangingPunct="0">
              <a:lnSpc>
                <a:spcPct val="95000"/>
              </a:lnSpc>
              <a:spcBef>
                <a:spcPts val="0"/>
              </a:spcBef>
              <a:spcAft>
                <a:spcPts val="800"/>
              </a:spcAft>
              <a:buClr>
                <a:srgbClr val="969696"/>
              </a:buClr>
              <a:buSzTx/>
              <a:buFontTx/>
              <a:buNone/>
              <a:tabLst/>
              <a:defRPr/>
            </a:pPr>
            <a:r>
              <a:rPr lang="lv-LV" sz="1400" b="1" kern="0">
                <a:solidFill>
                  <a:schemeClr val="bg1"/>
                </a:solidFill>
                <a:latin typeface="EYInterstate Light" panose="02000506000000020004" pitchFamily="2" charset="0"/>
                <a:cs typeface="Arial" charset="0"/>
              </a:rPr>
              <a:t>Pakalpojumu pieejamības </a:t>
            </a:r>
            <a:r>
              <a:rPr lang="lv-LV" sz="1400" b="1" kern="0" err="1">
                <a:solidFill>
                  <a:schemeClr val="bg1"/>
                </a:solidFill>
                <a:latin typeface="EYInterstate Light" panose="02000506000000020004" pitchFamily="2" charset="0"/>
                <a:cs typeface="Arial" charset="0"/>
              </a:rPr>
              <a:t>izvērtējuma</a:t>
            </a:r>
            <a:r>
              <a:rPr lang="lv-LV" sz="1400" b="1" kern="0">
                <a:solidFill>
                  <a:schemeClr val="bg1"/>
                </a:solidFill>
                <a:latin typeface="EYInterstate Light" panose="02000506000000020004" pitchFamily="2" charset="0"/>
                <a:cs typeface="Arial" charset="0"/>
              </a:rPr>
              <a:t> metodika pašvaldībā</a:t>
            </a:r>
            <a:endParaRPr kumimoji="0" lang="lv-LV" sz="1400" b="1"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a:p>
            <a:pPr marL="534988" marR="0" lvl="0" algn="just" defTabSz="801688" eaLnBrk="0" fontAlgn="auto" latinLnBrk="0" hangingPunct="0">
              <a:lnSpc>
                <a:spcPct val="95000"/>
              </a:lnSpc>
              <a:spcBef>
                <a:spcPts val="0"/>
              </a:spcBef>
              <a:spcAft>
                <a:spcPts val="800"/>
              </a:spcAft>
              <a:buClr>
                <a:srgbClr val="969696"/>
              </a:buClr>
              <a:buSzTx/>
              <a:buFontTx/>
              <a:buNone/>
              <a:tabLst/>
              <a:defRPr/>
            </a:pPr>
            <a:r>
              <a:rPr kumimoji="0" lang="lv-LV" sz="1200" i="0" u="none" strike="noStrike" kern="0" cap="none" spc="0" normalizeH="0" baseline="0" noProof="0">
                <a:ln>
                  <a:noFill/>
                </a:ln>
                <a:solidFill>
                  <a:schemeClr val="bg1"/>
                </a:solidFill>
                <a:effectLst/>
                <a:uLnTx/>
                <a:uFillTx/>
                <a:latin typeface="EYInterstate Light" panose="02000506000000020004" pitchFamily="2" charset="0"/>
                <a:cs typeface="Arial" charset="0"/>
              </a:rPr>
              <a:t>Krāslavas novada pašvaldība, plānojot pakalpojumu sniegšanas vietu lokāciju, izvērtēja līdz ATR pastāvošo (bijušo pašvaldību izveidoto) pakalpojumu sniegšanas vietu izkliedes samērīgumu ar pieprasījumu pēc pakalpojumu sniegšanas vietas tuvuma iedzīvotāju dzīvesvietai. Pakalpojumu sniegšanas vietas netika mainītas, kā arī pakalpojumu sniedzēju skaits netika samazināts. Atsevišķas pagastu pārvaldes turpina sniegt papildus pakalpojumus, taču Krāslavas novada pašvaldība plāno šos pakalpojumus identificēt un pārvaldēm uzdot sniegt tikai likumā vai pašvaldības nolikumā atrunātos pakalpojumus.</a:t>
            </a:r>
          </a:p>
          <a:p>
            <a:pPr marL="534988" marR="0" lvl="0" algn="just" defTabSz="801688" eaLnBrk="0" fontAlgn="auto" latinLnBrk="0" hangingPunct="0">
              <a:lnSpc>
                <a:spcPct val="95000"/>
              </a:lnSpc>
              <a:spcBef>
                <a:spcPts val="0"/>
              </a:spcBef>
              <a:spcAft>
                <a:spcPts val="800"/>
              </a:spcAft>
              <a:buClr>
                <a:srgbClr val="969696"/>
              </a:buClr>
              <a:buSzTx/>
              <a:buFontTx/>
              <a:buNone/>
              <a:tabLst/>
              <a:defRPr/>
            </a:pPr>
            <a:endParaRPr kumimoji="0" lang="en-US" sz="1200" i="0" u="none" strike="noStrike" kern="0" cap="none" spc="0" normalizeH="0" baseline="0" noProof="0">
              <a:ln>
                <a:noFill/>
              </a:ln>
              <a:solidFill>
                <a:srgbClr val="646464"/>
              </a:solidFill>
              <a:effectLst/>
              <a:uLnTx/>
              <a:uFillTx/>
              <a:latin typeface="EYInterstate Light" panose="02000506000000020004" pitchFamily="2" charset="0"/>
              <a:cs typeface="Arial" charset="0"/>
            </a:endParaRPr>
          </a:p>
        </p:txBody>
      </p:sp>
      <p:sp>
        <p:nvSpPr>
          <p:cNvPr id="17" name="Freeform 38">
            <a:extLst>
              <a:ext uri="{FF2B5EF4-FFF2-40B4-BE49-F238E27FC236}">
                <a16:creationId xmlns:a16="http://schemas.microsoft.com/office/drawing/2014/main" id="{32547100-D15B-47A7-9F44-55AD0775B024}"/>
              </a:ext>
            </a:extLst>
          </p:cNvPr>
          <p:cNvSpPr>
            <a:spLocks noChangeAspect="1" noEditPoints="1"/>
          </p:cNvSpPr>
          <p:nvPr/>
        </p:nvSpPr>
        <p:spPr bwMode="auto">
          <a:xfrm>
            <a:off x="6438443" y="2461416"/>
            <a:ext cx="652323" cy="619208"/>
          </a:xfrm>
          <a:custGeom>
            <a:avLst/>
            <a:gdLst>
              <a:gd name="T0" fmla="*/ 2147483647 w 5332"/>
              <a:gd name="T1" fmla="*/ 2147483647 h 4763"/>
              <a:gd name="T2" fmla="*/ 2147483647 w 5332"/>
              <a:gd name="T3" fmla="*/ 2147483647 h 4763"/>
              <a:gd name="T4" fmla="*/ 2147483647 w 5332"/>
              <a:gd name="T5" fmla="*/ 2147483647 h 4763"/>
              <a:gd name="T6" fmla="*/ 2147483647 w 5332"/>
              <a:gd name="T7" fmla="*/ 2147483647 h 4763"/>
              <a:gd name="T8" fmla="*/ 2147483647 w 5332"/>
              <a:gd name="T9" fmla="*/ 2147483647 h 4763"/>
              <a:gd name="T10" fmla="*/ 2147483647 w 5332"/>
              <a:gd name="T11" fmla="*/ 2147483647 h 4763"/>
              <a:gd name="T12" fmla="*/ 2147483647 w 5332"/>
              <a:gd name="T13" fmla="*/ 2147483647 h 4763"/>
              <a:gd name="T14" fmla="*/ 2147483647 w 5332"/>
              <a:gd name="T15" fmla="*/ 2147483647 h 4763"/>
              <a:gd name="T16" fmla="*/ 2147483647 w 5332"/>
              <a:gd name="T17" fmla="*/ 2147483647 h 4763"/>
              <a:gd name="T18" fmla="*/ 2147483647 w 5332"/>
              <a:gd name="T19" fmla="*/ 2147483647 h 4763"/>
              <a:gd name="T20" fmla="*/ 2147483647 w 5332"/>
              <a:gd name="T21" fmla="*/ 2147483647 h 4763"/>
              <a:gd name="T22" fmla="*/ 2147483647 w 5332"/>
              <a:gd name="T23" fmla="*/ 2147483647 h 4763"/>
              <a:gd name="T24" fmla="*/ 2147483647 w 5332"/>
              <a:gd name="T25" fmla="*/ 2147483647 h 4763"/>
              <a:gd name="T26" fmla="*/ 2147483647 w 5332"/>
              <a:gd name="T27" fmla="*/ 2147483647 h 4763"/>
              <a:gd name="T28" fmla="*/ 2147483647 w 5332"/>
              <a:gd name="T29" fmla="*/ 2147483647 h 4763"/>
              <a:gd name="T30" fmla="*/ 2147483647 w 5332"/>
              <a:gd name="T31" fmla="*/ 2147483647 h 4763"/>
              <a:gd name="T32" fmla="*/ 2147483647 w 5332"/>
              <a:gd name="T33" fmla="*/ 2147483647 h 4763"/>
              <a:gd name="T34" fmla="*/ 2147483647 w 5332"/>
              <a:gd name="T35" fmla="*/ 2147483647 h 4763"/>
              <a:gd name="T36" fmla="*/ 2147483647 w 5332"/>
              <a:gd name="T37" fmla="*/ 2147483647 h 4763"/>
              <a:gd name="T38" fmla="*/ 2147483647 w 5332"/>
              <a:gd name="T39" fmla="*/ 2147483647 h 4763"/>
              <a:gd name="T40" fmla="*/ 2147483647 w 5332"/>
              <a:gd name="T41" fmla="*/ 0 h 4763"/>
              <a:gd name="T42" fmla="*/ 2147483647 w 5332"/>
              <a:gd name="T43" fmla="*/ 2147483647 h 4763"/>
              <a:gd name="T44" fmla="*/ 2147483647 w 5332"/>
              <a:gd name="T45" fmla="*/ 2147483647 h 4763"/>
              <a:gd name="T46" fmla="*/ 2147483647 w 5332"/>
              <a:gd name="T47" fmla="*/ 2147483647 h 4763"/>
              <a:gd name="T48" fmla="*/ 2147483647 w 5332"/>
              <a:gd name="T49" fmla="*/ 2147483647 h 4763"/>
              <a:gd name="T50" fmla="*/ 2147483647 w 5332"/>
              <a:gd name="T51" fmla="*/ 2147483647 h 4763"/>
              <a:gd name="T52" fmla="*/ 2147483647 w 5332"/>
              <a:gd name="T53" fmla="*/ 2147483647 h 4763"/>
              <a:gd name="T54" fmla="*/ 2147483647 w 5332"/>
              <a:gd name="T55" fmla="*/ 2147483647 h 4763"/>
              <a:gd name="T56" fmla="*/ 2147483647 w 5332"/>
              <a:gd name="T57" fmla="*/ 2147483647 h 4763"/>
              <a:gd name="T58" fmla="*/ 0 w 5332"/>
              <a:gd name="T59" fmla="*/ 2147483647 h 4763"/>
              <a:gd name="T60" fmla="*/ 2147483647 w 5332"/>
              <a:gd name="T61" fmla="*/ 2147483647 h 4763"/>
              <a:gd name="T62" fmla="*/ 2147483647 w 5332"/>
              <a:gd name="T63" fmla="*/ 2147483647 h 4763"/>
              <a:gd name="T64" fmla="*/ 2147483647 w 5332"/>
              <a:gd name="T65" fmla="*/ 0 h 4763"/>
              <a:gd name="T66" fmla="*/ 2147483647 w 5332"/>
              <a:gd name="T67" fmla="*/ 2147483647 h 4763"/>
              <a:gd name="T68" fmla="*/ 2147483647 w 5332"/>
              <a:gd name="T69" fmla="*/ 2147483647 h 4763"/>
              <a:gd name="T70" fmla="*/ 2147483647 w 5332"/>
              <a:gd name="T71" fmla="*/ 2147483647 h 4763"/>
              <a:gd name="T72" fmla="*/ 2147483647 w 5332"/>
              <a:gd name="T73" fmla="*/ 2147483647 h 4763"/>
              <a:gd name="T74" fmla="*/ 2147483647 w 5332"/>
              <a:gd name="T75" fmla="*/ 2147483647 h 4763"/>
              <a:gd name="T76" fmla="*/ 2147483647 w 5332"/>
              <a:gd name="T77" fmla="*/ 2147483647 h 4763"/>
              <a:gd name="T78" fmla="*/ 2147483647 w 5332"/>
              <a:gd name="T79" fmla="*/ 2147483647 h 4763"/>
              <a:gd name="T80" fmla="*/ 2147483647 w 5332"/>
              <a:gd name="T81" fmla="*/ 2147483647 h 4763"/>
              <a:gd name="T82" fmla="*/ 2147483647 w 5332"/>
              <a:gd name="T83" fmla="*/ 2147483647 h 4763"/>
              <a:gd name="T84" fmla="*/ 2147483647 w 5332"/>
              <a:gd name="T85" fmla="*/ 2147483647 h 4763"/>
              <a:gd name="T86" fmla="*/ 2147483647 w 5332"/>
              <a:gd name="T87" fmla="*/ 2147483647 h 4763"/>
              <a:gd name="T88" fmla="*/ 2147483647 w 5332"/>
              <a:gd name="T89" fmla="*/ 2147483647 h 4763"/>
              <a:gd name="T90" fmla="*/ 2147483647 w 5332"/>
              <a:gd name="T91" fmla="*/ 2147483647 h 4763"/>
              <a:gd name="T92" fmla="*/ 2147483647 w 5332"/>
              <a:gd name="T93" fmla="*/ 2147483647 h 4763"/>
              <a:gd name="T94" fmla="*/ 2147483647 w 5332"/>
              <a:gd name="T95" fmla="*/ 2147483647 h 4763"/>
              <a:gd name="T96" fmla="*/ 2147483647 w 5332"/>
              <a:gd name="T97" fmla="*/ 2147483647 h 4763"/>
              <a:gd name="T98" fmla="*/ 2147483647 w 5332"/>
              <a:gd name="T99" fmla="*/ 2147483647 h 4763"/>
              <a:gd name="T100" fmla="*/ 2147483647 w 5332"/>
              <a:gd name="T101" fmla="*/ 2147483647 h 4763"/>
              <a:gd name="T102" fmla="*/ 2147483647 w 5332"/>
              <a:gd name="T103" fmla="*/ 2147483647 h 4763"/>
              <a:gd name="T104" fmla="*/ 2147483647 w 5332"/>
              <a:gd name="T105" fmla="*/ 2147483647 h 4763"/>
              <a:gd name="T106" fmla="*/ 2147483647 w 5332"/>
              <a:gd name="T107" fmla="*/ 2147483647 h 4763"/>
              <a:gd name="T108" fmla="*/ 2147483647 w 5332"/>
              <a:gd name="T109" fmla="*/ 2147483647 h 4763"/>
              <a:gd name="T110" fmla="*/ 2147483647 w 5332"/>
              <a:gd name="T111" fmla="*/ 2147483647 h 4763"/>
              <a:gd name="T112" fmla="*/ 2147483647 w 5332"/>
              <a:gd name="T113" fmla="*/ 2147483647 h 4763"/>
              <a:gd name="T114" fmla="*/ 2147483647 w 5332"/>
              <a:gd name="T115" fmla="*/ 2147483647 h 4763"/>
              <a:gd name="T116" fmla="*/ 2147483647 w 5332"/>
              <a:gd name="T117" fmla="*/ 2147483647 h 4763"/>
              <a:gd name="T118" fmla="*/ 2147483647 w 5332"/>
              <a:gd name="T119" fmla="*/ 2147483647 h 4763"/>
              <a:gd name="T120" fmla="*/ 2147483647 w 5332"/>
              <a:gd name="T121" fmla="*/ 2147483647 h 4763"/>
              <a:gd name="T122" fmla="*/ 2147483647 w 5332"/>
              <a:gd name="T123" fmla="*/ 2147483647 h 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32"/>
              <a:gd name="T187" fmla="*/ 0 h 4763"/>
              <a:gd name="T188" fmla="*/ 5332 w 5332"/>
              <a:gd name="T189" fmla="*/ 4763 h 47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32" h="4763">
                <a:moveTo>
                  <a:pt x="2131" y="4305"/>
                </a:moveTo>
                <a:lnTo>
                  <a:pt x="2885" y="4305"/>
                </a:lnTo>
                <a:lnTo>
                  <a:pt x="2885" y="4413"/>
                </a:lnTo>
                <a:lnTo>
                  <a:pt x="2041" y="4413"/>
                </a:lnTo>
                <a:lnTo>
                  <a:pt x="1813" y="4548"/>
                </a:lnTo>
                <a:lnTo>
                  <a:pt x="3514" y="4548"/>
                </a:lnTo>
                <a:lnTo>
                  <a:pt x="3259" y="4394"/>
                </a:lnTo>
                <a:lnTo>
                  <a:pt x="3248" y="4386"/>
                </a:lnTo>
                <a:lnTo>
                  <a:pt x="3239" y="4379"/>
                </a:lnTo>
                <a:lnTo>
                  <a:pt x="3230" y="4371"/>
                </a:lnTo>
                <a:lnTo>
                  <a:pt x="3223" y="4365"/>
                </a:lnTo>
                <a:lnTo>
                  <a:pt x="3216" y="4356"/>
                </a:lnTo>
                <a:lnTo>
                  <a:pt x="3209" y="4347"/>
                </a:lnTo>
                <a:lnTo>
                  <a:pt x="3205" y="4339"/>
                </a:lnTo>
                <a:lnTo>
                  <a:pt x="3201" y="4331"/>
                </a:lnTo>
                <a:lnTo>
                  <a:pt x="3195" y="4312"/>
                </a:lnTo>
                <a:lnTo>
                  <a:pt x="3191" y="4292"/>
                </a:lnTo>
                <a:lnTo>
                  <a:pt x="3189" y="4271"/>
                </a:lnTo>
                <a:lnTo>
                  <a:pt x="3189" y="4246"/>
                </a:lnTo>
                <a:lnTo>
                  <a:pt x="3189" y="4063"/>
                </a:lnTo>
                <a:lnTo>
                  <a:pt x="3404" y="4063"/>
                </a:lnTo>
                <a:lnTo>
                  <a:pt x="3404" y="4175"/>
                </a:lnTo>
                <a:lnTo>
                  <a:pt x="3404" y="4197"/>
                </a:lnTo>
                <a:lnTo>
                  <a:pt x="3408" y="4213"/>
                </a:lnTo>
                <a:lnTo>
                  <a:pt x="3413" y="4228"/>
                </a:lnTo>
                <a:lnTo>
                  <a:pt x="3420" y="4238"/>
                </a:lnTo>
                <a:lnTo>
                  <a:pt x="3431" y="4249"/>
                </a:lnTo>
                <a:lnTo>
                  <a:pt x="3443" y="4259"/>
                </a:lnTo>
                <a:lnTo>
                  <a:pt x="3475" y="4277"/>
                </a:lnTo>
                <a:lnTo>
                  <a:pt x="3815" y="4480"/>
                </a:lnTo>
                <a:lnTo>
                  <a:pt x="3827" y="4487"/>
                </a:lnTo>
                <a:lnTo>
                  <a:pt x="3836" y="4495"/>
                </a:lnTo>
                <a:lnTo>
                  <a:pt x="3847" y="4503"/>
                </a:lnTo>
                <a:lnTo>
                  <a:pt x="3855" y="4512"/>
                </a:lnTo>
                <a:lnTo>
                  <a:pt x="3863" y="4523"/>
                </a:lnTo>
                <a:lnTo>
                  <a:pt x="3871" y="4532"/>
                </a:lnTo>
                <a:lnTo>
                  <a:pt x="3876" y="4544"/>
                </a:lnTo>
                <a:lnTo>
                  <a:pt x="3882" y="4555"/>
                </a:lnTo>
                <a:lnTo>
                  <a:pt x="3887" y="4566"/>
                </a:lnTo>
                <a:lnTo>
                  <a:pt x="3891" y="4578"/>
                </a:lnTo>
                <a:lnTo>
                  <a:pt x="3894" y="4590"/>
                </a:lnTo>
                <a:lnTo>
                  <a:pt x="3896" y="4602"/>
                </a:lnTo>
                <a:lnTo>
                  <a:pt x="3898" y="4614"/>
                </a:lnTo>
                <a:lnTo>
                  <a:pt x="3898" y="4625"/>
                </a:lnTo>
                <a:lnTo>
                  <a:pt x="3898" y="4637"/>
                </a:lnTo>
                <a:lnTo>
                  <a:pt x="3896" y="4649"/>
                </a:lnTo>
                <a:lnTo>
                  <a:pt x="3895" y="4661"/>
                </a:lnTo>
                <a:lnTo>
                  <a:pt x="3892" y="4672"/>
                </a:lnTo>
                <a:lnTo>
                  <a:pt x="3888" y="4682"/>
                </a:lnTo>
                <a:lnTo>
                  <a:pt x="3884" y="4693"/>
                </a:lnTo>
                <a:lnTo>
                  <a:pt x="3879" y="4703"/>
                </a:lnTo>
                <a:lnTo>
                  <a:pt x="3872" y="4712"/>
                </a:lnTo>
                <a:lnTo>
                  <a:pt x="3865" y="4721"/>
                </a:lnTo>
                <a:lnTo>
                  <a:pt x="3857" y="4729"/>
                </a:lnTo>
                <a:lnTo>
                  <a:pt x="3848" y="4736"/>
                </a:lnTo>
                <a:lnTo>
                  <a:pt x="3839" y="4743"/>
                </a:lnTo>
                <a:lnTo>
                  <a:pt x="3828" y="4750"/>
                </a:lnTo>
                <a:lnTo>
                  <a:pt x="3816" y="4754"/>
                </a:lnTo>
                <a:lnTo>
                  <a:pt x="3804" y="4758"/>
                </a:lnTo>
                <a:lnTo>
                  <a:pt x="3790" y="4760"/>
                </a:lnTo>
                <a:lnTo>
                  <a:pt x="3777" y="4763"/>
                </a:lnTo>
                <a:lnTo>
                  <a:pt x="3761" y="4763"/>
                </a:lnTo>
                <a:lnTo>
                  <a:pt x="1571" y="4763"/>
                </a:lnTo>
                <a:lnTo>
                  <a:pt x="1556" y="4763"/>
                </a:lnTo>
                <a:lnTo>
                  <a:pt x="1542" y="4760"/>
                </a:lnTo>
                <a:lnTo>
                  <a:pt x="1528" y="4758"/>
                </a:lnTo>
                <a:lnTo>
                  <a:pt x="1516" y="4754"/>
                </a:lnTo>
                <a:lnTo>
                  <a:pt x="1504" y="4750"/>
                </a:lnTo>
                <a:lnTo>
                  <a:pt x="1493" y="4743"/>
                </a:lnTo>
                <a:lnTo>
                  <a:pt x="1484" y="4736"/>
                </a:lnTo>
                <a:lnTo>
                  <a:pt x="1475" y="4729"/>
                </a:lnTo>
                <a:lnTo>
                  <a:pt x="1467" y="4721"/>
                </a:lnTo>
                <a:lnTo>
                  <a:pt x="1460" y="4712"/>
                </a:lnTo>
                <a:lnTo>
                  <a:pt x="1453" y="4703"/>
                </a:lnTo>
                <a:lnTo>
                  <a:pt x="1448" y="4693"/>
                </a:lnTo>
                <a:lnTo>
                  <a:pt x="1444" y="4682"/>
                </a:lnTo>
                <a:lnTo>
                  <a:pt x="1440" y="4672"/>
                </a:lnTo>
                <a:lnTo>
                  <a:pt x="1437" y="4660"/>
                </a:lnTo>
                <a:lnTo>
                  <a:pt x="1436" y="4649"/>
                </a:lnTo>
                <a:lnTo>
                  <a:pt x="1434" y="4637"/>
                </a:lnTo>
                <a:lnTo>
                  <a:pt x="1434" y="4625"/>
                </a:lnTo>
                <a:lnTo>
                  <a:pt x="1434" y="4613"/>
                </a:lnTo>
                <a:lnTo>
                  <a:pt x="1436" y="4601"/>
                </a:lnTo>
                <a:lnTo>
                  <a:pt x="1438" y="4590"/>
                </a:lnTo>
                <a:lnTo>
                  <a:pt x="1441" y="4578"/>
                </a:lnTo>
                <a:lnTo>
                  <a:pt x="1445" y="4566"/>
                </a:lnTo>
                <a:lnTo>
                  <a:pt x="1450" y="4555"/>
                </a:lnTo>
                <a:lnTo>
                  <a:pt x="1456" y="4543"/>
                </a:lnTo>
                <a:lnTo>
                  <a:pt x="1462" y="4532"/>
                </a:lnTo>
                <a:lnTo>
                  <a:pt x="1469" y="4523"/>
                </a:lnTo>
                <a:lnTo>
                  <a:pt x="1477" y="4512"/>
                </a:lnTo>
                <a:lnTo>
                  <a:pt x="1487" y="4503"/>
                </a:lnTo>
                <a:lnTo>
                  <a:pt x="1496" y="4495"/>
                </a:lnTo>
                <a:lnTo>
                  <a:pt x="1507" y="4487"/>
                </a:lnTo>
                <a:lnTo>
                  <a:pt x="1517" y="4480"/>
                </a:lnTo>
                <a:lnTo>
                  <a:pt x="1864" y="4277"/>
                </a:lnTo>
                <a:lnTo>
                  <a:pt x="1877" y="4268"/>
                </a:lnTo>
                <a:lnTo>
                  <a:pt x="1890" y="4256"/>
                </a:lnTo>
                <a:lnTo>
                  <a:pt x="1901" y="4242"/>
                </a:lnTo>
                <a:lnTo>
                  <a:pt x="1911" y="4228"/>
                </a:lnTo>
                <a:lnTo>
                  <a:pt x="1919" y="4212"/>
                </a:lnTo>
                <a:lnTo>
                  <a:pt x="1924" y="4194"/>
                </a:lnTo>
                <a:lnTo>
                  <a:pt x="1928" y="4177"/>
                </a:lnTo>
                <a:lnTo>
                  <a:pt x="1929" y="4158"/>
                </a:lnTo>
                <a:lnTo>
                  <a:pt x="1929" y="4063"/>
                </a:lnTo>
                <a:lnTo>
                  <a:pt x="2144" y="4063"/>
                </a:lnTo>
                <a:lnTo>
                  <a:pt x="2144" y="4198"/>
                </a:lnTo>
                <a:lnTo>
                  <a:pt x="2143" y="4226"/>
                </a:lnTo>
                <a:lnTo>
                  <a:pt x="2141" y="4257"/>
                </a:lnTo>
                <a:lnTo>
                  <a:pt x="2137" y="4285"/>
                </a:lnTo>
                <a:lnTo>
                  <a:pt x="2135" y="4296"/>
                </a:lnTo>
                <a:lnTo>
                  <a:pt x="2131" y="4305"/>
                </a:lnTo>
                <a:close/>
                <a:moveTo>
                  <a:pt x="5117" y="3741"/>
                </a:moveTo>
                <a:lnTo>
                  <a:pt x="5117" y="215"/>
                </a:lnTo>
                <a:lnTo>
                  <a:pt x="215" y="215"/>
                </a:lnTo>
                <a:lnTo>
                  <a:pt x="215" y="3741"/>
                </a:lnTo>
                <a:lnTo>
                  <a:pt x="5117" y="3741"/>
                </a:lnTo>
                <a:close/>
                <a:moveTo>
                  <a:pt x="182" y="0"/>
                </a:moveTo>
                <a:lnTo>
                  <a:pt x="5151" y="0"/>
                </a:lnTo>
                <a:lnTo>
                  <a:pt x="5167" y="1"/>
                </a:lnTo>
                <a:lnTo>
                  <a:pt x="5183" y="3"/>
                </a:lnTo>
                <a:lnTo>
                  <a:pt x="5199" y="7"/>
                </a:lnTo>
                <a:lnTo>
                  <a:pt x="5215" y="12"/>
                </a:lnTo>
                <a:lnTo>
                  <a:pt x="5231" y="19"/>
                </a:lnTo>
                <a:lnTo>
                  <a:pt x="5246" y="27"/>
                </a:lnTo>
                <a:lnTo>
                  <a:pt x="5261" y="36"/>
                </a:lnTo>
                <a:lnTo>
                  <a:pt x="5274" y="46"/>
                </a:lnTo>
                <a:lnTo>
                  <a:pt x="5286" y="58"/>
                </a:lnTo>
                <a:lnTo>
                  <a:pt x="5297" y="71"/>
                </a:lnTo>
                <a:lnTo>
                  <a:pt x="5308" y="86"/>
                </a:lnTo>
                <a:lnTo>
                  <a:pt x="5316" y="101"/>
                </a:lnTo>
                <a:lnTo>
                  <a:pt x="5323" y="117"/>
                </a:lnTo>
                <a:lnTo>
                  <a:pt x="5328" y="134"/>
                </a:lnTo>
                <a:lnTo>
                  <a:pt x="5331" y="153"/>
                </a:lnTo>
                <a:lnTo>
                  <a:pt x="5332" y="173"/>
                </a:lnTo>
                <a:lnTo>
                  <a:pt x="5332" y="3782"/>
                </a:lnTo>
                <a:lnTo>
                  <a:pt x="5331" y="3802"/>
                </a:lnTo>
                <a:lnTo>
                  <a:pt x="5328" y="3821"/>
                </a:lnTo>
                <a:lnTo>
                  <a:pt x="5323" y="3839"/>
                </a:lnTo>
                <a:lnTo>
                  <a:pt x="5316" y="3855"/>
                </a:lnTo>
                <a:lnTo>
                  <a:pt x="5308" y="3869"/>
                </a:lnTo>
                <a:lnTo>
                  <a:pt x="5297" y="3884"/>
                </a:lnTo>
                <a:lnTo>
                  <a:pt x="5286" y="3898"/>
                </a:lnTo>
                <a:lnTo>
                  <a:pt x="5274" y="3910"/>
                </a:lnTo>
                <a:lnTo>
                  <a:pt x="5261" y="3919"/>
                </a:lnTo>
                <a:lnTo>
                  <a:pt x="5246" y="3928"/>
                </a:lnTo>
                <a:lnTo>
                  <a:pt x="5231" y="3937"/>
                </a:lnTo>
                <a:lnTo>
                  <a:pt x="5215" y="3943"/>
                </a:lnTo>
                <a:lnTo>
                  <a:pt x="5199" y="3949"/>
                </a:lnTo>
                <a:lnTo>
                  <a:pt x="5183" y="3953"/>
                </a:lnTo>
                <a:lnTo>
                  <a:pt x="5167" y="3954"/>
                </a:lnTo>
                <a:lnTo>
                  <a:pt x="5151" y="3955"/>
                </a:lnTo>
                <a:lnTo>
                  <a:pt x="182" y="3955"/>
                </a:lnTo>
                <a:lnTo>
                  <a:pt x="165" y="3954"/>
                </a:lnTo>
                <a:lnTo>
                  <a:pt x="149" y="3953"/>
                </a:lnTo>
                <a:lnTo>
                  <a:pt x="133" y="3949"/>
                </a:lnTo>
                <a:lnTo>
                  <a:pt x="117" y="3943"/>
                </a:lnTo>
                <a:lnTo>
                  <a:pt x="101" y="3937"/>
                </a:lnTo>
                <a:lnTo>
                  <a:pt x="86" y="3928"/>
                </a:lnTo>
                <a:lnTo>
                  <a:pt x="72" y="3919"/>
                </a:lnTo>
                <a:lnTo>
                  <a:pt x="59" y="3910"/>
                </a:lnTo>
                <a:lnTo>
                  <a:pt x="46" y="3898"/>
                </a:lnTo>
                <a:lnTo>
                  <a:pt x="35" y="3884"/>
                </a:lnTo>
                <a:lnTo>
                  <a:pt x="25" y="3869"/>
                </a:lnTo>
                <a:lnTo>
                  <a:pt x="16" y="3855"/>
                </a:lnTo>
                <a:lnTo>
                  <a:pt x="9" y="3839"/>
                </a:lnTo>
                <a:lnTo>
                  <a:pt x="5" y="3821"/>
                </a:lnTo>
                <a:lnTo>
                  <a:pt x="1" y="3802"/>
                </a:lnTo>
                <a:lnTo>
                  <a:pt x="0" y="3782"/>
                </a:lnTo>
                <a:lnTo>
                  <a:pt x="0" y="173"/>
                </a:lnTo>
                <a:lnTo>
                  <a:pt x="1" y="153"/>
                </a:lnTo>
                <a:lnTo>
                  <a:pt x="5" y="134"/>
                </a:lnTo>
                <a:lnTo>
                  <a:pt x="9" y="117"/>
                </a:lnTo>
                <a:lnTo>
                  <a:pt x="16" y="101"/>
                </a:lnTo>
                <a:lnTo>
                  <a:pt x="25" y="86"/>
                </a:lnTo>
                <a:lnTo>
                  <a:pt x="35" y="71"/>
                </a:lnTo>
                <a:lnTo>
                  <a:pt x="46" y="58"/>
                </a:lnTo>
                <a:lnTo>
                  <a:pt x="59" y="46"/>
                </a:lnTo>
                <a:lnTo>
                  <a:pt x="72" y="36"/>
                </a:lnTo>
                <a:lnTo>
                  <a:pt x="86" y="27"/>
                </a:lnTo>
                <a:lnTo>
                  <a:pt x="101" y="19"/>
                </a:lnTo>
                <a:lnTo>
                  <a:pt x="117" y="12"/>
                </a:lnTo>
                <a:lnTo>
                  <a:pt x="133" y="7"/>
                </a:lnTo>
                <a:lnTo>
                  <a:pt x="149" y="3"/>
                </a:lnTo>
                <a:lnTo>
                  <a:pt x="165" y="1"/>
                </a:lnTo>
                <a:lnTo>
                  <a:pt x="182" y="0"/>
                </a:lnTo>
                <a:close/>
                <a:moveTo>
                  <a:pt x="1728" y="2250"/>
                </a:moveTo>
                <a:lnTo>
                  <a:pt x="1542" y="2250"/>
                </a:lnTo>
                <a:lnTo>
                  <a:pt x="1411" y="1737"/>
                </a:lnTo>
                <a:lnTo>
                  <a:pt x="1281" y="2250"/>
                </a:lnTo>
                <a:lnTo>
                  <a:pt x="1094" y="2250"/>
                </a:lnTo>
                <a:lnTo>
                  <a:pt x="848" y="1397"/>
                </a:lnTo>
                <a:lnTo>
                  <a:pt x="1076" y="1397"/>
                </a:lnTo>
                <a:lnTo>
                  <a:pt x="1191" y="1886"/>
                </a:lnTo>
                <a:lnTo>
                  <a:pt x="1322" y="1397"/>
                </a:lnTo>
                <a:lnTo>
                  <a:pt x="1507" y="1397"/>
                </a:lnTo>
                <a:lnTo>
                  <a:pt x="1637" y="1886"/>
                </a:lnTo>
                <a:lnTo>
                  <a:pt x="1752" y="1397"/>
                </a:lnTo>
                <a:lnTo>
                  <a:pt x="1974" y="1397"/>
                </a:lnTo>
                <a:lnTo>
                  <a:pt x="1728" y="2250"/>
                </a:lnTo>
                <a:close/>
                <a:moveTo>
                  <a:pt x="2983" y="2250"/>
                </a:moveTo>
                <a:lnTo>
                  <a:pt x="2796" y="2250"/>
                </a:lnTo>
                <a:lnTo>
                  <a:pt x="2666" y="1737"/>
                </a:lnTo>
                <a:lnTo>
                  <a:pt x="2536" y="2250"/>
                </a:lnTo>
                <a:lnTo>
                  <a:pt x="2349" y="2250"/>
                </a:lnTo>
                <a:lnTo>
                  <a:pt x="2104" y="1397"/>
                </a:lnTo>
                <a:lnTo>
                  <a:pt x="2332" y="1397"/>
                </a:lnTo>
                <a:lnTo>
                  <a:pt x="2447" y="1886"/>
                </a:lnTo>
                <a:lnTo>
                  <a:pt x="2577" y="1397"/>
                </a:lnTo>
                <a:lnTo>
                  <a:pt x="2763" y="1397"/>
                </a:lnTo>
                <a:lnTo>
                  <a:pt x="2891" y="1886"/>
                </a:lnTo>
                <a:lnTo>
                  <a:pt x="3008" y="1397"/>
                </a:lnTo>
                <a:lnTo>
                  <a:pt x="3228" y="1397"/>
                </a:lnTo>
                <a:lnTo>
                  <a:pt x="2983" y="2250"/>
                </a:lnTo>
                <a:close/>
                <a:moveTo>
                  <a:pt x="4238" y="2250"/>
                </a:moveTo>
                <a:lnTo>
                  <a:pt x="4052" y="2250"/>
                </a:lnTo>
                <a:lnTo>
                  <a:pt x="3922" y="1737"/>
                </a:lnTo>
                <a:lnTo>
                  <a:pt x="3792" y="2250"/>
                </a:lnTo>
                <a:lnTo>
                  <a:pt x="3604" y="2250"/>
                </a:lnTo>
                <a:lnTo>
                  <a:pt x="3360" y="1397"/>
                </a:lnTo>
                <a:lnTo>
                  <a:pt x="3586" y="1397"/>
                </a:lnTo>
                <a:lnTo>
                  <a:pt x="3702" y="1886"/>
                </a:lnTo>
                <a:lnTo>
                  <a:pt x="3832" y="1397"/>
                </a:lnTo>
                <a:lnTo>
                  <a:pt x="4018" y="1397"/>
                </a:lnTo>
                <a:lnTo>
                  <a:pt x="4147" y="1886"/>
                </a:lnTo>
                <a:lnTo>
                  <a:pt x="4263" y="1397"/>
                </a:lnTo>
                <a:lnTo>
                  <a:pt x="4484" y="1397"/>
                </a:lnTo>
                <a:lnTo>
                  <a:pt x="4238" y="2250"/>
                </a:lnTo>
                <a:close/>
                <a:moveTo>
                  <a:pt x="2666" y="3264"/>
                </a:moveTo>
                <a:lnTo>
                  <a:pt x="2666" y="3264"/>
                </a:lnTo>
                <a:lnTo>
                  <a:pt x="2686" y="3266"/>
                </a:lnTo>
                <a:lnTo>
                  <a:pt x="2705" y="3268"/>
                </a:lnTo>
                <a:lnTo>
                  <a:pt x="2722" y="3272"/>
                </a:lnTo>
                <a:lnTo>
                  <a:pt x="2740" y="3279"/>
                </a:lnTo>
                <a:lnTo>
                  <a:pt x="2756" y="3287"/>
                </a:lnTo>
                <a:lnTo>
                  <a:pt x="2772" y="3297"/>
                </a:lnTo>
                <a:lnTo>
                  <a:pt x="2787" y="3307"/>
                </a:lnTo>
                <a:lnTo>
                  <a:pt x="2800" y="3319"/>
                </a:lnTo>
                <a:lnTo>
                  <a:pt x="2812" y="3333"/>
                </a:lnTo>
                <a:lnTo>
                  <a:pt x="2823" y="3348"/>
                </a:lnTo>
                <a:lnTo>
                  <a:pt x="2832" y="3364"/>
                </a:lnTo>
                <a:lnTo>
                  <a:pt x="2840" y="3380"/>
                </a:lnTo>
                <a:lnTo>
                  <a:pt x="2847" y="3397"/>
                </a:lnTo>
                <a:lnTo>
                  <a:pt x="2852" y="3416"/>
                </a:lnTo>
                <a:lnTo>
                  <a:pt x="2855" y="3435"/>
                </a:lnTo>
                <a:lnTo>
                  <a:pt x="2855" y="3454"/>
                </a:lnTo>
                <a:lnTo>
                  <a:pt x="2855" y="3474"/>
                </a:lnTo>
                <a:lnTo>
                  <a:pt x="2852" y="3492"/>
                </a:lnTo>
                <a:lnTo>
                  <a:pt x="2847" y="3510"/>
                </a:lnTo>
                <a:lnTo>
                  <a:pt x="2840" y="3527"/>
                </a:lnTo>
                <a:lnTo>
                  <a:pt x="2832" y="3545"/>
                </a:lnTo>
                <a:lnTo>
                  <a:pt x="2823" y="3560"/>
                </a:lnTo>
                <a:lnTo>
                  <a:pt x="2812" y="3574"/>
                </a:lnTo>
                <a:lnTo>
                  <a:pt x="2800" y="3588"/>
                </a:lnTo>
                <a:lnTo>
                  <a:pt x="2787" y="3600"/>
                </a:lnTo>
                <a:lnTo>
                  <a:pt x="2772" y="3612"/>
                </a:lnTo>
                <a:lnTo>
                  <a:pt x="2756" y="3621"/>
                </a:lnTo>
                <a:lnTo>
                  <a:pt x="2740" y="3629"/>
                </a:lnTo>
                <a:lnTo>
                  <a:pt x="2722" y="3635"/>
                </a:lnTo>
                <a:lnTo>
                  <a:pt x="2705" y="3640"/>
                </a:lnTo>
                <a:lnTo>
                  <a:pt x="2686" y="3643"/>
                </a:lnTo>
                <a:lnTo>
                  <a:pt x="2666" y="3644"/>
                </a:lnTo>
                <a:lnTo>
                  <a:pt x="2647" y="3643"/>
                </a:lnTo>
                <a:lnTo>
                  <a:pt x="2628" y="3640"/>
                </a:lnTo>
                <a:lnTo>
                  <a:pt x="2610" y="3635"/>
                </a:lnTo>
                <a:lnTo>
                  <a:pt x="2592" y="3629"/>
                </a:lnTo>
                <a:lnTo>
                  <a:pt x="2576" y="3621"/>
                </a:lnTo>
                <a:lnTo>
                  <a:pt x="2560" y="3612"/>
                </a:lnTo>
                <a:lnTo>
                  <a:pt x="2545" y="3600"/>
                </a:lnTo>
                <a:lnTo>
                  <a:pt x="2532" y="3588"/>
                </a:lnTo>
                <a:lnTo>
                  <a:pt x="2520" y="3574"/>
                </a:lnTo>
                <a:lnTo>
                  <a:pt x="2509" y="3560"/>
                </a:lnTo>
                <a:lnTo>
                  <a:pt x="2500" y="3545"/>
                </a:lnTo>
                <a:lnTo>
                  <a:pt x="2492" y="3527"/>
                </a:lnTo>
                <a:lnTo>
                  <a:pt x="2485" y="3510"/>
                </a:lnTo>
                <a:lnTo>
                  <a:pt x="2481" y="3492"/>
                </a:lnTo>
                <a:lnTo>
                  <a:pt x="2478" y="3474"/>
                </a:lnTo>
                <a:lnTo>
                  <a:pt x="2477" y="3454"/>
                </a:lnTo>
                <a:lnTo>
                  <a:pt x="2478" y="3435"/>
                </a:lnTo>
                <a:lnTo>
                  <a:pt x="2481" y="3416"/>
                </a:lnTo>
                <a:lnTo>
                  <a:pt x="2485" y="3397"/>
                </a:lnTo>
                <a:lnTo>
                  <a:pt x="2492" y="3380"/>
                </a:lnTo>
                <a:lnTo>
                  <a:pt x="2500" y="3364"/>
                </a:lnTo>
                <a:lnTo>
                  <a:pt x="2509" y="3348"/>
                </a:lnTo>
                <a:lnTo>
                  <a:pt x="2520" y="3333"/>
                </a:lnTo>
                <a:lnTo>
                  <a:pt x="2532" y="3319"/>
                </a:lnTo>
                <a:lnTo>
                  <a:pt x="2545" y="3307"/>
                </a:lnTo>
                <a:lnTo>
                  <a:pt x="2560" y="3297"/>
                </a:lnTo>
                <a:lnTo>
                  <a:pt x="2576" y="3287"/>
                </a:lnTo>
                <a:lnTo>
                  <a:pt x="2592" y="3279"/>
                </a:lnTo>
                <a:lnTo>
                  <a:pt x="2610" y="3272"/>
                </a:lnTo>
                <a:lnTo>
                  <a:pt x="2628" y="3268"/>
                </a:lnTo>
                <a:lnTo>
                  <a:pt x="2647" y="3266"/>
                </a:lnTo>
                <a:lnTo>
                  <a:pt x="2666" y="3264"/>
                </a:lnTo>
                <a:close/>
                <a:moveTo>
                  <a:pt x="2666" y="3372"/>
                </a:moveTo>
                <a:lnTo>
                  <a:pt x="2666" y="3372"/>
                </a:lnTo>
                <a:lnTo>
                  <a:pt x="2658" y="3372"/>
                </a:lnTo>
                <a:lnTo>
                  <a:pt x="2650" y="3373"/>
                </a:lnTo>
                <a:lnTo>
                  <a:pt x="2642" y="3376"/>
                </a:lnTo>
                <a:lnTo>
                  <a:pt x="2634" y="3378"/>
                </a:lnTo>
                <a:lnTo>
                  <a:pt x="2620" y="3385"/>
                </a:lnTo>
                <a:lnTo>
                  <a:pt x="2608" y="3396"/>
                </a:lnTo>
                <a:lnTo>
                  <a:pt x="2598" y="3408"/>
                </a:lnTo>
                <a:lnTo>
                  <a:pt x="2591" y="3421"/>
                </a:lnTo>
                <a:lnTo>
                  <a:pt x="2588" y="3429"/>
                </a:lnTo>
                <a:lnTo>
                  <a:pt x="2585" y="3437"/>
                </a:lnTo>
                <a:lnTo>
                  <a:pt x="2584" y="3445"/>
                </a:lnTo>
                <a:lnTo>
                  <a:pt x="2584" y="3454"/>
                </a:lnTo>
                <a:lnTo>
                  <a:pt x="2584" y="3463"/>
                </a:lnTo>
                <a:lnTo>
                  <a:pt x="2585" y="3471"/>
                </a:lnTo>
                <a:lnTo>
                  <a:pt x="2588" y="3479"/>
                </a:lnTo>
                <a:lnTo>
                  <a:pt x="2591" y="3486"/>
                </a:lnTo>
                <a:lnTo>
                  <a:pt x="2598" y="3500"/>
                </a:lnTo>
                <a:lnTo>
                  <a:pt x="2608" y="3513"/>
                </a:lnTo>
                <a:lnTo>
                  <a:pt x="2620" y="3522"/>
                </a:lnTo>
                <a:lnTo>
                  <a:pt x="2634" y="3530"/>
                </a:lnTo>
                <a:lnTo>
                  <a:pt x="2642" y="3533"/>
                </a:lnTo>
                <a:lnTo>
                  <a:pt x="2650" y="3534"/>
                </a:lnTo>
                <a:lnTo>
                  <a:pt x="2658" y="3535"/>
                </a:lnTo>
                <a:lnTo>
                  <a:pt x="2666" y="3537"/>
                </a:lnTo>
                <a:lnTo>
                  <a:pt x="2674" y="3535"/>
                </a:lnTo>
                <a:lnTo>
                  <a:pt x="2682" y="3534"/>
                </a:lnTo>
                <a:lnTo>
                  <a:pt x="2690" y="3533"/>
                </a:lnTo>
                <a:lnTo>
                  <a:pt x="2698" y="3530"/>
                </a:lnTo>
                <a:lnTo>
                  <a:pt x="2712" y="3522"/>
                </a:lnTo>
                <a:lnTo>
                  <a:pt x="2724" y="3513"/>
                </a:lnTo>
                <a:lnTo>
                  <a:pt x="2734" y="3500"/>
                </a:lnTo>
                <a:lnTo>
                  <a:pt x="2742" y="3486"/>
                </a:lnTo>
                <a:lnTo>
                  <a:pt x="2745" y="3479"/>
                </a:lnTo>
                <a:lnTo>
                  <a:pt x="2747" y="3471"/>
                </a:lnTo>
                <a:lnTo>
                  <a:pt x="2748" y="3463"/>
                </a:lnTo>
                <a:lnTo>
                  <a:pt x="2748" y="3454"/>
                </a:lnTo>
                <a:lnTo>
                  <a:pt x="2748" y="3445"/>
                </a:lnTo>
                <a:lnTo>
                  <a:pt x="2747" y="3437"/>
                </a:lnTo>
                <a:lnTo>
                  <a:pt x="2745" y="3429"/>
                </a:lnTo>
                <a:lnTo>
                  <a:pt x="2742" y="3421"/>
                </a:lnTo>
                <a:lnTo>
                  <a:pt x="2734" y="3408"/>
                </a:lnTo>
                <a:lnTo>
                  <a:pt x="2724" y="3396"/>
                </a:lnTo>
                <a:lnTo>
                  <a:pt x="2712" y="3385"/>
                </a:lnTo>
                <a:lnTo>
                  <a:pt x="2698" y="3378"/>
                </a:lnTo>
                <a:lnTo>
                  <a:pt x="2690" y="3376"/>
                </a:lnTo>
                <a:lnTo>
                  <a:pt x="2682" y="3373"/>
                </a:lnTo>
                <a:lnTo>
                  <a:pt x="2674" y="3372"/>
                </a:lnTo>
                <a:lnTo>
                  <a:pt x="2666" y="3372"/>
                </a:lnTo>
                <a:close/>
                <a:moveTo>
                  <a:pt x="4599" y="498"/>
                </a:moveTo>
                <a:lnTo>
                  <a:pt x="518" y="498"/>
                </a:lnTo>
                <a:lnTo>
                  <a:pt x="518" y="3082"/>
                </a:lnTo>
                <a:lnTo>
                  <a:pt x="4814" y="3082"/>
                </a:lnTo>
                <a:lnTo>
                  <a:pt x="4814" y="390"/>
                </a:lnTo>
                <a:lnTo>
                  <a:pt x="4921" y="390"/>
                </a:lnTo>
                <a:lnTo>
                  <a:pt x="4921" y="3189"/>
                </a:lnTo>
                <a:lnTo>
                  <a:pt x="411" y="3189"/>
                </a:lnTo>
                <a:lnTo>
                  <a:pt x="411" y="390"/>
                </a:lnTo>
                <a:lnTo>
                  <a:pt x="4599" y="390"/>
                </a:lnTo>
                <a:lnTo>
                  <a:pt x="4599" y="49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8" name="Freeform 89">
            <a:extLst>
              <a:ext uri="{FF2B5EF4-FFF2-40B4-BE49-F238E27FC236}">
                <a16:creationId xmlns:a16="http://schemas.microsoft.com/office/drawing/2014/main" id="{BEBA8B27-93DD-41D9-923D-CD4395589C6E}"/>
              </a:ext>
            </a:extLst>
          </p:cNvPr>
          <p:cNvSpPr>
            <a:spLocks noChangeAspect="1" noEditPoints="1"/>
          </p:cNvSpPr>
          <p:nvPr/>
        </p:nvSpPr>
        <p:spPr bwMode="auto">
          <a:xfrm>
            <a:off x="948650" y="2474852"/>
            <a:ext cx="663274" cy="615201"/>
          </a:xfrm>
          <a:custGeom>
            <a:avLst/>
            <a:gdLst>
              <a:gd name="T0" fmla="*/ 388 w 2265"/>
              <a:gd name="T1" fmla="*/ 645 h 2550"/>
              <a:gd name="T2" fmla="*/ 408 w 2265"/>
              <a:gd name="T3" fmla="*/ 370 h 2550"/>
              <a:gd name="T4" fmla="*/ 744 w 2265"/>
              <a:gd name="T5" fmla="*/ 115 h 2550"/>
              <a:gd name="T6" fmla="*/ 1248 w 2265"/>
              <a:gd name="T7" fmla="*/ 65 h 2550"/>
              <a:gd name="T8" fmla="*/ 1686 w 2265"/>
              <a:gd name="T9" fmla="*/ 250 h 2550"/>
              <a:gd name="T10" fmla="*/ 1828 w 2265"/>
              <a:gd name="T11" fmla="*/ 542 h 2550"/>
              <a:gd name="T12" fmla="*/ 1866 w 2265"/>
              <a:gd name="T13" fmla="*/ 636 h 2550"/>
              <a:gd name="T14" fmla="*/ 1801 w 2265"/>
              <a:gd name="T15" fmla="*/ 296 h 2550"/>
              <a:gd name="T16" fmla="*/ 1397 w 2265"/>
              <a:gd name="T17" fmla="*/ 40 h 2550"/>
              <a:gd name="T18" fmla="*/ 868 w 2265"/>
              <a:gd name="T19" fmla="*/ 22 h 2550"/>
              <a:gd name="T20" fmla="*/ 426 w 2265"/>
              <a:gd name="T21" fmla="*/ 251 h 2550"/>
              <a:gd name="T22" fmla="*/ 317 w 2265"/>
              <a:gd name="T23" fmla="*/ 598 h 2550"/>
              <a:gd name="T24" fmla="*/ 1870 w 2265"/>
              <a:gd name="T25" fmla="*/ 1809 h 2550"/>
              <a:gd name="T26" fmla="*/ 2014 w 2265"/>
              <a:gd name="T27" fmla="*/ 1960 h 2550"/>
              <a:gd name="T28" fmla="*/ 2182 w 2265"/>
              <a:gd name="T29" fmla="*/ 1879 h 2550"/>
              <a:gd name="T30" fmla="*/ 2265 w 2265"/>
              <a:gd name="T31" fmla="*/ 1722 h 2550"/>
              <a:gd name="T32" fmla="*/ 2129 w 2265"/>
              <a:gd name="T33" fmla="*/ 1584 h 2550"/>
              <a:gd name="T34" fmla="*/ 1885 w 2265"/>
              <a:gd name="T35" fmla="*/ 1672 h 2550"/>
              <a:gd name="T36" fmla="*/ 1931 w 2265"/>
              <a:gd name="T37" fmla="*/ 1662 h 2550"/>
              <a:gd name="T38" fmla="*/ 2046 w 2265"/>
              <a:gd name="T39" fmla="*/ 1789 h 2550"/>
              <a:gd name="T40" fmla="*/ 2093 w 2265"/>
              <a:gd name="T41" fmla="*/ 1901 h 2550"/>
              <a:gd name="T42" fmla="*/ 1959 w 2265"/>
              <a:gd name="T43" fmla="*/ 1915 h 2550"/>
              <a:gd name="T44" fmla="*/ 1500 w 2265"/>
              <a:gd name="T45" fmla="*/ 2550 h 2550"/>
              <a:gd name="T46" fmla="*/ 340 w 2265"/>
              <a:gd name="T47" fmla="*/ 2037 h 2550"/>
              <a:gd name="T48" fmla="*/ 55 w 2265"/>
              <a:gd name="T49" fmla="*/ 2069 h 2550"/>
              <a:gd name="T50" fmla="*/ 100 w 2265"/>
              <a:gd name="T51" fmla="*/ 2101 h 2550"/>
              <a:gd name="T52" fmla="*/ 342 w 2265"/>
              <a:gd name="T53" fmla="*/ 2106 h 2550"/>
              <a:gd name="T54" fmla="*/ 1882 w 2265"/>
              <a:gd name="T55" fmla="*/ 2042 h 2550"/>
              <a:gd name="T56" fmla="*/ 1882 w 2265"/>
              <a:gd name="T57" fmla="*/ 2117 h 2550"/>
              <a:gd name="T58" fmla="*/ 2129 w 2265"/>
              <a:gd name="T59" fmla="*/ 2097 h 2550"/>
              <a:gd name="T60" fmla="*/ 2182 w 2265"/>
              <a:gd name="T61" fmla="*/ 2078 h 2550"/>
              <a:gd name="T62" fmla="*/ 1194 w 2265"/>
              <a:gd name="T63" fmla="*/ 1174 h 2550"/>
              <a:gd name="T64" fmla="*/ 324 w 2265"/>
              <a:gd name="T65" fmla="*/ 2522 h 2550"/>
              <a:gd name="T66" fmla="*/ 1396 w 2265"/>
              <a:gd name="T67" fmla="*/ 961 h 2550"/>
              <a:gd name="T68" fmla="*/ 1194 w 2265"/>
              <a:gd name="T69" fmla="*/ 1057 h 2550"/>
              <a:gd name="T70" fmla="*/ 63 w 2265"/>
              <a:gd name="T71" fmla="*/ 1890 h 2550"/>
              <a:gd name="T72" fmla="*/ 205 w 2265"/>
              <a:gd name="T73" fmla="*/ 1959 h 2550"/>
              <a:gd name="T74" fmla="*/ 369 w 2265"/>
              <a:gd name="T75" fmla="*/ 1838 h 2550"/>
              <a:gd name="T76" fmla="*/ 336 w 2265"/>
              <a:gd name="T77" fmla="*/ 1606 h 2550"/>
              <a:gd name="T78" fmla="*/ 282 w 2265"/>
              <a:gd name="T79" fmla="*/ 1561 h 2550"/>
              <a:gd name="T80" fmla="*/ 101 w 2265"/>
              <a:gd name="T81" fmla="*/ 1576 h 2550"/>
              <a:gd name="T82" fmla="*/ 20 w 2265"/>
              <a:gd name="T83" fmla="*/ 1729 h 2550"/>
              <a:gd name="T84" fmla="*/ 161 w 2265"/>
              <a:gd name="T85" fmla="*/ 1758 h 2550"/>
              <a:gd name="T86" fmla="*/ 291 w 2265"/>
              <a:gd name="T87" fmla="*/ 1649 h 2550"/>
              <a:gd name="T88" fmla="*/ 345 w 2265"/>
              <a:gd name="T89" fmla="*/ 1817 h 2550"/>
              <a:gd name="T90" fmla="*/ 222 w 2265"/>
              <a:gd name="T91" fmla="*/ 1933 h 2550"/>
              <a:gd name="T92" fmla="*/ 1464 w 2265"/>
              <a:gd name="T93" fmla="*/ 1920 h 2550"/>
              <a:gd name="T94" fmla="*/ 1350 w 2265"/>
              <a:gd name="T95" fmla="*/ 1780 h 2550"/>
              <a:gd name="T96" fmla="*/ 949 w 2265"/>
              <a:gd name="T97" fmla="*/ 1843 h 2550"/>
              <a:gd name="T98" fmla="*/ 797 w 2265"/>
              <a:gd name="T99" fmla="*/ 1860 h 2550"/>
              <a:gd name="T100" fmla="*/ 1154 w 2265"/>
              <a:gd name="T101" fmla="*/ 2131 h 2550"/>
              <a:gd name="T102" fmla="*/ 1280 w 2265"/>
              <a:gd name="T103" fmla="*/ 1454 h 2550"/>
              <a:gd name="T104" fmla="*/ 1076 w 2265"/>
              <a:gd name="T105" fmla="*/ 1368 h 2550"/>
              <a:gd name="T106" fmla="*/ 950 w 2265"/>
              <a:gd name="T107" fmla="*/ 1606 h 2550"/>
              <a:gd name="T108" fmla="*/ 1039 w 2265"/>
              <a:gd name="T109" fmla="*/ 1720 h 2550"/>
              <a:gd name="T110" fmla="*/ 1192 w 2265"/>
              <a:gd name="T111" fmla="*/ 1717 h 2550"/>
              <a:gd name="T112" fmla="*/ 1303 w 2265"/>
              <a:gd name="T113" fmla="*/ 1562 h 2550"/>
              <a:gd name="T114" fmla="*/ 1183 w 2265"/>
              <a:gd name="T115" fmla="*/ 1690 h 2550"/>
              <a:gd name="T116" fmla="*/ 1049 w 2265"/>
              <a:gd name="T117" fmla="*/ 1676 h 2550"/>
              <a:gd name="T118" fmla="*/ 1031 w 2265"/>
              <a:gd name="T119" fmla="*/ 1537 h 2550"/>
              <a:gd name="T120" fmla="*/ 1224 w 2265"/>
              <a:gd name="T121" fmla="*/ 1520 h 2550"/>
              <a:gd name="T122" fmla="*/ 1035 w 2265"/>
              <a:gd name="T123" fmla="*/ 1852 h 2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5" h="2550">
                <a:moveTo>
                  <a:pt x="1490" y="341"/>
                </a:moveTo>
                <a:lnTo>
                  <a:pt x="680" y="341"/>
                </a:lnTo>
                <a:lnTo>
                  <a:pt x="680" y="396"/>
                </a:lnTo>
                <a:lnTo>
                  <a:pt x="1490" y="396"/>
                </a:lnTo>
                <a:lnTo>
                  <a:pt x="1490" y="341"/>
                </a:lnTo>
                <a:close/>
                <a:moveTo>
                  <a:pt x="680" y="569"/>
                </a:moveTo>
                <a:lnTo>
                  <a:pt x="1490" y="569"/>
                </a:lnTo>
                <a:lnTo>
                  <a:pt x="1490" y="514"/>
                </a:lnTo>
                <a:lnTo>
                  <a:pt x="680" y="514"/>
                </a:lnTo>
                <a:lnTo>
                  <a:pt x="680" y="569"/>
                </a:lnTo>
                <a:close/>
                <a:moveTo>
                  <a:pt x="628" y="1346"/>
                </a:moveTo>
                <a:lnTo>
                  <a:pt x="641" y="1238"/>
                </a:lnTo>
                <a:lnTo>
                  <a:pt x="395" y="661"/>
                </a:lnTo>
                <a:lnTo>
                  <a:pt x="395" y="661"/>
                </a:lnTo>
                <a:lnTo>
                  <a:pt x="388" y="645"/>
                </a:lnTo>
                <a:lnTo>
                  <a:pt x="383" y="630"/>
                </a:lnTo>
                <a:lnTo>
                  <a:pt x="378" y="613"/>
                </a:lnTo>
                <a:lnTo>
                  <a:pt x="374" y="597"/>
                </a:lnTo>
                <a:lnTo>
                  <a:pt x="370" y="580"/>
                </a:lnTo>
                <a:lnTo>
                  <a:pt x="368" y="563"/>
                </a:lnTo>
                <a:lnTo>
                  <a:pt x="366" y="546"/>
                </a:lnTo>
                <a:lnTo>
                  <a:pt x="366" y="530"/>
                </a:lnTo>
                <a:lnTo>
                  <a:pt x="366" y="530"/>
                </a:lnTo>
                <a:lnTo>
                  <a:pt x="367" y="506"/>
                </a:lnTo>
                <a:lnTo>
                  <a:pt x="369" y="482"/>
                </a:lnTo>
                <a:lnTo>
                  <a:pt x="374" y="460"/>
                </a:lnTo>
                <a:lnTo>
                  <a:pt x="380" y="436"/>
                </a:lnTo>
                <a:lnTo>
                  <a:pt x="388" y="414"/>
                </a:lnTo>
                <a:lnTo>
                  <a:pt x="397" y="392"/>
                </a:lnTo>
                <a:lnTo>
                  <a:pt x="408" y="370"/>
                </a:lnTo>
                <a:lnTo>
                  <a:pt x="422" y="349"/>
                </a:lnTo>
                <a:lnTo>
                  <a:pt x="435" y="328"/>
                </a:lnTo>
                <a:lnTo>
                  <a:pt x="451" y="308"/>
                </a:lnTo>
                <a:lnTo>
                  <a:pt x="469" y="288"/>
                </a:lnTo>
                <a:lnTo>
                  <a:pt x="487" y="269"/>
                </a:lnTo>
                <a:lnTo>
                  <a:pt x="507" y="250"/>
                </a:lnTo>
                <a:lnTo>
                  <a:pt x="529" y="232"/>
                </a:lnTo>
                <a:lnTo>
                  <a:pt x="551" y="215"/>
                </a:lnTo>
                <a:lnTo>
                  <a:pt x="575" y="198"/>
                </a:lnTo>
                <a:lnTo>
                  <a:pt x="601" y="182"/>
                </a:lnTo>
                <a:lnTo>
                  <a:pt x="627" y="166"/>
                </a:lnTo>
                <a:lnTo>
                  <a:pt x="655" y="152"/>
                </a:lnTo>
                <a:lnTo>
                  <a:pt x="683" y="138"/>
                </a:lnTo>
                <a:lnTo>
                  <a:pt x="712" y="126"/>
                </a:lnTo>
                <a:lnTo>
                  <a:pt x="744" y="115"/>
                </a:lnTo>
                <a:lnTo>
                  <a:pt x="775" y="103"/>
                </a:lnTo>
                <a:lnTo>
                  <a:pt x="808" y="93"/>
                </a:lnTo>
                <a:lnTo>
                  <a:pt x="841" y="85"/>
                </a:lnTo>
                <a:lnTo>
                  <a:pt x="875" y="78"/>
                </a:lnTo>
                <a:lnTo>
                  <a:pt x="910" y="71"/>
                </a:lnTo>
                <a:lnTo>
                  <a:pt x="946" y="65"/>
                </a:lnTo>
                <a:lnTo>
                  <a:pt x="983" y="61"/>
                </a:lnTo>
                <a:lnTo>
                  <a:pt x="1021" y="57"/>
                </a:lnTo>
                <a:lnTo>
                  <a:pt x="1059" y="56"/>
                </a:lnTo>
                <a:lnTo>
                  <a:pt x="1097" y="55"/>
                </a:lnTo>
                <a:lnTo>
                  <a:pt x="1097" y="55"/>
                </a:lnTo>
                <a:lnTo>
                  <a:pt x="1135" y="56"/>
                </a:lnTo>
                <a:lnTo>
                  <a:pt x="1174" y="57"/>
                </a:lnTo>
                <a:lnTo>
                  <a:pt x="1211" y="61"/>
                </a:lnTo>
                <a:lnTo>
                  <a:pt x="1248" y="65"/>
                </a:lnTo>
                <a:lnTo>
                  <a:pt x="1284" y="71"/>
                </a:lnTo>
                <a:lnTo>
                  <a:pt x="1319" y="78"/>
                </a:lnTo>
                <a:lnTo>
                  <a:pt x="1352" y="85"/>
                </a:lnTo>
                <a:lnTo>
                  <a:pt x="1386" y="93"/>
                </a:lnTo>
                <a:lnTo>
                  <a:pt x="1419" y="103"/>
                </a:lnTo>
                <a:lnTo>
                  <a:pt x="1450" y="115"/>
                </a:lnTo>
                <a:lnTo>
                  <a:pt x="1481" y="126"/>
                </a:lnTo>
                <a:lnTo>
                  <a:pt x="1510" y="138"/>
                </a:lnTo>
                <a:lnTo>
                  <a:pt x="1539" y="152"/>
                </a:lnTo>
                <a:lnTo>
                  <a:pt x="1566" y="166"/>
                </a:lnTo>
                <a:lnTo>
                  <a:pt x="1592" y="182"/>
                </a:lnTo>
                <a:lnTo>
                  <a:pt x="1618" y="198"/>
                </a:lnTo>
                <a:lnTo>
                  <a:pt x="1642" y="215"/>
                </a:lnTo>
                <a:lnTo>
                  <a:pt x="1664" y="232"/>
                </a:lnTo>
                <a:lnTo>
                  <a:pt x="1686" y="250"/>
                </a:lnTo>
                <a:lnTo>
                  <a:pt x="1706" y="269"/>
                </a:lnTo>
                <a:lnTo>
                  <a:pt x="1724" y="288"/>
                </a:lnTo>
                <a:lnTo>
                  <a:pt x="1742" y="308"/>
                </a:lnTo>
                <a:lnTo>
                  <a:pt x="1758" y="328"/>
                </a:lnTo>
                <a:lnTo>
                  <a:pt x="1771" y="349"/>
                </a:lnTo>
                <a:lnTo>
                  <a:pt x="1785" y="370"/>
                </a:lnTo>
                <a:lnTo>
                  <a:pt x="1796" y="392"/>
                </a:lnTo>
                <a:lnTo>
                  <a:pt x="1805" y="414"/>
                </a:lnTo>
                <a:lnTo>
                  <a:pt x="1814" y="436"/>
                </a:lnTo>
                <a:lnTo>
                  <a:pt x="1819" y="460"/>
                </a:lnTo>
                <a:lnTo>
                  <a:pt x="1824" y="482"/>
                </a:lnTo>
                <a:lnTo>
                  <a:pt x="1827" y="506"/>
                </a:lnTo>
                <a:lnTo>
                  <a:pt x="1828" y="530"/>
                </a:lnTo>
                <a:lnTo>
                  <a:pt x="1828" y="530"/>
                </a:lnTo>
                <a:lnTo>
                  <a:pt x="1828" y="542"/>
                </a:lnTo>
                <a:lnTo>
                  <a:pt x="1826" y="555"/>
                </a:lnTo>
                <a:lnTo>
                  <a:pt x="1824" y="570"/>
                </a:lnTo>
                <a:lnTo>
                  <a:pt x="1821" y="585"/>
                </a:lnTo>
                <a:lnTo>
                  <a:pt x="1812" y="617"/>
                </a:lnTo>
                <a:lnTo>
                  <a:pt x="1799" y="654"/>
                </a:lnTo>
                <a:lnTo>
                  <a:pt x="1782" y="697"/>
                </a:lnTo>
                <a:lnTo>
                  <a:pt x="1763" y="744"/>
                </a:lnTo>
                <a:lnTo>
                  <a:pt x="1715" y="859"/>
                </a:lnTo>
                <a:lnTo>
                  <a:pt x="1554" y="1236"/>
                </a:lnTo>
                <a:lnTo>
                  <a:pt x="1567" y="1345"/>
                </a:lnTo>
                <a:lnTo>
                  <a:pt x="1842" y="702"/>
                </a:lnTo>
                <a:lnTo>
                  <a:pt x="1842" y="702"/>
                </a:lnTo>
                <a:lnTo>
                  <a:pt x="1850" y="680"/>
                </a:lnTo>
                <a:lnTo>
                  <a:pt x="1859" y="659"/>
                </a:lnTo>
                <a:lnTo>
                  <a:pt x="1866" y="636"/>
                </a:lnTo>
                <a:lnTo>
                  <a:pt x="1872" y="614"/>
                </a:lnTo>
                <a:lnTo>
                  <a:pt x="1877" y="591"/>
                </a:lnTo>
                <a:lnTo>
                  <a:pt x="1881" y="570"/>
                </a:lnTo>
                <a:lnTo>
                  <a:pt x="1884" y="549"/>
                </a:lnTo>
                <a:lnTo>
                  <a:pt x="1884" y="530"/>
                </a:lnTo>
                <a:lnTo>
                  <a:pt x="1884" y="530"/>
                </a:lnTo>
                <a:lnTo>
                  <a:pt x="1882" y="501"/>
                </a:lnTo>
                <a:lnTo>
                  <a:pt x="1878" y="474"/>
                </a:lnTo>
                <a:lnTo>
                  <a:pt x="1872" y="446"/>
                </a:lnTo>
                <a:lnTo>
                  <a:pt x="1866" y="421"/>
                </a:lnTo>
                <a:lnTo>
                  <a:pt x="1855" y="395"/>
                </a:lnTo>
                <a:lnTo>
                  <a:pt x="1844" y="369"/>
                </a:lnTo>
                <a:lnTo>
                  <a:pt x="1832" y="344"/>
                </a:lnTo>
                <a:lnTo>
                  <a:pt x="1817" y="319"/>
                </a:lnTo>
                <a:lnTo>
                  <a:pt x="1801" y="296"/>
                </a:lnTo>
                <a:lnTo>
                  <a:pt x="1783" y="273"/>
                </a:lnTo>
                <a:lnTo>
                  <a:pt x="1764" y="251"/>
                </a:lnTo>
                <a:lnTo>
                  <a:pt x="1743" y="229"/>
                </a:lnTo>
                <a:lnTo>
                  <a:pt x="1720" y="209"/>
                </a:lnTo>
                <a:lnTo>
                  <a:pt x="1697" y="189"/>
                </a:lnTo>
                <a:lnTo>
                  <a:pt x="1672" y="170"/>
                </a:lnTo>
                <a:lnTo>
                  <a:pt x="1646" y="152"/>
                </a:lnTo>
                <a:lnTo>
                  <a:pt x="1619" y="134"/>
                </a:lnTo>
                <a:lnTo>
                  <a:pt x="1590" y="118"/>
                </a:lnTo>
                <a:lnTo>
                  <a:pt x="1561" y="102"/>
                </a:lnTo>
                <a:lnTo>
                  <a:pt x="1530" y="88"/>
                </a:lnTo>
                <a:lnTo>
                  <a:pt x="1498" y="74"/>
                </a:lnTo>
                <a:lnTo>
                  <a:pt x="1465" y="62"/>
                </a:lnTo>
                <a:lnTo>
                  <a:pt x="1432" y="51"/>
                </a:lnTo>
                <a:lnTo>
                  <a:pt x="1397" y="40"/>
                </a:lnTo>
                <a:lnTo>
                  <a:pt x="1363" y="31"/>
                </a:lnTo>
                <a:lnTo>
                  <a:pt x="1327" y="22"/>
                </a:lnTo>
                <a:lnTo>
                  <a:pt x="1289" y="16"/>
                </a:lnTo>
                <a:lnTo>
                  <a:pt x="1252" y="10"/>
                </a:lnTo>
                <a:lnTo>
                  <a:pt x="1214" y="6"/>
                </a:lnTo>
                <a:lnTo>
                  <a:pt x="1176" y="2"/>
                </a:lnTo>
                <a:lnTo>
                  <a:pt x="1136" y="1"/>
                </a:lnTo>
                <a:lnTo>
                  <a:pt x="1097" y="0"/>
                </a:lnTo>
                <a:lnTo>
                  <a:pt x="1097" y="0"/>
                </a:lnTo>
                <a:lnTo>
                  <a:pt x="1058" y="1"/>
                </a:lnTo>
                <a:lnTo>
                  <a:pt x="1018" y="2"/>
                </a:lnTo>
                <a:lnTo>
                  <a:pt x="980" y="6"/>
                </a:lnTo>
                <a:lnTo>
                  <a:pt x="942" y="10"/>
                </a:lnTo>
                <a:lnTo>
                  <a:pt x="905" y="16"/>
                </a:lnTo>
                <a:lnTo>
                  <a:pt x="868" y="22"/>
                </a:lnTo>
                <a:lnTo>
                  <a:pt x="832" y="31"/>
                </a:lnTo>
                <a:lnTo>
                  <a:pt x="796" y="40"/>
                </a:lnTo>
                <a:lnTo>
                  <a:pt x="761" y="51"/>
                </a:lnTo>
                <a:lnTo>
                  <a:pt x="727" y="62"/>
                </a:lnTo>
                <a:lnTo>
                  <a:pt x="694" y="74"/>
                </a:lnTo>
                <a:lnTo>
                  <a:pt x="663" y="88"/>
                </a:lnTo>
                <a:lnTo>
                  <a:pt x="631" y="102"/>
                </a:lnTo>
                <a:lnTo>
                  <a:pt x="601" y="118"/>
                </a:lnTo>
                <a:lnTo>
                  <a:pt x="573" y="134"/>
                </a:lnTo>
                <a:lnTo>
                  <a:pt x="545" y="152"/>
                </a:lnTo>
                <a:lnTo>
                  <a:pt x="519" y="170"/>
                </a:lnTo>
                <a:lnTo>
                  <a:pt x="494" y="189"/>
                </a:lnTo>
                <a:lnTo>
                  <a:pt x="470" y="209"/>
                </a:lnTo>
                <a:lnTo>
                  <a:pt x="448" y="229"/>
                </a:lnTo>
                <a:lnTo>
                  <a:pt x="426" y="251"/>
                </a:lnTo>
                <a:lnTo>
                  <a:pt x="407" y="273"/>
                </a:lnTo>
                <a:lnTo>
                  <a:pt x="390" y="296"/>
                </a:lnTo>
                <a:lnTo>
                  <a:pt x="374" y="319"/>
                </a:lnTo>
                <a:lnTo>
                  <a:pt x="359" y="344"/>
                </a:lnTo>
                <a:lnTo>
                  <a:pt x="347" y="369"/>
                </a:lnTo>
                <a:lnTo>
                  <a:pt x="335" y="395"/>
                </a:lnTo>
                <a:lnTo>
                  <a:pt x="326" y="421"/>
                </a:lnTo>
                <a:lnTo>
                  <a:pt x="320" y="446"/>
                </a:lnTo>
                <a:lnTo>
                  <a:pt x="315" y="474"/>
                </a:lnTo>
                <a:lnTo>
                  <a:pt x="312" y="501"/>
                </a:lnTo>
                <a:lnTo>
                  <a:pt x="311" y="530"/>
                </a:lnTo>
                <a:lnTo>
                  <a:pt x="311" y="530"/>
                </a:lnTo>
                <a:lnTo>
                  <a:pt x="312" y="553"/>
                </a:lnTo>
                <a:lnTo>
                  <a:pt x="314" y="576"/>
                </a:lnTo>
                <a:lnTo>
                  <a:pt x="317" y="598"/>
                </a:lnTo>
                <a:lnTo>
                  <a:pt x="322" y="620"/>
                </a:lnTo>
                <a:lnTo>
                  <a:pt x="327" y="642"/>
                </a:lnTo>
                <a:lnTo>
                  <a:pt x="335" y="663"/>
                </a:lnTo>
                <a:lnTo>
                  <a:pt x="343" y="685"/>
                </a:lnTo>
                <a:lnTo>
                  <a:pt x="351" y="706"/>
                </a:lnTo>
                <a:lnTo>
                  <a:pt x="628" y="1346"/>
                </a:lnTo>
                <a:close/>
                <a:moveTo>
                  <a:pt x="1490" y="743"/>
                </a:moveTo>
                <a:lnTo>
                  <a:pt x="1490" y="688"/>
                </a:lnTo>
                <a:lnTo>
                  <a:pt x="1147" y="688"/>
                </a:lnTo>
                <a:lnTo>
                  <a:pt x="1147" y="743"/>
                </a:lnTo>
                <a:lnTo>
                  <a:pt x="1490" y="743"/>
                </a:lnTo>
                <a:close/>
                <a:moveTo>
                  <a:pt x="1870" y="1753"/>
                </a:moveTo>
                <a:lnTo>
                  <a:pt x="1870" y="1792"/>
                </a:lnTo>
                <a:lnTo>
                  <a:pt x="1870" y="1792"/>
                </a:lnTo>
                <a:lnTo>
                  <a:pt x="1870" y="1809"/>
                </a:lnTo>
                <a:lnTo>
                  <a:pt x="1872" y="1825"/>
                </a:lnTo>
                <a:lnTo>
                  <a:pt x="1876" y="1841"/>
                </a:lnTo>
                <a:lnTo>
                  <a:pt x="1880" y="1856"/>
                </a:lnTo>
                <a:lnTo>
                  <a:pt x="1886" y="1870"/>
                </a:lnTo>
                <a:lnTo>
                  <a:pt x="1893" y="1884"/>
                </a:lnTo>
                <a:lnTo>
                  <a:pt x="1902" y="1897"/>
                </a:lnTo>
                <a:lnTo>
                  <a:pt x="1911" y="1909"/>
                </a:lnTo>
                <a:lnTo>
                  <a:pt x="1921" y="1919"/>
                </a:lnTo>
                <a:lnTo>
                  <a:pt x="1932" y="1929"/>
                </a:lnTo>
                <a:lnTo>
                  <a:pt x="1944" y="1938"/>
                </a:lnTo>
                <a:lnTo>
                  <a:pt x="1957" y="1945"/>
                </a:lnTo>
                <a:lnTo>
                  <a:pt x="1970" y="1951"/>
                </a:lnTo>
                <a:lnTo>
                  <a:pt x="1985" y="1955"/>
                </a:lnTo>
                <a:lnTo>
                  <a:pt x="1999" y="1959"/>
                </a:lnTo>
                <a:lnTo>
                  <a:pt x="2014" y="1960"/>
                </a:lnTo>
                <a:lnTo>
                  <a:pt x="2014" y="1960"/>
                </a:lnTo>
                <a:lnTo>
                  <a:pt x="2030" y="1959"/>
                </a:lnTo>
                <a:lnTo>
                  <a:pt x="2044" y="1956"/>
                </a:lnTo>
                <a:lnTo>
                  <a:pt x="2059" y="1953"/>
                </a:lnTo>
                <a:lnTo>
                  <a:pt x="2073" y="1947"/>
                </a:lnTo>
                <a:lnTo>
                  <a:pt x="2085" y="1941"/>
                </a:lnTo>
                <a:lnTo>
                  <a:pt x="2097" y="1933"/>
                </a:lnTo>
                <a:lnTo>
                  <a:pt x="2109" y="1924"/>
                </a:lnTo>
                <a:lnTo>
                  <a:pt x="2120" y="1914"/>
                </a:lnTo>
                <a:lnTo>
                  <a:pt x="2120" y="1914"/>
                </a:lnTo>
                <a:lnTo>
                  <a:pt x="2140" y="1901"/>
                </a:lnTo>
                <a:lnTo>
                  <a:pt x="2157" y="1892"/>
                </a:lnTo>
                <a:lnTo>
                  <a:pt x="2170" y="1882"/>
                </a:lnTo>
                <a:lnTo>
                  <a:pt x="2170" y="1882"/>
                </a:lnTo>
                <a:lnTo>
                  <a:pt x="2182" y="1879"/>
                </a:lnTo>
                <a:lnTo>
                  <a:pt x="2191" y="1874"/>
                </a:lnTo>
                <a:lnTo>
                  <a:pt x="2201" y="1869"/>
                </a:lnTo>
                <a:lnTo>
                  <a:pt x="2210" y="1861"/>
                </a:lnTo>
                <a:lnTo>
                  <a:pt x="2218" y="1853"/>
                </a:lnTo>
                <a:lnTo>
                  <a:pt x="2226" y="1844"/>
                </a:lnTo>
                <a:lnTo>
                  <a:pt x="2233" y="1834"/>
                </a:lnTo>
                <a:lnTo>
                  <a:pt x="2240" y="1824"/>
                </a:lnTo>
                <a:lnTo>
                  <a:pt x="2246" y="1812"/>
                </a:lnTo>
                <a:lnTo>
                  <a:pt x="2251" y="1800"/>
                </a:lnTo>
                <a:lnTo>
                  <a:pt x="2256" y="1788"/>
                </a:lnTo>
                <a:lnTo>
                  <a:pt x="2259" y="1775"/>
                </a:lnTo>
                <a:lnTo>
                  <a:pt x="2262" y="1763"/>
                </a:lnTo>
                <a:lnTo>
                  <a:pt x="2264" y="1749"/>
                </a:lnTo>
                <a:lnTo>
                  <a:pt x="2265" y="1736"/>
                </a:lnTo>
                <a:lnTo>
                  <a:pt x="2265" y="1722"/>
                </a:lnTo>
                <a:lnTo>
                  <a:pt x="2264" y="1709"/>
                </a:lnTo>
                <a:lnTo>
                  <a:pt x="2263" y="1697"/>
                </a:lnTo>
                <a:lnTo>
                  <a:pt x="2259" y="1683"/>
                </a:lnTo>
                <a:lnTo>
                  <a:pt x="2255" y="1671"/>
                </a:lnTo>
                <a:lnTo>
                  <a:pt x="2250" y="1658"/>
                </a:lnTo>
                <a:lnTo>
                  <a:pt x="2244" y="1647"/>
                </a:lnTo>
                <a:lnTo>
                  <a:pt x="2236" y="1637"/>
                </a:lnTo>
                <a:lnTo>
                  <a:pt x="2228" y="1627"/>
                </a:lnTo>
                <a:lnTo>
                  <a:pt x="2218" y="1617"/>
                </a:lnTo>
                <a:lnTo>
                  <a:pt x="2206" y="1609"/>
                </a:lnTo>
                <a:lnTo>
                  <a:pt x="2193" y="1601"/>
                </a:lnTo>
                <a:lnTo>
                  <a:pt x="2179" y="1595"/>
                </a:lnTo>
                <a:lnTo>
                  <a:pt x="2164" y="1591"/>
                </a:lnTo>
                <a:lnTo>
                  <a:pt x="2147" y="1586"/>
                </a:lnTo>
                <a:lnTo>
                  <a:pt x="2129" y="1584"/>
                </a:lnTo>
                <a:lnTo>
                  <a:pt x="2109" y="1583"/>
                </a:lnTo>
                <a:lnTo>
                  <a:pt x="1963" y="1583"/>
                </a:lnTo>
                <a:lnTo>
                  <a:pt x="1963" y="1583"/>
                </a:lnTo>
                <a:lnTo>
                  <a:pt x="1956" y="1584"/>
                </a:lnTo>
                <a:lnTo>
                  <a:pt x="1947" y="1585"/>
                </a:lnTo>
                <a:lnTo>
                  <a:pt x="1939" y="1588"/>
                </a:lnTo>
                <a:lnTo>
                  <a:pt x="1932" y="1592"/>
                </a:lnTo>
                <a:lnTo>
                  <a:pt x="1925" y="1597"/>
                </a:lnTo>
                <a:lnTo>
                  <a:pt x="1918" y="1602"/>
                </a:lnTo>
                <a:lnTo>
                  <a:pt x="1913" y="1609"/>
                </a:lnTo>
                <a:lnTo>
                  <a:pt x="1907" y="1616"/>
                </a:lnTo>
                <a:lnTo>
                  <a:pt x="1903" y="1624"/>
                </a:lnTo>
                <a:lnTo>
                  <a:pt x="1898" y="1633"/>
                </a:lnTo>
                <a:lnTo>
                  <a:pt x="1890" y="1652"/>
                </a:lnTo>
                <a:lnTo>
                  <a:pt x="1885" y="1672"/>
                </a:lnTo>
                <a:lnTo>
                  <a:pt x="1881" y="1696"/>
                </a:lnTo>
                <a:lnTo>
                  <a:pt x="1881" y="1696"/>
                </a:lnTo>
                <a:lnTo>
                  <a:pt x="1877" y="1709"/>
                </a:lnTo>
                <a:lnTo>
                  <a:pt x="1873" y="1722"/>
                </a:lnTo>
                <a:lnTo>
                  <a:pt x="1871" y="1737"/>
                </a:lnTo>
                <a:lnTo>
                  <a:pt x="1870" y="1753"/>
                </a:lnTo>
                <a:lnTo>
                  <a:pt x="1870" y="1753"/>
                </a:lnTo>
                <a:close/>
                <a:moveTo>
                  <a:pt x="1898" y="1753"/>
                </a:moveTo>
                <a:lnTo>
                  <a:pt x="1898" y="1753"/>
                </a:lnTo>
                <a:lnTo>
                  <a:pt x="1899" y="1736"/>
                </a:lnTo>
                <a:lnTo>
                  <a:pt x="1903" y="1719"/>
                </a:lnTo>
                <a:lnTo>
                  <a:pt x="1907" y="1702"/>
                </a:lnTo>
                <a:lnTo>
                  <a:pt x="1914" y="1688"/>
                </a:lnTo>
                <a:lnTo>
                  <a:pt x="1922" y="1674"/>
                </a:lnTo>
                <a:lnTo>
                  <a:pt x="1931" y="1662"/>
                </a:lnTo>
                <a:lnTo>
                  <a:pt x="1941" y="1651"/>
                </a:lnTo>
                <a:lnTo>
                  <a:pt x="1952" y="1640"/>
                </a:lnTo>
                <a:lnTo>
                  <a:pt x="1952" y="1640"/>
                </a:lnTo>
                <a:lnTo>
                  <a:pt x="1957" y="1655"/>
                </a:lnTo>
                <a:lnTo>
                  <a:pt x="1962" y="1669"/>
                </a:lnTo>
                <a:lnTo>
                  <a:pt x="1968" y="1682"/>
                </a:lnTo>
                <a:lnTo>
                  <a:pt x="1974" y="1696"/>
                </a:lnTo>
                <a:lnTo>
                  <a:pt x="1980" y="1708"/>
                </a:lnTo>
                <a:lnTo>
                  <a:pt x="1988" y="1721"/>
                </a:lnTo>
                <a:lnTo>
                  <a:pt x="1996" y="1733"/>
                </a:lnTo>
                <a:lnTo>
                  <a:pt x="2005" y="1745"/>
                </a:lnTo>
                <a:lnTo>
                  <a:pt x="2014" y="1756"/>
                </a:lnTo>
                <a:lnTo>
                  <a:pt x="2024" y="1767"/>
                </a:lnTo>
                <a:lnTo>
                  <a:pt x="2034" y="1779"/>
                </a:lnTo>
                <a:lnTo>
                  <a:pt x="2046" y="1789"/>
                </a:lnTo>
                <a:lnTo>
                  <a:pt x="2057" y="1798"/>
                </a:lnTo>
                <a:lnTo>
                  <a:pt x="2069" y="1807"/>
                </a:lnTo>
                <a:lnTo>
                  <a:pt x="2082" y="1816"/>
                </a:lnTo>
                <a:lnTo>
                  <a:pt x="2095" y="1824"/>
                </a:lnTo>
                <a:lnTo>
                  <a:pt x="2095" y="1824"/>
                </a:lnTo>
                <a:lnTo>
                  <a:pt x="2113" y="1833"/>
                </a:lnTo>
                <a:lnTo>
                  <a:pt x="2130" y="1841"/>
                </a:lnTo>
                <a:lnTo>
                  <a:pt x="2130" y="1841"/>
                </a:lnTo>
                <a:lnTo>
                  <a:pt x="2127" y="1851"/>
                </a:lnTo>
                <a:lnTo>
                  <a:pt x="2122" y="1861"/>
                </a:lnTo>
                <a:lnTo>
                  <a:pt x="2118" y="1870"/>
                </a:lnTo>
                <a:lnTo>
                  <a:pt x="2112" y="1878"/>
                </a:lnTo>
                <a:lnTo>
                  <a:pt x="2106" y="1887"/>
                </a:lnTo>
                <a:lnTo>
                  <a:pt x="2100" y="1893"/>
                </a:lnTo>
                <a:lnTo>
                  <a:pt x="2093" y="1901"/>
                </a:lnTo>
                <a:lnTo>
                  <a:pt x="2086" y="1907"/>
                </a:lnTo>
                <a:lnTo>
                  <a:pt x="2078" y="1913"/>
                </a:lnTo>
                <a:lnTo>
                  <a:pt x="2069" y="1918"/>
                </a:lnTo>
                <a:lnTo>
                  <a:pt x="2061" y="1921"/>
                </a:lnTo>
                <a:lnTo>
                  <a:pt x="2052" y="1926"/>
                </a:lnTo>
                <a:lnTo>
                  <a:pt x="2043" y="1928"/>
                </a:lnTo>
                <a:lnTo>
                  <a:pt x="2034" y="1930"/>
                </a:lnTo>
                <a:lnTo>
                  <a:pt x="2024" y="1932"/>
                </a:lnTo>
                <a:lnTo>
                  <a:pt x="2015" y="1932"/>
                </a:lnTo>
                <a:lnTo>
                  <a:pt x="2015" y="1932"/>
                </a:lnTo>
                <a:lnTo>
                  <a:pt x="2003" y="1930"/>
                </a:lnTo>
                <a:lnTo>
                  <a:pt x="1992" y="1928"/>
                </a:lnTo>
                <a:lnTo>
                  <a:pt x="1980" y="1925"/>
                </a:lnTo>
                <a:lnTo>
                  <a:pt x="1969" y="1920"/>
                </a:lnTo>
                <a:lnTo>
                  <a:pt x="1959" y="1915"/>
                </a:lnTo>
                <a:lnTo>
                  <a:pt x="1949" y="1908"/>
                </a:lnTo>
                <a:lnTo>
                  <a:pt x="1940" y="1900"/>
                </a:lnTo>
                <a:lnTo>
                  <a:pt x="1932" y="1891"/>
                </a:lnTo>
                <a:lnTo>
                  <a:pt x="1924" y="1881"/>
                </a:lnTo>
                <a:lnTo>
                  <a:pt x="1917" y="1871"/>
                </a:lnTo>
                <a:lnTo>
                  <a:pt x="1911" y="1859"/>
                </a:lnTo>
                <a:lnTo>
                  <a:pt x="1906" y="1847"/>
                </a:lnTo>
                <a:lnTo>
                  <a:pt x="1903" y="1834"/>
                </a:lnTo>
                <a:lnTo>
                  <a:pt x="1899" y="1820"/>
                </a:lnTo>
                <a:lnTo>
                  <a:pt x="1898" y="1807"/>
                </a:lnTo>
                <a:lnTo>
                  <a:pt x="1897" y="1792"/>
                </a:lnTo>
                <a:lnTo>
                  <a:pt x="1898" y="1753"/>
                </a:lnTo>
                <a:close/>
                <a:moveTo>
                  <a:pt x="1907" y="2522"/>
                </a:moveTo>
                <a:lnTo>
                  <a:pt x="1500" y="2522"/>
                </a:lnTo>
                <a:lnTo>
                  <a:pt x="1500" y="2550"/>
                </a:lnTo>
                <a:lnTo>
                  <a:pt x="1925" y="2550"/>
                </a:lnTo>
                <a:lnTo>
                  <a:pt x="2040" y="2290"/>
                </a:lnTo>
                <a:lnTo>
                  <a:pt x="2014" y="2279"/>
                </a:lnTo>
                <a:lnTo>
                  <a:pt x="1907" y="2522"/>
                </a:lnTo>
                <a:close/>
                <a:moveTo>
                  <a:pt x="407" y="2114"/>
                </a:moveTo>
                <a:lnTo>
                  <a:pt x="407" y="2114"/>
                </a:lnTo>
                <a:lnTo>
                  <a:pt x="402" y="2100"/>
                </a:lnTo>
                <a:lnTo>
                  <a:pt x="396" y="2088"/>
                </a:lnTo>
                <a:lnTo>
                  <a:pt x="389" y="2078"/>
                </a:lnTo>
                <a:lnTo>
                  <a:pt x="383" y="2068"/>
                </a:lnTo>
                <a:lnTo>
                  <a:pt x="375" y="2060"/>
                </a:lnTo>
                <a:lnTo>
                  <a:pt x="367" y="2053"/>
                </a:lnTo>
                <a:lnTo>
                  <a:pt x="358" y="2047"/>
                </a:lnTo>
                <a:lnTo>
                  <a:pt x="349" y="2042"/>
                </a:lnTo>
                <a:lnTo>
                  <a:pt x="340" y="2037"/>
                </a:lnTo>
                <a:lnTo>
                  <a:pt x="331" y="2035"/>
                </a:lnTo>
                <a:lnTo>
                  <a:pt x="313" y="2031"/>
                </a:lnTo>
                <a:lnTo>
                  <a:pt x="296" y="2028"/>
                </a:lnTo>
                <a:lnTo>
                  <a:pt x="280" y="2027"/>
                </a:lnTo>
                <a:lnTo>
                  <a:pt x="147" y="2027"/>
                </a:lnTo>
                <a:lnTo>
                  <a:pt x="147" y="2027"/>
                </a:lnTo>
                <a:lnTo>
                  <a:pt x="133" y="2028"/>
                </a:lnTo>
                <a:lnTo>
                  <a:pt x="120" y="2029"/>
                </a:lnTo>
                <a:lnTo>
                  <a:pt x="108" y="2033"/>
                </a:lnTo>
                <a:lnTo>
                  <a:pt x="97" y="2036"/>
                </a:lnTo>
                <a:lnTo>
                  <a:pt x="87" y="2041"/>
                </a:lnTo>
                <a:lnTo>
                  <a:pt x="78" y="2046"/>
                </a:lnTo>
                <a:lnTo>
                  <a:pt x="70" y="2053"/>
                </a:lnTo>
                <a:lnTo>
                  <a:pt x="62" y="2061"/>
                </a:lnTo>
                <a:lnTo>
                  <a:pt x="55" y="2069"/>
                </a:lnTo>
                <a:lnTo>
                  <a:pt x="50" y="2078"/>
                </a:lnTo>
                <a:lnTo>
                  <a:pt x="45" y="2088"/>
                </a:lnTo>
                <a:lnTo>
                  <a:pt x="41" y="2099"/>
                </a:lnTo>
                <a:lnTo>
                  <a:pt x="37" y="2110"/>
                </a:lnTo>
                <a:lnTo>
                  <a:pt x="34" y="2123"/>
                </a:lnTo>
                <a:lnTo>
                  <a:pt x="32" y="2136"/>
                </a:lnTo>
                <a:lnTo>
                  <a:pt x="30" y="2150"/>
                </a:lnTo>
                <a:lnTo>
                  <a:pt x="0" y="2472"/>
                </a:lnTo>
                <a:lnTo>
                  <a:pt x="55" y="2477"/>
                </a:lnTo>
                <a:lnTo>
                  <a:pt x="86" y="2154"/>
                </a:lnTo>
                <a:lnTo>
                  <a:pt x="86" y="2154"/>
                </a:lnTo>
                <a:lnTo>
                  <a:pt x="88" y="2135"/>
                </a:lnTo>
                <a:lnTo>
                  <a:pt x="91" y="2119"/>
                </a:lnTo>
                <a:lnTo>
                  <a:pt x="97" y="2107"/>
                </a:lnTo>
                <a:lnTo>
                  <a:pt x="100" y="2101"/>
                </a:lnTo>
                <a:lnTo>
                  <a:pt x="104" y="2097"/>
                </a:lnTo>
                <a:lnTo>
                  <a:pt x="107" y="2094"/>
                </a:lnTo>
                <a:lnTo>
                  <a:pt x="111" y="2090"/>
                </a:lnTo>
                <a:lnTo>
                  <a:pt x="116" y="2088"/>
                </a:lnTo>
                <a:lnTo>
                  <a:pt x="122" y="2086"/>
                </a:lnTo>
                <a:lnTo>
                  <a:pt x="134" y="2083"/>
                </a:lnTo>
                <a:lnTo>
                  <a:pt x="147" y="2082"/>
                </a:lnTo>
                <a:lnTo>
                  <a:pt x="280" y="2082"/>
                </a:lnTo>
                <a:lnTo>
                  <a:pt x="280" y="2082"/>
                </a:lnTo>
                <a:lnTo>
                  <a:pt x="291" y="2083"/>
                </a:lnTo>
                <a:lnTo>
                  <a:pt x="303" y="2085"/>
                </a:lnTo>
                <a:lnTo>
                  <a:pt x="314" y="2087"/>
                </a:lnTo>
                <a:lnTo>
                  <a:pt x="324" y="2091"/>
                </a:lnTo>
                <a:lnTo>
                  <a:pt x="333" y="2097"/>
                </a:lnTo>
                <a:lnTo>
                  <a:pt x="342" y="2106"/>
                </a:lnTo>
                <a:lnTo>
                  <a:pt x="349" y="2117"/>
                </a:lnTo>
                <a:lnTo>
                  <a:pt x="354" y="2132"/>
                </a:lnTo>
                <a:lnTo>
                  <a:pt x="435" y="2371"/>
                </a:lnTo>
                <a:lnTo>
                  <a:pt x="731" y="2413"/>
                </a:lnTo>
                <a:lnTo>
                  <a:pt x="731" y="2357"/>
                </a:lnTo>
                <a:lnTo>
                  <a:pt x="477" y="2321"/>
                </a:lnTo>
                <a:lnTo>
                  <a:pt x="407" y="2114"/>
                </a:lnTo>
                <a:close/>
                <a:moveTo>
                  <a:pt x="2084" y="2027"/>
                </a:moveTo>
                <a:lnTo>
                  <a:pt x="1952" y="2027"/>
                </a:lnTo>
                <a:lnTo>
                  <a:pt x="1952" y="2027"/>
                </a:lnTo>
                <a:lnTo>
                  <a:pt x="1936" y="2028"/>
                </a:lnTo>
                <a:lnTo>
                  <a:pt x="1918" y="2031"/>
                </a:lnTo>
                <a:lnTo>
                  <a:pt x="1900" y="2035"/>
                </a:lnTo>
                <a:lnTo>
                  <a:pt x="1891" y="2037"/>
                </a:lnTo>
                <a:lnTo>
                  <a:pt x="1882" y="2042"/>
                </a:lnTo>
                <a:lnTo>
                  <a:pt x="1873" y="2047"/>
                </a:lnTo>
                <a:lnTo>
                  <a:pt x="1866" y="2053"/>
                </a:lnTo>
                <a:lnTo>
                  <a:pt x="1858" y="2060"/>
                </a:lnTo>
                <a:lnTo>
                  <a:pt x="1850" y="2068"/>
                </a:lnTo>
                <a:lnTo>
                  <a:pt x="1842" y="2078"/>
                </a:lnTo>
                <a:lnTo>
                  <a:pt x="1836" y="2088"/>
                </a:lnTo>
                <a:lnTo>
                  <a:pt x="1830" y="2100"/>
                </a:lnTo>
                <a:lnTo>
                  <a:pt x="1825" y="2114"/>
                </a:lnTo>
                <a:lnTo>
                  <a:pt x="1755" y="2321"/>
                </a:lnTo>
                <a:lnTo>
                  <a:pt x="1500" y="2357"/>
                </a:lnTo>
                <a:lnTo>
                  <a:pt x="1500" y="2413"/>
                </a:lnTo>
                <a:lnTo>
                  <a:pt x="1796" y="2371"/>
                </a:lnTo>
                <a:lnTo>
                  <a:pt x="1877" y="2132"/>
                </a:lnTo>
                <a:lnTo>
                  <a:pt x="1877" y="2132"/>
                </a:lnTo>
                <a:lnTo>
                  <a:pt x="1882" y="2117"/>
                </a:lnTo>
                <a:lnTo>
                  <a:pt x="1890" y="2106"/>
                </a:lnTo>
                <a:lnTo>
                  <a:pt x="1898" y="2097"/>
                </a:lnTo>
                <a:lnTo>
                  <a:pt x="1908" y="2091"/>
                </a:lnTo>
                <a:lnTo>
                  <a:pt x="1918" y="2087"/>
                </a:lnTo>
                <a:lnTo>
                  <a:pt x="1929" y="2085"/>
                </a:lnTo>
                <a:lnTo>
                  <a:pt x="1940" y="2083"/>
                </a:lnTo>
                <a:lnTo>
                  <a:pt x="1952" y="2082"/>
                </a:lnTo>
                <a:lnTo>
                  <a:pt x="2084" y="2082"/>
                </a:lnTo>
                <a:lnTo>
                  <a:pt x="2084" y="2082"/>
                </a:lnTo>
                <a:lnTo>
                  <a:pt x="2098" y="2083"/>
                </a:lnTo>
                <a:lnTo>
                  <a:pt x="2110" y="2086"/>
                </a:lnTo>
                <a:lnTo>
                  <a:pt x="2115" y="2088"/>
                </a:lnTo>
                <a:lnTo>
                  <a:pt x="2120" y="2090"/>
                </a:lnTo>
                <a:lnTo>
                  <a:pt x="2124" y="2094"/>
                </a:lnTo>
                <a:lnTo>
                  <a:pt x="2129" y="2097"/>
                </a:lnTo>
                <a:lnTo>
                  <a:pt x="2132" y="2101"/>
                </a:lnTo>
                <a:lnTo>
                  <a:pt x="2136" y="2107"/>
                </a:lnTo>
                <a:lnTo>
                  <a:pt x="2140" y="2119"/>
                </a:lnTo>
                <a:lnTo>
                  <a:pt x="2145" y="2135"/>
                </a:lnTo>
                <a:lnTo>
                  <a:pt x="2147" y="2154"/>
                </a:lnTo>
                <a:lnTo>
                  <a:pt x="2176" y="2477"/>
                </a:lnTo>
                <a:lnTo>
                  <a:pt x="2231" y="2472"/>
                </a:lnTo>
                <a:lnTo>
                  <a:pt x="2202" y="2150"/>
                </a:lnTo>
                <a:lnTo>
                  <a:pt x="2202" y="2150"/>
                </a:lnTo>
                <a:lnTo>
                  <a:pt x="2200" y="2136"/>
                </a:lnTo>
                <a:lnTo>
                  <a:pt x="2197" y="2123"/>
                </a:lnTo>
                <a:lnTo>
                  <a:pt x="2195" y="2110"/>
                </a:lnTo>
                <a:lnTo>
                  <a:pt x="2192" y="2099"/>
                </a:lnTo>
                <a:lnTo>
                  <a:pt x="2187" y="2088"/>
                </a:lnTo>
                <a:lnTo>
                  <a:pt x="2182" y="2078"/>
                </a:lnTo>
                <a:lnTo>
                  <a:pt x="2176" y="2069"/>
                </a:lnTo>
                <a:lnTo>
                  <a:pt x="2169" y="2061"/>
                </a:lnTo>
                <a:lnTo>
                  <a:pt x="2163" y="2053"/>
                </a:lnTo>
                <a:lnTo>
                  <a:pt x="2154" y="2046"/>
                </a:lnTo>
                <a:lnTo>
                  <a:pt x="2145" y="2041"/>
                </a:lnTo>
                <a:lnTo>
                  <a:pt x="2134" y="2036"/>
                </a:lnTo>
                <a:lnTo>
                  <a:pt x="2123" y="2033"/>
                </a:lnTo>
                <a:lnTo>
                  <a:pt x="2112" y="2029"/>
                </a:lnTo>
                <a:lnTo>
                  <a:pt x="2098" y="2028"/>
                </a:lnTo>
                <a:lnTo>
                  <a:pt x="2084" y="2027"/>
                </a:lnTo>
                <a:lnTo>
                  <a:pt x="2084" y="2027"/>
                </a:lnTo>
                <a:close/>
                <a:moveTo>
                  <a:pt x="656" y="1118"/>
                </a:moveTo>
                <a:lnTo>
                  <a:pt x="673" y="976"/>
                </a:lnTo>
                <a:lnTo>
                  <a:pt x="1207" y="1242"/>
                </a:lnTo>
                <a:lnTo>
                  <a:pt x="1194" y="1174"/>
                </a:lnTo>
                <a:lnTo>
                  <a:pt x="711" y="932"/>
                </a:lnTo>
                <a:lnTo>
                  <a:pt x="711" y="932"/>
                </a:lnTo>
                <a:lnTo>
                  <a:pt x="660" y="907"/>
                </a:lnTo>
                <a:lnTo>
                  <a:pt x="612" y="881"/>
                </a:lnTo>
                <a:lnTo>
                  <a:pt x="588" y="868"/>
                </a:lnTo>
                <a:lnTo>
                  <a:pt x="566" y="854"/>
                </a:lnTo>
                <a:lnTo>
                  <a:pt x="546" y="840"/>
                </a:lnTo>
                <a:lnTo>
                  <a:pt x="525" y="824"/>
                </a:lnTo>
                <a:lnTo>
                  <a:pt x="656" y="1118"/>
                </a:lnTo>
                <a:close/>
                <a:moveTo>
                  <a:pt x="217" y="2279"/>
                </a:moveTo>
                <a:lnTo>
                  <a:pt x="192" y="2290"/>
                </a:lnTo>
                <a:lnTo>
                  <a:pt x="306" y="2550"/>
                </a:lnTo>
                <a:lnTo>
                  <a:pt x="731" y="2550"/>
                </a:lnTo>
                <a:lnTo>
                  <a:pt x="731" y="2522"/>
                </a:lnTo>
                <a:lnTo>
                  <a:pt x="324" y="2522"/>
                </a:lnTo>
                <a:lnTo>
                  <a:pt x="217" y="2279"/>
                </a:lnTo>
                <a:close/>
                <a:moveTo>
                  <a:pt x="1539" y="1116"/>
                </a:moveTo>
                <a:lnTo>
                  <a:pt x="1670" y="824"/>
                </a:lnTo>
                <a:lnTo>
                  <a:pt x="1670" y="824"/>
                </a:lnTo>
                <a:lnTo>
                  <a:pt x="1645" y="842"/>
                </a:lnTo>
                <a:lnTo>
                  <a:pt x="1621" y="858"/>
                </a:lnTo>
                <a:lnTo>
                  <a:pt x="1597" y="874"/>
                </a:lnTo>
                <a:lnTo>
                  <a:pt x="1572" y="888"/>
                </a:lnTo>
                <a:lnTo>
                  <a:pt x="1547" y="902"/>
                </a:lnTo>
                <a:lnTo>
                  <a:pt x="1522" y="913"/>
                </a:lnTo>
                <a:lnTo>
                  <a:pt x="1498" y="925"/>
                </a:lnTo>
                <a:lnTo>
                  <a:pt x="1472" y="935"/>
                </a:lnTo>
                <a:lnTo>
                  <a:pt x="1447" y="944"/>
                </a:lnTo>
                <a:lnTo>
                  <a:pt x="1422" y="953"/>
                </a:lnTo>
                <a:lnTo>
                  <a:pt x="1396" y="961"/>
                </a:lnTo>
                <a:lnTo>
                  <a:pt x="1372" y="968"/>
                </a:lnTo>
                <a:lnTo>
                  <a:pt x="1322" y="980"/>
                </a:lnTo>
                <a:lnTo>
                  <a:pt x="1274" y="989"/>
                </a:lnTo>
                <a:lnTo>
                  <a:pt x="1226" y="996"/>
                </a:lnTo>
                <a:lnTo>
                  <a:pt x="1181" y="1001"/>
                </a:lnTo>
                <a:lnTo>
                  <a:pt x="1138" y="1003"/>
                </a:lnTo>
                <a:lnTo>
                  <a:pt x="1096" y="1004"/>
                </a:lnTo>
                <a:lnTo>
                  <a:pt x="1058" y="1003"/>
                </a:lnTo>
                <a:lnTo>
                  <a:pt x="1022" y="1002"/>
                </a:lnTo>
                <a:lnTo>
                  <a:pt x="990" y="998"/>
                </a:lnTo>
                <a:lnTo>
                  <a:pt x="961" y="996"/>
                </a:lnTo>
                <a:lnTo>
                  <a:pt x="1180" y="1105"/>
                </a:lnTo>
                <a:lnTo>
                  <a:pt x="1171" y="1058"/>
                </a:lnTo>
                <a:lnTo>
                  <a:pt x="1171" y="1058"/>
                </a:lnTo>
                <a:lnTo>
                  <a:pt x="1194" y="1057"/>
                </a:lnTo>
                <a:lnTo>
                  <a:pt x="1219" y="1055"/>
                </a:lnTo>
                <a:lnTo>
                  <a:pt x="1243" y="1051"/>
                </a:lnTo>
                <a:lnTo>
                  <a:pt x="1269" y="1048"/>
                </a:lnTo>
                <a:lnTo>
                  <a:pt x="1322" y="1038"/>
                </a:lnTo>
                <a:lnTo>
                  <a:pt x="1373" y="1027"/>
                </a:lnTo>
                <a:lnTo>
                  <a:pt x="1421" y="1013"/>
                </a:lnTo>
                <a:lnTo>
                  <a:pt x="1464" y="1000"/>
                </a:lnTo>
                <a:lnTo>
                  <a:pt x="1499" y="987"/>
                </a:lnTo>
                <a:lnTo>
                  <a:pt x="1513" y="980"/>
                </a:lnTo>
                <a:lnTo>
                  <a:pt x="1524" y="975"/>
                </a:lnTo>
                <a:lnTo>
                  <a:pt x="1539" y="1116"/>
                </a:lnTo>
                <a:close/>
                <a:moveTo>
                  <a:pt x="55" y="1878"/>
                </a:moveTo>
                <a:lnTo>
                  <a:pt x="55" y="1878"/>
                </a:lnTo>
                <a:lnTo>
                  <a:pt x="59" y="1884"/>
                </a:lnTo>
                <a:lnTo>
                  <a:pt x="63" y="1890"/>
                </a:lnTo>
                <a:lnTo>
                  <a:pt x="69" y="1896"/>
                </a:lnTo>
                <a:lnTo>
                  <a:pt x="75" y="1899"/>
                </a:lnTo>
                <a:lnTo>
                  <a:pt x="82" y="1902"/>
                </a:lnTo>
                <a:lnTo>
                  <a:pt x="90" y="1905"/>
                </a:lnTo>
                <a:lnTo>
                  <a:pt x="98" y="1906"/>
                </a:lnTo>
                <a:lnTo>
                  <a:pt x="106" y="1906"/>
                </a:lnTo>
                <a:lnTo>
                  <a:pt x="108" y="1905"/>
                </a:lnTo>
                <a:lnTo>
                  <a:pt x="108" y="1905"/>
                </a:lnTo>
                <a:lnTo>
                  <a:pt x="119" y="1917"/>
                </a:lnTo>
                <a:lnTo>
                  <a:pt x="132" y="1927"/>
                </a:lnTo>
                <a:lnTo>
                  <a:pt x="144" y="1937"/>
                </a:lnTo>
                <a:lnTo>
                  <a:pt x="159" y="1945"/>
                </a:lnTo>
                <a:lnTo>
                  <a:pt x="173" y="1951"/>
                </a:lnTo>
                <a:lnTo>
                  <a:pt x="189" y="1956"/>
                </a:lnTo>
                <a:lnTo>
                  <a:pt x="205" y="1959"/>
                </a:lnTo>
                <a:lnTo>
                  <a:pt x="222" y="1960"/>
                </a:lnTo>
                <a:lnTo>
                  <a:pt x="222" y="1960"/>
                </a:lnTo>
                <a:lnTo>
                  <a:pt x="237" y="1959"/>
                </a:lnTo>
                <a:lnTo>
                  <a:pt x="253" y="1956"/>
                </a:lnTo>
                <a:lnTo>
                  <a:pt x="268" y="1952"/>
                </a:lnTo>
                <a:lnTo>
                  <a:pt x="282" y="1946"/>
                </a:lnTo>
                <a:lnTo>
                  <a:pt x="296" y="1938"/>
                </a:lnTo>
                <a:lnTo>
                  <a:pt x="308" y="1930"/>
                </a:lnTo>
                <a:lnTo>
                  <a:pt x="320" y="1920"/>
                </a:lnTo>
                <a:lnTo>
                  <a:pt x="331" y="1909"/>
                </a:lnTo>
                <a:lnTo>
                  <a:pt x="341" y="1897"/>
                </a:lnTo>
                <a:lnTo>
                  <a:pt x="350" y="1883"/>
                </a:lnTo>
                <a:lnTo>
                  <a:pt x="358" y="1869"/>
                </a:lnTo>
                <a:lnTo>
                  <a:pt x="363" y="1854"/>
                </a:lnTo>
                <a:lnTo>
                  <a:pt x="369" y="1838"/>
                </a:lnTo>
                <a:lnTo>
                  <a:pt x="372" y="1823"/>
                </a:lnTo>
                <a:lnTo>
                  <a:pt x="375" y="1806"/>
                </a:lnTo>
                <a:lnTo>
                  <a:pt x="376" y="1788"/>
                </a:lnTo>
                <a:lnTo>
                  <a:pt x="376" y="1746"/>
                </a:lnTo>
                <a:lnTo>
                  <a:pt x="376" y="1746"/>
                </a:lnTo>
                <a:lnTo>
                  <a:pt x="375" y="1728"/>
                </a:lnTo>
                <a:lnTo>
                  <a:pt x="372" y="1710"/>
                </a:lnTo>
                <a:lnTo>
                  <a:pt x="368" y="1693"/>
                </a:lnTo>
                <a:lnTo>
                  <a:pt x="362" y="1676"/>
                </a:lnTo>
                <a:lnTo>
                  <a:pt x="356" y="1661"/>
                </a:lnTo>
                <a:lnTo>
                  <a:pt x="347" y="1646"/>
                </a:lnTo>
                <a:lnTo>
                  <a:pt x="336" y="1633"/>
                </a:lnTo>
                <a:lnTo>
                  <a:pt x="326" y="1620"/>
                </a:lnTo>
                <a:lnTo>
                  <a:pt x="326" y="1620"/>
                </a:lnTo>
                <a:lnTo>
                  <a:pt x="336" y="1606"/>
                </a:lnTo>
                <a:lnTo>
                  <a:pt x="336" y="1606"/>
                </a:lnTo>
                <a:lnTo>
                  <a:pt x="344" y="1591"/>
                </a:lnTo>
                <a:lnTo>
                  <a:pt x="349" y="1575"/>
                </a:lnTo>
                <a:lnTo>
                  <a:pt x="352" y="1559"/>
                </a:lnTo>
                <a:lnTo>
                  <a:pt x="354" y="1544"/>
                </a:lnTo>
                <a:lnTo>
                  <a:pt x="354" y="1544"/>
                </a:lnTo>
                <a:lnTo>
                  <a:pt x="345" y="1548"/>
                </a:lnTo>
                <a:lnTo>
                  <a:pt x="338" y="1552"/>
                </a:lnTo>
                <a:lnTo>
                  <a:pt x="329" y="1555"/>
                </a:lnTo>
                <a:lnTo>
                  <a:pt x="320" y="1557"/>
                </a:lnTo>
                <a:lnTo>
                  <a:pt x="311" y="1558"/>
                </a:lnTo>
                <a:lnTo>
                  <a:pt x="300" y="1559"/>
                </a:lnTo>
                <a:lnTo>
                  <a:pt x="291" y="1559"/>
                </a:lnTo>
                <a:lnTo>
                  <a:pt x="282" y="1559"/>
                </a:lnTo>
                <a:lnTo>
                  <a:pt x="282" y="1561"/>
                </a:lnTo>
                <a:lnTo>
                  <a:pt x="282" y="1561"/>
                </a:lnTo>
                <a:lnTo>
                  <a:pt x="268" y="1556"/>
                </a:lnTo>
                <a:lnTo>
                  <a:pt x="253" y="1553"/>
                </a:lnTo>
                <a:lnTo>
                  <a:pt x="239" y="1550"/>
                </a:lnTo>
                <a:lnTo>
                  <a:pt x="224" y="1548"/>
                </a:lnTo>
                <a:lnTo>
                  <a:pt x="210" y="1548"/>
                </a:lnTo>
                <a:lnTo>
                  <a:pt x="197" y="1548"/>
                </a:lnTo>
                <a:lnTo>
                  <a:pt x="183" y="1549"/>
                </a:lnTo>
                <a:lnTo>
                  <a:pt x="171" y="1552"/>
                </a:lnTo>
                <a:lnTo>
                  <a:pt x="158" y="1554"/>
                </a:lnTo>
                <a:lnTo>
                  <a:pt x="146" y="1557"/>
                </a:lnTo>
                <a:lnTo>
                  <a:pt x="134" y="1561"/>
                </a:lnTo>
                <a:lnTo>
                  <a:pt x="123" y="1565"/>
                </a:lnTo>
                <a:lnTo>
                  <a:pt x="113" y="1571"/>
                </a:lnTo>
                <a:lnTo>
                  <a:pt x="101" y="1576"/>
                </a:lnTo>
                <a:lnTo>
                  <a:pt x="92" y="1582"/>
                </a:lnTo>
                <a:lnTo>
                  <a:pt x="82" y="1589"/>
                </a:lnTo>
                <a:lnTo>
                  <a:pt x="65" y="1603"/>
                </a:lnTo>
                <a:lnTo>
                  <a:pt x="51" y="1619"/>
                </a:lnTo>
                <a:lnTo>
                  <a:pt x="38" y="1636"/>
                </a:lnTo>
                <a:lnTo>
                  <a:pt x="34" y="1645"/>
                </a:lnTo>
                <a:lnTo>
                  <a:pt x="29" y="1654"/>
                </a:lnTo>
                <a:lnTo>
                  <a:pt x="26" y="1664"/>
                </a:lnTo>
                <a:lnTo>
                  <a:pt x="23" y="1673"/>
                </a:lnTo>
                <a:lnTo>
                  <a:pt x="20" y="1682"/>
                </a:lnTo>
                <a:lnTo>
                  <a:pt x="18" y="1692"/>
                </a:lnTo>
                <a:lnTo>
                  <a:pt x="18" y="1701"/>
                </a:lnTo>
                <a:lnTo>
                  <a:pt x="18" y="1710"/>
                </a:lnTo>
                <a:lnTo>
                  <a:pt x="19" y="1720"/>
                </a:lnTo>
                <a:lnTo>
                  <a:pt x="20" y="1729"/>
                </a:lnTo>
                <a:lnTo>
                  <a:pt x="55" y="1878"/>
                </a:lnTo>
                <a:close/>
                <a:moveTo>
                  <a:pt x="119" y="1790"/>
                </a:moveTo>
                <a:lnTo>
                  <a:pt x="120" y="1790"/>
                </a:lnTo>
                <a:lnTo>
                  <a:pt x="120" y="1790"/>
                </a:lnTo>
                <a:lnTo>
                  <a:pt x="122" y="1784"/>
                </a:lnTo>
                <a:lnTo>
                  <a:pt x="124" y="1779"/>
                </a:lnTo>
                <a:lnTo>
                  <a:pt x="126" y="1774"/>
                </a:lnTo>
                <a:lnTo>
                  <a:pt x="129" y="1770"/>
                </a:lnTo>
                <a:lnTo>
                  <a:pt x="134" y="1766"/>
                </a:lnTo>
                <a:lnTo>
                  <a:pt x="138" y="1763"/>
                </a:lnTo>
                <a:lnTo>
                  <a:pt x="144" y="1761"/>
                </a:lnTo>
                <a:lnTo>
                  <a:pt x="150" y="1758"/>
                </a:lnTo>
                <a:lnTo>
                  <a:pt x="150" y="1758"/>
                </a:lnTo>
                <a:lnTo>
                  <a:pt x="155" y="1758"/>
                </a:lnTo>
                <a:lnTo>
                  <a:pt x="161" y="1758"/>
                </a:lnTo>
                <a:lnTo>
                  <a:pt x="167" y="1761"/>
                </a:lnTo>
                <a:lnTo>
                  <a:pt x="172" y="1762"/>
                </a:lnTo>
                <a:lnTo>
                  <a:pt x="177" y="1765"/>
                </a:lnTo>
                <a:lnTo>
                  <a:pt x="181" y="1769"/>
                </a:lnTo>
                <a:lnTo>
                  <a:pt x="185" y="1773"/>
                </a:lnTo>
                <a:lnTo>
                  <a:pt x="188" y="1779"/>
                </a:lnTo>
                <a:lnTo>
                  <a:pt x="188" y="1779"/>
                </a:lnTo>
                <a:lnTo>
                  <a:pt x="200" y="1771"/>
                </a:lnTo>
                <a:lnTo>
                  <a:pt x="214" y="1761"/>
                </a:lnTo>
                <a:lnTo>
                  <a:pt x="226" y="1749"/>
                </a:lnTo>
                <a:lnTo>
                  <a:pt x="240" y="1735"/>
                </a:lnTo>
                <a:lnTo>
                  <a:pt x="253" y="1718"/>
                </a:lnTo>
                <a:lnTo>
                  <a:pt x="266" y="1698"/>
                </a:lnTo>
                <a:lnTo>
                  <a:pt x="279" y="1675"/>
                </a:lnTo>
                <a:lnTo>
                  <a:pt x="291" y="1649"/>
                </a:lnTo>
                <a:lnTo>
                  <a:pt x="291" y="1649"/>
                </a:lnTo>
                <a:lnTo>
                  <a:pt x="306" y="1639"/>
                </a:lnTo>
                <a:lnTo>
                  <a:pt x="306" y="1639"/>
                </a:lnTo>
                <a:lnTo>
                  <a:pt x="315" y="1649"/>
                </a:lnTo>
                <a:lnTo>
                  <a:pt x="324" y="1661"/>
                </a:lnTo>
                <a:lnTo>
                  <a:pt x="331" y="1673"/>
                </a:lnTo>
                <a:lnTo>
                  <a:pt x="336" y="1687"/>
                </a:lnTo>
                <a:lnTo>
                  <a:pt x="342" y="1700"/>
                </a:lnTo>
                <a:lnTo>
                  <a:pt x="345" y="1716"/>
                </a:lnTo>
                <a:lnTo>
                  <a:pt x="348" y="1730"/>
                </a:lnTo>
                <a:lnTo>
                  <a:pt x="348" y="1746"/>
                </a:lnTo>
                <a:lnTo>
                  <a:pt x="348" y="1788"/>
                </a:lnTo>
                <a:lnTo>
                  <a:pt x="348" y="1788"/>
                </a:lnTo>
                <a:lnTo>
                  <a:pt x="348" y="1803"/>
                </a:lnTo>
                <a:lnTo>
                  <a:pt x="345" y="1817"/>
                </a:lnTo>
                <a:lnTo>
                  <a:pt x="342" y="1832"/>
                </a:lnTo>
                <a:lnTo>
                  <a:pt x="338" y="1845"/>
                </a:lnTo>
                <a:lnTo>
                  <a:pt x="332" y="1857"/>
                </a:lnTo>
                <a:lnTo>
                  <a:pt x="326" y="1870"/>
                </a:lnTo>
                <a:lnTo>
                  <a:pt x="318" y="1880"/>
                </a:lnTo>
                <a:lnTo>
                  <a:pt x="311" y="1890"/>
                </a:lnTo>
                <a:lnTo>
                  <a:pt x="302" y="1900"/>
                </a:lnTo>
                <a:lnTo>
                  <a:pt x="291" y="1908"/>
                </a:lnTo>
                <a:lnTo>
                  <a:pt x="281" y="1915"/>
                </a:lnTo>
                <a:lnTo>
                  <a:pt x="270" y="1921"/>
                </a:lnTo>
                <a:lnTo>
                  <a:pt x="259" y="1926"/>
                </a:lnTo>
                <a:lnTo>
                  <a:pt x="246" y="1929"/>
                </a:lnTo>
                <a:lnTo>
                  <a:pt x="234" y="1932"/>
                </a:lnTo>
                <a:lnTo>
                  <a:pt x="222" y="1933"/>
                </a:lnTo>
                <a:lnTo>
                  <a:pt x="222" y="1933"/>
                </a:lnTo>
                <a:lnTo>
                  <a:pt x="206" y="1932"/>
                </a:lnTo>
                <a:lnTo>
                  <a:pt x="191" y="1928"/>
                </a:lnTo>
                <a:lnTo>
                  <a:pt x="178" y="1924"/>
                </a:lnTo>
                <a:lnTo>
                  <a:pt x="164" y="1917"/>
                </a:lnTo>
                <a:lnTo>
                  <a:pt x="152" y="1908"/>
                </a:lnTo>
                <a:lnTo>
                  <a:pt x="140" y="1898"/>
                </a:lnTo>
                <a:lnTo>
                  <a:pt x="129" y="1887"/>
                </a:lnTo>
                <a:lnTo>
                  <a:pt x="120" y="1874"/>
                </a:lnTo>
                <a:lnTo>
                  <a:pt x="120" y="1874"/>
                </a:lnTo>
                <a:lnTo>
                  <a:pt x="117" y="1856"/>
                </a:lnTo>
                <a:lnTo>
                  <a:pt x="116" y="1837"/>
                </a:lnTo>
                <a:lnTo>
                  <a:pt x="117" y="1815"/>
                </a:lnTo>
                <a:lnTo>
                  <a:pt x="119" y="1790"/>
                </a:lnTo>
                <a:lnTo>
                  <a:pt x="119" y="1790"/>
                </a:lnTo>
                <a:close/>
                <a:moveTo>
                  <a:pt x="1464" y="1920"/>
                </a:moveTo>
                <a:lnTo>
                  <a:pt x="1464" y="1920"/>
                </a:lnTo>
                <a:lnTo>
                  <a:pt x="1460" y="1902"/>
                </a:lnTo>
                <a:lnTo>
                  <a:pt x="1456" y="1886"/>
                </a:lnTo>
                <a:lnTo>
                  <a:pt x="1451" y="1870"/>
                </a:lnTo>
                <a:lnTo>
                  <a:pt x="1446" y="1856"/>
                </a:lnTo>
                <a:lnTo>
                  <a:pt x="1439" y="1844"/>
                </a:lnTo>
                <a:lnTo>
                  <a:pt x="1432" y="1833"/>
                </a:lnTo>
                <a:lnTo>
                  <a:pt x="1424" y="1823"/>
                </a:lnTo>
                <a:lnTo>
                  <a:pt x="1415" y="1814"/>
                </a:lnTo>
                <a:lnTo>
                  <a:pt x="1406" y="1806"/>
                </a:lnTo>
                <a:lnTo>
                  <a:pt x="1396" y="1799"/>
                </a:lnTo>
                <a:lnTo>
                  <a:pt x="1386" y="1793"/>
                </a:lnTo>
                <a:lnTo>
                  <a:pt x="1375" y="1788"/>
                </a:lnTo>
                <a:lnTo>
                  <a:pt x="1363" y="1783"/>
                </a:lnTo>
                <a:lnTo>
                  <a:pt x="1350" y="1780"/>
                </a:lnTo>
                <a:lnTo>
                  <a:pt x="1337" y="1776"/>
                </a:lnTo>
                <a:lnTo>
                  <a:pt x="1323" y="1774"/>
                </a:lnTo>
                <a:lnTo>
                  <a:pt x="1294" y="1770"/>
                </a:lnTo>
                <a:lnTo>
                  <a:pt x="1294" y="1770"/>
                </a:lnTo>
                <a:lnTo>
                  <a:pt x="1295" y="1843"/>
                </a:lnTo>
                <a:lnTo>
                  <a:pt x="1296" y="1853"/>
                </a:lnTo>
                <a:lnTo>
                  <a:pt x="1286" y="1856"/>
                </a:lnTo>
                <a:lnTo>
                  <a:pt x="1262" y="1863"/>
                </a:lnTo>
                <a:lnTo>
                  <a:pt x="1296" y="1893"/>
                </a:lnTo>
                <a:lnTo>
                  <a:pt x="1118" y="2095"/>
                </a:lnTo>
                <a:lnTo>
                  <a:pt x="947" y="1893"/>
                </a:lnTo>
                <a:lnTo>
                  <a:pt x="981" y="1863"/>
                </a:lnTo>
                <a:lnTo>
                  <a:pt x="949" y="1853"/>
                </a:lnTo>
                <a:lnTo>
                  <a:pt x="949" y="1843"/>
                </a:lnTo>
                <a:lnTo>
                  <a:pt x="949" y="1843"/>
                </a:lnTo>
                <a:lnTo>
                  <a:pt x="950" y="1769"/>
                </a:lnTo>
                <a:lnTo>
                  <a:pt x="911" y="1776"/>
                </a:lnTo>
                <a:lnTo>
                  <a:pt x="911" y="1776"/>
                </a:lnTo>
                <a:lnTo>
                  <a:pt x="899" y="1779"/>
                </a:lnTo>
                <a:lnTo>
                  <a:pt x="887" y="1783"/>
                </a:lnTo>
                <a:lnTo>
                  <a:pt x="874" y="1787"/>
                </a:lnTo>
                <a:lnTo>
                  <a:pt x="863" y="1791"/>
                </a:lnTo>
                <a:lnTo>
                  <a:pt x="853" y="1797"/>
                </a:lnTo>
                <a:lnTo>
                  <a:pt x="843" y="1803"/>
                </a:lnTo>
                <a:lnTo>
                  <a:pt x="834" y="1810"/>
                </a:lnTo>
                <a:lnTo>
                  <a:pt x="825" y="1818"/>
                </a:lnTo>
                <a:lnTo>
                  <a:pt x="817" y="1827"/>
                </a:lnTo>
                <a:lnTo>
                  <a:pt x="810" y="1837"/>
                </a:lnTo>
                <a:lnTo>
                  <a:pt x="803" y="1847"/>
                </a:lnTo>
                <a:lnTo>
                  <a:pt x="797" y="1860"/>
                </a:lnTo>
                <a:lnTo>
                  <a:pt x="791" y="1873"/>
                </a:lnTo>
                <a:lnTo>
                  <a:pt x="787" y="1888"/>
                </a:lnTo>
                <a:lnTo>
                  <a:pt x="782" y="1904"/>
                </a:lnTo>
                <a:lnTo>
                  <a:pt x="779" y="1920"/>
                </a:lnTo>
                <a:lnTo>
                  <a:pt x="738" y="2195"/>
                </a:lnTo>
                <a:lnTo>
                  <a:pt x="738" y="2195"/>
                </a:lnTo>
                <a:lnTo>
                  <a:pt x="787" y="2180"/>
                </a:lnTo>
                <a:lnTo>
                  <a:pt x="836" y="2168"/>
                </a:lnTo>
                <a:lnTo>
                  <a:pt x="887" y="2156"/>
                </a:lnTo>
                <a:lnTo>
                  <a:pt x="938" y="2147"/>
                </a:lnTo>
                <a:lnTo>
                  <a:pt x="991" y="2140"/>
                </a:lnTo>
                <a:lnTo>
                  <a:pt x="1045" y="2135"/>
                </a:lnTo>
                <a:lnTo>
                  <a:pt x="1099" y="2132"/>
                </a:lnTo>
                <a:lnTo>
                  <a:pt x="1154" y="2131"/>
                </a:lnTo>
                <a:lnTo>
                  <a:pt x="1154" y="2131"/>
                </a:lnTo>
                <a:lnTo>
                  <a:pt x="1199" y="2131"/>
                </a:lnTo>
                <a:lnTo>
                  <a:pt x="1244" y="2133"/>
                </a:lnTo>
                <a:lnTo>
                  <a:pt x="1289" y="2137"/>
                </a:lnTo>
                <a:lnTo>
                  <a:pt x="1333" y="2142"/>
                </a:lnTo>
                <a:lnTo>
                  <a:pt x="1376" y="2149"/>
                </a:lnTo>
                <a:lnTo>
                  <a:pt x="1419" y="2155"/>
                </a:lnTo>
                <a:lnTo>
                  <a:pt x="1460" y="2164"/>
                </a:lnTo>
                <a:lnTo>
                  <a:pt x="1502" y="2174"/>
                </a:lnTo>
                <a:lnTo>
                  <a:pt x="1464" y="1920"/>
                </a:lnTo>
                <a:close/>
                <a:moveTo>
                  <a:pt x="1296" y="1503"/>
                </a:moveTo>
                <a:lnTo>
                  <a:pt x="1296" y="1503"/>
                </a:lnTo>
                <a:lnTo>
                  <a:pt x="1293" y="1491"/>
                </a:lnTo>
                <a:lnTo>
                  <a:pt x="1289" y="1479"/>
                </a:lnTo>
                <a:lnTo>
                  <a:pt x="1286" y="1466"/>
                </a:lnTo>
                <a:lnTo>
                  <a:pt x="1280" y="1454"/>
                </a:lnTo>
                <a:lnTo>
                  <a:pt x="1275" y="1443"/>
                </a:lnTo>
                <a:lnTo>
                  <a:pt x="1268" y="1430"/>
                </a:lnTo>
                <a:lnTo>
                  <a:pt x="1259" y="1419"/>
                </a:lnTo>
                <a:lnTo>
                  <a:pt x="1250" y="1409"/>
                </a:lnTo>
                <a:lnTo>
                  <a:pt x="1239" y="1400"/>
                </a:lnTo>
                <a:lnTo>
                  <a:pt x="1226" y="1391"/>
                </a:lnTo>
                <a:lnTo>
                  <a:pt x="1213" y="1383"/>
                </a:lnTo>
                <a:lnTo>
                  <a:pt x="1197" y="1376"/>
                </a:lnTo>
                <a:lnTo>
                  <a:pt x="1180" y="1371"/>
                </a:lnTo>
                <a:lnTo>
                  <a:pt x="1161" y="1367"/>
                </a:lnTo>
                <a:lnTo>
                  <a:pt x="1141" y="1365"/>
                </a:lnTo>
                <a:lnTo>
                  <a:pt x="1118" y="1364"/>
                </a:lnTo>
                <a:lnTo>
                  <a:pt x="1118" y="1364"/>
                </a:lnTo>
                <a:lnTo>
                  <a:pt x="1096" y="1365"/>
                </a:lnTo>
                <a:lnTo>
                  <a:pt x="1076" y="1368"/>
                </a:lnTo>
                <a:lnTo>
                  <a:pt x="1058" y="1373"/>
                </a:lnTo>
                <a:lnTo>
                  <a:pt x="1042" y="1380"/>
                </a:lnTo>
                <a:lnTo>
                  <a:pt x="1027" y="1387"/>
                </a:lnTo>
                <a:lnTo>
                  <a:pt x="1015" y="1396"/>
                </a:lnTo>
                <a:lnTo>
                  <a:pt x="1005" y="1405"/>
                </a:lnTo>
                <a:lnTo>
                  <a:pt x="995" y="1417"/>
                </a:lnTo>
                <a:lnTo>
                  <a:pt x="987" y="1428"/>
                </a:lnTo>
                <a:lnTo>
                  <a:pt x="981" y="1439"/>
                </a:lnTo>
                <a:lnTo>
                  <a:pt x="976" y="1450"/>
                </a:lnTo>
                <a:lnTo>
                  <a:pt x="971" y="1462"/>
                </a:lnTo>
                <a:lnTo>
                  <a:pt x="964" y="1483"/>
                </a:lnTo>
                <a:lnTo>
                  <a:pt x="961" y="1502"/>
                </a:lnTo>
                <a:lnTo>
                  <a:pt x="961" y="1502"/>
                </a:lnTo>
                <a:lnTo>
                  <a:pt x="955" y="1547"/>
                </a:lnTo>
                <a:lnTo>
                  <a:pt x="950" y="1606"/>
                </a:lnTo>
                <a:lnTo>
                  <a:pt x="945" y="1658"/>
                </a:lnTo>
                <a:lnTo>
                  <a:pt x="945" y="1679"/>
                </a:lnTo>
                <a:lnTo>
                  <a:pt x="945" y="1690"/>
                </a:lnTo>
                <a:lnTo>
                  <a:pt x="945" y="1690"/>
                </a:lnTo>
                <a:lnTo>
                  <a:pt x="947" y="1694"/>
                </a:lnTo>
                <a:lnTo>
                  <a:pt x="951" y="1700"/>
                </a:lnTo>
                <a:lnTo>
                  <a:pt x="955" y="1706"/>
                </a:lnTo>
                <a:lnTo>
                  <a:pt x="961" y="1710"/>
                </a:lnTo>
                <a:lnTo>
                  <a:pt x="970" y="1713"/>
                </a:lnTo>
                <a:lnTo>
                  <a:pt x="981" y="1717"/>
                </a:lnTo>
                <a:lnTo>
                  <a:pt x="996" y="1719"/>
                </a:lnTo>
                <a:lnTo>
                  <a:pt x="1013" y="1720"/>
                </a:lnTo>
                <a:lnTo>
                  <a:pt x="1013" y="1720"/>
                </a:lnTo>
                <a:lnTo>
                  <a:pt x="1027" y="1720"/>
                </a:lnTo>
                <a:lnTo>
                  <a:pt x="1039" y="1720"/>
                </a:lnTo>
                <a:lnTo>
                  <a:pt x="1057" y="1718"/>
                </a:lnTo>
                <a:lnTo>
                  <a:pt x="1057" y="1718"/>
                </a:lnTo>
                <a:lnTo>
                  <a:pt x="1071" y="1726"/>
                </a:lnTo>
                <a:lnTo>
                  <a:pt x="1088" y="1733"/>
                </a:lnTo>
                <a:lnTo>
                  <a:pt x="1105" y="1737"/>
                </a:lnTo>
                <a:lnTo>
                  <a:pt x="1114" y="1738"/>
                </a:lnTo>
                <a:lnTo>
                  <a:pt x="1123" y="1738"/>
                </a:lnTo>
                <a:lnTo>
                  <a:pt x="1123" y="1738"/>
                </a:lnTo>
                <a:lnTo>
                  <a:pt x="1133" y="1738"/>
                </a:lnTo>
                <a:lnTo>
                  <a:pt x="1142" y="1737"/>
                </a:lnTo>
                <a:lnTo>
                  <a:pt x="1151" y="1735"/>
                </a:lnTo>
                <a:lnTo>
                  <a:pt x="1160" y="1733"/>
                </a:lnTo>
                <a:lnTo>
                  <a:pt x="1177" y="1726"/>
                </a:lnTo>
                <a:lnTo>
                  <a:pt x="1192" y="1717"/>
                </a:lnTo>
                <a:lnTo>
                  <a:pt x="1192" y="1717"/>
                </a:lnTo>
                <a:lnTo>
                  <a:pt x="1221" y="1718"/>
                </a:lnTo>
                <a:lnTo>
                  <a:pt x="1252" y="1719"/>
                </a:lnTo>
                <a:lnTo>
                  <a:pt x="1267" y="1718"/>
                </a:lnTo>
                <a:lnTo>
                  <a:pt x="1279" y="1717"/>
                </a:lnTo>
                <a:lnTo>
                  <a:pt x="1289" y="1716"/>
                </a:lnTo>
                <a:lnTo>
                  <a:pt x="1296" y="1712"/>
                </a:lnTo>
                <a:lnTo>
                  <a:pt x="1296" y="1712"/>
                </a:lnTo>
                <a:lnTo>
                  <a:pt x="1300" y="1709"/>
                </a:lnTo>
                <a:lnTo>
                  <a:pt x="1302" y="1702"/>
                </a:lnTo>
                <a:lnTo>
                  <a:pt x="1303" y="1694"/>
                </a:lnTo>
                <a:lnTo>
                  <a:pt x="1304" y="1684"/>
                </a:lnTo>
                <a:lnTo>
                  <a:pt x="1306" y="1658"/>
                </a:lnTo>
                <a:lnTo>
                  <a:pt x="1306" y="1628"/>
                </a:lnTo>
                <a:lnTo>
                  <a:pt x="1305" y="1595"/>
                </a:lnTo>
                <a:lnTo>
                  <a:pt x="1303" y="1562"/>
                </a:lnTo>
                <a:lnTo>
                  <a:pt x="1300" y="1530"/>
                </a:lnTo>
                <a:lnTo>
                  <a:pt x="1296" y="1503"/>
                </a:lnTo>
                <a:lnTo>
                  <a:pt x="1296" y="1503"/>
                </a:lnTo>
                <a:close/>
                <a:moveTo>
                  <a:pt x="1230" y="1592"/>
                </a:moveTo>
                <a:lnTo>
                  <a:pt x="1230" y="1592"/>
                </a:lnTo>
                <a:lnTo>
                  <a:pt x="1230" y="1603"/>
                </a:lnTo>
                <a:lnTo>
                  <a:pt x="1228" y="1616"/>
                </a:lnTo>
                <a:lnTo>
                  <a:pt x="1225" y="1627"/>
                </a:lnTo>
                <a:lnTo>
                  <a:pt x="1222" y="1638"/>
                </a:lnTo>
                <a:lnTo>
                  <a:pt x="1217" y="1648"/>
                </a:lnTo>
                <a:lnTo>
                  <a:pt x="1212" y="1658"/>
                </a:lnTo>
                <a:lnTo>
                  <a:pt x="1205" y="1667"/>
                </a:lnTo>
                <a:lnTo>
                  <a:pt x="1198" y="1676"/>
                </a:lnTo>
                <a:lnTo>
                  <a:pt x="1190" y="1683"/>
                </a:lnTo>
                <a:lnTo>
                  <a:pt x="1183" y="1690"/>
                </a:lnTo>
                <a:lnTo>
                  <a:pt x="1174" y="1697"/>
                </a:lnTo>
                <a:lnTo>
                  <a:pt x="1165" y="1701"/>
                </a:lnTo>
                <a:lnTo>
                  <a:pt x="1154" y="1706"/>
                </a:lnTo>
                <a:lnTo>
                  <a:pt x="1144" y="1708"/>
                </a:lnTo>
                <a:lnTo>
                  <a:pt x="1134" y="1710"/>
                </a:lnTo>
                <a:lnTo>
                  <a:pt x="1123" y="1710"/>
                </a:lnTo>
                <a:lnTo>
                  <a:pt x="1123" y="1710"/>
                </a:lnTo>
                <a:lnTo>
                  <a:pt x="1113" y="1710"/>
                </a:lnTo>
                <a:lnTo>
                  <a:pt x="1103" y="1708"/>
                </a:lnTo>
                <a:lnTo>
                  <a:pt x="1093" y="1706"/>
                </a:lnTo>
                <a:lnTo>
                  <a:pt x="1082" y="1701"/>
                </a:lnTo>
                <a:lnTo>
                  <a:pt x="1073" y="1697"/>
                </a:lnTo>
                <a:lnTo>
                  <a:pt x="1064" y="1690"/>
                </a:lnTo>
                <a:lnTo>
                  <a:pt x="1057" y="1683"/>
                </a:lnTo>
                <a:lnTo>
                  <a:pt x="1049" y="1676"/>
                </a:lnTo>
                <a:lnTo>
                  <a:pt x="1042" y="1667"/>
                </a:lnTo>
                <a:lnTo>
                  <a:pt x="1035" y="1658"/>
                </a:lnTo>
                <a:lnTo>
                  <a:pt x="1030" y="1648"/>
                </a:lnTo>
                <a:lnTo>
                  <a:pt x="1025" y="1638"/>
                </a:lnTo>
                <a:lnTo>
                  <a:pt x="1022" y="1627"/>
                </a:lnTo>
                <a:lnTo>
                  <a:pt x="1019" y="1616"/>
                </a:lnTo>
                <a:lnTo>
                  <a:pt x="1017" y="1603"/>
                </a:lnTo>
                <a:lnTo>
                  <a:pt x="1017" y="1592"/>
                </a:lnTo>
                <a:lnTo>
                  <a:pt x="1017" y="1559"/>
                </a:lnTo>
                <a:lnTo>
                  <a:pt x="1017" y="1559"/>
                </a:lnTo>
                <a:lnTo>
                  <a:pt x="1018" y="1544"/>
                </a:lnTo>
                <a:lnTo>
                  <a:pt x="1021" y="1528"/>
                </a:lnTo>
                <a:lnTo>
                  <a:pt x="1021" y="1528"/>
                </a:lnTo>
                <a:lnTo>
                  <a:pt x="1025" y="1532"/>
                </a:lnTo>
                <a:lnTo>
                  <a:pt x="1031" y="1537"/>
                </a:lnTo>
                <a:lnTo>
                  <a:pt x="1036" y="1541"/>
                </a:lnTo>
                <a:lnTo>
                  <a:pt x="1044" y="1545"/>
                </a:lnTo>
                <a:lnTo>
                  <a:pt x="1053" y="1547"/>
                </a:lnTo>
                <a:lnTo>
                  <a:pt x="1064" y="1549"/>
                </a:lnTo>
                <a:lnTo>
                  <a:pt x="1078" y="1549"/>
                </a:lnTo>
                <a:lnTo>
                  <a:pt x="1093" y="1548"/>
                </a:lnTo>
                <a:lnTo>
                  <a:pt x="1093" y="1548"/>
                </a:lnTo>
                <a:lnTo>
                  <a:pt x="1109" y="1545"/>
                </a:lnTo>
                <a:lnTo>
                  <a:pt x="1123" y="1541"/>
                </a:lnTo>
                <a:lnTo>
                  <a:pt x="1148" y="1531"/>
                </a:lnTo>
                <a:lnTo>
                  <a:pt x="1160" y="1527"/>
                </a:lnTo>
                <a:lnTo>
                  <a:pt x="1177" y="1523"/>
                </a:lnTo>
                <a:lnTo>
                  <a:pt x="1197" y="1521"/>
                </a:lnTo>
                <a:lnTo>
                  <a:pt x="1224" y="1520"/>
                </a:lnTo>
                <a:lnTo>
                  <a:pt x="1224" y="1520"/>
                </a:lnTo>
                <a:lnTo>
                  <a:pt x="1226" y="1530"/>
                </a:lnTo>
                <a:lnTo>
                  <a:pt x="1229" y="1539"/>
                </a:lnTo>
                <a:lnTo>
                  <a:pt x="1230" y="1549"/>
                </a:lnTo>
                <a:lnTo>
                  <a:pt x="1230" y="1559"/>
                </a:lnTo>
                <a:lnTo>
                  <a:pt x="1230" y="1592"/>
                </a:lnTo>
                <a:close/>
                <a:moveTo>
                  <a:pt x="1267" y="1765"/>
                </a:moveTo>
                <a:lnTo>
                  <a:pt x="1220" y="1757"/>
                </a:lnTo>
                <a:lnTo>
                  <a:pt x="1118" y="1971"/>
                </a:lnTo>
                <a:lnTo>
                  <a:pt x="1016" y="1755"/>
                </a:lnTo>
                <a:lnTo>
                  <a:pt x="977" y="1763"/>
                </a:lnTo>
                <a:lnTo>
                  <a:pt x="977" y="1763"/>
                </a:lnTo>
                <a:lnTo>
                  <a:pt x="977" y="1794"/>
                </a:lnTo>
                <a:lnTo>
                  <a:pt x="977" y="1794"/>
                </a:lnTo>
                <a:lnTo>
                  <a:pt x="976" y="1833"/>
                </a:lnTo>
                <a:lnTo>
                  <a:pt x="1035" y="1852"/>
                </a:lnTo>
                <a:lnTo>
                  <a:pt x="986" y="1896"/>
                </a:lnTo>
                <a:lnTo>
                  <a:pt x="1118" y="2053"/>
                </a:lnTo>
                <a:lnTo>
                  <a:pt x="1258" y="1896"/>
                </a:lnTo>
                <a:lnTo>
                  <a:pt x="1208" y="1852"/>
                </a:lnTo>
                <a:lnTo>
                  <a:pt x="1268" y="1833"/>
                </a:lnTo>
                <a:lnTo>
                  <a:pt x="1268" y="1833"/>
                </a:lnTo>
                <a:lnTo>
                  <a:pt x="1267" y="1765"/>
                </a:lnTo>
                <a:lnTo>
                  <a:pt x="1267" y="1765"/>
                </a:lnTo>
                <a:close/>
              </a:path>
            </a:pathLst>
          </a:custGeom>
          <a:solidFill>
            <a:schemeClr val="bg1"/>
          </a:solidFill>
          <a:ln>
            <a:noFill/>
          </a:ln>
        </p:spPr>
        <p:txBody>
          <a:bodyPr vert="horz" wrap="square" lIns="80147" tIns="40074" rIns="80147" bIns="4007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4" name="Title 1">
            <a:extLst>
              <a:ext uri="{FF2B5EF4-FFF2-40B4-BE49-F238E27FC236}">
                <a16:creationId xmlns:a16="http://schemas.microsoft.com/office/drawing/2014/main" id="{8E6D328D-ABF6-4B1F-B747-4054F30ED1FE}"/>
              </a:ext>
            </a:extLst>
          </p:cNvPr>
          <p:cNvSpPr txBox="1">
            <a:spLocks/>
          </p:cNvSpPr>
          <p:nvPr/>
        </p:nvSpPr>
        <p:spPr>
          <a:xfrm>
            <a:off x="1428927" y="292301"/>
            <a:ext cx="10308146" cy="267775"/>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t>Krāslavas novads</a:t>
            </a:r>
            <a:endParaRPr kumimoji="0" lang="lv-LV" sz="3200" b="0" i="0" u="none" strike="noStrike" kern="1200" cap="none" spc="0" normalizeH="0" baseline="0" noProof="0">
              <a:ln>
                <a:noFill/>
              </a:ln>
              <a:solidFill>
                <a:srgbClr val="2E2E38"/>
              </a:solidFill>
              <a:effectLst/>
              <a:highlight>
                <a:srgbClr val="FF0000"/>
              </a:highlight>
              <a:uLnTx/>
              <a:uFillTx/>
            </a:endParaRPr>
          </a:p>
        </p:txBody>
      </p:sp>
      <p:sp>
        <p:nvSpPr>
          <p:cNvPr id="23" name="Rectangle 22">
            <a:extLst>
              <a:ext uri="{FF2B5EF4-FFF2-40B4-BE49-F238E27FC236}">
                <a16:creationId xmlns:a16="http://schemas.microsoft.com/office/drawing/2014/main" id="{5DA21F9E-4A2E-4544-B084-B322A3003B00}"/>
              </a:ext>
            </a:extLst>
          </p:cNvPr>
          <p:cNvSpPr/>
          <p:nvPr/>
        </p:nvSpPr>
        <p:spPr>
          <a:xfrm>
            <a:off x="609918" y="1182142"/>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1"/>
                </a:solidFill>
                <a:effectLst/>
                <a:uLnTx/>
                <a:uFillTx/>
                <a:latin typeface="EYInterstate Light" panose="02000506000000020004" pitchFamily="2" charset="0"/>
              </a:rPr>
              <a:t>Pašvaldības atbilde</a:t>
            </a:r>
          </a:p>
        </p:txBody>
      </p:sp>
      <p:sp>
        <p:nvSpPr>
          <p:cNvPr id="28" name="TextBox 27">
            <a:extLst>
              <a:ext uri="{FF2B5EF4-FFF2-40B4-BE49-F238E27FC236}">
                <a16:creationId xmlns:a16="http://schemas.microsoft.com/office/drawing/2014/main" id="{79C6EE66-DE78-479C-9E58-8F8794FB7ADE}"/>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latin typeface="EYInterstate Light" panose="02000506000000020004" pitchFamily="2" charset="0"/>
              </a:rPr>
              <a:t>1. Pakalpojumu sniegšanas vietu pieejamība</a:t>
            </a:r>
          </a:p>
        </p:txBody>
      </p:sp>
      <p:sp>
        <p:nvSpPr>
          <p:cNvPr id="31" name="Title 1">
            <a:extLst>
              <a:ext uri="{FF2B5EF4-FFF2-40B4-BE49-F238E27FC236}">
                <a16:creationId xmlns:a16="http://schemas.microsoft.com/office/drawing/2014/main" id="{C2C85CDE-12CB-4FB2-A647-1EC8EE33590A}"/>
              </a:ext>
            </a:extLst>
          </p:cNvPr>
          <p:cNvSpPr txBox="1">
            <a:spLocks/>
          </p:cNvSpPr>
          <p:nvPr/>
        </p:nvSpPr>
        <p:spPr>
          <a:xfrm>
            <a:off x="1411868" y="599606"/>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sniegšanas vietu pieejamība</a:t>
            </a:r>
            <a:endParaRPr kumimoji="0" lang="lv-LV" sz="1600" b="1" i="0" u="none" strike="noStrike" kern="1200" cap="none" spc="0" normalizeH="0" baseline="0" noProof="0">
              <a:ln>
                <a:noFill/>
              </a:ln>
              <a:solidFill>
                <a:srgbClr val="2E2E38"/>
              </a:solidFill>
              <a:effectLst/>
              <a:uLnTx/>
              <a:uFillTx/>
            </a:endParaRPr>
          </a:p>
        </p:txBody>
      </p:sp>
      <p:sp>
        <p:nvSpPr>
          <p:cNvPr id="16" name="Rectangle 15">
            <a:extLst>
              <a:ext uri="{FF2B5EF4-FFF2-40B4-BE49-F238E27FC236}">
                <a16:creationId xmlns:a16="http://schemas.microsoft.com/office/drawing/2014/main" id="{B7557729-D585-49BD-80B7-FEE557C5ECF0}"/>
              </a:ext>
            </a:extLst>
          </p:cNvPr>
          <p:cNvSpPr/>
          <p:nvPr/>
        </p:nvSpPr>
        <p:spPr>
          <a:xfrm>
            <a:off x="609917" y="294200"/>
            <a:ext cx="67988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lang="en-US" b="1">
                <a:solidFill>
                  <a:srgbClr val="000000"/>
                </a:solidFill>
                <a:latin typeface="EYInterstate Light" panose="02000506000000020004" pitchFamily="2" charset="0"/>
              </a:rPr>
              <a:t>10</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19" name="Footer Placeholder 4">
            <a:extLst>
              <a:ext uri="{FF2B5EF4-FFF2-40B4-BE49-F238E27FC236}">
                <a16:creationId xmlns:a16="http://schemas.microsoft.com/office/drawing/2014/main" id="{03A4918F-0095-4328-87DC-1BF787A69481}"/>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5" name="Date Placeholder 10">
            <a:extLst>
              <a:ext uri="{FF2B5EF4-FFF2-40B4-BE49-F238E27FC236}">
                <a16:creationId xmlns:a16="http://schemas.microsoft.com/office/drawing/2014/main" id="{C86BC5FB-3B90-4E5F-9D42-7FFCBBB8CF52}"/>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406049647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7"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78</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424124" y="285934"/>
            <a:ext cx="10308146" cy="267775"/>
          </a:xfrm>
        </p:spPr>
        <p:txBody>
          <a:body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t>Krāslavas novads</a:t>
            </a:r>
            <a:endParaRPr kumimoji="0" lang="lv-LV" sz="4000" b="0" i="0" u="none" strike="noStrike" kern="1200" cap="none" spc="0" normalizeH="0" baseline="0" noProof="0">
              <a:ln>
                <a:noFill/>
              </a:ln>
              <a:solidFill>
                <a:srgbClr val="2E2E38"/>
              </a:solidFill>
              <a:effectLst/>
              <a:highlight>
                <a:srgbClr val="FF0000"/>
              </a:highlight>
              <a:uLnTx/>
              <a:uFillTx/>
            </a:endParaRP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6" name="Rectangle 55">
            <a:extLst>
              <a:ext uri="{FF2B5EF4-FFF2-40B4-BE49-F238E27FC236}">
                <a16:creationId xmlns:a16="http://schemas.microsoft.com/office/drawing/2014/main" id="{0D9629BB-C93A-4FA3-9A6F-E1BF88C16A38}"/>
              </a:ext>
            </a:extLst>
          </p:cNvPr>
          <p:cNvSpPr/>
          <p:nvPr/>
        </p:nvSpPr>
        <p:spPr>
          <a:xfrm>
            <a:off x="609917" y="910987"/>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7" name="TextBox 56">
            <a:extLst>
              <a:ext uri="{FF2B5EF4-FFF2-40B4-BE49-F238E27FC236}">
                <a16:creationId xmlns:a16="http://schemas.microsoft.com/office/drawing/2014/main" id="{C03892DD-2F78-4A17-B9D1-9829D4609A48}"/>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latin typeface="EYInterstate Light" panose="02000506000000020004" pitchFamily="2" charset="0"/>
              </a:rPr>
              <a:t>2. Pakalpojumu sniegšanas vietu pieejamība</a:t>
            </a:r>
          </a:p>
        </p:txBody>
      </p:sp>
      <p:sp>
        <p:nvSpPr>
          <p:cNvPr id="42" name="Rectangle 41">
            <a:extLst>
              <a:ext uri="{FF2B5EF4-FFF2-40B4-BE49-F238E27FC236}">
                <a16:creationId xmlns:a16="http://schemas.microsoft.com/office/drawing/2014/main" id="{087058C6-D1B1-4A21-B5B1-35695F36A705}"/>
              </a:ext>
            </a:extLst>
          </p:cNvPr>
          <p:cNvSpPr/>
          <p:nvPr/>
        </p:nvSpPr>
        <p:spPr>
          <a:xfrm>
            <a:off x="609918" y="1187806"/>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1"/>
                </a:solidFill>
                <a:effectLst/>
                <a:uLnTx/>
                <a:uFillTx/>
                <a:latin typeface="EYInterstate Light" panose="02000506000000020004" pitchFamily="2" charset="0"/>
              </a:rPr>
              <a:t>Pašvaldības atbilde</a:t>
            </a:r>
          </a:p>
        </p:txBody>
      </p:sp>
      <p:sp>
        <p:nvSpPr>
          <p:cNvPr id="48" name="Freeform 6">
            <a:extLst>
              <a:ext uri="{FF2B5EF4-FFF2-40B4-BE49-F238E27FC236}">
                <a16:creationId xmlns:a16="http://schemas.microsoft.com/office/drawing/2014/main" id="{9C2197C4-F231-44AF-AE04-273588E1EDC0}"/>
              </a:ext>
            </a:extLst>
          </p:cNvPr>
          <p:cNvSpPr>
            <a:spLocks/>
          </p:cNvSpPr>
          <p:nvPr/>
        </p:nvSpPr>
        <p:spPr bwMode="gray">
          <a:xfrm>
            <a:off x="8292767" y="1489885"/>
            <a:ext cx="3274514" cy="428978"/>
          </a:xfrm>
          <a:custGeom>
            <a:avLst/>
            <a:gdLst/>
            <a:ahLst/>
            <a:cxnLst>
              <a:cxn ang="0">
                <a:pos x="0" y="0"/>
              </a:cxn>
              <a:cxn ang="0">
                <a:pos x="1474" y="0"/>
              </a:cxn>
              <a:cxn ang="0">
                <a:pos x="1474" y="719"/>
              </a:cxn>
              <a:cxn ang="0">
                <a:pos x="0" y="719"/>
              </a:cxn>
              <a:cxn ang="0">
                <a:pos x="142" y="360"/>
              </a:cxn>
              <a:cxn ang="0">
                <a:pos x="0" y="0"/>
              </a:cxn>
            </a:cxnLst>
            <a:rect l="0" t="0" r="r" b="b"/>
            <a:pathLst>
              <a:path w="1474" h="719">
                <a:moveTo>
                  <a:pt x="0" y="0"/>
                </a:moveTo>
                <a:lnTo>
                  <a:pt x="1474" y="0"/>
                </a:lnTo>
                <a:lnTo>
                  <a:pt x="1474" y="719"/>
                </a:lnTo>
                <a:lnTo>
                  <a:pt x="0" y="719"/>
                </a:lnTo>
                <a:lnTo>
                  <a:pt x="142" y="360"/>
                </a:lnTo>
                <a:lnTo>
                  <a:pt x="0" y="0"/>
                </a:lnTo>
                <a:close/>
              </a:path>
            </a:pathLst>
          </a:custGeom>
          <a:solidFill>
            <a:srgbClr val="FFE600"/>
          </a:solidFill>
          <a:ln w="12700">
            <a:noFill/>
            <a:miter lim="800000"/>
            <a:headEnd/>
            <a:tailEnd/>
          </a:ln>
          <a:effectLst/>
        </p:spPr>
        <p:txBody>
          <a:bodyPr lIns="216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     </a:t>
            </a:r>
            <a:r>
              <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apildus pakalpojumi</a:t>
            </a:r>
            <a:endPar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endParaRPr>
          </a:p>
        </p:txBody>
      </p:sp>
      <p:sp>
        <p:nvSpPr>
          <p:cNvPr id="50" name="Rectangle 17">
            <a:extLst>
              <a:ext uri="{FF2B5EF4-FFF2-40B4-BE49-F238E27FC236}">
                <a16:creationId xmlns:a16="http://schemas.microsoft.com/office/drawing/2014/main" id="{38ED9CED-99F6-4ADD-8C70-D9BA41ED27E2}"/>
              </a:ext>
            </a:extLst>
          </p:cNvPr>
          <p:cNvSpPr>
            <a:spLocks noChangeArrowheads="1"/>
          </p:cNvSpPr>
          <p:nvPr/>
        </p:nvSpPr>
        <p:spPr bwMode="gray">
          <a:xfrm>
            <a:off x="8268130" y="1970165"/>
            <a:ext cx="3297036" cy="3779457"/>
          </a:xfrm>
          <a:prstGeom prst="rect">
            <a:avLst/>
          </a:prstGeom>
          <a:solidFill>
            <a:srgbClr val="F0F0F0"/>
          </a:solidFill>
          <a:ln w="12700">
            <a:noFill/>
            <a:miter lim="800000"/>
            <a:headEnd/>
            <a:tailEnd/>
          </a:ln>
          <a:effectLst/>
        </p:spPr>
        <p:txBody>
          <a:bodyPr lIns="72000" tIns="108000" rIns="72000" bIns="0"/>
          <a:lstStyle/>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Sporta un izklaides pakalpojumi un inventāra noma (slēpes, video projektors, pirts un dušas pieejamība u.c.)</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Tūrisms (ekskursijas, izstādes, degustācijas, ieejas biļetes u.c.)</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Telpu iznomāšana (aktu zāle, semināru zāle u.c.)</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Saimnieciskie pakalpojumi (santehniķis, traktortehnikas noma, malkas zāģēšana, zāles pļaušana u.c.)</a:t>
            </a:r>
          </a:p>
        </p:txBody>
      </p:sp>
      <p:sp>
        <p:nvSpPr>
          <p:cNvPr id="51" name="AutoShape 7">
            <a:extLst>
              <a:ext uri="{FF2B5EF4-FFF2-40B4-BE49-F238E27FC236}">
                <a16:creationId xmlns:a16="http://schemas.microsoft.com/office/drawing/2014/main" id="{F3903C76-6308-462C-8AB9-E4563B309CD8}"/>
              </a:ext>
            </a:extLst>
          </p:cNvPr>
          <p:cNvSpPr>
            <a:spLocks noChangeArrowheads="1"/>
          </p:cNvSpPr>
          <p:nvPr/>
        </p:nvSpPr>
        <p:spPr bwMode="gray">
          <a:xfrm>
            <a:off x="601285" y="1489885"/>
            <a:ext cx="3824924" cy="428979"/>
          </a:xfrm>
          <a:prstGeom prst="homePlate">
            <a:avLst>
              <a:gd name="adj" fmla="val 69343"/>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akalpojumi, kas noteikti likumā «Par pašvaldībām»</a:t>
            </a:r>
            <a:endPar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endParaRPr>
          </a:p>
        </p:txBody>
      </p:sp>
      <p:sp>
        <p:nvSpPr>
          <p:cNvPr id="52" name="Rectangle 14">
            <a:extLst>
              <a:ext uri="{FF2B5EF4-FFF2-40B4-BE49-F238E27FC236}">
                <a16:creationId xmlns:a16="http://schemas.microsoft.com/office/drawing/2014/main" id="{9542D607-2BEE-439C-A617-0A16E6CBFBA7}"/>
              </a:ext>
            </a:extLst>
          </p:cNvPr>
          <p:cNvSpPr>
            <a:spLocks noChangeArrowheads="1"/>
          </p:cNvSpPr>
          <p:nvPr/>
        </p:nvSpPr>
        <p:spPr bwMode="gray">
          <a:xfrm>
            <a:off x="601286" y="1970165"/>
            <a:ext cx="3560684" cy="3775625"/>
          </a:xfrm>
          <a:prstGeom prst="rect">
            <a:avLst/>
          </a:prstGeom>
          <a:solidFill>
            <a:srgbClr val="F0F0F0"/>
          </a:solidFill>
          <a:ln w="12700">
            <a:noFill/>
            <a:miter lim="800000"/>
            <a:headEnd/>
            <a:tailEnd/>
          </a:ln>
          <a:effectLst/>
        </p:spPr>
        <p:txBody>
          <a:bodyPr lIns="72000" tIns="108000" rIns="72000" bIns="0"/>
          <a:lstStyle/>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Dzīvesvietas deklarēšana</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Dzīvojamo telpu apsaimniekošana</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Dzīvojamo telpu īre</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Izziņu izsniegšana</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Kanalizācija</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Siltumenerģija apkurei un karstā ūdens uzsildīšanai</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Ūdens skaitītāju noplombēšana</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Ūdensapgāde un kanalizācija</a:t>
            </a:r>
          </a:p>
          <a:p>
            <a:pPr marR="0" lvl="0" defTabSz="914400" eaLnBrk="1" fontAlgn="auto" latinLnBrk="0" hangingPunct="1">
              <a:lnSpc>
                <a:spcPct val="95000"/>
              </a:lnSpc>
              <a:spcBef>
                <a:spcPts val="0"/>
              </a:spcBef>
              <a:spcAft>
                <a:spcPts val="600"/>
              </a:spcAft>
              <a:buClr>
                <a:srgbClr val="FFE600"/>
              </a:buClr>
              <a:buSzPct val="70000"/>
              <a:tabLst/>
              <a:defRPr/>
            </a:pPr>
            <a:endParaRPr kumimoji="0" lang="en-US" sz="1000" b="0" i="0" u="none" strike="noStrike" kern="0" cap="none" spc="0" normalizeH="0" baseline="0" noProof="0">
              <a:ln>
                <a:noFill/>
              </a:ln>
              <a:solidFill>
                <a:srgbClr val="808080"/>
              </a:solidFill>
              <a:effectLst/>
              <a:uLnTx/>
              <a:uFillTx/>
              <a:latin typeface="EYInterstate Light" panose="02000506000000020004" pitchFamily="2" charset="0"/>
              <a:cs typeface="Arial" charset="0"/>
            </a:endParaRPr>
          </a:p>
        </p:txBody>
      </p:sp>
      <p:sp>
        <p:nvSpPr>
          <p:cNvPr id="63" name="AutoShape 8">
            <a:extLst>
              <a:ext uri="{FF2B5EF4-FFF2-40B4-BE49-F238E27FC236}">
                <a16:creationId xmlns:a16="http://schemas.microsoft.com/office/drawing/2014/main" id="{96E36D5F-D3FF-4B19-9B61-1F25C7D1C443}"/>
              </a:ext>
            </a:extLst>
          </p:cNvPr>
          <p:cNvSpPr>
            <a:spLocks noChangeArrowheads="1"/>
          </p:cNvSpPr>
          <p:nvPr/>
        </p:nvSpPr>
        <p:spPr bwMode="gray">
          <a:xfrm>
            <a:off x="4209127" y="1489886"/>
            <a:ext cx="4311562" cy="428978"/>
          </a:xfrm>
          <a:prstGeom prst="chevron">
            <a:avLst>
              <a:gd name="adj" fmla="val 73334"/>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err="1">
                <a:ln>
                  <a:noFill/>
                </a:ln>
                <a:solidFill>
                  <a:srgbClr val="000000"/>
                </a:solidFill>
                <a:effectLst/>
                <a:uLnTx/>
                <a:uFillTx/>
                <a:latin typeface="EYInterstate Light" panose="02000506000000020004" pitchFamily="2" charset="0"/>
                <a:cs typeface="Arial" panose="020B0604020202020204" pitchFamily="34" charset="0"/>
              </a:rPr>
              <a:t>akalpojumi</a:t>
            </a: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 kas noteikti </a:t>
            </a:r>
            <a:r>
              <a:rPr lang="lv-LV" sz="1050" b="1" kern="0">
                <a:solidFill>
                  <a:srgbClr val="000000"/>
                </a:solidFill>
                <a:latin typeface="EYInterstate Light" panose="02000506000000020004" pitchFamily="2" charset="0"/>
                <a:cs typeface="Arial" panose="020B0604020202020204" pitchFamily="34" charset="0"/>
              </a:rPr>
              <a:t>Krāslavas</a:t>
            </a: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 pašvaldības nolikumā vai saistošajos noteikumos, kā arī pakalpojumi, kas saskaņoti ar domes lēmumu</a:t>
            </a:r>
            <a:endPar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endParaRPr>
          </a:p>
        </p:txBody>
      </p:sp>
      <p:sp>
        <p:nvSpPr>
          <p:cNvPr id="64" name="Rectangle 15">
            <a:extLst>
              <a:ext uri="{FF2B5EF4-FFF2-40B4-BE49-F238E27FC236}">
                <a16:creationId xmlns:a16="http://schemas.microsoft.com/office/drawing/2014/main" id="{244BD4D5-6FC3-4121-9AC3-002599AFEDAF}"/>
              </a:ext>
            </a:extLst>
          </p:cNvPr>
          <p:cNvSpPr>
            <a:spLocks noChangeArrowheads="1"/>
          </p:cNvSpPr>
          <p:nvPr/>
        </p:nvSpPr>
        <p:spPr bwMode="gray">
          <a:xfrm>
            <a:off x="4209128" y="1970165"/>
            <a:ext cx="4011842" cy="3775625"/>
          </a:xfrm>
          <a:prstGeom prst="rect">
            <a:avLst/>
          </a:prstGeom>
          <a:solidFill>
            <a:srgbClr val="F0F0F0"/>
          </a:solidFill>
          <a:ln w="12700">
            <a:noFill/>
            <a:miter lim="800000"/>
            <a:headEnd/>
            <a:tailEnd/>
          </a:ln>
          <a:effectLst/>
        </p:spPr>
        <p:txBody>
          <a:bodyPr lIns="72000" tIns="108000" rIns="72000" bIns="0"/>
          <a:lstStyle/>
          <a:p>
            <a:pPr marL="180975" indent="-180975">
              <a:lnSpc>
                <a:spcPct val="95000"/>
              </a:lnSpc>
              <a:spcAft>
                <a:spcPts val="600"/>
              </a:spcAft>
              <a:buClr>
                <a:srgbClr val="FFE600"/>
              </a:buClr>
              <a:buSzPct val="70000"/>
              <a:buFont typeface="Arial" pitchFamily="34" charset="0"/>
              <a:buChar char="►"/>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Palīdzība dokumentu apstrādē (</a:t>
            </a:r>
            <a:r>
              <a:rPr kumimoji="0" lang="lv-LV" sz="1200" b="0" i="0" u="none" strike="noStrike" kern="0" cap="none" spc="0" normalizeH="0" baseline="0" noProof="0" err="1">
                <a:ln>
                  <a:noFill/>
                </a:ln>
                <a:solidFill>
                  <a:schemeClr val="bg1"/>
                </a:solidFill>
                <a:effectLst/>
                <a:uLnTx/>
                <a:uFillTx/>
                <a:latin typeface="EYInterstate Light" panose="02000506000000020004" pitchFamily="2" charset="0"/>
                <a:cs typeface="Arial" charset="0"/>
              </a:rPr>
              <a:t>printēšana</a:t>
            </a: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 laminēšana, kopēšana, iesiešana u.c.)</a:t>
            </a:r>
            <a:r>
              <a:rPr lang="lv-LV" sz="1200" kern="0">
                <a:solidFill>
                  <a:schemeClr val="bg1"/>
                </a:solidFill>
                <a:latin typeface="EYInterstate Light" panose="02000506000000020004" pitchFamily="2" charset="0"/>
                <a:cs typeface="Arial" charset="0"/>
              </a:rPr>
              <a:t>.</a:t>
            </a:r>
            <a:endPar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Maksa par internātu</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Elektriķa pakalpojumi</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lang="lv-LV" sz="1200" kern="0">
                <a:solidFill>
                  <a:schemeClr val="bg1"/>
                </a:solidFill>
                <a:latin typeface="EYInterstate Light" panose="02000506000000020004" pitchFamily="2" charset="0"/>
                <a:cs typeface="Arial" charset="0"/>
              </a:rPr>
              <a:t>Asenizācija</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Ieejas biļetes muzejā, izstāžu zālē, kultūras centrā un kultūrvēsturiskā mantojuma centrā</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Mācību un vecāku maksa mākslas un mūzikas skolā</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Degustācijas muzejā</a:t>
            </a:r>
          </a:p>
          <a:p>
            <a:pPr marL="180975" indent="-180975">
              <a:lnSpc>
                <a:spcPct val="95000"/>
              </a:lnSpc>
              <a:spcAft>
                <a:spcPts val="600"/>
              </a:spcAft>
              <a:buClr>
                <a:srgbClr val="FFE600"/>
              </a:buClr>
              <a:buSzPct val="70000"/>
              <a:buFont typeface="Arial" pitchFamily="34" charset="0"/>
              <a:buChar char="►"/>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Skolēnu un darbinieku ēdināšana skolās un pirmsskolas izglītības iestādēs</a:t>
            </a:r>
          </a:p>
          <a:p>
            <a:pPr marL="180975" indent="-180975">
              <a:lnSpc>
                <a:spcPct val="95000"/>
              </a:lnSpc>
              <a:spcAft>
                <a:spcPts val="600"/>
              </a:spcAft>
              <a:buClr>
                <a:srgbClr val="FFE600"/>
              </a:buClr>
              <a:buSzPct val="70000"/>
              <a:buFont typeface="Arial" pitchFamily="34" charset="0"/>
              <a:buChar char="►"/>
              <a:defRPr/>
            </a:pPr>
            <a:r>
              <a:rPr lang="lv-LV" sz="1200" kern="0">
                <a:solidFill>
                  <a:schemeClr val="bg1"/>
                </a:solidFill>
                <a:latin typeface="EYInterstate Light" panose="02000506000000020004" pitchFamily="2" charset="0"/>
                <a:cs typeface="Arial" charset="0"/>
              </a:rPr>
              <a:t>Atļauju izsniegšana koku ciršanai ārpus meža</a:t>
            </a:r>
            <a:endParaRPr kumimoji="0" lang="en-US" sz="1200" b="0"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a:p>
            <a:pPr marR="0" lvl="0" defTabSz="914400" eaLnBrk="1" fontAlgn="auto" latinLnBrk="0" hangingPunct="1">
              <a:lnSpc>
                <a:spcPct val="95000"/>
              </a:lnSpc>
              <a:spcBef>
                <a:spcPts val="0"/>
              </a:spcBef>
              <a:spcAft>
                <a:spcPts val="600"/>
              </a:spcAft>
              <a:buClr>
                <a:srgbClr val="FFE600"/>
              </a:buClr>
              <a:buSzPct val="70000"/>
              <a:tabLst/>
              <a:defRPr/>
            </a:pPr>
            <a:endParaRPr kumimoji="0" lang="lv-LV" sz="1000" b="0" i="0" u="none" strike="noStrike" kern="0" cap="none" spc="0" normalizeH="0" baseline="0" noProof="0">
              <a:ln>
                <a:noFill/>
              </a:ln>
              <a:solidFill>
                <a:srgbClr val="808080"/>
              </a:solidFill>
              <a:effectLst/>
              <a:uLnTx/>
              <a:uFillTx/>
              <a:latin typeface="EYInterstate Light" panose="02000506000000020004" pitchFamily="2" charset="0"/>
              <a:cs typeface="Arial" charset="0"/>
            </a:endParaRP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rgbClr val="808080"/>
              </a:solidFill>
              <a:effectLst/>
              <a:uLnTx/>
              <a:uFillTx/>
              <a:latin typeface="EYInterstate Light" panose="02000506000000020004" pitchFamily="2" charset="0"/>
              <a:cs typeface="Arial" charset="0"/>
            </a:endParaRPr>
          </a:p>
          <a:p>
            <a:pPr marR="0" lvl="0" defTabSz="914400" eaLnBrk="1" fontAlgn="auto" latinLnBrk="0" hangingPunct="1">
              <a:lnSpc>
                <a:spcPct val="95000"/>
              </a:lnSpc>
              <a:spcBef>
                <a:spcPts val="0"/>
              </a:spcBef>
              <a:spcAft>
                <a:spcPts val="600"/>
              </a:spcAft>
              <a:buClr>
                <a:srgbClr val="FFE600"/>
              </a:buClr>
              <a:buSzPct val="70000"/>
              <a:tabLst/>
              <a:defRPr/>
            </a:pPr>
            <a:endParaRPr kumimoji="0" lang="en-US" sz="1000" b="0" i="0" u="none" strike="noStrike" kern="0" cap="none" spc="0" normalizeH="0" baseline="0" noProof="0">
              <a:ln>
                <a:noFill/>
              </a:ln>
              <a:solidFill>
                <a:srgbClr val="808080"/>
              </a:solidFill>
              <a:effectLst/>
              <a:uLnTx/>
              <a:uFillTx/>
              <a:latin typeface="EYInterstate Light" panose="02000506000000020004" pitchFamily="2" charset="0"/>
              <a:cs typeface="Arial" charset="0"/>
            </a:endParaRPr>
          </a:p>
        </p:txBody>
      </p:sp>
      <p:sp>
        <p:nvSpPr>
          <p:cNvPr id="85" name="Freeform 111">
            <a:extLst>
              <a:ext uri="{FF2B5EF4-FFF2-40B4-BE49-F238E27FC236}">
                <a16:creationId xmlns:a16="http://schemas.microsoft.com/office/drawing/2014/main" id="{01A2B028-70D8-450F-B112-E88A6549EA81}"/>
              </a:ext>
            </a:extLst>
          </p:cNvPr>
          <p:cNvSpPr>
            <a:spLocks noChangeAspect="1" noEditPoints="1"/>
          </p:cNvSpPr>
          <p:nvPr/>
        </p:nvSpPr>
        <p:spPr bwMode="auto">
          <a:xfrm>
            <a:off x="3885969" y="4656125"/>
            <a:ext cx="138401" cy="193394"/>
          </a:xfrm>
          <a:custGeom>
            <a:avLst/>
            <a:gdLst>
              <a:gd name="T0" fmla="*/ 2147483647 w 3620"/>
              <a:gd name="T1" fmla="*/ 2147483647 h 4763"/>
              <a:gd name="T2" fmla="*/ 2147483647 w 3620"/>
              <a:gd name="T3" fmla="*/ 2147483647 h 4763"/>
              <a:gd name="T4" fmla="*/ 2147483647 w 3620"/>
              <a:gd name="T5" fmla="*/ 2147483647 h 4763"/>
              <a:gd name="T6" fmla="*/ 2147483647 w 3620"/>
              <a:gd name="T7" fmla="*/ 2147483647 h 4763"/>
              <a:gd name="T8" fmla="*/ 2147483647 w 3620"/>
              <a:gd name="T9" fmla="*/ 2147483647 h 4763"/>
              <a:gd name="T10" fmla="*/ 2147483647 w 3620"/>
              <a:gd name="T11" fmla="*/ 2147483647 h 4763"/>
              <a:gd name="T12" fmla="*/ 2147483647 w 3620"/>
              <a:gd name="T13" fmla="*/ 2147483647 h 4763"/>
              <a:gd name="T14" fmla="*/ 2147483647 w 3620"/>
              <a:gd name="T15" fmla="*/ 2147483647 h 4763"/>
              <a:gd name="T16" fmla="*/ 2147483647 w 3620"/>
              <a:gd name="T17" fmla="*/ 2147483647 h 4763"/>
              <a:gd name="T18" fmla="*/ 2147483647 w 3620"/>
              <a:gd name="T19" fmla="*/ 2147483647 h 4763"/>
              <a:gd name="T20" fmla="*/ 2147483647 w 3620"/>
              <a:gd name="T21" fmla="*/ 2147483647 h 4763"/>
              <a:gd name="T22" fmla="*/ 2147483647 w 3620"/>
              <a:gd name="T23" fmla="*/ 2147483647 h 4763"/>
              <a:gd name="T24" fmla="*/ 2147483647 w 3620"/>
              <a:gd name="T25" fmla="*/ 2147483647 h 4763"/>
              <a:gd name="T26" fmla="*/ 2147483647 w 3620"/>
              <a:gd name="T27" fmla="*/ 2147483647 h 4763"/>
              <a:gd name="T28" fmla="*/ 2147483647 w 3620"/>
              <a:gd name="T29" fmla="*/ 2147483647 h 4763"/>
              <a:gd name="T30" fmla="*/ 2147483647 w 3620"/>
              <a:gd name="T31" fmla="*/ 2147483647 h 4763"/>
              <a:gd name="T32" fmla="*/ 2147483647 w 3620"/>
              <a:gd name="T33" fmla="*/ 2147483647 h 4763"/>
              <a:gd name="T34" fmla="*/ 2147483647 w 3620"/>
              <a:gd name="T35" fmla="*/ 2147483647 h 4763"/>
              <a:gd name="T36" fmla="*/ 2147483647 w 3620"/>
              <a:gd name="T37" fmla="*/ 2147483647 h 4763"/>
              <a:gd name="T38" fmla="*/ 2147483647 w 3620"/>
              <a:gd name="T39" fmla="*/ 2147483647 h 4763"/>
              <a:gd name="T40" fmla="*/ 2147483647 w 3620"/>
              <a:gd name="T41" fmla="*/ 2147483647 h 4763"/>
              <a:gd name="T42" fmla="*/ 2147483647 w 3620"/>
              <a:gd name="T43" fmla="*/ 2147483647 h 4763"/>
              <a:gd name="T44" fmla="*/ 2147483647 w 3620"/>
              <a:gd name="T45" fmla="*/ 2147483647 h 4763"/>
              <a:gd name="T46" fmla="*/ 2147483647 w 3620"/>
              <a:gd name="T47" fmla="*/ 2147483647 h 4763"/>
              <a:gd name="T48" fmla="*/ 2147483647 w 3620"/>
              <a:gd name="T49" fmla="*/ 2147483647 h 4763"/>
              <a:gd name="T50" fmla="*/ 2147483647 w 3620"/>
              <a:gd name="T51" fmla="*/ 2147483647 h 4763"/>
              <a:gd name="T52" fmla="*/ 2147483647 w 3620"/>
              <a:gd name="T53" fmla="*/ 2147483647 h 4763"/>
              <a:gd name="T54" fmla="*/ 2147483647 w 3620"/>
              <a:gd name="T55" fmla="*/ 2147483647 h 4763"/>
              <a:gd name="T56" fmla="*/ 2147483647 w 3620"/>
              <a:gd name="T57" fmla="*/ 2147483647 h 4763"/>
              <a:gd name="T58" fmla="*/ 2147483647 w 3620"/>
              <a:gd name="T59" fmla="*/ 2147483647 h 4763"/>
              <a:gd name="T60" fmla="*/ 2147483647 w 3620"/>
              <a:gd name="T61" fmla="*/ 2147483647 h 4763"/>
              <a:gd name="T62" fmla="*/ 2147483647 w 3620"/>
              <a:gd name="T63" fmla="*/ 2147483647 h 4763"/>
              <a:gd name="T64" fmla="*/ 2147483647 w 3620"/>
              <a:gd name="T65" fmla="*/ 2147483647 h 4763"/>
              <a:gd name="T66" fmla="*/ 2147483647 w 3620"/>
              <a:gd name="T67" fmla="*/ 2147483647 h 4763"/>
              <a:gd name="T68" fmla="*/ 2147483647 w 3620"/>
              <a:gd name="T69" fmla="*/ 2147483647 h 4763"/>
              <a:gd name="T70" fmla="*/ 2147483647 w 3620"/>
              <a:gd name="T71" fmla="*/ 2147483647 h 4763"/>
              <a:gd name="T72" fmla="*/ 2147483647 w 3620"/>
              <a:gd name="T73" fmla="*/ 2147483647 h 4763"/>
              <a:gd name="T74" fmla="*/ 2147483647 w 3620"/>
              <a:gd name="T75" fmla="*/ 2147483647 h 4763"/>
              <a:gd name="T76" fmla="*/ 2147483647 w 3620"/>
              <a:gd name="T77" fmla="*/ 2147483647 h 4763"/>
              <a:gd name="T78" fmla="*/ 2147483647 w 3620"/>
              <a:gd name="T79" fmla="*/ 2147483647 h 4763"/>
              <a:gd name="T80" fmla="*/ 2147483647 w 3620"/>
              <a:gd name="T81" fmla="*/ 2147483647 h 4763"/>
              <a:gd name="T82" fmla="*/ 2147483647 w 3620"/>
              <a:gd name="T83" fmla="*/ 2147483647 h 4763"/>
              <a:gd name="T84" fmla="*/ 2147483647 w 3620"/>
              <a:gd name="T85" fmla="*/ 2147483647 h 4763"/>
              <a:gd name="T86" fmla="*/ 2147483647 w 3620"/>
              <a:gd name="T87" fmla="*/ 2147483647 h 4763"/>
              <a:gd name="T88" fmla="*/ 2147483647 w 3620"/>
              <a:gd name="T89" fmla="*/ 2147483647 h 4763"/>
              <a:gd name="T90" fmla="*/ 2147483647 w 3620"/>
              <a:gd name="T91" fmla="*/ 2147483647 h 4763"/>
              <a:gd name="T92" fmla="*/ 2147483647 w 3620"/>
              <a:gd name="T93" fmla="*/ 2147483647 h 4763"/>
              <a:gd name="T94" fmla="*/ 2147483647 w 3620"/>
              <a:gd name="T95" fmla="*/ 2147483647 h 4763"/>
              <a:gd name="T96" fmla="*/ 2147483647 w 3620"/>
              <a:gd name="T97" fmla="*/ 2147483647 h 4763"/>
              <a:gd name="T98" fmla="*/ 2147483647 w 3620"/>
              <a:gd name="T99" fmla="*/ 2147483647 h 4763"/>
              <a:gd name="T100" fmla="*/ 2147483647 w 3620"/>
              <a:gd name="T101" fmla="*/ 2147483647 h 4763"/>
              <a:gd name="T102" fmla="*/ 2147483647 w 3620"/>
              <a:gd name="T103" fmla="*/ 2147483647 h 4763"/>
              <a:gd name="T104" fmla="*/ 2147483647 w 3620"/>
              <a:gd name="T105" fmla="*/ 2147483647 h 4763"/>
              <a:gd name="T106" fmla="*/ 2147483647 w 3620"/>
              <a:gd name="T107" fmla="*/ 2147483647 h 4763"/>
              <a:gd name="T108" fmla="*/ 2147483647 w 3620"/>
              <a:gd name="T109" fmla="*/ 2147483647 h 4763"/>
              <a:gd name="T110" fmla="*/ 2147483647 w 3620"/>
              <a:gd name="T111" fmla="*/ 2147483647 h 4763"/>
              <a:gd name="T112" fmla="*/ 2147483647 w 3620"/>
              <a:gd name="T113" fmla="*/ 2147483647 h 4763"/>
              <a:gd name="T114" fmla="*/ 2147483647 w 3620"/>
              <a:gd name="T115" fmla="*/ 2147483647 h 476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20"/>
              <a:gd name="T175" fmla="*/ 0 h 4763"/>
              <a:gd name="T176" fmla="*/ 3620 w 3620"/>
              <a:gd name="T177" fmla="*/ 4763 h 476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20" h="4763">
                <a:moveTo>
                  <a:pt x="2134" y="1093"/>
                </a:moveTo>
                <a:lnTo>
                  <a:pt x="2134" y="1093"/>
                </a:lnTo>
                <a:lnTo>
                  <a:pt x="2096" y="1113"/>
                </a:lnTo>
                <a:lnTo>
                  <a:pt x="2059" y="1132"/>
                </a:lnTo>
                <a:lnTo>
                  <a:pt x="2021" y="1149"/>
                </a:lnTo>
                <a:lnTo>
                  <a:pt x="1984" y="1167"/>
                </a:lnTo>
                <a:lnTo>
                  <a:pt x="1948" y="1183"/>
                </a:lnTo>
                <a:lnTo>
                  <a:pt x="1910" y="1197"/>
                </a:lnTo>
                <a:lnTo>
                  <a:pt x="1837" y="1224"/>
                </a:lnTo>
                <a:lnTo>
                  <a:pt x="1765" y="1247"/>
                </a:lnTo>
                <a:lnTo>
                  <a:pt x="1694" y="1267"/>
                </a:lnTo>
                <a:lnTo>
                  <a:pt x="1624" y="1284"/>
                </a:lnTo>
                <a:lnTo>
                  <a:pt x="1557" y="1298"/>
                </a:lnTo>
                <a:lnTo>
                  <a:pt x="1491" y="1310"/>
                </a:lnTo>
                <a:lnTo>
                  <a:pt x="1426" y="1319"/>
                </a:lnTo>
                <a:lnTo>
                  <a:pt x="1365" y="1326"/>
                </a:lnTo>
                <a:lnTo>
                  <a:pt x="1306" y="1332"/>
                </a:lnTo>
                <a:lnTo>
                  <a:pt x="1250" y="1335"/>
                </a:lnTo>
                <a:lnTo>
                  <a:pt x="1196" y="1338"/>
                </a:lnTo>
                <a:lnTo>
                  <a:pt x="1147" y="1339"/>
                </a:lnTo>
                <a:lnTo>
                  <a:pt x="1099" y="1339"/>
                </a:lnTo>
                <a:lnTo>
                  <a:pt x="1102" y="1282"/>
                </a:lnTo>
                <a:lnTo>
                  <a:pt x="1104" y="1217"/>
                </a:lnTo>
                <a:lnTo>
                  <a:pt x="1103" y="1148"/>
                </a:lnTo>
                <a:lnTo>
                  <a:pt x="1100" y="1083"/>
                </a:lnTo>
                <a:lnTo>
                  <a:pt x="1097" y="1020"/>
                </a:lnTo>
                <a:lnTo>
                  <a:pt x="1092" y="960"/>
                </a:lnTo>
                <a:lnTo>
                  <a:pt x="1085" y="902"/>
                </a:lnTo>
                <a:lnTo>
                  <a:pt x="1077" y="847"/>
                </a:lnTo>
                <a:lnTo>
                  <a:pt x="1069" y="797"/>
                </a:lnTo>
                <a:lnTo>
                  <a:pt x="1059" y="748"/>
                </a:lnTo>
                <a:lnTo>
                  <a:pt x="1048" y="703"/>
                </a:lnTo>
                <a:lnTo>
                  <a:pt x="1036" y="659"/>
                </a:lnTo>
                <a:lnTo>
                  <a:pt x="1023" y="619"/>
                </a:lnTo>
                <a:lnTo>
                  <a:pt x="1008" y="581"/>
                </a:lnTo>
                <a:lnTo>
                  <a:pt x="993" y="547"/>
                </a:lnTo>
                <a:lnTo>
                  <a:pt x="979" y="513"/>
                </a:lnTo>
                <a:lnTo>
                  <a:pt x="962" y="482"/>
                </a:lnTo>
                <a:lnTo>
                  <a:pt x="945" y="454"/>
                </a:lnTo>
                <a:lnTo>
                  <a:pt x="929" y="430"/>
                </a:lnTo>
                <a:lnTo>
                  <a:pt x="913" y="408"/>
                </a:lnTo>
                <a:lnTo>
                  <a:pt x="897" y="388"/>
                </a:lnTo>
                <a:lnTo>
                  <a:pt x="881" y="370"/>
                </a:lnTo>
                <a:lnTo>
                  <a:pt x="864" y="354"/>
                </a:lnTo>
                <a:lnTo>
                  <a:pt x="848" y="339"/>
                </a:lnTo>
                <a:lnTo>
                  <a:pt x="831" y="327"/>
                </a:lnTo>
                <a:lnTo>
                  <a:pt x="814" y="317"/>
                </a:lnTo>
                <a:lnTo>
                  <a:pt x="797" y="307"/>
                </a:lnTo>
                <a:lnTo>
                  <a:pt x="779" y="299"/>
                </a:lnTo>
                <a:lnTo>
                  <a:pt x="762" y="293"/>
                </a:lnTo>
                <a:lnTo>
                  <a:pt x="745" y="289"/>
                </a:lnTo>
                <a:lnTo>
                  <a:pt x="726" y="285"/>
                </a:lnTo>
                <a:lnTo>
                  <a:pt x="707" y="282"/>
                </a:lnTo>
                <a:lnTo>
                  <a:pt x="688" y="281"/>
                </a:lnTo>
                <a:lnTo>
                  <a:pt x="668" y="281"/>
                </a:lnTo>
                <a:lnTo>
                  <a:pt x="650" y="281"/>
                </a:lnTo>
                <a:lnTo>
                  <a:pt x="631" y="282"/>
                </a:lnTo>
                <a:lnTo>
                  <a:pt x="614" y="285"/>
                </a:lnTo>
                <a:lnTo>
                  <a:pt x="595" y="289"/>
                </a:lnTo>
                <a:lnTo>
                  <a:pt x="577" y="294"/>
                </a:lnTo>
                <a:lnTo>
                  <a:pt x="559" y="299"/>
                </a:lnTo>
                <a:lnTo>
                  <a:pt x="541" y="307"/>
                </a:lnTo>
                <a:lnTo>
                  <a:pt x="523" y="318"/>
                </a:lnTo>
                <a:lnTo>
                  <a:pt x="505" y="329"/>
                </a:lnTo>
                <a:lnTo>
                  <a:pt x="488" y="342"/>
                </a:lnTo>
                <a:lnTo>
                  <a:pt x="469" y="357"/>
                </a:lnTo>
                <a:lnTo>
                  <a:pt x="452" y="374"/>
                </a:lnTo>
                <a:lnTo>
                  <a:pt x="433" y="393"/>
                </a:lnTo>
                <a:lnTo>
                  <a:pt x="416" y="414"/>
                </a:lnTo>
                <a:lnTo>
                  <a:pt x="398" y="438"/>
                </a:lnTo>
                <a:lnTo>
                  <a:pt x="380" y="465"/>
                </a:lnTo>
                <a:lnTo>
                  <a:pt x="362" y="494"/>
                </a:lnTo>
                <a:lnTo>
                  <a:pt x="345" y="525"/>
                </a:lnTo>
                <a:lnTo>
                  <a:pt x="329" y="559"/>
                </a:lnTo>
                <a:lnTo>
                  <a:pt x="313" y="595"/>
                </a:lnTo>
                <a:lnTo>
                  <a:pt x="298" y="632"/>
                </a:lnTo>
                <a:lnTo>
                  <a:pt x="285" y="674"/>
                </a:lnTo>
                <a:lnTo>
                  <a:pt x="271" y="716"/>
                </a:lnTo>
                <a:lnTo>
                  <a:pt x="261" y="763"/>
                </a:lnTo>
                <a:lnTo>
                  <a:pt x="250" y="811"/>
                </a:lnTo>
                <a:lnTo>
                  <a:pt x="241" y="862"/>
                </a:lnTo>
                <a:lnTo>
                  <a:pt x="233" y="917"/>
                </a:lnTo>
                <a:lnTo>
                  <a:pt x="226" y="974"/>
                </a:lnTo>
                <a:lnTo>
                  <a:pt x="221" y="1033"/>
                </a:lnTo>
                <a:lnTo>
                  <a:pt x="217" y="1096"/>
                </a:lnTo>
                <a:lnTo>
                  <a:pt x="214" y="1163"/>
                </a:lnTo>
                <a:lnTo>
                  <a:pt x="214" y="1231"/>
                </a:lnTo>
                <a:lnTo>
                  <a:pt x="214" y="1300"/>
                </a:lnTo>
                <a:lnTo>
                  <a:pt x="217" y="1366"/>
                </a:lnTo>
                <a:lnTo>
                  <a:pt x="221" y="1429"/>
                </a:lnTo>
                <a:lnTo>
                  <a:pt x="226" y="1489"/>
                </a:lnTo>
                <a:lnTo>
                  <a:pt x="233" y="1545"/>
                </a:lnTo>
                <a:lnTo>
                  <a:pt x="239" y="1600"/>
                </a:lnTo>
                <a:lnTo>
                  <a:pt x="249" y="1650"/>
                </a:lnTo>
                <a:lnTo>
                  <a:pt x="259" y="1699"/>
                </a:lnTo>
                <a:lnTo>
                  <a:pt x="270" y="1744"/>
                </a:lnTo>
                <a:lnTo>
                  <a:pt x="282" y="1788"/>
                </a:lnTo>
                <a:lnTo>
                  <a:pt x="295" y="1828"/>
                </a:lnTo>
                <a:lnTo>
                  <a:pt x="310" y="1867"/>
                </a:lnTo>
                <a:lnTo>
                  <a:pt x="325" y="1902"/>
                </a:lnTo>
                <a:lnTo>
                  <a:pt x="340" y="1935"/>
                </a:lnTo>
                <a:lnTo>
                  <a:pt x="357" y="1966"/>
                </a:lnTo>
                <a:lnTo>
                  <a:pt x="374" y="1994"/>
                </a:lnTo>
                <a:lnTo>
                  <a:pt x="390" y="2019"/>
                </a:lnTo>
                <a:lnTo>
                  <a:pt x="408" y="2041"/>
                </a:lnTo>
                <a:lnTo>
                  <a:pt x="424" y="2061"/>
                </a:lnTo>
                <a:lnTo>
                  <a:pt x="441" y="2079"/>
                </a:lnTo>
                <a:lnTo>
                  <a:pt x="459" y="2096"/>
                </a:lnTo>
                <a:lnTo>
                  <a:pt x="475" y="2109"/>
                </a:lnTo>
                <a:lnTo>
                  <a:pt x="492" y="2122"/>
                </a:lnTo>
                <a:lnTo>
                  <a:pt x="509" y="2133"/>
                </a:lnTo>
                <a:lnTo>
                  <a:pt x="527" y="2142"/>
                </a:lnTo>
                <a:lnTo>
                  <a:pt x="544" y="2149"/>
                </a:lnTo>
                <a:lnTo>
                  <a:pt x="563" y="2156"/>
                </a:lnTo>
                <a:lnTo>
                  <a:pt x="580" y="2161"/>
                </a:lnTo>
                <a:lnTo>
                  <a:pt x="599" y="2164"/>
                </a:lnTo>
                <a:lnTo>
                  <a:pt x="618" y="2166"/>
                </a:lnTo>
                <a:lnTo>
                  <a:pt x="636" y="2168"/>
                </a:lnTo>
                <a:lnTo>
                  <a:pt x="655" y="2169"/>
                </a:lnTo>
                <a:lnTo>
                  <a:pt x="675" y="2168"/>
                </a:lnTo>
                <a:lnTo>
                  <a:pt x="694" y="2166"/>
                </a:lnTo>
                <a:lnTo>
                  <a:pt x="713" y="2164"/>
                </a:lnTo>
                <a:lnTo>
                  <a:pt x="731" y="2160"/>
                </a:lnTo>
                <a:lnTo>
                  <a:pt x="749" y="2156"/>
                </a:lnTo>
                <a:lnTo>
                  <a:pt x="767" y="2149"/>
                </a:lnTo>
                <a:lnTo>
                  <a:pt x="785" y="2141"/>
                </a:lnTo>
                <a:lnTo>
                  <a:pt x="802" y="2132"/>
                </a:lnTo>
                <a:lnTo>
                  <a:pt x="819" y="2121"/>
                </a:lnTo>
                <a:lnTo>
                  <a:pt x="837" y="2108"/>
                </a:lnTo>
                <a:lnTo>
                  <a:pt x="853" y="2093"/>
                </a:lnTo>
                <a:lnTo>
                  <a:pt x="870" y="2075"/>
                </a:lnTo>
                <a:lnTo>
                  <a:pt x="886" y="2057"/>
                </a:lnTo>
                <a:lnTo>
                  <a:pt x="904" y="2035"/>
                </a:lnTo>
                <a:lnTo>
                  <a:pt x="921" y="2013"/>
                </a:lnTo>
                <a:lnTo>
                  <a:pt x="937" y="1986"/>
                </a:lnTo>
                <a:lnTo>
                  <a:pt x="958" y="1951"/>
                </a:lnTo>
                <a:lnTo>
                  <a:pt x="979" y="1912"/>
                </a:lnTo>
                <a:lnTo>
                  <a:pt x="997" y="1872"/>
                </a:lnTo>
                <a:lnTo>
                  <a:pt x="1015" y="1828"/>
                </a:lnTo>
                <a:lnTo>
                  <a:pt x="1031" y="1780"/>
                </a:lnTo>
                <a:lnTo>
                  <a:pt x="1045" y="1731"/>
                </a:lnTo>
                <a:lnTo>
                  <a:pt x="1059" y="1677"/>
                </a:lnTo>
                <a:lnTo>
                  <a:pt x="1071" y="1620"/>
                </a:lnTo>
                <a:lnTo>
                  <a:pt x="1281" y="1660"/>
                </a:lnTo>
                <a:lnTo>
                  <a:pt x="1267" y="1724"/>
                </a:lnTo>
                <a:lnTo>
                  <a:pt x="1251" y="1787"/>
                </a:lnTo>
                <a:lnTo>
                  <a:pt x="1234" y="1846"/>
                </a:lnTo>
                <a:lnTo>
                  <a:pt x="1215" y="1902"/>
                </a:lnTo>
                <a:lnTo>
                  <a:pt x="1194" y="1955"/>
                </a:lnTo>
                <a:lnTo>
                  <a:pt x="1171" y="2006"/>
                </a:lnTo>
                <a:lnTo>
                  <a:pt x="1146" y="2054"/>
                </a:lnTo>
                <a:lnTo>
                  <a:pt x="1119" y="2100"/>
                </a:lnTo>
                <a:lnTo>
                  <a:pt x="1095" y="2136"/>
                </a:lnTo>
                <a:lnTo>
                  <a:pt x="1071" y="2169"/>
                </a:lnTo>
                <a:lnTo>
                  <a:pt x="1047" y="2200"/>
                </a:lnTo>
                <a:lnTo>
                  <a:pt x="1021" y="2228"/>
                </a:lnTo>
                <a:lnTo>
                  <a:pt x="995" y="2253"/>
                </a:lnTo>
                <a:lnTo>
                  <a:pt x="968" y="2276"/>
                </a:lnTo>
                <a:lnTo>
                  <a:pt x="940" y="2297"/>
                </a:lnTo>
                <a:lnTo>
                  <a:pt x="912" y="2315"/>
                </a:lnTo>
                <a:lnTo>
                  <a:pt x="882" y="2331"/>
                </a:lnTo>
                <a:lnTo>
                  <a:pt x="852" y="2345"/>
                </a:lnTo>
                <a:lnTo>
                  <a:pt x="821" y="2356"/>
                </a:lnTo>
                <a:lnTo>
                  <a:pt x="790" y="2365"/>
                </a:lnTo>
                <a:lnTo>
                  <a:pt x="758" y="2373"/>
                </a:lnTo>
                <a:lnTo>
                  <a:pt x="725" y="2379"/>
                </a:lnTo>
                <a:lnTo>
                  <a:pt x="690" y="2382"/>
                </a:lnTo>
                <a:lnTo>
                  <a:pt x="655" y="2383"/>
                </a:lnTo>
                <a:lnTo>
                  <a:pt x="622" y="2382"/>
                </a:lnTo>
                <a:lnTo>
                  <a:pt x="588" y="2379"/>
                </a:lnTo>
                <a:lnTo>
                  <a:pt x="555" y="2373"/>
                </a:lnTo>
                <a:lnTo>
                  <a:pt x="523" y="2367"/>
                </a:lnTo>
                <a:lnTo>
                  <a:pt x="492" y="2357"/>
                </a:lnTo>
                <a:lnTo>
                  <a:pt x="461" y="2347"/>
                </a:lnTo>
                <a:lnTo>
                  <a:pt x="432" y="2333"/>
                </a:lnTo>
                <a:lnTo>
                  <a:pt x="402" y="2317"/>
                </a:lnTo>
                <a:lnTo>
                  <a:pt x="374" y="2300"/>
                </a:lnTo>
                <a:lnTo>
                  <a:pt x="346" y="2280"/>
                </a:lnTo>
                <a:lnTo>
                  <a:pt x="319" y="2257"/>
                </a:lnTo>
                <a:lnTo>
                  <a:pt x="293" y="2233"/>
                </a:lnTo>
                <a:lnTo>
                  <a:pt x="267" y="2206"/>
                </a:lnTo>
                <a:lnTo>
                  <a:pt x="242" y="2177"/>
                </a:lnTo>
                <a:lnTo>
                  <a:pt x="218" y="2145"/>
                </a:lnTo>
                <a:lnTo>
                  <a:pt x="194" y="2110"/>
                </a:lnTo>
                <a:lnTo>
                  <a:pt x="171" y="2073"/>
                </a:lnTo>
                <a:lnTo>
                  <a:pt x="150" y="2034"/>
                </a:lnTo>
                <a:lnTo>
                  <a:pt x="131" y="1991"/>
                </a:lnTo>
                <a:lnTo>
                  <a:pt x="112" y="1947"/>
                </a:lnTo>
                <a:lnTo>
                  <a:pt x="95" y="1900"/>
                </a:lnTo>
                <a:lnTo>
                  <a:pt x="79" y="1852"/>
                </a:lnTo>
                <a:lnTo>
                  <a:pt x="64" y="1800"/>
                </a:lnTo>
                <a:lnTo>
                  <a:pt x="51" y="1747"/>
                </a:lnTo>
                <a:lnTo>
                  <a:pt x="39" y="1691"/>
                </a:lnTo>
                <a:lnTo>
                  <a:pt x="29" y="1633"/>
                </a:lnTo>
                <a:lnTo>
                  <a:pt x="20" y="1572"/>
                </a:lnTo>
                <a:lnTo>
                  <a:pt x="13" y="1509"/>
                </a:lnTo>
                <a:lnTo>
                  <a:pt x="7" y="1443"/>
                </a:lnTo>
                <a:lnTo>
                  <a:pt x="3" y="1375"/>
                </a:lnTo>
                <a:lnTo>
                  <a:pt x="0" y="1304"/>
                </a:lnTo>
                <a:lnTo>
                  <a:pt x="0" y="1231"/>
                </a:lnTo>
                <a:lnTo>
                  <a:pt x="0" y="1157"/>
                </a:lnTo>
                <a:lnTo>
                  <a:pt x="3" y="1087"/>
                </a:lnTo>
                <a:lnTo>
                  <a:pt x="8" y="1018"/>
                </a:lnTo>
                <a:lnTo>
                  <a:pt x="13" y="953"/>
                </a:lnTo>
                <a:lnTo>
                  <a:pt x="20" y="890"/>
                </a:lnTo>
                <a:lnTo>
                  <a:pt x="29" y="829"/>
                </a:lnTo>
                <a:lnTo>
                  <a:pt x="40" y="770"/>
                </a:lnTo>
                <a:lnTo>
                  <a:pt x="52" y="714"/>
                </a:lnTo>
                <a:lnTo>
                  <a:pt x="66" y="660"/>
                </a:lnTo>
                <a:lnTo>
                  <a:pt x="80" y="609"/>
                </a:lnTo>
                <a:lnTo>
                  <a:pt x="98" y="560"/>
                </a:lnTo>
                <a:lnTo>
                  <a:pt x="115" y="513"/>
                </a:lnTo>
                <a:lnTo>
                  <a:pt x="135" y="468"/>
                </a:lnTo>
                <a:lnTo>
                  <a:pt x="155" y="426"/>
                </a:lnTo>
                <a:lnTo>
                  <a:pt x="178" y="386"/>
                </a:lnTo>
                <a:lnTo>
                  <a:pt x="201" y="347"/>
                </a:lnTo>
                <a:lnTo>
                  <a:pt x="226" y="313"/>
                </a:lnTo>
                <a:lnTo>
                  <a:pt x="251" y="279"/>
                </a:lnTo>
                <a:lnTo>
                  <a:pt x="277" y="249"/>
                </a:lnTo>
                <a:lnTo>
                  <a:pt x="303" y="221"/>
                </a:lnTo>
                <a:lnTo>
                  <a:pt x="330" y="195"/>
                </a:lnTo>
                <a:lnTo>
                  <a:pt x="358" y="172"/>
                </a:lnTo>
                <a:lnTo>
                  <a:pt x="386" y="151"/>
                </a:lnTo>
                <a:lnTo>
                  <a:pt x="414" y="134"/>
                </a:lnTo>
                <a:lnTo>
                  <a:pt x="444" y="118"/>
                </a:lnTo>
                <a:lnTo>
                  <a:pt x="475" y="103"/>
                </a:lnTo>
                <a:lnTo>
                  <a:pt x="505" y="92"/>
                </a:lnTo>
                <a:lnTo>
                  <a:pt x="536" y="83"/>
                </a:lnTo>
                <a:lnTo>
                  <a:pt x="568" y="75"/>
                </a:lnTo>
                <a:lnTo>
                  <a:pt x="602" y="71"/>
                </a:lnTo>
                <a:lnTo>
                  <a:pt x="635" y="67"/>
                </a:lnTo>
                <a:lnTo>
                  <a:pt x="668" y="67"/>
                </a:lnTo>
                <a:lnTo>
                  <a:pt x="703" y="67"/>
                </a:lnTo>
                <a:lnTo>
                  <a:pt x="737" y="71"/>
                </a:lnTo>
                <a:lnTo>
                  <a:pt x="770" y="75"/>
                </a:lnTo>
                <a:lnTo>
                  <a:pt x="802" y="83"/>
                </a:lnTo>
                <a:lnTo>
                  <a:pt x="833" y="92"/>
                </a:lnTo>
                <a:lnTo>
                  <a:pt x="864" y="103"/>
                </a:lnTo>
                <a:lnTo>
                  <a:pt x="893" y="116"/>
                </a:lnTo>
                <a:lnTo>
                  <a:pt x="922" y="132"/>
                </a:lnTo>
                <a:lnTo>
                  <a:pt x="950" y="150"/>
                </a:lnTo>
                <a:lnTo>
                  <a:pt x="977" y="170"/>
                </a:lnTo>
                <a:lnTo>
                  <a:pt x="1004" y="192"/>
                </a:lnTo>
                <a:lnTo>
                  <a:pt x="1031" y="218"/>
                </a:lnTo>
                <a:lnTo>
                  <a:pt x="1055" y="245"/>
                </a:lnTo>
                <a:lnTo>
                  <a:pt x="1080" y="274"/>
                </a:lnTo>
                <a:lnTo>
                  <a:pt x="1103" y="306"/>
                </a:lnTo>
                <a:lnTo>
                  <a:pt x="1126" y="341"/>
                </a:lnTo>
                <a:lnTo>
                  <a:pt x="1147" y="374"/>
                </a:lnTo>
                <a:lnTo>
                  <a:pt x="1166" y="410"/>
                </a:lnTo>
                <a:lnTo>
                  <a:pt x="1184" y="448"/>
                </a:lnTo>
                <a:lnTo>
                  <a:pt x="1202" y="486"/>
                </a:lnTo>
                <a:lnTo>
                  <a:pt x="1218" y="528"/>
                </a:lnTo>
                <a:lnTo>
                  <a:pt x="1233" y="572"/>
                </a:lnTo>
                <a:lnTo>
                  <a:pt x="1246" y="617"/>
                </a:lnTo>
                <a:lnTo>
                  <a:pt x="1259" y="664"/>
                </a:lnTo>
                <a:lnTo>
                  <a:pt x="1270" y="714"/>
                </a:lnTo>
                <a:lnTo>
                  <a:pt x="1281" y="766"/>
                </a:lnTo>
                <a:lnTo>
                  <a:pt x="1290" y="819"/>
                </a:lnTo>
                <a:lnTo>
                  <a:pt x="1298" y="874"/>
                </a:lnTo>
                <a:lnTo>
                  <a:pt x="1305" y="931"/>
                </a:lnTo>
                <a:lnTo>
                  <a:pt x="1310" y="992"/>
                </a:lnTo>
                <a:lnTo>
                  <a:pt x="1314" y="1053"/>
                </a:lnTo>
                <a:lnTo>
                  <a:pt x="1317" y="1117"/>
                </a:lnTo>
                <a:lnTo>
                  <a:pt x="1370" y="1112"/>
                </a:lnTo>
                <a:lnTo>
                  <a:pt x="1426" y="1105"/>
                </a:lnTo>
                <a:lnTo>
                  <a:pt x="1484" y="1096"/>
                </a:lnTo>
                <a:lnTo>
                  <a:pt x="1544" y="1084"/>
                </a:lnTo>
                <a:lnTo>
                  <a:pt x="1605" y="1070"/>
                </a:lnTo>
                <a:lnTo>
                  <a:pt x="1668" y="1054"/>
                </a:lnTo>
                <a:lnTo>
                  <a:pt x="1731" y="1036"/>
                </a:lnTo>
                <a:lnTo>
                  <a:pt x="1797" y="1013"/>
                </a:lnTo>
                <a:lnTo>
                  <a:pt x="1862" y="989"/>
                </a:lnTo>
                <a:lnTo>
                  <a:pt x="1928" y="960"/>
                </a:lnTo>
                <a:lnTo>
                  <a:pt x="1961" y="944"/>
                </a:lnTo>
                <a:lnTo>
                  <a:pt x="1994" y="927"/>
                </a:lnTo>
                <a:lnTo>
                  <a:pt x="2028" y="910"/>
                </a:lnTo>
                <a:lnTo>
                  <a:pt x="2061" y="891"/>
                </a:lnTo>
                <a:lnTo>
                  <a:pt x="2095" y="871"/>
                </a:lnTo>
                <a:lnTo>
                  <a:pt x="2128" y="851"/>
                </a:lnTo>
                <a:lnTo>
                  <a:pt x="2162" y="830"/>
                </a:lnTo>
                <a:lnTo>
                  <a:pt x="2195" y="807"/>
                </a:lnTo>
                <a:lnTo>
                  <a:pt x="2228" y="783"/>
                </a:lnTo>
                <a:lnTo>
                  <a:pt x="2262" y="758"/>
                </a:lnTo>
                <a:lnTo>
                  <a:pt x="2295" y="731"/>
                </a:lnTo>
                <a:lnTo>
                  <a:pt x="2329" y="704"/>
                </a:lnTo>
                <a:lnTo>
                  <a:pt x="2679" y="0"/>
                </a:lnTo>
                <a:lnTo>
                  <a:pt x="3224" y="0"/>
                </a:lnTo>
                <a:lnTo>
                  <a:pt x="876" y="4708"/>
                </a:lnTo>
                <a:lnTo>
                  <a:pt x="334" y="4708"/>
                </a:lnTo>
                <a:lnTo>
                  <a:pt x="2134" y="1093"/>
                </a:lnTo>
                <a:close/>
                <a:moveTo>
                  <a:pt x="2679" y="4377"/>
                </a:moveTo>
                <a:lnTo>
                  <a:pt x="2679" y="4377"/>
                </a:lnTo>
                <a:lnTo>
                  <a:pt x="2695" y="4401"/>
                </a:lnTo>
                <a:lnTo>
                  <a:pt x="2712" y="4422"/>
                </a:lnTo>
                <a:lnTo>
                  <a:pt x="2730" y="4442"/>
                </a:lnTo>
                <a:lnTo>
                  <a:pt x="2746" y="4461"/>
                </a:lnTo>
                <a:lnTo>
                  <a:pt x="2763" y="4477"/>
                </a:lnTo>
                <a:lnTo>
                  <a:pt x="2779" y="4490"/>
                </a:lnTo>
                <a:lnTo>
                  <a:pt x="2797" y="4502"/>
                </a:lnTo>
                <a:lnTo>
                  <a:pt x="2814" y="4513"/>
                </a:lnTo>
                <a:lnTo>
                  <a:pt x="2831" y="4522"/>
                </a:lnTo>
                <a:lnTo>
                  <a:pt x="2849" y="4530"/>
                </a:lnTo>
                <a:lnTo>
                  <a:pt x="2866" y="4537"/>
                </a:lnTo>
                <a:lnTo>
                  <a:pt x="2885" y="4541"/>
                </a:lnTo>
                <a:lnTo>
                  <a:pt x="2903" y="4545"/>
                </a:lnTo>
                <a:lnTo>
                  <a:pt x="2921" y="4548"/>
                </a:lnTo>
                <a:lnTo>
                  <a:pt x="2940" y="4549"/>
                </a:lnTo>
                <a:lnTo>
                  <a:pt x="2960" y="4549"/>
                </a:lnTo>
                <a:lnTo>
                  <a:pt x="2978" y="4549"/>
                </a:lnTo>
                <a:lnTo>
                  <a:pt x="2997" y="4548"/>
                </a:lnTo>
                <a:lnTo>
                  <a:pt x="3016" y="4545"/>
                </a:lnTo>
                <a:lnTo>
                  <a:pt x="3034" y="4541"/>
                </a:lnTo>
                <a:lnTo>
                  <a:pt x="3052" y="4536"/>
                </a:lnTo>
                <a:lnTo>
                  <a:pt x="3071" y="4530"/>
                </a:lnTo>
                <a:lnTo>
                  <a:pt x="3088" y="4522"/>
                </a:lnTo>
                <a:lnTo>
                  <a:pt x="3105" y="4513"/>
                </a:lnTo>
                <a:lnTo>
                  <a:pt x="3123" y="4501"/>
                </a:lnTo>
                <a:lnTo>
                  <a:pt x="3139" y="4489"/>
                </a:lnTo>
                <a:lnTo>
                  <a:pt x="3156" y="4474"/>
                </a:lnTo>
                <a:lnTo>
                  <a:pt x="3174" y="4457"/>
                </a:lnTo>
                <a:lnTo>
                  <a:pt x="3190" y="4438"/>
                </a:lnTo>
                <a:lnTo>
                  <a:pt x="3207" y="4417"/>
                </a:lnTo>
                <a:lnTo>
                  <a:pt x="3223" y="4394"/>
                </a:lnTo>
                <a:lnTo>
                  <a:pt x="3240" y="4369"/>
                </a:lnTo>
                <a:lnTo>
                  <a:pt x="3258" y="4338"/>
                </a:lnTo>
                <a:lnTo>
                  <a:pt x="3275" y="4305"/>
                </a:lnTo>
                <a:lnTo>
                  <a:pt x="3292" y="4270"/>
                </a:lnTo>
                <a:lnTo>
                  <a:pt x="3307" y="4234"/>
                </a:lnTo>
                <a:lnTo>
                  <a:pt x="3322" y="4194"/>
                </a:lnTo>
                <a:lnTo>
                  <a:pt x="3335" y="4152"/>
                </a:lnTo>
                <a:lnTo>
                  <a:pt x="3349" y="4108"/>
                </a:lnTo>
                <a:lnTo>
                  <a:pt x="3361" y="4063"/>
                </a:lnTo>
                <a:lnTo>
                  <a:pt x="3370" y="4013"/>
                </a:lnTo>
                <a:lnTo>
                  <a:pt x="3379" y="3962"/>
                </a:lnTo>
                <a:lnTo>
                  <a:pt x="3387" y="3909"/>
                </a:lnTo>
                <a:lnTo>
                  <a:pt x="3394" y="3853"/>
                </a:lnTo>
                <a:lnTo>
                  <a:pt x="3399" y="3794"/>
                </a:lnTo>
                <a:lnTo>
                  <a:pt x="3403" y="3733"/>
                </a:lnTo>
                <a:lnTo>
                  <a:pt x="3405" y="3668"/>
                </a:lnTo>
                <a:lnTo>
                  <a:pt x="3406" y="3602"/>
                </a:lnTo>
                <a:lnTo>
                  <a:pt x="3405" y="3532"/>
                </a:lnTo>
                <a:lnTo>
                  <a:pt x="3403" y="3467"/>
                </a:lnTo>
                <a:lnTo>
                  <a:pt x="3399" y="3403"/>
                </a:lnTo>
                <a:lnTo>
                  <a:pt x="3394" y="3344"/>
                </a:lnTo>
                <a:lnTo>
                  <a:pt x="3387" y="3286"/>
                </a:lnTo>
                <a:lnTo>
                  <a:pt x="3379" y="3233"/>
                </a:lnTo>
                <a:lnTo>
                  <a:pt x="3371" y="3181"/>
                </a:lnTo>
                <a:lnTo>
                  <a:pt x="3361" y="3133"/>
                </a:lnTo>
                <a:lnTo>
                  <a:pt x="3350" y="3087"/>
                </a:lnTo>
                <a:lnTo>
                  <a:pt x="3338" y="3044"/>
                </a:lnTo>
                <a:lnTo>
                  <a:pt x="3325" y="3004"/>
                </a:lnTo>
                <a:lnTo>
                  <a:pt x="3311" y="2967"/>
                </a:lnTo>
                <a:lnTo>
                  <a:pt x="3296" y="2931"/>
                </a:lnTo>
                <a:lnTo>
                  <a:pt x="3280" y="2899"/>
                </a:lnTo>
                <a:lnTo>
                  <a:pt x="3264" y="2868"/>
                </a:lnTo>
                <a:lnTo>
                  <a:pt x="3248" y="2840"/>
                </a:lnTo>
                <a:lnTo>
                  <a:pt x="3232" y="2816"/>
                </a:lnTo>
                <a:lnTo>
                  <a:pt x="3216" y="2793"/>
                </a:lnTo>
                <a:lnTo>
                  <a:pt x="3200" y="2773"/>
                </a:lnTo>
                <a:lnTo>
                  <a:pt x="3183" y="2756"/>
                </a:lnTo>
                <a:lnTo>
                  <a:pt x="3167" y="2740"/>
                </a:lnTo>
                <a:lnTo>
                  <a:pt x="3151" y="2725"/>
                </a:lnTo>
                <a:lnTo>
                  <a:pt x="3133" y="2713"/>
                </a:lnTo>
                <a:lnTo>
                  <a:pt x="3117" y="2702"/>
                </a:lnTo>
                <a:lnTo>
                  <a:pt x="3100" y="2693"/>
                </a:lnTo>
                <a:lnTo>
                  <a:pt x="3083" y="2686"/>
                </a:lnTo>
                <a:lnTo>
                  <a:pt x="3065" y="2680"/>
                </a:lnTo>
                <a:lnTo>
                  <a:pt x="3048" y="2674"/>
                </a:lnTo>
                <a:lnTo>
                  <a:pt x="3029" y="2670"/>
                </a:lnTo>
                <a:lnTo>
                  <a:pt x="3010" y="2669"/>
                </a:lnTo>
                <a:lnTo>
                  <a:pt x="2992" y="2667"/>
                </a:lnTo>
                <a:lnTo>
                  <a:pt x="2973" y="2666"/>
                </a:lnTo>
                <a:lnTo>
                  <a:pt x="2954" y="2667"/>
                </a:lnTo>
                <a:lnTo>
                  <a:pt x="2936" y="2669"/>
                </a:lnTo>
                <a:lnTo>
                  <a:pt x="2917" y="2670"/>
                </a:lnTo>
                <a:lnTo>
                  <a:pt x="2899" y="2674"/>
                </a:lnTo>
                <a:lnTo>
                  <a:pt x="2881" y="2680"/>
                </a:lnTo>
                <a:lnTo>
                  <a:pt x="2863" y="2686"/>
                </a:lnTo>
                <a:lnTo>
                  <a:pt x="2846" y="2694"/>
                </a:lnTo>
                <a:lnTo>
                  <a:pt x="2827" y="2704"/>
                </a:lnTo>
                <a:lnTo>
                  <a:pt x="2810" y="2714"/>
                </a:lnTo>
                <a:lnTo>
                  <a:pt x="2793" y="2728"/>
                </a:lnTo>
                <a:lnTo>
                  <a:pt x="2774" y="2742"/>
                </a:lnTo>
                <a:lnTo>
                  <a:pt x="2756" y="2760"/>
                </a:lnTo>
                <a:lnTo>
                  <a:pt x="2739" y="2778"/>
                </a:lnTo>
                <a:lnTo>
                  <a:pt x="2720" y="2801"/>
                </a:lnTo>
                <a:lnTo>
                  <a:pt x="2703" y="2824"/>
                </a:lnTo>
                <a:lnTo>
                  <a:pt x="2684" y="2851"/>
                </a:lnTo>
                <a:lnTo>
                  <a:pt x="2667" y="2880"/>
                </a:lnTo>
                <a:lnTo>
                  <a:pt x="2649" y="2911"/>
                </a:lnTo>
                <a:lnTo>
                  <a:pt x="2633" y="2944"/>
                </a:lnTo>
                <a:lnTo>
                  <a:pt x="2617" y="2979"/>
                </a:lnTo>
                <a:lnTo>
                  <a:pt x="2604" y="3018"/>
                </a:lnTo>
                <a:lnTo>
                  <a:pt x="2589" y="3058"/>
                </a:lnTo>
                <a:lnTo>
                  <a:pt x="2577" y="3102"/>
                </a:lnTo>
                <a:lnTo>
                  <a:pt x="2565" y="3147"/>
                </a:lnTo>
                <a:lnTo>
                  <a:pt x="2556" y="3195"/>
                </a:lnTo>
                <a:lnTo>
                  <a:pt x="2547" y="3248"/>
                </a:lnTo>
                <a:lnTo>
                  <a:pt x="2539" y="3301"/>
                </a:lnTo>
                <a:lnTo>
                  <a:pt x="2532" y="3357"/>
                </a:lnTo>
                <a:lnTo>
                  <a:pt x="2527" y="3417"/>
                </a:lnTo>
                <a:lnTo>
                  <a:pt x="2523" y="3480"/>
                </a:lnTo>
                <a:lnTo>
                  <a:pt x="2520" y="3546"/>
                </a:lnTo>
                <a:lnTo>
                  <a:pt x="2520" y="3615"/>
                </a:lnTo>
                <a:lnTo>
                  <a:pt x="2520" y="3683"/>
                </a:lnTo>
                <a:lnTo>
                  <a:pt x="2523" y="3749"/>
                </a:lnTo>
                <a:lnTo>
                  <a:pt x="2527" y="3811"/>
                </a:lnTo>
                <a:lnTo>
                  <a:pt x="2531" y="3872"/>
                </a:lnTo>
                <a:lnTo>
                  <a:pt x="2537" y="3928"/>
                </a:lnTo>
                <a:lnTo>
                  <a:pt x="2545" y="3981"/>
                </a:lnTo>
                <a:lnTo>
                  <a:pt x="2555" y="4033"/>
                </a:lnTo>
                <a:lnTo>
                  <a:pt x="2564" y="4081"/>
                </a:lnTo>
                <a:lnTo>
                  <a:pt x="2576" y="4127"/>
                </a:lnTo>
                <a:lnTo>
                  <a:pt x="2588" y="4170"/>
                </a:lnTo>
                <a:lnTo>
                  <a:pt x="2601" y="4211"/>
                </a:lnTo>
                <a:lnTo>
                  <a:pt x="2615" y="4248"/>
                </a:lnTo>
                <a:lnTo>
                  <a:pt x="2629" y="4285"/>
                </a:lnTo>
                <a:lnTo>
                  <a:pt x="2645" y="4317"/>
                </a:lnTo>
                <a:lnTo>
                  <a:pt x="2662" y="4347"/>
                </a:lnTo>
                <a:lnTo>
                  <a:pt x="2679" y="4377"/>
                </a:lnTo>
                <a:close/>
                <a:moveTo>
                  <a:pt x="2500" y="4493"/>
                </a:moveTo>
                <a:lnTo>
                  <a:pt x="2500" y="4493"/>
                </a:lnTo>
                <a:lnTo>
                  <a:pt x="2477" y="4456"/>
                </a:lnTo>
                <a:lnTo>
                  <a:pt x="2456" y="4416"/>
                </a:lnTo>
                <a:lnTo>
                  <a:pt x="2436" y="4374"/>
                </a:lnTo>
                <a:lnTo>
                  <a:pt x="2417" y="4330"/>
                </a:lnTo>
                <a:lnTo>
                  <a:pt x="2400" y="4283"/>
                </a:lnTo>
                <a:lnTo>
                  <a:pt x="2383" y="4234"/>
                </a:lnTo>
                <a:lnTo>
                  <a:pt x="2369" y="4183"/>
                </a:lnTo>
                <a:lnTo>
                  <a:pt x="2355" y="4130"/>
                </a:lnTo>
                <a:lnTo>
                  <a:pt x="2345" y="4073"/>
                </a:lnTo>
                <a:lnTo>
                  <a:pt x="2334" y="4016"/>
                </a:lnTo>
                <a:lnTo>
                  <a:pt x="2326" y="3954"/>
                </a:lnTo>
                <a:lnTo>
                  <a:pt x="2318" y="3892"/>
                </a:lnTo>
                <a:lnTo>
                  <a:pt x="2313" y="3826"/>
                </a:lnTo>
                <a:lnTo>
                  <a:pt x="2309" y="3758"/>
                </a:lnTo>
                <a:lnTo>
                  <a:pt x="2306" y="3687"/>
                </a:lnTo>
                <a:lnTo>
                  <a:pt x="2306" y="3615"/>
                </a:lnTo>
                <a:lnTo>
                  <a:pt x="2306" y="3542"/>
                </a:lnTo>
                <a:lnTo>
                  <a:pt x="2309" y="3471"/>
                </a:lnTo>
                <a:lnTo>
                  <a:pt x="2313" y="3403"/>
                </a:lnTo>
                <a:lnTo>
                  <a:pt x="2318" y="3337"/>
                </a:lnTo>
                <a:lnTo>
                  <a:pt x="2326" y="3274"/>
                </a:lnTo>
                <a:lnTo>
                  <a:pt x="2335" y="3213"/>
                </a:lnTo>
                <a:lnTo>
                  <a:pt x="2346" y="3155"/>
                </a:lnTo>
                <a:lnTo>
                  <a:pt x="2358" y="3099"/>
                </a:lnTo>
                <a:lnTo>
                  <a:pt x="2371" y="3044"/>
                </a:lnTo>
                <a:lnTo>
                  <a:pt x="2386" y="2994"/>
                </a:lnTo>
                <a:lnTo>
                  <a:pt x="2402" y="2944"/>
                </a:lnTo>
                <a:lnTo>
                  <a:pt x="2421" y="2897"/>
                </a:lnTo>
                <a:lnTo>
                  <a:pt x="2440" y="2853"/>
                </a:lnTo>
                <a:lnTo>
                  <a:pt x="2460" y="2812"/>
                </a:lnTo>
                <a:lnTo>
                  <a:pt x="2482" y="2772"/>
                </a:lnTo>
                <a:lnTo>
                  <a:pt x="2505" y="2733"/>
                </a:lnTo>
                <a:lnTo>
                  <a:pt x="2531" y="2698"/>
                </a:lnTo>
                <a:lnTo>
                  <a:pt x="2556" y="2665"/>
                </a:lnTo>
                <a:lnTo>
                  <a:pt x="2581" y="2634"/>
                </a:lnTo>
                <a:lnTo>
                  <a:pt x="2608" y="2606"/>
                </a:lnTo>
                <a:lnTo>
                  <a:pt x="2635" y="2581"/>
                </a:lnTo>
                <a:lnTo>
                  <a:pt x="2663" y="2558"/>
                </a:lnTo>
                <a:lnTo>
                  <a:pt x="2691" y="2538"/>
                </a:lnTo>
                <a:lnTo>
                  <a:pt x="2719" y="2519"/>
                </a:lnTo>
                <a:lnTo>
                  <a:pt x="2748" y="2503"/>
                </a:lnTo>
                <a:lnTo>
                  <a:pt x="2779" y="2490"/>
                </a:lnTo>
                <a:lnTo>
                  <a:pt x="2810" y="2478"/>
                </a:lnTo>
                <a:lnTo>
                  <a:pt x="2841" y="2468"/>
                </a:lnTo>
                <a:lnTo>
                  <a:pt x="2873" y="2462"/>
                </a:lnTo>
                <a:lnTo>
                  <a:pt x="2905" y="2456"/>
                </a:lnTo>
                <a:lnTo>
                  <a:pt x="2938" y="2454"/>
                </a:lnTo>
                <a:lnTo>
                  <a:pt x="2973" y="2452"/>
                </a:lnTo>
                <a:lnTo>
                  <a:pt x="3006" y="2454"/>
                </a:lnTo>
                <a:lnTo>
                  <a:pt x="3041" y="2456"/>
                </a:lnTo>
                <a:lnTo>
                  <a:pt x="3073" y="2462"/>
                </a:lnTo>
                <a:lnTo>
                  <a:pt x="3105" y="2468"/>
                </a:lnTo>
                <a:lnTo>
                  <a:pt x="3136" y="2478"/>
                </a:lnTo>
                <a:lnTo>
                  <a:pt x="3167" y="2488"/>
                </a:lnTo>
                <a:lnTo>
                  <a:pt x="3196" y="2502"/>
                </a:lnTo>
                <a:lnTo>
                  <a:pt x="3226" y="2518"/>
                </a:lnTo>
                <a:lnTo>
                  <a:pt x="3254" y="2535"/>
                </a:lnTo>
                <a:lnTo>
                  <a:pt x="3280" y="2555"/>
                </a:lnTo>
                <a:lnTo>
                  <a:pt x="3307" y="2578"/>
                </a:lnTo>
                <a:lnTo>
                  <a:pt x="3333" y="2603"/>
                </a:lnTo>
                <a:lnTo>
                  <a:pt x="3358" y="2630"/>
                </a:lnTo>
                <a:lnTo>
                  <a:pt x="3382" y="2659"/>
                </a:lnTo>
                <a:lnTo>
                  <a:pt x="3406" y="2692"/>
                </a:lnTo>
                <a:lnTo>
                  <a:pt x="3429" y="2726"/>
                </a:lnTo>
                <a:lnTo>
                  <a:pt x="3452" y="2762"/>
                </a:lnTo>
                <a:lnTo>
                  <a:pt x="3472" y="2802"/>
                </a:lnTo>
                <a:lnTo>
                  <a:pt x="3492" y="2844"/>
                </a:lnTo>
                <a:lnTo>
                  <a:pt x="3510" y="2888"/>
                </a:lnTo>
                <a:lnTo>
                  <a:pt x="3526" y="2933"/>
                </a:lnTo>
                <a:lnTo>
                  <a:pt x="3542" y="2982"/>
                </a:lnTo>
                <a:lnTo>
                  <a:pt x="3557" y="3032"/>
                </a:lnTo>
                <a:lnTo>
                  <a:pt x="3571" y="3086"/>
                </a:lnTo>
                <a:lnTo>
                  <a:pt x="3581" y="3142"/>
                </a:lnTo>
                <a:lnTo>
                  <a:pt x="3592" y="3201"/>
                </a:lnTo>
                <a:lnTo>
                  <a:pt x="3600" y="3261"/>
                </a:lnTo>
                <a:lnTo>
                  <a:pt x="3607" y="3324"/>
                </a:lnTo>
                <a:lnTo>
                  <a:pt x="3613" y="3389"/>
                </a:lnTo>
                <a:lnTo>
                  <a:pt x="3617" y="3457"/>
                </a:lnTo>
                <a:lnTo>
                  <a:pt x="3619" y="3528"/>
                </a:lnTo>
                <a:lnTo>
                  <a:pt x="3620" y="3602"/>
                </a:lnTo>
                <a:lnTo>
                  <a:pt x="3619" y="3672"/>
                </a:lnTo>
                <a:lnTo>
                  <a:pt x="3617" y="3742"/>
                </a:lnTo>
                <a:lnTo>
                  <a:pt x="3612" y="3809"/>
                </a:lnTo>
                <a:lnTo>
                  <a:pt x="3607" y="3874"/>
                </a:lnTo>
                <a:lnTo>
                  <a:pt x="3600" y="3936"/>
                </a:lnTo>
                <a:lnTo>
                  <a:pt x="3591" y="3996"/>
                </a:lnTo>
                <a:lnTo>
                  <a:pt x="3580" y="4055"/>
                </a:lnTo>
                <a:lnTo>
                  <a:pt x="3568" y="4111"/>
                </a:lnTo>
                <a:lnTo>
                  <a:pt x="3554" y="4164"/>
                </a:lnTo>
                <a:lnTo>
                  <a:pt x="3540" y="4216"/>
                </a:lnTo>
                <a:lnTo>
                  <a:pt x="3524" y="4266"/>
                </a:lnTo>
                <a:lnTo>
                  <a:pt x="3506" y="4313"/>
                </a:lnTo>
                <a:lnTo>
                  <a:pt x="3488" y="4358"/>
                </a:lnTo>
                <a:lnTo>
                  <a:pt x="3466" y="4401"/>
                </a:lnTo>
                <a:lnTo>
                  <a:pt x="3445" y="4442"/>
                </a:lnTo>
                <a:lnTo>
                  <a:pt x="3421" y="4481"/>
                </a:lnTo>
                <a:lnTo>
                  <a:pt x="3398" y="4517"/>
                </a:lnTo>
                <a:lnTo>
                  <a:pt x="3374" y="4551"/>
                </a:lnTo>
                <a:lnTo>
                  <a:pt x="3349" y="4581"/>
                </a:lnTo>
                <a:lnTo>
                  <a:pt x="3323" y="4609"/>
                </a:lnTo>
                <a:lnTo>
                  <a:pt x="3298" y="4635"/>
                </a:lnTo>
                <a:lnTo>
                  <a:pt x="3271" y="4657"/>
                </a:lnTo>
                <a:lnTo>
                  <a:pt x="3243" y="4677"/>
                </a:lnTo>
                <a:lnTo>
                  <a:pt x="3215" y="4696"/>
                </a:lnTo>
                <a:lnTo>
                  <a:pt x="3186" y="4712"/>
                </a:lnTo>
                <a:lnTo>
                  <a:pt x="3155" y="4726"/>
                </a:lnTo>
                <a:lnTo>
                  <a:pt x="3124" y="4738"/>
                </a:lnTo>
                <a:lnTo>
                  <a:pt x="3093" y="4747"/>
                </a:lnTo>
                <a:lnTo>
                  <a:pt x="3061" y="4754"/>
                </a:lnTo>
                <a:lnTo>
                  <a:pt x="3028" y="4759"/>
                </a:lnTo>
                <a:lnTo>
                  <a:pt x="2994" y="4762"/>
                </a:lnTo>
                <a:lnTo>
                  <a:pt x="2960" y="4763"/>
                </a:lnTo>
                <a:lnTo>
                  <a:pt x="2925" y="4762"/>
                </a:lnTo>
                <a:lnTo>
                  <a:pt x="2891" y="4759"/>
                </a:lnTo>
                <a:lnTo>
                  <a:pt x="2859" y="4755"/>
                </a:lnTo>
                <a:lnTo>
                  <a:pt x="2827" y="4747"/>
                </a:lnTo>
                <a:lnTo>
                  <a:pt x="2797" y="4739"/>
                </a:lnTo>
                <a:lnTo>
                  <a:pt x="2766" y="4727"/>
                </a:lnTo>
                <a:lnTo>
                  <a:pt x="2736" y="4714"/>
                </a:lnTo>
                <a:lnTo>
                  <a:pt x="2707" y="4699"/>
                </a:lnTo>
                <a:lnTo>
                  <a:pt x="2679" y="4681"/>
                </a:lnTo>
                <a:lnTo>
                  <a:pt x="2651" y="4661"/>
                </a:lnTo>
                <a:lnTo>
                  <a:pt x="2624" y="4639"/>
                </a:lnTo>
                <a:lnTo>
                  <a:pt x="2597" y="4615"/>
                </a:lnTo>
                <a:lnTo>
                  <a:pt x="2572" y="4588"/>
                </a:lnTo>
                <a:lnTo>
                  <a:pt x="2547" y="4559"/>
                </a:lnTo>
                <a:lnTo>
                  <a:pt x="2523" y="4526"/>
                </a:lnTo>
                <a:lnTo>
                  <a:pt x="2500" y="449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6" name="TextBox 85">
            <a:extLst>
              <a:ext uri="{FF2B5EF4-FFF2-40B4-BE49-F238E27FC236}">
                <a16:creationId xmlns:a16="http://schemas.microsoft.com/office/drawing/2014/main" id="{C45B709F-27B4-45F2-93CC-5541D5DE78EE}"/>
              </a:ext>
            </a:extLst>
          </p:cNvPr>
          <p:cNvSpPr txBox="1"/>
          <p:nvPr/>
        </p:nvSpPr>
        <p:spPr>
          <a:xfrm>
            <a:off x="3524577" y="4637381"/>
            <a:ext cx="394123" cy="272382"/>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b="1">
                <a:solidFill>
                  <a:srgbClr val="2E2E38"/>
                </a:solidFill>
                <a:latin typeface="EYInterstate Light" panose="02000506000000020004" pitchFamily="2" charset="0"/>
              </a:rPr>
              <a:t>93</a:t>
            </a:r>
            <a:endParaRPr kumimoji="0" lang="lv-LV" sz="1800" b="1"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7" name="Title 1">
            <a:extLst>
              <a:ext uri="{FF2B5EF4-FFF2-40B4-BE49-F238E27FC236}">
                <a16:creationId xmlns:a16="http://schemas.microsoft.com/office/drawing/2014/main" id="{D6BA5E52-4B65-422E-836B-C29B2287DFA1}"/>
              </a:ext>
            </a:extLst>
          </p:cNvPr>
          <p:cNvSpPr txBox="1">
            <a:spLocks/>
          </p:cNvSpPr>
          <p:nvPr/>
        </p:nvSpPr>
        <p:spPr>
          <a:xfrm>
            <a:off x="1402973" y="572712"/>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endParaRPr kumimoji="0" lang="lv-LV" sz="1600" b="1" i="0" u="none" strike="noStrike" kern="1200" cap="none" spc="0" normalizeH="0" baseline="0" noProof="0">
              <a:ln>
                <a:noFill/>
              </a:ln>
              <a:solidFill>
                <a:srgbClr val="2E2E38"/>
              </a:solidFill>
              <a:effectLst/>
              <a:uLnTx/>
              <a:uFillTx/>
            </a:endParaRPr>
          </a:p>
        </p:txBody>
      </p:sp>
      <p:grpSp>
        <p:nvGrpSpPr>
          <p:cNvPr id="24" name="Group 23">
            <a:extLst>
              <a:ext uri="{FF2B5EF4-FFF2-40B4-BE49-F238E27FC236}">
                <a16:creationId xmlns:a16="http://schemas.microsoft.com/office/drawing/2014/main" id="{7AAEBF96-7561-4DDB-8527-90BC317E1927}"/>
              </a:ext>
            </a:extLst>
          </p:cNvPr>
          <p:cNvGrpSpPr/>
          <p:nvPr/>
        </p:nvGrpSpPr>
        <p:grpSpPr>
          <a:xfrm>
            <a:off x="8260688" y="4120660"/>
            <a:ext cx="3279109" cy="909098"/>
            <a:chOff x="8205754" y="1032063"/>
            <a:chExt cx="3283208" cy="650900"/>
          </a:xfrm>
        </p:grpSpPr>
        <p:sp>
          <p:nvSpPr>
            <p:cNvPr id="25" name="Rectangle 24">
              <a:extLst>
                <a:ext uri="{FF2B5EF4-FFF2-40B4-BE49-F238E27FC236}">
                  <a16:creationId xmlns:a16="http://schemas.microsoft.com/office/drawing/2014/main" id="{9A3CA4ED-1D46-4959-AB28-2101CF3F68E6}"/>
                </a:ext>
              </a:extLst>
            </p:cNvPr>
            <p:cNvSpPr/>
            <p:nvPr/>
          </p:nvSpPr>
          <p:spPr>
            <a:xfrm>
              <a:off x="8205754" y="1142963"/>
              <a:ext cx="3283208" cy="540000"/>
            </a:xfrm>
            <a:prstGeom prst="rect">
              <a:avLst/>
            </a:prstGeom>
            <a:solidFill>
              <a:srgbClr val="C4C4CD"/>
            </a:solidFill>
            <a:ln w="9525">
              <a:solidFill>
                <a:srgbClr val="FFE60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lv-LV" sz="1050" b="1">
                  <a:solidFill>
                    <a:schemeClr val="bg1"/>
                  </a:solidFill>
                  <a:latin typeface="EYInterstate Light" panose="02000506000000020004" pitchFamily="2" charset="0"/>
                </a:rPr>
                <a:t>Lielāko daļu papildus pakalpojumu sniedz Krāslavas novada pašvaldības Dagdas pilsētas un pagastu apvienība</a:t>
              </a:r>
            </a:p>
          </p:txBody>
        </p:sp>
        <p:sp>
          <p:nvSpPr>
            <p:cNvPr id="26" name="Right Triangle 25">
              <a:extLst>
                <a:ext uri="{FF2B5EF4-FFF2-40B4-BE49-F238E27FC236}">
                  <a16:creationId xmlns:a16="http://schemas.microsoft.com/office/drawing/2014/main" id="{3CF78961-96D3-40BA-AF16-FA5340FCEBEE}"/>
                </a:ext>
              </a:extLst>
            </p:cNvPr>
            <p:cNvSpPr/>
            <p:nvPr/>
          </p:nvSpPr>
          <p:spPr>
            <a:xfrm rot="10800000" flipH="1" flipV="1">
              <a:off x="11348673" y="1032063"/>
              <a:ext cx="140289" cy="101540"/>
            </a:xfrm>
            <a:prstGeom prst="rtTriangle">
              <a:avLst/>
            </a:prstGeom>
            <a:solidFill>
              <a:srgbClr val="C4C4CD"/>
            </a:solidFill>
            <a:ln w="9525">
              <a:solidFill>
                <a:srgbClr val="FFE60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lv-LV" sz="1200">
                <a:solidFill>
                  <a:schemeClr val="tx1"/>
                </a:solidFill>
                <a:latin typeface="EYInterstate Light" panose="02000506000000020004" pitchFamily="2" charset="0"/>
              </a:endParaRPr>
            </a:p>
          </p:txBody>
        </p:sp>
      </p:grpSp>
      <p:grpSp>
        <p:nvGrpSpPr>
          <p:cNvPr id="28" name="Group 27">
            <a:extLst>
              <a:ext uri="{FF2B5EF4-FFF2-40B4-BE49-F238E27FC236}">
                <a16:creationId xmlns:a16="http://schemas.microsoft.com/office/drawing/2014/main" id="{304D14A6-82A5-45EE-956F-81C52829F496}"/>
              </a:ext>
            </a:extLst>
          </p:cNvPr>
          <p:cNvGrpSpPr/>
          <p:nvPr/>
        </p:nvGrpSpPr>
        <p:grpSpPr>
          <a:xfrm>
            <a:off x="596300" y="4172761"/>
            <a:ext cx="3565668" cy="781097"/>
            <a:chOff x="8195625" y="1118164"/>
            <a:chExt cx="3290073" cy="653146"/>
          </a:xfrm>
        </p:grpSpPr>
        <p:sp>
          <p:nvSpPr>
            <p:cNvPr id="29" name="Rectangle 28">
              <a:extLst>
                <a:ext uri="{FF2B5EF4-FFF2-40B4-BE49-F238E27FC236}">
                  <a16:creationId xmlns:a16="http://schemas.microsoft.com/office/drawing/2014/main" id="{A253A92C-EB2E-42A7-B7E8-79A610BBAFEE}"/>
                </a:ext>
              </a:extLst>
            </p:cNvPr>
            <p:cNvSpPr/>
            <p:nvPr/>
          </p:nvSpPr>
          <p:spPr>
            <a:xfrm>
              <a:off x="8195625" y="1231310"/>
              <a:ext cx="3283208" cy="540000"/>
            </a:xfrm>
            <a:prstGeom prst="rect">
              <a:avLst/>
            </a:prstGeom>
            <a:solidFill>
              <a:srgbClr val="C4C4CD"/>
            </a:solidFill>
            <a:ln w="9525">
              <a:solidFill>
                <a:srgbClr val="FFE60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lv-LV" sz="1050" b="1">
                  <a:solidFill>
                    <a:schemeClr val="bg1"/>
                  </a:solidFill>
                  <a:latin typeface="EYInterstate Light" panose="02000506000000020004" pitchFamily="2" charset="0"/>
                </a:rPr>
                <a:t>Saskaņā ar līgumu ar Nacionālo Veselības Dienestu tiek sniegti arī primārās veselības aprūpes pakalpojumi</a:t>
              </a:r>
            </a:p>
          </p:txBody>
        </p:sp>
        <p:sp>
          <p:nvSpPr>
            <p:cNvPr id="30" name="Right Triangle 29">
              <a:extLst>
                <a:ext uri="{FF2B5EF4-FFF2-40B4-BE49-F238E27FC236}">
                  <a16:creationId xmlns:a16="http://schemas.microsoft.com/office/drawing/2014/main" id="{61E31156-669A-4AA6-965B-131FA51760B4}"/>
                </a:ext>
              </a:extLst>
            </p:cNvPr>
            <p:cNvSpPr/>
            <p:nvPr/>
          </p:nvSpPr>
          <p:spPr>
            <a:xfrm rot="10800000" flipH="1" flipV="1">
              <a:off x="11345409" y="1118164"/>
              <a:ext cx="140289" cy="101540"/>
            </a:xfrm>
            <a:prstGeom prst="rtTriangle">
              <a:avLst/>
            </a:prstGeom>
            <a:solidFill>
              <a:srgbClr val="C4C4CD"/>
            </a:solidFill>
            <a:ln w="9525">
              <a:solidFill>
                <a:srgbClr val="FFE60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lv-LV" sz="1200">
                <a:solidFill>
                  <a:schemeClr val="tx1"/>
                </a:solidFill>
                <a:latin typeface="EYInterstate Light" panose="02000506000000020004" pitchFamily="2" charset="0"/>
              </a:endParaRPr>
            </a:p>
          </p:txBody>
        </p:sp>
      </p:grpSp>
      <p:sp>
        <p:nvSpPr>
          <p:cNvPr id="36" name="Rectangle 35">
            <a:extLst>
              <a:ext uri="{FF2B5EF4-FFF2-40B4-BE49-F238E27FC236}">
                <a16:creationId xmlns:a16="http://schemas.microsoft.com/office/drawing/2014/main" id="{0F47E7F5-5F62-4E9F-A924-573D3D868CE8}"/>
              </a:ext>
            </a:extLst>
          </p:cNvPr>
          <p:cNvSpPr/>
          <p:nvPr/>
        </p:nvSpPr>
        <p:spPr>
          <a:xfrm>
            <a:off x="609917" y="294200"/>
            <a:ext cx="67988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lang="en-US" b="1">
                <a:solidFill>
                  <a:srgbClr val="000000"/>
                </a:solidFill>
                <a:latin typeface="EYInterstate Light" panose="02000506000000020004" pitchFamily="2" charset="0"/>
              </a:rPr>
              <a:t>10</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37" name="Footer Placeholder 4">
            <a:extLst>
              <a:ext uri="{FF2B5EF4-FFF2-40B4-BE49-F238E27FC236}">
                <a16:creationId xmlns:a16="http://schemas.microsoft.com/office/drawing/2014/main" id="{3FFD99A6-9297-41EA-8B42-2FF2C02469EA}"/>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31" name="Rectangle 30">
            <a:extLst>
              <a:ext uri="{FF2B5EF4-FFF2-40B4-BE49-F238E27FC236}">
                <a16:creationId xmlns:a16="http://schemas.microsoft.com/office/drawing/2014/main" id="{051FD780-E701-4E54-924C-4B603447C844}"/>
              </a:ext>
            </a:extLst>
          </p:cNvPr>
          <p:cNvSpPr/>
          <p:nvPr/>
        </p:nvSpPr>
        <p:spPr>
          <a:xfrm>
            <a:off x="701772" y="5258178"/>
            <a:ext cx="10794804" cy="1127642"/>
          </a:xfrm>
          <a:prstGeom prst="rect">
            <a:avLst/>
          </a:prstGeom>
          <a:solidFill>
            <a:schemeClr val="accent6">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lv-LV" sz="1000" b="1">
                <a:solidFill>
                  <a:schemeClr val="bg1"/>
                </a:solidFill>
              </a:rPr>
              <a:t>Analizējot pašvaldības iesūtītos pārvalžu nolikumus un salīdzinot nolikumos esošo informāciju ar pašvaldības anketā un intervijā sniegtajiem datiem tiek secināts, ka:</a:t>
            </a:r>
            <a:br>
              <a:rPr lang="lv-LV" sz="1000" b="1">
                <a:solidFill>
                  <a:schemeClr val="bg1"/>
                </a:solidFill>
              </a:rPr>
            </a:br>
            <a:endParaRPr lang="lv-LV" sz="1000" b="1">
              <a:solidFill>
                <a:schemeClr val="bg1"/>
              </a:solidFill>
            </a:endParaRPr>
          </a:p>
          <a:p>
            <a:pPr marL="228600" indent="-228600">
              <a:buAutoNum type="arabicPeriod"/>
            </a:pPr>
            <a:r>
              <a:rPr lang="lv-LV" sz="1000">
                <a:solidFill>
                  <a:schemeClr val="bg1"/>
                </a:solidFill>
              </a:rPr>
              <a:t>Salīdzinot ar intervijās un aptaujas anketās sniegto informāciju, var secināt, ka pagastu sniegtie pakalpojumi ikdienas darbā ir sniegti būtiski plašākā apjomā nekā tie ir noteikti likumā par pašvaldībām vai to nolikumos. Papildpakalpojumi nav iekļauti pārvalžu nolikumos (piemēram sporta un cita inventāra iznomāšana.).</a:t>
            </a:r>
          </a:p>
          <a:p>
            <a:pPr marL="228600" indent="-228600">
              <a:buFontTx/>
              <a:buAutoNum type="arabicPeriod"/>
            </a:pPr>
            <a:r>
              <a:rPr lang="lv-LV" sz="1000">
                <a:solidFill>
                  <a:schemeClr val="bg1"/>
                </a:solidFill>
              </a:rPr>
              <a:t>Papildu pakalpojumi, kas tikuši uzrādīti pašvaldības aizpildītajās anketās nolikumos netiek ierakstīti. Nākotnē iesakām papildināt nolikumus, lai tajos tiktu precīzi attēloti visi pagasta pārvalžu sniegtie pakalpojumi.</a:t>
            </a:r>
          </a:p>
          <a:p>
            <a:endParaRPr lang="lv-LV" sz="1000">
              <a:solidFill>
                <a:schemeClr val="bg1"/>
              </a:solidFill>
            </a:endParaRPr>
          </a:p>
        </p:txBody>
      </p:sp>
      <p:sp>
        <p:nvSpPr>
          <p:cNvPr id="32" name="Date Placeholder 10">
            <a:extLst>
              <a:ext uri="{FF2B5EF4-FFF2-40B4-BE49-F238E27FC236}">
                <a16:creationId xmlns:a16="http://schemas.microsoft.com/office/drawing/2014/main" id="{135BB099-0184-42DF-86E5-8251F8A2FF9C}"/>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4254563561"/>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Abgerundetes Rechteck 35">
            <a:extLst>
              <a:ext uri="{FF2B5EF4-FFF2-40B4-BE49-F238E27FC236}">
                <a16:creationId xmlns:a16="http://schemas.microsoft.com/office/drawing/2014/main" id="{1599BFF2-5AAE-42E4-862C-77A90C5D37AF}"/>
              </a:ext>
            </a:extLst>
          </p:cNvPr>
          <p:cNvSpPr/>
          <p:nvPr/>
        </p:nvSpPr>
        <p:spPr bwMode="gray">
          <a:xfrm>
            <a:off x="609916" y="1137971"/>
            <a:ext cx="10973710" cy="994958"/>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Lietvedības sistēma</a:t>
            </a: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Centralizēta. Ar sistēmu Namejs tiek nodrošināta dokumentu aprite no pašvaldības uz iestādi. Kopējā sistēmā nav apvienoti visi rīkojumi vai līgumi, kā arī nav redzamas iestāžu savstarpējās sarakstes.</a:t>
            </a:r>
          </a:p>
        </p:txBody>
      </p:sp>
      <p:sp>
        <p:nvSpPr>
          <p:cNvPr id="33" name="Abgerundetes Rechteck 35">
            <a:extLst>
              <a:ext uri="{FF2B5EF4-FFF2-40B4-BE49-F238E27FC236}">
                <a16:creationId xmlns:a16="http://schemas.microsoft.com/office/drawing/2014/main" id="{9C02CCC1-5C8E-44FC-BD31-37D7A5658453}"/>
              </a:ext>
            </a:extLst>
          </p:cNvPr>
          <p:cNvSpPr/>
          <p:nvPr/>
        </p:nvSpPr>
        <p:spPr bwMode="gray">
          <a:xfrm>
            <a:off x="609914" y="2359234"/>
            <a:ext cx="10965993" cy="916598"/>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Sniegto pakalpojumu kvalitātes novērtēšana</a:t>
            </a: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Pašvaldība neveic patstāvīgu pakalpojumu sniegšanas kvalitātes novērtējumu. Pašvaldības pārstāvji paredz būtisku pieaugumu likumā noteiktajiem pakalpojumiem pilsētu un pagastu pārvaldēs, taču papildus pakalpojumiem ir paredzēts būtisks samazinājums. </a:t>
            </a: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2" y="648012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79</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406096" y="290627"/>
            <a:ext cx="10308146" cy="267775"/>
          </a:xfrm>
        </p:spPr>
        <p:txBody>
          <a:body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t>Krāslavas novads</a:t>
            </a:r>
            <a:endParaRPr kumimoji="0" lang="lv-LV" sz="4000" b="0" i="0" u="none" strike="noStrike" kern="1200" cap="none" spc="0" normalizeH="0" baseline="0" noProof="0">
              <a:ln>
                <a:noFill/>
              </a:ln>
              <a:solidFill>
                <a:srgbClr val="2E2E38"/>
              </a:solidFill>
              <a:effectLst/>
              <a:highlight>
                <a:srgbClr val="FF0000"/>
              </a:highlight>
              <a:uLnTx/>
              <a:uFillTx/>
            </a:endParaRP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393577" y="553365"/>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r>
              <a:rPr kumimoji="0" lang="lv-LV" sz="1600" b="1" i="0" u="none" strike="noStrike" kern="1200" cap="none" spc="0" normalizeH="0" baseline="0" noProof="0">
                <a:ln>
                  <a:noFill/>
                </a:ln>
                <a:solidFill>
                  <a:srgbClr val="2E2E38"/>
                </a:solidFill>
                <a:effectLst/>
                <a:uLnTx/>
                <a:uFillTx/>
              </a:rPr>
              <a:t> </a:t>
            </a: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2" name="Rectangle 41">
            <a:extLst>
              <a:ext uri="{FF2B5EF4-FFF2-40B4-BE49-F238E27FC236}">
                <a16:creationId xmlns:a16="http://schemas.microsoft.com/office/drawing/2014/main" id="{087058C6-D1B1-4A21-B5B1-35695F36A705}"/>
              </a:ext>
            </a:extLst>
          </p:cNvPr>
          <p:cNvSpPr/>
          <p:nvPr/>
        </p:nvSpPr>
        <p:spPr>
          <a:xfrm>
            <a:off x="609919" y="914203"/>
            <a:ext cx="10973710"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25" name="Rectangle 24">
            <a:extLst>
              <a:ext uri="{FF2B5EF4-FFF2-40B4-BE49-F238E27FC236}">
                <a16:creationId xmlns:a16="http://schemas.microsoft.com/office/drawing/2014/main" id="{0FD29ADC-D1D9-4E4C-B4B8-B4CF91C8EEC8}"/>
              </a:ext>
            </a:extLst>
          </p:cNvPr>
          <p:cNvSpPr/>
          <p:nvPr/>
        </p:nvSpPr>
        <p:spPr>
          <a:xfrm>
            <a:off x="609912" y="2135467"/>
            <a:ext cx="10973709"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32" name="Freeform 38">
            <a:extLst>
              <a:ext uri="{FF2B5EF4-FFF2-40B4-BE49-F238E27FC236}">
                <a16:creationId xmlns:a16="http://schemas.microsoft.com/office/drawing/2014/main" id="{20E731E8-A4B0-436D-8CC4-83FEE48E0C71}"/>
              </a:ext>
            </a:extLst>
          </p:cNvPr>
          <p:cNvSpPr>
            <a:spLocks noChangeAspect="1" noEditPoints="1"/>
          </p:cNvSpPr>
          <p:nvPr/>
        </p:nvSpPr>
        <p:spPr bwMode="auto">
          <a:xfrm>
            <a:off x="960241" y="1474643"/>
            <a:ext cx="327418" cy="447715"/>
          </a:xfrm>
          <a:custGeom>
            <a:avLst/>
            <a:gdLst>
              <a:gd name="T0" fmla="*/ 2147483647 w 3704"/>
              <a:gd name="T1" fmla="*/ 2147483647 h 4763"/>
              <a:gd name="T2" fmla="*/ 2147483647 w 3704"/>
              <a:gd name="T3" fmla="*/ 2147483647 h 4763"/>
              <a:gd name="T4" fmla="*/ 2147483647 w 3704"/>
              <a:gd name="T5" fmla="*/ 2147483647 h 4763"/>
              <a:gd name="T6" fmla="*/ 2147483647 w 3704"/>
              <a:gd name="T7" fmla="*/ 2147483647 h 4763"/>
              <a:gd name="T8" fmla="*/ 2147483647 w 3704"/>
              <a:gd name="T9" fmla="*/ 2147483647 h 4763"/>
              <a:gd name="T10" fmla="*/ 2147483647 w 3704"/>
              <a:gd name="T11" fmla="*/ 2147483647 h 4763"/>
              <a:gd name="T12" fmla="*/ 2147483647 w 3704"/>
              <a:gd name="T13" fmla="*/ 2147483647 h 4763"/>
              <a:gd name="T14" fmla="*/ 2147483647 w 3704"/>
              <a:gd name="T15" fmla="*/ 2147483647 h 4763"/>
              <a:gd name="T16" fmla="*/ 2147483647 w 3704"/>
              <a:gd name="T17" fmla="*/ 2147483647 h 4763"/>
              <a:gd name="T18" fmla="*/ 2147483647 w 3704"/>
              <a:gd name="T19" fmla="*/ 2147483647 h 4763"/>
              <a:gd name="T20" fmla="*/ 2147483647 w 3704"/>
              <a:gd name="T21" fmla="*/ 2147483647 h 4763"/>
              <a:gd name="T22" fmla="*/ 2147483647 w 3704"/>
              <a:gd name="T23" fmla="*/ 2147483647 h 4763"/>
              <a:gd name="T24" fmla="*/ 2147483647 w 3704"/>
              <a:gd name="T25" fmla="*/ 2147483647 h 4763"/>
              <a:gd name="T26" fmla="*/ 2147483647 w 3704"/>
              <a:gd name="T27" fmla="*/ 2147483647 h 4763"/>
              <a:gd name="T28" fmla="*/ 2147483647 w 3704"/>
              <a:gd name="T29" fmla="*/ 2147483647 h 4763"/>
              <a:gd name="T30" fmla="*/ 2147483647 w 3704"/>
              <a:gd name="T31" fmla="*/ 2147483647 h 4763"/>
              <a:gd name="T32" fmla="*/ 2147483647 w 3704"/>
              <a:gd name="T33" fmla="*/ 2147483647 h 4763"/>
              <a:gd name="T34" fmla="*/ 2147483647 w 3704"/>
              <a:gd name="T35" fmla="*/ 2147483647 h 4763"/>
              <a:gd name="T36" fmla="*/ 2147483647 w 3704"/>
              <a:gd name="T37" fmla="*/ 2147483647 h 4763"/>
              <a:gd name="T38" fmla="*/ 2147483647 w 3704"/>
              <a:gd name="T39" fmla="*/ 2147483647 h 4763"/>
              <a:gd name="T40" fmla="*/ 2147483647 w 3704"/>
              <a:gd name="T41" fmla="*/ 2147483647 h 4763"/>
              <a:gd name="T42" fmla="*/ 2147483647 w 3704"/>
              <a:gd name="T43" fmla="*/ 2147483647 h 4763"/>
              <a:gd name="T44" fmla="*/ 2147483647 w 3704"/>
              <a:gd name="T45" fmla="*/ 2147483647 h 4763"/>
              <a:gd name="T46" fmla="*/ 2147483647 w 3704"/>
              <a:gd name="T47" fmla="*/ 2147483647 h 4763"/>
              <a:gd name="T48" fmla="*/ 2147483647 w 3704"/>
              <a:gd name="T49" fmla="*/ 2147483647 h 4763"/>
              <a:gd name="T50" fmla="*/ 2147483647 w 3704"/>
              <a:gd name="T51" fmla="*/ 2147483647 h 4763"/>
              <a:gd name="T52" fmla="*/ 0 w 3704"/>
              <a:gd name="T53" fmla="*/ 2147483647 h 4763"/>
              <a:gd name="T54" fmla="*/ 0 w 3704"/>
              <a:gd name="T55" fmla="*/ 2147483647 h 4763"/>
              <a:gd name="T56" fmla="*/ 2147483647 w 3704"/>
              <a:gd name="T57" fmla="*/ 2147483647 h 4763"/>
              <a:gd name="T58" fmla="*/ 2147483647 w 3704"/>
              <a:gd name="T59" fmla="*/ 2147483647 h 4763"/>
              <a:gd name="T60" fmla="*/ 2147483647 w 3704"/>
              <a:gd name="T61" fmla="*/ 2147483647 h 4763"/>
              <a:gd name="T62" fmla="*/ 2147483647 w 3704"/>
              <a:gd name="T63" fmla="*/ 2147483647 h 4763"/>
              <a:gd name="T64" fmla="*/ 2147483647 w 3704"/>
              <a:gd name="T65" fmla="*/ 2147483647 h 4763"/>
              <a:gd name="T66" fmla="*/ 2147483647 w 3704"/>
              <a:gd name="T67" fmla="*/ 2147483647 h 4763"/>
              <a:gd name="T68" fmla="*/ 2147483647 w 3704"/>
              <a:gd name="T69" fmla="*/ 2147483647 h 4763"/>
              <a:gd name="T70" fmla="*/ 2147483647 w 3704"/>
              <a:gd name="T71" fmla="*/ 2147483647 h 4763"/>
              <a:gd name="T72" fmla="*/ 2147483647 w 3704"/>
              <a:gd name="T73" fmla="*/ 2147483647 h 4763"/>
              <a:gd name="T74" fmla="*/ 2147483647 w 3704"/>
              <a:gd name="T75" fmla="*/ 2147483647 h 4763"/>
              <a:gd name="T76" fmla="*/ 2147483647 w 3704"/>
              <a:gd name="T77" fmla="*/ 2147483647 h 4763"/>
              <a:gd name="T78" fmla="*/ 2147483647 w 3704"/>
              <a:gd name="T79" fmla="*/ 2147483647 h 4763"/>
              <a:gd name="T80" fmla="*/ 2147483647 w 3704"/>
              <a:gd name="T81" fmla="*/ 2147483647 h 4763"/>
              <a:gd name="T82" fmla="*/ 2147483647 w 3704"/>
              <a:gd name="T83" fmla="*/ 2147483647 h 4763"/>
              <a:gd name="T84" fmla="*/ 2147483647 w 3704"/>
              <a:gd name="T85" fmla="*/ 2147483647 h 4763"/>
              <a:gd name="T86" fmla="*/ 2147483647 w 3704"/>
              <a:gd name="T87" fmla="*/ 2147483647 h 4763"/>
              <a:gd name="T88" fmla="*/ 2147483647 w 3704"/>
              <a:gd name="T89" fmla="*/ 2147483647 h 4763"/>
              <a:gd name="T90" fmla="*/ 2147483647 w 3704"/>
              <a:gd name="T91" fmla="*/ 2147483647 h 4763"/>
              <a:gd name="T92" fmla="*/ 2147483647 w 3704"/>
              <a:gd name="T93" fmla="*/ 2147483647 h 4763"/>
              <a:gd name="T94" fmla="*/ 2147483647 w 3704"/>
              <a:gd name="T95" fmla="*/ 2147483647 h 4763"/>
              <a:gd name="T96" fmla="*/ 2147483647 w 3704"/>
              <a:gd name="T97" fmla="*/ 2147483647 h 4763"/>
              <a:gd name="T98" fmla="*/ 2147483647 w 3704"/>
              <a:gd name="T99" fmla="*/ 2147483647 h 4763"/>
              <a:gd name="T100" fmla="*/ 2147483647 w 3704"/>
              <a:gd name="T101" fmla="*/ 0 h 4763"/>
              <a:gd name="T102" fmla="*/ 2147483647 w 3704"/>
              <a:gd name="T103" fmla="*/ 0 h 4763"/>
              <a:gd name="T104" fmla="*/ 2147483647 w 3704"/>
              <a:gd name="T105" fmla="*/ 2147483647 h 4763"/>
              <a:gd name="T106" fmla="*/ 2147483647 w 3704"/>
              <a:gd name="T107" fmla="*/ 2147483647 h 4763"/>
              <a:gd name="T108" fmla="*/ 2147483647 w 3704"/>
              <a:gd name="T109" fmla="*/ 2147483647 h 4763"/>
              <a:gd name="T110" fmla="*/ 2147483647 w 3704"/>
              <a:gd name="T111" fmla="*/ 2147483647 h 4763"/>
              <a:gd name="T112" fmla="*/ 2147483647 w 3704"/>
              <a:gd name="T113" fmla="*/ 2147483647 h 4763"/>
              <a:gd name="T114" fmla="*/ 2147483647 w 3704"/>
              <a:gd name="T115" fmla="*/ 2147483647 h 4763"/>
              <a:gd name="T116" fmla="*/ 2147483647 w 3704"/>
              <a:gd name="T117" fmla="*/ 2147483647 h 4763"/>
              <a:gd name="T118" fmla="*/ 2147483647 w 3704"/>
              <a:gd name="T119" fmla="*/ 2147483647 h 47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04"/>
              <a:gd name="T181" fmla="*/ 0 h 4763"/>
              <a:gd name="T182" fmla="*/ 3704 w 3704"/>
              <a:gd name="T183" fmla="*/ 4763 h 47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04" h="4763">
                <a:moveTo>
                  <a:pt x="577" y="554"/>
                </a:moveTo>
                <a:lnTo>
                  <a:pt x="577" y="337"/>
                </a:lnTo>
                <a:lnTo>
                  <a:pt x="3327" y="337"/>
                </a:lnTo>
                <a:lnTo>
                  <a:pt x="3327" y="4213"/>
                </a:lnTo>
                <a:lnTo>
                  <a:pt x="3074" y="4213"/>
                </a:lnTo>
                <a:lnTo>
                  <a:pt x="3074" y="4115"/>
                </a:lnTo>
                <a:lnTo>
                  <a:pt x="3229" y="4115"/>
                </a:lnTo>
                <a:lnTo>
                  <a:pt x="3229" y="435"/>
                </a:lnTo>
                <a:lnTo>
                  <a:pt x="675" y="435"/>
                </a:lnTo>
                <a:lnTo>
                  <a:pt x="675" y="554"/>
                </a:lnTo>
                <a:lnTo>
                  <a:pt x="577" y="554"/>
                </a:lnTo>
                <a:close/>
                <a:moveTo>
                  <a:pt x="528" y="3793"/>
                </a:moveTo>
                <a:lnTo>
                  <a:pt x="2020" y="3793"/>
                </a:lnTo>
                <a:lnTo>
                  <a:pt x="2020" y="3890"/>
                </a:lnTo>
                <a:lnTo>
                  <a:pt x="528" y="3890"/>
                </a:lnTo>
                <a:lnTo>
                  <a:pt x="528" y="3793"/>
                </a:lnTo>
                <a:close/>
                <a:moveTo>
                  <a:pt x="2685" y="1426"/>
                </a:moveTo>
                <a:lnTo>
                  <a:pt x="2198" y="945"/>
                </a:lnTo>
                <a:lnTo>
                  <a:pt x="2198" y="1426"/>
                </a:lnTo>
                <a:lnTo>
                  <a:pt x="2685" y="1426"/>
                </a:lnTo>
                <a:close/>
                <a:moveTo>
                  <a:pt x="195" y="849"/>
                </a:moveTo>
                <a:lnTo>
                  <a:pt x="195" y="4568"/>
                </a:lnTo>
                <a:lnTo>
                  <a:pt x="2768" y="4568"/>
                </a:lnTo>
                <a:lnTo>
                  <a:pt x="2769" y="1718"/>
                </a:lnTo>
                <a:lnTo>
                  <a:pt x="2964" y="1718"/>
                </a:lnTo>
                <a:lnTo>
                  <a:pt x="2962" y="4763"/>
                </a:lnTo>
                <a:lnTo>
                  <a:pt x="0" y="4763"/>
                </a:lnTo>
                <a:lnTo>
                  <a:pt x="0" y="654"/>
                </a:lnTo>
                <a:lnTo>
                  <a:pt x="2190" y="654"/>
                </a:lnTo>
                <a:lnTo>
                  <a:pt x="2965" y="1428"/>
                </a:lnTo>
                <a:lnTo>
                  <a:pt x="2964" y="1621"/>
                </a:lnTo>
                <a:lnTo>
                  <a:pt x="2003" y="1621"/>
                </a:lnTo>
                <a:lnTo>
                  <a:pt x="2003" y="849"/>
                </a:lnTo>
                <a:lnTo>
                  <a:pt x="195" y="849"/>
                </a:lnTo>
                <a:close/>
                <a:moveTo>
                  <a:pt x="528" y="2209"/>
                </a:moveTo>
                <a:lnTo>
                  <a:pt x="2434" y="2209"/>
                </a:lnTo>
                <a:lnTo>
                  <a:pt x="2434" y="2306"/>
                </a:lnTo>
                <a:lnTo>
                  <a:pt x="528" y="2306"/>
                </a:lnTo>
                <a:lnTo>
                  <a:pt x="528" y="2209"/>
                </a:lnTo>
                <a:close/>
                <a:moveTo>
                  <a:pt x="528" y="2737"/>
                </a:moveTo>
                <a:lnTo>
                  <a:pt x="2434" y="2737"/>
                </a:lnTo>
                <a:lnTo>
                  <a:pt x="2434" y="2834"/>
                </a:lnTo>
                <a:lnTo>
                  <a:pt x="528" y="2834"/>
                </a:lnTo>
                <a:lnTo>
                  <a:pt x="528" y="2737"/>
                </a:lnTo>
                <a:close/>
                <a:moveTo>
                  <a:pt x="528" y="3265"/>
                </a:moveTo>
                <a:lnTo>
                  <a:pt x="2434" y="3265"/>
                </a:lnTo>
                <a:lnTo>
                  <a:pt x="2434" y="3363"/>
                </a:lnTo>
                <a:lnTo>
                  <a:pt x="528" y="3363"/>
                </a:lnTo>
                <a:lnTo>
                  <a:pt x="528" y="3265"/>
                </a:lnTo>
                <a:close/>
                <a:moveTo>
                  <a:pt x="964" y="218"/>
                </a:moveTo>
                <a:lnTo>
                  <a:pt x="964" y="0"/>
                </a:lnTo>
                <a:lnTo>
                  <a:pt x="3704" y="0"/>
                </a:lnTo>
                <a:lnTo>
                  <a:pt x="3704" y="3896"/>
                </a:lnTo>
                <a:lnTo>
                  <a:pt x="3452" y="3896"/>
                </a:lnTo>
                <a:lnTo>
                  <a:pt x="3452" y="3799"/>
                </a:lnTo>
                <a:lnTo>
                  <a:pt x="3607" y="3799"/>
                </a:lnTo>
                <a:lnTo>
                  <a:pt x="3607" y="97"/>
                </a:lnTo>
                <a:lnTo>
                  <a:pt x="1062" y="97"/>
                </a:lnTo>
                <a:lnTo>
                  <a:pt x="1062" y="218"/>
                </a:lnTo>
                <a:lnTo>
                  <a:pt x="964" y="21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38" name="Freeform 55">
            <a:extLst>
              <a:ext uri="{FF2B5EF4-FFF2-40B4-BE49-F238E27FC236}">
                <a16:creationId xmlns:a16="http://schemas.microsoft.com/office/drawing/2014/main" id="{FFF71BD3-550E-4BC1-8CAD-BEA336292BBA}"/>
              </a:ext>
            </a:extLst>
          </p:cNvPr>
          <p:cNvSpPr>
            <a:spLocks noChangeAspect="1" noEditPoints="1"/>
          </p:cNvSpPr>
          <p:nvPr/>
        </p:nvSpPr>
        <p:spPr bwMode="auto">
          <a:xfrm>
            <a:off x="960241" y="2772691"/>
            <a:ext cx="346250" cy="340769"/>
          </a:xfrm>
          <a:custGeom>
            <a:avLst/>
            <a:gdLst>
              <a:gd name="T0" fmla="*/ 2147483647 w 5132"/>
              <a:gd name="T1" fmla="*/ 2147483647 h 4763"/>
              <a:gd name="T2" fmla="*/ 2147483647 w 5132"/>
              <a:gd name="T3" fmla="*/ 2147483647 h 4763"/>
              <a:gd name="T4" fmla="*/ 2147483647 w 5132"/>
              <a:gd name="T5" fmla="*/ 2147483647 h 4763"/>
              <a:gd name="T6" fmla="*/ 2147483647 w 5132"/>
              <a:gd name="T7" fmla="*/ 2147483647 h 4763"/>
              <a:gd name="T8" fmla="*/ 2147483647 w 5132"/>
              <a:gd name="T9" fmla="*/ 2147483647 h 4763"/>
              <a:gd name="T10" fmla="*/ 2147483647 w 5132"/>
              <a:gd name="T11" fmla="*/ 2147483647 h 4763"/>
              <a:gd name="T12" fmla="*/ 2147483647 w 5132"/>
              <a:gd name="T13" fmla="*/ 2147483647 h 4763"/>
              <a:gd name="T14" fmla="*/ 2147483647 w 5132"/>
              <a:gd name="T15" fmla="*/ 2147483647 h 4763"/>
              <a:gd name="T16" fmla="*/ 2147483647 w 5132"/>
              <a:gd name="T17" fmla="*/ 2147483647 h 4763"/>
              <a:gd name="T18" fmla="*/ 2147483647 w 5132"/>
              <a:gd name="T19" fmla="*/ 2147483647 h 4763"/>
              <a:gd name="T20" fmla="*/ 2147483647 w 5132"/>
              <a:gd name="T21" fmla="*/ 2147483647 h 4763"/>
              <a:gd name="T22" fmla="*/ 2147483647 w 5132"/>
              <a:gd name="T23" fmla="*/ 2147483647 h 4763"/>
              <a:gd name="T24" fmla="*/ 2147483647 w 5132"/>
              <a:gd name="T25" fmla="*/ 2147483647 h 4763"/>
              <a:gd name="T26" fmla="*/ 2147483647 w 5132"/>
              <a:gd name="T27" fmla="*/ 2147483647 h 4763"/>
              <a:gd name="T28" fmla="*/ 2147483647 w 5132"/>
              <a:gd name="T29" fmla="*/ 2147483647 h 4763"/>
              <a:gd name="T30" fmla="*/ 2147483647 w 5132"/>
              <a:gd name="T31" fmla="*/ 2147483647 h 4763"/>
              <a:gd name="T32" fmla="*/ 2147483647 w 5132"/>
              <a:gd name="T33" fmla="*/ 2147483647 h 4763"/>
              <a:gd name="T34" fmla="*/ 2147483647 w 5132"/>
              <a:gd name="T35" fmla="*/ 2147483647 h 4763"/>
              <a:gd name="T36" fmla="*/ 2147483647 w 5132"/>
              <a:gd name="T37" fmla="*/ 2147483647 h 4763"/>
              <a:gd name="T38" fmla="*/ 2147483647 w 5132"/>
              <a:gd name="T39" fmla="*/ 2147483647 h 4763"/>
              <a:gd name="T40" fmla="*/ 2147483647 w 5132"/>
              <a:gd name="T41" fmla="*/ 2147483647 h 4763"/>
              <a:gd name="T42" fmla="*/ 2147483647 w 5132"/>
              <a:gd name="T43" fmla="*/ 2147483647 h 4763"/>
              <a:gd name="T44" fmla="*/ 2147483647 w 5132"/>
              <a:gd name="T45" fmla="*/ 2147483647 h 4763"/>
              <a:gd name="T46" fmla="*/ 2147483647 w 5132"/>
              <a:gd name="T47" fmla="*/ 2147483647 h 4763"/>
              <a:gd name="T48" fmla="*/ 2147483647 w 5132"/>
              <a:gd name="T49" fmla="*/ 2147483647 h 4763"/>
              <a:gd name="T50" fmla="*/ 2147483647 w 5132"/>
              <a:gd name="T51" fmla="*/ 2147483647 h 4763"/>
              <a:gd name="T52" fmla="*/ 2147483647 w 5132"/>
              <a:gd name="T53" fmla="*/ 2147483647 h 4763"/>
              <a:gd name="T54" fmla="*/ 2147483647 w 5132"/>
              <a:gd name="T55" fmla="*/ 2147483647 h 4763"/>
              <a:gd name="T56" fmla="*/ 2147483647 w 5132"/>
              <a:gd name="T57" fmla="*/ 2147483647 h 4763"/>
              <a:gd name="T58" fmla="*/ 2147483647 w 5132"/>
              <a:gd name="T59" fmla="*/ 2147483647 h 4763"/>
              <a:gd name="T60" fmla="*/ 2147483647 w 5132"/>
              <a:gd name="T61" fmla="*/ 2147483647 h 4763"/>
              <a:gd name="T62" fmla="*/ 2147483647 w 5132"/>
              <a:gd name="T63" fmla="*/ 2147483647 h 4763"/>
              <a:gd name="T64" fmla="*/ 2147483647 w 5132"/>
              <a:gd name="T65" fmla="*/ 2147483647 h 4763"/>
              <a:gd name="T66" fmla="*/ 2147483647 w 5132"/>
              <a:gd name="T67" fmla="*/ 2147483647 h 4763"/>
              <a:gd name="T68" fmla="*/ 2147483647 w 5132"/>
              <a:gd name="T69" fmla="*/ 2147483647 h 4763"/>
              <a:gd name="T70" fmla="*/ 2147483647 w 5132"/>
              <a:gd name="T71" fmla="*/ 2147483647 h 4763"/>
              <a:gd name="T72" fmla="*/ 2147483647 w 5132"/>
              <a:gd name="T73" fmla="*/ 2147483647 h 4763"/>
              <a:gd name="T74" fmla="*/ 2147483647 w 5132"/>
              <a:gd name="T75" fmla="*/ 2147483647 h 4763"/>
              <a:gd name="T76" fmla="*/ 2147483647 w 5132"/>
              <a:gd name="T77" fmla="*/ 2147483647 h 4763"/>
              <a:gd name="T78" fmla="*/ 2147483647 w 5132"/>
              <a:gd name="T79" fmla="*/ 2147483647 h 4763"/>
              <a:gd name="T80" fmla="*/ 2147483647 w 5132"/>
              <a:gd name="T81" fmla="*/ 2147483647 h 4763"/>
              <a:gd name="T82" fmla="*/ 2147483647 w 5132"/>
              <a:gd name="T83" fmla="*/ 2147483647 h 4763"/>
              <a:gd name="T84" fmla="*/ 2147483647 w 5132"/>
              <a:gd name="T85" fmla="*/ 2147483647 h 4763"/>
              <a:gd name="T86" fmla="*/ 2147483647 w 5132"/>
              <a:gd name="T87" fmla="*/ 2147483647 h 4763"/>
              <a:gd name="T88" fmla="*/ 2147483647 w 5132"/>
              <a:gd name="T89" fmla="*/ 2147483647 h 4763"/>
              <a:gd name="T90" fmla="*/ 2147483647 w 5132"/>
              <a:gd name="T91" fmla="*/ 2147483647 h 4763"/>
              <a:gd name="T92" fmla="*/ 2147483647 w 5132"/>
              <a:gd name="T93" fmla="*/ 2147483647 h 4763"/>
              <a:gd name="T94" fmla="*/ 2147483647 w 5132"/>
              <a:gd name="T95" fmla="*/ 2147483647 h 4763"/>
              <a:gd name="T96" fmla="*/ 2147483647 w 5132"/>
              <a:gd name="T97" fmla="*/ 2147483647 h 4763"/>
              <a:gd name="T98" fmla="*/ 2147483647 w 5132"/>
              <a:gd name="T99" fmla="*/ 2147483647 h 4763"/>
              <a:gd name="T100" fmla="*/ 2147483647 w 5132"/>
              <a:gd name="T101" fmla="*/ 2147483647 h 4763"/>
              <a:gd name="T102" fmla="*/ 2147483647 w 5132"/>
              <a:gd name="T103" fmla="*/ 2147483647 h 4763"/>
              <a:gd name="T104" fmla="*/ 2147483647 w 5132"/>
              <a:gd name="T105" fmla="*/ 2147483647 h 4763"/>
              <a:gd name="T106" fmla="*/ 2147483647 w 5132"/>
              <a:gd name="T107" fmla="*/ 2147483647 h 4763"/>
              <a:gd name="T108" fmla="*/ 2147483647 w 5132"/>
              <a:gd name="T109" fmla="*/ 2147483647 h 4763"/>
              <a:gd name="T110" fmla="*/ 2147483647 w 5132"/>
              <a:gd name="T111" fmla="*/ 2147483647 h 4763"/>
              <a:gd name="T112" fmla="*/ 2147483647 w 5132"/>
              <a:gd name="T113" fmla="*/ 2147483647 h 4763"/>
              <a:gd name="T114" fmla="*/ 2147483647 w 5132"/>
              <a:gd name="T115" fmla="*/ 2147483647 h 4763"/>
              <a:gd name="T116" fmla="*/ 2147483647 w 5132"/>
              <a:gd name="T117" fmla="*/ 2147483647 h 47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32"/>
              <a:gd name="T178" fmla="*/ 0 h 4763"/>
              <a:gd name="T179" fmla="*/ 5132 w 5132"/>
              <a:gd name="T180" fmla="*/ 4763 h 476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32" h="4763">
                <a:moveTo>
                  <a:pt x="3158" y="2388"/>
                </a:moveTo>
                <a:lnTo>
                  <a:pt x="3269" y="2500"/>
                </a:lnTo>
                <a:lnTo>
                  <a:pt x="3284" y="2494"/>
                </a:lnTo>
                <a:lnTo>
                  <a:pt x="3299" y="2489"/>
                </a:lnTo>
                <a:lnTo>
                  <a:pt x="3313" y="2485"/>
                </a:lnTo>
                <a:lnTo>
                  <a:pt x="3329" y="2481"/>
                </a:lnTo>
                <a:lnTo>
                  <a:pt x="3344" y="2479"/>
                </a:lnTo>
                <a:lnTo>
                  <a:pt x="3359" y="2479"/>
                </a:lnTo>
                <a:lnTo>
                  <a:pt x="3373" y="2479"/>
                </a:lnTo>
                <a:lnTo>
                  <a:pt x="3388" y="2480"/>
                </a:lnTo>
                <a:lnTo>
                  <a:pt x="3404" y="2483"/>
                </a:lnTo>
                <a:lnTo>
                  <a:pt x="3418" y="2486"/>
                </a:lnTo>
                <a:lnTo>
                  <a:pt x="3433" y="2491"/>
                </a:lnTo>
                <a:lnTo>
                  <a:pt x="3447" y="2498"/>
                </a:lnTo>
                <a:lnTo>
                  <a:pt x="3462" y="2505"/>
                </a:lnTo>
                <a:lnTo>
                  <a:pt x="3476" y="2516"/>
                </a:lnTo>
                <a:lnTo>
                  <a:pt x="3490" y="2527"/>
                </a:lnTo>
                <a:lnTo>
                  <a:pt x="3504" y="2540"/>
                </a:lnTo>
                <a:lnTo>
                  <a:pt x="4594" y="3630"/>
                </a:lnTo>
                <a:lnTo>
                  <a:pt x="4672" y="3554"/>
                </a:lnTo>
                <a:lnTo>
                  <a:pt x="5132" y="4014"/>
                </a:lnTo>
                <a:lnTo>
                  <a:pt x="4383" y="4763"/>
                </a:lnTo>
                <a:lnTo>
                  <a:pt x="3923" y="4303"/>
                </a:lnTo>
                <a:lnTo>
                  <a:pt x="4000" y="4225"/>
                </a:lnTo>
                <a:lnTo>
                  <a:pt x="2909" y="3135"/>
                </a:lnTo>
                <a:lnTo>
                  <a:pt x="2898" y="3122"/>
                </a:lnTo>
                <a:lnTo>
                  <a:pt x="2888" y="3109"/>
                </a:lnTo>
                <a:lnTo>
                  <a:pt x="2879" y="3095"/>
                </a:lnTo>
                <a:lnTo>
                  <a:pt x="2870" y="3081"/>
                </a:lnTo>
                <a:lnTo>
                  <a:pt x="2863" y="3067"/>
                </a:lnTo>
                <a:lnTo>
                  <a:pt x="2857" y="3052"/>
                </a:lnTo>
                <a:lnTo>
                  <a:pt x="2853" y="3037"/>
                </a:lnTo>
                <a:lnTo>
                  <a:pt x="2849" y="3020"/>
                </a:lnTo>
                <a:lnTo>
                  <a:pt x="2848" y="3005"/>
                </a:lnTo>
                <a:lnTo>
                  <a:pt x="2847" y="2988"/>
                </a:lnTo>
                <a:lnTo>
                  <a:pt x="2847" y="2973"/>
                </a:lnTo>
                <a:lnTo>
                  <a:pt x="2848" y="2957"/>
                </a:lnTo>
                <a:lnTo>
                  <a:pt x="2851" y="2941"/>
                </a:lnTo>
                <a:lnTo>
                  <a:pt x="2855" y="2926"/>
                </a:lnTo>
                <a:lnTo>
                  <a:pt x="2860" y="2911"/>
                </a:lnTo>
                <a:lnTo>
                  <a:pt x="2866" y="2896"/>
                </a:lnTo>
                <a:lnTo>
                  <a:pt x="2758" y="2789"/>
                </a:lnTo>
                <a:lnTo>
                  <a:pt x="2787" y="2769"/>
                </a:lnTo>
                <a:lnTo>
                  <a:pt x="2815" y="2747"/>
                </a:lnTo>
                <a:lnTo>
                  <a:pt x="2843" y="2725"/>
                </a:lnTo>
                <a:lnTo>
                  <a:pt x="2870" y="2704"/>
                </a:lnTo>
                <a:lnTo>
                  <a:pt x="2898" y="2680"/>
                </a:lnTo>
                <a:lnTo>
                  <a:pt x="2924" y="2657"/>
                </a:lnTo>
                <a:lnTo>
                  <a:pt x="2950" y="2631"/>
                </a:lnTo>
                <a:lnTo>
                  <a:pt x="2975" y="2607"/>
                </a:lnTo>
                <a:lnTo>
                  <a:pt x="3001" y="2580"/>
                </a:lnTo>
                <a:lnTo>
                  <a:pt x="3026" y="2555"/>
                </a:lnTo>
                <a:lnTo>
                  <a:pt x="3049" y="2528"/>
                </a:lnTo>
                <a:lnTo>
                  <a:pt x="3072" y="2500"/>
                </a:lnTo>
                <a:lnTo>
                  <a:pt x="3095" y="2474"/>
                </a:lnTo>
                <a:lnTo>
                  <a:pt x="3116" y="2446"/>
                </a:lnTo>
                <a:lnTo>
                  <a:pt x="3138" y="2418"/>
                </a:lnTo>
                <a:lnTo>
                  <a:pt x="3158" y="2388"/>
                </a:lnTo>
                <a:close/>
                <a:moveTo>
                  <a:pt x="4383" y="4476"/>
                </a:moveTo>
                <a:lnTo>
                  <a:pt x="4845" y="4014"/>
                </a:lnTo>
                <a:lnTo>
                  <a:pt x="4672" y="3841"/>
                </a:lnTo>
                <a:lnTo>
                  <a:pt x="4211" y="4303"/>
                </a:lnTo>
                <a:lnTo>
                  <a:pt x="4383" y="4476"/>
                </a:lnTo>
                <a:close/>
                <a:moveTo>
                  <a:pt x="4144" y="4082"/>
                </a:moveTo>
                <a:lnTo>
                  <a:pt x="4451" y="3775"/>
                </a:lnTo>
                <a:lnTo>
                  <a:pt x="3482" y="2805"/>
                </a:lnTo>
                <a:lnTo>
                  <a:pt x="3482" y="3421"/>
                </a:lnTo>
                <a:lnTo>
                  <a:pt x="4144" y="4082"/>
                </a:lnTo>
                <a:close/>
                <a:moveTo>
                  <a:pt x="2505" y="3995"/>
                </a:moveTo>
                <a:lnTo>
                  <a:pt x="1929" y="3924"/>
                </a:lnTo>
                <a:lnTo>
                  <a:pt x="1796" y="3315"/>
                </a:lnTo>
                <a:lnTo>
                  <a:pt x="838" y="3198"/>
                </a:lnTo>
                <a:lnTo>
                  <a:pt x="560" y="3756"/>
                </a:lnTo>
                <a:lnTo>
                  <a:pt x="0" y="3688"/>
                </a:lnTo>
                <a:lnTo>
                  <a:pt x="630" y="2498"/>
                </a:lnTo>
                <a:lnTo>
                  <a:pt x="655" y="2526"/>
                </a:lnTo>
                <a:lnTo>
                  <a:pt x="679" y="2552"/>
                </a:lnTo>
                <a:lnTo>
                  <a:pt x="704" y="2580"/>
                </a:lnTo>
                <a:lnTo>
                  <a:pt x="731" y="2607"/>
                </a:lnTo>
                <a:lnTo>
                  <a:pt x="770" y="2645"/>
                </a:lnTo>
                <a:lnTo>
                  <a:pt x="811" y="2681"/>
                </a:lnTo>
                <a:lnTo>
                  <a:pt x="852" y="2716"/>
                </a:lnTo>
                <a:lnTo>
                  <a:pt x="893" y="2749"/>
                </a:lnTo>
                <a:lnTo>
                  <a:pt x="937" y="2781"/>
                </a:lnTo>
                <a:lnTo>
                  <a:pt x="981" y="2811"/>
                </a:lnTo>
                <a:lnTo>
                  <a:pt x="1026" y="2840"/>
                </a:lnTo>
                <a:lnTo>
                  <a:pt x="1071" y="2866"/>
                </a:lnTo>
                <a:lnTo>
                  <a:pt x="1117" y="2892"/>
                </a:lnTo>
                <a:lnTo>
                  <a:pt x="1164" y="2915"/>
                </a:lnTo>
                <a:lnTo>
                  <a:pt x="1211" y="2936"/>
                </a:lnTo>
                <a:lnTo>
                  <a:pt x="1259" y="2957"/>
                </a:lnTo>
                <a:lnTo>
                  <a:pt x="1308" y="2976"/>
                </a:lnTo>
                <a:lnTo>
                  <a:pt x="1356" y="2992"/>
                </a:lnTo>
                <a:lnTo>
                  <a:pt x="1406" y="3008"/>
                </a:lnTo>
                <a:lnTo>
                  <a:pt x="1455" y="3022"/>
                </a:lnTo>
                <a:lnTo>
                  <a:pt x="1505" y="3033"/>
                </a:lnTo>
                <a:lnTo>
                  <a:pt x="1556" y="3043"/>
                </a:lnTo>
                <a:lnTo>
                  <a:pt x="1605" y="3052"/>
                </a:lnTo>
                <a:lnTo>
                  <a:pt x="1656" y="3060"/>
                </a:lnTo>
                <a:lnTo>
                  <a:pt x="1707" y="3065"/>
                </a:lnTo>
                <a:lnTo>
                  <a:pt x="1758" y="3069"/>
                </a:lnTo>
                <a:lnTo>
                  <a:pt x="1810" y="3071"/>
                </a:lnTo>
                <a:lnTo>
                  <a:pt x="1861" y="3071"/>
                </a:lnTo>
                <a:lnTo>
                  <a:pt x="1911" y="3071"/>
                </a:lnTo>
                <a:lnTo>
                  <a:pt x="1962" y="3067"/>
                </a:lnTo>
                <a:lnTo>
                  <a:pt x="2013" y="3063"/>
                </a:lnTo>
                <a:lnTo>
                  <a:pt x="2064" y="3057"/>
                </a:lnTo>
                <a:lnTo>
                  <a:pt x="2115" y="3049"/>
                </a:lnTo>
                <a:lnTo>
                  <a:pt x="2166" y="3041"/>
                </a:lnTo>
                <a:lnTo>
                  <a:pt x="2215" y="3030"/>
                </a:lnTo>
                <a:lnTo>
                  <a:pt x="2265" y="3018"/>
                </a:lnTo>
                <a:lnTo>
                  <a:pt x="2505" y="3995"/>
                </a:lnTo>
                <a:close/>
                <a:moveTo>
                  <a:pt x="1145" y="2551"/>
                </a:moveTo>
                <a:lnTo>
                  <a:pt x="1145" y="2551"/>
                </a:lnTo>
                <a:lnTo>
                  <a:pt x="1177" y="2572"/>
                </a:lnTo>
                <a:lnTo>
                  <a:pt x="1209" y="2591"/>
                </a:lnTo>
                <a:lnTo>
                  <a:pt x="1240" y="2608"/>
                </a:lnTo>
                <a:lnTo>
                  <a:pt x="1272" y="2625"/>
                </a:lnTo>
                <a:lnTo>
                  <a:pt x="1305" y="2641"/>
                </a:lnTo>
                <a:lnTo>
                  <a:pt x="1338" y="2657"/>
                </a:lnTo>
                <a:lnTo>
                  <a:pt x="1373" y="2671"/>
                </a:lnTo>
                <a:lnTo>
                  <a:pt x="1407" y="2685"/>
                </a:lnTo>
                <a:lnTo>
                  <a:pt x="1440" y="2696"/>
                </a:lnTo>
                <a:lnTo>
                  <a:pt x="1476" y="2708"/>
                </a:lnTo>
                <a:lnTo>
                  <a:pt x="1510" y="2718"/>
                </a:lnTo>
                <a:lnTo>
                  <a:pt x="1544" y="2727"/>
                </a:lnTo>
                <a:lnTo>
                  <a:pt x="1580" y="2736"/>
                </a:lnTo>
                <a:lnTo>
                  <a:pt x="1615" y="2742"/>
                </a:lnTo>
                <a:lnTo>
                  <a:pt x="1651" y="2748"/>
                </a:lnTo>
                <a:lnTo>
                  <a:pt x="1687" y="2753"/>
                </a:lnTo>
                <a:lnTo>
                  <a:pt x="1577" y="2261"/>
                </a:lnTo>
                <a:lnTo>
                  <a:pt x="1551" y="2137"/>
                </a:lnTo>
                <a:lnTo>
                  <a:pt x="1528" y="2019"/>
                </a:lnTo>
                <a:lnTo>
                  <a:pt x="1507" y="1912"/>
                </a:lnTo>
                <a:lnTo>
                  <a:pt x="1493" y="1823"/>
                </a:lnTo>
                <a:lnTo>
                  <a:pt x="1458" y="1907"/>
                </a:lnTo>
                <a:lnTo>
                  <a:pt x="1412" y="2005"/>
                </a:lnTo>
                <a:lnTo>
                  <a:pt x="1361" y="2114"/>
                </a:lnTo>
                <a:lnTo>
                  <a:pt x="1307" y="2227"/>
                </a:lnTo>
                <a:lnTo>
                  <a:pt x="1145" y="2551"/>
                </a:lnTo>
                <a:close/>
                <a:moveTo>
                  <a:pt x="948" y="578"/>
                </a:moveTo>
                <a:lnTo>
                  <a:pt x="948" y="578"/>
                </a:lnTo>
                <a:lnTo>
                  <a:pt x="913" y="615"/>
                </a:lnTo>
                <a:lnTo>
                  <a:pt x="879" y="652"/>
                </a:lnTo>
                <a:lnTo>
                  <a:pt x="848" y="692"/>
                </a:lnTo>
                <a:lnTo>
                  <a:pt x="818" y="730"/>
                </a:lnTo>
                <a:lnTo>
                  <a:pt x="791" y="770"/>
                </a:lnTo>
                <a:lnTo>
                  <a:pt x="764" y="811"/>
                </a:lnTo>
                <a:lnTo>
                  <a:pt x="740" y="853"/>
                </a:lnTo>
                <a:lnTo>
                  <a:pt x="716" y="895"/>
                </a:lnTo>
                <a:lnTo>
                  <a:pt x="695" y="938"/>
                </a:lnTo>
                <a:lnTo>
                  <a:pt x="675" y="983"/>
                </a:lnTo>
                <a:lnTo>
                  <a:pt x="657" y="1026"/>
                </a:lnTo>
                <a:lnTo>
                  <a:pt x="642" y="1072"/>
                </a:lnTo>
                <a:lnTo>
                  <a:pt x="627" y="1116"/>
                </a:lnTo>
                <a:lnTo>
                  <a:pt x="614" y="1162"/>
                </a:lnTo>
                <a:lnTo>
                  <a:pt x="604" y="1208"/>
                </a:lnTo>
                <a:lnTo>
                  <a:pt x="594" y="1255"/>
                </a:lnTo>
                <a:lnTo>
                  <a:pt x="586" y="1300"/>
                </a:lnTo>
                <a:lnTo>
                  <a:pt x="581" y="1347"/>
                </a:lnTo>
                <a:lnTo>
                  <a:pt x="576" y="1394"/>
                </a:lnTo>
                <a:lnTo>
                  <a:pt x="574" y="1441"/>
                </a:lnTo>
                <a:lnTo>
                  <a:pt x="573" y="1489"/>
                </a:lnTo>
                <a:lnTo>
                  <a:pt x="574" y="1536"/>
                </a:lnTo>
                <a:lnTo>
                  <a:pt x="577" y="1581"/>
                </a:lnTo>
                <a:lnTo>
                  <a:pt x="581" y="1628"/>
                </a:lnTo>
                <a:lnTo>
                  <a:pt x="587" y="1675"/>
                </a:lnTo>
                <a:lnTo>
                  <a:pt x="595" y="1722"/>
                </a:lnTo>
                <a:lnTo>
                  <a:pt x="605" y="1768"/>
                </a:lnTo>
                <a:lnTo>
                  <a:pt x="616" y="1814"/>
                </a:lnTo>
                <a:lnTo>
                  <a:pt x="629" y="1860"/>
                </a:lnTo>
                <a:lnTo>
                  <a:pt x="644" y="1904"/>
                </a:lnTo>
                <a:lnTo>
                  <a:pt x="661" y="1949"/>
                </a:lnTo>
                <a:lnTo>
                  <a:pt x="679" y="1993"/>
                </a:lnTo>
                <a:lnTo>
                  <a:pt x="1235" y="944"/>
                </a:lnTo>
                <a:lnTo>
                  <a:pt x="1980" y="1036"/>
                </a:lnTo>
                <a:lnTo>
                  <a:pt x="2377" y="2653"/>
                </a:lnTo>
                <a:lnTo>
                  <a:pt x="2429" y="2629"/>
                </a:lnTo>
                <a:lnTo>
                  <a:pt x="2480" y="2602"/>
                </a:lnTo>
                <a:lnTo>
                  <a:pt x="2529" y="2573"/>
                </a:lnTo>
                <a:lnTo>
                  <a:pt x="2577" y="2541"/>
                </a:lnTo>
                <a:lnTo>
                  <a:pt x="2624" y="2507"/>
                </a:lnTo>
                <a:lnTo>
                  <a:pt x="2670" y="2470"/>
                </a:lnTo>
                <a:lnTo>
                  <a:pt x="2715" y="2430"/>
                </a:lnTo>
                <a:lnTo>
                  <a:pt x="2759" y="2390"/>
                </a:lnTo>
                <a:lnTo>
                  <a:pt x="2782" y="2366"/>
                </a:lnTo>
                <a:lnTo>
                  <a:pt x="2804" y="2341"/>
                </a:lnTo>
                <a:lnTo>
                  <a:pt x="2825" y="2317"/>
                </a:lnTo>
                <a:lnTo>
                  <a:pt x="2847" y="2292"/>
                </a:lnTo>
                <a:lnTo>
                  <a:pt x="2867" y="2266"/>
                </a:lnTo>
                <a:lnTo>
                  <a:pt x="2886" y="2241"/>
                </a:lnTo>
                <a:lnTo>
                  <a:pt x="2905" y="2216"/>
                </a:lnTo>
                <a:lnTo>
                  <a:pt x="2923" y="2189"/>
                </a:lnTo>
                <a:lnTo>
                  <a:pt x="2940" y="2162"/>
                </a:lnTo>
                <a:lnTo>
                  <a:pt x="2956" y="2134"/>
                </a:lnTo>
                <a:lnTo>
                  <a:pt x="2973" y="2108"/>
                </a:lnTo>
                <a:lnTo>
                  <a:pt x="2987" y="2080"/>
                </a:lnTo>
                <a:lnTo>
                  <a:pt x="3002" y="2052"/>
                </a:lnTo>
                <a:lnTo>
                  <a:pt x="3015" y="2024"/>
                </a:lnTo>
                <a:lnTo>
                  <a:pt x="3027" y="1994"/>
                </a:lnTo>
                <a:lnTo>
                  <a:pt x="3040" y="1966"/>
                </a:lnTo>
                <a:lnTo>
                  <a:pt x="3062" y="1908"/>
                </a:lnTo>
                <a:lnTo>
                  <a:pt x="3081" y="1848"/>
                </a:lnTo>
                <a:lnTo>
                  <a:pt x="3097" y="1789"/>
                </a:lnTo>
                <a:lnTo>
                  <a:pt x="3110" y="1729"/>
                </a:lnTo>
                <a:lnTo>
                  <a:pt x="3120" y="1668"/>
                </a:lnTo>
                <a:lnTo>
                  <a:pt x="3128" y="1607"/>
                </a:lnTo>
                <a:lnTo>
                  <a:pt x="3132" y="1546"/>
                </a:lnTo>
                <a:lnTo>
                  <a:pt x="3134" y="1485"/>
                </a:lnTo>
                <a:lnTo>
                  <a:pt x="3132" y="1422"/>
                </a:lnTo>
                <a:lnTo>
                  <a:pt x="3128" y="1361"/>
                </a:lnTo>
                <a:lnTo>
                  <a:pt x="3120" y="1300"/>
                </a:lnTo>
                <a:lnTo>
                  <a:pt x="3110" y="1239"/>
                </a:lnTo>
                <a:lnTo>
                  <a:pt x="3097" y="1180"/>
                </a:lnTo>
                <a:lnTo>
                  <a:pt x="3081" y="1120"/>
                </a:lnTo>
                <a:lnTo>
                  <a:pt x="3062" y="1060"/>
                </a:lnTo>
                <a:lnTo>
                  <a:pt x="3040" y="1003"/>
                </a:lnTo>
                <a:lnTo>
                  <a:pt x="3027" y="974"/>
                </a:lnTo>
                <a:lnTo>
                  <a:pt x="3015" y="944"/>
                </a:lnTo>
                <a:lnTo>
                  <a:pt x="3002" y="916"/>
                </a:lnTo>
                <a:lnTo>
                  <a:pt x="2987" y="889"/>
                </a:lnTo>
                <a:lnTo>
                  <a:pt x="2973" y="861"/>
                </a:lnTo>
                <a:lnTo>
                  <a:pt x="2956" y="834"/>
                </a:lnTo>
                <a:lnTo>
                  <a:pt x="2940" y="806"/>
                </a:lnTo>
                <a:lnTo>
                  <a:pt x="2923" y="779"/>
                </a:lnTo>
                <a:lnTo>
                  <a:pt x="2904" y="754"/>
                </a:lnTo>
                <a:lnTo>
                  <a:pt x="2886" y="727"/>
                </a:lnTo>
                <a:lnTo>
                  <a:pt x="2867" y="702"/>
                </a:lnTo>
                <a:lnTo>
                  <a:pt x="2847" y="676"/>
                </a:lnTo>
                <a:lnTo>
                  <a:pt x="2825" y="651"/>
                </a:lnTo>
                <a:lnTo>
                  <a:pt x="2804" y="627"/>
                </a:lnTo>
                <a:lnTo>
                  <a:pt x="2782" y="603"/>
                </a:lnTo>
                <a:lnTo>
                  <a:pt x="2759" y="578"/>
                </a:lnTo>
                <a:lnTo>
                  <a:pt x="2735" y="555"/>
                </a:lnTo>
                <a:lnTo>
                  <a:pt x="2711" y="534"/>
                </a:lnTo>
                <a:lnTo>
                  <a:pt x="2687" y="512"/>
                </a:lnTo>
                <a:lnTo>
                  <a:pt x="2661" y="491"/>
                </a:lnTo>
                <a:lnTo>
                  <a:pt x="2636" y="470"/>
                </a:lnTo>
                <a:lnTo>
                  <a:pt x="2610" y="451"/>
                </a:lnTo>
                <a:lnTo>
                  <a:pt x="2584" y="432"/>
                </a:lnTo>
                <a:lnTo>
                  <a:pt x="2557" y="414"/>
                </a:lnTo>
                <a:lnTo>
                  <a:pt x="2530" y="398"/>
                </a:lnTo>
                <a:lnTo>
                  <a:pt x="2504" y="381"/>
                </a:lnTo>
                <a:lnTo>
                  <a:pt x="2477" y="365"/>
                </a:lnTo>
                <a:lnTo>
                  <a:pt x="2449" y="351"/>
                </a:lnTo>
                <a:lnTo>
                  <a:pt x="2421" y="336"/>
                </a:lnTo>
                <a:lnTo>
                  <a:pt x="2392" y="323"/>
                </a:lnTo>
                <a:lnTo>
                  <a:pt x="2364" y="310"/>
                </a:lnTo>
                <a:lnTo>
                  <a:pt x="2335" y="297"/>
                </a:lnTo>
                <a:lnTo>
                  <a:pt x="2276" y="276"/>
                </a:lnTo>
                <a:lnTo>
                  <a:pt x="2218" y="257"/>
                </a:lnTo>
                <a:lnTo>
                  <a:pt x="2158" y="240"/>
                </a:lnTo>
                <a:lnTo>
                  <a:pt x="2098" y="228"/>
                </a:lnTo>
                <a:lnTo>
                  <a:pt x="2037" y="217"/>
                </a:lnTo>
                <a:lnTo>
                  <a:pt x="1976" y="210"/>
                </a:lnTo>
                <a:lnTo>
                  <a:pt x="1915" y="205"/>
                </a:lnTo>
                <a:lnTo>
                  <a:pt x="1853" y="203"/>
                </a:lnTo>
                <a:lnTo>
                  <a:pt x="1792" y="205"/>
                </a:lnTo>
                <a:lnTo>
                  <a:pt x="1731" y="210"/>
                </a:lnTo>
                <a:lnTo>
                  <a:pt x="1670" y="217"/>
                </a:lnTo>
                <a:lnTo>
                  <a:pt x="1609" y="228"/>
                </a:lnTo>
                <a:lnTo>
                  <a:pt x="1548" y="240"/>
                </a:lnTo>
                <a:lnTo>
                  <a:pt x="1488" y="257"/>
                </a:lnTo>
                <a:lnTo>
                  <a:pt x="1430" y="276"/>
                </a:lnTo>
                <a:lnTo>
                  <a:pt x="1371" y="297"/>
                </a:lnTo>
                <a:lnTo>
                  <a:pt x="1343" y="310"/>
                </a:lnTo>
                <a:lnTo>
                  <a:pt x="1314" y="323"/>
                </a:lnTo>
                <a:lnTo>
                  <a:pt x="1286" y="336"/>
                </a:lnTo>
                <a:lnTo>
                  <a:pt x="1258" y="351"/>
                </a:lnTo>
                <a:lnTo>
                  <a:pt x="1230" y="365"/>
                </a:lnTo>
                <a:lnTo>
                  <a:pt x="1202" y="381"/>
                </a:lnTo>
                <a:lnTo>
                  <a:pt x="1176" y="398"/>
                </a:lnTo>
                <a:lnTo>
                  <a:pt x="1149" y="414"/>
                </a:lnTo>
                <a:lnTo>
                  <a:pt x="1122" y="432"/>
                </a:lnTo>
                <a:lnTo>
                  <a:pt x="1097" y="451"/>
                </a:lnTo>
                <a:lnTo>
                  <a:pt x="1070" y="470"/>
                </a:lnTo>
                <a:lnTo>
                  <a:pt x="1045" y="491"/>
                </a:lnTo>
                <a:lnTo>
                  <a:pt x="1021" y="512"/>
                </a:lnTo>
                <a:lnTo>
                  <a:pt x="996" y="534"/>
                </a:lnTo>
                <a:lnTo>
                  <a:pt x="972" y="555"/>
                </a:lnTo>
                <a:lnTo>
                  <a:pt x="948" y="578"/>
                </a:lnTo>
                <a:close/>
                <a:moveTo>
                  <a:pt x="804" y="435"/>
                </a:moveTo>
                <a:lnTo>
                  <a:pt x="804" y="435"/>
                </a:lnTo>
                <a:lnTo>
                  <a:pt x="831" y="408"/>
                </a:lnTo>
                <a:lnTo>
                  <a:pt x="859" y="383"/>
                </a:lnTo>
                <a:lnTo>
                  <a:pt x="888" y="357"/>
                </a:lnTo>
                <a:lnTo>
                  <a:pt x="916" y="333"/>
                </a:lnTo>
                <a:lnTo>
                  <a:pt x="947" y="310"/>
                </a:lnTo>
                <a:lnTo>
                  <a:pt x="976" y="287"/>
                </a:lnTo>
                <a:lnTo>
                  <a:pt x="1007" y="266"/>
                </a:lnTo>
                <a:lnTo>
                  <a:pt x="1037" y="245"/>
                </a:lnTo>
                <a:lnTo>
                  <a:pt x="1068" y="225"/>
                </a:lnTo>
                <a:lnTo>
                  <a:pt x="1099" y="206"/>
                </a:lnTo>
                <a:lnTo>
                  <a:pt x="1131" y="188"/>
                </a:lnTo>
                <a:lnTo>
                  <a:pt x="1163" y="170"/>
                </a:lnTo>
                <a:lnTo>
                  <a:pt x="1196" y="154"/>
                </a:lnTo>
                <a:lnTo>
                  <a:pt x="1229" y="137"/>
                </a:lnTo>
                <a:lnTo>
                  <a:pt x="1262" y="123"/>
                </a:lnTo>
                <a:lnTo>
                  <a:pt x="1295" y="109"/>
                </a:lnTo>
                <a:lnTo>
                  <a:pt x="1328" y="95"/>
                </a:lnTo>
                <a:lnTo>
                  <a:pt x="1362" y="84"/>
                </a:lnTo>
                <a:lnTo>
                  <a:pt x="1397" y="72"/>
                </a:lnTo>
                <a:lnTo>
                  <a:pt x="1431" y="61"/>
                </a:lnTo>
                <a:lnTo>
                  <a:pt x="1465" y="52"/>
                </a:lnTo>
                <a:lnTo>
                  <a:pt x="1500" y="43"/>
                </a:lnTo>
                <a:lnTo>
                  <a:pt x="1535" y="34"/>
                </a:lnTo>
                <a:lnTo>
                  <a:pt x="1570" y="28"/>
                </a:lnTo>
                <a:lnTo>
                  <a:pt x="1605" y="22"/>
                </a:lnTo>
                <a:lnTo>
                  <a:pt x="1641" y="15"/>
                </a:lnTo>
                <a:lnTo>
                  <a:pt x="1675" y="11"/>
                </a:lnTo>
                <a:lnTo>
                  <a:pt x="1711" y="8"/>
                </a:lnTo>
                <a:lnTo>
                  <a:pt x="1746" y="4"/>
                </a:lnTo>
                <a:lnTo>
                  <a:pt x="1782" y="3"/>
                </a:lnTo>
                <a:lnTo>
                  <a:pt x="1817" y="1"/>
                </a:lnTo>
                <a:lnTo>
                  <a:pt x="1853" y="0"/>
                </a:lnTo>
                <a:lnTo>
                  <a:pt x="1889" y="1"/>
                </a:lnTo>
                <a:lnTo>
                  <a:pt x="1924" y="3"/>
                </a:lnTo>
                <a:lnTo>
                  <a:pt x="1960" y="4"/>
                </a:lnTo>
                <a:lnTo>
                  <a:pt x="1995" y="8"/>
                </a:lnTo>
                <a:lnTo>
                  <a:pt x="2031" y="11"/>
                </a:lnTo>
                <a:lnTo>
                  <a:pt x="2067" y="15"/>
                </a:lnTo>
                <a:lnTo>
                  <a:pt x="2102" y="22"/>
                </a:lnTo>
                <a:lnTo>
                  <a:pt x="2136" y="28"/>
                </a:lnTo>
                <a:lnTo>
                  <a:pt x="2172" y="34"/>
                </a:lnTo>
                <a:lnTo>
                  <a:pt x="2206" y="43"/>
                </a:lnTo>
                <a:lnTo>
                  <a:pt x="2241" y="52"/>
                </a:lnTo>
                <a:lnTo>
                  <a:pt x="2276" y="61"/>
                </a:lnTo>
                <a:lnTo>
                  <a:pt x="2311" y="72"/>
                </a:lnTo>
                <a:lnTo>
                  <a:pt x="2344" y="84"/>
                </a:lnTo>
                <a:lnTo>
                  <a:pt x="2378" y="95"/>
                </a:lnTo>
                <a:lnTo>
                  <a:pt x="2411" y="109"/>
                </a:lnTo>
                <a:lnTo>
                  <a:pt x="2445" y="123"/>
                </a:lnTo>
                <a:lnTo>
                  <a:pt x="2478" y="137"/>
                </a:lnTo>
                <a:lnTo>
                  <a:pt x="2511" y="154"/>
                </a:lnTo>
                <a:lnTo>
                  <a:pt x="2543" y="170"/>
                </a:lnTo>
                <a:lnTo>
                  <a:pt x="2575" y="188"/>
                </a:lnTo>
                <a:lnTo>
                  <a:pt x="2607" y="206"/>
                </a:lnTo>
                <a:lnTo>
                  <a:pt x="2638" y="225"/>
                </a:lnTo>
                <a:lnTo>
                  <a:pt x="2670" y="245"/>
                </a:lnTo>
                <a:lnTo>
                  <a:pt x="2701" y="266"/>
                </a:lnTo>
                <a:lnTo>
                  <a:pt x="2730" y="287"/>
                </a:lnTo>
                <a:lnTo>
                  <a:pt x="2760" y="310"/>
                </a:lnTo>
                <a:lnTo>
                  <a:pt x="2790" y="333"/>
                </a:lnTo>
                <a:lnTo>
                  <a:pt x="2819" y="357"/>
                </a:lnTo>
                <a:lnTo>
                  <a:pt x="2847" y="383"/>
                </a:lnTo>
                <a:lnTo>
                  <a:pt x="2875" y="408"/>
                </a:lnTo>
                <a:lnTo>
                  <a:pt x="2903" y="435"/>
                </a:lnTo>
                <a:lnTo>
                  <a:pt x="2929" y="463"/>
                </a:lnTo>
                <a:lnTo>
                  <a:pt x="2955" y="491"/>
                </a:lnTo>
                <a:lnTo>
                  <a:pt x="2980" y="519"/>
                </a:lnTo>
                <a:lnTo>
                  <a:pt x="3004" y="548"/>
                </a:lnTo>
                <a:lnTo>
                  <a:pt x="3027" y="577"/>
                </a:lnTo>
                <a:lnTo>
                  <a:pt x="3050" y="606"/>
                </a:lnTo>
                <a:lnTo>
                  <a:pt x="3072" y="637"/>
                </a:lnTo>
                <a:lnTo>
                  <a:pt x="3092" y="667"/>
                </a:lnTo>
                <a:lnTo>
                  <a:pt x="3112" y="699"/>
                </a:lnTo>
                <a:lnTo>
                  <a:pt x="3132" y="730"/>
                </a:lnTo>
                <a:lnTo>
                  <a:pt x="3149" y="761"/>
                </a:lnTo>
                <a:lnTo>
                  <a:pt x="3167" y="794"/>
                </a:lnTo>
                <a:lnTo>
                  <a:pt x="3184" y="826"/>
                </a:lnTo>
                <a:lnTo>
                  <a:pt x="3199" y="859"/>
                </a:lnTo>
                <a:lnTo>
                  <a:pt x="3214" y="892"/>
                </a:lnTo>
                <a:lnTo>
                  <a:pt x="3228" y="925"/>
                </a:lnTo>
                <a:lnTo>
                  <a:pt x="3241" y="960"/>
                </a:lnTo>
                <a:lnTo>
                  <a:pt x="3254" y="993"/>
                </a:lnTo>
                <a:lnTo>
                  <a:pt x="3265" y="1027"/>
                </a:lnTo>
                <a:lnTo>
                  <a:pt x="3275" y="1061"/>
                </a:lnTo>
                <a:lnTo>
                  <a:pt x="3285" y="1096"/>
                </a:lnTo>
                <a:lnTo>
                  <a:pt x="3294" y="1131"/>
                </a:lnTo>
                <a:lnTo>
                  <a:pt x="3303" y="1166"/>
                </a:lnTo>
                <a:lnTo>
                  <a:pt x="3309" y="1201"/>
                </a:lnTo>
                <a:lnTo>
                  <a:pt x="3316" y="1236"/>
                </a:lnTo>
                <a:lnTo>
                  <a:pt x="3322" y="1271"/>
                </a:lnTo>
                <a:lnTo>
                  <a:pt x="3326" y="1307"/>
                </a:lnTo>
                <a:lnTo>
                  <a:pt x="3330" y="1342"/>
                </a:lnTo>
                <a:lnTo>
                  <a:pt x="3334" y="1378"/>
                </a:lnTo>
                <a:lnTo>
                  <a:pt x="3335" y="1414"/>
                </a:lnTo>
                <a:lnTo>
                  <a:pt x="3336" y="1449"/>
                </a:lnTo>
                <a:lnTo>
                  <a:pt x="3337" y="1485"/>
                </a:lnTo>
                <a:lnTo>
                  <a:pt x="3336" y="1520"/>
                </a:lnTo>
                <a:lnTo>
                  <a:pt x="3335" y="1556"/>
                </a:lnTo>
                <a:lnTo>
                  <a:pt x="3334" y="1590"/>
                </a:lnTo>
                <a:lnTo>
                  <a:pt x="3330" y="1626"/>
                </a:lnTo>
                <a:lnTo>
                  <a:pt x="3326" y="1661"/>
                </a:lnTo>
                <a:lnTo>
                  <a:pt x="3322" y="1697"/>
                </a:lnTo>
                <a:lnTo>
                  <a:pt x="3316" y="1733"/>
                </a:lnTo>
                <a:lnTo>
                  <a:pt x="3309" y="1767"/>
                </a:lnTo>
                <a:lnTo>
                  <a:pt x="3303" y="1802"/>
                </a:lnTo>
                <a:lnTo>
                  <a:pt x="3294" y="1837"/>
                </a:lnTo>
                <a:lnTo>
                  <a:pt x="3285" y="1872"/>
                </a:lnTo>
                <a:lnTo>
                  <a:pt x="3276" y="1907"/>
                </a:lnTo>
                <a:lnTo>
                  <a:pt x="3265" y="1941"/>
                </a:lnTo>
                <a:lnTo>
                  <a:pt x="3254" y="1975"/>
                </a:lnTo>
                <a:lnTo>
                  <a:pt x="3241" y="2008"/>
                </a:lnTo>
                <a:lnTo>
                  <a:pt x="3228" y="2043"/>
                </a:lnTo>
                <a:lnTo>
                  <a:pt x="3214" y="2076"/>
                </a:lnTo>
                <a:lnTo>
                  <a:pt x="3199" y="2109"/>
                </a:lnTo>
                <a:lnTo>
                  <a:pt x="3184" y="2142"/>
                </a:lnTo>
                <a:lnTo>
                  <a:pt x="3167" y="2174"/>
                </a:lnTo>
                <a:lnTo>
                  <a:pt x="3149" y="2207"/>
                </a:lnTo>
                <a:lnTo>
                  <a:pt x="3132" y="2238"/>
                </a:lnTo>
                <a:lnTo>
                  <a:pt x="3112" y="2269"/>
                </a:lnTo>
                <a:lnTo>
                  <a:pt x="3092" y="2301"/>
                </a:lnTo>
                <a:lnTo>
                  <a:pt x="3072" y="2331"/>
                </a:lnTo>
                <a:lnTo>
                  <a:pt x="3050" y="2362"/>
                </a:lnTo>
                <a:lnTo>
                  <a:pt x="3027" y="2391"/>
                </a:lnTo>
                <a:lnTo>
                  <a:pt x="3004" y="2420"/>
                </a:lnTo>
                <a:lnTo>
                  <a:pt x="2980" y="2450"/>
                </a:lnTo>
                <a:lnTo>
                  <a:pt x="2955" y="2477"/>
                </a:lnTo>
                <a:lnTo>
                  <a:pt x="2929" y="2505"/>
                </a:lnTo>
                <a:lnTo>
                  <a:pt x="2903" y="2533"/>
                </a:lnTo>
                <a:lnTo>
                  <a:pt x="2876" y="2559"/>
                </a:lnTo>
                <a:lnTo>
                  <a:pt x="2848" y="2584"/>
                </a:lnTo>
                <a:lnTo>
                  <a:pt x="2821" y="2608"/>
                </a:lnTo>
                <a:lnTo>
                  <a:pt x="2793" y="2633"/>
                </a:lnTo>
                <a:lnTo>
                  <a:pt x="2764" y="2655"/>
                </a:lnTo>
                <a:lnTo>
                  <a:pt x="2735" y="2677"/>
                </a:lnTo>
                <a:lnTo>
                  <a:pt x="2706" y="2699"/>
                </a:lnTo>
                <a:lnTo>
                  <a:pt x="2677" y="2719"/>
                </a:lnTo>
                <a:lnTo>
                  <a:pt x="2646" y="2738"/>
                </a:lnTo>
                <a:lnTo>
                  <a:pt x="2616" y="2757"/>
                </a:lnTo>
                <a:lnTo>
                  <a:pt x="2585" y="2775"/>
                </a:lnTo>
                <a:lnTo>
                  <a:pt x="2553" y="2793"/>
                </a:lnTo>
                <a:lnTo>
                  <a:pt x="2523" y="2809"/>
                </a:lnTo>
                <a:lnTo>
                  <a:pt x="2491" y="2824"/>
                </a:lnTo>
                <a:lnTo>
                  <a:pt x="2459" y="2840"/>
                </a:lnTo>
                <a:lnTo>
                  <a:pt x="2426" y="2854"/>
                </a:lnTo>
                <a:lnTo>
                  <a:pt x="2375" y="2873"/>
                </a:lnTo>
                <a:lnTo>
                  <a:pt x="2325" y="2892"/>
                </a:lnTo>
                <a:lnTo>
                  <a:pt x="2272" y="2908"/>
                </a:lnTo>
                <a:lnTo>
                  <a:pt x="2220" y="2922"/>
                </a:lnTo>
                <a:lnTo>
                  <a:pt x="2167" y="2934"/>
                </a:lnTo>
                <a:lnTo>
                  <a:pt x="2114" y="2945"/>
                </a:lnTo>
                <a:lnTo>
                  <a:pt x="2061" y="2953"/>
                </a:lnTo>
                <a:lnTo>
                  <a:pt x="2007" y="2961"/>
                </a:lnTo>
                <a:lnTo>
                  <a:pt x="1953" y="2964"/>
                </a:lnTo>
                <a:lnTo>
                  <a:pt x="1900" y="2967"/>
                </a:lnTo>
                <a:lnTo>
                  <a:pt x="1845" y="2968"/>
                </a:lnTo>
                <a:lnTo>
                  <a:pt x="1792" y="2967"/>
                </a:lnTo>
                <a:lnTo>
                  <a:pt x="1739" y="2963"/>
                </a:lnTo>
                <a:lnTo>
                  <a:pt x="1684" y="2958"/>
                </a:lnTo>
                <a:lnTo>
                  <a:pt x="1631" y="2952"/>
                </a:lnTo>
                <a:lnTo>
                  <a:pt x="1577" y="2943"/>
                </a:lnTo>
                <a:lnTo>
                  <a:pt x="1525" y="2931"/>
                </a:lnTo>
                <a:lnTo>
                  <a:pt x="1472" y="2919"/>
                </a:lnTo>
                <a:lnTo>
                  <a:pt x="1420" y="2903"/>
                </a:lnTo>
                <a:lnTo>
                  <a:pt x="1369" y="2887"/>
                </a:lnTo>
                <a:lnTo>
                  <a:pt x="1317" y="2868"/>
                </a:lnTo>
                <a:lnTo>
                  <a:pt x="1266" y="2847"/>
                </a:lnTo>
                <a:lnTo>
                  <a:pt x="1216" y="2824"/>
                </a:lnTo>
                <a:lnTo>
                  <a:pt x="1167" y="2800"/>
                </a:lnTo>
                <a:lnTo>
                  <a:pt x="1118" y="2774"/>
                </a:lnTo>
                <a:lnTo>
                  <a:pt x="1070" y="2744"/>
                </a:lnTo>
                <a:lnTo>
                  <a:pt x="1024" y="2714"/>
                </a:lnTo>
                <a:lnTo>
                  <a:pt x="977" y="2682"/>
                </a:lnTo>
                <a:lnTo>
                  <a:pt x="933" y="2648"/>
                </a:lnTo>
                <a:lnTo>
                  <a:pt x="888" y="2612"/>
                </a:lnTo>
                <a:lnTo>
                  <a:pt x="846" y="2573"/>
                </a:lnTo>
                <a:lnTo>
                  <a:pt x="804" y="2533"/>
                </a:lnTo>
                <a:lnTo>
                  <a:pt x="769" y="2497"/>
                </a:lnTo>
                <a:lnTo>
                  <a:pt x="735" y="2458"/>
                </a:lnTo>
                <a:lnTo>
                  <a:pt x="702" y="2419"/>
                </a:lnTo>
                <a:lnTo>
                  <a:pt x="671" y="2380"/>
                </a:lnTo>
                <a:lnTo>
                  <a:pt x="641" y="2340"/>
                </a:lnTo>
                <a:lnTo>
                  <a:pt x="613" y="2298"/>
                </a:lnTo>
                <a:lnTo>
                  <a:pt x="586" y="2256"/>
                </a:lnTo>
                <a:lnTo>
                  <a:pt x="562" y="2214"/>
                </a:lnTo>
                <a:lnTo>
                  <a:pt x="533" y="2161"/>
                </a:lnTo>
                <a:lnTo>
                  <a:pt x="506" y="2106"/>
                </a:lnTo>
                <a:lnTo>
                  <a:pt x="482" y="2050"/>
                </a:lnTo>
                <a:lnTo>
                  <a:pt x="460" y="1994"/>
                </a:lnTo>
                <a:lnTo>
                  <a:pt x="441" y="1939"/>
                </a:lnTo>
                <a:lnTo>
                  <a:pt x="423" y="1881"/>
                </a:lnTo>
                <a:lnTo>
                  <a:pt x="409" y="1823"/>
                </a:lnTo>
                <a:lnTo>
                  <a:pt x="397" y="1766"/>
                </a:lnTo>
                <a:lnTo>
                  <a:pt x="386" y="1707"/>
                </a:lnTo>
                <a:lnTo>
                  <a:pt x="379" y="1647"/>
                </a:lnTo>
                <a:lnTo>
                  <a:pt x="374" y="1589"/>
                </a:lnTo>
                <a:lnTo>
                  <a:pt x="371" y="1529"/>
                </a:lnTo>
                <a:lnTo>
                  <a:pt x="370" y="1471"/>
                </a:lnTo>
                <a:lnTo>
                  <a:pt x="371" y="1411"/>
                </a:lnTo>
                <a:lnTo>
                  <a:pt x="376" y="1353"/>
                </a:lnTo>
                <a:lnTo>
                  <a:pt x="383" y="1293"/>
                </a:lnTo>
                <a:lnTo>
                  <a:pt x="391" y="1234"/>
                </a:lnTo>
                <a:lnTo>
                  <a:pt x="402" y="1176"/>
                </a:lnTo>
                <a:lnTo>
                  <a:pt x="416" y="1119"/>
                </a:lnTo>
                <a:lnTo>
                  <a:pt x="431" y="1060"/>
                </a:lnTo>
                <a:lnTo>
                  <a:pt x="450" y="1004"/>
                </a:lnTo>
                <a:lnTo>
                  <a:pt x="470" y="947"/>
                </a:lnTo>
                <a:lnTo>
                  <a:pt x="493" y="891"/>
                </a:lnTo>
                <a:lnTo>
                  <a:pt x="519" y="836"/>
                </a:lnTo>
                <a:lnTo>
                  <a:pt x="545" y="783"/>
                </a:lnTo>
                <a:lnTo>
                  <a:pt x="576" y="730"/>
                </a:lnTo>
                <a:lnTo>
                  <a:pt x="608" y="678"/>
                </a:lnTo>
                <a:lnTo>
                  <a:pt x="642" y="627"/>
                </a:lnTo>
                <a:lnTo>
                  <a:pt x="680" y="577"/>
                </a:lnTo>
                <a:lnTo>
                  <a:pt x="718" y="529"/>
                </a:lnTo>
                <a:lnTo>
                  <a:pt x="760" y="480"/>
                </a:lnTo>
                <a:lnTo>
                  <a:pt x="804" y="435"/>
                </a:lnTo>
                <a:close/>
                <a:moveTo>
                  <a:pt x="2560" y="646"/>
                </a:moveTo>
                <a:lnTo>
                  <a:pt x="2560" y="646"/>
                </a:lnTo>
                <a:lnTo>
                  <a:pt x="2583" y="666"/>
                </a:lnTo>
                <a:lnTo>
                  <a:pt x="2604" y="685"/>
                </a:lnTo>
                <a:lnTo>
                  <a:pt x="2624" y="705"/>
                </a:lnTo>
                <a:lnTo>
                  <a:pt x="2646" y="727"/>
                </a:lnTo>
                <a:lnTo>
                  <a:pt x="2665" y="749"/>
                </a:lnTo>
                <a:lnTo>
                  <a:pt x="2684" y="770"/>
                </a:lnTo>
                <a:lnTo>
                  <a:pt x="2721" y="815"/>
                </a:lnTo>
                <a:lnTo>
                  <a:pt x="2754" y="861"/>
                </a:lnTo>
                <a:lnTo>
                  <a:pt x="2785" y="908"/>
                </a:lnTo>
                <a:lnTo>
                  <a:pt x="2814" y="956"/>
                </a:lnTo>
                <a:lnTo>
                  <a:pt x="2839" y="1007"/>
                </a:lnTo>
                <a:lnTo>
                  <a:pt x="2862" y="1056"/>
                </a:lnTo>
                <a:lnTo>
                  <a:pt x="2882" y="1108"/>
                </a:lnTo>
                <a:lnTo>
                  <a:pt x="2899" y="1162"/>
                </a:lnTo>
                <a:lnTo>
                  <a:pt x="2914" y="1214"/>
                </a:lnTo>
                <a:lnTo>
                  <a:pt x="2927" y="1269"/>
                </a:lnTo>
                <a:lnTo>
                  <a:pt x="2936" y="1323"/>
                </a:lnTo>
                <a:lnTo>
                  <a:pt x="2942" y="1378"/>
                </a:lnTo>
                <a:lnTo>
                  <a:pt x="2946" y="1433"/>
                </a:lnTo>
                <a:lnTo>
                  <a:pt x="2947" y="1487"/>
                </a:lnTo>
                <a:lnTo>
                  <a:pt x="2946" y="1543"/>
                </a:lnTo>
                <a:lnTo>
                  <a:pt x="2941" y="1598"/>
                </a:lnTo>
                <a:lnTo>
                  <a:pt x="2935" y="1652"/>
                </a:lnTo>
                <a:lnTo>
                  <a:pt x="2924" y="1707"/>
                </a:lnTo>
                <a:lnTo>
                  <a:pt x="2912" y="1761"/>
                </a:lnTo>
                <a:lnTo>
                  <a:pt x="2896" y="1814"/>
                </a:lnTo>
                <a:lnTo>
                  <a:pt x="2877" y="1867"/>
                </a:lnTo>
                <a:lnTo>
                  <a:pt x="2856" y="1919"/>
                </a:lnTo>
                <a:lnTo>
                  <a:pt x="2832" y="1970"/>
                </a:lnTo>
                <a:lnTo>
                  <a:pt x="2805" y="2021"/>
                </a:lnTo>
                <a:lnTo>
                  <a:pt x="2791" y="2045"/>
                </a:lnTo>
                <a:lnTo>
                  <a:pt x="2776" y="2069"/>
                </a:lnTo>
                <a:lnTo>
                  <a:pt x="2759" y="2094"/>
                </a:lnTo>
                <a:lnTo>
                  <a:pt x="2743" y="2118"/>
                </a:lnTo>
                <a:lnTo>
                  <a:pt x="2726" y="2141"/>
                </a:lnTo>
                <a:lnTo>
                  <a:pt x="2707" y="2165"/>
                </a:lnTo>
                <a:lnTo>
                  <a:pt x="2689" y="2186"/>
                </a:lnTo>
                <a:lnTo>
                  <a:pt x="2669" y="2209"/>
                </a:lnTo>
                <a:lnTo>
                  <a:pt x="2649" y="2231"/>
                </a:lnTo>
                <a:lnTo>
                  <a:pt x="2628" y="2252"/>
                </a:lnTo>
                <a:lnTo>
                  <a:pt x="2556" y="2181"/>
                </a:lnTo>
                <a:lnTo>
                  <a:pt x="2594" y="2142"/>
                </a:lnTo>
                <a:lnTo>
                  <a:pt x="2628" y="2100"/>
                </a:lnTo>
                <a:lnTo>
                  <a:pt x="2660" y="2058"/>
                </a:lnTo>
                <a:lnTo>
                  <a:pt x="2691" y="2015"/>
                </a:lnTo>
                <a:lnTo>
                  <a:pt x="2717" y="1970"/>
                </a:lnTo>
                <a:lnTo>
                  <a:pt x="2741" y="1925"/>
                </a:lnTo>
                <a:lnTo>
                  <a:pt x="2763" y="1879"/>
                </a:lnTo>
                <a:lnTo>
                  <a:pt x="2782" y="1832"/>
                </a:lnTo>
                <a:lnTo>
                  <a:pt x="2799" y="1783"/>
                </a:lnTo>
                <a:lnTo>
                  <a:pt x="2813" y="1735"/>
                </a:lnTo>
                <a:lnTo>
                  <a:pt x="2825" y="1686"/>
                </a:lnTo>
                <a:lnTo>
                  <a:pt x="2834" y="1636"/>
                </a:lnTo>
                <a:lnTo>
                  <a:pt x="2841" y="1586"/>
                </a:lnTo>
                <a:lnTo>
                  <a:pt x="2844" y="1537"/>
                </a:lnTo>
                <a:lnTo>
                  <a:pt x="2846" y="1487"/>
                </a:lnTo>
                <a:lnTo>
                  <a:pt x="2844" y="1436"/>
                </a:lnTo>
                <a:lnTo>
                  <a:pt x="2842" y="1387"/>
                </a:lnTo>
                <a:lnTo>
                  <a:pt x="2835" y="1337"/>
                </a:lnTo>
                <a:lnTo>
                  <a:pt x="2827" y="1288"/>
                </a:lnTo>
                <a:lnTo>
                  <a:pt x="2816" y="1239"/>
                </a:lnTo>
                <a:lnTo>
                  <a:pt x="2802" y="1191"/>
                </a:lnTo>
                <a:lnTo>
                  <a:pt x="2786" y="1143"/>
                </a:lnTo>
                <a:lnTo>
                  <a:pt x="2768" y="1097"/>
                </a:lnTo>
                <a:lnTo>
                  <a:pt x="2748" y="1050"/>
                </a:lnTo>
                <a:lnTo>
                  <a:pt x="2724" y="1005"/>
                </a:lnTo>
                <a:lnTo>
                  <a:pt x="2698" y="961"/>
                </a:lnTo>
                <a:lnTo>
                  <a:pt x="2670" y="918"/>
                </a:lnTo>
                <a:lnTo>
                  <a:pt x="2640" y="876"/>
                </a:lnTo>
                <a:lnTo>
                  <a:pt x="2607" y="836"/>
                </a:lnTo>
                <a:lnTo>
                  <a:pt x="2572" y="797"/>
                </a:lnTo>
                <a:lnTo>
                  <a:pt x="2534" y="760"/>
                </a:lnTo>
                <a:lnTo>
                  <a:pt x="2495" y="725"/>
                </a:lnTo>
                <a:lnTo>
                  <a:pt x="2560" y="646"/>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37" name="Abgerundetes Rechteck 35">
            <a:extLst>
              <a:ext uri="{FF2B5EF4-FFF2-40B4-BE49-F238E27FC236}">
                <a16:creationId xmlns:a16="http://schemas.microsoft.com/office/drawing/2014/main" id="{8BFC8C06-AC19-47DD-89A7-EF2974B90AB1}"/>
              </a:ext>
            </a:extLst>
          </p:cNvPr>
          <p:cNvSpPr/>
          <p:nvPr/>
        </p:nvSpPr>
        <p:spPr bwMode="gray">
          <a:xfrm>
            <a:off x="609913" y="3726723"/>
            <a:ext cx="10965993" cy="1038560"/>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1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Izmaksas tiek vērtētas, iesniedzot izskatīšanai maksas pakalpojumu cenrādi. Ar pašvaldības noteikumiem paredzēts, ka maksas pakalpojumu izcenojumi jāpārstrādā un jāiesniedz izskatīšanai Pašvaldības domē līdz 01.02.2023. </a:t>
            </a: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1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2022.gada 28.jūlija Krāslavas novada pašvaldības domes sēdē apstiprināti Krāslavas novada pašvaldības noteikumi "Krāslavas novada pašvaldības, pašvaldības iestāžu un pašvaldības aģentūru iestāžu maksas pakalpojumu izcenojumu noteikšanas metodika un izcenojumu apstiprināšanas kārtība"</a:t>
            </a:r>
          </a:p>
        </p:txBody>
      </p:sp>
      <p:sp>
        <p:nvSpPr>
          <p:cNvPr id="40" name="Rectangle 39">
            <a:extLst>
              <a:ext uri="{FF2B5EF4-FFF2-40B4-BE49-F238E27FC236}">
                <a16:creationId xmlns:a16="http://schemas.microsoft.com/office/drawing/2014/main" id="{F9280D3C-CB4D-45F4-9EDD-3CC9C327AFEE}"/>
              </a:ext>
            </a:extLst>
          </p:cNvPr>
          <p:cNvSpPr/>
          <p:nvPr/>
        </p:nvSpPr>
        <p:spPr>
          <a:xfrm>
            <a:off x="609914" y="3498765"/>
            <a:ext cx="10965992" cy="222933"/>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43" name="Freeform 35">
            <a:extLst>
              <a:ext uri="{FF2B5EF4-FFF2-40B4-BE49-F238E27FC236}">
                <a16:creationId xmlns:a16="http://schemas.microsoft.com/office/drawing/2014/main" id="{280C0A06-5FCA-4559-87BC-3573097647DF}"/>
              </a:ext>
            </a:extLst>
          </p:cNvPr>
          <p:cNvSpPr>
            <a:spLocks noChangeAspect="1" noEditPoints="1"/>
          </p:cNvSpPr>
          <p:nvPr/>
        </p:nvSpPr>
        <p:spPr bwMode="auto">
          <a:xfrm rot="10800000" flipV="1">
            <a:off x="820745" y="4224036"/>
            <a:ext cx="572832" cy="328214"/>
          </a:xfrm>
          <a:custGeom>
            <a:avLst/>
            <a:gdLst>
              <a:gd name="T0" fmla="*/ 2147483647 w 6360"/>
              <a:gd name="T1" fmla="*/ 2147483647 h 4761"/>
              <a:gd name="T2" fmla="*/ 2147483647 w 6360"/>
              <a:gd name="T3" fmla="*/ 2147483647 h 4761"/>
              <a:gd name="T4" fmla="*/ 2147483647 w 6360"/>
              <a:gd name="T5" fmla="*/ 2147483647 h 4761"/>
              <a:gd name="T6" fmla="*/ 2147483647 w 6360"/>
              <a:gd name="T7" fmla="*/ 2147483647 h 4761"/>
              <a:gd name="T8" fmla="*/ 2147483647 w 6360"/>
              <a:gd name="T9" fmla="*/ 2147483647 h 4761"/>
              <a:gd name="T10" fmla="*/ 2147483647 w 6360"/>
              <a:gd name="T11" fmla="*/ 2147483647 h 4761"/>
              <a:gd name="T12" fmla="*/ 2147483647 w 6360"/>
              <a:gd name="T13" fmla="*/ 2147483647 h 4761"/>
              <a:gd name="T14" fmla="*/ 2147483647 w 6360"/>
              <a:gd name="T15" fmla="*/ 2147483647 h 4761"/>
              <a:gd name="T16" fmla="*/ 2147483647 w 6360"/>
              <a:gd name="T17" fmla="*/ 2147483647 h 4761"/>
              <a:gd name="T18" fmla="*/ 2147483647 w 6360"/>
              <a:gd name="T19" fmla="*/ 2147483647 h 4761"/>
              <a:gd name="T20" fmla="*/ 2147483647 w 6360"/>
              <a:gd name="T21" fmla="*/ 2147483647 h 4761"/>
              <a:gd name="T22" fmla="*/ 2147483647 w 6360"/>
              <a:gd name="T23" fmla="*/ 2147483647 h 4761"/>
              <a:gd name="T24" fmla="*/ 2147483647 w 6360"/>
              <a:gd name="T25" fmla="*/ 2147483647 h 4761"/>
              <a:gd name="T26" fmla="*/ 2147483647 w 6360"/>
              <a:gd name="T27" fmla="*/ 2147483647 h 4761"/>
              <a:gd name="T28" fmla="*/ 2147483647 w 6360"/>
              <a:gd name="T29" fmla="*/ 2147483647 h 4761"/>
              <a:gd name="T30" fmla="*/ 2147483647 w 6360"/>
              <a:gd name="T31" fmla="*/ 2147483647 h 4761"/>
              <a:gd name="T32" fmla="*/ 2147483647 w 6360"/>
              <a:gd name="T33" fmla="*/ 2147483647 h 4761"/>
              <a:gd name="T34" fmla="*/ 2147483647 w 6360"/>
              <a:gd name="T35" fmla="*/ 2147483647 h 4761"/>
              <a:gd name="T36" fmla="*/ 2147483647 w 6360"/>
              <a:gd name="T37" fmla="*/ 2147483647 h 4761"/>
              <a:gd name="T38" fmla="*/ 2147483647 w 6360"/>
              <a:gd name="T39" fmla="*/ 2147483647 h 4761"/>
              <a:gd name="T40" fmla="*/ 2147483647 w 6360"/>
              <a:gd name="T41" fmla="*/ 2147483647 h 4761"/>
              <a:gd name="T42" fmla="*/ 2147483647 w 6360"/>
              <a:gd name="T43" fmla="*/ 2147483647 h 4761"/>
              <a:gd name="T44" fmla="*/ 2147483647 w 6360"/>
              <a:gd name="T45" fmla="*/ 2147483647 h 4761"/>
              <a:gd name="T46" fmla="*/ 2147483647 w 6360"/>
              <a:gd name="T47" fmla="*/ 2147483647 h 4761"/>
              <a:gd name="T48" fmla="*/ 2147483647 w 6360"/>
              <a:gd name="T49" fmla="*/ 2147483647 h 4761"/>
              <a:gd name="T50" fmla="*/ 2147483647 w 6360"/>
              <a:gd name="T51" fmla="*/ 2147483647 h 4761"/>
              <a:gd name="T52" fmla="*/ 2147483647 w 6360"/>
              <a:gd name="T53" fmla="*/ 2147483647 h 4761"/>
              <a:gd name="T54" fmla="*/ 2147483647 w 6360"/>
              <a:gd name="T55" fmla="*/ 2147483647 h 4761"/>
              <a:gd name="T56" fmla="*/ 2147483647 w 6360"/>
              <a:gd name="T57" fmla="*/ 2147483647 h 4761"/>
              <a:gd name="T58" fmla="*/ 2147483647 w 6360"/>
              <a:gd name="T59" fmla="*/ 2147483647 h 4761"/>
              <a:gd name="T60" fmla="*/ 2147483647 w 6360"/>
              <a:gd name="T61" fmla="*/ 2147483647 h 4761"/>
              <a:gd name="T62" fmla="*/ 2147483647 w 6360"/>
              <a:gd name="T63" fmla="*/ 2147483647 h 4761"/>
              <a:gd name="T64" fmla="*/ 2147483647 w 6360"/>
              <a:gd name="T65" fmla="*/ 2147483647 h 4761"/>
              <a:gd name="T66" fmla="*/ 2147483647 w 6360"/>
              <a:gd name="T67" fmla="*/ 2147483647 h 4761"/>
              <a:gd name="T68" fmla="*/ 2147483647 w 6360"/>
              <a:gd name="T69" fmla="*/ 2147483647 h 4761"/>
              <a:gd name="T70" fmla="*/ 2147483647 w 6360"/>
              <a:gd name="T71" fmla="*/ 2147483647 h 4761"/>
              <a:gd name="T72" fmla="*/ 2147483647 w 6360"/>
              <a:gd name="T73" fmla="*/ 2147483647 h 4761"/>
              <a:gd name="T74" fmla="*/ 2147483647 w 6360"/>
              <a:gd name="T75" fmla="*/ 2147483647 h 4761"/>
              <a:gd name="T76" fmla="*/ 2147483647 w 6360"/>
              <a:gd name="T77" fmla="*/ 2147483647 h 4761"/>
              <a:gd name="T78" fmla="*/ 2147483647 w 6360"/>
              <a:gd name="T79" fmla="*/ 2147483647 h 4761"/>
              <a:gd name="T80" fmla="*/ 2147483647 w 6360"/>
              <a:gd name="T81" fmla="*/ 2147483647 h 4761"/>
              <a:gd name="T82" fmla="*/ 2147483647 w 6360"/>
              <a:gd name="T83" fmla="*/ 2147483647 h 4761"/>
              <a:gd name="T84" fmla="*/ 2147483647 w 6360"/>
              <a:gd name="T85" fmla="*/ 2147483647 h 4761"/>
              <a:gd name="T86" fmla="*/ 2147483647 w 6360"/>
              <a:gd name="T87" fmla="*/ 2147483647 h 4761"/>
              <a:gd name="T88" fmla="*/ 2147483647 w 6360"/>
              <a:gd name="T89" fmla="*/ 2147483647 h 4761"/>
              <a:gd name="T90" fmla="*/ 2147483647 w 6360"/>
              <a:gd name="T91" fmla="*/ 2147483647 h 4761"/>
              <a:gd name="T92" fmla="*/ 2147483647 w 6360"/>
              <a:gd name="T93" fmla="*/ 2147483647 h 4761"/>
              <a:gd name="T94" fmla="*/ 2147483647 w 6360"/>
              <a:gd name="T95" fmla="*/ 2147483647 h 4761"/>
              <a:gd name="T96" fmla="*/ 2147483647 w 6360"/>
              <a:gd name="T97" fmla="*/ 2147483647 h 4761"/>
              <a:gd name="T98" fmla="*/ 2147483647 w 6360"/>
              <a:gd name="T99" fmla="*/ 2147483647 h 4761"/>
              <a:gd name="T100" fmla="*/ 2147483647 w 6360"/>
              <a:gd name="T101" fmla="*/ 2147483647 h 4761"/>
              <a:gd name="T102" fmla="*/ 2147483647 w 6360"/>
              <a:gd name="T103" fmla="*/ 2147483647 h 4761"/>
              <a:gd name="T104" fmla="*/ 2147483647 w 6360"/>
              <a:gd name="T105" fmla="*/ 2147483647 h 4761"/>
              <a:gd name="T106" fmla="*/ 2147483647 w 6360"/>
              <a:gd name="T107" fmla="*/ 2147483647 h 4761"/>
              <a:gd name="T108" fmla="*/ 2147483647 w 6360"/>
              <a:gd name="T109" fmla="*/ 2147483647 h 4761"/>
              <a:gd name="T110" fmla="*/ 2147483647 w 6360"/>
              <a:gd name="T111" fmla="*/ 2147483647 h 4761"/>
              <a:gd name="T112" fmla="*/ 2147483647 w 6360"/>
              <a:gd name="T113" fmla="*/ 2147483647 h 4761"/>
              <a:gd name="T114" fmla="*/ 2147483647 w 6360"/>
              <a:gd name="T115" fmla="*/ 2147483647 h 4761"/>
              <a:gd name="T116" fmla="*/ 2147483647 w 6360"/>
              <a:gd name="T117" fmla="*/ 2147483647 h 4761"/>
              <a:gd name="T118" fmla="*/ 2147483647 w 6360"/>
              <a:gd name="T119" fmla="*/ 2147483647 h 4761"/>
              <a:gd name="T120" fmla="*/ 2147483647 w 6360"/>
              <a:gd name="T121" fmla="*/ 2147483647 h 476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0"/>
              <a:gd name="T184" fmla="*/ 0 h 4761"/>
              <a:gd name="T185" fmla="*/ 6360 w 6360"/>
              <a:gd name="T186" fmla="*/ 4761 h 476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0" h="4761">
                <a:moveTo>
                  <a:pt x="3538" y="2658"/>
                </a:moveTo>
                <a:lnTo>
                  <a:pt x="3538" y="3341"/>
                </a:lnTo>
                <a:lnTo>
                  <a:pt x="3639" y="3329"/>
                </a:lnTo>
                <a:lnTo>
                  <a:pt x="3741" y="3315"/>
                </a:lnTo>
                <a:lnTo>
                  <a:pt x="3841" y="3300"/>
                </a:lnTo>
                <a:lnTo>
                  <a:pt x="3940" y="3284"/>
                </a:lnTo>
                <a:lnTo>
                  <a:pt x="4037" y="3265"/>
                </a:lnTo>
                <a:lnTo>
                  <a:pt x="4130" y="3244"/>
                </a:lnTo>
                <a:lnTo>
                  <a:pt x="4221" y="3221"/>
                </a:lnTo>
                <a:lnTo>
                  <a:pt x="4308" y="3195"/>
                </a:lnTo>
                <a:lnTo>
                  <a:pt x="4308" y="2488"/>
                </a:lnTo>
                <a:lnTo>
                  <a:pt x="4222" y="2514"/>
                </a:lnTo>
                <a:lnTo>
                  <a:pt x="4132" y="2538"/>
                </a:lnTo>
                <a:lnTo>
                  <a:pt x="4040" y="2562"/>
                </a:lnTo>
                <a:lnTo>
                  <a:pt x="3945" y="2585"/>
                </a:lnTo>
                <a:lnTo>
                  <a:pt x="3846" y="2604"/>
                </a:lnTo>
                <a:lnTo>
                  <a:pt x="3746" y="2624"/>
                </a:lnTo>
                <a:lnTo>
                  <a:pt x="3643" y="2641"/>
                </a:lnTo>
                <a:lnTo>
                  <a:pt x="3538" y="2658"/>
                </a:lnTo>
                <a:close/>
                <a:moveTo>
                  <a:pt x="3408" y="3352"/>
                </a:moveTo>
                <a:lnTo>
                  <a:pt x="3408" y="2674"/>
                </a:lnTo>
                <a:lnTo>
                  <a:pt x="3315" y="2683"/>
                </a:lnTo>
                <a:lnTo>
                  <a:pt x="3221" y="2693"/>
                </a:lnTo>
                <a:lnTo>
                  <a:pt x="3128" y="2701"/>
                </a:lnTo>
                <a:lnTo>
                  <a:pt x="3031" y="2706"/>
                </a:lnTo>
                <a:lnTo>
                  <a:pt x="2934" y="2711"/>
                </a:lnTo>
                <a:lnTo>
                  <a:pt x="2835" y="2716"/>
                </a:lnTo>
                <a:lnTo>
                  <a:pt x="2737" y="2717"/>
                </a:lnTo>
                <a:lnTo>
                  <a:pt x="2637" y="2717"/>
                </a:lnTo>
                <a:lnTo>
                  <a:pt x="2637" y="3379"/>
                </a:lnTo>
                <a:lnTo>
                  <a:pt x="2824" y="3379"/>
                </a:lnTo>
                <a:lnTo>
                  <a:pt x="2921" y="3378"/>
                </a:lnTo>
                <a:lnTo>
                  <a:pt x="3016" y="3374"/>
                </a:lnTo>
                <a:lnTo>
                  <a:pt x="3115" y="3371"/>
                </a:lnTo>
                <a:lnTo>
                  <a:pt x="3211" y="3366"/>
                </a:lnTo>
                <a:lnTo>
                  <a:pt x="3310" y="3360"/>
                </a:lnTo>
                <a:lnTo>
                  <a:pt x="3408" y="3352"/>
                </a:lnTo>
                <a:close/>
                <a:moveTo>
                  <a:pt x="1736" y="2654"/>
                </a:moveTo>
                <a:lnTo>
                  <a:pt x="1736" y="3336"/>
                </a:lnTo>
                <a:lnTo>
                  <a:pt x="1891" y="3349"/>
                </a:lnTo>
                <a:lnTo>
                  <a:pt x="2075" y="3362"/>
                </a:lnTo>
                <a:lnTo>
                  <a:pt x="2175" y="3366"/>
                </a:lnTo>
                <a:lnTo>
                  <a:pt x="2281" y="3371"/>
                </a:lnTo>
                <a:lnTo>
                  <a:pt x="2393" y="3376"/>
                </a:lnTo>
                <a:lnTo>
                  <a:pt x="2508" y="3378"/>
                </a:lnTo>
                <a:lnTo>
                  <a:pt x="2508" y="2716"/>
                </a:lnTo>
                <a:lnTo>
                  <a:pt x="2412" y="2712"/>
                </a:lnTo>
                <a:lnTo>
                  <a:pt x="2317" y="2709"/>
                </a:lnTo>
                <a:lnTo>
                  <a:pt x="2222" y="2704"/>
                </a:lnTo>
                <a:lnTo>
                  <a:pt x="2125" y="2696"/>
                </a:lnTo>
                <a:lnTo>
                  <a:pt x="2028" y="2688"/>
                </a:lnTo>
                <a:lnTo>
                  <a:pt x="1931" y="2679"/>
                </a:lnTo>
                <a:lnTo>
                  <a:pt x="1834" y="2667"/>
                </a:lnTo>
                <a:lnTo>
                  <a:pt x="1736" y="2654"/>
                </a:lnTo>
                <a:close/>
                <a:moveTo>
                  <a:pt x="1607" y="3320"/>
                </a:moveTo>
                <a:lnTo>
                  <a:pt x="1607" y="2635"/>
                </a:lnTo>
                <a:lnTo>
                  <a:pt x="1505" y="2617"/>
                </a:lnTo>
                <a:lnTo>
                  <a:pt x="1410" y="2599"/>
                </a:lnTo>
                <a:lnTo>
                  <a:pt x="1316" y="2580"/>
                </a:lnTo>
                <a:lnTo>
                  <a:pt x="1227" y="2561"/>
                </a:lnTo>
                <a:lnTo>
                  <a:pt x="1142" y="2541"/>
                </a:lnTo>
                <a:lnTo>
                  <a:pt x="1059" y="2522"/>
                </a:lnTo>
                <a:lnTo>
                  <a:pt x="982" y="2501"/>
                </a:lnTo>
                <a:lnTo>
                  <a:pt x="907" y="2480"/>
                </a:lnTo>
                <a:lnTo>
                  <a:pt x="836" y="2457"/>
                </a:lnTo>
                <a:lnTo>
                  <a:pt x="836" y="3132"/>
                </a:lnTo>
                <a:lnTo>
                  <a:pt x="907" y="3156"/>
                </a:lnTo>
                <a:lnTo>
                  <a:pt x="983" y="3181"/>
                </a:lnTo>
                <a:lnTo>
                  <a:pt x="1064" y="3203"/>
                </a:lnTo>
                <a:lnTo>
                  <a:pt x="1150" y="3226"/>
                </a:lnTo>
                <a:lnTo>
                  <a:pt x="1240" y="3249"/>
                </a:lnTo>
                <a:lnTo>
                  <a:pt x="1335" y="3270"/>
                </a:lnTo>
                <a:lnTo>
                  <a:pt x="1434" y="3291"/>
                </a:lnTo>
                <a:lnTo>
                  <a:pt x="1539" y="3310"/>
                </a:lnTo>
                <a:lnTo>
                  <a:pt x="1607" y="3320"/>
                </a:lnTo>
                <a:close/>
                <a:moveTo>
                  <a:pt x="4437" y="2443"/>
                </a:moveTo>
                <a:lnTo>
                  <a:pt x="4437" y="3152"/>
                </a:lnTo>
                <a:lnTo>
                  <a:pt x="4484" y="3134"/>
                </a:lnTo>
                <a:lnTo>
                  <a:pt x="4527" y="3115"/>
                </a:lnTo>
                <a:lnTo>
                  <a:pt x="4571" y="3095"/>
                </a:lnTo>
                <a:lnTo>
                  <a:pt x="4613" y="3076"/>
                </a:lnTo>
                <a:lnTo>
                  <a:pt x="4653" y="3053"/>
                </a:lnTo>
                <a:lnTo>
                  <a:pt x="4690" y="3032"/>
                </a:lnTo>
                <a:lnTo>
                  <a:pt x="4728" y="3008"/>
                </a:lnTo>
                <a:lnTo>
                  <a:pt x="4763" y="2985"/>
                </a:lnTo>
                <a:lnTo>
                  <a:pt x="4795" y="2960"/>
                </a:lnTo>
                <a:lnTo>
                  <a:pt x="4828" y="2934"/>
                </a:lnTo>
                <a:lnTo>
                  <a:pt x="4857" y="2906"/>
                </a:lnTo>
                <a:lnTo>
                  <a:pt x="4884" y="2879"/>
                </a:lnTo>
                <a:lnTo>
                  <a:pt x="4908" y="2850"/>
                </a:lnTo>
                <a:lnTo>
                  <a:pt x="4933" y="2821"/>
                </a:lnTo>
                <a:lnTo>
                  <a:pt x="4954" y="2790"/>
                </a:lnTo>
                <a:lnTo>
                  <a:pt x="4971" y="2758"/>
                </a:lnTo>
                <a:lnTo>
                  <a:pt x="4988" y="2149"/>
                </a:lnTo>
                <a:lnTo>
                  <a:pt x="4962" y="2170"/>
                </a:lnTo>
                <a:lnTo>
                  <a:pt x="4936" y="2189"/>
                </a:lnTo>
                <a:lnTo>
                  <a:pt x="4908" y="2210"/>
                </a:lnTo>
                <a:lnTo>
                  <a:pt x="4879" y="2230"/>
                </a:lnTo>
                <a:lnTo>
                  <a:pt x="4818" y="2268"/>
                </a:lnTo>
                <a:lnTo>
                  <a:pt x="4752" y="2306"/>
                </a:lnTo>
                <a:lnTo>
                  <a:pt x="4679" y="2343"/>
                </a:lnTo>
                <a:lnTo>
                  <a:pt x="4603" y="2377"/>
                </a:lnTo>
                <a:lnTo>
                  <a:pt x="4523" y="2411"/>
                </a:lnTo>
                <a:lnTo>
                  <a:pt x="4437" y="2443"/>
                </a:lnTo>
                <a:close/>
                <a:moveTo>
                  <a:pt x="707" y="3084"/>
                </a:moveTo>
                <a:lnTo>
                  <a:pt x="707" y="2414"/>
                </a:lnTo>
                <a:lnTo>
                  <a:pt x="635" y="2386"/>
                </a:lnTo>
                <a:lnTo>
                  <a:pt x="568" y="2359"/>
                </a:lnTo>
                <a:lnTo>
                  <a:pt x="505" y="2330"/>
                </a:lnTo>
                <a:lnTo>
                  <a:pt x="447" y="2301"/>
                </a:lnTo>
                <a:lnTo>
                  <a:pt x="394" y="2272"/>
                </a:lnTo>
                <a:lnTo>
                  <a:pt x="344" y="2241"/>
                </a:lnTo>
                <a:lnTo>
                  <a:pt x="299" y="2212"/>
                </a:lnTo>
                <a:lnTo>
                  <a:pt x="258" y="2181"/>
                </a:lnTo>
                <a:lnTo>
                  <a:pt x="258" y="2763"/>
                </a:lnTo>
                <a:lnTo>
                  <a:pt x="268" y="2780"/>
                </a:lnTo>
                <a:lnTo>
                  <a:pt x="281" y="2800"/>
                </a:lnTo>
                <a:lnTo>
                  <a:pt x="295" y="2819"/>
                </a:lnTo>
                <a:lnTo>
                  <a:pt x="312" y="2838"/>
                </a:lnTo>
                <a:lnTo>
                  <a:pt x="331" y="2859"/>
                </a:lnTo>
                <a:lnTo>
                  <a:pt x="352" y="2879"/>
                </a:lnTo>
                <a:lnTo>
                  <a:pt x="376" y="2898"/>
                </a:lnTo>
                <a:lnTo>
                  <a:pt x="402" y="2919"/>
                </a:lnTo>
                <a:lnTo>
                  <a:pt x="431" y="2940"/>
                </a:lnTo>
                <a:lnTo>
                  <a:pt x="463" y="2960"/>
                </a:lnTo>
                <a:lnTo>
                  <a:pt x="497" y="2981"/>
                </a:lnTo>
                <a:lnTo>
                  <a:pt x="533" y="3001"/>
                </a:lnTo>
                <a:lnTo>
                  <a:pt x="573" y="3022"/>
                </a:lnTo>
                <a:lnTo>
                  <a:pt x="615" y="3042"/>
                </a:lnTo>
                <a:lnTo>
                  <a:pt x="659" y="3063"/>
                </a:lnTo>
                <a:lnTo>
                  <a:pt x="707" y="3084"/>
                </a:lnTo>
                <a:close/>
                <a:moveTo>
                  <a:pt x="1485" y="1079"/>
                </a:moveTo>
                <a:lnTo>
                  <a:pt x="1485" y="1079"/>
                </a:lnTo>
                <a:lnTo>
                  <a:pt x="1368" y="1104"/>
                </a:lnTo>
                <a:lnTo>
                  <a:pt x="1251" y="1132"/>
                </a:lnTo>
                <a:lnTo>
                  <a:pt x="1140" y="1162"/>
                </a:lnTo>
                <a:lnTo>
                  <a:pt x="1030" y="1196"/>
                </a:lnTo>
                <a:lnTo>
                  <a:pt x="927" y="1232"/>
                </a:lnTo>
                <a:lnTo>
                  <a:pt x="827" y="1269"/>
                </a:lnTo>
                <a:lnTo>
                  <a:pt x="780" y="1288"/>
                </a:lnTo>
                <a:lnTo>
                  <a:pt x="733" y="1309"/>
                </a:lnTo>
                <a:lnTo>
                  <a:pt x="688" y="1329"/>
                </a:lnTo>
                <a:lnTo>
                  <a:pt x="644" y="1351"/>
                </a:lnTo>
                <a:lnTo>
                  <a:pt x="604" y="1372"/>
                </a:lnTo>
                <a:lnTo>
                  <a:pt x="564" y="1393"/>
                </a:lnTo>
                <a:lnTo>
                  <a:pt x="525" y="1416"/>
                </a:lnTo>
                <a:lnTo>
                  <a:pt x="488" y="1439"/>
                </a:lnTo>
                <a:lnTo>
                  <a:pt x="452" y="1461"/>
                </a:lnTo>
                <a:lnTo>
                  <a:pt x="420" y="1485"/>
                </a:lnTo>
                <a:lnTo>
                  <a:pt x="389" y="1508"/>
                </a:lnTo>
                <a:lnTo>
                  <a:pt x="360" y="1532"/>
                </a:lnTo>
                <a:lnTo>
                  <a:pt x="333" y="1556"/>
                </a:lnTo>
                <a:lnTo>
                  <a:pt x="307" y="1581"/>
                </a:lnTo>
                <a:lnTo>
                  <a:pt x="284" y="1605"/>
                </a:lnTo>
                <a:lnTo>
                  <a:pt x="263" y="1631"/>
                </a:lnTo>
                <a:lnTo>
                  <a:pt x="245" y="1655"/>
                </a:lnTo>
                <a:lnTo>
                  <a:pt x="229" y="1681"/>
                </a:lnTo>
                <a:lnTo>
                  <a:pt x="216" y="1707"/>
                </a:lnTo>
                <a:lnTo>
                  <a:pt x="205" y="1731"/>
                </a:lnTo>
                <a:lnTo>
                  <a:pt x="197" y="1757"/>
                </a:lnTo>
                <a:lnTo>
                  <a:pt x="191" y="1782"/>
                </a:lnTo>
                <a:lnTo>
                  <a:pt x="187" y="1808"/>
                </a:lnTo>
                <a:lnTo>
                  <a:pt x="187" y="1834"/>
                </a:lnTo>
                <a:lnTo>
                  <a:pt x="189" y="1860"/>
                </a:lnTo>
                <a:lnTo>
                  <a:pt x="194" y="1886"/>
                </a:lnTo>
                <a:lnTo>
                  <a:pt x="202" y="1912"/>
                </a:lnTo>
                <a:lnTo>
                  <a:pt x="213" y="1937"/>
                </a:lnTo>
                <a:lnTo>
                  <a:pt x="228" y="1963"/>
                </a:lnTo>
                <a:lnTo>
                  <a:pt x="245" y="1988"/>
                </a:lnTo>
                <a:lnTo>
                  <a:pt x="265" y="2013"/>
                </a:lnTo>
                <a:lnTo>
                  <a:pt x="289" y="2039"/>
                </a:lnTo>
                <a:lnTo>
                  <a:pt x="315" y="2065"/>
                </a:lnTo>
                <a:lnTo>
                  <a:pt x="346" y="2089"/>
                </a:lnTo>
                <a:lnTo>
                  <a:pt x="379" y="2113"/>
                </a:lnTo>
                <a:lnTo>
                  <a:pt x="417" y="2139"/>
                </a:lnTo>
                <a:lnTo>
                  <a:pt x="457" y="2164"/>
                </a:lnTo>
                <a:lnTo>
                  <a:pt x="501" y="2188"/>
                </a:lnTo>
                <a:lnTo>
                  <a:pt x="549" y="2212"/>
                </a:lnTo>
                <a:lnTo>
                  <a:pt x="601" y="2235"/>
                </a:lnTo>
                <a:lnTo>
                  <a:pt x="656" y="2259"/>
                </a:lnTo>
                <a:lnTo>
                  <a:pt x="714" y="2281"/>
                </a:lnTo>
                <a:lnTo>
                  <a:pt x="777" y="2304"/>
                </a:lnTo>
                <a:lnTo>
                  <a:pt x="844" y="2327"/>
                </a:lnTo>
                <a:lnTo>
                  <a:pt x="915" y="2349"/>
                </a:lnTo>
                <a:lnTo>
                  <a:pt x="990" y="2370"/>
                </a:lnTo>
                <a:lnTo>
                  <a:pt x="1069" y="2391"/>
                </a:lnTo>
                <a:lnTo>
                  <a:pt x="1151" y="2412"/>
                </a:lnTo>
                <a:lnTo>
                  <a:pt x="1240" y="2432"/>
                </a:lnTo>
                <a:lnTo>
                  <a:pt x="1330" y="2453"/>
                </a:lnTo>
                <a:lnTo>
                  <a:pt x="1427" y="2472"/>
                </a:lnTo>
                <a:lnTo>
                  <a:pt x="1527" y="2490"/>
                </a:lnTo>
                <a:lnTo>
                  <a:pt x="1660" y="2512"/>
                </a:lnTo>
                <a:lnTo>
                  <a:pt x="1791" y="2532"/>
                </a:lnTo>
                <a:lnTo>
                  <a:pt x="1921" y="2548"/>
                </a:lnTo>
                <a:lnTo>
                  <a:pt x="2051" y="2561"/>
                </a:lnTo>
                <a:lnTo>
                  <a:pt x="2180" y="2572"/>
                </a:lnTo>
                <a:lnTo>
                  <a:pt x="2309" y="2580"/>
                </a:lnTo>
                <a:lnTo>
                  <a:pt x="2436" y="2585"/>
                </a:lnTo>
                <a:lnTo>
                  <a:pt x="2562" y="2588"/>
                </a:lnTo>
                <a:lnTo>
                  <a:pt x="2687" y="2588"/>
                </a:lnTo>
                <a:lnTo>
                  <a:pt x="2811" y="2587"/>
                </a:lnTo>
                <a:lnTo>
                  <a:pt x="2934" y="2582"/>
                </a:lnTo>
                <a:lnTo>
                  <a:pt x="3053" y="2577"/>
                </a:lnTo>
                <a:lnTo>
                  <a:pt x="3171" y="2567"/>
                </a:lnTo>
                <a:lnTo>
                  <a:pt x="3287" y="2557"/>
                </a:lnTo>
                <a:lnTo>
                  <a:pt x="3402" y="2545"/>
                </a:lnTo>
                <a:lnTo>
                  <a:pt x="3513" y="2530"/>
                </a:lnTo>
                <a:lnTo>
                  <a:pt x="3622" y="2514"/>
                </a:lnTo>
                <a:lnTo>
                  <a:pt x="3728" y="2496"/>
                </a:lnTo>
                <a:lnTo>
                  <a:pt x="3832" y="2477"/>
                </a:lnTo>
                <a:lnTo>
                  <a:pt x="3932" y="2454"/>
                </a:lnTo>
                <a:lnTo>
                  <a:pt x="4028" y="2432"/>
                </a:lnTo>
                <a:lnTo>
                  <a:pt x="4122" y="2407"/>
                </a:lnTo>
                <a:lnTo>
                  <a:pt x="4213" y="2382"/>
                </a:lnTo>
                <a:lnTo>
                  <a:pt x="4300" y="2354"/>
                </a:lnTo>
                <a:lnTo>
                  <a:pt x="4382" y="2327"/>
                </a:lnTo>
                <a:lnTo>
                  <a:pt x="4461" y="2296"/>
                </a:lnTo>
                <a:lnTo>
                  <a:pt x="4535" y="2265"/>
                </a:lnTo>
                <a:lnTo>
                  <a:pt x="4607" y="2235"/>
                </a:lnTo>
                <a:lnTo>
                  <a:pt x="4673" y="2202"/>
                </a:lnTo>
                <a:lnTo>
                  <a:pt x="4734" y="2168"/>
                </a:lnTo>
                <a:lnTo>
                  <a:pt x="4791" y="2134"/>
                </a:lnTo>
                <a:lnTo>
                  <a:pt x="4842" y="2099"/>
                </a:lnTo>
                <a:lnTo>
                  <a:pt x="4752" y="2125"/>
                </a:lnTo>
                <a:lnTo>
                  <a:pt x="4658" y="2147"/>
                </a:lnTo>
                <a:lnTo>
                  <a:pt x="4563" y="2168"/>
                </a:lnTo>
                <a:lnTo>
                  <a:pt x="4463" y="2188"/>
                </a:lnTo>
                <a:lnTo>
                  <a:pt x="4361" y="2206"/>
                </a:lnTo>
                <a:lnTo>
                  <a:pt x="4256" y="2222"/>
                </a:lnTo>
                <a:lnTo>
                  <a:pt x="4151" y="2235"/>
                </a:lnTo>
                <a:lnTo>
                  <a:pt x="4043" y="2246"/>
                </a:lnTo>
                <a:lnTo>
                  <a:pt x="3933" y="2256"/>
                </a:lnTo>
                <a:lnTo>
                  <a:pt x="3823" y="2262"/>
                </a:lnTo>
                <a:lnTo>
                  <a:pt x="3712" y="2267"/>
                </a:lnTo>
                <a:lnTo>
                  <a:pt x="3601" y="2270"/>
                </a:lnTo>
                <a:lnTo>
                  <a:pt x="3489" y="2272"/>
                </a:lnTo>
                <a:lnTo>
                  <a:pt x="3378" y="2270"/>
                </a:lnTo>
                <a:lnTo>
                  <a:pt x="3266" y="2267"/>
                </a:lnTo>
                <a:lnTo>
                  <a:pt x="3155" y="2262"/>
                </a:lnTo>
                <a:lnTo>
                  <a:pt x="3045" y="2254"/>
                </a:lnTo>
                <a:lnTo>
                  <a:pt x="2937" y="2244"/>
                </a:lnTo>
                <a:lnTo>
                  <a:pt x="2830" y="2233"/>
                </a:lnTo>
                <a:lnTo>
                  <a:pt x="2725" y="2220"/>
                </a:lnTo>
                <a:lnTo>
                  <a:pt x="2622" y="2204"/>
                </a:lnTo>
                <a:lnTo>
                  <a:pt x="2522" y="2185"/>
                </a:lnTo>
                <a:lnTo>
                  <a:pt x="2424" y="2165"/>
                </a:lnTo>
                <a:lnTo>
                  <a:pt x="2330" y="2143"/>
                </a:lnTo>
                <a:lnTo>
                  <a:pt x="2238" y="2117"/>
                </a:lnTo>
                <a:lnTo>
                  <a:pt x="2151" y="2089"/>
                </a:lnTo>
                <a:lnTo>
                  <a:pt x="2067" y="2060"/>
                </a:lnTo>
                <a:lnTo>
                  <a:pt x="1986" y="2030"/>
                </a:lnTo>
                <a:lnTo>
                  <a:pt x="1947" y="2012"/>
                </a:lnTo>
                <a:lnTo>
                  <a:pt x="1910" y="1996"/>
                </a:lnTo>
                <a:lnTo>
                  <a:pt x="1875" y="1978"/>
                </a:lnTo>
                <a:lnTo>
                  <a:pt x="1841" y="1958"/>
                </a:lnTo>
                <a:lnTo>
                  <a:pt x="1807" y="1939"/>
                </a:lnTo>
                <a:lnTo>
                  <a:pt x="1774" y="1920"/>
                </a:lnTo>
                <a:lnTo>
                  <a:pt x="1744" y="1900"/>
                </a:lnTo>
                <a:lnTo>
                  <a:pt x="1715" y="1879"/>
                </a:lnTo>
                <a:lnTo>
                  <a:pt x="951" y="2218"/>
                </a:lnTo>
                <a:lnTo>
                  <a:pt x="854" y="2186"/>
                </a:lnTo>
                <a:lnTo>
                  <a:pt x="765" y="2152"/>
                </a:lnTo>
                <a:lnTo>
                  <a:pt x="685" y="2118"/>
                </a:lnTo>
                <a:lnTo>
                  <a:pt x="614" y="2084"/>
                </a:lnTo>
                <a:lnTo>
                  <a:pt x="551" y="2049"/>
                </a:lnTo>
                <a:lnTo>
                  <a:pt x="522" y="2033"/>
                </a:lnTo>
                <a:lnTo>
                  <a:pt x="496" y="2015"/>
                </a:lnTo>
                <a:lnTo>
                  <a:pt x="471" y="1999"/>
                </a:lnTo>
                <a:lnTo>
                  <a:pt x="447" y="1981"/>
                </a:lnTo>
                <a:lnTo>
                  <a:pt x="428" y="1965"/>
                </a:lnTo>
                <a:lnTo>
                  <a:pt x="408" y="1949"/>
                </a:lnTo>
                <a:lnTo>
                  <a:pt x="391" y="1933"/>
                </a:lnTo>
                <a:lnTo>
                  <a:pt x="376" y="1917"/>
                </a:lnTo>
                <a:lnTo>
                  <a:pt x="362" y="1902"/>
                </a:lnTo>
                <a:lnTo>
                  <a:pt x="352" y="1887"/>
                </a:lnTo>
                <a:lnTo>
                  <a:pt x="342" y="1875"/>
                </a:lnTo>
                <a:lnTo>
                  <a:pt x="334" y="1862"/>
                </a:lnTo>
                <a:lnTo>
                  <a:pt x="328" y="1849"/>
                </a:lnTo>
                <a:lnTo>
                  <a:pt x="325" y="1837"/>
                </a:lnTo>
                <a:lnTo>
                  <a:pt x="321" y="1826"/>
                </a:lnTo>
                <a:lnTo>
                  <a:pt x="318" y="1816"/>
                </a:lnTo>
                <a:lnTo>
                  <a:pt x="316" y="1797"/>
                </a:lnTo>
                <a:lnTo>
                  <a:pt x="318" y="1781"/>
                </a:lnTo>
                <a:lnTo>
                  <a:pt x="323" y="1766"/>
                </a:lnTo>
                <a:lnTo>
                  <a:pt x="326" y="1753"/>
                </a:lnTo>
                <a:lnTo>
                  <a:pt x="333" y="1741"/>
                </a:lnTo>
                <a:lnTo>
                  <a:pt x="341" y="1726"/>
                </a:lnTo>
                <a:lnTo>
                  <a:pt x="350" y="1711"/>
                </a:lnTo>
                <a:lnTo>
                  <a:pt x="362" y="1695"/>
                </a:lnTo>
                <a:lnTo>
                  <a:pt x="375" y="1681"/>
                </a:lnTo>
                <a:lnTo>
                  <a:pt x="389" y="1665"/>
                </a:lnTo>
                <a:lnTo>
                  <a:pt x="404" y="1648"/>
                </a:lnTo>
                <a:lnTo>
                  <a:pt x="423" y="1632"/>
                </a:lnTo>
                <a:lnTo>
                  <a:pt x="442" y="1615"/>
                </a:lnTo>
                <a:lnTo>
                  <a:pt x="486" y="1581"/>
                </a:lnTo>
                <a:lnTo>
                  <a:pt x="538" y="1545"/>
                </a:lnTo>
                <a:lnTo>
                  <a:pt x="597" y="1510"/>
                </a:lnTo>
                <a:lnTo>
                  <a:pt x="665" y="1472"/>
                </a:lnTo>
                <a:lnTo>
                  <a:pt x="741" y="1437"/>
                </a:lnTo>
                <a:lnTo>
                  <a:pt x="825" y="1401"/>
                </a:lnTo>
                <a:lnTo>
                  <a:pt x="917" y="1366"/>
                </a:lnTo>
                <a:lnTo>
                  <a:pt x="1019" y="1332"/>
                </a:lnTo>
                <a:lnTo>
                  <a:pt x="1130" y="1298"/>
                </a:lnTo>
                <a:lnTo>
                  <a:pt x="1250" y="1264"/>
                </a:lnTo>
                <a:lnTo>
                  <a:pt x="1379" y="1234"/>
                </a:lnTo>
                <a:lnTo>
                  <a:pt x="1485" y="1211"/>
                </a:lnTo>
                <a:lnTo>
                  <a:pt x="1485" y="1079"/>
                </a:lnTo>
                <a:close/>
                <a:moveTo>
                  <a:pt x="4870" y="373"/>
                </a:moveTo>
                <a:lnTo>
                  <a:pt x="4870" y="373"/>
                </a:lnTo>
                <a:lnTo>
                  <a:pt x="4816" y="355"/>
                </a:lnTo>
                <a:lnTo>
                  <a:pt x="4762" y="339"/>
                </a:lnTo>
                <a:lnTo>
                  <a:pt x="4703" y="325"/>
                </a:lnTo>
                <a:lnTo>
                  <a:pt x="4644" y="308"/>
                </a:lnTo>
                <a:lnTo>
                  <a:pt x="4582" y="295"/>
                </a:lnTo>
                <a:lnTo>
                  <a:pt x="4518" y="281"/>
                </a:lnTo>
                <a:lnTo>
                  <a:pt x="4453" y="270"/>
                </a:lnTo>
                <a:lnTo>
                  <a:pt x="4385" y="257"/>
                </a:lnTo>
                <a:lnTo>
                  <a:pt x="4318" y="247"/>
                </a:lnTo>
                <a:lnTo>
                  <a:pt x="4246" y="237"/>
                </a:lnTo>
                <a:lnTo>
                  <a:pt x="4175" y="228"/>
                </a:lnTo>
                <a:lnTo>
                  <a:pt x="4103" y="220"/>
                </a:lnTo>
                <a:lnTo>
                  <a:pt x="4028" y="213"/>
                </a:lnTo>
                <a:lnTo>
                  <a:pt x="3954" y="207"/>
                </a:lnTo>
                <a:lnTo>
                  <a:pt x="3878" y="202"/>
                </a:lnTo>
                <a:lnTo>
                  <a:pt x="3802" y="199"/>
                </a:lnTo>
                <a:lnTo>
                  <a:pt x="3725" y="195"/>
                </a:lnTo>
                <a:lnTo>
                  <a:pt x="3647" y="194"/>
                </a:lnTo>
                <a:lnTo>
                  <a:pt x="3568" y="194"/>
                </a:lnTo>
                <a:lnTo>
                  <a:pt x="3491" y="194"/>
                </a:lnTo>
                <a:lnTo>
                  <a:pt x="3412" y="195"/>
                </a:lnTo>
                <a:lnTo>
                  <a:pt x="3333" y="199"/>
                </a:lnTo>
                <a:lnTo>
                  <a:pt x="3253" y="203"/>
                </a:lnTo>
                <a:lnTo>
                  <a:pt x="3174" y="208"/>
                </a:lnTo>
                <a:lnTo>
                  <a:pt x="3095" y="215"/>
                </a:lnTo>
                <a:lnTo>
                  <a:pt x="3018" y="223"/>
                </a:lnTo>
                <a:lnTo>
                  <a:pt x="2940" y="231"/>
                </a:lnTo>
                <a:lnTo>
                  <a:pt x="2863" y="242"/>
                </a:lnTo>
                <a:lnTo>
                  <a:pt x="2785" y="253"/>
                </a:lnTo>
                <a:lnTo>
                  <a:pt x="2709" y="266"/>
                </a:lnTo>
                <a:lnTo>
                  <a:pt x="2633" y="281"/>
                </a:lnTo>
                <a:lnTo>
                  <a:pt x="2559" y="297"/>
                </a:lnTo>
                <a:lnTo>
                  <a:pt x="2454" y="323"/>
                </a:lnTo>
                <a:lnTo>
                  <a:pt x="2356" y="349"/>
                </a:lnTo>
                <a:lnTo>
                  <a:pt x="2264" y="378"/>
                </a:lnTo>
                <a:lnTo>
                  <a:pt x="2178" y="407"/>
                </a:lnTo>
                <a:lnTo>
                  <a:pt x="2099" y="438"/>
                </a:lnTo>
                <a:lnTo>
                  <a:pt x="2026" y="468"/>
                </a:lnTo>
                <a:lnTo>
                  <a:pt x="1960" y="501"/>
                </a:lnTo>
                <a:lnTo>
                  <a:pt x="1929" y="517"/>
                </a:lnTo>
                <a:lnTo>
                  <a:pt x="1900" y="534"/>
                </a:lnTo>
                <a:lnTo>
                  <a:pt x="1873" y="551"/>
                </a:lnTo>
                <a:lnTo>
                  <a:pt x="1847" y="568"/>
                </a:lnTo>
                <a:lnTo>
                  <a:pt x="1823" y="586"/>
                </a:lnTo>
                <a:lnTo>
                  <a:pt x="1802" y="602"/>
                </a:lnTo>
                <a:lnTo>
                  <a:pt x="1781" y="620"/>
                </a:lnTo>
                <a:lnTo>
                  <a:pt x="1763" y="638"/>
                </a:lnTo>
                <a:lnTo>
                  <a:pt x="1745" y="656"/>
                </a:lnTo>
                <a:lnTo>
                  <a:pt x="1731" y="673"/>
                </a:lnTo>
                <a:lnTo>
                  <a:pt x="1718" y="693"/>
                </a:lnTo>
                <a:lnTo>
                  <a:pt x="1705" y="710"/>
                </a:lnTo>
                <a:lnTo>
                  <a:pt x="1695" y="728"/>
                </a:lnTo>
                <a:lnTo>
                  <a:pt x="1689" y="746"/>
                </a:lnTo>
                <a:lnTo>
                  <a:pt x="1682" y="765"/>
                </a:lnTo>
                <a:lnTo>
                  <a:pt x="1678" y="783"/>
                </a:lnTo>
                <a:lnTo>
                  <a:pt x="1676" y="801"/>
                </a:lnTo>
                <a:lnTo>
                  <a:pt x="1674" y="820"/>
                </a:lnTo>
                <a:lnTo>
                  <a:pt x="1676" y="838"/>
                </a:lnTo>
                <a:lnTo>
                  <a:pt x="1679" y="856"/>
                </a:lnTo>
                <a:lnTo>
                  <a:pt x="1684" y="873"/>
                </a:lnTo>
                <a:lnTo>
                  <a:pt x="1692" y="893"/>
                </a:lnTo>
                <a:lnTo>
                  <a:pt x="1700" y="911"/>
                </a:lnTo>
                <a:lnTo>
                  <a:pt x="1712" y="928"/>
                </a:lnTo>
                <a:lnTo>
                  <a:pt x="1724" y="946"/>
                </a:lnTo>
                <a:lnTo>
                  <a:pt x="1739" y="964"/>
                </a:lnTo>
                <a:lnTo>
                  <a:pt x="1755" y="982"/>
                </a:lnTo>
                <a:lnTo>
                  <a:pt x="1773" y="999"/>
                </a:lnTo>
                <a:lnTo>
                  <a:pt x="1794" y="1017"/>
                </a:lnTo>
                <a:lnTo>
                  <a:pt x="1816" y="1035"/>
                </a:lnTo>
                <a:lnTo>
                  <a:pt x="1841" y="1053"/>
                </a:lnTo>
                <a:lnTo>
                  <a:pt x="1868" y="1069"/>
                </a:lnTo>
                <a:lnTo>
                  <a:pt x="1896" y="1087"/>
                </a:lnTo>
                <a:lnTo>
                  <a:pt x="1926" y="1103"/>
                </a:lnTo>
                <a:lnTo>
                  <a:pt x="1959" y="1119"/>
                </a:lnTo>
                <a:lnTo>
                  <a:pt x="1992" y="1135"/>
                </a:lnTo>
                <a:lnTo>
                  <a:pt x="2030" y="1151"/>
                </a:lnTo>
                <a:lnTo>
                  <a:pt x="2068" y="1167"/>
                </a:lnTo>
                <a:lnTo>
                  <a:pt x="2109" y="1183"/>
                </a:lnTo>
                <a:lnTo>
                  <a:pt x="2152" y="1198"/>
                </a:lnTo>
                <a:lnTo>
                  <a:pt x="2243" y="1227"/>
                </a:lnTo>
                <a:lnTo>
                  <a:pt x="2343" y="1256"/>
                </a:lnTo>
                <a:lnTo>
                  <a:pt x="2453" y="1284"/>
                </a:lnTo>
                <a:lnTo>
                  <a:pt x="2569" y="1309"/>
                </a:lnTo>
                <a:lnTo>
                  <a:pt x="2695" y="1334"/>
                </a:lnTo>
                <a:lnTo>
                  <a:pt x="2803" y="1351"/>
                </a:lnTo>
                <a:lnTo>
                  <a:pt x="2911" y="1366"/>
                </a:lnTo>
                <a:lnTo>
                  <a:pt x="3019" y="1379"/>
                </a:lnTo>
                <a:lnTo>
                  <a:pt x="3126" y="1390"/>
                </a:lnTo>
                <a:lnTo>
                  <a:pt x="3234" y="1398"/>
                </a:lnTo>
                <a:lnTo>
                  <a:pt x="3339" y="1403"/>
                </a:lnTo>
                <a:lnTo>
                  <a:pt x="3444" y="1408"/>
                </a:lnTo>
                <a:lnTo>
                  <a:pt x="3547" y="1408"/>
                </a:lnTo>
                <a:lnTo>
                  <a:pt x="3651" y="1408"/>
                </a:lnTo>
                <a:lnTo>
                  <a:pt x="3751" y="1405"/>
                </a:lnTo>
                <a:lnTo>
                  <a:pt x="3851" y="1400"/>
                </a:lnTo>
                <a:lnTo>
                  <a:pt x="3948" y="1393"/>
                </a:lnTo>
                <a:lnTo>
                  <a:pt x="4045" y="1384"/>
                </a:lnTo>
                <a:lnTo>
                  <a:pt x="4138" y="1374"/>
                </a:lnTo>
                <a:lnTo>
                  <a:pt x="4230" y="1363"/>
                </a:lnTo>
                <a:lnTo>
                  <a:pt x="4319" y="1348"/>
                </a:lnTo>
                <a:lnTo>
                  <a:pt x="4406" y="1334"/>
                </a:lnTo>
                <a:lnTo>
                  <a:pt x="4490" y="1316"/>
                </a:lnTo>
                <a:lnTo>
                  <a:pt x="4573" y="1298"/>
                </a:lnTo>
                <a:lnTo>
                  <a:pt x="4650" y="1279"/>
                </a:lnTo>
                <a:lnTo>
                  <a:pt x="4726" y="1258"/>
                </a:lnTo>
                <a:lnTo>
                  <a:pt x="4799" y="1237"/>
                </a:lnTo>
                <a:lnTo>
                  <a:pt x="4868" y="1214"/>
                </a:lnTo>
                <a:lnTo>
                  <a:pt x="4933" y="1190"/>
                </a:lnTo>
                <a:lnTo>
                  <a:pt x="4996" y="1164"/>
                </a:lnTo>
                <a:lnTo>
                  <a:pt x="5054" y="1138"/>
                </a:lnTo>
                <a:lnTo>
                  <a:pt x="5107" y="1112"/>
                </a:lnTo>
                <a:lnTo>
                  <a:pt x="5157" y="1085"/>
                </a:lnTo>
                <a:lnTo>
                  <a:pt x="5204" y="1056"/>
                </a:lnTo>
                <a:lnTo>
                  <a:pt x="5244" y="1027"/>
                </a:lnTo>
                <a:lnTo>
                  <a:pt x="5281" y="998"/>
                </a:lnTo>
                <a:lnTo>
                  <a:pt x="5314" y="969"/>
                </a:lnTo>
                <a:lnTo>
                  <a:pt x="5330" y="951"/>
                </a:lnTo>
                <a:lnTo>
                  <a:pt x="5344" y="935"/>
                </a:lnTo>
                <a:lnTo>
                  <a:pt x="5356" y="917"/>
                </a:lnTo>
                <a:lnTo>
                  <a:pt x="5367" y="899"/>
                </a:lnTo>
                <a:lnTo>
                  <a:pt x="5377" y="882"/>
                </a:lnTo>
                <a:lnTo>
                  <a:pt x="5383" y="862"/>
                </a:lnTo>
                <a:lnTo>
                  <a:pt x="5388" y="844"/>
                </a:lnTo>
                <a:lnTo>
                  <a:pt x="5393" y="825"/>
                </a:lnTo>
                <a:lnTo>
                  <a:pt x="5394" y="806"/>
                </a:lnTo>
                <a:lnTo>
                  <a:pt x="5394" y="788"/>
                </a:lnTo>
                <a:lnTo>
                  <a:pt x="5393" y="769"/>
                </a:lnTo>
                <a:lnTo>
                  <a:pt x="5388" y="749"/>
                </a:lnTo>
                <a:lnTo>
                  <a:pt x="5383" y="730"/>
                </a:lnTo>
                <a:lnTo>
                  <a:pt x="5375" y="709"/>
                </a:lnTo>
                <a:lnTo>
                  <a:pt x="5365" y="689"/>
                </a:lnTo>
                <a:lnTo>
                  <a:pt x="5354" y="670"/>
                </a:lnTo>
                <a:lnTo>
                  <a:pt x="5340" y="651"/>
                </a:lnTo>
                <a:lnTo>
                  <a:pt x="5323" y="631"/>
                </a:lnTo>
                <a:lnTo>
                  <a:pt x="5306" y="612"/>
                </a:lnTo>
                <a:lnTo>
                  <a:pt x="5286" y="593"/>
                </a:lnTo>
                <a:lnTo>
                  <a:pt x="5264" y="573"/>
                </a:lnTo>
                <a:lnTo>
                  <a:pt x="5239" y="554"/>
                </a:lnTo>
                <a:lnTo>
                  <a:pt x="5212" y="534"/>
                </a:lnTo>
                <a:lnTo>
                  <a:pt x="5185" y="515"/>
                </a:lnTo>
                <a:lnTo>
                  <a:pt x="5152" y="497"/>
                </a:lnTo>
                <a:lnTo>
                  <a:pt x="5120" y="478"/>
                </a:lnTo>
                <a:lnTo>
                  <a:pt x="5083" y="460"/>
                </a:lnTo>
                <a:lnTo>
                  <a:pt x="5046" y="442"/>
                </a:lnTo>
                <a:lnTo>
                  <a:pt x="5005" y="425"/>
                </a:lnTo>
                <a:lnTo>
                  <a:pt x="4962" y="407"/>
                </a:lnTo>
                <a:lnTo>
                  <a:pt x="4917" y="391"/>
                </a:lnTo>
                <a:lnTo>
                  <a:pt x="4870" y="373"/>
                </a:lnTo>
                <a:close/>
                <a:moveTo>
                  <a:pt x="2052" y="1293"/>
                </a:moveTo>
                <a:lnTo>
                  <a:pt x="2052" y="1293"/>
                </a:lnTo>
                <a:lnTo>
                  <a:pt x="2007" y="1276"/>
                </a:lnTo>
                <a:lnTo>
                  <a:pt x="1962" y="1256"/>
                </a:lnTo>
                <a:lnTo>
                  <a:pt x="1920" y="1235"/>
                </a:lnTo>
                <a:lnTo>
                  <a:pt x="1879" y="1216"/>
                </a:lnTo>
                <a:lnTo>
                  <a:pt x="1842" y="1195"/>
                </a:lnTo>
                <a:lnTo>
                  <a:pt x="1808" y="1174"/>
                </a:lnTo>
                <a:lnTo>
                  <a:pt x="1774" y="1153"/>
                </a:lnTo>
                <a:lnTo>
                  <a:pt x="1744" y="1130"/>
                </a:lnTo>
                <a:lnTo>
                  <a:pt x="1744" y="1550"/>
                </a:lnTo>
                <a:lnTo>
                  <a:pt x="1753" y="1566"/>
                </a:lnTo>
                <a:lnTo>
                  <a:pt x="1765" y="1584"/>
                </a:lnTo>
                <a:lnTo>
                  <a:pt x="1778" y="1600"/>
                </a:lnTo>
                <a:lnTo>
                  <a:pt x="1791" y="1616"/>
                </a:lnTo>
                <a:lnTo>
                  <a:pt x="1807" y="1631"/>
                </a:lnTo>
                <a:lnTo>
                  <a:pt x="1823" y="1647"/>
                </a:lnTo>
                <a:lnTo>
                  <a:pt x="1841" y="1661"/>
                </a:lnTo>
                <a:lnTo>
                  <a:pt x="1860" y="1676"/>
                </a:lnTo>
                <a:lnTo>
                  <a:pt x="1900" y="1705"/>
                </a:lnTo>
                <a:lnTo>
                  <a:pt x="1947" y="1732"/>
                </a:lnTo>
                <a:lnTo>
                  <a:pt x="1997" y="1758"/>
                </a:lnTo>
                <a:lnTo>
                  <a:pt x="2052" y="1782"/>
                </a:lnTo>
                <a:lnTo>
                  <a:pt x="2052" y="1293"/>
                </a:lnTo>
                <a:close/>
                <a:moveTo>
                  <a:pt x="2746" y="1472"/>
                </a:moveTo>
                <a:lnTo>
                  <a:pt x="2746" y="1472"/>
                </a:lnTo>
                <a:lnTo>
                  <a:pt x="2672" y="1460"/>
                </a:lnTo>
                <a:lnTo>
                  <a:pt x="2603" y="1447"/>
                </a:lnTo>
                <a:lnTo>
                  <a:pt x="2537" y="1434"/>
                </a:lnTo>
                <a:lnTo>
                  <a:pt x="2472" y="1419"/>
                </a:lnTo>
                <a:lnTo>
                  <a:pt x="2409" y="1405"/>
                </a:lnTo>
                <a:lnTo>
                  <a:pt x="2349" y="1390"/>
                </a:lnTo>
                <a:lnTo>
                  <a:pt x="2291" y="1374"/>
                </a:lnTo>
                <a:lnTo>
                  <a:pt x="2235" y="1358"/>
                </a:lnTo>
                <a:lnTo>
                  <a:pt x="2181" y="1340"/>
                </a:lnTo>
                <a:lnTo>
                  <a:pt x="2181" y="1831"/>
                </a:lnTo>
                <a:lnTo>
                  <a:pt x="2244" y="1850"/>
                </a:lnTo>
                <a:lnTo>
                  <a:pt x="2309" y="1870"/>
                </a:lnTo>
                <a:lnTo>
                  <a:pt x="2375" y="1886"/>
                </a:lnTo>
                <a:lnTo>
                  <a:pt x="2445" y="1902"/>
                </a:lnTo>
                <a:lnTo>
                  <a:pt x="2517" y="1918"/>
                </a:lnTo>
                <a:lnTo>
                  <a:pt x="2591" y="1931"/>
                </a:lnTo>
                <a:lnTo>
                  <a:pt x="2667" y="1944"/>
                </a:lnTo>
                <a:lnTo>
                  <a:pt x="2746" y="1957"/>
                </a:lnTo>
                <a:lnTo>
                  <a:pt x="2746" y="1472"/>
                </a:lnTo>
                <a:close/>
                <a:moveTo>
                  <a:pt x="3439" y="1535"/>
                </a:moveTo>
                <a:lnTo>
                  <a:pt x="3439" y="1535"/>
                </a:lnTo>
                <a:lnTo>
                  <a:pt x="3300" y="1531"/>
                </a:lnTo>
                <a:lnTo>
                  <a:pt x="3229" y="1527"/>
                </a:lnTo>
                <a:lnTo>
                  <a:pt x="3158" y="1523"/>
                </a:lnTo>
                <a:lnTo>
                  <a:pt x="3089" y="1516"/>
                </a:lnTo>
                <a:lnTo>
                  <a:pt x="3018" y="1510"/>
                </a:lnTo>
                <a:lnTo>
                  <a:pt x="2947" y="1502"/>
                </a:lnTo>
                <a:lnTo>
                  <a:pt x="2876" y="1492"/>
                </a:lnTo>
                <a:lnTo>
                  <a:pt x="2876" y="1973"/>
                </a:lnTo>
                <a:lnTo>
                  <a:pt x="3013" y="1986"/>
                </a:lnTo>
                <a:lnTo>
                  <a:pt x="3153" y="1997"/>
                </a:lnTo>
                <a:lnTo>
                  <a:pt x="3295" y="2004"/>
                </a:lnTo>
                <a:lnTo>
                  <a:pt x="3439" y="2009"/>
                </a:lnTo>
                <a:lnTo>
                  <a:pt x="3439" y="1535"/>
                </a:lnTo>
                <a:close/>
                <a:moveTo>
                  <a:pt x="4132" y="1505"/>
                </a:moveTo>
                <a:lnTo>
                  <a:pt x="4132" y="1505"/>
                </a:lnTo>
                <a:lnTo>
                  <a:pt x="4064" y="1513"/>
                </a:lnTo>
                <a:lnTo>
                  <a:pt x="3996" y="1519"/>
                </a:lnTo>
                <a:lnTo>
                  <a:pt x="3927" y="1524"/>
                </a:lnTo>
                <a:lnTo>
                  <a:pt x="3856" y="1529"/>
                </a:lnTo>
                <a:lnTo>
                  <a:pt x="3785" y="1532"/>
                </a:lnTo>
                <a:lnTo>
                  <a:pt x="3714" y="1535"/>
                </a:lnTo>
                <a:lnTo>
                  <a:pt x="3641" y="1537"/>
                </a:lnTo>
                <a:lnTo>
                  <a:pt x="3568" y="1537"/>
                </a:lnTo>
                <a:lnTo>
                  <a:pt x="3568" y="2009"/>
                </a:lnTo>
                <a:lnTo>
                  <a:pt x="3712" y="2005"/>
                </a:lnTo>
                <a:lnTo>
                  <a:pt x="3854" y="2000"/>
                </a:lnTo>
                <a:lnTo>
                  <a:pt x="3995" y="1991"/>
                </a:lnTo>
                <a:lnTo>
                  <a:pt x="4132" y="1978"/>
                </a:lnTo>
                <a:lnTo>
                  <a:pt x="4132" y="1505"/>
                </a:lnTo>
                <a:close/>
                <a:moveTo>
                  <a:pt x="4826" y="1363"/>
                </a:moveTo>
                <a:lnTo>
                  <a:pt x="4826" y="1363"/>
                </a:lnTo>
                <a:lnTo>
                  <a:pt x="4762" y="1382"/>
                </a:lnTo>
                <a:lnTo>
                  <a:pt x="4695" y="1400"/>
                </a:lnTo>
                <a:lnTo>
                  <a:pt x="4628" y="1418"/>
                </a:lnTo>
                <a:lnTo>
                  <a:pt x="4558" y="1434"/>
                </a:lnTo>
                <a:lnTo>
                  <a:pt x="4487" y="1450"/>
                </a:lnTo>
                <a:lnTo>
                  <a:pt x="4413" y="1463"/>
                </a:lnTo>
                <a:lnTo>
                  <a:pt x="4338" y="1476"/>
                </a:lnTo>
                <a:lnTo>
                  <a:pt x="4261" y="1489"/>
                </a:lnTo>
                <a:lnTo>
                  <a:pt x="4261" y="1963"/>
                </a:lnTo>
                <a:lnTo>
                  <a:pt x="4338" y="1952"/>
                </a:lnTo>
                <a:lnTo>
                  <a:pt x="4414" y="1939"/>
                </a:lnTo>
                <a:lnTo>
                  <a:pt x="4487" y="1926"/>
                </a:lnTo>
                <a:lnTo>
                  <a:pt x="4560" y="1912"/>
                </a:lnTo>
                <a:lnTo>
                  <a:pt x="4629" y="1897"/>
                </a:lnTo>
                <a:lnTo>
                  <a:pt x="4697" y="1879"/>
                </a:lnTo>
                <a:lnTo>
                  <a:pt x="4763" y="1862"/>
                </a:lnTo>
                <a:lnTo>
                  <a:pt x="4826" y="1842"/>
                </a:lnTo>
                <a:lnTo>
                  <a:pt x="4826" y="1363"/>
                </a:lnTo>
                <a:close/>
                <a:moveTo>
                  <a:pt x="5269" y="1603"/>
                </a:moveTo>
                <a:lnTo>
                  <a:pt x="5269" y="1603"/>
                </a:lnTo>
                <a:lnTo>
                  <a:pt x="5283" y="1587"/>
                </a:lnTo>
                <a:lnTo>
                  <a:pt x="5296" y="1573"/>
                </a:lnTo>
                <a:lnTo>
                  <a:pt x="5306" y="1558"/>
                </a:lnTo>
                <a:lnTo>
                  <a:pt x="5314" y="1545"/>
                </a:lnTo>
                <a:lnTo>
                  <a:pt x="5325" y="1129"/>
                </a:lnTo>
                <a:lnTo>
                  <a:pt x="5288" y="1154"/>
                </a:lnTo>
                <a:lnTo>
                  <a:pt x="5248" y="1180"/>
                </a:lnTo>
                <a:lnTo>
                  <a:pt x="5206" y="1206"/>
                </a:lnTo>
                <a:lnTo>
                  <a:pt x="5160" y="1229"/>
                </a:lnTo>
                <a:lnTo>
                  <a:pt x="5114" y="1253"/>
                </a:lnTo>
                <a:lnTo>
                  <a:pt x="5062" y="1276"/>
                </a:lnTo>
                <a:lnTo>
                  <a:pt x="5010" y="1298"/>
                </a:lnTo>
                <a:lnTo>
                  <a:pt x="4955" y="1319"/>
                </a:lnTo>
                <a:lnTo>
                  <a:pt x="4955" y="1795"/>
                </a:lnTo>
                <a:lnTo>
                  <a:pt x="5002" y="1774"/>
                </a:lnTo>
                <a:lnTo>
                  <a:pt x="5049" y="1753"/>
                </a:lnTo>
                <a:lnTo>
                  <a:pt x="5093" y="1731"/>
                </a:lnTo>
                <a:lnTo>
                  <a:pt x="5133" y="1707"/>
                </a:lnTo>
                <a:lnTo>
                  <a:pt x="5170" y="1682"/>
                </a:lnTo>
                <a:lnTo>
                  <a:pt x="5206" y="1657"/>
                </a:lnTo>
                <a:lnTo>
                  <a:pt x="5238" y="1631"/>
                </a:lnTo>
                <a:lnTo>
                  <a:pt x="5269" y="1603"/>
                </a:lnTo>
                <a:close/>
                <a:moveTo>
                  <a:pt x="5591" y="3497"/>
                </a:moveTo>
                <a:lnTo>
                  <a:pt x="5591" y="4237"/>
                </a:lnTo>
                <a:lnTo>
                  <a:pt x="5633" y="4221"/>
                </a:lnTo>
                <a:lnTo>
                  <a:pt x="5674" y="4201"/>
                </a:lnTo>
                <a:lnTo>
                  <a:pt x="5713" y="4183"/>
                </a:lnTo>
                <a:lnTo>
                  <a:pt x="5750" y="4162"/>
                </a:lnTo>
                <a:lnTo>
                  <a:pt x="5787" y="4143"/>
                </a:lnTo>
                <a:lnTo>
                  <a:pt x="5821" y="4120"/>
                </a:lnTo>
                <a:lnTo>
                  <a:pt x="5855" y="4099"/>
                </a:lnTo>
                <a:lnTo>
                  <a:pt x="5885" y="4077"/>
                </a:lnTo>
                <a:lnTo>
                  <a:pt x="5916" y="4053"/>
                </a:lnTo>
                <a:lnTo>
                  <a:pt x="5945" y="4028"/>
                </a:lnTo>
                <a:lnTo>
                  <a:pt x="5971" y="4003"/>
                </a:lnTo>
                <a:lnTo>
                  <a:pt x="5995" y="3977"/>
                </a:lnTo>
                <a:lnTo>
                  <a:pt x="6019" y="3949"/>
                </a:lnTo>
                <a:lnTo>
                  <a:pt x="6040" y="3922"/>
                </a:lnTo>
                <a:lnTo>
                  <a:pt x="6060" y="3893"/>
                </a:lnTo>
                <a:lnTo>
                  <a:pt x="6077" y="3862"/>
                </a:lnTo>
                <a:lnTo>
                  <a:pt x="6081" y="3757"/>
                </a:lnTo>
                <a:lnTo>
                  <a:pt x="6086" y="3657"/>
                </a:lnTo>
                <a:lnTo>
                  <a:pt x="6092" y="3563"/>
                </a:lnTo>
                <a:lnTo>
                  <a:pt x="6098" y="3473"/>
                </a:lnTo>
                <a:lnTo>
                  <a:pt x="6111" y="3307"/>
                </a:lnTo>
                <a:lnTo>
                  <a:pt x="6116" y="3229"/>
                </a:lnTo>
                <a:lnTo>
                  <a:pt x="6119" y="3156"/>
                </a:lnTo>
                <a:lnTo>
                  <a:pt x="6095" y="3182"/>
                </a:lnTo>
                <a:lnTo>
                  <a:pt x="6069" y="3208"/>
                </a:lnTo>
                <a:lnTo>
                  <a:pt x="6047" y="3231"/>
                </a:lnTo>
                <a:lnTo>
                  <a:pt x="6021" y="3252"/>
                </a:lnTo>
                <a:lnTo>
                  <a:pt x="5969" y="3292"/>
                </a:lnTo>
                <a:lnTo>
                  <a:pt x="5914" y="3331"/>
                </a:lnTo>
                <a:lnTo>
                  <a:pt x="5856" y="3368"/>
                </a:lnTo>
                <a:lnTo>
                  <a:pt x="5795" y="3404"/>
                </a:lnTo>
                <a:lnTo>
                  <a:pt x="5730" y="3436"/>
                </a:lnTo>
                <a:lnTo>
                  <a:pt x="5662" y="3468"/>
                </a:lnTo>
                <a:lnTo>
                  <a:pt x="5591" y="3497"/>
                </a:lnTo>
                <a:close/>
                <a:moveTo>
                  <a:pt x="4692" y="3712"/>
                </a:moveTo>
                <a:lnTo>
                  <a:pt x="4692" y="4440"/>
                </a:lnTo>
                <a:lnTo>
                  <a:pt x="4795" y="4427"/>
                </a:lnTo>
                <a:lnTo>
                  <a:pt x="4897" y="4413"/>
                </a:lnTo>
                <a:lnTo>
                  <a:pt x="4997" y="4396"/>
                </a:lnTo>
                <a:lnTo>
                  <a:pt x="5096" y="4379"/>
                </a:lnTo>
                <a:lnTo>
                  <a:pt x="5193" y="4358"/>
                </a:lnTo>
                <a:lnTo>
                  <a:pt x="5286" y="4337"/>
                </a:lnTo>
                <a:lnTo>
                  <a:pt x="5377" y="4311"/>
                </a:lnTo>
                <a:lnTo>
                  <a:pt x="5462" y="4285"/>
                </a:lnTo>
                <a:lnTo>
                  <a:pt x="5462" y="3544"/>
                </a:lnTo>
                <a:lnTo>
                  <a:pt x="5375" y="3573"/>
                </a:lnTo>
                <a:lnTo>
                  <a:pt x="5283" y="3599"/>
                </a:lnTo>
                <a:lnTo>
                  <a:pt x="5189" y="3623"/>
                </a:lnTo>
                <a:lnTo>
                  <a:pt x="5094" y="3644"/>
                </a:lnTo>
                <a:lnTo>
                  <a:pt x="4996" y="3663"/>
                </a:lnTo>
                <a:lnTo>
                  <a:pt x="4897" y="3681"/>
                </a:lnTo>
                <a:lnTo>
                  <a:pt x="4795" y="3697"/>
                </a:lnTo>
                <a:lnTo>
                  <a:pt x="4692" y="3712"/>
                </a:lnTo>
                <a:close/>
                <a:moveTo>
                  <a:pt x="3791" y="3764"/>
                </a:moveTo>
                <a:lnTo>
                  <a:pt x="3791" y="4485"/>
                </a:lnTo>
                <a:lnTo>
                  <a:pt x="3980" y="4484"/>
                </a:lnTo>
                <a:lnTo>
                  <a:pt x="4075" y="4480"/>
                </a:lnTo>
                <a:lnTo>
                  <a:pt x="4172" y="4477"/>
                </a:lnTo>
                <a:lnTo>
                  <a:pt x="4271" y="4474"/>
                </a:lnTo>
                <a:lnTo>
                  <a:pt x="4368" y="4468"/>
                </a:lnTo>
                <a:lnTo>
                  <a:pt x="4466" y="4461"/>
                </a:lnTo>
                <a:lnTo>
                  <a:pt x="4563" y="4453"/>
                </a:lnTo>
                <a:lnTo>
                  <a:pt x="4563" y="3726"/>
                </a:lnTo>
                <a:lnTo>
                  <a:pt x="4468" y="3736"/>
                </a:lnTo>
                <a:lnTo>
                  <a:pt x="4371" y="3743"/>
                </a:lnTo>
                <a:lnTo>
                  <a:pt x="4276" y="3749"/>
                </a:lnTo>
                <a:lnTo>
                  <a:pt x="4179" y="3756"/>
                </a:lnTo>
                <a:lnTo>
                  <a:pt x="4082" y="3759"/>
                </a:lnTo>
                <a:lnTo>
                  <a:pt x="3985" y="3762"/>
                </a:lnTo>
                <a:lnTo>
                  <a:pt x="3888" y="3764"/>
                </a:lnTo>
                <a:lnTo>
                  <a:pt x="3791" y="3764"/>
                </a:lnTo>
                <a:close/>
                <a:moveTo>
                  <a:pt x="2892" y="3717"/>
                </a:moveTo>
                <a:lnTo>
                  <a:pt x="2892" y="4445"/>
                </a:lnTo>
                <a:lnTo>
                  <a:pt x="3050" y="4458"/>
                </a:lnTo>
                <a:lnTo>
                  <a:pt x="3234" y="4469"/>
                </a:lnTo>
                <a:lnTo>
                  <a:pt x="3334" y="4474"/>
                </a:lnTo>
                <a:lnTo>
                  <a:pt x="3439" y="4479"/>
                </a:lnTo>
                <a:lnTo>
                  <a:pt x="3549" y="4482"/>
                </a:lnTo>
                <a:lnTo>
                  <a:pt x="3662" y="4484"/>
                </a:lnTo>
                <a:lnTo>
                  <a:pt x="3662" y="3762"/>
                </a:lnTo>
                <a:lnTo>
                  <a:pt x="3560" y="3760"/>
                </a:lnTo>
                <a:lnTo>
                  <a:pt x="3460" y="3757"/>
                </a:lnTo>
                <a:lnTo>
                  <a:pt x="3362" y="3752"/>
                </a:lnTo>
                <a:lnTo>
                  <a:pt x="3263" y="3747"/>
                </a:lnTo>
                <a:lnTo>
                  <a:pt x="3168" y="3741"/>
                </a:lnTo>
                <a:lnTo>
                  <a:pt x="3073" y="3733"/>
                </a:lnTo>
                <a:lnTo>
                  <a:pt x="2981" y="3725"/>
                </a:lnTo>
                <a:lnTo>
                  <a:pt x="2892" y="3717"/>
                </a:lnTo>
                <a:close/>
                <a:moveTo>
                  <a:pt x="1363" y="3542"/>
                </a:moveTo>
                <a:lnTo>
                  <a:pt x="1363" y="3867"/>
                </a:lnTo>
                <a:lnTo>
                  <a:pt x="1374" y="3886"/>
                </a:lnTo>
                <a:lnTo>
                  <a:pt x="1387" y="3907"/>
                </a:lnTo>
                <a:lnTo>
                  <a:pt x="1403" y="3928"/>
                </a:lnTo>
                <a:lnTo>
                  <a:pt x="1421" y="3949"/>
                </a:lnTo>
                <a:lnTo>
                  <a:pt x="1442" y="3970"/>
                </a:lnTo>
                <a:lnTo>
                  <a:pt x="1466" y="3991"/>
                </a:lnTo>
                <a:lnTo>
                  <a:pt x="1492" y="4012"/>
                </a:lnTo>
                <a:lnTo>
                  <a:pt x="1521" y="4035"/>
                </a:lnTo>
                <a:lnTo>
                  <a:pt x="1553" y="4056"/>
                </a:lnTo>
                <a:lnTo>
                  <a:pt x="1589" y="4078"/>
                </a:lnTo>
                <a:lnTo>
                  <a:pt x="1626" y="4099"/>
                </a:lnTo>
                <a:lnTo>
                  <a:pt x="1666" y="4122"/>
                </a:lnTo>
                <a:lnTo>
                  <a:pt x="1712" y="4143"/>
                </a:lnTo>
                <a:lnTo>
                  <a:pt x="1758" y="4166"/>
                </a:lnTo>
                <a:lnTo>
                  <a:pt x="1808" y="4187"/>
                </a:lnTo>
                <a:lnTo>
                  <a:pt x="1862" y="4208"/>
                </a:lnTo>
                <a:lnTo>
                  <a:pt x="1862" y="3617"/>
                </a:lnTo>
                <a:lnTo>
                  <a:pt x="1734" y="3602"/>
                </a:lnTo>
                <a:lnTo>
                  <a:pt x="1608" y="3584"/>
                </a:lnTo>
                <a:lnTo>
                  <a:pt x="1484" y="3565"/>
                </a:lnTo>
                <a:lnTo>
                  <a:pt x="1363" y="3542"/>
                </a:lnTo>
                <a:close/>
                <a:moveTo>
                  <a:pt x="5249" y="2047"/>
                </a:moveTo>
                <a:lnTo>
                  <a:pt x="5249" y="2047"/>
                </a:lnTo>
                <a:lnTo>
                  <a:pt x="5330" y="2070"/>
                </a:lnTo>
                <a:lnTo>
                  <a:pt x="5417" y="2097"/>
                </a:lnTo>
                <a:lnTo>
                  <a:pt x="5507" y="2130"/>
                </a:lnTo>
                <a:lnTo>
                  <a:pt x="5600" y="2165"/>
                </a:lnTo>
                <a:lnTo>
                  <a:pt x="5693" y="2204"/>
                </a:lnTo>
                <a:lnTo>
                  <a:pt x="5740" y="2225"/>
                </a:lnTo>
                <a:lnTo>
                  <a:pt x="5787" y="2247"/>
                </a:lnTo>
                <a:lnTo>
                  <a:pt x="5832" y="2272"/>
                </a:lnTo>
                <a:lnTo>
                  <a:pt x="5877" y="2296"/>
                </a:lnTo>
                <a:lnTo>
                  <a:pt x="5922" y="2320"/>
                </a:lnTo>
                <a:lnTo>
                  <a:pt x="5964" y="2348"/>
                </a:lnTo>
                <a:lnTo>
                  <a:pt x="6006" y="2373"/>
                </a:lnTo>
                <a:lnTo>
                  <a:pt x="6047" y="2402"/>
                </a:lnTo>
                <a:lnTo>
                  <a:pt x="6086" y="2432"/>
                </a:lnTo>
                <a:lnTo>
                  <a:pt x="6123" y="2461"/>
                </a:lnTo>
                <a:lnTo>
                  <a:pt x="6158" y="2491"/>
                </a:lnTo>
                <a:lnTo>
                  <a:pt x="6192" y="2524"/>
                </a:lnTo>
                <a:lnTo>
                  <a:pt x="6221" y="2556"/>
                </a:lnTo>
                <a:lnTo>
                  <a:pt x="6250" y="2588"/>
                </a:lnTo>
                <a:lnTo>
                  <a:pt x="6274" y="2624"/>
                </a:lnTo>
                <a:lnTo>
                  <a:pt x="6297" y="2658"/>
                </a:lnTo>
                <a:lnTo>
                  <a:pt x="6316" y="2693"/>
                </a:lnTo>
                <a:lnTo>
                  <a:pt x="6333" y="2730"/>
                </a:lnTo>
                <a:lnTo>
                  <a:pt x="6345" y="2767"/>
                </a:lnTo>
                <a:lnTo>
                  <a:pt x="6354" y="2806"/>
                </a:lnTo>
                <a:lnTo>
                  <a:pt x="6357" y="2826"/>
                </a:lnTo>
                <a:lnTo>
                  <a:pt x="6360" y="2845"/>
                </a:lnTo>
                <a:lnTo>
                  <a:pt x="6360" y="2866"/>
                </a:lnTo>
                <a:lnTo>
                  <a:pt x="6360" y="2885"/>
                </a:lnTo>
                <a:lnTo>
                  <a:pt x="6334" y="3922"/>
                </a:lnTo>
                <a:lnTo>
                  <a:pt x="6321" y="3948"/>
                </a:lnTo>
                <a:lnTo>
                  <a:pt x="6308" y="3975"/>
                </a:lnTo>
                <a:lnTo>
                  <a:pt x="6292" y="4001"/>
                </a:lnTo>
                <a:lnTo>
                  <a:pt x="6276" y="4027"/>
                </a:lnTo>
                <a:lnTo>
                  <a:pt x="6258" y="4051"/>
                </a:lnTo>
                <a:lnTo>
                  <a:pt x="6239" y="4077"/>
                </a:lnTo>
                <a:lnTo>
                  <a:pt x="6220" y="4101"/>
                </a:lnTo>
                <a:lnTo>
                  <a:pt x="6197" y="4125"/>
                </a:lnTo>
                <a:lnTo>
                  <a:pt x="6174" y="4148"/>
                </a:lnTo>
                <a:lnTo>
                  <a:pt x="6150" y="4170"/>
                </a:lnTo>
                <a:lnTo>
                  <a:pt x="6126" y="4193"/>
                </a:lnTo>
                <a:lnTo>
                  <a:pt x="6098" y="4216"/>
                </a:lnTo>
                <a:lnTo>
                  <a:pt x="6071" y="4237"/>
                </a:lnTo>
                <a:lnTo>
                  <a:pt x="6044" y="4258"/>
                </a:lnTo>
                <a:lnTo>
                  <a:pt x="6013" y="4279"/>
                </a:lnTo>
                <a:lnTo>
                  <a:pt x="5982" y="4300"/>
                </a:lnTo>
                <a:lnTo>
                  <a:pt x="5918" y="4338"/>
                </a:lnTo>
                <a:lnTo>
                  <a:pt x="5850" y="4376"/>
                </a:lnTo>
                <a:lnTo>
                  <a:pt x="5777" y="4411"/>
                </a:lnTo>
                <a:lnTo>
                  <a:pt x="5701" y="4445"/>
                </a:lnTo>
                <a:lnTo>
                  <a:pt x="5621" y="4477"/>
                </a:lnTo>
                <a:lnTo>
                  <a:pt x="5538" y="4508"/>
                </a:lnTo>
                <a:lnTo>
                  <a:pt x="5453" y="4537"/>
                </a:lnTo>
                <a:lnTo>
                  <a:pt x="5362" y="4563"/>
                </a:lnTo>
                <a:lnTo>
                  <a:pt x="5272" y="4589"/>
                </a:lnTo>
                <a:lnTo>
                  <a:pt x="5176" y="4611"/>
                </a:lnTo>
                <a:lnTo>
                  <a:pt x="5080" y="4634"/>
                </a:lnTo>
                <a:lnTo>
                  <a:pt x="4981" y="4653"/>
                </a:lnTo>
                <a:lnTo>
                  <a:pt x="4879" y="4673"/>
                </a:lnTo>
                <a:lnTo>
                  <a:pt x="4778" y="4689"/>
                </a:lnTo>
                <a:lnTo>
                  <a:pt x="4673" y="4703"/>
                </a:lnTo>
                <a:lnTo>
                  <a:pt x="4566" y="4716"/>
                </a:lnTo>
                <a:lnTo>
                  <a:pt x="4458" y="4727"/>
                </a:lnTo>
                <a:lnTo>
                  <a:pt x="4350" y="4739"/>
                </a:lnTo>
                <a:lnTo>
                  <a:pt x="4240" y="4747"/>
                </a:lnTo>
                <a:lnTo>
                  <a:pt x="4130" y="4753"/>
                </a:lnTo>
                <a:lnTo>
                  <a:pt x="4019" y="4758"/>
                </a:lnTo>
                <a:lnTo>
                  <a:pt x="3907" y="4761"/>
                </a:lnTo>
                <a:lnTo>
                  <a:pt x="3794" y="4761"/>
                </a:lnTo>
                <a:lnTo>
                  <a:pt x="3683" y="4761"/>
                </a:lnTo>
                <a:lnTo>
                  <a:pt x="3572" y="4760"/>
                </a:lnTo>
                <a:lnTo>
                  <a:pt x="3459" y="4757"/>
                </a:lnTo>
                <a:lnTo>
                  <a:pt x="3347" y="4752"/>
                </a:lnTo>
                <a:lnTo>
                  <a:pt x="3237" y="4745"/>
                </a:lnTo>
                <a:lnTo>
                  <a:pt x="3128" y="4737"/>
                </a:lnTo>
                <a:lnTo>
                  <a:pt x="3018" y="4727"/>
                </a:lnTo>
                <a:lnTo>
                  <a:pt x="2911" y="4715"/>
                </a:lnTo>
                <a:lnTo>
                  <a:pt x="2805" y="4702"/>
                </a:lnTo>
                <a:lnTo>
                  <a:pt x="2700" y="4687"/>
                </a:lnTo>
                <a:lnTo>
                  <a:pt x="2596" y="4671"/>
                </a:lnTo>
                <a:lnTo>
                  <a:pt x="2495" y="4653"/>
                </a:lnTo>
                <a:lnTo>
                  <a:pt x="2394" y="4634"/>
                </a:lnTo>
                <a:lnTo>
                  <a:pt x="2298" y="4613"/>
                </a:lnTo>
                <a:lnTo>
                  <a:pt x="2202" y="4589"/>
                </a:lnTo>
                <a:lnTo>
                  <a:pt x="2110" y="4564"/>
                </a:lnTo>
                <a:lnTo>
                  <a:pt x="2022" y="4539"/>
                </a:lnTo>
                <a:lnTo>
                  <a:pt x="1934" y="4511"/>
                </a:lnTo>
                <a:lnTo>
                  <a:pt x="1850" y="4482"/>
                </a:lnTo>
                <a:lnTo>
                  <a:pt x="1770" y="4453"/>
                </a:lnTo>
                <a:lnTo>
                  <a:pt x="1694" y="4421"/>
                </a:lnTo>
                <a:lnTo>
                  <a:pt x="1621" y="4387"/>
                </a:lnTo>
                <a:lnTo>
                  <a:pt x="1552" y="4351"/>
                </a:lnTo>
                <a:lnTo>
                  <a:pt x="1485" y="4314"/>
                </a:lnTo>
                <a:lnTo>
                  <a:pt x="1424" y="4277"/>
                </a:lnTo>
                <a:lnTo>
                  <a:pt x="1368" y="4237"/>
                </a:lnTo>
                <a:lnTo>
                  <a:pt x="1340" y="4216"/>
                </a:lnTo>
                <a:lnTo>
                  <a:pt x="1314" y="4195"/>
                </a:lnTo>
                <a:lnTo>
                  <a:pt x="1290" y="4174"/>
                </a:lnTo>
                <a:lnTo>
                  <a:pt x="1267" y="4153"/>
                </a:lnTo>
                <a:lnTo>
                  <a:pt x="1245" y="4130"/>
                </a:lnTo>
                <a:lnTo>
                  <a:pt x="1224" y="4109"/>
                </a:lnTo>
                <a:lnTo>
                  <a:pt x="1205" y="4085"/>
                </a:lnTo>
                <a:lnTo>
                  <a:pt x="1187" y="4062"/>
                </a:lnTo>
                <a:lnTo>
                  <a:pt x="1169" y="4040"/>
                </a:lnTo>
                <a:lnTo>
                  <a:pt x="1154" y="4015"/>
                </a:lnTo>
                <a:lnTo>
                  <a:pt x="1140" y="3991"/>
                </a:lnTo>
                <a:lnTo>
                  <a:pt x="1127" y="3967"/>
                </a:lnTo>
                <a:lnTo>
                  <a:pt x="1116" y="3941"/>
                </a:lnTo>
                <a:lnTo>
                  <a:pt x="1104" y="3917"/>
                </a:lnTo>
                <a:lnTo>
                  <a:pt x="1104" y="3486"/>
                </a:lnTo>
                <a:lnTo>
                  <a:pt x="1001" y="3458"/>
                </a:lnTo>
                <a:lnTo>
                  <a:pt x="899" y="3429"/>
                </a:lnTo>
                <a:lnTo>
                  <a:pt x="802" y="3397"/>
                </a:lnTo>
                <a:lnTo>
                  <a:pt x="710" y="3365"/>
                </a:lnTo>
                <a:lnTo>
                  <a:pt x="622" y="3329"/>
                </a:lnTo>
                <a:lnTo>
                  <a:pt x="536" y="3292"/>
                </a:lnTo>
                <a:lnTo>
                  <a:pt x="496" y="3273"/>
                </a:lnTo>
                <a:lnTo>
                  <a:pt x="457" y="3252"/>
                </a:lnTo>
                <a:lnTo>
                  <a:pt x="420" y="3232"/>
                </a:lnTo>
                <a:lnTo>
                  <a:pt x="383" y="3211"/>
                </a:lnTo>
                <a:lnTo>
                  <a:pt x="347" y="3190"/>
                </a:lnTo>
                <a:lnTo>
                  <a:pt x="313" y="3168"/>
                </a:lnTo>
                <a:lnTo>
                  <a:pt x="281" y="3145"/>
                </a:lnTo>
                <a:lnTo>
                  <a:pt x="250" y="3123"/>
                </a:lnTo>
                <a:lnTo>
                  <a:pt x="221" y="3100"/>
                </a:lnTo>
                <a:lnTo>
                  <a:pt x="192" y="3076"/>
                </a:lnTo>
                <a:lnTo>
                  <a:pt x="166" y="3052"/>
                </a:lnTo>
                <a:lnTo>
                  <a:pt x="140" y="3027"/>
                </a:lnTo>
                <a:lnTo>
                  <a:pt x="118" y="3001"/>
                </a:lnTo>
                <a:lnTo>
                  <a:pt x="95" y="2976"/>
                </a:lnTo>
                <a:lnTo>
                  <a:pt x="76" y="2950"/>
                </a:lnTo>
                <a:lnTo>
                  <a:pt x="57" y="2922"/>
                </a:lnTo>
                <a:lnTo>
                  <a:pt x="40" y="2895"/>
                </a:lnTo>
                <a:lnTo>
                  <a:pt x="24" y="2867"/>
                </a:lnTo>
                <a:lnTo>
                  <a:pt x="11" y="2840"/>
                </a:lnTo>
                <a:lnTo>
                  <a:pt x="0" y="2811"/>
                </a:lnTo>
                <a:lnTo>
                  <a:pt x="0" y="1774"/>
                </a:lnTo>
                <a:lnTo>
                  <a:pt x="0" y="1749"/>
                </a:lnTo>
                <a:lnTo>
                  <a:pt x="3" y="1723"/>
                </a:lnTo>
                <a:lnTo>
                  <a:pt x="6" y="1697"/>
                </a:lnTo>
                <a:lnTo>
                  <a:pt x="11" y="1671"/>
                </a:lnTo>
                <a:lnTo>
                  <a:pt x="18" y="1647"/>
                </a:lnTo>
                <a:lnTo>
                  <a:pt x="26" y="1624"/>
                </a:lnTo>
                <a:lnTo>
                  <a:pt x="34" y="1600"/>
                </a:lnTo>
                <a:lnTo>
                  <a:pt x="45" y="1577"/>
                </a:lnTo>
                <a:lnTo>
                  <a:pt x="57" y="1555"/>
                </a:lnTo>
                <a:lnTo>
                  <a:pt x="68" y="1532"/>
                </a:lnTo>
                <a:lnTo>
                  <a:pt x="82" y="1511"/>
                </a:lnTo>
                <a:lnTo>
                  <a:pt x="97" y="1489"/>
                </a:lnTo>
                <a:lnTo>
                  <a:pt x="113" y="1469"/>
                </a:lnTo>
                <a:lnTo>
                  <a:pt x="129" y="1448"/>
                </a:lnTo>
                <a:lnTo>
                  <a:pt x="147" y="1427"/>
                </a:lnTo>
                <a:lnTo>
                  <a:pt x="166" y="1408"/>
                </a:lnTo>
                <a:lnTo>
                  <a:pt x="207" y="1371"/>
                </a:lnTo>
                <a:lnTo>
                  <a:pt x="250" y="1334"/>
                </a:lnTo>
                <a:lnTo>
                  <a:pt x="297" y="1300"/>
                </a:lnTo>
                <a:lnTo>
                  <a:pt x="347" y="1266"/>
                </a:lnTo>
                <a:lnTo>
                  <a:pt x="399" y="1235"/>
                </a:lnTo>
                <a:lnTo>
                  <a:pt x="454" y="1204"/>
                </a:lnTo>
                <a:lnTo>
                  <a:pt x="509" y="1175"/>
                </a:lnTo>
                <a:lnTo>
                  <a:pt x="567" y="1148"/>
                </a:lnTo>
                <a:lnTo>
                  <a:pt x="626" y="1122"/>
                </a:lnTo>
                <a:lnTo>
                  <a:pt x="688" y="1098"/>
                </a:lnTo>
                <a:lnTo>
                  <a:pt x="748" y="1075"/>
                </a:lnTo>
                <a:lnTo>
                  <a:pt x="811" y="1053"/>
                </a:lnTo>
                <a:lnTo>
                  <a:pt x="872" y="1033"/>
                </a:lnTo>
                <a:lnTo>
                  <a:pt x="933" y="1014"/>
                </a:lnTo>
                <a:lnTo>
                  <a:pt x="995" y="995"/>
                </a:lnTo>
                <a:lnTo>
                  <a:pt x="1056" y="978"/>
                </a:lnTo>
                <a:lnTo>
                  <a:pt x="1175" y="948"/>
                </a:lnTo>
                <a:lnTo>
                  <a:pt x="1287" y="922"/>
                </a:lnTo>
                <a:lnTo>
                  <a:pt x="1392" y="899"/>
                </a:lnTo>
                <a:lnTo>
                  <a:pt x="1485" y="882"/>
                </a:lnTo>
                <a:lnTo>
                  <a:pt x="1485" y="788"/>
                </a:lnTo>
                <a:lnTo>
                  <a:pt x="1487" y="759"/>
                </a:lnTo>
                <a:lnTo>
                  <a:pt x="1490" y="730"/>
                </a:lnTo>
                <a:lnTo>
                  <a:pt x="1495" y="702"/>
                </a:lnTo>
                <a:lnTo>
                  <a:pt x="1503" y="675"/>
                </a:lnTo>
                <a:lnTo>
                  <a:pt x="1513" y="647"/>
                </a:lnTo>
                <a:lnTo>
                  <a:pt x="1524" y="622"/>
                </a:lnTo>
                <a:lnTo>
                  <a:pt x="1537" y="596"/>
                </a:lnTo>
                <a:lnTo>
                  <a:pt x="1553" y="570"/>
                </a:lnTo>
                <a:lnTo>
                  <a:pt x="1571" y="546"/>
                </a:lnTo>
                <a:lnTo>
                  <a:pt x="1592" y="522"/>
                </a:lnTo>
                <a:lnTo>
                  <a:pt x="1613" y="497"/>
                </a:lnTo>
                <a:lnTo>
                  <a:pt x="1637" y="475"/>
                </a:lnTo>
                <a:lnTo>
                  <a:pt x="1663" y="452"/>
                </a:lnTo>
                <a:lnTo>
                  <a:pt x="1691" y="429"/>
                </a:lnTo>
                <a:lnTo>
                  <a:pt x="1721" y="408"/>
                </a:lnTo>
                <a:lnTo>
                  <a:pt x="1753" y="387"/>
                </a:lnTo>
                <a:lnTo>
                  <a:pt x="1787" y="367"/>
                </a:lnTo>
                <a:lnTo>
                  <a:pt x="1823" y="346"/>
                </a:lnTo>
                <a:lnTo>
                  <a:pt x="1860" y="326"/>
                </a:lnTo>
                <a:lnTo>
                  <a:pt x="1899" y="307"/>
                </a:lnTo>
                <a:lnTo>
                  <a:pt x="1941" y="287"/>
                </a:lnTo>
                <a:lnTo>
                  <a:pt x="1984" y="270"/>
                </a:lnTo>
                <a:lnTo>
                  <a:pt x="2030" y="252"/>
                </a:lnTo>
                <a:lnTo>
                  <a:pt x="2076" y="234"/>
                </a:lnTo>
                <a:lnTo>
                  <a:pt x="2125" y="216"/>
                </a:lnTo>
                <a:lnTo>
                  <a:pt x="2175" y="200"/>
                </a:lnTo>
                <a:lnTo>
                  <a:pt x="2281" y="168"/>
                </a:lnTo>
                <a:lnTo>
                  <a:pt x="2396" y="137"/>
                </a:lnTo>
                <a:lnTo>
                  <a:pt x="2517" y="108"/>
                </a:lnTo>
                <a:lnTo>
                  <a:pt x="2593" y="92"/>
                </a:lnTo>
                <a:lnTo>
                  <a:pt x="2672" y="77"/>
                </a:lnTo>
                <a:lnTo>
                  <a:pt x="2751" y="63"/>
                </a:lnTo>
                <a:lnTo>
                  <a:pt x="2832" y="50"/>
                </a:lnTo>
                <a:lnTo>
                  <a:pt x="2913" y="40"/>
                </a:lnTo>
                <a:lnTo>
                  <a:pt x="2994" y="31"/>
                </a:lnTo>
                <a:lnTo>
                  <a:pt x="3074" y="23"/>
                </a:lnTo>
                <a:lnTo>
                  <a:pt x="3157" y="15"/>
                </a:lnTo>
                <a:lnTo>
                  <a:pt x="3239" y="10"/>
                </a:lnTo>
                <a:lnTo>
                  <a:pt x="3321" y="5"/>
                </a:lnTo>
                <a:lnTo>
                  <a:pt x="3404" y="2"/>
                </a:lnTo>
                <a:lnTo>
                  <a:pt x="3486" y="0"/>
                </a:lnTo>
                <a:lnTo>
                  <a:pt x="3567" y="0"/>
                </a:lnTo>
                <a:lnTo>
                  <a:pt x="3649" y="0"/>
                </a:lnTo>
                <a:lnTo>
                  <a:pt x="3730" y="2"/>
                </a:lnTo>
                <a:lnTo>
                  <a:pt x="3811" y="5"/>
                </a:lnTo>
                <a:lnTo>
                  <a:pt x="3890" y="10"/>
                </a:lnTo>
                <a:lnTo>
                  <a:pt x="3969" y="15"/>
                </a:lnTo>
                <a:lnTo>
                  <a:pt x="4048" y="21"/>
                </a:lnTo>
                <a:lnTo>
                  <a:pt x="4125" y="27"/>
                </a:lnTo>
                <a:lnTo>
                  <a:pt x="4201" y="36"/>
                </a:lnTo>
                <a:lnTo>
                  <a:pt x="4276" y="45"/>
                </a:lnTo>
                <a:lnTo>
                  <a:pt x="4348" y="55"/>
                </a:lnTo>
                <a:lnTo>
                  <a:pt x="4421" y="66"/>
                </a:lnTo>
                <a:lnTo>
                  <a:pt x="4492" y="79"/>
                </a:lnTo>
                <a:lnTo>
                  <a:pt x="4560" y="92"/>
                </a:lnTo>
                <a:lnTo>
                  <a:pt x="4628" y="107"/>
                </a:lnTo>
                <a:lnTo>
                  <a:pt x="4692" y="121"/>
                </a:lnTo>
                <a:lnTo>
                  <a:pt x="4755" y="137"/>
                </a:lnTo>
                <a:lnTo>
                  <a:pt x="4816" y="153"/>
                </a:lnTo>
                <a:lnTo>
                  <a:pt x="4875" y="171"/>
                </a:lnTo>
                <a:lnTo>
                  <a:pt x="4931" y="189"/>
                </a:lnTo>
                <a:lnTo>
                  <a:pt x="5010" y="218"/>
                </a:lnTo>
                <a:lnTo>
                  <a:pt x="5084" y="247"/>
                </a:lnTo>
                <a:lnTo>
                  <a:pt x="5152" y="276"/>
                </a:lnTo>
                <a:lnTo>
                  <a:pt x="5217" y="308"/>
                </a:lnTo>
                <a:lnTo>
                  <a:pt x="5277" y="341"/>
                </a:lnTo>
                <a:lnTo>
                  <a:pt x="5331" y="375"/>
                </a:lnTo>
                <a:lnTo>
                  <a:pt x="5382" y="408"/>
                </a:lnTo>
                <a:lnTo>
                  <a:pt x="5404" y="426"/>
                </a:lnTo>
                <a:lnTo>
                  <a:pt x="5425" y="444"/>
                </a:lnTo>
                <a:lnTo>
                  <a:pt x="5446" y="463"/>
                </a:lnTo>
                <a:lnTo>
                  <a:pt x="5465" y="481"/>
                </a:lnTo>
                <a:lnTo>
                  <a:pt x="5483" y="501"/>
                </a:lnTo>
                <a:lnTo>
                  <a:pt x="5499" y="520"/>
                </a:lnTo>
                <a:lnTo>
                  <a:pt x="5514" y="539"/>
                </a:lnTo>
                <a:lnTo>
                  <a:pt x="5528" y="559"/>
                </a:lnTo>
                <a:lnTo>
                  <a:pt x="5540" y="578"/>
                </a:lnTo>
                <a:lnTo>
                  <a:pt x="5551" y="599"/>
                </a:lnTo>
                <a:lnTo>
                  <a:pt x="5561" y="618"/>
                </a:lnTo>
                <a:lnTo>
                  <a:pt x="5570" y="639"/>
                </a:lnTo>
                <a:lnTo>
                  <a:pt x="5577" y="660"/>
                </a:lnTo>
                <a:lnTo>
                  <a:pt x="5583" y="681"/>
                </a:lnTo>
                <a:lnTo>
                  <a:pt x="5587" y="704"/>
                </a:lnTo>
                <a:lnTo>
                  <a:pt x="5590" y="725"/>
                </a:lnTo>
                <a:lnTo>
                  <a:pt x="5591" y="748"/>
                </a:lnTo>
                <a:lnTo>
                  <a:pt x="5591" y="770"/>
                </a:lnTo>
                <a:lnTo>
                  <a:pt x="5570" y="1605"/>
                </a:lnTo>
                <a:lnTo>
                  <a:pt x="5559" y="1631"/>
                </a:lnTo>
                <a:lnTo>
                  <a:pt x="5548" y="1655"/>
                </a:lnTo>
                <a:lnTo>
                  <a:pt x="5533" y="1678"/>
                </a:lnTo>
                <a:lnTo>
                  <a:pt x="5520" y="1702"/>
                </a:lnTo>
                <a:lnTo>
                  <a:pt x="5504" y="1723"/>
                </a:lnTo>
                <a:lnTo>
                  <a:pt x="5488" y="1744"/>
                </a:lnTo>
                <a:lnTo>
                  <a:pt x="5470" y="1765"/>
                </a:lnTo>
                <a:lnTo>
                  <a:pt x="5451" y="1786"/>
                </a:lnTo>
                <a:lnTo>
                  <a:pt x="5430" y="1805"/>
                </a:lnTo>
                <a:lnTo>
                  <a:pt x="5409" y="1824"/>
                </a:lnTo>
                <a:lnTo>
                  <a:pt x="5385" y="1844"/>
                </a:lnTo>
                <a:lnTo>
                  <a:pt x="5361" y="1862"/>
                </a:lnTo>
                <a:lnTo>
                  <a:pt x="5335" y="1881"/>
                </a:lnTo>
                <a:lnTo>
                  <a:pt x="5309" y="1899"/>
                </a:lnTo>
                <a:lnTo>
                  <a:pt x="5251" y="1933"/>
                </a:lnTo>
                <a:lnTo>
                  <a:pt x="5249" y="2047"/>
                </a:lnTo>
                <a:close/>
                <a:moveTo>
                  <a:pt x="3362" y="3623"/>
                </a:moveTo>
                <a:lnTo>
                  <a:pt x="3362" y="3623"/>
                </a:lnTo>
                <a:lnTo>
                  <a:pt x="3544" y="3630"/>
                </a:lnTo>
                <a:lnTo>
                  <a:pt x="3636" y="3631"/>
                </a:lnTo>
                <a:lnTo>
                  <a:pt x="3730" y="3633"/>
                </a:lnTo>
                <a:lnTo>
                  <a:pt x="3823" y="3633"/>
                </a:lnTo>
                <a:lnTo>
                  <a:pt x="3917" y="3633"/>
                </a:lnTo>
                <a:lnTo>
                  <a:pt x="4012" y="3631"/>
                </a:lnTo>
                <a:lnTo>
                  <a:pt x="4106" y="3628"/>
                </a:lnTo>
                <a:lnTo>
                  <a:pt x="4201" y="3623"/>
                </a:lnTo>
                <a:lnTo>
                  <a:pt x="4297" y="3618"/>
                </a:lnTo>
                <a:lnTo>
                  <a:pt x="4390" y="3612"/>
                </a:lnTo>
                <a:lnTo>
                  <a:pt x="4484" y="3604"/>
                </a:lnTo>
                <a:lnTo>
                  <a:pt x="4576" y="3596"/>
                </a:lnTo>
                <a:lnTo>
                  <a:pt x="4668" y="3584"/>
                </a:lnTo>
                <a:lnTo>
                  <a:pt x="4758" y="3573"/>
                </a:lnTo>
                <a:lnTo>
                  <a:pt x="4849" y="3559"/>
                </a:lnTo>
                <a:lnTo>
                  <a:pt x="4938" y="3544"/>
                </a:lnTo>
                <a:lnTo>
                  <a:pt x="5023" y="3528"/>
                </a:lnTo>
                <a:lnTo>
                  <a:pt x="5109" y="3510"/>
                </a:lnTo>
                <a:lnTo>
                  <a:pt x="5191" y="3491"/>
                </a:lnTo>
                <a:lnTo>
                  <a:pt x="5273" y="3470"/>
                </a:lnTo>
                <a:lnTo>
                  <a:pt x="5351" y="3446"/>
                </a:lnTo>
                <a:lnTo>
                  <a:pt x="5428" y="3421"/>
                </a:lnTo>
                <a:lnTo>
                  <a:pt x="5503" y="3395"/>
                </a:lnTo>
                <a:lnTo>
                  <a:pt x="5574" y="3366"/>
                </a:lnTo>
                <a:lnTo>
                  <a:pt x="5641" y="3337"/>
                </a:lnTo>
                <a:lnTo>
                  <a:pt x="5706" y="3305"/>
                </a:lnTo>
                <a:lnTo>
                  <a:pt x="5769" y="3271"/>
                </a:lnTo>
                <a:lnTo>
                  <a:pt x="5827" y="3236"/>
                </a:lnTo>
                <a:lnTo>
                  <a:pt x="5882" y="3197"/>
                </a:lnTo>
                <a:lnTo>
                  <a:pt x="5908" y="3177"/>
                </a:lnTo>
                <a:lnTo>
                  <a:pt x="5934" y="3156"/>
                </a:lnTo>
                <a:lnTo>
                  <a:pt x="5958" y="3137"/>
                </a:lnTo>
                <a:lnTo>
                  <a:pt x="5981" y="3115"/>
                </a:lnTo>
                <a:lnTo>
                  <a:pt x="6002" y="3094"/>
                </a:lnTo>
                <a:lnTo>
                  <a:pt x="6021" y="3073"/>
                </a:lnTo>
                <a:lnTo>
                  <a:pt x="6037" y="3050"/>
                </a:lnTo>
                <a:lnTo>
                  <a:pt x="6052" y="3027"/>
                </a:lnTo>
                <a:lnTo>
                  <a:pt x="6063" y="3005"/>
                </a:lnTo>
                <a:lnTo>
                  <a:pt x="6073" y="2982"/>
                </a:lnTo>
                <a:lnTo>
                  <a:pt x="6081" y="2958"/>
                </a:lnTo>
                <a:lnTo>
                  <a:pt x="6086" y="2935"/>
                </a:lnTo>
                <a:lnTo>
                  <a:pt x="6087" y="2911"/>
                </a:lnTo>
                <a:lnTo>
                  <a:pt x="6087" y="2887"/>
                </a:lnTo>
                <a:lnTo>
                  <a:pt x="6086" y="2863"/>
                </a:lnTo>
                <a:lnTo>
                  <a:pt x="6079" y="2838"/>
                </a:lnTo>
                <a:lnTo>
                  <a:pt x="6073" y="2814"/>
                </a:lnTo>
                <a:lnTo>
                  <a:pt x="6061" y="2790"/>
                </a:lnTo>
                <a:lnTo>
                  <a:pt x="6048" y="2766"/>
                </a:lnTo>
                <a:lnTo>
                  <a:pt x="6034" y="2742"/>
                </a:lnTo>
                <a:lnTo>
                  <a:pt x="6014" y="2717"/>
                </a:lnTo>
                <a:lnTo>
                  <a:pt x="5995" y="2693"/>
                </a:lnTo>
                <a:lnTo>
                  <a:pt x="5971" y="2669"/>
                </a:lnTo>
                <a:lnTo>
                  <a:pt x="5945" y="2646"/>
                </a:lnTo>
                <a:lnTo>
                  <a:pt x="5916" y="2622"/>
                </a:lnTo>
                <a:lnTo>
                  <a:pt x="5884" y="2598"/>
                </a:lnTo>
                <a:lnTo>
                  <a:pt x="5850" y="2575"/>
                </a:lnTo>
                <a:lnTo>
                  <a:pt x="5813" y="2551"/>
                </a:lnTo>
                <a:lnTo>
                  <a:pt x="5772" y="2528"/>
                </a:lnTo>
                <a:lnTo>
                  <a:pt x="5729" y="2506"/>
                </a:lnTo>
                <a:lnTo>
                  <a:pt x="5683" y="2483"/>
                </a:lnTo>
                <a:lnTo>
                  <a:pt x="5633" y="2462"/>
                </a:lnTo>
                <a:lnTo>
                  <a:pt x="5582" y="2440"/>
                </a:lnTo>
                <a:lnTo>
                  <a:pt x="5527" y="2419"/>
                </a:lnTo>
                <a:lnTo>
                  <a:pt x="5469" y="2398"/>
                </a:lnTo>
                <a:lnTo>
                  <a:pt x="5407" y="2378"/>
                </a:lnTo>
                <a:lnTo>
                  <a:pt x="5327" y="2354"/>
                </a:lnTo>
                <a:lnTo>
                  <a:pt x="5241" y="2330"/>
                </a:lnTo>
                <a:lnTo>
                  <a:pt x="5228" y="2816"/>
                </a:lnTo>
                <a:lnTo>
                  <a:pt x="5209" y="2858"/>
                </a:lnTo>
                <a:lnTo>
                  <a:pt x="5186" y="2898"/>
                </a:lnTo>
                <a:lnTo>
                  <a:pt x="5159" y="2939"/>
                </a:lnTo>
                <a:lnTo>
                  <a:pt x="5130" y="2977"/>
                </a:lnTo>
                <a:lnTo>
                  <a:pt x="5097" y="3014"/>
                </a:lnTo>
                <a:lnTo>
                  <a:pt x="5062" y="3052"/>
                </a:lnTo>
                <a:lnTo>
                  <a:pt x="5023" y="3085"/>
                </a:lnTo>
                <a:lnTo>
                  <a:pt x="4981" y="3121"/>
                </a:lnTo>
                <a:lnTo>
                  <a:pt x="4938" y="3153"/>
                </a:lnTo>
                <a:lnTo>
                  <a:pt x="4891" y="3186"/>
                </a:lnTo>
                <a:lnTo>
                  <a:pt x="4841" y="3216"/>
                </a:lnTo>
                <a:lnTo>
                  <a:pt x="4789" y="3247"/>
                </a:lnTo>
                <a:lnTo>
                  <a:pt x="4736" y="3274"/>
                </a:lnTo>
                <a:lnTo>
                  <a:pt x="4679" y="3303"/>
                </a:lnTo>
                <a:lnTo>
                  <a:pt x="4619" y="3329"/>
                </a:lnTo>
                <a:lnTo>
                  <a:pt x="4560" y="3355"/>
                </a:lnTo>
                <a:lnTo>
                  <a:pt x="4497" y="3379"/>
                </a:lnTo>
                <a:lnTo>
                  <a:pt x="4432" y="3404"/>
                </a:lnTo>
                <a:lnTo>
                  <a:pt x="4364" y="3426"/>
                </a:lnTo>
                <a:lnTo>
                  <a:pt x="4297" y="3447"/>
                </a:lnTo>
                <a:lnTo>
                  <a:pt x="4225" y="3468"/>
                </a:lnTo>
                <a:lnTo>
                  <a:pt x="4154" y="3486"/>
                </a:lnTo>
                <a:lnTo>
                  <a:pt x="4080" y="3505"/>
                </a:lnTo>
                <a:lnTo>
                  <a:pt x="4006" y="3521"/>
                </a:lnTo>
                <a:lnTo>
                  <a:pt x="3928" y="3538"/>
                </a:lnTo>
                <a:lnTo>
                  <a:pt x="3851" y="3554"/>
                </a:lnTo>
                <a:lnTo>
                  <a:pt x="3772" y="3568"/>
                </a:lnTo>
                <a:lnTo>
                  <a:pt x="3693" y="3581"/>
                </a:lnTo>
                <a:lnTo>
                  <a:pt x="3610" y="3592"/>
                </a:lnTo>
                <a:lnTo>
                  <a:pt x="3528" y="3604"/>
                </a:lnTo>
                <a:lnTo>
                  <a:pt x="3446" y="3613"/>
                </a:lnTo>
                <a:lnTo>
                  <a:pt x="3362" y="3623"/>
                </a:lnTo>
                <a:close/>
                <a:moveTo>
                  <a:pt x="1991" y="3630"/>
                </a:moveTo>
                <a:lnTo>
                  <a:pt x="1991" y="4254"/>
                </a:lnTo>
                <a:lnTo>
                  <a:pt x="2059" y="4277"/>
                </a:lnTo>
                <a:lnTo>
                  <a:pt x="2130" y="4298"/>
                </a:lnTo>
                <a:lnTo>
                  <a:pt x="2206" y="4319"/>
                </a:lnTo>
                <a:lnTo>
                  <a:pt x="2286" y="4338"/>
                </a:lnTo>
                <a:lnTo>
                  <a:pt x="2369" y="4359"/>
                </a:lnTo>
                <a:lnTo>
                  <a:pt x="2457" y="4379"/>
                </a:lnTo>
                <a:lnTo>
                  <a:pt x="2548" y="4396"/>
                </a:lnTo>
                <a:lnTo>
                  <a:pt x="2645" y="4414"/>
                </a:lnTo>
                <a:lnTo>
                  <a:pt x="2695" y="4422"/>
                </a:lnTo>
                <a:lnTo>
                  <a:pt x="2763" y="4432"/>
                </a:lnTo>
                <a:lnTo>
                  <a:pt x="2763" y="3702"/>
                </a:lnTo>
                <a:lnTo>
                  <a:pt x="2679" y="3691"/>
                </a:lnTo>
                <a:lnTo>
                  <a:pt x="2598" y="3680"/>
                </a:lnTo>
                <a:lnTo>
                  <a:pt x="2522" y="3667"/>
                </a:lnTo>
                <a:lnTo>
                  <a:pt x="2448" y="3655"/>
                </a:lnTo>
                <a:lnTo>
                  <a:pt x="2333" y="3651"/>
                </a:lnTo>
                <a:lnTo>
                  <a:pt x="2218" y="3646"/>
                </a:lnTo>
                <a:lnTo>
                  <a:pt x="2104" y="3638"/>
                </a:lnTo>
                <a:lnTo>
                  <a:pt x="1991" y="3630"/>
                </a:lnTo>
                <a:close/>
                <a:moveTo>
                  <a:pt x="2528" y="1161"/>
                </a:moveTo>
                <a:lnTo>
                  <a:pt x="2528" y="1161"/>
                </a:lnTo>
                <a:lnTo>
                  <a:pt x="2433" y="1138"/>
                </a:lnTo>
                <a:lnTo>
                  <a:pt x="2344" y="1117"/>
                </a:lnTo>
                <a:lnTo>
                  <a:pt x="2262" y="1095"/>
                </a:lnTo>
                <a:lnTo>
                  <a:pt x="2188" y="1072"/>
                </a:lnTo>
                <a:lnTo>
                  <a:pt x="2118" y="1048"/>
                </a:lnTo>
                <a:lnTo>
                  <a:pt x="2057" y="1025"/>
                </a:lnTo>
                <a:lnTo>
                  <a:pt x="2002" y="1001"/>
                </a:lnTo>
                <a:lnTo>
                  <a:pt x="1954" y="977"/>
                </a:lnTo>
                <a:lnTo>
                  <a:pt x="1912" y="953"/>
                </a:lnTo>
                <a:lnTo>
                  <a:pt x="1876" y="927"/>
                </a:lnTo>
                <a:lnTo>
                  <a:pt x="1862" y="914"/>
                </a:lnTo>
                <a:lnTo>
                  <a:pt x="1847" y="903"/>
                </a:lnTo>
                <a:lnTo>
                  <a:pt x="1836" y="890"/>
                </a:lnTo>
                <a:lnTo>
                  <a:pt x="1825" y="877"/>
                </a:lnTo>
                <a:lnTo>
                  <a:pt x="1816" y="864"/>
                </a:lnTo>
                <a:lnTo>
                  <a:pt x="1808" y="851"/>
                </a:lnTo>
                <a:lnTo>
                  <a:pt x="1802" y="838"/>
                </a:lnTo>
                <a:lnTo>
                  <a:pt x="1799" y="827"/>
                </a:lnTo>
                <a:lnTo>
                  <a:pt x="1795" y="814"/>
                </a:lnTo>
                <a:lnTo>
                  <a:pt x="1794" y="801"/>
                </a:lnTo>
                <a:lnTo>
                  <a:pt x="1794" y="788"/>
                </a:lnTo>
                <a:lnTo>
                  <a:pt x="1795" y="775"/>
                </a:lnTo>
                <a:lnTo>
                  <a:pt x="1799" y="762"/>
                </a:lnTo>
                <a:lnTo>
                  <a:pt x="1804" y="749"/>
                </a:lnTo>
                <a:lnTo>
                  <a:pt x="1808" y="736"/>
                </a:lnTo>
                <a:lnTo>
                  <a:pt x="1816" y="725"/>
                </a:lnTo>
                <a:lnTo>
                  <a:pt x="1826" y="712"/>
                </a:lnTo>
                <a:lnTo>
                  <a:pt x="1836" y="699"/>
                </a:lnTo>
                <a:lnTo>
                  <a:pt x="1847" y="686"/>
                </a:lnTo>
                <a:lnTo>
                  <a:pt x="1862" y="673"/>
                </a:lnTo>
                <a:lnTo>
                  <a:pt x="1892" y="649"/>
                </a:lnTo>
                <a:lnTo>
                  <a:pt x="1928" y="623"/>
                </a:lnTo>
                <a:lnTo>
                  <a:pt x="1970" y="599"/>
                </a:lnTo>
                <a:lnTo>
                  <a:pt x="2018" y="575"/>
                </a:lnTo>
                <a:lnTo>
                  <a:pt x="2070" y="551"/>
                </a:lnTo>
                <a:lnTo>
                  <a:pt x="2128" y="526"/>
                </a:lnTo>
                <a:lnTo>
                  <a:pt x="2191" y="504"/>
                </a:lnTo>
                <a:lnTo>
                  <a:pt x="2260" y="481"/>
                </a:lnTo>
                <a:lnTo>
                  <a:pt x="2335" y="459"/>
                </a:lnTo>
                <a:lnTo>
                  <a:pt x="2412" y="436"/>
                </a:lnTo>
                <a:lnTo>
                  <a:pt x="2496" y="415"/>
                </a:lnTo>
                <a:lnTo>
                  <a:pt x="2585" y="394"/>
                </a:lnTo>
                <a:lnTo>
                  <a:pt x="2693" y="371"/>
                </a:lnTo>
                <a:lnTo>
                  <a:pt x="2803" y="352"/>
                </a:lnTo>
                <a:lnTo>
                  <a:pt x="2914" y="336"/>
                </a:lnTo>
                <a:lnTo>
                  <a:pt x="3027" y="321"/>
                </a:lnTo>
                <a:lnTo>
                  <a:pt x="3140" y="310"/>
                </a:lnTo>
                <a:lnTo>
                  <a:pt x="3255" y="302"/>
                </a:lnTo>
                <a:lnTo>
                  <a:pt x="3368" y="297"/>
                </a:lnTo>
                <a:lnTo>
                  <a:pt x="3483" y="294"/>
                </a:lnTo>
                <a:lnTo>
                  <a:pt x="3596" y="292"/>
                </a:lnTo>
                <a:lnTo>
                  <a:pt x="3709" y="294"/>
                </a:lnTo>
                <a:lnTo>
                  <a:pt x="3820" y="299"/>
                </a:lnTo>
                <a:lnTo>
                  <a:pt x="3930" y="305"/>
                </a:lnTo>
                <a:lnTo>
                  <a:pt x="4038" y="313"/>
                </a:lnTo>
                <a:lnTo>
                  <a:pt x="4143" y="325"/>
                </a:lnTo>
                <a:lnTo>
                  <a:pt x="4246" y="337"/>
                </a:lnTo>
                <a:lnTo>
                  <a:pt x="4347" y="352"/>
                </a:lnTo>
                <a:lnTo>
                  <a:pt x="2528" y="1161"/>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49" name="Rectangle 48">
            <a:extLst>
              <a:ext uri="{FF2B5EF4-FFF2-40B4-BE49-F238E27FC236}">
                <a16:creationId xmlns:a16="http://schemas.microsoft.com/office/drawing/2014/main" id="{9A65B7E1-394A-4466-92DE-F09A96AB4344}"/>
              </a:ext>
            </a:extLst>
          </p:cNvPr>
          <p:cNvSpPr/>
          <p:nvPr/>
        </p:nvSpPr>
        <p:spPr>
          <a:xfrm>
            <a:off x="609914" y="3275832"/>
            <a:ext cx="10965993" cy="225135"/>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50" name="TextBox 49">
            <a:extLst>
              <a:ext uri="{FF2B5EF4-FFF2-40B4-BE49-F238E27FC236}">
                <a16:creationId xmlns:a16="http://schemas.microsoft.com/office/drawing/2014/main" id="{46FF3C2B-AAEF-4E95-A1D4-E907038E08C0}"/>
              </a:ext>
            </a:extLst>
          </p:cNvPr>
          <p:cNvSpPr txBox="1"/>
          <p:nvPr/>
        </p:nvSpPr>
        <p:spPr>
          <a:xfrm>
            <a:off x="866934" y="3309890"/>
            <a:ext cx="3163487"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chemeClr val="bg2"/>
                </a:solidFill>
                <a:effectLst/>
                <a:uLnTx/>
                <a:uFillTx/>
                <a:latin typeface="EYInterstate Light" panose="02000506000000020004" pitchFamily="2" charset="0"/>
              </a:rPr>
              <a:t>3. Pakalpojumu izmaksas</a:t>
            </a:r>
          </a:p>
        </p:txBody>
      </p:sp>
      <p:sp>
        <p:nvSpPr>
          <p:cNvPr id="19" name="Rectangle 18">
            <a:extLst>
              <a:ext uri="{FF2B5EF4-FFF2-40B4-BE49-F238E27FC236}">
                <a16:creationId xmlns:a16="http://schemas.microsoft.com/office/drawing/2014/main" id="{DA5365A7-2180-4DC2-BF0B-62A3AC215E50}"/>
              </a:ext>
            </a:extLst>
          </p:cNvPr>
          <p:cNvSpPr/>
          <p:nvPr/>
        </p:nvSpPr>
        <p:spPr>
          <a:xfrm>
            <a:off x="609917" y="294200"/>
            <a:ext cx="67988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lang="en-US" b="1">
                <a:solidFill>
                  <a:srgbClr val="000000"/>
                </a:solidFill>
                <a:latin typeface="EYInterstate Light" panose="02000506000000020004" pitchFamily="2" charset="0"/>
              </a:rPr>
              <a:t>10</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20" name="Footer Placeholder 4">
            <a:extLst>
              <a:ext uri="{FF2B5EF4-FFF2-40B4-BE49-F238E27FC236}">
                <a16:creationId xmlns:a16="http://schemas.microsoft.com/office/drawing/2014/main" id="{08791450-952C-4197-BEC1-AF342A5C134E}"/>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2" name="Date Placeholder 10">
            <a:extLst>
              <a:ext uri="{FF2B5EF4-FFF2-40B4-BE49-F238E27FC236}">
                <a16:creationId xmlns:a16="http://schemas.microsoft.com/office/drawing/2014/main" id="{A621A876-4ADF-4371-AC8A-8902D13593A8}"/>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39661131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B381DF7-EEB6-42C3-AA16-367C5DC19C0B}"/>
              </a:ext>
            </a:extLst>
          </p:cNvPr>
          <p:cNvSpPr/>
          <p:nvPr/>
        </p:nvSpPr>
        <p:spPr>
          <a:xfrm>
            <a:off x="3186545" y="-92364"/>
            <a:ext cx="9011805" cy="6950364"/>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4" name="Date Placeholder 3">
            <a:extLst>
              <a:ext uri="{FF2B5EF4-FFF2-40B4-BE49-F238E27FC236}">
                <a16:creationId xmlns:a16="http://schemas.microsoft.com/office/drawing/2014/main" id="{0BFEDD17-4196-4B57-93A7-25A7007326E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900" b="0" i="0" u="none" strike="noStrike" kern="1200" cap="none" spc="0" normalizeH="0" baseline="0" noProof="0">
                <a:ln>
                  <a:noFill/>
                </a:ln>
                <a:solidFill>
                  <a:srgbClr val="646464"/>
                </a:solidFill>
                <a:effectLst/>
                <a:uLnTx/>
                <a:uFillTx/>
                <a:latin typeface="EYInterstate Light" panose="02000506000000020004" pitchFamily="2" charset="0"/>
              </a:rPr>
              <a:t>2022. gada 16. novembris</a:t>
            </a:r>
            <a:endParaRPr kumimoji="0" lang="en-US" sz="900" b="0" i="0" u="none" strike="noStrike" kern="1200" cap="none" spc="0" normalizeH="0" baseline="0" noProof="0">
              <a:ln>
                <a:noFill/>
              </a:ln>
              <a:solidFill>
                <a:srgbClr val="646464"/>
              </a:solidFill>
              <a:effectLst/>
              <a:uLnTx/>
              <a:uFillTx/>
              <a:latin typeface="EYInterstate Light" panose="02000506000000020004" pitchFamily="2" charset="0"/>
            </a:endParaRPr>
          </a:p>
        </p:txBody>
      </p:sp>
      <p:sp>
        <p:nvSpPr>
          <p:cNvPr id="9" name="Flowchart: Manual Input 8">
            <a:extLst>
              <a:ext uri="{FF2B5EF4-FFF2-40B4-BE49-F238E27FC236}">
                <a16:creationId xmlns:a16="http://schemas.microsoft.com/office/drawing/2014/main" id="{69D4DF97-A064-4832-8897-12AC6EE3DE4D}"/>
              </a:ext>
            </a:extLst>
          </p:cNvPr>
          <p:cNvSpPr/>
          <p:nvPr/>
        </p:nvSpPr>
        <p:spPr>
          <a:xfrm rot="16200000" flipV="1">
            <a:off x="-425596" y="333231"/>
            <a:ext cx="6950366" cy="6099176"/>
          </a:xfrm>
          <a:prstGeom prst="flowChartManualInpu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2E2E38"/>
              </a:solidFill>
              <a:effectLst/>
              <a:uLnTx/>
              <a:uFillTx/>
              <a:latin typeface="EYInterstate Light" panose="02000506000000020004" pitchFamily="2" charset="0"/>
            </a:endParaRPr>
          </a:p>
        </p:txBody>
      </p:sp>
      <p:grpSp>
        <p:nvGrpSpPr>
          <p:cNvPr id="7" name="Group 4">
            <a:extLst>
              <a:ext uri="{FF2B5EF4-FFF2-40B4-BE49-F238E27FC236}">
                <a16:creationId xmlns:a16="http://schemas.microsoft.com/office/drawing/2014/main" id="{FB394582-C08E-4DBA-BF3C-0D1FB571D3C0}"/>
              </a:ext>
            </a:extLst>
          </p:cNvPr>
          <p:cNvGrpSpPr>
            <a:grpSpLocks noChangeAspect="1"/>
          </p:cNvGrpSpPr>
          <p:nvPr/>
        </p:nvGrpSpPr>
        <p:grpSpPr bwMode="auto">
          <a:xfrm>
            <a:off x="10364796" y="4960938"/>
            <a:ext cx="1225551" cy="1435100"/>
            <a:chOff x="6529" y="3125"/>
            <a:chExt cx="772" cy="904"/>
          </a:xfrm>
        </p:grpSpPr>
        <p:sp>
          <p:nvSpPr>
            <p:cNvPr id="8" name="Freeform 5">
              <a:extLst>
                <a:ext uri="{FF2B5EF4-FFF2-40B4-BE49-F238E27FC236}">
                  <a16:creationId xmlns:a16="http://schemas.microsoft.com/office/drawing/2014/main" id="{3F1A1618-1F38-4450-8656-2D4173BD466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2E2E38"/>
                </a:solidFill>
                <a:effectLst/>
                <a:uLnTx/>
                <a:uFillTx/>
                <a:latin typeface="EYInterstate Light" panose="02000506000000020004" pitchFamily="2" charset="0"/>
              </a:endParaRPr>
            </a:p>
          </p:txBody>
        </p:sp>
        <p:sp>
          <p:nvSpPr>
            <p:cNvPr id="10" name="Freeform 6">
              <a:extLst>
                <a:ext uri="{FF2B5EF4-FFF2-40B4-BE49-F238E27FC236}">
                  <a16:creationId xmlns:a16="http://schemas.microsoft.com/office/drawing/2014/main" id="{9D1BEE46-E4B7-48F0-AC37-19BFCBB07F6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ysClr val="window" lastClr="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2E2E38"/>
                </a:solidFill>
                <a:effectLst/>
                <a:uLnTx/>
                <a:uFillTx/>
                <a:latin typeface="EYInterstate Light" panose="02000506000000020004" pitchFamily="2" charset="0"/>
              </a:endParaRPr>
            </a:p>
          </p:txBody>
        </p:sp>
      </p:grpSp>
      <p:sp>
        <p:nvSpPr>
          <p:cNvPr id="11" name="TextBox 10">
            <a:extLst>
              <a:ext uri="{FF2B5EF4-FFF2-40B4-BE49-F238E27FC236}">
                <a16:creationId xmlns:a16="http://schemas.microsoft.com/office/drawing/2014/main" id="{C852EF45-0B28-4CCF-8884-0CAF8DE541E0}"/>
              </a:ext>
            </a:extLst>
          </p:cNvPr>
          <p:cNvSpPr txBox="1"/>
          <p:nvPr/>
        </p:nvSpPr>
        <p:spPr>
          <a:xfrm>
            <a:off x="667246" y="1830955"/>
            <a:ext cx="4399744" cy="1487330"/>
          </a:xfrm>
          <a:prstGeom prst="rect">
            <a:avLst/>
          </a:prstGeom>
          <a:noFill/>
        </p:spPr>
        <p:txBody>
          <a:bodyPr wrap="square" lIns="0" tIns="36576" rIns="0" bIns="0" rtlCol="0">
            <a:spAutoFit/>
          </a:bodyPr>
          <a:lstStyle/>
          <a:p>
            <a:pPr marL="0" marR="0" lvl="0" indent="0" algn="ctr" defTabSz="914400" rtl="0" eaLnBrk="1" fontAlgn="auto" latinLnBrk="0" hangingPunct="1">
              <a:lnSpc>
                <a:spcPct val="85000"/>
              </a:lnSpc>
              <a:spcBef>
                <a:spcPts val="0"/>
              </a:spcBef>
              <a:spcAft>
                <a:spcPts val="600"/>
              </a:spcAft>
              <a:buClr>
                <a:srgbClr val="FFE600"/>
              </a:buClr>
              <a:buSzPct val="70000"/>
              <a:buFontTx/>
              <a:buNone/>
              <a:tabLst/>
              <a:defRPr/>
            </a:pPr>
            <a:r>
              <a:rPr kumimoji="0" lang="lv-LV" sz="3500" b="1" i="0" u="none" strike="noStrike" kern="1200" cap="none" spc="0" normalizeH="0" baseline="0" noProof="0">
                <a:ln>
                  <a:noFill/>
                </a:ln>
                <a:solidFill>
                  <a:srgbClr val="808080">
                    <a:lumMod val="75000"/>
                  </a:srgbClr>
                </a:solidFill>
                <a:effectLst/>
                <a:uLnTx/>
                <a:uFillTx/>
                <a:latin typeface="EYInterstate Light" panose="02000506000000020004" pitchFamily="2" charset="0"/>
              </a:rPr>
              <a:t>1. Vadības kopsavilkums</a:t>
            </a:r>
            <a:endParaRPr kumimoji="0" lang="lv-LV" sz="3600" b="1" i="0" u="none" strike="noStrike" kern="1200" cap="none" spc="0" normalizeH="0" baseline="0" noProof="0">
              <a:ln>
                <a:noFill/>
              </a:ln>
              <a:solidFill>
                <a:srgbClr val="646464"/>
              </a:solidFill>
              <a:effectLst/>
              <a:uLnTx/>
              <a:uFillTx/>
              <a:latin typeface="EYInterstate Light" panose="02000506000000020004" pitchFamily="2" charset="0"/>
            </a:endParaRPr>
          </a:p>
          <a:p>
            <a:pPr marL="0" marR="0" lvl="0" indent="0" algn="ctr" defTabSz="914400" rtl="0" eaLnBrk="1" fontAlgn="auto" latinLnBrk="0" hangingPunct="1">
              <a:lnSpc>
                <a:spcPct val="85000"/>
              </a:lnSpc>
              <a:spcBef>
                <a:spcPts val="0"/>
              </a:spcBef>
              <a:spcAft>
                <a:spcPts val="600"/>
              </a:spcAft>
              <a:buClr>
                <a:srgbClr val="FFE600"/>
              </a:buClr>
              <a:buSzPct val="70000"/>
              <a:buFontTx/>
              <a:buNone/>
              <a:tabLst/>
              <a:defRPr/>
            </a:pPr>
            <a:endParaRPr kumimoji="0" lang="lv-LV" sz="3500" b="1" i="0" u="none" strike="noStrike" kern="1200" cap="none" spc="0" normalizeH="0" baseline="0" noProof="0">
              <a:ln>
                <a:noFill/>
              </a:ln>
              <a:solidFill>
                <a:srgbClr val="808080">
                  <a:lumMod val="75000"/>
                </a:srgbClr>
              </a:solidFill>
              <a:effectLst/>
              <a:uLnTx/>
              <a:uFillTx/>
              <a:latin typeface="EYInterstate Light" panose="02000506000000020004" pitchFamily="2" charset="0"/>
            </a:endParaRPr>
          </a:p>
        </p:txBody>
      </p:sp>
    </p:spTree>
    <p:extLst>
      <p:ext uri="{BB962C8B-B14F-4D97-AF65-F5344CB8AC3E}">
        <p14:creationId xmlns:p14="http://schemas.microsoft.com/office/powerpoint/2010/main" val="2483289056"/>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Abgerundetes Rechteck 35">
            <a:extLst>
              <a:ext uri="{FF2B5EF4-FFF2-40B4-BE49-F238E27FC236}">
                <a16:creationId xmlns:a16="http://schemas.microsoft.com/office/drawing/2014/main" id="{C23E12B6-4314-9656-AB3D-FF5C83C3A623}"/>
              </a:ext>
            </a:extLst>
          </p:cNvPr>
          <p:cNvSpPr/>
          <p:nvPr/>
        </p:nvSpPr>
        <p:spPr bwMode="gray">
          <a:xfrm>
            <a:off x="5449077" y="3930213"/>
            <a:ext cx="6064571" cy="2202789"/>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33" name="Abgerundetes Rechteck 35">
            <a:extLst>
              <a:ext uri="{FF2B5EF4-FFF2-40B4-BE49-F238E27FC236}">
                <a16:creationId xmlns:a16="http://schemas.microsoft.com/office/drawing/2014/main" id="{9C02CCC1-5C8E-44FC-BD31-37D7A5658453}"/>
              </a:ext>
            </a:extLst>
          </p:cNvPr>
          <p:cNvSpPr/>
          <p:nvPr/>
        </p:nvSpPr>
        <p:spPr bwMode="gray">
          <a:xfrm>
            <a:off x="5449077" y="1295046"/>
            <a:ext cx="6064571" cy="2202789"/>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2"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80</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4" name="Footer Placeholder 4">
            <a:extLst>
              <a:ext uri="{FF2B5EF4-FFF2-40B4-BE49-F238E27FC236}">
                <a16:creationId xmlns:a16="http://schemas.microsoft.com/office/drawing/2014/main" id="{DB830086-537A-4909-BF7A-74AD03D04BC6}"/>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46" name="TextBox 45">
            <a:extLst>
              <a:ext uri="{FF2B5EF4-FFF2-40B4-BE49-F238E27FC236}">
                <a16:creationId xmlns:a16="http://schemas.microsoft.com/office/drawing/2014/main" id="{3FDD3159-889D-4953-A9E1-529E8178C1B4}"/>
              </a:ext>
            </a:extLst>
          </p:cNvPr>
          <p:cNvSpPr txBox="1"/>
          <p:nvPr/>
        </p:nvSpPr>
        <p:spPr>
          <a:xfrm>
            <a:off x="712414" y="4335978"/>
            <a:ext cx="3910632" cy="276999"/>
          </a:xfrm>
          <a:prstGeom prst="rect">
            <a:avLst/>
          </a:prstGeom>
          <a:noFill/>
        </p:spPr>
        <p:txBody>
          <a:bodyPr wrap="square">
            <a:spAutoFit/>
          </a:bodyPr>
          <a:lstStyle/>
          <a:p>
            <a:pPr algn="just"/>
            <a:r>
              <a:rPr lang="lv-LV" sz="1200"/>
              <a:t>Teksts</a:t>
            </a:r>
          </a:p>
        </p:txBody>
      </p:sp>
      <p:sp>
        <p:nvSpPr>
          <p:cNvPr id="47" name="TextBox 46">
            <a:extLst>
              <a:ext uri="{FF2B5EF4-FFF2-40B4-BE49-F238E27FC236}">
                <a16:creationId xmlns:a16="http://schemas.microsoft.com/office/drawing/2014/main" id="{A78018C7-A2D8-4B56-B344-3ADE86C0C84E}"/>
              </a:ext>
            </a:extLst>
          </p:cNvPr>
          <p:cNvSpPr txBox="1"/>
          <p:nvPr/>
        </p:nvSpPr>
        <p:spPr>
          <a:xfrm>
            <a:off x="5541260" y="1450743"/>
            <a:ext cx="1371722"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Pašvaldības atbilde:</a:t>
            </a:r>
          </a:p>
        </p:txBody>
      </p:sp>
      <p:sp>
        <p:nvSpPr>
          <p:cNvPr id="51" name="TextBox 50">
            <a:extLst>
              <a:ext uri="{FF2B5EF4-FFF2-40B4-BE49-F238E27FC236}">
                <a16:creationId xmlns:a16="http://schemas.microsoft.com/office/drawing/2014/main" id="{B11BC93A-0392-453C-9304-E728DD2B102D}"/>
              </a:ext>
            </a:extLst>
          </p:cNvPr>
          <p:cNvSpPr txBox="1"/>
          <p:nvPr/>
        </p:nvSpPr>
        <p:spPr>
          <a:xfrm>
            <a:off x="5449076" y="1760437"/>
            <a:ext cx="5803641" cy="1615827"/>
          </a:xfrm>
          <a:prstGeom prst="rect">
            <a:avLst/>
          </a:prstGeom>
          <a:noFill/>
        </p:spPr>
        <p:txBody>
          <a:bodyPr wrap="square">
            <a:spAutoFit/>
          </a:bodyPr>
          <a:lstStyle/>
          <a:p>
            <a:pPr algn="just"/>
            <a:r>
              <a:rPr lang="lv-LV" sz="1100">
                <a:solidFill>
                  <a:schemeClr val="bg1"/>
                </a:solidFill>
              </a:rPr>
              <a:t>Pagastu pārvaldes sniedz pakalpojumus (izziņu sniegšana, iesniegumu pieņemšana un nodošana atbilžu sagatavošanai) pagastu pārvaldē vai pakalpojuma saņemšanas vietā (ūdensapgāde, kanalizācija, decentralizētā kanalizācija) pagasta administratīvajā teritorijā. Dagdas pilsētas un pagastu apvienības pakļautībā esošie pagasti sniedz pakalpojumus attiecīgā pagasta teritorijā.</a:t>
            </a:r>
          </a:p>
          <a:p>
            <a:pPr algn="just"/>
            <a:endParaRPr lang="lv-LV" sz="1100">
              <a:solidFill>
                <a:schemeClr val="bg1"/>
              </a:solidFill>
            </a:endParaRPr>
          </a:p>
          <a:p>
            <a:pPr algn="just"/>
            <a:r>
              <a:rPr lang="lv-LV" sz="1100">
                <a:solidFill>
                  <a:schemeClr val="bg1"/>
                </a:solidFill>
              </a:rPr>
              <a:t>Krāslavas novada pašvaldības Dagdas pilsētas un pagastu apvienības pakļautībā darbojas Valsts un pašvaldību vienotais klientu apkalpošanas centrs (VPVKAC), kas izvietots apvienības administrācijas ēkas 1.stāvā Dagdas pilsētā.</a:t>
            </a:r>
          </a:p>
          <a:p>
            <a:pPr algn="just"/>
            <a:endParaRPr lang="lv-LV" sz="1100">
              <a:solidFill>
                <a:schemeClr val="bg1"/>
              </a:solidFill>
            </a:endParaRPr>
          </a:p>
        </p:txBody>
      </p:sp>
      <p:sp>
        <p:nvSpPr>
          <p:cNvPr id="29" name="Freeform 43">
            <a:extLst>
              <a:ext uri="{FF2B5EF4-FFF2-40B4-BE49-F238E27FC236}">
                <a16:creationId xmlns:a16="http://schemas.microsoft.com/office/drawing/2014/main" id="{FFC58227-857D-4F34-80D2-65E6876C95BB}"/>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2" name="Freeform 30">
            <a:extLst>
              <a:ext uri="{FF2B5EF4-FFF2-40B4-BE49-F238E27FC236}">
                <a16:creationId xmlns:a16="http://schemas.microsoft.com/office/drawing/2014/main" id="{C0E2456A-5DD6-4100-9173-55252CEBB73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0" name="Freeform 43">
            <a:extLst>
              <a:ext uri="{FF2B5EF4-FFF2-40B4-BE49-F238E27FC236}">
                <a16:creationId xmlns:a16="http://schemas.microsoft.com/office/drawing/2014/main" id="{9ABBAA98-57C3-4B7E-8449-C6341C7D9687}"/>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2" name="Freeform 30">
            <a:extLst>
              <a:ext uri="{FF2B5EF4-FFF2-40B4-BE49-F238E27FC236}">
                <a16:creationId xmlns:a16="http://schemas.microsoft.com/office/drawing/2014/main" id="{D6AB5463-E789-4A73-BA7F-6761C503FEB3}"/>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0" name="Freeform 43">
            <a:extLst>
              <a:ext uri="{FF2B5EF4-FFF2-40B4-BE49-F238E27FC236}">
                <a16:creationId xmlns:a16="http://schemas.microsoft.com/office/drawing/2014/main" id="{DBE23B7C-D0BC-4185-91AA-6F9E46DC5A86}"/>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2" name="Freeform 30">
            <a:extLst>
              <a:ext uri="{FF2B5EF4-FFF2-40B4-BE49-F238E27FC236}">
                <a16:creationId xmlns:a16="http://schemas.microsoft.com/office/drawing/2014/main" id="{9CEC8832-4275-447F-B0BE-BB6BF9B68D2E}"/>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7" name="Title 1">
            <a:extLst>
              <a:ext uri="{FF2B5EF4-FFF2-40B4-BE49-F238E27FC236}">
                <a16:creationId xmlns:a16="http://schemas.microsoft.com/office/drawing/2014/main" id="{32CEB960-EC86-43EB-91C0-CE35725345F0}"/>
              </a:ext>
            </a:extLst>
          </p:cNvPr>
          <p:cNvSpPr>
            <a:spLocks noGrp="1"/>
          </p:cNvSpPr>
          <p:nvPr>
            <p:ph type="title"/>
          </p:nvPr>
        </p:nvSpPr>
        <p:spPr>
          <a:xfrm>
            <a:off x="1280286" y="280889"/>
            <a:ext cx="10308146" cy="267775"/>
          </a:xfrm>
        </p:spPr>
        <p:txBody>
          <a:bodyPr/>
          <a:lstStyle/>
          <a:p>
            <a:r>
              <a:rPr lang="lv-LV"/>
              <a:t>Krāslavas novads</a:t>
            </a:r>
          </a:p>
        </p:txBody>
      </p:sp>
      <p:sp>
        <p:nvSpPr>
          <p:cNvPr id="43" name="Title 1">
            <a:extLst>
              <a:ext uri="{FF2B5EF4-FFF2-40B4-BE49-F238E27FC236}">
                <a16:creationId xmlns:a16="http://schemas.microsoft.com/office/drawing/2014/main" id="{FA577A32-92C2-4585-B4FB-7A9A6A772F92}"/>
              </a:ext>
            </a:extLst>
          </p:cNvPr>
          <p:cNvSpPr txBox="1">
            <a:spLocks/>
          </p:cNvSpPr>
          <p:nvPr/>
        </p:nvSpPr>
        <p:spPr>
          <a:xfrm>
            <a:off x="1280286" y="572443"/>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r>
              <a:rPr kumimoji="0" lang="lv-LV" sz="1600" b="1" i="0" u="none" strike="noStrike" kern="1200" cap="none" spc="0" normalizeH="0" baseline="0" noProof="0">
                <a:ln>
                  <a:noFill/>
                </a:ln>
                <a:solidFill>
                  <a:srgbClr val="2E2E38"/>
                </a:solidFill>
                <a:effectLst/>
                <a:uLnTx/>
                <a:uFillTx/>
              </a:rPr>
              <a:t> </a:t>
            </a:r>
          </a:p>
        </p:txBody>
      </p:sp>
      <p:sp>
        <p:nvSpPr>
          <p:cNvPr id="56" name="Freeform 43">
            <a:extLst>
              <a:ext uri="{FF2B5EF4-FFF2-40B4-BE49-F238E27FC236}">
                <a16:creationId xmlns:a16="http://schemas.microsoft.com/office/drawing/2014/main" id="{D5FD1395-4FF0-4AE1-AB4A-8622FAFF55E9}"/>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7" name="Freeform 30">
            <a:extLst>
              <a:ext uri="{FF2B5EF4-FFF2-40B4-BE49-F238E27FC236}">
                <a16:creationId xmlns:a16="http://schemas.microsoft.com/office/drawing/2014/main" id="{9B7E9042-7F89-4D2D-8794-1D46B34A0987}"/>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9" name="Rectangle 58">
            <a:extLst>
              <a:ext uri="{FF2B5EF4-FFF2-40B4-BE49-F238E27FC236}">
                <a16:creationId xmlns:a16="http://schemas.microsoft.com/office/drawing/2014/main" id="{A3FAF606-33C9-4047-B387-FF39DE6E6352}"/>
              </a:ext>
            </a:extLst>
          </p:cNvPr>
          <p:cNvSpPr/>
          <p:nvPr/>
        </p:nvSpPr>
        <p:spPr>
          <a:xfrm>
            <a:off x="609918" y="294200"/>
            <a:ext cx="597844"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kumimoji="0" lang="ru-RU" sz="1800" b="1" i="0" u="none" strike="noStrike" kern="1200" cap="none" spc="0" normalizeH="0" baseline="0" noProof="0">
                <a:ln>
                  <a:noFill/>
                </a:ln>
                <a:solidFill>
                  <a:srgbClr val="000000"/>
                </a:solidFill>
                <a:effectLst/>
                <a:uLnTx/>
                <a:uFillTx/>
                <a:latin typeface="EYInterstate Light" panose="02000506000000020004" pitchFamily="2" charset="0"/>
              </a:rPr>
              <a:t>5</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2" name="Rectangle 1">
            <a:extLst>
              <a:ext uri="{FF2B5EF4-FFF2-40B4-BE49-F238E27FC236}">
                <a16:creationId xmlns:a16="http://schemas.microsoft.com/office/drawing/2014/main" id="{7658C6C0-CA35-55EF-9986-7ED832D8C30A}"/>
              </a:ext>
            </a:extLst>
          </p:cNvPr>
          <p:cNvSpPr/>
          <p:nvPr/>
        </p:nvSpPr>
        <p:spPr>
          <a:xfrm>
            <a:off x="580973" y="1326338"/>
            <a:ext cx="4252423" cy="2171497"/>
          </a:xfrm>
          <a:prstGeom prst="rect">
            <a:avLst/>
          </a:prstGeom>
          <a:solidFill>
            <a:schemeClr val="tx1">
              <a:lumMod val="65000"/>
              <a:alpha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3" name="Rectangle 2">
            <a:extLst>
              <a:ext uri="{FF2B5EF4-FFF2-40B4-BE49-F238E27FC236}">
                <a16:creationId xmlns:a16="http://schemas.microsoft.com/office/drawing/2014/main" id="{C9972A4E-AE64-50B1-A5D3-A2D23A39E379}"/>
              </a:ext>
            </a:extLst>
          </p:cNvPr>
          <p:cNvSpPr/>
          <p:nvPr/>
        </p:nvSpPr>
        <p:spPr>
          <a:xfrm>
            <a:off x="617718" y="3939112"/>
            <a:ext cx="4252423" cy="2398024"/>
          </a:xfrm>
          <a:prstGeom prst="rect">
            <a:avLst/>
          </a:prstGeom>
          <a:solidFill>
            <a:schemeClr val="tx1">
              <a:lumMod val="65000"/>
              <a:alpha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4" name="TextBox 3">
            <a:extLst>
              <a:ext uri="{FF2B5EF4-FFF2-40B4-BE49-F238E27FC236}">
                <a16:creationId xmlns:a16="http://schemas.microsoft.com/office/drawing/2014/main" id="{378B9FED-C886-B36B-5359-FFCADCD7A529}"/>
              </a:ext>
            </a:extLst>
          </p:cNvPr>
          <p:cNvSpPr txBox="1"/>
          <p:nvPr/>
        </p:nvSpPr>
        <p:spPr>
          <a:xfrm>
            <a:off x="767851" y="1536825"/>
            <a:ext cx="1634743"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Jautājums pašvaldībai:</a:t>
            </a:r>
          </a:p>
        </p:txBody>
      </p:sp>
      <p:sp>
        <p:nvSpPr>
          <p:cNvPr id="7" name="TextBox 6">
            <a:extLst>
              <a:ext uri="{FF2B5EF4-FFF2-40B4-BE49-F238E27FC236}">
                <a16:creationId xmlns:a16="http://schemas.microsoft.com/office/drawing/2014/main" id="{243F8536-5454-C0F3-BBA0-2E2F00932B29}"/>
              </a:ext>
            </a:extLst>
          </p:cNvPr>
          <p:cNvSpPr txBox="1"/>
          <p:nvPr/>
        </p:nvSpPr>
        <p:spPr>
          <a:xfrm>
            <a:off x="580973" y="1020005"/>
            <a:ext cx="3544945" cy="220060"/>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400" b="1">
                <a:solidFill>
                  <a:schemeClr val="bg1"/>
                </a:solidFill>
              </a:rPr>
              <a:t>Klātienes pakalpojumu sniegšanas adreses</a:t>
            </a:r>
          </a:p>
        </p:txBody>
      </p:sp>
      <p:sp>
        <p:nvSpPr>
          <p:cNvPr id="8" name="TextBox 7">
            <a:extLst>
              <a:ext uri="{FF2B5EF4-FFF2-40B4-BE49-F238E27FC236}">
                <a16:creationId xmlns:a16="http://schemas.microsoft.com/office/drawing/2014/main" id="{0768E311-E9B3-C4DF-E675-FEF17A74483C}"/>
              </a:ext>
            </a:extLst>
          </p:cNvPr>
          <p:cNvSpPr txBox="1"/>
          <p:nvPr/>
        </p:nvSpPr>
        <p:spPr>
          <a:xfrm>
            <a:off x="630120" y="3577684"/>
            <a:ext cx="3992926" cy="221664"/>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400" b="1">
                <a:solidFill>
                  <a:schemeClr val="bg1"/>
                </a:solidFill>
              </a:rPr>
              <a:t>Pagasta pārvaldes un VPVKAC sniegtie pakalpojumi</a:t>
            </a:r>
          </a:p>
        </p:txBody>
      </p:sp>
      <p:sp>
        <p:nvSpPr>
          <p:cNvPr id="9" name="TextBox 8">
            <a:extLst>
              <a:ext uri="{FF2B5EF4-FFF2-40B4-BE49-F238E27FC236}">
                <a16:creationId xmlns:a16="http://schemas.microsoft.com/office/drawing/2014/main" id="{F615408D-3733-D413-E0B0-84BB6F09E600}"/>
              </a:ext>
            </a:extLst>
          </p:cNvPr>
          <p:cNvSpPr txBox="1"/>
          <p:nvPr/>
        </p:nvSpPr>
        <p:spPr>
          <a:xfrm>
            <a:off x="767850" y="4149790"/>
            <a:ext cx="1634743"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Jautājums pašvaldībai:</a:t>
            </a:r>
          </a:p>
        </p:txBody>
      </p:sp>
      <p:sp>
        <p:nvSpPr>
          <p:cNvPr id="10" name="TextBox 9">
            <a:extLst>
              <a:ext uri="{FF2B5EF4-FFF2-40B4-BE49-F238E27FC236}">
                <a16:creationId xmlns:a16="http://schemas.microsoft.com/office/drawing/2014/main" id="{CA28452C-3E1C-E7EB-D0B0-CBED197D6B19}"/>
              </a:ext>
            </a:extLst>
          </p:cNvPr>
          <p:cNvSpPr txBox="1"/>
          <p:nvPr/>
        </p:nvSpPr>
        <p:spPr>
          <a:xfrm>
            <a:off x="-221968" y="1761215"/>
            <a:ext cx="5055364" cy="1184363"/>
          </a:xfrm>
          <a:prstGeom prst="rect">
            <a:avLst/>
          </a:prstGeom>
          <a:noFill/>
        </p:spPr>
        <p:txBody>
          <a:bodyPr wrap="square">
            <a:spAutoFit/>
          </a:bodyPr>
          <a:lstStyle/>
          <a:p>
            <a:pPr marL="914400">
              <a:lnSpc>
                <a:spcPct val="120000"/>
              </a:lnSpc>
              <a:spcAft>
                <a:spcPts val="800"/>
              </a:spcAft>
            </a:pPr>
            <a:r>
              <a:rPr lang="lv-LV" sz="1200">
                <a:solidFill>
                  <a:srgbClr val="FFFFFF"/>
                </a:solidFill>
                <a:effectLst/>
                <a:latin typeface="Calibri" panose="020F0502020204030204" pitchFamily="34" charset="0"/>
                <a:ea typeface="Times New Roman" panose="02020603050405020304" pitchFamily="18" charset="0"/>
                <a:cs typeface="Times New Roman" panose="02020603050405020304" pitchFamily="18" charset="0"/>
              </a:rPr>
              <a:t>Redzam, ka jums ir 10 pagastu pārvaldes un viena apvienības pārvalde. Vēlējāmies noskaidrot vai tās sniedz klātienes pakalpojumus respektīvi tikai augstākminētajās vietās, vai ir arī citas klātienes pakalpojumu sniegšanas telpas citās adresēs ārpus šīm vietām?</a:t>
            </a:r>
            <a:endParaRPr lang="en-US" sz="1200">
              <a:solidFill>
                <a:srgbClr val="FFFFFF"/>
              </a:solidFill>
              <a:effectLst/>
              <a:latin typeface="Arial" panose="020B0604020202020204" pitchFamily="34" charset="0"/>
              <a:ea typeface="Arial" panose="020B0604020202020204" pitchFamily="34" charset="0"/>
              <a:cs typeface="Times New Roman" panose="02020603050405020304" pitchFamily="18" charset="0"/>
            </a:endParaRPr>
          </a:p>
        </p:txBody>
      </p:sp>
      <p:sp>
        <p:nvSpPr>
          <p:cNvPr id="13" name="TextBox 12">
            <a:extLst>
              <a:ext uri="{FF2B5EF4-FFF2-40B4-BE49-F238E27FC236}">
                <a16:creationId xmlns:a16="http://schemas.microsoft.com/office/drawing/2014/main" id="{C1D80B24-D28A-A7CF-F414-5E5A685AE8E1}"/>
              </a:ext>
            </a:extLst>
          </p:cNvPr>
          <p:cNvSpPr txBox="1"/>
          <p:nvPr/>
        </p:nvSpPr>
        <p:spPr>
          <a:xfrm>
            <a:off x="684702" y="4549847"/>
            <a:ext cx="3938344" cy="1015663"/>
          </a:xfrm>
          <a:prstGeom prst="rect">
            <a:avLst/>
          </a:prstGeom>
          <a:noFill/>
        </p:spPr>
        <p:txBody>
          <a:bodyPr wrap="square">
            <a:spAutoFit/>
          </a:bodyPr>
          <a:lstStyle/>
          <a:p>
            <a:r>
              <a:rPr lang="lv-LV" sz="1200">
                <a:solidFill>
                  <a:srgbClr val="FFFFFF"/>
                </a:solidFill>
                <a:effectLst/>
                <a:latin typeface="Calibri" panose="020F0502020204030204" pitchFamily="34" charset="0"/>
                <a:ea typeface="Times New Roman" panose="02020603050405020304" pitchFamily="18" charset="0"/>
              </a:rPr>
              <a:t>Pēc intervijās pārrunātā un publiski pieejamās informācijas secinām, ka ir pilsētas/ciemi, kuros ir gan pagasta pārvaldes, gan VPVKAC – piemēram, Dagda. Vēlamies saprast kā mijiedarbojas šīs abas iestādes un vai nav pienākumu pārklāšanās? </a:t>
            </a:r>
            <a:endParaRPr lang="en-US" sz="1200">
              <a:solidFill>
                <a:srgbClr val="FFFFFF"/>
              </a:solidFill>
            </a:endParaRPr>
          </a:p>
        </p:txBody>
      </p:sp>
      <p:sp>
        <p:nvSpPr>
          <p:cNvPr id="15" name="TextBox 14">
            <a:extLst>
              <a:ext uri="{FF2B5EF4-FFF2-40B4-BE49-F238E27FC236}">
                <a16:creationId xmlns:a16="http://schemas.microsoft.com/office/drawing/2014/main" id="{637BCC6B-9E87-89EF-C760-E34A1DBACDB1}"/>
              </a:ext>
            </a:extLst>
          </p:cNvPr>
          <p:cNvSpPr txBox="1"/>
          <p:nvPr/>
        </p:nvSpPr>
        <p:spPr>
          <a:xfrm>
            <a:off x="5485822" y="4549847"/>
            <a:ext cx="5869533" cy="1384995"/>
          </a:xfrm>
          <a:prstGeom prst="rect">
            <a:avLst/>
          </a:prstGeom>
          <a:noFill/>
        </p:spPr>
        <p:txBody>
          <a:bodyPr wrap="square">
            <a:spAutoFit/>
          </a:bodyPr>
          <a:lstStyle/>
          <a:p>
            <a:pPr algn="just"/>
            <a:r>
              <a:rPr lang="lv-LV" sz="1200">
                <a:solidFill>
                  <a:schemeClr val="bg1"/>
                </a:solidFill>
              </a:rPr>
              <a:t>VPVKAC nodrošina atsevišķu valsts iestāžu sniegto pakalpojumu pieejamību Dagdas pilsētā un klientu apkalpošanu pašvaldības kompetencē esošo jautājumu ietvaros (izziņu sniegšana, iesniegumu pieņemšana un nodošana atbilžu sagatavošanai), līdz ar to pienākumu pārklāšanās nav konstatēta.  Dagdas pilsētas un pagastu apvienības pakļautībā esošās pagastu pārvaldes nodrošina klientu apkalpošanu pašvaldības kompetencē esošo jautājumu ietvaros (izziņu sniegšana, iesniegumu pieņemšana un nodošana atbilžu sagatavošanai) attiecīgā pagasta teritorijā.</a:t>
            </a:r>
          </a:p>
        </p:txBody>
      </p:sp>
      <p:sp>
        <p:nvSpPr>
          <p:cNvPr id="16" name="TextBox 15">
            <a:extLst>
              <a:ext uri="{FF2B5EF4-FFF2-40B4-BE49-F238E27FC236}">
                <a16:creationId xmlns:a16="http://schemas.microsoft.com/office/drawing/2014/main" id="{A8BE8CE0-BD2B-E988-08C6-2D0724FA2702}"/>
              </a:ext>
            </a:extLst>
          </p:cNvPr>
          <p:cNvSpPr txBox="1"/>
          <p:nvPr/>
        </p:nvSpPr>
        <p:spPr>
          <a:xfrm>
            <a:off x="5541260" y="4139759"/>
            <a:ext cx="1371722"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Pašvaldības atbilde:</a:t>
            </a:r>
          </a:p>
        </p:txBody>
      </p:sp>
      <p:sp>
        <p:nvSpPr>
          <p:cNvPr id="34" name="Date Placeholder 10">
            <a:extLst>
              <a:ext uri="{FF2B5EF4-FFF2-40B4-BE49-F238E27FC236}">
                <a16:creationId xmlns:a16="http://schemas.microsoft.com/office/drawing/2014/main" id="{5B7FC028-363E-487D-843B-3ABBF5D8BABA}"/>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70318139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116854" y="6612961"/>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dirty="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81</a:t>
            </a:fld>
            <a:endParaRPr kumimoji="0" lang="en-GB" sz="800" b="0" i="0" u="none" strike="noStrike" kern="1200" cap="none" spc="0" normalizeH="0" baseline="0" noProof="0" dirty="0">
              <a:ln>
                <a:noFill/>
              </a:ln>
              <a:solidFill>
                <a:srgbClr val="2E2E38"/>
              </a:solidFill>
              <a:effectLst/>
              <a:uLnTx/>
              <a:uFillTx/>
              <a:latin typeface="EYInterstate Light" panose="02000506000000020004" pitchFamily="2" charset="0"/>
            </a:endParaRPr>
          </a:p>
        </p:txBody>
      </p:sp>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370062" y="313732"/>
            <a:ext cx="10308146" cy="267775"/>
          </a:xfrm>
        </p:spPr>
        <p:txBody>
          <a:bodyPr/>
          <a:lstStyle/>
          <a:p>
            <a:r>
              <a:rPr lang="lv-LV"/>
              <a:t>Augšdaugavas novads</a:t>
            </a: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357543" y="576470"/>
            <a:ext cx="4244460" cy="253024"/>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Kopskats</a:t>
            </a:r>
          </a:p>
        </p:txBody>
      </p:sp>
      <p:sp>
        <p:nvSpPr>
          <p:cNvPr id="5" name="TextBox 4">
            <a:extLst>
              <a:ext uri="{FF2B5EF4-FFF2-40B4-BE49-F238E27FC236}">
                <a16:creationId xmlns:a16="http://schemas.microsoft.com/office/drawing/2014/main" id="{CEBC4680-AF6C-443F-BB2F-7DF9AF672CAD}"/>
              </a:ext>
            </a:extLst>
          </p:cNvPr>
          <p:cNvSpPr txBox="1"/>
          <p:nvPr/>
        </p:nvSpPr>
        <p:spPr>
          <a:xfrm>
            <a:off x="708860" y="3044614"/>
            <a:ext cx="1541719" cy="3477875"/>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err="1">
                <a:solidFill>
                  <a:srgbClr val="2E2E38"/>
                </a:solidFill>
                <a:latin typeface="EYInterstate Light" panose="02000506000000020004" pitchFamily="2" charset="0"/>
              </a:rPr>
              <a:t>Ambeļu</a:t>
            </a:r>
            <a:r>
              <a:rPr lang="lv-LV" sz="1200">
                <a:solidFill>
                  <a:srgbClr val="2E2E38"/>
                </a:solidFill>
                <a:latin typeface="EYInterstate Light" panose="02000506000000020004" pitchFamily="2" charset="0"/>
              </a:rPr>
              <a:t> pagasta pārvalde</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Bebrenes</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pagasta pārvalde, </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Biķernieku</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pagasta pārvalde, </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Demenes</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pagasta pārvalde, </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Dubnas</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pagasta pārvalde, </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Dvietes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Eglaines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Ilūkstes pilsētas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Kalkūnes pagasta pārvalde</a:t>
            </a:r>
          </a:p>
        </p:txBody>
      </p:sp>
      <p:sp>
        <p:nvSpPr>
          <p:cNvPr id="37" name="TextBox 36">
            <a:extLst>
              <a:ext uri="{FF2B5EF4-FFF2-40B4-BE49-F238E27FC236}">
                <a16:creationId xmlns:a16="http://schemas.microsoft.com/office/drawing/2014/main" id="{433761C5-69C9-4DBD-871D-D05E05229256}"/>
              </a:ext>
            </a:extLst>
          </p:cNvPr>
          <p:cNvSpPr txBox="1"/>
          <p:nvPr/>
        </p:nvSpPr>
        <p:spPr>
          <a:xfrm>
            <a:off x="866934" y="1137904"/>
            <a:ext cx="4182921" cy="186050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Unikālie pakalpojumu veidi Augšdaugavas novadā: </a:t>
            </a:r>
            <a:r>
              <a:rPr lang="lv-LV" sz="1400" dirty="0">
                <a:solidFill>
                  <a:srgbClr val="2E2E38"/>
                </a:solidFill>
                <a:latin typeface="EYInterstate Light" panose="02000506000000020004" pitchFamily="2" charset="0"/>
              </a:rPr>
              <a:t>134</a:t>
            </a:r>
            <a:endPar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endParaRP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Pagasta pārvalžu skaits: </a:t>
            </a:r>
            <a:r>
              <a:rPr lang="lv-LV" sz="1400" dirty="0">
                <a:solidFill>
                  <a:srgbClr val="2E2E38"/>
                </a:solidFill>
                <a:latin typeface="EYInterstate Light" panose="02000506000000020004" pitchFamily="2" charset="0"/>
              </a:rPr>
              <a:t>26</a:t>
            </a:r>
            <a:endPar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endParaRP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Unikālie pakalpojuma veidi pārvaldēs: </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rPr>
              <a:t>18</a:t>
            </a: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No tiem elektroniski pieejami: </a:t>
            </a:r>
            <a:r>
              <a:rPr lang="lv-LV" sz="1400" dirty="0">
                <a:solidFill>
                  <a:srgbClr val="2E2E38"/>
                </a:solidFill>
                <a:latin typeface="EYInterstate Light" panose="02000506000000020004" pitchFamily="2" charset="0"/>
              </a:rPr>
              <a:t>0</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rPr>
              <a:t> </a:t>
            </a:r>
          </a:p>
          <a:p>
            <a:pPr marL="288000" marR="0" lvl="1"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Sniegto pakalpojumu skaits pagasta pārvaldēs: </a:t>
            </a:r>
            <a:r>
              <a:rPr lang="lv-LV" sz="1400" dirty="0">
                <a:solidFill>
                  <a:srgbClr val="2E2E38"/>
                </a:solidFill>
                <a:latin typeface="EYInterstate Light" panose="02000506000000020004" pitchFamily="2" charset="0"/>
              </a:rPr>
              <a:t>7967</a:t>
            </a:r>
            <a:r>
              <a:rPr kumimoji="0" lang="lv-LV" sz="1400" b="0" i="0" u="none" strike="noStrike" kern="1200" cap="none" spc="0" normalizeH="0" baseline="0" noProof="0" dirty="0">
                <a:ln>
                  <a:noFill/>
                </a:ln>
                <a:solidFill>
                  <a:srgbClr val="2E2E38"/>
                </a:solidFill>
                <a:effectLst/>
                <a:uLnTx/>
                <a:uFillTx/>
                <a:latin typeface="EYInterstate Light" panose="02000506000000020004" pitchFamily="2" charset="0"/>
              </a:rPr>
              <a:t>**</a:t>
            </a:r>
          </a:p>
          <a:p>
            <a:pPr marL="356616" marR="0" lvl="0" indent="-356616" algn="l" defTabSz="914400" rtl="0" eaLnBrk="1" fontAlgn="auto" latinLnBrk="0" hangingPunct="1">
              <a:lnSpc>
                <a:spcPct val="85000"/>
              </a:lnSpc>
              <a:spcBef>
                <a:spcPts val="0"/>
              </a:spcBef>
              <a:spcAft>
                <a:spcPts val="600"/>
              </a:spcAft>
              <a:buClr>
                <a:srgbClr val="27ACAA"/>
              </a:buClr>
              <a:buSzPct val="70000"/>
              <a:buFont typeface="Arial" pitchFamily="34" charset="0"/>
              <a:buChar char="►"/>
              <a:tabLst/>
              <a:defRPr/>
            </a:pPr>
            <a:endPar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endParaRPr>
          </a:p>
        </p:txBody>
      </p:sp>
      <p:sp>
        <p:nvSpPr>
          <p:cNvPr id="38" name="Freeform 83">
            <a:extLst>
              <a:ext uri="{FF2B5EF4-FFF2-40B4-BE49-F238E27FC236}">
                <a16:creationId xmlns:a16="http://schemas.microsoft.com/office/drawing/2014/main" id="{F08E6ACE-FB50-4614-890E-0AF86CF03F28}"/>
              </a:ext>
            </a:extLst>
          </p:cNvPr>
          <p:cNvSpPr>
            <a:spLocks noChangeAspect="1" noEditPoints="1"/>
          </p:cNvSpPr>
          <p:nvPr/>
        </p:nvSpPr>
        <p:spPr bwMode="auto">
          <a:xfrm>
            <a:off x="634933" y="1754573"/>
            <a:ext cx="425106" cy="618905"/>
          </a:xfrm>
          <a:custGeom>
            <a:avLst/>
            <a:gdLst>
              <a:gd name="T0" fmla="*/ 2147483647 w 3468"/>
              <a:gd name="T1" fmla="*/ 2147483647 h 4763"/>
              <a:gd name="T2" fmla="*/ 2147483647 w 3468"/>
              <a:gd name="T3" fmla="*/ 2147483647 h 4763"/>
              <a:gd name="T4" fmla="*/ 2147483647 w 3468"/>
              <a:gd name="T5" fmla="*/ 2147483647 h 4763"/>
              <a:gd name="T6" fmla="*/ 2147483647 w 3468"/>
              <a:gd name="T7" fmla="*/ 2147483647 h 4763"/>
              <a:gd name="T8" fmla="*/ 2147483647 w 3468"/>
              <a:gd name="T9" fmla="*/ 2147483647 h 4763"/>
              <a:gd name="T10" fmla="*/ 2147483647 w 3468"/>
              <a:gd name="T11" fmla="*/ 2147483647 h 4763"/>
              <a:gd name="T12" fmla="*/ 2147483647 w 3468"/>
              <a:gd name="T13" fmla="*/ 2147483647 h 4763"/>
              <a:gd name="T14" fmla="*/ 2147483647 w 3468"/>
              <a:gd name="T15" fmla="*/ 2147483647 h 4763"/>
              <a:gd name="T16" fmla="*/ 2147483647 w 3468"/>
              <a:gd name="T17" fmla="*/ 2147483647 h 4763"/>
              <a:gd name="T18" fmla="*/ 2147483647 w 3468"/>
              <a:gd name="T19" fmla="*/ 2147483647 h 4763"/>
              <a:gd name="T20" fmla="*/ 2147483647 w 3468"/>
              <a:gd name="T21" fmla="*/ 2147483647 h 4763"/>
              <a:gd name="T22" fmla="*/ 2147483647 w 3468"/>
              <a:gd name="T23" fmla="*/ 2147483647 h 4763"/>
              <a:gd name="T24" fmla="*/ 2147483647 w 3468"/>
              <a:gd name="T25" fmla="*/ 2147483647 h 4763"/>
              <a:gd name="T26" fmla="*/ 2147483647 w 3468"/>
              <a:gd name="T27" fmla="*/ 2147483647 h 4763"/>
              <a:gd name="T28" fmla="*/ 2147483647 w 3468"/>
              <a:gd name="T29" fmla="*/ 2147483647 h 4763"/>
              <a:gd name="T30" fmla="*/ 2147483647 w 3468"/>
              <a:gd name="T31" fmla="*/ 2147483647 h 4763"/>
              <a:gd name="T32" fmla="*/ 2147483647 w 3468"/>
              <a:gd name="T33" fmla="*/ 2147483647 h 4763"/>
              <a:gd name="T34" fmla="*/ 2147483647 w 3468"/>
              <a:gd name="T35" fmla="*/ 2147483647 h 4763"/>
              <a:gd name="T36" fmla="*/ 2147483647 w 3468"/>
              <a:gd name="T37" fmla="*/ 2147483647 h 4763"/>
              <a:gd name="T38" fmla="*/ 2147483647 w 3468"/>
              <a:gd name="T39" fmla="*/ 2147483647 h 4763"/>
              <a:gd name="T40" fmla="*/ 2147483647 w 3468"/>
              <a:gd name="T41" fmla="*/ 2147483647 h 4763"/>
              <a:gd name="T42" fmla="*/ 2147483647 w 3468"/>
              <a:gd name="T43" fmla="*/ 2147483647 h 4763"/>
              <a:gd name="T44" fmla="*/ 2147483647 w 3468"/>
              <a:gd name="T45" fmla="*/ 2147483647 h 4763"/>
              <a:gd name="T46" fmla="*/ 2147483647 w 3468"/>
              <a:gd name="T47" fmla="*/ 2147483647 h 4763"/>
              <a:gd name="T48" fmla="*/ 2147483647 w 3468"/>
              <a:gd name="T49" fmla="*/ 2147483647 h 4763"/>
              <a:gd name="T50" fmla="*/ 2147483647 w 3468"/>
              <a:gd name="T51" fmla="*/ 2147483647 h 4763"/>
              <a:gd name="T52" fmla="*/ 2147483647 w 3468"/>
              <a:gd name="T53" fmla="*/ 2147483647 h 4763"/>
              <a:gd name="T54" fmla="*/ 2147483647 w 3468"/>
              <a:gd name="T55" fmla="*/ 2147483647 h 4763"/>
              <a:gd name="T56" fmla="*/ 2147483647 w 3468"/>
              <a:gd name="T57" fmla="*/ 2147483647 h 4763"/>
              <a:gd name="T58" fmla="*/ 2147483647 w 3468"/>
              <a:gd name="T59" fmla="*/ 2147483647 h 4763"/>
              <a:gd name="T60" fmla="*/ 2147483647 w 3468"/>
              <a:gd name="T61" fmla="*/ 2147483647 h 4763"/>
              <a:gd name="T62" fmla="*/ 2147483647 w 3468"/>
              <a:gd name="T63" fmla="*/ 2147483647 h 4763"/>
              <a:gd name="T64" fmla="*/ 2147483647 w 3468"/>
              <a:gd name="T65" fmla="*/ 2147483647 h 4763"/>
              <a:gd name="T66" fmla="*/ 2147483647 w 3468"/>
              <a:gd name="T67" fmla="*/ 2147483647 h 4763"/>
              <a:gd name="T68" fmla="*/ 2147483647 w 3468"/>
              <a:gd name="T69" fmla="*/ 2147483647 h 4763"/>
              <a:gd name="T70" fmla="*/ 2147483647 w 3468"/>
              <a:gd name="T71" fmla="*/ 2147483647 h 4763"/>
              <a:gd name="T72" fmla="*/ 2147483647 w 3468"/>
              <a:gd name="T73" fmla="*/ 2147483647 h 4763"/>
              <a:gd name="T74" fmla="*/ 2147483647 w 3468"/>
              <a:gd name="T75" fmla="*/ 2147483647 h 4763"/>
              <a:gd name="T76" fmla="*/ 2147483647 w 3468"/>
              <a:gd name="T77" fmla="*/ 2147483647 h 4763"/>
              <a:gd name="T78" fmla="*/ 2147483647 w 3468"/>
              <a:gd name="T79" fmla="*/ 2147483647 h 4763"/>
              <a:gd name="T80" fmla="*/ 2147483647 w 3468"/>
              <a:gd name="T81" fmla="*/ 2147483647 h 4763"/>
              <a:gd name="T82" fmla="*/ 2147483647 w 3468"/>
              <a:gd name="T83" fmla="*/ 2147483647 h 4763"/>
              <a:gd name="T84" fmla="*/ 2147483647 w 3468"/>
              <a:gd name="T85" fmla="*/ 2147483647 h 4763"/>
              <a:gd name="T86" fmla="*/ 2147483647 w 3468"/>
              <a:gd name="T87" fmla="*/ 2147483647 h 4763"/>
              <a:gd name="T88" fmla="*/ 2147483647 w 3468"/>
              <a:gd name="T89" fmla="*/ 2147483647 h 4763"/>
              <a:gd name="T90" fmla="*/ 2147483647 w 3468"/>
              <a:gd name="T91" fmla="*/ 2147483647 h 4763"/>
              <a:gd name="T92" fmla="*/ 2147483647 w 3468"/>
              <a:gd name="T93" fmla="*/ 2147483647 h 4763"/>
              <a:gd name="T94" fmla="*/ 2147483647 w 3468"/>
              <a:gd name="T95" fmla="*/ 2147483647 h 4763"/>
              <a:gd name="T96" fmla="*/ 2147483647 w 3468"/>
              <a:gd name="T97" fmla="*/ 2147483647 h 4763"/>
              <a:gd name="T98" fmla="*/ 2147483647 w 3468"/>
              <a:gd name="T99" fmla="*/ 2147483647 h 4763"/>
              <a:gd name="T100" fmla="*/ 2147483647 w 3468"/>
              <a:gd name="T101" fmla="*/ 2147483647 h 4763"/>
              <a:gd name="T102" fmla="*/ 2147483647 w 3468"/>
              <a:gd name="T103" fmla="*/ 2147483647 h 4763"/>
              <a:gd name="T104" fmla="*/ 2147483647 w 3468"/>
              <a:gd name="T105" fmla="*/ 2147483647 h 4763"/>
              <a:gd name="T106" fmla="*/ 2147483647 w 3468"/>
              <a:gd name="T107" fmla="*/ 2147483647 h 4763"/>
              <a:gd name="T108" fmla="*/ 2147483647 w 3468"/>
              <a:gd name="T109" fmla="*/ 2147483647 h 4763"/>
              <a:gd name="T110" fmla="*/ 2147483647 w 3468"/>
              <a:gd name="T111" fmla="*/ 2147483647 h 4763"/>
              <a:gd name="T112" fmla="*/ 2147483647 w 3468"/>
              <a:gd name="T113" fmla="*/ 2147483647 h 4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68"/>
              <a:gd name="T172" fmla="*/ 0 h 4763"/>
              <a:gd name="T173" fmla="*/ 3468 w 3468"/>
              <a:gd name="T174" fmla="*/ 4763 h 4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68" h="4763">
                <a:moveTo>
                  <a:pt x="3467" y="2391"/>
                </a:moveTo>
                <a:lnTo>
                  <a:pt x="3350" y="1534"/>
                </a:lnTo>
                <a:lnTo>
                  <a:pt x="3349" y="1527"/>
                </a:lnTo>
                <a:lnTo>
                  <a:pt x="3346" y="1519"/>
                </a:lnTo>
                <a:lnTo>
                  <a:pt x="3342" y="1513"/>
                </a:lnTo>
                <a:lnTo>
                  <a:pt x="3336" y="1506"/>
                </a:lnTo>
                <a:lnTo>
                  <a:pt x="3122" y="1305"/>
                </a:lnTo>
                <a:lnTo>
                  <a:pt x="3185" y="1229"/>
                </a:lnTo>
                <a:lnTo>
                  <a:pt x="3189" y="1221"/>
                </a:lnTo>
                <a:lnTo>
                  <a:pt x="3193" y="1215"/>
                </a:lnTo>
                <a:lnTo>
                  <a:pt x="3194" y="1207"/>
                </a:lnTo>
                <a:lnTo>
                  <a:pt x="3194" y="1200"/>
                </a:lnTo>
                <a:lnTo>
                  <a:pt x="3198" y="839"/>
                </a:lnTo>
                <a:lnTo>
                  <a:pt x="3198" y="832"/>
                </a:lnTo>
                <a:lnTo>
                  <a:pt x="3197" y="824"/>
                </a:lnTo>
                <a:lnTo>
                  <a:pt x="3194" y="818"/>
                </a:lnTo>
                <a:lnTo>
                  <a:pt x="3192" y="813"/>
                </a:lnTo>
                <a:lnTo>
                  <a:pt x="3188" y="808"/>
                </a:lnTo>
                <a:lnTo>
                  <a:pt x="3183" y="804"/>
                </a:lnTo>
                <a:lnTo>
                  <a:pt x="3178" y="800"/>
                </a:lnTo>
                <a:lnTo>
                  <a:pt x="3171" y="798"/>
                </a:lnTo>
                <a:lnTo>
                  <a:pt x="2970" y="704"/>
                </a:lnTo>
                <a:lnTo>
                  <a:pt x="2965" y="568"/>
                </a:lnTo>
                <a:lnTo>
                  <a:pt x="2964" y="562"/>
                </a:lnTo>
                <a:lnTo>
                  <a:pt x="2963" y="555"/>
                </a:lnTo>
                <a:lnTo>
                  <a:pt x="2960" y="550"/>
                </a:lnTo>
                <a:lnTo>
                  <a:pt x="2958" y="545"/>
                </a:lnTo>
                <a:lnTo>
                  <a:pt x="2952" y="536"/>
                </a:lnTo>
                <a:lnTo>
                  <a:pt x="2943" y="530"/>
                </a:lnTo>
                <a:lnTo>
                  <a:pt x="2518" y="269"/>
                </a:lnTo>
                <a:lnTo>
                  <a:pt x="2512" y="265"/>
                </a:lnTo>
                <a:lnTo>
                  <a:pt x="2503" y="264"/>
                </a:lnTo>
                <a:lnTo>
                  <a:pt x="2495" y="263"/>
                </a:lnTo>
                <a:lnTo>
                  <a:pt x="2487" y="263"/>
                </a:lnTo>
                <a:lnTo>
                  <a:pt x="2479" y="265"/>
                </a:lnTo>
                <a:lnTo>
                  <a:pt x="2472" y="269"/>
                </a:lnTo>
                <a:lnTo>
                  <a:pt x="2464" y="274"/>
                </a:lnTo>
                <a:lnTo>
                  <a:pt x="2458" y="280"/>
                </a:lnTo>
                <a:lnTo>
                  <a:pt x="2304" y="482"/>
                </a:lnTo>
                <a:lnTo>
                  <a:pt x="2166" y="485"/>
                </a:lnTo>
                <a:lnTo>
                  <a:pt x="2160" y="486"/>
                </a:lnTo>
                <a:lnTo>
                  <a:pt x="2154" y="487"/>
                </a:lnTo>
                <a:lnTo>
                  <a:pt x="2147" y="490"/>
                </a:lnTo>
                <a:lnTo>
                  <a:pt x="2142" y="493"/>
                </a:lnTo>
                <a:lnTo>
                  <a:pt x="2135" y="500"/>
                </a:lnTo>
                <a:lnTo>
                  <a:pt x="2129" y="508"/>
                </a:lnTo>
                <a:lnTo>
                  <a:pt x="2078" y="594"/>
                </a:lnTo>
                <a:lnTo>
                  <a:pt x="1955" y="593"/>
                </a:lnTo>
                <a:lnTo>
                  <a:pt x="1961" y="578"/>
                </a:lnTo>
                <a:lnTo>
                  <a:pt x="1989" y="388"/>
                </a:lnTo>
                <a:lnTo>
                  <a:pt x="1989" y="381"/>
                </a:lnTo>
                <a:lnTo>
                  <a:pt x="1988" y="372"/>
                </a:lnTo>
                <a:lnTo>
                  <a:pt x="1984" y="363"/>
                </a:lnTo>
                <a:lnTo>
                  <a:pt x="1979" y="354"/>
                </a:lnTo>
                <a:lnTo>
                  <a:pt x="1971" y="348"/>
                </a:lnTo>
                <a:lnTo>
                  <a:pt x="1964" y="342"/>
                </a:lnTo>
                <a:lnTo>
                  <a:pt x="1955" y="338"/>
                </a:lnTo>
                <a:lnTo>
                  <a:pt x="1945" y="337"/>
                </a:lnTo>
                <a:lnTo>
                  <a:pt x="1762" y="334"/>
                </a:lnTo>
                <a:lnTo>
                  <a:pt x="1494" y="34"/>
                </a:lnTo>
                <a:lnTo>
                  <a:pt x="1489" y="29"/>
                </a:lnTo>
                <a:lnTo>
                  <a:pt x="1483" y="25"/>
                </a:lnTo>
                <a:lnTo>
                  <a:pt x="1476" y="21"/>
                </a:lnTo>
                <a:lnTo>
                  <a:pt x="1469" y="19"/>
                </a:lnTo>
                <a:lnTo>
                  <a:pt x="1461" y="19"/>
                </a:lnTo>
                <a:lnTo>
                  <a:pt x="1454" y="19"/>
                </a:lnTo>
                <a:lnTo>
                  <a:pt x="1446" y="20"/>
                </a:lnTo>
                <a:lnTo>
                  <a:pt x="1439" y="24"/>
                </a:lnTo>
                <a:lnTo>
                  <a:pt x="1312" y="89"/>
                </a:lnTo>
                <a:lnTo>
                  <a:pt x="1128" y="4"/>
                </a:lnTo>
                <a:lnTo>
                  <a:pt x="1123" y="1"/>
                </a:lnTo>
                <a:lnTo>
                  <a:pt x="1118" y="1"/>
                </a:lnTo>
                <a:lnTo>
                  <a:pt x="1107" y="0"/>
                </a:lnTo>
                <a:lnTo>
                  <a:pt x="1097" y="3"/>
                </a:lnTo>
                <a:lnTo>
                  <a:pt x="1087" y="8"/>
                </a:lnTo>
                <a:lnTo>
                  <a:pt x="1078" y="14"/>
                </a:lnTo>
                <a:lnTo>
                  <a:pt x="1071" y="21"/>
                </a:lnTo>
                <a:lnTo>
                  <a:pt x="1066" y="30"/>
                </a:lnTo>
                <a:lnTo>
                  <a:pt x="1064" y="35"/>
                </a:lnTo>
                <a:lnTo>
                  <a:pt x="1063" y="40"/>
                </a:lnTo>
                <a:lnTo>
                  <a:pt x="1029" y="383"/>
                </a:lnTo>
                <a:lnTo>
                  <a:pt x="1033" y="408"/>
                </a:lnTo>
                <a:lnTo>
                  <a:pt x="1142" y="652"/>
                </a:lnTo>
                <a:lnTo>
                  <a:pt x="962" y="829"/>
                </a:lnTo>
                <a:lnTo>
                  <a:pt x="866" y="692"/>
                </a:lnTo>
                <a:lnTo>
                  <a:pt x="862" y="686"/>
                </a:lnTo>
                <a:lnTo>
                  <a:pt x="857" y="682"/>
                </a:lnTo>
                <a:lnTo>
                  <a:pt x="851" y="678"/>
                </a:lnTo>
                <a:lnTo>
                  <a:pt x="844" y="675"/>
                </a:lnTo>
                <a:lnTo>
                  <a:pt x="838" y="673"/>
                </a:lnTo>
                <a:lnTo>
                  <a:pt x="831" y="672"/>
                </a:lnTo>
                <a:lnTo>
                  <a:pt x="823" y="673"/>
                </a:lnTo>
                <a:lnTo>
                  <a:pt x="815" y="675"/>
                </a:lnTo>
                <a:lnTo>
                  <a:pt x="440" y="788"/>
                </a:lnTo>
                <a:lnTo>
                  <a:pt x="430" y="793"/>
                </a:lnTo>
                <a:lnTo>
                  <a:pt x="421" y="799"/>
                </a:lnTo>
                <a:lnTo>
                  <a:pt x="415" y="807"/>
                </a:lnTo>
                <a:lnTo>
                  <a:pt x="411" y="817"/>
                </a:lnTo>
                <a:lnTo>
                  <a:pt x="408" y="827"/>
                </a:lnTo>
                <a:lnTo>
                  <a:pt x="408" y="837"/>
                </a:lnTo>
                <a:lnTo>
                  <a:pt x="411" y="847"/>
                </a:lnTo>
                <a:lnTo>
                  <a:pt x="415" y="857"/>
                </a:lnTo>
                <a:lnTo>
                  <a:pt x="532" y="1029"/>
                </a:lnTo>
                <a:lnTo>
                  <a:pt x="356" y="1738"/>
                </a:lnTo>
                <a:lnTo>
                  <a:pt x="38" y="1797"/>
                </a:lnTo>
                <a:lnTo>
                  <a:pt x="28" y="1799"/>
                </a:lnTo>
                <a:lnTo>
                  <a:pt x="20" y="1804"/>
                </a:lnTo>
                <a:lnTo>
                  <a:pt x="13" y="1810"/>
                </a:lnTo>
                <a:lnTo>
                  <a:pt x="8" y="1818"/>
                </a:lnTo>
                <a:lnTo>
                  <a:pt x="3" y="1826"/>
                </a:lnTo>
                <a:lnTo>
                  <a:pt x="1" y="1834"/>
                </a:lnTo>
                <a:lnTo>
                  <a:pt x="0" y="1844"/>
                </a:lnTo>
                <a:lnTo>
                  <a:pt x="1" y="1853"/>
                </a:lnTo>
                <a:lnTo>
                  <a:pt x="77" y="2116"/>
                </a:lnTo>
                <a:lnTo>
                  <a:pt x="26" y="2352"/>
                </a:lnTo>
                <a:lnTo>
                  <a:pt x="25" y="2370"/>
                </a:lnTo>
                <a:lnTo>
                  <a:pt x="80" y="2780"/>
                </a:lnTo>
                <a:lnTo>
                  <a:pt x="21" y="2877"/>
                </a:lnTo>
                <a:lnTo>
                  <a:pt x="16" y="2886"/>
                </a:lnTo>
                <a:lnTo>
                  <a:pt x="15" y="2895"/>
                </a:lnTo>
                <a:lnTo>
                  <a:pt x="15" y="2906"/>
                </a:lnTo>
                <a:lnTo>
                  <a:pt x="18" y="2916"/>
                </a:lnTo>
                <a:lnTo>
                  <a:pt x="122" y="3198"/>
                </a:lnTo>
                <a:lnTo>
                  <a:pt x="79" y="3378"/>
                </a:lnTo>
                <a:lnTo>
                  <a:pt x="78" y="3386"/>
                </a:lnTo>
                <a:lnTo>
                  <a:pt x="78" y="3394"/>
                </a:lnTo>
                <a:lnTo>
                  <a:pt x="79" y="3401"/>
                </a:lnTo>
                <a:lnTo>
                  <a:pt x="82" y="3407"/>
                </a:lnTo>
                <a:lnTo>
                  <a:pt x="85" y="3414"/>
                </a:lnTo>
                <a:lnTo>
                  <a:pt x="90" y="3420"/>
                </a:lnTo>
                <a:lnTo>
                  <a:pt x="95" y="3425"/>
                </a:lnTo>
                <a:lnTo>
                  <a:pt x="103" y="3430"/>
                </a:lnTo>
                <a:lnTo>
                  <a:pt x="378" y="3574"/>
                </a:lnTo>
                <a:lnTo>
                  <a:pt x="388" y="3578"/>
                </a:lnTo>
                <a:lnTo>
                  <a:pt x="676" y="3660"/>
                </a:lnTo>
                <a:lnTo>
                  <a:pt x="462" y="4117"/>
                </a:lnTo>
                <a:lnTo>
                  <a:pt x="457" y="4137"/>
                </a:lnTo>
                <a:lnTo>
                  <a:pt x="454" y="4480"/>
                </a:lnTo>
                <a:lnTo>
                  <a:pt x="455" y="4490"/>
                </a:lnTo>
                <a:lnTo>
                  <a:pt x="457" y="4499"/>
                </a:lnTo>
                <a:lnTo>
                  <a:pt x="461" y="4507"/>
                </a:lnTo>
                <a:lnTo>
                  <a:pt x="467" y="4513"/>
                </a:lnTo>
                <a:lnTo>
                  <a:pt x="474" y="4519"/>
                </a:lnTo>
                <a:lnTo>
                  <a:pt x="481" y="4523"/>
                </a:lnTo>
                <a:lnTo>
                  <a:pt x="490" y="4526"/>
                </a:lnTo>
                <a:lnTo>
                  <a:pt x="499" y="4527"/>
                </a:lnTo>
                <a:lnTo>
                  <a:pt x="832" y="4529"/>
                </a:lnTo>
                <a:lnTo>
                  <a:pt x="841" y="4529"/>
                </a:lnTo>
                <a:lnTo>
                  <a:pt x="848" y="4527"/>
                </a:lnTo>
                <a:lnTo>
                  <a:pt x="856" y="4524"/>
                </a:lnTo>
                <a:lnTo>
                  <a:pt x="862" y="4519"/>
                </a:lnTo>
                <a:lnTo>
                  <a:pt x="868" y="4514"/>
                </a:lnTo>
                <a:lnTo>
                  <a:pt x="872" y="4507"/>
                </a:lnTo>
                <a:lnTo>
                  <a:pt x="876" y="4499"/>
                </a:lnTo>
                <a:lnTo>
                  <a:pt x="877" y="4490"/>
                </a:lnTo>
                <a:lnTo>
                  <a:pt x="887" y="4421"/>
                </a:lnTo>
                <a:lnTo>
                  <a:pt x="1355" y="4548"/>
                </a:lnTo>
                <a:lnTo>
                  <a:pt x="1504" y="4745"/>
                </a:lnTo>
                <a:lnTo>
                  <a:pt x="1510" y="4750"/>
                </a:lnTo>
                <a:lnTo>
                  <a:pt x="1517" y="4755"/>
                </a:lnTo>
                <a:lnTo>
                  <a:pt x="1524" y="4759"/>
                </a:lnTo>
                <a:lnTo>
                  <a:pt x="1532" y="4762"/>
                </a:lnTo>
                <a:lnTo>
                  <a:pt x="1540" y="4763"/>
                </a:lnTo>
                <a:lnTo>
                  <a:pt x="1548" y="4762"/>
                </a:lnTo>
                <a:lnTo>
                  <a:pt x="1557" y="4760"/>
                </a:lnTo>
                <a:lnTo>
                  <a:pt x="1564" y="4757"/>
                </a:lnTo>
                <a:lnTo>
                  <a:pt x="1659" y="4700"/>
                </a:lnTo>
                <a:lnTo>
                  <a:pt x="2356" y="4524"/>
                </a:lnTo>
                <a:lnTo>
                  <a:pt x="2666" y="4640"/>
                </a:lnTo>
                <a:lnTo>
                  <a:pt x="2671" y="4641"/>
                </a:lnTo>
                <a:lnTo>
                  <a:pt x="2678" y="4642"/>
                </a:lnTo>
                <a:lnTo>
                  <a:pt x="2683" y="4641"/>
                </a:lnTo>
                <a:lnTo>
                  <a:pt x="2689" y="4640"/>
                </a:lnTo>
                <a:lnTo>
                  <a:pt x="2695" y="4639"/>
                </a:lnTo>
                <a:lnTo>
                  <a:pt x="2700" y="4635"/>
                </a:lnTo>
                <a:lnTo>
                  <a:pt x="2710" y="4627"/>
                </a:lnTo>
                <a:lnTo>
                  <a:pt x="2718" y="4619"/>
                </a:lnTo>
                <a:lnTo>
                  <a:pt x="2724" y="4608"/>
                </a:lnTo>
                <a:lnTo>
                  <a:pt x="2725" y="4602"/>
                </a:lnTo>
                <a:lnTo>
                  <a:pt x="2727" y="4597"/>
                </a:lnTo>
                <a:lnTo>
                  <a:pt x="2727" y="4591"/>
                </a:lnTo>
                <a:lnTo>
                  <a:pt x="2725" y="4586"/>
                </a:lnTo>
                <a:lnTo>
                  <a:pt x="2634" y="4229"/>
                </a:lnTo>
                <a:lnTo>
                  <a:pt x="2772" y="4176"/>
                </a:lnTo>
                <a:lnTo>
                  <a:pt x="2779" y="4172"/>
                </a:lnTo>
                <a:lnTo>
                  <a:pt x="2784" y="4169"/>
                </a:lnTo>
                <a:lnTo>
                  <a:pt x="2789" y="4165"/>
                </a:lnTo>
                <a:lnTo>
                  <a:pt x="2795" y="4159"/>
                </a:lnTo>
                <a:lnTo>
                  <a:pt x="3032" y="3801"/>
                </a:lnTo>
                <a:lnTo>
                  <a:pt x="3036" y="3793"/>
                </a:lnTo>
                <a:lnTo>
                  <a:pt x="3040" y="3786"/>
                </a:lnTo>
                <a:lnTo>
                  <a:pt x="3041" y="3779"/>
                </a:lnTo>
                <a:lnTo>
                  <a:pt x="3041" y="3772"/>
                </a:lnTo>
                <a:lnTo>
                  <a:pt x="3040" y="3764"/>
                </a:lnTo>
                <a:lnTo>
                  <a:pt x="3037" y="3758"/>
                </a:lnTo>
                <a:lnTo>
                  <a:pt x="3032" y="3750"/>
                </a:lnTo>
                <a:lnTo>
                  <a:pt x="3026" y="3743"/>
                </a:lnTo>
                <a:lnTo>
                  <a:pt x="2504" y="3239"/>
                </a:lnTo>
                <a:lnTo>
                  <a:pt x="2514" y="3193"/>
                </a:lnTo>
                <a:lnTo>
                  <a:pt x="2514" y="3181"/>
                </a:lnTo>
                <a:lnTo>
                  <a:pt x="2513" y="3170"/>
                </a:lnTo>
                <a:lnTo>
                  <a:pt x="2511" y="3165"/>
                </a:lnTo>
                <a:lnTo>
                  <a:pt x="2508" y="3160"/>
                </a:lnTo>
                <a:lnTo>
                  <a:pt x="2504" y="3155"/>
                </a:lnTo>
                <a:lnTo>
                  <a:pt x="2500" y="3150"/>
                </a:lnTo>
                <a:lnTo>
                  <a:pt x="2371" y="3032"/>
                </a:lnTo>
                <a:lnTo>
                  <a:pt x="2419" y="2994"/>
                </a:lnTo>
                <a:lnTo>
                  <a:pt x="2424" y="2937"/>
                </a:lnTo>
                <a:lnTo>
                  <a:pt x="3126" y="2540"/>
                </a:lnTo>
                <a:lnTo>
                  <a:pt x="3136" y="2533"/>
                </a:lnTo>
                <a:lnTo>
                  <a:pt x="3143" y="2525"/>
                </a:lnTo>
                <a:lnTo>
                  <a:pt x="3146" y="2517"/>
                </a:lnTo>
                <a:lnTo>
                  <a:pt x="3149" y="2507"/>
                </a:lnTo>
                <a:lnTo>
                  <a:pt x="3151" y="2485"/>
                </a:lnTo>
                <a:lnTo>
                  <a:pt x="3330" y="2563"/>
                </a:lnTo>
                <a:lnTo>
                  <a:pt x="3337" y="2566"/>
                </a:lnTo>
                <a:lnTo>
                  <a:pt x="3345" y="2567"/>
                </a:lnTo>
                <a:lnTo>
                  <a:pt x="3354" y="2566"/>
                </a:lnTo>
                <a:lnTo>
                  <a:pt x="3361" y="2564"/>
                </a:lnTo>
                <a:lnTo>
                  <a:pt x="3369" y="2562"/>
                </a:lnTo>
                <a:lnTo>
                  <a:pt x="3376" y="2557"/>
                </a:lnTo>
                <a:lnTo>
                  <a:pt x="3383" y="2552"/>
                </a:lnTo>
                <a:lnTo>
                  <a:pt x="3388" y="2544"/>
                </a:lnTo>
                <a:lnTo>
                  <a:pt x="3460" y="2421"/>
                </a:lnTo>
                <a:lnTo>
                  <a:pt x="3464" y="2414"/>
                </a:lnTo>
                <a:lnTo>
                  <a:pt x="3467" y="2406"/>
                </a:lnTo>
                <a:lnTo>
                  <a:pt x="3468" y="2398"/>
                </a:lnTo>
                <a:lnTo>
                  <a:pt x="3467" y="2391"/>
                </a:lnTo>
                <a:close/>
                <a:moveTo>
                  <a:pt x="3326" y="2450"/>
                </a:moveTo>
                <a:lnTo>
                  <a:pt x="3136" y="2368"/>
                </a:lnTo>
                <a:lnTo>
                  <a:pt x="3131" y="2366"/>
                </a:lnTo>
                <a:lnTo>
                  <a:pt x="3125" y="2365"/>
                </a:lnTo>
                <a:lnTo>
                  <a:pt x="3114" y="2365"/>
                </a:lnTo>
                <a:lnTo>
                  <a:pt x="3101" y="2367"/>
                </a:lnTo>
                <a:lnTo>
                  <a:pt x="3089" y="2372"/>
                </a:lnTo>
                <a:lnTo>
                  <a:pt x="3078" y="2380"/>
                </a:lnTo>
                <a:lnTo>
                  <a:pt x="3070" y="2388"/>
                </a:lnTo>
                <a:lnTo>
                  <a:pt x="3066" y="2393"/>
                </a:lnTo>
                <a:lnTo>
                  <a:pt x="3062" y="2398"/>
                </a:lnTo>
                <a:lnTo>
                  <a:pt x="3060" y="2405"/>
                </a:lnTo>
                <a:lnTo>
                  <a:pt x="3058" y="2411"/>
                </a:lnTo>
                <a:lnTo>
                  <a:pt x="3052" y="2465"/>
                </a:lnTo>
                <a:lnTo>
                  <a:pt x="2356" y="2860"/>
                </a:lnTo>
                <a:lnTo>
                  <a:pt x="2351" y="2863"/>
                </a:lnTo>
                <a:lnTo>
                  <a:pt x="2346" y="2867"/>
                </a:lnTo>
                <a:lnTo>
                  <a:pt x="2337" y="2876"/>
                </a:lnTo>
                <a:lnTo>
                  <a:pt x="2332" y="2886"/>
                </a:lnTo>
                <a:lnTo>
                  <a:pt x="2330" y="2896"/>
                </a:lnTo>
                <a:lnTo>
                  <a:pt x="2321" y="2940"/>
                </a:lnTo>
                <a:lnTo>
                  <a:pt x="2264" y="2966"/>
                </a:lnTo>
                <a:lnTo>
                  <a:pt x="2258" y="2970"/>
                </a:lnTo>
                <a:lnTo>
                  <a:pt x="2253" y="2975"/>
                </a:lnTo>
                <a:lnTo>
                  <a:pt x="2248" y="2980"/>
                </a:lnTo>
                <a:lnTo>
                  <a:pt x="2244" y="2985"/>
                </a:lnTo>
                <a:lnTo>
                  <a:pt x="2242" y="2991"/>
                </a:lnTo>
                <a:lnTo>
                  <a:pt x="2239" y="2998"/>
                </a:lnTo>
                <a:lnTo>
                  <a:pt x="2237" y="3012"/>
                </a:lnTo>
                <a:lnTo>
                  <a:pt x="2237" y="3025"/>
                </a:lnTo>
                <a:lnTo>
                  <a:pt x="2239" y="3038"/>
                </a:lnTo>
                <a:lnTo>
                  <a:pt x="2244" y="3049"/>
                </a:lnTo>
                <a:lnTo>
                  <a:pt x="2247" y="3054"/>
                </a:lnTo>
                <a:lnTo>
                  <a:pt x="2250" y="3058"/>
                </a:lnTo>
                <a:lnTo>
                  <a:pt x="2409" y="3204"/>
                </a:lnTo>
                <a:lnTo>
                  <a:pt x="2400" y="3244"/>
                </a:lnTo>
                <a:lnTo>
                  <a:pt x="2399" y="3255"/>
                </a:lnTo>
                <a:lnTo>
                  <a:pt x="2400" y="3262"/>
                </a:lnTo>
                <a:lnTo>
                  <a:pt x="2401" y="3269"/>
                </a:lnTo>
                <a:lnTo>
                  <a:pt x="2402" y="3275"/>
                </a:lnTo>
                <a:lnTo>
                  <a:pt x="2406" y="3282"/>
                </a:lnTo>
                <a:lnTo>
                  <a:pt x="2410" y="3288"/>
                </a:lnTo>
                <a:lnTo>
                  <a:pt x="2416" y="3294"/>
                </a:lnTo>
                <a:lnTo>
                  <a:pt x="2921" y="3783"/>
                </a:lnTo>
                <a:lnTo>
                  <a:pt x="2719" y="4088"/>
                </a:lnTo>
                <a:lnTo>
                  <a:pt x="2560" y="4149"/>
                </a:lnTo>
                <a:lnTo>
                  <a:pt x="2551" y="4152"/>
                </a:lnTo>
                <a:lnTo>
                  <a:pt x="2543" y="4159"/>
                </a:lnTo>
                <a:lnTo>
                  <a:pt x="2536" y="4165"/>
                </a:lnTo>
                <a:lnTo>
                  <a:pt x="2531" y="4174"/>
                </a:lnTo>
                <a:lnTo>
                  <a:pt x="2526" y="4183"/>
                </a:lnTo>
                <a:lnTo>
                  <a:pt x="2523" y="4193"/>
                </a:lnTo>
                <a:lnTo>
                  <a:pt x="2523" y="4204"/>
                </a:lnTo>
                <a:lnTo>
                  <a:pt x="2524" y="4215"/>
                </a:lnTo>
                <a:lnTo>
                  <a:pt x="2601" y="4508"/>
                </a:lnTo>
                <a:lnTo>
                  <a:pt x="2379" y="4425"/>
                </a:lnTo>
                <a:lnTo>
                  <a:pt x="2370" y="4423"/>
                </a:lnTo>
                <a:lnTo>
                  <a:pt x="2362" y="4421"/>
                </a:lnTo>
                <a:lnTo>
                  <a:pt x="2353" y="4421"/>
                </a:lnTo>
                <a:lnTo>
                  <a:pt x="2346" y="4423"/>
                </a:lnTo>
                <a:lnTo>
                  <a:pt x="1627" y="4603"/>
                </a:lnTo>
                <a:lnTo>
                  <a:pt x="1612" y="4610"/>
                </a:lnTo>
                <a:lnTo>
                  <a:pt x="1554" y="4644"/>
                </a:lnTo>
                <a:lnTo>
                  <a:pt x="1425" y="4475"/>
                </a:lnTo>
                <a:lnTo>
                  <a:pt x="1396" y="4455"/>
                </a:lnTo>
                <a:lnTo>
                  <a:pt x="864" y="4309"/>
                </a:lnTo>
                <a:lnTo>
                  <a:pt x="853" y="4307"/>
                </a:lnTo>
                <a:lnTo>
                  <a:pt x="842" y="4307"/>
                </a:lnTo>
                <a:lnTo>
                  <a:pt x="831" y="4308"/>
                </a:lnTo>
                <a:lnTo>
                  <a:pt x="821" y="4312"/>
                </a:lnTo>
                <a:lnTo>
                  <a:pt x="812" y="4318"/>
                </a:lnTo>
                <a:lnTo>
                  <a:pt x="808" y="4323"/>
                </a:lnTo>
                <a:lnTo>
                  <a:pt x="804" y="4328"/>
                </a:lnTo>
                <a:lnTo>
                  <a:pt x="802" y="4333"/>
                </a:lnTo>
                <a:lnTo>
                  <a:pt x="799" y="4340"/>
                </a:lnTo>
                <a:lnTo>
                  <a:pt x="795" y="4355"/>
                </a:lnTo>
                <a:lnTo>
                  <a:pt x="784" y="4428"/>
                </a:lnTo>
                <a:lnTo>
                  <a:pt x="555" y="4425"/>
                </a:lnTo>
                <a:lnTo>
                  <a:pt x="558" y="4150"/>
                </a:lnTo>
                <a:lnTo>
                  <a:pt x="790" y="3654"/>
                </a:lnTo>
                <a:lnTo>
                  <a:pt x="793" y="3649"/>
                </a:lnTo>
                <a:lnTo>
                  <a:pt x="794" y="3642"/>
                </a:lnTo>
                <a:lnTo>
                  <a:pt x="795" y="3630"/>
                </a:lnTo>
                <a:lnTo>
                  <a:pt x="793" y="3618"/>
                </a:lnTo>
                <a:lnTo>
                  <a:pt x="789" y="3607"/>
                </a:lnTo>
                <a:lnTo>
                  <a:pt x="783" y="3597"/>
                </a:lnTo>
                <a:lnTo>
                  <a:pt x="774" y="3588"/>
                </a:lnTo>
                <a:lnTo>
                  <a:pt x="765" y="3581"/>
                </a:lnTo>
                <a:lnTo>
                  <a:pt x="755" y="3577"/>
                </a:lnTo>
                <a:lnTo>
                  <a:pt x="421" y="3483"/>
                </a:lnTo>
                <a:lnTo>
                  <a:pt x="187" y="3360"/>
                </a:lnTo>
                <a:lnTo>
                  <a:pt x="224" y="3208"/>
                </a:lnTo>
                <a:lnTo>
                  <a:pt x="225" y="3199"/>
                </a:lnTo>
                <a:lnTo>
                  <a:pt x="225" y="3191"/>
                </a:lnTo>
                <a:lnTo>
                  <a:pt x="224" y="3184"/>
                </a:lnTo>
                <a:lnTo>
                  <a:pt x="221" y="3175"/>
                </a:lnTo>
                <a:lnTo>
                  <a:pt x="122" y="2906"/>
                </a:lnTo>
                <a:lnTo>
                  <a:pt x="175" y="2821"/>
                </a:lnTo>
                <a:lnTo>
                  <a:pt x="178" y="2812"/>
                </a:lnTo>
                <a:lnTo>
                  <a:pt x="182" y="2803"/>
                </a:lnTo>
                <a:lnTo>
                  <a:pt x="183" y="2793"/>
                </a:lnTo>
                <a:lnTo>
                  <a:pt x="182" y="2784"/>
                </a:lnTo>
                <a:lnTo>
                  <a:pt x="127" y="2365"/>
                </a:lnTo>
                <a:lnTo>
                  <a:pt x="178" y="2126"/>
                </a:lnTo>
                <a:lnTo>
                  <a:pt x="180" y="2120"/>
                </a:lnTo>
                <a:lnTo>
                  <a:pt x="180" y="2113"/>
                </a:lnTo>
                <a:lnTo>
                  <a:pt x="178" y="2106"/>
                </a:lnTo>
                <a:lnTo>
                  <a:pt x="177" y="2098"/>
                </a:lnTo>
                <a:lnTo>
                  <a:pt x="116" y="1885"/>
                </a:lnTo>
                <a:lnTo>
                  <a:pt x="403" y="1832"/>
                </a:lnTo>
                <a:lnTo>
                  <a:pt x="412" y="1829"/>
                </a:lnTo>
                <a:lnTo>
                  <a:pt x="421" y="1827"/>
                </a:lnTo>
                <a:lnTo>
                  <a:pt x="428" y="1822"/>
                </a:lnTo>
                <a:lnTo>
                  <a:pt x="434" y="1817"/>
                </a:lnTo>
                <a:lnTo>
                  <a:pt x="439" y="1810"/>
                </a:lnTo>
                <a:lnTo>
                  <a:pt x="442" y="1804"/>
                </a:lnTo>
                <a:lnTo>
                  <a:pt x="445" y="1798"/>
                </a:lnTo>
                <a:lnTo>
                  <a:pt x="447" y="1790"/>
                </a:lnTo>
                <a:lnTo>
                  <a:pt x="635" y="1033"/>
                </a:lnTo>
                <a:lnTo>
                  <a:pt x="637" y="1020"/>
                </a:lnTo>
                <a:lnTo>
                  <a:pt x="638" y="1014"/>
                </a:lnTo>
                <a:lnTo>
                  <a:pt x="637" y="1009"/>
                </a:lnTo>
                <a:lnTo>
                  <a:pt x="636" y="1005"/>
                </a:lnTo>
                <a:lnTo>
                  <a:pt x="635" y="1000"/>
                </a:lnTo>
                <a:lnTo>
                  <a:pt x="627" y="989"/>
                </a:lnTo>
                <a:lnTo>
                  <a:pt x="542" y="863"/>
                </a:lnTo>
                <a:lnTo>
                  <a:pt x="807" y="783"/>
                </a:lnTo>
                <a:lnTo>
                  <a:pt x="911" y="931"/>
                </a:lnTo>
                <a:lnTo>
                  <a:pt x="915" y="936"/>
                </a:lnTo>
                <a:lnTo>
                  <a:pt x="919" y="940"/>
                </a:lnTo>
                <a:lnTo>
                  <a:pt x="929" y="947"/>
                </a:lnTo>
                <a:lnTo>
                  <a:pt x="940" y="951"/>
                </a:lnTo>
                <a:lnTo>
                  <a:pt x="951" y="954"/>
                </a:lnTo>
                <a:lnTo>
                  <a:pt x="964" y="954"/>
                </a:lnTo>
                <a:lnTo>
                  <a:pt x="975" y="951"/>
                </a:lnTo>
                <a:lnTo>
                  <a:pt x="986" y="946"/>
                </a:lnTo>
                <a:lnTo>
                  <a:pt x="995" y="939"/>
                </a:lnTo>
                <a:lnTo>
                  <a:pt x="1236" y="701"/>
                </a:lnTo>
                <a:lnTo>
                  <a:pt x="1241" y="696"/>
                </a:lnTo>
                <a:lnTo>
                  <a:pt x="1246" y="689"/>
                </a:lnTo>
                <a:lnTo>
                  <a:pt x="1249" y="681"/>
                </a:lnTo>
                <a:lnTo>
                  <a:pt x="1251" y="673"/>
                </a:lnTo>
                <a:lnTo>
                  <a:pt x="1253" y="665"/>
                </a:lnTo>
                <a:lnTo>
                  <a:pt x="1253" y="656"/>
                </a:lnTo>
                <a:lnTo>
                  <a:pt x="1251" y="647"/>
                </a:lnTo>
                <a:lnTo>
                  <a:pt x="1248" y="640"/>
                </a:lnTo>
                <a:lnTo>
                  <a:pt x="1131" y="379"/>
                </a:lnTo>
                <a:lnTo>
                  <a:pt x="1156" y="128"/>
                </a:lnTo>
                <a:lnTo>
                  <a:pt x="1289" y="191"/>
                </a:lnTo>
                <a:lnTo>
                  <a:pt x="1295" y="192"/>
                </a:lnTo>
                <a:lnTo>
                  <a:pt x="1302" y="195"/>
                </a:lnTo>
                <a:lnTo>
                  <a:pt x="1314" y="196"/>
                </a:lnTo>
                <a:lnTo>
                  <a:pt x="1327" y="193"/>
                </a:lnTo>
                <a:lnTo>
                  <a:pt x="1338" y="190"/>
                </a:lnTo>
                <a:lnTo>
                  <a:pt x="1448" y="133"/>
                </a:lnTo>
                <a:lnTo>
                  <a:pt x="1700" y="416"/>
                </a:lnTo>
                <a:lnTo>
                  <a:pt x="1708" y="425"/>
                </a:lnTo>
                <a:lnTo>
                  <a:pt x="1718" y="430"/>
                </a:lnTo>
                <a:lnTo>
                  <a:pt x="1729" y="433"/>
                </a:lnTo>
                <a:lnTo>
                  <a:pt x="1740" y="435"/>
                </a:lnTo>
                <a:lnTo>
                  <a:pt x="1880" y="437"/>
                </a:lnTo>
                <a:lnTo>
                  <a:pt x="1863" y="552"/>
                </a:lnTo>
                <a:lnTo>
                  <a:pt x="1823" y="612"/>
                </a:lnTo>
                <a:lnTo>
                  <a:pt x="1819" y="618"/>
                </a:lnTo>
                <a:lnTo>
                  <a:pt x="1817" y="624"/>
                </a:lnTo>
                <a:lnTo>
                  <a:pt x="1816" y="632"/>
                </a:lnTo>
                <a:lnTo>
                  <a:pt x="1816" y="638"/>
                </a:lnTo>
                <a:lnTo>
                  <a:pt x="1817" y="646"/>
                </a:lnTo>
                <a:lnTo>
                  <a:pt x="1818" y="652"/>
                </a:lnTo>
                <a:lnTo>
                  <a:pt x="1821" y="658"/>
                </a:lnTo>
                <a:lnTo>
                  <a:pt x="1823" y="665"/>
                </a:lnTo>
                <a:lnTo>
                  <a:pt x="1827" y="671"/>
                </a:lnTo>
                <a:lnTo>
                  <a:pt x="1832" y="676"/>
                </a:lnTo>
                <a:lnTo>
                  <a:pt x="1837" y="681"/>
                </a:lnTo>
                <a:lnTo>
                  <a:pt x="1842" y="686"/>
                </a:lnTo>
                <a:lnTo>
                  <a:pt x="1848" y="689"/>
                </a:lnTo>
                <a:lnTo>
                  <a:pt x="1855" y="691"/>
                </a:lnTo>
                <a:lnTo>
                  <a:pt x="1861" y="694"/>
                </a:lnTo>
                <a:lnTo>
                  <a:pt x="1867" y="694"/>
                </a:lnTo>
                <a:lnTo>
                  <a:pt x="2103" y="696"/>
                </a:lnTo>
                <a:lnTo>
                  <a:pt x="2112" y="696"/>
                </a:lnTo>
                <a:lnTo>
                  <a:pt x="2120" y="694"/>
                </a:lnTo>
                <a:lnTo>
                  <a:pt x="2126" y="691"/>
                </a:lnTo>
                <a:lnTo>
                  <a:pt x="2134" y="689"/>
                </a:lnTo>
                <a:lnTo>
                  <a:pt x="2139" y="685"/>
                </a:lnTo>
                <a:lnTo>
                  <a:pt x="2144" y="680"/>
                </a:lnTo>
                <a:lnTo>
                  <a:pt x="2149" y="675"/>
                </a:lnTo>
                <a:lnTo>
                  <a:pt x="2152" y="668"/>
                </a:lnTo>
                <a:lnTo>
                  <a:pt x="2200" y="585"/>
                </a:lnTo>
                <a:lnTo>
                  <a:pt x="2328" y="583"/>
                </a:lnTo>
                <a:lnTo>
                  <a:pt x="2342" y="582"/>
                </a:lnTo>
                <a:lnTo>
                  <a:pt x="2353" y="577"/>
                </a:lnTo>
                <a:lnTo>
                  <a:pt x="2364" y="570"/>
                </a:lnTo>
                <a:lnTo>
                  <a:pt x="2372" y="560"/>
                </a:lnTo>
                <a:lnTo>
                  <a:pt x="2508" y="382"/>
                </a:lnTo>
                <a:lnTo>
                  <a:pt x="2865" y="602"/>
                </a:lnTo>
                <a:lnTo>
                  <a:pt x="2870" y="735"/>
                </a:lnTo>
                <a:lnTo>
                  <a:pt x="2871" y="744"/>
                </a:lnTo>
                <a:lnTo>
                  <a:pt x="2874" y="751"/>
                </a:lnTo>
                <a:lnTo>
                  <a:pt x="2876" y="759"/>
                </a:lnTo>
                <a:lnTo>
                  <a:pt x="2880" y="765"/>
                </a:lnTo>
                <a:lnTo>
                  <a:pt x="2885" y="770"/>
                </a:lnTo>
                <a:lnTo>
                  <a:pt x="2890" y="775"/>
                </a:lnTo>
                <a:lnTo>
                  <a:pt x="2896" y="779"/>
                </a:lnTo>
                <a:lnTo>
                  <a:pt x="2903" y="783"/>
                </a:lnTo>
                <a:lnTo>
                  <a:pt x="3097" y="873"/>
                </a:lnTo>
                <a:lnTo>
                  <a:pt x="3094" y="1180"/>
                </a:lnTo>
                <a:lnTo>
                  <a:pt x="3018" y="1275"/>
                </a:lnTo>
                <a:lnTo>
                  <a:pt x="3012" y="1284"/>
                </a:lnTo>
                <a:lnTo>
                  <a:pt x="3008" y="1294"/>
                </a:lnTo>
                <a:lnTo>
                  <a:pt x="3007" y="1304"/>
                </a:lnTo>
                <a:lnTo>
                  <a:pt x="3006" y="1314"/>
                </a:lnTo>
                <a:lnTo>
                  <a:pt x="3008" y="1324"/>
                </a:lnTo>
                <a:lnTo>
                  <a:pt x="3011" y="1334"/>
                </a:lnTo>
                <a:lnTo>
                  <a:pt x="3016" y="1343"/>
                </a:lnTo>
                <a:lnTo>
                  <a:pt x="3023" y="1351"/>
                </a:lnTo>
                <a:lnTo>
                  <a:pt x="3253" y="1567"/>
                </a:lnTo>
                <a:lnTo>
                  <a:pt x="3364" y="2386"/>
                </a:lnTo>
                <a:lnTo>
                  <a:pt x="3326" y="2450"/>
                </a:lnTo>
                <a:close/>
                <a:moveTo>
                  <a:pt x="1324" y="2544"/>
                </a:moveTo>
                <a:lnTo>
                  <a:pt x="896" y="2279"/>
                </a:lnTo>
                <a:lnTo>
                  <a:pt x="632" y="2427"/>
                </a:lnTo>
                <a:lnTo>
                  <a:pt x="1091" y="2723"/>
                </a:lnTo>
                <a:lnTo>
                  <a:pt x="568" y="3047"/>
                </a:lnTo>
                <a:lnTo>
                  <a:pt x="824" y="3231"/>
                </a:lnTo>
                <a:lnTo>
                  <a:pt x="1352" y="2891"/>
                </a:lnTo>
                <a:lnTo>
                  <a:pt x="1882" y="3231"/>
                </a:lnTo>
                <a:lnTo>
                  <a:pt x="2137" y="3047"/>
                </a:lnTo>
                <a:lnTo>
                  <a:pt x="1613" y="2723"/>
                </a:lnTo>
                <a:lnTo>
                  <a:pt x="2072" y="2427"/>
                </a:lnTo>
                <a:lnTo>
                  <a:pt x="1807" y="2279"/>
                </a:lnTo>
                <a:lnTo>
                  <a:pt x="1539" y="2445"/>
                </a:lnTo>
                <a:lnTo>
                  <a:pt x="1451" y="2758"/>
                </a:lnTo>
                <a:lnTo>
                  <a:pt x="1371" y="2758"/>
                </a:lnTo>
                <a:lnTo>
                  <a:pt x="1693" y="1589"/>
                </a:lnTo>
                <a:lnTo>
                  <a:pt x="2757" y="1439"/>
                </a:lnTo>
                <a:lnTo>
                  <a:pt x="1798" y="809"/>
                </a:lnTo>
                <a:lnTo>
                  <a:pt x="1324" y="2544"/>
                </a:lnTo>
                <a:close/>
                <a:moveTo>
                  <a:pt x="2479" y="1377"/>
                </a:moveTo>
                <a:lnTo>
                  <a:pt x="1721" y="1484"/>
                </a:lnTo>
                <a:lnTo>
                  <a:pt x="1858" y="970"/>
                </a:lnTo>
                <a:lnTo>
                  <a:pt x="2479" y="1377"/>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grpSp>
        <p:nvGrpSpPr>
          <p:cNvPr id="39" name="Gruppieren 48">
            <a:extLst>
              <a:ext uri="{FF2B5EF4-FFF2-40B4-BE49-F238E27FC236}">
                <a16:creationId xmlns:a16="http://schemas.microsoft.com/office/drawing/2014/main" id="{67FD0076-5077-4976-BDE8-2AFE38B7570F}"/>
              </a:ext>
            </a:extLst>
          </p:cNvPr>
          <p:cNvGrpSpPr>
            <a:grpSpLocks noChangeAspect="1"/>
          </p:cNvGrpSpPr>
          <p:nvPr/>
        </p:nvGrpSpPr>
        <p:grpSpPr>
          <a:xfrm>
            <a:off x="333136" y="1142086"/>
            <a:ext cx="446784" cy="473057"/>
            <a:chOff x="1841500" y="1570038"/>
            <a:chExt cx="900113" cy="898525"/>
          </a:xfrm>
          <a:solidFill>
            <a:srgbClr val="000000"/>
          </a:solidFill>
        </p:grpSpPr>
        <p:sp>
          <p:nvSpPr>
            <p:cNvPr id="40" name="Freeform 9">
              <a:extLst>
                <a:ext uri="{FF2B5EF4-FFF2-40B4-BE49-F238E27FC236}">
                  <a16:creationId xmlns:a16="http://schemas.microsoft.com/office/drawing/2014/main" id="{EA9EED8E-EA30-4EAE-AEE3-7F41820BE93A}"/>
                </a:ext>
              </a:extLst>
            </p:cNvPr>
            <p:cNvSpPr>
              <a:spLocks noEditPoints="1"/>
            </p:cNvSpPr>
            <p:nvPr/>
          </p:nvSpPr>
          <p:spPr bwMode="auto">
            <a:xfrm>
              <a:off x="1841500" y="1570038"/>
              <a:ext cx="900113" cy="898525"/>
            </a:xfrm>
            <a:custGeom>
              <a:avLst/>
              <a:gdLst>
                <a:gd name="T0" fmla="*/ 206 w 2835"/>
                <a:gd name="T1" fmla="*/ 1771 h 2830"/>
                <a:gd name="T2" fmla="*/ 100 w 2835"/>
                <a:gd name="T3" fmla="*/ 1534 h 2830"/>
                <a:gd name="T4" fmla="*/ 135 w 2835"/>
                <a:gd name="T5" fmla="*/ 751 h 2830"/>
                <a:gd name="T6" fmla="*/ 316 w 2835"/>
                <a:gd name="T7" fmla="*/ 1311 h 2830"/>
                <a:gd name="T8" fmla="*/ 285 w 2835"/>
                <a:gd name="T9" fmla="*/ 1455 h 2830"/>
                <a:gd name="T10" fmla="*/ 642 w 2835"/>
                <a:gd name="T11" fmla="*/ 1868 h 2830"/>
                <a:gd name="T12" fmla="*/ 329 w 2835"/>
                <a:gd name="T13" fmla="*/ 1452 h 2830"/>
                <a:gd name="T14" fmla="*/ 355 w 2835"/>
                <a:gd name="T15" fmla="*/ 1331 h 2830"/>
                <a:gd name="T16" fmla="*/ 633 w 2835"/>
                <a:gd name="T17" fmla="*/ 1535 h 2830"/>
                <a:gd name="T18" fmla="*/ 845 w 2835"/>
                <a:gd name="T19" fmla="*/ 1663 h 2830"/>
                <a:gd name="T20" fmla="*/ 993 w 2835"/>
                <a:gd name="T21" fmla="*/ 1812 h 2830"/>
                <a:gd name="T22" fmla="*/ 1071 w 2835"/>
                <a:gd name="T23" fmla="*/ 2099 h 2830"/>
                <a:gd name="T24" fmla="*/ 1126 w 2835"/>
                <a:gd name="T25" fmla="*/ 1892 h 2830"/>
                <a:gd name="T26" fmla="*/ 1012 w 2835"/>
                <a:gd name="T27" fmla="*/ 1693 h 2830"/>
                <a:gd name="T28" fmla="*/ 800 w 2835"/>
                <a:gd name="T29" fmla="*/ 1544 h 2830"/>
                <a:gd name="T30" fmla="*/ 407 w 2835"/>
                <a:gd name="T31" fmla="*/ 1197 h 2830"/>
                <a:gd name="T32" fmla="*/ 190 w 2835"/>
                <a:gd name="T33" fmla="*/ 683 h 2830"/>
                <a:gd name="T34" fmla="*/ 64 w 2835"/>
                <a:gd name="T35" fmla="*/ 628 h 2830"/>
                <a:gd name="T36" fmla="*/ 14 w 2835"/>
                <a:gd name="T37" fmla="*/ 1547 h 2830"/>
                <a:gd name="T38" fmla="*/ 134 w 2835"/>
                <a:gd name="T39" fmla="*/ 1819 h 2830"/>
                <a:gd name="T40" fmla="*/ 1247 w 2835"/>
                <a:gd name="T41" fmla="*/ 2829 h 2830"/>
                <a:gd name="T42" fmla="*/ 2813 w 2835"/>
                <a:gd name="T43" fmla="*/ 640 h 2830"/>
                <a:gd name="T44" fmla="*/ 2701 w 2835"/>
                <a:gd name="T45" fmla="*/ 640 h 2830"/>
                <a:gd name="T46" fmla="*/ 2590 w 2835"/>
                <a:gd name="T47" fmla="*/ 757 h 2830"/>
                <a:gd name="T48" fmla="*/ 2164 w 2835"/>
                <a:gd name="T49" fmla="*/ 1449 h 2830"/>
                <a:gd name="T50" fmla="*/ 1895 w 2835"/>
                <a:gd name="T51" fmla="*/ 1625 h 2830"/>
                <a:gd name="T52" fmla="*/ 1744 w 2835"/>
                <a:gd name="T53" fmla="*/ 1809 h 2830"/>
                <a:gd name="T54" fmla="*/ 1678 w 2835"/>
                <a:gd name="T55" fmla="*/ 2099 h 2830"/>
                <a:gd name="T56" fmla="*/ 1807 w 2835"/>
                <a:gd name="T57" fmla="*/ 1882 h 2830"/>
                <a:gd name="T58" fmla="*/ 1920 w 2835"/>
                <a:gd name="T59" fmla="*/ 1717 h 2830"/>
                <a:gd name="T60" fmla="*/ 2128 w 2835"/>
                <a:gd name="T61" fmla="*/ 1603 h 2830"/>
                <a:gd name="T62" fmla="*/ 2448 w 2835"/>
                <a:gd name="T63" fmla="*/ 1308 h 2830"/>
                <a:gd name="T64" fmla="*/ 2504 w 2835"/>
                <a:gd name="T65" fmla="*/ 1393 h 2830"/>
                <a:gd name="T66" fmla="*/ 2483 w 2835"/>
                <a:gd name="T67" fmla="*/ 1530 h 2830"/>
                <a:gd name="T68" fmla="*/ 2536 w 2835"/>
                <a:gd name="T69" fmla="*/ 1522 h 2830"/>
                <a:gd name="T70" fmla="*/ 2536 w 2835"/>
                <a:gd name="T71" fmla="*/ 1345 h 2830"/>
                <a:gd name="T72" fmla="*/ 2676 w 2835"/>
                <a:gd name="T73" fmla="*/ 782 h 2830"/>
                <a:gd name="T74" fmla="*/ 2749 w 2835"/>
                <a:gd name="T75" fmla="*/ 715 h 2830"/>
                <a:gd name="T76" fmla="*/ 2711 w 2835"/>
                <a:gd name="T77" fmla="*/ 1637 h 2830"/>
                <a:gd name="T78" fmla="*/ 2276 w 2835"/>
                <a:gd name="T79" fmla="*/ 2181 h 2830"/>
                <a:gd name="T80" fmla="*/ 2703 w 2835"/>
                <a:gd name="T81" fmla="*/ 1819 h 2830"/>
                <a:gd name="T82" fmla="*/ 2823 w 2835"/>
                <a:gd name="T83" fmla="*/ 1547 h 2830"/>
                <a:gd name="T84" fmla="*/ 1624 w 2835"/>
                <a:gd name="T85" fmla="*/ 2783 h 2830"/>
                <a:gd name="T86" fmla="*/ 1624 w 2835"/>
                <a:gd name="T87" fmla="*/ 2412 h 2830"/>
                <a:gd name="T88" fmla="*/ 1011 w 2835"/>
                <a:gd name="T89" fmla="*/ 1286 h 2830"/>
                <a:gd name="T90" fmla="*/ 1381 w 2835"/>
                <a:gd name="T91" fmla="*/ 1344 h 2830"/>
                <a:gd name="T92" fmla="*/ 1411 w 2835"/>
                <a:gd name="T93" fmla="*/ 1400 h 2830"/>
                <a:gd name="T94" fmla="*/ 1459 w 2835"/>
                <a:gd name="T95" fmla="*/ 1360 h 2830"/>
                <a:gd name="T96" fmla="*/ 1368 w 2835"/>
                <a:gd name="T97" fmla="*/ 278 h 2830"/>
                <a:gd name="T98" fmla="*/ 1875 w 2835"/>
                <a:gd name="T99" fmla="*/ 1529 h 2830"/>
                <a:gd name="T100" fmla="*/ 1983 w 2835"/>
                <a:gd name="T101" fmla="*/ 1426 h 2830"/>
                <a:gd name="T102" fmla="*/ 1970 w 2835"/>
                <a:gd name="T103" fmla="*/ 81 h 2830"/>
                <a:gd name="T104" fmla="*/ 1845 w 2835"/>
                <a:gd name="T105" fmla="*/ 1 h 2830"/>
                <a:gd name="T106" fmla="*/ 907 w 2835"/>
                <a:gd name="T107" fmla="*/ 35 h 2830"/>
                <a:gd name="T108" fmla="*/ 847 w 2835"/>
                <a:gd name="T109" fmla="*/ 1379 h 2830"/>
                <a:gd name="T110" fmla="*/ 907 w 2835"/>
                <a:gd name="T111" fmla="*/ 1500 h 2830"/>
                <a:gd name="T112" fmla="*/ 948 w 2835"/>
                <a:gd name="T113" fmla="*/ 146 h 2830"/>
                <a:gd name="T114" fmla="*/ 1842 w 2835"/>
                <a:gd name="T115" fmla="*/ 101 h 2830"/>
                <a:gd name="T116" fmla="*/ 1889 w 2835"/>
                <a:gd name="T117" fmla="*/ 1390 h 2830"/>
                <a:gd name="T118" fmla="*/ 996 w 2835"/>
                <a:gd name="T119" fmla="*/ 1434 h 2830"/>
                <a:gd name="T120" fmla="*/ 1403 w 2835"/>
                <a:gd name="T121" fmla="*/ 41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35" h="2830">
                  <a:moveTo>
                    <a:pt x="544" y="2335"/>
                  </a:moveTo>
                  <a:lnTo>
                    <a:pt x="631" y="2335"/>
                  </a:lnTo>
                  <a:lnTo>
                    <a:pt x="631" y="2264"/>
                  </a:lnTo>
                  <a:lnTo>
                    <a:pt x="620" y="2251"/>
                  </a:lnTo>
                  <a:lnTo>
                    <a:pt x="620" y="2251"/>
                  </a:lnTo>
                  <a:lnTo>
                    <a:pt x="559" y="2181"/>
                  </a:lnTo>
                  <a:lnTo>
                    <a:pt x="420" y="2021"/>
                  </a:lnTo>
                  <a:lnTo>
                    <a:pt x="420" y="2021"/>
                  </a:lnTo>
                  <a:lnTo>
                    <a:pt x="266" y="1843"/>
                  </a:lnTo>
                  <a:lnTo>
                    <a:pt x="206" y="1771"/>
                  </a:lnTo>
                  <a:lnTo>
                    <a:pt x="166" y="1723"/>
                  </a:lnTo>
                  <a:lnTo>
                    <a:pt x="166" y="1723"/>
                  </a:lnTo>
                  <a:lnTo>
                    <a:pt x="155" y="1704"/>
                  </a:lnTo>
                  <a:lnTo>
                    <a:pt x="144" y="1683"/>
                  </a:lnTo>
                  <a:lnTo>
                    <a:pt x="134" y="1661"/>
                  </a:lnTo>
                  <a:lnTo>
                    <a:pt x="125" y="1637"/>
                  </a:lnTo>
                  <a:lnTo>
                    <a:pt x="117" y="1611"/>
                  </a:lnTo>
                  <a:lnTo>
                    <a:pt x="110" y="1585"/>
                  </a:lnTo>
                  <a:lnTo>
                    <a:pt x="105" y="1558"/>
                  </a:lnTo>
                  <a:lnTo>
                    <a:pt x="100" y="1534"/>
                  </a:lnTo>
                  <a:lnTo>
                    <a:pt x="100" y="1534"/>
                  </a:lnTo>
                  <a:lnTo>
                    <a:pt x="94" y="1486"/>
                  </a:lnTo>
                  <a:lnTo>
                    <a:pt x="90" y="1449"/>
                  </a:lnTo>
                  <a:lnTo>
                    <a:pt x="87" y="1414"/>
                  </a:lnTo>
                  <a:lnTo>
                    <a:pt x="87" y="715"/>
                  </a:lnTo>
                  <a:lnTo>
                    <a:pt x="87" y="715"/>
                  </a:lnTo>
                  <a:lnTo>
                    <a:pt x="99" y="720"/>
                  </a:lnTo>
                  <a:lnTo>
                    <a:pt x="110" y="727"/>
                  </a:lnTo>
                  <a:lnTo>
                    <a:pt x="124" y="739"/>
                  </a:lnTo>
                  <a:lnTo>
                    <a:pt x="135" y="751"/>
                  </a:lnTo>
                  <a:lnTo>
                    <a:pt x="135" y="751"/>
                  </a:lnTo>
                  <a:lnTo>
                    <a:pt x="149" y="767"/>
                  </a:lnTo>
                  <a:lnTo>
                    <a:pt x="159" y="782"/>
                  </a:lnTo>
                  <a:lnTo>
                    <a:pt x="159" y="782"/>
                  </a:lnTo>
                  <a:lnTo>
                    <a:pt x="166" y="792"/>
                  </a:lnTo>
                  <a:lnTo>
                    <a:pt x="324" y="1299"/>
                  </a:lnTo>
                  <a:lnTo>
                    <a:pt x="324" y="1299"/>
                  </a:lnTo>
                  <a:lnTo>
                    <a:pt x="324" y="1301"/>
                  </a:lnTo>
                  <a:lnTo>
                    <a:pt x="324" y="1301"/>
                  </a:lnTo>
                  <a:lnTo>
                    <a:pt x="316" y="1311"/>
                  </a:lnTo>
                  <a:lnTo>
                    <a:pt x="310" y="1321"/>
                  </a:lnTo>
                  <a:lnTo>
                    <a:pt x="304" y="1333"/>
                  </a:lnTo>
                  <a:lnTo>
                    <a:pt x="299" y="1345"/>
                  </a:lnTo>
                  <a:lnTo>
                    <a:pt x="299" y="1345"/>
                  </a:lnTo>
                  <a:lnTo>
                    <a:pt x="295" y="1363"/>
                  </a:lnTo>
                  <a:lnTo>
                    <a:pt x="290" y="1385"/>
                  </a:lnTo>
                  <a:lnTo>
                    <a:pt x="286" y="1411"/>
                  </a:lnTo>
                  <a:lnTo>
                    <a:pt x="285" y="1440"/>
                  </a:lnTo>
                  <a:lnTo>
                    <a:pt x="285" y="1440"/>
                  </a:lnTo>
                  <a:lnTo>
                    <a:pt x="285" y="1455"/>
                  </a:lnTo>
                  <a:lnTo>
                    <a:pt x="286" y="1471"/>
                  </a:lnTo>
                  <a:lnTo>
                    <a:pt x="290" y="1489"/>
                  </a:lnTo>
                  <a:lnTo>
                    <a:pt x="294" y="1505"/>
                  </a:lnTo>
                  <a:lnTo>
                    <a:pt x="300" y="1522"/>
                  </a:lnTo>
                  <a:lnTo>
                    <a:pt x="307" y="1539"/>
                  </a:lnTo>
                  <a:lnTo>
                    <a:pt x="317" y="1555"/>
                  </a:lnTo>
                  <a:lnTo>
                    <a:pt x="329" y="1570"/>
                  </a:lnTo>
                  <a:lnTo>
                    <a:pt x="329" y="1570"/>
                  </a:lnTo>
                  <a:lnTo>
                    <a:pt x="610" y="1897"/>
                  </a:lnTo>
                  <a:lnTo>
                    <a:pt x="642" y="1868"/>
                  </a:lnTo>
                  <a:lnTo>
                    <a:pt x="642" y="1868"/>
                  </a:lnTo>
                  <a:lnTo>
                    <a:pt x="362" y="1541"/>
                  </a:lnTo>
                  <a:lnTo>
                    <a:pt x="362" y="1541"/>
                  </a:lnTo>
                  <a:lnTo>
                    <a:pt x="354" y="1530"/>
                  </a:lnTo>
                  <a:lnTo>
                    <a:pt x="346" y="1517"/>
                  </a:lnTo>
                  <a:lnTo>
                    <a:pt x="340" y="1505"/>
                  </a:lnTo>
                  <a:lnTo>
                    <a:pt x="335" y="1492"/>
                  </a:lnTo>
                  <a:lnTo>
                    <a:pt x="332" y="1480"/>
                  </a:lnTo>
                  <a:lnTo>
                    <a:pt x="330" y="1466"/>
                  </a:lnTo>
                  <a:lnTo>
                    <a:pt x="329" y="1452"/>
                  </a:lnTo>
                  <a:lnTo>
                    <a:pt x="329" y="1440"/>
                  </a:lnTo>
                  <a:lnTo>
                    <a:pt x="329" y="1440"/>
                  </a:lnTo>
                  <a:lnTo>
                    <a:pt x="330" y="1415"/>
                  </a:lnTo>
                  <a:lnTo>
                    <a:pt x="332" y="1393"/>
                  </a:lnTo>
                  <a:lnTo>
                    <a:pt x="336" y="1373"/>
                  </a:lnTo>
                  <a:lnTo>
                    <a:pt x="341" y="1358"/>
                  </a:lnTo>
                  <a:lnTo>
                    <a:pt x="341" y="1358"/>
                  </a:lnTo>
                  <a:lnTo>
                    <a:pt x="345" y="1348"/>
                  </a:lnTo>
                  <a:lnTo>
                    <a:pt x="350" y="1339"/>
                  </a:lnTo>
                  <a:lnTo>
                    <a:pt x="355" y="1331"/>
                  </a:lnTo>
                  <a:lnTo>
                    <a:pt x="362" y="1324"/>
                  </a:lnTo>
                  <a:lnTo>
                    <a:pt x="371" y="1318"/>
                  </a:lnTo>
                  <a:lnTo>
                    <a:pt x="380" y="1313"/>
                  </a:lnTo>
                  <a:lnTo>
                    <a:pt x="389" y="1308"/>
                  </a:lnTo>
                  <a:lnTo>
                    <a:pt x="399" y="1304"/>
                  </a:lnTo>
                  <a:lnTo>
                    <a:pt x="399" y="1304"/>
                  </a:lnTo>
                  <a:lnTo>
                    <a:pt x="412" y="1299"/>
                  </a:lnTo>
                  <a:lnTo>
                    <a:pt x="412" y="1299"/>
                  </a:lnTo>
                  <a:lnTo>
                    <a:pt x="556" y="1454"/>
                  </a:lnTo>
                  <a:lnTo>
                    <a:pt x="633" y="1535"/>
                  </a:lnTo>
                  <a:lnTo>
                    <a:pt x="690" y="1592"/>
                  </a:lnTo>
                  <a:lnTo>
                    <a:pt x="697" y="1601"/>
                  </a:lnTo>
                  <a:lnTo>
                    <a:pt x="707" y="1603"/>
                  </a:lnTo>
                  <a:lnTo>
                    <a:pt x="707" y="1603"/>
                  </a:lnTo>
                  <a:lnTo>
                    <a:pt x="733" y="1612"/>
                  </a:lnTo>
                  <a:lnTo>
                    <a:pt x="757" y="1621"/>
                  </a:lnTo>
                  <a:lnTo>
                    <a:pt x="781" y="1631"/>
                  </a:lnTo>
                  <a:lnTo>
                    <a:pt x="803" y="1641"/>
                  </a:lnTo>
                  <a:lnTo>
                    <a:pt x="825" y="1652"/>
                  </a:lnTo>
                  <a:lnTo>
                    <a:pt x="845" y="1663"/>
                  </a:lnTo>
                  <a:lnTo>
                    <a:pt x="863" y="1676"/>
                  </a:lnTo>
                  <a:lnTo>
                    <a:pt x="882" y="1690"/>
                  </a:lnTo>
                  <a:lnTo>
                    <a:pt x="898" y="1703"/>
                  </a:lnTo>
                  <a:lnTo>
                    <a:pt x="915" y="1717"/>
                  </a:lnTo>
                  <a:lnTo>
                    <a:pt x="930" y="1732"/>
                  </a:lnTo>
                  <a:lnTo>
                    <a:pt x="945" y="1747"/>
                  </a:lnTo>
                  <a:lnTo>
                    <a:pt x="958" y="1763"/>
                  </a:lnTo>
                  <a:lnTo>
                    <a:pt x="971" y="1778"/>
                  </a:lnTo>
                  <a:lnTo>
                    <a:pt x="982" y="1796"/>
                  </a:lnTo>
                  <a:lnTo>
                    <a:pt x="993" y="1812"/>
                  </a:lnTo>
                  <a:lnTo>
                    <a:pt x="1003" y="1829"/>
                  </a:lnTo>
                  <a:lnTo>
                    <a:pt x="1012" y="1845"/>
                  </a:lnTo>
                  <a:lnTo>
                    <a:pt x="1021" y="1863"/>
                  </a:lnTo>
                  <a:lnTo>
                    <a:pt x="1028" y="1882"/>
                  </a:lnTo>
                  <a:lnTo>
                    <a:pt x="1042" y="1918"/>
                  </a:lnTo>
                  <a:lnTo>
                    <a:pt x="1053" y="1954"/>
                  </a:lnTo>
                  <a:lnTo>
                    <a:pt x="1061" y="1990"/>
                  </a:lnTo>
                  <a:lnTo>
                    <a:pt x="1067" y="2026"/>
                  </a:lnTo>
                  <a:lnTo>
                    <a:pt x="1070" y="2064"/>
                  </a:lnTo>
                  <a:lnTo>
                    <a:pt x="1071" y="2099"/>
                  </a:lnTo>
                  <a:lnTo>
                    <a:pt x="1071" y="2335"/>
                  </a:lnTo>
                  <a:lnTo>
                    <a:pt x="1158" y="2335"/>
                  </a:lnTo>
                  <a:lnTo>
                    <a:pt x="1158" y="2099"/>
                  </a:lnTo>
                  <a:lnTo>
                    <a:pt x="1158" y="2099"/>
                  </a:lnTo>
                  <a:lnTo>
                    <a:pt x="1157" y="2059"/>
                  </a:lnTo>
                  <a:lnTo>
                    <a:pt x="1153" y="2018"/>
                  </a:lnTo>
                  <a:lnTo>
                    <a:pt x="1147" y="1977"/>
                  </a:lnTo>
                  <a:lnTo>
                    <a:pt x="1138" y="1934"/>
                  </a:lnTo>
                  <a:lnTo>
                    <a:pt x="1132" y="1913"/>
                  </a:lnTo>
                  <a:lnTo>
                    <a:pt x="1126" y="1892"/>
                  </a:lnTo>
                  <a:lnTo>
                    <a:pt x="1118" y="1872"/>
                  </a:lnTo>
                  <a:lnTo>
                    <a:pt x="1110" y="1850"/>
                  </a:lnTo>
                  <a:lnTo>
                    <a:pt x="1101" y="1829"/>
                  </a:lnTo>
                  <a:lnTo>
                    <a:pt x="1091" y="1809"/>
                  </a:lnTo>
                  <a:lnTo>
                    <a:pt x="1081" y="1789"/>
                  </a:lnTo>
                  <a:lnTo>
                    <a:pt x="1068" y="1769"/>
                  </a:lnTo>
                  <a:lnTo>
                    <a:pt x="1056" y="1749"/>
                  </a:lnTo>
                  <a:lnTo>
                    <a:pt x="1042" y="1731"/>
                  </a:lnTo>
                  <a:lnTo>
                    <a:pt x="1028" y="1711"/>
                  </a:lnTo>
                  <a:lnTo>
                    <a:pt x="1012" y="1693"/>
                  </a:lnTo>
                  <a:lnTo>
                    <a:pt x="996" y="1675"/>
                  </a:lnTo>
                  <a:lnTo>
                    <a:pt x="978" y="1658"/>
                  </a:lnTo>
                  <a:lnTo>
                    <a:pt x="960" y="1641"/>
                  </a:lnTo>
                  <a:lnTo>
                    <a:pt x="940" y="1625"/>
                  </a:lnTo>
                  <a:lnTo>
                    <a:pt x="920" y="1610"/>
                  </a:lnTo>
                  <a:lnTo>
                    <a:pt x="897" y="1595"/>
                  </a:lnTo>
                  <a:lnTo>
                    <a:pt x="875" y="1581"/>
                  </a:lnTo>
                  <a:lnTo>
                    <a:pt x="851" y="1567"/>
                  </a:lnTo>
                  <a:lnTo>
                    <a:pt x="826" y="1555"/>
                  </a:lnTo>
                  <a:lnTo>
                    <a:pt x="800" y="1544"/>
                  </a:lnTo>
                  <a:lnTo>
                    <a:pt x="772" y="1534"/>
                  </a:lnTo>
                  <a:lnTo>
                    <a:pt x="743" y="1524"/>
                  </a:lnTo>
                  <a:lnTo>
                    <a:pt x="743" y="1524"/>
                  </a:lnTo>
                  <a:lnTo>
                    <a:pt x="671" y="1449"/>
                  </a:lnTo>
                  <a:lnTo>
                    <a:pt x="578" y="1350"/>
                  </a:lnTo>
                  <a:lnTo>
                    <a:pt x="495" y="1259"/>
                  </a:lnTo>
                  <a:lnTo>
                    <a:pt x="446" y="1209"/>
                  </a:lnTo>
                  <a:lnTo>
                    <a:pt x="430" y="1193"/>
                  </a:lnTo>
                  <a:lnTo>
                    <a:pt x="407" y="1197"/>
                  </a:lnTo>
                  <a:lnTo>
                    <a:pt x="407" y="1197"/>
                  </a:lnTo>
                  <a:lnTo>
                    <a:pt x="396" y="1199"/>
                  </a:lnTo>
                  <a:lnTo>
                    <a:pt x="384" y="1202"/>
                  </a:lnTo>
                  <a:lnTo>
                    <a:pt x="246" y="757"/>
                  </a:lnTo>
                  <a:lnTo>
                    <a:pt x="244" y="754"/>
                  </a:lnTo>
                  <a:lnTo>
                    <a:pt x="244" y="754"/>
                  </a:lnTo>
                  <a:lnTo>
                    <a:pt x="231" y="735"/>
                  </a:lnTo>
                  <a:lnTo>
                    <a:pt x="219" y="715"/>
                  </a:lnTo>
                  <a:lnTo>
                    <a:pt x="200" y="694"/>
                  </a:lnTo>
                  <a:lnTo>
                    <a:pt x="200" y="694"/>
                  </a:lnTo>
                  <a:lnTo>
                    <a:pt x="190" y="683"/>
                  </a:lnTo>
                  <a:lnTo>
                    <a:pt x="177" y="671"/>
                  </a:lnTo>
                  <a:lnTo>
                    <a:pt x="165" y="660"/>
                  </a:lnTo>
                  <a:lnTo>
                    <a:pt x="151" y="650"/>
                  </a:lnTo>
                  <a:lnTo>
                    <a:pt x="135" y="640"/>
                  </a:lnTo>
                  <a:lnTo>
                    <a:pt x="117" y="634"/>
                  </a:lnTo>
                  <a:lnTo>
                    <a:pt x="99" y="629"/>
                  </a:lnTo>
                  <a:lnTo>
                    <a:pt x="89" y="628"/>
                  </a:lnTo>
                  <a:lnTo>
                    <a:pt x="77" y="626"/>
                  </a:lnTo>
                  <a:lnTo>
                    <a:pt x="77" y="626"/>
                  </a:lnTo>
                  <a:lnTo>
                    <a:pt x="64" y="628"/>
                  </a:lnTo>
                  <a:lnTo>
                    <a:pt x="50" y="630"/>
                  </a:lnTo>
                  <a:lnTo>
                    <a:pt x="36" y="634"/>
                  </a:lnTo>
                  <a:lnTo>
                    <a:pt x="24" y="640"/>
                  </a:lnTo>
                  <a:lnTo>
                    <a:pt x="0" y="653"/>
                  </a:lnTo>
                  <a:lnTo>
                    <a:pt x="0" y="679"/>
                  </a:lnTo>
                  <a:lnTo>
                    <a:pt x="0" y="1415"/>
                  </a:lnTo>
                  <a:lnTo>
                    <a:pt x="0" y="1415"/>
                  </a:lnTo>
                  <a:lnTo>
                    <a:pt x="2" y="1455"/>
                  </a:lnTo>
                  <a:lnTo>
                    <a:pt x="6" y="1496"/>
                  </a:lnTo>
                  <a:lnTo>
                    <a:pt x="14" y="1547"/>
                  </a:lnTo>
                  <a:lnTo>
                    <a:pt x="19" y="1576"/>
                  </a:lnTo>
                  <a:lnTo>
                    <a:pt x="25" y="1605"/>
                  </a:lnTo>
                  <a:lnTo>
                    <a:pt x="32" y="1635"/>
                  </a:lnTo>
                  <a:lnTo>
                    <a:pt x="42" y="1665"/>
                  </a:lnTo>
                  <a:lnTo>
                    <a:pt x="54" y="1693"/>
                  </a:lnTo>
                  <a:lnTo>
                    <a:pt x="66" y="1722"/>
                  </a:lnTo>
                  <a:lnTo>
                    <a:pt x="80" y="1749"/>
                  </a:lnTo>
                  <a:lnTo>
                    <a:pt x="97" y="1774"/>
                  </a:lnTo>
                  <a:lnTo>
                    <a:pt x="97" y="1774"/>
                  </a:lnTo>
                  <a:lnTo>
                    <a:pt x="134" y="1819"/>
                  </a:lnTo>
                  <a:lnTo>
                    <a:pt x="186" y="1884"/>
                  </a:lnTo>
                  <a:lnTo>
                    <a:pt x="322" y="2043"/>
                  </a:lnTo>
                  <a:lnTo>
                    <a:pt x="457" y="2197"/>
                  </a:lnTo>
                  <a:lnTo>
                    <a:pt x="544" y="2296"/>
                  </a:lnTo>
                  <a:lnTo>
                    <a:pt x="544" y="2335"/>
                  </a:lnTo>
                  <a:close/>
                  <a:moveTo>
                    <a:pt x="245" y="2412"/>
                  </a:moveTo>
                  <a:lnTo>
                    <a:pt x="245" y="2726"/>
                  </a:lnTo>
                  <a:lnTo>
                    <a:pt x="1234" y="2830"/>
                  </a:lnTo>
                  <a:lnTo>
                    <a:pt x="1234" y="2830"/>
                  </a:lnTo>
                  <a:lnTo>
                    <a:pt x="1247" y="2829"/>
                  </a:lnTo>
                  <a:lnTo>
                    <a:pt x="1258" y="2825"/>
                  </a:lnTo>
                  <a:lnTo>
                    <a:pt x="1268" y="2820"/>
                  </a:lnTo>
                  <a:lnTo>
                    <a:pt x="1277" y="2813"/>
                  </a:lnTo>
                  <a:lnTo>
                    <a:pt x="1283" y="2804"/>
                  </a:lnTo>
                  <a:lnTo>
                    <a:pt x="1289" y="2794"/>
                  </a:lnTo>
                  <a:lnTo>
                    <a:pt x="1292" y="2783"/>
                  </a:lnTo>
                  <a:lnTo>
                    <a:pt x="1293" y="2771"/>
                  </a:lnTo>
                  <a:lnTo>
                    <a:pt x="1293" y="2412"/>
                  </a:lnTo>
                  <a:lnTo>
                    <a:pt x="245" y="2412"/>
                  </a:lnTo>
                  <a:close/>
                  <a:moveTo>
                    <a:pt x="2813" y="640"/>
                  </a:moveTo>
                  <a:lnTo>
                    <a:pt x="2813" y="640"/>
                  </a:lnTo>
                  <a:lnTo>
                    <a:pt x="2799" y="634"/>
                  </a:lnTo>
                  <a:lnTo>
                    <a:pt x="2785" y="630"/>
                  </a:lnTo>
                  <a:lnTo>
                    <a:pt x="2771" y="628"/>
                  </a:lnTo>
                  <a:lnTo>
                    <a:pt x="2759" y="626"/>
                  </a:lnTo>
                  <a:lnTo>
                    <a:pt x="2759" y="626"/>
                  </a:lnTo>
                  <a:lnTo>
                    <a:pt x="2748" y="628"/>
                  </a:lnTo>
                  <a:lnTo>
                    <a:pt x="2738" y="629"/>
                  </a:lnTo>
                  <a:lnTo>
                    <a:pt x="2719" y="634"/>
                  </a:lnTo>
                  <a:lnTo>
                    <a:pt x="2701" y="640"/>
                  </a:lnTo>
                  <a:lnTo>
                    <a:pt x="2685" y="650"/>
                  </a:lnTo>
                  <a:lnTo>
                    <a:pt x="2671" y="660"/>
                  </a:lnTo>
                  <a:lnTo>
                    <a:pt x="2658" y="671"/>
                  </a:lnTo>
                  <a:lnTo>
                    <a:pt x="2646" y="683"/>
                  </a:lnTo>
                  <a:lnTo>
                    <a:pt x="2635" y="694"/>
                  </a:lnTo>
                  <a:lnTo>
                    <a:pt x="2635" y="694"/>
                  </a:lnTo>
                  <a:lnTo>
                    <a:pt x="2618" y="716"/>
                  </a:lnTo>
                  <a:lnTo>
                    <a:pt x="2604" y="735"/>
                  </a:lnTo>
                  <a:lnTo>
                    <a:pt x="2593" y="754"/>
                  </a:lnTo>
                  <a:lnTo>
                    <a:pt x="2590" y="757"/>
                  </a:lnTo>
                  <a:lnTo>
                    <a:pt x="2451" y="1202"/>
                  </a:lnTo>
                  <a:lnTo>
                    <a:pt x="2451" y="1202"/>
                  </a:lnTo>
                  <a:lnTo>
                    <a:pt x="2440" y="1199"/>
                  </a:lnTo>
                  <a:lnTo>
                    <a:pt x="2428" y="1197"/>
                  </a:lnTo>
                  <a:lnTo>
                    <a:pt x="2406" y="1193"/>
                  </a:lnTo>
                  <a:lnTo>
                    <a:pt x="2390" y="1209"/>
                  </a:lnTo>
                  <a:lnTo>
                    <a:pt x="2390" y="1209"/>
                  </a:lnTo>
                  <a:lnTo>
                    <a:pt x="2341" y="1260"/>
                  </a:lnTo>
                  <a:lnTo>
                    <a:pt x="2257" y="1350"/>
                  </a:lnTo>
                  <a:lnTo>
                    <a:pt x="2164" y="1449"/>
                  </a:lnTo>
                  <a:lnTo>
                    <a:pt x="2093" y="1524"/>
                  </a:lnTo>
                  <a:lnTo>
                    <a:pt x="2093" y="1524"/>
                  </a:lnTo>
                  <a:lnTo>
                    <a:pt x="2064" y="1534"/>
                  </a:lnTo>
                  <a:lnTo>
                    <a:pt x="2037" y="1544"/>
                  </a:lnTo>
                  <a:lnTo>
                    <a:pt x="2010" y="1555"/>
                  </a:lnTo>
                  <a:lnTo>
                    <a:pt x="1985" y="1567"/>
                  </a:lnTo>
                  <a:lnTo>
                    <a:pt x="1962" y="1581"/>
                  </a:lnTo>
                  <a:lnTo>
                    <a:pt x="1938" y="1595"/>
                  </a:lnTo>
                  <a:lnTo>
                    <a:pt x="1917" y="1610"/>
                  </a:lnTo>
                  <a:lnTo>
                    <a:pt x="1895" y="1625"/>
                  </a:lnTo>
                  <a:lnTo>
                    <a:pt x="1877" y="1641"/>
                  </a:lnTo>
                  <a:lnTo>
                    <a:pt x="1858" y="1658"/>
                  </a:lnTo>
                  <a:lnTo>
                    <a:pt x="1840" y="1675"/>
                  </a:lnTo>
                  <a:lnTo>
                    <a:pt x="1823" y="1693"/>
                  </a:lnTo>
                  <a:lnTo>
                    <a:pt x="1808" y="1711"/>
                  </a:lnTo>
                  <a:lnTo>
                    <a:pt x="1793" y="1731"/>
                  </a:lnTo>
                  <a:lnTo>
                    <a:pt x="1780" y="1749"/>
                  </a:lnTo>
                  <a:lnTo>
                    <a:pt x="1767" y="1769"/>
                  </a:lnTo>
                  <a:lnTo>
                    <a:pt x="1755" y="1789"/>
                  </a:lnTo>
                  <a:lnTo>
                    <a:pt x="1744" y="1809"/>
                  </a:lnTo>
                  <a:lnTo>
                    <a:pt x="1734" y="1829"/>
                  </a:lnTo>
                  <a:lnTo>
                    <a:pt x="1725" y="1850"/>
                  </a:lnTo>
                  <a:lnTo>
                    <a:pt x="1718" y="1872"/>
                  </a:lnTo>
                  <a:lnTo>
                    <a:pt x="1710" y="1892"/>
                  </a:lnTo>
                  <a:lnTo>
                    <a:pt x="1703" y="1913"/>
                  </a:lnTo>
                  <a:lnTo>
                    <a:pt x="1698" y="1934"/>
                  </a:lnTo>
                  <a:lnTo>
                    <a:pt x="1688" y="1977"/>
                  </a:lnTo>
                  <a:lnTo>
                    <a:pt x="1682" y="2018"/>
                  </a:lnTo>
                  <a:lnTo>
                    <a:pt x="1678" y="2059"/>
                  </a:lnTo>
                  <a:lnTo>
                    <a:pt x="1678" y="2099"/>
                  </a:lnTo>
                  <a:lnTo>
                    <a:pt x="1678" y="2335"/>
                  </a:lnTo>
                  <a:lnTo>
                    <a:pt x="1764" y="2335"/>
                  </a:lnTo>
                  <a:lnTo>
                    <a:pt x="1764" y="2099"/>
                  </a:lnTo>
                  <a:lnTo>
                    <a:pt x="1764" y="2099"/>
                  </a:lnTo>
                  <a:lnTo>
                    <a:pt x="1765" y="2064"/>
                  </a:lnTo>
                  <a:lnTo>
                    <a:pt x="1769" y="2026"/>
                  </a:lnTo>
                  <a:lnTo>
                    <a:pt x="1775" y="1990"/>
                  </a:lnTo>
                  <a:lnTo>
                    <a:pt x="1783" y="1954"/>
                  </a:lnTo>
                  <a:lnTo>
                    <a:pt x="1794" y="1917"/>
                  </a:lnTo>
                  <a:lnTo>
                    <a:pt x="1807" y="1882"/>
                  </a:lnTo>
                  <a:lnTo>
                    <a:pt x="1814" y="1863"/>
                  </a:lnTo>
                  <a:lnTo>
                    <a:pt x="1823" y="1845"/>
                  </a:lnTo>
                  <a:lnTo>
                    <a:pt x="1833" y="1829"/>
                  </a:lnTo>
                  <a:lnTo>
                    <a:pt x="1843" y="1812"/>
                  </a:lnTo>
                  <a:lnTo>
                    <a:pt x="1854" y="1796"/>
                  </a:lnTo>
                  <a:lnTo>
                    <a:pt x="1865" y="1778"/>
                  </a:lnTo>
                  <a:lnTo>
                    <a:pt x="1878" y="1763"/>
                  </a:lnTo>
                  <a:lnTo>
                    <a:pt x="1892" y="1747"/>
                  </a:lnTo>
                  <a:lnTo>
                    <a:pt x="1905" y="1732"/>
                  </a:lnTo>
                  <a:lnTo>
                    <a:pt x="1920" y="1717"/>
                  </a:lnTo>
                  <a:lnTo>
                    <a:pt x="1937" y="1703"/>
                  </a:lnTo>
                  <a:lnTo>
                    <a:pt x="1954" y="1690"/>
                  </a:lnTo>
                  <a:lnTo>
                    <a:pt x="1973" y="1676"/>
                  </a:lnTo>
                  <a:lnTo>
                    <a:pt x="1992" y="1663"/>
                  </a:lnTo>
                  <a:lnTo>
                    <a:pt x="2012" y="1652"/>
                  </a:lnTo>
                  <a:lnTo>
                    <a:pt x="2033" y="1641"/>
                  </a:lnTo>
                  <a:lnTo>
                    <a:pt x="2055" y="1631"/>
                  </a:lnTo>
                  <a:lnTo>
                    <a:pt x="2078" y="1621"/>
                  </a:lnTo>
                  <a:lnTo>
                    <a:pt x="2103" y="1612"/>
                  </a:lnTo>
                  <a:lnTo>
                    <a:pt x="2128" y="1603"/>
                  </a:lnTo>
                  <a:lnTo>
                    <a:pt x="2139" y="1601"/>
                  </a:lnTo>
                  <a:lnTo>
                    <a:pt x="2147" y="1592"/>
                  </a:lnTo>
                  <a:lnTo>
                    <a:pt x="2147" y="1592"/>
                  </a:lnTo>
                  <a:lnTo>
                    <a:pt x="2203" y="1535"/>
                  </a:lnTo>
                  <a:lnTo>
                    <a:pt x="2279" y="1454"/>
                  </a:lnTo>
                  <a:lnTo>
                    <a:pt x="2424" y="1299"/>
                  </a:lnTo>
                  <a:lnTo>
                    <a:pt x="2424" y="1299"/>
                  </a:lnTo>
                  <a:lnTo>
                    <a:pt x="2438" y="1304"/>
                  </a:lnTo>
                  <a:lnTo>
                    <a:pt x="2438" y="1304"/>
                  </a:lnTo>
                  <a:lnTo>
                    <a:pt x="2448" y="1308"/>
                  </a:lnTo>
                  <a:lnTo>
                    <a:pt x="2456" y="1313"/>
                  </a:lnTo>
                  <a:lnTo>
                    <a:pt x="2465" y="1318"/>
                  </a:lnTo>
                  <a:lnTo>
                    <a:pt x="2474" y="1324"/>
                  </a:lnTo>
                  <a:lnTo>
                    <a:pt x="2480" y="1331"/>
                  </a:lnTo>
                  <a:lnTo>
                    <a:pt x="2486" y="1339"/>
                  </a:lnTo>
                  <a:lnTo>
                    <a:pt x="2491" y="1348"/>
                  </a:lnTo>
                  <a:lnTo>
                    <a:pt x="2495" y="1358"/>
                  </a:lnTo>
                  <a:lnTo>
                    <a:pt x="2495" y="1358"/>
                  </a:lnTo>
                  <a:lnTo>
                    <a:pt x="2499" y="1373"/>
                  </a:lnTo>
                  <a:lnTo>
                    <a:pt x="2504" y="1393"/>
                  </a:lnTo>
                  <a:lnTo>
                    <a:pt x="2506" y="1415"/>
                  </a:lnTo>
                  <a:lnTo>
                    <a:pt x="2508" y="1439"/>
                  </a:lnTo>
                  <a:lnTo>
                    <a:pt x="2508" y="1439"/>
                  </a:lnTo>
                  <a:lnTo>
                    <a:pt x="2508" y="1452"/>
                  </a:lnTo>
                  <a:lnTo>
                    <a:pt x="2506" y="1466"/>
                  </a:lnTo>
                  <a:lnTo>
                    <a:pt x="2504" y="1480"/>
                  </a:lnTo>
                  <a:lnTo>
                    <a:pt x="2500" y="1492"/>
                  </a:lnTo>
                  <a:lnTo>
                    <a:pt x="2496" y="1505"/>
                  </a:lnTo>
                  <a:lnTo>
                    <a:pt x="2490" y="1517"/>
                  </a:lnTo>
                  <a:lnTo>
                    <a:pt x="2483" y="1530"/>
                  </a:lnTo>
                  <a:lnTo>
                    <a:pt x="2474" y="1541"/>
                  </a:lnTo>
                  <a:lnTo>
                    <a:pt x="2474" y="1541"/>
                  </a:lnTo>
                  <a:lnTo>
                    <a:pt x="2194" y="1868"/>
                  </a:lnTo>
                  <a:lnTo>
                    <a:pt x="2227" y="1897"/>
                  </a:lnTo>
                  <a:lnTo>
                    <a:pt x="2227" y="1897"/>
                  </a:lnTo>
                  <a:lnTo>
                    <a:pt x="2506" y="1570"/>
                  </a:lnTo>
                  <a:lnTo>
                    <a:pt x="2506" y="1570"/>
                  </a:lnTo>
                  <a:lnTo>
                    <a:pt x="2519" y="1555"/>
                  </a:lnTo>
                  <a:lnTo>
                    <a:pt x="2529" y="1539"/>
                  </a:lnTo>
                  <a:lnTo>
                    <a:pt x="2536" y="1522"/>
                  </a:lnTo>
                  <a:lnTo>
                    <a:pt x="2541" y="1505"/>
                  </a:lnTo>
                  <a:lnTo>
                    <a:pt x="2546" y="1489"/>
                  </a:lnTo>
                  <a:lnTo>
                    <a:pt x="2549" y="1471"/>
                  </a:lnTo>
                  <a:lnTo>
                    <a:pt x="2550" y="1455"/>
                  </a:lnTo>
                  <a:lnTo>
                    <a:pt x="2551" y="1439"/>
                  </a:lnTo>
                  <a:lnTo>
                    <a:pt x="2551" y="1439"/>
                  </a:lnTo>
                  <a:lnTo>
                    <a:pt x="2550" y="1411"/>
                  </a:lnTo>
                  <a:lnTo>
                    <a:pt x="2546" y="1385"/>
                  </a:lnTo>
                  <a:lnTo>
                    <a:pt x="2541" y="1363"/>
                  </a:lnTo>
                  <a:lnTo>
                    <a:pt x="2536" y="1345"/>
                  </a:lnTo>
                  <a:lnTo>
                    <a:pt x="2536" y="1345"/>
                  </a:lnTo>
                  <a:lnTo>
                    <a:pt x="2531" y="1333"/>
                  </a:lnTo>
                  <a:lnTo>
                    <a:pt x="2526" y="1321"/>
                  </a:lnTo>
                  <a:lnTo>
                    <a:pt x="2519" y="1311"/>
                  </a:lnTo>
                  <a:lnTo>
                    <a:pt x="2511" y="1301"/>
                  </a:lnTo>
                  <a:lnTo>
                    <a:pt x="2511" y="1301"/>
                  </a:lnTo>
                  <a:lnTo>
                    <a:pt x="2513" y="1299"/>
                  </a:lnTo>
                  <a:lnTo>
                    <a:pt x="2670" y="792"/>
                  </a:lnTo>
                  <a:lnTo>
                    <a:pt x="2670" y="792"/>
                  </a:lnTo>
                  <a:lnTo>
                    <a:pt x="2676" y="782"/>
                  </a:lnTo>
                  <a:lnTo>
                    <a:pt x="2676" y="782"/>
                  </a:lnTo>
                  <a:lnTo>
                    <a:pt x="2684" y="772"/>
                  </a:lnTo>
                  <a:lnTo>
                    <a:pt x="2694" y="760"/>
                  </a:lnTo>
                  <a:lnTo>
                    <a:pt x="2705" y="747"/>
                  </a:lnTo>
                  <a:lnTo>
                    <a:pt x="2716" y="735"/>
                  </a:lnTo>
                  <a:lnTo>
                    <a:pt x="2716" y="735"/>
                  </a:lnTo>
                  <a:lnTo>
                    <a:pt x="2725" y="727"/>
                  </a:lnTo>
                  <a:lnTo>
                    <a:pt x="2734" y="722"/>
                  </a:lnTo>
                  <a:lnTo>
                    <a:pt x="2741" y="717"/>
                  </a:lnTo>
                  <a:lnTo>
                    <a:pt x="2749" y="715"/>
                  </a:lnTo>
                  <a:lnTo>
                    <a:pt x="2749" y="1415"/>
                  </a:lnTo>
                  <a:lnTo>
                    <a:pt x="2749" y="1415"/>
                  </a:lnTo>
                  <a:lnTo>
                    <a:pt x="2746" y="1449"/>
                  </a:lnTo>
                  <a:lnTo>
                    <a:pt x="2743" y="1486"/>
                  </a:lnTo>
                  <a:lnTo>
                    <a:pt x="2736" y="1534"/>
                  </a:lnTo>
                  <a:lnTo>
                    <a:pt x="2736" y="1534"/>
                  </a:lnTo>
                  <a:lnTo>
                    <a:pt x="2731" y="1558"/>
                  </a:lnTo>
                  <a:lnTo>
                    <a:pt x="2726" y="1585"/>
                  </a:lnTo>
                  <a:lnTo>
                    <a:pt x="2719" y="1611"/>
                  </a:lnTo>
                  <a:lnTo>
                    <a:pt x="2711" y="1637"/>
                  </a:lnTo>
                  <a:lnTo>
                    <a:pt x="2703" y="1661"/>
                  </a:lnTo>
                  <a:lnTo>
                    <a:pt x="2693" y="1685"/>
                  </a:lnTo>
                  <a:lnTo>
                    <a:pt x="2681" y="1704"/>
                  </a:lnTo>
                  <a:lnTo>
                    <a:pt x="2669" y="1723"/>
                  </a:lnTo>
                  <a:lnTo>
                    <a:pt x="2669" y="1723"/>
                  </a:lnTo>
                  <a:lnTo>
                    <a:pt x="2630" y="1771"/>
                  </a:lnTo>
                  <a:lnTo>
                    <a:pt x="2570" y="1843"/>
                  </a:lnTo>
                  <a:lnTo>
                    <a:pt x="2416" y="2021"/>
                  </a:lnTo>
                  <a:lnTo>
                    <a:pt x="2416" y="2021"/>
                  </a:lnTo>
                  <a:lnTo>
                    <a:pt x="2276" y="2181"/>
                  </a:lnTo>
                  <a:lnTo>
                    <a:pt x="2215" y="2251"/>
                  </a:lnTo>
                  <a:lnTo>
                    <a:pt x="2205" y="2264"/>
                  </a:lnTo>
                  <a:lnTo>
                    <a:pt x="2205" y="2335"/>
                  </a:lnTo>
                  <a:lnTo>
                    <a:pt x="2291" y="2335"/>
                  </a:lnTo>
                  <a:lnTo>
                    <a:pt x="2291" y="2296"/>
                  </a:lnTo>
                  <a:lnTo>
                    <a:pt x="2291" y="2296"/>
                  </a:lnTo>
                  <a:lnTo>
                    <a:pt x="2379" y="2197"/>
                  </a:lnTo>
                  <a:lnTo>
                    <a:pt x="2514" y="2043"/>
                  </a:lnTo>
                  <a:lnTo>
                    <a:pt x="2649" y="1884"/>
                  </a:lnTo>
                  <a:lnTo>
                    <a:pt x="2703" y="1819"/>
                  </a:lnTo>
                  <a:lnTo>
                    <a:pt x="2739" y="1774"/>
                  </a:lnTo>
                  <a:lnTo>
                    <a:pt x="2739" y="1774"/>
                  </a:lnTo>
                  <a:lnTo>
                    <a:pt x="2755" y="1749"/>
                  </a:lnTo>
                  <a:lnTo>
                    <a:pt x="2770" y="1722"/>
                  </a:lnTo>
                  <a:lnTo>
                    <a:pt x="2783" y="1693"/>
                  </a:lnTo>
                  <a:lnTo>
                    <a:pt x="2794" y="1665"/>
                  </a:lnTo>
                  <a:lnTo>
                    <a:pt x="2803" y="1635"/>
                  </a:lnTo>
                  <a:lnTo>
                    <a:pt x="2810" y="1605"/>
                  </a:lnTo>
                  <a:lnTo>
                    <a:pt x="2818" y="1576"/>
                  </a:lnTo>
                  <a:lnTo>
                    <a:pt x="2823" y="1547"/>
                  </a:lnTo>
                  <a:lnTo>
                    <a:pt x="2829" y="1496"/>
                  </a:lnTo>
                  <a:lnTo>
                    <a:pt x="2833" y="1455"/>
                  </a:lnTo>
                  <a:lnTo>
                    <a:pt x="2835" y="1416"/>
                  </a:lnTo>
                  <a:lnTo>
                    <a:pt x="2835" y="1416"/>
                  </a:lnTo>
                  <a:lnTo>
                    <a:pt x="2835" y="679"/>
                  </a:lnTo>
                  <a:lnTo>
                    <a:pt x="2835" y="653"/>
                  </a:lnTo>
                  <a:lnTo>
                    <a:pt x="2813" y="640"/>
                  </a:lnTo>
                  <a:close/>
                  <a:moveTo>
                    <a:pt x="1623" y="2771"/>
                  </a:moveTo>
                  <a:lnTo>
                    <a:pt x="1623" y="2771"/>
                  </a:lnTo>
                  <a:lnTo>
                    <a:pt x="1624" y="2783"/>
                  </a:lnTo>
                  <a:lnTo>
                    <a:pt x="1628" y="2794"/>
                  </a:lnTo>
                  <a:lnTo>
                    <a:pt x="1634" y="2804"/>
                  </a:lnTo>
                  <a:lnTo>
                    <a:pt x="1641" y="2813"/>
                  </a:lnTo>
                  <a:lnTo>
                    <a:pt x="1649" y="2820"/>
                  </a:lnTo>
                  <a:lnTo>
                    <a:pt x="1659" y="2825"/>
                  </a:lnTo>
                  <a:lnTo>
                    <a:pt x="1671" y="2829"/>
                  </a:lnTo>
                  <a:lnTo>
                    <a:pt x="1683" y="2830"/>
                  </a:lnTo>
                  <a:lnTo>
                    <a:pt x="2673" y="2726"/>
                  </a:lnTo>
                  <a:lnTo>
                    <a:pt x="2673" y="2412"/>
                  </a:lnTo>
                  <a:lnTo>
                    <a:pt x="1624" y="2412"/>
                  </a:lnTo>
                  <a:lnTo>
                    <a:pt x="1623" y="2771"/>
                  </a:lnTo>
                  <a:close/>
                  <a:moveTo>
                    <a:pt x="1827" y="183"/>
                  </a:moveTo>
                  <a:lnTo>
                    <a:pt x="1777" y="183"/>
                  </a:lnTo>
                  <a:lnTo>
                    <a:pt x="1777" y="1237"/>
                  </a:lnTo>
                  <a:lnTo>
                    <a:pt x="1061" y="1237"/>
                  </a:lnTo>
                  <a:lnTo>
                    <a:pt x="1061" y="233"/>
                  </a:lnTo>
                  <a:lnTo>
                    <a:pt x="1705" y="233"/>
                  </a:lnTo>
                  <a:lnTo>
                    <a:pt x="1705" y="183"/>
                  </a:lnTo>
                  <a:lnTo>
                    <a:pt x="1011" y="183"/>
                  </a:lnTo>
                  <a:lnTo>
                    <a:pt x="1011" y="1286"/>
                  </a:lnTo>
                  <a:lnTo>
                    <a:pt x="1827" y="1286"/>
                  </a:lnTo>
                  <a:lnTo>
                    <a:pt x="1827" y="183"/>
                  </a:lnTo>
                  <a:close/>
                  <a:moveTo>
                    <a:pt x="1418" y="1319"/>
                  </a:moveTo>
                  <a:lnTo>
                    <a:pt x="1418" y="1319"/>
                  </a:lnTo>
                  <a:lnTo>
                    <a:pt x="1411" y="1320"/>
                  </a:lnTo>
                  <a:lnTo>
                    <a:pt x="1403" y="1323"/>
                  </a:lnTo>
                  <a:lnTo>
                    <a:pt x="1396" y="1326"/>
                  </a:lnTo>
                  <a:lnTo>
                    <a:pt x="1389" y="1331"/>
                  </a:lnTo>
                  <a:lnTo>
                    <a:pt x="1384" y="1336"/>
                  </a:lnTo>
                  <a:lnTo>
                    <a:pt x="1381" y="1344"/>
                  </a:lnTo>
                  <a:lnTo>
                    <a:pt x="1378" y="1351"/>
                  </a:lnTo>
                  <a:lnTo>
                    <a:pt x="1378" y="1360"/>
                  </a:lnTo>
                  <a:lnTo>
                    <a:pt x="1378" y="1360"/>
                  </a:lnTo>
                  <a:lnTo>
                    <a:pt x="1378" y="1368"/>
                  </a:lnTo>
                  <a:lnTo>
                    <a:pt x="1381" y="1375"/>
                  </a:lnTo>
                  <a:lnTo>
                    <a:pt x="1384" y="1383"/>
                  </a:lnTo>
                  <a:lnTo>
                    <a:pt x="1389" y="1389"/>
                  </a:lnTo>
                  <a:lnTo>
                    <a:pt x="1396" y="1394"/>
                  </a:lnTo>
                  <a:lnTo>
                    <a:pt x="1403" y="1398"/>
                  </a:lnTo>
                  <a:lnTo>
                    <a:pt x="1411" y="1400"/>
                  </a:lnTo>
                  <a:lnTo>
                    <a:pt x="1418" y="1400"/>
                  </a:lnTo>
                  <a:lnTo>
                    <a:pt x="1418" y="1400"/>
                  </a:lnTo>
                  <a:lnTo>
                    <a:pt x="1427" y="1400"/>
                  </a:lnTo>
                  <a:lnTo>
                    <a:pt x="1434" y="1398"/>
                  </a:lnTo>
                  <a:lnTo>
                    <a:pt x="1442" y="1394"/>
                  </a:lnTo>
                  <a:lnTo>
                    <a:pt x="1448" y="1389"/>
                  </a:lnTo>
                  <a:lnTo>
                    <a:pt x="1453" y="1383"/>
                  </a:lnTo>
                  <a:lnTo>
                    <a:pt x="1457" y="1375"/>
                  </a:lnTo>
                  <a:lnTo>
                    <a:pt x="1458" y="1368"/>
                  </a:lnTo>
                  <a:lnTo>
                    <a:pt x="1459" y="1360"/>
                  </a:lnTo>
                  <a:lnTo>
                    <a:pt x="1459" y="1360"/>
                  </a:lnTo>
                  <a:lnTo>
                    <a:pt x="1458" y="1351"/>
                  </a:lnTo>
                  <a:lnTo>
                    <a:pt x="1457" y="1344"/>
                  </a:lnTo>
                  <a:lnTo>
                    <a:pt x="1453" y="1336"/>
                  </a:lnTo>
                  <a:lnTo>
                    <a:pt x="1448" y="1331"/>
                  </a:lnTo>
                  <a:lnTo>
                    <a:pt x="1442" y="1326"/>
                  </a:lnTo>
                  <a:lnTo>
                    <a:pt x="1434" y="1323"/>
                  </a:lnTo>
                  <a:lnTo>
                    <a:pt x="1427" y="1320"/>
                  </a:lnTo>
                  <a:lnTo>
                    <a:pt x="1418" y="1319"/>
                  </a:lnTo>
                  <a:close/>
                  <a:moveTo>
                    <a:pt x="1368" y="278"/>
                  </a:moveTo>
                  <a:lnTo>
                    <a:pt x="1120" y="527"/>
                  </a:lnTo>
                  <a:lnTo>
                    <a:pt x="1154" y="563"/>
                  </a:lnTo>
                  <a:lnTo>
                    <a:pt x="1403" y="313"/>
                  </a:lnTo>
                  <a:lnTo>
                    <a:pt x="1368" y="278"/>
                  </a:lnTo>
                  <a:close/>
                  <a:moveTo>
                    <a:pt x="1008" y="1535"/>
                  </a:moveTo>
                  <a:lnTo>
                    <a:pt x="1829" y="1535"/>
                  </a:lnTo>
                  <a:lnTo>
                    <a:pt x="1829" y="1535"/>
                  </a:lnTo>
                  <a:lnTo>
                    <a:pt x="1845" y="1534"/>
                  </a:lnTo>
                  <a:lnTo>
                    <a:pt x="1860" y="1532"/>
                  </a:lnTo>
                  <a:lnTo>
                    <a:pt x="1875" y="1529"/>
                  </a:lnTo>
                  <a:lnTo>
                    <a:pt x="1890" y="1522"/>
                  </a:lnTo>
                  <a:lnTo>
                    <a:pt x="1904" y="1516"/>
                  </a:lnTo>
                  <a:lnTo>
                    <a:pt x="1918" y="1509"/>
                  </a:lnTo>
                  <a:lnTo>
                    <a:pt x="1930" y="1500"/>
                  </a:lnTo>
                  <a:lnTo>
                    <a:pt x="1942" y="1490"/>
                  </a:lnTo>
                  <a:lnTo>
                    <a:pt x="1953" y="1479"/>
                  </a:lnTo>
                  <a:lnTo>
                    <a:pt x="1962" y="1466"/>
                  </a:lnTo>
                  <a:lnTo>
                    <a:pt x="1970" y="1454"/>
                  </a:lnTo>
                  <a:lnTo>
                    <a:pt x="1977" y="1440"/>
                  </a:lnTo>
                  <a:lnTo>
                    <a:pt x="1983" y="1426"/>
                  </a:lnTo>
                  <a:lnTo>
                    <a:pt x="1987" y="1410"/>
                  </a:lnTo>
                  <a:lnTo>
                    <a:pt x="1989" y="1395"/>
                  </a:lnTo>
                  <a:lnTo>
                    <a:pt x="1990" y="1379"/>
                  </a:lnTo>
                  <a:lnTo>
                    <a:pt x="1990" y="156"/>
                  </a:lnTo>
                  <a:lnTo>
                    <a:pt x="1990" y="156"/>
                  </a:lnTo>
                  <a:lnTo>
                    <a:pt x="1989" y="140"/>
                  </a:lnTo>
                  <a:lnTo>
                    <a:pt x="1987" y="125"/>
                  </a:lnTo>
                  <a:lnTo>
                    <a:pt x="1983" y="110"/>
                  </a:lnTo>
                  <a:lnTo>
                    <a:pt x="1977" y="95"/>
                  </a:lnTo>
                  <a:lnTo>
                    <a:pt x="1970" y="81"/>
                  </a:lnTo>
                  <a:lnTo>
                    <a:pt x="1962" y="69"/>
                  </a:lnTo>
                  <a:lnTo>
                    <a:pt x="1953" y="56"/>
                  </a:lnTo>
                  <a:lnTo>
                    <a:pt x="1942" y="45"/>
                  </a:lnTo>
                  <a:lnTo>
                    <a:pt x="1930" y="35"/>
                  </a:lnTo>
                  <a:lnTo>
                    <a:pt x="1918" y="26"/>
                  </a:lnTo>
                  <a:lnTo>
                    <a:pt x="1904" y="19"/>
                  </a:lnTo>
                  <a:lnTo>
                    <a:pt x="1890" y="12"/>
                  </a:lnTo>
                  <a:lnTo>
                    <a:pt x="1875" y="7"/>
                  </a:lnTo>
                  <a:lnTo>
                    <a:pt x="1860" y="4"/>
                  </a:lnTo>
                  <a:lnTo>
                    <a:pt x="1845" y="1"/>
                  </a:lnTo>
                  <a:lnTo>
                    <a:pt x="1829" y="0"/>
                  </a:lnTo>
                  <a:lnTo>
                    <a:pt x="1008" y="0"/>
                  </a:lnTo>
                  <a:lnTo>
                    <a:pt x="1008" y="0"/>
                  </a:lnTo>
                  <a:lnTo>
                    <a:pt x="992" y="1"/>
                  </a:lnTo>
                  <a:lnTo>
                    <a:pt x="976" y="4"/>
                  </a:lnTo>
                  <a:lnTo>
                    <a:pt x="961" y="7"/>
                  </a:lnTo>
                  <a:lnTo>
                    <a:pt x="946" y="12"/>
                  </a:lnTo>
                  <a:lnTo>
                    <a:pt x="932" y="19"/>
                  </a:lnTo>
                  <a:lnTo>
                    <a:pt x="920" y="26"/>
                  </a:lnTo>
                  <a:lnTo>
                    <a:pt x="907" y="35"/>
                  </a:lnTo>
                  <a:lnTo>
                    <a:pt x="895" y="45"/>
                  </a:lnTo>
                  <a:lnTo>
                    <a:pt x="885" y="56"/>
                  </a:lnTo>
                  <a:lnTo>
                    <a:pt x="875" y="69"/>
                  </a:lnTo>
                  <a:lnTo>
                    <a:pt x="867" y="81"/>
                  </a:lnTo>
                  <a:lnTo>
                    <a:pt x="860" y="95"/>
                  </a:lnTo>
                  <a:lnTo>
                    <a:pt x="855" y="110"/>
                  </a:lnTo>
                  <a:lnTo>
                    <a:pt x="851" y="125"/>
                  </a:lnTo>
                  <a:lnTo>
                    <a:pt x="848" y="140"/>
                  </a:lnTo>
                  <a:lnTo>
                    <a:pt x="847" y="156"/>
                  </a:lnTo>
                  <a:lnTo>
                    <a:pt x="847" y="1379"/>
                  </a:lnTo>
                  <a:lnTo>
                    <a:pt x="847" y="1379"/>
                  </a:lnTo>
                  <a:lnTo>
                    <a:pt x="848" y="1395"/>
                  </a:lnTo>
                  <a:lnTo>
                    <a:pt x="851" y="1411"/>
                  </a:lnTo>
                  <a:lnTo>
                    <a:pt x="855" y="1426"/>
                  </a:lnTo>
                  <a:lnTo>
                    <a:pt x="860" y="1440"/>
                  </a:lnTo>
                  <a:lnTo>
                    <a:pt x="867" y="1454"/>
                  </a:lnTo>
                  <a:lnTo>
                    <a:pt x="875" y="1466"/>
                  </a:lnTo>
                  <a:lnTo>
                    <a:pt x="885" y="1479"/>
                  </a:lnTo>
                  <a:lnTo>
                    <a:pt x="895" y="1490"/>
                  </a:lnTo>
                  <a:lnTo>
                    <a:pt x="907" y="1500"/>
                  </a:lnTo>
                  <a:lnTo>
                    <a:pt x="920" y="1509"/>
                  </a:lnTo>
                  <a:lnTo>
                    <a:pt x="932" y="1516"/>
                  </a:lnTo>
                  <a:lnTo>
                    <a:pt x="946" y="1522"/>
                  </a:lnTo>
                  <a:lnTo>
                    <a:pt x="961" y="1529"/>
                  </a:lnTo>
                  <a:lnTo>
                    <a:pt x="976" y="1532"/>
                  </a:lnTo>
                  <a:lnTo>
                    <a:pt x="992" y="1534"/>
                  </a:lnTo>
                  <a:lnTo>
                    <a:pt x="1008" y="1535"/>
                  </a:lnTo>
                  <a:close/>
                  <a:moveTo>
                    <a:pt x="947" y="156"/>
                  </a:moveTo>
                  <a:lnTo>
                    <a:pt x="947" y="156"/>
                  </a:lnTo>
                  <a:lnTo>
                    <a:pt x="948" y="146"/>
                  </a:lnTo>
                  <a:lnTo>
                    <a:pt x="952" y="135"/>
                  </a:lnTo>
                  <a:lnTo>
                    <a:pt x="957" y="126"/>
                  </a:lnTo>
                  <a:lnTo>
                    <a:pt x="965" y="117"/>
                  </a:lnTo>
                  <a:lnTo>
                    <a:pt x="973" y="110"/>
                  </a:lnTo>
                  <a:lnTo>
                    <a:pt x="983" y="105"/>
                  </a:lnTo>
                  <a:lnTo>
                    <a:pt x="996" y="101"/>
                  </a:lnTo>
                  <a:lnTo>
                    <a:pt x="1008" y="100"/>
                  </a:lnTo>
                  <a:lnTo>
                    <a:pt x="1829" y="100"/>
                  </a:lnTo>
                  <a:lnTo>
                    <a:pt x="1829" y="100"/>
                  </a:lnTo>
                  <a:lnTo>
                    <a:pt x="1842" y="101"/>
                  </a:lnTo>
                  <a:lnTo>
                    <a:pt x="1853" y="105"/>
                  </a:lnTo>
                  <a:lnTo>
                    <a:pt x="1864" y="110"/>
                  </a:lnTo>
                  <a:lnTo>
                    <a:pt x="1873" y="117"/>
                  </a:lnTo>
                  <a:lnTo>
                    <a:pt x="1880" y="126"/>
                  </a:lnTo>
                  <a:lnTo>
                    <a:pt x="1885" y="135"/>
                  </a:lnTo>
                  <a:lnTo>
                    <a:pt x="1889" y="146"/>
                  </a:lnTo>
                  <a:lnTo>
                    <a:pt x="1890" y="156"/>
                  </a:lnTo>
                  <a:lnTo>
                    <a:pt x="1890" y="1379"/>
                  </a:lnTo>
                  <a:lnTo>
                    <a:pt x="1890" y="1379"/>
                  </a:lnTo>
                  <a:lnTo>
                    <a:pt x="1889" y="1390"/>
                  </a:lnTo>
                  <a:lnTo>
                    <a:pt x="1885" y="1400"/>
                  </a:lnTo>
                  <a:lnTo>
                    <a:pt x="1880" y="1410"/>
                  </a:lnTo>
                  <a:lnTo>
                    <a:pt x="1873" y="1417"/>
                  </a:lnTo>
                  <a:lnTo>
                    <a:pt x="1864" y="1425"/>
                  </a:lnTo>
                  <a:lnTo>
                    <a:pt x="1853" y="1430"/>
                  </a:lnTo>
                  <a:lnTo>
                    <a:pt x="1842" y="1434"/>
                  </a:lnTo>
                  <a:lnTo>
                    <a:pt x="1829" y="1435"/>
                  </a:lnTo>
                  <a:lnTo>
                    <a:pt x="1008" y="1435"/>
                  </a:lnTo>
                  <a:lnTo>
                    <a:pt x="1008" y="1435"/>
                  </a:lnTo>
                  <a:lnTo>
                    <a:pt x="996" y="1434"/>
                  </a:lnTo>
                  <a:lnTo>
                    <a:pt x="983" y="1430"/>
                  </a:lnTo>
                  <a:lnTo>
                    <a:pt x="973" y="1425"/>
                  </a:lnTo>
                  <a:lnTo>
                    <a:pt x="965" y="1417"/>
                  </a:lnTo>
                  <a:lnTo>
                    <a:pt x="957" y="1410"/>
                  </a:lnTo>
                  <a:lnTo>
                    <a:pt x="952" y="1400"/>
                  </a:lnTo>
                  <a:lnTo>
                    <a:pt x="948" y="1390"/>
                  </a:lnTo>
                  <a:lnTo>
                    <a:pt x="947" y="1379"/>
                  </a:lnTo>
                  <a:lnTo>
                    <a:pt x="947" y="156"/>
                  </a:lnTo>
                  <a:close/>
                  <a:moveTo>
                    <a:pt x="1247" y="580"/>
                  </a:moveTo>
                  <a:lnTo>
                    <a:pt x="1403" y="413"/>
                  </a:lnTo>
                  <a:lnTo>
                    <a:pt x="1367" y="379"/>
                  </a:lnTo>
                  <a:lnTo>
                    <a:pt x="1211" y="547"/>
                  </a:lnTo>
                  <a:lnTo>
                    <a:pt x="1247" y="58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1" name="Freeform 10">
              <a:extLst>
                <a:ext uri="{FF2B5EF4-FFF2-40B4-BE49-F238E27FC236}">
                  <a16:creationId xmlns:a16="http://schemas.microsoft.com/office/drawing/2014/main" id="{BD57CA29-4D9D-4BCF-8502-2C027143EAF3}"/>
                </a:ext>
              </a:extLst>
            </p:cNvPr>
            <p:cNvSpPr>
              <a:spLocks/>
            </p:cNvSpPr>
            <p:nvPr/>
          </p:nvSpPr>
          <p:spPr bwMode="auto">
            <a:xfrm>
              <a:off x="1841500" y="1768476"/>
              <a:ext cx="368300" cy="542925"/>
            </a:xfrm>
            <a:custGeom>
              <a:avLst/>
              <a:gdLst>
                <a:gd name="T0" fmla="*/ 620 w 1158"/>
                <a:gd name="T1" fmla="*/ 1625 h 1709"/>
                <a:gd name="T2" fmla="*/ 420 w 1158"/>
                <a:gd name="T3" fmla="*/ 1395 h 1709"/>
                <a:gd name="T4" fmla="*/ 166 w 1158"/>
                <a:gd name="T5" fmla="*/ 1097 h 1709"/>
                <a:gd name="T6" fmla="*/ 125 w 1158"/>
                <a:gd name="T7" fmla="*/ 1011 h 1709"/>
                <a:gd name="T8" fmla="*/ 100 w 1158"/>
                <a:gd name="T9" fmla="*/ 908 h 1709"/>
                <a:gd name="T10" fmla="*/ 87 w 1158"/>
                <a:gd name="T11" fmla="*/ 788 h 1709"/>
                <a:gd name="T12" fmla="*/ 110 w 1158"/>
                <a:gd name="T13" fmla="*/ 101 h 1709"/>
                <a:gd name="T14" fmla="*/ 149 w 1158"/>
                <a:gd name="T15" fmla="*/ 141 h 1709"/>
                <a:gd name="T16" fmla="*/ 324 w 1158"/>
                <a:gd name="T17" fmla="*/ 673 h 1709"/>
                <a:gd name="T18" fmla="*/ 316 w 1158"/>
                <a:gd name="T19" fmla="*/ 685 h 1709"/>
                <a:gd name="T20" fmla="*/ 299 w 1158"/>
                <a:gd name="T21" fmla="*/ 719 h 1709"/>
                <a:gd name="T22" fmla="*/ 285 w 1158"/>
                <a:gd name="T23" fmla="*/ 814 h 1709"/>
                <a:gd name="T24" fmla="*/ 290 w 1158"/>
                <a:gd name="T25" fmla="*/ 863 h 1709"/>
                <a:gd name="T26" fmla="*/ 317 w 1158"/>
                <a:gd name="T27" fmla="*/ 929 h 1709"/>
                <a:gd name="T28" fmla="*/ 642 w 1158"/>
                <a:gd name="T29" fmla="*/ 1242 h 1709"/>
                <a:gd name="T30" fmla="*/ 354 w 1158"/>
                <a:gd name="T31" fmla="*/ 904 h 1709"/>
                <a:gd name="T32" fmla="*/ 332 w 1158"/>
                <a:gd name="T33" fmla="*/ 854 h 1709"/>
                <a:gd name="T34" fmla="*/ 329 w 1158"/>
                <a:gd name="T35" fmla="*/ 814 h 1709"/>
                <a:gd name="T36" fmla="*/ 341 w 1158"/>
                <a:gd name="T37" fmla="*/ 732 h 1709"/>
                <a:gd name="T38" fmla="*/ 355 w 1158"/>
                <a:gd name="T39" fmla="*/ 705 h 1709"/>
                <a:gd name="T40" fmla="*/ 389 w 1158"/>
                <a:gd name="T41" fmla="*/ 682 h 1709"/>
                <a:gd name="T42" fmla="*/ 412 w 1158"/>
                <a:gd name="T43" fmla="*/ 673 h 1709"/>
                <a:gd name="T44" fmla="*/ 697 w 1158"/>
                <a:gd name="T45" fmla="*/ 975 h 1709"/>
                <a:gd name="T46" fmla="*/ 757 w 1158"/>
                <a:gd name="T47" fmla="*/ 995 h 1709"/>
                <a:gd name="T48" fmla="*/ 845 w 1158"/>
                <a:gd name="T49" fmla="*/ 1037 h 1709"/>
                <a:gd name="T50" fmla="*/ 915 w 1158"/>
                <a:gd name="T51" fmla="*/ 1091 h 1709"/>
                <a:gd name="T52" fmla="*/ 971 w 1158"/>
                <a:gd name="T53" fmla="*/ 1152 h 1709"/>
                <a:gd name="T54" fmla="*/ 1012 w 1158"/>
                <a:gd name="T55" fmla="*/ 1219 h 1709"/>
                <a:gd name="T56" fmla="*/ 1053 w 1158"/>
                <a:gd name="T57" fmla="*/ 1328 h 1709"/>
                <a:gd name="T58" fmla="*/ 1071 w 1158"/>
                <a:gd name="T59" fmla="*/ 1473 h 1709"/>
                <a:gd name="T60" fmla="*/ 1158 w 1158"/>
                <a:gd name="T61" fmla="*/ 1473 h 1709"/>
                <a:gd name="T62" fmla="*/ 1138 w 1158"/>
                <a:gd name="T63" fmla="*/ 1308 h 1709"/>
                <a:gd name="T64" fmla="*/ 1110 w 1158"/>
                <a:gd name="T65" fmla="*/ 1224 h 1709"/>
                <a:gd name="T66" fmla="*/ 1068 w 1158"/>
                <a:gd name="T67" fmla="*/ 1143 h 1709"/>
                <a:gd name="T68" fmla="*/ 1012 w 1158"/>
                <a:gd name="T69" fmla="*/ 1067 h 1709"/>
                <a:gd name="T70" fmla="*/ 940 w 1158"/>
                <a:gd name="T71" fmla="*/ 999 h 1709"/>
                <a:gd name="T72" fmla="*/ 851 w 1158"/>
                <a:gd name="T73" fmla="*/ 941 h 1709"/>
                <a:gd name="T74" fmla="*/ 743 w 1158"/>
                <a:gd name="T75" fmla="*/ 898 h 1709"/>
                <a:gd name="T76" fmla="*/ 495 w 1158"/>
                <a:gd name="T77" fmla="*/ 633 h 1709"/>
                <a:gd name="T78" fmla="*/ 407 w 1158"/>
                <a:gd name="T79" fmla="*/ 571 h 1709"/>
                <a:gd name="T80" fmla="*/ 244 w 1158"/>
                <a:gd name="T81" fmla="*/ 128 h 1709"/>
                <a:gd name="T82" fmla="*/ 200 w 1158"/>
                <a:gd name="T83" fmla="*/ 68 h 1709"/>
                <a:gd name="T84" fmla="*/ 165 w 1158"/>
                <a:gd name="T85" fmla="*/ 34 h 1709"/>
                <a:gd name="T86" fmla="*/ 99 w 1158"/>
                <a:gd name="T87" fmla="*/ 3 h 1709"/>
                <a:gd name="T88" fmla="*/ 64 w 1158"/>
                <a:gd name="T89" fmla="*/ 2 h 1709"/>
                <a:gd name="T90" fmla="*/ 0 w 1158"/>
                <a:gd name="T91" fmla="*/ 27 h 1709"/>
                <a:gd name="T92" fmla="*/ 2 w 1158"/>
                <a:gd name="T93" fmla="*/ 829 h 1709"/>
                <a:gd name="T94" fmla="*/ 25 w 1158"/>
                <a:gd name="T95" fmla="*/ 979 h 1709"/>
                <a:gd name="T96" fmla="*/ 66 w 1158"/>
                <a:gd name="T97" fmla="*/ 1096 h 1709"/>
                <a:gd name="T98" fmla="*/ 134 w 1158"/>
                <a:gd name="T99" fmla="*/ 1193 h 1709"/>
                <a:gd name="T100" fmla="*/ 544 w 1158"/>
                <a:gd name="T101" fmla="*/ 167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8" h="1709">
                  <a:moveTo>
                    <a:pt x="544" y="1709"/>
                  </a:moveTo>
                  <a:lnTo>
                    <a:pt x="631" y="1709"/>
                  </a:lnTo>
                  <a:lnTo>
                    <a:pt x="631" y="1638"/>
                  </a:lnTo>
                  <a:lnTo>
                    <a:pt x="620" y="1625"/>
                  </a:lnTo>
                  <a:lnTo>
                    <a:pt x="620" y="1625"/>
                  </a:lnTo>
                  <a:lnTo>
                    <a:pt x="559" y="1555"/>
                  </a:lnTo>
                  <a:lnTo>
                    <a:pt x="420" y="1395"/>
                  </a:lnTo>
                  <a:lnTo>
                    <a:pt x="420" y="1395"/>
                  </a:lnTo>
                  <a:lnTo>
                    <a:pt x="266" y="1217"/>
                  </a:lnTo>
                  <a:lnTo>
                    <a:pt x="206" y="1145"/>
                  </a:lnTo>
                  <a:lnTo>
                    <a:pt x="166" y="1097"/>
                  </a:lnTo>
                  <a:lnTo>
                    <a:pt x="166" y="1097"/>
                  </a:lnTo>
                  <a:lnTo>
                    <a:pt x="155" y="1078"/>
                  </a:lnTo>
                  <a:lnTo>
                    <a:pt x="144" y="1057"/>
                  </a:lnTo>
                  <a:lnTo>
                    <a:pt x="134" y="1035"/>
                  </a:lnTo>
                  <a:lnTo>
                    <a:pt x="125" y="1011"/>
                  </a:lnTo>
                  <a:lnTo>
                    <a:pt x="117" y="985"/>
                  </a:lnTo>
                  <a:lnTo>
                    <a:pt x="110" y="959"/>
                  </a:lnTo>
                  <a:lnTo>
                    <a:pt x="105" y="932"/>
                  </a:lnTo>
                  <a:lnTo>
                    <a:pt x="100" y="908"/>
                  </a:lnTo>
                  <a:lnTo>
                    <a:pt x="100" y="908"/>
                  </a:lnTo>
                  <a:lnTo>
                    <a:pt x="94" y="860"/>
                  </a:lnTo>
                  <a:lnTo>
                    <a:pt x="90" y="823"/>
                  </a:lnTo>
                  <a:lnTo>
                    <a:pt x="87" y="788"/>
                  </a:lnTo>
                  <a:lnTo>
                    <a:pt x="87" y="89"/>
                  </a:lnTo>
                  <a:lnTo>
                    <a:pt x="87" y="89"/>
                  </a:lnTo>
                  <a:lnTo>
                    <a:pt x="99" y="94"/>
                  </a:lnTo>
                  <a:lnTo>
                    <a:pt x="110" y="101"/>
                  </a:lnTo>
                  <a:lnTo>
                    <a:pt x="124" y="113"/>
                  </a:lnTo>
                  <a:lnTo>
                    <a:pt x="135" y="125"/>
                  </a:lnTo>
                  <a:lnTo>
                    <a:pt x="135" y="125"/>
                  </a:lnTo>
                  <a:lnTo>
                    <a:pt x="149" y="141"/>
                  </a:lnTo>
                  <a:lnTo>
                    <a:pt x="159" y="156"/>
                  </a:lnTo>
                  <a:lnTo>
                    <a:pt x="159" y="156"/>
                  </a:lnTo>
                  <a:lnTo>
                    <a:pt x="166" y="166"/>
                  </a:lnTo>
                  <a:lnTo>
                    <a:pt x="324" y="673"/>
                  </a:lnTo>
                  <a:lnTo>
                    <a:pt x="324" y="673"/>
                  </a:lnTo>
                  <a:lnTo>
                    <a:pt x="324" y="675"/>
                  </a:lnTo>
                  <a:lnTo>
                    <a:pt x="324" y="675"/>
                  </a:lnTo>
                  <a:lnTo>
                    <a:pt x="316" y="685"/>
                  </a:lnTo>
                  <a:lnTo>
                    <a:pt x="310" y="695"/>
                  </a:lnTo>
                  <a:lnTo>
                    <a:pt x="304" y="707"/>
                  </a:lnTo>
                  <a:lnTo>
                    <a:pt x="299" y="719"/>
                  </a:lnTo>
                  <a:lnTo>
                    <a:pt x="299" y="719"/>
                  </a:lnTo>
                  <a:lnTo>
                    <a:pt x="295" y="737"/>
                  </a:lnTo>
                  <a:lnTo>
                    <a:pt x="290" y="759"/>
                  </a:lnTo>
                  <a:lnTo>
                    <a:pt x="286" y="785"/>
                  </a:lnTo>
                  <a:lnTo>
                    <a:pt x="285" y="814"/>
                  </a:lnTo>
                  <a:lnTo>
                    <a:pt x="285" y="814"/>
                  </a:lnTo>
                  <a:lnTo>
                    <a:pt x="285" y="829"/>
                  </a:lnTo>
                  <a:lnTo>
                    <a:pt x="286" y="845"/>
                  </a:lnTo>
                  <a:lnTo>
                    <a:pt x="290" y="863"/>
                  </a:lnTo>
                  <a:lnTo>
                    <a:pt x="294" y="879"/>
                  </a:lnTo>
                  <a:lnTo>
                    <a:pt x="300" y="896"/>
                  </a:lnTo>
                  <a:lnTo>
                    <a:pt x="307" y="913"/>
                  </a:lnTo>
                  <a:lnTo>
                    <a:pt x="317" y="929"/>
                  </a:lnTo>
                  <a:lnTo>
                    <a:pt x="329" y="944"/>
                  </a:lnTo>
                  <a:lnTo>
                    <a:pt x="329" y="944"/>
                  </a:lnTo>
                  <a:lnTo>
                    <a:pt x="610" y="1271"/>
                  </a:lnTo>
                  <a:lnTo>
                    <a:pt x="642" y="1242"/>
                  </a:lnTo>
                  <a:lnTo>
                    <a:pt x="642" y="1242"/>
                  </a:lnTo>
                  <a:lnTo>
                    <a:pt x="362" y="915"/>
                  </a:lnTo>
                  <a:lnTo>
                    <a:pt x="362" y="915"/>
                  </a:lnTo>
                  <a:lnTo>
                    <a:pt x="354" y="904"/>
                  </a:lnTo>
                  <a:lnTo>
                    <a:pt x="346" y="891"/>
                  </a:lnTo>
                  <a:lnTo>
                    <a:pt x="340" y="879"/>
                  </a:lnTo>
                  <a:lnTo>
                    <a:pt x="335" y="866"/>
                  </a:lnTo>
                  <a:lnTo>
                    <a:pt x="332" y="854"/>
                  </a:lnTo>
                  <a:lnTo>
                    <a:pt x="330" y="840"/>
                  </a:lnTo>
                  <a:lnTo>
                    <a:pt x="329" y="826"/>
                  </a:lnTo>
                  <a:lnTo>
                    <a:pt x="329" y="814"/>
                  </a:lnTo>
                  <a:lnTo>
                    <a:pt x="329" y="814"/>
                  </a:lnTo>
                  <a:lnTo>
                    <a:pt x="330" y="789"/>
                  </a:lnTo>
                  <a:lnTo>
                    <a:pt x="332" y="767"/>
                  </a:lnTo>
                  <a:lnTo>
                    <a:pt x="336" y="747"/>
                  </a:lnTo>
                  <a:lnTo>
                    <a:pt x="341" y="732"/>
                  </a:lnTo>
                  <a:lnTo>
                    <a:pt x="341" y="732"/>
                  </a:lnTo>
                  <a:lnTo>
                    <a:pt x="345" y="722"/>
                  </a:lnTo>
                  <a:lnTo>
                    <a:pt x="350" y="713"/>
                  </a:lnTo>
                  <a:lnTo>
                    <a:pt x="355" y="705"/>
                  </a:lnTo>
                  <a:lnTo>
                    <a:pt x="362" y="698"/>
                  </a:lnTo>
                  <a:lnTo>
                    <a:pt x="371" y="692"/>
                  </a:lnTo>
                  <a:lnTo>
                    <a:pt x="380" y="687"/>
                  </a:lnTo>
                  <a:lnTo>
                    <a:pt x="389" y="682"/>
                  </a:lnTo>
                  <a:lnTo>
                    <a:pt x="399" y="678"/>
                  </a:lnTo>
                  <a:lnTo>
                    <a:pt x="399" y="678"/>
                  </a:lnTo>
                  <a:lnTo>
                    <a:pt x="412" y="673"/>
                  </a:lnTo>
                  <a:lnTo>
                    <a:pt x="412" y="673"/>
                  </a:lnTo>
                  <a:lnTo>
                    <a:pt x="556" y="828"/>
                  </a:lnTo>
                  <a:lnTo>
                    <a:pt x="633" y="909"/>
                  </a:lnTo>
                  <a:lnTo>
                    <a:pt x="690" y="966"/>
                  </a:lnTo>
                  <a:lnTo>
                    <a:pt x="697" y="975"/>
                  </a:lnTo>
                  <a:lnTo>
                    <a:pt x="707" y="977"/>
                  </a:lnTo>
                  <a:lnTo>
                    <a:pt x="707" y="977"/>
                  </a:lnTo>
                  <a:lnTo>
                    <a:pt x="733" y="986"/>
                  </a:lnTo>
                  <a:lnTo>
                    <a:pt x="757" y="995"/>
                  </a:lnTo>
                  <a:lnTo>
                    <a:pt x="781" y="1005"/>
                  </a:lnTo>
                  <a:lnTo>
                    <a:pt x="803" y="1015"/>
                  </a:lnTo>
                  <a:lnTo>
                    <a:pt x="825" y="1026"/>
                  </a:lnTo>
                  <a:lnTo>
                    <a:pt x="845" y="1037"/>
                  </a:lnTo>
                  <a:lnTo>
                    <a:pt x="863" y="1050"/>
                  </a:lnTo>
                  <a:lnTo>
                    <a:pt x="882" y="1064"/>
                  </a:lnTo>
                  <a:lnTo>
                    <a:pt x="898" y="1077"/>
                  </a:lnTo>
                  <a:lnTo>
                    <a:pt x="915" y="1091"/>
                  </a:lnTo>
                  <a:lnTo>
                    <a:pt x="930" y="1106"/>
                  </a:lnTo>
                  <a:lnTo>
                    <a:pt x="945" y="1121"/>
                  </a:lnTo>
                  <a:lnTo>
                    <a:pt x="958" y="1137"/>
                  </a:lnTo>
                  <a:lnTo>
                    <a:pt x="971" y="1152"/>
                  </a:lnTo>
                  <a:lnTo>
                    <a:pt x="982" y="1170"/>
                  </a:lnTo>
                  <a:lnTo>
                    <a:pt x="993" y="1186"/>
                  </a:lnTo>
                  <a:lnTo>
                    <a:pt x="1003" y="1203"/>
                  </a:lnTo>
                  <a:lnTo>
                    <a:pt x="1012" y="1219"/>
                  </a:lnTo>
                  <a:lnTo>
                    <a:pt x="1021" y="1237"/>
                  </a:lnTo>
                  <a:lnTo>
                    <a:pt x="1028" y="1256"/>
                  </a:lnTo>
                  <a:lnTo>
                    <a:pt x="1042" y="1292"/>
                  </a:lnTo>
                  <a:lnTo>
                    <a:pt x="1053" y="1328"/>
                  </a:lnTo>
                  <a:lnTo>
                    <a:pt x="1061" y="1364"/>
                  </a:lnTo>
                  <a:lnTo>
                    <a:pt x="1067" y="1400"/>
                  </a:lnTo>
                  <a:lnTo>
                    <a:pt x="1070" y="1438"/>
                  </a:lnTo>
                  <a:lnTo>
                    <a:pt x="1071" y="1473"/>
                  </a:lnTo>
                  <a:lnTo>
                    <a:pt x="1071" y="1709"/>
                  </a:lnTo>
                  <a:lnTo>
                    <a:pt x="1158" y="1709"/>
                  </a:lnTo>
                  <a:lnTo>
                    <a:pt x="1158" y="1473"/>
                  </a:lnTo>
                  <a:lnTo>
                    <a:pt x="1158" y="1473"/>
                  </a:lnTo>
                  <a:lnTo>
                    <a:pt x="1157" y="1433"/>
                  </a:lnTo>
                  <a:lnTo>
                    <a:pt x="1153" y="1392"/>
                  </a:lnTo>
                  <a:lnTo>
                    <a:pt x="1147" y="1351"/>
                  </a:lnTo>
                  <a:lnTo>
                    <a:pt x="1138" y="1308"/>
                  </a:lnTo>
                  <a:lnTo>
                    <a:pt x="1132" y="1287"/>
                  </a:lnTo>
                  <a:lnTo>
                    <a:pt x="1126" y="1266"/>
                  </a:lnTo>
                  <a:lnTo>
                    <a:pt x="1118" y="1246"/>
                  </a:lnTo>
                  <a:lnTo>
                    <a:pt x="1110" y="1224"/>
                  </a:lnTo>
                  <a:lnTo>
                    <a:pt x="1101" y="1203"/>
                  </a:lnTo>
                  <a:lnTo>
                    <a:pt x="1091" y="1183"/>
                  </a:lnTo>
                  <a:lnTo>
                    <a:pt x="1081" y="1163"/>
                  </a:lnTo>
                  <a:lnTo>
                    <a:pt x="1068" y="1143"/>
                  </a:lnTo>
                  <a:lnTo>
                    <a:pt x="1056" y="1123"/>
                  </a:lnTo>
                  <a:lnTo>
                    <a:pt x="1042" y="1105"/>
                  </a:lnTo>
                  <a:lnTo>
                    <a:pt x="1028" y="1085"/>
                  </a:lnTo>
                  <a:lnTo>
                    <a:pt x="1012" y="1067"/>
                  </a:lnTo>
                  <a:lnTo>
                    <a:pt x="996" y="1049"/>
                  </a:lnTo>
                  <a:lnTo>
                    <a:pt x="978" y="1032"/>
                  </a:lnTo>
                  <a:lnTo>
                    <a:pt x="960" y="1015"/>
                  </a:lnTo>
                  <a:lnTo>
                    <a:pt x="940" y="999"/>
                  </a:lnTo>
                  <a:lnTo>
                    <a:pt x="920" y="984"/>
                  </a:lnTo>
                  <a:lnTo>
                    <a:pt x="897" y="969"/>
                  </a:lnTo>
                  <a:lnTo>
                    <a:pt x="875" y="955"/>
                  </a:lnTo>
                  <a:lnTo>
                    <a:pt x="851" y="941"/>
                  </a:lnTo>
                  <a:lnTo>
                    <a:pt x="826" y="929"/>
                  </a:lnTo>
                  <a:lnTo>
                    <a:pt x="800" y="918"/>
                  </a:lnTo>
                  <a:lnTo>
                    <a:pt x="772" y="908"/>
                  </a:lnTo>
                  <a:lnTo>
                    <a:pt x="743" y="898"/>
                  </a:lnTo>
                  <a:lnTo>
                    <a:pt x="743" y="898"/>
                  </a:lnTo>
                  <a:lnTo>
                    <a:pt x="671" y="823"/>
                  </a:lnTo>
                  <a:lnTo>
                    <a:pt x="578" y="724"/>
                  </a:lnTo>
                  <a:lnTo>
                    <a:pt x="495" y="633"/>
                  </a:lnTo>
                  <a:lnTo>
                    <a:pt x="446" y="583"/>
                  </a:lnTo>
                  <a:lnTo>
                    <a:pt x="430" y="567"/>
                  </a:lnTo>
                  <a:lnTo>
                    <a:pt x="407" y="571"/>
                  </a:lnTo>
                  <a:lnTo>
                    <a:pt x="407" y="571"/>
                  </a:lnTo>
                  <a:lnTo>
                    <a:pt x="396" y="573"/>
                  </a:lnTo>
                  <a:lnTo>
                    <a:pt x="384" y="576"/>
                  </a:lnTo>
                  <a:lnTo>
                    <a:pt x="246" y="131"/>
                  </a:lnTo>
                  <a:lnTo>
                    <a:pt x="244" y="128"/>
                  </a:lnTo>
                  <a:lnTo>
                    <a:pt x="244" y="128"/>
                  </a:lnTo>
                  <a:lnTo>
                    <a:pt x="231" y="109"/>
                  </a:lnTo>
                  <a:lnTo>
                    <a:pt x="219" y="89"/>
                  </a:lnTo>
                  <a:lnTo>
                    <a:pt x="200" y="68"/>
                  </a:lnTo>
                  <a:lnTo>
                    <a:pt x="200" y="68"/>
                  </a:lnTo>
                  <a:lnTo>
                    <a:pt x="190" y="57"/>
                  </a:lnTo>
                  <a:lnTo>
                    <a:pt x="177" y="45"/>
                  </a:lnTo>
                  <a:lnTo>
                    <a:pt x="165" y="34"/>
                  </a:lnTo>
                  <a:lnTo>
                    <a:pt x="151" y="24"/>
                  </a:lnTo>
                  <a:lnTo>
                    <a:pt x="135" y="14"/>
                  </a:lnTo>
                  <a:lnTo>
                    <a:pt x="117" y="8"/>
                  </a:lnTo>
                  <a:lnTo>
                    <a:pt x="99" y="3"/>
                  </a:lnTo>
                  <a:lnTo>
                    <a:pt x="89" y="2"/>
                  </a:lnTo>
                  <a:lnTo>
                    <a:pt x="77" y="0"/>
                  </a:lnTo>
                  <a:lnTo>
                    <a:pt x="77" y="0"/>
                  </a:lnTo>
                  <a:lnTo>
                    <a:pt x="64" y="2"/>
                  </a:lnTo>
                  <a:lnTo>
                    <a:pt x="50" y="4"/>
                  </a:lnTo>
                  <a:lnTo>
                    <a:pt x="36" y="8"/>
                  </a:lnTo>
                  <a:lnTo>
                    <a:pt x="24" y="14"/>
                  </a:lnTo>
                  <a:lnTo>
                    <a:pt x="0" y="27"/>
                  </a:lnTo>
                  <a:lnTo>
                    <a:pt x="0" y="53"/>
                  </a:lnTo>
                  <a:lnTo>
                    <a:pt x="0" y="789"/>
                  </a:lnTo>
                  <a:lnTo>
                    <a:pt x="0" y="789"/>
                  </a:lnTo>
                  <a:lnTo>
                    <a:pt x="2" y="829"/>
                  </a:lnTo>
                  <a:lnTo>
                    <a:pt x="6" y="870"/>
                  </a:lnTo>
                  <a:lnTo>
                    <a:pt x="14" y="921"/>
                  </a:lnTo>
                  <a:lnTo>
                    <a:pt x="19" y="950"/>
                  </a:lnTo>
                  <a:lnTo>
                    <a:pt x="25" y="979"/>
                  </a:lnTo>
                  <a:lnTo>
                    <a:pt x="32" y="1009"/>
                  </a:lnTo>
                  <a:lnTo>
                    <a:pt x="42" y="1039"/>
                  </a:lnTo>
                  <a:lnTo>
                    <a:pt x="54" y="1067"/>
                  </a:lnTo>
                  <a:lnTo>
                    <a:pt x="66" y="1096"/>
                  </a:lnTo>
                  <a:lnTo>
                    <a:pt x="80" y="1123"/>
                  </a:lnTo>
                  <a:lnTo>
                    <a:pt x="97" y="1148"/>
                  </a:lnTo>
                  <a:lnTo>
                    <a:pt x="97" y="1148"/>
                  </a:lnTo>
                  <a:lnTo>
                    <a:pt x="134" y="1193"/>
                  </a:lnTo>
                  <a:lnTo>
                    <a:pt x="186" y="1258"/>
                  </a:lnTo>
                  <a:lnTo>
                    <a:pt x="322" y="1417"/>
                  </a:lnTo>
                  <a:lnTo>
                    <a:pt x="457" y="1571"/>
                  </a:lnTo>
                  <a:lnTo>
                    <a:pt x="544" y="1670"/>
                  </a:lnTo>
                  <a:lnTo>
                    <a:pt x="544" y="170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2" name="Freeform 12">
              <a:extLst>
                <a:ext uri="{FF2B5EF4-FFF2-40B4-BE49-F238E27FC236}">
                  <a16:creationId xmlns:a16="http://schemas.microsoft.com/office/drawing/2014/main" id="{8FEBC572-B0D6-4A0E-8651-BB8873604035}"/>
                </a:ext>
              </a:extLst>
            </p:cNvPr>
            <p:cNvSpPr>
              <a:spLocks/>
            </p:cNvSpPr>
            <p:nvPr/>
          </p:nvSpPr>
          <p:spPr bwMode="auto">
            <a:xfrm>
              <a:off x="2374900" y="1768476"/>
              <a:ext cx="366713" cy="542925"/>
            </a:xfrm>
            <a:custGeom>
              <a:avLst/>
              <a:gdLst>
                <a:gd name="T0" fmla="*/ 1107 w 1157"/>
                <a:gd name="T1" fmla="*/ 4 h 1709"/>
                <a:gd name="T2" fmla="*/ 1070 w 1157"/>
                <a:gd name="T3" fmla="*/ 2 h 1709"/>
                <a:gd name="T4" fmla="*/ 1007 w 1157"/>
                <a:gd name="T5" fmla="*/ 24 h 1709"/>
                <a:gd name="T6" fmla="*/ 957 w 1157"/>
                <a:gd name="T7" fmla="*/ 68 h 1709"/>
                <a:gd name="T8" fmla="*/ 915 w 1157"/>
                <a:gd name="T9" fmla="*/ 128 h 1709"/>
                <a:gd name="T10" fmla="*/ 762 w 1157"/>
                <a:gd name="T11" fmla="*/ 573 h 1709"/>
                <a:gd name="T12" fmla="*/ 712 w 1157"/>
                <a:gd name="T13" fmla="*/ 583 h 1709"/>
                <a:gd name="T14" fmla="*/ 415 w 1157"/>
                <a:gd name="T15" fmla="*/ 898 h 1709"/>
                <a:gd name="T16" fmla="*/ 332 w 1157"/>
                <a:gd name="T17" fmla="*/ 929 h 1709"/>
                <a:gd name="T18" fmla="*/ 239 w 1157"/>
                <a:gd name="T19" fmla="*/ 984 h 1709"/>
                <a:gd name="T20" fmla="*/ 162 w 1157"/>
                <a:gd name="T21" fmla="*/ 1049 h 1709"/>
                <a:gd name="T22" fmla="*/ 102 w 1157"/>
                <a:gd name="T23" fmla="*/ 1123 h 1709"/>
                <a:gd name="T24" fmla="*/ 56 w 1157"/>
                <a:gd name="T25" fmla="*/ 1203 h 1709"/>
                <a:gd name="T26" fmla="*/ 25 w 1157"/>
                <a:gd name="T27" fmla="*/ 1287 h 1709"/>
                <a:gd name="T28" fmla="*/ 0 w 1157"/>
                <a:gd name="T29" fmla="*/ 1433 h 1709"/>
                <a:gd name="T30" fmla="*/ 86 w 1157"/>
                <a:gd name="T31" fmla="*/ 1473 h 1709"/>
                <a:gd name="T32" fmla="*/ 97 w 1157"/>
                <a:gd name="T33" fmla="*/ 1364 h 1709"/>
                <a:gd name="T34" fmla="*/ 136 w 1157"/>
                <a:gd name="T35" fmla="*/ 1237 h 1709"/>
                <a:gd name="T36" fmla="*/ 176 w 1157"/>
                <a:gd name="T37" fmla="*/ 1170 h 1709"/>
                <a:gd name="T38" fmla="*/ 227 w 1157"/>
                <a:gd name="T39" fmla="*/ 1106 h 1709"/>
                <a:gd name="T40" fmla="*/ 295 w 1157"/>
                <a:gd name="T41" fmla="*/ 1050 h 1709"/>
                <a:gd name="T42" fmla="*/ 377 w 1157"/>
                <a:gd name="T43" fmla="*/ 1005 h 1709"/>
                <a:gd name="T44" fmla="*/ 461 w 1157"/>
                <a:gd name="T45" fmla="*/ 975 h 1709"/>
                <a:gd name="T46" fmla="*/ 601 w 1157"/>
                <a:gd name="T47" fmla="*/ 828 h 1709"/>
                <a:gd name="T48" fmla="*/ 760 w 1157"/>
                <a:gd name="T49" fmla="*/ 678 h 1709"/>
                <a:gd name="T50" fmla="*/ 796 w 1157"/>
                <a:gd name="T51" fmla="*/ 698 h 1709"/>
                <a:gd name="T52" fmla="*/ 817 w 1157"/>
                <a:gd name="T53" fmla="*/ 732 h 1709"/>
                <a:gd name="T54" fmla="*/ 828 w 1157"/>
                <a:gd name="T55" fmla="*/ 789 h 1709"/>
                <a:gd name="T56" fmla="*/ 828 w 1157"/>
                <a:gd name="T57" fmla="*/ 840 h 1709"/>
                <a:gd name="T58" fmla="*/ 812 w 1157"/>
                <a:gd name="T59" fmla="*/ 891 h 1709"/>
                <a:gd name="T60" fmla="*/ 516 w 1157"/>
                <a:gd name="T61" fmla="*/ 1242 h 1709"/>
                <a:gd name="T62" fmla="*/ 828 w 1157"/>
                <a:gd name="T63" fmla="*/ 944 h 1709"/>
                <a:gd name="T64" fmla="*/ 863 w 1157"/>
                <a:gd name="T65" fmla="*/ 879 h 1709"/>
                <a:gd name="T66" fmla="*/ 873 w 1157"/>
                <a:gd name="T67" fmla="*/ 813 h 1709"/>
                <a:gd name="T68" fmla="*/ 863 w 1157"/>
                <a:gd name="T69" fmla="*/ 737 h 1709"/>
                <a:gd name="T70" fmla="*/ 848 w 1157"/>
                <a:gd name="T71" fmla="*/ 695 h 1709"/>
                <a:gd name="T72" fmla="*/ 835 w 1157"/>
                <a:gd name="T73" fmla="*/ 673 h 1709"/>
                <a:gd name="T74" fmla="*/ 998 w 1157"/>
                <a:gd name="T75" fmla="*/ 156 h 1709"/>
                <a:gd name="T76" fmla="*/ 1038 w 1157"/>
                <a:gd name="T77" fmla="*/ 109 h 1709"/>
                <a:gd name="T78" fmla="*/ 1063 w 1157"/>
                <a:gd name="T79" fmla="*/ 91 h 1709"/>
                <a:gd name="T80" fmla="*/ 1068 w 1157"/>
                <a:gd name="T81" fmla="*/ 823 h 1709"/>
                <a:gd name="T82" fmla="*/ 1053 w 1157"/>
                <a:gd name="T83" fmla="*/ 932 h 1709"/>
                <a:gd name="T84" fmla="*/ 1025 w 1157"/>
                <a:gd name="T85" fmla="*/ 1035 h 1709"/>
                <a:gd name="T86" fmla="*/ 991 w 1157"/>
                <a:gd name="T87" fmla="*/ 1097 h 1709"/>
                <a:gd name="T88" fmla="*/ 738 w 1157"/>
                <a:gd name="T89" fmla="*/ 1395 h 1709"/>
                <a:gd name="T90" fmla="*/ 527 w 1157"/>
                <a:gd name="T91" fmla="*/ 1709 h 1709"/>
                <a:gd name="T92" fmla="*/ 701 w 1157"/>
                <a:gd name="T93" fmla="*/ 1571 h 1709"/>
                <a:gd name="T94" fmla="*/ 1061 w 1157"/>
                <a:gd name="T95" fmla="*/ 1148 h 1709"/>
                <a:gd name="T96" fmla="*/ 1105 w 1157"/>
                <a:gd name="T97" fmla="*/ 1067 h 1709"/>
                <a:gd name="T98" fmla="*/ 1140 w 1157"/>
                <a:gd name="T99" fmla="*/ 950 h 1709"/>
                <a:gd name="T100" fmla="*/ 1157 w 1157"/>
                <a:gd name="T101" fmla="*/ 790 h 1709"/>
                <a:gd name="T102" fmla="*/ 1135 w 1157"/>
                <a:gd name="T103" fmla="*/ 14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7" h="1709">
                  <a:moveTo>
                    <a:pt x="1135" y="14"/>
                  </a:moveTo>
                  <a:lnTo>
                    <a:pt x="1135" y="14"/>
                  </a:lnTo>
                  <a:lnTo>
                    <a:pt x="1121" y="8"/>
                  </a:lnTo>
                  <a:lnTo>
                    <a:pt x="1107" y="4"/>
                  </a:lnTo>
                  <a:lnTo>
                    <a:pt x="1093" y="2"/>
                  </a:lnTo>
                  <a:lnTo>
                    <a:pt x="1081" y="0"/>
                  </a:lnTo>
                  <a:lnTo>
                    <a:pt x="1081" y="0"/>
                  </a:lnTo>
                  <a:lnTo>
                    <a:pt x="1070" y="2"/>
                  </a:lnTo>
                  <a:lnTo>
                    <a:pt x="1060" y="3"/>
                  </a:lnTo>
                  <a:lnTo>
                    <a:pt x="1041" y="8"/>
                  </a:lnTo>
                  <a:lnTo>
                    <a:pt x="1023" y="14"/>
                  </a:lnTo>
                  <a:lnTo>
                    <a:pt x="1007" y="24"/>
                  </a:lnTo>
                  <a:lnTo>
                    <a:pt x="993" y="34"/>
                  </a:lnTo>
                  <a:lnTo>
                    <a:pt x="980" y="45"/>
                  </a:lnTo>
                  <a:lnTo>
                    <a:pt x="968" y="57"/>
                  </a:lnTo>
                  <a:lnTo>
                    <a:pt x="957" y="68"/>
                  </a:lnTo>
                  <a:lnTo>
                    <a:pt x="957" y="68"/>
                  </a:lnTo>
                  <a:lnTo>
                    <a:pt x="940" y="90"/>
                  </a:lnTo>
                  <a:lnTo>
                    <a:pt x="926" y="109"/>
                  </a:lnTo>
                  <a:lnTo>
                    <a:pt x="915" y="128"/>
                  </a:lnTo>
                  <a:lnTo>
                    <a:pt x="912" y="131"/>
                  </a:lnTo>
                  <a:lnTo>
                    <a:pt x="773" y="576"/>
                  </a:lnTo>
                  <a:lnTo>
                    <a:pt x="773" y="576"/>
                  </a:lnTo>
                  <a:lnTo>
                    <a:pt x="762" y="573"/>
                  </a:lnTo>
                  <a:lnTo>
                    <a:pt x="750" y="571"/>
                  </a:lnTo>
                  <a:lnTo>
                    <a:pt x="728" y="567"/>
                  </a:lnTo>
                  <a:lnTo>
                    <a:pt x="712" y="583"/>
                  </a:lnTo>
                  <a:lnTo>
                    <a:pt x="712" y="583"/>
                  </a:lnTo>
                  <a:lnTo>
                    <a:pt x="663" y="634"/>
                  </a:lnTo>
                  <a:lnTo>
                    <a:pt x="579" y="724"/>
                  </a:lnTo>
                  <a:lnTo>
                    <a:pt x="486" y="823"/>
                  </a:lnTo>
                  <a:lnTo>
                    <a:pt x="415" y="898"/>
                  </a:lnTo>
                  <a:lnTo>
                    <a:pt x="415" y="898"/>
                  </a:lnTo>
                  <a:lnTo>
                    <a:pt x="386" y="908"/>
                  </a:lnTo>
                  <a:lnTo>
                    <a:pt x="359" y="918"/>
                  </a:lnTo>
                  <a:lnTo>
                    <a:pt x="332" y="929"/>
                  </a:lnTo>
                  <a:lnTo>
                    <a:pt x="307" y="941"/>
                  </a:lnTo>
                  <a:lnTo>
                    <a:pt x="284" y="955"/>
                  </a:lnTo>
                  <a:lnTo>
                    <a:pt x="260" y="969"/>
                  </a:lnTo>
                  <a:lnTo>
                    <a:pt x="239" y="984"/>
                  </a:lnTo>
                  <a:lnTo>
                    <a:pt x="217" y="999"/>
                  </a:lnTo>
                  <a:lnTo>
                    <a:pt x="199" y="1015"/>
                  </a:lnTo>
                  <a:lnTo>
                    <a:pt x="180" y="1032"/>
                  </a:lnTo>
                  <a:lnTo>
                    <a:pt x="162" y="1049"/>
                  </a:lnTo>
                  <a:lnTo>
                    <a:pt x="145" y="1067"/>
                  </a:lnTo>
                  <a:lnTo>
                    <a:pt x="130" y="1085"/>
                  </a:lnTo>
                  <a:lnTo>
                    <a:pt x="115" y="1105"/>
                  </a:lnTo>
                  <a:lnTo>
                    <a:pt x="102" y="1123"/>
                  </a:lnTo>
                  <a:lnTo>
                    <a:pt x="89" y="1143"/>
                  </a:lnTo>
                  <a:lnTo>
                    <a:pt x="77" y="1163"/>
                  </a:lnTo>
                  <a:lnTo>
                    <a:pt x="66" y="1183"/>
                  </a:lnTo>
                  <a:lnTo>
                    <a:pt x="56" y="1203"/>
                  </a:lnTo>
                  <a:lnTo>
                    <a:pt x="47" y="1224"/>
                  </a:lnTo>
                  <a:lnTo>
                    <a:pt x="40" y="1246"/>
                  </a:lnTo>
                  <a:lnTo>
                    <a:pt x="32" y="1266"/>
                  </a:lnTo>
                  <a:lnTo>
                    <a:pt x="25" y="1287"/>
                  </a:lnTo>
                  <a:lnTo>
                    <a:pt x="20" y="1308"/>
                  </a:lnTo>
                  <a:lnTo>
                    <a:pt x="10" y="1351"/>
                  </a:lnTo>
                  <a:lnTo>
                    <a:pt x="4" y="1392"/>
                  </a:lnTo>
                  <a:lnTo>
                    <a:pt x="0" y="1433"/>
                  </a:lnTo>
                  <a:lnTo>
                    <a:pt x="0" y="1473"/>
                  </a:lnTo>
                  <a:lnTo>
                    <a:pt x="0" y="1709"/>
                  </a:lnTo>
                  <a:lnTo>
                    <a:pt x="86" y="1709"/>
                  </a:lnTo>
                  <a:lnTo>
                    <a:pt x="86" y="1473"/>
                  </a:lnTo>
                  <a:lnTo>
                    <a:pt x="86" y="1473"/>
                  </a:lnTo>
                  <a:lnTo>
                    <a:pt x="87" y="1438"/>
                  </a:lnTo>
                  <a:lnTo>
                    <a:pt x="91" y="1400"/>
                  </a:lnTo>
                  <a:lnTo>
                    <a:pt x="97" y="1364"/>
                  </a:lnTo>
                  <a:lnTo>
                    <a:pt x="105" y="1328"/>
                  </a:lnTo>
                  <a:lnTo>
                    <a:pt x="116" y="1291"/>
                  </a:lnTo>
                  <a:lnTo>
                    <a:pt x="129" y="1256"/>
                  </a:lnTo>
                  <a:lnTo>
                    <a:pt x="136" y="1237"/>
                  </a:lnTo>
                  <a:lnTo>
                    <a:pt x="145" y="1219"/>
                  </a:lnTo>
                  <a:lnTo>
                    <a:pt x="155" y="1203"/>
                  </a:lnTo>
                  <a:lnTo>
                    <a:pt x="165" y="1186"/>
                  </a:lnTo>
                  <a:lnTo>
                    <a:pt x="176" y="1170"/>
                  </a:lnTo>
                  <a:lnTo>
                    <a:pt x="187" y="1152"/>
                  </a:lnTo>
                  <a:lnTo>
                    <a:pt x="200" y="1137"/>
                  </a:lnTo>
                  <a:lnTo>
                    <a:pt x="214" y="1121"/>
                  </a:lnTo>
                  <a:lnTo>
                    <a:pt x="227" y="1106"/>
                  </a:lnTo>
                  <a:lnTo>
                    <a:pt x="242" y="1091"/>
                  </a:lnTo>
                  <a:lnTo>
                    <a:pt x="259" y="1077"/>
                  </a:lnTo>
                  <a:lnTo>
                    <a:pt x="276" y="1064"/>
                  </a:lnTo>
                  <a:lnTo>
                    <a:pt x="295" y="1050"/>
                  </a:lnTo>
                  <a:lnTo>
                    <a:pt x="314" y="1037"/>
                  </a:lnTo>
                  <a:lnTo>
                    <a:pt x="334" y="1026"/>
                  </a:lnTo>
                  <a:lnTo>
                    <a:pt x="355" y="1015"/>
                  </a:lnTo>
                  <a:lnTo>
                    <a:pt x="377" y="1005"/>
                  </a:lnTo>
                  <a:lnTo>
                    <a:pt x="400" y="995"/>
                  </a:lnTo>
                  <a:lnTo>
                    <a:pt x="425" y="986"/>
                  </a:lnTo>
                  <a:lnTo>
                    <a:pt x="450" y="977"/>
                  </a:lnTo>
                  <a:lnTo>
                    <a:pt x="461" y="975"/>
                  </a:lnTo>
                  <a:lnTo>
                    <a:pt x="469" y="966"/>
                  </a:lnTo>
                  <a:lnTo>
                    <a:pt x="469" y="966"/>
                  </a:lnTo>
                  <a:lnTo>
                    <a:pt x="525" y="909"/>
                  </a:lnTo>
                  <a:lnTo>
                    <a:pt x="601" y="828"/>
                  </a:lnTo>
                  <a:lnTo>
                    <a:pt x="746" y="673"/>
                  </a:lnTo>
                  <a:lnTo>
                    <a:pt x="746" y="673"/>
                  </a:lnTo>
                  <a:lnTo>
                    <a:pt x="760" y="678"/>
                  </a:lnTo>
                  <a:lnTo>
                    <a:pt x="760" y="678"/>
                  </a:lnTo>
                  <a:lnTo>
                    <a:pt x="770" y="682"/>
                  </a:lnTo>
                  <a:lnTo>
                    <a:pt x="778" y="687"/>
                  </a:lnTo>
                  <a:lnTo>
                    <a:pt x="787" y="692"/>
                  </a:lnTo>
                  <a:lnTo>
                    <a:pt x="796" y="698"/>
                  </a:lnTo>
                  <a:lnTo>
                    <a:pt x="802" y="705"/>
                  </a:lnTo>
                  <a:lnTo>
                    <a:pt x="808" y="713"/>
                  </a:lnTo>
                  <a:lnTo>
                    <a:pt x="813" y="722"/>
                  </a:lnTo>
                  <a:lnTo>
                    <a:pt x="817" y="732"/>
                  </a:lnTo>
                  <a:lnTo>
                    <a:pt x="817" y="732"/>
                  </a:lnTo>
                  <a:lnTo>
                    <a:pt x="821" y="747"/>
                  </a:lnTo>
                  <a:lnTo>
                    <a:pt x="826" y="767"/>
                  </a:lnTo>
                  <a:lnTo>
                    <a:pt x="828" y="789"/>
                  </a:lnTo>
                  <a:lnTo>
                    <a:pt x="830" y="813"/>
                  </a:lnTo>
                  <a:lnTo>
                    <a:pt x="830" y="813"/>
                  </a:lnTo>
                  <a:lnTo>
                    <a:pt x="830" y="826"/>
                  </a:lnTo>
                  <a:lnTo>
                    <a:pt x="828" y="840"/>
                  </a:lnTo>
                  <a:lnTo>
                    <a:pt x="826" y="854"/>
                  </a:lnTo>
                  <a:lnTo>
                    <a:pt x="822" y="866"/>
                  </a:lnTo>
                  <a:lnTo>
                    <a:pt x="818" y="879"/>
                  </a:lnTo>
                  <a:lnTo>
                    <a:pt x="812" y="891"/>
                  </a:lnTo>
                  <a:lnTo>
                    <a:pt x="805" y="904"/>
                  </a:lnTo>
                  <a:lnTo>
                    <a:pt x="796" y="915"/>
                  </a:lnTo>
                  <a:lnTo>
                    <a:pt x="796" y="915"/>
                  </a:lnTo>
                  <a:lnTo>
                    <a:pt x="516" y="1242"/>
                  </a:lnTo>
                  <a:lnTo>
                    <a:pt x="549" y="1271"/>
                  </a:lnTo>
                  <a:lnTo>
                    <a:pt x="549" y="1271"/>
                  </a:lnTo>
                  <a:lnTo>
                    <a:pt x="828" y="944"/>
                  </a:lnTo>
                  <a:lnTo>
                    <a:pt x="828" y="944"/>
                  </a:lnTo>
                  <a:lnTo>
                    <a:pt x="841" y="929"/>
                  </a:lnTo>
                  <a:lnTo>
                    <a:pt x="851" y="913"/>
                  </a:lnTo>
                  <a:lnTo>
                    <a:pt x="858" y="896"/>
                  </a:lnTo>
                  <a:lnTo>
                    <a:pt x="863" y="879"/>
                  </a:lnTo>
                  <a:lnTo>
                    <a:pt x="868" y="863"/>
                  </a:lnTo>
                  <a:lnTo>
                    <a:pt x="871" y="845"/>
                  </a:lnTo>
                  <a:lnTo>
                    <a:pt x="872" y="829"/>
                  </a:lnTo>
                  <a:lnTo>
                    <a:pt x="873" y="813"/>
                  </a:lnTo>
                  <a:lnTo>
                    <a:pt x="873" y="813"/>
                  </a:lnTo>
                  <a:lnTo>
                    <a:pt x="872" y="785"/>
                  </a:lnTo>
                  <a:lnTo>
                    <a:pt x="868" y="759"/>
                  </a:lnTo>
                  <a:lnTo>
                    <a:pt x="863" y="737"/>
                  </a:lnTo>
                  <a:lnTo>
                    <a:pt x="858" y="719"/>
                  </a:lnTo>
                  <a:lnTo>
                    <a:pt x="858" y="719"/>
                  </a:lnTo>
                  <a:lnTo>
                    <a:pt x="853" y="707"/>
                  </a:lnTo>
                  <a:lnTo>
                    <a:pt x="848" y="695"/>
                  </a:lnTo>
                  <a:lnTo>
                    <a:pt x="841" y="685"/>
                  </a:lnTo>
                  <a:lnTo>
                    <a:pt x="833" y="675"/>
                  </a:lnTo>
                  <a:lnTo>
                    <a:pt x="833" y="675"/>
                  </a:lnTo>
                  <a:lnTo>
                    <a:pt x="835" y="673"/>
                  </a:lnTo>
                  <a:lnTo>
                    <a:pt x="992" y="166"/>
                  </a:lnTo>
                  <a:lnTo>
                    <a:pt x="992" y="166"/>
                  </a:lnTo>
                  <a:lnTo>
                    <a:pt x="998" y="156"/>
                  </a:lnTo>
                  <a:lnTo>
                    <a:pt x="998" y="156"/>
                  </a:lnTo>
                  <a:lnTo>
                    <a:pt x="1006" y="146"/>
                  </a:lnTo>
                  <a:lnTo>
                    <a:pt x="1016" y="134"/>
                  </a:lnTo>
                  <a:lnTo>
                    <a:pt x="1027" y="121"/>
                  </a:lnTo>
                  <a:lnTo>
                    <a:pt x="1038" y="109"/>
                  </a:lnTo>
                  <a:lnTo>
                    <a:pt x="1038" y="109"/>
                  </a:lnTo>
                  <a:lnTo>
                    <a:pt x="1047" y="101"/>
                  </a:lnTo>
                  <a:lnTo>
                    <a:pt x="1056" y="96"/>
                  </a:lnTo>
                  <a:lnTo>
                    <a:pt x="1063" y="91"/>
                  </a:lnTo>
                  <a:lnTo>
                    <a:pt x="1071" y="89"/>
                  </a:lnTo>
                  <a:lnTo>
                    <a:pt x="1071" y="789"/>
                  </a:lnTo>
                  <a:lnTo>
                    <a:pt x="1071" y="789"/>
                  </a:lnTo>
                  <a:lnTo>
                    <a:pt x="1068" y="823"/>
                  </a:lnTo>
                  <a:lnTo>
                    <a:pt x="1065" y="860"/>
                  </a:lnTo>
                  <a:lnTo>
                    <a:pt x="1058" y="908"/>
                  </a:lnTo>
                  <a:lnTo>
                    <a:pt x="1058" y="908"/>
                  </a:lnTo>
                  <a:lnTo>
                    <a:pt x="1053" y="932"/>
                  </a:lnTo>
                  <a:lnTo>
                    <a:pt x="1048" y="959"/>
                  </a:lnTo>
                  <a:lnTo>
                    <a:pt x="1041" y="985"/>
                  </a:lnTo>
                  <a:lnTo>
                    <a:pt x="1033" y="1011"/>
                  </a:lnTo>
                  <a:lnTo>
                    <a:pt x="1025" y="1035"/>
                  </a:lnTo>
                  <a:lnTo>
                    <a:pt x="1015" y="1059"/>
                  </a:lnTo>
                  <a:lnTo>
                    <a:pt x="1003" y="1078"/>
                  </a:lnTo>
                  <a:lnTo>
                    <a:pt x="991" y="1097"/>
                  </a:lnTo>
                  <a:lnTo>
                    <a:pt x="991" y="1097"/>
                  </a:lnTo>
                  <a:lnTo>
                    <a:pt x="952" y="1145"/>
                  </a:lnTo>
                  <a:lnTo>
                    <a:pt x="892" y="1217"/>
                  </a:lnTo>
                  <a:lnTo>
                    <a:pt x="738" y="1395"/>
                  </a:lnTo>
                  <a:lnTo>
                    <a:pt x="738" y="1395"/>
                  </a:lnTo>
                  <a:lnTo>
                    <a:pt x="598" y="1555"/>
                  </a:lnTo>
                  <a:lnTo>
                    <a:pt x="537" y="1625"/>
                  </a:lnTo>
                  <a:lnTo>
                    <a:pt x="527" y="1638"/>
                  </a:lnTo>
                  <a:lnTo>
                    <a:pt x="527" y="1709"/>
                  </a:lnTo>
                  <a:lnTo>
                    <a:pt x="613" y="1709"/>
                  </a:lnTo>
                  <a:lnTo>
                    <a:pt x="613" y="1670"/>
                  </a:lnTo>
                  <a:lnTo>
                    <a:pt x="613" y="1670"/>
                  </a:lnTo>
                  <a:lnTo>
                    <a:pt x="701" y="1571"/>
                  </a:lnTo>
                  <a:lnTo>
                    <a:pt x="836" y="1417"/>
                  </a:lnTo>
                  <a:lnTo>
                    <a:pt x="971" y="1258"/>
                  </a:lnTo>
                  <a:lnTo>
                    <a:pt x="1025" y="1193"/>
                  </a:lnTo>
                  <a:lnTo>
                    <a:pt x="1061" y="1148"/>
                  </a:lnTo>
                  <a:lnTo>
                    <a:pt x="1061" y="1148"/>
                  </a:lnTo>
                  <a:lnTo>
                    <a:pt x="1077" y="1123"/>
                  </a:lnTo>
                  <a:lnTo>
                    <a:pt x="1092" y="1096"/>
                  </a:lnTo>
                  <a:lnTo>
                    <a:pt x="1105" y="1067"/>
                  </a:lnTo>
                  <a:lnTo>
                    <a:pt x="1116" y="1039"/>
                  </a:lnTo>
                  <a:lnTo>
                    <a:pt x="1125" y="1009"/>
                  </a:lnTo>
                  <a:lnTo>
                    <a:pt x="1132" y="979"/>
                  </a:lnTo>
                  <a:lnTo>
                    <a:pt x="1140" y="950"/>
                  </a:lnTo>
                  <a:lnTo>
                    <a:pt x="1145" y="921"/>
                  </a:lnTo>
                  <a:lnTo>
                    <a:pt x="1151" y="870"/>
                  </a:lnTo>
                  <a:lnTo>
                    <a:pt x="1155" y="829"/>
                  </a:lnTo>
                  <a:lnTo>
                    <a:pt x="1157" y="790"/>
                  </a:lnTo>
                  <a:lnTo>
                    <a:pt x="1157" y="790"/>
                  </a:lnTo>
                  <a:lnTo>
                    <a:pt x="1157" y="53"/>
                  </a:lnTo>
                  <a:lnTo>
                    <a:pt x="1157" y="27"/>
                  </a:lnTo>
                  <a:lnTo>
                    <a:pt x="1135" y="1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grpSp>
      <p:sp>
        <p:nvSpPr>
          <p:cNvPr id="45" name="Freeform 30">
            <a:extLst>
              <a:ext uri="{FF2B5EF4-FFF2-40B4-BE49-F238E27FC236}">
                <a16:creationId xmlns:a16="http://schemas.microsoft.com/office/drawing/2014/main" id="{B218AB35-2A54-4496-A9CC-C822564D8CAE}"/>
              </a:ext>
            </a:extLst>
          </p:cNvPr>
          <p:cNvSpPr>
            <a:spLocks noChangeAspect="1" noEditPoints="1"/>
          </p:cNvSpPr>
          <p:nvPr/>
        </p:nvSpPr>
        <p:spPr bwMode="auto">
          <a:xfrm>
            <a:off x="662754" y="2749306"/>
            <a:ext cx="474536" cy="237683"/>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6" name="Freeform 79">
            <a:extLst>
              <a:ext uri="{FF2B5EF4-FFF2-40B4-BE49-F238E27FC236}">
                <a16:creationId xmlns:a16="http://schemas.microsoft.com/office/drawing/2014/main" id="{0CC1851C-BD6A-4DF5-8396-94B5AF5F643D}"/>
              </a:ext>
            </a:extLst>
          </p:cNvPr>
          <p:cNvSpPr>
            <a:spLocks noChangeAspect="1"/>
          </p:cNvSpPr>
          <p:nvPr/>
        </p:nvSpPr>
        <p:spPr bwMode="auto">
          <a:xfrm>
            <a:off x="396645" y="309434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7" name="TextBox 46">
            <a:extLst>
              <a:ext uri="{FF2B5EF4-FFF2-40B4-BE49-F238E27FC236}">
                <a16:creationId xmlns:a16="http://schemas.microsoft.com/office/drawing/2014/main" id="{90463254-88C1-419D-8DDB-E0DA1141D7BA}"/>
              </a:ext>
            </a:extLst>
          </p:cNvPr>
          <p:cNvSpPr txBox="1"/>
          <p:nvPr/>
        </p:nvSpPr>
        <p:spPr>
          <a:xfrm>
            <a:off x="858872" y="2793126"/>
            <a:ext cx="4092044" cy="193899"/>
          </a:xfrm>
          <a:prstGeom prst="rect">
            <a:avLst/>
          </a:prstGeom>
          <a:noFill/>
        </p:spPr>
        <p:txBody>
          <a:bodyPr wrap="square" lIns="0" tIns="36576" rIns="0" bIns="0" rtlCol="0">
            <a:spAutoFit/>
          </a:bodyPr>
          <a:lstStyle/>
          <a:p>
            <a:pPr marL="356616" marR="0" lvl="0" indent="-356616" algn="l" defTabSz="914400" rtl="0" eaLnBrk="1" fontAlgn="auto" latinLnBrk="0" hangingPunct="1">
              <a:lnSpc>
                <a:spcPct val="85000"/>
              </a:lnSpc>
              <a:spcBef>
                <a:spcPts val="0"/>
              </a:spcBef>
              <a:spcAft>
                <a:spcPts val="600"/>
              </a:spcAft>
              <a:buClr>
                <a:srgbClr val="27ACAA"/>
              </a:buClr>
              <a:buSzPct val="70000"/>
              <a:buFont typeface="Arial" panose="020B0604020202020204" pitchFamily="34" charset="0"/>
              <a:buChar char="•"/>
              <a:tabLst/>
              <a:defRPr/>
            </a:pPr>
            <a:r>
              <a:rPr lang="lv-LV" sz="1200">
                <a:solidFill>
                  <a:srgbClr val="2E2E38"/>
                </a:solidFill>
                <a:latin typeface="EYInterstate Light" panose="02000506000000020004" pitchFamily="2" charset="0"/>
              </a:rPr>
              <a:t>Augšdaugavas</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novada pašvaldības centrs (Daugavpils)</a:t>
            </a:r>
          </a:p>
        </p:txBody>
      </p:sp>
      <p:sp>
        <p:nvSpPr>
          <p:cNvPr id="48" name="TextBox 47">
            <a:extLst>
              <a:ext uri="{FF2B5EF4-FFF2-40B4-BE49-F238E27FC236}">
                <a16:creationId xmlns:a16="http://schemas.microsoft.com/office/drawing/2014/main" id="{E44546C3-2DBB-4CB0-8778-6336819766B7}"/>
              </a:ext>
            </a:extLst>
          </p:cNvPr>
          <p:cNvSpPr txBox="1"/>
          <p:nvPr/>
        </p:nvSpPr>
        <p:spPr>
          <a:xfrm>
            <a:off x="2468076" y="3058079"/>
            <a:ext cx="1541719" cy="3634841"/>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Kalupes</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Laucesas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Līksnas pakasta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Maļinovas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Medumu pagasta </a:t>
            </a:r>
            <a:r>
              <a:rPr lang="lv-LV" sz="1200">
                <a:solidFill>
                  <a:srgbClr val="2E2E38"/>
                </a:solidFill>
                <a:latin typeface="EYInterstate Light" panose="02000506000000020004" pitchFamily="2" charset="0"/>
              </a:rPr>
              <a:t>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Naujenes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Nīcgales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Pilskalnes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Subates pilsētas un </a:t>
            </a:r>
            <a:r>
              <a:rPr kumimoji="0" lang="lv-LV" sz="1200" b="0" i="0" u="none" strike="noStrike" kern="1200" cap="none" spc="0" normalizeH="0" baseline="0" noProof="0" err="1">
                <a:ln>
                  <a:noFill/>
                </a:ln>
                <a:solidFill>
                  <a:srgbClr val="2E2E38"/>
                </a:solidFill>
                <a:effectLst/>
                <a:uLnTx/>
                <a:uFillTx/>
                <a:latin typeface="EYInterstate Light" panose="02000506000000020004" pitchFamily="2" charset="0"/>
              </a:rPr>
              <a:t>Prodes</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pagasta pārvalde</a:t>
            </a:r>
          </a:p>
        </p:txBody>
      </p:sp>
      <p:sp>
        <p:nvSpPr>
          <p:cNvPr id="49" name="Freeform 79">
            <a:extLst>
              <a:ext uri="{FF2B5EF4-FFF2-40B4-BE49-F238E27FC236}">
                <a16:creationId xmlns:a16="http://schemas.microsoft.com/office/drawing/2014/main" id="{5F2DBB18-55E9-4E0A-A233-1FD7E8650610}"/>
              </a:ext>
            </a:extLst>
          </p:cNvPr>
          <p:cNvSpPr>
            <a:spLocks noChangeAspect="1"/>
          </p:cNvSpPr>
          <p:nvPr/>
        </p:nvSpPr>
        <p:spPr bwMode="auto">
          <a:xfrm>
            <a:off x="395642" y="3507787"/>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0" name="Freeform 79">
            <a:extLst>
              <a:ext uri="{FF2B5EF4-FFF2-40B4-BE49-F238E27FC236}">
                <a16:creationId xmlns:a16="http://schemas.microsoft.com/office/drawing/2014/main" id="{4CB6D185-5989-459C-BDA0-50D4CAE0B1A3}"/>
              </a:ext>
            </a:extLst>
          </p:cNvPr>
          <p:cNvSpPr>
            <a:spLocks noChangeAspect="1"/>
          </p:cNvSpPr>
          <p:nvPr/>
        </p:nvSpPr>
        <p:spPr bwMode="auto">
          <a:xfrm>
            <a:off x="395642" y="388031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1" name="Freeform 79">
            <a:extLst>
              <a:ext uri="{FF2B5EF4-FFF2-40B4-BE49-F238E27FC236}">
                <a16:creationId xmlns:a16="http://schemas.microsoft.com/office/drawing/2014/main" id="{7E6EBEBB-D36F-4B30-A5C8-DB0B6FBD1A8F}"/>
              </a:ext>
            </a:extLst>
          </p:cNvPr>
          <p:cNvSpPr>
            <a:spLocks noChangeAspect="1"/>
          </p:cNvSpPr>
          <p:nvPr/>
        </p:nvSpPr>
        <p:spPr bwMode="auto">
          <a:xfrm>
            <a:off x="398024" y="425488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2" name="Freeform 79">
            <a:extLst>
              <a:ext uri="{FF2B5EF4-FFF2-40B4-BE49-F238E27FC236}">
                <a16:creationId xmlns:a16="http://schemas.microsoft.com/office/drawing/2014/main" id="{1D003063-0C47-489D-A7F5-47C5E92FA7E8}"/>
              </a:ext>
            </a:extLst>
          </p:cNvPr>
          <p:cNvSpPr>
            <a:spLocks noChangeAspect="1"/>
          </p:cNvSpPr>
          <p:nvPr/>
        </p:nvSpPr>
        <p:spPr bwMode="auto">
          <a:xfrm>
            <a:off x="395642" y="4702990"/>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3" name="Freeform 79">
            <a:extLst>
              <a:ext uri="{FF2B5EF4-FFF2-40B4-BE49-F238E27FC236}">
                <a16:creationId xmlns:a16="http://schemas.microsoft.com/office/drawing/2014/main" id="{9899101A-FD0A-445C-A2E9-33FBB9FD8332}"/>
              </a:ext>
            </a:extLst>
          </p:cNvPr>
          <p:cNvSpPr>
            <a:spLocks noChangeAspect="1"/>
          </p:cNvSpPr>
          <p:nvPr/>
        </p:nvSpPr>
        <p:spPr bwMode="auto">
          <a:xfrm>
            <a:off x="395642" y="507756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4" name="Freeform 79">
            <a:extLst>
              <a:ext uri="{FF2B5EF4-FFF2-40B4-BE49-F238E27FC236}">
                <a16:creationId xmlns:a16="http://schemas.microsoft.com/office/drawing/2014/main" id="{85343442-0562-4650-B09B-9EAA2D8B9F79}"/>
              </a:ext>
            </a:extLst>
          </p:cNvPr>
          <p:cNvSpPr>
            <a:spLocks noChangeAspect="1"/>
          </p:cNvSpPr>
          <p:nvPr/>
        </p:nvSpPr>
        <p:spPr bwMode="auto">
          <a:xfrm>
            <a:off x="414226" y="5417669"/>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5" name="Freeform 79">
            <a:extLst>
              <a:ext uri="{FF2B5EF4-FFF2-40B4-BE49-F238E27FC236}">
                <a16:creationId xmlns:a16="http://schemas.microsoft.com/office/drawing/2014/main" id="{A599DACB-9A47-4C6A-970D-4728333010B2}"/>
              </a:ext>
            </a:extLst>
          </p:cNvPr>
          <p:cNvSpPr>
            <a:spLocks noChangeAspect="1"/>
          </p:cNvSpPr>
          <p:nvPr/>
        </p:nvSpPr>
        <p:spPr bwMode="auto">
          <a:xfrm>
            <a:off x="398023" y="5810773"/>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6" name="Freeform 79">
            <a:extLst>
              <a:ext uri="{FF2B5EF4-FFF2-40B4-BE49-F238E27FC236}">
                <a16:creationId xmlns:a16="http://schemas.microsoft.com/office/drawing/2014/main" id="{9E45D47D-FD68-408A-8403-DA911DD3A287}"/>
              </a:ext>
            </a:extLst>
          </p:cNvPr>
          <p:cNvSpPr>
            <a:spLocks noChangeAspect="1"/>
          </p:cNvSpPr>
          <p:nvPr/>
        </p:nvSpPr>
        <p:spPr bwMode="auto">
          <a:xfrm>
            <a:off x="2173442" y="3121217"/>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7" name="Freeform 79">
            <a:extLst>
              <a:ext uri="{FF2B5EF4-FFF2-40B4-BE49-F238E27FC236}">
                <a16:creationId xmlns:a16="http://schemas.microsoft.com/office/drawing/2014/main" id="{AC1296A3-2F13-4DF3-A627-C2708648F56A}"/>
              </a:ext>
            </a:extLst>
          </p:cNvPr>
          <p:cNvSpPr>
            <a:spLocks noChangeAspect="1"/>
          </p:cNvSpPr>
          <p:nvPr/>
        </p:nvSpPr>
        <p:spPr bwMode="auto">
          <a:xfrm>
            <a:off x="2173441" y="350459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4" name="Freeform 79">
            <a:extLst>
              <a:ext uri="{FF2B5EF4-FFF2-40B4-BE49-F238E27FC236}">
                <a16:creationId xmlns:a16="http://schemas.microsoft.com/office/drawing/2014/main" id="{77034919-4736-441A-90B0-4F5967693930}"/>
              </a:ext>
            </a:extLst>
          </p:cNvPr>
          <p:cNvSpPr>
            <a:spLocks noChangeAspect="1"/>
          </p:cNvSpPr>
          <p:nvPr/>
        </p:nvSpPr>
        <p:spPr bwMode="auto">
          <a:xfrm>
            <a:off x="3841831" y="5784584"/>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 name="TextBox 1">
            <a:extLst>
              <a:ext uri="{FF2B5EF4-FFF2-40B4-BE49-F238E27FC236}">
                <a16:creationId xmlns:a16="http://schemas.microsoft.com/office/drawing/2014/main" id="{83FC2DD6-26AE-4D86-8C57-BA520423B0FF}"/>
              </a:ext>
            </a:extLst>
          </p:cNvPr>
          <p:cNvSpPr txBox="1"/>
          <p:nvPr/>
        </p:nvSpPr>
        <p:spPr>
          <a:xfrm>
            <a:off x="5788093" y="6646228"/>
            <a:ext cx="6064951" cy="154658"/>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900" b="0" i="0" u="none" strike="noStrike" kern="1200" cap="none" spc="0" normalizeH="0" baseline="0" noProof="0" dirty="0">
                <a:ln>
                  <a:noFill/>
                </a:ln>
                <a:solidFill>
                  <a:srgbClr val="2E2E38"/>
                </a:solidFill>
                <a:effectLst/>
                <a:uLnTx/>
                <a:uFillTx/>
                <a:latin typeface="EYInterstate Light" panose="02000506000000020004" pitchFamily="2" charset="0"/>
              </a:rPr>
              <a:t>** (01.07.2021.-31.08.2022.)</a:t>
            </a:r>
          </a:p>
        </p:txBody>
      </p:sp>
      <p:sp>
        <p:nvSpPr>
          <p:cNvPr id="61" name="TextBox 60">
            <a:extLst>
              <a:ext uri="{FF2B5EF4-FFF2-40B4-BE49-F238E27FC236}">
                <a16:creationId xmlns:a16="http://schemas.microsoft.com/office/drawing/2014/main" id="{A6740363-156A-44C9-AA5C-53F32DCC31CC}"/>
              </a:ext>
            </a:extLst>
          </p:cNvPr>
          <p:cNvSpPr txBox="1"/>
          <p:nvPr/>
        </p:nvSpPr>
        <p:spPr>
          <a:xfrm>
            <a:off x="4101225" y="3069158"/>
            <a:ext cx="1357240" cy="3477875"/>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Salienas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err="1">
                <a:ln>
                  <a:noFill/>
                </a:ln>
                <a:solidFill>
                  <a:srgbClr val="2E2E38"/>
                </a:solidFill>
                <a:effectLst/>
                <a:uLnTx/>
                <a:uFillTx/>
                <a:latin typeface="EYInterstate Light" panose="02000506000000020004" pitchFamily="2" charset="0"/>
              </a:rPr>
              <a:t>Skrundalienas</a:t>
            </a: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Šēderes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Sventes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Tabores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Vaboles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Višķu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Ilūkstes pilsētas VPVKAC</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Višķu pagasta VPVKAC</a:t>
            </a:r>
            <a:endPar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69" name="Freeform 79">
            <a:extLst>
              <a:ext uri="{FF2B5EF4-FFF2-40B4-BE49-F238E27FC236}">
                <a16:creationId xmlns:a16="http://schemas.microsoft.com/office/drawing/2014/main" id="{9554CE76-2B1B-4FD1-A8BF-AF4FDB320972}"/>
              </a:ext>
            </a:extLst>
          </p:cNvPr>
          <p:cNvSpPr>
            <a:spLocks noChangeAspect="1"/>
          </p:cNvSpPr>
          <p:nvPr/>
        </p:nvSpPr>
        <p:spPr bwMode="auto">
          <a:xfrm>
            <a:off x="3853017" y="6199390"/>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0" name="Freeform 79">
            <a:extLst>
              <a:ext uri="{FF2B5EF4-FFF2-40B4-BE49-F238E27FC236}">
                <a16:creationId xmlns:a16="http://schemas.microsoft.com/office/drawing/2014/main" id="{5419C0D7-22D6-4E23-A87F-D46756A0A101}"/>
              </a:ext>
            </a:extLst>
          </p:cNvPr>
          <p:cNvSpPr>
            <a:spLocks noChangeAspect="1"/>
          </p:cNvSpPr>
          <p:nvPr/>
        </p:nvSpPr>
        <p:spPr bwMode="auto">
          <a:xfrm>
            <a:off x="2146553" y="388031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1" name="Freeform 79">
            <a:extLst>
              <a:ext uri="{FF2B5EF4-FFF2-40B4-BE49-F238E27FC236}">
                <a16:creationId xmlns:a16="http://schemas.microsoft.com/office/drawing/2014/main" id="{8C118E45-8928-4A95-8D06-9372AC07BA93}"/>
              </a:ext>
            </a:extLst>
          </p:cNvPr>
          <p:cNvSpPr>
            <a:spLocks noChangeAspect="1"/>
          </p:cNvSpPr>
          <p:nvPr/>
        </p:nvSpPr>
        <p:spPr bwMode="auto">
          <a:xfrm>
            <a:off x="2171272" y="428701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2" name="Freeform 79">
            <a:extLst>
              <a:ext uri="{FF2B5EF4-FFF2-40B4-BE49-F238E27FC236}">
                <a16:creationId xmlns:a16="http://schemas.microsoft.com/office/drawing/2014/main" id="{FC3B4BE1-7532-4D6F-960C-99D3FAF54A03}"/>
              </a:ext>
            </a:extLst>
          </p:cNvPr>
          <p:cNvSpPr>
            <a:spLocks noChangeAspect="1"/>
          </p:cNvSpPr>
          <p:nvPr/>
        </p:nvSpPr>
        <p:spPr bwMode="auto">
          <a:xfrm>
            <a:off x="2146552" y="464380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3" name="Freeform 79">
            <a:extLst>
              <a:ext uri="{FF2B5EF4-FFF2-40B4-BE49-F238E27FC236}">
                <a16:creationId xmlns:a16="http://schemas.microsoft.com/office/drawing/2014/main" id="{9689E615-C01C-4659-BAD1-AFB9FEFA4AD1}"/>
              </a:ext>
            </a:extLst>
          </p:cNvPr>
          <p:cNvSpPr>
            <a:spLocks noChangeAspect="1"/>
          </p:cNvSpPr>
          <p:nvPr/>
        </p:nvSpPr>
        <p:spPr bwMode="auto">
          <a:xfrm>
            <a:off x="2146552" y="5062474"/>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4" name="Freeform 79">
            <a:extLst>
              <a:ext uri="{FF2B5EF4-FFF2-40B4-BE49-F238E27FC236}">
                <a16:creationId xmlns:a16="http://schemas.microsoft.com/office/drawing/2014/main" id="{E80916DA-EF76-4AEE-AD8B-DF85144C0ED1}"/>
              </a:ext>
            </a:extLst>
          </p:cNvPr>
          <p:cNvSpPr>
            <a:spLocks noChangeAspect="1"/>
          </p:cNvSpPr>
          <p:nvPr/>
        </p:nvSpPr>
        <p:spPr bwMode="auto">
          <a:xfrm>
            <a:off x="2157636" y="547692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5" name="Freeform 79">
            <a:extLst>
              <a:ext uri="{FF2B5EF4-FFF2-40B4-BE49-F238E27FC236}">
                <a16:creationId xmlns:a16="http://schemas.microsoft.com/office/drawing/2014/main" id="{15D4CE10-AC0B-4FCA-8EBD-1695F25EDF7F}"/>
              </a:ext>
            </a:extLst>
          </p:cNvPr>
          <p:cNvSpPr>
            <a:spLocks noChangeAspect="1"/>
          </p:cNvSpPr>
          <p:nvPr/>
        </p:nvSpPr>
        <p:spPr bwMode="auto">
          <a:xfrm>
            <a:off x="396597" y="6199390"/>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7" name="Freeform 79">
            <a:extLst>
              <a:ext uri="{FF2B5EF4-FFF2-40B4-BE49-F238E27FC236}">
                <a16:creationId xmlns:a16="http://schemas.microsoft.com/office/drawing/2014/main" id="{93F0DF7E-37BA-4ED3-8252-659C43C09861}"/>
              </a:ext>
            </a:extLst>
          </p:cNvPr>
          <p:cNvSpPr>
            <a:spLocks noChangeAspect="1"/>
          </p:cNvSpPr>
          <p:nvPr/>
        </p:nvSpPr>
        <p:spPr bwMode="auto">
          <a:xfrm>
            <a:off x="2146793" y="582533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8" name="Freeform 79">
            <a:extLst>
              <a:ext uri="{FF2B5EF4-FFF2-40B4-BE49-F238E27FC236}">
                <a16:creationId xmlns:a16="http://schemas.microsoft.com/office/drawing/2014/main" id="{BA36D4FB-F88C-49F7-8C7A-5FE12787555C}"/>
              </a:ext>
            </a:extLst>
          </p:cNvPr>
          <p:cNvSpPr>
            <a:spLocks noChangeAspect="1"/>
          </p:cNvSpPr>
          <p:nvPr/>
        </p:nvSpPr>
        <p:spPr bwMode="auto">
          <a:xfrm>
            <a:off x="2146552" y="6242990"/>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9" name="Freeform 79">
            <a:extLst>
              <a:ext uri="{FF2B5EF4-FFF2-40B4-BE49-F238E27FC236}">
                <a16:creationId xmlns:a16="http://schemas.microsoft.com/office/drawing/2014/main" id="{CA9F1CDA-BFE2-4E23-AA08-ED7AD31BB4EA}"/>
              </a:ext>
            </a:extLst>
          </p:cNvPr>
          <p:cNvSpPr>
            <a:spLocks noChangeAspect="1"/>
          </p:cNvSpPr>
          <p:nvPr/>
        </p:nvSpPr>
        <p:spPr bwMode="auto">
          <a:xfrm>
            <a:off x="3861191" y="309670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0" name="Freeform 79">
            <a:extLst>
              <a:ext uri="{FF2B5EF4-FFF2-40B4-BE49-F238E27FC236}">
                <a16:creationId xmlns:a16="http://schemas.microsoft.com/office/drawing/2014/main" id="{43E05DFA-E983-41D7-A57A-E3C99F207017}"/>
              </a:ext>
            </a:extLst>
          </p:cNvPr>
          <p:cNvSpPr>
            <a:spLocks noChangeAspect="1"/>
          </p:cNvSpPr>
          <p:nvPr/>
        </p:nvSpPr>
        <p:spPr bwMode="auto">
          <a:xfrm>
            <a:off x="3861190" y="350459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1" name="Freeform 79">
            <a:extLst>
              <a:ext uri="{FF2B5EF4-FFF2-40B4-BE49-F238E27FC236}">
                <a16:creationId xmlns:a16="http://schemas.microsoft.com/office/drawing/2014/main" id="{F7780182-CAF7-434A-804F-9A11CC174295}"/>
              </a:ext>
            </a:extLst>
          </p:cNvPr>
          <p:cNvSpPr>
            <a:spLocks noChangeAspect="1"/>
          </p:cNvSpPr>
          <p:nvPr/>
        </p:nvSpPr>
        <p:spPr bwMode="auto">
          <a:xfrm>
            <a:off x="3869625" y="387719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2" name="Freeform 79">
            <a:extLst>
              <a:ext uri="{FF2B5EF4-FFF2-40B4-BE49-F238E27FC236}">
                <a16:creationId xmlns:a16="http://schemas.microsoft.com/office/drawing/2014/main" id="{0410AC53-6D20-4B52-8A9B-60CFF0A46246}"/>
              </a:ext>
            </a:extLst>
          </p:cNvPr>
          <p:cNvSpPr>
            <a:spLocks noChangeAspect="1"/>
          </p:cNvSpPr>
          <p:nvPr/>
        </p:nvSpPr>
        <p:spPr bwMode="auto">
          <a:xfrm>
            <a:off x="3860746" y="429712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3" name="Freeform 79">
            <a:extLst>
              <a:ext uri="{FF2B5EF4-FFF2-40B4-BE49-F238E27FC236}">
                <a16:creationId xmlns:a16="http://schemas.microsoft.com/office/drawing/2014/main" id="{0869C061-E1FE-475B-819C-8573E0D9A1B8}"/>
              </a:ext>
            </a:extLst>
          </p:cNvPr>
          <p:cNvSpPr>
            <a:spLocks noChangeAspect="1"/>
          </p:cNvSpPr>
          <p:nvPr/>
        </p:nvSpPr>
        <p:spPr bwMode="auto">
          <a:xfrm>
            <a:off x="3860745" y="466569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4" name="Freeform 79">
            <a:extLst>
              <a:ext uri="{FF2B5EF4-FFF2-40B4-BE49-F238E27FC236}">
                <a16:creationId xmlns:a16="http://schemas.microsoft.com/office/drawing/2014/main" id="{B1B54F42-5708-4B83-9BE0-45607FFC0EF0}"/>
              </a:ext>
            </a:extLst>
          </p:cNvPr>
          <p:cNvSpPr>
            <a:spLocks noChangeAspect="1"/>
          </p:cNvSpPr>
          <p:nvPr/>
        </p:nvSpPr>
        <p:spPr bwMode="auto">
          <a:xfrm>
            <a:off x="3869625" y="5081443"/>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5" name="Freeform 79">
            <a:extLst>
              <a:ext uri="{FF2B5EF4-FFF2-40B4-BE49-F238E27FC236}">
                <a16:creationId xmlns:a16="http://schemas.microsoft.com/office/drawing/2014/main" id="{57938EE4-A5C4-4AF8-97D9-67BAC71846EB}"/>
              </a:ext>
            </a:extLst>
          </p:cNvPr>
          <p:cNvSpPr>
            <a:spLocks noChangeAspect="1"/>
          </p:cNvSpPr>
          <p:nvPr/>
        </p:nvSpPr>
        <p:spPr bwMode="auto">
          <a:xfrm>
            <a:off x="3860744" y="542786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grpSp>
        <p:nvGrpSpPr>
          <p:cNvPr id="3" name="Group 2">
            <a:extLst>
              <a:ext uri="{FF2B5EF4-FFF2-40B4-BE49-F238E27FC236}">
                <a16:creationId xmlns:a16="http://schemas.microsoft.com/office/drawing/2014/main" id="{E4CA432D-C977-4415-97AD-2A43A31A4DC7}"/>
              </a:ext>
            </a:extLst>
          </p:cNvPr>
          <p:cNvGrpSpPr/>
          <p:nvPr/>
        </p:nvGrpSpPr>
        <p:grpSpPr>
          <a:xfrm>
            <a:off x="5788093" y="890038"/>
            <a:ext cx="6410257" cy="5584986"/>
            <a:chOff x="5178174" y="913802"/>
            <a:chExt cx="6410257" cy="5587075"/>
          </a:xfrm>
        </p:grpSpPr>
        <p:pic>
          <p:nvPicPr>
            <p:cNvPr id="4" name="Picture 3">
              <a:extLst>
                <a:ext uri="{FF2B5EF4-FFF2-40B4-BE49-F238E27FC236}">
                  <a16:creationId xmlns:a16="http://schemas.microsoft.com/office/drawing/2014/main" id="{4116B980-B4BF-492F-A183-82902184125F}"/>
                </a:ext>
              </a:extLst>
            </p:cNvPr>
            <p:cNvPicPr>
              <a:picLocks noChangeAspect="1"/>
            </p:cNvPicPr>
            <p:nvPr/>
          </p:nvPicPr>
          <p:blipFill rotWithShape="1">
            <a:blip r:embed="rId3"/>
            <a:srcRect l="4131"/>
            <a:stretch/>
          </p:blipFill>
          <p:spPr>
            <a:xfrm>
              <a:off x="5178174" y="913802"/>
              <a:ext cx="6410257" cy="5587075"/>
            </a:xfrm>
            <a:prstGeom prst="rect">
              <a:avLst/>
            </a:prstGeom>
          </p:spPr>
        </p:pic>
        <p:sp>
          <p:nvSpPr>
            <p:cNvPr id="16" name="Freeform 30">
              <a:extLst>
                <a:ext uri="{FF2B5EF4-FFF2-40B4-BE49-F238E27FC236}">
                  <a16:creationId xmlns:a16="http://schemas.microsoft.com/office/drawing/2014/main" id="{47D17AEB-4012-4A10-882E-F964E6F2A7B8}"/>
                </a:ext>
              </a:extLst>
            </p:cNvPr>
            <p:cNvSpPr>
              <a:spLocks noChangeAspect="1" noEditPoints="1"/>
            </p:cNvSpPr>
            <p:nvPr/>
          </p:nvSpPr>
          <p:spPr bwMode="auto">
            <a:xfrm>
              <a:off x="7769518" y="4263645"/>
              <a:ext cx="580695" cy="290855"/>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7" name="Freeform 79">
              <a:extLst>
                <a:ext uri="{FF2B5EF4-FFF2-40B4-BE49-F238E27FC236}">
                  <a16:creationId xmlns:a16="http://schemas.microsoft.com/office/drawing/2014/main" id="{D513F506-4092-4E25-B8CA-04C84ACF0E7D}"/>
                </a:ext>
              </a:extLst>
            </p:cNvPr>
            <p:cNvSpPr>
              <a:spLocks noChangeAspect="1"/>
            </p:cNvSpPr>
            <p:nvPr/>
          </p:nvSpPr>
          <p:spPr bwMode="auto">
            <a:xfrm>
              <a:off x="9410429" y="1856991"/>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4" name="Freeform 79">
              <a:extLst>
                <a:ext uri="{FF2B5EF4-FFF2-40B4-BE49-F238E27FC236}">
                  <a16:creationId xmlns:a16="http://schemas.microsoft.com/office/drawing/2014/main" id="{B4D7F87D-1269-404D-8F21-A1004053FDE2}"/>
                </a:ext>
              </a:extLst>
            </p:cNvPr>
            <p:cNvSpPr>
              <a:spLocks noChangeAspect="1"/>
            </p:cNvSpPr>
            <p:nvPr/>
          </p:nvSpPr>
          <p:spPr bwMode="auto">
            <a:xfrm>
              <a:off x="6548984" y="3125434"/>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5" name="Freeform 79">
              <a:extLst>
                <a:ext uri="{FF2B5EF4-FFF2-40B4-BE49-F238E27FC236}">
                  <a16:creationId xmlns:a16="http://schemas.microsoft.com/office/drawing/2014/main" id="{6D40B7F1-119D-41D8-A970-280F953E93B8}"/>
                </a:ext>
              </a:extLst>
            </p:cNvPr>
            <p:cNvSpPr>
              <a:spLocks noChangeAspect="1"/>
            </p:cNvSpPr>
            <p:nvPr/>
          </p:nvSpPr>
          <p:spPr bwMode="auto">
            <a:xfrm>
              <a:off x="7582022" y="2953219"/>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8" name="Freeform 79">
              <a:extLst>
                <a:ext uri="{FF2B5EF4-FFF2-40B4-BE49-F238E27FC236}">
                  <a16:creationId xmlns:a16="http://schemas.microsoft.com/office/drawing/2014/main" id="{A968EF39-7A54-4A9C-9D99-380F011C59BB}"/>
                </a:ext>
              </a:extLst>
            </p:cNvPr>
            <p:cNvSpPr>
              <a:spLocks noChangeAspect="1"/>
            </p:cNvSpPr>
            <p:nvPr/>
          </p:nvSpPr>
          <p:spPr bwMode="auto">
            <a:xfrm>
              <a:off x="7637985" y="2043840"/>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9" name="Freeform 79">
              <a:extLst>
                <a:ext uri="{FF2B5EF4-FFF2-40B4-BE49-F238E27FC236}">
                  <a16:creationId xmlns:a16="http://schemas.microsoft.com/office/drawing/2014/main" id="{597661D3-00E8-4225-9946-1AD874ED2061}"/>
                </a:ext>
              </a:extLst>
            </p:cNvPr>
            <p:cNvSpPr>
              <a:spLocks noChangeAspect="1"/>
            </p:cNvSpPr>
            <p:nvPr/>
          </p:nvSpPr>
          <p:spPr bwMode="auto">
            <a:xfrm>
              <a:off x="10509135" y="2810338"/>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0" name="Freeform 79">
              <a:extLst>
                <a:ext uri="{FF2B5EF4-FFF2-40B4-BE49-F238E27FC236}">
                  <a16:creationId xmlns:a16="http://schemas.microsoft.com/office/drawing/2014/main" id="{9E785402-6005-44E4-AF4E-5CB74D44C2D5}"/>
                </a:ext>
              </a:extLst>
            </p:cNvPr>
            <p:cNvSpPr>
              <a:spLocks noChangeAspect="1"/>
            </p:cNvSpPr>
            <p:nvPr/>
          </p:nvSpPr>
          <p:spPr bwMode="auto">
            <a:xfrm>
              <a:off x="8757108" y="5260359"/>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2" name="Freeform 79">
              <a:extLst>
                <a:ext uri="{FF2B5EF4-FFF2-40B4-BE49-F238E27FC236}">
                  <a16:creationId xmlns:a16="http://schemas.microsoft.com/office/drawing/2014/main" id="{5AE17C1D-7827-499D-924A-D4C1FC02A528}"/>
                </a:ext>
              </a:extLst>
            </p:cNvPr>
            <p:cNvSpPr>
              <a:spLocks noChangeAspect="1"/>
            </p:cNvSpPr>
            <p:nvPr/>
          </p:nvSpPr>
          <p:spPr bwMode="auto">
            <a:xfrm>
              <a:off x="10375668" y="2375032"/>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3" name="Freeform 79">
              <a:extLst>
                <a:ext uri="{FF2B5EF4-FFF2-40B4-BE49-F238E27FC236}">
                  <a16:creationId xmlns:a16="http://schemas.microsoft.com/office/drawing/2014/main" id="{9696B763-FDE2-4686-BA2B-49C5854B62DA}"/>
                </a:ext>
              </a:extLst>
            </p:cNvPr>
            <p:cNvSpPr>
              <a:spLocks noChangeAspect="1"/>
            </p:cNvSpPr>
            <p:nvPr/>
          </p:nvSpPr>
          <p:spPr bwMode="auto">
            <a:xfrm>
              <a:off x="6523624" y="2045691"/>
              <a:ext cx="419095" cy="4943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4" name="Freeform 79">
              <a:extLst>
                <a:ext uri="{FF2B5EF4-FFF2-40B4-BE49-F238E27FC236}">
                  <a16:creationId xmlns:a16="http://schemas.microsoft.com/office/drawing/2014/main" id="{37269DEC-4FD2-4BEF-8581-733DC7AC55CD}"/>
                </a:ext>
              </a:extLst>
            </p:cNvPr>
            <p:cNvSpPr>
              <a:spLocks noChangeAspect="1"/>
            </p:cNvSpPr>
            <p:nvPr/>
          </p:nvSpPr>
          <p:spPr bwMode="auto">
            <a:xfrm>
              <a:off x="8350213" y="4409072"/>
              <a:ext cx="380455" cy="44879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5" name="Freeform 79">
              <a:extLst>
                <a:ext uri="{FF2B5EF4-FFF2-40B4-BE49-F238E27FC236}">
                  <a16:creationId xmlns:a16="http://schemas.microsoft.com/office/drawing/2014/main" id="{D7531284-B19E-4BAE-867E-701E52F2F909}"/>
                </a:ext>
              </a:extLst>
            </p:cNvPr>
            <p:cNvSpPr>
              <a:spLocks noChangeAspect="1"/>
            </p:cNvSpPr>
            <p:nvPr/>
          </p:nvSpPr>
          <p:spPr bwMode="auto">
            <a:xfrm>
              <a:off x="8696867" y="1908826"/>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3" name="Freeform 79">
              <a:extLst>
                <a:ext uri="{FF2B5EF4-FFF2-40B4-BE49-F238E27FC236}">
                  <a16:creationId xmlns:a16="http://schemas.microsoft.com/office/drawing/2014/main" id="{EEB5459E-B786-4D19-BB14-74C34DCBC5DF}"/>
                </a:ext>
              </a:extLst>
            </p:cNvPr>
            <p:cNvSpPr>
              <a:spLocks noChangeAspect="1"/>
            </p:cNvSpPr>
            <p:nvPr/>
          </p:nvSpPr>
          <p:spPr bwMode="auto">
            <a:xfrm>
              <a:off x="7552939" y="2953219"/>
              <a:ext cx="424511" cy="5007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2" name="Freeform 79">
              <a:extLst>
                <a:ext uri="{FF2B5EF4-FFF2-40B4-BE49-F238E27FC236}">
                  <a16:creationId xmlns:a16="http://schemas.microsoft.com/office/drawing/2014/main" id="{224792B3-233D-4B4A-AD67-E3444389F39E}"/>
                </a:ext>
              </a:extLst>
            </p:cNvPr>
            <p:cNvSpPr>
              <a:spLocks noChangeAspect="1"/>
            </p:cNvSpPr>
            <p:nvPr/>
          </p:nvSpPr>
          <p:spPr bwMode="auto">
            <a:xfrm>
              <a:off x="8811139" y="4409192"/>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3" name="Freeform 79">
              <a:extLst>
                <a:ext uri="{FF2B5EF4-FFF2-40B4-BE49-F238E27FC236}">
                  <a16:creationId xmlns:a16="http://schemas.microsoft.com/office/drawing/2014/main" id="{3CA22EAF-DDC6-4972-84F3-EC834FCC0B0D}"/>
                </a:ext>
              </a:extLst>
            </p:cNvPr>
            <p:cNvSpPr>
              <a:spLocks noChangeAspect="1"/>
            </p:cNvSpPr>
            <p:nvPr/>
          </p:nvSpPr>
          <p:spPr bwMode="auto">
            <a:xfrm>
              <a:off x="8166025" y="2724405"/>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4" name="Freeform 79">
              <a:extLst>
                <a:ext uri="{FF2B5EF4-FFF2-40B4-BE49-F238E27FC236}">
                  <a16:creationId xmlns:a16="http://schemas.microsoft.com/office/drawing/2014/main" id="{EF0879FC-8AEE-47E8-A8B5-71B8A2C41BA0}"/>
                </a:ext>
              </a:extLst>
            </p:cNvPr>
            <p:cNvSpPr>
              <a:spLocks noChangeAspect="1"/>
            </p:cNvSpPr>
            <p:nvPr/>
          </p:nvSpPr>
          <p:spPr bwMode="auto">
            <a:xfrm>
              <a:off x="9841571" y="2852112"/>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5" name="Freeform 79">
              <a:extLst>
                <a:ext uri="{FF2B5EF4-FFF2-40B4-BE49-F238E27FC236}">
                  <a16:creationId xmlns:a16="http://schemas.microsoft.com/office/drawing/2014/main" id="{6D6FE188-EB4B-4271-B5DA-FDD5208D7F6F}"/>
                </a:ext>
              </a:extLst>
            </p:cNvPr>
            <p:cNvSpPr>
              <a:spLocks noChangeAspect="1"/>
            </p:cNvSpPr>
            <p:nvPr/>
          </p:nvSpPr>
          <p:spPr bwMode="auto">
            <a:xfrm>
              <a:off x="8059865" y="4733808"/>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6" name="Freeform 79">
              <a:extLst>
                <a:ext uri="{FF2B5EF4-FFF2-40B4-BE49-F238E27FC236}">
                  <a16:creationId xmlns:a16="http://schemas.microsoft.com/office/drawing/2014/main" id="{FEEC9445-7D01-47EC-B38C-30F9CF828A5C}"/>
                </a:ext>
              </a:extLst>
            </p:cNvPr>
            <p:cNvSpPr>
              <a:spLocks noChangeAspect="1"/>
            </p:cNvSpPr>
            <p:nvPr/>
          </p:nvSpPr>
          <p:spPr bwMode="auto">
            <a:xfrm>
              <a:off x="10025758" y="3205005"/>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8" name="Freeform 79">
              <a:extLst>
                <a:ext uri="{FF2B5EF4-FFF2-40B4-BE49-F238E27FC236}">
                  <a16:creationId xmlns:a16="http://schemas.microsoft.com/office/drawing/2014/main" id="{1E4B827D-4D00-4AFF-B617-2AEE42A9962E}"/>
                </a:ext>
              </a:extLst>
            </p:cNvPr>
            <p:cNvSpPr>
              <a:spLocks noChangeAspect="1"/>
            </p:cNvSpPr>
            <p:nvPr/>
          </p:nvSpPr>
          <p:spPr bwMode="auto">
            <a:xfrm>
              <a:off x="10007293" y="2273207"/>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6" name="Freeform 79">
              <a:extLst>
                <a:ext uri="{FF2B5EF4-FFF2-40B4-BE49-F238E27FC236}">
                  <a16:creationId xmlns:a16="http://schemas.microsoft.com/office/drawing/2014/main" id="{48CDA00A-0E3E-4F04-A872-5DC581808E64}"/>
                </a:ext>
              </a:extLst>
            </p:cNvPr>
            <p:cNvSpPr>
              <a:spLocks noChangeAspect="1"/>
            </p:cNvSpPr>
            <p:nvPr/>
          </p:nvSpPr>
          <p:spPr bwMode="auto">
            <a:xfrm>
              <a:off x="7172211" y="2906552"/>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6" name="Freeform 79">
              <a:extLst>
                <a:ext uri="{FF2B5EF4-FFF2-40B4-BE49-F238E27FC236}">
                  <a16:creationId xmlns:a16="http://schemas.microsoft.com/office/drawing/2014/main" id="{51B44361-5E74-4F74-A8F0-011DC44AC2F9}"/>
                </a:ext>
              </a:extLst>
            </p:cNvPr>
            <p:cNvSpPr>
              <a:spLocks noChangeAspect="1"/>
            </p:cNvSpPr>
            <p:nvPr/>
          </p:nvSpPr>
          <p:spPr bwMode="auto">
            <a:xfrm>
              <a:off x="10699914" y="4446419"/>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7" name="Freeform 79">
              <a:extLst>
                <a:ext uri="{FF2B5EF4-FFF2-40B4-BE49-F238E27FC236}">
                  <a16:creationId xmlns:a16="http://schemas.microsoft.com/office/drawing/2014/main" id="{FBEAA9EB-F52C-49CE-968F-DF609E92294D}"/>
                </a:ext>
              </a:extLst>
            </p:cNvPr>
            <p:cNvSpPr>
              <a:spLocks noChangeAspect="1"/>
            </p:cNvSpPr>
            <p:nvPr/>
          </p:nvSpPr>
          <p:spPr bwMode="auto">
            <a:xfrm>
              <a:off x="5650419" y="2543354"/>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8" name="Freeform 79">
              <a:extLst>
                <a:ext uri="{FF2B5EF4-FFF2-40B4-BE49-F238E27FC236}">
                  <a16:creationId xmlns:a16="http://schemas.microsoft.com/office/drawing/2014/main" id="{C6738AFD-2FA4-462D-8F29-EB628AF824F5}"/>
                </a:ext>
              </a:extLst>
            </p:cNvPr>
            <p:cNvSpPr>
              <a:spLocks noChangeAspect="1"/>
            </p:cNvSpPr>
            <p:nvPr/>
          </p:nvSpPr>
          <p:spPr bwMode="auto">
            <a:xfrm>
              <a:off x="9758569" y="4535359"/>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9" name="Freeform 79">
              <a:extLst>
                <a:ext uri="{FF2B5EF4-FFF2-40B4-BE49-F238E27FC236}">
                  <a16:creationId xmlns:a16="http://schemas.microsoft.com/office/drawing/2014/main" id="{018D1F38-AF03-4E75-BB11-2F49F9A303D6}"/>
                </a:ext>
              </a:extLst>
            </p:cNvPr>
            <p:cNvSpPr>
              <a:spLocks noChangeAspect="1"/>
            </p:cNvSpPr>
            <p:nvPr/>
          </p:nvSpPr>
          <p:spPr bwMode="auto">
            <a:xfrm>
              <a:off x="7056453" y="3664005"/>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0" name="Freeform 79">
              <a:extLst>
                <a:ext uri="{FF2B5EF4-FFF2-40B4-BE49-F238E27FC236}">
                  <a16:creationId xmlns:a16="http://schemas.microsoft.com/office/drawing/2014/main" id="{B14965B1-4348-4B80-838F-ACB72392C571}"/>
                </a:ext>
              </a:extLst>
            </p:cNvPr>
            <p:cNvSpPr>
              <a:spLocks noChangeAspect="1"/>
            </p:cNvSpPr>
            <p:nvPr/>
          </p:nvSpPr>
          <p:spPr bwMode="auto">
            <a:xfrm>
              <a:off x="7829067" y="3593437"/>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1" name="Freeform 79">
              <a:extLst>
                <a:ext uri="{FF2B5EF4-FFF2-40B4-BE49-F238E27FC236}">
                  <a16:creationId xmlns:a16="http://schemas.microsoft.com/office/drawing/2014/main" id="{B3C745F0-51DC-4A7D-96E7-AA20CBEF9C68}"/>
                </a:ext>
              </a:extLst>
            </p:cNvPr>
            <p:cNvSpPr>
              <a:spLocks noChangeAspect="1"/>
            </p:cNvSpPr>
            <p:nvPr/>
          </p:nvSpPr>
          <p:spPr bwMode="auto">
            <a:xfrm>
              <a:off x="9596699" y="4190993"/>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2" name="Freeform 79">
              <a:extLst>
                <a:ext uri="{FF2B5EF4-FFF2-40B4-BE49-F238E27FC236}">
                  <a16:creationId xmlns:a16="http://schemas.microsoft.com/office/drawing/2014/main" id="{A6E9EE11-C41B-4BEA-8B7B-C5FFD53666E3}"/>
                </a:ext>
              </a:extLst>
            </p:cNvPr>
            <p:cNvSpPr>
              <a:spLocks noChangeAspect="1"/>
            </p:cNvSpPr>
            <p:nvPr/>
          </p:nvSpPr>
          <p:spPr bwMode="auto">
            <a:xfrm>
              <a:off x="8568548" y="2339497"/>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3" name="Freeform 79">
              <a:extLst>
                <a:ext uri="{FF2B5EF4-FFF2-40B4-BE49-F238E27FC236}">
                  <a16:creationId xmlns:a16="http://schemas.microsoft.com/office/drawing/2014/main" id="{28D93B5A-BFDF-4743-92CF-44022CA7C34B}"/>
                </a:ext>
              </a:extLst>
            </p:cNvPr>
            <p:cNvSpPr>
              <a:spLocks noChangeAspect="1"/>
            </p:cNvSpPr>
            <p:nvPr/>
          </p:nvSpPr>
          <p:spPr bwMode="auto">
            <a:xfrm>
              <a:off x="9990524" y="2261429"/>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grpSp>
      <p:sp>
        <p:nvSpPr>
          <p:cNvPr id="94" name="Rectangle 93">
            <a:extLst>
              <a:ext uri="{FF2B5EF4-FFF2-40B4-BE49-F238E27FC236}">
                <a16:creationId xmlns:a16="http://schemas.microsoft.com/office/drawing/2014/main" id="{50014CDB-1920-438B-8E90-1D5D63909AF0}"/>
              </a:ext>
            </a:extLst>
          </p:cNvPr>
          <p:cNvSpPr/>
          <p:nvPr/>
        </p:nvSpPr>
        <p:spPr>
          <a:xfrm>
            <a:off x="609917" y="294200"/>
            <a:ext cx="67988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lang="en-US" b="1">
                <a:solidFill>
                  <a:srgbClr val="000000"/>
                </a:solidFill>
                <a:latin typeface="EYInterstate Light" panose="02000506000000020004" pitchFamily="2" charset="0"/>
              </a:rPr>
              <a:t>11</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95" name="Date Placeholder 10">
            <a:extLst>
              <a:ext uri="{FF2B5EF4-FFF2-40B4-BE49-F238E27FC236}">
                <a16:creationId xmlns:a16="http://schemas.microsoft.com/office/drawing/2014/main" id="{0A76FDD4-5B08-4DC3-8340-F77E69C4F688}"/>
              </a:ext>
            </a:extLst>
          </p:cNvPr>
          <p:cNvSpPr>
            <a:spLocks noGrp="1"/>
          </p:cNvSpPr>
          <p:nvPr>
            <p:ph type="dt" sz="half" idx="10"/>
          </p:nvPr>
        </p:nvSpPr>
        <p:spPr>
          <a:xfrm>
            <a:off x="688089" y="6620886"/>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237037471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C859A04E-D8D8-4F48-B2C0-25B6B5DBC6D3}"/>
              </a:ext>
            </a:extLst>
          </p:cNvPr>
          <p:cNvSpPr/>
          <p:nvPr/>
        </p:nvSpPr>
        <p:spPr>
          <a:xfrm>
            <a:off x="609917" y="907493"/>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 name="Slide Number Placeholder 5">
            <a:extLst>
              <a:ext uri="{FF2B5EF4-FFF2-40B4-BE49-F238E27FC236}">
                <a16:creationId xmlns:a16="http://schemas.microsoft.com/office/drawing/2014/main" id="{A37B551C-C94C-480A-B965-878851337062}"/>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82</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1" name="Abgerundetes Rechteck 35">
            <a:extLst>
              <a:ext uri="{FF2B5EF4-FFF2-40B4-BE49-F238E27FC236}">
                <a16:creationId xmlns:a16="http://schemas.microsoft.com/office/drawing/2014/main" id="{6F36FF58-237F-4594-8C22-BACA8E68CC4F}"/>
              </a:ext>
            </a:extLst>
          </p:cNvPr>
          <p:cNvSpPr/>
          <p:nvPr/>
        </p:nvSpPr>
        <p:spPr bwMode="gray">
          <a:xfrm>
            <a:off x="6113457" y="1397001"/>
            <a:ext cx="5474978" cy="4891142"/>
          </a:xfrm>
          <a:prstGeom prst="rect">
            <a:avLst/>
          </a:prstGeom>
          <a:solidFill>
            <a:srgbClr val="F0F0F0"/>
          </a:solidFill>
          <a:ln w="25400" cap="flat" cmpd="sng" algn="ctr">
            <a:noFill/>
            <a:prstDash val="solid"/>
            <a:headEnd/>
            <a:tailEnd/>
          </a:ln>
          <a:effectLst/>
        </p:spPr>
        <p:txBody>
          <a:bodyPr lIns="640080" tIns="72000" rIns="108000" bIns="72000" anchor="ctr"/>
          <a:lstStyle/>
          <a:p>
            <a:pPr marL="534988" marR="0" lvl="0" algn="l" defTabSz="801688" rtl="0" eaLnBrk="0" fontAlgn="auto" latinLnBrk="0" hangingPunct="0">
              <a:lnSpc>
                <a:spcPct val="95000"/>
              </a:lnSpc>
              <a:spcBef>
                <a:spcPts val="0"/>
              </a:spcBef>
              <a:spcAft>
                <a:spcPts val="400"/>
              </a:spcAft>
              <a:buClr>
                <a:srgbClr val="969696"/>
              </a:buClr>
              <a:buSzTx/>
              <a:buFontTx/>
              <a:buNone/>
              <a:tabLst/>
              <a:defRPr/>
            </a:pPr>
            <a:r>
              <a:rPr kumimoji="0" lang="lv-LV" sz="1400" b="1" i="0" u="none" strike="noStrike" kern="0" cap="none" spc="0" normalizeH="0" baseline="0" noProof="0">
                <a:ln>
                  <a:noFill/>
                </a:ln>
                <a:solidFill>
                  <a:schemeClr val="bg1"/>
                </a:solidFill>
                <a:effectLst/>
                <a:uLnTx/>
                <a:uFillTx/>
                <a:latin typeface="EYInterstate Light" panose="02000506000000020004" pitchFamily="2" charset="0"/>
                <a:cs typeface="Arial" charset="0"/>
              </a:rPr>
              <a:t>Pakalpojumu pieejamība elektroniski</a:t>
            </a:r>
          </a:p>
          <a:p>
            <a:pPr marL="534988" marR="0" lvl="0" algn="l" defTabSz="801688" rtl="0" eaLnBrk="0" fontAlgn="auto" latinLnBrk="0" hangingPunct="0">
              <a:lnSpc>
                <a:spcPct val="95000"/>
              </a:lnSpc>
              <a:spcBef>
                <a:spcPts val="0"/>
              </a:spcBef>
              <a:spcAft>
                <a:spcPts val="400"/>
              </a:spcAft>
              <a:buClr>
                <a:srgbClr val="969696"/>
              </a:buClr>
              <a:buSzTx/>
              <a:buFontTx/>
              <a:buNone/>
              <a:tabLst/>
              <a:defRPr/>
            </a:pPr>
            <a:endParaRPr kumimoji="0" lang="en-US" sz="1400" b="1"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r>
              <a:rPr lang="lv-LV" sz="1200" kern="0">
                <a:solidFill>
                  <a:schemeClr val="bg1"/>
                </a:solidFill>
                <a:latin typeface="EYInterstate Light" panose="02000506000000020004" pitchFamily="2" charset="0"/>
                <a:cs typeface="Arial" charset="0"/>
              </a:rPr>
              <a:t>Augšdaugavas novada pašvaldības pārstāvji komentē, ka netiek nodrošināta e-pakalpojumu sniegšana, taču tiek turpināts darbs pie pakalpojumu apkopošanas un aprakstīšanas Augšdaugavas novada mājaslapā. </a:t>
            </a:r>
          </a:p>
          <a:p>
            <a:pPr marL="534988" algn="just" defTabSz="801688" eaLnBrk="0" hangingPunct="0">
              <a:lnSpc>
                <a:spcPct val="95000"/>
              </a:lnSpc>
              <a:spcBef>
                <a:spcPts val="1200"/>
              </a:spcBef>
              <a:spcAft>
                <a:spcPts val="800"/>
              </a:spcAft>
              <a:buClr>
                <a:srgbClr val="969696"/>
              </a:buClr>
              <a:defRPr/>
            </a:pPr>
            <a:r>
              <a:rPr lang="lv-LV" sz="1200" kern="0">
                <a:solidFill>
                  <a:schemeClr val="bg2"/>
                </a:solidFill>
                <a:latin typeface="EYInterstate Light" panose="02000506000000020004" pitchFamily="2" charset="0"/>
                <a:cs typeface="Arial" charset="0"/>
              </a:rPr>
              <a:t>Latvija.lv šobrīd norādīto e-pakalpojumu skaits, </a:t>
            </a:r>
            <a:r>
              <a:rPr lang="lv-LV" sz="1200" kern="0">
                <a:solidFill>
                  <a:schemeClr val="bg1"/>
                </a:solidFill>
                <a:latin typeface="EYInterstate Light" panose="02000506000000020004" pitchFamily="2" charset="0"/>
                <a:cs typeface="Arial" charset="0"/>
              </a:rPr>
              <a:t>kam iedzīvotājs var pieteikties elektroniski</a:t>
            </a:r>
            <a:r>
              <a:rPr lang="lv-LV" sz="1200" kern="0">
                <a:solidFill>
                  <a:schemeClr val="bg2"/>
                </a:solidFill>
                <a:latin typeface="EYInterstate Light" panose="02000506000000020004" pitchFamily="2" charset="0"/>
                <a:cs typeface="Arial" charset="0"/>
              </a:rPr>
              <a:t>: 36</a:t>
            </a:r>
            <a:endParaRPr lang="lv-LV" sz="1200" kern="0">
              <a:solidFill>
                <a:schemeClr val="bg1"/>
              </a:solidFill>
              <a:latin typeface="EYInterstate Light" panose="02000506000000020004" pitchFamily="2" charset="0"/>
              <a:cs typeface="Arial" charset="0"/>
            </a:endParaRPr>
          </a:p>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endParaRPr lang="lv-LV" sz="1200" kern="0">
              <a:solidFill>
                <a:srgbClr val="646464"/>
              </a:solidFill>
              <a:latin typeface="EYInterstate Light" panose="02000506000000020004" pitchFamily="2" charset="0"/>
              <a:cs typeface="Arial" charset="0"/>
            </a:endParaRPr>
          </a:p>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endParaRPr lang="lv-LV" sz="1200" kern="0">
              <a:solidFill>
                <a:srgbClr val="646464"/>
              </a:solidFill>
              <a:latin typeface="EYInterstate Light" panose="02000506000000020004" pitchFamily="2" charset="0"/>
              <a:cs typeface="Arial" charset="0"/>
            </a:endParaRPr>
          </a:p>
          <a:p>
            <a:pPr marL="360363"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kumimoji="0" lang="en-IN" sz="1000" b="0" i="0" u="none" strike="noStrike" kern="0" cap="none" spc="0" normalizeH="0" baseline="0" noProof="0">
              <a:ln>
                <a:noFill/>
              </a:ln>
              <a:solidFill>
                <a:srgbClr val="646464"/>
              </a:solidFill>
              <a:effectLst/>
              <a:uLnTx/>
              <a:uFillTx/>
              <a:latin typeface="EYInterstate Light" panose="02000506000000020004" pitchFamily="2" charset="0"/>
              <a:cs typeface="Arial" charset="0"/>
            </a:endParaRPr>
          </a:p>
        </p:txBody>
      </p:sp>
      <p:sp>
        <p:nvSpPr>
          <p:cNvPr id="14" name="Abgerundetes Rechteck 35">
            <a:extLst>
              <a:ext uri="{FF2B5EF4-FFF2-40B4-BE49-F238E27FC236}">
                <a16:creationId xmlns:a16="http://schemas.microsoft.com/office/drawing/2014/main" id="{0463D941-5282-473C-B34A-0C280712A1C2}"/>
              </a:ext>
            </a:extLst>
          </p:cNvPr>
          <p:cNvSpPr/>
          <p:nvPr/>
        </p:nvSpPr>
        <p:spPr bwMode="gray">
          <a:xfrm>
            <a:off x="609917" y="1397000"/>
            <a:ext cx="5474978" cy="4891143"/>
          </a:xfrm>
          <a:prstGeom prst="rect">
            <a:avLst/>
          </a:prstGeom>
          <a:solidFill>
            <a:srgbClr val="F0F0F0"/>
          </a:solidFill>
          <a:ln w="25400" cap="flat" cmpd="sng" algn="ctr">
            <a:noFill/>
            <a:prstDash val="solid"/>
            <a:headEnd/>
            <a:tailEnd/>
          </a:ln>
          <a:effectLst/>
        </p:spPr>
        <p:txBody>
          <a:bodyPr lIns="640080" tIns="72000" rIns="108000" bIns="72000" anchor="ctr"/>
          <a:lstStyle/>
          <a:p>
            <a:pPr marL="534988" marR="0" lvl="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1"/>
                </a:solidFill>
                <a:effectLst/>
                <a:uLnTx/>
                <a:uFillTx/>
                <a:latin typeface="EYInterstate Light" panose="02000506000000020004" pitchFamily="2" charset="0"/>
                <a:cs typeface="Arial" charset="0"/>
              </a:rPr>
              <a:t>Pakalpojumu pieejamības izvērtējuma metodika pašvaldībā</a:t>
            </a:r>
          </a:p>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Pakalpojumu grozs pēc būtības netika mainīts, kā arī pakalpojumu sniegšanas vietas netika mainītas. Daži pakalpojumi tika centralizēti - pagasta pārvaldē pieņem iesniegumu, bet izveidota domes komisija pieņem lēmumu. Visiem pašvaldības pakalpojumiem var pieteikties VPVKAC vai pagastu pārvaldēs.  Paralēli </a:t>
            </a:r>
            <a:r>
              <a:rPr lang="lv-LV" sz="1200" kern="0">
                <a:solidFill>
                  <a:schemeClr val="bg1"/>
                </a:solidFill>
                <a:latin typeface="EYInterstate Light" panose="02000506000000020004" pitchFamily="2" charset="0"/>
                <a:cs typeface="Arial" charset="0"/>
              </a:rPr>
              <a:t>tika veikta</a:t>
            </a: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 grāmatvedības centralizācija - par pakalpojumiem var norēķināties uz vienu kontu.</a:t>
            </a:r>
          </a:p>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endParaRPr lang="lv-LV" sz="1200" kern="0">
              <a:solidFill>
                <a:srgbClr val="646464"/>
              </a:solidFill>
              <a:latin typeface="EYInterstate Light" panose="02000506000000020004" pitchFamily="2" charset="0"/>
              <a:cs typeface="Arial" charset="0"/>
            </a:endParaRPr>
          </a:p>
          <a:p>
            <a:pPr marL="534988" marR="0" lvl="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200" b="0" i="0" u="none" strike="noStrike" kern="0" cap="none" spc="0" normalizeH="0" baseline="0" noProof="0">
              <a:ln>
                <a:noFill/>
              </a:ln>
              <a:solidFill>
                <a:srgbClr val="646464"/>
              </a:solidFill>
              <a:effectLst/>
              <a:uLnTx/>
              <a:uFillTx/>
              <a:latin typeface="EYInterstate Light" panose="02000506000000020004" pitchFamily="2" charset="0"/>
              <a:cs typeface="Arial" charset="0"/>
            </a:endParaRPr>
          </a:p>
        </p:txBody>
      </p:sp>
      <p:sp>
        <p:nvSpPr>
          <p:cNvPr id="17" name="Freeform 38">
            <a:extLst>
              <a:ext uri="{FF2B5EF4-FFF2-40B4-BE49-F238E27FC236}">
                <a16:creationId xmlns:a16="http://schemas.microsoft.com/office/drawing/2014/main" id="{32547100-D15B-47A7-9F44-55AD0775B024}"/>
              </a:ext>
            </a:extLst>
          </p:cNvPr>
          <p:cNvSpPr>
            <a:spLocks noChangeAspect="1" noEditPoints="1"/>
          </p:cNvSpPr>
          <p:nvPr/>
        </p:nvSpPr>
        <p:spPr bwMode="auto">
          <a:xfrm>
            <a:off x="6438443" y="2577991"/>
            <a:ext cx="652323" cy="619208"/>
          </a:xfrm>
          <a:custGeom>
            <a:avLst/>
            <a:gdLst>
              <a:gd name="T0" fmla="*/ 2147483647 w 5332"/>
              <a:gd name="T1" fmla="*/ 2147483647 h 4763"/>
              <a:gd name="T2" fmla="*/ 2147483647 w 5332"/>
              <a:gd name="T3" fmla="*/ 2147483647 h 4763"/>
              <a:gd name="T4" fmla="*/ 2147483647 w 5332"/>
              <a:gd name="T5" fmla="*/ 2147483647 h 4763"/>
              <a:gd name="T6" fmla="*/ 2147483647 w 5332"/>
              <a:gd name="T7" fmla="*/ 2147483647 h 4763"/>
              <a:gd name="T8" fmla="*/ 2147483647 w 5332"/>
              <a:gd name="T9" fmla="*/ 2147483647 h 4763"/>
              <a:gd name="T10" fmla="*/ 2147483647 w 5332"/>
              <a:gd name="T11" fmla="*/ 2147483647 h 4763"/>
              <a:gd name="T12" fmla="*/ 2147483647 w 5332"/>
              <a:gd name="T13" fmla="*/ 2147483647 h 4763"/>
              <a:gd name="T14" fmla="*/ 2147483647 w 5332"/>
              <a:gd name="T15" fmla="*/ 2147483647 h 4763"/>
              <a:gd name="T16" fmla="*/ 2147483647 w 5332"/>
              <a:gd name="T17" fmla="*/ 2147483647 h 4763"/>
              <a:gd name="T18" fmla="*/ 2147483647 w 5332"/>
              <a:gd name="T19" fmla="*/ 2147483647 h 4763"/>
              <a:gd name="T20" fmla="*/ 2147483647 w 5332"/>
              <a:gd name="T21" fmla="*/ 2147483647 h 4763"/>
              <a:gd name="T22" fmla="*/ 2147483647 w 5332"/>
              <a:gd name="T23" fmla="*/ 2147483647 h 4763"/>
              <a:gd name="T24" fmla="*/ 2147483647 w 5332"/>
              <a:gd name="T25" fmla="*/ 2147483647 h 4763"/>
              <a:gd name="T26" fmla="*/ 2147483647 w 5332"/>
              <a:gd name="T27" fmla="*/ 2147483647 h 4763"/>
              <a:gd name="T28" fmla="*/ 2147483647 w 5332"/>
              <a:gd name="T29" fmla="*/ 2147483647 h 4763"/>
              <a:gd name="T30" fmla="*/ 2147483647 w 5332"/>
              <a:gd name="T31" fmla="*/ 2147483647 h 4763"/>
              <a:gd name="T32" fmla="*/ 2147483647 w 5332"/>
              <a:gd name="T33" fmla="*/ 2147483647 h 4763"/>
              <a:gd name="T34" fmla="*/ 2147483647 w 5332"/>
              <a:gd name="T35" fmla="*/ 2147483647 h 4763"/>
              <a:gd name="T36" fmla="*/ 2147483647 w 5332"/>
              <a:gd name="T37" fmla="*/ 2147483647 h 4763"/>
              <a:gd name="T38" fmla="*/ 2147483647 w 5332"/>
              <a:gd name="T39" fmla="*/ 2147483647 h 4763"/>
              <a:gd name="T40" fmla="*/ 2147483647 w 5332"/>
              <a:gd name="T41" fmla="*/ 0 h 4763"/>
              <a:gd name="T42" fmla="*/ 2147483647 w 5332"/>
              <a:gd name="T43" fmla="*/ 2147483647 h 4763"/>
              <a:gd name="T44" fmla="*/ 2147483647 w 5332"/>
              <a:gd name="T45" fmla="*/ 2147483647 h 4763"/>
              <a:gd name="T46" fmla="*/ 2147483647 w 5332"/>
              <a:gd name="T47" fmla="*/ 2147483647 h 4763"/>
              <a:gd name="T48" fmla="*/ 2147483647 w 5332"/>
              <a:gd name="T49" fmla="*/ 2147483647 h 4763"/>
              <a:gd name="T50" fmla="*/ 2147483647 w 5332"/>
              <a:gd name="T51" fmla="*/ 2147483647 h 4763"/>
              <a:gd name="T52" fmla="*/ 2147483647 w 5332"/>
              <a:gd name="T53" fmla="*/ 2147483647 h 4763"/>
              <a:gd name="T54" fmla="*/ 2147483647 w 5332"/>
              <a:gd name="T55" fmla="*/ 2147483647 h 4763"/>
              <a:gd name="T56" fmla="*/ 2147483647 w 5332"/>
              <a:gd name="T57" fmla="*/ 2147483647 h 4763"/>
              <a:gd name="T58" fmla="*/ 0 w 5332"/>
              <a:gd name="T59" fmla="*/ 2147483647 h 4763"/>
              <a:gd name="T60" fmla="*/ 2147483647 w 5332"/>
              <a:gd name="T61" fmla="*/ 2147483647 h 4763"/>
              <a:gd name="T62" fmla="*/ 2147483647 w 5332"/>
              <a:gd name="T63" fmla="*/ 2147483647 h 4763"/>
              <a:gd name="T64" fmla="*/ 2147483647 w 5332"/>
              <a:gd name="T65" fmla="*/ 0 h 4763"/>
              <a:gd name="T66" fmla="*/ 2147483647 w 5332"/>
              <a:gd name="T67" fmla="*/ 2147483647 h 4763"/>
              <a:gd name="T68" fmla="*/ 2147483647 w 5332"/>
              <a:gd name="T69" fmla="*/ 2147483647 h 4763"/>
              <a:gd name="T70" fmla="*/ 2147483647 w 5332"/>
              <a:gd name="T71" fmla="*/ 2147483647 h 4763"/>
              <a:gd name="T72" fmla="*/ 2147483647 w 5332"/>
              <a:gd name="T73" fmla="*/ 2147483647 h 4763"/>
              <a:gd name="T74" fmla="*/ 2147483647 w 5332"/>
              <a:gd name="T75" fmla="*/ 2147483647 h 4763"/>
              <a:gd name="T76" fmla="*/ 2147483647 w 5332"/>
              <a:gd name="T77" fmla="*/ 2147483647 h 4763"/>
              <a:gd name="T78" fmla="*/ 2147483647 w 5332"/>
              <a:gd name="T79" fmla="*/ 2147483647 h 4763"/>
              <a:gd name="T80" fmla="*/ 2147483647 w 5332"/>
              <a:gd name="T81" fmla="*/ 2147483647 h 4763"/>
              <a:gd name="T82" fmla="*/ 2147483647 w 5332"/>
              <a:gd name="T83" fmla="*/ 2147483647 h 4763"/>
              <a:gd name="T84" fmla="*/ 2147483647 w 5332"/>
              <a:gd name="T85" fmla="*/ 2147483647 h 4763"/>
              <a:gd name="T86" fmla="*/ 2147483647 w 5332"/>
              <a:gd name="T87" fmla="*/ 2147483647 h 4763"/>
              <a:gd name="T88" fmla="*/ 2147483647 w 5332"/>
              <a:gd name="T89" fmla="*/ 2147483647 h 4763"/>
              <a:gd name="T90" fmla="*/ 2147483647 w 5332"/>
              <a:gd name="T91" fmla="*/ 2147483647 h 4763"/>
              <a:gd name="T92" fmla="*/ 2147483647 w 5332"/>
              <a:gd name="T93" fmla="*/ 2147483647 h 4763"/>
              <a:gd name="T94" fmla="*/ 2147483647 w 5332"/>
              <a:gd name="T95" fmla="*/ 2147483647 h 4763"/>
              <a:gd name="T96" fmla="*/ 2147483647 w 5332"/>
              <a:gd name="T97" fmla="*/ 2147483647 h 4763"/>
              <a:gd name="T98" fmla="*/ 2147483647 w 5332"/>
              <a:gd name="T99" fmla="*/ 2147483647 h 4763"/>
              <a:gd name="T100" fmla="*/ 2147483647 w 5332"/>
              <a:gd name="T101" fmla="*/ 2147483647 h 4763"/>
              <a:gd name="T102" fmla="*/ 2147483647 w 5332"/>
              <a:gd name="T103" fmla="*/ 2147483647 h 4763"/>
              <a:gd name="T104" fmla="*/ 2147483647 w 5332"/>
              <a:gd name="T105" fmla="*/ 2147483647 h 4763"/>
              <a:gd name="T106" fmla="*/ 2147483647 w 5332"/>
              <a:gd name="T107" fmla="*/ 2147483647 h 4763"/>
              <a:gd name="T108" fmla="*/ 2147483647 w 5332"/>
              <a:gd name="T109" fmla="*/ 2147483647 h 4763"/>
              <a:gd name="T110" fmla="*/ 2147483647 w 5332"/>
              <a:gd name="T111" fmla="*/ 2147483647 h 4763"/>
              <a:gd name="T112" fmla="*/ 2147483647 w 5332"/>
              <a:gd name="T113" fmla="*/ 2147483647 h 4763"/>
              <a:gd name="T114" fmla="*/ 2147483647 w 5332"/>
              <a:gd name="T115" fmla="*/ 2147483647 h 4763"/>
              <a:gd name="T116" fmla="*/ 2147483647 w 5332"/>
              <a:gd name="T117" fmla="*/ 2147483647 h 4763"/>
              <a:gd name="T118" fmla="*/ 2147483647 w 5332"/>
              <a:gd name="T119" fmla="*/ 2147483647 h 4763"/>
              <a:gd name="T120" fmla="*/ 2147483647 w 5332"/>
              <a:gd name="T121" fmla="*/ 2147483647 h 4763"/>
              <a:gd name="T122" fmla="*/ 2147483647 w 5332"/>
              <a:gd name="T123" fmla="*/ 2147483647 h 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32"/>
              <a:gd name="T187" fmla="*/ 0 h 4763"/>
              <a:gd name="T188" fmla="*/ 5332 w 5332"/>
              <a:gd name="T189" fmla="*/ 4763 h 47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32" h="4763">
                <a:moveTo>
                  <a:pt x="2131" y="4305"/>
                </a:moveTo>
                <a:lnTo>
                  <a:pt x="2885" y="4305"/>
                </a:lnTo>
                <a:lnTo>
                  <a:pt x="2885" y="4413"/>
                </a:lnTo>
                <a:lnTo>
                  <a:pt x="2041" y="4413"/>
                </a:lnTo>
                <a:lnTo>
                  <a:pt x="1813" y="4548"/>
                </a:lnTo>
                <a:lnTo>
                  <a:pt x="3514" y="4548"/>
                </a:lnTo>
                <a:lnTo>
                  <a:pt x="3259" y="4394"/>
                </a:lnTo>
                <a:lnTo>
                  <a:pt x="3248" y="4386"/>
                </a:lnTo>
                <a:lnTo>
                  <a:pt x="3239" y="4379"/>
                </a:lnTo>
                <a:lnTo>
                  <a:pt x="3230" y="4371"/>
                </a:lnTo>
                <a:lnTo>
                  <a:pt x="3223" y="4365"/>
                </a:lnTo>
                <a:lnTo>
                  <a:pt x="3216" y="4356"/>
                </a:lnTo>
                <a:lnTo>
                  <a:pt x="3209" y="4347"/>
                </a:lnTo>
                <a:lnTo>
                  <a:pt x="3205" y="4339"/>
                </a:lnTo>
                <a:lnTo>
                  <a:pt x="3201" y="4331"/>
                </a:lnTo>
                <a:lnTo>
                  <a:pt x="3195" y="4312"/>
                </a:lnTo>
                <a:lnTo>
                  <a:pt x="3191" y="4292"/>
                </a:lnTo>
                <a:lnTo>
                  <a:pt x="3189" y="4271"/>
                </a:lnTo>
                <a:lnTo>
                  <a:pt x="3189" y="4246"/>
                </a:lnTo>
                <a:lnTo>
                  <a:pt x="3189" y="4063"/>
                </a:lnTo>
                <a:lnTo>
                  <a:pt x="3404" y="4063"/>
                </a:lnTo>
                <a:lnTo>
                  <a:pt x="3404" y="4175"/>
                </a:lnTo>
                <a:lnTo>
                  <a:pt x="3404" y="4197"/>
                </a:lnTo>
                <a:lnTo>
                  <a:pt x="3408" y="4213"/>
                </a:lnTo>
                <a:lnTo>
                  <a:pt x="3413" y="4228"/>
                </a:lnTo>
                <a:lnTo>
                  <a:pt x="3420" y="4238"/>
                </a:lnTo>
                <a:lnTo>
                  <a:pt x="3431" y="4249"/>
                </a:lnTo>
                <a:lnTo>
                  <a:pt x="3443" y="4259"/>
                </a:lnTo>
                <a:lnTo>
                  <a:pt x="3475" y="4277"/>
                </a:lnTo>
                <a:lnTo>
                  <a:pt x="3815" y="4480"/>
                </a:lnTo>
                <a:lnTo>
                  <a:pt x="3827" y="4487"/>
                </a:lnTo>
                <a:lnTo>
                  <a:pt x="3836" y="4495"/>
                </a:lnTo>
                <a:lnTo>
                  <a:pt x="3847" y="4503"/>
                </a:lnTo>
                <a:lnTo>
                  <a:pt x="3855" y="4512"/>
                </a:lnTo>
                <a:lnTo>
                  <a:pt x="3863" y="4523"/>
                </a:lnTo>
                <a:lnTo>
                  <a:pt x="3871" y="4532"/>
                </a:lnTo>
                <a:lnTo>
                  <a:pt x="3876" y="4544"/>
                </a:lnTo>
                <a:lnTo>
                  <a:pt x="3882" y="4555"/>
                </a:lnTo>
                <a:lnTo>
                  <a:pt x="3887" y="4566"/>
                </a:lnTo>
                <a:lnTo>
                  <a:pt x="3891" y="4578"/>
                </a:lnTo>
                <a:lnTo>
                  <a:pt x="3894" y="4590"/>
                </a:lnTo>
                <a:lnTo>
                  <a:pt x="3896" y="4602"/>
                </a:lnTo>
                <a:lnTo>
                  <a:pt x="3898" y="4614"/>
                </a:lnTo>
                <a:lnTo>
                  <a:pt x="3898" y="4625"/>
                </a:lnTo>
                <a:lnTo>
                  <a:pt x="3898" y="4637"/>
                </a:lnTo>
                <a:lnTo>
                  <a:pt x="3896" y="4649"/>
                </a:lnTo>
                <a:lnTo>
                  <a:pt x="3895" y="4661"/>
                </a:lnTo>
                <a:lnTo>
                  <a:pt x="3892" y="4672"/>
                </a:lnTo>
                <a:lnTo>
                  <a:pt x="3888" y="4682"/>
                </a:lnTo>
                <a:lnTo>
                  <a:pt x="3884" y="4693"/>
                </a:lnTo>
                <a:lnTo>
                  <a:pt x="3879" y="4703"/>
                </a:lnTo>
                <a:lnTo>
                  <a:pt x="3872" y="4712"/>
                </a:lnTo>
                <a:lnTo>
                  <a:pt x="3865" y="4721"/>
                </a:lnTo>
                <a:lnTo>
                  <a:pt x="3857" y="4729"/>
                </a:lnTo>
                <a:lnTo>
                  <a:pt x="3848" y="4736"/>
                </a:lnTo>
                <a:lnTo>
                  <a:pt x="3839" y="4743"/>
                </a:lnTo>
                <a:lnTo>
                  <a:pt x="3828" y="4750"/>
                </a:lnTo>
                <a:lnTo>
                  <a:pt x="3816" y="4754"/>
                </a:lnTo>
                <a:lnTo>
                  <a:pt x="3804" y="4758"/>
                </a:lnTo>
                <a:lnTo>
                  <a:pt x="3790" y="4760"/>
                </a:lnTo>
                <a:lnTo>
                  <a:pt x="3777" y="4763"/>
                </a:lnTo>
                <a:lnTo>
                  <a:pt x="3761" y="4763"/>
                </a:lnTo>
                <a:lnTo>
                  <a:pt x="1571" y="4763"/>
                </a:lnTo>
                <a:lnTo>
                  <a:pt x="1556" y="4763"/>
                </a:lnTo>
                <a:lnTo>
                  <a:pt x="1542" y="4760"/>
                </a:lnTo>
                <a:lnTo>
                  <a:pt x="1528" y="4758"/>
                </a:lnTo>
                <a:lnTo>
                  <a:pt x="1516" y="4754"/>
                </a:lnTo>
                <a:lnTo>
                  <a:pt x="1504" y="4750"/>
                </a:lnTo>
                <a:lnTo>
                  <a:pt x="1493" y="4743"/>
                </a:lnTo>
                <a:lnTo>
                  <a:pt x="1484" y="4736"/>
                </a:lnTo>
                <a:lnTo>
                  <a:pt x="1475" y="4729"/>
                </a:lnTo>
                <a:lnTo>
                  <a:pt x="1467" y="4721"/>
                </a:lnTo>
                <a:lnTo>
                  <a:pt x="1460" y="4712"/>
                </a:lnTo>
                <a:lnTo>
                  <a:pt x="1453" y="4703"/>
                </a:lnTo>
                <a:lnTo>
                  <a:pt x="1448" y="4693"/>
                </a:lnTo>
                <a:lnTo>
                  <a:pt x="1444" y="4682"/>
                </a:lnTo>
                <a:lnTo>
                  <a:pt x="1440" y="4672"/>
                </a:lnTo>
                <a:lnTo>
                  <a:pt x="1437" y="4660"/>
                </a:lnTo>
                <a:lnTo>
                  <a:pt x="1436" y="4649"/>
                </a:lnTo>
                <a:lnTo>
                  <a:pt x="1434" y="4637"/>
                </a:lnTo>
                <a:lnTo>
                  <a:pt x="1434" y="4625"/>
                </a:lnTo>
                <a:lnTo>
                  <a:pt x="1434" y="4613"/>
                </a:lnTo>
                <a:lnTo>
                  <a:pt x="1436" y="4601"/>
                </a:lnTo>
                <a:lnTo>
                  <a:pt x="1438" y="4590"/>
                </a:lnTo>
                <a:lnTo>
                  <a:pt x="1441" y="4578"/>
                </a:lnTo>
                <a:lnTo>
                  <a:pt x="1445" y="4566"/>
                </a:lnTo>
                <a:lnTo>
                  <a:pt x="1450" y="4555"/>
                </a:lnTo>
                <a:lnTo>
                  <a:pt x="1456" y="4543"/>
                </a:lnTo>
                <a:lnTo>
                  <a:pt x="1462" y="4532"/>
                </a:lnTo>
                <a:lnTo>
                  <a:pt x="1469" y="4523"/>
                </a:lnTo>
                <a:lnTo>
                  <a:pt x="1477" y="4512"/>
                </a:lnTo>
                <a:lnTo>
                  <a:pt x="1487" y="4503"/>
                </a:lnTo>
                <a:lnTo>
                  <a:pt x="1496" y="4495"/>
                </a:lnTo>
                <a:lnTo>
                  <a:pt x="1507" y="4487"/>
                </a:lnTo>
                <a:lnTo>
                  <a:pt x="1517" y="4480"/>
                </a:lnTo>
                <a:lnTo>
                  <a:pt x="1864" y="4277"/>
                </a:lnTo>
                <a:lnTo>
                  <a:pt x="1877" y="4268"/>
                </a:lnTo>
                <a:lnTo>
                  <a:pt x="1890" y="4256"/>
                </a:lnTo>
                <a:lnTo>
                  <a:pt x="1901" y="4242"/>
                </a:lnTo>
                <a:lnTo>
                  <a:pt x="1911" y="4228"/>
                </a:lnTo>
                <a:lnTo>
                  <a:pt x="1919" y="4212"/>
                </a:lnTo>
                <a:lnTo>
                  <a:pt x="1924" y="4194"/>
                </a:lnTo>
                <a:lnTo>
                  <a:pt x="1928" y="4177"/>
                </a:lnTo>
                <a:lnTo>
                  <a:pt x="1929" y="4158"/>
                </a:lnTo>
                <a:lnTo>
                  <a:pt x="1929" y="4063"/>
                </a:lnTo>
                <a:lnTo>
                  <a:pt x="2144" y="4063"/>
                </a:lnTo>
                <a:lnTo>
                  <a:pt x="2144" y="4198"/>
                </a:lnTo>
                <a:lnTo>
                  <a:pt x="2143" y="4226"/>
                </a:lnTo>
                <a:lnTo>
                  <a:pt x="2141" y="4257"/>
                </a:lnTo>
                <a:lnTo>
                  <a:pt x="2137" y="4285"/>
                </a:lnTo>
                <a:lnTo>
                  <a:pt x="2135" y="4296"/>
                </a:lnTo>
                <a:lnTo>
                  <a:pt x="2131" y="4305"/>
                </a:lnTo>
                <a:close/>
                <a:moveTo>
                  <a:pt x="5117" y="3741"/>
                </a:moveTo>
                <a:lnTo>
                  <a:pt x="5117" y="215"/>
                </a:lnTo>
                <a:lnTo>
                  <a:pt x="215" y="215"/>
                </a:lnTo>
                <a:lnTo>
                  <a:pt x="215" y="3741"/>
                </a:lnTo>
                <a:lnTo>
                  <a:pt x="5117" y="3741"/>
                </a:lnTo>
                <a:close/>
                <a:moveTo>
                  <a:pt x="182" y="0"/>
                </a:moveTo>
                <a:lnTo>
                  <a:pt x="5151" y="0"/>
                </a:lnTo>
                <a:lnTo>
                  <a:pt x="5167" y="1"/>
                </a:lnTo>
                <a:lnTo>
                  <a:pt x="5183" y="3"/>
                </a:lnTo>
                <a:lnTo>
                  <a:pt x="5199" y="7"/>
                </a:lnTo>
                <a:lnTo>
                  <a:pt x="5215" y="12"/>
                </a:lnTo>
                <a:lnTo>
                  <a:pt x="5231" y="19"/>
                </a:lnTo>
                <a:lnTo>
                  <a:pt x="5246" y="27"/>
                </a:lnTo>
                <a:lnTo>
                  <a:pt x="5261" y="36"/>
                </a:lnTo>
                <a:lnTo>
                  <a:pt x="5274" y="46"/>
                </a:lnTo>
                <a:lnTo>
                  <a:pt x="5286" y="58"/>
                </a:lnTo>
                <a:lnTo>
                  <a:pt x="5297" y="71"/>
                </a:lnTo>
                <a:lnTo>
                  <a:pt x="5308" y="86"/>
                </a:lnTo>
                <a:lnTo>
                  <a:pt x="5316" y="101"/>
                </a:lnTo>
                <a:lnTo>
                  <a:pt x="5323" y="117"/>
                </a:lnTo>
                <a:lnTo>
                  <a:pt x="5328" y="134"/>
                </a:lnTo>
                <a:lnTo>
                  <a:pt x="5331" y="153"/>
                </a:lnTo>
                <a:lnTo>
                  <a:pt x="5332" y="173"/>
                </a:lnTo>
                <a:lnTo>
                  <a:pt x="5332" y="3782"/>
                </a:lnTo>
                <a:lnTo>
                  <a:pt x="5331" y="3802"/>
                </a:lnTo>
                <a:lnTo>
                  <a:pt x="5328" y="3821"/>
                </a:lnTo>
                <a:lnTo>
                  <a:pt x="5323" y="3839"/>
                </a:lnTo>
                <a:lnTo>
                  <a:pt x="5316" y="3855"/>
                </a:lnTo>
                <a:lnTo>
                  <a:pt x="5308" y="3869"/>
                </a:lnTo>
                <a:lnTo>
                  <a:pt x="5297" y="3884"/>
                </a:lnTo>
                <a:lnTo>
                  <a:pt x="5286" y="3898"/>
                </a:lnTo>
                <a:lnTo>
                  <a:pt x="5274" y="3910"/>
                </a:lnTo>
                <a:lnTo>
                  <a:pt x="5261" y="3919"/>
                </a:lnTo>
                <a:lnTo>
                  <a:pt x="5246" y="3928"/>
                </a:lnTo>
                <a:lnTo>
                  <a:pt x="5231" y="3937"/>
                </a:lnTo>
                <a:lnTo>
                  <a:pt x="5215" y="3943"/>
                </a:lnTo>
                <a:lnTo>
                  <a:pt x="5199" y="3949"/>
                </a:lnTo>
                <a:lnTo>
                  <a:pt x="5183" y="3953"/>
                </a:lnTo>
                <a:lnTo>
                  <a:pt x="5167" y="3954"/>
                </a:lnTo>
                <a:lnTo>
                  <a:pt x="5151" y="3955"/>
                </a:lnTo>
                <a:lnTo>
                  <a:pt x="182" y="3955"/>
                </a:lnTo>
                <a:lnTo>
                  <a:pt x="165" y="3954"/>
                </a:lnTo>
                <a:lnTo>
                  <a:pt x="149" y="3953"/>
                </a:lnTo>
                <a:lnTo>
                  <a:pt x="133" y="3949"/>
                </a:lnTo>
                <a:lnTo>
                  <a:pt x="117" y="3943"/>
                </a:lnTo>
                <a:lnTo>
                  <a:pt x="101" y="3937"/>
                </a:lnTo>
                <a:lnTo>
                  <a:pt x="86" y="3928"/>
                </a:lnTo>
                <a:lnTo>
                  <a:pt x="72" y="3919"/>
                </a:lnTo>
                <a:lnTo>
                  <a:pt x="59" y="3910"/>
                </a:lnTo>
                <a:lnTo>
                  <a:pt x="46" y="3898"/>
                </a:lnTo>
                <a:lnTo>
                  <a:pt x="35" y="3884"/>
                </a:lnTo>
                <a:lnTo>
                  <a:pt x="25" y="3869"/>
                </a:lnTo>
                <a:lnTo>
                  <a:pt x="16" y="3855"/>
                </a:lnTo>
                <a:lnTo>
                  <a:pt x="9" y="3839"/>
                </a:lnTo>
                <a:lnTo>
                  <a:pt x="5" y="3821"/>
                </a:lnTo>
                <a:lnTo>
                  <a:pt x="1" y="3802"/>
                </a:lnTo>
                <a:lnTo>
                  <a:pt x="0" y="3782"/>
                </a:lnTo>
                <a:lnTo>
                  <a:pt x="0" y="173"/>
                </a:lnTo>
                <a:lnTo>
                  <a:pt x="1" y="153"/>
                </a:lnTo>
                <a:lnTo>
                  <a:pt x="5" y="134"/>
                </a:lnTo>
                <a:lnTo>
                  <a:pt x="9" y="117"/>
                </a:lnTo>
                <a:lnTo>
                  <a:pt x="16" y="101"/>
                </a:lnTo>
                <a:lnTo>
                  <a:pt x="25" y="86"/>
                </a:lnTo>
                <a:lnTo>
                  <a:pt x="35" y="71"/>
                </a:lnTo>
                <a:lnTo>
                  <a:pt x="46" y="58"/>
                </a:lnTo>
                <a:lnTo>
                  <a:pt x="59" y="46"/>
                </a:lnTo>
                <a:lnTo>
                  <a:pt x="72" y="36"/>
                </a:lnTo>
                <a:lnTo>
                  <a:pt x="86" y="27"/>
                </a:lnTo>
                <a:lnTo>
                  <a:pt x="101" y="19"/>
                </a:lnTo>
                <a:lnTo>
                  <a:pt x="117" y="12"/>
                </a:lnTo>
                <a:lnTo>
                  <a:pt x="133" y="7"/>
                </a:lnTo>
                <a:lnTo>
                  <a:pt x="149" y="3"/>
                </a:lnTo>
                <a:lnTo>
                  <a:pt x="165" y="1"/>
                </a:lnTo>
                <a:lnTo>
                  <a:pt x="182" y="0"/>
                </a:lnTo>
                <a:close/>
                <a:moveTo>
                  <a:pt x="1728" y="2250"/>
                </a:moveTo>
                <a:lnTo>
                  <a:pt x="1542" y="2250"/>
                </a:lnTo>
                <a:lnTo>
                  <a:pt x="1411" y="1737"/>
                </a:lnTo>
                <a:lnTo>
                  <a:pt x="1281" y="2250"/>
                </a:lnTo>
                <a:lnTo>
                  <a:pt x="1094" y="2250"/>
                </a:lnTo>
                <a:lnTo>
                  <a:pt x="848" y="1397"/>
                </a:lnTo>
                <a:lnTo>
                  <a:pt x="1076" y="1397"/>
                </a:lnTo>
                <a:lnTo>
                  <a:pt x="1191" y="1886"/>
                </a:lnTo>
                <a:lnTo>
                  <a:pt x="1322" y="1397"/>
                </a:lnTo>
                <a:lnTo>
                  <a:pt x="1507" y="1397"/>
                </a:lnTo>
                <a:lnTo>
                  <a:pt x="1637" y="1886"/>
                </a:lnTo>
                <a:lnTo>
                  <a:pt x="1752" y="1397"/>
                </a:lnTo>
                <a:lnTo>
                  <a:pt x="1974" y="1397"/>
                </a:lnTo>
                <a:lnTo>
                  <a:pt x="1728" y="2250"/>
                </a:lnTo>
                <a:close/>
                <a:moveTo>
                  <a:pt x="2983" y="2250"/>
                </a:moveTo>
                <a:lnTo>
                  <a:pt x="2796" y="2250"/>
                </a:lnTo>
                <a:lnTo>
                  <a:pt x="2666" y="1737"/>
                </a:lnTo>
                <a:lnTo>
                  <a:pt x="2536" y="2250"/>
                </a:lnTo>
                <a:lnTo>
                  <a:pt x="2349" y="2250"/>
                </a:lnTo>
                <a:lnTo>
                  <a:pt x="2104" y="1397"/>
                </a:lnTo>
                <a:lnTo>
                  <a:pt x="2332" y="1397"/>
                </a:lnTo>
                <a:lnTo>
                  <a:pt x="2447" y="1886"/>
                </a:lnTo>
                <a:lnTo>
                  <a:pt x="2577" y="1397"/>
                </a:lnTo>
                <a:lnTo>
                  <a:pt x="2763" y="1397"/>
                </a:lnTo>
                <a:lnTo>
                  <a:pt x="2891" y="1886"/>
                </a:lnTo>
                <a:lnTo>
                  <a:pt x="3008" y="1397"/>
                </a:lnTo>
                <a:lnTo>
                  <a:pt x="3228" y="1397"/>
                </a:lnTo>
                <a:lnTo>
                  <a:pt x="2983" y="2250"/>
                </a:lnTo>
                <a:close/>
                <a:moveTo>
                  <a:pt x="4238" y="2250"/>
                </a:moveTo>
                <a:lnTo>
                  <a:pt x="4052" y="2250"/>
                </a:lnTo>
                <a:lnTo>
                  <a:pt x="3922" y="1737"/>
                </a:lnTo>
                <a:lnTo>
                  <a:pt x="3792" y="2250"/>
                </a:lnTo>
                <a:lnTo>
                  <a:pt x="3604" y="2250"/>
                </a:lnTo>
                <a:lnTo>
                  <a:pt x="3360" y="1397"/>
                </a:lnTo>
                <a:lnTo>
                  <a:pt x="3586" y="1397"/>
                </a:lnTo>
                <a:lnTo>
                  <a:pt x="3702" y="1886"/>
                </a:lnTo>
                <a:lnTo>
                  <a:pt x="3832" y="1397"/>
                </a:lnTo>
                <a:lnTo>
                  <a:pt x="4018" y="1397"/>
                </a:lnTo>
                <a:lnTo>
                  <a:pt x="4147" y="1886"/>
                </a:lnTo>
                <a:lnTo>
                  <a:pt x="4263" y="1397"/>
                </a:lnTo>
                <a:lnTo>
                  <a:pt x="4484" y="1397"/>
                </a:lnTo>
                <a:lnTo>
                  <a:pt x="4238" y="2250"/>
                </a:lnTo>
                <a:close/>
                <a:moveTo>
                  <a:pt x="2666" y="3264"/>
                </a:moveTo>
                <a:lnTo>
                  <a:pt x="2666" y="3264"/>
                </a:lnTo>
                <a:lnTo>
                  <a:pt x="2686" y="3266"/>
                </a:lnTo>
                <a:lnTo>
                  <a:pt x="2705" y="3268"/>
                </a:lnTo>
                <a:lnTo>
                  <a:pt x="2722" y="3272"/>
                </a:lnTo>
                <a:lnTo>
                  <a:pt x="2740" y="3279"/>
                </a:lnTo>
                <a:lnTo>
                  <a:pt x="2756" y="3287"/>
                </a:lnTo>
                <a:lnTo>
                  <a:pt x="2772" y="3297"/>
                </a:lnTo>
                <a:lnTo>
                  <a:pt x="2787" y="3307"/>
                </a:lnTo>
                <a:lnTo>
                  <a:pt x="2800" y="3319"/>
                </a:lnTo>
                <a:lnTo>
                  <a:pt x="2812" y="3333"/>
                </a:lnTo>
                <a:lnTo>
                  <a:pt x="2823" y="3348"/>
                </a:lnTo>
                <a:lnTo>
                  <a:pt x="2832" y="3364"/>
                </a:lnTo>
                <a:lnTo>
                  <a:pt x="2840" y="3380"/>
                </a:lnTo>
                <a:lnTo>
                  <a:pt x="2847" y="3397"/>
                </a:lnTo>
                <a:lnTo>
                  <a:pt x="2852" y="3416"/>
                </a:lnTo>
                <a:lnTo>
                  <a:pt x="2855" y="3435"/>
                </a:lnTo>
                <a:lnTo>
                  <a:pt x="2855" y="3454"/>
                </a:lnTo>
                <a:lnTo>
                  <a:pt x="2855" y="3474"/>
                </a:lnTo>
                <a:lnTo>
                  <a:pt x="2852" y="3492"/>
                </a:lnTo>
                <a:lnTo>
                  <a:pt x="2847" y="3510"/>
                </a:lnTo>
                <a:lnTo>
                  <a:pt x="2840" y="3527"/>
                </a:lnTo>
                <a:lnTo>
                  <a:pt x="2832" y="3545"/>
                </a:lnTo>
                <a:lnTo>
                  <a:pt x="2823" y="3560"/>
                </a:lnTo>
                <a:lnTo>
                  <a:pt x="2812" y="3574"/>
                </a:lnTo>
                <a:lnTo>
                  <a:pt x="2800" y="3588"/>
                </a:lnTo>
                <a:lnTo>
                  <a:pt x="2787" y="3600"/>
                </a:lnTo>
                <a:lnTo>
                  <a:pt x="2772" y="3612"/>
                </a:lnTo>
                <a:lnTo>
                  <a:pt x="2756" y="3621"/>
                </a:lnTo>
                <a:lnTo>
                  <a:pt x="2740" y="3629"/>
                </a:lnTo>
                <a:lnTo>
                  <a:pt x="2722" y="3635"/>
                </a:lnTo>
                <a:lnTo>
                  <a:pt x="2705" y="3640"/>
                </a:lnTo>
                <a:lnTo>
                  <a:pt x="2686" y="3643"/>
                </a:lnTo>
                <a:lnTo>
                  <a:pt x="2666" y="3644"/>
                </a:lnTo>
                <a:lnTo>
                  <a:pt x="2647" y="3643"/>
                </a:lnTo>
                <a:lnTo>
                  <a:pt x="2628" y="3640"/>
                </a:lnTo>
                <a:lnTo>
                  <a:pt x="2610" y="3635"/>
                </a:lnTo>
                <a:lnTo>
                  <a:pt x="2592" y="3629"/>
                </a:lnTo>
                <a:lnTo>
                  <a:pt x="2576" y="3621"/>
                </a:lnTo>
                <a:lnTo>
                  <a:pt x="2560" y="3612"/>
                </a:lnTo>
                <a:lnTo>
                  <a:pt x="2545" y="3600"/>
                </a:lnTo>
                <a:lnTo>
                  <a:pt x="2532" y="3588"/>
                </a:lnTo>
                <a:lnTo>
                  <a:pt x="2520" y="3574"/>
                </a:lnTo>
                <a:lnTo>
                  <a:pt x="2509" y="3560"/>
                </a:lnTo>
                <a:lnTo>
                  <a:pt x="2500" y="3545"/>
                </a:lnTo>
                <a:lnTo>
                  <a:pt x="2492" y="3527"/>
                </a:lnTo>
                <a:lnTo>
                  <a:pt x="2485" y="3510"/>
                </a:lnTo>
                <a:lnTo>
                  <a:pt x="2481" y="3492"/>
                </a:lnTo>
                <a:lnTo>
                  <a:pt x="2478" y="3474"/>
                </a:lnTo>
                <a:lnTo>
                  <a:pt x="2477" y="3454"/>
                </a:lnTo>
                <a:lnTo>
                  <a:pt x="2478" y="3435"/>
                </a:lnTo>
                <a:lnTo>
                  <a:pt x="2481" y="3416"/>
                </a:lnTo>
                <a:lnTo>
                  <a:pt x="2485" y="3397"/>
                </a:lnTo>
                <a:lnTo>
                  <a:pt x="2492" y="3380"/>
                </a:lnTo>
                <a:lnTo>
                  <a:pt x="2500" y="3364"/>
                </a:lnTo>
                <a:lnTo>
                  <a:pt x="2509" y="3348"/>
                </a:lnTo>
                <a:lnTo>
                  <a:pt x="2520" y="3333"/>
                </a:lnTo>
                <a:lnTo>
                  <a:pt x="2532" y="3319"/>
                </a:lnTo>
                <a:lnTo>
                  <a:pt x="2545" y="3307"/>
                </a:lnTo>
                <a:lnTo>
                  <a:pt x="2560" y="3297"/>
                </a:lnTo>
                <a:lnTo>
                  <a:pt x="2576" y="3287"/>
                </a:lnTo>
                <a:lnTo>
                  <a:pt x="2592" y="3279"/>
                </a:lnTo>
                <a:lnTo>
                  <a:pt x="2610" y="3272"/>
                </a:lnTo>
                <a:lnTo>
                  <a:pt x="2628" y="3268"/>
                </a:lnTo>
                <a:lnTo>
                  <a:pt x="2647" y="3266"/>
                </a:lnTo>
                <a:lnTo>
                  <a:pt x="2666" y="3264"/>
                </a:lnTo>
                <a:close/>
                <a:moveTo>
                  <a:pt x="2666" y="3372"/>
                </a:moveTo>
                <a:lnTo>
                  <a:pt x="2666" y="3372"/>
                </a:lnTo>
                <a:lnTo>
                  <a:pt x="2658" y="3372"/>
                </a:lnTo>
                <a:lnTo>
                  <a:pt x="2650" y="3373"/>
                </a:lnTo>
                <a:lnTo>
                  <a:pt x="2642" y="3376"/>
                </a:lnTo>
                <a:lnTo>
                  <a:pt x="2634" y="3378"/>
                </a:lnTo>
                <a:lnTo>
                  <a:pt x="2620" y="3385"/>
                </a:lnTo>
                <a:lnTo>
                  <a:pt x="2608" y="3396"/>
                </a:lnTo>
                <a:lnTo>
                  <a:pt x="2598" y="3408"/>
                </a:lnTo>
                <a:lnTo>
                  <a:pt x="2591" y="3421"/>
                </a:lnTo>
                <a:lnTo>
                  <a:pt x="2588" y="3429"/>
                </a:lnTo>
                <a:lnTo>
                  <a:pt x="2585" y="3437"/>
                </a:lnTo>
                <a:lnTo>
                  <a:pt x="2584" y="3445"/>
                </a:lnTo>
                <a:lnTo>
                  <a:pt x="2584" y="3454"/>
                </a:lnTo>
                <a:lnTo>
                  <a:pt x="2584" y="3463"/>
                </a:lnTo>
                <a:lnTo>
                  <a:pt x="2585" y="3471"/>
                </a:lnTo>
                <a:lnTo>
                  <a:pt x="2588" y="3479"/>
                </a:lnTo>
                <a:lnTo>
                  <a:pt x="2591" y="3486"/>
                </a:lnTo>
                <a:lnTo>
                  <a:pt x="2598" y="3500"/>
                </a:lnTo>
                <a:lnTo>
                  <a:pt x="2608" y="3513"/>
                </a:lnTo>
                <a:lnTo>
                  <a:pt x="2620" y="3522"/>
                </a:lnTo>
                <a:lnTo>
                  <a:pt x="2634" y="3530"/>
                </a:lnTo>
                <a:lnTo>
                  <a:pt x="2642" y="3533"/>
                </a:lnTo>
                <a:lnTo>
                  <a:pt x="2650" y="3534"/>
                </a:lnTo>
                <a:lnTo>
                  <a:pt x="2658" y="3535"/>
                </a:lnTo>
                <a:lnTo>
                  <a:pt x="2666" y="3537"/>
                </a:lnTo>
                <a:lnTo>
                  <a:pt x="2674" y="3535"/>
                </a:lnTo>
                <a:lnTo>
                  <a:pt x="2682" y="3534"/>
                </a:lnTo>
                <a:lnTo>
                  <a:pt x="2690" y="3533"/>
                </a:lnTo>
                <a:lnTo>
                  <a:pt x="2698" y="3530"/>
                </a:lnTo>
                <a:lnTo>
                  <a:pt x="2712" y="3522"/>
                </a:lnTo>
                <a:lnTo>
                  <a:pt x="2724" y="3513"/>
                </a:lnTo>
                <a:lnTo>
                  <a:pt x="2734" y="3500"/>
                </a:lnTo>
                <a:lnTo>
                  <a:pt x="2742" y="3486"/>
                </a:lnTo>
                <a:lnTo>
                  <a:pt x="2745" y="3479"/>
                </a:lnTo>
                <a:lnTo>
                  <a:pt x="2747" y="3471"/>
                </a:lnTo>
                <a:lnTo>
                  <a:pt x="2748" y="3463"/>
                </a:lnTo>
                <a:lnTo>
                  <a:pt x="2748" y="3454"/>
                </a:lnTo>
                <a:lnTo>
                  <a:pt x="2748" y="3445"/>
                </a:lnTo>
                <a:lnTo>
                  <a:pt x="2747" y="3437"/>
                </a:lnTo>
                <a:lnTo>
                  <a:pt x="2745" y="3429"/>
                </a:lnTo>
                <a:lnTo>
                  <a:pt x="2742" y="3421"/>
                </a:lnTo>
                <a:lnTo>
                  <a:pt x="2734" y="3408"/>
                </a:lnTo>
                <a:lnTo>
                  <a:pt x="2724" y="3396"/>
                </a:lnTo>
                <a:lnTo>
                  <a:pt x="2712" y="3385"/>
                </a:lnTo>
                <a:lnTo>
                  <a:pt x="2698" y="3378"/>
                </a:lnTo>
                <a:lnTo>
                  <a:pt x="2690" y="3376"/>
                </a:lnTo>
                <a:lnTo>
                  <a:pt x="2682" y="3373"/>
                </a:lnTo>
                <a:lnTo>
                  <a:pt x="2674" y="3372"/>
                </a:lnTo>
                <a:lnTo>
                  <a:pt x="2666" y="3372"/>
                </a:lnTo>
                <a:close/>
                <a:moveTo>
                  <a:pt x="4599" y="498"/>
                </a:moveTo>
                <a:lnTo>
                  <a:pt x="518" y="498"/>
                </a:lnTo>
                <a:lnTo>
                  <a:pt x="518" y="3082"/>
                </a:lnTo>
                <a:lnTo>
                  <a:pt x="4814" y="3082"/>
                </a:lnTo>
                <a:lnTo>
                  <a:pt x="4814" y="390"/>
                </a:lnTo>
                <a:lnTo>
                  <a:pt x="4921" y="390"/>
                </a:lnTo>
                <a:lnTo>
                  <a:pt x="4921" y="3189"/>
                </a:lnTo>
                <a:lnTo>
                  <a:pt x="411" y="3189"/>
                </a:lnTo>
                <a:lnTo>
                  <a:pt x="411" y="390"/>
                </a:lnTo>
                <a:lnTo>
                  <a:pt x="4599" y="390"/>
                </a:lnTo>
                <a:lnTo>
                  <a:pt x="4599" y="49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8" name="Freeform 89">
            <a:extLst>
              <a:ext uri="{FF2B5EF4-FFF2-40B4-BE49-F238E27FC236}">
                <a16:creationId xmlns:a16="http://schemas.microsoft.com/office/drawing/2014/main" id="{BEBA8B27-93DD-41D9-923D-CD4395589C6E}"/>
              </a:ext>
            </a:extLst>
          </p:cNvPr>
          <p:cNvSpPr>
            <a:spLocks noChangeAspect="1" noEditPoints="1"/>
          </p:cNvSpPr>
          <p:nvPr/>
        </p:nvSpPr>
        <p:spPr bwMode="auto">
          <a:xfrm>
            <a:off x="888725" y="2677433"/>
            <a:ext cx="663274" cy="615201"/>
          </a:xfrm>
          <a:custGeom>
            <a:avLst/>
            <a:gdLst>
              <a:gd name="T0" fmla="*/ 388 w 2265"/>
              <a:gd name="T1" fmla="*/ 645 h 2550"/>
              <a:gd name="T2" fmla="*/ 408 w 2265"/>
              <a:gd name="T3" fmla="*/ 370 h 2550"/>
              <a:gd name="T4" fmla="*/ 744 w 2265"/>
              <a:gd name="T5" fmla="*/ 115 h 2550"/>
              <a:gd name="T6" fmla="*/ 1248 w 2265"/>
              <a:gd name="T7" fmla="*/ 65 h 2550"/>
              <a:gd name="T8" fmla="*/ 1686 w 2265"/>
              <a:gd name="T9" fmla="*/ 250 h 2550"/>
              <a:gd name="T10" fmla="*/ 1828 w 2265"/>
              <a:gd name="T11" fmla="*/ 542 h 2550"/>
              <a:gd name="T12" fmla="*/ 1866 w 2265"/>
              <a:gd name="T13" fmla="*/ 636 h 2550"/>
              <a:gd name="T14" fmla="*/ 1801 w 2265"/>
              <a:gd name="T15" fmla="*/ 296 h 2550"/>
              <a:gd name="T16" fmla="*/ 1397 w 2265"/>
              <a:gd name="T17" fmla="*/ 40 h 2550"/>
              <a:gd name="T18" fmla="*/ 868 w 2265"/>
              <a:gd name="T19" fmla="*/ 22 h 2550"/>
              <a:gd name="T20" fmla="*/ 426 w 2265"/>
              <a:gd name="T21" fmla="*/ 251 h 2550"/>
              <a:gd name="T22" fmla="*/ 317 w 2265"/>
              <a:gd name="T23" fmla="*/ 598 h 2550"/>
              <a:gd name="T24" fmla="*/ 1870 w 2265"/>
              <a:gd name="T25" fmla="*/ 1809 h 2550"/>
              <a:gd name="T26" fmla="*/ 2014 w 2265"/>
              <a:gd name="T27" fmla="*/ 1960 h 2550"/>
              <a:gd name="T28" fmla="*/ 2182 w 2265"/>
              <a:gd name="T29" fmla="*/ 1879 h 2550"/>
              <a:gd name="T30" fmla="*/ 2265 w 2265"/>
              <a:gd name="T31" fmla="*/ 1722 h 2550"/>
              <a:gd name="T32" fmla="*/ 2129 w 2265"/>
              <a:gd name="T33" fmla="*/ 1584 h 2550"/>
              <a:gd name="T34" fmla="*/ 1885 w 2265"/>
              <a:gd name="T35" fmla="*/ 1672 h 2550"/>
              <a:gd name="T36" fmla="*/ 1931 w 2265"/>
              <a:gd name="T37" fmla="*/ 1662 h 2550"/>
              <a:gd name="T38" fmla="*/ 2046 w 2265"/>
              <a:gd name="T39" fmla="*/ 1789 h 2550"/>
              <a:gd name="T40" fmla="*/ 2093 w 2265"/>
              <a:gd name="T41" fmla="*/ 1901 h 2550"/>
              <a:gd name="T42" fmla="*/ 1959 w 2265"/>
              <a:gd name="T43" fmla="*/ 1915 h 2550"/>
              <a:gd name="T44" fmla="*/ 1500 w 2265"/>
              <a:gd name="T45" fmla="*/ 2550 h 2550"/>
              <a:gd name="T46" fmla="*/ 340 w 2265"/>
              <a:gd name="T47" fmla="*/ 2037 h 2550"/>
              <a:gd name="T48" fmla="*/ 55 w 2265"/>
              <a:gd name="T49" fmla="*/ 2069 h 2550"/>
              <a:gd name="T50" fmla="*/ 100 w 2265"/>
              <a:gd name="T51" fmla="*/ 2101 h 2550"/>
              <a:gd name="T52" fmla="*/ 342 w 2265"/>
              <a:gd name="T53" fmla="*/ 2106 h 2550"/>
              <a:gd name="T54" fmla="*/ 1882 w 2265"/>
              <a:gd name="T55" fmla="*/ 2042 h 2550"/>
              <a:gd name="T56" fmla="*/ 1882 w 2265"/>
              <a:gd name="T57" fmla="*/ 2117 h 2550"/>
              <a:gd name="T58" fmla="*/ 2129 w 2265"/>
              <a:gd name="T59" fmla="*/ 2097 h 2550"/>
              <a:gd name="T60" fmla="*/ 2182 w 2265"/>
              <a:gd name="T61" fmla="*/ 2078 h 2550"/>
              <a:gd name="T62" fmla="*/ 1194 w 2265"/>
              <a:gd name="T63" fmla="*/ 1174 h 2550"/>
              <a:gd name="T64" fmla="*/ 324 w 2265"/>
              <a:gd name="T65" fmla="*/ 2522 h 2550"/>
              <a:gd name="T66" fmla="*/ 1396 w 2265"/>
              <a:gd name="T67" fmla="*/ 961 h 2550"/>
              <a:gd name="T68" fmla="*/ 1194 w 2265"/>
              <a:gd name="T69" fmla="*/ 1057 h 2550"/>
              <a:gd name="T70" fmla="*/ 63 w 2265"/>
              <a:gd name="T71" fmla="*/ 1890 h 2550"/>
              <a:gd name="T72" fmla="*/ 205 w 2265"/>
              <a:gd name="T73" fmla="*/ 1959 h 2550"/>
              <a:gd name="T74" fmla="*/ 369 w 2265"/>
              <a:gd name="T75" fmla="*/ 1838 h 2550"/>
              <a:gd name="T76" fmla="*/ 336 w 2265"/>
              <a:gd name="T77" fmla="*/ 1606 h 2550"/>
              <a:gd name="T78" fmla="*/ 282 w 2265"/>
              <a:gd name="T79" fmla="*/ 1561 h 2550"/>
              <a:gd name="T80" fmla="*/ 101 w 2265"/>
              <a:gd name="T81" fmla="*/ 1576 h 2550"/>
              <a:gd name="T82" fmla="*/ 20 w 2265"/>
              <a:gd name="T83" fmla="*/ 1729 h 2550"/>
              <a:gd name="T84" fmla="*/ 161 w 2265"/>
              <a:gd name="T85" fmla="*/ 1758 h 2550"/>
              <a:gd name="T86" fmla="*/ 291 w 2265"/>
              <a:gd name="T87" fmla="*/ 1649 h 2550"/>
              <a:gd name="T88" fmla="*/ 345 w 2265"/>
              <a:gd name="T89" fmla="*/ 1817 h 2550"/>
              <a:gd name="T90" fmla="*/ 222 w 2265"/>
              <a:gd name="T91" fmla="*/ 1933 h 2550"/>
              <a:gd name="T92" fmla="*/ 1464 w 2265"/>
              <a:gd name="T93" fmla="*/ 1920 h 2550"/>
              <a:gd name="T94" fmla="*/ 1350 w 2265"/>
              <a:gd name="T95" fmla="*/ 1780 h 2550"/>
              <a:gd name="T96" fmla="*/ 949 w 2265"/>
              <a:gd name="T97" fmla="*/ 1843 h 2550"/>
              <a:gd name="T98" fmla="*/ 797 w 2265"/>
              <a:gd name="T99" fmla="*/ 1860 h 2550"/>
              <a:gd name="T100" fmla="*/ 1154 w 2265"/>
              <a:gd name="T101" fmla="*/ 2131 h 2550"/>
              <a:gd name="T102" fmla="*/ 1280 w 2265"/>
              <a:gd name="T103" fmla="*/ 1454 h 2550"/>
              <a:gd name="T104" fmla="*/ 1076 w 2265"/>
              <a:gd name="T105" fmla="*/ 1368 h 2550"/>
              <a:gd name="T106" fmla="*/ 950 w 2265"/>
              <a:gd name="T107" fmla="*/ 1606 h 2550"/>
              <a:gd name="T108" fmla="*/ 1039 w 2265"/>
              <a:gd name="T109" fmla="*/ 1720 h 2550"/>
              <a:gd name="T110" fmla="*/ 1192 w 2265"/>
              <a:gd name="T111" fmla="*/ 1717 h 2550"/>
              <a:gd name="T112" fmla="*/ 1303 w 2265"/>
              <a:gd name="T113" fmla="*/ 1562 h 2550"/>
              <a:gd name="T114" fmla="*/ 1183 w 2265"/>
              <a:gd name="T115" fmla="*/ 1690 h 2550"/>
              <a:gd name="T116" fmla="*/ 1049 w 2265"/>
              <a:gd name="T117" fmla="*/ 1676 h 2550"/>
              <a:gd name="T118" fmla="*/ 1031 w 2265"/>
              <a:gd name="T119" fmla="*/ 1537 h 2550"/>
              <a:gd name="T120" fmla="*/ 1224 w 2265"/>
              <a:gd name="T121" fmla="*/ 1520 h 2550"/>
              <a:gd name="T122" fmla="*/ 1035 w 2265"/>
              <a:gd name="T123" fmla="*/ 1852 h 2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5" h="2550">
                <a:moveTo>
                  <a:pt x="1490" y="341"/>
                </a:moveTo>
                <a:lnTo>
                  <a:pt x="680" y="341"/>
                </a:lnTo>
                <a:lnTo>
                  <a:pt x="680" y="396"/>
                </a:lnTo>
                <a:lnTo>
                  <a:pt x="1490" y="396"/>
                </a:lnTo>
                <a:lnTo>
                  <a:pt x="1490" y="341"/>
                </a:lnTo>
                <a:close/>
                <a:moveTo>
                  <a:pt x="680" y="569"/>
                </a:moveTo>
                <a:lnTo>
                  <a:pt x="1490" y="569"/>
                </a:lnTo>
                <a:lnTo>
                  <a:pt x="1490" y="514"/>
                </a:lnTo>
                <a:lnTo>
                  <a:pt x="680" y="514"/>
                </a:lnTo>
                <a:lnTo>
                  <a:pt x="680" y="569"/>
                </a:lnTo>
                <a:close/>
                <a:moveTo>
                  <a:pt x="628" y="1346"/>
                </a:moveTo>
                <a:lnTo>
                  <a:pt x="641" y="1238"/>
                </a:lnTo>
                <a:lnTo>
                  <a:pt x="395" y="661"/>
                </a:lnTo>
                <a:lnTo>
                  <a:pt x="395" y="661"/>
                </a:lnTo>
                <a:lnTo>
                  <a:pt x="388" y="645"/>
                </a:lnTo>
                <a:lnTo>
                  <a:pt x="383" y="630"/>
                </a:lnTo>
                <a:lnTo>
                  <a:pt x="378" y="613"/>
                </a:lnTo>
                <a:lnTo>
                  <a:pt x="374" y="597"/>
                </a:lnTo>
                <a:lnTo>
                  <a:pt x="370" y="580"/>
                </a:lnTo>
                <a:lnTo>
                  <a:pt x="368" y="563"/>
                </a:lnTo>
                <a:lnTo>
                  <a:pt x="366" y="546"/>
                </a:lnTo>
                <a:lnTo>
                  <a:pt x="366" y="530"/>
                </a:lnTo>
                <a:lnTo>
                  <a:pt x="366" y="530"/>
                </a:lnTo>
                <a:lnTo>
                  <a:pt x="367" y="506"/>
                </a:lnTo>
                <a:lnTo>
                  <a:pt x="369" y="482"/>
                </a:lnTo>
                <a:lnTo>
                  <a:pt x="374" y="460"/>
                </a:lnTo>
                <a:lnTo>
                  <a:pt x="380" y="436"/>
                </a:lnTo>
                <a:lnTo>
                  <a:pt x="388" y="414"/>
                </a:lnTo>
                <a:lnTo>
                  <a:pt x="397" y="392"/>
                </a:lnTo>
                <a:lnTo>
                  <a:pt x="408" y="370"/>
                </a:lnTo>
                <a:lnTo>
                  <a:pt x="422" y="349"/>
                </a:lnTo>
                <a:lnTo>
                  <a:pt x="435" y="328"/>
                </a:lnTo>
                <a:lnTo>
                  <a:pt x="451" y="308"/>
                </a:lnTo>
                <a:lnTo>
                  <a:pt x="469" y="288"/>
                </a:lnTo>
                <a:lnTo>
                  <a:pt x="487" y="269"/>
                </a:lnTo>
                <a:lnTo>
                  <a:pt x="507" y="250"/>
                </a:lnTo>
                <a:lnTo>
                  <a:pt x="529" y="232"/>
                </a:lnTo>
                <a:lnTo>
                  <a:pt x="551" y="215"/>
                </a:lnTo>
                <a:lnTo>
                  <a:pt x="575" y="198"/>
                </a:lnTo>
                <a:lnTo>
                  <a:pt x="601" y="182"/>
                </a:lnTo>
                <a:lnTo>
                  <a:pt x="627" y="166"/>
                </a:lnTo>
                <a:lnTo>
                  <a:pt x="655" y="152"/>
                </a:lnTo>
                <a:lnTo>
                  <a:pt x="683" y="138"/>
                </a:lnTo>
                <a:lnTo>
                  <a:pt x="712" y="126"/>
                </a:lnTo>
                <a:lnTo>
                  <a:pt x="744" y="115"/>
                </a:lnTo>
                <a:lnTo>
                  <a:pt x="775" y="103"/>
                </a:lnTo>
                <a:lnTo>
                  <a:pt x="808" y="93"/>
                </a:lnTo>
                <a:lnTo>
                  <a:pt x="841" y="85"/>
                </a:lnTo>
                <a:lnTo>
                  <a:pt x="875" y="78"/>
                </a:lnTo>
                <a:lnTo>
                  <a:pt x="910" y="71"/>
                </a:lnTo>
                <a:lnTo>
                  <a:pt x="946" y="65"/>
                </a:lnTo>
                <a:lnTo>
                  <a:pt x="983" y="61"/>
                </a:lnTo>
                <a:lnTo>
                  <a:pt x="1021" y="57"/>
                </a:lnTo>
                <a:lnTo>
                  <a:pt x="1059" y="56"/>
                </a:lnTo>
                <a:lnTo>
                  <a:pt x="1097" y="55"/>
                </a:lnTo>
                <a:lnTo>
                  <a:pt x="1097" y="55"/>
                </a:lnTo>
                <a:lnTo>
                  <a:pt x="1135" y="56"/>
                </a:lnTo>
                <a:lnTo>
                  <a:pt x="1174" y="57"/>
                </a:lnTo>
                <a:lnTo>
                  <a:pt x="1211" y="61"/>
                </a:lnTo>
                <a:lnTo>
                  <a:pt x="1248" y="65"/>
                </a:lnTo>
                <a:lnTo>
                  <a:pt x="1284" y="71"/>
                </a:lnTo>
                <a:lnTo>
                  <a:pt x="1319" y="78"/>
                </a:lnTo>
                <a:lnTo>
                  <a:pt x="1352" y="85"/>
                </a:lnTo>
                <a:lnTo>
                  <a:pt x="1386" y="93"/>
                </a:lnTo>
                <a:lnTo>
                  <a:pt x="1419" y="103"/>
                </a:lnTo>
                <a:lnTo>
                  <a:pt x="1450" y="115"/>
                </a:lnTo>
                <a:lnTo>
                  <a:pt x="1481" y="126"/>
                </a:lnTo>
                <a:lnTo>
                  <a:pt x="1510" y="138"/>
                </a:lnTo>
                <a:lnTo>
                  <a:pt x="1539" y="152"/>
                </a:lnTo>
                <a:lnTo>
                  <a:pt x="1566" y="166"/>
                </a:lnTo>
                <a:lnTo>
                  <a:pt x="1592" y="182"/>
                </a:lnTo>
                <a:lnTo>
                  <a:pt x="1618" y="198"/>
                </a:lnTo>
                <a:lnTo>
                  <a:pt x="1642" y="215"/>
                </a:lnTo>
                <a:lnTo>
                  <a:pt x="1664" y="232"/>
                </a:lnTo>
                <a:lnTo>
                  <a:pt x="1686" y="250"/>
                </a:lnTo>
                <a:lnTo>
                  <a:pt x="1706" y="269"/>
                </a:lnTo>
                <a:lnTo>
                  <a:pt x="1724" y="288"/>
                </a:lnTo>
                <a:lnTo>
                  <a:pt x="1742" y="308"/>
                </a:lnTo>
                <a:lnTo>
                  <a:pt x="1758" y="328"/>
                </a:lnTo>
                <a:lnTo>
                  <a:pt x="1771" y="349"/>
                </a:lnTo>
                <a:lnTo>
                  <a:pt x="1785" y="370"/>
                </a:lnTo>
                <a:lnTo>
                  <a:pt x="1796" y="392"/>
                </a:lnTo>
                <a:lnTo>
                  <a:pt x="1805" y="414"/>
                </a:lnTo>
                <a:lnTo>
                  <a:pt x="1814" y="436"/>
                </a:lnTo>
                <a:lnTo>
                  <a:pt x="1819" y="460"/>
                </a:lnTo>
                <a:lnTo>
                  <a:pt x="1824" y="482"/>
                </a:lnTo>
                <a:lnTo>
                  <a:pt x="1827" y="506"/>
                </a:lnTo>
                <a:lnTo>
                  <a:pt x="1828" y="530"/>
                </a:lnTo>
                <a:lnTo>
                  <a:pt x="1828" y="530"/>
                </a:lnTo>
                <a:lnTo>
                  <a:pt x="1828" y="542"/>
                </a:lnTo>
                <a:lnTo>
                  <a:pt x="1826" y="555"/>
                </a:lnTo>
                <a:lnTo>
                  <a:pt x="1824" y="570"/>
                </a:lnTo>
                <a:lnTo>
                  <a:pt x="1821" y="585"/>
                </a:lnTo>
                <a:lnTo>
                  <a:pt x="1812" y="617"/>
                </a:lnTo>
                <a:lnTo>
                  <a:pt x="1799" y="654"/>
                </a:lnTo>
                <a:lnTo>
                  <a:pt x="1782" y="697"/>
                </a:lnTo>
                <a:lnTo>
                  <a:pt x="1763" y="744"/>
                </a:lnTo>
                <a:lnTo>
                  <a:pt x="1715" y="859"/>
                </a:lnTo>
                <a:lnTo>
                  <a:pt x="1554" y="1236"/>
                </a:lnTo>
                <a:lnTo>
                  <a:pt x="1567" y="1345"/>
                </a:lnTo>
                <a:lnTo>
                  <a:pt x="1842" y="702"/>
                </a:lnTo>
                <a:lnTo>
                  <a:pt x="1842" y="702"/>
                </a:lnTo>
                <a:lnTo>
                  <a:pt x="1850" y="680"/>
                </a:lnTo>
                <a:lnTo>
                  <a:pt x="1859" y="659"/>
                </a:lnTo>
                <a:lnTo>
                  <a:pt x="1866" y="636"/>
                </a:lnTo>
                <a:lnTo>
                  <a:pt x="1872" y="614"/>
                </a:lnTo>
                <a:lnTo>
                  <a:pt x="1877" y="591"/>
                </a:lnTo>
                <a:lnTo>
                  <a:pt x="1881" y="570"/>
                </a:lnTo>
                <a:lnTo>
                  <a:pt x="1884" y="549"/>
                </a:lnTo>
                <a:lnTo>
                  <a:pt x="1884" y="530"/>
                </a:lnTo>
                <a:lnTo>
                  <a:pt x="1884" y="530"/>
                </a:lnTo>
                <a:lnTo>
                  <a:pt x="1882" y="501"/>
                </a:lnTo>
                <a:lnTo>
                  <a:pt x="1878" y="474"/>
                </a:lnTo>
                <a:lnTo>
                  <a:pt x="1872" y="446"/>
                </a:lnTo>
                <a:lnTo>
                  <a:pt x="1866" y="421"/>
                </a:lnTo>
                <a:lnTo>
                  <a:pt x="1855" y="395"/>
                </a:lnTo>
                <a:lnTo>
                  <a:pt x="1844" y="369"/>
                </a:lnTo>
                <a:lnTo>
                  <a:pt x="1832" y="344"/>
                </a:lnTo>
                <a:lnTo>
                  <a:pt x="1817" y="319"/>
                </a:lnTo>
                <a:lnTo>
                  <a:pt x="1801" y="296"/>
                </a:lnTo>
                <a:lnTo>
                  <a:pt x="1783" y="273"/>
                </a:lnTo>
                <a:lnTo>
                  <a:pt x="1764" y="251"/>
                </a:lnTo>
                <a:lnTo>
                  <a:pt x="1743" y="229"/>
                </a:lnTo>
                <a:lnTo>
                  <a:pt x="1720" y="209"/>
                </a:lnTo>
                <a:lnTo>
                  <a:pt x="1697" y="189"/>
                </a:lnTo>
                <a:lnTo>
                  <a:pt x="1672" y="170"/>
                </a:lnTo>
                <a:lnTo>
                  <a:pt x="1646" y="152"/>
                </a:lnTo>
                <a:lnTo>
                  <a:pt x="1619" y="134"/>
                </a:lnTo>
                <a:lnTo>
                  <a:pt x="1590" y="118"/>
                </a:lnTo>
                <a:lnTo>
                  <a:pt x="1561" y="102"/>
                </a:lnTo>
                <a:lnTo>
                  <a:pt x="1530" y="88"/>
                </a:lnTo>
                <a:lnTo>
                  <a:pt x="1498" y="74"/>
                </a:lnTo>
                <a:lnTo>
                  <a:pt x="1465" y="62"/>
                </a:lnTo>
                <a:lnTo>
                  <a:pt x="1432" y="51"/>
                </a:lnTo>
                <a:lnTo>
                  <a:pt x="1397" y="40"/>
                </a:lnTo>
                <a:lnTo>
                  <a:pt x="1363" y="31"/>
                </a:lnTo>
                <a:lnTo>
                  <a:pt x="1327" y="22"/>
                </a:lnTo>
                <a:lnTo>
                  <a:pt x="1289" y="16"/>
                </a:lnTo>
                <a:lnTo>
                  <a:pt x="1252" y="10"/>
                </a:lnTo>
                <a:lnTo>
                  <a:pt x="1214" y="6"/>
                </a:lnTo>
                <a:lnTo>
                  <a:pt x="1176" y="2"/>
                </a:lnTo>
                <a:lnTo>
                  <a:pt x="1136" y="1"/>
                </a:lnTo>
                <a:lnTo>
                  <a:pt x="1097" y="0"/>
                </a:lnTo>
                <a:lnTo>
                  <a:pt x="1097" y="0"/>
                </a:lnTo>
                <a:lnTo>
                  <a:pt x="1058" y="1"/>
                </a:lnTo>
                <a:lnTo>
                  <a:pt x="1018" y="2"/>
                </a:lnTo>
                <a:lnTo>
                  <a:pt x="980" y="6"/>
                </a:lnTo>
                <a:lnTo>
                  <a:pt x="942" y="10"/>
                </a:lnTo>
                <a:lnTo>
                  <a:pt x="905" y="16"/>
                </a:lnTo>
                <a:lnTo>
                  <a:pt x="868" y="22"/>
                </a:lnTo>
                <a:lnTo>
                  <a:pt x="832" y="31"/>
                </a:lnTo>
                <a:lnTo>
                  <a:pt x="796" y="40"/>
                </a:lnTo>
                <a:lnTo>
                  <a:pt x="761" y="51"/>
                </a:lnTo>
                <a:lnTo>
                  <a:pt x="727" y="62"/>
                </a:lnTo>
                <a:lnTo>
                  <a:pt x="694" y="74"/>
                </a:lnTo>
                <a:lnTo>
                  <a:pt x="663" y="88"/>
                </a:lnTo>
                <a:lnTo>
                  <a:pt x="631" y="102"/>
                </a:lnTo>
                <a:lnTo>
                  <a:pt x="601" y="118"/>
                </a:lnTo>
                <a:lnTo>
                  <a:pt x="573" y="134"/>
                </a:lnTo>
                <a:lnTo>
                  <a:pt x="545" y="152"/>
                </a:lnTo>
                <a:lnTo>
                  <a:pt x="519" y="170"/>
                </a:lnTo>
                <a:lnTo>
                  <a:pt x="494" y="189"/>
                </a:lnTo>
                <a:lnTo>
                  <a:pt x="470" y="209"/>
                </a:lnTo>
                <a:lnTo>
                  <a:pt x="448" y="229"/>
                </a:lnTo>
                <a:lnTo>
                  <a:pt x="426" y="251"/>
                </a:lnTo>
                <a:lnTo>
                  <a:pt x="407" y="273"/>
                </a:lnTo>
                <a:lnTo>
                  <a:pt x="390" y="296"/>
                </a:lnTo>
                <a:lnTo>
                  <a:pt x="374" y="319"/>
                </a:lnTo>
                <a:lnTo>
                  <a:pt x="359" y="344"/>
                </a:lnTo>
                <a:lnTo>
                  <a:pt x="347" y="369"/>
                </a:lnTo>
                <a:lnTo>
                  <a:pt x="335" y="395"/>
                </a:lnTo>
                <a:lnTo>
                  <a:pt x="326" y="421"/>
                </a:lnTo>
                <a:lnTo>
                  <a:pt x="320" y="446"/>
                </a:lnTo>
                <a:lnTo>
                  <a:pt x="315" y="474"/>
                </a:lnTo>
                <a:lnTo>
                  <a:pt x="312" y="501"/>
                </a:lnTo>
                <a:lnTo>
                  <a:pt x="311" y="530"/>
                </a:lnTo>
                <a:lnTo>
                  <a:pt x="311" y="530"/>
                </a:lnTo>
                <a:lnTo>
                  <a:pt x="312" y="553"/>
                </a:lnTo>
                <a:lnTo>
                  <a:pt x="314" y="576"/>
                </a:lnTo>
                <a:lnTo>
                  <a:pt x="317" y="598"/>
                </a:lnTo>
                <a:lnTo>
                  <a:pt x="322" y="620"/>
                </a:lnTo>
                <a:lnTo>
                  <a:pt x="327" y="642"/>
                </a:lnTo>
                <a:lnTo>
                  <a:pt x="335" y="663"/>
                </a:lnTo>
                <a:lnTo>
                  <a:pt x="343" y="685"/>
                </a:lnTo>
                <a:lnTo>
                  <a:pt x="351" y="706"/>
                </a:lnTo>
                <a:lnTo>
                  <a:pt x="628" y="1346"/>
                </a:lnTo>
                <a:close/>
                <a:moveTo>
                  <a:pt x="1490" y="743"/>
                </a:moveTo>
                <a:lnTo>
                  <a:pt x="1490" y="688"/>
                </a:lnTo>
                <a:lnTo>
                  <a:pt x="1147" y="688"/>
                </a:lnTo>
                <a:lnTo>
                  <a:pt x="1147" y="743"/>
                </a:lnTo>
                <a:lnTo>
                  <a:pt x="1490" y="743"/>
                </a:lnTo>
                <a:close/>
                <a:moveTo>
                  <a:pt x="1870" y="1753"/>
                </a:moveTo>
                <a:lnTo>
                  <a:pt x="1870" y="1792"/>
                </a:lnTo>
                <a:lnTo>
                  <a:pt x="1870" y="1792"/>
                </a:lnTo>
                <a:lnTo>
                  <a:pt x="1870" y="1809"/>
                </a:lnTo>
                <a:lnTo>
                  <a:pt x="1872" y="1825"/>
                </a:lnTo>
                <a:lnTo>
                  <a:pt x="1876" y="1841"/>
                </a:lnTo>
                <a:lnTo>
                  <a:pt x="1880" y="1856"/>
                </a:lnTo>
                <a:lnTo>
                  <a:pt x="1886" y="1870"/>
                </a:lnTo>
                <a:lnTo>
                  <a:pt x="1893" y="1884"/>
                </a:lnTo>
                <a:lnTo>
                  <a:pt x="1902" y="1897"/>
                </a:lnTo>
                <a:lnTo>
                  <a:pt x="1911" y="1909"/>
                </a:lnTo>
                <a:lnTo>
                  <a:pt x="1921" y="1919"/>
                </a:lnTo>
                <a:lnTo>
                  <a:pt x="1932" y="1929"/>
                </a:lnTo>
                <a:lnTo>
                  <a:pt x="1944" y="1938"/>
                </a:lnTo>
                <a:lnTo>
                  <a:pt x="1957" y="1945"/>
                </a:lnTo>
                <a:lnTo>
                  <a:pt x="1970" y="1951"/>
                </a:lnTo>
                <a:lnTo>
                  <a:pt x="1985" y="1955"/>
                </a:lnTo>
                <a:lnTo>
                  <a:pt x="1999" y="1959"/>
                </a:lnTo>
                <a:lnTo>
                  <a:pt x="2014" y="1960"/>
                </a:lnTo>
                <a:lnTo>
                  <a:pt x="2014" y="1960"/>
                </a:lnTo>
                <a:lnTo>
                  <a:pt x="2030" y="1959"/>
                </a:lnTo>
                <a:lnTo>
                  <a:pt x="2044" y="1956"/>
                </a:lnTo>
                <a:lnTo>
                  <a:pt x="2059" y="1953"/>
                </a:lnTo>
                <a:lnTo>
                  <a:pt x="2073" y="1947"/>
                </a:lnTo>
                <a:lnTo>
                  <a:pt x="2085" y="1941"/>
                </a:lnTo>
                <a:lnTo>
                  <a:pt x="2097" y="1933"/>
                </a:lnTo>
                <a:lnTo>
                  <a:pt x="2109" y="1924"/>
                </a:lnTo>
                <a:lnTo>
                  <a:pt x="2120" y="1914"/>
                </a:lnTo>
                <a:lnTo>
                  <a:pt x="2120" y="1914"/>
                </a:lnTo>
                <a:lnTo>
                  <a:pt x="2140" y="1901"/>
                </a:lnTo>
                <a:lnTo>
                  <a:pt x="2157" y="1892"/>
                </a:lnTo>
                <a:lnTo>
                  <a:pt x="2170" y="1882"/>
                </a:lnTo>
                <a:lnTo>
                  <a:pt x="2170" y="1882"/>
                </a:lnTo>
                <a:lnTo>
                  <a:pt x="2182" y="1879"/>
                </a:lnTo>
                <a:lnTo>
                  <a:pt x="2191" y="1874"/>
                </a:lnTo>
                <a:lnTo>
                  <a:pt x="2201" y="1869"/>
                </a:lnTo>
                <a:lnTo>
                  <a:pt x="2210" y="1861"/>
                </a:lnTo>
                <a:lnTo>
                  <a:pt x="2218" y="1853"/>
                </a:lnTo>
                <a:lnTo>
                  <a:pt x="2226" y="1844"/>
                </a:lnTo>
                <a:lnTo>
                  <a:pt x="2233" y="1834"/>
                </a:lnTo>
                <a:lnTo>
                  <a:pt x="2240" y="1824"/>
                </a:lnTo>
                <a:lnTo>
                  <a:pt x="2246" y="1812"/>
                </a:lnTo>
                <a:lnTo>
                  <a:pt x="2251" y="1800"/>
                </a:lnTo>
                <a:lnTo>
                  <a:pt x="2256" y="1788"/>
                </a:lnTo>
                <a:lnTo>
                  <a:pt x="2259" y="1775"/>
                </a:lnTo>
                <a:lnTo>
                  <a:pt x="2262" y="1763"/>
                </a:lnTo>
                <a:lnTo>
                  <a:pt x="2264" y="1749"/>
                </a:lnTo>
                <a:lnTo>
                  <a:pt x="2265" y="1736"/>
                </a:lnTo>
                <a:lnTo>
                  <a:pt x="2265" y="1722"/>
                </a:lnTo>
                <a:lnTo>
                  <a:pt x="2264" y="1709"/>
                </a:lnTo>
                <a:lnTo>
                  <a:pt x="2263" y="1697"/>
                </a:lnTo>
                <a:lnTo>
                  <a:pt x="2259" y="1683"/>
                </a:lnTo>
                <a:lnTo>
                  <a:pt x="2255" y="1671"/>
                </a:lnTo>
                <a:lnTo>
                  <a:pt x="2250" y="1658"/>
                </a:lnTo>
                <a:lnTo>
                  <a:pt x="2244" y="1647"/>
                </a:lnTo>
                <a:lnTo>
                  <a:pt x="2236" y="1637"/>
                </a:lnTo>
                <a:lnTo>
                  <a:pt x="2228" y="1627"/>
                </a:lnTo>
                <a:lnTo>
                  <a:pt x="2218" y="1617"/>
                </a:lnTo>
                <a:lnTo>
                  <a:pt x="2206" y="1609"/>
                </a:lnTo>
                <a:lnTo>
                  <a:pt x="2193" y="1601"/>
                </a:lnTo>
                <a:lnTo>
                  <a:pt x="2179" y="1595"/>
                </a:lnTo>
                <a:lnTo>
                  <a:pt x="2164" y="1591"/>
                </a:lnTo>
                <a:lnTo>
                  <a:pt x="2147" y="1586"/>
                </a:lnTo>
                <a:lnTo>
                  <a:pt x="2129" y="1584"/>
                </a:lnTo>
                <a:lnTo>
                  <a:pt x="2109" y="1583"/>
                </a:lnTo>
                <a:lnTo>
                  <a:pt x="1963" y="1583"/>
                </a:lnTo>
                <a:lnTo>
                  <a:pt x="1963" y="1583"/>
                </a:lnTo>
                <a:lnTo>
                  <a:pt x="1956" y="1584"/>
                </a:lnTo>
                <a:lnTo>
                  <a:pt x="1947" y="1585"/>
                </a:lnTo>
                <a:lnTo>
                  <a:pt x="1939" y="1588"/>
                </a:lnTo>
                <a:lnTo>
                  <a:pt x="1932" y="1592"/>
                </a:lnTo>
                <a:lnTo>
                  <a:pt x="1925" y="1597"/>
                </a:lnTo>
                <a:lnTo>
                  <a:pt x="1918" y="1602"/>
                </a:lnTo>
                <a:lnTo>
                  <a:pt x="1913" y="1609"/>
                </a:lnTo>
                <a:lnTo>
                  <a:pt x="1907" y="1616"/>
                </a:lnTo>
                <a:lnTo>
                  <a:pt x="1903" y="1624"/>
                </a:lnTo>
                <a:lnTo>
                  <a:pt x="1898" y="1633"/>
                </a:lnTo>
                <a:lnTo>
                  <a:pt x="1890" y="1652"/>
                </a:lnTo>
                <a:lnTo>
                  <a:pt x="1885" y="1672"/>
                </a:lnTo>
                <a:lnTo>
                  <a:pt x="1881" y="1696"/>
                </a:lnTo>
                <a:lnTo>
                  <a:pt x="1881" y="1696"/>
                </a:lnTo>
                <a:lnTo>
                  <a:pt x="1877" y="1709"/>
                </a:lnTo>
                <a:lnTo>
                  <a:pt x="1873" y="1722"/>
                </a:lnTo>
                <a:lnTo>
                  <a:pt x="1871" y="1737"/>
                </a:lnTo>
                <a:lnTo>
                  <a:pt x="1870" y="1753"/>
                </a:lnTo>
                <a:lnTo>
                  <a:pt x="1870" y="1753"/>
                </a:lnTo>
                <a:close/>
                <a:moveTo>
                  <a:pt x="1898" y="1753"/>
                </a:moveTo>
                <a:lnTo>
                  <a:pt x="1898" y="1753"/>
                </a:lnTo>
                <a:lnTo>
                  <a:pt x="1899" y="1736"/>
                </a:lnTo>
                <a:lnTo>
                  <a:pt x="1903" y="1719"/>
                </a:lnTo>
                <a:lnTo>
                  <a:pt x="1907" y="1702"/>
                </a:lnTo>
                <a:lnTo>
                  <a:pt x="1914" y="1688"/>
                </a:lnTo>
                <a:lnTo>
                  <a:pt x="1922" y="1674"/>
                </a:lnTo>
                <a:lnTo>
                  <a:pt x="1931" y="1662"/>
                </a:lnTo>
                <a:lnTo>
                  <a:pt x="1941" y="1651"/>
                </a:lnTo>
                <a:lnTo>
                  <a:pt x="1952" y="1640"/>
                </a:lnTo>
                <a:lnTo>
                  <a:pt x="1952" y="1640"/>
                </a:lnTo>
                <a:lnTo>
                  <a:pt x="1957" y="1655"/>
                </a:lnTo>
                <a:lnTo>
                  <a:pt x="1962" y="1669"/>
                </a:lnTo>
                <a:lnTo>
                  <a:pt x="1968" y="1682"/>
                </a:lnTo>
                <a:lnTo>
                  <a:pt x="1974" y="1696"/>
                </a:lnTo>
                <a:lnTo>
                  <a:pt x="1980" y="1708"/>
                </a:lnTo>
                <a:lnTo>
                  <a:pt x="1988" y="1721"/>
                </a:lnTo>
                <a:lnTo>
                  <a:pt x="1996" y="1733"/>
                </a:lnTo>
                <a:lnTo>
                  <a:pt x="2005" y="1745"/>
                </a:lnTo>
                <a:lnTo>
                  <a:pt x="2014" y="1756"/>
                </a:lnTo>
                <a:lnTo>
                  <a:pt x="2024" y="1767"/>
                </a:lnTo>
                <a:lnTo>
                  <a:pt x="2034" y="1779"/>
                </a:lnTo>
                <a:lnTo>
                  <a:pt x="2046" y="1789"/>
                </a:lnTo>
                <a:lnTo>
                  <a:pt x="2057" y="1798"/>
                </a:lnTo>
                <a:lnTo>
                  <a:pt x="2069" y="1807"/>
                </a:lnTo>
                <a:lnTo>
                  <a:pt x="2082" y="1816"/>
                </a:lnTo>
                <a:lnTo>
                  <a:pt x="2095" y="1824"/>
                </a:lnTo>
                <a:lnTo>
                  <a:pt x="2095" y="1824"/>
                </a:lnTo>
                <a:lnTo>
                  <a:pt x="2113" y="1833"/>
                </a:lnTo>
                <a:lnTo>
                  <a:pt x="2130" y="1841"/>
                </a:lnTo>
                <a:lnTo>
                  <a:pt x="2130" y="1841"/>
                </a:lnTo>
                <a:lnTo>
                  <a:pt x="2127" y="1851"/>
                </a:lnTo>
                <a:lnTo>
                  <a:pt x="2122" y="1861"/>
                </a:lnTo>
                <a:lnTo>
                  <a:pt x="2118" y="1870"/>
                </a:lnTo>
                <a:lnTo>
                  <a:pt x="2112" y="1878"/>
                </a:lnTo>
                <a:lnTo>
                  <a:pt x="2106" y="1887"/>
                </a:lnTo>
                <a:lnTo>
                  <a:pt x="2100" y="1893"/>
                </a:lnTo>
                <a:lnTo>
                  <a:pt x="2093" y="1901"/>
                </a:lnTo>
                <a:lnTo>
                  <a:pt x="2086" y="1907"/>
                </a:lnTo>
                <a:lnTo>
                  <a:pt x="2078" y="1913"/>
                </a:lnTo>
                <a:lnTo>
                  <a:pt x="2069" y="1918"/>
                </a:lnTo>
                <a:lnTo>
                  <a:pt x="2061" y="1921"/>
                </a:lnTo>
                <a:lnTo>
                  <a:pt x="2052" y="1926"/>
                </a:lnTo>
                <a:lnTo>
                  <a:pt x="2043" y="1928"/>
                </a:lnTo>
                <a:lnTo>
                  <a:pt x="2034" y="1930"/>
                </a:lnTo>
                <a:lnTo>
                  <a:pt x="2024" y="1932"/>
                </a:lnTo>
                <a:lnTo>
                  <a:pt x="2015" y="1932"/>
                </a:lnTo>
                <a:lnTo>
                  <a:pt x="2015" y="1932"/>
                </a:lnTo>
                <a:lnTo>
                  <a:pt x="2003" y="1930"/>
                </a:lnTo>
                <a:lnTo>
                  <a:pt x="1992" y="1928"/>
                </a:lnTo>
                <a:lnTo>
                  <a:pt x="1980" y="1925"/>
                </a:lnTo>
                <a:lnTo>
                  <a:pt x="1969" y="1920"/>
                </a:lnTo>
                <a:lnTo>
                  <a:pt x="1959" y="1915"/>
                </a:lnTo>
                <a:lnTo>
                  <a:pt x="1949" y="1908"/>
                </a:lnTo>
                <a:lnTo>
                  <a:pt x="1940" y="1900"/>
                </a:lnTo>
                <a:lnTo>
                  <a:pt x="1932" y="1891"/>
                </a:lnTo>
                <a:lnTo>
                  <a:pt x="1924" y="1881"/>
                </a:lnTo>
                <a:lnTo>
                  <a:pt x="1917" y="1871"/>
                </a:lnTo>
                <a:lnTo>
                  <a:pt x="1911" y="1859"/>
                </a:lnTo>
                <a:lnTo>
                  <a:pt x="1906" y="1847"/>
                </a:lnTo>
                <a:lnTo>
                  <a:pt x="1903" y="1834"/>
                </a:lnTo>
                <a:lnTo>
                  <a:pt x="1899" y="1820"/>
                </a:lnTo>
                <a:lnTo>
                  <a:pt x="1898" y="1807"/>
                </a:lnTo>
                <a:lnTo>
                  <a:pt x="1897" y="1792"/>
                </a:lnTo>
                <a:lnTo>
                  <a:pt x="1898" y="1753"/>
                </a:lnTo>
                <a:close/>
                <a:moveTo>
                  <a:pt x="1907" y="2522"/>
                </a:moveTo>
                <a:lnTo>
                  <a:pt x="1500" y="2522"/>
                </a:lnTo>
                <a:lnTo>
                  <a:pt x="1500" y="2550"/>
                </a:lnTo>
                <a:lnTo>
                  <a:pt x="1925" y="2550"/>
                </a:lnTo>
                <a:lnTo>
                  <a:pt x="2040" y="2290"/>
                </a:lnTo>
                <a:lnTo>
                  <a:pt x="2014" y="2279"/>
                </a:lnTo>
                <a:lnTo>
                  <a:pt x="1907" y="2522"/>
                </a:lnTo>
                <a:close/>
                <a:moveTo>
                  <a:pt x="407" y="2114"/>
                </a:moveTo>
                <a:lnTo>
                  <a:pt x="407" y="2114"/>
                </a:lnTo>
                <a:lnTo>
                  <a:pt x="402" y="2100"/>
                </a:lnTo>
                <a:lnTo>
                  <a:pt x="396" y="2088"/>
                </a:lnTo>
                <a:lnTo>
                  <a:pt x="389" y="2078"/>
                </a:lnTo>
                <a:lnTo>
                  <a:pt x="383" y="2068"/>
                </a:lnTo>
                <a:lnTo>
                  <a:pt x="375" y="2060"/>
                </a:lnTo>
                <a:lnTo>
                  <a:pt x="367" y="2053"/>
                </a:lnTo>
                <a:lnTo>
                  <a:pt x="358" y="2047"/>
                </a:lnTo>
                <a:lnTo>
                  <a:pt x="349" y="2042"/>
                </a:lnTo>
                <a:lnTo>
                  <a:pt x="340" y="2037"/>
                </a:lnTo>
                <a:lnTo>
                  <a:pt x="331" y="2035"/>
                </a:lnTo>
                <a:lnTo>
                  <a:pt x="313" y="2031"/>
                </a:lnTo>
                <a:lnTo>
                  <a:pt x="296" y="2028"/>
                </a:lnTo>
                <a:lnTo>
                  <a:pt x="280" y="2027"/>
                </a:lnTo>
                <a:lnTo>
                  <a:pt x="147" y="2027"/>
                </a:lnTo>
                <a:lnTo>
                  <a:pt x="147" y="2027"/>
                </a:lnTo>
                <a:lnTo>
                  <a:pt x="133" y="2028"/>
                </a:lnTo>
                <a:lnTo>
                  <a:pt x="120" y="2029"/>
                </a:lnTo>
                <a:lnTo>
                  <a:pt x="108" y="2033"/>
                </a:lnTo>
                <a:lnTo>
                  <a:pt x="97" y="2036"/>
                </a:lnTo>
                <a:lnTo>
                  <a:pt x="87" y="2041"/>
                </a:lnTo>
                <a:lnTo>
                  <a:pt x="78" y="2046"/>
                </a:lnTo>
                <a:lnTo>
                  <a:pt x="70" y="2053"/>
                </a:lnTo>
                <a:lnTo>
                  <a:pt x="62" y="2061"/>
                </a:lnTo>
                <a:lnTo>
                  <a:pt x="55" y="2069"/>
                </a:lnTo>
                <a:lnTo>
                  <a:pt x="50" y="2078"/>
                </a:lnTo>
                <a:lnTo>
                  <a:pt x="45" y="2088"/>
                </a:lnTo>
                <a:lnTo>
                  <a:pt x="41" y="2099"/>
                </a:lnTo>
                <a:lnTo>
                  <a:pt x="37" y="2110"/>
                </a:lnTo>
                <a:lnTo>
                  <a:pt x="34" y="2123"/>
                </a:lnTo>
                <a:lnTo>
                  <a:pt x="32" y="2136"/>
                </a:lnTo>
                <a:lnTo>
                  <a:pt x="30" y="2150"/>
                </a:lnTo>
                <a:lnTo>
                  <a:pt x="0" y="2472"/>
                </a:lnTo>
                <a:lnTo>
                  <a:pt x="55" y="2477"/>
                </a:lnTo>
                <a:lnTo>
                  <a:pt x="86" y="2154"/>
                </a:lnTo>
                <a:lnTo>
                  <a:pt x="86" y="2154"/>
                </a:lnTo>
                <a:lnTo>
                  <a:pt x="88" y="2135"/>
                </a:lnTo>
                <a:lnTo>
                  <a:pt x="91" y="2119"/>
                </a:lnTo>
                <a:lnTo>
                  <a:pt x="97" y="2107"/>
                </a:lnTo>
                <a:lnTo>
                  <a:pt x="100" y="2101"/>
                </a:lnTo>
                <a:lnTo>
                  <a:pt x="104" y="2097"/>
                </a:lnTo>
                <a:lnTo>
                  <a:pt x="107" y="2094"/>
                </a:lnTo>
                <a:lnTo>
                  <a:pt x="111" y="2090"/>
                </a:lnTo>
                <a:lnTo>
                  <a:pt x="116" y="2088"/>
                </a:lnTo>
                <a:lnTo>
                  <a:pt x="122" y="2086"/>
                </a:lnTo>
                <a:lnTo>
                  <a:pt x="134" y="2083"/>
                </a:lnTo>
                <a:lnTo>
                  <a:pt x="147" y="2082"/>
                </a:lnTo>
                <a:lnTo>
                  <a:pt x="280" y="2082"/>
                </a:lnTo>
                <a:lnTo>
                  <a:pt x="280" y="2082"/>
                </a:lnTo>
                <a:lnTo>
                  <a:pt x="291" y="2083"/>
                </a:lnTo>
                <a:lnTo>
                  <a:pt x="303" y="2085"/>
                </a:lnTo>
                <a:lnTo>
                  <a:pt x="314" y="2087"/>
                </a:lnTo>
                <a:lnTo>
                  <a:pt x="324" y="2091"/>
                </a:lnTo>
                <a:lnTo>
                  <a:pt x="333" y="2097"/>
                </a:lnTo>
                <a:lnTo>
                  <a:pt x="342" y="2106"/>
                </a:lnTo>
                <a:lnTo>
                  <a:pt x="349" y="2117"/>
                </a:lnTo>
                <a:lnTo>
                  <a:pt x="354" y="2132"/>
                </a:lnTo>
                <a:lnTo>
                  <a:pt x="435" y="2371"/>
                </a:lnTo>
                <a:lnTo>
                  <a:pt x="731" y="2413"/>
                </a:lnTo>
                <a:lnTo>
                  <a:pt x="731" y="2357"/>
                </a:lnTo>
                <a:lnTo>
                  <a:pt x="477" y="2321"/>
                </a:lnTo>
                <a:lnTo>
                  <a:pt x="407" y="2114"/>
                </a:lnTo>
                <a:close/>
                <a:moveTo>
                  <a:pt x="2084" y="2027"/>
                </a:moveTo>
                <a:lnTo>
                  <a:pt x="1952" y="2027"/>
                </a:lnTo>
                <a:lnTo>
                  <a:pt x="1952" y="2027"/>
                </a:lnTo>
                <a:lnTo>
                  <a:pt x="1936" y="2028"/>
                </a:lnTo>
                <a:lnTo>
                  <a:pt x="1918" y="2031"/>
                </a:lnTo>
                <a:lnTo>
                  <a:pt x="1900" y="2035"/>
                </a:lnTo>
                <a:lnTo>
                  <a:pt x="1891" y="2037"/>
                </a:lnTo>
                <a:lnTo>
                  <a:pt x="1882" y="2042"/>
                </a:lnTo>
                <a:lnTo>
                  <a:pt x="1873" y="2047"/>
                </a:lnTo>
                <a:lnTo>
                  <a:pt x="1866" y="2053"/>
                </a:lnTo>
                <a:lnTo>
                  <a:pt x="1858" y="2060"/>
                </a:lnTo>
                <a:lnTo>
                  <a:pt x="1850" y="2068"/>
                </a:lnTo>
                <a:lnTo>
                  <a:pt x="1842" y="2078"/>
                </a:lnTo>
                <a:lnTo>
                  <a:pt x="1836" y="2088"/>
                </a:lnTo>
                <a:lnTo>
                  <a:pt x="1830" y="2100"/>
                </a:lnTo>
                <a:lnTo>
                  <a:pt x="1825" y="2114"/>
                </a:lnTo>
                <a:lnTo>
                  <a:pt x="1755" y="2321"/>
                </a:lnTo>
                <a:lnTo>
                  <a:pt x="1500" y="2357"/>
                </a:lnTo>
                <a:lnTo>
                  <a:pt x="1500" y="2413"/>
                </a:lnTo>
                <a:lnTo>
                  <a:pt x="1796" y="2371"/>
                </a:lnTo>
                <a:lnTo>
                  <a:pt x="1877" y="2132"/>
                </a:lnTo>
                <a:lnTo>
                  <a:pt x="1877" y="2132"/>
                </a:lnTo>
                <a:lnTo>
                  <a:pt x="1882" y="2117"/>
                </a:lnTo>
                <a:lnTo>
                  <a:pt x="1890" y="2106"/>
                </a:lnTo>
                <a:lnTo>
                  <a:pt x="1898" y="2097"/>
                </a:lnTo>
                <a:lnTo>
                  <a:pt x="1908" y="2091"/>
                </a:lnTo>
                <a:lnTo>
                  <a:pt x="1918" y="2087"/>
                </a:lnTo>
                <a:lnTo>
                  <a:pt x="1929" y="2085"/>
                </a:lnTo>
                <a:lnTo>
                  <a:pt x="1940" y="2083"/>
                </a:lnTo>
                <a:lnTo>
                  <a:pt x="1952" y="2082"/>
                </a:lnTo>
                <a:lnTo>
                  <a:pt x="2084" y="2082"/>
                </a:lnTo>
                <a:lnTo>
                  <a:pt x="2084" y="2082"/>
                </a:lnTo>
                <a:lnTo>
                  <a:pt x="2098" y="2083"/>
                </a:lnTo>
                <a:lnTo>
                  <a:pt x="2110" y="2086"/>
                </a:lnTo>
                <a:lnTo>
                  <a:pt x="2115" y="2088"/>
                </a:lnTo>
                <a:lnTo>
                  <a:pt x="2120" y="2090"/>
                </a:lnTo>
                <a:lnTo>
                  <a:pt x="2124" y="2094"/>
                </a:lnTo>
                <a:lnTo>
                  <a:pt x="2129" y="2097"/>
                </a:lnTo>
                <a:lnTo>
                  <a:pt x="2132" y="2101"/>
                </a:lnTo>
                <a:lnTo>
                  <a:pt x="2136" y="2107"/>
                </a:lnTo>
                <a:lnTo>
                  <a:pt x="2140" y="2119"/>
                </a:lnTo>
                <a:lnTo>
                  <a:pt x="2145" y="2135"/>
                </a:lnTo>
                <a:lnTo>
                  <a:pt x="2147" y="2154"/>
                </a:lnTo>
                <a:lnTo>
                  <a:pt x="2176" y="2477"/>
                </a:lnTo>
                <a:lnTo>
                  <a:pt x="2231" y="2472"/>
                </a:lnTo>
                <a:lnTo>
                  <a:pt x="2202" y="2150"/>
                </a:lnTo>
                <a:lnTo>
                  <a:pt x="2202" y="2150"/>
                </a:lnTo>
                <a:lnTo>
                  <a:pt x="2200" y="2136"/>
                </a:lnTo>
                <a:lnTo>
                  <a:pt x="2197" y="2123"/>
                </a:lnTo>
                <a:lnTo>
                  <a:pt x="2195" y="2110"/>
                </a:lnTo>
                <a:lnTo>
                  <a:pt x="2192" y="2099"/>
                </a:lnTo>
                <a:lnTo>
                  <a:pt x="2187" y="2088"/>
                </a:lnTo>
                <a:lnTo>
                  <a:pt x="2182" y="2078"/>
                </a:lnTo>
                <a:lnTo>
                  <a:pt x="2176" y="2069"/>
                </a:lnTo>
                <a:lnTo>
                  <a:pt x="2169" y="2061"/>
                </a:lnTo>
                <a:lnTo>
                  <a:pt x="2163" y="2053"/>
                </a:lnTo>
                <a:lnTo>
                  <a:pt x="2154" y="2046"/>
                </a:lnTo>
                <a:lnTo>
                  <a:pt x="2145" y="2041"/>
                </a:lnTo>
                <a:lnTo>
                  <a:pt x="2134" y="2036"/>
                </a:lnTo>
                <a:lnTo>
                  <a:pt x="2123" y="2033"/>
                </a:lnTo>
                <a:lnTo>
                  <a:pt x="2112" y="2029"/>
                </a:lnTo>
                <a:lnTo>
                  <a:pt x="2098" y="2028"/>
                </a:lnTo>
                <a:lnTo>
                  <a:pt x="2084" y="2027"/>
                </a:lnTo>
                <a:lnTo>
                  <a:pt x="2084" y="2027"/>
                </a:lnTo>
                <a:close/>
                <a:moveTo>
                  <a:pt x="656" y="1118"/>
                </a:moveTo>
                <a:lnTo>
                  <a:pt x="673" y="976"/>
                </a:lnTo>
                <a:lnTo>
                  <a:pt x="1207" y="1242"/>
                </a:lnTo>
                <a:lnTo>
                  <a:pt x="1194" y="1174"/>
                </a:lnTo>
                <a:lnTo>
                  <a:pt x="711" y="932"/>
                </a:lnTo>
                <a:lnTo>
                  <a:pt x="711" y="932"/>
                </a:lnTo>
                <a:lnTo>
                  <a:pt x="660" y="907"/>
                </a:lnTo>
                <a:lnTo>
                  <a:pt x="612" y="881"/>
                </a:lnTo>
                <a:lnTo>
                  <a:pt x="588" y="868"/>
                </a:lnTo>
                <a:lnTo>
                  <a:pt x="566" y="854"/>
                </a:lnTo>
                <a:lnTo>
                  <a:pt x="546" y="840"/>
                </a:lnTo>
                <a:lnTo>
                  <a:pt x="525" y="824"/>
                </a:lnTo>
                <a:lnTo>
                  <a:pt x="656" y="1118"/>
                </a:lnTo>
                <a:close/>
                <a:moveTo>
                  <a:pt x="217" y="2279"/>
                </a:moveTo>
                <a:lnTo>
                  <a:pt x="192" y="2290"/>
                </a:lnTo>
                <a:lnTo>
                  <a:pt x="306" y="2550"/>
                </a:lnTo>
                <a:lnTo>
                  <a:pt x="731" y="2550"/>
                </a:lnTo>
                <a:lnTo>
                  <a:pt x="731" y="2522"/>
                </a:lnTo>
                <a:lnTo>
                  <a:pt x="324" y="2522"/>
                </a:lnTo>
                <a:lnTo>
                  <a:pt x="217" y="2279"/>
                </a:lnTo>
                <a:close/>
                <a:moveTo>
                  <a:pt x="1539" y="1116"/>
                </a:moveTo>
                <a:lnTo>
                  <a:pt x="1670" y="824"/>
                </a:lnTo>
                <a:lnTo>
                  <a:pt x="1670" y="824"/>
                </a:lnTo>
                <a:lnTo>
                  <a:pt x="1645" y="842"/>
                </a:lnTo>
                <a:lnTo>
                  <a:pt x="1621" y="858"/>
                </a:lnTo>
                <a:lnTo>
                  <a:pt x="1597" y="874"/>
                </a:lnTo>
                <a:lnTo>
                  <a:pt x="1572" y="888"/>
                </a:lnTo>
                <a:lnTo>
                  <a:pt x="1547" y="902"/>
                </a:lnTo>
                <a:lnTo>
                  <a:pt x="1522" y="913"/>
                </a:lnTo>
                <a:lnTo>
                  <a:pt x="1498" y="925"/>
                </a:lnTo>
                <a:lnTo>
                  <a:pt x="1472" y="935"/>
                </a:lnTo>
                <a:lnTo>
                  <a:pt x="1447" y="944"/>
                </a:lnTo>
                <a:lnTo>
                  <a:pt x="1422" y="953"/>
                </a:lnTo>
                <a:lnTo>
                  <a:pt x="1396" y="961"/>
                </a:lnTo>
                <a:lnTo>
                  <a:pt x="1372" y="968"/>
                </a:lnTo>
                <a:lnTo>
                  <a:pt x="1322" y="980"/>
                </a:lnTo>
                <a:lnTo>
                  <a:pt x="1274" y="989"/>
                </a:lnTo>
                <a:lnTo>
                  <a:pt x="1226" y="996"/>
                </a:lnTo>
                <a:lnTo>
                  <a:pt x="1181" y="1001"/>
                </a:lnTo>
                <a:lnTo>
                  <a:pt x="1138" y="1003"/>
                </a:lnTo>
                <a:lnTo>
                  <a:pt x="1096" y="1004"/>
                </a:lnTo>
                <a:lnTo>
                  <a:pt x="1058" y="1003"/>
                </a:lnTo>
                <a:lnTo>
                  <a:pt x="1022" y="1002"/>
                </a:lnTo>
                <a:lnTo>
                  <a:pt x="990" y="998"/>
                </a:lnTo>
                <a:lnTo>
                  <a:pt x="961" y="996"/>
                </a:lnTo>
                <a:lnTo>
                  <a:pt x="1180" y="1105"/>
                </a:lnTo>
                <a:lnTo>
                  <a:pt x="1171" y="1058"/>
                </a:lnTo>
                <a:lnTo>
                  <a:pt x="1171" y="1058"/>
                </a:lnTo>
                <a:lnTo>
                  <a:pt x="1194" y="1057"/>
                </a:lnTo>
                <a:lnTo>
                  <a:pt x="1219" y="1055"/>
                </a:lnTo>
                <a:lnTo>
                  <a:pt x="1243" y="1051"/>
                </a:lnTo>
                <a:lnTo>
                  <a:pt x="1269" y="1048"/>
                </a:lnTo>
                <a:lnTo>
                  <a:pt x="1322" y="1038"/>
                </a:lnTo>
                <a:lnTo>
                  <a:pt x="1373" y="1027"/>
                </a:lnTo>
                <a:lnTo>
                  <a:pt x="1421" y="1013"/>
                </a:lnTo>
                <a:lnTo>
                  <a:pt x="1464" y="1000"/>
                </a:lnTo>
                <a:lnTo>
                  <a:pt x="1499" y="987"/>
                </a:lnTo>
                <a:lnTo>
                  <a:pt x="1513" y="980"/>
                </a:lnTo>
                <a:lnTo>
                  <a:pt x="1524" y="975"/>
                </a:lnTo>
                <a:lnTo>
                  <a:pt x="1539" y="1116"/>
                </a:lnTo>
                <a:close/>
                <a:moveTo>
                  <a:pt x="55" y="1878"/>
                </a:moveTo>
                <a:lnTo>
                  <a:pt x="55" y="1878"/>
                </a:lnTo>
                <a:lnTo>
                  <a:pt x="59" y="1884"/>
                </a:lnTo>
                <a:lnTo>
                  <a:pt x="63" y="1890"/>
                </a:lnTo>
                <a:lnTo>
                  <a:pt x="69" y="1896"/>
                </a:lnTo>
                <a:lnTo>
                  <a:pt x="75" y="1899"/>
                </a:lnTo>
                <a:lnTo>
                  <a:pt x="82" y="1902"/>
                </a:lnTo>
                <a:lnTo>
                  <a:pt x="90" y="1905"/>
                </a:lnTo>
                <a:lnTo>
                  <a:pt x="98" y="1906"/>
                </a:lnTo>
                <a:lnTo>
                  <a:pt x="106" y="1906"/>
                </a:lnTo>
                <a:lnTo>
                  <a:pt x="108" y="1905"/>
                </a:lnTo>
                <a:lnTo>
                  <a:pt x="108" y="1905"/>
                </a:lnTo>
                <a:lnTo>
                  <a:pt x="119" y="1917"/>
                </a:lnTo>
                <a:lnTo>
                  <a:pt x="132" y="1927"/>
                </a:lnTo>
                <a:lnTo>
                  <a:pt x="144" y="1937"/>
                </a:lnTo>
                <a:lnTo>
                  <a:pt x="159" y="1945"/>
                </a:lnTo>
                <a:lnTo>
                  <a:pt x="173" y="1951"/>
                </a:lnTo>
                <a:lnTo>
                  <a:pt x="189" y="1956"/>
                </a:lnTo>
                <a:lnTo>
                  <a:pt x="205" y="1959"/>
                </a:lnTo>
                <a:lnTo>
                  <a:pt x="222" y="1960"/>
                </a:lnTo>
                <a:lnTo>
                  <a:pt x="222" y="1960"/>
                </a:lnTo>
                <a:lnTo>
                  <a:pt x="237" y="1959"/>
                </a:lnTo>
                <a:lnTo>
                  <a:pt x="253" y="1956"/>
                </a:lnTo>
                <a:lnTo>
                  <a:pt x="268" y="1952"/>
                </a:lnTo>
                <a:lnTo>
                  <a:pt x="282" y="1946"/>
                </a:lnTo>
                <a:lnTo>
                  <a:pt x="296" y="1938"/>
                </a:lnTo>
                <a:lnTo>
                  <a:pt x="308" y="1930"/>
                </a:lnTo>
                <a:lnTo>
                  <a:pt x="320" y="1920"/>
                </a:lnTo>
                <a:lnTo>
                  <a:pt x="331" y="1909"/>
                </a:lnTo>
                <a:lnTo>
                  <a:pt x="341" y="1897"/>
                </a:lnTo>
                <a:lnTo>
                  <a:pt x="350" y="1883"/>
                </a:lnTo>
                <a:lnTo>
                  <a:pt x="358" y="1869"/>
                </a:lnTo>
                <a:lnTo>
                  <a:pt x="363" y="1854"/>
                </a:lnTo>
                <a:lnTo>
                  <a:pt x="369" y="1838"/>
                </a:lnTo>
                <a:lnTo>
                  <a:pt x="372" y="1823"/>
                </a:lnTo>
                <a:lnTo>
                  <a:pt x="375" y="1806"/>
                </a:lnTo>
                <a:lnTo>
                  <a:pt x="376" y="1788"/>
                </a:lnTo>
                <a:lnTo>
                  <a:pt x="376" y="1746"/>
                </a:lnTo>
                <a:lnTo>
                  <a:pt x="376" y="1746"/>
                </a:lnTo>
                <a:lnTo>
                  <a:pt x="375" y="1728"/>
                </a:lnTo>
                <a:lnTo>
                  <a:pt x="372" y="1710"/>
                </a:lnTo>
                <a:lnTo>
                  <a:pt x="368" y="1693"/>
                </a:lnTo>
                <a:lnTo>
                  <a:pt x="362" y="1676"/>
                </a:lnTo>
                <a:lnTo>
                  <a:pt x="356" y="1661"/>
                </a:lnTo>
                <a:lnTo>
                  <a:pt x="347" y="1646"/>
                </a:lnTo>
                <a:lnTo>
                  <a:pt x="336" y="1633"/>
                </a:lnTo>
                <a:lnTo>
                  <a:pt x="326" y="1620"/>
                </a:lnTo>
                <a:lnTo>
                  <a:pt x="326" y="1620"/>
                </a:lnTo>
                <a:lnTo>
                  <a:pt x="336" y="1606"/>
                </a:lnTo>
                <a:lnTo>
                  <a:pt x="336" y="1606"/>
                </a:lnTo>
                <a:lnTo>
                  <a:pt x="344" y="1591"/>
                </a:lnTo>
                <a:lnTo>
                  <a:pt x="349" y="1575"/>
                </a:lnTo>
                <a:lnTo>
                  <a:pt x="352" y="1559"/>
                </a:lnTo>
                <a:lnTo>
                  <a:pt x="354" y="1544"/>
                </a:lnTo>
                <a:lnTo>
                  <a:pt x="354" y="1544"/>
                </a:lnTo>
                <a:lnTo>
                  <a:pt x="345" y="1548"/>
                </a:lnTo>
                <a:lnTo>
                  <a:pt x="338" y="1552"/>
                </a:lnTo>
                <a:lnTo>
                  <a:pt x="329" y="1555"/>
                </a:lnTo>
                <a:lnTo>
                  <a:pt x="320" y="1557"/>
                </a:lnTo>
                <a:lnTo>
                  <a:pt x="311" y="1558"/>
                </a:lnTo>
                <a:lnTo>
                  <a:pt x="300" y="1559"/>
                </a:lnTo>
                <a:lnTo>
                  <a:pt x="291" y="1559"/>
                </a:lnTo>
                <a:lnTo>
                  <a:pt x="282" y="1559"/>
                </a:lnTo>
                <a:lnTo>
                  <a:pt x="282" y="1561"/>
                </a:lnTo>
                <a:lnTo>
                  <a:pt x="282" y="1561"/>
                </a:lnTo>
                <a:lnTo>
                  <a:pt x="268" y="1556"/>
                </a:lnTo>
                <a:lnTo>
                  <a:pt x="253" y="1553"/>
                </a:lnTo>
                <a:lnTo>
                  <a:pt x="239" y="1550"/>
                </a:lnTo>
                <a:lnTo>
                  <a:pt x="224" y="1548"/>
                </a:lnTo>
                <a:lnTo>
                  <a:pt x="210" y="1548"/>
                </a:lnTo>
                <a:lnTo>
                  <a:pt x="197" y="1548"/>
                </a:lnTo>
                <a:lnTo>
                  <a:pt x="183" y="1549"/>
                </a:lnTo>
                <a:lnTo>
                  <a:pt x="171" y="1552"/>
                </a:lnTo>
                <a:lnTo>
                  <a:pt x="158" y="1554"/>
                </a:lnTo>
                <a:lnTo>
                  <a:pt x="146" y="1557"/>
                </a:lnTo>
                <a:lnTo>
                  <a:pt x="134" y="1561"/>
                </a:lnTo>
                <a:lnTo>
                  <a:pt x="123" y="1565"/>
                </a:lnTo>
                <a:lnTo>
                  <a:pt x="113" y="1571"/>
                </a:lnTo>
                <a:lnTo>
                  <a:pt x="101" y="1576"/>
                </a:lnTo>
                <a:lnTo>
                  <a:pt x="92" y="1582"/>
                </a:lnTo>
                <a:lnTo>
                  <a:pt x="82" y="1589"/>
                </a:lnTo>
                <a:lnTo>
                  <a:pt x="65" y="1603"/>
                </a:lnTo>
                <a:lnTo>
                  <a:pt x="51" y="1619"/>
                </a:lnTo>
                <a:lnTo>
                  <a:pt x="38" y="1636"/>
                </a:lnTo>
                <a:lnTo>
                  <a:pt x="34" y="1645"/>
                </a:lnTo>
                <a:lnTo>
                  <a:pt x="29" y="1654"/>
                </a:lnTo>
                <a:lnTo>
                  <a:pt x="26" y="1664"/>
                </a:lnTo>
                <a:lnTo>
                  <a:pt x="23" y="1673"/>
                </a:lnTo>
                <a:lnTo>
                  <a:pt x="20" y="1682"/>
                </a:lnTo>
                <a:lnTo>
                  <a:pt x="18" y="1692"/>
                </a:lnTo>
                <a:lnTo>
                  <a:pt x="18" y="1701"/>
                </a:lnTo>
                <a:lnTo>
                  <a:pt x="18" y="1710"/>
                </a:lnTo>
                <a:lnTo>
                  <a:pt x="19" y="1720"/>
                </a:lnTo>
                <a:lnTo>
                  <a:pt x="20" y="1729"/>
                </a:lnTo>
                <a:lnTo>
                  <a:pt x="55" y="1878"/>
                </a:lnTo>
                <a:close/>
                <a:moveTo>
                  <a:pt x="119" y="1790"/>
                </a:moveTo>
                <a:lnTo>
                  <a:pt x="120" y="1790"/>
                </a:lnTo>
                <a:lnTo>
                  <a:pt x="120" y="1790"/>
                </a:lnTo>
                <a:lnTo>
                  <a:pt x="122" y="1784"/>
                </a:lnTo>
                <a:lnTo>
                  <a:pt x="124" y="1779"/>
                </a:lnTo>
                <a:lnTo>
                  <a:pt x="126" y="1774"/>
                </a:lnTo>
                <a:lnTo>
                  <a:pt x="129" y="1770"/>
                </a:lnTo>
                <a:lnTo>
                  <a:pt x="134" y="1766"/>
                </a:lnTo>
                <a:lnTo>
                  <a:pt x="138" y="1763"/>
                </a:lnTo>
                <a:lnTo>
                  <a:pt x="144" y="1761"/>
                </a:lnTo>
                <a:lnTo>
                  <a:pt x="150" y="1758"/>
                </a:lnTo>
                <a:lnTo>
                  <a:pt x="150" y="1758"/>
                </a:lnTo>
                <a:lnTo>
                  <a:pt x="155" y="1758"/>
                </a:lnTo>
                <a:lnTo>
                  <a:pt x="161" y="1758"/>
                </a:lnTo>
                <a:lnTo>
                  <a:pt x="167" y="1761"/>
                </a:lnTo>
                <a:lnTo>
                  <a:pt x="172" y="1762"/>
                </a:lnTo>
                <a:lnTo>
                  <a:pt x="177" y="1765"/>
                </a:lnTo>
                <a:lnTo>
                  <a:pt x="181" y="1769"/>
                </a:lnTo>
                <a:lnTo>
                  <a:pt x="185" y="1773"/>
                </a:lnTo>
                <a:lnTo>
                  <a:pt x="188" y="1779"/>
                </a:lnTo>
                <a:lnTo>
                  <a:pt x="188" y="1779"/>
                </a:lnTo>
                <a:lnTo>
                  <a:pt x="200" y="1771"/>
                </a:lnTo>
                <a:lnTo>
                  <a:pt x="214" y="1761"/>
                </a:lnTo>
                <a:lnTo>
                  <a:pt x="226" y="1749"/>
                </a:lnTo>
                <a:lnTo>
                  <a:pt x="240" y="1735"/>
                </a:lnTo>
                <a:lnTo>
                  <a:pt x="253" y="1718"/>
                </a:lnTo>
                <a:lnTo>
                  <a:pt x="266" y="1698"/>
                </a:lnTo>
                <a:lnTo>
                  <a:pt x="279" y="1675"/>
                </a:lnTo>
                <a:lnTo>
                  <a:pt x="291" y="1649"/>
                </a:lnTo>
                <a:lnTo>
                  <a:pt x="291" y="1649"/>
                </a:lnTo>
                <a:lnTo>
                  <a:pt x="306" y="1639"/>
                </a:lnTo>
                <a:lnTo>
                  <a:pt x="306" y="1639"/>
                </a:lnTo>
                <a:lnTo>
                  <a:pt x="315" y="1649"/>
                </a:lnTo>
                <a:lnTo>
                  <a:pt x="324" y="1661"/>
                </a:lnTo>
                <a:lnTo>
                  <a:pt x="331" y="1673"/>
                </a:lnTo>
                <a:lnTo>
                  <a:pt x="336" y="1687"/>
                </a:lnTo>
                <a:lnTo>
                  <a:pt x="342" y="1700"/>
                </a:lnTo>
                <a:lnTo>
                  <a:pt x="345" y="1716"/>
                </a:lnTo>
                <a:lnTo>
                  <a:pt x="348" y="1730"/>
                </a:lnTo>
                <a:lnTo>
                  <a:pt x="348" y="1746"/>
                </a:lnTo>
                <a:lnTo>
                  <a:pt x="348" y="1788"/>
                </a:lnTo>
                <a:lnTo>
                  <a:pt x="348" y="1788"/>
                </a:lnTo>
                <a:lnTo>
                  <a:pt x="348" y="1803"/>
                </a:lnTo>
                <a:lnTo>
                  <a:pt x="345" y="1817"/>
                </a:lnTo>
                <a:lnTo>
                  <a:pt x="342" y="1832"/>
                </a:lnTo>
                <a:lnTo>
                  <a:pt x="338" y="1845"/>
                </a:lnTo>
                <a:lnTo>
                  <a:pt x="332" y="1857"/>
                </a:lnTo>
                <a:lnTo>
                  <a:pt x="326" y="1870"/>
                </a:lnTo>
                <a:lnTo>
                  <a:pt x="318" y="1880"/>
                </a:lnTo>
                <a:lnTo>
                  <a:pt x="311" y="1890"/>
                </a:lnTo>
                <a:lnTo>
                  <a:pt x="302" y="1900"/>
                </a:lnTo>
                <a:lnTo>
                  <a:pt x="291" y="1908"/>
                </a:lnTo>
                <a:lnTo>
                  <a:pt x="281" y="1915"/>
                </a:lnTo>
                <a:lnTo>
                  <a:pt x="270" y="1921"/>
                </a:lnTo>
                <a:lnTo>
                  <a:pt x="259" y="1926"/>
                </a:lnTo>
                <a:lnTo>
                  <a:pt x="246" y="1929"/>
                </a:lnTo>
                <a:lnTo>
                  <a:pt x="234" y="1932"/>
                </a:lnTo>
                <a:lnTo>
                  <a:pt x="222" y="1933"/>
                </a:lnTo>
                <a:lnTo>
                  <a:pt x="222" y="1933"/>
                </a:lnTo>
                <a:lnTo>
                  <a:pt x="206" y="1932"/>
                </a:lnTo>
                <a:lnTo>
                  <a:pt x="191" y="1928"/>
                </a:lnTo>
                <a:lnTo>
                  <a:pt x="178" y="1924"/>
                </a:lnTo>
                <a:lnTo>
                  <a:pt x="164" y="1917"/>
                </a:lnTo>
                <a:lnTo>
                  <a:pt x="152" y="1908"/>
                </a:lnTo>
                <a:lnTo>
                  <a:pt x="140" y="1898"/>
                </a:lnTo>
                <a:lnTo>
                  <a:pt x="129" y="1887"/>
                </a:lnTo>
                <a:lnTo>
                  <a:pt x="120" y="1874"/>
                </a:lnTo>
                <a:lnTo>
                  <a:pt x="120" y="1874"/>
                </a:lnTo>
                <a:lnTo>
                  <a:pt x="117" y="1856"/>
                </a:lnTo>
                <a:lnTo>
                  <a:pt x="116" y="1837"/>
                </a:lnTo>
                <a:lnTo>
                  <a:pt x="117" y="1815"/>
                </a:lnTo>
                <a:lnTo>
                  <a:pt x="119" y="1790"/>
                </a:lnTo>
                <a:lnTo>
                  <a:pt x="119" y="1790"/>
                </a:lnTo>
                <a:close/>
                <a:moveTo>
                  <a:pt x="1464" y="1920"/>
                </a:moveTo>
                <a:lnTo>
                  <a:pt x="1464" y="1920"/>
                </a:lnTo>
                <a:lnTo>
                  <a:pt x="1460" y="1902"/>
                </a:lnTo>
                <a:lnTo>
                  <a:pt x="1456" y="1886"/>
                </a:lnTo>
                <a:lnTo>
                  <a:pt x="1451" y="1870"/>
                </a:lnTo>
                <a:lnTo>
                  <a:pt x="1446" y="1856"/>
                </a:lnTo>
                <a:lnTo>
                  <a:pt x="1439" y="1844"/>
                </a:lnTo>
                <a:lnTo>
                  <a:pt x="1432" y="1833"/>
                </a:lnTo>
                <a:lnTo>
                  <a:pt x="1424" y="1823"/>
                </a:lnTo>
                <a:lnTo>
                  <a:pt x="1415" y="1814"/>
                </a:lnTo>
                <a:lnTo>
                  <a:pt x="1406" y="1806"/>
                </a:lnTo>
                <a:lnTo>
                  <a:pt x="1396" y="1799"/>
                </a:lnTo>
                <a:lnTo>
                  <a:pt x="1386" y="1793"/>
                </a:lnTo>
                <a:lnTo>
                  <a:pt x="1375" y="1788"/>
                </a:lnTo>
                <a:lnTo>
                  <a:pt x="1363" y="1783"/>
                </a:lnTo>
                <a:lnTo>
                  <a:pt x="1350" y="1780"/>
                </a:lnTo>
                <a:lnTo>
                  <a:pt x="1337" y="1776"/>
                </a:lnTo>
                <a:lnTo>
                  <a:pt x="1323" y="1774"/>
                </a:lnTo>
                <a:lnTo>
                  <a:pt x="1294" y="1770"/>
                </a:lnTo>
                <a:lnTo>
                  <a:pt x="1294" y="1770"/>
                </a:lnTo>
                <a:lnTo>
                  <a:pt x="1295" y="1843"/>
                </a:lnTo>
                <a:lnTo>
                  <a:pt x="1296" y="1853"/>
                </a:lnTo>
                <a:lnTo>
                  <a:pt x="1286" y="1856"/>
                </a:lnTo>
                <a:lnTo>
                  <a:pt x="1262" y="1863"/>
                </a:lnTo>
                <a:lnTo>
                  <a:pt x="1296" y="1893"/>
                </a:lnTo>
                <a:lnTo>
                  <a:pt x="1118" y="2095"/>
                </a:lnTo>
                <a:lnTo>
                  <a:pt x="947" y="1893"/>
                </a:lnTo>
                <a:lnTo>
                  <a:pt x="981" y="1863"/>
                </a:lnTo>
                <a:lnTo>
                  <a:pt x="949" y="1853"/>
                </a:lnTo>
                <a:lnTo>
                  <a:pt x="949" y="1843"/>
                </a:lnTo>
                <a:lnTo>
                  <a:pt x="949" y="1843"/>
                </a:lnTo>
                <a:lnTo>
                  <a:pt x="950" y="1769"/>
                </a:lnTo>
                <a:lnTo>
                  <a:pt x="911" y="1776"/>
                </a:lnTo>
                <a:lnTo>
                  <a:pt x="911" y="1776"/>
                </a:lnTo>
                <a:lnTo>
                  <a:pt x="899" y="1779"/>
                </a:lnTo>
                <a:lnTo>
                  <a:pt x="887" y="1783"/>
                </a:lnTo>
                <a:lnTo>
                  <a:pt x="874" y="1787"/>
                </a:lnTo>
                <a:lnTo>
                  <a:pt x="863" y="1791"/>
                </a:lnTo>
                <a:lnTo>
                  <a:pt x="853" y="1797"/>
                </a:lnTo>
                <a:lnTo>
                  <a:pt x="843" y="1803"/>
                </a:lnTo>
                <a:lnTo>
                  <a:pt x="834" y="1810"/>
                </a:lnTo>
                <a:lnTo>
                  <a:pt x="825" y="1818"/>
                </a:lnTo>
                <a:lnTo>
                  <a:pt x="817" y="1827"/>
                </a:lnTo>
                <a:lnTo>
                  <a:pt x="810" y="1837"/>
                </a:lnTo>
                <a:lnTo>
                  <a:pt x="803" y="1847"/>
                </a:lnTo>
                <a:lnTo>
                  <a:pt x="797" y="1860"/>
                </a:lnTo>
                <a:lnTo>
                  <a:pt x="791" y="1873"/>
                </a:lnTo>
                <a:lnTo>
                  <a:pt x="787" y="1888"/>
                </a:lnTo>
                <a:lnTo>
                  <a:pt x="782" y="1904"/>
                </a:lnTo>
                <a:lnTo>
                  <a:pt x="779" y="1920"/>
                </a:lnTo>
                <a:lnTo>
                  <a:pt x="738" y="2195"/>
                </a:lnTo>
                <a:lnTo>
                  <a:pt x="738" y="2195"/>
                </a:lnTo>
                <a:lnTo>
                  <a:pt x="787" y="2180"/>
                </a:lnTo>
                <a:lnTo>
                  <a:pt x="836" y="2168"/>
                </a:lnTo>
                <a:lnTo>
                  <a:pt x="887" y="2156"/>
                </a:lnTo>
                <a:lnTo>
                  <a:pt x="938" y="2147"/>
                </a:lnTo>
                <a:lnTo>
                  <a:pt x="991" y="2140"/>
                </a:lnTo>
                <a:lnTo>
                  <a:pt x="1045" y="2135"/>
                </a:lnTo>
                <a:lnTo>
                  <a:pt x="1099" y="2132"/>
                </a:lnTo>
                <a:lnTo>
                  <a:pt x="1154" y="2131"/>
                </a:lnTo>
                <a:lnTo>
                  <a:pt x="1154" y="2131"/>
                </a:lnTo>
                <a:lnTo>
                  <a:pt x="1199" y="2131"/>
                </a:lnTo>
                <a:lnTo>
                  <a:pt x="1244" y="2133"/>
                </a:lnTo>
                <a:lnTo>
                  <a:pt x="1289" y="2137"/>
                </a:lnTo>
                <a:lnTo>
                  <a:pt x="1333" y="2142"/>
                </a:lnTo>
                <a:lnTo>
                  <a:pt x="1376" y="2149"/>
                </a:lnTo>
                <a:lnTo>
                  <a:pt x="1419" y="2155"/>
                </a:lnTo>
                <a:lnTo>
                  <a:pt x="1460" y="2164"/>
                </a:lnTo>
                <a:lnTo>
                  <a:pt x="1502" y="2174"/>
                </a:lnTo>
                <a:lnTo>
                  <a:pt x="1464" y="1920"/>
                </a:lnTo>
                <a:close/>
                <a:moveTo>
                  <a:pt x="1296" y="1503"/>
                </a:moveTo>
                <a:lnTo>
                  <a:pt x="1296" y="1503"/>
                </a:lnTo>
                <a:lnTo>
                  <a:pt x="1293" y="1491"/>
                </a:lnTo>
                <a:lnTo>
                  <a:pt x="1289" y="1479"/>
                </a:lnTo>
                <a:lnTo>
                  <a:pt x="1286" y="1466"/>
                </a:lnTo>
                <a:lnTo>
                  <a:pt x="1280" y="1454"/>
                </a:lnTo>
                <a:lnTo>
                  <a:pt x="1275" y="1443"/>
                </a:lnTo>
                <a:lnTo>
                  <a:pt x="1268" y="1430"/>
                </a:lnTo>
                <a:lnTo>
                  <a:pt x="1259" y="1419"/>
                </a:lnTo>
                <a:lnTo>
                  <a:pt x="1250" y="1409"/>
                </a:lnTo>
                <a:lnTo>
                  <a:pt x="1239" y="1400"/>
                </a:lnTo>
                <a:lnTo>
                  <a:pt x="1226" y="1391"/>
                </a:lnTo>
                <a:lnTo>
                  <a:pt x="1213" y="1383"/>
                </a:lnTo>
                <a:lnTo>
                  <a:pt x="1197" y="1376"/>
                </a:lnTo>
                <a:lnTo>
                  <a:pt x="1180" y="1371"/>
                </a:lnTo>
                <a:lnTo>
                  <a:pt x="1161" y="1367"/>
                </a:lnTo>
                <a:lnTo>
                  <a:pt x="1141" y="1365"/>
                </a:lnTo>
                <a:lnTo>
                  <a:pt x="1118" y="1364"/>
                </a:lnTo>
                <a:lnTo>
                  <a:pt x="1118" y="1364"/>
                </a:lnTo>
                <a:lnTo>
                  <a:pt x="1096" y="1365"/>
                </a:lnTo>
                <a:lnTo>
                  <a:pt x="1076" y="1368"/>
                </a:lnTo>
                <a:lnTo>
                  <a:pt x="1058" y="1373"/>
                </a:lnTo>
                <a:lnTo>
                  <a:pt x="1042" y="1380"/>
                </a:lnTo>
                <a:lnTo>
                  <a:pt x="1027" y="1387"/>
                </a:lnTo>
                <a:lnTo>
                  <a:pt x="1015" y="1396"/>
                </a:lnTo>
                <a:lnTo>
                  <a:pt x="1005" y="1405"/>
                </a:lnTo>
                <a:lnTo>
                  <a:pt x="995" y="1417"/>
                </a:lnTo>
                <a:lnTo>
                  <a:pt x="987" y="1428"/>
                </a:lnTo>
                <a:lnTo>
                  <a:pt x="981" y="1439"/>
                </a:lnTo>
                <a:lnTo>
                  <a:pt x="976" y="1450"/>
                </a:lnTo>
                <a:lnTo>
                  <a:pt x="971" y="1462"/>
                </a:lnTo>
                <a:lnTo>
                  <a:pt x="964" y="1483"/>
                </a:lnTo>
                <a:lnTo>
                  <a:pt x="961" y="1502"/>
                </a:lnTo>
                <a:lnTo>
                  <a:pt x="961" y="1502"/>
                </a:lnTo>
                <a:lnTo>
                  <a:pt x="955" y="1547"/>
                </a:lnTo>
                <a:lnTo>
                  <a:pt x="950" y="1606"/>
                </a:lnTo>
                <a:lnTo>
                  <a:pt x="945" y="1658"/>
                </a:lnTo>
                <a:lnTo>
                  <a:pt x="945" y="1679"/>
                </a:lnTo>
                <a:lnTo>
                  <a:pt x="945" y="1690"/>
                </a:lnTo>
                <a:lnTo>
                  <a:pt x="945" y="1690"/>
                </a:lnTo>
                <a:lnTo>
                  <a:pt x="947" y="1694"/>
                </a:lnTo>
                <a:lnTo>
                  <a:pt x="951" y="1700"/>
                </a:lnTo>
                <a:lnTo>
                  <a:pt x="955" y="1706"/>
                </a:lnTo>
                <a:lnTo>
                  <a:pt x="961" y="1710"/>
                </a:lnTo>
                <a:lnTo>
                  <a:pt x="970" y="1713"/>
                </a:lnTo>
                <a:lnTo>
                  <a:pt x="981" y="1717"/>
                </a:lnTo>
                <a:lnTo>
                  <a:pt x="996" y="1719"/>
                </a:lnTo>
                <a:lnTo>
                  <a:pt x="1013" y="1720"/>
                </a:lnTo>
                <a:lnTo>
                  <a:pt x="1013" y="1720"/>
                </a:lnTo>
                <a:lnTo>
                  <a:pt x="1027" y="1720"/>
                </a:lnTo>
                <a:lnTo>
                  <a:pt x="1039" y="1720"/>
                </a:lnTo>
                <a:lnTo>
                  <a:pt x="1057" y="1718"/>
                </a:lnTo>
                <a:lnTo>
                  <a:pt x="1057" y="1718"/>
                </a:lnTo>
                <a:lnTo>
                  <a:pt x="1071" y="1726"/>
                </a:lnTo>
                <a:lnTo>
                  <a:pt x="1088" y="1733"/>
                </a:lnTo>
                <a:lnTo>
                  <a:pt x="1105" y="1737"/>
                </a:lnTo>
                <a:lnTo>
                  <a:pt x="1114" y="1738"/>
                </a:lnTo>
                <a:lnTo>
                  <a:pt x="1123" y="1738"/>
                </a:lnTo>
                <a:lnTo>
                  <a:pt x="1123" y="1738"/>
                </a:lnTo>
                <a:lnTo>
                  <a:pt x="1133" y="1738"/>
                </a:lnTo>
                <a:lnTo>
                  <a:pt x="1142" y="1737"/>
                </a:lnTo>
                <a:lnTo>
                  <a:pt x="1151" y="1735"/>
                </a:lnTo>
                <a:lnTo>
                  <a:pt x="1160" y="1733"/>
                </a:lnTo>
                <a:lnTo>
                  <a:pt x="1177" y="1726"/>
                </a:lnTo>
                <a:lnTo>
                  <a:pt x="1192" y="1717"/>
                </a:lnTo>
                <a:lnTo>
                  <a:pt x="1192" y="1717"/>
                </a:lnTo>
                <a:lnTo>
                  <a:pt x="1221" y="1718"/>
                </a:lnTo>
                <a:lnTo>
                  <a:pt x="1252" y="1719"/>
                </a:lnTo>
                <a:lnTo>
                  <a:pt x="1267" y="1718"/>
                </a:lnTo>
                <a:lnTo>
                  <a:pt x="1279" y="1717"/>
                </a:lnTo>
                <a:lnTo>
                  <a:pt x="1289" y="1716"/>
                </a:lnTo>
                <a:lnTo>
                  <a:pt x="1296" y="1712"/>
                </a:lnTo>
                <a:lnTo>
                  <a:pt x="1296" y="1712"/>
                </a:lnTo>
                <a:lnTo>
                  <a:pt x="1300" y="1709"/>
                </a:lnTo>
                <a:lnTo>
                  <a:pt x="1302" y="1702"/>
                </a:lnTo>
                <a:lnTo>
                  <a:pt x="1303" y="1694"/>
                </a:lnTo>
                <a:lnTo>
                  <a:pt x="1304" y="1684"/>
                </a:lnTo>
                <a:lnTo>
                  <a:pt x="1306" y="1658"/>
                </a:lnTo>
                <a:lnTo>
                  <a:pt x="1306" y="1628"/>
                </a:lnTo>
                <a:lnTo>
                  <a:pt x="1305" y="1595"/>
                </a:lnTo>
                <a:lnTo>
                  <a:pt x="1303" y="1562"/>
                </a:lnTo>
                <a:lnTo>
                  <a:pt x="1300" y="1530"/>
                </a:lnTo>
                <a:lnTo>
                  <a:pt x="1296" y="1503"/>
                </a:lnTo>
                <a:lnTo>
                  <a:pt x="1296" y="1503"/>
                </a:lnTo>
                <a:close/>
                <a:moveTo>
                  <a:pt x="1230" y="1592"/>
                </a:moveTo>
                <a:lnTo>
                  <a:pt x="1230" y="1592"/>
                </a:lnTo>
                <a:lnTo>
                  <a:pt x="1230" y="1603"/>
                </a:lnTo>
                <a:lnTo>
                  <a:pt x="1228" y="1616"/>
                </a:lnTo>
                <a:lnTo>
                  <a:pt x="1225" y="1627"/>
                </a:lnTo>
                <a:lnTo>
                  <a:pt x="1222" y="1638"/>
                </a:lnTo>
                <a:lnTo>
                  <a:pt x="1217" y="1648"/>
                </a:lnTo>
                <a:lnTo>
                  <a:pt x="1212" y="1658"/>
                </a:lnTo>
                <a:lnTo>
                  <a:pt x="1205" y="1667"/>
                </a:lnTo>
                <a:lnTo>
                  <a:pt x="1198" y="1676"/>
                </a:lnTo>
                <a:lnTo>
                  <a:pt x="1190" y="1683"/>
                </a:lnTo>
                <a:lnTo>
                  <a:pt x="1183" y="1690"/>
                </a:lnTo>
                <a:lnTo>
                  <a:pt x="1174" y="1697"/>
                </a:lnTo>
                <a:lnTo>
                  <a:pt x="1165" y="1701"/>
                </a:lnTo>
                <a:lnTo>
                  <a:pt x="1154" y="1706"/>
                </a:lnTo>
                <a:lnTo>
                  <a:pt x="1144" y="1708"/>
                </a:lnTo>
                <a:lnTo>
                  <a:pt x="1134" y="1710"/>
                </a:lnTo>
                <a:lnTo>
                  <a:pt x="1123" y="1710"/>
                </a:lnTo>
                <a:lnTo>
                  <a:pt x="1123" y="1710"/>
                </a:lnTo>
                <a:lnTo>
                  <a:pt x="1113" y="1710"/>
                </a:lnTo>
                <a:lnTo>
                  <a:pt x="1103" y="1708"/>
                </a:lnTo>
                <a:lnTo>
                  <a:pt x="1093" y="1706"/>
                </a:lnTo>
                <a:lnTo>
                  <a:pt x="1082" y="1701"/>
                </a:lnTo>
                <a:lnTo>
                  <a:pt x="1073" y="1697"/>
                </a:lnTo>
                <a:lnTo>
                  <a:pt x="1064" y="1690"/>
                </a:lnTo>
                <a:lnTo>
                  <a:pt x="1057" y="1683"/>
                </a:lnTo>
                <a:lnTo>
                  <a:pt x="1049" y="1676"/>
                </a:lnTo>
                <a:lnTo>
                  <a:pt x="1042" y="1667"/>
                </a:lnTo>
                <a:lnTo>
                  <a:pt x="1035" y="1658"/>
                </a:lnTo>
                <a:lnTo>
                  <a:pt x="1030" y="1648"/>
                </a:lnTo>
                <a:lnTo>
                  <a:pt x="1025" y="1638"/>
                </a:lnTo>
                <a:lnTo>
                  <a:pt x="1022" y="1627"/>
                </a:lnTo>
                <a:lnTo>
                  <a:pt x="1019" y="1616"/>
                </a:lnTo>
                <a:lnTo>
                  <a:pt x="1017" y="1603"/>
                </a:lnTo>
                <a:lnTo>
                  <a:pt x="1017" y="1592"/>
                </a:lnTo>
                <a:lnTo>
                  <a:pt x="1017" y="1559"/>
                </a:lnTo>
                <a:lnTo>
                  <a:pt x="1017" y="1559"/>
                </a:lnTo>
                <a:lnTo>
                  <a:pt x="1018" y="1544"/>
                </a:lnTo>
                <a:lnTo>
                  <a:pt x="1021" y="1528"/>
                </a:lnTo>
                <a:lnTo>
                  <a:pt x="1021" y="1528"/>
                </a:lnTo>
                <a:lnTo>
                  <a:pt x="1025" y="1532"/>
                </a:lnTo>
                <a:lnTo>
                  <a:pt x="1031" y="1537"/>
                </a:lnTo>
                <a:lnTo>
                  <a:pt x="1036" y="1541"/>
                </a:lnTo>
                <a:lnTo>
                  <a:pt x="1044" y="1545"/>
                </a:lnTo>
                <a:lnTo>
                  <a:pt x="1053" y="1547"/>
                </a:lnTo>
                <a:lnTo>
                  <a:pt x="1064" y="1549"/>
                </a:lnTo>
                <a:lnTo>
                  <a:pt x="1078" y="1549"/>
                </a:lnTo>
                <a:lnTo>
                  <a:pt x="1093" y="1548"/>
                </a:lnTo>
                <a:lnTo>
                  <a:pt x="1093" y="1548"/>
                </a:lnTo>
                <a:lnTo>
                  <a:pt x="1109" y="1545"/>
                </a:lnTo>
                <a:lnTo>
                  <a:pt x="1123" y="1541"/>
                </a:lnTo>
                <a:lnTo>
                  <a:pt x="1148" y="1531"/>
                </a:lnTo>
                <a:lnTo>
                  <a:pt x="1160" y="1527"/>
                </a:lnTo>
                <a:lnTo>
                  <a:pt x="1177" y="1523"/>
                </a:lnTo>
                <a:lnTo>
                  <a:pt x="1197" y="1521"/>
                </a:lnTo>
                <a:lnTo>
                  <a:pt x="1224" y="1520"/>
                </a:lnTo>
                <a:lnTo>
                  <a:pt x="1224" y="1520"/>
                </a:lnTo>
                <a:lnTo>
                  <a:pt x="1226" y="1530"/>
                </a:lnTo>
                <a:lnTo>
                  <a:pt x="1229" y="1539"/>
                </a:lnTo>
                <a:lnTo>
                  <a:pt x="1230" y="1549"/>
                </a:lnTo>
                <a:lnTo>
                  <a:pt x="1230" y="1559"/>
                </a:lnTo>
                <a:lnTo>
                  <a:pt x="1230" y="1592"/>
                </a:lnTo>
                <a:close/>
                <a:moveTo>
                  <a:pt x="1267" y="1765"/>
                </a:moveTo>
                <a:lnTo>
                  <a:pt x="1220" y="1757"/>
                </a:lnTo>
                <a:lnTo>
                  <a:pt x="1118" y="1971"/>
                </a:lnTo>
                <a:lnTo>
                  <a:pt x="1016" y="1755"/>
                </a:lnTo>
                <a:lnTo>
                  <a:pt x="977" y="1763"/>
                </a:lnTo>
                <a:lnTo>
                  <a:pt x="977" y="1763"/>
                </a:lnTo>
                <a:lnTo>
                  <a:pt x="977" y="1794"/>
                </a:lnTo>
                <a:lnTo>
                  <a:pt x="977" y="1794"/>
                </a:lnTo>
                <a:lnTo>
                  <a:pt x="976" y="1833"/>
                </a:lnTo>
                <a:lnTo>
                  <a:pt x="1035" y="1852"/>
                </a:lnTo>
                <a:lnTo>
                  <a:pt x="986" y="1896"/>
                </a:lnTo>
                <a:lnTo>
                  <a:pt x="1118" y="2053"/>
                </a:lnTo>
                <a:lnTo>
                  <a:pt x="1258" y="1896"/>
                </a:lnTo>
                <a:lnTo>
                  <a:pt x="1208" y="1852"/>
                </a:lnTo>
                <a:lnTo>
                  <a:pt x="1268" y="1833"/>
                </a:lnTo>
                <a:lnTo>
                  <a:pt x="1268" y="1833"/>
                </a:lnTo>
                <a:lnTo>
                  <a:pt x="1267" y="1765"/>
                </a:lnTo>
                <a:lnTo>
                  <a:pt x="1267" y="1765"/>
                </a:lnTo>
                <a:close/>
              </a:path>
            </a:pathLst>
          </a:custGeom>
          <a:solidFill>
            <a:schemeClr val="bg1"/>
          </a:solidFill>
          <a:ln>
            <a:noFill/>
          </a:ln>
        </p:spPr>
        <p:txBody>
          <a:bodyPr vert="horz" wrap="square" lIns="80147" tIns="40074" rIns="80147" bIns="4007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4" name="Title 1">
            <a:extLst>
              <a:ext uri="{FF2B5EF4-FFF2-40B4-BE49-F238E27FC236}">
                <a16:creationId xmlns:a16="http://schemas.microsoft.com/office/drawing/2014/main" id="{8E6D328D-ABF6-4B1F-B747-4054F30ED1FE}"/>
              </a:ext>
            </a:extLst>
          </p:cNvPr>
          <p:cNvSpPr txBox="1">
            <a:spLocks/>
          </p:cNvSpPr>
          <p:nvPr/>
        </p:nvSpPr>
        <p:spPr>
          <a:xfrm>
            <a:off x="1428927" y="300256"/>
            <a:ext cx="10308146" cy="267775"/>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t>Augšdaugavas novads</a:t>
            </a:r>
            <a:endParaRPr kumimoji="0" lang="lv-LV" sz="3200" b="0" i="0" u="none" strike="noStrike" kern="1200" cap="none" spc="0" normalizeH="0" baseline="0" noProof="0">
              <a:ln>
                <a:noFill/>
              </a:ln>
              <a:solidFill>
                <a:srgbClr val="2E2E38"/>
              </a:solidFill>
              <a:effectLst/>
              <a:highlight>
                <a:srgbClr val="FF0000"/>
              </a:highlight>
              <a:uLnTx/>
              <a:uFillTx/>
            </a:endParaRPr>
          </a:p>
        </p:txBody>
      </p:sp>
      <p:sp>
        <p:nvSpPr>
          <p:cNvPr id="23" name="Rectangle 22">
            <a:extLst>
              <a:ext uri="{FF2B5EF4-FFF2-40B4-BE49-F238E27FC236}">
                <a16:creationId xmlns:a16="http://schemas.microsoft.com/office/drawing/2014/main" id="{5DA21F9E-4A2E-4544-B084-B322A3003B00}"/>
              </a:ext>
            </a:extLst>
          </p:cNvPr>
          <p:cNvSpPr/>
          <p:nvPr/>
        </p:nvSpPr>
        <p:spPr>
          <a:xfrm>
            <a:off x="609918" y="1182142"/>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1"/>
                </a:solidFill>
                <a:effectLst/>
                <a:uLnTx/>
                <a:uFillTx/>
                <a:latin typeface="EYInterstate Light" panose="02000506000000020004" pitchFamily="2" charset="0"/>
              </a:rPr>
              <a:t>Pašvaldības atbilde</a:t>
            </a:r>
          </a:p>
        </p:txBody>
      </p:sp>
      <p:sp>
        <p:nvSpPr>
          <p:cNvPr id="28" name="TextBox 27">
            <a:extLst>
              <a:ext uri="{FF2B5EF4-FFF2-40B4-BE49-F238E27FC236}">
                <a16:creationId xmlns:a16="http://schemas.microsoft.com/office/drawing/2014/main" id="{79C6EE66-DE78-479C-9E58-8F8794FB7ADE}"/>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latin typeface="EYInterstate Light" panose="02000506000000020004" pitchFamily="2" charset="0"/>
              </a:rPr>
              <a:t>1. Pakalpojumu sniegšanas vietu pieejamība</a:t>
            </a:r>
          </a:p>
        </p:txBody>
      </p:sp>
      <p:sp>
        <p:nvSpPr>
          <p:cNvPr id="31" name="Title 1">
            <a:extLst>
              <a:ext uri="{FF2B5EF4-FFF2-40B4-BE49-F238E27FC236}">
                <a16:creationId xmlns:a16="http://schemas.microsoft.com/office/drawing/2014/main" id="{C2C85CDE-12CB-4FB2-A647-1EC8EE33590A}"/>
              </a:ext>
            </a:extLst>
          </p:cNvPr>
          <p:cNvSpPr txBox="1">
            <a:spLocks/>
          </p:cNvSpPr>
          <p:nvPr/>
        </p:nvSpPr>
        <p:spPr>
          <a:xfrm>
            <a:off x="1411868" y="607561"/>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sniegšanas vietu pieejamība</a:t>
            </a:r>
            <a:endParaRPr kumimoji="0" lang="lv-LV" sz="1600" b="1" i="0" u="none" strike="noStrike" kern="1200" cap="none" spc="0" normalizeH="0" baseline="0" noProof="0">
              <a:ln>
                <a:noFill/>
              </a:ln>
              <a:solidFill>
                <a:srgbClr val="2E2E38"/>
              </a:solidFill>
              <a:effectLst/>
              <a:uLnTx/>
              <a:uFillTx/>
            </a:endParaRPr>
          </a:p>
        </p:txBody>
      </p:sp>
      <p:sp>
        <p:nvSpPr>
          <p:cNvPr id="15" name="Rectangle 14">
            <a:extLst>
              <a:ext uri="{FF2B5EF4-FFF2-40B4-BE49-F238E27FC236}">
                <a16:creationId xmlns:a16="http://schemas.microsoft.com/office/drawing/2014/main" id="{A93DC535-6541-426E-84F8-D90D91030537}"/>
              </a:ext>
            </a:extLst>
          </p:cNvPr>
          <p:cNvSpPr/>
          <p:nvPr/>
        </p:nvSpPr>
        <p:spPr>
          <a:xfrm>
            <a:off x="609917" y="294200"/>
            <a:ext cx="67988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lang="en-US" b="1">
                <a:solidFill>
                  <a:srgbClr val="000000"/>
                </a:solidFill>
                <a:latin typeface="EYInterstate Light" panose="02000506000000020004" pitchFamily="2" charset="0"/>
              </a:rPr>
              <a:t>11</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16" name="Footer Placeholder 4">
            <a:extLst>
              <a:ext uri="{FF2B5EF4-FFF2-40B4-BE49-F238E27FC236}">
                <a16:creationId xmlns:a16="http://schemas.microsoft.com/office/drawing/2014/main" id="{21F170E7-A62D-49FA-9CA8-7402CAA78B9D}"/>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0" name="Date Placeholder 10">
            <a:extLst>
              <a:ext uri="{FF2B5EF4-FFF2-40B4-BE49-F238E27FC236}">
                <a16:creationId xmlns:a16="http://schemas.microsoft.com/office/drawing/2014/main" id="{72A6ADB0-8807-42CB-B325-A528B20997C1}"/>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28207584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7885" y="648012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83</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413850" y="316143"/>
            <a:ext cx="10308146" cy="267775"/>
          </a:xfrm>
        </p:spPr>
        <p:txBody>
          <a:body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t>Augšdaugavas novads</a:t>
            </a:r>
            <a:endParaRPr kumimoji="0" lang="lv-LV" sz="4000" b="0" i="0" u="none" strike="noStrike" kern="1200" cap="none" spc="0" normalizeH="0" baseline="0" noProof="0">
              <a:ln>
                <a:noFill/>
              </a:ln>
              <a:solidFill>
                <a:srgbClr val="2E2E38"/>
              </a:solidFill>
              <a:effectLst/>
              <a:highlight>
                <a:srgbClr val="FF0000"/>
              </a:highlight>
              <a:uLnTx/>
              <a:uFillTx/>
            </a:endParaRP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6" name="Rectangle 55">
            <a:extLst>
              <a:ext uri="{FF2B5EF4-FFF2-40B4-BE49-F238E27FC236}">
                <a16:creationId xmlns:a16="http://schemas.microsoft.com/office/drawing/2014/main" id="{0D9629BB-C93A-4FA3-9A6F-E1BF88C16A38}"/>
              </a:ext>
            </a:extLst>
          </p:cNvPr>
          <p:cNvSpPr/>
          <p:nvPr/>
        </p:nvSpPr>
        <p:spPr>
          <a:xfrm>
            <a:off x="609917" y="910987"/>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7" name="TextBox 56">
            <a:extLst>
              <a:ext uri="{FF2B5EF4-FFF2-40B4-BE49-F238E27FC236}">
                <a16:creationId xmlns:a16="http://schemas.microsoft.com/office/drawing/2014/main" id="{C03892DD-2F78-4A17-B9D1-9829D4609A48}"/>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latin typeface="EYInterstate Light" panose="02000506000000020004" pitchFamily="2" charset="0"/>
              </a:rPr>
              <a:t>2. Pakalpojumu sniegšanas vietu pieejamība</a:t>
            </a:r>
          </a:p>
        </p:txBody>
      </p:sp>
      <p:sp>
        <p:nvSpPr>
          <p:cNvPr id="42" name="Rectangle 41">
            <a:extLst>
              <a:ext uri="{FF2B5EF4-FFF2-40B4-BE49-F238E27FC236}">
                <a16:creationId xmlns:a16="http://schemas.microsoft.com/office/drawing/2014/main" id="{087058C6-D1B1-4A21-B5B1-35695F36A705}"/>
              </a:ext>
            </a:extLst>
          </p:cNvPr>
          <p:cNvSpPr/>
          <p:nvPr/>
        </p:nvSpPr>
        <p:spPr>
          <a:xfrm>
            <a:off x="609918" y="1187806"/>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1"/>
                </a:solidFill>
                <a:effectLst/>
                <a:uLnTx/>
                <a:uFillTx/>
                <a:latin typeface="EYInterstate Light" panose="02000506000000020004" pitchFamily="2" charset="0"/>
              </a:rPr>
              <a:t>Pašvaldības atbilde</a:t>
            </a:r>
          </a:p>
        </p:txBody>
      </p:sp>
      <p:sp>
        <p:nvSpPr>
          <p:cNvPr id="48" name="Freeform 6">
            <a:extLst>
              <a:ext uri="{FF2B5EF4-FFF2-40B4-BE49-F238E27FC236}">
                <a16:creationId xmlns:a16="http://schemas.microsoft.com/office/drawing/2014/main" id="{9C2197C4-F231-44AF-AE04-273588E1EDC0}"/>
              </a:ext>
            </a:extLst>
          </p:cNvPr>
          <p:cNvSpPr>
            <a:spLocks/>
          </p:cNvSpPr>
          <p:nvPr/>
        </p:nvSpPr>
        <p:spPr bwMode="gray">
          <a:xfrm>
            <a:off x="8299367" y="1489885"/>
            <a:ext cx="3274514" cy="428978"/>
          </a:xfrm>
          <a:custGeom>
            <a:avLst/>
            <a:gdLst/>
            <a:ahLst/>
            <a:cxnLst>
              <a:cxn ang="0">
                <a:pos x="0" y="0"/>
              </a:cxn>
              <a:cxn ang="0">
                <a:pos x="1474" y="0"/>
              </a:cxn>
              <a:cxn ang="0">
                <a:pos x="1474" y="719"/>
              </a:cxn>
              <a:cxn ang="0">
                <a:pos x="0" y="719"/>
              </a:cxn>
              <a:cxn ang="0">
                <a:pos x="142" y="360"/>
              </a:cxn>
              <a:cxn ang="0">
                <a:pos x="0" y="0"/>
              </a:cxn>
            </a:cxnLst>
            <a:rect l="0" t="0" r="r" b="b"/>
            <a:pathLst>
              <a:path w="1474" h="719">
                <a:moveTo>
                  <a:pt x="0" y="0"/>
                </a:moveTo>
                <a:lnTo>
                  <a:pt x="1474" y="0"/>
                </a:lnTo>
                <a:lnTo>
                  <a:pt x="1474" y="719"/>
                </a:lnTo>
                <a:lnTo>
                  <a:pt x="0" y="719"/>
                </a:lnTo>
                <a:lnTo>
                  <a:pt x="142" y="360"/>
                </a:lnTo>
                <a:lnTo>
                  <a:pt x="0" y="0"/>
                </a:lnTo>
                <a:close/>
              </a:path>
            </a:pathLst>
          </a:custGeom>
          <a:solidFill>
            <a:srgbClr val="FFE600"/>
          </a:solidFill>
          <a:ln w="12700">
            <a:noFill/>
            <a:miter lim="800000"/>
            <a:headEnd/>
            <a:tailEnd/>
          </a:ln>
          <a:effectLst/>
        </p:spPr>
        <p:txBody>
          <a:bodyPr lIns="216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     </a:t>
            </a:r>
            <a:r>
              <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apildus pakalpojumi</a:t>
            </a:r>
            <a:endPar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endParaRPr>
          </a:p>
        </p:txBody>
      </p:sp>
      <p:sp>
        <p:nvSpPr>
          <p:cNvPr id="50" name="Rectangle 17">
            <a:extLst>
              <a:ext uri="{FF2B5EF4-FFF2-40B4-BE49-F238E27FC236}">
                <a16:creationId xmlns:a16="http://schemas.microsoft.com/office/drawing/2014/main" id="{38ED9CED-99F6-4ADD-8C70-D9BA41ED27E2}"/>
              </a:ext>
            </a:extLst>
          </p:cNvPr>
          <p:cNvSpPr>
            <a:spLocks noChangeArrowheads="1"/>
          </p:cNvSpPr>
          <p:nvPr/>
        </p:nvSpPr>
        <p:spPr bwMode="gray">
          <a:xfrm>
            <a:off x="8274730" y="1970165"/>
            <a:ext cx="3297036" cy="3779457"/>
          </a:xfrm>
          <a:prstGeom prst="rect">
            <a:avLst/>
          </a:prstGeom>
          <a:solidFill>
            <a:srgbClr val="F0F0F0"/>
          </a:solidFill>
          <a:ln w="12700">
            <a:noFill/>
            <a:miter lim="800000"/>
            <a:headEnd/>
            <a:tailEnd/>
          </a:ln>
          <a:effectLst/>
        </p:spPr>
        <p:txBody>
          <a:bodyPr lIns="72000" tIns="108000" rIns="72000" bIns="0"/>
          <a:lstStyle/>
          <a:p>
            <a:pPr marL="180975" indent="-180975">
              <a:lnSpc>
                <a:spcPct val="95000"/>
              </a:lnSpc>
              <a:spcAft>
                <a:spcPts val="600"/>
              </a:spcAft>
              <a:buClr>
                <a:srgbClr val="FFE600"/>
              </a:buClr>
              <a:buSzPct val="70000"/>
              <a:buFont typeface="Arial" pitchFamily="34" charset="0"/>
              <a:buChar char="►"/>
              <a:defRPr/>
            </a:pPr>
            <a:r>
              <a:rPr kumimoji="0" lang="lv-LV" sz="1100" b="1" i="0" u="none" strike="noStrike" kern="0" cap="none" spc="0" normalizeH="0" baseline="0" noProof="0">
                <a:ln>
                  <a:noFill/>
                </a:ln>
                <a:solidFill>
                  <a:schemeClr val="bg1"/>
                </a:solidFill>
                <a:effectLst/>
                <a:uLnTx/>
                <a:uFillTx/>
                <a:latin typeface="EYInterstate Light" panose="02000506000000020004" pitchFamily="2" charset="0"/>
                <a:cs typeface="Arial" charset="0"/>
              </a:rPr>
              <a:t>Papildus pakalpojumus pilsētu un pagastu pārvaldes nesniedz</a:t>
            </a:r>
          </a:p>
        </p:txBody>
      </p:sp>
      <p:sp>
        <p:nvSpPr>
          <p:cNvPr id="51" name="AutoShape 7">
            <a:extLst>
              <a:ext uri="{FF2B5EF4-FFF2-40B4-BE49-F238E27FC236}">
                <a16:creationId xmlns:a16="http://schemas.microsoft.com/office/drawing/2014/main" id="{F3903C76-6308-462C-8AB9-E4563B309CD8}"/>
              </a:ext>
            </a:extLst>
          </p:cNvPr>
          <p:cNvSpPr>
            <a:spLocks noChangeArrowheads="1"/>
          </p:cNvSpPr>
          <p:nvPr/>
        </p:nvSpPr>
        <p:spPr bwMode="gray">
          <a:xfrm>
            <a:off x="607885" y="1489885"/>
            <a:ext cx="3824924" cy="428979"/>
          </a:xfrm>
          <a:prstGeom prst="homePlate">
            <a:avLst>
              <a:gd name="adj" fmla="val 69343"/>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akalpojumi, kas noteikti likumā «Par pašvaldībām»</a:t>
            </a:r>
            <a:endPar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endParaRPr>
          </a:p>
        </p:txBody>
      </p:sp>
      <p:sp>
        <p:nvSpPr>
          <p:cNvPr id="52" name="Rectangle 14">
            <a:extLst>
              <a:ext uri="{FF2B5EF4-FFF2-40B4-BE49-F238E27FC236}">
                <a16:creationId xmlns:a16="http://schemas.microsoft.com/office/drawing/2014/main" id="{9542D607-2BEE-439C-A617-0A16E6CBFBA7}"/>
              </a:ext>
            </a:extLst>
          </p:cNvPr>
          <p:cNvSpPr>
            <a:spLocks noChangeArrowheads="1"/>
          </p:cNvSpPr>
          <p:nvPr/>
        </p:nvSpPr>
        <p:spPr bwMode="gray">
          <a:xfrm>
            <a:off x="607886" y="1970165"/>
            <a:ext cx="3560684" cy="3775625"/>
          </a:xfrm>
          <a:prstGeom prst="rect">
            <a:avLst/>
          </a:prstGeom>
          <a:solidFill>
            <a:srgbClr val="F0F0F0"/>
          </a:solidFill>
          <a:ln w="12700">
            <a:noFill/>
            <a:miter lim="800000"/>
            <a:headEnd/>
            <a:tailEnd/>
          </a:ln>
          <a:effectLst/>
        </p:spPr>
        <p:txBody>
          <a:bodyPr lIns="72000" tIns="108000" rIns="72000" bIns="0"/>
          <a:lstStyle/>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kumimoji="0" lang="lv-LV" sz="11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Informācija par tūrisma iespējām Ilūkstes pilsētā un tās apkārtnē</a:t>
            </a: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kumimoji="0" lang="lv-LV" sz="11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Dzīvesvietas deklarēšana un reģistrācija </a:t>
            </a: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kumimoji="0" lang="lv-LV" sz="11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Izziņa par personas dzīvesvietu</a:t>
            </a: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kumimoji="0" lang="lv-LV" sz="11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Ziņu par deklarēto dzīvesvietu anulēšana</a:t>
            </a: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kumimoji="0" lang="lv-LV" sz="11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Izziņa par apbedījumu pašvaldības kapsētā</a:t>
            </a: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kumimoji="0" lang="lv-LV" sz="11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Liel gabarīta un smagsvara pārvadājuma maršrutu pa pašvaldības ceļiem  saskaņošana</a:t>
            </a: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kumimoji="0" lang="lv-LV" sz="11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Informācija par inženierkomunikāciju esošo situāciju, izbūves un pieslēgšanas iespējām</a:t>
            </a: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kumimoji="0" lang="lv-LV" sz="11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Informācija par atkritumu </a:t>
            </a:r>
            <a:r>
              <a:rPr kumimoji="0" lang="lv-LV" sz="1100" b="0" i="0" u="none" strike="noStrike" kern="0" cap="none" spc="0" normalizeH="0" baseline="0" noProof="0" err="1">
                <a:ln>
                  <a:noFill/>
                </a:ln>
                <a:solidFill>
                  <a:schemeClr val="bg1"/>
                </a:solidFill>
                <a:effectLst/>
                <a:uLnTx/>
                <a:uFillTx/>
                <a:latin typeface="EYInterstate Light" panose="02000506000000020004" pitchFamily="2" charset="0"/>
                <a:cs typeface="Arial" charset="0"/>
              </a:rPr>
              <a:t>apsaimniekotājiem</a:t>
            </a:r>
            <a:r>
              <a:rPr kumimoji="0" lang="lv-LV" sz="11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 pašvaldības teritorijā</a:t>
            </a: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kumimoji="0" lang="lv-LV" sz="11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Lauksaimniecības zemes nomas līgumu reģistrēšana pašvaldības zemes nomas līgumu reģistrā </a:t>
            </a:r>
          </a:p>
          <a:p>
            <a:pPr marL="180975" marR="0" lvl="0" indent="-180975" algn="l" defTabSz="914400" rtl="0" eaLnBrk="1" fontAlgn="auto" latinLnBrk="0" hangingPunct="1">
              <a:lnSpc>
                <a:spcPct val="95000"/>
              </a:lnSpc>
              <a:spcBef>
                <a:spcPts val="0"/>
              </a:spcBef>
              <a:buClr>
                <a:srgbClr val="FFE600"/>
              </a:buClr>
              <a:buSzPct val="70000"/>
              <a:buFont typeface="Arial" pitchFamily="34" charset="0"/>
              <a:buChar char="►"/>
              <a:tabLst/>
              <a:defRPr/>
            </a:pPr>
            <a:r>
              <a:rPr kumimoji="0" lang="lv-LV" sz="11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Tehnisko noteikumu izsniegšana, atzinumu sagatavošana, projekta saskaņošana BIS sistēmā</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rgbClr val="808080"/>
              </a:solidFill>
              <a:effectLst/>
              <a:uLnTx/>
              <a:uFillTx/>
              <a:latin typeface="EYInterstate Light" panose="02000506000000020004" pitchFamily="2" charset="0"/>
              <a:cs typeface="Arial" charset="0"/>
            </a:endParaRPr>
          </a:p>
        </p:txBody>
      </p:sp>
      <p:sp>
        <p:nvSpPr>
          <p:cNvPr id="63" name="AutoShape 8">
            <a:extLst>
              <a:ext uri="{FF2B5EF4-FFF2-40B4-BE49-F238E27FC236}">
                <a16:creationId xmlns:a16="http://schemas.microsoft.com/office/drawing/2014/main" id="{96E36D5F-D3FF-4B19-9B61-1F25C7D1C443}"/>
              </a:ext>
            </a:extLst>
          </p:cNvPr>
          <p:cNvSpPr>
            <a:spLocks noChangeArrowheads="1"/>
          </p:cNvSpPr>
          <p:nvPr/>
        </p:nvSpPr>
        <p:spPr bwMode="gray">
          <a:xfrm>
            <a:off x="4215727" y="1489886"/>
            <a:ext cx="4311562" cy="428978"/>
          </a:xfrm>
          <a:prstGeom prst="chevron">
            <a:avLst>
              <a:gd name="adj" fmla="val 73334"/>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err="1">
                <a:ln>
                  <a:noFill/>
                </a:ln>
                <a:solidFill>
                  <a:srgbClr val="000000"/>
                </a:solidFill>
                <a:effectLst/>
                <a:uLnTx/>
                <a:uFillTx/>
                <a:latin typeface="EYInterstate Light" panose="02000506000000020004" pitchFamily="2" charset="0"/>
                <a:cs typeface="Arial" panose="020B0604020202020204" pitchFamily="34" charset="0"/>
              </a:rPr>
              <a:t>akalpojumi</a:t>
            </a: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 kas noteikti </a:t>
            </a:r>
            <a:r>
              <a:rPr lang="lv-LV" sz="1050" b="1" kern="0">
                <a:solidFill>
                  <a:srgbClr val="000000"/>
                </a:solidFill>
                <a:latin typeface="EYInterstate Light" panose="02000506000000020004" pitchFamily="2" charset="0"/>
                <a:cs typeface="Arial" panose="020B0604020202020204" pitchFamily="34" charset="0"/>
              </a:rPr>
              <a:t>Augšdaugavas</a:t>
            </a: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 pašvaldības nolikumā vai saistošajos noteikumos, kā arī pakalpojumi, kas saskaņoti ar domes lēmumu</a:t>
            </a:r>
            <a:endPar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endParaRPr>
          </a:p>
        </p:txBody>
      </p:sp>
      <p:sp>
        <p:nvSpPr>
          <p:cNvPr id="64" name="Rectangle 15">
            <a:extLst>
              <a:ext uri="{FF2B5EF4-FFF2-40B4-BE49-F238E27FC236}">
                <a16:creationId xmlns:a16="http://schemas.microsoft.com/office/drawing/2014/main" id="{244BD4D5-6FC3-4121-9AC3-002599AFEDAF}"/>
              </a:ext>
            </a:extLst>
          </p:cNvPr>
          <p:cNvSpPr>
            <a:spLocks noChangeArrowheads="1"/>
          </p:cNvSpPr>
          <p:nvPr/>
        </p:nvSpPr>
        <p:spPr bwMode="gray">
          <a:xfrm>
            <a:off x="4215728" y="1970165"/>
            <a:ext cx="4011842" cy="3775625"/>
          </a:xfrm>
          <a:prstGeom prst="rect">
            <a:avLst/>
          </a:prstGeom>
          <a:solidFill>
            <a:srgbClr val="F0F0F0"/>
          </a:solidFill>
          <a:ln w="12700">
            <a:noFill/>
            <a:miter lim="800000"/>
            <a:headEnd/>
            <a:tailEnd/>
          </a:ln>
          <a:effectLst/>
        </p:spPr>
        <p:txBody>
          <a:bodyPr lIns="72000" tIns="108000" rIns="72000" bIns="0"/>
          <a:lstStyle/>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1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Zvejas tiesību iznomāšana  iekšējos ūdeņos</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1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Ilūkstes kultūras un mākslas centra maksas pakalpojumi</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1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Atļauja koku ciršanai ārpus meža</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1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Saskaņošana iebraukšanai kapsētas teritorijā</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1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Traktortehnikas pakalpojums</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rgbClr val="808080"/>
              </a:solidFill>
              <a:effectLst/>
              <a:uLnTx/>
              <a:uFillTx/>
              <a:latin typeface="EYInterstate Light" panose="02000506000000020004" pitchFamily="2" charset="0"/>
              <a:cs typeface="Arial" charset="0"/>
            </a:endParaRPr>
          </a:p>
          <a:p>
            <a:pPr marL="0" marR="0" lvl="0" indent="0" algn="l" defTabSz="914400" rtl="0" eaLnBrk="1" fontAlgn="auto" latinLnBrk="0" hangingPunct="1">
              <a:lnSpc>
                <a:spcPct val="95000"/>
              </a:lnSpc>
              <a:spcBef>
                <a:spcPts val="0"/>
              </a:spcBef>
              <a:spcAft>
                <a:spcPts val="600"/>
              </a:spcAft>
              <a:buClr>
                <a:srgbClr val="FFE600"/>
              </a:buClr>
              <a:buSzPct val="70000"/>
              <a:buFontTx/>
              <a:buNone/>
              <a:tabLst/>
              <a:defRPr/>
            </a:pPr>
            <a:endParaRPr kumimoji="0" lang="en-US" sz="1000" b="0" i="0" u="none" strike="noStrike" kern="0" cap="none" spc="0" normalizeH="0" baseline="0" noProof="0">
              <a:ln>
                <a:noFill/>
              </a:ln>
              <a:solidFill>
                <a:srgbClr val="808080"/>
              </a:solidFill>
              <a:effectLst/>
              <a:uLnTx/>
              <a:uFillTx/>
              <a:latin typeface="EYInterstate Light" panose="02000506000000020004" pitchFamily="2" charset="0"/>
              <a:cs typeface="Arial" charset="0"/>
            </a:endParaRPr>
          </a:p>
        </p:txBody>
      </p:sp>
      <p:sp>
        <p:nvSpPr>
          <p:cNvPr id="27" name="Title 1">
            <a:extLst>
              <a:ext uri="{FF2B5EF4-FFF2-40B4-BE49-F238E27FC236}">
                <a16:creationId xmlns:a16="http://schemas.microsoft.com/office/drawing/2014/main" id="{D6BA5E52-4B65-422E-836B-C29B2287DFA1}"/>
              </a:ext>
            </a:extLst>
          </p:cNvPr>
          <p:cNvSpPr txBox="1">
            <a:spLocks/>
          </p:cNvSpPr>
          <p:nvPr/>
        </p:nvSpPr>
        <p:spPr>
          <a:xfrm>
            <a:off x="1392699" y="602921"/>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endParaRPr kumimoji="0" lang="lv-LV" sz="1600" b="1" i="0" u="none" strike="noStrike" kern="1200" cap="none" spc="0" normalizeH="0" baseline="0" noProof="0">
              <a:ln>
                <a:noFill/>
              </a:ln>
              <a:solidFill>
                <a:srgbClr val="2E2E38"/>
              </a:solidFill>
              <a:effectLst/>
              <a:uLnTx/>
              <a:uFillTx/>
            </a:endParaRPr>
          </a:p>
        </p:txBody>
      </p:sp>
      <p:sp>
        <p:nvSpPr>
          <p:cNvPr id="19" name="Rectangle 18">
            <a:extLst>
              <a:ext uri="{FF2B5EF4-FFF2-40B4-BE49-F238E27FC236}">
                <a16:creationId xmlns:a16="http://schemas.microsoft.com/office/drawing/2014/main" id="{E3CFA79D-7852-44A2-9FBC-3B4ECCE6DD55}"/>
              </a:ext>
            </a:extLst>
          </p:cNvPr>
          <p:cNvSpPr/>
          <p:nvPr/>
        </p:nvSpPr>
        <p:spPr>
          <a:xfrm>
            <a:off x="609917" y="294200"/>
            <a:ext cx="67988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lang="en-US" b="1">
                <a:solidFill>
                  <a:srgbClr val="000000"/>
                </a:solidFill>
                <a:latin typeface="EYInterstate Light" panose="02000506000000020004" pitchFamily="2" charset="0"/>
              </a:rPr>
              <a:t>11</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20" name="Footer Placeholder 4">
            <a:extLst>
              <a:ext uri="{FF2B5EF4-FFF2-40B4-BE49-F238E27FC236}">
                <a16:creationId xmlns:a16="http://schemas.microsoft.com/office/drawing/2014/main" id="{7ACA94C4-0453-47C3-A9C5-79BE91ABC5A5}"/>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2" name="Rectangle 21">
            <a:extLst>
              <a:ext uri="{FF2B5EF4-FFF2-40B4-BE49-F238E27FC236}">
                <a16:creationId xmlns:a16="http://schemas.microsoft.com/office/drawing/2014/main" id="{093E1008-8EED-44C3-80F7-38FF67514354}"/>
              </a:ext>
            </a:extLst>
          </p:cNvPr>
          <p:cNvSpPr/>
          <p:nvPr/>
        </p:nvSpPr>
        <p:spPr>
          <a:xfrm>
            <a:off x="607885" y="4819371"/>
            <a:ext cx="10963881" cy="977720"/>
          </a:xfrm>
          <a:prstGeom prst="rect">
            <a:avLst/>
          </a:prstGeom>
          <a:solidFill>
            <a:schemeClr val="accent6">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lv-LV" sz="1000" b="1" dirty="0">
                <a:solidFill>
                  <a:schemeClr val="bg1"/>
                </a:solidFill>
              </a:rPr>
              <a:t>Analizējot pašvaldības iesūtītos pārvalžu nolikumus un salīdzinot nolikumos esošo informāciju ar pašvaldības anketā un intervijā sniegtajiem datiem tiek secināts, ka:</a:t>
            </a:r>
          </a:p>
          <a:p>
            <a:r>
              <a:rPr lang="lv-LV" sz="1000" dirty="0">
                <a:solidFill>
                  <a:schemeClr val="bg1"/>
                </a:solidFill>
              </a:rPr>
              <a:t>1. Anketā un intervijā sniegtās atbildes par pakalpojumiem </a:t>
            </a:r>
            <a:r>
              <a:rPr lang="lv-LV" sz="1000" dirty="0" err="1">
                <a:solidFill>
                  <a:schemeClr val="bg1"/>
                </a:solidFill>
              </a:rPr>
              <a:t>sakrtīt</a:t>
            </a:r>
            <a:r>
              <a:rPr lang="lv-LV" sz="1000" dirty="0">
                <a:solidFill>
                  <a:schemeClr val="bg1"/>
                </a:solidFill>
              </a:rPr>
              <a:t> ar pakalpojumiem, kas norādīti nolikumos. </a:t>
            </a:r>
          </a:p>
          <a:p>
            <a:r>
              <a:rPr lang="lv-LV" sz="1000" dirty="0">
                <a:solidFill>
                  <a:schemeClr val="bg1"/>
                </a:solidFill>
              </a:rPr>
              <a:t>2. Atļaujas ielu tirdzniecībai vai ielu tirdzniecības organizēšanai pagasta nozīmes publiskajos pasākumos, </a:t>
            </a:r>
            <a:r>
              <a:rPr lang="lv-LV" sz="1000" dirty="0" err="1">
                <a:solidFill>
                  <a:schemeClr val="bg1"/>
                </a:solidFill>
              </a:rPr>
              <a:t>zveijas</a:t>
            </a:r>
            <a:r>
              <a:rPr lang="lv-LV" sz="1000" dirty="0">
                <a:solidFill>
                  <a:schemeClr val="bg1"/>
                </a:solidFill>
              </a:rPr>
              <a:t> tiesību iznomāšanu iekšējos ūdeņos, kā arī atļaujas koku ciršanai ārpus meža, tiek izdotas administratīvo aktu formā un lēmumus pieņem pašas pārvaldes.</a:t>
            </a:r>
          </a:p>
          <a:p>
            <a:r>
              <a:rPr lang="lv-LV" sz="1000" dirty="0">
                <a:solidFill>
                  <a:schemeClr val="bg1"/>
                </a:solidFill>
              </a:rPr>
              <a:t>3. Saskaņošana iebrukšanai kapsētas teritorijā netiek norādīta </a:t>
            </a:r>
            <a:r>
              <a:rPr lang="lv-LV" sz="1000" dirty="0" err="1">
                <a:solidFill>
                  <a:schemeClr val="bg1"/>
                </a:solidFill>
              </a:rPr>
              <a:t>atsveiškajā</a:t>
            </a:r>
            <a:r>
              <a:rPr lang="lv-LV" sz="1000" dirty="0">
                <a:solidFill>
                  <a:schemeClr val="bg1"/>
                </a:solidFill>
              </a:rPr>
              <a:t> nolikuma punktā, toties var ietilpst «gādā par pagasta administratīvās teritorijas labiekārtošanu un sanitāro tīrību» punktā.</a:t>
            </a:r>
          </a:p>
        </p:txBody>
      </p:sp>
      <p:sp>
        <p:nvSpPr>
          <p:cNvPr id="23" name="Date Placeholder 10">
            <a:extLst>
              <a:ext uri="{FF2B5EF4-FFF2-40B4-BE49-F238E27FC236}">
                <a16:creationId xmlns:a16="http://schemas.microsoft.com/office/drawing/2014/main" id="{54205DE9-5543-42C8-B0F2-144590473DA4}"/>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235817334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Abgerundetes Rechteck 35">
            <a:extLst>
              <a:ext uri="{FF2B5EF4-FFF2-40B4-BE49-F238E27FC236}">
                <a16:creationId xmlns:a16="http://schemas.microsoft.com/office/drawing/2014/main" id="{1599BFF2-5AAE-42E4-862C-77A90C5D37AF}"/>
              </a:ext>
            </a:extLst>
          </p:cNvPr>
          <p:cNvSpPr/>
          <p:nvPr/>
        </p:nvSpPr>
        <p:spPr bwMode="gray">
          <a:xfrm>
            <a:off x="609916" y="1137971"/>
            <a:ext cx="10973710" cy="994958"/>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Lietvedības sistēma</a:t>
            </a: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Dokumentu aprite var notikt gan iestādes ietvaros, gan starp iestādēm. Gan Daugavpils, gan Ilūkstes pašvaldībā iepriekš tika izmantota sistēma "FIBU". Bija nepieciešams apvienot datus, kā arī tika veikti tehniski uzlabojumi, lai būtu iespējams savstarpēji nosūtīt uzdevumus. Datu nodošana nebija nepieciešama. Programmu un sistēmas sasaistes dēļ pāries uz </a:t>
            </a:r>
            <a:r>
              <a:rPr kumimoji="0" lang="lv-LV" sz="1200" b="0" i="0" u="none" strike="noStrike" kern="0" cap="none" spc="0" normalizeH="0" baseline="0" noProof="0" err="1">
                <a:ln>
                  <a:noFill/>
                </a:ln>
                <a:solidFill>
                  <a:schemeClr val="bg2"/>
                </a:solidFill>
                <a:effectLst/>
                <a:uLnTx/>
                <a:uFillTx/>
                <a:latin typeface="EYInterstate Light" panose="02000506000000020004" pitchFamily="2" charset="0"/>
                <a:cs typeface="Arial" charset="0"/>
              </a:rPr>
              <a:t>Lietvari</a:t>
            </a: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 taču datu migrācija netiks veikta izmaksu dēļ. FIBU tiks saglabāts arhīva režīmā 5 gadus kā noteikts likumdošanā. </a:t>
            </a:r>
          </a:p>
        </p:txBody>
      </p:sp>
      <p:sp>
        <p:nvSpPr>
          <p:cNvPr id="33" name="Abgerundetes Rechteck 35">
            <a:extLst>
              <a:ext uri="{FF2B5EF4-FFF2-40B4-BE49-F238E27FC236}">
                <a16:creationId xmlns:a16="http://schemas.microsoft.com/office/drawing/2014/main" id="{9C02CCC1-5C8E-44FC-BD31-37D7A5658453}"/>
              </a:ext>
            </a:extLst>
          </p:cNvPr>
          <p:cNvSpPr/>
          <p:nvPr/>
        </p:nvSpPr>
        <p:spPr bwMode="gray">
          <a:xfrm>
            <a:off x="609914" y="2359234"/>
            <a:ext cx="10965993" cy="916598"/>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2"/>
                </a:solidFill>
                <a:effectLst/>
                <a:uLnTx/>
                <a:uFillTx/>
                <a:latin typeface="EYInterstate Light" panose="02000506000000020004" pitchFamily="2" charset="0"/>
                <a:cs typeface="Arial" charset="0"/>
              </a:rPr>
              <a:t>Sniegto pakalpojumu kvalitātes novērtēšana</a:t>
            </a: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Pakalpojumu kvalitāte būtībā tiek vērtēta pēc saņemto sūdzību skaita, kuru šobrīd ir neliels skaits. Pašvaldība neveic patstāvīgu pakalpojumu sniegšanas kvalitātes novērtējumu. Pašvaldības pārstāvji paredz pieaugumu Ilūkstes kultūras un mākslas centra maksas pakalpojumiem. </a:t>
            </a: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2" y="648012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84</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393577" y="331546"/>
            <a:ext cx="10308146" cy="267775"/>
          </a:xfrm>
        </p:spPr>
        <p:txBody>
          <a:body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t>Augšdaugavas novads</a:t>
            </a:r>
            <a:endParaRPr kumimoji="0" lang="lv-LV" sz="4000" b="0" i="0" u="none" strike="noStrike" kern="1200" cap="none" spc="0" normalizeH="0" baseline="0" noProof="0">
              <a:ln>
                <a:noFill/>
              </a:ln>
              <a:solidFill>
                <a:srgbClr val="2E2E38"/>
              </a:solidFill>
              <a:effectLst/>
              <a:highlight>
                <a:srgbClr val="FF0000"/>
              </a:highlight>
              <a:uLnTx/>
              <a:uFillTx/>
            </a:endParaRP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381058" y="594284"/>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r>
              <a:rPr kumimoji="0" lang="lv-LV" sz="1600" b="1" i="0" u="none" strike="noStrike" kern="1200" cap="none" spc="0" normalizeH="0" baseline="0" noProof="0">
                <a:ln>
                  <a:noFill/>
                </a:ln>
                <a:solidFill>
                  <a:srgbClr val="2E2E38"/>
                </a:solidFill>
                <a:effectLst/>
                <a:uLnTx/>
                <a:uFillTx/>
              </a:rPr>
              <a:t> </a:t>
            </a: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2" name="Rectangle 41">
            <a:extLst>
              <a:ext uri="{FF2B5EF4-FFF2-40B4-BE49-F238E27FC236}">
                <a16:creationId xmlns:a16="http://schemas.microsoft.com/office/drawing/2014/main" id="{087058C6-D1B1-4A21-B5B1-35695F36A705}"/>
              </a:ext>
            </a:extLst>
          </p:cNvPr>
          <p:cNvSpPr/>
          <p:nvPr/>
        </p:nvSpPr>
        <p:spPr>
          <a:xfrm>
            <a:off x="609919" y="914203"/>
            <a:ext cx="10973710"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25" name="Rectangle 24">
            <a:extLst>
              <a:ext uri="{FF2B5EF4-FFF2-40B4-BE49-F238E27FC236}">
                <a16:creationId xmlns:a16="http://schemas.microsoft.com/office/drawing/2014/main" id="{0FD29ADC-D1D9-4E4C-B4B8-B4CF91C8EEC8}"/>
              </a:ext>
            </a:extLst>
          </p:cNvPr>
          <p:cNvSpPr/>
          <p:nvPr/>
        </p:nvSpPr>
        <p:spPr>
          <a:xfrm>
            <a:off x="609912" y="2135467"/>
            <a:ext cx="10973709"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32" name="Freeform 38">
            <a:extLst>
              <a:ext uri="{FF2B5EF4-FFF2-40B4-BE49-F238E27FC236}">
                <a16:creationId xmlns:a16="http://schemas.microsoft.com/office/drawing/2014/main" id="{20E731E8-A4B0-436D-8CC4-83FEE48E0C71}"/>
              </a:ext>
            </a:extLst>
          </p:cNvPr>
          <p:cNvSpPr>
            <a:spLocks noChangeAspect="1" noEditPoints="1"/>
          </p:cNvSpPr>
          <p:nvPr/>
        </p:nvSpPr>
        <p:spPr bwMode="auto">
          <a:xfrm>
            <a:off x="960241" y="1474643"/>
            <a:ext cx="327418" cy="447715"/>
          </a:xfrm>
          <a:custGeom>
            <a:avLst/>
            <a:gdLst>
              <a:gd name="T0" fmla="*/ 2147483647 w 3704"/>
              <a:gd name="T1" fmla="*/ 2147483647 h 4763"/>
              <a:gd name="T2" fmla="*/ 2147483647 w 3704"/>
              <a:gd name="T3" fmla="*/ 2147483647 h 4763"/>
              <a:gd name="T4" fmla="*/ 2147483647 w 3704"/>
              <a:gd name="T5" fmla="*/ 2147483647 h 4763"/>
              <a:gd name="T6" fmla="*/ 2147483647 w 3704"/>
              <a:gd name="T7" fmla="*/ 2147483647 h 4763"/>
              <a:gd name="T8" fmla="*/ 2147483647 w 3704"/>
              <a:gd name="T9" fmla="*/ 2147483647 h 4763"/>
              <a:gd name="T10" fmla="*/ 2147483647 w 3704"/>
              <a:gd name="T11" fmla="*/ 2147483647 h 4763"/>
              <a:gd name="T12" fmla="*/ 2147483647 w 3704"/>
              <a:gd name="T13" fmla="*/ 2147483647 h 4763"/>
              <a:gd name="T14" fmla="*/ 2147483647 w 3704"/>
              <a:gd name="T15" fmla="*/ 2147483647 h 4763"/>
              <a:gd name="T16" fmla="*/ 2147483647 w 3704"/>
              <a:gd name="T17" fmla="*/ 2147483647 h 4763"/>
              <a:gd name="T18" fmla="*/ 2147483647 w 3704"/>
              <a:gd name="T19" fmla="*/ 2147483647 h 4763"/>
              <a:gd name="T20" fmla="*/ 2147483647 w 3704"/>
              <a:gd name="T21" fmla="*/ 2147483647 h 4763"/>
              <a:gd name="T22" fmla="*/ 2147483647 w 3704"/>
              <a:gd name="T23" fmla="*/ 2147483647 h 4763"/>
              <a:gd name="T24" fmla="*/ 2147483647 w 3704"/>
              <a:gd name="T25" fmla="*/ 2147483647 h 4763"/>
              <a:gd name="T26" fmla="*/ 2147483647 w 3704"/>
              <a:gd name="T27" fmla="*/ 2147483647 h 4763"/>
              <a:gd name="T28" fmla="*/ 2147483647 w 3704"/>
              <a:gd name="T29" fmla="*/ 2147483647 h 4763"/>
              <a:gd name="T30" fmla="*/ 2147483647 w 3704"/>
              <a:gd name="T31" fmla="*/ 2147483647 h 4763"/>
              <a:gd name="T32" fmla="*/ 2147483647 w 3704"/>
              <a:gd name="T33" fmla="*/ 2147483647 h 4763"/>
              <a:gd name="T34" fmla="*/ 2147483647 w 3704"/>
              <a:gd name="T35" fmla="*/ 2147483647 h 4763"/>
              <a:gd name="T36" fmla="*/ 2147483647 w 3704"/>
              <a:gd name="T37" fmla="*/ 2147483647 h 4763"/>
              <a:gd name="T38" fmla="*/ 2147483647 w 3704"/>
              <a:gd name="T39" fmla="*/ 2147483647 h 4763"/>
              <a:gd name="T40" fmla="*/ 2147483647 w 3704"/>
              <a:gd name="T41" fmla="*/ 2147483647 h 4763"/>
              <a:gd name="T42" fmla="*/ 2147483647 w 3704"/>
              <a:gd name="T43" fmla="*/ 2147483647 h 4763"/>
              <a:gd name="T44" fmla="*/ 2147483647 w 3704"/>
              <a:gd name="T45" fmla="*/ 2147483647 h 4763"/>
              <a:gd name="T46" fmla="*/ 2147483647 w 3704"/>
              <a:gd name="T47" fmla="*/ 2147483647 h 4763"/>
              <a:gd name="T48" fmla="*/ 2147483647 w 3704"/>
              <a:gd name="T49" fmla="*/ 2147483647 h 4763"/>
              <a:gd name="T50" fmla="*/ 2147483647 w 3704"/>
              <a:gd name="T51" fmla="*/ 2147483647 h 4763"/>
              <a:gd name="T52" fmla="*/ 0 w 3704"/>
              <a:gd name="T53" fmla="*/ 2147483647 h 4763"/>
              <a:gd name="T54" fmla="*/ 0 w 3704"/>
              <a:gd name="T55" fmla="*/ 2147483647 h 4763"/>
              <a:gd name="T56" fmla="*/ 2147483647 w 3704"/>
              <a:gd name="T57" fmla="*/ 2147483647 h 4763"/>
              <a:gd name="T58" fmla="*/ 2147483647 w 3704"/>
              <a:gd name="T59" fmla="*/ 2147483647 h 4763"/>
              <a:gd name="T60" fmla="*/ 2147483647 w 3704"/>
              <a:gd name="T61" fmla="*/ 2147483647 h 4763"/>
              <a:gd name="T62" fmla="*/ 2147483647 w 3704"/>
              <a:gd name="T63" fmla="*/ 2147483647 h 4763"/>
              <a:gd name="T64" fmla="*/ 2147483647 w 3704"/>
              <a:gd name="T65" fmla="*/ 2147483647 h 4763"/>
              <a:gd name="T66" fmla="*/ 2147483647 w 3704"/>
              <a:gd name="T67" fmla="*/ 2147483647 h 4763"/>
              <a:gd name="T68" fmla="*/ 2147483647 w 3704"/>
              <a:gd name="T69" fmla="*/ 2147483647 h 4763"/>
              <a:gd name="T70" fmla="*/ 2147483647 w 3704"/>
              <a:gd name="T71" fmla="*/ 2147483647 h 4763"/>
              <a:gd name="T72" fmla="*/ 2147483647 w 3704"/>
              <a:gd name="T73" fmla="*/ 2147483647 h 4763"/>
              <a:gd name="T74" fmla="*/ 2147483647 w 3704"/>
              <a:gd name="T75" fmla="*/ 2147483647 h 4763"/>
              <a:gd name="T76" fmla="*/ 2147483647 w 3704"/>
              <a:gd name="T77" fmla="*/ 2147483647 h 4763"/>
              <a:gd name="T78" fmla="*/ 2147483647 w 3704"/>
              <a:gd name="T79" fmla="*/ 2147483647 h 4763"/>
              <a:gd name="T80" fmla="*/ 2147483647 w 3704"/>
              <a:gd name="T81" fmla="*/ 2147483647 h 4763"/>
              <a:gd name="T82" fmla="*/ 2147483647 w 3704"/>
              <a:gd name="T83" fmla="*/ 2147483647 h 4763"/>
              <a:gd name="T84" fmla="*/ 2147483647 w 3704"/>
              <a:gd name="T85" fmla="*/ 2147483647 h 4763"/>
              <a:gd name="T86" fmla="*/ 2147483647 w 3704"/>
              <a:gd name="T87" fmla="*/ 2147483647 h 4763"/>
              <a:gd name="T88" fmla="*/ 2147483647 w 3704"/>
              <a:gd name="T89" fmla="*/ 2147483647 h 4763"/>
              <a:gd name="T90" fmla="*/ 2147483647 w 3704"/>
              <a:gd name="T91" fmla="*/ 2147483647 h 4763"/>
              <a:gd name="T92" fmla="*/ 2147483647 w 3704"/>
              <a:gd name="T93" fmla="*/ 2147483647 h 4763"/>
              <a:gd name="T94" fmla="*/ 2147483647 w 3704"/>
              <a:gd name="T95" fmla="*/ 2147483647 h 4763"/>
              <a:gd name="T96" fmla="*/ 2147483647 w 3704"/>
              <a:gd name="T97" fmla="*/ 2147483647 h 4763"/>
              <a:gd name="T98" fmla="*/ 2147483647 w 3704"/>
              <a:gd name="T99" fmla="*/ 2147483647 h 4763"/>
              <a:gd name="T100" fmla="*/ 2147483647 w 3704"/>
              <a:gd name="T101" fmla="*/ 0 h 4763"/>
              <a:gd name="T102" fmla="*/ 2147483647 w 3704"/>
              <a:gd name="T103" fmla="*/ 0 h 4763"/>
              <a:gd name="T104" fmla="*/ 2147483647 w 3704"/>
              <a:gd name="T105" fmla="*/ 2147483647 h 4763"/>
              <a:gd name="T106" fmla="*/ 2147483647 w 3704"/>
              <a:gd name="T107" fmla="*/ 2147483647 h 4763"/>
              <a:gd name="T108" fmla="*/ 2147483647 w 3704"/>
              <a:gd name="T109" fmla="*/ 2147483647 h 4763"/>
              <a:gd name="T110" fmla="*/ 2147483647 w 3704"/>
              <a:gd name="T111" fmla="*/ 2147483647 h 4763"/>
              <a:gd name="T112" fmla="*/ 2147483647 w 3704"/>
              <a:gd name="T113" fmla="*/ 2147483647 h 4763"/>
              <a:gd name="T114" fmla="*/ 2147483647 w 3704"/>
              <a:gd name="T115" fmla="*/ 2147483647 h 4763"/>
              <a:gd name="T116" fmla="*/ 2147483647 w 3704"/>
              <a:gd name="T117" fmla="*/ 2147483647 h 4763"/>
              <a:gd name="T118" fmla="*/ 2147483647 w 3704"/>
              <a:gd name="T119" fmla="*/ 2147483647 h 47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04"/>
              <a:gd name="T181" fmla="*/ 0 h 4763"/>
              <a:gd name="T182" fmla="*/ 3704 w 3704"/>
              <a:gd name="T183" fmla="*/ 4763 h 47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04" h="4763">
                <a:moveTo>
                  <a:pt x="577" y="554"/>
                </a:moveTo>
                <a:lnTo>
                  <a:pt x="577" y="337"/>
                </a:lnTo>
                <a:lnTo>
                  <a:pt x="3327" y="337"/>
                </a:lnTo>
                <a:lnTo>
                  <a:pt x="3327" y="4213"/>
                </a:lnTo>
                <a:lnTo>
                  <a:pt x="3074" y="4213"/>
                </a:lnTo>
                <a:lnTo>
                  <a:pt x="3074" y="4115"/>
                </a:lnTo>
                <a:lnTo>
                  <a:pt x="3229" y="4115"/>
                </a:lnTo>
                <a:lnTo>
                  <a:pt x="3229" y="435"/>
                </a:lnTo>
                <a:lnTo>
                  <a:pt x="675" y="435"/>
                </a:lnTo>
                <a:lnTo>
                  <a:pt x="675" y="554"/>
                </a:lnTo>
                <a:lnTo>
                  <a:pt x="577" y="554"/>
                </a:lnTo>
                <a:close/>
                <a:moveTo>
                  <a:pt x="528" y="3793"/>
                </a:moveTo>
                <a:lnTo>
                  <a:pt x="2020" y="3793"/>
                </a:lnTo>
                <a:lnTo>
                  <a:pt x="2020" y="3890"/>
                </a:lnTo>
                <a:lnTo>
                  <a:pt x="528" y="3890"/>
                </a:lnTo>
                <a:lnTo>
                  <a:pt x="528" y="3793"/>
                </a:lnTo>
                <a:close/>
                <a:moveTo>
                  <a:pt x="2685" y="1426"/>
                </a:moveTo>
                <a:lnTo>
                  <a:pt x="2198" y="945"/>
                </a:lnTo>
                <a:lnTo>
                  <a:pt x="2198" y="1426"/>
                </a:lnTo>
                <a:lnTo>
                  <a:pt x="2685" y="1426"/>
                </a:lnTo>
                <a:close/>
                <a:moveTo>
                  <a:pt x="195" y="849"/>
                </a:moveTo>
                <a:lnTo>
                  <a:pt x="195" y="4568"/>
                </a:lnTo>
                <a:lnTo>
                  <a:pt x="2768" y="4568"/>
                </a:lnTo>
                <a:lnTo>
                  <a:pt x="2769" y="1718"/>
                </a:lnTo>
                <a:lnTo>
                  <a:pt x="2964" y="1718"/>
                </a:lnTo>
                <a:lnTo>
                  <a:pt x="2962" y="4763"/>
                </a:lnTo>
                <a:lnTo>
                  <a:pt x="0" y="4763"/>
                </a:lnTo>
                <a:lnTo>
                  <a:pt x="0" y="654"/>
                </a:lnTo>
                <a:lnTo>
                  <a:pt x="2190" y="654"/>
                </a:lnTo>
                <a:lnTo>
                  <a:pt x="2965" y="1428"/>
                </a:lnTo>
                <a:lnTo>
                  <a:pt x="2964" y="1621"/>
                </a:lnTo>
                <a:lnTo>
                  <a:pt x="2003" y="1621"/>
                </a:lnTo>
                <a:lnTo>
                  <a:pt x="2003" y="849"/>
                </a:lnTo>
                <a:lnTo>
                  <a:pt x="195" y="849"/>
                </a:lnTo>
                <a:close/>
                <a:moveTo>
                  <a:pt x="528" y="2209"/>
                </a:moveTo>
                <a:lnTo>
                  <a:pt x="2434" y="2209"/>
                </a:lnTo>
                <a:lnTo>
                  <a:pt x="2434" y="2306"/>
                </a:lnTo>
                <a:lnTo>
                  <a:pt x="528" y="2306"/>
                </a:lnTo>
                <a:lnTo>
                  <a:pt x="528" y="2209"/>
                </a:lnTo>
                <a:close/>
                <a:moveTo>
                  <a:pt x="528" y="2737"/>
                </a:moveTo>
                <a:lnTo>
                  <a:pt x="2434" y="2737"/>
                </a:lnTo>
                <a:lnTo>
                  <a:pt x="2434" y="2834"/>
                </a:lnTo>
                <a:lnTo>
                  <a:pt x="528" y="2834"/>
                </a:lnTo>
                <a:lnTo>
                  <a:pt x="528" y="2737"/>
                </a:lnTo>
                <a:close/>
                <a:moveTo>
                  <a:pt x="528" y="3265"/>
                </a:moveTo>
                <a:lnTo>
                  <a:pt x="2434" y="3265"/>
                </a:lnTo>
                <a:lnTo>
                  <a:pt x="2434" y="3363"/>
                </a:lnTo>
                <a:lnTo>
                  <a:pt x="528" y="3363"/>
                </a:lnTo>
                <a:lnTo>
                  <a:pt x="528" y="3265"/>
                </a:lnTo>
                <a:close/>
                <a:moveTo>
                  <a:pt x="964" y="218"/>
                </a:moveTo>
                <a:lnTo>
                  <a:pt x="964" y="0"/>
                </a:lnTo>
                <a:lnTo>
                  <a:pt x="3704" y="0"/>
                </a:lnTo>
                <a:lnTo>
                  <a:pt x="3704" y="3896"/>
                </a:lnTo>
                <a:lnTo>
                  <a:pt x="3452" y="3896"/>
                </a:lnTo>
                <a:lnTo>
                  <a:pt x="3452" y="3799"/>
                </a:lnTo>
                <a:lnTo>
                  <a:pt x="3607" y="3799"/>
                </a:lnTo>
                <a:lnTo>
                  <a:pt x="3607" y="97"/>
                </a:lnTo>
                <a:lnTo>
                  <a:pt x="1062" y="97"/>
                </a:lnTo>
                <a:lnTo>
                  <a:pt x="1062" y="218"/>
                </a:lnTo>
                <a:lnTo>
                  <a:pt x="964" y="21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38" name="Freeform 55">
            <a:extLst>
              <a:ext uri="{FF2B5EF4-FFF2-40B4-BE49-F238E27FC236}">
                <a16:creationId xmlns:a16="http://schemas.microsoft.com/office/drawing/2014/main" id="{FFF71BD3-550E-4BC1-8CAD-BEA336292BBA}"/>
              </a:ext>
            </a:extLst>
          </p:cNvPr>
          <p:cNvSpPr>
            <a:spLocks noChangeAspect="1" noEditPoints="1"/>
          </p:cNvSpPr>
          <p:nvPr/>
        </p:nvSpPr>
        <p:spPr bwMode="auto">
          <a:xfrm>
            <a:off x="960241" y="2772691"/>
            <a:ext cx="346250" cy="340769"/>
          </a:xfrm>
          <a:custGeom>
            <a:avLst/>
            <a:gdLst>
              <a:gd name="T0" fmla="*/ 2147483647 w 5132"/>
              <a:gd name="T1" fmla="*/ 2147483647 h 4763"/>
              <a:gd name="T2" fmla="*/ 2147483647 w 5132"/>
              <a:gd name="T3" fmla="*/ 2147483647 h 4763"/>
              <a:gd name="T4" fmla="*/ 2147483647 w 5132"/>
              <a:gd name="T5" fmla="*/ 2147483647 h 4763"/>
              <a:gd name="T6" fmla="*/ 2147483647 w 5132"/>
              <a:gd name="T7" fmla="*/ 2147483647 h 4763"/>
              <a:gd name="T8" fmla="*/ 2147483647 w 5132"/>
              <a:gd name="T9" fmla="*/ 2147483647 h 4763"/>
              <a:gd name="T10" fmla="*/ 2147483647 w 5132"/>
              <a:gd name="T11" fmla="*/ 2147483647 h 4763"/>
              <a:gd name="T12" fmla="*/ 2147483647 w 5132"/>
              <a:gd name="T13" fmla="*/ 2147483647 h 4763"/>
              <a:gd name="T14" fmla="*/ 2147483647 w 5132"/>
              <a:gd name="T15" fmla="*/ 2147483647 h 4763"/>
              <a:gd name="T16" fmla="*/ 2147483647 w 5132"/>
              <a:gd name="T17" fmla="*/ 2147483647 h 4763"/>
              <a:gd name="T18" fmla="*/ 2147483647 w 5132"/>
              <a:gd name="T19" fmla="*/ 2147483647 h 4763"/>
              <a:gd name="T20" fmla="*/ 2147483647 w 5132"/>
              <a:gd name="T21" fmla="*/ 2147483647 h 4763"/>
              <a:gd name="T22" fmla="*/ 2147483647 w 5132"/>
              <a:gd name="T23" fmla="*/ 2147483647 h 4763"/>
              <a:gd name="T24" fmla="*/ 2147483647 w 5132"/>
              <a:gd name="T25" fmla="*/ 2147483647 h 4763"/>
              <a:gd name="T26" fmla="*/ 2147483647 w 5132"/>
              <a:gd name="T27" fmla="*/ 2147483647 h 4763"/>
              <a:gd name="T28" fmla="*/ 2147483647 w 5132"/>
              <a:gd name="T29" fmla="*/ 2147483647 h 4763"/>
              <a:gd name="T30" fmla="*/ 2147483647 w 5132"/>
              <a:gd name="T31" fmla="*/ 2147483647 h 4763"/>
              <a:gd name="T32" fmla="*/ 2147483647 w 5132"/>
              <a:gd name="T33" fmla="*/ 2147483647 h 4763"/>
              <a:gd name="T34" fmla="*/ 2147483647 w 5132"/>
              <a:gd name="T35" fmla="*/ 2147483647 h 4763"/>
              <a:gd name="T36" fmla="*/ 2147483647 w 5132"/>
              <a:gd name="T37" fmla="*/ 2147483647 h 4763"/>
              <a:gd name="T38" fmla="*/ 2147483647 w 5132"/>
              <a:gd name="T39" fmla="*/ 2147483647 h 4763"/>
              <a:gd name="T40" fmla="*/ 2147483647 w 5132"/>
              <a:gd name="T41" fmla="*/ 2147483647 h 4763"/>
              <a:gd name="T42" fmla="*/ 2147483647 w 5132"/>
              <a:gd name="T43" fmla="*/ 2147483647 h 4763"/>
              <a:gd name="T44" fmla="*/ 2147483647 w 5132"/>
              <a:gd name="T45" fmla="*/ 2147483647 h 4763"/>
              <a:gd name="T46" fmla="*/ 2147483647 w 5132"/>
              <a:gd name="T47" fmla="*/ 2147483647 h 4763"/>
              <a:gd name="T48" fmla="*/ 2147483647 w 5132"/>
              <a:gd name="T49" fmla="*/ 2147483647 h 4763"/>
              <a:gd name="T50" fmla="*/ 2147483647 w 5132"/>
              <a:gd name="T51" fmla="*/ 2147483647 h 4763"/>
              <a:gd name="T52" fmla="*/ 2147483647 w 5132"/>
              <a:gd name="T53" fmla="*/ 2147483647 h 4763"/>
              <a:gd name="T54" fmla="*/ 2147483647 w 5132"/>
              <a:gd name="T55" fmla="*/ 2147483647 h 4763"/>
              <a:gd name="T56" fmla="*/ 2147483647 w 5132"/>
              <a:gd name="T57" fmla="*/ 2147483647 h 4763"/>
              <a:gd name="T58" fmla="*/ 2147483647 w 5132"/>
              <a:gd name="T59" fmla="*/ 2147483647 h 4763"/>
              <a:gd name="T60" fmla="*/ 2147483647 w 5132"/>
              <a:gd name="T61" fmla="*/ 2147483647 h 4763"/>
              <a:gd name="T62" fmla="*/ 2147483647 w 5132"/>
              <a:gd name="T63" fmla="*/ 2147483647 h 4763"/>
              <a:gd name="T64" fmla="*/ 2147483647 w 5132"/>
              <a:gd name="T65" fmla="*/ 2147483647 h 4763"/>
              <a:gd name="T66" fmla="*/ 2147483647 w 5132"/>
              <a:gd name="T67" fmla="*/ 2147483647 h 4763"/>
              <a:gd name="T68" fmla="*/ 2147483647 w 5132"/>
              <a:gd name="T69" fmla="*/ 2147483647 h 4763"/>
              <a:gd name="T70" fmla="*/ 2147483647 w 5132"/>
              <a:gd name="T71" fmla="*/ 2147483647 h 4763"/>
              <a:gd name="T72" fmla="*/ 2147483647 w 5132"/>
              <a:gd name="T73" fmla="*/ 2147483647 h 4763"/>
              <a:gd name="T74" fmla="*/ 2147483647 w 5132"/>
              <a:gd name="T75" fmla="*/ 2147483647 h 4763"/>
              <a:gd name="T76" fmla="*/ 2147483647 w 5132"/>
              <a:gd name="T77" fmla="*/ 2147483647 h 4763"/>
              <a:gd name="T78" fmla="*/ 2147483647 w 5132"/>
              <a:gd name="T79" fmla="*/ 2147483647 h 4763"/>
              <a:gd name="T80" fmla="*/ 2147483647 w 5132"/>
              <a:gd name="T81" fmla="*/ 2147483647 h 4763"/>
              <a:gd name="T82" fmla="*/ 2147483647 w 5132"/>
              <a:gd name="T83" fmla="*/ 2147483647 h 4763"/>
              <a:gd name="T84" fmla="*/ 2147483647 w 5132"/>
              <a:gd name="T85" fmla="*/ 2147483647 h 4763"/>
              <a:gd name="T86" fmla="*/ 2147483647 w 5132"/>
              <a:gd name="T87" fmla="*/ 2147483647 h 4763"/>
              <a:gd name="T88" fmla="*/ 2147483647 w 5132"/>
              <a:gd name="T89" fmla="*/ 2147483647 h 4763"/>
              <a:gd name="T90" fmla="*/ 2147483647 w 5132"/>
              <a:gd name="T91" fmla="*/ 2147483647 h 4763"/>
              <a:gd name="T92" fmla="*/ 2147483647 w 5132"/>
              <a:gd name="T93" fmla="*/ 2147483647 h 4763"/>
              <a:gd name="T94" fmla="*/ 2147483647 w 5132"/>
              <a:gd name="T95" fmla="*/ 2147483647 h 4763"/>
              <a:gd name="T96" fmla="*/ 2147483647 w 5132"/>
              <a:gd name="T97" fmla="*/ 2147483647 h 4763"/>
              <a:gd name="T98" fmla="*/ 2147483647 w 5132"/>
              <a:gd name="T99" fmla="*/ 2147483647 h 4763"/>
              <a:gd name="T100" fmla="*/ 2147483647 w 5132"/>
              <a:gd name="T101" fmla="*/ 2147483647 h 4763"/>
              <a:gd name="T102" fmla="*/ 2147483647 w 5132"/>
              <a:gd name="T103" fmla="*/ 2147483647 h 4763"/>
              <a:gd name="T104" fmla="*/ 2147483647 w 5132"/>
              <a:gd name="T105" fmla="*/ 2147483647 h 4763"/>
              <a:gd name="T106" fmla="*/ 2147483647 w 5132"/>
              <a:gd name="T107" fmla="*/ 2147483647 h 4763"/>
              <a:gd name="T108" fmla="*/ 2147483647 w 5132"/>
              <a:gd name="T109" fmla="*/ 2147483647 h 4763"/>
              <a:gd name="T110" fmla="*/ 2147483647 w 5132"/>
              <a:gd name="T111" fmla="*/ 2147483647 h 4763"/>
              <a:gd name="T112" fmla="*/ 2147483647 w 5132"/>
              <a:gd name="T113" fmla="*/ 2147483647 h 4763"/>
              <a:gd name="T114" fmla="*/ 2147483647 w 5132"/>
              <a:gd name="T115" fmla="*/ 2147483647 h 4763"/>
              <a:gd name="T116" fmla="*/ 2147483647 w 5132"/>
              <a:gd name="T117" fmla="*/ 2147483647 h 47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32"/>
              <a:gd name="T178" fmla="*/ 0 h 4763"/>
              <a:gd name="T179" fmla="*/ 5132 w 5132"/>
              <a:gd name="T180" fmla="*/ 4763 h 476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32" h="4763">
                <a:moveTo>
                  <a:pt x="3158" y="2388"/>
                </a:moveTo>
                <a:lnTo>
                  <a:pt x="3269" y="2500"/>
                </a:lnTo>
                <a:lnTo>
                  <a:pt x="3284" y="2494"/>
                </a:lnTo>
                <a:lnTo>
                  <a:pt x="3299" y="2489"/>
                </a:lnTo>
                <a:lnTo>
                  <a:pt x="3313" y="2485"/>
                </a:lnTo>
                <a:lnTo>
                  <a:pt x="3329" y="2481"/>
                </a:lnTo>
                <a:lnTo>
                  <a:pt x="3344" y="2479"/>
                </a:lnTo>
                <a:lnTo>
                  <a:pt x="3359" y="2479"/>
                </a:lnTo>
                <a:lnTo>
                  <a:pt x="3373" y="2479"/>
                </a:lnTo>
                <a:lnTo>
                  <a:pt x="3388" y="2480"/>
                </a:lnTo>
                <a:lnTo>
                  <a:pt x="3404" y="2483"/>
                </a:lnTo>
                <a:lnTo>
                  <a:pt x="3418" y="2486"/>
                </a:lnTo>
                <a:lnTo>
                  <a:pt x="3433" y="2491"/>
                </a:lnTo>
                <a:lnTo>
                  <a:pt x="3447" y="2498"/>
                </a:lnTo>
                <a:lnTo>
                  <a:pt x="3462" y="2505"/>
                </a:lnTo>
                <a:lnTo>
                  <a:pt x="3476" y="2516"/>
                </a:lnTo>
                <a:lnTo>
                  <a:pt x="3490" y="2527"/>
                </a:lnTo>
                <a:lnTo>
                  <a:pt x="3504" y="2540"/>
                </a:lnTo>
                <a:lnTo>
                  <a:pt x="4594" y="3630"/>
                </a:lnTo>
                <a:lnTo>
                  <a:pt x="4672" y="3554"/>
                </a:lnTo>
                <a:lnTo>
                  <a:pt x="5132" y="4014"/>
                </a:lnTo>
                <a:lnTo>
                  <a:pt x="4383" y="4763"/>
                </a:lnTo>
                <a:lnTo>
                  <a:pt x="3923" y="4303"/>
                </a:lnTo>
                <a:lnTo>
                  <a:pt x="4000" y="4225"/>
                </a:lnTo>
                <a:lnTo>
                  <a:pt x="2909" y="3135"/>
                </a:lnTo>
                <a:lnTo>
                  <a:pt x="2898" y="3122"/>
                </a:lnTo>
                <a:lnTo>
                  <a:pt x="2888" y="3109"/>
                </a:lnTo>
                <a:lnTo>
                  <a:pt x="2879" y="3095"/>
                </a:lnTo>
                <a:lnTo>
                  <a:pt x="2870" y="3081"/>
                </a:lnTo>
                <a:lnTo>
                  <a:pt x="2863" y="3067"/>
                </a:lnTo>
                <a:lnTo>
                  <a:pt x="2857" y="3052"/>
                </a:lnTo>
                <a:lnTo>
                  <a:pt x="2853" y="3037"/>
                </a:lnTo>
                <a:lnTo>
                  <a:pt x="2849" y="3020"/>
                </a:lnTo>
                <a:lnTo>
                  <a:pt x="2848" y="3005"/>
                </a:lnTo>
                <a:lnTo>
                  <a:pt x="2847" y="2988"/>
                </a:lnTo>
                <a:lnTo>
                  <a:pt x="2847" y="2973"/>
                </a:lnTo>
                <a:lnTo>
                  <a:pt x="2848" y="2957"/>
                </a:lnTo>
                <a:lnTo>
                  <a:pt x="2851" y="2941"/>
                </a:lnTo>
                <a:lnTo>
                  <a:pt x="2855" y="2926"/>
                </a:lnTo>
                <a:lnTo>
                  <a:pt x="2860" y="2911"/>
                </a:lnTo>
                <a:lnTo>
                  <a:pt x="2866" y="2896"/>
                </a:lnTo>
                <a:lnTo>
                  <a:pt x="2758" y="2789"/>
                </a:lnTo>
                <a:lnTo>
                  <a:pt x="2787" y="2769"/>
                </a:lnTo>
                <a:lnTo>
                  <a:pt x="2815" y="2747"/>
                </a:lnTo>
                <a:lnTo>
                  <a:pt x="2843" y="2725"/>
                </a:lnTo>
                <a:lnTo>
                  <a:pt x="2870" y="2704"/>
                </a:lnTo>
                <a:lnTo>
                  <a:pt x="2898" y="2680"/>
                </a:lnTo>
                <a:lnTo>
                  <a:pt x="2924" y="2657"/>
                </a:lnTo>
                <a:lnTo>
                  <a:pt x="2950" y="2631"/>
                </a:lnTo>
                <a:lnTo>
                  <a:pt x="2975" y="2607"/>
                </a:lnTo>
                <a:lnTo>
                  <a:pt x="3001" y="2580"/>
                </a:lnTo>
                <a:lnTo>
                  <a:pt x="3026" y="2555"/>
                </a:lnTo>
                <a:lnTo>
                  <a:pt x="3049" y="2528"/>
                </a:lnTo>
                <a:lnTo>
                  <a:pt x="3072" y="2500"/>
                </a:lnTo>
                <a:lnTo>
                  <a:pt x="3095" y="2474"/>
                </a:lnTo>
                <a:lnTo>
                  <a:pt x="3116" y="2446"/>
                </a:lnTo>
                <a:lnTo>
                  <a:pt x="3138" y="2418"/>
                </a:lnTo>
                <a:lnTo>
                  <a:pt x="3158" y="2388"/>
                </a:lnTo>
                <a:close/>
                <a:moveTo>
                  <a:pt x="4383" y="4476"/>
                </a:moveTo>
                <a:lnTo>
                  <a:pt x="4845" y="4014"/>
                </a:lnTo>
                <a:lnTo>
                  <a:pt x="4672" y="3841"/>
                </a:lnTo>
                <a:lnTo>
                  <a:pt x="4211" y="4303"/>
                </a:lnTo>
                <a:lnTo>
                  <a:pt x="4383" y="4476"/>
                </a:lnTo>
                <a:close/>
                <a:moveTo>
                  <a:pt x="4144" y="4082"/>
                </a:moveTo>
                <a:lnTo>
                  <a:pt x="4451" y="3775"/>
                </a:lnTo>
                <a:lnTo>
                  <a:pt x="3482" y="2805"/>
                </a:lnTo>
                <a:lnTo>
                  <a:pt x="3482" y="3421"/>
                </a:lnTo>
                <a:lnTo>
                  <a:pt x="4144" y="4082"/>
                </a:lnTo>
                <a:close/>
                <a:moveTo>
                  <a:pt x="2505" y="3995"/>
                </a:moveTo>
                <a:lnTo>
                  <a:pt x="1929" y="3924"/>
                </a:lnTo>
                <a:lnTo>
                  <a:pt x="1796" y="3315"/>
                </a:lnTo>
                <a:lnTo>
                  <a:pt x="838" y="3198"/>
                </a:lnTo>
                <a:lnTo>
                  <a:pt x="560" y="3756"/>
                </a:lnTo>
                <a:lnTo>
                  <a:pt x="0" y="3688"/>
                </a:lnTo>
                <a:lnTo>
                  <a:pt x="630" y="2498"/>
                </a:lnTo>
                <a:lnTo>
                  <a:pt x="655" y="2526"/>
                </a:lnTo>
                <a:lnTo>
                  <a:pt x="679" y="2552"/>
                </a:lnTo>
                <a:lnTo>
                  <a:pt x="704" y="2580"/>
                </a:lnTo>
                <a:lnTo>
                  <a:pt x="731" y="2607"/>
                </a:lnTo>
                <a:lnTo>
                  <a:pt x="770" y="2645"/>
                </a:lnTo>
                <a:lnTo>
                  <a:pt x="811" y="2681"/>
                </a:lnTo>
                <a:lnTo>
                  <a:pt x="852" y="2716"/>
                </a:lnTo>
                <a:lnTo>
                  <a:pt x="893" y="2749"/>
                </a:lnTo>
                <a:lnTo>
                  <a:pt x="937" y="2781"/>
                </a:lnTo>
                <a:lnTo>
                  <a:pt x="981" y="2811"/>
                </a:lnTo>
                <a:lnTo>
                  <a:pt x="1026" y="2840"/>
                </a:lnTo>
                <a:lnTo>
                  <a:pt x="1071" y="2866"/>
                </a:lnTo>
                <a:lnTo>
                  <a:pt x="1117" y="2892"/>
                </a:lnTo>
                <a:lnTo>
                  <a:pt x="1164" y="2915"/>
                </a:lnTo>
                <a:lnTo>
                  <a:pt x="1211" y="2936"/>
                </a:lnTo>
                <a:lnTo>
                  <a:pt x="1259" y="2957"/>
                </a:lnTo>
                <a:lnTo>
                  <a:pt x="1308" y="2976"/>
                </a:lnTo>
                <a:lnTo>
                  <a:pt x="1356" y="2992"/>
                </a:lnTo>
                <a:lnTo>
                  <a:pt x="1406" y="3008"/>
                </a:lnTo>
                <a:lnTo>
                  <a:pt x="1455" y="3022"/>
                </a:lnTo>
                <a:lnTo>
                  <a:pt x="1505" y="3033"/>
                </a:lnTo>
                <a:lnTo>
                  <a:pt x="1556" y="3043"/>
                </a:lnTo>
                <a:lnTo>
                  <a:pt x="1605" y="3052"/>
                </a:lnTo>
                <a:lnTo>
                  <a:pt x="1656" y="3060"/>
                </a:lnTo>
                <a:lnTo>
                  <a:pt x="1707" y="3065"/>
                </a:lnTo>
                <a:lnTo>
                  <a:pt x="1758" y="3069"/>
                </a:lnTo>
                <a:lnTo>
                  <a:pt x="1810" y="3071"/>
                </a:lnTo>
                <a:lnTo>
                  <a:pt x="1861" y="3071"/>
                </a:lnTo>
                <a:lnTo>
                  <a:pt x="1911" y="3071"/>
                </a:lnTo>
                <a:lnTo>
                  <a:pt x="1962" y="3067"/>
                </a:lnTo>
                <a:lnTo>
                  <a:pt x="2013" y="3063"/>
                </a:lnTo>
                <a:lnTo>
                  <a:pt x="2064" y="3057"/>
                </a:lnTo>
                <a:lnTo>
                  <a:pt x="2115" y="3049"/>
                </a:lnTo>
                <a:lnTo>
                  <a:pt x="2166" y="3041"/>
                </a:lnTo>
                <a:lnTo>
                  <a:pt x="2215" y="3030"/>
                </a:lnTo>
                <a:lnTo>
                  <a:pt x="2265" y="3018"/>
                </a:lnTo>
                <a:lnTo>
                  <a:pt x="2505" y="3995"/>
                </a:lnTo>
                <a:close/>
                <a:moveTo>
                  <a:pt x="1145" y="2551"/>
                </a:moveTo>
                <a:lnTo>
                  <a:pt x="1145" y="2551"/>
                </a:lnTo>
                <a:lnTo>
                  <a:pt x="1177" y="2572"/>
                </a:lnTo>
                <a:lnTo>
                  <a:pt x="1209" y="2591"/>
                </a:lnTo>
                <a:lnTo>
                  <a:pt x="1240" y="2608"/>
                </a:lnTo>
                <a:lnTo>
                  <a:pt x="1272" y="2625"/>
                </a:lnTo>
                <a:lnTo>
                  <a:pt x="1305" y="2641"/>
                </a:lnTo>
                <a:lnTo>
                  <a:pt x="1338" y="2657"/>
                </a:lnTo>
                <a:lnTo>
                  <a:pt x="1373" y="2671"/>
                </a:lnTo>
                <a:lnTo>
                  <a:pt x="1407" y="2685"/>
                </a:lnTo>
                <a:lnTo>
                  <a:pt x="1440" y="2696"/>
                </a:lnTo>
                <a:lnTo>
                  <a:pt x="1476" y="2708"/>
                </a:lnTo>
                <a:lnTo>
                  <a:pt x="1510" y="2718"/>
                </a:lnTo>
                <a:lnTo>
                  <a:pt x="1544" y="2727"/>
                </a:lnTo>
                <a:lnTo>
                  <a:pt x="1580" y="2736"/>
                </a:lnTo>
                <a:lnTo>
                  <a:pt x="1615" y="2742"/>
                </a:lnTo>
                <a:lnTo>
                  <a:pt x="1651" y="2748"/>
                </a:lnTo>
                <a:lnTo>
                  <a:pt x="1687" y="2753"/>
                </a:lnTo>
                <a:lnTo>
                  <a:pt x="1577" y="2261"/>
                </a:lnTo>
                <a:lnTo>
                  <a:pt x="1551" y="2137"/>
                </a:lnTo>
                <a:lnTo>
                  <a:pt x="1528" y="2019"/>
                </a:lnTo>
                <a:lnTo>
                  <a:pt x="1507" y="1912"/>
                </a:lnTo>
                <a:lnTo>
                  <a:pt x="1493" y="1823"/>
                </a:lnTo>
                <a:lnTo>
                  <a:pt x="1458" y="1907"/>
                </a:lnTo>
                <a:lnTo>
                  <a:pt x="1412" y="2005"/>
                </a:lnTo>
                <a:lnTo>
                  <a:pt x="1361" y="2114"/>
                </a:lnTo>
                <a:lnTo>
                  <a:pt x="1307" y="2227"/>
                </a:lnTo>
                <a:lnTo>
                  <a:pt x="1145" y="2551"/>
                </a:lnTo>
                <a:close/>
                <a:moveTo>
                  <a:pt x="948" y="578"/>
                </a:moveTo>
                <a:lnTo>
                  <a:pt x="948" y="578"/>
                </a:lnTo>
                <a:lnTo>
                  <a:pt x="913" y="615"/>
                </a:lnTo>
                <a:lnTo>
                  <a:pt x="879" y="652"/>
                </a:lnTo>
                <a:lnTo>
                  <a:pt x="848" y="692"/>
                </a:lnTo>
                <a:lnTo>
                  <a:pt x="818" y="730"/>
                </a:lnTo>
                <a:lnTo>
                  <a:pt x="791" y="770"/>
                </a:lnTo>
                <a:lnTo>
                  <a:pt x="764" y="811"/>
                </a:lnTo>
                <a:lnTo>
                  <a:pt x="740" y="853"/>
                </a:lnTo>
                <a:lnTo>
                  <a:pt x="716" y="895"/>
                </a:lnTo>
                <a:lnTo>
                  <a:pt x="695" y="938"/>
                </a:lnTo>
                <a:lnTo>
                  <a:pt x="675" y="983"/>
                </a:lnTo>
                <a:lnTo>
                  <a:pt x="657" y="1026"/>
                </a:lnTo>
                <a:lnTo>
                  <a:pt x="642" y="1072"/>
                </a:lnTo>
                <a:lnTo>
                  <a:pt x="627" y="1116"/>
                </a:lnTo>
                <a:lnTo>
                  <a:pt x="614" y="1162"/>
                </a:lnTo>
                <a:lnTo>
                  <a:pt x="604" y="1208"/>
                </a:lnTo>
                <a:lnTo>
                  <a:pt x="594" y="1255"/>
                </a:lnTo>
                <a:lnTo>
                  <a:pt x="586" y="1300"/>
                </a:lnTo>
                <a:lnTo>
                  <a:pt x="581" y="1347"/>
                </a:lnTo>
                <a:lnTo>
                  <a:pt x="576" y="1394"/>
                </a:lnTo>
                <a:lnTo>
                  <a:pt x="574" y="1441"/>
                </a:lnTo>
                <a:lnTo>
                  <a:pt x="573" y="1489"/>
                </a:lnTo>
                <a:lnTo>
                  <a:pt x="574" y="1536"/>
                </a:lnTo>
                <a:lnTo>
                  <a:pt x="577" y="1581"/>
                </a:lnTo>
                <a:lnTo>
                  <a:pt x="581" y="1628"/>
                </a:lnTo>
                <a:lnTo>
                  <a:pt x="587" y="1675"/>
                </a:lnTo>
                <a:lnTo>
                  <a:pt x="595" y="1722"/>
                </a:lnTo>
                <a:lnTo>
                  <a:pt x="605" y="1768"/>
                </a:lnTo>
                <a:lnTo>
                  <a:pt x="616" y="1814"/>
                </a:lnTo>
                <a:lnTo>
                  <a:pt x="629" y="1860"/>
                </a:lnTo>
                <a:lnTo>
                  <a:pt x="644" y="1904"/>
                </a:lnTo>
                <a:lnTo>
                  <a:pt x="661" y="1949"/>
                </a:lnTo>
                <a:lnTo>
                  <a:pt x="679" y="1993"/>
                </a:lnTo>
                <a:lnTo>
                  <a:pt x="1235" y="944"/>
                </a:lnTo>
                <a:lnTo>
                  <a:pt x="1980" y="1036"/>
                </a:lnTo>
                <a:lnTo>
                  <a:pt x="2377" y="2653"/>
                </a:lnTo>
                <a:lnTo>
                  <a:pt x="2429" y="2629"/>
                </a:lnTo>
                <a:lnTo>
                  <a:pt x="2480" y="2602"/>
                </a:lnTo>
                <a:lnTo>
                  <a:pt x="2529" y="2573"/>
                </a:lnTo>
                <a:lnTo>
                  <a:pt x="2577" y="2541"/>
                </a:lnTo>
                <a:lnTo>
                  <a:pt x="2624" y="2507"/>
                </a:lnTo>
                <a:lnTo>
                  <a:pt x="2670" y="2470"/>
                </a:lnTo>
                <a:lnTo>
                  <a:pt x="2715" y="2430"/>
                </a:lnTo>
                <a:lnTo>
                  <a:pt x="2759" y="2390"/>
                </a:lnTo>
                <a:lnTo>
                  <a:pt x="2782" y="2366"/>
                </a:lnTo>
                <a:lnTo>
                  <a:pt x="2804" y="2341"/>
                </a:lnTo>
                <a:lnTo>
                  <a:pt x="2825" y="2317"/>
                </a:lnTo>
                <a:lnTo>
                  <a:pt x="2847" y="2292"/>
                </a:lnTo>
                <a:lnTo>
                  <a:pt x="2867" y="2266"/>
                </a:lnTo>
                <a:lnTo>
                  <a:pt x="2886" y="2241"/>
                </a:lnTo>
                <a:lnTo>
                  <a:pt x="2905" y="2216"/>
                </a:lnTo>
                <a:lnTo>
                  <a:pt x="2923" y="2189"/>
                </a:lnTo>
                <a:lnTo>
                  <a:pt x="2940" y="2162"/>
                </a:lnTo>
                <a:lnTo>
                  <a:pt x="2956" y="2134"/>
                </a:lnTo>
                <a:lnTo>
                  <a:pt x="2973" y="2108"/>
                </a:lnTo>
                <a:lnTo>
                  <a:pt x="2987" y="2080"/>
                </a:lnTo>
                <a:lnTo>
                  <a:pt x="3002" y="2052"/>
                </a:lnTo>
                <a:lnTo>
                  <a:pt x="3015" y="2024"/>
                </a:lnTo>
                <a:lnTo>
                  <a:pt x="3027" y="1994"/>
                </a:lnTo>
                <a:lnTo>
                  <a:pt x="3040" y="1966"/>
                </a:lnTo>
                <a:lnTo>
                  <a:pt x="3062" y="1908"/>
                </a:lnTo>
                <a:lnTo>
                  <a:pt x="3081" y="1848"/>
                </a:lnTo>
                <a:lnTo>
                  <a:pt x="3097" y="1789"/>
                </a:lnTo>
                <a:lnTo>
                  <a:pt x="3110" y="1729"/>
                </a:lnTo>
                <a:lnTo>
                  <a:pt x="3120" y="1668"/>
                </a:lnTo>
                <a:lnTo>
                  <a:pt x="3128" y="1607"/>
                </a:lnTo>
                <a:lnTo>
                  <a:pt x="3132" y="1546"/>
                </a:lnTo>
                <a:lnTo>
                  <a:pt x="3134" y="1485"/>
                </a:lnTo>
                <a:lnTo>
                  <a:pt x="3132" y="1422"/>
                </a:lnTo>
                <a:lnTo>
                  <a:pt x="3128" y="1361"/>
                </a:lnTo>
                <a:lnTo>
                  <a:pt x="3120" y="1300"/>
                </a:lnTo>
                <a:lnTo>
                  <a:pt x="3110" y="1239"/>
                </a:lnTo>
                <a:lnTo>
                  <a:pt x="3097" y="1180"/>
                </a:lnTo>
                <a:lnTo>
                  <a:pt x="3081" y="1120"/>
                </a:lnTo>
                <a:lnTo>
                  <a:pt x="3062" y="1060"/>
                </a:lnTo>
                <a:lnTo>
                  <a:pt x="3040" y="1003"/>
                </a:lnTo>
                <a:lnTo>
                  <a:pt x="3027" y="974"/>
                </a:lnTo>
                <a:lnTo>
                  <a:pt x="3015" y="944"/>
                </a:lnTo>
                <a:lnTo>
                  <a:pt x="3002" y="916"/>
                </a:lnTo>
                <a:lnTo>
                  <a:pt x="2987" y="889"/>
                </a:lnTo>
                <a:lnTo>
                  <a:pt x="2973" y="861"/>
                </a:lnTo>
                <a:lnTo>
                  <a:pt x="2956" y="834"/>
                </a:lnTo>
                <a:lnTo>
                  <a:pt x="2940" y="806"/>
                </a:lnTo>
                <a:lnTo>
                  <a:pt x="2923" y="779"/>
                </a:lnTo>
                <a:lnTo>
                  <a:pt x="2904" y="754"/>
                </a:lnTo>
                <a:lnTo>
                  <a:pt x="2886" y="727"/>
                </a:lnTo>
                <a:lnTo>
                  <a:pt x="2867" y="702"/>
                </a:lnTo>
                <a:lnTo>
                  <a:pt x="2847" y="676"/>
                </a:lnTo>
                <a:lnTo>
                  <a:pt x="2825" y="651"/>
                </a:lnTo>
                <a:lnTo>
                  <a:pt x="2804" y="627"/>
                </a:lnTo>
                <a:lnTo>
                  <a:pt x="2782" y="603"/>
                </a:lnTo>
                <a:lnTo>
                  <a:pt x="2759" y="578"/>
                </a:lnTo>
                <a:lnTo>
                  <a:pt x="2735" y="555"/>
                </a:lnTo>
                <a:lnTo>
                  <a:pt x="2711" y="534"/>
                </a:lnTo>
                <a:lnTo>
                  <a:pt x="2687" y="512"/>
                </a:lnTo>
                <a:lnTo>
                  <a:pt x="2661" y="491"/>
                </a:lnTo>
                <a:lnTo>
                  <a:pt x="2636" y="470"/>
                </a:lnTo>
                <a:lnTo>
                  <a:pt x="2610" y="451"/>
                </a:lnTo>
                <a:lnTo>
                  <a:pt x="2584" y="432"/>
                </a:lnTo>
                <a:lnTo>
                  <a:pt x="2557" y="414"/>
                </a:lnTo>
                <a:lnTo>
                  <a:pt x="2530" y="398"/>
                </a:lnTo>
                <a:lnTo>
                  <a:pt x="2504" y="381"/>
                </a:lnTo>
                <a:lnTo>
                  <a:pt x="2477" y="365"/>
                </a:lnTo>
                <a:lnTo>
                  <a:pt x="2449" y="351"/>
                </a:lnTo>
                <a:lnTo>
                  <a:pt x="2421" y="336"/>
                </a:lnTo>
                <a:lnTo>
                  <a:pt x="2392" y="323"/>
                </a:lnTo>
                <a:lnTo>
                  <a:pt x="2364" y="310"/>
                </a:lnTo>
                <a:lnTo>
                  <a:pt x="2335" y="297"/>
                </a:lnTo>
                <a:lnTo>
                  <a:pt x="2276" y="276"/>
                </a:lnTo>
                <a:lnTo>
                  <a:pt x="2218" y="257"/>
                </a:lnTo>
                <a:lnTo>
                  <a:pt x="2158" y="240"/>
                </a:lnTo>
                <a:lnTo>
                  <a:pt x="2098" y="228"/>
                </a:lnTo>
                <a:lnTo>
                  <a:pt x="2037" y="217"/>
                </a:lnTo>
                <a:lnTo>
                  <a:pt x="1976" y="210"/>
                </a:lnTo>
                <a:lnTo>
                  <a:pt x="1915" y="205"/>
                </a:lnTo>
                <a:lnTo>
                  <a:pt x="1853" y="203"/>
                </a:lnTo>
                <a:lnTo>
                  <a:pt x="1792" y="205"/>
                </a:lnTo>
                <a:lnTo>
                  <a:pt x="1731" y="210"/>
                </a:lnTo>
                <a:lnTo>
                  <a:pt x="1670" y="217"/>
                </a:lnTo>
                <a:lnTo>
                  <a:pt x="1609" y="228"/>
                </a:lnTo>
                <a:lnTo>
                  <a:pt x="1548" y="240"/>
                </a:lnTo>
                <a:lnTo>
                  <a:pt x="1488" y="257"/>
                </a:lnTo>
                <a:lnTo>
                  <a:pt x="1430" y="276"/>
                </a:lnTo>
                <a:lnTo>
                  <a:pt x="1371" y="297"/>
                </a:lnTo>
                <a:lnTo>
                  <a:pt x="1343" y="310"/>
                </a:lnTo>
                <a:lnTo>
                  <a:pt x="1314" y="323"/>
                </a:lnTo>
                <a:lnTo>
                  <a:pt x="1286" y="336"/>
                </a:lnTo>
                <a:lnTo>
                  <a:pt x="1258" y="351"/>
                </a:lnTo>
                <a:lnTo>
                  <a:pt x="1230" y="365"/>
                </a:lnTo>
                <a:lnTo>
                  <a:pt x="1202" y="381"/>
                </a:lnTo>
                <a:lnTo>
                  <a:pt x="1176" y="398"/>
                </a:lnTo>
                <a:lnTo>
                  <a:pt x="1149" y="414"/>
                </a:lnTo>
                <a:lnTo>
                  <a:pt x="1122" y="432"/>
                </a:lnTo>
                <a:lnTo>
                  <a:pt x="1097" y="451"/>
                </a:lnTo>
                <a:lnTo>
                  <a:pt x="1070" y="470"/>
                </a:lnTo>
                <a:lnTo>
                  <a:pt x="1045" y="491"/>
                </a:lnTo>
                <a:lnTo>
                  <a:pt x="1021" y="512"/>
                </a:lnTo>
                <a:lnTo>
                  <a:pt x="996" y="534"/>
                </a:lnTo>
                <a:lnTo>
                  <a:pt x="972" y="555"/>
                </a:lnTo>
                <a:lnTo>
                  <a:pt x="948" y="578"/>
                </a:lnTo>
                <a:close/>
                <a:moveTo>
                  <a:pt x="804" y="435"/>
                </a:moveTo>
                <a:lnTo>
                  <a:pt x="804" y="435"/>
                </a:lnTo>
                <a:lnTo>
                  <a:pt x="831" y="408"/>
                </a:lnTo>
                <a:lnTo>
                  <a:pt x="859" y="383"/>
                </a:lnTo>
                <a:lnTo>
                  <a:pt x="888" y="357"/>
                </a:lnTo>
                <a:lnTo>
                  <a:pt x="916" y="333"/>
                </a:lnTo>
                <a:lnTo>
                  <a:pt x="947" y="310"/>
                </a:lnTo>
                <a:lnTo>
                  <a:pt x="976" y="287"/>
                </a:lnTo>
                <a:lnTo>
                  <a:pt x="1007" y="266"/>
                </a:lnTo>
                <a:lnTo>
                  <a:pt x="1037" y="245"/>
                </a:lnTo>
                <a:lnTo>
                  <a:pt x="1068" y="225"/>
                </a:lnTo>
                <a:lnTo>
                  <a:pt x="1099" y="206"/>
                </a:lnTo>
                <a:lnTo>
                  <a:pt x="1131" y="188"/>
                </a:lnTo>
                <a:lnTo>
                  <a:pt x="1163" y="170"/>
                </a:lnTo>
                <a:lnTo>
                  <a:pt x="1196" y="154"/>
                </a:lnTo>
                <a:lnTo>
                  <a:pt x="1229" y="137"/>
                </a:lnTo>
                <a:lnTo>
                  <a:pt x="1262" y="123"/>
                </a:lnTo>
                <a:lnTo>
                  <a:pt x="1295" y="109"/>
                </a:lnTo>
                <a:lnTo>
                  <a:pt x="1328" y="95"/>
                </a:lnTo>
                <a:lnTo>
                  <a:pt x="1362" y="84"/>
                </a:lnTo>
                <a:lnTo>
                  <a:pt x="1397" y="72"/>
                </a:lnTo>
                <a:lnTo>
                  <a:pt x="1431" y="61"/>
                </a:lnTo>
                <a:lnTo>
                  <a:pt x="1465" y="52"/>
                </a:lnTo>
                <a:lnTo>
                  <a:pt x="1500" y="43"/>
                </a:lnTo>
                <a:lnTo>
                  <a:pt x="1535" y="34"/>
                </a:lnTo>
                <a:lnTo>
                  <a:pt x="1570" y="28"/>
                </a:lnTo>
                <a:lnTo>
                  <a:pt x="1605" y="22"/>
                </a:lnTo>
                <a:lnTo>
                  <a:pt x="1641" y="15"/>
                </a:lnTo>
                <a:lnTo>
                  <a:pt x="1675" y="11"/>
                </a:lnTo>
                <a:lnTo>
                  <a:pt x="1711" y="8"/>
                </a:lnTo>
                <a:lnTo>
                  <a:pt x="1746" y="4"/>
                </a:lnTo>
                <a:lnTo>
                  <a:pt x="1782" y="3"/>
                </a:lnTo>
                <a:lnTo>
                  <a:pt x="1817" y="1"/>
                </a:lnTo>
                <a:lnTo>
                  <a:pt x="1853" y="0"/>
                </a:lnTo>
                <a:lnTo>
                  <a:pt x="1889" y="1"/>
                </a:lnTo>
                <a:lnTo>
                  <a:pt x="1924" y="3"/>
                </a:lnTo>
                <a:lnTo>
                  <a:pt x="1960" y="4"/>
                </a:lnTo>
                <a:lnTo>
                  <a:pt x="1995" y="8"/>
                </a:lnTo>
                <a:lnTo>
                  <a:pt x="2031" y="11"/>
                </a:lnTo>
                <a:lnTo>
                  <a:pt x="2067" y="15"/>
                </a:lnTo>
                <a:lnTo>
                  <a:pt x="2102" y="22"/>
                </a:lnTo>
                <a:lnTo>
                  <a:pt x="2136" y="28"/>
                </a:lnTo>
                <a:lnTo>
                  <a:pt x="2172" y="34"/>
                </a:lnTo>
                <a:lnTo>
                  <a:pt x="2206" y="43"/>
                </a:lnTo>
                <a:lnTo>
                  <a:pt x="2241" y="52"/>
                </a:lnTo>
                <a:lnTo>
                  <a:pt x="2276" y="61"/>
                </a:lnTo>
                <a:lnTo>
                  <a:pt x="2311" y="72"/>
                </a:lnTo>
                <a:lnTo>
                  <a:pt x="2344" y="84"/>
                </a:lnTo>
                <a:lnTo>
                  <a:pt x="2378" y="95"/>
                </a:lnTo>
                <a:lnTo>
                  <a:pt x="2411" y="109"/>
                </a:lnTo>
                <a:lnTo>
                  <a:pt x="2445" y="123"/>
                </a:lnTo>
                <a:lnTo>
                  <a:pt x="2478" y="137"/>
                </a:lnTo>
                <a:lnTo>
                  <a:pt x="2511" y="154"/>
                </a:lnTo>
                <a:lnTo>
                  <a:pt x="2543" y="170"/>
                </a:lnTo>
                <a:lnTo>
                  <a:pt x="2575" y="188"/>
                </a:lnTo>
                <a:lnTo>
                  <a:pt x="2607" y="206"/>
                </a:lnTo>
                <a:lnTo>
                  <a:pt x="2638" y="225"/>
                </a:lnTo>
                <a:lnTo>
                  <a:pt x="2670" y="245"/>
                </a:lnTo>
                <a:lnTo>
                  <a:pt x="2701" y="266"/>
                </a:lnTo>
                <a:lnTo>
                  <a:pt x="2730" y="287"/>
                </a:lnTo>
                <a:lnTo>
                  <a:pt x="2760" y="310"/>
                </a:lnTo>
                <a:lnTo>
                  <a:pt x="2790" y="333"/>
                </a:lnTo>
                <a:lnTo>
                  <a:pt x="2819" y="357"/>
                </a:lnTo>
                <a:lnTo>
                  <a:pt x="2847" y="383"/>
                </a:lnTo>
                <a:lnTo>
                  <a:pt x="2875" y="408"/>
                </a:lnTo>
                <a:lnTo>
                  <a:pt x="2903" y="435"/>
                </a:lnTo>
                <a:lnTo>
                  <a:pt x="2929" y="463"/>
                </a:lnTo>
                <a:lnTo>
                  <a:pt x="2955" y="491"/>
                </a:lnTo>
                <a:lnTo>
                  <a:pt x="2980" y="519"/>
                </a:lnTo>
                <a:lnTo>
                  <a:pt x="3004" y="548"/>
                </a:lnTo>
                <a:lnTo>
                  <a:pt x="3027" y="577"/>
                </a:lnTo>
                <a:lnTo>
                  <a:pt x="3050" y="606"/>
                </a:lnTo>
                <a:lnTo>
                  <a:pt x="3072" y="637"/>
                </a:lnTo>
                <a:lnTo>
                  <a:pt x="3092" y="667"/>
                </a:lnTo>
                <a:lnTo>
                  <a:pt x="3112" y="699"/>
                </a:lnTo>
                <a:lnTo>
                  <a:pt x="3132" y="730"/>
                </a:lnTo>
                <a:lnTo>
                  <a:pt x="3149" y="761"/>
                </a:lnTo>
                <a:lnTo>
                  <a:pt x="3167" y="794"/>
                </a:lnTo>
                <a:lnTo>
                  <a:pt x="3184" y="826"/>
                </a:lnTo>
                <a:lnTo>
                  <a:pt x="3199" y="859"/>
                </a:lnTo>
                <a:lnTo>
                  <a:pt x="3214" y="892"/>
                </a:lnTo>
                <a:lnTo>
                  <a:pt x="3228" y="925"/>
                </a:lnTo>
                <a:lnTo>
                  <a:pt x="3241" y="960"/>
                </a:lnTo>
                <a:lnTo>
                  <a:pt x="3254" y="993"/>
                </a:lnTo>
                <a:lnTo>
                  <a:pt x="3265" y="1027"/>
                </a:lnTo>
                <a:lnTo>
                  <a:pt x="3275" y="1061"/>
                </a:lnTo>
                <a:lnTo>
                  <a:pt x="3285" y="1096"/>
                </a:lnTo>
                <a:lnTo>
                  <a:pt x="3294" y="1131"/>
                </a:lnTo>
                <a:lnTo>
                  <a:pt x="3303" y="1166"/>
                </a:lnTo>
                <a:lnTo>
                  <a:pt x="3309" y="1201"/>
                </a:lnTo>
                <a:lnTo>
                  <a:pt x="3316" y="1236"/>
                </a:lnTo>
                <a:lnTo>
                  <a:pt x="3322" y="1271"/>
                </a:lnTo>
                <a:lnTo>
                  <a:pt x="3326" y="1307"/>
                </a:lnTo>
                <a:lnTo>
                  <a:pt x="3330" y="1342"/>
                </a:lnTo>
                <a:lnTo>
                  <a:pt x="3334" y="1378"/>
                </a:lnTo>
                <a:lnTo>
                  <a:pt x="3335" y="1414"/>
                </a:lnTo>
                <a:lnTo>
                  <a:pt x="3336" y="1449"/>
                </a:lnTo>
                <a:lnTo>
                  <a:pt x="3337" y="1485"/>
                </a:lnTo>
                <a:lnTo>
                  <a:pt x="3336" y="1520"/>
                </a:lnTo>
                <a:lnTo>
                  <a:pt x="3335" y="1556"/>
                </a:lnTo>
                <a:lnTo>
                  <a:pt x="3334" y="1590"/>
                </a:lnTo>
                <a:lnTo>
                  <a:pt x="3330" y="1626"/>
                </a:lnTo>
                <a:lnTo>
                  <a:pt x="3326" y="1661"/>
                </a:lnTo>
                <a:lnTo>
                  <a:pt x="3322" y="1697"/>
                </a:lnTo>
                <a:lnTo>
                  <a:pt x="3316" y="1733"/>
                </a:lnTo>
                <a:lnTo>
                  <a:pt x="3309" y="1767"/>
                </a:lnTo>
                <a:lnTo>
                  <a:pt x="3303" y="1802"/>
                </a:lnTo>
                <a:lnTo>
                  <a:pt x="3294" y="1837"/>
                </a:lnTo>
                <a:lnTo>
                  <a:pt x="3285" y="1872"/>
                </a:lnTo>
                <a:lnTo>
                  <a:pt x="3276" y="1907"/>
                </a:lnTo>
                <a:lnTo>
                  <a:pt x="3265" y="1941"/>
                </a:lnTo>
                <a:lnTo>
                  <a:pt x="3254" y="1975"/>
                </a:lnTo>
                <a:lnTo>
                  <a:pt x="3241" y="2008"/>
                </a:lnTo>
                <a:lnTo>
                  <a:pt x="3228" y="2043"/>
                </a:lnTo>
                <a:lnTo>
                  <a:pt x="3214" y="2076"/>
                </a:lnTo>
                <a:lnTo>
                  <a:pt x="3199" y="2109"/>
                </a:lnTo>
                <a:lnTo>
                  <a:pt x="3184" y="2142"/>
                </a:lnTo>
                <a:lnTo>
                  <a:pt x="3167" y="2174"/>
                </a:lnTo>
                <a:lnTo>
                  <a:pt x="3149" y="2207"/>
                </a:lnTo>
                <a:lnTo>
                  <a:pt x="3132" y="2238"/>
                </a:lnTo>
                <a:lnTo>
                  <a:pt x="3112" y="2269"/>
                </a:lnTo>
                <a:lnTo>
                  <a:pt x="3092" y="2301"/>
                </a:lnTo>
                <a:lnTo>
                  <a:pt x="3072" y="2331"/>
                </a:lnTo>
                <a:lnTo>
                  <a:pt x="3050" y="2362"/>
                </a:lnTo>
                <a:lnTo>
                  <a:pt x="3027" y="2391"/>
                </a:lnTo>
                <a:lnTo>
                  <a:pt x="3004" y="2420"/>
                </a:lnTo>
                <a:lnTo>
                  <a:pt x="2980" y="2450"/>
                </a:lnTo>
                <a:lnTo>
                  <a:pt x="2955" y="2477"/>
                </a:lnTo>
                <a:lnTo>
                  <a:pt x="2929" y="2505"/>
                </a:lnTo>
                <a:lnTo>
                  <a:pt x="2903" y="2533"/>
                </a:lnTo>
                <a:lnTo>
                  <a:pt x="2876" y="2559"/>
                </a:lnTo>
                <a:lnTo>
                  <a:pt x="2848" y="2584"/>
                </a:lnTo>
                <a:lnTo>
                  <a:pt x="2821" y="2608"/>
                </a:lnTo>
                <a:lnTo>
                  <a:pt x="2793" y="2633"/>
                </a:lnTo>
                <a:lnTo>
                  <a:pt x="2764" y="2655"/>
                </a:lnTo>
                <a:lnTo>
                  <a:pt x="2735" y="2677"/>
                </a:lnTo>
                <a:lnTo>
                  <a:pt x="2706" y="2699"/>
                </a:lnTo>
                <a:lnTo>
                  <a:pt x="2677" y="2719"/>
                </a:lnTo>
                <a:lnTo>
                  <a:pt x="2646" y="2738"/>
                </a:lnTo>
                <a:lnTo>
                  <a:pt x="2616" y="2757"/>
                </a:lnTo>
                <a:lnTo>
                  <a:pt x="2585" y="2775"/>
                </a:lnTo>
                <a:lnTo>
                  <a:pt x="2553" y="2793"/>
                </a:lnTo>
                <a:lnTo>
                  <a:pt x="2523" y="2809"/>
                </a:lnTo>
                <a:lnTo>
                  <a:pt x="2491" y="2824"/>
                </a:lnTo>
                <a:lnTo>
                  <a:pt x="2459" y="2840"/>
                </a:lnTo>
                <a:lnTo>
                  <a:pt x="2426" y="2854"/>
                </a:lnTo>
                <a:lnTo>
                  <a:pt x="2375" y="2873"/>
                </a:lnTo>
                <a:lnTo>
                  <a:pt x="2325" y="2892"/>
                </a:lnTo>
                <a:lnTo>
                  <a:pt x="2272" y="2908"/>
                </a:lnTo>
                <a:lnTo>
                  <a:pt x="2220" y="2922"/>
                </a:lnTo>
                <a:lnTo>
                  <a:pt x="2167" y="2934"/>
                </a:lnTo>
                <a:lnTo>
                  <a:pt x="2114" y="2945"/>
                </a:lnTo>
                <a:lnTo>
                  <a:pt x="2061" y="2953"/>
                </a:lnTo>
                <a:lnTo>
                  <a:pt x="2007" y="2961"/>
                </a:lnTo>
                <a:lnTo>
                  <a:pt x="1953" y="2964"/>
                </a:lnTo>
                <a:lnTo>
                  <a:pt x="1900" y="2967"/>
                </a:lnTo>
                <a:lnTo>
                  <a:pt x="1845" y="2968"/>
                </a:lnTo>
                <a:lnTo>
                  <a:pt x="1792" y="2967"/>
                </a:lnTo>
                <a:lnTo>
                  <a:pt x="1739" y="2963"/>
                </a:lnTo>
                <a:lnTo>
                  <a:pt x="1684" y="2958"/>
                </a:lnTo>
                <a:lnTo>
                  <a:pt x="1631" y="2952"/>
                </a:lnTo>
                <a:lnTo>
                  <a:pt x="1577" y="2943"/>
                </a:lnTo>
                <a:lnTo>
                  <a:pt x="1525" y="2931"/>
                </a:lnTo>
                <a:lnTo>
                  <a:pt x="1472" y="2919"/>
                </a:lnTo>
                <a:lnTo>
                  <a:pt x="1420" y="2903"/>
                </a:lnTo>
                <a:lnTo>
                  <a:pt x="1369" y="2887"/>
                </a:lnTo>
                <a:lnTo>
                  <a:pt x="1317" y="2868"/>
                </a:lnTo>
                <a:lnTo>
                  <a:pt x="1266" y="2847"/>
                </a:lnTo>
                <a:lnTo>
                  <a:pt x="1216" y="2824"/>
                </a:lnTo>
                <a:lnTo>
                  <a:pt x="1167" y="2800"/>
                </a:lnTo>
                <a:lnTo>
                  <a:pt x="1118" y="2774"/>
                </a:lnTo>
                <a:lnTo>
                  <a:pt x="1070" y="2744"/>
                </a:lnTo>
                <a:lnTo>
                  <a:pt x="1024" y="2714"/>
                </a:lnTo>
                <a:lnTo>
                  <a:pt x="977" y="2682"/>
                </a:lnTo>
                <a:lnTo>
                  <a:pt x="933" y="2648"/>
                </a:lnTo>
                <a:lnTo>
                  <a:pt x="888" y="2612"/>
                </a:lnTo>
                <a:lnTo>
                  <a:pt x="846" y="2573"/>
                </a:lnTo>
                <a:lnTo>
                  <a:pt x="804" y="2533"/>
                </a:lnTo>
                <a:lnTo>
                  <a:pt x="769" y="2497"/>
                </a:lnTo>
                <a:lnTo>
                  <a:pt x="735" y="2458"/>
                </a:lnTo>
                <a:lnTo>
                  <a:pt x="702" y="2419"/>
                </a:lnTo>
                <a:lnTo>
                  <a:pt x="671" y="2380"/>
                </a:lnTo>
                <a:lnTo>
                  <a:pt x="641" y="2340"/>
                </a:lnTo>
                <a:lnTo>
                  <a:pt x="613" y="2298"/>
                </a:lnTo>
                <a:lnTo>
                  <a:pt x="586" y="2256"/>
                </a:lnTo>
                <a:lnTo>
                  <a:pt x="562" y="2214"/>
                </a:lnTo>
                <a:lnTo>
                  <a:pt x="533" y="2161"/>
                </a:lnTo>
                <a:lnTo>
                  <a:pt x="506" y="2106"/>
                </a:lnTo>
                <a:lnTo>
                  <a:pt x="482" y="2050"/>
                </a:lnTo>
                <a:lnTo>
                  <a:pt x="460" y="1994"/>
                </a:lnTo>
                <a:lnTo>
                  <a:pt x="441" y="1939"/>
                </a:lnTo>
                <a:lnTo>
                  <a:pt x="423" y="1881"/>
                </a:lnTo>
                <a:lnTo>
                  <a:pt x="409" y="1823"/>
                </a:lnTo>
                <a:lnTo>
                  <a:pt x="397" y="1766"/>
                </a:lnTo>
                <a:lnTo>
                  <a:pt x="386" y="1707"/>
                </a:lnTo>
                <a:lnTo>
                  <a:pt x="379" y="1647"/>
                </a:lnTo>
                <a:lnTo>
                  <a:pt x="374" y="1589"/>
                </a:lnTo>
                <a:lnTo>
                  <a:pt x="371" y="1529"/>
                </a:lnTo>
                <a:lnTo>
                  <a:pt x="370" y="1471"/>
                </a:lnTo>
                <a:lnTo>
                  <a:pt x="371" y="1411"/>
                </a:lnTo>
                <a:lnTo>
                  <a:pt x="376" y="1353"/>
                </a:lnTo>
                <a:lnTo>
                  <a:pt x="383" y="1293"/>
                </a:lnTo>
                <a:lnTo>
                  <a:pt x="391" y="1234"/>
                </a:lnTo>
                <a:lnTo>
                  <a:pt x="402" y="1176"/>
                </a:lnTo>
                <a:lnTo>
                  <a:pt x="416" y="1119"/>
                </a:lnTo>
                <a:lnTo>
                  <a:pt x="431" y="1060"/>
                </a:lnTo>
                <a:lnTo>
                  <a:pt x="450" y="1004"/>
                </a:lnTo>
                <a:lnTo>
                  <a:pt x="470" y="947"/>
                </a:lnTo>
                <a:lnTo>
                  <a:pt x="493" y="891"/>
                </a:lnTo>
                <a:lnTo>
                  <a:pt x="519" y="836"/>
                </a:lnTo>
                <a:lnTo>
                  <a:pt x="545" y="783"/>
                </a:lnTo>
                <a:lnTo>
                  <a:pt x="576" y="730"/>
                </a:lnTo>
                <a:lnTo>
                  <a:pt x="608" y="678"/>
                </a:lnTo>
                <a:lnTo>
                  <a:pt x="642" y="627"/>
                </a:lnTo>
                <a:lnTo>
                  <a:pt x="680" y="577"/>
                </a:lnTo>
                <a:lnTo>
                  <a:pt x="718" y="529"/>
                </a:lnTo>
                <a:lnTo>
                  <a:pt x="760" y="480"/>
                </a:lnTo>
                <a:lnTo>
                  <a:pt x="804" y="435"/>
                </a:lnTo>
                <a:close/>
                <a:moveTo>
                  <a:pt x="2560" y="646"/>
                </a:moveTo>
                <a:lnTo>
                  <a:pt x="2560" y="646"/>
                </a:lnTo>
                <a:lnTo>
                  <a:pt x="2583" y="666"/>
                </a:lnTo>
                <a:lnTo>
                  <a:pt x="2604" y="685"/>
                </a:lnTo>
                <a:lnTo>
                  <a:pt x="2624" y="705"/>
                </a:lnTo>
                <a:lnTo>
                  <a:pt x="2646" y="727"/>
                </a:lnTo>
                <a:lnTo>
                  <a:pt x="2665" y="749"/>
                </a:lnTo>
                <a:lnTo>
                  <a:pt x="2684" y="770"/>
                </a:lnTo>
                <a:lnTo>
                  <a:pt x="2721" y="815"/>
                </a:lnTo>
                <a:lnTo>
                  <a:pt x="2754" y="861"/>
                </a:lnTo>
                <a:lnTo>
                  <a:pt x="2785" y="908"/>
                </a:lnTo>
                <a:lnTo>
                  <a:pt x="2814" y="956"/>
                </a:lnTo>
                <a:lnTo>
                  <a:pt x="2839" y="1007"/>
                </a:lnTo>
                <a:lnTo>
                  <a:pt x="2862" y="1056"/>
                </a:lnTo>
                <a:lnTo>
                  <a:pt x="2882" y="1108"/>
                </a:lnTo>
                <a:lnTo>
                  <a:pt x="2899" y="1162"/>
                </a:lnTo>
                <a:lnTo>
                  <a:pt x="2914" y="1214"/>
                </a:lnTo>
                <a:lnTo>
                  <a:pt x="2927" y="1269"/>
                </a:lnTo>
                <a:lnTo>
                  <a:pt x="2936" y="1323"/>
                </a:lnTo>
                <a:lnTo>
                  <a:pt x="2942" y="1378"/>
                </a:lnTo>
                <a:lnTo>
                  <a:pt x="2946" y="1433"/>
                </a:lnTo>
                <a:lnTo>
                  <a:pt x="2947" y="1487"/>
                </a:lnTo>
                <a:lnTo>
                  <a:pt x="2946" y="1543"/>
                </a:lnTo>
                <a:lnTo>
                  <a:pt x="2941" y="1598"/>
                </a:lnTo>
                <a:lnTo>
                  <a:pt x="2935" y="1652"/>
                </a:lnTo>
                <a:lnTo>
                  <a:pt x="2924" y="1707"/>
                </a:lnTo>
                <a:lnTo>
                  <a:pt x="2912" y="1761"/>
                </a:lnTo>
                <a:lnTo>
                  <a:pt x="2896" y="1814"/>
                </a:lnTo>
                <a:lnTo>
                  <a:pt x="2877" y="1867"/>
                </a:lnTo>
                <a:lnTo>
                  <a:pt x="2856" y="1919"/>
                </a:lnTo>
                <a:lnTo>
                  <a:pt x="2832" y="1970"/>
                </a:lnTo>
                <a:lnTo>
                  <a:pt x="2805" y="2021"/>
                </a:lnTo>
                <a:lnTo>
                  <a:pt x="2791" y="2045"/>
                </a:lnTo>
                <a:lnTo>
                  <a:pt x="2776" y="2069"/>
                </a:lnTo>
                <a:lnTo>
                  <a:pt x="2759" y="2094"/>
                </a:lnTo>
                <a:lnTo>
                  <a:pt x="2743" y="2118"/>
                </a:lnTo>
                <a:lnTo>
                  <a:pt x="2726" y="2141"/>
                </a:lnTo>
                <a:lnTo>
                  <a:pt x="2707" y="2165"/>
                </a:lnTo>
                <a:lnTo>
                  <a:pt x="2689" y="2186"/>
                </a:lnTo>
                <a:lnTo>
                  <a:pt x="2669" y="2209"/>
                </a:lnTo>
                <a:lnTo>
                  <a:pt x="2649" y="2231"/>
                </a:lnTo>
                <a:lnTo>
                  <a:pt x="2628" y="2252"/>
                </a:lnTo>
                <a:lnTo>
                  <a:pt x="2556" y="2181"/>
                </a:lnTo>
                <a:lnTo>
                  <a:pt x="2594" y="2142"/>
                </a:lnTo>
                <a:lnTo>
                  <a:pt x="2628" y="2100"/>
                </a:lnTo>
                <a:lnTo>
                  <a:pt x="2660" y="2058"/>
                </a:lnTo>
                <a:lnTo>
                  <a:pt x="2691" y="2015"/>
                </a:lnTo>
                <a:lnTo>
                  <a:pt x="2717" y="1970"/>
                </a:lnTo>
                <a:lnTo>
                  <a:pt x="2741" y="1925"/>
                </a:lnTo>
                <a:lnTo>
                  <a:pt x="2763" y="1879"/>
                </a:lnTo>
                <a:lnTo>
                  <a:pt x="2782" y="1832"/>
                </a:lnTo>
                <a:lnTo>
                  <a:pt x="2799" y="1783"/>
                </a:lnTo>
                <a:lnTo>
                  <a:pt x="2813" y="1735"/>
                </a:lnTo>
                <a:lnTo>
                  <a:pt x="2825" y="1686"/>
                </a:lnTo>
                <a:lnTo>
                  <a:pt x="2834" y="1636"/>
                </a:lnTo>
                <a:lnTo>
                  <a:pt x="2841" y="1586"/>
                </a:lnTo>
                <a:lnTo>
                  <a:pt x="2844" y="1537"/>
                </a:lnTo>
                <a:lnTo>
                  <a:pt x="2846" y="1487"/>
                </a:lnTo>
                <a:lnTo>
                  <a:pt x="2844" y="1436"/>
                </a:lnTo>
                <a:lnTo>
                  <a:pt x="2842" y="1387"/>
                </a:lnTo>
                <a:lnTo>
                  <a:pt x="2835" y="1337"/>
                </a:lnTo>
                <a:lnTo>
                  <a:pt x="2827" y="1288"/>
                </a:lnTo>
                <a:lnTo>
                  <a:pt x="2816" y="1239"/>
                </a:lnTo>
                <a:lnTo>
                  <a:pt x="2802" y="1191"/>
                </a:lnTo>
                <a:lnTo>
                  <a:pt x="2786" y="1143"/>
                </a:lnTo>
                <a:lnTo>
                  <a:pt x="2768" y="1097"/>
                </a:lnTo>
                <a:lnTo>
                  <a:pt x="2748" y="1050"/>
                </a:lnTo>
                <a:lnTo>
                  <a:pt x="2724" y="1005"/>
                </a:lnTo>
                <a:lnTo>
                  <a:pt x="2698" y="961"/>
                </a:lnTo>
                <a:lnTo>
                  <a:pt x="2670" y="918"/>
                </a:lnTo>
                <a:lnTo>
                  <a:pt x="2640" y="876"/>
                </a:lnTo>
                <a:lnTo>
                  <a:pt x="2607" y="836"/>
                </a:lnTo>
                <a:lnTo>
                  <a:pt x="2572" y="797"/>
                </a:lnTo>
                <a:lnTo>
                  <a:pt x="2534" y="760"/>
                </a:lnTo>
                <a:lnTo>
                  <a:pt x="2495" y="725"/>
                </a:lnTo>
                <a:lnTo>
                  <a:pt x="2560" y="646"/>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37" name="Abgerundetes Rechteck 35">
            <a:extLst>
              <a:ext uri="{FF2B5EF4-FFF2-40B4-BE49-F238E27FC236}">
                <a16:creationId xmlns:a16="http://schemas.microsoft.com/office/drawing/2014/main" id="{8BFC8C06-AC19-47DD-89A7-EF2974B90AB1}"/>
              </a:ext>
            </a:extLst>
          </p:cNvPr>
          <p:cNvSpPr/>
          <p:nvPr/>
        </p:nvSpPr>
        <p:spPr bwMode="gray">
          <a:xfrm>
            <a:off x="609913" y="3726723"/>
            <a:ext cx="10965993" cy="1038560"/>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defTabSz="801688" eaLnBrk="0" hangingPunct="0">
              <a:lnSpc>
                <a:spcPct val="95000"/>
              </a:lnSpc>
              <a:spcAft>
                <a:spcPts val="800"/>
              </a:spcAft>
              <a:buClr>
                <a:srgbClr val="969696"/>
              </a:buClr>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Ir izstrādāta metodika maksas pakalpojumu izcenojuma noteikšanai, kas pieejama pašvaldības mājaslapā: https://www.augsdaugavasnovads.lv/pasvaldiba/par-pasvaldibu/publiskie-dokumenti/?f5=metodika </a:t>
            </a: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40" name="Rectangle 39">
            <a:extLst>
              <a:ext uri="{FF2B5EF4-FFF2-40B4-BE49-F238E27FC236}">
                <a16:creationId xmlns:a16="http://schemas.microsoft.com/office/drawing/2014/main" id="{F9280D3C-CB4D-45F4-9EDD-3CC9C327AFEE}"/>
              </a:ext>
            </a:extLst>
          </p:cNvPr>
          <p:cNvSpPr/>
          <p:nvPr/>
        </p:nvSpPr>
        <p:spPr>
          <a:xfrm>
            <a:off x="609914" y="3498765"/>
            <a:ext cx="10965992" cy="222933"/>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2"/>
                </a:solidFill>
                <a:effectLst/>
                <a:uLnTx/>
                <a:uFillTx/>
                <a:latin typeface="EYInterstate Light" panose="02000506000000020004" pitchFamily="2" charset="0"/>
              </a:rPr>
              <a:t>Pašvaldības atbilde</a:t>
            </a:r>
          </a:p>
        </p:txBody>
      </p:sp>
      <p:sp>
        <p:nvSpPr>
          <p:cNvPr id="43" name="Freeform 35">
            <a:extLst>
              <a:ext uri="{FF2B5EF4-FFF2-40B4-BE49-F238E27FC236}">
                <a16:creationId xmlns:a16="http://schemas.microsoft.com/office/drawing/2014/main" id="{280C0A06-5FCA-4559-87BC-3573097647DF}"/>
              </a:ext>
            </a:extLst>
          </p:cNvPr>
          <p:cNvSpPr>
            <a:spLocks noChangeAspect="1" noEditPoints="1"/>
          </p:cNvSpPr>
          <p:nvPr/>
        </p:nvSpPr>
        <p:spPr bwMode="auto">
          <a:xfrm rot="10800000" flipV="1">
            <a:off x="820745" y="4224036"/>
            <a:ext cx="572832" cy="328214"/>
          </a:xfrm>
          <a:custGeom>
            <a:avLst/>
            <a:gdLst>
              <a:gd name="T0" fmla="*/ 2147483647 w 6360"/>
              <a:gd name="T1" fmla="*/ 2147483647 h 4761"/>
              <a:gd name="T2" fmla="*/ 2147483647 w 6360"/>
              <a:gd name="T3" fmla="*/ 2147483647 h 4761"/>
              <a:gd name="T4" fmla="*/ 2147483647 w 6360"/>
              <a:gd name="T5" fmla="*/ 2147483647 h 4761"/>
              <a:gd name="T6" fmla="*/ 2147483647 w 6360"/>
              <a:gd name="T7" fmla="*/ 2147483647 h 4761"/>
              <a:gd name="T8" fmla="*/ 2147483647 w 6360"/>
              <a:gd name="T9" fmla="*/ 2147483647 h 4761"/>
              <a:gd name="T10" fmla="*/ 2147483647 w 6360"/>
              <a:gd name="T11" fmla="*/ 2147483647 h 4761"/>
              <a:gd name="T12" fmla="*/ 2147483647 w 6360"/>
              <a:gd name="T13" fmla="*/ 2147483647 h 4761"/>
              <a:gd name="T14" fmla="*/ 2147483647 w 6360"/>
              <a:gd name="T15" fmla="*/ 2147483647 h 4761"/>
              <a:gd name="T16" fmla="*/ 2147483647 w 6360"/>
              <a:gd name="T17" fmla="*/ 2147483647 h 4761"/>
              <a:gd name="T18" fmla="*/ 2147483647 w 6360"/>
              <a:gd name="T19" fmla="*/ 2147483647 h 4761"/>
              <a:gd name="T20" fmla="*/ 2147483647 w 6360"/>
              <a:gd name="T21" fmla="*/ 2147483647 h 4761"/>
              <a:gd name="T22" fmla="*/ 2147483647 w 6360"/>
              <a:gd name="T23" fmla="*/ 2147483647 h 4761"/>
              <a:gd name="T24" fmla="*/ 2147483647 w 6360"/>
              <a:gd name="T25" fmla="*/ 2147483647 h 4761"/>
              <a:gd name="T26" fmla="*/ 2147483647 w 6360"/>
              <a:gd name="T27" fmla="*/ 2147483647 h 4761"/>
              <a:gd name="T28" fmla="*/ 2147483647 w 6360"/>
              <a:gd name="T29" fmla="*/ 2147483647 h 4761"/>
              <a:gd name="T30" fmla="*/ 2147483647 w 6360"/>
              <a:gd name="T31" fmla="*/ 2147483647 h 4761"/>
              <a:gd name="T32" fmla="*/ 2147483647 w 6360"/>
              <a:gd name="T33" fmla="*/ 2147483647 h 4761"/>
              <a:gd name="T34" fmla="*/ 2147483647 w 6360"/>
              <a:gd name="T35" fmla="*/ 2147483647 h 4761"/>
              <a:gd name="T36" fmla="*/ 2147483647 w 6360"/>
              <a:gd name="T37" fmla="*/ 2147483647 h 4761"/>
              <a:gd name="T38" fmla="*/ 2147483647 w 6360"/>
              <a:gd name="T39" fmla="*/ 2147483647 h 4761"/>
              <a:gd name="T40" fmla="*/ 2147483647 w 6360"/>
              <a:gd name="T41" fmla="*/ 2147483647 h 4761"/>
              <a:gd name="T42" fmla="*/ 2147483647 w 6360"/>
              <a:gd name="T43" fmla="*/ 2147483647 h 4761"/>
              <a:gd name="T44" fmla="*/ 2147483647 w 6360"/>
              <a:gd name="T45" fmla="*/ 2147483647 h 4761"/>
              <a:gd name="T46" fmla="*/ 2147483647 w 6360"/>
              <a:gd name="T47" fmla="*/ 2147483647 h 4761"/>
              <a:gd name="T48" fmla="*/ 2147483647 w 6360"/>
              <a:gd name="T49" fmla="*/ 2147483647 h 4761"/>
              <a:gd name="T50" fmla="*/ 2147483647 w 6360"/>
              <a:gd name="T51" fmla="*/ 2147483647 h 4761"/>
              <a:gd name="T52" fmla="*/ 2147483647 w 6360"/>
              <a:gd name="T53" fmla="*/ 2147483647 h 4761"/>
              <a:gd name="T54" fmla="*/ 2147483647 w 6360"/>
              <a:gd name="T55" fmla="*/ 2147483647 h 4761"/>
              <a:gd name="T56" fmla="*/ 2147483647 w 6360"/>
              <a:gd name="T57" fmla="*/ 2147483647 h 4761"/>
              <a:gd name="T58" fmla="*/ 2147483647 w 6360"/>
              <a:gd name="T59" fmla="*/ 2147483647 h 4761"/>
              <a:gd name="T60" fmla="*/ 2147483647 w 6360"/>
              <a:gd name="T61" fmla="*/ 2147483647 h 4761"/>
              <a:gd name="T62" fmla="*/ 2147483647 w 6360"/>
              <a:gd name="T63" fmla="*/ 2147483647 h 4761"/>
              <a:gd name="T64" fmla="*/ 2147483647 w 6360"/>
              <a:gd name="T65" fmla="*/ 2147483647 h 4761"/>
              <a:gd name="T66" fmla="*/ 2147483647 w 6360"/>
              <a:gd name="T67" fmla="*/ 2147483647 h 4761"/>
              <a:gd name="T68" fmla="*/ 2147483647 w 6360"/>
              <a:gd name="T69" fmla="*/ 2147483647 h 4761"/>
              <a:gd name="T70" fmla="*/ 2147483647 w 6360"/>
              <a:gd name="T71" fmla="*/ 2147483647 h 4761"/>
              <a:gd name="T72" fmla="*/ 2147483647 w 6360"/>
              <a:gd name="T73" fmla="*/ 2147483647 h 4761"/>
              <a:gd name="T74" fmla="*/ 2147483647 w 6360"/>
              <a:gd name="T75" fmla="*/ 2147483647 h 4761"/>
              <a:gd name="T76" fmla="*/ 2147483647 w 6360"/>
              <a:gd name="T77" fmla="*/ 2147483647 h 4761"/>
              <a:gd name="T78" fmla="*/ 2147483647 w 6360"/>
              <a:gd name="T79" fmla="*/ 2147483647 h 4761"/>
              <a:gd name="T80" fmla="*/ 2147483647 w 6360"/>
              <a:gd name="T81" fmla="*/ 2147483647 h 4761"/>
              <a:gd name="T82" fmla="*/ 2147483647 w 6360"/>
              <a:gd name="T83" fmla="*/ 2147483647 h 4761"/>
              <a:gd name="T84" fmla="*/ 2147483647 w 6360"/>
              <a:gd name="T85" fmla="*/ 2147483647 h 4761"/>
              <a:gd name="T86" fmla="*/ 2147483647 w 6360"/>
              <a:gd name="T87" fmla="*/ 2147483647 h 4761"/>
              <a:gd name="T88" fmla="*/ 2147483647 w 6360"/>
              <a:gd name="T89" fmla="*/ 2147483647 h 4761"/>
              <a:gd name="T90" fmla="*/ 2147483647 w 6360"/>
              <a:gd name="T91" fmla="*/ 2147483647 h 4761"/>
              <a:gd name="T92" fmla="*/ 2147483647 w 6360"/>
              <a:gd name="T93" fmla="*/ 2147483647 h 4761"/>
              <a:gd name="T94" fmla="*/ 2147483647 w 6360"/>
              <a:gd name="T95" fmla="*/ 2147483647 h 4761"/>
              <a:gd name="T96" fmla="*/ 2147483647 w 6360"/>
              <a:gd name="T97" fmla="*/ 2147483647 h 4761"/>
              <a:gd name="T98" fmla="*/ 2147483647 w 6360"/>
              <a:gd name="T99" fmla="*/ 2147483647 h 4761"/>
              <a:gd name="T100" fmla="*/ 2147483647 w 6360"/>
              <a:gd name="T101" fmla="*/ 2147483647 h 4761"/>
              <a:gd name="T102" fmla="*/ 2147483647 w 6360"/>
              <a:gd name="T103" fmla="*/ 2147483647 h 4761"/>
              <a:gd name="T104" fmla="*/ 2147483647 w 6360"/>
              <a:gd name="T105" fmla="*/ 2147483647 h 4761"/>
              <a:gd name="T106" fmla="*/ 2147483647 w 6360"/>
              <a:gd name="T107" fmla="*/ 2147483647 h 4761"/>
              <a:gd name="T108" fmla="*/ 2147483647 w 6360"/>
              <a:gd name="T109" fmla="*/ 2147483647 h 4761"/>
              <a:gd name="T110" fmla="*/ 2147483647 w 6360"/>
              <a:gd name="T111" fmla="*/ 2147483647 h 4761"/>
              <a:gd name="T112" fmla="*/ 2147483647 w 6360"/>
              <a:gd name="T113" fmla="*/ 2147483647 h 4761"/>
              <a:gd name="T114" fmla="*/ 2147483647 w 6360"/>
              <a:gd name="T115" fmla="*/ 2147483647 h 4761"/>
              <a:gd name="T116" fmla="*/ 2147483647 w 6360"/>
              <a:gd name="T117" fmla="*/ 2147483647 h 4761"/>
              <a:gd name="T118" fmla="*/ 2147483647 w 6360"/>
              <a:gd name="T119" fmla="*/ 2147483647 h 4761"/>
              <a:gd name="T120" fmla="*/ 2147483647 w 6360"/>
              <a:gd name="T121" fmla="*/ 2147483647 h 476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0"/>
              <a:gd name="T184" fmla="*/ 0 h 4761"/>
              <a:gd name="T185" fmla="*/ 6360 w 6360"/>
              <a:gd name="T186" fmla="*/ 4761 h 476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0" h="4761">
                <a:moveTo>
                  <a:pt x="3538" y="2658"/>
                </a:moveTo>
                <a:lnTo>
                  <a:pt x="3538" y="3341"/>
                </a:lnTo>
                <a:lnTo>
                  <a:pt x="3639" y="3329"/>
                </a:lnTo>
                <a:lnTo>
                  <a:pt x="3741" y="3315"/>
                </a:lnTo>
                <a:lnTo>
                  <a:pt x="3841" y="3300"/>
                </a:lnTo>
                <a:lnTo>
                  <a:pt x="3940" y="3284"/>
                </a:lnTo>
                <a:lnTo>
                  <a:pt x="4037" y="3265"/>
                </a:lnTo>
                <a:lnTo>
                  <a:pt x="4130" y="3244"/>
                </a:lnTo>
                <a:lnTo>
                  <a:pt x="4221" y="3221"/>
                </a:lnTo>
                <a:lnTo>
                  <a:pt x="4308" y="3195"/>
                </a:lnTo>
                <a:lnTo>
                  <a:pt x="4308" y="2488"/>
                </a:lnTo>
                <a:lnTo>
                  <a:pt x="4222" y="2514"/>
                </a:lnTo>
                <a:lnTo>
                  <a:pt x="4132" y="2538"/>
                </a:lnTo>
                <a:lnTo>
                  <a:pt x="4040" y="2562"/>
                </a:lnTo>
                <a:lnTo>
                  <a:pt x="3945" y="2585"/>
                </a:lnTo>
                <a:lnTo>
                  <a:pt x="3846" y="2604"/>
                </a:lnTo>
                <a:lnTo>
                  <a:pt x="3746" y="2624"/>
                </a:lnTo>
                <a:lnTo>
                  <a:pt x="3643" y="2641"/>
                </a:lnTo>
                <a:lnTo>
                  <a:pt x="3538" y="2658"/>
                </a:lnTo>
                <a:close/>
                <a:moveTo>
                  <a:pt x="3408" y="3352"/>
                </a:moveTo>
                <a:lnTo>
                  <a:pt x="3408" y="2674"/>
                </a:lnTo>
                <a:lnTo>
                  <a:pt x="3315" y="2683"/>
                </a:lnTo>
                <a:lnTo>
                  <a:pt x="3221" y="2693"/>
                </a:lnTo>
                <a:lnTo>
                  <a:pt x="3128" y="2701"/>
                </a:lnTo>
                <a:lnTo>
                  <a:pt x="3031" y="2706"/>
                </a:lnTo>
                <a:lnTo>
                  <a:pt x="2934" y="2711"/>
                </a:lnTo>
                <a:lnTo>
                  <a:pt x="2835" y="2716"/>
                </a:lnTo>
                <a:lnTo>
                  <a:pt x="2737" y="2717"/>
                </a:lnTo>
                <a:lnTo>
                  <a:pt x="2637" y="2717"/>
                </a:lnTo>
                <a:lnTo>
                  <a:pt x="2637" y="3379"/>
                </a:lnTo>
                <a:lnTo>
                  <a:pt x="2824" y="3379"/>
                </a:lnTo>
                <a:lnTo>
                  <a:pt x="2921" y="3378"/>
                </a:lnTo>
                <a:lnTo>
                  <a:pt x="3016" y="3374"/>
                </a:lnTo>
                <a:lnTo>
                  <a:pt x="3115" y="3371"/>
                </a:lnTo>
                <a:lnTo>
                  <a:pt x="3211" y="3366"/>
                </a:lnTo>
                <a:lnTo>
                  <a:pt x="3310" y="3360"/>
                </a:lnTo>
                <a:lnTo>
                  <a:pt x="3408" y="3352"/>
                </a:lnTo>
                <a:close/>
                <a:moveTo>
                  <a:pt x="1736" y="2654"/>
                </a:moveTo>
                <a:lnTo>
                  <a:pt x="1736" y="3336"/>
                </a:lnTo>
                <a:lnTo>
                  <a:pt x="1891" y="3349"/>
                </a:lnTo>
                <a:lnTo>
                  <a:pt x="2075" y="3362"/>
                </a:lnTo>
                <a:lnTo>
                  <a:pt x="2175" y="3366"/>
                </a:lnTo>
                <a:lnTo>
                  <a:pt x="2281" y="3371"/>
                </a:lnTo>
                <a:lnTo>
                  <a:pt x="2393" y="3376"/>
                </a:lnTo>
                <a:lnTo>
                  <a:pt x="2508" y="3378"/>
                </a:lnTo>
                <a:lnTo>
                  <a:pt x="2508" y="2716"/>
                </a:lnTo>
                <a:lnTo>
                  <a:pt x="2412" y="2712"/>
                </a:lnTo>
                <a:lnTo>
                  <a:pt x="2317" y="2709"/>
                </a:lnTo>
                <a:lnTo>
                  <a:pt x="2222" y="2704"/>
                </a:lnTo>
                <a:lnTo>
                  <a:pt x="2125" y="2696"/>
                </a:lnTo>
                <a:lnTo>
                  <a:pt x="2028" y="2688"/>
                </a:lnTo>
                <a:lnTo>
                  <a:pt x="1931" y="2679"/>
                </a:lnTo>
                <a:lnTo>
                  <a:pt x="1834" y="2667"/>
                </a:lnTo>
                <a:lnTo>
                  <a:pt x="1736" y="2654"/>
                </a:lnTo>
                <a:close/>
                <a:moveTo>
                  <a:pt x="1607" y="3320"/>
                </a:moveTo>
                <a:lnTo>
                  <a:pt x="1607" y="2635"/>
                </a:lnTo>
                <a:lnTo>
                  <a:pt x="1505" y="2617"/>
                </a:lnTo>
                <a:lnTo>
                  <a:pt x="1410" y="2599"/>
                </a:lnTo>
                <a:lnTo>
                  <a:pt x="1316" y="2580"/>
                </a:lnTo>
                <a:lnTo>
                  <a:pt x="1227" y="2561"/>
                </a:lnTo>
                <a:lnTo>
                  <a:pt x="1142" y="2541"/>
                </a:lnTo>
                <a:lnTo>
                  <a:pt x="1059" y="2522"/>
                </a:lnTo>
                <a:lnTo>
                  <a:pt x="982" y="2501"/>
                </a:lnTo>
                <a:lnTo>
                  <a:pt x="907" y="2480"/>
                </a:lnTo>
                <a:lnTo>
                  <a:pt x="836" y="2457"/>
                </a:lnTo>
                <a:lnTo>
                  <a:pt x="836" y="3132"/>
                </a:lnTo>
                <a:lnTo>
                  <a:pt x="907" y="3156"/>
                </a:lnTo>
                <a:lnTo>
                  <a:pt x="983" y="3181"/>
                </a:lnTo>
                <a:lnTo>
                  <a:pt x="1064" y="3203"/>
                </a:lnTo>
                <a:lnTo>
                  <a:pt x="1150" y="3226"/>
                </a:lnTo>
                <a:lnTo>
                  <a:pt x="1240" y="3249"/>
                </a:lnTo>
                <a:lnTo>
                  <a:pt x="1335" y="3270"/>
                </a:lnTo>
                <a:lnTo>
                  <a:pt x="1434" y="3291"/>
                </a:lnTo>
                <a:lnTo>
                  <a:pt x="1539" y="3310"/>
                </a:lnTo>
                <a:lnTo>
                  <a:pt x="1607" y="3320"/>
                </a:lnTo>
                <a:close/>
                <a:moveTo>
                  <a:pt x="4437" y="2443"/>
                </a:moveTo>
                <a:lnTo>
                  <a:pt x="4437" y="3152"/>
                </a:lnTo>
                <a:lnTo>
                  <a:pt x="4484" y="3134"/>
                </a:lnTo>
                <a:lnTo>
                  <a:pt x="4527" y="3115"/>
                </a:lnTo>
                <a:lnTo>
                  <a:pt x="4571" y="3095"/>
                </a:lnTo>
                <a:lnTo>
                  <a:pt x="4613" y="3076"/>
                </a:lnTo>
                <a:lnTo>
                  <a:pt x="4653" y="3053"/>
                </a:lnTo>
                <a:lnTo>
                  <a:pt x="4690" y="3032"/>
                </a:lnTo>
                <a:lnTo>
                  <a:pt x="4728" y="3008"/>
                </a:lnTo>
                <a:lnTo>
                  <a:pt x="4763" y="2985"/>
                </a:lnTo>
                <a:lnTo>
                  <a:pt x="4795" y="2960"/>
                </a:lnTo>
                <a:lnTo>
                  <a:pt x="4828" y="2934"/>
                </a:lnTo>
                <a:lnTo>
                  <a:pt x="4857" y="2906"/>
                </a:lnTo>
                <a:lnTo>
                  <a:pt x="4884" y="2879"/>
                </a:lnTo>
                <a:lnTo>
                  <a:pt x="4908" y="2850"/>
                </a:lnTo>
                <a:lnTo>
                  <a:pt x="4933" y="2821"/>
                </a:lnTo>
                <a:lnTo>
                  <a:pt x="4954" y="2790"/>
                </a:lnTo>
                <a:lnTo>
                  <a:pt x="4971" y="2758"/>
                </a:lnTo>
                <a:lnTo>
                  <a:pt x="4988" y="2149"/>
                </a:lnTo>
                <a:lnTo>
                  <a:pt x="4962" y="2170"/>
                </a:lnTo>
                <a:lnTo>
                  <a:pt x="4936" y="2189"/>
                </a:lnTo>
                <a:lnTo>
                  <a:pt x="4908" y="2210"/>
                </a:lnTo>
                <a:lnTo>
                  <a:pt x="4879" y="2230"/>
                </a:lnTo>
                <a:lnTo>
                  <a:pt x="4818" y="2268"/>
                </a:lnTo>
                <a:lnTo>
                  <a:pt x="4752" y="2306"/>
                </a:lnTo>
                <a:lnTo>
                  <a:pt x="4679" y="2343"/>
                </a:lnTo>
                <a:lnTo>
                  <a:pt x="4603" y="2377"/>
                </a:lnTo>
                <a:lnTo>
                  <a:pt x="4523" y="2411"/>
                </a:lnTo>
                <a:lnTo>
                  <a:pt x="4437" y="2443"/>
                </a:lnTo>
                <a:close/>
                <a:moveTo>
                  <a:pt x="707" y="3084"/>
                </a:moveTo>
                <a:lnTo>
                  <a:pt x="707" y="2414"/>
                </a:lnTo>
                <a:lnTo>
                  <a:pt x="635" y="2386"/>
                </a:lnTo>
                <a:lnTo>
                  <a:pt x="568" y="2359"/>
                </a:lnTo>
                <a:lnTo>
                  <a:pt x="505" y="2330"/>
                </a:lnTo>
                <a:lnTo>
                  <a:pt x="447" y="2301"/>
                </a:lnTo>
                <a:lnTo>
                  <a:pt x="394" y="2272"/>
                </a:lnTo>
                <a:lnTo>
                  <a:pt x="344" y="2241"/>
                </a:lnTo>
                <a:lnTo>
                  <a:pt x="299" y="2212"/>
                </a:lnTo>
                <a:lnTo>
                  <a:pt x="258" y="2181"/>
                </a:lnTo>
                <a:lnTo>
                  <a:pt x="258" y="2763"/>
                </a:lnTo>
                <a:lnTo>
                  <a:pt x="268" y="2780"/>
                </a:lnTo>
                <a:lnTo>
                  <a:pt x="281" y="2800"/>
                </a:lnTo>
                <a:lnTo>
                  <a:pt x="295" y="2819"/>
                </a:lnTo>
                <a:lnTo>
                  <a:pt x="312" y="2838"/>
                </a:lnTo>
                <a:lnTo>
                  <a:pt x="331" y="2859"/>
                </a:lnTo>
                <a:lnTo>
                  <a:pt x="352" y="2879"/>
                </a:lnTo>
                <a:lnTo>
                  <a:pt x="376" y="2898"/>
                </a:lnTo>
                <a:lnTo>
                  <a:pt x="402" y="2919"/>
                </a:lnTo>
                <a:lnTo>
                  <a:pt x="431" y="2940"/>
                </a:lnTo>
                <a:lnTo>
                  <a:pt x="463" y="2960"/>
                </a:lnTo>
                <a:lnTo>
                  <a:pt x="497" y="2981"/>
                </a:lnTo>
                <a:lnTo>
                  <a:pt x="533" y="3001"/>
                </a:lnTo>
                <a:lnTo>
                  <a:pt x="573" y="3022"/>
                </a:lnTo>
                <a:lnTo>
                  <a:pt x="615" y="3042"/>
                </a:lnTo>
                <a:lnTo>
                  <a:pt x="659" y="3063"/>
                </a:lnTo>
                <a:lnTo>
                  <a:pt x="707" y="3084"/>
                </a:lnTo>
                <a:close/>
                <a:moveTo>
                  <a:pt x="1485" y="1079"/>
                </a:moveTo>
                <a:lnTo>
                  <a:pt x="1485" y="1079"/>
                </a:lnTo>
                <a:lnTo>
                  <a:pt x="1368" y="1104"/>
                </a:lnTo>
                <a:lnTo>
                  <a:pt x="1251" y="1132"/>
                </a:lnTo>
                <a:lnTo>
                  <a:pt x="1140" y="1162"/>
                </a:lnTo>
                <a:lnTo>
                  <a:pt x="1030" y="1196"/>
                </a:lnTo>
                <a:lnTo>
                  <a:pt x="927" y="1232"/>
                </a:lnTo>
                <a:lnTo>
                  <a:pt x="827" y="1269"/>
                </a:lnTo>
                <a:lnTo>
                  <a:pt x="780" y="1288"/>
                </a:lnTo>
                <a:lnTo>
                  <a:pt x="733" y="1309"/>
                </a:lnTo>
                <a:lnTo>
                  <a:pt x="688" y="1329"/>
                </a:lnTo>
                <a:lnTo>
                  <a:pt x="644" y="1351"/>
                </a:lnTo>
                <a:lnTo>
                  <a:pt x="604" y="1372"/>
                </a:lnTo>
                <a:lnTo>
                  <a:pt x="564" y="1393"/>
                </a:lnTo>
                <a:lnTo>
                  <a:pt x="525" y="1416"/>
                </a:lnTo>
                <a:lnTo>
                  <a:pt x="488" y="1439"/>
                </a:lnTo>
                <a:lnTo>
                  <a:pt x="452" y="1461"/>
                </a:lnTo>
                <a:lnTo>
                  <a:pt x="420" y="1485"/>
                </a:lnTo>
                <a:lnTo>
                  <a:pt x="389" y="1508"/>
                </a:lnTo>
                <a:lnTo>
                  <a:pt x="360" y="1532"/>
                </a:lnTo>
                <a:lnTo>
                  <a:pt x="333" y="1556"/>
                </a:lnTo>
                <a:lnTo>
                  <a:pt x="307" y="1581"/>
                </a:lnTo>
                <a:lnTo>
                  <a:pt x="284" y="1605"/>
                </a:lnTo>
                <a:lnTo>
                  <a:pt x="263" y="1631"/>
                </a:lnTo>
                <a:lnTo>
                  <a:pt x="245" y="1655"/>
                </a:lnTo>
                <a:lnTo>
                  <a:pt x="229" y="1681"/>
                </a:lnTo>
                <a:lnTo>
                  <a:pt x="216" y="1707"/>
                </a:lnTo>
                <a:lnTo>
                  <a:pt x="205" y="1731"/>
                </a:lnTo>
                <a:lnTo>
                  <a:pt x="197" y="1757"/>
                </a:lnTo>
                <a:lnTo>
                  <a:pt x="191" y="1782"/>
                </a:lnTo>
                <a:lnTo>
                  <a:pt x="187" y="1808"/>
                </a:lnTo>
                <a:lnTo>
                  <a:pt x="187" y="1834"/>
                </a:lnTo>
                <a:lnTo>
                  <a:pt x="189" y="1860"/>
                </a:lnTo>
                <a:lnTo>
                  <a:pt x="194" y="1886"/>
                </a:lnTo>
                <a:lnTo>
                  <a:pt x="202" y="1912"/>
                </a:lnTo>
                <a:lnTo>
                  <a:pt x="213" y="1937"/>
                </a:lnTo>
                <a:lnTo>
                  <a:pt x="228" y="1963"/>
                </a:lnTo>
                <a:lnTo>
                  <a:pt x="245" y="1988"/>
                </a:lnTo>
                <a:lnTo>
                  <a:pt x="265" y="2013"/>
                </a:lnTo>
                <a:lnTo>
                  <a:pt x="289" y="2039"/>
                </a:lnTo>
                <a:lnTo>
                  <a:pt x="315" y="2065"/>
                </a:lnTo>
                <a:lnTo>
                  <a:pt x="346" y="2089"/>
                </a:lnTo>
                <a:lnTo>
                  <a:pt x="379" y="2113"/>
                </a:lnTo>
                <a:lnTo>
                  <a:pt x="417" y="2139"/>
                </a:lnTo>
                <a:lnTo>
                  <a:pt x="457" y="2164"/>
                </a:lnTo>
                <a:lnTo>
                  <a:pt x="501" y="2188"/>
                </a:lnTo>
                <a:lnTo>
                  <a:pt x="549" y="2212"/>
                </a:lnTo>
                <a:lnTo>
                  <a:pt x="601" y="2235"/>
                </a:lnTo>
                <a:lnTo>
                  <a:pt x="656" y="2259"/>
                </a:lnTo>
                <a:lnTo>
                  <a:pt x="714" y="2281"/>
                </a:lnTo>
                <a:lnTo>
                  <a:pt x="777" y="2304"/>
                </a:lnTo>
                <a:lnTo>
                  <a:pt x="844" y="2327"/>
                </a:lnTo>
                <a:lnTo>
                  <a:pt x="915" y="2349"/>
                </a:lnTo>
                <a:lnTo>
                  <a:pt x="990" y="2370"/>
                </a:lnTo>
                <a:lnTo>
                  <a:pt x="1069" y="2391"/>
                </a:lnTo>
                <a:lnTo>
                  <a:pt x="1151" y="2412"/>
                </a:lnTo>
                <a:lnTo>
                  <a:pt x="1240" y="2432"/>
                </a:lnTo>
                <a:lnTo>
                  <a:pt x="1330" y="2453"/>
                </a:lnTo>
                <a:lnTo>
                  <a:pt x="1427" y="2472"/>
                </a:lnTo>
                <a:lnTo>
                  <a:pt x="1527" y="2490"/>
                </a:lnTo>
                <a:lnTo>
                  <a:pt x="1660" y="2512"/>
                </a:lnTo>
                <a:lnTo>
                  <a:pt x="1791" y="2532"/>
                </a:lnTo>
                <a:lnTo>
                  <a:pt x="1921" y="2548"/>
                </a:lnTo>
                <a:lnTo>
                  <a:pt x="2051" y="2561"/>
                </a:lnTo>
                <a:lnTo>
                  <a:pt x="2180" y="2572"/>
                </a:lnTo>
                <a:lnTo>
                  <a:pt x="2309" y="2580"/>
                </a:lnTo>
                <a:lnTo>
                  <a:pt x="2436" y="2585"/>
                </a:lnTo>
                <a:lnTo>
                  <a:pt x="2562" y="2588"/>
                </a:lnTo>
                <a:lnTo>
                  <a:pt x="2687" y="2588"/>
                </a:lnTo>
                <a:lnTo>
                  <a:pt x="2811" y="2587"/>
                </a:lnTo>
                <a:lnTo>
                  <a:pt x="2934" y="2582"/>
                </a:lnTo>
                <a:lnTo>
                  <a:pt x="3053" y="2577"/>
                </a:lnTo>
                <a:lnTo>
                  <a:pt x="3171" y="2567"/>
                </a:lnTo>
                <a:lnTo>
                  <a:pt x="3287" y="2557"/>
                </a:lnTo>
                <a:lnTo>
                  <a:pt x="3402" y="2545"/>
                </a:lnTo>
                <a:lnTo>
                  <a:pt x="3513" y="2530"/>
                </a:lnTo>
                <a:lnTo>
                  <a:pt x="3622" y="2514"/>
                </a:lnTo>
                <a:lnTo>
                  <a:pt x="3728" y="2496"/>
                </a:lnTo>
                <a:lnTo>
                  <a:pt x="3832" y="2477"/>
                </a:lnTo>
                <a:lnTo>
                  <a:pt x="3932" y="2454"/>
                </a:lnTo>
                <a:lnTo>
                  <a:pt x="4028" y="2432"/>
                </a:lnTo>
                <a:lnTo>
                  <a:pt x="4122" y="2407"/>
                </a:lnTo>
                <a:lnTo>
                  <a:pt x="4213" y="2382"/>
                </a:lnTo>
                <a:lnTo>
                  <a:pt x="4300" y="2354"/>
                </a:lnTo>
                <a:lnTo>
                  <a:pt x="4382" y="2327"/>
                </a:lnTo>
                <a:lnTo>
                  <a:pt x="4461" y="2296"/>
                </a:lnTo>
                <a:lnTo>
                  <a:pt x="4535" y="2265"/>
                </a:lnTo>
                <a:lnTo>
                  <a:pt x="4607" y="2235"/>
                </a:lnTo>
                <a:lnTo>
                  <a:pt x="4673" y="2202"/>
                </a:lnTo>
                <a:lnTo>
                  <a:pt x="4734" y="2168"/>
                </a:lnTo>
                <a:lnTo>
                  <a:pt x="4791" y="2134"/>
                </a:lnTo>
                <a:lnTo>
                  <a:pt x="4842" y="2099"/>
                </a:lnTo>
                <a:lnTo>
                  <a:pt x="4752" y="2125"/>
                </a:lnTo>
                <a:lnTo>
                  <a:pt x="4658" y="2147"/>
                </a:lnTo>
                <a:lnTo>
                  <a:pt x="4563" y="2168"/>
                </a:lnTo>
                <a:lnTo>
                  <a:pt x="4463" y="2188"/>
                </a:lnTo>
                <a:lnTo>
                  <a:pt x="4361" y="2206"/>
                </a:lnTo>
                <a:lnTo>
                  <a:pt x="4256" y="2222"/>
                </a:lnTo>
                <a:lnTo>
                  <a:pt x="4151" y="2235"/>
                </a:lnTo>
                <a:lnTo>
                  <a:pt x="4043" y="2246"/>
                </a:lnTo>
                <a:lnTo>
                  <a:pt x="3933" y="2256"/>
                </a:lnTo>
                <a:lnTo>
                  <a:pt x="3823" y="2262"/>
                </a:lnTo>
                <a:lnTo>
                  <a:pt x="3712" y="2267"/>
                </a:lnTo>
                <a:lnTo>
                  <a:pt x="3601" y="2270"/>
                </a:lnTo>
                <a:lnTo>
                  <a:pt x="3489" y="2272"/>
                </a:lnTo>
                <a:lnTo>
                  <a:pt x="3378" y="2270"/>
                </a:lnTo>
                <a:lnTo>
                  <a:pt x="3266" y="2267"/>
                </a:lnTo>
                <a:lnTo>
                  <a:pt x="3155" y="2262"/>
                </a:lnTo>
                <a:lnTo>
                  <a:pt x="3045" y="2254"/>
                </a:lnTo>
                <a:lnTo>
                  <a:pt x="2937" y="2244"/>
                </a:lnTo>
                <a:lnTo>
                  <a:pt x="2830" y="2233"/>
                </a:lnTo>
                <a:lnTo>
                  <a:pt x="2725" y="2220"/>
                </a:lnTo>
                <a:lnTo>
                  <a:pt x="2622" y="2204"/>
                </a:lnTo>
                <a:lnTo>
                  <a:pt x="2522" y="2185"/>
                </a:lnTo>
                <a:lnTo>
                  <a:pt x="2424" y="2165"/>
                </a:lnTo>
                <a:lnTo>
                  <a:pt x="2330" y="2143"/>
                </a:lnTo>
                <a:lnTo>
                  <a:pt x="2238" y="2117"/>
                </a:lnTo>
                <a:lnTo>
                  <a:pt x="2151" y="2089"/>
                </a:lnTo>
                <a:lnTo>
                  <a:pt x="2067" y="2060"/>
                </a:lnTo>
                <a:lnTo>
                  <a:pt x="1986" y="2030"/>
                </a:lnTo>
                <a:lnTo>
                  <a:pt x="1947" y="2012"/>
                </a:lnTo>
                <a:lnTo>
                  <a:pt x="1910" y="1996"/>
                </a:lnTo>
                <a:lnTo>
                  <a:pt x="1875" y="1978"/>
                </a:lnTo>
                <a:lnTo>
                  <a:pt x="1841" y="1958"/>
                </a:lnTo>
                <a:lnTo>
                  <a:pt x="1807" y="1939"/>
                </a:lnTo>
                <a:lnTo>
                  <a:pt x="1774" y="1920"/>
                </a:lnTo>
                <a:lnTo>
                  <a:pt x="1744" y="1900"/>
                </a:lnTo>
                <a:lnTo>
                  <a:pt x="1715" y="1879"/>
                </a:lnTo>
                <a:lnTo>
                  <a:pt x="951" y="2218"/>
                </a:lnTo>
                <a:lnTo>
                  <a:pt x="854" y="2186"/>
                </a:lnTo>
                <a:lnTo>
                  <a:pt x="765" y="2152"/>
                </a:lnTo>
                <a:lnTo>
                  <a:pt x="685" y="2118"/>
                </a:lnTo>
                <a:lnTo>
                  <a:pt x="614" y="2084"/>
                </a:lnTo>
                <a:lnTo>
                  <a:pt x="551" y="2049"/>
                </a:lnTo>
                <a:lnTo>
                  <a:pt x="522" y="2033"/>
                </a:lnTo>
                <a:lnTo>
                  <a:pt x="496" y="2015"/>
                </a:lnTo>
                <a:lnTo>
                  <a:pt x="471" y="1999"/>
                </a:lnTo>
                <a:lnTo>
                  <a:pt x="447" y="1981"/>
                </a:lnTo>
                <a:lnTo>
                  <a:pt x="428" y="1965"/>
                </a:lnTo>
                <a:lnTo>
                  <a:pt x="408" y="1949"/>
                </a:lnTo>
                <a:lnTo>
                  <a:pt x="391" y="1933"/>
                </a:lnTo>
                <a:lnTo>
                  <a:pt x="376" y="1917"/>
                </a:lnTo>
                <a:lnTo>
                  <a:pt x="362" y="1902"/>
                </a:lnTo>
                <a:lnTo>
                  <a:pt x="352" y="1887"/>
                </a:lnTo>
                <a:lnTo>
                  <a:pt x="342" y="1875"/>
                </a:lnTo>
                <a:lnTo>
                  <a:pt x="334" y="1862"/>
                </a:lnTo>
                <a:lnTo>
                  <a:pt x="328" y="1849"/>
                </a:lnTo>
                <a:lnTo>
                  <a:pt x="325" y="1837"/>
                </a:lnTo>
                <a:lnTo>
                  <a:pt x="321" y="1826"/>
                </a:lnTo>
                <a:lnTo>
                  <a:pt x="318" y="1816"/>
                </a:lnTo>
                <a:lnTo>
                  <a:pt x="316" y="1797"/>
                </a:lnTo>
                <a:lnTo>
                  <a:pt x="318" y="1781"/>
                </a:lnTo>
                <a:lnTo>
                  <a:pt x="323" y="1766"/>
                </a:lnTo>
                <a:lnTo>
                  <a:pt x="326" y="1753"/>
                </a:lnTo>
                <a:lnTo>
                  <a:pt x="333" y="1741"/>
                </a:lnTo>
                <a:lnTo>
                  <a:pt x="341" y="1726"/>
                </a:lnTo>
                <a:lnTo>
                  <a:pt x="350" y="1711"/>
                </a:lnTo>
                <a:lnTo>
                  <a:pt x="362" y="1695"/>
                </a:lnTo>
                <a:lnTo>
                  <a:pt x="375" y="1681"/>
                </a:lnTo>
                <a:lnTo>
                  <a:pt x="389" y="1665"/>
                </a:lnTo>
                <a:lnTo>
                  <a:pt x="404" y="1648"/>
                </a:lnTo>
                <a:lnTo>
                  <a:pt x="423" y="1632"/>
                </a:lnTo>
                <a:lnTo>
                  <a:pt x="442" y="1615"/>
                </a:lnTo>
                <a:lnTo>
                  <a:pt x="486" y="1581"/>
                </a:lnTo>
                <a:lnTo>
                  <a:pt x="538" y="1545"/>
                </a:lnTo>
                <a:lnTo>
                  <a:pt x="597" y="1510"/>
                </a:lnTo>
                <a:lnTo>
                  <a:pt x="665" y="1472"/>
                </a:lnTo>
                <a:lnTo>
                  <a:pt x="741" y="1437"/>
                </a:lnTo>
                <a:lnTo>
                  <a:pt x="825" y="1401"/>
                </a:lnTo>
                <a:lnTo>
                  <a:pt x="917" y="1366"/>
                </a:lnTo>
                <a:lnTo>
                  <a:pt x="1019" y="1332"/>
                </a:lnTo>
                <a:lnTo>
                  <a:pt x="1130" y="1298"/>
                </a:lnTo>
                <a:lnTo>
                  <a:pt x="1250" y="1264"/>
                </a:lnTo>
                <a:lnTo>
                  <a:pt x="1379" y="1234"/>
                </a:lnTo>
                <a:lnTo>
                  <a:pt x="1485" y="1211"/>
                </a:lnTo>
                <a:lnTo>
                  <a:pt x="1485" y="1079"/>
                </a:lnTo>
                <a:close/>
                <a:moveTo>
                  <a:pt x="4870" y="373"/>
                </a:moveTo>
                <a:lnTo>
                  <a:pt x="4870" y="373"/>
                </a:lnTo>
                <a:lnTo>
                  <a:pt x="4816" y="355"/>
                </a:lnTo>
                <a:lnTo>
                  <a:pt x="4762" y="339"/>
                </a:lnTo>
                <a:lnTo>
                  <a:pt x="4703" y="325"/>
                </a:lnTo>
                <a:lnTo>
                  <a:pt x="4644" y="308"/>
                </a:lnTo>
                <a:lnTo>
                  <a:pt x="4582" y="295"/>
                </a:lnTo>
                <a:lnTo>
                  <a:pt x="4518" y="281"/>
                </a:lnTo>
                <a:lnTo>
                  <a:pt x="4453" y="270"/>
                </a:lnTo>
                <a:lnTo>
                  <a:pt x="4385" y="257"/>
                </a:lnTo>
                <a:lnTo>
                  <a:pt x="4318" y="247"/>
                </a:lnTo>
                <a:lnTo>
                  <a:pt x="4246" y="237"/>
                </a:lnTo>
                <a:lnTo>
                  <a:pt x="4175" y="228"/>
                </a:lnTo>
                <a:lnTo>
                  <a:pt x="4103" y="220"/>
                </a:lnTo>
                <a:lnTo>
                  <a:pt x="4028" y="213"/>
                </a:lnTo>
                <a:lnTo>
                  <a:pt x="3954" y="207"/>
                </a:lnTo>
                <a:lnTo>
                  <a:pt x="3878" y="202"/>
                </a:lnTo>
                <a:lnTo>
                  <a:pt x="3802" y="199"/>
                </a:lnTo>
                <a:lnTo>
                  <a:pt x="3725" y="195"/>
                </a:lnTo>
                <a:lnTo>
                  <a:pt x="3647" y="194"/>
                </a:lnTo>
                <a:lnTo>
                  <a:pt x="3568" y="194"/>
                </a:lnTo>
                <a:lnTo>
                  <a:pt x="3491" y="194"/>
                </a:lnTo>
                <a:lnTo>
                  <a:pt x="3412" y="195"/>
                </a:lnTo>
                <a:lnTo>
                  <a:pt x="3333" y="199"/>
                </a:lnTo>
                <a:lnTo>
                  <a:pt x="3253" y="203"/>
                </a:lnTo>
                <a:lnTo>
                  <a:pt x="3174" y="208"/>
                </a:lnTo>
                <a:lnTo>
                  <a:pt x="3095" y="215"/>
                </a:lnTo>
                <a:lnTo>
                  <a:pt x="3018" y="223"/>
                </a:lnTo>
                <a:lnTo>
                  <a:pt x="2940" y="231"/>
                </a:lnTo>
                <a:lnTo>
                  <a:pt x="2863" y="242"/>
                </a:lnTo>
                <a:lnTo>
                  <a:pt x="2785" y="253"/>
                </a:lnTo>
                <a:lnTo>
                  <a:pt x="2709" y="266"/>
                </a:lnTo>
                <a:lnTo>
                  <a:pt x="2633" y="281"/>
                </a:lnTo>
                <a:lnTo>
                  <a:pt x="2559" y="297"/>
                </a:lnTo>
                <a:lnTo>
                  <a:pt x="2454" y="323"/>
                </a:lnTo>
                <a:lnTo>
                  <a:pt x="2356" y="349"/>
                </a:lnTo>
                <a:lnTo>
                  <a:pt x="2264" y="378"/>
                </a:lnTo>
                <a:lnTo>
                  <a:pt x="2178" y="407"/>
                </a:lnTo>
                <a:lnTo>
                  <a:pt x="2099" y="438"/>
                </a:lnTo>
                <a:lnTo>
                  <a:pt x="2026" y="468"/>
                </a:lnTo>
                <a:lnTo>
                  <a:pt x="1960" y="501"/>
                </a:lnTo>
                <a:lnTo>
                  <a:pt x="1929" y="517"/>
                </a:lnTo>
                <a:lnTo>
                  <a:pt x="1900" y="534"/>
                </a:lnTo>
                <a:lnTo>
                  <a:pt x="1873" y="551"/>
                </a:lnTo>
                <a:lnTo>
                  <a:pt x="1847" y="568"/>
                </a:lnTo>
                <a:lnTo>
                  <a:pt x="1823" y="586"/>
                </a:lnTo>
                <a:lnTo>
                  <a:pt x="1802" y="602"/>
                </a:lnTo>
                <a:lnTo>
                  <a:pt x="1781" y="620"/>
                </a:lnTo>
                <a:lnTo>
                  <a:pt x="1763" y="638"/>
                </a:lnTo>
                <a:lnTo>
                  <a:pt x="1745" y="656"/>
                </a:lnTo>
                <a:lnTo>
                  <a:pt x="1731" y="673"/>
                </a:lnTo>
                <a:lnTo>
                  <a:pt x="1718" y="693"/>
                </a:lnTo>
                <a:lnTo>
                  <a:pt x="1705" y="710"/>
                </a:lnTo>
                <a:lnTo>
                  <a:pt x="1695" y="728"/>
                </a:lnTo>
                <a:lnTo>
                  <a:pt x="1689" y="746"/>
                </a:lnTo>
                <a:lnTo>
                  <a:pt x="1682" y="765"/>
                </a:lnTo>
                <a:lnTo>
                  <a:pt x="1678" y="783"/>
                </a:lnTo>
                <a:lnTo>
                  <a:pt x="1676" y="801"/>
                </a:lnTo>
                <a:lnTo>
                  <a:pt x="1674" y="820"/>
                </a:lnTo>
                <a:lnTo>
                  <a:pt x="1676" y="838"/>
                </a:lnTo>
                <a:lnTo>
                  <a:pt x="1679" y="856"/>
                </a:lnTo>
                <a:lnTo>
                  <a:pt x="1684" y="873"/>
                </a:lnTo>
                <a:lnTo>
                  <a:pt x="1692" y="893"/>
                </a:lnTo>
                <a:lnTo>
                  <a:pt x="1700" y="911"/>
                </a:lnTo>
                <a:lnTo>
                  <a:pt x="1712" y="928"/>
                </a:lnTo>
                <a:lnTo>
                  <a:pt x="1724" y="946"/>
                </a:lnTo>
                <a:lnTo>
                  <a:pt x="1739" y="964"/>
                </a:lnTo>
                <a:lnTo>
                  <a:pt x="1755" y="982"/>
                </a:lnTo>
                <a:lnTo>
                  <a:pt x="1773" y="999"/>
                </a:lnTo>
                <a:lnTo>
                  <a:pt x="1794" y="1017"/>
                </a:lnTo>
                <a:lnTo>
                  <a:pt x="1816" y="1035"/>
                </a:lnTo>
                <a:lnTo>
                  <a:pt x="1841" y="1053"/>
                </a:lnTo>
                <a:lnTo>
                  <a:pt x="1868" y="1069"/>
                </a:lnTo>
                <a:lnTo>
                  <a:pt x="1896" y="1087"/>
                </a:lnTo>
                <a:lnTo>
                  <a:pt x="1926" y="1103"/>
                </a:lnTo>
                <a:lnTo>
                  <a:pt x="1959" y="1119"/>
                </a:lnTo>
                <a:lnTo>
                  <a:pt x="1992" y="1135"/>
                </a:lnTo>
                <a:lnTo>
                  <a:pt x="2030" y="1151"/>
                </a:lnTo>
                <a:lnTo>
                  <a:pt x="2068" y="1167"/>
                </a:lnTo>
                <a:lnTo>
                  <a:pt x="2109" y="1183"/>
                </a:lnTo>
                <a:lnTo>
                  <a:pt x="2152" y="1198"/>
                </a:lnTo>
                <a:lnTo>
                  <a:pt x="2243" y="1227"/>
                </a:lnTo>
                <a:lnTo>
                  <a:pt x="2343" y="1256"/>
                </a:lnTo>
                <a:lnTo>
                  <a:pt x="2453" y="1284"/>
                </a:lnTo>
                <a:lnTo>
                  <a:pt x="2569" y="1309"/>
                </a:lnTo>
                <a:lnTo>
                  <a:pt x="2695" y="1334"/>
                </a:lnTo>
                <a:lnTo>
                  <a:pt x="2803" y="1351"/>
                </a:lnTo>
                <a:lnTo>
                  <a:pt x="2911" y="1366"/>
                </a:lnTo>
                <a:lnTo>
                  <a:pt x="3019" y="1379"/>
                </a:lnTo>
                <a:lnTo>
                  <a:pt x="3126" y="1390"/>
                </a:lnTo>
                <a:lnTo>
                  <a:pt x="3234" y="1398"/>
                </a:lnTo>
                <a:lnTo>
                  <a:pt x="3339" y="1403"/>
                </a:lnTo>
                <a:lnTo>
                  <a:pt x="3444" y="1408"/>
                </a:lnTo>
                <a:lnTo>
                  <a:pt x="3547" y="1408"/>
                </a:lnTo>
                <a:lnTo>
                  <a:pt x="3651" y="1408"/>
                </a:lnTo>
                <a:lnTo>
                  <a:pt x="3751" y="1405"/>
                </a:lnTo>
                <a:lnTo>
                  <a:pt x="3851" y="1400"/>
                </a:lnTo>
                <a:lnTo>
                  <a:pt x="3948" y="1393"/>
                </a:lnTo>
                <a:lnTo>
                  <a:pt x="4045" y="1384"/>
                </a:lnTo>
                <a:lnTo>
                  <a:pt x="4138" y="1374"/>
                </a:lnTo>
                <a:lnTo>
                  <a:pt x="4230" y="1363"/>
                </a:lnTo>
                <a:lnTo>
                  <a:pt x="4319" y="1348"/>
                </a:lnTo>
                <a:lnTo>
                  <a:pt x="4406" y="1334"/>
                </a:lnTo>
                <a:lnTo>
                  <a:pt x="4490" y="1316"/>
                </a:lnTo>
                <a:lnTo>
                  <a:pt x="4573" y="1298"/>
                </a:lnTo>
                <a:lnTo>
                  <a:pt x="4650" y="1279"/>
                </a:lnTo>
                <a:lnTo>
                  <a:pt x="4726" y="1258"/>
                </a:lnTo>
                <a:lnTo>
                  <a:pt x="4799" y="1237"/>
                </a:lnTo>
                <a:lnTo>
                  <a:pt x="4868" y="1214"/>
                </a:lnTo>
                <a:lnTo>
                  <a:pt x="4933" y="1190"/>
                </a:lnTo>
                <a:lnTo>
                  <a:pt x="4996" y="1164"/>
                </a:lnTo>
                <a:lnTo>
                  <a:pt x="5054" y="1138"/>
                </a:lnTo>
                <a:lnTo>
                  <a:pt x="5107" y="1112"/>
                </a:lnTo>
                <a:lnTo>
                  <a:pt x="5157" y="1085"/>
                </a:lnTo>
                <a:lnTo>
                  <a:pt x="5204" y="1056"/>
                </a:lnTo>
                <a:lnTo>
                  <a:pt x="5244" y="1027"/>
                </a:lnTo>
                <a:lnTo>
                  <a:pt x="5281" y="998"/>
                </a:lnTo>
                <a:lnTo>
                  <a:pt x="5314" y="969"/>
                </a:lnTo>
                <a:lnTo>
                  <a:pt x="5330" y="951"/>
                </a:lnTo>
                <a:lnTo>
                  <a:pt x="5344" y="935"/>
                </a:lnTo>
                <a:lnTo>
                  <a:pt x="5356" y="917"/>
                </a:lnTo>
                <a:lnTo>
                  <a:pt x="5367" y="899"/>
                </a:lnTo>
                <a:lnTo>
                  <a:pt x="5377" y="882"/>
                </a:lnTo>
                <a:lnTo>
                  <a:pt x="5383" y="862"/>
                </a:lnTo>
                <a:lnTo>
                  <a:pt x="5388" y="844"/>
                </a:lnTo>
                <a:lnTo>
                  <a:pt x="5393" y="825"/>
                </a:lnTo>
                <a:lnTo>
                  <a:pt x="5394" y="806"/>
                </a:lnTo>
                <a:lnTo>
                  <a:pt x="5394" y="788"/>
                </a:lnTo>
                <a:lnTo>
                  <a:pt x="5393" y="769"/>
                </a:lnTo>
                <a:lnTo>
                  <a:pt x="5388" y="749"/>
                </a:lnTo>
                <a:lnTo>
                  <a:pt x="5383" y="730"/>
                </a:lnTo>
                <a:lnTo>
                  <a:pt x="5375" y="709"/>
                </a:lnTo>
                <a:lnTo>
                  <a:pt x="5365" y="689"/>
                </a:lnTo>
                <a:lnTo>
                  <a:pt x="5354" y="670"/>
                </a:lnTo>
                <a:lnTo>
                  <a:pt x="5340" y="651"/>
                </a:lnTo>
                <a:lnTo>
                  <a:pt x="5323" y="631"/>
                </a:lnTo>
                <a:lnTo>
                  <a:pt x="5306" y="612"/>
                </a:lnTo>
                <a:lnTo>
                  <a:pt x="5286" y="593"/>
                </a:lnTo>
                <a:lnTo>
                  <a:pt x="5264" y="573"/>
                </a:lnTo>
                <a:lnTo>
                  <a:pt x="5239" y="554"/>
                </a:lnTo>
                <a:lnTo>
                  <a:pt x="5212" y="534"/>
                </a:lnTo>
                <a:lnTo>
                  <a:pt x="5185" y="515"/>
                </a:lnTo>
                <a:lnTo>
                  <a:pt x="5152" y="497"/>
                </a:lnTo>
                <a:lnTo>
                  <a:pt x="5120" y="478"/>
                </a:lnTo>
                <a:lnTo>
                  <a:pt x="5083" y="460"/>
                </a:lnTo>
                <a:lnTo>
                  <a:pt x="5046" y="442"/>
                </a:lnTo>
                <a:lnTo>
                  <a:pt x="5005" y="425"/>
                </a:lnTo>
                <a:lnTo>
                  <a:pt x="4962" y="407"/>
                </a:lnTo>
                <a:lnTo>
                  <a:pt x="4917" y="391"/>
                </a:lnTo>
                <a:lnTo>
                  <a:pt x="4870" y="373"/>
                </a:lnTo>
                <a:close/>
                <a:moveTo>
                  <a:pt x="2052" y="1293"/>
                </a:moveTo>
                <a:lnTo>
                  <a:pt x="2052" y="1293"/>
                </a:lnTo>
                <a:lnTo>
                  <a:pt x="2007" y="1276"/>
                </a:lnTo>
                <a:lnTo>
                  <a:pt x="1962" y="1256"/>
                </a:lnTo>
                <a:lnTo>
                  <a:pt x="1920" y="1235"/>
                </a:lnTo>
                <a:lnTo>
                  <a:pt x="1879" y="1216"/>
                </a:lnTo>
                <a:lnTo>
                  <a:pt x="1842" y="1195"/>
                </a:lnTo>
                <a:lnTo>
                  <a:pt x="1808" y="1174"/>
                </a:lnTo>
                <a:lnTo>
                  <a:pt x="1774" y="1153"/>
                </a:lnTo>
                <a:lnTo>
                  <a:pt x="1744" y="1130"/>
                </a:lnTo>
                <a:lnTo>
                  <a:pt x="1744" y="1550"/>
                </a:lnTo>
                <a:lnTo>
                  <a:pt x="1753" y="1566"/>
                </a:lnTo>
                <a:lnTo>
                  <a:pt x="1765" y="1584"/>
                </a:lnTo>
                <a:lnTo>
                  <a:pt x="1778" y="1600"/>
                </a:lnTo>
                <a:lnTo>
                  <a:pt x="1791" y="1616"/>
                </a:lnTo>
                <a:lnTo>
                  <a:pt x="1807" y="1631"/>
                </a:lnTo>
                <a:lnTo>
                  <a:pt x="1823" y="1647"/>
                </a:lnTo>
                <a:lnTo>
                  <a:pt x="1841" y="1661"/>
                </a:lnTo>
                <a:lnTo>
                  <a:pt x="1860" y="1676"/>
                </a:lnTo>
                <a:lnTo>
                  <a:pt x="1900" y="1705"/>
                </a:lnTo>
                <a:lnTo>
                  <a:pt x="1947" y="1732"/>
                </a:lnTo>
                <a:lnTo>
                  <a:pt x="1997" y="1758"/>
                </a:lnTo>
                <a:lnTo>
                  <a:pt x="2052" y="1782"/>
                </a:lnTo>
                <a:lnTo>
                  <a:pt x="2052" y="1293"/>
                </a:lnTo>
                <a:close/>
                <a:moveTo>
                  <a:pt x="2746" y="1472"/>
                </a:moveTo>
                <a:lnTo>
                  <a:pt x="2746" y="1472"/>
                </a:lnTo>
                <a:lnTo>
                  <a:pt x="2672" y="1460"/>
                </a:lnTo>
                <a:lnTo>
                  <a:pt x="2603" y="1447"/>
                </a:lnTo>
                <a:lnTo>
                  <a:pt x="2537" y="1434"/>
                </a:lnTo>
                <a:lnTo>
                  <a:pt x="2472" y="1419"/>
                </a:lnTo>
                <a:lnTo>
                  <a:pt x="2409" y="1405"/>
                </a:lnTo>
                <a:lnTo>
                  <a:pt x="2349" y="1390"/>
                </a:lnTo>
                <a:lnTo>
                  <a:pt x="2291" y="1374"/>
                </a:lnTo>
                <a:lnTo>
                  <a:pt x="2235" y="1358"/>
                </a:lnTo>
                <a:lnTo>
                  <a:pt x="2181" y="1340"/>
                </a:lnTo>
                <a:lnTo>
                  <a:pt x="2181" y="1831"/>
                </a:lnTo>
                <a:lnTo>
                  <a:pt x="2244" y="1850"/>
                </a:lnTo>
                <a:lnTo>
                  <a:pt x="2309" y="1870"/>
                </a:lnTo>
                <a:lnTo>
                  <a:pt x="2375" y="1886"/>
                </a:lnTo>
                <a:lnTo>
                  <a:pt x="2445" y="1902"/>
                </a:lnTo>
                <a:lnTo>
                  <a:pt x="2517" y="1918"/>
                </a:lnTo>
                <a:lnTo>
                  <a:pt x="2591" y="1931"/>
                </a:lnTo>
                <a:lnTo>
                  <a:pt x="2667" y="1944"/>
                </a:lnTo>
                <a:lnTo>
                  <a:pt x="2746" y="1957"/>
                </a:lnTo>
                <a:lnTo>
                  <a:pt x="2746" y="1472"/>
                </a:lnTo>
                <a:close/>
                <a:moveTo>
                  <a:pt x="3439" y="1535"/>
                </a:moveTo>
                <a:lnTo>
                  <a:pt x="3439" y="1535"/>
                </a:lnTo>
                <a:lnTo>
                  <a:pt x="3300" y="1531"/>
                </a:lnTo>
                <a:lnTo>
                  <a:pt x="3229" y="1527"/>
                </a:lnTo>
                <a:lnTo>
                  <a:pt x="3158" y="1523"/>
                </a:lnTo>
                <a:lnTo>
                  <a:pt x="3089" y="1516"/>
                </a:lnTo>
                <a:lnTo>
                  <a:pt x="3018" y="1510"/>
                </a:lnTo>
                <a:lnTo>
                  <a:pt x="2947" y="1502"/>
                </a:lnTo>
                <a:lnTo>
                  <a:pt x="2876" y="1492"/>
                </a:lnTo>
                <a:lnTo>
                  <a:pt x="2876" y="1973"/>
                </a:lnTo>
                <a:lnTo>
                  <a:pt x="3013" y="1986"/>
                </a:lnTo>
                <a:lnTo>
                  <a:pt x="3153" y="1997"/>
                </a:lnTo>
                <a:lnTo>
                  <a:pt x="3295" y="2004"/>
                </a:lnTo>
                <a:lnTo>
                  <a:pt x="3439" y="2009"/>
                </a:lnTo>
                <a:lnTo>
                  <a:pt x="3439" y="1535"/>
                </a:lnTo>
                <a:close/>
                <a:moveTo>
                  <a:pt x="4132" y="1505"/>
                </a:moveTo>
                <a:lnTo>
                  <a:pt x="4132" y="1505"/>
                </a:lnTo>
                <a:lnTo>
                  <a:pt x="4064" y="1513"/>
                </a:lnTo>
                <a:lnTo>
                  <a:pt x="3996" y="1519"/>
                </a:lnTo>
                <a:lnTo>
                  <a:pt x="3927" y="1524"/>
                </a:lnTo>
                <a:lnTo>
                  <a:pt x="3856" y="1529"/>
                </a:lnTo>
                <a:lnTo>
                  <a:pt x="3785" y="1532"/>
                </a:lnTo>
                <a:lnTo>
                  <a:pt x="3714" y="1535"/>
                </a:lnTo>
                <a:lnTo>
                  <a:pt x="3641" y="1537"/>
                </a:lnTo>
                <a:lnTo>
                  <a:pt x="3568" y="1537"/>
                </a:lnTo>
                <a:lnTo>
                  <a:pt x="3568" y="2009"/>
                </a:lnTo>
                <a:lnTo>
                  <a:pt x="3712" y="2005"/>
                </a:lnTo>
                <a:lnTo>
                  <a:pt x="3854" y="2000"/>
                </a:lnTo>
                <a:lnTo>
                  <a:pt x="3995" y="1991"/>
                </a:lnTo>
                <a:lnTo>
                  <a:pt x="4132" y="1978"/>
                </a:lnTo>
                <a:lnTo>
                  <a:pt x="4132" y="1505"/>
                </a:lnTo>
                <a:close/>
                <a:moveTo>
                  <a:pt x="4826" y="1363"/>
                </a:moveTo>
                <a:lnTo>
                  <a:pt x="4826" y="1363"/>
                </a:lnTo>
                <a:lnTo>
                  <a:pt x="4762" y="1382"/>
                </a:lnTo>
                <a:lnTo>
                  <a:pt x="4695" y="1400"/>
                </a:lnTo>
                <a:lnTo>
                  <a:pt x="4628" y="1418"/>
                </a:lnTo>
                <a:lnTo>
                  <a:pt x="4558" y="1434"/>
                </a:lnTo>
                <a:lnTo>
                  <a:pt x="4487" y="1450"/>
                </a:lnTo>
                <a:lnTo>
                  <a:pt x="4413" y="1463"/>
                </a:lnTo>
                <a:lnTo>
                  <a:pt x="4338" y="1476"/>
                </a:lnTo>
                <a:lnTo>
                  <a:pt x="4261" y="1489"/>
                </a:lnTo>
                <a:lnTo>
                  <a:pt x="4261" y="1963"/>
                </a:lnTo>
                <a:lnTo>
                  <a:pt x="4338" y="1952"/>
                </a:lnTo>
                <a:lnTo>
                  <a:pt x="4414" y="1939"/>
                </a:lnTo>
                <a:lnTo>
                  <a:pt x="4487" y="1926"/>
                </a:lnTo>
                <a:lnTo>
                  <a:pt x="4560" y="1912"/>
                </a:lnTo>
                <a:lnTo>
                  <a:pt x="4629" y="1897"/>
                </a:lnTo>
                <a:lnTo>
                  <a:pt x="4697" y="1879"/>
                </a:lnTo>
                <a:lnTo>
                  <a:pt x="4763" y="1862"/>
                </a:lnTo>
                <a:lnTo>
                  <a:pt x="4826" y="1842"/>
                </a:lnTo>
                <a:lnTo>
                  <a:pt x="4826" y="1363"/>
                </a:lnTo>
                <a:close/>
                <a:moveTo>
                  <a:pt x="5269" y="1603"/>
                </a:moveTo>
                <a:lnTo>
                  <a:pt x="5269" y="1603"/>
                </a:lnTo>
                <a:lnTo>
                  <a:pt x="5283" y="1587"/>
                </a:lnTo>
                <a:lnTo>
                  <a:pt x="5296" y="1573"/>
                </a:lnTo>
                <a:lnTo>
                  <a:pt x="5306" y="1558"/>
                </a:lnTo>
                <a:lnTo>
                  <a:pt x="5314" y="1545"/>
                </a:lnTo>
                <a:lnTo>
                  <a:pt x="5325" y="1129"/>
                </a:lnTo>
                <a:lnTo>
                  <a:pt x="5288" y="1154"/>
                </a:lnTo>
                <a:lnTo>
                  <a:pt x="5248" y="1180"/>
                </a:lnTo>
                <a:lnTo>
                  <a:pt x="5206" y="1206"/>
                </a:lnTo>
                <a:lnTo>
                  <a:pt x="5160" y="1229"/>
                </a:lnTo>
                <a:lnTo>
                  <a:pt x="5114" y="1253"/>
                </a:lnTo>
                <a:lnTo>
                  <a:pt x="5062" y="1276"/>
                </a:lnTo>
                <a:lnTo>
                  <a:pt x="5010" y="1298"/>
                </a:lnTo>
                <a:lnTo>
                  <a:pt x="4955" y="1319"/>
                </a:lnTo>
                <a:lnTo>
                  <a:pt x="4955" y="1795"/>
                </a:lnTo>
                <a:lnTo>
                  <a:pt x="5002" y="1774"/>
                </a:lnTo>
                <a:lnTo>
                  <a:pt x="5049" y="1753"/>
                </a:lnTo>
                <a:lnTo>
                  <a:pt x="5093" y="1731"/>
                </a:lnTo>
                <a:lnTo>
                  <a:pt x="5133" y="1707"/>
                </a:lnTo>
                <a:lnTo>
                  <a:pt x="5170" y="1682"/>
                </a:lnTo>
                <a:lnTo>
                  <a:pt x="5206" y="1657"/>
                </a:lnTo>
                <a:lnTo>
                  <a:pt x="5238" y="1631"/>
                </a:lnTo>
                <a:lnTo>
                  <a:pt x="5269" y="1603"/>
                </a:lnTo>
                <a:close/>
                <a:moveTo>
                  <a:pt x="5591" y="3497"/>
                </a:moveTo>
                <a:lnTo>
                  <a:pt x="5591" y="4237"/>
                </a:lnTo>
                <a:lnTo>
                  <a:pt x="5633" y="4221"/>
                </a:lnTo>
                <a:lnTo>
                  <a:pt x="5674" y="4201"/>
                </a:lnTo>
                <a:lnTo>
                  <a:pt x="5713" y="4183"/>
                </a:lnTo>
                <a:lnTo>
                  <a:pt x="5750" y="4162"/>
                </a:lnTo>
                <a:lnTo>
                  <a:pt x="5787" y="4143"/>
                </a:lnTo>
                <a:lnTo>
                  <a:pt x="5821" y="4120"/>
                </a:lnTo>
                <a:lnTo>
                  <a:pt x="5855" y="4099"/>
                </a:lnTo>
                <a:lnTo>
                  <a:pt x="5885" y="4077"/>
                </a:lnTo>
                <a:lnTo>
                  <a:pt x="5916" y="4053"/>
                </a:lnTo>
                <a:lnTo>
                  <a:pt x="5945" y="4028"/>
                </a:lnTo>
                <a:lnTo>
                  <a:pt x="5971" y="4003"/>
                </a:lnTo>
                <a:lnTo>
                  <a:pt x="5995" y="3977"/>
                </a:lnTo>
                <a:lnTo>
                  <a:pt x="6019" y="3949"/>
                </a:lnTo>
                <a:lnTo>
                  <a:pt x="6040" y="3922"/>
                </a:lnTo>
                <a:lnTo>
                  <a:pt x="6060" y="3893"/>
                </a:lnTo>
                <a:lnTo>
                  <a:pt x="6077" y="3862"/>
                </a:lnTo>
                <a:lnTo>
                  <a:pt x="6081" y="3757"/>
                </a:lnTo>
                <a:lnTo>
                  <a:pt x="6086" y="3657"/>
                </a:lnTo>
                <a:lnTo>
                  <a:pt x="6092" y="3563"/>
                </a:lnTo>
                <a:lnTo>
                  <a:pt x="6098" y="3473"/>
                </a:lnTo>
                <a:lnTo>
                  <a:pt x="6111" y="3307"/>
                </a:lnTo>
                <a:lnTo>
                  <a:pt x="6116" y="3229"/>
                </a:lnTo>
                <a:lnTo>
                  <a:pt x="6119" y="3156"/>
                </a:lnTo>
                <a:lnTo>
                  <a:pt x="6095" y="3182"/>
                </a:lnTo>
                <a:lnTo>
                  <a:pt x="6069" y="3208"/>
                </a:lnTo>
                <a:lnTo>
                  <a:pt x="6047" y="3231"/>
                </a:lnTo>
                <a:lnTo>
                  <a:pt x="6021" y="3252"/>
                </a:lnTo>
                <a:lnTo>
                  <a:pt x="5969" y="3292"/>
                </a:lnTo>
                <a:lnTo>
                  <a:pt x="5914" y="3331"/>
                </a:lnTo>
                <a:lnTo>
                  <a:pt x="5856" y="3368"/>
                </a:lnTo>
                <a:lnTo>
                  <a:pt x="5795" y="3404"/>
                </a:lnTo>
                <a:lnTo>
                  <a:pt x="5730" y="3436"/>
                </a:lnTo>
                <a:lnTo>
                  <a:pt x="5662" y="3468"/>
                </a:lnTo>
                <a:lnTo>
                  <a:pt x="5591" y="3497"/>
                </a:lnTo>
                <a:close/>
                <a:moveTo>
                  <a:pt x="4692" y="3712"/>
                </a:moveTo>
                <a:lnTo>
                  <a:pt x="4692" y="4440"/>
                </a:lnTo>
                <a:lnTo>
                  <a:pt x="4795" y="4427"/>
                </a:lnTo>
                <a:lnTo>
                  <a:pt x="4897" y="4413"/>
                </a:lnTo>
                <a:lnTo>
                  <a:pt x="4997" y="4396"/>
                </a:lnTo>
                <a:lnTo>
                  <a:pt x="5096" y="4379"/>
                </a:lnTo>
                <a:lnTo>
                  <a:pt x="5193" y="4358"/>
                </a:lnTo>
                <a:lnTo>
                  <a:pt x="5286" y="4337"/>
                </a:lnTo>
                <a:lnTo>
                  <a:pt x="5377" y="4311"/>
                </a:lnTo>
                <a:lnTo>
                  <a:pt x="5462" y="4285"/>
                </a:lnTo>
                <a:lnTo>
                  <a:pt x="5462" y="3544"/>
                </a:lnTo>
                <a:lnTo>
                  <a:pt x="5375" y="3573"/>
                </a:lnTo>
                <a:lnTo>
                  <a:pt x="5283" y="3599"/>
                </a:lnTo>
                <a:lnTo>
                  <a:pt x="5189" y="3623"/>
                </a:lnTo>
                <a:lnTo>
                  <a:pt x="5094" y="3644"/>
                </a:lnTo>
                <a:lnTo>
                  <a:pt x="4996" y="3663"/>
                </a:lnTo>
                <a:lnTo>
                  <a:pt x="4897" y="3681"/>
                </a:lnTo>
                <a:lnTo>
                  <a:pt x="4795" y="3697"/>
                </a:lnTo>
                <a:lnTo>
                  <a:pt x="4692" y="3712"/>
                </a:lnTo>
                <a:close/>
                <a:moveTo>
                  <a:pt x="3791" y="3764"/>
                </a:moveTo>
                <a:lnTo>
                  <a:pt x="3791" y="4485"/>
                </a:lnTo>
                <a:lnTo>
                  <a:pt x="3980" y="4484"/>
                </a:lnTo>
                <a:lnTo>
                  <a:pt x="4075" y="4480"/>
                </a:lnTo>
                <a:lnTo>
                  <a:pt x="4172" y="4477"/>
                </a:lnTo>
                <a:lnTo>
                  <a:pt x="4271" y="4474"/>
                </a:lnTo>
                <a:lnTo>
                  <a:pt x="4368" y="4468"/>
                </a:lnTo>
                <a:lnTo>
                  <a:pt x="4466" y="4461"/>
                </a:lnTo>
                <a:lnTo>
                  <a:pt x="4563" y="4453"/>
                </a:lnTo>
                <a:lnTo>
                  <a:pt x="4563" y="3726"/>
                </a:lnTo>
                <a:lnTo>
                  <a:pt x="4468" y="3736"/>
                </a:lnTo>
                <a:lnTo>
                  <a:pt x="4371" y="3743"/>
                </a:lnTo>
                <a:lnTo>
                  <a:pt x="4276" y="3749"/>
                </a:lnTo>
                <a:lnTo>
                  <a:pt x="4179" y="3756"/>
                </a:lnTo>
                <a:lnTo>
                  <a:pt x="4082" y="3759"/>
                </a:lnTo>
                <a:lnTo>
                  <a:pt x="3985" y="3762"/>
                </a:lnTo>
                <a:lnTo>
                  <a:pt x="3888" y="3764"/>
                </a:lnTo>
                <a:lnTo>
                  <a:pt x="3791" y="3764"/>
                </a:lnTo>
                <a:close/>
                <a:moveTo>
                  <a:pt x="2892" y="3717"/>
                </a:moveTo>
                <a:lnTo>
                  <a:pt x="2892" y="4445"/>
                </a:lnTo>
                <a:lnTo>
                  <a:pt x="3050" y="4458"/>
                </a:lnTo>
                <a:lnTo>
                  <a:pt x="3234" y="4469"/>
                </a:lnTo>
                <a:lnTo>
                  <a:pt x="3334" y="4474"/>
                </a:lnTo>
                <a:lnTo>
                  <a:pt x="3439" y="4479"/>
                </a:lnTo>
                <a:lnTo>
                  <a:pt x="3549" y="4482"/>
                </a:lnTo>
                <a:lnTo>
                  <a:pt x="3662" y="4484"/>
                </a:lnTo>
                <a:lnTo>
                  <a:pt x="3662" y="3762"/>
                </a:lnTo>
                <a:lnTo>
                  <a:pt x="3560" y="3760"/>
                </a:lnTo>
                <a:lnTo>
                  <a:pt x="3460" y="3757"/>
                </a:lnTo>
                <a:lnTo>
                  <a:pt x="3362" y="3752"/>
                </a:lnTo>
                <a:lnTo>
                  <a:pt x="3263" y="3747"/>
                </a:lnTo>
                <a:lnTo>
                  <a:pt x="3168" y="3741"/>
                </a:lnTo>
                <a:lnTo>
                  <a:pt x="3073" y="3733"/>
                </a:lnTo>
                <a:lnTo>
                  <a:pt x="2981" y="3725"/>
                </a:lnTo>
                <a:lnTo>
                  <a:pt x="2892" y="3717"/>
                </a:lnTo>
                <a:close/>
                <a:moveTo>
                  <a:pt x="1363" y="3542"/>
                </a:moveTo>
                <a:lnTo>
                  <a:pt x="1363" y="3867"/>
                </a:lnTo>
                <a:lnTo>
                  <a:pt x="1374" y="3886"/>
                </a:lnTo>
                <a:lnTo>
                  <a:pt x="1387" y="3907"/>
                </a:lnTo>
                <a:lnTo>
                  <a:pt x="1403" y="3928"/>
                </a:lnTo>
                <a:lnTo>
                  <a:pt x="1421" y="3949"/>
                </a:lnTo>
                <a:lnTo>
                  <a:pt x="1442" y="3970"/>
                </a:lnTo>
                <a:lnTo>
                  <a:pt x="1466" y="3991"/>
                </a:lnTo>
                <a:lnTo>
                  <a:pt x="1492" y="4012"/>
                </a:lnTo>
                <a:lnTo>
                  <a:pt x="1521" y="4035"/>
                </a:lnTo>
                <a:lnTo>
                  <a:pt x="1553" y="4056"/>
                </a:lnTo>
                <a:lnTo>
                  <a:pt x="1589" y="4078"/>
                </a:lnTo>
                <a:lnTo>
                  <a:pt x="1626" y="4099"/>
                </a:lnTo>
                <a:lnTo>
                  <a:pt x="1666" y="4122"/>
                </a:lnTo>
                <a:lnTo>
                  <a:pt x="1712" y="4143"/>
                </a:lnTo>
                <a:lnTo>
                  <a:pt x="1758" y="4166"/>
                </a:lnTo>
                <a:lnTo>
                  <a:pt x="1808" y="4187"/>
                </a:lnTo>
                <a:lnTo>
                  <a:pt x="1862" y="4208"/>
                </a:lnTo>
                <a:lnTo>
                  <a:pt x="1862" y="3617"/>
                </a:lnTo>
                <a:lnTo>
                  <a:pt x="1734" y="3602"/>
                </a:lnTo>
                <a:lnTo>
                  <a:pt x="1608" y="3584"/>
                </a:lnTo>
                <a:lnTo>
                  <a:pt x="1484" y="3565"/>
                </a:lnTo>
                <a:lnTo>
                  <a:pt x="1363" y="3542"/>
                </a:lnTo>
                <a:close/>
                <a:moveTo>
                  <a:pt x="5249" y="2047"/>
                </a:moveTo>
                <a:lnTo>
                  <a:pt x="5249" y="2047"/>
                </a:lnTo>
                <a:lnTo>
                  <a:pt x="5330" y="2070"/>
                </a:lnTo>
                <a:lnTo>
                  <a:pt x="5417" y="2097"/>
                </a:lnTo>
                <a:lnTo>
                  <a:pt x="5507" y="2130"/>
                </a:lnTo>
                <a:lnTo>
                  <a:pt x="5600" y="2165"/>
                </a:lnTo>
                <a:lnTo>
                  <a:pt x="5693" y="2204"/>
                </a:lnTo>
                <a:lnTo>
                  <a:pt x="5740" y="2225"/>
                </a:lnTo>
                <a:lnTo>
                  <a:pt x="5787" y="2247"/>
                </a:lnTo>
                <a:lnTo>
                  <a:pt x="5832" y="2272"/>
                </a:lnTo>
                <a:lnTo>
                  <a:pt x="5877" y="2296"/>
                </a:lnTo>
                <a:lnTo>
                  <a:pt x="5922" y="2320"/>
                </a:lnTo>
                <a:lnTo>
                  <a:pt x="5964" y="2348"/>
                </a:lnTo>
                <a:lnTo>
                  <a:pt x="6006" y="2373"/>
                </a:lnTo>
                <a:lnTo>
                  <a:pt x="6047" y="2402"/>
                </a:lnTo>
                <a:lnTo>
                  <a:pt x="6086" y="2432"/>
                </a:lnTo>
                <a:lnTo>
                  <a:pt x="6123" y="2461"/>
                </a:lnTo>
                <a:lnTo>
                  <a:pt x="6158" y="2491"/>
                </a:lnTo>
                <a:lnTo>
                  <a:pt x="6192" y="2524"/>
                </a:lnTo>
                <a:lnTo>
                  <a:pt x="6221" y="2556"/>
                </a:lnTo>
                <a:lnTo>
                  <a:pt x="6250" y="2588"/>
                </a:lnTo>
                <a:lnTo>
                  <a:pt x="6274" y="2624"/>
                </a:lnTo>
                <a:lnTo>
                  <a:pt x="6297" y="2658"/>
                </a:lnTo>
                <a:lnTo>
                  <a:pt x="6316" y="2693"/>
                </a:lnTo>
                <a:lnTo>
                  <a:pt x="6333" y="2730"/>
                </a:lnTo>
                <a:lnTo>
                  <a:pt x="6345" y="2767"/>
                </a:lnTo>
                <a:lnTo>
                  <a:pt x="6354" y="2806"/>
                </a:lnTo>
                <a:lnTo>
                  <a:pt x="6357" y="2826"/>
                </a:lnTo>
                <a:lnTo>
                  <a:pt x="6360" y="2845"/>
                </a:lnTo>
                <a:lnTo>
                  <a:pt x="6360" y="2866"/>
                </a:lnTo>
                <a:lnTo>
                  <a:pt x="6360" y="2885"/>
                </a:lnTo>
                <a:lnTo>
                  <a:pt x="6334" y="3922"/>
                </a:lnTo>
                <a:lnTo>
                  <a:pt x="6321" y="3948"/>
                </a:lnTo>
                <a:lnTo>
                  <a:pt x="6308" y="3975"/>
                </a:lnTo>
                <a:lnTo>
                  <a:pt x="6292" y="4001"/>
                </a:lnTo>
                <a:lnTo>
                  <a:pt x="6276" y="4027"/>
                </a:lnTo>
                <a:lnTo>
                  <a:pt x="6258" y="4051"/>
                </a:lnTo>
                <a:lnTo>
                  <a:pt x="6239" y="4077"/>
                </a:lnTo>
                <a:lnTo>
                  <a:pt x="6220" y="4101"/>
                </a:lnTo>
                <a:lnTo>
                  <a:pt x="6197" y="4125"/>
                </a:lnTo>
                <a:lnTo>
                  <a:pt x="6174" y="4148"/>
                </a:lnTo>
                <a:lnTo>
                  <a:pt x="6150" y="4170"/>
                </a:lnTo>
                <a:lnTo>
                  <a:pt x="6126" y="4193"/>
                </a:lnTo>
                <a:lnTo>
                  <a:pt x="6098" y="4216"/>
                </a:lnTo>
                <a:lnTo>
                  <a:pt x="6071" y="4237"/>
                </a:lnTo>
                <a:lnTo>
                  <a:pt x="6044" y="4258"/>
                </a:lnTo>
                <a:lnTo>
                  <a:pt x="6013" y="4279"/>
                </a:lnTo>
                <a:lnTo>
                  <a:pt x="5982" y="4300"/>
                </a:lnTo>
                <a:lnTo>
                  <a:pt x="5918" y="4338"/>
                </a:lnTo>
                <a:lnTo>
                  <a:pt x="5850" y="4376"/>
                </a:lnTo>
                <a:lnTo>
                  <a:pt x="5777" y="4411"/>
                </a:lnTo>
                <a:lnTo>
                  <a:pt x="5701" y="4445"/>
                </a:lnTo>
                <a:lnTo>
                  <a:pt x="5621" y="4477"/>
                </a:lnTo>
                <a:lnTo>
                  <a:pt x="5538" y="4508"/>
                </a:lnTo>
                <a:lnTo>
                  <a:pt x="5453" y="4537"/>
                </a:lnTo>
                <a:lnTo>
                  <a:pt x="5362" y="4563"/>
                </a:lnTo>
                <a:lnTo>
                  <a:pt x="5272" y="4589"/>
                </a:lnTo>
                <a:lnTo>
                  <a:pt x="5176" y="4611"/>
                </a:lnTo>
                <a:lnTo>
                  <a:pt x="5080" y="4634"/>
                </a:lnTo>
                <a:lnTo>
                  <a:pt x="4981" y="4653"/>
                </a:lnTo>
                <a:lnTo>
                  <a:pt x="4879" y="4673"/>
                </a:lnTo>
                <a:lnTo>
                  <a:pt x="4778" y="4689"/>
                </a:lnTo>
                <a:lnTo>
                  <a:pt x="4673" y="4703"/>
                </a:lnTo>
                <a:lnTo>
                  <a:pt x="4566" y="4716"/>
                </a:lnTo>
                <a:lnTo>
                  <a:pt x="4458" y="4727"/>
                </a:lnTo>
                <a:lnTo>
                  <a:pt x="4350" y="4739"/>
                </a:lnTo>
                <a:lnTo>
                  <a:pt x="4240" y="4747"/>
                </a:lnTo>
                <a:lnTo>
                  <a:pt x="4130" y="4753"/>
                </a:lnTo>
                <a:lnTo>
                  <a:pt x="4019" y="4758"/>
                </a:lnTo>
                <a:lnTo>
                  <a:pt x="3907" y="4761"/>
                </a:lnTo>
                <a:lnTo>
                  <a:pt x="3794" y="4761"/>
                </a:lnTo>
                <a:lnTo>
                  <a:pt x="3683" y="4761"/>
                </a:lnTo>
                <a:lnTo>
                  <a:pt x="3572" y="4760"/>
                </a:lnTo>
                <a:lnTo>
                  <a:pt x="3459" y="4757"/>
                </a:lnTo>
                <a:lnTo>
                  <a:pt x="3347" y="4752"/>
                </a:lnTo>
                <a:lnTo>
                  <a:pt x="3237" y="4745"/>
                </a:lnTo>
                <a:lnTo>
                  <a:pt x="3128" y="4737"/>
                </a:lnTo>
                <a:lnTo>
                  <a:pt x="3018" y="4727"/>
                </a:lnTo>
                <a:lnTo>
                  <a:pt x="2911" y="4715"/>
                </a:lnTo>
                <a:lnTo>
                  <a:pt x="2805" y="4702"/>
                </a:lnTo>
                <a:lnTo>
                  <a:pt x="2700" y="4687"/>
                </a:lnTo>
                <a:lnTo>
                  <a:pt x="2596" y="4671"/>
                </a:lnTo>
                <a:lnTo>
                  <a:pt x="2495" y="4653"/>
                </a:lnTo>
                <a:lnTo>
                  <a:pt x="2394" y="4634"/>
                </a:lnTo>
                <a:lnTo>
                  <a:pt x="2298" y="4613"/>
                </a:lnTo>
                <a:lnTo>
                  <a:pt x="2202" y="4589"/>
                </a:lnTo>
                <a:lnTo>
                  <a:pt x="2110" y="4564"/>
                </a:lnTo>
                <a:lnTo>
                  <a:pt x="2022" y="4539"/>
                </a:lnTo>
                <a:lnTo>
                  <a:pt x="1934" y="4511"/>
                </a:lnTo>
                <a:lnTo>
                  <a:pt x="1850" y="4482"/>
                </a:lnTo>
                <a:lnTo>
                  <a:pt x="1770" y="4453"/>
                </a:lnTo>
                <a:lnTo>
                  <a:pt x="1694" y="4421"/>
                </a:lnTo>
                <a:lnTo>
                  <a:pt x="1621" y="4387"/>
                </a:lnTo>
                <a:lnTo>
                  <a:pt x="1552" y="4351"/>
                </a:lnTo>
                <a:lnTo>
                  <a:pt x="1485" y="4314"/>
                </a:lnTo>
                <a:lnTo>
                  <a:pt x="1424" y="4277"/>
                </a:lnTo>
                <a:lnTo>
                  <a:pt x="1368" y="4237"/>
                </a:lnTo>
                <a:lnTo>
                  <a:pt x="1340" y="4216"/>
                </a:lnTo>
                <a:lnTo>
                  <a:pt x="1314" y="4195"/>
                </a:lnTo>
                <a:lnTo>
                  <a:pt x="1290" y="4174"/>
                </a:lnTo>
                <a:lnTo>
                  <a:pt x="1267" y="4153"/>
                </a:lnTo>
                <a:lnTo>
                  <a:pt x="1245" y="4130"/>
                </a:lnTo>
                <a:lnTo>
                  <a:pt x="1224" y="4109"/>
                </a:lnTo>
                <a:lnTo>
                  <a:pt x="1205" y="4085"/>
                </a:lnTo>
                <a:lnTo>
                  <a:pt x="1187" y="4062"/>
                </a:lnTo>
                <a:lnTo>
                  <a:pt x="1169" y="4040"/>
                </a:lnTo>
                <a:lnTo>
                  <a:pt x="1154" y="4015"/>
                </a:lnTo>
                <a:lnTo>
                  <a:pt x="1140" y="3991"/>
                </a:lnTo>
                <a:lnTo>
                  <a:pt x="1127" y="3967"/>
                </a:lnTo>
                <a:lnTo>
                  <a:pt x="1116" y="3941"/>
                </a:lnTo>
                <a:lnTo>
                  <a:pt x="1104" y="3917"/>
                </a:lnTo>
                <a:lnTo>
                  <a:pt x="1104" y="3486"/>
                </a:lnTo>
                <a:lnTo>
                  <a:pt x="1001" y="3458"/>
                </a:lnTo>
                <a:lnTo>
                  <a:pt x="899" y="3429"/>
                </a:lnTo>
                <a:lnTo>
                  <a:pt x="802" y="3397"/>
                </a:lnTo>
                <a:lnTo>
                  <a:pt x="710" y="3365"/>
                </a:lnTo>
                <a:lnTo>
                  <a:pt x="622" y="3329"/>
                </a:lnTo>
                <a:lnTo>
                  <a:pt x="536" y="3292"/>
                </a:lnTo>
                <a:lnTo>
                  <a:pt x="496" y="3273"/>
                </a:lnTo>
                <a:lnTo>
                  <a:pt x="457" y="3252"/>
                </a:lnTo>
                <a:lnTo>
                  <a:pt x="420" y="3232"/>
                </a:lnTo>
                <a:lnTo>
                  <a:pt x="383" y="3211"/>
                </a:lnTo>
                <a:lnTo>
                  <a:pt x="347" y="3190"/>
                </a:lnTo>
                <a:lnTo>
                  <a:pt x="313" y="3168"/>
                </a:lnTo>
                <a:lnTo>
                  <a:pt x="281" y="3145"/>
                </a:lnTo>
                <a:lnTo>
                  <a:pt x="250" y="3123"/>
                </a:lnTo>
                <a:lnTo>
                  <a:pt x="221" y="3100"/>
                </a:lnTo>
                <a:lnTo>
                  <a:pt x="192" y="3076"/>
                </a:lnTo>
                <a:lnTo>
                  <a:pt x="166" y="3052"/>
                </a:lnTo>
                <a:lnTo>
                  <a:pt x="140" y="3027"/>
                </a:lnTo>
                <a:lnTo>
                  <a:pt x="118" y="3001"/>
                </a:lnTo>
                <a:lnTo>
                  <a:pt x="95" y="2976"/>
                </a:lnTo>
                <a:lnTo>
                  <a:pt x="76" y="2950"/>
                </a:lnTo>
                <a:lnTo>
                  <a:pt x="57" y="2922"/>
                </a:lnTo>
                <a:lnTo>
                  <a:pt x="40" y="2895"/>
                </a:lnTo>
                <a:lnTo>
                  <a:pt x="24" y="2867"/>
                </a:lnTo>
                <a:lnTo>
                  <a:pt x="11" y="2840"/>
                </a:lnTo>
                <a:lnTo>
                  <a:pt x="0" y="2811"/>
                </a:lnTo>
                <a:lnTo>
                  <a:pt x="0" y="1774"/>
                </a:lnTo>
                <a:lnTo>
                  <a:pt x="0" y="1749"/>
                </a:lnTo>
                <a:lnTo>
                  <a:pt x="3" y="1723"/>
                </a:lnTo>
                <a:lnTo>
                  <a:pt x="6" y="1697"/>
                </a:lnTo>
                <a:lnTo>
                  <a:pt x="11" y="1671"/>
                </a:lnTo>
                <a:lnTo>
                  <a:pt x="18" y="1647"/>
                </a:lnTo>
                <a:lnTo>
                  <a:pt x="26" y="1624"/>
                </a:lnTo>
                <a:lnTo>
                  <a:pt x="34" y="1600"/>
                </a:lnTo>
                <a:lnTo>
                  <a:pt x="45" y="1577"/>
                </a:lnTo>
                <a:lnTo>
                  <a:pt x="57" y="1555"/>
                </a:lnTo>
                <a:lnTo>
                  <a:pt x="68" y="1532"/>
                </a:lnTo>
                <a:lnTo>
                  <a:pt x="82" y="1511"/>
                </a:lnTo>
                <a:lnTo>
                  <a:pt x="97" y="1489"/>
                </a:lnTo>
                <a:lnTo>
                  <a:pt x="113" y="1469"/>
                </a:lnTo>
                <a:lnTo>
                  <a:pt x="129" y="1448"/>
                </a:lnTo>
                <a:lnTo>
                  <a:pt x="147" y="1427"/>
                </a:lnTo>
                <a:lnTo>
                  <a:pt x="166" y="1408"/>
                </a:lnTo>
                <a:lnTo>
                  <a:pt x="207" y="1371"/>
                </a:lnTo>
                <a:lnTo>
                  <a:pt x="250" y="1334"/>
                </a:lnTo>
                <a:lnTo>
                  <a:pt x="297" y="1300"/>
                </a:lnTo>
                <a:lnTo>
                  <a:pt x="347" y="1266"/>
                </a:lnTo>
                <a:lnTo>
                  <a:pt x="399" y="1235"/>
                </a:lnTo>
                <a:lnTo>
                  <a:pt x="454" y="1204"/>
                </a:lnTo>
                <a:lnTo>
                  <a:pt x="509" y="1175"/>
                </a:lnTo>
                <a:lnTo>
                  <a:pt x="567" y="1148"/>
                </a:lnTo>
                <a:lnTo>
                  <a:pt x="626" y="1122"/>
                </a:lnTo>
                <a:lnTo>
                  <a:pt x="688" y="1098"/>
                </a:lnTo>
                <a:lnTo>
                  <a:pt x="748" y="1075"/>
                </a:lnTo>
                <a:lnTo>
                  <a:pt x="811" y="1053"/>
                </a:lnTo>
                <a:lnTo>
                  <a:pt x="872" y="1033"/>
                </a:lnTo>
                <a:lnTo>
                  <a:pt x="933" y="1014"/>
                </a:lnTo>
                <a:lnTo>
                  <a:pt x="995" y="995"/>
                </a:lnTo>
                <a:lnTo>
                  <a:pt x="1056" y="978"/>
                </a:lnTo>
                <a:lnTo>
                  <a:pt x="1175" y="948"/>
                </a:lnTo>
                <a:lnTo>
                  <a:pt x="1287" y="922"/>
                </a:lnTo>
                <a:lnTo>
                  <a:pt x="1392" y="899"/>
                </a:lnTo>
                <a:lnTo>
                  <a:pt x="1485" y="882"/>
                </a:lnTo>
                <a:lnTo>
                  <a:pt x="1485" y="788"/>
                </a:lnTo>
                <a:lnTo>
                  <a:pt x="1487" y="759"/>
                </a:lnTo>
                <a:lnTo>
                  <a:pt x="1490" y="730"/>
                </a:lnTo>
                <a:lnTo>
                  <a:pt x="1495" y="702"/>
                </a:lnTo>
                <a:lnTo>
                  <a:pt x="1503" y="675"/>
                </a:lnTo>
                <a:lnTo>
                  <a:pt x="1513" y="647"/>
                </a:lnTo>
                <a:lnTo>
                  <a:pt x="1524" y="622"/>
                </a:lnTo>
                <a:lnTo>
                  <a:pt x="1537" y="596"/>
                </a:lnTo>
                <a:lnTo>
                  <a:pt x="1553" y="570"/>
                </a:lnTo>
                <a:lnTo>
                  <a:pt x="1571" y="546"/>
                </a:lnTo>
                <a:lnTo>
                  <a:pt x="1592" y="522"/>
                </a:lnTo>
                <a:lnTo>
                  <a:pt x="1613" y="497"/>
                </a:lnTo>
                <a:lnTo>
                  <a:pt x="1637" y="475"/>
                </a:lnTo>
                <a:lnTo>
                  <a:pt x="1663" y="452"/>
                </a:lnTo>
                <a:lnTo>
                  <a:pt x="1691" y="429"/>
                </a:lnTo>
                <a:lnTo>
                  <a:pt x="1721" y="408"/>
                </a:lnTo>
                <a:lnTo>
                  <a:pt x="1753" y="387"/>
                </a:lnTo>
                <a:lnTo>
                  <a:pt x="1787" y="367"/>
                </a:lnTo>
                <a:lnTo>
                  <a:pt x="1823" y="346"/>
                </a:lnTo>
                <a:lnTo>
                  <a:pt x="1860" y="326"/>
                </a:lnTo>
                <a:lnTo>
                  <a:pt x="1899" y="307"/>
                </a:lnTo>
                <a:lnTo>
                  <a:pt x="1941" y="287"/>
                </a:lnTo>
                <a:lnTo>
                  <a:pt x="1984" y="270"/>
                </a:lnTo>
                <a:lnTo>
                  <a:pt x="2030" y="252"/>
                </a:lnTo>
                <a:lnTo>
                  <a:pt x="2076" y="234"/>
                </a:lnTo>
                <a:lnTo>
                  <a:pt x="2125" y="216"/>
                </a:lnTo>
                <a:lnTo>
                  <a:pt x="2175" y="200"/>
                </a:lnTo>
                <a:lnTo>
                  <a:pt x="2281" y="168"/>
                </a:lnTo>
                <a:lnTo>
                  <a:pt x="2396" y="137"/>
                </a:lnTo>
                <a:lnTo>
                  <a:pt x="2517" y="108"/>
                </a:lnTo>
                <a:lnTo>
                  <a:pt x="2593" y="92"/>
                </a:lnTo>
                <a:lnTo>
                  <a:pt x="2672" y="77"/>
                </a:lnTo>
                <a:lnTo>
                  <a:pt x="2751" y="63"/>
                </a:lnTo>
                <a:lnTo>
                  <a:pt x="2832" y="50"/>
                </a:lnTo>
                <a:lnTo>
                  <a:pt x="2913" y="40"/>
                </a:lnTo>
                <a:lnTo>
                  <a:pt x="2994" y="31"/>
                </a:lnTo>
                <a:lnTo>
                  <a:pt x="3074" y="23"/>
                </a:lnTo>
                <a:lnTo>
                  <a:pt x="3157" y="15"/>
                </a:lnTo>
                <a:lnTo>
                  <a:pt x="3239" y="10"/>
                </a:lnTo>
                <a:lnTo>
                  <a:pt x="3321" y="5"/>
                </a:lnTo>
                <a:lnTo>
                  <a:pt x="3404" y="2"/>
                </a:lnTo>
                <a:lnTo>
                  <a:pt x="3486" y="0"/>
                </a:lnTo>
                <a:lnTo>
                  <a:pt x="3567" y="0"/>
                </a:lnTo>
                <a:lnTo>
                  <a:pt x="3649" y="0"/>
                </a:lnTo>
                <a:lnTo>
                  <a:pt x="3730" y="2"/>
                </a:lnTo>
                <a:lnTo>
                  <a:pt x="3811" y="5"/>
                </a:lnTo>
                <a:lnTo>
                  <a:pt x="3890" y="10"/>
                </a:lnTo>
                <a:lnTo>
                  <a:pt x="3969" y="15"/>
                </a:lnTo>
                <a:lnTo>
                  <a:pt x="4048" y="21"/>
                </a:lnTo>
                <a:lnTo>
                  <a:pt x="4125" y="27"/>
                </a:lnTo>
                <a:lnTo>
                  <a:pt x="4201" y="36"/>
                </a:lnTo>
                <a:lnTo>
                  <a:pt x="4276" y="45"/>
                </a:lnTo>
                <a:lnTo>
                  <a:pt x="4348" y="55"/>
                </a:lnTo>
                <a:lnTo>
                  <a:pt x="4421" y="66"/>
                </a:lnTo>
                <a:lnTo>
                  <a:pt x="4492" y="79"/>
                </a:lnTo>
                <a:lnTo>
                  <a:pt x="4560" y="92"/>
                </a:lnTo>
                <a:lnTo>
                  <a:pt x="4628" y="107"/>
                </a:lnTo>
                <a:lnTo>
                  <a:pt x="4692" y="121"/>
                </a:lnTo>
                <a:lnTo>
                  <a:pt x="4755" y="137"/>
                </a:lnTo>
                <a:lnTo>
                  <a:pt x="4816" y="153"/>
                </a:lnTo>
                <a:lnTo>
                  <a:pt x="4875" y="171"/>
                </a:lnTo>
                <a:lnTo>
                  <a:pt x="4931" y="189"/>
                </a:lnTo>
                <a:lnTo>
                  <a:pt x="5010" y="218"/>
                </a:lnTo>
                <a:lnTo>
                  <a:pt x="5084" y="247"/>
                </a:lnTo>
                <a:lnTo>
                  <a:pt x="5152" y="276"/>
                </a:lnTo>
                <a:lnTo>
                  <a:pt x="5217" y="308"/>
                </a:lnTo>
                <a:lnTo>
                  <a:pt x="5277" y="341"/>
                </a:lnTo>
                <a:lnTo>
                  <a:pt x="5331" y="375"/>
                </a:lnTo>
                <a:lnTo>
                  <a:pt x="5382" y="408"/>
                </a:lnTo>
                <a:lnTo>
                  <a:pt x="5404" y="426"/>
                </a:lnTo>
                <a:lnTo>
                  <a:pt x="5425" y="444"/>
                </a:lnTo>
                <a:lnTo>
                  <a:pt x="5446" y="463"/>
                </a:lnTo>
                <a:lnTo>
                  <a:pt x="5465" y="481"/>
                </a:lnTo>
                <a:lnTo>
                  <a:pt x="5483" y="501"/>
                </a:lnTo>
                <a:lnTo>
                  <a:pt x="5499" y="520"/>
                </a:lnTo>
                <a:lnTo>
                  <a:pt x="5514" y="539"/>
                </a:lnTo>
                <a:lnTo>
                  <a:pt x="5528" y="559"/>
                </a:lnTo>
                <a:lnTo>
                  <a:pt x="5540" y="578"/>
                </a:lnTo>
                <a:lnTo>
                  <a:pt x="5551" y="599"/>
                </a:lnTo>
                <a:lnTo>
                  <a:pt x="5561" y="618"/>
                </a:lnTo>
                <a:lnTo>
                  <a:pt x="5570" y="639"/>
                </a:lnTo>
                <a:lnTo>
                  <a:pt x="5577" y="660"/>
                </a:lnTo>
                <a:lnTo>
                  <a:pt x="5583" y="681"/>
                </a:lnTo>
                <a:lnTo>
                  <a:pt x="5587" y="704"/>
                </a:lnTo>
                <a:lnTo>
                  <a:pt x="5590" y="725"/>
                </a:lnTo>
                <a:lnTo>
                  <a:pt x="5591" y="748"/>
                </a:lnTo>
                <a:lnTo>
                  <a:pt x="5591" y="770"/>
                </a:lnTo>
                <a:lnTo>
                  <a:pt x="5570" y="1605"/>
                </a:lnTo>
                <a:lnTo>
                  <a:pt x="5559" y="1631"/>
                </a:lnTo>
                <a:lnTo>
                  <a:pt x="5548" y="1655"/>
                </a:lnTo>
                <a:lnTo>
                  <a:pt x="5533" y="1678"/>
                </a:lnTo>
                <a:lnTo>
                  <a:pt x="5520" y="1702"/>
                </a:lnTo>
                <a:lnTo>
                  <a:pt x="5504" y="1723"/>
                </a:lnTo>
                <a:lnTo>
                  <a:pt x="5488" y="1744"/>
                </a:lnTo>
                <a:lnTo>
                  <a:pt x="5470" y="1765"/>
                </a:lnTo>
                <a:lnTo>
                  <a:pt x="5451" y="1786"/>
                </a:lnTo>
                <a:lnTo>
                  <a:pt x="5430" y="1805"/>
                </a:lnTo>
                <a:lnTo>
                  <a:pt x="5409" y="1824"/>
                </a:lnTo>
                <a:lnTo>
                  <a:pt x="5385" y="1844"/>
                </a:lnTo>
                <a:lnTo>
                  <a:pt x="5361" y="1862"/>
                </a:lnTo>
                <a:lnTo>
                  <a:pt x="5335" y="1881"/>
                </a:lnTo>
                <a:lnTo>
                  <a:pt x="5309" y="1899"/>
                </a:lnTo>
                <a:lnTo>
                  <a:pt x="5251" y="1933"/>
                </a:lnTo>
                <a:lnTo>
                  <a:pt x="5249" y="2047"/>
                </a:lnTo>
                <a:close/>
                <a:moveTo>
                  <a:pt x="3362" y="3623"/>
                </a:moveTo>
                <a:lnTo>
                  <a:pt x="3362" y="3623"/>
                </a:lnTo>
                <a:lnTo>
                  <a:pt x="3544" y="3630"/>
                </a:lnTo>
                <a:lnTo>
                  <a:pt x="3636" y="3631"/>
                </a:lnTo>
                <a:lnTo>
                  <a:pt x="3730" y="3633"/>
                </a:lnTo>
                <a:lnTo>
                  <a:pt x="3823" y="3633"/>
                </a:lnTo>
                <a:lnTo>
                  <a:pt x="3917" y="3633"/>
                </a:lnTo>
                <a:lnTo>
                  <a:pt x="4012" y="3631"/>
                </a:lnTo>
                <a:lnTo>
                  <a:pt x="4106" y="3628"/>
                </a:lnTo>
                <a:lnTo>
                  <a:pt x="4201" y="3623"/>
                </a:lnTo>
                <a:lnTo>
                  <a:pt x="4297" y="3618"/>
                </a:lnTo>
                <a:lnTo>
                  <a:pt x="4390" y="3612"/>
                </a:lnTo>
                <a:lnTo>
                  <a:pt x="4484" y="3604"/>
                </a:lnTo>
                <a:lnTo>
                  <a:pt x="4576" y="3596"/>
                </a:lnTo>
                <a:lnTo>
                  <a:pt x="4668" y="3584"/>
                </a:lnTo>
                <a:lnTo>
                  <a:pt x="4758" y="3573"/>
                </a:lnTo>
                <a:lnTo>
                  <a:pt x="4849" y="3559"/>
                </a:lnTo>
                <a:lnTo>
                  <a:pt x="4938" y="3544"/>
                </a:lnTo>
                <a:lnTo>
                  <a:pt x="5023" y="3528"/>
                </a:lnTo>
                <a:lnTo>
                  <a:pt x="5109" y="3510"/>
                </a:lnTo>
                <a:lnTo>
                  <a:pt x="5191" y="3491"/>
                </a:lnTo>
                <a:lnTo>
                  <a:pt x="5273" y="3470"/>
                </a:lnTo>
                <a:lnTo>
                  <a:pt x="5351" y="3446"/>
                </a:lnTo>
                <a:lnTo>
                  <a:pt x="5428" y="3421"/>
                </a:lnTo>
                <a:lnTo>
                  <a:pt x="5503" y="3395"/>
                </a:lnTo>
                <a:lnTo>
                  <a:pt x="5574" y="3366"/>
                </a:lnTo>
                <a:lnTo>
                  <a:pt x="5641" y="3337"/>
                </a:lnTo>
                <a:lnTo>
                  <a:pt x="5706" y="3305"/>
                </a:lnTo>
                <a:lnTo>
                  <a:pt x="5769" y="3271"/>
                </a:lnTo>
                <a:lnTo>
                  <a:pt x="5827" y="3236"/>
                </a:lnTo>
                <a:lnTo>
                  <a:pt x="5882" y="3197"/>
                </a:lnTo>
                <a:lnTo>
                  <a:pt x="5908" y="3177"/>
                </a:lnTo>
                <a:lnTo>
                  <a:pt x="5934" y="3156"/>
                </a:lnTo>
                <a:lnTo>
                  <a:pt x="5958" y="3137"/>
                </a:lnTo>
                <a:lnTo>
                  <a:pt x="5981" y="3115"/>
                </a:lnTo>
                <a:lnTo>
                  <a:pt x="6002" y="3094"/>
                </a:lnTo>
                <a:lnTo>
                  <a:pt x="6021" y="3073"/>
                </a:lnTo>
                <a:lnTo>
                  <a:pt x="6037" y="3050"/>
                </a:lnTo>
                <a:lnTo>
                  <a:pt x="6052" y="3027"/>
                </a:lnTo>
                <a:lnTo>
                  <a:pt x="6063" y="3005"/>
                </a:lnTo>
                <a:lnTo>
                  <a:pt x="6073" y="2982"/>
                </a:lnTo>
                <a:lnTo>
                  <a:pt x="6081" y="2958"/>
                </a:lnTo>
                <a:lnTo>
                  <a:pt x="6086" y="2935"/>
                </a:lnTo>
                <a:lnTo>
                  <a:pt x="6087" y="2911"/>
                </a:lnTo>
                <a:lnTo>
                  <a:pt x="6087" y="2887"/>
                </a:lnTo>
                <a:lnTo>
                  <a:pt x="6086" y="2863"/>
                </a:lnTo>
                <a:lnTo>
                  <a:pt x="6079" y="2838"/>
                </a:lnTo>
                <a:lnTo>
                  <a:pt x="6073" y="2814"/>
                </a:lnTo>
                <a:lnTo>
                  <a:pt x="6061" y="2790"/>
                </a:lnTo>
                <a:lnTo>
                  <a:pt x="6048" y="2766"/>
                </a:lnTo>
                <a:lnTo>
                  <a:pt x="6034" y="2742"/>
                </a:lnTo>
                <a:lnTo>
                  <a:pt x="6014" y="2717"/>
                </a:lnTo>
                <a:lnTo>
                  <a:pt x="5995" y="2693"/>
                </a:lnTo>
                <a:lnTo>
                  <a:pt x="5971" y="2669"/>
                </a:lnTo>
                <a:lnTo>
                  <a:pt x="5945" y="2646"/>
                </a:lnTo>
                <a:lnTo>
                  <a:pt x="5916" y="2622"/>
                </a:lnTo>
                <a:lnTo>
                  <a:pt x="5884" y="2598"/>
                </a:lnTo>
                <a:lnTo>
                  <a:pt x="5850" y="2575"/>
                </a:lnTo>
                <a:lnTo>
                  <a:pt x="5813" y="2551"/>
                </a:lnTo>
                <a:lnTo>
                  <a:pt x="5772" y="2528"/>
                </a:lnTo>
                <a:lnTo>
                  <a:pt x="5729" y="2506"/>
                </a:lnTo>
                <a:lnTo>
                  <a:pt x="5683" y="2483"/>
                </a:lnTo>
                <a:lnTo>
                  <a:pt x="5633" y="2462"/>
                </a:lnTo>
                <a:lnTo>
                  <a:pt x="5582" y="2440"/>
                </a:lnTo>
                <a:lnTo>
                  <a:pt x="5527" y="2419"/>
                </a:lnTo>
                <a:lnTo>
                  <a:pt x="5469" y="2398"/>
                </a:lnTo>
                <a:lnTo>
                  <a:pt x="5407" y="2378"/>
                </a:lnTo>
                <a:lnTo>
                  <a:pt x="5327" y="2354"/>
                </a:lnTo>
                <a:lnTo>
                  <a:pt x="5241" y="2330"/>
                </a:lnTo>
                <a:lnTo>
                  <a:pt x="5228" y="2816"/>
                </a:lnTo>
                <a:lnTo>
                  <a:pt x="5209" y="2858"/>
                </a:lnTo>
                <a:lnTo>
                  <a:pt x="5186" y="2898"/>
                </a:lnTo>
                <a:lnTo>
                  <a:pt x="5159" y="2939"/>
                </a:lnTo>
                <a:lnTo>
                  <a:pt x="5130" y="2977"/>
                </a:lnTo>
                <a:lnTo>
                  <a:pt x="5097" y="3014"/>
                </a:lnTo>
                <a:lnTo>
                  <a:pt x="5062" y="3052"/>
                </a:lnTo>
                <a:lnTo>
                  <a:pt x="5023" y="3085"/>
                </a:lnTo>
                <a:lnTo>
                  <a:pt x="4981" y="3121"/>
                </a:lnTo>
                <a:lnTo>
                  <a:pt x="4938" y="3153"/>
                </a:lnTo>
                <a:lnTo>
                  <a:pt x="4891" y="3186"/>
                </a:lnTo>
                <a:lnTo>
                  <a:pt x="4841" y="3216"/>
                </a:lnTo>
                <a:lnTo>
                  <a:pt x="4789" y="3247"/>
                </a:lnTo>
                <a:lnTo>
                  <a:pt x="4736" y="3274"/>
                </a:lnTo>
                <a:lnTo>
                  <a:pt x="4679" y="3303"/>
                </a:lnTo>
                <a:lnTo>
                  <a:pt x="4619" y="3329"/>
                </a:lnTo>
                <a:lnTo>
                  <a:pt x="4560" y="3355"/>
                </a:lnTo>
                <a:lnTo>
                  <a:pt x="4497" y="3379"/>
                </a:lnTo>
                <a:lnTo>
                  <a:pt x="4432" y="3404"/>
                </a:lnTo>
                <a:lnTo>
                  <a:pt x="4364" y="3426"/>
                </a:lnTo>
                <a:lnTo>
                  <a:pt x="4297" y="3447"/>
                </a:lnTo>
                <a:lnTo>
                  <a:pt x="4225" y="3468"/>
                </a:lnTo>
                <a:lnTo>
                  <a:pt x="4154" y="3486"/>
                </a:lnTo>
                <a:lnTo>
                  <a:pt x="4080" y="3505"/>
                </a:lnTo>
                <a:lnTo>
                  <a:pt x="4006" y="3521"/>
                </a:lnTo>
                <a:lnTo>
                  <a:pt x="3928" y="3538"/>
                </a:lnTo>
                <a:lnTo>
                  <a:pt x="3851" y="3554"/>
                </a:lnTo>
                <a:lnTo>
                  <a:pt x="3772" y="3568"/>
                </a:lnTo>
                <a:lnTo>
                  <a:pt x="3693" y="3581"/>
                </a:lnTo>
                <a:lnTo>
                  <a:pt x="3610" y="3592"/>
                </a:lnTo>
                <a:lnTo>
                  <a:pt x="3528" y="3604"/>
                </a:lnTo>
                <a:lnTo>
                  <a:pt x="3446" y="3613"/>
                </a:lnTo>
                <a:lnTo>
                  <a:pt x="3362" y="3623"/>
                </a:lnTo>
                <a:close/>
                <a:moveTo>
                  <a:pt x="1991" y="3630"/>
                </a:moveTo>
                <a:lnTo>
                  <a:pt x="1991" y="4254"/>
                </a:lnTo>
                <a:lnTo>
                  <a:pt x="2059" y="4277"/>
                </a:lnTo>
                <a:lnTo>
                  <a:pt x="2130" y="4298"/>
                </a:lnTo>
                <a:lnTo>
                  <a:pt x="2206" y="4319"/>
                </a:lnTo>
                <a:lnTo>
                  <a:pt x="2286" y="4338"/>
                </a:lnTo>
                <a:lnTo>
                  <a:pt x="2369" y="4359"/>
                </a:lnTo>
                <a:lnTo>
                  <a:pt x="2457" y="4379"/>
                </a:lnTo>
                <a:lnTo>
                  <a:pt x="2548" y="4396"/>
                </a:lnTo>
                <a:lnTo>
                  <a:pt x="2645" y="4414"/>
                </a:lnTo>
                <a:lnTo>
                  <a:pt x="2695" y="4422"/>
                </a:lnTo>
                <a:lnTo>
                  <a:pt x="2763" y="4432"/>
                </a:lnTo>
                <a:lnTo>
                  <a:pt x="2763" y="3702"/>
                </a:lnTo>
                <a:lnTo>
                  <a:pt x="2679" y="3691"/>
                </a:lnTo>
                <a:lnTo>
                  <a:pt x="2598" y="3680"/>
                </a:lnTo>
                <a:lnTo>
                  <a:pt x="2522" y="3667"/>
                </a:lnTo>
                <a:lnTo>
                  <a:pt x="2448" y="3655"/>
                </a:lnTo>
                <a:lnTo>
                  <a:pt x="2333" y="3651"/>
                </a:lnTo>
                <a:lnTo>
                  <a:pt x="2218" y="3646"/>
                </a:lnTo>
                <a:lnTo>
                  <a:pt x="2104" y="3638"/>
                </a:lnTo>
                <a:lnTo>
                  <a:pt x="1991" y="3630"/>
                </a:lnTo>
                <a:close/>
                <a:moveTo>
                  <a:pt x="2528" y="1161"/>
                </a:moveTo>
                <a:lnTo>
                  <a:pt x="2528" y="1161"/>
                </a:lnTo>
                <a:lnTo>
                  <a:pt x="2433" y="1138"/>
                </a:lnTo>
                <a:lnTo>
                  <a:pt x="2344" y="1117"/>
                </a:lnTo>
                <a:lnTo>
                  <a:pt x="2262" y="1095"/>
                </a:lnTo>
                <a:lnTo>
                  <a:pt x="2188" y="1072"/>
                </a:lnTo>
                <a:lnTo>
                  <a:pt x="2118" y="1048"/>
                </a:lnTo>
                <a:lnTo>
                  <a:pt x="2057" y="1025"/>
                </a:lnTo>
                <a:lnTo>
                  <a:pt x="2002" y="1001"/>
                </a:lnTo>
                <a:lnTo>
                  <a:pt x="1954" y="977"/>
                </a:lnTo>
                <a:lnTo>
                  <a:pt x="1912" y="953"/>
                </a:lnTo>
                <a:lnTo>
                  <a:pt x="1876" y="927"/>
                </a:lnTo>
                <a:lnTo>
                  <a:pt x="1862" y="914"/>
                </a:lnTo>
                <a:lnTo>
                  <a:pt x="1847" y="903"/>
                </a:lnTo>
                <a:lnTo>
                  <a:pt x="1836" y="890"/>
                </a:lnTo>
                <a:lnTo>
                  <a:pt x="1825" y="877"/>
                </a:lnTo>
                <a:lnTo>
                  <a:pt x="1816" y="864"/>
                </a:lnTo>
                <a:lnTo>
                  <a:pt x="1808" y="851"/>
                </a:lnTo>
                <a:lnTo>
                  <a:pt x="1802" y="838"/>
                </a:lnTo>
                <a:lnTo>
                  <a:pt x="1799" y="827"/>
                </a:lnTo>
                <a:lnTo>
                  <a:pt x="1795" y="814"/>
                </a:lnTo>
                <a:lnTo>
                  <a:pt x="1794" y="801"/>
                </a:lnTo>
                <a:lnTo>
                  <a:pt x="1794" y="788"/>
                </a:lnTo>
                <a:lnTo>
                  <a:pt x="1795" y="775"/>
                </a:lnTo>
                <a:lnTo>
                  <a:pt x="1799" y="762"/>
                </a:lnTo>
                <a:lnTo>
                  <a:pt x="1804" y="749"/>
                </a:lnTo>
                <a:lnTo>
                  <a:pt x="1808" y="736"/>
                </a:lnTo>
                <a:lnTo>
                  <a:pt x="1816" y="725"/>
                </a:lnTo>
                <a:lnTo>
                  <a:pt x="1826" y="712"/>
                </a:lnTo>
                <a:lnTo>
                  <a:pt x="1836" y="699"/>
                </a:lnTo>
                <a:lnTo>
                  <a:pt x="1847" y="686"/>
                </a:lnTo>
                <a:lnTo>
                  <a:pt x="1862" y="673"/>
                </a:lnTo>
                <a:lnTo>
                  <a:pt x="1892" y="649"/>
                </a:lnTo>
                <a:lnTo>
                  <a:pt x="1928" y="623"/>
                </a:lnTo>
                <a:lnTo>
                  <a:pt x="1970" y="599"/>
                </a:lnTo>
                <a:lnTo>
                  <a:pt x="2018" y="575"/>
                </a:lnTo>
                <a:lnTo>
                  <a:pt x="2070" y="551"/>
                </a:lnTo>
                <a:lnTo>
                  <a:pt x="2128" y="526"/>
                </a:lnTo>
                <a:lnTo>
                  <a:pt x="2191" y="504"/>
                </a:lnTo>
                <a:lnTo>
                  <a:pt x="2260" y="481"/>
                </a:lnTo>
                <a:lnTo>
                  <a:pt x="2335" y="459"/>
                </a:lnTo>
                <a:lnTo>
                  <a:pt x="2412" y="436"/>
                </a:lnTo>
                <a:lnTo>
                  <a:pt x="2496" y="415"/>
                </a:lnTo>
                <a:lnTo>
                  <a:pt x="2585" y="394"/>
                </a:lnTo>
                <a:lnTo>
                  <a:pt x="2693" y="371"/>
                </a:lnTo>
                <a:lnTo>
                  <a:pt x="2803" y="352"/>
                </a:lnTo>
                <a:lnTo>
                  <a:pt x="2914" y="336"/>
                </a:lnTo>
                <a:lnTo>
                  <a:pt x="3027" y="321"/>
                </a:lnTo>
                <a:lnTo>
                  <a:pt x="3140" y="310"/>
                </a:lnTo>
                <a:lnTo>
                  <a:pt x="3255" y="302"/>
                </a:lnTo>
                <a:lnTo>
                  <a:pt x="3368" y="297"/>
                </a:lnTo>
                <a:lnTo>
                  <a:pt x="3483" y="294"/>
                </a:lnTo>
                <a:lnTo>
                  <a:pt x="3596" y="292"/>
                </a:lnTo>
                <a:lnTo>
                  <a:pt x="3709" y="294"/>
                </a:lnTo>
                <a:lnTo>
                  <a:pt x="3820" y="299"/>
                </a:lnTo>
                <a:lnTo>
                  <a:pt x="3930" y="305"/>
                </a:lnTo>
                <a:lnTo>
                  <a:pt x="4038" y="313"/>
                </a:lnTo>
                <a:lnTo>
                  <a:pt x="4143" y="325"/>
                </a:lnTo>
                <a:lnTo>
                  <a:pt x="4246" y="337"/>
                </a:lnTo>
                <a:lnTo>
                  <a:pt x="4347" y="352"/>
                </a:lnTo>
                <a:lnTo>
                  <a:pt x="2528" y="1161"/>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49" name="Rectangle 48">
            <a:extLst>
              <a:ext uri="{FF2B5EF4-FFF2-40B4-BE49-F238E27FC236}">
                <a16:creationId xmlns:a16="http://schemas.microsoft.com/office/drawing/2014/main" id="{9A65B7E1-394A-4466-92DE-F09A96AB4344}"/>
              </a:ext>
            </a:extLst>
          </p:cNvPr>
          <p:cNvSpPr/>
          <p:nvPr/>
        </p:nvSpPr>
        <p:spPr>
          <a:xfrm>
            <a:off x="609914" y="3275832"/>
            <a:ext cx="10965993" cy="225135"/>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50" name="TextBox 49">
            <a:extLst>
              <a:ext uri="{FF2B5EF4-FFF2-40B4-BE49-F238E27FC236}">
                <a16:creationId xmlns:a16="http://schemas.microsoft.com/office/drawing/2014/main" id="{46FF3C2B-AAEF-4E95-A1D4-E907038E08C0}"/>
              </a:ext>
            </a:extLst>
          </p:cNvPr>
          <p:cNvSpPr txBox="1"/>
          <p:nvPr/>
        </p:nvSpPr>
        <p:spPr>
          <a:xfrm>
            <a:off x="866934" y="3309890"/>
            <a:ext cx="3163487"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chemeClr val="bg2"/>
                </a:solidFill>
                <a:effectLst/>
                <a:uLnTx/>
                <a:uFillTx/>
                <a:latin typeface="EYInterstate Light" panose="02000506000000020004" pitchFamily="2" charset="0"/>
              </a:rPr>
              <a:t>3. Pakalpojumu izmaksas</a:t>
            </a:r>
          </a:p>
        </p:txBody>
      </p:sp>
      <p:sp>
        <p:nvSpPr>
          <p:cNvPr id="52" name="Abgerundetes Rechteck 35">
            <a:extLst>
              <a:ext uri="{FF2B5EF4-FFF2-40B4-BE49-F238E27FC236}">
                <a16:creationId xmlns:a16="http://schemas.microsoft.com/office/drawing/2014/main" id="{70031140-4373-4683-938F-96F234815B90}"/>
              </a:ext>
            </a:extLst>
          </p:cNvPr>
          <p:cNvSpPr/>
          <p:nvPr/>
        </p:nvSpPr>
        <p:spPr bwMode="gray">
          <a:xfrm>
            <a:off x="609913" y="4976599"/>
            <a:ext cx="10965992" cy="828928"/>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defTabSz="801688" eaLnBrk="0" hangingPunct="0">
              <a:lnSpc>
                <a:spcPct val="95000"/>
              </a:lnSpc>
              <a:spcAft>
                <a:spcPts val="800"/>
              </a:spcAft>
              <a:buClr>
                <a:srgbClr val="969696"/>
              </a:buClr>
              <a:defRPr/>
            </a:pPr>
            <a:r>
              <a:rPr kumimoji="0" lang="lv-LV" sz="1200" b="0" i="0" u="none" strike="noStrike" kern="0" cap="none" spc="0" normalizeH="0" baseline="0" noProof="0">
                <a:ln>
                  <a:noFill/>
                </a:ln>
                <a:solidFill>
                  <a:schemeClr val="bg2"/>
                </a:solidFill>
                <a:effectLst/>
                <a:uLnTx/>
                <a:uFillTx/>
                <a:latin typeface="EYInterstate Light" panose="02000506000000020004" pitchFamily="2" charset="0"/>
                <a:cs typeface="Arial" charset="0"/>
              </a:rPr>
              <a:t>Palīdzēt vienkāršot procesus, nevis tos vēl vairāk sarežģīt nododot funkcijas pašvaldību administrācijām. </a:t>
            </a:r>
            <a:endParaRPr kumimoji="0" lang="en-IN" sz="1200" b="0"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53" name="Freeform 69">
            <a:extLst>
              <a:ext uri="{FF2B5EF4-FFF2-40B4-BE49-F238E27FC236}">
                <a16:creationId xmlns:a16="http://schemas.microsoft.com/office/drawing/2014/main" id="{F110D281-FF07-49B7-A941-1E89714A6738}"/>
              </a:ext>
            </a:extLst>
          </p:cNvPr>
          <p:cNvSpPr>
            <a:spLocks noChangeAspect="1" noEditPoints="1"/>
          </p:cNvSpPr>
          <p:nvPr/>
        </p:nvSpPr>
        <p:spPr bwMode="auto">
          <a:xfrm>
            <a:off x="789159" y="5179658"/>
            <a:ext cx="669581" cy="344331"/>
          </a:xfrm>
          <a:custGeom>
            <a:avLst/>
            <a:gdLst>
              <a:gd name="T0" fmla="*/ 2147483647 w 6464"/>
              <a:gd name="T1" fmla="*/ 2147483647 h 4763"/>
              <a:gd name="T2" fmla="*/ 2147483647 w 6464"/>
              <a:gd name="T3" fmla="*/ 2147483647 h 4763"/>
              <a:gd name="T4" fmla="*/ 2147483647 w 6464"/>
              <a:gd name="T5" fmla="*/ 2147483647 h 4763"/>
              <a:gd name="T6" fmla="*/ 2147483647 w 6464"/>
              <a:gd name="T7" fmla="*/ 2147483647 h 4763"/>
              <a:gd name="T8" fmla="*/ 2147483647 w 6464"/>
              <a:gd name="T9" fmla="*/ 2147483647 h 4763"/>
              <a:gd name="T10" fmla="*/ 2147483647 w 6464"/>
              <a:gd name="T11" fmla="*/ 2147483647 h 4763"/>
              <a:gd name="T12" fmla="*/ 2147483647 w 6464"/>
              <a:gd name="T13" fmla="*/ 2147483647 h 4763"/>
              <a:gd name="T14" fmla="*/ 2147483647 w 6464"/>
              <a:gd name="T15" fmla="*/ 2147483647 h 4763"/>
              <a:gd name="T16" fmla="*/ 2147483647 w 6464"/>
              <a:gd name="T17" fmla="*/ 2147483647 h 4763"/>
              <a:gd name="T18" fmla="*/ 2147483647 w 6464"/>
              <a:gd name="T19" fmla="*/ 2147483647 h 4763"/>
              <a:gd name="T20" fmla="*/ 2147483647 w 6464"/>
              <a:gd name="T21" fmla="*/ 2147483647 h 4763"/>
              <a:gd name="T22" fmla="*/ 2147483647 w 6464"/>
              <a:gd name="T23" fmla="*/ 2147483647 h 4763"/>
              <a:gd name="T24" fmla="*/ 2147483647 w 6464"/>
              <a:gd name="T25" fmla="*/ 2147483647 h 4763"/>
              <a:gd name="T26" fmla="*/ 2147483647 w 6464"/>
              <a:gd name="T27" fmla="*/ 2147483647 h 4763"/>
              <a:gd name="T28" fmla="*/ 2147483647 w 6464"/>
              <a:gd name="T29" fmla="*/ 2147483647 h 4763"/>
              <a:gd name="T30" fmla="*/ 2147483647 w 6464"/>
              <a:gd name="T31" fmla="*/ 2147483647 h 4763"/>
              <a:gd name="T32" fmla="*/ 2147483647 w 6464"/>
              <a:gd name="T33" fmla="*/ 2147483647 h 4763"/>
              <a:gd name="T34" fmla="*/ 2147483647 w 6464"/>
              <a:gd name="T35" fmla="*/ 2147483647 h 4763"/>
              <a:gd name="T36" fmla="*/ 2147483647 w 6464"/>
              <a:gd name="T37" fmla="*/ 2147483647 h 4763"/>
              <a:gd name="T38" fmla="*/ 2147483647 w 6464"/>
              <a:gd name="T39" fmla="*/ 2147483647 h 4763"/>
              <a:gd name="T40" fmla="*/ 2147483647 w 6464"/>
              <a:gd name="T41" fmla="*/ 2147483647 h 4763"/>
              <a:gd name="T42" fmla="*/ 2147483647 w 6464"/>
              <a:gd name="T43" fmla="*/ 2147483647 h 4763"/>
              <a:gd name="T44" fmla="*/ 2147483647 w 6464"/>
              <a:gd name="T45" fmla="*/ 2147483647 h 4763"/>
              <a:gd name="T46" fmla="*/ 2147483647 w 6464"/>
              <a:gd name="T47" fmla="*/ 2147483647 h 4763"/>
              <a:gd name="T48" fmla="*/ 2147483647 w 6464"/>
              <a:gd name="T49" fmla="*/ 2147483647 h 4763"/>
              <a:gd name="T50" fmla="*/ 2147483647 w 6464"/>
              <a:gd name="T51" fmla="*/ 2147483647 h 4763"/>
              <a:gd name="T52" fmla="*/ 2147483647 w 6464"/>
              <a:gd name="T53" fmla="*/ 2147483647 h 4763"/>
              <a:gd name="T54" fmla="*/ 2147483647 w 6464"/>
              <a:gd name="T55" fmla="*/ 2147483647 h 4763"/>
              <a:gd name="T56" fmla="*/ 2147483647 w 6464"/>
              <a:gd name="T57" fmla="*/ 2147483647 h 4763"/>
              <a:gd name="T58" fmla="*/ 2147483647 w 6464"/>
              <a:gd name="T59" fmla="*/ 2147483647 h 4763"/>
              <a:gd name="T60" fmla="*/ 2147483647 w 6464"/>
              <a:gd name="T61" fmla="*/ 2147483647 h 4763"/>
              <a:gd name="T62" fmla="*/ 2147483647 w 6464"/>
              <a:gd name="T63" fmla="*/ 2147483647 h 4763"/>
              <a:gd name="T64" fmla="*/ 2147483647 w 6464"/>
              <a:gd name="T65" fmla="*/ 2147483647 h 4763"/>
              <a:gd name="T66" fmla="*/ 2147483647 w 6464"/>
              <a:gd name="T67" fmla="*/ 2147483647 h 4763"/>
              <a:gd name="T68" fmla="*/ 2147483647 w 6464"/>
              <a:gd name="T69" fmla="*/ 2147483647 h 4763"/>
              <a:gd name="T70" fmla="*/ 2147483647 w 6464"/>
              <a:gd name="T71" fmla="*/ 2147483647 h 4763"/>
              <a:gd name="T72" fmla="*/ 2147483647 w 6464"/>
              <a:gd name="T73" fmla="*/ 2147483647 h 4763"/>
              <a:gd name="T74" fmla="*/ 2147483647 w 6464"/>
              <a:gd name="T75" fmla="*/ 2147483647 h 4763"/>
              <a:gd name="T76" fmla="*/ 2147483647 w 6464"/>
              <a:gd name="T77" fmla="*/ 2147483647 h 4763"/>
              <a:gd name="T78" fmla="*/ 2147483647 w 6464"/>
              <a:gd name="T79" fmla="*/ 2147483647 h 4763"/>
              <a:gd name="T80" fmla="*/ 2147483647 w 6464"/>
              <a:gd name="T81" fmla="*/ 2147483647 h 4763"/>
              <a:gd name="T82" fmla="*/ 2147483647 w 6464"/>
              <a:gd name="T83" fmla="*/ 2147483647 h 4763"/>
              <a:gd name="T84" fmla="*/ 2147483647 w 6464"/>
              <a:gd name="T85" fmla="*/ 2147483647 h 4763"/>
              <a:gd name="T86" fmla="*/ 2147483647 w 6464"/>
              <a:gd name="T87" fmla="*/ 2147483647 h 4763"/>
              <a:gd name="T88" fmla="*/ 2147483647 w 6464"/>
              <a:gd name="T89" fmla="*/ 2147483647 h 4763"/>
              <a:gd name="T90" fmla="*/ 2147483647 w 6464"/>
              <a:gd name="T91" fmla="*/ 2147483647 h 4763"/>
              <a:gd name="T92" fmla="*/ 2147483647 w 6464"/>
              <a:gd name="T93" fmla="*/ 2147483647 h 4763"/>
              <a:gd name="T94" fmla="*/ 2147483647 w 6464"/>
              <a:gd name="T95" fmla="*/ 2147483647 h 4763"/>
              <a:gd name="T96" fmla="*/ 2147483647 w 6464"/>
              <a:gd name="T97" fmla="*/ 2147483647 h 4763"/>
              <a:gd name="T98" fmla="*/ 2147483647 w 6464"/>
              <a:gd name="T99" fmla="*/ 2147483647 h 4763"/>
              <a:gd name="T100" fmla="*/ 2147483647 w 6464"/>
              <a:gd name="T101" fmla="*/ 2147483647 h 4763"/>
              <a:gd name="T102" fmla="*/ 2147483647 w 6464"/>
              <a:gd name="T103" fmla="*/ 2147483647 h 4763"/>
              <a:gd name="T104" fmla="*/ 2147483647 w 6464"/>
              <a:gd name="T105" fmla="*/ 2147483647 h 4763"/>
              <a:gd name="T106" fmla="*/ 2147483647 w 6464"/>
              <a:gd name="T107" fmla="*/ 2147483647 h 4763"/>
              <a:gd name="T108" fmla="*/ 2147483647 w 6464"/>
              <a:gd name="T109" fmla="*/ 2147483647 h 4763"/>
              <a:gd name="T110" fmla="*/ 2147483647 w 6464"/>
              <a:gd name="T111" fmla="*/ 2147483647 h 4763"/>
              <a:gd name="T112" fmla="*/ 2147483647 w 6464"/>
              <a:gd name="T113" fmla="*/ 2147483647 h 4763"/>
              <a:gd name="T114" fmla="*/ 2147483647 w 6464"/>
              <a:gd name="T115" fmla="*/ 2147483647 h 4763"/>
              <a:gd name="T116" fmla="*/ 2147483647 w 6464"/>
              <a:gd name="T117" fmla="*/ 2147483647 h 4763"/>
              <a:gd name="T118" fmla="*/ 2147483647 w 6464"/>
              <a:gd name="T119" fmla="*/ 2147483647 h 4763"/>
              <a:gd name="T120" fmla="*/ 2147483647 w 6464"/>
              <a:gd name="T121" fmla="*/ 2147483647 h 4763"/>
              <a:gd name="T122" fmla="*/ 2147483647 w 6464"/>
              <a:gd name="T123" fmla="*/ 2147483647 h 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464"/>
              <a:gd name="T187" fmla="*/ 0 h 4763"/>
              <a:gd name="T188" fmla="*/ 6464 w 6464"/>
              <a:gd name="T189" fmla="*/ 4763 h 47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464" h="4763">
                <a:moveTo>
                  <a:pt x="1890" y="254"/>
                </a:moveTo>
                <a:lnTo>
                  <a:pt x="1890" y="254"/>
                </a:lnTo>
                <a:lnTo>
                  <a:pt x="1801" y="256"/>
                </a:lnTo>
                <a:lnTo>
                  <a:pt x="1713" y="259"/>
                </a:lnTo>
                <a:lnTo>
                  <a:pt x="1628" y="267"/>
                </a:lnTo>
                <a:lnTo>
                  <a:pt x="1545" y="277"/>
                </a:lnTo>
                <a:lnTo>
                  <a:pt x="1462" y="288"/>
                </a:lnTo>
                <a:lnTo>
                  <a:pt x="1383" y="304"/>
                </a:lnTo>
                <a:lnTo>
                  <a:pt x="1305" y="319"/>
                </a:lnTo>
                <a:lnTo>
                  <a:pt x="1230" y="339"/>
                </a:lnTo>
                <a:lnTo>
                  <a:pt x="1155" y="361"/>
                </a:lnTo>
                <a:lnTo>
                  <a:pt x="1086" y="385"/>
                </a:lnTo>
                <a:lnTo>
                  <a:pt x="1017" y="410"/>
                </a:lnTo>
                <a:lnTo>
                  <a:pt x="950" y="437"/>
                </a:lnTo>
                <a:lnTo>
                  <a:pt x="887" y="466"/>
                </a:lnTo>
                <a:lnTo>
                  <a:pt x="826" y="497"/>
                </a:lnTo>
                <a:lnTo>
                  <a:pt x="768" y="529"/>
                </a:lnTo>
                <a:lnTo>
                  <a:pt x="712" y="564"/>
                </a:lnTo>
                <a:lnTo>
                  <a:pt x="660" y="599"/>
                </a:lnTo>
                <a:lnTo>
                  <a:pt x="609" y="637"/>
                </a:lnTo>
                <a:lnTo>
                  <a:pt x="563" y="675"/>
                </a:lnTo>
                <a:lnTo>
                  <a:pt x="518" y="715"/>
                </a:lnTo>
                <a:lnTo>
                  <a:pt x="478" y="756"/>
                </a:lnTo>
                <a:lnTo>
                  <a:pt x="440" y="798"/>
                </a:lnTo>
                <a:lnTo>
                  <a:pt x="405" y="841"/>
                </a:lnTo>
                <a:lnTo>
                  <a:pt x="375" y="884"/>
                </a:lnTo>
                <a:lnTo>
                  <a:pt x="346" y="928"/>
                </a:lnTo>
                <a:lnTo>
                  <a:pt x="323" y="974"/>
                </a:lnTo>
                <a:lnTo>
                  <a:pt x="302" y="1019"/>
                </a:lnTo>
                <a:lnTo>
                  <a:pt x="284" y="1066"/>
                </a:lnTo>
                <a:lnTo>
                  <a:pt x="272" y="1112"/>
                </a:lnTo>
                <a:lnTo>
                  <a:pt x="262" y="1159"/>
                </a:lnTo>
                <a:lnTo>
                  <a:pt x="259" y="1182"/>
                </a:lnTo>
                <a:lnTo>
                  <a:pt x="256" y="1206"/>
                </a:lnTo>
                <a:lnTo>
                  <a:pt x="254" y="1230"/>
                </a:lnTo>
                <a:lnTo>
                  <a:pt x="254" y="1254"/>
                </a:lnTo>
                <a:lnTo>
                  <a:pt x="254" y="1279"/>
                </a:lnTo>
                <a:lnTo>
                  <a:pt x="256" y="1305"/>
                </a:lnTo>
                <a:lnTo>
                  <a:pt x="259" y="1330"/>
                </a:lnTo>
                <a:lnTo>
                  <a:pt x="264" y="1356"/>
                </a:lnTo>
                <a:lnTo>
                  <a:pt x="269" y="1379"/>
                </a:lnTo>
                <a:lnTo>
                  <a:pt x="275" y="1405"/>
                </a:lnTo>
                <a:lnTo>
                  <a:pt x="283" y="1430"/>
                </a:lnTo>
                <a:lnTo>
                  <a:pt x="291" y="1454"/>
                </a:lnTo>
                <a:lnTo>
                  <a:pt x="300" y="1480"/>
                </a:lnTo>
                <a:lnTo>
                  <a:pt x="310" y="1503"/>
                </a:lnTo>
                <a:lnTo>
                  <a:pt x="323" y="1527"/>
                </a:lnTo>
                <a:lnTo>
                  <a:pt x="334" y="1551"/>
                </a:lnTo>
                <a:lnTo>
                  <a:pt x="362" y="1599"/>
                </a:lnTo>
                <a:lnTo>
                  <a:pt x="394" y="1646"/>
                </a:lnTo>
                <a:lnTo>
                  <a:pt x="431" y="1693"/>
                </a:lnTo>
                <a:lnTo>
                  <a:pt x="469" y="1737"/>
                </a:lnTo>
                <a:lnTo>
                  <a:pt x="512" y="1780"/>
                </a:lnTo>
                <a:lnTo>
                  <a:pt x="558" y="1823"/>
                </a:lnTo>
                <a:lnTo>
                  <a:pt x="609" y="1866"/>
                </a:lnTo>
                <a:lnTo>
                  <a:pt x="661" y="1906"/>
                </a:lnTo>
                <a:lnTo>
                  <a:pt x="717" y="1945"/>
                </a:lnTo>
                <a:lnTo>
                  <a:pt x="776" y="1983"/>
                </a:lnTo>
                <a:lnTo>
                  <a:pt x="2823" y="3242"/>
                </a:lnTo>
                <a:lnTo>
                  <a:pt x="2843" y="3194"/>
                </a:lnTo>
                <a:lnTo>
                  <a:pt x="2867" y="3147"/>
                </a:lnTo>
                <a:lnTo>
                  <a:pt x="2894" y="3101"/>
                </a:lnTo>
                <a:lnTo>
                  <a:pt x="2924" y="3056"/>
                </a:lnTo>
                <a:lnTo>
                  <a:pt x="2956" y="3013"/>
                </a:lnTo>
                <a:lnTo>
                  <a:pt x="2991" y="2970"/>
                </a:lnTo>
                <a:lnTo>
                  <a:pt x="3029" y="2929"/>
                </a:lnTo>
                <a:lnTo>
                  <a:pt x="3069" y="2888"/>
                </a:lnTo>
                <a:lnTo>
                  <a:pt x="3112" y="2848"/>
                </a:lnTo>
                <a:lnTo>
                  <a:pt x="3157" y="2810"/>
                </a:lnTo>
                <a:lnTo>
                  <a:pt x="3203" y="2773"/>
                </a:lnTo>
                <a:lnTo>
                  <a:pt x="3252" y="2738"/>
                </a:lnTo>
                <a:lnTo>
                  <a:pt x="3303" y="2703"/>
                </a:lnTo>
                <a:lnTo>
                  <a:pt x="3355" y="2672"/>
                </a:lnTo>
                <a:lnTo>
                  <a:pt x="3411" y="2640"/>
                </a:lnTo>
                <a:lnTo>
                  <a:pt x="3466" y="2610"/>
                </a:lnTo>
                <a:lnTo>
                  <a:pt x="3525" y="2581"/>
                </a:lnTo>
                <a:lnTo>
                  <a:pt x="3586" y="2554"/>
                </a:lnTo>
                <a:lnTo>
                  <a:pt x="3648" y="2529"/>
                </a:lnTo>
                <a:lnTo>
                  <a:pt x="3711" y="2505"/>
                </a:lnTo>
                <a:lnTo>
                  <a:pt x="3776" y="2482"/>
                </a:lnTo>
                <a:lnTo>
                  <a:pt x="3842" y="2462"/>
                </a:lnTo>
                <a:lnTo>
                  <a:pt x="3910" y="2443"/>
                </a:lnTo>
                <a:lnTo>
                  <a:pt x="3978" y="2425"/>
                </a:lnTo>
                <a:lnTo>
                  <a:pt x="4048" y="2411"/>
                </a:lnTo>
                <a:lnTo>
                  <a:pt x="4120" y="2397"/>
                </a:lnTo>
                <a:lnTo>
                  <a:pt x="4191" y="2385"/>
                </a:lnTo>
                <a:lnTo>
                  <a:pt x="4264" y="2374"/>
                </a:lnTo>
                <a:lnTo>
                  <a:pt x="4339" y="2366"/>
                </a:lnTo>
                <a:lnTo>
                  <a:pt x="4414" y="2360"/>
                </a:lnTo>
                <a:lnTo>
                  <a:pt x="4488" y="2357"/>
                </a:lnTo>
                <a:lnTo>
                  <a:pt x="4565" y="2354"/>
                </a:lnTo>
                <a:lnTo>
                  <a:pt x="4792" y="2487"/>
                </a:lnTo>
                <a:lnTo>
                  <a:pt x="4703" y="2482"/>
                </a:lnTo>
                <a:lnTo>
                  <a:pt x="4611" y="2481"/>
                </a:lnTo>
                <a:lnTo>
                  <a:pt x="4520" y="2482"/>
                </a:lnTo>
                <a:lnTo>
                  <a:pt x="4430" y="2487"/>
                </a:lnTo>
                <a:lnTo>
                  <a:pt x="4342" y="2494"/>
                </a:lnTo>
                <a:lnTo>
                  <a:pt x="4255" y="2503"/>
                </a:lnTo>
                <a:lnTo>
                  <a:pt x="4171" y="2516"/>
                </a:lnTo>
                <a:lnTo>
                  <a:pt x="4088" y="2532"/>
                </a:lnTo>
                <a:lnTo>
                  <a:pt x="4007" y="2549"/>
                </a:lnTo>
                <a:lnTo>
                  <a:pt x="3927" y="2568"/>
                </a:lnTo>
                <a:lnTo>
                  <a:pt x="3851" y="2590"/>
                </a:lnTo>
                <a:lnTo>
                  <a:pt x="3776" y="2616"/>
                </a:lnTo>
                <a:lnTo>
                  <a:pt x="3705" y="2641"/>
                </a:lnTo>
                <a:lnTo>
                  <a:pt x="3635" y="2672"/>
                </a:lnTo>
                <a:lnTo>
                  <a:pt x="3567" y="2702"/>
                </a:lnTo>
                <a:lnTo>
                  <a:pt x="3501" y="2734"/>
                </a:lnTo>
                <a:lnTo>
                  <a:pt x="3439" y="2768"/>
                </a:lnTo>
                <a:lnTo>
                  <a:pt x="3381" y="2805"/>
                </a:lnTo>
                <a:lnTo>
                  <a:pt x="3325" y="2843"/>
                </a:lnTo>
                <a:lnTo>
                  <a:pt x="3271" y="2883"/>
                </a:lnTo>
                <a:lnTo>
                  <a:pt x="3220" y="2924"/>
                </a:lnTo>
                <a:lnTo>
                  <a:pt x="3174" y="2966"/>
                </a:lnTo>
                <a:lnTo>
                  <a:pt x="3129" y="3010"/>
                </a:lnTo>
                <a:lnTo>
                  <a:pt x="3088" y="3055"/>
                </a:lnTo>
                <a:lnTo>
                  <a:pt x="3052" y="3101"/>
                </a:lnTo>
                <a:lnTo>
                  <a:pt x="3018" y="3148"/>
                </a:lnTo>
                <a:lnTo>
                  <a:pt x="2988" y="3198"/>
                </a:lnTo>
                <a:lnTo>
                  <a:pt x="2961" y="3247"/>
                </a:lnTo>
                <a:lnTo>
                  <a:pt x="2950" y="3272"/>
                </a:lnTo>
                <a:lnTo>
                  <a:pt x="2939" y="3296"/>
                </a:lnTo>
                <a:lnTo>
                  <a:pt x="2929" y="3322"/>
                </a:lnTo>
                <a:lnTo>
                  <a:pt x="2920" y="3349"/>
                </a:lnTo>
                <a:lnTo>
                  <a:pt x="2912" y="3374"/>
                </a:lnTo>
                <a:lnTo>
                  <a:pt x="2905" y="3399"/>
                </a:lnTo>
                <a:lnTo>
                  <a:pt x="2899" y="3426"/>
                </a:lnTo>
                <a:lnTo>
                  <a:pt x="2894" y="3452"/>
                </a:lnTo>
                <a:lnTo>
                  <a:pt x="2891" y="3479"/>
                </a:lnTo>
                <a:lnTo>
                  <a:pt x="2888" y="3504"/>
                </a:lnTo>
                <a:lnTo>
                  <a:pt x="2886" y="3531"/>
                </a:lnTo>
                <a:lnTo>
                  <a:pt x="2886" y="3558"/>
                </a:lnTo>
                <a:lnTo>
                  <a:pt x="2886" y="3582"/>
                </a:lnTo>
                <a:lnTo>
                  <a:pt x="515" y="2118"/>
                </a:lnTo>
                <a:lnTo>
                  <a:pt x="485" y="2099"/>
                </a:lnTo>
                <a:lnTo>
                  <a:pt x="455" y="2079"/>
                </a:lnTo>
                <a:lnTo>
                  <a:pt x="426" y="2058"/>
                </a:lnTo>
                <a:lnTo>
                  <a:pt x="399" y="2037"/>
                </a:lnTo>
                <a:lnTo>
                  <a:pt x="372" y="2015"/>
                </a:lnTo>
                <a:lnTo>
                  <a:pt x="346" y="1993"/>
                </a:lnTo>
                <a:lnTo>
                  <a:pt x="321" y="1971"/>
                </a:lnTo>
                <a:lnTo>
                  <a:pt x="297" y="1947"/>
                </a:lnTo>
                <a:lnTo>
                  <a:pt x="273" y="1923"/>
                </a:lnTo>
                <a:lnTo>
                  <a:pt x="251" y="1899"/>
                </a:lnTo>
                <a:lnTo>
                  <a:pt x="229" y="1874"/>
                </a:lnTo>
                <a:lnTo>
                  <a:pt x="208" y="1848"/>
                </a:lnTo>
                <a:lnTo>
                  <a:pt x="189" y="1821"/>
                </a:lnTo>
                <a:lnTo>
                  <a:pt x="170" y="1796"/>
                </a:lnTo>
                <a:lnTo>
                  <a:pt x="153" y="1769"/>
                </a:lnTo>
                <a:lnTo>
                  <a:pt x="135" y="1742"/>
                </a:lnTo>
                <a:lnTo>
                  <a:pt x="119" y="1713"/>
                </a:lnTo>
                <a:lnTo>
                  <a:pt x="103" y="1685"/>
                </a:lnTo>
                <a:lnTo>
                  <a:pt x="91" y="1656"/>
                </a:lnTo>
                <a:lnTo>
                  <a:pt x="76" y="1627"/>
                </a:lnTo>
                <a:lnTo>
                  <a:pt x="65" y="1597"/>
                </a:lnTo>
                <a:lnTo>
                  <a:pt x="54" y="1569"/>
                </a:lnTo>
                <a:lnTo>
                  <a:pt x="43" y="1538"/>
                </a:lnTo>
                <a:lnTo>
                  <a:pt x="35" y="1507"/>
                </a:lnTo>
                <a:lnTo>
                  <a:pt x="27" y="1476"/>
                </a:lnTo>
                <a:lnTo>
                  <a:pt x="19" y="1446"/>
                </a:lnTo>
                <a:lnTo>
                  <a:pt x="14" y="1414"/>
                </a:lnTo>
                <a:lnTo>
                  <a:pt x="10" y="1383"/>
                </a:lnTo>
                <a:lnTo>
                  <a:pt x="5" y="1351"/>
                </a:lnTo>
                <a:lnTo>
                  <a:pt x="2" y="1319"/>
                </a:lnTo>
                <a:lnTo>
                  <a:pt x="0" y="1286"/>
                </a:lnTo>
                <a:lnTo>
                  <a:pt x="0" y="1254"/>
                </a:lnTo>
                <a:lnTo>
                  <a:pt x="0" y="1219"/>
                </a:lnTo>
                <a:lnTo>
                  <a:pt x="3" y="1186"/>
                </a:lnTo>
                <a:lnTo>
                  <a:pt x="6" y="1152"/>
                </a:lnTo>
                <a:lnTo>
                  <a:pt x="11" y="1119"/>
                </a:lnTo>
                <a:lnTo>
                  <a:pt x="16" y="1085"/>
                </a:lnTo>
                <a:lnTo>
                  <a:pt x="24" y="1052"/>
                </a:lnTo>
                <a:lnTo>
                  <a:pt x="32" y="1020"/>
                </a:lnTo>
                <a:lnTo>
                  <a:pt x="41" y="989"/>
                </a:lnTo>
                <a:lnTo>
                  <a:pt x="51" y="957"/>
                </a:lnTo>
                <a:lnTo>
                  <a:pt x="64" y="925"/>
                </a:lnTo>
                <a:lnTo>
                  <a:pt x="76" y="895"/>
                </a:lnTo>
                <a:lnTo>
                  <a:pt x="91" y="865"/>
                </a:lnTo>
                <a:lnTo>
                  <a:pt x="105" y="834"/>
                </a:lnTo>
                <a:lnTo>
                  <a:pt x="121" y="804"/>
                </a:lnTo>
                <a:lnTo>
                  <a:pt x="138" y="776"/>
                </a:lnTo>
                <a:lnTo>
                  <a:pt x="157" y="747"/>
                </a:lnTo>
                <a:lnTo>
                  <a:pt x="176" y="718"/>
                </a:lnTo>
                <a:lnTo>
                  <a:pt x="195" y="690"/>
                </a:lnTo>
                <a:lnTo>
                  <a:pt x="218" y="663"/>
                </a:lnTo>
                <a:lnTo>
                  <a:pt x="240" y="636"/>
                </a:lnTo>
                <a:lnTo>
                  <a:pt x="262" y="609"/>
                </a:lnTo>
                <a:lnTo>
                  <a:pt x="288" y="583"/>
                </a:lnTo>
                <a:lnTo>
                  <a:pt x="312" y="558"/>
                </a:lnTo>
                <a:lnTo>
                  <a:pt x="339" y="532"/>
                </a:lnTo>
                <a:lnTo>
                  <a:pt x="393" y="483"/>
                </a:lnTo>
                <a:lnTo>
                  <a:pt x="450" y="437"/>
                </a:lnTo>
                <a:lnTo>
                  <a:pt x="512" y="393"/>
                </a:lnTo>
                <a:lnTo>
                  <a:pt x="575" y="350"/>
                </a:lnTo>
                <a:lnTo>
                  <a:pt x="642" y="310"/>
                </a:lnTo>
                <a:lnTo>
                  <a:pt x="712" y="272"/>
                </a:lnTo>
                <a:lnTo>
                  <a:pt x="784" y="235"/>
                </a:lnTo>
                <a:lnTo>
                  <a:pt x="858" y="202"/>
                </a:lnTo>
                <a:lnTo>
                  <a:pt x="936" y="170"/>
                </a:lnTo>
                <a:lnTo>
                  <a:pt x="1014" y="141"/>
                </a:lnTo>
                <a:lnTo>
                  <a:pt x="1095" y="116"/>
                </a:lnTo>
                <a:lnTo>
                  <a:pt x="1179" y="92"/>
                </a:lnTo>
                <a:lnTo>
                  <a:pt x="1264" y="70"/>
                </a:lnTo>
                <a:lnTo>
                  <a:pt x="1349" y="52"/>
                </a:lnTo>
                <a:lnTo>
                  <a:pt x="1437" y="37"/>
                </a:lnTo>
                <a:lnTo>
                  <a:pt x="1526" y="24"/>
                </a:lnTo>
                <a:lnTo>
                  <a:pt x="1615" y="13"/>
                </a:lnTo>
                <a:lnTo>
                  <a:pt x="1707" y="6"/>
                </a:lnTo>
                <a:lnTo>
                  <a:pt x="1798" y="2"/>
                </a:lnTo>
                <a:lnTo>
                  <a:pt x="1890" y="0"/>
                </a:lnTo>
                <a:lnTo>
                  <a:pt x="1982" y="2"/>
                </a:lnTo>
                <a:lnTo>
                  <a:pt x="2074" y="6"/>
                </a:lnTo>
                <a:lnTo>
                  <a:pt x="2165" y="13"/>
                </a:lnTo>
                <a:lnTo>
                  <a:pt x="2255" y="24"/>
                </a:lnTo>
                <a:lnTo>
                  <a:pt x="2344" y="37"/>
                </a:lnTo>
                <a:lnTo>
                  <a:pt x="2432" y="52"/>
                </a:lnTo>
                <a:lnTo>
                  <a:pt x="2518" y="70"/>
                </a:lnTo>
                <a:lnTo>
                  <a:pt x="2602" y="92"/>
                </a:lnTo>
                <a:lnTo>
                  <a:pt x="2684" y="116"/>
                </a:lnTo>
                <a:lnTo>
                  <a:pt x="2766" y="141"/>
                </a:lnTo>
                <a:lnTo>
                  <a:pt x="2845" y="170"/>
                </a:lnTo>
                <a:lnTo>
                  <a:pt x="2921" y="202"/>
                </a:lnTo>
                <a:lnTo>
                  <a:pt x="2996" y="235"/>
                </a:lnTo>
                <a:lnTo>
                  <a:pt x="3069" y="272"/>
                </a:lnTo>
                <a:lnTo>
                  <a:pt x="3139" y="310"/>
                </a:lnTo>
                <a:lnTo>
                  <a:pt x="3206" y="350"/>
                </a:lnTo>
                <a:lnTo>
                  <a:pt x="3269" y="393"/>
                </a:lnTo>
                <a:lnTo>
                  <a:pt x="3330" y="437"/>
                </a:lnTo>
                <a:lnTo>
                  <a:pt x="3389" y="483"/>
                </a:lnTo>
                <a:lnTo>
                  <a:pt x="3443" y="532"/>
                </a:lnTo>
                <a:lnTo>
                  <a:pt x="3468" y="558"/>
                </a:lnTo>
                <a:lnTo>
                  <a:pt x="3493" y="583"/>
                </a:lnTo>
                <a:lnTo>
                  <a:pt x="3517" y="609"/>
                </a:lnTo>
                <a:lnTo>
                  <a:pt x="3541" y="636"/>
                </a:lnTo>
                <a:lnTo>
                  <a:pt x="3563" y="663"/>
                </a:lnTo>
                <a:lnTo>
                  <a:pt x="3584" y="690"/>
                </a:lnTo>
                <a:lnTo>
                  <a:pt x="3605" y="718"/>
                </a:lnTo>
                <a:lnTo>
                  <a:pt x="3624" y="747"/>
                </a:lnTo>
                <a:lnTo>
                  <a:pt x="3643" y="776"/>
                </a:lnTo>
                <a:lnTo>
                  <a:pt x="3659" y="804"/>
                </a:lnTo>
                <a:lnTo>
                  <a:pt x="3676" y="834"/>
                </a:lnTo>
                <a:lnTo>
                  <a:pt x="3691" y="865"/>
                </a:lnTo>
                <a:lnTo>
                  <a:pt x="3705" y="895"/>
                </a:lnTo>
                <a:lnTo>
                  <a:pt x="3718" y="925"/>
                </a:lnTo>
                <a:lnTo>
                  <a:pt x="3729" y="957"/>
                </a:lnTo>
                <a:lnTo>
                  <a:pt x="3740" y="989"/>
                </a:lnTo>
                <a:lnTo>
                  <a:pt x="3749" y="1020"/>
                </a:lnTo>
                <a:lnTo>
                  <a:pt x="3757" y="1052"/>
                </a:lnTo>
                <a:lnTo>
                  <a:pt x="3764" y="1085"/>
                </a:lnTo>
                <a:lnTo>
                  <a:pt x="3770" y="1119"/>
                </a:lnTo>
                <a:lnTo>
                  <a:pt x="3775" y="1152"/>
                </a:lnTo>
                <a:lnTo>
                  <a:pt x="3778" y="1186"/>
                </a:lnTo>
                <a:lnTo>
                  <a:pt x="3780" y="1219"/>
                </a:lnTo>
                <a:lnTo>
                  <a:pt x="3781" y="1254"/>
                </a:lnTo>
                <a:lnTo>
                  <a:pt x="3780" y="1286"/>
                </a:lnTo>
                <a:lnTo>
                  <a:pt x="3778" y="1317"/>
                </a:lnTo>
                <a:lnTo>
                  <a:pt x="3775" y="1349"/>
                </a:lnTo>
                <a:lnTo>
                  <a:pt x="3772" y="1381"/>
                </a:lnTo>
                <a:lnTo>
                  <a:pt x="3767" y="1411"/>
                </a:lnTo>
                <a:lnTo>
                  <a:pt x="3760" y="1441"/>
                </a:lnTo>
                <a:lnTo>
                  <a:pt x="3753" y="1472"/>
                </a:lnTo>
                <a:lnTo>
                  <a:pt x="3745" y="1502"/>
                </a:lnTo>
                <a:lnTo>
                  <a:pt x="3737" y="1532"/>
                </a:lnTo>
                <a:lnTo>
                  <a:pt x="3726" y="1561"/>
                </a:lnTo>
                <a:lnTo>
                  <a:pt x="3714" y="1589"/>
                </a:lnTo>
                <a:lnTo>
                  <a:pt x="3703" y="1618"/>
                </a:lnTo>
                <a:lnTo>
                  <a:pt x="3689" y="1646"/>
                </a:lnTo>
                <a:lnTo>
                  <a:pt x="3675" y="1673"/>
                </a:lnTo>
                <a:lnTo>
                  <a:pt x="3660" y="1702"/>
                </a:lnTo>
                <a:lnTo>
                  <a:pt x="3644" y="1729"/>
                </a:lnTo>
                <a:lnTo>
                  <a:pt x="3609" y="1782"/>
                </a:lnTo>
                <a:lnTo>
                  <a:pt x="3573" y="1834"/>
                </a:lnTo>
                <a:lnTo>
                  <a:pt x="3532" y="1883"/>
                </a:lnTo>
                <a:lnTo>
                  <a:pt x="3486" y="1933"/>
                </a:lnTo>
                <a:lnTo>
                  <a:pt x="3438" y="1979"/>
                </a:lnTo>
                <a:lnTo>
                  <a:pt x="3389" y="2025"/>
                </a:lnTo>
                <a:lnTo>
                  <a:pt x="3335" y="2068"/>
                </a:lnTo>
                <a:lnTo>
                  <a:pt x="3277" y="2109"/>
                </a:lnTo>
                <a:lnTo>
                  <a:pt x="3218" y="2149"/>
                </a:lnTo>
                <a:lnTo>
                  <a:pt x="3158" y="2187"/>
                </a:lnTo>
                <a:lnTo>
                  <a:pt x="3095" y="2223"/>
                </a:lnTo>
                <a:lnTo>
                  <a:pt x="3028" y="2258"/>
                </a:lnTo>
                <a:lnTo>
                  <a:pt x="2959" y="2290"/>
                </a:lnTo>
                <a:lnTo>
                  <a:pt x="2889" y="2320"/>
                </a:lnTo>
                <a:lnTo>
                  <a:pt x="2816" y="2347"/>
                </a:lnTo>
                <a:lnTo>
                  <a:pt x="2743" y="2374"/>
                </a:lnTo>
                <a:lnTo>
                  <a:pt x="2667" y="2398"/>
                </a:lnTo>
                <a:lnTo>
                  <a:pt x="2589" y="2419"/>
                </a:lnTo>
                <a:lnTo>
                  <a:pt x="2511" y="2440"/>
                </a:lnTo>
                <a:lnTo>
                  <a:pt x="2430" y="2455"/>
                </a:lnTo>
                <a:lnTo>
                  <a:pt x="2349" y="2471"/>
                </a:lnTo>
                <a:lnTo>
                  <a:pt x="2266" y="2482"/>
                </a:lnTo>
                <a:lnTo>
                  <a:pt x="2184" y="2494"/>
                </a:lnTo>
                <a:lnTo>
                  <a:pt x="2100" y="2500"/>
                </a:lnTo>
                <a:lnTo>
                  <a:pt x="1683" y="2246"/>
                </a:lnTo>
                <a:lnTo>
                  <a:pt x="1734" y="2250"/>
                </a:lnTo>
                <a:lnTo>
                  <a:pt x="1786" y="2252"/>
                </a:lnTo>
                <a:lnTo>
                  <a:pt x="1837" y="2254"/>
                </a:lnTo>
                <a:lnTo>
                  <a:pt x="1890" y="2254"/>
                </a:lnTo>
                <a:lnTo>
                  <a:pt x="1979" y="2252"/>
                </a:lnTo>
                <a:lnTo>
                  <a:pt x="2066" y="2249"/>
                </a:lnTo>
                <a:lnTo>
                  <a:pt x="2152" y="2241"/>
                </a:lnTo>
                <a:lnTo>
                  <a:pt x="2236" y="2231"/>
                </a:lnTo>
                <a:lnTo>
                  <a:pt x="2319" y="2220"/>
                </a:lnTo>
                <a:lnTo>
                  <a:pt x="2398" y="2206"/>
                </a:lnTo>
                <a:lnTo>
                  <a:pt x="2476" y="2188"/>
                </a:lnTo>
                <a:lnTo>
                  <a:pt x="2551" y="2169"/>
                </a:lnTo>
                <a:lnTo>
                  <a:pt x="2624" y="2147"/>
                </a:lnTo>
                <a:lnTo>
                  <a:pt x="2696" y="2125"/>
                </a:lnTo>
                <a:lnTo>
                  <a:pt x="2764" y="2098"/>
                </a:lnTo>
                <a:lnTo>
                  <a:pt x="2831" y="2071"/>
                </a:lnTo>
                <a:lnTo>
                  <a:pt x="2894" y="2042"/>
                </a:lnTo>
                <a:lnTo>
                  <a:pt x="2955" y="2010"/>
                </a:lnTo>
                <a:lnTo>
                  <a:pt x="3013" y="1979"/>
                </a:lnTo>
                <a:lnTo>
                  <a:pt x="3069" y="1944"/>
                </a:lnTo>
                <a:lnTo>
                  <a:pt x="3122" y="1909"/>
                </a:lnTo>
                <a:lnTo>
                  <a:pt x="3171" y="1871"/>
                </a:lnTo>
                <a:lnTo>
                  <a:pt x="3218" y="1832"/>
                </a:lnTo>
                <a:lnTo>
                  <a:pt x="3261" y="1793"/>
                </a:lnTo>
                <a:lnTo>
                  <a:pt x="3303" y="1753"/>
                </a:lnTo>
                <a:lnTo>
                  <a:pt x="3341" y="1710"/>
                </a:lnTo>
                <a:lnTo>
                  <a:pt x="3374" y="1667"/>
                </a:lnTo>
                <a:lnTo>
                  <a:pt x="3406" y="1624"/>
                </a:lnTo>
                <a:lnTo>
                  <a:pt x="3433" y="1580"/>
                </a:lnTo>
                <a:lnTo>
                  <a:pt x="3457" y="1534"/>
                </a:lnTo>
                <a:lnTo>
                  <a:pt x="3478" y="1489"/>
                </a:lnTo>
                <a:lnTo>
                  <a:pt x="3495" y="1443"/>
                </a:lnTo>
                <a:lnTo>
                  <a:pt x="3509" y="1395"/>
                </a:lnTo>
                <a:lnTo>
                  <a:pt x="3519" y="1349"/>
                </a:lnTo>
                <a:lnTo>
                  <a:pt x="3522" y="1325"/>
                </a:lnTo>
                <a:lnTo>
                  <a:pt x="3524" y="1302"/>
                </a:lnTo>
                <a:lnTo>
                  <a:pt x="3525" y="1278"/>
                </a:lnTo>
                <a:lnTo>
                  <a:pt x="3527" y="1254"/>
                </a:lnTo>
                <a:lnTo>
                  <a:pt x="3525" y="1230"/>
                </a:lnTo>
                <a:lnTo>
                  <a:pt x="3524" y="1206"/>
                </a:lnTo>
                <a:lnTo>
                  <a:pt x="3522" y="1182"/>
                </a:lnTo>
                <a:lnTo>
                  <a:pt x="3519" y="1159"/>
                </a:lnTo>
                <a:lnTo>
                  <a:pt x="3509" y="1112"/>
                </a:lnTo>
                <a:lnTo>
                  <a:pt x="3495" y="1066"/>
                </a:lnTo>
                <a:lnTo>
                  <a:pt x="3478" y="1019"/>
                </a:lnTo>
                <a:lnTo>
                  <a:pt x="3457" y="974"/>
                </a:lnTo>
                <a:lnTo>
                  <a:pt x="3433" y="928"/>
                </a:lnTo>
                <a:lnTo>
                  <a:pt x="3406" y="884"/>
                </a:lnTo>
                <a:lnTo>
                  <a:pt x="3374" y="841"/>
                </a:lnTo>
                <a:lnTo>
                  <a:pt x="3341" y="798"/>
                </a:lnTo>
                <a:lnTo>
                  <a:pt x="3303" y="756"/>
                </a:lnTo>
                <a:lnTo>
                  <a:pt x="3261" y="715"/>
                </a:lnTo>
                <a:lnTo>
                  <a:pt x="3218" y="675"/>
                </a:lnTo>
                <a:lnTo>
                  <a:pt x="3171" y="637"/>
                </a:lnTo>
                <a:lnTo>
                  <a:pt x="3122" y="599"/>
                </a:lnTo>
                <a:lnTo>
                  <a:pt x="3069" y="564"/>
                </a:lnTo>
                <a:lnTo>
                  <a:pt x="3013" y="529"/>
                </a:lnTo>
                <a:lnTo>
                  <a:pt x="2955" y="497"/>
                </a:lnTo>
                <a:lnTo>
                  <a:pt x="2894" y="466"/>
                </a:lnTo>
                <a:lnTo>
                  <a:pt x="2831" y="437"/>
                </a:lnTo>
                <a:lnTo>
                  <a:pt x="2764" y="410"/>
                </a:lnTo>
                <a:lnTo>
                  <a:pt x="2696" y="385"/>
                </a:lnTo>
                <a:lnTo>
                  <a:pt x="2624" y="361"/>
                </a:lnTo>
                <a:lnTo>
                  <a:pt x="2551" y="339"/>
                </a:lnTo>
                <a:lnTo>
                  <a:pt x="2476" y="319"/>
                </a:lnTo>
                <a:lnTo>
                  <a:pt x="2398" y="304"/>
                </a:lnTo>
                <a:lnTo>
                  <a:pt x="2319" y="288"/>
                </a:lnTo>
                <a:lnTo>
                  <a:pt x="2236" y="277"/>
                </a:lnTo>
                <a:lnTo>
                  <a:pt x="2152" y="267"/>
                </a:lnTo>
                <a:lnTo>
                  <a:pt x="2066" y="259"/>
                </a:lnTo>
                <a:lnTo>
                  <a:pt x="1979" y="256"/>
                </a:lnTo>
                <a:lnTo>
                  <a:pt x="1890" y="254"/>
                </a:lnTo>
                <a:close/>
                <a:moveTo>
                  <a:pt x="2788" y="907"/>
                </a:moveTo>
                <a:lnTo>
                  <a:pt x="927" y="907"/>
                </a:lnTo>
                <a:lnTo>
                  <a:pt x="927" y="780"/>
                </a:lnTo>
                <a:lnTo>
                  <a:pt x="2788" y="780"/>
                </a:lnTo>
                <a:lnTo>
                  <a:pt x="2788" y="907"/>
                </a:lnTo>
                <a:close/>
                <a:moveTo>
                  <a:pt x="2150" y="1313"/>
                </a:moveTo>
                <a:lnTo>
                  <a:pt x="927" y="1313"/>
                </a:lnTo>
                <a:lnTo>
                  <a:pt x="927" y="1186"/>
                </a:lnTo>
                <a:lnTo>
                  <a:pt x="2150" y="1186"/>
                </a:lnTo>
                <a:lnTo>
                  <a:pt x="2150" y="1313"/>
                </a:lnTo>
                <a:close/>
                <a:moveTo>
                  <a:pt x="2788" y="1718"/>
                </a:moveTo>
                <a:lnTo>
                  <a:pt x="927" y="1718"/>
                </a:lnTo>
                <a:lnTo>
                  <a:pt x="927" y="1591"/>
                </a:lnTo>
                <a:lnTo>
                  <a:pt x="2788" y="1591"/>
                </a:lnTo>
                <a:lnTo>
                  <a:pt x="2788" y="1718"/>
                </a:lnTo>
                <a:close/>
                <a:moveTo>
                  <a:pt x="4628" y="4062"/>
                </a:moveTo>
                <a:lnTo>
                  <a:pt x="3740" y="4062"/>
                </a:lnTo>
                <a:lnTo>
                  <a:pt x="3740" y="3935"/>
                </a:lnTo>
                <a:lnTo>
                  <a:pt x="4628" y="3935"/>
                </a:lnTo>
                <a:lnTo>
                  <a:pt x="4628" y="4062"/>
                </a:lnTo>
                <a:close/>
                <a:moveTo>
                  <a:pt x="5601" y="3657"/>
                </a:moveTo>
                <a:lnTo>
                  <a:pt x="3740" y="3657"/>
                </a:lnTo>
                <a:lnTo>
                  <a:pt x="3740" y="3530"/>
                </a:lnTo>
                <a:lnTo>
                  <a:pt x="5601" y="3530"/>
                </a:lnTo>
                <a:lnTo>
                  <a:pt x="5601" y="3657"/>
                </a:lnTo>
                <a:close/>
                <a:moveTo>
                  <a:pt x="5601" y="3252"/>
                </a:moveTo>
                <a:lnTo>
                  <a:pt x="3740" y="3252"/>
                </a:lnTo>
                <a:lnTo>
                  <a:pt x="3740" y="3124"/>
                </a:lnTo>
                <a:lnTo>
                  <a:pt x="5601" y="3124"/>
                </a:lnTo>
                <a:lnTo>
                  <a:pt x="5601" y="3252"/>
                </a:lnTo>
                <a:close/>
                <a:moveTo>
                  <a:pt x="3010" y="3956"/>
                </a:moveTo>
                <a:lnTo>
                  <a:pt x="3010" y="3956"/>
                </a:lnTo>
                <a:lnTo>
                  <a:pt x="3034" y="3992"/>
                </a:lnTo>
                <a:lnTo>
                  <a:pt x="3061" y="4027"/>
                </a:lnTo>
                <a:lnTo>
                  <a:pt x="3090" y="4062"/>
                </a:lnTo>
                <a:lnTo>
                  <a:pt x="3120" y="4097"/>
                </a:lnTo>
                <a:lnTo>
                  <a:pt x="3152" y="4130"/>
                </a:lnTo>
                <a:lnTo>
                  <a:pt x="3187" y="4164"/>
                </a:lnTo>
                <a:lnTo>
                  <a:pt x="3223" y="4196"/>
                </a:lnTo>
                <a:lnTo>
                  <a:pt x="3261" y="4226"/>
                </a:lnTo>
                <a:lnTo>
                  <a:pt x="3301" y="4258"/>
                </a:lnTo>
                <a:lnTo>
                  <a:pt x="3342" y="4286"/>
                </a:lnTo>
                <a:lnTo>
                  <a:pt x="3385" y="4315"/>
                </a:lnTo>
                <a:lnTo>
                  <a:pt x="3430" y="4342"/>
                </a:lnTo>
                <a:lnTo>
                  <a:pt x="3476" y="4369"/>
                </a:lnTo>
                <a:lnTo>
                  <a:pt x="3525" y="4394"/>
                </a:lnTo>
                <a:lnTo>
                  <a:pt x="3575" y="4418"/>
                </a:lnTo>
                <a:lnTo>
                  <a:pt x="3625" y="4442"/>
                </a:lnTo>
                <a:lnTo>
                  <a:pt x="3678" y="4464"/>
                </a:lnTo>
                <a:lnTo>
                  <a:pt x="3732" y="4485"/>
                </a:lnTo>
                <a:lnTo>
                  <a:pt x="3787" y="4506"/>
                </a:lnTo>
                <a:lnTo>
                  <a:pt x="3843" y="4523"/>
                </a:lnTo>
                <a:lnTo>
                  <a:pt x="3902" y="4541"/>
                </a:lnTo>
                <a:lnTo>
                  <a:pt x="3961" y="4556"/>
                </a:lnTo>
                <a:lnTo>
                  <a:pt x="4021" y="4572"/>
                </a:lnTo>
                <a:lnTo>
                  <a:pt x="4082" y="4585"/>
                </a:lnTo>
                <a:lnTo>
                  <a:pt x="4145" y="4596"/>
                </a:lnTo>
                <a:lnTo>
                  <a:pt x="4209" y="4607"/>
                </a:lnTo>
                <a:lnTo>
                  <a:pt x="4274" y="4615"/>
                </a:lnTo>
                <a:lnTo>
                  <a:pt x="4339" y="4623"/>
                </a:lnTo>
                <a:lnTo>
                  <a:pt x="4406" y="4630"/>
                </a:lnTo>
                <a:lnTo>
                  <a:pt x="4474" y="4633"/>
                </a:lnTo>
                <a:lnTo>
                  <a:pt x="4542" y="4636"/>
                </a:lnTo>
                <a:lnTo>
                  <a:pt x="4611" y="4636"/>
                </a:lnTo>
                <a:lnTo>
                  <a:pt x="4703" y="4634"/>
                </a:lnTo>
                <a:lnTo>
                  <a:pt x="4792" y="4631"/>
                </a:lnTo>
                <a:lnTo>
                  <a:pt x="4881" y="4623"/>
                </a:lnTo>
                <a:lnTo>
                  <a:pt x="4967" y="4614"/>
                </a:lnTo>
                <a:lnTo>
                  <a:pt x="5053" y="4601"/>
                </a:lnTo>
                <a:lnTo>
                  <a:pt x="5135" y="4587"/>
                </a:lnTo>
                <a:lnTo>
                  <a:pt x="5216" y="4569"/>
                </a:lnTo>
                <a:lnTo>
                  <a:pt x="5294" y="4548"/>
                </a:lnTo>
                <a:lnTo>
                  <a:pt x="5372" y="4526"/>
                </a:lnTo>
                <a:lnTo>
                  <a:pt x="5447" y="4502"/>
                </a:lnTo>
                <a:lnTo>
                  <a:pt x="5518" y="4475"/>
                </a:lnTo>
                <a:lnTo>
                  <a:pt x="5588" y="4447"/>
                </a:lnTo>
                <a:lnTo>
                  <a:pt x="5655" y="4415"/>
                </a:lnTo>
                <a:lnTo>
                  <a:pt x="5720" y="4383"/>
                </a:lnTo>
                <a:lnTo>
                  <a:pt x="5782" y="4348"/>
                </a:lnTo>
                <a:lnTo>
                  <a:pt x="5841" y="4312"/>
                </a:lnTo>
                <a:lnTo>
                  <a:pt x="5898" y="4274"/>
                </a:lnTo>
                <a:lnTo>
                  <a:pt x="5952" y="4234"/>
                </a:lnTo>
                <a:lnTo>
                  <a:pt x="6001" y="4194"/>
                </a:lnTo>
                <a:lnTo>
                  <a:pt x="6049" y="4151"/>
                </a:lnTo>
                <a:lnTo>
                  <a:pt x="6094" y="4107"/>
                </a:lnTo>
                <a:lnTo>
                  <a:pt x="6133" y="4062"/>
                </a:lnTo>
                <a:lnTo>
                  <a:pt x="6172" y="4016"/>
                </a:lnTo>
                <a:lnTo>
                  <a:pt x="6205" y="3968"/>
                </a:lnTo>
                <a:lnTo>
                  <a:pt x="6235" y="3919"/>
                </a:lnTo>
                <a:lnTo>
                  <a:pt x="6261" y="3870"/>
                </a:lnTo>
                <a:lnTo>
                  <a:pt x="6273" y="3846"/>
                </a:lnTo>
                <a:lnTo>
                  <a:pt x="6283" y="3821"/>
                </a:lnTo>
                <a:lnTo>
                  <a:pt x="6294" y="3795"/>
                </a:lnTo>
                <a:lnTo>
                  <a:pt x="6302" y="3770"/>
                </a:lnTo>
                <a:lnTo>
                  <a:pt x="6310" y="3743"/>
                </a:lnTo>
                <a:lnTo>
                  <a:pt x="6316" y="3717"/>
                </a:lnTo>
                <a:lnTo>
                  <a:pt x="6323" y="3692"/>
                </a:lnTo>
                <a:lnTo>
                  <a:pt x="6327" y="3665"/>
                </a:lnTo>
                <a:lnTo>
                  <a:pt x="6330" y="3638"/>
                </a:lnTo>
                <a:lnTo>
                  <a:pt x="6334" y="3612"/>
                </a:lnTo>
                <a:lnTo>
                  <a:pt x="6335" y="3585"/>
                </a:lnTo>
                <a:lnTo>
                  <a:pt x="6337" y="3558"/>
                </a:lnTo>
                <a:lnTo>
                  <a:pt x="6335" y="3527"/>
                </a:lnTo>
                <a:lnTo>
                  <a:pt x="6334" y="3495"/>
                </a:lnTo>
                <a:lnTo>
                  <a:pt x="6329" y="3465"/>
                </a:lnTo>
                <a:lnTo>
                  <a:pt x="6323" y="3434"/>
                </a:lnTo>
                <a:lnTo>
                  <a:pt x="6316" y="3404"/>
                </a:lnTo>
                <a:lnTo>
                  <a:pt x="6308" y="3374"/>
                </a:lnTo>
                <a:lnTo>
                  <a:pt x="6297" y="3344"/>
                </a:lnTo>
                <a:lnTo>
                  <a:pt x="6286" y="3315"/>
                </a:lnTo>
                <a:lnTo>
                  <a:pt x="6273" y="3285"/>
                </a:lnTo>
                <a:lnTo>
                  <a:pt x="6259" y="3256"/>
                </a:lnTo>
                <a:lnTo>
                  <a:pt x="6243" y="3228"/>
                </a:lnTo>
                <a:lnTo>
                  <a:pt x="6227" y="3201"/>
                </a:lnTo>
                <a:lnTo>
                  <a:pt x="6208" y="3172"/>
                </a:lnTo>
                <a:lnTo>
                  <a:pt x="6189" y="3145"/>
                </a:lnTo>
                <a:lnTo>
                  <a:pt x="6168" y="3118"/>
                </a:lnTo>
                <a:lnTo>
                  <a:pt x="6146" y="3091"/>
                </a:lnTo>
                <a:lnTo>
                  <a:pt x="6124" y="3064"/>
                </a:lnTo>
                <a:lnTo>
                  <a:pt x="6098" y="3039"/>
                </a:lnTo>
                <a:lnTo>
                  <a:pt x="6073" y="3012"/>
                </a:lnTo>
                <a:lnTo>
                  <a:pt x="6048" y="2986"/>
                </a:lnTo>
                <a:lnTo>
                  <a:pt x="5992" y="2937"/>
                </a:lnTo>
                <a:lnTo>
                  <a:pt x="5932" y="2888"/>
                </a:lnTo>
                <a:lnTo>
                  <a:pt x="5868" y="2838"/>
                </a:lnTo>
                <a:lnTo>
                  <a:pt x="5801" y="2792"/>
                </a:lnTo>
                <a:lnTo>
                  <a:pt x="5730" y="2746"/>
                </a:lnTo>
                <a:lnTo>
                  <a:pt x="5657" y="2702"/>
                </a:lnTo>
                <a:lnTo>
                  <a:pt x="3935" y="1691"/>
                </a:lnTo>
                <a:lnTo>
                  <a:pt x="3999" y="1581"/>
                </a:lnTo>
                <a:lnTo>
                  <a:pt x="5725" y="2595"/>
                </a:lnTo>
                <a:lnTo>
                  <a:pt x="5804" y="2643"/>
                </a:lnTo>
                <a:lnTo>
                  <a:pt x="5879" y="2692"/>
                </a:lnTo>
                <a:lnTo>
                  <a:pt x="5952" y="2741"/>
                </a:lnTo>
                <a:lnTo>
                  <a:pt x="6021" y="2794"/>
                </a:lnTo>
                <a:lnTo>
                  <a:pt x="6054" y="2821"/>
                </a:lnTo>
                <a:lnTo>
                  <a:pt x="6086" y="2848"/>
                </a:lnTo>
                <a:lnTo>
                  <a:pt x="6116" y="2875"/>
                </a:lnTo>
                <a:lnTo>
                  <a:pt x="6146" y="2904"/>
                </a:lnTo>
                <a:lnTo>
                  <a:pt x="6175" y="2932"/>
                </a:lnTo>
                <a:lnTo>
                  <a:pt x="6202" y="2961"/>
                </a:lnTo>
                <a:lnTo>
                  <a:pt x="6229" y="2989"/>
                </a:lnTo>
                <a:lnTo>
                  <a:pt x="6254" y="3020"/>
                </a:lnTo>
                <a:lnTo>
                  <a:pt x="6278" y="3050"/>
                </a:lnTo>
                <a:lnTo>
                  <a:pt x="6300" y="3080"/>
                </a:lnTo>
                <a:lnTo>
                  <a:pt x="6323" y="3110"/>
                </a:lnTo>
                <a:lnTo>
                  <a:pt x="6342" y="3142"/>
                </a:lnTo>
                <a:lnTo>
                  <a:pt x="6361" y="3174"/>
                </a:lnTo>
                <a:lnTo>
                  <a:pt x="6378" y="3207"/>
                </a:lnTo>
                <a:lnTo>
                  <a:pt x="6394" y="3239"/>
                </a:lnTo>
                <a:lnTo>
                  <a:pt x="6408" y="3272"/>
                </a:lnTo>
                <a:lnTo>
                  <a:pt x="6421" y="3307"/>
                </a:lnTo>
                <a:lnTo>
                  <a:pt x="6432" y="3341"/>
                </a:lnTo>
                <a:lnTo>
                  <a:pt x="6442" y="3376"/>
                </a:lnTo>
                <a:lnTo>
                  <a:pt x="6450" y="3412"/>
                </a:lnTo>
                <a:lnTo>
                  <a:pt x="6454" y="3447"/>
                </a:lnTo>
                <a:lnTo>
                  <a:pt x="6459" y="3484"/>
                </a:lnTo>
                <a:lnTo>
                  <a:pt x="6462" y="3520"/>
                </a:lnTo>
                <a:lnTo>
                  <a:pt x="6464" y="3558"/>
                </a:lnTo>
                <a:lnTo>
                  <a:pt x="6462" y="3590"/>
                </a:lnTo>
                <a:lnTo>
                  <a:pt x="6461" y="3622"/>
                </a:lnTo>
                <a:lnTo>
                  <a:pt x="6458" y="3654"/>
                </a:lnTo>
                <a:lnTo>
                  <a:pt x="6453" y="3685"/>
                </a:lnTo>
                <a:lnTo>
                  <a:pt x="6448" y="3717"/>
                </a:lnTo>
                <a:lnTo>
                  <a:pt x="6442" y="3747"/>
                </a:lnTo>
                <a:lnTo>
                  <a:pt x="6434" y="3778"/>
                </a:lnTo>
                <a:lnTo>
                  <a:pt x="6424" y="3808"/>
                </a:lnTo>
                <a:lnTo>
                  <a:pt x="6415" y="3838"/>
                </a:lnTo>
                <a:lnTo>
                  <a:pt x="6404" y="3867"/>
                </a:lnTo>
                <a:lnTo>
                  <a:pt x="6391" y="3897"/>
                </a:lnTo>
                <a:lnTo>
                  <a:pt x="6378" y="3925"/>
                </a:lnTo>
                <a:lnTo>
                  <a:pt x="6364" y="3954"/>
                </a:lnTo>
                <a:lnTo>
                  <a:pt x="6348" y="3983"/>
                </a:lnTo>
                <a:lnTo>
                  <a:pt x="6330" y="4010"/>
                </a:lnTo>
                <a:lnTo>
                  <a:pt x="6313" y="4037"/>
                </a:lnTo>
                <a:lnTo>
                  <a:pt x="6296" y="4064"/>
                </a:lnTo>
                <a:lnTo>
                  <a:pt x="6276" y="4091"/>
                </a:lnTo>
                <a:lnTo>
                  <a:pt x="6256" y="4118"/>
                </a:lnTo>
                <a:lnTo>
                  <a:pt x="6234" y="4143"/>
                </a:lnTo>
                <a:lnTo>
                  <a:pt x="6211" y="4169"/>
                </a:lnTo>
                <a:lnTo>
                  <a:pt x="6189" y="4194"/>
                </a:lnTo>
                <a:lnTo>
                  <a:pt x="6140" y="4242"/>
                </a:lnTo>
                <a:lnTo>
                  <a:pt x="6087" y="4289"/>
                </a:lnTo>
                <a:lnTo>
                  <a:pt x="6032" y="4334"/>
                </a:lnTo>
                <a:lnTo>
                  <a:pt x="5973" y="4378"/>
                </a:lnTo>
                <a:lnTo>
                  <a:pt x="5909" y="4420"/>
                </a:lnTo>
                <a:lnTo>
                  <a:pt x="5846" y="4458"/>
                </a:lnTo>
                <a:lnTo>
                  <a:pt x="5777" y="4496"/>
                </a:lnTo>
                <a:lnTo>
                  <a:pt x="5707" y="4531"/>
                </a:lnTo>
                <a:lnTo>
                  <a:pt x="5634" y="4564"/>
                </a:lnTo>
                <a:lnTo>
                  <a:pt x="5560" y="4595"/>
                </a:lnTo>
                <a:lnTo>
                  <a:pt x="5482" y="4623"/>
                </a:lnTo>
                <a:lnTo>
                  <a:pt x="5402" y="4649"/>
                </a:lnTo>
                <a:lnTo>
                  <a:pt x="5320" y="4672"/>
                </a:lnTo>
                <a:lnTo>
                  <a:pt x="5237" y="4693"/>
                </a:lnTo>
                <a:lnTo>
                  <a:pt x="5151" y="4711"/>
                </a:lnTo>
                <a:lnTo>
                  <a:pt x="5064" y="4726"/>
                </a:lnTo>
                <a:lnTo>
                  <a:pt x="4976" y="4739"/>
                </a:lnTo>
                <a:lnTo>
                  <a:pt x="4887" y="4750"/>
                </a:lnTo>
                <a:lnTo>
                  <a:pt x="4795" y="4758"/>
                </a:lnTo>
                <a:lnTo>
                  <a:pt x="4705" y="4761"/>
                </a:lnTo>
                <a:lnTo>
                  <a:pt x="4611" y="4763"/>
                </a:lnTo>
                <a:lnTo>
                  <a:pt x="4531" y="4763"/>
                </a:lnTo>
                <a:lnTo>
                  <a:pt x="4452" y="4758"/>
                </a:lnTo>
                <a:lnTo>
                  <a:pt x="4372" y="4753"/>
                </a:lnTo>
                <a:lnTo>
                  <a:pt x="4294" y="4746"/>
                </a:lnTo>
                <a:lnTo>
                  <a:pt x="4218" y="4736"/>
                </a:lnTo>
                <a:lnTo>
                  <a:pt x="4142" y="4725"/>
                </a:lnTo>
                <a:lnTo>
                  <a:pt x="4067" y="4711"/>
                </a:lnTo>
                <a:lnTo>
                  <a:pt x="3994" y="4695"/>
                </a:lnTo>
                <a:lnTo>
                  <a:pt x="3921" y="4677"/>
                </a:lnTo>
                <a:lnTo>
                  <a:pt x="3851" y="4658"/>
                </a:lnTo>
                <a:lnTo>
                  <a:pt x="3781" y="4636"/>
                </a:lnTo>
                <a:lnTo>
                  <a:pt x="3713" y="4614"/>
                </a:lnTo>
                <a:lnTo>
                  <a:pt x="3648" y="4588"/>
                </a:lnTo>
                <a:lnTo>
                  <a:pt x="3582" y="4561"/>
                </a:lnTo>
                <a:lnTo>
                  <a:pt x="3519" y="4533"/>
                </a:lnTo>
                <a:lnTo>
                  <a:pt x="3458" y="4502"/>
                </a:lnTo>
                <a:lnTo>
                  <a:pt x="3400" y="4471"/>
                </a:lnTo>
                <a:lnTo>
                  <a:pt x="3342" y="4437"/>
                </a:lnTo>
                <a:lnTo>
                  <a:pt x="3287" y="4402"/>
                </a:lnTo>
                <a:lnTo>
                  <a:pt x="3234" y="4367"/>
                </a:lnTo>
                <a:lnTo>
                  <a:pt x="3184" y="4329"/>
                </a:lnTo>
                <a:lnTo>
                  <a:pt x="3136" y="4289"/>
                </a:lnTo>
                <a:lnTo>
                  <a:pt x="3091" y="4250"/>
                </a:lnTo>
                <a:lnTo>
                  <a:pt x="3048" y="4208"/>
                </a:lnTo>
                <a:lnTo>
                  <a:pt x="3007" y="4165"/>
                </a:lnTo>
                <a:lnTo>
                  <a:pt x="2969" y="4121"/>
                </a:lnTo>
                <a:lnTo>
                  <a:pt x="2936" y="4075"/>
                </a:lnTo>
                <a:lnTo>
                  <a:pt x="2902" y="4029"/>
                </a:lnTo>
                <a:lnTo>
                  <a:pt x="2874" y="3981"/>
                </a:lnTo>
                <a:lnTo>
                  <a:pt x="2848" y="3932"/>
                </a:lnTo>
                <a:lnTo>
                  <a:pt x="2826" y="3881"/>
                </a:lnTo>
                <a:lnTo>
                  <a:pt x="2805" y="3830"/>
                </a:lnTo>
                <a:lnTo>
                  <a:pt x="3010" y="3956"/>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27" name="Rectangle 26">
            <a:extLst>
              <a:ext uri="{FF2B5EF4-FFF2-40B4-BE49-F238E27FC236}">
                <a16:creationId xmlns:a16="http://schemas.microsoft.com/office/drawing/2014/main" id="{ACBF9E32-0EAC-471B-BEDC-E956A6FB93FB}"/>
              </a:ext>
            </a:extLst>
          </p:cNvPr>
          <p:cNvSpPr/>
          <p:nvPr/>
        </p:nvSpPr>
        <p:spPr>
          <a:xfrm>
            <a:off x="609913" y="4765284"/>
            <a:ext cx="10965994" cy="222934"/>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360363" marR="0" lvl="0" indent="0" algn="ctr" defTabSz="801688" rtl="0" eaLnBrk="0" fontAlgn="auto" latinLnBrk="0" hangingPunct="0">
              <a:lnSpc>
                <a:spcPct val="95000"/>
              </a:lnSpc>
              <a:spcBef>
                <a:spcPts val="0"/>
              </a:spcBef>
              <a:spcAft>
                <a:spcPts val="800"/>
              </a:spcAft>
              <a:buClr>
                <a:srgbClr val="969696"/>
              </a:buClr>
              <a:buSzTx/>
              <a:buFontTx/>
              <a:buNone/>
              <a:tabLst/>
              <a:defRPr/>
            </a:pPr>
            <a:r>
              <a:rPr lang="lv-LV" sz="1200" b="1" kern="0">
                <a:solidFill>
                  <a:schemeClr val="bg2"/>
                </a:solidFill>
                <a:latin typeface="EYInterstate Light" panose="02000506000000020004" pitchFamily="2" charset="0"/>
                <a:cs typeface="Arial" charset="0"/>
              </a:rPr>
              <a:t>Atgriezeniskā saite no pašvaldības</a:t>
            </a:r>
            <a:endParaRPr kumimoji="0" lang="en-US" sz="12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22" name="Rectangle 21">
            <a:extLst>
              <a:ext uri="{FF2B5EF4-FFF2-40B4-BE49-F238E27FC236}">
                <a16:creationId xmlns:a16="http://schemas.microsoft.com/office/drawing/2014/main" id="{C488E780-A868-40EF-992F-A1107113FE84}"/>
              </a:ext>
            </a:extLst>
          </p:cNvPr>
          <p:cNvSpPr/>
          <p:nvPr/>
        </p:nvSpPr>
        <p:spPr>
          <a:xfrm>
            <a:off x="609917" y="294200"/>
            <a:ext cx="67988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lang="en-US" b="1">
                <a:solidFill>
                  <a:srgbClr val="000000"/>
                </a:solidFill>
                <a:latin typeface="EYInterstate Light" panose="02000506000000020004" pitchFamily="2" charset="0"/>
              </a:rPr>
              <a:t>11</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23" name="Footer Placeholder 4">
            <a:extLst>
              <a:ext uri="{FF2B5EF4-FFF2-40B4-BE49-F238E27FC236}">
                <a16:creationId xmlns:a16="http://schemas.microsoft.com/office/drawing/2014/main" id="{1C3D23AA-9C29-4940-8430-C4F3B33FF612}"/>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6" name="Date Placeholder 10">
            <a:extLst>
              <a:ext uri="{FF2B5EF4-FFF2-40B4-BE49-F238E27FC236}">
                <a16:creationId xmlns:a16="http://schemas.microsoft.com/office/drawing/2014/main" id="{F6A1A40F-15E1-4369-BED0-55BDAA7C28B3}"/>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1733088298"/>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Abgerundetes Rechteck 35">
            <a:extLst>
              <a:ext uri="{FF2B5EF4-FFF2-40B4-BE49-F238E27FC236}">
                <a16:creationId xmlns:a16="http://schemas.microsoft.com/office/drawing/2014/main" id="{9C02CCC1-5C8E-44FC-BD31-37D7A5658453}"/>
              </a:ext>
            </a:extLst>
          </p:cNvPr>
          <p:cNvSpPr/>
          <p:nvPr/>
        </p:nvSpPr>
        <p:spPr bwMode="gray">
          <a:xfrm>
            <a:off x="4406676" y="1374426"/>
            <a:ext cx="7200000" cy="2961725"/>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2"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85</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5" name="Rectangle 24">
            <a:extLst>
              <a:ext uri="{FF2B5EF4-FFF2-40B4-BE49-F238E27FC236}">
                <a16:creationId xmlns:a16="http://schemas.microsoft.com/office/drawing/2014/main" id="{0FD29ADC-D1D9-4E4C-B4B8-B4CF91C8EEC8}"/>
              </a:ext>
            </a:extLst>
          </p:cNvPr>
          <p:cNvSpPr/>
          <p:nvPr/>
        </p:nvSpPr>
        <p:spPr>
          <a:xfrm>
            <a:off x="609912" y="1634611"/>
            <a:ext cx="4252423" cy="2412000"/>
          </a:xfrm>
          <a:prstGeom prst="rect">
            <a:avLst/>
          </a:prstGeom>
          <a:solidFill>
            <a:schemeClr val="tx1">
              <a:lumMod val="65000"/>
              <a:alpha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24" name="Footer Placeholder 4">
            <a:extLst>
              <a:ext uri="{FF2B5EF4-FFF2-40B4-BE49-F238E27FC236}">
                <a16:creationId xmlns:a16="http://schemas.microsoft.com/office/drawing/2014/main" id="{DB830086-537A-4909-BF7A-74AD03D04BC6}"/>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39" name="TextBox 38">
            <a:extLst>
              <a:ext uri="{FF2B5EF4-FFF2-40B4-BE49-F238E27FC236}">
                <a16:creationId xmlns:a16="http://schemas.microsoft.com/office/drawing/2014/main" id="{E84123DE-74DD-47C9-AA17-3E30BED19A46}"/>
              </a:ext>
            </a:extLst>
          </p:cNvPr>
          <p:cNvSpPr txBox="1"/>
          <p:nvPr/>
        </p:nvSpPr>
        <p:spPr>
          <a:xfrm>
            <a:off x="780807" y="1194888"/>
            <a:ext cx="3544946" cy="403187"/>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400" b="1">
                <a:solidFill>
                  <a:schemeClr val="bg1"/>
                </a:solidFill>
              </a:rPr>
              <a:t>Pagasta pārvaldes un VPVKAC sniegtie pakalpojumi</a:t>
            </a:r>
          </a:p>
        </p:txBody>
      </p:sp>
      <p:sp>
        <p:nvSpPr>
          <p:cNvPr id="41" name="TextBox 40">
            <a:extLst>
              <a:ext uri="{FF2B5EF4-FFF2-40B4-BE49-F238E27FC236}">
                <a16:creationId xmlns:a16="http://schemas.microsoft.com/office/drawing/2014/main" id="{FB62F4B7-BFD4-4CD2-B71C-5CC3696764F0}"/>
              </a:ext>
            </a:extLst>
          </p:cNvPr>
          <p:cNvSpPr txBox="1"/>
          <p:nvPr/>
        </p:nvSpPr>
        <p:spPr>
          <a:xfrm>
            <a:off x="836243" y="1774365"/>
            <a:ext cx="1634743"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Jautājums pašvaldībai:</a:t>
            </a:r>
          </a:p>
        </p:txBody>
      </p:sp>
      <p:sp>
        <p:nvSpPr>
          <p:cNvPr id="46" name="TextBox 45">
            <a:extLst>
              <a:ext uri="{FF2B5EF4-FFF2-40B4-BE49-F238E27FC236}">
                <a16:creationId xmlns:a16="http://schemas.microsoft.com/office/drawing/2014/main" id="{3FDD3159-889D-4953-A9E1-529E8178C1B4}"/>
              </a:ext>
            </a:extLst>
          </p:cNvPr>
          <p:cNvSpPr txBox="1"/>
          <p:nvPr/>
        </p:nvSpPr>
        <p:spPr>
          <a:xfrm>
            <a:off x="780807" y="1978112"/>
            <a:ext cx="3910632" cy="1938992"/>
          </a:xfrm>
          <a:prstGeom prst="rect">
            <a:avLst/>
          </a:prstGeom>
          <a:noFill/>
        </p:spPr>
        <p:txBody>
          <a:bodyPr wrap="square">
            <a:spAutoFit/>
          </a:bodyPr>
          <a:lstStyle/>
          <a:p>
            <a:pPr algn="just"/>
            <a:r>
              <a:rPr lang="lv-LV" sz="1200"/>
              <a:t>Pēc intervijās pārrunātā un publiski pieejamās informācijas secinām, ka ir pilsētas/ciemi, kuros ir gan pagasta pārvaldes, gan VPVKAC – piemēram, Ilūkste un Višķu pagasts. Vēlamies saprast kā mijiedarbojas šīs abas iestādes un vai nav pienākumu pārklāšanās?  Jo pakalpojumu sniegšanas kontekstā sanāk, ka arī KAC nodrošina iespēju iedzīvotājiem pieteikt pakalpojuma saņemšanu- iesniegt iesniegumus, kuri tiek virzīti uz centrālo administrāciju, gluži tāpat kā to sniedz pagastu apvienību pārvaldes.</a:t>
            </a:r>
          </a:p>
        </p:txBody>
      </p:sp>
      <p:sp>
        <p:nvSpPr>
          <p:cNvPr id="47" name="TextBox 46">
            <a:extLst>
              <a:ext uri="{FF2B5EF4-FFF2-40B4-BE49-F238E27FC236}">
                <a16:creationId xmlns:a16="http://schemas.microsoft.com/office/drawing/2014/main" id="{A78018C7-A2D8-4B56-B344-3ADE86C0C84E}"/>
              </a:ext>
            </a:extLst>
          </p:cNvPr>
          <p:cNvSpPr txBox="1"/>
          <p:nvPr/>
        </p:nvSpPr>
        <p:spPr>
          <a:xfrm>
            <a:off x="5163282" y="1707239"/>
            <a:ext cx="1371722"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Pašvaldības atbilde:</a:t>
            </a:r>
          </a:p>
        </p:txBody>
      </p:sp>
      <p:sp>
        <p:nvSpPr>
          <p:cNvPr id="51" name="TextBox 50">
            <a:extLst>
              <a:ext uri="{FF2B5EF4-FFF2-40B4-BE49-F238E27FC236}">
                <a16:creationId xmlns:a16="http://schemas.microsoft.com/office/drawing/2014/main" id="{B11BC93A-0392-453C-9304-E728DD2B102D}"/>
              </a:ext>
            </a:extLst>
          </p:cNvPr>
          <p:cNvSpPr txBox="1"/>
          <p:nvPr/>
        </p:nvSpPr>
        <p:spPr>
          <a:xfrm>
            <a:off x="5088665" y="1963035"/>
            <a:ext cx="6312745" cy="1384995"/>
          </a:xfrm>
          <a:prstGeom prst="rect">
            <a:avLst/>
          </a:prstGeom>
          <a:noFill/>
        </p:spPr>
        <p:txBody>
          <a:bodyPr wrap="square">
            <a:spAutoFit/>
          </a:bodyPr>
          <a:lstStyle/>
          <a:p>
            <a:pPr algn="just"/>
            <a:r>
              <a:rPr lang="lv-LV" sz="1200">
                <a:solidFill>
                  <a:schemeClr val="bg1"/>
                </a:solidFill>
              </a:rPr>
              <a:t>VPVKAC darbojas nodrošinot “Vienas pieturas principa” ievērošanu, ka vienuviet var saņemt valsts un pašvaldības pakalpojumu. Turklāt tādējādi tiek nodrošināta klientu apkalpošana divos līmeņos: </a:t>
            </a:r>
          </a:p>
          <a:p>
            <a:pPr marL="228600" indent="-228600" algn="just">
              <a:buAutoNum type="arabicParenR"/>
            </a:pPr>
            <a:r>
              <a:rPr lang="lv-LV" sz="1200">
                <a:solidFill>
                  <a:schemeClr val="bg1"/>
                </a:solidFill>
              </a:rPr>
              <a:t>klientu klātienes apkalpošana – iesniegumu pieņemšana (pakalpojuma pieteikšana centrā); </a:t>
            </a:r>
          </a:p>
          <a:p>
            <a:pPr marL="228600" indent="-228600" algn="just">
              <a:buAutoNum type="arabicParenR"/>
            </a:pPr>
            <a:r>
              <a:rPr lang="lv-LV" sz="1200">
                <a:solidFill>
                  <a:schemeClr val="bg1"/>
                </a:solidFill>
              </a:rPr>
              <a:t>nepieciešamības gadījumā padziļināta iestādes (pārvaldes/administrācijas) speciālista konsultācija</a:t>
            </a:r>
          </a:p>
        </p:txBody>
      </p:sp>
      <p:sp>
        <p:nvSpPr>
          <p:cNvPr id="29" name="Freeform 43">
            <a:extLst>
              <a:ext uri="{FF2B5EF4-FFF2-40B4-BE49-F238E27FC236}">
                <a16:creationId xmlns:a16="http://schemas.microsoft.com/office/drawing/2014/main" id="{FFC58227-857D-4F34-80D2-65E6876C95BB}"/>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2" name="Freeform 30">
            <a:extLst>
              <a:ext uri="{FF2B5EF4-FFF2-40B4-BE49-F238E27FC236}">
                <a16:creationId xmlns:a16="http://schemas.microsoft.com/office/drawing/2014/main" id="{C0E2456A-5DD6-4100-9173-55252CEBB73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0" name="Freeform 43">
            <a:extLst>
              <a:ext uri="{FF2B5EF4-FFF2-40B4-BE49-F238E27FC236}">
                <a16:creationId xmlns:a16="http://schemas.microsoft.com/office/drawing/2014/main" id="{9ABBAA98-57C3-4B7E-8449-C6341C7D9687}"/>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2" name="Freeform 30">
            <a:extLst>
              <a:ext uri="{FF2B5EF4-FFF2-40B4-BE49-F238E27FC236}">
                <a16:creationId xmlns:a16="http://schemas.microsoft.com/office/drawing/2014/main" id="{D6AB5463-E789-4A73-BA7F-6761C503FEB3}"/>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0" name="Freeform 43">
            <a:extLst>
              <a:ext uri="{FF2B5EF4-FFF2-40B4-BE49-F238E27FC236}">
                <a16:creationId xmlns:a16="http://schemas.microsoft.com/office/drawing/2014/main" id="{DBE23B7C-D0BC-4185-91AA-6F9E46DC5A86}"/>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2" name="Freeform 30">
            <a:extLst>
              <a:ext uri="{FF2B5EF4-FFF2-40B4-BE49-F238E27FC236}">
                <a16:creationId xmlns:a16="http://schemas.microsoft.com/office/drawing/2014/main" id="{9CEC8832-4275-447F-B0BE-BB6BF9B68D2E}"/>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6" name="Freeform 43">
            <a:extLst>
              <a:ext uri="{FF2B5EF4-FFF2-40B4-BE49-F238E27FC236}">
                <a16:creationId xmlns:a16="http://schemas.microsoft.com/office/drawing/2014/main" id="{D5FD1395-4FF0-4AE1-AB4A-8622FAFF55E9}"/>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7" name="Freeform 30">
            <a:extLst>
              <a:ext uri="{FF2B5EF4-FFF2-40B4-BE49-F238E27FC236}">
                <a16:creationId xmlns:a16="http://schemas.microsoft.com/office/drawing/2014/main" id="{9B7E9042-7F89-4D2D-8794-1D46B34A0987}"/>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3" name="Freeform 43">
            <a:extLst>
              <a:ext uri="{FF2B5EF4-FFF2-40B4-BE49-F238E27FC236}">
                <a16:creationId xmlns:a16="http://schemas.microsoft.com/office/drawing/2014/main" id="{B35305DC-6903-4657-BA1E-9B6587F0F8E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8" name="Freeform 30">
            <a:extLst>
              <a:ext uri="{FF2B5EF4-FFF2-40B4-BE49-F238E27FC236}">
                <a16:creationId xmlns:a16="http://schemas.microsoft.com/office/drawing/2014/main" id="{DCC782EF-D874-4ECE-8044-F974DDD9F1CB}"/>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0" name="Freeform 43">
            <a:extLst>
              <a:ext uri="{FF2B5EF4-FFF2-40B4-BE49-F238E27FC236}">
                <a16:creationId xmlns:a16="http://schemas.microsoft.com/office/drawing/2014/main" id="{A7729119-2E50-4EC1-85DC-1B0679A04E3B}"/>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2" name="Freeform 30">
            <a:extLst>
              <a:ext uri="{FF2B5EF4-FFF2-40B4-BE49-F238E27FC236}">
                <a16:creationId xmlns:a16="http://schemas.microsoft.com/office/drawing/2014/main" id="{115881F8-3F05-4AFD-A43E-2915938D708A}"/>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1" name="Freeform 43">
            <a:extLst>
              <a:ext uri="{FF2B5EF4-FFF2-40B4-BE49-F238E27FC236}">
                <a16:creationId xmlns:a16="http://schemas.microsoft.com/office/drawing/2014/main" id="{3C80A6EF-D21F-4E74-BB21-C80869B5479D}"/>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4" name="Freeform 30">
            <a:extLst>
              <a:ext uri="{FF2B5EF4-FFF2-40B4-BE49-F238E27FC236}">
                <a16:creationId xmlns:a16="http://schemas.microsoft.com/office/drawing/2014/main" id="{6A985F4E-2FB0-4EBD-B189-FF8882A7F350}"/>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9" name="Freeform 43">
            <a:extLst>
              <a:ext uri="{FF2B5EF4-FFF2-40B4-BE49-F238E27FC236}">
                <a16:creationId xmlns:a16="http://schemas.microsoft.com/office/drawing/2014/main" id="{39721283-19D4-4093-8093-4E62B19F8E9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3" name="Freeform 30">
            <a:extLst>
              <a:ext uri="{FF2B5EF4-FFF2-40B4-BE49-F238E27FC236}">
                <a16:creationId xmlns:a16="http://schemas.microsoft.com/office/drawing/2014/main" id="{8D5FD536-EAA2-4AD5-8484-5D6ED2AE0BE1}"/>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7" name="Freeform 43">
            <a:extLst>
              <a:ext uri="{FF2B5EF4-FFF2-40B4-BE49-F238E27FC236}">
                <a16:creationId xmlns:a16="http://schemas.microsoft.com/office/drawing/2014/main" id="{25168BEA-1F1D-472C-8055-4E8B7DE537CC}"/>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9" name="Freeform 30">
            <a:extLst>
              <a:ext uri="{FF2B5EF4-FFF2-40B4-BE49-F238E27FC236}">
                <a16:creationId xmlns:a16="http://schemas.microsoft.com/office/drawing/2014/main" id="{D4C1F338-0CDC-4316-B19A-BFC167FBCA74}"/>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5" name="Title 1">
            <a:extLst>
              <a:ext uri="{FF2B5EF4-FFF2-40B4-BE49-F238E27FC236}">
                <a16:creationId xmlns:a16="http://schemas.microsoft.com/office/drawing/2014/main" id="{8A10CF8B-402F-463C-A853-1B4B13741D25}"/>
              </a:ext>
            </a:extLst>
          </p:cNvPr>
          <p:cNvSpPr>
            <a:spLocks noGrp="1"/>
          </p:cNvSpPr>
          <p:nvPr>
            <p:ph type="title"/>
          </p:nvPr>
        </p:nvSpPr>
        <p:spPr>
          <a:xfrm>
            <a:off x="1393577" y="331546"/>
            <a:ext cx="10308146" cy="267775"/>
          </a:xfrm>
        </p:spPr>
        <p:txBody>
          <a:body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t>Augšdaugavas novads</a:t>
            </a:r>
            <a:endParaRPr kumimoji="0" lang="lv-LV" sz="4000" b="0" i="0" u="none" strike="noStrike" kern="1200" cap="none" spc="0" normalizeH="0" baseline="0" noProof="0">
              <a:ln>
                <a:noFill/>
              </a:ln>
              <a:solidFill>
                <a:srgbClr val="2E2E38"/>
              </a:solidFill>
              <a:effectLst/>
              <a:highlight>
                <a:srgbClr val="FF0000"/>
              </a:highlight>
              <a:uLnTx/>
              <a:uFillTx/>
            </a:endParaRPr>
          </a:p>
        </p:txBody>
      </p:sp>
      <p:sp>
        <p:nvSpPr>
          <p:cNvPr id="68" name="Title 1">
            <a:extLst>
              <a:ext uri="{FF2B5EF4-FFF2-40B4-BE49-F238E27FC236}">
                <a16:creationId xmlns:a16="http://schemas.microsoft.com/office/drawing/2014/main" id="{5491ED48-3224-4A18-8188-E8394A2387CE}"/>
              </a:ext>
            </a:extLst>
          </p:cNvPr>
          <p:cNvSpPr txBox="1">
            <a:spLocks/>
          </p:cNvSpPr>
          <p:nvPr/>
        </p:nvSpPr>
        <p:spPr>
          <a:xfrm>
            <a:off x="1381058" y="594284"/>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r>
              <a:rPr kumimoji="0" lang="lv-LV" sz="1600" b="1" i="0" u="none" strike="noStrike" kern="1200" cap="none" spc="0" normalizeH="0" baseline="0" noProof="0">
                <a:ln>
                  <a:noFill/>
                </a:ln>
                <a:solidFill>
                  <a:srgbClr val="2E2E38"/>
                </a:solidFill>
                <a:effectLst/>
                <a:uLnTx/>
                <a:uFillTx/>
              </a:rPr>
              <a:t> </a:t>
            </a:r>
          </a:p>
        </p:txBody>
      </p:sp>
      <p:sp>
        <p:nvSpPr>
          <p:cNvPr id="70" name="Freeform 43">
            <a:extLst>
              <a:ext uri="{FF2B5EF4-FFF2-40B4-BE49-F238E27FC236}">
                <a16:creationId xmlns:a16="http://schemas.microsoft.com/office/drawing/2014/main" id="{129AA95A-2365-4CFA-A359-414E8067639C}"/>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2" name="Freeform 30">
            <a:extLst>
              <a:ext uri="{FF2B5EF4-FFF2-40B4-BE49-F238E27FC236}">
                <a16:creationId xmlns:a16="http://schemas.microsoft.com/office/drawing/2014/main" id="{25155DC1-F1A8-4ABE-98E5-F89684CA66D0}"/>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4" name="Rectangle 73">
            <a:extLst>
              <a:ext uri="{FF2B5EF4-FFF2-40B4-BE49-F238E27FC236}">
                <a16:creationId xmlns:a16="http://schemas.microsoft.com/office/drawing/2014/main" id="{906EE8F7-FA2D-4760-8F80-5AB14E16D3B2}"/>
              </a:ext>
            </a:extLst>
          </p:cNvPr>
          <p:cNvSpPr/>
          <p:nvPr/>
        </p:nvSpPr>
        <p:spPr>
          <a:xfrm>
            <a:off x="609917" y="294200"/>
            <a:ext cx="67988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lang="en-US" b="1">
                <a:solidFill>
                  <a:srgbClr val="000000"/>
                </a:solidFill>
                <a:latin typeface="EYInterstate Light" panose="02000506000000020004" pitchFamily="2" charset="0"/>
              </a:rPr>
              <a:t>11</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37" name="Date Placeholder 10">
            <a:extLst>
              <a:ext uri="{FF2B5EF4-FFF2-40B4-BE49-F238E27FC236}">
                <a16:creationId xmlns:a16="http://schemas.microsoft.com/office/drawing/2014/main" id="{B7DC2E7A-9AA6-47BF-919E-2B9501CD54B0}"/>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2199978029"/>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241841" y="6563800"/>
            <a:ext cx="663066" cy="180000"/>
          </a:xfrm>
        </p:spPr>
        <p:txBody>
          <a:bodyPr/>
          <a:lstStyle/>
          <a:p>
            <a:r>
              <a:rPr lang="lv-LV">
                <a:latin typeface="EYInterstate Light" panose="02000506000000020004" pitchFamily="2" charset="0"/>
              </a:rPr>
              <a:t>Lapa </a:t>
            </a:r>
            <a:fld id="{F1BC30E3-FFE5-4B91-AA19-87A149EBB9EE}" type="slidenum">
              <a:rPr smtClean="0">
                <a:latin typeface="EYInterstate Light" panose="02000506000000020004" pitchFamily="2" charset="0"/>
              </a:rPr>
              <a:pPr/>
              <a:t>86</a:t>
            </a:fld>
            <a:endParaRPr>
              <a:latin typeface="EYInterstate Light" panose="02000506000000020004" pitchFamily="2" charset="0"/>
            </a:endParaRPr>
          </a:p>
        </p:txBody>
      </p:sp>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403983" y="259954"/>
            <a:ext cx="10308146" cy="267775"/>
          </a:xfrm>
        </p:spPr>
        <p:txBody>
          <a:bodyPr/>
          <a:lstStyle/>
          <a:p>
            <a:r>
              <a:rPr lang="lv-LV"/>
              <a:t>Balvu novads</a:t>
            </a: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391464" y="574063"/>
            <a:ext cx="4244460" cy="253024"/>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r>
              <a:rPr lang="lv-LV" sz="1600"/>
              <a:t>Kopskats</a:t>
            </a:r>
          </a:p>
        </p:txBody>
      </p:sp>
      <p:sp>
        <p:nvSpPr>
          <p:cNvPr id="37" name="TextBox 36">
            <a:extLst>
              <a:ext uri="{FF2B5EF4-FFF2-40B4-BE49-F238E27FC236}">
                <a16:creationId xmlns:a16="http://schemas.microsoft.com/office/drawing/2014/main" id="{433761C5-69C9-4DBD-871D-D05E05229256}"/>
              </a:ext>
            </a:extLst>
          </p:cNvPr>
          <p:cNvSpPr txBox="1"/>
          <p:nvPr/>
        </p:nvSpPr>
        <p:spPr>
          <a:xfrm>
            <a:off x="1391464" y="1147717"/>
            <a:ext cx="4583863" cy="1494255"/>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400" b="1" dirty="0">
                <a:solidFill>
                  <a:schemeClr val="bg1"/>
                </a:solidFill>
                <a:latin typeface="EYInterstate Light" panose="02000506000000020004" pitchFamily="2" charset="0"/>
              </a:rPr>
              <a:t>Unikālie pakalpojumu veidi Balvu novadā: </a:t>
            </a:r>
            <a:r>
              <a:rPr lang="lv-LV" sz="1400" dirty="0">
                <a:solidFill>
                  <a:schemeClr val="bg1"/>
                </a:solidFill>
                <a:latin typeface="EYInterstate Light" panose="02000506000000020004" pitchFamily="2" charset="0"/>
              </a:rPr>
              <a:t>43</a:t>
            </a:r>
          </a:p>
          <a:p>
            <a:pPr>
              <a:lnSpc>
                <a:spcPct val="85000"/>
              </a:lnSpc>
              <a:spcAft>
                <a:spcPts val="600"/>
              </a:spcAft>
              <a:buClr>
                <a:schemeClr val="accent2"/>
              </a:buClr>
              <a:buSzPct val="70000"/>
            </a:pPr>
            <a:r>
              <a:rPr lang="lv-LV" sz="1400" b="1" dirty="0">
                <a:solidFill>
                  <a:schemeClr val="bg1"/>
                </a:solidFill>
                <a:latin typeface="EYInterstate Light" panose="02000506000000020004" pitchFamily="2" charset="0"/>
              </a:rPr>
              <a:t>Pagasta un pilsētu pārvalžu skaits: </a:t>
            </a:r>
            <a:r>
              <a:rPr lang="lv-LV" sz="1400" dirty="0">
                <a:solidFill>
                  <a:schemeClr val="bg1"/>
                </a:solidFill>
                <a:latin typeface="EYInterstate Light" panose="02000506000000020004" pitchFamily="2" charset="0"/>
              </a:rPr>
              <a:t>20</a:t>
            </a:r>
            <a:endParaRPr lang="lv-LV" sz="1100" i="1" dirty="0">
              <a:solidFill>
                <a:schemeClr val="bg1"/>
              </a:solidFill>
              <a:latin typeface="EYInterstate Light" panose="02000506000000020004" pitchFamily="2" charset="0"/>
            </a:endParaRPr>
          </a:p>
          <a:p>
            <a:pPr marL="288000" lvl="1">
              <a:lnSpc>
                <a:spcPct val="85000"/>
              </a:lnSpc>
              <a:spcAft>
                <a:spcPts val="600"/>
              </a:spcAft>
              <a:buClr>
                <a:schemeClr val="accent2"/>
              </a:buClr>
              <a:buSzPct val="70000"/>
            </a:pPr>
            <a:r>
              <a:rPr lang="lv-LV" sz="1400" b="1" dirty="0">
                <a:solidFill>
                  <a:schemeClr val="bg1"/>
                </a:solidFill>
                <a:latin typeface="EYInterstate Light" panose="02000506000000020004" pitchFamily="2" charset="0"/>
              </a:rPr>
              <a:t>Unikālie pakalpojuma veidi </a:t>
            </a:r>
            <a:r>
              <a:rPr kumimoji="0" lang="lv-LV" sz="1400" b="1" i="0" u="none" strike="noStrike" kern="1200" cap="none" spc="0" normalizeH="0" baseline="0" noProof="0" dirty="0">
                <a:ln>
                  <a:noFill/>
                </a:ln>
                <a:solidFill>
                  <a:srgbClr val="2E2E38"/>
                </a:solidFill>
                <a:effectLst/>
                <a:uLnTx/>
                <a:uFillTx/>
                <a:latin typeface="EYInterstate Light" panose="02000506000000020004" pitchFamily="2" charset="0"/>
              </a:rPr>
              <a:t>pārvaldēs</a:t>
            </a:r>
            <a:r>
              <a:rPr lang="lv-LV" sz="1400" b="1" dirty="0">
                <a:solidFill>
                  <a:schemeClr val="bg1"/>
                </a:solidFill>
                <a:latin typeface="EYInterstate Light" panose="02000506000000020004" pitchFamily="2" charset="0"/>
              </a:rPr>
              <a:t>: </a:t>
            </a:r>
            <a:r>
              <a:rPr lang="lv-LV" sz="1400" dirty="0">
                <a:solidFill>
                  <a:schemeClr val="bg1"/>
                </a:solidFill>
                <a:latin typeface="EYInterstate Light" panose="02000506000000020004" pitchFamily="2" charset="0"/>
              </a:rPr>
              <a:t>14</a:t>
            </a:r>
          </a:p>
          <a:p>
            <a:pPr marL="288000" lvl="1">
              <a:lnSpc>
                <a:spcPct val="85000"/>
              </a:lnSpc>
              <a:spcAft>
                <a:spcPts val="600"/>
              </a:spcAft>
              <a:buClr>
                <a:schemeClr val="accent2"/>
              </a:buClr>
              <a:buSzPct val="70000"/>
            </a:pPr>
            <a:r>
              <a:rPr lang="lv-LV" sz="1400" b="1" dirty="0">
                <a:solidFill>
                  <a:schemeClr val="bg1"/>
                </a:solidFill>
                <a:latin typeface="EYInterstate Light" panose="02000506000000020004" pitchFamily="2" charset="0"/>
              </a:rPr>
              <a:t>No tiem elektroniski pieejami: </a:t>
            </a:r>
            <a:r>
              <a:rPr lang="lv-LV" sz="1400" dirty="0">
                <a:solidFill>
                  <a:schemeClr val="bg1"/>
                </a:solidFill>
                <a:latin typeface="EYInterstate Light" panose="02000506000000020004" pitchFamily="2" charset="0"/>
              </a:rPr>
              <a:t>1</a:t>
            </a:r>
          </a:p>
          <a:p>
            <a:pPr marL="288000" lvl="1">
              <a:lnSpc>
                <a:spcPct val="85000"/>
              </a:lnSpc>
              <a:spcAft>
                <a:spcPts val="600"/>
              </a:spcAft>
              <a:buClr>
                <a:schemeClr val="accent2"/>
              </a:buClr>
              <a:buSzPct val="70000"/>
            </a:pPr>
            <a:r>
              <a:rPr lang="lv-LV" sz="1400" b="1" dirty="0">
                <a:solidFill>
                  <a:schemeClr val="bg1"/>
                </a:solidFill>
                <a:latin typeface="EYInterstate Light" panose="02000506000000020004" pitchFamily="2" charset="0"/>
              </a:rPr>
              <a:t>Sniegto pakalpojumu skaits pārvaldēs: </a:t>
            </a:r>
            <a:r>
              <a:rPr lang="lv-LV" sz="1400" dirty="0">
                <a:solidFill>
                  <a:schemeClr val="bg1"/>
                </a:solidFill>
                <a:latin typeface="EYInterstate Light" panose="02000506000000020004" pitchFamily="2" charset="0"/>
              </a:rPr>
              <a:t> 22867**</a:t>
            </a:r>
          </a:p>
          <a:p>
            <a:pPr marL="356616" indent="-356616">
              <a:lnSpc>
                <a:spcPct val="85000"/>
              </a:lnSpc>
              <a:spcAft>
                <a:spcPts val="600"/>
              </a:spcAft>
              <a:buClr>
                <a:schemeClr val="accent2"/>
              </a:buClr>
              <a:buSzPct val="70000"/>
              <a:buFont typeface="Arial" pitchFamily="34" charset="0"/>
              <a:buChar char="►"/>
            </a:pPr>
            <a:endParaRPr lang="lv-LV" sz="1200" dirty="0">
              <a:solidFill>
                <a:schemeClr val="bg1"/>
              </a:solidFill>
              <a:latin typeface="EYInterstate Light" panose="02000506000000020004" pitchFamily="2" charset="0"/>
            </a:endParaRPr>
          </a:p>
        </p:txBody>
      </p:sp>
      <p:sp>
        <p:nvSpPr>
          <p:cNvPr id="38" name="Freeform 83">
            <a:extLst>
              <a:ext uri="{FF2B5EF4-FFF2-40B4-BE49-F238E27FC236}">
                <a16:creationId xmlns:a16="http://schemas.microsoft.com/office/drawing/2014/main" id="{F08E6ACE-FB50-4614-890E-0AF86CF03F28}"/>
              </a:ext>
            </a:extLst>
          </p:cNvPr>
          <p:cNvSpPr>
            <a:spLocks noChangeAspect="1" noEditPoints="1"/>
          </p:cNvSpPr>
          <p:nvPr/>
        </p:nvSpPr>
        <p:spPr bwMode="auto">
          <a:xfrm>
            <a:off x="1089288" y="1748647"/>
            <a:ext cx="489648" cy="712870"/>
          </a:xfrm>
          <a:custGeom>
            <a:avLst/>
            <a:gdLst>
              <a:gd name="T0" fmla="*/ 2147483647 w 3468"/>
              <a:gd name="T1" fmla="*/ 2147483647 h 4763"/>
              <a:gd name="T2" fmla="*/ 2147483647 w 3468"/>
              <a:gd name="T3" fmla="*/ 2147483647 h 4763"/>
              <a:gd name="T4" fmla="*/ 2147483647 w 3468"/>
              <a:gd name="T5" fmla="*/ 2147483647 h 4763"/>
              <a:gd name="T6" fmla="*/ 2147483647 w 3468"/>
              <a:gd name="T7" fmla="*/ 2147483647 h 4763"/>
              <a:gd name="T8" fmla="*/ 2147483647 w 3468"/>
              <a:gd name="T9" fmla="*/ 2147483647 h 4763"/>
              <a:gd name="T10" fmla="*/ 2147483647 w 3468"/>
              <a:gd name="T11" fmla="*/ 2147483647 h 4763"/>
              <a:gd name="T12" fmla="*/ 2147483647 w 3468"/>
              <a:gd name="T13" fmla="*/ 2147483647 h 4763"/>
              <a:gd name="T14" fmla="*/ 2147483647 w 3468"/>
              <a:gd name="T15" fmla="*/ 2147483647 h 4763"/>
              <a:gd name="T16" fmla="*/ 2147483647 w 3468"/>
              <a:gd name="T17" fmla="*/ 2147483647 h 4763"/>
              <a:gd name="T18" fmla="*/ 2147483647 w 3468"/>
              <a:gd name="T19" fmla="*/ 2147483647 h 4763"/>
              <a:gd name="T20" fmla="*/ 2147483647 w 3468"/>
              <a:gd name="T21" fmla="*/ 2147483647 h 4763"/>
              <a:gd name="T22" fmla="*/ 2147483647 w 3468"/>
              <a:gd name="T23" fmla="*/ 2147483647 h 4763"/>
              <a:gd name="T24" fmla="*/ 2147483647 w 3468"/>
              <a:gd name="T25" fmla="*/ 2147483647 h 4763"/>
              <a:gd name="T26" fmla="*/ 2147483647 w 3468"/>
              <a:gd name="T27" fmla="*/ 2147483647 h 4763"/>
              <a:gd name="T28" fmla="*/ 2147483647 w 3468"/>
              <a:gd name="T29" fmla="*/ 2147483647 h 4763"/>
              <a:gd name="T30" fmla="*/ 2147483647 w 3468"/>
              <a:gd name="T31" fmla="*/ 2147483647 h 4763"/>
              <a:gd name="T32" fmla="*/ 2147483647 w 3468"/>
              <a:gd name="T33" fmla="*/ 2147483647 h 4763"/>
              <a:gd name="T34" fmla="*/ 2147483647 w 3468"/>
              <a:gd name="T35" fmla="*/ 2147483647 h 4763"/>
              <a:gd name="T36" fmla="*/ 2147483647 w 3468"/>
              <a:gd name="T37" fmla="*/ 2147483647 h 4763"/>
              <a:gd name="T38" fmla="*/ 2147483647 w 3468"/>
              <a:gd name="T39" fmla="*/ 2147483647 h 4763"/>
              <a:gd name="T40" fmla="*/ 2147483647 w 3468"/>
              <a:gd name="T41" fmla="*/ 2147483647 h 4763"/>
              <a:gd name="T42" fmla="*/ 2147483647 w 3468"/>
              <a:gd name="T43" fmla="*/ 2147483647 h 4763"/>
              <a:gd name="T44" fmla="*/ 2147483647 w 3468"/>
              <a:gd name="T45" fmla="*/ 2147483647 h 4763"/>
              <a:gd name="T46" fmla="*/ 2147483647 w 3468"/>
              <a:gd name="T47" fmla="*/ 2147483647 h 4763"/>
              <a:gd name="T48" fmla="*/ 2147483647 w 3468"/>
              <a:gd name="T49" fmla="*/ 2147483647 h 4763"/>
              <a:gd name="T50" fmla="*/ 2147483647 w 3468"/>
              <a:gd name="T51" fmla="*/ 2147483647 h 4763"/>
              <a:gd name="T52" fmla="*/ 2147483647 w 3468"/>
              <a:gd name="T53" fmla="*/ 2147483647 h 4763"/>
              <a:gd name="T54" fmla="*/ 2147483647 w 3468"/>
              <a:gd name="T55" fmla="*/ 2147483647 h 4763"/>
              <a:gd name="T56" fmla="*/ 2147483647 w 3468"/>
              <a:gd name="T57" fmla="*/ 2147483647 h 4763"/>
              <a:gd name="T58" fmla="*/ 2147483647 w 3468"/>
              <a:gd name="T59" fmla="*/ 2147483647 h 4763"/>
              <a:gd name="T60" fmla="*/ 2147483647 w 3468"/>
              <a:gd name="T61" fmla="*/ 2147483647 h 4763"/>
              <a:gd name="T62" fmla="*/ 2147483647 w 3468"/>
              <a:gd name="T63" fmla="*/ 2147483647 h 4763"/>
              <a:gd name="T64" fmla="*/ 2147483647 w 3468"/>
              <a:gd name="T65" fmla="*/ 2147483647 h 4763"/>
              <a:gd name="T66" fmla="*/ 2147483647 w 3468"/>
              <a:gd name="T67" fmla="*/ 2147483647 h 4763"/>
              <a:gd name="T68" fmla="*/ 2147483647 w 3468"/>
              <a:gd name="T69" fmla="*/ 2147483647 h 4763"/>
              <a:gd name="T70" fmla="*/ 2147483647 w 3468"/>
              <a:gd name="T71" fmla="*/ 2147483647 h 4763"/>
              <a:gd name="T72" fmla="*/ 2147483647 w 3468"/>
              <a:gd name="T73" fmla="*/ 2147483647 h 4763"/>
              <a:gd name="T74" fmla="*/ 2147483647 w 3468"/>
              <a:gd name="T75" fmla="*/ 2147483647 h 4763"/>
              <a:gd name="T76" fmla="*/ 2147483647 w 3468"/>
              <a:gd name="T77" fmla="*/ 2147483647 h 4763"/>
              <a:gd name="T78" fmla="*/ 2147483647 w 3468"/>
              <a:gd name="T79" fmla="*/ 2147483647 h 4763"/>
              <a:gd name="T80" fmla="*/ 2147483647 w 3468"/>
              <a:gd name="T81" fmla="*/ 2147483647 h 4763"/>
              <a:gd name="T82" fmla="*/ 2147483647 w 3468"/>
              <a:gd name="T83" fmla="*/ 2147483647 h 4763"/>
              <a:gd name="T84" fmla="*/ 2147483647 w 3468"/>
              <a:gd name="T85" fmla="*/ 2147483647 h 4763"/>
              <a:gd name="T86" fmla="*/ 2147483647 w 3468"/>
              <a:gd name="T87" fmla="*/ 2147483647 h 4763"/>
              <a:gd name="T88" fmla="*/ 2147483647 w 3468"/>
              <a:gd name="T89" fmla="*/ 2147483647 h 4763"/>
              <a:gd name="T90" fmla="*/ 2147483647 w 3468"/>
              <a:gd name="T91" fmla="*/ 2147483647 h 4763"/>
              <a:gd name="T92" fmla="*/ 2147483647 w 3468"/>
              <a:gd name="T93" fmla="*/ 2147483647 h 4763"/>
              <a:gd name="T94" fmla="*/ 2147483647 w 3468"/>
              <a:gd name="T95" fmla="*/ 2147483647 h 4763"/>
              <a:gd name="T96" fmla="*/ 2147483647 w 3468"/>
              <a:gd name="T97" fmla="*/ 2147483647 h 4763"/>
              <a:gd name="T98" fmla="*/ 2147483647 w 3468"/>
              <a:gd name="T99" fmla="*/ 2147483647 h 4763"/>
              <a:gd name="T100" fmla="*/ 2147483647 w 3468"/>
              <a:gd name="T101" fmla="*/ 2147483647 h 4763"/>
              <a:gd name="T102" fmla="*/ 2147483647 w 3468"/>
              <a:gd name="T103" fmla="*/ 2147483647 h 4763"/>
              <a:gd name="T104" fmla="*/ 2147483647 w 3468"/>
              <a:gd name="T105" fmla="*/ 2147483647 h 4763"/>
              <a:gd name="T106" fmla="*/ 2147483647 w 3468"/>
              <a:gd name="T107" fmla="*/ 2147483647 h 4763"/>
              <a:gd name="T108" fmla="*/ 2147483647 w 3468"/>
              <a:gd name="T109" fmla="*/ 2147483647 h 4763"/>
              <a:gd name="T110" fmla="*/ 2147483647 w 3468"/>
              <a:gd name="T111" fmla="*/ 2147483647 h 4763"/>
              <a:gd name="T112" fmla="*/ 2147483647 w 3468"/>
              <a:gd name="T113" fmla="*/ 2147483647 h 47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68"/>
              <a:gd name="T172" fmla="*/ 0 h 4763"/>
              <a:gd name="T173" fmla="*/ 3468 w 3468"/>
              <a:gd name="T174" fmla="*/ 4763 h 47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68" h="4763">
                <a:moveTo>
                  <a:pt x="3467" y="2391"/>
                </a:moveTo>
                <a:lnTo>
                  <a:pt x="3350" y="1534"/>
                </a:lnTo>
                <a:lnTo>
                  <a:pt x="3349" y="1527"/>
                </a:lnTo>
                <a:lnTo>
                  <a:pt x="3346" y="1519"/>
                </a:lnTo>
                <a:lnTo>
                  <a:pt x="3342" y="1513"/>
                </a:lnTo>
                <a:lnTo>
                  <a:pt x="3336" y="1506"/>
                </a:lnTo>
                <a:lnTo>
                  <a:pt x="3122" y="1305"/>
                </a:lnTo>
                <a:lnTo>
                  <a:pt x="3185" y="1229"/>
                </a:lnTo>
                <a:lnTo>
                  <a:pt x="3189" y="1221"/>
                </a:lnTo>
                <a:lnTo>
                  <a:pt x="3193" y="1215"/>
                </a:lnTo>
                <a:lnTo>
                  <a:pt x="3194" y="1207"/>
                </a:lnTo>
                <a:lnTo>
                  <a:pt x="3194" y="1200"/>
                </a:lnTo>
                <a:lnTo>
                  <a:pt x="3198" y="839"/>
                </a:lnTo>
                <a:lnTo>
                  <a:pt x="3198" y="832"/>
                </a:lnTo>
                <a:lnTo>
                  <a:pt x="3197" y="824"/>
                </a:lnTo>
                <a:lnTo>
                  <a:pt x="3194" y="818"/>
                </a:lnTo>
                <a:lnTo>
                  <a:pt x="3192" y="813"/>
                </a:lnTo>
                <a:lnTo>
                  <a:pt x="3188" y="808"/>
                </a:lnTo>
                <a:lnTo>
                  <a:pt x="3183" y="804"/>
                </a:lnTo>
                <a:lnTo>
                  <a:pt x="3178" y="800"/>
                </a:lnTo>
                <a:lnTo>
                  <a:pt x="3171" y="798"/>
                </a:lnTo>
                <a:lnTo>
                  <a:pt x="2970" y="704"/>
                </a:lnTo>
                <a:lnTo>
                  <a:pt x="2965" y="568"/>
                </a:lnTo>
                <a:lnTo>
                  <a:pt x="2964" y="562"/>
                </a:lnTo>
                <a:lnTo>
                  <a:pt x="2963" y="555"/>
                </a:lnTo>
                <a:lnTo>
                  <a:pt x="2960" y="550"/>
                </a:lnTo>
                <a:lnTo>
                  <a:pt x="2958" y="545"/>
                </a:lnTo>
                <a:lnTo>
                  <a:pt x="2952" y="536"/>
                </a:lnTo>
                <a:lnTo>
                  <a:pt x="2943" y="530"/>
                </a:lnTo>
                <a:lnTo>
                  <a:pt x="2518" y="269"/>
                </a:lnTo>
                <a:lnTo>
                  <a:pt x="2512" y="265"/>
                </a:lnTo>
                <a:lnTo>
                  <a:pt x="2503" y="264"/>
                </a:lnTo>
                <a:lnTo>
                  <a:pt x="2495" y="263"/>
                </a:lnTo>
                <a:lnTo>
                  <a:pt x="2487" y="263"/>
                </a:lnTo>
                <a:lnTo>
                  <a:pt x="2479" y="265"/>
                </a:lnTo>
                <a:lnTo>
                  <a:pt x="2472" y="269"/>
                </a:lnTo>
                <a:lnTo>
                  <a:pt x="2464" y="274"/>
                </a:lnTo>
                <a:lnTo>
                  <a:pt x="2458" y="280"/>
                </a:lnTo>
                <a:lnTo>
                  <a:pt x="2304" y="482"/>
                </a:lnTo>
                <a:lnTo>
                  <a:pt x="2166" y="485"/>
                </a:lnTo>
                <a:lnTo>
                  <a:pt x="2160" y="486"/>
                </a:lnTo>
                <a:lnTo>
                  <a:pt x="2154" y="487"/>
                </a:lnTo>
                <a:lnTo>
                  <a:pt x="2147" y="490"/>
                </a:lnTo>
                <a:lnTo>
                  <a:pt x="2142" y="493"/>
                </a:lnTo>
                <a:lnTo>
                  <a:pt x="2135" y="500"/>
                </a:lnTo>
                <a:lnTo>
                  <a:pt x="2129" y="508"/>
                </a:lnTo>
                <a:lnTo>
                  <a:pt x="2078" y="594"/>
                </a:lnTo>
                <a:lnTo>
                  <a:pt x="1955" y="593"/>
                </a:lnTo>
                <a:lnTo>
                  <a:pt x="1961" y="578"/>
                </a:lnTo>
                <a:lnTo>
                  <a:pt x="1989" y="388"/>
                </a:lnTo>
                <a:lnTo>
                  <a:pt x="1989" y="381"/>
                </a:lnTo>
                <a:lnTo>
                  <a:pt x="1988" y="372"/>
                </a:lnTo>
                <a:lnTo>
                  <a:pt x="1984" y="363"/>
                </a:lnTo>
                <a:lnTo>
                  <a:pt x="1979" y="354"/>
                </a:lnTo>
                <a:lnTo>
                  <a:pt x="1971" y="348"/>
                </a:lnTo>
                <a:lnTo>
                  <a:pt x="1964" y="342"/>
                </a:lnTo>
                <a:lnTo>
                  <a:pt x="1955" y="338"/>
                </a:lnTo>
                <a:lnTo>
                  <a:pt x="1945" y="337"/>
                </a:lnTo>
                <a:lnTo>
                  <a:pt x="1762" y="334"/>
                </a:lnTo>
                <a:lnTo>
                  <a:pt x="1494" y="34"/>
                </a:lnTo>
                <a:lnTo>
                  <a:pt x="1489" y="29"/>
                </a:lnTo>
                <a:lnTo>
                  <a:pt x="1483" y="25"/>
                </a:lnTo>
                <a:lnTo>
                  <a:pt x="1476" y="21"/>
                </a:lnTo>
                <a:lnTo>
                  <a:pt x="1469" y="19"/>
                </a:lnTo>
                <a:lnTo>
                  <a:pt x="1461" y="19"/>
                </a:lnTo>
                <a:lnTo>
                  <a:pt x="1454" y="19"/>
                </a:lnTo>
                <a:lnTo>
                  <a:pt x="1446" y="20"/>
                </a:lnTo>
                <a:lnTo>
                  <a:pt x="1439" y="24"/>
                </a:lnTo>
                <a:lnTo>
                  <a:pt x="1312" y="89"/>
                </a:lnTo>
                <a:lnTo>
                  <a:pt x="1128" y="4"/>
                </a:lnTo>
                <a:lnTo>
                  <a:pt x="1123" y="1"/>
                </a:lnTo>
                <a:lnTo>
                  <a:pt x="1118" y="1"/>
                </a:lnTo>
                <a:lnTo>
                  <a:pt x="1107" y="0"/>
                </a:lnTo>
                <a:lnTo>
                  <a:pt x="1097" y="3"/>
                </a:lnTo>
                <a:lnTo>
                  <a:pt x="1087" y="8"/>
                </a:lnTo>
                <a:lnTo>
                  <a:pt x="1078" y="14"/>
                </a:lnTo>
                <a:lnTo>
                  <a:pt x="1071" y="21"/>
                </a:lnTo>
                <a:lnTo>
                  <a:pt x="1066" y="30"/>
                </a:lnTo>
                <a:lnTo>
                  <a:pt x="1064" y="35"/>
                </a:lnTo>
                <a:lnTo>
                  <a:pt x="1063" y="40"/>
                </a:lnTo>
                <a:lnTo>
                  <a:pt x="1029" y="383"/>
                </a:lnTo>
                <a:lnTo>
                  <a:pt x="1033" y="408"/>
                </a:lnTo>
                <a:lnTo>
                  <a:pt x="1142" y="652"/>
                </a:lnTo>
                <a:lnTo>
                  <a:pt x="962" y="829"/>
                </a:lnTo>
                <a:lnTo>
                  <a:pt x="866" y="692"/>
                </a:lnTo>
                <a:lnTo>
                  <a:pt x="862" y="686"/>
                </a:lnTo>
                <a:lnTo>
                  <a:pt x="857" y="682"/>
                </a:lnTo>
                <a:lnTo>
                  <a:pt x="851" y="678"/>
                </a:lnTo>
                <a:lnTo>
                  <a:pt x="844" y="675"/>
                </a:lnTo>
                <a:lnTo>
                  <a:pt x="838" y="673"/>
                </a:lnTo>
                <a:lnTo>
                  <a:pt x="831" y="672"/>
                </a:lnTo>
                <a:lnTo>
                  <a:pt x="823" y="673"/>
                </a:lnTo>
                <a:lnTo>
                  <a:pt x="815" y="675"/>
                </a:lnTo>
                <a:lnTo>
                  <a:pt x="440" y="788"/>
                </a:lnTo>
                <a:lnTo>
                  <a:pt x="430" y="793"/>
                </a:lnTo>
                <a:lnTo>
                  <a:pt x="421" y="799"/>
                </a:lnTo>
                <a:lnTo>
                  <a:pt x="415" y="807"/>
                </a:lnTo>
                <a:lnTo>
                  <a:pt x="411" y="817"/>
                </a:lnTo>
                <a:lnTo>
                  <a:pt x="408" y="827"/>
                </a:lnTo>
                <a:lnTo>
                  <a:pt x="408" y="837"/>
                </a:lnTo>
                <a:lnTo>
                  <a:pt x="411" y="847"/>
                </a:lnTo>
                <a:lnTo>
                  <a:pt x="415" y="857"/>
                </a:lnTo>
                <a:lnTo>
                  <a:pt x="532" y="1029"/>
                </a:lnTo>
                <a:lnTo>
                  <a:pt x="356" y="1738"/>
                </a:lnTo>
                <a:lnTo>
                  <a:pt x="38" y="1797"/>
                </a:lnTo>
                <a:lnTo>
                  <a:pt x="28" y="1799"/>
                </a:lnTo>
                <a:lnTo>
                  <a:pt x="20" y="1804"/>
                </a:lnTo>
                <a:lnTo>
                  <a:pt x="13" y="1810"/>
                </a:lnTo>
                <a:lnTo>
                  <a:pt x="8" y="1818"/>
                </a:lnTo>
                <a:lnTo>
                  <a:pt x="3" y="1826"/>
                </a:lnTo>
                <a:lnTo>
                  <a:pt x="1" y="1834"/>
                </a:lnTo>
                <a:lnTo>
                  <a:pt x="0" y="1844"/>
                </a:lnTo>
                <a:lnTo>
                  <a:pt x="1" y="1853"/>
                </a:lnTo>
                <a:lnTo>
                  <a:pt x="77" y="2116"/>
                </a:lnTo>
                <a:lnTo>
                  <a:pt x="26" y="2352"/>
                </a:lnTo>
                <a:lnTo>
                  <a:pt x="25" y="2370"/>
                </a:lnTo>
                <a:lnTo>
                  <a:pt x="80" y="2780"/>
                </a:lnTo>
                <a:lnTo>
                  <a:pt x="21" y="2877"/>
                </a:lnTo>
                <a:lnTo>
                  <a:pt x="16" y="2886"/>
                </a:lnTo>
                <a:lnTo>
                  <a:pt x="15" y="2895"/>
                </a:lnTo>
                <a:lnTo>
                  <a:pt x="15" y="2906"/>
                </a:lnTo>
                <a:lnTo>
                  <a:pt x="18" y="2916"/>
                </a:lnTo>
                <a:lnTo>
                  <a:pt x="122" y="3198"/>
                </a:lnTo>
                <a:lnTo>
                  <a:pt x="79" y="3378"/>
                </a:lnTo>
                <a:lnTo>
                  <a:pt x="78" y="3386"/>
                </a:lnTo>
                <a:lnTo>
                  <a:pt x="78" y="3394"/>
                </a:lnTo>
                <a:lnTo>
                  <a:pt x="79" y="3401"/>
                </a:lnTo>
                <a:lnTo>
                  <a:pt x="82" y="3407"/>
                </a:lnTo>
                <a:lnTo>
                  <a:pt x="85" y="3414"/>
                </a:lnTo>
                <a:lnTo>
                  <a:pt x="90" y="3420"/>
                </a:lnTo>
                <a:lnTo>
                  <a:pt x="95" y="3425"/>
                </a:lnTo>
                <a:lnTo>
                  <a:pt x="103" y="3430"/>
                </a:lnTo>
                <a:lnTo>
                  <a:pt x="378" y="3574"/>
                </a:lnTo>
                <a:lnTo>
                  <a:pt x="388" y="3578"/>
                </a:lnTo>
                <a:lnTo>
                  <a:pt x="676" y="3660"/>
                </a:lnTo>
                <a:lnTo>
                  <a:pt x="462" y="4117"/>
                </a:lnTo>
                <a:lnTo>
                  <a:pt x="457" y="4137"/>
                </a:lnTo>
                <a:lnTo>
                  <a:pt x="454" y="4480"/>
                </a:lnTo>
                <a:lnTo>
                  <a:pt x="455" y="4490"/>
                </a:lnTo>
                <a:lnTo>
                  <a:pt x="457" y="4499"/>
                </a:lnTo>
                <a:lnTo>
                  <a:pt x="461" y="4507"/>
                </a:lnTo>
                <a:lnTo>
                  <a:pt x="467" y="4513"/>
                </a:lnTo>
                <a:lnTo>
                  <a:pt x="474" y="4519"/>
                </a:lnTo>
                <a:lnTo>
                  <a:pt x="481" y="4523"/>
                </a:lnTo>
                <a:lnTo>
                  <a:pt x="490" y="4526"/>
                </a:lnTo>
                <a:lnTo>
                  <a:pt x="499" y="4527"/>
                </a:lnTo>
                <a:lnTo>
                  <a:pt x="832" y="4529"/>
                </a:lnTo>
                <a:lnTo>
                  <a:pt x="841" y="4529"/>
                </a:lnTo>
                <a:lnTo>
                  <a:pt x="848" y="4527"/>
                </a:lnTo>
                <a:lnTo>
                  <a:pt x="856" y="4524"/>
                </a:lnTo>
                <a:lnTo>
                  <a:pt x="862" y="4519"/>
                </a:lnTo>
                <a:lnTo>
                  <a:pt x="868" y="4514"/>
                </a:lnTo>
                <a:lnTo>
                  <a:pt x="872" y="4507"/>
                </a:lnTo>
                <a:lnTo>
                  <a:pt x="876" y="4499"/>
                </a:lnTo>
                <a:lnTo>
                  <a:pt x="877" y="4490"/>
                </a:lnTo>
                <a:lnTo>
                  <a:pt x="887" y="4421"/>
                </a:lnTo>
                <a:lnTo>
                  <a:pt x="1355" y="4548"/>
                </a:lnTo>
                <a:lnTo>
                  <a:pt x="1504" y="4745"/>
                </a:lnTo>
                <a:lnTo>
                  <a:pt x="1510" y="4750"/>
                </a:lnTo>
                <a:lnTo>
                  <a:pt x="1517" y="4755"/>
                </a:lnTo>
                <a:lnTo>
                  <a:pt x="1524" y="4759"/>
                </a:lnTo>
                <a:lnTo>
                  <a:pt x="1532" y="4762"/>
                </a:lnTo>
                <a:lnTo>
                  <a:pt x="1540" y="4763"/>
                </a:lnTo>
                <a:lnTo>
                  <a:pt x="1548" y="4762"/>
                </a:lnTo>
                <a:lnTo>
                  <a:pt x="1557" y="4760"/>
                </a:lnTo>
                <a:lnTo>
                  <a:pt x="1564" y="4757"/>
                </a:lnTo>
                <a:lnTo>
                  <a:pt x="1659" y="4700"/>
                </a:lnTo>
                <a:lnTo>
                  <a:pt x="2356" y="4524"/>
                </a:lnTo>
                <a:lnTo>
                  <a:pt x="2666" y="4640"/>
                </a:lnTo>
                <a:lnTo>
                  <a:pt x="2671" y="4641"/>
                </a:lnTo>
                <a:lnTo>
                  <a:pt x="2678" y="4642"/>
                </a:lnTo>
                <a:lnTo>
                  <a:pt x="2683" y="4641"/>
                </a:lnTo>
                <a:lnTo>
                  <a:pt x="2689" y="4640"/>
                </a:lnTo>
                <a:lnTo>
                  <a:pt x="2695" y="4639"/>
                </a:lnTo>
                <a:lnTo>
                  <a:pt x="2700" y="4635"/>
                </a:lnTo>
                <a:lnTo>
                  <a:pt x="2710" y="4627"/>
                </a:lnTo>
                <a:lnTo>
                  <a:pt x="2718" y="4619"/>
                </a:lnTo>
                <a:lnTo>
                  <a:pt x="2724" y="4608"/>
                </a:lnTo>
                <a:lnTo>
                  <a:pt x="2725" y="4602"/>
                </a:lnTo>
                <a:lnTo>
                  <a:pt x="2727" y="4597"/>
                </a:lnTo>
                <a:lnTo>
                  <a:pt x="2727" y="4591"/>
                </a:lnTo>
                <a:lnTo>
                  <a:pt x="2725" y="4586"/>
                </a:lnTo>
                <a:lnTo>
                  <a:pt x="2634" y="4229"/>
                </a:lnTo>
                <a:lnTo>
                  <a:pt x="2772" y="4176"/>
                </a:lnTo>
                <a:lnTo>
                  <a:pt x="2779" y="4172"/>
                </a:lnTo>
                <a:lnTo>
                  <a:pt x="2784" y="4169"/>
                </a:lnTo>
                <a:lnTo>
                  <a:pt x="2789" y="4165"/>
                </a:lnTo>
                <a:lnTo>
                  <a:pt x="2795" y="4159"/>
                </a:lnTo>
                <a:lnTo>
                  <a:pt x="3032" y="3801"/>
                </a:lnTo>
                <a:lnTo>
                  <a:pt x="3036" y="3793"/>
                </a:lnTo>
                <a:lnTo>
                  <a:pt x="3040" y="3786"/>
                </a:lnTo>
                <a:lnTo>
                  <a:pt x="3041" y="3779"/>
                </a:lnTo>
                <a:lnTo>
                  <a:pt x="3041" y="3772"/>
                </a:lnTo>
                <a:lnTo>
                  <a:pt x="3040" y="3764"/>
                </a:lnTo>
                <a:lnTo>
                  <a:pt x="3037" y="3758"/>
                </a:lnTo>
                <a:lnTo>
                  <a:pt x="3032" y="3750"/>
                </a:lnTo>
                <a:lnTo>
                  <a:pt x="3026" y="3743"/>
                </a:lnTo>
                <a:lnTo>
                  <a:pt x="2504" y="3239"/>
                </a:lnTo>
                <a:lnTo>
                  <a:pt x="2514" y="3193"/>
                </a:lnTo>
                <a:lnTo>
                  <a:pt x="2514" y="3181"/>
                </a:lnTo>
                <a:lnTo>
                  <a:pt x="2513" y="3170"/>
                </a:lnTo>
                <a:lnTo>
                  <a:pt x="2511" y="3165"/>
                </a:lnTo>
                <a:lnTo>
                  <a:pt x="2508" y="3160"/>
                </a:lnTo>
                <a:lnTo>
                  <a:pt x="2504" y="3155"/>
                </a:lnTo>
                <a:lnTo>
                  <a:pt x="2500" y="3150"/>
                </a:lnTo>
                <a:lnTo>
                  <a:pt x="2371" y="3032"/>
                </a:lnTo>
                <a:lnTo>
                  <a:pt x="2419" y="2994"/>
                </a:lnTo>
                <a:lnTo>
                  <a:pt x="2424" y="2937"/>
                </a:lnTo>
                <a:lnTo>
                  <a:pt x="3126" y="2540"/>
                </a:lnTo>
                <a:lnTo>
                  <a:pt x="3136" y="2533"/>
                </a:lnTo>
                <a:lnTo>
                  <a:pt x="3143" y="2525"/>
                </a:lnTo>
                <a:lnTo>
                  <a:pt x="3146" y="2517"/>
                </a:lnTo>
                <a:lnTo>
                  <a:pt x="3149" y="2507"/>
                </a:lnTo>
                <a:lnTo>
                  <a:pt x="3151" y="2485"/>
                </a:lnTo>
                <a:lnTo>
                  <a:pt x="3330" y="2563"/>
                </a:lnTo>
                <a:lnTo>
                  <a:pt x="3337" y="2566"/>
                </a:lnTo>
                <a:lnTo>
                  <a:pt x="3345" y="2567"/>
                </a:lnTo>
                <a:lnTo>
                  <a:pt x="3354" y="2566"/>
                </a:lnTo>
                <a:lnTo>
                  <a:pt x="3361" y="2564"/>
                </a:lnTo>
                <a:lnTo>
                  <a:pt x="3369" y="2562"/>
                </a:lnTo>
                <a:lnTo>
                  <a:pt x="3376" y="2557"/>
                </a:lnTo>
                <a:lnTo>
                  <a:pt x="3383" y="2552"/>
                </a:lnTo>
                <a:lnTo>
                  <a:pt x="3388" y="2544"/>
                </a:lnTo>
                <a:lnTo>
                  <a:pt x="3460" y="2421"/>
                </a:lnTo>
                <a:lnTo>
                  <a:pt x="3464" y="2414"/>
                </a:lnTo>
                <a:lnTo>
                  <a:pt x="3467" y="2406"/>
                </a:lnTo>
                <a:lnTo>
                  <a:pt x="3468" y="2398"/>
                </a:lnTo>
                <a:lnTo>
                  <a:pt x="3467" y="2391"/>
                </a:lnTo>
                <a:close/>
                <a:moveTo>
                  <a:pt x="3326" y="2450"/>
                </a:moveTo>
                <a:lnTo>
                  <a:pt x="3136" y="2368"/>
                </a:lnTo>
                <a:lnTo>
                  <a:pt x="3131" y="2366"/>
                </a:lnTo>
                <a:lnTo>
                  <a:pt x="3125" y="2365"/>
                </a:lnTo>
                <a:lnTo>
                  <a:pt x="3114" y="2365"/>
                </a:lnTo>
                <a:lnTo>
                  <a:pt x="3101" y="2367"/>
                </a:lnTo>
                <a:lnTo>
                  <a:pt x="3089" y="2372"/>
                </a:lnTo>
                <a:lnTo>
                  <a:pt x="3078" y="2380"/>
                </a:lnTo>
                <a:lnTo>
                  <a:pt x="3070" y="2388"/>
                </a:lnTo>
                <a:lnTo>
                  <a:pt x="3066" y="2393"/>
                </a:lnTo>
                <a:lnTo>
                  <a:pt x="3062" y="2398"/>
                </a:lnTo>
                <a:lnTo>
                  <a:pt x="3060" y="2405"/>
                </a:lnTo>
                <a:lnTo>
                  <a:pt x="3058" y="2411"/>
                </a:lnTo>
                <a:lnTo>
                  <a:pt x="3052" y="2465"/>
                </a:lnTo>
                <a:lnTo>
                  <a:pt x="2356" y="2860"/>
                </a:lnTo>
                <a:lnTo>
                  <a:pt x="2351" y="2863"/>
                </a:lnTo>
                <a:lnTo>
                  <a:pt x="2346" y="2867"/>
                </a:lnTo>
                <a:lnTo>
                  <a:pt x="2337" y="2876"/>
                </a:lnTo>
                <a:lnTo>
                  <a:pt x="2332" y="2886"/>
                </a:lnTo>
                <a:lnTo>
                  <a:pt x="2330" y="2896"/>
                </a:lnTo>
                <a:lnTo>
                  <a:pt x="2321" y="2940"/>
                </a:lnTo>
                <a:lnTo>
                  <a:pt x="2264" y="2966"/>
                </a:lnTo>
                <a:lnTo>
                  <a:pt x="2258" y="2970"/>
                </a:lnTo>
                <a:lnTo>
                  <a:pt x="2253" y="2975"/>
                </a:lnTo>
                <a:lnTo>
                  <a:pt x="2248" y="2980"/>
                </a:lnTo>
                <a:lnTo>
                  <a:pt x="2244" y="2985"/>
                </a:lnTo>
                <a:lnTo>
                  <a:pt x="2242" y="2991"/>
                </a:lnTo>
                <a:lnTo>
                  <a:pt x="2239" y="2998"/>
                </a:lnTo>
                <a:lnTo>
                  <a:pt x="2237" y="3012"/>
                </a:lnTo>
                <a:lnTo>
                  <a:pt x="2237" y="3025"/>
                </a:lnTo>
                <a:lnTo>
                  <a:pt x="2239" y="3038"/>
                </a:lnTo>
                <a:lnTo>
                  <a:pt x="2244" y="3049"/>
                </a:lnTo>
                <a:lnTo>
                  <a:pt x="2247" y="3054"/>
                </a:lnTo>
                <a:lnTo>
                  <a:pt x="2250" y="3058"/>
                </a:lnTo>
                <a:lnTo>
                  <a:pt x="2409" y="3204"/>
                </a:lnTo>
                <a:lnTo>
                  <a:pt x="2400" y="3244"/>
                </a:lnTo>
                <a:lnTo>
                  <a:pt x="2399" y="3255"/>
                </a:lnTo>
                <a:lnTo>
                  <a:pt x="2400" y="3262"/>
                </a:lnTo>
                <a:lnTo>
                  <a:pt x="2401" y="3269"/>
                </a:lnTo>
                <a:lnTo>
                  <a:pt x="2402" y="3275"/>
                </a:lnTo>
                <a:lnTo>
                  <a:pt x="2406" y="3282"/>
                </a:lnTo>
                <a:lnTo>
                  <a:pt x="2410" y="3288"/>
                </a:lnTo>
                <a:lnTo>
                  <a:pt x="2416" y="3294"/>
                </a:lnTo>
                <a:lnTo>
                  <a:pt x="2921" y="3783"/>
                </a:lnTo>
                <a:lnTo>
                  <a:pt x="2719" y="4088"/>
                </a:lnTo>
                <a:lnTo>
                  <a:pt x="2560" y="4149"/>
                </a:lnTo>
                <a:lnTo>
                  <a:pt x="2551" y="4152"/>
                </a:lnTo>
                <a:lnTo>
                  <a:pt x="2543" y="4159"/>
                </a:lnTo>
                <a:lnTo>
                  <a:pt x="2536" y="4165"/>
                </a:lnTo>
                <a:lnTo>
                  <a:pt x="2531" y="4174"/>
                </a:lnTo>
                <a:lnTo>
                  <a:pt x="2526" y="4183"/>
                </a:lnTo>
                <a:lnTo>
                  <a:pt x="2523" y="4193"/>
                </a:lnTo>
                <a:lnTo>
                  <a:pt x="2523" y="4204"/>
                </a:lnTo>
                <a:lnTo>
                  <a:pt x="2524" y="4215"/>
                </a:lnTo>
                <a:lnTo>
                  <a:pt x="2601" y="4508"/>
                </a:lnTo>
                <a:lnTo>
                  <a:pt x="2379" y="4425"/>
                </a:lnTo>
                <a:lnTo>
                  <a:pt x="2370" y="4423"/>
                </a:lnTo>
                <a:lnTo>
                  <a:pt x="2362" y="4421"/>
                </a:lnTo>
                <a:lnTo>
                  <a:pt x="2353" y="4421"/>
                </a:lnTo>
                <a:lnTo>
                  <a:pt x="2346" y="4423"/>
                </a:lnTo>
                <a:lnTo>
                  <a:pt x="1627" y="4603"/>
                </a:lnTo>
                <a:lnTo>
                  <a:pt x="1612" y="4610"/>
                </a:lnTo>
                <a:lnTo>
                  <a:pt x="1554" y="4644"/>
                </a:lnTo>
                <a:lnTo>
                  <a:pt x="1425" y="4475"/>
                </a:lnTo>
                <a:lnTo>
                  <a:pt x="1396" y="4455"/>
                </a:lnTo>
                <a:lnTo>
                  <a:pt x="864" y="4309"/>
                </a:lnTo>
                <a:lnTo>
                  <a:pt x="853" y="4307"/>
                </a:lnTo>
                <a:lnTo>
                  <a:pt x="842" y="4307"/>
                </a:lnTo>
                <a:lnTo>
                  <a:pt x="831" y="4308"/>
                </a:lnTo>
                <a:lnTo>
                  <a:pt x="821" y="4312"/>
                </a:lnTo>
                <a:lnTo>
                  <a:pt x="812" y="4318"/>
                </a:lnTo>
                <a:lnTo>
                  <a:pt x="808" y="4323"/>
                </a:lnTo>
                <a:lnTo>
                  <a:pt x="804" y="4328"/>
                </a:lnTo>
                <a:lnTo>
                  <a:pt x="802" y="4333"/>
                </a:lnTo>
                <a:lnTo>
                  <a:pt x="799" y="4340"/>
                </a:lnTo>
                <a:lnTo>
                  <a:pt x="795" y="4355"/>
                </a:lnTo>
                <a:lnTo>
                  <a:pt x="784" y="4428"/>
                </a:lnTo>
                <a:lnTo>
                  <a:pt x="555" y="4425"/>
                </a:lnTo>
                <a:lnTo>
                  <a:pt x="558" y="4150"/>
                </a:lnTo>
                <a:lnTo>
                  <a:pt x="790" y="3654"/>
                </a:lnTo>
                <a:lnTo>
                  <a:pt x="793" y="3649"/>
                </a:lnTo>
                <a:lnTo>
                  <a:pt x="794" y="3642"/>
                </a:lnTo>
                <a:lnTo>
                  <a:pt x="795" y="3630"/>
                </a:lnTo>
                <a:lnTo>
                  <a:pt x="793" y="3618"/>
                </a:lnTo>
                <a:lnTo>
                  <a:pt x="789" y="3607"/>
                </a:lnTo>
                <a:lnTo>
                  <a:pt x="783" y="3597"/>
                </a:lnTo>
                <a:lnTo>
                  <a:pt x="774" y="3588"/>
                </a:lnTo>
                <a:lnTo>
                  <a:pt x="765" y="3581"/>
                </a:lnTo>
                <a:lnTo>
                  <a:pt x="755" y="3577"/>
                </a:lnTo>
                <a:lnTo>
                  <a:pt x="421" y="3483"/>
                </a:lnTo>
                <a:lnTo>
                  <a:pt x="187" y="3360"/>
                </a:lnTo>
                <a:lnTo>
                  <a:pt x="224" y="3208"/>
                </a:lnTo>
                <a:lnTo>
                  <a:pt x="225" y="3199"/>
                </a:lnTo>
                <a:lnTo>
                  <a:pt x="225" y="3191"/>
                </a:lnTo>
                <a:lnTo>
                  <a:pt x="224" y="3184"/>
                </a:lnTo>
                <a:lnTo>
                  <a:pt x="221" y="3175"/>
                </a:lnTo>
                <a:lnTo>
                  <a:pt x="122" y="2906"/>
                </a:lnTo>
                <a:lnTo>
                  <a:pt x="175" y="2821"/>
                </a:lnTo>
                <a:lnTo>
                  <a:pt x="178" y="2812"/>
                </a:lnTo>
                <a:lnTo>
                  <a:pt x="182" y="2803"/>
                </a:lnTo>
                <a:lnTo>
                  <a:pt x="183" y="2793"/>
                </a:lnTo>
                <a:lnTo>
                  <a:pt x="182" y="2784"/>
                </a:lnTo>
                <a:lnTo>
                  <a:pt x="127" y="2365"/>
                </a:lnTo>
                <a:lnTo>
                  <a:pt x="178" y="2126"/>
                </a:lnTo>
                <a:lnTo>
                  <a:pt x="180" y="2120"/>
                </a:lnTo>
                <a:lnTo>
                  <a:pt x="180" y="2113"/>
                </a:lnTo>
                <a:lnTo>
                  <a:pt x="178" y="2106"/>
                </a:lnTo>
                <a:lnTo>
                  <a:pt x="177" y="2098"/>
                </a:lnTo>
                <a:lnTo>
                  <a:pt x="116" y="1885"/>
                </a:lnTo>
                <a:lnTo>
                  <a:pt x="403" y="1832"/>
                </a:lnTo>
                <a:lnTo>
                  <a:pt x="412" y="1829"/>
                </a:lnTo>
                <a:lnTo>
                  <a:pt x="421" y="1827"/>
                </a:lnTo>
                <a:lnTo>
                  <a:pt x="428" y="1822"/>
                </a:lnTo>
                <a:lnTo>
                  <a:pt x="434" y="1817"/>
                </a:lnTo>
                <a:lnTo>
                  <a:pt x="439" y="1810"/>
                </a:lnTo>
                <a:lnTo>
                  <a:pt x="442" y="1804"/>
                </a:lnTo>
                <a:lnTo>
                  <a:pt x="445" y="1798"/>
                </a:lnTo>
                <a:lnTo>
                  <a:pt x="447" y="1790"/>
                </a:lnTo>
                <a:lnTo>
                  <a:pt x="635" y="1033"/>
                </a:lnTo>
                <a:lnTo>
                  <a:pt x="637" y="1020"/>
                </a:lnTo>
                <a:lnTo>
                  <a:pt x="638" y="1014"/>
                </a:lnTo>
                <a:lnTo>
                  <a:pt x="637" y="1009"/>
                </a:lnTo>
                <a:lnTo>
                  <a:pt x="636" y="1005"/>
                </a:lnTo>
                <a:lnTo>
                  <a:pt x="635" y="1000"/>
                </a:lnTo>
                <a:lnTo>
                  <a:pt x="627" y="989"/>
                </a:lnTo>
                <a:lnTo>
                  <a:pt x="542" y="863"/>
                </a:lnTo>
                <a:lnTo>
                  <a:pt x="807" y="783"/>
                </a:lnTo>
                <a:lnTo>
                  <a:pt x="911" y="931"/>
                </a:lnTo>
                <a:lnTo>
                  <a:pt x="915" y="936"/>
                </a:lnTo>
                <a:lnTo>
                  <a:pt x="919" y="940"/>
                </a:lnTo>
                <a:lnTo>
                  <a:pt x="929" y="947"/>
                </a:lnTo>
                <a:lnTo>
                  <a:pt x="940" y="951"/>
                </a:lnTo>
                <a:lnTo>
                  <a:pt x="951" y="954"/>
                </a:lnTo>
                <a:lnTo>
                  <a:pt x="964" y="954"/>
                </a:lnTo>
                <a:lnTo>
                  <a:pt x="975" y="951"/>
                </a:lnTo>
                <a:lnTo>
                  <a:pt x="986" y="946"/>
                </a:lnTo>
                <a:lnTo>
                  <a:pt x="995" y="939"/>
                </a:lnTo>
                <a:lnTo>
                  <a:pt x="1236" y="701"/>
                </a:lnTo>
                <a:lnTo>
                  <a:pt x="1241" y="696"/>
                </a:lnTo>
                <a:lnTo>
                  <a:pt x="1246" y="689"/>
                </a:lnTo>
                <a:lnTo>
                  <a:pt x="1249" y="681"/>
                </a:lnTo>
                <a:lnTo>
                  <a:pt x="1251" y="673"/>
                </a:lnTo>
                <a:lnTo>
                  <a:pt x="1253" y="665"/>
                </a:lnTo>
                <a:lnTo>
                  <a:pt x="1253" y="656"/>
                </a:lnTo>
                <a:lnTo>
                  <a:pt x="1251" y="647"/>
                </a:lnTo>
                <a:lnTo>
                  <a:pt x="1248" y="640"/>
                </a:lnTo>
                <a:lnTo>
                  <a:pt x="1131" y="379"/>
                </a:lnTo>
                <a:lnTo>
                  <a:pt x="1156" y="128"/>
                </a:lnTo>
                <a:lnTo>
                  <a:pt x="1289" y="191"/>
                </a:lnTo>
                <a:lnTo>
                  <a:pt x="1295" y="192"/>
                </a:lnTo>
                <a:lnTo>
                  <a:pt x="1302" y="195"/>
                </a:lnTo>
                <a:lnTo>
                  <a:pt x="1314" y="196"/>
                </a:lnTo>
                <a:lnTo>
                  <a:pt x="1327" y="193"/>
                </a:lnTo>
                <a:lnTo>
                  <a:pt x="1338" y="190"/>
                </a:lnTo>
                <a:lnTo>
                  <a:pt x="1448" y="133"/>
                </a:lnTo>
                <a:lnTo>
                  <a:pt x="1700" y="416"/>
                </a:lnTo>
                <a:lnTo>
                  <a:pt x="1708" y="425"/>
                </a:lnTo>
                <a:lnTo>
                  <a:pt x="1718" y="430"/>
                </a:lnTo>
                <a:lnTo>
                  <a:pt x="1729" y="433"/>
                </a:lnTo>
                <a:lnTo>
                  <a:pt x="1740" y="435"/>
                </a:lnTo>
                <a:lnTo>
                  <a:pt x="1880" y="437"/>
                </a:lnTo>
                <a:lnTo>
                  <a:pt x="1863" y="552"/>
                </a:lnTo>
                <a:lnTo>
                  <a:pt x="1823" y="612"/>
                </a:lnTo>
                <a:lnTo>
                  <a:pt x="1819" y="618"/>
                </a:lnTo>
                <a:lnTo>
                  <a:pt x="1817" y="624"/>
                </a:lnTo>
                <a:lnTo>
                  <a:pt x="1816" y="632"/>
                </a:lnTo>
                <a:lnTo>
                  <a:pt x="1816" y="638"/>
                </a:lnTo>
                <a:lnTo>
                  <a:pt x="1817" y="646"/>
                </a:lnTo>
                <a:lnTo>
                  <a:pt x="1818" y="652"/>
                </a:lnTo>
                <a:lnTo>
                  <a:pt x="1821" y="658"/>
                </a:lnTo>
                <a:lnTo>
                  <a:pt x="1823" y="665"/>
                </a:lnTo>
                <a:lnTo>
                  <a:pt x="1827" y="671"/>
                </a:lnTo>
                <a:lnTo>
                  <a:pt x="1832" y="676"/>
                </a:lnTo>
                <a:lnTo>
                  <a:pt x="1837" y="681"/>
                </a:lnTo>
                <a:lnTo>
                  <a:pt x="1842" y="686"/>
                </a:lnTo>
                <a:lnTo>
                  <a:pt x="1848" y="689"/>
                </a:lnTo>
                <a:lnTo>
                  <a:pt x="1855" y="691"/>
                </a:lnTo>
                <a:lnTo>
                  <a:pt x="1861" y="694"/>
                </a:lnTo>
                <a:lnTo>
                  <a:pt x="1867" y="694"/>
                </a:lnTo>
                <a:lnTo>
                  <a:pt x="2103" y="696"/>
                </a:lnTo>
                <a:lnTo>
                  <a:pt x="2112" y="696"/>
                </a:lnTo>
                <a:lnTo>
                  <a:pt x="2120" y="694"/>
                </a:lnTo>
                <a:lnTo>
                  <a:pt x="2126" y="691"/>
                </a:lnTo>
                <a:lnTo>
                  <a:pt x="2134" y="689"/>
                </a:lnTo>
                <a:lnTo>
                  <a:pt x="2139" y="685"/>
                </a:lnTo>
                <a:lnTo>
                  <a:pt x="2144" y="680"/>
                </a:lnTo>
                <a:lnTo>
                  <a:pt x="2149" y="675"/>
                </a:lnTo>
                <a:lnTo>
                  <a:pt x="2152" y="668"/>
                </a:lnTo>
                <a:lnTo>
                  <a:pt x="2200" y="585"/>
                </a:lnTo>
                <a:lnTo>
                  <a:pt x="2328" y="583"/>
                </a:lnTo>
                <a:lnTo>
                  <a:pt x="2342" y="582"/>
                </a:lnTo>
                <a:lnTo>
                  <a:pt x="2353" y="577"/>
                </a:lnTo>
                <a:lnTo>
                  <a:pt x="2364" y="570"/>
                </a:lnTo>
                <a:lnTo>
                  <a:pt x="2372" y="560"/>
                </a:lnTo>
                <a:lnTo>
                  <a:pt x="2508" y="382"/>
                </a:lnTo>
                <a:lnTo>
                  <a:pt x="2865" y="602"/>
                </a:lnTo>
                <a:lnTo>
                  <a:pt x="2870" y="735"/>
                </a:lnTo>
                <a:lnTo>
                  <a:pt x="2871" y="744"/>
                </a:lnTo>
                <a:lnTo>
                  <a:pt x="2874" y="751"/>
                </a:lnTo>
                <a:lnTo>
                  <a:pt x="2876" y="759"/>
                </a:lnTo>
                <a:lnTo>
                  <a:pt x="2880" y="765"/>
                </a:lnTo>
                <a:lnTo>
                  <a:pt x="2885" y="770"/>
                </a:lnTo>
                <a:lnTo>
                  <a:pt x="2890" y="775"/>
                </a:lnTo>
                <a:lnTo>
                  <a:pt x="2896" y="779"/>
                </a:lnTo>
                <a:lnTo>
                  <a:pt x="2903" y="783"/>
                </a:lnTo>
                <a:lnTo>
                  <a:pt x="3097" y="873"/>
                </a:lnTo>
                <a:lnTo>
                  <a:pt x="3094" y="1180"/>
                </a:lnTo>
                <a:lnTo>
                  <a:pt x="3018" y="1275"/>
                </a:lnTo>
                <a:lnTo>
                  <a:pt x="3012" y="1284"/>
                </a:lnTo>
                <a:lnTo>
                  <a:pt x="3008" y="1294"/>
                </a:lnTo>
                <a:lnTo>
                  <a:pt x="3007" y="1304"/>
                </a:lnTo>
                <a:lnTo>
                  <a:pt x="3006" y="1314"/>
                </a:lnTo>
                <a:lnTo>
                  <a:pt x="3008" y="1324"/>
                </a:lnTo>
                <a:lnTo>
                  <a:pt x="3011" y="1334"/>
                </a:lnTo>
                <a:lnTo>
                  <a:pt x="3016" y="1343"/>
                </a:lnTo>
                <a:lnTo>
                  <a:pt x="3023" y="1351"/>
                </a:lnTo>
                <a:lnTo>
                  <a:pt x="3253" y="1567"/>
                </a:lnTo>
                <a:lnTo>
                  <a:pt x="3364" y="2386"/>
                </a:lnTo>
                <a:lnTo>
                  <a:pt x="3326" y="2450"/>
                </a:lnTo>
                <a:close/>
                <a:moveTo>
                  <a:pt x="1324" y="2544"/>
                </a:moveTo>
                <a:lnTo>
                  <a:pt x="896" y="2279"/>
                </a:lnTo>
                <a:lnTo>
                  <a:pt x="632" y="2427"/>
                </a:lnTo>
                <a:lnTo>
                  <a:pt x="1091" y="2723"/>
                </a:lnTo>
                <a:lnTo>
                  <a:pt x="568" y="3047"/>
                </a:lnTo>
                <a:lnTo>
                  <a:pt x="824" y="3231"/>
                </a:lnTo>
                <a:lnTo>
                  <a:pt x="1352" y="2891"/>
                </a:lnTo>
                <a:lnTo>
                  <a:pt x="1882" y="3231"/>
                </a:lnTo>
                <a:lnTo>
                  <a:pt x="2137" y="3047"/>
                </a:lnTo>
                <a:lnTo>
                  <a:pt x="1613" y="2723"/>
                </a:lnTo>
                <a:lnTo>
                  <a:pt x="2072" y="2427"/>
                </a:lnTo>
                <a:lnTo>
                  <a:pt x="1807" y="2279"/>
                </a:lnTo>
                <a:lnTo>
                  <a:pt x="1539" y="2445"/>
                </a:lnTo>
                <a:lnTo>
                  <a:pt x="1451" y="2758"/>
                </a:lnTo>
                <a:lnTo>
                  <a:pt x="1371" y="2758"/>
                </a:lnTo>
                <a:lnTo>
                  <a:pt x="1693" y="1589"/>
                </a:lnTo>
                <a:lnTo>
                  <a:pt x="2757" y="1439"/>
                </a:lnTo>
                <a:lnTo>
                  <a:pt x="1798" y="809"/>
                </a:lnTo>
                <a:lnTo>
                  <a:pt x="1324" y="2544"/>
                </a:lnTo>
                <a:close/>
                <a:moveTo>
                  <a:pt x="2479" y="1377"/>
                </a:moveTo>
                <a:lnTo>
                  <a:pt x="1721" y="1484"/>
                </a:lnTo>
                <a:lnTo>
                  <a:pt x="1858" y="970"/>
                </a:lnTo>
                <a:lnTo>
                  <a:pt x="2479" y="1377"/>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grpSp>
        <p:nvGrpSpPr>
          <p:cNvPr id="39" name="Gruppieren 48">
            <a:extLst>
              <a:ext uri="{FF2B5EF4-FFF2-40B4-BE49-F238E27FC236}">
                <a16:creationId xmlns:a16="http://schemas.microsoft.com/office/drawing/2014/main" id="{67FD0076-5077-4976-BDE8-2AFE38B7570F}"/>
              </a:ext>
            </a:extLst>
          </p:cNvPr>
          <p:cNvGrpSpPr>
            <a:grpSpLocks noChangeAspect="1"/>
          </p:cNvGrpSpPr>
          <p:nvPr/>
        </p:nvGrpSpPr>
        <p:grpSpPr>
          <a:xfrm>
            <a:off x="714064" y="1161062"/>
            <a:ext cx="446784" cy="473057"/>
            <a:chOff x="1841500" y="1570038"/>
            <a:chExt cx="900113" cy="898525"/>
          </a:xfrm>
          <a:solidFill>
            <a:srgbClr val="000000"/>
          </a:solidFill>
        </p:grpSpPr>
        <p:sp>
          <p:nvSpPr>
            <p:cNvPr id="40" name="Freeform 9">
              <a:extLst>
                <a:ext uri="{FF2B5EF4-FFF2-40B4-BE49-F238E27FC236}">
                  <a16:creationId xmlns:a16="http://schemas.microsoft.com/office/drawing/2014/main" id="{EA9EED8E-EA30-4EAE-AEE3-7F41820BE93A}"/>
                </a:ext>
              </a:extLst>
            </p:cNvPr>
            <p:cNvSpPr>
              <a:spLocks noEditPoints="1"/>
            </p:cNvSpPr>
            <p:nvPr/>
          </p:nvSpPr>
          <p:spPr bwMode="auto">
            <a:xfrm>
              <a:off x="1841500" y="1570038"/>
              <a:ext cx="900113" cy="898525"/>
            </a:xfrm>
            <a:custGeom>
              <a:avLst/>
              <a:gdLst>
                <a:gd name="T0" fmla="*/ 206 w 2835"/>
                <a:gd name="T1" fmla="*/ 1771 h 2830"/>
                <a:gd name="T2" fmla="*/ 100 w 2835"/>
                <a:gd name="T3" fmla="*/ 1534 h 2830"/>
                <a:gd name="T4" fmla="*/ 135 w 2835"/>
                <a:gd name="T5" fmla="*/ 751 h 2830"/>
                <a:gd name="T6" fmla="*/ 316 w 2835"/>
                <a:gd name="T7" fmla="*/ 1311 h 2830"/>
                <a:gd name="T8" fmla="*/ 285 w 2835"/>
                <a:gd name="T9" fmla="*/ 1455 h 2830"/>
                <a:gd name="T10" fmla="*/ 642 w 2835"/>
                <a:gd name="T11" fmla="*/ 1868 h 2830"/>
                <a:gd name="T12" fmla="*/ 329 w 2835"/>
                <a:gd name="T13" fmla="*/ 1452 h 2830"/>
                <a:gd name="T14" fmla="*/ 355 w 2835"/>
                <a:gd name="T15" fmla="*/ 1331 h 2830"/>
                <a:gd name="T16" fmla="*/ 633 w 2835"/>
                <a:gd name="T17" fmla="*/ 1535 h 2830"/>
                <a:gd name="T18" fmla="*/ 845 w 2835"/>
                <a:gd name="T19" fmla="*/ 1663 h 2830"/>
                <a:gd name="T20" fmla="*/ 993 w 2835"/>
                <a:gd name="T21" fmla="*/ 1812 h 2830"/>
                <a:gd name="T22" fmla="*/ 1071 w 2835"/>
                <a:gd name="T23" fmla="*/ 2099 h 2830"/>
                <a:gd name="T24" fmla="*/ 1126 w 2835"/>
                <a:gd name="T25" fmla="*/ 1892 h 2830"/>
                <a:gd name="T26" fmla="*/ 1012 w 2835"/>
                <a:gd name="T27" fmla="*/ 1693 h 2830"/>
                <a:gd name="T28" fmla="*/ 800 w 2835"/>
                <a:gd name="T29" fmla="*/ 1544 h 2830"/>
                <a:gd name="T30" fmla="*/ 407 w 2835"/>
                <a:gd name="T31" fmla="*/ 1197 h 2830"/>
                <a:gd name="T32" fmla="*/ 190 w 2835"/>
                <a:gd name="T33" fmla="*/ 683 h 2830"/>
                <a:gd name="T34" fmla="*/ 64 w 2835"/>
                <a:gd name="T35" fmla="*/ 628 h 2830"/>
                <a:gd name="T36" fmla="*/ 14 w 2835"/>
                <a:gd name="T37" fmla="*/ 1547 h 2830"/>
                <a:gd name="T38" fmla="*/ 134 w 2835"/>
                <a:gd name="T39" fmla="*/ 1819 h 2830"/>
                <a:gd name="T40" fmla="*/ 1247 w 2835"/>
                <a:gd name="T41" fmla="*/ 2829 h 2830"/>
                <a:gd name="T42" fmla="*/ 2813 w 2835"/>
                <a:gd name="T43" fmla="*/ 640 h 2830"/>
                <a:gd name="T44" fmla="*/ 2701 w 2835"/>
                <a:gd name="T45" fmla="*/ 640 h 2830"/>
                <a:gd name="T46" fmla="*/ 2590 w 2835"/>
                <a:gd name="T47" fmla="*/ 757 h 2830"/>
                <a:gd name="T48" fmla="*/ 2164 w 2835"/>
                <a:gd name="T49" fmla="*/ 1449 h 2830"/>
                <a:gd name="T50" fmla="*/ 1895 w 2835"/>
                <a:gd name="T51" fmla="*/ 1625 h 2830"/>
                <a:gd name="T52" fmla="*/ 1744 w 2835"/>
                <a:gd name="T53" fmla="*/ 1809 h 2830"/>
                <a:gd name="T54" fmla="*/ 1678 w 2835"/>
                <a:gd name="T55" fmla="*/ 2099 h 2830"/>
                <a:gd name="T56" fmla="*/ 1807 w 2835"/>
                <a:gd name="T57" fmla="*/ 1882 h 2830"/>
                <a:gd name="T58" fmla="*/ 1920 w 2835"/>
                <a:gd name="T59" fmla="*/ 1717 h 2830"/>
                <a:gd name="T60" fmla="*/ 2128 w 2835"/>
                <a:gd name="T61" fmla="*/ 1603 h 2830"/>
                <a:gd name="T62" fmla="*/ 2448 w 2835"/>
                <a:gd name="T63" fmla="*/ 1308 h 2830"/>
                <a:gd name="T64" fmla="*/ 2504 w 2835"/>
                <a:gd name="T65" fmla="*/ 1393 h 2830"/>
                <a:gd name="T66" fmla="*/ 2483 w 2835"/>
                <a:gd name="T67" fmla="*/ 1530 h 2830"/>
                <a:gd name="T68" fmla="*/ 2536 w 2835"/>
                <a:gd name="T69" fmla="*/ 1522 h 2830"/>
                <a:gd name="T70" fmla="*/ 2536 w 2835"/>
                <a:gd name="T71" fmla="*/ 1345 h 2830"/>
                <a:gd name="T72" fmla="*/ 2676 w 2835"/>
                <a:gd name="T73" fmla="*/ 782 h 2830"/>
                <a:gd name="T74" fmla="*/ 2749 w 2835"/>
                <a:gd name="T75" fmla="*/ 715 h 2830"/>
                <a:gd name="T76" fmla="*/ 2711 w 2835"/>
                <a:gd name="T77" fmla="*/ 1637 h 2830"/>
                <a:gd name="T78" fmla="*/ 2276 w 2835"/>
                <a:gd name="T79" fmla="*/ 2181 h 2830"/>
                <a:gd name="T80" fmla="*/ 2703 w 2835"/>
                <a:gd name="T81" fmla="*/ 1819 h 2830"/>
                <a:gd name="T82" fmla="*/ 2823 w 2835"/>
                <a:gd name="T83" fmla="*/ 1547 h 2830"/>
                <a:gd name="T84" fmla="*/ 1624 w 2835"/>
                <a:gd name="T85" fmla="*/ 2783 h 2830"/>
                <a:gd name="T86" fmla="*/ 1624 w 2835"/>
                <a:gd name="T87" fmla="*/ 2412 h 2830"/>
                <a:gd name="T88" fmla="*/ 1011 w 2835"/>
                <a:gd name="T89" fmla="*/ 1286 h 2830"/>
                <a:gd name="T90" fmla="*/ 1381 w 2835"/>
                <a:gd name="T91" fmla="*/ 1344 h 2830"/>
                <a:gd name="T92" fmla="*/ 1411 w 2835"/>
                <a:gd name="T93" fmla="*/ 1400 h 2830"/>
                <a:gd name="T94" fmla="*/ 1459 w 2835"/>
                <a:gd name="T95" fmla="*/ 1360 h 2830"/>
                <a:gd name="T96" fmla="*/ 1368 w 2835"/>
                <a:gd name="T97" fmla="*/ 278 h 2830"/>
                <a:gd name="T98" fmla="*/ 1875 w 2835"/>
                <a:gd name="T99" fmla="*/ 1529 h 2830"/>
                <a:gd name="T100" fmla="*/ 1983 w 2835"/>
                <a:gd name="T101" fmla="*/ 1426 h 2830"/>
                <a:gd name="T102" fmla="*/ 1970 w 2835"/>
                <a:gd name="T103" fmla="*/ 81 h 2830"/>
                <a:gd name="T104" fmla="*/ 1845 w 2835"/>
                <a:gd name="T105" fmla="*/ 1 h 2830"/>
                <a:gd name="T106" fmla="*/ 907 w 2835"/>
                <a:gd name="T107" fmla="*/ 35 h 2830"/>
                <a:gd name="T108" fmla="*/ 847 w 2835"/>
                <a:gd name="T109" fmla="*/ 1379 h 2830"/>
                <a:gd name="T110" fmla="*/ 907 w 2835"/>
                <a:gd name="T111" fmla="*/ 1500 h 2830"/>
                <a:gd name="T112" fmla="*/ 948 w 2835"/>
                <a:gd name="T113" fmla="*/ 146 h 2830"/>
                <a:gd name="T114" fmla="*/ 1842 w 2835"/>
                <a:gd name="T115" fmla="*/ 101 h 2830"/>
                <a:gd name="T116" fmla="*/ 1889 w 2835"/>
                <a:gd name="T117" fmla="*/ 1390 h 2830"/>
                <a:gd name="T118" fmla="*/ 996 w 2835"/>
                <a:gd name="T119" fmla="*/ 1434 h 2830"/>
                <a:gd name="T120" fmla="*/ 1403 w 2835"/>
                <a:gd name="T121" fmla="*/ 41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35" h="2830">
                  <a:moveTo>
                    <a:pt x="544" y="2335"/>
                  </a:moveTo>
                  <a:lnTo>
                    <a:pt x="631" y="2335"/>
                  </a:lnTo>
                  <a:lnTo>
                    <a:pt x="631" y="2264"/>
                  </a:lnTo>
                  <a:lnTo>
                    <a:pt x="620" y="2251"/>
                  </a:lnTo>
                  <a:lnTo>
                    <a:pt x="620" y="2251"/>
                  </a:lnTo>
                  <a:lnTo>
                    <a:pt x="559" y="2181"/>
                  </a:lnTo>
                  <a:lnTo>
                    <a:pt x="420" y="2021"/>
                  </a:lnTo>
                  <a:lnTo>
                    <a:pt x="420" y="2021"/>
                  </a:lnTo>
                  <a:lnTo>
                    <a:pt x="266" y="1843"/>
                  </a:lnTo>
                  <a:lnTo>
                    <a:pt x="206" y="1771"/>
                  </a:lnTo>
                  <a:lnTo>
                    <a:pt x="166" y="1723"/>
                  </a:lnTo>
                  <a:lnTo>
                    <a:pt x="166" y="1723"/>
                  </a:lnTo>
                  <a:lnTo>
                    <a:pt x="155" y="1704"/>
                  </a:lnTo>
                  <a:lnTo>
                    <a:pt x="144" y="1683"/>
                  </a:lnTo>
                  <a:lnTo>
                    <a:pt x="134" y="1661"/>
                  </a:lnTo>
                  <a:lnTo>
                    <a:pt x="125" y="1637"/>
                  </a:lnTo>
                  <a:lnTo>
                    <a:pt x="117" y="1611"/>
                  </a:lnTo>
                  <a:lnTo>
                    <a:pt x="110" y="1585"/>
                  </a:lnTo>
                  <a:lnTo>
                    <a:pt x="105" y="1558"/>
                  </a:lnTo>
                  <a:lnTo>
                    <a:pt x="100" y="1534"/>
                  </a:lnTo>
                  <a:lnTo>
                    <a:pt x="100" y="1534"/>
                  </a:lnTo>
                  <a:lnTo>
                    <a:pt x="94" y="1486"/>
                  </a:lnTo>
                  <a:lnTo>
                    <a:pt x="90" y="1449"/>
                  </a:lnTo>
                  <a:lnTo>
                    <a:pt x="87" y="1414"/>
                  </a:lnTo>
                  <a:lnTo>
                    <a:pt x="87" y="715"/>
                  </a:lnTo>
                  <a:lnTo>
                    <a:pt x="87" y="715"/>
                  </a:lnTo>
                  <a:lnTo>
                    <a:pt x="99" y="720"/>
                  </a:lnTo>
                  <a:lnTo>
                    <a:pt x="110" y="727"/>
                  </a:lnTo>
                  <a:lnTo>
                    <a:pt x="124" y="739"/>
                  </a:lnTo>
                  <a:lnTo>
                    <a:pt x="135" y="751"/>
                  </a:lnTo>
                  <a:lnTo>
                    <a:pt x="135" y="751"/>
                  </a:lnTo>
                  <a:lnTo>
                    <a:pt x="149" y="767"/>
                  </a:lnTo>
                  <a:lnTo>
                    <a:pt x="159" y="782"/>
                  </a:lnTo>
                  <a:lnTo>
                    <a:pt x="159" y="782"/>
                  </a:lnTo>
                  <a:lnTo>
                    <a:pt x="166" y="792"/>
                  </a:lnTo>
                  <a:lnTo>
                    <a:pt x="324" y="1299"/>
                  </a:lnTo>
                  <a:lnTo>
                    <a:pt x="324" y="1299"/>
                  </a:lnTo>
                  <a:lnTo>
                    <a:pt x="324" y="1301"/>
                  </a:lnTo>
                  <a:lnTo>
                    <a:pt x="324" y="1301"/>
                  </a:lnTo>
                  <a:lnTo>
                    <a:pt x="316" y="1311"/>
                  </a:lnTo>
                  <a:lnTo>
                    <a:pt x="310" y="1321"/>
                  </a:lnTo>
                  <a:lnTo>
                    <a:pt x="304" y="1333"/>
                  </a:lnTo>
                  <a:lnTo>
                    <a:pt x="299" y="1345"/>
                  </a:lnTo>
                  <a:lnTo>
                    <a:pt x="299" y="1345"/>
                  </a:lnTo>
                  <a:lnTo>
                    <a:pt x="295" y="1363"/>
                  </a:lnTo>
                  <a:lnTo>
                    <a:pt x="290" y="1385"/>
                  </a:lnTo>
                  <a:lnTo>
                    <a:pt x="286" y="1411"/>
                  </a:lnTo>
                  <a:lnTo>
                    <a:pt x="285" y="1440"/>
                  </a:lnTo>
                  <a:lnTo>
                    <a:pt x="285" y="1440"/>
                  </a:lnTo>
                  <a:lnTo>
                    <a:pt x="285" y="1455"/>
                  </a:lnTo>
                  <a:lnTo>
                    <a:pt x="286" y="1471"/>
                  </a:lnTo>
                  <a:lnTo>
                    <a:pt x="290" y="1489"/>
                  </a:lnTo>
                  <a:lnTo>
                    <a:pt x="294" y="1505"/>
                  </a:lnTo>
                  <a:lnTo>
                    <a:pt x="300" y="1522"/>
                  </a:lnTo>
                  <a:lnTo>
                    <a:pt x="307" y="1539"/>
                  </a:lnTo>
                  <a:lnTo>
                    <a:pt x="317" y="1555"/>
                  </a:lnTo>
                  <a:lnTo>
                    <a:pt x="329" y="1570"/>
                  </a:lnTo>
                  <a:lnTo>
                    <a:pt x="329" y="1570"/>
                  </a:lnTo>
                  <a:lnTo>
                    <a:pt x="610" y="1897"/>
                  </a:lnTo>
                  <a:lnTo>
                    <a:pt x="642" y="1868"/>
                  </a:lnTo>
                  <a:lnTo>
                    <a:pt x="642" y="1868"/>
                  </a:lnTo>
                  <a:lnTo>
                    <a:pt x="362" y="1541"/>
                  </a:lnTo>
                  <a:lnTo>
                    <a:pt x="362" y="1541"/>
                  </a:lnTo>
                  <a:lnTo>
                    <a:pt x="354" y="1530"/>
                  </a:lnTo>
                  <a:lnTo>
                    <a:pt x="346" y="1517"/>
                  </a:lnTo>
                  <a:lnTo>
                    <a:pt x="340" y="1505"/>
                  </a:lnTo>
                  <a:lnTo>
                    <a:pt x="335" y="1492"/>
                  </a:lnTo>
                  <a:lnTo>
                    <a:pt x="332" y="1480"/>
                  </a:lnTo>
                  <a:lnTo>
                    <a:pt x="330" y="1466"/>
                  </a:lnTo>
                  <a:lnTo>
                    <a:pt x="329" y="1452"/>
                  </a:lnTo>
                  <a:lnTo>
                    <a:pt x="329" y="1440"/>
                  </a:lnTo>
                  <a:lnTo>
                    <a:pt x="329" y="1440"/>
                  </a:lnTo>
                  <a:lnTo>
                    <a:pt x="330" y="1415"/>
                  </a:lnTo>
                  <a:lnTo>
                    <a:pt x="332" y="1393"/>
                  </a:lnTo>
                  <a:lnTo>
                    <a:pt x="336" y="1373"/>
                  </a:lnTo>
                  <a:lnTo>
                    <a:pt x="341" y="1358"/>
                  </a:lnTo>
                  <a:lnTo>
                    <a:pt x="341" y="1358"/>
                  </a:lnTo>
                  <a:lnTo>
                    <a:pt x="345" y="1348"/>
                  </a:lnTo>
                  <a:lnTo>
                    <a:pt x="350" y="1339"/>
                  </a:lnTo>
                  <a:lnTo>
                    <a:pt x="355" y="1331"/>
                  </a:lnTo>
                  <a:lnTo>
                    <a:pt x="362" y="1324"/>
                  </a:lnTo>
                  <a:lnTo>
                    <a:pt x="371" y="1318"/>
                  </a:lnTo>
                  <a:lnTo>
                    <a:pt x="380" y="1313"/>
                  </a:lnTo>
                  <a:lnTo>
                    <a:pt x="389" y="1308"/>
                  </a:lnTo>
                  <a:lnTo>
                    <a:pt x="399" y="1304"/>
                  </a:lnTo>
                  <a:lnTo>
                    <a:pt x="399" y="1304"/>
                  </a:lnTo>
                  <a:lnTo>
                    <a:pt x="412" y="1299"/>
                  </a:lnTo>
                  <a:lnTo>
                    <a:pt x="412" y="1299"/>
                  </a:lnTo>
                  <a:lnTo>
                    <a:pt x="556" y="1454"/>
                  </a:lnTo>
                  <a:lnTo>
                    <a:pt x="633" y="1535"/>
                  </a:lnTo>
                  <a:lnTo>
                    <a:pt x="690" y="1592"/>
                  </a:lnTo>
                  <a:lnTo>
                    <a:pt x="697" y="1601"/>
                  </a:lnTo>
                  <a:lnTo>
                    <a:pt x="707" y="1603"/>
                  </a:lnTo>
                  <a:lnTo>
                    <a:pt x="707" y="1603"/>
                  </a:lnTo>
                  <a:lnTo>
                    <a:pt x="733" y="1612"/>
                  </a:lnTo>
                  <a:lnTo>
                    <a:pt x="757" y="1621"/>
                  </a:lnTo>
                  <a:lnTo>
                    <a:pt x="781" y="1631"/>
                  </a:lnTo>
                  <a:lnTo>
                    <a:pt x="803" y="1641"/>
                  </a:lnTo>
                  <a:lnTo>
                    <a:pt x="825" y="1652"/>
                  </a:lnTo>
                  <a:lnTo>
                    <a:pt x="845" y="1663"/>
                  </a:lnTo>
                  <a:lnTo>
                    <a:pt x="863" y="1676"/>
                  </a:lnTo>
                  <a:lnTo>
                    <a:pt x="882" y="1690"/>
                  </a:lnTo>
                  <a:lnTo>
                    <a:pt x="898" y="1703"/>
                  </a:lnTo>
                  <a:lnTo>
                    <a:pt x="915" y="1717"/>
                  </a:lnTo>
                  <a:lnTo>
                    <a:pt x="930" y="1732"/>
                  </a:lnTo>
                  <a:lnTo>
                    <a:pt x="945" y="1747"/>
                  </a:lnTo>
                  <a:lnTo>
                    <a:pt x="958" y="1763"/>
                  </a:lnTo>
                  <a:lnTo>
                    <a:pt x="971" y="1778"/>
                  </a:lnTo>
                  <a:lnTo>
                    <a:pt x="982" y="1796"/>
                  </a:lnTo>
                  <a:lnTo>
                    <a:pt x="993" y="1812"/>
                  </a:lnTo>
                  <a:lnTo>
                    <a:pt x="1003" y="1829"/>
                  </a:lnTo>
                  <a:lnTo>
                    <a:pt x="1012" y="1845"/>
                  </a:lnTo>
                  <a:lnTo>
                    <a:pt x="1021" y="1863"/>
                  </a:lnTo>
                  <a:lnTo>
                    <a:pt x="1028" y="1882"/>
                  </a:lnTo>
                  <a:lnTo>
                    <a:pt x="1042" y="1918"/>
                  </a:lnTo>
                  <a:lnTo>
                    <a:pt x="1053" y="1954"/>
                  </a:lnTo>
                  <a:lnTo>
                    <a:pt x="1061" y="1990"/>
                  </a:lnTo>
                  <a:lnTo>
                    <a:pt x="1067" y="2026"/>
                  </a:lnTo>
                  <a:lnTo>
                    <a:pt x="1070" y="2064"/>
                  </a:lnTo>
                  <a:lnTo>
                    <a:pt x="1071" y="2099"/>
                  </a:lnTo>
                  <a:lnTo>
                    <a:pt x="1071" y="2335"/>
                  </a:lnTo>
                  <a:lnTo>
                    <a:pt x="1158" y="2335"/>
                  </a:lnTo>
                  <a:lnTo>
                    <a:pt x="1158" y="2099"/>
                  </a:lnTo>
                  <a:lnTo>
                    <a:pt x="1158" y="2099"/>
                  </a:lnTo>
                  <a:lnTo>
                    <a:pt x="1157" y="2059"/>
                  </a:lnTo>
                  <a:lnTo>
                    <a:pt x="1153" y="2018"/>
                  </a:lnTo>
                  <a:lnTo>
                    <a:pt x="1147" y="1977"/>
                  </a:lnTo>
                  <a:lnTo>
                    <a:pt x="1138" y="1934"/>
                  </a:lnTo>
                  <a:lnTo>
                    <a:pt x="1132" y="1913"/>
                  </a:lnTo>
                  <a:lnTo>
                    <a:pt x="1126" y="1892"/>
                  </a:lnTo>
                  <a:lnTo>
                    <a:pt x="1118" y="1872"/>
                  </a:lnTo>
                  <a:lnTo>
                    <a:pt x="1110" y="1850"/>
                  </a:lnTo>
                  <a:lnTo>
                    <a:pt x="1101" y="1829"/>
                  </a:lnTo>
                  <a:lnTo>
                    <a:pt x="1091" y="1809"/>
                  </a:lnTo>
                  <a:lnTo>
                    <a:pt x="1081" y="1789"/>
                  </a:lnTo>
                  <a:lnTo>
                    <a:pt x="1068" y="1769"/>
                  </a:lnTo>
                  <a:lnTo>
                    <a:pt x="1056" y="1749"/>
                  </a:lnTo>
                  <a:lnTo>
                    <a:pt x="1042" y="1731"/>
                  </a:lnTo>
                  <a:lnTo>
                    <a:pt x="1028" y="1711"/>
                  </a:lnTo>
                  <a:lnTo>
                    <a:pt x="1012" y="1693"/>
                  </a:lnTo>
                  <a:lnTo>
                    <a:pt x="996" y="1675"/>
                  </a:lnTo>
                  <a:lnTo>
                    <a:pt x="978" y="1658"/>
                  </a:lnTo>
                  <a:lnTo>
                    <a:pt x="960" y="1641"/>
                  </a:lnTo>
                  <a:lnTo>
                    <a:pt x="940" y="1625"/>
                  </a:lnTo>
                  <a:lnTo>
                    <a:pt x="920" y="1610"/>
                  </a:lnTo>
                  <a:lnTo>
                    <a:pt x="897" y="1595"/>
                  </a:lnTo>
                  <a:lnTo>
                    <a:pt x="875" y="1581"/>
                  </a:lnTo>
                  <a:lnTo>
                    <a:pt x="851" y="1567"/>
                  </a:lnTo>
                  <a:lnTo>
                    <a:pt x="826" y="1555"/>
                  </a:lnTo>
                  <a:lnTo>
                    <a:pt x="800" y="1544"/>
                  </a:lnTo>
                  <a:lnTo>
                    <a:pt x="772" y="1534"/>
                  </a:lnTo>
                  <a:lnTo>
                    <a:pt x="743" y="1524"/>
                  </a:lnTo>
                  <a:lnTo>
                    <a:pt x="743" y="1524"/>
                  </a:lnTo>
                  <a:lnTo>
                    <a:pt x="671" y="1449"/>
                  </a:lnTo>
                  <a:lnTo>
                    <a:pt x="578" y="1350"/>
                  </a:lnTo>
                  <a:lnTo>
                    <a:pt x="495" y="1259"/>
                  </a:lnTo>
                  <a:lnTo>
                    <a:pt x="446" y="1209"/>
                  </a:lnTo>
                  <a:lnTo>
                    <a:pt x="430" y="1193"/>
                  </a:lnTo>
                  <a:lnTo>
                    <a:pt x="407" y="1197"/>
                  </a:lnTo>
                  <a:lnTo>
                    <a:pt x="407" y="1197"/>
                  </a:lnTo>
                  <a:lnTo>
                    <a:pt x="396" y="1199"/>
                  </a:lnTo>
                  <a:lnTo>
                    <a:pt x="384" y="1202"/>
                  </a:lnTo>
                  <a:lnTo>
                    <a:pt x="246" y="757"/>
                  </a:lnTo>
                  <a:lnTo>
                    <a:pt x="244" y="754"/>
                  </a:lnTo>
                  <a:lnTo>
                    <a:pt x="244" y="754"/>
                  </a:lnTo>
                  <a:lnTo>
                    <a:pt x="231" y="735"/>
                  </a:lnTo>
                  <a:lnTo>
                    <a:pt x="219" y="715"/>
                  </a:lnTo>
                  <a:lnTo>
                    <a:pt x="200" y="694"/>
                  </a:lnTo>
                  <a:lnTo>
                    <a:pt x="200" y="694"/>
                  </a:lnTo>
                  <a:lnTo>
                    <a:pt x="190" y="683"/>
                  </a:lnTo>
                  <a:lnTo>
                    <a:pt x="177" y="671"/>
                  </a:lnTo>
                  <a:lnTo>
                    <a:pt x="165" y="660"/>
                  </a:lnTo>
                  <a:lnTo>
                    <a:pt x="151" y="650"/>
                  </a:lnTo>
                  <a:lnTo>
                    <a:pt x="135" y="640"/>
                  </a:lnTo>
                  <a:lnTo>
                    <a:pt x="117" y="634"/>
                  </a:lnTo>
                  <a:lnTo>
                    <a:pt x="99" y="629"/>
                  </a:lnTo>
                  <a:lnTo>
                    <a:pt x="89" y="628"/>
                  </a:lnTo>
                  <a:lnTo>
                    <a:pt x="77" y="626"/>
                  </a:lnTo>
                  <a:lnTo>
                    <a:pt x="77" y="626"/>
                  </a:lnTo>
                  <a:lnTo>
                    <a:pt x="64" y="628"/>
                  </a:lnTo>
                  <a:lnTo>
                    <a:pt x="50" y="630"/>
                  </a:lnTo>
                  <a:lnTo>
                    <a:pt x="36" y="634"/>
                  </a:lnTo>
                  <a:lnTo>
                    <a:pt x="24" y="640"/>
                  </a:lnTo>
                  <a:lnTo>
                    <a:pt x="0" y="653"/>
                  </a:lnTo>
                  <a:lnTo>
                    <a:pt x="0" y="679"/>
                  </a:lnTo>
                  <a:lnTo>
                    <a:pt x="0" y="1415"/>
                  </a:lnTo>
                  <a:lnTo>
                    <a:pt x="0" y="1415"/>
                  </a:lnTo>
                  <a:lnTo>
                    <a:pt x="2" y="1455"/>
                  </a:lnTo>
                  <a:lnTo>
                    <a:pt x="6" y="1496"/>
                  </a:lnTo>
                  <a:lnTo>
                    <a:pt x="14" y="1547"/>
                  </a:lnTo>
                  <a:lnTo>
                    <a:pt x="19" y="1576"/>
                  </a:lnTo>
                  <a:lnTo>
                    <a:pt x="25" y="1605"/>
                  </a:lnTo>
                  <a:lnTo>
                    <a:pt x="32" y="1635"/>
                  </a:lnTo>
                  <a:lnTo>
                    <a:pt x="42" y="1665"/>
                  </a:lnTo>
                  <a:lnTo>
                    <a:pt x="54" y="1693"/>
                  </a:lnTo>
                  <a:lnTo>
                    <a:pt x="66" y="1722"/>
                  </a:lnTo>
                  <a:lnTo>
                    <a:pt x="80" y="1749"/>
                  </a:lnTo>
                  <a:lnTo>
                    <a:pt x="97" y="1774"/>
                  </a:lnTo>
                  <a:lnTo>
                    <a:pt x="97" y="1774"/>
                  </a:lnTo>
                  <a:lnTo>
                    <a:pt x="134" y="1819"/>
                  </a:lnTo>
                  <a:lnTo>
                    <a:pt x="186" y="1884"/>
                  </a:lnTo>
                  <a:lnTo>
                    <a:pt x="322" y="2043"/>
                  </a:lnTo>
                  <a:lnTo>
                    <a:pt x="457" y="2197"/>
                  </a:lnTo>
                  <a:lnTo>
                    <a:pt x="544" y="2296"/>
                  </a:lnTo>
                  <a:lnTo>
                    <a:pt x="544" y="2335"/>
                  </a:lnTo>
                  <a:close/>
                  <a:moveTo>
                    <a:pt x="245" y="2412"/>
                  </a:moveTo>
                  <a:lnTo>
                    <a:pt x="245" y="2726"/>
                  </a:lnTo>
                  <a:lnTo>
                    <a:pt x="1234" y="2830"/>
                  </a:lnTo>
                  <a:lnTo>
                    <a:pt x="1234" y="2830"/>
                  </a:lnTo>
                  <a:lnTo>
                    <a:pt x="1247" y="2829"/>
                  </a:lnTo>
                  <a:lnTo>
                    <a:pt x="1258" y="2825"/>
                  </a:lnTo>
                  <a:lnTo>
                    <a:pt x="1268" y="2820"/>
                  </a:lnTo>
                  <a:lnTo>
                    <a:pt x="1277" y="2813"/>
                  </a:lnTo>
                  <a:lnTo>
                    <a:pt x="1283" y="2804"/>
                  </a:lnTo>
                  <a:lnTo>
                    <a:pt x="1289" y="2794"/>
                  </a:lnTo>
                  <a:lnTo>
                    <a:pt x="1292" y="2783"/>
                  </a:lnTo>
                  <a:lnTo>
                    <a:pt x="1293" y="2771"/>
                  </a:lnTo>
                  <a:lnTo>
                    <a:pt x="1293" y="2412"/>
                  </a:lnTo>
                  <a:lnTo>
                    <a:pt x="245" y="2412"/>
                  </a:lnTo>
                  <a:close/>
                  <a:moveTo>
                    <a:pt x="2813" y="640"/>
                  </a:moveTo>
                  <a:lnTo>
                    <a:pt x="2813" y="640"/>
                  </a:lnTo>
                  <a:lnTo>
                    <a:pt x="2799" y="634"/>
                  </a:lnTo>
                  <a:lnTo>
                    <a:pt x="2785" y="630"/>
                  </a:lnTo>
                  <a:lnTo>
                    <a:pt x="2771" y="628"/>
                  </a:lnTo>
                  <a:lnTo>
                    <a:pt x="2759" y="626"/>
                  </a:lnTo>
                  <a:lnTo>
                    <a:pt x="2759" y="626"/>
                  </a:lnTo>
                  <a:lnTo>
                    <a:pt x="2748" y="628"/>
                  </a:lnTo>
                  <a:lnTo>
                    <a:pt x="2738" y="629"/>
                  </a:lnTo>
                  <a:lnTo>
                    <a:pt x="2719" y="634"/>
                  </a:lnTo>
                  <a:lnTo>
                    <a:pt x="2701" y="640"/>
                  </a:lnTo>
                  <a:lnTo>
                    <a:pt x="2685" y="650"/>
                  </a:lnTo>
                  <a:lnTo>
                    <a:pt x="2671" y="660"/>
                  </a:lnTo>
                  <a:lnTo>
                    <a:pt x="2658" y="671"/>
                  </a:lnTo>
                  <a:lnTo>
                    <a:pt x="2646" y="683"/>
                  </a:lnTo>
                  <a:lnTo>
                    <a:pt x="2635" y="694"/>
                  </a:lnTo>
                  <a:lnTo>
                    <a:pt x="2635" y="694"/>
                  </a:lnTo>
                  <a:lnTo>
                    <a:pt x="2618" y="716"/>
                  </a:lnTo>
                  <a:lnTo>
                    <a:pt x="2604" y="735"/>
                  </a:lnTo>
                  <a:lnTo>
                    <a:pt x="2593" y="754"/>
                  </a:lnTo>
                  <a:lnTo>
                    <a:pt x="2590" y="757"/>
                  </a:lnTo>
                  <a:lnTo>
                    <a:pt x="2451" y="1202"/>
                  </a:lnTo>
                  <a:lnTo>
                    <a:pt x="2451" y="1202"/>
                  </a:lnTo>
                  <a:lnTo>
                    <a:pt x="2440" y="1199"/>
                  </a:lnTo>
                  <a:lnTo>
                    <a:pt x="2428" y="1197"/>
                  </a:lnTo>
                  <a:lnTo>
                    <a:pt x="2406" y="1193"/>
                  </a:lnTo>
                  <a:lnTo>
                    <a:pt x="2390" y="1209"/>
                  </a:lnTo>
                  <a:lnTo>
                    <a:pt x="2390" y="1209"/>
                  </a:lnTo>
                  <a:lnTo>
                    <a:pt x="2341" y="1260"/>
                  </a:lnTo>
                  <a:lnTo>
                    <a:pt x="2257" y="1350"/>
                  </a:lnTo>
                  <a:lnTo>
                    <a:pt x="2164" y="1449"/>
                  </a:lnTo>
                  <a:lnTo>
                    <a:pt x="2093" y="1524"/>
                  </a:lnTo>
                  <a:lnTo>
                    <a:pt x="2093" y="1524"/>
                  </a:lnTo>
                  <a:lnTo>
                    <a:pt x="2064" y="1534"/>
                  </a:lnTo>
                  <a:lnTo>
                    <a:pt x="2037" y="1544"/>
                  </a:lnTo>
                  <a:lnTo>
                    <a:pt x="2010" y="1555"/>
                  </a:lnTo>
                  <a:lnTo>
                    <a:pt x="1985" y="1567"/>
                  </a:lnTo>
                  <a:lnTo>
                    <a:pt x="1962" y="1581"/>
                  </a:lnTo>
                  <a:lnTo>
                    <a:pt x="1938" y="1595"/>
                  </a:lnTo>
                  <a:lnTo>
                    <a:pt x="1917" y="1610"/>
                  </a:lnTo>
                  <a:lnTo>
                    <a:pt x="1895" y="1625"/>
                  </a:lnTo>
                  <a:lnTo>
                    <a:pt x="1877" y="1641"/>
                  </a:lnTo>
                  <a:lnTo>
                    <a:pt x="1858" y="1658"/>
                  </a:lnTo>
                  <a:lnTo>
                    <a:pt x="1840" y="1675"/>
                  </a:lnTo>
                  <a:lnTo>
                    <a:pt x="1823" y="1693"/>
                  </a:lnTo>
                  <a:lnTo>
                    <a:pt x="1808" y="1711"/>
                  </a:lnTo>
                  <a:lnTo>
                    <a:pt x="1793" y="1731"/>
                  </a:lnTo>
                  <a:lnTo>
                    <a:pt x="1780" y="1749"/>
                  </a:lnTo>
                  <a:lnTo>
                    <a:pt x="1767" y="1769"/>
                  </a:lnTo>
                  <a:lnTo>
                    <a:pt x="1755" y="1789"/>
                  </a:lnTo>
                  <a:lnTo>
                    <a:pt x="1744" y="1809"/>
                  </a:lnTo>
                  <a:lnTo>
                    <a:pt x="1734" y="1829"/>
                  </a:lnTo>
                  <a:lnTo>
                    <a:pt x="1725" y="1850"/>
                  </a:lnTo>
                  <a:lnTo>
                    <a:pt x="1718" y="1872"/>
                  </a:lnTo>
                  <a:lnTo>
                    <a:pt x="1710" y="1892"/>
                  </a:lnTo>
                  <a:lnTo>
                    <a:pt x="1703" y="1913"/>
                  </a:lnTo>
                  <a:lnTo>
                    <a:pt x="1698" y="1934"/>
                  </a:lnTo>
                  <a:lnTo>
                    <a:pt x="1688" y="1977"/>
                  </a:lnTo>
                  <a:lnTo>
                    <a:pt x="1682" y="2018"/>
                  </a:lnTo>
                  <a:lnTo>
                    <a:pt x="1678" y="2059"/>
                  </a:lnTo>
                  <a:lnTo>
                    <a:pt x="1678" y="2099"/>
                  </a:lnTo>
                  <a:lnTo>
                    <a:pt x="1678" y="2335"/>
                  </a:lnTo>
                  <a:lnTo>
                    <a:pt x="1764" y="2335"/>
                  </a:lnTo>
                  <a:lnTo>
                    <a:pt x="1764" y="2099"/>
                  </a:lnTo>
                  <a:lnTo>
                    <a:pt x="1764" y="2099"/>
                  </a:lnTo>
                  <a:lnTo>
                    <a:pt x="1765" y="2064"/>
                  </a:lnTo>
                  <a:lnTo>
                    <a:pt x="1769" y="2026"/>
                  </a:lnTo>
                  <a:lnTo>
                    <a:pt x="1775" y="1990"/>
                  </a:lnTo>
                  <a:lnTo>
                    <a:pt x="1783" y="1954"/>
                  </a:lnTo>
                  <a:lnTo>
                    <a:pt x="1794" y="1917"/>
                  </a:lnTo>
                  <a:lnTo>
                    <a:pt x="1807" y="1882"/>
                  </a:lnTo>
                  <a:lnTo>
                    <a:pt x="1814" y="1863"/>
                  </a:lnTo>
                  <a:lnTo>
                    <a:pt x="1823" y="1845"/>
                  </a:lnTo>
                  <a:lnTo>
                    <a:pt x="1833" y="1829"/>
                  </a:lnTo>
                  <a:lnTo>
                    <a:pt x="1843" y="1812"/>
                  </a:lnTo>
                  <a:lnTo>
                    <a:pt x="1854" y="1796"/>
                  </a:lnTo>
                  <a:lnTo>
                    <a:pt x="1865" y="1778"/>
                  </a:lnTo>
                  <a:lnTo>
                    <a:pt x="1878" y="1763"/>
                  </a:lnTo>
                  <a:lnTo>
                    <a:pt x="1892" y="1747"/>
                  </a:lnTo>
                  <a:lnTo>
                    <a:pt x="1905" y="1732"/>
                  </a:lnTo>
                  <a:lnTo>
                    <a:pt x="1920" y="1717"/>
                  </a:lnTo>
                  <a:lnTo>
                    <a:pt x="1937" y="1703"/>
                  </a:lnTo>
                  <a:lnTo>
                    <a:pt x="1954" y="1690"/>
                  </a:lnTo>
                  <a:lnTo>
                    <a:pt x="1973" y="1676"/>
                  </a:lnTo>
                  <a:lnTo>
                    <a:pt x="1992" y="1663"/>
                  </a:lnTo>
                  <a:lnTo>
                    <a:pt x="2012" y="1652"/>
                  </a:lnTo>
                  <a:lnTo>
                    <a:pt x="2033" y="1641"/>
                  </a:lnTo>
                  <a:lnTo>
                    <a:pt x="2055" y="1631"/>
                  </a:lnTo>
                  <a:lnTo>
                    <a:pt x="2078" y="1621"/>
                  </a:lnTo>
                  <a:lnTo>
                    <a:pt x="2103" y="1612"/>
                  </a:lnTo>
                  <a:lnTo>
                    <a:pt x="2128" y="1603"/>
                  </a:lnTo>
                  <a:lnTo>
                    <a:pt x="2139" y="1601"/>
                  </a:lnTo>
                  <a:lnTo>
                    <a:pt x="2147" y="1592"/>
                  </a:lnTo>
                  <a:lnTo>
                    <a:pt x="2147" y="1592"/>
                  </a:lnTo>
                  <a:lnTo>
                    <a:pt x="2203" y="1535"/>
                  </a:lnTo>
                  <a:lnTo>
                    <a:pt x="2279" y="1454"/>
                  </a:lnTo>
                  <a:lnTo>
                    <a:pt x="2424" y="1299"/>
                  </a:lnTo>
                  <a:lnTo>
                    <a:pt x="2424" y="1299"/>
                  </a:lnTo>
                  <a:lnTo>
                    <a:pt x="2438" y="1304"/>
                  </a:lnTo>
                  <a:lnTo>
                    <a:pt x="2438" y="1304"/>
                  </a:lnTo>
                  <a:lnTo>
                    <a:pt x="2448" y="1308"/>
                  </a:lnTo>
                  <a:lnTo>
                    <a:pt x="2456" y="1313"/>
                  </a:lnTo>
                  <a:lnTo>
                    <a:pt x="2465" y="1318"/>
                  </a:lnTo>
                  <a:lnTo>
                    <a:pt x="2474" y="1324"/>
                  </a:lnTo>
                  <a:lnTo>
                    <a:pt x="2480" y="1331"/>
                  </a:lnTo>
                  <a:lnTo>
                    <a:pt x="2486" y="1339"/>
                  </a:lnTo>
                  <a:lnTo>
                    <a:pt x="2491" y="1348"/>
                  </a:lnTo>
                  <a:lnTo>
                    <a:pt x="2495" y="1358"/>
                  </a:lnTo>
                  <a:lnTo>
                    <a:pt x="2495" y="1358"/>
                  </a:lnTo>
                  <a:lnTo>
                    <a:pt x="2499" y="1373"/>
                  </a:lnTo>
                  <a:lnTo>
                    <a:pt x="2504" y="1393"/>
                  </a:lnTo>
                  <a:lnTo>
                    <a:pt x="2506" y="1415"/>
                  </a:lnTo>
                  <a:lnTo>
                    <a:pt x="2508" y="1439"/>
                  </a:lnTo>
                  <a:lnTo>
                    <a:pt x="2508" y="1439"/>
                  </a:lnTo>
                  <a:lnTo>
                    <a:pt x="2508" y="1452"/>
                  </a:lnTo>
                  <a:lnTo>
                    <a:pt x="2506" y="1466"/>
                  </a:lnTo>
                  <a:lnTo>
                    <a:pt x="2504" y="1480"/>
                  </a:lnTo>
                  <a:lnTo>
                    <a:pt x="2500" y="1492"/>
                  </a:lnTo>
                  <a:lnTo>
                    <a:pt x="2496" y="1505"/>
                  </a:lnTo>
                  <a:lnTo>
                    <a:pt x="2490" y="1517"/>
                  </a:lnTo>
                  <a:lnTo>
                    <a:pt x="2483" y="1530"/>
                  </a:lnTo>
                  <a:lnTo>
                    <a:pt x="2474" y="1541"/>
                  </a:lnTo>
                  <a:lnTo>
                    <a:pt x="2474" y="1541"/>
                  </a:lnTo>
                  <a:lnTo>
                    <a:pt x="2194" y="1868"/>
                  </a:lnTo>
                  <a:lnTo>
                    <a:pt x="2227" y="1897"/>
                  </a:lnTo>
                  <a:lnTo>
                    <a:pt x="2227" y="1897"/>
                  </a:lnTo>
                  <a:lnTo>
                    <a:pt x="2506" y="1570"/>
                  </a:lnTo>
                  <a:lnTo>
                    <a:pt x="2506" y="1570"/>
                  </a:lnTo>
                  <a:lnTo>
                    <a:pt x="2519" y="1555"/>
                  </a:lnTo>
                  <a:lnTo>
                    <a:pt x="2529" y="1539"/>
                  </a:lnTo>
                  <a:lnTo>
                    <a:pt x="2536" y="1522"/>
                  </a:lnTo>
                  <a:lnTo>
                    <a:pt x="2541" y="1505"/>
                  </a:lnTo>
                  <a:lnTo>
                    <a:pt x="2546" y="1489"/>
                  </a:lnTo>
                  <a:lnTo>
                    <a:pt x="2549" y="1471"/>
                  </a:lnTo>
                  <a:lnTo>
                    <a:pt x="2550" y="1455"/>
                  </a:lnTo>
                  <a:lnTo>
                    <a:pt x="2551" y="1439"/>
                  </a:lnTo>
                  <a:lnTo>
                    <a:pt x="2551" y="1439"/>
                  </a:lnTo>
                  <a:lnTo>
                    <a:pt x="2550" y="1411"/>
                  </a:lnTo>
                  <a:lnTo>
                    <a:pt x="2546" y="1385"/>
                  </a:lnTo>
                  <a:lnTo>
                    <a:pt x="2541" y="1363"/>
                  </a:lnTo>
                  <a:lnTo>
                    <a:pt x="2536" y="1345"/>
                  </a:lnTo>
                  <a:lnTo>
                    <a:pt x="2536" y="1345"/>
                  </a:lnTo>
                  <a:lnTo>
                    <a:pt x="2531" y="1333"/>
                  </a:lnTo>
                  <a:lnTo>
                    <a:pt x="2526" y="1321"/>
                  </a:lnTo>
                  <a:lnTo>
                    <a:pt x="2519" y="1311"/>
                  </a:lnTo>
                  <a:lnTo>
                    <a:pt x="2511" y="1301"/>
                  </a:lnTo>
                  <a:lnTo>
                    <a:pt x="2511" y="1301"/>
                  </a:lnTo>
                  <a:lnTo>
                    <a:pt x="2513" y="1299"/>
                  </a:lnTo>
                  <a:lnTo>
                    <a:pt x="2670" y="792"/>
                  </a:lnTo>
                  <a:lnTo>
                    <a:pt x="2670" y="792"/>
                  </a:lnTo>
                  <a:lnTo>
                    <a:pt x="2676" y="782"/>
                  </a:lnTo>
                  <a:lnTo>
                    <a:pt x="2676" y="782"/>
                  </a:lnTo>
                  <a:lnTo>
                    <a:pt x="2684" y="772"/>
                  </a:lnTo>
                  <a:lnTo>
                    <a:pt x="2694" y="760"/>
                  </a:lnTo>
                  <a:lnTo>
                    <a:pt x="2705" y="747"/>
                  </a:lnTo>
                  <a:lnTo>
                    <a:pt x="2716" y="735"/>
                  </a:lnTo>
                  <a:lnTo>
                    <a:pt x="2716" y="735"/>
                  </a:lnTo>
                  <a:lnTo>
                    <a:pt x="2725" y="727"/>
                  </a:lnTo>
                  <a:lnTo>
                    <a:pt x="2734" y="722"/>
                  </a:lnTo>
                  <a:lnTo>
                    <a:pt x="2741" y="717"/>
                  </a:lnTo>
                  <a:lnTo>
                    <a:pt x="2749" y="715"/>
                  </a:lnTo>
                  <a:lnTo>
                    <a:pt x="2749" y="1415"/>
                  </a:lnTo>
                  <a:lnTo>
                    <a:pt x="2749" y="1415"/>
                  </a:lnTo>
                  <a:lnTo>
                    <a:pt x="2746" y="1449"/>
                  </a:lnTo>
                  <a:lnTo>
                    <a:pt x="2743" y="1486"/>
                  </a:lnTo>
                  <a:lnTo>
                    <a:pt x="2736" y="1534"/>
                  </a:lnTo>
                  <a:lnTo>
                    <a:pt x="2736" y="1534"/>
                  </a:lnTo>
                  <a:lnTo>
                    <a:pt x="2731" y="1558"/>
                  </a:lnTo>
                  <a:lnTo>
                    <a:pt x="2726" y="1585"/>
                  </a:lnTo>
                  <a:lnTo>
                    <a:pt x="2719" y="1611"/>
                  </a:lnTo>
                  <a:lnTo>
                    <a:pt x="2711" y="1637"/>
                  </a:lnTo>
                  <a:lnTo>
                    <a:pt x="2703" y="1661"/>
                  </a:lnTo>
                  <a:lnTo>
                    <a:pt x="2693" y="1685"/>
                  </a:lnTo>
                  <a:lnTo>
                    <a:pt x="2681" y="1704"/>
                  </a:lnTo>
                  <a:lnTo>
                    <a:pt x="2669" y="1723"/>
                  </a:lnTo>
                  <a:lnTo>
                    <a:pt x="2669" y="1723"/>
                  </a:lnTo>
                  <a:lnTo>
                    <a:pt x="2630" y="1771"/>
                  </a:lnTo>
                  <a:lnTo>
                    <a:pt x="2570" y="1843"/>
                  </a:lnTo>
                  <a:lnTo>
                    <a:pt x="2416" y="2021"/>
                  </a:lnTo>
                  <a:lnTo>
                    <a:pt x="2416" y="2021"/>
                  </a:lnTo>
                  <a:lnTo>
                    <a:pt x="2276" y="2181"/>
                  </a:lnTo>
                  <a:lnTo>
                    <a:pt x="2215" y="2251"/>
                  </a:lnTo>
                  <a:lnTo>
                    <a:pt x="2205" y="2264"/>
                  </a:lnTo>
                  <a:lnTo>
                    <a:pt x="2205" y="2335"/>
                  </a:lnTo>
                  <a:lnTo>
                    <a:pt x="2291" y="2335"/>
                  </a:lnTo>
                  <a:lnTo>
                    <a:pt x="2291" y="2296"/>
                  </a:lnTo>
                  <a:lnTo>
                    <a:pt x="2291" y="2296"/>
                  </a:lnTo>
                  <a:lnTo>
                    <a:pt x="2379" y="2197"/>
                  </a:lnTo>
                  <a:lnTo>
                    <a:pt x="2514" y="2043"/>
                  </a:lnTo>
                  <a:lnTo>
                    <a:pt x="2649" y="1884"/>
                  </a:lnTo>
                  <a:lnTo>
                    <a:pt x="2703" y="1819"/>
                  </a:lnTo>
                  <a:lnTo>
                    <a:pt x="2739" y="1774"/>
                  </a:lnTo>
                  <a:lnTo>
                    <a:pt x="2739" y="1774"/>
                  </a:lnTo>
                  <a:lnTo>
                    <a:pt x="2755" y="1749"/>
                  </a:lnTo>
                  <a:lnTo>
                    <a:pt x="2770" y="1722"/>
                  </a:lnTo>
                  <a:lnTo>
                    <a:pt x="2783" y="1693"/>
                  </a:lnTo>
                  <a:lnTo>
                    <a:pt x="2794" y="1665"/>
                  </a:lnTo>
                  <a:lnTo>
                    <a:pt x="2803" y="1635"/>
                  </a:lnTo>
                  <a:lnTo>
                    <a:pt x="2810" y="1605"/>
                  </a:lnTo>
                  <a:lnTo>
                    <a:pt x="2818" y="1576"/>
                  </a:lnTo>
                  <a:lnTo>
                    <a:pt x="2823" y="1547"/>
                  </a:lnTo>
                  <a:lnTo>
                    <a:pt x="2829" y="1496"/>
                  </a:lnTo>
                  <a:lnTo>
                    <a:pt x="2833" y="1455"/>
                  </a:lnTo>
                  <a:lnTo>
                    <a:pt x="2835" y="1416"/>
                  </a:lnTo>
                  <a:lnTo>
                    <a:pt x="2835" y="1416"/>
                  </a:lnTo>
                  <a:lnTo>
                    <a:pt x="2835" y="679"/>
                  </a:lnTo>
                  <a:lnTo>
                    <a:pt x="2835" y="653"/>
                  </a:lnTo>
                  <a:lnTo>
                    <a:pt x="2813" y="640"/>
                  </a:lnTo>
                  <a:close/>
                  <a:moveTo>
                    <a:pt x="1623" y="2771"/>
                  </a:moveTo>
                  <a:lnTo>
                    <a:pt x="1623" y="2771"/>
                  </a:lnTo>
                  <a:lnTo>
                    <a:pt x="1624" y="2783"/>
                  </a:lnTo>
                  <a:lnTo>
                    <a:pt x="1628" y="2794"/>
                  </a:lnTo>
                  <a:lnTo>
                    <a:pt x="1634" y="2804"/>
                  </a:lnTo>
                  <a:lnTo>
                    <a:pt x="1641" y="2813"/>
                  </a:lnTo>
                  <a:lnTo>
                    <a:pt x="1649" y="2820"/>
                  </a:lnTo>
                  <a:lnTo>
                    <a:pt x="1659" y="2825"/>
                  </a:lnTo>
                  <a:lnTo>
                    <a:pt x="1671" y="2829"/>
                  </a:lnTo>
                  <a:lnTo>
                    <a:pt x="1683" y="2830"/>
                  </a:lnTo>
                  <a:lnTo>
                    <a:pt x="2673" y="2726"/>
                  </a:lnTo>
                  <a:lnTo>
                    <a:pt x="2673" y="2412"/>
                  </a:lnTo>
                  <a:lnTo>
                    <a:pt x="1624" y="2412"/>
                  </a:lnTo>
                  <a:lnTo>
                    <a:pt x="1623" y="2771"/>
                  </a:lnTo>
                  <a:close/>
                  <a:moveTo>
                    <a:pt x="1827" y="183"/>
                  </a:moveTo>
                  <a:lnTo>
                    <a:pt x="1777" y="183"/>
                  </a:lnTo>
                  <a:lnTo>
                    <a:pt x="1777" y="1237"/>
                  </a:lnTo>
                  <a:lnTo>
                    <a:pt x="1061" y="1237"/>
                  </a:lnTo>
                  <a:lnTo>
                    <a:pt x="1061" y="233"/>
                  </a:lnTo>
                  <a:lnTo>
                    <a:pt x="1705" y="233"/>
                  </a:lnTo>
                  <a:lnTo>
                    <a:pt x="1705" y="183"/>
                  </a:lnTo>
                  <a:lnTo>
                    <a:pt x="1011" y="183"/>
                  </a:lnTo>
                  <a:lnTo>
                    <a:pt x="1011" y="1286"/>
                  </a:lnTo>
                  <a:lnTo>
                    <a:pt x="1827" y="1286"/>
                  </a:lnTo>
                  <a:lnTo>
                    <a:pt x="1827" y="183"/>
                  </a:lnTo>
                  <a:close/>
                  <a:moveTo>
                    <a:pt x="1418" y="1319"/>
                  </a:moveTo>
                  <a:lnTo>
                    <a:pt x="1418" y="1319"/>
                  </a:lnTo>
                  <a:lnTo>
                    <a:pt x="1411" y="1320"/>
                  </a:lnTo>
                  <a:lnTo>
                    <a:pt x="1403" y="1323"/>
                  </a:lnTo>
                  <a:lnTo>
                    <a:pt x="1396" y="1326"/>
                  </a:lnTo>
                  <a:lnTo>
                    <a:pt x="1389" y="1331"/>
                  </a:lnTo>
                  <a:lnTo>
                    <a:pt x="1384" y="1336"/>
                  </a:lnTo>
                  <a:lnTo>
                    <a:pt x="1381" y="1344"/>
                  </a:lnTo>
                  <a:lnTo>
                    <a:pt x="1378" y="1351"/>
                  </a:lnTo>
                  <a:lnTo>
                    <a:pt x="1378" y="1360"/>
                  </a:lnTo>
                  <a:lnTo>
                    <a:pt x="1378" y="1360"/>
                  </a:lnTo>
                  <a:lnTo>
                    <a:pt x="1378" y="1368"/>
                  </a:lnTo>
                  <a:lnTo>
                    <a:pt x="1381" y="1375"/>
                  </a:lnTo>
                  <a:lnTo>
                    <a:pt x="1384" y="1383"/>
                  </a:lnTo>
                  <a:lnTo>
                    <a:pt x="1389" y="1389"/>
                  </a:lnTo>
                  <a:lnTo>
                    <a:pt x="1396" y="1394"/>
                  </a:lnTo>
                  <a:lnTo>
                    <a:pt x="1403" y="1398"/>
                  </a:lnTo>
                  <a:lnTo>
                    <a:pt x="1411" y="1400"/>
                  </a:lnTo>
                  <a:lnTo>
                    <a:pt x="1418" y="1400"/>
                  </a:lnTo>
                  <a:lnTo>
                    <a:pt x="1418" y="1400"/>
                  </a:lnTo>
                  <a:lnTo>
                    <a:pt x="1427" y="1400"/>
                  </a:lnTo>
                  <a:lnTo>
                    <a:pt x="1434" y="1398"/>
                  </a:lnTo>
                  <a:lnTo>
                    <a:pt x="1442" y="1394"/>
                  </a:lnTo>
                  <a:lnTo>
                    <a:pt x="1448" y="1389"/>
                  </a:lnTo>
                  <a:lnTo>
                    <a:pt x="1453" y="1383"/>
                  </a:lnTo>
                  <a:lnTo>
                    <a:pt x="1457" y="1375"/>
                  </a:lnTo>
                  <a:lnTo>
                    <a:pt x="1458" y="1368"/>
                  </a:lnTo>
                  <a:lnTo>
                    <a:pt x="1459" y="1360"/>
                  </a:lnTo>
                  <a:lnTo>
                    <a:pt x="1459" y="1360"/>
                  </a:lnTo>
                  <a:lnTo>
                    <a:pt x="1458" y="1351"/>
                  </a:lnTo>
                  <a:lnTo>
                    <a:pt x="1457" y="1344"/>
                  </a:lnTo>
                  <a:lnTo>
                    <a:pt x="1453" y="1336"/>
                  </a:lnTo>
                  <a:lnTo>
                    <a:pt x="1448" y="1331"/>
                  </a:lnTo>
                  <a:lnTo>
                    <a:pt x="1442" y="1326"/>
                  </a:lnTo>
                  <a:lnTo>
                    <a:pt x="1434" y="1323"/>
                  </a:lnTo>
                  <a:lnTo>
                    <a:pt x="1427" y="1320"/>
                  </a:lnTo>
                  <a:lnTo>
                    <a:pt x="1418" y="1319"/>
                  </a:lnTo>
                  <a:close/>
                  <a:moveTo>
                    <a:pt x="1368" y="278"/>
                  </a:moveTo>
                  <a:lnTo>
                    <a:pt x="1120" y="527"/>
                  </a:lnTo>
                  <a:lnTo>
                    <a:pt x="1154" y="563"/>
                  </a:lnTo>
                  <a:lnTo>
                    <a:pt x="1403" y="313"/>
                  </a:lnTo>
                  <a:lnTo>
                    <a:pt x="1368" y="278"/>
                  </a:lnTo>
                  <a:close/>
                  <a:moveTo>
                    <a:pt x="1008" y="1535"/>
                  </a:moveTo>
                  <a:lnTo>
                    <a:pt x="1829" y="1535"/>
                  </a:lnTo>
                  <a:lnTo>
                    <a:pt x="1829" y="1535"/>
                  </a:lnTo>
                  <a:lnTo>
                    <a:pt x="1845" y="1534"/>
                  </a:lnTo>
                  <a:lnTo>
                    <a:pt x="1860" y="1532"/>
                  </a:lnTo>
                  <a:lnTo>
                    <a:pt x="1875" y="1529"/>
                  </a:lnTo>
                  <a:lnTo>
                    <a:pt x="1890" y="1522"/>
                  </a:lnTo>
                  <a:lnTo>
                    <a:pt x="1904" y="1516"/>
                  </a:lnTo>
                  <a:lnTo>
                    <a:pt x="1918" y="1509"/>
                  </a:lnTo>
                  <a:lnTo>
                    <a:pt x="1930" y="1500"/>
                  </a:lnTo>
                  <a:lnTo>
                    <a:pt x="1942" y="1490"/>
                  </a:lnTo>
                  <a:lnTo>
                    <a:pt x="1953" y="1479"/>
                  </a:lnTo>
                  <a:lnTo>
                    <a:pt x="1962" y="1466"/>
                  </a:lnTo>
                  <a:lnTo>
                    <a:pt x="1970" y="1454"/>
                  </a:lnTo>
                  <a:lnTo>
                    <a:pt x="1977" y="1440"/>
                  </a:lnTo>
                  <a:lnTo>
                    <a:pt x="1983" y="1426"/>
                  </a:lnTo>
                  <a:lnTo>
                    <a:pt x="1987" y="1410"/>
                  </a:lnTo>
                  <a:lnTo>
                    <a:pt x="1989" y="1395"/>
                  </a:lnTo>
                  <a:lnTo>
                    <a:pt x="1990" y="1379"/>
                  </a:lnTo>
                  <a:lnTo>
                    <a:pt x="1990" y="156"/>
                  </a:lnTo>
                  <a:lnTo>
                    <a:pt x="1990" y="156"/>
                  </a:lnTo>
                  <a:lnTo>
                    <a:pt x="1989" y="140"/>
                  </a:lnTo>
                  <a:lnTo>
                    <a:pt x="1987" y="125"/>
                  </a:lnTo>
                  <a:lnTo>
                    <a:pt x="1983" y="110"/>
                  </a:lnTo>
                  <a:lnTo>
                    <a:pt x="1977" y="95"/>
                  </a:lnTo>
                  <a:lnTo>
                    <a:pt x="1970" y="81"/>
                  </a:lnTo>
                  <a:lnTo>
                    <a:pt x="1962" y="69"/>
                  </a:lnTo>
                  <a:lnTo>
                    <a:pt x="1953" y="56"/>
                  </a:lnTo>
                  <a:lnTo>
                    <a:pt x="1942" y="45"/>
                  </a:lnTo>
                  <a:lnTo>
                    <a:pt x="1930" y="35"/>
                  </a:lnTo>
                  <a:lnTo>
                    <a:pt x="1918" y="26"/>
                  </a:lnTo>
                  <a:lnTo>
                    <a:pt x="1904" y="19"/>
                  </a:lnTo>
                  <a:lnTo>
                    <a:pt x="1890" y="12"/>
                  </a:lnTo>
                  <a:lnTo>
                    <a:pt x="1875" y="7"/>
                  </a:lnTo>
                  <a:lnTo>
                    <a:pt x="1860" y="4"/>
                  </a:lnTo>
                  <a:lnTo>
                    <a:pt x="1845" y="1"/>
                  </a:lnTo>
                  <a:lnTo>
                    <a:pt x="1829" y="0"/>
                  </a:lnTo>
                  <a:lnTo>
                    <a:pt x="1008" y="0"/>
                  </a:lnTo>
                  <a:lnTo>
                    <a:pt x="1008" y="0"/>
                  </a:lnTo>
                  <a:lnTo>
                    <a:pt x="992" y="1"/>
                  </a:lnTo>
                  <a:lnTo>
                    <a:pt x="976" y="4"/>
                  </a:lnTo>
                  <a:lnTo>
                    <a:pt x="961" y="7"/>
                  </a:lnTo>
                  <a:lnTo>
                    <a:pt x="946" y="12"/>
                  </a:lnTo>
                  <a:lnTo>
                    <a:pt x="932" y="19"/>
                  </a:lnTo>
                  <a:lnTo>
                    <a:pt x="920" y="26"/>
                  </a:lnTo>
                  <a:lnTo>
                    <a:pt x="907" y="35"/>
                  </a:lnTo>
                  <a:lnTo>
                    <a:pt x="895" y="45"/>
                  </a:lnTo>
                  <a:lnTo>
                    <a:pt x="885" y="56"/>
                  </a:lnTo>
                  <a:lnTo>
                    <a:pt x="875" y="69"/>
                  </a:lnTo>
                  <a:lnTo>
                    <a:pt x="867" y="81"/>
                  </a:lnTo>
                  <a:lnTo>
                    <a:pt x="860" y="95"/>
                  </a:lnTo>
                  <a:lnTo>
                    <a:pt x="855" y="110"/>
                  </a:lnTo>
                  <a:lnTo>
                    <a:pt x="851" y="125"/>
                  </a:lnTo>
                  <a:lnTo>
                    <a:pt x="848" y="140"/>
                  </a:lnTo>
                  <a:lnTo>
                    <a:pt x="847" y="156"/>
                  </a:lnTo>
                  <a:lnTo>
                    <a:pt x="847" y="1379"/>
                  </a:lnTo>
                  <a:lnTo>
                    <a:pt x="847" y="1379"/>
                  </a:lnTo>
                  <a:lnTo>
                    <a:pt x="848" y="1395"/>
                  </a:lnTo>
                  <a:lnTo>
                    <a:pt x="851" y="1411"/>
                  </a:lnTo>
                  <a:lnTo>
                    <a:pt x="855" y="1426"/>
                  </a:lnTo>
                  <a:lnTo>
                    <a:pt x="860" y="1440"/>
                  </a:lnTo>
                  <a:lnTo>
                    <a:pt x="867" y="1454"/>
                  </a:lnTo>
                  <a:lnTo>
                    <a:pt x="875" y="1466"/>
                  </a:lnTo>
                  <a:lnTo>
                    <a:pt x="885" y="1479"/>
                  </a:lnTo>
                  <a:lnTo>
                    <a:pt x="895" y="1490"/>
                  </a:lnTo>
                  <a:lnTo>
                    <a:pt x="907" y="1500"/>
                  </a:lnTo>
                  <a:lnTo>
                    <a:pt x="920" y="1509"/>
                  </a:lnTo>
                  <a:lnTo>
                    <a:pt x="932" y="1516"/>
                  </a:lnTo>
                  <a:lnTo>
                    <a:pt x="946" y="1522"/>
                  </a:lnTo>
                  <a:lnTo>
                    <a:pt x="961" y="1529"/>
                  </a:lnTo>
                  <a:lnTo>
                    <a:pt x="976" y="1532"/>
                  </a:lnTo>
                  <a:lnTo>
                    <a:pt x="992" y="1534"/>
                  </a:lnTo>
                  <a:lnTo>
                    <a:pt x="1008" y="1535"/>
                  </a:lnTo>
                  <a:close/>
                  <a:moveTo>
                    <a:pt x="947" y="156"/>
                  </a:moveTo>
                  <a:lnTo>
                    <a:pt x="947" y="156"/>
                  </a:lnTo>
                  <a:lnTo>
                    <a:pt x="948" y="146"/>
                  </a:lnTo>
                  <a:lnTo>
                    <a:pt x="952" y="135"/>
                  </a:lnTo>
                  <a:lnTo>
                    <a:pt x="957" y="126"/>
                  </a:lnTo>
                  <a:lnTo>
                    <a:pt x="965" y="117"/>
                  </a:lnTo>
                  <a:lnTo>
                    <a:pt x="973" y="110"/>
                  </a:lnTo>
                  <a:lnTo>
                    <a:pt x="983" y="105"/>
                  </a:lnTo>
                  <a:lnTo>
                    <a:pt x="996" y="101"/>
                  </a:lnTo>
                  <a:lnTo>
                    <a:pt x="1008" y="100"/>
                  </a:lnTo>
                  <a:lnTo>
                    <a:pt x="1829" y="100"/>
                  </a:lnTo>
                  <a:lnTo>
                    <a:pt x="1829" y="100"/>
                  </a:lnTo>
                  <a:lnTo>
                    <a:pt x="1842" y="101"/>
                  </a:lnTo>
                  <a:lnTo>
                    <a:pt x="1853" y="105"/>
                  </a:lnTo>
                  <a:lnTo>
                    <a:pt x="1864" y="110"/>
                  </a:lnTo>
                  <a:lnTo>
                    <a:pt x="1873" y="117"/>
                  </a:lnTo>
                  <a:lnTo>
                    <a:pt x="1880" y="126"/>
                  </a:lnTo>
                  <a:lnTo>
                    <a:pt x="1885" y="135"/>
                  </a:lnTo>
                  <a:lnTo>
                    <a:pt x="1889" y="146"/>
                  </a:lnTo>
                  <a:lnTo>
                    <a:pt x="1890" y="156"/>
                  </a:lnTo>
                  <a:lnTo>
                    <a:pt x="1890" y="1379"/>
                  </a:lnTo>
                  <a:lnTo>
                    <a:pt x="1890" y="1379"/>
                  </a:lnTo>
                  <a:lnTo>
                    <a:pt x="1889" y="1390"/>
                  </a:lnTo>
                  <a:lnTo>
                    <a:pt x="1885" y="1400"/>
                  </a:lnTo>
                  <a:lnTo>
                    <a:pt x="1880" y="1410"/>
                  </a:lnTo>
                  <a:lnTo>
                    <a:pt x="1873" y="1417"/>
                  </a:lnTo>
                  <a:lnTo>
                    <a:pt x="1864" y="1425"/>
                  </a:lnTo>
                  <a:lnTo>
                    <a:pt x="1853" y="1430"/>
                  </a:lnTo>
                  <a:lnTo>
                    <a:pt x="1842" y="1434"/>
                  </a:lnTo>
                  <a:lnTo>
                    <a:pt x="1829" y="1435"/>
                  </a:lnTo>
                  <a:lnTo>
                    <a:pt x="1008" y="1435"/>
                  </a:lnTo>
                  <a:lnTo>
                    <a:pt x="1008" y="1435"/>
                  </a:lnTo>
                  <a:lnTo>
                    <a:pt x="996" y="1434"/>
                  </a:lnTo>
                  <a:lnTo>
                    <a:pt x="983" y="1430"/>
                  </a:lnTo>
                  <a:lnTo>
                    <a:pt x="973" y="1425"/>
                  </a:lnTo>
                  <a:lnTo>
                    <a:pt x="965" y="1417"/>
                  </a:lnTo>
                  <a:lnTo>
                    <a:pt x="957" y="1410"/>
                  </a:lnTo>
                  <a:lnTo>
                    <a:pt x="952" y="1400"/>
                  </a:lnTo>
                  <a:lnTo>
                    <a:pt x="948" y="1390"/>
                  </a:lnTo>
                  <a:lnTo>
                    <a:pt x="947" y="1379"/>
                  </a:lnTo>
                  <a:lnTo>
                    <a:pt x="947" y="156"/>
                  </a:lnTo>
                  <a:close/>
                  <a:moveTo>
                    <a:pt x="1247" y="580"/>
                  </a:moveTo>
                  <a:lnTo>
                    <a:pt x="1403" y="413"/>
                  </a:lnTo>
                  <a:lnTo>
                    <a:pt x="1367" y="379"/>
                  </a:lnTo>
                  <a:lnTo>
                    <a:pt x="1211" y="547"/>
                  </a:lnTo>
                  <a:lnTo>
                    <a:pt x="1247" y="580"/>
                  </a:lnTo>
                  <a:close/>
                </a:path>
              </a:pathLst>
            </a:custGeom>
            <a:grpFill/>
            <a:ln>
              <a:noFill/>
            </a:ln>
          </p:spPr>
          <p:txBody>
            <a:bodyPr vert="horz" wrap="square" lIns="91440" tIns="45720" rIns="91440" bIns="45720" numCol="1" anchor="t" anchorCtr="0" compatLnSpc="1">
              <a:prstTxWarp prst="textNoShape">
                <a:avLst/>
              </a:prstTxWarp>
            </a:bodyPr>
            <a:lstStyle/>
            <a:p>
              <a:endParaRPr lang="en-GB">
                <a:latin typeface="EYInterstate Light" panose="02000506000000020004" pitchFamily="2" charset="0"/>
              </a:endParaRPr>
            </a:p>
          </p:txBody>
        </p:sp>
        <p:sp>
          <p:nvSpPr>
            <p:cNvPr id="41" name="Freeform 10">
              <a:extLst>
                <a:ext uri="{FF2B5EF4-FFF2-40B4-BE49-F238E27FC236}">
                  <a16:creationId xmlns:a16="http://schemas.microsoft.com/office/drawing/2014/main" id="{BD57CA29-4D9D-4BCF-8502-2C027143EAF3}"/>
                </a:ext>
              </a:extLst>
            </p:cNvPr>
            <p:cNvSpPr>
              <a:spLocks/>
            </p:cNvSpPr>
            <p:nvPr/>
          </p:nvSpPr>
          <p:spPr bwMode="auto">
            <a:xfrm>
              <a:off x="1841500" y="1768476"/>
              <a:ext cx="368300" cy="542925"/>
            </a:xfrm>
            <a:custGeom>
              <a:avLst/>
              <a:gdLst>
                <a:gd name="T0" fmla="*/ 620 w 1158"/>
                <a:gd name="T1" fmla="*/ 1625 h 1709"/>
                <a:gd name="T2" fmla="*/ 420 w 1158"/>
                <a:gd name="T3" fmla="*/ 1395 h 1709"/>
                <a:gd name="T4" fmla="*/ 166 w 1158"/>
                <a:gd name="T5" fmla="*/ 1097 h 1709"/>
                <a:gd name="T6" fmla="*/ 125 w 1158"/>
                <a:gd name="T7" fmla="*/ 1011 h 1709"/>
                <a:gd name="T8" fmla="*/ 100 w 1158"/>
                <a:gd name="T9" fmla="*/ 908 h 1709"/>
                <a:gd name="T10" fmla="*/ 87 w 1158"/>
                <a:gd name="T11" fmla="*/ 788 h 1709"/>
                <a:gd name="T12" fmla="*/ 110 w 1158"/>
                <a:gd name="T13" fmla="*/ 101 h 1709"/>
                <a:gd name="T14" fmla="*/ 149 w 1158"/>
                <a:gd name="T15" fmla="*/ 141 h 1709"/>
                <a:gd name="T16" fmla="*/ 324 w 1158"/>
                <a:gd name="T17" fmla="*/ 673 h 1709"/>
                <a:gd name="T18" fmla="*/ 316 w 1158"/>
                <a:gd name="T19" fmla="*/ 685 h 1709"/>
                <a:gd name="T20" fmla="*/ 299 w 1158"/>
                <a:gd name="T21" fmla="*/ 719 h 1709"/>
                <a:gd name="T22" fmla="*/ 285 w 1158"/>
                <a:gd name="T23" fmla="*/ 814 h 1709"/>
                <a:gd name="T24" fmla="*/ 290 w 1158"/>
                <a:gd name="T25" fmla="*/ 863 h 1709"/>
                <a:gd name="T26" fmla="*/ 317 w 1158"/>
                <a:gd name="T27" fmla="*/ 929 h 1709"/>
                <a:gd name="T28" fmla="*/ 642 w 1158"/>
                <a:gd name="T29" fmla="*/ 1242 h 1709"/>
                <a:gd name="T30" fmla="*/ 354 w 1158"/>
                <a:gd name="T31" fmla="*/ 904 h 1709"/>
                <a:gd name="T32" fmla="*/ 332 w 1158"/>
                <a:gd name="T33" fmla="*/ 854 h 1709"/>
                <a:gd name="T34" fmla="*/ 329 w 1158"/>
                <a:gd name="T35" fmla="*/ 814 h 1709"/>
                <a:gd name="T36" fmla="*/ 341 w 1158"/>
                <a:gd name="T37" fmla="*/ 732 h 1709"/>
                <a:gd name="T38" fmla="*/ 355 w 1158"/>
                <a:gd name="T39" fmla="*/ 705 h 1709"/>
                <a:gd name="T40" fmla="*/ 389 w 1158"/>
                <a:gd name="T41" fmla="*/ 682 h 1709"/>
                <a:gd name="T42" fmla="*/ 412 w 1158"/>
                <a:gd name="T43" fmla="*/ 673 h 1709"/>
                <a:gd name="T44" fmla="*/ 697 w 1158"/>
                <a:gd name="T45" fmla="*/ 975 h 1709"/>
                <a:gd name="T46" fmla="*/ 757 w 1158"/>
                <a:gd name="T47" fmla="*/ 995 h 1709"/>
                <a:gd name="T48" fmla="*/ 845 w 1158"/>
                <a:gd name="T49" fmla="*/ 1037 h 1709"/>
                <a:gd name="T50" fmla="*/ 915 w 1158"/>
                <a:gd name="T51" fmla="*/ 1091 h 1709"/>
                <a:gd name="T52" fmla="*/ 971 w 1158"/>
                <a:gd name="T53" fmla="*/ 1152 h 1709"/>
                <a:gd name="T54" fmla="*/ 1012 w 1158"/>
                <a:gd name="T55" fmla="*/ 1219 h 1709"/>
                <a:gd name="T56" fmla="*/ 1053 w 1158"/>
                <a:gd name="T57" fmla="*/ 1328 h 1709"/>
                <a:gd name="T58" fmla="*/ 1071 w 1158"/>
                <a:gd name="T59" fmla="*/ 1473 h 1709"/>
                <a:gd name="T60" fmla="*/ 1158 w 1158"/>
                <a:gd name="T61" fmla="*/ 1473 h 1709"/>
                <a:gd name="T62" fmla="*/ 1138 w 1158"/>
                <a:gd name="T63" fmla="*/ 1308 h 1709"/>
                <a:gd name="T64" fmla="*/ 1110 w 1158"/>
                <a:gd name="T65" fmla="*/ 1224 h 1709"/>
                <a:gd name="T66" fmla="*/ 1068 w 1158"/>
                <a:gd name="T67" fmla="*/ 1143 h 1709"/>
                <a:gd name="T68" fmla="*/ 1012 w 1158"/>
                <a:gd name="T69" fmla="*/ 1067 h 1709"/>
                <a:gd name="T70" fmla="*/ 940 w 1158"/>
                <a:gd name="T71" fmla="*/ 999 h 1709"/>
                <a:gd name="T72" fmla="*/ 851 w 1158"/>
                <a:gd name="T73" fmla="*/ 941 h 1709"/>
                <a:gd name="T74" fmla="*/ 743 w 1158"/>
                <a:gd name="T75" fmla="*/ 898 h 1709"/>
                <a:gd name="T76" fmla="*/ 495 w 1158"/>
                <a:gd name="T77" fmla="*/ 633 h 1709"/>
                <a:gd name="T78" fmla="*/ 407 w 1158"/>
                <a:gd name="T79" fmla="*/ 571 h 1709"/>
                <a:gd name="T80" fmla="*/ 244 w 1158"/>
                <a:gd name="T81" fmla="*/ 128 h 1709"/>
                <a:gd name="T82" fmla="*/ 200 w 1158"/>
                <a:gd name="T83" fmla="*/ 68 h 1709"/>
                <a:gd name="T84" fmla="*/ 165 w 1158"/>
                <a:gd name="T85" fmla="*/ 34 h 1709"/>
                <a:gd name="T86" fmla="*/ 99 w 1158"/>
                <a:gd name="T87" fmla="*/ 3 h 1709"/>
                <a:gd name="T88" fmla="*/ 64 w 1158"/>
                <a:gd name="T89" fmla="*/ 2 h 1709"/>
                <a:gd name="T90" fmla="*/ 0 w 1158"/>
                <a:gd name="T91" fmla="*/ 27 h 1709"/>
                <a:gd name="T92" fmla="*/ 2 w 1158"/>
                <a:gd name="T93" fmla="*/ 829 h 1709"/>
                <a:gd name="T94" fmla="*/ 25 w 1158"/>
                <a:gd name="T95" fmla="*/ 979 h 1709"/>
                <a:gd name="T96" fmla="*/ 66 w 1158"/>
                <a:gd name="T97" fmla="*/ 1096 h 1709"/>
                <a:gd name="T98" fmla="*/ 134 w 1158"/>
                <a:gd name="T99" fmla="*/ 1193 h 1709"/>
                <a:gd name="T100" fmla="*/ 544 w 1158"/>
                <a:gd name="T101" fmla="*/ 167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8" h="1709">
                  <a:moveTo>
                    <a:pt x="544" y="1709"/>
                  </a:moveTo>
                  <a:lnTo>
                    <a:pt x="631" y="1709"/>
                  </a:lnTo>
                  <a:lnTo>
                    <a:pt x="631" y="1638"/>
                  </a:lnTo>
                  <a:lnTo>
                    <a:pt x="620" y="1625"/>
                  </a:lnTo>
                  <a:lnTo>
                    <a:pt x="620" y="1625"/>
                  </a:lnTo>
                  <a:lnTo>
                    <a:pt x="559" y="1555"/>
                  </a:lnTo>
                  <a:lnTo>
                    <a:pt x="420" y="1395"/>
                  </a:lnTo>
                  <a:lnTo>
                    <a:pt x="420" y="1395"/>
                  </a:lnTo>
                  <a:lnTo>
                    <a:pt x="266" y="1217"/>
                  </a:lnTo>
                  <a:lnTo>
                    <a:pt x="206" y="1145"/>
                  </a:lnTo>
                  <a:lnTo>
                    <a:pt x="166" y="1097"/>
                  </a:lnTo>
                  <a:lnTo>
                    <a:pt x="166" y="1097"/>
                  </a:lnTo>
                  <a:lnTo>
                    <a:pt x="155" y="1078"/>
                  </a:lnTo>
                  <a:lnTo>
                    <a:pt x="144" y="1057"/>
                  </a:lnTo>
                  <a:lnTo>
                    <a:pt x="134" y="1035"/>
                  </a:lnTo>
                  <a:lnTo>
                    <a:pt x="125" y="1011"/>
                  </a:lnTo>
                  <a:lnTo>
                    <a:pt x="117" y="985"/>
                  </a:lnTo>
                  <a:lnTo>
                    <a:pt x="110" y="959"/>
                  </a:lnTo>
                  <a:lnTo>
                    <a:pt x="105" y="932"/>
                  </a:lnTo>
                  <a:lnTo>
                    <a:pt x="100" y="908"/>
                  </a:lnTo>
                  <a:lnTo>
                    <a:pt x="100" y="908"/>
                  </a:lnTo>
                  <a:lnTo>
                    <a:pt x="94" y="860"/>
                  </a:lnTo>
                  <a:lnTo>
                    <a:pt x="90" y="823"/>
                  </a:lnTo>
                  <a:lnTo>
                    <a:pt x="87" y="788"/>
                  </a:lnTo>
                  <a:lnTo>
                    <a:pt x="87" y="89"/>
                  </a:lnTo>
                  <a:lnTo>
                    <a:pt x="87" y="89"/>
                  </a:lnTo>
                  <a:lnTo>
                    <a:pt x="99" y="94"/>
                  </a:lnTo>
                  <a:lnTo>
                    <a:pt x="110" y="101"/>
                  </a:lnTo>
                  <a:lnTo>
                    <a:pt x="124" y="113"/>
                  </a:lnTo>
                  <a:lnTo>
                    <a:pt x="135" y="125"/>
                  </a:lnTo>
                  <a:lnTo>
                    <a:pt x="135" y="125"/>
                  </a:lnTo>
                  <a:lnTo>
                    <a:pt x="149" y="141"/>
                  </a:lnTo>
                  <a:lnTo>
                    <a:pt x="159" y="156"/>
                  </a:lnTo>
                  <a:lnTo>
                    <a:pt x="159" y="156"/>
                  </a:lnTo>
                  <a:lnTo>
                    <a:pt x="166" y="166"/>
                  </a:lnTo>
                  <a:lnTo>
                    <a:pt x="324" y="673"/>
                  </a:lnTo>
                  <a:lnTo>
                    <a:pt x="324" y="673"/>
                  </a:lnTo>
                  <a:lnTo>
                    <a:pt x="324" y="675"/>
                  </a:lnTo>
                  <a:lnTo>
                    <a:pt x="324" y="675"/>
                  </a:lnTo>
                  <a:lnTo>
                    <a:pt x="316" y="685"/>
                  </a:lnTo>
                  <a:lnTo>
                    <a:pt x="310" y="695"/>
                  </a:lnTo>
                  <a:lnTo>
                    <a:pt x="304" y="707"/>
                  </a:lnTo>
                  <a:lnTo>
                    <a:pt x="299" y="719"/>
                  </a:lnTo>
                  <a:lnTo>
                    <a:pt x="299" y="719"/>
                  </a:lnTo>
                  <a:lnTo>
                    <a:pt x="295" y="737"/>
                  </a:lnTo>
                  <a:lnTo>
                    <a:pt x="290" y="759"/>
                  </a:lnTo>
                  <a:lnTo>
                    <a:pt x="286" y="785"/>
                  </a:lnTo>
                  <a:lnTo>
                    <a:pt x="285" y="814"/>
                  </a:lnTo>
                  <a:lnTo>
                    <a:pt x="285" y="814"/>
                  </a:lnTo>
                  <a:lnTo>
                    <a:pt x="285" y="829"/>
                  </a:lnTo>
                  <a:lnTo>
                    <a:pt x="286" y="845"/>
                  </a:lnTo>
                  <a:lnTo>
                    <a:pt x="290" y="863"/>
                  </a:lnTo>
                  <a:lnTo>
                    <a:pt x="294" y="879"/>
                  </a:lnTo>
                  <a:lnTo>
                    <a:pt x="300" y="896"/>
                  </a:lnTo>
                  <a:lnTo>
                    <a:pt x="307" y="913"/>
                  </a:lnTo>
                  <a:lnTo>
                    <a:pt x="317" y="929"/>
                  </a:lnTo>
                  <a:lnTo>
                    <a:pt x="329" y="944"/>
                  </a:lnTo>
                  <a:lnTo>
                    <a:pt x="329" y="944"/>
                  </a:lnTo>
                  <a:lnTo>
                    <a:pt x="610" y="1271"/>
                  </a:lnTo>
                  <a:lnTo>
                    <a:pt x="642" y="1242"/>
                  </a:lnTo>
                  <a:lnTo>
                    <a:pt x="642" y="1242"/>
                  </a:lnTo>
                  <a:lnTo>
                    <a:pt x="362" y="915"/>
                  </a:lnTo>
                  <a:lnTo>
                    <a:pt x="362" y="915"/>
                  </a:lnTo>
                  <a:lnTo>
                    <a:pt x="354" y="904"/>
                  </a:lnTo>
                  <a:lnTo>
                    <a:pt x="346" y="891"/>
                  </a:lnTo>
                  <a:lnTo>
                    <a:pt x="340" y="879"/>
                  </a:lnTo>
                  <a:lnTo>
                    <a:pt x="335" y="866"/>
                  </a:lnTo>
                  <a:lnTo>
                    <a:pt x="332" y="854"/>
                  </a:lnTo>
                  <a:lnTo>
                    <a:pt x="330" y="840"/>
                  </a:lnTo>
                  <a:lnTo>
                    <a:pt x="329" y="826"/>
                  </a:lnTo>
                  <a:lnTo>
                    <a:pt x="329" y="814"/>
                  </a:lnTo>
                  <a:lnTo>
                    <a:pt x="329" y="814"/>
                  </a:lnTo>
                  <a:lnTo>
                    <a:pt x="330" y="789"/>
                  </a:lnTo>
                  <a:lnTo>
                    <a:pt x="332" y="767"/>
                  </a:lnTo>
                  <a:lnTo>
                    <a:pt x="336" y="747"/>
                  </a:lnTo>
                  <a:lnTo>
                    <a:pt x="341" y="732"/>
                  </a:lnTo>
                  <a:lnTo>
                    <a:pt x="341" y="732"/>
                  </a:lnTo>
                  <a:lnTo>
                    <a:pt x="345" y="722"/>
                  </a:lnTo>
                  <a:lnTo>
                    <a:pt x="350" y="713"/>
                  </a:lnTo>
                  <a:lnTo>
                    <a:pt x="355" y="705"/>
                  </a:lnTo>
                  <a:lnTo>
                    <a:pt x="362" y="698"/>
                  </a:lnTo>
                  <a:lnTo>
                    <a:pt x="371" y="692"/>
                  </a:lnTo>
                  <a:lnTo>
                    <a:pt x="380" y="687"/>
                  </a:lnTo>
                  <a:lnTo>
                    <a:pt x="389" y="682"/>
                  </a:lnTo>
                  <a:lnTo>
                    <a:pt x="399" y="678"/>
                  </a:lnTo>
                  <a:lnTo>
                    <a:pt x="399" y="678"/>
                  </a:lnTo>
                  <a:lnTo>
                    <a:pt x="412" y="673"/>
                  </a:lnTo>
                  <a:lnTo>
                    <a:pt x="412" y="673"/>
                  </a:lnTo>
                  <a:lnTo>
                    <a:pt x="556" y="828"/>
                  </a:lnTo>
                  <a:lnTo>
                    <a:pt x="633" y="909"/>
                  </a:lnTo>
                  <a:lnTo>
                    <a:pt x="690" y="966"/>
                  </a:lnTo>
                  <a:lnTo>
                    <a:pt x="697" y="975"/>
                  </a:lnTo>
                  <a:lnTo>
                    <a:pt x="707" y="977"/>
                  </a:lnTo>
                  <a:lnTo>
                    <a:pt x="707" y="977"/>
                  </a:lnTo>
                  <a:lnTo>
                    <a:pt x="733" y="986"/>
                  </a:lnTo>
                  <a:lnTo>
                    <a:pt x="757" y="995"/>
                  </a:lnTo>
                  <a:lnTo>
                    <a:pt x="781" y="1005"/>
                  </a:lnTo>
                  <a:lnTo>
                    <a:pt x="803" y="1015"/>
                  </a:lnTo>
                  <a:lnTo>
                    <a:pt x="825" y="1026"/>
                  </a:lnTo>
                  <a:lnTo>
                    <a:pt x="845" y="1037"/>
                  </a:lnTo>
                  <a:lnTo>
                    <a:pt x="863" y="1050"/>
                  </a:lnTo>
                  <a:lnTo>
                    <a:pt x="882" y="1064"/>
                  </a:lnTo>
                  <a:lnTo>
                    <a:pt x="898" y="1077"/>
                  </a:lnTo>
                  <a:lnTo>
                    <a:pt x="915" y="1091"/>
                  </a:lnTo>
                  <a:lnTo>
                    <a:pt x="930" y="1106"/>
                  </a:lnTo>
                  <a:lnTo>
                    <a:pt x="945" y="1121"/>
                  </a:lnTo>
                  <a:lnTo>
                    <a:pt x="958" y="1137"/>
                  </a:lnTo>
                  <a:lnTo>
                    <a:pt x="971" y="1152"/>
                  </a:lnTo>
                  <a:lnTo>
                    <a:pt x="982" y="1170"/>
                  </a:lnTo>
                  <a:lnTo>
                    <a:pt x="993" y="1186"/>
                  </a:lnTo>
                  <a:lnTo>
                    <a:pt x="1003" y="1203"/>
                  </a:lnTo>
                  <a:lnTo>
                    <a:pt x="1012" y="1219"/>
                  </a:lnTo>
                  <a:lnTo>
                    <a:pt x="1021" y="1237"/>
                  </a:lnTo>
                  <a:lnTo>
                    <a:pt x="1028" y="1256"/>
                  </a:lnTo>
                  <a:lnTo>
                    <a:pt x="1042" y="1292"/>
                  </a:lnTo>
                  <a:lnTo>
                    <a:pt x="1053" y="1328"/>
                  </a:lnTo>
                  <a:lnTo>
                    <a:pt x="1061" y="1364"/>
                  </a:lnTo>
                  <a:lnTo>
                    <a:pt x="1067" y="1400"/>
                  </a:lnTo>
                  <a:lnTo>
                    <a:pt x="1070" y="1438"/>
                  </a:lnTo>
                  <a:lnTo>
                    <a:pt x="1071" y="1473"/>
                  </a:lnTo>
                  <a:lnTo>
                    <a:pt x="1071" y="1709"/>
                  </a:lnTo>
                  <a:lnTo>
                    <a:pt x="1158" y="1709"/>
                  </a:lnTo>
                  <a:lnTo>
                    <a:pt x="1158" y="1473"/>
                  </a:lnTo>
                  <a:lnTo>
                    <a:pt x="1158" y="1473"/>
                  </a:lnTo>
                  <a:lnTo>
                    <a:pt x="1157" y="1433"/>
                  </a:lnTo>
                  <a:lnTo>
                    <a:pt x="1153" y="1392"/>
                  </a:lnTo>
                  <a:lnTo>
                    <a:pt x="1147" y="1351"/>
                  </a:lnTo>
                  <a:lnTo>
                    <a:pt x="1138" y="1308"/>
                  </a:lnTo>
                  <a:lnTo>
                    <a:pt x="1132" y="1287"/>
                  </a:lnTo>
                  <a:lnTo>
                    <a:pt x="1126" y="1266"/>
                  </a:lnTo>
                  <a:lnTo>
                    <a:pt x="1118" y="1246"/>
                  </a:lnTo>
                  <a:lnTo>
                    <a:pt x="1110" y="1224"/>
                  </a:lnTo>
                  <a:lnTo>
                    <a:pt x="1101" y="1203"/>
                  </a:lnTo>
                  <a:lnTo>
                    <a:pt x="1091" y="1183"/>
                  </a:lnTo>
                  <a:lnTo>
                    <a:pt x="1081" y="1163"/>
                  </a:lnTo>
                  <a:lnTo>
                    <a:pt x="1068" y="1143"/>
                  </a:lnTo>
                  <a:lnTo>
                    <a:pt x="1056" y="1123"/>
                  </a:lnTo>
                  <a:lnTo>
                    <a:pt x="1042" y="1105"/>
                  </a:lnTo>
                  <a:lnTo>
                    <a:pt x="1028" y="1085"/>
                  </a:lnTo>
                  <a:lnTo>
                    <a:pt x="1012" y="1067"/>
                  </a:lnTo>
                  <a:lnTo>
                    <a:pt x="996" y="1049"/>
                  </a:lnTo>
                  <a:lnTo>
                    <a:pt x="978" y="1032"/>
                  </a:lnTo>
                  <a:lnTo>
                    <a:pt x="960" y="1015"/>
                  </a:lnTo>
                  <a:lnTo>
                    <a:pt x="940" y="999"/>
                  </a:lnTo>
                  <a:lnTo>
                    <a:pt x="920" y="984"/>
                  </a:lnTo>
                  <a:lnTo>
                    <a:pt x="897" y="969"/>
                  </a:lnTo>
                  <a:lnTo>
                    <a:pt x="875" y="955"/>
                  </a:lnTo>
                  <a:lnTo>
                    <a:pt x="851" y="941"/>
                  </a:lnTo>
                  <a:lnTo>
                    <a:pt x="826" y="929"/>
                  </a:lnTo>
                  <a:lnTo>
                    <a:pt x="800" y="918"/>
                  </a:lnTo>
                  <a:lnTo>
                    <a:pt x="772" y="908"/>
                  </a:lnTo>
                  <a:lnTo>
                    <a:pt x="743" y="898"/>
                  </a:lnTo>
                  <a:lnTo>
                    <a:pt x="743" y="898"/>
                  </a:lnTo>
                  <a:lnTo>
                    <a:pt x="671" y="823"/>
                  </a:lnTo>
                  <a:lnTo>
                    <a:pt x="578" y="724"/>
                  </a:lnTo>
                  <a:lnTo>
                    <a:pt x="495" y="633"/>
                  </a:lnTo>
                  <a:lnTo>
                    <a:pt x="446" y="583"/>
                  </a:lnTo>
                  <a:lnTo>
                    <a:pt x="430" y="567"/>
                  </a:lnTo>
                  <a:lnTo>
                    <a:pt x="407" y="571"/>
                  </a:lnTo>
                  <a:lnTo>
                    <a:pt x="407" y="571"/>
                  </a:lnTo>
                  <a:lnTo>
                    <a:pt x="396" y="573"/>
                  </a:lnTo>
                  <a:lnTo>
                    <a:pt x="384" y="576"/>
                  </a:lnTo>
                  <a:lnTo>
                    <a:pt x="246" y="131"/>
                  </a:lnTo>
                  <a:lnTo>
                    <a:pt x="244" y="128"/>
                  </a:lnTo>
                  <a:lnTo>
                    <a:pt x="244" y="128"/>
                  </a:lnTo>
                  <a:lnTo>
                    <a:pt x="231" y="109"/>
                  </a:lnTo>
                  <a:lnTo>
                    <a:pt x="219" y="89"/>
                  </a:lnTo>
                  <a:lnTo>
                    <a:pt x="200" y="68"/>
                  </a:lnTo>
                  <a:lnTo>
                    <a:pt x="200" y="68"/>
                  </a:lnTo>
                  <a:lnTo>
                    <a:pt x="190" y="57"/>
                  </a:lnTo>
                  <a:lnTo>
                    <a:pt x="177" y="45"/>
                  </a:lnTo>
                  <a:lnTo>
                    <a:pt x="165" y="34"/>
                  </a:lnTo>
                  <a:lnTo>
                    <a:pt x="151" y="24"/>
                  </a:lnTo>
                  <a:lnTo>
                    <a:pt x="135" y="14"/>
                  </a:lnTo>
                  <a:lnTo>
                    <a:pt x="117" y="8"/>
                  </a:lnTo>
                  <a:lnTo>
                    <a:pt x="99" y="3"/>
                  </a:lnTo>
                  <a:lnTo>
                    <a:pt x="89" y="2"/>
                  </a:lnTo>
                  <a:lnTo>
                    <a:pt x="77" y="0"/>
                  </a:lnTo>
                  <a:lnTo>
                    <a:pt x="77" y="0"/>
                  </a:lnTo>
                  <a:lnTo>
                    <a:pt x="64" y="2"/>
                  </a:lnTo>
                  <a:lnTo>
                    <a:pt x="50" y="4"/>
                  </a:lnTo>
                  <a:lnTo>
                    <a:pt x="36" y="8"/>
                  </a:lnTo>
                  <a:lnTo>
                    <a:pt x="24" y="14"/>
                  </a:lnTo>
                  <a:lnTo>
                    <a:pt x="0" y="27"/>
                  </a:lnTo>
                  <a:lnTo>
                    <a:pt x="0" y="53"/>
                  </a:lnTo>
                  <a:lnTo>
                    <a:pt x="0" y="789"/>
                  </a:lnTo>
                  <a:lnTo>
                    <a:pt x="0" y="789"/>
                  </a:lnTo>
                  <a:lnTo>
                    <a:pt x="2" y="829"/>
                  </a:lnTo>
                  <a:lnTo>
                    <a:pt x="6" y="870"/>
                  </a:lnTo>
                  <a:lnTo>
                    <a:pt x="14" y="921"/>
                  </a:lnTo>
                  <a:lnTo>
                    <a:pt x="19" y="950"/>
                  </a:lnTo>
                  <a:lnTo>
                    <a:pt x="25" y="979"/>
                  </a:lnTo>
                  <a:lnTo>
                    <a:pt x="32" y="1009"/>
                  </a:lnTo>
                  <a:lnTo>
                    <a:pt x="42" y="1039"/>
                  </a:lnTo>
                  <a:lnTo>
                    <a:pt x="54" y="1067"/>
                  </a:lnTo>
                  <a:lnTo>
                    <a:pt x="66" y="1096"/>
                  </a:lnTo>
                  <a:lnTo>
                    <a:pt x="80" y="1123"/>
                  </a:lnTo>
                  <a:lnTo>
                    <a:pt x="97" y="1148"/>
                  </a:lnTo>
                  <a:lnTo>
                    <a:pt x="97" y="1148"/>
                  </a:lnTo>
                  <a:lnTo>
                    <a:pt x="134" y="1193"/>
                  </a:lnTo>
                  <a:lnTo>
                    <a:pt x="186" y="1258"/>
                  </a:lnTo>
                  <a:lnTo>
                    <a:pt x="322" y="1417"/>
                  </a:lnTo>
                  <a:lnTo>
                    <a:pt x="457" y="1571"/>
                  </a:lnTo>
                  <a:lnTo>
                    <a:pt x="544" y="1670"/>
                  </a:lnTo>
                  <a:lnTo>
                    <a:pt x="544" y="170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latin typeface="EYInterstate Light" panose="02000506000000020004" pitchFamily="2" charset="0"/>
              </a:endParaRPr>
            </a:p>
          </p:txBody>
        </p:sp>
        <p:sp>
          <p:nvSpPr>
            <p:cNvPr id="42" name="Freeform 12">
              <a:extLst>
                <a:ext uri="{FF2B5EF4-FFF2-40B4-BE49-F238E27FC236}">
                  <a16:creationId xmlns:a16="http://schemas.microsoft.com/office/drawing/2014/main" id="{8FEBC572-B0D6-4A0E-8651-BB8873604035}"/>
                </a:ext>
              </a:extLst>
            </p:cNvPr>
            <p:cNvSpPr>
              <a:spLocks/>
            </p:cNvSpPr>
            <p:nvPr/>
          </p:nvSpPr>
          <p:spPr bwMode="auto">
            <a:xfrm>
              <a:off x="2374900" y="1768476"/>
              <a:ext cx="366713" cy="542925"/>
            </a:xfrm>
            <a:custGeom>
              <a:avLst/>
              <a:gdLst>
                <a:gd name="T0" fmla="*/ 1107 w 1157"/>
                <a:gd name="T1" fmla="*/ 4 h 1709"/>
                <a:gd name="T2" fmla="*/ 1070 w 1157"/>
                <a:gd name="T3" fmla="*/ 2 h 1709"/>
                <a:gd name="T4" fmla="*/ 1007 w 1157"/>
                <a:gd name="T5" fmla="*/ 24 h 1709"/>
                <a:gd name="T6" fmla="*/ 957 w 1157"/>
                <a:gd name="T7" fmla="*/ 68 h 1709"/>
                <a:gd name="T8" fmla="*/ 915 w 1157"/>
                <a:gd name="T9" fmla="*/ 128 h 1709"/>
                <a:gd name="T10" fmla="*/ 762 w 1157"/>
                <a:gd name="T11" fmla="*/ 573 h 1709"/>
                <a:gd name="T12" fmla="*/ 712 w 1157"/>
                <a:gd name="T13" fmla="*/ 583 h 1709"/>
                <a:gd name="T14" fmla="*/ 415 w 1157"/>
                <a:gd name="T15" fmla="*/ 898 h 1709"/>
                <a:gd name="T16" fmla="*/ 332 w 1157"/>
                <a:gd name="T17" fmla="*/ 929 h 1709"/>
                <a:gd name="T18" fmla="*/ 239 w 1157"/>
                <a:gd name="T19" fmla="*/ 984 h 1709"/>
                <a:gd name="T20" fmla="*/ 162 w 1157"/>
                <a:gd name="T21" fmla="*/ 1049 h 1709"/>
                <a:gd name="T22" fmla="*/ 102 w 1157"/>
                <a:gd name="T23" fmla="*/ 1123 h 1709"/>
                <a:gd name="T24" fmla="*/ 56 w 1157"/>
                <a:gd name="T25" fmla="*/ 1203 h 1709"/>
                <a:gd name="T26" fmla="*/ 25 w 1157"/>
                <a:gd name="T27" fmla="*/ 1287 h 1709"/>
                <a:gd name="T28" fmla="*/ 0 w 1157"/>
                <a:gd name="T29" fmla="*/ 1433 h 1709"/>
                <a:gd name="T30" fmla="*/ 86 w 1157"/>
                <a:gd name="T31" fmla="*/ 1473 h 1709"/>
                <a:gd name="T32" fmla="*/ 97 w 1157"/>
                <a:gd name="T33" fmla="*/ 1364 h 1709"/>
                <a:gd name="T34" fmla="*/ 136 w 1157"/>
                <a:gd name="T35" fmla="*/ 1237 h 1709"/>
                <a:gd name="T36" fmla="*/ 176 w 1157"/>
                <a:gd name="T37" fmla="*/ 1170 h 1709"/>
                <a:gd name="T38" fmla="*/ 227 w 1157"/>
                <a:gd name="T39" fmla="*/ 1106 h 1709"/>
                <a:gd name="T40" fmla="*/ 295 w 1157"/>
                <a:gd name="T41" fmla="*/ 1050 h 1709"/>
                <a:gd name="T42" fmla="*/ 377 w 1157"/>
                <a:gd name="T43" fmla="*/ 1005 h 1709"/>
                <a:gd name="T44" fmla="*/ 461 w 1157"/>
                <a:gd name="T45" fmla="*/ 975 h 1709"/>
                <a:gd name="T46" fmla="*/ 601 w 1157"/>
                <a:gd name="T47" fmla="*/ 828 h 1709"/>
                <a:gd name="T48" fmla="*/ 760 w 1157"/>
                <a:gd name="T49" fmla="*/ 678 h 1709"/>
                <a:gd name="T50" fmla="*/ 796 w 1157"/>
                <a:gd name="T51" fmla="*/ 698 h 1709"/>
                <a:gd name="T52" fmla="*/ 817 w 1157"/>
                <a:gd name="T53" fmla="*/ 732 h 1709"/>
                <a:gd name="T54" fmla="*/ 828 w 1157"/>
                <a:gd name="T55" fmla="*/ 789 h 1709"/>
                <a:gd name="T56" fmla="*/ 828 w 1157"/>
                <a:gd name="T57" fmla="*/ 840 h 1709"/>
                <a:gd name="T58" fmla="*/ 812 w 1157"/>
                <a:gd name="T59" fmla="*/ 891 h 1709"/>
                <a:gd name="T60" fmla="*/ 516 w 1157"/>
                <a:gd name="T61" fmla="*/ 1242 h 1709"/>
                <a:gd name="T62" fmla="*/ 828 w 1157"/>
                <a:gd name="T63" fmla="*/ 944 h 1709"/>
                <a:gd name="T64" fmla="*/ 863 w 1157"/>
                <a:gd name="T65" fmla="*/ 879 h 1709"/>
                <a:gd name="T66" fmla="*/ 873 w 1157"/>
                <a:gd name="T67" fmla="*/ 813 h 1709"/>
                <a:gd name="T68" fmla="*/ 863 w 1157"/>
                <a:gd name="T69" fmla="*/ 737 h 1709"/>
                <a:gd name="T70" fmla="*/ 848 w 1157"/>
                <a:gd name="T71" fmla="*/ 695 h 1709"/>
                <a:gd name="T72" fmla="*/ 835 w 1157"/>
                <a:gd name="T73" fmla="*/ 673 h 1709"/>
                <a:gd name="T74" fmla="*/ 998 w 1157"/>
                <a:gd name="T75" fmla="*/ 156 h 1709"/>
                <a:gd name="T76" fmla="*/ 1038 w 1157"/>
                <a:gd name="T77" fmla="*/ 109 h 1709"/>
                <a:gd name="T78" fmla="*/ 1063 w 1157"/>
                <a:gd name="T79" fmla="*/ 91 h 1709"/>
                <a:gd name="T80" fmla="*/ 1068 w 1157"/>
                <a:gd name="T81" fmla="*/ 823 h 1709"/>
                <a:gd name="T82" fmla="*/ 1053 w 1157"/>
                <a:gd name="T83" fmla="*/ 932 h 1709"/>
                <a:gd name="T84" fmla="*/ 1025 w 1157"/>
                <a:gd name="T85" fmla="*/ 1035 h 1709"/>
                <a:gd name="T86" fmla="*/ 991 w 1157"/>
                <a:gd name="T87" fmla="*/ 1097 h 1709"/>
                <a:gd name="T88" fmla="*/ 738 w 1157"/>
                <a:gd name="T89" fmla="*/ 1395 h 1709"/>
                <a:gd name="T90" fmla="*/ 527 w 1157"/>
                <a:gd name="T91" fmla="*/ 1709 h 1709"/>
                <a:gd name="T92" fmla="*/ 701 w 1157"/>
                <a:gd name="T93" fmla="*/ 1571 h 1709"/>
                <a:gd name="T94" fmla="*/ 1061 w 1157"/>
                <a:gd name="T95" fmla="*/ 1148 h 1709"/>
                <a:gd name="T96" fmla="*/ 1105 w 1157"/>
                <a:gd name="T97" fmla="*/ 1067 h 1709"/>
                <a:gd name="T98" fmla="*/ 1140 w 1157"/>
                <a:gd name="T99" fmla="*/ 950 h 1709"/>
                <a:gd name="T100" fmla="*/ 1157 w 1157"/>
                <a:gd name="T101" fmla="*/ 790 h 1709"/>
                <a:gd name="T102" fmla="*/ 1135 w 1157"/>
                <a:gd name="T103" fmla="*/ 14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7" h="1709">
                  <a:moveTo>
                    <a:pt x="1135" y="14"/>
                  </a:moveTo>
                  <a:lnTo>
                    <a:pt x="1135" y="14"/>
                  </a:lnTo>
                  <a:lnTo>
                    <a:pt x="1121" y="8"/>
                  </a:lnTo>
                  <a:lnTo>
                    <a:pt x="1107" y="4"/>
                  </a:lnTo>
                  <a:lnTo>
                    <a:pt x="1093" y="2"/>
                  </a:lnTo>
                  <a:lnTo>
                    <a:pt x="1081" y="0"/>
                  </a:lnTo>
                  <a:lnTo>
                    <a:pt x="1081" y="0"/>
                  </a:lnTo>
                  <a:lnTo>
                    <a:pt x="1070" y="2"/>
                  </a:lnTo>
                  <a:lnTo>
                    <a:pt x="1060" y="3"/>
                  </a:lnTo>
                  <a:lnTo>
                    <a:pt x="1041" y="8"/>
                  </a:lnTo>
                  <a:lnTo>
                    <a:pt x="1023" y="14"/>
                  </a:lnTo>
                  <a:lnTo>
                    <a:pt x="1007" y="24"/>
                  </a:lnTo>
                  <a:lnTo>
                    <a:pt x="993" y="34"/>
                  </a:lnTo>
                  <a:lnTo>
                    <a:pt x="980" y="45"/>
                  </a:lnTo>
                  <a:lnTo>
                    <a:pt x="968" y="57"/>
                  </a:lnTo>
                  <a:lnTo>
                    <a:pt x="957" y="68"/>
                  </a:lnTo>
                  <a:lnTo>
                    <a:pt x="957" y="68"/>
                  </a:lnTo>
                  <a:lnTo>
                    <a:pt x="940" y="90"/>
                  </a:lnTo>
                  <a:lnTo>
                    <a:pt x="926" y="109"/>
                  </a:lnTo>
                  <a:lnTo>
                    <a:pt x="915" y="128"/>
                  </a:lnTo>
                  <a:lnTo>
                    <a:pt x="912" y="131"/>
                  </a:lnTo>
                  <a:lnTo>
                    <a:pt x="773" y="576"/>
                  </a:lnTo>
                  <a:lnTo>
                    <a:pt x="773" y="576"/>
                  </a:lnTo>
                  <a:lnTo>
                    <a:pt x="762" y="573"/>
                  </a:lnTo>
                  <a:lnTo>
                    <a:pt x="750" y="571"/>
                  </a:lnTo>
                  <a:lnTo>
                    <a:pt x="728" y="567"/>
                  </a:lnTo>
                  <a:lnTo>
                    <a:pt x="712" y="583"/>
                  </a:lnTo>
                  <a:lnTo>
                    <a:pt x="712" y="583"/>
                  </a:lnTo>
                  <a:lnTo>
                    <a:pt x="663" y="634"/>
                  </a:lnTo>
                  <a:lnTo>
                    <a:pt x="579" y="724"/>
                  </a:lnTo>
                  <a:lnTo>
                    <a:pt x="486" y="823"/>
                  </a:lnTo>
                  <a:lnTo>
                    <a:pt x="415" y="898"/>
                  </a:lnTo>
                  <a:lnTo>
                    <a:pt x="415" y="898"/>
                  </a:lnTo>
                  <a:lnTo>
                    <a:pt x="386" y="908"/>
                  </a:lnTo>
                  <a:lnTo>
                    <a:pt x="359" y="918"/>
                  </a:lnTo>
                  <a:lnTo>
                    <a:pt x="332" y="929"/>
                  </a:lnTo>
                  <a:lnTo>
                    <a:pt x="307" y="941"/>
                  </a:lnTo>
                  <a:lnTo>
                    <a:pt x="284" y="955"/>
                  </a:lnTo>
                  <a:lnTo>
                    <a:pt x="260" y="969"/>
                  </a:lnTo>
                  <a:lnTo>
                    <a:pt x="239" y="984"/>
                  </a:lnTo>
                  <a:lnTo>
                    <a:pt x="217" y="999"/>
                  </a:lnTo>
                  <a:lnTo>
                    <a:pt x="199" y="1015"/>
                  </a:lnTo>
                  <a:lnTo>
                    <a:pt x="180" y="1032"/>
                  </a:lnTo>
                  <a:lnTo>
                    <a:pt x="162" y="1049"/>
                  </a:lnTo>
                  <a:lnTo>
                    <a:pt x="145" y="1067"/>
                  </a:lnTo>
                  <a:lnTo>
                    <a:pt x="130" y="1085"/>
                  </a:lnTo>
                  <a:lnTo>
                    <a:pt x="115" y="1105"/>
                  </a:lnTo>
                  <a:lnTo>
                    <a:pt x="102" y="1123"/>
                  </a:lnTo>
                  <a:lnTo>
                    <a:pt x="89" y="1143"/>
                  </a:lnTo>
                  <a:lnTo>
                    <a:pt x="77" y="1163"/>
                  </a:lnTo>
                  <a:lnTo>
                    <a:pt x="66" y="1183"/>
                  </a:lnTo>
                  <a:lnTo>
                    <a:pt x="56" y="1203"/>
                  </a:lnTo>
                  <a:lnTo>
                    <a:pt x="47" y="1224"/>
                  </a:lnTo>
                  <a:lnTo>
                    <a:pt x="40" y="1246"/>
                  </a:lnTo>
                  <a:lnTo>
                    <a:pt x="32" y="1266"/>
                  </a:lnTo>
                  <a:lnTo>
                    <a:pt x="25" y="1287"/>
                  </a:lnTo>
                  <a:lnTo>
                    <a:pt x="20" y="1308"/>
                  </a:lnTo>
                  <a:lnTo>
                    <a:pt x="10" y="1351"/>
                  </a:lnTo>
                  <a:lnTo>
                    <a:pt x="4" y="1392"/>
                  </a:lnTo>
                  <a:lnTo>
                    <a:pt x="0" y="1433"/>
                  </a:lnTo>
                  <a:lnTo>
                    <a:pt x="0" y="1473"/>
                  </a:lnTo>
                  <a:lnTo>
                    <a:pt x="0" y="1709"/>
                  </a:lnTo>
                  <a:lnTo>
                    <a:pt x="86" y="1709"/>
                  </a:lnTo>
                  <a:lnTo>
                    <a:pt x="86" y="1473"/>
                  </a:lnTo>
                  <a:lnTo>
                    <a:pt x="86" y="1473"/>
                  </a:lnTo>
                  <a:lnTo>
                    <a:pt x="87" y="1438"/>
                  </a:lnTo>
                  <a:lnTo>
                    <a:pt x="91" y="1400"/>
                  </a:lnTo>
                  <a:lnTo>
                    <a:pt x="97" y="1364"/>
                  </a:lnTo>
                  <a:lnTo>
                    <a:pt x="105" y="1328"/>
                  </a:lnTo>
                  <a:lnTo>
                    <a:pt x="116" y="1291"/>
                  </a:lnTo>
                  <a:lnTo>
                    <a:pt x="129" y="1256"/>
                  </a:lnTo>
                  <a:lnTo>
                    <a:pt x="136" y="1237"/>
                  </a:lnTo>
                  <a:lnTo>
                    <a:pt x="145" y="1219"/>
                  </a:lnTo>
                  <a:lnTo>
                    <a:pt x="155" y="1203"/>
                  </a:lnTo>
                  <a:lnTo>
                    <a:pt x="165" y="1186"/>
                  </a:lnTo>
                  <a:lnTo>
                    <a:pt x="176" y="1170"/>
                  </a:lnTo>
                  <a:lnTo>
                    <a:pt x="187" y="1152"/>
                  </a:lnTo>
                  <a:lnTo>
                    <a:pt x="200" y="1137"/>
                  </a:lnTo>
                  <a:lnTo>
                    <a:pt x="214" y="1121"/>
                  </a:lnTo>
                  <a:lnTo>
                    <a:pt x="227" y="1106"/>
                  </a:lnTo>
                  <a:lnTo>
                    <a:pt x="242" y="1091"/>
                  </a:lnTo>
                  <a:lnTo>
                    <a:pt x="259" y="1077"/>
                  </a:lnTo>
                  <a:lnTo>
                    <a:pt x="276" y="1064"/>
                  </a:lnTo>
                  <a:lnTo>
                    <a:pt x="295" y="1050"/>
                  </a:lnTo>
                  <a:lnTo>
                    <a:pt x="314" y="1037"/>
                  </a:lnTo>
                  <a:lnTo>
                    <a:pt x="334" y="1026"/>
                  </a:lnTo>
                  <a:lnTo>
                    <a:pt x="355" y="1015"/>
                  </a:lnTo>
                  <a:lnTo>
                    <a:pt x="377" y="1005"/>
                  </a:lnTo>
                  <a:lnTo>
                    <a:pt x="400" y="995"/>
                  </a:lnTo>
                  <a:lnTo>
                    <a:pt x="425" y="986"/>
                  </a:lnTo>
                  <a:lnTo>
                    <a:pt x="450" y="977"/>
                  </a:lnTo>
                  <a:lnTo>
                    <a:pt x="461" y="975"/>
                  </a:lnTo>
                  <a:lnTo>
                    <a:pt x="469" y="966"/>
                  </a:lnTo>
                  <a:lnTo>
                    <a:pt x="469" y="966"/>
                  </a:lnTo>
                  <a:lnTo>
                    <a:pt x="525" y="909"/>
                  </a:lnTo>
                  <a:lnTo>
                    <a:pt x="601" y="828"/>
                  </a:lnTo>
                  <a:lnTo>
                    <a:pt x="746" y="673"/>
                  </a:lnTo>
                  <a:lnTo>
                    <a:pt x="746" y="673"/>
                  </a:lnTo>
                  <a:lnTo>
                    <a:pt x="760" y="678"/>
                  </a:lnTo>
                  <a:lnTo>
                    <a:pt x="760" y="678"/>
                  </a:lnTo>
                  <a:lnTo>
                    <a:pt x="770" y="682"/>
                  </a:lnTo>
                  <a:lnTo>
                    <a:pt x="778" y="687"/>
                  </a:lnTo>
                  <a:lnTo>
                    <a:pt x="787" y="692"/>
                  </a:lnTo>
                  <a:lnTo>
                    <a:pt x="796" y="698"/>
                  </a:lnTo>
                  <a:lnTo>
                    <a:pt x="802" y="705"/>
                  </a:lnTo>
                  <a:lnTo>
                    <a:pt x="808" y="713"/>
                  </a:lnTo>
                  <a:lnTo>
                    <a:pt x="813" y="722"/>
                  </a:lnTo>
                  <a:lnTo>
                    <a:pt x="817" y="732"/>
                  </a:lnTo>
                  <a:lnTo>
                    <a:pt x="817" y="732"/>
                  </a:lnTo>
                  <a:lnTo>
                    <a:pt x="821" y="747"/>
                  </a:lnTo>
                  <a:lnTo>
                    <a:pt x="826" y="767"/>
                  </a:lnTo>
                  <a:lnTo>
                    <a:pt x="828" y="789"/>
                  </a:lnTo>
                  <a:lnTo>
                    <a:pt x="830" y="813"/>
                  </a:lnTo>
                  <a:lnTo>
                    <a:pt x="830" y="813"/>
                  </a:lnTo>
                  <a:lnTo>
                    <a:pt x="830" y="826"/>
                  </a:lnTo>
                  <a:lnTo>
                    <a:pt x="828" y="840"/>
                  </a:lnTo>
                  <a:lnTo>
                    <a:pt x="826" y="854"/>
                  </a:lnTo>
                  <a:lnTo>
                    <a:pt x="822" y="866"/>
                  </a:lnTo>
                  <a:lnTo>
                    <a:pt x="818" y="879"/>
                  </a:lnTo>
                  <a:lnTo>
                    <a:pt x="812" y="891"/>
                  </a:lnTo>
                  <a:lnTo>
                    <a:pt x="805" y="904"/>
                  </a:lnTo>
                  <a:lnTo>
                    <a:pt x="796" y="915"/>
                  </a:lnTo>
                  <a:lnTo>
                    <a:pt x="796" y="915"/>
                  </a:lnTo>
                  <a:lnTo>
                    <a:pt x="516" y="1242"/>
                  </a:lnTo>
                  <a:lnTo>
                    <a:pt x="549" y="1271"/>
                  </a:lnTo>
                  <a:lnTo>
                    <a:pt x="549" y="1271"/>
                  </a:lnTo>
                  <a:lnTo>
                    <a:pt x="828" y="944"/>
                  </a:lnTo>
                  <a:lnTo>
                    <a:pt x="828" y="944"/>
                  </a:lnTo>
                  <a:lnTo>
                    <a:pt x="841" y="929"/>
                  </a:lnTo>
                  <a:lnTo>
                    <a:pt x="851" y="913"/>
                  </a:lnTo>
                  <a:lnTo>
                    <a:pt x="858" y="896"/>
                  </a:lnTo>
                  <a:lnTo>
                    <a:pt x="863" y="879"/>
                  </a:lnTo>
                  <a:lnTo>
                    <a:pt x="868" y="863"/>
                  </a:lnTo>
                  <a:lnTo>
                    <a:pt x="871" y="845"/>
                  </a:lnTo>
                  <a:lnTo>
                    <a:pt x="872" y="829"/>
                  </a:lnTo>
                  <a:lnTo>
                    <a:pt x="873" y="813"/>
                  </a:lnTo>
                  <a:lnTo>
                    <a:pt x="873" y="813"/>
                  </a:lnTo>
                  <a:lnTo>
                    <a:pt x="872" y="785"/>
                  </a:lnTo>
                  <a:lnTo>
                    <a:pt x="868" y="759"/>
                  </a:lnTo>
                  <a:lnTo>
                    <a:pt x="863" y="737"/>
                  </a:lnTo>
                  <a:lnTo>
                    <a:pt x="858" y="719"/>
                  </a:lnTo>
                  <a:lnTo>
                    <a:pt x="858" y="719"/>
                  </a:lnTo>
                  <a:lnTo>
                    <a:pt x="853" y="707"/>
                  </a:lnTo>
                  <a:lnTo>
                    <a:pt x="848" y="695"/>
                  </a:lnTo>
                  <a:lnTo>
                    <a:pt x="841" y="685"/>
                  </a:lnTo>
                  <a:lnTo>
                    <a:pt x="833" y="675"/>
                  </a:lnTo>
                  <a:lnTo>
                    <a:pt x="833" y="675"/>
                  </a:lnTo>
                  <a:lnTo>
                    <a:pt x="835" y="673"/>
                  </a:lnTo>
                  <a:lnTo>
                    <a:pt x="992" y="166"/>
                  </a:lnTo>
                  <a:lnTo>
                    <a:pt x="992" y="166"/>
                  </a:lnTo>
                  <a:lnTo>
                    <a:pt x="998" y="156"/>
                  </a:lnTo>
                  <a:lnTo>
                    <a:pt x="998" y="156"/>
                  </a:lnTo>
                  <a:lnTo>
                    <a:pt x="1006" y="146"/>
                  </a:lnTo>
                  <a:lnTo>
                    <a:pt x="1016" y="134"/>
                  </a:lnTo>
                  <a:lnTo>
                    <a:pt x="1027" y="121"/>
                  </a:lnTo>
                  <a:lnTo>
                    <a:pt x="1038" y="109"/>
                  </a:lnTo>
                  <a:lnTo>
                    <a:pt x="1038" y="109"/>
                  </a:lnTo>
                  <a:lnTo>
                    <a:pt x="1047" y="101"/>
                  </a:lnTo>
                  <a:lnTo>
                    <a:pt x="1056" y="96"/>
                  </a:lnTo>
                  <a:lnTo>
                    <a:pt x="1063" y="91"/>
                  </a:lnTo>
                  <a:lnTo>
                    <a:pt x="1071" y="89"/>
                  </a:lnTo>
                  <a:lnTo>
                    <a:pt x="1071" y="789"/>
                  </a:lnTo>
                  <a:lnTo>
                    <a:pt x="1071" y="789"/>
                  </a:lnTo>
                  <a:lnTo>
                    <a:pt x="1068" y="823"/>
                  </a:lnTo>
                  <a:lnTo>
                    <a:pt x="1065" y="860"/>
                  </a:lnTo>
                  <a:lnTo>
                    <a:pt x="1058" y="908"/>
                  </a:lnTo>
                  <a:lnTo>
                    <a:pt x="1058" y="908"/>
                  </a:lnTo>
                  <a:lnTo>
                    <a:pt x="1053" y="932"/>
                  </a:lnTo>
                  <a:lnTo>
                    <a:pt x="1048" y="959"/>
                  </a:lnTo>
                  <a:lnTo>
                    <a:pt x="1041" y="985"/>
                  </a:lnTo>
                  <a:lnTo>
                    <a:pt x="1033" y="1011"/>
                  </a:lnTo>
                  <a:lnTo>
                    <a:pt x="1025" y="1035"/>
                  </a:lnTo>
                  <a:lnTo>
                    <a:pt x="1015" y="1059"/>
                  </a:lnTo>
                  <a:lnTo>
                    <a:pt x="1003" y="1078"/>
                  </a:lnTo>
                  <a:lnTo>
                    <a:pt x="991" y="1097"/>
                  </a:lnTo>
                  <a:lnTo>
                    <a:pt x="991" y="1097"/>
                  </a:lnTo>
                  <a:lnTo>
                    <a:pt x="952" y="1145"/>
                  </a:lnTo>
                  <a:lnTo>
                    <a:pt x="892" y="1217"/>
                  </a:lnTo>
                  <a:lnTo>
                    <a:pt x="738" y="1395"/>
                  </a:lnTo>
                  <a:lnTo>
                    <a:pt x="738" y="1395"/>
                  </a:lnTo>
                  <a:lnTo>
                    <a:pt x="598" y="1555"/>
                  </a:lnTo>
                  <a:lnTo>
                    <a:pt x="537" y="1625"/>
                  </a:lnTo>
                  <a:lnTo>
                    <a:pt x="527" y="1638"/>
                  </a:lnTo>
                  <a:lnTo>
                    <a:pt x="527" y="1709"/>
                  </a:lnTo>
                  <a:lnTo>
                    <a:pt x="613" y="1709"/>
                  </a:lnTo>
                  <a:lnTo>
                    <a:pt x="613" y="1670"/>
                  </a:lnTo>
                  <a:lnTo>
                    <a:pt x="613" y="1670"/>
                  </a:lnTo>
                  <a:lnTo>
                    <a:pt x="701" y="1571"/>
                  </a:lnTo>
                  <a:lnTo>
                    <a:pt x="836" y="1417"/>
                  </a:lnTo>
                  <a:lnTo>
                    <a:pt x="971" y="1258"/>
                  </a:lnTo>
                  <a:lnTo>
                    <a:pt x="1025" y="1193"/>
                  </a:lnTo>
                  <a:lnTo>
                    <a:pt x="1061" y="1148"/>
                  </a:lnTo>
                  <a:lnTo>
                    <a:pt x="1061" y="1148"/>
                  </a:lnTo>
                  <a:lnTo>
                    <a:pt x="1077" y="1123"/>
                  </a:lnTo>
                  <a:lnTo>
                    <a:pt x="1092" y="1096"/>
                  </a:lnTo>
                  <a:lnTo>
                    <a:pt x="1105" y="1067"/>
                  </a:lnTo>
                  <a:lnTo>
                    <a:pt x="1116" y="1039"/>
                  </a:lnTo>
                  <a:lnTo>
                    <a:pt x="1125" y="1009"/>
                  </a:lnTo>
                  <a:lnTo>
                    <a:pt x="1132" y="979"/>
                  </a:lnTo>
                  <a:lnTo>
                    <a:pt x="1140" y="950"/>
                  </a:lnTo>
                  <a:lnTo>
                    <a:pt x="1145" y="921"/>
                  </a:lnTo>
                  <a:lnTo>
                    <a:pt x="1151" y="870"/>
                  </a:lnTo>
                  <a:lnTo>
                    <a:pt x="1155" y="829"/>
                  </a:lnTo>
                  <a:lnTo>
                    <a:pt x="1157" y="790"/>
                  </a:lnTo>
                  <a:lnTo>
                    <a:pt x="1157" y="790"/>
                  </a:lnTo>
                  <a:lnTo>
                    <a:pt x="1157" y="53"/>
                  </a:lnTo>
                  <a:lnTo>
                    <a:pt x="1157" y="27"/>
                  </a:lnTo>
                  <a:lnTo>
                    <a:pt x="1135" y="1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latin typeface="EYInterstate Light" panose="02000506000000020004" pitchFamily="2" charset="0"/>
              </a:endParaRPr>
            </a:p>
          </p:txBody>
        </p:sp>
      </p:grpSp>
      <p:sp>
        <p:nvSpPr>
          <p:cNvPr id="45" name="Freeform 30">
            <a:extLst>
              <a:ext uri="{FF2B5EF4-FFF2-40B4-BE49-F238E27FC236}">
                <a16:creationId xmlns:a16="http://schemas.microsoft.com/office/drawing/2014/main" id="{B218AB35-2A54-4496-A9CC-C822564D8CAE}"/>
              </a:ext>
            </a:extLst>
          </p:cNvPr>
          <p:cNvSpPr>
            <a:spLocks noChangeAspect="1" noEditPoints="1"/>
          </p:cNvSpPr>
          <p:nvPr/>
        </p:nvSpPr>
        <p:spPr bwMode="auto">
          <a:xfrm>
            <a:off x="1637767" y="2549253"/>
            <a:ext cx="474536" cy="237683"/>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47" name="TextBox 46">
            <a:extLst>
              <a:ext uri="{FF2B5EF4-FFF2-40B4-BE49-F238E27FC236}">
                <a16:creationId xmlns:a16="http://schemas.microsoft.com/office/drawing/2014/main" id="{90463254-88C1-419D-8DDB-E0DA1141D7BA}"/>
              </a:ext>
            </a:extLst>
          </p:cNvPr>
          <p:cNvSpPr txBox="1"/>
          <p:nvPr/>
        </p:nvSpPr>
        <p:spPr>
          <a:xfrm>
            <a:off x="1996168" y="2620607"/>
            <a:ext cx="3158888" cy="193899"/>
          </a:xfrm>
          <a:prstGeom prst="rect">
            <a:avLst/>
          </a:prstGeom>
          <a:noFill/>
        </p:spPr>
        <p:txBody>
          <a:bodyPr wrap="square" lIns="0" tIns="36576" rIns="0" bIns="0" rtlCol="0">
            <a:spAutoFit/>
          </a:bodyPr>
          <a:lstStyle/>
          <a:p>
            <a:pPr marL="356616" indent="-356616">
              <a:lnSpc>
                <a:spcPct val="85000"/>
              </a:lnSpc>
              <a:spcAft>
                <a:spcPts val="600"/>
              </a:spcAft>
              <a:buClr>
                <a:schemeClr val="accent2"/>
              </a:buClr>
              <a:buSzPct val="70000"/>
              <a:buFont typeface="Arial" panose="020B0604020202020204" pitchFamily="34" charset="0"/>
              <a:buChar char="•"/>
            </a:pPr>
            <a:r>
              <a:rPr lang="lv-LV" sz="1200">
                <a:solidFill>
                  <a:schemeClr val="bg1"/>
                </a:solidFill>
                <a:latin typeface="EYInterstate Light" panose="02000506000000020004" pitchFamily="2" charset="0"/>
              </a:rPr>
              <a:t>Balvu novada pašvaldības centrs</a:t>
            </a:r>
          </a:p>
        </p:txBody>
      </p:sp>
      <p:sp>
        <p:nvSpPr>
          <p:cNvPr id="2" name="TextBox 1">
            <a:extLst>
              <a:ext uri="{FF2B5EF4-FFF2-40B4-BE49-F238E27FC236}">
                <a16:creationId xmlns:a16="http://schemas.microsoft.com/office/drawing/2014/main" id="{83FC2DD6-26AE-4D86-8C57-BA520423B0FF}"/>
              </a:ext>
            </a:extLst>
          </p:cNvPr>
          <p:cNvSpPr txBox="1"/>
          <p:nvPr/>
        </p:nvSpPr>
        <p:spPr>
          <a:xfrm>
            <a:off x="6558056" y="6605668"/>
            <a:ext cx="6064951" cy="154658"/>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900" dirty="0">
                <a:solidFill>
                  <a:schemeClr val="bg1"/>
                </a:solidFill>
                <a:latin typeface="EYInterstate Light" panose="02000506000000020004" pitchFamily="2" charset="0"/>
              </a:rPr>
              <a:t>** (01.07.2021.-31.08.2022.)</a:t>
            </a:r>
          </a:p>
        </p:txBody>
      </p:sp>
      <p:sp>
        <p:nvSpPr>
          <p:cNvPr id="62" name="TextBox 61">
            <a:extLst>
              <a:ext uri="{FF2B5EF4-FFF2-40B4-BE49-F238E27FC236}">
                <a16:creationId xmlns:a16="http://schemas.microsoft.com/office/drawing/2014/main" id="{D1B65504-120F-42D8-8992-DD8C30E415C7}"/>
              </a:ext>
            </a:extLst>
          </p:cNvPr>
          <p:cNvSpPr txBox="1"/>
          <p:nvPr/>
        </p:nvSpPr>
        <p:spPr>
          <a:xfrm>
            <a:off x="4779169" y="2935653"/>
            <a:ext cx="1541719" cy="3477875"/>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rPr>
              <a:t>Vīksnas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rPr>
              <a:t>Viļakas pilsētas pārvalde</a:t>
            </a:r>
          </a:p>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Žīguru pagasta pārvalde</a:t>
            </a:r>
            <a:endParaRPr lang="ru-RU" sz="1200" dirty="0">
              <a:solidFill>
                <a:schemeClr val="bg1"/>
              </a:solidFill>
              <a:latin typeface="EYInterstate Light" panose="02000506000000020004" pitchFamily="2" charset="0"/>
            </a:endParaRPr>
          </a:p>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Baltinavas pagasta VPVKAC</a:t>
            </a:r>
          </a:p>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Balvu pilsētas VPVKAC</a:t>
            </a:r>
          </a:p>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Lazdukalna pagasta VPVKAC</a:t>
            </a:r>
          </a:p>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Rugāju pagasta VPVKAC</a:t>
            </a:r>
          </a:p>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Tilžas pagasta VPVKAC</a:t>
            </a:r>
          </a:p>
          <a:p>
            <a:pPr>
              <a:lnSpc>
                <a:spcPct val="85000"/>
              </a:lnSpc>
              <a:spcAft>
                <a:spcPts val="600"/>
              </a:spcAft>
              <a:buClr>
                <a:schemeClr val="accent2"/>
              </a:buClr>
              <a:buSzPct val="70000"/>
            </a:pPr>
            <a:r>
              <a:rPr lang="lv-LV" sz="1200" dirty="0">
                <a:solidFill>
                  <a:schemeClr val="bg1"/>
                </a:solidFill>
                <a:latin typeface="EYInterstate Light" panose="02000506000000020004" pitchFamily="2" charset="0"/>
              </a:rPr>
              <a:t>Viļakas pilsētas VPVKAC</a:t>
            </a:r>
          </a:p>
        </p:txBody>
      </p:sp>
      <p:sp>
        <p:nvSpPr>
          <p:cNvPr id="70" name="Freeform 79">
            <a:extLst>
              <a:ext uri="{FF2B5EF4-FFF2-40B4-BE49-F238E27FC236}">
                <a16:creationId xmlns:a16="http://schemas.microsoft.com/office/drawing/2014/main" id="{B8BEC49C-8069-4E83-89B7-FB336D5AC5EE}"/>
              </a:ext>
            </a:extLst>
          </p:cNvPr>
          <p:cNvSpPr>
            <a:spLocks noChangeAspect="1"/>
          </p:cNvSpPr>
          <p:nvPr/>
        </p:nvSpPr>
        <p:spPr bwMode="auto">
          <a:xfrm>
            <a:off x="4526259" y="4072696"/>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71" name="Freeform 79">
            <a:extLst>
              <a:ext uri="{FF2B5EF4-FFF2-40B4-BE49-F238E27FC236}">
                <a16:creationId xmlns:a16="http://schemas.microsoft.com/office/drawing/2014/main" id="{7D82C0FF-61BC-4405-8626-B6FF6CBF1557}"/>
              </a:ext>
            </a:extLst>
          </p:cNvPr>
          <p:cNvSpPr>
            <a:spLocks noChangeAspect="1"/>
          </p:cNvSpPr>
          <p:nvPr/>
        </p:nvSpPr>
        <p:spPr bwMode="auto">
          <a:xfrm>
            <a:off x="4533620" y="4474027"/>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72" name="Freeform 79">
            <a:extLst>
              <a:ext uri="{FF2B5EF4-FFF2-40B4-BE49-F238E27FC236}">
                <a16:creationId xmlns:a16="http://schemas.microsoft.com/office/drawing/2014/main" id="{95DDAC76-74F0-47D8-BF19-48581F069666}"/>
              </a:ext>
            </a:extLst>
          </p:cNvPr>
          <p:cNvSpPr>
            <a:spLocks noChangeAspect="1"/>
          </p:cNvSpPr>
          <p:nvPr/>
        </p:nvSpPr>
        <p:spPr bwMode="auto">
          <a:xfrm>
            <a:off x="4518158" y="4906890"/>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73" name="Freeform 79">
            <a:extLst>
              <a:ext uri="{FF2B5EF4-FFF2-40B4-BE49-F238E27FC236}">
                <a16:creationId xmlns:a16="http://schemas.microsoft.com/office/drawing/2014/main" id="{310F22E3-2BE1-4ABD-99B4-FE1695B4B56C}"/>
              </a:ext>
            </a:extLst>
          </p:cNvPr>
          <p:cNvSpPr>
            <a:spLocks noChangeAspect="1"/>
          </p:cNvSpPr>
          <p:nvPr/>
        </p:nvSpPr>
        <p:spPr bwMode="auto">
          <a:xfrm>
            <a:off x="4526258" y="5272483"/>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74" name="Freeform 79">
            <a:extLst>
              <a:ext uri="{FF2B5EF4-FFF2-40B4-BE49-F238E27FC236}">
                <a16:creationId xmlns:a16="http://schemas.microsoft.com/office/drawing/2014/main" id="{88735278-9893-44B2-A914-AB893CE9DB8D}"/>
              </a:ext>
            </a:extLst>
          </p:cNvPr>
          <p:cNvSpPr>
            <a:spLocks noChangeAspect="1"/>
          </p:cNvSpPr>
          <p:nvPr/>
        </p:nvSpPr>
        <p:spPr bwMode="auto">
          <a:xfrm>
            <a:off x="4533620" y="5638899"/>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75" name="Freeform 79">
            <a:extLst>
              <a:ext uri="{FF2B5EF4-FFF2-40B4-BE49-F238E27FC236}">
                <a16:creationId xmlns:a16="http://schemas.microsoft.com/office/drawing/2014/main" id="{347D53C3-61A1-439E-8E16-690C3168E969}"/>
              </a:ext>
            </a:extLst>
          </p:cNvPr>
          <p:cNvSpPr>
            <a:spLocks noChangeAspect="1"/>
          </p:cNvSpPr>
          <p:nvPr/>
        </p:nvSpPr>
        <p:spPr bwMode="auto">
          <a:xfrm>
            <a:off x="4533620" y="6035532"/>
            <a:ext cx="208086" cy="24546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76" name="TextBox 75">
            <a:extLst>
              <a:ext uri="{FF2B5EF4-FFF2-40B4-BE49-F238E27FC236}">
                <a16:creationId xmlns:a16="http://schemas.microsoft.com/office/drawing/2014/main" id="{156AE12E-B688-4ABE-8AF0-3CCF38CCA4DF}"/>
              </a:ext>
            </a:extLst>
          </p:cNvPr>
          <p:cNvSpPr txBox="1"/>
          <p:nvPr/>
        </p:nvSpPr>
        <p:spPr>
          <a:xfrm>
            <a:off x="996508" y="2922188"/>
            <a:ext cx="1541719" cy="3086999"/>
          </a:xfrm>
          <a:prstGeom prst="rect">
            <a:avLst/>
          </a:prstGeom>
          <a:noFill/>
        </p:spPr>
        <p:txBody>
          <a:bodyPr wrap="square" lIns="0" tIns="36576" rIns="0" bIns="0" rtlCol="0">
            <a:spAutoFit/>
          </a:bodyPr>
          <a:lstStyle/>
          <a:p>
            <a:pPr lvl="0">
              <a:lnSpc>
                <a:spcPct val="85000"/>
              </a:lnSpc>
              <a:spcAft>
                <a:spcPts val="600"/>
              </a:spcAft>
              <a:buClr>
                <a:srgbClr val="27ACAA"/>
              </a:buClr>
              <a:buSzPct val="70000"/>
              <a:defRPr/>
            </a:pPr>
            <a:r>
              <a:rPr lang="lv-LV" sz="1200" dirty="0">
                <a:solidFill>
                  <a:schemeClr val="bg1"/>
                </a:solidFill>
                <a:latin typeface="EYInterstate Light" panose="02000506000000020004" pitchFamily="2" charset="0"/>
              </a:rPr>
              <a:t>Balvu pagasta pārvalde</a:t>
            </a:r>
            <a:endParaRPr lang="ru-RU" sz="1200" dirty="0">
              <a:solidFill>
                <a:schemeClr val="bg1"/>
              </a:solidFill>
              <a:latin typeface="EYInterstate Light" panose="02000506000000020004" pitchFamily="2" charset="0"/>
            </a:endParaRPr>
          </a:p>
          <a:p>
            <a:pPr>
              <a:lnSpc>
                <a:spcPct val="85000"/>
              </a:lnSpc>
              <a:spcAft>
                <a:spcPts val="600"/>
              </a:spcAft>
              <a:buClr>
                <a:srgbClr val="27ACAA"/>
              </a:buClr>
              <a:buSzPct val="70000"/>
              <a:defRPr/>
            </a:pPr>
            <a:r>
              <a:rPr lang="lv-LV" sz="1200" dirty="0">
                <a:solidFill>
                  <a:schemeClr val="bg1"/>
                </a:solidFill>
                <a:latin typeface="EYInterstate Light" panose="02000506000000020004" pitchFamily="2" charset="0"/>
              </a:rPr>
              <a:t>Baltinavas pagasta pārvalde</a:t>
            </a:r>
            <a:endParaRPr lang="ru-RU" sz="1200" dirty="0">
              <a:solidFill>
                <a:schemeClr val="bg1"/>
              </a:solidFill>
              <a:latin typeface="EYInterstate Light" panose="02000506000000020004" pitchFamily="2" charset="0"/>
            </a:endParaRPr>
          </a:p>
          <a:p>
            <a:pPr lvl="0">
              <a:lnSpc>
                <a:spcPct val="85000"/>
              </a:lnSpc>
              <a:spcAft>
                <a:spcPts val="600"/>
              </a:spcAft>
              <a:buClr>
                <a:srgbClr val="27ACAA"/>
              </a:buClr>
              <a:buSzPct val="70000"/>
              <a:defRPr/>
            </a:pPr>
            <a:r>
              <a:rPr lang="lv-LV" sz="1200" dirty="0">
                <a:solidFill>
                  <a:srgbClr val="2E2E38"/>
                </a:solidFill>
                <a:latin typeface="EYInterstate Light" panose="02000506000000020004" pitchFamily="2" charset="0"/>
              </a:rPr>
              <a:t>Bērzkalnes pagasta pārvalde</a:t>
            </a:r>
          </a:p>
          <a:p>
            <a:pPr lvl="0">
              <a:lnSpc>
                <a:spcPct val="85000"/>
              </a:lnSpc>
              <a:spcAft>
                <a:spcPts val="600"/>
              </a:spcAft>
              <a:buClr>
                <a:srgbClr val="27ACAA"/>
              </a:buClr>
              <a:buSzPct val="70000"/>
              <a:defRPr/>
            </a:pPr>
            <a:r>
              <a:rPr lang="lv-LV" sz="1200" dirty="0">
                <a:solidFill>
                  <a:srgbClr val="2E2E38"/>
                </a:solidFill>
                <a:latin typeface="EYInterstate Light" panose="02000506000000020004" pitchFamily="2" charset="0"/>
              </a:rPr>
              <a:t>Bērzpils pagasta pārvalde</a:t>
            </a:r>
          </a:p>
          <a:p>
            <a:pPr lvl="0">
              <a:lnSpc>
                <a:spcPct val="85000"/>
              </a:lnSpc>
              <a:spcAft>
                <a:spcPts val="600"/>
              </a:spcAft>
              <a:buClr>
                <a:srgbClr val="27ACAA"/>
              </a:buClr>
              <a:buSzPct val="70000"/>
              <a:defRPr/>
            </a:pPr>
            <a:r>
              <a:rPr lang="lv-LV" sz="1200" dirty="0">
                <a:solidFill>
                  <a:srgbClr val="2E2E38"/>
                </a:solidFill>
                <a:latin typeface="EYInterstate Light" panose="02000506000000020004" pitchFamily="2" charset="0"/>
              </a:rPr>
              <a:t>Briežuciema pagasta pārvalde</a:t>
            </a:r>
          </a:p>
          <a:p>
            <a:pPr lvl="0">
              <a:lnSpc>
                <a:spcPct val="85000"/>
              </a:lnSpc>
              <a:spcAft>
                <a:spcPts val="600"/>
              </a:spcAft>
              <a:buClr>
                <a:srgbClr val="27ACAA"/>
              </a:buClr>
              <a:buSzPct val="70000"/>
              <a:defRPr/>
            </a:pPr>
            <a:r>
              <a:rPr lang="lv-LV" sz="1200" dirty="0">
                <a:solidFill>
                  <a:srgbClr val="2E2E38"/>
                </a:solidFill>
                <a:latin typeface="EYInterstate Light" panose="02000506000000020004" pitchFamily="2" charset="0"/>
              </a:rPr>
              <a:t>Krišjāņu pagasta pārvalde</a:t>
            </a:r>
          </a:p>
          <a:p>
            <a:pPr lvl="0">
              <a:lnSpc>
                <a:spcPct val="85000"/>
              </a:lnSpc>
              <a:spcAft>
                <a:spcPts val="600"/>
              </a:spcAft>
              <a:buClr>
                <a:srgbClr val="27ACAA"/>
              </a:buClr>
              <a:buSzPct val="70000"/>
              <a:defRPr/>
            </a:pPr>
            <a:r>
              <a:rPr lang="lv-LV" sz="1200" dirty="0">
                <a:solidFill>
                  <a:srgbClr val="2E2E38"/>
                </a:solidFill>
                <a:latin typeface="EYInterstate Light" panose="02000506000000020004" pitchFamily="2" charset="0"/>
              </a:rPr>
              <a:t>Kubulu pagasta pārvalde</a:t>
            </a:r>
          </a:p>
          <a:p>
            <a:pPr lvl="0">
              <a:lnSpc>
                <a:spcPct val="85000"/>
              </a:lnSpc>
              <a:spcAft>
                <a:spcPts val="600"/>
              </a:spcAft>
              <a:buClr>
                <a:srgbClr val="27ACAA"/>
              </a:buClr>
              <a:buSzPct val="70000"/>
              <a:defRPr/>
            </a:pPr>
            <a:r>
              <a:rPr kumimoji="0" lang="lv-LV" sz="1200" b="0" i="0" u="none" strike="noStrike" kern="1200" cap="none" spc="0" normalizeH="0" baseline="0" noProof="0" dirty="0">
                <a:ln>
                  <a:noFill/>
                </a:ln>
                <a:solidFill>
                  <a:srgbClr val="2E2E38"/>
                </a:solidFill>
                <a:effectLst/>
                <a:uLnTx/>
                <a:uFillTx/>
                <a:latin typeface="EYInterstate Light" panose="02000506000000020004" pitchFamily="2" charset="0"/>
              </a:rPr>
              <a:t>Kupravas pagasta pārvalde</a:t>
            </a:r>
          </a:p>
        </p:txBody>
      </p:sp>
      <p:sp>
        <p:nvSpPr>
          <p:cNvPr id="77" name="Freeform 79">
            <a:extLst>
              <a:ext uri="{FF2B5EF4-FFF2-40B4-BE49-F238E27FC236}">
                <a16:creationId xmlns:a16="http://schemas.microsoft.com/office/drawing/2014/main" id="{A78FAC6B-9C03-4256-8CFE-DCEB70E29605}"/>
              </a:ext>
            </a:extLst>
          </p:cNvPr>
          <p:cNvSpPr>
            <a:spLocks noChangeAspect="1"/>
          </p:cNvSpPr>
          <p:nvPr/>
        </p:nvSpPr>
        <p:spPr bwMode="auto">
          <a:xfrm>
            <a:off x="684293" y="297191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8" name="TextBox 77">
            <a:extLst>
              <a:ext uri="{FF2B5EF4-FFF2-40B4-BE49-F238E27FC236}">
                <a16:creationId xmlns:a16="http://schemas.microsoft.com/office/drawing/2014/main" id="{BA653A36-B850-44D8-8CF9-310294A1F7D9}"/>
              </a:ext>
            </a:extLst>
          </p:cNvPr>
          <p:cNvSpPr txBox="1"/>
          <p:nvPr/>
        </p:nvSpPr>
        <p:spPr>
          <a:xfrm>
            <a:off x="2755724" y="2935653"/>
            <a:ext cx="1541719" cy="3477875"/>
          </a:xfrm>
          <a:prstGeom prst="rect">
            <a:avLst/>
          </a:prstGeom>
          <a:noFill/>
        </p:spPr>
        <p:txBody>
          <a:bodyPr wrap="square" lIns="0" tIns="36576" rIns="0" bIns="0" rtlCol="0">
            <a:spAutoFit/>
          </a:bodyPr>
          <a:lstStyle/>
          <a:p>
            <a:pPr lvl="0">
              <a:lnSpc>
                <a:spcPct val="85000"/>
              </a:lnSpc>
              <a:spcAft>
                <a:spcPts val="600"/>
              </a:spcAft>
              <a:buClr>
                <a:srgbClr val="27ACAA"/>
              </a:buClr>
              <a:buSzPct val="70000"/>
              <a:defRPr/>
            </a:pPr>
            <a:r>
              <a:rPr lang="lv-LV" sz="1200">
                <a:solidFill>
                  <a:srgbClr val="2E2E38"/>
                </a:solidFill>
                <a:latin typeface="EYInterstate Light" panose="02000506000000020004" pitchFamily="2" charset="0"/>
              </a:rPr>
              <a:t>Lazdukalna pagasta pārvalde</a:t>
            </a:r>
          </a:p>
          <a:p>
            <a:pPr lvl="0">
              <a:lnSpc>
                <a:spcPct val="85000"/>
              </a:lnSpc>
              <a:spcAft>
                <a:spcPts val="600"/>
              </a:spcAft>
              <a:buClr>
                <a:srgbClr val="27ACAA"/>
              </a:buClr>
              <a:buSzPct val="70000"/>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Lazdulejas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Medņevas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Rugāju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Šķilbēnu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Susāju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Tilžas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0" i="0" u="none" strike="noStrike" kern="1200" cap="none" spc="0" normalizeH="0" baseline="0" noProof="0">
                <a:ln>
                  <a:noFill/>
                </a:ln>
                <a:solidFill>
                  <a:srgbClr val="2E2E38"/>
                </a:solidFill>
                <a:effectLst/>
                <a:uLnTx/>
                <a:uFillTx/>
                <a:latin typeface="EYInterstate Light" panose="02000506000000020004" pitchFamily="2" charset="0"/>
              </a:rPr>
              <a:t>Vectilžas pagasta pārvalde</a:t>
            </a:r>
          </a:p>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lang="lv-LV" sz="1200">
                <a:solidFill>
                  <a:srgbClr val="2E2E38"/>
                </a:solidFill>
                <a:latin typeface="EYInterstate Light" panose="02000506000000020004" pitchFamily="2" charset="0"/>
              </a:rPr>
              <a:t>Vecumu pagasta pārvalde</a:t>
            </a:r>
          </a:p>
        </p:txBody>
      </p:sp>
      <p:sp>
        <p:nvSpPr>
          <p:cNvPr id="79" name="Freeform 79">
            <a:extLst>
              <a:ext uri="{FF2B5EF4-FFF2-40B4-BE49-F238E27FC236}">
                <a16:creationId xmlns:a16="http://schemas.microsoft.com/office/drawing/2014/main" id="{E01A7956-B209-4FA8-9E42-48E3FAD695D7}"/>
              </a:ext>
            </a:extLst>
          </p:cNvPr>
          <p:cNvSpPr>
            <a:spLocks noChangeAspect="1"/>
          </p:cNvSpPr>
          <p:nvPr/>
        </p:nvSpPr>
        <p:spPr bwMode="auto">
          <a:xfrm>
            <a:off x="683290" y="338536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0" name="Freeform 79">
            <a:extLst>
              <a:ext uri="{FF2B5EF4-FFF2-40B4-BE49-F238E27FC236}">
                <a16:creationId xmlns:a16="http://schemas.microsoft.com/office/drawing/2014/main" id="{143C38EA-5CDA-4027-A299-9F8C9C45F86C}"/>
              </a:ext>
            </a:extLst>
          </p:cNvPr>
          <p:cNvSpPr>
            <a:spLocks noChangeAspect="1"/>
          </p:cNvSpPr>
          <p:nvPr/>
        </p:nvSpPr>
        <p:spPr bwMode="auto">
          <a:xfrm>
            <a:off x="683290" y="3757890"/>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1" name="Freeform 79">
            <a:extLst>
              <a:ext uri="{FF2B5EF4-FFF2-40B4-BE49-F238E27FC236}">
                <a16:creationId xmlns:a16="http://schemas.microsoft.com/office/drawing/2014/main" id="{93C5BB8B-B11F-4168-A1EE-F795EF9ADE28}"/>
              </a:ext>
            </a:extLst>
          </p:cNvPr>
          <p:cNvSpPr>
            <a:spLocks noChangeAspect="1"/>
          </p:cNvSpPr>
          <p:nvPr/>
        </p:nvSpPr>
        <p:spPr bwMode="auto">
          <a:xfrm>
            <a:off x="685672" y="413246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2" name="Freeform 79">
            <a:extLst>
              <a:ext uri="{FF2B5EF4-FFF2-40B4-BE49-F238E27FC236}">
                <a16:creationId xmlns:a16="http://schemas.microsoft.com/office/drawing/2014/main" id="{DF186D4F-4359-4B20-815D-A08935E9CA7E}"/>
              </a:ext>
            </a:extLst>
          </p:cNvPr>
          <p:cNvSpPr>
            <a:spLocks noChangeAspect="1"/>
          </p:cNvSpPr>
          <p:nvPr/>
        </p:nvSpPr>
        <p:spPr bwMode="auto">
          <a:xfrm>
            <a:off x="683290" y="4580564"/>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3" name="Freeform 79">
            <a:extLst>
              <a:ext uri="{FF2B5EF4-FFF2-40B4-BE49-F238E27FC236}">
                <a16:creationId xmlns:a16="http://schemas.microsoft.com/office/drawing/2014/main" id="{C993C6E9-CC22-4933-9F30-845015CA2C86}"/>
              </a:ext>
            </a:extLst>
          </p:cNvPr>
          <p:cNvSpPr>
            <a:spLocks noChangeAspect="1"/>
          </p:cNvSpPr>
          <p:nvPr/>
        </p:nvSpPr>
        <p:spPr bwMode="auto">
          <a:xfrm>
            <a:off x="683290" y="495513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4" name="Freeform 79">
            <a:extLst>
              <a:ext uri="{FF2B5EF4-FFF2-40B4-BE49-F238E27FC236}">
                <a16:creationId xmlns:a16="http://schemas.microsoft.com/office/drawing/2014/main" id="{11A0071E-FC68-4FA2-98FB-180C21E86016}"/>
              </a:ext>
            </a:extLst>
          </p:cNvPr>
          <p:cNvSpPr>
            <a:spLocks noChangeAspect="1"/>
          </p:cNvSpPr>
          <p:nvPr/>
        </p:nvSpPr>
        <p:spPr bwMode="auto">
          <a:xfrm>
            <a:off x="701874" y="5295243"/>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5" name="Freeform 79">
            <a:extLst>
              <a:ext uri="{FF2B5EF4-FFF2-40B4-BE49-F238E27FC236}">
                <a16:creationId xmlns:a16="http://schemas.microsoft.com/office/drawing/2014/main" id="{FBCA6452-9579-4A34-8F66-2756A188482B}"/>
              </a:ext>
            </a:extLst>
          </p:cNvPr>
          <p:cNvSpPr>
            <a:spLocks noChangeAspect="1"/>
          </p:cNvSpPr>
          <p:nvPr/>
        </p:nvSpPr>
        <p:spPr bwMode="auto">
          <a:xfrm>
            <a:off x="685671" y="5688347"/>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6" name="Freeform 79">
            <a:extLst>
              <a:ext uri="{FF2B5EF4-FFF2-40B4-BE49-F238E27FC236}">
                <a16:creationId xmlns:a16="http://schemas.microsoft.com/office/drawing/2014/main" id="{0A1F6A4E-D6C1-4EC2-AE66-75C32BCF73D9}"/>
              </a:ext>
            </a:extLst>
          </p:cNvPr>
          <p:cNvSpPr>
            <a:spLocks noChangeAspect="1"/>
          </p:cNvSpPr>
          <p:nvPr/>
        </p:nvSpPr>
        <p:spPr bwMode="auto">
          <a:xfrm>
            <a:off x="2461090" y="299879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7" name="Freeform 79">
            <a:extLst>
              <a:ext uri="{FF2B5EF4-FFF2-40B4-BE49-F238E27FC236}">
                <a16:creationId xmlns:a16="http://schemas.microsoft.com/office/drawing/2014/main" id="{44C00902-898E-4893-9A5C-5C65B3CCFFFC}"/>
              </a:ext>
            </a:extLst>
          </p:cNvPr>
          <p:cNvSpPr>
            <a:spLocks noChangeAspect="1"/>
          </p:cNvSpPr>
          <p:nvPr/>
        </p:nvSpPr>
        <p:spPr bwMode="auto">
          <a:xfrm>
            <a:off x="2461089" y="3382172"/>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8" name="Freeform 79">
            <a:extLst>
              <a:ext uri="{FF2B5EF4-FFF2-40B4-BE49-F238E27FC236}">
                <a16:creationId xmlns:a16="http://schemas.microsoft.com/office/drawing/2014/main" id="{37AD7A2D-8C8A-43A3-8352-2A6D47B2FB5F}"/>
              </a:ext>
            </a:extLst>
          </p:cNvPr>
          <p:cNvSpPr>
            <a:spLocks noChangeAspect="1"/>
          </p:cNvSpPr>
          <p:nvPr/>
        </p:nvSpPr>
        <p:spPr bwMode="auto">
          <a:xfrm>
            <a:off x="2434201" y="3757890"/>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89" name="Freeform 79">
            <a:extLst>
              <a:ext uri="{FF2B5EF4-FFF2-40B4-BE49-F238E27FC236}">
                <a16:creationId xmlns:a16="http://schemas.microsoft.com/office/drawing/2014/main" id="{82F6CCF4-0ADA-4165-81FB-CCF13E957A5C}"/>
              </a:ext>
            </a:extLst>
          </p:cNvPr>
          <p:cNvSpPr>
            <a:spLocks noChangeAspect="1"/>
          </p:cNvSpPr>
          <p:nvPr/>
        </p:nvSpPr>
        <p:spPr bwMode="auto">
          <a:xfrm>
            <a:off x="2458920" y="416458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0" name="Freeform 79">
            <a:extLst>
              <a:ext uri="{FF2B5EF4-FFF2-40B4-BE49-F238E27FC236}">
                <a16:creationId xmlns:a16="http://schemas.microsoft.com/office/drawing/2014/main" id="{50B10BE9-E59E-48F6-83BB-89460B7AEBE0}"/>
              </a:ext>
            </a:extLst>
          </p:cNvPr>
          <p:cNvSpPr>
            <a:spLocks noChangeAspect="1"/>
          </p:cNvSpPr>
          <p:nvPr/>
        </p:nvSpPr>
        <p:spPr bwMode="auto">
          <a:xfrm>
            <a:off x="2434200" y="4521376"/>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1" name="Freeform 79">
            <a:extLst>
              <a:ext uri="{FF2B5EF4-FFF2-40B4-BE49-F238E27FC236}">
                <a16:creationId xmlns:a16="http://schemas.microsoft.com/office/drawing/2014/main" id="{055F3981-1D5D-4524-A6FF-FC017571A5D0}"/>
              </a:ext>
            </a:extLst>
          </p:cNvPr>
          <p:cNvSpPr>
            <a:spLocks noChangeAspect="1"/>
          </p:cNvSpPr>
          <p:nvPr/>
        </p:nvSpPr>
        <p:spPr bwMode="auto">
          <a:xfrm>
            <a:off x="2434200" y="4940048"/>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2" name="Freeform 79">
            <a:extLst>
              <a:ext uri="{FF2B5EF4-FFF2-40B4-BE49-F238E27FC236}">
                <a16:creationId xmlns:a16="http://schemas.microsoft.com/office/drawing/2014/main" id="{DAE19C5A-1838-4B37-815A-879A4DEA1743}"/>
              </a:ext>
            </a:extLst>
          </p:cNvPr>
          <p:cNvSpPr>
            <a:spLocks noChangeAspect="1"/>
          </p:cNvSpPr>
          <p:nvPr/>
        </p:nvSpPr>
        <p:spPr bwMode="auto">
          <a:xfrm>
            <a:off x="2445284" y="5354499"/>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4" name="Freeform 79">
            <a:extLst>
              <a:ext uri="{FF2B5EF4-FFF2-40B4-BE49-F238E27FC236}">
                <a16:creationId xmlns:a16="http://schemas.microsoft.com/office/drawing/2014/main" id="{AFD93DD8-E505-4F6B-8235-73973AF07215}"/>
              </a:ext>
            </a:extLst>
          </p:cNvPr>
          <p:cNvSpPr>
            <a:spLocks noChangeAspect="1"/>
          </p:cNvSpPr>
          <p:nvPr/>
        </p:nvSpPr>
        <p:spPr bwMode="auto">
          <a:xfrm>
            <a:off x="2434441" y="570290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5" name="Freeform 79">
            <a:extLst>
              <a:ext uri="{FF2B5EF4-FFF2-40B4-BE49-F238E27FC236}">
                <a16:creationId xmlns:a16="http://schemas.microsoft.com/office/drawing/2014/main" id="{88FE54CB-43B5-43A5-BBD0-AE8F4B4E36A6}"/>
              </a:ext>
            </a:extLst>
          </p:cNvPr>
          <p:cNvSpPr>
            <a:spLocks noChangeAspect="1"/>
          </p:cNvSpPr>
          <p:nvPr/>
        </p:nvSpPr>
        <p:spPr bwMode="auto">
          <a:xfrm>
            <a:off x="2434200" y="6120564"/>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6" name="Freeform 79">
            <a:extLst>
              <a:ext uri="{FF2B5EF4-FFF2-40B4-BE49-F238E27FC236}">
                <a16:creationId xmlns:a16="http://schemas.microsoft.com/office/drawing/2014/main" id="{3E41B342-9962-4E96-AFAF-5AE460A8D76A}"/>
              </a:ext>
            </a:extLst>
          </p:cNvPr>
          <p:cNvSpPr>
            <a:spLocks noChangeAspect="1"/>
          </p:cNvSpPr>
          <p:nvPr/>
        </p:nvSpPr>
        <p:spPr bwMode="auto">
          <a:xfrm>
            <a:off x="4540184" y="2983027"/>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7" name="Freeform 79">
            <a:extLst>
              <a:ext uri="{FF2B5EF4-FFF2-40B4-BE49-F238E27FC236}">
                <a16:creationId xmlns:a16="http://schemas.microsoft.com/office/drawing/2014/main" id="{92179FFB-24E7-47BE-8CE5-14FC37EF83B8}"/>
              </a:ext>
            </a:extLst>
          </p:cNvPr>
          <p:cNvSpPr>
            <a:spLocks noChangeAspect="1"/>
          </p:cNvSpPr>
          <p:nvPr/>
        </p:nvSpPr>
        <p:spPr bwMode="auto">
          <a:xfrm>
            <a:off x="4538149" y="3398981"/>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98" name="Freeform 79">
            <a:extLst>
              <a:ext uri="{FF2B5EF4-FFF2-40B4-BE49-F238E27FC236}">
                <a16:creationId xmlns:a16="http://schemas.microsoft.com/office/drawing/2014/main" id="{88818F6F-658A-45AD-BE71-0CF2E49ED9FB}"/>
              </a:ext>
            </a:extLst>
          </p:cNvPr>
          <p:cNvSpPr>
            <a:spLocks noChangeAspect="1"/>
          </p:cNvSpPr>
          <p:nvPr/>
        </p:nvSpPr>
        <p:spPr bwMode="auto">
          <a:xfrm>
            <a:off x="4529664" y="3769425"/>
            <a:ext cx="185885" cy="21927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grpSp>
        <p:nvGrpSpPr>
          <p:cNvPr id="4" name="Group 3">
            <a:extLst>
              <a:ext uri="{FF2B5EF4-FFF2-40B4-BE49-F238E27FC236}">
                <a16:creationId xmlns:a16="http://schemas.microsoft.com/office/drawing/2014/main" id="{0F13643E-518C-4745-8A16-BE62F539301A}"/>
              </a:ext>
            </a:extLst>
          </p:cNvPr>
          <p:cNvGrpSpPr/>
          <p:nvPr/>
        </p:nvGrpSpPr>
        <p:grpSpPr>
          <a:xfrm>
            <a:off x="6580596" y="955967"/>
            <a:ext cx="5000323" cy="5302957"/>
            <a:chOff x="6580596" y="920424"/>
            <a:chExt cx="5000323" cy="5338506"/>
          </a:xfrm>
        </p:grpSpPr>
        <p:sp>
          <p:nvSpPr>
            <p:cNvPr id="36" name="Freeform 79">
              <a:extLst>
                <a:ext uri="{FF2B5EF4-FFF2-40B4-BE49-F238E27FC236}">
                  <a16:creationId xmlns:a16="http://schemas.microsoft.com/office/drawing/2014/main" id="{30CA34C6-07F4-4E24-A5FC-B4FDDE6769F4}"/>
                </a:ext>
              </a:extLst>
            </p:cNvPr>
            <p:cNvSpPr>
              <a:spLocks noChangeAspect="1"/>
            </p:cNvSpPr>
            <p:nvPr/>
          </p:nvSpPr>
          <p:spPr bwMode="auto">
            <a:xfrm>
              <a:off x="9094372" y="5588644"/>
              <a:ext cx="245313" cy="423039"/>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59" name="Freeform 5">
              <a:extLst>
                <a:ext uri="{FF2B5EF4-FFF2-40B4-BE49-F238E27FC236}">
                  <a16:creationId xmlns:a16="http://schemas.microsoft.com/office/drawing/2014/main" id="{86EB604A-2859-4E62-93A0-C2E0E921DFDC}"/>
                </a:ext>
              </a:extLst>
            </p:cNvPr>
            <p:cNvSpPr>
              <a:spLocks noChangeAspect="1" noEditPoints="1"/>
            </p:cNvSpPr>
            <p:nvPr/>
          </p:nvSpPr>
          <p:spPr bwMode="auto">
            <a:xfrm flipH="1">
              <a:off x="9788464" y="1272609"/>
              <a:ext cx="325831" cy="225524"/>
            </a:xfrm>
            <a:custGeom>
              <a:avLst/>
              <a:gdLst>
                <a:gd name="T0" fmla="*/ 3969 w 3969"/>
                <a:gd name="T1" fmla="*/ 1112 h 2590"/>
                <a:gd name="T2" fmla="*/ 2708 w 3969"/>
                <a:gd name="T3" fmla="*/ 0 h 2590"/>
                <a:gd name="T4" fmla="*/ 1111 w 3969"/>
                <a:gd name="T5" fmla="*/ 0 h 2590"/>
                <a:gd name="T6" fmla="*/ 0 w 3969"/>
                <a:gd name="T7" fmla="*/ 1094 h 2590"/>
                <a:gd name="T8" fmla="*/ 376 w 3969"/>
                <a:gd name="T9" fmla="*/ 1094 h 2590"/>
                <a:gd name="T10" fmla="*/ 376 w 3969"/>
                <a:gd name="T11" fmla="*/ 2589 h 2590"/>
                <a:gd name="T12" fmla="*/ 1595 w 3969"/>
                <a:gd name="T13" fmla="*/ 2589 h 2590"/>
                <a:gd name="T14" fmla="*/ 1594 w 3969"/>
                <a:gd name="T15" fmla="*/ 1264 h 2590"/>
                <a:gd name="T16" fmla="*/ 906 w 3969"/>
                <a:gd name="T17" fmla="*/ 1264 h 2590"/>
                <a:gd name="T18" fmla="*/ 906 w 3969"/>
                <a:gd name="T19" fmla="*/ 1094 h 2590"/>
                <a:gd name="T20" fmla="*/ 1845 w 3969"/>
                <a:gd name="T21" fmla="*/ 1094 h 2590"/>
                <a:gd name="T22" fmla="*/ 2605 w 3969"/>
                <a:gd name="T23" fmla="*/ 139 h 2590"/>
                <a:gd name="T24" fmla="*/ 3512 w 3969"/>
                <a:gd name="T25" fmla="*/ 940 h 2590"/>
                <a:gd name="T26" fmla="*/ 3311 w 3969"/>
                <a:gd name="T27" fmla="*/ 940 h 2590"/>
                <a:gd name="T28" fmla="*/ 2619 w 3969"/>
                <a:gd name="T29" fmla="*/ 312 h 2590"/>
                <a:gd name="T30" fmla="*/ 2561 w 3969"/>
                <a:gd name="T31" fmla="*/ 376 h 2590"/>
                <a:gd name="T32" fmla="*/ 3277 w 3969"/>
                <a:gd name="T33" fmla="*/ 1025 h 2590"/>
                <a:gd name="T34" fmla="*/ 3277 w 3969"/>
                <a:gd name="T35" fmla="*/ 2590 h 2590"/>
                <a:gd name="T36" fmla="*/ 3449 w 3969"/>
                <a:gd name="T37" fmla="*/ 2590 h 2590"/>
                <a:gd name="T38" fmla="*/ 3449 w 3969"/>
                <a:gd name="T39" fmla="*/ 1112 h 2590"/>
                <a:gd name="T40" fmla="*/ 3969 w 3969"/>
                <a:gd name="T41" fmla="*/ 1112 h 2590"/>
                <a:gd name="T42" fmla="*/ 1700 w 3969"/>
                <a:gd name="T43" fmla="*/ 369 h 2590"/>
                <a:gd name="T44" fmla="*/ 1520 w 3969"/>
                <a:gd name="T45" fmla="*/ 592 h 2590"/>
                <a:gd name="T46" fmla="*/ 1520 w 3969"/>
                <a:gd name="T47" fmla="*/ 296 h 2590"/>
                <a:gd name="T48" fmla="*/ 1295 w 3969"/>
                <a:gd name="T49" fmla="*/ 296 h 2590"/>
                <a:gd name="T50" fmla="*/ 1432 w 3969"/>
                <a:gd name="T51" fmla="*/ 158 h 2590"/>
                <a:gd name="T52" fmla="*/ 1700 w 3969"/>
                <a:gd name="T53" fmla="*/ 158 h 2590"/>
                <a:gd name="T54" fmla="*/ 1700 w 3969"/>
                <a:gd name="T55" fmla="*/ 369 h 2590"/>
                <a:gd name="T56" fmla="*/ 2370 w 3969"/>
                <a:gd name="T57" fmla="*/ 2589 h 2590"/>
                <a:gd name="T58" fmla="*/ 2772 w 3969"/>
                <a:gd name="T59" fmla="*/ 2589 h 2590"/>
                <a:gd name="T60" fmla="*/ 2772 w 3969"/>
                <a:gd name="T61" fmla="*/ 1881 h 2590"/>
                <a:gd name="T62" fmla="*/ 2370 w 3969"/>
                <a:gd name="T63" fmla="*/ 1881 h 2590"/>
                <a:gd name="T64" fmla="*/ 2370 w 3969"/>
                <a:gd name="T65" fmla="*/ 2589 h 2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9" h="2590">
                  <a:moveTo>
                    <a:pt x="3969" y="1112"/>
                  </a:moveTo>
                  <a:lnTo>
                    <a:pt x="2708" y="0"/>
                  </a:lnTo>
                  <a:lnTo>
                    <a:pt x="1111" y="0"/>
                  </a:lnTo>
                  <a:lnTo>
                    <a:pt x="0" y="1094"/>
                  </a:lnTo>
                  <a:lnTo>
                    <a:pt x="376" y="1094"/>
                  </a:lnTo>
                  <a:lnTo>
                    <a:pt x="376" y="2589"/>
                  </a:lnTo>
                  <a:lnTo>
                    <a:pt x="1595" y="2589"/>
                  </a:lnTo>
                  <a:lnTo>
                    <a:pt x="1594" y="1264"/>
                  </a:lnTo>
                  <a:lnTo>
                    <a:pt x="906" y="1264"/>
                  </a:lnTo>
                  <a:lnTo>
                    <a:pt x="906" y="1094"/>
                  </a:lnTo>
                  <a:lnTo>
                    <a:pt x="1845" y="1094"/>
                  </a:lnTo>
                  <a:lnTo>
                    <a:pt x="2605" y="139"/>
                  </a:lnTo>
                  <a:lnTo>
                    <a:pt x="3512" y="940"/>
                  </a:lnTo>
                  <a:lnTo>
                    <a:pt x="3311" y="940"/>
                  </a:lnTo>
                  <a:lnTo>
                    <a:pt x="2619" y="312"/>
                  </a:lnTo>
                  <a:lnTo>
                    <a:pt x="2561" y="376"/>
                  </a:lnTo>
                  <a:lnTo>
                    <a:pt x="3277" y="1025"/>
                  </a:lnTo>
                  <a:lnTo>
                    <a:pt x="3277" y="2590"/>
                  </a:lnTo>
                  <a:lnTo>
                    <a:pt x="3449" y="2590"/>
                  </a:lnTo>
                  <a:lnTo>
                    <a:pt x="3449" y="1112"/>
                  </a:lnTo>
                  <a:lnTo>
                    <a:pt x="3969" y="1112"/>
                  </a:lnTo>
                  <a:close/>
                  <a:moveTo>
                    <a:pt x="1700" y="369"/>
                  </a:moveTo>
                  <a:lnTo>
                    <a:pt x="1520" y="592"/>
                  </a:lnTo>
                  <a:lnTo>
                    <a:pt x="1520" y="296"/>
                  </a:lnTo>
                  <a:lnTo>
                    <a:pt x="1295" y="296"/>
                  </a:lnTo>
                  <a:lnTo>
                    <a:pt x="1432" y="158"/>
                  </a:lnTo>
                  <a:lnTo>
                    <a:pt x="1700" y="158"/>
                  </a:lnTo>
                  <a:lnTo>
                    <a:pt x="1700" y="369"/>
                  </a:lnTo>
                  <a:close/>
                  <a:moveTo>
                    <a:pt x="2370" y="2589"/>
                  </a:moveTo>
                  <a:lnTo>
                    <a:pt x="2772" y="2589"/>
                  </a:lnTo>
                  <a:lnTo>
                    <a:pt x="2772" y="1881"/>
                  </a:lnTo>
                  <a:lnTo>
                    <a:pt x="2370" y="1881"/>
                  </a:lnTo>
                  <a:lnTo>
                    <a:pt x="2370" y="2589"/>
                  </a:lnTo>
                  <a:close/>
                </a:path>
              </a:pathLst>
            </a:custGeom>
            <a:solidFill>
              <a:srgbClr val="000000"/>
            </a:solidFill>
            <a:ln>
              <a:noFill/>
            </a:ln>
          </p:spPr>
          <p:txBody>
            <a:bodyPr vert="horz" wrap="square" lIns="80147" tIns="40074" rIns="80147" bIns="40074" numCol="1" anchor="t" anchorCtr="0" compatLnSpc="1">
              <a:prstTxWarp prst="textNoShape">
                <a:avLst/>
              </a:prstTxWarp>
            </a:bodyPr>
            <a:lstStyle/>
            <a:p>
              <a:endParaRPr lang="en-GB">
                <a:latin typeface="EYInterstate Light" panose="02000506000000020004" pitchFamily="2" charset="0"/>
              </a:endParaRPr>
            </a:p>
          </p:txBody>
        </p:sp>
        <p:pic>
          <p:nvPicPr>
            <p:cNvPr id="3074" name="Picture 2">
              <a:extLst>
                <a:ext uri="{FF2B5EF4-FFF2-40B4-BE49-F238E27FC236}">
                  <a16:creationId xmlns:a16="http://schemas.microsoft.com/office/drawing/2014/main" id="{3581C67A-2875-4A73-8CD9-3D7239B507E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46" t="514" r="692" b="524"/>
            <a:stretch/>
          </p:blipFill>
          <p:spPr bwMode="auto">
            <a:xfrm>
              <a:off x="6580596" y="920424"/>
              <a:ext cx="5000323" cy="5338506"/>
            </a:xfrm>
            <a:prstGeom prst="rect">
              <a:avLst/>
            </a:prstGeom>
            <a:noFill/>
            <a:extLst>
              <a:ext uri="{909E8E84-426E-40DD-AFC4-6F175D3DCCD1}">
                <a14:hiddenFill xmlns:a14="http://schemas.microsoft.com/office/drawing/2010/main">
                  <a:solidFill>
                    <a:srgbClr val="FFFFFF"/>
                  </a:solidFill>
                </a14:hiddenFill>
              </a:ext>
            </a:extLst>
          </p:spPr>
        </p:pic>
        <p:sp>
          <p:nvSpPr>
            <p:cNvPr id="65" name="Freeform 79">
              <a:extLst>
                <a:ext uri="{FF2B5EF4-FFF2-40B4-BE49-F238E27FC236}">
                  <a16:creationId xmlns:a16="http://schemas.microsoft.com/office/drawing/2014/main" id="{D69DDB4D-F121-41F0-8026-5BB4C880F92D}"/>
                </a:ext>
              </a:extLst>
            </p:cNvPr>
            <p:cNvSpPr>
              <a:spLocks noChangeAspect="1"/>
            </p:cNvSpPr>
            <p:nvPr/>
          </p:nvSpPr>
          <p:spPr bwMode="auto">
            <a:xfrm>
              <a:off x="10256070" y="4336191"/>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67" name="Freeform 79">
              <a:extLst>
                <a:ext uri="{FF2B5EF4-FFF2-40B4-BE49-F238E27FC236}">
                  <a16:creationId xmlns:a16="http://schemas.microsoft.com/office/drawing/2014/main" id="{F9A82580-2B0B-49E0-963A-D5C52568BDEE}"/>
                </a:ext>
              </a:extLst>
            </p:cNvPr>
            <p:cNvSpPr>
              <a:spLocks noChangeAspect="1"/>
            </p:cNvSpPr>
            <p:nvPr/>
          </p:nvSpPr>
          <p:spPr bwMode="auto">
            <a:xfrm>
              <a:off x="7798262" y="4510682"/>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68" name="Freeform 79">
              <a:extLst>
                <a:ext uri="{FF2B5EF4-FFF2-40B4-BE49-F238E27FC236}">
                  <a16:creationId xmlns:a16="http://schemas.microsoft.com/office/drawing/2014/main" id="{A0D35D6C-35FB-410B-BE22-CEC22FA531BC}"/>
                </a:ext>
              </a:extLst>
            </p:cNvPr>
            <p:cNvSpPr>
              <a:spLocks noChangeAspect="1"/>
            </p:cNvSpPr>
            <p:nvPr/>
          </p:nvSpPr>
          <p:spPr bwMode="auto">
            <a:xfrm>
              <a:off x="7996458" y="3825918"/>
              <a:ext cx="400876" cy="472883"/>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69" name="Freeform 79">
              <a:extLst>
                <a:ext uri="{FF2B5EF4-FFF2-40B4-BE49-F238E27FC236}">
                  <a16:creationId xmlns:a16="http://schemas.microsoft.com/office/drawing/2014/main" id="{D72C2EF7-D889-4B5D-A4D2-665466096B7A}"/>
                </a:ext>
              </a:extLst>
            </p:cNvPr>
            <p:cNvSpPr>
              <a:spLocks noChangeAspect="1"/>
            </p:cNvSpPr>
            <p:nvPr/>
          </p:nvSpPr>
          <p:spPr bwMode="auto">
            <a:xfrm>
              <a:off x="9071101" y="4683846"/>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16" name="Freeform 30">
              <a:extLst>
                <a:ext uri="{FF2B5EF4-FFF2-40B4-BE49-F238E27FC236}">
                  <a16:creationId xmlns:a16="http://schemas.microsoft.com/office/drawing/2014/main" id="{47D17AEB-4012-4A10-882E-F964E6F2A7B8}"/>
                </a:ext>
              </a:extLst>
            </p:cNvPr>
            <p:cNvSpPr>
              <a:spLocks noChangeAspect="1" noEditPoints="1"/>
            </p:cNvSpPr>
            <p:nvPr/>
          </p:nvSpPr>
          <p:spPr bwMode="auto">
            <a:xfrm>
              <a:off x="8414463" y="2926017"/>
              <a:ext cx="580695" cy="290855"/>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17" name="Freeform 79">
              <a:extLst>
                <a:ext uri="{FF2B5EF4-FFF2-40B4-BE49-F238E27FC236}">
                  <a16:creationId xmlns:a16="http://schemas.microsoft.com/office/drawing/2014/main" id="{D513F506-4092-4E25-B8CA-04C84ACF0E7D}"/>
                </a:ext>
              </a:extLst>
            </p:cNvPr>
            <p:cNvSpPr>
              <a:spLocks noChangeAspect="1"/>
            </p:cNvSpPr>
            <p:nvPr/>
          </p:nvSpPr>
          <p:spPr bwMode="auto">
            <a:xfrm>
              <a:off x="7678205" y="5160843"/>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99" name="Freeform 79">
              <a:extLst>
                <a:ext uri="{FF2B5EF4-FFF2-40B4-BE49-F238E27FC236}">
                  <a16:creationId xmlns:a16="http://schemas.microsoft.com/office/drawing/2014/main" id="{848C36D3-DC24-40B8-8A74-8FD451F049AE}"/>
                </a:ext>
              </a:extLst>
            </p:cNvPr>
            <p:cNvSpPr>
              <a:spLocks noChangeAspect="1"/>
            </p:cNvSpPr>
            <p:nvPr/>
          </p:nvSpPr>
          <p:spPr bwMode="auto">
            <a:xfrm>
              <a:off x="9847547" y="4046891"/>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66" name="Freeform 79">
              <a:extLst>
                <a:ext uri="{FF2B5EF4-FFF2-40B4-BE49-F238E27FC236}">
                  <a16:creationId xmlns:a16="http://schemas.microsoft.com/office/drawing/2014/main" id="{247823BD-1E11-4BF1-A5DB-C3F5A6ADE7BB}"/>
                </a:ext>
              </a:extLst>
            </p:cNvPr>
            <p:cNvSpPr>
              <a:spLocks noChangeAspect="1"/>
            </p:cNvSpPr>
            <p:nvPr/>
          </p:nvSpPr>
          <p:spPr bwMode="auto">
            <a:xfrm>
              <a:off x="8768084" y="2612230"/>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100" name="Freeform 79">
              <a:extLst>
                <a:ext uri="{FF2B5EF4-FFF2-40B4-BE49-F238E27FC236}">
                  <a16:creationId xmlns:a16="http://schemas.microsoft.com/office/drawing/2014/main" id="{FF429F8E-C817-4053-ADF1-24B9C5CB1E72}"/>
                </a:ext>
              </a:extLst>
            </p:cNvPr>
            <p:cNvSpPr>
              <a:spLocks noChangeAspect="1"/>
            </p:cNvSpPr>
            <p:nvPr/>
          </p:nvSpPr>
          <p:spPr bwMode="auto">
            <a:xfrm>
              <a:off x="8384534" y="3114288"/>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102" name="Freeform 79">
              <a:extLst>
                <a:ext uri="{FF2B5EF4-FFF2-40B4-BE49-F238E27FC236}">
                  <a16:creationId xmlns:a16="http://schemas.microsoft.com/office/drawing/2014/main" id="{62845143-6866-48F7-8C30-A535AF45F26B}"/>
                </a:ext>
              </a:extLst>
            </p:cNvPr>
            <p:cNvSpPr>
              <a:spLocks noChangeAspect="1"/>
            </p:cNvSpPr>
            <p:nvPr/>
          </p:nvSpPr>
          <p:spPr bwMode="auto">
            <a:xfrm>
              <a:off x="8008742" y="3825312"/>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103" name="Freeform 79">
              <a:extLst>
                <a:ext uri="{FF2B5EF4-FFF2-40B4-BE49-F238E27FC236}">
                  <a16:creationId xmlns:a16="http://schemas.microsoft.com/office/drawing/2014/main" id="{39E11AAB-ACE5-4E12-90E9-D36BEC609F1A}"/>
                </a:ext>
              </a:extLst>
            </p:cNvPr>
            <p:cNvSpPr>
              <a:spLocks noChangeAspect="1"/>
            </p:cNvSpPr>
            <p:nvPr/>
          </p:nvSpPr>
          <p:spPr bwMode="auto">
            <a:xfrm>
              <a:off x="10147171" y="2689332"/>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104" name="Freeform 79">
              <a:extLst>
                <a:ext uri="{FF2B5EF4-FFF2-40B4-BE49-F238E27FC236}">
                  <a16:creationId xmlns:a16="http://schemas.microsoft.com/office/drawing/2014/main" id="{D9BC4F0F-BD88-428B-889A-E1A09EF05643}"/>
                </a:ext>
              </a:extLst>
            </p:cNvPr>
            <p:cNvSpPr>
              <a:spLocks noChangeAspect="1"/>
            </p:cNvSpPr>
            <p:nvPr/>
          </p:nvSpPr>
          <p:spPr bwMode="auto">
            <a:xfrm>
              <a:off x="9106264" y="2780066"/>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105" name="Freeform 79">
              <a:extLst>
                <a:ext uri="{FF2B5EF4-FFF2-40B4-BE49-F238E27FC236}">
                  <a16:creationId xmlns:a16="http://schemas.microsoft.com/office/drawing/2014/main" id="{36024123-1989-4137-9792-B5866BECF783}"/>
                </a:ext>
              </a:extLst>
            </p:cNvPr>
            <p:cNvSpPr>
              <a:spLocks noChangeAspect="1"/>
            </p:cNvSpPr>
            <p:nvPr/>
          </p:nvSpPr>
          <p:spPr bwMode="auto">
            <a:xfrm>
              <a:off x="10222573" y="4300844"/>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106" name="Freeform 79">
              <a:extLst>
                <a:ext uri="{FF2B5EF4-FFF2-40B4-BE49-F238E27FC236}">
                  <a16:creationId xmlns:a16="http://schemas.microsoft.com/office/drawing/2014/main" id="{069E8955-9399-4C3A-8D0E-57C4EC4E64AF}"/>
                </a:ext>
              </a:extLst>
            </p:cNvPr>
            <p:cNvSpPr>
              <a:spLocks noChangeAspect="1"/>
            </p:cNvSpPr>
            <p:nvPr/>
          </p:nvSpPr>
          <p:spPr bwMode="auto">
            <a:xfrm>
              <a:off x="9711610" y="3517023"/>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108" name="Freeform 79">
              <a:extLst>
                <a:ext uri="{FF2B5EF4-FFF2-40B4-BE49-F238E27FC236}">
                  <a16:creationId xmlns:a16="http://schemas.microsoft.com/office/drawing/2014/main" id="{FBEBD711-9FCF-44F6-84C0-EE3E755C5FE3}"/>
                </a:ext>
              </a:extLst>
            </p:cNvPr>
            <p:cNvSpPr>
              <a:spLocks noChangeAspect="1"/>
            </p:cNvSpPr>
            <p:nvPr/>
          </p:nvSpPr>
          <p:spPr bwMode="auto">
            <a:xfrm>
              <a:off x="8099757" y="2380448"/>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109" name="Freeform 79">
              <a:extLst>
                <a:ext uri="{FF2B5EF4-FFF2-40B4-BE49-F238E27FC236}">
                  <a16:creationId xmlns:a16="http://schemas.microsoft.com/office/drawing/2014/main" id="{ECBC22D8-ACB2-4AFA-8BC1-DF071A5485A7}"/>
                </a:ext>
              </a:extLst>
            </p:cNvPr>
            <p:cNvSpPr>
              <a:spLocks noChangeAspect="1"/>
            </p:cNvSpPr>
            <p:nvPr/>
          </p:nvSpPr>
          <p:spPr bwMode="auto">
            <a:xfrm>
              <a:off x="7783907" y="4482200"/>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110" name="Freeform 79">
              <a:extLst>
                <a:ext uri="{FF2B5EF4-FFF2-40B4-BE49-F238E27FC236}">
                  <a16:creationId xmlns:a16="http://schemas.microsoft.com/office/drawing/2014/main" id="{F8AC41F3-8985-4964-B008-77D0A7A86AE4}"/>
                </a:ext>
              </a:extLst>
            </p:cNvPr>
            <p:cNvSpPr>
              <a:spLocks noChangeAspect="1"/>
            </p:cNvSpPr>
            <p:nvPr/>
          </p:nvSpPr>
          <p:spPr bwMode="auto">
            <a:xfrm>
              <a:off x="9494194" y="1955646"/>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112" name="Freeform 79">
              <a:extLst>
                <a:ext uri="{FF2B5EF4-FFF2-40B4-BE49-F238E27FC236}">
                  <a16:creationId xmlns:a16="http://schemas.microsoft.com/office/drawing/2014/main" id="{22F775D1-D28B-4615-8155-6EE57401F89E}"/>
                </a:ext>
              </a:extLst>
            </p:cNvPr>
            <p:cNvSpPr>
              <a:spLocks noChangeAspect="1"/>
            </p:cNvSpPr>
            <p:nvPr/>
          </p:nvSpPr>
          <p:spPr bwMode="auto">
            <a:xfrm>
              <a:off x="10756780" y="2001629"/>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111" name="Freeform 79">
              <a:extLst>
                <a:ext uri="{FF2B5EF4-FFF2-40B4-BE49-F238E27FC236}">
                  <a16:creationId xmlns:a16="http://schemas.microsoft.com/office/drawing/2014/main" id="{241AD8BE-F2CC-4A77-A3B1-C5525B9C9A65}"/>
                </a:ext>
              </a:extLst>
            </p:cNvPr>
            <p:cNvSpPr>
              <a:spLocks noChangeAspect="1"/>
            </p:cNvSpPr>
            <p:nvPr/>
          </p:nvSpPr>
          <p:spPr bwMode="auto">
            <a:xfrm>
              <a:off x="8646754" y="5230547"/>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114" name="Freeform 79">
              <a:extLst>
                <a:ext uri="{FF2B5EF4-FFF2-40B4-BE49-F238E27FC236}">
                  <a16:creationId xmlns:a16="http://schemas.microsoft.com/office/drawing/2014/main" id="{B47EFCEF-2177-4EC7-B7BD-346E1D212DE6}"/>
                </a:ext>
              </a:extLst>
            </p:cNvPr>
            <p:cNvSpPr>
              <a:spLocks noChangeAspect="1"/>
            </p:cNvSpPr>
            <p:nvPr/>
          </p:nvSpPr>
          <p:spPr bwMode="auto">
            <a:xfrm>
              <a:off x="9040243" y="4650420"/>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115" name="Freeform 79">
              <a:extLst>
                <a:ext uri="{FF2B5EF4-FFF2-40B4-BE49-F238E27FC236}">
                  <a16:creationId xmlns:a16="http://schemas.microsoft.com/office/drawing/2014/main" id="{520FEF0E-0B16-496B-9D2C-00E87CBC7406}"/>
                </a:ext>
              </a:extLst>
            </p:cNvPr>
            <p:cNvSpPr>
              <a:spLocks noChangeAspect="1"/>
            </p:cNvSpPr>
            <p:nvPr/>
          </p:nvSpPr>
          <p:spPr bwMode="auto">
            <a:xfrm>
              <a:off x="10266643" y="3364845"/>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116" name="Freeform 79">
              <a:extLst>
                <a:ext uri="{FF2B5EF4-FFF2-40B4-BE49-F238E27FC236}">
                  <a16:creationId xmlns:a16="http://schemas.microsoft.com/office/drawing/2014/main" id="{1C61F2C1-26AA-4645-B61D-310F371DD94B}"/>
                </a:ext>
              </a:extLst>
            </p:cNvPr>
            <p:cNvSpPr>
              <a:spLocks noChangeAspect="1"/>
            </p:cNvSpPr>
            <p:nvPr/>
          </p:nvSpPr>
          <p:spPr bwMode="auto">
            <a:xfrm>
              <a:off x="9167419" y="4178415"/>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64" name="Freeform 79">
              <a:extLst>
                <a:ext uri="{FF2B5EF4-FFF2-40B4-BE49-F238E27FC236}">
                  <a16:creationId xmlns:a16="http://schemas.microsoft.com/office/drawing/2014/main" id="{B73D8A33-89E8-4A04-8BE7-448E47A795CD}"/>
                </a:ext>
              </a:extLst>
            </p:cNvPr>
            <p:cNvSpPr>
              <a:spLocks noChangeAspect="1"/>
            </p:cNvSpPr>
            <p:nvPr/>
          </p:nvSpPr>
          <p:spPr bwMode="auto">
            <a:xfrm>
              <a:off x="10414437" y="2392845"/>
              <a:ext cx="368375" cy="434544"/>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FF0000"/>
            </a:solidFill>
            <a:ln w="9525">
              <a:noFill/>
              <a:round/>
              <a:headEnd/>
              <a:tailEnd/>
            </a:ln>
          </p:spPr>
          <p:txBody>
            <a:bodyPr lIns="80147" tIns="40074" rIns="80147" bIns="40074"/>
            <a:lstStyle/>
            <a:p>
              <a:endParaRPr lang="en-GB" dirty="0">
                <a:latin typeface="EYInterstate Light" panose="02000506000000020004" pitchFamily="2" charset="0"/>
              </a:endParaRPr>
            </a:p>
          </p:txBody>
        </p:sp>
        <p:sp>
          <p:nvSpPr>
            <p:cNvPr id="113" name="Freeform 79">
              <a:extLst>
                <a:ext uri="{FF2B5EF4-FFF2-40B4-BE49-F238E27FC236}">
                  <a16:creationId xmlns:a16="http://schemas.microsoft.com/office/drawing/2014/main" id="{4FE5F074-97E5-4CE2-B03C-75A5A6113F10}"/>
                </a:ext>
              </a:extLst>
            </p:cNvPr>
            <p:cNvSpPr>
              <a:spLocks noChangeAspect="1"/>
            </p:cNvSpPr>
            <p:nvPr/>
          </p:nvSpPr>
          <p:spPr bwMode="auto">
            <a:xfrm>
              <a:off x="10396707" y="2362928"/>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30" name="Freeform 79">
              <a:extLst>
                <a:ext uri="{FF2B5EF4-FFF2-40B4-BE49-F238E27FC236}">
                  <a16:creationId xmlns:a16="http://schemas.microsoft.com/office/drawing/2014/main" id="{9E785402-6005-44E4-AF4E-5CB74D44C2D5}"/>
                </a:ext>
              </a:extLst>
            </p:cNvPr>
            <p:cNvSpPr>
              <a:spLocks noChangeAspect="1"/>
            </p:cNvSpPr>
            <p:nvPr/>
          </p:nvSpPr>
          <p:spPr bwMode="auto">
            <a:xfrm>
              <a:off x="9065604" y="2027982"/>
              <a:ext cx="368375" cy="434545"/>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sp>
          <p:nvSpPr>
            <p:cNvPr id="24" name="Freeform 79">
              <a:extLst>
                <a:ext uri="{FF2B5EF4-FFF2-40B4-BE49-F238E27FC236}">
                  <a16:creationId xmlns:a16="http://schemas.microsoft.com/office/drawing/2014/main" id="{B4D7F87D-1269-404D-8F21-A1004053FDE2}"/>
                </a:ext>
              </a:extLst>
            </p:cNvPr>
            <p:cNvSpPr>
              <a:spLocks noChangeAspect="1"/>
            </p:cNvSpPr>
            <p:nvPr/>
          </p:nvSpPr>
          <p:spPr bwMode="auto">
            <a:xfrm>
              <a:off x="10251664" y="1413537"/>
              <a:ext cx="419096" cy="494377"/>
            </a:xfrm>
            <a:custGeom>
              <a:avLst/>
              <a:gdLst>
                <a:gd name="T0" fmla="*/ 2147483647 w 4282"/>
                <a:gd name="T1" fmla="*/ 2147483647 h 4763"/>
                <a:gd name="T2" fmla="*/ 2147483647 w 4282"/>
                <a:gd name="T3" fmla="*/ 2147483647 h 4763"/>
                <a:gd name="T4" fmla="*/ 2147483647 w 4282"/>
                <a:gd name="T5" fmla="*/ 2147483647 h 4763"/>
                <a:gd name="T6" fmla="*/ 2147483647 w 4282"/>
                <a:gd name="T7" fmla="*/ 2147483647 h 4763"/>
                <a:gd name="T8" fmla="*/ 2147483647 w 4282"/>
                <a:gd name="T9" fmla="*/ 2147483647 h 4763"/>
                <a:gd name="T10" fmla="*/ 2147483647 w 4282"/>
                <a:gd name="T11" fmla="*/ 2147483647 h 4763"/>
                <a:gd name="T12" fmla="*/ 2147483647 w 4282"/>
                <a:gd name="T13" fmla="*/ 2147483647 h 4763"/>
                <a:gd name="T14" fmla="*/ 2147483647 w 4282"/>
                <a:gd name="T15" fmla="*/ 2147483647 h 4763"/>
                <a:gd name="T16" fmla="*/ 2147483647 w 4282"/>
                <a:gd name="T17" fmla="*/ 2147483647 h 4763"/>
                <a:gd name="T18" fmla="*/ 2147483647 w 4282"/>
                <a:gd name="T19" fmla="*/ 2147483647 h 4763"/>
                <a:gd name="T20" fmla="*/ 2147483647 w 4282"/>
                <a:gd name="T21" fmla="*/ 2147483647 h 4763"/>
                <a:gd name="T22" fmla="*/ 2147483647 w 4282"/>
                <a:gd name="T23" fmla="*/ 2147483647 h 4763"/>
                <a:gd name="T24" fmla="*/ 2147483647 w 4282"/>
                <a:gd name="T25" fmla="*/ 2147483647 h 4763"/>
                <a:gd name="T26" fmla="*/ 2147483647 w 4282"/>
                <a:gd name="T27" fmla="*/ 2147483647 h 4763"/>
                <a:gd name="T28" fmla="*/ 2147483647 w 4282"/>
                <a:gd name="T29" fmla="*/ 2147483647 h 4763"/>
                <a:gd name="T30" fmla="*/ 2147483647 w 4282"/>
                <a:gd name="T31" fmla="*/ 2147483647 h 4763"/>
                <a:gd name="T32" fmla="*/ 2147483647 w 4282"/>
                <a:gd name="T33" fmla="*/ 2147483647 h 4763"/>
                <a:gd name="T34" fmla="*/ 2147483647 w 4282"/>
                <a:gd name="T35" fmla="*/ 2147483647 h 4763"/>
                <a:gd name="T36" fmla="*/ 2147483647 w 4282"/>
                <a:gd name="T37" fmla="*/ 2147483647 h 4763"/>
                <a:gd name="T38" fmla="*/ 2147483647 w 4282"/>
                <a:gd name="T39" fmla="*/ 2147483647 h 4763"/>
                <a:gd name="T40" fmla="*/ 2147483647 w 4282"/>
                <a:gd name="T41" fmla="*/ 2147483647 h 4763"/>
                <a:gd name="T42" fmla="*/ 2147483647 w 4282"/>
                <a:gd name="T43" fmla="*/ 2147483647 h 4763"/>
                <a:gd name="T44" fmla="*/ 2147483647 w 4282"/>
                <a:gd name="T45" fmla="*/ 2147483647 h 4763"/>
                <a:gd name="T46" fmla="*/ 2147483647 w 4282"/>
                <a:gd name="T47" fmla="*/ 2147483647 h 4763"/>
                <a:gd name="T48" fmla="*/ 2147483647 w 4282"/>
                <a:gd name="T49" fmla="*/ 2147483647 h 4763"/>
                <a:gd name="T50" fmla="*/ 2147483647 w 4282"/>
                <a:gd name="T51" fmla="*/ 2147483647 h 4763"/>
                <a:gd name="T52" fmla="*/ 2147483647 w 4282"/>
                <a:gd name="T53" fmla="*/ 2147483647 h 4763"/>
                <a:gd name="T54" fmla="*/ 2147483647 w 4282"/>
                <a:gd name="T55" fmla="*/ 2147483647 h 4763"/>
                <a:gd name="T56" fmla="*/ 2147483647 w 4282"/>
                <a:gd name="T57" fmla="*/ 2147483647 h 4763"/>
                <a:gd name="T58" fmla="*/ 2147483647 w 4282"/>
                <a:gd name="T59" fmla="*/ 2147483647 h 4763"/>
                <a:gd name="T60" fmla="*/ 2147483647 w 4282"/>
                <a:gd name="T61" fmla="*/ 2147483647 h 4763"/>
                <a:gd name="T62" fmla="*/ 2147483647 w 4282"/>
                <a:gd name="T63" fmla="*/ 2147483647 h 4763"/>
                <a:gd name="T64" fmla="*/ 2147483647 w 4282"/>
                <a:gd name="T65" fmla="*/ 2147483647 h 4763"/>
                <a:gd name="T66" fmla="*/ 2147483647 w 4282"/>
                <a:gd name="T67" fmla="*/ 2147483647 h 4763"/>
                <a:gd name="T68" fmla="*/ 2147483647 w 4282"/>
                <a:gd name="T69" fmla="*/ 2147483647 h 4763"/>
                <a:gd name="T70" fmla="*/ 2147483647 w 4282"/>
                <a:gd name="T71" fmla="*/ 2147483647 h 4763"/>
                <a:gd name="T72" fmla="*/ 2147483647 w 4282"/>
                <a:gd name="T73" fmla="*/ 2147483647 h 4763"/>
                <a:gd name="T74" fmla="*/ 2147483647 w 4282"/>
                <a:gd name="T75" fmla="*/ 2147483647 h 4763"/>
                <a:gd name="T76" fmla="*/ 2147483647 w 4282"/>
                <a:gd name="T77" fmla="*/ 2147483647 h 4763"/>
                <a:gd name="T78" fmla="*/ 2147483647 w 4282"/>
                <a:gd name="T79" fmla="*/ 2147483647 h 4763"/>
                <a:gd name="T80" fmla="*/ 2147483647 w 4282"/>
                <a:gd name="T81" fmla="*/ 0 h 4763"/>
                <a:gd name="T82" fmla="*/ 2147483647 w 4282"/>
                <a:gd name="T83" fmla="*/ 2147483647 h 4763"/>
                <a:gd name="T84" fmla="*/ 2147483647 w 4282"/>
                <a:gd name="T85" fmla="*/ 2147483647 h 4763"/>
                <a:gd name="T86" fmla="*/ 2147483647 w 4282"/>
                <a:gd name="T87" fmla="*/ 2147483647 h 4763"/>
                <a:gd name="T88" fmla="*/ 2147483647 w 4282"/>
                <a:gd name="T89" fmla="*/ 2147483647 h 4763"/>
                <a:gd name="T90" fmla="*/ 2147483647 w 4282"/>
                <a:gd name="T91" fmla="*/ 2147483647 h 4763"/>
                <a:gd name="T92" fmla="*/ 2147483647 w 4282"/>
                <a:gd name="T93" fmla="*/ 2147483647 h 4763"/>
                <a:gd name="T94" fmla="*/ 2147483647 w 4282"/>
                <a:gd name="T95" fmla="*/ 2147483647 h 4763"/>
                <a:gd name="T96" fmla="*/ 2147483647 w 4282"/>
                <a:gd name="T97" fmla="*/ 2147483647 h 4763"/>
                <a:gd name="T98" fmla="*/ 2147483647 w 4282"/>
                <a:gd name="T99" fmla="*/ 2147483647 h 4763"/>
                <a:gd name="T100" fmla="*/ 2147483647 w 4282"/>
                <a:gd name="T101" fmla="*/ 2147483647 h 4763"/>
                <a:gd name="T102" fmla="*/ 2147483647 w 4282"/>
                <a:gd name="T103" fmla="*/ 2147483647 h 4763"/>
                <a:gd name="T104" fmla="*/ 2147483647 w 4282"/>
                <a:gd name="T105" fmla="*/ 2147483647 h 4763"/>
                <a:gd name="T106" fmla="*/ 2147483647 w 4282"/>
                <a:gd name="T107" fmla="*/ 2147483647 h 4763"/>
                <a:gd name="T108" fmla="*/ 2147483647 w 4282"/>
                <a:gd name="T109" fmla="*/ 2147483647 h 4763"/>
                <a:gd name="T110" fmla="*/ 2147483647 w 4282"/>
                <a:gd name="T111" fmla="*/ 2147483647 h 4763"/>
                <a:gd name="T112" fmla="*/ 2147483647 w 4282"/>
                <a:gd name="T113" fmla="*/ 2147483647 h 4763"/>
                <a:gd name="T114" fmla="*/ 2147483647 w 4282"/>
                <a:gd name="T115" fmla="*/ 2147483647 h 4763"/>
                <a:gd name="T116" fmla="*/ 2147483647 w 4282"/>
                <a:gd name="T117" fmla="*/ 2147483647 h 4763"/>
                <a:gd name="T118" fmla="*/ 2147483647 w 4282"/>
                <a:gd name="T119" fmla="*/ 2147483647 h 4763"/>
                <a:gd name="T120" fmla="*/ 2147483647 w 4282"/>
                <a:gd name="T121" fmla="*/ 2147483647 h 4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82"/>
                <a:gd name="T184" fmla="*/ 0 h 4763"/>
                <a:gd name="T185" fmla="*/ 4282 w 4282"/>
                <a:gd name="T186" fmla="*/ 4763 h 4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82" h="4763">
                  <a:moveTo>
                    <a:pt x="1387" y="3751"/>
                  </a:moveTo>
                  <a:lnTo>
                    <a:pt x="1413" y="3651"/>
                  </a:lnTo>
                  <a:lnTo>
                    <a:pt x="1392" y="3656"/>
                  </a:lnTo>
                  <a:lnTo>
                    <a:pt x="1370" y="3662"/>
                  </a:lnTo>
                  <a:lnTo>
                    <a:pt x="1349" y="3668"/>
                  </a:lnTo>
                  <a:lnTo>
                    <a:pt x="1330" y="3675"/>
                  </a:lnTo>
                  <a:lnTo>
                    <a:pt x="1312" y="3684"/>
                  </a:lnTo>
                  <a:lnTo>
                    <a:pt x="1295" y="3692"/>
                  </a:lnTo>
                  <a:lnTo>
                    <a:pt x="1279" y="3702"/>
                  </a:lnTo>
                  <a:lnTo>
                    <a:pt x="1265" y="3713"/>
                  </a:lnTo>
                  <a:lnTo>
                    <a:pt x="1252" y="3724"/>
                  </a:lnTo>
                  <a:lnTo>
                    <a:pt x="1241" y="3735"/>
                  </a:lnTo>
                  <a:lnTo>
                    <a:pt x="1231" y="3745"/>
                  </a:lnTo>
                  <a:lnTo>
                    <a:pt x="1223" y="3759"/>
                  </a:lnTo>
                  <a:lnTo>
                    <a:pt x="1215" y="3771"/>
                  </a:lnTo>
                  <a:lnTo>
                    <a:pt x="1210" y="3784"/>
                  </a:lnTo>
                  <a:lnTo>
                    <a:pt x="1208" y="3797"/>
                  </a:lnTo>
                  <a:lnTo>
                    <a:pt x="1207" y="3811"/>
                  </a:lnTo>
                  <a:lnTo>
                    <a:pt x="1208" y="3819"/>
                  </a:lnTo>
                  <a:lnTo>
                    <a:pt x="1209" y="3828"/>
                  </a:lnTo>
                  <a:lnTo>
                    <a:pt x="1210" y="3836"/>
                  </a:lnTo>
                  <a:lnTo>
                    <a:pt x="1214" y="3844"/>
                  </a:lnTo>
                  <a:lnTo>
                    <a:pt x="1217" y="3853"/>
                  </a:lnTo>
                  <a:lnTo>
                    <a:pt x="1221" y="3861"/>
                  </a:lnTo>
                  <a:lnTo>
                    <a:pt x="1232" y="3877"/>
                  </a:lnTo>
                  <a:lnTo>
                    <a:pt x="1245" y="3892"/>
                  </a:lnTo>
                  <a:lnTo>
                    <a:pt x="1261" y="3905"/>
                  </a:lnTo>
                  <a:lnTo>
                    <a:pt x="1279" y="3918"/>
                  </a:lnTo>
                  <a:lnTo>
                    <a:pt x="1300" y="3930"/>
                  </a:lnTo>
                  <a:lnTo>
                    <a:pt x="1323" y="3941"/>
                  </a:lnTo>
                  <a:lnTo>
                    <a:pt x="1347" y="3951"/>
                  </a:lnTo>
                  <a:lnTo>
                    <a:pt x="1372" y="3959"/>
                  </a:lnTo>
                  <a:lnTo>
                    <a:pt x="1400" y="3966"/>
                  </a:lnTo>
                  <a:lnTo>
                    <a:pt x="1429" y="3972"/>
                  </a:lnTo>
                  <a:lnTo>
                    <a:pt x="1460" y="3977"/>
                  </a:lnTo>
                  <a:lnTo>
                    <a:pt x="1492" y="3980"/>
                  </a:lnTo>
                  <a:lnTo>
                    <a:pt x="1523" y="3980"/>
                  </a:lnTo>
                  <a:lnTo>
                    <a:pt x="1556" y="3980"/>
                  </a:lnTo>
                  <a:lnTo>
                    <a:pt x="1587" y="3977"/>
                  </a:lnTo>
                  <a:lnTo>
                    <a:pt x="1617" y="3972"/>
                  </a:lnTo>
                  <a:lnTo>
                    <a:pt x="1647" y="3966"/>
                  </a:lnTo>
                  <a:lnTo>
                    <a:pt x="1674" y="3959"/>
                  </a:lnTo>
                  <a:lnTo>
                    <a:pt x="1700" y="3951"/>
                  </a:lnTo>
                  <a:lnTo>
                    <a:pt x="1725" y="3941"/>
                  </a:lnTo>
                  <a:lnTo>
                    <a:pt x="1748" y="3930"/>
                  </a:lnTo>
                  <a:lnTo>
                    <a:pt x="1768" y="3918"/>
                  </a:lnTo>
                  <a:lnTo>
                    <a:pt x="1786" y="3905"/>
                  </a:lnTo>
                  <a:lnTo>
                    <a:pt x="1802" y="3892"/>
                  </a:lnTo>
                  <a:lnTo>
                    <a:pt x="1815" y="3877"/>
                  </a:lnTo>
                  <a:lnTo>
                    <a:pt x="1826" y="3861"/>
                  </a:lnTo>
                  <a:lnTo>
                    <a:pt x="1830" y="3853"/>
                  </a:lnTo>
                  <a:lnTo>
                    <a:pt x="1833" y="3844"/>
                  </a:lnTo>
                  <a:lnTo>
                    <a:pt x="1837" y="3836"/>
                  </a:lnTo>
                  <a:lnTo>
                    <a:pt x="1838" y="3828"/>
                  </a:lnTo>
                  <a:lnTo>
                    <a:pt x="1839" y="3819"/>
                  </a:lnTo>
                  <a:lnTo>
                    <a:pt x="1840" y="3811"/>
                  </a:lnTo>
                  <a:lnTo>
                    <a:pt x="1839" y="3796"/>
                  </a:lnTo>
                  <a:lnTo>
                    <a:pt x="1836" y="3783"/>
                  </a:lnTo>
                  <a:lnTo>
                    <a:pt x="1831" y="3771"/>
                  </a:lnTo>
                  <a:lnTo>
                    <a:pt x="1825" y="3758"/>
                  </a:lnTo>
                  <a:lnTo>
                    <a:pt x="1816" y="3745"/>
                  </a:lnTo>
                  <a:lnTo>
                    <a:pt x="1805" y="3733"/>
                  </a:lnTo>
                  <a:lnTo>
                    <a:pt x="1795" y="3723"/>
                  </a:lnTo>
                  <a:lnTo>
                    <a:pt x="1781" y="3712"/>
                  </a:lnTo>
                  <a:lnTo>
                    <a:pt x="1908" y="3248"/>
                  </a:lnTo>
                  <a:lnTo>
                    <a:pt x="2409" y="2938"/>
                  </a:lnTo>
                  <a:lnTo>
                    <a:pt x="2881" y="3202"/>
                  </a:lnTo>
                  <a:lnTo>
                    <a:pt x="1974" y="3787"/>
                  </a:lnTo>
                  <a:lnTo>
                    <a:pt x="3016" y="4430"/>
                  </a:lnTo>
                  <a:lnTo>
                    <a:pt x="2555" y="4763"/>
                  </a:lnTo>
                  <a:lnTo>
                    <a:pt x="1507" y="4088"/>
                  </a:lnTo>
                  <a:lnTo>
                    <a:pt x="462" y="4762"/>
                  </a:lnTo>
                  <a:lnTo>
                    <a:pt x="0" y="4430"/>
                  </a:lnTo>
                  <a:lnTo>
                    <a:pt x="1039" y="3787"/>
                  </a:lnTo>
                  <a:lnTo>
                    <a:pt x="132" y="3202"/>
                  </a:lnTo>
                  <a:lnTo>
                    <a:pt x="602" y="2938"/>
                  </a:lnTo>
                  <a:lnTo>
                    <a:pt x="1462" y="3470"/>
                  </a:lnTo>
                  <a:lnTo>
                    <a:pt x="2391" y="0"/>
                  </a:lnTo>
                  <a:lnTo>
                    <a:pt x="4282" y="1241"/>
                  </a:lnTo>
                  <a:lnTo>
                    <a:pt x="2385" y="1509"/>
                  </a:lnTo>
                  <a:lnTo>
                    <a:pt x="2440" y="1306"/>
                  </a:lnTo>
                  <a:lnTo>
                    <a:pt x="3747" y="1121"/>
                  </a:lnTo>
                  <a:lnTo>
                    <a:pt x="2509" y="308"/>
                  </a:lnTo>
                  <a:lnTo>
                    <a:pt x="1573" y="3801"/>
                  </a:lnTo>
                  <a:lnTo>
                    <a:pt x="1570" y="3812"/>
                  </a:lnTo>
                  <a:lnTo>
                    <a:pt x="1565" y="3823"/>
                  </a:lnTo>
                  <a:lnTo>
                    <a:pt x="1560" y="3831"/>
                  </a:lnTo>
                  <a:lnTo>
                    <a:pt x="1554" y="3840"/>
                  </a:lnTo>
                  <a:lnTo>
                    <a:pt x="1547" y="3847"/>
                  </a:lnTo>
                  <a:lnTo>
                    <a:pt x="1541" y="3853"/>
                  </a:lnTo>
                  <a:lnTo>
                    <a:pt x="1533" y="3859"/>
                  </a:lnTo>
                  <a:lnTo>
                    <a:pt x="1525" y="3864"/>
                  </a:lnTo>
                  <a:lnTo>
                    <a:pt x="1517" y="3867"/>
                  </a:lnTo>
                  <a:lnTo>
                    <a:pt x="1509" y="3870"/>
                  </a:lnTo>
                  <a:lnTo>
                    <a:pt x="1500" y="3871"/>
                  </a:lnTo>
                  <a:lnTo>
                    <a:pt x="1490" y="3872"/>
                  </a:lnTo>
                  <a:lnTo>
                    <a:pt x="1482" y="3873"/>
                  </a:lnTo>
                  <a:lnTo>
                    <a:pt x="1472" y="3872"/>
                  </a:lnTo>
                  <a:lnTo>
                    <a:pt x="1464" y="3871"/>
                  </a:lnTo>
                  <a:lnTo>
                    <a:pt x="1454" y="3870"/>
                  </a:lnTo>
                  <a:lnTo>
                    <a:pt x="1446" y="3866"/>
                  </a:lnTo>
                  <a:lnTo>
                    <a:pt x="1437" y="3864"/>
                  </a:lnTo>
                  <a:lnTo>
                    <a:pt x="1430" y="3859"/>
                  </a:lnTo>
                  <a:lnTo>
                    <a:pt x="1422" y="3854"/>
                  </a:lnTo>
                  <a:lnTo>
                    <a:pt x="1414" y="3849"/>
                  </a:lnTo>
                  <a:lnTo>
                    <a:pt x="1408" y="3843"/>
                  </a:lnTo>
                  <a:lnTo>
                    <a:pt x="1402" y="3836"/>
                  </a:lnTo>
                  <a:lnTo>
                    <a:pt x="1398" y="3829"/>
                  </a:lnTo>
                  <a:lnTo>
                    <a:pt x="1393" y="3822"/>
                  </a:lnTo>
                  <a:lnTo>
                    <a:pt x="1389" y="3813"/>
                  </a:lnTo>
                  <a:lnTo>
                    <a:pt x="1385" y="3803"/>
                  </a:lnTo>
                  <a:lnTo>
                    <a:pt x="1383" y="3794"/>
                  </a:lnTo>
                  <a:lnTo>
                    <a:pt x="1383" y="3784"/>
                  </a:lnTo>
                  <a:lnTo>
                    <a:pt x="1383" y="3773"/>
                  </a:lnTo>
                  <a:lnTo>
                    <a:pt x="1384" y="3762"/>
                  </a:lnTo>
                  <a:lnTo>
                    <a:pt x="1387" y="3751"/>
                  </a:lnTo>
                  <a:close/>
                </a:path>
              </a:pathLst>
            </a:custGeom>
            <a:solidFill>
              <a:srgbClr val="000000"/>
            </a:solidFill>
            <a:ln w="9525">
              <a:noFill/>
              <a:round/>
              <a:headEnd/>
              <a:tailEnd/>
            </a:ln>
          </p:spPr>
          <p:txBody>
            <a:bodyPr lIns="80147" tIns="40074" rIns="80147" bIns="40074"/>
            <a:lstStyle/>
            <a:p>
              <a:endParaRPr lang="en-GB">
                <a:latin typeface="EYInterstate Light" panose="02000506000000020004" pitchFamily="2" charset="0"/>
              </a:endParaRPr>
            </a:p>
          </p:txBody>
        </p:sp>
      </p:grpSp>
      <p:sp>
        <p:nvSpPr>
          <p:cNvPr id="117" name="Rectangle 116">
            <a:extLst>
              <a:ext uri="{FF2B5EF4-FFF2-40B4-BE49-F238E27FC236}">
                <a16:creationId xmlns:a16="http://schemas.microsoft.com/office/drawing/2014/main" id="{4DC630C8-37D5-4C25-B8A5-00226EA69337}"/>
              </a:ext>
            </a:extLst>
          </p:cNvPr>
          <p:cNvSpPr/>
          <p:nvPr/>
        </p:nvSpPr>
        <p:spPr>
          <a:xfrm>
            <a:off x="609917" y="294200"/>
            <a:ext cx="67988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lang="en-US" b="1">
                <a:solidFill>
                  <a:srgbClr val="000000"/>
                </a:solidFill>
                <a:latin typeface="EYInterstate Light" panose="02000506000000020004" pitchFamily="2" charset="0"/>
              </a:rPr>
              <a:t>12</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93" name="Date Placeholder 10">
            <a:extLst>
              <a:ext uri="{FF2B5EF4-FFF2-40B4-BE49-F238E27FC236}">
                <a16:creationId xmlns:a16="http://schemas.microsoft.com/office/drawing/2014/main" id="{ADC48740-FFE4-46E6-901C-FE033B75888F}"/>
              </a:ext>
            </a:extLst>
          </p:cNvPr>
          <p:cNvSpPr>
            <a:spLocks noGrp="1"/>
          </p:cNvSpPr>
          <p:nvPr>
            <p:ph type="dt" sz="half" idx="10"/>
          </p:nvPr>
        </p:nvSpPr>
        <p:spPr>
          <a:xfrm>
            <a:off x="1032593" y="6547733"/>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117287792"/>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C859A04E-D8D8-4F48-B2C0-25B6B5DBC6D3}"/>
              </a:ext>
            </a:extLst>
          </p:cNvPr>
          <p:cNvSpPr/>
          <p:nvPr/>
        </p:nvSpPr>
        <p:spPr>
          <a:xfrm>
            <a:off x="609917" y="907493"/>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 name="Slide Number Placeholder 5">
            <a:extLst>
              <a:ext uri="{FF2B5EF4-FFF2-40B4-BE49-F238E27FC236}">
                <a16:creationId xmlns:a16="http://schemas.microsoft.com/office/drawing/2014/main" id="{A37B551C-C94C-480A-B965-878851337062}"/>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87</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1" name="Abgerundetes Rechteck 35">
            <a:extLst>
              <a:ext uri="{FF2B5EF4-FFF2-40B4-BE49-F238E27FC236}">
                <a16:creationId xmlns:a16="http://schemas.microsoft.com/office/drawing/2014/main" id="{6F36FF58-237F-4594-8C22-BACA8E68CC4F}"/>
              </a:ext>
            </a:extLst>
          </p:cNvPr>
          <p:cNvSpPr/>
          <p:nvPr/>
        </p:nvSpPr>
        <p:spPr bwMode="gray">
          <a:xfrm>
            <a:off x="6120756" y="1397001"/>
            <a:ext cx="5474978" cy="4891142"/>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rgbClr val="646464"/>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rgbClr val="646464"/>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rgbClr val="646464"/>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rgbClr val="646464"/>
              </a:solidFill>
              <a:effectLst/>
              <a:uLnTx/>
              <a:uFillTx/>
              <a:latin typeface="EYInterstate Light" panose="02000506000000020004" pitchFamily="2" charset="0"/>
              <a:cs typeface="Arial" charset="0"/>
            </a:endParaRP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1"/>
                </a:solidFill>
                <a:effectLst/>
                <a:uLnTx/>
                <a:uFillTx/>
                <a:latin typeface="EYInterstate Light" panose="02000506000000020004" pitchFamily="2" charset="0"/>
                <a:cs typeface="Arial" charset="0"/>
              </a:rPr>
              <a:t>Pakalpojumu pieejamība elektroniski</a:t>
            </a:r>
          </a:p>
          <a:p>
            <a:pPr marL="534988" algn="just" defTabSz="801688" eaLnBrk="0" hangingPunct="0">
              <a:lnSpc>
                <a:spcPct val="95000"/>
              </a:lnSpc>
              <a:spcBef>
                <a:spcPts val="1200"/>
              </a:spcBef>
              <a:spcAft>
                <a:spcPts val="800"/>
              </a:spcAft>
              <a:buClr>
                <a:srgbClr val="969696"/>
              </a:buClr>
              <a:defRPr/>
            </a:pPr>
            <a:r>
              <a:rPr lang="lv-LV" sz="1200" kern="0">
                <a:solidFill>
                  <a:schemeClr val="bg1"/>
                </a:solidFill>
                <a:latin typeface="EYInterstate Light" panose="02000506000000020004" pitchFamily="2" charset="0"/>
                <a:cs typeface="Arial" charset="0"/>
              </a:rPr>
              <a:t>Pēc pašvaldības pārstāvju interpretācijas 1</a:t>
            </a: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 no aizpildītajā anketā uzskaitītajiem pakalpojumiem ir pieejami kā e-pakalpojums.</a:t>
            </a:r>
          </a:p>
          <a:p>
            <a:pPr marL="534988" marR="0" lvl="0" indent="0" algn="just" defTabSz="801688" rtl="0" eaLnBrk="0" fontAlgn="auto" latinLnBrk="0" hangingPunct="0">
              <a:lnSpc>
                <a:spcPct val="95000"/>
              </a:lnSpc>
              <a:spcBef>
                <a:spcPts val="1200"/>
              </a:spcBef>
              <a:spcAft>
                <a:spcPts val="800"/>
              </a:spcAft>
              <a:buClr>
                <a:srgbClr val="969696"/>
              </a:buClr>
              <a:buSzTx/>
              <a:buFontTx/>
              <a:buNone/>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Pašlaik tiek veidota jauna Balvu novada mājaslapa. Sakarā ar mājaslapas maiņu, e-pakalpojumi Balvi.lv </a:t>
            </a:r>
            <a:r>
              <a:rPr lang="lv-LV" sz="1200" kern="0">
                <a:solidFill>
                  <a:schemeClr val="bg1"/>
                </a:solidFill>
                <a:latin typeface="EYInterstate Light" panose="02000506000000020004" pitchFamily="2" charset="0"/>
                <a:cs typeface="Arial" charset="0"/>
              </a:rPr>
              <a:t>šobrīd</a:t>
            </a: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 netiek nodrošināti. </a:t>
            </a:r>
            <a:endParaRPr lang="lv-LV" sz="1200" kern="0">
              <a:solidFill>
                <a:schemeClr val="bg1"/>
              </a:solidFill>
              <a:latin typeface="EYInterstate Light" panose="02000506000000020004" pitchFamily="2" charset="0"/>
              <a:cs typeface="Arial" charset="0"/>
            </a:endParaRPr>
          </a:p>
          <a:p>
            <a:pPr marL="534988" marR="0" lvl="0" indent="0" algn="just" defTabSz="801688" rtl="0" eaLnBrk="0" fontAlgn="auto" latinLnBrk="0" hangingPunct="0">
              <a:lnSpc>
                <a:spcPct val="95000"/>
              </a:lnSpc>
              <a:spcBef>
                <a:spcPts val="1200"/>
              </a:spcBef>
              <a:spcAft>
                <a:spcPts val="800"/>
              </a:spcAft>
              <a:buClr>
                <a:srgbClr val="969696"/>
              </a:buClr>
              <a:buSzTx/>
              <a:buFontTx/>
              <a:buNone/>
              <a:tabLst/>
              <a:defRPr/>
            </a:pPr>
            <a:r>
              <a:rPr lang="lv-LV" sz="1200" kern="0">
                <a:solidFill>
                  <a:schemeClr val="bg1"/>
                </a:solidFill>
                <a:latin typeface="EYInterstate Light" panose="02000506000000020004" pitchFamily="2" charset="0"/>
                <a:cs typeface="Arial" charset="0"/>
              </a:rPr>
              <a:t>Latvija.lv norādīto e-pakalpojumu skaits šobrīd: 1045</a:t>
            </a:r>
            <a:endParaRPr kumimoji="0" lang="lv-LV" sz="1000" b="0"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a:p>
            <a:pPr marL="534988" defTabSz="801688" eaLnBrk="0" hangingPunct="0">
              <a:lnSpc>
                <a:spcPct val="95000"/>
              </a:lnSpc>
              <a:spcAft>
                <a:spcPts val="800"/>
              </a:spcAft>
              <a:buClr>
                <a:srgbClr val="969696"/>
              </a:buClr>
              <a:defRPr/>
            </a:pPr>
            <a:r>
              <a:rPr lang="lv-LV" sz="1200" kern="0">
                <a:solidFill>
                  <a:schemeClr val="bg1"/>
                </a:solidFill>
                <a:latin typeface="EYInterstate Light" panose="02000506000000020004" pitchFamily="2" charset="0"/>
                <a:cs typeface="Arial" charset="0"/>
              </a:rPr>
              <a:t>Uzrādīto e-pakalpojumu skaits Latvija.lv arī tiks koriģēts.</a:t>
            </a:r>
            <a:endParaRPr kumimoji="0" lang="lv-LV" sz="1400" b="1"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rgbClr val="646464"/>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rgbClr val="646464"/>
              </a:solidFill>
              <a:effectLst/>
              <a:uLnTx/>
              <a:uFillTx/>
              <a:latin typeface="EYInterstate Light" panose="02000506000000020004" pitchFamily="2" charset="0"/>
              <a:cs typeface="Arial" charset="0"/>
            </a:endParaRPr>
          </a:p>
        </p:txBody>
      </p:sp>
      <p:sp>
        <p:nvSpPr>
          <p:cNvPr id="14" name="Abgerundetes Rechteck 35">
            <a:extLst>
              <a:ext uri="{FF2B5EF4-FFF2-40B4-BE49-F238E27FC236}">
                <a16:creationId xmlns:a16="http://schemas.microsoft.com/office/drawing/2014/main" id="{0463D941-5282-473C-B34A-0C280712A1C2}"/>
              </a:ext>
            </a:extLst>
          </p:cNvPr>
          <p:cNvSpPr/>
          <p:nvPr/>
        </p:nvSpPr>
        <p:spPr bwMode="gray">
          <a:xfrm>
            <a:off x="609917" y="1397000"/>
            <a:ext cx="5474978" cy="4891143"/>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lv-LV" sz="1400" b="1" i="0" u="none" strike="noStrike" kern="0" cap="none" spc="0" normalizeH="0" baseline="0" noProof="0">
              <a:ln>
                <a:noFill/>
              </a:ln>
              <a:solidFill>
                <a:srgbClr val="646464"/>
              </a:solidFill>
              <a:effectLst/>
              <a:uLnTx/>
              <a:uFillTx/>
              <a:latin typeface="EYInterstate Light" panose="02000506000000020004" pitchFamily="2" charset="0"/>
              <a:cs typeface="Arial" charset="0"/>
            </a:endParaRP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1"/>
                </a:solidFill>
                <a:effectLst/>
                <a:uLnTx/>
                <a:uFillTx/>
                <a:latin typeface="EYInterstate Light" panose="02000506000000020004" pitchFamily="2" charset="0"/>
                <a:cs typeface="Arial" charset="0"/>
              </a:rPr>
              <a:t>Pakalpojumu pieejamības </a:t>
            </a:r>
            <a:r>
              <a:rPr kumimoji="0" lang="lv-LV" sz="1400" b="1" i="0" u="none" strike="noStrike" kern="0" cap="none" spc="0" normalizeH="0" baseline="0" noProof="0" err="1">
                <a:ln>
                  <a:noFill/>
                </a:ln>
                <a:solidFill>
                  <a:schemeClr val="bg1"/>
                </a:solidFill>
                <a:effectLst/>
                <a:uLnTx/>
                <a:uFillTx/>
                <a:latin typeface="EYInterstate Light" panose="02000506000000020004" pitchFamily="2" charset="0"/>
                <a:cs typeface="Arial" charset="0"/>
              </a:rPr>
              <a:t>izvērtējuma</a:t>
            </a:r>
            <a:r>
              <a:rPr kumimoji="0" lang="lv-LV" sz="1400" b="1" i="0" u="none" strike="noStrike" kern="0" cap="none" spc="0" normalizeH="0" baseline="0" noProof="0">
                <a:ln>
                  <a:noFill/>
                </a:ln>
                <a:solidFill>
                  <a:schemeClr val="bg1"/>
                </a:solidFill>
                <a:effectLst/>
                <a:uLnTx/>
                <a:uFillTx/>
                <a:latin typeface="EYInterstate Light" panose="02000506000000020004" pitchFamily="2" charset="0"/>
                <a:cs typeface="Arial" charset="0"/>
              </a:rPr>
              <a:t> metodika pašvaldībā</a:t>
            </a: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r>
              <a:rPr lang="lv-LV" sz="1200" kern="0">
                <a:solidFill>
                  <a:schemeClr val="bg1"/>
                </a:solidFill>
                <a:latin typeface="EYInterstate Light" panose="02000506000000020004" pitchFamily="2" charset="0"/>
                <a:cs typeface="Arial" charset="0"/>
              </a:rPr>
              <a:t>Balvu</a:t>
            </a: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 novadā  galvenais kritērijs pakalpojumu pieejamības </a:t>
            </a:r>
            <a:r>
              <a:rPr kumimoji="0" lang="lv-LV" sz="1200" b="0" i="0" u="none" strike="noStrike" kern="0" cap="none" spc="0" normalizeH="0" baseline="0" noProof="0" err="1">
                <a:ln>
                  <a:noFill/>
                </a:ln>
                <a:solidFill>
                  <a:schemeClr val="bg1"/>
                </a:solidFill>
                <a:effectLst/>
                <a:uLnTx/>
                <a:uFillTx/>
                <a:latin typeface="EYInterstate Light" panose="02000506000000020004" pitchFamily="2" charset="0"/>
                <a:cs typeface="Arial" charset="0"/>
              </a:rPr>
              <a:t>izvērtējumam</a:t>
            </a: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 ir bijis nolūks saglabāt vienu pakalpojumu sniegšanas vietu katrā pagasta centrā neatkarīgi no iedzīvotāju skaita. Pakalpojumu sniegšanas vietas netika mainītas, kā arī pakalpojumu sniedzēju skaits netika samazināts. Pagastu </a:t>
            </a:r>
            <a:r>
              <a:rPr kumimoji="0" lang="lv-LV" sz="1200" b="0" i="0" u="none" strike="noStrike" kern="0" cap="none" spc="0" normalizeH="0" baseline="0" noProof="0" err="1">
                <a:ln>
                  <a:noFill/>
                </a:ln>
                <a:solidFill>
                  <a:schemeClr val="bg1"/>
                </a:solidFill>
                <a:effectLst/>
                <a:uLnTx/>
                <a:uFillTx/>
                <a:latin typeface="EYInterstate Light" panose="02000506000000020004" pitchFamily="2" charset="0"/>
                <a:cs typeface="Arial" charset="0"/>
              </a:rPr>
              <a:t>pārvāldēs</a:t>
            </a: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 var pieteikt visus pakalpojums.</a:t>
            </a: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lang="lv-LV" sz="1200" kern="0">
              <a:solidFill>
                <a:schemeClr val="bg1"/>
              </a:solidFill>
              <a:latin typeface="EYInterstate Light" panose="02000506000000020004" pitchFamily="2" charset="0"/>
              <a:cs typeface="Arial" charset="0"/>
            </a:endParaRPr>
          </a:p>
          <a:p>
            <a:pPr marL="534988" marR="0" lvl="0" indent="0" algn="just" defTabSz="801688" rtl="0" eaLnBrk="0" fontAlgn="auto" latinLnBrk="0" hangingPunct="0">
              <a:lnSpc>
                <a:spcPct val="95000"/>
              </a:lnSpc>
              <a:spcBef>
                <a:spcPts val="0"/>
              </a:spcBef>
              <a:spcAft>
                <a:spcPts val="800"/>
              </a:spcAft>
              <a:buClr>
                <a:srgbClr val="969696"/>
              </a:buClr>
              <a:buSzTx/>
              <a:buFontTx/>
              <a:buNone/>
              <a:tabLst/>
              <a:defRPr/>
            </a:pPr>
            <a:endPar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p:txBody>
      </p:sp>
      <p:sp>
        <p:nvSpPr>
          <p:cNvPr id="17" name="Freeform 38">
            <a:extLst>
              <a:ext uri="{FF2B5EF4-FFF2-40B4-BE49-F238E27FC236}">
                <a16:creationId xmlns:a16="http://schemas.microsoft.com/office/drawing/2014/main" id="{32547100-D15B-47A7-9F44-55AD0775B024}"/>
              </a:ext>
            </a:extLst>
          </p:cNvPr>
          <p:cNvSpPr>
            <a:spLocks noChangeAspect="1" noEditPoints="1"/>
          </p:cNvSpPr>
          <p:nvPr/>
        </p:nvSpPr>
        <p:spPr bwMode="auto">
          <a:xfrm>
            <a:off x="6438443" y="2925189"/>
            <a:ext cx="652323" cy="619208"/>
          </a:xfrm>
          <a:custGeom>
            <a:avLst/>
            <a:gdLst>
              <a:gd name="T0" fmla="*/ 2147483647 w 5332"/>
              <a:gd name="T1" fmla="*/ 2147483647 h 4763"/>
              <a:gd name="T2" fmla="*/ 2147483647 w 5332"/>
              <a:gd name="T3" fmla="*/ 2147483647 h 4763"/>
              <a:gd name="T4" fmla="*/ 2147483647 w 5332"/>
              <a:gd name="T5" fmla="*/ 2147483647 h 4763"/>
              <a:gd name="T6" fmla="*/ 2147483647 w 5332"/>
              <a:gd name="T7" fmla="*/ 2147483647 h 4763"/>
              <a:gd name="T8" fmla="*/ 2147483647 w 5332"/>
              <a:gd name="T9" fmla="*/ 2147483647 h 4763"/>
              <a:gd name="T10" fmla="*/ 2147483647 w 5332"/>
              <a:gd name="T11" fmla="*/ 2147483647 h 4763"/>
              <a:gd name="T12" fmla="*/ 2147483647 w 5332"/>
              <a:gd name="T13" fmla="*/ 2147483647 h 4763"/>
              <a:gd name="T14" fmla="*/ 2147483647 w 5332"/>
              <a:gd name="T15" fmla="*/ 2147483647 h 4763"/>
              <a:gd name="T16" fmla="*/ 2147483647 w 5332"/>
              <a:gd name="T17" fmla="*/ 2147483647 h 4763"/>
              <a:gd name="T18" fmla="*/ 2147483647 w 5332"/>
              <a:gd name="T19" fmla="*/ 2147483647 h 4763"/>
              <a:gd name="T20" fmla="*/ 2147483647 w 5332"/>
              <a:gd name="T21" fmla="*/ 2147483647 h 4763"/>
              <a:gd name="T22" fmla="*/ 2147483647 w 5332"/>
              <a:gd name="T23" fmla="*/ 2147483647 h 4763"/>
              <a:gd name="T24" fmla="*/ 2147483647 w 5332"/>
              <a:gd name="T25" fmla="*/ 2147483647 h 4763"/>
              <a:gd name="T26" fmla="*/ 2147483647 w 5332"/>
              <a:gd name="T27" fmla="*/ 2147483647 h 4763"/>
              <a:gd name="T28" fmla="*/ 2147483647 w 5332"/>
              <a:gd name="T29" fmla="*/ 2147483647 h 4763"/>
              <a:gd name="T30" fmla="*/ 2147483647 w 5332"/>
              <a:gd name="T31" fmla="*/ 2147483647 h 4763"/>
              <a:gd name="T32" fmla="*/ 2147483647 w 5332"/>
              <a:gd name="T33" fmla="*/ 2147483647 h 4763"/>
              <a:gd name="T34" fmla="*/ 2147483647 w 5332"/>
              <a:gd name="T35" fmla="*/ 2147483647 h 4763"/>
              <a:gd name="T36" fmla="*/ 2147483647 w 5332"/>
              <a:gd name="T37" fmla="*/ 2147483647 h 4763"/>
              <a:gd name="T38" fmla="*/ 2147483647 w 5332"/>
              <a:gd name="T39" fmla="*/ 2147483647 h 4763"/>
              <a:gd name="T40" fmla="*/ 2147483647 w 5332"/>
              <a:gd name="T41" fmla="*/ 0 h 4763"/>
              <a:gd name="T42" fmla="*/ 2147483647 w 5332"/>
              <a:gd name="T43" fmla="*/ 2147483647 h 4763"/>
              <a:gd name="T44" fmla="*/ 2147483647 w 5332"/>
              <a:gd name="T45" fmla="*/ 2147483647 h 4763"/>
              <a:gd name="T46" fmla="*/ 2147483647 w 5332"/>
              <a:gd name="T47" fmla="*/ 2147483647 h 4763"/>
              <a:gd name="T48" fmla="*/ 2147483647 w 5332"/>
              <a:gd name="T49" fmla="*/ 2147483647 h 4763"/>
              <a:gd name="T50" fmla="*/ 2147483647 w 5332"/>
              <a:gd name="T51" fmla="*/ 2147483647 h 4763"/>
              <a:gd name="T52" fmla="*/ 2147483647 w 5332"/>
              <a:gd name="T53" fmla="*/ 2147483647 h 4763"/>
              <a:gd name="T54" fmla="*/ 2147483647 w 5332"/>
              <a:gd name="T55" fmla="*/ 2147483647 h 4763"/>
              <a:gd name="T56" fmla="*/ 2147483647 w 5332"/>
              <a:gd name="T57" fmla="*/ 2147483647 h 4763"/>
              <a:gd name="T58" fmla="*/ 0 w 5332"/>
              <a:gd name="T59" fmla="*/ 2147483647 h 4763"/>
              <a:gd name="T60" fmla="*/ 2147483647 w 5332"/>
              <a:gd name="T61" fmla="*/ 2147483647 h 4763"/>
              <a:gd name="T62" fmla="*/ 2147483647 w 5332"/>
              <a:gd name="T63" fmla="*/ 2147483647 h 4763"/>
              <a:gd name="T64" fmla="*/ 2147483647 w 5332"/>
              <a:gd name="T65" fmla="*/ 0 h 4763"/>
              <a:gd name="T66" fmla="*/ 2147483647 w 5332"/>
              <a:gd name="T67" fmla="*/ 2147483647 h 4763"/>
              <a:gd name="T68" fmla="*/ 2147483647 w 5332"/>
              <a:gd name="T69" fmla="*/ 2147483647 h 4763"/>
              <a:gd name="T70" fmla="*/ 2147483647 w 5332"/>
              <a:gd name="T71" fmla="*/ 2147483647 h 4763"/>
              <a:gd name="T72" fmla="*/ 2147483647 w 5332"/>
              <a:gd name="T73" fmla="*/ 2147483647 h 4763"/>
              <a:gd name="T74" fmla="*/ 2147483647 w 5332"/>
              <a:gd name="T75" fmla="*/ 2147483647 h 4763"/>
              <a:gd name="T76" fmla="*/ 2147483647 w 5332"/>
              <a:gd name="T77" fmla="*/ 2147483647 h 4763"/>
              <a:gd name="T78" fmla="*/ 2147483647 w 5332"/>
              <a:gd name="T79" fmla="*/ 2147483647 h 4763"/>
              <a:gd name="T80" fmla="*/ 2147483647 w 5332"/>
              <a:gd name="T81" fmla="*/ 2147483647 h 4763"/>
              <a:gd name="T82" fmla="*/ 2147483647 w 5332"/>
              <a:gd name="T83" fmla="*/ 2147483647 h 4763"/>
              <a:gd name="T84" fmla="*/ 2147483647 w 5332"/>
              <a:gd name="T85" fmla="*/ 2147483647 h 4763"/>
              <a:gd name="T86" fmla="*/ 2147483647 w 5332"/>
              <a:gd name="T87" fmla="*/ 2147483647 h 4763"/>
              <a:gd name="T88" fmla="*/ 2147483647 w 5332"/>
              <a:gd name="T89" fmla="*/ 2147483647 h 4763"/>
              <a:gd name="T90" fmla="*/ 2147483647 w 5332"/>
              <a:gd name="T91" fmla="*/ 2147483647 h 4763"/>
              <a:gd name="T92" fmla="*/ 2147483647 w 5332"/>
              <a:gd name="T93" fmla="*/ 2147483647 h 4763"/>
              <a:gd name="T94" fmla="*/ 2147483647 w 5332"/>
              <a:gd name="T95" fmla="*/ 2147483647 h 4763"/>
              <a:gd name="T96" fmla="*/ 2147483647 w 5332"/>
              <a:gd name="T97" fmla="*/ 2147483647 h 4763"/>
              <a:gd name="T98" fmla="*/ 2147483647 w 5332"/>
              <a:gd name="T99" fmla="*/ 2147483647 h 4763"/>
              <a:gd name="T100" fmla="*/ 2147483647 w 5332"/>
              <a:gd name="T101" fmla="*/ 2147483647 h 4763"/>
              <a:gd name="T102" fmla="*/ 2147483647 w 5332"/>
              <a:gd name="T103" fmla="*/ 2147483647 h 4763"/>
              <a:gd name="T104" fmla="*/ 2147483647 w 5332"/>
              <a:gd name="T105" fmla="*/ 2147483647 h 4763"/>
              <a:gd name="T106" fmla="*/ 2147483647 w 5332"/>
              <a:gd name="T107" fmla="*/ 2147483647 h 4763"/>
              <a:gd name="T108" fmla="*/ 2147483647 w 5332"/>
              <a:gd name="T109" fmla="*/ 2147483647 h 4763"/>
              <a:gd name="T110" fmla="*/ 2147483647 w 5332"/>
              <a:gd name="T111" fmla="*/ 2147483647 h 4763"/>
              <a:gd name="T112" fmla="*/ 2147483647 w 5332"/>
              <a:gd name="T113" fmla="*/ 2147483647 h 4763"/>
              <a:gd name="T114" fmla="*/ 2147483647 w 5332"/>
              <a:gd name="T115" fmla="*/ 2147483647 h 4763"/>
              <a:gd name="T116" fmla="*/ 2147483647 w 5332"/>
              <a:gd name="T117" fmla="*/ 2147483647 h 4763"/>
              <a:gd name="T118" fmla="*/ 2147483647 w 5332"/>
              <a:gd name="T119" fmla="*/ 2147483647 h 4763"/>
              <a:gd name="T120" fmla="*/ 2147483647 w 5332"/>
              <a:gd name="T121" fmla="*/ 2147483647 h 4763"/>
              <a:gd name="T122" fmla="*/ 2147483647 w 5332"/>
              <a:gd name="T123" fmla="*/ 2147483647 h 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32"/>
              <a:gd name="T187" fmla="*/ 0 h 4763"/>
              <a:gd name="T188" fmla="*/ 5332 w 5332"/>
              <a:gd name="T189" fmla="*/ 4763 h 47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32" h="4763">
                <a:moveTo>
                  <a:pt x="2131" y="4305"/>
                </a:moveTo>
                <a:lnTo>
                  <a:pt x="2885" y="4305"/>
                </a:lnTo>
                <a:lnTo>
                  <a:pt x="2885" y="4413"/>
                </a:lnTo>
                <a:lnTo>
                  <a:pt x="2041" y="4413"/>
                </a:lnTo>
                <a:lnTo>
                  <a:pt x="1813" y="4548"/>
                </a:lnTo>
                <a:lnTo>
                  <a:pt x="3514" y="4548"/>
                </a:lnTo>
                <a:lnTo>
                  <a:pt x="3259" y="4394"/>
                </a:lnTo>
                <a:lnTo>
                  <a:pt x="3248" y="4386"/>
                </a:lnTo>
                <a:lnTo>
                  <a:pt x="3239" y="4379"/>
                </a:lnTo>
                <a:lnTo>
                  <a:pt x="3230" y="4371"/>
                </a:lnTo>
                <a:lnTo>
                  <a:pt x="3223" y="4365"/>
                </a:lnTo>
                <a:lnTo>
                  <a:pt x="3216" y="4356"/>
                </a:lnTo>
                <a:lnTo>
                  <a:pt x="3209" y="4347"/>
                </a:lnTo>
                <a:lnTo>
                  <a:pt x="3205" y="4339"/>
                </a:lnTo>
                <a:lnTo>
                  <a:pt x="3201" y="4331"/>
                </a:lnTo>
                <a:lnTo>
                  <a:pt x="3195" y="4312"/>
                </a:lnTo>
                <a:lnTo>
                  <a:pt x="3191" y="4292"/>
                </a:lnTo>
                <a:lnTo>
                  <a:pt x="3189" y="4271"/>
                </a:lnTo>
                <a:lnTo>
                  <a:pt x="3189" y="4246"/>
                </a:lnTo>
                <a:lnTo>
                  <a:pt x="3189" y="4063"/>
                </a:lnTo>
                <a:lnTo>
                  <a:pt x="3404" y="4063"/>
                </a:lnTo>
                <a:lnTo>
                  <a:pt x="3404" y="4175"/>
                </a:lnTo>
                <a:lnTo>
                  <a:pt x="3404" y="4197"/>
                </a:lnTo>
                <a:lnTo>
                  <a:pt x="3408" y="4213"/>
                </a:lnTo>
                <a:lnTo>
                  <a:pt x="3413" y="4228"/>
                </a:lnTo>
                <a:lnTo>
                  <a:pt x="3420" y="4238"/>
                </a:lnTo>
                <a:lnTo>
                  <a:pt x="3431" y="4249"/>
                </a:lnTo>
                <a:lnTo>
                  <a:pt x="3443" y="4259"/>
                </a:lnTo>
                <a:lnTo>
                  <a:pt x="3475" y="4277"/>
                </a:lnTo>
                <a:lnTo>
                  <a:pt x="3815" y="4480"/>
                </a:lnTo>
                <a:lnTo>
                  <a:pt x="3827" y="4487"/>
                </a:lnTo>
                <a:lnTo>
                  <a:pt x="3836" y="4495"/>
                </a:lnTo>
                <a:lnTo>
                  <a:pt x="3847" y="4503"/>
                </a:lnTo>
                <a:lnTo>
                  <a:pt x="3855" y="4512"/>
                </a:lnTo>
                <a:lnTo>
                  <a:pt x="3863" y="4523"/>
                </a:lnTo>
                <a:lnTo>
                  <a:pt x="3871" y="4532"/>
                </a:lnTo>
                <a:lnTo>
                  <a:pt x="3876" y="4544"/>
                </a:lnTo>
                <a:lnTo>
                  <a:pt x="3882" y="4555"/>
                </a:lnTo>
                <a:lnTo>
                  <a:pt x="3887" y="4566"/>
                </a:lnTo>
                <a:lnTo>
                  <a:pt x="3891" y="4578"/>
                </a:lnTo>
                <a:lnTo>
                  <a:pt x="3894" y="4590"/>
                </a:lnTo>
                <a:lnTo>
                  <a:pt x="3896" y="4602"/>
                </a:lnTo>
                <a:lnTo>
                  <a:pt x="3898" y="4614"/>
                </a:lnTo>
                <a:lnTo>
                  <a:pt x="3898" y="4625"/>
                </a:lnTo>
                <a:lnTo>
                  <a:pt x="3898" y="4637"/>
                </a:lnTo>
                <a:lnTo>
                  <a:pt x="3896" y="4649"/>
                </a:lnTo>
                <a:lnTo>
                  <a:pt x="3895" y="4661"/>
                </a:lnTo>
                <a:lnTo>
                  <a:pt x="3892" y="4672"/>
                </a:lnTo>
                <a:lnTo>
                  <a:pt x="3888" y="4682"/>
                </a:lnTo>
                <a:lnTo>
                  <a:pt x="3884" y="4693"/>
                </a:lnTo>
                <a:lnTo>
                  <a:pt x="3879" y="4703"/>
                </a:lnTo>
                <a:lnTo>
                  <a:pt x="3872" y="4712"/>
                </a:lnTo>
                <a:lnTo>
                  <a:pt x="3865" y="4721"/>
                </a:lnTo>
                <a:lnTo>
                  <a:pt x="3857" y="4729"/>
                </a:lnTo>
                <a:lnTo>
                  <a:pt x="3848" y="4736"/>
                </a:lnTo>
                <a:lnTo>
                  <a:pt x="3839" y="4743"/>
                </a:lnTo>
                <a:lnTo>
                  <a:pt x="3828" y="4750"/>
                </a:lnTo>
                <a:lnTo>
                  <a:pt x="3816" y="4754"/>
                </a:lnTo>
                <a:lnTo>
                  <a:pt x="3804" y="4758"/>
                </a:lnTo>
                <a:lnTo>
                  <a:pt x="3790" y="4760"/>
                </a:lnTo>
                <a:lnTo>
                  <a:pt x="3777" y="4763"/>
                </a:lnTo>
                <a:lnTo>
                  <a:pt x="3761" y="4763"/>
                </a:lnTo>
                <a:lnTo>
                  <a:pt x="1571" y="4763"/>
                </a:lnTo>
                <a:lnTo>
                  <a:pt x="1556" y="4763"/>
                </a:lnTo>
                <a:lnTo>
                  <a:pt x="1542" y="4760"/>
                </a:lnTo>
                <a:lnTo>
                  <a:pt x="1528" y="4758"/>
                </a:lnTo>
                <a:lnTo>
                  <a:pt x="1516" y="4754"/>
                </a:lnTo>
                <a:lnTo>
                  <a:pt x="1504" y="4750"/>
                </a:lnTo>
                <a:lnTo>
                  <a:pt x="1493" y="4743"/>
                </a:lnTo>
                <a:lnTo>
                  <a:pt x="1484" y="4736"/>
                </a:lnTo>
                <a:lnTo>
                  <a:pt x="1475" y="4729"/>
                </a:lnTo>
                <a:lnTo>
                  <a:pt x="1467" y="4721"/>
                </a:lnTo>
                <a:lnTo>
                  <a:pt x="1460" y="4712"/>
                </a:lnTo>
                <a:lnTo>
                  <a:pt x="1453" y="4703"/>
                </a:lnTo>
                <a:lnTo>
                  <a:pt x="1448" y="4693"/>
                </a:lnTo>
                <a:lnTo>
                  <a:pt x="1444" y="4682"/>
                </a:lnTo>
                <a:lnTo>
                  <a:pt x="1440" y="4672"/>
                </a:lnTo>
                <a:lnTo>
                  <a:pt x="1437" y="4660"/>
                </a:lnTo>
                <a:lnTo>
                  <a:pt x="1436" y="4649"/>
                </a:lnTo>
                <a:lnTo>
                  <a:pt x="1434" y="4637"/>
                </a:lnTo>
                <a:lnTo>
                  <a:pt x="1434" y="4625"/>
                </a:lnTo>
                <a:lnTo>
                  <a:pt x="1434" y="4613"/>
                </a:lnTo>
                <a:lnTo>
                  <a:pt x="1436" y="4601"/>
                </a:lnTo>
                <a:lnTo>
                  <a:pt x="1438" y="4590"/>
                </a:lnTo>
                <a:lnTo>
                  <a:pt x="1441" y="4578"/>
                </a:lnTo>
                <a:lnTo>
                  <a:pt x="1445" y="4566"/>
                </a:lnTo>
                <a:lnTo>
                  <a:pt x="1450" y="4555"/>
                </a:lnTo>
                <a:lnTo>
                  <a:pt x="1456" y="4543"/>
                </a:lnTo>
                <a:lnTo>
                  <a:pt x="1462" y="4532"/>
                </a:lnTo>
                <a:lnTo>
                  <a:pt x="1469" y="4523"/>
                </a:lnTo>
                <a:lnTo>
                  <a:pt x="1477" y="4512"/>
                </a:lnTo>
                <a:lnTo>
                  <a:pt x="1487" y="4503"/>
                </a:lnTo>
                <a:lnTo>
                  <a:pt x="1496" y="4495"/>
                </a:lnTo>
                <a:lnTo>
                  <a:pt x="1507" y="4487"/>
                </a:lnTo>
                <a:lnTo>
                  <a:pt x="1517" y="4480"/>
                </a:lnTo>
                <a:lnTo>
                  <a:pt x="1864" y="4277"/>
                </a:lnTo>
                <a:lnTo>
                  <a:pt x="1877" y="4268"/>
                </a:lnTo>
                <a:lnTo>
                  <a:pt x="1890" y="4256"/>
                </a:lnTo>
                <a:lnTo>
                  <a:pt x="1901" y="4242"/>
                </a:lnTo>
                <a:lnTo>
                  <a:pt x="1911" y="4228"/>
                </a:lnTo>
                <a:lnTo>
                  <a:pt x="1919" y="4212"/>
                </a:lnTo>
                <a:lnTo>
                  <a:pt x="1924" y="4194"/>
                </a:lnTo>
                <a:lnTo>
                  <a:pt x="1928" y="4177"/>
                </a:lnTo>
                <a:lnTo>
                  <a:pt x="1929" y="4158"/>
                </a:lnTo>
                <a:lnTo>
                  <a:pt x="1929" y="4063"/>
                </a:lnTo>
                <a:lnTo>
                  <a:pt x="2144" y="4063"/>
                </a:lnTo>
                <a:lnTo>
                  <a:pt x="2144" y="4198"/>
                </a:lnTo>
                <a:lnTo>
                  <a:pt x="2143" y="4226"/>
                </a:lnTo>
                <a:lnTo>
                  <a:pt x="2141" y="4257"/>
                </a:lnTo>
                <a:lnTo>
                  <a:pt x="2137" y="4285"/>
                </a:lnTo>
                <a:lnTo>
                  <a:pt x="2135" y="4296"/>
                </a:lnTo>
                <a:lnTo>
                  <a:pt x="2131" y="4305"/>
                </a:lnTo>
                <a:close/>
                <a:moveTo>
                  <a:pt x="5117" y="3741"/>
                </a:moveTo>
                <a:lnTo>
                  <a:pt x="5117" y="215"/>
                </a:lnTo>
                <a:lnTo>
                  <a:pt x="215" y="215"/>
                </a:lnTo>
                <a:lnTo>
                  <a:pt x="215" y="3741"/>
                </a:lnTo>
                <a:lnTo>
                  <a:pt x="5117" y="3741"/>
                </a:lnTo>
                <a:close/>
                <a:moveTo>
                  <a:pt x="182" y="0"/>
                </a:moveTo>
                <a:lnTo>
                  <a:pt x="5151" y="0"/>
                </a:lnTo>
                <a:lnTo>
                  <a:pt x="5167" y="1"/>
                </a:lnTo>
                <a:lnTo>
                  <a:pt x="5183" y="3"/>
                </a:lnTo>
                <a:lnTo>
                  <a:pt x="5199" y="7"/>
                </a:lnTo>
                <a:lnTo>
                  <a:pt x="5215" y="12"/>
                </a:lnTo>
                <a:lnTo>
                  <a:pt x="5231" y="19"/>
                </a:lnTo>
                <a:lnTo>
                  <a:pt x="5246" y="27"/>
                </a:lnTo>
                <a:lnTo>
                  <a:pt x="5261" y="36"/>
                </a:lnTo>
                <a:lnTo>
                  <a:pt x="5274" y="46"/>
                </a:lnTo>
                <a:lnTo>
                  <a:pt x="5286" y="58"/>
                </a:lnTo>
                <a:lnTo>
                  <a:pt x="5297" y="71"/>
                </a:lnTo>
                <a:lnTo>
                  <a:pt x="5308" y="86"/>
                </a:lnTo>
                <a:lnTo>
                  <a:pt x="5316" y="101"/>
                </a:lnTo>
                <a:lnTo>
                  <a:pt x="5323" y="117"/>
                </a:lnTo>
                <a:lnTo>
                  <a:pt x="5328" y="134"/>
                </a:lnTo>
                <a:lnTo>
                  <a:pt x="5331" y="153"/>
                </a:lnTo>
                <a:lnTo>
                  <a:pt x="5332" y="173"/>
                </a:lnTo>
                <a:lnTo>
                  <a:pt x="5332" y="3782"/>
                </a:lnTo>
                <a:lnTo>
                  <a:pt x="5331" y="3802"/>
                </a:lnTo>
                <a:lnTo>
                  <a:pt x="5328" y="3821"/>
                </a:lnTo>
                <a:lnTo>
                  <a:pt x="5323" y="3839"/>
                </a:lnTo>
                <a:lnTo>
                  <a:pt x="5316" y="3855"/>
                </a:lnTo>
                <a:lnTo>
                  <a:pt x="5308" y="3869"/>
                </a:lnTo>
                <a:lnTo>
                  <a:pt x="5297" y="3884"/>
                </a:lnTo>
                <a:lnTo>
                  <a:pt x="5286" y="3898"/>
                </a:lnTo>
                <a:lnTo>
                  <a:pt x="5274" y="3910"/>
                </a:lnTo>
                <a:lnTo>
                  <a:pt x="5261" y="3919"/>
                </a:lnTo>
                <a:lnTo>
                  <a:pt x="5246" y="3928"/>
                </a:lnTo>
                <a:lnTo>
                  <a:pt x="5231" y="3937"/>
                </a:lnTo>
                <a:lnTo>
                  <a:pt x="5215" y="3943"/>
                </a:lnTo>
                <a:lnTo>
                  <a:pt x="5199" y="3949"/>
                </a:lnTo>
                <a:lnTo>
                  <a:pt x="5183" y="3953"/>
                </a:lnTo>
                <a:lnTo>
                  <a:pt x="5167" y="3954"/>
                </a:lnTo>
                <a:lnTo>
                  <a:pt x="5151" y="3955"/>
                </a:lnTo>
                <a:lnTo>
                  <a:pt x="182" y="3955"/>
                </a:lnTo>
                <a:lnTo>
                  <a:pt x="165" y="3954"/>
                </a:lnTo>
                <a:lnTo>
                  <a:pt x="149" y="3953"/>
                </a:lnTo>
                <a:lnTo>
                  <a:pt x="133" y="3949"/>
                </a:lnTo>
                <a:lnTo>
                  <a:pt x="117" y="3943"/>
                </a:lnTo>
                <a:lnTo>
                  <a:pt x="101" y="3937"/>
                </a:lnTo>
                <a:lnTo>
                  <a:pt x="86" y="3928"/>
                </a:lnTo>
                <a:lnTo>
                  <a:pt x="72" y="3919"/>
                </a:lnTo>
                <a:lnTo>
                  <a:pt x="59" y="3910"/>
                </a:lnTo>
                <a:lnTo>
                  <a:pt x="46" y="3898"/>
                </a:lnTo>
                <a:lnTo>
                  <a:pt x="35" y="3884"/>
                </a:lnTo>
                <a:lnTo>
                  <a:pt x="25" y="3869"/>
                </a:lnTo>
                <a:lnTo>
                  <a:pt x="16" y="3855"/>
                </a:lnTo>
                <a:lnTo>
                  <a:pt x="9" y="3839"/>
                </a:lnTo>
                <a:lnTo>
                  <a:pt x="5" y="3821"/>
                </a:lnTo>
                <a:lnTo>
                  <a:pt x="1" y="3802"/>
                </a:lnTo>
                <a:lnTo>
                  <a:pt x="0" y="3782"/>
                </a:lnTo>
                <a:lnTo>
                  <a:pt x="0" y="173"/>
                </a:lnTo>
                <a:lnTo>
                  <a:pt x="1" y="153"/>
                </a:lnTo>
                <a:lnTo>
                  <a:pt x="5" y="134"/>
                </a:lnTo>
                <a:lnTo>
                  <a:pt x="9" y="117"/>
                </a:lnTo>
                <a:lnTo>
                  <a:pt x="16" y="101"/>
                </a:lnTo>
                <a:lnTo>
                  <a:pt x="25" y="86"/>
                </a:lnTo>
                <a:lnTo>
                  <a:pt x="35" y="71"/>
                </a:lnTo>
                <a:lnTo>
                  <a:pt x="46" y="58"/>
                </a:lnTo>
                <a:lnTo>
                  <a:pt x="59" y="46"/>
                </a:lnTo>
                <a:lnTo>
                  <a:pt x="72" y="36"/>
                </a:lnTo>
                <a:lnTo>
                  <a:pt x="86" y="27"/>
                </a:lnTo>
                <a:lnTo>
                  <a:pt x="101" y="19"/>
                </a:lnTo>
                <a:lnTo>
                  <a:pt x="117" y="12"/>
                </a:lnTo>
                <a:lnTo>
                  <a:pt x="133" y="7"/>
                </a:lnTo>
                <a:lnTo>
                  <a:pt x="149" y="3"/>
                </a:lnTo>
                <a:lnTo>
                  <a:pt x="165" y="1"/>
                </a:lnTo>
                <a:lnTo>
                  <a:pt x="182" y="0"/>
                </a:lnTo>
                <a:close/>
                <a:moveTo>
                  <a:pt x="1728" y="2250"/>
                </a:moveTo>
                <a:lnTo>
                  <a:pt x="1542" y="2250"/>
                </a:lnTo>
                <a:lnTo>
                  <a:pt x="1411" y="1737"/>
                </a:lnTo>
                <a:lnTo>
                  <a:pt x="1281" y="2250"/>
                </a:lnTo>
                <a:lnTo>
                  <a:pt x="1094" y="2250"/>
                </a:lnTo>
                <a:lnTo>
                  <a:pt x="848" y="1397"/>
                </a:lnTo>
                <a:lnTo>
                  <a:pt x="1076" y="1397"/>
                </a:lnTo>
                <a:lnTo>
                  <a:pt x="1191" y="1886"/>
                </a:lnTo>
                <a:lnTo>
                  <a:pt x="1322" y="1397"/>
                </a:lnTo>
                <a:lnTo>
                  <a:pt x="1507" y="1397"/>
                </a:lnTo>
                <a:lnTo>
                  <a:pt x="1637" y="1886"/>
                </a:lnTo>
                <a:lnTo>
                  <a:pt x="1752" y="1397"/>
                </a:lnTo>
                <a:lnTo>
                  <a:pt x="1974" y="1397"/>
                </a:lnTo>
                <a:lnTo>
                  <a:pt x="1728" y="2250"/>
                </a:lnTo>
                <a:close/>
                <a:moveTo>
                  <a:pt x="2983" y="2250"/>
                </a:moveTo>
                <a:lnTo>
                  <a:pt x="2796" y="2250"/>
                </a:lnTo>
                <a:lnTo>
                  <a:pt x="2666" y="1737"/>
                </a:lnTo>
                <a:lnTo>
                  <a:pt x="2536" y="2250"/>
                </a:lnTo>
                <a:lnTo>
                  <a:pt x="2349" y="2250"/>
                </a:lnTo>
                <a:lnTo>
                  <a:pt x="2104" y="1397"/>
                </a:lnTo>
                <a:lnTo>
                  <a:pt x="2332" y="1397"/>
                </a:lnTo>
                <a:lnTo>
                  <a:pt x="2447" y="1886"/>
                </a:lnTo>
                <a:lnTo>
                  <a:pt x="2577" y="1397"/>
                </a:lnTo>
                <a:lnTo>
                  <a:pt x="2763" y="1397"/>
                </a:lnTo>
                <a:lnTo>
                  <a:pt x="2891" y="1886"/>
                </a:lnTo>
                <a:lnTo>
                  <a:pt x="3008" y="1397"/>
                </a:lnTo>
                <a:lnTo>
                  <a:pt x="3228" y="1397"/>
                </a:lnTo>
                <a:lnTo>
                  <a:pt x="2983" y="2250"/>
                </a:lnTo>
                <a:close/>
                <a:moveTo>
                  <a:pt x="4238" y="2250"/>
                </a:moveTo>
                <a:lnTo>
                  <a:pt x="4052" y="2250"/>
                </a:lnTo>
                <a:lnTo>
                  <a:pt x="3922" y="1737"/>
                </a:lnTo>
                <a:lnTo>
                  <a:pt x="3792" y="2250"/>
                </a:lnTo>
                <a:lnTo>
                  <a:pt x="3604" y="2250"/>
                </a:lnTo>
                <a:lnTo>
                  <a:pt x="3360" y="1397"/>
                </a:lnTo>
                <a:lnTo>
                  <a:pt x="3586" y="1397"/>
                </a:lnTo>
                <a:lnTo>
                  <a:pt x="3702" y="1886"/>
                </a:lnTo>
                <a:lnTo>
                  <a:pt x="3832" y="1397"/>
                </a:lnTo>
                <a:lnTo>
                  <a:pt x="4018" y="1397"/>
                </a:lnTo>
                <a:lnTo>
                  <a:pt x="4147" y="1886"/>
                </a:lnTo>
                <a:lnTo>
                  <a:pt x="4263" y="1397"/>
                </a:lnTo>
                <a:lnTo>
                  <a:pt x="4484" y="1397"/>
                </a:lnTo>
                <a:lnTo>
                  <a:pt x="4238" y="2250"/>
                </a:lnTo>
                <a:close/>
                <a:moveTo>
                  <a:pt x="2666" y="3264"/>
                </a:moveTo>
                <a:lnTo>
                  <a:pt x="2666" y="3264"/>
                </a:lnTo>
                <a:lnTo>
                  <a:pt x="2686" y="3266"/>
                </a:lnTo>
                <a:lnTo>
                  <a:pt x="2705" y="3268"/>
                </a:lnTo>
                <a:lnTo>
                  <a:pt x="2722" y="3272"/>
                </a:lnTo>
                <a:lnTo>
                  <a:pt x="2740" y="3279"/>
                </a:lnTo>
                <a:lnTo>
                  <a:pt x="2756" y="3287"/>
                </a:lnTo>
                <a:lnTo>
                  <a:pt x="2772" y="3297"/>
                </a:lnTo>
                <a:lnTo>
                  <a:pt x="2787" y="3307"/>
                </a:lnTo>
                <a:lnTo>
                  <a:pt x="2800" y="3319"/>
                </a:lnTo>
                <a:lnTo>
                  <a:pt x="2812" y="3333"/>
                </a:lnTo>
                <a:lnTo>
                  <a:pt x="2823" y="3348"/>
                </a:lnTo>
                <a:lnTo>
                  <a:pt x="2832" y="3364"/>
                </a:lnTo>
                <a:lnTo>
                  <a:pt x="2840" y="3380"/>
                </a:lnTo>
                <a:lnTo>
                  <a:pt x="2847" y="3397"/>
                </a:lnTo>
                <a:lnTo>
                  <a:pt x="2852" y="3416"/>
                </a:lnTo>
                <a:lnTo>
                  <a:pt x="2855" y="3435"/>
                </a:lnTo>
                <a:lnTo>
                  <a:pt x="2855" y="3454"/>
                </a:lnTo>
                <a:lnTo>
                  <a:pt x="2855" y="3474"/>
                </a:lnTo>
                <a:lnTo>
                  <a:pt x="2852" y="3492"/>
                </a:lnTo>
                <a:lnTo>
                  <a:pt x="2847" y="3510"/>
                </a:lnTo>
                <a:lnTo>
                  <a:pt x="2840" y="3527"/>
                </a:lnTo>
                <a:lnTo>
                  <a:pt x="2832" y="3545"/>
                </a:lnTo>
                <a:lnTo>
                  <a:pt x="2823" y="3560"/>
                </a:lnTo>
                <a:lnTo>
                  <a:pt x="2812" y="3574"/>
                </a:lnTo>
                <a:lnTo>
                  <a:pt x="2800" y="3588"/>
                </a:lnTo>
                <a:lnTo>
                  <a:pt x="2787" y="3600"/>
                </a:lnTo>
                <a:lnTo>
                  <a:pt x="2772" y="3612"/>
                </a:lnTo>
                <a:lnTo>
                  <a:pt x="2756" y="3621"/>
                </a:lnTo>
                <a:lnTo>
                  <a:pt x="2740" y="3629"/>
                </a:lnTo>
                <a:lnTo>
                  <a:pt x="2722" y="3635"/>
                </a:lnTo>
                <a:lnTo>
                  <a:pt x="2705" y="3640"/>
                </a:lnTo>
                <a:lnTo>
                  <a:pt x="2686" y="3643"/>
                </a:lnTo>
                <a:lnTo>
                  <a:pt x="2666" y="3644"/>
                </a:lnTo>
                <a:lnTo>
                  <a:pt x="2647" y="3643"/>
                </a:lnTo>
                <a:lnTo>
                  <a:pt x="2628" y="3640"/>
                </a:lnTo>
                <a:lnTo>
                  <a:pt x="2610" y="3635"/>
                </a:lnTo>
                <a:lnTo>
                  <a:pt x="2592" y="3629"/>
                </a:lnTo>
                <a:lnTo>
                  <a:pt x="2576" y="3621"/>
                </a:lnTo>
                <a:lnTo>
                  <a:pt x="2560" y="3612"/>
                </a:lnTo>
                <a:lnTo>
                  <a:pt x="2545" y="3600"/>
                </a:lnTo>
                <a:lnTo>
                  <a:pt x="2532" y="3588"/>
                </a:lnTo>
                <a:lnTo>
                  <a:pt x="2520" y="3574"/>
                </a:lnTo>
                <a:lnTo>
                  <a:pt x="2509" y="3560"/>
                </a:lnTo>
                <a:lnTo>
                  <a:pt x="2500" y="3545"/>
                </a:lnTo>
                <a:lnTo>
                  <a:pt x="2492" y="3527"/>
                </a:lnTo>
                <a:lnTo>
                  <a:pt x="2485" y="3510"/>
                </a:lnTo>
                <a:lnTo>
                  <a:pt x="2481" y="3492"/>
                </a:lnTo>
                <a:lnTo>
                  <a:pt x="2478" y="3474"/>
                </a:lnTo>
                <a:lnTo>
                  <a:pt x="2477" y="3454"/>
                </a:lnTo>
                <a:lnTo>
                  <a:pt x="2478" y="3435"/>
                </a:lnTo>
                <a:lnTo>
                  <a:pt x="2481" y="3416"/>
                </a:lnTo>
                <a:lnTo>
                  <a:pt x="2485" y="3397"/>
                </a:lnTo>
                <a:lnTo>
                  <a:pt x="2492" y="3380"/>
                </a:lnTo>
                <a:lnTo>
                  <a:pt x="2500" y="3364"/>
                </a:lnTo>
                <a:lnTo>
                  <a:pt x="2509" y="3348"/>
                </a:lnTo>
                <a:lnTo>
                  <a:pt x="2520" y="3333"/>
                </a:lnTo>
                <a:lnTo>
                  <a:pt x="2532" y="3319"/>
                </a:lnTo>
                <a:lnTo>
                  <a:pt x="2545" y="3307"/>
                </a:lnTo>
                <a:lnTo>
                  <a:pt x="2560" y="3297"/>
                </a:lnTo>
                <a:lnTo>
                  <a:pt x="2576" y="3287"/>
                </a:lnTo>
                <a:lnTo>
                  <a:pt x="2592" y="3279"/>
                </a:lnTo>
                <a:lnTo>
                  <a:pt x="2610" y="3272"/>
                </a:lnTo>
                <a:lnTo>
                  <a:pt x="2628" y="3268"/>
                </a:lnTo>
                <a:lnTo>
                  <a:pt x="2647" y="3266"/>
                </a:lnTo>
                <a:lnTo>
                  <a:pt x="2666" y="3264"/>
                </a:lnTo>
                <a:close/>
                <a:moveTo>
                  <a:pt x="2666" y="3372"/>
                </a:moveTo>
                <a:lnTo>
                  <a:pt x="2666" y="3372"/>
                </a:lnTo>
                <a:lnTo>
                  <a:pt x="2658" y="3372"/>
                </a:lnTo>
                <a:lnTo>
                  <a:pt x="2650" y="3373"/>
                </a:lnTo>
                <a:lnTo>
                  <a:pt x="2642" y="3376"/>
                </a:lnTo>
                <a:lnTo>
                  <a:pt x="2634" y="3378"/>
                </a:lnTo>
                <a:lnTo>
                  <a:pt x="2620" y="3385"/>
                </a:lnTo>
                <a:lnTo>
                  <a:pt x="2608" y="3396"/>
                </a:lnTo>
                <a:lnTo>
                  <a:pt x="2598" y="3408"/>
                </a:lnTo>
                <a:lnTo>
                  <a:pt x="2591" y="3421"/>
                </a:lnTo>
                <a:lnTo>
                  <a:pt x="2588" y="3429"/>
                </a:lnTo>
                <a:lnTo>
                  <a:pt x="2585" y="3437"/>
                </a:lnTo>
                <a:lnTo>
                  <a:pt x="2584" y="3445"/>
                </a:lnTo>
                <a:lnTo>
                  <a:pt x="2584" y="3454"/>
                </a:lnTo>
                <a:lnTo>
                  <a:pt x="2584" y="3463"/>
                </a:lnTo>
                <a:lnTo>
                  <a:pt x="2585" y="3471"/>
                </a:lnTo>
                <a:lnTo>
                  <a:pt x="2588" y="3479"/>
                </a:lnTo>
                <a:lnTo>
                  <a:pt x="2591" y="3486"/>
                </a:lnTo>
                <a:lnTo>
                  <a:pt x="2598" y="3500"/>
                </a:lnTo>
                <a:lnTo>
                  <a:pt x="2608" y="3513"/>
                </a:lnTo>
                <a:lnTo>
                  <a:pt x="2620" y="3522"/>
                </a:lnTo>
                <a:lnTo>
                  <a:pt x="2634" y="3530"/>
                </a:lnTo>
                <a:lnTo>
                  <a:pt x="2642" y="3533"/>
                </a:lnTo>
                <a:lnTo>
                  <a:pt x="2650" y="3534"/>
                </a:lnTo>
                <a:lnTo>
                  <a:pt x="2658" y="3535"/>
                </a:lnTo>
                <a:lnTo>
                  <a:pt x="2666" y="3537"/>
                </a:lnTo>
                <a:lnTo>
                  <a:pt x="2674" y="3535"/>
                </a:lnTo>
                <a:lnTo>
                  <a:pt x="2682" y="3534"/>
                </a:lnTo>
                <a:lnTo>
                  <a:pt x="2690" y="3533"/>
                </a:lnTo>
                <a:lnTo>
                  <a:pt x="2698" y="3530"/>
                </a:lnTo>
                <a:lnTo>
                  <a:pt x="2712" y="3522"/>
                </a:lnTo>
                <a:lnTo>
                  <a:pt x="2724" y="3513"/>
                </a:lnTo>
                <a:lnTo>
                  <a:pt x="2734" y="3500"/>
                </a:lnTo>
                <a:lnTo>
                  <a:pt x="2742" y="3486"/>
                </a:lnTo>
                <a:lnTo>
                  <a:pt x="2745" y="3479"/>
                </a:lnTo>
                <a:lnTo>
                  <a:pt x="2747" y="3471"/>
                </a:lnTo>
                <a:lnTo>
                  <a:pt x="2748" y="3463"/>
                </a:lnTo>
                <a:lnTo>
                  <a:pt x="2748" y="3454"/>
                </a:lnTo>
                <a:lnTo>
                  <a:pt x="2748" y="3445"/>
                </a:lnTo>
                <a:lnTo>
                  <a:pt x="2747" y="3437"/>
                </a:lnTo>
                <a:lnTo>
                  <a:pt x="2745" y="3429"/>
                </a:lnTo>
                <a:lnTo>
                  <a:pt x="2742" y="3421"/>
                </a:lnTo>
                <a:lnTo>
                  <a:pt x="2734" y="3408"/>
                </a:lnTo>
                <a:lnTo>
                  <a:pt x="2724" y="3396"/>
                </a:lnTo>
                <a:lnTo>
                  <a:pt x="2712" y="3385"/>
                </a:lnTo>
                <a:lnTo>
                  <a:pt x="2698" y="3378"/>
                </a:lnTo>
                <a:lnTo>
                  <a:pt x="2690" y="3376"/>
                </a:lnTo>
                <a:lnTo>
                  <a:pt x="2682" y="3373"/>
                </a:lnTo>
                <a:lnTo>
                  <a:pt x="2674" y="3372"/>
                </a:lnTo>
                <a:lnTo>
                  <a:pt x="2666" y="3372"/>
                </a:lnTo>
                <a:close/>
                <a:moveTo>
                  <a:pt x="4599" y="498"/>
                </a:moveTo>
                <a:lnTo>
                  <a:pt x="518" y="498"/>
                </a:lnTo>
                <a:lnTo>
                  <a:pt x="518" y="3082"/>
                </a:lnTo>
                <a:lnTo>
                  <a:pt x="4814" y="3082"/>
                </a:lnTo>
                <a:lnTo>
                  <a:pt x="4814" y="390"/>
                </a:lnTo>
                <a:lnTo>
                  <a:pt x="4921" y="390"/>
                </a:lnTo>
                <a:lnTo>
                  <a:pt x="4921" y="3189"/>
                </a:lnTo>
                <a:lnTo>
                  <a:pt x="411" y="3189"/>
                </a:lnTo>
                <a:lnTo>
                  <a:pt x="411" y="390"/>
                </a:lnTo>
                <a:lnTo>
                  <a:pt x="4599" y="390"/>
                </a:lnTo>
                <a:lnTo>
                  <a:pt x="4599" y="49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18" name="Freeform 89">
            <a:extLst>
              <a:ext uri="{FF2B5EF4-FFF2-40B4-BE49-F238E27FC236}">
                <a16:creationId xmlns:a16="http://schemas.microsoft.com/office/drawing/2014/main" id="{BEBA8B27-93DD-41D9-923D-CD4395589C6E}"/>
              </a:ext>
            </a:extLst>
          </p:cNvPr>
          <p:cNvSpPr>
            <a:spLocks noChangeAspect="1" noEditPoints="1"/>
          </p:cNvSpPr>
          <p:nvPr/>
        </p:nvSpPr>
        <p:spPr bwMode="auto">
          <a:xfrm>
            <a:off x="884668" y="2925189"/>
            <a:ext cx="663274" cy="615201"/>
          </a:xfrm>
          <a:custGeom>
            <a:avLst/>
            <a:gdLst>
              <a:gd name="T0" fmla="*/ 388 w 2265"/>
              <a:gd name="T1" fmla="*/ 645 h 2550"/>
              <a:gd name="T2" fmla="*/ 408 w 2265"/>
              <a:gd name="T3" fmla="*/ 370 h 2550"/>
              <a:gd name="T4" fmla="*/ 744 w 2265"/>
              <a:gd name="T5" fmla="*/ 115 h 2550"/>
              <a:gd name="T6" fmla="*/ 1248 w 2265"/>
              <a:gd name="T7" fmla="*/ 65 h 2550"/>
              <a:gd name="T8" fmla="*/ 1686 w 2265"/>
              <a:gd name="T9" fmla="*/ 250 h 2550"/>
              <a:gd name="T10" fmla="*/ 1828 w 2265"/>
              <a:gd name="T11" fmla="*/ 542 h 2550"/>
              <a:gd name="T12" fmla="*/ 1866 w 2265"/>
              <a:gd name="T13" fmla="*/ 636 h 2550"/>
              <a:gd name="T14" fmla="*/ 1801 w 2265"/>
              <a:gd name="T15" fmla="*/ 296 h 2550"/>
              <a:gd name="T16" fmla="*/ 1397 w 2265"/>
              <a:gd name="T17" fmla="*/ 40 h 2550"/>
              <a:gd name="T18" fmla="*/ 868 w 2265"/>
              <a:gd name="T19" fmla="*/ 22 h 2550"/>
              <a:gd name="T20" fmla="*/ 426 w 2265"/>
              <a:gd name="T21" fmla="*/ 251 h 2550"/>
              <a:gd name="T22" fmla="*/ 317 w 2265"/>
              <a:gd name="T23" fmla="*/ 598 h 2550"/>
              <a:gd name="T24" fmla="*/ 1870 w 2265"/>
              <a:gd name="T25" fmla="*/ 1809 h 2550"/>
              <a:gd name="T26" fmla="*/ 2014 w 2265"/>
              <a:gd name="T27" fmla="*/ 1960 h 2550"/>
              <a:gd name="T28" fmla="*/ 2182 w 2265"/>
              <a:gd name="T29" fmla="*/ 1879 h 2550"/>
              <a:gd name="T30" fmla="*/ 2265 w 2265"/>
              <a:gd name="T31" fmla="*/ 1722 h 2550"/>
              <a:gd name="T32" fmla="*/ 2129 w 2265"/>
              <a:gd name="T33" fmla="*/ 1584 h 2550"/>
              <a:gd name="T34" fmla="*/ 1885 w 2265"/>
              <a:gd name="T35" fmla="*/ 1672 h 2550"/>
              <a:gd name="T36" fmla="*/ 1931 w 2265"/>
              <a:gd name="T37" fmla="*/ 1662 h 2550"/>
              <a:gd name="T38" fmla="*/ 2046 w 2265"/>
              <a:gd name="T39" fmla="*/ 1789 h 2550"/>
              <a:gd name="T40" fmla="*/ 2093 w 2265"/>
              <a:gd name="T41" fmla="*/ 1901 h 2550"/>
              <a:gd name="T42" fmla="*/ 1959 w 2265"/>
              <a:gd name="T43" fmla="*/ 1915 h 2550"/>
              <a:gd name="T44" fmla="*/ 1500 w 2265"/>
              <a:gd name="T45" fmla="*/ 2550 h 2550"/>
              <a:gd name="T46" fmla="*/ 340 w 2265"/>
              <a:gd name="T47" fmla="*/ 2037 h 2550"/>
              <a:gd name="T48" fmla="*/ 55 w 2265"/>
              <a:gd name="T49" fmla="*/ 2069 h 2550"/>
              <a:gd name="T50" fmla="*/ 100 w 2265"/>
              <a:gd name="T51" fmla="*/ 2101 h 2550"/>
              <a:gd name="T52" fmla="*/ 342 w 2265"/>
              <a:gd name="T53" fmla="*/ 2106 h 2550"/>
              <a:gd name="T54" fmla="*/ 1882 w 2265"/>
              <a:gd name="T55" fmla="*/ 2042 h 2550"/>
              <a:gd name="T56" fmla="*/ 1882 w 2265"/>
              <a:gd name="T57" fmla="*/ 2117 h 2550"/>
              <a:gd name="T58" fmla="*/ 2129 w 2265"/>
              <a:gd name="T59" fmla="*/ 2097 h 2550"/>
              <a:gd name="T60" fmla="*/ 2182 w 2265"/>
              <a:gd name="T61" fmla="*/ 2078 h 2550"/>
              <a:gd name="T62" fmla="*/ 1194 w 2265"/>
              <a:gd name="T63" fmla="*/ 1174 h 2550"/>
              <a:gd name="T64" fmla="*/ 324 w 2265"/>
              <a:gd name="T65" fmla="*/ 2522 h 2550"/>
              <a:gd name="T66" fmla="*/ 1396 w 2265"/>
              <a:gd name="T67" fmla="*/ 961 h 2550"/>
              <a:gd name="T68" fmla="*/ 1194 w 2265"/>
              <a:gd name="T69" fmla="*/ 1057 h 2550"/>
              <a:gd name="T70" fmla="*/ 63 w 2265"/>
              <a:gd name="T71" fmla="*/ 1890 h 2550"/>
              <a:gd name="T72" fmla="*/ 205 w 2265"/>
              <a:gd name="T73" fmla="*/ 1959 h 2550"/>
              <a:gd name="T74" fmla="*/ 369 w 2265"/>
              <a:gd name="T75" fmla="*/ 1838 h 2550"/>
              <a:gd name="T76" fmla="*/ 336 w 2265"/>
              <a:gd name="T77" fmla="*/ 1606 h 2550"/>
              <a:gd name="T78" fmla="*/ 282 w 2265"/>
              <a:gd name="T79" fmla="*/ 1561 h 2550"/>
              <a:gd name="T80" fmla="*/ 101 w 2265"/>
              <a:gd name="T81" fmla="*/ 1576 h 2550"/>
              <a:gd name="T82" fmla="*/ 20 w 2265"/>
              <a:gd name="T83" fmla="*/ 1729 h 2550"/>
              <a:gd name="T84" fmla="*/ 161 w 2265"/>
              <a:gd name="T85" fmla="*/ 1758 h 2550"/>
              <a:gd name="T86" fmla="*/ 291 w 2265"/>
              <a:gd name="T87" fmla="*/ 1649 h 2550"/>
              <a:gd name="T88" fmla="*/ 345 w 2265"/>
              <a:gd name="T89" fmla="*/ 1817 h 2550"/>
              <a:gd name="T90" fmla="*/ 222 w 2265"/>
              <a:gd name="T91" fmla="*/ 1933 h 2550"/>
              <a:gd name="T92" fmla="*/ 1464 w 2265"/>
              <a:gd name="T93" fmla="*/ 1920 h 2550"/>
              <a:gd name="T94" fmla="*/ 1350 w 2265"/>
              <a:gd name="T95" fmla="*/ 1780 h 2550"/>
              <a:gd name="T96" fmla="*/ 949 w 2265"/>
              <a:gd name="T97" fmla="*/ 1843 h 2550"/>
              <a:gd name="T98" fmla="*/ 797 w 2265"/>
              <a:gd name="T99" fmla="*/ 1860 h 2550"/>
              <a:gd name="T100" fmla="*/ 1154 w 2265"/>
              <a:gd name="T101" fmla="*/ 2131 h 2550"/>
              <a:gd name="T102" fmla="*/ 1280 w 2265"/>
              <a:gd name="T103" fmla="*/ 1454 h 2550"/>
              <a:gd name="T104" fmla="*/ 1076 w 2265"/>
              <a:gd name="T105" fmla="*/ 1368 h 2550"/>
              <a:gd name="T106" fmla="*/ 950 w 2265"/>
              <a:gd name="T107" fmla="*/ 1606 h 2550"/>
              <a:gd name="T108" fmla="*/ 1039 w 2265"/>
              <a:gd name="T109" fmla="*/ 1720 h 2550"/>
              <a:gd name="T110" fmla="*/ 1192 w 2265"/>
              <a:gd name="T111" fmla="*/ 1717 h 2550"/>
              <a:gd name="T112" fmla="*/ 1303 w 2265"/>
              <a:gd name="T113" fmla="*/ 1562 h 2550"/>
              <a:gd name="T114" fmla="*/ 1183 w 2265"/>
              <a:gd name="T115" fmla="*/ 1690 h 2550"/>
              <a:gd name="T116" fmla="*/ 1049 w 2265"/>
              <a:gd name="T117" fmla="*/ 1676 h 2550"/>
              <a:gd name="T118" fmla="*/ 1031 w 2265"/>
              <a:gd name="T119" fmla="*/ 1537 h 2550"/>
              <a:gd name="T120" fmla="*/ 1224 w 2265"/>
              <a:gd name="T121" fmla="*/ 1520 h 2550"/>
              <a:gd name="T122" fmla="*/ 1035 w 2265"/>
              <a:gd name="T123" fmla="*/ 1852 h 2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5" h="2550">
                <a:moveTo>
                  <a:pt x="1490" y="341"/>
                </a:moveTo>
                <a:lnTo>
                  <a:pt x="680" y="341"/>
                </a:lnTo>
                <a:lnTo>
                  <a:pt x="680" y="396"/>
                </a:lnTo>
                <a:lnTo>
                  <a:pt x="1490" y="396"/>
                </a:lnTo>
                <a:lnTo>
                  <a:pt x="1490" y="341"/>
                </a:lnTo>
                <a:close/>
                <a:moveTo>
                  <a:pt x="680" y="569"/>
                </a:moveTo>
                <a:lnTo>
                  <a:pt x="1490" y="569"/>
                </a:lnTo>
                <a:lnTo>
                  <a:pt x="1490" y="514"/>
                </a:lnTo>
                <a:lnTo>
                  <a:pt x="680" y="514"/>
                </a:lnTo>
                <a:lnTo>
                  <a:pt x="680" y="569"/>
                </a:lnTo>
                <a:close/>
                <a:moveTo>
                  <a:pt x="628" y="1346"/>
                </a:moveTo>
                <a:lnTo>
                  <a:pt x="641" y="1238"/>
                </a:lnTo>
                <a:lnTo>
                  <a:pt x="395" y="661"/>
                </a:lnTo>
                <a:lnTo>
                  <a:pt x="395" y="661"/>
                </a:lnTo>
                <a:lnTo>
                  <a:pt x="388" y="645"/>
                </a:lnTo>
                <a:lnTo>
                  <a:pt x="383" y="630"/>
                </a:lnTo>
                <a:lnTo>
                  <a:pt x="378" y="613"/>
                </a:lnTo>
                <a:lnTo>
                  <a:pt x="374" y="597"/>
                </a:lnTo>
                <a:lnTo>
                  <a:pt x="370" y="580"/>
                </a:lnTo>
                <a:lnTo>
                  <a:pt x="368" y="563"/>
                </a:lnTo>
                <a:lnTo>
                  <a:pt x="366" y="546"/>
                </a:lnTo>
                <a:lnTo>
                  <a:pt x="366" y="530"/>
                </a:lnTo>
                <a:lnTo>
                  <a:pt x="366" y="530"/>
                </a:lnTo>
                <a:lnTo>
                  <a:pt x="367" y="506"/>
                </a:lnTo>
                <a:lnTo>
                  <a:pt x="369" y="482"/>
                </a:lnTo>
                <a:lnTo>
                  <a:pt x="374" y="460"/>
                </a:lnTo>
                <a:lnTo>
                  <a:pt x="380" y="436"/>
                </a:lnTo>
                <a:lnTo>
                  <a:pt x="388" y="414"/>
                </a:lnTo>
                <a:lnTo>
                  <a:pt x="397" y="392"/>
                </a:lnTo>
                <a:lnTo>
                  <a:pt x="408" y="370"/>
                </a:lnTo>
                <a:lnTo>
                  <a:pt x="422" y="349"/>
                </a:lnTo>
                <a:lnTo>
                  <a:pt x="435" y="328"/>
                </a:lnTo>
                <a:lnTo>
                  <a:pt x="451" y="308"/>
                </a:lnTo>
                <a:lnTo>
                  <a:pt x="469" y="288"/>
                </a:lnTo>
                <a:lnTo>
                  <a:pt x="487" y="269"/>
                </a:lnTo>
                <a:lnTo>
                  <a:pt x="507" y="250"/>
                </a:lnTo>
                <a:lnTo>
                  <a:pt x="529" y="232"/>
                </a:lnTo>
                <a:lnTo>
                  <a:pt x="551" y="215"/>
                </a:lnTo>
                <a:lnTo>
                  <a:pt x="575" y="198"/>
                </a:lnTo>
                <a:lnTo>
                  <a:pt x="601" y="182"/>
                </a:lnTo>
                <a:lnTo>
                  <a:pt x="627" y="166"/>
                </a:lnTo>
                <a:lnTo>
                  <a:pt x="655" y="152"/>
                </a:lnTo>
                <a:lnTo>
                  <a:pt x="683" y="138"/>
                </a:lnTo>
                <a:lnTo>
                  <a:pt x="712" y="126"/>
                </a:lnTo>
                <a:lnTo>
                  <a:pt x="744" y="115"/>
                </a:lnTo>
                <a:lnTo>
                  <a:pt x="775" y="103"/>
                </a:lnTo>
                <a:lnTo>
                  <a:pt x="808" y="93"/>
                </a:lnTo>
                <a:lnTo>
                  <a:pt x="841" y="85"/>
                </a:lnTo>
                <a:lnTo>
                  <a:pt x="875" y="78"/>
                </a:lnTo>
                <a:lnTo>
                  <a:pt x="910" y="71"/>
                </a:lnTo>
                <a:lnTo>
                  <a:pt x="946" y="65"/>
                </a:lnTo>
                <a:lnTo>
                  <a:pt x="983" y="61"/>
                </a:lnTo>
                <a:lnTo>
                  <a:pt x="1021" y="57"/>
                </a:lnTo>
                <a:lnTo>
                  <a:pt x="1059" y="56"/>
                </a:lnTo>
                <a:lnTo>
                  <a:pt x="1097" y="55"/>
                </a:lnTo>
                <a:lnTo>
                  <a:pt x="1097" y="55"/>
                </a:lnTo>
                <a:lnTo>
                  <a:pt x="1135" y="56"/>
                </a:lnTo>
                <a:lnTo>
                  <a:pt x="1174" y="57"/>
                </a:lnTo>
                <a:lnTo>
                  <a:pt x="1211" y="61"/>
                </a:lnTo>
                <a:lnTo>
                  <a:pt x="1248" y="65"/>
                </a:lnTo>
                <a:lnTo>
                  <a:pt x="1284" y="71"/>
                </a:lnTo>
                <a:lnTo>
                  <a:pt x="1319" y="78"/>
                </a:lnTo>
                <a:lnTo>
                  <a:pt x="1352" y="85"/>
                </a:lnTo>
                <a:lnTo>
                  <a:pt x="1386" y="93"/>
                </a:lnTo>
                <a:lnTo>
                  <a:pt x="1419" y="103"/>
                </a:lnTo>
                <a:lnTo>
                  <a:pt x="1450" y="115"/>
                </a:lnTo>
                <a:lnTo>
                  <a:pt x="1481" y="126"/>
                </a:lnTo>
                <a:lnTo>
                  <a:pt x="1510" y="138"/>
                </a:lnTo>
                <a:lnTo>
                  <a:pt x="1539" y="152"/>
                </a:lnTo>
                <a:lnTo>
                  <a:pt x="1566" y="166"/>
                </a:lnTo>
                <a:lnTo>
                  <a:pt x="1592" y="182"/>
                </a:lnTo>
                <a:lnTo>
                  <a:pt x="1618" y="198"/>
                </a:lnTo>
                <a:lnTo>
                  <a:pt x="1642" y="215"/>
                </a:lnTo>
                <a:lnTo>
                  <a:pt x="1664" y="232"/>
                </a:lnTo>
                <a:lnTo>
                  <a:pt x="1686" y="250"/>
                </a:lnTo>
                <a:lnTo>
                  <a:pt x="1706" y="269"/>
                </a:lnTo>
                <a:lnTo>
                  <a:pt x="1724" y="288"/>
                </a:lnTo>
                <a:lnTo>
                  <a:pt x="1742" y="308"/>
                </a:lnTo>
                <a:lnTo>
                  <a:pt x="1758" y="328"/>
                </a:lnTo>
                <a:lnTo>
                  <a:pt x="1771" y="349"/>
                </a:lnTo>
                <a:lnTo>
                  <a:pt x="1785" y="370"/>
                </a:lnTo>
                <a:lnTo>
                  <a:pt x="1796" y="392"/>
                </a:lnTo>
                <a:lnTo>
                  <a:pt x="1805" y="414"/>
                </a:lnTo>
                <a:lnTo>
                  <a:pt x="1814" y="436"/>
                </a:lnTo>
                <a:lnTo>
                  <a:pt x="1819" y="460"/>
                </a:lnTo>
                <a:lnTo>
                  <a:pt x="1824" y="482"/>
                </a:lnTo>
                <a:lnTo>
                  <a:pt x="1827" y="506"/>
                </a:lnTo>
                <a:lnTo>
                  <a:pt x="1828" y="530"/>
                </a:lnTo>
                <a:lnTo>
                  <a:pt x="1828" y="530"/>
                </a:lnTo>
                <a:lnTo>
                  <a:pt x="1828" y="542"/>
                </a:lnTo>
                <a:lnTo>
                  <a:pt x="1826" y="555"/>
                </a:lnTo>
                <a:lnTo>
                  <a:pt x="1824" y="570"/>
                </a:lnTo>
                <a:lnTo>
                  <a:pt x="1821" y="585"/>
                </a:lnTo>
                <a:lnTo>
                  <a:pt x="1812" y="617"/>
                </a:lnTo>
                <a:lnTo>
                  <a:pt x="1799" y="654"/>
                </a:lnTo>
                <a:lnTo>
                  <a:pt x="1782" y="697"/>
                </a:lnTo>
                <a:lnTo>
                  <a:pt x="1763" y="744"/>
                </a:lnTo>
                <a:lnTo>
                  <a:pt x="1715" y="859"/>
                </a:lnTo>
                <a:lnTo>
                  <a:pt x="1554" y="1236"/>
                </a:lnTo>
                <a:lnTo>
                  <a:pt x="1567" y="1345"/>
                </a:lnTo>
                <a:lnTo>
                  <a:pt x="1842" y="702"/>
                </a:lnTo>
                <a:lnTo>
                  <a:pt x="1842" y="702"/>
                </a:lnTo>
                <a:lnTo>
                  <a:pt x="1850" y="680"/>
                </a:lnTo>
                <a:lnTo>
                  <a:pt x="1859" y="659"/>
                </a:lnTo>
                <a:lnTo>
                  <a:pt x="1866" y="636"/>
                </a:lnTo>
                <a:lnTo>
                  <a:pt x="1872" y="614"/>
                </a:lnTo>
                <a:lnTo>
                  <a:pt x="1877" y="591"/>
                </a:lnTo>
                <a:lnTo>
                  <a:pt x="1881" y="570"/>
                </a:lnTo>
                <a:lnTo>
                  <a:pt x="1884" y="549"/>
                </a:lnTo>
                <a:lnTo>
                  <a:pt x="1884" y="530"/>
                </a:lnTo>
                <a:lnTo>
                  <a:pt x="1884" y="530"/>
                </a:lnTo>
                <a:lnTo>
                  <a:pt x="1882" y="501"/>
                </a:lnTo>
                <a:lnTo>
                  <a:pt x="1878" y="474"/>
                </a:lnTo>
                <a:lnTo>
                  <a:pt x="1872" y="446"/>
                </a:lnTo>
                <a:lnTo>
                  <a:pt x="1866" y="421"/>
                </a:lnTo>
                <a:lnTo>
                  <a:pt x="1855" y="395"/>
                </a:lnTo>
                <a:lnTo>
                  <a:pt x="1844" y="369"/>
                </a:lnTo>
                <a:lnTo>
                  <a:pt x="1832" y="344"/>
                </a:lnTo>
                <a:lnTo>
                  <a:pt x="1817" y="319"/>
                </a:lnTo>
                <a:lnTo>
                  <a:pt x="1801" y="296"/>
                </a:lnTo>
                <a:lnTo>
                  <a:pt x="1783" y="273"/>
                </a:lnTo>
                <a:lnTo>
                  <a:pt x="1764" y="251"/>
                </a:lnTo>
                <a:lnTo>
                  <a:pt x="1743" y="229"/>
                </a:lnTo>
                <a:lnTo>
                  <a:pt x="1720" y="209"/>
                </a:lnTo>
                <a:lnTo>
                  <a:pt x="1697" y="189"/>
                </a:lnTo>
                <a:lnTo>
                  <a:pt x="1672" y="170"/>
                </a:lnTo>
                <a:lnTo>
                  <a:pt x="1646" y="152"/>
                </a:lnTo>
                <a:lnTo>
                  <a:pt x="1619" y="134"/>
                </a:lnTo>
                <a:lnTo>
                  <a:pt x="1590" y="118"/>
                </a:lnTo>
                <a:lnTo>
                  <a:pt x="1561" y="102"/>
                </a:lnTo>
                <a:lnTo>
                  <a:pt x="1530" y="88"/>
                </a:lnTo>
                <a:lnTo>
                  <a:pt x="1498" y="74"/>
                </a:lnTo>
                <a:lnTo>
                  <a:pt x="1465" y="62"/>
                </a:lnTo>
                <a:lnTo>
                  <a:pt x="1432" y="51"/>
                </a:lnTo>
                <a:lnTo>
                  <a:pt x="1397" y="40"/>
                </a:lnTo>
                <a:lnTo>
                  <a:pt x="1363" y="31"/>
                </a:lnTo>
                <a:lnTo>
                  <a:pt x="1327" y="22"/>
                </a:lnTo>
                <a:lnTo>
                  <a:pt x="1289" y="16"/>
                </a:lnTo>
                <a:lnTo>
                  <a:pt x="1252" y="10"/>
                </a:lnTo>
                <a:lnTo>
                  <a:pt x="1214" y="6"/>
                </a:lnTo>
                <a:lnTo>
                  <a:pt x="1176" y="2"/>
                </a:lnTo>
                <a:lnTo>
                  <a:pt x="1136" y="1"/>
                </a:lnTo>
                <a:lnTo>
                  <a:pt x="1097" y="0"/>
                </a:lnTo>
                <a:lnTo>
                  <a:pt x="1097" y="0"/>
                </a:lnTo>
                <a:lnTo>
                  <a:pt x="1058" y="1"/>
                </a:lnTo>
                <a:lnTo>
                  <a:pt x="1018" y="2"/>
                </a:lnTo>
                <a:lnTo>
                  <a:pt x="980" y="6"/>
                </a:lnTo>
                <a:lnTo>
                  <a:pt x="942" y="10"/>
                </a:lnTo>
                <a:lnTo>
                  <a:pt x="905" y="16"/>
                </a:lnTo>
                <a:lnTo>
                  <a:pt x="868" y="22"/>
                </a:lnTo>
                <a:lnTo>
                  <a:pt x="832" y="31"/>
                </a:lnTo>
                <a:lnTo>
                  <a:pt x="796" y="40"/>
                </a:lnTo>
                <a:lnTo>
                  <a:pt x="761" y="51"/>
                </a:lnTo>
                <a:lnTo>
                  <a:pt x="727" y="62"/>
                </a:lnTo>
                <a:lnTo>
                  <a:pt x="694" y="74"/>
                </a:lnTo>
                <a:lnTo>
                  <a:pt x="663" y="88"/>
                </a:lnTo>
                <a:lnTo>
                  <a:pt x="631" y="102"/>
                </a:lnTo>
                <a:lnTo>
                  <a:pt x="601" y="118"/>
                </a:lnTo>
                <a:lnTo>
                  <a:pt x="573" y="134"/>
                </a:lnTo>
                <a:lnTo>
                  <a:pt x="545" y="152"/>
                </a:lnTo>
                <a:lnTo>
                  <a:pt x="519" y="170"/>
                </a:lnTo>
                <a:lnTo>
                  <a:pt x="494" y="189"/>
                </a:lnTo>
                <a:lnTo>
                  <a:pt x="470" y="209"/>
                </a:lnTo>
                <a:lnTo>
                  <a:pt x="448" y="229"/>
                </a:lnTo>
                <a:lnTo>
                  <a:pt x="426" y="251"/>
                </a:lnTo>
                <a:lnTo>
                  <a:pt x="407" y="273"/>
                </a:lnTo>
                <a:lnTo>
                  <a:pt x="390" y="296"/>
                </a:lnTo>
                <a:lnTo>
                  <a:pt x="374" y="319"/>
                </a:lnTo>
                <a:lnTo>
                  <a:pt x="359" y="344"/>
                </a:lnTo>
                <a:lnTo>
                  <a:pt x="347" y="369"/>
                </a:lnTo>
                <a:lnTo>
                  <a:pt x="335" y="395"/>
                </a:lnTo>
                <a:lnTo>
                  <a:pt x="326" y="421"/>
                </a:lnTo>
                <a:lnTo>
                  <a:pt x="320" y="446"/>
                </a:lnTo>
                <a:lnTo>
                  <a:pt x="315" y="474"/>
                </a:lnTo>
                <a:lnTo>
                  <a:pt x="312" y="501"/>
                </a:lnTo>
                <a:lnTo>
                  <a:pt x="311" y="530"/>
                </a:lnTo>
                <a:lnTo>
                  <a:pt x="311" y="530"/>
                </a:lnTo>
                <a:lnTo>
                  <a:pt x="312" y="553"/>
                </a:lnTo>
                <a:lnTo>
                  <a:pt x="314" y="576"/>
                </a:lnTo>
                <a:lnTo>
                  <a:pt x="317" y="598"/>
                </a:lnTo>
                <a:lnTo>
                  <a:pt x="322" y="620"/>
                </a:lnTo>
                <a:lnTo>
                  <a:pt x="327" y="642"/>
                </a:lnTo>
                <a:lnTo>
                  <a:pt x="335" y="663"/>
                </a:lnTo>
                <a:lnTo>
                  <a:pt x="343" y="685"/>
                </a:lnTo>
                <a:lnTo>
                  <a:pt x="351" y="706"/>
                </a:lnTo>
                <a:lnTo>
                  <a:pt x="628" y="1346"/>
                </a:lnTo>
                <a:close/>
                <a:moveTo>
                  <a:pt x="1490" y="743"/>
                </a:moveTo>
                <a:lnTo>
                  <a:pt x="1490" y="688"/>
                </a:lnTo>
                <a:lnTo>
                  <a:pt x="1147" y="688"/>
                </a:lnTo>
                <a:lnTo>
                  <a:pt x="1147" y="743"/>
                </a:lnTo>
                <a:lnTo>
                  <a:pt x="1490" y="743"/>
                </a:lnTo>
                <a:close/>
                <a:moveTo>
                  <a:pt x="1870" y="1753"/>
                </a:moveTo>
                <a:lnTo>
                  <a:pt x="1870" y="1792"/>
                </a:lnTo>
                <a:lnTo>
                  <a:pt x="1870" y="1792"/>
                </a:lnTo>
                <a:lnTo>
                  <a:pt x="1870" y="1809"/>
                </a:lnTo>
                <a:lnTo>
                  <a:pt x="1872" y="1825"/>
                </a:lnTo>
                <a:lnTo>
                  <a:pt x="1876" y="1841"/>
                </a:lnTo>
                <a:lnTo>
                  <a:pt x="1880" y="1856"/>
                </a:lnTo>
                <a:lnTo>
                  <a:pt x="1886" y="1870"/>
                </a:lnTo>
                <a:lnTo>
                  <a:pt x="1893" y="1884"/>
                </a:lnTo>
                <a:lnTo>
                  <a:pt x="1902" y="1897"/>
                </a:lnTo>
                <a:lnTo>
                  <a:pt x="1911" y="1909"/>
                </a:lnTo>
                <a:lnTo>
                  <a:pt x="1921" y="1919"/>
                </a:lnTo>
                <a:lnTo>
                  <a:pt x="1932" y="1929"/>
                </a:lnTo>
                <a:lnTo>
                  <a:pt x="1944" y="1938"/>
                </a:lnTo>
                <a:lnTo>
                  <a:pt x="1957" y="1945"/>
                </a:lnTo>
                <a:lnTo>
                  <a:pt x="1970" y="1951"/>
                </a:lnTo>
                <a:lnTo>
                  <a:pt x="1985" y="1955"/>
                </a:lnTo>
                <a:lnTo>
                  <a:pt x="1999" y="1959"/>
                </a:lnTo>
                <a:lnTo>
                  <a:pt x="2014" y="1960"/>
                </a:lnTo>
                <a:lnTo>
                  <a:pt x="2014" y="1960"/>
                </a:lnTo>
                <a:lnTo>
                  <a:pt x="2030" y="1959"/>
                </a:lnTo>
                <a:lnTo>
                  <a:pt x="2044" y="1956"/>
                </a:lnTo>
                <a:lnTo>
                  <a:pt x="2059" y="1953"/>
                </a:lnTo>
                <a:lnTo>
                  <a:pt x="2073" y="1947"/>
                </a:lnTo>
                <a:lnTo>
                  <a:pt x="2085" y="1941"/>
                </a:lnTo>
                <a:lnTo>
                  <a:pt x="2097" y="1933"/>
                </a:lnTo>
                <a:lnTo>
                  <a:pt x="2109" y="1924"/>
                </a:lnTo>
                <a:lnTo>
                  <a:pt x="2120" y="1914"/>
                </a:lnTo>
                <a:lnTo>
                  <a:pt x="2120" y="1914"/>
                </a:lnTo>
                <a:lnTo>
                  <a:pt x="2140" y="1901"/>
                </a:lnTo>
                <a:lnTo>
                  <a:pt x="2157" y="1892"/>
                </a:lnTo>
                <a:lnTo>
                  <a:pt x="2170" y="1882"/>
                </a:lnTo>
                <a:lnTo>
                  <a:pt x="2170" y="1882"/>
                </a:lnTo>
                <a:lnTo>
                  <a:pt x="2182" y="1879"/>
                </a:lnTo>
                <a:lnTo>
                  <a:pt x="2191" y="1874"/>
                </a:lnTo>
                <a:lnTo>
                  <a:pt x="2201" y="1869"/>
                </a:lnTo>
                <a:lnTo>
                  <a:pt x="2210" y="1861"/>
                </a:lnTo>
                <a:lnTo>
                  <a:pt x="2218" y="1853"/>
                </a:lnTo>
                <a:lnTo>
                  <a:pt x="2226" y="1844"/>
                </a:lnTo>
                <a:lnTo>
                  <a:pt x="2233" y="1834"/>
                </a:lnTo>
                <a:lnTo>
                  <a:pt x="2240" y="1824"/>
                </a:lnTo>
                <a:lnTo>
                  <a:pt x="2246" y="1812"/>
                </a:lnTo>
                <a:lnTo>
                  <a:pt x="2251" y="1800"/>
                </a:lnTo>
                <a:lnTo>
                  <a:pt x="2256" y="1788"/>
                </a:lnTo>
                <a:lnTo>
                  <a:pt x="2259" y="1775"/>
                </a:lnTo>
                <a:lnTo>
                  <a:pt x="2262" y="1763"/>
                </a:lnTo>
                <a:lnTo>
                  <a:pt x="2264" y="1749"/>
                </a:lnTo>
                <a:lnTo>
                  <a:pt x="2265" y="1736"/>
                </a:lnTo>
                <a:lnTo>
                  <a:pt x="2265" y="1722"/>
                </a:lnTo>
                <a:lnTo>
                  <a:pt x="2264" y="1709"/>
                </a:lnTo>
                <a:lnTo>
                  <a:pt x="2263" y="1697"/>
                </a:lnTo>
                <a:lnTo>
                  <a:pt x="2259" y="1683"/>
                </a:lnTo>
                <a:lnTo>
                  <a:pt x="2255" y="1671"/>
                </a:lnTo>
                <a:lnTo>
                  <a:pt x="2250" y="1658"/>
                </a:lnTo>
                <a:lnTo>
                  <a:pt x="2244" y="1647"/>
                </a:lnTo>
                <a:lnTo>
                  <a:pt x="2236" y="1637"/>
                </a:lnTo>
                <a:lnTo>
                  <a:pt x="2228" y="1627"/>
                </a:lnTo>
                <a:lnTo>
                  <a:pt x="2218" y="1617"/>
                </a:lnTo>
                <a:lnTo>
                  <a:pt x="2206" y="1609"/>
                </a:lnTo>
                <a:lnTo>
                  <a:pt x="2193" y="1601"/>
                </a:lnTo>
                <a:lnTo>
                  <a:pt x="2179" y="1595"/>
                </a:lnTo>
                <a:lnTo>
                  <a:pt x="2164" y="1591"/>
                </a:lnTo>
                <a:lnTo>
                  <a:pt x="2147" y="1586"/>
                </a:lnTo>
                <a:lnTo>
                  <a:pt x="2129" y="1584"/>
                </a:lnTo>
                <a:lnTo>
                  <a:pt x="2109" y="1583"/>
                </a:lnTo>
                <a:lnTo>
                  <a:pt x="1963" y="1583"/>
                </a:lnTo>
                <a:lnTo>
                  <a:pt x="1963" y="1583"/>
                </a:lnTo>
                <a:lnTo>
                  <a:pt x="1956" y="1584"/>
                </a:lnTo>
                <a:lnTo>
                  <a:pt x="1947" y="1585"/>
                </a:lnTo>
                <a:lnTo>
                  <a:pt x="1939" y="1588"/>
                </a:lnTo>
                <a:lnTo>
                  <a:pt x="1932" y="1592"/>
                </a:lnTo>
                <a:lnTo>
                  <a:pt x="1925" y="1597"/>
                </a:lnTo>
                <a:lnTo>
                  <a:pt x="1918" y="1602"/>
                </a:lnTo>
                <a:lnTo>
                  <a:pt x="1913" y="1609"/>
                </a:lnTo>
                <a:lnTo>
                  <a:pt x="1907" y="1616"/>
                </a:lnTo>
                <a:lnTo>
                  <a:pt x="1903" y="1624"/>
                </a:lnTo>
                <a:lnTo>
                  <a:pt x="1898" y="1633"/>
                </a:lnTo>
                <a:lnTo>
                  <a:pt x="1890" y="1652"/>
                </a:lnTo>
                <a:lnTo>
                  <a:pt x="1885" y="1672"/>
                </a:lnTo>
                <a:lnTo>
                  <a:pt x="1881" y="1696"/>
                </a:lnTo>
                <a:lnTo>
                  <a:pt x="1881" y="1696"/>
                </a:lnTo>
                <a:lnTo>
                  <a:pt x="1877" y="1709"/>
                </a:lnTo>
                <a:lnTo>
                  <a:pt x="1873" y="1722"/>
                </a:lnTo>
                <a:lnTo>
                  <a:pt x="1871" y="1737"/>
                </a:lnTo>
                <a:lnTo>
                  <a:pt x="1870" y="1753"/>
                </a:lnTo>
                <a:lnTo>
                  <a:pt x="1870" y="1753"/>
                </a:lnTo>
                <a:close/>
                <a:moveTo>
                  <a:pt x="1898" y="1753"/>
                </a:moveTo>
                <a:lnTo>
                  <a:pt x="1898" y="1753"/>
                </a:lnTo>
                <a:lnTo>
                  <a:pt x="1899" y="1736"/>
                </a:lnTo>
                <a:lnTo>
                  <a:pt x="1903" y="1719"/>
                </a:lnTo>
                <a:lnTo>
                  <a:pt x="1907" y="1702"/>
                </a:lnTo>
                <a:lnTo>
                  <a:pt x="1914" y="1688"/>
                </a:lnTo>
                <a:lnTo>
                  <a:pt x="1922" y="1674"/>
                </a:lnTo>
                <a:lnTo>
                  <a:pt x="1931" y="1662"/>
                </a:lnTo>
                <a:lnTo>
                  <a:pt x="1941" y="1651"/>
                </a:lnTo>
                <a:lnTo>
                  <a:pt x="1952" y="1640"/>
                </a:lnTo>
                <a:lnTo>
                  <a:pt x="1952" y="1640"/>
                </a:lnTo>
                <a:lnTo>
                  <a:pt x="1957" y="1655"/>
                </a:lnTo>
                <a:lnTo>
                  <a:pt x="1962" y="1669"/>
                </a:lnTo>
                <a:lnTo>
                  <a:pt x="1968" y="1682"/>
                </a:lnTo>
                <a:lnTo>
                  <a:pt x="1974" y="1696"/>
                </a:lnTo>
                <a:lnTo>
                  <a:pt x="1980" y="1708"/>
                </a:lnTo>
                <a:lnTo>
                  <a:pt x="1988" y="1721"/>
                </a:lnTo>
                <a:lnTo>
                  <a:pt x="1996" y="1733"/>
                </a:lnTo>
                <a:lnTo>
                  <a:pt x="2005" y="1745"/>
                </a:lnTo>
                <a:lnTo>
                  <a:pt x="2014" y="1756"/>
                </a:lnTo>
                <a:lnTo>
                  <a:pt x="2024" y="1767"/>
                </a:lnTo>
                <a:lnTo>
                  <a:pt x="2034" y="1779"/>
                </a:lnTo>
                <a:lnTo>
                  <a:pt x="2046" y="1789"/>
                </a:lnTo>
                <a:lnTo>
                  <a:pt x="2057" y="1798"/>
                </a:lnTo>
                <a:lnTo>
                  <a:pt x="2069" y="1807"/>
                </a:lnTo>
                <a:lnTo>
                  <a:pt x="2082" y="1816"/>
                </a:lnTo>
                <a:lnTo>
                  <a:pt x="2095" y="1824"/>
                </a:lnTo>
                <a:lnTo>
                  <a:pt x="2095" y="1824"/>
                </a:lnTo>
                <a:lnTo>
                  <a:pt x="2113" y="1833"/>
                </a:lnTo>
                <a:lnTo>
                  <a:pt x="2130" y="1841"/>
                </a:lnTo>
                <a:lnTo>
                  <a:pt x="2130" y="1841"/>
                </a:lnTo>
                <a:lnTo>
                  <a:pt x="2127" y="1851"/>
                </a:lnTo>
                <a:lnTo>
                  <a:pt x="2122" y="1861"/>
                </a:lnTo>
                <a:lnTo>
                  <a:pt x="2118" y="1870"/>
                </a:lnTo>
                <a:lnTo>
                  <a:pt x="2112" y="1878"/>
                </a:lnTo>
                <a:lnTo>
                  <a:pt x="2106" y="1887"/>
                </a:lnTo>
                <a:lnTo>
                  <a:pt x="2100" y="1893"/>
                </a:lnTo>
                <a:lnTo>
                  <a:pt x="2093" y="1901"/>
                </a:lnTo>
                <a:lnTo>
                  <a:pt x="2086" y="1907"/>
                </a:lnTo>
                <a:lnTo>
                  <a:pt x="2078" y="1913"/>
                </a:lnTo>
                <a:lnTo>
                  <a:pt x="2069" y="1918"/>
                </a:lnTo>
                <a:lnTo>
                  <a:pt x="2061" y="1921"/>
                </a:lnTo>
                <a:lnTo>
                  <a:pt x="2052" y="1926"/>
                </a:lnTo>
                <a:lnTo>
                  <a:pt x="2043" y="1928"/>
                </a:lnTo>
                <a:lnTo>
                  <a:pt x="2034" y="1930"/>
                </a:lnTo>
                <a:lnTo>
                  <a:pt x="2024" y="1932"/>
                </a:lnTo>
                <a:lnTo>
                  <a:pt x="2015" y="1932"/>
                </a:lnTo>
                <a:lnTo>
                  <a:pt x="2015" y="1932"/>
                </a:lnTo>
                <a:lnTo>
                  <a:pt x="2003" y="1930"/>
                </a:lnTo>
                <a:lnTo>
                  <a:pt x="1992" y="1928"/>
                </a:lnTo>
                <a:lnTo>
                  <a:pt x="1980" y="1925"/>
                </a:lnTo>
                <a:lnTo>
                  <a:pt x="1969" y="1920"/>
                </a:lnTo>
                <a:lnTo>
                  <a:pt x="1959" y="1915"/>
                </a:lnTo>
                <a:lnTo>
                  <a:pt x="1949" y="1908"/>
                </a:lnTo>
                <a:lnTo>
                  <a:pt x="1940" y="1900"/>
                </a:lnTo>
                <a:lnTo>
                  <a:pt x="1932" y="1891"/>
                </a:lnTo>
                <a:lnTo>
                  <a:pt x="1924" y="1881"/>
                </a:lnTo>
                <a:lnTo>
                  <a:pt x="1917" y="1871"/>
                </a:lnTo>
                <a:lnTo>
                  <a:pt x="1911" y="1859"/>
                </a:lnTo>
                <a:lnTo>
                  <a:pt x="1906" y="1847"/>
                </a:lnTo>
                <a:lnTo>
                  <a:pt x="1903" y="1834"/>
                </a:lnTo>
                <a:lnTo>
                  <a:pt x="1899" y="1820"/>
                </a:lnTo>
                <a:lnTo>
                  <a:pt x="1898" y="1807"/>
                </a:lnTo>
                <a:lnTo>
                  <a:pt x="1897" y="1792"/>
                </a:lnTo>
                <a:lnTo>
                  <a:pt x="1898" y="1753"/>
                </a:lnTo>
                <a:close/>
                <a:moveTo>
                  <a:pt x="1907" y="2522"/>
                </a:moveTo>
                <a:lnTo>
                  <a:pt x="1500" y="2522"/>
                </a:lnTo>
                <a:lnTo>
                  <a:pt x="1500" y="2550"/>
                </a:lnTo>
                <a:lnTo>
                  <a:pt x="1925" y="2550"/>
                </a:lnTo>
                <a:lnTo>
                  <a:pt x="2040" y="2290"/>
                </a:lnTo>
                <a:lnTo>
                  <a:pt x="2014" y="2279"/>
                </a:lnTo>
                <a:lnTo>
                  <a:pt x="1907" y="2522"/>
                </a:lnTo>
                <a:close/>
                <a:moveTo>
                  <a:pt x="407" y="2114"/>
                </a:moveTo>
                <a:lnTo>
                  <a:pt x="407" y="2114"/>
                </a:lnTo>
                <a:lnTo>
                  <a:pt x="402" y="2100"/>
                </a:lnTo>
                <a:lnTo>
                  <a:pt x="396" y="2088"/>
                </a:lnTo>
                <a:lnTo>
                  <a:pt x="389" y="2078"/>
                </a:lnTo>
                <a:lnTo>
                  <a:pt x="383" y="2068"/>
                </a:lnTo>
                <a:lnTo>
                  <a:pt x="375" y="2060"/>
                </a:lnTo>
                <a:lnTo>
                  <a:pt x="367" y="2053"/>
                </a:lnTo>
                <a:lnTo>
                  <a:pt x="358" y="2047"/>
                </a:lnTo>
                <a:lnTo>
                  <a:pt x="349" y="2042"/>
                </a:lnTo>
                <a:lnTo>
                  <a:pt x="340" y="2037"/>
                </a:lnTo>
                <a:lnTo>
                  <a:pt x="331" y="2035"/>
                </a:lnTo>
                <a:lnTo>
                  <a:pt x="313" y="2031"/>
                </a:lnTo>
                <a:lnTo>
                  <a:pt x="296" y="2028"/>
                </a:lnTo>
                <a:lnTo>
                  <a:pt x="280" y="2027"/>
                </a:lnTo>
                <a:lnTo>
                  <a:pt x="147" y="2027"/>
                </a:lnTo>
                <a:lnTo>
                  <a:pt x="147" y="2027"/>
                </a:lnTo>
                <a:lnTo>
                  <a:pt x="133" y="2028"/>
                </a:lnTo>
                <a:lnTo>
                  <a:pt x="120" y="2029"/>
                </a:lnTo>
                <a:lnTo>
                  <a:pt x="108" y="2033"/>
                </a:lnTo>
                <a:lnTo>
                  <a:pt x="97" y="2036"/>
                </a:lnTo>
                <a:lnTo>
                  <a:pt x="87" y="2041"/>
                </a:lnTo>
                <a:lnTo>
                  <a:pt x="78" y="2046"/>
                </a:lnTo>
                <a:lnTo>
                  <a:pt x="70" y="2053"/>
                </a:lnTo>
                <a:lnTo>
                  <a:pt x="62" y="2061"/>
                </a:lnTo>
                <a:lnTo>
                  <a:pt x="55" y="2069"/>
                </a:lnTo>
                <a:lnTo>
                  <a:pt x="50" y="2078"/>
                </a:lnTo>
                <a:lnTo>
                  <a:pt x="45" y="2088"/>
                </a:lnTo>
                <a:lnTo>
                  <a:pt x="41" y="2099"/>
                </a:lnTo>
                <a:lnTo>
                  <a:pt x="37" y="2110"/>
                </a:lnTo>
                <a:lnTo>
                  <a:pt x="34" y="2123"/>
                </a:lnTo>
                <a:lnTo>
                  <a:pt x="32" y="2136"/>
                </a:lnTo>
                <a:lnTo>
                  <a:pt x="30" y="2150"/>
                </a:lnTo>
                <a:lnTo>
                  <a:pt x="0" y="2472"/>
                </a:lnTo>
                <a:lnTo>
                  <a:pt x="55" y="2477"/>
                </a:lnTo>
                <a:lnTo>
                  <a:pt x="86" y="2154"/>
                </a:lnTo>
                <a:lnTo>
                  <a:pt x="86" y="2154"/>
                </a:lnTo>
                <a:lnTo>
                  <a:pt x="88" y="2135"/>
                </a:lnTo>
                <a:lnTo>
                  <a:pt x="91" y="2119"/>
                </a:lnTo>
                <a:lnTo>
                  <a:pt x="97" y="2107"/>
                </a:lnTo>
                <a:lnTo>
                  <a:pt x="100" y="2101"/>
                </a:lnTo>
                <a:lnTo>
                  <a:pt x="104" y="2097"/>
                </a:lnTo>
                <a:lnTo>
                  <a:pt x="107" y="2094"/>
                </a:lnTo>
                <a:lnTo>
                  <a:pt x="111" y="2090"/>
                </a:lnTo>
                <a:lnTo>
                  <a:pt x="116" y="2088"/>
                </a:lnTo>
                <a:lnTo>
                  <a:pt x="122" y="2086"/>
                </a:lnTo>
                <a:lnTo>
                  <a:pt x="134" y="2083"/>
                </a:lnTo>
                <a:lnTo>
                  <a:pt x="147" y="2082"/>
                </a:lnTo>
                <a:lnTo>
                  <a:pt x="280" y="2082"/>
                </a:lnTo>
                <a:lnTo>
                  <a:pt x="280" y="2082"/>
                </a:lnTo>
                <a:lnTo>
                  <a:pt x="291" y="2083"/>
                </a:lnTo>
                <a:lnTo>
                  <a:pt x="303" y="2085"/>
                </a:lnTo>
                <a:lnTo>
                  <a:pt x="314" y="2087"/>
                </a:lnTo>
                <a:lnTo>
                  <a:pt x="324" y="2091"/>
                </a:lnTo>
                <a:lnTo>
                  <a:pt x="333" y="2097"/>
                </a:lnTo>
                <a:lnTo>
                  <a:pt x="342" y="2106"/>
                </a:lnTo>
                <a:lnTo>
                  <a:pt x="349" y="2117"/>
                </a:lnTo>
                <a:lnTo>
                  <a:pt x="354" y="2132"/>
                </a:lnTo>
                <a:lnTo>
                  <a:pt x="435" y="2371"/>
                </a:lnTo>
                <a:lnTo>
                  <a:pt x="731" y="2413"/>
                </a:lnTo>
                <a:lnTo>
                  <a:pt x="731" y="2357"/>
                </a:lnTo>
                <a:lnTo>
                  <a:pt x="477" y="2321"/>
                </a:lnTo>
                <a:lnTo>
                  <a:pt x="407" y="2114"/>
                </a:lnTo>
                <a:close/>
                <a:moveTo>
                  <a:pt x="2084" y="2027"/>
                </a:moveTo>
                <a:lnTo>
                  <a:pt x="1952" y="2027"/>
                </a:lnTo>
                <a:lnTo>
                  <a:pt x="1952" y="2027"/>
                </a:lnTo>
                <a:lnTo>
                  <a:pt x="1936" y="2028"/>
                </a:lnTo>
                <a:lnTo>
                  <a:pt x="1918" y="2031"/>
                </a:lnTo>
                <a:lnTo>
                  <a:pt x="1900" y="2035"/>
                </a:lnTo>
                <a:lnTo>
                  <a:pt x="1891" y="2037"/>
                </a:lnTo>
                <a:lnTo>
                  <a:pt x="1882" y="2042"/>
                </a:lnTo>
                <a:lnTo>
                  <a:pt x="1873" y="2047"/>
                </a:lnTo>
                <a:lnTo>
                  <a:pt x="1866" y="2053"/>
                </a:lnTo>
                <a:lnTo>
                  <a:pt x="1858" y="2060"/>
                </a:lnTo>
                <a:lnTo>
                  <a:pt x="1850" y="2068"/>
                </a:lnTo>
                <a:lnTo>
                  <a:pt x="1842" y="2078"/>
                </a:lnTo>
                <a:lnTo>
                  <a:pt x="1836" y="2088"/>
                </a:lnTo>
                <a:lnTo>
                  <a:pt x="1830" y="2100"/>
                </a:lnTo>
                <a:lnTo>
                  <a:pt x="1825" y="2114"/>
                </a:lnTo>
                <a:lnTo>
                  <a:pt x="1755" y="2321"/>
                </a:lnTo>
                <a:lnTo>
                  <a:pt x="1500" y="2357"/>
                </a:lnTo>
                <a:lnTo>
                  <a:pt x="1500" y="2413"/>
                </a:lnTo>
                <a:lnTo>
                  <a:pt x="1796" y="2371"/>
                </a:lnTo>
                <a:lnTo>
                  <a:pt x="1877" y="2132"/>
                </a:lnTo>
                <a:lnTo>
                  <a:pt x="1877" y="2132"/>
                </a:lnTo>
                <a:lnTo>
                  <a:pt x="1882" y="2117"/>
                </a:lnTo>
                <a:lnTo>
                  <a:pt x="1890" y="2106"/>
                </a:lnTo>
                <a:lnTo>
                  <a:pt x="1898" y="2097"/>
                </a:lnTo>
                <a:lnTo>
                  <a:pt x="1908" y="2091"/>
                </a:lnTo>
                <a:lnTo>
                  <a:pt x="1918" y="2087"/>
                </a:lnTo>
                <a:lnTo>
                  <a:pt x="1929" y="2085"/>
                </a:lnTo>
                <a:lnTo>
                  <a:pt x="1940" y="2083"/>
                </a:lnTo>
                <a:lnTo>
                  <a:pt x="1952" y="2082"/>
                </a:lnTo>
                <a:lnTo>
                  <a:pt x="2084" y="2082"/>
                </a:lnTo>
                <a:lnTo>
                  <a:pt x="2084" y="2082"/>
                </a:lnTo>
                <a:lnTo>
                  <a:pt x="2098" y="2083"/>
                </a:lnTo>
                <a:lnTo>
                  <a:pt x="2110" y="2086"/>
                </a:lnTo>
                <a:lnTo>
                  <a:pt x="2115" y="2088"/>
                </a:lnTo>
                <a:lnTo>
                  <a:pt x="2120" y="2090"/>
                </a:lnTo>
                <a:lnTo>
                  <a:pt x="2124" y="2094"/>
                </a:lnTo>
                <a:lnTo>
                  <a:pt x="2129" y="2097"/>
                </a:lnTo>
                <a:lnTo>
                  <a:pt x="2132" y="2101"/>
                </a:lnTo>
                <a:lnTo>
                  <a:pt x="2136" y="2107"/>
                </a:lnTo>
                <a:lnTo>
                  <a:pt x="2140" y="2119"/>
                </a:lnTo>
                <a:lnTo>
                  <a:pt x="2145" y="2135"/>
                </a:lnTo>
                <a:lnTo>
                  <a:pt x="2147" y="2154"/>
                </a:lnTo>
                <a:lnTo>
                  <a:pt x="2176" y="2477"/>
                </a:lnTo>
                <a:lnTo>
                  <a:pt x="2231" y="2472"/>
                </a:lnTo>
                <a:lnTo>
                  <a:pt x="2202" y="2150"/>
                </a:lnTo>
                <a:lnTo>
                  <a:pt x="2202" y="2150"/>
                </a:lnTo>
                <a:lnTo>
                  <a:pt x="2200" y="2136"/>
                </a:lnTo>
                <a:lnTo>
                  <a:pt x="2197" y="2123"/>
                </a:lnTo>
                <a:lnTo>
                  <a:pt x="2195" y="2110"/>
                </a:lnTo>
                <a:lnTo>
                  <a:pt x="2192" y="2099"/>
                </a:lnTo>
                <a:lnTo>
                  <a:pt x="2187" y="2088"/>
                </a:lnTo>
                <a:lnTo>
                  <a:pt x="2182" y="2078"/>
                </a:lnTo>
                <a:lnTo>
                  <a:pt x="2176" y="2069"/>
                </a:lnTo>
                <a:lnTo>
                  <a:pt x="2169" y="2061"/>
                </a:lnTo>
                <a:lnTo>
                  <a:pt x="2163" y="2053"/>
                </a:lnTo>
                <a:lnTo>
                  <a:pt x="2154" y="2046"/>
                </a:lnTo>
                <a:lnTo>
                  <a:pt x="2145" y="2041"/>
                </a:lnTo>
                <a:lnTo>
                  <a:pt x="2134" y="2036"/>
                </a:lnTo>
                <a:lnTo>
                  <a:pt x="2123" y="2033"/>
                </a:lnTo>
                <a:lnTo>
                  <a:pt x="2112" y="2029"/>
                </a:lnTo>
                <a:lnTo>
                  <a:pt x="2098" y="2028"/>
                </a:lnTo>
                <a:lnTo>
                  <a:pt x="2084" y="2027"/>
                </a:lnTo>
                <a:lnTo>
                  <a:pt x="2084" y="2027"/>
                </a:lnTo>
                <a:close/>
                <a:moveTo>
                  <a:pt x="656" y="1118"/>
                </a:moveTo>
                <a:lnTo>
                  <a:pt x="673" y="976"/>
                </a:lnTo>
                <a:lnTo>
                  <a:pt x="1207" y="1242"/>
                </a:lnTo>
                <a:lnTo>
                  <a:pt x="1194" y="1174"/>
                </a:lnTo>
                <a:lnTo>
                  <a:pt x="711" y="932"/>
                </a:lnTo>
                <a:lnTo>
                  <a:pt x="711" y="932"/>
                </a:lnTo>
                <a:lnTo>
                  <a:pt x="660" y="907"/>
                </a:lnTo>
                <a:lnTo>
                  <a:pt x="612" y="881"/>
                </a:lnTo>
                <a:lnTo>
                  <a:pt x="588" y="868"/>
                </a:lnTo>
                <a:lnTo>
                  <a:pt x="566" y="854"/>
                </a:lnTo>
                <a:lnTo>
                  <a:pt x="546" y="840"/>
                </a:lnTo>
                <a:lnTo>
                  <a:pt x="525" y="824"/>
                </a:lnTo>
                <a:lnTo>
                  <a:pt x="656" y="1118"/>
                </a:lnTo>
                <a:close/>
                <a:moveTo>
                  <a:pt x="217" y="2279"/>
                </a:moveTo>
                <a:lnTo>
                  <a:pt x="192" y="2290"/>
                </a:lnTo>
                <a:lnTo>
                  <a:pt x="306" y="2550"/>
                </a:lnTo>
                <a:lnTo>
                  <a:pt x="731" y="2550"/>
                </a:lnTo>
                <a:lnTo>
                  <a:pt x="731" y="2522"/>
                </a:lnTo>
                <a:lnTo>
                  <a:pt x="324" y="2522"/>
                </a:lnTo>
                <a:lnTo>
                  <a:pt x="217" y="2279"/>
                </a:lnTo>
                <a:close/>
                <a:moveTo>
                  <a:pt x="1539" y="1116"/>
                </a:moveTo>
                <a:lnTo>
                  <a:pt x="1670" y="824"/>
                </a:lnTo>
                <a:lnTo>
                  <a:pt x="1670" y="824"/>
                </a:lnTo>
                <a:lnTo>
                  <a:pt x="1645" y="842"/>
                </a:lnTo>
                <a:lnTo>
                  <a:pt x="1621" y="858"/>
                </a:lnTo>
                <a:lnTo>
                  <a:pt x="1597" y="874"/>
                </a:lnTo>
                <a:lnTo>
                  <a:pt x="1572" y="888"/>
                </a:lnTo>
                <a:lnTo>
                  <a:pt x="1547" y="902"/>
                </a:lnTo>
                <a:lnTo>
                  <a:pt x="1522" y="913"/>
                </a:lnTo>
                <a:lnTo>
                  <a:pt x="1498" y="925"/>
                </a:lnTo>
                <a:lnTo>
                  <a:pt x="1472" y="935"/>
                </a:lnTo>
                <a:lnTo>
                  <a:pt x="1447" y="944"/>
                </a:lnTo>
                <a:lnTo>
                  <a:pt x="1422" y="953"/>
                </a:lnTo>
                <a:lnTo>
                  <a:pt x="1396" y="961"/>
                </a:lnTo>
                <a:lnTo>
                  <a:pt x="1372" y="968"/>
                </a:lnTo>
                <a:lnTo>
                  <a:pt x="1322" y="980"/>
                </a:lnTo>
                <a:lnTo>
                  <a:pt x="1274" y="989"/>
                </a:lnTo>
                <a:lnTo>
                  <a:pt x="1226" y="996"/>
                </a:lnTo>
                <a:lnTo>
                  <a:pt x="1181" y="1001"/>
                </a:lnTo>
                <a:lnTo>
                  <a:pt x="1138" y="1003"/>
                </a:lnTo>
                <a:lnTo>
                  <a:pt x="1096" y="1004"/>
                </a:lnTo>
                <a:lnTo>
                  <a:pt x="1058" y="1003"/>
                </a:lnTo>
                <a:lnTo>
                  <a:pt x="1022" y="1002"/>
                </a:lnTo>
                <a:lnTo>
                  <a:pt x="990" y="998"/>
                </a:lnTo>
                <a:lnTo>
                  <a:pt x="961" y="996"/>
                </a:lnTo>
                <a:lnTo>
                  <a:pt x="1180" y="1105"/>
                </a:lnTo>
                <a:lnTo>
                  <a:pt x="1171" y="1058"/>
                </a:lnTo>
                <a:lnTo>
                  <a:pt x="1171" y="1058"/>
                </a:lnTo>
                <a:lnTo>
                  <a:pt x="1194" y="1057"/>
                </a:lnTo>
                <a:lnTo>
                  <a:pt x="1219" y="1055"/>
                </a:lnTo>
                <a:lnTo>
                  <a:pt x="1243" y="1051"/>
                </a:lnTo>
                <a:lnTo>
                  <a:pt x="1269" y="1048"/>
                </a:lnTo>
                <a:lnTo>
                  <a:pt x="1322" y="1038"/>
                </a:lnTo>
                <a:lnTo>
                  <a:pt x="1373" y="1027"/>
                </a:lnTo>
                <a:lnTo>
                  <a:pt x="1421" y="1013"/>
                </a:lnTo>
                <a:lnTo>
                  <a:pt x="1464" y="1000"/>
                </a:lnTo>
                <a:lnTo>
                  <a:pt x="1499" y="987"/>
                </a:lnTo>
                <a:lnTo>
                  <a:pt x="1513" y="980"/>
                </a:lnTo>
                <a:lnTo>
                  <a:pt x="1524" y="975"/>
                </a:lnTo>
                <a:lnTo>
                  <a:pt x="1539" y="1116"/>
                </a:lnTo>
                <a:close/>
                <a:moveTo>
                  <a:pt x="55" y="1878"/>
                </a:moveTo>
                <a:lnTo>
                  <a:pt x="55" y="1878"/>
                </a:lnTo>
                <a:lnTo>
                  <a:pt x="59" y="1884"/>
                </a:lnTo>
                <a:lnTo>
                  <a:pt x="63" y="1890"/>
                </a:lnTo>
                <a:lnTo>
                  <a:pt x="69" y="1896"/>
                </a:lnTo>
                <a:lnTo>
                  <a:pt x="75" y="1899"/>
                </a:lnTo>
                <a:lnTo>
                  <a:pt x="82" y="1902"/>
                </a:lnTo>
                <a:lnTo>
                  <a:pt x="90" y="1905"/>
                </a:lnTo>
                <a:lnTo>
                  <a:pt x="98" y="1906"/>
                </a:lnTo>
                <a:lnTo>
                  <a:pt x="106" y="1906"/>
                </a:lnTo>
                <a:lnTo>
                  <a:pt x="108" y="1905"/>
                </a:lnTo>
                <a:lnTo>
                  <a:pt x="108" y="1905"/>
                </a:lnTo>
                <a:lnTo>
                  <a:pt x="119" y="1917"/>
                </a:lnTo>
                <a:lnTo>
                  <a:pt x="132" y="1927"/>
                </a:lnTo>
                <a:lnTo>
                  <a:pt x="144" y="1937"/>
                </a:lnTo>
                <a:lnTo>
                  <a:pt x="159" y="1945"/>
                </a:lnTo>
                <a:lnTo>
                  <a:pt x="173" y="1951"/>
                </a:lnTo>
                <a:lnTo>
                  <a:pt x="189" y="1956"/>
                </a:lnTo>
                <a:lnTo>
                  <a:pt x="205" y="1959"/>
                </a:lnTo>
                <a:lnTo>
                  <a:pt x="222" y="1960"/>
                </a:lnTo>
                <a:lnTo>
                  <a:pt x="222" y="1960"/>
                </a:lnTo>
                <a:lnTo>
                  <a:pt x="237" y="1959"/>
                </a:lnTo>
                <a:lnTo>
                  <a:pt x="253" y="1956"/>
                </a:lnTo>
                <a:lnTo>
                  <a:pt x="268" y="1952"/>
                </a:lnTo>
                <a:lnTo>
                  <a:pt x="282" y="1946"/>
                </a:lnTo>
                <a:lnTo>
                  <a:pt x="296" y="1938"/>
                </a:lnTo>
                <a:lnTo>
                  <a:pt x="308" y="1930"/>
                </a:lnTo>
                <a:lnTo>
                  <a:pt x="320" y="1920"/>
                </a:lnTo>
                <a:lnTo>
                  <a:pt x="331" y="1909"/>
                </a:lnTo>
                <a:lnTo>
                  <a:pt x="341" y="1897"/>
                </a:lnTo>
                <a:lnTo>
                  <a:pt x="350" y="1883"/>
                </a:lnTo>
                <a:lnTo>
                  <a:pt x="358" y="1869"/>
                </a:lnTo>
                <a:lnTo>
                  <a:pt x="363" y="1854"/>
                </a:lnTo>
                <a:lnTo>
                  <a:pt x="369" y="1838"/>
                </a:lnTo>
                <a:lnTo>
                  <a:pt x="372" y="1823"/>
                </a:lnTo>
                <a:lnTo>
                  <a:pt x="375" y="1806"/>
                </a:lnTo>
                <a:lnTo>
                  <a:pt x="376" y="1788"/>
                </a:lnTo>
                <a:lnTo>
                  <a:pt x="376" y="1746"/>
                </a:lnTo>
                <a:lnTo>
                  <a:pt x="376" y="1746"/>
                </a:lnTo>
                <a:lnTo>
                  <a:pt x="375" y="1728"/>
                </a:lnTo>
                <a:lnTo>
                  <a:pt x="372" y="1710"/>
                </a:lnTo>
                <a:lnTo>
                  <a:pt x="368" y="1693"/>
                </a:lnTo>
                <a:lnTo>
                  <a:pt x="362" y="1676"/>
                </a:lnTo>
                <a:lnTo>
                  <a:pt x="356" y="1661"/>
                </a:lnTo>
                <a:lnTo>
                  <a:pt x="347" y="1646"/>
                </a:lnTo>
                <a:lnTo>
                  <a:pt x="336" y="1633"/>
                </a:lnTo>
                <a:lnTo>
                  <a:pt x="326" y="1620"/>
                </a:lnTo>
                <a:lnTo>
                  <a:pt x="326" y="1620"/>
                </a:lnTo>
                <a:lnTo>
                  <a:pt x="336" y="1606"/>
                </a:lnTo>
                <a:lnTo>
                  <a:pt x="336" y="1606"/>
                </a:lnTo>
                <a:lnTo>
                  <a:pt x="344" y="1591"/>
                </a:lnTo>
                <a:lnTo>
                  <a:pt x="349" y="1575"/>
                </a:lnTo>
                <a:lnTo>
                  <a:pt x="352" y="1559"/>
                </a:lnTo>
                <a:lnTo>
                  <a:pt x="354" y="1544"/>
                </a:lnTo>
                <a:lnTo>
                  <a:pt x="354" y="1544"/>
                </a:lnTo>
                <a:lnTo>
                  <a:pt x="345" y="1548"/>
                </a:lnTo>
                <a:lnTo>
                  <a:pt x="338" y="1552"/>
                </a:lnTo>
                <a:lnTo>
                  <a:pt x="329" y="1555"/>
                </a:lnTo>
                <a:lnTo>
                  <a:pt x="320" y="1557"/>
                </a:lnTo>
                <a:lnTo>
                  <a:pt x="311" y="1558"/>
                </a:lnTo>
                <a:lnTo>
                  <a:pt x="300" y="1559"/>
                </a:lnTo>
                <a:lnTo>
                  <a:pt x="291" y="1559"/>
                </a:lnTo>
                <a:lnTo>
                  <a:pt x="282" y="1559"/>
                </a:lnTo>
                <a:lnTo>
                  <a:pt x="282" y="1561"/>
                </a:lnTo>
                <a:lnTo>
                  <a:pt x="282" y="1561"/>
                </a:lnTo>
                <a:lnTo>
                  <a:pt x="268" y="1556"/>
                </a:lnTo>
                <a:lnTo>
                  <a:pt x="253" y="1553"/>
                </a:lnTo>
                <a:lnTo>
                  <a:pt x="239" y="1550"/>
                </a:lnTo>
                <a:lnTo>
                  <a:pt x="224" y="1548"/>
                </a:lnTo>
                <a:lnTo>
                  <a:pt x="210" y="1548"/>
                </a:lnTo>
                <a:lnTo>
                  <a:pt x="197" y="1548"/>
                </a:lnTo>
                <a:lnTo>
                  <a:pt x="183" y="1549"/>
                </a:lnTo>
                <a:lnTo>
                  <a:pt x="171" y="1552"/>
                </a:lnTo>
                <a:lnTo>
                  <a:pt x="158" y="1554"/>
                </a:lnTo>
                <a:lnTo>
                  <a:pt x="146" y="1557"/>
                </a:lnTo>
                <a:lnTo>
                  <a:pt x="134" y="1561"/>
                </a:lnTo>
                <a:lnTo>
                  <a:pt x="123" y="1565"/>
                </a:lnTo>
                <a:lnTo>
                  <a:pt x="113" y="1571"/>
                </a:lnTo>
                <a:lnTo>
                  <a:pt x="101" y="1576"/>
                </a:lnTo>
                <a:lnTo>
                  <a:pt x="92" y="1582"/>
                </a:lnTo>
                <a:lnTo>
                  <a:pt x="82" y="1589"/>
                </a:lnTo>
                <a:lnTo>
                  <a:pt x="65" y="1603"/>
                </a:lnTo>
                <a:lnTo>
                  <a:pt x="51" y="1619"/>
                </a:lnTo>
                <a:lnTo>
                  <a:pt x="38" y="1636"/>
                </a:lnTo>
                <a:lnTo>
                  <a:pt x="34" y="1645"/>
                </a:lnTo>
                <a:lnTo>
                  <a:pt x="29" y="1654"/>
                </a:lnTo>
                <a:lnTo>
                  <a:pt x="26" y="1664"/>
                </a:lnTo>
                <a:lnTo>
                  <a:pt x="23" y="1673"/>
                </a:lnTo>
                <a:lnTo>
                  <a:pt x="20" y="1682"/>
                </a:lnTo>
                <a:lnTo>
                  <a:pt x="18" y="1692"/>
                </a:lnTo>
                <a:lnTo>
                  <a:pt x="18" y="1701"/>
                </a:lnTo>
                <a:lnTo>
                  <a:pt x="18" y="1710"/>
                </a:lnTo>
                <a:lnTo>
                  <a:pt x="19" y="1720"/>
                </a:lnTo>
                <a:lnTo>
                  <a:pt x="20" y="1729"/>
                </a:lnTo>
                <a:lnTo>
                  <a:pt x="55" y="1878"/>
                </a:lnTo>
                <a:close/>
                <a:moveTo>
                  <a:pt x="119" y="1790"/>
                </a:moveTo>
                <a:lnTo>
                  <a:pt x="120" y="1790"/>
                </a:lnTo>
                <a:lnTo>
                  <a:pt x="120" y="1790"/>
                </a:lnTo>
                <a:lnTo>
                  <a:pt x="122" y="1784"/>
                </a:lnTo>
                <a:lnTo>
                  <a:pt x="124" y="1779"/>
                </a:lnTo>
                <a:lnTo>
                  <a:pt x="126" y="1774"/>
                </a:lnTo>
                <a:lnTo>
                  <a:pt x="129" y="1770"/>
                </a:lnTo>
                <a:lnTo>
                  <a:pt x="134" y="1766"/>
                </a:lnTo>
                <a:lnTo>
                  <a:pt x="138" y="1763"/>
                </a:lnTo>
                <a:lnTo>
                  <a:pt x="144" y="1761"/>
                </a:lnTo>
                <a:lnTo>
                  <a:pt x="150" y="1758"/>
                </a:lnTo>
                <a:lnTo>
                  <a:pt x="150" y="1758"/>
                </a:lnTo>
                <a:lnTo>
                  <a:pt x="155" y="1758"/>
                </a:lnTo>
                <a:lnTo>
                  <a:pt x="161" y="1758"/>
                </a:lnTo>
                <a:lnTo>
                  <a:pt x="167" y="1761"/>
                </a:lnTo>
                <a:lnTo>
                  <a:pt x="172" y="1762"/>
                </a:lnTo>
                <a:lnTo>
                  <a:pt x="177" y="1765"/>
                </a:lnTo>
                <a:lnTo>
                  <a:pt x="181" y="1769"/>
                </a:lnTo>
                <a:lnTo>
                  <a:pt x="185" y="1773"/>
                </a:lnTo>
                <a:lnTo>
                  <a:pt x="188" y="1779"/>
                </a:lnTo>
                <a:lnTo>
                  <a:pt x="188" y="1779"/>
                </a:lnTo>
                <a:lnTo>
                  <a:pt x="200" y="1771"/>
                </a:lnTo>
                <a:lnTo>
                  <a:pt x="214" y="1761"/>
                </a:lnTo>
                <a:lnTo>
                  <a:pt x="226" y="1749"/>
                </a:lnTo>
                <a:lnTo>
                  <a:pt x="240" y="1735"/>
                </a:lnTo>
                <a:lnTo>
                  <a:pt x="253" y="1718"/>
                </a:lnTo>
                <a:lnTo>
                  <a:pt x="266" y="1698"/>
                </a:lnTo>
                <a:lnTo>
                  <a:pt x="279" y="1675"/>
                </a:lnTo>
                <a:lnTo>
                  <a:pt x="291" y="1649"/>
                </a:lnTo>
                <a:lnTo>
                  <a:pt x="291" y="1649"/>
                </a:lnTo>
                <a:lnTo>
                  <a:pt x="306" y="1639"/>
                </a:lnTo>
                <a:lnTo>
                  <a:pt x="306" y="1639"/>
                </a:lnTo>
                <a:lnTo>
                  <a:pt x="315" y="1649"/>
                </a:lnTo>
                <a:lnTo>
                  <a:pt x="324" y="1661"/>
                </a:lnTo>
                <a:lnTo>
                  <a:pt x="331" y="1673"/>
                </a:lnTo>
                <a:lnTo>
                  <a:pt x="336" y="1687"/>
                </a:lnTo>
                <a:lnTo>
                  <a:pt x="342" y="1700"/>
                </a:lnTo>
                <a:lnTo>
                  <a:pt x="345" y="1716"/>
                </a:lnTo>
                <a:lnTo>
                  <a:pt x="348" y="1730"/>
                </a:lnTo>
                <a:lnTo>
                  <a:pt x="348" y="1746"/>
                </a:lnTo>
                <a:lnTo>
                  <a:pt x="348" y="1788"/>
                </a:lnTo>
                <a:lnTo>
                  <a:pt x="348" y="1788"/>
                </a:lnTo>
                <a:lnTo>
                  <a:pt x="348" y="1803"/>
                </a:lnTo>
                <a:lnTo>
                  <a:pt x="345" y="1817"/>
                </a:lnTo>
                <a:lnTo>
                  <a:pt x="342" y="1832"/>
                </a:lnTo>
                <a:lnTo>
                  <a:pt x="338" y="1845"/>
                </a:lnTo>
                <a:lnTo>
                  <a:pt x="332" y="1857"/>
                </a:lnTo>
                <a:lnTo>
                  <a:pt x="326" y="1870"/>
                </a:lnTo>
                <a:lnTo>
                  <a:pt x="318" y="1880"/>
                </a:lnTo>
                <a:lnTo>
                  <a:pt x="311" y="1890"/>
                </a:lnTo>
                <a:lnTo>
                  <a:pt x="302" y="1900"/>
                </a:lnTo>
                <a:lnTo>
                  <a:pt x="291" y="1908"/>
                </a:lnTo>
                <a:lnTo>
                  <a:pt x="281" y="1915"/>
                </a:lnTo>
                <a:lnTo>
                  <a:pt x="270" y="1921"/>
                </a:lnTo>
                <a:lnTo>
                  <a:pt x="259" y="1926"/>
                </a:lnTo>
                <a:lnTo>
                  <a:pt x="246" y="1929"/>
                </a:lnTo>
                <a:lnTo>
                  <a:pt x="234" y="1932"/>
                </a:lnTo>
                <a:lnTo>
                  <a:pt x="222" y="1933"/>
                </a:lnTo>
                <a:lnTo>
                  <a:pt x="222" y="1933"/>
                </a:lnTo>
                <a:lnTo>
                  <a:pt x="206" y="1932"/>
                </a:lnTo>
                <a:lnTo>
                  <a:pt x="191" y="1928"/>
                </a:lnTo>
                <a:lnTo>
                  <a:pt x="178" y="1924"/>
                </a:lnTo>
                <a:lnTo>
                  <a:pt x="164" y="1917"/>
                </a:lnTo>
                <a:lnTo>
                  <a:pt x="152" y="1908"/>
                </a:lnTo>
                <a:lnTo>
                  <a:pt x="140" y="1898"/>
                </a:lnTo>
                <a:lnTo>
                  <a:pt x="129" y="1887"/>
                </a:lnTo>
                <a:lnTo>
                  <a:pt x="120" y="1874"/>
                </a:lnTo>
                <a:lnTo>
                  <a:pt x="120" y="1874"/>
                </a:lnTo>
                <a:lnTo>
                  <a:pt x="117" y="1856"/>
                </a:lnTo>
                <a:lnTo>
                  <a:pt x="116" y="1837"/>
                </a:lnTo>
                <a:lnTo>
                  <a:pt x="117" y="1815"/>
                </a:lnTo>
                <a:lnTo>
                  <a:pt x="119" y="1790"/>
                </a:lnTo>
                <a:lnTo>
                  <a:pt x="119" y="1790"/>
                </a:lnTo>
                <a:close/>
                <a:moveTo>
                  <a:pt x="1464" y="1920"/>
                </a:moveTo>
                <a:lnTo>
                  <a:pt x="1464" y="1920"/>
                </a:lnTo>
                <a:lnTo>
                  <a:pt x="1460" y="1902"/>
                </a:lnTo>
                <a:lnTo>
                  <a:pt x="1456" y="1886"/>
                </a:lnTo>
                <a:lnTo>
                  <a:pt x="1451" y="1870"/>
                </a:lnTo>
                <a:lnTo>
                  <a:pt x="1446" y="1856"/>
                </a:lnTo>
                <a:lnTo>
                  <a:pt x="1439" y="1844"/>
                </a:lnTo>
                <a:lnTo>
                  <a:pt x="1432" y="1833"/>
                </a:lnTo>
                <a:lnTo>
                  <a:pt x="1424" y="1823"/>
                </a:lnTo>
                <a:lnTo>
                  <a:pt x="1415" y="1814"/>
                </a:lnTo>
                <a:lnTo>
                  <a:pt x="1406" y="1806"/>
                </a:lnTo>
                <a:lnTo>
                  <a:pt x="1396" y="1799"/>
                </a:lnTo>
                <a:lnTo>
                  <a:pt x="1386" y="1793"/>
                </a:lnTo>
                <a:lnTo>
                  <a:pt x="1375" y="1788"/>
                </a:lnTo>
                <a:lnTo>
                  <a:pt x="1363" y="1783"/>
                </a:lnTo>
                <a:lnTo>
                  <a:pt x="1350" y="1780"/>
                </a:lnTo>
                <a:lnTo>
                  <a:pt x="1337" y="1776"/>
                </a:lnTo>
                <a:lnTo>
                  <a:pt x="1323" y="1774"/>
                </a:lnTo>
                <a:lnTo>
                  <a:pt x="1294" y="1770"/>
                </a:lnTo>
                <a:lnTo>
                  <a:pt x="1294" y="1770"/>
                </a:lnTo>
                <a:lnTo>
                  <a:pt x="1295" y="1843"/>
                </a:lnTo>
                <a:lnTo>
                  <a:pt x="1296" y="1853"/>
                </a:lnTo>
                <a:lnTo>
                  <a:pt x="1286" y="1856"/>
                </a:lnTo>
                <a:lnTo>
                  <a:pt x="1262" y="1863"/>
                </a:lnTo>
                <a:lnTo>
                  <a:pt x="1296" y="1893"/>
                </a:lnTo>
                <a:lnTo>
                  <a:pt x="1118" y="2095"/>
                </a:lnTo>
                <a:lnTo>
                  <a:pt x="947" y="1893"/>
                </a:lnTo>
                <a:lnTo>
                  <a:pt x="981" y="1863"/>
                </a:lnTo>
                <a:lnTo>
                  <a:pt x="949" y="1853"/>
                </a:lnTo>
                <a:lnTo>
                  <a:pt x="949" y="1843"/>
                </a:lnTo>
                <a:lnTo>
                  <a:pt x="949" y="1843"/>
                </a:lnTo>
                <a:lnTo>
                  <a:pt x="950" y="1769"/>
                </a:lnTo>
                <a:lnTo>
                  <a:pt x="911" y="1776"/>
                </a:lnTo>
                <a:lnTo>
                  <a:pt x="911" y="1776"/>
                </a:lnTo>
                <a:lnTo>
                  <a:pt x="899" y="1779"/>
                </a:lnTo>
                <a:lnTo>
                  <a:pt x="887" y="1783"/>
                </a:lnTo>
                <a:lnTo>
                  <a:pt x="874" y="1787"/>
                </a:lnTo>
                <a:lnTo>
                  <a:pt x="863" y="1791"/>
                </a:lnTo>
                <a:lnTo>
                  <a:pt x="853" y="1797"/>
                </a:lnTo>
                <a:lnTo>
                  <a:pt x="843" y="1803"/>
                </a:lnTo>
                <a:lnTo>
                  <a:pt x="834" y="1810"/>
                </a:lnTo>
                <a:lnTo>
                  <a:pt x="825" y="1818"/>
                </a:lnTo>
                <a:lnTo>
                  <a:pt x="817" y="1827"/>
                </a:lnTo>
                <a:lnTo>
                  <a:pt x="810" y="1837"/>
                </a:lnTo>
                <a:lnTo>
                  <a:pt x="803" y="1847"/>
                </a:lnTo>
                <a:lnTo>
                  <a:pt x="797" y="1860"/>
                </a:lnTo>
                <a:lnTo>
                  <a:pt x="791" y="1873"/>
                </a:lnTo>
                <a:lnTo>
                  <a:pt x="787" y="1888"/>
                </a:lnTo>
                <a:lnTo>
                  <a:pt x="782" y="1904"/>
                </a:lnTo>
                <a:lnTo>
                  <a:pt x="779" y="1920"/>
                </a:lnTo>
                <a:lnTo>
                  <a:pt x="738" y="2195"/>
                </a:lnTo>
                <a:lnTo>
                  <a:pt x="738" y="2195"/>
                </a:lnTo>
                <a:lnTo>
                  <a:pt x="787" y="2180"/>
                </a:lnTo>
                <a:lnTo>
                  <a:pt x="836" y="2168"/>
                </a:lnTo>
                <a:lnTo>
                  <a:pt x="887" y="2156"/>
                </a:lnTo>
                <a:lnTo>
                  <a:pt x="938" y="2147"/>
                </a:lnTo>
                <a:lnTo>
                  <a:pt x="991" y="2140"/>
                </a:lnTo>
                <a:lnTo>
                  <a:pt x="1045" y="2135"/>
                </a:lnTo>
                <a:lnTo>
                  <a:pt x="1099" y="2132"/>
                </a:lnTo>
                <a:lnTo>
                  <a:pt x="1154" y="2131"/>
                </a:lnTo>
                <a:lnTo>
                  <a:pt x="1154" y="2131"/>
                </a:lnTo>
                <a:lnTo>
                  <a:pt x="1199" y="2131"/>
                </a:lnTo>
                <a:lnTo>
                  <a:pt x="1244" y="2133"/>
                </a:lnTo>
                <a:lnTo>
                  <a:pt x="1289" y="2137"/>
                </a:lnTo>
                <a:lnTo>
                  <a:pt x="1333" y="2142"/>
                </a:lnTo>
                <a:lnTo>
                  <a:pt x="1376" y="2149"/>
                </a:lnTo>
                <a:lnTo>
                  <a:pt x="1419" y="2155"/>
                </a:lnTo>
                <a:lnTo>
                  <a:pt x="1460" y="2164"/>
                </a:lnTo>
                <a:lnTo>
                  <a:pt x="1502" y="2174"/>
                </a:lnTo>
                <a:lnTo>
                  <a:pt x="1464" y="1920"/>
                </a:lnTo>
                <a:close/>
                <a:moveTo>
                  <a:pt x="1296" y="1503"/>
                </a:moveTo>
                <a:lnTo>
                  <a:pt x="1296" y="1503"/>
                </a:lnTo>
                <a:lnTo>
                  <a:pt x="1293" y="1491"/>
                </a:lnTo>
                <a:lnTo>
                  <a:pt x="1289" y="1479"/>
                </a:lnTo>
                <a:lnTo>
                  <a:pt x="1286" y="1466"/>
                </a:lnTo>
                <a:lnTo>
                  <a:pt x="1280" y="1454"/>
                </a:lnTo>
                <a:lnTo>
                  <a:pt x="1275" y="1443"/>
                </a:lnTo>
                <a:lnTo>
                  <a:pt x="1268" y="1430"/>
                </a:lnTo>
                <a:lnTo>
                  <a:pt x="1259" y="1419"/>
                </a:lnTo>
                <a:lnTo>
                  <a:pt x="1250" y="1409"/>
                </a:lnTo>
                <a:lnTo>
                  <a:pt x="1239" y="1400"/>
                </a:lnTo>
                <a:lnTo>
                  <a:pt x="1226" y="1391"/>
                </a:lnTo>
                <a:lnTo>
                  <a:pt x="1213" y="1383"/>
                </a:lnTo>
                <a:lnTo>
                  <a:pt x="1197" y="1376"/>
                </a:lnTo>
                <a:lnTo>
                  <a:pt x="1180" y="1371"/>
                </a:lnTo>
                <a:lnTo>
                  <a:pt x="1161" y="1367"/>
                </a:lnTo>
                <a:lnTo>
                  <a:pt x="1141" y="1365"/>
                </a:lnTo>
                <a:lnTo>
                  <a:pt x="1118" y="1364"/>
                </a:lnTo>
                <a:lnTo>
                  <a:pt x="1118" y="1364"/>
                </a:lnTo>
                <a:lnTo>
                  <a:pt x="1096" y="1365"/>
                </a:lnTo>
                <a:lnTo>
                  <a:pt x="1076" y="1368"/>
                </a:lnTo>
                <a:lnTo>
                  <a:pt x="1058" y="1373"/>
                </a:lnTo>
                <a:lnTo>
                  <a:pt x="1042" y="1380"/>
                </a:lnTo>
                <a:lnTo>
                  <a:pt x="1027" y="1387"/>
                </a:lnTo>
                <a:lnTo>
                  <a:pt x="1015" y="1396"/>
                </a:lnTo>
                <a:lnTo>
                  <a:pt x="1005" y="1405"/>
                </a:lnTo>
                <a:lnTo>
                  <a:pt x="995" y="1417"/>
                </a:lnTo>
                <a:lnTo>
                  <a:pt x="987" y="1428"/>
                </a:lnTo>
                <a:lnTo>
                  <a:pt x="981" y="1439"/>
                </a:lnTo>
                <a:lnTo>
                  <a:pt x="976" y="1450"/>
                </a:lnTo>
                <a:lnTo>
                  <a:pt x="971" y="1462"/>
                </a:lnTo>
                <a:lnTo>
                  <a:pt x="964" y="1483"/>
                </a:lnTo>
                <a:lnTo>
                  <a:pt x="961" y="1502"/>
                </a:lnTo>
                <a:lnTo>
                  <a:pt x="961" y="1502"/>
                </a:lnTo>
                <a:lnTo>
                  <a:pt x="955" y="1547"/>
                </a:lnTo>
                <a:lnTo>
                  <a:pt x="950" y="1606"/>
                </a:lnTo>
                <a:lnTo>
                  <a:pt x="945" y="1658"/>
                </a:lnTo>
                <a:lnTo>
                  <a:pt x="945" y="1679"/>
                </a:lnTo>
                <a:lnTo>
                  <a:pt x="945" y="1690"/>
                </a:lnTo>
                <a:lnTo>
                  <a:pt x="945" y="1690"/>
                </a:lnTo>
                <a:lnTo>
                  <a:pt x="947" y="1694"/>
                </a:lnTo>
                <a:lnTo>
                  <a:pt x="951" y="1700"/>
                </a:lnTo>
                <a:lnTo>
                  <a:pt x="955" y="1706"/>
                </a:lnTo>
                <a:lnTo>
                  <a:pt x="961" y="1710"/>
                </a:lnTo>
                <a:lnTo>
                  <a:pt x="970" y="1713"/>
                </a:lnTo>
                <a:lnTo>
                  <a:pt x="981" y="1717"/>
                </a:lnTo>
                <a:lnTo>
                  <a:pt x="996" y="1719"/>
                </a:lnTo>
                <a:lnTo>
                  <a:pt x="1013" y="1720"/>
                </a:lnTo>
                <a:lnTo>
                  <a:pt x="1013" y="1720"/>
                </a:lnTo>
                <a:lnTo>
                  <a:pt x="1027" y="1720"/>
                </a:lnTo>
                <a:lnTo>
                  <a:pt x="1039" y="1720"/>
                </a:lnTo>
                <a:lnTo>
                  <a:pt x="1057" y="1718"/>
                </a:lnTo>
                <a:lnTo>
                  <a:pt x="1057" y="1718"/>
                </a:lnTo>
                <a:lnTo>
                  <a:pt x="1071" y="1726"/>
                </a:lnTo>
                <a:lnTo>
                  <a:pt x="1088" y="1733"/>
                </a:lnTo>
                <a:lnTo>
                  <a:pt x="1105" y="1737"/>
                </a:lnTo>
                <a:lnTo>
                  <a:pt x="1114" y="1738"/>
                </a:lnTo>
                <a:lnTo>
                  <a:pt x="1123" y="1738"/>
                </a:lnTo>
                <a:lnTo>
                  <a:pt x="1123" y="1738"/>
                </a:lnTo>
                <a:lnTo>
                  <a:pt x="1133" y="1738"/>
                </a:lnTo>
                <a:lnTo>
                  <a:pt x="1142" y="1737"/>
                </a:lnTo>
                <a:lnTo>
                  <a:pt x="1151" y="1735"/>
                </a:lnTo>
                <a:lnTo>
                  <a:pt x="1160" y="1733"/>
                </a:lnTo>
                <a:lnTo>
                  <a:pt x="1177" y="1726"/>
                </a:lnTo>
                <a:lnTo>
                  <a:pt x="1192" y="1717"/>
                </a:lnTo>
                <a:lnTo>
                  <a:pt x="1192" y="1717"/>
                </a:lnTo>
                <a:lnTo>
                  <a:pt x="1221" y="1718"/>
                </a:lnTo>
                <a:lnTo>
                  <a:pt x="1252" y="1719"/>
                </a:lnTo>
                <a:lnTo>
                  <a:pt x="1267" y="1718"/>
                </a:lnTo>
                <a:lnTo>
                  <a:pt x="1279" y="1717"/>
                </a:lnTo>
                <a:lnTo>
                  <a:pt x="1289" y="1716"/>
                </a:lnTo>
                <a:lnTo>
                  <a:pt x="1296" y="1712"/>
                </a:lnTo>
                <a:lnTo>
                  <a:pt x="1296" y="1712"/>
                </a:lnTo>
                <a:lnTo>
                  <a:pt x="1300" y="1709"/>
                </a:lnTo>
                <a:lnTo>
                  <a:pt x="1302" y="1702"/>
                </a:lnTo>
                <a:lnTo>
                  <a:pt x="1303" y="1694"/>
                </a:lnTo>
                <a:lnTo>
                  <a:pt x="1304" y="1684"/>
                </a:lnTo>
                <a:lnTo>
                  <a:pt x="1306" y="1658"/>
                </a:lnTo>
                <a:lnTo>
                  <a:pt x="1306" y="1628"/>
                </a:lnTo>
                <a:lnTo>
                  <a:pt x="1305" y="1595"/>
                </a:lnTo>
                <a:lnTo>
                  <a:pt x="1303" y="1562"/>
                </a:lnTo>
                <a:lnTo>
                  <a:pt x="1300" y="1530"/>
                </a:lnTo>
                <a:lnTo>
                  <a:pt x="1296" y="1503"/>
                </a:lnTo>
                <a:lnTo>
                  <a:pt x="1296" y="1503"/>
                </a:lnTo>
                <a:close/>
                <a:moveTo>
                  <a:pt x="1230" y="1592"/>
                </a:moveTo>
                <a:lnTo>
                  <a:pt x="1230" y="1592"/>
                </a:lnTo>
                <a:lnTo>
                  <a:pt x="1230" y="1603"/>
                </a:lnTo>
                <a:lnTo>
                  <a:pt x="1228" y="1616"/>
                </a:lnTo>
                <a:lnTo>
                  <a:pt x="1225" y="1627"/>
                </a:lnTo>
                <a:lnTo>
                  <a:pt x="1222" y="1638"/>
                </a:lnTo>
                <a:lnTo>
                  <a:pt x="1217" y="1648"/>
                </a:lnTo>
                <a:lnTo>
                  <a:pt x="1212" y="1658"/>
                </a:lnTo>
                <a:lnTo>
                  <a:pt x="1205" y="1667"/>
                </a:lnTo>
                <a:lnTo>
                  <a:pt x="1198" y="1676"/>
                </a:lnTo>
                <a:lnTo>
                  <a:pt x="1190" y="1683"/>
                </a:lnTo>
                <a:lnTo>
                  <a:pt x="1183" y="1690"/>
                </a:lnTo>
                <a:lnTo>
                  <a:pt x="1174" y="1697"/>
                </a:lnTo>
                <a:lnTo>
                  <a:pt x="1165" y="1701"/>
                </a:lnTo>
                <a:lnTo>
                  <a:pt x="1154" y="1706"/>
                </a:lnTo>
                <a:lnTo>
                  <a:pt x="1144" y="1708"/>
                </a:lnTo>
                <a:lnTo>
                  <a:pt x="1134" y="1710"/>
                </a:lnTo>
                <a:lnTo>
                  <a:pt x="1123" y="1710"/>
                </a:lnTo>
                <a:lnTo>
                  <a:pt x="1123" y="1710"/>
                </a:lnTo>
                <a:lnTo>
                  <a:pt x="1113" y="1710"/>
                </a:lnTo>
                <a:lnTo>
                  <a:pt x="1103" y="1708"/>
                </a:lnTo>
                <a:lnTo>
                  <a:pt x="1093" y="1706"/>
                </a:lnTo>
                <a:lnTo>
                  <a:pt x="1082" y="1701"/>
                </a:lnTo>
                <a:lnTo>
                  <a:pt x="1073" y="1697"/>
                </a:lnTo>
                <a:lnTo>
                  <a:pt x="1064" y="1690"/>
                </a:lnTo>
                <a:lnTo>
                  <a:pt x="1057" y="1683"/>
                </a:lnTo>
                <a:lnTo>
                  <a:pt x="1049" y="1676"/>
                </a:lnTo>
                <a:lnTo>
                  <a:pt x="1042" y="1667"/>
                </a:lnTo>
                <a:lnTo>
                  <a:pt x="1035" y="1658"/>
                </a:lnTo>
                <a:lnTo>
                  <a:pt x="1030" y="1648"/>
                </a:lnTo>
                <a:lnTo>
                  <a:pt x="1025" y="1638"/>
                </a:lnTo>
                <a:lnTo>
                  <a:pt x="1022" y="1627"/>
                </a:lnTo>
                <a:lnTo>
                  <a:pt x="1019" y="1616"/>
                </a:lnTo>
                <a:lnTo>
                  <a:pt x="1017" y="1603"/>
                </a:lnTo>
                <a:lnTo>
                  <a:pt x="1017" y="1592"/>
                </a:lnTo>
                <a:lnTo>
                  <a:pt x="1017" y="1559"/>
                </a:lnTo>
                <a:lnTo>
                  <a:pt x="1017" y="1559"/>
                </a:lnTo>
                <a:lnTo>
                  <a:pt x="1018" y="1544"/>
                </a:lnTo>
                <a:lnTo>
                  <a:pt x="1021" y="1528"/>
                </a:lnTo>
                <a:lnTo>
                  <a:pt x="1021" y="1528"/>
                </a:lnTo>
                <a:lnTo>
                  <a:pt x="1025" y="1532"/>
                </a:lnTo>
                <a:lnTo>
                  <a:pt x="1031" y="1537"/>
                </a:lnTo>
                <a:lnTo>
                  <a:pt x="1036" y="1541"/>
                </a:lnTo>
                <a:lnTo>
                  <a:pt x="1044" y="1545"/>
                </a:lnTo>
                <a:lnTo>
                  <a:pt x="1053" y="1547"/>
                </a:lnTo>
                <a:lnTo>
                  <a:pt x="1064" y="1549"/>
                </a:lnTo>
                <a:lnTo>
                  <a:pt x="1078" y="1549"/>
                </a:lnTo>
                <a:lnTo>
                  <a:pt x="1093" y="1548"/>
                </a:lnTo>
                <a:lnTo>
                  <a:pt x="1093" y="1548"/>
                </a:lnTo>
                <a:lnTo>
                  <a:pt x="1109" y="1545"/>
                </a:lnTo>
                <a:lnTo>
                  <a:pt x="1123" y="1541"/>
                </a:lnTo>
                <a:lnTo>
                  <a:pt x="1148" y="1531"/>
                </a:lnTo>
                <a:lnTo>
                  <a:pt x="1160" y="1527"/>
                </a:lnTo>
                <a:lnTo>
                  <a:pt x="1177" y="1523"/>
                </a:lnTo>
                <a:lnTo>
                  <a:pt x="1197" y="1521"/>
                </a:lnTo>
                <a:lnTo>
                  <a:pt x="1224" y="1520"/>
                </a:lnTo>
                <a:lnTo>
                  <a:pt x="1224" y="1520"/>
                </a:lnTo>
                <a:lnTo>
                  <a:pt x="1226" y="1530"/>
                </a:lnTo>
                <a:lnTo>
                  <a:pt x="1229" y="1539"/>
                </a:lnTo>
                <a:lnTo>
                  <a:pt x="1230" y="1549"/>
                </a:lnTo>
                <a:lnTo>
                  <a:pt x="1230" y="1559"/>
                </a:lnTo>
                <a:lnTo>
                  <a:pt x="1230" y="1592"/>
                </a:lnTo>
                <a:close/>
                <a:moveTo>
                  <a:pt x="1267" y="1765"/>
                </a:moveTo>
                <a:lnTo>
                  <a:pt x="1220" y="1757"/>
                </a:lnTo>
                <a:lnTo>
                  <a:pt x="1118" y="1971"/>
                </a:lnTo>
                <a:lnTo>
                  <a:pt x="1016" y="1755"/>
                </a:lnTo>
                <a:lnTo>
                  <a:pt x="977" y="1763"/>
                </a:lnTo>
                <a:lnTo>
                  <a:pt x="977" y="1763"/>
                </a:lnTo>
                <a:lnTo>
                  <a:pt x="977" y="1794"/>
                </a:lnTo>
                <a:lnTo>
                  <a:pt x="977" y="1794"/>
                </a:lnTo>
                <a:lnTo>
                  <a:pt x="976" y="1833"/>
                </a:lnTo>
                <a:lnTo>
                  <a:pt x="1035" y="1852"/>
                </a:lnTo>
                <a:lnTo>
                  <a:pt x="986" y="1896"/>
                </a:lnTo>
                <a:lnTo>
                  <a:pt x="1118" y="2053"/>
                </a:lnTo>
                <a:lnTo>
                  <a:pt x="1258" y="1896"/>
                </a:lnTo>
                <a:lnTo>
                  <a:pt x="1208" y="1852"/>
                </a:lnTo>
                <a:lnTo>
                  <a:pt x="1268" y="1833"/>
                </a:lnTo>
                <a:lnTo>
                  <a:pt x="1268" y="1833"/>
                </a:lnTo>
                <a:lnTo>
                  <a:pt x="1267" y="1765"/>
                </a:lnTo>
                <a:lnTo>
                  <a:pt x="1267" y="1765"/>
                </a:lnTo>
                <a:close/>
              </a:path>
            </a:pathLst>
          </a:custGeom>
          <a:solidFill>
            <a:schemeClr val="bg1"/>
          </a:solidFill>
          <a:ln>
            <a:noFill/>
          </a:ln>
        </p:spPr>
        <p:txBody>
          <a:bodyPr vert="horz" wrap="square" lIns="80147" tIns="40074" rIns="80147" bIns="4007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4" name="Title 1">
            <a:extLst>
              <a:ext uri="{FF2B5EF4-FFF2-40B4-BE49-F238E27FC236}">
                <a16:creationId xmlns:a16="http://schemas.microsoft.com/office/drawing/2014/main" id="{8E6D328D-ABF6-4B1F-B747-4054F30ED1FE}"/>
              </a:ext>
            </a:extLst>
          </p:cNvPr>
          <p:cNvSpPr txBox="1">
            <a:spLocks/>
          </p:cNvSpPr>
          <p:nvPr/>
        </p:nvSpPr>
        <p:spPr>
          <a:xfrm>
            <a:off x="1438539" y="297487"/>
            <a:ext cx="10308146" cy="267775"/>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t>Balvu novads</a:t>
            </a:r>
            <a:endParaRPr kumimoji="0" lang="lv-LV" sz="3200" b="0" i="0" u="none" strike="noStrike" kern="1200" cap="none" spc="0" normalizeH="0" baseline="0" noProof="0">
              <a:ln>
                <a:noFill/>
              </a:ln>
              <a:solidFill>
                <a:srgbClr val="2E2E38"/>
              </a:solidFill>
              <a:effectLst/>
              <a:highlight>
                <a:srgbClr val="FF0000"/>
              </a:highlight>
              <a:uLnTx/>
              <a:uFillTx/>
            </a:endParaRPr>
          </a:p>
        </p:txBody>
      </p:sp>
      <p:sp>
        <p:nvSpPr>
          <p:cNvPr id="23" name="Rectangle 22">
            <a:extLst>
              <a:ext uri="{FF2B5EF4-FFF2-40B4-BE49-F238E27FC236}">
                <a16:creationId xmlns:a16="http://schemas.microsoft.com/office/drawing/2014/main" id="{5DA21F9E-4A2E-4544-B084-B322A3003B00}"/>
              </a:ext>
            </a:extLst>
          </p:cNvPr>
          <p:cNvSpPr/>
          <p:nvPr/>
        </p:nvSpPr>
        <p:spPr>
          <a:xfrm>
            <a:off x="609918" y="1182142"/>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1"/>
                </a:solidFill>
                <a:effectLst/>
                <a:uLnTx/>
                <a:uFillTx/>
                <a:latin typeface="EYInterstate Light" panose="02000506000000020004" pitchFamily="2" charset="0"/>
              </a:rPr>
              <a:t>Pašvaldības atbilde</a:t>
            </a:r>
          </a:p>
        </p:txBody>
      </p:sp>
      <p:sp>
        <p:nvSpPr>
          <p:cNvPr id="28" name="TextBox 27">
            <a:extLst>
              <a:ext uri="{FF2B5EF4-FFF2-40B4-BE49-F238E27FC236}">
                <a16:creationId xmlns:a16="http://schemas.microsoft.com/office/drawing/2014/main" id="{79C6EE66-DE78-479C-9E58-8F8794FB7ADE}"/>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latin typeface="EYInterstate Light" panose="02000506000000020004" pitchFamily="2" charset="0"/>
              </a:rPr>
              <a:t>1. Pakalpojumu sniegšanas vietu pieejamība</a:t>
            </a:r>
          </a:p>
        </p:txBody>
      </p:sp>
      <p:sp>
        <p:nvSpPr>
          <p:cNvPr id="31" name="Title 1">
            <a:extLst>
              <a:ext uri="{FF2B5EF4-FFF2-40B4-BE49-F238E27FC236}">
                <a16:creationId xmlns:a16="http://schemas.microsoft.com/office/drawing/2014/main" id="{C2C85CDE-12CB-4FB2-A647-1EC8EE33590A}"/>
              </a:ext>
            </a:extLst>
          </p:cNvPr>
          <p:cNvSpPr txBox="1">
            <a:spLocks/>
          </p:cNvSpPr>
          <p:nvPr/>
        </p:nvSpPr>
        <p:spPr>
          <a:xfrm>
            <a:off x="1421480" y="604792"/>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sniegšanas vietu pieejamība</a:t>
            </a:r>
            <a:endParaRPr kumimoji="0" lang="lv-LV" sz="1600" b="1" i="0" u="none" strike="noStrike" kern="1200" cap="none" spc="0" normalizeH="0" baseline="0" noProof="0">
              <a:ln>
                <a:noFill/>
              </a:ln>
              <a:solidFill>
                <a:srgbClr val="2E2E38"/>
              </a:solidFill>
              <a:effectLst/>
              <a:uLnTx/>
              <a:uFillTx/>
            </a:endParaRPr>
          </a:p>
        </p:txBody>
      </p:sp>
      <p:sp>
        <p:nvSpPr>
          <p:cNvPr id="15" name="Rectangle 14">
            <a:extLst>
              <a:ext uri="{FF2B5EF4-FFF2-40B4-BE49-F238E27FC236}">
                <a16:creationId xmlns:a16="http://schemas.microsoft.com/office/drawing/2014/main" id="{C8CF60A3-B728-47FE-AB6C-5CDF364800F7}"/>
              </a:ext>
            </a:extLst>
          </p:cNvPr>
          <p:cNvSpPr/>
          <p:nvPr/>
        </p:nvSpPr>
        <p:spPr>
          <a:xfrm>
            <a:off x="609917" y="294200"/>
            <a:ext cx="67988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lang="en-US" b="1">
                <a:solidFill>
                  <a:srgbClr val="000000"/>
                </a:solidFill>
                <a:latin typeface="EYInterstate Light" panose="02000506000000020004" pitchFamily="2" charset="0"/>
              </a:rPr>
              <a:t>12</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20" name="Footer Placeholder 4">
            <a:extLst>
              <a:ext uri="{FF2B5EF4-FFF2-40B4-BE49-F238E27FC236}">
                <a16:creationId xmlns:a16="http://schemas.microsoft.com/office/drawing/2014/main" id="{9E14B90E-D4BA-46F7-B978-A04CAC998FDD}"/>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6" name="Date Placeholder 10">
            <a:extLst>
              <a:ext uri="{FF2B5EF4-FFF2-40B4-BE49-F238E27FC236}">
                <a16:creationId xmlns:a16="http://schemas.microsoft.com/office/drawing/2014/main" id="{833320D1-23C4-47E0-B257-3A72D10ED25E}"/>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324989262"/>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7" y="648012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88</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393302" y="294200"/>
            <a:ext cx="10308146" cy="267775"/>
          </a:xfrm>
        </p:spPr>
        <p:txBody>
          <a:body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t>Balvu novads</a:t>
            </a:r>
            <a:endParaRPr kumimoji="0" lang="lv-LV" sz="4000" b="0" i="0" u="none" strike="noStrike" kern="1200" cap="none" spc="0" normalizeH="0" baseline="0" noProof="0">
              <a:ln>
                <a:noFill/>
              </a:ln>
              <a:solidFill>
                <a:srgbClr val="2E2E38"/>
              </a:solidFill>
              <a:effectLst/>
              <a:highlight>
                <a:srgbClr val="FF0000"/>
              </a:highlight>
              <a:uLnTx/>
              <a:uFillTx/>
            </a:endParaRP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6" name="Rectangle 55">
            <a:extLst>
              <a:ext uri="{FF2B5EF4-FFF2-40B4-BE49-F238E27FC236}">
                <a16:creationId xmlns:a16="http://schemas.microsoft.com/office/drawing/2014/main" id="{0D9629BB-C93A-4FA3-9A6F-E1BF88C16A38}"/>
              </a:ext>
            </a:extLst>
          </p:cNvPr>
          <p:cNvSpPr/>
          <p:nvPr/>
        </p:nvSpPr>
        <p:spPr>
          <a:xfrm>
            <a:off x="609917" y="910987"/>
            <a:ext cx="10978515" cy="276819"/>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7" name="TextBox 56">
            <a:extLst>
              <a:ext uri="{FF2B5EF4-FFF2-40B4-BE49-F238E27FC236}">
                <a16:creationId xmlns:a16="http://schemas.microsoft.com/office/drawing/2014/main" id="{C03892DD-2F78-4A17-B9D1-9829D4609A48}"/>
              </a:ext>
            </a:extLst>
          </p:cNvPr>
          <p:cNvSpPr txBox="1"/>
          <p:nvPr/>
        </p:nvSpPr>
        <p:spPr>
          <a:xfrm>
            <a:off x="718845" y="948713"/>
            <a:ext cx="3135730"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rgbClr val="2E2E38"/>
                </a:solidFill>
                <a:effectLst/>
                <a:uLnTx/>
                <a:uFillTx/>
                <a:latin typeface="EYInterstate Light" panose="02000506000000020004" pitchFamily="2" charset="0"/>
              </a:rPr>
              <a:t>2. Pakalpojumu sniegšanas vietu pieejamība</a:t>
            </a:r>
          </a:p>
        </p:txBody>
      </p:sp>
      <p:sp>
        <p:nvSpPr>
          <p:cNvPr id="42" name="Rectangle 41">
            <a:extLst>
              <a:ext uri="{FF2B5EF4-FFF2-40B4-BE49-F238E27FC236}">
                <a16:creationId xmlns:a16="http://schemas.microsoft.com/office/drawing/2014/main" id="{087058C6-D1B1-4A21-B5B1-35695F36A705}"/>
              </a:ext>
            </a:extLst>
          </p:cNvPr>
          <p:cNvSpPr/>
          <p:nvPr/>
        </p:nvSpPr>
        <p:spPr>
          <a:xfrm>
            <a:off x="609918" y="1187806"/>
            <a:ext cx="10978514" cy="256885"/>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1"/>
                </a:solidFill>
                <a:effectLst/>
                <a:uLnTx/>
                <a:uFillTx/>
                <a:latin typeface="EYInterstate Light" panose="02000506000000020004" pitchFamily="2" charset="0"/>
              </a:rPr>
              <a:t>Pašvaldības atbilde</a:t>
            </a:r>
          </a:p>
        </p:txBody>
      </p:sp>
      <p:sp>
        <p:nvSpPr>
          <p:cNvPr id="48" name="Freeform 6">
            <a:extLst>
              <a:ext uri="{FF2B5EF4-FFF2-40B4-BE49-F238E27FC236}">
                <a16:creationId xmlns:a16="http://schemas.microsoft.com/office/drawing/2014/main" id="{9C2197C4-F231-44AF-AE04-273588E1EDC0}"/>
              </a:ext>
            </a:extLst>
          </p:cNvPr>
          <p:cNvSpPr>
            <a:spLocks/>
          </p:cNvSpPr>
          <p:nvPr/>
        </p:nvSpPr>
        <p:spPr bwMode="gray">
          <a:xfrm>
            <a:off x="8301399" y="1489885"/>
            <a:ext cx="3274514" cy="428978"/>
          </a:xfrm>
          <a:custGeom>
            <a:avLst/>
            <a:gdLst/>
            <a:ahLst/>
            <a:cxnLst>
              <a:cxn ang="0">
                <a:pos x="0" y="0"/>
              </a:cxn>
              <a:cxn ang="0">
                <a:pos x="1474" y="0"/>
              </a:cxn>
              <a:cxn ang="0">
                <a:pos x="1474" y="719"/>
              </a:cxn>
              <a:cxn ang="0">
                <a:pos x="0" y="719"/>
              </a:cxn>
              <a:cxn ang="0">
                <a:pos x="142" y="360"/>
              </a:cxn>
              <a:cxn ang="0">
                <a:pos x="0" y="0"/>
              </a:cxn>
            </a:cxnLst>
            <a:rect l="0" t="0" r="r" b="b"/>
            <a:pathLst>
              <a:path w="1474" h="719">
                <a:moveTo>
                  <a:pt x="0" y="0"/>
                </a:moveTo>
                <a:lnTo>
                  <a:pt x="1474" y="0"/>
                </a:lnTo>
                <a:lnTo>
                  <a:pt x="1474" y="719"/>
                </a:lnTo>
                <a:lnTo>
                  <a:pt x="0" y="719"/>
                </a:lnTo>
                <a:lnTo>
                  <a:pt x="142" y="360"/>
                </a:lnTo>
                <a:lnTo>
                  <a:pt x="0" y="0"/>
                </a:lnTo>
                <a:close/>
              </a:path>
            </a:pathLst>
          </a:custGeom>
          <a:solidFill>
            <a:srgbClr val="FFE600"/>
          </a:solidFill>
          <a:ln w="12700">
            <a:noFill/>
            <a:miter lim="800000"/>
            <a:headEnd/>
            <a:tailEnd/>
          </a:ln>
          <a:effectLst/>
        </p:spPr>
        <p:txBody>
          <a:bodyPr lIns="216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     </a:t>
            </a:r>
            <a:r>
              <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apildus pakalpojumi</a:t>
            </a:r>
            <a:endPar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endParaRPr>
          </a:p>
        </p:txBody>
      </p:sp>
      <p:sp>
        <p:nvSpPr>
          <p:cNvPr id="50" name="Rectangle 17">
            <a:extLst>
              <a:ext uri="{FF2B5EF4-FFF2-40B4-BE49-F238E27FC236}">
                <a16:creationId xmlns:a16="http://schemas.microsoft.com/office/drawing/2014/main" id="{38ED9CED-99F6-4ADD-8C70-D9BA41ED27E2}"/>
              </a:ext>
            </a:extLst>
          </p:cNvPr>
          <p:cNvSpPr>
            <a:spLocks noChangeArrowheads="1"/>
          </p:cNvSpPr>
          <p:nvPr/>
        </p:nvSpPr>
        <p:spPr bwMode="gray">
          <a:xfrm>
            <a:off x="8276762" y="1970165"/>
            <a:ext cx="3297036" cy="3779457"/>
          </a:xfrm>
          <a:prstGeom prst="rect">
            <a:avLst/>
          </a:prstGeom>
          <a:solidFill>
            <a:srgbClr val="F0F0F0"/>
          </a:solidFill>
          <a:ln w="12700">
            <a:noFill/>
            <a:miter lim="800000"/>
            <a:headEnd/>
            <a:tailEnd/>
          </a:ln>
          <a:effectLst/>
        </p:spPr>
        <p:txBody>
          <a:bodyPr lIns="72000" tIns="108000" rIns="72000" bIns="0"/>
          <a:lstStyle/>
          <a:p>
            <a:pPr marL="180975" indent="-180975">
              <a:lnSpc>
                <a:spcPct val="95000"/>
              </a:lnSpc>
              <a:spcAft>
                <a:spcPts val="600"/>
              </a:spcAft>
              <a:buClr>
                <a:srgbClr val="FFE600"/>
              </a:buClr>
              <a:buSzPct val="70000"/>
              <a:buFont typeface="Arial" pitchFamily="34" charset="0"/>
              <a:buChar char="►"/>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Pašvaldības laukumu, kapsētu, parku, skvēru un zaļo zonu ierīkošana, uzturēšana un apsaimniekošana</a:t>
            </a: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1"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p:txBody>
      </p:sp>
      <p:sp>
        <p:nvSpPr>
          <p:cNvPr id="51" name="AutoShape 7">
            <a:extLst>
              <a:ext uri="{FF2B5EF4-FFF2-40B4-BE49-F238E27FC236}">
                <a16:creationId xmlns:a16="http://schemas.microsoft.com/office/drawing/2014/main" id="{F3903C76-6308-462C-8AB9-E4563B309CD8}"/>
              </a:ext>
            </a:extLst>
          </p:cNvPr>
          <p:cNvSpPr>
            <a:spLocks noChangeArrowheads="1"/>
          </p:cNvSpPr>
          <p:nvPr/>
        </p:nvSpPr>
        <p:spPr bwMode="gray">
          <a:xfrm>
            <a:off x="609917" y="1489885"/>
            <a:ext cx="3824924" cy="428979"/>
          </a:xfrm>
          <a:prstGeom prst="homePlate">
            <a:avLst>
              <a:gd name="adj" fmla="val 69343"/>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akalpojumi, kas noteikti likumā «Par pašvaldībām»</a:t>
            </a:r>
            <a:endPar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endParaRPr>
          </a:p>
        </p:txBody>
      </p:sp>
      <p:sp>
        <p:nvSpPr>
          <p:cNvPr id="52" name="Rectangle 14">
            <a:extLst>
              <a:ext uri="{FF2B5EF4-FFF2-40B4-BE49-F238E27FC236}">
                <a16:creationId xmlns:a16="http://schemas.microsoft.com/office/drawing/2014/main" id="{9542D607-2BEE-439C-A617-0A16E6CBFBA7}"/>
              </a:ext>
            </a:extLst>
          </p:cNvPr>
          <p:cNvSpPr>
            <a:spLocks noChangeArrowheads="1"/>
          </p:cNvSpPr>
          <p:nvPr/>
        </p:nvSpPr>
        <p:spPr bwMode="gray">
          <a:xfrm>
            <a:off x="609918" y="1970165"/>
            <a:ext cx="3560684" cy="3775625"/>
          </a:xfrm>
          <a:prstGeom prst="rect">
            <a:avLst/>
          </a:prstGeom>
          <a:solidFill>
            <a:srgbClr val="F0F0F0"/>
          </a:solidFill>
          <a:ln w="12700">
            <a:noFill/>
            <a:miter lim="800000"/>
            <a:headEnd/>
            <a:tailEnd/>
          </a:ln>
          <a:effectLst/>
        </p:spPr>
        <p:txBody>
          <a:bodyPr lIns="72000" tIns="108000" rIns="72000" bIns="0"/>
          <a:lstStyle/>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Dzīvesvietas deklarēšana</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Izziņas izsniegšana par deklarēto dzīvesvietu</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Nodokļu un nodevu maksājums</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Maksājumi par pakalpojumiem</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Sociālo pabalstu izmaksa</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Komunālais pakalpojums - </a:t>
            </a:r>
            <a:r>
              <a:rPr kumimoji="0" lang="lv-LV" sz="1200" b="0" i="0" u="none" strike="noStrike" kern="0" cap="none" spc="0" normalizeH="0" baseline="0" noProof="0" err="1">
                <a:ln>
                  <a:noFill/>
                </a:ln>
                <a:solidFill>
                  <a:schemeClr val="bg1"/>
                </a:solidFill>
                <a:effectLst/>
                <a:uLnTx/>
                <a:uFillTx/>
                <a:latin typeface="EYInterstate Light" panose="02000506000000020004" pitchFamily="2" charset="0"/>
                <a:cs typeface="Arial" charset="0"/>
              </a:rPr>
              <a:t>ūedensapgāde</a:t>
            </a: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 kanalizācija</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 Izziņu izsniegšana un informācijas sniegšana</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Iesniegumu pieņemšana un atbildes sniegšanas organizēšana</a:t>
            </a: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en-US" sz="1000" b="0" i="0" u="none" strike="noStrike" kern="0" cap="none" spc="0" normalizeH="0" baseline="0" noProof="0">
              <a:ln>
                <a:noFill/>
              </a:ln>
              <a:solidFill>
                <a:schemeClr val="bg1"/>
              </a:solidFill>
              <a:effectLst/>
              <a:highlight>
                <a:srgbClr val="FF0000"/>
              </a:highligh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p:txBody>
      </p:sp>
      <p:sp>
        <p:nvSpPr>
          <p:cNvPr id="63" name="AutoShape 8">
            <a:extLst>
              <a:ext uri="{FF2B5EF4-FFF2-40B4-BE49-F238E27FC236}">
                <a16:creationId xmlns:a16="http://schemas.microsoft.com/office/drawing/2014/main" id="{96E36D5F-D3FF-4B19-9B61-1F25C7D1C443}"/>
              </a:ext>
            </a:extLst>
          </p:cNvPr>
          <p:cNvSpPr>
            <a:spLocks noChangeArrowheads="1"/>
          </p:cNvSpPr>
          <p:nvPr/>
        </p:nvSpPr>
        <p:spPr bwMode="gray">
          <a:xfrm>
            <a:off x="4217759" y="1489886"/>
            <a:ext cx="4311562" cy="428978"/>
          </a:xfrm>
          <a:prstGeom prst="chevron">
            <a:avLst>
              <a:gd name="adj" fmla="val 73334"/>
            </a:avLst>
          </a:prstGeom>
          <a:solidFill>
            <a:srgbClr val="FFE600"/>
          </a:solidFill>
          <a:ln w="12700">
            <a:noFill/>
            <a:miter lim="800000"/>
            <a:headEnd/>
            <a:tailEnd/>
          </a:ln>
          <a:effectLst/>
        </p:spPr>
        <p:txBody>
          <a:bodyPr lIns="72000" tIns="0" rIns="0" bIns="0" anchor="ctr" anchorCtr="0"/>
          <a:lstStyle/>
          <a:p>
            <a:pPr marL="0" marR="0" lvl="0" indent="0" algn="l" defTabSz="914400" rtl="0" eaLnBrk="1" fontAlgn="auto" latinLnBrk="0" hangingPunct="1">
              <a:lnSpc>
                <a:spcPct val="95000"/>
              </a:lnSpc>
              <a:spcBef>
                <a:spcPts val="0"/>
              </a:spcBef>
              <a:spcAft>
                <a:spcPts val="800"/>
              </a:spcAft>
              <a:buClr>
                <a:srgbClr val="969696"/>
              </a:buClr>
              <a:buSzTx/>
              <a:buFontTx/>
              <a:buNone/>
              <a:tabLst/>
              <a:defRPr/>
            </a:pPr>
            <a:r>
              <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P</a:t>
            </a:r>
            <a:r>
              <a:rPr kumimoji="0" lang="lv-LV" sz="1050" b="1" i="0" u="none" strike="noStrike" kern="0" cap="none" spc="0" normalizeH="0" baseline="0" noProof="0" err="1">
                <a:ln>
                  <a:noFill/>
                </a:ln>
                <a:solidFill>
                  <a:srgbClr val="000000"/>
                </a:solidFill>
                <a:effectLst/>
                <a:uLnTx/>
                <a:uFillTx/>
                <a:latin typeface="EYInterstate Light" panose="02000506000000020004" pitchFamily="2" charset="0"/>
                <a:cs typeface="Arial" panose="020B0604020202020204" pitchFamily="34" charset="0"/>
              </a:rPr>
              <a:t>akalpojumi</a:t>
            </a: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 kas noteikti </a:t>
            </a:r>
            <a:r>
              <a:rPr lang="lv-LV" sz="1050" b="1" kern="0">
                <a:solidFill>
                  <a:srgbClr val="000000"/>
                </a:solidFill>
                <a:latin typeface="EYInterstate Light" panose="02000506000000020004" pitchFamily="2" charset="0"/>
                <a:cs typeface="Arial" panose="020B0604020202020204" pitchFamily="34" charset="0"/>
              </a:rPr>
              <a:t>Balvu</a:t>
            </a:r>
            <a:r>
              <a:rPr kumimoji="0" lang="lv-LV"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rPr>
              <a:t> pašvaldības nolikumā vai saistošajos noteikumos, kā arī pakalpojumi, kas saskaņoti ar domes lēmumu</a:t>
            </a:r>
            <a:endParaRPr kumimoji="0" lang="en-US" sz="1050" b="1" i="0" u="none" strike="noStrike" kern="0" cap="none" spc="0" normalizeH="0" baseline="0" noProof="0">
              <a:ln>
                <a:noFill/>
              </a:ln>
              <a:solidFill>
                <a:srgbClr val="000000"/>
              </a:solidFill>
              <a:effectLst/>
              <a:uLnTx/>
              <a:uFillTx/>
              <a:latin typeface="EYInterstate Light" panose="02000506000000020004" pitchFamily="2" charset="0"/>
              <a:cs typeface="Arial" panose="020B0604020202020204" pitchFamily="34" charset="0"/>
            </a:endParaRPr>
          </a:p>
        </p:txBody>
      </p:sp>
      <p:sp>
        <p:nvSpPr>
          <p:cNvPr id="64" name="Rectangle 15">
            <a:extLst>
              <a:ext uri="{FF2B5EF4-FFF2-40B4-BE49-F238E27FC236}">
                <a16:creationId xmlns:a16="http://schemas.microsoft.com/office/drawing/2014/main" id="{244BD4D5-6FC3-4121-9AC3-002599AFEDAF}"/>
              </a:ext>
            </a:extLst>
          </p:cNvPr>
          <p:cNvSpPr>
            <a:spLocks noChangeArrowheads="1"/>
          </p:cNvSpPr>
          <p:nvPr/>
        </p:nvSpPr>
        <p:spPr bwMode="gray">
          <a:xfrm>
            <a:off x="4217760" y="1970165"/>
            <a:ext cx="4011842" cy="3775625"/>
          </a:xfrm>
          <a:prstGeom prst="rect">
            <a:avLst/>
          </a:prstGeom>
          <a:solidFill>
            <a:srgbClr val="F0F0F0"/>
          </a:solidFill>
          <a:ln w="12700">
            <a:noFill/>
            <a:miter lim="800000"/>
            <a:headEnd/>
            <a:tailEnd/>
          </a:ln>
          <a:effectLst/>
        </p:spPr>
        <p:txBody>
          <a:bodyPr lIns="72000" tIns="108000" rIns="72000" bIns="0"/>
          <a:lstStyle/>
          <a:p>
            <a:pPr marL="180975" indent="-180975">
              <a:lnSpc>
                <a:spcPct val="95000"/>
              </a:lnSpc>
              <a:spcAft>
                <a:spcPts val="600"/>
              </a:spcAft>
              <a:buClr>
                <a:srgbClr val="FFE600"/>
              </a:buClr>
              <a:buSzPct val="70000"/>
              <a:buFont typeface="Arial" pitchFamily="34" charset="0"/>
              <a:buChar char="►"/>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Nodrošina pašvaldības dzīvokļu un iestāžu apkuri</a:t>
            </a:r>
          </a:p>
          <a:p>
            <a:pPr marL="180975" indent="-180975">
              <a:lnSpc>
                <a:spcPct val="95000"/>
              </a:lnSpc>
              <a:spcAft>
                <a:spcPts val="600"/>
              </a:spcAft>
              <a:buClr>
                <a:srgbClr val="FFE600"/>
              </a:buClr>
              <a:buSzPct val="70000"/>
              <a:buFont typeface="Arial" pitchFamily="34" charset="0"/>
              <a:buChar char="►"/>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Organizē un koordinē dzīvojamo māju pārvaldīšanas un apsaimniekošanas jautājumus</a:t>
            </a:r>
          </a:p>
          <a:p>
            <a:pPr marL="180975" indent="-180975">
              <a:lnSpc>
                <a:spcPct val="95000"/>
              </a:lnSpc>
              <a:spcAft>
                <a:spcPts val="600"/>
              </a:spcAft>
              <a:buClr>
                <a:srgbClr val="FFE600"/>
              </a:buClr>
              <a:buSzPct val="70000"/>
              <a:buFont typeface="Arial" pitchFamily="34" charset="0"/>
              <a:buChar char="►"/>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Pēc fiziskas/</a:t>
            </a:r>
            <a:r>
              <a:rPr kumimoji="0" lang="lv-LV" sz="1200" b="0" i="0" u="none" strike="noStrike" kern="0" cap="none" spc="0" normalizeH="0" baseline="0" noProof="0" err="1">
                <a:ln>
                  <a:noFill/>
                </a:ln>
                <a:solidFill>
                  <a:schemeClr val="bg1"/>
                </a:solidFill>
                <a:effectLst/>
                <a:uLnTx/>
                <a:uFillTx/>
                <a:latin typeface="EYInterstate Light" panose="02000506000000020004" pitchFamily="2" charset="0"/>
                <a:cs typeface="Arial" charset="0"/>
              </a:rPr>
              <a:t>juridikas</a:t>
            </a: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 personas pieprasījuma tirdzniecības atļauja tirdzniecībai pagasta teritorijā</a:t>
            </a:r>
          </a:p>
          <a:p>
            <a:pPr marL="180975" indent="-180975">
              <a:lnSpc>
                <a:spcPct val="95000"/>
              </a:lnSpc>
              <a:spcAft>
                <a:spcPts val="600"/>
              </a:spcAft>
              <a:buClr>
                <a:srgbClr val="FFE600"/>
              </a:buClr>
              <a:buSzPct val="70000"/>
              <a:buFont typeface="Arial" pitchFamily="34" charset="0"/>
              <a:buChar char="►"/>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Līgumu noslēgšana par dzīvojamās platības īri</a:t>
            </a:r>
          </a:p>
          <a:p>
            <a:pPr marL="180975" indent="-180975">
              <a:lnSpc>
                <a:spcPct val="95000"/>
              </a:lnSpc>
              <a:spcAft>
                <a:spcPts val="600"/>
              </a:spcAft>
              <a:buClr>
                <a:srgbClr val="FFE600"/>
              </a:buClr>
              <a:buSzPct val="70000"/>
              <a:buFont typeface="Arial" pitchFamily="34" charset="0"/>
              <a:buChar char="►"/>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Pašvaldības ceļu un ielu ikdienas un periodiskā uzturēšana</a:t>
            </a:r>
          </a:p>
          <a:p>
            <a:pPr marL="180975" indent="-180975">
              <a:lnSpc>
                <a:spcPct val="95000"/>
              </a:lnSpc>
              <a:spcAft>
                <a:spcPts val="600"/>
              </a:spcAft>
              <a:buClr>
                <a:srgbClr val="FFE600"/>
              </a:buClr>
              <a:buSzPct val="70000"/>
              <a:buFont typeface="Arial" pitchFamily="34" charset="0"/>
              <a:buChar char="►"/>
              <a:defRPr/>
            </a:pPr>
            <a:endParaRPr kumimoji="0" lang="lv-LV" sz="1000" b="0"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a:p>
            <a:pPr marL="180975" marR="0" lvl="0" indent="-180975" defTabSz="91440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1"/>
              </a:solidFill>
              <a:effectLst/>
              <a:highlight>
                <a:srgbClr val="FF0000"/>
              </a:highlight>
              <a:uLnTx/>
              <a:uFillTx/>
              <a:latin typeface="EYInterstate Light" panose="02000506000000020004" pitchFamily="2" charset="0"/>
              <a:cs typeface="Arial" charset="0"/>
            </a:endParaRPr>
          </a:p>
          <a:p>
            <a:pPr marR="0" lvl="0" defTabSz="914400" eaLnBrk="1" fontAlgn="auto" latinLnBrk="0" hangingPunct="1">
              <a:lnSpc>
                <a:spcPct val="95000"/>
              </a:lnSpc>
              <a:spcBef>
                <a:spcPts val="0"/>
              </a:spcBef>
              <a:spcAft>
                <a:spcPts val="600"/>
              </a:spcAft>
              <a:buClr>
                <a:srgbClr val="FFE600"/>
              </a:buClr>
              <a:buSzPct val="70000"/>
              <a:tabLst/>
              <a:defRPr/>
            </a:pPr>
            <a:endParaRPr kumimoji="0" lang="en-US" sz="1000" b="0" i="0" u="none" strike="noStrike" kern="0" cap="none" spc="0" normalizeH="0" baseline="0" noProof="0">
              <a:ln>
                <a:noFill/>
              </a:ln>
              <a:solidFill>
                <a:schemeClr val="bg1"/>
              </a:solidFill>
              <a:effectLst/>
              <a:highlight>
                <a:srgbClr val="FF0000"/>
              </a:highlight>
              <a:uLnTx/>
              <a:uFillTx/>
              <a:latin typeface="EYInterstate Light" panose="02000506000000020004" pitchFamily="2" charset="0"/>
              <a:cs typeface="Arial" charset="0"/>
            </a:endParaRPr>
          </a:p>
          <a:p>
            <a:pPr marL="0" marR="0" lvl="0" indent="0" algn="l" defTabSz="914400" rtl="0" eaLnBrk="1" fontAlgn="auto" latinLnBrk="0" hangingPunct="1">
              <a:lnSpc>
                <a:spcPct val="95000"/>
              </a:lnSpc>
              <a:spcBef>
                <a:spcPts val="0"/>
              </a:spcBef>
              <a:spcAft>
                <a:spcPts val="600"/>
              </a:spcAft>
              <a:buClr>
                <a:srgbClr val="FFE600"/>
              </a:buClr>
              <a:buSzPct val="70000"/>
              <a:buFontTx/>
              <a:buNone/>
              <a:tabLst/>
              <a:defRPr/>
            </a:pPr>
            <a:endParaRPr kumimoji="0" lang="lv-LV" sz="1000" b="0"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a:p>
            <a:pPr marL="0" marR="0" lvl="0" indent="0" algn="l" defTabSz="914400" rtl="0" eaLnBrk="1" fontAlgn="auto" latinLnBrk="0" hangingPunct="1">
              <a:lnSpc>
                <a:spcPct val="95000"/>
              </a:lnSpc>
              <a:spcBef>
                <a:spcPts val="0"/>
              </a:spcBef>
              <a:spcAft>
                <a:spcPts val="600"/>
              </a:spcAft>
              <a:buClr>
                <a:srgbClr val="FFE600"/>
              </a:buClr>
              <a:buSzPct val="70000"/>
              <a:buFontTx/>
              <a:buNone/>
              <a:tabLst/>
              <a:defRPr/>
            </a:pPr>
            <a:endParaRPr kumimoji="0" lang="lv-LV" sz="1000" b="0"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a:p>
            <a:pPr marL="180975" marR="0" lvl="0" indent="-180975" algn="l" defTabSz="914400" rtl="0" eaLnBrk="1" fontAlgn="auto" latinLnBrk="0" hangingPunct="1">
              <a:lnSpc>
                <a:spcPct val="95000"/>
              </a:lnSpc>
              <a:spcBef>
                <a:spcPts val="0"/>
              </a:spcBef>
              <a:spcAft>
                <a:spcPts val="600"/>
              </a:spcAft>
              <a:buClr>
                <a:srgbClr val="FFE600"/>
              </a:buClr>
              <a:buSzPct val="70000"/>
              <a:buFont typeface="Arial" pitchFamily="34" charset="0"/>
              <a:buChar char="►"/>
              <a:tabLst/>
              <a:defRPr/>
            </a:pPr>
            <a:endParaRPr kumimoji="0" lang="lv-LV" sz="1000" b="0"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a:p>
            <a:pPr marL="0" marR="0" lvl="0" indent="0" algn="l" defTabSz="914400" rtl="0" eaLnBrk="1" fontAlgn="auto" latinLnBrk="0" hangingPunct="1">
              <a:lnSpc>
                <a:spcPct val="95000"/>
              </a:lnSpc>
              <a:spcBef>
                <a:spcPts val="0"/>
              </a:spcBef>
              <a:spcAft>
                <a:spcPts val="600"/>
              </a:spcAft>
              <a:buClr>
                <a:srgbClr val="FFE600"/>
              </a:buClr>
              <a:buSzPct val="70000"/>
              <a:buFontTx/>
              <a:buNone/>
              <a:tabLst/>
              <a:defRPr/>
            </a:pPr>
            <a:endParaRPr kumimoji="0" lang="en-US" sz="1000" b="0"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p:txBody>
      </p:sp>
      <p:sp>
        <p:nvSpPr>
          <p:cNvPr id="27" name="Title 1">
            <a:extLst>
              <a:ext uri="{FF2B5EF4-FFF2-40B4-BE49-F238E27FC236}">
                <a16:creationId xmlns:a16="http://schemas.microsoft.com/office/drawing/2014/main" id="{D6BA5E52-4B65-422E-836B-C29B2287DFA1}"/>
              </a:ext>
            </a:extLst>
          </p:cNvPr>
          <p:cNvSpPr txBox="1">
            <a:spLocks/>
          </p:cNvSpPr>
          <p:nvPr/>
        </p:nvSpPr>
        <p:spPr>
          <a:xfrm>
            <a:off x="1393302" y="581353"/>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endParaRPr kumimoji="0" lang="lv-LV" sz="1600" b="1" i="0" u="none" strike="noStrike" kern="1200" cap="none" spc="0" normalizeH="0" baseline="0" noProof="0">
              <a:ln>
                <a:noFill/>
              </a:ln>
              <a:solidFill>
                <a:srgbClr val="2E2E38"/>
              </a:solidFill>
              <a:effectLst/>
              <a:uLnTx/>
              <a:uFillTx/>
            </a:endParaRPr>
          </a:p>
        </p:txBody>
      </p:sp>
      <p:sp>
        <p:nvSpPr>
          <p:cNvPr id="23" name="Rectangle 22">
            <a:extLst>
              <a:ext uri="{FF2B5EF4-FFF2-40B4-BE49-F238E27FC236}">
                <a16:creationId xmlns:a16="http://schemas.microsoft.com/office/drawing/2014/main" id="{10D93627-062B-4E2C-8DF4-52DABA45F607}"/>
              </a:ext>
            </a:extLst>
          </p:cNvPr>
          <p:cNvSpPr/>
          <p:nvPr/>
        </p:nvSpPr>
        <p:spPr>
          <a:xfrm>
            <a:off x="609917" y="294200"/>
            <a:ext cx="67988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lang="en-US" b="1">
                <a:solidFill>
                  <a:srgbClr val="000000"/>
                </a:solidFill>
                <a:latin typeface="EYInterstate Light" panose="02000506000000020004" pitchFamily="2" charset="0"/>
              </a:rPr>
              <a:t>12</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24" name="Footer Placeholder 4">
            <a:extLst>
              <a:ext uri="{FF2B5EF4-FFF2-40B4-BE49-F238E27FC236}">
                <a16:creationId xmlns:a16="http://schemas.microsoft.com/office/drawing/2014/main" id="{23A8DA42-3E07-4034-A5A8-38372B2695C5}"/>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9" name="Rectangle 18">
            <a:extLst>
              <a:ext uri="{FF2B5EF4-FFF2-40B4-BE49-F238E27FC236}">
                <a16:creationId xmlns:a16="http://schemas.microsoft.com/office/drawing/2014/main" id="{4627462B-2FC6-4458-8321-EB77C0A7E549}"/>
              </a:ext>
            </a:extLst>
          </p:cNvPr>
          <p:cNvSpPr/>
          <p:nvPr/>
        </p:nvSpPr>
        <p:spPr>
          <a:xfrm>
            <a:off x="609917" y="4669449"/>
            <a:ext cx="10978515" cy="1127642"/>
          </a:xfrm>
          <a:prstGeom prst="rect">
            <a:avLst/>
          </a:prstGeom>
          <a:solidFill>
            <a:schemeClr val="accent6">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lv-LV" sz="1000" b="1" dirty="0">
                <a:solidFill>
                  <a:schemeClr val="bg1"/>
                </a:solidFill>
              </a:rPr>
              <a:t>Analizējot pašvaldības iesūtītos pārvalžu nolikumus un salīdzinot nolikumos esošo informāciju ar pašvaldības anketā un intervijā sniegtajiem datiem tiek secināts, ka:</a:t>
            </a:r>
          </a:p>
          <a:p>
            <a:pPr marL="228600" indent="-228600">
              <a:buAutoNum type="arabicPeriod"/>
            </a:pPr>
            <a:r>
              <a:rPr lang="lv-LV" sz="1000" dirty="0">
                <a:solidFill>
                  <a:schemeClr val="bg1"/>
                </a:solidFill>
              </a:rPr>
              <a:t>Anketā un intervijā sniegtās atbildes par pakalpojumiem lielākoties </a:t>
            </a:r>
            <a:r>
              <a:rPr lang="lv-LV" sz="1000" dirty="0" err="1">
                <a:solidFill>
                  <a:schemeClr val="bg1"/>
                </a:solidFill>
              </a:rPr>
              <a:t>sakrtīt</a:t>
            </a:r>
            <a:r>
              <a:rPr lang="lv-LV" sz="1000" dirty="0">
                <a:solidFill>
                  <a:schemeClr val="bg1"/>
                </a:solidFill>
              </a:rPr>
              <a:t> ar pakalpojumiem, kas norādīti nolikumos. Nolikumos nav precīzi norādīti 2 pakalpojumi:  Ielu </a:t>
            </a:r>
            <a:r>
              <a:rPr lang="lv-LV" sz="1000" dirty="0" err="1">
                <a:solidFill>
                  <a:schemeClr val="bg1"/>
                </a:solidFill>
              </a:rPr>
              <a:t>tirzdniecības</a:t>
            </a:r>
            <a:r>
              <a:rPr lang="lv-LV" sz="1000" dirty="0">
                <a:solidFill>
                  <a:schemeClr val="bg1"/>
                </a:solidFill>
              </a:rPr>
              <a:t> atļauju </a:t>
            </a:r>
            <a:r>
              <a:rPr lang="lv-LV" sz="1000" dirty="0" err="1">
                <a:solidFill>
                  <a:schemeClr val="bg1"/>
                </a:solidFill>
              </a:rPr>
              <a:t>izniegšana</a:t>
            </a:r>
            <a:r>
              <a:rPr lang="lv-LV" sz="1000" dirty="0">
                <a:solidFill>
                  <a:schemeClr val="bg1"/>
                </a:solidFill>
              </a:rPr>
              <a:t> un līgumu noslēgšana par dzīvojamās platības īri. </a:t>
            </a:r>
          </a:p>
          <a:p>
            <a:pPr marL="228600" indent="-228600">
              <a:buAutoNum type="arabicPeriod"/>
            </a:pPr>
            <a:r>
              <a:rPr lang="lv-LV" sz="1000" dirty="0">
                <a:solidFill>
                  <a:schemeClr val="bg1"/>
                </a:solidFill>
              </a:rPr>
              <a:t>Papildus pakalpojums «Pašvaldības laukumu, kapsētu, parku, skvēru un zaļo zonu ierīkošana, uzturēšana un apsaimniekošana» tiek iekļauts nolikumos kā «Pilsētas pārvaldes teritorijas labiekārtošanas un sanitārās tīrības organizēšana».</a:t>
            </a:r>
          </a:p>
          <a:p>
            <a:pPr marL="228600" indent="-228600">
              <a:buFontTx/>
              <a:buAutoNum type="arabicPeriod"/>
            </a:pPr>
            <a:r>
              <a:rPr lang="lv-LV" sz="1000" dirty="0">
                <a:solidFill>
                  <a:schemeClr val="bg1"/>
                </a:solidFill>
              </a:rPr>
              <a:t>Papildu pakalpojumi, kas tikuši uzrādīti pašvaldības aizpildītajās anketās nolikumos netiek ierakstīti. Nākotnē iesakām papildināt nolikumus, lai tajos tiktu precīzi attēloti visi pagasta pārvalžu sniegtie pakalpojumi.</a:t>
            </a:r>
          </a:p>
          <a:p>
            <a:endParaRPr lang="lv-LV" sz="1000" dirty="0">
              <a:solidFill>
                <a:schemeClr val="bg1"/>
              </a:solidFill>
            </a:endParaRPr>
          </a:p>
        </p:txBody>
      </p:sp>
      <p:sp>
        <p:nvSpPr>
          <p:cNvPr id="20" name="Date Placeholder 10">
            <a:extLst>
              <a:ext uri="{FF2B5EF4-FFF2-40B4-BE49-F238E27FC236}">
                <a16:creationId xmlns:a16="http://schemas.microsoft.com/office/drawing/2014/main" id="{C3EB7D43-9041-43D3-AA50-D6A7045A832D}"/>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107602269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Abgerundetes Rechteck 35">
            <a:extLst>
              <a:ext uri="{FF2B5EF4-FFF2-40B4-BE49-F238E27FC236}">
                <a16:creationId xmlns:a16="http://schemas.microsoft.com/office/drawing/2014/main" id="{1599BFF2-5AAE-42E4-862C-77A90C5D37AF}"/>
              </a:ext>
            </a:extLst>
          </p:cNvPr>
          <p:cNvSpPr/>
          <p:nvPr/>
        </p:nvSpPr>
        <p:spPr bwMode="gray">
          <a:xfrm>
            <a:off x="609916" y="1137971"/>
            <a:ext cx="10973710" cy="994958"/>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1"/>
                </a:solidFill>
                <a:effectLst/>
                <a:uLnTx/>
                <a:uFillTx/>
                <a:latin typeface="EYInterstate Light" panose="02000506000000020004" pitchFamily="2" charset="0"/>
                <a:cs typeface="Arial" charset="0"/>
              </a:rPr>
              <a:t>Lietvedības sistēma</a:t>
            </a:r>
            <a:endParaRPr kumimoji="0" lang="en-US" sz="1400" b="1"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lang="lv-LV" sz="1200" kern="0">
                <a:solidFill>
                  <a:schemeClr val="bg1"/>
                </a:solidFill>
                <a:latin typeface="EYInterstate Light" panose="02000506000000020004" pitchFamily="2" charset="0"/>
                <a:cs typeface="Arial" charset="0"/>
              </a:rPr>
              <a:t>Lietvedības sitēma ir c</a:t>
            </a: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entralizēta. Pašvaldība izmanto ZZDats DVS Lietvaris. Vēsturiskās datu bāzes tika apvienotas vinā sistēmā. </a:t>
            </a:r>
          </a:p>
        </p:txBody>
      </p:sp>
      <p:sp>
        <p:nvSpPr>
          <p:cNvPr id="33" name="Abgerundetes Rechteck 35">
            <a:extLst>
              <a:ext uri="{FF2B5EF4-FFF2-40B4-BE49-F238E27FC236}">
                <a16:creationId xmlns:a16="http://schemas.microsoft.com/office/drawing/2014/main" id="{9C02CCC1-5C8E-44FC-BD31-37D7A5658453}"/>
              </a:ext>
            </a:extLst>
          </p:cNvPr>
          <p:cNvSpPr/>
          <p:nvPr/>
        </p:nvSpPr>
        <p:spPr bwMode="gray">
          <a:xfrm>
            <a:off x="609914" y="2359234"/>
            <a:ext cx="10965993" cy="916598"/>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400" b="1" i="0" u="none" strike="noStrike" kern="0" cap="none" spc="0" normalizeH="0" baseline="0" noProof="0">
                <a:ln>
                  <a:noFill/>
                </a:ln>
                <a:solidFill>
                  <a:schemeClr val="bg1"/>
                </a:solidFill>
                <a:effectLst/>
                <a:uLnTx/>
                <a:uFillTx/>
                <a:latin typeface="EYInterstate Light" panose="02000506000000020004" pitchFamily="2" charset="0"/>
                <a:cs typeface="Arial" charset="0"/>
              </a:rPr>
              <a:t>Sniegto pakalpojumu kvalitātes novērtēšana</a:t>
            </a:r>
            <a:endParaRPr kumimoji="0" lang="en-US" sz="1400" b="1" i="0" u="none" strike="noStrike" kern="0" cap="none" spc="0" normalizeH="0" baseline="0" noProof="0">
              <a:ln>
                <a:noFill/>
              </a:ln>
              <a:solidFill>
                <a:schemeClr val="bg1"/>
              </a:solidFill>
              <a:effectLst/>
              <a:uLnTx/>
              <a:uFillTx/>
              <a:latin typeface="EYInterstate Light" panose="02000506000000020004" pitchFamily="2" charset="0"/>
              <a:cs typeface="Arial" charset="0"/>
            </a:endParaRP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Pašvaldība neveic patstāvīgu pakalpojumu sniegšanas kvalitātes novērtējumu. Sūdzības izskata atbilstošās kompetences darbinieki.</a:t>
            </a:r>
          </a:p>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Iedzīvotāju skaits samazinās, mazinās arī pakalpojumu skaits.</a:t>
            </a: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2"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89</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406096" y="321272"/>
            <a:ext cx="10308146" cy="267775"/>
          </a:xfrm>
        </p:spPr>
        <p:txBody>
          <a:body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t>Balvu novads</a:t>
            </a:r>
            <a:endParaRPr kumimoji="0" lang="lv-LV" sz="4000" b="0" i="0" u="none" strike="noStrike" kern="1200" cap="none" spc="0" normalizeH="0" baseline="0" noProof="0">
              <a:ln>
                <a:noFill/>
              </a:ln>
              <a:solidFill>
                <a:srgbClr val="2E2E38"/>
              </a:solidFill>
              <a:effectLst/>
              <a:highlight>
                <a:srgbClr val="FF0000"/>
              </a:highlight>
              <a:uLnTx/>
              <a:uFillTx/>
            </a:endParaRP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393577" y="584010"/>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r>
              <a:rPr kumimoji="0" lang="lv-LV" sz="1600" b="1" i="0" u="none" strike="noStrike" kern="1200" cap="none" spc="0" normalizeH="0" baseline="0" noProof="0">
                <a:ln>
                  <a:noFill/>
                </a:ln>
                <a:solidFill>
                  <a:srgbClr val="2E2E38"/>
                </a:solidFill>
                <a:effectLst/>
                <a:uLnTx/>
                <a:uFillTx/>
              </a:rPr>
              <a:t> </a:t>
            </a: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2" name="Rectangle 41">
            <a:extLst>
              <a:ext uri="{FF2B5EF4-FFF2-40B4-BE49-F238E27FC236}">
                <a16:creationId xmlns:a16="http://schemas.microsoft.com/office/drawing/2014/main" id="{087058C6-D1B1-4A21-B5B1-35695F36A705}"/>
              </a:ext>
            </a:extLst>
          </p:cNvPr>
          <p:cNvSpPr/>
          <p:nvPr/>
        </p:nvSpPr>
        <p:spPr>
          <a:xfrm>
            <a:off x="609919" y="914203"/>
            <a:ext cx="10973710"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1"/>
                </a:solidFill>
                <a:effectLst/>
                <a:uLnTx/>
                <a:uFillTx/>
                <a:latin typeface="EYInterstate Light" panose="02000506000000020004" pitchFamily="2" charset="0"/>
              </a:rPr>
              <a:t>Pašvaldības atbilde</a:t>
            </a:r>
          </a:p>
        </p:txBody>
      </p:sp>
      <p:sp>
        <p:nvSpPr>
          <p:cNvPr id="25" name="Rectangle 24">
            <a:extLst>
              <a:ext uri="{FF2B5EF4-FFF2-40B4-BE49-F238E27FC236}">
                <a16:creationId xmlns:a16="http://schemas.microsoft.com/office/drawing/2014/main" id="{0FD29ADC-D1D9-4E4C-B4B8-B4CF91C8EEC8}"/>
              </a:ext>
            </a:extLst>
          </p:cNvPr>
          <p:cNvSpPr/>
          <p:nvPr/>
        </p:nvSpPr>
        <p:spPr>
          <a:xfrm>
            <a:off x="609912" y="2135467"/>
            <a:ext cx="10973709" cy="223767"/>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1"/>
                </a:solidFill>
                <a:effectLst/>
                <a:uLnTx/>
                <a:uFillTx/>
                <a:latin typeface="EYInterstate Light" panose="02000506000000020004" pitchFamily="2" charset="0"/>
              </a:rPr>
              <a:t>Pašvaldības atbilde</a:t>
            </a:r>
          </a:p>
        </p:txBody>
      </p:sp>
      <p:sp>
        <p:nvSpPr>
          <p:cNvPr id="32" name="Freeform 38">
            <a:extLst>
              <a:ext uri="{FF2B5EF4-FFF2-40B4-BE49-F238E27FC236}">
                <a16:creationId xmlns:a16="http://schemas.microsoft.com/office/drawing/2014/main" id="{20E731E8-A4B0-436D-8CC4-83FEE48E0C71}"/>
              </a:ext>
            </a:extLst>
          </p:cNvPr>
          <p:cNvSpPr>
            <a:spLocks noChangeAspect="1" noEditPoints="1"/>
          </p:cNvSpPr>
          <p:nvPr/>
        </p:nvSpPr>
        <p:spPr bwMode="auto">
          <a:xfrm>
            <a:off x="960241" y="1474643"/>
            <a:ext cx="327418" cy="447715"/>
          </a:xfrm>
          <a:custGeom>
            <a:avLst/>
            <a:gdLst>
              <a:gd name="T0" fmla="*/ 2147483647 w 3704"/>
              <a:gd name="T1" fmla="*/ 2147483647 h 4763"/>
              <a:gd name="T2" fmla="*/ 2147483647 w 3704"/>
              <a:gd name="T3" fmla="*/ 2147483647 h 4763"/>
              <a:gd name="T4" fmla="*/ 2147483647 w 3704"/>
              <a:gd name="T5" fmla="*/ 2147483647 h 4763"/>
              <a:gd name="T6" fmla="*/ 2147483647 w 3704"/>
              <a:gd name="T7" fmla="*/ 2147483647 h 4763"/>
              <a:gd name="T8" fmla="*/ 2147483647 w 3704"/>
              <a:gd name="T9" fmla="*/ 2147483647 h 4763"/>
              <a:gd name="T10" fmla="*/ 2147483647 w 3704"/>
              <a:gd name="T11" fmla="*/ 2147483647 h 4763"/>
              <a:gd name="T12" fmla="*/ 2147483647 w 3704"/>
              <a:gd name="T13" fmla="*/ 2147483647 h 4763"/>
              <a:gd name="T14" fmla="*/ 2147483647 w 3704"/>
              <a:gd name="T15" fmla="*/ 2147483647 h 4763"/>
              <a:gd name="T16" fmla="*/ 2147483647 w 3704"/>
              <a:gd name="T17" fmla="*/ 2147483647 h 4763"/>
              <a:gd name="T18" fmla="*/ 2147483647 w 3704"/>
              <a:gd name="T19" fmla="*/ 2147483647 h 4763"/>
              <a:gd name="T20" fmla="*/ 2147483647 w 3704"/>
              <a:gd name="T21" fmla="*/ 2147483647 h 4763"/>
              <a:gd name="T22" fmla="*/ 2147483647 w 3704"/>
              <a:gd name="T23" fmla="*/ 2147483647 h 4763"/>
              <a:gd name="T24" fmla="*/ 2147483647 w 3704"/>
              <a:gd name="T25" fmla="*/ 2147483647 h 4763"/>
              <a:gd name="T26" fmla="*/ 2147483647 w 3704"/>
              <a:gd name="T27" fmla="*/ 2147483647 h 4763"/>
              <a:gd name="T28" fmla="*/ 2147483647 w 3704"/>
              <a:gd name="T29" fmla="*/ 2147483647 h 4763"/>
              <a:gd name="T30" fmla="*/ 2147483647 w 3704"/>
              <a:gd name="T31" fmla="*/ 2147483647 h 4763"/>
              <a:gd name="T32" fmla="*/ 2147483647 w 3704"/>
              <a:gd name="T33" fmla="*/ 2147483647 h 4763"/>
              <a:gd name="T34" fmla="*/ 2147483647 w 3704"/>
              <a:gd name="T35" fmla="*/ 2147483647 h 4763"/>
              <a:gd name="T36" fmla="*/ 2147483647 w 3704"/>
              <a:gd name="T37" fmla="*/ 2147483647 h 4763"/>
              <a:gd name="T38" fmla="*/ 2147483647 w 3704"/>
              <a:gd name="T39" fmla="*/ 2147483647 h 4763"/>
              <a:gd name="T40" fmla="*/ 2147483647 w 3704"/>
              <a:gd name="T41" fmla="*/ 2147483647 h 4763"/>
              <a:gd name="T42" fmla="*/ 2147483647 w 3704"/>
              <a:gd name="T43" fmla="*/ 2147483647 h 4763"/>
              <a:gd name="T44" fmla="*/ 2147483647 w 3704"/>
              <a:gd name="T45" fmla="*/ 2147483647 h 4763"/>
              <a:gd name="T46" fmla="*/ 2147483647 w 3704"/>
              <a:gd name="T47" fmla="*/ 2147483647 h 4763"/>
              <a:gd name="T48" fmla="*/ 2147483647 w 3704"/>
              <a:gd name="T49" fmla="*/ 2147483647 h 4763"/>
              <a:gd name="T50" fmla="*/ 2147483647 w 3704"/>
              <a:gd name="T51" fmla="*/ 2147483647 h 4763"/>
              <a:gd name="T52" fmla="*/ 0 w 3704"/>
              <a:gd name="T53" fmla="*/ 2147483647 h 4763"/>
              <a:gd name="T54" fmla="*/ 0 w 3704"/>
              <a:gd name="T55" fmla="*/ 2147483647 h 4763"/>
              <a:gd name="T56" fmla="*/ 2147483647 w 3704"/>
              <a:gd name="T57" fmla="*/ 2147483647 h 4763"/>
              <a:gd name="T58" fmla="*/ 2147483647 w 3704"/>
              <a:gd name="T59" fmla="*/ 2147483647 h 4763"/>
              <a:gd name="T60" fmla="*/ 2147483647 w 3704"/>
              <a:gd name="T61" fmla="*/ 2147483647 h 4763"/>
              <a:gd name="T62" fmla="*/ 2147483647 w 3704"/>
              <a:gd name="T63" fmla="*/ 2147483647 h 4763"/>
              <a:gd name="T64" fmla="*/ 2147483647 w 3704"/>
              <a:gd name="T65" fmla="*/ 2147483647 h 4763"/>
              <a:gd name="T66" fmla="*/ 2147483647 w 3704"/>
              <a:gd name="T67" fmla="*/ 2147483647 h 4763"/>
              <a:gd name="T68" fmla="*/ 2147483647 w 3704"/>
              <a:gd name="T69" fmla="*/ 2147483647 h 4763"/>
              <a:gd name="T70" fmla="*/ 2147483647 w 3704"/>
              <a:gd name="T71" fmla="*/ 2147483647 h 4763"/>
              <a:gd name="T72" fmla="*/ 2147483647 w 3704"/>
              <a:gd name="T73" fmla="*/ 2147483647 h 4763"/>
              <a:gd name="T74" fmla="*/ 2147483647 w 3704"/>
              <a:gd name="T75" fmla="*/ 2147483647 h 4763"/>
              <a:gd name="T76" fmla="*/ 2147483647 w 3704"/>
              <a:gd name="T77" fmla="*/ 2147483647 h 4763"/>
              <a:gd name="T78" fmla="*/ 2147483647 w 3704"/>
              <a:gd name="T79" fmla="*/ 2147483647 h 4763"/>
              <a:gd name="T80" fmla="*/ 2147483647 w 3704"/>
              <a:gd name="T81" fmla="*/ 2147483647 h 4763"/>
              <a:gd name="T82" fmla="*/ 2147483647 w 3704"/>
              <a:gd name="T83" fmla="*/ 2147483647 h 4763"/>
              <a:gd name="T84" fmla="*/ 2147483647 w 3704"/>
              <a:gd name="T85" fmla="*/ 2147483647 h 4763"/>
              <a:gd name="T86" fmla="*/ 2147483647 w 3704"/>
              <a:gd name="T87" fmla="*/ 2147483647 h 4763"/>
              <a:gd name="T88" fmla="*/ 2147483647 w 3704"/>
              <a:gd name="T89" fmla="*/ 2147483647 h 4763"/>
              <a:gd name="T90" fmla="*/ 2147483647 w 3704"/>
              <a:gd name="T91" fmla="*/ 2147483647 h 4763"/>
              <a:gd name="T92" fmla="*/ 2147483647 w 3704"/>
              <a:gd name="T93" fmla="*/ 2147483647 h 4763"/>
              <a:gd name="T94" fmla="*/ 2147483647 w 3704"/>
              <a:gd name="T95" fmla="*/ 2147483647 h 4763"/>
              <a:gd name="T96" fmla="*/ 2147483647 w 3704"/>
              <a:gd name="T97" fmla="*/ 2147483647 h 4763"/>
              <a:gd name="T98" fmla="*/ 2147483647 w 3704"/>
              <a:gd name="T99" fmla="*/ 2147483647 h 4763"/>
              <a:gd name="T100" fmla="*/ 2147483647 w 3704"/>
              <a:gd name="T101" fmla="*/ 0 h 4763"/>
              <a:gd name="T102" fmla="*/ 2147483647 w 3704"/>
              <a:gd name="T103" fmla="*/ 0 h 4763"/>
              <a:gd name="T104" fmla="*/ 2147483647 w 3704"/>
              <a:gd name="T105" fmla="*/ 2147483647 h 4763"/>
              <a:gd name="T106" fmla="*/ 2147483647 w 3704"/>
              <a:gd name="T107" fmla="*/ 2147483647 h 4763"/>
              <a:gd name="T108" fmla="*/ 2147483647 w 3704"/>
              <a:gd name="T109" fmla="*/ 2147483647 h 4763"/>
              <a:gd name="T110" fmla="*/ 2147483647 w 3704"/>
              <a:gd name="T111" fmla="*/ 2147483647 h 4763"/>
              <a:gd name="T112" fmla="*/ 2147483647 w 3704"/>
              <a:gd name="T113" fmla="*/ 2147483647 h 4763"/>
              <a:gd name="T114" fmla="*/ 2147483647 w 3704"/>
              <a:gd name="T115" fmla="*/ 2147483647 h 4763"/>
              <a:gd name="T116" fmla="*/ 2147483647 w 3704"/>
              <a:gd name="T117" fmla="*/ 2147483647 h 4763"/>
              <a:gd name="T118" fmla="*/ 2147483647 w 3704"/>
              <a:gd name="T119" fmla="*/ 2147483647 h 47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04"/>
              <a:gd name="T181" fmla="*/ 0 h 4763"/>
              <a:gd name="T182" fmla="*/ 3704 w 3704"/>
              <a:gd name="T183" fmla="*/ 4763 h 47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04" h="4763">
                <a:moveTo>
                  <a:pt x="577" y="554"/>
                </a:moveTo>
                <a:lnTo>
                  <a:pt x="577" y="337"/>
                </a:lnTo>
                <a:lnTo>
                  <a:pt x="3327" y="337"/>
                </a:lnTo>
                <a:lnTo>
                  <a:pt x="3327" y="4213"/>
                </a:lnTo>
                <a:lnTo>
                  <a:pt x="3074" y="4213"/>
                </a:lnTo>
                <a:lnTo>
                  <a:pt x="3074" y="4115"/>
                </a:lnTo>
                <a:lnTo>
                  <a:pt x="3229" y="4115"/>
                </a:lnTo>
                <a:lnTo>
                  <a:pt x="3229" y="435"/>
                </a:lnTo>
                <a:lnTo>
                  <a:pt x="675" y="435"/>
                </a:lnTo>
                <a:lnTo>
                  <a:pt x="675" y="554"/>
                </a:lnTo>
                <a:lnTo>
                  <a:pt x="577" y="554"/>
                </a:lnTo>
                <a:close/>
                <a:moveTo>
                  <a:pt x="528" y="3793"/>
                </a:moveTo>
                <a:lnTo>
                  <a:pt x="2020" y="3793"/>
                </a:lnTo>
                <a:lnTo>
                  <a:pt x="2020" y="3890"/>
                </a:lnTo>
                <a:lnTo>
                  <a:pt x="528" y="3890"/>
                </a:lnTo>
                <a:lnTo>
                  <a:pt x="528" y="3793"/>
                </a:lnTo>
                <a:close/>
                <a:moveTo>
                  <a:pt x="2685" y="1426"/>
                </a:moveTo>
                <a:lnTo>
                  <a:pt x="2198" y="945"/>
                </a:lnTo>
                <a:lnTo>
                  <a:pt x="2198" y="1426"/>
                </a:lnTo>
                <a:lnTo>
                  <a:pt x="2685" y="1426"/>
                </a:lnTo>
                <a:close/>
                <a:moveTo>
                  <a:pt x="195" y="849"/>
                </a:moveTo>
                <a:lnTo>
                  <a:pt x="195" y="4568"/>
                </a:lnTo>
                <a:lnTo>
                  <a:pt x="2768" y="4568"/>
                </a:lnTo>
                <a:lnTo>
                  <a:pt x="2769" y="1718"/>
                </a:lnTo>
                <a:lnTo>
                  <a:pt x="2964" y="1718"/>
                </a:lnTo>
                <a:lnTo>
                  <a:pt x="2962" y="4763"/>
                </a:lnTo>
                <a:lnTo>
                  <a:pt x="0" y="4763"/>
                </a:lnTo>
                <a:lnTo>
                  <a:pt x="0" y="654"/>
                </a:lnTo>
                <a:lnTo>
                  <a:pt x="2190" y="654"/>
                </a:lnTo>
                <a:lnTo>
                  <a:pt x="2965" y="1428"/>
                </a:lnTo>
                <a:lnTo>
                  <a:pt x="2964" y="1621"/>
                </a:lnTo>
                <a:lnTo>
                  <a:pt x="2003" y="1621"/>
                </a:lnTo>
                <a:lnTo>
                  <a:pt x="2003" y="849"/>
                </a:lnTo>
                <a:lnTo>
                  <a:pt x="195" y="849"/>
                </a:lnTo>
                <a:close/>
                <a:moveTo>
                  <a:pt x="528" y="2209"/>
                </a:moveTo>
                <a:lnTo>
                  <a:pt x="2434" y="2209"/>
                </a:lnTo>
                <a:lnTo>
                  <a:pt x="2434" y="2306"/>
                </a:lnTo>
                <a:lnTo>
                  <a:pt x="528" y="2306"/>
                </a:lnTo>
                <a:lnTo>
                  <a:pt x="528" y="2209"/>
                </a:lnTo>
                <a:close/>
                <a:moveTo>
                  <a:pt x="528" y="2737"/>
                </a:moveTo>
                <a:lnTo>
                  <a:pt x="2434" y="2737"/>
                </a:lnTo>
                <a:lnTo>
                  <a:pt x="2434" y="2834"/>
                </a:lnTo>
                <a:lnTo>
                  <a:pt x="528" y="2834"/>
                </a:lnTo>
                <a:lnTo>
                  <a:pt x="528" y="2737"/>
                </a:lnTo>
                <a:close/>
                <a:moveTo>
                  <a:pt x="528" y="3265"/>
                </a:moveTo>
                <a:lnTo>
                  <a:pt x="2434" y="3265"/>
                </a:lnTo>
                <a:lnTo>
                  <a:pt x="2434" y="3363"/>
                </a:lnTo>
                <a:lnTo>
                  <a:pt x="528" y="3363"/>
                </a:lnTo>
                <a:lnTo>
                  <a:pt x="528" y="3265"/>
                </a:lnTo>
                <a:close/>
                <a:moveTo>
                  <a:pt x="964" y="218"/>
                </a:moveTo>
                <a:lnTo>
                  <a:pt x="964" y="0"/>
                </a:lnTo>
                <a:lnTo>
                  <a:pt x="3704" y="0"/>
                </a:lnTo>
                <a:lnTo>
                  <a:pt x="3704" y="3896"/>
                </a:lnTo>
                <a:lnTo>
                  <a:pt x="3452" y="3896"/>
                </a:lnTo>
                <a:lnTo>
                  <a:pt x="3452" y="3799"/>
                </a:lnTo>
                <a:lnTo>
                  <a:pt x="3607" y="3799"/>
                </a:lnTo>
                <a:lnTo>
                  <a:pt x="3607" y="97"/>
                </a:lnTo>
                <a:lnTo>
                  <a:pt x="1062" y="97"/>
                </a:lnTo>
                <a:lnTo>
                  <a:pt x="1062" y="218"/>
                </a:lnTo>
                <a:lnTo>
                  <a:pt x="964" y="218"/>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1"/>
              </a:solidFill>
              <a:effectLst/>
              <a:uLnTx/>
              <a:uFillTx/>
              <a:latin typeface="EYInterstate Light" panose="02000506000000020004" pitchFamily="2" charset="0"/>
            </a:endParaRPr>
          </a:p>
        </p:txBody>
      </p:sp>
      <p:sp>
        <p:nvSpPr>
          <p:cNvPr id="38" name="Freeform 55">
            <a:extLst>
              <a:ext uri="{FF2B5EF4-FFF2-40B4-BE49-F238E27FC236}">
                <a16:creationId xmlns:a16="http://schemas.microsoft.com/office/drawing/2014/main" id="{FFF71BD3-550E-4BC1-8CAD-BEA336292BBA}"/>
              </a:ext>
            </a:extLst>
          </p:cNvPr>
          <p:cNvSpPr>
            <a:spLocks noChangeAspect="1" noEditPoints="1"/>
          </p:cNvSpPr>
          <p:nvPr/>
        </p:nvSpPr>
        <p:spPr bwMode="auto">
          <a:xfrm>
            <a:off x="960241" y="2772691"/>
            <a:ext cx="346250" cy="340769"/>
          </a:xfrm>
          <a:custGeom>
            <a:avLst/>
            <a:gdLst>
              <a:gd name="T0" fmla="*/ 2147483647 w 5132"/>
              <a:gd name="T1" fmla="*/ 2147483647 h 4763"/>
              <a:gd name="T2" fmla="*/ 2147483647 w 5132"/>
              <a:gd name="T3" fmla="*/ 2147483647 h 4763"/>
              <a:gd name="T4" fmla="*/ 2147483647 w 5132"/>
              <a:gd name="T5" fmla="*/ 2147483647 h 4763"/>
              <a:gd name="T6" fmla="*/ 2147483647 w 5132"/>
              <a:gd name="T7" fmla="*/ 2147483647 h 4763"/>
              <a:gd name="T8" fmla="*/ 2147483647 w 5132"/>
              <a:gd name="T9" fmla="*/ 2147483647 h 4763"/>
              <a:gd name="T10" fmla="*/ 2147483647 w 5132"/>
              <a:gd name="T11" fmla="*/ 2147483647 h 4763"/>
              <a:gd name="T12" fmla="*/ 2147483647 w 5132"/>
              <a:gd name="T13" fmla="*/ 2147483647 h 4763"/>
              <a:gd name="T14" fmla="*/ 2147483647 w 5132"/>
              <a:gd name="T15" fmla="*/ 2147483647 h 4763"/>
              <a:gd name="T16" fmla="*/ 2147483647 w 5132"/>
              <a:gd name="T17" fmla="*/ 2147483647 h 4763"/>
              <a:gd name="T18" fmla="*/ 2147483647 w 5132"/>
              <a:gd name="T19" fmla="*/ 2147483647 h 4763"/>
              <a:gd name="T20" fmla="*/ 2147483647 w 5132"/>
              <a:gd name="T21" fmla="*/ 2147483647 h 4763"/>
              <a:gd name="T22" fmla="*/ 2147483647 w 5132"/>
              <a:gd name="T23" fmla="*/ 2147483647 h 4763"/>
              <a:gd name="T24" fmla="*/ 2147483647 w 5132"/>
              <a:gd name="T25" fmla="*/ 2147483647 h 4763"/>
              <a:gd name="T26" fmla="*/ 2147483647 w 5132"/>
              <a:gd name="T27" fmla="*/ 2147483647 h 4763"/>
              <a:gd name="T28" fmla="*/ 2147483647 w 5132"/>
              <a:gd name="T29" fmla="*/ 2147483647 h 4763"/>
              <a:gd name="T30" fmla="*/ 2147483647 w 5132"/>
              <a:gd name="T31" fmla="*/ 2147483647 h 4763"/>
              <a:gd name="T32" fmla="*/ 2147483647 w 5132"/>
              <a:gd name="T33" fmla="*/ 2147483647 h 4763"/>
              <a:gd name="T34" fmla="*/ 2147483647 w 5132"/>
              <a:gd name="T35" fmla="*/ 2147483647 h 4763"/>
              <a:gd name="T36" fmla="*/ 2147483647 w 5132"/>
              <a:gd name="T37" fmla="*/ 2147483647 h 4763"/>
              <a:gd name="T38" fmla="*/ 2147483647 w 5132"/>
              <a:gd name="T39" fmla="*/ 2147483647 h 4763"/>
              <a:gd name="T40" fmla="*/ 2147483647 w 5132"/>
              <a:gd name="T41" fmla="*/ 2147483647 h 4763"/>
              <a:gd name="T42" fmla="*/ 2147483647 w 5132"/>
              <a:gd name="T43" fmla="*/ 2147483647 h 4763"/>
              <a:gd name="T44" fmla="*/ 2147483647 w 5132"/>
              <a:gd name="T45" fmla="*/ 2147483647 h 4763"/>
              <a:gd name="T46" fmla="*/ 2147483647 w 5132"/>
              <a:gd name="T47" fmla="*/ 2147483647 h 4763"/>
              <a:gd name="T48" fmla="*/ 2147483647 w 5132"/>
              <a:gd name="T49" fmla="*/ 2147483647 h 4763"/>
              <a:gd name="T50" fmla="*/ 2147483647 w 5132"/>
              <a:gd name="T51" fmla="*/ 2147483647 h 4763"/>
              <a:gd name="T52" fmla="*/ 2147483647 w 5132"/>
              <a:gd name="T53" fmla="*/ 2147483647 h 4763"/>
              <a:gd name="T54" fmla="*/ 2147483647 w 5132"/>
              <a:gd name="T55" fmla="*/ 2147483647 h 4763"/>
              <a:gd name="T56" fmla="*/ 2147483647 w 5132"/>
              <a:gd name="T57" fmla="*/ 2147483647 h 4763"/>
              <a:gd name="T58" fmla="*/ 2147483647 w 5132"/>
              <a:gd name="T59" fmla="*/ 2147483647 h 4763"/>
              <a:gd name="T60" fmla="*/ 2147483647 w 5132"/>
              <a:gd name="T61" fmla="*/ 2147483647 h 4763"/>
              <a:gd name="T62" fmla="*/ 2147483647 w 5132"/>
              <a:gd name="T63" fmla="*/ 2147483647 h 4763"/>
              <a:gd name="T64" fmla="*/ 2147483647 w 5132"/>
              <a:gd name="T65" fmla="*/ 2147483647 h 4763"/>
              <a:gd name="T66" fmla="*/ 2147483647 w 5132"/>
              <a:gd name="T67" fmla="*/ 2147483647 h 4763"/>
              <a:gd name="T68" fmla="*/ 2147483647 w 5132"/>
              <a:gd name="T69" fmla="*/ 2147483647 h 4763"/>
              <a:gd name="T70" fmla="*/ 2147483647 w 5132"/>
              <a:gd name="T71" fmla="*/ 2147483647 h 4763"/>
              <a:gd name="T72" fmla="*/ 2147483647 w 5132"/>
              <a:gd name="T73" fmla="*/ 2147483647 h 4763"/>
              <a:gd name="T74" fmla="*/ 2147483647 w 5132"/>
              <a:gd name="T75" fmla="*/ 2147483647 h 4763"/>
              <a:gd name="T76" fmla="*/ 2147483647 w 5132"/>
              <a:gd name="T77" fmla="*/ 2147483647 h 4763"/>
              <a:gd name="T78" fmla="*/ 2147483647 w 5132"/>
              <a:gd name="T79" fmla="*/ 2147483647 h 4763"/>
              <a:gd name="T80" fmla="*/ 2147483647 w 5132"/>
              <a:gd name="T81" fmla="*/ 2147483647 h 4763"/>
              <a:gd name="T82" fmla="*/ 2147483647 w 5132"/>
              <a:gd name="T83" fmla="*/ 2147483647 h 4763"/>
              <a:gd name="T84" fmla="*/ 2147483647 w 5132"/>
              <a:gd name="T85" fmla="*/ 2147483647 h 4763"/>
              <a:gd name="T86" fmla="*/ 2147483647 w 5132"/>
              <a:gd name="T87" fmla="*/ 2147483647 h 4763"/>
              <a:gd name="T88" fmla="*/ 2147483647 w 5132"/>
              <a:gd name="T89" fmla="*/ 2147483647 h 4763"/>
              <a:gd name="T90" fmla="*/ 2147483647 w 5132"/>
              <a:gd name="T91" fmla="*/ 2147483647 h 4763"/>
              <a:gd name="T92" fmla="*/ 2147483647 w 5132"/>
              <a:gd name="T93" fmla="*/ 2147483647 h 4763"/>
              <a:gd name="T94" fmla="*/ 2147483647 w 5132"/>
              <a:gd name="T95" fmla="*/ 2147483647 h 4763"/>
              <a:gd name="T96" fmla="*/ 2147483647 w 5132"/>
              <a:gd name="T97" fmla="*/ 2147483647 h 4763"/>
              <a:gd name="T98" fmla="*/ 2147483647 w 5132"/>
              <a:gd name="T99" fmla="*/ 2147483647 h 4763"/>
              <a:gd name="T100" fmla="*/ 2147483647 w 5132"/>
              <a:gd name="T101" fmla="*/ 2147483647 h 4763"/>
              <a:gd name="T102" fmla="*/ 2147483647 w 5132"/>
              <a:gd name="T103" fmla="*/ 2147483647 h 4763"/>
              <a:gd name="T104" fmla="*/ 2147483647 w 5132"/>
              <a:gd name="T105" fmla="*/ 2147483647 h 4763"/>
              <a:gd name="T106" fmla="*/ 2147483647 w 5132"/>
              <a:gd name="T107" fmla="*/ 2147483647 h 4763"/>
              <a:gd name="T108" fmla="*/ 2147483647 w 5132"/>
              <a:gd name="T109" fmla="*/ 2147483647 h 4763"/>
              <a:gd name="T110" fmla="*/ 2147483647 w 5132"/>
              <a:gd name="T111" fmla="*/ 2147483647 h 4763"/>
              <a:gd name="T112" fmla="*/ 2147483647 w 5132"/>
              <a:gd name="T113" fmla="*/ 2147483647 h 4763"/>
              <a:gd name="T114" fmla="*/ 2147483647 w 5132"/>
              <a:gd name="T115" fmla="*/ 2147483647 h 4763"/>
              <a:gd name="T116" fmla="*/ 2147483647 w 5132"/>
              <a:gd name="T117" fmla="*/ 2147483647 h 47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32"/>
              <a:gd name="T178" fmla="*/ 0 h 4763"/>
              <a:gd name="T179" fmla="*/ 5132 w 5132"/>
              <a:gd name="T180" fmla="*/ 4763 h 476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32" h="4763">
                <a:moveTo>
                  <a:pt x="3158" y="2388"/>
                </a:moveTo>
                <a:lnTo>
                  <a:pt x="3269" y="2500"/>
                </a:lnTo>
                <a:lnTo>
                  <a:pt x="3284" y="2494"/>
                </a:lnTo>
                <a:lnTo>
                  <a:pt x="3299" y="2489"/>
                </a:lnTo>
                <a:lnTo>
                  <a:pt x="3313" y="2485"/>
                </a:lnTo>
                <a:lnTo>
                  <a:pt x="3329" y="2481"/>
                </a:lnTo>
                <a:lnTo>
                  <a:pt x="3344" y="2479"/>
                </a:lnTo>
                <a:lnTo>
                  <a:pt x="3359" y="2479"/>
                </a:lnTo>
                <a:lnTo>
                  <a:pt x="3373" y="2479"/>
                </a:lnTo>
                <a:lnTo>
                  <a:pt x="3388" y="2480"/>
                </a:lnTo>
                <a:lnTo>
                  <a:pt x="3404" y="2483"/>
                </a:lnTo>
                <a:lnTo>
                  <a:pt x="3418" y="2486"/>
                </a:lnTo>
                <a:lnTo>
                  <a:pt x="3433" y="2491"/>
                </a:lnTo>
                <a:lnTo>
                  <a:pt x="3447" y="2498"/>
                </a:lnTo>
                <a:lnTo>
                  <a:pt x="3462" y="2505"/>
                </a:lnTo>
                <a:lnTo>
                  <a:pt x="3476" y="2516"/>
                </a:lnTo>
                <a:lnTo>
                  <a:pt x="3490" y="2527"/>
                </a:lnTo>
                <a:lnTo>
                  <a:pt x="3504" y="2540"/>
                </a:lnTo>
                <a:lnTo>
                  <a:pt x="4594" y="3630"/>
                </a:lnTo>
                <a:lnTo>
                  <a:pt x="4672" y="3554"/>
                </a:lnTo>
                <a:lnTo>
                  <a:pt x="5132" y="4014"/>
                </a:lnTo>
                <a:lnTo>
                  <a:pt x="4383" y="4763"/>
                </a:lnTo>
                <a:lnTo>
                  <a:pt x="3923" y="4303"/>
                </a:lnTo>
                <a:lnTo>
                  <a:pt x="4000" y="4225"/>
                </a:lnTo>
                <a:lnTo>
                  <a:pt x="2909" y="3135"/>
                </a:lnTo>
                <a:lnTo>
                  <a:pt x="2898" y="3122"/>
                </a:lnTo>
                <a:lnTo>
                  <a:pt x="2888" y="3109"/>
                </a:lnTo>
                <a:lnTo>
                  <a:pt x="2879" y="3095"/>
                </a:lnTo>
                <a:lnTo>
                  <a:pt x="2870" y="3081"/>
                </a:lnTo>
                <a:lnTo>
                  <a:pt x="2863" y="3067"/>
                </a:lnTo>
                <a:lnTo>
                  <a:pt x="2857" y="3052"/>
                </a:lnTo>
                <a:lnTo>
                  <a:pt x="2853" y="3037"/>
                </a:lnTo>
                <a:lnTo>
                  <a:pt x="2849" y="3020"/>
                </a:lnTo>
                <a:lnTo>
                  <a:pt x="2848" y="3005"/>
                </a:lnTo>
                <a:lnTo>
                  <a:pt x="2847" y="2988"/>
                </a:lnTo>
                <a:lnTo>
                  <a:pt x="2847" y="2973"/>
                </a:lnTo>
                <a:lnTo>
                  <a:pt x="2848" y="2957"/>
                </a:lnTo>
                <a:lnTo>
                  <a:pt x="2851" y="2941"/>
                </a:lnTo>
                <a:lnTo>
                  <a:pt x="2855" y="2926"/>
                </a:lnTo>
                <a:lnTo>
                  <a:pt x="2860" y="2911"/>
                </a:lnTo>
                <a:lnTo>
                  <a:pt x="2866" y="2896"/>
                </a:lnTo>
                <a:lnTo>
                  <a:pt x="2758" y="2789"/>
                </a:lnTo>
                <a:lnTo>
                  <a:pt x="2787" y="2769"/>
                </a:lnTo>
                <a:lnTo>
                  <a:pt x="2815" y="2747"/>
                </a:lnTo>
                <a:lnTo>
                  <a:pt x="2843" y="2725"/>
                </a:lnTo>
                <a:lnTo>
                  <a:pt x="2870" y="2704"/>
                </a:lnTo>
                <a:lnTo>
                  <a:pt x="2898" y="2680"/>
                </a:lnTo>
                <a:lnTo>
                  <a:pt x="2924" y="2657"/>
                </a:lnTo>
                <a:lnTo>
                  <a:pt x="2950" y="2631"/>
                </a:lnTo>
                <a:lnTo>
                  <a:pt x="2975" y="2607"/>
                </a:lnTo>
                <a:lnTo>
                  <a:pt x="3001" y="2580"/>
                </a:lnTo>
                <a:lnTo>
                  <a:pt x="3026" y="2555"/>
                </a:lnTo>
                <a:lnTo>
                  <a:pt x="3049" y="2528"/>
                </a:lnTo>
                <a:lnTo>
                  <a:pt x="3072" y="2500"/>
                </a:lnTo>
                <a:lnTo>
                  <a:pt x="3095" y="2474"/>
                </a:lnTo>
                <a:lnTo>
                  <a:pt x="3116" y="2446"/>
                </a:lnTo>
                <a:lnTo>
                  <a:pt x="3138" y="2418"/>
                </a:lnTo>
                <a:lnTo>
                  <a:pt x="3158" y="2388"/>
                </a:lnTo>
                <a:close/>
                <a:moveTo>
                  <a:pt x="4383" y="4476"/>
                </a:moveTo>
                <a:lnTo>
                  <a:pt x="4845" y="4014"/>
                </a:lnTo>
                <a:lnTo>
                  <a:pt x="4672" y="3841"/>
                </a:lnTo>
                <a:lnTo>
                  <a:pt x="4211" y="4303"/>
                </a:lnTo>
                <a:lnTo>
                  <a:pt x="4383" y="4476"/>
                </a:lnTo>
                <a:close/>
                <a:moveTo>
                  <a:pt x="4144" y="4082"/>
                </a:moveTo>
                <a:lnTo>
                  <a:pt x="4451" y="3775"/>
                </a:lnTo>
                <a:lnTo>
                  <a:pt x="3482" y="2805"/>
                </a:lnTo>
                <a:lnTo>
                  <a:pt x="3482" y="3421"/>
                </a:lnTo>
                <a:lnTo>
                  <a:pt x="4144" y="4082"/>
                </a:lnTo>
                <a:close/>
                <a:moveTo>
                  <a:pt x="2505" y="3995"/>
                </a:moveTo>
                <a:lnTo>
                  <a:pt x="1929" y="3924"/>
                </a:lnTo>
                <a:lnTo>
                  <a:pt x="1796" y="3315"/>
                </a:lnTo>
                <a:lnTo>
                  <a:pt x="838" y="3198"/>
                </a:lnTo>
                <a:lnTo>
                  <a:pt x="560" y="3756"/>
                </a:lnTo>
                <a:lnTo>
                  <a:pt x="0" y="3688"/>
                </a:lnTo>
                <a:lnTo>
                  <a:pt x="630" y="2498"/>
                </a:lnTo>
                <a:lnTo>
                  <a:pt x="655" y="2526"/>
                </a:lnTo>
                <a:lnTo>
                  <a:pt x="679" y="2552"/>
                </a:lnTo>
                <a:lnTo>
                  <a:pt x="704" y="2580"/>
                </a:lnTo>
                <a:lnTo>
                  <a:pt x="731" y="2607"/>
                </a:lnTo>
                <a:lnTo>
                  <a:pt x="770" y="2645"/>
                </a:lnTo>
                <a:lnTo>
                  <a:pt x="811" y="2681"/>
                </a:lnTo>
                <a:lnTo>
                  <a:pt x="852" y="2716"/>
                </a:lnTo>
                <a:lnTo>
                  <a:pt x="893" y="2749"/>
                </a:lnTo>
                <a:lnTo>
                  <a:pt x="937" y="2781"/>
                </a:lnTo>
                <a:lnTo>
                  <a:pt x="981" y="2811"/>
                </a:lnTo>
                <a:lnTo>
                  <a:pt x="1026" y="2840"/>
                </a:lnTo>
                <a:lnTo>
                  <a:pt x="1071" y="2866"/>
                </a:lnTo>
                <a:lnTo>
                  <a:pt x="1117" y="2892"/>
                </a:lnTo>
                <a:lnTo>
                  <a:pt x="1164" y="2915"/>
                </a:lnTo>
                <a:lnTo>
                  <a:pt x="1211" y="2936"/>
                </a:lnTo>
                <a:lnTo>
                  <a:pt x="1259" y="2957"/>
                </a:lnTo>
                <a:lnTo>
                  <a:pt x="1308" y="2976"/>
                </a:lnTo>
                <a:lnTo>
                  <a:pt x="1356" y="2992"/>
                </a:lnTo>
                <a:lnTo>
                  <a:pt x="1406" y="3008"/>
                </a:lnTo>
                <a:lnTo>
                  <a:pt x="1455" y="3022"/>
                </a:lnTo>
                <a:lnTo>
                  <a:pt x="1505" y="3033"/>
                </a:lnTo>
                <a:lnTo>
                  <a:pt x="1556" y="3043"/>
                </a:lnTo>
                <a:lnTo>
                  <a:pt x="1605" y="3052"/>
                </a:lnTo>
                <a:lnTo>
                  <a:pt x="1656" y="3060"/>
                </a:lnTo>
                <a:lnTo>
                  <a:pt x="1707" y="3065"/>
                </a:lnTo>
                <a:lnTo>
                  <a:pt x="1758" y="3069"/>
                </a:lnTo>
                <a:lnTo>
                  <a:pt x="1810" y="3071"/>
                </a:lnTo>
                <a:lnTo>
                  <a:pt x="1861" y="3071"/>
                </a:lnTo>
                <a:lnTo>
                  <a:pt x="1911" y="3071"/>
                </a:lnTo>
                <a:lnTo>
                  <a:pt x="1962" y="3067"/>
                </a:lnTo>
                <a:lnTo>
                  <a:pt x="2013" y="3063"/>
                </a:lnTo>
                <a:lnTo>
                  <a:pt x="2064" y="3057"/>
                </a:lnTo>
                <a:lnTo>
                  <a:pt x="2115" y="3049"/>
                </a:lnTo>
                <a:lnTo>
                  <a:pt x="2166" y="3041"/>
                </a:lnTo>
                <a:lnTo>
                  <a:pt x="2215" y="3030"/>
                </a:lnTo>
                <a:lnTo>
                  <a:pt x="2265" y="3018"/>
                </a:lnTo>
                <a:lnTo>
                  <a:pt x="2505" y="3995"/>
                </a:lnTo>
                <a:close/>
                <a:moveTo>
                  <a:pt x="1145" y="2551"/>
                </a:moveTo>
                <a:lnTo>
                  <a:pt x="1145" y="2551"/>
                </a:lnTo>
                <a:lnTo>
                  <a:pt x="1177" y="2572"/>
                </a:lnTo>
                <a:lnTo>
                  <a:pt x="1209" y="2591"/>
                </a:lnTo>
                <a:lnTo>
                  <a:pt x="1240" y="2608"/>
                </a:lnTo>
                <a:lnTo>
                  <a:pt x="1272" y="2625"/>
                </a:lnTo>
                <a:lnTo>
                  <a:pt x="1305" y="2641"/>
                </a:lnTo>
                <a:lnTo>
                  <a:pt x="1338" y="2657"/>
                </a:lnTo>
                <a:lnTo>
                  <a:pt x="1373" y="2671"/>
                </a:lnTo>
                <a:lnTo>
                  <a:pt x="1407" y="2685"/>
                </a:lnTo>
                <a:lnTo>
                  <a:pt x="1440" y="2696"/>
                </a:lnTo>
                <a:lnTo>
                  <a:pt x="1476" y="2708"/>
                </a:lnTo>
                <a:lnTo>
                  <a:pt x="1510" y="2718"/>
                </a:lnTo>
                <a:lnTo>
                  <a:pt x="1544" y="2727"/>
                </a:lnTo>
                <a:lnTo>
                  <a:pt x="1580" y="2736"/>
                </a:lnTo>
                <a:lnTo>
                  <a:pt x="1615" y="2742"/>
                </a:lnTo>
                <a:lnTo>
                  <a:pt x="1651" y="2748"/>
                </a:lnTo>
                <a:lnTo>
                  <a:pt x="1687" y="2753"/>
                </a:lnTo>
                <a:lnTo>
                  <a:pt x="1577" y="2261"/>
                </a:lnTo>
                <a:lnTo>
                  <a:pt x="1551" y="2137"/>
                </a:lnTo>
                <a:lnTo>
                  <a:pt x="1528" y="2019"/>
                </a:lnTo>
                <a:lnTo>
                  <a:pt x="1507" y="1912"/>
                </a:lnTo>
                <a:lnTo>
                  <a:pt x="1493" y="1823"/>
                </a:lnTo>
                <a:lnTo>
                  <a:pt x="1458" y="1907"/>
                </a:lnTo>
                <a:lnTo>
                  <a:pt x="1412" y="2005"/>
                </a:lnTo>
                <a:lnTo>
                  <a:pt x="1361" y="2114"/>
                </a:lnTo>
                <a:lnTo>
                  <a:pt x="1307" y="2227"/>
                </a:lnTo>
                <a:lnTo>
                  <a:pt x="1145" y="2551"/>
                </a:lnTo>
                <a:close/>
                <a:moveTo>
                  <a:pt x="948" y="578"/>
                </a:moveTo>
                <a:lnTo>
                  <a:pt x="948" y="578"/>
                </a:lnTo>
                <a:lnTo>
                  <a:pt x="913" y="615"/>
                </a:lnTo>
                <a:lnTo>
                  <a:pt x="879" y="652"/>
                </a:lnTo>
                <a:lnTo>
                  <a:pt x="848" y="692"/>
                </a:lnTo>
                <a:lnTo>
                  <a:pt x="818" y="730"/>
                </a:lnTo>
                <a:lnTo>
                  <a:pt x="791" y="770"/>
                </a:lnTo>
                <a:lnTo>
                  <a:pt x="764" y="811"/>
                </a:lnTo>
                <a:lnTo>
                  <a:pt x="740" y="853"/>
                </a:lnTo>
                <a:lnTo>
                  <a:pt x="716" y="895"/>
                </a:lnTo>
                <a:lnTo>
                  <a:pt x="695" y="938"/>
                </a:lnTo>
                <a:lnTo>
                  <a:pt x="675" y="983"/>
                </a:lnTo>
                <a:lnTo>
                  <a:pt x="657" y="1026"/>
                </a:lnTo>
                <a:lnTo>
                  <a:pt x="642" y="1072"/>
                </a:lnTo>
                <a:lnTo>
                  <a:pt x="627" y="1116"/>
                </a:lnTo>
                <a:lnTo>
                  <a:pt x="614" y="1162"/>
                </a:lnTo>
                <a:lnTo>
                  <a:pt x="604" y="1208"/>
                </a:lnTo>
                <a:lnTo>
                  <a:pt x="594" y="1255"/>
                </a:lnTo>
                <a:lnTo>
                  <a:pt x="586" y="1300"/>
                </a:lnTo>
                <a:lnTo>
                  <a:pt x="581" y="1347"/>
                </a:lnTo>
                <a:lnTo>
                  <a:pt x="576" y="1394"/>
                </a:lnTo>
                <a:lnTo>
                  <a:pt x="574" y="1441"/>
                </a:lnTo>
                <a:lnTo>
                  <a:pt x="573" y="1489"/>
                </a:lnTo>
                <a:lnTo>
                  <a:pt x="574" y="1536"/>
                </a:lnTo>
                <a:lnTo>
                  <a:pt x="577" y="1581"/>
                </a:lnTo>
                <a:lnTo>
                  <a:pt x="581" y="1628"/>
                </a:lnTo>
                <a:lnTo>
                  <a:pt x="587" y="1675"/>
                </a:lnTo>
                <a:lnTo>
                  <a:pt x="595" y="1722"/>
                </a:lnTo>
                <a:lnTo>
                  <a:pt x="605" y="1768"/>
                </a:lnTo>
                <a:lnTo>
                  <a:pt x="616" y="1814"/>
                </a:lnTo>
                <a:lnTo>
                  <a:pt x="629" y="1860"/>
                </a:lnTo>
                <a:lnTo>
                  <a:pt x="644" y="1904"/>
                </a:lnTo>
                <a:lnTo>
                  <a:pt x="661" y="1949"/>
                </a:lnTo>
                <a:lnTo>
                  <a:pt x="679" y="1993"/>
                </a:lnTo>
                <a:lnTo>
                  <a:pt x="1235" y="944"/>
                </a:lnTo>
                <a:lnTo>
                  <a:pt x="1980" y="1036"/>
                </a:lnTo>
                <a:lnTo>
                  <a:pt x="2377" y="2653"/>
                </a:lnTo>
                <a:lnTo>
                  <a:pt x="2429" y="2629"/>
                </a:lnTo>
                <a:lnTo>
                  <a:pt x="2480" y="2602"/>
                </a:lnTo>
                <a:lnTo>
                  <a:pt x="2529" y="2573"/>
                </a:lnTo>
                <a:lnTo>
                  <a:pt x="2577" y="2541"/>
                </a:lnTo>
                <a:lnTo>
                  <a:pt x="2624" y="2507"/>
                </a:lnTo>
                <a:lnTo>
                  <a:pt x="2670" y="2470"/>
                </a:lnTo>
                <a:lnTo>
                  <a:pt x="2715" y="2430"/>
                </a:lnTo>
                <a:lnTo>
                  <a:pt x="2759" y="2390"/>
                </a:lnTo>
                <a:lnTo>
                  <a:pt x="2782" y="2366"/>
                </a:lnTo>
                <a:lnTo>
                  <a:pt x="2804" y="2341"/>
                </a:lnTo>
                <a:lnTo>
                  <a:pt x="2825" y="2317"/>
                </a:lnTo>
                <a:lnTo>
                  <a:pt x="2847" y="2292"/>
                </a:lnTo>
                <a:lnTo>
                  <a:pt x="2867" y="2266"/>
                </a:lnTo>
                <a:lnTo>
                  <a:pt x="2886" y="2241"/>
                </a:lnTo>
                <a:lnTo>
                  <a:pt x="2905" y="2216"/>
                </a:lnTo>
                <a:lnTo>
                  <a:pt x="2923" y="2189"/>
                </a:lnTo>
                <a:lnTo>
                  <a:pt x="2940" y="2162"/>
                </a:lnTo>
                <a:lnTo>
                  <a:pt x="2956" y="2134"/>
                </a:lnTo>
                <a:lnTo>
                  <a:pt x="2973" y="2108"/>
                </a:lnTo>
                <a:lnTo>
                  <a:pt x="2987" y="2080"/>
                </a:lnTo>
                <a:lnTo>
                  <a:pt x="3002" y="2052"/>
                </a:lnTo>
                <a:lnTo>
                  <a:pt x="3015" y="2024"/>
                </a:lnTo>
                <a:lnTo>
                  <a:pt x="3027" y="1994"/>
                </a:lnTo>
                <a:lnTo>
                  <a:pt x="3040" y="1966"/>
                </a:lnTo>
                <a:lnTo>
                  <a:pt x="3062" y="1908"/>
                </a:lnTo>
                <a:lnTo>
                  <a:pt x="3081" y="1848"/>
                </a:lnTo>
                <a:lnTo>
                  <a:pt x="3097" y="1789"/>
                </a:lnTo>
                <a:lnTo>
                  <a:pt x="3110" y="1729"/>
                </a:lnTo>
                <a:lnTo>
                  <a:pt x="3120" y="1668"/>
                </a:lnTo>
                <a:lnTo>
                  <a:pt x="3128" y="1607"/>
                </a:lnTo>
                <a:lnTo>
                  <a:pt x="3132" y="1546"/>
                </a:lnTo>
                <a:lnTo>
                  <a:pt x="3134" y="1485"/>
                </a:lnTo>
                <a:lnTo>
                  <a:pt x="3132" y="1422"/>
                </a:lnTo>
                <a:lnTo>
                  <a:pt x="3128" y="1361"/>
                </a:lnTo>
                <a:lnTo>
                  <a:pt x="3120" y="1300"/>
                </a:lnTo>
                <a:lnTo>
                  <a:pt x="3110" y="1239"/>
                </a:lnTo>
                <a:lnTo>
                  <a:pt x="3097" y="1180"/>
                </a:lnTo>
                <a:lnTo>
                  <a:pt x="3081" y="1120"/>
                </a:lnTo>
                <a:lnTo>
                  <a:pt x="3062" y="1060"/>
                </a:lnTo>
                <a:lnTo>
                  <a:pt x="3040" y="1003"/>
                </a:lnTo>
                <a:lnTo>
                  <a:pt x="3027" y="974"/>
                </a:lnTo>
                <a:lnTo>
                  <a:pt x="3015" y="944"/>
                </a:lnTo>
                <a:lnTo>
                  <a:pt x="3002" y="916"/>
                </a:lnTo>
                <a:lnTo>
                  <a:pt x="2987" y="889"/>
                </a:lnTo>
                <a:lnTo>
                  <a:pt x="2973" y="861"/>
                </a:lnTo>
                <a:lnTo>
                  <a:pt x="2956" y="834"/>
                </a:lnTo>
                <a:lnTo>
                  <a:pt x="2940" y="806"/>
                </a:lnTo>
                <a:lnTo>
                  <a:pt x="2923" y="779"/>
                </a:lnTo>
                <a:lnTo>
                  <a:pt x="2904" y="754"/>
                </a:lnTo>
                <a:lnTo>
                  <a:pt x="2886" y="727"/>
                </a:lnTo>
                <a:lnTo>
                  <a:pt x="2867" y="702"/>
                </a:lnTo>
                <a:lnTo>
                  <a:pt x="2847" y="676"/>
                </a:lnTo>
                <a:lnTo>
                  <a:pt x="2825" y="651"/>
                </a:lnTo>
                <a:lnTo>
                  <a:pt x="2804" y="627"/>
                </a:lnTo>
                <a:lnTo>
                  <a:pt x="2782" y="603"/>
                </a:lnTo>
                <a:lnTo>
                  <a:pt x="2759" y="578"/>
                </a:lnTo>
                <a:lnTo>
                  <a:pt x="2735" y="555"/>
                </a:lnTo>
                <a:lnTo>
                  <a:pt x="2711" y="534"/>
                </a:lnTo>
                <a:lnTo>
                  <a:pt x="2687" y="512"/>
                </a:lnTo>
                <a:lnTo>
                  <a:pt x="2661" y="491"/>
                </a:lnTo>
                <a:lnTo>
                  <a:pt x="2636" y="470"/>
                </a:lnTo>
                <a:lnTo>
                  <a:pt x="2610" y="451"/>
                </a:lnTo>
                <a:lnTo>
                  <a:pt x="2584" y="432"/>
                </a:lnTo>
                <a:lnTo>
                  <a:pt x="2557" y="414"/>
                </a:lnTo>
                <a:lnTo>
                  <a:pt x="2530" y="398"/>
                </a:lnTo>
                <a:lnTo>
                  <a:pt x="2504" y="381"/>
                </a:lnTo>
                <a:lnTo>
                  <a:pt x="2477" y="365"/>
                </a:lnTo>
                <a:lnTo>
                  <a:pt x="2449" y="351"/>
                </a:lnTo>
                <a:lnTo>
                  <a:pt x="2421" y="336"/>
                </a:lnTo>
                <a:lnTo>
                  <a:pt x="2392" y="323"/>
                </a:lnTo>
                <a:lnTo>
                  <a:pt x="2364" y="310"/>
                </a:lnTo>
                <a:lnTo>
                  <a:pt x="2335" y="297"/>
                </a:lnTo>
                <a:lnTo>
                  <a:pt x="2276" y="276"/>
                </a:lnTo>
                <a:lnTo>
                  <a:pt x="2218" y="257"/>
                </a:lnTo>
                <a:lnTo>
                  <a:pt x="2158" y="240"/>
                </a:lnTo>
                <a:lnTo>
                  <a:pt x="2098" y="228"/>
                </a:lnTo>
                <a:lnTo>
                  <a:pt x="2037" y="217"/>
                </a:lnTo>
                <a:lnTo>
                  <a:pt x="1976" y="210"/>
                </a:lnTo>
                <a:lnTo>
                  <a:pt x="1915" y="205"/>
                </a:lnTo>
                <a:lnTo>
                  <a:pt x="1853" y="203"/>
                </a:lnTo>
                <a:lnTo>
                  <a:pt x="1792" y="205"/>
                </a:lnTo>
                <a:lnTo>
                  <a:pt x="1731" y="210"/>
                </a:lnTo>
                <a:lnTo>
                  <a:pt x="1670" y="217"/>
                </a:lnTo>
                <a:lnTo>
                  <a:pt x="1609" y="228"/>
                </a:lnTo>
                <a:lnTo>
                  <a:pt x="1548" y="240"/>
                </a:lnTo>
                <a:lnTo>
                  <a:pt x="1488" y="257"/>
                </a:lnTo>
                <a:lnTo>
                  <a:pt x="1430" y="276"/>
                </a:lnTo>
                <a:lnTo>
                  <a:pt x="1371" y="297"/>
                </a:lnTo>
                <a:lnTo>
                  <a:pt x="1343" y="310"/>
                </a:lnTo>
                <a:lnTo>
                  <a:pt x="1314" y="323"/>
                </a:lnTo>
                <a:lnTo>
                  <a:pt x="1286" y="336"/>
                </a:lnTo>
                <a:lnTo>
                  <a:pt x="1258" y="351"/>
                </a:lnTo>
                <a:lnTo>
                  <a:pt x="1230" y="365"/>
                </a:lnTo>
                <a:lnTo>
                  <a:pt x="1202" y="381"/>
                </a:lnTo>
                <a:lnTo>
                  <a:pt x="1176" y="398"/>
                </a:lnTo>
                <a:lnTo>
                  <a:pt x="1149" y="414"/>
                </a:lnTo>
                <a:lnTo>
                  <a:pt x="1122" y="432"/>
                </a:lnTo>
                <a:lnTo>
                  <a:pt x="1097" y="451"/>
                </a:lnTo>
                <a:lnTo>
                  <a:pt x="1070" y="470"/>
                </a:lnTo>
                <a:lnTo>
                  <a:pt x="1045" y="491"/>
                </a:lnTo>
                <a:lnTo>
                  <a:pt x="1021" y="512"/>
                </a:lnTo>
                <a:lnTo>
                  <a:pt x="996" y="534"/>
                </a:lnTo>
                <a:lnTo>
                  <a:pt x="972" y="555"/>
                </a:lnTo>
                <a:lnTo>
                  <a:pt x="948" y="578"/>
                </a:lnTo>
                <a:close/>
                <a:moveTo>
                  <a:pt x="804" y="435"/>
                </a:moveTo>
                <a:lnTo>
                  <a:pt x="804" y="435"/>
                </a:lnTo>
                <a:lnTo>
                  <a:pt x="831" y="408"/>
                </a:lnTo>
                <a:lnTo>
                  <a:pt x="859" y="383"/>
                </a:lnTo>
                <a:lnTo>
                  <a:pt x="888" y="357"/>
                </a:lnTo>
                <a:lnTo>
                  <a:pt x="916" y="333"/>
                </a:lnTo>
                <a:lnTo>
                  <a:pt x="947" y="310"/>
                </a:lnTo>
                <a:lnTo>
                  <a:pt x="976" y="287"/>
                </a:lnTo>
                <a:lnTo>
                  <a:pt x="1007" y="266"/>
                </a:lnTo>
                <a:lnTo>
                  <a:pt x="1037" y="245"/>
                </a:lnTo>
                <a:lnTo>
                  <a:pt x="1068" y="225"/>
                </a:lnTo>
                <a:lnTo>
                  <a:pt x="1099" y="206"/>
                </a:lnTo>
                <a:lnTo>
                  <a:pt x="1131" y="188"/>
                </a:lnTo>
                <a:lnTo>
                  <a:pt x="1163" y="170"/>
                </a:lnTo>
                <a:lnTo>
                  <a:pt x="1196" y="154"/>
                </a:lnTo>
                <a:lnTo>
                  <a:pt x="1229" y="137"/>
                </a:lnTo>
                <a:lnTo>
                  <a:pt x="1262" y="123"/>
                </a:lnTo>
                <a:lnTo>
                  <a:pt x="1295" y="109"/>
                </a:lnTo>
                <a:lnTo>
                  <a:pt x="1328" y="95"/>
                </a:lnTo>
                <a:lnTo>
                  <a:pt x="1362" y="84"/>
                </a:lnTo>
                <a:lnTo>
                  <a:pt x="1397" y="72"/>
                </a:lnTo>
                <a:lnTo>
                  <a:pt x="1431" y="61"/>
                </a:lnTo>
                <a:lnTo>
                  <a:pt x="1465" y="52"/>
                </a:lnTo>
                <a:lnTo>
                  <a:pt x="1500" y="43"/>
                </a:lnTo>
                <a:lnTo>
                  <a:pt x="1535" y="34"/>
                </a:lnTo>
                <a:lnTo>
                  <a:pt x="1570" y="28"/>
                </a:lnTo>
                <a:lnTo>
                  <a:pt x="1605" y="22"/>
                </a:lnTo>
                <a:lnTo>
                  <a:pt x="1641" y="15"/>
                </a:lnTo>
                <a:lnTo>
                  <a:pt x="1675" y="11"/>
                </a:lnTo>
                <a:lnTo>
                  <a:pt x="1711" y="8"/>
                </a:lnTo>
                <a:lnTo>
                  <a:pt x="1746" y="4"/>
                </a:lnTo>
                <a:lnTo>
                  <a:pt x="1782" y="3"/>
                </a:lnTo>
                <a:lnTo>
                  <a:pt x="1817" y="1"/>
                </a:lnTo>
                <a:lnTo>
                  <a:pt x="1853" y="0"/>
                </a:lnTo>
                <a:lnTo>
                  <a:pt x="1889" y="1"/>
                </a:lnTo>
                <a:lnTo>
                  <a:pt x="1924" y="3"/>
                </a:lnTo>
                <a:lnTo>
                  <a:pt x="1960" y="4"/>
                </a:lnTo>
                <a:lnTo>
                  <a:pt x="1995" y="8"/>
                </a:lnTo>
                <a:lnTo>
                  <a:pt x="2031" y="11"/>
                </a:lnTo>
                <a:lnTo>
                  <a:pt x="2067" y="15"/>
                </a:lnTo>
                <a:lnTo>
                  <a:pt x="2102" y="22"/>
                </a:lnTo>
                <a:lnTo>
                  <a:pt x="2136" y="28"/>
                </a:lnTo>
                <a:lnTo>
                  <a:pt x="2172" y="34"/>
                </a:lnTo>
                <a:lnTo>
                  <a:pt x="2206" y="43"/>
                </a:lnTo>
                <a:lnTo>
                  <a:pt x="2241" y="52"/>
                </a:lnTo>
                <a:lnTo>
                  <a:pt x="2276" y="61"/>
                </a:lnTo>
                <a:lnTo>
                  <a:pt x="2311" y="72"/>
                </a:lnTo>
                <a:lnTo>
                  <a:pt x="2344" y="84"/>
                </a:lnTo>
                <a:lnTo>
                  <a:pt x="2378" y="95"/>
                </a:lnTo>
                <a:lnTo>
                  <a:pt x="2411" y="109"/>
                </a:lnTo>
                <a:lnTo>
                  <a:pt x="2445" y="123"/>
                </a:lnTo>
                <a:lnTo>
                  <a:pt x="2478" y="137"/>
                </a:lnTo>
                <a:lnTo>
                  <a:pt x="2511" y="154"/>
                </a:lnTo>
                <a:lnTo>
                  <a:pt x="2543" y="170"/>
                </a:lnTo>
                <a:lnTo>
                  <a:pt x="2575" y="188"/>
                </a:lnTo>
                <a:lnTo>
                  <a:pt x="2607" y="206"/>
                </a:lnTo>
                <a:lnTo>
                  <a:pt x="2638" y="225"/>
                </a:lnTo>
                <a:lnTo>
                  <a:pt x="2670" y="245"/>
                </a:lnTo>
                <a:lnTo>
                  <a:pt x="2701" y="266"/>
                </a:lnTo>
                <a:lnTo>
                  <a:pt x="2730" y="287"/>
                </a:lnTo>
                <a:lnTo>
                  <a:pt x="2760" y="310"/>
                </a:lnTo>
                <a:lnTo>
                  <a:pt x="2790" y="333"/>
                </a:lnTo>
                <a:lnTo>
                  <a:pt x="2819" y="357"/>
                </a:lnTo>
                <a:lnTo>
                  <a:pt x="2847" y="383"/>
                </a:lnTo>
                <a:lnTo>
                  <a:pt x="2875" y="408"/>
                </a:lnTo>
                <a:lnTo>
                  <a:pt x="2903" y="435"/>
                </a:lnTo>
                <a:lnTo>
                  <a:pt x="2929" y="463"/>
                </a:lnTo>
                <a:lnTo>
                  <a:pt x="2955" y="491"/>
                </a:lnTo>
                <a:lnTo>
                  <a:pt x="2980" y="519"/>
                </a:lnTo>
                <a:lnTo>
                  <a:pt x="3004" y="548"/>
                </a:lnTo>
                <a:lnTo>
                  <a:pt x="3027" y="577"/>
                </a:lnTo>
                <a:lnTo>
                  <a:pt x="3050" y="606"/>
                </a:lnTo>
                <a:lnTo>
                  <a:pt x="3072" y="637"/>
                </a:lnTo>
                <a:lnTo>
                  <a:pt x="3092" y="667"/>
                </a:lnTo>
                <a:lnTo>
                  <a:pt x="3112" y="699"/>
                </a:lnTo>
                <a:lnTo>
                  <a:pt x="3132" y="730"/>
                </a:lnTo>
                <a:lnTo>
                  <a:pt x="3149" y="761"/>
                </a:lnTo>
                <a:lnTo>
                  <a:pt x="3167" y="794"/>
                </a:lnTo>
                <a:lnTo>
                  <a:pt x="3184" y="826"/>
                </a:lnTo>
                <a:lnTo>
                  <a:pt x="3199" y="859"/>
                </a:lnTo>
                <a:lnTo>
                  <a:pt x="3214" y="892"/>
                </a:lnTo>
                <a:lnTo>
                  <a:pt x="3228" y="925"/>
                </a:lnTo>
                <a:lnTo>
                  <a:pt x="3241" y="960"/>
                </a:lnTo>
                <a:lnTo>
                  <a:pt x="3254" y="993"/>
                </a:lnTo>
                <a:lnTo>
                  <a:pt x="3265" y="1027"/>
                </a:lnTo>
                <a:lnTo>
                  <a:pt x="3275" y="1061"/>
                </a:lnTo>
                <a:lnTo>
                  <a:pt x="3285" y="1096"/>
                </a:lnTo>
                <a:lnTo>
                  <a:pt x="3294" y="1131"/>
                </a:lnTo>
                <a:lnTo>
                  <a:pt x="3303" y="1166"/>
                </a:lnTo>
                <a:lnTo>
                  <a:pt x="3309" y="1201"/>
                </a:lnTo>
                <a:lnTo>
                  <a:pt x="3316" y="1236"/>
                </a:lnTo>
                <a:lnTo>
                  <a:pt x="3322" y="1271"/>
                </a:lnTo>
                <a:lnTo>
                  <a:pt x="3326" y="1307"/>
                </a:lnTo>
                <a:lnTo>
                  <a:pt x="3330" y="1342"/>
                </a:lnTo>
                <a:lnTo>
                  <a:pt x="3334" y="1378"/>
                </a:lnTo>
                <a:lnTo>
                  <a:pt x="3335" y="1414"/>
                </a:lnTo>
                <a:lnTo>
                  <a:pt x="3336" y="1449"/>
                </a:lnTo>
                <a:lnTo>
                  <a:pt x="3337" y="1485"/>
                </a:lnTo>
                <a:lnTo>
                  <a:pt x="3336" y="1520"/>
                </a:lnTo>
                <a:lnTo>
                  <a:pt x="3335" y="1556"/>
                </a:lnTo>
                <a:lnTo>
                  <a:pt x="3334" y="1590"/>
                </a:lnTo>
                <a:lnTo>
                  <a:pt x="3330" y="1626"/>
                </a:lnTo>
                <a:lnTo>
                  <a:pt x="3326" y="1661"/>
                </a:lnTo>
                <a:lnTo>
                  <a:pt x="3322" y="1697"/>
                </a:lnTo>
                <a:lnTo>
                  <a:pt x="3316" y="1733"/>
                </a:lnTo>
                <a:lnTo>
                  <a:pt x="3309" y="1767"/>
                </a:lnTo>
                <a:lnTo>
                  <a:pt x="3303" y="1802"/>
                </a:lnTo>
                <a:lnTo>
                  <a:pt x="3294" y="1837"/>
                </a:lnTo>
                <a:lnTo>
                  <a:pt x="3285" y="1872"/>
                </a:lnTo>
                <a:lnTo>
                  <a:pt x="3276" y="1907"/>
                </a:lnTo>
                <a:lnTo>
                  <a:pt x="3265" y="1941"/>
                </a:lnTo>
                <a:lnTo>
                  <a:pt x="3254" y="1975"/>
                </a:lnTo>
                <a:lnTo>
                  <a:pt x="3241" y="2008"/>
                </a:lnTo>
                <a:lnTo>
                  <a:pt x="3228" y="2043"/>
                </a:lnTo>
                <a:lnTo>
                  <a:pt x="3214" y="2076"/>
                </a:lnTo>
                <a:lnTo>
                  <a:pt x="3199" y="2109"/>
                </a:lnTo>
                <a:lnTo>
                  <a:pt x="3184" y="2142"/>
                </a:lnTo>
                <a:lnTo>
                  <a:pt x="3167" y="2174"/>
                </a:lnTo>
                <a:lnTo>
                  <a:pt x="3149" y="2207"/>
                </a:lnTo>
                <a:lnTo>
                  <a:pt x="3132" y="2238"/>
                </a:lnTo>
                <a:lnTo>
                  <a:pt x="3112" y="2269"/>
                </a:lnTo>
                <a:lnTo>
                  <a:pt x="3092" y="2301"/>
                </a:lnTo>
                <a:lnTo>
                  <a:pt x="3072" y="2331"/>
                </a:lnTo>
                <a:lnTo>
                  <a:pt x="3050" y="2362"/>
                </a:lnTo>
                <a:lnTo>
                  <a:pt x="3027" y="2391"/>
                </a:lnTo>
                <a:lnTo>
                  <a:pt x="3004" y="2420"/>
                </a:lnTo>
                <a:lnTo>
                  <a:pt x="2980" y="2450"/>
                </a:lnTo>
                <a:lnTo>
                  <a:pt x="2955" y="2477"/>
                </a:lnTo>
                <a:lnTo>
                  <a:pt x="2929" y="2505"/>
                </a:lnTo>
                <a:lnTo>
                  <a:pt x="2903" y="2533"/>
                </a:lnTo>
                <a:lnTo>
                  <a:pt x="2876" y="2559"/>
                </a:lnTo>
                <a:lnTo>
                  <a:pt x="2848" y="2584"/>
                </a:lnTo>
                <a:lnTo>
                  <a:pt x="2821" y="2608"/>
                </a:lnTo>
                <a:lnTo>
                  <a:pt x="2793" y="2633"/>
                </a:lnTo>
                <a:lnTo>
                  <a:pt x="2764" y="2655"/>
                </a:lnTo>
                <a:lnTo>
                  <a:pt x="2735" y="2677"/>
                </a:lnTo>
                <a:lnTo>
                  <a:pt x="2706" y="2699"/>
                </a:lnTo>
                <a:lnTo>
                  <a:pt x="2677" y="2719"/>
                </a:lnTo>
                <a:lnTo>
                  <a:pt x="2646" y="2738"/>
                </a:lnTo>
                <a:lnTo>
                  <a:pt x="2616" y="2757"/>
                </a:lnTo>
                <a:lnTo>
                  <a:pt x="2585" y="2775"/>
                </a:lnTo>
                <a:lnTo>
                  <a:pt x="2553" y="2793"/>
                </a:lnTo>
                <a:lnTo>
                  <a:pt x="2523" y="2809"/>
                </a:lnTo>
                <a:lnTo>
                  <a:pt x="2491" y="2824"/>
                </a:lnTo>
                <a:lnTo>
                  <a:pt x="2459" y="2840"/>
                </a:lnTo>
                <a:lnTo>
                  <a:pt x="2426" y="2854"/>
                </a:lnTo>
                <a:lnTo>
                  <a:pt x="2375" y="2873"/>
                </a:lnTo>
                <a:lnTo>
                  <a:pt x="2325" y="2892"/>
                </a:lnTo>
                <a:lnTo>
                  <a:pt x="2272" y="2908"/>
                </a:lnTo>
                <a:lnTo>
                  <a:pt x="2220" y="2922"/>
                </a:lnTo>
                <a:lnTo>
                  <a:pt x="2167" y="2934"/>
                </a:lnTo>
                <a:lnTo>
                  <a:pt x="2114" y="2945"/>
                </a:lnTo>
                <a:lnTo>
                  <a:pt x="2061" y="2953"/>
                </a:lnTo>
                <a:lnTo>
                  <a:pt x="2007" y="2961"/>
                </a:lnTo>
                <a:lnTo>
                  <a:pt x="1953" y="2964"/>
                </a:lnTo>
                <a:lnTo>
                  <a:pt x="1900" y="2967"/>
                </a:lnTo>
                <a:lnTo>
                  <a:pt x="1845" y="2968"/>
                </a:lnTo>
                <a:lnTo>
                  <a:pt x="1792" y="2967"/>
                </a:lnTo>
                <a:lnTo>
                  <a:pt x="1739" y="2963"/>
                </a:lnTo>
                <a:lnTo>
                  <a:pt x="1684" y="2958"/>
                </a:lnTo>
                <a:lnTo>
                  <a:pt x="1631" y="2952"/>
                </a:lnTo>
                <a:lnTo>
                  <a:pt x="1577" y="2943"/>
                </a:lnTo>
                <a:lnTo>
                  <a:pt x="1525" y="2931"/>
                </a:lnTo>
                <a:lnTo>
                  <a:pt x="1472" y="2919"/>
                </a:lnTo>
                <a:lnTo>
                  <a:pt x="1420" y="2903"/>
                </a:lnTo>
                <a:lnTo>
                  <a:pt x="1369" y="2887"/>
                </a:lnTo>
                <a:lnTo>
                  <a:pt x="1317" y="2868"/>
                </a:lnTo>
                <a:lnTo>
                  <a:pt x="1266" y="2847"/>
                </a:lnTo>
                <a:lnTo>
                  <a:pt x="1216" y="2824"/>
                </a:lnTo>
                <a:lnTo>
                  <a:pt x="1167" y="2800"/>
                </a:lnTo>
                <a:lnTo>
                  <a:pt x="1118" y="2774"/>
                </a:lnTo>
                <a:lnTo>
                  <a:pt x="1070" y="2744"/>
                </a:lnTo>
                <a:lnTo>
                  <a:pt x="1024" y="2714"/>
                </a:lnTo>
                <a:lnTo>
                  <a:pt x="977" y="2682"/>
                </a:lnTo>
                <a:lnTo>
                  <a:pt x="933" y="2648"/>
                </a:lnTo>
                <a:lnTo>
                  <a:pt x="888" y="2612"/>
                </a:lnTo>
                <a:lnTo>
                  <a:pt x="846" y="2573"/>
                </a:lnTo>
                <a:lnTo>
                  <a:pt x="804" y="2533"/>
                </a:lnTo>
                <a:lnTo>
                  <a:pt x="769" y="2497"/>
                </a:lnTo>
                <a:lnTo>
                  <a:pt x="735" y="2458"/>
                </a:lnTo>
                <a:lnTo>
                  <a:pt x="702" y="2419"/>
                </a:lnTo>
                <a:lnTo>
                  <a:pt x="671" y="2380"/>
                </a:lnTo>
                <a:lnTo>
                  <a:pt x="641" y="2340"/>
                </a:lnTo>
                <a:lnTo>
                  <a:pt x="613" y="2298"/>
                </a:lnTo>
                <a:lnTo>
                  <a:pt x="586" y="2256"/>
                </a:lnTo>
                <a:lnTo>
                  <a:pt x="562" y="2214"/>
                </a:lnTo>
                <a:lnTo>
                  <a:pt x="533" y="2161"/>
                </a:lnTo>
                <a:lnTo>
                  <a:pt x="506" y="2106"/>
                </a:lnTo>
                <a:lnTo>
                  <a:pt x="482" y="2050"/>
                </a:lnTo>
                <a:lnTo>
                  <a:pt x="460" y="1994"/>
                </a:lnTo>
                <a:lnTo>
                  <a:pt x="441" y="1939"/>
                </a:lnTo>
                <a:lnTo>
                  <a:pt x="423" y="1881"/>
                </a:lnTo>
                <a:lnTo>
                  <a:pt x="409" y="1823"/>
                </a:lnTo>
                <a:lnTo>
                  <a:pt x="397" y="1766"/>
                </a:lnTo>
                <a:lnTo>
                  <a:pt x="386" y="1707"/>
                </a:lnTo>
                <a:lnTo>
                  <a:pt x="379" y="1647"/>
                </a:lnTo>
                <a:lnTo>
                  <a:pt x="374" y="1589"/>
                </a:lnTo>
                <a:lnTo>
                  <a:pt x="371" y="1529"/>
                </a:lnTo>
                <a:lnTo>
                  <a:pt x="370" y="1471"/>
                </a:lnTo>
                <a:lnTo>
                  <a:pt x="371" y="1411"/>
                </a:lnTo>
                <a:lnTo>
                  <a:pt x="376" y="1353"/>
                </a:lnTo>
                <a:lnTo>
                  <a:pt x="383" y="1293"/>
                </a:lnTo>
                <a:lnTo>
                  <a:pt x="391" y="1234"/>
                </a:lnTo>
                <a:lnTo>
                  <a:pt x="402" y="1176"/>
                </a:lnTo>
                <a:lnTo>
                  <a:pt x="416" y="1119"/>
                </a:lnTo>
                <a:lnTo>
                  <a:pt x="431" y="1060"/>
                </a:lnTo>
                <a:lnTo>
                  <a:pt x="450" y="1004"/>
                </a:lnTo>
                <a:lnTo>
                  <a:pt x="470" y="947"/>
                </a:lnTo>
                <a:lnTo>
                  <a:pt x="493" y="891"/>
                </a:lnTo>
                <a:lnTo>
                  <a:pt x="519" y="836"/>
                </a:lnTo>
                <a:lnTo>
                  <a:pt x="545" y="783"/>
                </a:lnTo>
                <a:lnTo>
                  <a:pt x="576" y="730"/>
                </a:lnTo>
                <a:lnTo>
                  <a:pt x="608" y="678"/>
                </a:lnTo>
                <a:lnTo>
                  <a:pt x="642" y="627"/>
                </a:lnTo>
                <a:lnTo>
                  <a:pt x="680" y="577"/>
                </a:lnTo>
                <a:lnTo>
                  <a:pt x="718" y="529"/>
                </a:lnTo>
                <a:lnTo>
                  <a:pt x="760" y="480"/>
                </a:lnTo>
                <a:lnTo>
                  <a:pt x="804" y="435"/>
                </a:lnTo>
                <a:close/>
                <a:moveTo>
                  <a:pt x="2560" y="646"/>
                </a:moveTo>
                <a:lnTo>
                  <a:pt x="2560" y="646"/>
                </a:lnTo>
                <a:lnTo>
                  <a:pt x="2583" y="666"/>
                </a:lnTo>
                <a:lnTo>
                  <a:pt x="2604" y="685"/>
                </a:lnTo>
                <a:lnTo>
                  <a:pt x="2624" y="705"/>
                </a:lnTo>
                <a:lnTo>
                  <a:pt x="2646" y="727"/>
                </a:lnTo>
                <a:lnTo>
                  <a:pt x="2665" y="749"/>
                </a:lnTo>
                <a:lnTo>
                  <a:pt x="2684" y="770"/>
                </a:lnTo>
                <a:lnTo>
                  <a:pt x="2721" y="815"/>
                </a:lnTo>
                <a:lnTo>
                  <a:pt x="2754" y="861"/>
                </a:lnTo>
                <a:lnTo>
                  <a:pt x="2785" y="908"/>
                </a:lnTo>
                <a:lnTo>
                  <a:pt x="2814" y="956"/>
                </a:lnTo>
                <a:lnTo>
                  <a:pt x="2839" y="1007"/>
                </a:lnTo>
                <a:lnTo>
                  <a:pt x="2862" y="1056"/>
                </a:lnTo>
                <a:lnTo>
                  <a:pt x="2882" y="1108"/>
                </a:lnTo>
                <a:lnTo>
                  <a:pt x="2899" y="1162"/>
                </a:lnTo>
                <a:lnTo>
                  <a:pt x="2914" y="1214"/>
                </a:lnTo>
                <a:lnTo>
                  <a:pt x="2927" y="1269"/>
                </a:lnTo>
                <a:lnTo>
                  <a:pt x="2936" y="1323"/>
                </a:lnTo>
                <a:lnTo>
                  <a:pt x="2942" y="1378"/>
                </a:lnTo>
                <a:lnTo>
                  <a:pt x="2946" y="1433"/>
                </a:lnTo>
                <a:lnTo>
                  <a:pt x="2947" y="1487"/>
                </a:lnTo>
                <a:lnTo>
                  <a:pt x="2946" y="1543"/>
                </a:lnTo>
                <a:lnTo>
                  <a:pt x="2941" y="1598"/>
                </a:lnTo>
                <a:lnTo>
                  <a:pt x="2935" y="1652"/>
                </a:lnTo>
                <a:lnTo>
                  <a:pt x="2924" y="1707"/>
                </a:lnTo>
                <a:lnTo>
                  <a:pt x="2912" y="1761"/>
                </a:lnTo>
                <a:lnTo>
                  <a:pt x="2896" y="1814"/>
                </a:lnTo>
                <a:lnTo>
                  <a:pt x="2877" y="1867"/>
                </a:lnTo>
                <a:lnTo>
                  <a:pt x="2856" y="1919"/>
                </a:lnTo>
                <a:lnTo>
                  <a:pt x="2832" y="1970"/>
                </a:lnTo>
                <a:lnTo>
                  <a:pt x="2805" y="2021"/>
                </a:lnTo>
                <a:lnTo>
                  <a:pt x="2791" y="2045"/>
                </a:lnTo>
                <a:lnTo>
                  <a:pt x="2776" y="2069"/>
                </a:lnTo>
                <a:lnTo>
                  <a:pt x="2759" y="2094"/>
                </a:lnTo>
                <a:lnTo>
                  <a:pt x="2743" y="2118"/>
                </a:lnTo>
                <a:lnTo>
                  <a:pt x="2726" y="2141"/>
                </a:lnTo>
                <a:lnTo>
                  <a:pt x="2707" y="2165"/>
                </a:lnTo>
                <a:lnTo>
                  <a:pt x="2689" y="2186"/>
                </a:lnTo>
                <a:lnTo>
                  <a:pt x="2669" y="2209"/>
                </a:lnTo>
                <a:lnTo>
                  <a:pt x="2649" y="2231"/>
                </a:lnTo>
                <a:lnTo>
                  <a:pt x="2628" y="2252"/>
                </a:lnTo>
                <a:lnTo>
                  <a:pt x="2556" y="2181"/>
                </a:lnTo>
                <a:lnTo>
                  <a:pt x="2594" y="2142"/>
                </a:lnTo>
                <a:lnTo>
                  <a:pt x="2628" y="2100"/>
                </a:lnTo>
                <a:lnTo>
                  <a:pt x="2660" y="2058"/>
                </a:lnTo>
                <a:lnTo>
                  <a:pt x="2691" y="2015"/>
                </a:lnTo>
                <a:lnTo>
                  <a:pt x="2717" y="1970"/>
                </a:lnTo>
                <a:lnTo>
                  <a:pt x="2741" y="1925"/>
                </a:lnTo>
                <a:lnTo>
                  <a:pt x="2763" y="1879"/>
                </a:lnTo>
                <a:lnTo>
                  <a:pt x="2782" y="1832"/>
                </a:lnTo>
                <a:lnTo>
                  <a:pt x="2799" y="1783"/>
                </a:lnTo>
                <a:lnTo>
                  <a:pt x="2813" y="1735"/>
                </a:lnTo>
                <a:lnTo>
                  <a:pt x="2825" y="1686"/>
                </a:lnTo>
                <a:lnTo>
                  <a:pt x="2834" y="1636"/>
                </a:lnTo>
                <a:lnTo>
                  <a:pt x="2841" y="1586"/>
                </a:lnTo>
                <a:lnTo>
                  <a:pt x="2844" y="1537"/>
                </a:lnTo>
                <a:lnTo>
                  <a:pt x="2846" y="1487"/>
                </a:lnTo>
                <a:lnTo>
                  <a:pt x="2844" y="1436"/>
                </a:lnTo>
                <a:lnTo>
                  <a:pt x="2842" y="1387"/>
                </a:lnTo>
                <a:lnTo>
                  <a:pt x="2835" y="1337"/>
                </a:lnTo>
                <a:lnTo>
                  <a:pt x="2827" y="1288"/>
                </a:lnTo>
                <a:lnTo>
                  <a:pt x="2816" y="1239"/>
                </a:lnTo>
                <a:lnTo>
                  <a:pt x="2802" y="1191"/>
                </a:lnTo>
                <a:lnTo>
                  <a:pt x="2786" y="1143"/>
                </a:lnTo>
                <a:lnTo>
                  <a:pt x="2768" y="1097"/>
                </a:lnTo>
                <a:lnTo>
                  <a:pt x="2748" y="1050"/>
                </a:lnTo>
                <a:lnTo>
                  <a:pt x="2724" y="1005"/>
                </a:lnTo>
                <a:lnTo>
                  <a:pt x="2698" y="961"/>
                </a:lnTo>
                <a:lnTo>
                  <a:pt x="2670" y="918"/>
                </a:lnTo>
                <a:lnTo>
                  <a:pt x="2640" y="876"/>
                </a:lnTo>
                <a:lnTo>
                  <a:pt x="2607" y="836"/>
                </a:lnTo>
                <a:lnTo>
                  <a:pt x="2572" y="797"/>
                </a:lnTo>
                <a:lnTo>
                  <a:pt x="2534" y="760"/>
                </a:lnTo>
                <a:lnTo>
                  <a:pt x="2495" y="725"/>
                </a:lnTo>
                <a:lnTo>
                  <a:pt x="2560" y="646"/>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1"/>
              </a:solidFill>
              <a:effectLst/>
              <a:uLnTx/>
              <a:uFillTx/>
              <a:latin typeface="EYInterstate Light" panose="02000506000000020004" pitchFamily="2" charset="0"/>
            </a:endParaRPr>
          </a:p>
        </p:txBody>
      </p:sp>
      <p:sp>
        <p:nvSpPr>
          <p:cNvPr id="37" name="Abgerundetes Rechteck 35">
            <a:extLst>
              <a:ext uri="{FF2B5EF4-FFF2-40B4-BE49-F238E27FC236}">
                <a16:creationId xmlns:a16="http://schemas.microsoft.com/office/drawing/2014/main" id="{8BFC8C06-AC19-47DD-89A7-EF2974B90AB1}"/>
              </a:ext>
            </a:extLst>
          </p:cNvPr>
          <p:cNvSpPr/>
          <p:nvPr/>
        </p:nvSpPr>
        <p:spPr bwMode="gray">
          <a:xfrm>
            <a:off x="609913" y="3726723"/>
            <a:ext cx="10965993" cy="1038560"/>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Pašvaldībā </a:t>
            </a:r>
            <a:r>
              <a:rPr lang="lv-LV" sz="1200" kern="0">
                <a:solidFill>
                  <a:schemeClr val="bg1"/>
                </a:solidFill>
                <a:latin typeface="EYInterstate Light" panose="02000506000000020004" pitchFamily="2" charset="0"/>
                <a:cs typeface="Arial" charset="0"/>
              </a:rPr>
              <a:t>ir</a:t>
            </a:r>
            <a:r>
              <a:rPr kumimoji="0" lang="lv-LV" sz="1200" b="0" i="0" u="none" strike="noStrike" kern="0" cap="none" spc="0" normalizeH="0" baseline="0" noProof="0">
                <a:ln>
                  <a:noFill/>
                </a:ln>
                <a:solidFill>
                  <a:schemeClr val="bg1"/>
                </a:solidFill>
                <a:effectLst/>
                <a:uLnTx/>
                <a:uFillTx/>
                <a:latin typeface="EYInterstate Light" panose="02000506000000020004" pitchFamily="2" charset="0"/>
                <a:cs typeface="Arial" charset="0"/>
              </a:rPr>
              <a:t> pieņemti noteikumi par maksas pakalpojumi pašizmaksas noteikšanu. </a:t>
            </a:r>
            <a:endParaRPr kumimoji="0" lang="lv-LV" sz="1200" b="0" i="0" u="none" strike="noStrike" kern="0" cap="none" spc="0" normalizeH="0" baseline="0" noProof="0">
              <a:ln>
                <a:noFill/>
              </a:ln>
              <a:solidFill>
                <a:schemeClr val="bg1"/>
              </a:solidFill>
              <a:effectLst/>
              <a:highlight>
                <a:srgbClr val="FF0000"/>
              </a:highlight>
              <a:uLnTx/>
              <a:uFillTx/>
              <a:latin typeface="EYInterstate Light" panose="02000506000000020004" pitchFamily="2" charset="0"/>
              <a:cs typeface="Arial" charset="0"/>
            </a:endParaRPr>
          </a:p>
        </p:txBody>
      </p:sp>
      <p:sp>
        <p:nvSpPr>
          <p:cNvPr id="40" name="Rectangle 39">
            <a:extLst>
              <a:ext uri="{FF2B5EF4-FFF2-40B4-BE49-F238E27FC236}">
                <a16:creationId xmlns:a16="http://schemas.microsoft.com/office/drawing/2014/main" id="{F9280D3C-CB4D-45F4-9EDD-3CC9C327AFEE}"/>
              </a:ext>
            </a:extLst>
          </p:cNvPr>
          <p:cNvSpPr/>
          <p:nvPr/>
        </p:nvSpPr>
        <p:spPr>
          <a:xfrm>
            <a:off x="609914" y="3498765"/>
            <a:ext cx="10965992" cy="222933"/>
          </a:xfrm>
          <a:prstGeom prst="rect">
            <a:avLst/>
          </a:prstGeom>
          <a:solidFill>
            <a:schemeClr val="tx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0" i="0" u="none" strike="noStrike" kern="1200" cap="none" spc="0" normalizeH="0" baseline="0" noProof="0">
                <a:ln>
                  <a:noFill/>
                </a:ln>
                <a:solidFill>
                  <a:schemeClr val="bg1"/>
                </a:solidFill>
                <a:effectLst/>
                <a:uLnTx/>
                <a:uFillTx/>
                <a:latin typeface="EYInterstate Light" panose="02000506000000020004" pitchFamily="2" charset="0"/>
              </a:rPr>
              <a:t>Pašvaldības atbilde</a:t>
            </a:r>
          </a:p>
        </p:txBody>
      </p:sp>
      <p:sp>
        <p:nvSpPr>
          <p:cNvPr id="43" name="Freeform 35">
            <a:extLst>
              <a:ext uri="{FF2B5EF4-FFF2-40B4-BE49-F238E27FC236}">
                <a16:creationId xmlns:a16="http://schemas.microsoft.com/office/drawing/2014/main" id="{280C0A06-5FCA-4559-87BC-3573097647DF}"/>
              </a:ext>
            </a:extLst>
          </p:cNvPr>
          <p:cNvSpPr>
            <a:spLocks noChangeAspect="1" noEditPoints="1"/>
          </p:cNvSpPr>
          <p:nvPr/>
        </p:nvSpPr>
        <p:spPr bwMode="auto">
          <a:xfrm rot="10800000" flipV="1">
            <a:off x="820745" y="4224036"/>
            <a:ext cx="572832" cy="328214"/>
          </a:xfrm>
          <a:custGeom>
            <a:avLst/>
            <a:gdLst>
              <a:gd name="T0" fmla="*/ 2147483647 w 6360"/>
              <a:gd name="T1" fmla="*/ 2147483647 h 4761"/>
              <a:gd name="T2" fmla="*/ 2147483647 w 6360"/>
              <a:gd name="T3" fmla="*/ 2147483647 h 4761"/>
              <a:gd name="T4" fmla="*/ 2147483647 w 6360"/>
              <a:gd name="T5" fmla="*/ 2147483647 h 4761"/>
              <a:gd name="T6" fmla="*/ 2147483647 w 6360"/>
              <a:gd name="T7" fmla="*/ 2147483647 h 4761"/>
              <a:gd name="T8" fmla="*/ 2147483647 w 6360"/>
              <a:gd name="T9" fmla="*/ 2147483647 h 4761"/>
              <a:gd name="T10" fmla="*/ 2147483647 w 6360"/>
              <a:gd name="T11" fmla="*/ 2147483647 h 4761"/>
              <a:gd name="T12" fmla="*/ 2147483647 w 6360"/>
              <a:gd name="T13" fmla="*/ 2147483647 h 4761"/>
              <a:gd name="T14" fmla="*/ 2147483647 w 6360"/>
              <a:gd name="T15" fmla="*/ 2147483647 h 4761"/>
              <a:gd name="T16" fmla="*/ 2147483647 w 6360"/>
              <a:gd name="T17" fmla="*/ 2147483647 h 4761"/>
              <a:gd name="T18" fmla="*/ 2147483647 w 6360"/>
              <a:gd name="T19" fmla="*/ 2147483647 h 4761"/>
              <a:gd name="T20" fmla="*/ 2147483647 w 6360"/>
              <a:gd name="T21" fmla="*/ 2147483647 h 4761"/>
              <a:gd name="T22" fmla="*/ 2147483647 w 6360"/>
              <a:gd name="T23" fmla="*/ 2147483647 h 4761"/>
              <a:gd name="T24" fmla="*/ 2147483647 w 6360"/>
              <a:gd name="T25" fmla="*/ 2147483647 h 4761"/>
              <a:gd name="T26" fmla="*/ 2147483647 w 6360"/>
              <a:gd name="T27" fmla="*/ 2147483647 h 4761"/>
              <a:gd name="T28" fmla="*/ 2147483647 w 6360"/>
              <a:gd name="T29" fmla="*/ 2147483647 h 4761"/>
              <a:gd name="T30" fmla="*/ 2147483647 w 6360"/>
              <a:gd name="T31" fmla="*/ 2147483647 h 4761"/>
              <a:gd name="T32" fmla="*/ 2147483647 w 6360"/>
              <a:gd name="T33" fmla="*/ 2147483647 h 4761"/>
              <a:gd name="T34" fmla="*/ 2147483647 w 6360"/>
              <a:gd name="T35" fmla="*/ 2147483647 h 4761"/>
              <a:gd name="T36" fmla="*/ 2147483647 w 6360"/>
              <a:gd name="T37" fmla="*/ 2147483647 h 4761"/>
              <a:gd name="T38" fmla="*/ 2147483647 w 6360"/>
              <a:gd name="T39" fmla="*/ 2147483647 h 4761"/>
              <a:gd name="T40" fmla="*/ 2147483647 w 6360"/>
              <a:gd name="T41" fmla="*/ 2147483647 h 4761"/>
              <a:gd name="T42" fmla="*/ 2147483647 w 6360"/>
              <a:gd name="T43" fmla="*/ 2147483647 h 4761"/>
              <a:gd name="T44" fmla="*/ 2147483647 w 6360"/>
              <a:gd name="T45" fmla="*/ 2147483647 h 4761"/>
              <a:gd name="T46" fmla="*/ 2147483647 w 6360"/>
              <a:gd name="T47" fmla="*/ 2147483647 h 4761"/>
              <a:gd name="T48" fmla="*/ 2147483647 w 6360"/>
              <a:gd name="T49" fmla="*/ 2147483647 h 4761"/>
              <a:gd name="T50" fmla="*/ 2147483647 w 6360"/>
              <a:gd name="T51" fmla="*/ 2147483647 h 4761"/>
              <a:gd name="T52" fmla="*/ 2147483647 w 6360"/>
              <a:gd name="T53" fmla="*/ 2147483647 h 4761"/>
              <a:gd name="T54" fmla="*/ 2147483647 w 6360"/>
              <a:gd name="T55" fmla="*/ 2147483647 h 4761"/>
              <a:gd name="T56" fmla="*/ 2147483647 w 6360"/>
              <a:gd name="T57" fmla="*/ 2147483647 h 4761"/>
              <a:gd name="T58" fmla="*/ 2147483647 w 6360"/>
              <a:gd name="T59" fmla="*/ 2147483647 h 4761"/>
              <a:gd name="T60" fmla="*/ 2147483647 w 6360"/>
              <a:gd name="T61" fmla="*/ 2147483647 h 4761"/>
              <a:gd name="T62" fmla="*/ 2147483647 w 6360"/>
              <a:gd name="T63" fmla="*/ 2147483647 h 4761"/>
              <a:gd name="T64" fmla="*/ 2147483647 w 6360"/>
              <a:gd name="T65" fmla="*/ 2147483647 h 4761"/>
              <a:gd name="T66" fmla="*/ 2147483647 w 6360"/>
              <a:gd name="T67" fmla="*/ 2147483647 h 4761"/>
              <a:gd name="T68" fmla="*/ 2147483647 w 6360"/>
              <a:gd name="T69" fmla="*/ 2147483647 h 4761"/>
              <a:gd name="T70" fmla="*/ 2147483647 w 6360"/>
              <a:gd name="T71" fmla="*/ 2147483647 h 4761"/>
              <a:gd name="T72" fmla="*/ 2147483647 w 6360"/>
              <a:gd name="T73" fmla="*/ 2147483647 h 4761"/>
              <a:gd name="T74" fmla="*/ 2147483647 w 6360"/>
              <a:gd name="T75" fmla="*/ 2147483647 h 4761"/>
              <a:gd name="T76" fmla="*/ 2147483647 w 6360"/>
              <a:gd name="T77" fmla="*/ 2147483647 h 4761"/>
              <a:gd name="T78" fmla="*/ 2147483647 w 6360"/>
              <a:gd name="T79" fmla="*/ 2147483647 h 4761"/>
              <a:gd name="T80" fmla="*/ 2147483647 w 6360"/>
              <a:gd name="T81" fmla="*/ 2147483647 h 4761"/>
              <a:gd name="T82" fmla="*/ 2147483647 w 6360"/>
              <a:gd name="T83" fmla="*/ 2147483647 h 4761"/>
              <a:gd name="T84" fmla="*/ 2147483647 w 6360"/>
              <a:gd name="T85" fmla="*/ 2147483647 h 4761"/>
              <a:gd name="T86" fmla="*/ 2147483647 w 6360"/>
              <a:gd name="T87" fmla="*/ 2147483647 h 4761"/>
              <a:gd name="T88" fmla="*/ 2147483647 w 6360"/>
              <a:gd name="T89" fmla="*/ 2147483647 h 4761"/>
              <a:gd name="T90" fmla="*/ 2147483647 w 6360"/>
              <a:gd name="T91" fmla="*/ 2147483647 h 4761"/>
              <a:gd name="T92" fmla="*/ 2147483647 w 6360"/>
              <a:gd name="T93" fmla="*/ 2147483647 h 4761"/>
              <a:gd name="T94" fmla="*/ 2147483647 w 6360"/>
              <a:gd name="T95" fmla="*/ 2147483647 h 4761"/>
              <a:gd name="T96" fmla="*/ 2147483647 w 6360"/>
              <a:gd name="T97" fmla="*/ 2147483647 h 4761"/>
              <a:gd name="T98" fmla="*/ 2147483647 w 6360"/>
              <a:gd name="T99" fmla="*/ 2147483647 h 4761"/>
              <a:gd name="T100" fmla="*/ 2147483647 w 6360"/>
              <a:gd name="T101" fmla="*/ 2147483647 h 4761"/>
              <a:gd name="T102" fmla="*/ 2147483647 w 6360"/>
              <a:gd name="T103" fmla="*/ 2147483647 h 4761"/>
              <a:gd name="T104" fmla="*/ 2147483647 w 6360"/>
              <a:gd name="T105" fmla="*/ 2147483647 h 4761"/>
              <a:gd name="T106" fmla="*/ 2147483647 w 6360"/>
              <a:gd name="T107" fmla="*/ 2147483647 h 4761"/>
              <a:gd name="T108" fmla="*/ 2147483647 w 6360"/>
              <a:gd name="T109" fmla="*/ 2147483647 h 4761"/>
              <a:gd name="T110" fmla="*/ 2147483647 w 6360"/>
              <a:gd name="T111" fmla="*/ 2147483647 h 4761"/>
              <a:gd name="T112" fmla="*/ 2147483647 w 6360"/>
              <a:gd name="T113" fmla="*/ 2147483647 h 4761"/>
              <a:gd name="T114" fmla="*/ 2147483647 w 6360"/>
              <a:gd name="T115" fmla="*/ 2147483647 h 4761"/>
              <a:gd name="T116" fmla="*/ 2147483647 w 6360"/>
              <a:gd name="T117" fmla="*/ 2147483647 h 4761"/>
              <a:gd name="T118" fmla="*/ 2147483647 w 6360"/>
              <a:gd name="T119" fmla="*/ 2147483647 h 4761"/>
              <a:gd name="T120" fmla="*/ 2147483647 w 6360"/>
              <a:gd name="T121" fmla="*/ 2147483647 h 476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0"/>
              <a:gd name="T184" fmla="*/ 0 h 4761"/>
              <a:gd name="T185" fmla="*/ 6360 w 6360"/>
              <a:gd name="T186" fmla="*/ 4761 h 476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0" h="4761">
                <a:moveTo>
                  <a:pt x="3538" y="2658"/>
                </a:moveTo>
                <a:lnTo>
                  <a:pt x="3538" y="3341"/>
                </a:lnTo>
                <a:lnTo>
                  <a:pt x="3639" y="3329"/>
                </a:lnTo>
                <a:lnTo>
                  <a:pt x="3741" y="3315"/>
                </a:lnTo>
                <a:lnTo>
                  <a:pt x="3841" y="3300"/>
                </a:lnTo>
                <a:lnTo>
                  <a:pt x="3940" y="3284"/>
                </a:lnTo>
                <a:lnTo>
                  <a:pt x="4037" y="3265"/>
                </a:lnTo>
                <a:lnTo>
                  <a:pt x="4130" y="3244"/>
                </a:lnTo>
                <a:lnTo>
                  <a:pt x="4221" y="3221"/>
                </a:lnTo>
                <a:lnTo>
                  <a:pt x="4308" y="3195"/>
                </a:lnTo>
                <a:lnTo>
                  <a:pt x="4308" y="2488"/>
                </a:lnTo>
                <a:lnTo>
                  <a:pt x="4222" y="2514"/>
                </a:lnTo>
                <a:lnTo>
                  <a:pt x="4132" y="2538"/>
                </a:lnTo>
                <a:lnTo>
                  <a:pt x="4040" y="2562"/>
                </a:lnTo>
                <a:lnTo>
                  <a:pt x="3945" y="2585"/>
                </a:lnTo>
                <a:lnTo>
                  <a:pt x="3846" y="2604"/>
                </a:lnTo>
                <a:lnTo>
                  <a:pt x="3746" y="2624"/>
                </a:lnTo>
                <a:lnTo>
                  <a:pt x="3643" y="2641"/>
                </a:lnTo>
                <a:lnTo>
                  <a:pt x="3538" y="2658"/>
                </a:lnTo>
                <a:close/>
                <a:moveTo>
                  <a:pt x="3408" y="3352"/>
                </a:moveTo>
                <a:lnTo>
                  <a:pt x="3408" y="2674"/>
                </a:lnTo>
                <a:lnTo>
                  <a:pt x="3315" y="2683"/>
                </a:lnTo>
                <a:lnTo>
                  <a:pt x="3221" y="2693"/>
                </a:lnTo>
                <a:lnTo>
                  <a:pt x="3128" y="2701"/>
                </a:lnTo>
                <a:lnTo>
                  <a:pt x="3031" y="2706"/>
                </a:lnTo>
                <a:lnTo>
                  <a:pt x="2934" y="2711"/>
                </a:lnTo>
                <a:lnTo>
                  <a:pt x="2835" y="2716"/>
                </a:lnTo>
                <a:lnTo>
                  <a:pt x="2737" y="2717"/>
                </a:lnTo>
                <a:lnTo>
                  <a:pt x="2637" y="2717"/>
                </a:lnTo>
                <a:lnTo>
                  <a:pt x="2637" y="3379"/>
                </a:lnTo>
                <a:lnTo>
                  <a:pt x="2824" y="3379"/>
                </a:lnTo>
                <a:lnTo>
                  <a:pt x="2921" y="3378"/>
                </a:lnTo>
                <a:lnTo>
                  <a:pt x="3016" y="3374"/>
                </a:lnTo>
                <a:lnTo>
                  <a:pt x="3115" y="3371"/>
                </a:lnTo>
                <a:lnTo>
                  <a:pt x="3211" y="3366"/>
                </a:lnTo>
                <a:lnTo>
                  <a:pt x="3310" y="3360"/>
                </a:lnTo>
                <a:lnTo>
                  <a:pt x="3408" y="3352"/>
                </a:lnTo>
                <a:close/>
                <a:moveTo>
                  <a:pt x="1736" y="2654"/>
                </a:moveTo>
                <a:lnTo>
                  <a:pt x="1736" y="3336"/>
                </a:lnTo>
                <a:lnTo>
                  <a:pt x="1891" y="3349"/>
                </a:lnTo>
                <a:lnTo>
                  <a:pt x="2075" y="3362"/>
                </a:lnTo>
                <a:lnTo>
                  <a:pt x="2175" y="3366"/>
                </a:lnTo>
                <a:lnTo>
                  <a:pt x="2281" y="3371"/>
                </a:lnTo>
                <a:lnTo>
                  <a:pt x="2393" y="3376"/>
                </a:lnTo>
                <a:lnTo>
                  <a:pt x="2508" y="3378"/>
                </a:lnTo>
                <a:lnTo>
                  <a:pt x="2508" y="2716"/>
                </a:lnTo>
                <a:lnTo>
                  <a:pt x="2412" y="2712"/>
                </a:lnTo>
                <a:lnTo>
                  <a:pt x="2317" y="2709"/>
                </a:lnTo>
                <a:lnTo>
                  <a:pt x="2222" y="2704"/>
                </a:lnTo>
                <a:lnTo>
                  <a:pt x="2125" y="2696"/>
                </a:lnTo>
                <a:lnTo>
                  <a:pt x="2028" y="2688"/>
                </a:lnTo>
                <a:lnTo>
                  <a:pt x="1931" y="2679"/>
                </a:lnTo>
                <a:lnTo>
                  <a:pt x="1834" y="2667"/>
                </a:lnTo>
                <a:lnTo>
                  <a:pt x="1736" y="2654"/>
                </a:lnTo>
                <a:close/>
                <a:moveTo>
                  <a:pt x="1607" y="3320"/>
                </a:moveTo>
                <a:lnTo>
                  <a:pt x="1607" y="2635"/>
                </a:lnTo>
                <a:lnTo>
                  <a:pt x="1505" y="2617"/>
                </a:lnTo>
                <a:lnTo>
                  <a:pt x="1410" y="2599"/>
                </a:lnTo>
                <a:lnTo>
                  <a:pt x="1316" y="2580"/>
                </a:lnTo>
                <a:lnTo>
                  <a:pt x="1227" y="2561"/>
                </a:lnTo>
                <a:lnTo>
                  <a:pt x="1142" y="2541"/>
                </a:lnTo>
                <a:lnTo>
                  <a:pt x="1059" y="2522"/>
                </a:lnTo>
                <a:lnTo>
                  <a:pt x="982" y="2501"/>
                </a:lnTo>
                <a:lnTo>
                  <a:pt x="907" y="2480"/>
                </a:lnTo>
                <a:lnTo>
                  <a:pt x="836" y="2457"/>
                </a:lnTo>
                <a:lnTo>
                  <a:pt x="836" y="3132"/>
                </a:lnTo>
                <a:lnTo>
                  <a:pt x="907" y="3156"/>
                </a:lnTo>
                <a:lnTo>
                  <a:pt x="983" y="3181"/>
                </a:lnTo>
                <a:lnTo>
                  <a:pt x="1064" y="3203"/>
                </a:lnTo>
                <a:lnTo>
                  <a:pt x="1150" y="3226"/>
                </a:lnTo>
                <a:lnTo>
                  <a:pt x="1240" y="3249"/>
                </a:lnTo>
                <a:lnTo>
                  <a:pt x="1335" y="3270"/>
                </a:lnTo>
                <a:lnTo>
                  <a:pt x="1434" y="3291"/>
                </a:lnTo>
                <a:lnTo>
                  <a:pt x="1539" y="3310"/>
                </a:lnTo>
                <a:lnTo>
                  <a:pt x="1607" y="3320"/>
                </a:lnTo>
                <a:close/>
                <a:moveTo>
                  <a:pt x="4437" y="2443"/>
                </a:moveTo>
                <a:lnTo>
                  <a:pt x="4437" y="3152"/>
                </a:lnTo>
                <a:lnTo>
                  <a:pt x="4484" y="3134"/>
                </a:lnTo>
                <a:lnTo>
                  <a:pt x="4527" y="3115"/>
                </a:lnTo>
                <a:lnTo>
                  <a:pt x="4571" y="3095"/>
                </a:lnTo>
                <a:lnTo>
                  <a:pt x="4613" y="3076"/>
                </a:lnTo>
                <a:lnTo>
                  <a:pt x="4653" y="3053"/>
                </a:lnTo>
                <a:lnTo>
                  <a:pt x="4690" y="3032"/>
                </a:lnTo>
                <a:lnTo>
                  <a:pt x="4728" y="3008"/>
                </a:lnTo>
                <a:lnTo>
                  <a:pt x="4763" y="2985"/>
                </a:lnTo>
                <a:lnTo>
                  <a:pt x="4795" y="2960"/>
                </a:lnTo>
                <a:lnTo>
                  <a:pt x="4828" y="2934"/>
                </a:lnTo>
                <a:lnTo>
                  <a:pt x="4857" y="2906"/>
                </a:lnTo>
                <a:lnTo>
                  <a:pt x="4884" y="2879"/>
                </a:lnTo>
                <a:lnTo>
                  <a:pt x="4908" y="2850"/>
                </a:lnTo>
                <a:lnTo>
                  <a:pt x="4933" y="2821"/>
                </a:lnTo>
                <a:lnTo>
                  <a:pt x="4954" y="2790"/>
                </a:lnTo>
                <a:lnTo>
                  <a:pt x="4971" y="2758"/>
                </a:lnTo>
                <a:lnTo>
                  <a:pt x="4988" y="2149"/>
                </a:lnTo>
                <a:lnTo>
                  <a:pt x="4962" y="2170"/>
                </a:lnTo>
                <a:lnTo>
                  <a:pt x="4936" y="2189"/>
                </a:lnTo>
                <a:lnTo>
                  <a:pt x="4908" y="2210"/>
                </a:lnTo>
                <a:lnTo>
                  <a:pt x="4879" y="2230"/>
                </a:lnTo>
                <a:lnTo>
                  <a:pt x="4818" y="2268"/>
                </a:lnTo>
                <a:lnTo>
                  <a:pt x="4752" y="2306"/>
                </a:lnTo>
                <a:lnTo>
                  <a:pt x="4679" y="2343"/>
                </a:lnTo>
                <a:lnTo>
                  <a:pt x="4603" y="2377"/>
                </a:lnTo>
                <a:lnTo>
                  <a:pt x="4523" y="2411"/>
                </a:lnTo>
                <a:lnTo>
                  <a:pt x="4437" y="2443"/>
                </a:lnTo>
                <a:close/>
                <a:moveTo>
                  <a:pt x="707" y="3084"/>
                </a:moveTo>
                <a:lnTo>
                  <a:pt x="707" y="2414"/>
                </a:lnTo>
                <a:lnTo>
                  <a:pt x="635" y="2386"/>
                </a:lnTo>
                <a:lnTo>
                  <a:pt x="568" y="2359"/>
                </a:lnTo>
                <a:lnTo>
                  <a:pt x="505" y="2330"/>
                </a:lnTo>
                <a:lnTo>
                  <a:pt x="447" y="2301"/>
                </a:lnTo>
                <a:lnTo>
                  <a:pt x="394" y="2272"/>
                </a:lnTo>
                <a:lnTo>
                  <a:pt x="344" y="2241"/>
                </a:lnTo>
                <a:lnTo>
                  <a:pt x="299" y="2212"/>
                </a:lnTo>
                <a:lnTo>
                  <a:pt x="258" y="2181"/>
                </a:lnTo>
                <a:lnTo>
                  <a:pt x="258" y="2763"/>
                </a:lnTo>
                <a:lnTo>
                  <a:pt x="268" y="2780"/>
                </a:lnTo>
                <a:lnTo>
                  <a:pt x="281" y="2800"/>
                </a:lnTo>
                <a:lnTo>
                  <a:pt x="295" y="2819"/>
                </a:lnTo>
                <a:lnTo>
                  <a:pt x="312" y="2838"/>
                </a:lnTo>
                <a:lnTo>
                  <a:pt x="331" y="2859"/>
                </a:lnTo>
                <a:lnTo>
                  <a:pt x="352" y="2879"/>
                </a:lnTo>
                <a:lnTo>
                  <a:pt x="376" y="2898"/>
                </a:lnTo>
                <a:lnTo>
                  <a:pt x="402" y="2919"/>
                </a:lnTo>
                <a:lnTo>
                  <a:pt x="431" y="2940"/>
                </a:lnTo>
                <a:lnTo>
                  <a:pt x="463" y="2960"/>
                </a:lnTo>
                <a:lnTo>
                  <a:pt x="497" y="2981"/>
                </a:lnTo>
                <a:lnTo>
                  <a:pt x="533" y="3001"/>
                </a:lnTo>
                <a:lnTo>
                  <a:pt x="573" y="3022"/>
                </a:lnTo>
                <a:lnTo>
                  <a:pt x="615" y="3042"/>
                </a:lnTo>
                <a:lnTo>
                  <a:pt x="659" y="3063"/>
                </a:lnTo>
                <a:lnTo>
                  <a:pt x="707" y="3084"/>
                </a:lnTo>
                <a:close/>
                <a:moveTo>
                  <a:pt x="1485" y="1079"/>
                </a:moveTo>
                <a:lnTo>
                  <a:pt x="1485" y="1079"/>
                </a:lnTo>
                <a:lnTo>
                  <a:pt x="1368" y="1104"/>
                </a:lnTo>
                <a:lnTo>
                  <a:pt x="1251" y="1132"/>
                </a:lnTo>
                <a:lnTo>
                  <a:pt x="1140" y="1162"/>
                </a:lnTo>
                <a:lnTo>
                  <a:pt x="1030" y="1196"/>
                </a:lnTo>
                <a:lnTo>
                  <a:pt x="927" y="1232"/>
                </a:lnTo>
                <a:lnTo>
                  <a:pt x="827" y="1269"/>
                </a:lnTo>
                <a:lnTo>
                  <a:pt x="780" y="1288"/>
                </a:lnTo>
                <a:lnTo>
                  <a:pt x="733" y="1309"/>
                </a:lnTo>
                <a:lnTo>
                  <a:pt x="688" y="1329"/>
                </a:lnTo>
                <a:lnTo>
                  <a:pt x="644" y="1351"/>
                </a:lnTo>
                <a:lnTo>
                  <a:pt x="604" y="1372"/>
                </a:lnTo>
                <a:lnTo>
                  <a:pt x="564" y="1393"/>
                </a:lnTo>
                <a:lnTo>
                  <a:pt x="525" y="1416"/>
                </a:lnTo>
                <a:lnTo>
                  <a:pt x="488" y="1439"/>
                </a:lnTo>
                <a:lnTo>
                  <a:pt x="452" y="1461"/>
                </a:lnTo>
                <a:lnTo>
                  <a:pt x="420" y="1485"/>
                </a:lnTo>
                <a:lnTo>
                  <a:pt x="389" y="1508"/>
                </a:lnTo>
                <a:lnTo>
                  <a:pt x="360" y="1532"/>
                </a:lnTo>
                <a:lnTo>
                  <a:pt x="333" y="1556"/>
                </a:lnTo>
                <a:lnTo>
                  <a:pt x="307" y="1581"/>
                </a:lnTo>
                <a:lnTo>
                  <a:pt x="284" y="1605"/>
                </a:lnTo>
                <a:lnTo>
                  <a:pt x="263" y="1631"/>
                </a:lnTo>
                <a:lnTo>
                  <a:pt x="245" y="1655"/>
                </a:lnTo>
                <a:lnTo>
                  <a:pt x="229" y="1681"/>
                </a:lnTo>
                <a:lnTo>
                  <a:pt x="216" y="1707"/>
                </a:lnTo>
                <a:lnTo>
                  <a:pt x="205" y="1731"/>
                </a:lnTo>
                <a:lnTo>
                  <a:pt x="197" y="1757"/>
                </a:lnTo>
                <a:lnTo>
                  <a:pt x="191" y="1782"/>
                </a:lnTo>
                <a:lnTo>
                  <a:pt x="187" y="1808"/>
                </a:lnTo>
                <a:lnTo>
                  <a:pt x="187" y="1834"/>
                </a:lnTo>
                <a:lnTo>
                  <a:pt x="189" y="1860"/>
                </a:lnTo>
                <a:lnTo>
                  <a:pt x="194" y="1886"/>
                </a:lnTo>
                <a:lnTo>
                  <a:pt x="202" y="1912"/>
                </a:lnTo>
                <a:lnTo>
                  <a:pt x="213" y="1937"/>
                </a:lnTo>
                <a:lnTo>
                  <a:pt x="228" y="1963"/>
                </a:lnTo>
                <a:lnTo>
                  <a:pt x="245" y="1988"/>
                </a:lnTo>
                <a:lnTo>
                  <a:pt x="265" y="2013"/>
                </a:lnTo>
                <a:lnTo>
                  <a:pt x="289" y="2039"/>
                </a:lnTo>
                <a:lnTo>
                  <a:pt x="315" y="2065"/>
                </a:lnTo>
                <a:lnTo>
                  <a:pt x="346" y="2089"/>
                </a:lnTo>
                <a:lnTo>
                  <a:pt x="379" y="2113"/>
                </a:lnTo>
                <a:lnTo>
                  <a:pt x="417" y="2139"/>
                </a:lnTo>
                <a:lnTo>
                  <a:pt x="457" y="2164"/>
                </a:lnTo>
                <a:lnTo>
                  <a:pt x="501" y="2188"/>
                </a:lnTo>
                <a:lnTo>
                  <a:pt x="549" y="2212"/>
                </a:lnTo>
                <a:lnTo>
                  <a:pt x="601" y="2235"/>
                </a:lnTo>
                <a:lnTo>
                  <a:pt x="656" y="2259"/>
                </a:lnTo>
                <a:lnTo>
                  <a:pt x="714" y="2281"/>
                </a:lnTo>
                <a:lnTo>
                  <a:pt x="777" y="2304"/>
                </a:lnTo>
                <a:lnTo>
                  <a:pt x="844" y="2327"/>
                </a:lnTo>
                <a:lnTo>
                  <a:pt x="915" y="2349"/>
                </a:lnTo>
                <a:lnTo>
                  <a:pt x="990" y="2370"/>
                </a:lnTo>
                <a:lnTo>
                  <a:pt x="1069" y="2391"/>
                </a:lnTo>
                <a:lnTo>
                  <a:pt x="1151" y="2412"/>
                </a:lnTo>
                <a:lnTo>
                  <a:pt x="1240" y="2432"/>
                </a:lnTo>
                <a:lnTo>
                  <a:pt x="1330" y="2453"/>
                </a:lnTo>
                <a:lnTo>
                  <a:pt x="1427" y="2472"/>
                </a:lnTo>
                <a:lnTo>
                  <a:pt x="1527" y="2490"/>
                </a:lnTo>
                <a:lnTo>
                  <a:pt x="1660" y="2512"/>
                </a:lnTo>
                <a:lnTo>
                  <a:pt x="1791" y="2532"/>
                </a:lnTo>
                <a:lnTo>
                  <a:pt x="1921" y="2548"/>
                </a:lnTo>
                <a:lnTo>
                  <a:pt x="2051" y="2561"/>
                </a:lnTo>
                <a:lnTo>
                  <a:pt x="2180" y="2572"/>
                </a:lnTo>
                <a:lnTo>
                  <a:pt x="2309" y="2580"/>
                </a:lnTo>
                <a:lnTo>
                  <a:pt x="2436" y="2585"/>
                </a:lnTo>
                <a:lnTo>
                  <a:pt x="2562" y="2588"/>
                </a:lnTo>
                <a:lnTo>
                  <a:pt x="2687" y="2588"/>
                </a:lnTo>
                <a:lnTo>
                  <a:pt x="2811" y="2587"/>
                </a:lnTo>
                <a:lnTo>
                  <a:pt x="2934" y="2582"/>
                </a:lnTo>
                <a:lnTo>
                  <a:pt x="3053" y="2577"/>
                </a:lnTo>
                <a:lnTo>
                  <a:pt x="3171" y="2567"/>
                </a:lnTo>
                <a:lnTo>
                  <a:pt x="3287" y="2557"/>
                </a:lnTo>
                <a:lnTo>
                  <a:pt x="3402" y="2545"/>
                </a:lnTo>
                <a:lnTo>
                  <a:pt x="3513" y="2530"/>
                </a:lnTo>
                <a:lnTo>
                  <a:pt x="3622" y="2514"/>
                </a:lnTo>
                <a:lnTo>
                  <a:pt x="3728" y="2496"/>
                </a:lnTo>
                <a:lnTo>
                  <a:pt x="3832" y="2477"/>
                </a:lnTo>
                <a:lnTo>
                  <a:pt x="3932" y="2454"/>
                </a:lnTo>
                <a:lnTo>
                  <a:pt x="4028" y="2432"/>
                </a:lnTo>
                <a:lnTo>
                  <a:pt x="4122" y="2407"/>
                </a:lnTo>
                <a:lnTo>
                  <a:pt x="4213" y="2382"/>
                </a:lnTo>
                <a:lnTo>
                  <a:pt x="4300" y="2354"/>
                </a:lnTo>
                <a:lnTo>
                  <a:pt x="4382" y="2327"/>
                </a:lnTo>
                <a:lnTo>
                  <a:pt x="4461" y="2296"/>
                </a:lnTo>
                <a:lnTo>
                  <a:pt x="4535" y="2265"/>
                </a:lnTo>
                <a:lnTo>
                  <a:pt x="4607" y="2235"/>
                </a:lnTo>
                <a:lnTo>
                  <a:pt x="4673" y="2202"/>
                </a:lnTo>
                <a:lnTo>
                  <a:pt x="4734" y="2168"/>
                </a:lnTo>
                <a:lnTo>
                  <a:pt x="4791" y="2134"/>
                </a:lnTo>
                <a:lnTo>
                  <a:pt x="4842" y="2099"/>
                </a:lnTo>
                <a:lnTo>
                  <a:pt x="4752" y="2125"/>
                </a:lnTo>
                <a:lnTo>
                  <a:pt x="4658" y="2147"/>
                </a:lnTo>
                <a:lnTo>
                  <a:pt x="4563" y="2168"/>
                </a:lnTo>
                <a:lnTo>
                  <a:pt x="4463" y="2188"/>
                </a:lnTo>
                <a:lnTo>
                  <a:pt x="4361" y="2206"/>
                </a:lnTo>
                <a:lnTo>
                  <a:pt x="4256" y="2222"/>
                </a:lnTo>
                <a:lnTo>
                  <a:pt x="4151" y="2235"/>
                </a:lnTo>
                <a:lnTo>
                  <a:pt x="4043" y="2246"/>
                </a:lnTo>
                <a:lnTo>
                  <a:pt x="3933" y="2256"/>
                </a:lnTo>
                <a:lnTo>
                  <a:pt x="3823" y="2262"/>
                </a:lnTo>
                <a:lnTo>
                  <a:pt x="3712" y="2267"/>
                </a:lnTo>
                <a:lnTo>
                  <a:pt x="3601" y="2270"/>
                </a:lnTo>
                <a:lnTo>
                  <a:pt x="3489" y="2272"/>
                </a:lnTo>
                <a:lnTo>
                  <a:pt x="3378" y="2270"/>
                </a:lnTo>
                <a:lnTo>
                  <a:pt x="3266" y="2267"/>
                </a:lnTo>
                <a:lnTo>
                  <a:pt x="3155" y="2262"/>
                </a:lnTo>
                <a:lnTo>
                  <a:pt x="3045" y="2254"/>
                </a:lnTo>
                <a:lnTo>
                  <a:pt x="2937" y="2244"/>
                </a:lnTo>
                <a:lnTo>
                  <a:pt x="2830" y="2233"/>
                </a:lnTo>
                <a:lnTo>
                  <a:pt x="2725" y="2220"/>
                </a:lnTo>
                <a:lnTo>
                  <a:pt x="2622" y="2204"/>
                </a:lnTo>
                <a:lnTo>
                  <a:pt x="2522" y="2185"/>
                </a:lnTo>
                <a:lnTo>
                  <a:pt x="2424" y="2165"/>
                </a:lnTo>
                <a:lnTo>
                  <a:pt x="2330" y="2143"/>
                </a:lnTo>
                <a:lnTo>
                  <a:pt x="2238" y="2117"/>
                </a:lnTo>
                <a:lnTo>
                  <a:pt x="2151" y="2089"/>
                </a:lnTo>
                <a:lnTo>
                  <a:pt x="2067" y="2060"/>
                </a:lnTo>
                <a:lnTo>
                  <a:pt x="1986" y="2030"/>
                </a:lnTo>
                <a:lnTo>
                  <a:pt x="1947" y="2012"/>
                </a:lnTo>
                <a:lnTo>
                  <a:pt x="1910" y="1996"/>
                </a:lnTo>
                <a:lnTo>
                  <a:pt x="1875" y="1978"/>
                </a:lnTo>
                <a:lnTo>
                  <a:pt x="1841" y="1958"/>
                </a:lnTo>
                <a:lnTo>
                  <a:pt x="1807" y="1939"/>
                </a:lnTo>
                <a:lnTo>
                  <a:pt x="1774" y="1920"/>
                </a:lnTo>
                <a:lnTo>
                  <a:pt x="1744" y="1900"/>
                </a:lnTo>
                <a:lnTo>
                  <a:pt x="1715" y="1879"/>
                </a:lnTo>
                <a:lnTo>
                  <a:pt x="951" y="2218"/>
                </a:lnTo>
                <a:lnTo>
                  <a:pt x="854" y="2186"/>
                </a:lnTo>
                <a:lnTo>
                  <a:pt x="765" y="2152"/>
                </a:lnTo>
                <a:lnTo>
                  <a:pt x="685" y="2118"/>
                </a:lnTo>
                <a:lnTo>
                  <a:pt x="614" y="2084"/>
                </a:lnTo>
                <a:lnTo>
                  <a:pt x="551" y="2049"/>
                </a:lnTo>
                <a:lnTo>
                  <a:pt x="522" y="2033"/>
                </a:lnTo>
                <a:lnTo>
                  <a:pt x="496" y="2015"/>
                </a:lnTo>
                <a:lnTo>
                  <a:pt x="471" y="1999"/>
                </a:lnTo>
                <a:lnTo>
                  <a:pt x="447" y="1981"/>
                </a:lnTo>
                <a:lnTo>
                  <a:pt x="428" y="1965"/>
                </a:lnTo>
                <a:lnTo>
                  <a:pt x="408" y="1949"/>
                </a:lnTo>
                <a:lnTo>
                  <a:pt x="391" y="1933"/>
                </a:lnTo>
                <a:lnTo>
                  <a:pt x="376" y="1917"/>
                </a:lnTo>
                <a:lnTo>
                  <a:pt x="362" y="1902"/>
                </a:lnTo>
                <a:lnTo>
                  <a:pt x="352" y="1887"/>
                </a:lnTo>
                <a:lnTo>
                  <a:pt x="342" y="1875"/>
                </a:lnTo>
                <a:lnTo>
                  <a:pt x="334" y="1862"/>
                </a:lnTo>
                <a:lnTo>
                  <a:pt x="328" y="1849"/>
                </a:lnTo>
                <a:lnTo>
                  <a:pt x="325" y="1837"/>
                </a:lnTo>
                <a:lnTo>
                  <a:pt x="321" y="1826"/>
                </a:lnTo>
                <a:lnTo>
                  <a:pt x="318" y="1816"/>
                </a:lnTo>
                <a:lnTo>
                  <a:pt x="316" y="1797"/>
                </a:lnTo>
                <a:lnTo>
                  <a:pt x="318" y="1781"/>
                </a:lnTo>
                <a:lnTo>
                  <a:pt x="323" y="1766"/>
                </a:lnTo>
                <a:lnTo>
                  <a:pt x="326" y="1753"/>
                </a:lnTo>
                <a:lnTo>
                  <a:pt x="333" y="1741"/>
                </a:lnTo>
                <a:lnTo>
                  <a:pt x="341" y="1726"/>
                </a:lnTo>
                <a:lnTo>
                  <a:pt x="350" y="1711"/>
                </a:lnTo>
                <a:lnTo>
                  <a:pt x="362" y="1695"/>
                </a:lnTo>
                <a:lnTo>
                  <a:pt x="375" y="1681"/>
                </a:lnTo>
                <a:lnTo>
                  <a:pt x="389" y="1665"/>
                </a:lnTo>
                <a:lnTo>
                  <a:pt x="404" y="1648"/>
                </a:lnTo>
                <a:lnTo>
                  <a:pt x="423" y="1632"/>
                </a:lnTo>
                <a:lnTo>
                  <a:pt x="442" y="1615"/>
                </a:lnTo>
                <a:lnTo>
                  <a:pt x="486" y="1581"/>
                </a:lnTo>
                <a:lnTo>
                  <a:pt x="538" y="1545"/>
                </a:lnTo>
                <a:lnTo>
                  <a:pt x="597" y="1510"/>
                </a:lnTo>
                <a:lnTo>
                  <a:pt x="665" y="1472"/>
                </a:lnTo>
                <a:lnTo>
                  <a:pt x="741" y="1437"/>
                </a:lnTo>
                <a:lnTo>
                  <a:pt x="825" y="1401"/>
                </a:lnTo>
                <a:lnTo>
                  <a:pt x="917" y="1366"/>
                </a:lnTo>
                <a:lnTo>
                  <a:pt x="1019" y="1332"/>
                </a:lnTo>
                <a:lnTo>
                  <a:pt x="1130" y="1298"/>
                </a:lnTo>
                <a:lnTo>
                  <a:pt x="1250" y="1264"/>
                </a:lnTo>
                <a:lnTo>
                  <a:pt x="1379" y="1234"/>
                </a:lnTo>
                <a:lnTo>
                  <a:pt x="1485" y="1211"/>
                </a:lnTo>
                <a:lnTo>
                  <a:pt x="1485" y="1079"/>
                </a:lnTo>
                <a:close/>
                <a:moveTo>
                  <a:pt x="4870" y="373"/>
                </a:moveTo>
                <a:lnTo>
                  <a:pt x="4870" y="373"/>
                </a:lnTo>
                <a:lnTo>
                  <a:pt x="4816" y="355"/>
                </a:lnTo>
                <a:lnTo>
                  <a:pt x="4762" y="339"/>
                </a:lnTo>
                <a:lnTo>
                  <a:pt x="4703" y="325"/>
                </a:lnTo>
                <a:lnTo>
                  <a:pt x="4644" y="308"/>
                </a:lnTo>
                <a:lnTo>
                  <a:pt x="4582" y="295"/>
                </a:lnTo>
                <a:lnTo>
                  <a:pt x="4518" y="281"/>
                </a:lnTo>
                <a:lnTo>
                  <a:pt x="4453" y="270"/>
                </a:lnTo>
                <a:lnTo>
                  <a:pt x="4385" y="257"/>
                </a:lnTo>
                <a:lnTo>
                  <a:pt x="4318" y="247"/>
                </a:lnTo>
                <a:lnTo>
                  <a:pt x="4246" y="237"/>
                </a:lnTo>
                <a:lnTo>
                  <a:pt x="4175" y="228"/>
                </a:lnTo>
                <a:lnTo>
                  <a:pt x="4103" y="220"/>
                </a:lnTo>
                <a:lnTo>
                  <a:pt x="4028" y="213"/>
                </a:lnTo>
                <a:lnTo>
                  <a:pt x="3954" y="207"/>
                </a:lnTo>
                <a:lnTo>
                  <a:pt x="3878" y="202"/>
                </a:lnTo>
                <a:lnTo>
                  <a:pt x="3802" y="199"/>
                </a:lnTo>
                <a:lnTo>
                  <a:pt x="3725" y="195"/>
                </a:lnTo>
                <a:lnTo>
                  <a:pt x="3647" y="194"/>
                </a:lnTo>
                <a:lnTo>
                  <a:pt x="3568" y="194"/>
                </a:lnTo>
                <a:lnTo>
                  <a:pt x="3491" y="194"/>
                </a:lnTo>
                <a:lnTo>
                  <a:pt x="3412" y="195"/>
                </a:lnTo>
                <a:lnTo>
                  <a:pt x="3333" y="199"/>
                </a:lnTo>
                <a:lnTo>
                  <a:pt x="3253" y="203"/>
                </a:lnTo>
                <a:lnTo>
                  <a:pt x="3174" y="208"/>
                </a:lnTo>
                <a:lnTo>
                  <a:pt x="3095" y="215"/>
                </a:lnTo>
                <a:lnTo>
                  <a:pt x="3018" y="223"/>
                </a:lnTo>
                <a:lnTo>
                  <a:pt x="2940" y="231"/>
                </a:lnTo>
                <a:lnTo>
                  <a:pt x="2863" y="242"/>
                </a:lnTo>
                <a:lnTo>
                  <a:pt x="2785" y="253"/>
                </a:lnTo>
                <a:lnTo>
                  <a:pt x="2709" y="266"/>
                </a:lnTo>
                <a:lnTo>
                  <a:pt x="2633" y="281"/>
                </a:lnTo>
                <a:lnTo>
                  <a:pt x="2559" y="297"/>
                </a:lnTo>
                <a:lnTo>
                  <a:pt x="2454" y="323"/>
                </a:lnTo>
                <a:lnTo>
                  <a:pt x="2356" y="349"/>
                </a:lnTo>
                <a:lnTo>
                  <a:pt x="2264" y="378"/>
                </a:lnTo>
                <a:lnTo>
                  <a:pt x="2178" y="407"/>
                </a:lnTo>
                <a:lnTo>
                  <a:pt x="2099" y="438"/>
                </a:lnTo>
                <a:lnTo>
                  <a:pt x="2026" y="468"/>
                </a:lnTo>
                <a:lnTo>
                  <a:pt x="1960" y="501"/>
                </a:lnTo>
                <a:lnTo>
                  <a:pt x="1929" y="517"/>
                </a:lnTo>
                <a:lnTo>
                  <a:pt x="1900" y="534"/>
                </a:lnTo>
                <a:lnTo>
                  <a:pt x="1873" y="551"/>
                </a:lnTo>
                <a:lnTo>
                  <a:pt x="1847" y="568"/>
                </a:lnTo>
                <a:lnTo>
                  <a:pt x="1823" y="586"/>
                </a:lnTo>
                <a:lnTo>
                  <a:pt x="1802" y="602"/>
                </a:lnTo>
                <a:lnTo>
                  <a:pt x="1781" y="620"/>
                </a:lnTo>
                <a:lnTo>
                  <a:pt x="1763" y="638"/>
                </a:lnTo>
                <a:lnTo>
                  <a:pt x="1745" y="656"/>
                </a:lnTo>
                <a:lnTo>
                  <a:pt x="1731" y="673"/>
                </a:lnTo>
                <a:lnTo>
                  <a:pt x="1718" y="693"/>
                </a:lnTo>
                <a:lnTo>
                  <a:pt x="1705" y="710"/>
                </a:lnTo>
                <a:lnTo>
                  <a:pt x="1695" y="728"/>
                </a:lnTo>
                <a:lnTo>
                  <a:pt x="1689" y="746"/>
                </a:lnTo>
                <a:lnTo>
                  <a:pt x="1682" y="765"/>
                </a:lnTo>
                <a:lnTo>
                  <a:pt x="1678" y="783"/>
                </a:lnTo>
                <a:lnTo>
                  <a:pt x="1676" y="801"/>
                </a:lnTo>
                <a:lnTo>
                  <a:pt x="1674" y="820"/>
                </a:lnTo>
                <a:lnTo>
                  <a:pt x="1676" y="838"/>
                </a:lnTo>
                <a:lnTo>
                  <a:pt x="1679" y="856"/>
                </a:lnTo>
                <a:lnTo>
                  <a:pt x="1684" y="873"/>
                </a:lnTo>
                <a:lnTo>
                  <a:pt x="1692" y="893"/>
                </a:lnTo>
                <a:lnTo>
                  <a:pt x="1700" y="911"/>
                </a:lnTo>
                <a:lnTo>
                  <a:pt x="1712" y="928"/>
                </a:lnTo>
                <a:lnTo>
                  <a:pt x="1724" y="946"/>
                </a:lnTo>
                <a:lnTo>
                  <a:pt x="1739" y="964"/>
                </a:lnTo>
                <a:lnTo>
                  <a:pt x="1755" y="982"/>
                </a:lnTo>
                <a:lnTo>
                  <a:pt x="1773" y="999"/>
                </a:lnTo>
                <a:lnTo>
                  <a:pt x="1794" y="1017"/>
                </a:lnTo>
                <a:lnTo>
                  <a:pt x="1816" y="1035"/>
                </a:lnTo>
                <a:lnTo>
                  <a:pt x="1841" y="1053"/>
                </a:lnTo>
                <a:lnTo>
                  <a:pt x="1868" y="1069"/>
                </a:lnTo>
                <a:lnTo>
                  <a:pt x="1896" y="1087"/>
                </a:lnTo>
                <a:lnTo>
                  <a:pt x="1926" y="1103"/>
                </a:lnTo>
                <a:lnTo>
                  <a:pt x="1959" y="1119"/>
                </a:lnTo>
                <a:lnTo>
                  <a:pt x="1992" y="1135"/>
                </a:lnTo>
                <a:lnTo>
                  <a:pt x="2030" y="1151"/>
                </a:lnTo>
                <a:lnTo>
                  <a:pt x="2068" y="1167"/>
                </a:lnTo>
                <a:lnTo>
                  <a:pt x="2109" y="1183"/>
                </a:lnTo>
                <a:lnTo>
                  <a:pt x="2152" y="1198"/>
                </a:lnTo>
                <a:lnTo>
                  <a:pt x="2243" y="1227"/>
                </a:lnTo>
                <a:lnTo>
                  <a:pt x="2343" y="1256"/>
                </a:lnTo>
                <a:lnTo>
                  <a:pt x="2453" y="1284"/>
                </a:lnTo>
                <a:lnTo>
                  <a:pt x="2569" y="1309"/>
                </a:lnTo>
                <a:lnTo>
                  <a:pt x="2695" y="1334"/>
                </a:lnTo>
                <a:lnTo>
                  <a:pt x="2803" y="1351"/>
                </a:lnTo>
                <a:lnTo>
                  <a:pt x="2911" y="1366"/>
                </a:lnTo>
                <a:lnTo>
                  <a:pt x="3019" y="1379"/>
                </a:lnTo>
                <a:lnTo>
                  <a:pt x="3126" y="1390"/>
                </a:lnTo>
                <a:lnTo>
                  <a:pt x="3234" y="1398"/>
                </a:lnTo>
                <a:lnTo>
                  <a:pt x="3339" y="1403"/>
                </a:lnTo>
                <a:lnTo>
                  <a:pt x="3444" y="1408"/>
                </a:lnTo>
                <a:lnTo>
                  <a:pt x="3547" y="1408"/>
                </a:lnTo>
                <a:lnTo>
                  <a:pt x="3651" y="1408"/>
                </a:lnTo>
                <a:lnTo>
                  <a:pt x="3751" y="1405"/>
                </a:lnTo>
                <a:lnTo>
                  <a:pt x="3851" y="1400"/>
                </a:lnTo>
                <a:lnTo>
                  <a:pt x="3948" y="1393"/>
                </a:lnTo>
                <a:lnTo>
                  <a:pt x="4045" y="1384"/>
                </a:lnTo>
                <a:lnTo>
                  <a:pt x="4138" y="1374"/>
                </a:lnTo>
                <a:lnTo>
                  <a:pt x="4230" y="1363"/>
                </a:lnTo>
                <a:lnTo>
                  <a:pt x="4319" y="1348"/>
                </a:lnTo>
                <a:lnTo>
                  <a:pt x="4406" y="1334"/>
                </a:lnTo>
                <a:lnTo>
                  <a:pt x="4490" y="1316"/>
                </a:lnTo>
                <a:lnTo>
                  <a:pt x="4573" y="1298"/>
                </a:lnTo>
                <a:lnTo>
                  <a:pt x="4650" y="1279"/>
                </a:lnTo>
                <a:lnTo>
                  <a:pt x="4726" y="1258"/>
                </a:lnTo>
                <a:lnTo>
                  <a:pt x="4799" y="1237"/>
                </a:lnTo>
                <a:lnTo>
                  <a:pt x="4868" y="1214"/>
                </a:lnTo>
                <a:lnTo>
                  <a:pt x="4933" y="1190"/>
                </a:lnTo>
                <a:lnTo>
                  <a:pt x="4996" y="1164"/>
                </a:lnTo>
                <a:lnTo>
                  <a:pt x="5054" y="1138"/>
                </a:lnTo>
                <a:lnTo>
                  <a:pt x="5107" y="1112"/>
                </a:lnTo>
                <a:lnTo>
                  <a:pt x="5157" y="1085"/>
                </a:lnTo>
                <a:lnTo>
                  <a:pt x="5204" y="1056"/>
                </a:lnTo>
                <a:lnTo>
                  <a:pt x="5244" y="1027"/>
                </a:lnTo>
                <a:lnTo>
                  <a:pt x="5281" y="998"/>
                </a:lnTo>
                <a:lnTo>
                  <a:pt x="5314" y="969"/>
                </a:lnTo>
                <a:lnTo>
                  <a:pt x="5330" y="951"/>
                </a:lnTo>
                <a:lnTo>
                  <a:pt x="5344" y="935"/>
                </a:lnTo>
                <a:lnTo>
                  <a:pt x="5356" y="917"/>
                </a:lnTo>
                <a:lnTo>
                  <a:pt x="5367" y="899"/>
                </a:lnTo>
                <a:lnTo>
                  <a:pt x="5377" y="882"/>
                </a:lnTo>
                <a:lnTo>
                  <a:pt x="5383" y="862"/>
                </a:lnTo>
                <a:lnTo>
                  <a:pt x="5388" y="844"/>
                </a:lnTo>
                <a:lnTo>
                  <a:pt x="5393" y="825"/>
                </a:lnTo>
                <a:lnTo>
                  <a:pt x="5394" y="806"/>
                </a:lnTo>
                <a:lnTo>
                  <a:pt x="5394" y="788"/>
                </a:lnTo>
                <a:lnTo>
                  <a:pt x="5393" y="769"/>
                </a:lnTo>
                <a:lnTo>
                  <a:pt x="5388" y="749"/>
                </a:lnTo>
                <a:lnTo>
                  <a:pt x="5383" y="730"/>
                </a:lnTo>
                <a:lnTo>
                  <a:pt x="5375" y="709"/>
                </a:lnTo>
                <a:lnTo>
                  <a:pt x="5365" y="689"/>
                </a:lnTo>
                <a:lnTo>
                  <a:pt x="5354" y="670"/>
                </a:lnTo>
                <a:lnTo>
                  <a:pt x="5340" y="651"/>
                </a:lnTo>
                <a:lnTo>
                  <a:pt x="5323" y="631"/>
                </a:lnTo>
                <a:lnTo>
                  <a:pt x="5306" y="612"/>
                </a:lnTo>
                <a:lnTo>
                  <a:pt x="5286" y="593"/>
                </a:lnTo>
                <a:lnTo>
                  <a:pt x="5264" y="573"/>
                </a:lnTo>
                <a:lnTo>
                  <a:pt x="5239" y="554"/>
                </a:lnTo>
                <a:lnTo>
                  <a:pt x="5212" y="534"/>
                </a:lnTo>
                <a:lnTo>
                  <a:pt x="5185" y="515"/>
                </a:lnTo>
                <a:lnTo>
                  <a:pt x="5152" y="497"/>
                </a:lnTo>
                <a:lnTo>
                  <a:pt x="5120" y="478"/>
                </a:lnTo>
                <a:lnTo>
                  <a:pt x="5083" y="460"/>
                </a:lnTo>
                <a:lnTo>
                  <a:pt x="5046" y="442"/>
                </a:lnTo>
                <a:lnTo>
                  <a:pt x="5005" y="425"/>
                </a:lnTo>
                <a:lnTo>
                  <a:pt x="4962" y="407"/>
                </a:lnTo>
                <a:lnTo>
                  <a:pt x="4917" y="391"/>
                </a:lnTo>
                <a:lnTo>
                  <a:pt x="4870" y="373"/>
                </a:lnTo>
                <a:close/>
                <a:moveTo>
                  <a:pt x="2052" y="1293"/>
                </a:moveTo>
                <a:lnTo>
                  <a:pt x="2052" y="1293"/>
                </a:lnTo>
                <a:lnTo>
                  <a:pt x="2007" y="1276"/>
                </a:lnTo>
                <a:lnTo>
                  <a:pt x="1962" y="1256"/>
                </a:lnTo>
                <a:lnTo>
                  <a:pt x="1920" y="1235"/>
                </a:lnTo>
                <a:lnTo>
                  <a:pt x="1879" y="1216"/>
                </a:lnTo>
                <a:lnTo>
                  <a:pt x="1842" y="1195"/>
                </a:lnTo>
                <a:lnTo>
                  <a:pt x="1808" y="1174"/>
                </a:lnTo>
                <a:lnTo>
                  <a:pt x="1774" y="1153"/>
                </a:lnTo>
                <a:lnTo>
                  <a:pt x="1744" y="1130"/>
                </a:lnTo>
                <a:lnTo>
                  <a:pt x="1744" y="1550"/>
                </a:lnTo>
                <a:lnTo>
                  <a:pt x="1753" y="1566"/>
                </a:lnTo>
                <a:lnTo>
                  <a:pt x="1765" y="1584"/>
                </a:lnTo>
                <a:lnTo>
                  <a:pt x="1778" y="1600"/>
                </a:lnTo>
                <a:lnTo>
                  <a:pt x="1791" y="1616"/>
                </a:lnTo>
                <a:lnTo>
                  <a:pt x="1807" y="1631"/>
                </a:lnTo>
                <a:lnTo>
                  <a:pt x="1823" y="1647"/>
                </a:lnTo>
                <a:lnTo>
                  <a:pt x="1841" y="1661"/>
                </a:lnTo>
                <a:lnTo>
                  <a:pt x="1860" y="1676"/>
                </a:lnTo>
                <a:lnTo>
                  <a:pt x="1900" y="1705"/>
                </a:lnTo>
                <a:lnTo>
                  <a:pt x="1947" y="1732"/>
                </a:lnTo>
                <a:lnTo>
                  <a:pt x="1997" y="1758"/>
                </a:lnTo>
                <a:lnTo>
                  <a:pt x="2052" y="1782"/>
                </a:lnTo>
                <a:lnTo>
                  <a:pt x="2052" y="1293"/>
                </a:lnTo>
                <a:close/>
                <a:moveTo>
                  <a:pt x="2746" y="1472"/>
                </a:moveTo>
                <a:lnTo>
                  <a:pt x="2746" y="1472"/>
                </a:lnTo>
                <a:lnTo>
                  <a:pt x="2672" y="1460"/>
                </a:lnTo>
                <a:lnTo>
                  <a:pt x="2603" y="1447"/>
                </a:lnTo>
                <a:lnTo>
                  <a:pt x="2537" y="1434"/>
                </a:lnTo>
                <a:lnTo>
                  <a:pt x="2472" y="1419"/>
                </a:lnTo>
                <a:lnTo>
                  <a:pt x="2409" y="1405"/>
                </a:lnTo>
                <a:lnTo>
                  <a:pt x="2349" y="1390"/>
                </a:lnTo>
                <a:lnTo>
                  <a:pt x="2291" y="1374"/>
                </a:lnTo>
                <a:lnTo>
                  <a:pt x="2235" y="1358"/>
                </a:lnTo>
                <a:lnTo>
                  <a:pt x="2181" y="1340"/>
                </a:lnTo>
                <a:lnTo>
                  <a:pt x="2181" y="1831"/>
                </a:lnTo>
                <a:lnTo>
                  <a:pt x="2244" y="1850"/>
                </a:lnTo>
                <a:lnTo>
                  <a:pt x="2309" y="1870"/>
                </a:lnTo>
                <a:lnTo>
                  <a:pt x="2375" y="1886"/>
                </a:lnTo>
                <a:lnTo>
                  <a:pt x="2445" y="1902"/>
                </a:lnTo>
                <a:lnTo>
                  <a:pt x="2517" y="1918"/>
                </a:lnTo>
                <a:lnTo>
                  <a:pt x="2591" y="1931"/>
                </a:lnTo>
                <a:lnTo>
                  <a:pt x="2667" y="1944"/>
                </a:lnTo>
                <a:lnTo>
                  <a:pt x="2746" y="1957"/>
                </a:lnTo>
                <a:lnTo>
                  <a:pt x="2746" y="1472"/>
                </a:lnTo>
                <a:close/>
                <a:moveTo>
                  <a:pt x="3439" y="1535"/>
                </a:moveTo>
                <a:lnTo>
                  <a:pt x="3439" y="1535"/>
                </a:lnTo>
                <a:lnTo>
                  <a:pt x="3300" y="1531"/>
                </a:lnTo>
                <a:lnTo>
                  <a:pt x="3229" y="1527"/>
                </a:lnTo>
                <a:lnTo>
                  <a:pt x="3158" y="1523"/>
                </a:lnTo>
                <a:lnTo>
                  <a:pt x="3089" y="1516"/>
                </a:lnTo>
                <a:lnTo>
                  <a:pt x="3018" y="1510"/>
                </a:lnTo>
                <a:lnTo>
                  <a:pt x="2947" y="1502"/>
                </a:lnTo>
                <a:lnTo>
                  <a:pt x="2876" y="1492"/>
                </a:lnTo>
                <a:lnTo>
                  <a:pt x="2876" y="1973"/>
                </a:lnTo>
                <a:lnTo>
                  <a:pt x="3013" y="1986"/>
                </a:lnTo>
                <a:lnTo>
                  <a:pt x="3153" y="1997"/>
                </a:lnTo>
                <a:lnTo>
                  <a:pt x="3295" y="2004"/>
                </a:lnTo>
                <a:lnTo>
                  <a:pt x="3439" y="2009"/>
                </a:lnTo>
                <a:lnTo>
                  <a:pt x="3439" y="1535"/>
                </a:lnTo>
                <a:close/>
                <a:moveTo>
                  <a:pt x="4132" y="1505"/>
                </a:moveTo>
                <a:lnTo>
                  <a:pt x="4132" y="1505"/>
                </a:lnTo>
                <a:lnTo>
                  <a:pt x="4064" y="1513"/>
                </a:lnTo>
                <a:lnTo>
                  <a:pt x="3996" y="1519"/>
                </a:lnTo>
                <a:lnTo>
                  <a:pt x="3927" y="1524"/>
                </a:lnTo>
                <a:lnTo>
                  <a:pt x="3856" y="1529"/>
                </a:lnTo>
                <a:lnTo>
                  <a:pt x="3785" y="1532"/>
                </a:lnTo>
                <a:lnTo>
                  <a:pt x="3714" y="1535"/>
                </a:lnTo>
                <a:lnTo>
                  <a:pt x="3641" y="1537"/>
                </a:lnTo>
                <a:lnTo>
                  <a:pt x="3568" y="1537"/>
                </a:lnTo>
                <a:lnTo>
                  <a:pt x="3568" y="2009"/>
                </a:lnTo>
                <a:lnTo>
                  <a:pt x="3712" y="2005"/>
                </a:lnTo>
                <a:lnTo>
                  <a:pt x="3854" y="2000"/>
                </a:lnTo>
                <a:lnTo>
                  <a:pt x="3995" y="1991"/>
                </a:lnTo>
                <a:lnTo>
                  <a:pt x="4132" y="1978"/>
                </a:lnTo>
                <a:lnTo>
                  <a:pt x="4132" y="1505"/>
                </a:lnTo>
                <a:close/>
                <a:moveTo>
                  <a:pt x="4826" y="1363"/>
                </a:moveTo>
                <a:lnTo>
                  <a:pt x="4826" y="1363"/>
                </a:lnTo>
                <a:lnTo>
                  <a:pt x="4762" y="1382"/>
                </a:lnTo>
                <a:lnTo>
                  <a:pt x="4695" y="1400"/>
                </a:lnTo>
                <a:lnTo>
                  <a:pt x="4628" y="1418"/>
                </a:lnTo>
                <a:lnTo>
                  <a:pt x="4558" y="1434"/>
                </a:lnTo>
                <a:lnTo>
                  <a:pt x="4487" y="1450"/>
                </a:lnTo>
                <a:lnTo>
                  <a:pt x="4413" y="1463"/>
                </a:lnTo>
                <a:lnTo>
                  <a:pt x="4338" y="1476"/>
                </a:lnTo>
                <a:lnTo>
                  <a:pt x="4261" y="1489"/>
                </a:lnTo>
                <a:lnTo>
                  <a:pt x="4261" y="1963"/>
                </a:lnTo>
                <a:lnTo>
                  <a:pt x="4338" y="1952"/>
                </a:lnTo>
                <a:lnTo>
                  <a:pt x="4414" y="1939"/>
                </a:lnTo>
                <a:lnTo>
                  <a:pt x="4487" y="1926"/>
                </a:lnTo>
                <a:lnTo>
                  <a:pt x="4560" y="1912"/>
                </a:lnTo>
                <a:lnTo>
                  <a:pt x="4629" y="1897"/>
                </a:lnTo>
                <a:lnTo>
                  <a:pt x="4697" y="1879"/>
                </a:lnTo>
                <a:lnTo>
                  <a:pt x="4763" y="1862"/>
                </a:lnTo>
                <a:lnTo>
                  <a:pt x="4826" y="1842"/>
                </a:lnTo>
                <a:lnTo>
                  <a:pt x="4826" y="1363"/>
                </a:lnTo>
                <a:close/>
                <a:moveTo>
                  <a:pt x="5269" y="1603"/>
                </a:moveTo>
                <a:lnTo>
                  <a:pt x="5269" y="1603"/>
                </a:lnTo>
                <a:lnTo>
                  <a:pt x="5283" y="1587"/>
                </a:lnTo>
                <a:lnTo>
                  <a:pt x="5296" y="1573"/>
                </a:lnTo>
                <a:lnTo>
                  <a:pt x="5306" y="1558"/>
                </a:lnTo>
                <a:lnTo>
                  <a:pt x="5314" y="1545"/>
                </a:lnTo>
                <a:lnTo>
                  <a:pt x="5325" y="1129"/>
                </a:lnTo>
                <a:lnTo>
                  <a:pt x="5288" y="1154"/>
                </a:lnTo>
                <a:lnTo>
                  <a:pt x="5248" y="1180"/>
                </a:lnTo>
                <a:lnTo>
                  <a:pt x="5206" y="1206"/>
                </a:lnTo>
                <a:lnTo>
                  <a:pt x="5160" y="1229"/>
                </a:lnTo>
                <a:lnTo>
                  <a:pt x="5114" y="1253"/>
                </a:lnTo>
                <a:lnTo>
                  <a:pt x="5062" y="1276"/>
                </a:lnTo>
                <a:lnTo>
                  <a:pt x="5010" y="1298"/>
                </a:lnTo>
                <a:lnTo>
                  <a:pt x="4955" y="1319"/>
                </a:lnTo>
                <a:lnTo>
                  <a:pt x="4955" y="1795"/>
                </a:lnTo>
                <a:lnTo>
                  <a:pt x="5002" y="1774"/>
                </a:lnTo>
                <a:lnTo>
                  <a:pt x="5049" y="1753"/>
                </a:lnTo>
                <a:lnTo>
                  <a:pt x="5093" y="1731"/>
                </a:lnTo>
                <a:lnTo>
                  <a:pt x="5133" y="1707"/>
                </a:lnTo>
                <a:lnTo>
                  <a:pt x="5170" y="1682"/>
                </a:lnTo>
                <a:lnTo>
                  <a:pt x="5206" y="1657"/>
                </a:lnTo>
                <a:lnTo>
                  <a:pt x="5238" y="1631"/>
                </a:lnTo>
                <a:lnTo>
                  <a:pt x="5269" y="1603"/>
                </a:lnTo>
                <a:close/>
                <a:moveTo>
                  <a:pt x="5591" y="3497"/>
                </a:moveTo>
                <a:lnTo>
                  <a:pt x="5591" y="4237"/>
                </a:lnTo>
                <a:lnTo>
                  <a:pt x="5633" y="4221"/>
                </a:lnTo>
                <a:lnTo>
                  <a:pt x="5674" y="4201"/>
                </a:lnTo>
                <a:lnTo>
                  <a:pt x="5713" y="4183"/>
                </a:lnTo>
                <a:lnTo>
                  <a:pt x="5750" y="4162"/>
                </a:lnTo>
                <a:lnTo>
                  <a:pt x="5787" y="4143"/>
                </a:lnTo>
                <a:lnTo>
                  <a:pt x="5821" y="4120"/>
                </a:lnTo>
                <a:lnTo>
                  <a:pt x="5855" y="4099"/>
                </a:lnTo>
                <a:lnTo>
                  <a:pt x="5885" y="4077"/>
                </a:lnTo>
                <a:lnTo>
                  <a:pt x="5916" y="4053"/>
                </a:lnTo>
                <a:lnTo>
                  <a:pt x="5945" y="4028"/>
                </a:lnTo>
                <a:lnTo>
                  <a:pt x="5971" y="4003"/>
                </a:lnTo>
                <a:lnTo>
                  <a:pt x="5995" y="3977"/>
                </a:lnTo>
                <a:lnTo>
                  <a:pt x="6019" y="3949"/>
                </a:lnTo>
                <a:lnTo>
                  <a:pt x="6040" y="3922"/>
                </a:lnTo>
                <a:lnTo>
                  <a:pt x="6060" y="3893"/>
                </a:lnTo>
                <a:lnTo>
                  <a:pt x="6077" y="3862"/>
                </a:lnTo>
                <a:lnTo>
                  <a:pt x="6081" y="3757"/>
                </a:lnTo>
                <a:lnTo>
                  <a:pt x="6086" y="3657"/>
                </a:lnTo>
                <a:lnTo>
                  <a:pt x="6092" y="3563"/>
                </a:lnTo>
                <a:lnTo>
                  <a:pt x="6098" y="3473"/>
                </a:lnTo>
                <a:lnTo>
                  <a:pt x="6111" y="3307"/>
                </a:lnTo>
                <a:lnTo>
                  <a:pt x="6116" y="3229"/>
                </a:lnTo>
                <a:lnTo>
                  <a:pt x="6119" y="3156"/>
                </a:lnTo>
                <a:lnTo>
                  <a:pt x="6095" y="3182"/>
                </a:lnTo>
                <a:lnTo>
                  <a:pt x="6069" y="3208"/>
                </a:lnTo>
                <a:lnTo>
                  <a:pt x="6047" y="3231"/>
                </a:lnTo>
                <a:lnTo>
                  <a:pt x="6021" y="3252"/>
                </a:lnTo>
                <a:lnTo>
                  <a:pt x="5969" y="3292"/>
                </a:lnTo>
                <a:lnTo>
                  <a:pt x="5914" y="3331"/>
                </a:lnTo>
                <a:lnTo>
                  <a:pt x="5856" y="3368"/>
                </a:lnTo>
                <a:lnTo>
                  <a:pt x="5795" y="3404"/>
                </a:lnTo>
                <a:lnTo>
                  <a:pt x="5730" y="3436"/>
                </a:lnTo>
                <a:lnTo>
                  <a:pt x="5662" y="3468"/>
                </a:lnTo>
                <a:lnTo>
                  <a:pt x="5591" y="3497"/>
                </a:lnTo>
                <a:close/>
                <a:moveTo>
                  <a:pt x="4692" y="3712"/>
                </a:moveTo>
                <a:lnTo>
                  <a:pt x="4692" y="4440"/>
                </a:lnTo>
                <a:lnTo>
                  <a:pt x="4795" y="4427"/>
                </a:lnTo>
                <a:lnTo>
                  <a:pt x="4897" y="4413"/>
                </a:lnTo>
                <a:lnTo>
                  <a:pt x="4997" y="4396"/>
                </a:lnTo>
                <a:lnTo>
                  <a:pt x="5096" y="4379"/>
                </a:lnTo>
                <a:lnTo>
                  <a:pt x="5193" y="4358"/>
                </a:lnTo>
                <a:lnTo>
                  <a:pt x="5286" y="4337"/>
                </a:lnTo>
                <a:lnTo>
                  <a:pt x="5377" y="4311"/>
                </a:lnTo>
                <a:lnTo>
                  <a:pt x="5462" y="4285"/>
                </a:lnTo>
                <a:lnTo>
                  <a:pt x="5462" y="3544"/>
                </a:lnTo>
                <a:lnTo>
                  <a:pt x="5375" y="3573"/>
                </a:lnTo>
                <a:lnTo>
                  <a:pt x="5283" y="3599"/>
                </a:lnTo>
                <a:lnTo>
                  <a:pt x="5189" y="3623"/>
                </a:lnTo>
                <a:lnTo>
                  <a:pt x="5094" y="3644"/>
                </a:lnTo>
                <a:lnTo>
                  <a:pt x="4996" y="3663"/>
                </a:lnTo>
                <a:lnTo>
                  <a:pt x="4897" y="3681"/>
                </a:lnTo>
                <a:lnTo>
                  <a:pt x="4795" y="3697"/>
                </a:lnTo>
                <a:lnTo>
                  <a:pt x="4692" y="3712"/>
                </a:lnTo>
                <a:close/>
                <a:moveTo>
                  <a:pt x="3791" y="3764"/>
                </a:moveTo>
                <a:lnTo>
                  <a:pt x="3791" y="4485"/>
                </a:lnTo>
                <a:lnTo>
                  <a:pt x="3980" y="4484"/>
                </a:lnTo>
                <a:lnTo>
                  <a:pt x="4075" y="4480"/>
                </a:lnTo>
                <a:lnTo>
                  <a:pt x="4172" y="4477"/>
                </a:lnTo>
                <a:lnTo>
                  <a:pt x="4271" y="4474"/>
                </a:lnTo>
                <a:lnTo>
                  <a:pt x="4368" y="4468"/>
                </a:lnTo>
                <a:lnTo>
                  <a:pt x="4466" y="4461"/>
                </a:lnTo>
                <a:lnTo>
                  <a:pt x="4563" y="4453"/>
                </a:lnTo>
                <a:lnTo>
                  <a:pt x="4563" y="3726"/>
                </a:lnTo>
                <a:lnTo>
                  <a:pt x="4468" y="3736"/>
                </a:lnTo>
                <a:lnTo>
                  <a:pt x="4371" y="3743"/>
                </a:lnTo>
                <a:lnTo>
                  <a:pt x="4276" y="3749"/>
                </a:lnTo>
                <a:lnTo>
                  <a:pt x="4179" y="3756"/>
                </a:lnTo>
                <a:lnTo>
                  <a:pt x="4082" y="3759"/>
                </a:lnTo>
                <a:lnTo>
                  <a:pt x="3985" y="3762"/>
                </a:lnTo>
                <a:lnTo>
                  <a:pt x="3888" y="3764"/>
                </a:lnTo>
                <a:lnTo>
                  <a:pt x="3791" y="3764"/>
                </a:lnTo>
                <a:close/>
                <a:moveTo>
                  <a:pt x="2892" y="3717"/>
                </a:moveTo>
                <a:lnTo>
                  <a:pt x="2892" y="4445"/>
                </a:lnTo>
                <a:lnTo>
                  <a:pt x="3050" y="4458"/>
                </a:lnTo>
                <a:lnTo>
                  <a:pt x="3234" y="4469"/>
                </a:lnTo>
                <a:lnTo>
                  <a:pt x="3334" y="4474"/>
                </a:lnTo>
                <a:lnTo>
                  <a:pt x="3439" y="4479"/>
                </a:lnTo>
                <a:lnTo>
                  <a:pt x="3549" y="4482"/>
                </a:lnTo>
                <a:lnTo>
                  <a:pt x="3662" y="4484"/>
                </a:lnTo>
                <a:lnTo>
                  <a:pt x="3662" y="3762"/>
                </a:lnTo>
                <a:lnTo>
                  <a:pt x="3560" y="3760"/>
                </a:lnTo>
                <a:lnTo>
                  <a:pt x="3460" y="3757"/>
                </a:lnTo>
                <a:lnTo>
                  <a:pt x="3362" y="3752"/>
                </a:lnTo>
                <a:lnTo>
                  <a:pt x="3263" y="3747"/>
                </a:lnTo>
                <a:lnTo>
                  <a:pt x="3168" y="3741"/>
                </a:lnTo>
                <a:lnTo>
                  <a:pt x="3073" y="3733"/>
                </a:lnTo>
                <a:lnTo>
                  <a:pt x="2981" y="3725"/>
                </a:lnTo>
                <a:lnTo>
                  <a:pt x="2892" y="3717"/>
                </a:lnTo>
                <a:close/>
                <a:moveTo>
                  <a:pt x="1363" y="3542"/>
                </a:moveTo>
                <a:lnTo>
                  <a:pt x="1363" y="3867"/>
                </a:lnTo>
                <a:lnTo>
                  <a:pt x="1374" y="3886"/>
                </a:lnTo>
                <a:lnTo>
                  <a:pt x="1387" y="3907"/>
                </a:lnTo>
                <a:lnTo>
                  <a:pt x="1403" y="3928"/>
                </a:lnTo>
                <a:lnTo>
                  <a:pt x="1421" y="3949"/>
                </a:lnTo>
                <a:lnTo>
                  <a:pt x="1442" y="3970"/>
                </a:lnTo>
                <a:lnTo>
                  <a:pt x="1466" y="3991"/>
                </a:lnTo>
                <a:lnTo>
                  <a:pt x="1492" y="4012"/>
                </a:lnTo>
                <a:lnTo>
                  <a:pt x="1521" y="4035"/>
                </a:lnTo>
                <a:lnTo>
                  <a:pt x="1553" y="4056"/>
                </a:lnTo>
                <a:lnTo>
                  <a:pt x="1589" y="4078"/>
                </a:lnTo>
                <a:lnTo>
                  <a:pt x="1626" y="4099"/>
                </a:lnTo>
                <a:lnTo>
                  <a:pt x="1666" y="4122"/>
                </a:lnTo>
                <a:lnTo>
                  <a:pt x="1712" y="4143"/>
                </a:lnTo>
                <a:lnTo>
                  <a:pt x="1758" y="4166"/>
                </a:lnTo>
                <a:lnTo>
                  <a:pt x="1808" y="4187"/>
                </a:lnTo>
                <a:lnTo>
                  <a:pt x="1862" y="4208"/>
                </a:lnTo>
                <a:lnTo>
                  <a:pt x="1862" y="3617"/>
                </a:lnTo>
                <a:lnTo>
                  <a:pt x="1734" y="3602"/>
                </a:lnTo>
                <a:lnTo>
                  <a:pt x="1608" y="3584"/>
                </a:lnTo>
                <a:lnTo>
                  <a:pt x="1484" y="3565"/>
                </a:lnTo>
                <a:lnTo>
                  <a:pt x="1363" y="3542"/>
                </a:lnTo>
                <a:close/>
                <a:moveTo>
                  <a:pt x="5249" y="2047"/>
                </a:moveTo>
                <a:lnTo>
                  <a:pt x="5249" y="2047"/>
                </a:lnTo>
                <a:lnTo>
                  <a:pt x="5330" y="2070"/>
                </a:lnTo>
                <a:lnTo>
                  <a:pt x="5417" y="2097"/>
                </a:lnTo>
                <a:lnTo>
                  <a:pt x="5507" y="2130"/>
                </a:lnTo>
                <a:lnTo>
                  <a:pt x="5600" y="2165"/>
                </a:lnTo>
                <a:lnTo>
                  <a:pt x="5693" y="2204"/>
                </a:lnTo>
                <a:lnTo>
                  <a:pt x="5740" y="2225"/>
                </a:lnTo>
                <a:lnTo>
                  <a:pt x="5787" y="2247"/>
                </a:lnTo>
                <a:lnTo>
                  <a:pt x="5832" y="2272"/>
                </a:lnTo>
                <a:lnTo>
                  <a:pt x="5877" y="2296"/>
                </a:lnTo>
                <a:lnTo>
                  <a:pt x="5922" y="2320"/>
                </a:lnTo>
                <a:lnTo>
                  <a:pt x="5964" y="2348"/>
                </a:lnTo>
                <a:lnTo>
                  <a:pt x="6006" y="2373"/>
                </a:lnTo>
                <a:lnTo>
                  <a:pt x="6047" y="2402"/>
                </a:lnTo>
                <a:lnTo>
                  <a:pt x="6086" y="2432"/>
                </a:lnTo>
                <a:lnTo>
                  <a:pt x="6123" y="2461"/>
                </a:lnTo>
                <a:lnTo>
                  <a:pt x="6158" y="2491"/>
                </a:lnTo>
                <a:lnTo>
                  <a:pt x="6192" y="2524"/>
                </a:lnTo>
                <a:lnTo>
                  <a:pt x="6221" y="2556"/>
                </a:lnTo>
                <a:lnTo>
                  <a:pt x="6250" y="2588"/>
                </a:lnTo>
                <a:lnTo>
                  <a:pt x="6274" y="2624"/>
                </a:lnTo>
                <a:lnTo>
                  <a:pt x="6297" y="2658"/>
                </a:lnTo>
                <a:lnTo>
                  <a:pt x="6316" y="2693"/>
                </a:lnTo>
                <a:lnTo>
                  <a:pt x="6333" y="2730"/>
                </a:lnTo>
                <a:lnTo>
                  <a:pt x="6345" y="2767"/>
                </a:lnTo>
                <a:lnTo>
                  <a:pt x="6354" y="2806"/>
                </a:lnTo>
                <a:lnTo>
                  <a:pt x="6357" y="2826"/>
                </a:lnTo>
                <a:lnTo>
                  <a:pt x="6360" y="2845"/>
                </a:lnTo>
                <a:lnTo>
                  <a:pt x="6360" y="2866"/>
                </a:lnTo>
                <a:lnTo>
                  <a:pt x="6360" y="2885"/>
                </a:lnTo>
                <a:lnTo>
                  <a:pt x="6334" y="3922"/>
                </a:lnTo>
                <a:lnTo>
                  <a:pt x="6321" y="3948"/>
                </a:lnTo>
                <a:lnTo>
                  <a:pt x="6308" y="3975"/>
                </a:lnTo>
                <a:lnTo>
                  <a:pt x="6292" y="4001"/>
                </a:lnTo>
                <a:lnTo>
                  <a:pt x="6276" y="4027"/>
                </a:lnTo>
                <a:lnTo>
                  <a:pt x="6258" y="4051"/>
                </a:lnTo>
                <a:lnTo>
                  <a:pt x="6239" y="4077"/>
                </a:lnTo>
                <a:lnTo>
                  <a:pt x="6220" y="4101"/>
                </a:lnTo>
                <a:lnTo>
                  <a:pt x="6197" y="4125"/>
                </a:lnTo>
                <a:lnTo>
                  <a:pt x="6174" y="4148"/>
                </a:lnTo>
                <a:lnTo>
                  <a:pt x="6150" y="4170"/>
                </a:lnTo>
                <a:lnTo>
                  <a:pt x="6126" y="4193"/>
                </a:lnTo>
                <a:lnTo>
                  <a:pt x="6098" y="4216"/>
                </a:lnTo>
                <a:lnTo>
                  <a:pt x="6071" y="4237"/>
                </a:lnTo>
                <a:lnTo>
                  <a:pt x="6044" y="4258"/>
                </a:lnTo>
                <a:lnTo>
                  <a:pt x="6013" y="4279"/>
                </a:lnTo>
                <a:lnTo>
                  <a:pt x="5982" y="4300"/>
                </a:lnTo>
                <a:lnTo>
                  <a:pt x="5918" y="4338"/>
                </a:lnTo>
                <a:lnTo>
                  <a:pt x="5850" y="4376"/>
                </a:lnTo>
                <a:lnTo>
                  <a:pt x="5777" y="4411"/>
                </a:lnTo>
                <a:lnTo>
                  <a:pt x="5701" y="4445"/>
                </a:lnTo>
                <a:lnTo>
                  <a:pt x="5621" y="4477"/>
                </a:lnTo>
                <a:lnTo>
                  <a:pt x="5538" y="4508"/>
                </a:lnTo>
                <a:lnTo>
                  <a:pt x="5453" y="4537"/>
                </a:lnTo>
                <a:lnTo>
                  <a:pt x="5362" y="4563"/>
                </a:lnTo>
                <a:lnTo>
                  <a:pt x="5272" y="4589"/>
                </a:lnTo>
                <a:lnTo>
                  <a:pt x="5176" y="4611"/>
                </a:lnTo>
                <a:lnTo>
                  <a:pt x="5080" y="4634"/>
                </a:lnTo>
                <a:lnTo>
                  <a:pt x="4981" y="4653"/>
                </a:lnTo>
                <a:lnTo>
                  <a:pt x="4879" y="4673"/>
                </a:lnTo>
                <a:lnTo>
                  <a:pt x="4778" y="4689"/>
                </a:lnTo>
                <a:lnTo>
                  <a:pt x="4673" y="4703"/>
                </a:lnTo>
                <a:lnTo>
                  <a:pt x="4566" y="4716"/>
                </a:lnTo>
                <a:lnTo>
                  <a:pt x="4458" y="4727"/>
                </a:lnTo>
                <a:lnTo>
                  <a:pt x="4350" y="4739"/>
                </a:lnTo>
                <a:lnTo>
                  <a:pt x="4240" y="4747"/>
                </a:lnTo>
                <a:lnTo>
                  <a:pt x="4130" y="4753"/>
                </a:lnTo>
                <a:lnTo>
                  <a:pt x="4019" y="4758"/>
                </a:lnTo>
                <a:lnTo>
                  <a:pt x="3907" y="4761"/>
                </a:lnTo>
                <a:lnTo>
                  <a:pt x="3794" y="4761"/>
                </a:lnTo>
                <a:lnTo>
                  <a:pt x="3683" y="4761"/>
                </a:lnTo>
                <a:lnTo>
                  <a:pt x="3572" y="4760"/>
                </a:lnTo>
                <a:lnTo>
                  <a:pt x="3459" y="4757"/>
                </a:lnTo>
                <a:lnTo>
                  <a:pt x="3347" y="4752"/>
                </a:lnTo>
                <a:lnTo>
                  <a:pt x="3237" y="4745"/>
                </a:lnTo>
                <a:lnTo>
                  <a:pt x="3128" y="4737"/>
                </a:lnTo>
                <a:lnTo>
                  <a:pt x="3018" y="4727"/>
                </a:lnTo>
                <a:lnTo>
                  <a:pt x="2911" y="4715"/>
                </a:lnTo>
                <a:lnTo>
                  <a:pt x="2805" y="4702"/>
                </a:lnTo>
                <a:lnTo>
                  <a:pt x="2700" y="4687"/>
                </a:lnTo>
                <a:lnTo>
                  <a:pt x="2596" y="4671"/>
                </a:lnTo>
                <a:lnTo>
                  <a:pt x="2495" y="4653"/>
                </a:lnTo>
                <a:lnTo>
                  <a:pt x="2394" y="4634"/>
                </a:lnTo>
                <a:lnTo>
                  <a:pt x="2298" y="4613"/>
                </a:lnTo>
                <a:lnTo>
                  <a:pt x="2202" y="4589"/>
                </a:lnTo>
                <a:lnTo>
                  <a:pt x="2110" y="4564"/>
                </a:lnTo>
                <a:lnTo>
                  <a:pt x="2022" y="4539"/>
                </a:lnTo>
                <a:lnTo>
                  <a:pt x="1934" y="4511"/>
                </a:lnTo>
                <a:lnTo>
                  <a:pt x="1850" y="4482"/>
                </a:lnTo>
                <a:lnTo>
                  <a:pt x="1770" y="4453"/>
                </a:lnTo>
                <a:lnTo>
                  <a:pt x="1694" y="4421"/>
                </a:lnTo>
                <a:lnTo>
                  <a:pt x="1621" y="4387"/>
                </a:lnTo>
                <a:lnTo>
                  <a:pt x="1552" y="4351"/>
                </a:lnTo>
                <a:lnTo>
                  <a:pt x="1485" y="4314"/>
                </a:lnTo>
                <a:lnTo>
                  <a:pt x="1424" y="4277"/>
                </a:lnTo>
                <a:lnTo>
                  <a:pt x="1368" y="4237"/>
                </a:lnTo>
                <a:lnTo>
                  <a:pt x="1340" y="4216"/>
                </a:lnTo>
                <a:lnTo>
                  <a:pt x="1314" y="4195"/>
                </a:lnTo>
                <a:lnTo>
                  <a:pt x="1290" y="4174"/>
                </a:lnTo>
                <a:lnTo>
                  <a:pt x="1267" y="4153"/>
                </a:lnTo>
                <a:lnTo>
                  <a:pt x="1245" y="4130"/>
                </a:lnTo>
                <a:lnTo>
                  <a:pt x="1224" y="4109"/>
                </a:lnTo>
                <a:lnTo>
                  <a:pt x="1205" y="4085"/>
                </a:lnTo>
                <a:lnTo>
                  <a:pt x="1187" y="4062"/>
                </a:lnTo>
                <a:lnTo>
                  <a:pt x="1169" y="4040"/>
                </a:lnTo>
                <a:lnTo>
                  <a:pt x="1154" y="4015"/>
                </a:lnTo>
                <a:lnTo>
                  <a:pt x="1140" y="3991"/>
                </a:lnTo>
                <a:lnTo>
                  <a:pt x="1127" y="3967"/>
                </a:lnTo>
                <a:lnTo>
                  <a:pt x="1116" y="3941"/>
                </a:lnTo>
                <a:lnTo>
                  <a:pt x="1104" y="3917"/>
                </a:lnTo>
                <a:lnTo>
                  <a:pt x="1104" y="3486"/>
                </a:lnTo>
                <a:lnTo>
                  <a:pt x="1001" y="3458"/>
                </a:lnTo>
                <a:lnTo>
                  <a:pt x="899" y="3429"/>
                </a:lnTo>
                <a:lnTo>
                  <a:pt x="802" y="3397"/>
                </a:lnTo>
                <a:lnTo>
                  <a:pt x="710" y="3365"/>
                </a:lnTo>
                <a:lnTo>
                  <a:pt x="622" y="3329"/>
                </a:lnTo>
                <a:lnTo>
                  <a:pt x="536" y="3292"/>
                </a:lnTo>
                <a:lnTo>
                  <a:pt x="496" y="3273"/>
                </a:lnTo>
                <a:lnTo>
                  <a:pt x="457" y="3252"/>
                </a:lnTo>
                <a:lnTo>
                  <a:pt x="420" y="3232"/>
                </a:lnTo>
                <a:lnTo>
                  <a:pt x="383" y="3211"/>
                </a:lnTo>
                <a:lnTo>
                  <a:pt x="347" y="3190"/>
                </a:lnTo>
                <a:lnTo>
                  <a:pt x="313" y="3168"/>
                </a:lnTo>
                <a:lnTo>
                  <a:pt x="281" y="3145"/>
                </a:lnTo>
                <a:lnTo>
                  <a:pt x="250" y="3123"/>
                </a:lnTo>
                <a:lnTo>
                  <a:pt x="221" y="3100"/>
                </a:lnTo>
                <a:lnTo>
                  <a:pt x="192" y="3076"/>
                </a:lnTo>
                <a:lnTo>
                  <a:pt x="166" y="3052"/>
                </a:lnTo>
                <a:lnTo>
                  <a:pt x="140" y="3027"/>
                </a:lnTo>
                <a:lnTo>
                  <a:pt x="118" y="3001"/>
                </a:lnTo>
                <a:lnTo>
                  <a:pt x="95" y="2976"/>
                </a:lnTo>
                <a:lnTo>
                  <a:pt x="76" y="2950"/>
                </a:lnTo>
                <a:lnTo>
                  <a:pt x="57" y="2922"/>
                </a:lnTo>
                <a:lnTo>
                  <a:pt x="40" y="2895"/>
                </a:lnTo>
                <a:lnTo>
                  <a:pt x="24" y="2867"/>
                </a:lnTo>
                <a:lnTo>
                  <a:pt x="11" y="2840"/>
                </a:lnTo>
                <a:lnTo>
                  <a:pt x="0" y="2811"/>
                </a:lnTo>
                <a:lnTo>
                  <a:pt x="0" y="1774"/>
                </a:lnTo>
                <a:lnTo>
                  <a:pt x="0" y="1749"/>
                </a:lnTo>
                <a:lnTo>
                  <a:pt x="3" y="1723"/>
                </a:lnTo>
                <a:lnTo>
                  <a:pt x="6" y="1697"/>
                </a:lnTo>
                <a:lnTo>
                  <a:pt x="11" y="1671"/>
                </a:lnTo>
                <a:lnTo>
                  <a:pt x="18" y="1647"/>
                </a:lnTo>
                <a:lnTo>
                  <a:pt x="26" y="1624"/>
                </a:lnTo>
                <a:lnTo>
                  <a:pt x="34" y="1600"/>
                </a:lnTo>
                <a:lnTo>
                  <a:pt x="45" y="1577"/>
                </a:lnTo>
                <a:lnTo>
                  <a:pt x="57" y="1555"/>
                </a:lnTo>
                <a:lnTo>
                  <a:pt x="68" y="1532"/>
                </a:lnTo>
                <a:lnTo>
                  <a:pt x="82" y="1511"/>
                </a:lnTo>
                <a:lnTo>
                  <a:pt x="97" y="1489"/>
                </a:lnTo>
                <a:lnTo>
                  <a:pt x="113" y="1469"/>
                </a:lnTo>
                <a:lnTo>
                  <a:pt x="129" y="1448"/>
                </a:lnTo>
                <a:lnTo>
                  <a:pt x="147" y="1427"/>
                </a:lnTo>
                <a:lnTo>
                  <a:pt x="166" y="1408"/>
                </a:lnTo>
                <a:lnTo>
                  <a:pt x="207" y="1371"/>
                </a:lnTo>
                <a:lnTo>
                  <a:pt x="250" y="1334"/>
                </a:lnTo>
                <a:lnTo>
                  <a:pt x="297" y="1300"/>
                </a:lnTo>
                <a:lnTo>
                  <a:pt x="347" y="1266"/>
                </a:lnTo>
                <a:lnTo>
                  <a:pt x="399" y="1235"/>
                </a:lnTo>
                <a:lnTo>
                  <a:pt x="454" y="1204"/>
                </a:lnTo>
                <a:lnTo>
                  <a:pt x="509" y="1175"/>
                </a:lnTo>
                <a:lnTo>
                  <a:pt x="567" y="1148"/>
                </a:lnTo>
                <a:lnTo>
                  <a:pt x="626" y="1122"/>
                </a:lnTo>
                <a:lnTo>
                  <a:pt x="688" y="1098"/>
                </a:lnTo>
                <a:lnTo>
                  <a:pt x="748" y="1075"/>
                </a:lnTo>
                <a:lnTo>
                  <a:pt x="811" y="1053"/>
                </a:lnTo>
                <a:lnTo>
                  <a:pt x="872" y="1033"/>
                </a:lnTo>
                <a:lnTo>
                  <a:pt x="933" y="1014"/>
                </a:lnTo>
                <a:lnTo>
                  <a:pt x="995" y="995"/>
                </a:lnTo>
                <a:lnTo>
                  <a:pt x="1056" y="978"/>
                </a:lnTo>
                <a:lnTo>
                  <a:pt x="1175" y="948"/>
                </a:lnTo>
                <a:lnTo>
                  <a:pt x="1287" y="922"/>
                </a:lnTo>
                <a:lnTo>
                  <a:pt x="1392" y="899"/>
                </a:lnTo>
                <a:lnTo>
                  <a:pt x="1485" y="882"/>
                </a:lnTo>
                <a:lnTo>
                  <a:pt x="1485" y="788"/>
                </a:lnTo>
                <a:lnTo>
                  <a:pt x="1487" y="759"/>
                </a:lnTo>
                <a:lnTo>
                  <a:pt x="1490" y="730"/>
                </a:lnTo>
                <a:lnTo>
                  <a:pt x="1495" y="702"/>
                </a:lnTo>
                <a:lnTo>
                  <a:pt x="1503" y="675"/>
                </a:lnTo>
                <a:lnTo>
                  <a:pt x="1513" y="647"/>
                </a:lnTo>
                <a:lnTo>
                  <a:pt x="1524" y="622"/>
                </a:lnTo>
                <a:lnTo>
                  <a:pt x="1537" y="596"/>
                </a:lnTo>
                <a:lnTo>
                  <a:pt x="1553" y="570"/>
                </a:lnTo>
                <a:lnTo>
                  <a:pt x="1571" y="546"/>
                </a:lnTo>
                <a:lnTo>
                  <a:pt x="1592" y="522"/>
                </a:lnTo>
                <a:lnTo>
                  <a:pt x="1613" y="497"/>
                </a:lnTo>
                <a:lnTo>
                  <a:pt x="1637" y="475"/>
                </a:lnTo>
                <a:lnTo>
                  <a:pt x="1663" y="452"/>
                </a:lnTo>
                <a:lnTo>
                  <a:pt x="1691" y="429"/>
                </a:lnTo>
                <a:lnTo>
                  <a:pt x="1721" y="408"/>
                </a:lnTo>
                <a:lnTo>
                  <a:pt x="1753" y="387"/>
                </a:lnTo>
                <a:lnTo>
                  <a:pt x="1787" y="367"/>
                </a:lnTo>
                <a:lnTo>
                  <a:pt x="1823" y="346"/>
                </a:lnTo>
                <a:lnTo>
                  <a:pt x="1860" y="326"/>
                </a:lnTo>
                <a:lnTo>
                  <a:pt x="1899" y="307"/>
                </a:lnTo>
                <a:lnTo>
                  <a:pt x="1941" y="287"/>
                </a:lnTo>
                <a:lnTo>
                  <a:pt x="1984" y="270"/>
                </a:lnTo>
                <a:lnTo>
                  <a:pt x="2030" y="252"/>
                </a:lnTo>
                <a:lnTo>
                  <a:pt x="2076" y="234"/>
                </a:lnTo>
                <a:lnTo>
                  <a:pt x="2125" y="216"/>
                </a:lnTo>
                <a:lnTo>
                  <a:pt x="2175" y="200"/>
                </a:lnTo>
                <a:lnTo>
                  <a:pt x="2281" y="168"/>
                </a:lnTo>
                <a:lnTo>
                  <a:pt x="2396" y="137"/>
                </a:lnTo>
                <a:lnTo>
                  <a:pt x="2517" y="108"/>
                </a:lnTo>
                <a:lnTo>
                  <a:pt x="2593" y="92"/>
                </a:lnTo>
                <a:lnTo>
                  <a:pt x="2672" y="77"/>
                </a:lnTo>
                <a:lnTo>
                  <a:pt x="2751" y="63"/>
                </a:lnTo>
                <a:lnTo>
                  <a:pt x="2832" y="50"/>
                </a:lnTo>
                <a:lnTo>
                  <a:pt x="2913" y="40"/>
                </a:lnTo>
                <a:lnTo>
                  <a:pt x="2994" y="31"/>
                </a:lnTo>
                <a:lnTo>
                  <a:pt x="3074" y="23"/>
                </a:lnTo>
                <a:lnTo>
                  <a:pt x="3157" y="15"/>
                </a:lnTo>
                <a:lnTo>
                  <a:pt x="3239" y="10"/>
                </a:lnTo>
                <a:lnTo>
                  <a:pt x="3321" y="5"/>
                </a:lnTo>
                <a:lnTo>
                  <a:pt x="3404" y="2"/>
                </a:lnTo>
                <a:lnTo>
                  <a:pt x="3486" y="0"/>
                </a:lnTo>
                <a:lnTo>
                  <a:pt x="3567" y="0"/>
                </a:lnTo>
                <a:lnTo>
                  <a:pt x="3649" y="0"/>
                </a:lnTo>
                <a:lnTo>
                  <a:pt x="3730" y="2"/>
                </a:lnTo>
                <a:lnTo>
                  <a:pt x="3811" y="5"/>
                </a:lnTo>
                <a:lnTo>
                  <a:pt x="3890" y="10"/>
                </a:lnTo>
                <a:lnTo>
                  <a:pt x="3969" y="15"/>
                </a:lnTo>
                <a:lnTo>
                  <a:pt x="4048" y="21"/>
                </a:lnTo>
                <a:lnTo>
                  <a:pt x="4125" y="27"/>
                </a:lnTo>
                <a:lnTo>
                  <a:pt x="4201" y="36"/>
                </a:lnTo>
                <a:lnTo>
                  <a:pt x="4276" y="45"/>
                </a:lnTo>
                <a:lnTo>
                  <a:pt x="4348" y="55"/>
                </a:lnTo>
                <a:lnTo>
                  <a:pt x="4421" y="66"/>
                </a:lnTo>
                <a:lnTo>
                  <a:pt x="4492" y="79"/>
                </a:lnTo>
                <a:lnTo>
                  <a:pt x="4560" y="92"/>
                </a:lnTo>
                <a:lnTo>
                  <a:pt x="4628" y="107"/>
                </a:lnTo>
                <a:lnTo>
                  <a:pt x="4692" y="121"/>
                </a:lnTo>
                <a:lnTo>
                  <a:pt x="4755" y="137"/>
                </a:lnTo>
                <a:lnTo>
                  <a:pt x="4816" y="153"/>
                </a:lnTo>
                <a:lnTo>
                  <a:pt x="4875" y="171"/>
                </a:lnTo>
                <a:lnTo>
                  <a:pt x="4931" y="189"/>
                </a:lnTo>
                <a:lnTo>
                  <a:pt x="5010" y="218"/>
                </a:lnTo>
                <a:lnTo>
                  <a:pt x="5084" y="247"/>
                </a:lnTo>
                <a:lnTo>
                  <a:pt x="5152" y="276"/>
                </a:lnTo>
                <a:lnTo>
                  <a:pt x="5217" y="308"/>
                </a:lnTo>
                <a:lnTo>
                  <a:pt x="5277" y="341"/>
                </a:lnTo>
                <a:lnTo>
                  <a:pt x="5331" y="375"/>
                </a:lnTo>
                <a:lnTo>
                  <a:pt x="5382" y="408"/>
                </a:lnTo>
                <a:lnTo>
                  <a:pt x="5404" y="426"/>
                </a:lnTo>
                <a:lnTo>
                  <a:pt x="5425" y="444"/>
                </a:lnTo>
                <a:lnTo>
                  <a:pt x="5446" y="463"/>
                </a:lnTo>
                <a:lnTo>
                  <a:pt x="5465" y="481"/>
                </a:lnTo>
                <a:lnTo>
                  <a:pt x="5483" y="501"/>
                </a:lnTo>
                <a:lnTo>
                  <a:pt x="5499" y="520"/>
                </a:lnTo>
                <a:lnTo>
                  <a:pt x="5514" y="539"/>
                </a:lnTo>
                <a:lnTo>
                  <a:pt x="5528" y="559"/>
                </a:lnTo>
                <a:lnTo>
                  <a:pt x="5540" y="578"/>
                </a:lnTo>
                <a:lnTo>
                  <a:pt x="5551" y="599"/>
                </a:lnTo>
                <a:lnTo>
                  <a:pt x="5561" y="618"/>
                </a:lnTo>
                <a:lnTo>
                  <a:pt x="5570" y="639"/>
                </a:lnTo>
                <a:lnTo>
                  <a:pt x="5577" y="660"/>
                </a:lnTo>
                <a:lnTo>
                  <a:pt x="5583" y="681"/>
                </a:lnTo>
                <a:lnTo>
                  <a:pt x="5587" y="704"/>
                </a:lnTo>
                <a:lnTo>
                  <a:pt x="5590" y="725"/>
                </a:lnTo>
                <a:lnTo>
                  <a:pt x="5591" y="748"/>
                </a:lnTo>
                <a:lnTo>
                  <a:pt x="5591" y="770"/>
                </a:lnTo>
                <a:lnTo>
                  <a:pt x="5570" y="1605"/>
                </a:lnTo>
                <a:lnTo>
                  <a:pt x="5559" y="1631"/>
                </a:lnTo>
                <a:lnTo>
                  <a:pt x="5548" y="1655"/>
                </a:lnTo>
                <a:lnTo>
                  <a:pt x="5533" y="1678"/>
                </a:lnTo>
                <a:lnTo>
                  <a:pt x="5520" y="1702"/>
                </a:lnTo>
                <a:lnTo>
                  <a:pt x="5504" y="1723"/>
                </a:lnTo>
                <a:lnTo>
                  <a:pt x="5488" y="1744"/>
                </a:lnTo>
                <a:lnTo>
                  <a:pt x="5470" y="1765"/>
                </a:lnTo>
                <a:lnTo>
                  <a:pt x="5451" y="1786"/>
                </a:lnTo>
                <a:lnTo>
                  <a:pt x="5430" y="1805"/>
                </a:lnTo>
                <a:lnTo>
                  <a:pt x="5409" y="1824"/>
                </a:lnTo>
                <a:lnTo>
                  <a:pt x="5385" y="1844"/>
                </a:lnTo>
                <a:lnTo>
                  <a:pt x="5361" y="1862"/>
                </a:lnTo>
                <a:lnTo>
                  <a:pt x="5335" y="1881"/>
                </a:lnTo>
                <a:lnTo>
                  <a:pt x="5309" y="1899"/>
                </a:lnTo>
                <a:lnTo>
                  <a:pt x="5251" y="1933"/>
                </a:lnTo>
                <a:lnTo>
                  <a:pt x="5249" y="2047"/>
                </a:lnTo>
                <a:close/>
                <a:moveTo>
                  <a:pt x="3362" y="3623"/>
                </a:moveTo>
                <a:lnTo>
                  <a:pt x="3362" y="3623"/>
                </a:lnTo>
                <a:lnTo>
                  <a:pt x="3544" y="3630"/>
                </a:lnTo>
                <a:lnTo>
                  <a:pt x="3636" y="3631"/>
                </a:lnTo>
                <a:lnTo>
                  <a:pt x="3730" y="3633"/>
                </a:lnTo>
                <a:lnTo>
                  <a:pt x="3823" y="3633"/>
                </a:lnTo>
                <a:lnTo>
                  <a:pt x="3917" y="3633"/>
                </a:lnTo>
                <a:lnTo>
                  <a:pt x="4012" y="3631"/>
                </a:lnTo>
                <a:lnTo>
                  <a:pt x="4106" y="3628"/>
                </a:lnTo>
                <a:lnTo>
                  <a:pt x="4201" y="3623"/>
                </a:lnTo>
                <a:lnTo>
                  <a:pt x="4297" y="3618"/>
                </a:lnTo>
                <a:lnTo>
                  <a:pt x="4390" y="3612"/>
                </a:lnTo>
                <a:lnTo>
                  <a:pt x="4484" y="3604"/>
                </a:lnTo>
                <a:lnTo>
                  <a:pt x="4576" y="3596"/>
                </a:lnTo>
                <a:lnTo>
                  <a:pt x="4668" y="3584"/>
                </a:lnTo>
                <a:lnTo>
                  <a:pt x="4758" y="3573"/>
                </a:lnTo>
                <a:lnTo>
                  <a:pt x="4849" y="3559"/>
                </a:lnTo>
                <a:lnTo>
                  <a:pt x="4938" y="3544"/>
                </a:lnTo>
                <a:lnTo>
                  <a:pt x="5023" y="3528"/>
                </a:lnTo>
                <a:lnTo>
                  <a:pt x="5109" y="3510"/>
                </a:lnTo>
                <a:lnTo>
                  <a:pt x="5191" y="3491"/>
                </a:lnTo>
                <a:lnTo>
                  <a:pt x="5273" y="3470"/>
                </a:lnTo>
                <a:lnTo>
                  <a:pt x="5351" y="3446"/>
                </a:lnTo>
                <a:lnTo>
                  <a:pt x="5428" y="3421"/>
                </a:lnTo>
                <a:lnTo>
                  <a:pt x="5503" y="3395"/>
                </a:lnTo>
                <a:lnTo>
                  <a:pt x="5574" y="3366"/>
                </a:lnTo>
                <a:lnTo>
                  <a:pt x="5641" y="3337"/>
                </a:lnTo>
                <a:lnTo>
                  <a:pt x="5706" y="3305"/>
                </a:lnTo>
                <a:lnTo>
                  <a:pt x="5769" y="3271"/>
                </a:lnTo>
                <a:lnTo>
                  <a:pt x="5827" y="3236"/>
                </a:lnTo>
                <a:lnTo>
                  <a:pt x="5882" y="3197"/>
                </a:lnTo>
                <a:lnTo>
                  <a:pt x="5908" y="3177"/>
                </a:lnTo>
                <a:lnTo>
                  <a:pt x="5934" y="3156"/>
                </a:lnTo>
                <a:lnTo>
                  <a:pt x="5958" y="3137"/>
                </a:lnTo>
                <a:lnTo>
                  <a:pt x="5981" y="3115"/>
                </a:lnTo>
                <a:lnTo>
                  <a:pt x="6002" y="3094"/>
                </a:lnTo>
                <a:lnTo>
                  <a:pt x="6021" y="3073"/>
                </a:lnTo>
                <a:lnTo>
                  <a:pt x="6037" y="3050"/>
                </a:lnTo>
                <a:lnTo>
                  <a:pt x="6052" y="3027"/>
                </a:lnTo>
                <a:lnTo>
                  <a:pt x="6063" y="3005"/>
                </a:lnTo>
                <a:lnTo>
                  <a:pt x="6073" y="2982"/>
                </a:lnTo>
                <a:lnTo>
                  <a:pt x="6081" y="2958"/>
                </a:lnTo>
                <a:lnTo>
                  <a:pt x="6086" y="2935"/>
                </a:lnTo>
                <a:lnTo>
                  <a:pt x="6087" y="2911"/>
                </a:lnTo>
                <a:lnTo>
                  <a:pt x="6087" y="2887"/>
                </a:lnTo>
                <a:lnTo>
                  <a:pt x="6086" y="2863"/>
                </a:lnTo>
                <a:lnTo>
                  <a:pt x="6079" y="2838"/>
                </a:lnTo>
                <a:lnTo>
                  <a:pt x="6073" y="2814"/>
                </a:lnTo>
                <a:lnTo>
                  <a:pt x="6061" y="2790"/>
                </a:lnTo>
                <a:lnTo>
                  <a:pt x="6048" y="2766"/>
                </a:lnTo>
                <a:lnTo>
                  <a:pt x="6034" y="2742"/>
                </a:lnTo>
                <a:lnTo>
                  <a:pt x="6014" y="2717"/>
                </a:lnTo>
                <a:lnTo>
                  <a:pt x="5995" y="2693"/>
                </a:lnTo>
                <a:lnTo>
                  <a:pt x="5971" y="2669"/>
                </a:lnTo>
                <a:lnTo>
                  <a:pt x="5945" y="2646"/>
                </a:lnTo>
                <a:lnTo>
                  <a:pt x="5916" y="2622"/>
                </a:lnTo>
                <a:lnTo>
                  <a:pt x="5884" y="2598"/>
                </a:lnTo>
                <a:lnTo>
                  <a:pt x="5850" y="2575"/>
                </a:lnTo>
                <a:lnTo>
                  <a:pt x="5813" y="2551"/>
                </a:lnTo>
                <a:lnTo>
                  <a:pt x="5772" y="2528"/>
                </a:lnTo>
                <a:lnTo>
                  <a:pt x="5729" y="2506"/>
                </a:lnTo>
                <a:lnTo>
                  <a:pt x="5683" y="2483"/>
                </a:lnTo>
                <a:lnTo>
                  <a:pt x="5633" y="2462"/>
                </a:lnTo>
                <a:lnTo>
                  <a:pt x="5582" y="2440"/>
                </a:lnTo>
                <a:lnTo>
                  <a:pt x="5527" y="2419"/>
                </a:lnTo>
                <a:lnTo>
                  <a:pt x="5469" y="2398"/>
                </a:lnTo>
                <a:lnTo>
                  <a:pt x="5407" y="2378"/>
                </a:lnTo>
                <a:lnTo>
                  <a:pt x="5327" y="2354"/>
                </a:lnTo>
                <a:lnTo>
                  <a:pt x="5241" y="2330"/>
                </a:lnTo>
                <a:lnTo>
                  <a:pt x="5228" y="2816"/>
                </a:lnTo>
                <a:lnTo>
                  <a:pt x="5209" y="2858"/>
                </a:lnTo>
                <a:lnTo>
                  <a:pt x="5186" y="2898"/>
                </a:lnTo>
                <a:lnTo>
                  <a:pt x="5159" y="2939"/>
                </a:lnTo>
                <a:lnTo>
                  <a:pt x="5130" y="2977"/>
                </a:lnTo>
                <a:lnTo>
                  <a:pt x="5097" y="3014"/>
                </a:lnTo>
                <a:lnTo>
                  <a:pt x="5062" y="3052"/>
                </a:lnTo>
                <a:lnTo>
                  <a:pt x="5023" y="3085"/>
                </a:lnTo>
                <a:lnTo>
                  <a:pt x="4981" y="3121"/>
                </a:lnTo>
                <a:lnTo>
                  <a:pt x="4938" y="3153"/>
                </a:lnTo>
                <a:lnTo>
                  <a:pt x="4891" y="3186"/>
                </a:lnTo>
                <a:lnTo>
                  <a:pt x="4841" y="3216"/>
                </a:lnTo>
                <a:lnTo>
                  <a:pt x="4789" y="3247"/>
                </a:lnTo>
                <a:lnTo>
                  <a:pt x="4736" y="3274"/>
                </a:lnTo>
                <a:lnTo>
                  <a:pt x="4679" y="3303"/>
                </a:lnTo>
                <a:lnTo>
                  <a:pt x="4619" y="3329"/>
                </a:lnTo>
                <a:lnTo>
                  <a:pt x="4560" y="3355"/>
                </a:lnTo>
                <a:lnTo>
                  <a:pt x="4497" y="3379"/>
                </a:lnTo>
                <a:lnTo>
                  <a:pt x="4432" y="3404"/>
                </a:lnTo>
                <a:lnTo>
                  <a:pt x="4364" y="3426"/>
                </a:lnTo>
                <a:lnTo>
                  <a:pt x="4297" y="3447"/>
                </a:lnTo>
                <a:lnTo>
                  <a:pt x="4225" y="3468"/>
                </a:lnTo>
                <a:lnTo>
                  <a:pt x="4154" y="3486"/>
                </a:lnTo>
                <a:lnTo>
                  <a:pt x="4080" y="3505"/>
                </a:lnTo>
                <a:lnTo>
                  <a:pt x="4006" y="3521"/>
                </a:lnTo>
                <a:lnTo>
                  <a:pt x="3928" y="3538"/>
                </a:lnTo>
                <a:lnTo>
                  <a:pt x="3851" y="3554"/>
                </a:lnTo>
                <a:lnTo>
                  <a:pt x="3772" y="3568"/>
                </a:lnTo>
                <a:lnTo>
                  <a:pt x="3693" y="3581"/>
                </a:lnTo>
                <a:lnTo>
                  <a:pt x="3610" y="3592"/>
                </a:lnTo>
                <a:lnTo>
                  <a:pt x="3528" y="3604"/>
                </a:lnTo>
                <a:lnTo>
                  <a:pt x="3446" y="3613"/>
                </a:lnTo>
                <a:lnTo>
                  <a:pt x="3362" y="3623"/>
                </a:lnTo>
                <a:close/>
                <a:moveTo>
                  <a:pt x="1991" y="3630"/>
                </a:moveTo>
                <a:lnTo>
                  <a:pt x="1991" y="4254"/>
                </a:lnTo>
                <a:lnTo>
                  <a:pt x="2059" y="4277"/>
                </a:lnTo>
                <a:lnTo>
                  <a:pt x="2130" y="4298"/>
                </a:lnTo>
                <a:lnTo>
                  <a:pt x="2206" y="4319"/>
                </a:lnTo>
                <a:lnTo>
                  <a:pt x="2286" y="4338"/>
                </a:lnTo>
                <a:lnTo>
                  <a:pt x="2369" y="4359"/>
                </a:lnTo>
                <a:lnTo>
                  <a:pt x="2457" y="4379"/>
                </a:lnTo>
                <a:lnTo>
                  <a:pt x="2548" y="4396"/>
                </a:lnTo>
                <a:lnTo>
                  <a:pt x="2645" y="4414"/>
                </a:lnTo>
                <a:lnTo>
                  <a:pt x="2695" y="4422"/>
                </a:lnTo>
                <a:lnTo>
                  <a:pt x="2763" y="4432"/>
                </a:lnTo>
                <a:lnTo>
                  <a:pt x="2763" y="3702"/>
                </a:lnTo>
                <a:lnTo>
                  <a:pt x="2679" y="3691"/>
                </a:lnTo>
                <a:lnTo>
                  <a:pt x="2598" y="3680"/>
                </a:lnTo>
                <a:lnTo>
                  <a:pt x="2522" y="3667"/>
                </a:lnTo>
                <a:lnTo>
                  <a:pt x="2448" y="3655"/>
                </a:lnTo>
                <a:lnTo>
                  <a:pt x="2333" y="3651"/>
                </a:lnTo>
                <a:lnTo>
                  <a:pt x="2218" y="3646"/>
                </a:lnTo>
                <a:lnTo>
                  <a:pt x="2104" y="3638"/>
                </a:lnTo>
                <a:lnTo>
                  <a:pt x="1991" y="3630"/>
                </a:lnTo>
                <a:close/>
                <a:moveTo>
                  <a:pt x="2528" y="1161"/>
                </a:moveTo>
                <a:lnTo>
                  <a:pt x="2528" y="1161"/>
                </a:lnTo>
                <a:lnTo>
                  <a:pt x="2433" y="1138"/>
                </a:lnTo>
                <a:lnTo>
                  <a:pt x="2344" y="1117"/>
                </a:lnTo>
                <a:lnTo>
                  <a:pt x="2262" y="1095"/>
                </a:lnTo>
                <a:lnTo>
                  <a:pt x="2188" y="1072"/>
                </a:lnTo>
                <a:lnTo>
                  <a:pt x="2118" y="1048"/>
                </a:lnTo>
                <a:lnTo>
                  <a:pt x="2057" y="1025"/>
                </a:lnTo>
                <a:lnTo>
                  <a:pt x="2002" y="1001"/>
                </a:lnTo>
                <a:lnTo>
                  <a:pt x="1954" y="977"/>
                </a:lnTo>
                <a:lnTo>
                  <a:pt x="1912" y="953"/>
                </a:lnTo>
                <a:lnTo>
                  <a:pt x="1876" y="927"/>
                </a:lnTo>
                <a:lnTo>
                  <a:pt x="1862" y="914"/>
                </a:lnTo>
                <a:lnTo>
                  <a:pt x="1847" y="903"/>
                </a:lnTo>
                <a:lnTo>
                  <a:pt x="1836" y="890"/>
                </a:lnTo>
                <a:lnTo>
                  <a:pt x="1825" y="877"/>
                </a:lnTo>
                <a:lnTo>
                  <a:pt x="1816" y="864"/>
                </a:lnTo>
                <a:lnTo>
                  <a:pt x="1808" y="851"/>
                </a:lnTo>
                <a:lnTo>
                  <a:pt x="1802" y="838"/>
                </a:lnTo>
                <a:lnTo>
                  <a:pt x="1799" y="827"/>
                </a:lnTo>
                <a:lnTo>
                  <a:pt x="1795" y="814"/>
                </a:lnTo>
                <a:lnTo>
                  <a:pt x="1794" y="801"/>
                </a:lnTo>
                <a:lnTo>
                  <a:pt x="1794" y="788"/>
                </a:lnTo>
                <a:lnTo>
                  <a:pt x="1795" y="775"/>
                </a:lnTo>
                <a:lnTo>
                  <a:pt x="1799" y="762"/>
                </a:lnTo>
                <a:lnTo>
                  <a:pt x="1804" y="749"/>
                </a:lnTo>
                <a:lnTo>
                  <a:pt x="1808" y="736"/>
                </a:lnTo>
                <a:lnTo>
                  <a:pt x="1816" y="725"/>
                </a:lnTo>
                <a:lnTo>
                  <a:pt x="1826" y="712"/>
                </a:lnTo>
                <a:lnTo>
                  <a:pt x="1836" y="699"/>
                </a:lnTo>
                <a:lnTo>
                  <a:pt x="1847" y="686"/>
                </a:lnTo>
                <a:lnTo>
                  <a:pt x="1862" y="673"/>
                </a:lnTo>
                <a:lnTo>
                  <a:pt x="1892" y="649"/>
                </a:lnTo>
                <a:lnTo>
                  <a:pt x="1928" y="623"/>
                </a:lnTo>
                <a:lnTo>
                  <a:pt x="1970" y="599"/>
                </a:lnTo>
                <a:lnTo>
                  <a:pt x="2018" y="575"/>
                </a:lnTo>
                <a:lnTo>
                  <a:pt x="2070" y="551"/>
                </a:lnTo>
                <a:lnTo>
                  <a:pt x="2128" y="526"/>
                </a:lnTo>
                <a:lnTo>
                  <a:pt x="2191" y="504"/>
                </a:lnTo>
                <a:lnTo>
                  <a:pt x="2260" y="481"/>
                </a:lnTo>
                <a:lnTo>
                  <a:pt x="2335" y="459"/>
                </a:lnTo>
                <a:lnTo>
                  <a:pt x="2412" y="436"/>
                </a:lnTo>
                <a:lnTo>
                  <a:pt x="2496" y="415"/>
                </a:lnTo>
                <a:lnTo>
                  <a:pt x="2585" y="394"/>
                </a:lnTo>
                <a:lnTo>
                  <a:pt x="2693" y="371"/>
                </a:lnTo>
                <a:lnTo>
                  <a:pt x="2803" y="352"/>
                </a:lnTo>
                <a:lnTo>
                  <a:pt x="2914" y="336"/>
                </a:lnTo>
                <a:lnTo>
                  <a:pt x="3027" y="321"/>
                </a:lnTo>
                <a:lnTo>
                  <a:pt x="3140" y="310"/>
                </a:lnTo>
                <a:lnTo>
                  <a:pt x="3255" y="302"/>
                </a:lnTo>
                <a:lnTo>
                  <a:pt x="3368" y="297"/>
                </a:lnTo>
                <a:lnTo>
                  <a:pt x="3483" y="294"/>
                </a:lnTo>
                <a:lnTo>
                  <a:pt x="3596" y="292"/>
                </a:lnTo>
                <a:lnTo>
                  <a:pt x="3709" y="294"/>
                </a:lnTo>
                <a:lnTo>
                  <a:pt x="3820" y="299"/>
                </a:lnTo>
                <a:lnTo>
                  <a:pt x="3930" y="305"/>
                </a:lnTo>
                <a:lnTo>
                  <a:pt x="4038" y="313"/>
                </a:lnTo>
                <a:lnTo>
                  <a:pt x="4143" y="325"/>
                </a:lnTo>
                <a:lnTo>
                  <a:pt x="4246" y="337"/>
                </a:lnTo>
                <a:lnTo>
                  <a:pt x="4347" y="352"/>
                </a:lnTo>
                <a:lnTo>
                  <a:pt x="2528" y="1161"/>
                </a:lnTo>
                <a:close/>
              </a:path>
            </a:pathLst>
          </a:custGeom>
          <a:solidFill>
            <a:schemeClr val="bg1"/>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chemeClr val="bg1"/>
              </a:solidFill>
              <a:effectLst/>
              <a:uLnTx/>
              <a:uFillTx/>
              <a:latin typeface="EYInterstate Light" panose="02000506000000020004" pitchFamily="2" charset="0"/>
            </a:endParaRPr>
          </a:p>
        </p:txBody>
      </p:sp>
      <p:sp>
        <p:nvSpPr>
          <p:cNvPr id="49" name="Rectangle 48">
            <a:extLst>
              <a:ext uri="{FF2B5EF4-FFF2-40B4-BE49-F238E27FC236}">
                <a16:creationId xmlns:a16="http://schemas.microsoft.com/office/drawing/2014/main" id="{9A65B7E1-394A-4466-92DE-F09A96AB4344}"/>
              </a:ext>
            </a:extLst>
          </p:cNvPr>
          <p:cNvSpPr/>
          <p:nvPr/>
        </p:nvSpPr>
        <p:spPr>
          <a:xfrm>
            <a:off x="609914" y="3275832"/>
            <a:ext cx="10965993" cy="225135"/>
          </a:xfrm>
          <a:prstGeom prst="rect">
            <a:avLst/>
          </a:prstGeom>
          <a:solidFill>
            <a:srgbClr val="FFE6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1"/>
              </a:solidFill>
              <a:effectLst/>
              <a:uLnTx/>
              <a:uFillTx/>
              <a:latin typeface="EYInterstate Light" panose="02000506000000020004" pitchFamily="2" charset="0"/>
            </a:endParaRPr>
          </a:p>
        </p:txBody>
      </p:sp>
      <p:sp>
        <p:nvSpPr>
          <p:cNvPr id="50" name="TextBox 49">
            <a:extLst>
              <a:ext uri="{FF2B5EF4-FFF2-40B4-BE49-F238E27FC236}">
                <a16:creationId xmlns:a16="http://schemas.microsoft.com/office/drawing/2014/main" id="{46FF3C2B-AAEF-4E95-A1D4-E907038E08C0}"/>
              </a:ext>
            </a:extLst>
          </p:cNvPr>
          <p:cNvSpPr txBox="1"/>
          <p:nvPr/>
        </p:nvSpPr>
        <p:spPr>
          <a:xfrm>
            <a:off x="866934" y="3309890"/>
            <a:ext cx="3163487" cy="193899"/>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200" b="1" i="0" u="none" strike="noStrike" kern="1200" cap="none" spc="0" normalizeH="0" baseline="0" noProof="0">
                <a:ln>
                  <a:noFill/>
                </a:ln>
                <a:solidFill>
                  <a:schemeClr val="bg1"/>
                </a:solidFill>
                <a:effectLst/>
                <a:uLnTx/>
                <a:uFillTx/>
                <a:latin typeface="EYInterstate Light" panose="02000506000000020004" pitchFamily="2" charset="0"/>
              </a:rPr>
              <a:t>3. Pakalpojumu izmaksas</a:t>
            </a:r>
          </a:p>
        </p:txBody>
      </p:sp>
      <p:sp>
        <p:nvSpPr>
          <p:cNvPr id="19" name="Rectangle 18">
            <a:extLst>
              <a:ext uri="{FF2B5EF4-FFF2-40B4-BE49-F238E27FC236}">
                <a16:creationId xmlns:a16="http://schemas.microsoft.com/office/drawing/2014/main" id="{9899C6F4-5D66-479B-9B7C-25DDDA8C00BB}"/>
              </a:ext>
            </a:extLst>
          </p:cNvPr>
          <p:cNvSpPr/>
          <p:nvPr/>
        </p:nvSpPr>
        <p:spPr>
          <a:xfrm>
            <a:off x="609917" y="294200"/>
            <a:ext cx="67988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lang="en-US" b="1">
                <a:solidFill>
                  <a:srgbClr val="000000"/>
                </a:solidFill>
                <a:latin typeface="EYInterstate Light" panose="02000506000000020004" pitchFamily="2" charset="0"/>
              </a:rPr>
              <a:t>12</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20" name="Footer Placeholder 4">
            <a:extLst>
              <a:ext uri="{FF2B5EF4-FFF2-40B4-BE49-F238E27FC236}">
                <a16:creationId xmlns:a16="http://schemas.microsoft.com/office/drawing/2014/main" id="{A3D0D9A7-137C-4BB7-ABF1-8D119AEDD305}"/>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2" name="Date Placeholder 10">
            <a:extLst>
              <a:ext uri="{FF2B5EF4-FFF2-40B4-BE49-F238E27FC236}">
                <a16:creationId xmlns:a16="http://schemas.microsoft.com/office/drawing/2014/main" id="{714D61CB-492F-4B0F-AEDC-BE0DA6BFB24C}"/>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42513953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F4DD39B7-B1E6-4AF0-AF40-026ECD117779}"/>
              </a:ext>
            </a:extLst>
          </p:cNvPr>
          <p:cNvSpPr/>
          <p:nvPr/>
        </p:nvSpPr>
        <p:spPr>
          <a:xfrm>
            <a:off x="1185558" y="2860269"/>
            <a:ext cx="10397807" cy="342417"/>
          </a:xfrm>
          <a:prstGeom prst="rect">
            <a:avLst/>
          </a:prstGeom>
          <a:solidFill>
            <a:schemeClr val="bg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latin typeface="EYInterstate Light" panose="02000506000000020004" pitchFamily="2" charset="0"/>
            </a:endParaRPr>
          </a:p>
        </p:txBody>
      </p:sp>
      <p:sp>
        <p:nvSpPr>
          <p:cNvPr id="57" name="Rectangle 56">
            <a:extLst>
              <a:ext uri="{FF2B5EF4-FFF2-40B4-BE49-F238E27FC236}">
                <a16:creationId xmlns:a16="http://schemas.microsoft.com/office/drawing/2014/main" id="{0F4C61F6-C15B-4D7E-BEA0-49B2D8343AF8}"/>
              </a:ext>
            </a:extLst>
          </p:cNvPr>
          <p:cNvSpPr/>
          <p:nvPr/>
        </p:nvSpPr>
        <p:spPr>
          <a:xfrm>
            <a:off x="660437" y="1054772"/>
            <a:ext cx="7625887" cy="385715"/>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latin typeface="EYInterstate Light" panose="02000506000000020004" pitchFamily="2" charset="0"/>
            </a:endParaRPr>
          </a:p>
        </p:txBody>
      </p:sp>
      <p:sp>
        <p:nvSpPr>
          <p:cNvPr id="7" name="Title 1">
            <a:extLst>
              <a:ext uri="{FF2B5EF4-FFF2-40B4-BE49-F238E27FC236}">
                <a16:creationId xmlns:a16="http://schemas.microsoft.com/office/drawing/2014/main" id="{7488BEE4-8208-4615-A664-CC07CE543F56}"/>
              </a:ext>
            </a:extLst>
          </p:cNvPr>
          <p:cNvSpPr txBox="1">
            <a:spLocks/>
          </p:cNvSpPr>
          <p:nvPr/>
        </p:nvSpPr>
        <p:spPr>
          <a:xfrm>
            <a:off x="609918" y="294200"/>
            <a:ext cx="10978515" cy="590880"/>
          </a:xfrm>
          <a:prstGeom prst="rect">
            <a:avLst/>
          </a:prstGeom>
        </p:spPr>
        <p:txBody>
          <a:bodyPr vert="horz" lIns="0" tIns="0" rIns="0" bIns="0" rtlCol="0" anchor="t"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lang="en-US" dirty="0" err="1">
                <a:solidFill>
                  <a:srgbClr val="2E2E38"/>
                </a:solidFill>
              </a:rPr>
              <a:t>Vadības</a:t>
            </a:r>
            <a:r>
              <a:rPr lang="en-US" dirty="0">
                <a:solidFill>
                  <a:srgbClr val="2E2E38"/>
                </a:solidFill>
              </a:rPr>
              <a:t> </a:t>
            </a:r>
            <a:r>
              <a:rPr lang="en-US" dirty="0" err="1">
                <a:solidFill>
                  <a:srgbClr val="2E2E38"/>
                </a:solidFill>
              </a:rPr>
              <a:t>kopsavilkums</a:t>
            </a:r>
            <a:endParaRPr kumimoji="0" lang="en-US" sz="2400" b="0" i="0" u="none" strike="noStrike" kern="1200" cap="none" spc="0" normalizeH="0" baseline="0" noProof="0" dirty="0">
              <a:ln>
                <a:noFill/>
              </a:ln>
              <a:solidFill>
                <a:srgbClr val="2E2E38"/>
              </a:solidFill>
              <a:effectLst/>
              <a:uLnTx/>
              <a:uFillTx/>
            </a:endParaRPr>
          </a:p>
        </p:txBody>
      </p:sp>
      <p:sp>
        <p:nvSpPr>
          <p:cNvPr id="10" name="TextBox 9">
            <a:extLst>
              <a:ext uri="{FF2B5EF4-FFF2-40B4-BE49-F238E27FC236}">
                <a16:creationId xmlns:a16="http://schemas.microsoft.com/office/drawing/2014/main" id="{F97F996F-D366-492A-AA9D-050247B9823C}"/>
              </a:ext>
            </a:extLst>
          </p:cNvPr>
          <p:cNvSpPr txBox="1"/>
          <p:nvPr/>
        </p:nvSpPr>
        <p:spPr>
          <a:xfrm>
            <a:off x="1306147" y="2924576"/>
            <a:ext cx="1930144"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en-US" sz="1200">
                <a:latin typeface="EYInterstate Light" panose="02000506000000020004" pitchFamily="2" charset="0"/>
              </a:rPr>
              <a:t>Kopējie revīzijas novērojumi</a:t>
            </a:r>
          </a:p>
        </p:txBody>
      </p:sp>
      <p:sp>
        <p:nvSpPr>
          <p:cNvPr id="52" name="TextBox 51">
            <a:extLst>
              <a:ext uri="{FF2B5EF4-FFF2-40B4-BE49-F238E27FC236}">
                <a16:creationId xmlns:a16="http://schemas.microsoft.com/office/drawing/2014/main" id="{6D5A79C8-D2F9-4835-AE88-5AAA6593EB8A}"/>
              </a:ext>
            </a:extLst>
          </p:cNvPr>
          <p:cNvSpPr txBox="1"/>
          <p:nvPr/>
        </p:nvSpPr>
        <p:spPr>
          <a:xfrm>
            <a:off x="700183" y="1469469"/>
            <a:ext cx="7586141" cy="1315745"/>
          </a:xfrm>
          <a:prstGeom prst="rect">
            <a:avLst/>
          </a:prstGeom>
          <a:noFill/>
        </p:spPr>
        <p:txBody>
          <a:bodyPr wrap="square">
            <a:spAutoFit/>
          </a:bodyPr>
          <a:lstStyle/>
          <a:p>
            <a:pPr marL="228600" indent="-228600" algn="just">
              <a:spcBef>
                <a:spcPts val="600"/>
              </a:spcBef>
              <a:spcAft>
                <a:spcPts val="300"/>
              </a:spcAft>
              <a:buFont typeface="+mj-lt"/>
              <a:buAutoNum type="arabicPeriod"/>
            </a:pPr>
            <a:r>
              <a:rPr lang="lv-LV" sz="1200" dirty="0">
                <a:latin typeface="EYInterstate Light" panose="02000506000000020004" pitchFamily="2" charset="0"/>
                <a:cs typeface="Arial" panose="020B0604020202020204" pitchFamily="34" charset="0"/>
              </a:rPr>
              <a:t>Tika veikta pašvaldību sniegto «</a:t>
            </a:r>
            <a:r>
              <a:rPr lang="lv-LV" sz="1200" b="1" dirty="0">
                <a:latin typeface="EYInterstate Light" panose="02000506000000020004" pitchFamily="2" charset="0"/>
                <a:cs typeface="Arial" panose="020B0604020202020204" pitchFamily="34" charset="0"/>
              </a:rPr>
              <a:t>pakalpojumu groza» analīze </a:t>
            </a:r>
            <a:r>
              <a:rPr lang="lv-LV" sz="1200" dirty="0">
                <a:latin typeface="EYInterstate Light" panose="02000506000000020004" pitchFamily="2" charset="0"/>
                <a:cs typeface="Arial" panose="020B0604020202020204" pitchFamily="34" charset="0"/>
              </a:rPr>
              <a:t>(saturs, struktūra un atbilstība likuma «Par pašvaldībām» tvērumam.</a:t>
            </a:r>
          </a:p>
          <a:p>
            <a:pPr marL="228600" indent="-228600" algn="just">
              <a:spcAft>
                <a:spcPts val="300"/>
              </a:spcAft>
              <a:buFont typeface="+mj-lt"/>
              <a:buAutoNum type="arabicPeriod"/>
            </a:pPr>
            <a:r>
              <a:rPr lang="lv-LV" sz="1200" dirty="0">
                <a:latin typeface="EYInterstate Light" panose="02000506000000020004" pitchFamily="2" charset="0"/>
                <a:cs typeface="Arial" panose="020B0604020202020204" pitchFamily="34" charset="0"/>
              </a:rPr>
              <a:t>Izstrādāta </a:t>
            </a:r>
            <a:r>
              <a:rPr lang="lv-LV" sz="1200" b="1" dirty="0">
                <a:latin typeface="EYInterstate Light" panose="02000506000000020004" pitchFamily="2" charset="0"/>
                <a:cs typeface="Arial" panose="020B0604020202020204" pitchFamily="34" charset="0"/>
              </a:rPr>
              <a:t>metodika pašvaldības pakalpojumu sniegšanas vietu skaita un lokācijas noteikšanai</a:t>
            </a:r>
            <a:r>
              <a:rPr lang="lv-LV" sz="1200" dirty="0">
                <a:latin typeface="EYInterstate Light" panose="02000506000000020004" pitchFamily="2" charset="0"/>
                <a:cs typeface="Arial" panose="020B0604020202020204" pitchFamily="34" charset="0"/>
              </a:rPr>
              <a:t>. </a:t>
            </a:r>
          </a:p>
          <a:p>
            <a:pPr marL="228600" indent="-228600" algn="just">
              <a:spcAft>
                <a:spcPts val="300"/>
              </a:spcAft>
              <a:buFont typeface="+mj-lt"/>
              <a:buAutoNum type="arabicPeriod"/>
            </a:pPr>
            <a:r>
              <a:rPr lang="lv-LV" sz="1200" b="1" dirty="0">
                <a:latin typeface="EYInterstate Light" panose="02000506000000020004" pitchFamily="2" charset="0"/>
                <a:cs typeface="Arial" panose="020B0604020202020204" pitchFamily="34" charset="0"/>
              </a:rPr>
              <a:t>Veikta analīze par procesu </a:t>
            </a:r>
            <a:r>
              <a:rPr lang="lv-LV" sz="1200" dirty="0">
                <a:latin typeface="EYInterstate Light" panose="02000506000000020004" pitchFamily="2" charset="0"/>
                <a:cs typeface="Arial" panose="020B0604020202020204" pitchFamily="34" charset="0"/>
              </a:rPr>
              <a:t>kādu pašvaldības veic nosakot pakalpojuma vietas izvietojuma maiņu, pakalpojumu sniegšanas kvalitātes kontroli un dokumentu vadības risinājumu centralizāciju.</a:t>
            </a:r>
          </a:p>
          <a:p>
            <a:pPr marL="228600" indent="-228600" algn="just">
              <a:spcAft>
                <a:spcPts val="300"/>
              </a:spcAft>
              <a:buFont typeface="+mj-lt"/>
              <a:buAutoNum type="arabicPeriod"/>
            </a:pPr>
            <a:r>
              <a:rPr lang="lv-LV" sz="1200" dirty="0">
                <a:latin typeface="EYInterstate Light" panose="02000506000000020004" pitchFamily="2" charset="0"/>
                <a:cs typeface="Arial" panose="020B0604020202020204" pitchFamily="34" charset="0"/>
              </a:rPr>
              <a:t>Veikta sniegto maksas pakalpojumu </a:t>
            </a:r>
            <a:r>
              <a:rPr lang="lv-LV" sz="1200" b="1" dirty="0">
                <a:latin typeface="EYInterstate Light" panose="02000506000000020004" pitchFamily="2" charset="0"/>
                <a:cs typeface="Arial" panose="020B0604020202020204" pitchFamily="34" charset="0"/>
              </a:rPr>
              <a:t>izmaksu analīze. </a:t>
            </a:r>
          </a:p>
        </p:txBody>
      </p:sp>
      <p:sp>
        <p:nvSpPr>
          <p:cNvPr id="58" name="TextBox 57">
            <a:extLst>
              <a:ext uri="{FF2B5EF4-FFF2-40B4-BE49-F238E27FC236}">
                <a16:creationId xmlns:a16="http://schemas.microsoft.com/office/drawing/2014/main" id="{82232487-F262-40FC-B6F8-6F2F607C0994}"/>
              </a:ext>
            </a:extLst>
          </p:cNvPr>
          <p:cNvSpPr txBox="1"/>
          <p:nvPr/>
        </p:nvSpPr>
        <p:spPr>
          <a:xfrm>
            <a:off x="679625" y="1047617"/>
            <a:ext cx="7464249" cy="430887"/>
          </a:xfrm>
          <a:prstGeom prst="rect">
            <a:avLst/>
          </a:prstGeom>
          <a:noFill/>
        </p:spPr>
        <p:txBody>
          <a:bodyPr wrap="square">
            <a:spAutoFit/>
          </a:bodyPr>
          <a:lstStyle/>
          <a:p>
            <a:pPr algn="just">
              <a:spcBef>
                <a:spcPts val="600"/>
              </a:spcBef>
            </a:pPr>
            <a:r>
              <a:rPr kumimoji="0" lang="en-US" sz="1100" i="0" u="none" strike="noStrike" kern="1200" cap="none" spc="0" normalizeH="0" baseline="0" noProof="0">
                <a:ln>
                  <a:noFill/>
                </a:ln>
                <a:effectLst/>
                <a:uLnTx/>
                <a:uFillTx/>
                <a:latin typeface="EYInterstate Light" panose="02000506000000020004" pitchFamily="2" charset="0"/>
                <a:cs typeface="Arial" panose="020B0604020202020204" pitchFamily="34" charset="0"/>
              </a:rPr>
              <a:t>EY </a:t>
            </a:r>
            <a:r>
              <a:rPr lang="en-US" sz="1100">
                <a:latin typeface="EYInterstate Light" panose="02000506000000020004" pitchFamily="2" charset="0"/>
                <a:cs typeface="Arial" panose="020B0604020202020204" pitchFamily="34" charset="0"/>
              </a:rPr>
              <a:t>veiktajā ā</a:t>
            </a:r>
            <a:r>
              <a:rPr kumimoji="0" lang="en-US" sz="1100" i="0" u="none" strike="noStrike" kern="1200" cap="none" spc="0" normalizeH="0" baseline="0" noProof="0">
                <a:ln>
                  <a:noFill/>
                </a:ln>
                <a:effectLst/>
                <a:uLnTx/>
                <a:uFillTx/>
                <a:latin typeface="EYInterstate Light" panose="02000506000000020004" pitchFamily="2" charset="0"/>
                <a:cs typeface="Arial" panose="020B0604020202020204" pitchFamily="34" charset="0"/>
              </a:rPr>
              <a:t>rkārtas finanšu revīzijā par pašvaldību pakalpojumu pieejamības nodrošināšanu novada teritoriālā iedalījuma vienībās pēc administratīvi teritoriālās reformas tiek veikti šādi </a:t>
            </a:r>
            <a:r>
              <a:rPr kumimoji="0" lang="en-US" sz="1100" b="1" i="0" u="none" strike="noStrike" kern="1200" cap="none" spc="0" normalizeH="0" baseline="0" noProof="0">
                <a:ln>
                  <a:noFill/>
                </a:ln>
                <a:effectLst/>
                <a:uLnTx/>
                <a:uFillTx/>
                <a:latin typeface="EYInterstate Light" panose="02000506000000020004" pitchFamily="2" charset="0"/>
                <a:cs typeface="Arial" panose="020B0604020202020204" pitchFamily="34" charset="0"/>
              </a:rPr>
              <a:t>galvenie darba uzdevumi</a:t>
            </a:r>
            <a:r>
              <a:rPr kumimoji="0" lang="en-US" sz="1100" i="0" u="none" strike="noStrike" kern="1200" cap="none" spc="0" normalizeH="0" baseline="0" noProof="0">
                <a:ln>
                  <a:noFill/>
                </a:ln>
                <a:effectLst/>
                <a:uLnTx/>
                <a:uFillTx/>
                <a:latin typeface="EYInterstate Light" panose="02000506000000020004" pitchFamily="2" charset="0"/>
                <a:cs typeface="Arial" panose="020B0604020202020204" pitchFamily="34" charset="0"/>
              </a:rPr>
              <a:t>:</a:t>
            </a:r>
          </a:p>
        </p:txBody>
      </p:sp>
      <p:grpSp>
        <p:nvGrpSpPr>
          <p:cNvPr id="77" name="Group 76">
            <a:extLst>
              <a:ext uri="{FF2B5EF4-FFF2-40B4-BE49-F238E27FC236}">
                <a16:creationId xmlns:a16="http://schemas.microsoft.com/office/drawing/2014/main" id="{8243D5E9-41E3-4CF7-89D4-552F4727E95D}"/>
              </a:ext>
            </a:extLst>
          </p:cNvPr>
          <p:cNvGrpSpPr/>
          <p:nvPr/>
        </p:nvGrpSpPr>
        <p:grpSpPr>
          <a:xfrm>
            <a:off x="8414327" y="1054772"/>
            <a:ext cx="3169038" cy="1730442"/>
            <a:chOff x="8318377" y="1075029"/>
            <a:chExt cx="3270056" cy="1761740"/>
          </a:xfrm>
        </p:grpSpPr>
        <p:grpSp>
          <p:nvGrpSpPr>
            <p:cNvPr id="31" name="Group 30">
              <a:extLst>
                <a:ext uri="{FF2B5EF4-FFF2-40B4-BE49-F238E27FC236}">
                  <a16:creationId xmlns:a16="http://schemas.microsoft.com/office/drawing/2014/main" id="{362C0381-7A7F-4C66-A4DB-765CA0DDD17E}"/>
                </a:ext>
              </a:extLst>
            </p:cNvPr>
            <p:cNvGrpSpPr/>
            <p:nvPr/>
          </p:nvGrpSpPr>
          <p:grpSpPr>
            <a:xfrm>
              <a:off x="8318377" y="1075029"/>
              <a:ext cx="3270056" cy="1761740"/>
              <a:chOff x="7406428" y="969038"/>
              <a:chExt cx="4518872" cy="2577635"/>
            </a:xfrm>
          </p:grpSpPr>
          <p:sp>
            <p:nvSpPr>
              <p:cNvPr id="32" name="Rectangle 31">
                <a:extLst>
                  <a:ext uri="{FF2B5EF4-FFF2-40B4-BE49-F238E27FC236}">
                    <a16:creationId xmlns:a16="http://schemas.microsoft.com/office/drawing/2014/main" id="{DF5F0DE2-6586-440E-9DC0-2996BFB10BB6}"/>
                  </a:ext>
                </a:extLst>
              </p:cNvPr>
              <p:cNvSpPr/>
              <p:nvPr/>
            </p:nvSpPr>
            <p:spPr>
              <a:xfrm>
                <a:off x="7406428" y="969038"/>
                <a:ext cx="4518872" cy="2577635"/>
              </a:xfrm>
              <a:prstGeom prst="rect">
                <a:avLst/>
              </a:prstGeom>
              <a:solidFill>
                <a:srgbClr val="F9F9F9"/>
              </a:solidFill>
              <a:ln w="25400" cap="flat" cmpd="sng" algn="ctr">
                <a:solidFill>
                  <a:schemeClr val="accent2"/>
                </a:solid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EYInterstate Light" panose="02000506000000020004" pitchFamily="2" charset="0"/>
                </a:endParaRPr>
              </a:p>
            </p:txBody>
          </p:sp>
          <p:sp>
            <p:nvSpPr>
              <p:cNvPr id="33" name="Freeform 25">
                <a:extLst>
                  <a:ext uri="{FF2B5EF4-FFF2-40B4-BE49-F238E27FC236}">
                    <a16:creationId xmlns:a16="http://schemas.microsoft.com/office/drawing/2014/main" id="{A92E00F4-DA06-4E1F-83A1-639C14A5BEAA}"/>
                  </a:ext>
                </a:extLst>
              </p:cNvPr>
              <p:cNvSpPr>
                <a:spLocks/>
              </p:cNvSpPr>
              <p:nvPr/>
            </p:nvSpPr>
            <p:spPr bwMode="gray">
              <a:xfrm>
                <a:off x="7693076" y="1090633"/>
                <a:ext cx="4013996" cy="2348788"/>
              </a:xfrm>
              <a:custGeom>
                <a:avLst/>
                <a:gdLst/>
                <a:ahLst/>
                <a:cxnLst>
                  <a:cxn ang="0">
                    <a:pos x="252" y="165"/>
                  </a:cxn>
                  <a:cxn ang="0">
                    <a:pos x="258" y="165"/>
                  </a:cxn>
                  <a:cxn ang="0">
                    <a:pos x="265" y="154"/>
                  </a:cxn>
                  <a:cxn ang="0">
                    <a:pos x="282" y="151"/>
                  </a:cxn>
                  <a:cxn ang="0">
                    <a:pos x="295" y="148"/>
                  </a:cxn>
                  <a:cxn ang="0">
                    <a:pos x="295" y="141"/>
                  </a:cxn>
                  <a:cxn ang="0">
                    <a:pos x="305" y="128"/>
                  </a:cxn>
                  <a:cxn ang="0">
                    <a:pos x="309" y="121"/>
                  </a:cxn>
                  <a:cxn ang="0">
                    <a:pos x="305" y="104"/>
                  </a:cxn>
                  <a:cxn ang="0">
                    <a:pos x="302" y="97"/>
                  </a:cxn>
                  <a:cxn ang="0">
                    <a:pos x="295" y="81"/>
                  </a:cxn>
                  <a:cxn ang="0">
                    <a:pos x="292" y="77"/>
                  </a:cxn>
                  <a:cxn ang="0">
                    <a:pos x="289" y="77"/>
                  </a:cxn>
                  <a:cxn ang="0">
                    <a:pos x="285" y="70"/>
                  </a:cxn>
                  <a:cxn ang="0">
                    <a:pos x="285" y="60"/>
                  </a:cxn>
                  <a:cxn ang="0">
                    <a:pos x="282" y="47"/>
                  </a:cxn>
                  <a:cxn ang="0">
                    <a:pos x="278" y="40"/>
                  </a:cxn>
                  <a:cxn ang="0">
                    <a:pos x="265" y="30"/>
                  </a:cxn>
                  <a:cxn ang="0">
                    <a:pos x="255" y="23"/>
                  </a:cxn>
                  <a:cxn ang="0">
                    <a:pos x="242" y="23"/>
                  </a:cxn>
                  <a:cxn ang="0">
                    <a:pos x="225" y="30"/>
                  </a:cxn>
                  <a:cxn ang="0">
                    <a:pos x="215" y="30"/>
                  </a:cxn>
                  <a:cxn ang="0">
                    <a:pos x="205" y="20"/>
                  </a:cxn>
                  <a:cxn ang="0">
                    <a:pos x="198" y="13"/>
                  </a:cxn>
                  <a:cxn ang="0">
                    <a:pos x="181" y="3"/>
                  </a:cxn>
                  <a:cxn ang="0">
                    <a:pos x="174" y="3"/>
                  </a:cxn>
                  <a:cxn ang="0">
                    <a:pos x="164" y="0"/>
                  </a:cxn>
                  <a:cxn ang="0">
                    <a:pos x="154" y="3"/>
                  </a:cxn>
                  <a:cxn ang="0">
                    <a:pos x="134" y="10"/>
                  </a:cxn>
                  <a:cxn ang="0">
                    <a:pos x="127" y="27"/>
                  </a:cxn>
                  <a:cxn ang="0">
                    <a:pos x="134" y="67"/>
                  </a:cxn>
                  <a:cxn ang="0">
                    <a:pos x="114" y="84"/>
                  </a:cxn>
                  <a:cxn ang="0">
                    <a:pos x="87" y="74"/>
                  </a:cxn>
                  <a:cxn ang="0">
                    <a:pos x="87" y="57"/>
                  </a:cxn>
                  <a:cxn ang="0">
                    <a:pos x="73" y="50"/>
                  </a:cxn>
                  <a:cxn ang="0">
                    <a:pos x="43" y="40"/>
                  </a:cxn>
                  <a:cxn ang="0">
                    <a:pos x="23" y="57"/>
                  </a:cxn>
                  <a:cxn ang="0">
                    <a:pos x="16" y="64"/>
                  </a:cxn>
                  <a:cxn ang="0">
                    <a:pos x="6" y="97"/>
                  </a:cxn>
                  <a:cxn ang="0">
                    <a:pos x="3" y="151"/>
                  </a:cxn>
                  <a:cxn ang="0">
                    <a:pos x="6" y="165"/>
                  </a:cxn>
                  <a:cxn ang="0">
                    <a:pos x="20" y="154"/>
                  </a:cxn>
                  <a:cxn ang="0">
                    <a:pos x="26" y="151"/>
                  </a:cxn>
                  <a:cxn ang="0">
                    <a:pos x="33" y="144"/>
                  </a:cxn>
                  <a:cxn ang="0">
                    <a:pos x="43" y="138"/>
                  </a:cxn>
                  <a:cxn ang="0">
                    <a:pos x="53" y="134"/>
                  </a:cxn>
                  <a:cxn ang="0">
                    <a:pos x="73" y="134"/>
                  </a:cxn>
                  <a:cxn ang="0">
                    <a:pos x="87" y="134"/>
                  </a:cxn>
                  <a:cxn ang="0">
                    <a:pos x="97" y="138"/>
                  </a:cxn>
                  <a:cxn ang="0">
                    <a:pos x="107" y="134"/>
                  </a:cxn>
                  <a:cxn ang="0">
                    <a:pos x="114" y="138"/>
                  </a:cxn>
                  <a:cxn ang="0">
                    <a:pos x="121" y="138"/>
                  </a:cxn>
                  <a:cxn ang="0">
                    <a:pos x="141" y="138"/>
                  </a:cxn>
                  <a:cxn ang="0">
                    <a:pos x="154" y="138"/>
                  </a:cxn>
                  <a:cxn ang="0">
                    <a:pos x="164" y="131"/>
                  </a:cxn>
                  <a:cxn ang="0">
                    <a:pos x="174" y="141"/>
                  </a:cxn>
                  <a:cxn ang="0">
                    <a:pos x="198" y="148"/>
                  </a:cxn>
                  <a:cxn ang="0">
                    <a:pos x="215" y="161"/>
                  </a:cxn>
                  <a:cxn ang="0">
                    <a:pos x="228" y="168"/>
                  </a:cxn>
                  <a:cxn ang="0">
                    <a:pos x="238" y="171"/>
                  </a:cxn>
                </a:cxnLst>
                <a:rect l="0" t="0" r="r" b="b"/>
                <a:pathLst>
                  <a:path w="309" h="171">
                    <a:moveTo>
                      <a:pt x="248" y="171"/>
                    </a:moveTo>
                    <a:lnTo>
                      <a:pt x="248" y="171"/>
                    </a:lnTo>
                    <a:lnTo>
                      <a:pt x="248" y="168"/>
                    </a:lnTo>
                    <a:lnTo>
                      <a:pt x="252" y="165"/>
                    </a:lnTo>
                    <a:lnTo>
                      <a:pt x="252" y="165"/>
                    </a:lnTo>
                    <a:lnTo>
                      <a:pt x="255" y="165"/>
                    </a:lnTo>
                    <a:lnTo>
                      <a:pt x="255" y="165"/>
                    </a:lnTo>
                    <a:lnTo>
                      <a:pt x="258" y="165"/>
                    </a:lnTo>
                    <a:lnTo>
                      <a:pt x="258" y="161"/>
                    </a:lnTo>
                    <a:lnTo>
                      <a:pt x="262" y="158"/>
                    </a:lnTo>
                    <a:lnTo>
                      <a:pt x="265" y="154"/>
                    </a:lnTo>
                    <a:lnTo>
                      <a:pt x="265" y="154"/>
                    </a:lnTo>
                    <a:lnTo>
                      <a:pt x="272" y="154"/>
                    </a:lnTo>
                    <a:lnTo>
                      <a:pt x="272" y="154"/>
                    </a:lnTo>
                    <a:lnTo>
                      <a:pt x="278" y="151"/>
                    </a:lnTo>
                    <a:lnTo>
                      <a:pt x="282" y="151"/>
                    </a:lnTo>
                    <a:lnTo>
                      <a:pt x="282" y="151"/>
                    </a:lnTo>
                    <a:lnTo>
                      <a:pt x="289" y="148"/>
                    </a:lnTo>
                    <a:lnTo>
                      <a:pt x="295" y="148"/>
                    </a:lnTo>
                    <a:lnTo>
                      <a:pt x="295" y="148"/>
                    </a:lnTo>
                    <a:lnTo>
                      <a:pt x="295" y="148"/>
                    </a:lnTo>
                    <a:lnTo>
                      <a:pt x="295" y="144"/>
                    </a:lnTo>
                    <a:lnTo>
                      <a:pt x="295" y="141"/>
                    </a:lnTo>
                    <a:lnTo>
                      <a:pt x="295" y="141"/>
                    </a:lnTo>
                    <a:lnTo>
                      <a:pt x="299" y="134"/>
                    </a:lnTo>
                    <a:lnTo>
                      <a:pt x="302" y="131"/>
                    </a:lnTo>
                    <a:lnTo>
                      <a:pt x="302" y="131"/>
                    </a:lnTo>
                    <a:lnTo>
                      <a:pt x="305" y="128"/>
                    </a:lnTo>
                    <a:lnTo>
                      <a:pt x="305" y="128"/>
                    </a:lnTo>
                    <a:lnTo>
                      <a:pt x="305" y="124"/>
                    </a:lnTo>
                    <a:lnTo>
                      <a:pt x="305" y="124"/>
                    </a:lnTo>
                    <a:lnTo>
                      <a:pt x="309" y="121"/>
                    </a:lnTo>
                    <a:lnTo>
                      <a:pt x="309" y="121"/>
                    </a:lnTo>
                    <a:lnTo>
                      <a:pt x="309" y="111"/>
                    </a:lnTo>
                    <a:lnTo>
                      <a:pt x="309" y="111"/>
                    </a:lnTo>
                    <a:lnTo>
                      <a:pt x="305" y="104"/>
                    </a:lnTo>
                    <a:lnTo>
                      <a:pt x="305" y="104"/>
                    </a:lnTo>
                    <a:lnTo>
                      <a:pt x="305" y="101"/>
                    </a:lnTo>
                    <a:lnTo>
                      <a:pt x="302" y="97"/>
                    </a:lnTo>
                    <a:lnTo>
                      <a:pt x="302" y="97"/>
                    </a:lnTo>
                    <a:lnTo>
                      <a:pt x="299" y="91"/>
                    </a:lnTo>
                    <a:lnTo>
                      <a:pt x="299" y="91"/>
                    </a:lnTo>
                    <a:lnTo>
                      <a:pt x="299" y="84"/>
                    </a:lnTo>
                    <a:lnTo>
                      <a:pt x="295" y="81"/>
                    </a:lnTo>
                    <a:lnTo>
                      <a:pt x="295" y="81"/>
                    </a:lnTo>
                    <a:lnTo>
                      <a:pt x="292" y="81"/>
                    </a:lnTo>
                    <a:lnTo>
                      <a:pt x="292" y="77"/>
                    </a:lnTo>
                    <a:lnTo>
                      <a:pt x="292" y="77"/>
                    </a:lnTo>
                    <a:lnTo>
                      <a:pt x="292" y="74"/>
                    </a:lnTo>
                    <a:lnTo>
                      <a:pt x="292" y="74"/>
                    </a:lnTo>
                    <a:lnTo>
                      <a:pt x="289" y="74"/>
                    </a:lnTo>
                    <a:lnTo>
                      <a:pt x="289" y="77"/>
                    </a:lnTo>
                    <a:lnTo>
                      <a:pt x="285" y="77"/>
                    </a:lnTo>
                    <a:lnTo>
                      <a:pt x="285" y="77"/>
                    </a:lnTo>
                    <a:lnTo>
                      <a:pt x="285" y="77"/>
                    </a:lnTo>
                    <a:lnTo>
                      <a:pt x="285" y="70"/>
                    </a:lnTo>
                    <a:lnTo>
                      <a:pt x="289" y="67"/>
                    </a:lnTo>
                    <a:lnTo>
                      <a:pt x="289" y="67"/>
                    </a:lnTo>
                    <a:lnTo>
                      <a:pt x="285" y="60"/>
                    </a:lnTo>
                    <a:lnTo>
                      <a:pt x="285" y="60"/>
                    </a:lnTo>
                    <a:lnTo>
                      <a:pt x="278" y="54"/>
                    </a:lnTo>
                    <a:lnTo>
                      <a:pt x="278" y="54"/>
                    </a:lnTo>
                    <a:lnTo>
                      <a:pt x="282" y="50"/>
                    </a:lnTo>
                    <a:lnTo>
                      <a:pt x="282" y="47"/>
                    </a:lnTo>
                    <a:lnTo>
                      <a:pt x="282" y="47"/>
                    </a:lnTo>
                    <a:lnTo>
                      <a:pt x="282" y="47"/>
                    </a:lnTo>
                    <a:lnTo>
                      <a:pt x="278" y="40"/>
                    </a:lnTo>
                    <a:lnTo>
                      <a:pt x="278" y="40"/>
                    </a:lnTo>
                    <a:lnTo>
                      <a:pt x="272" y="37"/>
                    </a:lnTo>
                    <a:lnTo>
                      <a:pt x="265" y="34"/>
                    </a:lnTo>
                    <a:lnTo>
                      <a:pt x="265" y="34"/>
                    </a:lnTo>
                    <a:lnTo>
                      <a:pt x="265" y="30"/>
                    </a:lnTo>
                    <a:lnTo>
                      <a:pt x="262" y="27"/>
                    </a:lnTo>
                    <a:lnTo>
                      <a:pt x="262" y="27"/>
                    </a:lnTo>
                    <a:lnTo>
                      <a:pt x="258" y="23"/>
                    </a:lnTo>
                    <a:lnTo>
                      <a:pt x="255" y="23"/>
                    </a:lnTo>
                    <a:lnTo>
                      <a:pt x="255" y="23"/>
                    </a:lnTo>
                    <a:lnTo>
                      <a:pt x="248" y="23"/>
                    </a:lnTo>
                    <a:lnTo>
                      <a:pt x="248" y="23"/>
                    </a:lnTo>
                    <a:lnTo>
                      <a:pt x="242" y="23"/>
                    </a:lnTo>
                    <a:lnTo>
                      <a:pt x="235" y="23"/>
                    </a:lnTo>
                    <a:lnTo>
                      <a:pt x="235" y="23"/>
                    </a:lnTo>
                    <a:lnTo>
                      <a:pt x="231" y="27"/>
                    </a:lnTo>
                    <a:lnTo>
                      <a:pt x="225" y="30"/>
                    </a:lnTo>
                    <a:lnTo>
                      <a:pt x="225" y="30"/>
                    </a:lnTo>
                    <a:lnTo>
                      <a:pt x="218" y="30"/>
                    </a:lnTo>
                    <a:lnTo>
                      <a:pt x="218" y="30"/>
                    </a:lnTo>
                    <a:lnTo>
                      <a:pt x="215" y="30"/>
                    </a:lnTo>
                    <a:lnTo>
                      <a:pt x="215" y="30"/>
                    </a:lnTo>
                    <a:lnTo>
                      <a:pt x="211" y="27"/>
                    </a:lnTo>
                    <a:lnTo>
                      <a:pt x="211" y="27"/>
                    </a:lnTo>
                    <a:lnTo>
                      <a:pt x="205" y="20"/>
                    </a:lnTo>
                    <a:lnTo>
                      <a:pt x="205" y="20"/>
                    </a:lnTo>
                    <a:lnTo>
                      <a:pt x="205" y="17"/>
                    </a:lnTo>
                    <a:lnTo>
                      <a:pt x="205" y="17"/>
                    </a:lnTo>
                    <a:lnTo>
                      <a:pt x="198" y="13"/>
                    </a:lnTo>
                    <a:lnTo>
                      <a:pt x="198" y="13"/>
                    </a:lnTo>
                    <a:lnTo>
                      <a:pt x="188" y="10"/>
                    </a:lnTo>
                    <a:lnTo>
                      <a:pt x="188" y="10"/>
                    </a:lnTo>
                    <a:lnTo>
                      <a:pt x="181" y="3"/>
                    </a:lnTo>
                    <a:lnTo>
                      <a:pt x="174" y="0"/>
                    </a:lnTo>
                    <a:lnTo>
                      <a:pt x="174" y="0"/>
                    </a:lnTo>
                    <a:lnTo>
                      <a:pt x="174" y="3"/>
                    </a:lnTo>
                    <a:lnTo>
                      <a:pt x="174" y="3"/>
                    </a:lnTo>
                    <a:lnTo>
                      <a:pt x="171" y="0"/>
                    </a:lnTo>
                    <a:lnTo>
                      <a:pt x="168" y="0"/>
                    </a:lnTo>
                    <a:lnTo>
                      <a:pt x="168" y="0"/>
                    </a:lnTo>
                    <a:lnTo>
                      <a:pt x="164" y="0"/>
                    </a:lnTo>
                    <a:lnTo>
                      <a:pt x="164" y="0"/>
                    </a:lnTo>
                    <a:lnTo>
                      <a:pt x="161" y="0"/>
                    </a:lnTo>
                    <a:lnTo>
                      <a:pt x="161" y="0"/>
                    </a:lnTo>
                    <a:lnTo>
                      <a:pt x="154" y="3"/>
                    </a:lnTo>
                    <a:lnTo>
                      <a:pt x="154" y="3"/>
                    </a:lnTo>
                    <a:lnTo>
                      <a:pt x="144" y="7"/>
                    </a:lnTo>
                    <a:lnTo>
                      <a:pt x="144" y="7"/>
                    </a:lnTo>
                    <a:lnTo>
                      <a:pt x="134" y="10"/>
                    </a:lnTo>
                    <a:lnTo>
                      <a:pt x="127" y="10"/>
                    </a:lnTo>
                    <a:lnTo>
                      <a:pt x="127" y="10"/>
                    </a:lnTo>
                    <a:lnTo>
                      <a:pt x="127" y="27"/>
                    </a:lnTo>
                    <a:lnTo>
                      <a:pt x="127" y="27"/>
                    </a:lnTo>
                    <a:lnTo>
                      <a:pt x="131" y="40"/>
                    </a:lnTo>
                    <a:lnTo>
                      <a:pt x="131" y="40"/>
                    </a:lnTo>
                    <a:lnTo>
                      <a:pt x="134" y="57"/>
                    </a:lnTo>
                    <a:lnTo>
                      <a:pt x="134" y="67"/>
                    </a:lnTo>
                    <a:lnTo>
                      <a:pt x="131" y="74"/>
                    </a:lnTo>
                    <a:lnTo>
                      <a:pt x="131" y="74"/>
                    </a:lnTo>
                    <a:lnTo>
                      <a:pt x="124" y="81"/>
                    </a:lnTo>
                    <a:lnTo>
                      <a:pt x="114" y="84"/>
                    </a:lnTo>
                    <a:lnTo>
                      <a:pt x="100" y="84"/>
                    </a:lnTo>
                    <a:lnTo>
                      <a:pt x="90" y="81"/>
                    </a:lnTo>
                    <a:lnTo>
                      <a:pt x="90" y="81"/>
                    </a:lnTo>
                    <a:lnTo>
                      <a:pt x="87" y="74"/>
                    </a:lnTo>
                    <a:lnTo>
                      <a:pt x="87" y="70"/>
                    </a:lnTo>
                    <a:lnTo>
                      <a:pt x="87" y="64"/>
                    </a:lnTo>
                    <a:lnTo>
                      <a:pt x="87" y="57"/>
                    </a:lnTo>
                    <a:lnTo>
                      <a:pt x="87" y="57"/>
                    </a:lnTo>
                    <a:lnTo>
                      <a:pt x="84" y="57"/>
                    </a:lnTo>
                    <a:lnTo>
                      <a:pt x="80" y="57"/>
                    </a:lnTo>
                    <a:lnTo>
                      <a:pt x="80" y="57"/>
                    </a:lnTo>
                    <a:lnTo>
                      <a:pt x="73" y="50"/>
                    </a:lnTo>
                    <a:lnTo>
                      <a:pt x="67" y="47"/>
                    </a:lnTo>
                    <a:lnTo>
                      <a:pt x="60" y="30"/>
                    </a:lnTo>
                    <a:lnTo>
                      <a:pt x="60" y="30"/>
                    </a:lnTo>
                    <a:lnTo>
                      <a:pt x="43" y="40"/>
                    </a:lnTo>
                    <a:lnTo>
                      <a:pt x="30" y="47"/>
                    </a:lnTo>
                    <a:lnTo>
                      <a:pt x="26" y="47"/>
                    </a:lnTo>
                    <a:lnTo>
                      <a:pt x="26" y="47"/>
                    </a:lnTo>
                    <a:lnTo>
                      <a:pt x="23" y="57"/>
                    </a:lnTo>
                    <a:lnTo>
                      <a:pt x="23" y="57"/>
                    </a:lnTo>
                    <a:lnTo>
                      <a:pt x="20" y="60"/>
                    </a:lnTo>
                    <a:lnTo>
                      <a:pt x="16" y="64"/>
                    </a:lnTo>
                    <a:lnTo>
                      <a:pt x="16" y="64"/>
                    </a:lnTo>
                    <a:lnTo>
                      <a:pt x="16" y="77"/>
                    </a:lnTo>
                    <a:lnTo>
                      <a:pt x="13" y="91"/>
                    </a:lnTo>
                    <a:lnTo>
                      <a:pt x="13" y="91"/>
                    </a:lnTo>
                    <a:lnTo>
                      <a:pt x="6" y="97"/>
                    </a:lnTo>
                    <a:lnTo>
                      <a:pt x="3" y="104"/>
                    </a:lnTo>
                    <a:lnTo>
                      <a:pt x="3" y="104"/>
                    </a:lnTo>
                    <a:lnTo>
                      <a:pt x="0" y="128"/>
                    </a:lnTo>
                    <a:lnTo>
                      <a:pt x="3" y="151"/>
                    </a:lnTo>
                    <a:lnTo>
                      <a:pt x="3" y="151"/>
                    </a:lnTo>
                    <a:lnTo>
                      <a:pt x="6" y="161"/>
                    </a:lnTo>
                    <a:lnTo>
                      <a:pt x="6" y="165"/>
                    </a:lnTo>
                    <a:lnTo>
                      <a:pt x="6" y="165"/>
                    </a:lnTo>
                    <a:lnTo>
                      <a:pt x="13" y="161"/>
                    </a:lnTo>
                    <a:lnTo>
                      <a:pt x="13" y="161"/>
                    </a:lnTo>
                    <a:lnTo>
                      <a:pt x="16" y="161"/>
                    </a:lnTo>
                    <a:lnTo>
                      <a:pt x="20" y="154"/>
                    </a:lnTo>
                    <a:lnTo>
                      <a:pt x="20" y="154"/>
                    </a:lnTo>
                    <a:lnTo>
                      <a:pt x="23" y="151"/>
                    </a:lnTo>
                    <a:lnTo>
                      <a:pt x="26" y="151"/>
                    </a:lnTo>
                    <a:lnTo>
                      <a:pt x="26" y="151"/>
                    </a:lnTo>
                    <a:lnTo>
                      <a:pt x="26" y="151"/>
                    </a:lnTo>
                    <a:lnTo>
                      <a:pt x="30" y="148"/>
                    </a:lnTo>
                    <a:lnTo>
                      <a:pt x="33" y="144"/>
                    </a:lnTo>
                    <a:lnTo>
                      <a:pt x="33" y="144"/>
                    </a:lnTo>
                    <a:lnTo>
                      <a:pt x="37" y="141"/>
                    </a:lnTo>
                    <a:lnTo>
                      <a:pt x="40" y="138"/>
                    </a:lnTo>
                    <a:lnTo>
                      <a:pt x="40" y="138"/>
                    </a:lnTo>
                    <a:lnTo>
                      <a:pt x="43" y="138"/>
                    </a:lnTo>
                    <a:lnTo>
                      <a:pt x="47" y="138"/>
                    </a:lnTo>
                    <a:lnTo>
                      <a:pt x="47" y="138"/>
                    </a:lnTo>
                    <a:lnTo>
                      <a:pt x="53" y="134"/>
                    </a:lnTo>
                    <a:lnTo>
                      <a:pt x="53" y="134"/>
                    </a:lnTo>
                    <a:lnTo>
                      <a:pt x="60" y="134"/>
                    </a:lnTo>
                    <a:lnTo>
                      <a:pt x="60" y="134"/>
                    </a:lnTo>
                    <a:lnTo>
                      <a:pt x="73" y="134"/>
                    </a:lnTo>
                    <a:lnTo>
                      <a:pt x="73" y="134"/>
                    </a:lnTo>
                    <a:lnTo>
                      <a:pt x="80" y="138"/>
                    </a:lnTo>
                    <a:lnTo>
                      <a:pt x="80" y="138"/>
                    </a:lnTo>
                    <a:lnTo>
                      <a:pt x="84" y="134"/>
                    </a:lnTo>
                    <a:lnTo>
                      <a:pt x="87" y="134"/>
                    </a:lnTo>
                    <a:lnTo>
                      <a:pt x="90" y="134"/>
                    </a:lnTo>
                    <a:lnTo>
                      <a:pt x="90" y="134"/>
                    </a:lnTo>
                    <a:lnTo>
                      <a:pt x="94" y="138"/>
                    </a:lnTo>
                    <a:lnTo>
                      <a:pt x="97" y="138"/>
                    </a:lnTo>
                    <a:lnTo>
                      <a:pt x="97" y="138"/>
                    </a:lnTo>
                    <a:lnTo>
                      <a:pt x="104" y="134"/>
                    </a:lnTo>
                    <a:lnTo>
                      <a:pt x="104" y="134"/>
                    </a:lnTo>
                    <a:lnTo>
                      <a:pt x="107" y="134"/>
                    </a:lnTo>
                    <a:lnTo>
                      <a:pt x="107" y="134"/>
                    </a:lnTo>
                    <a:lnTo>
                      <a:pt x="107" y="134"/>
                    </a:lnTo>
                    <a:lnTo>
                      <a:pt x="114" y="138"/>
                    </a:lnTo>
                    <a:lnTo>
                      <a:pt x="114" y="138"/>
                    </a:lnTo>
                    <a:lnTo>
                      <a:pt x="114" y="138"/>
                    </a:lnTo>
                    <a:lnTo>
                      <a:pt x="114" y="138"/>
                    </a:lnTo>
                    <a:lnTo>
                      <a:pt x="114" y="138"/>
                    </a:lnTo>
                    <a:lnTo>
                      <a:pt x="121" y="138"/>
                    </a:lnTo>
                    <a:lnTo>
                      <a:pt x="131" y="138"/>
                    </a:lnTo>
                    <a:lnTo>
                      <a:pt x="131" y="138"/>
                    </a:lnTo>
                    <a:lnTo>
                      <a:pt x="134" y="138"/>
                    </a:lnTo>
                    <a:lnTo>
                      <a:pt x="141" y="138"/>
                    </a:lnTo>
                    <a:lnTo>
                      <a:pt x="141" y="138"/>
                    </a:lnTo>
                    <a:lnTo>
                      <a:pt x="147" y="138"/>
                    </a:lnTo>
                    <a:lnTo>
                      <a:pt x="147" y="138"/>
                    </a:lnTo>
                    <a:lnTo>
                      <a:pt x="154" y="138"/>
                    </a:lnTo>
                    <a:lnTo>
                      <a:pt x="157" y="131"/>
                    </a:lnTo>
                    <a:lnTo>
                      <a:pt x="161" y="128"/>
                    </a:lnTo>
                    <a:lnTo>
                      <a:pt x="164" y="131"/>
                    </a:lnTo>
                    <a:lnTo>
                      <a:pt x="164" y="131"/>
                    </a:lnTo>
                    <a:lnTo>
                      <a:pt x="168" y="134"/>
                    </a:lnTo>
                    <a:lnTo>
                      <a:pt x="171" y="138"/>
                    </a:lnTo>
                    <a:lnTo>
                      <a:pt x="171" y="138"/>
                    </a:lnTo>
                    <a:lnTo>
                      <a:pt x="174" y="141"/>
                    </a:lnTo>
                    <a:lnTo>
                      <a:pt x="178" y="144"/>
                    </a:lnTo>
                    <a:lnTo>
                      <a:pt x="178" y="144"/>
                    </a:lnTo>
                    <a:lnTo>
                      <a:pt x="188" y="148"/>
                    </a:lnTo>
                    <a:lnTo>
                      <a:pt x="198" y="148"/>
                    </a:lnTo>
                    <a:lnTo>
                      <a:pt x="198" y="148"/>
                    </a:lnTo>
                    <a:lnTo>
                      <a:pt x="211" y="158"/>
                    </a:lnTo>
                    <a:lnTo>
                      <a:pt x="211" y="158"/>
                    </a:lnTo>
                    <a:lnTo>
                      <a:pt x="215" y="161"/>
                    </a:lnTo>
                    <a:lnTo>
                      <a:pt x="218" y="161"/>
                    </a:lnTo>
                    <a:lnTo>
                      <a:pt x="218" y="161"/>
                    </a:lnTo>
                    <a:lnTo>
                      <a:pt x="225" y="165"/>
                    </a:lnTo>
                    <a:lnTo>
                      <a:pt x="228" y="168"/>
                    </a:lnTo>
                    <a:lnTo>
                      <a:pt x="228" y="168"/>
                    </a:lnTo>
                    <a:lnTo>
                      <a:pt x="231" y="171"/>
                    </a:lnTo>
                    <a:lnTo>
                      <a:pt x="238" y="171"/>
                    </a:lnTo>
                    <a:lnTo>
                      <a:pt x="238" y="171"/>
                    </a:lnTo>
                    <a:lnTo>
                      <a:pt x="248" y="171"/>
                    </a:lnTo>
                    <a:lnTo>
                      <a:pt x="248" y="171"/>
                    </a:lnTo>
                    <a:close/>
                  </a:path>
                </a:pathLst>
              </a:custGeom>
              <a:solidFill>
                <a:srgbClr val="FFFFFF">
                  <a:lumMod val="85000"/>
                </a:srgbClr>
              </a:solidFill>
              <a:ln w="3175" cap="flat" cmpd="sng">
                <a:no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EYInterstate Light" panose="02000506000000020004" pitchFamily="2" charset="0"/>
                </a:endParaRPr>
              </a:p>
            </p:txBody>
          </p:sp>
          <p:sp>
            <p:nvSpPr>
              <p:cNvPr id="34" name="Oval 33">
                <a:extLst>
                  <a:ext uri="{FF2B5EF4-FFF2-40B4-BE49-F238E27FC236}">
                    <a16:creationId xmlns:a16="http://schemas.microsoft.com/office/drawing/2014/main" id="{2EBC721D-AD48-47F1-A34D-11180C049FCE}"/>
                  </a:ext>
                </a:extLst>
              </p:cNvPr>
              <p:cNvSpPr/>
              <p:nvPr/>
            </p:nvSpPr>
            <p:spPr>
              <a:xfrm>
                <a:off x="7720042" y="2623072"/>
                <a:ext cx="409576" cy="377027"/>
              </a:xfrm>
              <a:prstGeom prst="ellipse">
                <a:avLst/>
              </a:prstGeom>
              <a:solidFill>
                <a:schemeClr val="accent2">
                  <a:lumMod val="20000"/>
                  <a:lumOff val="80000"/>
                </a:schemeClr>
              </a:solidFill>
              <a:ln w="381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black"/>
                  </a:solidFill>
                  <a:effectLst/>
                  <a:uLnTx/>
                  <a:uFillTx/>
                  <a:latin typeface="EYInterstate Light" panose="02000506000000020004" pitchFamily="2" charset="0"/>
                </a:endParaRPr>
              </a:p>
            </p:txBody>
          </p:sp>
          <p:sp>
            <p:nvSpPr>
              <p:cNvPr id="35" name="Oval 34">
                <a:extLst>
                  <a:ext uri="{FF2B5EF4-FFF2-40B4-BE49-F238E27FC236}">
                    <a16:creationId xmlns:a16="http://schemas.microsoft.com/office/drawing/2014/main" id="{36D00891-1824-4897-A5C3-56B9F9E3C75C}"/>
                  </a:ext>
                </a:extLst>
              </p:cNvPr>
              <p:cNvSpPr/>
              <p:nvPr/>
            </p:nvSpPr>
            <p:spPr>
              <a:xfrm>
                <a:off x="8562489" y="2038260"/>
                <a:ext cx="409575" cy="377026"/>
              </a:xfrm>
              <a:prstGeom prst="ellipse">
                <a:avLst/>
              </a:prstGeom>
              <a:solidFill>
                <a:schemeClr val="accent2">
                  <a:lumMod val="20000"/>
                  <a:lumOff val="80000"/>
                </a:schemeClr>
              </a:solidFill>
              <a:ln w="381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black"/>
                  </a:solidFill>
                  <a:effectLst/>
                  <a:uLnTx/>
                  <a:uFillTx/>
                  <a:latin typeface="EYInterstate Light" panose="02000506000000020004" pitchFamily="2" charset="0"/>
                </a:endParaRPr>
              </a:p>
            </p:txBody>
          </p:sp>
          <p:sp>
            <p:nvSpPr>
              <p:cNvPr id="36" name="Oval 35">
                <a:extLst>
                  <a:ext uri="{FF2B5EF4-FFF2-40B4-BE49-F238E27FC236}">
                    <a16:creationId xmlns:a16="http://schemas.microsoft.com/office/drawing/2014/main" id="{EAEE1E2A-62DF-4E68-A933-E869A7415FCE}"/>
                  </a:ext>
                </a:extLst>
              </p:cNvPr>
              <p:cNvSpPr/>
              <p:nvPr/>
            </p:nvSpPr>
            <p:spPr>
              <a:xfrm>
                <a:off x="8286219" y="1749866"/>
                <a:ext cx="409576" cy="377027"/>
              </a:xfrm>
              <a:prstGeom prst="ellipse">
                <a:avLst/>
              </a:prstGeom>
              <a:solidFill>
                <a:schemeClr val="accent2">
                  <a:lumMod val="20000"/>
                  <a:lumOff val="80000"/>
                </a:schemeClr>
              </a:solidFill>
              <a:ln w="381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black"/>
                  </a:solidFill>
                  <a:effectLst/>
                  <a:uLnTx/>
                  <a:uFillTx/>
                  <a:latin typeface="EYInterstate Light" panose="02000506000000020004" pitchFamily="2" charset="0"/>
                </a:endParaRPr>
              </a:p>
            </p:txBody>
          </p:sp>
          <p:sp>
            <p:nvSpPr>
              <p:cNvPr id="37" name="Oval 36">
                <a:extLst>
                  <a:ext uri="{FF2B5EF4-FFF2-40B4-BE49-F238E27FC236}">
                    <a16:creationId xmlns:a16="http://schemas.microsoft.com/office/drawing/2014/main" id="{3FD4BF10-00B1-4DDC-8651-353E02D6D922}"/>
                  </a:ext>
                </a:extLst>
              </p:cNvPr>
              <p:cNvSpPr/>
              <p:nvPr/>
            </p:nvSpPr>
            <p:spPr>
              <a:xfrm>
                <a:off x="8562489" y="2567829"/>
                <a:ext cx="409575" cy="377026"/>
              </a:xfrm>
              <a:prstGeom prst="ellipse">
                <a:avLst/>
              </a:prstGeom>
              <a:solidFill>
                <a:schemeClr val="accent2">
                  <a:lumMod val="20000"/>
                  <a:lumOff val="80000"/>
                </a:schemeClr>
              </a:solidFill>
              <a:ln w="381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black"/>
                  </a:solidFill>
                  <a:effectLst/>
                  <a:uLnTx/>
                  <a:uFillTx/>
                  <a:latin typeface="EYInterstate Light" panose="02000506000000020004" pitchFamily="2" charset="0"/>
                </a:endParaRPr>
              </a:p>
            </p:txBody>
          </p:sp>
          <p:sp>
            <p:nvSpPr>
              <p:cNvPr id="38" name="Oval 37">
                <a:extLst>
                  <a:ext uri="{FF2B5EF4-FFF2-40B4-BE49-F238E27FC236}">
                    <a16:creationId xmlns:a16="http://schemas.microsoft.com/office/drawing/2014/main" id="{369C062D-E9E4-42DF-848F-CC7FDC7165AE}"/>
                  </a:ext>
                </a:extLst>
              </p:cNvPr>
              <p:cNvSpPr/>
              <p:nvPr/>
            </p:nvSpPr>
            <p:spPr>
              <a:xfrm>
                <a:off x="9431902" y="2555081"/>
                <a:ext cx="409575" cy="377026"/>
              </a:xfrm>
              <a:prstGeom prst="ellipse">
                <a:avLst/>
              </a:prstGeom>
              <a:solidFill>
                <a:schemeClr val="accent2">
                  <a:lumMod val="20000"/>
                  <a:lumOff val="80000"/>
                </a:schemeClr>
              </a:solidFill>
              <a:ln w="381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black"/>
                  </a:solidFill>
                  <a:effectLst/>
                  <a:uLnTx/>
                  <a:uFillTx/>
                  <a:latin typeface="EYInterstate Light" panose="02000506000000020004" pitchFamily="2" charset="0"/>
                </a:endParaRPr>
              </a:p>
            </p:txBody>
          </p:sp>
          <p:sp>
            <p:nvSpPr>
              <p:cNvPr id="39" name="Oval 38">
                <a:extLst>
                  <a:ext uri="{FF2B5EF4-FFF2-40B4-BE49-F238E27FC236}">
                    <a16:creationId xmlns:a16="http://schemas.microsoft.com/office/drawing/2014/main" id="{268D29E9-2316-42E2-9F03-89ECADB8DD30}"/>
                  </a:ext>
                </a:extLst>
              </p:cNvPr>
              <p:cNvSpPr/>
              <p:nvPr/>
            </p:nvSpPr>
            <p:spPr>
              <a:xfrm>
                <a:off x="9741792" y="2404767"/>
                <a:ext cx="409575" cy="377026"/>
              </a:xfrm>
              <a:prstGeom prst="ellipse">
                <a:avLst/>
              </a:prstGeom>
              <a:solidFill>
                <a:schemeClr val="accent2">
                  <a:lumMod val="20000"/>
                  <a:lumOff val="80000"/>
                </a:schemeClr>
              </a:solidFill>
              <a:ln w="381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black"/>
                  </a:solidFill>
                  <a:effectLst/>
                  <a:uLnTx/>
                  <a:uFillTx/>
                  <a:latin typeface="EYInterstate Light" panose="02000506000000020004" pitchFamily="2" charset="0"/>
                </a:endParaRPr>
              </a:p>
            </p:txBody>
          </p:sp>
          <p:sp>
            <p:nvSpPr>
              <p:cNvPr id="40" name="Oval 39">
                <a:extLst>
                  <a:ext uri="{FF2B5EF4-FFF2-40B4-BE49-F238E27FC236}">
                    <a16:creationId xmlns:a16="http://schemas.microsoft.com/office/drawing/2014/main" id="{07ABD08C-B5BC-4E49-9C16-77ECC25FD9C4}"/>
                  </a:ext>
                </a:extLst>
              </p:cNvPr>
              <p:cNvSpPr/>
              <p:nvPr/>
            </p:nvSpPr>
            <p:spPr>
              <a:xfrm>
                <a:off x="9431901" y="1401549"/>
                <a:ext cx="409575" cy="377026"/>
              </a:xfrm>
              <a:prstGeom prst="ellipse">
                <a:avLst/>
              </a:prstGeom>
              <a:solidFill>
                <a:schemeClr val="accent2">
                  <a:lumMod val="20000"/>
                  <a:lumOff val="80000"/>
                </a:schemeClr>
              </a:solidFill>
              <a:ln w="381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black"/>
                  </a:solidFill>
                  <a:effectLst/>
                  <a:uLnTx/>
                  <a:uFillTx/>
                  <a:latin typeface="EYInterstate Light" panose="02000506000000020004" pitchFamily="2" charset="0"/>
                </a:endParaRPr>
              </a:p>
            </p:txBody>
          </p:sp>
          <p:sp>
            <p:nvSpPr>
              <p:cNvPr id="41" name="Oval 40">
                <a:extLst>
                  <a:ext uri="{FF2B5EF4-FFF2-40B4-BE49-F238E27FC236}">
                    <a16:creationId xmlns:a16="http://schemas.microsoft.com/office/drawing/2014/main" id="{ECC18594-481B-455D-ABC6-88B11D9E8E91}"/>
                  </a:ext>
                </a:extLst>
              </p:cNvPr>
              <p:cNvSpPr/>
              <p:nvPr/>
            </p:nvSpPr>
            <p:spPr>
              <a:xfrm>
                <a:off x="9790280" y="1429624"/>
                <a:ext cx="409575" cy="377026"/>
              </a:xfrm>
              <a:prstGeom prst="ellipse">
                <a:avLst/>
              </a:prstGeom>
              <a:solidFill>
                <a:schemeClr val="accent2">
                  <a:lumMod val="20000"/>
                  <a:lumOff val="80000"/>
                </a:schemeClr>
              </a:solidFill>
              <a:ln w="381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black"/>
                  </a:solidFill>
                  <a:effectLst/>
                  <a:uLnTx/>
                  <a:uFillTx/>
                  <a:latin typeface="EYInterstate Light" panose="02000506000000020004" pitchFamily="2" charset="0"/>
                </a:endParaRPr>
              </a:p>
            </p:txBody>
          </p:sp>
          <p:sp>
            <p:nvSpPr>
              <p:cNvPr id="42" name="Oval 41">
                <a:extLst>
                  <a:ext uri="{FF2B5EF4-FFF2-40B4-BE49-F238E27FC236}">
                    <a16:creationId xmlns:a16="http://schemas.microsoft.com/office/drawing/2014/main" id="{DC46A53B-35C0-4D90-9D9D-CF0BEB37B82F}"/>
                  </a:ext>
                </a:extLst>
              </p:cNvPr>
              <p:cNvSpPr/>
              <p:nvPr/>
            </p:nvSpPr>
            <p:spPr>
              <a:xfrm>
                <a:off x="9489100" y="2133401"/>
                <a:ext cx="409575" cy="377026"/>
              </a:xfrm>
              <a:prstGeom prst="ellipse">
                <a:avLst/>
              </a:prstGeom>
              <a:solidFill>
                <a:schemeClr val="accent2">
                  <a:lumMod val="20000"/>
                  <a:lumOff val="80000"/>
                </a:schemeClr>
              </a:solidFill>
              <a:ln w="381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black"/>
                  </a:solidFill>
                  <a:effectLst/>
                  <a:uLnTx/>
                  <a:uFillTx/>
                  <a:latin typeface="EYInterstate Light" panose="02000506000000020004" pitchFamily="2" charset="0"/>
                </a:endParaRPr>
              </a:p>
            </p:txBody>
          </p:sp>
          <p:sp>
            <p:nvSpPr>
              <p:cNvPr id="43" name="Oval 42">
                <a:extLst>
                  <a:ext uri="{FF2B5EF4-FFF2-40B4-BE49-F238E27FC236}">
                    <a16:creationId xmlns:a16="http://schemas.microsoft.com/office/drawing/2014/main" id="{D0C97EEA-C97E-4564-8A78-039C0ECFB732}"/>
                  </a:ext>
                </a:extLst>
              </p:cNvPr>
              <p:cNvSpPr/>
              <p:nvPr/>
            </p:nvSpPr>
            <p:spPr>
              <a:xfrm>
                <a:off x="10514951" y="3000098"/>
                <a:ext cx="409575" cy="377026"/>
              </a:xfrm>
              <a:prstGeom prst="ellipse">
                <a:avLst/>
              </a:prstGeom>
              <a:solidFill>
                <a:schemeClr val="accent2">
                  <a:lumMod val="20000"/>
                  <a:lumOff val="80000"/>
                </a:schemeClr>
              </a:solidFill>
              <a:ln w="381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black"/>
                  </a:solidFill>
                  <a:effectLst/>
                  <a:uLnTx/>
                  <a:uFillTx/>
                  <a:latin typeface="EYInterstate Light" panose="02000506000000020004" pitchFamily="2" charset="0"/>
                </a:endParaRPr>
              </a:p>
            </p:txBody>
          </p:sp>
          <p:sp>
            <p:nvSpPr>
              <p:cNvPr id="44" name="Oval 43">
                <a:extLst>
                  <a:ext uri="{FF2B5EF4-FFF2-40B4-BE49-F238E27FC236}">
                    <a16:creationId xmlns:a16="http://schemas.microsoft.com/office/drawing/2014/main" id="{B91264A9-B461-4279-9035-43506CE2E89A}"/>
                  </a:ext>
                </a:extLst>
              </p:cNvPr>
              <p:cNvSpPr/>
              <p:nvPr/>
            </p:nvSpPr>
            <p:spPr>
              <a:xfrm>
                <a:off x="10937967" y="2833665"/>
                <a:ext cx="409575" cy="377026"/>
              </a:xfrm>
              <a:prstGeom prst="ellipse">
                <a:avLst/>
              </a:prstGeom>
              <a:solidFill>
                <a:schemeClr val="accent2">
                  <a:lumMod val="20000"/>
                  <a:lumOff val="80000"/>
                </a:schemeClr>
              </a:solidFill>
              <a:ln w="381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black"/>
                  </a:solidFill>
                  <a:effectLst/>
                  <a:uLnTx/>
                  <a:uFillTx/>
                  <a:latin typeface="EYInterstate Light" panose="02000506000000020004" pitchFamily="2" charset="0"/>
                </a:endParaRPr>
              </a:p>
            </p:txBody>
          </p:sp>
          <p:sp>
            <p:nvSpPr>
              <p:cNvPr id="45" name="Oval 44">
                <a:extLst>
                  <a:ext uri="{FF2B5EF4-FFF2-40B4-BE49-F238E27FC236}">
                    <a16:creationId xmlns:a16="http://schemas.microsoft.com/office/drawing/2014/main" id="{D53EBC11-3595-4BC6-9C12-A447C27DB33F}"/>
                  </a:ext>
                </a:extLst>
              </p:cNvPr>
              <p:cNvSpPr/>
              <p:nvPr/>
            </p:nvSpPr>
            <p:spPr>
              <a:xfrm>
                <a:off x="11040238" y="2113548"/>
                <a:ext cx="409575" cy="377026"/>
              </a:xfrm>
              <a:prstGeom prst="ellipse">
                <a:avLst/>
              </a:prstGeom>
              <a:solidFill>
                <a:schemeClr val="accent2">
                  <a:lumMod val="20000"/>
                  <a:lumOff val="80000"/>
                </a:schemeClr>
              </a:solidFill>
              <a:ln w="381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latin typeface="EYInterstate Light" panose="02000506000000020004" pitchFamily="2" charset="0"/>
                </a:endParaRPr>
              </a:p>
            </p:txBody>
          </p:sp>
        </p:grpSp>
        <p:sp>
          <p:nvSpPr>
            <p:cNvPr id="59" name="TextBox 58">
              <a:extLst>
                <a:ext uri="{FF2B5EF4-FFF2-40B4-BE49-F238E27FC236}">
                  <a16:creationId xmlns:a16="http://schemas.microsoft.com/office/drawing/2014/main" id="{1E383D82-AC35-44B9-AEB4-91EC3793E93A}"/>
                </a:ext>
              </a:extLst>
            </p:cNvPr>
            <p:cNvSpPr txBox="1"/>
            <p:nvPr/>
          </p:nvSpPr>
          <p:spPr>
            <a:xfrm>
              <a:off x="8486057" y="2177391"/>
              <a:ext cx="463149" cy="319610"/>
            </a:xfrm>
            <a:prstGeom prst="rect">
              <a:avLst/>
            </a:prstGeom>
            <a:noFill/>
            <a:ln>
              <a:noFill/>
            </a:ln>
          </p:spPr>
          <p:txBody>
            <a:bodyPr wrap="none" lIns="0" tIns="36576" rIns="0" bIns="0" rtlCol="0">
              <a:spAutoFit/>
            </a:bodyPr>
            <a:lstStyle/>
            <a:p>
              <a:pPr>
                <a:buClr>
                  <a:schemeClr val="accent2"/>
                </a:buClr>
                <a:buSzPct val="70000"/>
              </a:pPr>
              <a:r>
                <a:rPr lang="en-US" sz="900">
                  <a:solidFill>
                    <a:schemeClr val="bg1"/>
                  </a:solidFill>
                  <a:latin typeface="EYInterstate Light" panose="02000506000000020004" pitchFamily="2" charset="0"/>
                </a:rPr>
                <a:t>Dienvid-</a:t>
              </a:r>
            </a:p>
            <a:p>
              <a:pPr>
                <a:buClr>
                  <a:schemeClr val="accent2"/>
                </a:buClr>
                <a:buSzPct val="70000"/>
              </a:pPr>
              <a:r>
                <a:rPr lang="en-US" sz="900">
                  <a:solidFill>
                    <a:schemeClr val="bg1"/>
                  </a:solidFill>
                  <a:latin typeface="EYInterstate Light" panose="02000506000000020004" pitchFamily="2" charset="0"/>
                </a:rPr>
                <a:t>kurzeme</a:t>
              </a:r>
            </a:p>
          </p:txBody>
        </p:sp>
        <p:sp>
          <p:nvSpPr>
            <p:cNvPr id="60" name="TextBox 59">
              <a:extLst>
                <a:ext uri="{FF2B5EF4-FFF2-40B4-BE49-F238E27FC236}">
                  <a16:creationId xmlns:a16="http://schemas.microsoft.com/office/drawing/2014/main" id="{D2A31141-466D-46EA-8F6E-0F78DFA26D6B}"/>
                </a:ext>
              </a:extLst>
            </p:cNvPr>
            <p:cNvSpPr txBox="1"/>
            <p:nvPr/>
          </p:nvSpPr>
          <p:spPr>
            <a:xfrm>
              <a:off x="9118047" y="2222291"/>
              <a:ext cx="370519" cy="157455"/>
            </a:xfrm>
            <a:prstGeom prst="rect">
              <a:avLst/>
            </a:prstGeom>
            <a:noFill/>
            <a:ln>
              <a:noFill/>
            </a:ln>
          </p:spPr>
          <p:txBody>
            <a:bodyPr wrap="none" lIns="0" tIns="36576" rIns="0" bIns="0" rtlCol="0">
              <a:spAutoFit/>
            </a:bodyPr>
            <a:lstStyle/>
            <a:p>
              <a:pPr>
                <a:lnSpc>
                  <a:spcPct val="85000"/>
                </a:lnSpc>
                <a:spcAft>
                  <a:spcPts val="600"/>
                </a:spcAft>
                <a:buClr>
                  <a:schemeClr val="accent2"/>
                </a:buClr>
                <a:buSzPct val="70000"/>
              </a:pPr>
              <a:r>
                <a:rPr lang="en-US" sz="900">
                  <a:solidFill>
                    <a:schemeClr val="bg1"/>
                  </a:solidFill>
                  <a:latin typeface="EYInterstate Light" panose="02000506000000020004" pitchFamily="2" charset="0"/>
                </a:rPr>
                <a:t>Dobele</a:t>
              </a:r>
            </a:p>
          </p:txBody>
        </p:sp>
        <p:sp>
          <p:nvSpPr>
            <p:cNvPr id="61" name="TextBox 60">
              <a:extLst>
                <a:ext uri="{FF2B5EF4-FFF2-40B4-BE49-F238E27FC236}">
                  <a16:creationId xmlns:a16="http://schemas.microsoft.com/office/drawing/2014/main" id="{FFC6F6AF-7CE2-41ED-A7B9-723E1000BDFD}"/>
                </a:ext>
              </a:extLst>
            </p:cNvPr>
            <p:cNvSpPr txBox="1"/>
            <p:nvPr/>
          </p:nvSpPr>
          <p:spPr>
            <a:xfrm>
              <a:off x="9100943" y="1843783"/>
              <a:ext cx="421796" cy="157455"/>
            </a:xfrm>
            <a:prstGeom prst="rect">
              <a:avLst/>
            </a:prstGeom>
            <a:noFill/>
            <a:ln>
              <a:noFill/>
            </a:ln>
          </p:spPr>
          <p:txBody>
            <a:bodyPr wrap="none" lIns="0" tIns="36576" rIns="0" bIns="0" rtlCol="0">
              <a:spAutoFit/>
            </a:bodyPr>
            <a:lstStyle/>
            <a:p>
              <a:pPr>
                <a:lnSpc>
                  <a:spcPct val="85000"/>
                </a:lnSpc>
                <a:spcAft>
                  <a:spcPts val="600"/>
                </a:spcAft>
                <a:buClr>
                  <a:schemeClr val="accent2"/>
                </a:buClr>
                <a:buSzPct val="70000"/>
              </a:pPr>
              <a:r>
                <a:rPr lang="en-US" sz="900">
                  <a:solidFill>
                    <a:schemeClr val="bg1"/>
                  </a:solidFill>
                  <a:latin typeface="EYInterstate Light" panose="02000506000000020004" pitchFamily="2" charset="0"/>
                </a:rPr>
                <a:t>Tukums</a:t>
              </a:r>
            </a:p>
          </p:txBody>
        </p:sp>
        <p:sp>
          <p:nvSpPr>
            <p:cNvPr id="62" name="TextBox 61">
              <a:extLst>
                <a:ext uri="{FF2B5EF4-FFF2-40B4-BE49-F238E27FC236}">
                  <a16:creationId xmlns:a16="http://schemas.microsoft.com/office/drawing/2014/main" id="{F32E8D4A-4550-4BB7-A2A6-136F932B339A}"/>
                </a:ext>
              </a:extLst>
            </p:cNvPr>
            <p:cNvSpPr txBox="1"/>
            <p:nvPr/>
          </p:nvSpPr>
          <p:spPr>
            <a:xfrm>
              <a:off x="8969844" y="1661554"/>
              <a:ext cx="249770" cy="157455"/>
            </a:xfrm>
            <a:prstGeom prst="rect">
              <a:avLst/>
            </a:prstGeom>
            <a:noFill/>
            <a:ln>
              <a:noFill/>
            </a:ln>
          </p:spPr>
          <p:txBody>
            <a:bodyPr wrap="none" lIns="0" tIns="36576" rIns="0" bIns="0" rtlCol="0">
              <a:spAutoFit/>
            </a:bodyPr>
            <a:lstStyle/>
            <a:p>
              <a:pPr>
                <a:lnSpc>
                  <a:spcPct val="85000"/>
                </a:lnSpc>
                <a:spcAft>
                  <a:spcPts val="600"/>
                </a:spcAft>
                <a:buClr>
                  <a:schemeClr val="accent2"/>
                </a:buClr>
                <a:buSzPct val="70000"/>
              </a:pPr>
              <a:r>
                <a:rPr lang="en-US" sz="900">
                  <a:solidFill>
                    <a:schemeClr val="bg1"/>
                  </a:solidFill>
                  <a:latin typeface="EYInterstate Light" panose="02000506000000020004" pitchFamily="2" charset="0"/>
                </a:rPr>
                <a:t>Talsi</a:t>
              </a:r>
            </a:p>
          </p:txBody>
        </p:sp>
        <p:sp>
          <p:nvSpPr>
            <p:cNvPr id="63" name="TextBox 62">
              <a:extLst>
                <a:ext uri="{FF2B5EF4-FFF2-40B4-BE49-F238E27FC236}">
                  <a16:creationId xmlns:a16="http://schemas.microsoft.com/office/drawing/2014/main" id="{24772768-BA2A-4F33-B6F4-97A77CD0F661}"/>
                </a:ext>
              </a:extLst>
            </p:cNvPr>
            <p:cNvSpPr txBox="1"/>
            <p:nvPr/>
          </p:nvSpPr>
          <p:spPr>
            <a:xfrm>
              <a:off x="9742639" y="2203265"/>
              <a:ext cx="387060" cy="157455"/>
            </a:xfrm>
            <a:prstGeom prst="rect">
              <a:avLst/>
            </a:prstGeom>
            <a:noFill/>
            <a:ln>
              <a:noFill/>
            </a:ln>
          </p:spPr>
          <p:txBody>
            <a:bodyPr wrap="none" lIns="0" tIns="36576" rIns="0" bIns="0" rtlCol="0">
              <a:spAutoFit/>
            </a:bodyPr>
            <a:lstStyle/>
            <a:p>
              <a:pPr>
                <a:lnSpc>
                  <a:spcPct val="85000"/>
                </a:lnSpc>
                <a:spcAft>
                  <a:spcPts val="600"/>
                </a:spcAft>
                <a:buClr>
                  <a:schemeClr val="accent2"/>
                </a:buClr>
                <a:buSzPct val="70000"/>
              </a:pPr>
              <a:r>
                <a:rPr lang="en-US" sz="900">
                  <a:solidFill>
                    <a:schemeClr val="bg1"/>
                  </a:solidFill>
                  <a:latin typeface="EYInterstate Light" panose="02000506000000020004" pitchFamily="2" charset="0"/>
                </a:rPr>
                <a:t>Bauska</a:t>
              </a:r>
            </a:p>
          </p:txBody>
        </p:sp>
        <p:sp>
          <p:nvSpPr>
            <p:cNvPr id="64" name="TextBox 63">
              <a:extLst>
                <a:ext uri="{FF2B5EF4-FFF2-40B4-BE49-F238E27FC236}">
                  <a16:creationId xmlns:a16="http://schemas.microsoft.com/office/drawing/2014/main" id="{0296E5DD-053E-48CF-A357-78CF8816A942}"/>
                </a:ext>
              </a:extLst>
            </p:cNvPr>
            <p:cNvSpPr txBox="1"/>
            <p:nvPr/>
          </p:nvSpPr>
          <p:spPr>
            <a:xfrm>
              <a:off x="9995381" y="2092476"/>
              <a:ext cx="562394" cy="157455"/>
            </a:xfrm>
            <a:prstGeom prst="rect">
              <a:avLst/>
            </a:prstGeom>
            <a:noFill/>
            <a:ln>
              <a:noFill/>
            </a:ln>
          </p:spPr>
          <p:txBody>
            <a:bodyPr wrap="none" lIns="0" tIns="36576" rIns="0" bIns="0" rtlCol="0">
              <a:spAutoFit/>
            </a:bodyPr>
            <a:lstStyle/>
            <a:p>
              <a:pPr>
                <a:lnSpc>
                  <a:spcPct val="85000"/>
                </a:lnSpc>
                <a:spcAft>
                  <a:spcPts val="600"/>
                </a:spcAft>
                <a:buClr>
                  <a:schemeClr val="accent2"/>
                </a:buClr>
                <a:buSzPct val="70000"/>
              </a:pPr>
              <a:r>
                <a:rPr lang="en-US" sz="900">
                  <a:solidFill>
                    <a:schemeClr val="bg1"/>
                  </a:solidFill>
                  <a:latin typeface="EYInterstate Light" panose="02000506000000020004" pitchFamily="2" charset="0"/>
                </a:rPr>
                <a:t>Aizkraukle</a:t>
              </a:r>
            </a:p>
          </p:txBody>
        </p:sp>
        <p:sp>
          <p:nvSpPr>
            <p:cNvPr id="65" name="TextBox 64">
              <a:extLst>
                <a:ext uri="{FF2B5EF4-FFF2-40B4-BE49-F238E27FC236}">
                  <a16:creationId xmlns:a16="http://schemas.microsoft.com/office/drawing/2014/main" id="{DDA047BF-A07E-4CF2-AF39-8969C91680AE}"/>
                </a:ext>
              </a:extLst>
            </p:cNvPr>
            <p:cNvSpPr txBox="1"/>
            <p:nvPr/>
          </p:nvSpPr>
          <p:spPr>
            <a:xfrm>
              <a:off x="9845444" y="1893891"/>
              <a:ext cx="263003" cy="157455"/>
            </a:xfrm>
            <a:prstGeom prst="rect">
              <a:avLst/>
            </a:prstGeom>
            <a:noFill/>
            <a:ln>
              <a:noFill/>
            </a:ln>
          </p:spPr>
          <p:txBody>
            <a:bodyPr wrap="none" lIns="0" tIns="36576" rIns="0" bIns="0" rtlCol="0">
              <a:spAutoFit/>
            </a:bodyPr>
            <a:lstStyle/>
            <a:p>
              <a:pPr>
                <a:lnSpc>
                  <a:spcPct val="85000"/>
                </a:lnSpc>
                <a:spcAft>
                  <a:spcPts val="600"/>
                </a:spcAft>
                <a:buClr>
                  <a:schemeClr val="accent2"/>
                </a:buClr>
                <a:buSzPct val="70000"/>
              </a:pPr>
              <a:r>
                <a:rPr lang="en-US" sz="900">
                  <a:solidFill>
                    <a:schemeClr val="bg1"/>
                  </a:solidFill>
                  <a:latin typeface="EYInterstate Light" panose="02000506000000020004" pitchFamily="2" charset="0"/>
                </a:rPr>
                <a:t>Ogre</a:t>
              </a:r>
            </a:p>
          </p:txBody>
        </p:sp>
        <p:sp>
          <p:nvSpPr>
            <p:cNvPr id="66" name="TextBox 65">
              <a:extLst>
                <a:ext uri="{FF2B5EF4-FFF2-40B4-BE49-F238E27FC236}">
                  <a16:creationId xmlns:a16="http://schemas.microsoft.com/office/drawing/2014/main" id="{3CF5FE4C-0569-4257-A484-8F7E02E49BAF}"/>
                </a:ext>
              </a:extLst>
            </p:cNvPr>
            <p:cNvSpPr txBox="1"/>
            <p:nvPr/>
          </p:nvSpPr>
          <p:spPr>
            <a:xfrm>
              <a:off x="9679260" y="1376244"/>
              <a:ext cx="416834" cy="157455"/>
            </a:xfrm>
            <a:prstGeom prst="rect">
              <a:avLst/>
            </a:prstGeom>
            <a:noFill/>
            <a:ln>
              <a:noFill/>
            </a:ln>
          </p:spPr>
          <p:txBody>
            <a:bodyPr wrap="none" lIns="0" tIns="36576" rIns="0" bIns="0" rtlCol="0">
              <a:spAutoFit/>
            </a:bodyPr>
            <a:lstStyle/>
            <a:p>
              <a:pPr>
                <a:lnSpc>
                  <a:spcPct val="85000"/>
                </a:lnSpc>
                <a:spcAft>
                  <a:spcPts val="600"/>
                </a:spcAft>
                <a:buClr>
                  <a:schemeClr val="accent2"/>
                </a:buClr>
                <a:buSzPct val="70000"/>
              </a:pPr>
              <a:r>
                <a:rPr lang="en-US" sz="900">
                  <a:solidFill>
                    <a:schemeClr val="bg1"/>
                  </a:solidFill>
                  <a:latin typeface="EYInterstate Light" panose="02000506000000020004" pitchFamily="2" charset="0"/>
                </a:rPr>
                <a:t>Limbaži</a:t>
              </a:r>
            </a:p>
          </p:txBody>
        </p:sp>
        <p:sp>
          <p:nvSpPr>
            <p:cNvPr id="67" name="TextBox 66">
              <a:extLst>
                <a:ext uri="{FF2B5EF4-FFF2-40B4-BE49-F238E27FC236}">
                  <a16:creationId xmlns:a16="http://schemas.microsoft.com/office/drawing/2014/main" id="{169567B9-9393-487B-8813-692BAA3444E0}"/>
                </a:ext>
              </a:extLst>
            </p:cNvPr>
            <p:cNvSpPr txBox="1"/>
            <p:nvPr/>
          </p:nvSpPr>
          <p:spPr>
            <a:xfrm>
              <a:off x="10080486" y="1470152"/>
              <a:ext cx="481344" cy="157455"/>
            </a:xfrm>
            <a:prstGeom prst="rect">
              <a:avLst/>
            </a:prstGeom>
            <a:noFill/>
            <a:ln>
              <a:noFill/>
            </a:ln>
          </p:spPr>
          <p:txBody>
            <a:bodyPr wrap="none" lIns="0" tIns="36576" rIns="0" bIns="0" rtlCol="0">
              <a:spAutoFit/>
            </a:bodyPr>
            <a:lstStyle/>
            <a:p>
              <a:pPr>
                <a:lnSpc>
                  <a:spcPct val="85000"/>
                </a:lnSpc>
                <a:spcAft>
                  <a:spcPts val="600"/>
                </a:spcAft>
                <a:buClr>
                  <a:schemeClr val="accent2"/>
                </a:buClr>
                <a:buSzPct val="70000"/>
              </a:pPr>
              <a:r>
                <a:rPr lang="en-US" sz="900">
                  <a:solidFill>
                    <a:schemeClr val="bg1"/>
                  </a:solidFill>
                  <a:latin typeface="EYInterstate Light" panose="02000506000000020004" pitchFamily="2" charset="0"/>
                </a:rPr>
                <a:t>Valmiera</a:t>
              </a:r>
            </a:p>
          </p:txBody>
        </p:sp>
        <p:sp>
          <p:nvSpPr>
            <p:cNvPr id="68" name="TextBox 67">
              <a:extLst>
                <a:ext uri="{FF2B5EF4-FFF2-40B4-BE49-F238E27FC236}">
                  <a16:creationId xmlns:a16="http://schemas.microsoft.com/office/drawing/2014/main" id="{57C6400F-ADCA-41AA-BD32-5B8ADE34C15B}"/>
                </a:ext>
              </a:extLst>
            </p:cNvPr>
            <p:cNvSpPr txBox="1"/>
            <p:nvPr/>
          </p:nvSpPr>
          <p:spPr>
            <a:xfrm>
              <a:off x="10971122" y="1901651"/>
              <a:ext cx="261348" cy="157455"/>
            </a:xfrm>
            <a:prstGeom prst="rect">
              <a:avLst/>
            </a:prstGeom>
            <a:noFill/>
            <a:ln>
              <a:noFill/>
            </a:ln>
          </p:spPr>
          <p:txBody>
            <a:bodyPr wrap="none" lIns="0" tIns="36576" rIns="0" bIns="0" rtlCol="0">
              <a:spAutoFit/>
            </a:bodyPr>
            <a:lstStyle/>
            <a:p>
              <a:pPr>
                <a:lnSpc>
                  <a:spcPct val="85000"/>
                </a:lnSpc>
                <a:spcAft>
                  <a:spcPts val="600"/>
                </a:spcAft>
                <a:buClr>
                  <a:schemeClr val="accent2"/>
                </a:buClr>
                <a:buSzPct val="70000"/>
              </a:pPr>
              <a:r>
                <a:rPr lang="en-US" sz="900">
                  <a:solidFill>
                    <a:schemeClr val="bg1"/>
                  </a:solidFill>
                  <a:latin typeface="EYInterstate Light" panose="02000506000000020004" pitchFamily="2" charset="0"/>
                </a:rPr>
                <a:t>Balvi</a:t>
              </a:r>
            </a:p>
          </p:txBody>
        </p:sp>
        <p:sp>
          <p:nvSpPr>
            <p:cNvPr id="69" name="TextBox 68">
              <a:extLst>
                <a:ext uri="{FF2B5EF4-FFF2-40B4-BE49-F238E27FC236}">
                  <a16:creationId xmlns:a16="http://schemas.microsoft.com/office/drawing/2014/main" id="{1C716467-A558-4F32-8B49-57448C0CBAC1}"/>
                </a:ext>
              </a:extLst>
            </p:cNvPr>
            <p:cNvSpPr txBox="1"/>
            <p:nvPr/>
          </p:nvSpPr>
          <p:spPr>
            <a:xfrm>
              <a:off x="10363374" y="2534202"/>
              <a:ext cx="727804" cy="157455"/>
            </a:xfrm>
            <a:prstGeom prst="rect">
              <a:avLst/>
            </a:prstGeom>
            <a:noFill/>
            <a:ln>
              <a:noFill/>
            </a:ln>
          </p:spPr>
          <p:txBody>
            <a:bodyPr wrap="none" lIns="0" tIns="36576" rIns="0" bIns="0" rtlCol="0">
              <a:spAutoFit/>
            </a:bodyPr>
            <a:lstStyle/>
            <a:p>
              <a:pPr>
                <a:lnSpc>
                  <a:spcPct val="85000"/>
                </a:lnSpc>
                <a:spcAft>
                  <a:spcPts val="600"/>
                </a:spcAft>
                <a:buClr>
                  <a:schemeClr val="accent2"/>
                </a:buClr>
                <a:buSzPct val="70000"/>
              </a:pPr>
              <a:r>
                <a:rPr lang="en-US" sz="900">
                  <a:solidFill>
                    <a:schemeClr val="bg1"/>
                  </a:solidFill>
                  <a:latin typeface="EYInterstate Light" panose="02000506000000020004" pitchFamily="2" charset="0"/>
                </a:rPr>
                <a:t>Augšdaugava</a:t>
              </a:r>
            </a:p>
          </p:txBody>
        </p:sp>
        <p:sp>
          <p:nvSpPr>
            <p:cNvPr id="70" name="TextBox 69">
              <a:extLst>
                <a:ext uri="{FF2B5EF4-FFF2-40B4-BE49-F238E27FC236}">
                  <a16:creationId xmlns:a16="http://schemas.microsoft.com/office/drawing/2014/main" id="{7ED7D6EA-4082-4E97-833B-8CE89F71AC42}"/>
                </a:ext>
              </a:extLst>
            </p:cNvPr>
            <p:cNvSpPr txBox="1"/>
            <p:nvPr/>
          </p:nvSpPr>
          <p:spPr>
            <a:xfrm>
              <a:off x="10808075" y="2382267"/>
              <a:ext cx="466457" cy="157455"/>
            </a:xfrm>
            <a:prstGeom prst="rect">
              <a:avLst/>
            </a:prstGeom>
            <a:noFill/>
            <a:ln>
              <a:noFill/>
            </a:ln>
          </p:spPr>
          <p:txBody>
            <a:bodyPr wrap="none" lIns="0" tIns="36576" rIns="0" bIns="0" rtlCol="0">
              <a:spAutoFit/>
            </a:bodyPr>
            <a:lstStyle/>
            <a:p>
              <a:pPr>
                <a:lnSpc>
                  <a:spcPct val="85000"/>
                </a:lnSpc>
                <a:spcAft>
                  <a:spcPts val="600"/>
                </a:spcAft>
                <a:buClr>
                  <a:schemeClr val="accent2"/>
                </a:buClr>
                <a:buSzPct val="70000"/>
              </a:pPr>
              <a:r>
                <a:rPr lang="en-US" sz="900">
                  <a:solidFill>
                    <a:schemeClr val="bg1"/>
                  </a:solidFill>
                  <a:latin typeface="EYInterstate Light" panose="02000506000000020004" pitchFamily="2" charset="0"/>
                </a:rPr>
                <a:t>Krāslava</a:t>
              </a:r>
            </a:p>
          </p:txBody>
        </p:sp>
      </p:grpSp>
      <p:pic>
        <p:nvPicPr>
          <p:cNvPr id="73" name="Picture 72">
            <a:extLst>
              <a:ext uri="{FF2B5EF4-FFF2-40B4-BE49-F238E27FC236}">
                <a16:creationId xmlns:a16="http://schemas.microsoft.com/office/drawing/2014/main" id="{CCD1EB52-A9DA-40A6-8554-D74459B60C97}"/>
              </a:ext>
            </a:extLst>
          </p:cNvPr>
          <p:cNvPicPr>
            <a:picLocks noChangeAspect="1"/>
          </p:cNvPicPr>
          <p:nvPr/>
        </p:nvPicPr>
        <p:blipFill rotWithShape="1">
          <a:blip r:embed="rId3"/>
          <a:srcRect b="19423"/>
          <a:stretch/>
        </p:blipFill>
        <p:spPr>
          <a:xfrm>
            <a:off x="660437" y="2843183"/>
            <a:ext cx="525121" cy="423124"/>
          </a:xfrm>
          <a:prstGeom prst="rect">
            <a:avLst/>
          </a:prstGeom>
        </p:spPr>
      </p:pic>
      <p:sp>
        <p:nvSpPr>
          <p:cNvPr id="74" name="TextBox 73">
            <a:extLst>
              <a:ext uri="{FF2B5EF4-FFF2-40B4-BE49-F238E27FC236}">
                <a16:creationId xmlns:a16="http://schemas.microsoft.com/office/drawing/2014/main" id="{3847A5EB-4F01-4249-A8A2-7768CBB87E31}"/>
              </a:ext>
            </a:extLst>
          </p:cNvPr>
          <p:cNvSpPr txBox="1"/>
          <p:nvPr/>
        </p:nvSpPr>
        <p:spPr>
          <a:xfrm>
            <a:off x="699410" y="3266834"/>
            <a:ext cx="10889548" cy="3151632"/>
          </a:xfrm>
          <a:prstGeom prst="rect">
            <a:avLst/>
          </a:prstGeom>
          <a:noFill/>
        </p:spPr>
        <p:txBody>
          <a:bodyPr wrap="square">
            <a:spAutoFit/>
          </a:bodyPr>
          <a:lstStyle/>
          <a:p>
            <a:pPr marL="228600" indent="-228600" algn="just">
              <a:lnSpc>
                <a:spcPct val="85000"/>
              </a:lnSpc>
              <a:spcAft>
                <a:spcPts val="300"/>
              </a:spcAft>
              <a:buSzPct val="100000"/>
              <a:buFont typeface="+mj-lt"/>
              <a:buAutoNum type="arabicPeriod"/>
            </a:pPr>
            <a:r>
              <a:rPr lang="lv-LV" sz="1200" dirty="0">
                <a:latin typeface="EYInterstate Light" panose="02000506000000020004" pitchFamily="2" charset="0"/>
                <a:cs typeface="Arial" panose="020B0604020202020204" pitchFamily="34" charset="0"/>
              </a:rPr>
              <a:t>Visas revīzijā iekļautās pašvaldības, atbilstoši «Metodika 2021. gada apvienoto pašvaldību darbības uzsākšanai» vadlīnijām veicot pašvaldību apvienošanās procesu ir mainījušas pašvaldības organizatoriskās struktūras modeli, paredzot centralizētu pakalpojumu nodrošināšanu (sniegtā pakalpojuma realizācija tiek nodrošināta no pašvaldības centralizētās administrācijas puses). Taču revīzijas rezultāti atklāj, ka šīs organizatoriskās struktūras izmaiņas ir notikušas tā, ka pilsētas, pagasta pārvalžu un apvienību pārvalžu darbinieki, kuri pirms ATR nodrošināja pakalpojumus pārvalžu līmenī </a:t>
            </a:r>
            <a:r>
              <a:rPr lang="lv-LV" sz="1200" b="1" dirty="0">
                <a:latin typeface="EYInterstate Light" panose="02000506000000020004" pitchFamily="2" charset="0"/>
                <a:cs typeface="Arial" panose="020B0604020202020204" pitchFamily="34" charset="0"/>
              </a:rPr>
              <a:t>tikuši juridiski pievienoti centrālās administrācijas darbiniekiem </a:t>
            </a:r>
            <a:r>
              <a:rPr lang="lv-LV" sz="1200" dirty="0">
                <a:latin typeface="EYInterstate Light" panose="02000506000000020004" pitchFamily="2" charset="0"/>
                <a:cs typeface="Arial" panose="020B0604020202020204" pitchFamily="34" charset="0"/>
              </a:rPr>
              <a:t>un šie darbinieki turpina pakalpojumu nodrošināšanu ierastajā kārtībā no pārvalžu telpām.</a:t>
            </a:r>
          </a:p>
          <a:p>
            <a:pPr marL="228600" indent="-228600" algn="just">
              <a:lnSpc>
                <a:spcPct val="85000"/>
              </a:lnSpc>
              <a:spcAft>
                <a:spcPts val="300"/>
              </a:spcAft>
              <a:buSzPct val="100000"/>
              <a:buFont typeface="+mj-lt"/>
              <a:buAutoNum type="arabicPeriod"/>
            </a:pPr>
            <a:r>
              <a:rPr lang="lv-LV" sz="1200" dirty="0">
                <a:latin typeface="EYInterstate Light" panose="02000506000000020004" pitchFamily="2" charset="0"/>
                <a:cs typeface="Arial" panose="020B0604020202020204" pitchFamily="34" charset="0"/>
              </a:rPr>
              <a:t>Pašvaldības organizējot pakalpojumu nodrošināšanu ir vadījušās pēc pamatnosacījuma (VARAM izdotās metodikas 2021.g. apvienoto pašvaldību darbības uzsākšanai), ka ārpus novada administratīvā centra pašvaldības attīstības centros jānodrošina sniedzamo pakalpojumu pieejamība. Šāda metodiskā vadlīnija tikusi interpretēta kā nosacījums, ka samazinot pakalpojumu sniegšanas vietu skaitu tiktu likvidēta pakalpojumu pieejamība. Kā rezultātā, kopumā, </a:t>
            </a:r>
            <a:r>
              <a:rPr lang="lv-LV" sz="1200" b="1" dirty="0">
                <a:latin typeface="EYInterstate Light" panose="02000506000000020004" pitchFamily="2" charset="0"/>
                <a:cs typeface="Arial" panose="020B0604020202020204" pitchFamily="34" charset="0"/>
              </a:rPr>
              <a:t>pašvaldības ir saglabājušas līdzšinējās pakalpojumu sniegšanas vietas</a:t>
            </a:r>
            <a:r>
              <a:rPr lang="lv-LV" sz="1200" dirty="0">
                <a:latin typeface="EYInterstate Light" panose="02000506000000020004" pitchFamily="2" charset="0"/>
                <a:cs typeface="Arial" panose="020B0604020202020204" pitchFamily="34" charset="0"/>
              </a:rPr>
              <a:t> (ar pāris izņēmumiem, kur to skaits ir samazināts vai palielināts), tikai juridiski samazinājušas administratīvās pārvaldnieku funkcijas, lai tuvinātu atbilstību likuma «Par pašvaldībām» 69.1 pantam.</a:t>
            </a:r>
          </a:p>
          <a:p>
            <a:pPr marL="228600" indent="-228600" algn="just">
              <a:lnSpc>
                <a:spcPct val="85000"/>
              </a:lnSpc>
              <a:spcAft>
                <a:spcPts val="300"/>
              </a:spcAft>
              <a:buSzPct val="100000"/>
              <a:buFont typeface="+mj-lt"/>
              <a:buAutoNum type="arabicPeriod"/>
            </a:pPr>
            <a:r>
              <a:rPr lang="lv-LV" sz="1200" dirty="0">
                <a:latin typeface="EYInterstate Light" panose="02000506000000020004" pitchFamily="2" charset="0"/>
              </a:rPr>
              <a:t>Atbilstoši normatīvajam regulējumam, pašvaldībām kā atvasinātām publiskām personām tāpat kā valsts pārvaldes institūcijām jāievēro tie paši valsts pārvaldes principi, kas Valsts pārvaldes iekārtas likuma 10.pantā noteikti valsts pārvaldei, taču revīzijā iekļautās pašvaldības </a:t>
            </a:r>
            <a:r>
              <a:rPr lang="lv-LV" sz="1200" b="1" dirty="0">
                <a:latin typeface="EYInterstate Light" panose="02000506000000020004" pitchFamily="2" charset="0"/>
              </a:rPr>
              <a:t>pilnībā nenodrošina </a:t>
            </a:r>
            <a:r>
              <a:rPr lang="lv-LV" sz="1200" dirty="0">
                <a:latin typeface="EYInterstate Light" panose="02000506000000020004" pitchFamily="2" charset="0"/>
              </a:rPr>
              <a:t>visu principu izpildi. Tiek novērots, ka šī likuma punkts nr. 6 «Pašvaldības pārvalde savā darbībā pastāvīgi pārbauda un </a:t>
            </a:r>
            <a:r>
              <a:rPr lang="lv-LV" sz="1200" u="sng" dirty="0">
                <a:latin typeface="EYInterstate Light" panose="02000506000000020004" pitchFamily="2" charset="0"/>
              </a:rPr>
              <a:t>uzlabo sabiedrībai sniegto pakalpojumu kvalitāti</a:t>
            </a:r>
            <a:r>
              <a:rPr lang="lv-LV" sz="1200" dirty="0">
                <a:latin typeface="EYInterstate Light" panose="02000506000000020004" pitchFamily="2" charset="0"/>
              </a:rPr>
              <a:t>. Tās pienākums ir vienkāršot un uzlabot procedūras privātpersonas labā.» šobrīd tiek nodrošināts tikai daļēji kā sūdzību saņemšana un atbildēšana uz tām likumā noteiktajā kārtībā. Taču pašvaldības (ar pāris izņēmumiem) tikai vēl izstrādā kvalitātes novērtēšanas metodikas un procesus par to kā vērtēt sniegto kvalitāti. Atbilstoši metodikā noteiktajām prasībām par «Pakalpojumu uzskaites un kvalitātes kontroli», kurā ir definēts, ka pašvaldība izvērtē un sniedz informāciju par pakalpojumu sniegšanas efektivitāti un pilnveides pasākumiem, šādus pasākumus pašvaldības pilnībā nenodrošina. </a:t>
            </a:r>
          </a:p>
        </p:txBody>
      </p:sp>
      <p:sp>
        <p:nvSpPr>
          <p:cNvPr id="49" name="Footer Placeholder 4">
            <a:extLst>
              <a:ext uri="{FF2B5EF4-FFF2-40B4-BE49-F238E27FC236}">
                <a16:creationId xmlns:a16="http://schemas.microsoft.com/office/drawing/2014/main" id="{A23E3A4C-90B7-40B9-8F0F-8C24CB41999E}"/>
              </a:ext>
            </a:extLst>
          </p:cNvPr>
          <p:cNvSpPr txBox="1">
            <a:spLocks/>
          </p:cNvSpPr>
          <p:nvPr/>
        </p:nvSpPr>
        <p:spPr>
          <a:xfrm>
            <a:off x="3206774" y="6491250"/>
            <a:ext cx="7715140" cy="180000"/>
          </a:xfrm>
          <a:prstGeom prst="rect">
            <a:avLst/>
          </a:prstGeom>
        </p:spPr>
        <p:txBody>
          <a:bodyPr/>
          <a:lstStyle>
            <a:defPPr>
              <a:defRPr lang="en-US"/>
            </a:defPPr>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solidFill>
                  <a:srgbClr val="2E2E38"/>
                </a:solidFill>
                <a:latin typeface="EYInterstate Light" panose="02000506000000020004" pitchFamily="2" charset="0"/>
              </a:rPr>
              <a:t>Ārkārtas finanšu revīzija par pašvaldību pakalpojumu pieejamības nodrošināšanu novada teritoriālā iedalījuma vienībās pēc administratīvi teritoriālās reformas.</a:t>
            </a:r>
          </a:p>
          <a:p>
            <a:pPr>
              <a:defRPr/>
            </a:pPr>
            <a:endParaRPr lang="en-US">
              <a:solidFill>
                <a:srgbClr val="2E2E38"/>
              </a:solidFill>
              <a:latin typeface="EYInterstate Light" panose="02000506000000020004" pitchFamily="2" charset="0"/>
            </a:endParaRPr>
          </a:p>
        </p:txBody>
      </p:sp>
      <p:sp>
        <p:nvSpPr>
          <p:cNvPr id="46" name="Date Placeholder 10">
            <a:extLst>
              <a:ext uri="{FF2B5EF4-FFF2-40B4-BE49-F238E27FC236}">
                <a16:creationId xmlns:a16="http://schemas.microsoft.com/office/drawing/2014/main" id="{A0FD1D14-2A52-49AB-9340-35B9B8289937}"/>
              </a:ext>
            </a:extLst>
          </p:cNvPr>
          <p:cNvSpPr>
            <a:spLocks noGrp="1"/>
          </p:cNvSpPr>
          <p:nvPr>
            <p:ph type="dt" sz="half" idx="10"/>
          </p:nvPr>
        </p:nvSpPr>
        <p:spPr>
          <a:xfrm>
            <a:off x="1438552" y="6491250"/>
            <a:ext cx="1469547" cy="180000"/>
          </a:xfrm>
        </p:spPr>
        <p:txBody>
          <a:bodyPr/>
          <a:lstStyle/>
          <a:p>
            <a:r>
              <a:rPr lang="lv-LV" dirty="0"/>
              <a:t>2022. gada 2. decembris</a:t>
            </a:r>
            <a:endParaRPr lang="en-IN" dirty="0"/>
          </a:p>
        </p:txBody>
      </p:sp>
    </p:spTree>
    <p:extLst>
      <p:ext uri="{BB962C8B-B14F-4D97-AF65-F5344CB8AC3E}">
        <p14:creationId xmlns:p14="http://schemas.microsoft.com/office/powerpoint/2010/main" val="2848301076"/>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Abgerundetes Rechteck 35">
            <a:extLst>
              <a:ext uri="{FF2B5EF4-FFF2-40B4-BE49-F238E27FC236}">
                <a16:creationId xmlns:a16="http://schemas.microsoft.com/office/drawing/2014/main" id="{9C02CCC1-5C8E-44FC-BD31-37D7A5658453}"/>
              </a:ext>
            </a:extLst>
          </p:cNvPr>
          <p:cNvSpPr/>
          <p:nvPr/>
        </p:nvSpPr>
        <p:spPr bwMode="gray">
          <a:xfrm>
            <a:off x="4406676" y="2180254"/>
            <a:ext cx="7200000" cy="3682910"/>
          </a:xfrm>
          <a:prstGeom prst="rect">
            <a:avLst/>
          </a:prstGeom>
          <a:solidFill>
            <a:srgbClr val="F0F0F0"/>
          </a:solidFill>
          <a:ln w="25400" cap="flat" cmpd="sng" algn="ctr">
            <a:noFill/>
            <a:prstDash val="solid"/>
            <a:headEnd/>
            <a:tailEnd/>
          </a:ln>
          <a:effectLst/>
        </p:spPr>
        <p:txBody>
          <a:bodyPr lIns="640080" tIns="72000" rIns="108000" bIns="72000" anchor="ctr"/>
          <a:lstStyle/>
          <a:p>
            <a:pPr marL="3603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400" b="1" i="0" u="none" strike="noStrike" kern="0" cap="none" spc="0" normalizeH="0" baseline="0" noProof="0">
              <a:ln>
                <a:noFill/>
              </a:ln>
              <a:solidFill>
                <a:schemeClr val="bg2"/>
              </a:solidFill>
              <a:effectLst/>
              <a:uLnTx/>
              <a:uFillTx/>
              <a:latin typeface="EYInterstate Light" panose="02000506000000020004" pitchFamily="2" charset="0"/>
              <a:cs typeface="Arial" charset="0"/>
            </a:endParaRPr>
          </a:p>
        </p:txBody>
      </p:sp>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09912"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90</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44" name="Freeform 43">
            <a:extLst>
              <a:ext uri="{FF2B5EF4-FFF2-40B4-BE49-F238E27FC236}">
                <a16:creationId xmlns:a16="http://schemas.microsoft.com/office/drawing/2014/main" id="{79CAFF7B-5DD1-4AA9-A840-B8BBB7615D8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5" name="Freeform 30">
            <a:extLst>
              <a:ext uri="{FF2B5EF4-FFF2-40B4-BE49-F238E27FC236}">
                <a16:creationId xmlns:a16="http://schemas.microsoft.com/office/drawing/2014/main" id="{7498A0DF-A8E4-41AB-A483-574E6ACE51F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25" name="Rectangle 24">
            <a:extLst>
              <a:ext uri="{FF2B5EF4-FFF2-40B4-BE49-F238E27FC236}">
                <a16:creationId xmlns:a16="http://schemas.microsoft.com/office/drawing/2014/main" id="{0FD29ADC-D1D9-4E4C-B4B8-B4CF91C8EEC8}"/>
              </a:ext>
            </a:extLst>
          </p:cNvPr>
          <p:cNvSpPr/>
          <p:nvPr/>
        </p:nvSpPr>
        <p:spPr>
          <a:xfrm>
            <a:off x="609912" y="2440438"/>
            <a:ext cx="4252423" cy="3225472"/>
          </a:xfrm>
          <a:prstGeom prst="rect">
            <a:avLst/>
          </a:prstGeom>
          <a:solidFill>
            <a:schemeClr val="tx1">
              <a:lumMod val="65000"/>
              <a:alpha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chemeClr val="bg2"/>
              </a:solidFill>
              <a:effectLst/>
              <a:uLnTx/>
              <a:uFillTx/>
              <a:latin typeface="EYInterstate Light" panose="02000506000000020004" pitchFamily="2" charset="0"/>
            </a:endParaRPr>
          </a:p>
        </p:txBody>
      </p:sp>
      <p:sp>
        <p:nvSpPr>
          <p:cNvPr id="24" name="Footer Placeholder 4">
            <a:extLst>
              <a:ext uri="{FF2B5EF4-FFF2-40B4-BE49-F238E27FC236}">
                <a16:creationId xmlns:a16="http://schemas.microsoft.com/office/drawing/2014/main" id="{DB830086-537A-4909-BF7A-74AD03D04BC6}"/>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39" name="TextBox 38">
            <a:extLst>
              <a:ext uri="{FF2B5EF4-FFF2-40B4-BE49-F238E27FC236}">
                <a16:creationId xmlns:a16="http://schemas.microsoft.com/office/drawing/2014/main" id="{E84123DE-74DD-47C9-AA17-3E30BED19A46}"/>
              </a:ext>
            </a:extLst>
          </p:cNvPr>
          <p:cNvSpPr txBox="1"/>
          <p:nvPr/>
        </p:nvSpPr>
        <p:spPr>
          <a:xfrm>
            <a:off x="780807" y="1977624"/>
            <a:ext cx="3544946" cy="403187"/>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lv-LV" sz="1400" b="1">
                <a:solidFill>
                  <a:schemeClr val="bg1"/>
                </a:solidFill>
              </a:rPr>
              <a:t>Pagasta pārvaldes un VPVKAC sniegtie pakalpojumi</a:t>
            </a:r>
          </a:p>
        </p:txBody>
      </p:sp>
      <p:sp>
        <p:nvSpPr>
          <p:cNvPr id="41" name="TextBox 40">
            <a:extLst>
              <a:ext uri="{FF2B5EF4-FFF2-40B4-BE49-F238E27FC236}">
                <a16:creationId xmlns:a16="http://schemas.microsoft.com/office/drawing/2014/main" id="{FB62F4B7-BFD4-4CD2-B71C-5CC3696764F0}"/>
              </a:ext>
            </a:extLst>
          </p:cNvPr>
          <p:cNvSpPr txBox="1"/>
          <p:nvPr/>
        </p:nvSpPr>
        <p:spPr>
          <a:xfrm>
            <a:off x="836243" y="2580192"/>
            <a:ext cx="1634743"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Jautājums pašvaldībai:</a:t>
            </a:r>
          </a:p>
        </p:txBody>
      </p:sp>
      <p:sp>
        <p:nvSpPr>
          <p:cNvPr id="46" name="TextBox 45">
            <a:extLst>
              <a:ext uri="{FF2B5EF4-FFF2-40B4-BE49-F238E27FC236}">
                <a16:creationId xmlns:a16="http://schemas.microsoft.com/office/drawing/2014/main" id="{3FDD3159-889D-4953-A9E1-529E8178C1B4}"/>
              </a:ext>
            </a:extLst>
          </p:cNvPr>
          <p:cNvSpPr txBox="1"/>
          <p:nvPr/>
        </p:nvSpPr>
        <p:spPr>
          <a:xfrm>
            <a:off x="780807" y="2894370"/>
            <a:ext cx="3910632" cy="2308324"/>
          </a:xfrm>
          <a:prstGeom prst="rect">
            <a:avLst/>
          </a:prstGeom>
          <a:noFill/>
        </p:spPr>
        <p:txBody>
          <a:bodyPr wrap="square">
            <a:spAutoFit/>
          </a:bodyPr>
          <a:lstStyle/>
          <a:p>
            <a:pPr algn="just"/>
            <a:r>
              <a:rPr lang="lv-LV" sz="1200"/>
              <a:t>Pēc intervijās pārrunātā un publiski pieejamās informācijas secinām, ka ir pilsētas/ciemi, kuros ir gan pagasta pārvaldes, gan VPVKAC – piemēram, Baltinavas pagasts, Balvu pilsētas, Lazdukalna pagasts, Rugāju pagasts, Tilžas pagasts, Viļakas pilsēta.</a:t>
            </a:r>
            <a:r>
              <a:rPr lang="en-US" sz="1200"/>
              <a:t> </a:t>
            </a:r>
            <a:r>
              <a:rPr lang="lv-LV" sz="1200"/>
              <a:t>Vēlamies saprast kā mijiedarbojas šīs abas iestādes un vai nav pienākumu pārklāšanās?  Jo pakalpojumu sniegšanas kontekstā sanāk, ka arī KAC nodrošina iespēju iedzīvotājiem pieteikt pakalpojuma  saņemšanu</a:t>
            </a:r>
            <a:r>
              <a:rPr lang="en-US" sz="1200"/>
              <a:t> </a:t>
            </a:r>
            <a:r>
              <a:rPr lang="lv-LV" sz="1200"/>
              <a:t>- iesniegt iesniegumus, kuri tiek virzīti uz centrālo administrāciju, gluži tāpat kā to sniedz pagastu apvienību pārvaldes.</a:t>
            </a:r>
          </a:p>
        </p:txBody>
      </p:sp>
      <p:sp>
        <p:nvSpPr>
          <p:cNvPr id="47" name="TextBox 46">
            <a:extLst>
              <a:ext uri="{FF2B5EF4-FFF2-40B4-BE49-F238E27FC236}">
                <a16:creationId xmlns:a16="http://schemas.microsoft.com/office/drawing/2014/main" id="{A78018C7-A2D8-4B56-B344-3ADE86C0C84E}"/>
              </a:ext>
            </a:extLst>
          </p:cNvPr>
          <p:cNvSpPr txBox="1"/>
          <p:nvPr/>
        </p:nvSpPr>
        <p:spPr>
          <a:xfrm>
            <a:off x="5238057" y="2238054"/>
            <a:ext cx="1371722" cy="193899"/>
          </a:xfrm>
          <a:prstGeom prst="rect">
            <a:avLst/>
          </a:prstGeom>
          <a:noFill/>
        </p:spPr>
        <p:txBody>
          <a:bodyPr wrap="none" lIns="0" tIns="36576" rIns="0" bIns="0" rtlCol="0">
            <a:spAutoFit/>
          </a:bodyPr>
          <a:lstStyle/>
          <a:p>
            <a:pPr>
              <a:lnSpc>
                <a:spcPct val="85000"/>
              </a:lnSpc>
              <a:spcAft>
                <a:spcPts val="600"/>
              </a:spcAft>
              <a:buClr>
                <a:schemeClr val="accent2"/>
              </a:buClr>
              <a:buSzPct val="70000"/>
            </a:pPr>
            <a:r>
              <a:rPr lang="lv-LV" sz="1200">
                <a:solidFill>
                  <a:schemeClr val="bg1"/>
                </a:solidFill>
              </a:rPr>
              <a:t>Pašvaldības atbilde:</a:t>
            </a:r>
          </a:p>
        </p:txBody>
      </p:sp>
      <p:sp>
        <p:nvSpPr>
          <p:cNvPr id="51" name="TextBox 50">
            <a:extLst>
              <a:ext uri="{FF2B5EF4-FFF2-40B4-BE49-F238E27FC236}">
                <a16:creationId xmlns:a16="http://schemas.microsoft.com/office/drawing/2014/main" id="{B11BC93A-0392-453C-9304-E728DD2B102D}"/>
              </a:ext>
            </a:extLst>
          </p:cNvPr>
          <p:cNvSpPr txBox="1"/>
          <p:nvPr/>
        </p:nvSpPr>
        <p:spPr>
          <a:xfrm>
            <a:off x="5138135" y="2476910"/>
            <a:ext cx="6312745" cy="3231654"/>
          </a:xfrm>
          <a:prstGeom prst="rect">
            <a:avLst/>
          </a:prstGeom>
          <a:noFill/>
        </p:spPr>
        <p:txBody>
          <a:bodyPr wrap="square">
            <a:spAutoFit/>
          </a:bodyPr>
          <a:lstStyle/>
          <a:p>
            <a:pPr algn="just"/>
            <a:r>
              <a:rPr lang="lv-LV" sz="1200">
                <a:solidFill>
                  <a:schemeClr val="bg1"/>
                </a:solidFill>
              </a:rPr>
              <a:t>VPVKAC speciālista pienākumos ietilpst sniegt klientiem minimālajā pakalpojumu grozā noteiktos valsts iestāžu pakalpojumus</a:t>
            </a:r>
            <a:r>
              <a:rPr lang="en-US" sz="1200">
                <a:solidFill>
                  <a:schemeClr val="bg1"/>
                </a:solidFill>
              </a:rPr>
              <a:t>. </a:t>
            </a:r>
            <a:r>
              <a:rPr lang="lv-LV" sz="1200">
                <a:solidFill>
                  <a:schemeClr val="bg1"/>
                </a:solidFill>
              </a:rPr>
              <a:t>Viļakā ir pieejams arī pakalpojums "attālinātais ierēdnis", kur VPVKAC speciālists attālināti pieslēdzas videokonsultācijai ar VID konsultantu, un tiek izpildīts nepieciešamais pakalpojums. Savukārt Balvos papildus minētajiem pienākumiem VPVKAC telefoniski konsultē klientus par portāla latvija.lv pakalpojumiem un tā darbību.</a:t>
            </a:r>
          </a:p>
          <a:p>
            <a:pPr algn="just"/>
            <a:r>
              <a:rPr lang="lv-LV" sz="1200">
                <a:solidFill>
                  <a:schemeClr val="bg1"/>
                </a:solidFill>
              </a:rPr>
              <a:t>     Tāpat VPVKAC speciālists sniedz arī praktisku atbalstu - gan klātienē, gan telefoniski, lai klients varētu veikt pašvaldības vai valsts iestāžu e-pakalpojumus.</a:t>
            </a:r>
          </a:p>
          <a:p>
            <a:pPr algn="just"/>
            <a:r>
              <a:rPr lang="lv-LV" sz="1200">
                <a:solidFill>
                  <a:schemeClr val="bg1"/>
                </a:solidFill>
              </a:rPr>
              <a:t>     Valsts un pašvaldības vienotajos klientu apkalpošanas centros tiek veikta arī personas dzīvesvietas deklarēšana un izsniegtas izziņas par deklarēto dzīvesvietu. Šobrīd  tiek pieņemti arī energoresursu iesniegumi. VPVKAC speciālisti pieņem arī pašvaldībai  adresētos iesniegumus, palīdz aizpildīt gan pašvaldībai, gan pašvaldības iestādēm adresētos iesniegumus, un šeit ir jāņem vērā tas, ka pagastos klientu apkalpošanas speciālisti strādā 0,5 amata likmes, otro 0,5 amata likmi sastāda vai nu lietveža vai bibliotekāra amats, līdz ar to, nevarētu teikt, ka pienākumi pārklājas. Savukārt pilsētās pašvaldībai adresētos iesniegumus iedzīvotāji biežāk izvēlas iesniegt pilsētas pārvaldē, ko ietekmē iestāžu un VPVKAC speciālista atrašanās vieta.</a:t>
            </a:r>
          </a:p>
        </p:txBody>
      </p:sp>
      <p:sp>
        <p:nvSpPr>
          <p:cNvPr id="29" name="Freeform 43">
            <a:extLst>
              <a:ext uri="{FF2B5EF4-FFF2-40B4-BE49-F238E27FC236}">
                <a16:creationId xmlns:a16="http://schemas.microsoft.com/office/drawing/2014/main" id="{FFC58227-857D-4F34-80D2-65E6876C95BB}"/>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32" name="Freeform 30">
            <a:extLst>
              <a:ext uri="{FF2B5EF4-FFF2-40B4-BE49-F238E27FC236}">
                <a16:creationId xmlns:a16="http://schemas.microsoft.com/office/drawing/2014/main" id="{C0E2456A-5DD6-4100-9173-55252CEBB73C}"/>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40" name="Freeform 43">
            <a:extLst>
              <a:ext uri="{FF2B5EF4-FFF2-40B4-BE49-F238E27FC236}">
                <a16:creationId xmlns:a16="http://schemas.microsoft.com/office/drawing/2014/main" id="{9ABBAA98-57C3-4B7E-8449-C6341C7D9687}"/>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42" name="Freeform 30">
            <a:extLst>
              <a:ext uri="{FF2B5EF4-FFF2-40B4-BE49-F238E27FC236}">
                <a16:creationId xmlns:a16="http://schemas.microsoft.com/office/drawing/2014/main" id="{D6AB5463-E789-4A73-BA7F-6761C503FEB3}"/>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50" name="Freeform 43">
            <a:extLst>
              <a:ext uri="{FF2B5EF4-FFF2-40B4-BE49-F238E27FC236}">
                <a16:creationId xmlns:a16="http://schemas.microsoft.com/office/drawing/2014/main" id="{DBE23B7C-D0BC-4185-91AA-6F9E46DC5A86}"/>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2" name="Freeform 30">
            <a:extLst>
              <a:ext uri="{FF2B5EF4-FFF2-40B4-BE49-F238E27FC236}">
                <a16:creationId xmlns:a16="http://schemas.microsoft.com/office/drawing/2014/main" id="{9CEC8832-4275-447F-B0BE-BB6BF9B68D2E}"/>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6" name="Freeform 43">
            <a:extLst>
              <a:ext uri="{FF2B5EF4-FFF2-40B4-BE49-F238E27FC236}">
                <a16:creationId xmlns:a16="http://schemas.microsoft.com/office/drawing/2014/main" id="{D5FD1395-4FF0-4AE1-AB4A-8622FAFF55E9}"/>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7" name="Freeform 30">
            <a:extLst>
              <a:ext uri="{FF2B5EF4-FFF2-40B4-BE49-F238E27FC236}">
                <a16:creationId xmlns:a16="http://schemas.microsoft.com/office/drawing/2014/main" id="{9B7E9042-7F89-4D2D-8794-1D46B34A0987}"/>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3" name="Freeform 43">
            <a:extLst>
              <a:ext uri="{FF2B5EF4-FFF2-40B4-BE49-F238E27FC236}">
                <a16:creationId xmlns:a16="http://schemas.microsoft.com/office/drawing/2014/main" id="{B35305DC-6903-4657-BA1E-9B6587F0F8E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8" name="Freeform 30">
            <a:extLst>
              <a:ext uri="{FF2B5EF4-FFF2-40B4-BE49-F238E27FC236}">
                <a16:creationId xmlns:a16="http://schemas.microsoft.com/office/drawing/2014/main" id="{DCC782EF-D874-4ECE-8044-F974DDD9F1CB}"/>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0" name="Freeform 43">
            <a:extLst>
              <a:ext uri="{FF2B5EF4-FFF2-40B4-BE49-F238E27FC236}">
                <a16:creationId xmlns:a16="http://schemas.microsoft.com/office/drawing/2014/main" id="{A7729119-2E50-4EC1-85DC-1B0679A04E3B}"/>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2" name="Freeform 30">
            <a:extLst>
              <a:ext uri="{FF2B5EF4-FFF2-40B4-BE49-F238E27FC236}">
                <a16:creationId xmlns:a16="http://schemas.microsoft.com/office/drawing/2014/main" id="{115881F8-3F05-4AFD-A43E-2915938D708A}"/>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1" name="Freeform 43">
            <a:extLst>
              <a:ext uri="{FF2B5EF4-FFF2-40B4-BE49-F238E27FC236}">
                <a16:creationId xmlns:a16="http://schemas.microsoft.com/office/drawing/2014/main" id="{3C80A6EF-D21F-4E74-BB21-C80869B5479D}"/>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4" name="Freeform 30">
            <a:extLst>
              <a:ext uri="{FF2B5EF4-FFF2-40B4-BE49-F238E27FC236}">
                <a16:creationId xmlns:a16="http://schemas.microsoft.com/office/drawing/2014/main" id="{6A985F4E-2FB0-4EBD-B189-FF8882A7F350}"/>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59" name="Freeform 43">
            <a:extLst>
              <a:ext uri="{FF2B5EF4-FFF2-40B4-BE49-F238E27FC236}">
                <a16:creationId xmlns:a16="http://schemas.microsoft.com/office/drawing/2014/main" id="{39721283-19D4-4093-8093-4E62B19F8E9F}"/>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3" name="Freeform 30">
            <a:extLst>
              <a:ext uri="{FF2B5EF4-FFF2-40B4-BE49-F238E27FC236}">
                <a16:creationId xmlns:a16="http://schemas.microsoft.com/office/drawing/2014/main" id="{8D5FD536-EAA2-4AD5-8484-5D6ED2AE0BE1}"/>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a typeface="+mn-ea"/>
              <a:cs typeface="+mn-cs"/>
            </a:endParaRPr>
          </a:p>
        </p:txBody>
      </p:sp>
      <p:sp>
        <p:nvSpPr>
          <p:cNvPr id="67" name="Freeform 43">
            <a:extLst>
              <a:ext uri="{FF2B5EF4-FFF2-40B4-BE49-F238E27FC236}">
                <a16:creationId xmlns:a16="http://schemas.microsoft.com/office/drawing/2014/main" id="{25168BEA-1F1D-472C-8055-4E8B7DE537CC}"/>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9" name="Freeform 30">
            <a:extLst>
              <a:ext uri="{FF2B5EF4-FFF2-40B4-BE49-F238E27FC236}">
                <a16:creationId xmlns:a16="http://schemas.microsoft.com/office/drawing/2014/main" id="{D4C1F338-0CDC-4316-B19A-BFC167FBCA74}"/>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65" name="Title 1">
            <a:extLst>
              <a:ext uri="{FF2B5EF4-FFF2-40B4-BE49-F238E27FC236}">
                <a16:creationId xmlns:a16="http://schemas.microsoft.com/office/drawing/2014/main" id="{924FD11B-6BCE-4986-8C73-E841D6ACB72E}"/>
              </a:ext>
            </a:extLst>
          </p:cNvPr>
          <p:cNvSpPr>
            <a:spLocks noGrp="1"/>
          </p:cNvSpPr>
          <p:nvPr>
            <p:ph type="title"/>
          </p:nvPr>
        </p:nvSpPr>
        <p:spPr>
          <a:xfrm>
            <a:off x="1406096" y="321272"/>
            <a:ext cx="10308146" cy="267775"/>
          </a:xfrm>
        </p:spPr>
        <p:txBody>
          <a:body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a:t>Balvu novads</a:t>
            </a:r>
            <a:endParaRPr kumimoji="0" lang="lv-LV" sz="4000" b="0" i="0" u="none" strike="noStrike" kern="1200" cap="none" spc="0" normalizeH="0" baseline="0" noProof="0">
              <a:ln>
                <a:noFill/>
              </a:ln>
              <a:solidFill>
                <a:srgbClr val="2E2E38"/>
              </a:solidFill>
              <a:effectLst/>
              <a:highlight>
                <a:srgbClr val="FF0000"/>
              </a:highlight>
              <a:uLnTx/>
              <a:uFillTx/>
            </a:endParaRPr>
          </a:p>
        </p:txBody>
      </p:sp>
      <p:sp>
        <p:nvSpPr>
          <p:cNvPr id="68" name="Title 1">
            <a:extLst>
              <a:ext uri="{FF2B5EF4-FFF2-40B4-BE49-F238E27FC236}">
                <a16:creationId xmlns:a16="http://schemas.microsoft.com/office/drawing/2014/main" id="{23F36D01-6332-4C3E-8D72-D7968D81A329}"/>
              </a:ext>
            </a:extLst>
          </p:cNvPr>
          <p:cNvSpPr txBox="1">
            <a:spLocks/>
          </p:cNvSpPr>
          <p:nvPr/>
        </p:nvSpPr>
        <p:spPr>
          <a:xfrm>
            <a:off x="1393577" y="584010"/>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lv-LV" sz="1600" b="0" i="0" u="none" strike="noStrike" kern="1200" cap="none" spc="0" normalizeH="0" baseline="0" noProof="0">
                <a:ln>
                  <a:noFill/>
                </a:ln>
                <a:solidFill>
                  <a:srgbClr val="2E2E38"/>
                </a:solidFill>
                <a:effectLst/>
                <a:uLnTx/>
                <a:uFillTx/>
              </a:rPr>
              <a:t>Pakalpojumu groza analīze</a:t>
            </a:r>
            <a:r>
              <a:rPr kumimoji="0" lang="lv-LV" sz="1600" b="1" i="0" u="none" strike="noStrike" kern="1200" cap="none" spc="0" normalizeH="0" baseline="0" noProof="0">
                <a:ln>
                  <a:noFill/>
                </a:ln>
                <a:solidFill>
                  <a:srgbClr val="2E2E38"/>
                </a:solidFill>
                <a:effectLst/>
                <a:uLnTx/>
                <a:uFillTx/>
              </a:rPr>
              <a:t> </a:t>
            </a:r>
          </a:p>
        </p:txBody>
      </p:sp>
      <p:sp>
        <p:nvSpPr>
          <p:cNvPr id="70" name="Freeform 43">
            <a:extLst>
              <a:ext uri="{FF2B5EF4-FFF2-40B4-BE49-F238E27FC236}">
                <a16:creationId xmlns:a16="http://schemas.microsoft.com/office/drawing/2014/main" id="{D0F9FB9C-45D8-4EE7-8621-E4038DB2EABE}"/>
              </a:ext>
            </a:extLst>
          </p:cNvPr>
          <p:cNvSpPr>
            <a:spLocks noChangeAspect="1" noEditPoints="1"/>
          </p:cNvSpPr>
          <p:nvPr/>
        </p:nvSpPr>
        <p:spPr bwMode="auto">
          <a:xfrm>
            <a:off x="10178591" y="351570"/>
            <a:ext cx="360462" cy="431257"/>
          </a:xfrm>
          <a:custGeom>
            <a:avLst/>
            <a:gdLst>
              <a:gd name="T0" fmla="*/ 2147483647 w 4224"/>
              <a:gd name="T1" fmla="*/ 2147483647 h 4763"/>
              <a:gd name="T2" fmla="*/ 2147483647 w 4224"/>
              <a:gd name="T3" fmla="*/ 2147483647 h 4763"/>
              <a:gd name="T4" fmla="*/ 2147483647 w 4224"/>
              <a:gd name="T5" fmla="*/ 2147483647 h 4763"/>
              <a:gd name="T6" fmla="*/ 2147483647 w 4224"/>
              <a:gd name="T7" fmla="*/ 2147483647 h 4763"/>
              <a:gd name="T8" fmla="*/ 2147483647 w 4224"/>
              <a:gd name="T9" fmla="*/ 2147483647 h 4763"/>
              <a:gd name="T10" fmla="*/ 2147483647 w 4224"/>
              <a:gd name="T11" fmla="*/ 2147483647 h 4763"/>
              <a:gd name="T12" fmla="*/ 2147483647 w 4224"/>
              <a:gd name="T13" fmla="*/ 2147483647 h 4763"/>
              <a:gd name="T14" fmla="*/ 2147483647 w 4224"/>
              <a:gd name="T15" fmla="*/ 2147483647 h 4763"/>
              <a:gd name="T16" fmla="*/ 2147483647 w 4224"/>
              <a:gd name="T17" fmla="*/ 2147483647 h 4763"/>
              <a:gd name="T18" fmla="*/ 2147483647 w 4224"/>
              <a:gd name="T19" fmla="*/ 2147483647 h 4763"/>
              <a:gd name="T20" fmla="*/ 2147483647 w 4224"/>
              <a:gd name="T21" fmla="*/ 2147483647 h 4763"/>
              <a:gd name="T22" fmla="*/ 2147483647 w 4224"/>
              <a:gd name="T23" fmla="*/ 2147483647 h 4763"/>
              <a:gd name="T24" fmla="*/ 2147483647 w 4224"/>
              <a:gd name="T25" fmla="*/ 2147483647 h 4763"/>
              <a:gd name="T26" fmla="*/ 2147483647 w 4224"/>
              <a:gd name="T27" fmla="*/ 2147483647 h 4763"/>
              <a:gd name="T28" fmla="*/ 2147483647 w 4224"/>
              <a:gd name="T29" fmla="*/ 0 h 4763"/>
              <a:gd name="T30" fmla="*/ 2147483647 w 4224"/>
              <a:gd name="T31" fmla="*/ 2147483647 h 4763"/>
              <a:gd name="T32" fmla="*/ 2147483647 w 4224"/>
              <a:gd name="T33" fmla="*/ 2147483647 h 4763"/>
              <a:gd name="T34" fmla="*/ 2147483647 w 4224"/>
              <a:gd name="T35" fmla="*/ 2147483647 h 4763"/>
              <a:gd name="T36" fmla="*/ 2147483647 w 4224"/>
              <a:gd name="T37" fmla="*/ 2147483647 h 4763"/>
              <a:gd name="T38" fmla="*/ 2147483647 w 4224"/>
              <a:gd name="T39" fmla="*/ 2147483647 h 4763"/>
              <a:gd name="T40" fmla="*/ 2147483647 w 4224"/>
              <a:gd name="T41" fmla="*/ 2147483647 h 4763"/>
              <a:gd name="T42" fmla="*/ 2147483647 w 4224"/>
              <a:gd name="T43" fmla="*/ 2147483647 h 4763"/>
              <a:gd name="T44" fmla="*/ 2147483647 w 4224"/>
              <a:gd name="T45" fmla="*/ 2147483647 h 4763"/>
              <a:gd name="T46" fmla="*/ 2147483647 w 4224"/>
              <a:gd name="T47" fmla="*/ 2147483647 h 4763"/>
              <a:gd name="T48" fmla="*/ 2147483647 w 4224"/>
              <a:gd name="T49" fmla="*/ 2147483647 h 4763"/>
              <a:gd name="T50" fmla="*/ 2147483647 w 4224"/>
              <a:gd name="T51" fmla="*/ 2147483647 h 4763"/>
              <a:gd name="T52" fmla="*/ 2147483647 w 4224"/>
              <a:gd name="T53" fmla="*/ 2147483647 h 4763"/>
              <a:gd name="T54" fmla="*/ 2147483647 w 4224"/>
              <a:gd name="T55" fmla="*/ 2147483647 h 4763"/>
              <a:gd name="T56" fmla="*/ 2147483647 w 4224"/>
              <a:gd name="T57" fmla="*/ 2147483647 h 4763"/>
              <a:gd name="T58" fmla="*/ 2147483647 w 4224"/>
              <a:gd name="T59" fmla="*/ 2147483647 h 4763"/>
              <a:gd name="T60" fmla="*/ 2147483647 w 4224"/>
              <a:gd name="T61" fmla="*/ 2147483647 h 4763"/>
              <a:gd name="T62" fmla="*/ 2147483647 w 4224"/>
              <a:gd name="T63" fmla="*/ 2147483647 h 4763"/>
              <a:gd name="T64" fmla="*/ 2147483647 w 4224"/>
              <a:gd name="T65" fmla="*/ 2147483647 h 4763"/>
              <a:gd name="T66" fmla="*/ 2147483647 w 4224"/>
              <a:gd name="T67" fmla="*/ 2147483647 h 4763"/>
              <a:gd name="T68" fmla="*/ 2147483647 w 4224"/>
              <a:gd name="T69" fmla="*/ 2147483647 h 4763"/>
              <a:gd name="T70" fmla="*/ 2147483647 w 4224"/>
              <a:gd name="T71" fmla="*/ 2147483647 h 4763"/>
              <a:gd name="T72" fmla="*/ 2147483647 w 4224"/>
              <a:gd name="T73" fmla="*/ 2147483647 h 4763"/>
              <a:gd name="T74" fmla="*/ 2147483647 w 4224"/>
              <a:gd name="T75" fmla="*/ 2147483647 h 4763"/>
              <a:gd name="T76" fmla="*/ 2147483647 w 4224"/>
              <a:gd name="T77" fmla="*/ 2147483647 h 4763"/>
              <a:gd name="T78" fmla="*/ 2147483647 w 4224"/>
              <a:gd name="T79" fmla="*/ 2147483647 h 4763"/>
              <a:gd name="T80" fmla="*/ 2147483647 w 4224"/>
              <a:gd name="T81" fmla="*/ 2147483647 h 4763"/>
              <a:gd name="T82" fmla="*/ 2147483647 w 4224"/>
              <a:gd name="T83" fmla="*/ 2147483647 h 4763"/>
              <a:gd name="T84" fmla="*/ 2147483647 w 4224"/>
              <a:gd name="T85" fmla="*/ 2147483647 h 4763"/>
              <a:gd name="T86" fmla="*/ 2147483647 w 4224"/>
              <a:gd name="T87" fmla="*/ 2147483647 h 4763"/>
              <a:gd name="T88" fmla="*/ 2147483647 w 4224"/>
              <a:gd name="T89" fmla="*/ 2147483647 h 4763"/>
              <a:gd name="T90" fmla="*/ 2147483647 w 4224"/>
              <a:gd name="T91" fmla="*/ 2147483647 h 4763"/>
              <a:gd name="T92" fmla="*/ 2147483647 w 4224"/>
              <a:gd name="T93" fmla="*/ 2147483647 h 4763"/>
              <a:gd name="T94" fmla="*/ 2147483647 w 4224"/>
              <a:gd name="T95" fmla="*/ 2147483647 h 4763"/>
              <a:gd name="T96" fmla="*/ 2147483647 w 4224"/>
              <a:gd name="T97" fmla="*/ 2147483647 h 4763"/>
              <a:gd name="T98" fmla="*/ 2147483647 w 4224"/>
              <a:gd name="T99" fmla="*/ 2147483647 h 4763"/>
              <a:gd name="T100" fmla="*/ 2147483647 w 4224"/>
              <a:gd name="T101" fmla="*/ 2147483647 h 4763"/>
              <a:gd name="T102" fmla="*/ 2147483647 w 4224"/>
              <a:gd name="T103" fmla="*/ 2147483647 h 4763"/>
              <a:gd name="T104" fmla="*/ 2147483647 w 4224"/>
              <a:gd name="T105" fmla="*/ 2147483647 h 4763"/>
              <a:gd name="T106" fmla="*/ 2147483647 w 4224"/>
              <a:gd name="T107" fmla="*/ 2147483647 h 4763"/>
              <a:gd name="T108" fmla="*/ 2147483647 w 4224"/>
              <a:gd name="T109" fmla="*/ 2147483647 h 4763"/>
              <a:gd name="T110" fmla="*/ 2147483647 w 4224"/>
              <a:gd name="T111" fmla="*/ 2147483647 h 47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24"/>
              <a:gd name="T169" fmla="*/ 0 h 4763"/>
              <a:gd name="T170" fmla="*/ 4224 w 4224"/>
              <a:gd name="T171" fmla="*/ 4763 h 476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24" h="4763">
                <a:moveTo>
                  <a:pt x="515" y="4763"/>
                </a:moveTo>
                <a:lnTo>
                  <a:pt x="3704" y="4763"/>
                </a:lnTo>
                <a:lnTo>
                  <a:pt x="3767" y="4428"/>
                </a:lnTo>
                <a:lnTo>
                  <a:pt x="452" y="4428"/>
                </a:lnTo>
                <a:lnTo>
                  <a:pt x="515" y="4763"/>
                </a:lnTo>
                <a:close/>
                <a:moveTo>
                  <a:pt x="3988" y="3133"/>
                </a:moveTo>
                <a:lnTo>
                  <a:pt x="2816" y="3133"/>
                </a:lnTo>
                <a:lnTo>
                  <a:pt x="2634" y="1728"/>
                </a:lnTo>
                <a:lnTo>
                  <a:pt x="2659" y="1712"/>
                </a:lnTo>
                <a:lnTo>
                  <a:pt x="2681" y="1695"/>
                </a:lnTo>
                <a:lnTo>
                  <a:pt x="2703" y="1678"/>
                </a:lnTo>
                <a:lnTo>
                  <a:pt x="2725" y="1660"/>
                </a:lnTo>
                <a:lnTo>
                  <a:pt x="2747" y="1641"/>
                </a:lnTo>
                <a:lnTo>
                  <a:pt x="2767" y="1622"/>
                </a:lnTo>
                <a:lnTo>
                  <a:pt x="2787" y="1601"/>
                </a:lnTo>
                <a:lnTo>
                  <a:pt x="2807" y="1580"/>
                </a:lnTo>
                <a:lnTo>
                  <a:pt x="2825" y="1560"/>
                </a:lnTo>
                <a:lnTo>
                  <a:pt x="2843" y="1538"/>
                </a:lnTo>
                <a:lnTo>
                  <a:pt x="2862" y="1516"/>
                </a:lnTo>
                <a:lnTo>
                  <a:pt x="2878" y="1492"/>
                </a:lnTo>
                <a:lnTo>
                  <a:pt x="2895" y="1469"/>
                </a:lnTo>
                <a:lnTo>
                  <a:pt x="2909" y="1445"/>
                </a:lnTo>
                <a:lnTo>
                  <a:pt x="2924" y="1420"/>
                </a:lnTo>
                <a:lnTo>
                  <a:pt x="2939" y="1396"/>
                </a:lnTo>
                <a:lnTo>
                  <a:pt x="2952" y="1370"/>
                </a:lnTo>
                <a:lnTo>
                  <a:pt x="2964" y="1344"/>
                </a:lnTo>
                <a:lnTo>
                  <a:pt x="2977" y="1319"/>
                </a:lnTo>
                <a:lnTo>
                  <a:pt x="2988" y="1292"/>
                </a:lnTo>
                <a:lnTo>
                  <a:pt x="2997" y="1265"/>
                </a:lnTo>
                <a:lnTo>
                  <a:pt x="3007" y="1237"/>
                </a:lnTo>
                <a:lnTo>
                  <a:pt x="3016" y="1210"/>
                </a:lnTo>
                <a:lnTo>
                  <a:pt x="3023" y="1180"/>
                </a:lnTo>
                <a:lnTo>
                  <a:pt x="3030" y="1152"/>
                </a:lnTo>
                <a:lnTo>
                  <a:pt x="3037" y="1124"/>
                </a:lnTo>
                <a:lnTo>
                  <a:pt x="3041" y="1095"/>
                </a:lnTo>
                <a:lnTo>
                  <a:pt x="3045" y="1065"/>
                </a:lnTo>
                <a:lnTo>
                  <a:pt x="3049" y="1035"/>
                </a:lnTo>
                <a:lnTo>
                  <a:pt x="3051" y="1005"/>
                </a:lnTo>
                <a:lnTo>
                  <a:pt x="3052" y="975"/>
                </a:lnTo>
                <a:lnTo>
                  <a:pt x="3054" y="944"/>
                </a:lnTo>
                <a:lnTo>
                  <a:pt x="3052" y="895"/>
                </a:lnTo>
                <a:lnTo>
                  <a:pt x="3049" y="848"/>
                </a:lnTo>
                <a:lnTo>
                  <a:pt x="3043" y="800"/>
                </a:lnTo>
                <a:lnTo>
                  <a:pt x="3034" y="753"/>
                </a:lnTo>
                <a:lnTo>
                  <a:pt x="3023" y="708"/>
                </a:lnTo>
                <a:lnTo>
                  <a:pt x="3011" y="663"/>
                </a:lnTo>
                <a:lnTo>
                  <a:pt x="2996" y="620"/>
                </a:lnTo>
                <a:lnTo>
                  <a:pt x="2979" y="577"/>
                </a:lnTo>
                <a:lnTo>
                  <a:pt x="2961" y="535"/>
                </a:lnTo>
                <a:lnTo>
                  <a:pt x="2940" y="494"/>
                </a:lnTo>
                <a:lnTo>
                  <a:pt x="2917" y="455"/>
                </a:lnTo>
                <a:lnTo>
                  <a:pt x="2892" y="416"/>
                </a:lnTo>
                <a:lnTo>
                  <a:pt x="2865" y="379"/>
                </a:lnTo>
                <a:lnTo>
                  <a:pt x="2838" y="344"/>
                </a:lnTo>
                <a:lnTo>
                  <a:pt x="2808" y="309"/>
                </a:lnTo>
                <a:lnTo>
                  <a:pt x="2777" y="276"/>
                </a:lnTo>
                <a:lnTo>
                  <a:pt x="2744" y="246"/>
                </a:lnTo>
                <a:lnTo>
                  <a:pt x="2710" y="215"/>
                </a:lnTo>
                <a:lnTo>
                  <a:pt x="2675" y="188"/>
                </a:lnTo>
                <a:lnTo>
                  <a:pt x="2637" y="161"/>
                </a:lnTo>
                <a:lnTo>
                  <a:pt x="2599" y="137"/>
                </a:lnTo>
                <a:lnTo>
                  <a:pt x="2560" y="114"/>
                </a:lnTo>
                <a:lnTo>
                  <a:pt x="2519" y="93"/>
                </a:lnTo>
                <a:lnTo>
                  <a:pt x="2476" y="75"/>
                </a:lnTo>
                <a:lnTo>
                  <a:pt x="2434" y="57"/>
                </a:lnTo>
                <a:lnTo>
                  <a:pt x="2391" y="43"/>
                </a:lnTo>
                <a:lnTo>
                  <a:pt x="2346" y="31"/>
                </a:lnTo>
                <a:lnTo>
                  <a:pt x="2300" y="20"/>
                </a:lnTo>
                <a:lnTo>
                  <a:pt x="2254" y="11"/>
                </a:lnTo>
                <a:lnTo>
                  <a:pt x="2206" y="5"/>
                </a:lnTo>
                <a:lnTo>
                  <a:pt x="2158" y="1"/>
                </a:lnTo>
                <a:lnTo>
                  <a:pt x="2110" y="0"/>
                </a:lnTo>
                <a:lnTo>
                  <a:pt x="2061" y="1"/>
                </a:lnTo>
                <a:lnTo>
                  <a:pt x="2013" y="5"/>
                </a:lnTo>
                <a:lnTo>
                  <a:pt x="1966" y="11"/>
                </a:lnTo>
                <a:lnTo>
                  <a:pt x="1920" y="20"/>
                </a:lnTo>
                <a:lnTo>
                  <a:pt x="1874" y="31"/>
                </a:lnTo>
                <a:lnTo>
                  <a:pt x="1830" y="43"/>
                </a:lnTo>
                <a:lnTo>
                  <a:pt x="1785" y="57"/>
                </a:lnTo>
                <a:lnTo>
                  <a:pt x="1743" y="75"/>
                </a:lnTo>
                <a:lnTo>
                  <a:pt x="1700" y="93"/>
                </a:lnTo>
                <a:lnTo>
                  <a:pt x="1660" y="114"/>
                </a:lnTo>
                <a:lnTo>
                  <a:pt x="1620" y="137"/>
                </a:lnTo>
                <a:lnTo>
                  <a:pt x="1582" y="161"/>
                </a:lnTo>
                <a:lnTo>
                  <a:pt x="1545" y="188"/>
                </a:lnTo>
                <a:lnTo>
                  <a:pt x="1509" y="215"/>
                </a:lnTo>
                <a:lnTo>
                  <a:pt x="1475" y="246"/>
                </a:lnTo>
                <a:lnTo>
                  <a:pt x="1442" y="276"/>
                </a:lnTo>
                <a:lnTo>
                  <a:pt x="1411" y="309"/>
                </a:lnTo>
                <a:lnTo>
                  <a:pt x="1382" y="344"/>
                </a:lnTo>
                <a:lnTo>
                  <a:pt x="1354" y="379"/>
                </a:lnTo>
                <a:lnTo>
                  <a:pt x="1327" y="416"/>
                </a:lnTo>
                <a:lnTo>
                  <a:pt x="1302" y="455"/>
                </a:lnTo>
                <a:lnTo>
                  <a:pt x="1279" y="494"/>
                </a:lnTo>
                <a:lnTo>
                  <a:pt x="1258" y="535"/>
                </a:lnTo>
                <a:lnTo>
                  <a:pt x="1240" y="577"/>
                </a:lnTo>
                <a:lnTo>
                  <a:pt x="1223" y="620"/>
                </a:lnTo>
                <a:lnTo>
                  <a:pt x="1208" y="663"/>
                </a:lnTo>
                <a:lnTo>
                  <a:pt x="1196" y="708"/>
                </a:lnTo>
                <a:lnTo>
                  <a:pt x="1185" y="753"/>
                </a:lnTo>
                <a:lnTo>
                  <a:pt x="1176" y="800"/>
                </a:lnTo>
                <a:lnTo>
                  <a:pt x="1170" y="848"/>
                </a:lnTo>
                <a:lnTo>
                  <a:pt x="1167" y="895"/>
                </a:lnTo>
                <a:lnTo>
                  <a:pt x="1165" y="944"/>
                </a:lnTo>
                <a:lnTo>
                  <a:pt x="1167" y="975"/>
                </a:lnTo>
                <a:lnTo>
                  <a:pt x="1168" y="1005"/>
                </a:lnTo>
                <a:lnTo>
                  <a:pt x="1170" y="1035"/>
                </a:lnTo>
                <a:lnTo>
                  <a:pt x="1174" y="1065"/>
                </a:lnTo>
                <a:lnTo>
                  <a:pt x="1178" y="1095"/>
                </a:lnTo>
                <a:lnTo>
                  <a:pt x="1183" y="1124"/>
                </a:lnTo>
                <a:lnTo>
                  <a:pt x="1189" y="1152"/>
                </a:lnTo>
                <a:lnTo>
                  <a:pt x="1196" y="1180"/>
                </a:lnTo>
                <a:lnTo>
                  <a:pt x="1203" y="1210"/>
                </a:lnTo>
                <a:lnTo>
                  <a:pt x="1212" y="1237"/>
                </a:lnTo>
                <a:lnTo>
                  <a:pt x="1222" y="1265"/>
                </a:lnTo>
                <a:lnTo>
                  <a:pt x="1231" y="1292"/>
                </a:lnTo>
                <a:lnTo>
                  <a:pt x="1242" y="1319"/>
                </a:lnTo>
                <a:lnTo>
                  <a:pt x="1255" y="1344"/>
                </a:lnTo>
                <a:lnTo>
                  <a:pt x="1267" y="1370"/>
                </a:lnTo>
                <a:lnTo>
                  <a:pt x="1280" y="1396"/>
                </a:lnTo>
                <a:lnTo>
                  <a:pt x="1295" y="1420"/>
                </a:lnTo>
                <a:lnTo>
                  <a:pt x="1310" y="1445"/>
                </a:lnTo>
                <a:lnTo>
                  <a:pt x="1324" y="1469"/>
                </a:lnTo>
                <a:lnTo>
                  <a:pt x="1342" y="1492"/>
                </a:lnTo>
                <a:lnTo>
                  <a:pt x="1359" y="1516"/>
                </a:lnTo>
                <a:lnTo>
                  <a:pt x="1376" y="1538"/>
                </a:lnTo>
                <a:lnTo>
                  <a:pt x="1394" y="1560"/>
                </a:lnTo>
                <a:lnTo>
                  <a:pt x="1412" y="1580"/>
                </a:lnTo>
                <a:lnTo>
                  <a:pt x="1432" y="1601"/>
                </a:lnTo>
                <a:lnTo>
                  <a:pt x="1452" y="1622"/>
                </a:lnTo>
                <a:lnTo>
                  <a:pt x="1472" y="1641"/>
                </a:lnTo>
                <a:lnTo>
                  <a:pt x="1494" y="1660"/>
                </a:lnTo>
                <a:lnTo>
                  <a:pt x="1516" y="1678"/>
                </a:lnTo>
                <a:lnTo>
                  <a:pt x="1538" y="1695"/>
                </a:lnTo>
                <a:lnTo>
                  <a:pt x="1562" y="1712"/>
                </a:lnTo>
                <a:lnTo>
                  <a:pt x="1585" y="1728"/>
                </a:lnTo>
                <a:lnTo>
                  <a:pt x="1428" y="2937"/>
                </a:lnTo>
                <a:lnTo>
                  <a:pt x="1625" y="2937"/>
                </a:lnTo>
                <a:lnTo>
                  <a:pt x="1795" y="1627"/>
                </a:lnTo>
                <a:lnTo>
                  <a:pt x="1748" y="1597"/>
                </a:lnTo>
                <a:lnTo>
                  <a:pt x="1701" y="1567"/>
                </a:lnTo>
                <a:lnTo>
                  <a:pt x="1658" y="1535"/>
                </a:lnTo>
                <a:lnTo>
                  <a:pt x="1638" y="1518"/>
                </a:lnTo>
                <a:lnTo>
                  <a:pt x="1617" y="1501"/>
                </a:lnTo>
                <a:lnTo>
                  <a:pt x="1597" y="1484"/>
                </a:lnTo>
                <a:lnTo>
                  <a:pt x="1579" y="1465"/>
                </a:lnTo>
                <a:lnTo>
                  <a:pt x="1560" y="1447"/>
                </a:lnTo>
                <a:lnTo>
                  <a:pt x="1543" y="1429"/>
                </a:lnTo>
                <a:lnTo>
                  <a:pt x="1526" y="1409"/>
                </a:lnTo>
                <a:lnTo>
                  <a:pt x="1510" y="1390"/>
                </a:lnTo>
                <a:lnTo>
                  <a:pt x="1494" y="1369"/>
                </a:lnTo>
                <a:lnTo>
                  <a:pt x="1480" y="1348"/>
                </a:lnTo>
                <a:lnTo>
                  <a:pt x="1466" y="1327"/>
                </a:lnTo>
                <a:lnTo>
                  <a:pt x="1453" y="1305"/>
                </a:lnTo>
                <a:lnTo>
                  <a:pt x="1441" y="1283"/>
                </a:lnTo>
                <a:lnTo>
                  <a:pt x="1430" y="1260"/>
                </a:lnTo>
                <a:lnTo>
                  <a:pt x="1419" y="1237"/>
                </a:lnTo>
                <a:lnTo>
                  <a:pt x="1410" y="1212"/>
                </a:lnTo>
                <a:lnTo>
                  <a:pt x="1400" y="1188"/>
                </a:lnTo>
                <a:lnTo>
                  <a:pt x="1393" y="1163"/>
                </a:lnTo>
                <a:lnTo>
                  <a:pt x="1386" y="1138"/>
                </a:lnTo>
                <a:lnTo>
                  <a:pt x="1379" y="1112"/>
                </a:lnTo>
                <a:lnTo>
                  <a:pt x="1373" y="1085"/>
                </a:lnTo>
                <a:lnTo>
                  <a:pt x="1370" y="1058"/>
                </a:lnTo>
                <a:lnTo>
                  <a:pt x="1366" y="1031"/>
                </a:lnTo>
                <a:lnTo>
                  <a:pt x="1364" y="1003"/>
                </a:lnTo>
                <a:lnTo>
                  <a:pt x="1362" y="974"/>
                </a:lnTo>
                <a:lnTo>
                  <a:pt x="1361" y="944"/>
                </a:lnTo>
                <a:lnTo>
                  <a:pt x="1362" y="905"/>
                </a:lnTo>
                <a:lnTo>
                  <a:pt x="1365" y="867"/>
                </a:lnTo>
                <a:lnTo>
                  <a:pt x="1370" y="831"/>
                </a:lnTo>
                <a:lnTo>
                  <a:pt x="1377" y="794"/>
                </a:lnTo>
                <a:lnTo>
                  <a:pt x="1386" y="757"/>
                </a:lnTo>
                <a:lnTo>
                  <a:pt x="1395" y="722"/>
                </a:lnTo>
                <a:lnTo>
                  <a:pt x="1406" y="687"/>
                </a:lnTo>
                <a:lnTo>
                  <a:pt x="1420" y="653"/>
                </a:lnTo>
                <a:lnTo>
                  <a:pt x="1436" y="620"/>
                </a:lnTo>
                <a:lnTo>
                  <a:pt x="1452" y="587"/>
                </a:lnTo>
                <a:lnTo>
                  <a:pt x="1470" y="557"/>
                </a:lnTo>
                <a:lnTo>
                  <a:pt x="1490" y="526"/>
                </a:lnTo>
                <a:lnTo>
                  <a:pt x="1510" y="497"/>
                </a:lnTo>
                <a:lnTo>
                  <a:pt x="1532" y="468"/>
                </a:lnTo>
                <a:lnTo>
                  <a:pt x="1556" y="442"/>
                </a:lnTo>
                <a:lnTo>
                  <a:pt x="1580" y="415"/>
                </a:lnTo>
                <a:lnTo>
                  <a:pt x="1607" y="390"/>
                </a:lnTo>
                <a:lnTo>
                  <a:pt x="1634" y="367"/>
                </a:lnTo>
                <a:lnTo>
                  <a:pt x="1662" y="345"/>
                </a:lnTo>
                <a:lnTo>
                  <a:pt x="1691" y="324"/>
                </a:lnTo>
                <a:lnTo>
                  <a:pt x="1722" y="305"/>
                </a:lnTo>
                <a:lnTo>
                  <a:pt x="1752" y="286"/>
                </a:lnTo>
                <a:lnTo>
                  <a:pt x="1785" y="270"/>
                </a:lnTo>
                <a:lnTo>
                  <a:pt x="1818" y="254"/>
                </a:lnTo>
                <a:lnTo>
                  <a:pt x="1853" y="241"/>
                </a:lnTo>
                <a:lnTo>
                  <a:pt x="1887" y="230"/>
                </a:lnTo>
                <a:lnTo>
                  <a:pt x="1922" y="220"/>
                </a:lnTo>
                <a:lnTo>
                  <a:pt x="1959" y="212"/>
                </a:lnTo>
                <a:lnTo>
                  <a:pt x="1996" y="204"/>
                </a:lnTo>
                <a:lnTo>
                  <a:pt x="2033" y="199"/>
                </a:lnTo>
                <a:lnTo>
                  <a:pt x="2072" y="197"/>
                </a:lnTo>
                <a:lnTo>
                  <a:pt x="2110" y="196"/>
                </a:lnTo>
                <a:lnTo>
                  <a:pt x="2149" y="197"/>
                </a:lnTo>
                <a:lnTo>
                  <a:pt x="2187" y="199"/>
                </a:lnTo>
                <a:lnTo>
                  <a:pt x="2223" y="204"/>
                </a:lnTo>
                <a:lnTo>
                  <a:pt x="2260" y="212"/>
                </a:lnTo>
                <a:lnTo>
                  <a:pt x="2297" y="220"/>
                </a:lnTo>
                <a:lnTo>
                  <a:pt x="2332" y="230"/>
                </a:lnTo>
                <a:lnTo>
                  <a:pt x="2366" y="241"/>
                </a:lnTo>
                <a:lnTo>
                  <a:pt x="2401" y="254"/>
                </a:lnTo>
                <a:lnTo>
                  <a:pt x="2434" y="270"/>
                </a:lnTo>
                <a:lnTo>
                  <a:pt x="2467" y="286"/>
                </a:lnTo>
                <a:lnTo>
                  <a:pt x="2497" y="305"/>
                </a:lnTo>
                <a:lnTo>
                  <a:pt x="2528" y="324"/>
                </a:lnTo>
                <a:lnTo>
                  <a:pt x="2557" y="345"/>
                </a:lnTo>
                <a:lnTo>
                  <a:pt x="2585" y="367"/>
                </a:lnTo>
                <a:lnTo>
                  <a:pt x="2612" y="390"/>
                </a:lnTo>
                <a:lnTo>
                  <a:pt x="2639" y="415"/>
                </a:lnTo>
                <a:lnTo>
                  <a:pt x="2664" y="442"/>
                </a:lnTo>
                <a:lnTo>
                  <a:pt x="2687" y="468"/>
                </a:lnTo>
                <a:lnTo>
                  <a:pt x="2709" y="497"/>
                </a:lnTo>
                <a:lnTo>
                  <a:pt x="2730" y="526"/>
                </a:lnTo>
                <a:lnTo>
                  <a:pt x="2749" y="557"/>
                </a:lnTo>
                <a:lnTo>
                  <a:pt x="2767" y="587"/>
                </a:lnTo>
                <a:lnTo>
                  <a:pt x="2783" y="620"/>
                </a:lnTo>
                <a:lnTo>
                  <a:pt x="2799" y="653"/>
                </a:lnTo>
                <a:lnTo>
                  <a:pt x="2813" y="687"/>
                </a:lnTo>
                <a:lnTo>
                  <a:pt x="2824" y="722"/>
                </a:lnTo>
                <a:lnTo>
                  <a:pt x="2834" y="757"/>
                </a:lnTo>
                <a:lnTo>
                  <a:pt x="2842" y="794"/>
                </a:lnTo>
                <a:lnTo>
                  <a:pt x="2849" y="831"/>
                </a:lnTo>
                <a:lnTo>
                  <a:pt x="2854" y="867"/>
                </a:lnTo>
                <a:lnTo>
                  <a:pt x="2857" y="905"/>
                </a:lnTo>
                <a:lnTo>
                  <a:pt x="2858" y="944"/>
                </a:lnTo>
                <a:lnTo>
                  <a:pt x="2857" y="974"/>
                </a:lnTo>
                <a:lnTo>
                  <a:pt x="2856" y="1003"/>
                </a:lnTo>
                <a:lnTo>
                  <a:pt x="2853" y="1031"/>
                </a:lnTo>
                <a:lnTo>
                  <a:pt x="2849" y="1058"/>
                </a:lnTo>
                <a:lnTo>
                  <a:pt x="2846" y="1085"/>
                </a:lnTo>
                <a:lnTo>
                  <a:pt x="2840" y="1112"/>
                </a:lnTo>
                <a:lnTo>
                  <a:pt x="2834" y="1138"/>
                </a:lnTo>
                <a:lnTo>
                  <a:pt x="2826" y="1163"/>
                </a:lnTo>
                <a:lnTo>
                  <a:pt x="2819" y="1188"/>
                </a:lnTo>
                <a:lnTo>
                  <a:pt x="2810" y="1212"/>
                </a:lnTo>
                <a:lnTo>
                  <a:pt x="2801" y="1237"/>
                </a:lnTo>
                <a:lnTo>
                  <a:pt x="2790" y="1260"/>
                </a:lnTo>
                <a:lnTo>
                  <a:pt x="2778" y="1283"/>
                </a:lnTo>
                <a:lnTo>
                  <a:pt x="2766" y="1305"/>
                </a:lnTo>
                <a:lnTo>
                  <a:pt x="2753" y="1327"/>
                </a:lnTo>
                <a:lnTo>
                  <a:pt x="2739" y="1348"/>
                </a:lnTo>
                <a:lnTo>
                  <a:pt x="2725" y="1369"/>
                </a:lnTo>
                <a:lnTo>
                  <a:pt x="2709" y="1390"/>
                </a:lnTo>
                <a:lnTo>
                  <a:pt x="2693" y="1409"/>
                </a:lnTo>
                <a:lnTo>
                  <a:pt x="2676" y="1429"/>
                </a:lnTo>
                <a:lnTo>
                  <a:pt x="2659" y="1447"/>
                </a:lnTo>
                <a:lnTo>
                  <a:pt x="2640" y="1465"/>
                </a:lnTo>
                <a:lnTo>
                  <a:pt x="2622" y="1484"/>
                </a:lnTo>
                <a:lnTo>
                  <a:pt x="2602" y="1501"/>
                </a:lnTo>
                <a:lnTo>
                  <a:pt x="2582" y="1518"/>
                </a:lnTo>
                <a:lnTo>
                  <a:pt x="2561" y="1535"/>
                </a:lnTo>
                <a:lnTo>
                  <a:pt x="2518" y="1567"/>
                </a:lnTo>
                <a:lnTo>
                  <a:pt x="2472" y="1597"/>
                </a:lnTo>
                <a:lnTo>
                  <a:pt x="2424" y="1627"/>
                </a:lnTo>
                <a:lnTo>
                  <a:pt x="2644" y="3328"/>
                </a:lnTo>
                <a:lnTo>
                  <a:pt x="3827" y="3328"/>
                </a:lnTo>
                <a:lnTo>
                  <a:pt x="3986" y="4134"/>
                </a:lnTo>
                <a:lnTo>
                  <a:pt x="238" y="4134"/>
                </a:lnTo>
                <a:lnTo>
                  <a:pt x="397" y="3328"/>
                </a:lnTo>
                <a:lnTo>
                  <a:pt x="2080" y="3328"/>
                </a:lnTo>
                <a:lnTo>
                  <a:pt x="2080" y="3133"/>
                </a:lnTo>
                <a:lnTo>
                  <a:pt x="237" y="3133"/>
                </a:lnTo>
                <a:lnTo>
                  <a:pt x="0" y="4330"/>
                </a:lnTo>
                <a:lnTo>
                  <a:pt x="4224" y="4330"/>
                </a:lnTo>
                <a:lnTo>
                  <a:pt x="3988" y="3133"/>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2" name="Freeform 30">
            <a:extLst>
              <a:ext uri="{FF2B5EF4-FFF2-40B4-BE49-F238E27FC236}">
                <a16:creationId xmlns:a16="http://schemas.microsoft.com/office/drawing/2014/main" id="{43026AE1-0DA6-424D-B32D-B6A4B4C2CA2D}"/>
              </a:ext>
            </a:extLst>
          </p:cNvPr>
          <p:cNvSpPr>
            <a:spLocks noChangeAspect="1" noEditPoints="1"/>
          </p:cNvSpPr>
          <p:nvPr/>
        </p:nvSpPr>
        <p:spPr bwMode="auto">
          <a:xfrm>
            <a:off x="10682870" y="351570"/>
            <a:ext cx="830779" cy="431257"/>
          </a:xfrm>
          <a:custGeom>
            <a:avLst/>
            <a:gdLst>
              <a:gd name="T0" fmla="*/ 2147483647 w 6736"/>
              <a:gd name="T1" fmla="*/ 2147483647 h 3185"/>
              <a:gd name="T2" fmla="*/ 2147483647 w 6736"/>
              <a:gd name="T3" fmla="*/ 2147483647 h 3185"/>
              <a:gd name="T4" fmla="*/ 2147483647 w 6736"/>
              <a:gd name="T5" fmla="*/ 2147483647 h 3185"/>
              <a:gd name="T6" fmla="*/ 2147483647 w 6736"/>
              <a:gd name="T7" fmla="*/ 2147483647 h 3185"/>
              <a:gd name="T8" fmla="*/ 2147483647 w 6736"/>
              <a:gd name="T9" fmla="*/ 2147483647 h 3185"/>
              <a:gd name="T10" fmla="*/ 2147483647 w 6736"/>
              <a:gd name="T11" fmla="*/ 2147483647 h 3185"/>
              <a:gd name="T12" fmla="*/ 2147483647 w 6736"/>
              <a:gd name="T13" fmla="*/ 2147483647 h 3185"/>
              <a:gd name="T14" fmla="*/ 2147483647 w 6736"/>
              <a:gd name="T15" fmla="*/ 2147483647 h 3185"/>
              <a:gd name="T16" fmla="*/ 2147483647 w 6736"/>
              <a:gd name="T17" fmla="*/ 2147483647 h 3185"/>
              <a:gd name="T18" fmla="*/ 2147483647 w 6736"/>
              <a:gd name="T19" fmla="*/ 2147483647 h 3185"/>
              <a:gd name="T20" fmla="*/ 2147483647 w 6736"/>
              <a:gd name="T21" fmla="*/ 2147483647 h 3185"/>
              <a:gd name="T22" fmla="*/ 2147483647 w 6736"/>
              <a:gd name="T23" fmla="*/ 2147483647 h 3185"/>
              <a:gd name="T24" fmla="*/ 2147483647 w 6736"/>
              <a:gd name="T25" fmla="*/ 2147483647 h 3185"/>
              <a:gd name="T26" fmla="*/ 2147483647 w 6736"/>
              <a:gd name="T27" fmla="*/ 2147483647 h 3185"/>
              <a:gd name="T28" fmla="*/ 2147483647 w 6736"/>
              <a:gd name="T29" fmla="*/ 2147483647 h 3185"/>
              <a:gd name="T30" fmla="*/ 2147483647 w 6736"/>
              <a:gd name="T31" fmla="*/ 2147483647 h 3185"/>
              <a:gd name="T32" fmla="*/ 2147483647 w 6736"/>
              <a:gd name="T33" fmla="*/ 2147483647 h 3185"/>
              <a:gd name="T34" fmla="*/ 2147483647 w 6736"/>
              <a:gd name="T35" fmla="*/ 2147483647 h 3185"/>
              <a:gd name="T36" fmla="*/ 2147483647 w 6736"/>
              <a:gd name="T37" fmla="*/ 2147483647 h 3185"/>
              <a:gd name="T38" fmla="*/ 2147483647 w 6736"/>
              <a:gd name="T39" fmla="*/ 2147483647 h 3185"/>
              <a:gd name="T40" fmla="*/ 2147483647 w 6736"/>
              <a:gd name="T41" fmla="*/ 2147483647 h 3185"/>
              <a:gd name="T42" fmla="*/ 2147483647 w 6736"/>
              <a:gd name="T43" fmla="*/ 2147483647 h 3185"/>
              <a:gd name="T44" fmla="*/ 2147483647 w 6736"/>
              <a:gd name="T45" fmla="*/ 2147483647 h 3185"/>
              <a:gd name="T46" fmla="*/ 2147483647 w 6736"/>
              <a:gd name="T47" fmla="*/ 2147483647 h 3185"/>
              <a:gd name="T48" fmla="*/ 2147483647 w 6736"/>
              <a:gd name="T49" fmla="*/ 2147483647 h 3185"/>
              <a:gd name="T50" fmla="*/ 2147483647 w 6736"/>
              <a:gd name="T51" fmla="*/ 2147483647 h 3185"/>
              <a:gd name="T52" fmla="*/ 2147483647 w 6736"/>
              <a:gd name="T53" fmla="*/ 2147483647 h 3185"/>
              <a:gd name="T54" fmla="*/ 2147483647 w 6736"/>
              <a:gd name="T55" fmla="*/ 2147483647 h 3185"/>
              <a:gd name="T56" fmla="*/ 2147483647 w 6736"/>
              <a:gd name="T57" fmla="*/ 2147483647 h 3185"/>
              <a:gd name="T58" fmla="*/ 2147483647 w 6736"/>
              <a:gd name="T59" fmla="*/ 2147483647 h 3185"/>
              <a:gd name="T60" fmla="*/ 2147483647 w 6736"/>
              <a:gd name="T61" fmla="*/ 2147483647 h 3185"/>
              <a:gd name="T62" fmla="*/ 2147483647 w 6736"/>
              <a:gd name="T63" fmla="*/ 2147483647 h 3185"/>
              <a:gd name="T64" fmla="*/ 2147483647 w 6736"/>
              <a:gd name="T65" fmla="*/ 2147483647 h 3185"/>
              <a:gd name="T66" fmla="*/ 2147483647 w 6736"/>
              <a:gd name="T67" fmla="*/ 2147483647 h 3185"/>
              <a:gd name="T68" fmla="*/ 2147483647 w 6736"/>
              <a:gd name="T69" fmla="*/ 0 h 3185"/>
              <a:gd name="T70" fmla="*/ 2147483647 w 6736"/>
              <a:gd name="T71" fmla="*/ 2147483647 h 3185"/>
              <a:gd name="T72" fmla="*/ 2147483647 w 6736"/>
              <a:gd name="T73" fmla="*/ 2147483647 h 3185"/>
              <a:gd name="T74" fmla="*/ 0 w 6736"/>
              <a:gd name="T75" fmla="*/ 2147483647 h 3185"/>
              <a:gd name="T76" fmla="*/ 2147483647 w 6736"/>
              <a:gd name="T77" fmla="*/ 2147483647 h 3185"/>
              <a:gd name="T78" fmla="*/ 2147483647 w 6736"/>
              <a:gd name="T79" fmla="*/ 2147483647 h 3185"/>
              <a:gd name="T80" fmla="*/ 2147483647 w 6736"/>
              <a:gd name="T81" fmla="*/ 2147483647 h 3185"/>
              <a:gd name="T82" fmla="*/ 2147483647 w 6736"/>
              <a:gd name="T83" fmla="*/ 2147483647 h 3185"/>
              <a:gd name="T84" fmla="*/ 2147483647 w 6736"/>
              <a:gd name="T85" fmla="*/ 2147483647 h 3185"/>
              <a:gd name="T86" fmla="*/ 2147483647 w 6736"/>
              <a:gd name="T87" fmla="*/ 2147483647 h 3185"/>
              <a:gd name="T88" fmla="*/ 2147483647 w 6736"/>
              <a:gd name="T89" fmla="*/ 2147483647 h 3185"/>
              <a:gd name="T90" fmla="*/ 2147483647 w 6736"/>
              <a:gd name="T91" fmla="*/ 2147483647 h 3185"/>
              <a:gd name="T92" fmla="*/ 2147483647 w 6736"/>
              <a:gd name="T93" fmla="*/ 2147483647 h 3185"/>
              <a:gd name="T94" fmla="*/ 2147483647 w 6736"/>
              <a:gd name="T95" fmla="*/ 2147483647 h 3185"/>
              <a:gd name="T96" fmla="*/ 2147483647 w 6736"/>
              <a:gd name="T97" fmla="*/ 2147483647 h 3185"/>
              <a:gd name="T98" fmla="*/ 2147483647 w 6736"/>
              <a:gd name="T99" fmla="*/ 2147483647 h 3185"/>
              <a:gd name="T100" fmla="*/ 2147483647 w 6736"/>
              <a:gd name="T101" fmla="*/ 2147483647 h 318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36"/>
              <a:gd name="T154" fmla="*/ 0 h 3185"/>
              <a:gd name="T155" fmla="*/ 6736 w 6736"/>
              <a:gd name="T156" fmla="*/ 3185 h 318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36" h="3185">
                <a:moveTo>
                  <a:pt x="5208" y="2986"/>
                </a:moveTo>
                <a:lnTo>
                  <a:pt x="5208" y="1551"/>
                </a:lnTo>
                <a:lnTo>
                  <a:pt x="4288" y="1551"/>
                </a:lnTo>
                <a:lnTo>
                  <a:pt x="4288" y="1149"/>
                </a:lnTo>
                <a:lnTo>
                  <a:pt x="2443" y="1149"/>
                </a:lnTo>
                <a:lnTo>
                  <a:pt x="2443" y="1551"/>
                </a:lnTo>
                <a:lnTo>
                  <a:pt x="1066" y="1551"/>
                </a:lnTo>
                <a:lnTo>
                  <a:pt x="1066" y="915"/>
                </a:lnTo>
                <a:lnTo>
                  <a:pt x="405" y="915"/>
                </a:lnTo>
                <a:lnTo>
                  <a:pt x="405" y="1551"/>
                </a:lnTo>
                <a:lnTo>
                  <a:pt x="199" y="1551"/>
                </a:lnTo>
                <a:lnTo>
                  <a:pt x="199" y="2986"/>
                </a:lnTo>
                <a:lnTo>
                  <a:pt x="5208" y="2986"/>
                </a:lnTo>
                <a:close/>
                <a:moveTo>
                  <a:pt x="668" y="0"/>
                </a:moveTo>
                <a:lnTo>
                  <a:pt x="1309" y="174"/>
                </a:lnTo>
                <a:lnTo>
                  <a:pt x="800" y="314"/>
                </a:lnTo>
                <a:lnTo>
                  <a:pt x="800" y="716"/>
                </a:lnTo>
                <a:lnTo>
                  <a:pt x="1265" y="716"/>
                </a:lnTo>
                <a:lnTo>
                  <a:pt x="1265" y="1352"/>
                </a:lnTo>
                <a:lnTo>
                  <a:pt x="2244" y="1352"/>
                </a:lnTo>
                <a:lnTo>
                  <a:pt x="2244" y="950"/>
                </a:lnTo>
                <a:lnTo>
                  <a:pt x="2632" y="950"/>
                </a:lnTo>
                <a:lnTo>
                  <a:pt x="2646" y="925"/>
                </a:lnTo>
                <a:lnTo>
                  <a:pt x="2657" y="898"/>
                </a:lnTo>
                <a:lnTo>
                  <a:pt x="2672" y="873"/>
                </a:lnTo>
                <a:lnTo>
                  <a:pt x="2685" y="849"/>
                </a:lnTo>
                <a:lnTo>
                  <a:pt x="2702" y="825"/>
                </a:lnTo>
                <a:lnTo>
                  <a:pt x="2719" y="800"/>
                </a:lnTo>
                <a:lnTo>
                  <a:pt x="2735" y="779"/>
                </a:lnTo>
                <a:lnTo>
                  <a:pt x="2754" y="756"/>
                </a:lnTo>
                <a:lnTo>
                  <a:pt x="2772" y="734"/>
                </a:lnTo>
                <a:lnTo>
                  <a:pt x="2792" y="714"/>
                </a:lnTo>
                <a:lnTo>
                  <a:pt x="2812" y="694"/>
                </a:lnTo>
                <a:lnTo>
                  <a:pt x="2832" y="674"/>
                </a:lnTo>
                <a:lnTo>
                  <a:pt x="2853" y="656"/>
                </a:lnTo>
                <a:lnTo>
                  <a:pt x="2875" y="638"/>
                </a:lnTo>
                <a:lnTo>
                  <a:pt x="2898" y="621"/>
                </a:lnTo>
                <a:lnTo>
                  <a:pt x="2921" y="604"/>
                </a:lnTo>
                <a:lnTo>
                  <a:pt x="2946" y="590"/>
                </a:lnTo>
                <a:lnTo>
                  <a:pt x="2971" y="575"/>
                </a:lnTo>
                <a:lnTo>
                  <a:pt x="2996" y="560"/>
                </a:lnTo>
                <a:lnTo>
                  <a:pt x="3021" y="548"/>
                </a:lnTo>
                <a:lnTo>
                  <a:pt x="3047" y="536"/>
                </a:lnTo>
                <a:lnTo>
                  <a:pt x="3074" y="525"/>
                </a:lnTo>
                <a:lnTo>
                  <a:pt x="3102" y="515"/>
                </a:lnTo>
                <a:lnTo>
                  <a:pt x="3129" y="505"/>
                </a:lnTo>
                <a:lnTo>
                  <a:pt x="3157" y="497"/>
                </a:lnTo>
                <a:lnTo>
                  <a:pt x="3185" y="490"/>
                </a:lnTo>
                <a:lnTo>
                  <a:pt x="3215" y="485"/>
                </a:lnTo>
                <a:lnTo>
                  <a:pt x="3243" y="478"/>
                </a:lnTo>
                <a:lnTo>
                  <a:pt x="3273" y="475"/>
                </a:lnTo>
                <a:lnTo>
                  <a:pt x="3303" y="472"/>
                </a:lnTo>
                <a:lnTo>
                  <a:pt x="3335" y="470"/>
                </a:lnTo>
                <a:lnTo>
                  <a:pt x="3365" y="470"/>
                </a:lnTo>
                <a:lnTo>
                  <a:pt x="3396" y="470"/>
                </a:lnTo>
                <a:lnTo>
                  <a:pt x="3426" y="472"/>
                </a:lnTo>
                <a:lnTo>
                  <a:pt x="3456" y="475"/>
                </a:lnTo>
                <a:lnTo>
                  <a:pt x="3486" y="478"/>
                </a:lnTo>
                <a:lnTo>
                  <a:pt x="3514" y="485"/>
                </a:lnTo>
                <a:lnTo>
                  <a:pt x="3544" y="490"/>
                </a:lnTo>
                <a:lnTo>
                  <a:pt x="3572" y="497"/>
                </a:lnTo>
                <a:lnTo>
                  <a:pt x="3601" y="505"/>
                </a:lnTo>
                <a:lnTo>
                  <a:pt x="3629" y="515"/>
                </a:lnTo>
                <a:lnTo>
                  <a:pt x="3655" y="525"/>
                </a:lnTo>
                <a:lnTo>
                  <a:pt x="3682" y="536"/>
                </a:lnTo>
                <a:lnTo>
                  <a:pt x="3708" y="548"/>
                </a:lnTo>
                <a:lnTo>
                  <a:pt x="3733" y="560"/>
                </a:lnTo>
                <a:lnTo>
                  <a:pt x="3760" y="575"/>
                </a:lnTo>
                <a:lnTo>
                  <a:pt x="3783" y="590"/>
                </a:lnTo>
                <a:lnTo>
                  <a:pt x="3808" y="604"/>
                </a:lnTo>
                <a:lnTo>
                  <a:pt x="3831" y="621"/>
                </a:lnTo>
                <a:lnTo>
                  <a:pt x="3855" y="638"/>
                </a:lnTo>
                <a:lnTo>
                  <a:pt x="3876" y="656"/>
                </a:lnTo>
                <a:lnTo>
                  <a:pt x="3898" y="674"/>
                </a:lnTo>
                <a:lnTo>
                  <a:pt x="3919" y="694"/>
                </a:lnTo>
                <a:lnTo>
                  <a:pt x="3939" y="714"/>
                </a:lnTo>
                <a:lnTo>
                  <a:pt x="3958" y="734"/>
                </a:lnTo>
                <a:lnTo>
                  <a:pt x="3977" y="756"/>
                </a:lnTo>
                <a:lnTo>
                  <a:pt x="3994" y="779"/>
                </a:lnTo>
                <a:lnTo>
                  <a:pt x="4012" y="800"/>
                </a:lnTo>
                <a:lnTo>
                  <a:pt x="4029" y="825"/>
                </a:lnTo>
                <a:lnTo>
                  <a:pt x="4044" y="849"/>
                </a:lnTo>
                <a:lnTo>
                  <a:pt x="4059" y="873"/>
                </a:lnTo>
                <a:lnTo>
                  <a:pt x="4072" y="898"/>
                </a:lnTo>
                <a:lnTo>
                  <a:pt x="4085" y="925"/>
                </a:lnTo>
                <a:lnTo>
                  <a:pt x="4097" y="950"/>
                </a:lnTo>
                <a:lnTo>
                  <a:pt x="4487" y="950"/>
                </a:lnTo>
                <a:lnTo>
                  <a:pt x="4487" y="1352"/>
                </a:lnTo>
                <a:lnTo>
                  <a:pt x="5208" y="1352"/>
                </a:lnTo>
                <a:lnTo>
                  <a:pt x="5208" y="1030"/>
                </a:lnTo>
                <a:lnTo>
                  <a:pt x="4700" y="892"/>
                </a:lnTo>
                <a:lnTo>
                  <a:pt x="5341" y="717"/>
                </a:lnTo>
                <a:lnTo>
                  <a:pt x="5341" y="2986"/>
                </a:lnTo>
                <a:lnTo>
                  <a:pt x="6537" y="2986"/>
                </a:lnTo>
                <a:lnTo>
                  <a:pt x="6537" y="1551"/>
                </a:lnTo>
                <a:lnTo>
                  <a:pt x="6331" y="1551"/>
                </a:lnTo>
                <a:lnTo>
                  <a:pt x="6331" y="915"/>
                </a:lnTo>
                <a:lnTo>
                  <a:pt x="5670" y="915"/>
                </a:lnTo>
                <a:lnTo>
                  <a:pt x="5670" y="1551"/>
                </a:lnTo>
                <a:lnTo>
                  <a:pt x="5471" y="1551"/>
                </a:lnTo>
                <a:lnTo>
                  <a:pt x="5471" y="716"/>
                </a:lnTo>
                <a:lnTo>
                  <a:pt x="5906" y="716"/>
                </a:lnTo>
                <a:lnTo>
                  <a:pt x="5906" y="0"/>
                </a:lnTo>
                <a:lnTo>
                  <a:pt x="6547" y="174"/>
                </a:lnTo>
                <a:lnTo>
                  <a:pt x="6038" y="314"/>
                </a:lnTo>
                <a:lnTo>
                  <a:pt x="6038" y="716"/>
                </a:lnTo>
                <a:lnTo>
                  <a:pt x="6530" y="716"/>
                </a:lnTo>
                <a:lnTo>
                  <a:pt x="6530" y="1352"/>
                </a:lnTo>
                <a:lnTo>
                  <a:pt x="6736" y="1352"/>
                </a:lnTo>
                <a:lnTo>
                  <a:pt x="6736" y="3185"/>
                </a:lnTo>
                <a:lnTo>
                  <a:pt x="0" y="3185"/>
                </a:lnTo>
                <a:lnTo>
                  <a:pt x="0" y="1352"/>
                </a:lnTo>
                <a:lnTo>
                  <a:pt x="206" y="1352"/>
                </a:lnTo>
                <a:lnTo>
                  <a:pt x="206" y="716"/>
                </a:lnTo>
                <a:lnTo>
                  <a:pt x="668" y="716"/>
                </a:lnTo>
                <a:lnTo>
                  <a:pt x="668" y="0"/>
                </a:lnTo>
                <a:close/>
                <a:moveTo>
                  <a:pt x="2662" y="2014"/>
                </a:moveTo>
                <a:lnTo>
                  <a:pt x="2662" y="2821"/>
                </a:lnTo>
                <a:lnTo>
                  <a:pt x="2529" y="2821"/>
                </a:lnTo>
                <a:lnTo>
                  <a:pt x="2529" y="2014"/>
                </a:lnTo>
                <a:lnTo>
                  <a:pt x="2662" y="2014"/>
                </a:lnTo>
                <a:close/>
                <a:moveTo>
                  <a:pt x="3046" y="2014"/>
                </a:moveTo>
                <a:lnTo>
                  <a:pt x="3046" y="2821"/>
                </a:lnTo>
                <a:lnTo>
                  <a:pt x="2913" y="2821"/>
                </a:lnTo>
                <a:lnTo>
                  <a:pt x="2913" y="2014"/>
                </a:lnTo>
                <a:lnTo>
                  <a:pt x="3046" y="2014"/>
                </a:lnTo>
                <a:close/>
                <a:moveTo>
                  <a:pt x="3431" y="2014"/>
                </a:moveTo>
                <a:lnTo>
                  <a:pt x="3431" y="2821"/>
                </a:lnTo>
                <a:lnTo>
                  <a:pt x="3298" y="2821"/>
                </a:lnTo>
                <a:lnTo>
                  <a:pt x="3298" y="2014"/>
                </a:lnTo>
                <a:lnTo>
                  <a:pt x="3431" y="2014"/>
                </a:lnTo>
                <a:close/>
                <a:moveTo>
                  <a:pt x="3816" y="2014"/>
                </a:moveTo>
                <a:lnTo>
                  <a:pt x="3816" y="2821"/>
                </a:lnTo>
                <a:lnTo>
                  <a:pt x="3684" y="2821"/>
                </a:lnTo>
                <a:lnTo>
                  <a:pt x="3684" y="2014"/>
                </a:lnTo>
                <a:lnTo>
                  <a:pt x="3816" y="2014"/>
                </a:lnTo>
                <a:close/>
                <a:moveTo>
                  <a:pt x="4200" y="2014"/>
                </a:moveTo>
                <a:lnTo>
                  <a:pt x="4200" y="2821"/>
                </a:lnTo>
                <a:lnTo>
                  <a:pt x="4067" y="2821"/>
                </a:lnTo>
                <a:lnTo>
                  <a:pt x="4067" y="2014"/>
                </a:lnTo>
                <a:lnTo>
                  <a:pt x="4200" y="2014"/>
                </a:lnTo>
                <a:close/>
                <a:moveTo>
                  <a:pt x="2425" y="1795"/>
                </a:moveTo>
                <a:lnTo>
                  <a:pt x="3365" y="1490"/>
                </a:lnTo>
                <a:lnTo>
                  <a:pt x="4305" y="1795"/>
                </a:lnTo>
                <a:lnTo>
                  <a:pt x="4263" y="1921"/>
                </a:lnTo>
                <a:lnTo>
                  <a:pt x="3365" y="1629"/>
                </a:lnTo>
                <a:lnTo>
                  <a:pt x="2466" y="1921"/>
                </a:lnTo>
                <a:lnTo>
                  <a:pt x="2425" y="1795"/>
                </a:lnTo>
                <a:close/>
                <a:moveTo>
                  <a:pt x="1202" y="1770"/>
                </a:moveTo>
                <a:lnTo>
                  <a:pt x="1202" y="2821"/>
                </a:lnTo>
                <a:lnTo>
                  <a:pt x="1070" y="2821"/>
                </a:lnTo>
                <a:lnTo>
                  <a:pt x="1070" y="1770"/>
                </a:lnTo>
                <a:lnTo>
                  <a:pt x="1202" y="1770"/>
                </a:lnTo>
                <a:close/>
              </a:path>
            </a:pathLst>
          </a:custGeom>
          <a:solidFill>
            <a:srgbClr val="000000"/>
          </a:solidFill>
          <a:ln w="9525">
            <a:noFill/>
            <a:round/>
            <a:headEnd/>
            <a:tailEnd/>
          </a:ln>
        </p:spPr>
        <p:txBody>
          <a:bodyPr lIns="80147" tIns="40074" rIns="80147" bIns="4007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EYInterstate Light" panose="02000506000000020004" pitchFamily="2" charset="0"/>
            </a:endParaRPr>
          </a:p>
        </p:txBody>
      </p:sp>
      <p:sp>
        <p:nvSpPr>
          <p:cNvPr id="74" name="Rectangle 73">
            <a:extLst>
              <a:ext uri="{FF2B5EF4-FFF2-40B4-BE49-F238E27FC236}">
                <a16:creationId xmlns:a16="http://schemas.microsoft.com/office/drawing/2014/main" id="{1828CE09-BA7F-4811-BFD8-4EC0A6EEB833}"/>
              </a:ext>
            </a:extLst>
          </p:cNvPr>
          <p:cNvSpPr/>
          <p:nvPr/>
        </p:nvSpPr>
        <p:spPr>
          <a:xfrm>
            <a:off x="609917" y="294200"/>
            <a:ext cx="679883"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800" b="1" i="0" u="none" strike="noStrike" kern="1200" cap="none" spc="0" normalizeH="0" baseline="0" noProof="0">
                <a:ln>
                  <a:noFill/>
                </a:ln>
                <a:solidFill>
                  <a:srgbClr val="000000"/>
                </a:solidFill>
                <a:effectLst/>
                <a:uLnTx/>
                <a:uFillTx/>
                <a:latin typeface="EYInterstate Light" panose="02000506000000020004" pitchFamily="2" charset="0"/>
              </a:rPr>
              <a:t>3.</a:t>
            </a:r>
            <a:r>
              <a:rPr lang="en-US" b="1">
                <a:solidFill>
                  <a:srgbClr val="000000"/>
                </a:solidFill>
                <a:latin typeface="EYInterstate Light" panose="02000506000000020004" pitchFamily="2" charset="0"/>
              </a:rPr>
              <a:t>12</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37" name="Date Placeholder 10">
            <a:extLst>
              <a:ext uri="{FF2B5EF4-FFF2-40B4-BE49-F238E27FC236}">
                <a16:creationId xmlns:a16="http://schemas.microsoft.com/office/drawing/2014/main" id="{86EC93DB-2483-40A7-A2FB-7EF4AB692C3E}"/>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469283182"/>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B381DF7-EEB6-42C3-AA16-367C5DC19C0B}"/>
              </a:ext>
            </a:extLst>
          </p:cNvPr>
          <p:cNvSpPr/>
          <p:nvPr/>
        </p:nvSpPr>
        <p:spPr>
          <a:xfrm>
            <a:off x="3186545" y="0"/>
            <a:ext cx="9011805" cy="6858000"/>
          </a:xfrm>
          <a:prstGeom prst="rect">
            <a:avLst/>
          </a:prstGeom>
          <a:solidFill>
            <a:schemeClr val="bg2">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000000"/>
              </a:solidFill>
              <a:effectLst/>
              <a:uLnTx/>
              <a:uFillTx/>
              <a:latin typeface="Arial"/>
              <a:ea typeface="+mn-ea"/>
              <a:cs typeface="+mn-cs"/>
            </a:endParaRPr>
          </a:p>
        </p:txBody>
      </p:sp>
      <p:sp>
        <p:nvSpPr>
          <p:cNvPr id="4" name="Date Placeholder 3">
            <a:extLst>
              <a:ext uri="{FF2B5EF4-FFF2-40B4-BE49-F238E27FC236}">
                <a16:creationId xmlns:a16="http://schemas.microsoft.com/office/drawing/2014/main" id="{0BFEDD17-4196-4B57-93A7-25A7007326E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900" b="0" i="0" u="none" strike="noStrike" kern="1200" cap="none" spc="0" normalizeH="0" baseline="0" noProof="0">
                <a:ln>
                  <a:noFill/>
                </a:ln>
                <a:solidFill>
                  <a:srgbClr val="646464"/>
                </a:solidFill>
                <a:effectLst/>
                <a:uLnTx/>
                <a:uFillTx/>
                <a:latin typeface="Arial"/>
                <a:ea typeface="+mn-ea"/>
                <a:cs typeface="+mn-cs"/>
              </a:rPr>
              <a:t>2022. gada 16. novembris</a:t>
            </a:r>
            <a:endParaRPr kumimoji="0" lang="en-US" sz="900" b="0" i="0" u="none" strike="noStrike" kern="1200" cap="none" spc="0" normalizeH="0" baseline="0" noProof="0">
              <a:ln>
                <a:noFill/>
              </a:ln>
              <a:solidFill>
                <a:srgbClr val="646464"/>
              </a:solidFill>
              <a:effectLst/>
              <a:uLnTx/>
              <a:uFillTx/>
              <a:latin typeface="Arial"/>
              <a:ea typeface="+mn-ea"/>
              <a:cs typeface="+mn-cs"/>
            </a:endParaRPr>
          </a:p>
        </p:txBody>
      </p:sp>
      <p:sp>
        <p:nvSpPr>
          <p:cNvPr id="9" name="Flowchart: Manual Input 8">
            <a:extLst>
              <a:ext uri="{FF2B5EF4-FFF2-40B4-BE49-F238E27FC236}">
                <a16:creationId xmlns:a16="http://schemas.microsoft.com/office/drawing/2014/main" id="{69D4DF97-A064-4832-8897-12AC6EE3DE4D}"/>
              </a:ext>
            </a:extLst>
          </p:cNvPr>
          <p:cNvSpPr/>
          <p:nvPr/>
        </p:nvSpPr>
        <p:spPr>
          <a:xfrm rot="16200000" flipV="1">
            <a:off x="-379414" y="379413"/>
            <a:ext cx="6858002" cy="6099176"/>
          </a:xfrm>
          <a:prstGeom prst="flowChartManualInpu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grpSp>
        <p:nvGrpSpPr>
          <p:cNvPr id="7" name="Group 4">
            <a:extLst>
              <a:ext uri="{FF2B5EF4-FFF2-40B4-BE49-F238E27FC236}">
                <a16:creationId xmlns:a16="http://schemas.microsoft.com/office/drawing/2014/main" id="{FB394582-C08E-4DBA-BF3C-0D1FB571D3C0}"/>
              </a:ext>
            </a:extLst>
          </p:cNvPr>
          <p:cNvGrpSpPr>
            <a:grpSpLocks noChangeAspect="1"/>
          </p:cNvGrpSpPr>
          <p:nvPr/>
        </p:nvGrpSpPr>
        <p:grpSpPr bwMode="auto">
          <a:xfrm>
            <a:off x="10364788" y="4960938"/>
            <a:ext cx="1225550" cy="1435100"/>
            <a:chOff x="6529" y="3125"/>
            <a:chExt cx="772" cy="904"/>
          </a:xfrm>
        </p:grpSpPr>
        <p:sp>
          <p:nvSpPr>
            <p:cNvPr id="8" name="Freeform 5">
              <a:extLst>
                <a:ext uri="{FF2B5EF4-FFF2-40B4-BE49-F238E27FC236}">
                  <a16:creationId xmlns:a16="http://schemas.microsoft.com/office/drawing/2014/main" id="{3F1A1618-1F38-4450-8656-2D4173BD466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10" name="Freeform 6">
              <a:extLst>
                <a:ext uri="{FF2B5EF4-FFF2-40B4-BE49-F238E27FC236}">
                  <a16:creationId xmlns:a16="http://schemas.microsoft.com/office/drawing/2014/main" id="{9D1BEE46-E4B7-48F0-AC37-19BFCBB07F6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ysClr val="window" lastClr="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2E2E38"/>
                </a:solidFill>
                <a:effectLst/>
                <a:uLnTx/>
                <a:uFillTx/>
                <a:latin typeface="EYInterstate Light"/>
                <a:ea typeface="+mn-ea"/>
                <a:cs typeface="+mn-cs"/>
              </a:endParaRPr>
            </a:p>
          </p:txBody>
        </p:sp>
      </p:grpSp>
      <p:sp>
        <p:nvSpPr>
          <p:cNvPr id="11" name="TextBox 10">
            <a:extLst>
              <a:ext uri="{FF2B5EF4-FFF2-40B4-BE49-F238E27FC236}">
                <a16:creationId xmlns:a16="http://schemas.microsoft.com/office/drawing/2014/main" id="{C852EF45-0B28-4CCF-8884-0CAF8DE541E0}"/>
              </a:ext>
            </a:extLst>
          </p:cNvPr>
          <p:cNvSpPr txBox="1"/>
          <p:nvPr/>
        </p:nvSpPr>
        <p:spPr>
          <a:xfrm>
            <a:off x="385320" y="1830955"/>
            <a:ext cx="4680226" cy="1698927"/>
          </a:xfrm>
          <a:prstGeom prst="rect">
            <a:avLst/>
          </a:prstGeom>
          <a:noFill/>
        </p:spPr>
        <p:txBody>
          <a:bodyPr wrap="square" lIns="0" tIns="36576" rIns="0" bIns="0" rtlCol="0">
            <a:spAutoFit/>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lv-LV" sz="3500" b="1" i="0" u="none" strike="noStrike" kern="1200" cap="none" spc="0" normalizeH="0" baseline="0" noProof="0">
                <a:ln>
                  <a:noFill/>
                </a:ln>
                <a:solidFill>
                  <a:srgbClr val="808080">
                    <a:lumMod val="75000"/>
                  </a:srgbClr>
                </a:solidFill>
                <a:effectLst/>
                <a:uLnTx/>
                <a:uFillTx/>
                <a:latin typeface="EYInterstate Light" panose="02000506000000020004" pitchFamily="2" charset="0"/>
                <a:ea typeface="+mn-ea"/>
                <a:cs typeface="+mn-cs"/>
              </a:rPr>
              <a:t>4. </a:t>
            </a:r>
            <a:r>
              <a:rPr kumimoji="0" lang="lv-LV" sz="3600" b="1" i="0" u="none" strike="noStrike" kern="1200" cap="none" spc="0" normalizeH="0" baseline="0" noProof="0">
                <a:ln>
                  <a:noFill/>
                </a:ln>
                <a:solidFill>
                  <a:srgbClr val="646464"/>
                </a:solidFill>
                <a:effectLst/>
                <a:uLnTx/>
                <a:uFillTx/>
                <a:latin typeface="EYInterstate Light" panose="02000506000000020004" pitchFamily="2" charset="0"/>
                <a:ea typeface="+mn-ea"/>
                <a:cs typeface="+mn-cs"/>
              </a:rPr>
              <a:t>Pašvaldības pakalpojumu izmaksu salīdzinājums </a:t>
            </a:r>
            <a:endParaRPr kumimoji="0" lang="lv-LV" sz="3500" b="1" i="0" u="none" strike="noStrike" kern="1200" cap="none" spc="0" normalizeH="0" baseline="0" noProof="0">
              <a:ln>
                <a:noFill/>
              </a:ln>
              <a:solidFill>
                <a:srgbClr val="808080">
                  <a:lumMod val="75000"/>
                </a:srgbClr>
              </a:solidFill>
              <a:effectLst/>
              <a:uLnTx/>
              <a:uFillTx/>
              <a:latin typeface="EYInterstate Light" panose="02000506000000020004" pitchFamily="2" charset="0"/>
              <a:ea typeface="+mn-ea"/>
              <a:cs typeface="+mn-cs"/>
            </a:endParaRPr>
          </a:p>
        </p:txBody>
      </p:sp>
    </p:spTree>
    <p:extLst>
      <p:ext uri="{BB962C8B-B14F-4D97-AF65-F5344CB8AC3E}">
        <p14:creationId xmlns:p14="http://schemas.microsoft.com/office/powerpoint/2010/main" val="1747555894"/>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7C11C6C6-4896-4F4C-93EE-2FB0EA9BC1A9}"/>
              </a:ext>
            </a:extLst>
          </p:cNvPr>
          <p:cNvSpPr>
            <a:spLocks noGrp="1"/>
          </p:cNvSpPr>
          <p:nvPr>
            <p:ph type="sldNum" sz="quarter" idx="12"/>
          </p:nvPr>
        </p:nvSpPr>
        <p:spPr/>
        <p:txBody>
          <a:bodyPr/>
          <a:lstStyle/>
          <a:p>
            <a:r>
              <a:rPr lang="lv-LV"/>
              <a:t>Lapa </a:t>
            </a:r>
            <a:fld id="{F1BC30E3-FFE5-4B91-AA19-87A149EBB9EE}" type="slidenum">
              <a:rPr smtClean="0"/>
              <a:pPr/>
              <a:t>92</a:t>
            </a:fld>
            <a:endParaRPr/>
          </a:p>
        </p:txBody>
      </p:sp>
      <p:sp>
        <p:nvSpPr>
          <p:cNvPr id="7" name="Rectangle 6">
            <a:extLst>
              <a:ext uri="{FF2B5EF4-FFF2-40B4-BE49-F238E27FC236}">
                <a16:creationId xmlns:a16="http://schemas.microsoft.com/office/drawing/2014/main" id="{CC3D1F30-ADE5-4BCC-BF6F-E27493809690}"/>
              </a:ext>
            </a:extLst>
          </p:cNvPr>
          <p:cNvSpPr>
            <a:spLocks/>
          </p:cNvSpPr>
          <p:nvPr/>
        </p:nvSpPr>
        <p:spPr>
          <a:xfrm>
            <a:off x="7096051" y="1907360"/>
            <a:ext cx="4420387" cy="3918449"/>
          </a:xfrm>
          <a:prstGeom prst="rect">
            <a:avLst/>
          </a:prstGeom>
          <a:solidFill>
            <a:schemeClr val="bg1">
              <a:lumMod val="20000"/>
              <a:lumOff val="80000"/>
            </a:schemeClr>
          </a:solidFill>
          <a:ln w="19050" cap="flat" cmpd="sng" algn="ctr">
            <a:noFill/>
            <a:prstDash val="solid"/>
          </a:ln>
          <a:effectLst/>
        </p:spPr>
        <p:txBody>
          <a:bodyPr lIns="144000" tIns="46800" rIns="90000" bIns="46800" rtlCol="0" anchor="ctr" anchorCtr="0"/>
          <a:lstStyle/>
          <a:p>
            <a:pPr marL="190500" marR="0" lvl="1" indent="0" algn="l" defTabSz="914400" rtl="0" eaLnBrk="1" fontAlgn="auto" latinLnBrk="0" hangingPunct="1">
              <a:lnSpc>
                <a:spcPct val="100000"/>
              </a:lnSpc>
              <a:spcBef>
                <a:spcPts val="0"/>
              </a:spcBef>
              <a:spcAft>
                <a:spcPts val="600"/>
              </a:spcAft>
              <a:buClr>
                <a:srgbClr val="646464"/>
              </a:buClr>
              <a:buSzPct val="75000"/>
              <a:buFontTx/>
              <a:buNone/>
              <a:tabLst/>
              <a:defRPr/>
            </a:pPr>
            <a:endParaRPr kumimoji="0" lang="lv-LV" sz="1000" b="0" i="0" u="none" strike="noStrike" kern="1200" cap="none" spc="0" normalizeH="0" baseline="0" noProof="0">
              <a:ln>
                <a:noFill/>
              </a:ln>
              <a:solidFill>
                <a:srgbClr val="646464"/>
              </a:solidFill>
              <a:effectLst/>
              <a:uLnTx/>
              <a:uFillTx/>
              <a:latin typeface="Arial"/>
              <a:ea typeface="+mn-ea"/>
              <a:cs typeface="Arial"/>
            </a:endParaRPr>
          </a:p>
        </p:txBody>
      </p:sp>
      <p:sp>
        <p:nvSpPr>
          <p:cNvPr id="8" name="Title 1">
            <a:extLst>
              <a:ext uri="{FF2B5EF4-FFF2-40B4-BE49-F238E27FC236}">
                <a16:creationId xmlns:a16="http://schemas.microsoft.com/office/drawing/2014/main" id="{12E94AA4-E343-45BA-B464-6C392B6CE5A0}"/>
              </a:ext>
            </a:extLst>
          </p:cNvPr>
          <p:cNvSpPr>
            <a:spLocks noGrp="1"/>
          </p:cNvSpPr>
          <p:nvPr>
            <p:ph type="title"/>
          </p:nvPr>
        </p:nvSpPr>
        <p:spPr>
          <a:xfrm>
            <a:off x="1280287" y="246887"/>
            <a:ext cx="10317404" cy="590400"/>
          </a:xfrm>
        </p:spPr>
        <p:txBody>
          <a:bodyPr/>
          <a:lstStyle/>
          <a:p>
            <a:r>
              <a:rPr lang="lv-LV"/>
              <a:t>Pašvaldības pakalpojumu izmaksu salīdzinājums </a:t>
            </a:r>
            <a:br>
              <a:rPr lang="lv-LV" sz="2400" b="1" kern="1200">
                <a:solidFill>
                  <a:schemeClr val="bg1"/>
                </a:solidFill>
                <a:latin typeface="+mn-lt"/>
                <a:ea typeface="+mn-ea"/>
                <a:cs typeface="+mn-cs"/>
              </a:rPr>
            </a:br>
            <a:endParaRPr lang="lv-LV"/>
          </a:p>
        </p:txBody>
      </p:sp>
      <p:sp>
        <p:nvSpPr>
          <p:cNvPr id="9" name="Content Placeholder 10">
            <a:extLst>
              <a:ext uri="{FF2B5EF4-FFF2-40B4-BE49-F238E27FC236}">
                <a16:creationId xmlns:a16="http://schemas.microsoft.com/office/drawing/2014/main" id="{251CB5EC-BB89-4F69-8197-2AC0672447E8}"/>
              </a:ext>
            </a:extLst>
          </p:cNvPr>
          <p:cNvSpPr>
            <a:spLocks noGrp="1"/>
          </p:cNvSpPr>
          <p:nvPr>
            <p:ph idx="1"/>
          </p:nvPr>
        </p:nvSpPr>
        <p:spPr>
          <a:xfrm>
            <a:off x="609919" y="979296"/>
            <a:ext cx="10971210" cy="887990"/>
          </a:xfrm>
        </p:spPr>
        <p:txBody>
          <a:bodyPr/>
          <a:lstStyle/>
          <a:p>
            <a:pPr marL="0" indent="0" algn="just">
              <a:spcBef>
                <a:spcPts val="2400"/>
              </a:spcBef>
              <a:spcAft>
                <a:spcPts val="1200"/>
              </a:spcAft>
              <a:buNone/>
            </a:pPr>
            <a:r>
              <a:rPr lang="lv-LV" sz="1400"/>
              <a:t>Interviju un izpētes gaitā tika secināts, ka vairums pašvaldību tikai ļoti retos gadījumos veic metodisku un pastāvīgu sniegto pakalpojumu pašizmaksas uzskaiti. Neskatoties uz to, pietiekami uzticamu pakalpojumu pašizmaksas savstarpēji salīdzinošo informāciju var iegūt analizējot pašvaldību noteiktās maksas pakalpojumu cenas, jo to aprēķins ir jāveic atbilstoši  03.05.2011 MK not. Nr.333, kas sevī ietver maksas pakalpojumu izcenojumu noteikšanas metodiku. </a:t>
            </a:r>
          </a:p>
          <a:p>
            <a:pPr marL="0" indent="0" algn="just">
              <a:buNone/>
            </a:pPr>
            <a:endParaRPr lang="lv-LV" sz="1400"/>
          </a:p>
        </p:txBody>
      </p:sp>
      <p:sp>
        <p:nvSpPr>
          <p:cNvPr id="10" name="Rectangle 9">
            <a:extLst>
              <a:ext uri="{FF2B5EF4-FFF2-40B4-BE49-F238E27FC236}">
                <a16:creationId xmlns:a16="http://schemas.microsoft.com/office/drawing/2014/main" id="{7F842989-15BF-477D-B30E-32B7109F0D82}"/>
              </a:ext>
            </a:extLst>
          </p:cNvPr>
          <p:cNvSpPr>
            <a:spLocks/>
          </p:cNvSpPr>
          <p:nvPr/>
        </p:nvSpPr>
        <p:spPr>
          <a:xfrm>
            <a:off x="2517293" y="1899366"/>
            <a:ext cx="4420387" cy="3926443"/>
          </a:xfrm>
          <a:prstGeom prst="rect">
            <a:avLst/>
          </a:prstGeom>
          <a:solidFill>
            <a:srgbClr val="FFE600"/>
          </a:solidFill>
          <a:ln w="19050" cap="flat" cmpd="sng" algn="ctr">
            <a:noFill/>
            <a:prstDash val="solid"/>
          </a:ln>
          <a:effectLst/>
        </p:spPr>
        <p:txBody>
          <a:bodyPr lIns="144000" tIns="46800" rIns="90000" bIns="46800" rtlCol="0" anchor="ctr" anchorCtr="0"/>
          <a:lstStyle/>
          <a:p>
            <a:pPr marL="190500" marR="0" lvl="1" indent="0" algn="l" defTabSz="914400" rtl="0" eaLnBrk="1" fontAlgn="auto" latinLnBrk="0" hangingPunct="1">
              <a:lnSpc>
                <a:spcPct val="100000"/>
              </a:lnSpc>
              <a:spcBef>
                <a:spcPts val="0"/>
              </a:spcBef>
              <a:spcAft>
                <a:spcPts val="600"/>
              </a:spcAft>
              <a:buClr>
                <a:srgbClr val="646464"/>
              </a:buClr>
              <a:buSzPct val="75000"/>
              <a:buFontTx/>
              <a:buNone/>
              <a:tabLst/>
              <a:defRPr/>
            </a:pPr>
            <a:endParaRPr kumimoji="0" lang="lv-LV" sz="1000" b="0" i="0" u="none" strike="noStrike" kern="1200" cap="none" spc="0" normalizeH="0" baseline="0" noProof="0">
              <a:ln>
                <a:noFill/>
              </a:ln>
              <a:solidFill>
                <a:srgbClr val="646464"/>
              </a:solidFill>
              <a:effectLst/>
              <a:uLnTx/>
              <a:uFillTx/>
              <a:latin typeface="Arial"/>
              <a:ea typeface="+mn-ea"/>
              <a:cs typeface="Arial"/>
            </a:endParaRPr>
          </a:p>
        </p:txBody>
      </p:sp>
      <p:sp>
        <p:nvSpPr>
          <p:cNvPr id="11" name="TextBox 10">
            <a:extLst>
              <a:ext uri="{FF2B5EF4-FFF2-40B4-BE49-F238E27FC236}">
                <a16:creationId xmlns:a16="http://schemas.microsoft.com/office/drawing/2014/main" id="{BEF9D879-CEAD-4443-8A48-440550365116}"/>
              </a:ext>
            </a:extLst>
          </p:cNvPr>
          <p:cNvSpPr txBox="1"/>
          <p:nvPr/>
        </p:nvSpPr>
        <p:spPr>
          <a:xfrm>
            <a:off x="734109" y="2449192"/>
            <a:ext cx="1454032" cy="2462213"/>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lv-LV" sz="1400" b="0" i="0" u="none" strike="noStrike" kern="1200" cap="none" spc="0" normalizeH="0" baseline="0" noProof="0">
                <a:ln>
                  <a:noFill/>
                </a:ln>
                <a:solidFill>
                  <a:srgbClr val="2E2E38"/>
                </a:solidFill>
                <a:effectLst/>
                <a:uLnTx/>
                <a:uFillTx/>
                <a:latin typeface="EYInterstate Light"/>
                <a:ea typeface="+mn-ea"/>
                <a:cs typeface="+mn-cs"/>
              </a:rPr>
              <a:t>Izmantotā pieeja paredz izvēlēto pakalpojumu cenu salīdzinājumu, kas atspoguļo sniegto pakalpojumu pašizmaksu. </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lv-LV" sz="14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12" name="Rectangle 20">
            <a:extLst>
              <a:ext uri="{FF2B5EF4-FFF2-40B4-BE49-F238E27FC236}">
                <a16:creationId xmlns:a16="http://schemas.microsoft.com/office/drawing/2014/main" id="{D0BDDC6A-4734-48C8-AD87-81052D31D7B7}"/>
              </a:ext>
            </a:extLst>
          </p:cNvPr>
          <p:cNvSpPr/>
          <p:nvPr/>
        </p:nvSpPr>
        <p:spPr>
          <a:xfrm>
            <a:off x="676132" y="1924362"/>
            <a:ext cx="1692028" cy="448395"/>
          </a:xfrm>
          <a:custGeom>
            <a:avLst/>
            <a:gdLst>
              <a:gd name="connsiteX0" fmla="*/ 0 w 3133656"/>
              <a:gd name="connsiteY0" fmla="*/ 0 h 452367"/>
              <a:gd name="connsiteX1" fmla="*/ 3133656 w 3133656"/>
              <a:gd name="connsiteY1" fmla="*/ 0 h 452367"/>
              <a:gd name="connsiteX2" fmla="*/ 3133656 w 3133656"/>
              <a:gd name="connsiteY2" fmla="*/ 452367 h 452367"/>
              <a:gd name="connsiteX3" fmla="*/ 0 w 3133656"/>
              <a:gd name="connsiteY3" fmla="*/ 452367 h 452367"/>
              <a:gd name="connsiteX4" fmla="*/ 0 w 3133656"/>
              <a:gd name="connsiteY4" fmla="*/ 0 h 452367"/>
              <a:gd name="connsiteX0" fmla="*/ 0 w 3133656"/>
              <a:gd name="connsiteY0" fmla="*/ 13157 h 465524"/>
              <a:gd name="connsiteX1" fmla="*/ 2317932 w 3133656"/>
              <a:gd name="connsiteY1" fmla="*/ 0 h 465524"/>
              <a:gd name="connsiteX2" fmla="*/ 3133656 w 3133656"/>
              <a:gd name="connsiteY2" fmla="*/ 465524 h 465524"/>
              <a:gd name="connsiteX3" fmla="*/ 0 w 3133656"/>
              <a:gd name="connsiteY3" fmla="*/ 465524 h 465524"/>
              <a:gd name="connsiteX4" fmla="*/ 0 w 3133656"/>
              <a:gd name="connsiteY4" fmla="*/ 13157 h 465524"/>
              <a:gd name="connsiteX0" fmla="*/ 0 w 3140234"/>
              <a:gd name="connsiteY0" fmla="*/ 0 h 452367"/>
              <a:gd name="connsiteX1" fmla="*/ 3140234 w 3140234"/>
              <a:gd name="connsiteY1" fmla="*/ 6578 h 452367"/>
              <a:gd name="connsiteX2" fmla="*/ 3133656 w 3140234"/>
              <a:gd name="connsiteY2" fmla="*/ 452367 h 452367"/>
              <a:gd name="connsiteX3" fmla="*/ 0 w 3140234"/>
              <a:gd name="connsiteY3" fmla="*/ 452367 h 452367"/>
              <a:gd name="connsiteX4" fmla="*/ 0 w 3140234"/>
              <a:gd name="connsiteY4" fmla="*/ 0 h 452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0234" h="452367">
                <a:moveTo>
                  <a:pt x="0" y="0"/>
                </a:moveTo>
                <a:lnTo>
                  <a:pt x="3140234" y="6578"/>
                </a:lnTo>
                <a:cubicBezTo>
                  <a:pt x="3138041" y="155174"/>
                  <a:pt x="3135849" y="303771"/>
                  <a:pt x="3133656" y="452367"/>
                </a:cubicBezTo>
                <a:lnTo>
                  <a:pt x="0" y="452367"/>
                </a:lnTo>
                <a:lnTo>
                  <a:pt x="0" y="0"/>
                </a:lnTo>
                <a:close/>
              </a:path>
            </a:pathLst>
          </a:custGeom>
          <a:solidFill>
            <a:srgbClr val="808080">
              <a:alpha val="77000"/>
            </a:srgbClr>
          </a:solidFill>
          <a:ln w="19050" cap="flat" cmpd="sng" algn="ctr">
            <a:solidFill>
              <a:schemeClr val="bg1"/>
            </a:solidFill>
            <a:prstDash val="solid"/>
          </a:ln>
          <a:effectLst>
            <a:outerShdw blurRad="50800" dist="38100" dir="2700000" algn="tl" rotWithShape="0">
              <a:prstClr val="black">
                <a:alpha val="40000"/>
              </a:prstClr>
            </a:outerShdw>
          </a:effectLst>
        </p:spPr>
        <p:txBody>
          <a:bodyPr lIns="144000" tIns="46800" rIns="90000" bIns="46800" rtlCol="0" anchor="ctr" anchorCtr="0"/>
          <a:lstStyle/>
          <a:p>
            <a:pPr marL="0" marR="0" lvl="0" indent="0" algn="ctr" defTabSz="1043056" rtl="0" eaLnBrk="1" fontAlgn="auto" latinLnBrk="0" hangingPunct="1">
              <a:lnSpc>
                <a:spcPct val="100000"/>
              </a:lnSpc>
              <a:spcBef>
                <a:spcPts val="0"/>
              </a:spcBef>
              <a:spcAft>
                <a:spcPts val="0"/>
              </a:spcAft>
              <a:buClr>
                <a:srgbClr val="FFD200"/>
              </a:buClr>
              <a:buSzPct val="80000"/>
              <a:buFontTx/>
              <a:buNone/>
              <a:tabLst/>
              <a:defRPr/>
            </a:pPr>
            <a:r>
              <a:rPr kumimoji="0" lang="lv-LV" sz="1400" b="1" i="0" u="none" strike="noStrike" kern="0" cap="none" spc="0" normalizeH="0" baseline="0" noProof="0">
                <a:ln>
                  <a:noFill/>
                </a:ln>
                <a:solidFill>
                  <a:srgbClr val="FFFFFF"/>
                </a:solidFill>
                <a:effectLst/>
                <a:uLnTx/>
                <a:uFillTx/>
                <a:latin typeface="Arial"/>
                <a:ea typeface="+mn-ea"/>
                <a:cs typeface="+mn-cs"/>
              </a:rPr>
              <a:t>Izmantotā pieeja</a:t>
            </a:r>
          </a:p>
        </p:txBody>
      </p:sp>
      <p:sp>
        <p:nvSpPr>
          <p:cNvPr id="13" name="Content Placeholder 10">
            <a:extLst>
              <a:ext uri="{FF2B5EF4-FFF2-40B4-BE49-F238E27FC236}">
                <a16:creationId xmlns:a16="http://schemas.microsoft.com/office/drawing/2014/main" id="{FE06F44E-BE1D-418B-BA3C-D73161216394}"/>
              </a:ext>
            </a:extLst>
          </p:cNvPr>
          <p:cNvSpPr txBox="1">
            <a:spLocks/>
          </p:cNvSpPr>
          <p:nvPr/>
        </p:nvSpPr>
        <p:spPr>
          <a:xfrm>
            <a:off x="7394317" y="2019972"/>
            <a:ext cx="3823854" cy="437182"/>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
                <a:srgbClr val="FFE600"/>
              </a:buClr>
              <a:buSzPct val="110000"/>
              <a:buFont typeface="EYInterstate Light" panose="02000506000000020004" pitchFamily="2" charset="0"/>
              <a:buNone/>
              <a:tabLst/>
              <a:defRPr/>
            </a:pPr>
            <a:r>
              <a:rPr lang="lv-LV" sz="1400" b="1">
                <a:solidFill>
                  <a:srgbClr val="2E2E38"/>
                </a:solidFill>
              </a:rPr>
              <a:t>2. Salīdzinājuma ierobežojumi</a:t>
            </a:r>
            <a:endParaRPr kumimoji="0" lang="lv-LV" sz="14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14" name="Rectangle 13">
            <a:extLst>
              <a:ext uri="{FF2B5EF4-FFF2-40B4-BE49-F238E27FC236}">
                <a16:creationId xmlns:a16="http://schemas.microsoft.com/office/drawing/2014/main" id="{6405C88F-337A-488B-A1EE-93A826C4A7F4}"/>
              </a:ext>
            </a:extLst>
          </p:cNvPr>
          <p:cNvSpPr>
            <a:spLocks/>
          </p:cNvSpPr>
          <p:nvPr/>
        </p:nvSpPr>
        <p:spPr>
          <a:xfrm>
            <a:off x="673991" y="2372757"/>
            <a:ext cx="1692028" cy="3926443"/>
          </a:xfrm>
          <a:prstGeom prst="rect">
            <a:avLst/>
          </a:prstGeom>
          <a:noFill/>
          <a:ln w="19050" cap="flat" cmpd="sng" algn="ctr">
            <a:solidFill>
              <a:schemeClr val="bg1"/>
            </a:solidFill>
            <a:prstDash val="solid"/>
          </a:ln>
          <a:effectLst/>
        </p:spPr>
        <p:txBody>
          <a:bodyPr lIns="144000" tIns="46800" rIns="90000" bIns="46800" rtlCol="0" anchor="ctr" anchorCtr="0"/>
          <a:lstStyle/>
          <a:p>
            <a:pPr marL="190500" marR="0" lvl="1" indent="0" algn="l" defTabSz="914400" rtl="0" eaLnBrk="1" fontAlgn="auto" latinLnBrk="0" hangingPunct="1">
              <a:lnSpc>
                <a:spcPct val="100000"/>
              </a:lnSpc>
              <a:spcBef>
                <a:spcPts val="0"/>
              </a:spcBef>
              <a:spcAft>
                <a:spcPts val="600"/>
              </a:spcAft>
              <a:buClr>
                <a:srgbClr val="646464"/>
              </a:buClr>
              <a:buSzPct val="75000"/>
              <a:buFontTx/>
              <a:buNone/>
              <a:tabLst/>
              <a:defRPr/>
            </a:pPr>
            <a:endParaRPr kumimoji="0" lang="lv-LV" sz="1000" b="0" i="0" u="none" strike="noStrike" kern="1200" cap="none" spc="0" normalizeH="0" baseline="0" noProof="0">
              <a:ln>
                <a:noFill/>
              </a:ln>
              <a:solidFill>
                <a:srgbClr val="646464"/>
              </a:solidFill>
              <a:effectLst/>
              <a:uLnTx/>
              <a:uFillTx/>
              <a:latin typeface="Arial"/>
              <a:ea typeface="+mn-ea"/>
              <a:cs typeface="Arial"/>
            </a:endParaRPr>
          </a:p>
        </p:txBody>
      </p:sp>
      <p:sp>
        <p:nvSpPr>
          <p:cNvPr id="15" name="Content Placeholder 10">
            <a:extLst>
              <a:ext uri="{FF2B5EF4-FFF2-40B4-BE49-F238E27FC236}">
                <a16:creationId xmlns:a16="http://schemas.microsoft.com/office/drawing/2014/main" id="{E1DCC95D-55B9-48B9-B36F-41891FA78177}"/>
              </a:ext>
            </a:extLst>
          </p:cNvPr>
          <p:cNvSpPr txBox="1">
            <a:spLocks/>
          </p:cNvSpPr>
          <p:nvPr/>
        </p:nvSpPr>
        <p:spPr>
          <a:xfrm>
            <a:off x="2664285" y="2019972"/>
            <a:ext cx="4182445" cy="437182"/>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
                <a:srgbClr val="FFE600"/>
              </a:buClr>
              <a:buSzPct val="110000"/>
              <a:buFont typeface="EYInterstate Light" panose="02000506000000020004" pitchFamily="2" charset="0"/>
              <a:buNone/>
              <a:tabLst/>
              <a:defRPr/>
            </a:pPr>
            <a:r>
              <a:rPr kumimoji="0" lang="lv-LV" sz="14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1. Maksas pakalpojumu izcenojumu noteikšana atbilstoši MK no</a:t>
            </a:r>
            <a:r>
              <a:rPr lang="lv-LV" sz="1400" b="1">
                <a:solidFill>
                  <a:srgbClr val="2E2E38"/>
                </a:solidFill>
              </a:rPr>
              <a:t>teikumiem </a:t>
            </a:r>
            <a:r>
              <a:rPr kumimoji="0" lang="lv-LV" sz="1400" b="1"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Nr.333 (10.punkts) </a:t>
            </a:r>
          </a:p>
        </p:txBody>
      </p:sp>
      <p:sp>
        <p:nvSpPr>
          <p:cNvPr id="16" name="Content Placeholder 10">
            <a:extLst>
              <a:ext uri="{FF2B5EF4-FFF2-40B4-BE49-F238E27FC236}">
                <a16:creationId xmlns:a16="http://schemas.microsoft.com/office/drawing/2014/main" id="{9C50816A-187A-4DC9-8E93-A6EEE415A3F3}"/>
              </a:ext>
            </a:extLst>
          </p:cNvPr>
          <p:cNvSpPr txBox="1">
            <a:spLocks/>
          </p:cNvSpPr>
          <p:nvPr/>
        </p:nvSpPr>
        <p:spPr>
          <a:xfrm>
            <a:off x="7394317" y="2449192"/>
            <a:ext cx="3823854" cy="3197268"/>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ct val="20000"/>
              </a:spcBef>
              <a:spcAft>
                <a:spcPts val="0"/>
              </a:spcAft>
              <a:buClr>
                <a:srgbClr val="FFE600"/>
              </a:buClr>
              <a:buSzPct val="110000"/>
              <a:buNone/>
              <a:tabLst/>
              <a:defRPr/>
            </a:pPr>
            <a:r>
              <a:rPr lang="lv-LV" sz="1400">
                <a:solidFill>
                  <a:srgbClr val="2E2E38"/>
                </a:solidFill>
              </a:rPr>
              <a:t>Intervijās tika noskaidrots, ka Pašvaldībās, kuru pagastos, iedzīvotāju samazināšanās rezultātā, sniegto pakalpojumu skaits ir neliels, - izmantotā metodika nevar tikt korekti pielietota, jo pakalpojumu pašizmaksa to attiecinot uz mazo sniegto apjomu būtu nesamērīgi augsta. Tādējādi iedzīvotājiem tie būtu nepieejami.</a:t>
            </a:r>
          </a:p>
          <a:p>
            <a:pPr marL="0" marR="0" lvl="0" indent="0" algn="just" defTabSz="914400" rtl="0" eaLnBrk="1" fontAlgn="auto" latinLnBrk="0" hangingPunct="1">
              <a:lnSpc>
                <a:spcPct val="100000"/>
              </a:lnSpc>
              <a:spcBef>
                <a:spcPct val="20000"/>
              </a:spcBef>
              <a:spcAft>
                <a:spcPts val="0"/>
              </a:spcAft>
              <a:buClr>
                <a:srgbClr val="FFE600"/>
              </a:buClr>
              <a:buSzPct val="110000"/>
              <a:buNone/>
              <a:tabLst/>
              <a:defRPr/>
            </a:pPr>
            <a:r>
              <a:rPr lang="lv-LV" sz="1400">
                <a:solidFill>
                  <a:srgbClr val="2E2E38"/>
                </a:solidFill>
              </a:rPr>
              <a:t>Vienlaicīgi Pašvaldībām ir pienākums rūpēties par pakalpojumu pieejamību.</a:t>
            </a:r>
          </a:p>
          <a:p>
            <a:pPr marL="0" marR="0" lvl="0" indent="0" algn="just" defTabSz="914400" rtl="0" eaLnBrk="1" fontAlgn="auto" latinLnBrk="0" hangingPunct="1">
              <a:lnSpc>
                <a:spcPct val="100000"/>
              </a:lnSpc>
              <a:spcBef>
                <a:spcPct val="20000"/>
              </a:spcBef>
              <a:spcAft>
                <a:spcPts val="0"/>
              </a:spcAft>
              <a:buClr>
                <a:srgbClr val="FFE600"/>
              </a:buClr>
              <a:buSzPct val="110000"/>
              <a:buNone/>
              <a:tabLst/>
              <a:defRPr/>
            </a:pPr>
            <a:r>
              <a:rPr lang="lv-LV" sz="1400">
                <a:solidFill>
                  <a:srgbClr val="2E2E38"/>
                </a:solidFill>
              </a:rPr>
              <a:t>Ņemot to vērā, Pašvaldību domes lemj par pakalpojumu cenrādi tādā pakalpojumu cenu līmenī, kāda tie būtu pieejami.</a:t>
            </a:r>
          </a:p>
          <a:p>
            <a:pPr marL="0" marR="0" lvl="0" indent="0" algn="just" defTabSz="914400" rtl="0" eaLnBrk="1" fontAlgn="auto" latinLnBrk="0" hangingPunct="1">
              <a:lnSpc>
                <a:spcPct val="100000"/>
              </a:lnSpc>
              <a:spcBef>
                <a:spcPct val="20000"/>
              </a:spcBef>
              <a:spcAft>
                <a:spcPts val="0"/>
              </a:spcAft>
              <a:buClr>
                <a:srgbClr val="FFE600"/>
              </a:buClr>
              <a:buSzPct val="110000"/>
              <a:buNone/>
              <a:tabLst/>
              <a:defRPr/>
            </a:pPr>
            <a:r>
              <a:rPr kumimoji="0" lang="lv-LV" sz="14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rPr>
              <a:t>Šis arī uzskatāmi atspoguļo mazo pagastu izmaksu nastu un sociālo problēmu.</a:t>
            </a:r>
          </a:p>
        </p:txBody>
      </p:sp>
      <p:sp>
        <p:nvSpPr>
          <p:cNvPr id="17" name="Rectangle 16">
            <a:extLst>
              <a:ext uri="{FF2B5EF4-FFF2-40B4-BE49-F238E27FC236}">
                <a16:creationId xmlns:a16="http://schemas.microsoft.com/office/drawing/2014/main" id="{55E3ED3E-AD51-4CAD-A3BB-26D9F0924878}"/>
              </a:ext>
            </a:extLst>
          </p:cNvPr>
          <p:cNvSpPr>
            <a:spLocks/>
          </p:cNvSpPr>
          <p:nvPr/>
        </p:nvSpPr>
        <p:spPr>
          <a:xfrm>
            <a:off x="2517292" y="5878704"/>
            <a:ext cx="8999145" cy="420495"/>
          </a:xfrm>
          <a:prstGeom prst="rect">
            <a:avLst/>
          </a:prstGeom>
          <a:noFill/>
          <a:ln w="19050" cap="flat" cmpd="sng" algn="ctr">
            <a:solidFill>
              <a:schemeClr val="bg1"/>
            </a:solidFill>
            <a:prstDash val="solid"/>
          </a:ln>
          <a:effectLst/>
        </p:spPr>
        <p:txBody>
          <a:bodyPr lIns="144000" tIns="46800" rIns="90000" bIns="46800" rtlCol="0" anchor="ctr" anchorCtr="0"/>
          <a:lstStyle/>
          <a:p>
            <a:pPr marL="190500" marR="0" lvl="1" indent="0" algn="l" defTabSz="914400" rtl="0" eaLnBrk="1" fontAlgn="auto" latinLnBrk="0" hangingPunct="1">
              <a:lnSpc>
                <a:spcPct val="100000"/>
              </a:lnSpc>
              <a:spcBef>
                <a:spcPts val="0"/>
              </a:spcBef>
              <a:spcAft>
                <a:spcPts val="600"/>
              </a:spcAft>
              <a:buClr>
                <a:srgbClr val="646464"/>
              </a:buClr>
              <a:buSzPct val="75000"/>
              <a:buFontTx/>
              <a:buNone/>
              <a:tabLst/>
              <a:defRPr/>
            </a:pPr>
            <a:endParaRPr kumimoji="0" lang="lv-LV" sz="1000" b="0" i="0" u="none" strike="noStrike" kern="1200" cap="none" spc="0" normalizeH="0" baseline="0" noProof="0">
              <a:ln>
                <a:noFill/>
              </a:ln>
              <a:solidFill>
                <a:srgbClr val="646464"/>
              </a:solidFill>
              <a:effectLst/>
              <a:uLnTx/>
              <a:uFillTx/>
              <a:latin typeface="Arial"/>
              <a:ea typeface="+mn-ea"/>
              <a:cs typeface="Arial"/>
            </a:endParaRPr>
          </a:p>
        </p:txBody>
      </p:sp>
      <p:sp>
        <p:nvSpPr>
          <p:cNvPr id="18" name="TextBox 17">
            <a:extLst>
              <a:ext uri="{FF2B5EF4-FFF2-40B4-BE49-F238E27FC236}">
                <a16:creationId xmlns:a16="http://schemas.microsoft.com/office/drawing/2014/main" id="{0CE96EE7-E35A-4BD7-93B7-D67E13B5203A}"/>
              </a:ext>
            </a:extLst>
          </p:cNvPr>
          <p:cNvSpPr txBox="1"/>
          <p:nvPr/>
        </p:nvSpPr>
        <p:spPr>
          <a:xfrm>
            <a:off x="2615338" y="2489554"/>
            <a:ext cx="4182446" cy="3108543"/>
          </a:xfrm>
          <a:prstGeom prst="rect">
            <a:avLst/>
          </a:prstGeom>
          <a:noFill/>
        </p:spPr>
        <p:txBody>
          <a:bodyPr wrap="square">
            <a:spAutoFit/>
          </a:bodyPr>
          <a:lstStyle/>
          <a:p>
            <a:r>
              <a:rPr lang="lv-LV" sz="1400">
                <a:solidFill>
                  <a:srgbClr val="2E2E38"/>
                </a:solidFill>
              </a:rPr>
              <a:t>Maksas pakalpojuma izcenojums ietver visas izmaksas, kuras rodas, sniedzot maksas pakalpojumu, un to aprēķina, izmantojot šādu formulu:</a:t>
            </a:r>
          </a:p>
          <a:p>
            <a:endParaRPr lang="lv-LV" sz="1400">
              <a:solidFill>
                <a:srgbClr val="2E2E38"/>
              </a:solidFill>
            </a:endParaRPr>
          </a:p>
          <a:p>
            <a:r>
              <a:rPr lang="lv-LV" sz="1400">
                <a:solidFill>
                  <a:srgbClr val="2E2E38"/>
                </a:solidFill>
              </a:rPr>
              <a:t>Imp = (Tizm + Nizm)/Vsk, kur</a:t>
            </a:r>
          </a:p>
          <a:p>
            <a:endParaRPr lang="lv-LV" sz="1400">
              <a:solidFill>
                <a:srgbClr val="2E2E38"/>
              </a:solidFill>
            </a:endParaRPr>
          </a:p>
          <a:p>
            <a:r>
              <a:rPr lang="lv-LV" sz="1400">
                <a:solidFill>
                  <a:srgbClr val="2E2E38"/>
                </a:solidFill>
              </a:rPr>
              <a:t>Imp – viena sniegtā maksas pakalpojuma veida vienas vienības izcenojums;</a:t>
            </a:r>
          </a:p>
          <a:p>
            <a:endParaRPr lang="lv-LV" sz="1400">
              <a:solidFill>
                <a:srgbClr val="2E2E38"/>
              </a:solidFill>
            </a:endParaRPr>
          </a:p>
          <a:p>
            <a:r>
              <a:rPr lang="lv-LV" sz="1400">
                <a:solidFill>
                  <a:srgbClr val="2E2E38"/>
                </a:solidFill>
              </a:rPr>
              <a:t>Tizm – tiešās izmaksas</a:t>
            </a:r>
          </a:p>
          <a:p>
            <a:r>
              <a:rPr lang="lv-LV" sz="1400">
                <a:solidFill>
                  <a:srgbClr val="2E2E38"/>
                </a:solidFill>
              </a:rPr>
              <a:t>Nizm – netiešās izmaksas</a:t>
            </a:r>
          </a:p>
          <a:p>
            <a:r>
              <a:rPr lang="lv-LV" sz="1400">
                <a:solidFill>
                  <a:srgbClr val="2E2E38"/>
                </a:solidFill>
              </a:rPr>
              <a:t>Vsk – plānotais maksas pakalpojuma vienību skaits noteiktā laikposmā.</a:t>
            </a:r>
          </a:p>
        </p:txBody>
      </p:sp>
      <p:sp>
        <p:nvSpPr>
          <p:cNvPr id="20" name="Rectangle 19">
            <a:extLst>
              <a:ext uri="{FF2B5EF4-FFF2-40B4-BE49-F238E27FC236}">
                <a16:creationId xmlns:a16="http://schemas.microsoft.com/office/drawing/2014/main" id="{9D68FD78-0E4D-4681-A917-70C1307C3BF2}"/>
              </a:ext>
            </a:extLst>
          </p:cNvPr>
          <p:cNvSpPr/>
          <p:nvPr/>
        </p:nvSpPr>
        <p:spPr>
          <a:xfrm>
            <a:off x="609918" y="294200"/>
            <a:ext cx="514032"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b="1">
                <a:solidFill>
                  <a:srgbClr val="000000"/>
                </a:solidFill>
                <a:latin typeface="EYInterstate Light" panose="02000506000000020004" pitchFamily="2" charset="0"/>
              </a:rPr>
              <a:t>4</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21" name="Content Placeholder 10">
            <a:extLst>
              <a:ext uri="{FF2B5EF4-FFF2-40B4-BE49-F238E27FC236}">
                <a16:creationId xmlns:a16="http://schemas.microsoft.com/office/drawing/2014/main" id="{5BDC9F7C-ED5B-45D8-8861-E2343A823FD4}"/>
              </a:ext>
            </a:extLst>
          </p:cNvPr>
          <p:cNvSpPr txBox="1">
            <a:spLocks/>
          </p:cNvSpPr>
          <p:nvPr/>
        </p:nvSpPr>
        <p:spPr>
          <a:xfrm>
            <a:off x="4111582" y="5997854"/>
            <a:ext cx="5470296" cy="301345"/>
          </a:xfrm>
          <a:prstGeom prst="rect">
            <a:avLst/>
          </a:prstGeom>
        </p:spPr>
        <p:txBody>
          <a:bodyPr vert="horz" lIns="0" tIns="0" rIns="0" bIns="0" rtlCol="0" anchor="t" anchorCtr="0">
            <a:noAutofit/>
          </a:bodyPr>
          <a:lst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
                <a:srgbClr val="FFE600"/>
              </a:buClr>
              <a:buSzPct val="110000"/>
              <a:buFont typeface="EYInterstate Light" panose="02000506000000020004" pitchFamily="2" charset="0"/>
              <a:buNone/>
              <a:tabLst/>
              <a:defRPr/>
            </a:pPr>
            <a:r>
              <a:rPr lang="lv-LV" sz="1400" b="1">
                <a:solidFill>
                  <a:srgbClr val="2E2E38"/>
                </a:solidFill>
              </a:rPr>
              <a:t>Salīdzinājuma rezultāti detalizēti apkopoti nākamajā 78. lapā </a:t>
            </a:r>
            <a:endParaRPr kumimoji="0" lang="lv-LV" sz="1400" b="0" i="0" u="none" strike="noStrike" kern="1200" cap="none" spc="0" normalizeH="0" baseline="0" noProof="0">
              <a:ln>
                <a:noFill/>
              </a:ln>
              <a:solidFill>
                <a:srgbClr val="2E2E38"/>
              </a:solidFill>
              <a:effectLst/>
              <a:uLnTx/>
              <a:uFillTx/>
              <a:latin typeface="EYInterstate Light" panose="02000506000000020004" pitchFamily="2" charset="0"/>
              <a:ea typeface="+mn-ea"/>
              <a:cs typeface="+mn-cs"/>
            </a:endParaRPr>
          </a:p>
        </p:txBody>
      </p:sp>
      <p:sp>
        <p:nvSpPr>
          <p:cNvPr id="22" name="Footer Placeholder 4">
            <a:extLst>
              <a:ext uri="{FF2B5EF4-FFF2-40B4-BE49-F238E27FC236}">
                <a16:creationId xmlns:a16="http://schemas.microsoft.com/office/drawing/2014/main" id="{60EE137E-8F2C-4EE2-85A6-7F4563086460}"/>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9" name="Date Placeholder 10">
            <a:extLst>
              <a:ext uri="{FF2B5EF4-FFF2-40B4-BE49-F238E27FC236}">
                <a16:creationId xmlns:a16="http://schemas.microsoft.com/office/drawing/2014/main" id="{BAAF4B6F-AC24-4BE3-AD8C-A0E37C4F5E7A}"/>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882294248"/>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17221"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Light" panose="02000506000000020004" pitchFamily="2" charset="0"/>
              </a:rPr>
              <a:pPr marL="0" marR="0" lvl="0" indent="0" algn="l" defTabSz="914400" rtl="0" eaLnBrk="1" fontAlgn="auto" latinLnBrk="0" hangingPunct="1">
                <a:lnSpc>
                  <a:spcPct val="100000"/>
                </a:lnSpc>
                <a:spcBef>
                  <a:spcPts val="0"/>
                </a:spcBef>
                <a:spcAft>
                  <a:spcPts val="0"/>
                </a:spcAft>
                <a:buClrTx/>
                <a:buSzTx/>
                <a:buFontTx/>
                <a:buNone/>
                <a:tabLst/>
                <a:defRPr/>
              </a:pPr>
              <a:t>93</a:t>
            </a:fld>
            <a:endParaRPr kumimoji="0" lang="en-GB"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7" name="Title 1">
            <a:extLst>
              <a:ext uri="{FF2B5EF4-FFF2-40B4-BE49-F238E27FC236}">
                <a16:creationId xmlns:a16="http://schemas.microsoft.com/office/drawing/2014/main" id="{5D05C1A6-875E-478E-BA4A-31097595686B}"/>
              </a:ext>
            </a:extLst>
          </p:cNvPr>
          <p:cNvSpPr>
            <a:spLocks noGrp="1"/>
          </p:cNvSpPr>
          <p:nvPr>
            <p:ph type="title"/>
          </p:nvPr>
        </p:nvSpPr>
        <p:spPr>
          <a:xfrm>
            <a:off x="1280287" y="294200"/>
            <a:ext cx="10308146" cy="267775"/>
          </a:xfrm>
        </p:spPr>
        <p:txBody>
          <a:bodyPr/>
          <a:lstStyle/>
          <a:p>
            <a:r>
              <a:rPr lang="lv-LV"/>
              <a:t>Izmaksu </a:t>
            </a:r>
            <a:r>
              <a:rPr lang="lv-LV" err="1"/>
              <a:t>izvērtējums</a:t>
            </a:r>
            <a:endParaRPr lang="lv-LV"/>
          </a:p>
        </p:txBody>
      </p:sp>
      <p:sp>
        <p:nvSpPr>
          <p:cNvPr id="8" name="Rectangle 7">
            <a:extLst>
              <a:ext uri="{FF2B5EF4-FFF2-40B4-BE49-F238E27FC236}">
                <a16:creationId xmlns:a16="http://schemas.microsoft.com/office/drawing/2014/main" id="{4A9FE6CB-B138-458E-9404-3A7610107381}"/>
              </a:ext>
            </a:extLst>
          </p:cNvPr>
          <p:cNvSpPr/>
          <p:nvPr/>
        </p:nvSpPr>
        <p:spPr>
          <a:xfrm>
            <a:off x="609918" y="294200"/>
            <a:ext cx="514032"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b="1">
                <a:solidFill>
                  <a:srgbClr val="000000"/>
                </a:solidFill>
                <a:latin typeface="EYInterstate Light" panose="02000506000000020004" pitchFamily="2" charset="0"/>
              </a:rPr>
              <a:t>4</a:t>
            </a:r>
            <a:endParaRPr kumimoji="0" lang="lv-LV" sz="1800" b="1" i="0" u="none" strike="noStrike" kern="1200" cap="none" spc="0" normalizeH="0" baseline="0" noProof="0">
              <a:ln>
                <a:noFill/>
              </a:ln>
              <a:solidFill>
                <a:srgbClr val="000000"/>
              </a:solidFill>
              <a:effectLst/>
              <a:uLnTx/>
              <a:uFillTx/>
              <a:latin typeface="EYInterstate Light" panose="02000506000000020004" pitchFamily="2" charset="0"/>
            </a:endParaRPr>
          </a:p>
        </p:txBody>
      </p:sp>
      <p:sp>
        <p:nvSpPr>
          <p:cNvPr id="9" name="Title 1">
            <a:extLst>
              <a:ext uri="{FF2B5EF4-FFF2-40B4-BE49-F238E27FC236}">
                <a16:creationId xmlns:a16="http://schemas.microsoft.com/office/drawing/2014/main" id="{669BACE2-E475-43B7-9A22-2B37196D2774}"/>
              </a:ext>
            </a:extLst>
          </p:cNvPr>
          <p:cNvSpPr txBox="1">
            <a:spLocks/>
          </p:cNvSpPr>
          <p:nvPr/>
        </p:nvSpPr>
        <p:spPr>
          <a:xfrm>
            <a:off x="1280287" y="569033"/>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r>
              <a:rPr lang="lv-LV" sz="1600">
                <a:solidFill>
                  <a:srgbClr val="2E2E38"/>
                </a:solidFill>
              </a:rPr>
              <a:t>Cenrāžu salīdzinājums</a:t>
            </a:r>
            <a:endParaRPr kumimoji="0" lang="lv-LV" sz="1600" b="0" i="0" u="none" strike="noStrike" kern="1200" cap="none" spc="0" normalizeH="0" baseline="0" noProof="0">
              <a:ln>
                <a:noFill/>
              </a:ln>
              <a:solidFill>
                <a:srgbClr val="2E2E38"/>
              </a:solidFill>
              <a:effectLst/>
              <a:uLnTx/>
              <a:uFillTx/>
            </a:endParaRPr>
          </a:p>
        </p:txBody>
      </p:sp>
      <p:sp>
        <p:nvSpPr>
          <p:cNvPr id="15" name="TextBox 14">
            <a:extLst>
              <a:ext uri="{FF2B5EF4-FFF2-40B4-BE49-F238E27FC236}">
                <a16:creationId xmlns:a16="http://schemas.microsoft.com/office/drawing/2014/main" id="{3B360311-A8C4-43EB-A1EB-D213371066B3}"/>
              </a:ext>
            </a:extLst>
          </p:cNvPr>
          <p:cNvSpPr txBox="1"/>
          <p:nvPr/>
        </p:nvSpPr>
        <p:spPr>
          <a:xfrm>
            <a:off x="8387660" y="1541350"/>
            <a:ext cx="1600200" cy="427809"/>
          </a:xfrm>
          <a:prstGeom prst="rect">
            <a:avLst/>
          </a:prstGeom>
          <a:noFill/>
        </p:spPr>
        <p:txBody>
          <a:bodyPr wrap="square" lIns="0" tIns="36576" rIns="0" bIns="0" rtlCol="0">
            <a:spAutoFit/>
          </a:bodyPr>
          <a:lstStyle/>
          <a:p>
            <a:pPr marL="356616" marR="0" lvl="0" indent="-356616"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endPar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ndParaRPr>
          </a:p>
          <a:p>
            <a:pPr marL="356616" marR="0" lvl="0" indent="-356616"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endParaRPr kumimoji="0" lang="lv-LV" sz="12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22" name="Rectangle 21">
            <a:extLst>
              <a:ext uri="{FF2B5EF4-FFF2-40B4-BE49-F238E27FC236}">
                <a16:creationId xmlns:a16="http://schemas.microsoft.com/office/drawing/2014/main" id="{BB1ACA01-B58F-447E-BE1F-0EECD69E092C}"/>
              </a:ext>
            </a:extLst>
          </p:cNvPr>
          <p:cNvSpPr/>
          <p:nvPr/>
        </p:nvSpPr>
        <p:spPr>
          <a:xfrm>
            <a:off x="624028" y="4643610"/>
            <a:ext cx="10990899" cy="26823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lv-LV" sz="1200" b="1" i="0" u="none" strike="noStrike" kern="1200" cap="none" spc="0" normalizeH="0" baseline="0" noProof="0">
                <a:ln>
                  <a:noFill/>
                </a:ln>
                <a:solidFill>
                  <a:srgbClr val="FFFFFF"/>
                </a:solidFill>
                <a:effectLst/>
                <a:uLnTx/>
                <a:uFillTx/>
                <a:latin typeface="EYInterstate Light" panose="02000506000000020004" pitchFamily="2" charset="0"/>
              </a:rPr>
              <a:t>EY novērojums</a:t>
            </a:r>
          </a:p>
        </p:txBody>
      </p:sp>
      <p:sp>
        <p:nvSpPr>
          <p:cNvPr id="24" name="Abgerundetes Rechteck 35">
            <a:extLst>
              <a:ext uri="{FF2B5EF4-FFF2-40B4-BE49-F238E27FC236}">
                <a16:creationId xmlns:a16="http://schemas.microsoft.com/office/drawing/2014/main" id="{818A5B71-D75F-4F78-96FE-1B9877978795}"/>
              </a:ext>
            </a:extLst>
          </p:cNvPr>
          <p:cNvSpPr/>
          <p:nvPr/>
        </p:nvSpPr>
        <p:spPr bwMode="gray">
          <a:xfrm>
            <a:off x="624028" y="4911844"/>
            <a:ext cx="10990899" cy="1377123"/>
          </a:xfrm>
          <a:prstGeom prst="rect">
            <a:avLst/>
          </a:prstGeom>
          <a:solidFill>
            <a:srgbClr val="F0F0F0"/>
          </a:solidFill>
          <a:ln w="25400" cap="flat" cmpd="sng" algn="ctr">
            <a:noFill/>
            <a:prstDash val="solid"/>
            <a:headEnd/>
            <a:tailEnd/>
          </a:ln>
          <a:effectLst/>
        </p:spPr>
        <p:txBody>
          <a:bodyPr lIns="640080" tIns="72000" rIns="108000" bIns="72000" anchor="ctr"/>
          <a:lstStyle/>
          <a:p>
            <a:pPr marL="627063" marR="0" lvl="0" indent="0" algn="l" defTabSz="801688" rtl="0" eaLnBrk="0" fontAlgn="auto" latinLnBrk="0" hangingPunct="0">
              <a:lnSpc>
                <a:spcPct val="95000"/>
              </a:lnSpc>
              <a:spcBef>
                <a:spcPts val="0"/>
              </a:spcBef>
              <a:spcAft>
                <a:spcPts val="800"/>
              </a:spcAft>
              <a:buClr>
                <a:srgbClr val="969696"/>
              </a:buClr>
              <a:buSzTx/>
              <a:buFontTx/>
              <a:buNone/>
              <a:tabLst/>
              <a:defRPr/>
            </a:pPr>
            <a:endParaRPr kumimoji="0" lang="en-US" sz="1100" b="0" i="0" u="none" strike="noStrike" kern="0" cap="none" spc="0" normalizeH="0" baseline="0" noProof="0">
              <a:ln>
                <a:noFill/>
              </a:ln>
              <a:solidFill>
                <a:srgbClr val="646464"/>
              </a:solidFill>
              <a:effectLst/>
              <a:uLnTx/>
              <a:uFillTx/>
              <a:latin typeface="EYInterstate Light" panose="02000506000000020004" pitchFamily="2" charset="0"/>
              <a:cs typeface="Arial" charset="0"/>
            </a:endParaRPr>
          </a:p>
        </p:txBody>
      </p:sp>
      <p:sp>
        <p:nvSpPr>
          <p:cNvPr id="25" name="Rectangle 24">
            <a:extLst>
              <a:ext uri="{FF2B5EF4-FFF2-40B4-BE49-F238E27FC236}">
                <a16:creationId xmlns:a16="http://schemas.microsoft.com/office/drawing/2014/main" id="{FA3823A7-8DBC-4CD0-9712-6DF04D3601D0}"/>
              </a:ext>
            </a:extLst>
          </p:cNvPr>
          <p:cNvSpPr/>
          <p:nvPr/>
        </p:nvSpPr>
        <p:spPr>
          <a:xfrm>
            <a:off x="624030" y="891414"/>
            <a:ext cx="10990898" cy="26823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lv-LV" sz="1200" b="1">
                <a:solidFill>
                  <a:srgbClr val="FFFFFF"/>
                </a:solidFill>
                <a:latin typeface="EYInterstate Light" panose="02000506000000020004" pitchFamily="2" charset="0"/>
              </a:rPr>
              <a:t>Maksa par laulības reģistrāciju pašvaldībās</a:t>
            </a:r>
            <a:endParaRPr kumimoji="0" lang="lv-LV" sz="1200" b="1" i="0" u="none" strike="noStrike" kern="1200" cap="none" spc="0" normalizeH="0" baseline="0" noProof="0">
              <a:ln>
                <a:noFill/>
              </a:ln>
              <a:solidFill>
                <a:srgbClr val="FFFFFF"/>
              </a:solidFill>
              <a:effectLst/>
              <a:uLnTx/>
              <a:uFillTx/>
              <a:latin typeface="EYInterstate Light" panose="02000506000000020004" pitchFamily="2" charset="0"/>
            </a:endParaRPr>
          </a:p>
        </p:txBody>
      </p:sp>
      <p:pic>
        <p:nvPicPr>
          <p:cNvPr id="3" name="Picture 2">
            <a:extLst>
              <a:ext uri="{FF2B5EF4-FFF2-40B4-BE49-F238E27FC236}">
                <a16:creationId xmlns:a16="http://schemas.microsoft.com/office/drawing/2014/main" id="{9DBA0D7C-918F-416D-98EC-C6BA97D2D532}"/>
              </a:ext>
            </a:extLst>
          </p:cNvPr>
          <p:cNvPicPr>
            <a:picLocks noChangeAspect="1"/>
          </p:cNvPicPr>
          <p:nvPr/>
        </p:nvPicPr>
        <p:blipFill>
          <a:blip r:embed="rId2"/>
          <a:stretch>
            <a:fillRect/>
          </a:stretch>
        </p:blipFill>
        <p:spPr>
          <a:xfrm>
            <a:off x="624030" y="2821313"/>
            <a:ext cx="10990899" cy="1809750"/>
          </a:xfrm>
          <a:prstGeom prst="rect">
            <a:avLst/>
          </a:prstGeom>
        </p:spPr>
      </p:pic>
      <p:pic>
        <p:nvPicPr>
          <p:cNvPr id="5" name="Picture 4">
            <a:extLst>
              <a:ext uri="{FF2B5EF4-FFF2-40B4-BE49-F238E27FC236}">
                <a16:creationId xmlns:a16="http://schemas.microsoft.com/office/drawing/2014/main" id="{4A51AD31-14E2-4683-B8CA-6B5FB6A33E05}"/>
              </a:ext>
            </a:extLst>
          </p:cNvPr>
          <p:cNvPicPr>
            <a:picLocks noChangeAspect="1"/>
          </p:cNvPicPr>
          <p:nvPr/>
        </p:nvPicPr>
        <p:blipFill>
          <a:blip r:embed="rId3"/>
          <a:stretch>
            <a:fillRect/>
          </a:stretch>
        </p:blipFill>
        <p:spPr>
          <a:xfrm>
            <a:off x="624030" y="1163963"/>
            <a:ext cx="10990898" cy="1657350"/>
          </a:xfrm>
          <a:prstGeom prst="rect">
            <a:avLst/>
          </a:prstGeom>
        </p:spPr>
      </p:pic>
      <p:sp>
        <p:nvSpPr>
          <p:cNvPr id="12" name="Footer Placeholder 4">
            <a:extLst>
              <a:ext uri="{FF2B5EF4-FFF2-40B4-BE49-F238E27FC236}">
                <a16:creationId xmlns:a16="http://schemas.microsoft.com/office/drawing/2014/main" id="{04726122-1655-4CFB-B52E-267938A4D505}"/>
              </a:ext>
            </a:extLst>
          </p:cNvPr>
          <p:cNvSpPr txBox="1">
            <a:spLocks/>
          </p:cNvSpPr>
          <p:nvPr/>
        </p:nvSpPr>
        <p:spPr>
          <a:xfrm>
            <a:off x="3233196" y="6480124"/>
            <a:ext cx="7715140" cy="180000"/>
          </a:xfrm>
          <a:prstGeom prst="rect">
            <a:avLst/>
          </a:prstGeom>
        </p:spPr>
        <p:txBody>
          <a:bodyPr/>
          <a:lstStyle>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Ārkārtas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finanšu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revīzija</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par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pašvaldību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pakalpojumu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pieejamības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nodrošināšanu</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novada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iedalījuma</a:t>
            </a:r>
            <a:r>
              <a:rPr kumimoji="0" lang="lv-LV"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vienībās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pēc</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administratīvi</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teritoriālās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 </a:t>
            </a:r>
            <a:r>
              <a:rPr kumimoji="0" lang="en-IN" sz="800" b="0" i="0" u="none" strike="noStrike" kern="1200" cap="none" spc="0" normalizeH="0" baseline="0" noProof="0" err="1">
                <a:ln>
                  <a:noFill/>
                </a:ln>
                <a:solidFill>
                  <a:srgbClr val="2E2E38"/>
                </a:solidFill>
                <a:effectLst/>
                <a:uLnTx/>
                <a:uFillTx/>
                <a:latin typeface="EYInterstate Light" panose="02000506000000020004" pitchFamily="2" charset="0"/>
              </a:rPr>
              <a:t>reformas</a:t>
            </a:r>
            <a:r>
              <a:rPr kumimoji="0" lang="en-IN" sz="800" b="0" i="0" u="none" strike="noStrike" kern="1200" cap="none" spc="0" normalizeH="0" baseline="0" noProof="0">
                <a:ln>
                  <a:noFill/>
                </a:ln>
                <a:solidFill>
                  <a:srgbClr val="2E2E38"/>
                </a:solidFill>
                <a:effectLst/>
                <a:uLnTx/>
                <a:uFillTx/>
                <a:latin typeface="EYInterstate Light" panose="02000506000000020004"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800" b="0" i="0" u="none" strike="noStrike" kern="1200" cap="none" spc="0" normalizeH="0" baseline="0" noProof="0">
              <a:ln>
                <a:noFill/>
              </a:ln>
              <a:solidFill>
                <a:srgbClr val="2E2E38"/>
              </a:solidFill>
              <a:effectLst/>
              <a:uLnTx/>
              <a:uFillTx/>
              <a:latin typeface="EYInterstate Light" panose="02000506000000020004" pitchFamily="2" charset="0"/>
            </a:endParaRPr>
          </a:p>
        </p:txBody>
      </p:sp>
      <p:sp>
        <p:nvSpPr>
          <p:cNvPr id="14" name="Date Placeholder 10">
            <a:extLst>
              <a:ext uri="{FF2B5EF4-FFF2-40B4-BE49-F238E27FC236}">
                <a16:creationId xmlns:a16="http://schemas.microsoft.com/office/drawing/2014/main" id="{F50CBD37-1290-4D46-AD10-9C3693692F21}"/>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91375982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02F04FDB-83DA-489B-A7BF-C756B246D511}"/>
              </a:ext>
            </a:extLst>
          </p:cNvPr>
          <p:cNvSpPr>
            <a:spLocks noGrp="1"/>
          </p:cNvSpPr>
          <p:nvPr>
            <p:ph type="sldNum" sz="quarter" idx="12"/>
          </p:nvPr>
        </p:nvSpPr>
        <p:spPr>
          <a:xfrm>
            <a:off x="617221" y="6471244"/>
            <a:ext cx="663066" cy="180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lv-LV" sz="800" b="0" i="0" u="none" strike="noStrike" kern="1200" cap="none" spc="0" normalizeH="0" baseline="0" noProof="0" dirty="0">
                <a:ln>
                  <a:noFill/>
                </a:ln>
                <a:solidFill>
                  <a:srgbClr val="2E2E38"/>
                </a:solidFill>
                <a:effectLst/>
                <a:uLnTx/>
                <a:uFillTx/>
                <a:latin typeface="EYInterstate" panose="02000503020000020004" pitchFamily="2" charset="0"/>
                <a:ea typeface="+mn-ea"/>
                <a:cs typeface="+mn-cs"/>
              </a:rPr>
              <a:t>Lapa </a:t>
            </a:r>
            <a:fld id="{F1BC30E3-FFE5-4B91-AA19-87A149EBB9EE}" type="slidenum">
              <a:rPr kumimoji="0" lang="en-GB" sz="800" b="0" i="0" u="none" strike="noStrike" kern="1200" cap="none" spc="0" normalizeH="0" baseline="0" noProof="0" smtClean="0">
                <a:ln>
                  <a:noFill/>
                </a:ln>
                <a:solidFill>
                  <a:srgbClr val="2E2E38"/>
                </a:solidFill>
                <a:effectLst/>
                <a:uLnTx/>
                <a:uFillTx/>
                <a:latin typeface="EYInterstate" panose="02000503020000020004" pitchFamily="2"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94</a:t>
            </a:fld>
            <a:endParaRPr kumimoji="0" lang="en-GB" sz="800" b="0" i="0" u="none" strike="noStrike" kern="1200" cap="none" spc="0" normalizeH="0" baseline="0" noProof="0" dirty="0">
              <a:ln>
                <a:noFill/>
              </a:ln>
              <a:solidFill>
                <a:srgbClr val="2E2E38"/>
              </a:solidFill>
              <a:effectLst/>
              <a:uLnTx/>
              <a:uFillTx/>
              <a:latin typeface="EYInterstate" panose="02000503020000020004" pitchFamily="2" charset="0"/>
              <a:ea typeface="+mn-ea"/>
              <a:cs typeface="+mn-cs"/>
            </a:endParaRPr>
          </a:p>
        </p:txBody>
      </p:sp>
      <p:sp>
        <p:nvSpPr>
          <p:cNvPr id="7" name="Title 1">
            <a:extLst>
              <a:ext uri="{FF2B5EF4-FFF2-40B4-BE49-F238E27FC236}">
                <a16:creationId xmlns:a16="http://schemas.microsoft.com/office/drawing/2014/main" id="{120F0210-34CD-4D22-8A3D-FB54AF7D8E2D}"/>
              </a:ext>
            </a:extLst>
          </p:cNvPr>
          <p:cNvSpPr>
            <a:spLocks noGrp="1"/>
          </p:cNvSpPr>
          <p:nvPr>
            <p:ph type="title"/>
          </p:nvPr>
        </p:nvSpPr>
        <p:spPr>
          <a:xfrm>
            <a:off x="1280287" y="273485"/>
            <a:ext cx="10308146" cy="267775"/>
          </a:xfrm>
        </p:spPr>
        <p:txBody>
          <a:bodyPr/>
          <a:lstStyle/>
          <a:p>
            <a:r>
              <a:rPr lang="lv-LV"/>
              <a:t>Pilsētu un pagastu pārvaldēs biežāk izplatīto pakalpojumu izcenojumu apkopojums</a:t>
            </a:r>
          </a:p>
        </p:txBody>
      </p:sp>
      <p:sp>
        <p:nvSpPr>
          <p:cNvPr id="8" name="Rectangle 7">
            <a:extLst>
              <a:ext uri="{FF2B5EF4-FFF2-40B4-BE49-F238E27FC236}">
                <a16:creationId xmlns:a16="http://schemas.microsoft.com/office/drawing/2014/main" id="{07114477-3B63-4D36-8F31-C62BD3802645}"/>
              </a:ext>
            </a:extLst>
          </p:cNvPr>
          <p:cNvSpPr/>
          <p:nvPr/>
        </p:nvSpPr>
        <p:spPr>
          <a:xfrm>
            <a:off x="609918" y="294200"/>
            <a:ext cx="514032" cy="514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lang="lv-LV" b="1">
                <a:solidFill>
                  <a:srgbClr val="000000"/>
                </a:solidFill>
                <a:latin typeface="EYInterstate Light"/>
              </a:rPr>
              <a:t>4</a:t>
            </a:r>
            <a:endParaRPr kumimoji="0" lang="lv-LV" sz="1800" b="1" i="0" u="none" strike="noStrike" kern="1200" cap="none" spc="0" normalizeH="0" baseline="0" noProof="0">
              <a:ln>
                <a:noFill/>
              </a:ln>
              <a:solidFill>
                <a:srgbClr val="000000"/>
              </a:solidFill>
              <a:effectLst/>
              <a:uLnTx/>
              <a:uFillTx/>
              <a:latin typeface="EYInterstate Light"/>
              <a:ea typeface="+mn-ea"/>
              <a:cs typeface="+mn-cs"/>
            </a:endParaRPr>
          </a:p>
        </p:txBody>
      </p:sp>
      <p:sp>
        <p:nvSpPr>
          <p:cNvPr id="9" name="Title 1">
            <a:extLst>
              <a:ext uri="{FF2B5EF4-FFF2-40B4-BE49-F238E27FC236}">
                <a16:creationId xmlns:a16="http://schemas.microsoft.com/office/drawing/2014/main" id="{106DB84A-C066-4AFB-BD7E-5F3C05D817C4}"/>
              </a:ext>
            </a:extLst>
          </p:cNvPr>
          <p:cNvSpPr txBox="1">
            <a:spLocks/>
          </p:cNvSpPr>
          <p:nvPr/>
        </p:nvSpPr>
        <p:spPr>
          <a:xfrm>
            <a:off x="1280287" y="569033"/>
            <a:ext cx="10308146" cy="239200"/>
          </a:xfrm>
          <a:prstGeom prst="rect">
            <a:avLst/>
          </a:prstGeom>
        </p:spPr>
        <p:txBody>
          <a:bodyPr vert="horz" lIns="0" tIns="0" rIns="0" bIns="0" rtlCol="0" anchor="b" anchorCtr="0">
            <a:noAutofit/>
          </a:bodyPr>
          <a:lst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a:lstStyle>
          <a:p>
            <a:pPr marL="0" marR="0" lvl="0" indent="0" algn="l" defTabSz="914400" rtl="0" eaLnBrk="1" fontAlgn="auto" latinLnBrk="0" hangingPunct="1">
              <a:lnSpc>
                <a:spcPct val="85000"/>
              </a:lnSpc>
              <a:spcBef>
                <a:spcPct val="0"/>
              </a:spcBef>
              <a:spcAft>
                <a:spcPts val="0"/>
              </a:spcAft>
              <a:buClrTx/>
              <a:buSzTx/>
              <a:buFontTx/>
              <a:buNone/>
              <a:tabLst/>
              <a:defRPr/>
            </a:pPr>
            <a:endParaRPr kumimoji="0" lang="lv-LV" sz="1600" b="0" i="0" u="none" strike="noStrike" kern="1200" cap="none" spc="0" normalizeH="0" baseline="0" noProof="0">
              <a:ln>
                <a:noFill/>
              </a:ln>
              <a:solidFill>
                <a:srgbClr val="2E2E38"/>
              </a:solidFill>
              <a:effectLst/>
              <a:uLnTx/>
              <a:uFillTx/>
              <a:latin typeface="EYInterstate Light" panose="02000506000000020004" pitchFamily="2" charset="0"/>
              <a:ea typeface="+mj-ea"/>
              <a:cs typeface="Arial" pitchFamily="34" charset="0"/>
            </a:endParaRPr>
          </a:p>
        </p:txBody>
      </p:sp>
      <p:sp>
        <p:nvSpPr>
          <p:cNvPr id="10" name="Rectangle: Single Corner Snipped 9">
            <a:extLst>
              <a:ext uri="{FF2B5EF4-FFF2-40B4-BE49-F238E27FC236}">
                <a16:creationId xmlns:a16="http://schemas.microsoft.com/office/drawing/2014/main" id="{B3614619-EC25-43DB-9B79-AE7B0452C810}"/>
              </a:ext>
            </a:extLst>
          </p:cNvPr>
          <p:cNvSpPr/>
          <p:nvPr/>
        </p:nvSpPr>
        <p:spPr>
          <a:xfrm flipH="1" flipV="1">
            <a:off x="759733" y="1452697"/>
            <a:ext cx="10828700" cy="4829397"/>
          </a:xfrm>
          <a:prstGeom prst="snip1Rect">
            <a:avLst/>
          </a:prstGeom>
          <a:solidFill>
            <a:srgbClr val="C4C4CD"/>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800" b="0" i="0" u="none" strike="noStrike" kern="1200" cap="none" spc="0" normalizeH="0" baseline="0" noProof="0">
              <a:ln>
                <a:noFill/>
              </a:ln>
              <a:solidFill>
                <a:srgbClr val="2E2E38"/>
              </a:solidFill>
              <a:effectLst/>
              <a:uLnTx/>
              <a:uFillTx/>
              <a:latin typeface="EYInterstate Light"/>
              <a:ea typeface="+mn-ea"/>
              <a:cs typeface="+mn-cs"/>
            </a:endParaRPr>
          </a:p>
        </p:txBody>
      </p:sp>
      <p:grpSp>
        <p:nvGrpSpPr>
          <p:cNvPr id="11" name="Group 10">
            <a:extLst>
              <a:ext uri="{FF2B5EF4-FFF2-40B4-BE49-F238E27FC236}">
                <a16:creationId xmlns:a16="http://schemas.microsoft.com/office/drawing/2014/main" id="{04D72476-BDAE-4AA7-8135-D0FF4403B22D}"/>
              </a:ext>
            </a:extLst>
          </p:cNvPr>
          <p:cNvGrpSpPr/>
          <p:nvPr/>
        </p:nvGrpSpPr>
        <p:grpSpPr>
          <a:xfrm>
            <a:off x="609911" y="997379"/>
            <a:ext cx="4032002" cy="608405"/>
            <a:chOff x="8151221" y="1004250"/>
            <a:chExt cx="3054744" cy="608405"/>
          </a:xfrm>
        </p:grpSpPr>
        <p:sp>
          <p:nvSpPr>
            <p:cNvPr id="12" name="Rectangle 11">
              <a:extLst>
                <a:ext uri="{FF2B5EF4-FFF2-40B4-BE49-F238E27FC236}">
                  <a16:creationId xmlns:a16="http://schemas.microsoft.com/office/drawing/2014/main" id="{2A791B3F-097F-4FFE-B5E3-8EC16220EED3}"/>
                </a:ext>
              </a:extLst>
            </p:cNvPr>
            <p:cNvSpPr/>
            <p:nvPr/>
          </p:nvSpPr>
          <p:spPr>
            <a:xfrm>
              <a:off x="8151223" y="1004250"/>
              <a:ext cx="3054742" cy="540000"/>
            </a:xfrm>
            <a:prstGeom prst="rect">
              <a:avLst/>
            </a:prstGeom>
            <a:solidFill>
              <a:srgbClr val="FFE600"/>
            </a:solidFill>
            <a:ln w="9525">
              <a:solidFill>
                <a:srgbClr val="FFE60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a:ea typeface="+mn-ea"/>
                <a:cs typeface="+mn-cs"/>
              </a:endParaRPr>
            </a:p>
          </p:txBody>
        </p:sp>
        <p:sp>
          <p:nvSpPr>
            <p:cNvPr id="13" name="Right Triangle 12">
              <a:extLst>
                <a:ext uri="{FF2B5EF4-FFF2-40B4-BE49-F238E27FC236}">
                  <a16:creationId xmlns:a16="http://schemas.microsoft.com/office/drawing/2014/main" id="{727312F2-E621-4790-9B33-5D5956492EFF}"/>
                </a:ext>
              </a:extLst>
            </p:cNvPr>
            <p:cNvSpPr/>
            <p:nvPr/>
          </p:nvSpPr>
          <p:spPr>
            <a:xfrm flipH="1" flipV="1">
              <a:off x="8151221" y="1546284"/>
              <a:ext cx="113505" cy="66371"/>
            </a:xfrm>
            <a:prstGeom prst="rtTriangle">
              <a:avLst/>
            </a:prstGeom>
            <a:solidFill>
              <a:srgbClr val="FFE600"/>
            </a:solidFill>
            <a:ln w="9525">
              <a:solidFill>
                <a:srgbClr val="FFE60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lv-LV" sz="1200" b="0" i="0" u="none" strike="noStrike" kern="1200" cap="none" spc="0" normalizeH="0" baseline="0" noProof="0">
                <a:ln>
                  <a:noFill/>
                </a:ln>
                <a:solidFill>
                  <a:srgbClr val="FFFFFF"/>
                </a:solidFill>
                <a:effectLst/>
                <a:uLnTx/>
                <a:uFillTx/>
                <a:latin typeface="EYInterstate Light"/>
                <a:ea typeface="+mn-ea"/>
                <a:cs typeface="+mn-cs"/>
              </a:endParaRPr>
            </a:p>
          </p:txBody>
        </p:sp>
      </p:grpSp>
      <p:sp>
        <p:nvSpPr>
          <p:cNvPr id="14" name="TextBox 13">
            <a:extLst>
              <a:ext uri="{FF2B5EF4-FFF2-40B4-BE49-F238E27FC236}">
                <a16:creationId xmlns:a16="http://schemas.microsoft.com/office/drawing/2014/main" id="{1D85EED4-56ED-46D9-8E00-FE3627A96D51}"/>
              </a:ext>
            </a:extLst>
          </p:cNvPr>
          <p:cNvSpPr txBox="1"/>
          <p:nvPr/>
        </p:nvSpPr>
        <p:spPr>
          <a:xfrm>
            <a:off x="750205" y="1065785"/>
            <a:ext cx="3964669" cy="221664"/>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lv-LV" sz="1400" b="1" i="0" u="none" strike="noStrike" kern="1200" cap="none" spc="0" normalizeH="0" baseline="0" noProof="0">
                <a:ln>
                  <a:noFill/>
                </a:ln>
                <a:solidFill>
                  <a:srgbClr val="2E2E38"/>
                </a:solidFill>
                <a:effectLst/>
                <a:uLnTx/>
                <a:uFillTx/>
                <a:latin typeface="EYInterstate Light"/>
                <a:ea typeface="+mn-ea"/>
                <a:cs typeface="+mn-cs"/>
              </a:rPr>
              <a:t>Datu apkopošana un ierobežojumi</a:t>
            </a:r>
          </a:p>
        </p:txBody>
      </p:sp>
      <p:graphicFrame>
        <p:nvGraphicFramePr>
          <p:cNvPr id="2" name="Table 1">
            <a:extLst>
              <a:ext uri="{FF2B5EF4-FFF2-40B4-BE49-F238E27FC236}">
                <a16:creationId xmlns:a16="http://schemas.microsoft.com/office/drawing/2014/main" id="{ED928BFA-DD9E-DBD4-F8F5-DB082E47F5AC}"/>
              </a:ext>
            </a:extLst>
          </p:cNvPr>
          <p:cNvGraphicFramePr>
            <a:graphicFrameLocks noGrp="1"/>
          </p:cNvGraphicFramePr>
          <p:nvPr>
            <p:extLst>
              <p:ext uri="{D42A27DB-BD31-4B8C-83A1-F6EECF244321}">
                <p14:modId xmlns:p14="http://schemas.microsoft.com/office/powerpoint/2010/main" val="3640673036"/>
              </p:ext>
            </p:extLst>
          </p:nvPr>
        </p:nvGraphicFramePr>
        <p:xfrm>
          <a:off x="6099175" y="1553969"/>
          <a:ext cx="5219703" cy="4316081"/>
        </p:xfrm>
        <a:graphic>
          <a:graphicData uri="http://schemas.openxmlformats.org/drawingml/2006/table">
            <a:tbl>
              <a:tblPr>
                <a:tableStyleId>{5C22544A-7EE6-4342-B048-85BDC9FD1C3A}</a:tableStyleId>
              </a:tblPr>
              <a:tblGrid>
                <a:gridCol w="1251114">
                  <a:extLst>
                    <a:ext uri="{9D8B030D-6E8A-4147-A177-3AD203B41FA5}">
                      <a16:colId xmlns:a16="http://schemas.microsoft.com/office/drawing/2014/main" val="2323794670"/>
                    </a:ext>
                  </a:extLst>
                </a:gridCol>
                <a:gridCol w="363227">
                  <a:extLst>
                    <a:ext uri="{9D8B030D-6E8A-4147-A177-3AD203B41FA5}">
                      <a16:colId xmlns:a16="http://schemas.microsoft.com/office/drawing/2014/main" val="2412919643"/>
                    </a:ext>
                  </a:extLst>
                </a:gridCol>
                <a:gridCol w="457396">
                  <a:extLst>
                    <a:ext uri="{9D8B030D-6E8A-4147-A177-3AD203B41FA5}">
                      <a16:colId xmlns:a16="http://schemas.microsoft.com/office/drawing/2014/main" val="1558602917"/>
                    </a:ext>
                  </a:extLst>
                </a:gridCol>
                <a:gridCol w="511208">
                  <a:extLst>
                    <a:ext uri="{9D8B030D-6E8A-4147-A177-3AD203B41FA5}">
                      <a16:colId xmlns:a16="http://schemas.microsoft.com/office/drawing/2014/main" val="1573039288"/>
                    </a:ext>
                  </a:extLst>
                </a:gridCol>
                <a:gridCol w="363227">
                  <a:extLst>
                    <a:ext uri="{9D8B030D-6E8A-4147-A177-3AD203B41FA5}">
                      <a16:colId xmlns:a16="http://schemas.microsoft.com/office/drawing/2014/main" val="953218394"/>
                    </a:ext>
                  </a:extLst>
                </a:gridCol>
                <a:gridCol w="457396">
                  <a:extLst>
                    <a:ext uri="{9D8B030D-6E8A-4147-A177-3AD203B41FA5}">
                      <a16:colId xmlns:a16="http://schemas.microsoft.com/office/drawing/2014/main" val="139174532"/>
                    </a:ext>
                  </a:extLst>
                </a:gridCol>
                <a:gridCol w="363227">
                  <a:extLst>
                    <a:ext uri="{9D8B030D-6E8A-4147-A177-3AD203B41FA5}">
                      <a16:colId xmlns:a16="http://schemas.microsoft.com/office/drawing/2014/main" val="1864718976"/>
                    </a:ext>
                  </a:extLst>
                </a:gridCol>
                <a:gridCol w="363227">
                  <a:extLst>
                    <a:ext uri="{9D8B030D-6E8A-4147-A177-3AD203B41FA5}">
                      <a16:colId xmlns:a16="http://schemas.microsoft.com/office/drawing/2014/main" val="1613984565"/>
                    </a:ext>
                  </a:extLst>
                </a:gridCol>
                <a:gridCol w="363227">
                  <a:extLst>
                    <a:ext uri="{9D8B030D-6E8A-4147-A177-3AD203B41FA5}">
                      <a16:colId xmlns:a16="http://schemas.microsoft.com/office/drawing/2014/main" val="3017695866"/>
                    </a:ext>
                  </a:extLst>
                </a:gridCol>
                <a:gridCol w="363227">
                  <a:extLst>
                    <a:ext uri="{9D8B030D-6E8A-4147-A177-3AD203B41FA5}">
                      <a16:colId xmlns:a16="http://schemas.microsoft.com/office/drawing/2014/main" val="2729875748"/>
                    </a:ext>
                  </a:extLst>
                </a:gridCol>
                <a:gridCol w="363227">
                  <a:extLst>
                    <a:ext uri="{9D8B030D-6E8A-4147-A177-3AD203B41FA5}">
                      <a16:colId xmlns:a16="http://schemas.microsoft.com/office/drawing/2014/main" val="834886053"/>
                    </a:ext>
                  </a:extLst>
                </a:gridCol>
              </a:tblGrid>
              <a:tr h="358140">
                <a:tc gridSpan="11">
                  <a:txBody>
                    <a:bodyPr/>
                    <a:lstStyle/>
                    <a:p>
                      <a:pPr algn="l" fontAlgn="b"/>
                      <a:r>
                        <a:rPr lang="en-US" sz="1400" b="1" u="none" strike="noStrike" err="1">
                          <a:solidFill>
                            <a:schemeClr val="bg1"/>
                          </a:solidFill>
                          <a:effectLst/>
                        </a:rPr>
                        <a:t>Maksas</a:t>
                      </a:r>
                      <a:r>
                        <a:rPr lang="en-US" sz="1400" b="1" u="none" strike="noStrike">
                          <a:solidFill>
                            <a:schemeClr val="bg1"/>
                          </a:solidFill>
                          <a:effectLst/>
                        </a:rPr>
                        <a:t> </a:t>
                      </a:r>
                      <a:r>
                        <a:rPr lang="en-US" sz="1400" b="1" u="none" strike="noStrike" err="1">
                          <a:solidFill>
                            <a:schemeClr val="bg1"/>
                          </a:solidFill>
                          <a:effectLst/>
                        </a:rPr>
                        <a:t>pakalpojumi</a:t>
                      </a:r>
                      <a:r>
                        <a:rPr lang="en-US" sz="1400" b="1" u="none" strike="noStrike">
                          <a:solidFill>
                            <a:schemeClr val="bg1"/>
                          </a:solidFill>
                          <a:effectLst/>
                        </a:rPr>
                        <a:t> , kurus </a:t>
                      </a:r>
                      <a:r>
                        <a:rPr lang="en-US" sz="1400" b="1" u="none" strike="noStrike" err="1">
                          <a:solidFill>
                            <a:schemeClr val="bg1"/>
                          </a:solidFill>
                          <a:effectLst/>
                        </a:rPr>
                        <a:t>sniedz</a:t>
                      </a:r>
                      <a:r>
                        <a:rPr lang="en-US" sz="1400" b="1" u="none" strike="noStrike">
                          <a:solidFill>
                            <a:schemeClr val="bg1"/>
                          </a:solidFill>
                          <a:effectLst/>
                        </a:rPr>
                        <a:t> </a:t>
                      </a:r>
                      <a:r>
                        <a:rPr lang="en-US" sz="1400" b="1" u="none" strike="noStrike" err="1">
                          <a:solidFill>
                            <a:schemeClr val="bg1"/>
                          </a:solidFill>
                          <a:effectLst/>
                        </a:rPr>
                        <a:t>pagasta</a:t>
                      </a:r>
                      <a:r>
                        <a:rPr lang="en-US" sz="1400" b="1" u="none" strike="noStrike">
                          <a:solidFill>
                            <a:schemeClr val="bg1"/>
                          </a:solidFill>
                          <a:effectLst/>
                        </a:rPr>
                        <a:t> </a:t>
                      </a:r>
                      <a:r>
                        <a:rPr lang="en-US" sz="1400" b="1" u="none" strike="noStrike" err="1">
                          <a:solidFill>
                            <a:schemeClr val="bg1"/>
                          </a:solidFill>
                          <a:effectLst/>
                        </a:rPr>
                        <a:t>pārvaldes</a:t>
                      </a:r>
                      <a:endParaRPr lang="en-US" sz="1400" b="1"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l" fontAlgn="b"/>
                      <a:endParaRPr lang="en-US" sz="1100" b="0" i="0" u="none" strike="noStrike">
                        <a:solidFill>
                          <a:schemeClr val="bg1"/>
                        </a:solidFill>
                        <a:effectLst/>
                        <a:latin typeface="Calibri" panose="020F0502020204030204" pitchFamily="34" charset="0"/>
                      </a:endParaRPr>
                    </a:p>
                  </a:txBody>
                  <a:tcPr marL="7620" marR="7620" marT="7620" marB="0" anchor="b"/>
                </a:tc>
                <a:tc hMerge="1">
                  <a:txBody>
                    <a:bodyPr/>
                    <a:lstStyle/>
                    <a:p>
                      <a:pPr algn="l" fontAlgn="b"/>
                      <a:endParaRPr lang="en-US" sz="1100" b="0" i="0" u="none" strike="noStrike">
                        <a:solidFill>
                          <a:schemeClr val="bg1"/>
                        </a:solidFill>
                        <a:effectLst/>
                        <a:latin typeface="Calibri" panose="020F0502020204030204" pitchFamily="34" charset="0"/>
                      </a:endParaRPr>
                    </a:p>
                  </a:txBody>
                  <a:tcPr marL="7620" marR="7620" marT="7620" marB="0" anchor="b"/>
                </a:tc>
                <a:tc hMerge="1">
                  <a:txBody>
                    <a:bodyPr/>
                    <a:lstStyle/>
                    <a:p>
                      <a:pPr algn="l" fontAlgn="b"/>
                      <a:endParaRPr lang="en-US" sz="1100" b="0" i="0" u="none" strike="noStrike">
                        <a:solidFill>
                          <a:schemeClr val="bg1"/>
                        </a:solidFill>
                        <a:effectLst/>
                        <a:latin typeface="Calibri" panose="020F0502020204030204" pitchFamily="34" charset="0"/>
                      </a:endParaRPr>
                    </a:p>
                  </a:txBody>
                  <a:tcPr marL="7620" marR="7620" marT="7620" marB="0" anchor="b"/>
                </a:tc>
                <a:tc hMerge="1">
                  <a:txBody>
                    <a:bodyPr/>
                    <a:lstStyle/>
                    <a:p>
                      <a:pPr algn="l" fontAlgn="b"/>
                      <a:endParaRPr lang="en-US" sz="1100" b="0" i="0" u="none" strike="noStrike">
                        <a:solidFill>
                          <a:schemeClr val="bg1"/>
                        </a:solidFill>
                        <a:effectLst/>
                        <a:latin typeface="Calibri" panose="020F0502020204030204" pitchFamily="34" charset="0"/>
                      </a:endParaRPr>
                    </a:p>
                  </a:txBody>
                  <a:tcPr marL="7620" marR="7620" marT="7620" marB="0" anchor="b"/>
                </a:tc>
                <a:tc hMerge="1">
                  <a:txBody>
                    <a:bodyPr/>
                    <a:lstStyle/>
                    <a:p>
                      <a:pPr algn="l" fontAlgn="b"/>
                      <a:endParaRPr lang="en-US" sz="1100" b="0" i="0" u="none" strike="noStrike">
                        <a:solidFill>
                          <a:schemeClr val="bg1"/>
                        </a:solidFill>
                        <a:effectLst/>
                        <a:latin typeface="Calibri" panose="020F0502020204030204" pitchFamily="34" charset="0"/>
                      </a:endParaRPr>
                    </a:p>
                  </a:txBody>
                  <a:tcPr marL="7620" marR="7620" marT="7620" marB="0" anchor="b"/>
                </a:tc>
                <a:extLst>
                  <a:ext uri="{0D108BD9-81ED-4DB2-BD59-A6C34878D82A}">
                    <a16:rowId xmlns:a16="http://schemas.microsoft.com/office/drawing/2014/main" val="873670358"/>
                  </a:ext>
                </a:extLst>
              </a:tr>
              <a:tr h="1260461">
                <a:tc>
                  <a:txBody>
                    <a:bodyPr/>
                    <a:lstStyle/>
                    <a:p>
                      <a:pPr algn="l" fontAlgn="b"/>
                      <a:r>
                        <a:rPr lang="lv-LV" sz="1100" u="none" strike="noStrike">
                          <a:solidFill>
                            <a:schemeClr val="bg1"/>
                          </a:solidFill>
                          <a:effectLst/>
                        </a:rPr>
                        <a:t>Pakalpojumi</a:t>
                      </a:r>
                      <a:endParaRPr lang="lv-LV" sz="1100" b="1"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lv-LV" sz="1100" u="none" strike="noStrike">
                          <a:solidFill>
                            <a:schemeClr val="bg1"/>
                          </a:solidFill>
                          <a:effectLst/>
                        </a:rPr>
                        <a:t>Ūdens apgāde</a:t>
                      </a:r>
                      <a:endParaRPr lang="lv-LV" sz="1100" b="1" i="0" u="none" strike="noStrike">
                        <a:solidFill>
                          <a:schemeClr val="bg1"/>
                        </a:solidFill>
                        <a:effectLst/>
                        <a:latin typeface="Calibri" panose="020F0502020204030204" pitchFamily="34" charset="0"/>
                      </a:endParaRPr>
                    </a:p>
                  </a:txBody>
                  <a:tcPr marL="7620" marR="7620" marT="7620" marB="0" vert="vert270" anchor="b">
                    <a:solidFill>
                      <a:schemeClr val="tx1">
                        <a:lumMod val="95000"/>
                      </a:schemeClr>
                    </a:solidFill>
                  </a:tcPr>
                </a:tc>
                <a:tc>
                  <a:txBody>
                    <a:bodyPr/>
                    <a:lstStyle/>
                    <a:p>
                      <a:pPr algn="r" fontAlgn="b"/>
                      <a:r>
                        <a:rPr lang="lv-LV" sz="1100" u="none" strike="noStrike">
                          <a:solidFill>
                            <a:schemeClr val="bg1"/>
                          </a:solidFill>
                          <a:effectLst/>
                        </a:rPr>
                        <a:t>kanalizācijas notekūdeņu novadīšana</a:t>
                      </a:r>
                      <a:endParaRPr lang="lv-LV" sz="1100" b="1" i="0" u="none" strike="noStrike">
                        <a:solidFill>
                          <a:schemeClr val="bg1"/>
                        </a:solidFill>
                        <a:effectLst/>
                        <a:latin typeface="Calibri" panose="020F0502020204030204" pitchFamily="34" charset="0"/>
                      </a:endParaRPr>
                    </a:p>
                  </a:txBody>
                  <a:tcPr marL="7620" marR="7620" marT="7620" marB="0" vert="vert270" anchor="b">
                    <a:solidFill>
                      <a:schemeClr val="tx1">
                        <a:lumMod val="95000"/>
                      </a:schemeClr>
                    </a:solidFill>
                  </a:tcPr>
                </a:tc>
                <a:tc>
                  <a:txBody>
                    <a:bodyPr/>
                    <a:lstStyle/>
                    <a:p>
                      <a:pPr algn="r" fontAlgn="b"/>
                      <a:r>
                        <a:rPr lang="lv-LV" sz="1100" u="none" strike="noStrike">
                          <a:solidFill>
                            <a:schemeClr val="bg1"/>
                          </a:solidFill>
                          <a:effectLst/>
                        </a:rPr>
                        <a:t>Siltumapgāde</a:t>
                      </a:r>
                      <a:endParaRPr lang="lv-LV" sz="1100" b="1" i="0" u="none" strike="noStrike">
                        <a:solidFill>
                          <a:schemeClr val="bg1"/>
                        </a:solidFill>
                        <a:effectLst/>
                        <a:latin typeface="Calibri" panose="020F0502020204030204" pitchFamily="34" charset="0"/>
                      </a:endParaRPr>
                    </a:p>
                  </a:txBody>
                  <a:tcPr marL="7620" marR="7620" marT="7620" marB="0" vert="vert270" anchor="b">
                    <a:solidFill>
                      <a:schemeClr val="tx1">
                        <a:lumMod val="95000"/>
                      </a:schemeClr>
                    </a:solidFill>
                  </a:tcPr>
                </a:tc>
                <a:tc>
                  <a:txBody>
                    <a:bodyPr/>
                    <a:lstStyle/>
                    <a:p>
                      <a:pPr algn="r" fontAlgn="b"/>
                      <a:r>
                        <a:rPr lang="en-US" sz="1100" u="none" strike="noStrike">
                          <a:solidFill>
                            <a:schemeClr val="bg1"/>
                          </a:solidFill>
                          <a:effectLst/>
                        </a:rPr>
                        <a:t>Asenizācijas pakalpojumi</a:t>
                      </a:r>
                      <a:endParaRPr lang="en-US" sz="1100" b="1" i="0" u="none" strike="noStrike">
                        <a:solidFill>
                          <a:schemeClr val="bg1"/>
                        </a:solidFill>
                        <a:effectLst/>
                        <a:latin typeface="Calibri" panose="020F0502020204030204" pitchFamily="34" charset="0"/>
                      </a:endParaRPr>
                    </a:p>
                  </a:txBody>
                  <a:tcPr marL="7620" marR="7620" marT="7620" marB="0" vert="vert270" anchor="b">
                    <a:solidFill>
                      <a:schemeClr val="tx1">
                        <a:lumMod val="95000"/>
                      </a:schemeClr>
                    </a:solidFill>
                  </a:tcPr>
                </a:tc>
                <a:tc>
                  <a:txBody>
                    <a:bodyPr/>
                    <a:lstStyle/>
                    <a:p>
                      <a:pPr algn="r" fontAlgn="b"/>
                      <a:r>
                        <a:rPr lang="lv-LV" sz="1100" u="none" strike="noStrike">
                          <a:solidFill>
                            <a:schemeClr val="bg1"/>
                          </a:solidFill>
                          <a:effectLst/>
                        </a:rPr>
                        <a:t>Veļas mazgāšanas pakalpojumi</a:t>
                      </a:r>
                      <a:endParaRPr lang="lv-LV" sz="1100" b="1" i="0" u="none" strike="noStrike">
                        <a:solidFill>
                          <a:schemeClr val="bg1"/>
                        </a:solidFill>
                        <a:effectLst/>
                        <a:latin typeface="Calibri" panose="020F0502020204030204" pitchFamily="34" charset="0"/>
                      </a:endParaRPr>
                    </a:p>
                  </a:txBody>
                  <a:tcPr marL="7620" marR="7620" marT="7620" marB="0" vert="vert270" anchor="b">
                    <a:solidFill>
                      <a:schemeClr val="tx1">
                        <a:lumMod val="95000"/>
                      </a:schemeClr>
                    </a:solidFill>
                  </a:tcPr>
                </a:tc>
                <a:tc>
                  <a:txBody>
                    <a:bodyPr/>
                    <a:lstStyle/>
                    <a:p>
                      <a:pPr algn="r" fontAlgn="b"/>
                      <a:r>
                        <a:rPr lang="en-US" sz="1100" u="none" strike="noStrike">
                          <a:solidFill>
                            <a:schemeClr val="bg1"/>
                          </a:solidFill>
                          <a:effectLst/>
                        </a:rPr>
                        <a:t>Dušas pakalpojumi</a:t>
                      </a:r>
                      <a:endParaRPr lang="en-US" sz="1100" b="1" i="0" u="none" strike="noStrike">
                        <a:solidFill>
                          <a:schemeClr val="bg1"/>
                        </a:solidFill>
                        <a:effectLst/>
                        <a:latin typeface="Calibri" panose="020F0502020204030204" pitchFamily="34" charset="0"/>
                      </a:endParaRPr>
                    </a:p>
                  </a:txBody>
                  <a:tcPr marL="7620" marR="7620" marT="7620" marB="0" vert="vert270" anchor="b">
                    <a:solidFill>
                      <a:schemeClr val="tx1">
                        <a:lumMod val="95000"/>
                      </a:schemeClr>
                    </a:solidFill>
                  </a:tcPr>
                </a:tc>
                <a:tc>
                  <a:txBody>
                    <a:bodyPr/>
                    <a:lstStyle/>
                    <a:p>
                      <a:pPr algn="r" fontAlgn="b"/>
                      <a:r>
                        <a:rPr lang="en-US" sz="1100" u="none" strike="noStrike">
                          <a:solidFill>
                            <a:schemeClr val="bg1"/>
                          </a:solidFill>
                          <a:effectLst/>
                        </a:rPr>
                        <a:t>Pirts pakalpojumi</a:t>
                      </a:r>
                      <a:endParaRPr lang="en-US" sz="1100" b="1" i="0" u="none" strike="noStrike">
                        <a:solidFill>
                          <a:schemeClr val="bg1"/>
                        </a:solidFill>
                        <a:effectLst/>
                        <a:latin typeface="Calibri" panose="020F0502020204030204" pitchFamily="34" charset="0"/>
                      </a:endParaRPr>
                    </a:p>
                  </a:txBody>
                  <a:tcPr marL="7620" marR="7620" marT="7620" marB="0" vert="vert270" anchor="b">
                    <a:solidFill>
                      <a:schemeClr val="tx1">
                        <a:lumMod val="95000"/>
                      </a:schemeClr>
                    </a:solidFill>
                  </a:tcPr>
                </a:tc>
                <a:tc>
                  <a:txBody>
                    <a:bodyPr/>
                    <a:lstStyle/>
                    <a:p>
                      <a:pPr algn="r" fontAlgn="b"/>
                      <a:r>
                        <a:rPr lang="lv-LV" sz="1100" u="none" strike="noStrike">
                          <a:solidFill>
                            <a:schemeClr val="bg1"/>
                          </a:solidFill>
                          <a:effectLst/>
                        </a:rPr>
                        <a:t>Izziņu izsniegšana</a:t>
                      </a:r>
                      <a:endParaRPr lang="lv-LV" sz="1100" b="1" i="0" u="none" strike="noStrike">
                        <a:solidFill>
                          <a:schemeClr val="bg1"/>
                        </a:solidFill>
                        <a:effectLst/>
                        <a:latin typeface="Calibri" panose="020F0502020204030204" pitchFamily="34" charset="0"/>
                      </a:endParaRPr>
                    </a:p>
                  </a:txBody>
                  <a:tcPr marL="7620" marR="7620" marT="7620" marB="0" vert="vert270" anchor="b">
                    <a:solidFill>
                      <a:schemeClr val="tx1">
                        <a:lumMod val="95000"/>
                      </a:schemeClr>
                    </a:solidFill>
                  </a:tcPr>
                </a:tc>
                <a:tc>
                  <a:txBody>
                    <a:bodyPr/>
                    <a:lstStyle/>
                    <a:p>
                      <a:pPr algn="r" fontAlgn="b"/>
                      <a:r>
                        <a:rPr lang="lv-LV" sz="1100" u="none" strike="noStrike">
                          <a:solidFill>
                            <a:schemeClr val="bg1"/>
                          </a:solidFill>
                          <a:effectLst/>
                        </a:rPr>
                        <a:t>K</a:t>
                      </a:r>
                      <a:r>
                        <a:rPr lang="en-US" sz="1100" u="none" strike="noStrike" err="1">
                          <a:solidFill>
                            <a:schemeClr val="bg1"/>
                          </a:solidFill>
                          <a:effectLst/>
                        </a:rPr>
                        <a:t>opēšana</a:t>
                      </a:r>
                      <a:endParaRPr lang="en-US" sz="1100" b="1" i="0" u="none" strike="noStrike">
                        <a:solidFill>
                          <a:schemeClr val="bg1"/>
                        </a:solidFill>
                        <a:effectLst/>
                        <a:latin typeface="Calibri" panose="020F0502020204030204" pitchFamily="34" charset="0"/>
                      </a:endParaRPr>
                    </a:p>
                  </a:txBody>
                  <a:tcPr marL="7620" marR="7620" marT="7620" marB="0" vert="vert270" anchor="b">
                    <a:solidFill>
                      <a:schemeClr val="tx1">
                        <a:lumMod val="95000"/>
                      </a:schemeClr>
                    </a:solidFill>
                  </a:tcPr>
                </a:tc>
                <a:tc>
                  <a:txBody>
                    <a:bodyPr/>
                    <a:lstStyle/>
                    <a:p>
                      <a:pPr algn="r" fontAlgn="b"/>
                      <a:r>
                        <a:rPr lang="en-US" sz="1100" u="none" strike="noStrike">
                          <a:solidFill>
                            <a:schemeClr val="bg1"/>
                          </a:solidFill>
                          <a:effectLst/>
                        </a:rPr>
                        <a:t>Īres maksa</a:t>
                      </a:r>
                      <a:endParaRPr lang="en-US" sz="1100" b="1" i="0" u="none" strike="noStrike">
                        <a:solidFill>
                          <a:schemeClr val="bg1"/>
                        </a:solidFill>
                        <a:effectLst/>
                        <a:latin typeface="Calibri" panose="020F0502020204030204" pitchFamily="34" charset="0"/>
                      </a:endParaRPr>
                    </a:p>
                  </a:txBody>
                  <a:tcPr marL="7620" marR="7620" marT="7620" marB="0" vert="vert270" anchor="b">
                    <a:solidFill>
                      <a:schemeClr val="tx1">
                        <a:lumMod val="95000"/>
                      </a:schemeClr>
                    </a:solidFill>
                  </a:tcPr>
                </a:tc>
                <a:extLst>
                  <a:ext uri="{0D108BD9-81ED-4DB2-BD59-A6C34878D82A}">
                    <a16:rowId xmlns:a16="http://schemas.microsoft.com/office/drawing/2014/main" val="295373490"/>
                  </a:ext>
                </a:extLst>
              </a:tr>
              <a:tr h="1051560">
                <a:tc>
                  <a:txBody>
                    <a:bodyPr/>
                    <a:lstStyle/>
                    <a:p>
                      <a:pPr algn="l" fontAlgn="b"/>
                      <a:r>
                        <a:rPr lang="lv-LV" sz="1100" u="none" strike="noStrike">
                          <a:solidFill>
                            <a:schemeClr val="bg1"/>
                          </a:solidFill>
                          <a:effectLst/>
                        </a:rPr>
                        <a:t>Novadi / mērvienības</a:t>
                      </a:r>
                      <a:endParaRPr lang="lv-LV" sz="1100" b="0" i="1"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euro/m3</a:t>
                      </a:r>
                      <a:endParaRPr lang="en-US" sz="1100" b="0" i="1" u="none" strike="noStrike">
                        <a:solidFill>
                          <a:schemeClr val="bg1"/>
                        </a:solidFill>
                        <a:effectLst/>
                        <a:latin typeface="Calibri" panose="020F0502020204030204" pitchFamily="34" charset="0"/>
                      </a:endParaRPr>
                    </a:p>
                  </a:txBody>
                  <a:tcPr marL="7620" marR="7620" marT="7620" marB="0" vert="vert270" anchor="b">
                    <a:solidFill>
                      <a:schemeClr val="tx1">
                        <a:lumMod val="95000"/>
                      </a:schemeClr>
                    </a:solidFill>
                  </a:tcPr>
                </a:tc>
                <a:tc>
                  <a:txBody>
                    <a:bodyPr/>
                    <a:lstStyle/>
                    <a:p>
                      <a:pPr algn="r" fontAlgn="b"/>
                      <a:r>
                        <a:rPr lang="lv-LV" sz="1100" u="none" strike="noStrike">
                          <a:solidFill>
                            <a:schemeClr val="bg1"/>
                          </a:solidFill>
                          <a:effectLst/>
                        </a:rPr>
                        <a:t>euro/m3</a:t>
                      </a:r>
                      <a:endParaRPr lang="lv-LV" sz="1100" b="0" i="1" u="none" strike="noStrike">
                        <a:solidFill>
                          <a:schemeClr val="bg1"/>
                        </a:solidFill>
                        <a:effectLst/>
                        <a:latin typeface="Calibri" panose="020F0502020204030204" pitchFamily="34" charset="0"/>
                      </a:endParaRPr>
                    </a:p>
                  </a:txBody>
                  <a:tcPr marL="7620" marR="7620" marT="7620" marB="0" vert="vert270" anchor="b">
                    <a:solidFill>
                      <a:schemeClr val="tx1">
                        <a:lumMod val="95000"/>
                      </a:schemeClr>
                    </a:solidFill>
                  </a:tcPr>
                </a:tc>
                <a:tc>
                  <a:txBody>
                    <a:bodyPr/>
                    <a:lstStyle/>
                    <a:p>
                      <a:pPr algn="r" fontAlgn="b"/>
                      <a:r>
                        <a:rPr lang="lv-LV" sz="1100" u="none" strike="noStrike">
                          <a:solidFill>
                            <a:schemeClr val="bg1"/>
                          </a:solidFill>
                          <a:effectLst/>
                        </a:rPr>
                        <a:t>euro/MWh</a:t>
                      </a:r>
                      <a:endParaRPr lang="lv-LV" sz="1100" b="0" i="1" u="none" strike="noStrike">
                        <a:solidFill>
                          <a:schemeClr val="bg1"/>
                        </a:solidFill>
                        <a:effectLst/>
                        <a:latin typeface="Calibri" panose="020F0502020204030204" pitchFamily="34" charset="0"/>
                      </a:endParaRPr>
                    </a:p>
                  </a:txBody>
                  <a:tcPr marL="7620" marR="7620" marT="7620" marB="0" vert="vert270" anchor="b">
                    <a:solidFill>
                      <a:schemeClr val="tx1">
                        <a:lumMod val="95000"/>
                      </a:schemeClr>
                    </a:solidFill>
                  </a:tcPr>
                </a:tc>
                <a:tc>
                  <a:txBody>
                    <a:bodyPr/>
                    <a:lstStyle/>
                    <a:p>
                      <a:pPr algn="r" fontAlgn="b"/>
                      <a:r>
                        <a:rPr lang="en-US" sz="1100" u="none" strike="noStrike">
                          <a:solidFill>
                            <a:schemeClr val="bg1"/>
                          </a:solidFill>
                          <a:effectLst/>
                        </a:rPr>
                        <a:t>eur/m3</a:t>
                      </a:r>
                      <a:endParaRPr lang="en-US" sz="1100" b="0" i="1" u="none" strike="noStrike">
                        <a:solidFill>
                          <a:schemeClr val="bg1"/>
                        </a:solidFill>
                        <a:effectLst/>
                        <a:latin typeface="Calibri" panose="020F0502020204030204" pitchFamily="34" charset="0"/>
                      </a:endParaRPr>
                    </a:p>
                  </a:txBody>
                  <a:tcPr marL="7620" marR="7620" marT="7620" marB="0" vert="vert270" anchor="b">
                    <a:solidFill>
                      <a:schemeClr val="tx1">
                        <a:lumMod val="95000"/>
                      </a:schemeClr>
                    </a:solidFill>
                  </a:tcPr>
                </a:tc>
                <a:tc>
                  <a:txBody>
                    <a:bodyPr/>
                    <a:lstStyle/>
                    <a:p>
                      <a:pPr algn="r" fontAlgn="b"/>
                      <a:r>
                        <a:rPr lang="en-US" sz="1100" u="none" strike="noStrike">
                          <a:solidFill>
                            <a:schemeClr val="bg1"/>
                          </a:solidFill>
                          <a:effectLst/>
                        </a:rPr>
                        <a:t>euro/mazg.reize</a:t>
                      </a:r>
                      <a:endParaRPr lang="en-US" sz="1100" b="0" i="1" u="none" strike="noStrike">
                        <a:solidFill>
                          <a:schemeClr val="bg1"/>
                        </a:solidFill>
                        <a:effectLst/>
                        <a:latin typeface="Calibri" panose="020F0502020204030204" pitchFamily="34" charset="0"/>
                      </a:endParaRPr>
                    </a:p>
                  </a:txBody>
                  <a:tcPr marL="7620" marR="7620" marT="7620" marB="0" vert="vert270" anchor="b">
                    <a:solidFill>
                      <a:schemeClr val="tx1">
                        <a:lumMod val="95000"/>
                      </a:schemeClr>
                    </a:solidFill>
                  </a:tcPr>
                </a:tc>
                <a:tc>
                  <a:txBody>
                    <a:bodyPr/>
                    <a:lstStyle/>
                    <a:p>
                      <a:pPr algn="r" fontAlgn="b"/>
                      <a:r>
                        <a:rPr lang="en-US" sz="1100" u="none" strike="noStrike">
                          <a:solidFill>
                            <a:schemeClr val="bg1"/>
                          </a:solidFill>
                          <a:effectLst/>
                        </a:rPr>
                        <a:t>euro/mazg.reize</a:t>
                      </a:r>
                      <a:endParaRPr lang="en-US" sz="1100" b="0" i="1" u="none" strike="noStrike">
                        <a:solidFill>
                          <a:schemeClr val="bg1"/>
                        </a:solidFill>
                        <a:effectLst/>
                        <a:latin typeface="Calibri" panose="020F0502020204030204" pitchFamily="34" charset="0"/>
                      </a:endParaRPr>
                    </a:p>
                  </a:txBody>
                  <a:tcPr marL="7620" marR="7620" marT="7620" marB="0" vert="vert270" anchor="b">
                    <a:solidFill>
                      <a:schemeClr val="tx1">
                        <a:lumMod val="95000"/>
                      </a:schemeClr>
                    </a:solidFill>
                  </a:tcPr>
                </a:tc>
                <a:tc>
                  <a:txBody>
                    <a:bodyPr/>
                    <a:lstStyle/>
                    <a:p>
                      <a:pPr algn="r" fontAlgn="b"/>
                      <a:r>
                        <a:rPr lang="en-US" sz="1100" u="none" strike="noStrike">
                          <a:solidFill>
                            <a:schemeClr val="bg1"/>
                          </a:solidFill>
                          <a:effectLst/>
                        </a:rPr>
                        <a:t>euro/reize</a:t>
                      </a:r>
                      <a:endParaRPr lang="en-US" sz="1100" b="0" i="1" u="none" strike="noStrike">
                        <a:solidFill>
                          <a:schemeClr val="bg1"/>
                        </a:solidFill>
                        <a:effectLst/>
                        <a:latin typeface="Calibri" panose="020F0502020204030204" pitchFamily="34" charset="0"/>
                      </a:endParaRPr>
                    </a:p>
                  </a:txBody>
                  <a:tcPr marL="7620" marR="7620" marT="7620" marB="0" vert="vert270" anchor="b">
                    <a:solidFill>
                      <a:schemeClr val="tx1">
                        <a:lumMod val="95000"/>
                      </a:schemeClr>
                    </a:solidFill>
                  </a:tcPr>
                </a:tc>
                <a:tc>
                  <a:txBody>
                    <a:bodyPr/>
                    <a:lstStyle/>
                    <a:p>
                      <a:pPr algn="r" fontAlgn="b"/>
                      <a:r>
                        <a:rPr lang="en-US" sz="1100" u="none" strike="noStrike">
                          <a:solidFill>
                            <a:schemeClr val="bg1"/>
                          </a:solidFill>
                          <a:effectLst/>
                        </a:rPr>
                        <a:t>euro</a:t>
                      </a:r>
                      <a:endParaRPr lang="en-US" sz="1100" b="0" i="1" u="none" strike="noStrike">
                        <a:solidFill>
                          <a:schemeClr val="bg1"/>
                        </a:solidFill>
                        <a:effectLst/>
                        <a:latin typeface="Calibri" panose="020F0502020204030204" pitchFamily="34" charset="0"/>
                      </a:endParaRPr>
                    </a:p>
                  </a:txBody>
                  <a:tcPr marL="7620" marR="7620" marT="7620" marB="0" vert="vert270" anchor="b">
                    <a:solidFill>
                      <a:schemeClr val="tx1">
                        <a:lumMod val="95000"/>
                      </a:schemeClr>
                    </a:solidFill>
                  </a:tcPr>
                </a:tc>
                <a:tc>
                  <a:txBody>
                    <a:bodyPr/>
                    <a:lstStyle/>
                    <a:p>
                      <a:pPr algn="r" fontAlgn="b"/>
                      <a:r>
                        <a:rPr lang="en-US" sz="1100" u="none" strike="noStrike">
                          <a:solidFill>
                            <a:schemeClr val="bg1"/>
                          </a:solidFill>
                          <a:effectLst/>
                        </a:rPr>
                        <a:t>euro/lappuse</a:t>
                      </a:r>
                      <a:endParaRPr lang="en-US" sz="1100" b="0" i="1" u="none" strike="noStrike">
                        <a:solidFill>
                          <a:schemeClr val="bg1"/>
                        </a:solidFill>
                        <a:effectLst/>
                        <a:latin typeface="Calibri" panose="020F0502020204030204" pitchFamily="34" charset="0"/>
                      </a:endParaRPr>
                    </a:p>
                  </a:txBody>
                  <a:tcPr marL="7620" marR="7620" marT="7620" marB="0" vert="vert270" anchor="b">
                    <a:solidFill>
                      <a:schemeClr val="tx1">
                        <a:lumMod val="95000"/>
                      </a:schemeClr>
                    </a:solidFill>
                  </a:tcPr>
                </a:tc>
                <a:tc>
                  <a:txBody>
                    <a:bodyPr/>
                    <a:lstStyle/>
                    <a:p>
                      <a:pPr algn="r" fontAlgn="b"/>
                      <a:r>
                        <a:rPr lang="en-US" sz="1100" u="none" strike="noStrike">
                          <a:solidFill>
                            <a:schemeClr val="bg1"/>
                          </a:solidFill>
                          <a:effectLst/>
                        </a:rPr>
                        <a:t>euro/m2</a:t>
                      </a:r>
                      <a:endParaRPr lang="en-US" sz="1100" b="0" i="1" u="none" strike="noStrike">
                        <a:solidFill>
                          <a:schemeClr val="bg1"/>
                        </a:solidFill>
                        <a:effectLst/>
                        <a:latin typeface="Calibri" panose="020F0502020204030204" pitchFamily="34" charset="0"/>
                      </a:endParaRPr>
                    </a:p>
                  </a:txBody>
                  <a:tcPr marL="7620" marR="7620" marT="7620" marB="0" vert="vert270" anchor="b">
                    <a:solidFill>
                      <a:schemeClr val="tx1">
                        <a:lumMod val="95000"/>
                      </a:schemeClr>
                    </a:solidFill>
                  </a:tcPr>
                </a:tc>
                <a:extLst>
                  <a:ext uri="{0D108BD9-81ED-4DB2-BD59-A6C34878D82A}">
                    <a16:rowId xmlns:a16="http://schemas.microsoft.com/office/drawing/2014/main" val="2158752947"/>
                  </a:ext>
                </a:extLst>
              </a:tr>
              <a:tr h="182880">
                <a:tc>
                  <a:txBody>
                    <a:bodyPr/>
                    <a:lstStyle/>
                    <a:p>
                      <a:pPr algn="l" fontAlgn="b"/>
                      <a:r>
                        <a:rPr lang="lv-LV" sz="1100" u="none" strike="noStrike">
                          <a:solidFill>
                            <a:schemeClr val="bg1"/>
                          </a:solidFill>
                          <a:effectLst/>
                        </a:rPr>
                        <a:t> </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lv-LV" sz="1100" u="none" strike="noStrike">
                          <a:solidFill>
                            <a:schemeClr val="bg1"/>
                          </a:solidFill>
                          <a:effectLst/>
                        </a:rPr>
                        <a:t> </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lv-LV" sz="1100" u="none" strike="noStrike">
                          <a:solidFill>
                            <a:schemeClr val="bg1"/>
                          </a:solidFill>
                          <a:effectLst/>
                        </a:rPr>
                        <a:t> </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extLst>
                  <a:ext uri="{0D108BD9-81ED-4DB2-BD59-A6C34878D82A}">
                    <a16:rowId xmlns:a16="http://schemas.microsoft.com/office/drawing/2014/main" val="554061472"/>
                  </a:ext>
                </a:extLst>
              </a:tr>
              <a:tr h="182880">
                <a:tc>
                  <a:txBody>
                    <a:bodyPr/>
                    <a:lstStyle/>
                    <a:p>
                      <a:pPr algn="l" fontAlgn="b"/>
                      <a:r>
                        <a:rPr lang="en-US" sz="1100" u="none" strike="noStrike">
                          <a:solidFill>
                            <a:schemeClr val="bg1"/>
                          </a:solidFill>
                          <a:effectLst/>
                        </a:rPr>
                        <a:t>Bauska (1)</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1,62</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1,74</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lv-LV" sz="1100" u="none" strike="noStrike">
                          <a:solidFill>
                            <a:schemeClr val="bg1"/>
                          </a:solidFill>
                          <a:effectLst/>
                        </a:rPr>
                        <a:t>134,9</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1,74</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1,09</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extLst>
                  <a:ext uri="{0D108BD9-81ED-4DB2-BD59-A6C34878D82A}">
                    <a16:rowId xmlns:a16="http://schemas.microsoft.com/office/drawing/2014/main" val="4203936539"/>
                  </a:ext>
                </a:extLst>
              </a:tr>
              <a:tr h="182880">
                <a:tc>
                  <a:txBody>
                    <a:bodyPr/>
                    <a:lstStyle/>
                    <a:p>
                      <a:pPr algn="l" fontAlgn="b"/>
                      <a:r>
                        <a:rPr lang="lv-LV" sz="1100" u="none" strike="noStrike">
                          <a:solidFill>
                            <a:schemeClr val="bg1"/>
                          </a:solidFill>
                          <a:effectLst/>
                        </a:rPr>
                        <a:t>Balvi ( 15)</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lv-LV" sz="1100" u="none" strike="noStrike">
                          <a:solidFill>
                            <a:schemeClr val="bg1"/>
                          </a:solidFill>
                          <a:effectLst/>
                        </a:rPr>
                        <a:t>1,00</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lv-LV" sz="1100" u="none" strike="noStrike">
                          <a:solidFill>
                            <a:schemeClr val="bg1"/>
                          </a:solidFill>
                          <a:effectLst/>
                        </a:rPr>
                        <a:t>1,06</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lv-LV" sz="1100" u="none" strike="noStrike">
                          <a:solidFill>
                            <a:schemeClr val="bg1"/>
                          </a:solidFill>
                          <a:effectLst/>
                        </a:rPr>
                        <a:t>54,25</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4,22</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0,98</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2,08</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2,13</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0,08</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0,13</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extLst>
                  <a:ext uri="{0D108BD9-81ED-4DB2-BD59-A6C34878D82A}">
                    <a16:rowId xmlns:a16="http://schemas.microsoft.com/office/drawing/2014/main" val="3670887945"/>
                  </a:ext>
                </a:extLst>
              </a:tr>
              <a:tr h="182880">
                <a:tc>
                  <a:txBody>
                    <a:bodyPr/>
                    <a:lstStyle/>
                    <a:p>
                      <a:pPr algn="l" fontAlgn="b"/>
                      <a:r>
                        <a:rPr lang="lv-LV" sz="1100" u="none" strike="noStrike">
                          <a:solidFill>
                            <a:schemeClr val="bg1"/>
                          </a:solidFill>
                          <a:effectLst/>
                        </a:rPr>
                        <a:t>Augšdaugava (22)</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lv-LV" sz="1100" u="none" strike="noStrike">
                          <a:solidFill>
                            <a:schemeClr val="bg1"/>
                          </a:solidFill>
                          <a:effectLst/>
                        </a:rPr>
                        <a:t> </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lv-LV" sz="1100" u="none" strike="noStrike">
                          <a:solidFill>
                            <a:schemeClr val="bg1"/>
                          </a:solidFill>
                          <a:effectLst/>
                        </a:rPr>
                        <a:t> </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2,39</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2,81</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2,5</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0,15</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extLst>
                  <a:ext uri="{0D108BD9-81ED-4DB2-BD59-A6C34878D82A}">
                    <a16:rowId xmlns:a16="http://schemas.microsoft.com/office/drawing/2014/main" val="4266669616"/>
                  </a:ext>
                </a:extLst>
              </a:tr>
              <a:tr h="182880">
                <a:tc>
                  <a:txBody>
                    <a:bodyPr/>
                    <a:lstStyle/>
                    <a:p>
                      <a:pPr algn="l" fontAlgn="b"/>
                      <a:r>
                        <a:rPr lang="lv-LV" sz="1100" u="none" strike="noStrike">
                          <a:solidFill>
                            <a:schemeClr val="bg1"/>
                          </a:solidFill>
                          <a:effectLst/>
                        </a:rPr>
                        <a:t>Aizkraukle (12)</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1,03</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lv-LV" sz="1100" u="none" strike="noStrike">
                          <a:solidFill>
                            <a:schemeClr val="bg1"/>
                          </a:solidFill>
                          <a:effectLst/>
                        </a:rPr>
                        <a:t>1,05</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lv-LV" sz="1100" u="none" strike="noStrike">
                          <a:solidFill>
                            <a:schemeClr val="bg1"/>
                          </a:solidFill>
                          <a:effectLst/>
                        </a:rPr>
                        <a:t>75,64</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2,83</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2,96</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2,54</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0,15</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extLst>
                  <a:ext uri="{0D108BD9-81ED-4DB2-BD59-A6C34878D82A}">
                    <a16:rowId xmlns:a16="http://schemas.microsoft.com/office/drawing/2014/main" val="2598337035"/>
                  </a:ext>
                </a:extLst>
              </a:tr>
              <a:tr h="182880">
                <a:tc>
                  <a:txBody>
                    <a:bodyPr/>
                    <a:lstStyle/>
                    <a:p>
                      <a:pPr algn="l" fontAlgn="b"/>
                      <a:r>
                        <a:rPr lang="en-US" sz="1100" u="none" strike="noStrike">
                          <a:solidFill>
                            <a:schemeClr val="bg1"/>
                          </a:solidFill>
                          <a:effectLst/>
                        </a:rPr>
                        <a:t>Dobele (13)</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lv-LV" sz="1100" u="none" strike="noStrike">
                          <a:solidFill>
                            <a:schemeClr val="bg1"/>
                          </a:solidFill>
                          <a:effectLst/>
                        </a:rPr>
                        <a:t> </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4</a:t>
                      </a:r>
                      <a:r>
                        <a:rPr lang="lv-LV" sz="1100" u="none" strike="noStrike">
                          <a:solidFill>
                            <a:schemeClr val="bg1"/>
                          </a:solidFill>
                          <a:effectLst/>
                        </a:rPr>
                        <a:t>,00</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0,15</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extLst>
                  <a:ext uri="{0D108BD9-81ED-4DB2-BD59-A6C34878D82A}">
                    <a16:rowId xmlns:a16="http://schemas.microsoft.com/office/drawing/2014/main" val="1206541539"/>
                  </a:ext>
                </a:extLst>
              </a:tr>
              <a:tr h="182880">
                <a:tc>
                  <a:txBody>
                    <a:bodyPr/>
                    <a:lstStyle/>
                    <a:p>
                      <a:pPr algn="l" fontAlgn="b"/>
                      <a:r>
                        <a:rPr lang="lv-LV" sz="1100" u="none" strike="noStrike">
                          <a:solidFill>
                            <a:schemeClr val="bg1"/>
                          </a:solidFill>
                          <a:effectLst/>
                        </a:rPr>
                        <a:t>Krāslava (17)</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lv-LV" sz="1100" u="none" strike="noStrike">
                          <a:solidFill>
                            <a:schemeClr val="bg1"/>
                          </a:solidFill>
                          <a:effectLst/>
                        </a:rPr>
                        <a:t>0,94</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lv-LV" sz="1100" u="none" strike="noStrike">
                          <a:solidFill>
                            <a:schemeClr val="bg1"/>
                          </a:solidFill>
                          <a:effectLst/>
                        </a:rPr>
                        <a:t>1,28</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lv-LV" sz="1100" u="none" strike="noStrike">
                          <a:solidFill>
                            <a:schemeClr val="bg1"/>
                          </a:solidFill>
                          <a:effectLst/>
                        </a:rPr>
                        <a:t> </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3,06</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extLst>
                  <a:ext uri="{0D108BD9-81ED-4DB2-BD59-A6C34878D82A}">
                    <a16:rowId xmlns:a16="http://schemas.microsoft.com/office/drawing/2014/main" val="244798720"/>
                  </a:ext>
                </a:extLst>
              </a:tr>
              <a:tr h="182880">
                <a:tc>
                  <a:txBody>
                    <a:bodyPr/>
                    <a:lstStyle/>
                    <a:p>
                      <a:pPr algn="l" fontAlgn="b"/>
                      <a:r>
                        <a:rPr lang="lv-LV" sz="1100" u="none" strike="noStrike">
                          <a:solidFill>
                            <a:schemeClr val="bg1"/>
                          </a:solidFill>
                          <a:effectLst/>
                        </a:rPr>
                        <a:t>Tukums (1)</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0,65</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lv-LV" sz="1100" u="none" strike="noStrike">
                          <a:solidFill>
                            <a:schemeClr val="bg1"/>
                          </a:solidFill>
                          <a:effectLst/>
                        </a:rPr>
                        <a:t>1,41</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lv-LV" sz="1100" u="none" strike="noStrike">
                          <a:solidFill>
                            <a:schemeClr val="bg1"/>
                          </a:solidFill>
                          <a:effectLst/>
                        </a:rPr>
                        <a:t> </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3,7</a:t>
                      </a:r>
                      <a:r>
                        <a:rPr lang="lv-LV" sz="1100" u="none" strike="noStrike">
                          <a:solidFill>
                            <a:schemeClr val="bg1"/>
                          </a:solidFill>
                          <a:effectLst/>
                        </a:rPr>
                        <a:t>0</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0,12</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extLst>
                  <a:ext uri="{0D108BD9-81ED-4DB2-BD59-A6C34878D82A}">
                    <a16:rowId xmlns:a16="http://schemas.microsoft.com/office/drawing/2014/main" val="1869271611"/>
                  </a:ext>
                </a:extLst>
              </a:tr>
              <a:tr h="182880">
                <a:tc>
                  <a:txBody>
                    <a:bodyPr/>
                    <a:lstStyle/>
                    <a:p>
                      <a:pPr algn="l" fontAlgn="b"/>
                      <a:r>
                        <a:rPr lang="lv-LV" sz="1100" u="none" strike="noStrike">
                          <a:solidFill>
                            <a:schemeClr val="bg1"/>
                          </a:solidFill>
                          <a:effectLst/>
                        </a:rPr>
                        <a:t>Valmiera (7)</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1,44</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lv-LV" sz="1100" u="none" strike="noStrike">
                          <a:solidFill>
                            <a:schemeClr val="bg1"/>
                          </a:solidFill>
                          <a:effectLst/>
                        </a:rPr>
                        <a:t>1,44</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lv-LV" sz="1100" u="none" strike="noStrike">
                          <a:solidFill>
                            <a:schemeClr val="bg1"/>
                          </a:solidFill>
                          <a:effectLst/>
                        </a:rPr>
                        <a:t>122,94</a:t>
                      </a:r>
                      <a:endParaRPr lang="lv-LV"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r" fontAlgn="b"/>
                      <a:r>
                        <a:rPr lang="en-US" sz="1100" u="none" strike="noStrike">
                          <a:solidFill>
                            <a:schemeClr val="bg1"/>
                          </a:solidFill>
                          <a:effectLst/>
                        </a:rPr>
                        <a:t>1,73</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tc>
                  <a:txBody>
                    <a:bodyPr/>
                    <a:lstStyle/>
                    <a:p>
                      <a:pPr algn="l" fontAlgn="b"/>
                      <a:r>
                        <a:rPr lang="en-US" sz="1100" u="none" strike="noStrike">
                          <a:solidFill>
                            <a:schemeClr val="bg1"/>
                          </a:solidFill>
                          <a:effectLst/>
                        </a:rPr>
                        <a:t> </a:t>
                      </a:r>
                      <a:endParaRPr lang="en-US" sz="1100" b="0" i="0" u="none" strike="noStrike">
                        <a:solidFill>
                          <a:schemeClr val="bg1"/>
                        </a:solidFill>
                        <a:effectLst/>
                        <a:latin typeface="Calibri" panose="020F0502020204030204" pitchFamily="34" charset="0"/>
                      </a:endParaRPr>
                    </a:p>
                  </a:txBody>
                  <a:tcPr marL="7620" marR="7620" marT="7620" marB="0" anchor="b">
                    <a:solidFill>
                      <a:schemeClr val="tx1">
                        <a:lumMod val="95000"/>
                      </a:schemeClr>
                    </a:solidFill>
                  </a:tcPr>
                </a:tc>
                <a:extLst>
                  <a:ext uri="{0D108BD9-81ED-4DB2-BD59-A6C34878D82A}">
                    <a16:rowId xmlns:a16="http://schemas.microsoft.com/office/drawing/2014/main" val="3523578728"/>
                  </a:ext>
                </a:extLst>
              </a:tr>
            </a:tbl>
          </a:graphicData>
        </a:graphic>
      </p:graphicFrame>
      <p:sp>
        <p:nvSpPr>
          <p:cNvPr id="3" name="TextBox 2">
            <a:extLst>
              <a:ext uri="{FF2B5EF4-FFF2-40B4-BE49-F238E27FC236}">
                <a16:creationId xmlns:a16="http://schemas.microsoft.com/office/drawing/2014/main" id="{585FB3FB-D834-D56D-EAAF-E98DE4870F99}"/>
              </a:ext>
            </a:extLst>
          </p:cNvPr>
          <p:cNvSpPr txBox="1"/>
          <p:nvPr/>
        </p:nvSpPr>
        <p:spPr>
          <a:xfrm>
            <a:off x="909546" y="1413442"/>
            <a:ext cx="4920073" cy="4378774"/>
          </a:xfrm>
          <a:prstGeom prst="rect">
            <a:avLst/>
          </a:prstGeom>
          <a:noFill/>
        </p:spPr>
        <p:txBody>
          <a:bodyPr wrap="square" lIns="0" tIns="36576" rIns="0" bIns="0" rtlCol="0">
            <a:noAutofit/>
          </a:bodyPr>
          <a:lstStyle/>
          <a:p>
            <a:pPr marR="0" lvl="0" algn="just" defTabSz="914400" rtl="0" eaLnBrk="1" fontAlgn="auto" latinLnBrk="0" hangingPunct="1">
              <a:lnSpc>
                <a:spcPct val="85000"/>
              </a:lnSpc>
              <a:spcBef>
                <a:spcPts val="0"/>
              </a:spcBef>
              <a:spcAft>
                <a:spcPts val="600"/>
              </a:spcAft>
              <a:buClr>
                <a:srgbClr val="FFE600"/>
              </a:buClr>
              <a:buSzPct val="70000"/>
              <a:tabLst/>
              <a:defRPr/>
            </a:pPr>
            <a:endParaRPr lang="lv-LV" sz="1200" dirty="0">
              <a:solidFill>
                <a:srgbClr val="2E2E38"/>
              </a:solidFill>
              <a:latin typeface="EYInterstate Light"/>
            </a:endParaRPr>
          </a:p>
          <a:p>
            <a:pPr marL="356616" marR="0" lvl="0" indent="-356616" algn="just"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lv-LV" sz="1400" b="0" i="0" u="none" strike="noStrike" kern="1200" cap="none" spc="0" normalizeH="0" baseline="0" noProof="0" dirty="0">
                <a:ln>
                  <a:noFill/>
                </a:ln>
                <a:solidFill>
                  <a:srgbClr val="2E2E38"/>
                </a:solidFill>
                <a:effectLst/>
                <a:uLnTx/>
                <a:uFillTx/>
                <a:latin typeface="EYInterstate Light"/>
                <a:ea typeface="+mn-ea"/>
                <a:cs typeface="+mn-cs"/>
              </a:rPr>
              <a:t>Pašvaldības sniedz ļoti dažādus un savstarpēji bieži grūti salīdzināmus pakalpojumus (piemēram, tās var izīrēt dažādu traktortehniku ar dažādām </a:t>
            </a:r>
            <a:r>
              <a:rPr kumimoji="0" lang="lv-LV" sz="1400" b="0" i="0" u="none" strike="noStrike" kern="1200" cap="none" spc="0" normalizeH="0" baseline="0" noProof="0" dirty="0" err="1">
                <a:ln>
                  <a:noFill/>
                </a:ln>
                <a:solidFill>
                  <a:srgbClr val="2E2E38"/>
                </a:solidFill>
                <a:effectLst/>
                <a:uLnTx/>
                <a:uFillTx/>
                <a:latin typeface="EYInterstate Light"/>
                <a:ea typeface="+mn-ea"/>
                <a:cs typeface="+mn-cs"/>
              </a:rPr>
              <a:t>palīgiekārtām</a:t>
            </a:r>
            <a:r>
              <a:rPr kumimoji="0" lang="lv-LV" sz="1400" b="0" i="0" u="none" strike="noStrike" kern="1200" cap="none" spc="0" normalizeH="0" baseline="0" noProof="0" dirty="0">
                <a:ln>
                  <a:noFill/>
                </a:ln>
                <a:solidFill>
                  <a:srgbClr val="2E2E38"/>
                </a:solidFill>
                <a:effectLst/>
                <a:uLnTx/>
                <a:uFillTx/>
                <a:latin typeface="EYInterstate Light"/>
                <a:ea typeface="+mn-ea"/>
                <a:cs typeface="+mn-cs"/>
              </a:rPr>
              <a:t>, kuru cena un izlaiduma gads būtiski atšķiras)</a:t>
            </a:r>
          </a:p>
          <a:p>
            <a:pPr marL="356616" marR="0" lvl="0" indent="-356616" algn="just"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lv-LV" sz="1400" b="0" i="0" u="none" strike="noStrike" kern="1200" cap="none" spc="0" normalizeH="0" baseline="0" noProof="0" dirty="0">
                <a:ln>
                  <a:noFill/>
                </a:ln>
                <a:solidFill>
                  <a:srgbClr val="2E2E38"/>
                </a:solidFill>
                <a:effectLst/>
                <a:uLnTx/>
                <a:uFillTx/>
                <a:latin typeface="EYInterstate Light"/>
                <a:ea typeface="+mn-ea"/>
                <a:cs typeface="+mn-cs"/>
              </a:rPr>
              <a:t>Mērvienību atšķirības sniegtajās atbildēs – piem. asenizācijas pakalpojumiem bieži norādītas cenas par vienu mucu, izbraukšanas reizi vai m3, kas bez visiem parametriem ir grūti salīdzināmi.</a:t>
            </a:r>
          </a:p>
          <a:p>
            <a:pPr marL="356616" marR="0" lvl="0" indent="-356616" algn="just"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lv-LV" sz="1400" b="0" i="0" u="none" strike="noStrike" kern="1200" cap="none" spc="0" normalizeH="0" baseline="0" noProof="0" dirty="0">
                <a:ln>
                  <a:noFill/>
                </a:ln>
                <a:solidFill>
                  <a:srgbClr val="2E2E38"/>
                </a:solidFill>
                <a:effectLst/>
                <a:uLnTx/>
                <a:uFillTx/>
                <a:latin typeface="EYInterstate Light"/>
                <a:ea typeface="+mn-ea"/>
                <a:cs typeface="+mn-cs"/>
              </a:rPr>
              <a:t>‘Pakalpojumi ir savstarpēji dažādi kombinēti – piem. Pirts/Dušas un Veļas mazgāšana. Vai arī ūdensapgāde / kanalizācija bieži tiek aprēķināta, kā vienots pakalpojums, dažkārt atsevišķi vai tikai ūdensapgāde, ja kanalizācija nav pieejama – tādēļ norādītās cenas ir grūti salīdzināmas. </a:t>
            </a:r>
          </a:p>
          <a:p>
            <a:pPr marL="356616" marR="0" lvl="0" indent="-356616" algn="just"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lv-LV" sz="1400" b="0" i="0" u="none" strike="noStrike" kern="1200" cap="none" spc="0" normalizeH="0" baseline="0" noProof="0" dirty="0">
                <a:ln>
                  <a:noFill/>
                </a:ln>
                <a:solidFill>
                  <a:srgbClr val="2E2E38"/>
                </a:solidFill>
                <a:effectLst/>
                <a:uLnTx/>
                <a:uFillTx/>
                <a:latin typeface="EYInterstate Light"/>
                <a:ea typeface="+mn-ea"/>
                <a:cs typeface="+mn-cs"/>
              </a:rPr>
              <a:t>Pēc datu apkopošanas var secināt, ka būtiskākās pakalpojumu cenu atšķirības var būt Telpu nomā, atkarībā no lokācijas, kā arī siltumapgādē atkarībā no modernizācijā ieguldītajiem līdzekļiem un apkures veida.</a:t>
            </a:r>
          </a:p>
          <a:p>
            <a:pPr marL="356616" marR="0" lvl="0" indent="-356616" algn="just"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lv-LV" sz="1400" b="0" i="0" u="none" strike="noStrike" kern="1200" cap="none" spc="0" normalizeH="0" baseline="0" noProof="0" dirty="0">
                <a:ln>
                  <a:noFill/>
                </a:ln>
                <a:solidFill>
                  <a:srgbClr val="2E2E38"/>
                </a:solidFill>
                <a:effectLst/>
                <a:uLnTx/>
                <a:uFillTx/>
                <a:latin typeface="EYInterstate Light"/>
                <a:ea typeface="+mn-ea"/>
                <a:cs typeface="+mn-cs"/>
              </a:rPr>
              <a:t>Ūdensapgādes, kanalizācijas un asenizācijas pakalpojumu izcenojumi tik būtiski neatšķiras. </a:t>
            </a:r>
            <a:endParaRPr kumimoji="0" lang="lv-LV" sz="1200" b="0" i="0" u="none" strike="noStrike" kern="1200" cap="none" spc="0" normalizeH="0" baseline="0" noProof="0" dirty="0">
              <a:ln>
                <a:noFill/>
              </a:ln>
              <a:solidFill>
                <a:srgbClr val="2E2E38"/>
              </a:solidFill>
              <a:effectLst/>
              <a:uLnTx/>
              <a:uFillTx/>
              <a:latin typeface="EYInterstate Light"/>
              <a:ea typeface="+mn-ea"/>
              <a:cs typeface="+mn-cs"/>
            </a:endParaRPr>
          </a:p>
          <a:p>
            <a:pPr marL="356616" marR="0" lvl="0" indent="-356616" algn="just"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endParaRPr kumimoji="0" lang="lv-LV" sz="1200" b="0" i="0"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15" name="Footer Placeholder 4">
            <a:extLst>
              <a:ext uri="{FF2B5EF4-FFF2-40B4-BE49-F238E27FC236}">
                <a16:creationId xmlns:a16="http://schemas.microsoft.com/office/drawing/2014/main" id="{7BAA6D28-D0E0-4107-9B82-421AA0FE3336}"/>
              </a:ext>
            </a:extLst>
          </p:cNvPr>
          <p:cNvSpPr txBox="1">
            <a:spLocks/>
          </p:cNvSpPr>
          <p:nvPr/>
        </p:nvSpPr>
        <p:spPr>
          <a:xfrm>
            <a:off x="3012809" y="6483411"/>
            <a:ext cx="7715140" cy="180000"/>
          </a:xfrm>
          <a:prstGeom prst="rect">
            <a:avLst/>
          </a:prstGeom>
        </p:spPr>
        <p:txBody>
          <a:bodyPr/>
          <a:lstStyle>
            <a:defPPr>
              <a:defRPr lang="en-US"/>
            </a:defPPr>
            <a:lvl1pPr marL="0" algn="l" defTabSz="914400" rtl="0" eaLnBrk="1" latinLnBrk="0" hangingPunct="1">
              <a:defRPr lang="en-US" sz="800" kern="1200" smtClean="0">
                <a:solidFill>
                  <a:schemeClr val="bg1"/>
                </a:solidFill>
                <a:latin typeface="EYInterstate" panose="02000503020000020004" pitchFamily="2"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IN" err="1">
                <a:solidFill>
                  <a:srgbClr val="2E2E38"/>
                </a:solidFill>
                <a:latin typeface="+mn-lt"/>
              </a:rPr>
              <a:t>Ārkārtas</a:t>
            </a:r>
            <a:r>
              <a:rPr lang="en-IN">
                <a:solidFill>
                  <a:srgbClr val="2E2E38"/>
                </a:solidFill>
                <a:latin typeface="+mn-lt"/>
              </a:rPr>
              <a:t> </a:t>
            </a:r>
            <a:r>
              <a:rPr lang="en-IN" err="1">
                <a:solidFill>
                  <a:srgbClr val="2E2E38"/>
                </a:solidFill>
                <a:latin typeface="+mn-lt"/>
              </a:rPr>
              <a:t>finanšu</a:t>
            </a:r>
            <a:r>
              <a:rPr lang="en-IN">
                <a:solidFill>
                  <a:srgbClr val="2E2E38"/>
                </a:solidFill>
                <a:latin typeface="+mn-lt"/>
              </a:rPr>
              <a:t> </a:t>
            </a:r>
            <a:r>
              <a:rPr lang="en-IN" err="1">
                <a:solidFill>
                  <a:srgbClr val="2E2E38"/>
                </a:solidFill>
                <a:latin typeface="+mn-lt"/>
              </a:rPr>
              <a:t>revīzija</a:t>
            </a:r>
            <a:r>
              <a:rPr lang="en-IN">
                <a:solidFill>
                  <a:srgbClr val="2E2E38"/>
                </a:solidFill>
                <a:latin typeface="+mn-lt"/>
              </a:rPr>
              <a:t> par </a:t>
            </a:r>
            <a:r>
              <a:rPr lang="en-IN" err="1">
                <a:solidFill>
                  <a:srgbClr val="2E2E38"/>
                </a:solidFill>
                <a:latin typeface="+mn-lt"/>
              </a:rPr>
              <a:t>pašvaldību</a:t>
            </a:r>
            <a:r>
              <a:rPr lang="en-IN">
                <a:solidFill>
                  <a:srgbClr val="2E2E38"/>
                </a:solidFill>
                <a:latin typeface="+mn-lt"/>
              </a:rPr>
              <a:t> </a:t>
            </a:r>
            <a:r>
              <a:rPr lang="en-IN" err="1">
                <a:solidFill>
                  <a:srgbClr val="2E2E38"/>
                </a:solidFill>
                <a:latin typeface="+mn-lt"/>
              </a:rPr>
              <a:t>pakalpojumu</a:t>
            </a:r>
            <a:r>
              <a:rPr lang="en-IN">
                <a:solidFill>
                  <a:srgbClr val="2E2E38"/>
                </a:solidFill>
                <a:latin typeface="+mn-lt"/>
              </a:rPr>
              <a:t> </a:t>
            </a:r>
            <a:r>
              <a:rPr lang="en-IN" err="1">
                <a:solidFill>
                  <a:srgbClr val="2E2E38"/>
                </a:solidFill>
                <a:latin typeface="+mn-lt"/>
              </a:rPr>
              <a:t>pieejamības</a:t>
            </a:r>
            <a:r>
              <a:rPr lang="en-IN">
                <a:solidFill>
                  <a:srgbClr val="2E2E38"/>
                </a:solidFill>
                <a:latin typeface="+mn-lt"/>
              </a:rPr>
              <a:t> </a:t>
            </a:r>
            <a:r>
              <a:rPr lang="en-IN" err="1">
                <a:solidFill>
                  <a:srgbClr val="2E2E38"/>
                </a:solidFill>
                <a:latin typeface="+mn-lt"/>
              </a:rPr>
              <a:t>nodrošināšanu</a:t>
            </a:r>
            <a:r>
              <a:rPr lang="en-IN">
                <a:solidFill>
                  <a:srgbClr val="2E2E38"/>
                </a:solidFill>
                <a:latin typeface="+mn-lt"/>
              </a:rPr>
              <a:t> novada </a:t>
            </a:r>
            <a:r>
              <a:rPr lang="en-IN" err="1">
                <a:solidFill>
                  <a:srgbClr val="2E2E38"/>
                </a:solidFill>
                <a:latin typeface="+mn-lt"/>
              </a:rPr>
              <a:t>teritoriālā</a:t>
            </a:r>
            <a:r>
              <a:rPr lang="en-IN">
                <a:solidFill>
                  <a:srgbClr val="2E2E38"/>
                </a:solidFill>
                <a:latin typeface="+mn-lt"/>
              </a:rPr>
              <a:t> </a:t>
            </a:r>
            <a:r>
              <a:rPr lang="en-IN" err="1">
                <a:solidFill>
                  <a:srgbClr val="2E2E38"/>
                </a:solidFill>
                <a:latin typeface="+mn-lt"/>
              </a:rPr>
              <a:t>iedalījuma</a:t>
            </a:r>
            <a:r>
              <a:rPr lang="lv-LV">
                <a:solidFill>
                  <a:srgbClr val="2E2E38"/>
                </a:solidFill>
                <a:latin typeface="+mn-lt"/>
              </a:rPr>
              <a:t> </a:t>
            </a:r>
            <a:r>
              <a:rPr lang="en-IN" err="1">
                <a:solidFill>
                  <a:srgbClr val="2E2E38"/>
                </a:solidFill>
                <a:latin typeface="+mn-lt"/>
              </a:rPr>
              <a:t>vienībās</a:t>
            </a:r>
            <a:r>
              <a:rPr lang="en-IN">
                <a:solidFill>
                  <a:srgbClr val="2E2E38"/>
                </a:solidFill>
                <a:latin typeface="+mn-lt"/>
              </a:rPr>
              <a:t> </a:t>
            </a:r>
            <a:r>
              <a:rPr lang="en-IN" err="1">
                <a:solidFill>
                  <a:srgbClr val="2E2E38"/>
                </a:solidFill>
                <a:latin typeface="+mn-lt"/>
              </a:rPr>
              <a:t>pēc</a:t>
            </a:r>
            <a:r>
              <a:rPr lang="en-IN">
                <a:solidFill>
                  <a:srgbClr val="2E2E38"/>
                </a:solidFill>
                <a:latin typeface="+mn-lt"/>
              </a:rPr>
              <a:t> </a:t>
            </a:r>
            <a:r>
              <a:rPr lang="en-IN" err="1">
                <a:solidFill>
                  <a:srgbClr val="2E2E38"/>
                </a:solidFill>
                <a:latin typeface="+mn-lt"/>
              </a:rPr>
              <a:t>administratīvi</a:t>
            </a:r>
            <a:r>
              <a:rPr lang="en-IN">
                <a:solidFill>
                  <a:srgbClr val="2E2E38"/>
                </a:solidFill>
                <a:latin typeface="+mn-lt"/>
              </a:rPr>
              <a:t> </a:t>
            </a:r>
            <a:r>
              <a:rPr lang="en-IN" err="1">
                <a:solidFill>
                  <a:srgbClr val="2E2E38"/>
                </a:solidFill>
                <a:latin typeface="+mn-lt"/>
              </a:rPr>
              <a:t>teritoriālās</a:t>
            </a:r>
            <a:r>
              <a:rPr lang="en-IN">
                <a:solidFill>
                  <a:srgbClr val="2E2E38"/>
                </a:solidFill>
                <a:latin typeface="+mn-lt"/>
              </a:rPr>
              <a:t> </a:t>
            </a:r>
            <a:r>
              <a:rPr lang="en-IN" err="1">
                <a:solidFill>
                  <a:srgbClr val="2E2E38"/>
                </a:solidFill>
                <a:latin typeface="+mn-lt"/>
              </a:rPr>
              <a:t>reformas</a:t>
            </a:r>
            <a:r>
              <a:rPr lang="en-IN">
                <a:solidFill>
                  <a:srgbClr val="2E2E38"/>
                </a:solidFill>
                <a:latin typeface="+mn-lt"/>
              </a:rPr>
              <a:t>.</a:t>
            </a:r>
          </a:p>
          <a:p>
            <a:pPr>
              <a:defRPr/>
            </a:pPr>
            <a:endParaRPr lang="en-IN">
              <a:solidFill>
                <a:srgbClr val="2E2E38"/>
              </a:solidFill>
              <a:latin typeface="+mn-lt"/>
            </a:endParaRPr>
          </a:p>
        </p:txBody>
      </p:sp>
      <p:sp>
        <p:nvSpPr>
          <p:cNvPr id="17" name="Date Placeholder 10">
            <a:extLst>
              <a:ext uri="{FF2B5EF4-FFF2-40B4-BE49-F238E27FC236}">
                <a16:creationId xmlns:a16="http://schemas.microsoft.com/office/drawing/2014/main" id="{0D67415D-5E92-4990-974A-F70076570833}"/>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288255813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lowchart: Manual Input 12">
            <a:extLst>
              <a:ext uri="{FF2B5EF4-FFF2-40B4-BE49-F238E27FC236}">
                <a16:creationId xmlns:a16="http://schemas.microsoft.com/office/drawing/2014/main" id="{82725A68-71BE-4EA7-89A6-C95AC0DD2557}"/>
              </a:ext>
            </a:extLst>
          </p:cNvPr>
          <p:cNvSpPr/>
          <p:nvPr/>
        </p:nvSpPr>
        <p:spPr>
          <a:xfrm flipV="1">
            <a:off x="701336" y="1349405"/>
            <a:ext cx="5823434" cy="5083001"/>
          </a:xfrm>
          <a:prstGeom prst="flowChartManualInpu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11" name="TextBox 10">
            <a:extLst>
              <a:ext uri="{FF2B5EF4-FFF2-40B4-BE49-F238E27FC236}">
                <a16:creationId xmlns:a16="http://schemas.microsoft.com/office/drawing/2014/main" id="{C852EF45-0B28-4CCF-8884-0CAF8DE541E0}"/>
              </a:ext>
            </a:extLst>
          </p:cNvPr>
          <p:cNvSpPr txBox="1"/>
          <p:nvPr/>
        </p:nvSpPr>
        <p:spPr>
          <a:xfrm>
            <a:off x="1272939" y="2123919"/>
            <a:ext cx="4680226" cy="1602746"/>
          </a:xfrm>
          <a:prstGeom prst="rect">
            <a:avLst/>
          </a:prstGeom>
          <a:noFill/>
        </p:spPr>
        <p:txBody>
          <a:bodyPr wrap="square" lIns="0" tIns="36576" rIns="0" bIns="0" rtlCol="0">
            <a:spAutoFit/>
          </a:bodyPr>
          <a:lstStyle/>
          <a:p>
            <a:pPr algn="l" defTabSz="914400" rtl="0" eaLnBrk="1" fontAlgn="b" latinLnBrk="0" hangingPunct="1"/>
            <a:r>
              <a:rPr lang="lv-LV" sz="3600" b="1">
                <a:solidFill>
                  <a:schemeClr val="bg1"/>
                </a:solidFill>
                <a:latin typeface="EYInterstate Light" panose="02000506000000020004" pitchFamily="2" charset="0"/>
              </a:rPr>
              <a:t>Pašvaldību aizpildītās anketas.</a:t>
            </a:r>
            <a:endParaRPr lang="lv-LV" sz="3600" b="1" kern="1200">
              <a:solidFill>
                <a:schemeClr val="bg1"/>
              </a:solidFill>
              <a:latin typeface="EYInterstate Light" panose="02000506000000020004" pitchFamily="2" charset="0"/>
            </a:endParaRPr>
          </a:p>
          <a:p>
            <a:pPr marL="0" marR="0" lvl="0" indent="0" algn="ctr" defTabSz="914400" rtl="0" eaLnBrk="1" fontAlgn="auto" latinLnBrk="0" hangingPunct="1">
              <a:lnSpc>
                <a:spcPct val="85000"/>
              </a:lnSpc>
              <a:spcBef>
                <a:spcPts val="0"/>
              </a:spcBef>
              <a:spcAft>
                <a:spcPts val="600"/>
              </a:spcAft>
              <a:buClr>
                <a:srgbClr val="FFE600"/>
              </a:buClr>
              <a:buSzPct val="70000"/>
              <a:buFontTx/>
              <a:buNone/>
              <a:tabLst/>
              <a:defRPr/>
            </a:pPr>
            <a:endParaRPr kumimoji="0" lang="lv-LV" sz="3500" b="1" i="0" u="none" strike="noStrike" kern="1200" cap="none" spc="0" normalizeH="0" baseline="0" noProof="0">
              <a:ln>
                <a:noFill/>
              </a:ln>
              <a:solidFill>
                <a:schemeClr val="bg1"/>
              </a:solidFill>
              <a:effectLst/>
              <a:uLnTx/>
              <a:uFillTx/>
              <a:latin typeface="EYInterstate Light" panose="02000506000000020004" pitchFamily="2" charset="0"/>
            </a:endParaRPr>
          </a:p>
        </p:txBody>
      </p:sp>
      <p:graphicFrame>
        <p:nvGraphicFramePr>
          <p:cNvPr id="2" name="Object 1">
            <a:extLst>
              <a:ext uri="{FF2B5EF4-FFF2-40B4-BE49-F238E27FC236}">
                <a16:creationId xmlns:a16="http://schemas.microsoft.com/office/drawing/2014/main" id="{3687C780-AFE5-45B2-B45D-7C53900E8FAC}"/>
              </a:ext>
            </a:extLst>
          </p:cNvPr>
          <p:cNvGraphicFramePr>
            <a:graphicFrameLocks noChangeAspect="1"/>
          </p:cNvGraphicFramePr>
          <p:nvPr>
            <p:extLst>
              <p:ext uri="{D42A27DB-BD31-4B8C-83A1-F6EECF244321}">
                <p14:modId xmlns:p14="http://schemas.microsoft.com/office/powerpoint/2010/main" val="1866540227"/>
              </p:ext>
            </p:extLst>
          </p:nvPr>
        </p:nvGraphicFramePr>
        <p:xfrm>
          <a:off x="1848300" y="4108831"/>
          <a:ext cx="3593711" cy="964834"/>
        </p:xfrm>
        <a:graphic>
          <a:graphicData uri="http://schemas.openxmlformats.org/presentationml/2006/ole">
            <mc:AlternateContent xmlns:mc="http://schemas.openxmlformats.org/markup-compatibility/2006">
              <mc:Choice xmlns:v="urn:schemas-microsoft-com:vml" Requires="v">
                <p:oleObj name="Packager Shell Object" showAsIcon="1" r:id="rId2" imgW="1460160" imgH="392040" progId="Package">
                  <p:embed/>
                </p:oleObj>
              </mc:Choice>
              <mc:Fallback>
                <p:oleObj name="Packager Shell Object" showAsIcon="1" r:id="rId2" imgW="1460160" imgH="392040" progId="Package">
                  <p:embed/>
                  <p:pic>
                    <p:nvPicPr>
                      <p:cNvPr id="2" name="Object 1">
                        <a:extLst>
                          <a:ext uri="{FF2B5EF4-FFF2-40B4-BE49-F238E27FC236}">
                            <a16:creationId xmlns:a16="http://schemas.microsoft.com/office/drawing/2014/main" id="{3687C780-AFE5-45B2-B45D-7C53900E8FAC}"/>
                          </a:ext>
                        </a:extLst>
                      </p:cNvPr>
                      <p:cNvPicPr/>
                      <p:nvPr/>
                    </p:nvPicPr>
                    <p:blipFill>
                      <a:blip r:embed="rId3"/>
                      <a:stretch>
                        <a:fillRect/>
                      </a:stretch>
                    </p:blipFill>
                    <p:spPr>
                      <a:xfrm>
                        <a:off x="1848300" y="4108831"/>
                        <a:ext cx="3593711" cy="964834"/>
                      </a:xfrm>
                      <a:prstGeom prst="rect">
                        <a:avLst/>
                      </a:prstGeom>
                    </p:spPr>
                  </p:pic>
                </p:oleObj>
              </mc:Fallback>
            </mc:AlternateContent>
          </a:graphicData>
        </a:graphic>
      </p:graphicFrame>
      <p:sp>
        <p:nvSpPr>
          <p:cNvPr id="14" name="Title 1">
            <a:extLst>
              <a:ext uri="{FF2B5EF4-FFF2-40B4-BE49-F238E27FC236}">
                <a16:creationId xmlns:a16="http://schemas.microsoft.com/office/drawing/2014/main" id="{D0FD9D74-438D-4FD7-9B56-73FAE51702AE}"/>
              </a:ext>
            </a:extLst>
          </p:cNvPr>
          <p:cNvSpPr>
            <a:spLocks noGrp="1"/>
          </p:cNvSpPr>
          <p:nvPr>
            <p:ph type="title"/>
          </p:nvPr>
        </p:nvSpPr>
        <p:spPr>
          <a:xfrm>
            <a:off x="585926" y="294200"/>
            <a:ext cx="11002507" cy="267775"/>
          </a:xfrm>
        </p:spPr>
        <p:txBody>
          <a:bodyPr/>
          <a:lstStyle/>
          <a:p>
            <a:r>
              <a:rPr lang="lv-LV"/>
              <a:t>1. Pielikums</a:t>
            </a:r>
          </a:p>
        </p:txBody>
      </p:sp>
      <p:sp>
        <p:nvSpPr>
          <p:cNvPr id="7" name="Slide Number Placeholder 6">
            <a:extLst>
              <a:ext uri="{FF2B5EF4-FFF2-40B4-BE49-F238E27FC236}">
                <a16:creationId xmlns:a16="http://schemas.microsoft.com/office/drawing/2014/main" id="{EB1EF141-3D08-47A8-9412-E14FBD0FBDBA}"/>
              </a:ext>
            </a:extLst>
          </p:cNvPr>
          <p:cNvSpPr>
            <a:spLocks noGrp="1"/>
          </p:cNvSpPr>
          <p:nvPr>
            <p:ph type="sldNum" sz="quarter" idx="12"/>
          </p:nvPr>
        </p:nvSpPr>
        <p:spPr/>
        <p:txBody>
          <a:bodyPr/>
          <a:lstStyle/>
          <a:p>
            <a:r>
              <a:rPr lang="lv-LV"/>
              <a:t>Lapa </a:t>
            </a:r>
            <a:fld id="{F1BC30E3-FFE5-4B91-AA19-87A149EBB9EE}" type="slidenum">
              <a:rPr smtClean="0"/>
              <a:pPr/>
              <a:t>95</a:t>
            </a:fld>
            <a:endParaRPr/>
          </a:p>
        </p:txBody>
      </p:sp>
      <p:sp>
        <p:nvSpPr>
          <p:cNvPr id="8" name="Date Placeholder 10">
            <a:extLst>
              <a:ext uri="{FF2B5EF4-FFF2-40B4-BE49-F238E27FC236}">
                <a16:creationId xmlns:a16="http://schemas.microsoft.com/office/drawing/2014/main" id="{C99A4F28-1155-4005-B20F-916EFD80BECE}"/>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164724354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F76457-2113-4D16-9653-C7E95F7E09D2}"/>
              </a:ext>
            </a:extLst>
          </p:cNvPr>
          <p:cNvSpPr>
            <a:spLocks noGrp="1"/>
          </p:cNvSpPr>
          <p:nvPr>
            <p:ph type="title"/>
          </p:nvPr>
        </p:nvSpPr>
        <p:spPr/>
        <p:txBody>
          <a:bodyPr/>
          <a:lstStyle/>
          <a:p>
            <a:r>
              <a:rPr lang="lv-LV"/>
              <a:t>2. Pielikums- Juridisko adrešu un darbinieku salīdzinājums.</a:t>
            </a:r>
          </a:p>
        </p:txBody>
      </p:sp>
      <p:sp>
        <p:nvSpPr>
          <p:cNvPr id="6" name="Slide Number Placeholder 5">
            <a:extLst>
              <a:ext uri="{FF2B5EF4-FFF2-40B4-BE49-F238E27FC236}">
                <a16:creationId xmlns:a16="http://schemas.microsoft.com/office/drawing/2014/main" id="{47A3E685-8B5B-45BB-8C21-75B42657BBE2}"/>
              </a:ext>
            </a:extLst>
          </p:cNvPr>
          <p:cNvSpPr>
            <a:spLocks noGrp="1"/>
          </p:cNvSpPr>
          <p:nvPr>
            <p:ph type="sldNum" sz="quarter" idx="12"/>
          </p:nvPr>
        </p:nvSpPr>
        <p:spPr/>
        <p:txBody>
          <a:bodyPr/>
          <a:lstStyle/>
          <a:p>
            <a:r>
              <a:rPr lang="lv-LV"/>
              <a:t>Lapa </a:t>
            </a:r>
            <a:fld id="{F1BC30E3-FFE5-4B91-AA19-87A149EBB9EE}" type="slidenum">
              <a:rPr smtClean="0"/>
              <a:pPr/>
              <a:t>96</a:t>
            </a:fld>
            <a:endParaRPr/>
          </a:p>
        </p:txBody>
      </p:sp>
      <p:sp>
        <p:nvSpPr>
          <p:cNvPr id="7" name="Flowchart: Manual Input 6">
            <a:extLst>
              <a:ext uri="{FF2B5EF4-FFF2-40B4-BE49-F238E27FC236}">
                <a16:creationId xmlns:a16="http://schemas.microsoft.com/office/drawing/2014/main" id="{62D39E99-EF44-4C66-AD7C-18702F75A2CA}"/>
              </a:ext>
            </a:extLst>
          </p:cNvPr>
          <p:cNvSpPr/>
          <p:nvPr/>
        </p:nvSpPr>
        <p:spPr>
          <a:xfrm flipV="1">
            <a:off x="701336" y="1421324"/>
            <a:ext cx="5823434" cy="5083001"/>
          </a:xfrm>
          <a:prstGeom prst="flowChartManualInpu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8" name="TextBox 7">
            <a:extLst>
              <a:ext uri="{FF2B5EF4-FFF2-40B4-BE49-F238E27FC236}">
                <a16:creationId xmlns:a16="http://schemas.microsoft.com/office/drawing/2014/main" id="{0D528A4C-A91A-47F4-8A5A-FAB2CA008D0F}"/>
              </a:ext>
            </a:extLst>
          </p:cNvPr>
          <p:cNvSpPr txBox="1"/>
          <p:nvPr/>
        </p:nvSpPr>
        <p:spPr>
          <a:xfrm>
            <a:off x="1272939" y="2123919"/>
            <a:ext cx="4680226" cy="2156744"/>
          </a:xfrm>
          <a:prstGeom prst="rect">
            <a:avLst/>
          </a:prstGeom>
          <a:noFill/>
        </p:spPr>
        <p:txBody>
          <a:bodyPr wrap="square" lIns="0" tIns="36576" rIns="0" bIns="0" rtlCol="0">
            <a:spAutoFit/>
          </a:bodyPr>
          <a:lstStyle/>
          <a:p>
            <a:pPr algn="l" defTabSz="914400" rtl="0" eaLnBrk="1" fontAlgn="b" latinLnBrk="0" hangingPunct="1"/>
            <a:r>
              <a:rPr lang="lv-LV" sz="3600" b="1">
                <a:solidFill>
                  <a:schemeClr val="bg1"/>
                </a:solidFill>
                <a:latin typeface="EYInterstate Light" panose="02000506000000020004" pitchFamily="2" charset="0"/>
              </a:rPr>
              <a:t>Juridisko adrešu un darbinieku salīdzinājums.</a:t>
            </a:r>
            <a:endParaRPr lang="lv-LV" sz="3600" b="1" kern="1200">
              <a:solidFill>
                <a:schemeClr val="bg1"/>
              </a:solidFill>
              <a:latin typeface="EYInterstate Light" panose="02000506000000020004" pitchFamily="2" charset="0"/>
            </a:endParaRPr>
          </a:p>
          <a:p>
            <a:pPr marL="0" marR="0" lvl="0" indent="0" algn="ctr" defTabSz="914400" rtl="0" eaLnBrk="1" fontAlgn="auto" latinLnBrk="0" hangingPunct="1">
              <a:lnSpc>
                <a:spcPct val="85000"/>
              </a:lnSpc>
              <a:spcBef>
                <a:spcPts val="0"/>
              </a:spcBef>
              <a:spcAft>
                <a:spcPts val="600"/>
              </a:spcAft>
              <a:buClr>
                <a:srgbClr val="FFE600"/>
              </a:buClr>
              <a:buSzPct val="70000"/>
              <a:buFontTx/>
              <a:buNone/>
              <a:tabLst/>
              <a:defRPr/>
            </a:pPr>
            <a:endParaRPr kumimoji="0" lang="lv-LV" sz="3500" b="1" i="0" u="none" strike="noStrike" kern="1200" cap="none" spc="0" normalizeH="0" baseline="0" noProof="0">
              <a:ln>
                <a:noFill/>
              </a:ln>
              <a:solidFill>
                <a:schemeClr val="bg1"/>
              </a:solidFill>
              <a:effectLst/>
              <a:uLnTx/>
              <a:uFillTx/>
              <a:latin typeface="EYInterstate Light" panose="02000506000000020004" pitchFamily="2" charset="0"/>
            </a:endParaRPr>
          </a:p>
        </p:txBody>
      </p:sp>
      <p:graphicFrame>
        <p:nvGraphicFramePr>
          <p:cNvPr id="13" name="Object 12">
            <a:extLst>
              <a:ext uri="{FF2B5EF4-FFF2-40B4-BE49-F238E27FC236}">
                <a16:creationId xmlns:a16="http://schemas.microsoft.com/office/drawing/2014/main" id="{D0F85FF2-B1B9-4003-8589-BD758011B24C}"/>
              </a:ext>
            </a:extLst>
          </p:cNvPr>
          <p:cNvGraphicFramePr>
            <a:graphicFrameLocks noChangeAspect="1"/>
          </p:cNvGraphicFramePr>
          <p:nvPr>
            <p:extLst>
              <p:ext uri="{D42A27DB-BD31-4B8C-83A1-F6EECF244321}">
                <p14:modId xmlns:p14="http://schemas.microsoft.com/office/powerpoint/2010/main" val="699901672"/>
              </p:ext>
            </p:extLst>
          </p:nvPr>
        </p:nvGraphicFramePr>
        <p:xfrm>
          <a:off x="2898474" y="4172505"/>
          <a:ext cx="1278651" cy="1107721"/>
        </p:xfrm>
        <a:graphic>
          <a:graphicData uri="http://schemas.openxmlformats.org/presentationml/2006/ole">
            <mc:AlternateContent xmlns:mc="http://schemas.openxmlformats.org/markup-compatibility/2006">
              <mc:Choice xmlns:v="urn:schemas-microsoft-com:vml" Requires="v">
                <p:oleObj name="Worksheet" showAsIcon="1" r:id="rId2" imgW="914400" imgH="792360" progId="Excel.Sheet.12">
                  <p:embed/>
                </p:oleObj>
              </mc:Choice>
              <mc:Fallback>
                <p:oleObj name="Worksheet" showAsIcon="1" r:id="rId2" imgW="914400" imgH="792360" progId="Excel.Sheet.12">
                  <p:embed/>
                  <p:pic>
                    <p:nvPicPr>
                      <p:cNvPr id="13" name="Object 12">
                        <a:extLst>
                          <a:ext uri="{FF2B5EF4-FFF2-40B4-BE49-F238E27FC236}">
                            <a16:creationId xmlns:a16="http://schemas.microsoft.com/office/drawing/2014/main" id="{D0F85FF2-B1B9-4003-8589-BD758011B24C}"/>
                          </a:ext>
                        </a:extLst>
                      </p:cNvPr>
                      <p:cNvPicPr/>
                      <p:nvPr/>
                    </p:nvPicPr>
                    <p:blipFill>
                      <a:blip r:embed="rId3"/>
                      <a:stretch>
                        <a:fillRect/>
                      </a:stretch>
                    </p:blipFill>
                    <p:spPr>
                      <a:xfrm>
                        <a:off x="2898474" y="4172505"/>
                        <a:ext cx="1278651" cy="1107721"/>
                      </a:xfrm>
                      <a:prstGeom prst="rect">
                        <a:avLst/>
                      </a:prstGeom>
                    </p:spPr>
                  </p:pic>
                </p:oleObj>
              </mc:Fallback>
            </mc:AlternateContent>
          </a:graphicData>
        </a:graphic>
      </p:graphicFrame>
      <p:sp>
        <p:nvSpPr>
          <p:cNvPr id="9" name="Date Placeholder 10">
            <a:extLst>
              <a:ext uri="{FF2B5EF4-FFF2-40B4-BE49-F238E27FC236}">
                <a16:creationId xmlns:a16="http://schemas.microsoft.com/office/drawing/2014/main" id="{361E9B13-91A8-45B2-9CDB-EEBD87DB55D4}"/>
              </a:ext>
            </a:extLst>
          </p:cNvPr>
          <p:cNvSpPr>
            <a:spLocks noGrp="1"/>
          </p:cNvSpPr>
          <p:nvPr>
            <p:ph type="dt" sz="half" idx="10"/>
          </p:nvPr>
        </p:nvSpPr>
        <p:spPr>
          <a:xfrm>
            <a:off x="1428927" y="6471244"/>
            <a:ext cx="1469547" cy="180000"/>
          </a:xfrm>
        </p:spPr>
        <p:txBody>
          <a:bodyPr/>
          <a:lstStyle/>
          <a:p>
            <a:r>
              <a:rPr lang="lv-LV"/>
              <a:t>2022. gada 2. decembris</a:t>
            </a:r>
            <a:endParaRPr lang="en-IN" dirty="0"/>
          </a:p>
        </p:txBody>
      </p:sp>
    </p:spTree>
    <p:extLst>
      <p:ext uri="{BB962C8B-B14F-4D97-AF65-F5344CB8AC3E}">
        <p14:creationId xmlns:p14="http://schemas.microsoft.com/office/powerpoint/2010/main" val="3479498237"/>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25F7D93B-F437-46A5-AC30-06578F428098}"/>
              </a:ext>
            </a:extLst>
          </p:cNvPr>
          <p:cNvSpPr txBox="1">
            <a:spLocks/>
          </p:cNvSpPr>
          <p:nvPr/>
        </p:nvSpPr>
        <p:spPr>
          <a:xfrm>
            <a:off x="481959" y="563952"/>
            <a:ext cx="3205138" cy="3006977"/>
          </a:xfrm>
          <a:prstGeom prst="rect">
            <a:avLst/>
          </a:prstGeom>
          <a:noFill/>
        </p:spPr>
        <p:txBody>
          <a:bodyPr wrap="square" lIns="0" tIns="36576" rIns="0" bIns="0" rtlCol="0" anchor="t">
            <a:spAutoFit/>
          </a:bodyPr>
          <a:lstStyle/>
          <a:p>
            <a:pPr lvl="0">
              <a:spcAft>
                <a:spcPts val="600"/>
              </a:spcAft>
              <a:buClr>
                <a:srgbClr val="FFD200"/>
              </a:buClr>
              <a:buSzPct val="70000"/>
              <a:defRPr/>
            </a:pPr>
            <a:r>
              <a:rPr kumimoji="0" lang="en-US" sz="1200" b="1" i="0" u="none" strike="noStrike" kern="0" cap="none" spc="0" normalizeH="0" baseline="0" noProof="0">
                <a:ln>
                  <a:noFill/>
                </a:ln>
                <a:solidFill>
                  <a:srgbClr val="FFE600"/>
                </a:solidFill>
                <a:effectLst/>
                <a:uLnTx/>
                <a:uFillTx/>
                <a:latin typeface="EYInterstate Light" panose="02000506000000020004" pitchFamily="2" charset="0"/>
              </a:rPr>
              <a:t>EY  </a:t>
            </a:r>
            <a:r>
              <a:rPr kumimoji="0" lang="en-US" sz="1200" b="0" i="0" u="none" strike="noStrike" kern="0" cap="none" spc="0" normalizeH="0" baseline="0" noProof="0">
                <a:ln>
                  <a:noFill/>
                </a:ln>
                <a:solidFill>
                  <a:srgbClr val="FFE600"/>
                </a:solidFill>
                <a:effectLst/>
                <a:uLnTx/>
                <a:uFillTx/>
                <a:latin typeface="EYInterstate Light" panose="02000506000000020004" pitchFamily="2" charset="0"/>
                <a:cs typeface="Arial"/>
              </a:rPr>
              <a:t>|  </a:t>
            </a:r>
            <a:r>
              <a:rPr lang="lv-LV" sz="1200" kern="0">
                <a:solidFill>
                  <a:srgbClr val="FFE600"/>
                </a:solidFill>
                <a:latin typeface="EYInterstate Light" panose="02000506000000020004" pitchFamily="2" charset="0"/>
                <a:cs typeface="Arial"/>
              </a:rPr>
              <a:t>Labākas darba pasaules izveide</a:t>
            </a:r>
            <a:endParaRPr kumimoji="0" lang="en-US" sz="1200" b="0" i="0" u="none" strike="noStrike" kern="0" cap="none" spc="0" normalizeH="0" baseline="0" noProof="0">
              <a:ln>
                <a:noFill/>
              </a:ln>
              <a:solidFill>
                <a:srgbClr val="FFE600"/>
              </a:solidFill>
              <a:effectLst/>
              <a:uLnTx/>
              <a:uFillTx/>
              <a:latin typeface="EYInterstate Light" panose="02000506000000020004" pitchFamily="2" charset="0"/>
              <a:cs typeface="Arial"/>
            </a:endParaRPr>
          </a:p>
          <a:p>
            <a:pPr marL="0" marR="0" lvl="0" indent="0" defTabSz="914400" eaLnBrk="1" fontAlgn="auto" latinLnBrk="0" hangingPunct="1">
              <a:lnSpc>
                <a:spcPct val="100000"/>
              </a:lnSpc>
              <a:spcBef>
                <a:spcPts val="0"/>
              </a:spcBef>
              <a:spcAft>
                <a:spcPts val="0"/>
              </a:spcAft>
              <a:buClr>
                <a:srgbClr val="FFD200"/>
              </a:buClr>
              <a:buSzPct val="70000"/>
              <a:buFontTx/>
              <a:buNone/>
              <a:tabLst/>
              <a:defRPr/>
            </a:pPr>
            <a:endParaRPr kumimoji="0" lang="en-US" sz="1100" b="0" i="0" u="none" strike="noStrike" kern="0" cap="none" spc="0" normalizeH="0" baseline="0" noProof="0">
              <a:ln>
                <a:noFill/>
              </a:ln>
              <a:solidFill>
                <a:srgbClr val="FFFFFF"/>
              </a:solidFill>
              <a:effectLst/>
              <a:uLnTx/>
              <a:uFillTx/>
              <a:latin typeface="EYInterstate Light" panose="02000506000000020004" pitchFamily="2" charset="0"/>
              <a:cs typeface="Arial"/>
            </a:endParaRPr>
          </a:p>
          <a:p>
            <a:pPr>
              <a:buClr>
                <a:srgbClr val="FFD200"/>
              </a:buClr>
              <a:buSzPct val="70000"/>
              <a:defRPr/>
            </a:pPr>
            <a:r>
              <a:rPr lang="lv-LV" sz="1100" kern="0">
                <a:solidFill>
                  <a:srgbClr val="FFFFFF"/>
                </a:solidFill>
                <a:latin typeface="EYInterstate Light" panose="02000506000000020004" pitchFamily="2" charset="0"/>
              </a:rPr>
              <a:t>EY mērķis ir radīt labāku darba pasauli, palīdzēt radīt ilgtermiņa vērtību klientiem, darbiniekiem un sabiedrībai un veidot uzticību kapitāla tirgiem</a:t>
            </a:r>
            <a:r>
              <a:rPr lang="lt-LT" sz="1100" kern="0">
                <a:solidFill>
                  <a:srgbClr val="FFFFFF"/>
                </a:solidFill>
                <a:latin typeface="EYInterstate Light" panose="02000506000000020004" pitchFamily="2" charset="0"/>
              </a:rPr>
              <a:t>.</a:t>
            </a:r>
            <a:r>
              <a:rPr lang="en-IN" sz="1100" kern="0">
                <a:solidFill>
                  <a:srgbClr val="FFFFFF"/>
                </a:solidFill>
                <a:latin typeface="EYInterstate Light" panose="02000506000000020004" pitchFamily="2" charset="0"/>
              </a:rPr>
              <a:t> </a:t>
            </a:r>
          </a:p>
          <a:p>
            <a:pPr lvl="0">
              <a:buClr>
                <a:srgbClr val="FFD200"/>
              </a:buClr>
              <a:buSzPct val="70000"/>
              <a:defRPr/>
            </a:pPr>
            <a:endParaRPr lang="en-IN" sz="1100" kern="0">
              <a:solidFill>
                <a:srgbClr val="FFFFFF"/>
              </a:solidFill>
              <a:latin typeface="EYInterstate Light" panose="02000506000000020004" pitchFamily="2" charset="0"/>
            </a:endParaRPr>
          </a:p>
          <a:p>
            <a:pPr lvl="0">
              <a:buClr>
                <a:srgbClr val="FFD200"/>
              </a:buClr>
              <a:buSzPct val="70000"/>
              <a:defRPr/>
            </a:pPr>
            <a:r>
              <a:rPr lang="lv-LV" sz="1100" kern="0">
                <a:solidFill>
                  <a:srgbClr val="FFFFFF"/>
                </a:solidFill>
                <a:latin typeface="EYInterstate Light" panose="02000506000000020004" pitchFamily="2" charset="0"/>
              </a:rPr>
              <a:t>Pateicoties pieejamajiem datiem un tehnoloģijām, vairāk nekā 150 valstīs strādājošās dažādās EY darba grupas nodrošina klientu uzticību un palīdz tiem augt, pārveidoties un īstenot savu uzņēmējdarbību</a:t>
            </a:r>
            <a:r>
              <a:rPr lang="en-IN" sz="1100" kern="0">
                <a:solidFill>
                  <a:srgbClr val="FFFFFF"/>
                </a:solidFill>
                <a:latin typeface="EYInterstate Light" panose="02000506000000020004" pitchFamily="2" charset="0"/>
              </a:rPr>
              <a:t>. </a:t>
            </a:r>
          </a:p>
          <a:p>
            <a:pPr lvl="0">
              <a:buClr>
                <a:srgbClr val="FFD200"/>
              </a:buClr>
              <a:buSzPct val="70000"/>
              <a:defRPr/>
            </a:pPr>
            <a:endParaRPr lang="en-IN" sz="1100" kern="0">
              <a:solidFill>
                <a:srgbClr val="FFFFFF"/>
              </a:solidFill>
              <a:latin typeface="EYInterstate Light" panose="02000506000000020004" pitchFamily="2" charset="0"/>
            </a:endParaRPr>
          </a:p>
          <a:p>
            <a:pPr>
              <a:buClr>
                <a:srgbClr val="FFD200"/>
              </a:buClr>
              <a:buSzPct val="70000"/>
              <a:defRPr/>
            </a:pPr>
            <a:r>
              <a:rPr lang="lt-LT" sz="1100" kern="0">
                <a:solidFill>
                  <a:srgbClr val="FFFFFF"/>
                </a:solidFill>
                <a:latin typeface="EYInterstate Light" panose="02000506000000020004" pitchFamily="2" charset="0"/>
              </a:rPr>
              <a:t>EY </a:t>
            </a:r>
            <a:r>
              <a:rPr lang="lv-LV" sz="1100" kern="0">
                <a:solidFill>
                  <a:srgbClr val="FFFFFF"/>
                </a:solidFill>
                <a:latin typeface="EYInterstate Light" panose="02000506000000020004" pitchFamily="2" charset="0"/>
              </a:rPr>
              <a:t>revīzijas, konsultāciju, nodokļu, stratēģijas un darījumu, kā arī juridisko pakalpojumu darba grupas uzdod pareizos jautājumus, lai rastu jaunas atbildes uz mūsdienu pasaules sarežģītajiem jautājumiem</a:t>
            </a:r>
            <a:r>
              <a:rPr lang="en-IN" sz="1100" kern="0">
                <a:solidFill>
                  <a:srgbClr val="FFFFFF"/>
                </a:solidFill>
                <a:latin typeface="EYInterstate Light" panose="02000506000000020004" pitchFamily="2" charset="0"/>
              </a:rPr>
              <a:t>.</a:t>
            </a:r>
          </a:p>
        </p:txBody>
      </p:sp>
      <p:sp>
        <p:nvSpPr>
          <p:cNvPr id="6" name="TextBox 5">
            <a:extLst>
              <a:ext uri="{FF2B5EF4-FFF2-40B4-BE49-F238E27FC236}">
                <a16:creationId xmlns:a16="http://schemas.microsoft.com/office/drawing/2014/main" id="{3F4C4736-C3A7-467B-A607-EDA2D76DBE26}"/>
              </a:ext>
            </a:extLst>
          </p:cNvPr>
          <p:cNvSpPr txBox="1">
            <a:spLocks/>
          </p:cNvSpPr>
          <p:nvPr/>
        </p:nvSpPr>
        <p:spPr>
          <a:xfrm>
            <a:off x="8406581" y="563952"/>
            <a:ext cx="3309810" cy="2360646"/>
          </a:xfrm>
          <a:prstGeom prst="rect">
            <a:avLst/>
          </a:prstGeom>
          <a:noFill/>
        </p:spPr>
        <p:txBody>
          <a:bodyPr wrap="square" lIns="0" tIns="36576" rIns="0" bIns="0" rtlCol="0" anchor="t">
            <a:spAutoFit/>
          </a:bodyPr>
          <a:lstStyle/>
          <a:p>
            <a:pPr>
              <a:buClr>
                <a:srgbClr val="FFD200"/>
              </a:buClr>
              <a:buSzPct val="70000"/>
              <a:defRPr/>
            </a:pPr>
            <a:r>
              <a:rPr lang="lv-LV" sz="800" kern="0">
                <a:solidFill>
                  <a:srgbClr val="FFFFFF"/>
                </a:solidFill>
                <a:latin typeface="EYInterstate Light" panose="02000506000000020004" pitchFamily="2" charset="0"/>
              </a:rPr>
              <a:t>EY attiecināms gan uz globālo organizāciju kopumā, gan uz vienu vai vairākām Ernst &amp; Young Global Limited dalībfirmām, no kurām katra ir atsevišķa juridiska persona. Ernst &amp; Young Global Limited ir sabiedrība ar ierobežotu atbildību Lielbritānijā, kas nesniedz pakalpojumus klientiem. Informācija par to, kā EY vāc un izmanto personas datus, kā arī par datu aizsardzības tiesību aktos noteiktajām personas tiesībām sniegta tīmekļa vietnē ey.com/privacy. Papildu informācija par mūsu organizāciju sniegta tīmekļa vietnē ey.com</a:t>
            </a:r>
            <a:r>
              <a:rPr lang="en-US" sz="800" kern="0">
                <a:solidFill>
                  <a:srgbClr val="FFFFFF"/>
                </a:solidFill>
                <a:latin typeface="EYInterstate Light" panose="02000506000000020004" pitchFamily="2" charset="0"/>
              </a:rPr>
              <a:t>.</a:t>
            </a:r>
            <a:endParaRPr lang="en-IN" sz="800" kern="0">
              <a:solidFill>
                <a:srgbClr val="FFFFFF"/>
              </a:solidFill>
              <a:latin typeface="EYInterstate Light" panose="02000506000000020004" pitchFamily="2" charset="0"/>
            </a:endParaRPr>
          </a:p>
          <a:p>
            <a:pPr lvl="0">
              <a:buClr>
                <a:srgbClr val="FFD200"/>
              </a:buClr>
              <a:buSzPct val="70000"/>
              <a:defRPr/>
            </a:pPr>
            <a:endParaRPr lang="en-IN" sz="800" kern="0">
              <a:solidFill>
                <a:srgbClr val="FFFFFF"/>
              </a:solidFill>
              <a:latin typeface="EYInterstate Light" panose="02000506000000020004" pitchFamily="2" charset="0"/>
            </a:endParaRPr>
          </a:p>
          <a:p>
            <a:pPr lvl="0">
              <a:buClr>
                <a:srgbClr val="FFD200"/>
              </a:buClr>
              <a:buSzPct val="70000"/>
              <a:defRPr/>
            </a:pPr>
            <a:r>
              <a:rPr lang="en-IN" sz="800" kern="0">
                <a:solidFill>
                  <a:srgbClr val="FFFFFF"/>
                </a:solidFill>
                <a:latin typeface="EYInterstate Light" panose="02000506000000020004" pitchFamily="2" charset="0"/>
              </a:rPr>
              <a:t>© </a:t>
            </a:r>
            <a:r>
              <a:rPr lang="lv-LV" sz="800" kern="0">
                <a:solidFill>
                  <a:srgbClr val="FFFFFF"/>
                </a:solidFill>
                <a:latin typeface="EYInterstate Light" panose="02000506000000020004" pitchFamily="2" charset="0"/>
              </a:rPr>
              <a:t>2021</a:t>
            </a:r>
            <a:r>
              <a:rPr lang="en-IN" sz="800" kern="0">
                <a:solidFill>
                  <a:srgbClr val="FFFFFF"/>
                </a:solidFill>
                <a:latin typeface="EYInterstate Light" panose="02000506000000020004" pitchFamily="2" charset="0"/>
              </a:rPr>
              <a:t> Ernst &amp; Young Baltic SIA. </a:t>
            </a:r>
          </a:p>
          <a:p>
            <a:pPr>
              <a:buClr>
                <a:srgbClr val="FFD200"/>
              </a:buClr>
              <a:buSzPct val="70000"/>
              <a:defRPr/>
            </a:pPr>
            <a:r>
              <a:rPr lang="lv-LV" sz="800" kern="0">
                <a:solidFill>
                  <a:srgbClr val="FFFFFF"/>
                </a:solidFill>
                <a:latin typeface="EYInterstate Light" panose="02000506000000020004" pitchFamily="2" charset="0"/>
              </a:rPr>
              <a:t>Visas tiesības aizsargātas</a:t>
            </a:r>
            <a:r>
              <a:rPr lang="en-US" sz="800" kern="0">
                <a:solidFill>
                  <a:srgbClr val="FFFFFF"/>
                </a:solidFill>
                <a:latin typeface="EYInterstate Light" panose="02000506000000020004" pitchFamily="2" charset="0"/>
              </a:rPr>
              <a:t>.</a:t>
            </a:r>
            <a:endParaRPr lang="en-IN" sz="800" kern="0">
              <a:solidFill>
                <a:srgbClr val="FFFFFF"/>
              </a:solidFill>
              <a:latin typeface="EYInterstate Light" panose="02000506000000020004" pitchFamily="2" charset="0"/>
            </a:endParaRPr>
          </a:p>
          <a:p>
            <a:pPr>
              <a:buClr>
                <a:srgbClr val="FFD200"/>
              </a:buClr>
              <a:buSzPct val="70000"/>
              <a:defRPr/>
            </a:pPr>
            <a:endParaRPr lang="en-IN" sz="800" kern="0">
              <a:solidFill>
                <a:srgbClr val="FFFFFF"/>
              </a:solidFill>
              <a:latin typeface="EYInterstate Light" panose="02000506000000020004" pitchFamily="2" charset="0"/>
            </a:endParaRPr>
          </a:p>
          <a:p>
            <a:pPr lvl="0">
              <a:buClr>
                <a:srgbClr val="FFD200"/>
              </a:buClr>
              <a:buSzPct val="70000"/>
              <a:defRPr/>
            </a:pPr>
            <a:r>
              <a:rPr lang="lt-LT" sz="700" kern="0">
                <a:solidFill>
                  <a:srgbClr val="FFFFFF"/>
                </a:solidFill>
                <a:latin typeface="EYInterstate Light" panose="02000506000000020004" pitchFamily="2" charset="0"/>
              </a:rPr>
              <a:t>EY</a:t>
            </a:r>
            <a:r>
              <a:rPr lang="en-US" sz="700" kern="0">
                <a:solidFill>
                  <a:srgbClr val="FFFFFF"/>
                </a:solidFill>
                <a:latin typeface="EYInterstate Light" panose="02000506000000020004" pitchFamily="2" charset="0"/>
              </a:rPr>
              <a:t> </a:t>
            </a:r>
            <a:r>
              <a:rPr lang="lv-LV" sz="700" kern="0">
                <a:solidFill>
                  <a:srgbClr val="FFFFFF"/>
                </a:solidFill>
                <a:latin typeface="EYInterstate Light" panose="02000506000000020004" pitchFamily="2" charset="0"/>
              </a:rPr>
              <a:t>ir Ernst &amp; Young Global dalībfirma, vadošais profesionālo pakalpojumu sniedzējs Baltijā. Vairāk nekā 700 Baltijas valstīs strādājošo EY speciālistu sniedz revīzijas, konsultāciju, nodokļu, grāmatvedības, stratēģijas un darījumu, kā arī juridiskos pakalpojumus</a:t>
            </a:r>
            <a:r>
              <a:rPr lang="en-US" sz="700" kern="0">
                <a:solidFill>
                  <a:srgbClr val="FFFFFF"/>
                </a:solidFill>
                <a:latin typeface="EYInterstate Light" panose="02000506000000020004" pitchFamily="2" charset="0"/>
              </a:rPr>
              <a:t>.</a:t>
            </a:r>
          </a:p>
          <a:p>
            <a:pPr lvl="0">
              <a:spcAft>
                <a:spcPts val="600"/>
              </a:spcAft>
              <a:buClr>
                <a:srgbClr val="FFD200"/>
              </a:buClr>
              <a:buSzPct val="70000"/>
              <a:defRPr/>
            </a:pPr>
            <a:endParaRPr lang="en-IN" sz="700" kern="0">
              <a:solidFill>
                <a:srgbClr val="FFFFFF"/>
              </a:solidFill>
              <a:latin typeface="EYInterstate Light" panose="02000506000000020004" pitchFamily="2" charset="0"/>
            </a:endParaRPr>
          </a:p>
          <a:p>
            <a:pPr lvl="0">
              <a:spcAft>
                <a:spcPts val="600"/>
              </a:spcAft>
              <a:buClr>
                <a:srgbClr val="FFD200"/>
              </a:buClr>
              <a:buSzPct val="70000"/>
              <a:defRPr/>
            </a:pPr>
            <a:r>
              <a:rPr lang="en-IN" sz="1100" kern="0">
                <a:solidFill>
                  <a:srgbClr val="FFFFFF"/>
                </a:solidFill>
                <a:latin typeface="EYInterstate Light" panose="02000506000000020004" pitchFamily="2" charset="0"/>
              </a:rPr>
              <a:t>ey.com</a:t>
            </a:r>
          </a:p>
        </p:txBody>
      </p:sp>
    </p:spTree>
    <p:extLst>
      <p:ext uri="{BB962C8B-B14F-4D97-AF65-F5344CB8AC3E}">
        <p14:creationId xmlns:p14="http://schemas.microsoft.com/office/powerpoint/2010/main" val="157386300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fAv.R6zqZracDZBD2XKGFA"/>
</p:tagLst>
</file>

<file path=ppt/theme/theme1.xml><?xml version="1.0" encoding="utf-8"?>
<a:theme xmlns:a="http://schemas.openxmlformats.org/drawingml/2006/main" name="EY dark background">
  <a:themeElements>
    <a:clrScheme name="EY Color">
      <a:dk1>
        <a:srgbClr val="2E2E38"/>
      </a:dk1>
      <a:lt1>
        <a:sysClr val="window" lastClr="FFFFFF"/>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extLst>
    <a:ext uri="{05A4C25C-085E-4340-85A3-A5531E510DB2}">
      <thm15:themeFamily xmlns:thm15="http://schemas.microsoft.com/office/thememl/2012/main" name="ppt_widescreen_EN_LV_preferred.potx" id="{243950B1-BBFF-4286-B2E3-BE8D3DA5B282}" vid="{B6003C13-FD1F-4DE8-8ABA-2A6FF5B24854}"/>
    </a:ext>
  </a:extLst>
</a:theme>
</file>

<file path=ppt/theme/theme2.xml><?xml version="1.0" encoding="utf-8"?>
<a:theme xmlns:a="http://schemas.openxmlformats.org/drawingml/2006/main" name="EY light background">
  <a:themeElements>
    <a:clrScheme name="Custom 8">
      <a:dk1>
        <a:srgbClr val="FFFFFF"/>
      </a:dk1>
      <a:lt1>
        <a:srgbClr val="2E2E38"/>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extLst>
    <a:ext uri="{05A4C25C-085E-4340-85A3-A5531E510DB2}">
      <thm15:themeFamily xmlns:thm15="http://schemas.microsoft.com/office/thememl/2012/main" name="ppt_widescreen_EN_LV_preferred.potx" id="{243950B1-BBFF-4286-B2E3-BE8D3DA5B282}" vid="{2ABCFD0B-61E6-49CE-BD8F-41E723B635E0}"/>
    </a:ext>
  </a:extLst>
</a:theme>
</file>

<file path=ppt/theme/theme3.xml><?xml version="1.0" encoding="utf-8"?>
<a:theme xmlns:a="http://schemas.openxmlformats.org/drawingml/2006/main" name="1_EY widescreen presentation 2015 v1">
  <a:themeElements>
    <a:clrScheme name="Custom 2">
      <a:dk1>
        <a:srgbClr val="000000"/>
      </a:dk1>
      <a:lt1>
        <a:srgbClr val="646464"/>
      </a:lt1>
      <a:dk2>
        <a:srgbClr val="FFFFFF"/>
      </a:dk2>
      <a:lt2>
        <a:srgbClr val="646464"/>
      </a:lt2>
      <a:accent1>
        <a:srgbClr val="808080"/>
      </a:accent1>
      <a:accent2>
        <a:srgbClr val="FFE600"/>
      </a:accent2>
      <a:accent3>
        <a:srgbClr val="999999"/>
      </a:accent3>
      <a:accent4>
        <a:srgbClr val="F0F0F0"/>
      </a:accent4>
      <a:accent5>
        <a:srgbClr val="00A3AE"/>
      </a:accent5>
      <a:accent6>
        <a:srgbClr val="C0C0C0"/>
      </a:accent6>
      <a:hlink>
        <a:srgbClr val="336699"/>
      </a:hlink>
      <a:folHlink>
        <a:srgbClr val="91278F"/>
      </a:folHlink>
    </a:clrScheme>
    <a:fontScheme name="EY_Handou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custClrLst>
    <a:custClr name="EY Special Use Red">
      <a:srgbClr val="F04C3E"/>
    </a:custClr>
    <a:custClr name="EY Special Use Blue 50%">
      <a:srgbClr val="7FD1D6"/>
    </a:custClr>
    <a:custClr name="EY Special Use Purple">
      <a:srgbClr val="91278F"/>
    </a:custClr>
    <a:custClr name="EY Special Use Purple 50%">
      <a:srgbClr val="C893C7"/>
    </a:custClr>
    <a:custClr name="EY Special Use Green">
      <a:srgbClr val="2C973E"/>
    </a:custClr>
    <a:custClr name="EY Special Use Green 50%">
      <a:srgbClr val="95CB89"/>
    </a:custClr>
    <a:custClr name="EY Yellow 50%">
      <a:srgbClr val="FFF27F"/>
    </a:custClr>
    <a:custClr name="EY Special Use Lilac">
      <a:srgbClr val="AC98DB"/>
    </a:custClr>
    <a:custClr name="EY Special Use Lilac 50%">
      <a:srgbClr val="D8D2E0"/>
    </a:custClr>
    <a:custClr name="EY Link Blue">
      <a:srgbClr val="336699"/>
    </a:custClr>
  </a:custClrLst>
  <a:extLst>
    <a:ext uri="{05A4C25C-085E-4340-85A3-A5531E510DB2}">
      <thm15:themeFamily xmlns:thm15="http://schemas.microsoft.com/office/thememl/2012/main" name="EY widescreen presentation 2015 LV_EN.potx" id="{F1826B65-C413-4BEA-BE16-9EC9F015665A}" vid="{F186A57E-2B09-49D3-A3BB-2F73E9CC67AF}"/>
    </a:ext>
  </a:extLst>
</a:theme>
</file>

<file path=ppt/theme/theme4.xml><?xml version="1.0" encoding="utf-8"?>
<a:theme xmlns:a="http://schemas.openxmlformats.org/drawingml/2006/main" name="EY_regular_presentation_2010">
  <a:themeElements>
    <a:clrScheme name="Custom 1">
      <a:dk1>
        <a:srgbClr val="000000"/>
      </a:dk1>
      <a:lt1>
        <a:srgbClr val="808080"/>
      </a:lt1>
      <a:dk2>
        <a:srgbClr val="FFFFFF"/>
      </a:dk2>
      <a:lt2>
        <a:srgbClr val="808080"/>
      </a:lt2>
      <a:accent1>
        <a:srgbClr val="808080"/>
      </a:accent1>
      <a:accent2>
        <a:srgbClr val="FFE600"/>
      </a:accent2>
      <a:accent3>
        <a:srgbClr val="999999"/>
      </a:accent3>
      <a:accent4>
        <a:srgbClr val="F0F0F0"/>
      </a:accent4>
      <a:accent5>
        <a:srgbClr val="00A3AE"/>
      </a:accent5>
      <a:accent6>
        <a:srgbClr val="C0C0C0"/>
      </a:accent6>
      <a:hlink>
        <a:srgbClr val="336699"/>
      </a:hlink>
      <a:folHlink>
        <a:srgbClr val="91278F"/>
      </a:folHlink>
    </a:clrScheme>
    <a:fontScheme name="EY_Handou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36576" rIns="0" bIns="0" rtlCol="0">
        <a:spAutoFit/>
      </a:bodyPr>
      <a:lstStyle>
        <a:defPPr marL="285750" indent="-285750">
          <a:lnSpc>
            <a:spcPct val="85000"/>
          </a:lnSpc>
          <a:spcAft>
            <a:spcPts val="600"/>
          </a:spcAft>
          <a:buClr>
            <a:schemeClr val="accent2"/>
          </a:buClr>
          <a:buSzPct val="70000"/>
          <a:buFont typeface="Arial" pitchFamily="34" charset="0"/>
          <a:buChar char="►"/>
          <a:defRPr sz="1200" dirty="0" smtClean="0"/>
        </a:defPPr>
      </a:lstStyle>
    </a:txDef>
  </a:objectDefaults>
  <a:extraClrSchemeLst/>
  <a:custClrLst>
    <a:custClr name="EY Special Use Red">
      <a:srgbClr val="F04C3E"/>
    </a:custClr>
    <a:custClr name="EY Special Use Blue 50%">
      <a:srgbClr val="7FD1D6"/>
    </a:custClr>
    <a:custClr name="EY Special Use Purple">
      <a:srgbClr val="91278F"/>
    </a:custClr>
    <a:custClr name="EY Special Use Purple 50%">
      <a:srgbClr val="C893C7"/>
    </a:custClr>
    <a:custClr name="EY Special Use Green">
      <a:srgbClr val="2C973E"/>
    </a:custClr>
    <a:custClr name="EY Special Use Green 50%">
      <a:srgbClr val="95CB89"/>
    </a:custClr>
    <a:custClr name="EY Yellow 50%">
      <a:srgbClr val="FFF27F"/>
    </a:custClr>
    <a:custClr name="EY Special Use Lilac">
      <a:srgbClr val="AC98DB"/>
    </a:custClr>
    <a:custClr name="EY Special Use Lilac 50%">
      <a:srgbClr val="D8D2E0"/>
    </a:custClr>
    <a:custClr name="EY Link Blue">
      <a:srgbClr val="336699"/>
    </a:custClr>
  </a:custClrLst>
</a:theme>
</file>

<file path=ppt/theme/theme5.xml><?xml version="1.0" encoding="utf-8"?>
<a:theme xmlns:a="http://schemas.openxmlformats.org/drawingml/2006/main" name="1_EY light background">
  <a:themeElements>
    <a:clrScheme name="Custom 8">
      <a:dk1>
        <a:srgbClr val="FFFFFF"/>
      </a:dk1>
      <a:lt1>
        <a:srgbClr val="2E2E38"/>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extLst>
    <a:ext uri="{05A4C25C-085E-4340-85A3-A5531E510DB2}">
      <thm15:themeFamily xmlns:thm15="http://schemas.microsoft.com/office/thememl/2012/main" name="ppt_widescreen_EN_LV_preferred.potx" id="{243950B1-BBFF-4286-B2E3-BE8D3DA5B282}" vid="{2ABCFD0B-61E6-49CE-BD8F-41E723B635E0}"/>
    </a:ext>
  </a:extLst>
</a:theme>
</file>

<file path=ppt/theme/theme6.xml><?xml version="1.0" encoding="utf-8"?>
<a:theme xmlns:a="http://schemas.openxmlformats.org/drawingml/2006/main" name="1_EY_regular_presentation_2010">
  <a:themeElements>
    <a:clrScheme name="Custom 1">
      <a:dk1>
        <a:srgbClr val="000000"/>
      </a:dk1>
      <a:lt1>
        <a:srgbClr val="808080"/>
      </a:lt1>
      <a:dk2>
        <a:srgbClr val="FFFFFF"/>
      </a:dk2>
      <a:lt2>
        <a:srgbClr val="808080"/>
      </a:lt2>
      <a:accent1>
        <a:srgbClr val="808080"/>
      </a:accent1>
      <a:accent2>
        <a:srgbClr val="FFE600"/>
      </a:accent2>
      <a:accent3>
        <a:srgbClr val="999999"/>
      </a:accent3>
      <a:accent4>
        <a:srgbClr val="F0F0F0"/>
      </a:accent4>
      <a:accent5>
        <a:srgbClr val="00A3AE"/>
      </a:accent5>
      <a:accent6>
        <a:srgbClr val="C0C0C0"/>
      </a:accent6>
      <a:hlink>
        <a:srgbClr val="336699"/>
      </a:hlink>
      <a:folHlink>
        <a:srgbClr val="91278F"/>
      </a:folHlink>
    </a:clrScheme>
    <a:fontScheme name="EY_Handou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36576" rIns="0" bIns="0" rtlCol="0">
        <a:spAutoFit/>
      </a:bodyPr>
      <a:lstStyle>
        <a:defPPr marL="285750" indent="-285750">
          <a:lnSpc>
            <a:spcPct val="85000"/>
          </a:lnSpc>
          <a:spcAft>
            <a:spcPts val="600"/>
          </a:spcAft>
          <a:buClr>
            <a:schemeClr val="accent2"/>
          </a:buClr>
          <a:buSzPct val="70000"/>
          <a:buFont typeface="Arial" pitchFamily="34" charset="0"/>
          <a:buChar char="►"/>
          <a:defRPr sz="1200" dirty="0" smtClean="0"/>
        </a:defPPr>
      </a:lstStyle>
    </a:txDef>
  </a:objectDefaults>
  <a:extraClrSchemeLst/>
  <a:custClrLst>
    <a:custClr name="EY Special Use Red">
      <a:srgbClr val="F04C3E"/>
    </a:custClr>
    <a:custClr name="EY Special Use Blue 50%">
      <a:srgbClr val="7FD1D6"/>
    </a:custClr>
    <a:custClr name="EY Special Use Purple">
      <a:srgbClr val="91278F"/>
    </a:custClr>
    <a:custClr name="EY Special Use Purple 50%">
      <a:srgbClr val="C893C7"/>
    </a:custClr>
    <a:custClr name="EY Special Use Green">
      <a:srgbClr val="2C973E"/>
    </a:custClr>
    <a:custClr name="EY Special Use Green 50%">
      <a:srgbClr val="95CB89"/>
    </a:custClr>
    <a:custClr name="EY Yellow 50%">
      <a:srgbClr val="FFF27F"/>
    </a:custClr>
    <a:custClr name="EY Special Use Lilac">
      <a:srgbClr val="AC98DB"/>
    </a:custClr>
    <a:custClr name="EY Special Use Lilac 50%">
      <a:srgbClr val="D8D2E0"/>
    </a:custClr>
    <a:custClr name="EY Link Blue">
      <a:srgbClr val="336699"/>
    </a:custClr>
  </a:custClrLst>
</a:theme>
</file>

<file path=ppt/theme/theme7.xml><?xml version="1.0" encoding="utf-8"?>
<a:theme xmlns:a="http://schemas.openxmlformats.org/drawingml/2006/main" name="EY regular presentation 2015 v1">
  <a:themeElements>
    <a:clrScheme name="EY light print">
      <a:dk1>
        <a:srgbClr val="000000"/>
      </a:dk1>
      <a:lt1>
        <a:srgbClr val="646464"/>
      </a:lt1>
      <a:dk2>
        <a:srgbClr val="FFFFFF"/>
      </a:dk2>
      <a:lt2>
        <a:srgbClr val="646464"/>
      </a:lt2>
      <a:accent1>
        <a:srgbClr val="808080"/>
      </a:accent1>
      <a:accent2>
        <a:srgbClr val="FFE600"/>
      </a:accent2>
      <a:accent3>
        <a:srgbClr val="999999"/>
      </a:accent3>
      <a:accent4>
        <a:srgbClr val="F0F0F0"/>
      </a:accent4>
      <a:accent5>
        <a:srgbClr val="00A3AE"/>
      </a:accent5>
      <a:accent6>
        <a:srgbClr val="C0C0C0"/>
      </a:accent6>
      <a:hlink>
        <a:srgbClr val="336699"/>
      </a:hlink>
      <a:folHlink>
        <a:srgbClr val="91278F"/>
      </a:folHlink>
    </a:clrScheme>
    <a:fontScheme name="EY_Handou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custClrLst>
    <a:custClr name="EY Special Use Red">
      <a:srgbClr val="F04C3E"/>
    </a:custClr>
    <a:custClr name="EY Special Use Blue 50%">
      <a:srgbClr val="7FD1D6"/>
    </a:custClr>
    <a:custClr name="EY Special Use Purple">
      <a:srgbClr val="91278F"/>
    </a:custClr>
    <a:custClr name="EY Special Use Purple 50%">
      <a:srgbClr val="C893C7"/>
    </a:custClr>
    <a:custClr name="EY Special Use Green">
      <a:srgbClr val="2C973E"/>
    </a:custClr>
    <a:custClr name="EY Special Use Green 50%">
      <a:srgbClr val="95CB89"/>
    </a:custClr>
    <a:custClr name="EY Yellow 50%">
      <a:srgbClr val="FFF27F"/>
    </a:custClr>
    <a:custClr name="EY Special Use Lilac">
      <a:srgbClr val="AC98DB"/>
    </a:custClr>
    <a:custClr name="EY Special Use Lilac 50%">
      <a:srgbClr val="D8D2E0"/>
    </a:custClr>
    <a:custClr name="EY Link Blue">
      <a:srgbClr val="336699"/>
    </a:custClr>
  </a:custClrLst>
  <a:extLst>
    <a:ext uri="{05A4C25C-085E-4340-85A3-A5531E510DB2}">
      <thm15:themeFamily xmlns:thm15="http://schemas.microsoft.com/office/thememl/2012/main" name="EY regular presentation 2015 LV_EN.potx" id="{E17D6CE5-3EA7-4078-B92A-4B9D990B6377}" vid="{277DDF38-6750-4E4E-85CE-895F78F3AFE1}"/>
    </a:ext>
  </a:ext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kuments" ma:contentTypeID="0x0101002B40E481C9FC5A469B54B1CBE40EAA3B" ma:contentTypeVersion="2" ma:contentTypeDescription="Izveidot jaunu dokumentu." ma:contentTypeScope="" ma:versionID="99c13dbe28fa8e5b0d02ccb1ada66d5d">
  <xsd:schema xmlns:xsd="http://www.w3.org/2001/XMLSchema" xmlns:xs="http://www.w3.org/2001/XMLSchema" xmlns:p="http://schemas.microsoft.com/office/2006/metadata/properties" xmlns:ns2="ee8fca64-3db5-48c9-bd60-7ed2f99fbf0f" targetNamespace="http://schemas.microsoft.com/office/2006/metadata/properties" ma:root="true" ma:fieldsID="160d5efb5904e24affa6f81c643dd42b" ns2:_="">
    <xsd:import namespace="ee8fca64-3db5-48c9-bd60-7ed2f99fbf0f"/>
    <xsd:element name="properties">
      <xsd:complexType>
        <xsd:sequence>
          <xsd:element name="documentManagement">
            <xsd:complexType>
              <xsd:all>
                <xsd:element ref="ns2:MediaServiceMetadata" minOccurs="0"/>
                <xsd:element ref="ns2:MediaServiceFast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ee8fca64-3db5-48c9-bd60-7ed2f99fbf0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Satura tips"/>
        <xsd:element ref="dc:title" minOccurs="0" maxOccurs="1" ma:index="4" ma:displayName="Virsraksts"/>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9BE3F8AD-522C-48A5-9BFE-2D77A5F07008}">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ee8fca64-3db5-48c9-bd60-7ed2f99fbf0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1BCE3DF2-89AD-4EAE-8621-47A205AA2FE0}">
  <ds:schemaRefs>
    <ds:schemaRef ds:uri="http://schemas.microsoft.com/sharepoint/v3/contenttype/forms"/>
  </ds:schemaRefs>
</ds:datastoreItem>
</file>

<file path=customXml/itemProps3.xml><?xml version="1.0" encoding="utf-8"?>
<ds:datastoreItem xmlns:ds="http://schemas.openxmlformats.org/officeDocument/2006/customXml" ds:itemID="{0BAD7190-8E99-4F77-B2FC-968842321833}">
  <ds:schemaRefs>
    <ds:schemaRef ds:uri="http://schemas.microsoft.com/office/2006/metadata/properties"/>
    <ds:schemaRef ds:uri="http://purl.org/dc/terms/"/>
    <ds:schemaRef ds:uri="http://schemas.openxmlformats.org/package/2006/metadata/core-properties"/>
    <ds:schemaRef ds:uri="http://schemas.microsoft.com/office/2006/documentManagement/types"/>
    <ds:schemaRef ds:uri="http://schemas.microsoft.com/office/infopath/2007/PartnerControls"/>
    <ds:schemaRef ds:uri="http://purl.org/dc/elements/1.1/"/>
    <ds:schemaRef ds:uri="ee8fca64-3db5-48c9-bd60-7ed2f99fbf0f"/>
    <ds:schemaRef ds:uri="http://www.w3.org/XML/1998/namespace"/>
    <ds:schemaRef ds:uri="http://purl.org/dc/dcmitype/"/>
  </ds:schemaRefs>
</ds:datastoreItem>
</file>

<file path=docProps/app.xml><?xml version="1.0" encoding="utf-8"?>
<Properties xmlns="http://schemas.openxmlformats.org/officeDocument/2006/extended-properties" xmlns:vt="http://schemas.openxmlformats.org/officeDocument/2006/docPropsVTypes">
  <Template>ppt_widescreen_EN_LV_preferred</Template>
  <TotalTime>690</TotalTime>
  <Words>20905</Words>
  <Application>Microsoft Office PowerPoint</Application>
  <PresentationFormat>Custom</PresentationFormat>
  <Paragraphs>2277</Paragraphs>
  <Slides>97</Slides>
  <Notes>70</Notes>
  <HiddenSlides>0</HiddenSlides>
  <MMClips>0</MMClips>
  <ScaleCrop>false</ScaleCrop>
  <HeadingPairs>
    <vt:vector size="8" baseType="variant">
      <vt:variant>
        <vt:lpstr>Fonts Used</vt:lpstr>
      </vt:variant>
      <vt:variant>
        <vt:i4>6</vt:i4>
      </vt:variant>
      <vt:variant>
        <vt:lpstr>Theme</vt:lpstr>
      </vt:variant>
      <vt:variant>
        <vt:i4>7</vt:i4>
      </vt:variant>
      <vt:variant>
        <vt:lpstr>Embedded OLE Servers</vt:lpstr>
      </vt:variant>
      <vt:variant>
        <vt:i4>4</vt:i4>
      </vt:variant>
      <vt:variant>
        <vt:lpstr>Slide Titles</vt:lpstr>
      </vt:variant>
      <vt:variant>
        <vt:i4>97</vt:i4>
      </vt:variant>
    </vt:vector>
  </HeadingPairs>
  <TitlesOfParts>
    <vt:vector size="114" baseType="lpstr">
      <vt:lpstr>Arial</vt:lpstr>
      <vt:lpstr>Calibri</vt:lpstr>
      <vt:lpstr>Cambria Math</vt:lpstr>
      <vt:lpstr>EYInterstate</vt:lpstr>
      <vt:lpstr>EYInterstate Light</vt:lpstr>
      <vt:lpstr>Georgia</vt:lpstr>
      <vt:lpstr>EY dark background</vt:lpstr>
      <vt:lpstr>EY light background</vt:lpstr>
      <vt:lpstr>1_EY widescreen presentation 2015 v1</vt:lpstr>
      <vt:lpstr>EY_regular_presentation_2010</vt:lpstr>
      <vt:lpstr>1_EY light background</vt:lpstr>
      <vt:lpstr>1_EY_regular_presentation_2010</vt:lpstr>
      <vt:lpstr>EY regular presentation 2015 v1</vt:lpstr>
      <vt:lpstr>think-cell Slide</vt:lpstr>
      <vt:lpstr>Document</vt:lpstr>
      <vt:lpstr>Packager Shell Object</vt:lpstr>
      <vt:lpstr>Worksheet</vt:lpstr>
      <vt:lpstr>Vides aizsardzības un reģionālās attīstības ministrija (VARAM)  Ārkārtas finanšu revīzija par pašvaldību pakalpojumu pieejamības nodrošināšanu novada teritoriālā iedalījuma vienībās pēc administratīvi teritoriālās reformas. </vt:lpstr>
      <vt:lpstr>PowerPoint Presentation</vt:lpstr>
      <vt:lpstr>Revīzijas ziņojuma atbilstība Pasūtītāja tehniskajai specifikācijai </vt:lpstr>
      <vt:lpstr>Revīzijas ziņojuma atbilstība Pasūtītāja tehniskajai specifikācijai </vt:lpstr>
      <vt:lpstr>Revīzijas ziņojuma saturs</vt:lpstr>
      <vt:lpstr>Revīzijas ierobežojumi un pieņēmumi</vt:lpstr>
      <vt:lpstr>Dokumentā izmantotie saīsinājumi un apzīmējumi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Metodika pašvaldības pakalpojumu sniegšanas vietu skaita un lokācijas noteikšanai </vt:lpstr>
      <vt:lpstr>Metodika pašvaldības pakalpojumu sniegšanas vietu skaita un lokācijas noteikšanai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Dienvidkurzemes novads</vt:lpstr>
      <vt:lpstr>PowerPoint Presentation</vt:lpstr>
      <vt:lpstr>PowerPoint Presentation</vt:lpstr>
      <vt:lpstr>PowerPoint Presentation</vt:lpstr>
      <vt:lpstr>PowerPoint Presentation</vt:lpstr>
      <vt:lpstr>Tukuma novads</vt:lpstr>
      <vt:lpstr>Tukuma novads</vt:lpstr>
      <vt:lpstr>Tukuma novads</vt:lpstr>
      <vt:lpstr>Tukuma novads</vt:lpstr>
      <vt:lpstr>Tukuma novads</vt:lpstr>
      <vt:lpstr>Talsu novads</vt:lpstr>
      <vt:lpstr>PowerPoint Presentation</vt:lpstr>
      <vt:lpstr>Talsu novads</vt:lpstr>
      <vt:lpstr>Talsu novads</vt:lpstr>
      <vt:lpstr>Talsu novads</vt:lpstr>
      <vt:lpstr>Dobeles novads</vt:lpstr>
      <vt:lpstr>PowerPoint Presentation</vt:lpstr>
      <vt:lpstr>Dobeles novads</vt:lpstr>
      <vt:lpstr>Dobeles novads</vt:lpstr>
      <vt:lpstr>Dobeles novads</vt:lpstr>
      <vt:lpstr>Bauskas novads</vt:lpstr>
      <vt:lpstr>PowerPoint Presentation</vt:lpstr>
      <vt:lpstr>Bauskas novads</vt:lpstr>
      <vt:lpstr>Bauskas novads</vt:lpstr>
      <vt:lpstr>Bauskas novads</vt:lpstr>
      <vt:lpstr>Aizkraukles novads</vt:lpstr>
      <vt:lpstr>Aizkraukles novads</vt:lpstr>
      <vt:lpstr>Aizkraukles novads</vt:lpstr>
      <vt:lpstr>Aizkraukles novads</vt:lpstr>
      <vt:lpstr>Aizkraukles novads</vt:lpstr>
      <vt:lpstr>Limbažu novads</vt:lpstr>
      <vt:lpstr>Limbažu novads</vt:lpstr>
      <vt:lpstr>PowerPoint Presentation</vt:lpstr>
      <vt:lpstr>Limbažu novads</vt:lpstr>
      <vt:lpstr>Limbažu novads</vt:lpstr>
      <vt:lpstr>Limbažu novads</vt:lpstr>
      <vt:lpstr>Valmieras novads</vt:lpstr>
      <vt:lpstr>Valmieras novads</vt:lpstr>
      <vt:lpstr>Valmieras novads</vt:lpstr>
      <vt:lpstr>Valmieras novads</vt:lpstr>
      <vt:lpstr>Valmieras novads</vt:lpstr>
      <vt:lpstr>Ogres novads</vt:lpstr>
      <vt:lpstr>Ogres novads</vt:lpstr>
      <vt:lpstr>Ogres novads</vt:lpstr>
      <vt:lpstr>Ogres novads</vt:lpstr>
      <vt:lpstr>Ogres novads</vt:lpstr>
      <vt:lpstr>Krāslavas novads</vt:lpstr>
      <vt:lpstr>PowerPoint Presentation</vt:lpstr>
      <vt:lpstr>Krāslavas novads</vt:lpstr>
      <vt:lpstr>Krāslavas novads</vt:lpstr>
      <vt:lpstr>Krāslavas novads</vt:lpstr>
      <vt:lpstr>Augšdaugavas novads</vt:lpstr>
      <vt:lpstr>PowerPoint Presentation</vt:lpstr>
      <vt:lpstr>Augšdaugavas novads</vt:lpstr>
      <vt:lpstr>Augšdaugavas novads</vt:lpstr>
      <vt:lpstr>Augšdaugavas novads</vt:lpstr>
      <vt:lpstr>Balvu novads</vt:lpstr>
      <vt:lpstr>PowerPoint Presentation</vt:lpstr>
      <vt:lpstr>Balvu novads</vt:lpstr>
      <vt:lpstr>Balvu novads</vt:lpstr>
      <vt:lpstr>Balvu novads</vt:lpstr>
      <vt:lpstr>PowerPoint Presentation</vt:lpstr>
      <vt:lpstr>Pašvaldības pakalpojumu izmaksu salīdzinājums  </vt:lpstr>
      <vt:lpstr>Izmaksu izvērtējums</vt:lpstr>
      <vt:lpstr>Pilsētu un pagastu pārvaldēs biežāk izplatīto pakalpojumu izcenojumu apkopojums</vt:lpstr>
      <vt:lpstr>1. Pielikums</vt:lpstr>
      <vt:lpstr>2. Pielikums- Juridisko adrešu un darbinieku salīdzinājums.</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Use Panels to hold statements</dc:title>
  <dc:creator>Andris Bogomols</dc:creator>
  <cp:keywords/>
  <cp:lastModifiedBy>Lita Trakina</cp:lastModifiedBy>
  <cp:revision>4</cp:revision>
  <dcterms:created xsi:type="dcterms:W3CDTF">2021-11-16T12:34:58Z</dcterms:created>
  <dcterms:modified xsi:type="dcterms:W3CDTF">2023-03-16T12:24:30Z</dcterms:modified>
  <cp:contentStatus/>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0x0101002B40E481C9FC5A469B54B1CBE40EAA3B</vt:lpwstr>
  </property>
  <property fmtid="{D5CDD505-2E9C-101B-9397-08002B2CF9AE}" pid="3" name="WppReportDate">
    <vt:lpwstr/>
  </property>
  <property fmtid="{D5CDD505-2E9C-101B-9397-08002B2CF9AE}" pid="4" name="WppReportVersion">
    <vt:lpwstr>Version 1.0</vt:lpwstr>
  </property>
  <property fmtid="{D5CDD505-2E9C-101B-9397-08002B2CF9AE}" pid="5" name="WppReportDraft">
    <vt:lpwstr>(Draft)</vt:lpwstr>
  </property>
  <property fmtid="{D5CDD505-2E9C-101B-9397-08002B2CF9AE}" pid="6" name="WppReportCurrencySymbol">
    <vt:lpwstr>€</vt:lpwstr>
  </property>
  <property fmtid="{D5CDD505-2E9C-101B-9397-08002B2CF9AE}" pid="7" name="WppReportDashboardTitleText">
    <vt:lpwstr>Dashboard</vt:lpwstr>
  </property>
  <property fmtid="{D5CDD505-2E9C-101B-9397-08002B2CF9AE}" pid="8" name="WppReportShortPageNumberFormat">
    <vt:lpwstr>Page &lt;#&gt;</vt:lpwstr>
  </property>
  <property fmtid="{D5CDD505-2E9C-101B-9397-08002B2CF9AE}" pid="9" name="WppReportLongPageNumberFormat">
    <vt:lpwstr>Page &lt;#&gt; of &lt;PageCount&gt;</vt:lpwstr>
  </property>
  <property fmtid="{D5CDD505-2E9C-101B-9397-08002B2CF9AE}" pid="10" name="WppReportTocTitleText">
    <vt:lpwstr>Table of contents</vt:lpwstr>
  </property>
  <property fmtid="{D5CDD505-2E9C-101B-9397-08002B2CF9AE}" pid="11" name="WppReportIsTocUpdateRecommended">
    <vt:bool>true</vt:bool>
  </property>
  <property fmtid="{D5CDD505-2E9C-101B-9397-08002B2CF9AE}" pid="12" name="WppReportPropertiesLastWrittenToDocument">
    <vt:filetime>2021-12-03T12:22:50Z</vt:filetime>
  </property>
</Properties>
</file>